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5CE4A3D0" w:rsidR="00D0226A" w:rsidRPr="001E03E1" w:rsidRDefault="007123F7" w:rsidP="001E03E1">
            <w:pPr>
              <w:pStyle w:val="CoverTitle"/>
              <w:rPr>
                <w:szCs w:val="90"/>
              </w:rPr>
            </w:pPr>
            <w:r w:rsidRPr="007123F7">
              <w:rPr>
                <w:sz w:val="36"/>
                <w:szCs w:val="36"/>
              </w:rPr>
              <w:t xml:space="preserve">Approval of changes to LC11 Site Emergency Plans for </w:t>
            </w:r>
            <w:r w:rsidR="00CC1A7A">
              <w:rPr>
                <w:sz w:val="36"/>
                <w:szCs w:val="36"/>
              </w:rPr>
              <w:t xml:space="preserve">the </w:t>
            </w:r>
            <w:r w:rsidRPr="007123F7">
              <w:rPr>
                <w:sz w:val="36"/>
                <w:szCs w:val="36"/>
              </w:rPr>
              <w:t>Atomic Weapons Establishment (AWE)</w:t>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3D33A6">
                      <w:rPr>
                        <w:sz w:val="36"/>
                        <w:szCs w:val="36"/>
                      </w:rPr>
                      <w:t>Project assessment report (PAR) – PR-02321</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167AADDB"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6F2166" w:rsidRPr="006F2166">
        <w:rPr>
          <w:rStyle w:val="Style2"/>
          <w:sz w:val="36"/>
          <w:szCs w:val="16"/>
        </w:rPr>
        <w:t xml:space="preserve">Approval of changes to LC11 Site Emergency Plans for </w:t>
      </w:r>
      <w:r w:rsidR="00CC1A7A">
        <w:rPr>
          <w:rStyle w:val="Style2"/>
          <w:sz w:val="36"/>
          <w:szCs w:val="16"/>
        </w:rPr>
        <w:t xml:space="preserve">the </w:t>
      </w:r>
      <w:r w:rsidR="006F2166" w:rsidRPr="006F2166">
        <w:rPr>
          <w:rStyle w:val="Style2"/>
          <w:sz w:val="36"/>
          <w:szCs w:val="16"/>
        </w:rPr>
        <w:t>Atomic Weapons Establishment (AWE)</w:t>
      </w:r>
    </w:p>
    <w:p w14:paraId="297D790E" w14:textId="4EBEA72E"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3D33A6">
            <w:rPr>
              <w:rStyle w:val="Style2"/>
              <w:sz w:val="36"/>
              <w:szCs w:val="16"/>
            </w:rPr>
            <w:t>Project assessment report (PAR) – PR-02321</w:t>
          </w:r>
        </w:sdtContent>
      </w:sdt>
    </w:p>
    <w:p w14:paraId="61A25C0F" w14:textId="39EC7DBA" w:rsidR="00004C16" w:rsidRDefault="00004C16" w:rsidP="00004C16">
      <w:pPr>
        <w:rPr>
          <w:sz w:val="28"/>
          <w:szCs w:val="28"/>
        </w:rPr>
      </w:pPr>
    </w:p>
    <w:p w14:paraId="247E3769" w14:textId="1381FA5A"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8E1407">
            <w:rPr>
              <w:szCs w:val="24"/>
            </w:rPr>
            <w:t>0</w:t>
          </w:r>
        </w:sdtContent>
      </w:sdt>
    </w:p>
    <w:p w14:paraId="19206F45" w14:textId="1B91266B" w:rsidR="00004C16" w:rsidRPr="00B95503" w:rsidRDefault="00004C16" w:rsidP="00004C16">
      <w:pPr>
        <w:rPr>
          <w:szCs w:val="24"/>
          <w:lang w:val="fr-FR"/>
        </w:rPr>
      </w:pPr>
      <w:r w:rsidRPr="00B95503">
        <w:rPr>
          <w:b/>
          <w:bCs/>
          <w:szCs w:val="24"/>
          <w:lang w:val="fr-FR"/>
        </w:rPr>
        <w:t xml:space="preserve">Publication </w:t>
      </w:r>
      <w:r w:rsidR="009C5A1D" w:rsidRPr="00B95503">
        <w:rPr>
          <w:b/>
          <w:bCs/>
          <w:szCs w:val="24"/>
          <w:lang w:val="fr-FR"/>
        </w:rPr>
        <w:t>d</w:t>
      </w:r>
      <w:r w:rsidRPr="00B95503">
        <w:rPr>
          <w:b/>
          <w:bCs/>
          <w:szCs w:val="24"/>
          <w:lang w:val="fr-FR"/>
        </w:rPr>
        <w:t>ate</w:t>
      </w:r>
      <w:r w:rsidRPr="00B95503">
        <w:rPr>
          <w:szCs w:val="24"/>
          <w:lang w:val="fr-FR"/>
        </w:rPr>
        <w:t xml:space="preserve">: </w:t>
      </w:r>
      <w:r w:rsidR="00FF0F13" w:rsidRPr="00B95503">
        <w:rPr>
          <w:szCs w:val="24"/>
          <w:lang w:val="fr-FR"/>
        </w:rPr>
        <w:t>June</w:t>
      </w:r>
      <w:r w:rsidR="00987C7C" w:rsidRPr="00B95503">
        <w:rPr>
          <w:szCs w:val="24"/>
          <w:lang w:val="fr-FR"/>
        </w:rPr>
        <w:t xml:space="preserve"> 2026</w:t>
      </w:r>
    </w:p>
    <w:p w14:paraId="461D902C" w14:textId="20CC1B88" w:rsidR="0099220B" w:rsidRPr="00987C7C" w:rsidRDefault="0099220B" w:rsidP="004B7A72">
      <w:pPr>
        <w:rPr>
          <w:lang w:val="fr-FR"/>
        </w:rPr>
      </w:pPr>
      <w:r w:rsidRPr="5232B9C1">
        <w:rPr>
          <w:b/>
          <w:bCs/>
          <w:lang w:val="fr-FR"/>
        </w:rPr>
        <w:t>Document ID</w:t>
      </w:r>
      <w:r w:rsidRPr="5232B9C1">
        <w:rPr>
          <w:lang w:val="fr-FR"/>
        </w:rPr>
        <w:t xml:space="preserve">: </w:t>
      </w:r>
      <w:r w:rsidR="00DB4A58" w:rsidRPr="5232B9C1">
        <w:rPr>
          <w:lang w:val="fr-FR"/>
        </w:rPr>
        <w:t>ONRW-</w:t>
      </w:r>
      <w:r w:rsidR="28AA2454" w:rsidRPr="5232B9C1">
        <w:rPr>
          <w:lang w:val="fr-FR"/>
        </w:rPr>
        <w:t>2019369590-27820</w:t>
      </w:r>
    </w:p>
    <w:p w14:paraId="39BC0EA4" w14:textId="77777777" w:rsidR="00420A11" w:rsidRPr="00987C7C" w:rsidRDefault="00420A11" w:rsidP="00323E71">
      <w:pPr>
        <w:rPr>
          <w:lang w:val="fr-FR"/>
        </w:rPr>
      </w:pPr>
    </w:p>
    <w:p w14:paraId="27852399" w14:textId="503E0FE3" w:rsidR="5232B9C1" w:rsidRDefault="5232B9C1" w:rsidP="5232B9C1">
      <w:pPr>
        <w:rPr>
          <w:lang w:val="fr-FR"/>
        </w:rPr>
      </w:pPr>
    </w:p>
    <w:p w14:paraId="6013DD99" w14:textId="3F8783D2" w:rsidR="5232B9C1" w:rsidRDefault="5232B9C1" w:rsidP="5232B9C1">
      <w:pPr>
        <w:rPr>
          <w:lang w:val="fr-FR"/>
        </w:rPr>
      </w:pPr>
    </w:p>
    <w:p w14:paraId="2D6BC0CD" w14:textId="68114FE2" w:rsidR="5232B9C1" w:rsidRDefault="5232B9C1" w:rsidP="5232B9C1">
      <w:pPr>
        <w:rPr>
          <w:lang w:val="fr-FR"/>
        </w:rPr>
      </w:pPr>
    </w:p>
    <w:p w14:paraId="56772AE7" w14:textId="2D5C927E" w:rsidR="5232B9C1" w:rsidRDefault="5232B9C1" w:rsidP="5232B9C1">
      <w:pPr>
        <w:rPr>
          <w:lang w:val="fr-FR"/>
        </w:rPr>
      </w:pPr>
    </w:p>
    <w:p w14:paraId="49953F1F" w14:textId="7413C243" w:rsidR="5232B9C1" w:rsidRDefault="5232B9C1" w:rsidP="5232B9C1">
      <w:pPr>
        <w:rPr>
          <w:lang w:val="fr-FR"/>
        </w:rPr>
      </w:pPr>
    </w:p>
    <w:p w14:paraId="5D48801B" w14:textId="12BCA1A1" w:rsidR="5232B9C1" w:rsidRDefault="5232B9C1" w:rsidP="5232B9C1">
      <w:pPr>
        <w:rPr>
          <w:lang w:val="fr-FR"/>
        </w:rPr>
      </w:pPr>
    </w:p>
    <w:p w14:paraId="0D03EFEC" w14:textId="7F216F1F" w:rsidR="5232B9C1" w:rsidRDefault="5232B9C1" w:rsidP="5232B9C1">
      <w:pPr>
        <w:rPr>
          <w:lang w:val="fr-FR"/>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25F1F72E" w:rsidR="00DB4A58" w:rsidRPr="0099220B" w:rsidRDefault="00DB4A58" w:rsidP="00DB4A58">
      <w:pPr>
        <w:pStyle w:val="Footer"/>
        <w:jc w:val="left"/>
        <w:rPr>
          <w:color w:val="auto"/>
        </w:rPr>
      </w:pPr>
      <w:r w:rsidRPr="0099220B">
        <w:rPr>
          <w:color w:val="auto"/>
        </w:rPr>
        <w:t>© Office for Nuclear Regulation, [</w:t>
      </w:r>
      <w:r w:rsidR="006E4DE0">
        <w:rPr>
          <w:color w:val="auto"/>
        </w:rPr>
        <w:t>2026</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62338558"/>
      <w:bookmarkStart w:id="3" w:name="_Toc109727646"/>
      <w:bookmarkEnd w:id="0"/>
      <w:r w:rsidRPr="00410423">
        <w:lastRenderedPageBreak/>
        <w:t xml:space="preserve">Executive </w:t>
      </w:r>
      <w:bookmarkEnd w:id="1"/>
      <w:r w:rsidR="00DE35B0">
        <w:t>s</w:t>
      </w:r>
      <w:r w:rsidR="00DE35B0" w:rsidRPr="00410423">
        <w:t>ummary</w:t>
      </w:r>
      <w:bookmarkEnd w:id="2"/>
    </w:p>
    <w:p w14:paraId="7F77F26F" w14:textId="2AAE3EB4" w:rsidR="00202152" w:rsidRDefault="00202152" w:rsidP="00202152">
      <w:pPr>
        <w:rPr>
          <w:rStyle w:val="Style2"/>
          <w:sz w:val="24"/>
          <w:szCs w:val="24"/>
        </w:rPr>
      </w:pPr>
      <w:r>
        <w:t>This</w:t>
      </w:r>
      <w:r w:rsidR="00E42E88">
        <w:t xml:space="preserve"> project assessment</w:t>
      </w:r>
      <w:r>
        <w:t xml:space="preserve"> report</w:t>
      </w:r>
      <w:r w:rsidR="00E42E88">
        <w:t xml:space="preserve"> (PAR)</w:t>
      </w:r>
      <w:r>
        <w:t xml:space="preserve"> presents the assessments findings of</w:t>
      </w:r>
      <w:r w:rsidR="0026414A">
        <w:t xml:space="preserve"> t</w:t>
      </w:r>
      <w:r w:rsidR="0026414A" w:rsidRPr="00A73343">
        <w:rPr>
          <w:szCs w:val="24"/>
        </w:rPr>
        <w:t xml:space="preserve">he </w:t>
      </w:r>
      <w:r w:rsidR="0026414A" w:rsidRPr="00A73343">
        <w:rPr>
          <w:rStyle w:val="Style2"/>
          <w:sz w:val="24"/>
          <w:szCs w:val="24"/>
        </w:rPr>
        <w:t>Approval of changes to LC11 Site Emergency Plans for the Atomic Weapons Establishment (AWE)</w:t>
      </w:r>
      <w:r w:rsidR="00A73343" w:rsidRPr="00A73343">
        <w:rPr>
          <w:rStyle w:val="Style2"/>
          <w:sz w:val="24"/>
          <w:szCs w:val="24"/>
        </w:rPr>
        <w:t xml:space="preserve"> (PR-02321).</w:t>
      </w:r>
    </w:p>
    <w:p w14:paraId="1CD66A06" w14:textId="2C2DE289" w:rsidR="0066124B" w:rsidRPr="00B71AFD" w:rsidRDefault="0066124B" w:rsidP="0025116D">
      <w:pPr>
        <w:pStyle w:val="NumList1"/>
        <w:numPr>
          <w:ilvl w:val="0"/>
          <w:numId w:val="0"/>
        </w:numPr>
        <w:rPr>
          <w:szCs w:val="24"/>
          <w:lang w:eastAsia="en-GB"/>
        </w:rPr>
      </w:pPr>
      <w:r w:rsidRPr="00DB7B87">
        <w:rPr>
          <w:lang w:eastAsia="en-GB"/>
        </w:rPr>
        <w:t xml:space="preserve">On the 20 August 2025, AWE submitted a letter requesting that the existing “AWE Aldermaston Site Emergency Plan” (AWE/MAN.SYS/2281 (AWE/DI/SRG/02/02/1000) Issue 9.3 October 2020) </w:t>
      </w:r>
      <w:r>
        <w:rPr>
          <w:lang w:eastAsia="en-GB"/>
        </w:rPr>
        <w:t xml:space="preserve">(Reference 3) </w:t>
      </w:r>
      <w:r w:rsidRPr="00DB7B87">
        <w:rPr>
          <w:lang w:eastAsia="en-GB"/>
        </w:rPr>
        <w:t>and “AWE Burghfield Sites Emergency Plan” (AWE/MAN.SYS/2285 (AWE/DI/SRG/02/01/1050) Issue 9.3 October 2020) be replaced and 'Approved' by a single “AWE Sites Emergency Plan” (AWE/MAN.SYS/7038 Issue 1.0 – August 2025) under LC 11(3).</w:t>
      </w:r>
    </w:p>
    <w:p w14:paraId="68AE2758" w14:textId="2AA574B4" w:rsidR="0066124B" w:rsidRPr="00DB7B87" w:rsidRDefault="0066124B" w:rsidP="0025116D">
      <w:pPr>
        <w:pStyle w:val="NumList1"/>
        <w:numPr>
          <w:ilvl w:val="0"/>
          <w:numId w:val="0"/>
        </w:numPr>
        <w:rPr>
          <w:szCs w:val="24"/>
          <w:lang w:eastAsia="en-GB"/>
        </w:rPr>
      </w:pPr>
      <w:r>
        <w:rPr>
          <w:lang w:eastAsia="en-GB"/>
        </w:rPr>
        <w:t xml:space="preserve">This document was reviewed by ONR, </w:t>
      </w:r>
      <w:r w:rsidR="00783185">
        <w:rPr>
          <w:lang w:eastAsia="en-GB"/>
        </w:rPr>
        <w:t xml:space="preserve">the </w:t>
      </w:r>
      <w:r>
        <w:rPr>
          <w:lang w:eastAsia="en-GB"/>
        </w:rPr>
        <w:t xml:space="preserve">Defence Nuclear Safety Regulator (DNSR), Defence Nuclear Security Regulator (DNSyR) and the Environment Agency </w:t>
      </w:r>
      <w:r w:rsidR="00775A5C">
        <w:rPr>
          <w:lang w:eastAsia="en-GB"/>
        </w:rPr>
        <w:t xml:space="preserve">and </w:t>
      </w:r>
      <w:r>
        <w:t xml:space="preserve">was found by ONR and the other </w:t>
      </w:r>
      <w:r w:rsidR="00CD6C47">
        <w:t>r</w:t>
      </w:r>
      <w:r>
        <w:t xml:space="preserve">egulators involved to contain minor errors </w:t>
      </w:r>
      <w:r w:rsidR="005F2AFA">
        <w:t>which</w:t>
      </w:r>
      <w:r>
        <w:t xml:space="preserve"> were corrected by AWE and issue 1.1 was produced. For the purposes of this PAR all reference to the </w:t>
      </w:r>
      <w:r w:rsidRPr="00DB7B87">
        <w:rPr>
          <w:lang w:eastAsia="en-GB"/>
        </w:rPr>
        <w:t>AWE Sites Emergency Plan</w:t>
      </w:r>
      <w:r>
        <w:rPr>
          <w:lang w:eastAsia="en-GB"/>
        </w:rPr>
        <w:t xml:space="preserve"> will refer to the latest issue </w:t>
      </w:r>
      <w:r w:rsidRPr="00DB7B87">
        <w:rPr>
          <w:lang w:eastAsia="en-GB"/>
        </w:rPr>
        <w:t>(AWE/MAN.SYS/7038 Issue 1.</w:t>
      </w:r>
      <w:r>
        <w:rPr>
          <w:lang w:eastAsia="en-GB"/>
        </w:rPr>
        <w:t>1</w:t>
      </w:r>
      <w:r w:rsidRPr="00DB7B87">
        <w:rPr>
          <w:lang w:eastAsia="en-GB"/>
        </w:rPr>
        <w:t xml:space="preserve"> – </w:t>
      </w:r>
      <w:r>
        <w:rPr>
          <w:lang w:eastAsia="en-GB"/>
        </w:rPr>
        <w:t>19.02.2026).</w:t>
      </w:r>
    </w:p>
    <w:p w14:paraId="0BD470AE" w14:textId="4EEC2615" w:rsidR="000C66E9" w:rsidRDefault="000C66E9" w:rsidP="000C66E9">
      <w:pPr>
        <w:pStyle w:val="NumList1"/>
        <w:numPr>
          <w:ilvl w:val="0"/>
          <w:numId w:val="0"/>
        </w:numPr>
      </w:pPr>
      <w:r w:rsidRPr="0038766B">
        <w:t>Based on the work carried out by ONR, I am satisfied that</w:t>
      </w:r>
      <w:r>
        <w:t xml:space="preserve"> for Issue 1.1 of the SEP:</w:t>
      </w:r>
    </w:p>
    <w:p w14:paraId="6FF3878B" w14:textId="77777777" w:rsidR="000C66E9" w:rsidRDefault="000C66E9" w:rsidP="000C66E9">
      <w:pPr>
        <w:pStyle w:val="NumList1"/>
        <w:numPr>
          <w:ilvl w:val="0"/>
          <w:numId w:val="34"/>
        </w:numPr>
      </w:pPr>
      <w:r>
        <w:t>AWE have satisfactorily completed AWE’s due process for reviewing the SEP with no residual issues,</w:t>
      </w:r>
    </w:p>
    <w:p w14:paraId="6CA3D282" w14:textId="77777777" w:rsidR="000C66E9" w:rsidRDefault="000C66E9" w:rsidP="000C66E9">
      <w:pPr>
        <w:pStyle w:val="NumList1"/>
        <w:numPr>
          <w:ilvl w:val="0"/>
          <w:numId w:val="34"/>
        </w:numPr>
      </w:pPr>
      <w:r>
        <w:t>Issue 1.1 meets the relevant requirements of REPPIR 2019 and ONR TIG 11,</w:t>
      </w:r>
    </w:p>
    <w:p w14:paraId="63CFBE89" w14:textId="77777777" w:rsidR="000C66E9" w:rsidRDefault="000C66E9" w:rsidP="000C66E9">
      <w:pPr>
        <w:pStyle w:val="NumList1"/>
        <w:numPr>
          <w:ilvl w:val="0"/>
          <w:numId w:val="34"/>
        </w:numPr>
      </w:pPr>
      <w:r>
        <w:t xml:space="preserve">I have consulted with the other AWE Regulators and have received confirmation that none of these has any objection to ONR proceeding with permissioning of the Issue 1.1, and </w:t>
      </w:r>
    </w:p>
    <w:p w14:paraId="33CD6A9B" w14:textId="77777777" w:rsidR="000C66E9" w:rsidRDefault="000C66E9" w:rsidP="000C66E9">
      <w:pPr>
        <w:pStyle w:val="NumList1"/>
        <w:numPr>
          <w:ilvl w:val="0"/>
          <w:numId w:val="34"/>
        </w:numPr>
      </w:pPr>
      <w:r>
        <w:t xml:space="preserve">There are no outstanding matters arising, which would preclude ONR’s ‘Approval’ of the licensee’s Issue 1.1 of the SEP for AWE Aldermaston and AWE Burghfield.  </w:t>
      </w:r>
    </w:p>
    <w:p w14:paraId="500BE795" w14:textId="133A26D0" w:rsidR="00B16ED3" w:rsidRDefault="001A0226" w:rsidP="009B5487">
      <w:pPr>
        <w:pStyle w:val="NumList1"/>
        <w:numPr>
          <w:ilvl w:val="0"/>
          <w:numId w:val="0"/>
        </w:numPr>
        <w:rPr>
          <w:rStyle w:val="Style2"/>
          <w:sz w:val="24"/>
          <w:szCs w:val="24"/>
        </w:rPr>
      </w:pPr>
      <w:r>
        <w:t>Based on the findings of this assessment, i</w:t>
      </w:r>
      <w:r w:rsidR="00BA6C6D" w:rsidRPr="004270B7">
        <w:t xml:space="preserve">t is recommended that ‘Approval’ Licence Instrument </w:t>
      </w:r>
      <w:r w:rsidR="00BA6C6D">
        <w:t>553</w:t>
      </w:r>
      <w:r w:rsidR="00BA6C6D" w:rsidRPr="004270B7">
        <w:t xml:space="preserve"> (</w:t>
      </w:r>
      <w:r w:rsidR="00BA6C6D">
        <w:t>AWE)</w:t>
      </w:r>
      <w:r w:rsidR="00BA6C6D" w:rsidRPr="004270B7">
        <w:t xml:space="preserve"> be issued to </w:t>
      </w:r>
      <w:r w:rsidR="00BA6C6D">
        <w:t>A</w:t>
      </w:r>
      <w:r w:rsidR="00BA6C6D" w:rsidRPr="004270B7">
        <w:t xml:space="preserve">pprove the substitution of Issue </w:t>
      </w:r>
      <w:r w:rsidR="00BA6C6D">
        <w:t>1.1</w:t>
      </w:r>
      <w:r w:rsidR="00BA6C6D" w:rsidRPr="004270B7">
        <w:t xml:space="preserve"> of the AWE Aldermaston Site Emergency Plan (</w:t>
      </w:r>
      <w:r w:rsidR="00BA6C6D" w:rsidRPr="00E54369">
        <w:rPr>
          <w:rFonts w:asciiTheme="majorHAnsi" w:hAnsiTheme="majorHAnsi" w:cstheme="majorHAnsi"/>
          <w:szCs w:val="24"/>
        </w:rPr>
        <w:t>AWE/MAN.SYS/7038 Issue 1.1</w:t>
      </w:r>
      <w:r w:rsidR="00BA6C6D" w:rsidRPr="004270B7">
        <w:t>)</w:t>
      </w:r>
      <w:r w:rsidR="00BA6C6D">
        <w:t xml:space="preserve"> </w:t>
      </w:r>
      <w:r w:rsidR="00BA6C6D" w:rsidRPr="004270B7">
        <w:t xml:space="preserve">for </w:t>
      </w:r>
      <w:r w:rsidR="00BA6C6D">
        <w:t xml:space="preserve">both </w:t>
      </w:r>
      <w:r w:rsidR="00BA6C6D" w:rsidRPr="004270B7">
        <w:t>AWE</w:t>
      </w:r>
      <w:r w:rsidR="00BA6C6D" w:rsidRPr="00E54369">
        <w:rPr>
          <w:rFonts w:asciiTheme="majorHAnsi" w:hAnsiTheme="majorHAnsi" w:cstheme="majorHAnsi"/>
          <w:szCs w:val="24"/>
        </w:rPr>
        <w:t xml:space="preserve"> Aldermaston Site Emergency Plan </w:t>
      </w:r>
      <w:r w:rsidR="00BA6C6D">
        <w:rPr>
          <w:rFonts w:asciiTheme="majorHAnsi" w:hAnsiTheme="majorHAnsi" w:cstheme="majorHAnsi"/>
          <w:szCs w:val="24"/>
        </w:rPr>
        <w:t>(</w:t>
      </w:r>
      <w:r w:rsidR="00BA6C6D" w:rsidRPr="00E54369">
        <w:rPr>
          <w:rFonts w:asciiTheme="majorHAnsi" w:hAnsiTheme="majorHAnsi" w:cstheme="majorHAnsi"/>
          <w:szCs w:val="24"/>
        </w:rPr>
        <w:t>AWE/MAN.SYS/2281 Issue 9.3</w:t>
      </w:r>
      <w:r w:rsidR="00BA6C6D">
        <w:rPr>
          <w:rFonts w:asciiTheme="majorHAnsi" w:hAnsiTheme="majorHAnsi" w:cstheme="majorHAnsi"/>
          <w:szCs w:val="24"/>
        </w:rPr>
        <w:t xml:space="preserve">) and  </w:t>
      </w:r>
      <w:r w:rsidR="00BA6C6D" w:rsidRPr="00E54369">
        <w:rPr>
          <w:rFonts w:asciiTheme="majorHAnsi" w:hAnsiTheme="majorHAnsi" w:cstheme="majorHAnsi"/>
          <w:szCs w:val="24"/>
        </w:rPr>
        <w:t xml:space="preserve">AWE Burghfield Sites Emergency Plan </w:t>
      </w:r>
      <w:r w:rsidR="00BA6C6D">
        <w:rPr>
          <w:rFonts w:asciiTheme="majorHAnsi" w:hAnsiTheme="majorHAnsi" w:cstheme="majorHAnsi"/>
          <w:szCs w:val="24"/>
        </w:rPr>
        <w:t>(</w:t>
      </w:r>
      <w:r w:rsidR="00BA6C6D" w:rsidRPr="00E54369">
        <w:rPr>
          <w:rFonts w:asciiTheme="majorHAnsi" w:hAnsiTheme="majorHAnsi" w:cstheme="majorHAnsi"/>
          <w:szCs w:val="24"/>
        </w:rPr>
        <w:t>AWE/MAN.SYS/2285 Issue 9.3</w:t>
      </w:r>
      <w:r w:rsidR="00BA6C6D">
        <w:rPr>
          <w:rFonts w:asciiTheme="majorHAnsi" w:hAnsiTheme="majorHAnsi" w:cstheme="majorHAnsi"/>
          <w:szCs w:val="24"/>
        </w:rPr>
        <w:t>)</w:t>
      </w:r>
      <w:r w:rsidR="009B5487">
        <w:rPr>
          <w:rFonts w:asciiTheme="majorHAnsi" w:hAnsiTheme="majorHAnsi" w:cstheme="majorHAnsi"/>
          <w:szCs w:val="24"/>
        </w:rPr>
        <w:t>.</w:t>
      </w:r>
    </w:p>
    <w:p w14:paraId="2DC6BA08" w14:textId="77777777" w:rsidR="00B16ED3" w:rsidRPr="00A73343" w:rsidRDefault="00B16ED3" w:rsidP="00202152">
      <w:pPr>
        <w:rPr>
          <w:szCs w:val="24"/>
        </w:rPr>
      </w:pPr>
    </w:p>
    <w:p w14:paraId="353113EE" w14:textId="77777777" w:rsidR="00B53317" w:rsidRDefault="00B53317" w:rsidP="00410423">
      <w:pPr>
        <w:pStyle w:val="Heading1"/>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SEQ Table \* ARABIC</w:instrText>
      </w:r>
      <w:r>
        <w:fldChar w:fldCharType="separate"/>
      </w:r>
      <w:r>
        <w:rPr>
          <w:noProof/>
        </w:rPr>
        <w:t>1</w:t>
      </w:r>
      <w:r>
        <w:fldChar w:fldCharType="end"/>
      </w:r>
      <w:r>
        <w:t>: List of abbreviations.</w:t>
      </w:r>
    </w:p>
    <w:tbl>
      <w:tblPr>
        <w:tblStyle w:val="Box2"/>
        <w:tblW w:w="0" w:type="auto"/>
        <w:tblInd w:w="0" w:type="dxa"/>
        <w:tblLook w:val="04A0" w:firstRow="1" w:lastRow="0" w:firstColumn="1" w:lastColumn="0" w:noHBand="0" w:noVBand="1"/>
      </w:tblPr>
      <w:tblGrid>
        <w:gridCol w:w="2335"/>
        <w:gridCol w:w="6681"/>
      </w:tblGrid>
      <w:tr w:rsidR="00FB0CE0" w:rsidRPr="00FB0CE0" w14:paraId="4E32C20A" w14:textId="77777777" w:rsidTr="005A37A4">
        <w:trPr>
          <w:cnfStyle w:val="100000000000" w:firstRow="1" w:lastRow="0" w:firstColumn="0" w:lastColumn="0" w:oddVBand="0" w:evenVBand="0" w:oddHBand="0" w:evenHBand="0" w:firstRowFirstColumn="0" w:firstRowLastColumn="0" w:lastRowFirstColumn="0" w:lastRowLastColumn="0"/>
        </w:trPr>
        <w:tc>
          <w:tcPr>
            <w:tcW w:w="2335" w:type="dxa"/>
          </w:tcPr>
          <w:p w14:paraId="6430A6B3" w14:textId="3474E5D7" w:rsidR="00FB0CE0" w:rsidRPr="00FB0CE0" w:rsidRDefault="00FB0CE0" w:rsidP="00FB0CE0">
            <w:pPr>
              <w:spacing w:before="60" w:after="60"/>
              <w:rPr>
                <w:b w:val="0"/>
                <w:bCs/>
              </w:rPr>
            </w:pPr>
            <w:r w:rsidRPr="00FB0CE0">
              <w:rPr>
                <w:b w:val="0"/>
                <w:bCs/>
              </w:rPr>
              <w:t>Term/Acronym</w:t>
            </w:r>
          </w:p>
        </w:tc>
        <w:tc>
          <w:tcPr>
            <w:tcW w:w="6681"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DFB38F" w14:textId="77777777" w:rsidTr="005A37A4">
        <w:tc>
          <w:tcPr>
            <w:tcW w:w="2335" w:type="dxa"/>
          </w:tcPr>
          <w:p w14:paraId="0B7D36DD" w14:textId="7ECCEE79" w:rsidR="00B53317" w:rsidRDefault="00156FFC" w:rsidP="00E6747C">
            <w:pPr>
              <w:spacing w:before="60" w:after="60"/>
            </w:pPr>
            <w:r>
              <w:t>AWE</w:t>
            </w:r>
          </w:p>
        </w:tc>
        <w:tc>
          <w:tcPr>
            <w:tcW w:w="6681" w:type="dxa"/>
          </w:tcPr>
          <w:p w14:paraId="5DAE7587" w14:textId="3B0DE347" w:rsidR="00B53317" w:rsidRDefault="00337D8C" w:rsidP="009861DD">
            <w:pPr>
              <w:spacing w:before="60" w:after="60"/>
            </w:pPr>
            <w:r>
              <w:t>Atomic Weapons Establishment</w:t>
            </w:r>
          </w:p>
        </w:tc>
      </w:tr>
      <w:tr w:rsidR="00B53317" w14:paraId="726C27DC" w14:textId="77777777" w:rsidTr="005A37A4">
        <w:tc>
          <w:tcPr>
            <w:tcW w:w="2335" w:type="dxa"/>
          </w:tcPr>
          <w:p w14:paraId="69196419" w14:textId="77691B15" w:rsidR="00141048" w:rsidRDefault="00141048" w:rsidP="00FB0CE0">
            <w:pPr>
              <w:spacing w:before="60" w:after="60"/>
            </w:pPr>
            <w:r>
              <w:t>EOCC</w:t>
            </w:r>
          </w:p>
          <w:p w14:paraId="46872C16" w14:textId="56F3FC0D" w:rsidR="005A37A4" w:rsidRDefault="005A37A4" w:rsidP="00FB0CE0">
            <w:pPr>
              <w:spacing w:before="60" w:after="60"/>
            </w:pPr>
            <w:r>
              <w:t>DNSR</w:t>
            </w:r>
          </w:p>
          <w:p w14:paraId="021F6434" w14:textId="1E836C00" w:rsidR="005A37A4" w:rsidRDefault="005A37A4" w:rsidP="00FB0CE0">
            <w:pPr>
              <w:spacing w:before="60" w:after="60"/>
            </w:pPr>
            <w:r>
              <w:t>DNSyR</w:t>
            </w:r>
          </w:p>
          <w:p w14:paraId="4110FE41" w14:textId="413F657F" w:rsidR="00B53317" w:rsidRDefault="00B53317" w:rsidP="00E6747C">
            <w:pPr>
              <w:spacing w:before="60" w:after="60"/>
            </w:pPr>
          </w:p>
        </w:tc>
        <w:tc>
          <w:tcPr>
            <w:tcW w:w="6681" w:type="dxa"/>
          </w:tcPr>
          <w:p w14:paraId="5490260A" w14:textId="726A3BC5" w:rsidR="00141048" w:rsidRDefault="00141048" w:rsidP="00FB0CE0">
            <w:pPr>
              <w:spacing w:before="60" w:after="60"/>
            </w:pPr>
            <w:r w:rsidRPr="00F95D99">
              <w:rPr>
                <w:lang w:eastAsia="en-GB"/>
              </w:rPr>
              <w:t>Emergency Operation Control Centre</w:t>
            </w:r>
          </w:p>
          <w:p w14:paraId="7EF2FAF9" w14:textId="1640F1FD" w:rsidR="005A37A4" w:rsidRDefault="005A37A4" w:rsidP="00FB0CE0">
            <w:pPr>
              <w:spacing w:before="60" w:after="60"/>
            </w:pPr>
            <w:r>
              <w:t>Defence Nuclear Safety Regulator</w:t>
            </w:r>
          </w:p>
          <w:p w14:paraId="203A0887" w14:textId="77777777" w:rsidR="005A37A4" w:rsidRDefault="005A37A4" w:rsidP="00FB0CE0">
            <w:pPr>
              <w:spacing w:before="60" w:after="60"/>
            </w:pPr>
            <w:r>
              <w:t>Defence Nuclear Security Regulator</w:t>
            </w:r>
          </w:p>
          <w:p w14:paraId="43F6E997" w14:textId="36759C4C" w:rsidR="00B53317" w:rsidRDefault="00B53317" w:rsidP="00E6747C">
            <w:pPr>
              <w:spacing w:before="60" w:after="60"/>
            </w:pPr>
          </w:p>
        </w:tc>
      </w:tr>
      <w:tr w:rsidR="007E7235" w14:paraId="2F8C163A" w14:textId="77777777" w:rsidTr="005A37A4">
        <w:tc>
          <w:tcPr>
            <w:tcW w:w="2335" w:type="dxa"/>
          </w:tcPr>
          <w:p w14:paraId="499987EF" w14:textId="77777777" w:rsidR="007E7235" w:rsidRDefault="007E7235" w:rsidP="00FB0CE0">
            <w:pPr>
              <w:spacing w:before="60" w:after="60"/>
            </w:pPr>
            <w:r w:rsidRPr="00FA074B">
              <w:t>ONR</w:t>
            </w:r>
          </w:p>
          <w:p w14:paraId="5DAE071A" w14:textId="6058C89A" w:rsidR="00E42E88" w:rsidRPr="00603563" w:rsidRDefault="00E42E88" w:rsidP="00FB0CE0">
            <w:pPr>
              <w:spacing w:before="60" w:after="60"/>
            </w:pPr>
            <w:r>
              <w:t>PAR</w:t>
            </w:r>
          </w:p>
        </w:tc>
        <w:tc>
          <w:tcPr>
            <w:tcW w:w="6681" w:type="dxa"/>
          </w:tcPr>
          <w:p w14:paraId="38835202" w14:textId="77777777" w:rsidR="007E7235" w:rsidRDefault="007E7235" w:rsidP="00FB0CE0">
            <w:pPr>
              <w:spacing w:before="60" w:after="60"/>
            </w:pPr>
            <w:r w:rsidRPr="00FA074B">
              <w:t xml:space="preserve">Office for Nuclear Regulation </w:t>
            </w:r>
          </w:p>
          <w:p w14:paraId="78535260" w14:textId="01EFCA3E" w:rsidR="00E42E88" w:rsidRPr="00603563" w:rsidRDefault="00E42E88" w:rsidP="00FB0CE0">
            <w:pPr>
              <w:spacing w:before="60" w:after="60"/>
            </w:pPr>
            <w:r>
              <w:t>Project Assessment Report</w:t>
            </w:r>
          </w:p>
        </w:tc>
      </w:tr>
      <w:tr w:rsidR="007E7235" w14:paraId="54B0D850" w14:textId="77777777" w:rsidTr="005A37A4">
        <w:tc>
          <w:tcPr>
            <w:tcW w:w="2335" w:type="dxa"/>
          </w:tcPr>
          <w:p w14:paraId="5E7E4CE7" w14:textId="70867482" w:rsidR="006669DA" w:rsidRDefault="006669DA" w:rsidP="00FB0CE0">
            <w:pPr>
              <w:spacing w:before="60" w:after="60"/>
            </w:pPr>
            <w:r>
              <w:t>REPPIR 2019</w:t>
            </w:r>
          </w:p>
          <w:p w14:paraId="15738349" w14:textId="59A7B262" w:rsidR="007E7235" w:rsidRPr="00603563" w:rsidRDefault="007E7235" w:rsidP="00FB0CE0">
            <w:pPr>
              <w:spacing w:before="60" w:after="60"/>
            </w:pPr>
          </w:p>
        </w:tc>
        <w:tc>
          <w:tcPr>
            <w:tcW w:w="6681" w:type="dxa"/>
          </w:tcPr>
          <w:p w14:paraId="0B805105" w14:textId="12388719" w:rsidR="007E7235" w:rsidRPr="00603563" w:rsidRDefault="006669DA" w:rsidP="00683501">
            <w:pPr>
              <w:spacing w:before="60" w:after="60"/>
            </w:pPr>
            <w:r w:rsidRPr="00BA0808">
              <w:rPr>
                <w:rFonts w:cs="Arial"/>
              </w:rPr>
              <w:t>Radiation (Emergency Preparedness and Public Information) Regulations 2019</w:t>
            </w:r>
          </w:p>
        </w:tc>
      </w:tr>
      <w:tr w:rsidR="007E7235" w14:paraId="6C93808B" w14:textId="77777777" w:rsidTr="005A37A4">
        <w:tc>
          <w:tcPr>
            <w:tcW w:w="2335" w:type="dxa"/>
          </w:tcPr>
          <w:p w14:paraId="1D6A220C" w14:textId="0738A0D8" w:rsidR="007E7235" w:rsidRPr="00603563" w:rsidRDefault="006E13B6" w:rsidP="00683501">
            <w:pPr>
              <w:spacing w:before="60" w:after="60"/>
            </w:pPr>
            <w:r>
              <w:t>SEP</w:t>
            </w:r>
          </w:p>
        </w:tc>
        <w:tc>
          <w:tcPr>
            <w:tcW w:w="6681" w:type="dxa"/>
          </w:tcPr>
          <w:p w14:paraId="0BA8FA35" w14:textId="05CEC398" w:rsidR="007E7235" w:rsidRPr="00603563" w:rsidRDefault="006E13B6" w:rsidP="00683501">
            <w:pPr>
              <w:spacing w:before="60" w:after="60"/>
            </w:pPr>
            <w:r>
              <w:t>Site Emergency Plan</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28EF5F3E" w14:textId="00FCE61A" w:rsidR="00385E75"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62338558" w:history="1">
            <w:r w:rsidR="00385E75" w:rsidRPr="00AC119F">
              <w:rPr>
                <w:rStyle w:val="Hyperlink"/>
              </w:rPr>
              <w:t>Executive summary</w:t>
            </w:r>
            <w:r w:rsidR="00385E75">
              <w:rPr>
                <w:webHidden/>
              </w:rPr>
              <w:tab/>
            </w:r>
            <w:r w:rsidR="00385E75">
              <w:rPr>
                <w:webHidden/>
              </w:rPr>
              <w:fldChar w:fldCharType="begin"/>
            </w:r>
            <w:r w:rsidR="00385E75">
              <w:rPr>
                <w:webHidden/>
              </w:rPr>
              <w:instrText xml:space="preserve"> PAGEREF _Toc162338558 \h </w:instrText>
            </w:r>
            <w:r w:rsidR="00385E75">
              <w:rPr>
                <w:webHidden/>
              </w:rPr>
            </w:r>
            <w:r w:rsidR="00385E75">
              <w:rPr>
                <w:webHidden/>
              </w:rPr>
              <w:fldChar w:fldCharType="separate"/>
            </w:r>
            <w:r w:rsidR="000B16C4">
              <w:rPr>
                <w:webHidden/>
              </w:rPr>
              <w:t>4</w:t>
            </w:r>
            <w:r w:rsidR="00385E75">
              <w:rPr>
                <w:webHidden/>
              </w:rPr>
              <w:fldChar w:fldCharType="end"/>
            </w:r>
          </w:hyperlink>
        </w:p>
        <w:p w14:paraId="0225954F" w14:textId="7A6CECC4"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59" w:history="1">
            <w:r w:rsidRPr="00AC119F">
              <w:rPr>
                <w:rStyle w:val="Hyperlink"/>
              </w:rPr>
              <w:t>1.</w:t>
            </w:r>
            <w:r>
              <w:rPr>
                <w:rFonts w:asciiTheme="minorHAnsi" w:eastAsiaTheme="minorEastAsia" w:hAnsiTheme="minorHAnsi" w:cstheme="minorBidi"/>
                <w:kern w:val="2"/>
                <w:sz w:val="22"/>
                <w:lang w:eastAsia="en-GB" w:bidi="ar-SA"/>
                <w14:ligatures w14:val="standardContextual"/>
              </w:rPr>
              <w:tab/>
            </w:r>
            <w:r w:rsidRPr="00AC119F">
              <w:rPr>
                <w:rStyle w:val="Hyperlink"/>
              </w:rPr>
              <w:t>Permission requested</w:t>
            </w:r>
            <w:r>
              <w:rPr>
                <w:webHidden/>
              </w:rPr>
              <w:tab/>
            </w:r>
            <w:r>
              <w:rPr>
                <w:webHidden/>
              </w:rPr>
              <w:fldChar w:fldCharType="begin"/>
            </w:r>
            <w:r>
              <w:rPr>
                <w:webHidden/>
              </w:rPr>
              <w:instrText xml:space="preserve"> PAGEREF _Toc162338559 \h </w:instrText>
            </w:r>
            <w:r>
              <w:rPr>
                <w:webHidden/>
              </w:rPr>
            </w:r>
            <w:r>
              <w:rPr>
                <w:webHidden/>
              </w:rPr>
              <w:fldChar w:fldCharType="separate"/>
            </w:r>
            <w:r w:rsidR="000B16C4">
              <w:rPr>
                <w:webHidden/>
              </w:rPr>
              <w:t>7</w:t>
            </w:r>
            <w:r>
              <w:rPr>
                <w:webHidden/>
              </w:rPr>
              <w:fldChar w:fldCharType="end"/>
            </w:r>
          </w:hyperlink>
        </w:p>
        <w:p w14:paraId="76DDAB9F" w14:textId="606D8A42"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0" w:history="1">
            <w:r w:rsidRPr="00AC119F">
              <w:rPr>
                <w:rStyle w:val="Hyperlink"/>
              </w:rPr>
              <w:t>2.</w:t>
            </w:r>
            <w:r>
              <w:rPr>
                <w:rFonts w:asciiTheme="minorHAnsi" w:eastAsiaTheme="minorEastAsia" w:hAnsiTheme="minorHAnsi" w:cstheme="minorBidi"/>
                <w:kern w:val="2"/>
                <w:sz w:val="22"/>
                <w:lang w:eastAsia="en-GB" w:bidi="ar-SA"/>
                <w14:ligatures w14:val="standardContextual"/>
              </w:rPr>
              <w:tab/>
            </w:r>
            <w:r w:rsidRPr="00AC119F">
              <w:rPr>
                <w:rStyle w:val="Hyperlink"/>
              </w:rPr>
              <w:t>Background</w:t>
            </w:r>
            <w:r>
              <w:rPr>
                <w:webHidden/>
              </w:rPr>
              <w:tab/>
            </w:r>
            <w:r>
              <w:rPr>
                <w:webHidden/>
              </w:rPr>
              <w:fldChar w:fldCharType="begin"/>
            </w:r>
            <w:r>
              <w:rPr>
                <w:webHidden/>
              </w:rPr>
              <w:instrText xml:space="preserve"> PAGEREF _Toc162338560 \h </w:instrText>
            </w:r>
            <w:r>
              <w:rPr>
                <w:webHidden/>
              </w:rPr>
            </w:r>
            <w:r>
              <w:rPr>
                <w:webHidden/>
              </w:rPr>
              <w:fldChar w:fldCharType="separate"/>
            </w:r>
            <w:r w:rsidR="000B16C4">
              <w:rPr>
                <w:webHidden/>
              </w:rPr>
              <w:t>7</w:t>
            </w:r>
            <w:r>
              <w:rPr>
                <w:webHidden/>
              </w:rPr>
              <w:fldChar w:fldCharType="end"/>
            </w:r>
          </w:hyperlink>
        </w:p>
        <w:p w14:paraId="310DEE3F" w14:textId="5F3A7142"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1" w:history="1">
            <w:r w:rsidRPr="00AC119F">
              <w:rPr>
                <w:rStyle w:val="Hyperlink"/>
              </w:rPr>
              <w:t>3.</w:t>
            </w:r>
            <w:r>
              <w:rPr>
                <w:rFonts w:asciiTheme="minorHAnsi" w:eastAsiaTheme="minorEastAsia" w:hAnsiTheme="minorHAnsi" w:cstheme="minorBidi"/>
                <w:kern w:val="2"/>
                <w:sz w:val="22"/>
                <w:lang w:eastAsia="en-GB" w:bidi="ar-SA"/>
                <w14:ligatures w14:val="standardContextual"/>
              </w:rPr>
              <w:tab/>
            </w:r>
            <w:r w:rsidRPr="00AC119F">
              <w:rPr>
                <w:rStyle w:val="Hyperlink"/>
              </w:rPr>
              <w:t>Assessment and inspection work carried out by ONR in consideration of this request</w:t>
            </w:r>
            <w:r>
              <w:rPr>
                <w:webHidden/>
              </w:rPr>
              <w:tab/>
            </w:r>
            <w:r>
              <w:rPr>
                <w:webHidden/>
              </w:rPr>
              <w:fldChar w:fldCharType="begin"/>
            </w:r>
            <w:r>
              <w:rPr>
                <w:webHidden/>
              </w:rPr>
              <w:instrText xml:space="preserve"> PAGEREF _Toc162338561 \h </w:instrText>
            </w:r>
            <w:r>
              <w:rPr>
                <w:webHidden/>
              </w:rPr>
            </w:r>
            <w:r>
              <w:rPr>
                <w:webHidden/>
              </w:rPr>
              <w:fldChar w:fldCharType="separate"/>
            </w:r>
            <w:r w:rsidR="000B16C4">
              <w:rPr>
                <w:webHidden/>
              </w:rPr>
              <w:t>8</w:t>
            </w:r>
            <w:r>
              <w:rPr>
                <w:webHidden/>
              </w:rPr>
              <w:fldChar w:fldCharType="end"/>
            </w:r>
          </w:hyperlink>
        </w:p>
        <w:p w14:paraId="7E79BEA0" w14:textId="0D509424"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2" w:history="1">
            <w:r w:rsidRPr="00AC119F">
              <w:rPr>
                <w:rStyle w:val="Hyperlink"/>
              </w:rPr>
              <w:t>4.</w:t>
            </w:r>
            <w:r>
              <w:rPr>
                <w:rFonts w:asciiTheme="minorHAnsi" w:eastAsiaTheme="minorEastAsia" w:hAnsiTheme="minorHAnsi" w:cstheme="minorBidi"/>
                <w:kern w:val="2"/>
                <w:sz w:val="22"/>
                <w:lang w:eastAsia="en-GB" w:bidi="ar-SA"/>
                <w14:ligatures w14:val="standardContextual"/>
              </w:rPr>
              <w:tab/>
            </w:r>
            <w:r w:rsidRPr="00AC119F">
              <w:rPr>
                <w:rStyle w:val="Hyperlink"/>
              </w:rPr>
              <w:t>Matters arising from ONR’s work</w:t>
            </w:r>
            <w:r>
              <w:rPr>
                <w:webHidden/>
              </w:rPr>
              <w:tab/>
            </w:r>
            <w:r>
              <w:rPr>
                <w:webHidden/>
              </w:rPr>
              <w:fldChar w:fldCharType="begin"/>
            </w:r>
            <w:r>
              <w:rPr>
                <w:webHidden/>
              </w:rPr>
              <w:instrText xml:space="preserve"> PAGEREF _Toc162338562 \h </w:instrText>
            </w:r>
            <w:r>
              <w:rPr>
                <w:webHidden/>
              </w:rPr>
            </w:r>
            <w:r>
              <w:rPr>
                <w:webHidden/>
              </w:rPr>
              <w:fldChar w:fldCharType="separate"/>
            </w:r>
            <w:r w:rsidR="000B16C4">
              <w:rPr>
                <w:webHidden/>
              </w:rPr>
              <w:t>12</w:t>
            </w:r>
            <w:r>
              <w:rPr>
                <w:webHidden/>
              </w:rPr>
              <w:fldChar w:fldCharType="end"/>
            </w:r>
          </w:hyperlink>
        </w:p>
        <w:p w14:paraId="1F92F4DE" w14:textId="0098C50F"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3" w:history="1">
            <w:r w:rsidRPr="00AC119F">
              <w:rPr>
                <w:rStyle w:val="Hyperlink"/>
              </w:rPr>
              <w:t>5.</w:t>
            </w:r>
            <w:r>
              <w:rPr>
                <w:rFonts w:asciiTheme="minorHAnsi" w:eastAsiaTheme="minorEastAsia" w:hAnsiTheme="minorHAnsi" w:cstheme="minorBidi"/>
                <w:kern w:val="2"/>
                <w:sz w:val="22"/>
                <w:lang w:eastAsia="en-GB" w:bidi="ar-SA"/>
                <w14:ligatures w14:val="standardContextual"/>
              </w:rPr>
              <w:tab/>
            </w:r>
            <w:r w:rsidRPr="00AC119F">
              <w:rPr>
                <w:rStyle w:val="Hyperlink"/>
              </w:rPr>
              <w:t>Conclusions</w:t>
            </w:r>
            <w:r>
              <w:rPr>
                <w:webHidden/>
              </w:rPr>
              <w:tab/>
            </w:r>
            <w:r>
              <w:rPr>
                <w:webHidden/>
              </w:rPr>
              <w:fldChar w:fldCharType="begin"/>
            </w:r>
            <w:r>
              <w:rPr>
                <w:webHidden/>
              </w:rPr>
              <w:instrText xml:space="preserve"> PAGEREF _Toc162338563 \h </w:instrText>
            </w:r>
            <w:r>
              <w:rPr>
                <w:webHidden/>
              </w:rPr>
            </w:r>
            <w:r>
              <w:rPr>
                <w:webHidden/>
              </w:rPr>
              <w:fldChar w:fldCharType="separate"/>
            </w:r>
            <w:r w:rsidR="000B16C4">
              <w:rPr>
                <w:webHidden/>
              </w:rPr>
              <w:t>12</w:t>
            </w:r>
            <w:r>
              <w:rPr>
                <w:webHidden/>
              </w:rPr>
              <w:fldChar w:fldCharType="end"/>
            </w:r>
          </w:hyperlink>
        </w:p>
        <w:p w14:paraId="63C89C1F" w14:textId="654F7CDD"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4" w:history="1">
            <w:r w:rsidRPr="00AC119F">
              <w:rPr>
                <w:rStyle w:val="Hyperlink"/>
              </w:rPr>
              <w:t>6.</w:t>
            </w:r>
            <w:r>
              <w:rPr>
                <w:rFonts w:asciiTheme="minorHAnsi" w:eastAsiaTheme="minorEastAsia" w:hAnsiTheme="minorHAnsi" w:cstheme="minorBidi"/>
                <w:kern w:val="2"/>
                <w:sz w:val="22"/>
                <w:lang w:eastAsia="en-GB" w:bidi="ar-SA"/>
                <w14:ligatures w14:val="standardContextual"/>
              </w:rPr>
              <w:tab/>
            </w:r>
            <w:r w:rsidRPr="00AC119F">
              <w:rPr>
                <w:rStyle w:val="Hyperlink"/>
              </w:rPr>
              <w:t>Recommendations</w:t>
            </w:r>
            <w:r>
              <w:rPr>
                <w:webHidden/>
              </w:rPr>
              <w:tab/>
            </w:r>
            <w:r>
              <w:rPr>
                <w:webHidden/>
              </w:rPr>
              <w:fldChar w:fldCharType="begin"/>
            </w:r>
            <w:r>
              <w:rPr>
                <w:webHidden/>
              </w:rPr>
              <w:instrText xml:space="preserve"> PAGEREF _Toc162338564 \h </w:instrText>
            </w:r>
            <w:r>
              <w:rPr>
                <w:webHidden/>
              </w:rPr>
            </w:r>
            <w:r>
              <w:rPr>
                <w:webHidden/>
              </w:rPr>
              <w:fldChar w:fldCharType="separate"/>
            </w:r>
            <w:r w:rsidR="000B16C4">
              <w:rPr>
                <w:webHidden/>
              </w:rPr>
              <w:t>12</w:t>
            </w:r>
            <w:r>
              <w:rPr>
                <w:webHidden/>
              </w:rPr>
              <w:fldChar w:fldCharType="end"/>
            </w:r>
          </w:hyperlink>
        </w:p>
        <w:p w14:paraId="221A494D" w14:textId="0BFC0C21" w:rsidR="00385E75" w:rsidRDefault="00385E75">
          <w:pPr>
            <w:pStyle w:val="TOC1"/>
            <w:rPr>
              <w:rFonts w:asciiTheme="minorHAnsi" w:eastAsiaTheme="minorEastAsia" w:hAnsiTheme="minorHAnsi" w:cstheme="minorBidi"/>
              <w:kern w:val="2"/>
              <w:sz w:val="22"/>
              <w:lang w:eastAsia="en-GB" w:bidi="ar-SA"/>
              <w14:ligatures w14:val="standardContextual"/>
            </w:rPr>
          </w:pPr>
          <w:hyperlink w:anchor="_Toc162338565" w:history="1">
            <w:r w:rsidRPr="00AC119F">
              <w:rPr>
                <w:rStyle w:val="Hyperlink"/>
              </w:rPr>
              <w:t>References</w:t>
            </w:r>
            <w:r>
              <w:rPr>
                <w:webHidden/>
              </w:rPr>
              <w:tab/>
            </w:r>
            <w:r>
              <w:rPr>
                <w:webHidden/>
              </w:rPr>
              <w:fldChar w:fldCharType="begin"/>
            </w:r>
            <w:r>
              <w:rPr>
                <w:webHidden/>
              </w:rPr>
              <w:instrText xml:space="preserve"> PAGEREF _Toc162338565 \h </w:instrText>
            </w:r>
            <w:r>
              <w:rPr>
                <w:webHidden/>
              </w:rPr>
            </w:r>
            <w:r>
              <w:rPr>
                <w:webHidden/>
              </w:rPr>
              <w:fldChar w:fldCharType="separate"/>
            </w:r>
            <w:r w:rsidR="000B16C4">
              <w:rPr>
                <w:webHidden/>
              </w:rPr>
              <w:t>13</w:t>
            </w:r>
            <w:r>
              <w:rPr>
                <w:webHidden/>
              </w:rPr>
              <w:fldChar w:fldCharType="end"/>
            </w:r>
          </w:hyperlink>
        </w:p>
        <w:p w14:paraId="65FCBC12" w14:textId="4EE29C66" w:rsidR="00F8500A" w:rsidRDefault="00F8500A">
          <w:r>
            <w:rPr>
              <w:b/>
              <w:bCs/>
              <w:noProof/>
            </w:rPr>
            <w:fldChar w:fldCharType="end"/>
          </w:r>
        </w:p>
      </w:sdtContent>
    </w:sdt>
    <w:p w14:paraId="0CAD6143" w14:textId="3B3B2782" w:rsidR="00AC2E98" w:rsidRDefault="00AC2E98" w:rsidP="006E401B">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162338559"/>
      <w:bookmarkStart w:id="5" w:name="_Toc109727647"/>
      <w:r w:rsidRPr="00410423">
        <w:lastRenderedPageBreak/>
        <w:t xml:space="preserve">Permission </w:t>
      </w:r>
      <w:r w:rsidR="00385E75">
        <w:t>r</w:t>
      </w:r>
      <w:r w:rsidR="00385E75" w:rsidRPr="00410423">
        <w:t>equested</w:t>
      </w:r>
      <w:bookmarkEnd w:id="4"/>
    </w:p>
    <w:p w14:paraId="5E1B3F5A" w14:textId="58167FC8" w:rsidR="00DB7B87" w:rsidRPr="00B71AFD" w:rsidRDefault="00DB7B87" w:rsidP="00DB7B87">
      <w:pPr>
        <w:pStyle w:val="NumList1"/>
        <w:rPr>
          <w:szCs w:val="24"/>
          <w:lang w:eastAsia="en-GB"/>
        </w:rPr>
      </w:pPr>
      <w:r w:rsidRPr="00DB7B87">
        <w:rPr>
          <w:lang w:eastAsia="en-GB"/>
        </w:rPr>
        <w:t xml:space="preserve">On the 20 August 2025, AWE submitted a letter </w:t>
      </w:r>
      <w:r w:rsidR="004B5D02">
        <w:rPr>
          <w:lang w:eastAsia="en-GB"/>
        </w:rPr>
        <w:t>(Refer</w:t>
      </w:r>
      <w:r w:rsidR="00562892">
        <w:rPr>
          <w:lang w:eastAsia="en-GB"/>
        </w:rPr>
        <w:t xml:space="preserve">ence 1) </w:t>
      </w:r>
      <w:r w:rsidRPr="00DB7B87">
        <w:rPr>
          <w:lang w:eastAsia="en-GB"/>
        </w:rPr>
        <w:t xml:space="preserve">requesting that the existing “AWE Aldermaston Site Emergency Plan” (AWE/MAN.SYS/2281 (AWE/DI/SRG/02/02/1000) Issue 9.3 October 2020) </w:t>
      </w:r>
      <w:r w:rsidR="00562892">
        <w:rPr>
          <w:lang w:eastAsia="en-GB"/>
        </w:rPr>
        <w:t xml:space="preserve">(Reference 3) </w:t>
      </w:r>
      <w:r w:rsidRPr="00DB7B87">
        <w:rPr>
          <w:lang w:eastAsia="en-GB"/>
        </w:rPr>
        <w:t xml:space="preserve">and “AWE Burghfield Sites Emergency Plan” (AWE/MAN.SYS/2285 (AWE/DI/SRG/02/01/1050) Issue 9.3 October 2020) </w:t>
      </w:r>
      <w:r w:rsidR="00562892">
        <w:rPr>
          <w:lang w:eastAsia="en-GB"/>
        </w:rPr>
        <w:t xml:space="preserve">(Reference 4) </w:t>
      </w:r>
      <w:r w:rsidRPr="00DB7B87">
        <w:rPr>
          <w:lang w:eastAsia="en-GB"/>
        </w:rPr>
        <w:t xml:space="preserve">be replaced and 'Approved' by a single “AWE Sites Emergency Plan” (AWE/MAN.SYS/7038 Issue 1.0 – August 2025) </w:t>
      </w:r>
      <w:r w:rsidR="00562892">
        <w:rPr>
          <w:lang w:eastAsia="en-GB"/>
        </w:rPr>
        <w:t xml:space="preserve">(Reference 2) </w:t>
      </w:r>
      <w:r w:rsidRPr="00DB7B87">
        <w:rPr>
          <w:lang w:eastAsia="en-GB"/>
        </w:rPr>
        <w:t>under LC 11(3).</w:t>
      </w:r>
    </w:p>
    <w:p w14:paraId="1CC74DEA" w14:textId="6238EB98" w:rsidR="00B71AFD" w:rsidRPr="00DB7B87" w:rsidRDefault="008953C5" w:rsidP="00DB7B87">
      <w:pPr>
        <w:pStyle w:val="NumList1"/>
        <w:rPr>
          <w:szCs w:val="24"/>
          <w:lang w:eastAsia="en-GB"/>
        </w:rPr>
      </w:pPr>
      <w:r>
        <w:rPr>
          <w:lang w:eastAsia="en-GB"/>
        </w:rPr>
        <w:t xml:space="preserve">This document was reviewed by ONR, </w:t>
      </w:r>
      <w:r w:rsidR="008C32B2">
        <w:rPr>
          <w:lang w:eastAsia="en-GB"/>
        </w:rPr>
        <w:t xml:space="preserve">the </w:t>
      </w:r>
      <w:r>
        <w:rPr>
          <w:lang w:eastAsia="en-GB"/>
        </w:rPr>
        <w:t xml:space="preserve">Defence Nuclear Safety Regulator (DNSR), Defence </w:t>
      </w:r>
      <w:r w:rsidR="001E30DA">
        <w:rPr>
          <w:lang w:eastAsia="en-GB"/>
        </w:rPr>
        <w:t xml:space="preserve">Nuclear Security Regulator (DNSyR) and the Environment Agency.  </w:t>
      </w:r>
      <w:r w:rsidR="001E7A5E" w:rsidRPr="00DB7B87">
        <w:rPr>
          <w:lang w:eastAsia="en-GB"/>
        </w:rPr>
        <w:t xml:space="preserve">AWE/MAN.SYS/7038 </w:t>
      </w:r>
      <w:r w:rsidR="00B71AFD">
        <w:t>Issue 1.0 emergency plan document for Aldermaston and Burghfield, submitted to ONR for ‘Approval’, w</w:t>
      </w:r>
      <w:r w:rsidR="001E7A5E">
        <w:t>as</w:t>
      </w:r>
      <w:r w:rsidR="00B71AFD">
        <w:t xml:space="preserve"> found by ONR</w:t>
      </w:r>
      <w:r w:rsidR="00912608">
        <w:t xml:space="preserve"> and t</w:t>
      </w:r>
      <w:r w:rsidR="00F22993">
        <w:t xml:space="preserve">he other </w:t>
      </w:r>
      <w:r w:rsidR="00D74053">
        <w:t>r</w:t>
      </w:r>
      <w:r w:rsidR="00F22993">
        <w:t xml:space="preserve">egulators involved </w:t>
      </w:r>
      <w:r w:rsidR="00B71AFD">
        <w:t>to contain minor errors</w:t>
      </w:r>
      <w:r w:rsidR="00FA6329">
        <w:t xml:space="preserve"> and </w:t>
      </w:r>
      <w:r w:rsidR="00097177">
        <w:t xml:space="preserve">these were corrected by AWE and </w:t>
      </w:r>
      <w:r w:rsidR="007C547D">
        <w:t xml:space="preserve">issue 1.1 was produced. </w:t>
      </w:r>
      <w:r w:rsidR="0032462F">
        <w:t xml:space="preserve">For the purposes </w:t>
      </w:r>
      <w:r w:rsidR="00E617AA">
        <w:t xml:space="preserve">of this PAR all reference to the </w:t>
      </w:r>
      <w:r w:rsidR="00E617AA" w:rsidRPr="00DB7B87">
        <w:rPr>
          <w:lang w:eastAsia="en-GB"/>
        </w:rPr>
        <w:t>AWE Sites Emergency Plan</w:t>
      </w:r>
      <w:r w:rsidR="003A3E8B">
        <w:rPr>
          <w:lang w:eastAsia="en-GB"/>
        </w:rPr>
        <w:t xml:space="preserve"> will refer to the </w:t>
      </w:r>
      <w:r w:rsidR="00865C2C">
        <w:rPr>
          <w:lang w:eastAsia="en-GB"/>
        </w:rPr>
        <w:t>latest</w:t>
      </w:r>
      <w:r w:rsidR="003A3E8B">
        <w:rPr>
          <w:lang w:eastAsia="en-GB"/>
        </w:rPr>
        <w:t xml:space="preserve"> issue</w:t>
      </w:r>
      <w:r w:rsidR="00E617AA">
        <w:rPr>
          <w:lang w:eastAsia="en-GB"/>
        </w:rPr>
        <w:t xml:space="preserve"> </w:t>
      </w:r>
      <w:r w:rsidR="00E617AA" w:rsidRPr="00DB7B87">
        <w:rPr>
          <w:lang w:eastAsia="en-GB"/>
        </w:rPr>
        <w:t>(AWE/MAN.SYS/7038 Issue 1.</w:t>
      </w:r>
      <w:r w:rsidR="003A3E8B">
        <w:rPr>
          <w:lang w:eastAsia="en-GB"/>
        </w:rPr>
        <w:t>1</w:t>
      </w:r>
      <w:r w:rsidR="00E617AA" w:rsidRPr="00DB7B87">
        <w:rPr>
          <w:lang w:eastAsia="en-GB"/>
        </w:rPr>
        <w:t xml:space="preserve"> – </w:t>
      </w:r>
      <w:r w:rsidR="00865C2C">
        <w:rPr>
          <w:lang w:eastAsia="en-GB"/>
        </w:rPr>
        <w:t>19.02.2026)</w:t>
      </w:r>
      <w:r w:rsidR="004243B7">
        <w:rPr>
          <w:lang w:eastAsia="en-GB"/>
        </w:rPr>
        <w:t xml:space="preserve"> (Reference 5)</w:t>
      </w:r>
      <w:r w:rsidR="00865C2C">
        <w:rPr>
          <w:lang w:eastAsia="en-GB"/>
        </w:rPr>
        <w:t>.</w:t>
      </w:r>
    </w:p>
    <w:p w14:paraId="72C20AC9" w14:textId="10A96863" w:rsidR="001A7E4E" w:rsidRDefault="00EF4D04" w:rsidP="0099220B">
      <w:pPr>
        <w:pStyle w:val="NumList1"/>
      </w:pPr>
      <w:r>
        <w:t>I</w:t>
      </w:r>
      <w:r w:rsidR="00402C6B">
        <w:t xml:space="preserve"> have</w:t>
      </w:r>
      <w:r w:rsidR="00402C6B" w:rsidRPr="0038766B">
        <w:t xml:space="preserve"> produced this </w:t>
      </w:r>
      <w:r w:rsidR="00402C6B">
        <w:t>p</w:t>
      </w:r>
      <w:r w:rsidR="00402C6B" w:rsidRPr="0038766B">
        <w:t xml:space="preserve">roject </w:t>
      </w:r>
      <w:r w:rsidR="00402C6B">
        <w:t>a</w:t>
      </w:r>
      <w:r w:rsidR="00402C6B" w:rsidRPr="0038766B">
        <w:t xml:space="preserve">ssessment </w:t>
      </w:r>
      <w:r w:rsidR="00402C6B">
        <w:t>r</w:t>
      </w:r>
      <w:r w:rsidR="00402C6B" w:rsidRPr="0038766B">
        <w:t xml:space="preserve">eport (PAR) to document ONR's view on the adequacy of the </w:t>
      </w:r>
      <w:r w:rsidR="001A7E4E">
        <w:t>Site Emergency Plan</w:t>
      </w:r>
      <w:r w:rsidR="00402C6B" w:rsidRPr="0038766B">
        <w:t xml:space="preserve">. </w:t>
      </w:r>
      <w:r w:rsidR="00501A00">
        <w:t>I</w:t>
      </w:r>
      <w:r w:rsidR="00402C6B" w:rsidRPr="0038766B">
        <w:t xml:space="preserve"> will also produce a </w:t>
      </w:r>
      <w:r w:rsidR="001A7E4E">
        <w:t>Licence Instrument</w:t>
      </w:r>
      <w:r w:rsidR="00402C6B" w:rsidRPr="0038766B">
        <w:t xml:space="preserve"> to confirm ONR's view. </w:t>
      </w:r>
    </w:p>
    <w:p w14:paraId="591D1602" w14:textId="77777777" w:rsidR="00590C5D" w:rsidRPr="0038766B" w:rsidRDefault="00590C5D" w:rsidP="00AC2E98">
      <w:pPr>
        <w:pStyle w:val="NumList1"/>
        <w:numPr>
          <w:ilvl w:val="0"/>
          <w:numId w:val="0"/>
        </w:numPr>
        <w:ind w:left="851"/>
      </w:pPr>
    </w:p>
    <w:p w14:paraId="13C362CC" w14:textId="780BE3CD" w:rsidR="0038766B" w:rsidRPr="0038766B" w:rsidRDefault="00590C5D" w:rsidP="00410423">
      <w:pPr>
        <w:pStyle w:val="Heading1"/>
      </w:pPr>
      <w:bookmarkStart w:id="6" w:name="_Toc162338560"/>
      <w:r>
        <w:t>Background</w:t>
      </w:r>
      <w:bookmarkEnd w:id="6"/>
    </w:p>
    <w:p w14:paraId="361885CA" w14:textId="77777777" w:rsidR="00D207D6" w:rsidRDefault="00D207D6" w:rsidP="00D207D6">
      <w:pPr>
        <w:pStyle w:val="NumList1"/>
        <w:rPr>
          <w:szCs w:val="24"/>
          <w:lang w:eastAsia="en-GB"/>
        </w:rPr>
      </w:pPr>
      <w:r>
        <w:t>The AWE Aldermaston and AWE Burghfield nuclear licensed sites are owned by the Ministry of Defence (MoD) and are operated by AWE plc.  The sites contain a wide range of scientific and industrial facilities, some of which undertake licensable activities. </w:t>
      </w:r>
    </w:p>
    <w:p w14:paraId="65D155C5" w14:textId="77777777" w:rsidR="00D207D6" w:rsidRDefault="00D207D6" w:rsidP="00D207D6">
      <w:pPr>
        <w:pStyle w:val="NumList1"/>
      </w:pPr>
      <w:r>
        <w:t>Licence Condition (LC) 11(1) of Nuclear Site Licence 77 (Aldermaston) and 78A (Burghfield) requires AWE to make and implement adequate arrangements for dealing with any accident or emergency arising on the site and their effects.  ONR ‘Specified’, under LC 11(2), that AWE submit its emergency plans for Aldermaston and Burghfield for ONR ‘Approval’ and that the plans may not then be altered or amended without ONR’s ‘Approval’ under LC 11(3).</w:t>
      </w:r>
    </w:p>
    <w:p w14:paraId="1D7A3126" w14:textId="77777777" w:rsidR="00F95D99" w:rsidRPr="00F95D99" w:rsidRDefault="00F95D99" w:rsidP="00F95D99">
      <w:pPr>
        <w:pStyle w:val="NumList1"/>
        <w:rPr>
          <w:szCs w:val="24"/>
          <w:lang w:eastAsia="en-GB"/>
        </w:rPr>
      </w:pPr>
      <w:r w:rsidRPr="00F95D99">
        <w:rPr>
          <w:lang w:eastAsia="en-GB"/>
        </w:rPr>
        <w:t>The premise for the change to one Site Emergency Plan (SEP) is that currently the B Site leans on the A Site for support but A Site is self-sufficient. So for efficiency and improvement of JESIP arrangements it was decided to combine the two plans into one and align the arrangements to allow one Emergency Operation Control Centre (EOCC) to be used.</w:t>
      </w:r>
    </w:p>
    <w:p w14:paraId="4961C89B" w14:textId="4F545F54" w:rsidR="00A36ADF" w:rsidRPr="00A36ADF" w:rsidRDefault="00A36ADF" w:rsidP="00A36ADF">
      <w:pPr>
        <w:pStyle w:val="NumList1"/>
        <w:rPr>
          <w:szCs w:val="24"/>
          <w:lang w:eastAsia="en-GB"/>
        </w:rPr>
      </w:pPr>
      <w:r w:rsidRPr="00A36ADF">
        <w:rPr>
          <w:lang w:eastAsia="en-GB"/>
        </w:rPr>
        <w:lastRenderedPageBreak/>
        <w:t xml:space="preserve">This proposed change does not pose any new risks or hazards and is not complex or novel. </w:t>
      </w:r>
      <w:r>
        <w:rPr>
          <w:lang w:eastAsia="en-GB"/>
        </w:rPr>
        <w:t>I have undertaken this</w:t>
      </w:r>
      <w:r w:rsidRPr="00A36ADF">
        <w:rPr>
          <w:lang w:eastAsia="en-GB"/>
        </w:rPr>
        <w:t xml:space="preserve"> review of the new SEP against REPPIR and the ONR LC11 TIG in a manner that is proportional to the level of changes to the SEP. This </w:t>
      </w:r>
      <w:r>
        <w:rPr>
          <w:lang w:eastAsia="en-GB"/>
        </w:rPr>
        <w:t xml:space="preserve">has been </w:t>
      </w:r>
      <w:r w:rsidRPr="00A36ADF">
        <w:rPr>
          <w:lang w:eastAsia="en-GB"/>
        </w:rPr>
        <w:t xml:space="preserve">done in liaison with the other AWE </w:t>
      </w:r>
      <w:r w:rsidR="00BF6BA3">
        <w:rPr>
          <w:lang w:eastAsia="en-GB"/>
        </w:rPr>
        <w:t>r</w:t>
      </w:r>
      <w:r w:rsidRPr="00A36ADF">
        <w:rPr>
          <w:lang w:eastAsia="en-GB"/>
        </w:rPr>
        <w:t>egulators (DNSR</w:t>
      </w:r>
      <w:r>
        <w:rPr>
          <w:lang w:eastAsia="en-GB"/>
        </w:rPr>
        <w:t>, DNSyR</w:t>
      </w:r>
      <w:r w:rsidRPr="00A36ADF">
        <w:rPr>
          <w:lang w:eastAsia="en-GB"/>
        </w:rPr>
        <w:t xml:space="preserve"> and </w:t>
      </w:r>
      <w:r w:rsidR="00BF6BA3">
        <w:rPr>
          <w:lang w:eastAsia="en-GB"/>
        </w:rPr>
        <w:t>the Enviro</w:t>
      </w:r>
      <w:r w:rsidR="0043048E">
        <w:rPr>
          <w:lang w:eastAsia="en-GB"/>
        </w:rPr>
        <w:t>n</w:t>
      </w:r>
      <w:r w:rsidR="00BF6BA3">
        <w:rPr>
          <w:lang w:eastAsia="en-GB"/>
        </w:rPr>
        <w:t>ment Agency</w:t>
      </w:r>
      <w:r w:rsidRPr="00A36ADF">
        <w:rPr>
          <w:lang w:eastAsia="en-GB"/>
        </w:rPr>
        <w:t>). </w:t>
      </w:r>
    </w:p>
    <w:p w14:paraId="4A4B131A" w14:textId="7C60D921" w:rsidR="0038766B" w:rsidRPr="0038766B" w:rsidRDefault="00385E75" w:rsidP="00410423">
      <w:pPr>
        <w:pStyle w:val="Heading1"/>
      </w:pPr>
      <w:bookmarkStart w:id="7" w:name="_Toc162338561"/>
      <w:r>
        <w:t>Assessment and inspection work carried out by ONR in consideration of this request</w:t>
      </w:r>
      <w:bookmarkEnd w:id="7"/>
    </w:p>
    <w:p w14:paraId="527D7584" w14:textId="4A902D1B" w:rsidR="00F031FE" w:rsidRPr="00F031FE" w:rsidRDefault="00F031FE" w:rsidP="00F031FE">
      <w:pPr>
        <w:pStyle w:val="NumList1"/>
      </w:pPr>
      <w:r w:rsidRPr="00F031FE">
        <w:t xml:space="preserve">The following inspection and assessment work </w:t>
      </w:r>
      <w:r w:rsidR="00937AB3">
        <w:t>was carried out</w:t>
      </w:r>
      <w:r w:rsidRPr="00F031FE">
        <w:t xml:space="preserve"> by </w:t>
      </w:r>
      <w:r w:rsidR="003B27B8">
        <w:t xml:space="preserve">ONR </w:t>
      </w:r>
      <w:r w:rsidR="00937AB3">
        <w:t xml:space="preserve">and the other AWE </w:t>
      </w:r>
      <w:r w:rsidR="0043048E">
        <w:t>r</w:t>
      </w:r>
      <w:r w:rsidR="00937AB3">
        <w:t xml:space="preserve">egulators </w:t>
      </w:r>
      <w:r w:rsidRPr="00F031FE">
        <w:t>to review and ‘Approve’ the new AWE S</w:t>
      </w:r>
      <w:r w:rsidR="0043048E">
        <w:t>EP</w:t>
      </w:r>
      <w:r w:rsidRPr="00F031FE">
        <w:t>.</w:t>
      </w:r>
    </w:p>
    <w:p w14:paraId="321222B8" w14:textId="21EF339C" w:rsidR="00F031FE" w:rsidRPr="00F031FE" w:rsidRDefault="00B17E75" w:rsidP="00F031FE">
      <w:pPr>
        <w:pStyle w:val="NumList2"/>
        <w:numPr>
          <w:ilvl w:val="2"/>
          <w:numId w:val="18"/>
        </w:numPr>
      </w:pPr>
      <w:r>
        <w:t xml:space="preserve">The </w:t>
      </w:r>
      <w:r w:rsidR="00334843">
        <w:t>d</w:t>
      </w:r>
      <w:r w:rsidR="00F031FE" w:rsidRPr="00F031FE">
        <w:t xml:space="preserve">utyholder </w:t>
      </w:r>
      <w:r>
        <w:t xml:space="preserve">provided </w:t>
      </w:r>
      <w:r w:rsidR="00F031FE" w:rsidRPr="00F031FE">
        <w:t>an overview of the significant changes made since the previously approved S</w:t>
      </w:r>
      <w:r w:rsidR="00334843">
        <w:t>EP</w:t>
      </w:r>
      <w:r w:rsidR="00F031FE" w:rsidRPr="00F031FE">
        <w:t>. </w:t>
      </w:r>
    </w:p>
    <w:p w14:paraId="7CCAB78B" w14:textId="3ED6260E" w:rsidR="00F031FE" w:rsidRPr="00F031FE" w:rsidRDefault="00D97C3E" w:rsidP="00F031FE">
      <w:pPr>
        <w:pStyle w:val="NumList2"/>
        <w:numPr>
          <w:ilvl w:val="2"/>
          <w:numId w:val="18"/>
        </w:numPr>
      </w:pPr>
      <w:r>
        <w:t>I</w:t>
      </w:r>
      <w:r w:rsidR="00F031FE" w:rsidRPr="00F031FE">
        <w:t xml:space="preserve"> review</w:t>
      </w:r>
      <w:r w:rsidR="00B17E75">
        <w:t>ed the</w:t>
      </w:r>
      <w:r w:rsidR="00F031FE" w:rsidRPr="00F031FE">
        <w:t xml:space="preserve"> </w:t>
      </w:r>
      <w:r w:rsidR="00334843">
        <w:t>d</w:t>
      </w:r>
      <w:r w:rsidR="00F031FE" w:rsidRPr="00F031FE">
        <w:t>utyholders own governance processes for peer review of new plan, including reviewing the output of the N</w:t>
      </w:r>
      <w:r w:rsidR="00BB5428">
        <w:t xml:space="preserve">uclear </w:t>
      </w:r>
      <w:r w:rsidR="00F031FE" w:rsidRPr="00F031FE">
        <w:t>S</w:t>
      </w:r>
      <w:r w:rsidR="00BB5428">
        <w:t xml:space="preserve">afety </w:t>
      </w:r>
      <w:r w:rsidR="00F031FE" w:rsidRPr="00F031FE">
        <w:t>C</w:t>
      </w:r>
      <w:r w:rsidR="00BB5428">
        <w:t>ommittee</w:t>
      </w:r>
      <w:r w:rsidR="00F031FE" w:rsidRPr="00F031FE">
        <w:t xml:space="preserve"> (advice). </w:t>
      </w:r>
    </w:p>
    <w:p w14:paraId="07F05360" w14:textId="717DF444" w:rsidR="00F031FE" w:rsidRPr="00F031FE" w:rsidRDefault="00D97C3E" w:rsidP="00F031FE">
      <w:pPr>
        <w:pStyle w:val="NumList2"/>
        <w:numPr>
          <w:ilvl w:val="2"/>
          <w:numId w:val="18"/>
        </w:numPr>
      </w:pPr>
      <w:r>
        <w:t>I</w:t>
      </w:r>
      <w:r w:rsidR="00F031FE" w:rsidRPr="00F031FE">
        <w:t xml:space="preserve"> compare</w:t>
      </w:r>
      <w:r w:rsidR="00195835">
        <w:t>d</w:t>
      </w:r>
      <w:r w:rsidR="00F031FE" w:rsidRPr="00F031FE">
        <w:t xml:space="preserve"> the new plan with the requirements of REPPIR 2019 and its associated Approved Code of Practice (ACoP) and guidance. </w:t>
      </w:r>
    </w:p>
    <w:p w14:paraId="29BB315D" w14:textId="08A21B95" w:rsidR="00F031FE" w:rsidRPr="00F031FE" w:rsidRDefault="00D97C3E" w:rsidP="00F031FE">
      <w:pPr>
        <w:pStyle w:val="NumList2"/>
        <w:numPr>
          <w:ilvl w:val="2"/>
          <w:numId w:val="18"/>
        </w:numPr>
      </w:pPr>
      <w:r>
        <w:t>I</w:t>
      </w:r>
      <w:r w:rsidR="00F031FE" w:rsidRPr="00F031FE">
        <w:t xml:space="preserve"> compare</w:t>
      </w:r>
      <w:r w:rsidR="00195835">
        <w:t>d</w:t>
      </w:r>
      <w:r w:rsidR="00F031FE" w:rsidRPr="00F031FE">
        <w:t xml:space="preserve"> the new plan with the ONR Technical Inspection Guide (TIG) for LC 11 to ensure the key requirements of this guidance have been met. </w:t>
      </w:r>
    </w:p>
    <w:p w14:paraId="0D618C10" w14:textId="46C14B97" w:rsidR="00F031FE" w:rsidRPr="00F031FE" w:rsidRDefault="00D97C3E" w:rsidP="00F031FE">
      <w:pPr>
        <w:pStyle w:val="NumList2"/>
        <w:numPr>
          <w:ilvl w:val="2"/>
          <w:numId w:val="18"/>
        </w:numPr>
      </w:pPr>
      <w:r>
        <w:t>I</w:t>
      </w:r>
      <w:r w:rsidR="00F031FE" w:rsidRPr="00F031FE">
        <w:t xml:space="preserve"> carr</w:t>
      </w:r>
      <w:r w:rsidR="00304859">
        <w:t>ied</w:t>
      </w:r>
      <w:r w:rsidR="00F031FE" w:rsidRPr="00F031FE">
        <w:t xml:space="preserve"> out checks to ensure that none of the changes, made since the last emergency plans, undermine the intent of the plan and/or no longer meet the licensee’s obligations under LC 11 and that the plans are intelligible i.e. written in plain English. </w:t>
      </w:r>
    </w:p>
    <w:p w14:paraId="4E04084B" w14:textId="26CC3C7A" w:rsidR="00F031FE" w:rsidRPr="00F031FE" w:rsidRDefault="00D97C3E" w:rsidP="00F202B4">
      <w:pPr>
        <w:pStyle w:val="NumList2"/>
        <w:numPr>
          <w:ilvl w:val="2"/>
          <w:numId w:val="18"/>
        </w:numPr>
      </w:pPr>
      <w:r>
        <w:t>I</w:t>
      </w:r>
      <w:r w:rsidR="00F031FE" w:rsidRPr="00F031FE">
        <w:t xml:space="preserve"> consult</w:t>
      </w:r>
      <w:r w:rsidR="00304859">
        <w:t>ed</w:t>
      </w:r>
      <w:r w:rsidR="00F031FE" w:rsidRPr="00F031FE">
        <w:t xml:space="preserve"> with DNSR</w:t>
      </w:r>
      <w:r w:rsidR="00304859">
        <w:t>, DNSyR</w:t>
      </w:r>
      <w:r w:rsidR="00F031FE" w:rsidRPr="00F031FE">
        <w:t xml:space="preserve"> and </w:t>
      </w:r>
      <w:r w:rsidR="00334843">
        <w:t xml:space="preserve">the Environment Agency  </w:t>
      </w:r>
      <w:r w:rsidR="00F031FE" w:rsidRPr="00F031FE">
        <w:t xml:space="preserve">to ensure that these </w:t>
      </w:r>
      <w:r w:rsidR="00334843">
        <w:t>r</w:t>
      </w:r>
      <w:r w:rsidR="00F031FE" w:rsidRPr="00F031FE">
        <w:t>egulators are content with the emergency plan.</w:t>
      </w:r>
    </w:p>
    <w:p w14:paraId="0BBF0D53" w14:textId="2B1D8945" w:rsidR="00F031FE" w:rsidRPr="00F031FE" w:rsidRDefault="00F031FE" w:rsidP="00F031FE">
      <w:pPr>
        <w:pStyle w:val="NumList1"/>
      </w:pPr>
      <w:r w:rsidRPr="00F031FE">
        <w:t xml:space="preserve">There </w:t>
      </w:r>
      <w:r w:rsidR="00F202B4">
        <w:t>wa</w:t>
      </w:r>
      <w:r w:rsidRPr="00F031FE">
        <w:t>s no intention to undertaken any ONR inspection work to support this permissioning activity, as a satisfactory demonstration of AWE’s emergency arrangements has been carried out for both  AWE Aldermaston and AWE Burghfield in 2025 and this S</w:t>
      </w:r>
      <w:r w:rsidR="00AE22A6">
        <w:t>EP</w:t>
      </w:r>
      <w:r w:rsidRPr="00F031FE">
        <w:t xml:space="preserve"> only represents the top level plan and not the full emergency arrangements for the site.</w:t>
      </w:r>
    </w:p>
    <w:p w14:paraId="6AB504ED" w14:textId="77777777" w:rsidR="00926031" w:rsidRDefault="00926031" w:rsidP="00926031">
      <w:pPr>
        <w:pStyle w:val="NumList1"/>
        <w:numPr>
          <w:ilvl w:val="0"/>
          <w:numId w:val="0"/>
        </w:numPr>
        <w:ind w:left="851"/>
        <w:rPr>
          <w:i/>
          <w:iCs/>
        </w:rPr>
      </w:pPr>
    </w:p>
    <w:p w14:paraId="6F1A41E8" w14:textId="77777777" w:rsidR="00905B06" w:rsidRDefault="00905B06" w:rsidP="00926031">
      <w:pPr>
        <w:pStyle w:val="NumList1"/>
        <w:numPr>
          <w:ilvl w:val="0"/>
          <w:numId w:val="0"/>
        </w:numPr>
        <w:ind w:left="851"/>
        <w:rPr>
          <w:i/>
          <w:iCs/>
        </w:rPr>
      </w:pPr>
    </w:p>
    <w:p w14:paraId="2F2BA3CC" w14:textId="77777777" w:rsidR="00905B06" w:rsidRDefault="00905B06" w:rsidP="00926031">
      <w:pPr>
        <w:pStyle w:val="NumList1"/>
        <w:numPr>
          <w:ilvl w:val="0"/>
          <w:numId w:val="0"/>
        </w:numPr>
        <w:ind w:left="851"/>
        <w:rPr>
          <w:i/>
          <w:iCs/>
        </w:rPr>
      </w:pPr>
    </w:p>
    <w:p w14:paraId="2BB0A5D2" w14:textId="33980999" w:rsidR="00926031" w:rsidRPr="007619AC" w:rsidRDefault="00926031" w:rsidP="00926031">
      <w:pPr>
        <w:pStyle w:val="NumList1"/>
        <w:numPr>
          <w:ilvl w:val="0"/>
          <w:numId w:val="0"/>
        </w:numPr>
        <w:ind w:left="851"/>
        <w:rPr>
          <w:i/>
          <w:iCs/>
        </w:rPr>
      </w:pPr>
      <w:r w:rsidRPr="007619AC">
        <w:rPr>
          <w:i/>
          <w:iCs/>
        </w:rPr>
        <w:t>Dutyholders overview of the significant changes</w:t>
      </w:r>
    </w:p>
    <w:p w14:paraId="32D62FCC" w14:textId="088752F5" w:rsidR="00926031" w:rsidRPr="00EA48D2" w:rsidRDefault="00926031" w:rsidP="00926031">
      <w:pPr>
        <w:pStyle w:val="NumList1"/>
      </w:pPr>
      <w:r>
        <w:lastRenderedPageBreak/>
        <w:t xml:space="preserve">On the 22/10/2025 </w:t>
      </w:r>
      <w:r w:rsidRPr="00EA48D2">
        <w:t xml:space="preserve">AWE provided a brief overview of the main changes from the existing two plans to the new </w:t>
      </w:r>
      <w:r>
        <w:t xml:space="preserve">single </w:t>
      </w:r>
      <w:r w:rsidRPr="00EA48D2">
        <w:t>proposed S</w:t>
      </w:r>
      <w:r w:rsidR="00F33511">
        <w:t>EP</w:t>
      </w:r>
      <w:r>
        <w:t xml:space="preserve"> (see WIReD CR-02475)</w:t>
      </w:r>
      <w:r w:rsidR="002D2371">
        <w:t>, in summary</w:t>
      </w:r>
      <w:r w:rsidRPr="00EA48D2">
        <w:t>:</w:t>
      </w:r>
    </w:p>
    <w:p w14:paraId="5DF47C06" w14:textId="77777777" w:rsidR="00926031" w:rsidRDefault="00926031" w:rsidP="00926031">
      <w:pPr>
        <w:pStyle w:val="Bulletlist1"/>
      </w:pPr>
      <w:r>
        <w:rPr>
          <w:lang w:eastAsia="en-GB"/>
        </w:rPr>
        <w:t>F</w:t>
      </w:r>
      <w:r w:rsidRPr="00F95D99">
        <w:rPr>
          <w:lang w:eastAsia="en-GB"/>
        </w:rPr>
        <w:t>or efficiency</w:t>
      </w:r>
      <w:r>
        <w:rPr>
          <w:lang w:eastAsia="en-GB"/>
        </w:rPr>
        <w:t>, reduction of confusion</w:t>
      </w:r>
      <w:r w:rsidRPr="00F95D99">
        <w:rPr>
          <w:lang w:eastAsia="en-GB"/>
        </w:rPr>
        <w:t xml:space="preserve"> and improvement of JESIP arrangements it was decided to combine the two plans into one</w:t>
      </w:r>
      <w:r>
        <w:rPr>
          <w:lang w:eastAsia="en-GB"/>
        </w:rPr>
        <w:t>.</w:t>
      </w:r>
    </w:p>
    <w:p w14:paraId="0746E6FF" w14:textId="77777777" w:rsidR="00926031" w:rsidRPr="00EA48D2" w:rsidRDefault="00926031" w:rsidP="00926031">
      <w:pPr>
        <w:pStyle w:val="Bulletlist1"/>
      </w:pPr>
      <w:r w:rsidRPr="00EA48D2">
        <w:t>There will be the option of which EOCC to respond to, with the A Site being the default but with B Site EOCC being maintained for use.</w:t>
      </w:r>
    </w:p>
    <w:p w14:paraId="46187EEE" w14:textId="77777777" w:rsidR="00926031" w:rsidRPr="00EA48D2" w:rsidRDefault="00926031" w:rsidP="00926031">
      <w:pPr>
        <w:pStyle w:val="Bulletlist1"/>
      </w:pPr>
      <w:r w:rsidRPr="00EA48D2">
        <w:t>During the silent hour periods, they are removing the need for the B Site Emergency Manager to be on-call as the A Site Emergency Manager will cover both sites.</w:t>
      </w:r>
    </w:p>
    <w:p w14:paraId="34CA5670" w14:textId="77777777" w:rsidR="00926031" w:rsidRPr="00EA48D2" w:rsidRDefault="00926031" w:rsidP="00926031">
      <w:pPr>
        <w:pStyle w:val="Bulletlist1"/>
      </w:pPr>
      <w:r w:rsidRPr="00EA48D2">
        <w:t>They have removed the details of what the external agencies response is to an emergency as this is covered by the off-site emergency plan and is not under the control of AWE.</w:t>
      </w:r>
    </w:p>
    <w:p w14:paraId="5162E8B1" w14:textId="16B72020" w:rsidR="00926031" w:rsidRDefault="00926031" w:rsidP="00926031">
      <w:pPr>
        <w:pStyle w:val="NumList1"/>
      </w:pPr>
      <w:r>
        <w:t>Overall</w:t>
      </w:r>
      <w:r w:rsidR="00814F46">
        <w:t>,</w:t>
      </w:r>
      <w:r>
        <w:t xml:space="preserve"> I was content that the </w:t>
      </w:r>
      <w:r w:rsidRPr="00A36ADF">
        <w:rPr>
          <w:lang w:eastAsia="en-GB"/>
        </w:rPr>
        <w:t>proposed change</w:t>
      </w:r>
      <w:r>
        <w:rPr>
          <w:lang w:eastAsia="en-GB"/>
        </w:rPr>
        <w:t>s</w:t>
      </w:r>
      <w:r w:rsidRPr="00A36ADF">
        <w:rPr>
          <w:lang w:eastAsia="en-GB"/>
        </w:rPr>
        <w:t xml:space="preserve"> do not pose any new risks or hazards and is not complex or novel</w:t>
      </w:r>
      <w:r>
        <w:rPr>
          <w:lang w:eastAsia="en-GB"/>
        </w:rPr>
        <w:t>.</w:t>
      </w:r>
    </w:p>
    <w:p w14:paraId="5A85BE9E" w14:textId="77777777" w:rsidR="00926031" w:rsidRDefault="00926031" w:rsidP="00926031">
      <w:pPr>
        <w:pStyle w:val="NumList2"/>
        <w:numPr>
          <w:ilvl w:val="0"/>
          <w:numId w:val="0"/>
        </w:numPr>
        <w:ind w:left="851"/>
      </w:pPr>
    </w:p>
    <w:p w14:paraId="57EE97F3" w14:textId="4D147C88" w:rsidR="00926031" w:rsidRPr="00375B6F" w:rsidRDefault="008C2FD0" w:rsidP="00926031">
      <w:pPr>
        <w:pStyle w:val="NumList2"/>
        <w:numPr>
          <w:ilvl w:val="0"/>
          <w:numId w:val="0"/>
        </w:numPr>
        <w:ind w:left="851"/>
        <w:rPr>
          <w:i/>
          <w:iCs/>
        </w:rPr>
      </w:pPr>
      <w:r>
        <w:rPr>
          <w:i/>
          <w:iCs/>
        </w:rPr>
        <w:t>R</w:t>
      </w:r>
      <w:r w:rsidR="00926031" w:rsidRPr="00375B6F">
        <w:rPr>
          <w:i/>
          <w:iCs/>
        </w:rPr>
        <w:t>evie</w:t>
      </w:r>
      <w:r w:rsidR="00926031">
        <w:rPr>
          <w:i/>
          <w:iCs/>
        </w:rPr>
        <w:t xml:space="preserve">w of </w:t>
      </w:r>
      <w:r w:rsidR="00F025CC">
        <w:rPr>
          <w:i/>
          <w:iCs/>
        </w:rPr>
        <w:t>d</w:t>
      </w:r>
      <w:r w:rsidR="00926031" w:rsidRPr="00375B6F">
        <w:rPr>
          <w:i/>
          <w:iCs/>
        </w:rPr>
        <w:t xml:space="preserve">utyholders own governance processes for peer review of </w:t>
      </w:r>
      <w:r w:rsidR="003D3E39">
        <w:rPr>
          <w:i/>
          <w:iCs/>
        </w:rPr>
        <w:t xml:space="preserve">the </w:t>
      </w:r>
      <w:r w:rsidR="00926031" w:rsidRPr="00375B6F">
        <w:rPr>
          <w:i/>
          <w:iCs/>
        </w:rPr>
        <w:t>new plan. </w:t>
      </w:r>
    </w:p>
    <w:p w14:paraId="6AD09FE9" w14:textId="2BFDD944" w:rsidR="004176B7" w:rsidRDefault="00C03BF1" w:rsidP="004176B7">
      <w:pPr>
        <w:pStyle w:val="NumList1"/>
      </w:pPr>
      <w:r>
        <w:t xml:space="preserve">AWE carried out a Peer Review </w:t>
      </w:r>
      <w:r w:rsidR="006E13B6">
        <w:t>of the new SEP</w:t>
      </w:r>
      <w:r w:rsidR="00CB685E">
        <w:t xml:space="preserve"> as per their site arrangements and </w:t>
      </w:r>
      <w:r w:rsidR="0098747D">
        <w:t xml:space="preserve">sent the SEP to the Nuclear Safety Committee on </w:t>
      </w:r>
      <w:r w:rsidR="005A103C">
        <w:t>10</w:t>
      </w:r>
      <w:r w:rsidR="00993FA2">
        <w:t>/06/25 for review and comment.</w:t>
      </w:r>
    </w:p>
    <w:p w14:paraId="1934159A" w14:textId="3E44B145" w:rsidR="004176B7" w:rsidRDefault="00F205C9" w:rsidP="004D171A">
      <w:pPr>
        <w:pStyle w:val="NumList1"/>
      </w:pPr>
      <w:r>
        <w:t xml:space="preserve">I sampled the AWE Peer Review report (Reference </w:t>
      </w:r>
      <w:r w:rsidR="00DE4B9B">
        <w:t>6)</w:t>
      </w:r>
      <w:r w:rsidR="00520626">
        <w:t xml:space="preserve">, </w:t>
      </w:r>
      <w:r w:rsidR="004C0D7B">
        <w:t xml:space="preserve">which concluded that </w:t>
      </w:r>
      <w:r w:rsidR="004D171A" w:rsidRPr="004D171A">
        <w:t xml:space="preserve">the risks associated with emergency planning and preparedness have been identified and a suitable ALARP discussion has been presented. </w:t>
      </w:r>
      <w:r w:rsidR="004D171A">
        <w:t>T</w:t>
      </w:r>
      <w:r w:rsidR="00BA2EA7">
        <w:t xml:space="preserve">he AWE Peer Review </w:t>
      </w:r>
      <w:r w:rsidR="004D171A">
        <w:t xml:space="preserve">submitted a number of minor </w:t>
      </w:r>
      <w:r w:rsidR="00BA2EA7">
        <w:t>comments</w:t>
      </w:r>
      <w:r w:rsidR="00201C28">
        <w:t xml:space="preserve">/amendments which </w:t>
      </w:r>
      <w:r w:rsidR="00BA2EA7">
        <w:t xml:space="preserve">were addressed in an up-revision of the </w:t>
      </w:r>
      <w:r w:rsidR="00201C28">
        <w:t>SEP.</w:t>
      </w:r>
    </w:p>
    <w:p w14:paraId="6B34CA7F" w14:textId="136B38E8" w:rsidR="004176B7" w:rsidRDefault="00C05B1B" w:rsidP="004176B7">
      <w:pPr>
        <w:pStyle w:val="NumList1"/>
      </w:pPr>
      <w:r>
        <w:t xml:space="preserve">I sampled the Nuclear Safety Committee minutes (Reference </w:t>
      </w:r>
      <w:r w:rsidR="007556C2">
        <w:t>7)</w:t>
      </w:r>
      <w:r w:rsidR="008C1C37">
        <w:t xml:space="preserve">, it was clear from the minutes that there was challenge and discussion </w:t>
      </w:r>
      <w:r w:rsidR="00A1625B">
        <w:t>in the NSC. T</w:t>
      </w:r>
      <w:r w:rsidR="003F2C2F">
        <w:t>he</w:t>
      </w:r>
      <w:r w:rsidR="00A1625B">
        <w:t xml:space="preserve"> overall</w:t>
      </w:r>
      <w:r w:rsidR="003F2C2F">
        <w:t xml:space="preserve"> advice provided by the NSC was that the S</w:t>
      </w:r>
      <w:r w:rsidR="00A71D44">
        <w:t>EP</w:t>
      </w:r>
      <w:r w:rsidR="003F2C2F">
        <w:t xml:space="preserve"> is Adequate</w:t>
      </w:r>
      <w:r w:rsidR="006A5010">
        <w:t xml:space="preserve"> and the </w:t>
      </w:r>
      <w:r w:rsidR="00EC482E">
        <w:t>amalgamation of the site plans into one is sensible</w:t>
      </w:r>
      <w:r w:rsidR="003F2C2F">
        <w:t>.</w:t>
      </w:r>
    </w:p>
    <w:p w14:paraId="3CA02D67" w14:textId="00438B2C" w:rsidR="00930FA3" w:rsidRDefault="00814F46" w:rsidP="00930FA3">
      <w:pPr>
        <w:pStyle w:val="NumList1"/>
      </w:pPr>
      <w:r>
        <w:t xml:space="preserve">Overall, I was content </w:t>
      </w:r>
      <w:r w:rsidR="00A3207E">
        <w:t xml:space="preserve">that the Issue 1.1 SEP has completed AWE’s due process, with no residual issues which might preclude ONR’s permissioning of </w:t>
      </w:r>
      <w:r w:rsidR="0068090D">
        <w:t xml:space="preserve">SEP </w:t>
      </w:r>
      <w:r w:rsidR="00A3207E">
        <w:t xml:space="preserve">Issue </w:t>
      </w:r>
      <w:r w:rsidR="0047707D">
        <w:t>1.1</w:t>
      </w:r>
      <w:r w:rsidR="0068090D">
        <w:t>.</w:t>
      </w:r>
      <w:r w:rsidR="00A3207E">
        <w:t xml:space="preserve"> </w:t>
      </w:r>
    </w:p>
    <w:p w14:paraId="4A5A4589" w14:textId="77777777" w:rsidR="00930FA3" w:rsidRDefault="00930FA3" w:rsidP="00930FA3">
      <w:pPr>
        <w:pStyle w:val="NumList1"/>
        <w:numPr>
          <w:ilvl w:val="0"/>
          <w:numId w:val="0"/>
        </w:numPr>
        <w:ind w:left="851"/>
      </w:pPr>
    </w:p>
    <w:p w14:paraId="154BC9A8" w14:textId="77777777" w:rsidR="0068090D" w:rsidRDefault="0068090D" w:rsidP="00930FA3">
      <w:pPr>
        <w:pStyle w:val="NumList1"/>
        <w:numPr>
          <w:ilvl w:val="0"/>
          <w:numId w:val="0"/>
        </w:numPr>
        <w:ind w:left="851"/>
      </w:pPr>
    </w:p>
    <w:p w14:paraId="570797F2" w14:textId="7FEB59E7" w:rsidR="00930FA3" w:rsidRPr="00A11F75" w:rsidRDefault="008C2FD0" w:rsidP="00930FA3">
      <w:pPr>
        <w:pStyle w:val="NumList1"/>
        <w:numPr>
          <w:ilvl w:val="0"/>
          <w:numId w:val="0"/>
        </w:numPr>
        <w:ind w:left="851"/>
        <w:rPr>
          <w:i/>
          <w:iCs/>
        </w:rPr>
      </w:pPr>
      <w:r>
        <w:rPr>
          <w:i/>
          <w:iCs/>
        </w:rPr>
        <w:t>R</w:t>
      </w:r>
      <w:r w:rsidR="00A11F75" w:rsidRPr="00A11F75">
        <w:rPr>
          <w:i/>
          <w:iCs/>
        </w:rPr>
        <w:t>eview against REPPIR 2019</w:t>
      </w:r>
    </w:p>
    <w:p w14:paraId="633CAEB4" w14:textId="72F7A530" w:rsidR="00930FA3" w:rsidRDefault="00A11F75" w:rsidP="00930FA3">
      <w:pPr>
        <w:pStyle w:val="NumList1"/>
      </w:pPr>
      <w:r>
        <w:lastRenderedPageBreak/>
        <w:t>I</w:t>
      </w:r>
      <w:r w:rsidR="00930FA3">
        <w:t xml:space="preserve"> compared the Issue </w:t>
      </w:r>
      <w:r>
        <w:t>1.1</w:t>
      </w:r>
      <w:r w:rsidR="00930FA3">
        <w:t xml:space="preserve"> </w:t>
      </w:r>
      <w:r w:rsidR="00BB5422">
        <w:t>SEP</w:t>
      </w:r>
      <w:r w:rsidR="00930FA3">
        <w:t xml:space="preserve">, for AWE Aldermaston and AWE Burghfield, with a sample of the key requirements of </w:t>
      </w:r>
      <w:r w:rsidR="00BA0808" w:rsidRPr="00BA0808">
        <w:rPr>
          <w:rFonts w:cs="Arial"/>
        </w:rPr>
        <w:t>Radiation (Emergency Preparedness and Public Information) Regulations 2019</w:t>
      </w:r>
      <w:r w:rsidR="00BA0808">
        <w:rPr>
          <w:rFonts w:cs="Arial"/>
        </w:rPr>
        <w:t xml:space="preserve"> (</w:t>
      </w:r>
      <w:r w:rsidR="00930FA3">
        <w:t>REPPIR 2019</w:t>
      </w:r>
      <w:r w:rsidR="00BA0808">
        <w:t>)</w:t>
      </w:r>
      <w:r w:rsidR="00930FA3">
        <w:t xml:space="preserve"> and its Approved Code of Practice (ACoP) and guidance (Reference </w:t>
      </w:r>
      <w:r w:rsidR="00BB5422">
        <w:t>8</w:t>
      </w:r>
      <w:r w:rsidR="00930FA3">
        <w:t xml:space="preserve">) as these apply to AWE’s on-site emergency plans for Aldermaston and Burghfield.  </w:t>
      </w:r>
    </w:p>
    <w:p w14:paraId="319C31F1" w14:textId="3E309BD0" w:rsidR="00930FA3" w:rsidRDefault="00930FA3" w:rsidP="00930FA3">
      <w:pPr>
        <w:pStyle w:val="NumList1"/>
      </w:pPr>
      <w:r>
        <w:t>Regulation 10 of REPPIR 2019 refers to the ‘Operator’s Emergency Plan’</w:t>
      </w:r>
      <w:r w:rsidR="00512368">
        <w:t xml:space="preserve"> and </w:t>
      </w:r>
      <w:r w:rsidR="001C56E3">
        <w:t xml:space="preserve">sets out </w:t>
      </w:r>
      <w:r>
        <w:t>requirements</w:t>
      </w:r>
      <w:r w:rsidR="001C56E3">
        <w:t>.</w:t>
      </w:r>
      <w:r>
        <w:t xml:space="preserve"> Regulation 10 and the additional information provided in Part I of Schedule 6 of REPPIR 2019 (regarding the required content of the on-site emergency plan) have been </w:t>
      </w:r>
      <w:r w:rsidR="00FF4C83">
        <w:t>my</w:t>
      </w:r>
      <w:r>
        <w:t xml:space="preserve"> key focus when sampling the emergency plans, for AWE Aldermaston and AWE Burghfield, against the requirements of REPPIR 2019. </w:t>
      </w:r>
    </w:p>
    <w:p w14:paraId="76AEB0B5" w14:textId="73520D8C" w:rsidR="00930FA3" w:rsidRDefault="00930FA3" w:rsidP="00930FA3">
      <w:pPr>
        <w:pStyle w:val="NumList1"/>
      </w:pPr>
      <w:r>
        <w:t xml:space="preserve">From Regulation 10 and Part I of Schedule 6 of REPPIR 2019 (and its associated guidance), the on-site emergency plan is required (note the list below is not intended to be exhaustive, rather to be illustrative of some of the key areas </w:t>
      </w:r>
      <w:r w:rsidR="00432510">
        <w:t>I</w:t>
      </w:r>
      <w:r>
        <w:t xml:space="preserve"> sampled):-</w:t>
      </w:r>
    </w:p>
    <w:p w14:paraId="26BDF9C8" w14:textId="77777777" w:rsidR="00930FA3" w:rsidRPr="00E36B92" w:rsidRDefault="00930FA3" w:rsidP="00930FA3">
      <w:pPr>
        <w:pStyle w:val="TSNumberedParagraph1"/>
        <w:numPr>
          <w:ilvl w:val="0"/>
          <w:numId w:val="31"/>
        </w:numPr>
        <w:rPr>
          <w:sz w:val="24"/>
        </w:rPr>
      </w:pPr>
      <w:r w:rsidRPr="00E36B92">
        <w:rPr>
          <w:sz w:val="24"/>
        </w:rPr>
        <w:t>To be a written document/documents,</w:t>
      </w:r>
    </w:p>
    <w:p w14:paraId="61242208" w14:textId="77777777" w:rsidR="00930FA3" w:rsidRPr="00E36B92" w:rsidRDefault="00930FA3" w:rsidP="00930FA3">
      <w:pPr>
        <w:pStyle w:val="TSNumberedParagraph1"/>
        <w:numPr>
          <w:ilvl w:val="0"/>
          <w:numId w:val="31"/>
        </w:numPr>
        <w:rPr>
          <w:sz w:val="24"/>
        </w:rPr>
      </w:pPr>
      <w:r w:rsidRPr="00E36B92">
        <w:rPr>
          <w:sz w:val="24"/>
        </w:rPr>
        <w:t>To provide details of supporting documents and procedures in place to support the emergency plan,</w:t>
      </w:r>
    </w:p>
    <w:p w14:paraId="423A6579" w14:textId="77777777" w:rsidR="00930FA3" w:rsidRPr="00E36B92" w:rsidRDefault="00930FA3" w:rsidP="00930FA3">
      <w:pPr>
        <w:pStyle w:val="TSNumberedParagraph1"/>
        <w:numPr>
          <w:ilvl w:val="0"/>
          <w:numId w:val="31"/>
        </w:numPr>
        <w:rPr>
          <w:sz w:val="24"/>
        </w:rPr>
      </w:pPr>
      <w:r w:rsidRPr="00E36B92">
        <w:rPr>
          <w:sz w:val="24"/>
        </w:rPr>
        <w:t>To provide necessary information, instruction and training,</w:t>
      </w:r>
    </w:p>
    <w:p w14:paraId="5553A142" w14:textId="77777777" w:rsidR="00930FA3" w:rsidRPr="00E36B92" w:rsidRDefault="00930FA3" w:rsidP="00930FA3">
      <w:pPr>
        <w:pStyle w:val="TSNumberedParagraph1"/>
        <w:numPr>
          <w:ilvl w:val="0"/>
          <w:numId w:val="31"/>
        </w:numPr>
        <w:rPr>
          <w:sz w:val="24"/>
        </w:rPr>
      </w:pPr>
      <w:r w:rsidRPr="00E36B92">
        <w:rPr>
          <w:sz w:val="24"/>
        </w:rPr>
        <w:t>To ensure other required capabilities, to implement the emergency plan, are in place (this includes trained personnel, facilities and equipment),</w:t>
      </w:r>
    </w:p>
    <w:p w14:paraId="045E33B4" w14:textId="77777777" w:rsidR="00930FA3" w:rsidRPr="00E36B92" w:rsidRDefault="00930FA3" w:rsidP="00930FA3">
      <w:pPr>
        <w:pStyle w:val="TSNumberedParagraph1"/>
        <w:numPr>
          <w:ilvl w:val="0"/>
          <w:numId w:val="31"/>
        </w:numPr>
        <w:rPr>
          <w:sz w:val="24"/>
        </w:rPr>
      </w:pPr>
      <w:r w:rsidRPr="00E36B92">
        <w:rPr>
          <w:sz w:val="24"/>
        </w:rPr>
        <w:t xml:space="preserve">To ensure suitable and sufficient diverse communications channels, </w:t>
      </w:r>
    </w:p>
    <w:p w14:paraId="2CF221E3" w14:textId="77777777" w:rsidR="00930FA3" w:rsidRPr="00E36B92" w:rsidRDefault="00930FA3" w:rsidP="00930FA3">
      <w:pPr>
        <w:pStyle w:val="TSNumberedParagraph1"/>
        <w:numPr>
          <w:ilvl w:val="0"/>
          <w:numId w:val="31"/>
        </w:numPr>
        <w:rPr>
          <w:sz w:val="24"/>
        </w:rPr>
      </w:pPr>
      <w:r w:rsidRPr="00E36B92">
        <w:rPr>
          <w:sz w:val="24"/>
        </w:rPr>
        <w:t>To provide for the availability of employees with a role in the emergency plan,</w:t>
      </w:r>
    </w:p>
    <w:p w14:paraId="600ABC5B" w14:textId="77777777" w:rsidR="00930FA3" w:rsidRPr="00E36B92" w:rsidRDefault="00930FA3" w:rsidP="00930FA3">
      <w:pPr>
        <w:pStyle w:val="TSNumberedParagraph1"/>
        <w:numPr>
          <w:ilvl w:val="0"/>
          <w:numId w:val="31"/>
        </w:numPr>
        <w:rPr>
          <w:sz w:val="24"/>
        </w:rPr>
      </w:pPr>
      <w:r w:rsidRPr="00E36B92">
        <w:rPr>
          <w:sz w:val="24"/>
        </w:rPr>
        <w:t>To provide details of the employees with a role in the emergency plan,</w:t>
      </w:r>
    </w:p>
    <w:p w14:paraId="16E8E66C" w14:textId="77777777" w:rsidR="00930FA3" w:rsidRPr="00E36B92" w:rsidRDefault="00930FA3" w:rsidP="00930FA3">
      <w:pPr>
        <w:pStyle w:val="TSNumberedParagraph1"/>
        <w:numPr>
          <w:ilvl w:val="0"/>
          <w:numId w:val="31"/>
        </w:numPr>
        <w:rPr>
          <w:sz w:val="24"/>
        </w:rPr>
      </w:pPr>
      <w:r w:rsidRPr="00E36B92">
        <w:rPr>
          <w:sz w:val="24"/>
        </w:rPr>
        <w:t>To provide details of facilities and communications equipment,</w:t>
      </w:r>
    </w:p>
    <w:p w14:paraId="7FDC7E45" w14:textId="77777777" w:rsidR="00930FA3" w:rsidRPr="00E36B92" w:rsidRDefault="00930FA3" w:rsidP="00930FA3">
      <w:pPr>
        <w:pStyle w:val="TSNumberedParagraph1"/>
        <w:numPr>
          <w:ilvl w:val="0"/>
          <w:numId w:val="31"/>
        </w:numPr>
        <w:rPr>
          <w:sz w:val="24"/>
        </w:rPr>
      </w:pPr>
      <w:r w:rsidRPr="00E36B92">
        <w:rPr>
          <w:sz w:val="24"/>
        </w:rPr>
        <w:t>To provide details of the function and availability of other resources.</w:t>
      </w:r>
    </w:p>
    <w:p w14:paraId="555D6987" w14:textId="7655D59B" w:rsidR="00BE18D0" w:rsidRDefault="00930FA3" w:rsidP="00930FA3">
      <w:pPr>
        <w:pStyle w:val="NumList1"/>
      </w:pPr>
      <w:r>
        <w:t xml:space="preserve">From </w:t>
      </w:r>
      <w:r w:rsidR="004A0087">
        <w:t>the sample</w:t>
      </w:r>
      <w:r>
        <w:t xml:space="preserve"> of the </w:t>
      </w:r>
      <w:r w:rsidR="00AC5F67">
        <w:t>SEP</w:t>
      </w:r>
      <w:r>
        <w:t xml:space="preserve"> for AWE Aldermaston and AWE Burghfield, </w:t>
      </w:r>
      <w:r w:rsidR="004A0087">
        <w:t>I am</w:t>
      </w:r>
      <w:r>
        <w:t xml:space="preserve"> satisfied that all the above elements have been adequately addressed within the documented </w:t>
      </w:r>
      <w:r w:rsidR="00205D4E">
        <w:t>SEP Issue 1.1</w:t>
      </w:r>
      <w:r>
        <w:t xml:space="preserve">.  </w:t>
      </w:r>
      <w:r w:rsidR="004E23F5">
        <w:t xml:space="preserve">It should be noted that the SEP Issue 1.1 addresses these at a high level </w:t>
      </w:r>
      <w:r w:rsidR="00950061">
        <w:t xml:space="preserve">and that the detail of how this is </w:t>
      </w:r>
      <w:r w:rsidR="00466D9B">
        <w:t xml:space="preserve">implemented is </w:t>
      </w:r>
      <w:r w:rsidR="00E834CE">
        <w:t xml:space="preserve">contained in the supporting </w:t>
      </w:r>
      <w:r w:rsidR="00D00391">
        <w:t>AWE emergency arrangement</w:t>
      </w:r>
      <w:r w:rsidR="00484E73">
        <w:t xml:space="preserve">s </w:t>
      </w:r>
      <w:r w:rsidR="00D00391">
        <w:t xml:space="preserve">and </w:t>
      </w:r>
      <w:r w:rsidR="000C623E">
        <w:t xml:space="preserve">the suite of </w:t>
      </w:r>
      <w:r>
        <w:t xml:space="preserve">underpinning documents.  </w:t>
      </w:r>
    </w:p>
    <w:p w14:paraId="05823FEC" w14:textId="18CA8E4F" w:rsidR="00F25953" w:rsidRDefault="00BE18D0" w:rsidP="00930FA3">
      <w:pPr>
        <w:pStyle w:val="NumList1"/>
      </w:pPr>
      <w:r>
        <w:t xml:space="preserve">From the sample taken, I am </w:t>
      </w:r>
      <w:r w:rsidR="00930FA3" w:rsidRPr="001672DE">
        <w:t xml:space="preserve">content that the </w:t>
      </w:r>
      <w:r>
        <w:t xml:space="preserve">SEP </w:t>
      </w:r>
      <w:r w:rsidR="00930FA3" w:rsidRPr="001672DE">
        <w:t xml:space="preserve">Issue </w:t>
      </w:r>
      <w:r>
        <w:t>1.1</w:t>
      </w:r>
      <w:r w:rsidR="00930FA3" w:rsidRPr="001672DE">
        <w:t xml:space="preserve"> adequately meet</w:t>
      </w:r>
      <w:r>
        <w:t>s</w:t>
      </w:r>
      <w:r w:rsidR="00930FA3" w:rsidRPr="001672DE">
        <w:t xml:space="preserve"> the</w:t>
      </w:r>
      <w:r w:rsidR="00930FA3">
        <w:t xml:space="preserve"> appropriate</w:t>
      </w:r>
      <w:r w:rsidR="00930FA3" w:rsidRPr="001672DE">
        <w:t xml:space="preserve"> REPPIR 2019 Regulations and guidanc</w:t>
      </w:r>
      <w:r>
        <w:t>e</w:t>
      </w:r>
      <w:r w:rsidR="00A9330E">
        <w:t xml:space="preserve"> requirements</w:t>
      </w:r>
      <w:r w:rsidR="00A3207E">
        <w:t>.</w:t>
      </w:r>
      <w:r w:rsidR="00814F46">
        <w:t xml:space="preserve"> </w:t>
      </w:r>
    </w:p>
    <w:p w14:paraId="41FBD48A" w14:textId="77777777" w:rsidR="00F15F94" w:rsidRDefault="00F15F94" w:rsidP="00F15F94">
      <w:pPr>
        <w:pStyle w:val="NumList1"/>
        <w:numPr>
          <w:ilvl w:val="0"/>
          <w:numId w:val="0"/>
        </w:numPr>
        <w:ind w:left="851"/>
      </w:pPr>
    </w:p>
    <w:p w14:paraId="5842AEA2" w14:textId="02E4FD04" w:rsidR="00F15F94" w:rsidRPr="00727DC5" w:rsidRDefault="00727DC5" w:rsidP="00F15F94">
      <w:pPr>
        <w:pStyle w:val="NumList1"/>
        <w:numPr>
          <w:ilvl w:val="0"/>
          <w:numId w:val="0"/>
        </w:numPr>
        <w:ind w:left="851"/>
        <w:rPr>
          <w:i/>
          <w:iCs/>
        </w:rPr>
      </w:pPr>
      <w:r w:rsidRPr="00727DC5">
        <w:rPr>
          <w:i/>
          <w:iCs/>
        </w:rPr>
        <w:lastRenderedPageBreak/>
        <w:t>Review against TIG 11</w:t>
      </w:r>
    </w:p>
    <w:p w14:paraId="494EAAC6" w14:textId="0D40622D" w:rsidR="00727DC5" w:rsidRDefault="00727DC5" w:rsidP="00727DC5">
      <w:pPr>
        <w:pStyle w:val="NumList1"/>
      </w:pPr>
      <w:r>
        <w:t>The relevant ONR T</w:t>
      </w:r>
      <w:r w:rsidR="00F02C57">
        <w:t>IG</w:t>
      </w:r>
      <w:r>
        <w:t xml:space="preserve">, for LC 11 (Reference </w:t>
      </w:r>
      <w:r w:rsidR="005E3D4D">
        <w:t>9</w:t>
      </w:r>
      <w:r>
        <w:t xml:space="preserve">), was sampled to identify key aspects of this guidance applicable to the AWE </w:t>
      </w:r>
      <w:r w:rsidR="00E275CF">
        <w:t>SEP</w:t>
      </w:r>
      <w:r>
        <w:t xml:space="preserve">.  </w:t>
      </w:r>
    </w:p>
    <w:p w14:paraId="69FA50AF" w14:textId="65104C0C" w:rsidR="00727DC5" w:rsidRDefault="00E275CF" w:rsidP="00727DC5">
      <w:pPr>
        <w:pStyle w:val="NumList1"/>
      </w:pPr>
      <w:r>
        <w:t xml:space="preserve">The ONR TIG 11 </w:t>
      </w:r>
      <w:r w:rsidR="00727DC5">
        <w:t xml:space="preserve">extensively refers out to the requirements placed upon the licensee under REPPIR 2019.  Accordingly, since compliance of the licensee’s emergency plans has already been sampled, against some of the key REPPIR 2019 Regulations in the previous sub-Section, </w:t>
      </w:r>
      <w:r>
        <w:t>I</w:t>
      </w:r>
      <w:r w:rsidR="00727DC5">
        <w:t xml:space="preserve"> conclude that the licensee is meeting the guidance of the ONR LC 11 TIG.</w:t>
      </w:r>
    </w:p>
    <w:p w14:paraId="28127443" w14:textId="77777777" w:rsidR="007B5CE7" w:rsidRPr="00FF2CC5" w:rsidRDefault="007B5CE7" w:rsidP="007B5CE7">
      <w:pPr>
        <w:pStyle w:val="NumList1"/>
        <w:numPr>
          <w:ilvl w:val="0"/>
          <w:numId w:val="0"/>
        </w:numPr>
        <w:ind w:left="851"/>
        <w:rPr>
          <w:i/>
          <w:iCs/>
        </w:rPr>
      </w:pPr>
    </w:p>
    <w:p w14:paraId="74E89D3B" w14:textId="6109B65A" w:rsidR="007B5CE7" w:rsidRPr="00FF2CC5" w:rsidRDefault="008C2FD0" w:rsidP="007B5CE7">
      <w:pPr>
        <w:pStyle w:val="NumList1"/>
        <w:numPr>
          <w:ilvl w:val="0"/>
          <w:numId w:val="0"/>
        </w:numPr>
        <w:ind w:left="851"/>
        <w:rPr>
          <w:i/>
          <w:iCs/>
        </w:rPr>
      </w:pPr>
      <w:r>
        <w:rPr>
          <w:i/>
          <w:iCs/>
        </w:rPr>
        <w:t>SEP r</w:t>
      </w:r>
      <w:r w:rsidR="00FF2CC5" w:rsidRPr="00FF2CC5">
        <w:rPr>
          <w:i/>
          <w:iCs/>
        </w:rPr>
        <w:t xml:space="preserve">eview and consultation with other AWE </w:t>
      </w:r>
      <w:r w:rsidR="00141E35">
        <w:rPr>
          <w:i/>
          <w:iCs/>
        </w:rPr>
        <w:t>r</w:t>
      </w:r>
      <w:r w:rsidR="00FF2CC5" w:rsidRPr="00FF2CC5">
        <w:rPr>
          <w:i/>
          <w:iCs/>
        </w:rPr>
        <w:t>egulators</w:t>
      </w:r>
    </w:p>
    <w:p w14:paraId="64F2BE35" w14:textId="2534105A" w:rsidR="001A24F8" w:rsidRPr="00C213E0" w:rsidRDefault="001A24F8" w:rsidP="001A24F8">
      <w:pPr>
        <w:pStyle w:val="NumList1"/>
        <w:rPr>
          <w:szCs w:val="24"/>
        </w:rPr>
      </w:pPr>
      <w:r w:rsidRPr="00C213E0">
        <w:rPr>
          <w:szCs w:val="24"/>
        </w:rPr>
        <w:t>As a part of</w:t>
      </w:r>
      <w:r w:rsidR="00EB2B17">
        <w:rPr>
          <w:szCs w:val="24"/>
        </w:rPr>
        <w:t xml:space="preserve"> the</w:t>
      </w:r>
      <w:r w:rsidRPr="00C213E0">
        <w:rPr>
          <w:szCs w:val="24"/>
        </w:rPr>
        <w:t xml:space="preserve"> consideration of the licensee’s request for the changes to its LC 11 arrangements, I ha</w:t>
      </w:r>
      <w:r w:rsidR="001737B7" w:rsidRPr="00C213E0">
        <w:rPr>
          <w:szCs w:val="24"/>
        </w:rPr>
        <w:t>ve</w:t>
      </w:r>
      <w:r w:rsidRPr="00C213E0">
        <w:rPr>
          <w:szCs w:val="24"/>
        </w:rPr>
        <w:t xml:space="preserve"> consulted with the following </w:t>
      </w:r>
      <w:r w:rsidR="001737B7" w:rsidRPr="00C213E0">
        <w:rPr>
          <w:szCs w:val="24"/>
        </w:rPr>
        <w:t xml:space="preserve">other AWE </w:t>
      </w:r>
      <w:r w:rsidR="00777BFA">
        <w:rPr>
          <w:szCs w:val="24"/>
        </w:rPr>
        <w:t>r</w:t>
      </w:r>
      <w:r w:rsidR="001737B7" w:rsidRPr="00C213E0">
        <w:rPr>
          <w:szCs w:val="24"/>
        </w:rPr>
        <w:t>egulators</w:t>
      </w:r>
      <w:r w:rsidRPr="00C213E0">
        <w:rPr>
          <w:szCs w:val="24"/>
        </w:rPr>
        <w:t>, in their roles as relevant competent authorities</w:t>
      </w:r>
      <w:r w:rsidR="00E81410">
        <w:rPr>
          <w:szCs w:val="24"/>
        </w:rPr>
        <w:t>:</w:t>
      </w:r>
    </w:p>
    <w:p w14:paraId="47DAEBF4" w14:textId="77777777" w:rsidR="001A24F8" w:rsidRPr="00C213E0" w:rsidRDefault="001A24F8" w:rsidP="001A24F8">
      <w:pPr>
        <w:pStyle w:val="TSBullet1Square"/>
        <w:numPr>
          <w:ilvl w:val="0"/>
          <w:numId w:val="33"/>
        </w:numPr>
        <w:rPr>
          <w:sz w:val="24"/>
        </w:rPr>
      </w:pPr>
      <w:r w:rsidRPr="00C213E0">
        <w:rPr>
          <w:sz w:val="24"/>
        </w:rPr>
        <w:t>Defence Nuclear Safety Regulator (DNSR).</w:t>
      </w:r>
    </w:p>
    <w:p w14:paraId="18ACDDE3" w14:textId="67714A30" w:rsidR="001737B7" w:rsidRPr="00C213E0" w:rsidRDefault="001737B7" w:rsidP="001A24F8">
      <w:pPr>
        <w:pStyle w:val="TSBullet1Square"/>
        <w:numPr>
          <w:ilvl w:val="0"/>
          <w:numId w:val="33"/>
        </w:numPr>
        <w:rPr>
          <w:sz w:val="24"/>
        </w:rPr>
      </w:pPr>
      <w:r w:rsidRPr="00C213E0">
        <w:rPr>
          <w:sz w:val="24"/>
        </w:rPr>
        <w:t>Defence Nuclear Security Regulator (DNSyR)</w:t>
      </w:r>
      <w:r w:rsidR="00E81410">
        <w:rPr>
          <w:sz w:val="24"/>
        </w:rPr>
        <w:t>.</w:t>
      </w:r>
    </w:p>
    <w:p w14:paraId="349ACB81" w14:textId="25C7D37E" w:rsidR="001A24F8" w:rsidRPr="00C213E0" w:rsidRDefault="001A24F8" w:rsidP="001A24F8">
      <w:pPr>
        <w:pStyle w:val="TSBullet1Square"/>
        <w:numPr>
          <w:ilvl w:val="0"/>
          <w:numId w:val="33"/>
        </w:numPr>
        <w:rPr>
          <w:sz w:val="24"/>
        </w:rPr>
      </w:pPr>
      <w:r w:rsidRPr="00C213E0">
        <w:rPr>
          <w:sz w:val="24"/>
        </w:rPr>
        <w:t>Environment Agency.</w:t>
      </w:r>
    </w:p>
    <w:p w14:paraId="7FC1C9B2" w14:textId="0D815E0C" w:rsidR="00361B1A" w:rsidRDefault="00EC6635" w:rsidP="00F62C2A">
      <w:pPr>
        <w:pStyle w:val="NumList1"/>
      </w:pPr>
      <w:r>
        <w:t>All comments and minor suggested changes</w:t>
      </w:r>
      <w:r w:rsidR="007836F7">
        <w:t xml:space="preserve"> to Issue 1.1 of the SEP </w:t>
      </w:r>
      <w:r w:rsidR="00262D17">
        <w:t xml:space="preserve">by the </w:t>
      </w:r>
      <w:r w:rsidR="00E81410">
        <w:t xml:space="preserve">AWE </w:t>
      </w:r>
      <w:r w:rsidR="00370CE8">
        <w:t>r</w:t>
      </w:r>
      <w:r w:rsidR="00262D17">
        <w:t xml:space="preserve">egulators </w:t>
      </w:r>
      <w:r>
        <w:t xml:space="preserve">were tracked using a spreadsheet (Reference </w:t>
      </w:r>
      <w:r w:rsidR="00262D17">
        <w:t>10)</w:t>
      </w:r>
      <w:r w:rsidR="00D61B2E">
        <w:t>, with the answers from AWE recorded</w:t>
      </w:r>
      <w:r w:rsidR="007836F7">
        <w:t xml:space="preserve"> on the spreadsheet. </w:t>
      </w:r>
      <w:r w:rsidR="0089452C">
        <w:t xml:space="preserve">All </w:t>
      </w:r>
      <w:r w:rsidR="00563443">
        <w:t>comments and minor suggested changes</w:t>
      </w:r>
      <w:r w:rsidR="00703145">
        <w:t xml:space="preserve"> that were recorded on the spreadsheet were answered to the satisfaction of the </w:t>
      </w:r>
      <w:r w:rsidR="008C105C">
        <w:t xml:space="preserve">AWE </w:t>
      </w:r>
      <w:r w:rsidR="00D419EA">
        <w:t>r</w:t>
      </w:r>
      <w:r w:rsidR="008C105C">
        <w:t xml:space="preserve">egulators. </w:t>
      </w:r>
    </w:p>
    <w:p w14:paraId="234325D9" w14:textId="77777777" w:rsidR="00114690" w:rsidRDefault="008C105C" w:rsidP="00FA0F5B">
      <w:pPr>
        <w:pStyle w:val="NumList1"/>
      </w:pPr>
      <w:r>
        <w:t>I sampled</w:t>
      </w:r>
      <w:r w:rsidR="004C51C2">
        <w:t xml:space="preserve"> Issue 1.1 against the previous </w:t>
      </w:r>
      <w:r w:rsidR="000A478D">
        <w:t>versions (Reference 3 and 4)</w:t>
      </w:r>
      <w:r w:rsidR="00FA0F5B">
        <w:t xml:space="preserve"> </w:t>
      </w:r>
      <w:r w:rsidR="00833CD0">
        <w:t xml:space="preserve">and </w:t>
      </w:r>
      <w:r w:rsidR="00181DDB">
        <w:t>I am content t</w:t>
      </w:r>
      <w:r w:rsidR="00FA0F5B">
        <w:t>hat none of the changes</w:t>
      </w:r>
      <w:r w:rsidR="00316CEB">
        <w:t xml:space="preserve"> </w:t>
      </w:r>
      <w:r w:rsidR="00FA0F5B">
        <w:t xml:space="preserve">alter the intent of the plans or requirements to meet the licensee’s obligations under LC 11.  </w:t>
      </w:r>
      <w:r w:rsidR="00114690">
        <w:t xml:space="preserve">It was noted that this new Issue 1.1 has more inclusion of security and </w:t>
      </w:r>
      <w:r w:rsidR="00114690" w:rsidRPr="00F62C2A">
        <w:t>Ministry of Defence</w:t>
      </w:r>
      <w:r w:rsidR="00114690">
        <w:t xml:space="preserve"> Police arrangements. </w:t>
      </w:r>
    </w:p>
    <w:p w14:paraId="0C64EB9F" w14:textId="29FA3319" w:rsidR="00FA0F5B" w:rsidRDefault="00800905" w:rsidP="00FA0F5B">
      <w:pPr>
        <w:pStyle w:val="NumList1"/>
      </w:pPr>
      <w:r>
        <w:t xml:space="preserve">The new Issue 1.1 has removed </w:t>
      </w:r>
      <w:r w:rsidR="003A23C3">
        <w:t xml:space="preserve">a section that provided details of the off-site emergency plan and </w:t>
      </w:r>
      <w:r w:rsidR="008242E0">
        <w:t xml:space="preserve">off-site media briefing as these are </w:t>
      </w:r>
      <w:r w:rsidR="001415B6">
        <w:t>detailed</w:t>
      </w:r>
      <w:r w:rsidR="008242E0">
        <w:t xml:space="preserve"> in the Local Authority Off-site plan</w:t>
      </w:r>
      <w:r w:rsidR="00694E09">
        <w:t xml:space="preserve">. I am content </w:t>
      </w:r>
      <w:r w:rsidR="00000422">
        <w:t>with</w:t>
      </w:r>
      <w:r w:rsidR="00694E09">
        <w:t xml:space="preserve"> this removal as the </w:t>
      </w:r>
      <w:r w:rsidR="00542D6C">
        <w:t xml:space="preserve">parts of the </w:t>
      </w:r>
      <w:r w:rsidR="00694E09">
        <w:t>off-site eme</w:t>
      </w:r>
      <w:r w:rsidR="00542D6C">
        <w:t>rgency plan that were contained may be subject to change by the Local Authority</w:t>
      </w:r>
      <w:r w:rsidR="006F644F">
        <w:t xml:space="preserve"> outside of the control of AWE. </w:t>
      </w:r>
      <w:r w:rsidR="00542D6C">
        <w:t xml:space="preserve"> </w:t>
      </w:r>
      <w:r w:rsidR="00FA0F5B">
        <w:t xml:space="preserve">In addition, </w:t>
      </w:r>
      <w:r w:rsidR="00833CD0">
        <w:t>I am satisfied</w:t>
      </w:r>
      <w:r w:rsidR="00FA0F5B">
        <w:t xml:space="preserve"> that the Issue </w:t>
      </w:r>
      <w:r w:rsidR="00316CEB">
        <w:t>1.1</w:t>
      </w:r>
      <w:r w:rsidR="00FA0F5B">
        <w:t xml:space="preserve"> </w:t>
      </w:r>
      <w:r w:rsidR="00316CEB">
        <w:t>SEP is</w:t>
      </w:r>
      <w:r w:rsidR="00FA0F5B">
        <w:t xml:space="preserve"> clearly written in plain English.</w:t>
      </w:r>
    </w:p>
    <w:p w14:paraId="25C842FD" w14:textId="737A57C9" w:rsidR="00F15F94" w:rsidRPr="00AA7861" w:rsidRDefault="001A24F8" w:rsidP="001A24F8">
      <w:pPr>
        <w:pStyle w:val="NumList1"/>
      </w:pPr>
      <w:r>
        <w:t>DNSR</w:t>
      </w:r>
      <w:r w:rsidR="00D70BD1">
        <w:t>, DNSyR</w:t>
      </w:r>
      <w:r>
        <w:t xml:space="preserve"> and </w:t>
      </w:r>
      <w:r w:rsidR="00D419EA">
        <w:t>the Environment Agency h</w:t>
      </w:r>
      <w:r>
        <w:t>ave confirmed (</w:t>
      </w:r>
      <w:r w:rsidRPr="000B639D">
        <w:t xml:space="preserve">References </w:t>
      </w:r>
      <w:r w:rsidR="009F2F26" w:rsidRPr="000B639D">
        <w:t>11, 12 and 13</w:t>
      </w:r>
      <w:r>
        <w:t xml:space="preserve">) that they are content that AWE has adequately addressed the </w:t>
      </w:r>
      <w:r w:rsidR="007C22A0">
        <w:t xml:space="preserve">minor </w:t>
      </w:r>
      <w:r>
        <w:t>changes</w:t>
      </w:r>
      <w:r w:rsidR="00C213E0">
        <w:t xml:space="preserve"> and comments provided </w:t>
      </w:r>
      <w:r>
        <w:t xml:space="preserve">and are </w:t>
      </w:r>
      <w:r w:rsidR="00C213E0">
        <w:t>c</w:t>
      </w:r>
      <w:r>
        <w:t xml:space="preserve">ontent for ONR to proceed with permissioning of the Issue </w:t>
      </w:r>
      <w:r w:rsidR="00C213E0">
        <w:t>1.1 of the SEP.</w:t>
      </w:r>
    </w:p>
    <w:p w14:paraId="5D8C3367" w14:textId="77777777" w:rsidR="000F617C" w:rsidRPr="0038766B" w:rsidRDefault="000F617C" w:rsidP="00AC2E98">
      <w:pPr>
        <w:pStyle w:val="NumList1"/>
        <w:numPr>
          <w:ilvl w:val="0"/>
          <w:numId w:val="0"/>
        </w:numPr>
        <w:ind w:left="851"/>
      </w:pPr>
    </w:p>
    <w:p w14:paraId="59A5C587" w14:textId="342B06FA" w:rsidR="0038766B" w:rsidRPr="0038766B" w:rsidRDefault="000F617C" w:rsidP="00410423">
      <w:pPr>
        <w:pStyle w:val="Heading1"/>
      </w:pPr>
      <w:bookmarkStart w:id="8" w:name="_Toc162338562"/>
      <w:r>
        <w:lastRenderedPageBreak/>
        <w:t xml:space="preserve">Matters </w:t>
      </w:r>
      <w:r w:rsidR="00385E75">
        <w:t xml:space="preserve">arising </w:t>
      </w:r>
      <w:r>
        <w:t>from ONR</w:t>
      </w:r>
      <w:r w:rsidR="00385E75">
        <w:t>’</w:t>
      </w:r>
      <w:r>
        <w:t xml:space="preserve">s </w:t>
      </w:r>
      <w:r w:rsidR="00385E75">
        <w:t>work</w:t>
      </w:r>
      <w:bookmarkEnd w:id="8"/>
    </w:p>
    <w:p w14:paraId="654953B5" w14:textId="07BF5287" w:rsidR="009E06BF" w:rsidRPr="00AA7861" w:rsidRDefault="008A58C7" w:rsidP="009E06BF">
      <w:pPr>
        <w:pStyle w:val="NumList1"/>
      </w:pPr>
      <w:r>
        <w:t>F</w:t>
      </w:r>
      <w:r w:rsidR="009E06BF">
        <w:t>rom the assessment work</w:t>
      </w:r>
      <w:r>
        <w:t xml:space="preserve"> </w:t>
      </w:r>
      <w:r w:rsidR="009E06BF">
        <w:t xml:space="preserve">conducted, which is summarised above, </w:t>
      </w:r>
      <w:r w:rsidR="00A17EFB">
        <w:t xml:space="preserve">I am </w:t>
      </w:r>
      <w:r w:rsidR="009E06BF">
        <w:t xml:space="preserve">content that </w:t>
      </w:r>
      <w:r w:rsidR="00405AE0">
        <w:t>ONR can proceed</w:t>
      </w:r>
      <w:r w:rsidR="009E06BF">
        <w:t xml:space="preserve"> with</w:t>
      </w:r>
      <w:r w:rsidR="00405AE0">
        <w:t xml:space="preserve"> the </w:t>
      </w:r>
      <w:r w:rsidR="009E06BF">
        <w:t xml:space="preserve"> ‘Approval’ of the licensee’s Issue 1.1</w:t>
      </w:r>
      <w:r w:rsidR="00405AE0">
        <w:t xml:space="preserve"> of the </w:t>
      </w:r>
      <w:r w:rsidR="009E06BF">
        <w:t>site emergency plan</w:t>
      </w:r>
      <w:r w:rsidR="00063AD0">
        <w:t xml:space="preserve"> (Reference 5)</w:t>
      </w:r>
      <w:r w:rsidR="009E06BF">
        <w:t>.</w:t>
      </w:r>
    </w:p>
    <w:p w14:paraId="6F82E1FC" w14:textId="5712E3DE" w:rsidR="00FE15DC" w:rsidRDefault="00FE15DC" w:rsidP="00A16BA8">
      <w:pPr>
        <w:pStyle w:val="NumList1"/>
      </w:pPr>
      <w:r>
        <w:t>There are no outstanding matters from the work conducted by ONR</w:t>
      </w:r>
      <w:r w:rsidR="006B6B34">
        <w:t xml:space="preserve"> and the other AWE </w:t>
      </w:r>
      <w:r w:rsidR="004F57E4">
        <w:t>r</w:t>
      </w:r>
      <w:r w:rsidR="006B6B34">
        <w:t>egulators</w:t>
      </w:r>
      <w:r>
        <w:t xml:space="preserve"> in its consideration of the licensee’s request, which would preclude ONR’s ‘Approval’ of the licensee’s Issue 1.1 of the site emergency plan for AWE Aldermaston and AWE Burghfield.</w:t>
      </w:r>
    </w:p>
    <w:p w14:paraId="47C4616F" w14:textId="050BAB20" w:rsidR="007619AC" w:rsidRDefault="007619AC" w:rsidP="00A16BA8">
      <w:pPr>
        <w:pStyle w:val="NumList1"/>
        <w:numPr>
          <w:ilvl w:val="0"/>
          <w:numId w:val="0"/>
        </w:numPr>
        <w:ind w:left="851"/>
      </w:pPr>
    </w:p>
    <w:p w14:paraId="669047B6" w14:textId="77777777" w:rsidR="00777BCE" w:rsidRDefault="00777BCE" w:rsidP="00410423">
      <w:pPr>
        <w:pStyle w:val="Heading1"/>
      </w:pPr>
      <w:bookmarkStart w:id="9" w:name="_Toc162338563"/>
      <w:r>
        <w:t>Conclusions</w:t>
      </w:r>
      <w:bookmarkEnd w:id="9"/>
    </w:p>
    <w:p w14:paraId="7E2D48EB" w14:textId="77777777" w:rsidR="00B7416B" w:rsidRDefault="0038766B" w:rsidP="0053653F">
      <w:pPr>
        <w:pStyle w:val="NumList1"/>
      </w:pPr>
      <w:r w:rsidRPr="0038766B">
        <w:t>Based on the work carried out by ONR, I am satisfied that</w:t>
      </w:r>
      <w:r w:rsidR="00B7416B">
        <w:t xml:space="preserve"> for Issue 1.1 of the SEP (Reference 5):</w:t>
      </w:r>
    </w:p>
    <w:p w14:paraId="245A21E5" w14:textId="19338C9D" w:rsidR="002209E0" w:rsidRDefault="002209E0" w:rsidP="00DA0895">
      <w:pPr>
        <w:pStyle w:val="NumList1"/>
        <w:numPr>
          <w:ilvl w:val="3"/>
          <w:numId w:val="35"/>
        </w:numPr>
      </w:pPr>
      <w:r>
        <w:t>AWE have satisfactorily completed AWE’s due process</w:t>
      </w:r>
      <w:r w:rsidR="00EC21A5">
        <w:t xml:space="preserve"> for reviewing the SEP</w:t>
      </w:r>
      <w:r>
        <w:t xml:space="preserve"> with no residual issues</w:t>
      </w:r>
      <w:r w:rsidR="00D3175B">
        <w:t>,</w:t>
      </w:r>
    </w:p>
    <w:p w14:paraId="58EF8E9E" w14:textId="25699DDD" w:rsidR="00487FFC" w:rsidRDefault="009A0EE5" w:rsidP="00DA0895">
      <w:pPr>
        <w:pStyle w:val="NumList1"/>
        <w:numPr>
          <w:ilvl w:val="3"/>
          <w:numId w:val="35"/>
        </w:numPr>
      </w:pPr>
      <w:r>
        <w:t xml:space="preserve">Issue 1.1 </w:t>
      </w:r>
      <w:r w:rsidR="00487FFC">
        <w:t>meet</w:t>
      </w:r>
      <w:r>
        <w:t>s</w:t>
      </w:r>
      <w:r w:rsidR="00487FFC">
        <w:t xml:space="preserve"> the relevant requirements of REPPIR 2019 and </w:t>
      </w:r>
      <w:r w:rsidR="003B673A">
        <w:t>ONR TIG 11</w:t>
      </w:r>
      <w:r w:rsidR="00D3175B">
        <w:t>,</w:t>
      </w:r>
    </w:p>
    <w:p w14:paraId="4983BD9A" w14:textId="57DB5E6B" w:rsidR="003B673A" w:rsidRDefault="00D3175B" w:rsidP="00DA0895">
      <w:pPr>
        <w:pStyle w:val="NumList1"/>
        <w:numPr>
          <w:ilvl w:val="3"/>
          <w:numId w:val="35"/>
        </w:numPr>
      </w:pPr>
      <w:r>
        <w:t>I have</w:t>
      </w:r>
      <w:r w:rsidR="003B673A">
        <w:t xml:space="preserve"> consulted with the other AWE </w:t>
      </w:r>
      <w:r w:rsidR="004F57E4">
        <w:t>r</w:t>
      </w:r>
      <w:r w:rsidR="003B673A">
        <w:t>egulators and ha</w:t>
      </w:r>
      <w:r>
        <w:t>ve</w:t>
      </w:r>
      <w:r w:rsidR="003B673A">
        <w:t xml:space="preserve"> received confirmation that none of these has any objection to ONR proceeding with permissioning of the Issue </w:t>
      </w:r>
      <w:r w:rsidR="00E23960">
        <w:t>1.1</w:t>
      </w:r>
      <w:r w:rsidR="00B203F5">
        <w:t>, and</w:t>
      </w:r>
      <w:r w:rsidR="003B673A">
        <w:t xml:space="preserve"> </w:t>
      </w:r>
    </w:p>
    <w:p w14:paraId="680CD373" w14:textId="74E66A7E" w:rsidR="008E75EA" w:rsidRDefault="00EC21A5" w:rsidP="00DA0895">
      <w:pPr>
        <w:pStyle w:val="NumList1"/>
        <w:numPr>
          <w:ilvl w:val="3"/>
          <w:numId w:val="35"/>
        </w:numPr>
      </w:pPr>
      <w:r>
        <w:t>T</w:t>
      </w:r>
      <w:r w:rsidR="008E75EA">
        <w:t xml:space="preserve">here are no outstanding matters </w:t>
      </w:r>
      <w:r w:rsidR="002F2D8E">
        <w:t>arising</w:t>
      </w:r>
      <w:r w:rsidR="008E75EA">
        <w:t xml:space="preserve">, which would preclude ONR’s ‘Approval’ of the licensee’s Issue </w:t>
      </w:r>
      <w:r w:rsidR="002F2D8E">
        <w:t>1.1</w:t>
      </w:r>
      <w:r w:rsidR="008E75EA">
        <w:t xml:space="preserve"> of the </w:t>
      </w:r>
      <w:r w:rsidR="002F2D8E">
        <w:t>SEP</w:t>
      </w:r>
      <w:r w:rsidR="008E75EA">
        <w:t xml:space="preserve"> for AWE Aldermaston and AWE Burghfield.  </w:t>
      </w:r>
    </w:p>
    <w:p w14:paraId="428DF3EB" w14:textId="77777777" w:rsidR="005B45F7" w:rsidRDefault="005B45F7" w:rsidP="005B45F7">
      <w:pPr>
        <w:pStyle w:val="NumList1"/>
        <w:numPr>
          <w:ilvl w:val="0"/>
          <w:numId w:val="0"/>
        </w:numPr>
        <w:ind w:left="1077"/>
      </w:pPr>
    </w:p>
    <w:p w14:paraId="3AD06306" w14:textId="16D2DEFB" w:rsidR="0038766B" w:rsidRPr="0038766B" w:rsidRDefault="00777BCE" w:rsidP="00410423">
      <w:pPr>
        <w:pStyle w:val="Heading1"/>
      </w:pPr>
      <w:bookmarkStart w:id="10" w:name="_Toc162338564"/>
      <w:r>
        <w:t>Recommendations</w:t>
      </w:r>
      <w:bookmarkEnd w:id="10"/>
    </w:p>
    <w:bookmarkEnd w:id="5"/>
    <w:p w14:paraId="7A972664" w14:textId="7B2B2485" w:rsidR="0059276A" w:rsidRDefault="00C41F6E" w:rsidP="00BB2EE9">
      <w:pPr>
        <w:pStyle w:val="NumList1"/>
        <w:sectPr w:rsidR="0059276A" w:rsidSect="00E72E4A">
          <w:pgSz w:w="11906" w:h="16838" w:code="9"/>
          <w:pgMar w:top="1440" w:right="1440" w:bottom="1440" w:left="1440" w:header="397" w:footer="397" w:gutter="0"/>
          <w:cols w:space="312"/>
          <w:docGrid w:linePitch="360"/>
        </w:sectPr>
      </w:pPr>
      <w:r w:rsidRPr="004270B7">
        <w:t xml:space="preserve">It is recommended that ‘Approval’ Licence Instrument </w:t>
      </w:r>
      <w:r w:rsidR="00BB2EE9">
        <w:t>553</w:t>
      </w:r>
      <w:r w:rsidRPr="004270B7">
        <w:t xml:space="preserve"> (</w:t>
      </w:r>
      <w:r>
        <w:t>AWE)</w:t>
      </w:r>
      <w:r w:rsidRPr="004270B7">
        <w:t xml:space="preserve"> be issued to </w:t>
      </w:r>
      <w:r>
        <w:t>A</w:t>
      </w:r>
      <w:r w:rsidRPr="004270B7">
        <w:t xml:space="preserve">pprove the substitution of Issue </w:t>
      </w:r>
      <w:r>
        <w:t>1.1</w:t>
      </w:r>
      <w:r w:rsidRPr="004270B7">
        <w:t xml:space="preserve"> of the AWE Aldermaston Site Emergency Plan (</w:t>
      </w:r>
      <w:r w:rsidR="007B1365" w:rsidRPr="00E54369">
        <w:rPr>
          <w:rFonts w:asciiTheme="majorHAnsi" w:hAnsiTheme="majorHAnsi" w:cstheme="majorHAnsi"/>
          <w:szCs w:val="24"/>
        </w:rPr>
        <w:t>AWE/MAN.SYS/7038 Issue 1.1</w:t>
      </w:r>
      <w:r w:rsidRPr="004270B7">
        <w:t>)</w:t>
      </w:r>
      <w:r w:rsidR="00BD41C2">
        <w:t xml:space="preserve"> </w:t>
      </w:r>
      <w:r w:rsidR="00BD41C2" w:rsidRPr="004270B7">
        <w:t xml:space="preserve">for </w:t>
      </w:r>
      <w:r w:rsidR="00A15288">
        <w:t xml:space="preserve">both </w:t>
      </w:r>
      <w:r w:rsidR="00BD41C2" w:rsidRPr="004270B7">
        <w:t>AWE</w:t>
      </w:r>
      <w:r w:rsidR="00A15288" w:rsidRPr="00E54369">
        <w:rPr>
          <w:rFonts w:asciiTheme="majorHAnsi" w:hAnsiTheme="majorHAnsi" w:cstheme="majorHAnsi"/>
          <w:szCs w:val="24"/>
        </w:rPr>
        <w:t xml:space="preserve"> Aldermaston Site Emergency Plan </w:t>
      </w:r>
      <w:r w:rsidR="00A411DD">
        <w:rPr>
          <w:rFonts w:asciiTheme="majorHAnsi" w:hAnsiTheme="majorHAnsi" w:cstheme="majorHAnsi"/>
          <w:szCs w:val="24"/>
        </w:rPr>
        <w:t>(</w:t>
      </w:r>
      <w:r w:rsidR="00A15288" w:rsidRPr="00E54369">
        <w:rPr>
          <w:rFonts w:asciiTheme="majorHAnsi" w:hAnsiTheme="majorHAnsi" w:cstheme="majorHAnsi"/>
          <w:szCs w:val="24"/>
        </w:rPr>
        <w:t>AWE/MAN.SYS/2281 Issue 9.3</w:t>
      </w:r>
      <w:r w:rsidR="00A411DD">
        <w:rPr>
          <w:rFonts w:asciiTheme="majorHAnsi" w:hAnsiTheme="majorHAnsi" w:cstheme="majorHAnsi"/>
          <w:szCs w:val="24"/>
        </w:rPr>
        <w:t>)</w:t>
      </w:r>
      <w:r w:rsidR="007B1365">
        <w:rPr>
          <w:rFonts w:asciiTheme="majorHAnsi" w:hAnsiTheme="majorHAnsi" w:cstheme="majorHAnsi"/>
          <w:szCs w:val="24"/>
        </w:rPr>
        <w:t xml:space="preserve"> and  </w:t>
      </w:r>
      <w:r w:rsidR="007B1365" w:rsidRPr="00E54369">
        <w:rPr>
          <w:rFonts w:asciiTheme="majorHAnsi" w:hAnsiTheme="majorHAnsi" w:cstheme="majorHAnsi"/>
          <w:szCs w:val="24"/>
        </w:rPr>
        <w:t xml:space="preserve">AWE Burghfield Sites Emergency Plan </w:t>
      </w:r>
      <w:r w:rsidR="00A411DD">
        <w:rPr>
          <w:rFonts w:asciiTheme="majorHAnsi" w:hAnsiTheme="majorHAnsi" w:cstheme="majorHAnsi"/>
          <w:szCs w:val="24"/>
        </w:rPr>
        <w:t>(</w:t>
      </w:r>
      <w:r w:rsidR="007B1365" w:rsidRPr="00E54369">
        <w:rPr>
          <w:rFonts w:asciiTheme="majorHAnsi" w:hAnsiTheme="majorHAnsi" w:cstheme="majorHAnsi"/>
          <w:szCs w:val="24"/>
        </w:rPr>
        <w:t>AWE/MAN.SYS/2285 Issue 9.3</w:t>
      </w:r>
      <w:r w:rsidR="00A411DD">
        <w:rPr>
          <w:rFonts w:asciiTheme="majorHAnsi" w:hAnsiTheme="majorHAnsi" w:cstheme="majorHAnsi"/>
          <w:szCs w:val="24"/>
        </w:rPr>
        <w:t>).</w:t>
      </w:r>
    </w:p>
    <w:bookmarkStart w:id="11" w:name="_Toc162338565"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1"/>
        </w:p>
        <w:sdt>
          <w:sdtPr>
            <w:rPr>
              <w:rFonts w:ascii="Arial" w:eastAsia="Calibri" w:hAnsi="Arial" w:cs="Arial"/>
              <w:lang w:bidi="he-IL"/>
            </w:rPr>
            <w:id w:val="-573587230"/>
            <w:bibliography/>
          </w:sdtPr>
          <w:sdtEndPr/>
          <w:sdtContent>
            <w:p w14:paraId="11F8FB11" w14:textId="10D4262C" w:rsidR="00473B56" w:rsidRPr="00E54369" w:rsidRDefault="00473B56" w:rsidP="00473B56">
              <w:pPr>
                <w:pStyle w:val="NumList1"/>
                <w:numPr>
                  <w:ilvl w:val="0"/>
                  <w:numId w:val="0"/>
                </w:numPr>
                <w:ind w:left="851" w:hanging="851"/>
                <w:rPr>
                  <w:rFonts w:asciiTheme="majorHAnsi" w:hAnsiTheme="majorHAnsi" w:cstheme="majorHAnsi"/>
                </w:rPr>
              </w:pPr>
              <w:r w:rsidRPr="00E54369">
                <w:rPr>
                  <w:rFonts w:asciiTheme="majorHAnsi" w:hAnsiTheme="majorHAnsi" w:cstheme="majorHAnsi"/>
                </w:rPr>
                <w:t xml:space="preserve">All references will be placed into </w:t>
              </w:r>
              <w:r w:rsidR="00E54369" w:rsidRPr="00E54369">
                <w:rPr>
                  <w:rFonts w:asciiTheme="majorHAnsi" w:hAnsiTheme="majorHAnsi" w:cstheme="majorHAnsi"/>
                </w:rPr>
                <w:t xml:space="preserve">the ONR </w:t>
              </w:r>
              <w:r w:rsidRPr="00E54369">
                <w:rPr>
                  <w:rFonts w:asciiTheme="majorHAnsi" w:hAnsiTheme="majorHAnsi" w:cstheme="majorHAnsi"/>
                </w:rPr>
                <w:t>WIReD PR</w:t>
              </w:r>
              <w:r w:rsidR="00E54369" w:rsidRPr="00E54369">
                <w:rPr>
                  <w:rFonts w:asciiTheme="majorHAnsi" w:hAnsiTheme="majorHAnsi" w:cstheme="majorHAnsi"/>
                </w:rPr>
                <w:t>-02321 Document section.</w:t>
              </w:r>
            </w:p>
            <w:p w14:paraId="059E7E06" w14:textId="07EFB4D5" w:rsidR="009C6C3F" w:rsidRPr="00E54369" w:rsidRDefault="0002171A" w:rsidP="009C6C3F">
              <w:pPr>
                <w:pStyle w:val="NumList1"/>
                <w:numPr>
                  <w:ilvl w:val="0"/>
                  <w:numId w:val="28"/>
                </w:numPr>
                <w:rPr>
                  <w:rFonts w:asciiTheme="majorHAnsi" w:hAnsiTheme="majorHAnsi" w:cstheme="majorHAnsi"/>
                </w:rPr>
              </w:pPr>
              <w:r w:rsidRPr="00E54369">
                <w:rPr>
                  <w:rFonts w:asciiTheme="majorHAnsi" w:hAnsiTheme="majorHAnsi" w:cstheme="majorHAnsi"/>
                  <w:szCs w:val="24"/>
                </w:rPr>
                <w:t xml:space="preserve">AWE letter to ONR requesting approval of new Site Emergency Plan - </w:t>
              </w:r>
              <w:r w:rsidR="00BE2365" w:rsidRPr="00E54369">
                <w:rPr>
                  <w:rFonts w:asciiTheme="majorHAnsi" w:hAnsiTheme="majorHAnsi" w:cstheme="majorHAnsi"/>
                  <w:szCs w:val="24"/>
                </w:rPr>
                <w:t>ONR011-060 – 20</w:t>
              </w:r>
              <w:r w:rsidR="00BE2365" w:rsidRPr="00E54369">
                <w:rPr>
                  <w:rFonts w:asciiTheme="majorHAnsi" w:hAnsiTheme="majorHAnsi" w:cstheme="majorHAnsi"/>
                  <w:szCs w:val="24"/>
                  <w:vertAlign w:val="superscript"/>
                </w:rPr>
                <w:t>th</w:t>
              </w:r>
              <w:r w:rsidR="00BE2365" w:rsidRPr="00E54369">
                <w:rPr>
                  <w:rFonts w:asciiTheme="majorHAnsi" w:hAnsiTheme="majorHAnsi" w:cstheme="majorHAnsi"/>
                  <w:szCs w:val="24"/>
                </w:rPr>
                <w:t xml:space="preserve"> August 2025</w:t>
              </w:r>
            </w:p>
            <w:p w14:paraId="0B83DFDF" w14:textId="77777777" w:rsidR="000378E1" w:rsidRPr="00E54369" w:rsidRDefault="004B3A38" w:rsidP="000378E1">
              <w:pPr>
                <w:pStyle w:val="NumList1"/>
                <w:numPr>
                  <w:ilvl w:val="0"/>
                  <w:numId w:val="28"/>
                </w:numPr>
                <w:rPr>
                  <w:rFonts w:asciiTheme="majorHAnsi" w:hAnsiTheme="majorHAnsi" w:cstheme="majorHAnsi"/>
                </w:rPr>
              </w:pPr>
              <w:r w:rsidRPr="00E54369">
                <w:rPr>
                  <w:rFonts w:asciiTheme="majorHAnsi" w:hAnsiTheme="majorHAnsi" w:cstheme="majorHAnsi"/>
                  <w:szCs w:val="24"/>
                </w:rPr>
                <w:t xml:space="preserve">AWE Sites Emergency Plan - </w:t>
              </w:r>
              <w:r w:rsidR="009C6C3F" w:rsidRPr="00E54369">
                <w:rPr>
                  <w:rFonts w:asciiTheme="majorHAnsi" w:hAnsiTheme="majorHAnsi" w:cstheme="majorHAnsi"/>
                  <w:szCs w:val="24"/>
                </w:rPr>
                <w:t>AWE/MAN.SYS/7038 Issue 1.0 – August 2025</w:t>
              </w:r>
            </w:p>
            <w:p w14:paraId="2F0BB7B7" w14:textId="7343CFB2" w:rsidR="000378E1" w:rsidRPr="00E54369" w:rsidRDefault="00AE32D1" w:rsidP="000378E1">
              <w:pPr>
                <w:pStyle w:val="NumList1"/>
                <w:numPr>
                  <w:ilvl w:val="0"/>
                  <w:numId w:val="28"/>
                </w:numPr>
                <w:rPr>
                  <w:rFonts w:asciiTheme="majorHAnsi" w:hAnsiTheme="majorHAnsi" w:cstheme="majorHAnsi"/>
                </w:rPr>
              </w:pPr>
              <w:r w:rsidRPr="00E54369">
                <w:rPr>
                  <w:rFonts w:asciiTheme="majorHAnsi" w:hAnsiTheme="majorHAnsi" w:cstheme="majorHAnsi"/>
                  <w:szCs w:val="24"/>
                </w:rPr>
                <w:t xml:space="preserve">AWE Aldermaston Site Emergency Plan - </w:t>
              </w:r>
              <w:r w:rsidR="000378E1" w:rsidRPr="00E54369">
                <w:rPr>
                  <w:rFonts w:asciiTheme="majorHAnsi" w:hAnsiTheme="majorHAnsi" w:cstheme="majorHAnsi"/>
                  <w:szCs w:val="24"/>
                </w:rPr>
                <w:t>AWE/MAN.SYS/2281 (AWE/DI/SRG/02/02/1000) Issue 9.3 October 2020</w:t>
              </w:r>
            </w:p>
            <w:p w14:paraId="06BCA071" w14:textId="5C8F24A5" w:rsidR="00BE2365" w:rsidRPr="00E54369" w:rsidRDefault="00E17B67" w:rsidP="00603B52">
              <w:pPr>
                <w:pStyle w:val="NumList1"/>
                <w:numPr>
                  <w:ilvl w:val="0"/>
                  <w:numId w:val="28"/>
                </w:numPr>
                <w:rPr>
                  <w:rFonts w:asciiTheme="majorHAnsi" w:hAnsiTheme="majorHAnsi" w:cstheme="majorHAnsi"/>
                </w:rPr>
              </w:pPr>
              <w:r w:rsidRPr="00E54369">
                <w:rPr>
                  <w:rFonts w:asciiTheme="majorHAnsi" w:hAnsiTheme="majorHAnsi" w:cstheme="majorHAnsi"/>
                  <w:szCs w:val="24"/>
                </w:rPr>
                <w:t xml:space="preserve">AWE Burghfield Sites Emergency Plan - </w:t>
              </w:r>
              <w:r w:rsidR="000D14B0" w:rsidRPr="00E54369">
                <w:rPr>
                  <w:rFonts w:asciiTheme="majorHAnsi" w:hAnsiTheme="majorHAnsi" w:cstheme="majorHAnsi"/>
                  <w:szCs w:val="24"/>
                </w:rPr>
                <w:t>AWE/MAN.SYS/2285 (AWE/DI/SRG/02/01/1050) Issue 9.3 October 2020</w:t>
              </w:r>
            </w:p>
            <w:p w14:paraId="7BBE3C7D" w14:textId="77777777" w:rsidR="00BA4627" w:rsidRPr="00E54369" w:rsidRDefault="00615CB5" w:rsidP="00BA4627">
              <w:pPr>
                <w:pStyle w:val="NumList1"/>
                <w:numPr>
                  <w:ilvl w:val="0"/>
                  <w:numId w:val="28"/>
                </w:numPr>
                <w:rPr>
                  <w:rFonts w:asciiTheme="majorHAnsi" w:hAnsiTheme="majorHAnsi" w:cstheme="majorHAnsi"/>
                </w:rPr>
              </w:pPr>
              <w:r w:rsidRPr="00E54369">
                <w:rPr>
                  <w:rFonts w:asciiTheme="majorHAnsi" w:hAnsiTheme="majorHAnsi" w:cstheme="majorHAnsi"/>
                  <w:szCs w:val="24"/>
                </w:rPr>
                <w:t>AWE Sites Emergency Plan</w:t>
              </w:r>
              <w:r w:rsidR="004B5D02" w:rsidRPr="00E54369">
                <w:rPr>
                  <w:rFonts w:asciiTheme="majorHAnsi" w:hAnsiTheme="majorHAnsi" w:cstheme="majorHAnsi"/>
                  <w:szCs w:val="24"/>
                </w:rPr>
                <w:t xml:space="preserve"> - AWE/MAN.SYS/7038 Issue 1.1 – 19.02.2026</w:t>
              </w:r>
            </w:p>
            <w:p w14:paraId="2352004C" w14:textId="2BABE007" w:rsidR="00BA4627" w:rsidRPr="00E54369" w:rsidRDefault="0063719E" w:rsidP="00BA4627">
              <w:pPr>
                <w:pStyle w:val="NumList1"/>
                <w:numPr>
                  <w:ilvl w:val="0"/>
                  <w:numId w:val="28"/>
                </w:numPr>
                <w:rPr>
                  <w:rFonts w:asciiTheme="majorHAnsi" w:hAnsiTheme="majorHAnsi" w:cstheme="majorHAnsi"/>
                </w:rPr>
              </w:pPr>
              <w:r w:rsidRPr="00E54369">
                <w:rPr>
                  <w:rFonts w:asciiTheme="majorHAnsi" w:eastAsia="Times New Roman" w:hAnsiTheme="majorHAnsi" w:cstheme="majorHAnsi"/>
                  <w:szCs w:val="24"/>
                </w:rPr>
                <w:t>Corporate Assurance Report – Peer Review – AWE Sites Emergency Plan</w:t>
              </w:r>
              <w:r w:rsidR="00BA4627" w:rsidRPr="00E54369">
                <w:rPr>
                  <w:rFonts w:asciiTheme="majorHAnsi" w:eastAsia="Times New Roman" w:hAnsiTheme="majorHAnsi" w:cstheme="majorHAnsi"/>
                  <w:szCs w:val="24"/>
                </w:rPr>
                <w:t xml:space="preserve"> - 01AAHP-733514975-1509 Version 1 – 24.04.25</w:t>
              </w:r>
            </w:p>
            <w:p w14:paraId="028B8034" w14:textId="12EBC417" w:rsidR="00B82D60" w:rsidRPr="00E54369" w:rsidRDefault="00985609" w:rsidP="00BA0808">
              <w:pPr>
                <w:pStyle w:val="NumList1"/>
                <w:numPr>
                  <w:ilvl w:val="0"/>
                  <w:numId w:val="28"/>
                </w:numPr>
                <w:rPr>
                  <w:rFonts w:asciiTheme="majorHAnsi" w:hAnsiTheme="majorHAnsi" w:cstheme="majorHAnsi"/>
                </w:rPr>
              </w:pPr>
              <w:r w:rsidRPr="00E54369">
                <w:rPr>
                  <w:rFonts w:asciiTheme="majorHAnsi" w:hAnsiTheme="majorHAnsi" w:cstheme="majorHAnsi"/>
                  <w:szCs w:val="24"/>
                </w:rPr>
                <w:t>Nuclear Safety Committee Minutes of meeting 06/25 held on 10</w:t>
              </w:r>
              <w:r w:rsidRPr="00E54369">
                <w:rPr>
                  <w:rFonts w:asciiTheme="majorHAnsi" w:hAnsiTheme="majorHAnsi" w:cstheme="majorHAnsi"/>
                  <w:szCs w:val="24"/>
                  <w:vertAlign w:val="superscript"/>
                </w:rPr>
                <w:t>th</w:t>
              </w:r>
              <w:r w:rsidRPr="00E54369">
                <w:rPr>
                  <w:rFonts w:asciiTheme="majorHAnsi" w:hAnsiTheme="majorHAnsi" w:cstheme="majorHAnsi"/>
                  <w:szCs w:val="24"/>
                </w:rPr>
                <w:t xml:space="preserve"> June 2025 - </w:t>
              </w:r>
              <w:r w:rsidR="005A103C" w:rsidRPr="00E54369">
                <w:rPr>
                  <w:rFonts w:asciiTheme="majorHAnsi" w:hAnsiTheme="majorHAnsi" w:cstheme="majorHAnsi"/>
                  <w:szCs w:val="24"/>
                </w:rPr>
                <w:t>NSC/5232 – 24.06.25</w:t>
              </w:r>
            </w:p>
            <w:p w14:paraId="4F02B4C7" w14:textId="05B8185E" w:rsidR="00BA0808" w:rsidRPr="00E54369" w:rsidRDefault="00BA0808" w:rsidP="00BA0808">
              <w:pPr>
                <w:pStyle w:val="NumList1"/>
                <w:numPr>
                  <w:ilvl w:val="0"/>
                  <w:numId w:val="28"/>
                </w:numPr>
                <w:rPr>
                  <w:rFonts w:asciiTheme="majorHAnsi" w:hAnsiTheme="majorHAnsi" w:cstheme="majorHAnsi"/>
                </w:rPr>
              </w:pPr>
              <w:r w:rsidRPr="00E54369">
                <w:rPr>
                  <w:rFonts w:asciiTheme="majorHAnsi" w:hAnsiTheme="majorHAnsi" w:cstheme="majorHAnsi"/>
                </w:rPr>
                <w:t>“Approved Code of Practice and Guidance for the Radiation (Emergency Preparedness and Public Information) Regulations 2019,” HSE Books.</w:t>
              </w:r>
            </w:p>
            <w:p w14:paraId="41DABA39" w14:textId="42C21440" w:rsidR="004B5D02" w:rsidRPr="00E54369" w:rsidRDefault="00686C6D" w:rsidP="00186B98">
              <w:pPr>
                <w:pStyle w:val="NumList1"/>
                <w:numPr>
                  <w:ilvl w:val="0"/>
                  <w:numId w:val="28"/>
                </w:numPr>
                <w:rPr>
                  <w:rFonts w:asciiTheme="majorHAnsi" w:hAnsiTheme="majorHAnsi" w:cstheme="majorHAnsi"/>
                </w:rPr>
              </w:pPr>
              <w:r w:rsidRPr="00E54369">
                <w:rPr>
                  <w:rFonts w:asciiTheme="majorHAnsi" w:hAnsiTheme="majorHAnsi" w:cstheme="majorHAnsi"/>
                </w:rPr>
                <w:t xml:space="preserve">Nuclear Safety Technical Inspection Guide - LC 11– On-site emergency arrangement - </w:t>
              </w:r>
              <w:r w:rsidR="00186B98" w:rsidRPr="00E54369">
                <w:rPr>
                  <w:rFonts w:asciiTheme="majorHAnsi" w:hAnsiTheme="majorHAnsi" w:cstheme="majorHAnsi"/>
                </w:rPr>
                <w:t>NS-INSP-GD-011 Issue 7.2</w:t>
              </w:r>
            </w:p>
            <w:p w14:paraId="5FB537F4" w14:textId="19DE4EE0" w:rsidR="004132B0" w:rsidRPr="00E54369" w:rsidRDefault="004132B0" w:rsidP="004132B0">
              <w:pPr>
                <w:pStyle w:val="NumList1"/>
                <w:numPr>
                  <w:ilvl w:val="0"/>
                  <w:numId w:val="28"/>
                </w:numPr>
                <w:rPr>
                  <w:rFonts w:asciiTheme="majorHAnsi" w:hAnsiTheme="majorHAnsi" w:cstheme="majorHAnsi"/>
                  <w:szCs w:val="24"/>
                </w:rPr>
              </w:pPr>
              <w:r w:rsidRPr="00E54369">
                <w:rPr>
                  <w:rFonts w:asciiTheme="majorHAnsi" w:hAnsiTheme="majorHAnsi" w:cstheme="majorHAnsi"/>
                  <w:szCs w:val="24"/>
                </w:rPr>
                <w:t xml:space="preserve">AWE Site Emergency Plan 2025 Approval Questions and Documents </w:t>
              </w:r>
              <w:r w:rsidR="00120060" w:rsidRPr="00E54369">
                <w:rPr>
                  <w:rFonts w:asciiTheme="majorHAnsi" w:hAnsiTheme="majorHAnsi" w:cstheme="majorHAnsi"/>
                  <w:szCs w:val="24"/>
                </w:rPr>
                <w:t>–</w:t>
              </w:r>
              <w:r w:rsidRPr="00E54369">
                <w:rPr>
                  <w:rFonts w:asciiTheme="majorHAnsi" w:hAnsiTheme="majorHAnsi" w:cstheme="majorHAnsi"/>
                  <w:szCs w:val="24"/>
                </w:rPr>
                <w:t xml:space="preserve"> </w:t>
              </w:r>
              <w:r w:rsidR="00120060" w:rsidRPr="00E54369">
                <w:rPr>
                  <w:rFonts w:asciiTheme="majorHAnsi" w:hAnsiTheme="majorHAnsi" w:cstheme="majorHAnsi"/>
                  <w:szCs w:val="24"/>
                </w:rPr>
                <w:t>24.03.26</w:t>
              </w:r>
            </w:p>
            <w:p w14:paraId="1BC7EBFE" w14:textId="0D092A95" w:rsidR="004132B0" w:rsidRDefault="008670DC" w:rsidP="002F2D2B">
              <w:pPr>
                <w:pStyle w:val="NumList1"/>
                <w:numPr>
                  <w:ilvl w:val="0"/>
                  <w:numId w:val="28"/>
                </w:numPr>
              </w:pPr>
              <w:r>
                <w:t>DNSyR email</w:t>
              </w:r>
              <w:r w:rsidR="002F2D2B">
                <w:t xml:space="preserve"> - </w:t>
              </w:r>
              <w:r w:rsidR="002F2D2B" w:rsidRPr="002F2D2B">
                <w:t>content for ONR to proceed with permissioning</w:t>
              </w:r>
              <w:r w:rsidR="002F2D2B">
                <w:t xml:space="preserve"> – 01.04.26</w:t>
              </w:r>
            </w:p>
            <w:p w14:paraId="7F079D64" w14:textId="18C43EE0" w:rsidR="002F2D2B" w:rsidRDefault="004571AA" w:rsidP="004571AA">
              <w:pPr>
                <w:pStyle w:val="NumList1"/>
                <w:numPr>
                  <w:ilvl w:val="0"/>
                  <w:numId w:val="28"/>
                </w:numPr>
              </w:pPr>
              <w:r>
                <w:t xml:space="preserve">EA email - </w:t>
              </w:r>
              <w:r w:rsidRPr="004571AA">
                <w:t>content for ONR to proceed with permissioning</w:t>
              </w:r>
              <w:r>
                <w:t xml:space="preserve"> – 07.04.26</w:t>
              </w:r>
            </w:p>
            <w:p w14:paraId="700E51EF" w14:textId="7CCD9D82" w:rsidR="004571AA" w:rsidRDefault="004571AA" w:rsidP="004571AA">
              <w:pPr>
                <w:pStyle w:val="NumList1"/>
                <w:numPr>
                  <w:ilvl w:val="0"/>
                  <w:numId w:val="28"/>
                </w:numPr>
              </w:pPr>
              <w:r>
                <w:t>DNSR email -</w:t>
              </w:r>
              <w:r w:rsidRPr="004571AA">
                <w:t>content for ONR to proceed with permissioning</w:t>
              </w:r>
              <w:r>
                <w:t xml:space="preserve"> – 07.04.26</w:t>
              </w:r>
            </w:p>
            <w:p w14:paraId="4EADA6DF" w14:textId="3A5C9FB1" w:rsidR="00AC2E98" w:rsidRDefault="00CE4525"/>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AE65DAF" w14:textId="77777777" w:rsidR="00CE4525" w:rsidRDefault="00CE4525" w:rsidP="007D199A">
      <w:pPr>
        <w:spacing w:after="0"/>
      </w:pPr>
      <w:r>
        <w:separator/>
      </w:r>
    </w:p>
    <w:p w14:paraId="32A4DC44" w14:textId="77777777" w:rsidR="00CE4525" w:rsidRDefault="00CE4525"/>
  </w:endnote>
  <w:endnote w:type="continuationSeparator" w:id="0">
    <w:p w14:paraId="78890A51" w14:textId="77777777" w:rsidR="00CE4525" w:rsidRDefault="00CE4525" w:rsidP="007D199A">
      <w:pPr>
        <w:spacing w:after="0"/>
      </w:pPr>
      <w:r>
        <w:continuationSeparator/>
      </w:r>
    </w:p>
    <w:p w14:paraId="3C5DB957" w14:textId="77777777" w:rsidR="00CE4525" w:rsidRDefault="00CE452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7123F7" w:rsidRDefault="00B137F7" w:rsidP="00B137F7">
    <w:pPr>
      <w:pStyle w:val="Footer"/>
      <w:jc w:val="left"/>
      <w:rPr>
        <w:lang w:val="pt-PT"/>
      </w:rPr>
    </w:pPr>
    <w:r w:rsidRPr="007123F7">
      <w:rPr>
        <w:b/>
        <w:bCs/>
        <w:color w:val="auto"/>
        <w:sz w:val="20"/>
        <w:szCs w:val="18"/>
        <w:lang w:val="pt-PT"/>
      </w:rPr>
      <w:t xml:space="preserve">Template </w:t>
    </w:r>
    <w:r w:rsidR="00FB2CF2" w:rsidRPr="007123F7">
      <w:rPr>
        <w:b/>
        <w:bCs/>
        <w:color w:val="auto"/>
        <w:sz w:val="20"/>
        <w:szCs w:val="18"/>
        <w:lang w:val="pt-PT"/>
      </w:rPr>
      <w:t>ref</w:t>
    </w:r>
    <w:r w:rsidRPr="007123F7">
      <w:rPr>
        <w:b/>
        <w:bCs/>
        <w:color w:val="auto"/>
        <w:sz w:val="20"/>
        <w:szCs w:val="18"/>
        <w:lang w:val="pt-PT"/>
      </w:rPr>
      <w:t>.</w:t>
    </w:r>
    <w:r w:rsidRPr="007123F7">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00000000-0000-0000-0000-000000000000}"/>
        <w:text/>
      </w:sdtPr>
      <w:sdtEndPr/>
      <w:sdtContent>
        <w:r w:rsidRPr="007123F7">
          <w:rPr>
            <w:color w:val="auto"/>
            <w:sz w:val="20"/>
            <w:szCs w:val="18"/>
            <w:lang w:val="pt-PT"/>
          </w:rPr>
          <w:t>5</w:t>
        </w:r>
        <w:r w:rsidR="00E72E4A" w:rsidRPr="007123F7">
          <w:rPr>
            <w:color w:val="auto"/>
            <w:sz w:val="20"/>
            <w:szCs w:val="18"/>
            <w:lang w:val="pt-PT"/>
          </w:rPr>
          <w:t>.1</w:t>
        </w:r>
      </w:sdtContent>
    </w:sdt>
    <w:r w:rsidRPr="007123F7">
      <w:rPr>
        <w:color w:val="auto"/>
        <w:sz w:val="20"/>
        <w:szCs w:val="18"/>
        <w:lang w:val="pt-PT"/>
      </w:rPr>
      <w:t>)</w:t>
    </w:r>
    <w:r w:rsidRPr="007123F7">
      <w:rPr>
        <w:color w:val="auto"/>
        <w:sz w:val="20"/>
        <w:szCs w:val="18"/>
        <w:lang w:val="pt-PT"/>
      </w:rPr>
      <w:tab/>
    </w:r>
    <w:r w:rsidR="00795F5F" w:rsidRPr="007123F7">
      <w:rPr>
        <w:lang w:val="pt-PT"/>
      </w:rPr>
      <w:t xml:space="preserve">Page | </w:t>
    </w:r>
    <w:r w:rsidR="00795F5F" w:rsidRPr="00E72E4A">
      <w:fldChar w:fldCharType="begin"/>
    </w:r>
    <w:r w:rsidR="00795F5F" w:rsidRPr="007123F7">
      <w:rPr>
        <w:lang w:val="pt-PT"/>
      </w:rPr>
      <w:instrText xml:space="preserve"> PAGE   \* MERGEFORMAT </w:instrText>
    </w:r>
    <w:r w:rsidR="00795F5F" w:rsidRPr="00E72E4A">
      <w:fldChar w:fldCharType="separate"/>
    </w:r>
    <w:r w:rsidR="00795F5F" w:rsidRPr="007123F7">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418557" w14:textId="77777777" w:rsidR="00CE4525" w:rsidRPr="005E0344" w:rsidRDefault="00CE4525" w:rsidP="005E0344">
      <w:pPr>
        <w:spacing w:after="120"/>
        <w:rPr>
          <w:color w:val="000000" w:themeColor="text2"/>
        </w:rPr>
      </w:pPr>
      <w:r w:rsidRPr="005E0344">
        <w:rPr>
          <w:color w:val="000000" w:themeColor="text2"/>
        </w:rPr>
        <w:separator/>
      </w:r>
    </w:p>
  </w:footnote>
  <w:footnote w:type="continuationSeparator" w:id="0">
    <w:p w14:paraId="422CFBD3" w14:textId="77777777" w:rsidR="00CE4525" w:rsidRPr="005E0344" w:rsidRDefault="00CE4525" w:rsidP="0090581D">
      <w:pPr>
        <w:spacing w:after="120"/>
        <w:rPr>
          <w:color w:val="000000" w:themeColor="text2"/>
        </w:rPr>
      </w:pPr>
      <w:r w:rsidRPr="005E0344">
        <w:rPr>
          <w:color w:val="000000" w:themeColor="text2"/>
        </w:rPr>
        <w:continuationSeparator/>
      </w:r>
    </w:p>
    <w:p w14:paraId="52C5B37B" w14:textId="77777777" w:rsidR="00CE4525" w:rsidRDefault="00CE4525"/>
  </w:footnote>
  <w:footnote w:type="continuationNotice" w:id="1">
    <w:p w14:paraId="18B14350" w14:textId="77777777" w:rsidR="00CE4525" w:rsidRDefault="00CE4525">
      <w:pPr>
        <w:spacing w:after="0"/>
      </w:pPr>
    </w:p>
    <w:p w14:paraId="63701180" w14:textId="77777777" w:rsidR="00CE4525" w:rsidRDefault="00CE452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2631B2BF"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3D33A6">
          <w:rPr>
            <w:sz w:val="20"/>
            <w:szCs w:val="24"/>
          </w:rPr>
          <w:t>Project assessment report (PAR) – PR-02321</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8E1407">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472456D"/>
    <w:multiLevelType w:val="hybridMultilevel"/>
    <w:tmpl w:val="2EC0E4A2"/>
    <w:lvl w:ilvl="0" w:tplc="08090001">
      <w:start w:val="1"/>
      <w:numFmt w:val="bullet"/>
      <w:lvlText w:val=""/>
      <w:lvlJc w:val="left"/>
      <w:pPr>
        <w:ind w:left="1211" w:hanging="360"/>
      </w:pPr>
      <w:rPr>
        <w:rFonts w:ascii="Symbol" w:hAnsi="Symbol" w:hint="default"/>
      </w:rPr>
    </w:lvl>
    <w:lvl w:ilvl="1" w:tplc="08090003" w:tentative="1">
      <w:start w:val="1"/>
      <w:numFmt w:val="bullet"/>
      <w:lvlText w:val="o"/>
      <w:lvlJc w:val="left"/>
      <w:pPr>
        <w:ind w:left="1931" w:hanging="360"/>
      </w:pPr>
      <w:rPr>
        <w:rFonts w:ascii="Courier New" w:hAnsi="Courier New" w:cs="Courier New" w:hint="default"/>
      </w:rPr>
    </w:lvl>
    <w:lvl w:ilvl="2" w:tplc="08090005" w:tentative="1">
      <w:start w:val="1"/>
      <w:numFmt w:val="bullet"/>
      <w:lvlText w:val=""/>
      <w:lvlJc w:val="left"/>
      <w:pPr>
        <w:ind w:left="2651" w:hanging="360"/>
      </w:pPr>
      <w:rPr>
        <w:rFonts w:ascii="Wingdings" w:hAnsi="Wingdings" w:hint="default"/>
      </w:rPr>
    </w:lvl>
    <w:lvl w:ilvl="3" w:tplc="08090001" w:tentative="1">
      <w:start w:val="1"/>
      <w:numFmt w:val="bullet"/>
      <w:lvlText w:val=""/>
      <w:lvlJc w:val="left"/>
      <w:pPr>
        <w:ind w:left="3371" w:hanging="360"/>
      </w:pPr>
      <w:rPr>
        <w:rFonts w:ascii="Symbol" w:hAnsi="Symbol" w:hint="default"/>
      </w:rPr>
    </w:lvl>
    <w:lvl w:ilvl="4" w:tplc="08090003" w:tentative="1">
      <w:start w:val="1"/>
      <w:numFmt w:val="bullet"/>
      <w:lvlText w:val="o"/>
      <w:lvlJc w:val="left"/>
      <w:pPr>
        <w:ind w:left="4091" w:hanging="360"/>
      </w:pPr>
      <w:rPr>
        <w:rFonts w:ascii="Courier New" w:hAnsi="Courier New" w:cs="Courier New" w:hint="default"/>
      </w:rPr>
    </w:lvl>
    <w:lvl w:ilvl="5" w:tplc="08090005" w:tentative="1">
      <w:start w:val="1"/>
      <w:numFmt w:val="bullet"/>
      <w:lvlText w:val=""/>
      <w:lvlJc w:val="left"/>
      <w:pPr>
        <w:ind w:left="4811" w:hanging="360"/>
      </w:pPr>
      <w:rPr>
        <w:rFonts w:ascii="Wingdings" w:hAnsi="Wingdings" w:hint="default"/>
      </w:rPr>
    </w:lvl>
    <w:lvl w:ilvl="6" w:tplc="08090001" w:tentative="1">
      <w:start w:val="1"/>
      <w:numFmt w:val="bullet"/>
      <w:lvlText w:val=""/>
      <w:lvlJc w:val="left"/>
      <w:pPr>
        <w:ind w:left="5531" w:hanging="360"/>
      </w:pPr>
      <w:rPr>
        <w:rFonts w:ascii="Symbol" w:hAnsi="Symbol" w:hint="default"/>
      </w:rPr>
    </w:lvl>
    <w:lvl w:ilvl="7" w:tplc="08090003" w:tentative="1">
      <w:start w:val="1"/>
      <w:numFmt w:val="bullet"/>
      <w:lvlText w:val="o"/>
      <w:lvlJc w:val="left"/>
      <w:pPr>
        <w:ind w:left="6251" w:hanging="360"/>
      </w:pPr>
      <w:rPr>
        <w:rFonts w:ascii="Courier New" w:hAnsi="Courier New" w:cs="Courier New" w:hint="default"/>
      </w:rPr>
    </w:lvl>
    <w:lvl w:ilvl="8" w:tplc="08090005" w:tentative="1">
      <w:start w:val="1"/>
      <w:numFmt w:val="bullet"/>
      <w:lvlText w:val=""/>
      <w:lvlJc w:val="left"/>
      <w:pPr>
        <w:ind w:left="6971" w:hanging="360"/>
      </w:pPr>
      <w:rPr>
        <w:rFonts w:ascii="Wingdings" w:hAnsi="Wingdings" w:hint="default"/>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8930716"/>
    <w:multiLevelType w:val="multilevel"/>
    <w:tmpl w:val="23E201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9706A39"/>
    <w:multiLevelType w:val="multilevel"/>
    <w:tmpl w:val="9292828E"/>
    <w:lvl w:ilvl="0">
      <w:start w:val="1"/>
      <w:numFmt w:val="decimal"/>
      <w:pStyle w:val="TSNumberedParagraph1"/>
      <w:lvlText w:val="%1."/>
      <w:lvlJc w:val="left"/>
      <w:pPr>
        <w:tabs>
          <w:tab w:val="num" w:pos="-31680"/>
        </w:tabs>
        <w:ind w:left="720" w:hanging="720"/>
      </w:pPr>
      <w:rPr>
        <w:rFonts w:hint="default"/>
        <w:b w:val="0"/>
        <w:i w:val="0"/>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8832CDE"/>
    <w:multiLevelType w:val="multilevel"/>
    <w:tmpl w:val="D53E339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0FB1A0D"/>
    <w:multiLevelType w:val="hybridMultilevel"/>
    <w:tmpl w:val="2656117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0"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675A24F1"/>
    <w:multiLevelType w:val="multilevel"/>
    <w:tmpl w:val="100E342E"/>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70C2195C"/>
    <w:multiLevelType w:val="hybridMultilevel"/>
    <w:tmpl w:val="11C8635E"/>
    <w:lvl w:ilvl="0" w:tplc="BCE4119A">
      <w:start w:val="1"/>
      <w:numFmt w:val="bullet"/>
      <w:pStyle w:val="TSBullet1Square"/>
      <w:lvlText w:val=""/>
      <w:lvlJc w:val="left"/>
      <w:pPr>
        <w:tabs>
          <w:tab w:val="num" w:pos="-31680"/>
        </w:tabs>
        <w:ind w:left="720" w:hanging="720"/>
      </w:pPr>
      <w:rPr>
        <w:rFonts w:ascii="Wingdings" w:hAnsi="Wingdings" w:hint="default"/>
        <w:b w:val="0"/>
        <w:i w:val="0"/>
        <w:color w:val="333333"/>
        <w:sz w:val="20"/>
      </w:rPr>
    </w:lvl>
    <w:lvl w:ilvl="1" w:tplc="90A8E202">
      <w:start w:val="1"/>
      <w:numFmt w:val="bullet"/>
      <w:lvlText w:val="o"/>
      <w:lvlJc w:val="left"/>
      <w:pPr>
        <w:tabs>
          <w:tab w:val="num" w:pos="720"/>
        </w:tabs>
        <w:ind w:left="720" w:hanging="360"/>
      </w:pPr>
      <w:rPr>
        <w:rFonts w:ascii="Courier New" w:hAnsi="Courier New" w:cs="Courier New" w:hint="default"/>
      </w:rPr>
    </w:lvl>
    <w:lvl w:ilvl="2" w:tplc="F2CC0ECE">
      <w:start w:val="1"/>
      <w:numFmt w:val="bullet"/>
      <w:lvlText w:val=""/>
      <w:lvlJc w:val="left"/>
      <w:pPr>
        <w:tabs>
          <w:tab w:val="num" w:pos="1440"/>
        </w:tabs>
        <w:ind w:left="1440" w:hanging="360"/>
      </w:pPr>
      <w:rPr>
        <w:rFonts w:ascii="Wingdings" w:hAnsi="Wingdings" w:hint="default"/>
      </w:rPr>
    </w:lvl>
    <w:lvl w:ilvl="3" w:tplc="688AE44C" w:tentative="1">
      <w:start w:val="1"/>
      <w:numFmt w:val="bullet"/>
      <w:lvlText w:val=""/>
      <w:lvlJc w:val="left"/>
      <w:pPr>
        <w:tabs>
          <w:tab w:val="num" w:pos="2160"/>
        </w:tabs>
        <w:ind w:left="2160" w:hanging="360"/>
      </w:pPr>
      <w:rPr>
        <w:rFonts w:ascii="Symbol" w:hAnsi="Symbol" w:hint="default"/>
      </w:rPr>
    </w:lvl>
    <w:lvl w:ilvl="4" w:tplc="D7767BFA" w:tentative="1">
      <w:start w:val="1"/>
      <w:numFmt w:val="bullet"/>
      <w:lvlText w:val="o"/>
      <w:lvlJc w:val="left"/>
      <w:pPr>
        <w:tabs>
          <w:tab w:val="num" w:pos="2880"/>
        </w:tabs>
        <w:ind w:left="2880" w:hanging="360"/>
      </w:pPr>
      <w:rPr>
        <w:rFonts w:ascii="Courier New" w:hAnsi="Courier New" w:cs="Courier New" w:hint="default"/>
      </w:rPr>
    </w:lvl>
    <w:lvl w:ilvl="5" w:tplc="A8B47D78" w:tentative="1">
      <w:start w:val="1"/>
      <w:numFmt w:val="bullet"/>
      <w:lvlText w:val=""/>
      <w:lvlJc w:val="left"/>
      <w:pPr>
        <w:tabs>
          <w:tab w:val="num" w:pos="3600"/>
        </w:tabs>
        <w:ind w:left="3600" w:hanging="360"/>
      </w:pPr>
      <w:rPr>
        <w:rFonts w:ascii="Wingdings" w:hAnsi="Wingdings" w:hint="default"/>
      </w:rPr>
    </w:lvl>
    <w:lvl w:ilvl="6" w:tplc="F74254D8" w:tentative="1">
      <w:start w:val="1"/>
      <w:numFmt w:val="bullet"/>
      <w:lvlText w:val=""/>
      <w:lvlJc w:val="left"/>
      <w:pPr>
        <w:tabs>
          <w:tab w:val="num" w:pos="4320"/>
        </w:tabs>
        <w:ind w:left="4320" w:hanging="360"/>
      </w:pPr>
      <w:rPr>
        <w:rFonts w:ascii="Symbol" w:hAnsi="Symbol" w:hint="default"/>
      </w:rPr>
    </w:lvl>
    <w:lvl w:ilvl="7" w:tplc="707E2E26" w:tentative="1">
      <w:start w:val="1"/>
      <w:numFmt w:val="bullet"/>
      <w:lvlText w:val="o"/>
      <w:lvlJc w:val="left"/>
      <w:pPr>
        <w:tabs>
          <w:tab w:val="num" w:pos="5040"/>
        </w:tabs>
        <w:ind w:left="5040" w:hanging="360"/>
      </w:pPr>
      <w:rPr>
        <w:rFonts w:ascii="Courier New" w:hAnsi="Courier New" w:cs="Courier New" w:hint="default"/>
      </w:rPr>
    </w:lvl>
    <w:lvl w:ilvl="8" w:tplc="C1427F06" w:tentative="1">
      <w:start w:val="1"/>
      <w:numFmt w:val="bullet"/>
      <w:lvlText w:val=""/>
      <w:lvlJc w:val="left"/>
      <w:pPr>
        <w:tabs>
          <w:tab w:val="num" w:pos="5760"/>
        </w:tabs>
        <w:ind w:left="5760" w:hanging="360"/>
      </w:pPr>
      <w:rPr>
        <w:rFonts w:ascii="Wingdings" w:hAnsi="Wingdings" w:hint="default"/>
      </w:rPr>
    </w:lvl>
  </w:abstractNum>
  <w:abstractNum w:abstractNumId="24"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C5F2198"/>
    <w:multiLevelType w:val="multilevel"/>
    <w:tmpl w:val="258024F0"/>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bullet"/>
      <w:lvlText w:val=""/>
      <w:lvlJc w:val="left"/>
      <w:pPr>
        <w:ind w:left="1440" w:hanging="360"/>
      </w:pPr>
      <w:rPr>
        <w:rFonts w:ascii="Symbol" w:hAnsi="Symbol"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5"/>
  </w:num>
  <w:num w:numId="13" w16cid:durableId="936865008">
    <w:abstractNumId w:val="18"/>
  </w:num>
  <w:num w:numId="14" w16cid:durableId="839933716">
    <w:abstractNumId w:val="13"/>
  </w:num>
  <w:num w:numId="15" w16cid:durableId="1030760878">
    <w:abstractNumId w:val="25"/>
    <w:lvlOverride w:ilvl="0">
      <w:startOverride w:val="1"/>
    </w:lvlOverride>
  </w:num>
  <w:num w:numId="16" w16cid:durableId="458181072">
    <w:abstractNumId w:val="18"/>
    <w:lvlOverride w:ilvl="0">
      <w:startOverride w:val="1"/>
    </w:lvlOverride>
  </w:num>
  <w:num w:numId="17" w16cid:durableId="1609661496">
    <w:abstractNumId w:val="13"/>
    <w:lvlOverride w:ilvl="0">
      <w:startOverride w:val="1"/>
    </w:lvlOverride>
  </w:num>
  <w:num w:numId="18" w16cid:durableId="1370185039">
    <w:abstractNumId w:val="24"/>
  </w:num>
  <w:num w:numId="19" w16cid:durableId="689995263">
    <w:abstractNumId w:val="20"/>
  </w:num>
  <w:num w:numId="20" w16cid:durableId="2030327350">
    <w:abstractNumId w:val="16"/>
  </w:num>
  <w:num w:numId="21" w16cid:durableId="1577862602">
    <w:abstractNumId w:val="21"/>
  </w:num>
  <w:num w:numId="22" w16cid:durableId="551355490">
    <w:abstractNumId w:val="15"/>
  </w:num>
  <w:num w:numId="23" w16cid:durableId="618604412">
    <w:abstractNumId w:val="25"/>
  </w:num>
  <w:num w:numId="24" w16cid:durableId="547448315">
    <w:abstractNumId w:val="24"/>
  </w:num>
  <w:num w:numId="25" w16cid:durableId="349187102">
    <w:abstractNumId w:val="24"/>
  </w:num>
  <w:num w:numId="26" w16cid:durableId="689333637">
    <w:abstractNumId w:val="24"/>
  </w:num>
  <w:num w:numId="27" w16cid:durableId="1651639467">
    <w:abstractNumId w:val="17"/>
  </w:num>
  <w:num w:numId="28" w16cid:durableId="798256941">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754284505">
    <w:abstractNumId w:val="12"/>
  </w:num>
  <w:num w:numId="30" w16cid:durableId="803886830">
    <w:abstractNumId w:val="14"/>
  </w:num>
  <w:num w:numId="31" w16cid:durableId="2018144595">
    <w:abstractNumId w:val="19"/>
  </w:num>
  <w:num w:numId="32" w16cid:durableId="1512986441">
    <w:abstractNumId w:val="23"/>
  </w:num>
  <w:num w:numId="33" w16cid:durableId="1836533769">
    <w:abstractNumId w:val="10"/>
  </w:num>
  <w:num w:numId="34" w16cid:durableId="1699038529">
    <w:abstractNumId w:val="22"/>
  </w:num>
  <w:num w:numId="35" w16cid:durableId="2051951627">
    <w:abstractNumId w:val="2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422"/>
    <w:rsid w:val="00002389"/>
    <w:rsid w:val="00002F03"/>
    <w:rsid w:val="00004C16"/>
    <w:rsid w:val="00011177"/>
    <w:rsid w:val="00011700"/>
    <w:rsid w:val="00012274"/>
    <w:rsid w:val="00014814"/>
    <w:rsid w:val="0002171A"/>
    <w:rsid w:val="00024522"/>
    <w:rsid w:val="00024B2E"/>
    <w:rsid w:val="00027F4F"/>
    <w:rsid w:val="00030430"/>
    <w:rsid w:val="0003078E"/>
    <w:rsid w:val="00031B89"/>
    <w:rsid w:val="00033673"/>
    <w:rsid w:val="0003693D"/>
    <w:rsid w:val="000378E1"/>
    <w:rsid w:val="0004102E"/>
    <w:rsid w:val="0004440F"/>
    <w:rsid w:val="00052C8A"/>
    <w:rsid w:val="00053C16"/>
    <w:rsid w:val="000548C8"/>
    <w:rsid w:val="00054C5D"/>
    <w:rsid w:val="00063AD0"/>
    <w:rsid w:val="00065677"/>
    <w:rsid w:val="00075605"/>
    <w:rsid w:val="00075C66"/>
    <w:rsid w:val="000817D4"/>
    <w:rsid w:val="00082879"/>
    <w:rsid w:val="00082C41"/>
    <w:rsid w:val="000853E9"/>
    <w:rsid w:val="00091512"/>
    <w:rsid w:val="00091EEA"/>
    <w:rsid w:val="00097177"/>
    <w:rsid w:val="000A105C"/>
    <w:rsid w:val="000A478D"/>
    <w:rsid w:val="000B16C4"/>
    <w:rsid w:val="000B61E8"/>
    <w:rsid w:val="000B639D"/>
    <w:rsid w:val="000C2C33"/>
    <w:rsid w:val="000C2DDC"/>
    <w:rsid w:val="000C3115"/>
    <w:rsid w:val="000C623E"/>
    <w:rsid w:val="000C66E9"/>
    <w:rsid w:val="000D14B0"/>
    <w:rsid w:val="000D2FD4"/>
    <w:rsid w:val="000D4D04"/>
    <w:rsid w:val="000F1B7B"/>
    <w:rsid w:val="000F2ED4"/>
    <w:rsid w:val="000F617C"/>
    <w:rsid w:val="001028E8"/>
    <w:rsid w:val="00106422"/>
    <w:rsid w:val="00114690"/>
    <w:rsid w:val="00120060"/>
    <w:rsid w:val="00122FCC"/>
    <w:rsid w:val="00124C2B"/>
    <w:rsid w:val="00125749"/>
    <w:rsid w:val="00126752"/>
    <w:rsid w:val="00130B30"/>
    <w:rsid w:val="00132BC1"/>
    <w:rsid w:val="00134D41"/>
    <w:rsid w:val="00137804"/>
    <w:rsid w:val="00140E1C"/>
    <w:rsid w:val="00141048"/>
    <w:rsid w:val="001415B6"/>
    <w:rsid w:val="00141E35"/>
    <w:rsid w:val="00147AE4"/>
    <w:rsid w:val="00156FFC"/>
    <w:rsid w:val="001571E5"/>
    <w:rsid w:val="001577EE"/>
    <w:rsid w:val="0016182E"/>
    <w:rsid w:val="001737B7"/>
    <w:rsid w:val="00177666"/>
    <w:rsid w:val="00181DDB"/>
    <w:rsid w:val="001849CA"/>
    <w:rsid w:val="00185410"/>
    <w:rsid w:val="00186B98"/>
    <w:rsid w:val="00192352"/>
    <w:rsid w:val="001935DC"/>
    <w:rsid w:val="00195835"/>
    <w:rsid w:val="001A0226"/>
    <w:rsid w:val="001A24F8"/>
    <w:rsid w:val="001A7E4E"/>
    <w:rsid w:val="001C3683"/>
    <w:rsid w:val="001C4D63"/>
    <w:rsid w:val="001C56E3"/>
    <w:rsid w:val="001C5B5E"/>
    <w:rsid w:val="001D0DE0"/>
    <w:rsid w:val="001D5AFF"/>
    <w:rsid w:val="001D74B4"/>
    <w:rsid w:val="001E03E1"/>
    <w:rsid w:val="001E30DA"/>
    <w:rsid w:val="001E4762"/>
    <w:rsid w:val="001E7A5E"/>
    <w:rsid w:val="001F059F"/>
    <w:rsid w:val="001F6CA0"/>
    <w:rsid w:val="00200811"/>
    <w:rsid w:val="00200CA1"/>
    <w:rsid w:val="00201C28"/>
    <w:rsid w:val="00202152"/>
    <w:rsid w:val="00205D4E"/>
    <w:rsid w:val="00206987"/>
    <w:rsid w:val="00207D32"/>
    <w:rsid w:val="0021338D"/>
    <w:rsid w:val="00214D43"/>
    <w:rsid w:val="002209E0"/>
    <w:rsid w:val="00223090"/>
    <w:rsid w:val="002238B4"/>
    <w:rsid w:val="002319AB"/>
    <w:rsid w:val="002319AC"/>
    <w:rsid w:val="00232E5A"/>
    <w:rsid w:val="00234342"/>
    <w:rsid w:val="00240038"/>
    <w:rsid w:val="0024040D"/>
    <w:rsid w:val="00242B0B"/>
    <w:rsid w:val="0025116D"/>
    <w:rsid w:val="00251CD7"/>
    <w:rsid w:val="00255FA3"/>
    <w:rsid w:val="00257288"/>
    <w:rsid w:val="00261FB6"/>
    <w:rsid w:val="002629F8"/>
    <w:rsid w:val="00262D17"/>
    <w:rsid w:val="00263396"/>
    <w:rsid w:val="0026414A"/>
    <w:rsid w:val="002659FA"/>
    <w:rsid w:val="00267815"/>
    <w:rsid w:val="00280DDF"/>
    <w:rsid w:val="002845CB"/>
    <w:rsid w:val="00287F81"/>
    <w:rsid w:val="002917FF"/>
    <w:rsid w:val="00292ADF"/>
    <w:rsid w:val="00294058"/>
    <w:rsid w:val="002A0DEC"/>
    <w:rsid w:val="002B0713"/>
    <w:rsid w:val="002B1C53"/>
    <w:rsid w:val="002D2371"/>
    <w:rsid w:val="002E00B9"/>
    <w:rsid w:val="002E064B"/>
    <w:rsid w:val="002E0BE4"/>
    <w:rsid w:val="002E3B58"/>
    <w:rsid w:val="002E3E8A"/>
    <w:rsid w:val="002E6A6A"/>
    <w:rsid w:val="002F19C8"/>
    <w:rsid w:val="002F2D2B"/>
    <w:rsid w:val="002F2D8E"/>
    <w:rsid w:val="002F3397"/>
    <w:rsid w:val="0030380D"/>
    <w:rsid w:val="00304859"/>
    <w:rsid w:val="00304F80"/>
    <w:rsid w:val="00312411"/>
    <w:rsid w:val="00316CEB"/>
    <w:rsid w:val="00323E71"/>
    <w:rsid w:val="0032462F"/>
    <w:rsid w:val="0032589B"/>
    <w:rsid w:val="00326F77"/>
    <w:rsid w:val="00331AB8"/>
    <w:rsid w:val="00332B95"/>
    <w:rsid w:val="00334843"/>
    <w:rsid w:val="00337CF9"/>
    <w:rsid w:val="00337D8C"/>
    <w:rsid w:val="003401B0"/>
    <w:rsid w:val="00343AAE"/>
    <w:rsid w:val="00346C8E"/>
    <w:rsid w:val="00361B1A"/>
    <w:rsid w:val="00367BD5"/>
    <w:rsid w:val="00370CE8"/>
    <w:rsid w:val="00370F5B"/>
    <w:rsid w:val="00375B6F"/>
    <w:rsid w:val="00385E75"/>
    <w:rsid w:val="0038766B"/>
    <w:rsid w:val="00390327"/>
    <w:rsid w:val="00393066"/>
    <w:rsid w:val="00393B78"/>
    <w:rsid w:val="003A01E9"/>
    <w:rsid w:val="003A23C3"/>
    <w:rsid w:val="003A3E8B"/>
    <w:rsid w:val="003A7E1C"/>
    <w:rsid w:val="003B27B8"/>
    <w:rsid w:val="003B673A"/>
    <w:rsid w:val="003C0306"/>
    <w:rsid w:val="003C114C"/>
    <w:rsid w:val="003C2C5D"/>
    <w:rsid w:val="003C465D"/>
    <w:rsid w:val="003D33A6"/>
    <w:rsid w:val="003D3E39"/>
    <w:rsid w:val="003D495D"/>
    <w:rsid w:val="003D60B8"/>
    <w:rsid w:val="003E098E"/>
    <w:rsid w:val="003E2FAE"/>
    <w:rsid w:val="003F2C2F"/>
    <w:rsid w:val="003F670F"/>
    <w:rsid w:val="00402C6B"/>
    <w:rsid w:val="00405AE0"/>
    <w:rsid w:val="00407CF7"/>
    <w:rsid w:val="00410423"/>
    <w:rsid w:val="004132B0"/>
    <w:rsid w:val="00415ED6"/>
    <w:rsid w:val="004176B7"/>
    <w:rsid w:val="00417CAF"/>
    <w:rsid w:val="00420A11"/>
    <w:rsid w:val="00422265"/>
    <w:rsid w:val="004243B7"/>
    <w:rsid w:val="0043048E"/>
    <w:rsid w:val="00432510"/>
    <w:rsid w:val="004373A7"/>
    <w:rsid w:val="00437D94"/>
    <w:rsid w:val="0044030C"/>
    <w:rsid w:val="0044643D"/>
    <w:rsid w:val="004571AA"/>
    <w:rsid w:val="004648A4"/>
    <w:rsid w:val="00466D9B"/>
    <w:rsid w:val="00471380"/>
    <w:rsid w:val="00473B56"/>
    <w:rsid w:val="0047707D"/>
    <w:rsid w:val="00484E73"/>
    <w:rsid w:val="00487FFC"/>
    <w:rsid w:val="00492AD7"/>
    <w:rsid w:val="00494F0D"/>
    <w:rsid w:val="00496BFD"/>
    <w:rsid w:val="004A0087"/>
    <w:rsid w:val="004A3DF2"/>
    <w:rsid w:val="004B3A38"/>
    <w:rsid w:val="004B5D02"/>
    <w:rsid w:val="004C0D7B"/>
    <w:rsid w:val="004C361D"/>
    <w:rsid w:val="004C4891"/>
    <w:rsid w:val="004C4C38"/>
    <w:rsid w:val="004C51C2"/>
    <w:rsid w:val="004D16D7"/>
    <w:rsid w:val="004D171A"/>
    <w:rsid w:val="004D2C89"/>
    <w:rsid w:val="004E23F5"/>
    <w:rsid w:val="004E3932"/>
    <w:rsid w:val="004E6E34"/>
    <w:rsid w:val="004F0522"/>
    <w:rsid w:val="004F1E79"/>
    <w:rsid w:val="004F2C59"/>
    <w:rsid w:val="004F57E4"/>
    <w:rsid w:val="004F5F33"/>
    <w:rsid w:val="0050103A"/>
    <w:rsid w:val="00501A00"/>
    <w:rsid w:val="00511B0F"/>
    <w:rsid w:val="00512368"/>
    <w:rsid w:val="00520626"/>
    <w:rsid w:val="00521364"/>
    <w:rsid w:val="00542D6C"/>
    <w:rsid w:val="005476FC"/>
    <w:rsid w:val="0055388E"/>
    <w:rsid w:val="00561428"/>
    <w:rsid w:val="00562892"/>
    <w:rsid w:val="00563443"/>
    <w:rsid w:val="005663B3"/>
    <w:rsid w:val="005717DE"/>
    <w:rsid w:val="005754AE"/>
    <w:rsid w:val="00577FB5"/>
    <w:rsid w:val="005852D1"/>
    <w:rsid w:val="00587A22"/>
    <w:rsid w:val="00590C5D"/>
    <w:rsid w:val="0059276A"/>
    <w:rsid w:val="0059299D"/>
    <w:rsid w:val="00595C8C"/>
    <w:rsid w:val="00597747"/>
    <w:rsid w:val="005A103C"/>
    <w:rsid w:val="005A242F"/>
    <w:rsid w:val="005A37A4"/>
    <w:rsid w:val="005A4CDD"/>
    <w:rsid w:val="005B45F7"/>
    <w:rsid w:val="005B5243"/>
    <w:rsid w:val="005B57E4"/>
    <w:rsid w:val="005B5ABD"/>
    <w:rsid w:val="005C140A"/>
    <w:rsid w:val="005C1E52"/>
    <w:rsid w:val="005C3466"/>
    <w:rsid w:val="005C6763"/>
    <w:rsid w:val="005D3164"/>
    <w:rsid w:val="005E0344"/>
    <w:rsid w:val="005E3D4D"/>
    <w:rsid w:val="005E440B"/>
    <w:rsid w:val="005F2AFA"/>
    <w:rsid w:val="005F2C85"/>
    <w:rsid w:val="00603B52"/>
    <w:rsid w:val="006048C3"/>
    <w:rsid w:val="00605ADB"/>
    <w:rsid w:val="00611C9F"/>
    <w:rsid w:val="00615CB5"/>
    <w:rsid w:val="00623633"/>
    <w:rsid w:val="006248DE"/>
    <w:rsid w:val="00627555"/>
    <w:rsid w:val="006322A0"/>
    <w:rsid w:val="006361FD"/>
    <w:rsid w:val="0063719E"/>
    <w:rsid w:val="0064226F"/>
    <w:rsid w:val="00642DDB"/>
    <w:rsid w:val="00653298"/>
    <w:rsid w:val="0066124B"/>
    <w:rsid w:val="00663A7C"/>
    <w:rsid w:val="006669DA"/>
    <w:rsid w:val="00667DF2"/>
    <w:rsid w:val="00670DF1"/>
    <w:rsid w:val="00671345"/>
    <w:rsid w:val="00672A9B"/>
    <w:rsid w:val="00675884"/>
    <w:rsid w:val="0068090D"/>
    <w:rsid w:val="00683501"/>
    <w:rsid w:val="006863B8"/>
    <w:rsid w:val="00686C6D"/>
    <w:rsid w:val="0068718F"/>
    <w:rsid w:val="00694E09"/>
    <w:rsid w:val="00696EE0"/>
    <w:rsid w:val="00697980"/>
    <w:rsid w:val="006A19EF"/>
    <w:rsid w:val="006A43D5"/>
    <w:rsid w:val="006A5010"/>
    <w:rsid w:val="006A525B"/>
    <w:rsid w:val="006B6B34"/>
    <w:rsid w:val="006C045F"/>
    <w:rsid w:val="006C4196"/>
    <w:rsid w:val="006C52B9"/>
    <w:rsid w:val="006C63B0"/>
    <w:rsid w:val="006C76A2"/>
    <w:rsid w:val="006C792E"/>
    <w:rsid w:val="006D116C"/>
    <w:rsid w:val="006D4D4A"/>
    <w:rsid w:val="006D55BF"/>
    <w:rsid w:val="006D59CB"/>
    <w:rsid w:val="006E13B6"/>
    <w:rsid w:val="006E16B3"/>
    <w:rsid w:val="006E401B"/>
    <w:rsid w:val="006E4DE0"/>
    <w:rsid w:val="006E7C42"/>
    <w:rsid w:val="006F168A"/>
    <w:rsid w:val="006F2166"/>
    <w:rsid w:val="006F5076"/>
    <w:rsid w:val="006F6009"/>
    <w:rsid w:val="006F644F"/>
    <w:rsid w:val="00703145"/>
    <w:rsid w:val="0070321D"/>
    <w:rsid w:val="007068BA"/>
    <w:rsid w:val="007123F7"/>
    <w:rsid w:val="007154C5"/>
    <w:rsid w:val="00716AB1"/>
    <w:rsid w:val="00721CF6"/>
    <w:rsid w:val="00721D63"/>
    <w:rsid w:val="00727DC5"/>
    <w:rsid w:val="00732C7B"/>
    <w:rsid w:val="00734D2B"/>
    <w:rsid w:val="00737705"/>
    <w:rsid w:val="007408D4"/>
    <w:rsid w:val="007420AC"/>
    <w:rsid w:val="00742617"/>
    <w:rsid w:val="007556C2"/>
    <w:rsid w:val="007619AC"/>
    <w:rsid w:val="007678C3"/>
    <w:rsid w:val="00775A5C"/>
    <w:rsid w:val="00777BCE"/>
    <w:rsid w:val="00777BFA"/>
    <w:rsid w:val="00783185"/>
    <w:rsid w:val="007836F7"/>
    <w:rsid w:val="00783AFA"/>
    <w:rsid w:val="00785427"/>
    <w:rsid w:val="00790540"/>
    <w:rsid w:val="00795F5F"/>
    <w:rsid w:val="007968CA"/>
    <w:rsid w:val="007A43FF"/>
    <w:rsid w:val="007B1365"/>
    <w:rsid w:val="007B3918"/>
    <w:rsid w:val="007B5CE7"/>
    <w:rsid w:val="007C13CB"/>
    <w:rsid w:val="007C22A0"/>
    <w:rsid w:val="007C2F0D"/>
    <w:rsid w:val="007C3C1D"/>
    <w:rsid w:val="007C547D"/>
    <w:rsid w:val="007D199A"/>
    <w:rsid w:val="007D2EBE"/>
    <w:rsid w:val="007D6DD1"/>
    <w:rsid w:val="007E1C07"/>
    <w:rsid w:val="007E5F0E"/>
    <w:rsid w:val="007E7235"/>
    <w:rsid w:val="007F0976"/>
    <w:rsid w:val="007F24B6"/>
    <w:rsid w:val="007F47B2"/>
    <w:rsid w:val="00800905"/>
    <w:rsid w:val="00803D94"/>
    <w:rsid w:val="00814F46"/>
    <w:rsid w:val="00821ED0"/>
    <w:rsid w:val="008229BA"/>
    <w:rsid w:val="00824151"/>
    <w:rsid w:val="008242E0"/>
    <w:rsid w:val="00833CD0"/>
    <w:rsid w:val="00845390"/>
    <w:rsid w:val="0084601B"/>
    <w:rsid w:val="00853F67"/>
    <w:rsid w:val="008606F0"/>
    <w:rsid w:val="0086111C"/>
    <w:rsid w:val="00865489"/>
    <w:rsid w:val="0086553D"/>
    <w:rsid w:val="00865C2C"/>
    <w:rsid w:val="008670DC"/>
    <w:rsid w:val="00874FEB"/>
    <w:rsid w:val="00875083"/>
    <w:rsid w:val="00881B6F"/>
    <w:rsid w:val="00882AA4"/>
    <w:rsid w:val="00883E22"/>
    <w:rsid w:val="00884E43"/>
    <w:rsid w:val="00887EC6"/>
    <w:rsid w:val="0089010B"/>
    <w:rsid w:val="0089084C"/>
    <w:rsid w:val="00893409"/>
    <w:rsid w:val="00893D9F"/>
    <w:rsid w:val="0089452C"/>
    <w:rsid w:val="008953C5"/>
    <w:rsid w:val="008A2379"/>
    <w:rsid w:val="008A2F0A"/>
    <w:rsid w:val="008A4329"/>
    <w:rsid w:val="008A578E"/>
    <w:rsid w:val="008A58C7"/>
    <w:rsid w:val="008B1519"/>
    <w:rsid w:val="008B2309"/>
    <w:rsid w:val="008B7BCC"/>
    <w:rsid w:val="008C105C"/>
    <w:rsid w:val="008C1C37"/>
    <w:rsid w:val="008C2FD0"/>
    <w:rsid w:val="008C32B2"/>
    <w:rsid w:val="008C50C3"/>
    <w:rsid w:val="008C6D7C"/>
    <w:rsid w:val="008C7094"/>
    <w:rsid w:val="008D2B97"/>
    <w:rsid w:val="008D49A5"/>
    <w:rsid w:val="008D6C81"/>
    <w:rsid w:val="008E0E81"/>
    <w:rsid w:val="008E1407"/>
    <w:rsid w:val="008E5D60"/>
    <w:rsid w:val="008E6CF0"/>
    <w:rsid w:val="008E75EA"/>
    <w:rsid w:val="008E7E2D"/>
    <w:rsid w:val="008F1439"/>
    <w:rsid w:val="008F7051"/>
    <w:rsid w:val="009033A9"/>
    <w:rsid w:val="0090581D"/>
    <w:rsid w:val="00905B06"/>
    <w:rsid w:val="00912608"/>
    <w:rsid w:val="0091439C"/>
    <w:rsid w:val="00917CDD"/>
    <w:rsid w:val="00920572"/>
    <w:rsid w:val="00920BF2"/>
    <w:rsid w:val="00926031"/>
    <w:rsid w:val="00930FA3"/>
    <w:rsid w:val="00931D3B"/>
    <w:rsid w:val="00933977"/>
    <w:rsid w:val="0093418B"/>
    <w:rsid w:val="009349A9"/>
    <w:rsid w:val="0093692C"/>
    <w:rsid w:val="00936C52"/>
    <w:rsid w:val="00937AB3"/>
    <w:rsid w:val="00940648"/>
    <w:rsid w:val="00950061"/>
    <w:rsid w:val="0095489B"/>
    <w:rsid w:val="00962F71"/>
    <w:rsid w:val="00965A48"/>
    <w:rsid w:val="00966FB9"/>
    <w:rsid w:val="009671CD"/>
    <w:rsid w:val="00967F9A"/>
    <w:rsid w:val="0097012D"/>
    <w:rsid w:val="00972F49"/>
    <w:rsid w:val="009751A9"/>
    <w:rsid w:val="00980F9C"/>
    <w:rsid w:val="00985609"/>
    <w:rsid w:val="009861DD"/>
    <w:rsid w:val="0098632B"/>
    <w:rsid w:val="0098747D"/>
    <w:rsid w:val="00987C7C"/>
    <w:rsid w:val="00991ECD"/>
    <w:rsid w:val="0099220B"/>
    <w:rsid w:val="00993FA2"/>
    <w:rsid w:val="0099791B"/>
    <w:rsid w:val="00997BFB"/>
    <w:rsid w:val="009A0EE5"/>
    <w:rsid w:val="009A7348"/>
    <w:rsid w:val="009B462C"/>
    <w:rsid w:val="009B5487"/>
    <w:rsid w:val="009C15F3"/>
    <w:rsid w:val="009C3689"/>
    <w:rsid w:val="009C4798"/>
    <w:rsid w:val="009C5A1D"/>
    <w:rsid w:val="009C6C3F"/>
    <w:rsid w:val="009E06BF"/>
    <w:rsid w:val="009E07C2"/>
    <w:rsid w:val="009E0E52"/>
    <w:rsid w:val="009E4CAF"/>
    <w:rsid w:val="009F2F26"/>
    <w:rsid w:val="009F72F9"/>
    <w:rsid w:val="00A00205"/>
    <w:rsid w:val="00A00AF0"/>
    <w:rsid w:val="00A11F75"/>
    <w:rsid w:val="00A14B5A"/>
    <w:rsid w:val="00A15288"/>
    <w:rsid w:val="00A1625B"/>
    <w:rsid w:val="00A16BA8"/>
    <w:rsid w:val="00A17EFB"/>
    <w:rsid w:val="00A2790B"/>
    <w:rsid w:val="00A3207E"/>
    <w:rsid w:val="00A3567F"/>
    <w:rsid w:val="00A36ADF"/>
    <w:rsid w:val="00A37698"/>
    <w:rsid w:val="00A411DD"/>
    <w:rsid w:val="00A41ED3"/>
    <w:rsid w:val="00A525CE"/>
    <w:rsid w:val="00A71D44"/>
    <w:rsid w:val="00A73343"/>
    <w:rsid w:val="00A81D82"/>
    <w:rsid w:val="00A864A6"/>
    <w:rsid w:val="00A9118F"/>
    <w:rsid w:val="00A9330E"/>
    <w:rsid w:val="00A93E33"/>
    <w:rsid w:val="00AB6970"/>
    <w:rsid w:val="00AC1939"/>
    <w:rsid w:val="00AC2E98"/>
    <w:rsid w:val="00AC3AB4"/>
    <w:rsid w:val="00AC5F67"/>
    <w:rsid w:val="00AC7C05"/>
    <w:rsid w:val="00AD167C"/>
    <w:rsid w:val="00AD17C7"/>
    <w:rsid w:val="00AD4041"/>
    <w:rsid w:val="00AE150D"/>
    <w:rsid w:val="00AE1B65"/>
    <w:rsid w:val="00AE22A6"/>
    <w:rsid w:val="00AE302B"/>
    <w:rsid w:val="00AE32D1"/>
    <w:rsid w:val="00AE6AA9"/>
    <w:rsid w:val="00B137F7"/>
    <w:rsid w:val="00B16BE5"/>
    <w:rsid w:val="00B16ED3"/>
    <w:rsid w:val="00B17E75"/>
    <w:rsid w:val="00B203F5"/>
    <w:rsid w:val="00B2533F"/>
    <w:rsid w:val="00B259DF"/>
    <w:rsid w:val="00B35005"/>
    <w:rsid w:val="00B37C33"/>
    <w:rsid w:val="00B44B1F"/>
    <w:rsid w:val="00B53317"/>
    <w:rsid w:val="00B64141"/>
    <w:rsid w:val="00B64E72"/>
    <w:rsid w:val="00B71AFD"/>
    <w:rsid w:val="00B7416B"/>
    <w:rsid w:val="00B77913"/>
    <w:rsid w:val="00B824FB"/>
    <w:rsid w:val="00B82646"/>
    <w:rsid w:val="00B82D60"/>
    <w:rsid w:val="00B95503"/>
    <w:rsid w:val="00B96A4E"/>
    <w:rsid w:val="00B97359"/>
    <w:rsid w:val="00B97A8F"/>
    <w:rsid w:val="00BA0808"/>
    <w:rsid w:val="00BA2BA3"/>
    <w:rsid w:val="00BA2EA7"/>
    <w:rsid w:val="00BA4627"/>
    <w:rsid w:val="00BA4E58"/>
    <w:rsid w:val="00BA6C6D"/>
    <w:rsid w:val="00BA7074"/>
    <w:rsid w:val="00BB054F"/>
    <w:rsid w:val="00BB2EE9"/>
    <w:rsid w:val="00BB5422"/>
    <w:rsid w:val="00BB5428"/>
    <w:rsid w:val="00BB7829"/>
    <w:rsid w:val="00BC3E52"/>
    <w:rsid w:val="00BD1457"/>
    <w:rsid w:val="00BD41C2"/>
    <w:rsid w:val="00BE0B1F"/>
    <w:rsid w:val="00BE18D0"/>
    <w:rsid w:val="00BE2365"/>
    <w:rsid w:val="00BE2AD9"/>
    <w:rsid w:val="00BF27FE"/>
    <w:rsid w:val="00BF6BA3"/>
    <w:rsid w:val="00C03BF1"/>
    <w:rsid w:val="00C043B3"/>
    <w:rsid w:val="00C05B1B"/>
    <w:rsid w:val="00C079AB"/>
    <w:rsid w:val="00C07ED2"/>
    <w:rsid w:val="00C10E61"/>
    <w:rsid w:val="00C11968"/>
    <w:rsid w:val="00C14787"/>
    <w:rsid w:val="00C1596D"/>
    <w:rsid w:val="00C15B8D"/>
    <w:rsid w:val="00C16EB7"/>
    <w:rsid w:val="00C17010"/>
    <w:rsid w:val="00C20562"/>
    <w:rsid w:val="00C213E0"/>
    <w:rsid w:val="00C215C3"/>
    <w:rsid w:val="00C21CEC"/>
    <w:rsid w:val="00C23A96"/>
    <w:rsid w:val="00C249C6"/>
    <w:rsid w:val="00C32CC1"/>
    <w:rsid w:val="00C36E59"/>
    <w:rsid w:val="00C41F6E"/>
    <w:rsid w:val="00C426EC"/>
    <w:rsid w:val="00C6483C"/>
    <w:rsid w:val="00C64AE9"/>
    <w:rsid w:val="00C70AF7"/>
    <w:rsid w:val="00C70CFF"/>
    <w:rsid w:val="00C718FE"/>
    <w:rsid w:val="00C753CC"/>
    <w:rsid w:val="00C86CEC"/>
    <w:rsid w:val="00C8773D"/>
    <w:rsid w:val="00C87ABB"/>
    <w:rsid w:val="00C90062"/>
    <w:rsid w:val="00C91831"/>
    <w:rsid w:val="00C930E8"/>
    <w:rsid w:val="00C953DF"/>
    <w:rsid w:val="00C9657E"/>
    <w:rsid w:val="00CB685E"/>
    <w:rsid w:val="00CC1A7A"/>
    <w:rsid w:val="00CD5401"/>
    <w:rsid w:val="00CD64C6"/>
    <w:rsid w:val="00CD6C47"/>
    <w:rsid w:val="00CE2709"/>
    <w:rsid w:val="00CE2D64"/>
    <w:rsid w:val="00CE4525"/>
    <w:rsid w:val="00CE6198"/>
    <w:rsid w:val="00CF6230"/>
    <w:rsid w:val="00D00391"/>
    <w:rsid w:val="00D017FC"/>
    <w:rsid w:val="00D0226A"/>
    <w:rsid w:val="00D03D07"/>
    <w:rsid w:val="00D13147"/>
    <w:rsid w:val="00D207D6"/>
    <w:rsid w:val="00D3175B"/>
    <w:rsid w:val="00D3306C"/>
    <w:rsid w:val="00D419EA"/>
    <w:rsid w:val="00D463FF"/>
    <w:rsid w:val="00D5528D"/>
    <w:rsid w:val="00D5715A"/>
    <w:rsid w:val="00D61B2E"/>
    <w:rsid w:val="00D70BD1"/>
    <w:rsid w:val="00D71687"/>
    <w:rsid w:val="00D74053"/>
    <w:rsid w:val="00D74813"/>
    <w:rsid w:val="00D92C55"/>
    <w:rsid w:val="00D97C3E"/>
    <w:rsid w:val="00DA0895"/>
    <w:rsid w:val="00DA2D32"/>
    <w:rsid w:val="00DA30BC"/>
    <w:rsid w:val="00DA64EF"/>
    <w:rsid w:val="00DA69C2"/>
    <w:rsid w:val="00DA6D70"/>
    <w:rsid w:val="00DB4A58"/>
    <w:rsid w:val="00DB6050"/>
    <w:rsid w:val="00DB7B87"/>
    <w:rsid w:val="00DC2C34"/>
    <w:rsid w:val="00DC487D"/>
    <w:rsid w:val="00DE2C87"/>
    <w:rsid w:val="00DE35B0"/>
    <w:rsid w:val="00DE459A"/>
    <w:rsid w:val="00DE4B9B"/>
    <w:rsid w:val="00DF01D6"/>
    <w:rsid w:val="00DF27DA"/>
    <w:rsid w:val="00DF4DBE"/>
    <w:rsid w:val="00E00782"/>
    <w:rsid w:val="00E1614C"/>
    <w:rsid w:val="00E17B67"/>
    <w:rsid w:val="00E20371"/>
    <w:rsid w:val="00E23960"/>
    <w:rsid w:val="00E262BC"/>
    <w:rsid w:val="00E275CF"/>
    <w:rsid w:val="00E34C34"/>
    <w:rsid w:val="00E36B92"/>
    <w:rsid w:val="00E40820"/>
    <w:rsid w:val="00E42E88"/>
    <w:rsid w:val="00E447C1"/>
    <w:rsid w:val="00E4658F"/>
    <w:rsid w:val="00E54369"/>
    <w:rsid w:val="00E54A67"/>
    <w:rsid w:val="00E617AA"/>
    <w:rsid w:val="00E61C0D"/>
    <w:rsid w:val="00E63EB4"/>
    <w:rsid w:val="00E66160"/>
    <w:rsid w:val="00E66907"/>
    <w:rsid w:val="00E66DEF"/>
    <w:rsid w:val="00E6747C"/>
    <w:rsid w:val="00E71329"/>
    <w:rsid w:val="00E72E4A"/>
    <w:rsid w:val="00E74530"/>
    <w:rsid w:val="00E81410"/>
    <w:rsid w:val="00E834CE"/>
    <w:rsid w:val="00E8363B"/>
    <w:rsid w:val="00E84966"/>
    <w:rsid w:val="00E9054F"/>
    <w:rsid w:val="00E92383"/>
    <w:rsid w:val="00EA1B3A"/>
    <w:rsid w:val="00EA2109"/>
    <w:rsid w:val="00EA48D2"/>
    <w:rsid w:val="00EB2B17"/>
    <w:rsid w:val="00EC21A5"/>
    <w:rsid w:val="00EC482E"/>
    <w:rsid w:val="00EC583B"/>
    <w:rsid w:val="00EC6635"/>
    <w:rsid w:val="00ED4D4E"/>
    <w:rsid w:val="00EE0C77"/>
    <w:rsid w:val="00EE4E54"/>
    <w:rsid w:val="00EF4334"/>
    <w:rsid w:val="00EF464F"/>
    <w:rsid w:val="00EF4D04"/>
    <w:rsid w:val="00F025CC"/>
    <w:rsid w:val="00F02AFB"/>
    <w:rsid w:val="00F02C24"/>
    <w:rsid w:val="00F02C57"/>
    <w:rsid w:val="00F031FE"/>
    <w:rsid w:val="00F03AA6"/>
    <w:rsid w:val="00F15409"/>
    <w:rsid w:val="00F15CD9"/>
    <w:rsid w:val="00F15F94"/>
    <w:rsid w:val="00F202B4"/>
    <w:rsid w:val="00F205C9"/>
    <w:rsid w:val="00F22993"/>
    <w:rsid w:val="00F25953"/>
    <w:rsid w:val="00F33511"/>
    <w:rsid w:val="00F436BB"/>
    <w:rsid w:val="00F47145"/>
    <w:rsid w:val="00F47FBB"/>
    <w:rsid w:val="00F50AED"/>
    <w:rsid w:val="00F51ABD"/>
    <w:rsid w:val="00F545BF"/>
    <w:rsid w:val="00F62C2A"/>
    <w:rsid w:val="00F67E4B"/>
    <w:rsid w:val="00F71B56"/>
    <w:rsid w:val="00F832C8"/>
    <w:rsid w:val="00F8500A"/>
    <w:rsid w:val="00F873B3"/>
    <w:rsid w:val="00F95D99"/>
    <w:rsid w:val="00FA0F5B"/>
    <w:rsid w:val="00FA33FE"/>
    <w:rsid w:val="00FA42B9"/>
    <w:rsid w:val="00FA6329"/>
    <w:rsid w:val="00FA755A"/>
    <w:rsid w:val="00FB0CE0"/>
    <w:rsid w:val="00FB2B0F"/>
    <w:rsid w:val="00FB2CF2"/>
    <w:rsid w:val="00FB4F6B"/>
    <w:rsid w:val="00FB5FE1"/>
    <w:rsid w:val="00FC0E8D"/>
    <w:rsid w:val="00FC46EF"/>
    <w:rsid w:val="00FD31B3"/>
    <w:rsid w:val="00FD4204"/>
    <w:rsid w:val="00FE15DC"/>
    <w:rsid w:val="00FF0F13"/>
    <w:rsid w:val="00FF2CC5"/>
    <w:rsid w:val="00FF3CCB"/>
    <w:rsid w:val="00FF4C83"/>
    <w:rsid w:val="00FF57B5"/>
    <w:rsid w:val="16737076"/>
    <w:rsid w:val="1C2C85F9"/>
    <w:rsid w:val="28AA2454"/>
    <w:rsid w:val="5232B9C1"/>
    <w:rsid w:val="55D325D4"/>
    <w:rsid w:val="609D43F8"/>
    <w:rsid w:val="63B9920D"/>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tsnumberedparagraph10">
    <w:name w:val="tsnumberedparagraph1"/>
    <w:basedOn w:val="Normal"/>
    <w:rsid w:val="00D207D6"/>
    <w:pPr>
      <w:spacing w:before="100" w:beforeAutospacing="1" w:after="100" w:afterAutospacing="1" w:line="240" w:lineRule="auto"/>
    </w:pPr>
    <w:rPr>
      <w:rFonts w:ascii="Times New Roman" w:eastAsia="Times New Roman" w:hAnsi="Times New Roman" w:cs="Times New Roman"/>
      <w:szCs w:val="24"/>
      <w:lang w:eastAsia="en-GB" w:bidi="ar-SA"/>
    </w:rPr>
  </w:style>
  <w:style w:type="paragraph" w:styleId="NormalWeb">
    <w:name w:val="Normal (Web)"/>
    <w:basedOn w:val="Normal"/>
    <w:uiPriority w:val="99"/>
    <w:semiHidden/>
    <w:unhideWhenUsed/>
    <w:rsid w:val="00D207D6"/>
    <w:pPr>
      <w:spacing w:before="100" w:beforeAutospacing="1" w:after="100" w:afterAutospacing="1" w:line="240" w:lineRule="auto"/>
    </w:pPr>
    <w:rPr>
      <w:rFonts w:ascii="Times New Roman" w:eastAsia="Times New Roman" w:hAnsi="Times New Roman" w:cs="Times New Roman"/>
      <w:szCs w:val="24"/>
      <w:lang w:eastAsia="en-GB" w:bidi="ar-SA"/>
    </w:rPr>
  </w:style>
  <w:style w:type="paragraph" w:customStyle="1" w:styleId="TSNumberedParagraph1">
    <w:name w:val="TS Numbered Paragraph 1"/>
    <w:basedOn w:val="Normal"/>
    <w:rsid w:val="00FE15DC"/>
    <w:pPr>
      <w:numPr>
        <w:numId w:val="30"/>
      </w:numPr>
      <w:spacing w:after="220" w:line="240" w:lineRule="auto"/>
      <w:outlineLvl w:val="0"/>
    </w:pPr>
    <w:rPr>
      <w:rFonts w:eastAsia="Times New Roman" w:cs="Times New Roman"/>
      <w:sz w:val="22"/>
      <w:szCs w:val="24"/>
      <w:lang w:bidi="ar-SA"/>
    </w:rPr>
  </w:style>
  <w:style w:type="paragraph" w:customStyle="1" w:styleId="TSBullet1Square">
    <w:name w:val="TS Bullet 1 Square"/>
    <w:basedOn w:val="Normal"/>
    <w:rsid w:val="001A24F8"/>
    <w:pPr>
      <w:numPr>
        <w:numId w:val="32"/>
      </w:numPr>
      <w:spacing w:line="240" w:lineRule="auto"/>
      <w:contextualSpacing/>
    </w:pPr>
    <w:rPr>
      <w:rFonts w:eastAsia="Times New Roman" w:cs="Times New Roman"/>
      <w:sz w:val="22"/>
      <w:szCs w:val="24"/>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8398970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2274"/>
    <w:rsid w:val="000C2C33"/>
    <w:rsid w:val="00183F29"/>
    <w:rsid w:val="001935DC"/>
    <w:rsid w:val="00207D32"/>
    <w:rsid w:val="00232E5A"/>
    <w:rsid w:val="00236D83"/>
    <w:rsid w:val="00242B0B"/>
    <w:rsid w:val="002550FD"/>
    <w:rsid w:val="003272B2"/>
    <w:rsid w:val="00333F8E"/>
    <w:rsid w:val="00350199"/>
    <w:rsid w:val="00397E8F"/>
    <w:rsid w:val="003D60B8"/>
    <w:rsid w:val="003E61C7"/>
    <w:rsid w:val="00460DCA"/>
    <w:rsid w:val="004E6034"/>
    <w:rsid w:val="00570877"/>
    <w:rsid w:val="005802C8"/>
    <w:rsid w:val="005B3FF0"/>
    <w:rsid w:val="00611F13"/>
    <w:rsid w:val="00670785"/>
    <w:rsid w:val="006A1F0A"/>
    <w:rsid w:val="006B7F19"/>
    <w:rsid w:val="007154C5"/>
    <w:rsid w:val="007A10B6"/>
    <w:rsid w:val="007C6F8F"/>
    <w:rsid w:val="00835E07"/>
    <w:rsid w:val="0086111C"/>
    <w:rsid w:val="00863744"/>
    <w:rsid w:val="0092722E"/>
    <w:rsid w:val="0097012D"/>
    <w:rsid w:val="00AE6AA9"/>
    <w:rsid w:val="00B24590"/>
    <w:rsid w:val="00BF3CED"/>
    <w:rsid w:val="00C11968"/>
    <w:rsid w:val="00C41BCC"/>
    <w:rsid w:val="00C50205"/>
    <w:rsid w:val="00CA230A"/>
    <w:rsid w:val="00D57E7C"/>
    <w:rsid w:val="00DB7FB7"/>
    <w:rsid w:val="00DC2398"/>
    <w:rsid w:val="00DD7BA4"/>
    <w:rsid w:val="00E20371"/>
    <w:rsid w:val="00E318CE"/>
    <w:rsid w:val="00E646E1"/>
    <w:rsid w:val="00E8572F"/>
    <w:rsid w:val="00F51ABD"/>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APA" Version="2006">
  <b:Source>
    <b:Tag>ONR154</b:Tag>
    <b:SourceType>ElectronicSource</b:SourceType>
    <b:Guid>{371F7F31-7023-4A64-91CB-31ABDFC4B981}</b:Guid>
    <b:Author>
      <b:Author>
        <b:Corporate>ONR</b:Corporate>
      </b:Author>
    </b:Author>
    <b:Title>NS-TAST-GD-050 - Periodic Safety Reviews (PSRs)</b:Title>
    <b:RefOrder>1</b:RefOrder>
  </b:Source>
</b:Sourc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ONRW-2019369590-29259</_dlc_DocId>
    <_dlc_DocIdUrl xmlns="f6cfbbfa-3ea0-4d8e-acde-632e83cd9c55">
      <Url>https://prodonrgov.sharepoint.com/sites/WIReD/_layouts/15/DocIdRedir.aspx?ID=ONRW-2019369590-29259</Url>
      <Description>ONRW-2019369590-29259</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 xsi:nil="true"/>
    <Classification xmlns="2b92fa06-69b2-4527-a0e1-9e8803fc1e53"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 xsi:nil="true"/>
    <Document_x0020_Status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Liam Dunning</DisplayName>
        <AccountId>12</AccountId>
        <AccountType/>
      </UserInfo>
    </SharedWithUsers>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C4A02BA-F685-4E9B-930A-66122A7EE9C0}">
  <ds:schemaRefs>
    <ds:schemaRef ds:uri="http://schemas.openxmlformats.org/officeDocument/2006/bibliography"/>
  </ds:schemaRefs>
</ds:datastoreItem>
</file>

<file path=customXml/itemProps3.xml><?xml version="1.0" encoding="utf-8"?>
<ds:datastoreItem xmlns:ds="http://schemas.openxmlformats.org/officeDocument/2006/customXml" ds:itemID="{DD155451-8543-49EC-8250-A6FC2CDA85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12</Pages>
  <Words>2582</Words>
  <Characters>14719</Characters>
  <Application>Microsoft Office Word</Application>
  <DocSecurity>0</DocSecurity>
  <Lines>122</Lines>
  <Paragraphs>34</Paragraphs>
  <ScaleCrop>false</ScaleCrop>
  <Manager>Office for Nuclear Regulation</Manager>
  <Company>Office for Nuclear Regulation</Company>
  <LinksUpToDate>false</LinksUpToDate>
  <CharactersWithSpaces>17267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assessment report (PAR) – PR-02321</dc:title>
  <dc:subject>[Subtitle or description]</dc:subject>
  <cp:keywords>[Key words separated by commas]</cp:keywords>
  <dc:description/>
  <cp:revision>2</cp:revision>
  <cp:lastPrinted>2016-11-28T11:35:00Z</cp:lastPrinted>
  <dcterms:created xsi:type="dcterms:W3CDTF">2026-11-03T11:28:00Z</dcterms:created>
  <dcterms:modified xsi:type="dcterms:W3CDTF">2026-11-03T11:28:00Z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NewReviewCycle">
    <vt:lpwstr/>
  </property>
  <property fmtid="{D5CDD505-2E9C-101B-9397-08002B2CF9AE}" pid="13" name="SharedWithUsers">
    <vt:lpwstr>12;#Liam Dunning</vt:lpwstr>
  </property>
  <property fmtid="{D5CDD505-2E9C-101B-9397-08002B2CF9AE}" pid="14" name="ItemRetentionFormula">
    <vt:lpwstr/>
  </property>
  <property fmtid="{D5CDD505-2E9C-101B-9397-08002B2CF9AE}" pid="15" name="MediaServiceImageTags">
    <vt:lpwstr/>
  </property>
  <property fmtid="{D5CDD505-2E9C-101B-9397-08002B2CF9AE}" pid="16" name="_dlc_DocIdItemGuid">
    <vt:lpwstr>52ccce14-f42f-43cd-94bf-13495282a643</vt:lpwstr>
  </property>
</Properties>
</file>