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E723DD" w14:paraId="6C65111E" w14:textId="77777777" w:rsidTr="00881B6F">
        <w:trPr>
          <w:trHeight w:val="1162"/>
        </w:trPr>
        <w:tc>
          <w:tcPr>
            <w:tcW w:w="9156" w:type="dxa"/>
            <w:tcBorders>
              <w:bottom w:val="single" w:sz="24" w:space="0" w:color="22413A"/>
            </w:tcBorders>
          </w:tcPr>
          <w:p w14:paraId="35C1F1C6" w14:textId="77777777" w:rsidR="00C20562" w:rsidRPr="00E723DD" w:rsidRDefault="00C20562" w:rsidP="00323E71">
            <w:bookmarkStart w:id="0" w:name="_Toc466022543"/>
          </w:p>
        </w:tc>
      </w:tr>
      <w:tr w:rsidR="00D0226A" w:rsidRPr="00E723DD"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E723DD" w:rsidRDefault="00595C8C" w:rsidP="00595C8C">
            <w:pPr>
              <w:pStyle w:val="InnerCoverTitle"/>
              <w:rPr>
                <w:sz w:val="36"/>
                <w:szCs w:val="36"/>
              </w:rPr>
            </w:pPr>
            <w:r w:rsidRPr="00E723DD">
              <w:rPr>
                <w:sz w:val="36"/>
                <w:szCs w:val="36"/>
              </w:rPr>
              <w:t xml:space="preserve">ONR </w:t>
            </w:r>
            <w:r w:rsidR="00F03AA6" w:rsidRPr="00E723DD">
              <w:rPr>
                <w:sz w:val="36"/>
                <w:szCs w:val="36"/>
              </w:rPr>
              <w:t>P</w:t>
            </w:r>
            <w:r w:rsidR="009C5A1D" w:rsidRPr="00E723DD">
              <w:rPr>
                <w:sz w:val="36"/>
                <w:szCs w:val="36"/>
              </w:rPr>
              <w:t>roject assessment report</w:t>
            </w:r>
          </w:p>
          <w:p w14:paraId="7C4EA414" w14:textId="074420DC" w:rsidR="00D0226A" w:rsidRPr="00E723DD" w:rsidRDefault="00D86392" w:rsidP="001E03E1">
            <w:pPr>
              <w:pStyle w:val="CoverTitle"/>
              <w:rPr>
                <w:szCs w:val="90"/>
              </w:rPr>
            </w:pPr>
            <w:r w:rsidRPr="00D86392">
              <w:rPr>
                <w:sz w:val="36"/>
                <w:szCs w:val="36"/>
              </w:rPr>
              <w:t>PR-02230</w:t>
            </w:r>
            <w:r>
              <w:rPr>
                <w:sz w:val="36"/>
                <w:szCs w:val="36"/>
              </w:rPr>
              <w:t xml:space="preserve"> </w:t>
            </w:r>
            <w:r w:rsidR="00132BC1" w:rsidRPr="00E723DD">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15781" w:rsidRPr="00915781">
                      <w:rPr>
                        <w:sz w:val="36"/>
                        <w:szCs w:val="36"/>
                      </w:rPr>
                      <w:t>Approval of Hinkley Point B emergency plan revision 17</w:t>
                    </w:r>
                  </w:sdtContent>
                </w:sdt>
              </w:sdtContent>
            </w:sdt>
          </w:p>
        </w:tc>
      </w:tr>
    </w:tbl>
    <w:p w14:paraId="56A09D10" w14:textId="2103B449" w:rsidR="00D0226A" w:rsidRPr="00E723DD" w:rsidRDefault="009E4CAF">
      <w:pPr>
        <w:spacing w:after="0"/>
      </w:pPr>
      <w:r w:rsidRPr="00E723DD">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E723DD" w:rsidRDefault="00D0226A">
      <w:pPr>
        <w:spacing w:after="0"/>
      </w:pPr>
    </w:p>
    <w:p w14:paraId="6D1C8B33" w14:textId="77777777" w:rsidR="00267815" w:rsidRPr="00E723DD" w:rsidRDefault="00267815">
      <w:pPr>
        <w:spacing w:after="0"/>
      </w:pPr>
      <w:r w:rsidRPr="00E723DD">
        <w:br w:type="page"/>
      </w:r>
    </w:p>
    <w:p w14:paraId="433A6C09" w14:textId="428AE45D" w:rsidR="009E4CAF" w:rsidRPr="00E723DD" w:rsidRDefault="009E4CAF" w:rsidP="009E4CAF">
      <w:pPr>
        <w:pStyle w:val="InnerCoverTitle"/>
        <w:rPr>
          <w:sz w:val="36"/>
          <w:szCs w:val="36"/>
        </w:rPr>
      </w:pPr>
      <w:r w:rsidRPr="00E723DD">
        <w:rPr>
          <w:sz w:val="36"/>
          <w:szCs w:val="36"/>
        </w:rPr>
        <w:lastRenderedPageBreak/>
        <w:t xml:space="preserve">ONR Project </w:t>
      </w:r>
      <w:r w:rsidR="009C5A1D" w:rsidRPr="00E723DD">
        <w:rPr>
          <w:sz w:val="36"/>
          <w:szCs w:val="36"/>
        </w:rPr>
        <w:t>assessment report</w:t>
      </w:r>
    </w:p>
    <w:p w14:paraId="3E340E1B" w14:textId="67EF949B" w:rsidR="008E5D60" w:rsidRPr="00E723DD" w:rsidRDefault="008E5D60" w:rsidP="008E5D60">
      <w:pPr>
        <w:rPr>
          <w:sz w:val="18"/>
          <w:szCs w:val="16"/>
        </w:rPr>
      </w:pPr>
      <w:r w:rsidRPr="00E723DD">
        <w:rPr>
          <w:rStyle w:val="Style2"/>
          <w:b/>
          <w:bCs/>
          <w:sz w:val="36"/>
          <w:szCs w:val="16"/>
        </w:rPr>
        <w:t xml:space="preserve">Project </w:t>
      </w:r>
      <w:r w:rsidR="009C5A1D" w:rsidRPr="00E723DD">
        <w:rPr>
          <w:rStyle w:val="Style2"/>
          <w:b/>
          <w:bCs/>
          <w:sz w:val="36"/>
          <w:szCs w:val="16"/>
        </w:rPr>
        <w:t>name</w:t>
      </w:r>
      <w:r w:rsidRPr="00E723DD">
        <w:rPr>
          <w:rStyle w:val="Style2"/>
          <w:sz w:val="36"/>
          <w:szCs w:val="16"/>
        </w:rPr>
        <w:t xml:space="preserve">: </w:t>
      </w:r>
      <w:r w:rsidR="00D86392" w:rsidRPr="00D86392">
        <w:rPr>
          <w:rStyle w:val="Style2"/>
          <w:sz w:val="36"/>
          <w:szCs w:val="16"/>
        </w:rPr>
        <w:t>PR-02230</w:t>
      </w:r>
    </w:p>
    <w:p w14:paraId="297D790E" w14:textId="219440D7" w:rsidR="00004C16" w:rsidRPr="00E723DD" w:rsidRDefault="008E5D60" w:rsidP="008E5D60">
      <w:pPr>
        <w:rPr>
          <w:sz w:val="18"/>
          <w:szCs w:val="16"/>
        </w:rPr>
      </w:pPr>
      <w:r w:rsidRPr="00E723DD">
        <w:rPr>
          <w:rStyle w:val="Style2"/>
          <w:b/>
          <w:bCs/>
          <w:sz w:val="36"/>
          <w:szCs w:val="16"/>
        </w:rPr>
        <w:t xml:space="preserve">Report </w:t>
      </w:r>
      <w:r w:rsidR="009C5A1D" w:rsidRPr="00E723DD">
        <w:rPr>
          <w:rStyle w:val="Style2"/>
          <w:b/>
          <w:bCs/>
          <w:sz w:val="36"/>
          <w:szCs w:val="16"/>
        </w:rPr>
        <w:t>title</w:t>
      </w:r>
      <w:r w:rsidRPr="00E723DD">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915781">
            <w:rPr>
              <w:rStyle w:val="Style2"/>
              <w:sz w:val="36"/>
              <w:szCs w:val="16"/>
            </w:rPr>
            <w:t>Approval of Hinkley Point B emergency plan revision 17</w:t>
          </w:r>
        </w:sdtContent>
      </w:sdt>
    </w:p>
    <w:p w14:paraId="61A25C0F" w14:textId="39EC7DBA" w:rsidR="00004C16" w:rsidRPr="00E723DD" w:rsidRDefault="00004C16" w:rsidP="00004C16">
      <w:pPr>
        <w:rPr>
          <w:sz w:val="28"/>
          <w:szCs w:val="28"/>
        </w:rPr>
      </w:pPr>
    </w:p>
    <w:p w14:paraId="4D99E381" w14:textId="10500587" w:rsidR="00004C16" w:rsidRPr="00E723DD" w:rsidRDefault="00F15409" w:rsidP="00004C16">
      <w:pPr>
        <w:rPr>
          <w:szCs w:val="24"/>
        </w:rPr>
      </w:pPr>
      <w:r w:rsidRPr="00E723DD">
        <w:rPr>
          <w:b/>
          <w:bCs/>
          <w:szCs w:val="24"/>
        </w:rPr>
        <w:t>Dutyholder/Applicant</w:t>
      </w:r>
      <w:r w:rsidR="003A7E1C" w:rsidRPr="00E723DD">
        <w:rPr>
          <w:szCs w:val="24"/>
        </w:rPr>
        <w:t>:</w:t>
      </w:r>
      <w:r w:rsidR="00004C16" w:rsidRPr="00E723DD">
        <w:rPr>
          <w:szCs w:val="24"/>
        </w:rPr>
        <w:t xml:space="preserve"> </w:t>
      </w:r>
      <w:r w:rsidR="00B76F49" w:rsidRPr="00E723DD">
        <w:rPr>
          <w:szCs w:val="24"/>
        </w:rPr>
        <w:t xml:space="preserve">EDF Energy </w:t>
      </w:r>
      <w:r w:rsidR="002F21DD" w:rsidRPr="00E723DD">
        <w:rPr>
          <w:szCs w:val="24"/>
        </w:rPr>
        <w:t>Nuclear Generation Limited</w:t>
      </w:r>
    </w:p>
    <w:p w14:paraId="247E3769" w14:textId="7832EEEE" w:rsidR="00004C16" w:rsidRPr="00E723DD" w:rsidRDefault="00D5528D" w:rsidP="00004C16">
      <w:pPr>
        <w:rPr>
          <w:szCs w:val="24"/>
        </w:rPr>
      </w:pPr>
      <w:r w:rsidRPr="00E723DD">
        <w:rPr>
          <w:b/>
          <w:bCs/>
          <w:szCs w:val="24"/>
        </w:rPr>
        <w:t xml:space="preserve">Report </w:t>
      </w:r>
      <w:r w:rsidR="009C5A1D" w:rsidRPr="00E723DD">
        <w:rPr>
          <w:b/>
          <w:bCs/>
          <w:szCs w:val="24"/>
        </w:rPr>
        <w:t>issue no</w:t>
      </w:r>
      <w:r w:rsidR="00004C16" w:rsidRPr="00E723DD">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954371">
            <w:rPr>
              <w:szCs w:val="24"/>
            </w:rPr>
            <w:t>1</w:t>
          </w:r>
        </w:sdtContent>
      </w:sdt>
    </w:p>
    <w:p w14:paraId="19206F45" w14:textId="598058A7" w:rsidR="00004C16" w:rsidRPr="00E723DD" w:rsidRDefault="00004C16" w:rsidP="00004C16">
      <w:pPr>
        <w:rPr>
          <w:szCs w:val="24"/>
        </w:rPr>
      </w:pPr>
      <w:r w:rsidRPr="00E723DD">
        <w:rPr>
          <w:b/>
          <w:bCs/>
          <w:szCs w:val="24"/>
        </w:rPr>
        <w:t xml:space="preserve">Publication </w:t>
      </w:r>
      <w:r w:rsidR="009C5A1D" w:rsidRPr="00E723DD">
        <w:rPr>
          <w:b/>
          <w:bCs/>
          <w:szCs w:val="24"/>
        </w:rPr>
        <w:t>d</w:t>
      </w:r>
      <w:r w:rsidRPr="00E723DD">
        <w:rPr>
          <w:b/>
          <w:bCs/>
          <w:szCs w:val="24"/>
        </w:rPr>
        <w:t>ate</w:t>
      </w:r>
      <w:r w:rsidRPr="00E723DD">
        <w:rPr>
          <w:szCs w:val="24"/>
        </w:rPr>
        <w:t xml:space="preserve">: </w:t>
      </w:r>
    </w:p>
    <w:p w14:paraId="69769BCB" w14:textId="155FE396" w:rsidR="00DB4A58" w:rsidRDefault="0099220B" w:rsidP="00895751">
      <w:r w:rsidRPr="00E723DD">
        <w:rPr>
          <w:b/>
          <w:bCs/>
        </w:rPr>
        <w:t>Document ID</w:t>
      </w:r>
      <w:r w:rsidRPr="00E723DD">
        <w:t xml:space="preserve">: </w:t>
      </w:r>
      <w:r w:rsidR="005476B1" w:rsidRPr="005476B1">
        <w:t>ONRW-2019369590-26929</w:t>
      </w:r>
    </w:p>
    <w:p w14:paraId="5E45ABB6" w14:textId="77777777" w:rsidR="0001193C" w:rsidRDefault="0001193C" w:rsidP="00895751"/>
    <w:p w14:paraId="77CC7D9A" w14:textId="77777777" w:rsidR="0001193C" w:rsidRDefault="0001193C" w:rsidP="00895751"/>
    <w:p w14:paraId="1BE3393A" w14:textId="77777777" w:rsidR="0001193C" w:rsidRDefault="0001193C" w:rsidP="00895751"/>
    <w:p w14:paraId="5040F33B" w14:textId="77777777" w:rsidR="0001193C" w:rsidRDefault="0001193C" w:rsidP="00895751"/>
    <w:p w14:paraId="70B243EC" w14:textId="77777777" w:rsidR="0001193C" w:rsidRDefault="0001193C" w:rsidP="00895751"/>
    <w:p w14:paraId="3CAAFC32" w14:textId="77777777" w:rsidR="0001193C" w:rsidRDefault="0001193C" w:rsidP="00895751"/>
    <w:p w14:paraId="57E9CD41" w14:textId="77777777" w:rsidR="0001193C" w:rsidRDefault="0001193C" w:rsidP="00895751"/>
    <w:p w14:paraId="6406B408" w14:textId="77777777" w:rsidR="0001193C" w:rsidRDefault="0001193C" w:rsidP="00895751"/>
    <w:p w14:paraId="5246669A" w14:textId="77777777" w:rsidR="0001193C" w:rsidRDefault="0001193C" w:rsidP="00895751"/>
    <w:p w14:paraId="7B7E02B8" w14:textId="77777777" w:rsidR="0001193C" w:rsidRDefault="0001193C" w:rsidP="00895751"/>
    <w:p w14:paraId="79A01BC2" w14:textId="77777777" w:rsidR="0001193C" w:rsidRDefault="0001193C" w:rsidP="00895751"/>
    <w:p w14:paraId="0FF63F94" w14:textId="77777777" w:rsidR="0001193C" w:rsidRDefault="0001193C" w:rsidP="00895751"/>
    <w:p w14:paraId="7BCB5BA1" w14:textId="77777777" w:rsidR="0001193C" w:rsidRPr="00E723DD" w:rsidRDefault="0001193C" w:rsidP="00895751"/>
    <w:p w14:paraId="78ECD1CE" w14:textId="5D871B99" w:rsidR="00DB4A58" w:rsidRPr="00E723DD" w:rsidRDefault="00DB4A58" w:rsidP="00DB4A58">
      <w:pPr>
        <w:pStyle w:val="Footer"/>
        <w:jc w:val="left"/>
        <w:rPr>
          <w:color w:val="auto"/>
        </w:rPr>
      </w:pPr>
      <w:r w:rsidRPr="00E723DD">
        <w:rPr>
          <w:color w:val="auto"/>
        </w:rPr>
        <w:t xml:space="preserve">© Office for Nuclear Regulation, </w:t>
      </w:r>
      <w:r w:rsidR="00CA61F3">
        <w:rPr>
          <w:color w:val="auto"/>
        </w:rPr>
        <w:t>2026</w:t>
      </w:r>
    </w:p>
    <w:p w14:paraId="3039B8B5" w14:textId="2D434DE2" w:rsidR="00DB4A58" w:rsidRPr="00E723DD" w:rsidRDefault="00DB4A58" w:rsidP="00DB4A58">
      <w:pPr>
        <w:pStyle w:val="Footer"/>
        <w:jc w:val="left"/>
        <w:rPr>
          <w:color w:val="auto"/>
        </w:rPr>
      </w:pPr>
      <w:r w:rsidRPr="00E723DD">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E723DD">
          <w:rPr>
            <w:rStyle w:val="Hyperlink"/>
          </w:rPr>
          <w:t>www.onr.org.uk/copyright</w:t>
        </w:r>
      </w:hyperlink>
      <w:r w:rsidR="00795F5F" w:rsidRPr="00E723DD">
        <w:rPr>
          <w:color w:val="auto"/>
        </w:rPr>
        <w:t xml:space="preserve"> </w:t>
      </w:r>
      <w:r w:rsidRPr="00E723DD">
        <w:rPr>
          <w:color w:val="auto"/>
        </w:rPr>
        <w:t xml:space="preserve">for details. </w:t>
      </w:r>
    </w:p>
    <w:p w14:paraId="5F16EB3D" w14:textId="77777777" w:rsidR="0099220B" w:rsidRPr="00E723DD" w:rsidRDefault="0099220B" w:rsidP="004E6E34">
      <w:pPr>
        <w:sectPr w:rsidR="0099220B" w:rsidRPr="00E723DD"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E723DD" w:rsidRDefault="00202152" w:rsidP="00410423">
      <w:pPr>
        <w:pStyle w:val="Heading1"/>
        <w:numPr>
          <w:ilvl w:val="0"/>
          <w:numId w:val="0"/>
        </w:numPr>
        <w:ind w:left="851" w:hanging="851"/>
      </w:pPr>
      <w:bookmarkStart w:id="1" w:name="_Toc118892109"/>
      <w:bookmarkStart w:id="2" w:name="_Toc222904472"/>
      <w:bookmarkStart w:id="3" w:name="_Toc109727646"/>
      <w:bookmarkEnd w:id="0"/>
      <w:r w:rsidRPr="00E723DD">
        <w:lastRenderedPageBreak/>
        <w:t xml:space="preserve">Executive </w:t>
      </w:r>
      <w:bookmarkEnd w:id="1"/>
      <w:r w:rsidR="00DE35B0" w:rsidRPr="00E723DD">
        <w:t>summary</w:t>
      </w:r>
      <w:bookmarkEnd w:id="2"/>
    </w:p>
    <w:p w14:paraId="0EE140B9" w14:textId="77777777" w:rsidR="0002227F" w:rsidRPr="00555E94" w:rsidRDefault="0002227F" w:rsidP="0002227F">
      <w:pPr>
        <w:rPr>
          <w:b/>
          <w:bCs/>
        </w:rPr>
      </w:pPr>
      <w:r w:rsidRPr="00555E94">
        <w:rPr>
          <w:b/>
          <w:bCs/>
        </w:rPr>
        <w:t>Title</w:t>
      </w:r>
    </w:p>
    <w:p w14:paraId="727CA4D0" w14:textId="6591F8AA" w:rsidR="0002227F" w:rsidRPr="00555E94" w:rsidRDefault="0002227F" w:rsidP="0002227F">
      <w:r w:rsidRPr="00555E94">
        <w:t>Approval of the H</w:t>
      </w:r>
      <w:r w:rsidR="00555E94" w:rsidRPr="00555E94">
        <w:t>inkley Point</w:t>
      </w:r>
      <w:r w:rsidRPr="00555E94">
        <w:t xml:space="preserve"> B nuclear power station site emergency plan revision </w:t>
      </w:r>
      <w:r w:rsidR="00555E94" w:rsidRPr="00555E94">
        <w:t>017.</w:t>
      </w:r>
    </w:p>
    <w:p w14:paraId="32CBB4D4" w14:textId="77777777" w:rsidR="0002227F" w:rsidRPr="00555E94" w:rsidRDefault="0002227F" w:rsidP="0002227F">
      <w:pPr>
        <w:rPr>
          <w:b/>
          <w:bCs/>
        </w:rPr>
      </w:pPr>
      <w:r w:rsidRPr="00555E94">
        <w:rPr>
          <w:b/>
          <w:bCs/>
        </w:rPr>
        <w:t>Permission requested</w:t>
      </w:r>
    </w:p>
    <w:p w14:paraId="4BE4E6D5" w14:textId="03309139" w:rsidR="0002227F" w:rsidRPr="00555E94" w:rsidRDefault="0002227F" w:rsidP="0002227F">
      <w:r w:rsidRPr="00555E94">
        <w:t>EDF Energy Nuclear Generation Limited (the ‘licensee’) has requested our approval of an amendment to the site emergency plan for the H</w:t>
      </w:r>
      <w:r w:rsidR="00555E94" w:rsidRPr="00555E94">
        <w:t>inkley Point</w:t>
      </w:r>
      <w:r w:rsidRPr="00555E94">
        <w:t xml:space="preserve"> B nuclear power station</w:t>
      </w:r>
      <w:r w:rsidR="00E366D9">
        <w:t xml:space="preserve"> in accordance with Licence Condition </w:t>
      </w:r>
      <w:r w:rsidR="00D97A5C">
        <w:t>11 (3)</w:t>
      </w:r>
      <w:r w:rsidRPr="00555E94">
        <w:t>.</w:t>
      </w:r>
    </w:p>
    <w:p w14:paraId="27784D9A" w14:textId="77777777" w:rsidR="0002227F" w:rsidRPr="00555E94" w:rsidRDefault="0002227F" w:rsidP="0002227F">
      <w:pPr>
        <w:rPr>
          <w:b/>
          <w:bCs/>
        </w:rPr>
      </w:pPr>
      <w:r w:rsidRPr="00555E94">
        <w:rPr>
          <w:b/>
          <w:bCs/>
        </w:rPr>
        <w:t>Background</w:t>
      </w:r>
    </w:p>
    <w:p w14:paraId="4D45C6B7" w14:textId="6739CFD9" w:rsidR="0002227F" w:rsidRPr="00555E94" w:rsidRDefault="0002227F" w:rsidP="0002227F">
      <w:r w:rsidRPr="00555E94">
        <w:t>The nuclear site licence for H</w:t>
      </w:r>
      <w:r w:rsidR="00E20BEF">
        <w:t>inkley Point</w:t>
      </w:r>
      <w:r w:rsidRPr="00555E94">
        <w:t xml:space="preserve"> B requires the licensee to make and implement adequate arrangements for dealing with any accident or emergency arising on the site and their effects under licence condition 11. Since our previous approval, the licensee has completed defueling both of its reactors, transferred all the fuel off-site and completed a systematic fuel free verification process. This represents a significant reduction in the nuclear safety risk at H</w:t>
      </w:r>
      <w:r w:rsidR="00555E94" w:rsidRPr="00555E94">
        <w:t>inkley Point</w:t>
      </w:r>
      <w:r w:rsidRPr="00555E94">
        <w:t xml:space="preserve"> B.</w:t>
      </w:r>
    </w:p>
    <w:p w14:paraId="08E5360C" w14:textId="0364445D" w:rsidR="0002227F" w:rsidRPr="00555E94" w:rsidRDefault="0002227F" w:rsidP="0002227F">
      <w:r w:rsidRPr="00555E94">
        <w:t>The licensee has subsequently revised the emergency arrangements for H</w:t>
      </w:r>
      <w:r w:rsidR="00555E94" w:rsidRPr="00555E94">
        <w:t>inkley Point</w:t>
      </w:r>
      <w:r w:rsidRPr="00555E94">
        <w:t xml:space="preserve"> B to ensure that they are appropriate for the risk position of the station.</w:t>
      </w:r>
    </w:p>
    <w:p w14:paraId="5C571C7C" w14:textId="77777777" w:rsidR="0002227F" w:rsidRPr="00E20BEF" w:rsidRDefault="0002227F" w:rsidP="0002227F">
      <w:pPr>
        <w:rPr>
          <w:b/>
          <w:bCs/>
        </w:rPr>
      </w:pPr>
      <w:r w:rsidRPr="00E20BEF">
        <w:rPr>
          <w:b/>
          <w:bCs/>
        </w:rPr>
        <w:t>Assessment and inspection work carried out by ONR in consideration of this request</w:t>
      </w:r>
    </w:p>
    <w:p w14:paraId="14ECAEBF" w14:textId="7FB07E50" w:rsidR="0002227F" w:rsidRPr="00E20BEF" w:rsidRDefault="0002227F" w:rsidP="0026244C">
      <w:r w:rsidRPr="00E20BEF">
        <w:t>On the basis that</w:t>
      </w:r>
      <w:r w:rsidR="0026244C" w:rsidRPr="00E20BEF">
        <w:t xml:space="preserve"> we approved similar changes at Hunterston B in July 2025, </w:t>
      </w:r>
      <w:r w:rsidRPr="00E20BEF">
        <w:t xml:space="preserve">our assessment and inspection </w:t>
      </w:r>
      <w:proofErr w:type="gramStart"/>
      <w:r w:rsidRPr="00E20BEF">
        <w:t>has</w:t>
      </w:r>
      <w:proofErr w:type="gramEnd"/>
      <w:r w:rsidRPr="00E20BEF">
        <w:t xml:space="preserve"> targeted the licensee’s justification of its post fuel free emergency response capability and observation of an emergency exercise demonstrating its implementation.</w:t>
      </w:r>
    </w:p>
    <w:p w14:paraId="13070C55" w14:textId="1FE88419" w:rsidR="008574A3" w:rsidRPr="00E20BEF" w:rsidRDefault="0002227F" w:rsidP="000D0A6D">
      <w:r w:rsidRPr="00E20BEF">
        <w:t>The Environment Agency have been consulted and have confirmed that they have no objections</w:t>
      </w:r>
      <w:r w:rsidR="000D0A6D" w:rsidRPr="00E20BEF">
        <w:t>.</w:t>
      </w:r>
    </w:p>
    <w:p w14:paraId="17345D22" w14:textId="77777777" w:rsidR="0002227F" w:rsidRPr="00C7110C" w:rsidRDefault="0002227F" w:rsidP="0002227F">
      <w:pPr>
        <w:rPr>
          <w:b/>
          <w:bCs/>
        </w:rPr>
      </w:pPr>
      <w:r w:rsidRPr="00C7110C">
        <w:rPr>
          <w:b/>
          <w:bCs/>
        </w:rPr>
        <w:t>Matters arising from ONR's work</w:t>
      </w:r>
    </w:p>
    <w:p w14:paraId="4EE59FC4" w14:textId="77777777" w:rsidR="0002227F" w:rsidRPr="00C7110C" w:rsidRDefault="0002227F" w:rsidP="0002227F">
      <w:r w:rsidRPr="00C7110C">
        <w:t>There are no outstanding matters arising from our assessment and inspection work.</w:t>
      </w:r>
    </w:p>
    <w:p w14:paraId="5A2F07CE" w14:textId="77777777" w:rsidR="0002227F" w:rsidRPr="00C7110C" w:rsidRDefault="0002227F" w:rsidP="0002227F">
      <w:pPr>
        <w:rPr>
          <w:b/>
          <w:bCs/>
        </w:rPr>
      </w:pPr>
      <w:r w:rsidRPr="00C7110C">
        <w:rPr>
          <w:b/>
          <w:bCs/>
        </w:rPr>
        <w:t>Conclusions</w:t>
      </w:r>
    </w:p>
    <w:p w14:paraId="594B4F5D" w14:textId="77777777" w:rsidR="0002227F" w:rsidRPr="00C7110C" w:rsidRDefault="0002227F" w:rsidP="0002227F">
      <w:r w:rsidRPr="00C7110C">
        <w:t>Based on the evidence sampled we are satisfied that the licensee has:</w:t>
      </w:r>
    </w:p>
    <w:p w14:paraId="39308158" w14:textId="77777777" w:rsidR="0002227F" w:rsidRPr="00C7110C" w:rsidRDefault="0002227F" w:rsidP="0002227F">
      <w:pPr>
        <w:pStyle w:val="Bulletlist1"/>
      </w:pPr>
      <w:r w:rsidRPr="00C7110C">
        <w:t>Provided a suitable justification for the post fuel free emergency arrangements; and</w:t>
      </w:r>
    </w:p>
    <w:p w14:paraId="14DEEFA7" w14:textId="77777777" w:rsidR="0002227F" w:rsidRPr="00C7110C" w:rsidRDefault="0002227F" w:rsidP="0002227F">
      <w:pPr>
        <w:pStyle w:val="Bulletlist1"/>
      </w:pPr>
      <w:r w:rsidRPr="00C7110C">
        <w:t>Demonstrated an adequate emergency response capability.</w:t>
      </w:r>
    </w:p>
    <w:p w14:paraId="479C959C" w14:textId="2B5B5409" w:rsidR="0002227F" w:rsidRPr="00C7110C" w:rsidRDefault="0002227F" w:rsidP="0002227F">
      <w:r w:rsidRPr="00C7110C">
        <w:lastRenderedPageBreak/>
        <w:t>To conclude, we are content that the proposed emergency arrangements are adequate for dealing with an accident or emergency on the site and we have not identified any issues that would prevent us approving the H</w:t>
      </w:r>
      <w:r w:rsidR="00C7110C" w:rsidRPr="00C7110C">
        <w:t xml:space="preserve">inkley Point </w:t>
      </w:r>
      <w:r w:rsidRPr="00C7110C">
        <w:t>B emergency plan.</w:t>
      </w:r>
    </w:p>
    <w:p w14:paraId="5D24677F" w14:textId="77777777" w:rsidR="0002227F" w:rsidRPr="0011449B" w:rsidRDefault="0002227F" w:rsidP="0002227F">
      <w:pPr>
        <w:rPr>
          <w:b/>
          <w:bCs/>
        </w:rPr>
      </w:pPr>
      <w:r w:rsidRPr="0011449B">
        <w:rPr>
          <w:b/>
          <w:bCs/>
        </w:rPr>
        <w:t>Recommendation</w:t>
      </w:r>
    </w:p>
    <w:p w14:paraId="2E4B0834" w14:textId="2ADBEAEA" w:rsidR="0011449B" w:rsidRPr="0011449B" w:rsidRDefault="00293279" w:rsidP="00293279">
      <w:r w:rsidRPr="00293279">
        <w:t xml:space="preserve">ONR’s Director, Sellafield, Decommissioning, Fuel and Waste </w:t>
      </w:r>
      <w:r w:rsidR="00525283">
        <w:t>issue</w:t>
      </w:r>
      <w:r w:rsidR="0057303B">
        <w:t>s</w:t>
      </w:r>
      <w:r w:rsidR="00525283">
        <w:t xml:space="preserve"> </w:t>
      </w:r>
      <w:r w:rsidR="0011449B" w:rsidRPr="0011449B">
        <w:t>Licence Instrument 575 under LC 11(3) for Nuclear Site Licence 62C, approving revision 017 of the Hinkley Point B emergency plan.</w:t>
      </w:r>
    </w:p>
    <w:p w14:paraId="7AFBFFE3" w14:textId="77777777" w:rsidR="008574A3" w:rsidRPr="0002227F" w:rsidRDefault="008574A3" w:rsidP="0002227F">
      <w:pPr>
        <w:rPr>
          <w:color w:val="0070C0"/>
        </w:rPr>
      </w:pPr>
    </w:p>
    <w:p w14:paraId="353113EE" w14:textId="77777777" w:rsidR="00B53317" w:rsidRPr="00E723DD" w:rsidRDefault="00B53317" w:rsidP="00410423">
      <w:pPr>
        <w:pStyle w:val="Heading1"/>
        <w:sectPr w:rsidR="00B53317" w:rsidRPr="00E723DD"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774AE0DA" w:rsidR="00E72E4A" w:rsidRPr="00E723DD" w:rsidRDefault="00E72E4A" w:rsidP="00E72E4A">
      <w:pPr>
        <w:pStyle w:val="Caption"/>
        <w:keepNext/>
      </w:pPr>
      <w:r w:rsidRPr="00E723DD">
        <w:lastRenderedPageBreak/>
        <w:t xml:space="preserve">Table </w:t>
      </w:r>
      <w:r w:rsidRPr="00E723DD">
        <w:fldChar w:fldCharType="begin"/>
      </w:r>
      <w:r w:rsidRPr="00E723DD">
        <w:instrText xml:space="preserve"> SEQ Table \* ARABIC </w:instrText>
      </w:r>
      <w:r w:rsidRPr="00E723DD">
        <w:fldChar w:fldCharType="separate"/>
      </w:r>
      <w:r w:rsidR="0006081C">
        <w:rPr>
          <w:noProof/>
        </w:rPr>
        <w:t>1</w:t>
      </w:r>
      <w:r w:rsidRPr="00E723DD">
        <w:fldChar w:fldCharType="end"/>
      </w:r>
      <w:r w:rsidRPr="00E723DD">
        <w:t>: List of abbreviations.</w:t>
      </w:r>
    </w:p>
    <w:tbl>
      <w:tblPr>
        <w:tblStyle w:val="Box2"/>
        <w:tblW w:w="0" w:type="auto"/>
        <w:tblInd w:w="0" w:type="dxa"/>
        <w:tblLook w:val="04A0" w:firstRow="1" w:lastRow="0" w:firstColumn="1" w:lastColumn="0" w:noHBand="0" w:noVBand="1"/>
      </w:tblPr>
      <w:tblGrid>
        <w:gridCol w:w="2330"/>
        <w:gridCol w:w="6686"/>
      </w:tblGrid>
      <w:tr w:rsidR="00FB0CE0" w:rsidRPr="00E723DD" w14:paraId="4E32C20A" w14:textId="77777777" w:rsidTr="00DC4E04">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E723DD" w:rsidRDefault="00FB0CE0" w:rsidP="00FB0CE0">
            <w:pPr>
              <w:spacing w:before="60" w:after="60"/>
              <w:rPr>
                <w:b w:val="0"/>
                <w:bCs/>
              </w:rPr>
            </w:pPr>
            <w:r w:rsidRPr="00E723DD">
              <w:rPr>
                <w:b w:val="0"/>
                <w:bCs/>
              </w:rPr>
              <w:t>Term/Acronym</w:t>
            </w:r>
          </w:p>
        </w:tc>
        <w:tc>
          <w:tcPr>
            <w:tcW w:w="6686" w:type="dxa"/>
          </w:tcPr>
          <w:p w14:paraId="3978110C" w14:textId="2EC7A7B6" w:rsidR="00FB0CE0" w:rsidRPr="00E723DD" w:rsidRDefault="00FB0CE0" w:rsidP="00FB0CE0">
            <w:pPr>
              <w:spacing w:before="60" w:after="60"/>
              <w:rPr>
                <w:b w:val="0"/>
                <w:bCs/>
              </w:rPr>
            </w:pPr>
            <w:r w:rsidRPr="00E723DD">
              <w:rPr>
                <w:b w:val="0"/>
                <w:bCs/>
              </w:rPr>
              <w:t>Description</w:t>
            </w:r>
          </w:p>
        </w:tc>
      </w:tr>
      <w:tr w:rsidR="00B53317" w:rsidRPr="00E723DD" w14:paraId="08B4646C" w14:textId="77777777" w:rsidTr="00DC4E04">
        <w:tc>
          <w:tcPr>
            <w:tcW w:w="2330" w:type="dxa"/>
          </w:tcPr>
          <w:p w14:paraId="4CACC636" w14:textId="768FD4A5" w:rsidR="00B53317" w:rsidRPr="00E723DD" w:rsidRDefault="00007D40" w:rsidP="00FB0CE0">
            <w:pPr>
              <w:spacing w:before="60" w:after="60"/>
            </w:pPr>
            <w:r>
              <w:t>HPB</w:t>
            </w:r>
          </w:p>
        </w:tc>
        <w:tc>
          <w:tcPr>
            <w:tcW w:w="6686" w:type="dxa"/>
          </w:tcPr>
          <w:p w14:paraId="1B3CDB43" w14:textId="450F6E86" w:rsidR="00B53317" w:rsidRPr="00E723DD" w:rsidRDefault="00007D40" w:rsidP="00FB0CE0">
            <w:pPr>
              <w:spacing w:before="60" w:after="60"/>
            </w:pPr>
            <w:r>
              <w:t>Hinkley point B</w:t>
            </w:r>
            <w:r w:rsidR="00B53317" w:rsidRPr="00E723DD">
              <w:t xml:space="preserve"> </w:t>
            </w:r>
          </w:p>
        </w:tc>
      </w:tr>
      <w:tr w:rsidR="00B53317" w:rsidRPr="00E723DD" w14:paraId="08DFB38F" w14:textId="77777777" w:rsidTr="00DC4E04">
        <w:tc>
          <w:tcPr>
            <w:tcW w:w="2330" w:type="dxa"/>
          </w:tcPr>
          <w:p w14:paraId="0B7D36DD" w14:textId="623313BF" w:rsidR="00B53317" w:rsidRPr="00E723DD" w:rsidRDefault="00007D40" w:rsidP="00FB0CE0">
            <w:pPr>
              <w:spacing w:before="60" w:after="60"/>
            </w:pPr>
            <w:r>
              <w:t>INA</w:t>
            </w:r>
          </w:p>
        </w:tc>
        <w:tc>
          <w:tcPr>
            <w:tcW w:w="6686" w:type="dxa"/>
          </w:tcPr>
          <w:p w14:paraId="5DAE7587" w14:textId="7633110B" w:rsidR="00B53317" w:rsidRPr="00E723DD" w:rsidRDefault="007C4A2F" w:rsidP="00FB0CE0">
            <w:pPr>
              <w:spacing w:before="60" w:after="60"/>
            </w:pPr>
            <w:r w:rsidRPr="007C4A2F">
              <w:t>Independent nuclear assurance</w:t>
            </w:r>
          </w:p>
        </w:tc>
      </w:tr>
      <w:tr w:rsidR="00B53317" w:rsidRPr="00E723DD" w14:paraId="6AF5C94F" w14:textId="77777777" w:rsidTr="00DC4E04">
        <w:tc>
          <w:tcPr>
            <w:tcW w:w="2330" w:type="dxa"/>
          </w:tcPr>
          <w:p w14:paraId="08F81D90" w14:textId="68D1D74B" w:rsidR="00B53317" w:rsidRPr="00E723DD" w:rsidRDefault="007C4A2F" w:rsidP="00FB0CE0">
            <w:pPr>
              <w:spacing w:before="60" w:after="60"/>
            </w:pPr>
            <w:r>
              <w:t>LC</w:t>
            </w:r>
          </w:p>
        </w:tc>
        <w:tc>
          <w:tcPr>
            <w:tcW w:w="6686" w:type="dxa"/>
          </w:tcPr>
          <w:p w14:paraId="3192E206" w14:textId="6B6E8325" w:rsidR="00B53317" w:rsidRPr="00E723DD" w:rsidRDefault="00DC4E04" w:rsidP="00FB0CE0">
            <w:pPr>
              <w:spacing w:before="60" w:after="60"/>
            </w:pPr>
            <w:r w:rsidRPr="00DC4E04">
              <w:t>Licence condition</w:t>
            </w:r>
          </w:p>
        </w:tc>
      </w:tr>
    </w:tbl>
    <w:p w14:paraId="55BFC9BA" w14:textId="77777777" w:rsidR="00B53317" w:rsidRPr="00E723DD" w:rsidRDefault="00B53317" w:rsidP="00B53317"/>
    <w:p w14:paraId="3C974B61" w14:textId="77777777" w:rsidR="00F8500A" w:rsidRPr="00E723DD" w:rsidRDefault="00F8500A" w:rsidP="00410423">
      <w:pPr>
        <w:pStyle w:val="Heading1"/>
        <w:sectPr w:rsidR="00F8500A" w:rsidRPr="00E723DD"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rPr>
      </w:sdtEndPr>
      <w:sdtContent>
        <w:p w14:paraId="7F366CE6" w14:textId="3594DF95" w:rsidR="00F8500A" w:rsidRPr="00E723DD" w:rsidRDefault="00F8500A" w:rsidP="00410423">
          <w:pPr>
            <w:pStyle w:val="TOCHeading"/>
            <w:rPr>
              <w:color w:val="auto"/>
              <w:sz w:val="48"/>
              <w:szCs w:val="48"/>
              <w:lang w:val="en-GB"/>
            </w:rPr>
          </w:pPr>
          <w:r w:rsidRPr="00E723DD">
            <w:rPr>
              <w:color w:val="auto"/>
              <w:sz w:val="48"/>
              <w:szCs w:val="48"/>
              <w:lang w:val="en-GB"/>
            </w:rPr>
            <w:t xml:space="preserve">Table of </w:t>
          </w:r>
          <w:r w:rsidR="002B0713" w:rsidRPr="00E723DD">
            <w:rPr>
              <w:color w:val="auto"/>
              <w:sz w:val="48"/>
              <w:szCs w:val="48"/>
              <w:lang w:val="en-GB"/>
            </w:rPr>
            <w:t>contents</w:t>
          </w:r>
        </w:p>
        <w:p w14:paraId="4CCD2EDE" w14:textId="4278B0F8" w:rsidR="00DC4E04" w:rsidRDefault="00F8500A">
          <w:pPr>
            <w:pStyle w:val="TOC1"/>
            <w:rPr>
              <w:rFonts w:asciiTheme="minorHAnsi" w:eastAsiaTheme="minorEastAsia" w:hAnsiTheme="minorHAnsi" w:cstheme="minorBidi"/>
              <w:kern w:val="2"/>
              <w:szCs w:val="24"/>
              <w:lang w:eastAsia="en-GB" w:bidi="ar-SA"/>
              <w14:ligatures w14:val="standardContextual"/>
            </w:rPr>
          </w:pPr>
          <w:r w:rsidRPr="00E723DD">
            <w:rPr>
              <w:noProof w:val="0"/>
            </w:rPr>
            <w:fldChar w:fldCharType="begin"/>
          </w:r>
          <w:r w:rsidRPr="00E723DD">
            <w:rPr>
              <w:noProof w:val="0"/>
            </w:rPr>
            <w:instrText xml:space="preserve"> TOC \o "1-3" \h \z \u </w:instrText>
          </w:r>
          <w:r w:rsidRPr="00E723DD">
            <w:rPr>
              <w:noProof w:val="0"/>
            </w:rPr>
            <w:fldChar w:fldCharType="separate"/>
          </w:r>
          <w:hyperlink w:anchor="_Toc222904472" w:history="1">
            <w:r w:rsidR="00DC4E04" w:rsidRPr="00C9506C">
              <w:rPr>
                <w:rStyle w:val="Hyperlink"/>
              </w:rPr>
              <w:t>Executive summary</w:t>
            </w:r>
            <w:r w:rsidR="00DC4E04">
              <w:rPr>
                <w:webHidden/>
              </w:rPr>
              <w:tab/>
            </w:r>
            <w:r w:rsidR="00DC4E04">
              <w:rPr>
                <w:webHidden/>
              </w:rPr>
              <w:fldChar w:fldCharType="begin"/>
            </w:r>
            <w:r w:rsidR="00DC4E04">
              <w:rPr>
                <w:webHidden/>
              </w:rPr>
              <w:instrText xml:space="preserve"> PAGEREF _Toc222904472 \h </w:instrText>
            </w:r>
            <w:r w:rsidR="00DC4E04">
              <w:rPr>
                <w:webHidden/>
              </w:rPr>
            </w:r>
            <w:r w:rsidR="00DC4E04">
              <w:rPr>
                <w:webHidden/>
              </w:rPr>
              <w:fldChar w:fldCharType="separate"/>
            </w:r>
            <w:r w:rsidR="0006081C">
              <w:rPr>
                <w:webHidden/>
              </w:rPr>
              <w:t>4</w:t>
            </w:r>
            <w:r w:rsidR="00DC4E04">
              <w:rPr>
                <w:webHidden/>
              </w:rPr>
              <w:fldChar w:fldCharType="end"/>
            </w:r>
          </w:hyperlink>
        </w:p>
        <w:p w14:paraId="768BE113" w14:textId="01AE3E73"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73" w:history="1">
            <w:r w:rsidRPr="00C9506C">
              <w:rPr>
                <w:rStyle w:val="Hyperlink"/>
              </w:rPr>
              <w:t>1.</w:t>
            </w:r>
            <w:r>
              <w:rPr>
                <w:rFonts w:asciiTheme="minorHAnsi" w:eastAsiaTheme="minorEastAsia" w:hAnsiTheme="minorHAnsi" w:cstheme="minorBidi"/>
                <w:kern w:val="2"/>
                <w:szCs w:val="24"/>
                <w:lang w:eastAsia="en-GB" w:bidi="ar-SA"/>
                <w14:ligatures w14:val="standardContextual"/>
              </w:rPr>
              <w:tab/>
            </w:r>
            <w:r w:rsidRPr="00C9506C">
              <w:rPr>
                <w:rStyle w:val="Hyperlink"/>
              </w:rPr>
              <w:t>Permission requested</w:t>
            </w:r>
            <w:r>
              <w:rPr>
                <w:webHidden/>
              </w:rPr>
              <w:tab/>
            </w:r>
            <w:r>
              <w:rPr>
                <w:webHidden/>
              </w:rPr>
              <w:fldChar w:fldCharType="begin"/>
            </w:r>
            <w:r>
              <w:rPr>
                <w:webHidden/>
              </w:rPr>
              <w:instrText xml:space="preserve"> PAGEREF _Toc222904473 \h </w:instrText>
            </w:r>
            <w:r>
              <w:rPr>
                <w:webHidden/>
              </w:rPr>
            </w:r>
            <w:r>
              <w:rPr>
                <w:webHidden/>
              </w:rPr>
              <w:fldChar w:fldCharType="separate"/>
            </w:r>
            <w:r w:rsidR="0006081C">
              <w:rPr>
                <w:webHidden/>
              </w:rPr>
              <w:t>8</w:t>
            </w:r>
            <w:r>
              <w:rPr>
                <w:webHidden/>
              </w:rPr>
              <w:fldChar w:fldCharType="end"/>
            </w:r>
          </w:hyperlink>
        </w:p>
        <w:p w14:paraId="6F467B5A" w14:textId="2043F66D"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74" w:history="1">
            <w:r w:rsidRPr="00C9506C">
              <w:rPr>
                <w:rStyle w:val="Hyperlink"/>
              </w:rPr>
              <w:t>2.</w:t>
            </w:r>
            <w:r>
              <w:rPr>
                <w:rFonts w:asciiTheme="minorHAnsi" w:eastAsiaTheme="minorEastAsia" w:hAnsiTheme="minorHAnsi" w:cstheme="minorBidi"/>
                <w:kern w:val="2"/>
                <w:szCs w:val="24"/>
                <w:lang w:eastAsia="en-GB" w:bidi="ar-SA"/>
                <w14:ligatures w14:val="standardContextual"/>
              </w:rPr>
              <w:tab/>
            </w:r>
            <w:r w:rsidRPr="00C9506C">
              <w:rPr>
                <w:rStyle w:val="Hyperlink"/>
              </w:rPr>
              <w:t>Background</w:t>
            </w:r>
            <w:r>
              <w:rPr>
                <w:webHidden/>
              </w:rPr>
              <w:tab/>
            </w:r>
            <w:r>
              <w:rPr>
                <w:webHidden/>
              </w:rPr>
              <w:fldChar w:fldCharType="begin"/>
            </w:r>
            <w:r>
              <w:rPr>
                <w:webHidden/>
              </w:rPr>
              <w:instrText xml:space="preserve"> PAGEREF _Toc222904474 \h </w:instrText>
            </w:r>
            <w:r>
              <w:rPr>
                <w:webHidden/>
              </w:rPr>
            </w:r>
            <w:r>
              <w:rPr>
                <w:webHidden/>
              </w:rPr>
              <w:fldChar w:fldCharType="separate"/>
            </w:r>
            <w:r w:rsidR="0006081C">
              <w:rPr>
                <w:webHidden/>
              </w:rPr>
              <w:t>8</w:t>
            </w:r>
            <w:r>
              <w:rPr>
                <w:webHidden/>
              </w:rPr>
              <w:fldChar w:fldCharType="end"/>
            </w:r>
          </w:hyperlink>
        </w:p>
        <w:p w14:paraId="7DF729CC" w14:textId="50846EB8"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75" w:history="1">
            <w:r w:rsidRPr="00C9506C">
              <w:rPr>
                <w:rStyle w:val="Hyperlink"/>
              </w:rPr>
              <w:t>3.</w:t>
            </w:r>
            <w:r>
              <w:rPr>
                <w:rFonts w:asciiTheme="minorHAnsi" w:eastAsiaTheme="minorEastAsia" w:hAnsiTheme="minorHAnsi" w:cstheme="minorBidi"/>
                <w:kern w:val="2"/>
                <w:szCs w:val="24"/>
                <w:lang w:eastAsia="en-GB" w:bidi="ar-SA"/>
                <w14:ligatures w14:val="standardContextual"/>
              </w:rPr>
              <w:tab/>
            </w:r>
            <w:r w:rsidRPr="00C9506C">
              <w:rPr>
                <w:rStyle w:val="Hyperlink"/>
              </w:rPr>
              <w:t>Assessment and inspection work carried out by ONR in consideration of this request</w:t>
            </w:r>
            <w:r>
              <w:rPr>
                <w:webHidden/>
              </w:rPr>
              <w:tab/>
            </w:r>
            <w:r>
              <w:rPr>
                <w:webHidden/>
              </w:rPr>
              <w:fldChar w:fldCharType="begin"/>
            </w:r>
            <w:r>
              <w:rPr>
                <w:webHidden/>
              </w:rPr>
              <w:instrText xml:space="preserve"> PAGEREF _Toc222904475 \h </w:instrText>
            </w:r>
            <w:r>
              <w:rPr>
                <w:webHidden/>
              </w:rPr>
            </w:r>
            <w:r>
              <w:rPr>
                <w:webHidden/>
              </w:rPr>
              <w:fldChar w:fldCharType="separate"/>
            </w:r>
            <w:r w:rsidR="0006081C">
              <w:rPr>
                <w:webHidden/>
              </w:rPr>
              <w:t>9</w:t>
            </w:r>
            <w:r>
              <w:rPr>
                <w:webHidden/>
              </w:rPr>
              <w:fldChar w:fldCharType="end"/>
            </w:r>
          </w:hyperlink>
        </w:p>
        <w:p w14:paraId="0E0B6BED" w14:textId="09C0B1B9" w:rsidR="00DC4E04" w:rsidRDefault="00DC4E0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2904476" w:history="1">
            <w:r w:rsidRPr="00C9506C">
              <w:rPr>
                <w:rStyle w:val="Hyperlink"/>
              </w:rPr>
              <w:t>3.1.</w:t>
            </w:r>
            <w:r>
              <w:rPr>
                <w:rFonts w:asciiTheme="minorHAnsi" w:eastAsiaTheme="minorEastAsia" w:hAnsiTheme="minorHAnsi" w:cstheme="minorBidi"/>
                <w:kern w:val="2"/>
                <w:szCs w:val="24"/>
                <w:lang w:eastAsia="en-GB" w:bidi="ar-SA"/>
                <w14:ligatures w14:val="standardContextual"/>
              </w:rPr>
              <w:tab/>
            </w:r>
            <w:r w:rsidRPr="00C9506C">
              <w:rPr>
                <w:rStyle w:val="Hyperlink"/>
              </w:rPr>
              <w:t>Justification of emergency response capability</w:t>
            </w:r>
            <w:r>
              <w:rPr>
                <w:webHidden/>
              </w:rPr>
              <w:tab/>
            </w:r>
            <w:r>
              <w:rPr>
                <w:webHidden/>
              </w:rPr>
              <w:fldChar w:fldCharType="begin"/>
            </w:r>
            <w:r>
              <w:rPr>
                <w:webHidden/>
              </w:rPr>
              <w:instrText xml:space="preserve"> PAGEREF _Toc222904476 \h </w:instrText>
            </w:r>
            <w:r>
              <w:rPr>
                <w:webHidden/>
              </w:rPr>
            </w:r>
            <w:r>
              <w:rPr>
                <w:webHidden/>
              </w:rPr>
              <w:fldChar w:fldCharType="separate"/>
            </w:r>
            <w:r w:rsidR="0006081C">
              <w:rPr>
                <w:webHidden/>
              </w:rPr>
              <w:t>9</w:t>
            </w:r>
            <w:r>
              <w:rPr>
                <w:webHidden/>
              </w:rPr>
              <w:fldChar w:fldCharType="end"/>
            </w:r>
          </w:hyperlink>
        </w:p>
        <w:p w14:paraId="67381D77" w14:textId="71802FA2" w:rsidR="00DC4E04" w:rsidRDefault="00DC4E0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2904477" w:history="1">
            <w:r w:rsidRPr="00C9506C">
              <w:rPr>
                <w:rStyle w:val="Hyperlink"/>
              </w:rPr>
              <w:t>3.2.</w:t>
            </w:r>
            <w:r>
              <w:rPr>
                <w:rFonts w:asciiTheme="minorHAnsi" w:eastAsiaTheme="minorEastAsia" w:hAnsiTheme="minorHAnsi" w:cstheme="minorBidi"/>
                <w:kern w:val="2"/>
                <w:szCs w:val="24"/>
                <w:lang w:eastAsia="en-GB" w:bidi="ar-SA"/>
                <w14:ligatures w14:val="standardContextual"/>
              </w:rPr>
              <w:tab/>
            </w:r>
            <w:r w:rsidRPr="00C9506C">
              <w:rPr>
                <w:rStyle w:val="Hyperlink"/>
              </w:rPr>
              <w:t>Observation of emergency response capability</w:t>
            </w:r>
            <w:r>
              <w:rPr>
                <w:webHidden/>
              </w:rPr>
              <w:tab/>
            </w:r>
            <w:r>
              <w:rPr>
                <w:webHidden/>
              </w:rPr>
              <w:fldChar w:fldCharType="begin"/>
            </w:r>
            <w:r>
              <w:rPr>
                <w:webHidden/>
              </w:rPr>
              <w:instrText xml:space="preserve"> PAGEREF _Toc222904477 \h </w:instrText>
            </w:r>
            <w:r>
              <w:rPr>
                <w:webHidden/>
              </w:rPr>
            </w:r>
            <w:r>
              <w:rPr>
                <w:webHidden/>
              </w:rPr>
              <w:fldChar w:fldCharType="separate"/>
            </w:r>
            <w:r w:rsidR="0006081C">
              <w:rPr>
                <w:webHidden/>
              </w:rPr>
              <w:t>10</w:t>
            </w:r>
            <w:r>
              <w:rPr>
                <w:webHidden/>
              </w:rPr>
              <w:fldChar w:fldCharType="end"/>
            </w:r>
          </w:hyperlink>
        </w:p>
        <w:p w14:paraId="6ECF4B2C" w14:textId="502B4C0A" w:rsidR="00DC4E04" w:rsidRDefault="00DC4E0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2904478" w:history="1">
            <w:r w:rsidRPr="00C9506C">
              <w:rPr>
                <w:rStyle w:val="Hyperlink"/>
              </w:rPr>
              <w:t>3.3.</w:t>
            </w:r>
            <w:r>
              <w:rPr>
                <w:rFonts w:asciiTheme="minorHAnsi" w:eastAsiaTheme="minorEastAsia" w:hAnsiTheme="minorHAnsi" w:cstheme="minorBidi"/>
                <w:kern w:val="2"/>
                <w:szCs w:val="24"/>
                <w:lang w:eastAsia="en-GB" w:bidi="ar-SA"/>
                <w14:ligatures w14:val="standardContextual"/>
              </w:rPr>
              <w:tab/>
            </w:r>
            <w:r w:rsidRPr="00C9506C">
              <w:rPr>
                <w:rStyle w:val="Hyperlink"/>
              </w:rPr>
              <w:t>Independent nuclear assurance</w:t>
            </w:r>
            <w:r>
              <w:rPr>
                <w:webHidden/>
              </w:rPr>
              <w:tab/>
            </w:r>
            <w:r>
              <w:rPr>
                <w:webHidden/>
              </w:rPr>
              <w:fldChar w:fldCharType="begin"/>
            </w:r>
            <w:r>
              <w:rPr>
                <w:webHidden/>
              </w:rPr>
              <w:instrText xml:space="preserve"> PAGEREF _Toc222904478 \h </w:instrText>
            </w:r>
            <w:r>
              <w:rPr>
                <w:webHidden/>
              </w:rPr>
            </w:r>
            <w:r>
              <w:rPr>
                <w:webHidden/>
              </w:rPr>
              <w:fldChar w:fldCharType="separate"/>
            </w:r>
            <w:r w:rsidR="0006081C">
              <w:rPr>
                <w:webHidden/>
              </w:rPr>
              <w:t>10</w:t>
            </w:r>
            <w:r>
              <w:rPr>
                <w:webHidden/>
              </w:rPr>
              <w:fldChar w:fldCharType="end"/>
            </w:r>
          </w:hyperlink>
        </w:p>
        <w:p w14:paraId="2183DB3C" w14:textId="2D3019EF" w:rsidR="00DC4E04" w:rsidRDefault="00DC4E0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2904479" w:history="1">
            <w:r w:rsidRPr="00C9506C">
              <w:rPr>
                <w:rStyle w:val="Hyperlink"/>
              </w:rPr>
              <w:t>3.4.</w:t>
            </w:r>
            <w:r>
              <w:rPr>
                <w:rFonts w:asciiTheme="minorHAnsi" w:eastAsiaTheme="minorEastAsia" w:hAnsiTheme="minorHAnsi" w:cstheme="minorBidi"/>
                <w:kern w:val="2"/>
                <w:szCs w:val="24"/>
                <w:lang w:eastAsia="en-GB" w:bidi="ar-SA"/>
                <w14:ligatures w14:val="standardContextual"/>
              </w:rPr>
              <w:tab/>
            </w:r>
            <w:r w:rsidRPr="00C9506C">
              <w:rPr>
                <w:rStyle w:val="Hyperlink"/>
              </w:rPr>
              <w:t>Engagement with other governmental agencies</w:t>
            </w:r>
            <w:r>
              <w:rPr>
                <w:webHidden/>
              </w:rPr>
              <w:tab/>
            </w:r>
            <w:r>
              <w:rPr>
                <w:webHidden/>
              </w:rPr>
              <w:fldChar w:fldCharType="begin"/>
            </w:r>
            <w:r>
              <w:rPr>
                <w:webHidden/>
              </w:rPr>
              <w:instrText xml:space="preserve"> PAGEREF _Toc222904479 \h </w:instrText>
            </w:r>
            <w:r>
              <w:rPr>
                <w:webHidden/>
              </w:rPr>
            </w:r>
            <w:r>
              <w:rPr>
                <w:webHidden/>
              </w:rPr>
              <w:fldChar w:fldCharType="separate"/>
            </w:r>
            <w:r w:rsidR="0006081C">
              <w:rPr>
                <w:webHidden/>
              </w:rPr>
              <w:t>11</w:t>
            </w:r>
            <w:r>
              <w:rPr>
                <w:webHidden/>
              </w:rPr>
              <w:fldChar w:fldCharType="end"/>
            </w:r>
          </w:hyperlink>
        </w:p>
        <w:p w14:paraId="5A7E5733" w14:textId="55CAB6A6"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80" w:history="1">
            <w:r w:rsidRPr="00C9506C">
              <w:rPr>
                <w:rStyle w:val="Hyperlink"/>
              </w:rPr>
              <w:t>4.</w:t>
            </w:r>
            <w:r>
              <w:rPr>
                <w:rFonts w:asciiTheme="minorHAnsi" w:eastAsiaTheme="minorEastAsia" w:hAnsiTheme="minorHAnsi" w:cstheme="minorBidi"/>
                <w:kern w:val="2"/>
                <w:szCs w:val="24"/>
                <w:lang w:eastAsia="en-GB" w:bidi="ar-SA"/>
                <w14:ligatures w14:val="standardContextual"/>
              </w:rPr>
              <w:tab/>
            </w:r>
            <w:r w:rsidRPr="00C9506C">
              <w:rPr>
                <w:rStyle w:val="Hyperlink"/>
              </w:rPr>
              <w:t>Matters arising from ONR’s work</w:t>
            </w:r>
            <w:r>
              <w:rPr>
                <w:webHidden/>
              </w:rPr>
              <w:tab/>
            </w:r>
            <w:r>
              <w:rPr>
                <w:webHidden/>
              </w:rPr>
              <w:fldChar w:fldCharType="begin"/>
            </w:r>
            <w:r>
              <w:rPr>
                <w:webHidden/>
              </w:rPr>
              <w:instrText xml:space="preserve"> PAGEREF _Toc222904480 \h </w:instrText>
            </w:r>
            <w:r>
              <w:rPr>
                <w:webHidden/>
              </w:rPr>
            </w:r>
            <w:r>
              <w:rPr>
                <w:webHidden/>
              </w:rPr>
              <w:fldChar w:fldCharType="separate"/>
            </w:r>
            <w:r w:rsidR="0006081C">
              <w:rPr>
                <w:webHidden/>
              </w:rPr>
              <w:t>11</w:t>
            </w:r>
            <w:r>
              <w:rPr>
                <w:webHidden/>
              </w:rPr>
              <w:fldChar w:fldCharType="end"/>
            </w:r>
          </w:hyperlink>
        </w:p>
        <w:p w14:paraId="3BE42787" w14:textId="62315ADC"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81" w:history="1">
            <w:r w:rsidRPr="00C9506C">
              <w:rPr>
                <w:rStyle w:val="Hyperlink"/>
              </w:rPr>
              <w:t>5.</w:t>
            </w:r>
            <w:r>
              <w:rPr>
                <w:rFonts w:asciiTheme="minorHAnsi" w:eastAsiaTheme="minorEastAsia" w:hAnsiTheme="minorHAnsi" w:cstheme="minorBidi"/>
                <w:kern w:val="2"/>
                <w:szCs w:val="24"/>
                <w:lang w:eastAsia="en-GB" w:bidi="ar-SA"/>
                <w14:ligatures w14:val="standardContextual"/>
              </w:rPr>
              <w:tab/>
            </w:r>
            <w:r w:rsidRPr="00C9506C">
              <w:rPr>
                <w:rStyle w:val="Hyperlink"/>
              </w:rPr>
              <w:t>Conclusions</w:t>
            </w:r>
            <w:r>
              <w:rPr>
                <w:webHidden/>
              </w:rPr>
              <w:tab/>
            </w:r>
            <w:r>
              <w:rPr>
                <w:webHidden/>
              </w:rPr>
              <w:fldChar w:fldCharType="begin"/>
            </w:r>
            <w:r>
              <w:rPr>
                <w:webHidden/>
              </w:rPr>
              <w:instrText xml:space="preserve"> PAGEREF _Toc222904481 \h </w:instrText>
            </w:r>
            <w:r>
              <w:rPr>
                <w:webHidden/>
              </w:rPr>
            </w:r>
            <w:r>
              <w:rPr>
                <w:webHidden/>
              </w:rPr>
              <w:fldChar w:fldCharType="separate"/>
            </w:r>
            <w:r w:rsidR="0006081C">
              <w:rPr>
                <w:webHidden/>
              </w:rPr>
              <w:t>11</w:t>
            </w:r>
            <w:r>
              <w:rPr>
                <w:webHidden/>
              </w:rPr>
              <w:fldChar w:fldCharType="end"/>
            </w:r>
          </w:hyperlink>
        </w:p>
        <w:p w14:paraId="3ACD4461" w14:textId="7711F57B" w:rsidR="00DC4E04" w:rsidRDefault="00DC4E0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2904482" w:history="1">
            <w:r w:rsidRPr="00C9506C">
              <w:rPr>
                <w:rStyle w:val="Hyperlink"/>
              </w:rPr>
              <w:t>6.</w:t>
            </w:r>
            <w:r>
              <w:rPr>
                <w:rFonts w:asciiTheme="minorHAnsi" w:eastAsiaTheme="minorEastAsia" w:hAnsiTheme="minorHAnsi" w:cstheme="minorBidi"/>
                <w:kern w:val="2"/>
                <w:szCs w:val="24"/>
                <w:lang w:eastAsia="en-GB" w:bidi="ar-SA"/>
                <w14:ligatures w14:val="standardContextual"/>
              </w:rPr>
              <w:tab/>
            </w:r>
            <w:r w:rsidRPr="00C9506C">
              <w:rPr>
                <w:rStyle w:val="Hyperlink"/>
              </w:rPr>
              <w:t>Recommendations</w:t>
            </w:r>
            <w:r>
              <w:rPr>
                <w:webHidden/>
              </w:rPr>
              <w:tab/>
            </w:r>
            <w:r>
              <w:rPr>
                <w:webHidden/>
              </w:rPr>
              <w:fldChar w:fldCharType="begin"/>
            </w:r>
            <w:r>
              <w:rPr>
                <w:webHidden/>
              </w:rPr>
              <w:instrText xml:space="preserve"> PAGEREF _Toc222904482 \h </w:instrText>
            </w:r>
            <w:r>
              <w:rPr>
                <w:webHidden/>
              </w:rPr>
            </w:r>
            <w:r>
              <w:rPr>
                <w:webHidden/>
              </w:rPr>
              <w:fldChar w:fldCharType="separate"/>
            </w:r>
            <w:r w:rsidR="0006081C">
              <w:rPr>
                <w:webHidden/>
              </w:rPr>
              <w:t>12</w:t>
            </w:r>
            <w:r>
              <w:rPr>
                <w:webHidden/>
              </w:rPr>
              <w:fldChar w:fldCharType="end"/>
            </w:r>
          </w:hyperlink>
        </w:p>
        <w:p w14:paraId="6FC50B03" w14:textId="29E5496B" w:rsidR="00DC4E04" w:rsidRDefault="00DC4E04">
          <w:pPr>
            <w:pStyle w:val="TOC1"/>
            <w:rPr>
              <w:rFonts w:asciiTheme="minorHAnsi" w:eastAsiaTheme="minorEastAsia" w:hAnsiTheme="minorHAnsi" w:cstheme="minorBidi"/>
              <w:kern w:val="2"/>
              <w:szCs w:val="24"/>
              <w:lang w:eastAsia="en-GB" w:bidi="ar-SA"/>
              <w14:ligatures w14:val="standardContextual"/>
            </w:rPr>
          </w:pPr>
          <w:hyperlink w:anchor="_Toc222904483" w:history="1">
            <w:r w:rsidRPr="00C9506C">
              <w:rPr>
                <w:rStyle w:val="Hyperlink"/>
              </w:rPr>
              <w:t>References</w:t>
            </w:r>
            <w:r>
              <w:rPr>
                <w:webHidden/>
              </w:rPr>
              <w:tab/>
            </w:r>
            <w:r>
              <w:rPr>
                <w:webHidden/>
              </w:rPr>
              <w:fldChar w:fldCharType="begin"/>
            </w:r>
            <w:r>
              <w:rPr>
                <w:webHidden/>
              </w:rPr>
              <w:instrText xml:space="preserve"> PAGEREF _Toc222904483 \h </w:instrText>
            </w:r>
            <w:r>
              <w:rPr>
                <w:webHidden/>
              </w:rPr>
            </w:r>
            <w:r>
              <w:rPr>
                <w:webHidden/>
              </w:rPr>
              <w:fldChar w:fldCharType="separate"/>
            </w:r>
            <w:r w:rsidR="0006081C">
              <w:rPr>
                <w:webHidden/>
              </w:rPr>
              <w:t>12</w:t>
            </w:r>
            <w:r>
              <w:rPr>
                <w:webHidden/>
              </w:rPr>
              <w:fldChar w:fldCharType="end"/>
            </w:r>
          </w:hyperlink>
        </w:p>
        <w:p w14:paraId="65FCBC12" w14:textId="754460C2" w:rsidR="00F8500A" w:rsidRPr="00E723DD" w:rsidRDefault="00F8500A">
          <w:r w:rsidRPr="00E723DD">
            <w:rPr>
              <w:b/>
              <w:bCs/>
            </w:rPr>
            <w:fldChar w:fldCharType="end"/>
          </w:r>
        </w:p>
      </w:sdtContent>
    </w:sdt>
    <w:p w14:paraId="0CAD6143" w14:textId="1A41F19B" w:rsidR="00AC2E98" w:rsidRPr="00E723DD" w:rsidRDefault="00AC2E98" w:rsidP="00F93566">
      <w:pPr>
        <w:pStyle w:val="Bulletlist1"/>
        <w:numPr>
          <w:ilvl w:val="0"/>
          <w:numId w:val="0"/>
        </w:numPr>
        <w:ind w:left="1276"/>
        <w:sectPr w:rsidR="00AC2E98" w:rsidRPr="00E723DD" w:rsidSect="00E72E4A">
          <w:pgSz w:w="11906" w:h="16838" w:code="9"/>
          <w:pgMar w:top="1440" w:right="1440" w:bottom="1440" w:left="1440" w:header="397" w:footer="397" w:gutter="0"/>
          <w:cols w:space="312"/>
          <w:docGrid w:linePitch="360"/>
        </w:sectPr>
      </w:pPr>
    </w:p>
    <w:p w14:paraId="4A9F4FE3" w14:textId="312575BC" w:rsidR="0038766B" w:rsidRPr="00E723DD" w:rsidRDefault="0038766B" w:rsidP="00410423">
      <w:pPr>
        <w:pStyle w:val="Heading1"/>
      </w:pPr>
      <w:bookmarkStart w:id="4" w:name="_Toc222904473"/>
      <w:bookmarkStart w:id="5" w:name="_Toc109727647"/>
      <w:r w:rsidRPr="00E723DD">
        <w:lastRenderedPageBreak/>
        <w:t xml:space="preserve">Permission </w:t>
      </w:r>
      <w:r w:rsidR="00385E75" w:rsidRPr="00E723DD">
        <w:t>requested</w:t>
      </w:r>
      <w:bookmarkEnd w:id="4"/>
    </w:p>
    <w:p w14:paraId="5BCA6F4D" w14:textId="012C9B2E" w:rsidR="00D22713" w:rsidRPr="00E723DD" w:rsidRDefault="00D22713" w:rsidP="0099220B">
      <w:pPr>
        <w:pStyle w:val="NumList1"/>
      </w:pPr>
      <w:r w:rsidRPr="00E723DD">
        <w:t>EDF Energy Nuclear Gener</w:t>
      </w:r>
      <w:r w:rsidR="00590081" w:rsidRPr="00E723DD">
        <w:t xml:space="preserve">ation Limited (the licensee) has requested </w:t>
      </w:r>
      <w:sdt>
        <w:sdtPr>
          <w:id w:val="1921747710"/>
          <w:citation/>
        </w:sdtPr>
        <w:sdtEndPr/>
        <w:sdtContent>
          <w:r w:rsidR="000072BE">
            <w:fldChar w:fldCharType="begin"/>
          </w:r>
          <w:r w:rsidR="000072BE">
            <w:instrText xml:space="preserve"> CITATION Let \l 2057 </w:instrText>
          </w:r>
          <w:r w:rsidR="000072BE">
            <w:fldChar w:fldCharType="separate"/>
          </w:r>
          <w:r w:rsidR="00244AC0" w:rsidRPr="00244AC0">
            <w:rPr>
              <w:noProof/>
            </w:rPr>
            <w:t>[1]</w:t>
          </w:r>
          <w:r w:rsidR="000072BE">
            <w:fldChar w:fldCharType="end"/>
          </w:r>
        </w:sdtContent>
      </w:sdt>
      <w:r w:rsidR="00590081" w:rsidRPr="00E723DD">
        <w:t xml:space="preserve"> our approval </w:t>
      </w:r>
      <w:r w:rsidR="00514409" w:rsidRPr="00E723DD">
        <w:t xml:space="preserve">of revision </w:t>
      </w:r>
      <w:r w:rsidR="007E3061" w:rsidRPr="00E723DD">
        <w:t>0</w:t>
      </w:r>
      <w:r w:rsidR="00514409" w:rsidRPr="00E723DD">
        <w:t xml:space="preserve">17 </w:t>
      </w:r>
      <w:r w:rsidR="00DB3F60" w:rsidRPr="00E723DD">
        <w:t xml:space="preserve">of the site emergency plan </w:t>
      </w:r>
      <w:sdt>
        <w:sdtPr>
          <w:id w:val="2140599359"/>
          <w:citation/>
        </w:sdtPr>
        <w:sdtEndPr/>
        <w:sdtContent>
          <w:r w:rsidR="008E0B96">
            <w:fldChar w:fldCharType="begin"/>
          </w:r>
          <w:r w:rsidR="008E0B96">
            <w:instrText xml:space="preserve"> CITATION Hin \l 2057 </w:instrText>
          </w:r>
          <w:r w:rsidR="008E0B96">
            <w:fldChar w:fldCharType="separate"/>
          </w:r>
          <w:r w:rsidR="00244AC0" w:rsidRPr="00244AC0">
            <w:rPr>
              <w:noProof/>
            </w:rPr>
            <w:t>[2]</w:t>
          </w:r>
          <w:r w:rsidR="008E0B96">
            <w:fldChar w:fldCharType="end"/>
          </w:r>
        </w:sdtContent>
      </w:sdt>
      <w:r w:rsidR="00DB3F60" w:rsidRPr="00E723DD">
        <w:t xml:space="preserve"> for Hinkley Point B (HPB) </w:t>
      </w:r>
      <w:r w:rsidR="00D56A1D" w:rsidRPr="00E723DD">
        <w:t>power station</w:t>
      </w:r>
      <w:r w:rsidR="00D97A5C">
        <w:t xml:space="preserve"> </w:t>
      </w:r>
      <w:r w:rsidR="00FC12D7">
        <w:t xml:space="preserve">under their arrangements for </w:t>
      </w:r>
      <w:r w:rsidR="00D97A5C" w:rsidRPr="00D97A5C">
        <w:t>Licence Condition 11 (3).</w:t>
      </w:r>
    </w:p>
    <w:p w14:paraId="591D1602" w14:textId="77777777" w:rsidR="00590C5D" w:rsidRPr="00E723DD" w:rsidRDefault="00590C5D" w:rsidP="00AC2E98">
      <w:pPr>
        <w:pStyle w:val="NumList1"/>
        <w:numPr>
          <w:ilvl w:val="0"/>
          <w:numId w:val="0"/>
        </w:numPr>
        <w:ind w:left="851"/>
      </w:pPr>
    </w:p>
    <w:p w14:paraId="13C362CC" w14:textId="780BE3CD" w:rsidR="0038766B" w:rsidRPr="00E723DD" w:rsidRDefault="00590C5D" w:rsidP="00410423">
      <w:pPr>
        <w:pStyle w:val="Heading1"/>
      </w:pPr>
      <w:bookmarkStart w:id="6" w:name="_Toc222904474"/>
      <w:r w:rsidRPr="00E723DD">
        <w:t>Background</w:t>
      </w:r>
      <w:bookmarkEnd w:id="6"/>
    </w:p>
    <w:p w14:paraId="42812223" w14:textId="6665B368" w:rsidR="00444096" w:rsidRPr="00E723DD" w:rsidRDefault="00444096" w:rsidP="00AC2E98">
      <w:pPr>
        <w:pStyle w:val="NumList1"/>
      </w:pPr>
      <w:r w:rsidRPr="00E723DD">
        <w:t xml:space="preserve">The </w:t>
      </w:r>
      <w:r w:rsidR="00D22713" w:rsidRPr="00E723DD">
        <w:t xml:space="preserve">nuclear site license for </w:t>
      </w:r>
      <w:r w:rsidR="00D56A1D" w:rsidRPr="00E723DD">
        <w:t xml:space="preserve">HPB requires the licensee to make and </w:t>
      </w:r>
      <w:r w:rsidR="005C72E0" w:rsidRPr="00E723DD">
        <w:t xml:space="preserve">implement adequate arrangements for dealing with any accident or emergency arising on the site and their effects </w:t>
      </w:r>
      <w:r w:rsidR="0082564B" w:rsidRPr="00E723DD">
        <w:t>under licence condition (LC) 11: emergency arrangements.</w:t>
      </w:r>
    </w:p>
    <w:p w14:paraId="65ED2FC7" w14:textId="0E579DD2" w:rsidR="00B37C33" w:rsidRPr="00E723DD" w:rsidRDefault="00F85DA8" w:rsidP="00F85DA8">
      <w:pPr>
        <w:pStyle w:val="NumList1"/>
      </w:pPr>
      <w:r w:rsidRPr="00E723DD">
        <w:t>HPB’s emergency response arrangements are collectively defined in the site emergency plan and the emergency handbook.</w:t>
      </w:r>
      <w:r w:rsidR="00BD6423" w:rsidRPr="00E723DD">
        <w:t xml:space="preserve"> The plan describes the basic principles </w:t>
      </w:r>
      <w:r w:rsidR="00526F6E" w:rsidRPr="00E723DD">
        <w:t>for dealing with any accident or emergency arising on the site, and the handbook details the procedures, equipment and personnel necessary to implement the response.</w:t>
      </w:r>
    </w:p>
    <w:p w14:paraId="2D266691" w14:textId="2A25FE1E" w:rsidR="00F8233A" w:rsidRPr="00E723DD" w:rsidRDefault="00B037AF" w:rsidP="00F8233A">
      <w:pPr>
        <w:pStyle w:val="NumList1"/>
      </w:pPr>
      <w:r w:rsidRPr="00E723DD">
        <w:t xml:space="preserve">The site emergency plan is an approved document under LC 11(2), meaning that </w:t>
      </w:r>
      <w:r w:rsidR="00B91541" w:rsidRPr="00E723DD">
        <w:t xml:space="preserve">the licensee cannot alter or amend it </w:t>
      </w:r>
      <w:r w:rsidR="00F8233A" w:rsidRPr="00E723DD">
        <w:t>without our approval under LC</w:t>
      </w:r>
      <w:r w:rsidR="006823D1">
        <w:t> </w:t>
      </w:r>
      <w:r w:rsidR="00F8233A" w:rsidRPr="00E723DD">
        <w:t>11(3).</w:t>
      </w:r>
    </w:p>
    <w:p w14:paraId="41EDB3EE" w14:textId="63FAC005" w:rsidR="00EB0B74" w:rsidRPr="00E723DD" w:rsidRDefault="004A3A86" w:rsidP="00F8233A">
      <w:pPr>
        <w:pStyle w:val="NumList1"/>
      </w:pPr>
      <w:r w:rsidRPr="00E723DD">
        <w:t xml:space="preserve">Since our </w:t>
      </w:r>
      <w:r w:rsidR="00D36A74" w:rsidRPr="00E723DD">
        <w:t xml:space="preserve">approval of revision </w:t>
      </w:r>
      <w:r w:rsidR="007E3061" w:rsidRPr="00E723DD">
        <w:t>016</w:t>
      </w:r>
      <w:r w:rsidR="00E33A3C" w:rsidRPr="00E723DD">
        <w:t xml:space="preserve"> of the emergency plan in Janu</w:t>
      </w:r>
      <w:r w:rsidR="00CE19ED" w:rsidRPr="00E723DD">
        <w:t xml:space="preserve">ary 2025, the </w:t>
      </w:r>
      <w:r w:rsidR="00BC6EED" w:rsidRPr="00E723DD">
        <w:t xml:space="preserve">licensee has completed </w:t>
      </w:r>
      <w:r w:rsidR="00847AAE" w:rsidRPr="00E723DD">
        <w:t xml:space="preserve">defueling </w:t>
      </w:r>
      <w:proofErr w:type="gramStart"/>
      <w:r w:rsidR="004B5338" w:rsidRPr="00E723DD">
        <w:t>both of the reactors</w:t>
      </w:r>
      <w:proofErr w:type="gramEnd"/>
      <w:r w:rsidR="004B5338" w:rsidRPr="00E723DD">
        <w:t>, transferred all of fuel off-site</w:t>
      </w:r>
      <w:r w:rsidR="00E80089" w:rsidRPr="00E723DD">
        <w:t xml:space="preserve"> and completed a systematic fuel free verification process.</w:t>
      </w:r>
    </w:p>
    <w:p w14:paraId="02619A4D" w14:textId="142B19EE" w:rsidR="00910F81" w:rsidRPr="00E723DD" w:rsidRDefault="0098279D" w:rsidP="00F8233A">
      <w:pPr>
        <w:pStyle w:val="NumList1"/>
      </w:pPr>
      <w:r w:rsidRPr="00E723DD">
        <w:t>This represents a significant reduction</w:t>
      </w:r>
      <w:r w:rsidR="00222289" w:rsidRPr="00E723DD">
        <w:t xml:space="preserve"> in the nuclear safety risk at </w:t>
      </w:r>
      <w:proofErr w:type="gramStart"/>
      <w:r w:rsidR="00222289" w:rsidRPr="00E723DD">
        <w:t>HPB</w:t>
      </w:r>
      <w:proofErr w:type="gramEnd"/>
      <w:r w:rsidR="00CF6C03">
        <w:t xml:space="preserve"> and t</w:t>
      </w:r>
      <w:r w:rsidR="00222289" w:rsidRPr="00E723DD">
        <w:t xml:space="preserve">he licensee has subsequently </w:t>
      </w:r>
      <w:r w:rsidR="00EC2BF6" w:rsidRPr="00E723DD">
        <w:t xml:space="preserve">reviewed </w:t>
      </w:r>
      <w:r w:rsidR="00A95564">
        <w:t>its</w:t>
      </w:r>
      <w:r w:rsidR="003B1D2A" w:rsidRPr="00E723DD">
        <w:t xml:space="preserve"> emergency arrangements to ensure that </w:t>
      </w:r>
      <w:r w:rsidR="001916CE" w:rsidRPr="00E723DD">
        <w:t xml:space="preserve">they are proportionate for the risk position of the station. The </w:t>
      </w:r>
      <w:r w:rsidR="004D2C90" w:rsidRPr="00E723DD">
        <w:t>amended e</w:t>
      </w:r>
      <w:r w:rsidR="00702661" w:rsidRPr="00E723DD">
        <w:t xml:space="preserve">mergency plan </w:t>
      </w:r>
      <w:r w:rsidR="00BA1570" w:rsidRPr="00E723DD">
        <w:t>introduces changes to the emergency response command structure</w:t>
      </w:r>
      <w:r w:rsidR="00E134DF" w:rsidRPr="00E723DD">
        <w:t xml:space="preserve">, </w:t>
      </w:r>
      <w:r w:rsidR="00F60F1D" w:rsidRPr="00E723DD">
        <w:t xml:space="preserve">site response teams, emergency facilities and equipment. The plan establishes </w:t>
      </w:r>
      <w:r w:rsidR="007721C4" w:rsidRPr="00E723DD">
        <w:t>a core-on-site capability which is scalable dependant on the s</w:t>
      </w:r>
      <w:r w:rsidR="000A18F6">
        <w:t>tat</w:t>
      </w:r>
      <w:r w:rsidR="007721C4" w:rsidRPr="00E723DD">
        <w:t>ion operating condition</w:t>
      </w:r>
      <w:r w:rsidR="00C04824" w:rsidRPr="00E723DD">
        <w:t>, for example, normal</w:t>
      </w:r>
      <w:r w:rsidR="00E96C13" w:rsidRPr="00E723DD">
        <w:t xml:space="preserve"> working hou</w:t>
      </w:r>
      <w:r w:rsidR="000A18F6">
        <w:t>r</w:t>
      </w:r>
      <w:r w:rsidR="00E96C13" w:rsidRPr="00E723DD">
        <w:t>s, extended working hours and silent hours.</w:t>
      </w:r>
    </w:p>
    <w:p w14:paraId="47D79A8A" w14:textId="7B61BD16" w:rsidR="005D5C0B" w:rsidRPr="00E723DD" w:rsidRDefault="00E96C13" w:rsidP="00A95564">
      <w:pPr>
        <w:pStyle w:val="NumList1"/>
      </w:pPr>
      <w:r w:rsidRPr="00E723DD">
        <w:t xml:space="preserve">The proposed arrangements </w:t>
      </w:r>
      <w:r w:rsidR="004C70B1" w:rsidRPr="00E723DD">
        <w:t>represent progress towards implementing the contingency emergency arrangements w</w:t>
      </w:r>
      <w:r w:rsidR="00580B1F" w:rsidRPr="00E723DD">
        <w:t xml:space="preserve">hich are consistent with those in </w:t>
      </w:r>
      <w:r w:rsidR="00A95564" w:rsidRPr="00E723DD">
        <w:t>place</w:t>
      </w:r>
      <w:r w:rsidR="00580B1F" w:rsidRPr="00E723DD">
        <w:t xml:space="preserve"> at other defueled reactor sites, and as such, designed to facilitate the subsequent </w:t>
      </w:r>
      <w:r w:rsidR="00592E0D" w:rsidRPr="00E723DD">
        <w:t>transfer of HPB t</w:t>
      </w:r>
      <w:r w:rsidR="00370022">
        <w:t>o</w:t>
      </w:r>
      <w:r w:rsidR="00592E0D" w:rsidRPr="00E723DD">
        <w:t xml:space="preserve"> Nuclear Restoration Services in preparation for decommissioning.</w:t>
      </w:r>
    </w:p>
    <w:p w14:paraId="413FAFDF" w14:textId="77777777" w:rsidR="00B37C33" w:rsidRPr="00E723DD" w:rsidRDefault="00B37C33" w:rsidP="00AC2E98">
      <w:pPr>
        <w:pStyle w:val="NumList1"/>
        <w:numPr>
          <w:ilvl w:val="0"/>
          <w:numId w:val="0"/>
        </w:numPr>
        <w:ind w:left="851"/>
      </w:pPr>
    </w:p>
    <w:p w14:paraId="4A4B131A" w14:textId="7C60D921" w:rsidR="0038766B" w:rsidRPr="00E723DD" w:rsidRDefault="00385E75" w:rsidP="00410423">
      <w:pPr>
        <w:pStyle w:val="Heading1"/>
      </w:pPr>
      <w:bookmarkStart w:id="7" w:name="_Toc222904475"/>
      <w:r w:rsidRPr="00E723DD">
        <w:lastRenderedPageBreak/>
        <w:t>Assessment and inspection work carried out by ONR in consideration of this request</w:t>
      </w:r>
      <w:bookmarkEnd w:id="7"/>
    </w:p>
    <w:p w14:paraId="7FDDFEE2" w14:textId="586C839F" w:rsidR="00154609" w:rsidRPr="00E723DD" w:rsidRDefault="003E24F7" w:rsidP="004F4783">
      <w:pPr>
        <w:pStyle w:val="NumList1"/>
      </w:pPr>
      <w:r w:rsidRPr="00E723DD">
        <w:t xml:space="preserve">We </w:t>
      </w:r>
      <w:r w:rsidR="009712EF" w:rsidRPr="00E723DD">
        <w:t>approved similar changes</w:t>
      </w:r>
      <w:r w:rsidR="000D0A6D">
        <w:t xml:space="preserve"> at</w:t>
      </w:r>
      <w:r w:rsidR="009712EF" w:rsidRPr="00E723DD">
        <w:t xml:space="preserve"> </w:t>
      </w:r>
      <w:r w:rsidR="000D0A6D" w:rsidRPr="00E723DD">
        <w:t>Hunterston B</w:t>
      </w:r>
      <w:r w:rsidR="00C77906" w:rsidRPr="00E723DD">
        <w:t xml:space="preserve"> (PR-02230) in July 2025, which was the first </w:t>
      </w:r>
      <w:r w:rsidR="00C3307E" w:rsidRPr="00E723DD">
        <w:t xml:space="preserve">advanced gas-cooled reactor </w:t>
      </w:r>
      <w:r w:rsidR="005539D7" w:rsidRPr="00E723DD">
        <w:t xml:space="preserve">to complete fuel free verification and subsequently </w:t>
      </w:r>
      <w:r w:rsidR="00A73FF8" w:rsidRPr="00E723DD">
        <w:t>request a substantial change to the on-site emergency arrangements.</w:t>
      </w:r>
    </w:p>
    <w:p w14:paraId="2EACA683" w14:textId="022BDA3C" w:rsidR="00F27425" w:rsidRPr="00E723DD" w:rsidRDefault="00C8482D" w:rsidP="00AC2E98">
      <w:pPr>
        <w:pStyle w:val="NumList1"/>
      </w:pPr>
      <w:r w:rsidRPr="00E723DD">
        <w:t xml:space="preserve">Based on </w:t>
      </w:r>
      <w:r w:rsidR="00CF584F">
        <w:t>operating experience</w:t>
      </w:r>
      <w:r w:rsidR="008B48A2" w:rsidRPr="00E723DD">
        <w:t xml:space="preserve"> from that assessment,</w:t>
      </w:r>
      <w:r w:rsidR="00FB657D" w:rsidRPr="00E723DD">
        <w:t xml:space="preserve"> we judged it proportionate to target </w:t>
      </w:r>
      <w:r w:rsidR="005D03DC">
        <w:t>our assessment for</w:t>
      </w:r>
      <w:r w:rsidR="00FB657D" w:rsidRPr="00E723DD">
        <w:t xml:space="preserve"> </w:t>
      </w:r>
      <w:r w:rsidR="00F27425" w:rsidRPr="00E723DD">
        <w:t>HPB on:</w:t>
      </w:r>
    </w:p>
    <w:p w14:paraId="492BA89B" w14:textId="1E6B4F62" w:rsidR="00F27425" w:rsidRPr="00E723DD" w:rsidRDefault="00F27425" w:rsidP="00E02150">
      <w:pPr>
        <w:pStyle w:val="Bulletlist1"/>
      </w:pPr>
      <w:r w:rsidRPr="00E723DD">
        <w:t>The differences between the Hunterston B and Hinkley Point B emergency arrangements.</w:t>
      </w:r>
    </w:p>
    <w:p w14:paraId="741E1462" w14:textId="77777777" w:rsidR="00B92250" w:rsidRPr="00E723DD" w:rsidRDefault="00F27425" w:rsidP="00E02150">
      <w:pPr>
        <w:pStyle w:val="Bulletlist1"/>
      </w:pPr>
      <w:r w:rsidRPr="00E723DD">
        <w:t xml:space="preserve">Observation of </w:t>
      </w:r>
      <w:r w:rsidR="00B92250" w:rsidRPr="00E723DD">
        <w:t>an emergency exercise demonstrating the implementation of the proposed emergency response capability.</w:t>
      </w:r>
    </w:p>
    <w:p w14:paraId="56A51124" w14:textId="182D616E" w:rsidR="000F617C" w:rsidRDefault="00B92250" w:rsidP="00E02150">
      <w:pPr>
        <w:pStyle w:val="Bulletlist1"/>
      </w:pPr>
      <w:r w:rsidRPr="00E723DD">
        <w:t>Confirmation</w:t>
      </w:r>
      <w:r w:rsidR="00A625B7" w:rsidRPr="00E723DD">
        <w:t xml:space="preserve"> that HPB are ready to </w:t>
      </w:r>
      <w:r w:rsidR="00C11257" w:rsidRPr="00E723DD">
        <w:t>implement the revised emergency arrangements</w:t>
      </w:r>
      <w:r w:rsidR="00E02150">
        <w:t>.</w:t>
      </w:r>
    </w:p>
    <w:p w14:paraId="5D644CD9" w14:textId="3743D24C" w:rsidR="00680BB5" w:rsidRPr="00E723DD" w:rsidRDefault="00680BB5" w:rsidP="00ED1F8D">
      <w:pPr>
        <w:pStyle w:val="NumList1"/>
      </w:pPr>
      <w:r w:rsidRPr="00680BB5">
        <w:t xml:space="preserve">The emergency plan also supports the licensee’s compliance with </w:t>
      </w:r>
      <w:r w:rsidR="00ED1F8D">
        <w:t>the</w:t>
      </w:r>
      <w:r w:rsidRPr="00680BB5">
        <w:t xml:space="preserve"> Radiation Emergency Preparedness and Public Information Regulations</w:t>
      </w:r>
      <w:r w:rsidR="009C0284">
        <w:t xml:space="preserve">. </w:t>
      </w:r>
      <w:r w:rsidR="00C44F5E">
        <w:t xml:space="preserve">Our assessment only considered changes </w:t>
      </w:r>
      <w:r w:rsidR="00670EC9">
        <w:t>relevant to</w:t>
      </w:r>
      <w:r w:rsidR="00600349">
        <w:t xml:space="preserve"> </w:t>
      </w:r>
      <w:r w:rsidR="0050145C" w:rsidRPr="0050145C">
        <w:t>Regulation 10 (Operator’s emergency plan)</w:t>
      </w:r>
      <w:r w:rsidR="00600349">
        <w:t>.</w:t>
      </w:r>
    </w:p>
    <w:p w14:paraId="0E00178A" w14:textId="1AF31A8A" w:rsidR="00B90D2E" w:rsidRPr="00E723DD" w:rsidRDefault="00B90D2E" w:rsidP="00847821">
      <w:pPr>
        <w:pStyle w:val="Heading2"/>
      </w:pPr>
      <w:bookmarkStart w:id="8" w:name="_Toc222904476"/>
      <w:r w:rsidRPr="00E723DD">
        <w:t>Justification of emergency response capability</w:t>
      </w:r>
      <w:bookmarkEnd w:id="8"/>
    </w:p>
    <w:p w14:paraId="2BECA605" w14:textId="546A23FA" w:rsidR="006B7164" w:rsidRPr="006B7164" w:rsidRDefault="006B7164" w:rsidP="006B7164">
      <w:pPr>
        <w:pStyle w:val="NumList1"/>
      </w:pPr>
      <w:r w:rsidRPr="006B7164">
        <w:t>The licensee ha</w:t>
      </w:r>
      <w:r>
        <w:t>s</w:t>
      </w:r>
      <w:r w:rsidRPr="006B7164">
        <w:t xml:space="preserve"> developed the post fuel free emergency arrangements in accordance with its emergency planning policies and specifications for developing and maintaining emergency arrangements and hazard identification and risk evaluation for emergency preparedness and response.</w:t>
      </w:r>
    </w:p>
    <w:p w14:paraId="4333136D" w14:textId="7D241381" w:rsidR="00E85856" w:rsidRPr="00E85856" w:rsidRDefault="006B7164" w:rsidP="00E85856">
      <w:pPr>
        <w:pStyle w:val="NumList1"/>
      </w:pPr>
      <w:r>
        <w:t xml:space="preserve">Reference </w:t>
      </w:r>
      <w:sdt>
        <w:sdtPr>
          <w:id w:val="1382131671"/>
          <w:citation/>
        </w:sdtPr>
        <w:sdtEndPr/>
        <w:sdtContent>
          <w:r w:rsidR="00F1449F">
            <w:fldChar w:fldCharType="begin"/>
          </w:r>
          <w:r w:rsidR="00F1449F">
            <w:instrText xml:space="preserve"> CITATION Hin1 \l 2057 </w:instrText>
          </w:r>
          <w:r w:rsidR="00F1449F">
            <w:fldChar w:fldCharType="separate"/>
          </w:r>
          <w:r w:rsidR="00244AC0" w:rsidRPr="00244AC0">
            <w:rPr>
              <w:noProof/>
            </w:rPr>
            <w:t>[3]</w:t>
          </w:r>
          <w:r w:rsidR="00F1449F">
            <w:fldChar w:fldCharType="end"/>
          </w:r>
        </w:sdtContent>
      </w:sdt>
      <w:r w:rsidR="00BE0FB5">
        <w:t xml:space="preserve"> presents </w:t>
      </w:r>
      <w:r w:rsidR="007D1363">
        <w:t xml:space="preserve">the licensee’s justification </w:t>
      </w:r>
      <w:r w:rsidR="001258FE">
        <w:t xml:space="preserve">for the </w:t>
      </w:r>
      <w:r w:rsidR="00073FA7" w:rsidRPr="00073FA7">
        <w:t>post defueling emergency response capability.</w:t>
      </w:r>
      <w:r w:rsidR="00E85856">
        <w:t xml:space="preserve"> </w:t>
      </w:r>
      <w:r w:rsidR="00E85856" w:rsidRPr="00E85856">
        <w:t>The licensee has used the fault and hazard schedules in the post defueling safety case,</w:t>
      </w:r>
      <w:r w:rsidR="00636A79">
        <w:t xml:space="preserve"> which we considered under </w:t>
      </w:r>
      <w:r w:rsidR="00636A79" w:rsidRPr="00636A79">
        <w:t>PR</w:t>
      </w:r>
      <w:r w:rsidR="00D7528D">
        <w:noBreakHyphen/>
      </w:r>
      <w:r w:rsidR="00636A79" w:rsidRPr="00636A79">
        <w:t>02173</w:t>
      </w:r>
      <w:r w:rsidR="00501D53">
        <w:t xml:space="preserve">, </w:t>
      </w:r>
      <w:r w:rsidR="00E85856" w:rsidRPr="00E85856">
        <w:t>to derive the proposed emergency arrangements. The licensee has considered radiological hazards, conventional hazards, security and other external events. Fleet wide operating experience has also been reviewed. Events that were screened out from the safety case based on design base criteria threshold were also considered.</w:t>
      </w:r>
    </w:p>
    <w:p w14:paraId="76AE2769" w14:textId="52864CEC" w:rsidR="003A5F9A" w:rsidRPr="00F322A5" w:rsidRDefault="003A5F9A" w:rsidP="003A5F9A">
      <w:pPr>
        <w:pStyle w:val="NumList1"/>
      </w:pPr>
      <w:r w:rsidRPr="003A5F9A">
        <w:t xml:space="preserve">We are satisfied </w:t>
      </w:r>
      <w:r w:rsidR="00D72FBB">
        <w:t>with</w:t>
      </w:r>
      <w:r w:rsidRPr="003A5F9A">
        <w:t xml:space="preserve"> licensee’s safety case</w:t>
      </w:r>
      <w:r w:rsidR="00F322A5">
        <w:t xml:space="preserve"> approach and content that the</w:t>
      </w:r>
      <w:r w:rsidRPr="003A5F9A">
        <w:t xml:space="preserve"> related fault analysis provide</w:t>
      </w:r>
      <w:r w:rsidR="00F322A5">
        <w:t>s</w:t>
      </w:r>
      <w:r w:rsidRPr="003A5F9A">
        <w:t xml:space="preserve"> a suitable basis for developing the post fuel </w:t>
      </w:r>
      <w:r w:rsidRPr="00F322A5">
        <w:t>free emergency arrangements.</w:t>
      </w:r>
    </w:p>
    <w:p w14:paraId="1E984E79" w14:textId="77777777" w:rsidR="00BD44CA" w:rsidRPr="00F322A5" w:rsidRDefault="00BD44CA" w:rsidP="00BD44CA">
      <w:pPr>
        <w:pStyle w:val="NumList1"/>
      </w:pPr>
      <w:r w:rsidRPr="00F322A5">
        <w:lastRenderedPageBreak/>
        <w:t>The licensee’s baseline emergency response requirements were derived for an operating station as part of the vision 2000 project, which defined specific roles, capabilities and minimum staffing levels. This has been used along with the safety case and associated fault analysis by the licensee’s subject matter experts to inform the development of the minimum task capability required for the post fuel free emergency response capability.</w:t>
      </w:r>
    </w:p>
    <w:p w14:paraId="54073B77" w14:textId="4AC7B307" w:rsidR="00BD44CA" w:rsidRPr="00F322A5" w:rsidRDefault="00BD44CA" w:rsidP="00BD44CA">
      <w:pPr>
        <w:pStyle w:val="NumList1"/>
      </w:pPr>
      <w:r w:rsidRPr="00F322A5">
        <w:t>To validate the proposed arrangements, the licensee has assessed the capability against a representative range of emergency scenarios. The assessment did not identify any scenarios that would result in an inadequate response and found four scenarios which would provide the basis for stress testing.</w:t>
      </w:r>
    </w:p>
    <w:p w14:paraId="34813752" w14:textId="77777777" w:rsidR="00BD44CA" w:rsidRPr="00F322A5" w:rsidRDefault="00BD44CA" w:rsidP="00BD44CA">
      <w:pPr>
        <w:pStyle w:val="NumList1"/>
      </w:pPr>
      <w:r w:rsidRPr="00F322A5">
        <w:t>We are satisfied that the licensee has applied a systematic process to develop a proportionate emergency response capability based on the identified hazards, consequences and safety cases.</w:t>
      </w:r>
    </w:p>
    <w:p w14:paraId="378267F8" w14:textId="0492DE66" w:rsidR="00BD44CA" w:rsidRPr="00F322A5" w:rsidRDefault="00BD44CA" w:rsidP="00F322A5">
      <w:pPr>
        <w:pStyle w:val="NumList1"/>
      </w:pPr>
      <w:r w:rsidRPr="00F322A5">
        <w:t>Overall, we are satisfied that the licensee had adequately justified the proposed changes to the H</w:t>
      </w:r>
      <w:r w:rsidR="00F322A5" w:rsidRPr="00F322A5">
        <w:t>P</w:t>
      </w:r>
      <w:r w:rsidRPr="00F322A5">
        <w:t>B emergency plan and have not identified any issues that would prevent our approval.</w:t>
      </w:r>
    </w:p>
    <w:p w14:paraId="432F56CC" w14:textId="642DF25D" w:rsidR="00847821" w:rsidRPr="00E723DD" w:rsidRDefault="00847821" w:rsidP="00EF478F">
      <w:pPr>
        <w:pStyle w:val="Heading2"/>
      </w:pPr>
      <w:bookmarkStart w:id="9" w:name="_Toc222904477"/>
      <w:r w:rsidRPr="00E723DD">
        <w:t xml:space="preserve">Observation </w:t>
      </w:r>
      <w:r w:rsidR="00EF478F" w:rsidRPr="00E723DD">
        <w:t>of emergency response capability</w:t>
      </w:r>
      <w:bookmarkEnd w:id="9"/>
    </w:p>
    <w:p w14:paraId="3817D8B2" w14:textId="4B7A4806" w:rsidR="009B0696" w:rsidRPr="00A97CC8" w:rsidRDefault="00EF478F" w:rsidP="000D3B69">
      <w:pPr>
        <w:pStyle w:val="NumList1"/>
      </w:pPr>
      <w:r w:rsidRPr="00E723DD">
        <w:t>We observed</w:t>
      </w:r>
      <w:r w:rsidR="00042588">
        <w:t xml:space="preserve"> </w:t>
      </w:r>
      <w:r w:rsidR="005F0B8E">
        <w:t xml:space="preserve">a </w:t>
      </w:r>
      <w:r w:rsidR="00ED465E">
        <w:t>‘proof of concept’ emergency exercise</w:t>
      </w:r>
      <w:r w:rsidR="00E116E9">
        <w:t xml:space="preserve">, </w:t>
      </w:r>
      <w:sdt>
        <w:sdtPr>
          <w:id w:val="458224964"/>
          <w:citation/>
        </w:sdtPr>
        <w:sdtEndPr/>
        <w:sdtContent>
          <w:r w:rsidR="00B13941">
            <w:fldChar w:fldCharType="begin"/>
          </w:r>
          <w:r w:rsidR="000217FC">
            <w:instrText xml:space="preserve">CITATION ONR \l 2057 </w:instrText>
          </w:r>
          <w:r w:rsidR="00B13941">
            <w:fldChar w:fldCharType="separate"/>
          </w:r>
          <w:r w:rsidR="00244AC0" w:rsidRPr="00244AC0">
            <w:rPr>
              <w:noProof/>
            </w:rPr>
            <w:t>[4]</w:t>
          </w:r>
          <w:r w:rsidR="00B13941">
            <w:fldChar w:fldCharType="end"/>
          </w:r>
        </w:sdtContent>
      </w:sdt>
      <w:r w:rsidR="00E116E9">
        <w:t xml:space="preserve"> to gain confidence </w:t>
      </w:r>
      <w:r w:rsidR="00E116E9" w:rsidRPr="00A97CC8">
        <w:t>in the licensee’s proposed emergency arrangements</w:t>
      </w:r>
      <w:r w:rsidR="00937D76" w:rsidRPr="00A97CC8">
        <w:t>.</w:t>
      </w:r>
    </w:p>
    <w:p w14:paraId="7898B05A" w14:textId="426DCA32" w:rsidR="00BE1A42" w:rsidRPr="00A97CC8" w:rsidRDefault="00DC74E9" w:rsidP="00D656DF">
      <w:pPr>
        <w:pStyle w:val="NumList1"/>
      </w:pPr>
      <w:r w:rsidRPr="00A97CC8">
        <w:t xml:space="preserve">We were satisfied that the exercise simulated </w:t>
      </w:r>
      <w:r w:rsidR="000D3B69" w:rsidRPr="00A97CC8">
        <w:t xml:space="preserve">a </w:t>
      </w:r>
      <w:r w:rsidRPr="00A97CC8">
        <w:t>representative event based on the post fuel free hazard assessment and fleet operating experience. We judged</w:t>
      </w:r>
      <w:r w:rsidR="00BE1A42" w:rsidRPr="00A97CC8">
        <w:t xml:space="preserve"> that the exercise demonstrated</w:t>
      </w:r>
      <w:r w:rsidR="000A6E41" w:rsidRPr="00A97CC8">
        <w:t xml:space="preserve"> that the proposed emergency arrangements </w:t>
      </w:r>
      <w:r w:rsidR="00BE1A42" w:rsidRPr="00A97CC8">
        <w:t>were suitable for site to respond to a site incident</w:t>
      </w:r>
      <w:r w:rsidR="00A97CC8" w:rsidRPr="00A97CC8">
        <w:t>. We</w:t>
      </w:r>
      <w:r w:rsidR="00D656DF" w:rsidRPr="00A97CC8">
        <w:t xml:space="preserve"> did not observe any evidence that the proposed changes to the emergency plan would have any detrimental effect on the station’s emergency response.</w:t>
      </w:r>
    </w:p>
    <w:p w14:paraId="5E2141FD" w14:textId="6EBF265E" w:rsidR="0028750A" w:rsidRPr="00E723DD" w:rsidRDefault="0028750A" w:rsidP="00ED212B">
      <w:pPr>
        <w:pStyle w:val="Heading2"/>
      </w:pPr>
      <w:bookmarkStart w:id="10" w:name="_Toc222904478"/>
      <w:r w:rsidRPr="00E723DD">
        <w:t xml:space="preserve">Independent </w:t>
      </w:r>
      <w:r w:rsidR="00ED212B" w:rsidRPr="00E723DD">
        <w:t>nuclear assurance</w:t>
      </w:r>
      <w:bookmarkEnd w:id="10"/>
    </w:p>
    <w:p w14:paraId="63950241" w14:textId="6F7DCC10" w:rsidR="00ED212B" w:rsidRPr="00E723DD" w:rsidRDefault="00ED212B" w:rsidP="00AC2E98">
      <w:pPr>
        <w:pStyle w:val="NumList1"/>
      </w:pPr>
      <w:r w:rsidRPr="00E723DD">
        <w:t xml:space="preserve">The licensee’s </w:t>
      </w:r>
      <w:r w:rsidR="00E76D88" w:rsidRPr="00E723DD">
        <w:t>independent nu</w:t>
      </w:r>
      <w:r w:rsidR="00AE5A6C" w:rsidRPr="00E723DD">
        <w:t xml:space="preserve">clear assurance (INA) </w:t>
      </w:r>
      <w:r w:rsidR="006931CF" w:rsidRPr="00E723DD">
        <w:t>has assessed</w:t>
      </w:r>
      <w:r w:rsidR="00E605F8">
        <w:t xml:space="preserve"> </w:t>
      </w:r>
      <w:r w:rsidR="006931CF" w:rsidRPr="00E723DD">
        <w:t xml:space="preserve">the </w:t>
      </w:r>
      <w:r w:rsidR="00D00292" w:rsidRPr="00E723DD">
        <w:t>proposed changes to HPB’s emergency response arrangements</w:t>
      </w:r>
      <w:r w:rsidR="002F0006" w:rsidRPr="00E723DD">
        <w:t xml:space="preserve"> through </w:t>
      </w:r>
      <w:r w:rsidR="0034398F" w:rsidRPr="00E723DD">
        <w:t>its</w:t>
      </w:r>
      <w:r w:rsidR="002F0006" w:rsidRPr="00E723DD">
        <w:t xml:space="preserve"> concurrence process. The assessment considered:</w:t>
      </w:r>
    </w:p>
    <w:p w14:paraId="5E6C3818" w14:textId="0DE4C9E0" w:rsidR="002F0006" w:rsidRPr="00E723DD" w:rsidRDefault="00542DBA" w:rsidP="00BB1AC9">
      <w:pPr>
        <w:pStyle w:val="Bulletlist1"/>
      </w:pPr>
      <w:r w:rsidRPr="00E723DD">
        <w:t>Governance and oversight</w:t>
      </w:r>
    </w:p>
    <w:p w14:paraId="21EFB84D" w14:textId="64D4FE7F" w:rsidR="00542DBA" w:rsidRPr="00E723DD" w:rsidRDefault="00542DBA" w:rsidP="00BB1AC9">
      <w:pPr>
        <w:pStyle w:val="Bulletlist1"/>
      </w:pPr>
      <w:r w:rsidRPr="00E723DD">
        <w:t>Change prop</w:t>
      </w:r>
      <w:r w:rsidR="005136CA" w:rsidRPr="00E723DD">
        <w:t>osal, justification, and agreement / approval</w:t>
      </w:r>
    </w:p>
    <w:p w14:paraId="1FD9FD61" w14:textId="1D32E193" w:rsidR="005136CA" w:rsidRPr="00E723DD" w:rsidRDefault="005136CA" w:rsidP="00BB1AC9">
      <w:pPr>
        <w:pStyle w:val="Bulletlist1"/>
      </w:pPr>
      <w:r w:rsidRPr="00E723DD">
        <w:t>Implementation strategy</w:t>
      </w:r>
    </w:p>
    <w:p w14:paraId="7A8EC35F" w14:textId="5F168A9D" w:rsidR="005136CA" w:rsidRPr="00E723DD" w:rsidRDefault="005136CA" w:rsidP="00BB1AC9">
      <w:pPr>
        <w:pStyle w:val="Bulletlist1"/>
      </w:pPr>
      <w:r w:rsidRPr="00E723DD">
        <w:t>Document review and updates</w:t>
      </w:r>
    </w:p>
    <w:p w14:paraId="22B7D757" w14:textId="6A6C3606" w:rsidR="005136CA" w:rsidRPr="00E723DD" w:rsidRDefault="000032F1" w:rsidP="00BB1AC9">
      <w:pPr>
        <w:pStyle w:val="Bulletlist1"/>
      </w:pPr>
      <w:r w:rsidRPr="00E723DD">
        <w:t>Training / awareness / authorisation (including exercises and drills)</w:t>
      </w:r>
    </w:p>
    <w:p w14:paraId="3B1A1BEB" w14:textId="38B4D5E6" w:rsidR="000032F1" w:rsidRPr="00E723DD" w:rsidRDefault="000032F1" w:rsidP="00BB1AC9">
      <w:pPr>
        <w:pStyle w:val="Bulletlist1"/>
      </w:pPr>
      <w:r w:rsidRPr="00E723DD">
        <w:lastRenderedPageBreak/>
        <w:t>Proof of concept and exercise development and delivery</w:t>
      </w:r>
    </w:p>
    <w:p w14:paraId="2A96F686" w14:textId="3EA980AC" w:rsidR="00530DCF" w:rsidRPr="00530DCF" w:rsidRDefault="00384125" w:rsidP="00F4276F">
      <w:pPr>
        <w:pStyle w:val="Bulletlist1"/>
      </w:pPr>
      <w:r w:rsidRPr="00E723DD">
        <w:t>Facilities and equipment changes</w:t>
      </w:r>
    </w:p>
    <w:p w14:paraId="34E35EFF" w14:textId="1CFC29D0" w:rsidR="001940F5" w:rsidRPr="006A60E1" w:rsidRDefault="00C9235B" w:rsidP="000032F1">
      <w:pPr>
        <w:pStyle w:val="NumList1"/>
      </w:pPr>
      <w:r w:rsidRPr="006A60E1">
        <w:t xml:space="preserve">INA </w:t>
      </w:r>
      <w:r w:rsidR="00F4276F" w:rsidRPr="006A60E1">
        <w:t xml:space="preserve">did not have any findings </w:t>
      </w:r>
      <w:r w:rsidR="00283CDF" w:rsidRPr="006A60E1">
        <w:t xml:space="preserve">that raised cause for concern and consequently did not identify any areas for improvement </w:t>
      </w:r>
      <w:r w:rsidR="0073751F" w:rsidRPr="006A60E1">
        <w:t>or opportunities for improvement. INA</w:t>
      </w:r>
      <w:r w:rsidR="006C15B5" w:rsidRPr="006A60E1">
        <w:t xml:space="preserve"> </w:t>
      </w:r>
      <w:r w:rsidR="008928DC" w:rsidRPr="006A60E1">
        <w:t xml:space="preserve">has </w:t>
      </w:r>
      <w:r w:rsidRPr="006A60E1">
        <w:t>c</w:t>
      </w:r>
      <w:r w:rsidR="001940F5" w:rsidRPr="006A60E1">
        <w:t>onfirmed</w:t>
      </w:r>
      <w:r w:rsidR="007041F0" w:rsidRPr="006A60E1">
        <w:t xml:space="preserve"> </w:t>
      </w:r>
      <w:sdt>
        <w:sdtPr>
          <w:id w:val="-1670238625"/>
          <w:citation/>
        </w:sdtPr>
        <w:sdtEndPr/>
        <w:sdtContent>
          <w:r w:rsidR="00D412A7" w:rsidRPr="006A60E1">
            <w:fldChar w:fldCharType="begin"/>
          </w:r>
          <w:r w:rsidR="000217FC">
            <w:instrText xml:space="preserve">CITATION Ind \l 2057 </w:instrText>
          </w:r>
          <w:r w:rsidR="00D412A7" w:rsidRPr="006A60E1">
            <w:fldChar w:fldCharType="separate"/>
          </w:r>
          <w:r w:rsidR="00244AC0" w:rsidRPr="00244AC0">
            <w:rPr>
              <w:noProof/>
            </w:rPr>
            <w:t>[5]</w:t>
          </w:r>
          <w:r w:rsidR="00D412A7" w:rsidRPr="006A60E1">
            <w:fldChar w:fldCharType="end"/>
          </w:r>
        </w:sdtContent>
      </w:sdt>
      <w:r w:rsidRPr="006A60E1">
        <w:t xml:space="preserve"> that </w:t>
      </w:r>
      <w:r w:rsidR="001940F5" w:rsidRPr="006A60E1">
        <w:t>HPB</w:t>
      </w:r>
      <w:r w:rsidR="00C93AD2" w:rsidRPr="006A60E1">
        <w:t xml:space="preserve"> has demonstrated readiness to implement the revised emergency arrangements and supports </w:t>
      </w:r>
      <w:r w:rsidR="006A60E1" w:rsidRPr="006A60E1">
        <w:t>the application for a License Instrument.</w:t>
      </w:r>
    </w:p>
    <w:p w14:paraId="1A9BC98E" w14:textId="563BB102" w:rsidR="00756656" w:rsidRDefault="00756656" w:rsidP="00851189">
      <w:pPr>
        <w:pStyle w:val="Heading2"/>
      </w:pPr>
      <w:bookmarkStart w:id="11" w:name="_Toc222904479"/>
      <w:r>
        <w:t>Engagement with other governmental agencies</w:t>
      </w:r>
      <w:bookmarkEnd w:id="11"/>
    </w:p>
    <w:p w14:paraId="3C3D03A0" w14:textId="7B9C2DD1" w:rsidR="00756656" w:rsidRPr="003C2ADA" w:rsidRDefault="00851189" w:rsidP="000032F1">
      <w:pPr>
        <w:pStyle w:val="NumList1"/>
      </w:pPr>
      <w:r>
        <w:t xml:space="preserve">Our </w:t>
      </w:r>
      <w:r w:rsidR="00E61C5C">
        <w:t>arrangement</w:t>
      </w:r>
      <w:r w:rsidR="00C40DCE">
        <w:t xml:space="preserve">s require us to notify other competent regulatory authorities of our intention </w:t>
      </w:r>
      <w:r w:rsidR="008C1A76">
        <w:t>before issuing a licence instrument, to ensure that there are no specific objections that may compromise other regulatory requirements</w:t>
      </w:r>
      <w:r w:rsidR="00D34EBB">
        <w:t xml:space="preserve">. The environment agency </w:t>
      </w:r>
      <w:proofErr w:type="gramStart"/>
      <w:r w:rsidR="00D34EBB">
        <w:t>have</w:t>
      </w:r>
      <w:proofErr w:type="gramEnd"/>
      <w:r w:rsidR="00D34EBB">
        <w:t xml:space="preserve"> confirmed </w:t>
      </w:r>
      <w:sdt>
        <w:sdtPr>
          <w:id w:val="1921451162"/>
          <w:citation/>
        </w:sdtPr>
        <w:sdtEndPr/>
        <w:sdtContent>
          <w:r w:rsidR="003D446D">
            <w:fldChar w:fldCharType="begin"/>
          </w:r>
          <w:r w:rsidR="00244AC0">
            <w:instrText xml:space="preserve">CITATION Sco \l 2057 </w:instrText>
          </w:r>
          <w:r w:rsidR="003D446D">
            <w:fldChar w:fldCharType="separate"/>
          </w:r>
          <w:r w:rsidR="00244AC0" w:rsidRPr="00244AC0">
            <w:rPr>
              <w:noProof/>
            </w:rPr>
            <w:t>[6]</w:t>
          </w:r>
          <w:r w:rsidR="003D446D">
            <w:fldChar w:fldCharType="end"/>
          </w:r>
        </w:sdtContent>
      </w:sdt>
      <w:r w:rsidR="00D34EBB">
        <w:t xml:space="preserve"> that they have </w:t>
      </w:r>
      <w:r w:rsidR="0078566A">
        <w:t>no objections to us approving revision 017 of the HPB emergency plan.</w:t>
      </w:r>
    </w:p>
    <w:p w14:paraId="5D8C3367" w14:textId="77777777" w:rsidR="000F617C" w:rsidRPr="00E723DD" w:rsidRDefault="000F617C" w:rsidP="00AC2E98">
      <w:pPr>
        <w:pStyle w:val="NumList1"/>
        <w:numPr>
          <w:ilvl w:val="0"/>
          <w:numId w:val="0"/>
        </w:numPr>
        <w:ind w:left="851"/>
      </w:pPr>
    </w:p>
    <w:p w14:paraId="59A5C587" w14:textId="342B06FA" w:rsidR="0038766B" w:rsidRPr="00E723DD" w:rsidRDefault="000F617C" w:rsidP="00410423">
      <w:pPr>
        <w:pStyle w:val="Heading1"/>
      </w:pPr>
      <w:bookmarkStart w:id="12" w:name="_Toc222904480"/>
      <w:r w:rsidRPr="00E723DD">
        <w:t xml:space="preserve">Matters </w:t>
      </w:r>
      <w:r w:rsidR="00385E75" w:rsidRPr="00E723DD">
        <w:t xml:space="preserve">arising </w:t>
      </w:r>
      <w:r w:rsidRPr="00E723DD">
        <w:t>from ONR</w:t>
      </w:r>
      <w:r w:rsidR="00385E75" w:rsidRPr="00E723DD">
        <w:t>’</w:t>
      </w:r>
      <w:r w:rsidRPr="00E723DD">
        <w:t xml:space="preserve">s </w:t>
      </w:r>
      <w:r w:rsidR="00385E75" w:rsidRPr="00E723DD">
        <w:t>work</w:t>
      </w:r>
      <w:bookmarkEnd w:id="12"/>
    </w:p>
    <w:p w14:paraId="45115ABF" w14:textId="620F941E" w:rsidR="00E5041D" w:rsidRDefault="007D36B1" w:rsidP="00AC2E98">
      <w:pPr>
        <w:pStyle w:val="NumList1"/>
      </w:pPr>
      <w:r>
        <w:t xml:space="preserve">There are no outstanding matters arising from our </w:t>
      </w:r>
      <w:r w:rsidR="00111459">
        <w:t>assessment and inspection carried out in con</w:t>
      </w:r>
      <w:r w:rsidR="00FA689E">
        <w:t>sideration of this request.</w:t>
      </w:r>
    </w:p>
    <w:p w14:paraId="2FA9C837" w14:textId="6E96C60E" w:rsidR="000F617C" w:rsidRPr="00E723DD" w:rsidRDefault="000F617C" w:rsidP="00FA689E">
      <w:pPr>
        <w:pStyle w:val="Bulletlist2"/>
        <w:numPr>
          <w:ilvl w:val="0"/>
          <w:numId w:val="0"/>
        </w:numPr>
      </w:pPr>
    </w:p>
    <w:p w14:paraId="669047B6" w14:textId="77777777" w:rsidR="00777BCE" w:rsidRPr="00E723DD" w:rsidRDefault="00777BCE" w:rsidP="00410423">
      <w:pPr>
        <w:pStyle w:val="Heading1"/>
      </w:pPr>
      <w:bookmarkStart w:id="13" w:name="_Toc222904481"/>
      <w:r w:rsidRPr="00E723DD">
        <w:t>Conclusions</w:t>
      </w:r>
      <w:bookmarkEnd w:id="13"/>
    </w:p>
    <w:p w14:paraId="40DFF375" w14:textId="7FB5C4AC" w:rsidR="00915432" w:rsidRDefault="00915432" w:rsidP="00AC2E98">
      <w:pPr>
        <w:pStyle w:val="NumList1"/>
      </w:pPr>
      <w:r>
        <w:t>Based on the evidence sampled we are satisfied that the licensee has</w:t>
      </w:r>
      <w:r w:rsidR="00176034">
        <w:t>:</w:t>
      </w:r>
    </w:p>
    <w:p w14:paraId="6DD53AA1" w14:textId="1FC640BB" w:rsidR="00176034" w:rsidRDefault="00176034" w:rsidP="00404105">
      <w:pPr>
        <w:pStyle w:val="Bulletlist1"/>
      </w:pPr>
      <w:r>
        <w:t xml:space="preserve">Provided </w:t>
      </w:r>
      <w:r w:rsidR="00800087">
        <w:t>a suitable justification for the post fuel free emergency response arrangements.</w:t>
      </w:r>
    </w:p>
    <w:p w14:paraId="3280E383" w14:textId="2DDC4620" w:rsidR="00777BCE" w:rsidRDefault="00800087" w:rsidP="00404105">
      <w:pPr>
        <w:pStyle w:val="Bulletlist1"/>
      </w:pPr>
      <w:r>
        <w:t>Demonstrated an adequate emergency response capability</w:t>
      </w:r>
    </w:p>
    <w:p w14:paraId="52CBA140" w14:textId="3F9E0949" w:rsidR="00862740" w:rsidRPr="00E723DD" w:rsidRDefault="00862740" w:rsidP="00862740">
      <w:pPr>
        <w:pStyle w:val="NumList1"/>
      </w:pPr>
      <w:r>
        <w:t>To conclude, we are content that the</w:t>
      </w:r>
      <w:r w:rsidR="00F1153F">
        <w:t xml:space="preserve"> proposed </w:t>
      </w:r>
      <w:r w:rsidR="00CC43CE">
        <w:t xml:space="preserve">emergency arrangements are adequate for dealing with any accident or emergency </w:t>
      </w:r>
      <w:r w:rsidR="00F5643B">
        <w:t xml:space="preserve">arising on the site, and we have not identified any issues that would prevent us approving revision 017 of </w:t>
      </w:r>
      <w:r w:rsidR="002D3C3D">
        <w:t>the HPB emergency plan.</w:t>
      </w:r>
    </w:p>
    <w:p w14:paraId="054B2A42" w14:textId="77777777" w:rsidR="00777BCE" w:rsidRPr="00E723DD" w:rsidRDefault="00777BCE" w:rsidP="00AC2E98">
      <w:pPr>
        <w:pStyle w:val="NumList1"/>
        <w:numPr>
          <w:ilvl w:val="0"/>
          <w:numId w:val="0"/>
        </w:numPr>
        <w:ind w:left="851"/>
      </w:pPr>
    </w:p>
    <w:p w14:paraId="3AD06306" w14:textId="16D2DEFB" w:rsidR="0038766B" w:rsidRPr="00E723DD" w:rsidRDefault="00777BCE" w:rsidP="00410423">
      <w:pPr>
        <w:pStyle w:val="Heading1"/>
      </w:pPr>
      <w:bookmarkStart w:id="14" w:name="_Toc222904482"/>
      <w:r w:rsidRPr="00E723DD">
        <w:lastRenderedPageBreak/>
        <w:t>Recommendations</w:t>
      </w:r>
      <w:bookmarkEnd w:id="14"/>
    </w:p>
    <w:bookmarkEnd w:id="5"/>
    <w:p w14:paraId="7EF374FD" w14:textId="5DBDD301" w:rsidR="00AC2E98" w:rsidRPr="00E723DD" w:rsidRDefault="000C3734" w:rsidP="004D16D7">
      <w:pPr>
        <w:pStyle w:val="NumList1"/>
      </w:pPr>
      <w:r w:rsidRPr="00293279">
        <w:t xml:space="preserve">ONR’s Director, Sellafield, Decommissioning, Fuel and Waste </w:t>
      </w:r>
      <w:r>
        <w:t xml:space="preserve">issues </w:t>
      </w:r>
      <w:r w:rsidRPr="0011449B">
        <w:t>Licence Instrument 575 under LC 11(3) for Nuclear Site Licence 62C, approving revision 017 of the Hinkley Point B emergency plan.</w:t>
      </w:r>
    </w:p>
    <w:p w14:paraId="05E1807B" w14:textId="77777777" w:rsidR="0059276A" w:rsidRPr="00E723DD" w:rsidRDefault="0059276A" w:rsidP="0059276A">
      <w:pPr>
        <w:pStyle w:val="NumList1"/>
        <w:numPr>
          <w:ilvl w:val="0"/>
          <w:numId w:val="0"/>
        </w:numPr>
        <w:ind w:left="851" w:hanging="851"/>
      </w:pPr>
    </w:p>
    <w:bookmarkStart w:id="15" w:name="_Toc222904483" w:displacedByCustomXml="next"/>
    <w:sdt>
      <w:sdtPr>
        <w:rPr>
          <w:sz w:val="24"/>
        </w:rPr>
        <w:id w:val="1663974676"/>
        <w:docPartObj>
          <w:docPartGallery w:val="Bibliographies"/>
          <w:docPartUnique/>
        </w:docPartObj>
      </w:sdtPr>
      <w:sdtEndPr/>
      <w:sdtContent>
        <w:p w14:paraId="13A8D2DA" w14:textId="2766E623" w:rsidR="00AC2E98" w:rsidRPr="00E723DD" w:rsidRDefault="00AC2E98" w:rsidP="00410423">
          <w:pPr>
            <w:pStyle w:val="Heading1"/>
            <w:numPr>
              <w:ilvl w:val="0"/>
              <w:numId w:val="0"/>
            </w:numPr>
          </w:pPr>
          <w:r w:rsidRPr="00E723DD">
            <w:t>References</w:t>
          </w:r>
          <w:bookmarkEnd w:id="15"/>
        </w:p>
        <w:sdt>
          <w:sdtPr>
            <w:id w:val="-573587230"/>
            <w:bibliography/>
          </w:sdtPr>
          <w:sdtEndPr/>
          <w:sdtContent>
            <w:p w14:paraId="457FCC73" w14:textId="77777777" w:rsidR="00244AC0" w:rsidRDefault="00AC2E98">
              <w:pPr>
                <w:rPr>
                  <w:rFonts w:ascii="Calibri" w:hAnsi="Calibri"/>
                  <w:noProof/>
                  <w:sz w:val="20"/>
                  <w:szCs w:val="20"/>
                  <w:lang w:eastAsia="en-GB" w:bidi="ar-SA"/>
                </w:rPr>
              </w:pPr>
              <w:r w:rsidRPr="00E723DD">
                <w:fldChar w:fldCharType="begin"/>
              </w:r>
              <w:r w:rsidRPr="00E723DD">
                <w:instrText xml:space="preserve"> BIBLIOGRAPHY </w:instrText>
              </w:r>
              <w:r w:rsidRPr="00E723DD">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244AC0" w14:paraId="74737B42" w14:textId="77777777">
                <w:trPr>
                  <w:divId w:val="1935742011"/>
                  <w:tblCellSpacing w:w="15" w:type="dxa"/>
                </w:trPr>
                <w:tc>
                  <w:tcPr>
                    <w:tcW w:w="50" w:type="pct"/>
                    <w:hideMark/>
                  </w:tcPr>
                  <w:p w14:paraId="33B734C7" w14:textId="2FE37EAF" w:rsidR="00244AC0" w:rsidRDefault="00244AC0">
                    <w:pPr>
                      <w:pStyle w:val="Bibliography"/>
                      <w:rPr>
                        <w:noProof/>
                        <w:szCs w:val="24"/>
                      </w:rPr>
                    </w:pPr>
                    <w:r>
                      <w:rPr>
                        <w:noProof/>
                      </w:rPr>
                      <w:t xml:space="preserve">[1] </w:t>
                    </w:r>
                  </w:p>
                </w:tc>
                <w:tc>
                  <w:tcPr>
                    <w:tcW w:w="0" w:type="auto"/>
                    <w:hideMark/>
                  </w:tcPr>
                  <w:p w14:paraId="16707CE1" w14:textId="77777777" w:rsidR="00244AC0" w:rsidRDefault="00244AC0">
                    <w:pPr>
                      <w:pStyle w:val="Bibliography"/>
                      <w:rPr>
                        <w:noProof/>
                      </w:rPr>
                    </w:pPr>
                    <w:r>
                      <w:rPr>
                        <w:i/>
                        <w:iCs/>
                        <w:noProof/>
                      </w:rPr>
                      <w:t>Letter, approval of site emergency plan – HINB/EHB/SEC/001 Rev 017,, NSL HPB 51480 R, 04 February 2026. ONRW-2019369590-26646.</w:t>
                    </w:r>
                    <w:r>
                      <w:rPr>
                        <w:noProof/>
                      </w:rPr>
                      <w:t xml:space="preserve"> </w:t>
                    </w:r>
                  </w:p>
                </w:tc>
              </w:tr>
              <w:tr w:rsidR="00244AC0" w14:paraId="59FF729F" w14:textId="77777777">
                <w:trPr>
                  <w:divId w:val="1935742011"/>
                  <w:tblCellSpacing w:w="15" w:type="dxa"/>
                </w:trPr>
                <w:tc>
                  <w:tcPr>
                    <w:tcW w:w="50" w:type="pct"/>
                    <w:hideMark/>
                  </w:tcPr>
                  <w:p w14:paraId="0D4C83AC" w14:textId="77777777" w:rsidR="00244AC0" w:rsidRDefault="00244AC0">
                    <w:pPr>
                      <w:pStyle w:val="Bibliography"/>
                      <w:rPr>
                        <w:noProof/>
                      </w:rPr>
                    </w:pPr>
                    <w:r>
                      <w:rPr>
                        <w:noProof/>
                      </w:rPr>
                      <w:t xml:space="preserve">[2] </w:t>
                    </w:r>
                  </w:p>
                </w:tc>
                <w:tc>
                  <w:tcPr>
                    <w:tcW w:w="0" w:type="auto"/>
                    <w:hideMark/>
                  </w:tcPr>
                  <w:p w14:paraId="4B641827" w14:textId="77777777" w:rsidR="00244AC0" w:rsidRDefault="00244AC0">
                    <w:pPr>
                      <w:pStyle w:val="Bibliography"/>
                      <w:rPr>
                        <w:noProof/>
                      </w:rPr>
                    </w:pPr>
                    <w:r>
                      <w:rPr>
                        <w:i/>
                        <w:iCs/>
                        <w:noProof/>
                      </w:rPr>
                      <w:t>Hinkley Point B Nuclear Power Station Post Fuel Free Verification Emergency Plan, HINB/EHB/SEC/01, Revision 017, February 2026. ONRW-2019369590-26645.</w:t>
                    </w:r>
                    <w:r>
                      <w:rPr>
                        <w:noProof/>
                      </w:rPr>
                      <w:t xml:space="preserve"> </w:t>
                    </w:r>
                  </w:p>
                </w:tc>
              </w:tr>
              <w:tr w:rsidR="00244AC0" w14:paraId="15E9E4F6" w14:textId="77777777">
                <w:trPr>
                  <w:divId w:val="1935742011"/>
                  <w:tblCellSpacing w:w="15" w:type="dxa"/>
                </w:trPr>
                <w:tc>
                  <w:tcPr>
                    <w:tcW w:w="50" w:type="pct"/>
                    <w:hideMark/>
                  </w:tcPr>
                  <w:p w14:paraId="37DD3187" w14:textId="77777777" w:rsidR="00244AC0" w:rsidRDefault="00244AC0">
                    <w:pPr>
                      <w:pStyle w:val="Bibliography"/>
                      <w:rPr>
                        <w:noProof/>
                      </w:rPr>
                    </w:pPr>
                    <w:r>
                      <w:rPr>
                        <w:noProof/>
                      </w:rPr>
                      <w:t xml:space="preserve">[3] </w:t>
                    </w:r>
                  </w:p>
                </w:tc>
                <w:tc>
                  <w:tcPr>
                    <w:tcW w:w="0" w:type="auto"/>
                    <w:hideMark/>
                  </w:tcPr>
                  <w:p w14:paraId="3BC1D3DF" w14:textId="77777777" w:rsidR="00244AC0" w:rsidRDefault="00244AC0">
                    <w:pPr>
                      <w:pStyle w:val="Bibliography"/>
                      <w:rPr>
                        <w:noProof/>
                      </w:rPr>
                    </w:pPr>
                    <w:r>
                      <w:rPr>
                        <w:i/>
                        <w:iCs/>
                        <w:noProof/>
                      </w:rPr>
                      <w:t>Hinkley Point B Post defueling emergency response capability, Justification Report - HINB/R/TQZ/063. ONRW-2019369590-26572.</w:t>
                    </w:r>
                    <w:r>
                      <w:rPr>
                        <w:noProof/>
                      </w:rPr>
                      <w:t xml:space="preserve"> </w:t>
                    </w:r>
                  </w:p>
                </w:tc>
              </w:tr>
              <w:tr w:rsidR="00244AC0" w14:paraId="71425433" w14:textId="77777777">
                <w:trPr>
                  <w:divId w:val="1935742011"/>
                  <w:tblCellSpacing w:w="15" w:type="dxa"/>
                </w:trPr>
                <w:tc>
                  <w:tcPr>
                    <w:tcW w:w="50" w:type="pct"/>
                    <w:hideMark/>
                  </w:tcPr>
                  <w:p w14:paraId="490167C4" w14:textId="77777777" w:rsidR="00244AC0" w:rsidRDefault="00244AC0">
                    <w:pPr>
                      <w:pStyle w:val="Bibliography"/>
                      <w:rPr>
                        <w:noProof/>
                      </w:rPr>
                    </w:pPr>
                    <w:r>
                      <w:rPr>
                        <w:noProof/>
                      </w:rPr>
                      <w:t xml:space="preserve">[4] </w:t>
                    </w:r>
                  </w:p>
                </w:tc>
                <w:tc>
                  <w:tcPr>
                    <w:tcW w:w="0" w:type="auto"/>
                    <w:hideMark/>
                  </w:tcPr>
                  <w:p w14:paraId="55F69F19" w14:textId="77777777" w:rsidR="00244AC0" w:rsidRDefault="00244AC0">
                    <w:pPr>
                      <w:pStyle w:val="Bibliography"/>
                      <w:rPr>
                        <w:noProof/>
                      </w:rPr>
                    </w:pPr>
                    <w:r>
                      <w:rPr>
                        <w:i/>
                        <w:iCs/>
                        <w:noProof/>
                      </w:rPr>
                      <w:t>ONR Contact Record, Hinkley Point B Proof of Concept Emergency Exercise CR-02114.</w:t>
                    </w:r>
                    <w:r>
                      <w:rPr>
                        <w:noProof/>
                      </w:rPr>
                      <w:t xml:space="preserve"> </w:t>
                    </w:r>
                  </w:p>
                </w:tc>
              </w:tr>
              <w:tr w:rsidR="00244AC0" w14:paraId="641C0232" w14:textId="77777777">
                <w:trPr>
                  <w:divId w:val="1935742011"/>
                  <w:tblCellSpacing w:w="15" w:type="dxa"/>
                </w:trPr>
                <w:tc>
                  <w:tcPr>
                    <w:tcW w:w="50" w:type="pct"/>
                    <w:hideMark/>
                  </w:tcPr>
                  <w:p w14:paraId="18A52BBB" w14:textId="77777777" w:rsidR="00244AC0" w:rsidRDefault="00244AC0">
                    <w:pPr>
                      <w:pStyle w:val="Bibliography"/>
                      <w:rPr>
                        <w:noProof/>
                      </w:rPr>
                    </w:pPr>
                    <w:r>
                      <w:rPr>
                        <w:noProof/>
                      </w:rPr>
                      <w:t xml:space="preserve">[5] </w:t>
                    </w:r>
                  </w:p>
                </w:tc>
                <w:tc>
                  <w:tcPr>
                    <w:tcW w:w="0" w:type="auto"/>
                    <w:hideMark/>
                  </w:tcPr>
                  <w:p w14:paraId="138B5A83" w14:textId="77777777" w:rsidR="00244AC0" w:rsidRDefault="00244AC0">
                    <w:pPr>
                      <w:pStyle w:val="Bibliography"/>
                      <w:rPr>
                        <w:noProof/>
                      </w:rPr>
                    </w:pPr>
                    <w:r>
                      <w:rPr>
                        <w:i/>
                        <w:iCs/>
                        <w:noProof/>
                      </w:rPr>
                      <w:t>Independent nuclear assurance concurrence part B, Hinkley Point B changes to the emergency arrangements (LC11) post fuel free, SRD/REP/CON/HPB/028B, February 2026. ONRW-2019369590-26854.</w:t>
                    </w:r>
                    <w:r>
                      <w:rPr>
                        <w:noProof/>
                      </w:rPr>
                      <w:t xml:space="preserve"> </w:t>
                    </w:r>
                  </w:p>
                </w:tc>
              </w:tr>
              <w:tr w:rsidR="00244AC0" w14:paraId="78E149C0" w14:textId="77777777">
                <w:trPr>
                  <w:divId w:val="1935742011"/>
                  <w:tblCellSpacing w:w="15" w:type="dxa"/>
                </w:trPr>
                <w:tc>
                  <w:tcPr>
                    <w:tcW w:w="50" w:type="pct"/>
                    <w:hideMark/>
                  </w:tcPr>
                  <w:p w14:paraId="218D1142" w14:textId="77777777" w:rsidR="00244AC0" w:rsidRDefault="00244AC0">
                    <w:pPr>
                      <w:pStyle w:val="Bibliography"/>
                      <w:rPr>
                        <w:noProof/>
                      </w:rPr>
                    </w:pPr>
                    <w:r>
                      <w:rPr>
                        <w:noProof/>
                      </w:rPr>
                      <w:t xml:space="preserve">[6] </w:t>
                    </w:r>
                  </w:p>
                </w:tc>
                <w:tc>
                  <w:tcPr>
                    <w:tcW w:w="0" w:type="auto"/>
                    <w:hideMark/>
                  </w:tcPr>
                  <w:p w14:paraId="3BDBC354" w14:textId="77777777" w:rsidR="00244AC0" w:rsidRDefault="00244AC0">
                    <w:pPr>
                      <w:pStyle w:val="Bibliography"/>
                      <w:rPr>
                        <w:noProof/>
                      </w:rPr>
                    </w:pPr>
                    <w:r>
                      <w:rPr>
                        <w:i/>
                        <w:iCs/>
                        <w:noProof/>
                      </w:rPr>
                      <w:t>Environment Agency - notice of no objection to approval of Hinkley Point B Emergency Plan - email dated 27 February 2026. ONRW-2019369590-26987.</w:t>
                    </w:r>
                    <w:r>
                      <w:rPr>
                        <w:noProof/>
                      </w:rPr>
                      <w:t xml:space="preserve"> </w:t>
                    </w:r>
                  </w:p>
                </w:tc>
              </w:tr>
            </w:tbl>
            <w:p w14:paraId="75D73B97" w14:textId="77777777" w:rsidR="00244AC0" w:rsidRDefault="00244AC0">
              <w:pPr>
                <w:divId w:val="1935742011"/>
                <w:rPr>
                  <w:rFonts w:eastAsia="Times New Roman"/>
                  <w:noProof/>
                </w:rPr>
              </w:pPr>
            </w:p>
            <w:p w14:paraId="4EADA6DF" w14:textId="7E11B7BC" w:rsidR="00AC2E98" w:rsidRPr="00E723DD" w:rsidRDefault="00AC2E98">
              <w:r w:rsidRPr="00E723DD">
                <w:rPr>
                  <w:b/>
                  <w:bCs/>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04C14D" w14:textId="77777777" w:rsidR="0004467D" w:rsidRPr="00E723DD" w:rsidRDefault="0004467D" w:rsidP="007D199A">
      <w:pPr>
        <w:spacing w:after="0"/>
      </w:pPr>
      <w:r w:rsidRPr="00E723DD">
        <w:separator/>
      </w:r>
    </w:p>
    <w:p w14:paraId="5C786A08" w14:textId="77777777" w:rsidR="0004467D" w:rsidRPr="00E723DD" w:rsidRDefault="0004467D"/>
  </w:endnote>
  <w:endnote w:type="continuationSeparator" w:id="0">
    <w:p w14:paraId="1F1D816D" w14:textId="77777777" w:rsidR="0004467D" w:rsidRPr="00E723DD" w:rsidRDefault="0004467D" w:rsidP="007D199A">
      <w:pPr>
        <w:spacing w:after="0"/>
      </w:pPr>
      <w:r w:rsidRPr="00E723DD">
        <w:continuationSeparator/>
      </w:r>
    </w:p>
    <w:p w14:paraId="49FB0205" w14:textId="77777777" w:rsidR="0004467D" w:rsidRPr="00E723DD" w:rsidRDefault="0004467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C965D5" w:rsidRDefault="00B137F7" w:rsidP="00B137F7">
    <w:pPr>
      <w:pStyle w:val="Footer"/>
      <w:jc w:val="left"/>
      <w:rPr>
        <w:lang w:val="pt-PT"/>
      </w:rPr>
    </w:pPr>
    <w:proofErr w:type="spellStart"/>
    <w:r w:rsidRPr="00C965D5">
      <w:rPr>
        <w:b/>
        <w:bCs/>
        <w:color w:val="auto"/>
        <w:sz w:val="20"/>
        <w:szCs w:val="18"/>
        <w:lang w:val="pt-PT"/>
      </w:rPr>
      <w:t>Template</w:t>
    </w:r>
    <w:proofErr w:type="spellEnd"/>
    <w:r w:rsidRPr="00C965D5">
      <w:rPr>
        <w:b/>
        <w:bCs/>
        <w:color w:val="auto"/>
        <w:sz w:val="20"/>
        <w:szCs w:val="18"/>
        <w:lang w:val="pt-PT"/>
      </w:rPr>
      <w:t xml:space="preserve"> </w:t>
    </w:r>
    <w:proofErr w:type="spellStart"/>
    <w:r w:rsidR="00FB2CF2" w:rsidRPr="00C965D5">
      <w:rPr>
        <w:b/>
        <w:bCs/>
        <w:color w:val="auto"/>
        <w:sz w:val="20"/>
        <w:szCs w:val="18"/>
        <w:lang w:val="pt-PT"/>
      </w:rPr>
      <w:t>ref</w:t>
    </w:r>
    <w:proofErr w:type="spellEnd"/>
    <w:r w:rsidRPr="00C965D5">
      <w:rPr>
        <w:b/>
        <w:bCs/>
        <w:color w:val="auto"/>
        <w:sz w:val="20"/>
        <w:szCs w:val="18"/>
        <w:lang w:val="pt-PT"/>
      </w:rPr>
      <w:t>.</w:t>
    </w:r>
    <w:r w:rsidRPr="00C965D5">
      <w:rPr>
        <w:color w:val="auto"/>
        <w:sz w:val="20"/>
        <w:szCs w:val="18"/>
        <w:lang w:val="pt-PT"/>
      </w:rPr>
      <w:t>: ONR-DOC-TEMP-005 (</w:t>
    </w:r>
    <w:proofErr w:type="spellStart"/>
    <w:r w:rsidRPr="00C965D5">
      <w:rPr>
        <w:color w:val="auto"/>
        <w:sz w:val="20"/>
        <w:szCs w:val="18"/>
        <w:lang w:val="pt-PT"/>
      </w:rPr>
      <w:t>Issue</w:t>
    </w:r>
    <w:proofErr w:type="spellEnd"/>
    <w:r w:rsidRPr="00C965D5">
      <w:rPr>
        <w:color w:val="auto"/>
        <w:sz w:val="20"/>
        <w:szCs w:val="18"/>
        <w:lang w:val="pt-PT"/>
      </w:rPr>
      <w:t xml:space="preserv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C965D5">
          <w:rPr>
            <w:color w:val="auto"/>
            <w:sz w:val="20"/>
            <w:szCs w:val="18"/>
            <w:lang w:val="pt-PT"/>
          </w:rPr>
          <w:t>5</w:t>
        </w:r>
        <w:r w:rsidR="00E72E4A" w:rsidRPr="00C965D5">
          <w:rPr>
            <w:color w:val="auto"/>
            <w:sz w:val="20"/>
            <w:szCs w:val="18"/>
            <w:lang w:val="pt-PT"/>
          </w:rPr>
          <w:t>.1</w:t>
        </w:r>
      </w:sdtContent>
    </w:sdt>
    <w:r w:rsidRPr="00C965D5">
      <w:rPr>
        <w:color w:val="auto"/>
        <w:sz w:val="20"/>
        <w:szCs w:val="18"/>
        <w:lang w:val="pt-PT"/>
      </w:rPr>
      <w:t>)</w:t>
    </w:r>
    <w:r w:rsidRPr="00C965D5">
      <w:rPr>
        <w:color w:val="auto"/>
        <w:sz w:val="20"/>
        <w:szCs w:val="18"/>
        <w:lang w:val="pt-PT"/>
      </w:rPr>
      <w:tab/>
    </w:r>
    <w:proofErr w:type="spellStart"/>
    <w:r w:rsidR="00795F5F" w:rsidRPr="00C965D5">
      <w:rPr>
        <w:lang w:val="pt-PT"/>
      </w:rPr>
      <w:t>Page</w:t>
    </w:r>
    <w:proofErr w:type="spellEnd"/>
    <w:r w:rsidR="00795F5F" w:rsidRPr="00C965D5">
      <w:rPr>
        <w:lang w:val="pt-PT"/>
      </w:rPr>
      <w:t xml:space="preserve"> | </w:t>
    </w:r>
    <w:r w:rsidR="00795F5F" w:rsidRPr="00E723DD">
      <w:fldChar w:fldCharType="begin"/>
    </w:r>
    <w:r w:rsidR="00795F5F" w:rsidRPr="00C965D5">
      <w:rPr>
        <w:lang w:val="pt-PT"/>
      </w:rPr>
      <w:instrText xml:space="preserve"> PAGE   \* MERGEFORMAT </w:instrText>
    </w:r>
    <w:r w:rsidR="00795F5F" w:rsidRPr="00E723DD">
      <w:fldChar w:fldCharType="separate"/>
    </w:r>
    <w:r w:rsidR="00795F5F" w:rsidRPr="00C965D5">
      <w:rPr>
        <w:lang w:val="pt-PT"/>
      </w:rPr>
      <w:t>1</w:t>
    </w:r>
    <w:r w:rsidR="00795F5F" w:rsidRPr="00E723DD">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E723DD"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E723DD" w:rsidRDefault="009E4CAF" w:rsidP="004D16D7">
    <w:pPr>
      <w:pStyle w:val="Footer"/>
    </w:pPr>
    <w:r w:rsidRPr="00E723DD">
      <w:t xml:space="preserve">Page | </w:t>
    </w:r>
    <w:r w:rsidRPr="00E723DD">
      <w:fldChar w:fldCharType="begin"/>
    </w:r>
    <w:r w:rsidRPr="00E723DD">
      <w:instrText xml:space="preserve"> PAGE   \* MERGEFORMAT </w:instrText>
    </w:r>
    <w:r w:rsidRPr="00E723DD">
      <w:fldChar w:fldCharType="separate"/>
    </w:r>
    <w:r w:rsidRPr="00E723DD">
      <w:t>1</w:t>
    </w:r>
    <w:r w:rsidRPr="00E723DD">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487773" w14:textId="77777777" w:rsidR="0004467D" w:rsidRPr="00E723DD" w:rsidRDefault="0004467D" w:rsidP="005E0344">
      <w:pPr>
        <w:spacing w:after="120"/>
        <w:rPr>
          <w:color w:val="000000" w:themeColor="text2"/>
        </w:rPr>
      </w:pPr>
      <w:r w:rsidRPr="00E723DD">
        <w:rPr>
          <w:color w:val="000000" w:themeColor="text2"/>
        </w:rPr>
        <w:separator/>
      </w:r>
    </w:p>
  </w:footnote>
  <w:footnote w:type="continuationSeparator" w:id="0">
    <w:p w14:paraId="5099A4E9" w14:textId="77777777" w:rsidR="0004467D" w:rsidRPr="00E723DD" w:rsidRDefault="0004467D" w:rsidP="0090581D">
      <w:pPr>
        <w:spacing w:after="120"/>
        <w:rPr>
          <w:color w:val="000000" w:themeColor="text2"/>
        </w:rPr>
      </w:pPr>
      <w:r w:rsidRPr="00E723DD">
        <w:rPr>
          <w:color w:val="000000" w:themeColor="text2"/>
        </w:rPr>
        <w:continuationSeparator/>
      </w:r>
    </w:p>
    <w:p w14:paraId="31585749" w14:textId="77777777" w:rsidR="0004467D" w:rsidRPr="00E723DD" w:rsidRDefault="0004467D"/>
  </w:footnote>
  <w:footnote w:type="continuationNotice" w:id="1">
    <w:p w14:paraId="59A2F3FB" w14:textId="77777777" w:rsidR="0004467D" w:rsidRPr="00E723DD" w:rsidRDefault="0004467D">
      <w:pPr>
        <w:spacing w:after="0"/>
      </w:pPr>
    </w:p>
    <w:p w14:paraId="5B76D2C7" w14:textId="77777777" w:rsidR="0004467D" w:rsidRPr="00E723DD" w:rsidRDefault="0004467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E723DD"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E723DD"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E723DD"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E723DD" w:rsidRDefault="009E4CAF" w:rsidP="009E0E52">
    <w:pPr>
      <w:pStyle w:val="Header"/>
      <w:rPr>
        <w:sz w:val="20"/>
        <w:szCs w:val="24"/>
      </w:rPr>
    </w:pPr>
  </w:p>
  <w:p w14:paraId="47FFC75F" w14:textId="3E89C51D" w:rsidR="00177666" w:rsidRPr="00E723DD" w:rsidRDefault="0099220B" w:rsidP="009E0E52">
    <w:pPr>
      <w:pStyle w:val="Header"/>
      <w:rPr>
        <w:sz w:val="20"/>
        <w:szCs w:val="24"/>
      </w:rPr>
    </w:pPr>
    <w:r w:rsidRPr="00E723DD">
      <w:rPr>
        <w:sz w:val="20"/>
        <w:szCs w:val="24"/>
      </w:rPr>
      <w:t xml:space="preserve">Report </w:t>
    </w:r>
    <w:r w:rsidR="00385E75" w:rsidRPr="00E723DD">
      <w:rPr>
        <w:sz w:val="20"/>
        <w:szCs w:val="24"/>
      </w:rPr>
      <w:t>title</w:t>
    </w:r>
    <w:r w:rsidRPr="00E723DD">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15781">
          <w:rPr>
            <w:sz w:val="20"/>
            <w:szCs w:val="24"/>
          </w:rPr>
          <w:t>Approval of Hinkley Point B emergency plan revision 17</w:t>
        </w:r>
      </w:sdtContent>
    </w:sdt>
    <w:r w:rsidR="004E3932" w:rsidRPr="00E723DD">
      <w:rPr>
        <w:sz w:val="20"/>
        <w:szCs w:val="24"/>
      </w:rPr>
      <w:t xml:space="preserve"> | Issue </w:t>
    </w:r>
    <w:r w:rsidR="00FB2CF2" w:rsidRPr="00E723DD">
      <w:rPr>
        <w:sz w:val="20"/>
        <w:szCs w:val="24"/>
      </w:rPr>
      <w:t>no</w:t>
    </w:r>
    <w:r w:rsidR="004E3932" w:rsidRPr="00E723DD">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95437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2F1"/>
    <w:rsid w:val="00004C16"/>
    <w:rsid w:val="000072BE"/>
    <w:rsid w:val="00007D40"/>
    <w:rsid w:val="00011177"/>
    <w:rsid w:val="0001193C"/>
    <w:rsid w:val="0001223E"/>
    <w:rsid w:val="00014814"/>
    <w:rsid w:val="000217FC"/>
    <w:rsid w:val="0002227F"/>
    <w:rsid w:val="00024522"/>
    <w:rsid w:val="00024B2E"/>
    <w:rsid w:val="00027F4F"/>
    <w:rsid w:val="00030430"/>
    <w:rsid w:val="0003078E"/>
    <w:rsid w:val="000312C1"/>
    <w:rsid w:val="00031B89"/>
    <w:rsid w:val="00033665"/>
    <w:rsid w:val="00033673"/>
    <w:rsid w:val="0003693D"/>
    <w:rsid w:val="00042588"/>
    <w:rsid w:val="0004440F"/>
    <w:rsid w:val="0004467D"/>
    <w:rsid w:val="00052C8A"/>
    <w:rsid w:val="00053C16"/>
    <w:rsid w:val="000548C8"/>
    <w:rsid w:val="0006081C"/>
    <w:rsid w:val="00065677"/>
    <w:rsid w:val="00073FA7"/>
    <w:rsid w:val="00075605"/>
    <w:rsid w:val="00075C66"/>
    <w:rsid w:val="000817D4"/>
    <w:rsid w:val="00082879"/>
    <w:rsid w:val="00091512"/>
    <w:rsid w:val="000919F6"/>
    <w:rsid w:val="00091DCB"/>
    <w:rsid w:val="00091EEA"/>
    <w:rsid w:val="00094D66"/>
    <w:rsid w:val="000A105C"/>
    <w:rsid w:val="000A18F6"/>
    <w:rsid w:val="000A34E1"/>
    <w:rsid w:val="000A6E41"/>
    <w:rsid w:val="000B0B82"/>
    <w:rsid w:val="000C2DDC"/>
    <w:rsid w:val="000C3115"/>
    <w:rsid w:val="000C3734"/>
    <w:rsid w:val="000D0A6D"/>
    <w:rsid w:val="000D2FD4"/>
    <w:rsid w:val="000D3106"/>
    <w:rsid w:val="000D3B69"/>
    <w:rsid w:val="000F1B7B"/>
    <w:rsid w:val="000F2C54"/>
    <w:rsid w:val="000F2ED4"/>
    <w:rsid w:val="000F617C"/>
    <w:rsid w:val="001028E8"/>
    <w:rsid w:val="00111459"/>
    <w:rsid w:val="0011449B"/>
    <w:rsid w:val="00122FCC"/>
    <w:rsid w:val="00124C2B"/>
    <w:rsid w:val="00125749"/>
    <w:rsid w:val="001258FE"/>
    <w:rsid w:val="00126752"/>
    <w:rsid w:val="0012701A"/>
    <w:rsid w:val="00130B30"/>
    <w:rsid w:val="00132BC1"/>
    <w:rsid w:val="00134D41"/>
    <w:rsid w:val="00137804"/>
    <w:rsid w:val="00137942"/>
    <w:rsid w:val="00140E1C"/>
    <w:rsid w:val="00145A4E"/>
    <w:rsid w:val="00147AE4"/>
    <w:rsid w:val="00154609"/>
    <w:rsid w:val="001571E5"/>
    <w:rsid w:val="00176034"/>
    <w:rsid w:val="00177666"/>
    <w:rsid w:val="001849CA"/>
    <w:rsid w:val="00185410"/>
    <w:rsid w:val="001916CE"/>
    <w:rsid w:val="00192352"/>
    <w:rsid w:val="001938B6"/>
    <w:rsid w:val="001940F5"/>
    <w:rsid w:val="001C4D63"/>
    <w:rsid w:val="001C63A9"/>
    <w:rsid w:val="001C64E4"/>
    <w:rsid w:val="001D0DE0"/>
    <w:rsid w:val="001D484B"/>
    <w:rsid w:val="001D5AFF"/>
    <w:rsid w:val="001D6A75"/>
    <w:rsid w:val="001D74B4"/>
    <w:rsid w:val="001E03E1"/>
    <w:rsid w:val="001E4762"/>
    <w:rsid w:val="001F0311"/>
    <w:rsid w:val="001F059F"/>
    <w:rsid w:val="001F6CA0"/>
    <w:rsid w:val="00200811"/>
    <w:rsid w:val="00200CA1"/>
    <w:rsid w:val="00202152"/>
    <w:rsid w:val="00203BCF"/>
    <w:rsid w:val="0021338D"/>
    <w:rsid w:val="00214D43"/>
    <w:rsid w:val="002177C5"/>
    <w:rsid w:val="00221F6F"/>
    <w:rsid w:val="00222289"/>
    <w:rsid w:val="00223090"/>
    <w:rsid w:val="002238B4"/>
    <w:rsid w:val="002319AB"/>
    <w:rsid w:val="002319AC"/>
    <w:rsid w:val="00234342"/>
    <w:rsid w:val="0024040D"/>
    <w:rsid w:val="00244AC0"/>
    <w:rsid w:val="00251CD7"/>
    <w:rsid w:val="00255FA3"/>
    <w:rsid w:val="00257288"/>
    <w:rsid w:val="00261FB6"/>
    <w:rsid w:val="0026244C"/>
    <w:rsid w:val="002629F8"/>
    <w:rsid w:val="00263396"/>
    <w:rsid w:val="002659FA"/>
    <w:rsid w:val="00267815"/>
    <w:rsid w:val="00280DDF"/>
    <w:rsid w:val="00283CDF"/>
    <w:rsid w:val="0028750A"/>
    <w:rsid w:val="002917FF"/>
    <w:rsid w:val="0029250F"/>
    <w:rsid w:val="00292ADF"/>
    <w:rsid w:val="00293279"/>
    <w:rsid w:val="00294058"/>
    <w:rsid w:val="002A0DEC"/>
    <w:rsid w:val="002A36D9"/>
    <w:rsid w:val="002B0713"/>
    <w:rsid w:val="002B1C53"/>
    <w:rsid w:val="002C4735"/>
    <w:rsid w:val="002D3C3D"/>
    <w:rsid w:val="002E064B"/>
    <w:rsid w:val="002E0BE4"/>
    <w:rsid w:val="002E3B58"/>
    <w:rsid w:val="002E3E8A"/>
    <w:rsid w:val="002E6A6A"/>
    <w:rsid w:val="002F0006"/>
    <w:rsid w:val="002F19C8"/>
    <w:rsid w:val="002F21DD"/>
    <w:rsid w:val="002F3397"/>
    <w:rsid w:val="0030380D"/>
    <w:rsid w:val="00312411"/>
    <w:rsid w:val="00323E71"/>
    <w:rsid w:val="00326F77"/>
    <w:rsid w:val="00331AB8"/>
    <w:rsid w:val="00332B95"/>
    <w:rsid w:val="003401B0"/>
    <w:rsid w:val="0034398F"/>
    <w:rsid w:val="00346C8E"/>
    <w:rsid w:val="003511CB"/>
    <w:rsid w:val="00367BD5"/>
    <w:rsid w:val="00370022"/>
    <w:rsid w:val="00374A73"/>
    <w:rsid w:val="00380166"/>
    <w:rsid w:val="00380359"/>
    <w:rsid w:val="00384125"/>
    <w:rsid w:val="00385E75"/>
    <w:rsid w:val="0038766B"/>
    <w:rsid w:val="00390327"/>
    <w:rsid w:val="00393066"/>
    <w:rsid w:val="00393B78"/>
    <w:rsid w:val="003A01E9"/>
    <w:rsid w:val="003A5F9A"/>
    <w:rsid w:val="003A7E1C"/>
    <w:rsid w:val="003B1D2A"/>
    <w:rsid w:val="003C0306"/>
    <w:rsid w:val="003C114C"/>
    <w:rsid w:val="003C2ADA"/>
    <w:rsid w:val="003C2C5D"/>
    <w:rsid w:val="003C465D"/>
    <w:rsid w:val="003C581F"/>
    <w:rsid w:val="003C58F0"/>
    <w:rsid w:val="003D446D"/>
    <w:rsid w:val="003D495D"/>
    <w:rsid w:val="003E098E"/>
    <w:rsid w:val="003E24F7"/>
    <w:rsid w:val="003E2FAE"/>
    <w:rsid w:val="003E7D27"/>
    <w:rsid w:val="00404105"/>
    <w:rsid w:val="00407CF7"/>
    <w:rsid w:val="00410423"/>
    <w:rsid w:val="00415ED6"/>
    <w:rsid w:val="00417CAF"/>
    <w:rsid w:val="00420A11"/>
    <w:rsid w:val="00422265"/>
    <w:rsid w:val="004373A7"/>
    <w:rsid w:val="00437D94"/>
    <w:rsid w:val="0044030C"/>
    <w:rsid w:val="00444096"/>
    <w:rsid w:val="00461D31"/>
    <w:rsid w:val="004648A4"/>
    <w:rsid w:val="00471380"/>
    <w:rsid w:val="00480C03"/>
    <w:rsid w:val="00492AD7"/>
    <w:rsid w:val="00494F0D"/>
    <w:rsid w:val="00496BFD"/>
    <w:rsid w:val="004A3A86"/>
    <w:rsid w:val="004A3DF2"/>
    <w:rsid w:val="004B43DD"/>
    <w:rsid w:val="004B5338"/>
    <w:rsid w:val="004C361D"/>
    <w:rsid w:val="004C4891"/>
    <w:rsid w:val="004C70B1"/>
    <w:rsid w:val="004D16D7"/>
    <w:rsid w:val="004D2C89"/>
    <w:rsid w:val="004D2C90"/>
    <w:rsid w:val="004E3932"/>
    <w:rsid w:val="004E6E34"/>
    <w:rsid w:val="004F1E79"/>
    <w:rsid w:val="004F4783"/>
    <w:rsid w:val="004F5F33"/>
    <w:rsid w:val="0050103A"/>
    <w:rsid w:val="0050145C"/>
    <w:rsid w:val="00501D53"/>
    <w:rsid w:val="0050613E"/>
    <w:rsid w:val="00511B0F"/>
    <w:rsid w:val="005136CA"/>
    <w:rsid w:val="00514409"/>
    <w:rsid w:val="00515BDB"/>
    <w:rsid w:val="00525283"/>
    <w:rsid w:val="00526F6E"/>
    <w:rsid w:val="00530DCF"/>
    <w:rsid w:val="00535D96"/>
    <w:rsid w:val="00542DBA"/>
    <w:rsid w:val="005476B1"/>
    <w:rsid w:val="0055388E"/>
    <w:rsid w:val="005539D7"/>
    <w:rsid w:val="00555E94"/>
    <w:rsid w:val="0056512B"/>
    <w:rsid w:val="005663B3"/>
    <w:rsid w:val="0057203D"/>
    <w:rsid w:val="0057303B"/>
    <w:rsid w:val="005754AE"/>
    <w:rsid w:val="005772D9"/>
    <w:rsid w:val="00577FB5"/>
    <w:rsid w:val="00580B1F"/>
    <w:rsid w:val="005852D1"/>
    <w:rsid w:val="00587A22"/>
    <w:rsid w:val="00590081"/>
    <w:rsid w:val="00590C5D"/>
    <w:rsid w:val="0059276A"/>
    <w:rsid w:val="0059299D"/>
    <w:rsid w:val="00592E0D"/>
    <w:rsid w:val="00595C8C"/>
    <w:rsid w:val="00597747"/>
    <w:rsid w:val="005A242F"/>
    <w:rsid w:val="005A24E6"/>
    <w:rsid w:val="005A4CDD"/>
    <w:rsid w:val="005B1A42"/>
    <w:rsid w:val="005B57E4"/>
    <w:rsid w:val="005B5ABD"/>
    <w:rsid w:val="005C140A"/>
    <w:rsid w:val="005C1E52"/>
    <w:rsid w:val="005C3466"/>
    <w:rsid w:val="005C6763"/>
    <w:rsid w:val="005C72E0"/>
    <w:rsid w:val="005D03DC"/>
    <w:rsid w:val="005D3164"/>
    <w:rsid w:val="005D3B54"/>
    <w:rsid w:val="005D5C0B"/>
    <w:rsid w:val="005E0344"/>
    <w:rsid w:val="005E440B"/>
    <w:rsid w:val="005E7329"/>
    <w:rsid w:val="005F0B8E"/>
    <w:rsid w:val="005F2C85"/>
    <w:rsid w:val="00600349"/>
    <w:rsid w:val="0060235E"/>
    <w:rsid w:val="00603FA3"/>
    <w:rsid w:val="00605ADB"/>
    <w:rsid w:val="00611C9F"/>
    <w:rsid w:val="00620899"/>
    <w:rsid w:val="00621043"/>
    <w:rsid w:val="006248DE"/>
    <w:rsid w:val="0062523C"/>
    <w:rsid w:val="00627555"/>
    <w:rsid w:val="006322A0"/>
    <w:rsid w:val="006361FD"/>
    <w:rsid w:val="00636A79"/>
    <w:rsid w:val="0064226F"/>
    <w:rsid w:val="00642DDB"/>
    <w:rsid w:val="00651CB0"/>
    <w:rsid w:val="00653298"/>
    <w:rsid w:val="00663A7C"/>
    <w:rsid w:val="00667DF2"/>
    <w:rsid w:val="00670D5C"/>
    <w:rsid w:val="00670DF1"/>
    <w:rsid w:val="00670EC9"/>
    <w:rsid w:val="00671345"/>
    <w:rsid w:val="00672A9B"/>
    <w:rsid w:val="00675884"/>
    <w:rsid w:val="00680BB5"/>
    <w:rsid w:val="006823D1"/>
    <w:rsid w:val="006863B8"/>
    <w:rsid w:val="00692DDE"/>
    <w:rsid w:val="006931CF"/>
    <w:rsid w:val="00696EE0"/>
    <w:rsid w:val="00697980"/>
    <w:rsid w:val="006A19EF"/>
    <w:rsid w:val="006A43D5"/>
    <w:rsid w:val="006A525B"/>
    <w:rsid w:val="006A60E1"/>
    <w:rsid w:val="006B7164"/>
    <w:rsid w:val="006C045F"/>
    <w:rsid w:val="006C0875"/>
    <w:rsid w:val="006C15B5"/>
    <w:rsid w:val="006C4196"/>
    <w:rsid w:val="006C63B0"/>
    <w:rsid w:val="006C7193"/>
    <w:rsid w:val="006C76A2"/>
    <w:rsid w:val="006C792E"/>
    <w:rsid w:val="006D116C"/>
    <w:rsid w:val="006D59CB"/>
    <w:rsid w:val="006E16B3"/>
    <w:rsid w:val="006E7C42"/>
    <w:rsid w:val="006F168A"/>
    <w:rsid w:val="006F5076"/>
    <w:rsid w:val="006F6009"/>
    <w:rsid w:val="00702661"/>
    <w:rsid w:val="0070321D"/>
    <w:rsid w:val="007041F0"/>
    <w:rsid w:val="007068BA"/>
    <w:rsid w:val="00716AB1"/>
    <w:rsid w:val="00721D63"/>
    <w:rsid w:val="00732C7B"/>
    <w:rsid w:val="00734D2B"/>
    <w:rsid w:val="00736B87"/>
    <w:rsid w:val="0073751F"/>
    <w:rsid w:val="00737705"/>
    <w:rsid w:val="007408D4"/>
    <w:rsid w:val="007420AC"/>
    <w:rsid w:val="00742617"/>
    <w:rsid w:val="00744069"/>
    <w:rsid w:val="00756656"/>
    <w:rsid w:val="00760E73"/>
    <w:rsid w:val="00761B78"/>
    <w:rsid w:val="007678C3"/>
    <w:rsid w:val="007721C4"/>
    <w:rsid w:val="00774DB8"/>
    <w:rsid w:val="007768D6"/>
    <w:rsid w:val="00777BCE"/>
    <w:rsid w:val="0078285D"/>
    <w:rsid w:val="00783AFA"/>
    <w:rsid w:val="00785427"/>
    <w:rsid w:val="0078566A"/>
    <w:rsid w:val="00790540"/>
    <w:rsid w:val="00795F5F"/>
    <w:rsid w:val="007968CA"/>
    <w:rsid w:val="007A1D41"/>
    <w:rsid w:val="007A43FF"/>
    <w:rsid w:val="007A49DA"/>
    <w:rsid w:val="007B3918"/>
    <w:rsid w:val="007C2F0D"/>
    <w:rsid w:val="007C3C1D"/>
    <w:rsid w:val="007C4A2F"/>
    <w:rsid w:val="007D0961"/>
    <w:rsid w:val="007D1363"/>
    <w:rsid w:val="007D199A"/>
    <w:rsid w:val="007D2EBE"/>
    <w:rsid w:val="007D36B1"/>
    <w:rsid w:val="007E1C07"/>
    <w:rsid w:val="007E3061"/>
    <w:rsid w:val="007E7235"/>
    <w:rsid w:val="007F24B6"/>
    <w:rsid w:val="00800087"/>
    <w:rsid w:val="00803438"/>
    <w:rsid w:val="00803D94"/>
    <w:rsid w:val="0080411D"/>
    <w:rsid w:val="00811E2A"/>
    <w:rsid w:val="008229BA"/>
    <w:rsid w:val="00824151"/>
    <w:rsid w:val="0082564B"/>
    <w:rsid w:val="00845390"/>
    <w:rsid w:val="0084601B"/>
    <w:rsid w:val="00846D47"/>
    <w:rsid w:val="00847821"/>
    <w:rsid w:val="00847AAE"/>
    <w:rsid w:val="00851189"/>
    <w:rsid w:val="00853F67"/>
    <w:rsid w:val="008574A3"/>
    <w:rsid w:val="008606F0"/>
    <w:rsid w:val="00862740"/>
    <w:rsid w:val="00865489"/>
    <w:rsid w:val="0086553D"/>
    <w:rsid w:val="00874FEB"/>
    <w:rsid w:val="00875083"/>
    <w:rsid w:val="00881B6F"/>
    <w:rsid w:val="00882AA4"/>
    <w:rsid w:val="00883E22"/>
    <w:rsid w:val="00884E43"/>
    <w:rsid w:val="00887E2B"/>
    <w:rsid w:val="00887EC6"/>
    <w:rsid w:val="0089010B"/>
    <w:rsid w:val="0089084C"/>
    <w:rsid w:val="008928DC"/>
    <w:rsid w:val="00893409"/>
    <w:rsid w:val="00893D9F"/>
    <w:rsid w:val="00895751"/>
    <w:rsid w:val="00897F7E"/>
    <w:rsid w:val="008A02E6"/>
    <w:rsid w:val="008A2379"/>
    <w:rsid w:val="008A2F0A"/>
    <w:rsid w:val="008A4329"/>
    <w:rsid w:val="008A578E"/>
    <w:rsid w:val="008B1519"/>
    <w:rsid w:val="008B2309"/>
    <w:rsid w:val="008B48A2"/>
    <w:rsid w:val="008B7BCC"/>
    <w:rsid w:val="008C1A76"/>
    <w:rsid w:val="008C50C3"/>
    <w:rsid w:val="008C6D7C"/>
    <w:rsid w:val="008C7094"/>
    <w:rsid w:val="008D1A13"/>
    <w:rsid w:val="008D2B97"/>
    <w:rsid w:val="008D49A5"/>
    <w:rsid w:val="008D6C81"/>
    <w:rsid w:val="008E0B96"/>
    <w:rsid w:val="008E5D60"/>
    <w:rsid w:val="008E6CF0"/>
    <w:rsid w:val="008F1439"/>
    <w:rsid w:val="008F5213"/>
    <w:rsid w:val="008F7051"/>
    <w:rsid w:val="009033A9"/>
    <w:rsid w:val="0090581D"/>
    <w:rsid w:val="00910F81"/>
    <w:rsid w:val="0091439C"/>
    <w:rsid w:val="00915432"/>
    <w:rsid w:val="00915781"/>
    <w:rsid w:val="00917CDD"/>
    <w:rsid w:val="00920572"/>
    <w:rsid w:val="00920BF2"/>
    <w:rsid w:val="00933977"/>
    <w:rsid w:val="009344F4"/>
    <w:rsid w:val="009349A9"/>
    <w:rsid w:val="00936C52"/>
    <w:rsid w:val="00937D76"/>
    <w:rsid w:val="009410F0"/>
    <w:rsid w:val="00952843"/>
    <w:rsid w:val="00954371"/>
    <w:rsid w:val="0095489B"/>
    <w:rsid w:val="0095639F"/>
    <w:rsid w:val="00957C66"/>
    <w:rsid w:val="00961822"/>
    <w:rsid w:val="00965A48"/>
    <w:rsid w:val="00966FB9"/>
    <w:rsid w:val="009671CD"/>
    <w:rsid w:val="009712EF"/>
    <w:rsid w:val="00972F49"/>
    <w:rsid w:val="009751A9"/>
    <w:rsid w:val="00980F9C"/>
    <w:rsid w:val="0098279D"/>
    <w:rsid w:val="0098632B"/>
    <w:rsid w:val="0099220B"/>
    <w:rsid w:val="00997BFB"/>
    <w:rsid w:val="009A7348"/>
    <w:rsid w:val="009B0696"/>
    <w:rsid w:val="009B462C"/>
    <w:rsid w:val="009C0284"/>
    <w:rsid w:val="009C15F3"/>
    <w:rsid w:val="009C3689"/>
    <w:rsid w:val="009C5A1D"/>
    <w:rsid w:val="009D4F8A"/>
    <w:rsid w:val="009E07C2"/>
    <w:rsid w:val="009E0E52"/>
    <w:rsid w:val="009E4CAF"/>
    <w:rsid w:val="009E5A23"/>
    <w:rsid w:val="009F72F9"/>
    <w:rsid w:val="00A00205"/>
    <w:rsid w:val="00A00AF0"/>
    <w:rsid w:val="00A14B5A"/>
    <w:rsid w:val="00A157F0"/>
    <w:rsid w:val="00A171E1"/>
    <w:rsid w:val="00A250CA"/>
    <w:rsid w:val="00A34595"/>
    <w:rsid w:val="00A3567F"/>
    <w:rsid w:val="00A37698"/>
    <w:rsid w:val="00A41ED3"/>
    <w:rsid w:val="00A52387"/>
    <w:rsid w:val="00A525CE"/>
    <w:rsid w:val="00A625B7"/>
    <w:rsid w:val="00A724BD"/>
    <w:rsid w:val="00A73FF8"/>
    <w:rsid w:val="00A81D82"/>
    <w:rsid w:val="00A9118F"/>
    <w:rsid w:val="00A93E33"/>
    <w:rsid w:val="00A95564"/>
    <w:rsid w:val="00A97CC8"/>
    <w:rsid w:val="00AA3229"/>
    <w:rsid w:val="00AA73D4"/>
    <w:rsid w:val="00AB6970"/>
    <w:rsid w:val="00AC1939"/>
    <w:rsid w:val="00AC2E98"/>
    <w:rsid w:val="00AC7C05"/>
    <w:rsid w:val="00AD167C"/>
    <w:rsid w:val="00AD17C7"/>
    <w:rsid w:val="00AD4041"/>
    <w:rsid w:val="00AD713C"/>
    <w:rsid w:val="00AE1B65"/>
    <w:rsid w:val="00AE302B"/>
    <w:rsid w:val="00AE5A6C"/>
    <w:rsid w:val="00AE6A0F"/>
    <w:rsid w:val="00AF2B1D"/>
    <w:rsid w:val="00B03765"/>
    <w:rsid w:val="00B037AF"/>
    <w:rsid w:val="00B06671"/>
    <w:rsid w:val="00B11249"/>
    <w:rsid w:val="00B137F7"/>
    <w:rsid w:val="00B13941"/>
    <w:rsid w:val="00B16BE5"/>
    <w:rsid w:val="00B2533F"/>
    <w:rsid w:val="00B259DF"/>
    <w:rsid w:val="00B37C33"/>
    <w:rsid w:val="00B44B1F"/>
    <w:rsid w:val="00B53317"/>
    <w:rsid w:val="00B64141"/>
    <w:rsid w:val="00B64E72"/>
    <w:rsid w:val="00B6792E"/>
    <w:rsid w:val="00B73875"/>
    <w:rsid w:val="00B76F49"/>
    <w:rsid w:val="00B77913"/>
    <w:rsid w:val="00B824FB"/>
    <w:rsid w:val="00B82646"/>
    <w:rsid w:val="00B90D2E"/>
    <w:rsid w:val="00B91541"/>
    <w:rsid w:val="00B92250"/>
    <w:rsid w:val="00B96A4E"/>
    <w:rsid w:val="00B97359"/>
    <w:rsid w:val="00B97A8F"/>
    <w:rsid w:val="00BA1570"/>
    <w:rsid w:val="00BA4E58"/>
    <w:rsid w:val="00BA7074"/>
    <w:rsid w:val="00BB054F"/>
    <w:rsid w:val="00BB1AC9"/>
    <w:rsid w:val="00BB638F"/>
    <w:rsid w:val="00BB6EAF"/>
    <w:rsid w:val="00BB7829"/>
    <w:rsid w:val="00BC6EED"/>
    <w:rsid w:val="00BD1457"/>
    <w:rsid w:val="00BD2EB3"/>
    <w:rsid w:val="00BD44CA"/>
    <w:rsid w:val="00BD6423"/>
    <w:rsid w:val="00BE0FB5"/>
    <w:rsid w:val="00BE1A42"/>
    <w:rsid w:val="00BE2AD9"/>
    <w:rsid w:val="00BF1755"/>
    <w:rsid w:val="00BF27FE"/>
    <w:rsid w:val="00C02C13"/>
    <w:rsid w:val="00C043B3"/>
    <w:rsid w:val="00C04824"/>
    <w:rsid w:val="00C079AB"/>
    <w:rsid w:val="00C10E61"/>
    <w:rsid w:val="00C11257"/>
    <w:rsid w:val="00C14787"/>
    <w:rsid w:val="00C1596D"/>
    <w:rsid w:val="00C15B8D"/>
    <w:rsid w:val="00C15CC4"/>
    <w:rsid w:val="00C17010"/>
    <w:rsid w:val="00C20562"/>
    <w:rsid w:val="00C215C3"/>
    <w:rsid w:val="00C23A96"/>
    <w:rsid w:val="00C249C6"/>
    <w:rsid w:val="00C31DE7"/>
    <w:rsid w:val="00C32CC1"/>
    <w:rsid w:val="00C3307E"/>
    <w:rsid w:val="00C40DCE"/>
    <w:rsid w:val="00C426EC"/>
    <w:rsid w:val="00C44F5E"/>
    <w:rsid w:val="00C6483C"/>
    <w:rsid w:val="00C64AE9"/>
    <w:rsid w:val="00C70CFF"/>
    <w:rsid w:val="00C7110C"/>
    <w:rsid w:val="00C718FE"/>
    <w:rsid w:val="00C77906"/>
    <w:rsid w:val="00C8482D"/>
    <w:rsid w:val="00C86CEC"/>
    <w:rsid w:val="00C8773D"/>
    <w:rsid w:val="00C87ABB"/>
    <w:rsid w:val="00C90062"/>
    <w:rsid w:val="00C91831"/>
    <w:rsid w:val="00C9235B"/>
    <w:rsid w:val="00C93AD2"/>
    <w:rsid w:val="00C94F3C"/>
    <w:rsid w:val="00C953DF"/>
    <w:rsid w:val="00C9657E"/>
    <w:rsid w:val="00C965D5"/>
    <w:rsid w:val="00CA61F3"/>
    <w:rsid w:val="00CB7836"/>
    <w:rsid w:val="00CC43CE"/>
    <w:rsid w:val="00CD5401"/>
    <w:rsid w:val="00CD64C6"/>
    <w:rsid w:val="00CE19ED"/>
    <w:rsid w:val="00CE2709"/>
    <w:rsid w:val="00CE2D64"/>
    <w:rsid w:val="00CE6198"/>
    <w:rsid w:val="00CF584F"/>
    <w:rsid w:val="00CF6230"/>
    <w:rsid w:val="00CF6C03"/>
    <w:rsid w:val="00D00292"/>
    <w:rsid w:val="00D017FC"/>
    <w:rsid w:val="00D0226A"/>
    <w:rsid w:val="00D13147"/>
    <w:rsid w:val="00D22713"/>
    <w:rsid w:val="00D24EC7"/>
    <w:rsid w:val="00D3306C"/>
    <w:rsid w:val="00D34EBB"/>
    <w:rsid w:val="00D36A74"/>
    <w:rsid w:val="00D374B7"/>
    <w:rsid w:val="00D412A7"/>
    <w:rsid w:val="00D463FF"/>
    <w:rsid w:val="00D5528D"/>
    <w:rsid w:val="00D56A1D"/>
    <w:rsid w:val="00D5715A"/>
    <w:rsid w:val="00D574E1"/>
    <w:rsid w:val="00D656DF"/>
    <w:rsid w:val="00D672BA"/>
    <w:rsid w:val="00D71687"/>
    <w:rsid w:val="00D72FBB"/>
    <w:rsid w:val="00D74813"/>
    <w:rsid w:val="00D7528D"/>
    <w:rsid w:val="00D77B5D"/>
    <w:rsid w:val="00D86392"/>
    <w:rsid w:val="00D92C55"/>
    <w:rsid w:val="00D97A5C"/>
    <w:rsid w:val="00DA2D32"/>
    <w:rsid w:val="00DA30BC"/>
    <w:rsid w:val="00DA69C2"/>
    <w:rsid w:val="00DA6D70"/>
    <w:rsid w:val="00DB3F60"/>
    <w:rsid w:val="00DB4A58"/>
    <w:rsid w:val="00DB6050"/>
    <w:rsid w:val="00DB683B"/>
    <w:rsid w:val="00DC2C34"/>
    <w:rsid w:val="00DC4E04"/>
    <w:rsid w:val="00DC74E9"/>
    <w:rsid w:val="00DE2C87"/>
    <w:rsid w:val="00DE35B0"/>
    <w:rsid w:val="00DE459A"/>
    <w:rsid w:val="00DF01D6"/>
    <w:rsid w:val="00DF27DA"/>
    <w:rsid w:val="00DF4DBE"/>
    <w:rsid w:val="00E02150"/>
    <w:rsid w:val="00E116E9"/>
    <w:rsid w:val="00E134DF"/>
    <w:rsid w:val="00E140A2"/>
    <w:rsid w:val="00E16DF4"/>
    <w:rsid w:val="00E20BEF"/>
    <w:rsid w:val="00E24D62"/>
    <w:rsid w:val="00E27F29"/>
    <w:rsid w:val="00E33A3C"/>
    <w:rsid w:val="00E366D9"/>
    <w:rsid w:val="00E40820"/>
    <w:rsid w:val="00E414C1"/>
    <w:rsid w:val="00E4658F"/>
    <w:rsid w:val="00E5041D"/>
    <w:rsid w:val="00E54A67"/>
    <w:rsid w:val="00E605F8"/>
    <w:rsid w:val="00E61C0D"/>
    <w:rsid w:val="00E61C5C"/>
    <w:rsid w:val="00E63EB4"/>
    <w:rsid w:val="00E66160"/>
    <w:rsid w:val="00E66DEF"/>
    <w:rsid w:val="00E71329"/>
    <w:rsid w:val="00E723DD"/>
    <w:rsid w:val="00E72E4A"/>
    <w:rsid w:val="00E76D88"/>
    <w:rsid w:val="00E80089"/>
    <w:rsid w:val="00E8040C"/>
    <w:rsid w:val="00E8363B"/>
    <w:rsid w:val="00E84966"/>
    <w:rsid w:val="00E85856"/>
    <w:rsid w:val="00E9054F"/>
    <w:rsid w:val="00E918C1"/>
    <w:rsid w:val="00E92383"/>
    <w:rsid w:val="00E96C13"/>
    <w:rsid w:val="00EA1B3A"/>
    <w:rsid w:val="00EA2109"/>
    <w:rsid w:val="00EB0B74"/>
    <w:rsid w:val="00EB3BE7"/>
    <w:rsid w:val="00EC1061"/>
    <w:rsid w:val="00EC2BF6"/>
    <w:rsid w:val="00EC645A"/>
    <w:rsid w:val="00ED1F8D"/>
    <w:rsid w:val="00ED212B"/>
    <w:rsid w:val="00ED465E"/>
    <w:rsid w:val="00ED4D4E"/>
    <w:rsid w:val="00EE0C77"/>
    <w:rsid w:val="00EE3DDC"/>
    <w:rsid w:val="00EE4E54"/>
    <w:rsid w:val="00EE782F"/>
    <w:rsid w:val="00EF145B"/>
    <w:rsid w:val="00EF4334"/>
    <w:rsid w:val="00EF478F"/>
    <w:rsid w:val="00EF75B7"/>
    <w:rsid w:val="00F02367"/>
    <w:rsid w:val="00F02AFB"/>
    <w:rsid w:val="00F02C24"/>
    <w:rsid w:val="00F03AA6"/>
    <w:rsid w:val="00F1153F"/>
    <w:rsid w:val="00F1449F"/>
    <w:rsid w:val="00F15409"/>
    <w:rsid w:val="00F15CD9"/>
    <w:rsid w:val="00F2421F"/>
    <w:rsid w:val="00F27425"/>
    <w:rsid w:val="00F322A5"/>
    <w:rsid w:val="00F37B16"/>
    <w:rsid w:val="00F4276F"/>
    <w:rsid w:val="00F436BB"/>
    <w:rsid w:val="00F47145"/>
    <w:rsid w:val="00F47FBB"/>
    <w:rsid w:val="00F545BF"/>
    <w:rsid w:val="00F5643B"/>
    <w:rsid w:val="00F60F1D"/>
    <w:rsid w:val="00F639DA"/>
    <w:rsid w:val="00F71B56"/>
    <w:rsid w:val="00F8233A"/>
    <w:rsid w:val="00F832C8"/>
    <w:rsid w:val="00F8500A"/>
    <w:rsid w:val="00F85DA8"/>
    <w:rsid w:val="00F873B3"/>
    <w:rsid w:val="00F87832"/>
    <w:rsid w:val="00F93566"/>
    <w:rsid w:val="00FA33FE"/>
    <w:rsid w:val="00FA42B9"/>
    <w:rsid w:val="00FA689E"/>
    <w:rsid w:val="00FA755A"/>
    <w:rsid w:val="00FB0CE0"/>
    <w:rsid w:val="00FB2B0F"/>
    <w:rsid w:val="00FB2CF2"/>
    <w:rsid w:val="00FB4F6B"/>
    <w:rsid w:val="00FB5FE1"/>
    <w:rsid w:val="00FB657D"/>
    <w:rsid w:val="00FC0E8D"/>
    <w:rsid w:val="00FC12D7"/>
    <w:rsid w:val="00FC2837"/>
    <w:rsid w:val="00FC30A9"/>
    <w:rsid w:val="00FC46EF"/>
    <w:rsid w:val="00FD31B3"/>
    <w:rsid w:val="00FD4204"/>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46564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7507427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201365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3263004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9283638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71235232">
      <w:bodyDiv w:val="1"/>
      <w:marLeft w:val="0"/>
      <w:marRight w:val="0"/>
      <w:marTop w:val="0"/>
      <w:marBottom w:val="0"/>
      <w:divBdr>
        <w:top w:val="none" w:sz="0" w:space="0" w:color="auto"/>
        <w:left w:val="none" w:sz="0" w:space="0" w:color="auto"/>
        <w:bottom w:val="none" w:sz="0" w:space="0" w:color="auto"/>
        <w:right w:val="none" w:sz="0" w:space="0" w:color="auto"/>
      </w:divBdr>
    </w:div>
    <w:div w:id="611476925">
      <w:bodyDiv w:val="1"/>
      <w:marLeft w:val="0"/>
      <w:marRight w:val="0"/>
      <w:marTop w:val="0"/>
      <w:marBottom w:val="0"/>
      <w:divBdr>
        <w:top w:val="none" w:sz="0" w:space="0" w:color="auto"/>
        <w:left w:val="none" w:sz="0" w:space="0" w:color="auto"/>
        <w:bottom w:val="none" w:sz="0" w:space="0" w:color="auto"/>
        <w:right w:val="none" w:sz="0" w:space="0" w:color="auto"/>
      </w:divBdr>
    </w:div>
    <w:div w:id="656615410">
      <w:bodyDiv w:val="1"/>
      <w:marLeft w:val="0"/>
      <w:marRight w:val="0"/>
      <w:marTop w:val="0"/>
      <w:marBottom w:val="0"/>
      <w:divBdr>
        <w:top w:val="none" w:sz="0" w:space="0" w:color="auto"/>
        <w:left w:val="none" w:sz="0" w:space="0" w:color="auto"/>
        <w:bottom w:val="none" w:sz="0" w:space="0" w:color="auto"/>
        <w:right w:val="none" w:sz="0" w:space="0" w:color="auto"/>
      </w:divBdr>
    </w:div>
    <w:div w:id="686057499">
      <w:bodyDiv w:val="1"/>
      <w:marLeft w:val="0"/>
      <w:marRight w:val="0"/>
      <w:marTop w:val="0"/>
      <w:marBottom w:val="0"/>
      <w:divBdr>
        <w:top w:val="none" w:sz="0" w:space="0" w:color="auto"/>
        <w:left w:val="none" w:sz="0" w:space="0" w:color="auto"/>
        <w:bottom w:val="none" w:sz="0" w:space="0" w:color="auto"/>
        <w:right w:val="none" w:sz="0" w:space="0" w:color="auto"/>
      </w:divBdr>
    </w:div>
    <w:div w:id="703218267">
      <w:bodyDiv w:val="1"/>
      <w:marLeft w:val="0"/>
      <w:marRight w:val="0"/>
      <w:marTop w:val="0"/>
      <w:marBottom w:val="0"/>
      <w:divBdr>
        <w:top w:val="none" w:sz="0" w:space="0" w:color="auto"/>
        <w:left w:val="none" w:sz="0" w:space="0" w:color="auto"/>
        <w:bottom w:val="none" w:sz="0" w:space="0" w:color="auto"/>
        <w:right w:val="none" w:sz="0" w:space="0" w:color="auto"/>
      </w:divBdr>
    </w:div>
    <w:div w:id="873733500">
      <w:bodyDiv w:val="1"/>
      <w:marLeft w:val="0"/>
      <w:marRight w:val="0"/>
      <w:marTop w:val="0"/>
      <w:marBottom w:val="0"/>
      <w:divBdr>
        <w:top w:val="none" w:sz="0" w:space="0" w:color="auto"/>
        <w:left w:val="none" w:sz="0" w:space="0" w:color="auto"/>
        <w:bottom w:val="none" w:sz="0" w:space="0" w:color="auto"/>
        <w:right w:val="none" w:sz="0" w:space="0" w:color="auto"/>
      </w:divBdr>
    </w:div>
    <w:div w:id="90356193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035170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9312575">
      <w:bodyDiv w:val="1"/>
      <w:marLeft w:val="0"/>
      <w:marRight w:val="0"/>
      <w:marTop w:val="0"/>
      <w:marBottom w:val="0"/>
      <w:divBdr>
        <w:top w:val="none" w:sz="0" w:space="0" w:color="auto"/>
        <w:left w:val="none" w:sz="0" w:space="0" w:color="auto"/>
        <w:bottom w:val="none" w:sz="0" w:space="0" w:color="auto"/>
        <w:right w:val="none" w:sz="0" w:space="0" w:color="auto"/>
      </w:divBdr>
    </w:div>
    <w:div w:id="1043753429">
      <w:bodyDiv w:val="1"/>
      <w:marLeft w:val="0"/>
      <w:marRight w:val="0"/>
      <w:marTop w:val="0"/>
      <w:marBottom w:val="0"/>
      <w:divBdr>
        <w:top w:val="none" w:sz="0" w:space="0" w:color="auto"/>
        <w:left w:val="none" w:sz="0" w:space="0" w:color="auto"/>
        <w:bottom w:val="none" w:sz="0" w:space="0" w:color="auto"/>
        <w:right w:val="none" w:sz="0" w:space="0" w:color="auto"/>
      </w:divBdr>
    </w:div>
    <w:div w:id="1080516323">
      <w:bodyDiv w:val="1"/>
      <w:marLeft w:val="0"/>
      <w:marRight w:val="0"/>
      <w:marTop w:val="0"/>
      <w:marBottom w:val="0"/>
      <w:divBdr>
        <w:top w:val="none" w:sz="0" w:space="0" w:color="auto"/>
        <w:left w:val="none" w:sz="0" w:space="0" w:color="auto"/>
        <w:bottom w:val="none" w:sz="0" w:space="0" w:color="auto"/>
        <w:right w:val="none" w:sz="0" w:space="0" w:color="auto"/>
      </w:divBdr>
    </w:div>
    <w:div w:id="108488590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98856067">
      <w:bodyDiv w:val="1"/>
      <w:marLeft w:val="0"/>
      <w:marRight w:val="0"/>
      <w:marTop w:val="0"/>
      <w:marBottom w:val="0"/>
      <w:divBdr>
        <w:top w:val="none" w:sz="0" w:space="0" w:color="auto"/>
        <w:left w:val="none" w:sz="0" w:space="0" w:color="auto"/>
        <w:bottom w:val="none" w:sz="0" w:space="0" w:color="auto"/>
        <w:right w:val="none" w:sz="0" w:space="0" w:color="auto"/>
      </w:divBdr>
    </w:div>
    <w:div w:id="1262764791">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83426916">
      <w:bodyDiv w:val="1"/>
      <w:marLeft w:val="0"/>
      <w:marRight w:val="0"/>
      <w:marTop w:val="0"/>
      <w:marBottom w:val="0"/>
      <w:divBdr>
        <w:top w:val="none" w:sz="0" w:space="0" w:color="auto"/>
        <w:left w:val="none" w:sz="0" w:space="0" w:color="auto"/>
        <w:bottom w:val="none" w:sz="0" w:space="0" w:color="auto"/>
        <w:right w:val="none" w:sz="0" w:space="0" w:color="auto"/>
      </w:divBdr>
    </w:div>
    <w:div w:id="1528760229">
      <w:bodyDiv w:val="1"/>
      <w:marLeft w:val="0"/>
      <w:marRight w:val="0"/>
      <w:marTop w:val="0"/>
      <w:marBottom w:val="0"/>
      <w:divBdr>
        <w:top w:val="none" w:sz="0" w:space="0" w:color="auto"/>
        <w:left w:val="none" w:sz="0" w:space="0" w:color="auto"/>
        <w:bottom w:val="none" w:sz="0" w:space="0" w:color="auto"/>
        <w:right w:val="none" w:sz="0" w:space="0" w:color="auto"/>
      </w:divBdr>
    </w:div>
    <w:div w:id="1595505781">
      <w:bodyDiv w:val="1"/>
      <w:marLeft w:val="0"/>
      <w:marRight w:val="0"/>
      <w:marTop w:val="0"/>
      <w:marBottom w:val="0"/>
      <w:divBdr>
        <w:top w:val="none" w:sz="0" w:space="0" w:color="auto"/>
        <w:left w:val="none" w:sz="0" w:space="0" w:color="auto"/>
        <w:bottom w:val="none" w:sz="0" w:space="0" w:color="auto"/>
        <w:right w:val="none" w:sz="0" w:space="0" w:color="auto"/>
      </w:divBdr>
    </w:div>
    <w:div w:id="159844042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0726335">
      <w:bodyDiv w:val="1"/>
      <w:marLeft w:val="0"/>
      <w:marRight w:val="0"/>
      <w:marTop w:val="0"/>
      <w:marBottom w:val="0"/>
      <w:divBdr>
        <w:top w:val="none" w:sz="0" w:space="0" w:color="auto"/>
        <w:left w:val="none" w:sz="0" w:space="0" w:color="auto"/>
        <w:bottom w:val="none" w:sz="0" w:space="0" w:color="auto"/>
        <w:right w:val="none" w:sz="0" w:space="0" w:color="auto"/>
      </w:divBdr>
    </w:div>
    <w:div w:id="164955716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343237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0130958">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934781">
      <w:bodyDiv w:val="1"/>
      <w:marLeft w:val="0"/>
      <w:marRight w:val="0"/>
      <w:marTop w:val="0"/>
      <w:marBottom w:val="0"/>
      <w:divBdr>
        <w:top w:val="none" w:sz="0" w:space="0" w:color="auto"/>
        <w:left w:val="none" w:sz="0" w:space="0" w:color="auto"/>
        <w:bottom w:val="none" w:sz="0" w:space="0" w:color="auto"/>
        <w:right w:val="none" w:sz="0" w:space="0" w:color="auto"/>
      </w:divBdr>
    </w:div>
    <w:div w:id="1887646835">
      <w:bodyDiv w:val="1"/>
      <w:marLeft w:val="0"/>
      <w:marRight w:val="0"/>
      <w:marTop w:val="0"/>
      <w:marBottom w:val="0"/>
      <w:divBdr>
        <w:top w:val="none" w:sz="0" w:space="0" w:color="auto"/>
        <w:left w:val="none" w:sz="0" w:space="0" w:color="auto"/>
        <w:bottom w:val="none" w:sz="0" w:space="0" w:color="auto"/>
        <w:right w:val="none" w:sz="0" w:space="0" w:color="auto"/>
      </w:divBdr>
    </w:div>
    <w:div w:id="1904291917">
      <w:bodyDiv w:val="1"/>
      <w:marLeft w:val="0"/>
      <w:marRight w:val="0"/>
      <w:marTop w:val="0"/>
      <w:marBottom w:val="0"/>
      <w:divBdr>
        <w:top w:val="none" w:sz="0" w:space="0" w:color="auto"/>
        <w:left w:val="none" w:sz="0" w:space="0" w:color="auto"/>
        <w:bottom w:val="none" w:sz="0" w:space="0" w:color="auto"/>
        <w:right w:val="none" w:sz="0" w:space="0" w:color="auto"/>
      </w:divBdr>
    </w:div>
    <w:div w:id="193574201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15496410">
      <w:bodyDiv w:val="1"/>
      <w:marLeft w:val="0"/>
      <w:marRight w:val="0"/>
      <w:marTop w:val="0"/>
      <w:marBottom w:val="0"/>
      <w:divBdr>
        <w:top w:val="none" w:sz="0" w:space="0" w:color="auto"/>
        <w:left w:val="none" w:sz="0" w:space="0" w:color="auto"/>
        <w:bottom w:val="none" w:sz="0" w:space="0" w:color="auto"/>
        <w:right w:val="none" w:sz="0" w:space="0" w:color="auto"/>
      </w:divBdr>
    </w:div>
    <w:div w:id="205815952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223E"/>
    <w:rsid w:val="000312C1"/>
    <w:rsid w:val="00183F29"/>
    <w:rsid w:val="001935DC"/>
    <w:rsid w:val="001F0311"/>
    <w:rsid w:val="00205E90"/>
    <w:rsid w:val="00236D83"/>
    <w:rsid w:val="002550FD"/>
    <w:rsid w:val="0025768B"/>
    <w:rsid w:val="0029250F"/>
    <w:rsid w:val="002B5982"/>
    <w:rsid w:val="00333F8E"/>
    <w:rsid w:val="00350199"/>
    <w:rsid w:val="00397E8F"/>
    <w:rsid w:val="003C58F0"/>
    <w:rsid w:val="003E7D27"/>
    <w:rsid w:val="00460DCA"/>
    <w:rsid w:val="00480C03"/>
    <w:rsid w:val="004E6034"/>
    <w:rsid w:val="004F30CC"/>
    <w:rsid w:val="0057203D"/>
    <w:rsid w:val="005772D9"/>
    <w:rsid w:val="005802C8"/>
    <w:rsid w:val="005B1A42"/>
    <w:rsid w:val="00611F13"/>
    <w:rsid w:val="006A1F0A"/>
    <w:rsid w:val="006A5751"/>
    <w:rsid w:val="006B7F19"/>
    <w:rsid w:val="007154C5"/>
    <w:rsid w:val="007846F2"/>
    <w:rsid w:val="007C6F8F"/>
    <w:rsid w:val="007E7F98"/>
    <w:rsid w:val="00811E2A"/>
    <w:rsid w:val="00835E07"/>
    <w:rsid w:val="00846D47"/>
    <w:rsid w:val="00863744"/>
    <w:rsid w:val="00887E2B"/>
    <w:rsid w:val="008C1111"/>
    <w:rsid w:val="008C405C"/>
    <w:rsid w:val="00A157F0"/>
    <w:rsid w:val="00A171E1"/>
    <w:rsid w:val="00B06671"/>
    <w:rsid w:val="00B24590"/>
    <w:rsid w:val="00B74155"/>
    <w:rsid w:val="00BB638F"/>
    <w:rsid w:val="00BD2EB3"/>
    <w:rsid w:val="00C41BCC"/>
    <w:rsid w:val="00C54DAF"/>
    <w:rsid w:val="00D24EC7"/>
    <w:rsid w:val="00D57E7C"/>
    <w:rsid w:val="00DC2398"/>
    <w:rsid w:val="00DD7BA4"/>
    <w:rsid w:val="00E27F29"/>
    <w:rsid w:val="00E318CE"/>
    <w:rsid w:val="00E646E1"/>
    <w:rsid w:val="00F54C8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IEEE2006OfficeOnline.xsl" StyleName="IEEE" Version="2006">
  <b:Source>
    <b:Tag>ONR</b:Tag>
    <b:SourceType>Misc</b:SourceType>
    <b:Guid>{B521B6CF-50D3-4C68-9DCF-9D81C708BAF7}</b:Guid>
    <b:Title>ONR Contact Record, Hinkley Point B Proof of Concept Emergency Exercise CR-02114</b:Title>
    <b:RefOrder>4</b:RefOrder>
  </b:Source>
  <b:Source>
    <b:Tag>Ind</b:Tag>
    <b:SourceType>Misc</b:SourceType>
    <b:Guid>{D4C86FF4-F3FA-4823-9EB5-B7FFFE034C9B}</b:Guid>
    <b:Title>Independent nuclear assurance concurrence part B, Hinkley Point B changes to the emergency arrangements (LC11) post fuel free, SRD/REP/CON/HPB/028B, February 2026. ONRW-2019369590-26854</b:Title>
    <b:RefOrder>5</b:RefOrder>
  </b:Source>
  <b:Source>
    <b:Tag>Let</b:Tag>
    <b:SourceType>Misc</b:SourceType>
    <b:Guid>{4AC414F5-938E-41F8-8B9F-BF6EB9864C4A}</b:Guid>
    <b:Title>Letter, approval of site emergency plan – HINB/EHB/SEC/001 Rev 017,, NSL HPB 51480 R, 04 February 2026. ONRW-2019369590-26646</b:Title>
    <b:RefOrder>1</b:RefOrder>
  </b:Source>
  <b:Source>
    <b:Tag>Hin</b:Tag>
    <b:SourceType>Misc</b:SourceType>
    <b:Guid>{9768189F-5B86-4FF8-96A5-2F32BC5F05F1}</b:Guid>
    <b:Title>Hinkley Point B Nuclear Power Station Post Fuel Free Verification Emergency Plan, HINB/EHB/SEC/01, Revision 017, February 2026. ONRW-2019369590-26645</b:Title>
    <b:RefOrder>2</b:RefOrder>
  </b:Source>
  <b:Source>
    <b:Tag>Hin1</b:Tag>
    <b:SourceType>Misc</b:SourceType>
    <b:Guid>{1F527AE7-E570-4AEA-818B-4D179B51F216}</b:Guid>
    <b:Title>Hinkley Point B Post defueling emergency response capability, Justification Report - HINB/R/TQZ/063. ONRW-2019369590-26572</b:Title>
    <b:RefOrder>3</b:RefOrder>
  </b:Source>
  <b:Source>
    <b:Tag>Sco</b:Tag>
    <b:SourceType>Misc</b:SourceType>
    <b:Guid>{2DF910AB-CEAC-4E4A-BADE-9F45C27C89AE}</b:Guid>
    <b:Title>Environment Agency - notice of no objection to approval of Hinkley Point B Emergency Plan - email dated 27 February 2026. ONRW-2019369590-26987</b:Title>
    <b:RefOrder>6</b:RefOrder>
  </b:Source>
</b:Source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ONRW-2019369590-26929</_dlc_DocId>
    <_dlc_DocIdUrl xmlns="f6cfbbfa-3ea0-4d8e-acde-632e83cd9c55">
      <Url>https://prodonrgov.sharepoint.com/sites/WIReD/_layouts/15/DocIdRedir.aspx?ID=ONRW-2019369590-26929</Url>
      <Description>ONRW-2019369590-26929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Hinkley Point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PR-02230</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Document_x0020_Status xmlns="f6cfbbfa-3ea0-4d8e-acde-632e83cd9c55">N/A</Document_x0020_Status>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4.xml><?xml version="1.0" encoding="utf-8"?>
<ds:datastoreItem xmlns:ds="http://schemas.openxmlformats.org/officeDocument/2006/customXml" ds:itemID="{316C3375-FDEF-4F46-BDD2-D77D2FA04F19}">
  <ds:schemaRefs>
    <ds:schemaRef ds:uri="http://schemas.openxmlformats.org/officeDocument/2006/bibliography"/>
  </ds:schemaRefs>
</ds:datastoreItem>
</file>

<file path=customXml/itemProps5.xml><?xml version="1.0" encoding="utf-8"?>
<ds:datastoreItem xmlns:ds="http://schemas.openxmlformats.org/officeDocument/2006/customXml" ds:itemID="{FDB5378A-093F-4E56-91DA-7C9E4C828866}">
  <ds:schemaRefs>
    <ds:schemaRef ds:uri="http://schemas.microsoft.com/office/2006/documentManagement/types"/>
    <ds:schemaRef ds:uri="f6cfbbfa-3ea0-4d8e-acde-632e83cd9c55"/>
    <ds:schemaRef ds:uri="http://schemas.microsoft.com/office/infopath/2007/PartnerControls"/>
    <ds:schemaRef ds:uri="http://purl.org/dc/terms/"/>
    <ds:schemaRef ds:uri="http://purl.org/dc/elements/1.1/"/>
    <ds:schemaRef ds:uri="http://schemas.openxmlformats.org/package/2006/metadata/core-properties"/>
    <ds:schemaRef ds:uri="http://www.w3.org/XML/1998/namespace"/>
    <ds:schemaRef ds:uri="http://purl.org/dc/dcmitype/"/>
    <ds:schemaRef ds:uri="2b92fa06-69b2-4527-a0e1-9e8803fc1e53"/>
    <ds:schemaRef ds:uri="http://schemas.microsoft.com/office/2006/metadata/properties"/>
  </ds:schemaRefs>
</ds:datastoreItem>
</file>

<file path=customXml/itemProps6.xml><?xml version="1.0" encoding="utf-8"?>
<ds:datastoreItem xmlns:ds="http://schemas.openxmlformats.org/officeDocument/2006/customXml" ds:itemID="{4699EF0E-B015-4215-80FC-51E42A6053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11</Pages>
  <Words>1792</Words>
  <Characters>10558</Characters>
  <Application>Microsoft Office Word</Application>
  <DocSecurity>0</DocSecurity>
  <Lines>266</Lines>
  <Paragraphs>114</Paragraphs>
  <ScaleCrop>false</ScaleCrop>
  <HeadingPairs>
    <vt:vector size="2" baseType="variant">
      <vt:variant>
        <vt:lpstr>Title</vt:lpstr>
      </vt:variant>
      <vt:variant>
        <vt:i4>1</vt:i4>
      </vt:variant>
    </vt:vector>
  </HeadingPairs>
  <TitlesOfParts>
    <vt:vector size="1" baseType="lpstr">
      <vt:lpstr>Approval of Hinkley Point B emergency plan revision 17</vt:lpstr>
    </vt:vector>
  </TitlesOfParts>
  <Manager>Office for Nuclear Regulation</Manager>
  <Company>Office for Nuclear Regulation</Company>
  <LinksUpToDate>false</LinksUpToDate>
  <CharactersWithSpaces>12263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Hinkley Point B emergency plan revision 17</dc:title>
  <dc:subject>[Subtitle or description]</dc:subject>
  <dc:creator>Liam Dunning</dc:creator>
  <cp:keywords>[Key words separated by commas]</cp:keywords>
  <dc:description/>
  <cp:lastModifiedBy>Peter Wynne</cp:lastModifiedBy>
  <cp:revision>3</cp:revision>
  <cp:lastPrinted>2026-03-09T16:02:00Z</cp:lastPrinted>
  <dcterms:created xsi:type="dcterms:W3CDTF">2026-04-17T18:48:00Z</dcterms:created>
  <dcterms:modified xsi:type="dcterms:W3CDTF">2026-04-17T18:48:00Z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be560ca2-abb1-41ae-8e5a-745cd4153b30</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