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7C5033" w14:paraId="6C65111E" w14:textId="77777777" w:rsidTr="00881B6F">
        <w:trPr>
          <w:trHeight w:val="1162"/>
        </w:trPr>
        <w:tc>
          <w:tcPr>
            <w:tcW w:w="9156" w:type="dxa"/>
            <w:tcBorders>
              <w:bottom w:val="single" w:sz="24" w:space="0" w:color="22413A"/>
            </w:tcBorders>
          </w:tcPr>
          <w:p w14:paraId="35C1F1C6" w14:textId="77777777" w:rsidR="00C20562" w:rsidRPr="007C5033" w:rsidRDefault="00C20562" w:rsidP="00323E71">
            <w:bookmarkStart w:id="0" w:name="_Toc466022543"/>
          </w:p>
        </w:tc>
      </w:tr>
      <w:tr w:rsidR="00D0226A" w:rsidRPr="007C5033"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44E3F7F1" w:rsidR="00595C8C" w:rsidRPr="007C5033" w:rsidRDefault="00595C8C" w:rsidP="00595C8C">
            <w:pPr>
              <w:pStyle w:val="InnerCoverTitle"/>
              <w:rPr>
                <w:sz w:val="36"/>
                <w:szCs w:val="36"/>
              </w:rPr>
            </w:pPr>
            <w:r w:rsidRPr="007C5033">
              <w:rPr>
                <w:sz w:val="36"/>
                <w:szCs w:val="36"/>
              </w:rPr>
              <w:t xml:space="preserve">ONR </w:t>
            </w:r>
            <w:r w:rsidR="00F03AA6" w:rsidRPr="007C5033">
              <w:rPr>
                <w:sz w:val="36"/>
                <w:szCs w:val="36"/>
              </w:rPr>
              <w:t>P</w:t>
            </w:r>
            <w:r w:rsidR="009C5A1D" w:rsidRPr="007C5033">
              <w:rPr>
                <w:sz w:val="36"/>
                <w:szCs w:val="36"/>
              </w:rPr>
              <w:t xml:space="preserve">roject </w:t>
            </w:r>
            <w:r w:rsidR="00E6657D">
              <w:rPr>
                <w:sz w:val="36"/>
                <w:szCs w:val="36"/>
              </w:rPr>
              <w:t>A</w:t>
            </w:r>
            <w:r w:rsidR="009C5A1D" w:rsidRPr="007C5033">
              <w:rPr>
                <w:sz w:val="36"/>
                <w:szCs w:val="36"/>
              </w:rPr>
              <w:t xml:space="preserve">ssessment </w:t>
            </w:r>
            <w:r w:rsidR="00E6657D">
              <w:rPr>
                <w:sz w:val="36"/>
                <w:szCs w:val="36"/>
              </w:rPr>
              <w:t>R</w:t>
            </w:r>
            <w:r w:rsidR="009C5A1D" w:rsidRPr="007C5033">
              <w:rPr>
                <w:sz w:val="36"/>
                <w:szCs w:val="36"/>
              </w:rPr>
              <w:t>eport</w:t>
            </w:r>
          </w:p>
          <w:p w14:paraId="7C4EA414" w14:textId="3C3454A7" w:rsidR="00D0226A" w:rsidRPr="007C5033" w:rsidRDefault="007D2711"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r w:rsidR="00E6657D">
                  <w:rPr>
                    <w:sz w:val="36"/>
                    <w:szCs w:val="36"/>
                  </w:rPr>
                  <w:t xml:space="preserve">Hinkley Point B Application for </w:t>
                </w:r>
                <w:r w:rsidR="007A629D">
                  <w:rPr>
                    <w:sz w:val="36"/>
                    <w:szCs w:val="36"/>
                  </w:rPr>
                  <w:t xml:space="preserve">EIADR </w:t>
                </w:r>
                <w:r w:rsidR="00E6657D">
                  <w:rPr>
                    <w:sz w:val="36"/>
                    <w:szCs w:val="36"/>
                  </w:rPr>
                  <w:t>Consent Project Assessment Report</w:t>
                </w:r>
              </w:sdtContent>
            </w:sdt>
          </w:p>
        </w:tc>
      </w:tr>
    </w:tbl>
    <w:p w14:paraId="56A09D10" w14:textId="2103B449" w:rsidR="00D0226A" w:rsidRPr="007C5033" w:rsidRDefault="009E4CAF">
      <w:pPr>
        <w:spacing w:after="0"/>
      </w:pPr>
      <w:r w:rsidRPr="007C5033">
        <w:rPr>
          <w:noProof/>
        </w:rPr>
        <w:drawing>
          <wp:anchor distT="0" distB="0" distL="114300" distR="114300" simplePos="0" relativeHeight="251658240" behindDoc="1" locked="0" layoutInCell="1" allowOverlap="1" wp14:anchorId="10B0A4AA" wp14:editId="6E26FBF9">
            <wp:simplePos x="0" y="0"/>
            <wp:positionH relativeFrom="page">
              <wp:posOffset>-72390</wp:posOffset>
            </wp:positionH>
            <wp:positionV relativeFrom="margin">
              <wp:posOffset>-94615</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7C5033" w:rsidRDefault="00D0226A">
      <w:pPr>
        <w:spacing w:after="0"/>
      </w:pPr>
    </w:p>
    <w:p w14:paraId="6D1C8B33" w14:textId="77777777" w:rsidR="00267815" w:rsidRPr="007C5033" w:rsidRDefault="00267815">
      <w:pPr>
        <w:spacing w:after="0"/>
      </w:pPr>
      <w:r w:rsidRPr="007C5033">
        <w:br w:type="page"/>
      </w:r>
    </w:p>
    <w:p w14:paraId="433A6C09" w14:textId="0F3D89CC" w:rsidR="009E4CAF" w:rsidRPr="007C5033" w:rsidRDefault="009E4CAF" w:rsidP="009E4CAF">
      <w:pPr>
        <w:pStyle w:val="InnerCoverTitle"/>
        <w:rPr>
          <w:sz w:val="36"/>
          <w:szCs w:val="36"/>
        </w:rPr>
      </w:pPr>
      <w:r w:rsidRPr="007C5033">
        <w:rPr>
          <w:sz w:val="36"/>
          <w:szCs w:val="36"/>
        </w:rPr>
        <w:lastRenderedPageBreak/>
        <w:t xml:space="preserve">ONR Project </w:t>
      </w:r>
      <w:r w:rsidR="00E6657D">
        <w:rPr>
          <w:sz w:val="36"/>
          <w:szCs w:val="36"/>
        </w:rPr>
        <w:t>A</w:t>
      </w:r>
      <w:r w:rsidR="009C5A1D" w:rsidRPr="007C5033">
        <w:rPr>
          <w:sz w:val="36"/>
          <w:szCs w:val="36"/>
        </w:rPr>
        <w:t xml:space="preserve">ssessment </w:t>
      </w:r>
      <w:r w:rsidR="00E6657D">
        <w:rPr>
          <w:sz w:val="36"/>
          <w:szCs w:val="36"/>
        </w:rPr>
        <w:t>R</w:t>
      </w:r>
      <w:r w:rsidR="009C5A1D" w:rsidRPr="007C5033">
        <w:rPr>
          <w:sz w:val="36"/>
          <w:szCs w:val="36"/>
        </w:rPr>
        <w:t>eport</w:t>
      </w:r>
    </w:p>
    <w:p w14:paraId="3E340E1B" w14:textId="62987B26" w:rsidR="008E5D60" w:rsidRPr="007C5033" w:rsidRDefault="008E5D60" w:rsidP="008E5D60">
      <w:pPr>
        <w:rPr>
          <w:sz w:val="18"/>
          <w:szCs w:val="16"/>
        </w:rPr>
      </w:pPr>
      <w:r w:rsidRPr="007C5033">
        <w:rPr>
          <w:rStyle w:val="Style2"/>
          <w:b/>
          <w:bCs/>
          <w:sz w:val="36"/>
          <w:szCs w:val="16"/>
        </w:rPr>
        <w:t xml:space="preserve">Project </w:t>
      </w:r>
      <w:r w:rsidR="009C5A1D" w:rsidRPr="007C5033">
        <w:rPr>
          <w:rStyle w:val="Style2"/>
          <w:b/>
          <w:bCs/>
          <w:sz w:val="36"/>
          <w:szCs w:val="16"/>
        </w:rPr>
        <w:t>name</w:t>
      </w:r>
      <w:r w:rsidRPr="007C5033">
        <w:rPr>
          <w:rStyle w:val="Style2"/>
          <w:sz w:val="36"/>
          <w:szCs w:val="16"/>
        </w:rPr>
        <w:t xml:space="preserve">: </w:t>
      </w:r>
      <w:r w:rsidR="00AB2DA6" w:rsidRPr="007C5033">
        <w:rPr>
          <w:rStyle w:val="Style2"/>
          <w:sz w:val="36"/>
          <w:szCs w:val="16"/>
        </w:rPr>
        <w:t>Hinkley Point B Application for</w:t>
      </w:r>
      <w:r w:rsidR="007A629D">
        <w:rPr>
          <w:rStyle w:val="Style2"/>
          <w:sz w:val="36"/>
          <w:szCs w:val="16"/>
        </w:rPr>
        <w:t xml:space="preserve"> EIADR</w:t>
      </w:r>
      <w:r w:rsidR="00AB2DA6" w:rsidRPr="007C5033">
        <w:rPr>
          <w:rStyle w:val="Style2"/>
          <w:sz w:val="36"/>
          <w:szCs w:val="16"/>
        </w:rPr>
        <w:t xml:space="preserve"> Consent</w:t>
      </w:r>
    </w:p>
    <w:p w14:paraId="297D790E" w14:textId="0C0A7C36" w:rsidR="00004C16" w:rsidRPr="007C5033" w:rsidRDefault="008E5D60" w:rsidP="008E5D60">
      <w:pPr>
        <w:rPr>
          <w:sz w:val="18"/>
          <w:szCs w:val="16"/>
        </w:rPr>
      </w:pPr>
      <w:r w:rsidRPr="007C5033">
        <w:rPr>
          <w:rStyle w:val="Style2"/>
          <w:b/>
          <w:bCs/>
          <w:sz w:val="36"/>
          <w:szCs w:val="16"/>
        </w:rPr>
        <w:t xml:space="preserve">Report </w:t>
      </w:r>
      <w:r w:rsidR="009C5A1D" w:rsidRPr="007C5033">
        <w:rPr>
          <w:rStyle w:val="Style2"/>
          <w:b/>
          <w:bCs/>
          <w:sz w:val="36"/>
          <w:szCs w:val="16"/>
        </w:rPr>
        <w:t>title</w:t>
      </w:r>
      <w:r w:rsidRPr="007C5033">
        <w:rPr>
          <w:rStyle w:val="Style2"/>
          <w:sz w:val="36"/>
          <w:szCs w:val="16"/>
        </w:rPr>
        <w:t xml:space="preserve">: </w:t>
      </w:r>
      <w:r w:rsidR="007A629D">
        <w:rPr>
          <w:rStyle w:val="Style2"/>
          <w:sz w:val="36"/>
          <w:szCs w:val="16"/>
        </w:rPr>
        <w:t>Hinkley Point B Application for EIADR Consent Project Assessment Report</w:t>
      </w:r>
    </w:p>
    <w:p w14:paraId="61A25C0F" w14:textId="39EC7DBA" w:rsidR="00004C16" w:rsidRPr="007C5033" w:rsidRDefault="00004C16" w:rsidP="00004C16">
      <w:pPr>
        <w:rPr>
          <w:sz w:val="28"/>
          <w:szCs w:val="28"/>
        </w:rPr>
      </w:pPr>
    </w:p>
    <w:p w14:paraId="4D99E381" w14:textId="394C4334" w:rsidR="00004C16" w:rsidRPr="007C5033" w:rsidRDefault="00F15409" w:rsidP="00004C16">
      <w:pPr>
        <w:rPr>
          <w:szCs w:val="24"/>
        </w:rPr>
      </w:pPr>
      <w:r w:rsidRPr="007C5033">
        <w:rPr>
          <w:b/>
          <w:bCs/>
          <w:szCs w:val="24"/>
        </w:rPr>
        <w:t>Dutyholder/Applicant</w:t>
      </w:r>
      <w:r w:rsidR="003A7E1C" w:rsidRPr="007C5033">
        <w:rPr>
          <w:szCs w:val="24"/>
        </w:rPr>
        <w:t>:</w:t>
      </w:r>
      <w:r w:rsidR="00004C16" w:rsidRPr="007C5033">
        <w:rPr>
          <w:szCs w:val="24"/>
        </w:rPr>
        <w:t xml:space="preserve"> </w:t>
      </w:r>
      <w:r w:rsidR="00AB2DA6" w:rsidRPr="007C5033">
        <w:rPr>
          <w:szCs w:val="24"/>
        </w:rPr>
        <w:t>EDF Energy Nuclear Generation Ltd</w:t>
      </w:r>
    </w:p>
    <w:p w14:paraId="247E3769" w14:textId="15B4DF44" w:rsidR="00004C16" w:rsidRPr="007C5033" w:rsidRDefault="00D5528D" w:rsidP="00004C16">
      <w:pPr>
        <w:rPr>
          <w:szCs w:val="24"/>
        </w:rPr>
      </w:pPr>
      <w:r w:rsidRPr="007C5033">
        <w:rPr>
          <w:b/>
          <w:bCs/>
          <w:szCs w:val="24"/>
        </w:rPr>
        <w:t xml:space="preserve">Report </w:t>
      </w:r>
      <w:r w:rsidR="009C5A1D" w:rsidRPr="007C5033">
        <w:rPr>
          <w:b/>
          <w:bCs/>
          <w:szCs w:val="24"/>
        </w:rPr>
        <w:t>issue no</w:t>
      </w:r>
      <w:r w:rsidR="00004C16" w:rsidRPr="007C5033">
        <w:rPr>
          <w:szCs w:val="24"/>
        </w:rPr>
        <w:t xml:space="preserve">.: </w:t>
      </w:r>
      <w:r w:rsidR="00AB2DA6" w:rsidRPr="007C5033">
        <w:rPr>
          <w:szCs w:val="24"/>
        </w:rPr>
        <w:t>1</w:t>
      </w:r>
    </w:p>
    <w:p w14:paraId="19206F45" w14:textId="6F61F951" w:rsidR="00004C16" w:rsidRPr="007C5033" w:rsidRDefault="00004C16" w:rsidP="00004C16">
      <w:pPr>
        <w:rPr>
          <w:szCs w:val="24"/>
        </w:rPr>
      </w:pPr>
      <w:r w:rsidRPr="007C5033">
        <w:rPr>
          <w:b/>
          <w:bCs/>
          <w:szCs w:val="24"/>
        </w:rPr>
        <w:t xml:space="preserve">Publication </w:t>
      </w:r>
      <w:r w:rsidR="009C5A1D" w:rsidRPr="007C5033">
        <w:rPr>
          <w:b/>
          <w:bCs/>
          <w:szCs w:val="24"/>
        </w:rPr>
        <w:t>d</w:t>
      </w:r>
      <w:r w:rsidRPr="007C5033">
        <w:rPr>
          <w:b/>
          <w:bCs/>
          <w:szCs w:val="24"/>
        </w:rPr>
        <w:t>ate</w:t>
      </w:r>
      <w:r w:rsidRPr="007C5033">
        <w:rPr>
          <w:szCs w:val="24"/>
        </w:rPr>
        <w:t xml:space="preserve">: </w:t>
      </w:r>
      <w:r w:rsidR="009C4166">
        <w:rPr>
          <w:szCs w:val="24"/>
        </w:rPr>
        <w:t>Oct</w:t>
      </w:r>
      <w:r w:rsidR="008243AE">
        <w:rPr>
          <w:szCs w:val="24"/>
        </w:rPr>
        <w:t xml:space="preserve">ober </w:t>
      </w:r>
      <w:r w:rsidR="009C4166">
        <w:rPr>
          <w:szCs w:val="24"/>
        </w:rPr>
        <w:t>2</w:t>
      </w:r>
      <w:r w:rsidR="008243AE">
        <w:rPr>
          <w:szCs w:val="24"/>
        </w:rPr>
        <w:t>025</w:t>
      </w:r>
    </w:p>
    <w:p w14:paraId="461D902C" w14:textId="15F0F460" w:rsidR="0099220B" w:rsidRPr="007C5033" w:rsidRDefault="0099220B">
      <w:r w:rsidRPr="007C5033">
        <w:rPr>
          <w:b/>
          <w:bCs/>
        </w:rPr>
        <w:t>Document ID</w:t>
      </w:r>
      <w:r w:rsidRPr="007C5033">
        <w:t xml:space="preserve">: </w:t>
      </w:r>
      <w:r w:rsidR="009B0390" w:rsidRPr="007C5033">
        <w:t>ONRW-2019369590-23594</w:t>
      </w:r>
    </w:p>
    <w:p w14:paraId="295B4ACF" w14:textId="77777777" w:rsidR="00DB4A58" w:rsidRPr="007C5033" w:rsidRDefault="00DB4A58" w:rsidP="00DB4A58">
      <w:pPr>
        <w:pStyle w:val="Footer"/>
        <w:jc w:val="left"/>
        <w:rPr>
          <w:color w:val="auto"/>
        </w:rPr>
      </w:pPr>
    </w:p>
    <w:p w14:paraId="0C0F2BDE" w14:textId="77777777" w:rsidR="00DB4A58" w:rsidRPr="007C5033" w:rsidRDefault="00DB4A58" w:rsidP="00DB4A58">
      <w:pPr>
        <w:pStyle w:val="Footer"/>
        <w:jc w:val="left"/>
        <w:rPr>
          <w:color w:val="auto"/>
        </w:rPr>
      </w:pPr>
    </w:p>
    <w:p w14:paraId="0DEEB048" w14:textId="77777777" w:rsidR="00DB4A58" w:rsidRPr="007C5033"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58DF1365" w14:textId="77777777" w:rsidR="00253451" w:rsidRDefault="00253451" w:rsidP="00DB4A58">
      <w:pPr>
        <w:pStyle w:val="Footer"/>
        <w:jc w:val="left"/>
        <w:rPr>
          <w:color w:val="auto"/>
        </w:rPr>
      </w:pPr>
    </w:p>
    <w:p w14:paraId="448F7FA9" w14:textId="77777777" w:rsidR="00253451" w:rsidRDefault="00253451" w:rsidP="00DB4A58">
      <w:pPr>
        <w:pStyle w:val="Footer"/>
        <w:jc w:val="left"/>
        <w:rPr>
          <w:color w:val="auto"/>
        </w:rPr>
      </w:pPr>
    </w:p>
    <w:p w14:paraId="27A5BB3B" w14:textId="77777777" w:rsidR="00253451" w:rsidRDefault="00253451" w:rsidP="00DB4A58">
      <w:pPr>
        <w:pStyle w:val="Footer"/>
        <w:jc w:val="left"/>
        <w:rPr>
          <w:color w:val="auto"/>
        </w:rPr>
      </w:pPr>
    </w:p>
    <w:p w14:paraId="277C7C7F" w14:textId="77777777" w:rsidR="00253451" w:rsidRDefault="00253451" w:rsidP="00DB4A58">
      <w:pPr>
        <w:pStyle w:val="Footer"/>
        <w:jc w:val="left"/>
        <w:rPr>
          <w:color w:val="auto"/>
        </w:rPr>
      </w:pPr>
    </w:p>
    <w:p w14:paraId="6E616361" w14:textId="77777777" w:rsidR="00253451" w:rsidRDefault="00253451" w:rsidP="00DB4A58">
      <w:pPr>
        <w:pStyle w:val="Footer"/>
        <w:jc w:val="left"/>
        <w:rPr>
          <w:color w:val="auto"/>
        </w:rPr>
      </w:pPr>
    </w:p>
    <w:p w14:paraId="78C2D834" w14:textId="77777777" w:rsidR="00253451" w:rsidRDefault="00253451" w:rsidP="00DB4A58">
      <w:pPr>
        <w:pStyle w:val="Footer"/>
        <w:jc w:val="left"/>
        <w:rPr>
          <w:color w:val="auto"/>
        </w:rPr>
      </w:pPr>
    </w:p>
    <w:p w14:paraId="5B16D753" w14:textId="77777777" w:rsidR="00253451" w:rsidRPr="007C5033" w:rsidRDefault="00253451" w:rsidP="00DB4A58">
      <w:pPr>
        <w:pStyle w:val="Footer"/>
        <w:jc w:val="left"/>
        <w:rPr>
          <w:color w:val="auto"/>
        </w:rPr>
      </w:pPr>
    </w:p>
    <w:p w14:paraId="78ECD1CE" w14:textId="478B3450" w:rsidR="00DB4A58" w:rsidRPr="007C5033" w:rsidRDefault="00DB4A58" w:rsidP="00DB4A58">
      <w:pPr>
        <w:pStyle w:val="Footer"/>
        <w:jc w:val="left"/>
        <w:rPr>
          <w:color w:val="auto"/>
        </w:rPr>
      </w:pPr>
      <w:r w:rsidRPr="007C5033">
        <w:rPr>
          <w:color w:val="auto"/>
        </w:rPr>
        <w:t xml:space="preserve">© Office for Nuclear Regulation, </w:t>
      </w:r>
      <w:r w:rsidR="00AB2DA6" w:rsidRPr="007C5033">
        <w:rPr>
          <w:color w:val="auto"/>
        </w:rPr>
        <w:t>2025</w:t>
      </w:r>
    </w:p>
    <w:p w14:paraId="3039B8B5" w14:textId="2D434DE2" w:rsidR="00DB4A58" w:rsidRPr="007C5033" w:rsidRDefault="00DB4A58" w:rsidP="00DB4A58">
      <w:pPr>
        <w:pStyle w:val="Footer"/>
        <w:jc w:val="left"/>
        <w:rPr>
          <w:color w:val="auto"/>
        </w:rPr>
      </w:pPr>
      <w:r w:rsidRPr="007C5033">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7C5033">
          <w:rPr>
            <w:rStyle w:val="Hyperlink"/>
          </w:rPr>
          <w:t>www.onr.org.uk/copyright</w:t>
        </w:r>
      </w:hyperlink>
      <w:r w:rsidR="00795F5F" w:rsidRPr="007C5033">
        <w:rPr>
          <w:color w:val="auto"/>
        </w:rPr>
        <w:t xml:space="preserve"> </w:t>
      </w:r>
      <w:r w:rsidRPr="007C5033">
        <w:rPr>
          <w:color w:val="auto"/>
        </w:rPr>
        <w:t xml:space="preserve">for details. </w:t>
      </w:r>
    </w:p>
    <w:p w14:paraId="5F16EB3D" w14:textId="77777777" w:rsidR="0099220B" w:rsidRPr="007C5033" w:rsidRDefault="0099220B" w:rsidP="004E6E34">
      <w:pPr>
        <w:sectPr w:rsidR="0099220B" w:rsidRPr="007C5033"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7C5033" w:rsidRDefault="00202152" w:rsidP="00410423">
      <w:pPr>
        <w:pStyle w:val="Heading1"/>
        <w:numPr>
          <w:ilvl w:val="0"/>
          <w:numId w:val="0"/>
        </w:numPr>
        <w:ind w:left="851" w:hanging="851"/>
      </w:pPr>
      <w:bookmarkStart w:id="1" w:name="_Toc118892109"/>
      <w:bookmarkStart w:id="2" w:name="_Toc109727646"/>
      <w:bookmarkStart w:id="3" w:name="_Toc212642115"/>
      <w:bookmarkEnd w:id="0"/>
      <w:r w:rsidRPr="007C5033">
        <w:lastRenderedPageBreak/>
        <w:t xml:space="preserve">Executive </w:t>
      </w:r>
      <w:bookmarkEnd w:id="1"/>
      <w:r w:rsidR="00DE35B0" w:rsidRPr="007C5033">
        <w:t>summary</w:t>
      </w:r>
      <w:bookmarkEnd w:id="3"/>
    </w:p>
    <w:p w14:paraId="42969ADC" w14:textId="59C18BA0" w:rsidR="00B75C69" w:rsidRPr="00DC510A" w:rsidRDefault="00DC510A" w:rsidP="00AE6F31">
      <w:pPr>
        <w:rPr>
          <w:b/>
          <w:bCs/>
        </w:rPr>
      </w:pPr>
      <w:r w:rsidRPr="00DC510A">
        <w:rPr>
          <w:b/>
          <w:bCs/>
        </w:rPr>
        <w:t xml:space="preserve">Permission requested </w:t>
      </w:r>
    </w:p>
    <w:p w14:paraId="0220167E" w14:textId="62AE3D78" w:rsidR="002605C1" w:rsidRDefault="00E6215D" w:rsidP="00AE6F31">
      <w:pPr>
        <w:rPr>
          <w:b/>
          <w:bCs/>
        </w:rPr>
      </w:pPr>
      <w:r w:rsidRPr="007C5033">
        <w:t xml:space="preserve">EDF Energy Nuclear Generation Ltd (EDF) submitted an application </w:t>
      </w:r>
      <w:r w:rsidR="00AA65F3" w:rsidRPr="007C5033">
        <w:t xml:space="preserve">to </w:t>
      </w:r>
      <w:r w:rsidR="00AA65F3">
        <w:t xml:space="preserve">the Office for Nuclear Regulation (ONR) </w:t>
      </w:r>
      <w:r w:rsidRPr="007C5033">
        <w:t>for consent</w:t>
      </w:r>
      <w:r w:rsidR="00083A07">
        <w:t xml:space="preserve"> for a project</w:t>
      </w:r>
      <w:r w:rsidRPr="00E6215D">
        <w:t xml:space="preserve"> </w:t>
      </w:r>
      <w:r w:rsidR="00AF5E97">
        <w:t xml:space="preserve">to decommission Hinkley Point B power station </w:t>
      </w:r>
      <w:r>
        <w:t>under</w:t>
      </w:r>
      <w:r w:rsidR="00AF5E97">
        <w:t xml:space="preserve"> </w:t>
      </w:r>
      <w:r w:rsidRPr="007C5033">
        <w:t>the Nuclear Reactors (Environmental Impact Assessment for Decommissioning) Regulations 1999, as amended (EIADR)</w:t>
      </w:r>
      <w:r w:rsidR="007F1009">
        <w:t>.</w:t>
      </w:r>
    </w:p>
    <w:p w14:paraId="157CD9CE" w14:textId="1EDC3D15" w:rsidR="002605C1" w:rsidRPr="002605C1" w:rsidRDefault="002605C1" w:rsidP="00AE6F31">
      <w:pPr>
        <w:rPr>
          <w:b/>
          <w:bCs/>
        </w:rPr>
      </w:pPr>
      <w:r w:rsidRPr="002605C1">
        <w:rPr>
          <w:b/>
          <w:bCs/>
        </w:rPr>
        <w:t xml:space="preserve">Background </w:t>
      </w:r>
    </w:p>
    <w:p w14:paraId="72620288" w14:textId="0277D6C6" w:rsidR="00AE6F31" w:rsidRPr="007C5033" w:rsidRDefault="00F92EAF" w:rsidP="007F1009">
      <w:r>
        <w:t>Projects to</w:t>
      </w:r>
      <w:r w:rsidR="00AE6F31" w:rsidRPr="007C5033">
        <w:t xml:space="preserve"> decommission nuclear power stations and other nuclear reactors within the scope of EIADR may only commence with consent from ONR.</w:t>
      </w:r>
      <w:r w:rsidR="00AE6F31" w:rsidRPr="007C5033">
        <w:rPr>
          <w:color w:val="000000"/>
          <w:sz w:val="27"/>
          <w:szCs w:val="27"/>
        </w:rPr>
        <w:t xml:space="preserve"> </w:t>
      </w:r>
      <w:r w:rsidR="007F1009">
        <w:t>A</w:t>
      </w:r>
      <w:r w:rsidR="00AE6F31" w:rsidRPr="007C5033">
        <w:t xml:space="preserve">n application for </w:t>
      </w:r>
      <w:r w:rsidR="006743D2">
        <w:t xml:space="preserve">EIADR </w:t>
      </w:r>
      <w:r w:rsidR="00AE6F31" w:rsidRPr="007C5033">
        <w:t>consent</w:t>
      </w:r>
      <w:r w:rsidR="00AB41CA">
        <w:t xml:space="preserve"> must</w:t>
      </w:r>
      <w:r w:rsidR="00AE6F31" w:rsidRPr="007C5033">
        <w:t xml:space="preserve"> include an environmental statement for the proposed decommissioning project</w:t>
      </w:r>
      <w:r w:rsidR="00AB41CA">
        <w:t xml:space="preserve"> which</w:t>
      </w:r>
      <w:r w:rsidR="00AE6F31" w:rsidRPr="007C5033">
        <w:t xml:space="preserve"> presents an environmental impact assessment and the mitigation measures to be used to avoid or minimise any significant adverse impacts on the environment, together with a non-technical summary of this information. The EIADR application also includes the relevant information required for ONR to carry out an </w:t>
      </w:r>
      <w:r w:rsidR="000D3E47">
        <w:t>‘</w:t>
      </w:r>
      <w:r w:rsidR="00AE6F31" w:rsidRPr="007C5033">
        <w:t>appropriate assessment</w:t>
      </w:r>
      <w:r w:rsidR="000D3E47">
        <w:t>’</w:t>
      </w:r>
      <w:r w:rsidR="00AE6F31" w:rsidRPr="007C5033">
        <w:t xml:space="preserve"> as the competent authority under Regulation 63 of the Conservation of Habitats and Species Regulations 2017</w:t>
      </w:r>
      <w:r w:rsidR="001F1C25">
        <w:t xml:space="preserve"> </w:t>
      </w:r>
      <w:r w:rsidR="00AE6F31" w:rsidRPr="007C5033">
        <w:t xml:space="preserve">(Habitats Regulations). The application </w:t>
      </w:r>
      <w:r w:rsidR="00B66AF1">
        <w:t>is subject to</w:t>
      </w:r>
      <w:r w:rsidR="00AE6F31" w:rsidRPr="007C5033">
        <w:t xml:space="preserve"> public consultation</w:t>
      </w:r>
      <w:r w:rsidR="00D81D06">
        <w:t xml:space="preserve"> and</w:t>
      </w:r>
      <w:r w:rsidR="00D81D06" w:rsidRPr="00C10B93">
        <w:t xml:space="preserve"> ONR </w:t>
      </w:r>
      <w:r w:rsidR="00D81D06">
        <w:t>must consider any comments received. I</w:t>
      </w:r>
      <w:r w:rsidR="00AE6F31" w:rsidRPr="007C5033">
        <w:t>f the project is considered acceptable, ONR will grant consent for the decommissioning project.</w:t>
      </w:r>
    </w:p>
    <w:p w14:paraId="03F1D772" w14:textId="0CA022EB" w:rsidR="00DC510A" w:rsidRPr="009E1B6F" w:rsidRDefault="009E1B6F" w:rsidP="00AE6F31">
      <w:pPr>
        <w:rPr>
          <w:b/>
          <w:bCs/>
        </w:rPr>
      </w:pPr>
      <w:r w:rsidRPr="009E1B6F">
        <w:rPr>
          <w:b/>
          <w:bCs/>
        </w:rPr>
        <w:t>Assessment work carried out by ONR in consideration of this request</w:t>
      </w:r>
    </w:p>
    <w:p w14:paraId="35080AE7" w14:textId="16E87F9B" w:rsidR="00AE6F31" w:rsidRPr="007C5033" w:rsidRDefault="007B4305" w:rsidP="00AE6F31">
      <w:r w:rsidRPr="007C5033">
        <w:t xml:space="preserve">This report </w:t>
      </w:r>
      <w:r w:rsidR="00221E5F">
        <w:t>summarises</w:t>
      </w:r>
      <w:r w:rsidR="00221E5F" w:rsidRPr="007C5033">
        <w:t xml:space="preserve"> </w:t>
      </w:r>
      <w:r w:rsidRPr="007C5033">
        <w:t>the findings of the assessment of the environmental statement</w:t>
      </w:r>
      <w:r w:rsidR="005F75F9">
        <w:t>,</w:t>
      </w:r>
      <w:r w:rsidR="007F1158">
        <w:t xml:space="preserve"> </w:t>
      </w:r>
      <w:r w:rsidRPr="007C5033">
        <w:t>the assessment carried out by ONR under the Habitats Regulations</w:t>
      </w:r>
      <w:r w:rsidR="008E5770" w:rsidRPr="007C5033">
        <w:t xml:space="preserve">, and the resulting </w:t>
      </w:r>
      <w:r w:rsidR="007714C2" w:rsidRPr="007C5033">
        <w:t>decision on</w:t>
      </w:r>
      <w:r w:rsidR="00563C16" w:rsidRPr="007C5033">
        <w:t xml:space="preserve"> the</w:t>
      </w:r>
      <w:r w:rsidR="00351673" w:rsidRPr="007C5033">
        <w:t xml:space="preserve"> application for consent</w:t>
      </w:r>
      <w:r w:rsidR="008E5770" w:rsidRPr="007C5033">
        <w:t xml:space="preserve"> for Hinkley </w:t>
      </w:r>
      <w:r w:rsidR="00422749">
        <w:t>P</w:t>
      </w:r>
      <w:r w:rsidR="008E5770" w:rsidRPr="007C5033">
        <w:t>oint B</w:t>
      </w:r>
      <w:r w:rsidR="00351673" w:rsidRPr="007C5033">
        <w:t>.</w:t>
      </w:r>
      <w:r w:rsidR="00AE6F31" w:rsidRPr="007C5033">
        <w:t xml:space="preserve"> </w:t>
      </w:r>
    </w:p>
    <w:p w14:paraId="5A91D7D2" w14:textId="2E89A587" w:rsidR="00EB5293" w:rsidRPr="00EB5293" w:rsidRDefault="00EB5293" w:rsidP="003E6CBE">
      <w:pPr>
        <w:rPr>
          <w:b/>
          <w:bCs/>
        </w:rPr>
      </w:pPr>
      <w:r w:rsidRPr="00EB5293">
        <w:rPr>
          <w:b/>
          <w:bCs/>
        </w:rPr>
        <w:t>Matters arising from ONR’s work</w:t>
      </w:r>
    </w:p>
    <w:p w14:paraId="2E9CFF76" w14:textId="07455F97" w:rsidR="003E6CBE" w:rsidRPr="007C5033" w:rsidRDefault="003E6CBE" w:rsidP="003E6CBE">
      <w:r w:rsidRPr="007C5033">
        <w:t xml:space="preserve">The environmental statement concluded that the only significant adverse environmental effects </w:t>
      </w:r>
      <w:r w:rsidR="00114032">
        <w:t xml:space="preserve">would be </w:t>
      </w:r>
      <w:r w:rsidR="00114032" w:rsidRPr="00E75812">
        <w:t>temporary detriments to visual and landscape quality for people in the local vicinity</w:t>
      </w:r>
      <w:r w:rsidR="00114032">
        <w:t xml:space="preserve"> of Hinkley Point B and socioeconomic impacts on workers at the site as they are released from their jobs during certain phases of the decommissioning project</w:t>
      </w:r>
      <w:r w:rsidRPr="007C5033">
        <w:t>.</w:t>
      </w:r>
      <w:r w:rsidRPr="007C5033">
        <w:rPr>
          <w:color w:val="000000"/>
          <w:sz w:val="27"/>
          <w:szCs w:val="27"/>
        </w:rPr>
        <w:t xml:space="preserve"> </w:t>
      </w:r>
      <w:r w:rsidRPr="007C5033">
        <w:t xml:space="preserve">Based on the evidence provided, </w:t>
      </w:r>
      <w:r w:rsidR="00D06857" w:rsidRPr="007C5033">
        <w:t>ONR’s</w:t>
      </w:r>
      <w:r w:rsidR="005A5065">
        <w:t xml:space="preserve"> specialist inspector</w:t>
      </w:r>
      <w:r w:rsidRPr="007C5033">
        <w:t xml:space="preserve"> judge</w:t>
      </w:r>
      <w:r w:rsidR="000A3655">
        <w:t>s</w:t>
      </w:r>
      <w:r w:rsidRPr="007C5033">
        <w:t xml:space="preserve"> these conclusions to be robust and justified, and that suitable mitigation measures are proposed to reduce these impacts to an acceptable level. Th</w:t>
      </w:r>
      <w:r w:rsidR="00D06857" w:rsidRPr="007C5033">
        <w:t>e</w:t>
      </w:r>
      <w:r w:rsidRPr="007C5033">
        <w:t xml:space="preserve"> assessment therefore judge</w:t>
      </w:r>
      <w:r w:rsidR="00902856">
        <w:t>s</w:t>
      </w:r>
      <w:r w:rsidRPr="007C5033">
        <w:t xml:space="preserve"> the environmental statement to be adequate and in line with relevant good practice.</w:t>
      </w:r>
    </w:p>
    <w:p w14:paraId="5801226A" w14:textId="2A4C6648" w:rsidR="003E6CBE" w:rsidRDefault="003E6CBE" w:rsidP="003E6CBE">
      <w:r w:rsidRPr="007C5033">
        <w:t>The</w:t>
      </w:r>
      <w:r w:rsidR="00EE4850">
        <w:t xml:space="preserve"> specialist inspector carried out an</w:t>
      </w:r>
      <w:r w:rsidRPr="007C5033">
        <w:t xml:space="preserve"> appropriate assessment under the Habitats Regulations by adopting the relevant information and evidence submitted by EDF, taking into consideration advice from the Statutory Nature Conservation Bodies. The appropriate assessment conclude</w:t>
      </w:r>
      <w:r w:rsidR="006E382F">
        <w:t>s</w:t>
      </w:r>
      <w:r w:rsidRPr="007C5033">
        <w:t xml:space="preserve"> that there will be no adverse effects on the integrity of any designated sites from the decommissioning project, either alone or in-combination with other projects. </w:t>
      </w:r>
    </w:p>
    <w:p w14:paraId="378D4996" w14:textId="1C06DAF4" w:rsidR="0013650B" w:rsidRPr="0013650B" w:rsidRDefault="0013650B" w:rsidP="003E6CBE">
      <w:pPr>
        <w:rPr>
          <w:b/>
          <w:bCs/>
        </w:rPr>
      </w:pPr>
      <w:r w:rsidRPr="0013650B">
        <w:rPr>
          <w:b/>
          <w:bCs/>
        </w:rPr>
        <w:lastRenderedPageBreak/>
        <w:t>Conclusions</w:t>
      </w:r>
    </w:p>
    <w:p w14:paraId="68C128FD" w14:textId="2FAE62D3" w:rsidR="0013650B" w:rsidRDefault="00D77BE1" w:rsidP="003E6CBE">
      <w:r>
        <w:t>ONR consider</w:t>
      </w:r>
      <w:r w:rsidR="00E12CEE">
        <w:t>s</w:t>
      </w:r>
      <w:r>
        <w:t xml:space="preserve"> the EIADR application and its supporting evidence submitted by EDF to be adequate and for the requirements of EIADR and the Habitats Regulations to </w:t>
      </w:r>
      <w:r w:rsidR="00FB01B0">
        <w:t>be</w:t>
      </w:r>
      <w:r>
        <w:t xml:space="preserve"> met.</w:t>
      </w:r>
    </w:p>
    <w:p w14:paraId="6658ACB7" w14:textId="3B1B87A1" w:rsidR="0013650B" w:rsidRPr="0013650B" w:rsidRDefault="0013650B" w:rsidP="003E6CBE">
      <w:pPr>
        <w:rPr>
          <w:b/>
          <w:bCs/>
        </w:rPr>
      </w:pPr>
      <w:r w:rsidRPr="0013650B">
        <w:rPr>
          <w:b/>
          <w:bCs/>
        </w:rPr>
        <w:t xml:space="preserve">Recommendations </w:t>
      </w:r>
    </w:p>
    <w:p w14:paraId="5F55042F" w14:textId="7B176AEF" w:rsidR="003E40D8" w:rsidRPr="007C5033" w:rsidRDefault="00D4429D" w:rsidP="003E40D8">
      <w:r>
        <w:t>ONR should</w:t>
      </w:r>
      <w:r w:rsidR="003E40D8" w:rsidRPr="007C5033">
        <w:t xml:space="preserve"> grant </w:t>
      </w:r>
      <w:r w:rsidR="00ED39B5">
        <w:t xml:space="preserve">EIADR </w:t>
      </w:r>
      <w:r w:rsidR="003E40D8" w:rsidRPr="007C5033">
        <w:t>consent and attach</w:t>
      </w:r>
      <w:r w:rsidR="00D67EE8">
        <w:t xml:space="preserve"> the standard</w:t>
      </w:r>
      <w:r w:rsidR="003E40D8" w:rsidRPr="007C5033">
        <w:t xml:space="preserve"> six conditions to the consent</w:t>
      </w:r>
      <w:r w:rsidR="007E5FCC">
        <w:t xml:space="preserve"> presented in Appendix 2. These </w:t>
      </w:r>
      <w:r w:rsidR="00752DC6">
        <w:t>conditions</w:t>
      </w:r>
      <w:r w:rsidR="003E40D8" w:rsidRPr="007C5033">
        <w:t xml:space="preserve"> </w:t>
      </w:r>
      <w:r w:rsidR="007867B6">
        <w:t xml:space="preserve">include </w:t>
      </w:r>
      <w:r w:rsidR="003E40D8" w:rsidRPr="007C5033">
        <w:t>require</w:t>
      </w:r>
      <w:r w:rsidR="007867B6">
        <w:t>ments</w:t>
      </w:r>
      <w:r w:rsidR="003E40D8" w:rsidRPr="007C5033">
        <w:t xml:space="preserve"> </w:t>
      </w:r>
      <w:r w:rsidR="007867B6">
        <w:t xml:space="preserve">for </w:t>
      </w:r>
      <w:r w:rsidR="003E40D8" w:rsidRPr="007C5033">
        <w:t xml:space="preserve">the licensee to prepare an annual </w:t>
      </w:r>
      <w:r w:rsidR="000102A9" w:rsidRPr="007C5033">
        <w:t>E</w:t>
      </w:r>
      <w:r w:rsidR="003E40D8" w:rsidRPr="007C5033">
        <w:t xml:space="preserve">nvironmental </w:t>
      </w:r>
      <w:r w:rsidR="000102A9" w:rsidRPr="007C5033">
        <w:t>M</w:t>
      </w:r>
      <w:r w:rsidR="003E40D8" w:rsidRPr="007C5033">
        <w:t xml:space="preserve">anagement </w:t>
      </w:r>
      <w:r w:rsidR="000102A9" w:rsidRPr="007C5033">
        <w:t>P</w:t>
      </w:r>
      <w:r w:rsidR="003E40D8" w:rsidRPr="007C5033">
        <w:t xml:space="preserve">lan that reports on the progress of decommissioning work, identifies mitigation measures, and reports on the implementation and effectiveness of the mitigation measures, and on changes to the measures in light of experience. A copy of the environmental management plan and its subsequent revisions must be sent by the licensee to </w:t>
      </w:r>
      <w:smartTag w:uri="urn:schemas-microsoft-com:office:smarttags" w:element="PersonName">
        <w:r w:rsidR="003E40D8" w:rsidRPr="007C5033">
          <w:t>ONR</w:t>
        </w:r>
      </w:smartTag>
      <w:r w:rsidR="003E40D8" w:rsidRPr="007C5033">
        <w:t xml:space="preserve"> and be made available to the public. ONR must be notified by the licensee in advance of any significant change to a mitigation measure to control any adverse effects on the environment or if there are any changes to the project that may have a significant and adverse effect on the environment.</w:t>
      </w:r>
      <w:r w:rsidR="008A72EF">
        <w:t xml:space="preserve"> </w:t>
      </w:r>
    </w:p>
    <w:p w14:paraId="353113EE" w14:textId="1096FE30" w:rsidR="003E6CBE" w:rsidRPr="007C5033" w:rsidRDefault="003E6CBE" w:rsidP="00AE6F31">
      <w:pPr>
        <w:sectPr w:rsidR="003E6CBE" w:rsidRPr="007C5033"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52F36B6B" w:rsidR="00E72E4A" w:rsidRPr="007C5033" w:rsidRDefault="00E72E4A" w:rsidP="00E72E4A">
      <w:pPr>
        <w:pStyle w:val="Caption"/>
        <w:keepNext/>
      </w:pPr>
      <w:r w:rsidRPr="007C5033">
        <w:lastRenderedPageBreak/>
        <w:t xml:space="preserve">Table </w:t>
      </w:r>
      <w:r w:rsidRPr="007C5033">
        <w:fldChar w:fldCharType="begin"/>
      </w:r>
      <w:r w:rsidRPr="007C5033">
        <w:instrText xml:space="preserve"> SEQ Table \* ARABIC </w:instrText>
      </w:r>
      <w:r w:rsidRPr="007C5033">
        <w:fldChar w:fldCharType="separate"/>
      </w:r>
      <w:r w:rsidR="00967B0D">
        <w:rPr>
          <w:noProof/>
        </w:rPr>
        <w:t>1</w:t>
      </w:r>
      <w:r w:rsidRPr="007C5033">
        <w:fldChar w:fldCharType="end"/>
      </w:r>
      <w:r w:rsidRPr="007C5033">
        <w:t>: List of abbreviations.</w:t>
      </w:r>
    </w:p>
    <w:tbl>
      <w:tblPr>
        <w:tblStyle w:val="Box2"/>
        <w:tblW w:w="0" w:type="auto"/>
        <w:tblInd w:w="0" w:type="dxa"/>
        <w:tblLook w:val="04A0" w:firstRow="1" w:lastRow="0" w:firstColumn="1" w:lastColumn="0" w:noHBand="0" w:noVBand="1"/>
      </w:tblPr>
      <w:tblGrid>
        <w:gridCol w:w="2330"/>
        <w:gridCol w:w="6686"/>
      </w:tblGrid>
      <w:tr w:rsidR="00FB0CE0" w:rsidRPr="007C5033" w14:paraId="4E32C20A" w14:textId="77777777" w:rsidTr="00A75480">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7C5033" w:rsidRDefault="00FB0CE0" w:rsidP="00FB0CE0">
            <w:pPr>
              <w:spacing w:before="60" w:after="60"/>
              <w:rPr>
                <w:b w:val="0"/>
                <w:bCs/>
              </w:rPr>
            </w:pPr>
            <w:r w:rsidRPr="007C5033">
              <w:rPr>
                <w:b w:val="0"/>
                <w:bCs/>
              </w:rPr>
              <w:t>Term/Acronym</w:t>
            </w:r>
          </w:p>
        </w:tc>
        <w:tc>
          <w:tcPr>
            <w:tcW w:w="6686" w:type="dxa"/>
          </w:tcPr>
          <w:p w14:paraId="3978110C" w14:textId="2EC7A7B6" w:rsidR="00FB0CE0" w:rsidRPr="007C5033" w:rsidRDefault="00FB0CE0" w:rsidP="00FB0CE0">
            <w:pPr>
              <w:spacing w:before="60" w:after="60"/>
              <w:rPr>
                <w:b w:val="0"/>
                <w:bCs/>
              </w:rPr>
            </w:pPr>
            <w:r w:rsidRPr="007C5033">
              <w:rPr>
                <w:b w:val="0"/>
                <w:bCs/>
              </w:rPr>
              <w:t>Description</w:t>
            </w:r>
          </w:p>
        </w:tc>
      </w:tr>
      <w:tr w:rsidR="00347C8C" w:rsidRPr="007C5033" w14:paraId="5A35E00C" w14:textId="77777777" w:rsidTr="00A75480">
        <w:tc>
          <w:tcPr>
            <w:tcW w:w="2330" w:type="dxa"/>
          </w:tcPr>
          <w:p w14:paraId="675CDC33" w14:textId="7B651D83" w:rsidR="00347C8C" w:rsidRDefault="00347C8C" w:rsidP="00FB0CE0">
            <w:pPr>
              <w:spacing w:before="60" w:after="60"/>
            </w:pPr>
            <w:r>
              <w:t>EDF</w:t>
            </w:r>
          </w:p>
        </w:tc>
        <w:tc>
          <w:tcPr>
            <w:tcW w:w="6686" w:type="dxa"/>
          </w:tcPr>
          <w:p w14:paraId="70788291" w14:textId="68C61359" w:rsidR="00347C8C" w:rsidRPr="007C5033" w:rsidRDefault="00347C8C" w:rsidP="00FB0CE0">
            <w:pPr>
              <w:spacing w:before="60" w:after="60"/>
            </w:pPr>
            <w:r w:rsidRPr="00347C8C">
              <w:t>EDF Energy Nuclear Generation Ltd</w:t>
            </w:r>
          </w:p>
        </w:tc>
      </w:tr>
      <w:tr w:rsidR="00642336" w:rsidRPr="007C5033" w14:paraId="60683E32" w14:textId="77777777" w:rsidTr="00A75480">
        <w:tc>
          <w:tcPr>
            <w:tcW w:w="2330" w:type="dxa"/>
          </w:tcPr>
          <w:p w14:paraId="00A86005" w14:textId="78D2ED95" w:rsidR="00642336" w:rsidRPr="007C5033" w:rsidRDefault="00642336" w:rsidP="00FB0CE0">
            <w:pPr>
              <w:spacing w:before="60" w:after="60"/>
            </w:pPr>
            <w:r>
              <w:t>EEA</w:t>
            </w:r>
          </w:p>
        </w:tc>
        <w:tc>
          <w:tcPr>
            <w:tcW w:w="6686" w:type="dxa"/>
          </w:tcPr>
          <w:p w14:paraId="56784E7F" w14:textId="1C27C838" w:rsidR="00642336" w:rsidRPr="007C5033" w:rsidRDefault="00642336" w:rsidP="00FB0CE0">
            <w:pPr>
              <w:spacing w:before="60" w:after="60"/>
            </w:pPr>
            <w:r w:rsidRPr="007C5033">
              <w:t>European Economic Area</w:t>
            </w:r>
          </w:p>
        </w:tc>
      </w:tr>
      <w:tr w:rsidR="003155B7" w:rsidRPr="007C5033" w14:paraId="003D4D23" w14:textId="77777777" w:rsidTr="00A75480">
        <w:tc>
          <w:tcPr>
            <w:tcW w:w="2330" w:type="dxa"/>
          </w:tcPr>
          <w:p w14:paraId="057312F6" w14:textId="216AAD11" w:rsidR="003155B7" w:rsidRPr="007C5033" w:rsidRDefault="003155B7" w:rsidP="00FB0CE0">
            <w:pPr>
              <w:spacing w:before="60" w:after="60"/>
            </w:pPr>
            <w:r w:rsidRPr="007C5033">
              <w:t>EIA</w:t>
            </w:r>
          </w:p>
        </w:tc>
        <w:tc>
          <w:tcPr>
            <w:tcW w:w="6686" w:type="dxa"/>
          </w:tcPr>
          <w:p w14:paraId="2AAB147A" w14:textId="7CC133CB" w:rsidR="003155B7" w:rsidRPr="007C5033" w:rsidRDefault="003155B7" w:rsidP="00FB0CE0">
            <w:pPr>
              <w:spacing w:before="60" w:after="60"/>
            </w:pPr>
            <w:r w:rsidRPr="007C5033">
              <w:t xml:space="preserve">Environmental impact assessment </w:t>
            </w:r>
          </w:p>
        </w:tc>
      </w:tr>
      <w:tr w:rsidR="00C4333E" w:rsidRPr="007C5033" w14:paraId="4B323414" w14:textId="77777777" w:rsidTr="00A75480">
        <w:tc>
          <w:tcPr>
            <w:tcW w:w="2330" w:type="dxa"/>
          </w:tcPr>
          <w:p w14:paraId="45761C25" w14:textId="7C479A63" w:rsidR="00C4333E" w:rsidRPr="007C5033" w:rsidRDefault="00C4333E" w:rsidP="00FB0CE0">
            <w:pPr>
              <w:spacing w:before="60" w:after="60"/>
            </w:pPr>
            <w:r>
              <w:t xml:space="preserve">EIADR </w:t>
            </w:r>
          </w:p>
        </w:tc>
        <w:tc>
          <w:tcPr>
            <w:tcW w:w="6686" w:type="dxa"/>
          </w:tcPr>
          <w:p w14:paraId="5F228AC3" w14:textId="50EB426D" w:rsidR="00C4333E" w:rsidRPr="007C5033" w:rsidRDefault="00C4333E" w:rsidP="00FB0CE0">
            <w:pPr>
              <w:spacing w:before="60" w:after="60"/>
            </w:pPr>
            <w:r w:rsidRPr="00C4333E">
              <w:t>Nuclear Reactors (Environmental Impact Assessment for Decommissioning) Regulations 1999, as amended</w:t>
            </w:r>
          </w:p>
        </w:tc>
      </w:tr>
      <w:tr w:rsidR="007713B1" w:rsidRPr="007C5033" w14:paraId="5FA89327" w14:textId="77777777" w:rsidTr="00A75480">
        <w:tc>
          <w:tcPr>
            <w:tcW w:w="2330" w:type="dxa"/>
          </w:tcPr>
          <w:p w14:paraId="2E99105A" w14:textId="725D88D2" w:rsidR="007713B1" w:rsidRDefault="007713B1" w:rsidP="00FB0CE0">
            <w:pPr>
              <w:spacing w:before="60" w:after="60"/>
            </w:pPr>
            <w:r>
              <w:t>EMP</w:t>
            </w:r>
          </w:p>
        </w:tc>
        <w:tc>
          <w:tcPr>
            <w:tcW w:w="6686" w:type="dxa"/>
          </w:tcPr>
          <w:p w14:paraId="41150D35" w14:textId="0956E78A" w:rsidR="007713B1" w:rsidRDefault="007713B1" w:rsidP="00FB0CE0">
            <w:pPr>
              <w:spacing w:before="60" w:after="60"/>
            </w:pPr>
            <w:r>
              <w:t>E</w:t>
            </w:r>
            <w:r w:rsidRPr="0083170B">
              <w:t xml:space="preserve">nvironmental </w:t>
            </w:r>
            <w:r>
              <w:t>M</w:t>
            </w:r>
            <w:r w:rsidRPr="0083170B">
              <w:t xml:space="preserve">anagement </w:t>
            </w:r>
            <w:r>
              <w:t>P</w:t>
            </w:r>
            <w:r w:rsidRPr="0083170B">
              <w:t>lan</w:t>
            </w:r>
          </w:p>
        </w:tc>
      </w:tr>
      <w:tr w:rsidR="003155B7" w:rsidRPr="007C5033" w14:paraId="60B95AF6" w14:textId="77777777" w:rsidTr="00A75480">
        <w:tc>
          <w:tcPr>
            <w:tcW w:w="2330" w:type="dxa"/>
          </w:tcPr>
          <w:p w14:paraId="36161374" w14:textId="0E878D95" w:rsidR="003155B7" w:rsidRPr="007C5033" w:rsidRDefault="003155B7" w:rsidP="00FB0CE0">
            <w:pPr>
              <w:spacing w:before="60" w:after="60"/>
            </w:pPr>
            <w:r w:rsidRPr="007C5033">
              <w:t>ES</w:t>
            </w:r>
          </w:p>
        </w:tc>
        <w:tc>
          <w:tcPr>
            <w:tcW w:w="6686" w:type="dxa"/>
          </w:tcPr>
          <w:p w14:paraId="07F5187E" w14:textId="2E537C03" w:rsidR="003155B7" w:rsidRPr="007C5033" w:rsidRDefault="003155B7" w:rsidP="00FB0CE0">
            <w:pPr>
              <w:spacing w:before="60" w:after="60"/>
            </w:pPr>
            <w:r w:rsidRPr="007C5033">
              <w:t xml:space="preserve">Environmental statement </w:t>
            </w:r>
          </w:p>
        </w:tc>
      </w:tr>
      <w:tr w:rsidR="005332B2" w:rsidRPr="007C5033" w14:paraId="5F64FCAF" w14:textId="77777777" w:rsidTr="00A75480">
        <w:tc>
          <w:tcPr>
            <w:tcW w:w="2330" w:type="dxa"/>
          </w:tcPr>
          <w:p w14:paraId="615C720C" w14:textId="16041AC9" w:rsidR="005332B2" w:rsidRPr="007C5033" w:rsidRDefault="005332B2" w:rsidP="00FB0CE0">
            <w:pPr>
              <w:spacing w:before="60" w:after="60"/>
            </w:pPr>
            <w:r w:rsidRPr="007C5033">
              <w:t>HPB</w:t>
            </w:r>
          </w:p>
        </w:tc>
        <w:tc>
          <w:tcPr>
            <w:tcW w:w="6686" w:type="dxa"/>
          </w:tcPr>
          <w:p w14:paraId="32902840" w14:textId="67BD9A3A" w:rsidR="005332B2" w:rsidRPr="007C5033" w:rsidRDefault="005332B2" w:rsidP="00FB0CE0">
            <w:pPr>
              <w:spacing w:before="60" w:after="60"/>
            </w:pPr>
            <w:r w:rsidRPr="007C5033">
              <w:t>Hinkley Point B</w:t>
            </w:r>
          </w:p>
        </w:tc>
      </w:tr>
      <w:tr w:rsidR="00AA749D" w:rsidRPr="007C5033" w14:paraId="7EA1C47A" w14:textId="77777777" w:rsidTr="00A75480">
        <w:tc>
          <w:tcPr>
            <w:tcW w:w="2330" w:type="dxa"/>
          </w:tcPr>
          <w:p w14:paraId="2DAAB26F" w14:textId="42C3FDC9" w:rsidR="00AA749D" w:rsidRPr="007C5033" w:rsidRDefault="00AA749D" w:rsidP="00FB0CE0">
            <w:pPr>
              <w:spacing w:before="60" w:after="60"/>
            </w:pPr>
            <w:r w:rsidRPr="007C5033">
              <w:t>HRA</w:t>
            </w:r>
          </w:p>
        </w:tc>
        <w:tc>
          <w:tcPr>
            <w:tcW w:w="6686" w:type="dxa"/>
          </w:tcPr>
          <w:p w14:paraId="088C04D3" w14:textId="610263E1" w:rsidR="00AA749D" w:rsidRPr="007C5033" w:rsidRDefault="00AA749D" w:rsidP="00FB0CE0">
            <w:pPr>
              <w:spacing w:before="60" w:after="60"/>
            </w:pPr>
            <w:r w:rsidRPr="007C5033">
              <w:t>Habitats Regulations Assessment</w:t>
            </w:r>
          </w:p>
        </w:tc>
      </w:tr>
      <w:tr w:rsidR="009C7846" w:rsidRPr="007C5033" w14:paraId="7361D142" w14:textId="77777777" w:rsidTr="00A75480">
        <w:tc>
          <w:tcPr>
            <w:tcW w:w="2330" w:type="dxa"/>
          </w:tcPr>
          <w:p w14:paraId="5B7B9232" w14:textId="585EA499" w:rsidR="009C7846" w:rsidRPr="007C5033" w:rsidRDefault="009C7846" w:rsidP="00FB0CE0">
            <w:pPr>
              <w:spacing w:before="60" w:after="60"/>
            </w:pPr>
            <w:r>
              <w:t>MMO</w:t>
            </w:r>
          </w:p>
        </w:tc>
        <w:tc>
          <w:tcPr>
            <w:tcW w:w="6686" w:type="dxa"/>
          </w:tcPr>
          <w:p w14:paraId="2EA46274" w14:textId="41DD6743" w:rsidR="009C7846" w:rsidRPr="007C5033" w:rsidRDefault="009C7846" w:rsidP="00FB0CE0">
            <w:pPr>
              <w:spacing w:before="60" w:after="60"/>
            </w:pPr>
            <w:r w:rsidRPr="007C5033">
              <w:t>Marine Management Organisation</w:t>
            </w:r>
          </w:p>
        </w:tc>
      </w:tr>
      <w:tr w:rsidR="005E658A" w:rsidRPr="007C5033" w14:paraId="1AA63057" w14:textId="77777777" w:rsidTr="00A75480">
        <w:tc>
          <w:tcPr>
            <w:tcW w:w="2330" w:type="dxa"/>
          </w:tcPr>
          <w:p w14:paraId="24D0E7A9" w14:textId="3B3F3703" w:rsidR="005E658A" w:rsidRDefault="005E658A" w:rsidP="00FB0CE0">
            <w:pPr>
              <w:spacing w:before="60" w:after="60"/>
            </w:pPr>
            <w:r>
              <w:t>NRW</w:t>
            </w:r>
          </w:p>
        </w:tc>
        <w:tc>
          <w:tcPr>
            <w:tcW w:w="6686" w:type="dxa"/>
          </w:tcPr>
          <w:p w14:paraId="7D54008E" w14:textId="528D6A7F" w:rsidR="005E658A" w:rsidRPr="007C5033" w:rsidRDefault="005E658A" w:rsidP="00FB0CE0">
            <w:pPr>
              <w:spacing w:before="60" w:after="60"/>
            </w:pPr>
            <w:r>
              <w:t>Natural Resources Wales</w:t>
            </w:r>
          </w:p>
        </w:tc>
      </w:tr>
      <w:tr w:rsidR="007E7235" w:rsidRPr="007C5033" w14:paraId="2F8C163A" w14:textId="77777777" w:rsidTr="00A75480">
        <w:tc>
          <w:tcPr>
            <w:tcW w:w="2330" w:type="dxa"/>
          </w:tcPr>
          <w:p w14:paraId="5DAE071A" w14:textId="7C8BF799" w:rsidR="007E7235" w:rsidRPr="007C5033" w:rsidRDefault="007E7235" w:rsidP="00FB0CE0">
            <w:pPr>
              <w:spacing w:before="60" w:after="60"/>
            </w:pPr>
            <w:r w:rsidRPr="007C5033">
              <w:t>ONR</w:t>
            </w:r>
          </w:p>
        </w:tc>
        <w:tc>
          <w:tcPr>
            <w:tcW w:w="6686" w:type="dxa"/>
          </w:tcPr>
          <w:p w14:paraId="78535260" w14:textId="20A69CB9" w:rsidR="007E7235" w:rsidRPr="007C5033" w:rsidRDefault="007E7235" w:rsidP="00FB0CE0">
            <w:pPr>
              <w:spacing w:before="60" w:after="60"/>
            </w:pPr>
            <w:r w:rsidRPr="007C5033">
              <w:t xml:space="preserve">Office for Nuclear Regulation </w:t>
            </w:r>
          </w:p>
        </w:tc>
      </w:tr>
      <w:tr w:rsidR="00B245A6" w:rsidRPr="007C5033" w14:paraId="658AAA44" w14:textId="77777777" w:rsidTr="00A75480">
        <w:tc>
          <w:tcPr>
            <w:tcW w:w="2330" w:type="dxa"/>
          </w:tcPr>
          <w:p w14:paraId="2460ED1C" w14:textId="4DA62B56" w:rsidR="00B245A6" w:rsidRPr="007C5033" w:rsidRDefault="00B245A6" w:rsidP="00FB0CE0">
            <w:pPr>
              <w:spacing w:before="60" w:after="60"/>
            </w:pPr>
            <w:r w:rsidRPr="007C5033">
              <w:t>PAO</w:t>
            </w:r>
          </w:p>
        </w:tc>
        <w:tc>
          <w:tcPr>
            <w:tcW w:w="6686" w:type="dxa"/>
          </w:tcPr>
          <w:p w14:paraId="35750697" w14:textId="0490C542" w:rsidR="00B245A6" w:rsidRPr="007C5033" w:rsidRDefault="00B245A6" w:rsidP="00FB0CE0">
            <w:pPr>
              <w:spacing w:before="60" w:after="60"/>
            </w:pPr>
            <w:r w:rsidRPr="007C5033">
              <w:t xml:space="preserve">Pre-application Opinion </w:t>
            </w:r>
          </w:p>
        </w:tc>
      </w:tr>
      <w:tr w:rsidR="002F01B4" w:rsidRPr="007C5033" w14:paraId="10EC1042" w14:textId="77777777" w:rsidTr="00A75480">
        <w:tc>
          <w:tcPr>
            <w:tcW w:w="2330" w:type="dxa"/>
          </w:tcPr>
          <w:p w14:paraId="6FE9C69D" w14:textId="74F26644" w:rsidR="002F01B4" w:rsidRPr="007C5033" w:rsidRDefault="002F01B4" w:rsidP="00FB0CE0">
            <w:pPr>
              <w:spacing w:before="60" w:after="60"/>
            </w:pPr>
            <w:r w:rsidRPr="007C5033">
              <w:t>PAR</w:t>
            </w:r>
          </w:p>
        </w:tc>
        <w:tc>
          <w:tcPr>
            <w:tcW w:w="6686" w:type="dxa"/>
          </w:tcPr>
          <w:p w14:paraId="7675668C" w14:textId="7374BA13" w:rsidR="002F01B4" w:rsidRPr="007C5033" w:rsidRDefault="002F01B4" w:rsidP="00FB0CE0">
            <w:pPr>
              <w:spacing w:before="60" w:after="60"/>
            </w:pPr>
            <w:r w:rsidRPr="007C5033">
              <w:t xml:space="preserve">Project </w:t>
            </w:r>
            <w:r w:rsidR="00E6657D">
              <w:t>A</w:t>
            </w:r>
            <w:r w:rsidRPr="007C5033">
              <w:t xml:space="preserve">ssessment </w:t>
            </w:r>
            <w:r w:rsidR="00E6657D">
              <w:t>R</w:t>
            </w:r>
            <w:r w:rsidRPr="007C5033">
              <w:t>eport</w:t>
            </w:r>
          </w:p>
        </w:tc>
      </w:tr>
      <w:tr w:rsidR="007E7235" w:rsidRPr="007C5033" w14:paraId="54B0D850" w14:textId="77777777" w:rsidTr="00A75480">
        <w:tc>
          <w:tcPr>
            <w:tcW w:w="2330" w:type="dxa"/>
          </w:tcPr>
          <w:p w14:paraId="15738349" w14:textId="4E3908B2" w:rsidR="007E7235" w:rsidRPr="007C5033" w:rsidRDefault="007E7235" w:rsidP="00FB0CE0">
            <w:pPr>
              <w:spacing w:before="60" w:after="60"/>
            </w:pPr>
            <w:r w:rsidRPr="007C5033">
              <w:t>RGP</w:t>
            </w:r>
          </w:p>
        </w:tc>
        <w:tc>
          <w:tcPr>
            <w:tcW w:w="6686" w:type="dxa"/>
          </w:tcPr>
          <w:p w14:paraId="0B805105" w14:textId="73747961" w:rsidR="007E7235" w:rsidRPr="007C5033" w:rsidRDefault="007E7235" w:rsidP="00FB0CE0">
            <w:pPr>
              <w:spacing w:before="60" w:after="60"/>
            </w:pPr>
            <w:r w:rsidRPr="007C5033">
              <w:t xml:space="preserve">Relevant </w:t>
            </w:r>
            <w:r w:rsidR="002B0713" w:rsidRPr="007C5033">
              <w:t>good practice</w:t>
            </w:r>
          </w:p>
        </w:tc>
      </w:tr>
      <w:tr w:rsidR="00F92B47" w:rsidRPr="007C5033" w14:paraId="3A3BA14F" w14:textId="77777777" w:rsidTr="00A75480">
        <w:tc>
          <w:tcPr>
            <w:tcW w:w="2330" w:type="dxa"/>
          </w:tcPr>
          <w:p w14:paraId="45AA4664" w14:textId="6DDC2C18" w:rsidR="00F92B47" w:rsidRPr="007C5033" w:rsidRDefault="00F92B47" w:rsidP="00FB0CE0">
            <w:pPr>
              <w:spacing w:before="60" w:after="60"/>
            </w:pPr>
            <w:r>
              <w:t>SNCB</w:t>
            </w:r>
          </w:p>
        </w:tc>
        <w:tc>
          <w:tcPr>
            <w:tcW w:w="6686" w:type="dxa"/>
          </w:tcPr>
          <w:p w14:paraId="305B50E8" w14:textId="70668F99" w:rsidR="00F92B47" w:rsidRPr="007C5033" w:rsidRDefault="00F92B47" w:rsidP="00FB0CE0">
            <w:pPr>
              <w:spacing w:before="60" w:after="60"/>
            </w:pPr>
            <w:r>
              <w:t>Statutory Nature Conservation Body</w:t>
            </w:r>
          </w:p>
        </w:tc>
      </w:tr>
      <w:tr w:rsidR="00BA54C2" w:rsidRPr="007C5033" w14:paraId="1AC00291" w14:textId="77777777" w:rsidTr="00A75480">
        <w:tc>
          <w:tcPr>
            <w:tcW w:w="2330" w:type="dxa"/>
          </w:tcPr>
          <w:p w14:paraId="4A6150ED" w14:textId="1FFDA370" w:rsidR="00BA54C2" w:rsidRPr="007C5033" w:rsidRDefault="00BA54C2" w:rsidP="00FB0CE0">
            <w:pPr>
              <w:spacing w:before="60" w:after="60"/>
            </w:pPr>
            <w:r w:rsidRPr="007C5033">
              <w:t>TSC</w:t>
            </w:r>
          </w:p>
        </w:tc>
        <w:tc>
          <w:tcPr>
            <w:tcW w:w="6686" w:type="dxa"/>
          </w:tcPr>
          <w:p w14:paraId="126A8013" w14:textId="4D845C73" w:rsidR="00BA54C2" w:rsidRPr="007C5033" w:rsidRDefault="00BA54C2" w:rsidP="00FB0CE0">
            <w:pPr>
              <w:spacing w:before="60" w:after="60"/>
            </w:pPr>
            <w:r w:rsidRPr="007C5033">
              <w:t>Technical support contractor</w:t>
            </w:r>
          </w:p>
        </w:tc>
      </w:tr>
    </w:tbl>
    <w:p w14:paraId="55BFC9BA" w14:textId="77777777" w:rsidR="00B53317" w:rsidRPr="007C5033" w:rsidRDefault="00B53317" w:rsidP="00B53317"/>
    <w:p w14:paraId="3C974B61" w14:textId="77777777" w:rsidR="00F8500A" w:rsidRPr="007C5033" w:rsidRDefault="00F8500A" w:rsidP="00410423">
      <w:pPr>
        <w:pStyle w:val="Heading1"/>
        <w:sectPr w:rsidR="00F8500A" w:rsidRPr="007C5033" w:rsidSect="00E72E4A">
          <w:pgSz w:w="11906" w:h="16838" w:code="9"/>
          <w:pgMar w:top="1440" w:right="1440" w:bottom="1440" w:left="1440" w:header="397" w:footer="397" w:gutter="0"/>
          <w:cols w:space="312"/>
          <w:docGrid w:linePitch="360"/>
        </w:sectPr>
      </w:pPr>
    </w:p>
    <w:bookmarkEnd w:id="2"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rPr>
      </w:sdtEndPr>
      <w:sdtContent>
        <w:p w14:paraId="7F366CE6" w14:textId="3594DF95" w:rsidR="00F8500A" w:rsidRPr="007C5033" w:rsidRDefault="00F8500A" w:rsidP="00410423">
          <w:pPr>
            <w:pStyle w:val="TOCHeading"/>
            <w:rPr>
              <w:color w:val="auto"/>
              <w:sz w:val="48"/>
              <w:szCs w:val="48"/>
              <w:lang w:val="en-GB"/>
            </w:rPr>
          </w:pPr>
          <w:r w:rsidRPr="007C5033">
            <w:rPr>
              <w:color w:val="auto"/>
              <w:sz w:val="48"/>
              <w:szCs w:val="48"/>
              <w:lang w:val="en-GB"/>
            </w:rPr>
            <w:t xml:space="preserve">Table of </w:t>
          </w:r>
          <w:r w:rsidR="002B0713" w:rsidRPr="007C5033">
            <w:rPr>
              <w:color w:val="auto"/>
              <w:sz w:val="48"/>
              <w:szCs w:val="48"/>
              <w:lang w:val="en-GB"/>
            </w:rPr>
            <w:t>contents</w:t>
          </w:r>
        </w:p>
        <w:p w14:paraId="184482DD" w14:textId="44C6E6FF" w:rsidR="007D2711" w:rsidRDefault="00F8500A">
          <w:pPr>
            <w:pStyle w:val="TOC1"/>
            <w:rPr>
              <w:rFonts w:asciiTheme="minorHAnsi" w:eastAsiaTheme="minorEastAsia" w:hAnsiTheme="minorHAnsi" w:cstheme="minorBidi"/>
              <w:kern w:val="2"/>
              <w:szCs w:val="24"/>
              <w:lang w:eastAsia="en-GB" w:bidi="ar-SA"/>
              <w14:ligatures w14:val="standardContextual"/>
            </w:rPr>
          </w:pPr>
          <w:r w:rsidRPr="007C5033">
            <w:rPr>
              <w:noProof w:val="0"/>
            </w:rPr>
            <w:fldChar w:fldCharType="begin"/>
          </w:r>
          <w:r w:rsidRPr="007C5033">
            <w:rPr>
              <w:noProof w:val="0"/>
            </w:rPr>
            <w:instrText xml:space="preserve"> TOC \o "1-3" \h \z \u </w:instrText>
          </w:r>
          <w:r w:rsidRPr="007C5033">
            <w:rPr>
              <w:noProof w:val="0"/>
            </w:rPr>
            <w:fldChar w:fldCharType="separate"/>
          </w:r>
          <w:hyperlink w:anchor="_Toc212642115" w:history="1">
            <w:r w:rsidR="007D2711" w:rsidRPr="0027390B">
              <w:rPr>
                <w:rStyle w:val="Hyperlink"/>
              </w:rPr>
              <w:t>Executive summary</w:t>
            </w:r>
            <w:r w:rsidR="007D2711">
              <w:rPr>
                <w:webHidden/>
              </w:rPr>
              <w:tab/>
            </w:r>
            <w:r w:rsidR="007D2711">
              <w:rPr>
                <w:webHidden/>
              </w:rPr>
              <w:fldChar w:fldCharType="begin"/>
            </w:r>
            <w:r w:rsidR="007D2711">
              <w:rPr>
                <w:webHidden/>
              </w:rPr>
              <w:instrText xml:space="preserve"> PAGEREF _Toc212642115 \h </w:instrText>
            </w:r>
            <w:r w:rsidR="007D2711">
              <w:rPr>
                <w:webHidden/>
              </w:rPr>
            </w:r>
            <w:r w:rsidR="007D2711">
              <w:rPr>
                <w:webHidden/>
              </w:rPr>
              <w:fldChar w:fldCharType="separate"/>
            </w:r>
            <w:r w:rsidR="007D2711">
              <w:rPr>
                <w:webHidden/>
              </w:rPr>
              <w:t>3</w:t>
            </w:r>
            <w:r w:rsidR="007D2711">
              <w:rPr>
                <w:webHidden/>
              </w:rPr>
              <w:fldChar w:fldCharType="end"/>
            </w:r>
          </w:hyperlink>
        </w:p>
        <w:p w14:paraId="175D0518" w14:textId="0274C676" w:rsidR="007D2711" w:rsidRDefault="007D271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642116" w:history="1">
            <w:r w:rsidRPr="0027390B">
              <w:rPr>
                <w:rStyle w:val="Hyperlink"/>
              </w:rPr>
              <w:t>1.</w:t>
            </w:r>
            <w:r>
              <w:rPr>
                <w:rFonts w:asciiTheme="minorHAnsi" w:eastAsiaTheme="minorEastAsia" w:hAnsiTheme="minorHAnsi" w:cstheme="minorBidi"/>
                <w:kern w:val="2"/>
                <w:szCs w:val="24"/>
                <w:lang w:eastAsia="en-GB" w:bidi="ar-SA"/>
                <w14:ligatures w14:val="standardContextual"/>
              </w:rPr>
              <w:tab/>
            </w:r>
            <w:r w:rsidRPr="0027390B">
              <w:rPr>
                <w:rStyle w:val="Hyperlink"/>
              </w:rPr>
              <w:t>Permission requested</w:t>
            </w:r>
            <w:r>
              <w:rPr>
                <w:webHidden/>
              </w:rPr>
              <w:tab/>
            </w:r>
            <w:r>
              <w:rPr>
                <w:webHidden/>
              </w:rPr>
              <w:fldChar w:fldCharType="begin"/>
            </w:r>
            <w:r>
              <w:rPr>
                <w:webHidden/>
              </w:rPr>
              <w:instrText xml:space="preserve"> PAGEREF _Toc212642116 \h </w:instrText>
            </w:r>
            <w:r>
              <w:rPr>
                <w:webHidden/>
              </w:rPr>
            </w:r>
            <w:r>
              <w:rPr>
                <w:webHidden/>
              </w:rPr>
              <w:fldChar w:fldCharType="separate"/>
            </w:r>
            <w:r>
              <w:rPr>
                <w:webHidden/>
              </w:rPr>
              <w:t>7</w:t>
            </w:r>
            <w:r>
              <w:rPr>
                <w:webHidden/>
              </w:rPr>
              <w:fldChar w:fldCharType="end"/>
            </w:r>
          </w:hyperlink>
        </w:p>
        <w:p w14:paraId="66993505" w14:textId="579DF9D9" w:rsidR="007D2711" w:rsidRDefault="007D271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642117" w:history="1">
            <w:r w:rsidRPr="0027390B">
              <w:rPr>
                <w:rStyle w:val="Hyperlink"/>
              </w:rPr>
              <w:t>2.</w:t>
            </w:r>
            <w:r>
              <w:rPr>
                <w:rFonts w:asciiTheme="minorHAnsi" w:eastAsiaTheme="minorEastAsia" w:hAnsiTheme="minorHAnsi" w:cstheme="minorBidi"/>
                <w:kern w:val="2"/>
                <w:szCs w:val="24"/>
                <w:lang w:eastAsia="en-GB" w:bidi="ar-SA"/>
                <w14:ligatures w14:val="standardContextual"/>
              </w:rPr>
              <w:tab/>
            </w:r>
            <w:r w:rsidRPr="0027390B">
              <w:rPr>
                <w:rStyle w:val="Hyperlink"/>
              </w:rPr>
              <w:t>Background</w:t>
            </w:r>
            <w:r>
              <w:rPr>
                <w:webHidden/>
              </w:rPr>
              <w:tab/>
            </w:r>
            <w:r>
              <w:rPr>
                <w:webHidden/>
              </w:rPr>
              <w:fldChar w:fldCharType="begin"/>
            </w:r>
            <w:r>
              <w:rPr>
                <w:webHidden/>
              </w:rPr>
              <w:instrText xml:space="preserve"> PAGEREF _Toc212642117 \h </w:instrText>
            </w:r>
            <w:r>
              <w:rPr>
                <w:webHidden/>
              </w:rPr>
            </w:r>
            <w:r>
              <w:rPr>
                <w:webHidden/>
              </w:rPr>
              <w:fldChar w:fldCharType="separate"/>
            </w:r>
            <w:r>
              <w:rPr>
                <w:webHidden/>
              </w:rPr>
              <w:t>7</w:t>
            </w:r>
            <w:r>
              <w:rPr>
                <w:webHidden/>
              </w:rPr>
              <w:fldChar w:fldCharType="end"/>
            </w:r>
          </w:hyperlink>
        </w:p>
        <w:p w14:paraId="1E93EFB6" w14:textId="686DAAEC" w:rsidR="007D2711" w:rsidRDefault="007D271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642118" w:history="1">
            <w:r w:rsidRPr="0027390B">
              <w:rPr>
                <w:rStyle w:val="Hyperlink"/>
              </w:rPr>
              <w:t>3.</w:t>
            </w:r>
            <w:r>
              <w:rPr>
                <w:rFonts w:asciiTheme="minorHAnsi" w:eastAsiaTheme="minorEastAsia" w:hAnsiTheme="minorHAnsi" w:cstheme="minorBidi"/>
                <w:kern w:val="2"/>
                <w:szCs w:val="24"/>
                <w:lang w:eastAsia="en-GB" w:bidi="ar-SA"/>
                <w14:ligatures w14:val="standardContextual"/>
              </w:rPr>
              <w:tab/>
            </w:r>
            <w:r w:rsidRPr="0027390B">
              <w:rPr>
                <w:rStyle w:val="Hyperlink"/>
              </w:rPr>
              <w:t>Assessment work carried out by ONR in consideration of this request</w:t>
            </w:r>
            <w:r>
              <w:rPr>
                <w:webHidden/>
              </w:rPr>
              <w:tab/>
            </w:r>
            <w:r>
              <w:rPr>
                <w:webHidden/>
              </w:rPr>
              <w:fldChar w:fldCharType="begin"/>
            </w:r>
            <w:r>
              <w:rPr>
                <w:webHidden/>
              </w:rPr>
              <w:instrText xml:space="preserve"> PAGEREF _Toc212642118 \h </w:instrText>
            </w:r>
            <w:r>
              <w:rPr>
                <w:webHidden/>
              </w:rPr>
            </w:r>
            <w:r>
              <w:rPr>
                <w:webHidden/>
              </w:rPr>
              <w:fldChar w:fldCharType="separate"/>
            </w:r>
            <w:r>
              <w:rPr>
                <w:webHidden/>
              </w:rPr>
              <w:t>9</w:t>
            </w:r>
            <w:r>
              <w:rPr>
                <w:webHidden/>
              </w:rPr>
              <w:fldChar w:fldCharType="end"/>
            </w:r>
          </w:hyperlink>
        </w:p>
        <w:p w14:paraId="2C5FEC5D" w14:textId="72D13B81" w:rsidR="007D2711" w:rsidRDefault="007D271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642119" w:history="1">
            <w:r w:rsidRPr="0027390B">
              <w:rPr>
                <w:rStyle w:val="Hyperlink"/>
              </w:rPr>
              <w:t>4.</w:t>
            </w:r>
            <w:r>
              <w:rPr>
                <w:rFonts w:asciiTheme="minorHAnsi" w:eastAsiaTheme="minorEastAsia" w:hAnsiTheme="minorHAnsi" w:cstheme="minorBidi"/>
                <w:kern w:val="2"/>
                <w:szCs w:val="24"/>
                <w:lang w:eastAsia="en-GB" w:bidi="ar-SA"/>
                <w14:ligatures w14:val="standardContextual"/>
              </w:rPr>
              <w:tab/>
            </w:r>
            <w:r w:rsidRPr="0027390B">
              <w:rPr>
                <w:rStyle w:val="Hyperlink"/>
              </w:rPr>
              <w:t>Matters arising from ONR’s work</w:t>
            </w:r>
            <w:r>
              <w:rPr>
                <w:webHidden/>
              </w:rPr>
              <w:tab/>
            </w:r>
            <w:r>
              <w:rPr>
                <w:webHidden/>
              </w:rPr>
              <w:fldChar w:fldCharType="begin"/>
            </w:r>
            <w:r>
              <w:rPr>
                <w:webHidden/>
              </w:rPr>
              <w:instrText xml:space="preserve"> PAGEREF _Toc212642119 \h </w:instrText>
            </w:r>
            <w:r>
              <w:rPr>
                <w:webHidden/>
              </w:rPr>
            </w:r>
            <w:r>
              <w:rPr>
                <w:webHidden/>
              </w:rPr>
              <w:fldChar w:fldCharType="separate"/>
            </w:r>
            <w:r>
              <w:rPr>
                <w:webHidden/>
              </w:rPr>
              <w:t>10</w:t>
            </w:r>
            <w:r>
              <w:rPr>
                <w:webHidden/>
              </w:rPr>
              <w:fldChar w:fldCharType="end"/>
            </w:r>
          </w:hyperlink>
        </w:p>
        <w:p w14:paraId="76FB7E0E" w14:textId="662E72C0" w:rsidR="007D2711" w:rsidRDefault="007D271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642120" w:history="1">
            <w:r w:rsidRPr="0027390B">
              <w:rPr>
                <w:rStyle w:val="Hyperlink"/>
              </w:rPr>
              <w:t>5.</w:t>
            </w:r>
            <w:r>
              <w:rPr>
                <w:rFonts w:asciiTheme="minorHAnsi" w:eastAsiaTheme="minorEastAsia" w:hAnsiTheme="minorHAnsi" w:cstheme="minorBidi"/>
                <w:kern w:val="2"/>
                <w:szCs w:val="24"/>
                <w:lang w:eastAsia="en-GB" w:bidi="ar-SA"/>
                <w14:ligatures w14:val="standardContextual"/>
              </w:rPr>
              <w:tab/>
            </w:r>
            <w:r w:rsidRPr="0027390B">
              <w:rPr>
                <w:rStyle w:val="Hyperlink"/>
              </w:rPr>
              <w:t>Conclusions</w:t>
            </w:r>
            <w:r>
              <w:rPr>
                <w:webHidden/>
              </w:rPr>
              <w:tab/>
            </w:r>
            <w:r>
              <w:rPr>
                <w:webHidden/>
              </w:rPr>
              <w:fldChar w:fldCharType="begin"/>
            </w:r>
            <w:r>
              <w:rPr>
                <w:webHidden/>
              </w:rPr>
              <w:instrText xml:space="preserve"> PAGEREF _Toc212642120 \h </w:instrText>
            </w:r>
            <w:r>
              <w:rPr>
                <w:webHidden/>
              </w:rPr>
            </w:r>
            <w:r>
              <w:rPr>
                <w:webHidden/>
              </w:rPr>
              <w:fldChar w:fldCharType="separate"/>
            </w:r>
            <w:r>
              <w:rPr>
                <w:webHidden/>
              </w:rPr>
              <w:t>12</w:t>
            </w:r>
            <w:r>
              <w:rPr>
                <w:webHidden/>
              </w:rPr>
              <w:fldChar w:fldCharType="end"/>
            </w:r>
          </w:hyperlink>
        </w:p>
        <w:p w14:paraId="291FC9DC" w14:textId="3DBF2683" w:rsidR="007D2711" w:rsidRDefault="007D2711">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2642121" w:history="1">
            <w:r w:rsidRPr="0027390B">
              <w:rPr>
                <w:rStyle w:val="Hyperlink"/>
              </w:rPr>
              <w:t>6.</w:t>
            </w:r>
            <w:r>
              <w:rPr>
                <w:rFonts w:asciiTheme="minorHAnsi" w:eastAsiaTheme="minorEastAsia" w:hAnsiTheme="minorHAnsi" w:cstheme="minorBidi"/>
                <w:kern w:val="2"/>
                <w:szCs w:val="24"/>
                <w:lang w:eastAsia="en-GB" w:bidi="ar-SA"/>
                <w14:ligatures w14:val="standardContextual"/>
              </w:rPr>
              <w:tab/>
            </w:r>
            <w:r w:rsidRPr="0027390B">
              <w:rPr>
                <w:rStyle w:val="Hyperlink"/>
              </w:rPr>
              <w:t>Recommendations</w:t>
            </w:r>
            <w:r>
              <w:rPr>
                <w:webHidden/>
              </w:rPr>
              <w:tab/>
            </w:r>
            <w:r>
              <w:rPr>
                <w:webHidden/>
              </w:rPr>
              <w:fldChar w:fldCharType="begin"/>
            </w:r>
            <w:r>
              <w:rPr>
                <w:webHidden/>
              </w:rPr>
              <w:instrText xml:space="preserve"> PAGEREF _Toc212642121 \h </w:instrText>
            </w:r>
            <w:r>
              <w:rPr>
                <w:webHidden/>
              </w:rPr>
            </w:r>
            <w:r>
              <w:rPr>
                <w:webHidden/>
              </w:rPr>
              <w:fldChar w:fldCharType="separate"/>
            </w:r>
            <w:r>
              <w:rPr>
                <w:webHidden/>
              </w:rPr>
              <w:t>12</w:t>
            </w:r>
            <w:r>
              <w:rPr>
                <w:webHidden/>
              </w:rPr>
              <w:fldChar w:fldCharType="end"/>
            </w:r>
          </w:hyperlink>
        </w:p>
        <w:p w14:paraId="438FD09E" w14:textId="3DE42066" w:rsidR="007D2711" w:rsidRDefault="007D2711">
          <w:pPr>
            <w:pStyle w:val="TOC1"/>
            <w:rPr>
              <w:rFonts w:asciiTheme="minorHAnsi" w:eastAsiaTheme="minorEastAsia" w:hAnsiTheme="minorHAnsi" w:cstheme="minorBidi"/>
              <w:kern w:val="2"/>
              <w:szCs w:val="24"/>
              <w:lang w:eastAsia="en-GB" w:bidi="ar-SA"/>
              <w14:ligatures w14:val="standardContextual"/>
            </w:rPr>
          </w:pPr>
          <w:hyperlink w:anchor="_Toc212642122" w:history="1">
            <w:r w:rsidRPr="0027390B">
              <w:rPr>
                <w:rStyle w:val="Hyperlink"/>
              </w:rPr>
              <w:t>References</w:t>
            </w:r>
            <w:r>
              <w:rPr>
                <w:webHidden/>
              </w:rPr>
              <w:tab/>
            </w:r>
            <w:r>
              <w:rPr>
                <w:webHidden/>
              </w:rPr>
              <w:fldChar w:fldCharType="begin"/>
            </w:r>
            <w:r>
              <w:rPr>
                <w:webHidden/>
              </w:rPr>
              <w:instrText xml:space="preserve"> PAGEREF _Toc212642122 \h </w:instrText>
            </w:r>
            <w:r>
              <w:rPr>
                <w:webHidden/>
              </w:rPr>
            </w:r>
            <w:r>
              <w:rPr>
                <w:webHidden/>
              </w:rPr>
              <w:fldChar w:fldCharType="separate"/>
            </w:r>
            <w:r>
              <w:rPr>
                <w:webHidden/>
              </w:rPr>
              <w:t>13</w:t>
            </w:r>
            <w:r>
              <w:rPr>
                <w:webHidden/>
              </w:rPr>
              <w:fldChar w:fldCharType="end"/>
            </w:r>
          </w:hyperlink>
        </w:p>
        <w:p w14:paraId="7F43131D" w14:textId="0447C758" w:rsidR="007D2711" w:rsidRDefault="007D2711">
          <w:pPr>
            <w:pStyle w:val="TOC1"/>
            <w:rPr>
              <w:rFonts w:asciiTheme="minorHAnsi" w:eastAsiaTheme="minorEastAsia" w:hAnsiTheme="minorHAnsi" w:cstheme="minorBidi"/>
              <w:kern w:val="2"/>
              <w:szCs w:val="24"/>
              <w:lang w:eastAsia="en-GB" w:bidi="ar-SA"/>
              <w14:ligatures w14:val="standardContextual"/>
            </w:rPr>
          </w:pPr>
          <w:hyperlink w:anchor="_Toc212642123" w:history="1">
            <w:r w:rsidRPr="0027390B">
              <w:rPr>
                <w:rStyle w:val="Hyperlink"/>
              </w:rPr>
              <w:t>Appendix 1 – Organisations which responded to ONR’s consultation</w:t>
            </w:r>
            <w:r>
              <w:rPr>
                <w:webHidden/>
              </w:rPr>
              <w:tab/>
            </w:r>
            <w:r>
              <w:rPr>
                <w:webHidden/>
              </w:rPr>
              <w:fldChar w:fldCharType="begin"/>
            </w:r>
            <w:r>
              <w:rPr>
                <w:webHidden/>
              </w:rPr>
              <w:instrText xml:space="preserve"> PAGEREF _Toc212642123 \h </w:instrText>
            </w:r>
            <w:r>
              <w:rPr>
                <w:webHidden/>
              </w:rPr>
            </w:r>
            <w:r>
              <w:rPr>
                <w:webHidden/>
              </w:rPr>
              <w:fldChar w:fldCharType="separate"/>
            </w:r>
            <w:r>
              <w:rPr>
                <w:webHidden/>
              </w:rPr>
              <w:t>14</w:t>
            </w:r>
            <w:r>
              <w:rPr>
                <w:webHidden/>
              </w:rPr>
              <w:fldChar w:fldCharType="end"/>
            </w:r>
          </w:hyperlink>
        </w:p>
        <w:p w14:paraId="4B4137F2" w14:textId="1CB77186" w:rsidR="007D2711" w:rsidRDefault="007D2711">
          <w:pPr>
            <w:pStyle w:val="TOC1"/>
            <w:rPr>
              <w:rFonts w:asciiTheme="minorHAnsi" w:eastAsiaTheme="minorEastAsia" w:hAnsiTheme="minorHAnsi" w:cstheme="minorBidi"/>
              <w:kern w:val="2"/>
              <w:szCs w:val="24"/>
              <w:lang w:eastAsia="en-GB" w:bidi="ar-SA"/>
              <w14:ligatures w14:val="standardContextual"/>
            </w:rPr>
          </w:pPr>
          <w:hyperlink w:anchor="_Toc212642124" w:history="1">
            <w:r w:rsidRPr="0027390B">
              <w:rPr>
                <w:rStyle w:val="Hyperlink"/>
              </w:rPr>
              <w:t>Appendix 2 – Conditions to attach to the EIADR consent</w:t>
            </w:r>
            <w:r>
              <w:rPr>
                <w:webHidden/>
              </w:rPr>
              <w:tab/>
            </w:r>
            <w:r>
              <w:rPr>
                <w:webHidden/>
              </w:rPr>
              <w:fldChar w:fldCharType="begin"/>
            </w:r>
            <w:r>
              <w:rPr>
                <w:webHidden/>
              </w:rPr>
              <w:instrText xml:space="preserve"> PAGEREF _Toc212642124 \h </w:instrText>
            </w:r>
            <w:r>
              <w:rPr>
                <w:webHidden/>
              </w:rPr>
            </w:r>
            <w:r>
              <w:rPr>
                <w:webHidden/>
              </w:rPr>
              <w:fldChar w:fldCharType="separate"/>
            </w:r>
            <w:r>
              <w:rPr>
                <w:webHidden/>
              </w:rPr>
              <w:t>15</w:t>
            </w:r>
            <w:r>
              <w:rPr>
                <w:webHidden/>
              </w:rPr>
              <w:fldChar w:fldCharType="end"/>
            </w:r>
          </w:hyperlink>
        </w:p>
        <w:p w14:paraId="65FCBC12" w14:textId="200C14DC" w:rsidR="00F8500A" w:rsidRPr="007C5033" w:rsidRDefault="00F8500A">
          <w:r w:rsidRPr="007C5033">
            <w:rPr>
              <w:b/>
              <w:bCs/>
            </w:rPr>
            <w:fldChar w:fldCharType="end"/>
          </w:r>
        </w:p>
      </w:sdtContent>
    </w:sdt>
    <w:p w14:paraId="0CAD6143" w14:textId="0562BAE3" w:rsidR="00AC2E98" w:rsidRPr="007C5033" w:rsidRDefault="00AC2E98" w:rsidP="00AC2E98">
      <w:pPr>
        <w:pStyle w:val="Bulletlist1"/>
        <w:sectPr w:rsidR="00AC2E98" w:rsidRPr="007C5033" w:rsidSect="00E72E4A">
          <w:pgSz w:w="11906" w:h="16838" w:code="9"/>
          <w:pgMar w:top="1440" w:right="1440" w:bottom="1440" w:left="1440" w:header="397" w:footer="397" w:gutter="0"/>
          <w:cols w:space="312"/>
          <w:docGrid w:linePitch="360"/>
        </w:sectPr>
      </w:pPr>
    </w:p>
    <w:p w14:paraId="4A9F4FE3" w14:textId="312575BC" w:rsidR="0038766B" w:rsidRPr="007C5033" w:rsidRDefault="0038766B" w:rsidP="00410423">
      <w:pPr>
        <w:pStyle w:val="Heading1"/>
      </w:pPr>
      <w:bookmarkStart w:id="4" w:name="_Toc109727647"/>
      <w:bookmarkStart w:id="5" w:name="_Toc212642116"/>
      <w:r w:rsidRPr="007C5033">
        <w:lastRenderedPageBreak/>
        <w:t xml:space="preserve">Permission </w:t>
      </w:r>
      <w:r w:rsidR="00385E75" w:rsidRPr="007C5033">
        <w:t>requested</w:t>
      </w:r>
      <w:bookmarkEnd w:id="5"/>
    </w:p>
    <w:p w14:paraId="591D1602" w14:textId="21C66085" w:rsidR="00590C5D" w:rsidRPr="007C5033" w:rsidRDefault="00CA18FD" w:rsidP="0045357F">
      <w:pPr>
        <w:pStyle w:val="NumList1"/>
      </w:pPr>
      <w:r w:rsidRPr="007C5033">
        <w:t>On 30 August 2024</w:t>
      </w:r>
      <w:r w:rsidR="0038766B" w:rsidRPr="007C5033">
        <w:t xml:space="preserve">, </w:t>
      </w:r>
      <w:r w:rsidR="006D5AD6" w:rsidRPr="007C5033">
        <w:t xml:space="preserve">EDF Energy Nuclear Generation Ltd </w:t>
      </w:r>
      <w:r w:rsidR="0038766B" w:rsidRPr="007C5033">
        <w:t>(</w:t>
      </w:r>
      <w:r w:rsidR="006D5AD6" w:rsidRPr="007C5033">
        <w:t>EDF</w:t>
      </w:r>
      <w:r w:rsidR="0038766B" w:rsidRPr="007C5033">
        <w:t xml:space="preserve">, the </w:t>
      </w:r>
      <w:r w:rsidR="006D59CB" w:rsidRPr="007C5033">
        <w:t>‘</w:t>
      </w:r>
      <w:r w:rsidR="0038766B" w:rsidRPr="007C5033">
        <w:t>licensee</w:t>
      </w:r>
      <w:r w:rsidR="006D59CB" w:rsidRPr="007C5033">
        <w:t>’</w:t>
      </w:r>
      <w:r w:rsidR="0038766B" w:rsidRPr="007C5033">
        <w:t>) submitted</w:t>
      </w:r>
      <w:r w:rsidR="003509BC" w:rsidRPr="007C5033">
        <w:t xml:space="preserve"> </w:t>
      </w:r>
      <w:r w:rsidR="000E6C50">
        <w:t>an</w:t>
      </w:r>
      <w:r w:rsidR="0038766B" w:rsidRPr="007C5033">
        <w:t xml:space="preserve"> </w:t>
      </w:r>
      <w:r w:rsidR="00401C7D" w:rsidRPr="007C5033">
        <w:t xml:space="preserve">application </w:t>
      </w:r>
      <w:r w:rsidR="00AA65F3" w:rsidRPr="007C5033">
        <w:t>to the Office for Nuclear Regulation (ONR)</w:t>
      </w:r>
      <w:r w:rsidR="00935345">
        <w:t xml:space="preserve"> </w:t>
      </w:r>
      <w:r w:rsidR="00401C7D" w:rsidRPr="007C5033">
        <w:t>for consent</w:t>
      </w:r>
      <w:r w:rsidR="000E6C50">
        <w:t xml:space="preserve"> for a project</w:t>
      </w:r>
      <w:r w:rsidR="00401C7D" w:rsidRPr="007C5033">
        <w:t xml:space="preserve"> </w:t>
      </w:r>
      <w:r w:rsidR="001B3FA7" w:rsidRPr="007C5033">
        <w:t>to decommission</w:t>
      </w:r>
      <w:r w:rsidR="00401C7D" w:rsidRPr="007C5033">
        <w:t xml:space="preserve"> Hinkley Point B</w:t>
      </w:r>
      <w:r w:rsidR="005332B2" w:rsidRPr="007C5033">
        <w:t xml:space="preserve"> (HPB)</w:t>
      </w:r>
      <w:r w:rsidR="006E16B3" w:rsidRPr="007C5033">
        <w:t xml:space="preserve"> </w:t>
      </w:r>
      <w:r w:rsidR="00401C7D" w:rsidRPr="007C5033">
        <w:t>nuclear power station in Somerset</w:t>
      </w:r>
      <w:r w:rsidR="0038766B" w:rsidRPr="007C5033">
        <w:t xml:space="preserve"> </w:t>
      </w:r>
      <w:r w:rsidR="003509BC" w:rsidRPr="007C5033">
        <w:t>under</w:t>
      </w:r>
      <w:r w:rsidR="001B3FA7" w:rsidRPr="007C5033">
        <w:t xml:space="preserve"> the Nuclear Reactors (Environmental Impact Assessment for Decommissioning) Regulations 1999, as amended (EIADR</w:t>
      </w:r>
      <w:r w:rsidR="003509BC" w:rsidRPr="007C5033">
        <w:t>)</w:t>
      </w:r>
      <w:r w:rsidR="00F52D29">
        <w:t xml:space="preserve"> </w:t>
      </w:r>
      <w:sdt>
        <w:sdtPr>
          <w:id w:val="144094723"/>
          <w:citation/>
        </w:sdtPr>
        <w:sdtEndPr/>
        <w:sdtContent>
          <w:r w:rsidR="00F52D29">
            <w:fldChar w:fldCharType="begin"/>
          </w:r>
          <w:r w:rsidR="00F52D29">
            <w:instrText xml:space="preserve"> CITATION EDF2413 \l 2057 </w:instrText>
          </w:r>
          <w:r w:rsidR="00F52D29">
            <w:fldChar w:fldCharType="separate"/>
          </w:r>
          <w:r w:rsidR="007D2711" w:rsidRPr="007D2711">
            <w:rPr>
              <w:noProof/>
            </w:rPr>
            <w:t>[1]</w:t>
          </w:r>
          <w:r w:rsidR="00F52D29">
            <w:fldChar w:fldCharType="end"/>
          </w:r>
        </w:sdtContent>
      </w:sdt>
      <w:r w:rsidR="0038766B" w:rsidRPr="007C5033">
        <w:t xml:space="preserve">. </w:t>
      </w:r>
      <w:r w:rsidR="008554D6" w:rsidRPr="007C5033">
        <w:t>U</w:t>
      </w:r>
      <w:r w:rsidR="008944AB" w:rsidRPr="007C5033">
        <w:t xml:space="preserve">pon request by ONR, </w:t>
      </w:r>
      <w:r w:rsidR="001E3722" w:rsidRPr="007C5033">
        <w:t xml:space="preserve">EDF submitted </w:t>
      </w:r>
      <w:r w:rsidR="008944AB" w:rsidRPr="007C5033">
        <w:t xml:space="preserve">further information </w:t>
      </w:r>
      <w:r w:rsidR="002C20D0" w:rsidRPr="007C5033">
        <w:t>to support the application on 28 February 2025</w:t>
      </w:r>
      <w:r w:rsidR="006E4EAA" w:rsidRPr="007C5033">
        <w:t xml:space="preserve"> and updated the application documents accordingly</w:t>
      </w:r>
      <w:r w:rsidR="00F52D29">
        <w:t xml:space="preserve"> </w:t>
      </w:r>
      <w:sdt>
        <w:sdtPr>
          <w:id w:val="-1203404187"/>
          <w:citation/>
        </w:sdtPr>
        <w:sdtEndPr/>
        <w:sdtContent>
          <w:r w:rsidR="00CB318E">
            <w:fldChar w:fldCharType="begin"/>
          </w:r>
          <w:r w:rsidR="00CB318E">
            <w:instrText xml:space="preserve"> CITATION EDF2516 \l 2057 </w:instrText>
          </w:r>
          <w:r w:rsidR="00CB318E">
            <w:fldChar w:fldCharType="separate"/>
          </w:r>
          <w:r w:rsidR="007D2711" w:rsidRPr="007D2711">
            <w:rPr>
              <w:noProof/>
            </w:rPr>
            <w:t>[2]</w:t>
          </w:r>
          <w:r w:rsidR="00CB318E">
            <w:fldChar w:fldCharType="end"/>
          </w:r>
        </w:sdtContent>
      </w:sdt>
      <w:r w:rsidR="006E4EAA" w:rsidRPr="007C5033">
        <w:t>.</w:t>
      </w:r>
      <w:r w:rsidR="008944AB" w:rsidRPr="007C5033">
        <w:t xml:space="preserve"> </w:t>
      </w:r>
      <w:r w:rsidR="0038766B" w:rsidRPr="007C5033">
        <w:t xml:space="preserve">In line with </w:t>
      </w:r>
      <w:r w:rsidR="00FF7A11" w:rsidRPr="007C5033">
        <w:t>ONR’s</w:t>
      </w:r>
      <w:r w:rsidR="00875083" w:rsidRPr="007C5033">
        <w:t xml:space="preserve"> </w:t>
      </w:r>
      <w:r w:rsidR="0038766B" w:rsidRPr="007C5033">
        <w:t>arrangements</w:t>
      </w:r>
      <w:sdt>
        <w:sdtPr>
          <w:id w:val="1533920659"/>
          <w:citation/>
        </w:sdtPr>
        <w:sdtEndPr/>
        <w:sdtContent>
          <w:r w:rsidR="002F01B4" w:rsidRPr="007C5033">
            <w:fldChar w:fldCharType="begin"/>
          </w:r>
          <w:r w:rsidR="002F01B4" w:rsidRPr="007C5033">
            <w:instrText xml:space="preserve"> CITATION ONR231 \l 2057 </w:instrText>
          </w:r>
          <w:r w:rsidR="002F01B4" w:rsidRPr="007C5033">
            <w:fldChar w:fldCharType="separate"/>
          </w:r>
          <w:r w:rsidR="007D2711">
            <w:rPr>
              <w:noProof/>
            </w:rPr>
            <w:t xml:space="preserve"> </w:t>
          </w:r>
          <w:r w:rsidR="007D2711" w:rsidRPr="007D2711">
            <w:rPr>
              <w:noProof/>
            </w:rPr>
            <w:t>[3]</w:t>
          </w:r>
          <w:r w:rsidR="002F01B4" w:rsidRPr="007C5033">
            <w:fldChar w:fldCharType="end"/>
          </w:r>
        </w:sdtContent>
      </w:sdt>
      <w:sdt>
        <w:sdtPr>
          <w:id w:val="537789889"/>
          <w:citation/>
        </w:sdtPr>
        <w:sdtEndPr/>
        <w:sdtContent>
          <w:r w:rsidR="002F01B4" w:rsidRPr="007C5033">
            <w:fldChar w:fldCharType="begin"/>
          </w:r>
          <w:r w:rsidR="002F01B4" w:rsidRPr="007C5033">
            <w:instrText xml:space="preserve"> CITATION ONR2313 \l 2057 </w:instrText>
          </w:r>
          <w:r w:rsidR="002F01B4" w:rsidRPr="007C5033">
            <w:fldChar w:fldCharType="separate"/>
          </w:r>
          <w:r w:rsidR="007D2711">
            <w:rPr>
              <w:noProof/>
            </w:rPr>
            <w:t xml:space="preserve"> </w:t>
          </w:r>
          <w:r w:rsidR="007D2711" w:rsidRPr="007D2711">
            <w:rPr>
              <w:noProof/>
            </w:rPr>
            <w:t>[4]</w:t>
          </w:r>
          <w:r w:rsidR="002F01B4" w:rsidRPr="007C5033">
            <w:fldChar w:fldCharType="end"/>
          </w:r>
        </w:sdtContent>
      </w:sdt>
      <w:r w:rsidR="0038766B" w:rsidRPr="007C5033">
        <w:t xml:space="preserve">, </w:t>
      </w:r>
      <w:r w:rsidR="006A2833">
        <w:t xml:space="preserve">we have </w:t>
      </w:r>
      <w:r w:rsidR="0038766B" w:rsidRPr="007C5033">
        <w:t xml:space="preserve">produced this </w:t>
      </w:r>
      <w:r w:rsidR="00E6657D">
        <w:t>P</w:t>
      </w:r>
      <w:r w:rsidR="006E16B3" w:rsidRPr="007C5033">
        <w:t xml:space="preserve">roject </w:t>
      </w:r>
      <w:r w:rsidR="00E6657D">
        <w:t>A</w:t>
      </w:r>
      <w:r w:rsidR="006E16B3" w:rsidRPr="007C5033">
        <w:t xml:space="preserve">ssessment </w:t>
      </w:r>
      <w:r w:rsidR="00E6657D">
        <w:t>R</w:t>
      </w:r>
      <w:r w:rsidR="006E16B3" w:rsidRPr="007C5033">
        <w:t xml:space="preserve">eport </w:t>
      </w:r>
      <w:r w:rsidR="0038766B" w:rsidRPr="007C5033">
        <w:t xml:space="preserve">(PAR) to document </w:t>
      </w:r>
      <w:r w:rsidR="006A2833">
        <w:t xml:space="preserve">our </w:t>
      </w:r>
      <w:r w:rsidR="009C7486">
        <w:t xml:space="preserve">regulatory </w:t>
      </w:r>
      <w:r w:rsidR="0038766B" w:rsidRPr="007C5033">
        <w:t>view</w:t>
      </w:r>
      <w:r w:rsidR="00FB4CCF">
        <w:t xml:space="preserve"> and decision</w:t>
      </w:r>
      <w:r w:rsidR="0038766B" w:rsidRPr="007C5033">
        <w:t xml:space="preserve"> on the </w:t>
      </w:r>
      <w:r w:rsidR="00947F0F" w:rsidRPr="007C5033">
        <w:t>application</w:t>
      </w:r>
      <w:r w:rsidR="0038766B" w:rsidRPr="007C5033">
        <w:t xml:space="preserve">. </w:t>
      </w:r>
      <w:r w:rsidR="00947F0F" w:rsidRPr="007C5033">
        <w:t>ONR</w:t>
      </w:r>
      <w:r w:rsidR="0038766B" w:rsidRPr="007C5033">
        <w:t xml:space="preserve"> will also produce a decision letter to </w:t>
      </w:r>
      <w:r w:rsidR="00483F60" w:rsidRPr="007C5033">
        <w:t>communicate</w:t>
      </w:r>
      <w:r w:rsidR="0038766B" w:rsidRPr="007C5033">
        <w:t xml:space="preserve"> </w:t>
      </w:r>
      <w:r w:rsidR="006A2833">
        <w:t xml:space="preserve">its </w:t>
      </w:r>
      <w:r w:rsidR="0038766B" w:rsidRPr="007C5033">
        <w:t>view</w:t>
      </w:r>
      <w:r w:rsidR="00573E35">
        <w:t xml:space="preserve"> to EDF</w:t>
      </w:r>
      <w:r w:rsidR="0038766B" w:rsidRPr="007C5033">
        <w:t xml:space="preserve">. </w:t>
      </w:r>
    </w:p>
    <w:p w14:paraId="13C362CC" w14:textId="780BE3CD" w:rsidR="0038766B" w:rsidRPr="007C5033" w:rsidRDefault="00590C5D" w:rsidP="00410423">
      <w:pPr>
        <w:pStyle w:val="Heading1"/>
      </w:pPr>
      <w:bookmarkStart w:id="6" w:name="_Toc212642117"/>
      <w:r w:rsidRPr="007C5033">
        <w:t>Background</w:t>
      </w:r>
      <w:bookmarkEnd w:id="6"/>
    </w:p>
    <w:p w14:paraId="1810F55E" w14:textId="6DA41B67" w:rsidR="009E40BC" w:rsidRPr="007C5033" w:rsidRDefault="009E40BC" w:rsidP="009E40BC">
      <w:pPr>
        <w:pStyle w:val="NumList1"/>
      </w:pPr>
      <w:r w:rsidRPr="007C5033">
        <w:t>HPB ceased generating electricity in August 2022</w:t>
      </w:r>
      <w:r w:rsidR="00B10BCD">
        <w:t xml:space="preserve"> and s</w:t>
      </w:r>
      <w:r w:rsidRPr="007C5033">
        <w:t xml:space="preserve">ince then, one of the reactors has been defueled whilst defueling of the other reactor is ongoing. </w:t>
      </w:r>
      <w:r w:rsidR="00FF19A8">
        <w:t>Proposed d</w:t>
      </w:r>
      <w:r w:rsidRPr="007C5033">
        <w:t>ecommissioning works would include the dismantling and deconstruction of buildings and structures in areas within and outside of the Nuclear Site Licence boundary that are part of the power station. Under EIADR, dismantling or decommissioning of a nuclear power station or nuclear reactor is not treated as having commenced unless plant or equipment is disabled or removed for the purpose of permanently preventing the continued operation of that station or reactor. Following defueling</w:t>
      </w:r>
      <w:r w:rsidR="00547B66">
        <w:t xml:space="preserve"> and fuel free verification</w:t>
      </w:r>
      <w:r w:rsidRPr="007C5033">
        <w:t xml:space="preserve">, ownership of HPB will transfer to the Nuclear Decommissioning Authority and the site will then be operated by Nuclear Restoration Services. </w:t>
      </w:r>
    </w:p>
    <w:p w14:paraId="201CF5C1" w14:textId="7634D1D5" w:rsidR="00101551" w:rsidRPr="007C5033" w:rsidRDefault="006A6B3C" w:rsidP="006A6B3C">
      <w:pPr>
        <w:pStyle w:val="NumList1"/>
        <w:numPr>
          <w:ilvl w:val="0"/>
          <w:numId w:val="0"/>
        </w:numPr>
        <w:ind w:left="851"/>
        <w:rPr>
          <w:b/>
          <w:bCs/>
        </w:rPr>
      </w:pPr>
      <w:r w:rsidRPr="006A6B3C">
        <w:rPr>
          <w:b/>
          <w:bCs/>
        </w:rPr>
        <w:t>Environmental Impact Assessment for Decommissioning</w:t>
      </w:r>
      <w:r w:rsidR="00EB6965">
        <w:rPr>
          <w:b/>
          <w:bCs/>
        </w:rPr>
        <w:t xml:space="preserve"> Regulations</w:t>
      </w:r>
      <w:r w:rsidR="008A30BB">
        <w:rPr>
          <w:b/>
          <w:bCs/>
        </w:rPr>
        <w:t xml:space="preserve"> (</w:t>
      </w:r>
      <w:r w:rsidR="00101551" w:rsidRPr="007C5033">
        <w:rPr>
          <w:b/>
          <w:bCs/>
        </w:rPr>
        <w:t>EIADR</w:t>
      </w:r>
      <w:r w:rsidR="008A30BB">
        <w:rPr>
          <w:b/>
          <w:bCs/>
        </w:rPr>
        <w:t>)</w:t>
      </w:r>
    </w:p>
    <w:p w14:paraId="0C3F441D" w14:textId="33F1A601" w:rsidR="006107AB" w:rsidRDefault="00C87CA7" w:rsidP="00C87CA7">
      <w:pPr>
        <w:pStyle w:val="NumList1"/>
      </w:pPr>
      <w:r w:rsidRPr="007C5033">
        <w:t xml:space="preserve">EIADR is a legal instrument that requires the environmental impact of decommissioning nuclear power stations and other nuclear reactors to be considered before consent for </w:t>
      </w:r>
      <w:r w:rsidR="008976FA">
        <w:t>the</w:t>
      </w:r>
      <w:r w:rsidRPr="007C5033">
        <w:t xml:space="preserve"> decommissioning project to commence can be granted. </w:t>
      </w:r>
    </w:p>
    <w:p w14:paraId="059B47E0" w14:textId="46958B2B" w:rsidR="00C87CA7" w:rsidRPr="007C5033" w:rsidRDefault="00C87CA7" w:rsidP="00C87CA7">
      <w:pPr>
        <w:pStyle w:val="NumList1"/>
      </w:pPr>
      <w:r w:rsidRPr="007C5033">
        <w:t>To obtain consent, the licensee submits an environmental statement (ES) to ONR</w:t>
      </w:r>
      <w:r w:rsidR="00DA689D">
        <w:t xml:space="preserve">. The ES </w:t>
      </w:r>
      <w:r w:rsidRPr="007C5033">
        <w:t>presents a detailed environmental impact assessment (EIA) for the proposed decommissioning project and any features of the project or measures envisaged to avoid, prevent or reduce and, if possible, offset, any likely significant adverse effects on the environment.</w:t>
      </w:r>
    </w:p>
    <w:p w14:paraId="312106DC" w14:textId="25630D0E" w:rsidR="00C87CA7" w:rsidRPr="007C5033" w:rsidRDefault="00DA689D">
      <w:pPr>
        <w:pStyle w:val="NumList1"/>
      </w:pPr>
      <w:r>
        <w:t>T</w:t>
      </w:r>
      <w:r w:rsidR="005D2760" w:rsidRPr="00152628">
        <w:t>o inform its consent decision, ONR is required to consider the ES and the supporting documents and consult with relevant consultation bodies</w:t>
      </w:r>
      <w:r w:rsidR="005D2760">
        <w:t>. These include</w:t>
      </w:r>
      <w:r w:rsidR="005D2760" w:rsidRPr="00152628">
        <w:t xml:space="preserve"> the relevant regulatory authorities, such as the appropriate environmental agency and local highway and planning authorities, together </w:t>
      </w:r>
      <w:r w:rsidR="005D2760" w:rsidRPr="00152628">
        <w:lastRenderedPageBreak/>
        <w:t xml:space="preserve">with the public and any other interested parties. </w:t>
      </w:r>
      <w:r w:rsidR="00C87CA7" w:rsidRPr="007C5033">
        <w:t>As such, ONR conducted a three month consultation on the H</w:t>
      </w:r>
      <w:r w:rsidR="005332B2" w:rsidRPr="007C5033">
        <w:t>P</w:t>
      </w:r>
      <w:r w:rsidR="00C87CA7" w:rsidRPr="007C5033">
        <w:t xml:space="preserve">B </w:t>
      </w:r>
      <w:r w:rsidR="005332B2" w:rsidRPr="007C5033">
        <w:t xml:space="preserve">application </w:t>
      </w:r>
      <w:r w:rsidR="00C87CA7" w:rsidRPr="007C5033">
        <w:t>and sought views from all of these parties. The responses can be found on ONR’s website (</w:t>
      </w:r>
      <w:hyperlink r:id="rId22" w:history="1">
        <w:r w:rsidR="00785456" w:rsidRPr="00A44A68">
          <w:rPr>
            <w:rStyle w:val="Hyperlink"/>
          </w:rPr>
          <w:t>https://www.onr.org.uk/working-with-others/public-participation/consultations/closed-consultations/hinkley-point-b</w:t>
        </w:r>
      </w:hyperlink>
      <w:r w:rsidR="00C87CA7" w:rsidRPr="007C5033">
        <w:t>).</w:t>
      </w:r>
      <w:r w:rsidR="00B245A6" w:rsidRPr="007C5033">
        <w:t xml:space="preserve"> </w:t>
      </w:r>
    </w:p>
    <w:p w14:paraId="7DBC2A71" w14:textId="23BBBC4D" w:rsidR="009D0907" w:rsidRPr="009D0907" w:rsidRDefault="003A4A6A" w:rsidP="009D0907">
      <w:pPr>
        <w:pStyle w:val="NumList1"/>
      </w:pPr>
      <w:r>
        <w:t>Requesting a P</w:t>
      </w:r>
      <w:r w:rsidR="00C87CA7" w:rsidRPr="007C5033">
        <w:t xml:space="preserve">re-application Opinion (PAO) is an optional step in which a licensee can seek ONR’s opinion as to the content of </w:t>
      </w:r>
      <w:r w:rsidR="00011A4C">
        <w:t>its ES</w:t>
      </w:r>
      <w:r w:rsidR="00C87CA7" w:rsidRPr="007C5033">
        <w:t xml:space="preserve">. This assessment considered the points raised in ONR’s PAO </w:t>
      </w:r>
      <w:sdt>
        <w:sdtPr>
          <w:id w:val="-1053613829"/>
          <w:citation/>
        </w:sdtPr>
        <w:sdtEndPr/>
        <w:sdtContent>
          <w:r w:rsidR="00A161B7" w:rsidRPr="007C5033">
            <w:fldChar w:fldCharType="begin"/>
          </w:r>
          <w:r w:rsidR="00A161B7" w:rsidRPr="007C5033">
            <w:instrText xml:space="preserve"> CITATION ONR2210 \l 2057 </w:instrText>
          </w:r>
          <w:r w:rsidR="00A161B7" w:rsidRPr="007C5033">
            <w:fldChar w:fldCharType="separate"/>
          </w:r>
          <w:r w:rsidR="007D2711" w:rsidRPr="007D2711">
            <w:rPr>
              <w:noProof/>
            </w:rPr>
            <w:t>[5]</w:t>
          </w:r>
          <w:r w:rsidR="00A161B7" w:rsidRPr="007C5033">
            <w:fldChar w:fldCharType="end"/>
          </w:r>
        </w:sdtContent>
      </w:sdt>
      <w:r w:rsidR="00C87CA7" w:rsidRPr="007C5033">
        <w:t xml:space="preserve"> provided to EDF in response to the H</w:t>
      </w:r>
      <w:r w:rsidR="00CA7AC1" w:rsidRPr="007C5033">
        <w:t>P</w:t>
      </w:r>
      <w:r w:rsidR="00C87CA7" w:rsidRPr="007C5033">
        <w:t xml:space="preserve">B Scoping Report </w:t>
      </w:r>
      <w:sdt>
        <w:sdtPr>
          <w:id w:val="-45913287"/>
          <w:citation/>
        </w:sdtPr>
        <w:sdtEndPr/>
        <w:sdtContent>
          <w:r w:rsidR="00CA7AC1" w:rsidRPr="007C5033">
            <w:fldChar w:fldCharType="begin"/>
          </w:r>
          <w:r w:rsidR="00CA7AC1" w:rsidRPr="007C5033">
            <w:instrText xml:space="preserve"> CITATION EDF221 \l 2057 </w:instrText>
          </w:r>
          <w:r w:rsidR="00CA7AC1" w:rsidRPr="007C5033">
            <w:fldChar w:fldCharType="separate"/>
          </w:r>
          <w:r w:rsidR="007D2711" w:rsidRPr="007D2711">
            <w:rPr>
              <w:noProof/>
            </w:rPr>
            <w:t>[6]</w:t>
          </w:r>
          <w:r w:rsidR="00CA7AC1" w:rsidRPr="007C5033">
            <w:fldChar w:fldCharType="end"/>
          </w:r>
        </w:sdtContent>
      </w:sdt>
      <w:r w:rsidR="00C87CA7" w:rsidRPr="007C5033">
        <w:t xml:space="preserve"> in 2022. ONR's PAO took into account comments received on the Scoping Report consultation and the outputs of a technical review undertaken by a </w:t>
      </w:r>
      <w:r w:rsidR="009D0907">
        <w:t>T</w:t>
      </w:r>
      <w:r w:rsidR="00C87CA7" w:rsidRPr="007C5033">
        <w:t xml:space="preserve">echnical </w:t>
      </w:r>
      <w:r w:rsidR="009D0907">
        <w:t>S</w:t>
      </w:r>
      <w:r w:rsidR="00C87CA7" w:rsidRPr="007C5033">
        <w:t xml:space="preserve">upport </w:t>
      </w:r>
      <w:r w:rsidR="009D0907">
        <w:t>C</w:t>
      </w:r>
      <w:r w:rsidR="00C87CA7" w:rsidRPr="007C5033">
        <w:t>ontractor (TSC)</w:t>
      </w:r>
      <w:r w:rsidR="001B7150" w:rsidRPr="007C5033">
        <w:t xml:space="preserve"> </w:t>
      </w:r>
      <w:sdt>
        <w:sdtPr>
          <w:id w:val="1048413722"/>
          <w:citation/>
        </w:sdtPr>
        <w:sdtEndPr/>
        <w:sdtContent>
          <w:r w:rsidR="00A26C01" w:rsidRPr="007C5033">
            <w:fldChar w:fldCharType="begin"/>
          </w:r>
          <w:r w:rsidR="00A26C01" w:rsidRPr="007C5033">
            <w:instrText xml:space="preserve"> CITATION Mot221 \l 2057 </w:instrText>
          </w:r>
          <w:r w:rsidR="00A26C01" w:rsidRPr="007C5033">
            <w:fldChar w:fldCharType="separate"/>
          </w:r>
          <w:r w:rsidR="007D2711" w:rsidRPr="007D2711">
            <w:rPr>
              <w:noProof/>
            </w:rPr>
            <w:t>[7]</w:t>
          </w:r>
          <w:r w:rsidR="00A26C01" w:rsidRPr="007C5033">
            <w:fldChar w:fldCharType="end"/>
          </w:r>
        </w:sdtContent>
      </w:sdt>
      <w:r w:rsidR="00C87CA7" w:rsidRPr="007C5033">
        <w:t xml:space="preserve">. </w:t>
      </w:r>
      <w:r w:rsidR="009D0907" w:rsidRPr="009D0907">
        <w:t>The HPB ES took into account ONR’s PAO comments.</w:t>
      </w:r>
    </w:p>
    <w:p w14:paraId="60D78BFD" w14:textId="5E581FB8" w:rsidR="007713B1" w:rsidRPr="007C5033" w:rsidRDefault="007713B1">
      <w:pPr>
        <w:pStyle w:val="NumList1"/>
      </w:pPr>
      <w:r w:rsidRPr="0083170B">
        <w:t xml:space="preserve">EIADR provides ONR with the power to attach conditions to any consent it grants, as </w:t>
      </w:r>
      <w:r>
        <w:t>considered</w:t>
      </w:r>
      <w:r w:rsidRPr="0083170B">
        <w:t xml:space="preserve"> necessary or desirable in the interests of limiting the impact of that project on the environment. Such conditions </w:t>
      </w:r>
      <w:r>
        <w:t>usually</w:t>
      </w:r>
      <w:r w:rsidRPr="0083170B">
        <w:t xml:space="preserve"> require the licensee to prepare and implement an </w:t>
      </w:r>
      <w:r>
        <w:t>E</w:t>
      </w:r>
      <w:r w:rsidRPr="0083170B">
        <w:t xml:space="preserve">nvironmental </w:t>
      </w:r>
      <w:r>
        <w:t>M</w:t>
      </w:r>
      <w:r w:rsidRPr="0083170B">
        <w:t xml:space="preserve">anagement </w:t>
      </w:r>
      <w:r>
        <w:t>P</w:t>
      </w:r>
      <w:r w:rsidRPr="0083170B">
        <w:t>lan</w:t>
      </w:r>
      <w:r>
        <w:t xml:space="preserve"> (EMP)</w:t>
      </w:r>
      <w:r w:rsidRPr="0083170B">
        <w:t xml:space="preserve">. </w:t>
      </w:r>
      <w:r>
        <w:t>The EMP</w:t>
      </w:r>
      <w:r w:rsidRPr="0083170B">
        <w:t xml:space="preserve"> identifies mitigation measures, describes the implementation and effectiveness of </w:t>
      </w:r>
      <w:r w:rsidR="005A5416">
        <w:t xml:space="preserve">the </w:t>
      </w:r>
      <w:r w:rsidRPr="0083170B">
        <w:t xml:space="preserve">measures, and describes changes to </w:t>
      </w:r>
      <w:r w:rsidR="00B25357">
        <w:t>the</w:t>
      </w:r>
      <w:r w:rsidRPr="0083170B">
        <w:t xml:space="preserve"> measures and reasons for changes in light of experience. In such circumstances</w:t>
      </w:r>
      <w:r>
        <w:t>,</w:t>
      </w:r>
      <w:r w:rsidRPr="0083170B">
        <w:t xml:space="preserve"> a copy of the </w:t>
      </w:r>
      <w:r>
        <w:t>EMP</w:t>
      </w:r>
      <w:r w:rsidRPr="0083170B">
        <w:t xml:space="preserve"> and its subsequent </w:t>
      </w:r>
      <w:r>
        <w:t xml:space="preserve">annual </w:t>
      </w:r>
      <w:r w:rsidRPr="0083170B">
        <w:t>revisions must be sent to ONR and made available to the public. ONR must also be notified in advance of any proposed significant changes to the mitigation measures in the plan.</w:t>
      </w:r>
      <w:r>
        <w:t xml:space="preserve"> EDF provided an Outline EMP</w:t>
      </w:r>
      <w:r w:rsidR="0060525D">
        <w:t xml:space="preserve"> </w:t>
      </w:r>
      <w:sdt>
        <w:sdtPr>
          <w:id w:val="-1843693745"/>
          <w:citation/>
        </w:sdtPr>
        <w:sdtEndPr/>
        <w:sdtContent>
          <w:r w:rsidR="0060525D">
            <w:fldChar w:fldCharType="begin"/>
          </w:r>
          <w:r w:rsidR="000E544B">
            <w:instrText xml:space="preserve">CITATION EDF2515 \l 2057 </w:instrText>
          </w:r>
          <w:r w:rsidR="0060525D">
            <w:fldChar w:fldCharType="separate"/>
          </w:r>
          <w:r w:rsidR="007D2711" w:rsidRPr="007D2711">
            <w:rPr>
              <w:noProof/>
            </w:rPr>
            <w:t>[8]</w:t>
          </w:r>
          <w:r w:rsidR="0060525D">
            <w:fldChar w:fldCharType="end"/>
          </w:r>
        </w:sdtContent>
      </w:sdt>
      <w:r>
        <w:t xml:space="preserve"> to ONR alongside the ES on the basis that the first official issue of the document would be provided after the consent decision has been made. </w:t>
      </w:r>
    </w:p>
    <w:p w14:paraId="388309E1" w14:textId="6A793947" w:rsidR="00363E1E" w:rsidRPr="007C5033" w:rsidRDefault="00363E1E" w:rsidP="003367E9">
      <w:pPr>
        <w:pStyle w:val="NumList1"/>
        <w:numPr>
          <w:ilvl w:val="0"/>
          <w:numId w:val="0"/>
        </w:numPr>
        <w:ind w:left="851"/>
        <w:rPr>
          <w:b/>
          <w:bCs/>
        </w:rPr>
      </w:pPr>
      <w:r w:rsidRPr="007C5033">
        <w:rPr>
          <w:b/>
          <w:bCs/>
        </w:rPr>
        <w:t>Habitats Regulation</w:t>
      </w:r>
      <w:r w:rsidR="00AA749D" w:rsidRPr="007C5033">
        <w:rPr>
          <w:b/>
          <w:bCs/>
        </w:rPr>
        <w:t>s</w:t>
      </w:r>
      <w:r w:rsidR="003367E9" w:rsidRPr="007C5033">
        <w:rPr>
          <w:b/>
          <w:bCs/>
        </w:rPr>
        <w:t xml:space="preserve"> Assessment (HRA)</w:t>
      </w:r>
      <w:r w:rsidRPr="007C5033">
        <w:rPr>
          <w:b/>
          <w:bCs/>
        </w:rPr>
        <w:t xml:space="preserve"> </w:t>
      </w:r>
    </w:p>
    <w:p w14:paraId="0A868328" w14:textId="116AF1BF" w:rsidR="00CB1ED3" w:rsidRPr="007C5033" w:rsidRDefault="00CB1ED3" w:rsidP="00722B88">
      <w:pPr>
        <w:pStyle w:val="NumList1"/>
      </w:pPr>
      <w:r w:rsidRPr="007C5033">
        <w:t>Regulation 4A of EIADR applies where an EIA and an assessment under Regulation 24 or 63 of the Conservation of Habitats and Species Regulations 2017</w:t>
      </w:r>
      <w:r w:rsidR="00955318">
        <w:t>, as amended</w:t>
      </w:r>
      <w:r w:rsidRPr="007C5033">
        <w:t xml:space="preserve"> (</w:t>
      </w:r>
      <w:r w:rsidR="00955318">
        <w:t xml:space="preserve">known as the </w:t>
      </w:r>
      <w:r w:rsidRPr="007C5033">
        <w:t xml:space="preserve">Habitats Regulations) are required in respect of the same project. ONR must, where appropriate, ensure that the EIA and the other assessment are coordinated and consent can only be granted for the project if </w:t>
      </w:r>
      <w:r w:rsidR="005E129C">
        <w:t xml:space="preserve">it </w:t>
      </w:r>
      <w:r w:rsidRPr="007C5033">
        <w:t>is satisfied that the requirements of both regimes are met.</w:t>
      </w:r>
    </w:p>
    <w:p w14:paraId="7E7C5078" w14:textId="2E8696C3" w:rsidR="006376F7" w:rsidRDefault="006376F7" w:rsidP="006376F7">
      <w:pPr>
        <w:pStyle w:val="NumList1"/>
      </w:pPr>
      <w:r>
        <w:t>Before granting consent to a project,</w:t>
      </w:r>
      <w:r w:rsidRPr="00152628">
        <w:t xml:space="preserve"> Regulation 63 (1) of the Habitats Regulations requires</w:t>
      </w:r>
      <w:r>
        <w:t xml:space="preserve"> the ‘competent authority’ to make an appropriate assessment of the implications of the project on any European site by </w:t>
      </w:r>
      <w:r w:rsidRPr="00A2331C">
        <w:rPr>
          <w:szCs w:val="24"/>
        </w:rPr>
        <w:t>determining if there are likely to be any significant effects in view of that site’s</w:t>
      </w:r>
      <w:r w:rsidR="003D3FFE">
        <w:rPr>
          <w:szCs w:val="24"/>
        </w:rPr>
        <w:t xml:space="preserve"> defined</w:t>
      </w:r>
      <w:r w:rsidRPr="00A2331C">
        <w:rPr>
          <w:szCs w:val="24"/>
        </w:rPr>
        <w:t xml:space="preserve"> conservation objectives.</w:t>
      </w:r>
      <w:r>
        <w:rPr>
          <w:szCs w:val="24"/>
        </w:rPr>
        <w:t xml:space="preserve"> </w:t>
      </w:r>
      <w:r w:rsidRPr="00355FE4">
        <w:t>The term ‘European site’ is used to refer to what were previously known as ‘Natura’ sites. This recognises that Special Protection Areas and Special Areas of Conservation protect species and habitats shared across Europe and were originally designated under European legislation.</w:t>
      </w:r>
    </w:p>
    <w:p w14:paraId="022816AA" w14:textId="77777777" w:rsidR="006376F7" w:rsidRPr="00152628" w:rsidRDefault="006376F7" w:rsidP="006376F7">
      <w:pPr>
        <w:pStyle w:val="NumList1"/>
      </w:pPr>
      <w:r w:rsidRPr="00152628">
        <w:lastRenderedPageBreak/>
        <w:t>Whilst the duty is on the competent authority (in this case, ONR) to complete the assessment, it is common practice for the applicant (</w:t>
      </w:r>
      <w:r>
        <w:t xml:space="preserve">in this case, </w:t>
      </w:r>
      <w:r w:rsidRPr="00152628">
        <w:t>EDF) to present a ‘shadow’ HRA report and for the competent authority to assess it, and if deemed adequate, adopt it.</w:t>
      </w:r>
    </w:p>
    <w:p w14:paraId="376D6EB6" w14:textId="77777777" w:rsidR="00CB1ED3" w:rsidRPr="007C5033" w:rsidRDefault="00CB1ED3" w:rsidP="00722B88">
      <w:pPr>
        <w:pStyle w:val="NumList1"/>
      </w:pPr>
      <w:r w:rsidRPr="007C5033">
        <w:t xml:space="preserve">There are three stages to a HRA: </w:t>
      </w:r>
    </w:p>
    <w:p w14:paraId="7C3D023F" w14:textId="77777777" w:rsidR="00CB1ED3" w:rsidRPr="007C5033" w:rsidRDefault="00CB1ED3" w:rsidP="00D15C5F">
      <w:pPr>
        <w:pStyle w:val="Bulletlist1"/>
      </w:pPr>
      <w:r w:rsidRPr="007C5033">
        <w:t>1. Screening - to check if the proposal is likely to have a significant effect on the European site’s conservation objectives. If not, there is no need to go through the appropriate assessment or derogation stages.</w:t>
      </w:r>
    </w:p>
    <w:p w14:paraId="4B8C2BB0" w14:textId="77777777" w:rsidR="00CB1ED3" w:rsidRPr="007C5033" w:rsidRDefault="00CB1ED3" w:rsidP="00D15C5F">
      <w:pPr>
        <w:pStyle w:val="Bulletlist1"/>
      </w:pPr>
      <w:r w:rsidRPr="007C5033">
        <w:t>2. Appropriate assessment - to assess the likely significant effects of the proposal in more detail and identify ways to avoid or minimise any effects.</w:t>
      </w:r>
    </w:p>
    <w:p w14:paraId="5B74E211" w14:textId="77777777" w:rsidR="00CB1ED3" w:rsidRPr="007C5033" w:rsidRDefault="00CB1ED3" w:rsidP="00D15C5F">
      <w:pPr>
        <w:pStyle w:val="Bulletlist1"/>
      </w:pPr>
      <w:r w:rsidRPr="007C5033">
        <w:t>3. Derogation - to consider if proposals that would have an adverse effect on a European site qualify for an exemption.</w:t>
      </w:r>
    </w:p>
    <w:p w14:paraId="468D4B95" w14:textId="6DA9AE10" w:rsidR="00727FC9" w:rsidRPr="007C5033" w:rsidRDefault="00CB1ED3" w:rsidP="007E0B36">
      <w:pPr>
        <w:pStyle w:val="NumList1"/>
      </w:pPr>
      <w:r w:rsidRPr="007C5033">
        <w:t>During the assessment, competent authorities are required to consult with the relevant Statutory Nature Conservation Bodies (S</w:t>
      </w:r>
      <w:r w:rsidR="00240A75">
        <w:t>NC</w:t>
      </w:r>
      <w:r w:rsidRPr="007C5033">
        <w:t>B)</w:t>
      </w:r>
      <w:r w:rsidR="009D3970">
        <w:t>. ONR consulted</w:t>
      </w:r>
      <w:r w:rsidR="0098626F" w:rsidRPr="007C5033">
        <w:t xml:space="preserve"> </w:t>
      </w:r>
      <w:r w:rsidRPr="007C5033">
        <w:t>Natural England and Natural Resources Wales (NRW)</w:t>
      </w:r>
      <w:r w:rsidR="0098626F" w:rsidRPr="007C5033">
        <w:t xml:space="preserve"> </w:t>
      </w:r>
      <w:r w:rsidR="009D3970">
        <w:t>as part of the EIADR consultation</w:t>
      </w:r>
      <w:r w:rsidRPr="007C5033">
        <w:t>.</w:t>
      </w:r>
      <w:r w:rsidR="009D3970">
        <w:t xml:space="preserve"> </w:t>
      </w:r>
    </w:p>
    <w:p w14:paraId="4A4B131A" w14:textId="13B6DAF3" w:rsidR="0038766B" w:rsidRPr="007C5033" w:rsidRDefault="00385E75" w:rsidP="00410423">
      <w:pPr>
        <w:pStyle w:val="Heading1"/>
      </w:pPr>
      <w:bookmarkStart w:id="7" w:name="_Toc212642118"/>
      <w:r w:rsidRPr="007C5033">
        <w:t>Assessment work carried out by ONR in consideration of this request</w:t>
      </w:r>
      <w:bookmarkEnd w:id="7"/>
    </w:p>
    <w:p w14:paraId="7E5E6A24" w14:textId="5D394945" w:rsidR="003E6E9E" w:rsidRPr="007C5033" w:rsidRDefault="003E6E9E">
      <w:pPr>
        <w:pStyle w:val="NumList1"/>
      </w:pPr>
      <w:r w:rsidRPr="007C5033">
        <w:t>An assessment of the</w:t>
      </w:r>
      <w:r w:rsidR="00C37E14">
        <w:t xml:space="preserve"> </w:t>
      </w:r>
      <w:r w:rsidRPr="007C5033">
        <w:t>application</w:t>
      </w:r>
      <w:r w:rsidR="003F7FD7">
        <w:t xml:space="preserve"> for consent</w:t>
      </w:r>
      <w:r w:rsidRPr="007C5033">
        <w:t xml:space="preserve"> was undertaken</w:t>
      </w:r>
      <w:r w:rsidR="00EC357B">
        <w:t xml:space="preserve"> by ONR’s specialist inspector</w:t>
      </w:r>
      <w:r w:rsidRPr="007C5033">
        <w:t xml:space="preserve"> to judge whether it meets the regulatory requirements of EIADR. </w:t>
      </w:r>
      <w:r w:rsidR="006154B7">
        <w:t>The</w:t>
      </w:r>
      <w:r w:rsidR="00F26B7B" w:rsidRPr="007C5033">
        <w:t xml:space="preserve"> full methodology and assessment of the </w:t>
      </w:r>
      <w:r w:rsidR="00A91A19" w:rsidRPr="007C5033">
        <w:t>application</w:t>
      </w:r>
      <w:r w:rsidR="00090921" w:rsidRPr="007C5033">
        <w:t xml:space="preserve"> is presented in the </w:t>
      </w:r>
      <w:r w:rsidR="004F4A61" w:rsidRPr="007C5033">
        <w:t>assessment</w:t>
      </w:r>
      <w:r w:rsidR="00090921" w:rsidRPr="007C5033">
        <w:t xml:space="preserve"> report</w:t>
      </w:r>
      <w:sdt>
        <w:sdtPr>
          <w:id w:val="-1761982711"/>
          <w:citation/>
        </w:sdtPr>
        <w:sdtEndPr/>
        <w:sdtContent>
          <w:r w:rsidR="00CD4539">
            <w:fldChar w:fldCharType="begin"/>
          </w:r>
          <w:r w:rsidR="00CD4539">
            <w:instrText xml:space="preserve"> CITATION ONR258 \l 2057 </w:instrText>
          </w:r>
          <w:r w:rsidR="00CD4539">
            <w:fldChar w:fldCharType="separate"/>
          </w:r>
          <w:r w:rsidR="007D2711">
            <w:rPr>
              <w:noProof/>
            </w:rPr>
            <w:t xml:space="preserve"> </w:t>
          </w:r>
          <w:r w:rsidR="007D2711" w:rsidRPr="007D2711">
            <w:rPr>
              <w:noProof/>
            </w:rPr>
            <w:t>[9]</w:t>
          </w:r>
          <w:r w:rsidR="00CD4539">
            <w:fldChar w:fldCharType="end"/>
          </w:r>
        </w:sdtContent>
      </w:sdt>
      <w:r w:rsidR="00090921" w:rsidRPr="007C5033">
        <w:t xml:space="preserve">; a summary is provided here. </w:t>
      </w:r>
    </w:p>
    <w:p w14:paraId="0D3B5BB8" w14:textId="79EE05E5" w:rsidR="002B4FEF" w:rsidRPr="007C5033" w:rsidRDefault="00933EBB" w:rsidP="002B4FEF">
      <w:pPr>
        <w:pStyle w:val="NumList1"/>
      </w:pPr>
      <w:r w:rsidRPr="007C5033">
        <w:t>I</w:t>
      </w:r>
      <w:r w:rsidR="002B4FEF" w:rsidRPr="007C5033">
        <w:t xml:space="preserve">n line with ONR’s Enforcement Policy </w:t>
      </w:r>
      <w:sdt>
        <w:sdtPr>
          <w:id w:val="-508065105"/>
          <w:citation/>
        </w:sdtPr>
        <w:sdtEndPr/>
        <w:sdtContent>
          <w:r w:rsidR="002B4FEF" w:rsidRPr="007C5033">
            <w:fldChar w:fldCharType="begin"/>
          </w:r>
          <w:r w:rsidR="002B4FEF" w:rsidRPr="007C5033">
            <w:instrText xml:space="preserve"> CITATION ONR245 \l 2057 </w:instrText>
          </w:r>
          <w:r w:rsidR="002B4FEF" w:rsidRPr="007C5033">
            <w:fldChar w:fldCharType="separate"/>
          </w:r>
          <w:r w:rsidR="007D2711" w:rsidRPr="007D2711">
            <w:rPr>
              <w:noProof/>
            </w:rPr>
            <w:t>[10]</w:t>
          </w:r>
          <w:r w:rsidR="002B4FEF" w:rsidRPr="007C5033">
            <w:fldChar w:fldCharType="end"/>
          </w:r>
        </w:sdtContent>
      </w:sdt>
      <w:r w:rsidR="002B4FEF" w:rsidRPr="007C5033">
        <w:t xml:space="preserve">, a sampling approach was used to conduct a detailed assessment of the topics in the ES which </w:t>
      </w:r>
      <w:r w:rsidR="004004CB">
        <w:t>were</w:t>
      </w:r>
      <w:r w:rsidR="002B4FEF" w:rsidRPr="007C5033">
        <w:t xml:space="preserve"> considered to present the most environmental risk and/or topics which received the most attention during the public consultation</w:t>
      </w:r>
      <w:r w:rsidR="004004CB">
        <w:t>.</w:t>
      </w:r>
    </w:p>
    <w:p w14:paraId="5AE06681" w14:textId="4FB51E57" w:rsidR="003E29D0" w:rsidRPr="007C5033" w:rsidRDefault="00ED6DEE" w:rsidP="009E0218">
      <w:pPr>
        <w:pStyle w:val="NumList1"/>
      </w:pPr>
      <w:r>
        <w:t>The specialist inspector</w:t>
      </w:r>
      <w:r w:rsidR="003F7B92" w:rsidRPr="007C5033">
        <w:t xml:space="preserve"> also</w:t>
      </w:r>
      <w:r w:rsidR="002E0227" w:rsidRPr="007C5033">
        <w:t xml:space="preserve"> </w:t>
      </w:r>
      <w:r w:rsidR="003F7B92" w:rsidRPr="007C5033">
        <w:t xml:space="preserve">carried out an appropriate assessment under Regulation 63 of the Habitats Regulations </w:t>
      </w:r>
      <w:r w:rsidR="00A9712B" w:rsidRPr="007C5033">
        <w:t>to</w:t>
      </w:r>
      <w:r w:rsidR="00381EE6" w:rsidRPr="007C5033">
        <w:t xml:space="preserve"> </w:t>
      </w:r>
      <w:r w:rsidR="001B038C" w:rsidRPr="007C5033">
        <w:t>determine if there</w:t>
      </w:r>
      <w:r w:rsidR="001E27CA" w:rsidRPr="007C5033">
        <w:t xml:space="preserve"> </w:t>
      </w:r>
      <w:r w:rsidR="00CB6F25" w:rsidRPr="007C5033">
        <w:t>will be</w:t>
      </w:r>
      <w:r w:rsidR="00381EE6" w:rsidRPr="007C5033">
        <w:t xml:space="preserve"> likely significant effects</w:t>
      </w:r>
      <w:r w:rsidR="00785A58" w:rsidRPr="007C5033">
        <w:t xml:space="preserve"> </w:t>
      </w:r>
      <w:r w:rsidR="00CB6F25" w:rsidRPr="007C5033">
        <w:t xml:space="preserve">on any </w:t>
      </w:r>
      <w:r w:rsidR="007C5033" w:rsidRPr="007C5033">
        <w:t>European</w:t>
      </w:r>
      <w:r w:rsidR="00CB6F25" w:rsidRPr="007C5033">
        <w:t xml:space="preserve"> sites and</w:t>
      </w:r>
      <w:r w:rsidR="00C15A56" w:rsidRPr="007C5033">
        <w:t xml:space="preserve"> identify </w:t>
      </w:r>
      <w:r w:rsidR="007C5033" w:rsidRPr="007C5033">
        <w:t>measures to avoid or minimise a</w:t>
      </w:r>
      <w:r w:rsidR="007C5033">
        <w:t>ny e</w:t>
      </w:r>
      <w:r w:rsidR="007C5033" w:rsidRPr="007C5033">
        <w:t>ffects</w:t>
      </w:r>
      <w:r w:rsidR="007C5033">
        <w:t xml:space="preserve">. </w:t>
      </w:r>
      <w:r w:rsidR="00655293">
        <w:t>T</w:t>
      </w:r>
      <w:r w:rsidR="007C5033">
        <w:t xml:space="preserve">his was done by </w:t>
      </w:r>
      <w:r w:rsidR="00EE61C1">
        <w:t xml:space="preserve">assessing </w:t>
      </w:r>
      <w:r w:rsidR="00D03D6F">
        <w:t xml:space="preserve">the </w:t>
      </w:r>
      <w:r w:rsidR="00EE61C1">
        <w:t xml:space="preserve">adequacy of </w:t>
      </w:r>
      <w:r w:rsidR="00C75C87">
        <w:t>EDF’s</w:t>
      </w:r>
      <w:r w:rsidR="00EE61C1">
        <w:t xml:space="preserve"> shadow HRA report</w:t>
      </w:r>
      <w:r w:rsidR="00655293">
        <w:t xml:space="preserve"> </w:t>
      </w:r>
      <w:sdt>
        <w:sdtPr>
          <w:id w:val="1775523016"/>
          <w:citation/>
        </w:sdtPr>
        <w:sdtEndPr/>
        <w:sdtContent>
          <w:r w:rsidR="00102913">
            <w:fldChar w:fldCharType="begin"/>
          </w:r>
          <w:r w:rsidR="00102913">
            <w:instrText xml:space="preserve"> CITATION EDF2512 \l 2057 </w:instrText>
          </w:r>
          <w:r w:rsidR="00102913">
            <w:fldChar w:fldCharType="separate"/>
          </w:r>
          <w:r w:rsidR="007D2711" w:rsidRPr="007D2711">
            <w:rPr>
              <w:noProof/>
            </w:rPr>
            <w:t>[11]</w:t>
          </w:r>
          <w:r w:rsidR="00102913">
            <w:fldChar w:fldCharType="end"/>
          </w:r>
        </w:sdtContent>
      </w:sdt>
      <w:r w:rsidR="00EE61C1">
        <w:t xml:space="preserve"> submitted as part of the EIADR application and requesting any further evidence from EDF where necessary.</w:t>
      </w:r>
      <w:r w:rsidR="007C5033" w:rsidRPr="007C5033">
        <w:t xml:space="preserve"> </w:t>
      </w:r>
    </w:p>
    <w:p w14:paraId="12A839D0" w14:textId="581AE7FD" w:rsidR="00E41DF3" w:rsidRPr="007C5033" w:rsidRDefault="00E41DF3" w:rsidP="00E41DF3">
      <w:pPr>
        <w:pStyle w:val="NumList1"/>
      </w:pPr>
      <w:r w:rsidRPr="007C5033">
        <w:t xml:space="preserve">During ONR’s public consultation on the application, responses were received from </w:t>
      </w:r>
      <w:r w:rsidR="00541E5C">
        <w:t>10</w:t>
      </w:r>
      <w:r w:rsidRPr="007C5033">
        <w:t xml:space="preserve"> organisations (see Appendix 1), including the Environment Agency, the SNCBs, Somerset Council and the Marine Management </w:t>
      </w:r>
      <w:r w:rsidRPr="007C5033">
        <w:lastRenderedPageBreak/>
        <w:t>Organisation</w:t>
      </w:r>
      <w:r>
        <w:t xml:space="preserve"> (MMO)</w:t>
      </w:r>
      <w:r w:rsidRPr="007C5033">
        <w:t>. The assessment was</w:t>
      </w:r>
      <w:r>
        <w:t xml:space="preserve"> also</w:t>
      </w:r>
      <w:r w:rsidRPr="007C5033">
        <w:t xml:space="preserve"> supported by technical advice provided by ONR’s TSC.</w:t>
      </w:r>
      <w:r>
        <w:t xml:space="preserve"> </w:t>
      </w:r>
    </w:p>
    <w:p w14:paraId="5D8C3367" w14:textId="48D673A3" w:rsidR="000F617C" w:rsidRPr="007C5033" w:rsidRDefault="00E41DF3" w:rsidP="00A63B12">
      <w:pPr>
        <w:pStyle w:val="NumList1"/>
      </w:pPr>
      <w:r>
        <w:t>ONR considered t</w:t>
      </w:r>
      <w:r w:rsidR="009E0218" w:rsidRPr="007C5033">
        <w:t xml:space="preserve">he TSC’s </w:t>
      </w:r>
      <w:r w:rsidR="00417C62" w:rsidRPr="007C5033">
        <w:t>advice</w:t>
      </w:r>
      <w:r w:rsidR="009E0218" w:rsidRPr="007C5033">
        <w:t xml:space="preserve"> and the responses from the public consultation </w:t>
      </w:r>
      <w:r w:rsidR="006A71DB">
        <w:t>in order to</w:t>
      </w:r>
      <w:r w:rsidR="00B47C38">
        <w:t xml:space="preserve"> judge</w:t>
      </w:r>
      <w:r w:rsidR="009E0218" w:rsidRPr="007C5033">
        <w:t xml:space="preserve"> whether consent for the project should be granted.</w:t>
      </w:r>
      <w:r w:rsidR="009E0218" w:rsidRPr="007C5033">
        <w:rPr>
          <w:rFonts w:ascii="Arial" w:eastAsia="Times New Roman" w:hAnsi="Arial" w:cs="Times New Roman"/>
          <w:sz w:val="20"/>
          <w:szCs w:val="20"/>
        </w:rPr>
        <w:t xml:space="preserve"> </w:t>
      </w:r>
      <w:r w:rsidR="009E0218" w:rsidRPr="007C5033">
        <w:t xml:space="preserve">ONR’s assessment also considered whether or not there are likely to be significant adverse environmental </w:t>
      </w:r>
      <w:r w:rsidR="00642336">
        <w:t>effects in</w:t>
      </w:r>
      <w:r w:rsidR="009E0218" w:rsidRPr="007C5033">
        <w:t xml:space="preserve"> </w:t>
      </w:r>
      <w:r w:rsidR="00FF2022">
        <w:t>any</w:t>
      </w:r>
      <w:r w:rsidR="009E0218" w:rsidRPr="007C5033">
        <w:t xml:space="preserve"> European Economic Area</w:t>
      </w:r>
      <w:r w:rsidR="00FF2022">
        <w:t xml:space="preserve"> (EEA)</w:t>
      </w:r>
      <w:r w:rsidR="009E0218" w:rsidRPr="007C5033">
        <w:t xml:space="preserve"> </w:t>
      </w:r>
      <w:r w:rsidR="00B57241">
        <w:t>S</w:t>
      </w:r>
      <w:r w:rsidR="009E0218" w:rsidRPr="007C5033">
        <w:t xml:space="preserve">tates. </w:t>
      </w:r>
    </w:p>
    <w:p w14:paraId="59A5C587" w14:textId="01BE20BC" w:rsidR="0038766B" w:rsidRPr="007C5033" w:rsidRDefault="000F617C" w:rsidP="00410423">
      <w:pPr>
        <w:pStyle w:val="Heading1"/>
      </w:pPr>
      <w:bookmarkStart w:id="8" w:name="_Toc212642119"/>
      <w:r w:rsidRPr="007C5033">
        <w:t xml:space="preserve">Matters </w:t>
      </w:r>
      <w:r w:rsidR="00385E75" w:rsidRPr="007C5033">
        <w:t xml:space="preserve">arising </w:t>
      </w:r>
      <w:r w:rsidRPr="007C5033">
        <w:t>from ONR</w:t>
      </w:r>
      <w:r w:rsidR="00385E75" w:rsidRPr="007C5033">
        <w:t>’</w:t>
      </w:r>
      <w:r w:rsidRPr="007C5033">
        <w:t xml:space="preserve">s </w:t>
      </w:r>
      <w:r w:rsidR="00385E75" w:rsidRPr="007C5033">
        <w:t>work</w:t>
      </w:r>
      <w:bookmarkEnd w:id="8"/>
    </w:p>
    <w:p w14:paraId="7EC74334" w14:textId="14B4877D" w:rsidR="003528F4" w:rsidRPr="003528F4" w:rsidRDefault="003528F4" w:rsidP="003528F4">
      <w:pPr>
        <w:pStyle w:val="NumList1"/>
        <w:numPr>
          <w:ilvl w:val="0"/>
          <w:numId w:val="0"/>
        </w:numPr>
        <w:ind w:left="851"/>
        <w:rPr>
          <w:b/>
          <w:bCs/>
        </w:rPr>
      </w:pPr>
      <w:r w:rsidRPr="003528F4">
        <w:rPr>
          <w:b/>
          <w:bCs/>
        </w:rPr>
        <w:t>H</w:t>
      </w:r>
      <w:r w:rsidR="00302B8A">
        <w:rPr>
          <w:b/>
          <w:bCs/>
        </w:rPr>
        <w:t xml:space="preserve">abitats </w:t>
      </w:r>
      <w:r w:rsidRPr="003528F4">
        <w:rPr>
          <w:b/>
          <w:bCs/>
        </w:rPr>
        <w:t>R</w:t>
      </w:r>
      <w:r w:rsidR="00302B8A">
        <w:rPr>
          <w:b/>
          <w:bCs/>
        </w:rPr>
        <w:t xml:space="preserve">egulations </w:t>
      </w:r>
      <w:r w:rsidRPr="003528F4">
        <w:rPr>
          <w:b/>
          <w:bCs/>
        </w:rPr>
        <w:t>A</w:t>
      </w:r>
      <w:r w:rsidR="00302B8A">
        <w:rPr>
          <w:b/>
          <w:bCs/>
        </w:rPr>
        <w:t>ssessment</w:t>
      </w:r>
    </w:p>
    <w:p w14:paraId="6BE9868E" w14:textId="7A96E868" w:rsidR="00FA0687" w:rsidRDefault="00223633">
      <w:pPr>
        <w:pStyle w:val="NumList1"/>
      </w:pPr>
      <w:r>
        <w:t xml:space="preserve">In the initial EIADR application in August 2024, </w:t>
      </w:r>
      <w:r w:rsidR="0027236D">
        <w:t xml:space="preserve">EDF’s shadow HRA report </w:t>
      </w:r>
      <w:sdt>
        <w:sdtPr>
          <w:id w:val="-508446173"/>
          <w:citation/>
        </w:sdtPr>
        <w:sdtEndPr/>
        <w:sdtContent>
          <w:r w:rsidR="007C302A">
            <w:fldChar w:fldCharType="begin"/>
          </w:r>
          <w:r w:rsidR="007C302A">
            <w:instrText xml:space="preserve"> CITATION EDF2512 \l 2057 </w:instrText>
          </w:r>
          <w:r w:rsidR="007C302A">
            <w:fldChar w:fldCharType="separate"/>
          </w:r>
          <w:r w:rsidR="007D2711" w:rsidRPr="007D2711">
            <w:rPr>
              <w:noProof/>
            </w:rPr>
            <w:t>[11]</w:t>
          </w:r>
          <w:r w:rsidR="007C302A">
            <w:fldChar w:fldCharType="end"/>
          </w:r>
        </w:sdtContent>
      </w:sdt>
      <w:r w:rsidR="007C302A">
        <w:t xml:space="preserve"> </w:t>
      </w:r>
      <w:r w:rsidR="00EA0945" w:rsidRPr="00493449">
        <w:t>conclude</w:t>
      </w:r>
      <w:r w:rsidR="0027236D">
        <w:t>d</w:t>
      </w:r>
      <w:r w:rsidR="00EA0945" w:rsidRPr="00493449">
        <w:t xml:space="preserve"> </w:t>
      </w:r>
      <w:r w:rsidR="0027236D">
        <w:t xml:space="preserve">there </w:t>
      </w:r>
      <w:r w:rsidR="00B82EF3">
        <w:t>were</w:t>
      </w:r>
      <w:r w:rsidR="0027236D">
        <w:t xml:space="preserve"> no likely significant effects</w:t>
      </w:r>
      <w:r w:rsidR="00EA0945" w:rsidRPr="00493449">
        <w:t xml:space="preserve"> on any qualifying features of any European </w:t>
      </w:r>
      <w:r w:rsidR="00EA0945">
        <w:t>s</w:t>
      </w:r>
      <w:r w:rsidR="00EA0945" w:rsidRPr="00493449">
        <w:t>ites</w:t>
      </w:r>
      <w:r w:rsidR="00113541">
        <w:t xml:space="preserve">. Therefore, </w:t>
      </w:r>
      <w:r w:rsidR="00EA0945" w:rsidRPr="00493449">
        <w:t xml:space="preserve">it </w:t>
      </w:r>
      <w:r w:rsidR="00B82EF3">
        <w:t>was</w:t>
      </w:r>
      <w:r w:rsidR="00EA0945" w:rsidRPr="00493449">
        <w:t xml:space="preserve"> not necessary to move from</w:t>
      </w:r>
      <w:r w:rsidR="00EA0945">
        <w:t xml:space="preserve"> </w:t>
      </w:r>
      <w:r w:rsidR="00EA0945" w:rsidRPr="00493449">
        <w:t xml:space="preserve">Stage 1 </w:t>
      </w:r>
      <w:r w:rsidR="006D4341">
        <w:t xml:space="preserve">‘screening’ </w:t>
      </w:r>
      <w:r w:rsidR="00EA0945" w:rsidRPr="00493449">
        <w:t>to</w:t>
      </w:r>
      <w:r w:rsidR="00EA0945">
        <w:t xml:space="preserve"> Stage 2 </w:t>
      </w:r>
      <w:r w:rsidR="006D4341">
        <w:t xml:space="preserve">‘appropriate </w:t>
      </w:r>
      <w:r w:rsidR="00EA0945">
        <w:t>assessment</w:t>
      </w:r>
      <w:r w:rsidR="006D4341">
        <w:t>’</w:t>
      </w:r>
      <w:r w:rsidR="00EA0945">
        <w:t>.</w:t>
      </w:r>
      <w:r w:rsidR="00EA0945" w:rsidRPr="00493449">
        <w:t xml:space="preserve"> </w:t>
      </w:r>
      <w:r w:rsidR="00361327">
        <w:t>After seeking</w:t>
      </w:r>
      <w:r w:rsidR="00E47553">
        <w:t xml:space="preserve"> advice</w:t>
      </w:r>
      <w:r w:rsidR="0022771A">
        <w:t xml:space="preserve"> from </w:t>
      </w:r>
      <w:r w:rsidR="008243CA">
        <w:t>the</w:t>
      </w:r>
      <w:r w:rsidR="0022771A">
        <w:t xml:space="preserve"> TSC and the SNCBs, </w:t>
      </w:r>
      <w:r w:rsidR="00921857">
        <w:t>the specialist inspector</w:t>
      </w:r>
      <w:r w:rsidR="00EA0945" w:rsidRPr="00E73954">
        <w:t xml:space="preserve"> </w:t>
      </w:r>
      <w:r w:rsidR="0022771A">
        <w:t>did</w:t>
      </w:r>
      <w:r w:rsidR="00EA0945" w:rsidRPr="00E73954">
        <w:t xml:space="preserve"> not agree with this conclusion </w:t>
      </w:r>
      <w:r w:rsidR="008243CA">
        <w:t>and r</w:t>
      </w:r>
      <w:r w:rsidR="00EA0945">
        <w:t>equest</w:t>
      </w:r>
      <w:r w:rsidR="00887C2F">
        <w:t>ed</w:t>
      </w:r>
      <w:r w:rsidR="00EA0945">
        <w:t xml:space="preserve"> </w:t>
      </w:r>
      <w:r w:rsidR="00887C2F">
        <w:t>EDF</w:t>
      </w:r>
      <w:r w:rsidR="00EA0945">
        <w:t xml:space="preserve"> provide all the relevant information to allow </w:t>
      </w:r>
      <w:r w:rsidR="00EB469D">
        <w:t>ONR</w:t>
      </w:r>
      <w:r w:rsidR="00EA0945">
        <w:t xml:space="preserve"> to carry out a Stage 2 assessment.</w:t>
      </w:r>
      <w:r w:rsidR="00C83B8E">
        <w:t xml:space="preserve"> </w:t>
      </w:r>
      <w:r w:rsidR="005A4CF5">
        <w:t>EDF subsequently updated and resubmitted t</w:t>
      </w:r>
      <w:r w:rsidR="006931D3" w:rsidRPr="00152628">
        <w:t>he shadow HRA</w:t>
      </w:r>
      <w:r w:rsidR="005051D2">
        <w:t xml:space="preserve"> report and associated documentation </w:t>
      </w:r>
      <w:r w:rsidR="006931D3" w:rsidRPr="00152628">
        <w:t xml:space="preserve">to take account of </w:t>
      </w:r>
      <w:r w:rsidR="005051D2">
        <w:t xml:space="preserve">this request. </w:t>
      </w:r>
    </w:p>
    <w:p w14:paraId="4BE07CC1" w14:textId="08177077" w:rsidR="005051D2" w:rsidRDefault="00F26E16">
      <w:pPr>
        <w:pStyle w:val="NumList1"/>
      </w:pPr>
      <w:r>
        <w:t>T</w:t>
      </w:r>
      <w:r w:rsidR="00FE66E6">
        <w:t>he SNCB</w:t>
      </w:r>
      <w:r w:rsidR="009C7846">
        <w:t xml:space="preserve">s and </w:t>
      </w:r>
      <w:r w:rsidR="00A36BBE">
        <w:t>MMO</w:t>
      </w:r>
      <w:r w:rsidR="009F2CAC">
        <w:t xml:space="preserve"> </w:t>
      </w:r>
      <w:r w:rsidR="00F763CA">
        <w:t>advised that</w:t>
      </w:r>
      <w:r w:rsidR="00261A2F">
        <w:t xml:space="preserve"> further evidence </w:t>
      </w:r>
      <w:r w:rsidR="00F763CA">
        <w:t xml:space="preserve">was </w:t>
      </w:r>
      <w:r w:rsidR="00261A2F">
        <w:t>required in a numbers of areas in relation to the</w:t>
      </w:r>
      <w:r w:rsidR="009F2CAC">
        <w:t xml:space="preserve"> updated shadow HRA</w:t>
      </w:r>
      <w:r w:rsidR="00261A2F">
        <w:t>, f</w:t>
      </w:r>
      <w:r w:rsidR="00261A2F">
        <w:t xml:space="preserve">or example, in the </w:t>
      </w:r>
      <w:r w:rsidR="00F71645">
        <w:t xml:space="preserve">assessment of the effects on </w:t>
      </w:r>
      <w:r w:rsidR="00B62392">
        <w:t xml:space="preserve">birds and </w:t>
      </w:r>
      <w:r w:rsidR="00F71645">
        <w:t>marine mammals</w:t>
      </w:r>
      <w:r w:rsidR="00B62392">
        <w:t xml:space="preserve">, as well as the methodology used to </w:t>
      </w:r>
      <w:r w:rsidR="00B40C15">
        <w:t>assess the effects of the HPB</w:t>
      </w:r>
      <w:r w:rsidR="00E73857">
        <w:t xml:space="preserve"> </w:t>
      </w:r>
      <w:r w:rsidR="00391A43">
        <w:t>decommissioning</w:t>
      </w:r>
      <w:r w:rsidR="00DC07A9">
        <w:t xml:space="preserve"> </w:t>
      </w:r>
      <w:r w:rsidR="00B40C15">
        <w:t>project in-combination with other projects such as the construction of Hinkley Point C.</w:t>
      </w:r>
      <w:r w:rsidR="00174BCA">
        <w:t xml:space="preserve"> </w:t>
      </w:r>
      <w:r w:rsidR="00ED0F4B">
        <w:t>ONR considered</w:t>
      </w:r>
      <w:r w:rsidR="00F4147A">
        <w:t xml:space="preserve"> this advice a</w:t>
      </w:r>
      <w:r w:rsidR="009E1C8E">
        <w:t>nd</w:t>
      </w:r>
      <w:r w:rsidR="00F4147A">
        <w:t xml:space="preserve"> sought further evidence from EDF where necessary</w:t>
      </w:r>
      <w:r w:rsidR="001C69E6">
        <w:t xml:space="preserve"> to carry out the appropriate assessment</w:t>
      </w:r>
      <w:r w:rsidR="002F3B1C">
        <w:t xml:space="preserve">. The </w:t>
      </w:r>
      <w:r w:rsidR="0030386E">
        <w:t>shadow HRA</w:t>
      </w:r>
      <w:r w:rsidR="001C69E6">
        <w:t xml:space="preserve"> </w:t>
      </w:r>
      <w:r w:rsidR="001C69E6" w:rsidRPr="00152628">
        <w:t xml:space="preserve">concluded that there will be no </w:t>
      </w:r>
      <w:r w:rsidR="00295EFB">
        <w:t>adverse</w:t>
      </w:r>
      <w:r w:rsidR="001C69E6">
        <w:t xml:space="preserve"> </w:t>
      </w:r>
      <w:r w:rsidR="00295EFB">
        <w:t>effects on the integrity</w:t>
      </w:r>
      <w:r w:rsidR="001C69E6" w:rsidRPr="00152628">
        <w:t xml:space="preserve"> of </w:t>
      </w:r>
      <w:r w:rsidR="00295EFB">
        <w:t>an</w:t>
      </w:r>
      <w:r w:rsidR="004669DD">
        <w:t>y</w:t>
      </w:r>
      <w:r w:rsidR="00295EFB">
        <w:t xml:space="preserve"> European site</w:t>
      </w:r>
      <w:r w:rsidR="001C69E6" w:rsidRPr="00152628">
        <w:t xml:space="preserve"> from the project alone or in-combination with other </w:t>
      </w:r>
      <w:r w:rsidR="001C69E6">
        <w:t xml:space="preserve">plans or </w:t>
      </w:r>
      <w:r w:rsidR="001C69E6" w:rsidRPr="00152628">
        <w:t>projects</w:t>
      </w:r>
      <w:r w:rsidR="00295EFB">
        <w:t>.</w:t>
      </w:r>
      <w:r w:rsidR="00FC4BD5">
        <w:t xml:space="preserve"> </w:t>
      </w:r>
      <w:r w:rsidR="00333411">
        <w:t>When considered together with th</w:t>
      </w:r>
      <w:r w:rsidR="009D55A4">
        <w:t xml:space="preserve">e further </w:t>
      </w:r>
      <w:r w:rsidR="003528F4">
        <w:t>evidence</w:t>
      </w:r>
      <w:r w:rsidR="009D55A4">
        <w:t xml:space="preserve"> </w:t>
      </w:r>
      <w:r w:rsidR="003528F4">
        <w:t>provided</w:t>
      </w:r>
      <w:r w:rsidR="009D55A4">
        <w:t xml:space="preserve">, </w:t>
      </w:r>
      <w:r w:rsidR="00583270">
        <w:t>the specialist inspector</w:t>
      </w:r>
      <w:r w:rsidR="009D55A4">
        <w:t xml:space="preserve"> consider</w:t>
      </w:r>
      <w:r w:rsidR="00C61333">
        <w:t>s</w:t>
      </w:r>
      <w:r w:rsidR="009D55A4">
        <w:t xml:space="preserve"> the shadow HRA to </w:t>
      </w:r>
      <w:r w:rsidR="003528F4">
        <w:t>be adequate and therefore suitable for adoption</w:t>
      </w:r>
      <w:r w:rsidR="00921857">
        <w:t xml:space="preserve"> by ONR</w:t>
      </w:r>
      <w:r w:rsidR="003528F4">
        <w:t xml:space="preserve">. </w:t>
      </w:r>
    </w:p>
    <w:p w14:paraId="640D242B" w14:textId="37A0DF4B" w:rsidR="000336AA" w:rsidRPr="000336AA" w:rsidRDefault="000336AA" w:rsidP="000336AA">
      <w:pPr>
        <w:pStyle w:val="NumList1"/>
        <w:numPr>
          <w:ilvl w:val="0"/>
          <w:numId w:val="0"/>
        </w:numPr>
        <w:ind w:left="851"/>
        <w:rPr>
          <w:b/>
          <w:bCs/>
        </w:rPr>
      </w:pPr>
      <w:r w:rsidRPr="000336AA">
        <w:rPr>
          <w:b/>
          <w:bCs/>
        </w:rPr>
        <w:t>E</w:t>
      </w:r>
      <w:r w:rsidR="00187DDB">
        <w:rPr>
          <w:b/>
          <w:bCs/>
        </w:rPr>
        <w:t xml:space="preserve">nvironment </w:t>
      </w:r>
      <w:r w:rsidRPr="000336AA">
        <w:rPr>
          <w:b/>
          <w:bCs/>
        </w:rPr>
        <w:t>S</w:t>
      </w:r>
      <w:r w:rsidR="00187DDB">
        <w:rPr>
          <w:b/>
          <w:bCs/>
        </w:rPr>
        <w:t>tatement</w:t>
      </w:r>
    </w:p>
    <w:p w14:paraId="06DDAC5E" w14:textId="6BFFF2AA" w:rsidR="00B66FCA" w:rsidRPr="00152628" w:rsidRDefault="0038766B" w:rsidP="00FA0687">
      <w:pPr>
        <w:pStyle w:val="NumList1"/>
      </w:pPr>
      <w:r w:rsidRPr="007C5033">
        <w:t xml:space="preserve">The </w:t>
      </w:r>
      <w:r w:rsidR="00B66FCA" w:rsidRPr="00152628">
        <w:t xml:space="preserve">ES </w:t>
      </w:r>
      <w:sdt>
        <w:sdtPr>
          <w:id w:val="-936286926"/>
          <w:citation/>
        </w:sdtPr>
        <w:sdtEndPr/>
        <w:sdtContent>
          <w:r w:rsidR="000E4891">
            <w:fldChar w:fldCharType="begin"/>
          </w:r>
          <w:r w:rsidR="000E4891">
            <w:instrText xml:space="preserve"> CITATION EDF257 \l 2057 </w:instrText>
          </w:r>
          <w:r w:rsidR="000E4891">
            <w:fldChar w:fldCharType="separate"/>
          </w:r>
          <w:r w:rsidR="007D2711" w:rsidRPr="007D2711">
            <w:rPr>
              <w:noProof/>
            </w:rPr>
            <w:t>[12]</w:t>
          </w:r>
          <w:r w:rsidR="000E4891">
            <w:fldChar w:fldCharType="end"/>
          </w:r>
        </w:sdtContent>
      </w:sdt>
      <w:r w:rsidR="000E4891">
        <w:t xml:space="preserve"> </w:t>
      </w:r>
      <w:r w:rsidR="00B66FCA" w:rsidRPr="00152628">
        <w:t>identifies significant</w:t>
      </w:r>
      <w:r w:rsidR="00B66FCA">
        <w:t xml:space="preserve"> adverse</w:t>
      </w:r>
      <w:r w:rsidR="009375A4">
        <w:t xml:space="preserve"> effects on</w:t>
      </w:r>
      <w:r w:rsidR="00B66FCA" w:rsidRPr="00152628">
        <w:t xml:space="preserve"> visual</w:t>
      </w:r>
      <w:r w:rsidR="009375A4">
        <w:t xml:space="preserve"> and landscape</w:t>
      </w:r>
      <w:r w:rsidR="00B66FCA" w:rsidRPr="00152628">
        <w:t xml:space="preserve"> </w:t>
      </w:r>
      <w:r w:rsidR="009375A4">
        <w:t>quality for</w:t>
      </w:r>
      <w:r w:rsidR="00B66FCA">
        <w:t xml:space="preserve"> people in the local vicinity of HPB, particularly users of the</w:t>
      </w:r>
      <w:r w:rsidR="00B66FCA" w:rsidRPr="00152628">
        <w:t xml:space="preserve"> King Charles III England Coast Path.</w:t>
      </w:r>
      <w:r w:rsidR="00B66FCA" w:rsidRPr="0050007C">
        <w:t xml:space="preserve"> </w:t>
      </w:r>
      <w:r w:rsidR="00B66FCA" w:rsidRPr="00152628">
        <w:t xml:space="preserve">The ES also identified likely cumulative significant effects on </w:t>
      </w:r>
      <w:r w:rsidR="00147F34">
        <w:t>visual</w:t>
      </w:r>
      <w:r w:rsidR="00B66FCA" w:rsidRPr="00152628">
        <w:t xml:space="preserve"> and landscape character as a consequence of the</w:t>
      </w:r>
      <w:r w:rsidR="00B66FCA">
        <w:t xml:space="preserve"> proposed works in-combination</w:t>
      </w:r>
      <w:r w:rsidR="00B66FCA" w:rsidRPr="00152628">
        <w:t xml:space="preserve"> </w:t>
      </w:r>
      <w:r w:rsidR="00B66FCA">
        <w:t xml:space="preserve">with </w:t>
      </w:r>
      <w:r w:rsidR="00486705">
        <w:t>Hinkley Point C</w:t>
      </w:r>
      <w:r w:rsidR="00B66FCA">
        <w:t xml:space="preserve">. </w:t>
      </w:r>
      <w:r w:rsidR="00B66FCA" w:rsidRPr="004179C4">
        <w:t>To</w:t>
      </w:r>
      <w:r w:rsidR="00B66FCA" w:rsidRPr="00212601">
        <w:t xml:space="preserve"> </w:t>
      </w:r>
      <w:r w:rsidR="00DE6753">
        <w:t>reduce these impacts</w:t>
      </w:r>
      <w:r w:rsidR="00B66FCA" w:rsidRPr="00212601">
        <w:t xml:space="preserve">, the </w:t>
      </w:r>
      <w:r w:rsidR="00AD489A">
        <w:t>s</w:t>
      </w:r>
      <w:r w:rsidR="00B66FCA" w:rsidRPr="00212601">
        <w:t xml:space="preserve">afestore </w:t>
      </w:r>
      <w:r w:rsidR="00180C13">
        <w:t xml:space="preserve">building </w:t>
      </w:r>
      <w:r w:rsidR="00B66FCA">
        <w:t>will</w:t>
      </w:r>
      <w:r w:rsidR="00B66FCA" w:rsidRPr="00212601">
        <w:t xml:space="preserve"> be clad in a light grey colour comparable to the existing exterior of the reactor building</w:t>
      </w:r>
      <w:r w:rsidR="00B66FCA">
        <w:t xml:space="preserve"> to </w:t>
      </w:r>
      <w:r w:rsidR="00B66FCA" w:rsidRPr="00212601">
        <w:t xml:space="preserve">reduce the contrast with </w:t>
      </w:r>
      <w:r w:rsidR="00B66FCA">
        <w:t>the</w:t>
      </w:r>
      <w:r w:rsidR="00B66FCA" w:rsidRPr="00212601">
        <w:t xml:space="preserve"> backdrop of the sky.</w:t>
      </w:r>
      <w:r w:rsidR="00752384">
        <w:t xml:space="preserve"> Somerset Council </w:t>
      </w:r>
      <w:r w:rsidR="00E85C88">
        <w:t xml:space="preserve">suggested additional enhancements could be made </w:t>
      </w:r>
      <w:r w:rsidR="00B57A1F">
        <w:t>by</w:t>
      </w:r>
      <w:r w:rsidR="0005220E">
        <w:t xml:space="preserve"> landscaping</w:t>
      </w:r>
      <w:r w:rsidR="0040238F">
        <w:t>. H</w:t>
      </w:r>
      <w:r w:rsidR="005D60D0">
        <w:t xml:space="preserve">owever, </w:t>
      </w:r>
      <w:r w:rsidR="00BF0020">
        <w:t>EDF considered there to</w:t>
      </w:r>
      <w:r w:rsidR="00894A07">
        <w:t xml:space="preserve"> already be </w:t>
      </w:r>
      <w:r w:rsidR="00BF0020">
        <w:t>e</w:t>
      </w:r>
      <w:r w:rsidR="00B66FCA" w:rsidRPr="00152628">
        <w:t xml:space="preserve">ffective screening provided by the </w:t>
      </w:r>
      <w:r w:rsidR="00B66FCA">
        <w:t>existing surroundings</w:t>
      </w:r>
      <w:r w:rsidR="00B66FCA" w:rsidRPr="00152628">
        <w:t xml:space="preserve"> of the site on all </w:t>
      </w:r>
      <w:r w:rsidR="00B66FCA" w:rsidRPr="00152628">
        <w:lastRenderedPageBreak/>
        <w:t>sides</w:t>
      </w:r>
      <w:r w:rsidR="00B66FCA">
        <w:t>, f</w:t>
      </w:r>
      <w:r w:rsidR="00B66FCA">
        <w:t>or example by woodland belts</w:t>
      </w:r>
      <w:r w:rsidR="001762BE">
        <w:t>,</w:t>
      </w:r>
      <w:r w:rsidR="00812125" w:rsidRPr="00812125">
        <w:t xml:space="preserve"> </w:t>
      </w:r>
      <w:r w:rsidR="00812125">
        <w:t>and that there is a</w:t>
      </w:r>
      <w:r w:rsidR="00812125" w:rsidRPr="0061797B">
        <w:t xml:space="preserve"> high proportion of hard standing across the </w:t>
      </w:r>
      <w:r w:rsidR="00812125">
        <w:t>w</w:t>
      </w:r>
      <w:r w:rsidR="00812125" w:rsidRPr="0061797B">
        <w:t xml:space="preserve">orks </w:t>
      </w:r>
      <w:r w:rsidR="00812125">
        <w:t>a</w:t>
      </w:r>
      <w:r w:rsidR="00812125" w:rsidRPr="0061797B">
        <w:t xml:space="preserve">rea </w:t>
      </w:r>
      <w:r w:rsidR="00812125">
        <w:t>with</w:t>
      </w:r>
      <w:r w:rsidR="00812125" w:rsidRPr="0061797B">
        <w:t xml:space="preserve"> minimal opportunities to introduce new planting</w:t>
      </w:r>
      <w:r w:rsidR="00B66FCA" w:rsidRPr="00152628">
        <w:t xml:space="preserve">. </w:t>
      </w:r>
      <w:r w:rsidR="00276439">
        <w:t>The specialist inspector</w:t>
      </w:r>
      <w:r w:rsidR="00E604BE">
        <w:t xml:space="preserve"> </w:t>
      </w:r>
      <w:r w:rsidR="00EC0560">
        <w:t>is</w:t>
      </w:r>
      <w:r w:rsidR="00B66FCA">
        <w:t xml:space="preserve"> satisfied that </w:t>
      </w:r>
      <w:r w:rsidR="00EA18B1" w:rsidRPr="008046AC">
        <w:t xml:space="preserve">the </w:t>
      </w:r>
      <w:r w:rsidR="002C444D">
        <w:t>s</w:t>
      </w:r>
      <w:r w:rsidR="00EA18B1" w:rsidRPr="008046AC">
        <w:t>afestore cladding</w:t>
      </w:r>
      <w:r w:rsidR="00C1178F">
        <w:t>,</w:t>
      </w:r>
      <w:r w:rsidR="00E95CFB">
        <w:t xml:space="preserve"> </w:t>
      </w:r>
      <w:r w:rsidR="00EA18B1" w:rsidRPr="008046AC">
        <w:t>in combination with the existing natural screening provided by HPB’s surroundings, will reduce the effects to an acceptable level.</w:t>
      </w:r>
      <w:r w:rsidR="000F7F49" w:rsidRPr="000F7F49">
        <w:t xml:space="preserve"> </w:t>
      </w:r>
      <w:r w:rsidR="000F7F49" w:rsidRPr="008046AC">
        <w:t xml:space="preserve">Any additional amenity features can be discussed between the licensee and Somerset Council.  </w:t>
      </w:r>
    </w:p>
    <w:p w14:paraId="7A393D41" w14:textId="5B8B9ACD" w:rsidR="00B2453F" w:rsidRDefault="00B66FCA" w:rsidP="00FA0687">
      <w:pPr>
        <w:pStyle w:val="NumList1"/>
      </w:pPr>
      <w:r w:rsidRPr="00152628">
        <w:t xml:space="preserve">At the local level, the effects of the HPB staff reductions </w:t>
      </w:r>
      <w:r>
        <w:t xml:space="preserve">during the project </w:t>
      </w:r>
      <w:r w:rsidRPr="00152628">
        <w:t>would result in</w:t>
      </w:r>
      <w:r>
        <w:t xml:space="preserve"> </w:t>
      </w:r>
      <w:r w:rsidRPr="00152628">
        <w:t xml:space="preserve">significant </w:t>
      </w:r>
      <w:r w:rsidR="00D04696">
        <w:t xml:space="preserve">economic </w:t>
      </w:r>
      <w:r w:rsidRPr="00152628">
        <w:t>effect</w:t>
      </w:r>
      <w:r>
        <w:t>s</w:t>
      </w:r>
      <w:r w:rsidRPr="00152628">
        <w:t xml:space="preserve"> on workers at HPB</w:t>
      </w:r>
      <w:r w:rsidRPr="005A5E5C">
        <w:t xml:space="preserve"> </w:t>
      </w:r>
      <w:r w:rsidR="00E67D03" w:rsidRPr="00152628">
        <w:t xml:space="preserve">as they may experience </w:t>
      </w:r>
      <w:r w:rsidR="00E67D03">
        <w:t xml:space="preserve">a period of unemployment </w:t>
      </w:r>
      <w:r w:rsidR="00E67D03" w:rsidRPr="00152628">
        <w:t xml:space="preserve">and </w:t>
      </w:r>
      <w:r w:rsidR="00E67D03">
        <w:t>potential associated impacts on health</w:t>
      </w:r>
      <w:r w:rsidRPr="00152628">
        <w:t>.</w:t>
      </w:r>
      <w:r>
        <w:t xml:space="preserve"> </w:t>
      </w:r>
      <w:r w:rsidR="00B2453F">
        <w:t>The inspector r</w:t>
      </w:r>
      <w:r w:rsidR="002F6766">
        <w:t>ecognis</w:t>
      </w:r>
      <w:r w:rsidR="00B2453F">
        <w:t>ed</w:t>
      </w:r>
      <w:r w:rsidR="002F6766">
        <w:t xml:space="preserve"> that staff reductions are an unavoidable consequence of a decommissioning project and that staff would be aware of potential redundancies well in advance</w:t>
      </w:r>
      <w:r w:rsidR="00B2453F">
        <w:t>. T</w:t>
      </w:r>
      <w:r w:rsidR="002A0C5D">
        <w:t>he inspector</w:t>
      </w:r>
      <w:r w:rsidR="001E296E">
        <w:t xml:space="preserve"> </w:t>
      </w:r>
      <w:r>
        <w:t>judge</w:t>
      </w:r>
      <w:r w:rsidR="00876AD1">
        <w:t>s</w:t>
      </w:r>
      <w:r>
        <w:t xml:space="preserve"> EDF to have proposed suitable measures to reduce these effects (</w:t>
      </w:r>
      <w:r w:rsidR="008C47E4">
        <w:t>for example</w:t>
      </w:r>
      <w:r>
        <w:t xml:space="preserve"> supporting staff</w:t>
      </w:r>
      <w:r w:rsidR="009F5CB7">
        <w:t xml:space="preserve"> to</w:t>
      </w:r>
      <w:r>
        <w:t xml:space="preserve"> attain alternative roles in the organisation or elsewhere in the industry).</w:t>
      </w:r>
      <w:r w:rsidR="00E93C8E" w:rsidRPr="00E93C8E">
        <w:t xml:space="preserve"> </w:t>
      </w:r>
    </w:p>
    <w:p w14:paraId="73F6F0F2" w14:textId="6D484B4A" w:rsidR="00E93C8E" w:rsidRPr="00152628" w:rsidRDefault="00E93C8E" w:rsidP="00FA0687">
      <w:pPr>
        <w:pStyle w:val="NumList1"/>
      </w:pPr>
      <w:r w:rsidRPr="00152628">
        <w:t xml:space="preserve">Somerset Council </w:t>
      </w:r>
      <w:r w:rsidR="002768D4">
        <w:t xml:space="preserve">also agreed with these measures but </w:t>
      </w:r>
      <w:r w:rsidRPr="00152628">
        <w:t>raised concerns on the lack of detailed consideration of potential impacts on the housing rental market from contractors and new employees</w:t>
      </w:r>
      <w:r w:rsidR="002768D4">
        <w:t>,</w:t>
      </w:r>
      <w:r w:rsidRPr="00152628">
        <w:t xml:space="preserve"> </w:t>
      </w:r>
      <w:r w:rsidR="00B7650E">
        <w:t>who could</w:t>
      </w:r>
      <w:r w:rsidRPr="00152628">
        <w:t xml:space="preserve"> outcompete local people in the rental market which is already experiencing pressure. EDF advised that the majority of the HPB workforce live locally and that there are currently 250 contractors on site to deliver defueling. </w:t>
      </w:r>
      <w:r w:rsidR="0092240A">
        <w:t>At peak</w:t>
      </w:r>
      <w:r w:rsidR="006B7AEE">
        <w:t xml:space="preserve"> times</w:t>
      </w:r>
      <w:r w:rsidR="0092240A">
        <w:t xml:space="preserve">, </w:t>
      </w:r>
      <w:r w:rsidRPr="00152628">
        <w:t xml:space="preserve">up to 250 contractors </w:t>
      </w:r>
      <w:r w:rsidR="006B7AEE">
        <w:t xml:space="preserve">are expected to be </w:t>
      </w:r>
      <w:r w:rsidRPr="00152628">
        <w:t xml:space="preserve">on </w:t>
      </w:r>
      <w:r w:rsidR="006B7AEE">
        <w:t xml:space="preserve">the working on the </w:t>
      </w:r>
      <w:r w:rsidRPr="00152628">
        <w:t xml:space="preserve">site (an increase of 50 above the baseline) and the bulk of this contracted labour will be available locally, thereby reducing the requirement for temporary accommodation. Impacts to the local rental market were therefore not scoped in as a potential effect of the proposed works. Overall, </w:t>
      </w:r>
      <w:r w:rsidR="00683B9F">
        <w:t xml:space="preserve">the inspector </w:t>
      </w:r>
      <w:r w:rsidR="00C200A3">
        <w:t>is</w:t>
      </w:r>
      <w:r w:rsidR="00470E81">
        <w:t xml:space="preserve"> </w:t>
      </w:r>
      <w:r w:rsidRPr="00152628">
        <w:t>satisfied that an adequate assessment of the socioeconomic effects of the proposed works ha</w:t>
      </w:r>
      <w:r w:rsidR="00C200A3">
        <w:t>s</w:t>
      </w:r>
      <w:r w:rsidRPr="00152628">
        <w:t xml:space="preserve"> been carried out by EDF and that the mitigation measure</w:t>
      </w:r>
      <w:r>
        <w:t>s</w:t>
      </w:r>
      <w:r w:rsidRPr="00152628">
        <w:t xml:space="preserve"> will be effective in reducing the adverse impacts to an acceptable level. </w:t>
      </w:r>
    </w:p>
    <w:p w14:paraId="38C7386A" w14:textId="30C0E58E" w:rsidR="00811A55" w:rsidRPr="007D0D4E" w:rsidRDefault="00811A55" w:rsidP="00811A55">
      <w:pPr>
        <w:pStyle w:val="NumList1"/>
      </w:pPr>
      <w:r>
        <w:t>The c</w:t>
      </w:r>
      <w:r w:rsidRPr="00987E51">
        <w:t>onsultees raised a number of topics that were relevant to the decommissioning process but which did not necessarily require detailed consideration under EIADR.</w:t>
      </w:r>
      <w:r w:rsidRPr="004065EC">
        <w:rPr>
          <w:rFonts w:ascii="Arial" w:eastAsia="Times New Roman" w:hAnsi="Arial" w:cs="Times New Roman"/>
          <w:sz w:val="20"/>
          <w:szCs w:val="24"/>
          <w:lang w:val="en-US"/>
        </w:rPr>
        <w:t xml:space="preserve"> </w:t>
      </w:r>
      <w:r w:rsidRPr="004065EC">
        <w:rPr>
          <w:lang w:val="en-US"/>
        </w:rPr>
        <w:t>Consequently, ONR decided not to pursue such topics for the purposes of further information</w:t>
      </w:r>
      <w:r>
        <w:rPr>
          <w:lang w:val="en-US"/>
        </w:rPr>
        <w:t>.</w:t>
      </w:r>
      <w:r w:rsidR="001569DE">
        <w:rPr>
          <w:lang w:val="en-US"/>
        </w:rPr>
        <w:t xml:space="preserve"> </w:t>
      </w:r>
    </w:p>
    <w:p w14:paraId="618B979A" w14:textId="77777777" w:rsidR="00216A1A" w:rsidRDefault="00216A1A" w:rsidP="00216A1A">
      <w:pPr>
        <w:pStyle w:val="NumList1"/>
      </w:pPr>
      <w:r>
        <w:t>It should be noted that if a change to the decommissioning project may have significant adverse effects on the environment, then the licensee must apply to ONR for a determination as to whether an EIA for that change should be conducted (under Regulation 13 of EIADR). If so, the licensee would have to apply for consent and prepare an ES for public consultation under EIADR. The change to the decommissioning project cannot be carried out until such consent is granted.</w:t>
      </w:r>
    </w:p>
    <w:p w14:paraId="23C223A0" w14:textId="1102445C" w:rsidR="00773E6F" w:rsidRDefault="00773E6F" w:rsidP="00216A1A">
      <w:pPr>
        <w:pStyle w:val="NumList1"/>
      </w:pPr>
      <w:r>
        <w:lastRenderedPageBreak/>
        <w:t>Furthermore, the</w:t>
      </w:r>
      <w:r w:rsidR="00EB5090">
        <w:t xml:space="preserve"> six</w:t>
      </w:r>
      <w:r>
        <w:t xml:space="preserve"> standard</w:t>
      </w:r>
      <w:r w:rsidR="00EB5090">
        <w:t xml:space="preserve"> consent conditions which ONR attaches to EIADR consents </w:t>
      </w:r>
      <w:r w:rsidR="00E02245">
        <w:t>ensure that</w:t>
      </w:r>
      <w:r w:rsidR="006E4B59">
        <w:t xml:space="preserve"> </w:t>
      </w:r>
      <w:r w:rsidR="00A241D1">
        <w:t xml:space="preserve">appropriate </w:t>
      </w:r>
      <w:r w:rsidR="006E4B59">
        <w:t xml:space="preserve">mitigation measures </w:t>
      </w:r>
      <w:r w:rsidR="00B90045">
        <w:t>are</w:t>
      </w:r>
      <w:r w:rsidR="00930DC1">
        <w:t xml:space="preserve"> in place </w:t>
      </w:r>
      <w:r w:rsidR="00F80B80" w:rsidRPr="00F80B80">
        <w:t>to prevent, reduce and where possible offset any significant adverse effects on the environment.</w:t>
      </w:r>
      <w:r w:rsidR="00EE2348">
        <w:t xml:space="preserve"> The</w:t>
      </w:r>
      <w:r w:rsidR="00B90045">
        <w:t xml:space="preserve"> specialist</w:t>
      </w:r>
      <w:r w:rsidR="00EE2348">
        <w:t xml:space="preserve"> inspector consider</w:t>
      </w:r>
      <w:r w:rsidR="00876AD1">
        <w:t>s</w:t>
      </w:r>
      <w:r w:rsidR="00EE2348">
        <w:t xml:space="preserve"> it appropriate to attached th</w:t>
      </w:r>
      <w:r w:rsidR="00C4475E">
        <w:t>ese</w:t>
      </w:r>
      <w:r w:rsidR="00EE2348">
        <w:t xml:space="preserve"> </w:t>
      </w:r>
      <w:r w:rsidR="000A1E3C">
        <w:t xml:space="preserve">conditions to the HPB EIADR consent. </w:t>
      </w:r>
    </w:p>
    <w:p w14:paraId="669047B6" w14:textId="0674048A" w:rsidR="00777BCE" w:rsidRPr="007C5033" w:rsidRDefault="00777BCE" w:rsidP="00410423">
      <w:pPr>
        <w:pStyle w:val="Heading1"/>
      </w:pPr>
      <w:bookmarkStart w:id="9" w:name="_Toc212642120"/>
      <w:r w:rsidRPr="007C5033">
        <w:t>Conclusions</w:t>
      </w:r>
      <w:bookmarkEnd w:id="9"/>
    </w:p>
    <w:p w14:paraId="0DB1B2D7" w14:textId="39F0299C" w:rsidR="00F73803" w:rsidRPr="00152628" w:rsidRDefault="0038766B" w:rsidP="004C1406">
      <w:pPr>
        <w:pStyle w:val="NumList1"/>
      </w:pPr>
      <w:r w:rsidRPr="007C5033">
        <w:t>Based on the</w:t>
      </w:r>
      <w:r w:rsidR="004C1406">
        <w:t xml:space="preserve"> assessment</w:t>
      </w:r>
      <w:r w:rsidRPr="007C5033">
        <w:t xml:space="preserve"> work carried out, </w:t>
      </w:r>
      <w:r w:rsidR="004C1406">
        <w:t>ONR is</w:t>
      </w:r>
      <w:r w:rsidRPr="007C5033">
        <w:t xml:space="preserve"> satisfied that</w:t>
      </w:r>
      <w:r w:rsidR="00BD6587">
        <w:t xml:space="preserve"> </w:t>
      </w:r>
      <w:r w:rsidR="00F73803">
        <w:t xml:space="preserve">the licensee </w:t>
      </w:r>
      <w:r w:rsidR="00BD6587">
        <w:t>has</w:t>
      </w:r>
      <w:r w:rsidR="00F73803">
        <w:t xml:space="preserve"> suitably identified the significant adverse environmental effects that are likely to occur and ha</w:t>
      </w:r>
      <w:r w:rsidR="00BA016A">
        <w:t>s</w:t>
      </w:r>
      <w:r w:rsidR="00F73803">
        <w:t xml:space="preserve"> proposed adequate </w:t>
      </w:r>
      <w:r w:rsidR="00F73803" w:rsidRPr="003E528B">
        <w:t xml:space="preserve">measures envisaged to avoid, prevent, </w:t>
      </w:r>
      <w:r w:rsidR="00F73803">
        <w:t xml:space="preserve">and </w:t>
      </w:r>
      <w:r w:rsidR="00F73803" w:rsidRPr="003E528B">
        <w:t>reduce</w:t>
      </w:r>
      <w:r w:rsidR="00F73803">
        <w:t xml:space="preserve"> or offset</w:t>
      </w:r>
      <w:r w:rsidR="00F73803" w:rsidRPr="003E528B">
        <w:t xml:space="preserve"> any identified significant effects on the environment</w:t>
      </w:r>
      <w:r w:rsidR="00F73803">
        <w:t xml:space="preserve">, in line with </w:t>
      </w:r>
      <w:r w:rsidR="00BD6587">
        <w:t>relevant good practice</w:t>
      </w:r>
      <w:r w:rsidR="00F73803">
        <w:t>.</w:t>
      </w:r>
    </w:p>
    <w:p w14:paraId="7526AD8E" w14:textId="7B69C17D" w:rsidR="00F73803" w:rsidRPr="00152628" w:rsidRDefault="00185F93" w:rsidP="004C1406">
      <w:pPr>
        <w:pStyle w:val="NumList1"/>
      </w:pPr>
      <w:r>
        <w:t xml:space="preserve">ONR has </w:t>
      </w:r>
      <w:r w:rsidR="00F73803">
        <w:t>carried out an</w:t>
      </w:r>
      <w:r w:rsidR="00F73803" w:rsidRPr="00152628">
        <w:t xml:space="preserve"> appropriate assessment under the Habitats Regulations for the </w:t>
      </w:r>
      <w:r w:rsidR="00F73803">
        <w:t>proposed works</w:t>
      </w:r>
      <w:r w:rsidR="00F73803" w:rsidRPr="00152628">
        <w:t xml:space="preserve"> by </w:t>
      </w:r>
      <w:r w:rsidR="00403B06">
        <w:t xml:space="preserve">assessing </w:t>
      </w:r>
      <w:r w:rsidR="00F73803" w:rsidRPr="00152628">
        <w:t>EDF’s shadow HRA</w:t>
      </w:r>
      <w:r w:rsidR="00F73803">
        <w:t xml:space="preserve"> report</w:t>
      </w:r>
      <w:r w:rsidR="00F73803" w:rsidRPr="00152628">
        <w:t xml:space="preserve"> and obtaining further evidence from EDF, taking into consideration </w:t>
      </w:r>
      <w:r w:rsidR="00F73803">
        <w:t>advice from the SNCBs and other consultees</w:t>
      </w:r>
      <w:r w:rsidR="00F73803" w:rsidRPr="00152628">
        <w:t>. The appropriate assessment conclude</w:t>
      </w:r>
      <w:r w:rsidR="00CD2377">
        <w:t>s</w:t>
      </w:r>
      <w:r w:rsidR="00F73803" w:rsidRPr="00152628">
        <w:t xml:space="preserve"> that there will be no </w:t>
      </w:r>
      <w:r w:rsidR="00ED464B">
        <w:t>adverse</w:t>
      </w:r>
      <w:r>
        <w:t xml:space="preserve"> effects on the integrity</w:t>
      </w:r>
      <w:r w:rsidR="00F73803" w:rsidRPr="00152628">
        <w:t xml:space="preserve"> of </w:t>
      </w:r>
      <w:r>
        <w:t>any European site</w:t>
      </w:r>
      <w:r w:rsidR="00F73803" w:rsidRPr="00152628">
        <w:t xml:space="preserve"> from the project alone or in-combination with other projects. ONR</w:t>
      </w:r>
      <w:r w:rsidR="00ED464B">
        <w:t xml:space="preserve"> </w:t>
      </w:r>
      <w:r w:rsidR="008C7C60">
        <w:t>has</w:t>
      </w:r>
      <w:r w:rsidR="00F73803">
        <w:t xml:space="preserve"> adopt</w:t>
      </w:r>
      <w:r w:rsidR="008C7C60">
        <w:t>ed</w:t>
      </w:r>
      <w:r w:rsidR="00F73803">
        <w:t xml:space="preserve"> </w:t>
      </w:r>
      <w:r w:rsidR="00F73803" w:rsidRPr="00152628">
        <w:t>the shadow HRA report</w:t>
      </w:r>
      <w:r w:rsidR="00F73803">
        <w:t xml:space="preserve"> and</w:t>
      </w:r>
      <w:r w:rsidR="00F73803" w:rsidRPr="00D04C3E">
        <w:t xml:space="preserve"> </w:t>
      </w:r>
      <w:r w:rsidR="00F73803">
        <w:t>supporting evidence</w:t>
      </w:r>
      <w:r w:rsidR="00A84F60">
        <w:t xml:space="preserve"> and has </w:t>
      </w:r>
      <w:r w:rsidR="00EA224E">
        <w:t>therefore</w:t>
      </w:r>
      <w:r w:rsidR="00F73803">
        <w:t xml:space="preserve"> </w:t>
      </w:r>
      <w:r w:rsidR="00F73803" w:rsidRPr="00152628">
        <w:t xml:space="preserve">discharged its duties </w:t>
      </w:r>
      <w:r w:rsidR="00EA224E">
        <w:t xml:space="preserve">as the competent authority </w:t>
      </w:r>
      <w:r w:rsidR="00F73803" w:rsidRPr="00152628">
        <w:t>under Regulation 63 (1) of the Habitats Regulations.</w:t>
      </w:r>
    </w:p>
    <w:p w14:paraId="35732E3F" w14:textId="34854B67" w:rsidR="002C11AB" w:rsidRDefault="00F73803" w:rsidP="002C11AB">
      <w:pPr>
        <w:pStyle w:val="NumList1"/>
      </w:pPr>
      <w:r>
        <w:t xml:space="preserve">Overall, </w:t>
      </w:r>
      <w:r w:rsidR="00EA224E">
        <w:t xml:space="preserve">ONR </w:t>
      </w:r>
      <w:r w:rsidR="00BA0696">
        <w:t>consider</w:t>
      </w:r>
      <w:r w:rsidR="00E12CEE">
        <w:t>s</w:t>
      </w:r>
      <w:r>
        <w:t xml:space="preserve"> the EIADR application and its supporting evidence submitted by EDF to be adequate and for the requirements of EIADR and the Habitats Regulations to </w:t>
      </w:r>
      <w:r w:rsidR="00643803">
        <w:t>be</w:t>
      </w:r>
      <w:r>
        <w:t xml:space="preserve"> met.</w:t>
      </w:r>
      <w:r w:rsidR="009C2848">
        <w:t xml:space="preserve"> </w:t>
      </w:r>
      <w:r w:rsidR="00EA22D9">
        <w:t xml:space="preserve">Also, </w:t>
      </w:r>
      <w:r w:rsidR="009C2848">
        <w:t xml:space="preserve">in ONR’s opinion, the project will not have significant adverse environmental effects in </w:t>
      </w:r>
      <w:r w:rsidR="00FF2022">
        <w:t>any</w:t>
      </w:r>
      <w:r w:rsidR="009C2848">
        <w:t xml:space="preserve"> E</w:t>
      </w:r>
      <w:r w:rsidR="00FF2022">
        <w:t>EA state.</w:t>
      </w:r>
      <w:r>
        <w:t xml:space="preserve"> I</w:t>
      </w:r>
      <w:r w:rsidR="008A58E4">
        <w:t>t is</w:t>
      </w:r>
      <w:r>
        <w:t xml:space="preserve"> therefore recommend</w:t>
      </w:r>
      <w:r w:rsidR="009C2848">
        <w:t>ed</w:t>
      </w:r>
      <w:r>
        <w:t xml:space="preserve"> </w:t>
      </w:r>
      <w:r w:rsidR="008A58E4">
        <w:t xml:space="preserve">that </w:t>
      </w:r>
      <w:r>
        <w:t>ONR grants EIADR consent for the HPB decommissioning project.</w:t>
      </w:r>
      <w:r w:rsidR="002C11AB" w:rsidRPr="002C11AB">
        <w:t xml:space="preserve"> </w:t>
      </w:r>
      <w:r w:rsidR="002C11AB">
        <w:t>The mechanism of the EMP will be used to ensure that future surveys, monitoring, and mitigation requirements are reported to ONR and the public.</w:t>
      </w:r>
    </w:p>
    <w:p w14:paraId="3AD06306" w14:textId="16D2DEFB" w:rsidR="0038766B" w:rsidRPr="007C5033" w:rsidRDefault="00777BCE" w:rsidP="00410423">
      <w:pPr>
        <w:pStyle w:val="Heading1"/>
      </w:pPr>
      <w:bookmarkStart w:id="10" w:name="_Toc212642121"/>
      <w:r w:rsidRPr="007C5033">
        <w:t>Recommendations</w:t>
      </w:r>
      <w:bookmarkEnd w:id="10"/>
    </w:p>
    <w:p w14:paraId="72033254" w14:textId="5639B7B9" w:rsidR="006C22CD" w:rsidRDefault="006C22CD" w:rsidP="00AC2E98">
      <w:pPr>
        <w:pStyle w:val="NumList1"/>
      </w:pPr>
      <w:r>
        <w:t xml:space="preserve">The </w:t>
      </w:r>
      <w:r w:rsidR="00E02FE6">
        <w:t xml:space="preserve">specialist inspector </w:t>
      </w:r>
      <w:r>
        <w:t>makes the following recommendations:</w:t>
      </w:r>
    </w:p>
    <w:p w14:paraId="6773BBE3" w14:textId="12800753" w:rsidR="0038766B" w:rsidRDefault="0038766B">
      <w:pPr>
        <w:pStyle w:val="Bulletlist1"/>
      </w:pPr>
      <w:r w:rsidRPr="007C5033">
        <w:t xml:space="preserve">ONR should </w:t>
      </w:r>
      <w:r w:rsidR="00CF0358">
        <w:t>grant consent to the HPB decommissioning project as set out in EDF’s ES.</w:t>
      </w:r>
    </w:p>
    <w:p w14:paraId="78A1221E" w14:textId="178BD00D" w:rsidR="000A7D90" w:rsidRPr="007C5033" w:rsidRDefault="00EA18F1">
      <w:pPr>
        <w:pStyle w:val="Bulletlist1"/>
      </w:pPr>
      <w:r w:rsidRPr="00572B2A">
        <w:t xml:space="preserve">ONR </w:t>
      </w:r>
      <w:r w:rsidR="000E40A4">
        <w:t xml:space="preserve">should </w:t>
      </w:r>
      <w:r w:rsidRPr="00572B2A">
        <w:t>attach</w:t>
      </w:r>
      <w:r w:rsidR="00E55A95">
        <w:t xml:space="preserve"> the</w:t>
      </w:r>
      <w:r>
        <w:t xml:space="preserve"> six</w:t>
      </w:r>
      <w:r w:rsidRPr="00572B2A">
        <w:t xml:space="preserve"> </w:t>
      </w:r>
      <w:r w:rsidR="00775CC6">
        <w:t xml:space="preserve">standard </w:t>
      </w:r>
      <w:r w:rsidRPr="00572B2A">
        <w:t xml:space="preserve">conditions to the EIADR consent as outlined in Appendix </w:t>
      </w:r>
      <w:r w:rsidRPr="00EA18F1">
        <w:t>2</w:t>
      </w:r>
      <w:r w:rsidRPr="00572B2A">
        <w:t xml:space="preserve">. This includes the requirement for EDF to submit its first </w:t>
      </w:r>
      <w:r>
        <w:t>EMP</w:t>
      </w:r>
      <w:r w:rsidRPr="00572B2A">
        <w:t xml:space="preserve"> to ONR within six months of consent being issued.</w:t>
      </w:r>
    </w:p>
    <w:bookmarkEnd w:id="4"/>
    <w:p w14:paraId="7EF374FD" w14:textId="3DB691C7" w:rsidR="00AC2E98" w:rsidRPr="007C5033" w:rsidRDefault="000F2BCA" w:rsidP="000F2BCA">
      <w:pPr>
        <w:pStyle w:val="NumList1"/>
      </w:pPr>
      <w:r>
        <w:t xml:space="preserve">The licensee has the right to </w:t>
      </w:r>
      <w:r w:rsidRPr="006C5087">
        <w:t>challenge the validity of th</w:t>
      </w:r>
      <w:r>
        <w:t>is</w:t>
      </w:r>
      <w:r w:rsidRPr="006C5087">
        <w:t xml:space="preserve"> decision</w:t>
      </w:r>
      <w:r>
        <w:t xml:space="preserve">, the procedures for which are set out in ONR’s </w:t>
      </w:r>
      <w:r w:rsidRPr="00A65601">
        <w:t>Decision Review and Appeals Process</w:t>
      </w:r>
      <w:r>
        <w:t xml:space="preserve"> </w:t>
      </w:r>
      <w:sdt>
        <w:sdtPr>
          <w:id w:val="1604837140"/>
          <w:citation/>
        </w:sdtPr>
        <w:sdtEndPr/>
        <w:sdtContent>
          <w:r>
            <w:fldChar w:fldCharType="begin"/>
          </w:r>
          <w:r>
            <w:instrText xml:space="preserve"> CITATION ONR232 \l 2057 </w:instrText>
          </w:r>
          <w:r>
            <w:fldChar w:fldCharType="separate"/>
          </w:r>
          <w:r w:rsidR="007D2711" w:rsidRPr="007D2711">
            <w:rPr>
              <w:noProof/>
            </w:rPr>
            <w:t>[13]</w:t>
          </w:r>
          <w:r>
            <w:fldChar w:fldCharType="end"/>
          </w:r>
        </w:sdtContent>
      </w:sdt>
      <w:r>
        <w:t xml:space="preserve">. </w:t>
      </w:r>
    </w:p>
    <w:p w14:paraId="7A972664" w14:textId="7E564C13" w:rsidR="0059276A" w:rsidRPr="007C5033" w:rsidRDefault="0059276A" w:rsidP="00F21AFB">
      <w:pPr>
        <w:pStyle w:val="NumList1"/>
        <w:numPr>
          <w:ilvl w:val="0"/>
          <w:numId w:val="0"/>
        </w:numPr>
        <w:sectPr w:rsidR="0059276A" w:rsidRPr="007C5033" w:rsidSect="00E72E4A">
          <w:pgSz w:w="11906" w:h="16838" w:code="9"/>
          <w:pgMar w:top="1440" w:right="1440" w:bottom="1440" w:left="1440" w:header="397" w:footer="397" w:gutter="0"/>
          <w:cols w:space="312"/>
          <w:docGrid w:linePitch="360"/>
        </w:sectPr>
      </w:pPr>
    </w:p>
    <w:bookmarkStart w:id="11" w:name="_Toc212642122" w:displacedByCustomXml="next"/>
    <w:sdt>
      <w:sdtPr>
        <w:rPr>
          <w:sz w:val="24"/>
        </w:rPr>
        <w:id w:val="1663974676"/>
        <w:docPartObj>
          <w:docPartGallery w:val="Bibliographies"/>
          <w:docPartUnique/>
        </w:docPartObj>
      </w:sdtPr>
      <w:sdtEndPr/>
      <w:sdtContent>
        <w:p w14:paraId="13A8D2DA" w14:textId="2766E623" w:rsidR="00AC2E98" w:rsidRPr="007C5033" w:rsidRDefault="00AC2E98" w:rsidP="00410423">
          <w:pPr>
            <w:pStyle w:val="Heading1"/>
            <w:numPr>
              <w:ilvl w:val="0"/>
              <w:numId w:val="0"/>
            </w:numPr>
          </w:pPr>
          <w:r w:rsidRPr="007C5033">
            <w:t>References</w:t>
          </w:r>
          <w:bookmarkEnd w:id="11"/>
        </w:p>
        <w:sdt>
          <w:sdtPr>
            <w:id w:val="-573587230"/>
            <w:bibliography/>
          </w:sdtPr>
          <w:sdtEndPr/>
          <w:sdtContent>
            <w:p w14:paraId="34438716" w14:textId="77777777" w:rsidR="007D2711" w:rsidRDefault="00AC2E98">
              <w:pPr>
                <w:rPr>
                  <w:rFonts w:ascii="Calibri" w:hAnsi="Calibri"/>
                  <w:noProof/>
                  <w:sz w:val="20"/>
                  <w:szCs w:val="20"/>
                  <w:lang w:eastAsia="en-GB" w:bidi="ar-SA"/>
                </w:rPr>
              </w:pPr>
              <w:r w:rsidRPr="007C5033">
                <w:fldChar w:fldCharType="begin"/>
              </w:r>
              <w:r w:rsidRPr="007C5033">
                <w:instrText xml:space="preserve"> BIBLIOGRAPHY </w:instrText>
              </w:r>
              <w:r w:rsidRPr="007C5033">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7D2711" w14:paraId="3D98CD0E" w14:textId="77777777">
                <w:trPr>
                  <w:divId w:val="1335036367"/>
                  <w:tblCellSpacing w:w="15" w:type="dxa"/>
                </w:trPr>
                <w:tc>
                  <w:tcPr>
                    <w:tcW w:w="50" w:type="pct"/>
                    <w:hideMark/>
                  </w:tcPr>
                  <w:p w14:paraId="45266AB9" w14:textId="7B52D85E" w:rsidR="007D2711" w:rsidRDefault="007D2711">
                    <w:pPr>
                      <w:pStyle w:val="Bibliography"/>
                      <w:rPr>
                        <w:noProof/>
                        <w:szCs w:val="24"/>
                      </w:rPr>
                    </w:pPr>
                    <w:r>
                      <w:rPr>
                        <w:noProof/>
                      </w:rPr>
                      <w:t xml:space="preserve">[1] </w:t>
                    </w:r>
                  </w:p>
                </w:tc>
                <w:tc>
                  <w:tcPr>
                    <w:tcW w:w="0" w:type="auto"/>
                    <w:hideMark/>
                  </w:tcPr>
                  <w:p w14:paraId="6DD91F75" w14:textId="77777777" w:rsidR="007D2711" w:rsidRDefault="007D2711">
                    <w:pPr>
                      <w:pStyle w:val="Bibliography"/>
                      <w:rPr>
                        <w:noProof/>
                      </w:rPr>
                    </w:pPr>
                    <w:r>
                      <w:rPr>
                        <w:noProof/>
                      </w:rPr>
                      <w:t>EDF Energy Nuclear Generation Ltd, “Hinkley Point B EIADR Application Cover Letter (ref: EDFNDCT/0001),” 2024.</w:t>
                    </w:r>
                  </w:p>
                </w:tc>
              </w:tr>
              <w:tr w:rsidR="007D2711" w14:paraId="7521ABAC" w14:textId="77777777">
                <w:trPr>
                  <w:divId w:val="1335036367"/>
                  <w:tblCellSpacing w:w="15" w:type="dxa"/>
                </w:trPr>
                <w:tc>
                  <w:tcPr>
                    <w:tcW w:w="50" w:type="pct"/>
                    <w:hideMark/>
                  </w:tcPr>
                  <w:p w14:paraId="29FF6E2D" w14:textId="77777777" w:rsidR="007D2711" w:rsidRDefault="007D2711">
                    <w:pPr>
                      <w:pStyle w:val="Bibliography"/>
                      <w:rPr>
                        <w:noProof/>
                      </w:rPr>
                    </w:pPr>
                    <w:r>
                      <w:rPr>
                        <w:noProof/>
                      </w:rPr>
                      <w:t xml:space="preserve">[2] </w:t>
                    </w:r>
                  </w:p>
                </w:tc>
                <w:tc>
                  <w:tcPr>
                    <w:tcW w:w="0" w:type="auto"/>
                    <w:hideMark/>
                  </w:tcPr>
                  <w:p w14:paraId="473270E4" w14:textId="77777777" w:rsidR="007D2711" w:rsidRDefault="007D2711">
                    <w:pPr>
                      <w:pStyle w:val="Bibliography"/>
                      <w:rPr>
                        <w:noProof/>
                      </w:rPr>
                    </w:pPr>
                    <w:r>
                      <w:rPr>
                        <w:noProof/>
                      </w:rPr>
                      <w:t>EDF Energy Nuclear Generation Ltd, “Hinkley Point B EIADR Response to Further Information Request - Cover Letter (ref: EDFNDCT/0003),” 2025.</w:t>
                    </w:r>
                  </w:p>
                </w:tc>
              </w:tr>
              <w:tr w:rsidR="007D2711" w14:paraId="562C8259" w14:textId="77777777">
                <w:trPr>
                  <w:divId w:val="1335036367"/>
                  <w:tblCellSpacing w:w="15" w:type="dxa"/>
                </w:trPr>
                <w:tc>
                  <w:tcPr>
                    <w:tcW w:w="50" w:type="pct"/>
                    <w:hideMark/>
                  </w:tcPr>
                  <w:p w14:paraId="27C3E550" w14:textId="77777777" w:rsidR="007D2711" w:rsidRDefault="007D2711">
                    <w:pPr>
                      <w:pStyle w:val="Bibliography"/>
                      <w:rPr>
                        <w:noProof/>
                      </w:rPr>
                    </w:pPr>
                    <w:r>
                      <w:rPr>
                        <w:noProof/>
                      </w:rPr>
                      <w:t xml:space="preserve">[3] </w:t>
                    </w:r>
                  </w:p>
                </w:tc>
                <w:tc>
                  <w:tcPr>
                    <w:tcW w:w="0" w:type="auto"/>
                    <w:hideMark/>
                  </w:tcPr>
                  <w:p w14:paraId="21410368" w14:textId="77777777" w:rsidR="007D2711" w:rsidRDefault="007D2711">
                    <w:pPr>
                      <w:pStyle w:val="Bibliography"/>
                      <w:rPr>
                        <w:noProof/>
                      </w:rPr>
                    </w:pPr>
                    <w:r>
                      <w:rPr>
                        <w:noProof/>
                      </w:rPr>
                      <w:t>ONR, “ONR-NLR-GD-001 Guidance on the Nuclear Reactors (Environmental Impact Assessment for Decommissioning) Regulations,” 2023.</w:t>
                    </w:r>
                  </w:p>
                </w:tc>
              </w:tr>
              <w:tr w:rsidR="007D2711" w14:paraId="7B473925" w14:textId="77777777">
                <w:trPr>
                  <w:divId w:val="1335036367"/>
                  <w:tblCellSpacing w:w="15" w:type="dxa"/>
                </w:trPr>
                <w:tc>
                  <w:tcPr>
                    <w:tcW w:w="50" w:type="pct"/>
                    <w:hideMark/>
                  </w:tcPr>
                  <w:p w14:paraId="04917ACF" w14:textId="77777777" w:rsidR="007D2711" w:rsidRDefault="007D2711">
                    <w:pPr>
                      <w:pStyle w:val="Bibliography"/>
                      <w:rPr>
                        <w:noProof/>
                      </w:rPr>
                    </w:pPr>
                    <w:r>
                      <w:rPr>
                        <w:noProof/>
                      </w:rPr>
                      <w:t xml:space="preserve">[4] </w:t>
                    </w:r>
                  </w:p>
                </w:tc>
                <w:tc>
                  <w:tcPr>
                    <w:tcW w:w="0" w:type="auto"/>
                    <w:hideMark/>
                  </w:tcPr>
                  <w:p w14:paraId="5C210EF2" w14:textId="77777777" w:rsidR="007D2711" w:rsidRDefault="007D2711">
                    <w:pPr>
                      <w:pStyle w:val="Bibliography"/>
                      <w:rPr>
                        <w:noProof/>
                      </w:rPr>
                    </w:pPr>
                    <w:r>
                      <w:rPr>
                        <w:noProof/>
                      </w:rPr>
                      <w:t>ONR, “NS-TAST-GD-105 The Assessment of the Nuclear Reactors (Environmental Impact Assessment for Decommissioning) Regulations Submissions (EIADR),” 2023.</w:t>
                    </w:r>
                  </w:p>
                </w:tc>
              </w:tr>
              <w:tr w:rsidR="007D2711" w14:paraId="008F54CA" w14:textId="77777777">
                <w:trPr>
                  <w:divId w:val="1335036367"/>
                  <w:tblCellSpacing w:w="15" w:type="dxa"/>
                </w:trPr>
                <w:tc>
                  <w:tcPr>
                    <w:tcW w:w="50" w:type="pct"/>
                    <w:hideMark/>
                  </w:tcPr>
                  <w:p w14:paraId="76683B78" w14:textId="77777777" w:rsidR="007D2711" w:rsidRDefault="007D2711">
                    <w:pPr>
                      <w:pStyle w:val="Bibliography"/>
                      <w:rPr>
                        <w:noProof/>
                      </w:rPr>
                    </w:pPr>
                    <w:r>
                      <w:rPr>
                        <w:noProof/>
                      </w:rPr>
                      <w:t xml:space="preserve">[5] </w:t>
                    </w:r>
                  </w:p>
                </w:tc>
                <w:tc>
                  <w:tcPr>
                    <w:tcW w:w="0" w:type="auto"/>
                    <w:hideMark/>
                  </w:tcPr>
                  <w:p w14:paraId="17BE74B0" w14:textId="77777777" w:rsidR="007D2711" w:rsidRDefault="007D2711">
                    <w:pPr>
                      <w:pStyle w:val="Bibliography"/>
                      <w:rPr>
                        <w:noProof/>
                      </w:rPr>
                    </w:pPr>
                    <w:r>
                      <w:rPr>
                        <w:noProof/>
                      </w:rPr>
                      <w:t>ONR, “ONR-OFD-AR-22-049 Hinkley Point B Nuclear Power Station - Environmental Statement Pre-Application Opinion,” 2022.</w:t>
                    </w:r>
                  </w:p>
                </w:tc>
              </w:tr>
              <w:tr w:rsidR="007D2711" w14:paraId="6D7CFBA7" w14:textId="77777777">
                <w:trPr>
                  <w:divId w:val="1335036367"/>
                  <w:tblCellSpacing w:w="15" w:type="dxa"/>
                </w:trPr>
                <w:tc>
                  <w:tcPr>
                    <w:tcW w:w="50" w:type="pct"/>
                    <w:hideMark/>
                  </w:tcPr>
                  <w:p w14:paraId="15B47C7D" w14:textId="77777777" w:rsidR="007D2711" w:rsidRDefault="007D2711">
                    <w:pPr>
                      <w:pStyle w:val="Bibliography"/>
                      <w:rPr>
                        <w:noProof/>
                      </w:rPr>
                    </w:pPr>
                    <w:r>
                      <w:rPr>
                        <w:noProof/>
                      </w:rPr>
                      <w:t xml:space="preserve">[6] </w:t>
                    </w:r>
                  </w:p>
                </w:tc>
                <w:tc>
                  <w:tcPr>
                    <w:tcW w:w="0" w:type="auto"/>
                    <w:hideMark/>
                  </w:tcPr>
                  <w:p w14:paraId="4818763E" w14:textId="77777777" w:rsidR="007D2711" w:rsidRDefault="007D2711">
                    <w:pPr>
                      <w:pStyle w:val="Bibliography"/>
                      <w:rPr>
                        <w:noProof/>
                      </w:rPr>
                    </w:pPr>
                    <w:r>
                      <w:rPr>
                        <w:noProof/>
                      </w:rPr>
                      <w:t>EDF Energy Nuclear Generation Ltd, “Decommissioning of Hinkley Point B Nuclear Power Station: EIA Scoping Report,” 2022.</w:t>
                    </w:r>
                  </w:p>
                </w:tc>
              </w:tr>
              <w:tr w:rsidR="007D2711" w14:paraId="53D27024" w14:textId="77777777">
                <w:trPr>
                  <w:divId w:val="1335036367"/>
                  <w:tblCellSpacing w:w="15" w:type="dxa"/>
                </w:trPr>
                <w:tc>
                  <w:tcPr>
                    <w:tcW w:w="50" w:type="pct"/>
                    <w:hideMark/>
                  </w:tcPr>
                  <w:p w14:paraId="6ECF36FE" w14:textId="77777777" w:rsidR="007D2711" w:rsidRDefault="007D2711">
                    <w:pPr>
                      <w:pStyle w:val="Bibliography"/>
                      <w:rPr>
                        <w:noProof/>
                      </w:rPr>
                    </w:pPr>
                    <w:r>
                      <w:rPr>
                        <w:noProof/>
                      </w:rPr>
                      <w:t xml:space="preserve">[7] </w:t>
                    </w:r>
                  </w:p>
                </w:tc>
                <w:tc>
                  <w:tcPr>
                    <w:tcW w:w="0" w:type="auto"/>
                    <w:hideMark/>
                  </w:tcPr>
                  <w:p w14:paraId="1E7D9BE5" w14:textId="77777777" w:rsidR="007D2711" w:rsidRDefault="007D2711">
                    <w:pPr>
                      <w:pStyle w:val="Bibliography"/>
                      <w:rPr>
                        <w:noProof/>
                      </w:rPr>
                    </w:pPr>
                    <w:r>
                      <w:rPr>
                        <w:noProof/>
                      </w:rPr>
                      <w:t>Mott MacDonald Limited, “Review of Hinkley Point B EIA Scoping Report,” 2022.</w:t>
                    </w:r>
                  </w:p>
                </w:tc>
              </w:tr>
              <w:tr w:rsidR="007D2711" w14:paraId="29DE82FE" w14:textId="77777777">
                <w:trPr>
                  <w:divId w:val="1335036367"/>
                  <w:tblCellSpacing w:w="15" w:type="dxa"/>
                </w:trPr>
                <w:tc>
                  <w:tcPr>
                    <w:tcW w:w="50" w:type="pct"/>
                    <w:hideMark/>
                  </w:tcPr>
                  <w:p w14:paraId="4B24E7A6" w14:textId="77777777" w:rsidR="007D2711" w:rsidRDefault="007D2711">
                    <w:pPr>
                      <w:pStyle w:val="Bibliography"/>
                      <w:rPr>
                        <w:noProof/>
                      </w:rPr>
                    </w:pPr>
                    <w:r>
                      <w:rPr>
                        <w:noProof/>
                      </w:rPr>
                      <w:t xml:space="preserve">[8] </w:t>
                    </w:r>
                  </w:p>
                </w:tc>
                <w:tc>
                  <w:tcPr>
                    <w:tcW w:w="0" w:type="auto"/>
                    <w:hideMark/>
                  </w:tcPr>
                  <w:p w14:paraId="61D7AB96" w14:textId="77777777" w:rsidR="007D2711" w:rsidRDefault="007D2711">
                    <w:pPr>
                      <w:pStyle w:val="Bibliography"/>
                      <w:rPr>
                        <w:noProof/>
                      </w:rPr>
                    </w:pPr>
                    <w:r>
                      <w:rPr>
                        <w:noProof/>
                      </w:rPr>
                      <w:t>EDF Energy Nuclear Generation Ltd, “Decommissioning of Hinkley Point B Nuclear Power Station - Outline Environmental Management Plan (ONRW-2126615823-8510),” 2025.</w:t>
                    </w:r>
                  </w:p>
                </w:tc>
              </w:tr>
              <w:tr w:rsidR="007D2711" w14:paraId="2DFC5EA4" w14:textId="77777777">
                <w:trPr>
                  <w:divId w:val="1335036367"/>
                  <w:tblCellSpacing w:w="15" w:type="dxa"/>
                </w:trPr>
                <w:tc>
                  <w:tcPr>
                    <w:tcW w:w="50" w:type="pct"/>
                    <w:hideMark/>
                  </w:tcPr>
                  <w:p w14:paraId="58541A85" w14:textId="77777777" w:rsidR="007D2711" w:rsidRDefault="007D2711">
                    <w:pPr>
                      <w:pStyle w:val="Bibliography"/>
                      <w:rPr>
                        <w:noProof/>
                      </w:rPr>
                    </w:pPr>
                    <w:r>
                      <w:rPr>
                        <w:noProof/>
                      </w:rPr>
                      <w:t xml:space="preserve">[9] </w:t>
                    </w:r>
                  </w:p>
                </w:tc>
                <w:tc>
                  <w:tcPr>
                    <w:tcW w:w="0" w:type="auto"/>
                    <w:hideMark/>
                  </w:tcPr>
                  <w:p w14:paraId="2D8A4EC3" w14:textId="77777777" w:rsidR="007D2711" w:rsidRDefault="007D2711">
                    <w:pPr>
                      <w:pStyle w:val="Bibliography"/>
                      <w:rPr>
                        <w:noProof/>
                      </w:rPr>
                    </w:pPr>
                    <w:r>
                      <w:rPr>
                        <w:noProof/>
                      </w:rPr>
                      <w:t>ONR, “WIReD AR-01545: Hinkley Point B EIADR Application for Consent,” 2025.</w:t>
                    </w:r>
                  </w:p>
                </w:tc>
              </w:tr>
              <w:tr w:rsidR="007D2711" w14:paraId="235B3BD4" w14:textId="77777777">
                <w:trPr>
                  <w:divId w:val="1335036367"/>
                  <w:tblCellSpacing w:w="15" w:type="dxa"/>
                </w:trPr>
                <w:tc>
                  <w:tcPr>
                    <w:tcW w:w="50" w:type="pct"/>
                    <w:hideMark/>
                  </w:tcPr>
                  <w:p w14:paraId="45C77E36" w14:textId="77777777" w:rsidR="007D2711" w:rsidRDefault="007D2711">
                    <w:pPr>
                      <w:pStyle w:val="Bibliography"/>
                      <w:rPr>
                        <w:noProof/>
                      </w:rPr>
                    </w:pPr>
                    <w:r>
                      <w:rPr>
                        <w:noProof/>
                      </w:rPr>
                      <w:t xml:space="preserve">[10] </w:t>
                    </w:r>
                  </w:p>
                </w:tc>
                <w:tc>
                  <w:tcPr>
                    <w:tcW w:w="0" w:type="auto"/>
                    <w:hideMark/>
                  </w:tcPr>
                  <w:p w14:paraId="1141C625" w14:textId="77777777" w:rsidR="007D2711" w:rsidRDefault="007D2711">
                    <w:pPr>
                      <w:pStyle w:val="Bibliography"/>
                      <w:rPr>
                        <w:noProof/>
                      </w:rPr>
                    </w:pPr>
                    <w:r>
                      <w:rPr>
                        <w:noProof/>
                      </w:rPr>
                      <w:t>ONR, “ONR-ENF-POL-001 Enforcement Policy Statement,” 2024.</w:t>
                    </w:r>
                  </w:p>
                </w:tc>
              </w:tr>
              <w:tr w:rsidR="007D2711" w14:paraId="5C100C8A" w14:textId="77777777">
                <w:trPr>
                  <w:divId w:val="1335036367"/>
                  <w:tblCellSpacing w:w="15" w:type="dxa"/>
                </w:trPr>
                <w:tc>
                  <w:tcPr>
                    <w:tcW w:w="50" w:type="pct"/>
                    <w:hideMark/>
                  </w:tcPr>
                  <w:p w14:paraId="7E130B4E" w14:textId="77777777" w:rsidR="007D2711" w:rsidRDefault="007D2711">
                    <w:pPr>
                      <w:pStyle w:val="Bibliography"/>
                      <w:rPr>
                        <w:noProof/>
                      </w:rPr>
                    </w:pPr>
                    <w:r>
                      <w:rPr>
                        <w:noProof/>
                      </w:rPr>
                      <w:t xml:space="preserve">[11] </w:t>
                    </w:r>
                  </w:p>
                </w:tc>
                <w:tc>
                  <w:tcPr>
                    <w:tcW w:w="0" w:type="auto"/>
                    <w:hideMark/>
                  </w:tcPr>
                  <w:p w14:paraId="3BA5A0A1" w14:textId="77777777" w:rsidR="007D2711" w:rsidRDefault="007D2711">
                    <w:pPr>
                      <w:pStyle w:val="Bibliography"/>
                      <w:rPr>
                        <w:noProof/>
                      </w:rPr>
                    </w:pPr>
                    <w:r>
                      <w:rPr>
                        <w:noProof/>
                      </w:rPr>
                      <w:t>EDF Nuclear Generation Ltd, “Decommissioning of Hinkley Point B Nuclear Power Station – Habitats Regulation Appraisal: Screening Report and Report to Inform Appropriate Assessment (ONRW-2126615823-8509),” 2025.</w:t>
                    </w:r>
                  </w:p>
                </w:tc>
              </w:tr>
              <w:tr w:rsidR="007D2711" w14:paraId="7B71BA01" w14:textId="77777777">
                <w:trPr>
                  <w:divId w:val="1335036367"/>
                  <w:tblCellSpacing w:w="15" w:type="dxa"/>
                </w:trPr>
                <w:tc>
                  <w:tcPr>
                    <w:tcW w:w="50" w:type="pct"/>
                    <w:hideMark/>
                  </w:tcPr>
                  <w:p w14:paraId="6EBDF1FB" w14:textId="77777777" w:rsidR="007D2711" w:rsidRDefault="007D2711">
                    <w:pPr>
                      <w:pStyle w:val="Bibliography"/>
                      <w:rPr>
                        <w:noProof/>
                      </w:rPr>
                    </w:pPr>
                    <w:r>
                      <w:rPr>
                        <w:noProof/>
                      </w:rPr>
                      <w:t xml:space="preserve">[12] </w:t>
                    </w:r>
                  </w:p>
                </w:tc>
                <w:tc>
                  <w:tcPr>
                    <w:tcW w:w="0" w:type="auto"/>
                    <w:hideMark/>
                  </w:tcPr>
                  <w:p w14:paraId="07F920F3" w14:textId="77777777" w:rsidR="007D2711" w:rsidRDefault="007D2711">
                    <w:pPr>
                      <w:pStyle w:val="Bibliography"/>
                      <w:rPr>
                        <w:noProof/>
                      </w:rPr>
                    </w:pPr>
                    <w:r>
                      <w:rPr>
                        <w:noProof/>
                      </w:rPr>
                      <w:t>EDF Nuclear Generation Ltd, “Decommissioning of Hinkley Point B Nuclear Power Station – Environmental Statement Volume I: Main text (ONRW-2126615823-8504),” 2025.</w:t>
                    </w:r>
                  </w:p>
                </w:tc>
              </w:tr>
              <w:tr w:rsidR="007D2711" w14:paraId="68D00E3B" w14:textId="77777777">
                <w:trPr>
                  <w:divId w:val="1335036367"/>
                  <w:tblCellSpacing w:w="15" w:type="dxa"/>
                </w:trPr>
                <w:tc>
                  <w:tcPr>
                    <w:tcW w:w="50" w:type="pct"/>
                    <w:hideMark/>
                  </w:tcPr>
                  <w:p w14:paraId="54F9AD40" w14:textId="77777777" w:rsidR="007D2711" w:rsidRDefault="007D2711">
                    <w:pPr>
                      <w:pStyle w:val="Bibliography"/>
                      <w:rPr>
                        <w:noProof/>
                      </w:rPr>
                    </w:pPr>
                    <w:r>
                      <w:rPr>
                        <w:noProof/>
                      </w:rPr>
                      <w:t xml:space="preserve">[13] </w:t>
                    </w:r>
                  </w:p>
                </w:tc>
                <w:tc>
                  <w:tcPr>
                    <w:tcW w:w="0" w:type="auto"/>
                    <w:hideMark/>
                  </w:tcPr>
                  <w:p w14:paraId="097857E1" w14:textId="77777777" w:rsidR="007D2711" w:rsidRDefault="007D2711">
                    <w:pPr>
                      <w:pStyle w:val="Bibliography"/>
                      <w:rPr>
                        <w:noProof/>
                      </w:rPr>
                    </w:pPr>
                    <w:r>
                      <w:rPr>
                        <w:noProof/>
                      </w:rPr>
                      <w:t>ONR, “ONR-PER-IN-006 Decision Review and Appeals Process,” 2023.</w:t>
                    </w:r>
                  </w:p>
                </w:tc>
              </w:tr>
            </w:tbl>
            <w:p w14:paraId="10BECFD1" w14:textId="77777777" w:rsidR="007D2711" w:rsidRDefault="007D2711">
              <w:pPr>
                <w:divId w:val="1335036367"/>
                <w:rPr>
                  <w:rFonts w:eastAsia="Times New Roman"/>
                  <w:noProof/>
                </w:rPr>
              </w:pPr>
            </w:p>
            <w:p w14:paraId="76B6AAB0" w14:textId="77777777" w:rsidR="00AC2E98" w:rsidRPr="007C5033" w:rsidRDefault="00AC2E98">
              <w:r w:rsidRPr="007C5033">
                <w:rPr>
                  <w:b/>
                  <w:bCs/>
                </w:rPr>
                <w:lastRenderedPageBreak/>
                <w:fldChar w:fldCharType="end"/>
              </w:r>
            </w:p>
          </w:sdtContent>
        </w:sdt>
      </w:sdtContent>
    </w:sdt>
    <w:p w14:paraId="5AC375F1" w14:textId="7321E763" w:rsidR="009E0E52" w:rsidRDefault="00B43D98" w:rsidP="00B43D98">
      <w:pPr>
        <w:pStyle w:val="Heading1"/>
        <w:numPr>
          <w:ilvl w:val="0"/>
          <w:numId w:val="0"/>
        </w:numPr>
        <w:ind w:left="851" w:hanging="851"/>
      </w:pPr>
      <w:bookmarkStart w:id="12" w:name="_Toc212642123"/>
      <w:r>
        <w:t>Appendix 1 – Organisations which responded to ONR’s consultation</w:t>
      </w:r>
      <w:bookmarkEnd w:id="12"/>
    </w:p>
    <w:p w14:paraId="074929D0" w14:textId="36AFBFE8" w:rsidR="008252E4" w:rsidRDefault="008252E4" w:rsidP="008252E4">
      <w:r>
        <w:t xml:space="preserve">The following organisations responded to ONR’s consultation on the </w:t>
      </w:r>
      <w:r w:rsidR="00561ED7">
        <w:t>HPB EIADR application</w:t>
      </w:r>
      <w:r>
        <w:t xml:space="preserve"> and their comments were considered when making the consent decision.</w:t>
      </w:r>
    </w:p>
    <w:p w14:paraId="13D7A80E" w14:textId="544DF36E" w:rsidR="008252E4" w:rsidRDefault="008252E4" w:rsidP="008252E4">
      <w:pPr>
        <w:pStyle w:val="Bulletlist1"/>
      </w:pPr>
      <w:r>
        <w:t>Environment Agency</w:t>
      </w:r>
    </w:p>
    <w:p w14:paraId="06B32B88" w14:textId="0012ABB2" w:rsidR="004B2B0C" w:rsidRDefault="004B2B0C" w:rsidP="008252E4">
      <w:pPr>
        <w:pStyle w:val="Bulletlist1"/>
      </w:pPr>
      <w:r>
        <w:t>Health and Safety Executive</w:t>
      </w:r>
    </w:p>
    <w:p w14:paraId="5632D71F" w14:textId="6B74520C" w:rsidR="00B066FD" w:rsidRDefault="00B066FD" w:rsidP="008252E4">
      <w:pPr>
        <w:pStyle w:val="Bulletlist1"/>
      </w:pPr>
      <w:r>
        <w:t>Historic England</w:t>
      </w:r>
    </w:p>
    <w:p w14:paraId="178A9CAF" w14:textId="77777777" w:rsidR="00601429" w:rsidRDefault="00601429" w:rsidP="00601429">
      <w:pPr>
        <w:pStyle w:val="Bulletlist1"/>
      </w:pPr>
      <w:r>
        <w:t>Internal Drainage Board</w:t>
      </w:r>
    </w:p>
    <w:p w14:paraId="3612CCA4" w14:textId="25E5A95C" w:rsidR="00601429" w:rsidRDefault="00E43962" w:rsidP="00601429">
      <w:pPr>
        <w:pStyle w:val="Bulletlist1"/>
      </w:pPr>
      <w:r w:rsidRPr="007C5033">
        <w:t>Marine Management Organisation</w:t>
      </w:r>
    </w:p>
    <w:p w14:paraId="16EFEEC6" w14:textId="77777777" w:rsidR="00601429" w:rsidRDefault="00601429" w:rsidP="00601429">
      <w:pPr>
        <w:pStyle w:val="Bulletlist1"/>
      </w:pPr>
      <w:r>
        <w:t>Natural England</w:t>
      </w:r>
    </w:p>
    <w:p w14:paraId="124020B2" w14:textId="2CCA54C2" w:rsidR="008252E4" w:rsidRDefault="00E43962" w:rsidP="008252E4">
      <w:pPr>
        <w:pStyle w:val="Bulletlist1"/>
      </w:pPr>
      <w:r w:rsidRPr="00E43962">
        <w:t xml:space="preserve"> </w:t>
      </w:r>
      <w:r>
        <w:t>Natural Resources Wales</w:t>
      </w:r>
    </w:p>
    <w:p w14:paraId="1BD0960B" w14:textId="77777777" w:rsidR="00D839C8" w:rsidRDefault="00D839C8" w:rsidP="00D839C8">
      <w:pPr>
        <w:pStyle w:val="Bulletlist1"/>
      </w:pPr>
      <w:r>
        <w:t>Nuleaf</w:t>
      </w:r>
    </w:p>
    <w:p w14:paraId="160985BA" w14:textId="77777777" w:rsidR="008252E4" w:rsidRDefault="008252E4" w:rsidP="008252E4">
      <w:pPr>
        <w:pStyle w:val="Bulletlist1"/>
      </w:pPr>
      <w:r>
        <w:t xml:space="preserve">Somerset Council </w:t>
      </w:r>
    </w:p>
    <w:p w14:paraId="22C27FD6" w14:textId="02675D6C" w:rsidR="008252E4" w:rsidRDefault="008252E4" w:rsidP="008252E4">
      <w:pPr>
        <w:pStyle w:val="Bulletlist1"/>
      </w:pPr>
      <w:r>
        <w:t>Somerset Wildlife Trust</w:t>
      </w:r>
    </w:p>
    <w:p w14:paraId="37D01594" w14:textId="4A7BA38D" w:rsidR="008252E4" w:rsidRDefault="008252E4">
      <w:pPr>
        <w:spacing w:after="0" w:line="240" w:lineRule="auto"/>
      </w:pPr>
      <w:r>
        <w:br w:type="page"/>
      </w:r>
    </w:p>
    <w:p w14:paraId="043E309B" w14:textId="1BF07088" w:rsidR="00B43D98" w:rsidRDefault="0019641A" w:rsidP="0019641A">
      <w:pPr>
        <w:pStyle w:val="Heading1"/>
        <w:numPr>
          <w:ilvl w:val="0"/>
          <w:numId w:val="0"/>
        </w:numPr>
        <w:ind w:left="851" w:hanging="851"/>
      </w:pPr>
      <w:bookmarkStart w:id="13" w:name="_Toc212642124"/>
      <w:r>
        <w:lastRenderedPageBreak/>
        <w:t>Appendix 2 – Conditions to attach to the EIADR consent</w:t>
      </w:r>
      <w:bookmarkEnd w:id="13"/>
    </w:p>
    <w:p w14:paraId="1A6CB0F2" w14:textId="77777777" w:rsidR="007D1523" w:rsidRPr="009F72D8" w:rsidRDefault="007D1523" w:rsidP="007D1523">
      <w:pPr>
        <w:rPr>
          <w:b/>
          <w:bCs/>
        </w:rPr>
      </w:pPr>
      <w:r w:rsidRPr="009F72D8">
        <w:rPr>
          <w:b/>
          <w:bCs/>
        </w:rPr>
        <w:t xml:space="preserve">Condition 1 </w:t>
      </w:r>
    </w:p>
    <w:p w14:paraId="56CCF434" w14:textId="77777777" w:rsidR="007D1523" w:rsidRDefault="007D1523" w:rsidP="007D1523">
      <w:r w:rsidRPr="00360A9A">
        <w:t xml:space="preserve">The project shall commence before the expiration of five years from the date of this Consent. </w:t>
      </w:r>
    </w:p>
    <w:p w14:paraId="0FC142E3" w14:textId="77777777" w:rsidR="007D1523" w:rsidRPr="009F72D8" w:rsidRDefault="007D1523" w:rsidP="007D1523">
      <w:pPr>
        <w:rPr>
          <w:b/>
          <w:bCs/>
        </w:rPr>
      </w:pPr>
      <w:r w:rsidRPr="009F72D8">
        <w:rPr>
          <w:b/>
          <w:bCs/>
        </w:rPr>
        <w:t xml:space="preserve">Condition 2 </w:t>
      </w:r>
    </w:p>
    <w:p w14:paraId="042FC9B2" w14:textId="77777777" w:rsidR="007D1523" w:rsidRDefault="007D1523" w:rsidP="007D1523">
      <w:r w:rsidRPr="00360A9A">
        <w:t xml:space="preserve">(1) The licensee is required to prepare and implement an environmental management plan to cover mitigation measures to prevent, reduce and where possible offset any significant adverse effects on the environment. </w:t>
      </w:r>
    </w:p>
    <w:p w14:paraId="3859733A" w14:textId="77777777" w:rsidR="007D1523" w:rsidRDefault="007D1523" w:rsidP="007D1523">
      <w:r w:rsidRPr="00360A9A">
        <w:t xml:space="preserve">(2) The project shall not be carried out except in accordance with the environmental management plan. </w:t>
      </w:r>
    </w:p>
    <w:p w14:paraId="5AA64F6F" w14:textId="77777777" w:rsidR="007D1523" w:rsidRPr="009F72D8" w:rsidRDefault="007D1523" w:rsidP="007D1523">
      <w:pPr>
        <w:rPr>
          <w:b/>
          <w:bCs/>
        </w:rPr>
      </w:pPr>
      <w:r w:rsidRPr="009F72D8">
        <w:rPr>
          <w:b/>
          <w:bCs/>
        </w:rPr>
        <w:t xml:space="preserve">Condition 3 </w:t>
      </w:r>
    </w:p>
    <w:p w14:paraId="39424D96" w14:textId="77777777" w:rsidR="007D1523" w:rsidRDefault="007D1523" w:rsidP="007D1523">
      <w:r>
        <w:t xml:space="preserve">Within six months of the date of this consent, with reference to the environmental statement provided under regulation 5(1) and evidence to verify information in the environmental statement, provided under regulation 10(9), the environmental management plan shall: </w:t>
      </w:r>
    </w:p>
    <w:p w14:paraId="3FA73B6C" w14:textId="77777777" w:rsidR="007D1523" w:rsidRDefault="007D1523" w:rsidP="007D1523">
      <w:r w:rsidRPr="00360A9A">
        <w:t xml:space="preserve">a. list the mitigation measures that are already identified in the environmental statement and evidence submitted to verify information in the environmental statement; </w:t>
      </w:r>
    </w:p>
    <w:p w14:paraId="0D9F8677" w14:textId="77777777" w:rsidR="007D1523" w:rsidRDefault="007D1523" w:rsidP="007D1523">
      <w:r w:rsidRPr="00360A9A">
        <w:t xml:space="preserve">b. list the options to implement work activities where mitigation measures may be required but where selection of an option will only be possible in the future; </w:t>
      </w:r>
    </w:p>
    <w:p w14:paraId="3BF629BF" w14:textId="77777777" w:rsidR="007D1523" w:rsidRDefault="007D1523" w:rsidP="007D1523">
      <w:r w:rsidRPr="00360A9A">
        <w:t xml:space="preserve">c. list the work activities where mitigation measures may be required but where assessments to identify mitigation measures will only be possible in the future. </w:t>
      </w:r>
    </w:p>
    <w:p w14:paraId="6DAC45CC" w14:textId="77777777" w:rsidR="007D1523" w:rsidRPr="009F72D8" w:rsidRDefault="007D1523" w:rsidP="007D1523">
      <w:pPr>
        <w:rPr>
          <w:b/>
          <w:bCs/>
        </w:rPr>
      </w:pPr>
      <w:r w:rsidRPr="009F72D8">
        <w:rPr>
          <w:b/>
          <w:bCs/>
        </w:rPr>
        <w:t xml:space="preserve">Condition 4 </w:t>
      </w:r>
    </w:p>
    <w:p w14:paraId="04FE92E8" w14:textId="77777777" w:rsidR="007D1523" w:rsidRDefault="007D1523" w:rsidP="007D1523">
      <w:r w:rsidRPr="00360A9A">
        <w:t xml:space="preserve">Subsequent to condition 3, the environmental management plan shall: </w:t>
      </w:r>
    </w:p>
    <w:p w14:paraId="3556820F" w14:textId="77777777" w:rsidR="007D1523" w:rsidRDefault="007D1523" w:rsidP="007D1523">
      <w:r w:rsidRPr="00360A9A">
        <w:t xml:space="preserve">a. with reference to condition 3b, identify the mitigation measures for options that have been selected, giving reasons for their selection; </w:t>
      </w:r>
    </w:p>
    <w:p w14:paraId="52C840A1" w14:textId="77777777" w:rsidR="007D1523" w:rsidRDefault="007D1523" w:rsidP="007D1523">
      <w:r w:rsidRPr="00360A9A">
        <w:t xml:space="preserve">b. with reference to condition 3c, identify the mitigation measures from assessments carried out, giving reasons for their selection; </w:t>
      </w:r>
    </w:p>
    <w:p w14:paraId="67644FC1" w14:textId="77777777" w:rsidR="007D1523" w:rsidRDefault="007D1523" w:rsidP="007D1523">
      <w:r w:rsidRPr="00360A9A">
        <w:t xml:space="preserve">c. describe the effectiveness of the mitigation measures over time; </w:t>
      </w:r>
    </w:p>
    <w:p w14:paraId="0E549534" w14:textId="77777777" w:rsidR="007D1523" w:rsidRDefault="007D1523" w:rsidP="007D1523">
      <w:r w:rsidRPr="00360A9A">
        <w:t xml:space="preserve">d. describe significant changes to the mitigation measures in light of experience, giving reasons for such changes. </w:t>
      </w:r>
    </w:p>
    <w:p w14:paraId="5DECA98E" w14:textId="77777777" w:rsidR="007D1523" w:rsidRDefault="007D1523" w:rsidP="007D1523"/>
    <w:p w14:paraId="5B31993B" w14:textId="77777777" w:rsidR="007D1523" w:rsidRPr="009F72D8" w:rsidRDefault="007D1523" w:rsidP="007D1523">
      <w:pPr>
        <w:rPr>
          <w:b/>
          <w:bCs/>
        </w:rPr>
      </w:pPr>
      <w:r w:rsidRPr="009F72D8">
        <w:rPr>
          <w:b/>
          <w:bCs/>
        </w:rPr>
        <w:t xml:space="preserve">Condition 5 </w:t>
      </w:r>
    </w:p>
    <w:p w14:paraId="18D054D0" w14:textId="77777777" w:rsidR="007D1523" w:rsidRDefault="007D1523" w:rsidP="007D1523">
      <w:r w:rsidRPr="00360A9A">
        <w:t xml:space="preserve">The licensee is required to: </w:t>
      </w:r>
    </w:p>
    <w:p w14:paraId="0B526404" w14:textId="77777777" w:rsidR="007D1523" w:rsidRDefault="007D1523" w:rsidP="007D1523">
      <w:r>
        <w:t xml:space="preserve">a. provide the environmental management plan to ONR within six months of the date of this consent and every year thereafter, or within such longer time as ONR may agree; </w:t>
      </w:r>
    </w:p>
    <w:p w14:paraId="72D3A69F" w14:textId="77777777" w:rsidR="007D1523" w:rsidRDefault="007D1523" w:rsidP="007D1523">
      <w:r w:rsidRPr="00360A9A">
        <w:t xml:space="preserve">b. make the environmental management plan available to the public within 30 days of the plan being sent to </w:t>
      </w:r>
      <w:r>
        <w:t>ONR</w:t>
      </w:r>
      <w:r w:rsidRPr="00360A9A">
        <w:t xml:space="preserve">, or within such longer time as </w:t>
      </w:r>
      <w:r>
        <w:t>ONR</w:t>
      </w:r>
      <w:r w:rsidRPr="00360A9A">
        <w:t xml:space="preserve"> may agree; the plan may replace earlier versions. </w:t>
      </w:r>
    </w:p>
    <w:p w14:paraId="3CAC124E" w14:textId="77777777" w:rsidR="007D1523" w:rsidRPr="009F72D8" w:rsidRDefault="007D1523" w:rsidP="007D1523">
      <w:pPr>
        <w:rPr>
          <w:b/>
          <w:bCs/>
        </w:rPr>
      </w:pPr>
      <w:r w:rsidRPr="009F72D8">
        <w:rPr>
          <w:b/>
          <w:bCs/>
        </w:rPr>
        <w:t xml:space="preserve">Condition 6 </w:t>
      </w:r>
    </w:p>
    <w:p w14:paraId="30470D95" w14:textId="77777777" w:rsidR="007D1523" w:rsidRPr="004421AB" w:rsidRDefault="007D1523" w:rsidP="007D1523">
      <w:r w:rsidRPr="00360A9A">
        <w:t xml:space="preserve">The licensee is required to provide notice to </w:t>
      </w:r>
      <w:r>
        <w:t>ONR</w:t>
      </w:r>
      <w:r w:rsidRPr="00360A9A">
        <w:t xml:space="preserve"> of any significant change to a mitigation measure to prevent, reduce and where possible offset any major adverse effects on the environment no less than 30 days before the change is made, or within such shorter time as </w:t>
      </w:r>
      <w:r>
        <w:t>ONR</w:t>
      </w:r>
      <w:r w:rsidRPr="00360A9A">
        <w:t xml:space="preserve"> may agree.</w:t>
      </w:r>
    </w:p>
    <w:p w14:paraId="63D92A4B" w14:textId="77777777" w:rsidR="0019641A" w:rsidRDefault="0019641A" w:rsidP="0019641A"/>
    <w:p w14:paraId="1A813BD5" w14:textId="77777777" w:rsidR="0019641A" w:rsidRPr="0019641A" w:rsidRDefault="0019641A" w:rsidP="0019641A"/>
    <w:sectPr w:rsidR="0019641A" w:rsidRPr="0019641A"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754C39" w14:textId="77777777" w:rsidR="001E13D8" w:rsidRPr="007C5033" w:rsidRDefault="001E13D8" w:rsidP="007D199A">
      <w:pPr>
        <w:spacing w:after="0"/>
      </w:pPr>
      <w:r w:rsidRPr="007C5033">
        <w:separator/>
      </w:r>
    </w:p>
    <w:p w14:paraId="54FA1B5F" w14:textId="77777777" w:rsidR="001E13D8" w:rsidRPr="007C5033" w:rsidRDefault="001E13D8"/>
  </w:endnote>
  <w:endnote w:type="continuationSeparator" w:id="0">
    <w:p w14:paraId="7B726BA6" w14:textId="77777777" w:rsidR="001E13D8" w:rsidRPr="007C5033" w:rsidRDefault="001E13D8" w:rsidP="007D199A">
      <w:pPr>
        <w:spacing w:after="0"/>
      </w:pPr>
      <w:r w:rsidRPr="007C5033">
        <w:continuationSeparator/>
      </w:r>
    </w:p>
    <w:p w14:paraId="6F98C6EC" w14:textId="77777777" w:rsidR="001E13D8" w:rsidRPr="007C5033" w:rsidRDefault="001E13D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B75C69" w:rsidRDefault="00B137F7" w:rsidP="00B137F7">
    <w:pPr>
      <w:pStyle w:val="Footer"/>
      <w:jc w:val="left"/>
      <w:rPr>
        <w:lang w:val="pt-PT"/>
      </w:rPr>
    </w:pPr>
    <w:proofErr w:type="spellStart"/>
    <w:r w:rsidRPr="00B75C69">
      <w:rPr>
        <w:b/>
        <w:bCs/>
        <w:color w:val="auto"/>
        <w:sz w:val="20"/>
        <w:szCs w:val="18"/>
        <w:lang w:val="pt-PT"/>
      </w:rPr>
      <w:t>Template</w:t>
    </w:r>
    <w:proofErr w:type="spellEnd"/>
    <w:r w:rsidRPr="00B75C69">
      <w:rPr>
        <w:b/>
        <w:bCs/>
        <w:color w:val="auto"/>
        <w:sz w:val="20"/>
        <w:szCs w:val="18"/>
        <w:lang w:val="pt-PT"/>
      </w:rPr>
      <w:t xml:space="preserve"> </w:t>
    </w:r>
    <w:proofErr w:type="spellStart"/>
    <w:r w:rsidR="00FB2CF2" w:rsidRPr="00B75C69">
      <w:rPr>
        <w:b/>
        <w:bCs/>
        <w:color w:val="auto"/>
        <w:sz w:val="20"/>
        <w:szCs w:val="18"/>
        <w:lang w:val="pt-PT"/>
      </w:rPr>
      <w:t>ref</w:t>
    </w:r>
    <w:proofErr w:type="spellEnd"/>
    <w:r w:rsidRPr="00B75C69">
      <w:rPr>
        <w:b/>
        <w:bCs/>
        <w:color w:val="auto"/>
        <w:sz w:val="20"/>
        <w:szCs w:val="18"/>
        <w:lang w:val="pt-PT"/>
      </w:rPr>
      <w:t>.</w:t>
    </w:r>
    <w:r w:rsidRPr="00B75C69">
      <w:rPr>
        <w:color w:val="auto"/>
        <w:sz w:val="20"/>
        <w:szCs w:val="18"/>
        <w:lang w:val="pt-PT"/>
      </w:rPr>
      <w:t>: ONR-DOC-TEMP-005 (</w:t>
    </w:r>
    <w:proofErr w:type="spellStart"/>
    <w:r w:rsidRPr="00B75C69">
      <w:rPr>
        <w:color w:val="auto"/>
        <w:sz w:val="20"/>
        <w:szCs w:val="18"/>
        <w:lang w:val="pt-PT"/>
      </w:rPr>
      <w:t>Issue</w:t>
    </w:r>
    <w:proofErr w:type="spellEnd"/>
    <w:r w:rsidRPr="00B75C69">
      <w:rPr>
        <w:color w:val="auto"/>
        <w:sz w:val="20"/>
        <w:szCs w:val="18"/>
        <w:lang w:val="pt-PT"/>
      </w:rPr>
      <w:t xml:space="preserve"> No. </w:t>
    </w:r>
    <w:sdt>
      <w:sdtPr>
        <w:rPr>
          <w:color w:val="auto"/>
          <w:sz w:val="20"/>
          <w:szCs w:val="18"/>
          <w:lang w:val="pt-PT"/>
        </w:rPr>
        <w:alias w:val="Publication Issue No."/>
        <w:tag w:val="PublicationIssueNo_x002e_"/>
        <w:id w:val="-32968777"/>
        <w:placeholder>
          <w:docPart w:val="0D0421AB1B8C47CEA5263279462BA361"/>
        </w:placeholder>
        <w:text/>
      </w:sdtPr>
      <w:sdtEndPr/>
      <w:sdtContent>
        <w:r w:rsidRPr="00B75C69">
          <w:rPr>
            <w:color w:val="auto"/>
            <w:sz w:val="20"/>
            <w:szCs w:val="18"/>
            <w:lang w:val="pt-PT"/>
          </w:rPr>
          <w:t>5</w:t>
        </w:r>
        <w:r w:rsidR="00E72E4A" w:rsidRPr="00B75C69">
          <w:rPr>
            <w:color w:val="auto"/>
            <w:sz w:val="20"/>
            <w:szCs w:val="18"/>
            <w:lang w:val="pt-PT"/>
          </w:rPr>
          <w:t>.1</w:t>
        </w:r>
      </w:sdtContent>
    </w:sdt>
    <w:r w:rsidRPr="00B75C69">
      <w:rPr>
        <w:color w:val="auto"/>
        <w:sz w:val="20"/>
        <w:szCs w:val="18"/>
        <w:lang w:val="pt-PT"/>
      </w:rPr>
      <w:t>)</w:t>
    </w:r>
    <w:r w:rsidRPr="00B75C69">
      <w:rPr>
        <w:color w:val="auto"/>
        <w:sz w:val="20"/>
        <w:szCs w:val="18"/>
        <w:lang w:val="pt-PT"/>
      </w:rPr>
      <w:tab/>
    </w:r>
    <w:proofErr w:type="spellStart"/>
    <w:r w:rsidR="00795F5F" w:rsidRPr="00B75C69">
      <w:rPr>
        <w:lang w:val="pt-PT"/>
      </w:rPr>
      <w:t>Page</w:t>
    </w:r>
    <w:proofErr w:type="spellEnd"/>
    <w:r w:rsidR="00795F5F" w:rsidRPr="00B75C69">
      <w:rPr>
        <w:lang w:val="pt-PT"/>
      </w:rPr>
      <w:t xml:space="preserve"> | </w:t>
    </w:r>
    <w:r w:rsidR="00795F5F" w:rsidRPr="007C5033">
      <w:fldChar w:fldCharType="begin"/>
    </w:r>
    <w:r w:rsidR="00795F5F" w:rsidRPr="00B75C69">
      <w:rPr>
        <w:lang w:val="pt-PT"/>
      </w:rPr>
      <w:instrText xml:space="preserve"> PAGE   \* MERGEFORMAT </w:instrText>
    </w:r>
    <w:r w:rsidR="00795F5F" w:rsidRPr="007C5033">
      <w:fldChar w:fldCharType="separate"/>
    </w:r>
    <w:r w:rsidR="00795F5F" w:rsidRPr="00B75C69">
      <w:rPr>
        <w:lang w:val="pt-PT"/>
      </w:rPr>
      <w:t>1</w:t>
    </w:r>
    <w:r w:rsidR="00795F5F" w:rsidRPr="007C5033">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7C503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7C5033" w:rsidRDefault="009E4CAF" w:rsidP="004D16D7">
    <w:pPr>
      <w:pStyle w:val="Footer"/>
    </w:pPr>
    <w:r w:rsidRPr="007C5033">
      <w:t xml:space="preserve">Page | </w:t>
    </w:r>
    <w:r w:rsidRPr="007C5033">
      <w:fldChar w:fldCharType="begin"/>
    </w:r>
    <w:r w:rsidRPr="007C5033">
      <w:instrText xml:space="preserve"> PAGE   \* MERGEFORMAT </w:instrText>
    </w:r>
    <w:r w:rsidRPr="007C5033">
      <w:fldChar w:fldCharType="separate"/>
    </w:r>
    <w:r w:rsidRPr="007C5033">
      <w:t>1</w:t>
    </w:r>
    <w:r w:rsidRPr="007C5033">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866409" w14:textId="77777777" w:rsidR="001E13D8" w:rsidRPr="007C5033" w:rsidRDefault="001E13D8" w:rsidP="005E0344">
      <w:pPr>
        <w:spacing w:after="120"/>
        <w:rPr>
          <w:color w:val="000000" w:themeColor="text2"/>
        </w:rPr>
      </w:pPr>
      <w:r w:rsidRPr="007C5033">
        <w:rPr>
          <w:color w:val="000000" w:themeColor="text2"/>
        </w:rPr>
        <w:separator/>
      </w:r>
    </w:p>
  </w:footnote>
  <w:footnote w:type="continuationSeparator" w:id="0">
    <w:p w14:paraId="72B8AE91" w14:textId="77777777" w:rsidR="001E13D8" w:rsidRPr="007C5033" w:rsidRDefault="001E13D8" w:rsidP="0090581D">
      <w:pPr>
        <w:spacing w:after="120"/>
        <w:rPr>
          <w:color w:val="000000" w:themeColor="text2"/>
        </w:rPr>
      </w:pPr>
      <w:r w:rsidRPr="007C5033">
        <w:rPr>
          <w:color w:val="000000" w:themeColor="text2"/>
        </w:rPr>
        <w:continuationSeparator/>
      </w:r>
    </w:p>
    <w:p w14:paraId="320DE185" w14:textId="77777777" w:rsidR="001E13D8" w:rsidRPr="007C5033" w:rsidRDefault="001E13D8"/>
  </w:footnote>
  <w:footnote w:type="continuationNotice" w:id="1">
    <w:p w14:paraId="3C1EBEB1" w14:textId="77777777" w:rsidR="001E13D8" w:rsidRPr="007C5033" w:rsidRDefault="001E13D8">
      <w:pPr>
        <w:spacing w:after="0"/>
      </w:pPr>
    </w:p>
    <w:p w14:paraId="02865237" w14:textId="77777777" w:rsidR="001E13D8" w:rsidRPr="007C5033" w:rsidRDefault="001E13D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7C5033"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7C5033"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7C503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7C5033" w:rsidRDefault="009E4CAF" w:rsidP="009E0E52">
    <w:pPr>
      <w:pStyle w:val="Header"/>
      <w:rPr>
        <w:sz w:val="20"/>
        <w:szCs w:val="24"/>
      </w:rPr>
    </w:pPr>
  </w:p>
  <w:p w14:paraId="47FFC75F" w14:textId="4F4F8573" w:rsidR="00177666" w:rsidRPr="007C5033" w:rsidRDefault="0099220B" w:rsidP="009E0E52">
    <w:pPr>
      <w:pStyle w:val="Header"/>
      <w:rPr>
        <w:sz w:val="20"/>
        <w:szCs w:val="24"/>
      </w:rPr>
    </w:pPr>
    <w:r w:rsidRPr="007C5033">
      <w:rPr>
        <w:sz w:val="20"/>
        <w:szCs w:val="24"/>
      </w:rPr>
      <w:t xml:space="preserve">Report </w:t>
    </w:r>
    <w:r w:rsidR="00385E75" w:rsidRPr="007C5033">
      <w:rPr>
        <w:sz w:val="20"/>
        <w:szCs w:val="24"/>
      </w:rPr>
      <w:t>title</w:t>
    </w:r>
    <w:r w:rsidRPr="007C5033">
      <w:rPr>
        <w:sz w:val="20"/>
        <w:szCs w:val="24"/>
      </w:rPr>
      <w:t xml:space="preserve">: </w:t>
    </w:r>
    <w:r w:rsidR="007A629D">
      <w:rPr>
        <w:sz w:val="20"/>
        <w:szCs w:val="24"/>
      </w:rPr>
      <w:t>Hinkley Point B Application for EIADR Consent Project Assessment Report</w:t>
    </w:r>
    <w:r w:rsidR="004E3932" w:rsidRPr="007C5033">
      <w:rPr>
        <w:sz w:val="20"/>
        <w:szCs w:val="24"/>
      </w:rPr>
      <w:t xml:space="preserve"> | Issue </w:t>
    </w:r>
    <w:r w:rsidR="00FB2CF2" w:rsidRPr="007C5033">
      <w:rPr>
        <w:sz w:val="20"/>
        <w:szCs w:val="24"/>
      </w:rPr>
      <w:t>no</w:t>
    </w:r>
    <w:r w:rsidR="004E3932" w:rsidRPr="007C5033">
      <w:rPr>
        <w:sz w:val="20"/>
        <w:szCs w:val="24"/>
      </w:rPr>
      <w:t xml:space="preserve">.: </w:t>
    </w:r>
    <w:r w:rsidR="00AB2DA6" w:rsidRPr="007C5033">
      <w:rPr>
        <w:sz w:val="20"/>
        <w:szCs w:val="24"/>
      </w:rPr>
      <w:t>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CC4502E"/>
    <w:multiLevelType w:val="hybridMultilevel"/>
    <w:tmpl w:val="1ACC7D92"/>
    <w:lvl w:ilvl="0" w:tplc="DAE4EC46">
      <w:start w:val="1"/>
      <w:numFmt w:val="decimal"/>
      <w:pStyle w:val="Numberedparagraph"/>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9"/>
  </w:num>
  <w:num w:numId="13" w16cid:durableId="936865008">
    <w:abstractNumId w:val="15"/>
  </w:num>
  <w:num w:numId="14" w16cid:durableId="839933716">
    <w:abstractNumId w:val="12"/>
  </w:num>
  <w:num w:numId="15" w16cid:durableId="1030760878">
    <w:abstractNumId w:val="19"/>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18"/>
  </w:num>
  <w:num w:numId="19" w16cid:durableId="689995263">
    <w:abstractNumId w:val="16"/>
  </w:num>
  <w:num w:numId="20" w16cid:durableId="2030327350">
    <w:abstractNumId w:val="14"/>
  </w:num>
  <w:num w:numId="21" w16cid:durableId="1577862602">
    <w:abstractNumId w:val="17"/>
  </w:num>
  <w:num w:numId="22" w16cid:durableId="551355490">
    <w:abstractNumId w:val="13"/>
  </w:num>
  <w:num w:numId="23" w16cid:durableId="618604412">
    <w:abstractNumId w:val="19"/>
  </w:num>
  <w:num w:numId="24" w16cid:durableId="547448315">
    <w:abstractNumId w:val="18"/>
  </w:num>
  <w:num w:numId="25" w16cid:durableId="349187102">
    <w:abstractNumId w:val="18"/>
  </w:num>
  <w:num w:numId="26" w16cid:durableId="689333637">
    <w:abstractNumId w:val="18"/>
  </w:num>
  <w:num w:numId="27" w16cid:durableId="126319480">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102A9"/>
    <w:rsid w:val="00011177"/>
    <w:rsid w:val="00011A4C"/>
    <w:rsid w:val="00014814"/>
    <w:rsid w:val="00020122"/>
    <w:rsid w:val="00024522"/>
    <w:rsid w:val="00024B2E"/>
    <w:rsid w:val="000252FE"/>
    <w:rsid w:val="00027F4F"/>
    <w:rsid w:val="00030398"/>
    <w:rsid w:val="00030430"/>
    <w:rsid w:val="0003078E"/>
    <w:rsid w:val="00031552"/>
    <w:rsid w:val="00031B89"/>
    <w:rsid w:val="0003212B"/>
    <w:rsid w:val="00033673"/>
    <w:rsid w:val="000336AA"/>
    <w:rsid w:val="00034474"/>
    <w:rsid w:val="0003693D"/>
    <w:rsid w:val="00041C81"/>
    <w:rsid w:val="0004440F"/>
    <w:rsid w:val="0005220E"/>
    <w:rsid w:val="00052C8A"/>
    <w:rsid w:val="00053C16"/>
    <w:rsid w:val="000548C8"/>
    <w:rsid w:val="00055388"/>
    <w:rsid w:val="00056429"/>
    <w:rsid w:val="00065677"/>
    <w:rsid w:val="00065959"/>
    <w:rsid w:val="00075605"/>
    <w:rsid w:val="00075C66"/>
    <w:rsid w:val="000817D4"/>
    <w:rsid w:val="00082879"/>
    <w:rsid w:val="00083A07"/>
    <w:rsid w:val="00090694"/>
    <w:rsid w:val="00090921"/>
    <w:rsid w:val="00091512"/>
    <w:rsid w:val="00091EEA"/>
    <w:rsid w:val="000A105C"/>
    <w:rsid w:val="000A1E3C"/>
    <w:rsid w:val="000A3655"/>
    <w:rsid w:val="000A7D90"/>
    <w:rsid w:val="000C0F9C"/>
    <w:rsid w:val="000C2DDC"/>
    <w:rsid w:val="000C3115"/>
    <w:rsid w:val="000C3768"/>
    <w:rsid w:val="000C463C"/>
    <w:rsid w:val="000D2FD4"/>
    <w:rsid w:val="000D3E47"/>
    <w:rsid w:val="000E26A7"/>
    <w:rsid w:val="000E40A4"/>
    <w:rsid w:val="000E4891"/>
    <w:rsid w:val="000E544B"/>
    <w:rsid w:val="000E6C50"/>
    <w:rsid w:val="000F1B7B"/>
    <w:rsid w:val="000F2BCA"/>
    <w:rsid w:val="000F2ED4"/>
    <w:rsid w:val="000F617C"/>
    <w:rsid w:val="000F7F49"/>
    <w:rsid w:val="00101551"/>
    <w:rsid w:val="001028E8"/>
    <w:rsid w:val="00102913"/>
    <w:rsid w:val="00113541"/>
    <w:rsid w:val="00114032"/>
    <w:rsid w:val="00114953"/>
    <w:rsid w:val="00122FCC"/>
    <w:rsid w:val="00124C2B"/>
    <w:rsid w:val="00125749"/>
    <w:rsid w:val="00125854"/>
    <w:rsid w:val="00126752"/>
    <w:rsid w:val="00130B30"/>
    <w:rsid w:val="00132BC1"/>
    <w:rsid w:val="00134D41"/>
    <w:rsid w:val="0013650B"/>
    <w:rsid w:val="00137804"/>
    <w:rsid w:val="00140E1C"/>
    <w:rsid w:val="0014114D"/>
    <w:rsid w:val="0014493E"/>
    <w:rsid w:val="00147AE4"/>
    <w:rsid w:val="00147F34"/>
    <w:rsid w:val="0015229E"/>
    <w:rsid w:val="001569DE"/>
    <w:rsid w:val="001571E5"/>
    <w:rsid w:val="001627E5"/>
    <w:rsid w:val="00171EEB"/>
    <w:rsid w:val="00174BCA"/>
    <w:rsid w:val="001762BE"/>
    <w:rsid w:val="00177666"/>
    <w:rsid w:val="00177A7C"/>
    <w:rsid w:val="00180C13"/>
    <w:rsid w:val="001849CA"/>
    <w:rsid w:val="00185410"/>
    <w:rsid w:val="00185F93"/>
    <w:rsid w:val="00187025"/>
    <w:rsid w:val="00187DDB"/>
    <w:rsid w:val="00192352"/>
    <w:rsid w:val="001961BF"/>
    <w:rsid w:val="0019641A"/>
    <w:rsid w:val="00197431"/>
    <w:rsid w:val="001A1CF4"/>
    <w:rsid w:val="001B038C"/>
    <w:rsid w:val="001B3FA7"/>
    <w:rsid w:val="001B7150"/>
    <w:rsid w:val="001C4D63"/>
    <w:rsid w:val="001C69E6"/>
    <w:rsid w:val="001D06E0"/>
    <w:rsid w:val="001D0DE0"/>
    <w:rsid w:val="001D5AFF"/>
    <w:rsid w:val="001D74B4"/>
    <w:rsid w:val="001E03E1"/>
    <w:rsid w:val="001E13D8"/>
    <w:rsid w:val="001E27CA"/>
    <w:rsid w:val="001E296E"/>
    <w:rsid w:val="001E3722"/>
    <w:rsid w:val="001E4762"/>
    <w:rsid w:val="001F059F"/>
    <w:rsid w:val="001F077A"/>
    <w:rsid w:val="001F1C25"/>
    <w:rsid w:val="001F6CA0"/>
    <w:rsid w:val="00200811"/>
    <w:rsid w:val="00200CA1"/>
    <w:rsid w:val="00202152"/>
    <w:rsid w:val="0021338D"/>
    <w:rsid w:val="00214D43"/>
    <w:rsid w:val="00216A1A"/>
    <w:rsid w:val="00221E5F"/>
    <w:rsid w:val="00223090"/>
    <w:rsid w:val="00223633"/>
    <w:rsid w:val="002238B4"/>
    <w:rsid w:val="002259A7"/>
    <w:rsid w:val="0022771A"/>
    <w:rsid w:val="00230D09"/>
    <w:rsid w:val="00231421"/>
    <w:rsid w:val="002319AB"/>
    <w:rsid w:val="002319AC"/>
    <w:rsid w:val="00234342"/>
    <w:rsid w:val="0024040D"/>
    <w:rsid w:val="002406A9"/>
    <w:rsid w:val="00240A75"/>
    <w:rsid w:val="00246AA4"/>
    <w:rsid w:val="00251CD7"/>
    <w:rsid w:val="00253451"/>
    <w:rsid w:val="00255FA3"/>
    <w:rsid w:val="00257288"/>
    <w:rsid w:val="002605C1"/>
    <w:rsid w:val="0026074F"/>
    <w:rsid w:val="00261A2F"/>
    <w:rsid w:val="00261FB6"/>
    <w:rsid w:val="002629F8"/>
    <w:rsid w:val="00263396"/>
    <w:rsid w:val="002659FA"/>
    <w:rsid w:val="0026735C"/>
    <w:rsid w:val="00267815"/>
    <w:rsid w:val="0027236D"/>
    <w:rsid w:val="00276439"/>
    <w:rsid w:val="002768D4"/>
    <w:rsid w:val="00280DDF"/>
    <w:rsid w:val="00284A4C"/>
    <w:rsid w:val="002917FF"/>
    <w:rsid w:val="00292ADF"/>
    <w:rsid w:val="00294058"/>
    <w:rsid w:val="00295EFB"/>
    <w:rsid w:val="002A0C5D"/>
    <w:rsid w:val="002A0DEC"/>
    <w:rsid w:val="002A4C5E"/>
    <w:rsid w:val="002A4CD9"/>
    <w:rsid w:val="002B0713"/>
    <w:rsid w:val="002B0906"/>
    <w:rsid w:val="002B1C53"/>
    <w:rsid w:val="002B4FEF"/>
    <w:rsid w:val="002C11AB"/>
    <w:rsid w:val="002C20D0"/>
    <w:rsid w:val="002C444D"/>
    <w:rsid w:val="002C74F1"/>
    <w:rsid w:val="002E0227"/>
    <w:rsid w:val="002E064B"/>
    <w:rsid w:val="002E0BE4"/>
    <w:rsid w:val="002E2ECB"/>
    <w:rsid w:val="002E3B58"/>
    <w:rsid w:val="002E3E8A"/>
    <w:rsid w:val="002E46D1"/>
    <w:rsid w:val="002E6426"/>
    <w:rsid w:val="002E6A6A"/>
    <w:rsid w:val="002F01B4"/>
    <w:rsid w:val="002F19C8"/>
    <w:rsid w:val="002F23ED"/>
    <w:rsid w:val="002F3397"/>
    <w:rsid w:val="002F3B1C"/>
    <w:rsid w:val="002F6766"/>
    <w:rsid w:val="00302B8A"/>
    <w:rsid w:val="00303418"/>
    <w:rsid w:val="0030380D"/>
    <w:rsid w:val="0030386E"/>
    <w:rsid w:val="00312411"/>
    <w:rsid w:val="003155B7"/>
    <w:rsid w:val="00317C89"/>
    <w:rsid w:val="00323E71"/>
    <w:rsid w:val="003249EF"/>
    <w:rsid w:val="00326F77"/>
    <w:rsid w:val="00331AB8"/>
    <w:rsid w:val="00332B95"/>
    <w:rsid w:val="00333411"/>
    <w:rsid w:val="003367E9"/>
    <w:rsid w:val="003401B0"/>
    <w:rsid w:val="003434A1"/>
    <w:rsid w:val="00346C8E"/>
    <w:rsid w:val="00347C8C"/>
    <w:rsid w:val="003509BC"/>
    <w:rsid w:val="003511B1"/>
    <w:rsid w:val="00351673"/>
    <w:rsid w:val="003528F4"/>
    <w:rsid w:val="00361327"/>
    <w:rsid w:val="00363E1E"/>
    <w:rsid w:val="00367BD5"/>
    <w:rsid w:val="00371B84"/>
    <w:rsid w:val="00375C1F"/>
    <w:rsid w:val="00381EE6"/>
    <w:rsid w:val="00385E75"/>
    <w:rsid w:val="0038766B"/>
    <w:rsid w:val="00390327"/>
    <w:rsid w:val="00391A43"/>
    <w:rsid w:val="00393066"/>
    <w:rsid w:val="00393B78"/>
    <w:rsid w:val="00393D21"/>
    <w:rsid w:val="003A01E9"/>
    <w:rsid w:val="003A4A6A"/>
    <w:rsid w:val="003A4BE0"/>
    <w:rsid w:val="003A7488"/>
    <w:rsid w:val="003A7E1C"/>
    <w:rsid w:val="003C0306"/>
    <w:rsid w:val="003C114C"/>
    <w:rsid w:val="003C2C5D"/>
    <w:rsid w:val="003C38EE"/>
    <w:rsid w:val="003C465D"/>
    <w:rsid w:val="003C74D5"/>
    <w:rsid w:val="003C74D7"/>
    <w:rsid w:val="003D1D5D"/>
    <w:rsid w:val="003D256F"/>
    <w:rsid w:val="003D3FFE"/>
    <w:rsid w:val="003D495D"/>
    <w:rsid w:val="003D5EBE"/>
    <w:rsid w:val="003E098E"/>
    <w:rsid w:val="003E29D0"/>
    <w:rsid w:val="003E2FAE"/>
    <w:rsid w:val="003E40D8"/>
    <w:rsid w:val="003E562E"/>
    <w:rsid w:val="003E6CBE"/>
    <w:rsid w:val="003E6E9E"/>
    <w:rsid w:val="003F3640"/>
    <w:rsid w:val="003F4D0F"/>
    <w:rsid w:val="003F7B92"/>
    <w:rsid w:val="003F7FD7"/>
    <w:rsid w:val="004004CB"/>
    <w:rsid w:val="00401C7D"/>
    <w:rsid w:val="00401FBB"/>
    <w:rsid w:val="0040238F"/>
    <w:rsid w:val="00403B06"/>
    <w:rsid w:val="00407CF7"/>
    <w:rsid w:val="00410423"/>
    <w:rsid w:val="00410A44"/>
    <w:rsid w:val="00415ED6"/>
    <w:rsid w:val="00417C62"/>
    <w:rsid w:val="00417CAF"/>
    <w:rsid w:val="00420A11"/>
    <w:rsid w:val="00421F8D"/>
    <w:rsid w:val="00422265"/>
    <w:rsid w:val="00422749"/>
    <w:rsid w:val="004373A7"/>
    <w:rsid w:val="004376D7"/>
    <w:rsid w:val="00437D94"/>
    <w:rsid w:val="0044030C"/>
    <w:rsid w:val="0045357F"/>
    <w:rsid w:val="004539D4"/>
    <w:rsid w:val="004605CF"/>
    <w:rsid w:val="004648A4"/>
    <w:rsid w:val="004669DD"/>
    <w:rsid w:val="00470E81"/>
    <w:rsid w:val="00471380"/>
    <w:rsid w:val="00483F60"/>
    <w:rsid w:val="00486705"/>
    <w:rsid w:val="00492AD7"/>
    <w:rsid w:val="00494F0D"/>
    <w:rsid w:val="00495AB2"/>
    <w:rsid w:val="00496BFD"/>
    <w:rsid w:val="004A3DF2"/>
    <w:rsid w:val="004B2B0C"/>
    <w:rsid w:val="004C1406"/>
    <w:rsid w:val="004C361D"/>
    <w:rsid w:val="004C4891"/>
    <w:rsid w:val="004C5570"/>
    <w:rsid w:val="004D0250"/>
    <w:rsid w:val="004D16D7"/>
    <w:rsid w:val="004D2C89"/>
    <w:rsid w:val="004E3932"/>
    <w:rsid w:val="004E6C9C"/>
    <w:rsid w:val="004E6E34"/>
    <w:rsid w:val="004F1E79"/>
    <w:rsid w:val="004F3B83"/>
    <w:rsid w:val="004F4A61"/>
    <w:rsid w:val="004F5F33"/>
    <w:rsid w:val="004F65FC"/>
    <w:rsid w:val="0050103A"/>
    <w:rsid w:val="005043B3"/>
    <w:rsid w:val="005051D2"/>
    <w:rsid w:val="00511B0F"/>
    <w:rsid w:val="005332B2"/>
    <w:rsid w:val="0054190A"/>
    <w:rsid w:val="00541E5C"/>
    <w:rsid w:val="00547B66"/>
    <w:rsid w:val="0055388E"/>
    <w:rsid w:val="00561ED7"/>
    <w:rsid w:val="00563C16"/>
    <w:rsid w:val="005663B3"/>
    <w:rsid w:val="00573E35"/>
    <w:rsid w:val="005754AE"/>
    <w:rsid w:val="0057735A"/>
    <w:rsid w:val="00577FB5"/>
    <w:rsid w:val="00581962"/>
    <w:rsid w:val="00583270"/>
    <w:rsid w:val="0058478E"/>
    <w:rsid w:val="005852D1"/>
    <w:rsid w:val="00587A22"/>
    <w:rsid w:val="00590C5D"/>
    <w:rsid w:val="00592317"/>
    <w:rsid w:val="0059276A"/>
    <w:rsid w:val="0059299D"/>
    <w:rsid w:val="00595C8C"/>
    <w:rsid w:val="00597747"/>
    <w:rsid w:val="005A0E0A"/>
    <w:rsid w:val="005A242F"/>
    <w:rsid w:val="005A4CDD"/>
    <w:rsid w:val="005A4CF5"/>
    <w:rsid w:val="005A5065"/>
    <w:rsid w:val="005A5416"/>
    <w:rsid w:val="005B4EEE"/>
    <w:rsid w:val="005B57E4"/>
    <w:rsid w:val="005B5ABD"/>
    <w:rsid w:val="005C140A"/>
    <w:rsid w:val="005C1E52"/>
    <w:rsid w:val="005C3466"/>
    <w:rsid w:val="005C6763"/>
    <w:rsid w:val="005D2760"/>
    <w:rsid w:val="005D3164"/>
    <w:rsid w:val="005D60D0"/>
    <w:rsid w:val="005E0344"/>
    <w:rsid w:val="005E129C"/>
    <w:rsid w:val="005E2708"/>
    <w:rsid w:val="005E440B"/>
    <w:rsid w:val="005E4D3C"/>
    <w:rsid w:val="005E658A"/>
    <w:rsid w:val="005E66B1"/>
    <w:rsid w:val="005E6B7A"/>
    <w:rsid w:val="005F2C85"/>
    <w:rsid w:val="005F75F9"/>
    <w:rsid w:val="00601429"/>
    <w:rsid w:val="0060525D"/>
    <w:rsid w:val="00605ADB"/>
    <w:rsid w:val="0060622A"/>
    <w:rsid w:val="006107AB"/>
    <w:rsid w:val="00611636"/>
    <w:rsid w:val="00611C9F"/>
    <w:rsid w:val="006154B7"/>
    <w:rsid w:val="00616B2D"/>
    <w:rsid w:val="006248DE"/>
    <w:rsid w:val="00627555"/>
    <w:rsid w:val="006322A0"/>
    <w:rsid w:val="006354DB"/>
    <w:rsid w:val="006361FD"/>
    <w:rsid w:val="006376F7"/>
    <w:rsid w:val="006408FB"/>
    <w:rsid w:val="0064226F"/>
    <w:rsid w:val="00642336"/>
    <w:rsid w:val="00642DDB"/>
    <w:rsid w:val="00643803"/>
    <w:rsid w:val="00653101"/>
    <w:rsid w:val="00653298"/>
    <w:rsid w:val="00655293"/>
    <w:rsid w:val="006634A7"/>
    <w:rsid w:val="00663A7C"/>
    <w:rsid w:val="00667DF2"/>
    <w:rsid w:val="00670DF1"/>
    <w:rsid w:val="00671345"/>
    <w:rsid w:val="00672A9B"/>
    <w:rsid w:val="00672D94"/>
    <w:rsid w:val="006743D2"/>
    <w:rsid w:val="00675884"/>
    <w:rsid w:val="00683B9F"/>
    <w:rsid w:val="00685C34"/>
    <w:rsid w:val="006863B8"/>
    <w:rsid w:val="006931D3"/>
    <w:rsid w:val="00696EE0"/>
    <w:rsid w:val="00697980"/>
    <w:rsid w:val="006A19EF"/>
    <w:rsid w:val="006A2833"/>
    <w:rsid w:val="006A43D5"/>
    <w:rsid w:val="006A525B"/>
    <w:rsid w:val="006A6B3C"/>
    <w:rsid w:val="006A71DB"/>
    <w:rsid w:val="006B401A"/>
    <w:rsid w:val="006B7AEE"/>
    <w:rsid w:val="006C045F"/>
    <w:rsid w:val="006C22CD"/>
    <w:rsid w:val="006C4196"/>
    <w:rsid w:val="006C63B0"/>
    <w:rsid w:val="006C76A2"/>
    <w:rsid w:val="006C792E"/>
    <w:rsid w:val="006D116C"/>
    <w:rsid w:val="006D4341"/>
    <w:rsid w:val="006D59CB"/>
    <w:rsid w:val="006D5AD6"/>
    <w:rsid w:val="006E16B3"/>
    <w:rsid w:val="006E382F"/>
    <w:rsid w:val="006E4B59"/>
    <w:rsid w:val="006E4EAA"/>
    <w:rsid w:val="006E70A3"/>
    <w:rsid w:val="006E7C42"/>
    <w:rsid w:val="006F168A"/>
    <w:rsid w:val="006F5076"/>
    <w:rsid w:val="006F6009"/>
    <w:rsid w:val="0070321D"/>
    <w:rsid w:val="007068BA"/>
    <w:rsid w:val="00716AB1"/>
    <w:rsid w:val="00717C4A"/>
    <w:rsid w:val="00721D63"/>
    <w:rsid w:val="00722B88"/>
    <w:rsid w:val="00727FC9"/>
    <w:rsid w:val="00732C7B"/>
    <w:rsid w:val="00734D2B"/>
    <w:rsid w:val="00737705"/>
    <w:rsid w:val="007408D4"/>
    <w:rsid w:val="007420AC"/>
    <w:rsid w:val="00742617"/>
    <w:rsid w:val="00752384"/>
    <w:rsid w:val="00752DC6"/>
    <w:rsid w:val="00755069"/>
    <w:rsid w:val="0075710B"/>
    <w:rsid w:val="0075798B"/>
    <w:rsid w:val="00757B84"/>
    <w:rsid w:val="00763212"/>
    <w:rsid w:val="007678C3"/>
    <w:rsid w:val="007713B1"/>
    <w:rsid w:val="007714C2"/>
    <w:rsid w:val="00773E6F"/>
    <w:rsid w:val="00775CC6"/>
    <w:rsid w:val="00775E07"/>
    <w:rsid w:val="00777BCE"/>
    <w:rsid w:val="00783AFA"/>
    <w:rsid w:val="00785427"/>
    <w:rsid w:val="00785456"/>
    <w:rsid w:val="00785A58"/>
    <w:rsid w:val="007867B6"/>
    <w:rsid w:val="00790540"/>
    <w:rsid w:val="00795F5F"/>
    <w:rsid w:val="007968CA"/>
    <w:rsid w:val="007A43FF"/>
    <w:rsid w:val="007A629D"/>
    <w:rsid w:val="007B3918"/>
    <w:rsid w:val="007B4305"/>
    <w:rsid w:val="007B6A0B"/>
    <w:rsid w:val="007B73FC"/>
    <w:rsid w:val="007B78EA"/>
    <w:rsid w:val="007C1B0E"/>
    <w:rsid w:val="007C2F0D"/>
    <w:rsid w:val="007C302A"/>
    <w:rsid w:val="007C3C1D"/>
    <w:rsid w:val="007C5033"/>
    <w:rsid w:val="007C6037"/>
    <w:rsid w:val="007D1523"/>
    <w:rsid w:val="007D199A"/>
    <w:rsid w:val="007D2711"/>
    <w:rsid w:val="007D2EBE"/>
    <w:rsid w:val="007E0B36"/>
    <w:rsid w:val="007E1C07"/>
    <w:rsid w:val="007E2C29"/>
    <w:rsid w:val="007E5FCC"/>
    <w:rsid w:val="007E7235"/>
    <w:rsid w:val="007F1009"/>
    <w:rsid w:val="007F1158"/>
    <w:rsid w:val="007F24B6"/>
    <w:rsid w:val="00803D94"/>
    <w:rsid w:val="00807CD6"/>
    <w:rsid w:val="00811A55"/>
    <w:rsid w:val="00812125"/>
    <w:rsid w:val="008229BA"/>
    <w:rsid w:val="00824151"/>
    <w:rsid w:val="008243AE"/>
    <w:rsid w:val="008243CA"/>
    <w:rsid w:val="008252E4"/>
    <w:rsid w:val="0083512F"/>
    <w:rsid w:val="00845390"/>
    <w:rsid w:val="0084601B"/>
    <w:rsid w:val="00853F67"/>
    <w:rsid w:val="008544AD"/>
    <w:rsid w:val="008554D6"/>
    <w:rsid w:val="008606F0"/>
    <w:rsid w:val="00863F03"/>
    <w:rsid w:val="00865489"/>
    <w:rsid w:val="0086553D"/>
    <w:rsid w:val="0087412F"/>
    <w:rsid w:val="00874FEB"/>
    <w:rsid w:val="00875083"/>
    <w:rsid w:val="00876AD1"/>
    <w:rsid w:val="00881679"/>
    <w:rsid w:val="00881B6F"/>
    <w:rsid w:val="00882AA4"/>
    <w:rsid w:val="00883E22"/>
    <w:rsid w:val="00884E43"/>
    <w:rsid w:val="00887C2F"/>
    <w:rsid w:val="00887EC6"/>
    <w:rsid w:val="0089010B"/>
    <w:rsid w:val="0089084C"/>
    <w:rsid w:val="0089292E"/>
    <w:rsid w:val="00893409"/>
    <w:rsid w:val="0089368E"/>
    <w:rsid w:val="00893D9F"/>
    <w:rsid w:val="008944AB"/>
    <w:rsid w:val="00894A07"/>
    <w:rsid w:val="008976FA"/>
    <w:rsid w:val="008A2379"/>
    <w:rsid w:val="008A2F0A"/>
    <w:rsid w:val="008A30BB"/>
    <w:rsid w:val="008A4329"/>
    <w:rsid w:val="008A49C3"/>
    <w:rsid w:val="008A578E"/>
    <w:rsid w:val="008A58E4"/>
    <w:rsid w:val="008A72EF"/>
    <w:rsid w:val="008B1519"/>
    <w:rsid w:val="008B2309"/>
    <w:rsid w:val="008B79F7"/>
    <w:rsid w:val="008B7BCC"/>
    <w:rsid w:val="008C47E4"/>
    <w:rsid w:val="008C50C3"/>
    <w:rsid w:val="008C601A"/>
    <w:rsid w:val="008C67C2"/>
    <w:rsid w:val="008C6D7C"/>
    <w:rsid w:val="008C7094"/>
    <w:rsid w:val="008C7C60"/>
    <w:rsid w:val="008D2B97"/>
    <w:rsid w:val="008D49A5"/>
    <w:rsid w:val="008D6C81"/>
    <w:rsid w:val="008D6DD1"/>
    <w:rsid w:val="008E4495"/>
    <w:rsid w:val="008E5770"/>
    <w:rsid w:val="008E5D60"/>
    <w:rsid w:val="008E6CF0"/>
    <w:rsid w:val="008F1439"/>
    <w:rsid w:val="008F622B"/>
    <w:rsid w:val="008F7051"/>
    <w:rsid w:val="00902856"/>
    <w:rsid w:val="009033A9"/>
    <w:rsid w:val="0090581D"/>
    <w:rsid w:val="0091439C"/>
    <w:rsid w:val="00916A5C"/>
    <w:rsid w:val="00917CDD"/>
    <w:rsid w:val="00920572"/>
    <w:rsid w:val="00920BF2"/>
    <w:rsid w:val="00921857"/>
    <w:rsid w:val="0092240A"/>
    <w:rsid w:val="00923CF2"/>
    <w:rsid w:val="00930DC1"/>
    <w:rsid w:val="00933977"/>
    <w:rsid w:val="00933EBB"/>
    <w:rsid w:val="009349A9"/>
    <w:rsid w:val="00935345"/>
    <w:rsid w:val="00936C52"/>
    <w:rsid w:val="009375A4"/>
    <w:rsid w:val="00944FF5"/>
    <w:rsid w:val="00947F0F"/>
    <w:rsid w:val="0095489B"/>
    <w:rsid w:val="00955318"/>
    <w:rsid w:val="00965A48"/>
    <w:rsid w:val="00966FB9"/>
    <w:rsid w:val="009671CD"/>
    <w:rsid w:val="00967B0D"/>
    <w:rsid w:val="00972316"/>
    <w:rsid w:val="00972F49"/>
    <w:rsid w:val="009751A9"/>
    <w:rsid w:val="00980F9C"/>
    <w:rsid w:val="0098626F"/>
    <w:rsid w:val="0098632B"/>
    <w:rsid w:val="0099220B"/>
    <w:rsid w:val="00997BFB"/>
    <w:rsid w:val="009A028E"/>
    <w:rsid w:val="009A7348"/>
    <w:rsid w:val="009B0390"/>
    <w:rsid w:val="009B14E6"/>
    <w:rsid w:val="009B462C"/>
    <w:rsid w:val="009B4694"/>
    <w:rsid w:val="009B69C4"/>
    <w:rsid w:val="009C15F3"/>
    <w:rsid w:val="009C2848"/>
    <w:rsid w:val="009C3689"/>
    <w:rsid w:val="009C4166"/>
    <w:rsid w:val="009C5A1D"/>
    <w:rsid w:val="009C7486"/>
    <w:rsid w:val="009C7846"/>
    <w:rsid w:val="009D0907"/>
    <w:rsid w:val="009D200D"/>
    <w:rsid w:val="009D3970"/>
    <w:rsid w:val="009D55A4"/>
    <w:rsid w:val="009D669F"/>
    <w:rsid w:val="009E0218"/>
    <w:rsid w:val="009E07C2"/>
    <w:rsid w:val="009E0E52"/>
    <w:rsid w:val="009E1B6F"/>
    <w:rsid w:val="009E1C8E"/>
    <w:rsid w:val="009E40BC"/>
    <w:rsid w:val="009E4233"/>
    <w:rsid w:val="009E4CAF"/>
    <w:rsid w:val="009F2CAC"/>
    <w:rsid w:val="009F5CB7"/>
    <w:rsid w:val="009F72F9"/>
    <w:rsid w:val="00A00205"/>
    <w:rsid w:val="00A00509"/>
    <w:rsid w:val="00A00AF0"/>
    <w:rsid w:val="00A01739"/>
    <w:rsid w:val="00A02817"/>
    <w:rsid w:val="00A14B5A"/>
    <w:rsid w:val="00A161B7"/>
    <w:rsid w:val="00A16514"/>
    <w:rsid w:val="00A23F07"/>
    <w:rsid w:val="00A241D1"/>
    <w:rsid w:val="00A26C01"/>
    <w:rsid w:val="00A3567F"/>
    <w:rsid w:val="00A356F7"/>
    <w:rsid w:val="00A36BBE"/>
    <w:rsid w:val="00A37698"/>
    <w:rsid w:val="00A410F4"/>
    <w:rsid w:val="00A41ED3"/>
    <w:rsid w:val="00A5116F"/>
    <w:rsid w:val="00A525CE"/>
    <w:rsid w:val="00A566EA"/>
    <w:rsid w:val="00A63B12"/>
    <w:rsid w:val="00A66F9B"/>
    <w:rsid w:val="00A75480"/>
    <w:rsid w:val="00A81D82"/>
    <w:rsid w:val="00A81E98"/>
    <w:rsid w:val="00A84237"/>
    <w:rsid w:val="00A84F60"/>
    <w:rsid w:val="00A9118F"/>
    <w:rsid w:val="00A91A19"/>
    <w:rsid w:val="00A93E33"/>
    <w:rsid w:val="00A9712B"/>
    <w:rsid w:val="00AA65F3"/>
    <w:rsid w:val="00AA749D"/>
    <w:rsid w:val="00AB2DA6"/>
    <w:rsid w:val="00AB41CA"/>
    <w:rsid w:val="00AB6970"/>
    <w:rsid w:val="00AC1939"/>
    <w:rsid w:val="00AC2E98"/>
    <w:rsid w:val="00AC7C05"/>
    <w:rsid w:val="00AD167C"/>
    <w:rsid w:val="00AD17C7"/>
    <w:rsid w:val="00AD4041"/>
    <w:rsid w:val="00AD489A"/>
    <w:rsid w:val="00AE1B65"/>
    <w:rsid w:val="00AE302B"/>
    <w:rsid w:val="00AE6F31"/>
    <w:rsid w:val="00AF5E97"/>
    <w:rsid w:val="00B002FF"/>
    <w:rsid w:val="00B029CB"/>
    <w:rsid w:val="00B03B26"/>
    <w:rsid w:val="00B04394"/>
    <w:rsid w:val="00B066FD"/>
    <w:rsid w:val="00B06921"/>
    <w:rsid w:val="00B07F63"/>
    <w:rsid w:val="00B10BCD"/>
    <w:rsid w:val="00B137F7"/>
    <w:rsid w:val="00B16BE5"/>
    <w:rsid w:val="00B2453F"/>
    <w:rsid w:val="00B245A6"/>
    <w:rsid w:val="00B2533F"/>
    <w:rsid w:val="00B25357"/>
    <w:rsid w:val="00B2598B"/>
    <w:rsid w:val="00B259DF"/>
    <w:rsid w:val="00B274D2"/>
    <w:rsid w:val="00B335A4"/>
    <w:rsid w:val="00B37C33"/>
    <w:rsid w:val="00B40C15"/>
    <w:rsid w:val="00B43D98"/>
    <w:rsid w:val="00B44B1F"/>
    <w:rsid w:val="00B47C38"/>
    <w:rsid w:val="00B53317"/>
    <w:rsid w:val="00B56D69"/>
    <w:rsid w:val="00B57241"/>
    <w:rsid w:val="00B57951"/>
    <w:rsid w:val="00B57A1F"/>
    <w:rsid w:val="00B6015D"/>
    <w:rsid w:val="00B62392"/>
    <w:rsid w:val="00B64141"/>
    <w:rsid w:val="00B64E72"/>
    <w:rsid w:val="00B66AF1"/>
    <w:rsid w:val="00B66FCA"/>
    <w:rsid w:val="00B75C69"/>
    <w:rsid w:val="00B7650E"/>
    <w:rsid w:val="00B77913"/>
    <w:rsid w:val="00B81D5B"/>
    <w:rsid w:val="00B824FB"/>
    <w:rsid w:val="00B82646"/>
    <w:rsid w:val="00B82EF3"/>
    <w:rsid w:val="00B90045"/>
    <w:rsid w:val="00B917E4"/>
    <w:rsid w:val="00B94B56"/>
    <w:rsid w:val="00B96A4E"/>
    <w:rsid w:val="00B97359"/>
    <w:rsid w:val="00B97A8F"/>
    <w:rsid w:val="00BA016A"/>
    <w:rsid w:val="00BA0696"/>
    <w:rsid w:val="00BA1AA6"/>
    <w:rsid w:val="00BA37E8"/>
    <w:rsid w:val="00BA4E58"/>
    <w:rsid w:val="00BA54C2"/>
    <w:rsid w:val="00BA7074"/>
    <w:rsid w:val="00BA7A71"/>
    <w:rsid w:val="00BB054F"/>
    <w:rsid w:val="00BB102B"/>
    <w:rsid w:val="00BB7829"/>
    <w:rsid w:val="00BC67B7"/>
    <w:rsid w:val="00BD1038"/>
    <w:rsid w:val="00BD1457"/>
    <w:rsid w:val="00BD4B33"/>
    <w:rsid w:val="00BD6587"/>
    <w:rsid w:val="00BE07D4"/>
    <w:rsid w:val="00BE2AD9"/>
    <w:rsid w:val="00BF0020"/>
    <w:rsid w:val="00BF27FE"/>
    <w:rsid w:val="00C043B3"/>
    <w:rsid w:val="00C079AB"/>
    <w:rsid w:val="00C10E61"/>
    <w:rsid w:val="00C1178F"/>
    <w:rsid w:val="00C1403E"/>
    <w:rsid w:val="00C14787"/>
    <w:rsid w:val="00C1596D"/>
    <w:rsid w:val="00C15A56"/>
    <w:rsid w:val="00C15B8D"/>
    <w:rsid w:val="00C17010"/>
    <w:rsid w:val="00C17ADA"/>
    <w:rsid w:val="00C200A3"/>
    <w:rsid w:val="00C20562"/>
    <w:rsid w:val="00C20946"/>
    <w:rsid w:val="00C215C3"/>
    <w:rsid w:val="00C23A96"/>
    <w:rsid w:val="00C24620"/>
    <w:rsid w:val="00C249C6"/>
    <w:rsid w:val="00C32CC1"/>
    <w:rsid w:val="00C36336"/>
    <w:rsid w:val="00C37E14"/>
    <w:rsid w:val="00C426EC"/>
    <w:rsid w:val="00C4333E"/>
    <w:rsid w:val="00C4475E"/>
    <w:rsid w:val="00C57975"/>
    <w:rsid w:val="00C61333"/>
    <w:rsid w:val="00C6483C"/>
    <w:rsid w:val="00C64AE9"/>
    <w:rsid w:val="00C65F49"/>
    <w:rsid w:val="00C70CFF"/>
    <w:rsid w:val="00C718FE"/>
    <w:rsid w:val="00C75495"/>
    <w:rsid w:val="00C75C87"/>
    <w:rsid w:val="00C81158"/>
    <w:rsid w:val="00C82BD7"/>
    <w:rsid w:val="00C83B8E"/>
    <w:rsid w:val="00C86CEC"/>
    <w:rsid w:val="00C87654"/>
    <w:rsid w:val="00C8773D"/>
    <w:rsid w:val="00C87ABB"/>
    <w:rsid w:val="00C87CA7"/>
    <w:rsid w:val="00C90062"/>
    <w:rsid w:val="00C91831"/>
    <w:rsid w:val="00C953DF"/>
    <w:rsid w:val="00C95D36"/>
    <w:rsid w:val="00C9657E"/>
    <w:rsid w:val="00CA1803"/>
    <w:rsid w:val="00CA18FD"/>
    <w:rsid w:val="00CA7AC1"/>
    <w:rsid w:val="00CB1ED3"/>
    <w:rsid w:val="00CB318E"/>
    <w:rsid w:val="00CB6F25"/>
    <w:rsid w:val="00CC7747"/>
    <w:rsid w:val="00CD2377"/>
    <w:rsid w:val="00CD4539"/>
    <w:rsid w:val="00CD5401"/>
    <w:rsid w:val="00CD64C6"/>
    <w:rsid w:val="00CE2709"/>
    <w:rsid w:val="00CE2D64"/>
    <w:rsid w:val="00CE3976"/>
    <w:rsid w:val="00CE6198"/>
    <w:rsid w:val="00CF0358"/>
    <w:rsid w:val="00CF617B"/>
    <w:rsid w:val="00CF6230"/>
    <w:rsid w:val="00D017FC"/>
    <w:rsid w:val="00D0226A"/>
    <w:rsid w:val="00D02FF0"/>
    <w:rsid w:val="00D03D6F"/>
    <w:rsid w:val="00D04696"/>
    <w:rsid w:val="00D06857"/>
    <w:rsid w:val="00D13147"/>
    <w:rsid w:val="00D15C5F"/>
    <w:rsid w:val="00D2717C"/>
    <w:rsid w:val="00D3306C"/>
    <w:rsid w:val="00D34EC3"/>
    <w:rsid w:val="00D43A45"/>
    <w:rsid w:val="00D4429D"/>
    <w:rsid w:val="00D463FF"/>
    <w:rsid w:val="00D5528D"/>
    <w:rsid w:val="00D5715A"/>
    <w:rsid w:val="00D57275"/>
    <w:rsid w:val="00D612FE"/>
    <w:rsid w:val="00D67EE8"/>
    <w:rsid w:val="00D71687"/>
    <w:rsid w:val="00D74813"/>
    <w:rsid w:val="00D77BE1"/>
    <w:rsid w:val="00D81D06"/>
    <w:rsid w:val="00D839C8"/>
    <w:rsid w:val="00D92C55"/>
    <w:rsid w:val="00D94718"/>
    <w:rsid w:val="00DA2D32"/>
    <w:rsid w:val="00DA30BC"/>
    <w:rsid w:val="00DA5E89"/>
    <w:rsid w:val="00DA689D"/>
    <w:rsid w:val="00DA69C2"/>
    <w:rsid w:val="00DA6D70"/>
    <w:rsid w:val="00DB1F28"/>
    <w:rsid w:val="00DB4A58"/>
    <w:rsid w:val="00DB6050"/>
    <w:rsid w:val="00DC07A9"/>
    <w:rsid w:val="00DC2C34"/>
    <w:rsid w:val="00DC510A"/>
    <w:rsid w:val="00DD5421"/>
    <w:rsid w:val="00DE2C87"/>
    <w:rsid w:val="00DE35B0"/>
    <w:rsid w:val="00DE459A"/>
    <w:rsid w:val="00DE6753"/>
    <w:rsid w:val="00DF01D6"/>
    <w:rsid w:val="00DF153A"/>
    <w:rsid w:val="00DF27DA"/>
    <w:rsid w:val="00DF4DBE"/>
    <w:rsid w:val="00E02245"/>
    <w:rsid w:val="00E02FE6"/>
    <w:rsid w:val="00E12CEE"/>
    <w:rsid w:val="00E1605A"/>
    <w:rsid w:val="00E376CE"/>
    <w:rsid w:val="00E40820"/>
    <w:rsid w:val="00E41A89"/>
    <w:rsid w:val="00E41DF3"/>
    <w:rsid w:val="00E43962"/>
    <w:rsid w:val="00E4658F"/>
    <w:rsid w:val="00E47553"/>
    <w:rsid w:val="00E54A67"/>
    <w:rsid w:val="00E55A95"/>
    <w:rsid w:val="00E6003B"/>
    <w:rsid w:val="00E604BE"/>
    <w:rsid w:val="00E60A20"/>
    <w:rsid w:val="00E61C0D"/>
    <w:rsid w:val="00E6215D"/>
    <w:rsid w:val="00E63EB4"/>
    <w:rsid w:val="00E66160"/>
    <w:rsid w:val="00E6657D"/>
    <w:rsid w:val="00E66DEF"/>
    <w:rsid w:val="00E67D03"/>
    <w:rsid w:val="00E71329"/>
    <w:rsid w:val="00E72E4A"/>
    <w:rsid w:val="00E73857"/>
    <w:rsid w:val="00E7626D"/>
    <w:rsid w:val="00E7657F"/>
    <w:rsid w:val="00E81FE2"/>
    <w:rsid w:val="00E8363B"/>
    <w:rsid w:val="00E84966"/>
    <w:rsid w:val="00E85C88"/>
    <w:rsid w:val="00E9054F"/>
    <w:rsid w:val="00E90E25"/>
    <w:rsid w:val="00E92383"/>
    <w:rsid w:val="00E92F35"/>
    <w:rsid w:val="00E93C8E"/>
    <w:rsid w:val="00E95CFB"/>
    <w:rsid w:val="00EA0585"/>
    <w:rsid w:val="00EA0945"/>
    <w:rsid w:val="00EA18B1"/>
    <w:rsid w:val="00EA18F1"/>
    <w:rsid w:val="00EA1B3A"/>
    <w:rsid w:val="00EA2109"/>
    <w:rsid w:val="00EA224E"/>
    <w:rsid w:val="00EA22D9"/>
    <w:rsid w:val="00EB469D"/>
    <w:rsid w:val="00EB5090"/>
    <w:rsid w:val="00EB5293"/>
    <w:rsid w:val="00EB6965"/>
    <w:rsid w:val="00EB6F86"/>
    <w:rsid w:val="00EC0560"/>
    <w:rsid w:val="00EC357B"/>
    <w:rsid w:val="00EC6A68"/>
    <w:rsid w:val="00ED0F4B"/>
    <w:rsid w:val="00ED39B5"/>
    <w:rsid w:val="00ED464B"/>
    <w:rsid w:val="00ED4D4E"/>
    <w:rsid w:val="00ED6DEE"/>
    <w:rsid w:val="00EE0C77"/>
    <w:rsid w:val="00EE2348"/>
    <w:rsid w:val="00EE4850"/>
    <w:rsid w:val="00EE4E54"/>
    <w:rsid w:val="00EE61C1"/>
    <w:rsid w:val="00EF01B8"/>
    <w:rsid w:val="00EF4334"/>
    <w:rsid w:val="00EF575C"/>
    <w:rsid w:val="00EF6251"/>
    <w:rsid w:val="00F02AFB"/>
    <w:rsid w:val="00F02C24"/>
    <w:rsid w:val="00F03AA6"/>
    <w:rsid w:val="00F10A99"/>
    <w:rsid w:val="00F15409"/>
    <w:rsid w:val="00F15CD9"/>
    <w:rsid w:val="00F21AFB"/>
    <w:rsid w:val="00F259AF"/>
    <w:rsid w:val="00F26B7B"/>
    <w:rsid w:val="00F26E16"/>
    <w:rsid w:val="00F4147A"/>
    <w:rsid w:val="00F436BB"/>
    <w:rsid w:val="00F47145"/>
    <w:rsid w:val="00F47FBB"/>
    <w:rsid w:val="00F52D29"/>
    <w:rsid w:val="00F545BF"/>
    <w:rsid w:val="00F5480D"/>
    <w:rsid w:val="00F71645"/>
    <w:rsid w:val="00F71B56"/>
    <w:rsid w:val="00F73803"/>
    <w:rsid w:val="00F73A47"/>
    <w:rsid w:val="00F763CA"/>
    <w:rsid w:val="00F80B80"/>
    <w:rsid w:val="00F832C8"/>
    <w:rsid w:val="00F8500A"/>
    <w:rsid w:val="00F8515F"/>
    <w:rsid w:val="00F873B3"/>
    <w:rsid w:val="00F9080E"/>
    <w:rsid w:val="00F92B47"/>
    <w:rsid w:val="00F92EAF"/>
    <w:rsid w:val="00FA0687"/>
    <w:rsid w:val="00FA33FE"/>
    <w:rsid w:val="00FA42B9"/>
    <w:rsid w:val="00FA755A"/>
    <w:rsid w:val="00FB01B0"/>
    <w:rsid w:val="00FB0CE0"/>
    <w:rsid w:val="00FB2B0F"/>
    <w:rsid w:val="00FB2CF2"/>
    <w:rsid w:val="00FB4CCF"/>
    <w:rsid w:val="00FB4F6B"/>
    <w:rsid w:val="00FB5FE1"/>
    <w:rsid w:val="00FC0E8D"/>
    <w:rsid w:val="00FC46EF"/>
    <w:rsid w:val="00FC4BD5"/>
    <w:rsid w:val="00FD31B3"/>
    <w:rsid w:val="00FD4204"/>
    <w:rsid w:val="00FE182A"/>
    <w:rsid w:val="00FE2717"/>
    <w:rsid w:val="00FE66E6"/>
    <w:rsid w:val="00FF19A8"/>
    <w:rsid w:val="00FF2022"/>
    <w:rsid w:val="00FF3CCB"/>
    <w:rsid w:val="00FF57B5"/>
    <w:rsid w:val="00FF7A1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PersonName"/>
  <w:shapeDefaults>
    <o:shapedefaults v:ext="edit" spidmax="2050"/>
    <o:shapelayout v:ext="edit">
      <o:idmap v:ext="edit" data="2"/>
    </o:shapelayout>
  </w:shapeDefaults>
  <w:decimalSymbol w:val="."/>
  <w:listSeparator w:val=","/>
  <w14:docId w14:val="26291BE1"/>
  <w15:docId w15:val="{52CA4A8B-153B-4DB5-B457-2BC250C97F3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Numberedparagraph">
    <w:name w:val="Numbered paragraph"/>
    <w:basedOn w:val="ListParagraph"/>
    <w:link w:val="NumberedparagraphChar"/>
    <w:qFormat/>
    <w:rsid w:val="00CB1ED3"/>
    <w:pPr>
      <w:numPr>
        <w:numId w:val="27"/>
      </w:numPr>
      <w:ind w:left="851" w:hanging="851"/>
      <w:contextualSpacing w:val="0"/>
    </w:pPr>
  </w:style>
  <w:style w:type="character" w:customStyle="1" w:styleId="NumberedparagraphChar">
    <w:name w:val="Numbered paragraph Char"/>
    <w:basedOn w:val="DefaultParagraphFont"/>
    <w:link w:val="Numberedparagraph"/>
    <w:rsid w:val="00CB1ED3"/>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017551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27086689">
      <w:bodyDiv w:val="1"/>
      <w:marLeft w:val="0"/>
      <w:marRight w:val="0"/>
      <w:marTop w:val="0"/>
      <w:marBottom w:val="0"/>
      <w:divBdr>
        <w:top w:val="none" w:sz="0" w:space="0" w:color="auto"/>
        <w:left w:val="none" w:sz="0" w:space="0" w:color="auto"/>
        <w:bottom w:val="none" w:sz="0" w:space="0" w:color="auto"/>
        <w:right w:val="none" w:sz="0" w:space="0" w:color="auto"/>
      </w:divBdr>
    </w:div>
    <w:div w:id="128474744">
      <w:bodyDiv w:val="1"/>
      <w:marLeft w:val="0"/>
      <w:marRight w:val="0"/>
      <w:marTop w:val="0"/>
      <w:marBottom w:val="0"/>
      <w:divBdr>
        <w:top w:val="none" w:sz="0" w:space="0" w:color="auto"/>
        <w:left w:val="none" w:sz="0" w:space="0" w:color="auto"/>
        <w:bottom w:val="none" w:sz="0" w:space="0" w:color="auto"/>
        <w:right w:val="none" w:sz="0" w:space="0" w:color="auto"/>
      </w:divBdr>
    </w:div>
    <w:div w:id="143620280">
      <w:bodyDiv w:val="1"/>
      <w:marLeft w:val="0"/>
      <w:marRight w:val="0"/>
      <w:marTop w:val="0"/>
      <w:marBottom w:val="0"/>
      <w:divBdr>
        <w:top w:val="none" w:sz="0" w:space="0" w:color="auto"/>
        <w:left w:val="none" w:sz="0" w:space="0" w:color="auto"/>
        <w:bottom w:val="none" w:sz="0" w:space="0" w:color="auto"/>
        <w:right w:val="none" w:sz="0" w:space="0" w:color="auto"/>
      </w:divBdr>
    </w:div>
    <w:div w:id="145635205">
      <w:bodyDiv w:val="1"/>
      <w:marLeft w:val="0"/>
      <w:marRight w:val="0"/>
      <w:marTop w:val="0"/>
      <w:marBottom w:val="0"/>
      <w:divBdr>
        <w:top w:val="none" w:sz="0" w:space="0" w:color="auto"/>
        <w:left w:val="none" w:sz="0" w:space="0" w:color="auto"/>
        <w:bottom w:val="none" w:sz="0" w:space="0" w:color="auto"/>
        <w:right w:val="none" w:sz="0" w:space="0" w:color="auto"/>
      </w:divBdr>
    </w:div>
    <w:div w:id="153838356">
      <w:bodyDiv w:val="1"/>
      <w:marLeft w:val="0"/>
      <w:marRight w:val="0"/>
      <w:marTop w:val="0"/>
      <w:marBottom w:val="0"/>
      <w:divBdr>
        <w:top w:val="none" w:sz="0" w:space="0" w:color="auto"/>
        <w:left w:val="none" w:sz="0" w:space="0" w:color="auto"/>
        <w:bottom w:val="none" w:sz="0" w:space="0" w:color="auto"/>
        <w:right w:val="none" w:sz="0" w:space="0" w:color="auto"/>
      </w:divBdr>
    </w:div>
    <w:div w:id="171067318">
      <w:bodyDiv w:val="1"/>
      <w:marLeft w:val="0"/>
      <w:marRight w:val="0"/>
      <w:marTop w:val="0"/>
      <w:marBottom w:val="0"/>
      <w:divBdr>
        <w:top w:val="none" w:sz="0" w:space="0" w:color="auto"/>
        <w:left w:val="none" w:sz="0" w:space="0" w:color="auto"/>
        <w:bottom w:val="none" w:sz="0" w:space="0" w:color="auto"/>
        <w:right w:val="none" w:sz="0" w:space="0" w:color="auto"/>
      </w:divBdr>
    </w:div>
    <w:div w:id="186143816">
      <w:bodyDiv w:val="1"/>
      <w:marLeft w:val="0"/>
      <w:marRight w:val="0"/>
      <w:marTop w:val="0"/>
      <w:marBottom w:val="0"/>
      <w:divBdr>
        <w:top w:val="none" w:sz="0" w:space="0" w:color="auto"/>
        <w:left w:val="none" w:sz="0" w:space="0" w:color="auto"/>
        <w:bottom w:val="none" w:sz="0" w:space="0" w:color="auto"/>
        <w:right w:val="none" w:sz="0" w:space="0" w:color="auto"/>
      </w:divBdr>
    </w:div>
    <w:div w:id="20009217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5148463">
      <w:bodyDiv w:val="1"/>
      <w:marLeft w:val="0"/>
      <w:marRight w:val="0"/>
      <w:marTop w:val="0"/>
      <w:marBottom w:val="0"/>
      <w:divBdr>
        <w:top w:val="none" w:sz="0" w:space="0" w:color="auto"/>
        <w:left w:val="none" w:sz="0" w:space="0" w:color="auto"/>
        <w:bottom w:val="none" w:sz="0" w:space="0" w:color="auto"/>
        <w:right w:val="none" w:sz="0" w:space="0" w:color="auto"/>
      </w:divBdr>
    </w:div>
    <w:div w:id="216091183">
      <w:bodyDiv w:val="1"/>
      <w:marLeft w:val="0"/>
      <w:marRight w:val="0"/>
      <w:marTop w:val="0"/>
      <w:marBottom w:val="0"/>
      <w:divBdr>
        <w:top w:val="none" w:sz="0" w:space="0" w:color="auto"/>
        <w:left w:val="none" w:sz="0" w:space="0" w:color="auto"/>
        <w:bottom w:val="none" w:sz="0" w:space="0" w:color="auto"/>
        <w:right w:val="none" w:sz="0" w:space="0" w:color="auto"/>
      </w:divBdr>
    </w:div>
    <w:div w:id="232132273">
      <w:bodyDiv w:val="1"/>
      <w:marLeft w:val="0"/>
      <w:marRight w:val="0"/>
      <w:marTop w:val="0"/>
      <w:marBottom w:val="0"/>
      <w:divBdr>
        <w:top w:val="none" w:sz="0" w:space="0" w:color="auto"/>
        <w:left w:val="none" w:sz="0" w:space="0" w:color="auto"/>
        <w:bottom w:val="none" w:sz="0" w:space="0" w:color="auto"/>
        <w:right w:val="none" w:sz="0" w:space="0" w:color="auto"/>
      </w:divBdr>
    </w:div>
    <w:div w:id="240022263">
      <w:bodyDiv w:val="1"/>
      <w:marLeft w:val="0"/>
      <w:marRight w:val="0"/>
      <w:marTop w:val="0"/>
      <w:marBottom w:val="0"/>
      <w:divBdr>
        <w:top w:val="none" w:sz="0" w:space="0" w:color="auto"/>
        <w:left w:val="none" w:sz="0" w:space="0" w:color="auto"/>
        <w:bottom w:val="none" w:sz="0" w:space="0" w:color="auto"/>
        <w:right w:val="none" w:sz="0" w:space="0" w:color="auto"/>
      </w:divBdr>
    </w:div>
    <w:div w:id="270474418">
      <w:bodyDiv w:val="1"/>
      <w:marLeft w:val="0"/>
      <w:marRight w:val="0"/>
      <w:marTop w:val="0"/>
      <w:marBottom w:val="0"/>
      <w:divBdr>
        <w:top w:val="none" w:sz="0" w:space="0" w:color="auto"/>
        <w:left w:val="none" w:sz="0" w:space="0" w:color="auto"/>
        <w:bottom w:val="none" w:sz="0" w:space="0" w:color="auto"/>
        <w:right w:val="none" w:sz="0" w:space="0" w:color="auto"/>
      </w:divBdr>
    </w:div>
    <w:div w:id="277681804">
      <w:bodyDiv w:val="1"/>
      <w:marLeft w:val="0"/>
      <w:marRight w:val="0"/>
      <w:marTop w:val="0"/>
      <w:marBottom w:val="0"/>
      <w:divBdr>
        <w:top w:val="none" w:sz="0" w:space="0" w:color="auto"/>
        <w:left w:val="none" w:sz="0" w:space="0" w:color="auto"/>
        <w:bottom w:val="none" w:sz="0" w:space="0" w:color="auto"/>
        <w:right w:val="none" w:sz="0" w:space="0" w:color="auto"/>
      </w:divBdr>
    </w:div>
    <w:div w:id="30894566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262914">
      <w:bodyDiv w:val="1"/>
      <w:marLeft w:val="0"/>
      <w:marRight w:val="0"/>
      <w:marTop w:val="0"/>
      <w:marBottom w:val="0"/>
      <w:divBdr>
        <w:top w:val="none" w:sz="0" w:space="0" w:color="auto"/>
        <w:left w:val="none" w:sz="0" w:space="0" w:color="auto"/>
        <w:bottom w:val="none" w:sz="0" w:space="0" w:color="auto"/>
        <w:right w:val="none" w:sz="0" w:space="0" w:color="auto"/>
      </w:divBdr>
    </w:div>
    <w:div w:id="338701617">
      <w:bodyDiv w:val="1"/>
      <w:marLeft w:val="0"/>
      <w:marRight w:val="0"/>
      <w:marTop w:val="0"/>
      <w:marBottom w:val="0"/>
      <w:divBdr>
        <w:top w:val="none" w:sz="0" w:space="0" w:color="auto"/>
        <w:left w:val="none" w:sz="0" w:space="0" w:color="auto"/>
        <w:bottom w:val="none" w:sz="0" w:space="0" w:color="auto"/>
        <w:right w:val="none" w:sz="0" w:space="0" w:color="auto"/>
      </w:divBdr>
    </w:div>
    <w:div w:id="341588627">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15397571">
      <w:bodyDiv w:val="1"/>
      <w:marLeft w:val="0"/>
      <w:marRight w:val="0"/>
      <w:marTop w:val="0"/>
      <w:marBottom w:val="0"/>
      <w:divBdr>
        <w:top w:val="none" w:sz="0" w:space="0" w:color="auto"/>
        <w:left w:val="none" w:sz="0" w:space="0" w:color="auto"/>
        <w:bottom w:val="none" w:sz="0" w:space="0" w:color="auto"/>
        <w:right w:val="none" w:sz="0" w:space="0" w:color="auto"/>
      </w:divBdr>
    </w:div>
    <w:div w:id="42330820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9936989">
      <w:bodyDiv w:val="1"/>
      <w:marLeft w:val="0"/>
      <w:marRight w:val="0"/>
      <w:marTop w:val="0"/>
      <w:marBottom w:val="0"/>
      <w:divBdr>
        <w:top w:val="none" w:sz="0" w:space="0" w:color="auto"/>
        <w:left w:val="none" w:sz="0" w:space="0" w:color="auto"/>
        <w:bottom w:val="none" w:sz="0" w:space="0" w:color="auto"/>
        <w:right w:val="none" w:sz="0" w:space="0" w:color="auto"/>
      </w:divBdr>
    </w:div>
    <w:div w:id="451097173">
      <w:bodyDiv w:val="1"/>
      <w:marLeft w:val="0"/>
      <w:marRight w:val="0"/>
      <w:marTop w:val="0"/>
      <w:marBottom w:val="0"/>
      <w:divBdr>
        <w:top w:val="none" w:sz="0" w:space="0" w:color="auto"/>
        <w:left w:val="none" w:sz="0" w:space="0" w:color="auto"/>
        <w:bottom w:val="none" w:sz="0" w:space="0" w:color="auto"/>
        <w:right w:val="none" w:sz="0" w:space="0" w:color="auto"/>
      </w:divBdr>
    </w:div>
    <w:div w:id="45182794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7548559">
      <w:bodyDiv w:val="1"/>
      <w:marLeft w:val="0"/>
      <w:marRight w:val="0"/>
      <w:marTop w:val="0"/>
      <w:marBottom w:val="0"/>
      <w:divBdr>
        <w:top w:val="none" w:sz="0" w:space="0" w:color="auto"/>
        <w:left w:val="none" w:sz="0" w:space="0" w:color="auto"/>
        <w:bottom w:val="none" w:sz="0" w:space="0" w:color="auto"/>
        <w:right w:val="none" w:sz="0" w:space="0" w:color="auto"/>
      </w:divBdr>
    </w:div>
    <w:div w:id="480273383">
      <w:bodyDiv w:val="1"/>
      <w:marLeft w:val="0"/>
      <w:marRight w:val="0"/>
      <w:marTop w:val="0"/>
      <w:marBottom w:val="0"/>
      <w:divBdr>
        <w:top w:val="none" w:sz="0" w:space="0" w:color="auto"/>
        <w:left w:val="none" w:sz="0" w:space="0" w:color="auto"/>
        <w:bottom w:val="none" w:sz="0" w:space="0" w:color="auto"/>
        <w:right w:val="none" w:sz="0" w:space="0" w:color="auto"/>
      </w:divBdr>
    </w:div>
    <w:div w:id="50385882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52279111">
      <w:bodyDiv w:val="1"/>
      <w:marLeft w:val="0"/>
      <w:marRight w:val="0"/>
      <w:marTop w:val="0"/>
      <w:marBottom w:val="0"/>
      <w:divBdr>
        <w:top w:val="none" w:sz="0" w:space="0" w:color="auto"/>
        <w:left w:val="none" w:sz="0" w:space="0" w:color="auto"/>
        <w:bottom w:val="none" w:sz="0" w:space="0" w:color="auto"/>
        <w:right w:val="none" w:sz="0" w:space="0" w:color="auto"/>
      </w:divBdr>
    </w:div>
    <w:div w:id="556744219">
      <w:bodyDiv w:val="1"/>
      <w:marLeft w:val="0"/>
      <w:marRight w:val="0"/>
      <w:marTop w:val="0"/>
      <w:marBottom w:val="0"/>
      <w:divBdr>
        <w:top w:val="none" w:sz="0" w:space="0" w:color="auto"/>
        <w:left w:val="none" w:sz="0" w:space="0" w:color="auto"/>
        <w:bottom w:val="none" w:sz="0" w:space="0" w:color="auto"/>
        <w:right w:val="none" w:sz="0" w:space="0" w:color="auto"/>
      </w:divBdr>
    </w:div>
    <w:div w:id="563224307">
      <w:bodyDiv w:val="1"/>
      <w:marLeft w:val="0"/>
      <w:marRight w:val="0"/>
      <w:marTop w:val="0"/>
      <w:marBottom w:val="0"/>
      <w:divBdr>
        <w:top w:val="none" w:sz="0" w:space="0" w:color="auto"/>
        <w:left w:val="none" w:sz="0" w:space="0" w:color="auto"/>
        <w:bottom w:val="none" w:sz="0" w:space="0" w:color="auto"/>
        <w:right w:val="none" w:sz="0" w:space="0" w:color="auto"/>
      </w:divBdr>
    </w:div>
    <w:div w:id="634721193">
      <w:bodyDiv w:val="1"/>
      <w:marLeft w:val="0"/>
      <w:marRight w:val="0"/>
      <w:marTop w:val="0"/>
      <w:marBottom w:val="0"/>
      <w:divBdr>
        <w:top w:val="none" w:sz="0" w:space="0" w:color="auto"/>
        <w:left w:val="none" w:sz="0" w:space="0" w:color="auto"/>
        <w:bottom w:val="none" w:sz="0" w:space="0" w:color="auto"/>
        <w:right w:val="none" w:sz="0" w:space="0" w:color="auto"/>
      </w:divBdr>
    </w:div>
    <w:div w:id="693503098">
      <w:bodyDiv w:val="1"/>
      <w:marLeft w:val="0"/>
      <w:marRight w:val="0"/>
      <w:marTop w:val="0"/>
      <w:marBottom w:val="0"/>
      <w:divBdr>
        <w:top w:val="none" w:sz="0" w:space="0" w:color="auto"/>
        <w:left w:val="none" w:sz="0" w:space="0" w:color="auto"/>
        <w:bottom w:val="none" w:sz="0" w:space="0" w:color="auto"/>
        <w:right w:val="none" w:sz="0" w:space="0" w:color="auto"/>
      </w:divBdr>
    </w:div>
    <w:div w:id="712851861">
      <w:bodyDiv w:val="1"/>
      <w:marLeft w:val="0"/>
      <w:marRight w:val="0"/>
      <w:marTop w:val="0"/>
      <w:marBottom w:val="0"/>
      <w:divBdr>
        <w:top w:val="none" w:sz="0" w:space="0" w:color="auto"/>
        <w:left w:val="none" w:sz="0" w:space="0" w:color="auto"/>
        <w:bottom w:val="none" w:sz="0" w:space="0" w:color="auto"/>
        <w:right w:val="none" w:sz="0" w:space="0" w:color="auto"/>
      </w:divBdr>
    </w:div>
    <w:div w:id="714232140">
      <w:bodyDiv w:val="1"/>
      <w:marLeft w:val="0"/>
      <w:marRight w:val="0"/>
      <w:marTop w:val="0"/>
      <w:marBottom w:val="0"/>
      <w:divBdr>
        <w:top w:val="none" w:sz="0" w:space="0" w:color="auto"/>
        <w:left w:val="none" w:sz="0" w:space="0" w:color="auto"/>
        <w:bottom w:val="none" w:sz="0" w:space="0" w:color="auto"/>
        <w:right w:val="none" w:sz="0" w:space="0" w:color="auto"/>
      </w:divBdr>
    </w:div>
    <w:div w:id="719406084">
      <w:bodyDiv w:val="1"/>
      <w:marLeft w:val="0"/>
      <w:marRight w:val="0"/>
      <w:marTop w:val="0"/>
      <w:marBottom w:val="0"/>
      <w:divBdr>
        <w:top w:val="none" w:sz="0" w:space="0" w:color="auto"/>
        <w:left w:val="none" w:sz="0" w:space="0" w:color="auto"/>
        <w:bottom w:val="none" w:sz="0" w:space="0" w:color="auto"/>
        <w:right w:val="none" w:sz="0" w:space="0" w:color="auto"/>
      </w:divBdr>
    </w:div>
    <w:div w:id="738404874">
      <w:bodyDiv w:val="1"/>
      <w:marLeft w:val="0"/>
      <w:marRight w:val="0"/>
      <w:marTop w:val="0"/>
      <w:marBottom w:val="0"/>
      <w:divBdr>
        <w:top w:val="none" w:sz="0" w:space="0" w:color="auto"/>
        <w:left w:val="none" w:sz="0" w:space="0" w:color="auto"/>
        <w:bottom w:val="none" w:sz="0" w:space="0" w:color="auto"/>
        <w:right w:val="none" w:sz="0" w:space="0" w:color="auto"/>
      </w:divBdr>
    </w:div>
    <w:div w:id="750934924">
      <w:bodyDiv w:val="1"/>
      <w:marLeft w:val="0"/>
      <w:marRight w:val="0"/>
      <w:marTop w:val="0"/>
      <w:marBottom w:val="0"/>
      <w:divBdr>
        <w:top w:val="none" w:sz="0" w:space="0" w:color="auto"/>
        <w:left w:val="none" w:sz="0" w:space="0" w:color="auto"/>
        <w:bottom w:val="none" w:sz="0" w:space="0" w:color="auto"/>
        <w:right w:val="none" w:sz="0" w:space="0" w:color="auto"/>
      </w:divBdr>
    </w:div>
    <w:div w:id="767888081">
      <w:bodyDiv w:val="1"/>
      <w:marLeft w:val="0"/>
      <w:marRight w:val="0"/>
      <w:marTop w:val="0"/>
      <w:marBottom w:val="0"/>
      <w:divBdr>
        <w:top w:val="none" w:sz="0" w:space="0" w:color="auto"/>
        <w:left w:val="none" w:sz="0" w:space="0" w:color="auto"/>
        <w:bottom w:val="none" w:sz="0" w:space="0" w:color="auto"/>
        <w:right w:val="none" w:sz="0" w:space="0" w:color="auto"/>
      </w:divBdr>
    </w:div>
    <w:div w:id="782455351">
      <w:bodyDiv w:val="1"/>
      <w:marLeft w:val="0"/>
      <w:marRight w:val="0"/>
      <w:marTop w:val="0"/>
      <w:marBottom w:val="0"/>
      <w:divBdr>
        <w:top w:val="none" w:sz="0" w:space="0" w:color="auto"/>
        <w:left w:val="none" w:sz="0" w:space="0" w:color="auto"/>
        <w:bottom w:val="none" w:sz="0" w:space="0" w:color="auto"/>
        <w:right w:val="none" w:sz="0" w:space="0" w:color="auto"/>
      </w:divBdr>
    </w:div>
    <w:div w:id="794372085">
      <w:bodyDiv w:val="1"/>
      <w:marLeft w:val="0"/>
      <w:marRight w:val="0"/>
      <w:marTop w:val="0"/>
      <w:marBottom w:val="0"/>
      <w:divBdr>
        <w:top w:val="none" w:sz="0" w:space="0" w:color="auto"/>
        <w:left w:val="none" w:sz="0" w:space="0" w:color="auto"/>
        <w:bottom w:val="none" w:sz="0" w:space="0" w:color="auto"/>
        <w:right w:val="none" w:sz="0" w:space="0" w:color="auto"/>
      </w:divBdr>
    </w:div>
    <w:div w:id="857813699">
      <w:bodyDiv w:val="1"/>
      <w:marLeft w:val="0"/>
      <w:marRight w:val="0"/>
      <w:marTop w:val="0"/>
      <w:marBottom w:val="0"/>
      <w:divBdr>
        <w:top w:val="none" w:sz="0" w:space="0" w:color="auto"/>
        <w:left w:val="none" w:sz="0" w:space="0" w:color="auto"/>
        <w:bottom w:val="none" w:sz="0" w:space="0" w:color="auto"/>
        <w:right w:val="none" w:sz="0" w:space="0" w:color="auto"/>
      </w:divBdr>
    </w:div>
    <w:div w:id="857894263">
      <w:bodyDiv w:val="1"/>
      <w:marLeft w:val="0"/>
      <w:marRight w:val="0"/>
      <w:marTop w:val="0"/>
      <w:marBottom w:val="0"/>
      <w:divBdr>
        <w:top w:val="none" w:sz="0" w:space="0" w:color="auto"/>
        <w:left w:val="none" w:sz="0" w:space="0" w:color="auto"/>
        <w:bottom w:val="none" w:sz="0" w:space="0" w:color="auto"/>
        <w:right w:val="none" w:sz="0" w:space="0" w:color="auto"/>
      </w:divBdr>
    </w:div>
    <w:div w:id="867991324">
      <w:bodyDiv w:val="1"/>
      <w:marLeft w:val="0"/>
      <w:marRight w:val="0"/>
      <w:marTop w:val="0"/>
      <w:marBottom w:val="0"/>
      <w:divBdr>
        <w:top w:val="none" w:sz="0" w:space="0" w:color="auto"/>
        <w:left w:val="none" w:sz="0" w:space="0" w:color="auto"/>
        <w:bottom w:val="none" w:sz="0" w:space="0" w:color="auto"/>
        <w:right w:val="none" w:sz="0" w:space="0" w:color="auto"/>
      </w:divBdr>
    </w:div>
    <w:div w:id="888150261">
      <w:bodyDiv w:val="1"/>
      <w:marLeft w:val="0"/>
      <w:marRight w:val="0"/>
      <w:marTop w:val="0"/>
      <w:marBottom w:val="0"/>
      <w:divBdr>
        <w:top w:val="none" w:sz="0" w:space="0" w:color="auto"/>
        <w:left w:val="none" w:sz="0" w:space="0" w:color="auto"/>
        <w:bottom w:val="none" w:sz="0" w:space="0" w:color="auto"/>
        <w:right w:val="none" w:sz="0" w:space="0" w:color="auto"/>
      </w:divBdr>
    </w:div>
    <w:div w:id="894783022">
      <w:bodyDiv w:val="1"/>
      <w:marLeft w:val="0"/>
      <w:marRight w:val="0"/>
      <w:marTop w:val="0"/>
      <w:marBottom w:val="0"/>
      <w:divBdr>
        <w:top w:val="none" w:sz="0" w:space="0" w:color="auto"/>
        <w:left w:val="none" w:sz="0" w:space="0" w:color="auto"/>
        <w:bottom w:val="none" w:sz="0" w:space="0" w:color="auto"/>
        <w:right w:val="none" w:sz="0" w:space="0" w:color="auto"/>
      </w:divBdr>
    </w:div>
    <w:div w:id="90553459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5502728">
      <w:bodyDiv w:val="1"/>
      <w:marLeft w:val="0"/>
      <w:marRight w:val="0"/>
      <w:marTop w:val="0"/>
      <w:marBottom w:val="0"/>
      <w:divBdr>
        <w:top w:val="none" w:sz="0" w:space="0" w:color="auto"/>
        <w:left w:val="none" w:sz="0" w:space="0" w:color="auto"/>
        <w:bottom w:val="none" w:sz="0" w:space="0" w:color="auto"/>
        <w:right w:val="none" w:sz="0" w:space="0" w:color="auto"/>
      </w:divBdr>
    </w:div>
    <w:div w:id="963389834">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7144263">
      <w:bodyDiv w:val="1"/>
      <w:marLeft w:val="0"/>
      <w:marRight w:val="0"/>
      <w:marTop w:val="0"/>
      <w:marBottom w:val="0"/>
      <w:divBdr>
        <w:top w:val="none" w:sz="0" w:space="0" w:color="auto"/>
        <w:left w:val="none" w:sz="0" w:space="0" w:color="auto"/>
        <w:bottom w:val="none" w:sz="0" w:space="0" w:color="auto"/>
        <w:right w:val="none" w:sz="0" w:space="0" w:color="auto"/>
      </w:divBdr>
    </w:div>
    <w:div w:id="984700438">
      <w:bodyDiv w:val="1"/>
      <w:marLeft w:val="0"/>
      <w:marRight w:val="0"/>
      <w:marTop w:val="0"/>
      <w:marBottom w:val="0"/>
      <w:divBdr>
        <w:top w:val="none" w:sz="0" w:space="0" w:color="auto"/>
        <w:left w:val="none" w:sz="0" w:space="0" w:color="auto"/>
        <w:bottom w:val="none" w:sz="0" w:space="0" w:color="auto"/>
        <w:right w:val="none" w:sz="0" w:space="0" w:color="auto"/>
      </w:divBdr>
    </w:div>
    <w:div w:id="1042633690">
      <w:bodyDiv w:val="1"/>
      <w:marLeft w:val="0"/>
      <w:marRight w:val="0"/>
      <w:marTop w:val="0"/>
      <w:marBottom w:val="0"/>
      <w:divBdr>
        <w:top w:val="none" w:sz="0" w:space="0" w:color="auto"/>
        <w:left w:val="none" w:sz="0" w:space="0" w:color="auto"/>
        <w:bottom w:val="none" w:sz="0" w:space="0" w:color="auto"/>
        <w:right w:val="none" w:sz="0" w:space="0" w:color="auto"/>
      </w:divBdr>
    </w:div>
    <w:div w:id="1056078666">
      <w:bodyDiv w:val="1"/>
      <w:marLeft w:val="0"/>
      <w:marRight w:val="0"/>
      <w:marTop w:val="0"/>
      <w:marBottom w:val="0"/>
      <w:divBdr>
        <w:top w:val="none" w:sz="0" w:space="0" w:color="auto"/>
        <w:left w:val="none" w:sz="0" w:space="0" w:color="auto"/>
        <w:bottom w:val="none" w:sz="0" w:space="0" w:color="auto"/>
        <w:right w:val="none" w:sz="0" w:space="0" w:color="auto"/>
      </w:divBdr>
    </w:div>
    <w:div w:id="1061710881">
      <w:bodyDiv w:val="1"/>
      <w:marLeft w:val="0"/>
      <w:marRight w:val="0"/>
      <w:marTop w:val="0"/>
      <w:marBottom w:val="0"/>
      <w:divBdr>
        <w:top w:val="none" w:sz="0" w:space="0" w:color="auto"/>
        <w:left w:val="none" w:sz="0" w:space="0" w:color="auto"/>
        <w:bottom w:val="none" w:sz="0" w:space="0" w:color="auto"/>
        <w:right w:val="none" w:sz="0" w:space="0" w:color="auto"/>
      </w:divBdr>
    </w:div>
    <w:div w:id="1071922279">
      <w:bodyDiv w:val="1"/>
      <w:marLeft w:val="0"/>
      <w:marRight w:val="0"/>
      <w:marTop w:val="0"/>
      <w:marBottom w:val="0"/>
      <w:divBdr>
        <w:top w:val="none" w:sz="0" w:space="0" w:color="auto"/>
        <w:left w:val="none" w:sz="0" w:space="0" w:color="auto"/>
        <w:bottom w:val="none" w:sz="0" w:space="0" w:color="auto"/>
        <w:right w:val="none" w:sz="0" w:space="0" w:color="auto"/>
      </w:divBdr>
    </w:div>
    <w:div w:id="1079135083">
      <w:bodyDiv w:val="1"/>
      <w:marLeft w:val="0"/>
      <w:marRight w:val="0"/>
      <w:marTop w:val="0"/>
      <w:marBottom w:val="0"/>
      <w:divBdr>
        <w:top w:val="none" w:sz="0" w:space="0" w:color="auto"/>
        <w:left w:val="none" w:sz="0" w:space="0" w:color="auto"/>
        <w:bottom w:val="none" w:sz="0" w:space="0" w:color="auto"/>
        <w:right w:val="none" w:sz="0" w:space="0" w:color="auto"/>
      </w:divBdr>
    </w:div>
    <w:div w:id="1084033823">
      <w:bodyDiv w:val="1"/>
      <w:marLeft w:val="0"/>
      <w:marRight w:val="0"/>
      <w:marTop w:val="0"/>
      <w:marBottom w:val="0"/>
      <w:divBdr>
        <w:top w:val="none" w:sz="0" w:space="0" w:color="auto"/>
        <w:left w:val="none" w:sz="0" w:space="0" w:color="auto"/>
        <w:bottom w:val="none" w:sz="0" w:space="0" w:color="auto"/>
        <w:right w:val="none" w:sz="0" w:space="0" w:color="auto"/>
      </w:divBdr>
    </w:div>
    <w:div w:id="1099984076">
      <w:bodyDiv w:val="1"/>
      <w:marLeft w:val="0"/>
      <w:marRight w:val="0"/>
      <w:marTop w:val="0"/>
      <w:marBottom w:val="0"/>
      <w:divBdr>
        <w:top w:val="none" w:sz="0" w:space="0" w:color="auto"/>
        <w:left w:val="none" w:sz="0" w:space="0" w:color="auto"/>
        <w:bottom w:val="none" w:sz="0" w:space="0" w:color="auto"/>
        <w:right w:val="none" w:sz="0" w:space="0" w:color="auto"/>
      </w:divBdr>
    </w:div>
    <w:div w:id="1109162411">
      <w:bodyDiv w:val="1"/>
      <w:marLeft w:val="0"/>
      <w:marRight w:val="0"/>
      <w:marTop w:val="0"/>
      <w:marBottom w:val="0"/>
      <w:divBdr>
        <w:top w:val="none" w:sz="0" w:space="0" w:color="auto"/>
        <w:left w:val="none" w:sz="0" w:space="0" w:color="auto"/>
        <w:bottom w:val="none" w:sz="0" w:space="0" w:color="auto"/>
        <w:right w:val="none" w:sz="0" w:space="0" w:color="auto"/>
      </w:divBdr>
    </w:div>
    <w:div w:id="112454568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4201133">
      <w:bodyDiv w:val="1"/>
      <w:marLeft w:val="0"/>
      <w:marRight w:val="0"/>
      <w:marTop w:val="0"/>
      <w:marBottom w:val="0"/>
      <w:divBdr>
        <w:top w:val="none" w:sz="0" w:space="0" w:color="auto"/>
        <w:left w:val="none" w:sz="0" w:space="0" w:color="auto"/>
        <w:bottom w:val="none" w:sz="0" w:space="0" w:color="auto"/>
        <w:right w:val="none" w:sz="0" w:space="0" w:color="auto"/>
      </w:divBdr>
    </w:div>
    <w:div w:id="1177426117">
      <w:bodyDiv w:val="1"/>
      <w:marLeft w:val="0"/>
      <w:marRight w:val="0"/>
      <w:marTop w:val="0"/>
      <w:marBottom w:val="0"/>
      <w:divBdr>
        <w:top w:val="none" w:sz="0" w:space="0" w:color="auto"/>
        <w:left w:val="none" w:sz="0" w:space="0" w:color="auto"/>
        <w:bottom w:val="none" w:sz="0" w:space="0" w:color="auto"/>
        <w:right w:val="none" w:sz="0" w:space="0" w:color="auto"/>
      </w:divBdr>
    </w:div>
    <w:div w:id="1196043946">
      <w:bodyDiv w:val="1"/>
      <w:marLeft w:val="0"/>
      <w:marRight w:val="0"/>
      <w:marTop w:val="0"/>
      <w:marBottom w:val="0"/>
      <w:divBdr>
        <w:top w:val="none" w:sz="0" w:space="0" w:color="auto"/>
        <w:left w:val="none" w:sz="0" w:space="0" w:color="auto"/>
        <w:bottom w:val="none" w:sz="0" w:space="0" w:color="auto"/>
        <w:right w:val="none" w:sz="0" w:space="0" w:color="auto"/>
      </w:divBdr>
    </w:div>
    <w:div w:id="1210411152">
      <w:bodyDiv w:val="1"/>
      <w:marLeft w:val="0"/>
      <w:marRight w:val="0"/>
      <w:marTop w:val="0"/>
      <w:marBottom w:val="0"/>
      <w:divBdr>
        <w:top w:val="none" w:sz="0" w:space="0" w:color="auto"/>
        <w:left w:val="none" w:sz="0" w:space="0" w:color="auto"/>
        <w:bottom w:val="none" w:sz="0" w:space="0" w:color="auto"/>
        <w:right w:val="none" w:sz="0" w:space="0" w:color="auto"/>
      </w:divBdr>
    </w:div>
    <w:div w:id="1222595013">
      <w:bodyDiv w:val="1"/>
      <w:marLeft w:val="0"/>
      <w:marRight w:val="0"/>
      <w:marTop w:val="0"/>
      <w:marBottom w:val="0"/>
      <w:divBdr>
        <w:top w:val="none" w:sz="0" w:space="0" w:color="auto"/>
        <w:left w:val="none" w:sz="0" w:space="0" w:color="auto"/>
        <w:bottom w:val="none" w:sz="0" w:space="0" w:color="auto"/>
        <w:right w:val="none" w:sz="0" w:space="0" w:color="auto"/>
      </w:divBdr>
    </w:div>
    <w:div w:id="1241911243">
      <w:bodyDiv w:val="1"/>
      <w:marLeft w:val="0"/>
      <w:marRight w:val="0"/>
      <w:marTop w:val="0"/>
      <w:marBottom w:val="0"/>
      <w:divBdr>
        <w:top w:val="none" w:sz="0" w:space="0" w:color="auto"/>
        <w:left w:val="none" w:sz="0" w:space="0" w:color="auto"/>
        <w:bottom w:val="none" w:sz="0" w:space="0" w:color="auto"/>
        <w:right w:val="none" w:sz="0" w:space="0" w:color="auto"/>
      </w:divBdr>
    </w:div>
    <w:div w:id="1246039991">
      <w:bodyDiv w:val="1"/>
      <w:marLeft w:val="0"/>
      <w:marRight w:val="0"/>
      <w:marTop w:val="0"/>
      <w:marBottom w:val="0"/>
      <w:divBdr>
        <w:top w:val="none" w:sz="0" w:space="0" w:color="auto"/>
        <w:left w:val="none" w:sz="0" w:space="0" w:color="auto"/>
        <w:bottom w:val="none" w:sz="0" w:space="0" w:color="auto"/>
        <w:right w:val="none" w:sz="0" w:space="0" w:color="auto"/>
      </w:divBdr>
    </w:div>
    <w:div w:id="1258519218">
      <w:bodyDiv w:val="1"/>
      <w:marLeft w:val="0"/>
      <w:marRight w:val="0"/>
      <w:marTop w:val="0"/>
      <w:marBottom w:val="0"/>
      <w:divBdr>
        <w:top w:val="none" w:sz="0" w:space="0" w:color="auto"/>
        <w:left w:val="none" w:sz="0" w:space="0" w:color="auto"/>
        <w:bottom w:val="none" w:sz="0" w:space="0" w:color="auto"/>
        <w:right w:val="none" w:sz="0" w:space="0" w:color="auto"/>
      </w:divBdr>
    </w:div>
    <w:div w:id="1260066945">
      <w:bodyDiv w:val="1"/>
      <w:marLeft w:val="0"/>
      <w:marRight w:val="0"/>
      <w:marTop w:val="0"/>
      <w:marBottom w:val="0"/>
      <w:divBdr>
        <w:top w:val="none" w:sz="0" w:space="0" w:color="auto"/>
        <w:left w:val="none" w:sz="0" w:space="0" w:color="auto"/>
        <w:bottom w:val="none" w:sz="0" w:space="0" w:color="auto"/>
        <w:right w:val="none" w:sz="0" w:space="0" w:color="auto"/>
      </w:divBdr>
    </w:div>
    <w:div w:id="1263297299">
      <w:bodyDiv w:val="1"/>
      <w:marLeft w:val="0"/>
      <w:marRight w:val="0"/>
      <w:marTop w:val="0"/>
      <w:marBottom w:val="0"/>
      <w:divBdr>
        <w:top w:val="none" w:sz="0" w:space="0" w:color="auto"/>
        <w:left w:val="none" w:sz="0" w:space="0" w:color="auto"/>
        <w:bottom w:val="none" w:sz="0" w:space="0" w:color="auto"/>
        <w:right w:val="none" w:sz="0" w:space="0" w:color="auto"/>
      </w:divBdr>
    </w:div>
    <w:div w:id="1268923387">
      <w:bodyDiv w:val="1"/>
      <w:marLeft w:val="0"/>
      <w:marRight w:val="0"/>
      <w:marTop w:val="0"/>
      <w:marBottom w:val="0"/>
      <w:divBdr>
        <w:top w:val="none" w:sz="0" w:space="0" w:color="auto"/>
        <w:left w:val="none" w:sz="0" w:space="0" w:color="auto"/>
        <w:bottom w:val="none" w:sz="0" w:space="0" w:color="auto"/>
        <w:right w:val="none" w:sz="0" w:space="0" w:color="auto"/>
      </w:divBdr>
    </w:div>
    <w:div w:id="1305819090">
      <w:bodyDiv w:val="1"/>
      <w:marLeft w:val="0"/>
      <w:marRight w:val="0"/>
      <w:marTop w:val="0"/>
      <w:marBottom w:val="0"/>
      <w:divBdr>
        <w:top w:val="none" w:sz="0" w:space="0" w:color="auto"/>
        <w:left w:val="none" w:sz="0" w:space="0" w:color="auto"/>
        <w:bottom w:val="none" w:sz="0" w:space="0" w:color="auto"/>
        <w:right w:val="none" w:sz="0" w:space="0" w:color="auto"/>
      </w:divBdr>
    </w:div>
    <w:div w:id="1324579642">
      <w:bodyDiv w:val="1"/>
      <w:marLeft w:val="0"/>
      <w:marRight w:val="0"/>
      <w:marTop w:val="0"/>
      <w:marBottom w:val="0"/>
      <w:divBdr>
        <w:top w:val="none" w:sz="0" w:space="0" w:color="auto"/>
        <w:left w:val="none" w:sz="0" w:space="0" w:color="auto"/>
        <w:bottom w:val="none" w:sz="0" w:space="0" w:color="auto"/>
        <w:right w:val="none" w:sz="0" w:space="0" w:color="auto"/>
      </w:divBdr>
    </w:div>
    <w:div w:id="1335036367">
      <w:bodyDiv w:val="1"/>
      <w:marLeft w:val="0"/>
      <w:marRight w:val="0"/>
      <w:marTop w:val="0"/>
      <w:marBottom w:val="0"/>
      <w:divBdr>
        <w:top w:val="none" w:sz="0" w:space="0" w:color="auto"/>
        <w:left w:val="none" w:sz="0" w:space="0" w:color="auto"/>
        <w:bottom w:val="none" w:sz="0" w:space="0" w:color="auto"/>
        <w:right w:val="none" w:sz="0" w:space="0" w:color="auto"/>
      </w:divBdr>
    </w:div>
    <w:div w:id="1381320606">
      <w:bodyDiv w:val="1"/>
      <w:marLeft w:val="0"/>
      <w:marRight w:val="0"/>
      <w:marTop w:val="0"/>
      <w:marBottom w:val="0"/>
      <w:divBdr>
        <w:top w:val="none" w:sz="0" w:space="0" w:color="auto"/>
        <w:left w:val="none" w:sz="0" w:space="0" w:color="auto"/>
        <w:bottom w:val="none" w:sz="0" w:space="0" w:color="auto"/>
        <w:right w:val="none" w:sz="0" w:space="0" w:color="auto"/>
      </w:divBdr>
    </w:div>
    <w:div w:id="1392313511">
      <w:bodyDiv w:val="1"/>
      <w:marLeft w:val="0"/>
      <w:marRight w:val="0"/>
      <w:marTop w:val="0"/>
      <w:marBottom w:val="0"/>
      <w:divBdr>
        <w:top w:val="none" w:sz="0" w:space="0" w:color="auto"/>
        <w:left w:val="none" w:sz="0" w:space="0" w:color="auto"/>
        <w:bottom w:val="none" w:sz="0" w:space="0" w:color="auto"/>
        <w:right w:val="none" w:sz="0" w:space="0" w:color="auto"/>
      </w:divBdr>
    </w:div>
    <w:div w:id="1393887169">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30196760">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62460547">
      <w:bodyDiv w:val="1"/>
      <w:marLeft w:val="0"/>
      <w:marRight w:val="0"/>
      <w:marTop w:val="0"/>
      <w:marBottom w:val="0"/>
      <w:divBdr>
        <w:top w:val="none" w:sz="0" w:space="0" w:color="auto"/>
        <w:left w:val="none" w:sz="0" w:space="0" w:color="auto"/>
        <w:bottom w:val="none" w:sz="0" w:space="0" w:color="auto"/>
        <w:right w:val="none" w:sz="0" w:space="0" w:color="auto"/>
      </w:divBdr>
    </w:div>
    <w:div w:id="1466434636">
      <w:bodyDiv w:val="1"/>
      <w:marLeft w:val="0"/>
      <w:marRight w:val="0"/>
      <w:marTop w:val="0"/>
      <w:marBottom w:val="0"/>
      <w:divBdr>
        <w:top w:val="none" w:sz="0" w:space="0" w:color="auto"/>
        <w:left w:val="none" w:sz="0" w:space="0" w:color="auto"/>
        <w:bottom w:val="none" w:sz="0" w:space="0" w:color="auto"/>
        <w:right w:val="none" w:sz="0" w:space="0" w:color="auto"/>
      </w:divBdr>
    </w:div>
    <w:div w:id="1476606346">
      <w:bodyDiv w:val="1"/>
      <w:marLeft w:val="0"/>
      <w:marRight w:val="0"/>
      <w:marTop w:val="0"/>
      <w:marBottom w:val="0"/>
      <w:divBdr>
        <w:top w:val="none" w:sz="0" w:space="0" w:color="auto"/>
        <w:left w:val="none" w:sz="0" w:space="0" w:color="auto"/>
        <w:bottom w:val="none" w:sz="0" w:space="0" w:color="auto"/>
        <w:right w:val="none" w:sz="0" w:space="0" w:color="auto"/>
      </w:divBdr>
    </w:div>
    <w:div w:id="1478840918">
      <w:bodyDiv w:val="1"/>
      <w:marLeft w:val="0"/>
      <w:marRight w:val="0"/>
      <w:marTop w:val="0"/>
      <w:marBottom w:val="0"/>
      <w:divBdr>
        <w:top w:val="none" w:sz="0" w:space="0" w:color="auto"/>
        <w:left w:val="none" w:sz="0" w:space="0" w:color="auto"/>
        <w:bottom w:val="none" w:sz="0" w:space="0" w:color="auto"/>
        <w:right w:val="none" w:sz="0" w:space="0" w:color="auto"/>
      </w:divBdr>
    </w:div>
    <w:div w:id="1511725542">
      <w:bodyDiv w:val="1"/>
      <w:marLeft w:val="0"/>
      <w:marRight w:val="0"/>
      <w:marTop w:val="0"/>
      <w:marBottom w:val="0"/>
      <w:divBdr>
        <w:top w:val="none" w:sz="0" w:space="0" w:color="auto"/>
        <w:left w:val="none" w:sz="0" w:space="0" w:color="auto"/>
        <w:bottom w:val="none" w:sz="0" w:space="0" w:color="auto"/>
        <w:right w:val="none" w:sz="0" w:space="0" w:color="auto"/>
      </w:divBdr>
    </w:div>
    <w:div w:id="1528517103">
      <w:bodyDiv w:val="1"/>
      <w:marLeft w:val="0"/>
      <w:marRight w:val="0"/>
      <w:marTop w:val="0"/>
      <w:marBottom w:val="0"/>
      <w:divBdr>
        <w:top w:val="none" w:sz="0" w:space="0" w:color="auto"/>
        <w:left w:val="none" w:sz="0" w:space="0" w:color="auto"/>
        <w:bottom w:val="none" w:sz="0" w:space="0" w:color="auto"/>
        <w:right w:val="none" w:sz="0" w:space="0" w:color="auto"/>
      </w:divBdr>
    </w:div>
    <w:div w:id="1557862124">
      <w:bodyDiv w:val="1"/>
      <w:marLeft w:val="0"/>
      <w:marRight w:val="0"/>
      <w:marTop w:val="0"/>
      <w:marBottom w:val="0"/>
      <w:divBdr>
        <w:top w:val="none" w:sz="0" w:space="0" w:color="auto"/>
        <w:left w:val="none" w:sz="0" w:space="0" w:color="auto"/>
        <w:bottom w:val="none" w:sz="0" w:space="0" w:color="auto"/>
        <w:right w:val="none" w:sz="0" w:space="0" w:color="auto"/>
      </w:divBdr>
    </w:div>
    <w:div w:id="1571965883">
      <w:bodyDiv w:val="1"/>
      <w:marLeft w:val="0"/>
      <w:marRight w:val="0"/>
      <w:marTop w:val="0"/>
      <w:marBottom w:val="0"/>
      <w:divBdr>
        <w:top w:val="none" w:sz="0" w:space="0" w:color="auto"/>
        <w:left w:val="none" w:sz="0" w:space="0" w:color="auto"/>
        <w:bottom w:val="none" w:sz="0" w:space="0" w:color="auto"/>
        <w:right w:val="none" w:sz="0" w:space="0" w:color="auto"/>
      </w:divBdr>
    </w:div>
    <w:div w:id="1579361912">
      <w:bodyDiv w:val="1"/>
      <w:marLeft w:val="0"/>
      <w:marRight w:val="0"/>
      <w:marTop w:val="0"/>
      <w:marBottom w:val="0"/>
      <w:divBdr>
        <w:top w:val="none" w:sz="0" w:space="0" w:color="auto"/>
        <w:left w:val="none" w:sz="0" w:space="0" w:color="auto"/>
        <w:bottom w:val="none" w:sz="0" w:space="0" w:color="auto"/>
        <w:right w:val="none" w:sz="0" w:space="0" w:color="auto"/>
      </w:divBdr>
    </w:div>
    <w:div w:id="1602297983">
      <w:bodyDiv w:val="1"/>
      <w:marLeft w:val="0"/>
      <w:marRight w:val="0"/>
      <w:marTop w:val="0"/>
      <w:marBottom w:val="0"/>
      <w:divBdr>
        <w:top w:val="none" w:sz="0" w:space="0" w:color="auto"/>
        <w:left w:val="none" w:sz="0" w:space="0" w:color="auto"/>
        <w:bottom w:val="none" w:sz="0" w:space="0" w:color="auto"/>
        <w:right w:val="none" w:sz="0" w:space="0" w:color="auto"/>
      </w:divBdr>
    </w:div>
    <w:div w:id="1613441894">
      <w:bodyDiv w:val="1"/>
      <w:marLeft w:val="0"/>
      <w:marRight w:val="0"/>
      <w:marTop w:val="0"/>
      <w:marBottom w:val="0"/>
      <w:divBdr>
        <w:top w:val="none" w:sz="0" w:space="0" w:color="auto"/>
        <w:left w:val="none" w:sz="0" w:space="0" w:color="auto"/>
        <w:bottom w:val="none" w:sz="0" w:space="0" w:color="auto"/>
        <w:right w:val="none" w:sz="0" w:space="0" w:color="auto"/>
      </w:divBdr>
    </w:div>
    <w:div w:id="161555117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4429909">
      <w:bodyDiv w:val="1"/>
      <w:marLeft w:val="0"/>
      <w:marRight w:val="0"/>
      <w:marTop w:val="0"/>
      <w:marBottom w:val="0"/>
      <w:divBdr>
        <w:top w:val="none" w:sz="0" w:space="0" w:color="auto"/>
        <w:left w:val="none" w:sz="0" w:space="0" w:color="auto"/>
        <w:bottom w:val="none" w:sz="0" w:space="0" w:color="auto"/>
        <w:right w:val="none" w:sz="0" w:space="0" w:color="auto"/>
      </w:divBdr>
    </w:div>
    <w:div w:id="1688797531">
      <w:bodyDiv w:val="1"/>
      <w:marLeft w:val="0"/>
      <w:marRight w:val="0"/>
      <w:marTop w:val="0"/>
      <w:marBottom w:val="0"/>
      <w:divBdr>
        <w:top w:val="none" w:sz="0" w:space="0" w:color="auto"/>
        <w:left w:val="none" w:sz="0" w:space="0" w:color="auto"/>
        <w:bottom w:val="none" w:sz="0" w:space="0" w:color="auto"/>
        <w:right w:val="none" w:sz="0" w:space="0" w:color="auto"/>
      </w:divBdr>
    </w:div>
    <w:div w:id="1692493430">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1245058">
      <w:bodyDiv w:val="1"/>
      <w:marLeft w:val="0"/>
      <w:marRight w:val="0"/>
      <w:marTop w:val="0"/>
      <w:marBottom w:val="0"/>
      <w:divBdr>
        <w:top w:val="none" w:sz="0" w:space="0" w:color="auto"/>
        <w:left w:val="none" w:sz="0" w:space="0" w:color="auto"/>
        <w:bottom w:val="none" w:sz="0" w:space="0" w:color="auto"/>
        <w:right w:val="none" w:sz="0" w:space="0" w:color="auto"/>
      </w:divBdr>
    </w:div>
    <w:div w:id="1762875273">
      <w:bodyDiv w:val="1"/>
      <w:marLeft w:val="0"/>
      <w:marRight w:val="0"/>
      <w:marTop w:val="0"/>
      <w:marBottom w:val="0"/>
      <w:divBdr>
        <w:top w:val="none" w:sz="0" w:space="0" w:color="auto"/>
        <w:left w:val="none" w:sz="0" w:space="0" w:color="auto"/>
        <w:bottom w:val="none" w:sz="0" w:space="0" w:color="auto"/>
        <w:right w:val="none" w:sz="0" w:space="0" w:color="auto"/>
      </w:divBdr>
    </w:div>
    <w:div w:id="1791125486">
      <w:bodyDiv w:val="1"/>
      <w:marLeft w:val="0"/>
      <w:marRight w:val="0"/>
      <w:marTop w:val="0"/>
      <w:marBottom w:val="0"/>
      <w:divBdr>
        <w:top w:val="none" w:sz="0" w:space="0" w:color="auto"/>
        <w:left w:val="none" w:sz="0" w:space="0" w:color="auto"/>
        <w:bottom w:val="none" w:sz="0" w:space="0" w:color="auto"/>
        <w:right w:val="none" w:sz="0" w:space="0" w:color="auto"/>
      </w:divBdr>
    </w:div>
    <w:div w:id="179132188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8011412">
      <w:bodyDiv w:val="1"/>
      <w:marLeft w:val="0"/>
      <w:marRight w:val="0"/>
      <w:marTop w:val="0"/>
      <w:marBottom w:val="0"/>
      <w:divBdr>
        <w:top w:val="none" w:sz="0" w:space="0" w:color="auto"/>
        <w:left w:val="none" w:sz="0" w:space="0" w:color="auto"/>
        <w:bottom w:val="none" w:sz="0" w:space="0" w:color="auto"/>
        <w:right w:val="none" w:sz="0" w:space="0" w:color="auto"/>
      </w:divBdr>
    </w:div>
    <w:div w:id="1833526807">
      <w:bodyDiv w:val="1"/>
      <w:marLeft w:val="0"/>
      <w:marRight w:val="0"/>
      <w:marTop w:val="0"/>
      <w:marBottom w:val="0"/>
      <w:divBdr>
        <w:top w:val="none" w:sz="0" w:space="0" w:color="auto"/>
        <w:left w:val="none" w:sz="0" w:space="0" w:color="auto"/>
        <w:bottom w:val="none" w:sz="0" w:space="0" w:color="auto"/>
        <w:right w:val="none" w:sz="0" w:space="0" w:color="auto"/>
      </w:divBdr>
    </w:div>
    <w:div w:id="1871142763">
      <w:bodyDiv w:val="1"/>
      <w:marLeft w:val="0"/>
      <w:marRight w:val="0"/>
      <w:marTop w:val="0"/>
      <w:marBottom w:val="0"/>
      <w:divBdr>
        <w:top w:val="none" w:sz="0" w:space="0" w:color="auto"/>
        <w:left w:val="none" w:sz="0" w:space="0" w:color="auto"/>
        <w:bottom w:val="none" w:sz="0" w:space="0" w:color="auto"/>
        <w:right w:val="none" w:sz="0" w:space="0" w:color="auto"/>
      </w:divBdr>
    </w:div>
    <w:div w:id="1877111085">
      <w:bodyDiv w:val="1"/>
      <w:marLeft w:val="0"/>
      <w:marRight w:val="0"/>
      <w:marTop w:val="0"/>
      <w:marBottom w:val="0"/>
      <w:divBdr>
        <w:top w:val="none" w:sz="0" w:space="0" w:color="auto"/>
        <w:left w:val="none" w:sz="0" w:space="0" w:color="auto"/>
        <w:bottom w:val="none" w:sz="0" w:space="0" w:color="auto"/>
        <w:right w:val="none" w:sz="0" w:space="0" w:color="auto"/>
      </w:divBdr>
    </w:div>
    <w:div w:id="1877158588">
      <w:bodyDiv w:val="1"/>
      <w:marLeft w:val="0"/>
      <w:marRight w:val="0"/>
      <w:marTop w:val="0"/>
      <w:marBottom w:val="0"/>
      <w:divBdr>
        <w:top w:val="none" w:sz="0" w:space="0" w:color="auto"/>
        <w:left w:val="none" w:sz="0" w:space="0" w:color="auto"/>
        <w:bottom w:val="none" w:sz="0" w:space="0" w:color="auto"/>
        <w:right w:val="none" w:sz="0" w:space="0" w:color="auto"/>
      </w:divBdr>
    </w:div>
    <w:div w:id="1896887152">
      <w:bodyDiv w:val="1"/>
      <w:marLeft w:val="0"/>
      <w:marRight w:val="0"/>
      <w:marTop w:val="0"/>
      <w:marBottom w:val="0"/>
      <w:divBdr>
        <w:top w:val="none" w:sz="0" w:space="0" w:color="auto"/>
        <w:left w:val="none" w:sz="0" w:space="0" w:color="auto"/>
        <w:bottom w:val="none" w:sz="0" w:space="0" w:color="auto"/>
        <w:right w:val="none" w:sz="0" w:space="0" w:color="auto"/>
      </w:divBdr>
    </w:div>
    <w:div w:id="1898316286">
      <w:bodyDiv w:val="1"/>
      <w:marLeft w:val="0"/>
      <w:marRight w:val="0"/>
      <w:marTop w:val="0"/>
      <w:marBottom w:val="0"/>
      <w:divBdr>
        <w:top w:val="none" w:sz="0" w:space="0" w:color="auto"/>
        <w:left w:val="none" w:sz="0" w:space="0" w:color="auto"/>
        <w:bottom w:val="none" w:sz="0" w:space="0" w:color="auto"/>
        <w:right w:val="none" w:sz="0" w:space="0" w:color="auto"/>
      </w:divBdr>
    </w:div>
    <w:div w:id="1908493608">
      <w:bodyDiv w:val="1"/>
      <w:marLeft w:val="0"/>
      <w:marRight w:val="0"/>
      <w:marTop w:val="0"/>
      <w:marBottom w:val="0"/>
      <w:divBdr>
        <w:top w:val="none" w:sz="0" w:space="0" w:color="auto"/>
        <w:left w:val="none" w:sz="0" w:space="0" w:color="auto"/>
        <w:bottom w:val="none" w:sz="0" w:space="0" w:color="auto"/>
        <w:right w:val="none" w:sz="0" w:space="0" w:color="auto"/>
      </w:divBdr>
    </w:div>
    <w:div w:id="1939678454">
      <w:bodyDiv w:val="1"/>
      <w:marLeft w:val="0"/>
      <w:marRight w:val="0"/>
      <w:marTop w:val="0"/>
      <w:marBottom w:val="0"/>
      <w:divBdr>
        <w:top w:val="none" w:sz="0" w:space="0" w:color="auto"/>
        <w:left w:val="none" w:sz="0" w:space="0" w:color="auto"/>
        <w:bottom w:val="none" w:sz="0" w:space="0" w:color="auto"/>
        <w:right w:val="none" w:sz="0" w:space="0" w:color="auto"/>
      </w:divBdr>
    </w:div>
    <w:div w:id="1949924838">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16225160">
      <w:bodyDiv w:val="1"/>
      <w:marLeft w:val="0"/>
      <w:marRight w:val="0"/>
      <w:marTop w:val="0"/>
      <w:marBottom w:val="0"/>
      <w:divBdr>
        <w:top w:val="none" w:sz="0" w:space="0" w:color="auto"/>
        <w:left w:val="none" w:sz="0" w:space="0" w:color="auto"/>
        <w:bottom w:val="none" w:sz="0" w:space="0" w:color="auto"/>
        <w:right w:val="none" w:sz="0" w:space="0" w:color="auto"/>
      </w:divBdr>
    </w:div>
    <w:div w:id="2016684490">
      <w:bodyDiv w:val="1"/>
      <w:marLeft w:val="0"/>
      <w:marRight w:val="0"/>
      <w:marTop w:val="0"/>
      <w:marBottom w:val="0"/>
      <w:divBdr>
        <w:top w:val="none" w:sz="0" w:space="0" w:color="auto"/>
        <w:left w:val="none" w:sz="0" w:space="0" w:color="auto"/>
        <w:bottom w:val="none" w:sz="0" w:space="0" w:color="auto"/>
        <w:right w:val="none" w:sz="0" w:space="0" w:color="auto"/>
      </w:divBdr>
    </w:div>
    <w:div w:id="2029865698">
      <w:bodyDiv w:val="1"/>
      <w:marLeft w:val="0"/>
      <w:marRight w:val="0"/>
      <w:marTop w:val="0"/>
      <w:marBottom w:val="0"/>
      <w:divBdr>
        <w:top w:val="none" w:sz="0" w:space="0" w:color="auto"/>
        <w:left w:val="none" w:sz="0" w:space="0" w:color="auto"/>
        <w:bottom w:val="none" w:sz="0" w:space="0" w:color="auto"/>
        <w:right w:val="none" w:sz="0" w:space="0" w:color="auto"/>
      </w:divBdr>
    </w:div>
    <w:div w:id="208503031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2384076">
      <w:bodyDiv w:val="1"/>
      <w:marLeft w:val="0"/>
      <w:marRight w:val="0"/>
      <w:marTop w:val="0"/>
      <w:marBottom w:val="0"/>
      <w:divBdr>
        <w:top w:val="none" w:sz="0" w:space="0" w:color="auto"/>
        <w:left w:val="none" w:sz="0" w:space="0" w:color="auto"/>
        <w:bottom w:val="none" w:sz="0" w:space="0" w:color="auto"/>
        <w:right w:val="none" w:sz="0" w:space="0" w:color="auto"/>
      </w:divBdr>
    </w:div>
    <w:div w:id="2103796916">
      <w:bodyDiv w:val="1"/>
      <w:marLeft w:val="0"/>
      <w:marRight w:val="0"/>
      <w:marTop w:val="0"/>
      <w:marBottom w:val="0"/>
      <w:divBdr>
        <w:top w:val="none" w:sz="0" w:space="0" w:color="auto"/>
        <w:left w:val="none" w:sz="0" w:space="0" w:color="auto"/>
        <w:bottom w:val="none" w:sz="0" w:space="0" w:color="auto"/>
        <w:right w:val="none" w:sz="0" w:space="0" w:color="auto"/>
      </w:divBdr>
    </w:div>
    <w:div w:id="2104061618">
      <w:bodyDiv w:val="1"/>
      <w:marLeft w:val="0"/>
      <w:marRight w:val="0"/>
      <w:marTop w:val="0"/>
      <w:marBottom w:val="0"/>
      <w:divBdr>
        <w:top w:val="none" w:sz="0" w:space="0" w:color="auto"/>
        <w:left w:val="none" w:sz="0" w:space="0" w:color="auto"/>
        <w:bottom w:val="none" w:sz="0" w:space="0" w:color="auto"/>
        <w:right w:val="none" w:sz="0" w:space="0" w:color="auto"/>
      </w:divBdr>
    </w:div>
    <w:div w:id="2108574100">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2870758">
      <w:bodyDiv w:val="1"/>
      <w:marLeft w:val="0"/>
      <w:marRight w:val="0"/>
      <w:marTop w:val="0"/>
      <w:marBottom w:val="0"/>
      <w:divBdr>
        <w:top w:val="none" w:sz="0" w:space="0" w:color="auto"/>
        <w:left w:val="none" w:sz="0" w:space="0" w:color="auto"/>
        <w:bottom w:val="none" w:sz="0" w:space="0" w:color="auto"/>
        <w:right w:val="none" w:sz="0" w:space="0" w:color="auto"/>
      </w:divBdr>
    </w:div>
    <w:div w:id="21419903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hyperlink" Target="https://www.onr.org.uk/working-with-others/public-participation/consultations/closed-consultations/hinkley-point-b"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1552"/>
    <w:rsid w:val="000B4790"/>
    <w:rsid w:val="000C0F9C"/>
    <w:rsid w:val="00183F29"/>
    <w:rsid w:val="001935DC"/>
    <w:rsid w:val="001D06E0"/>
    <w:rsid w:val="00236D83"/>
    <w:rsid w:val="002550FD"/>
    <w:rsid w:val="00284A4C"/>
    <w:rsid w:val="00317C0A"/>
    <w:rsid w:val="00321780"/>
    <w:rsid w:val="003249EF"/>
    <w:rsid w:val="00333F8E"/>
    <w:rsid w:val="00350199"/>
    <w:rsid w:val="00397E8F"/>
    <w:rsid w:val="003D1D5D"/>
    <w:rsid w:val="003F4D0F"/>
    <w:rsid w:val="00416CCE"/>
    <w:rsid w:val="00460DCA"/>
    <w:rsid w:val="004C5570"/>
    <w:rsid w:val="004E6034"/>
    <w:rsid w:val="005802C8"/>
    <w:rsid w:val="005B4EEE"/>
    <w:rsid w:val="00611F13"/>
    <w:rsid w:val="00645756"/>
    <w:rsid w:val="006816DE"/>
    <w:rsid w:val="006A1F0A"/>
    <w:rsid w:val="006B093D"/>
    <w:rsid w:val="006B7F19"/>
    <w:rsid w:val="007154C5"/>
    <w:rsid w:val="00755069"/>
    <w:rsid w:val="0075710B"/>
    <w:rsid w:val="007C1B0E"/>
    <w:rsid w:val="007C6F8F"/>
    <w:rsid w:val="0083512F"/>
    <w:rsid w:val="00835E07"/>
    <w:rsid w:val="00863744"/>
    <w:rsid w:val="008967FB"/>
    <w:rsid w:val="0092139C"/>
    <w:rsid w:val="00960F12"/>
    <w:rsid w:val="00A5116F"/>
    <w:rsid w:val="00A566EA"/>
    <w:rsid w:val="00B24590"/>
    <w:rsid w:val="00B56D69"/>
    <w:rsid w:val="00BA1AA6"/>
    <w:rsid w:val="00C41BCC"/>
    <w:rsid w:val="00C72077"/>
    <w:rsid w:val="00D57E7C"/>
    <w:rsid w:val="00DC2398"/>
    <w:rsid w:val="00DC27C7"/>
    <w:rsid w:val="00DD7BA4"/>
    <w:rsid w:val="00DF153A"/>
    <w:rsid w:val="00E051D9"/>
    <w:rsid w:val="00E318CE"/>
    <w:rsid w:val="00E646E1"/>
    <w:rsid w:val="00F060DA"/>
    <w:rsid w:val="00F259AF"/>
    <w:rsid w:val="00F93872"/>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dde971e3d9ea774712a8a1c691286ff2">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9049bada52cc04b6b63d1904e6bd3cc5"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IEEE2006OfficeOnline.xsl" StyleName="IEEE" Version="2006">
  <b:Source>
    <b:Tag>ONR2313</b:Tag>
    <b:SourceType>Report</b:SourceType>
    <b:Guid>{4489FD07-A369-4EA4-BF5C-838DCF9BAC36}</b:Guid>
    <b:Author>
      <b:Author>
        <b:Corporate>ONR</b:Corporate>
      </b:Author>
    </b:Author>
    <b:Title>NS-TAST-GD-105 The Assessment of the Nuclear Reactors (Environmental Impact Assessment for Decommissioning) Regulations Submissions (EIADR)</b:Title>
    <b:Year>2023</b:Year>
    <b:RefOrder>4</b:RefOrder>
  </b:Source>
  <b:Source>
    <b:Tag>ONR231</b:Tag>
    <b:SourceType>Report</b:SourceType>
    <b:Guid>{B876406A-FCCA-4C8F-91A6-6DB4A84C4181}</b:Guid>
    <b:Author>
      <b:Author>
        <b:Corporate>ONR</b:Corporate>
      </b:Author>
    </b:Author>
    <b:Title>ONR-NLR-GD-001 Guidance on the Nuclear Reactors (Environmental Impact Assessment for Decommissioning) Regulations</b:Title>
    <b:Year>2023</b:Year>
    <b:RefOrder>3</b:RefOrder>
  </b:Source>
  <b:Source>
    <b:Tag>ONR2210</b:Tag>
    <b:SourceType>Report</b:SourceType>
    <b:Guid>{8664F37F-6ACF-48E0-B1BE-F1AAEDD241BF}</b:Guid>
    <b:Title>ONR-OFD-AR-22-049 Hinkley Point B Nuclear Power Station - Environmental Statement Pre-Application Opinion</b:Title>
    <b:Year>2022</b:Year>
    <b:Author>
      <b:Author>
        <b:Corporate>ONR</b:Corporate>
      </b:Author>
    </b:Author>
    <b:RefOrder>5</b:RefOrder>
  </b:Source>
  <b:Source>
    <b:Tag>EDF221</b:Tag>
    <b:SourceType>Report</b:SourceType>
    <b:Guid>{56CDEAD9-F60D-4A67-A039-74FDFB0D08C1}</b:Guid>
    <b:Author>
      <b:Author>
        <b:Corporate>EDF Energy Nuclear Generation Ltd</b:Corporate>
      </b:Author>
    </b:Author>
    <b:Title>Decommissioning of Hinkley Point B Nuclear Power Station: EIA Scoping Report</b:Title>
    <b:Year>2022</b:Year>
    <b:RefOrder>6</b:RefOrder>
  </b:Source>
  <b:Source>
    <b:Tag>Mot221</b:Tag>
    <b:SourceType>Report</b:SourceType>
    <b:Guid>{18E532CB-D522-4753-A45B-8693A3EDF7AB}</b:Guid>
    <b:Author>
      <b:Author>
        <b:Corporate>Mott MacDonald Limited</b:Corporate>
      </b:Author>
    </b:Author>
    <b:Title>Review of Hinkley Point B EIA Scoping Report</b:Title>
    <b:Year>2022</b:Year>
    <b:RefOrder>7</b:RefOrder>
  </b:Source>
  <b:Source>
    <b:Tag>ONR245</b:Tag>
    <b:SourceType>Report</b:SourceType>
    <b:Guid>{D55DF4A0-8A62-4AA1-8B77-FA9C11FFD275}</b:Guid>
    <b:Author>
      <b:Author>
        <b:Corporate>ONR</b:Corporate>
      </b:Author>
    </b:Author>
    <b:Title>ONR-ENF-POL-001 Enforcement Policy Statement</b:Title>
    <b:Year>2024</b:Year>
    <b:RefOrder>10</b:RefOrder>
  </b:Source>
  <b:Source>
    <b:Tag>ONR232</b:Tag>
    <b:SourceType>Report</b:SourceType>
    <b:Guid>{341C04E1-A72D-4472-BD19-B0F7C0585595}</b:Guid>
    <b:Author>
      <b:Author>
        <b:Corporate>ONR</b:Corporate>
      </b:Author>
    </b:Author>
    <b:Title>ONR-PER-IN-006 Decision Review and Appeals Process</b:Title>
    <b:Year>2023</b:Year>
    <b:RefOrder>13</b:RefOrder>
  </b:Source>
  <b:Source>
    <b:Tag>ONR258</b:Tag>
    <b:SourceType>ElectronicSource</b:SourceType>
    <b:Guid>{3556E441-4A0D-461B-811B-F1701B8CE5D8}</b:Guid>
    <b:Author>
      <b:Author>
        <b:Corporate>ONR</b:Corporate>
      </b:Author>
    </b:Author>
    <b:Title>WIReD AR-01545: Hinkley Point B EIADR Application for Consent</b:Title>
    <b:Year>2025</b:Year>
    <b:RefOrder>9</b:RefOrder>
  </b:Source>
  <b:Source>
    <b:Tag>EDF2512</b:Tag>
    <b:SourceType>Report</b:SourceType>
    <b:Guid>{207F24A1-6C66-4D99-96DA-C135D4B37F41}</b:Guid>
    <b:Author>
      <b:Author>
        <b:Corporate>EDF Nuclear Generation Ltd</b:Corporate>
      </b:Author>
    </b:Author>
    <b:Title>Decommissioning of Hinkley Point B Nuclear Power Station – Habitats Regulation Appraisal: Screening Report and Report to Inform Appropriate Assessment (ONRW-2126615823-8509)</b:Title>
    <b:Year>2025</b:Year>
    <b:RefOrder>11</b:RefOrder>
  </b:Source>
  <b:Source>
    <b:Tag>EDF257</b:Tag>
    <b:SourceType>Report</b:SourceType>
    <b:Guid>{09B8B876-A2BF-494E-9FE0-BE5A08607276}</b:Guid>
    <b:Title>Decommissioning of Hinkley Point B Nuclear Power Station – Environmental Statement Volume I: Main text (ONRW-2126615823-8504)</b:Title>
    <b:Year>2025</b:Year>
    <b:Author>
      <b:Author>
        <b:Corporate>EDF Nuclear Generation Ltd</b:Corporate>
      </b:Author>
    </b:Author>
    <b:RefOrder>12</b:RefOrder>
  </b:Source>
  <b:Source>
    <b:Tag>EDF2515</b:Tag>
    <b:SourceType>Report</b:SourceType>
    <b:Guid>{5A977A97-1D11-414D-9944-5ADC104FE11E}</b:Guid>
    <b:Author>
      <b:Author>
        <b:Corporate>EDF Energy Nuclear Generation Ltd</b:Corporate>
      </b:Author>
    </b:Author>
    <b:Title>Decommissioning of Hinkley Point B Nuclear Power Station - Outline Environmental Management Plan (ONRW-2126615823-8510)</b:Title>
    <b:Year>2025</b:Year>
    <b:RefOrder>8</b:RefOrder>
  </b:Source>
  <b:Source>
    <b:Tag>EDF2413</b:Tag>
    <b:SourceType>Report</b:SourceType>
    <b:Guid>{04F73E35-3400-4624-9EBC-66AF530021BB}</b:Guid>
    <b:Author>
      <b:Author>
        <b:Corporate>EDF Energy Nuclear Generation Ltd</b:Corporate>
      </b:Author>
    </b:Author>
    <b:Title>Hinkley Point B EIADR Application Cover Letter (ref: EDFNDCT/0001)</b:Title>
    <b:Year>2024</b:Year>
    <b:RefOrder>1</b:RefOrder>
  </b:Source>
  <b:Source>
    <b:Tag>EDF2516</b:Tag>
    <b:SourceType>Report</b:SourceType>
    <b:Guid>{5CF7E7B2-85D4-43BF-902D-206077056F1A}</b:Guid>
    <b:Author>
      <b:Author>
        <b:Corporate>EDF Energy Nuclear Generation Ltd</b:Corporate>
      </b:Author>
    </b:Author>
    <b:Title>Hinkley Point B EIADR Response to Further Information Request - Cover Letter (ref: EDFNDCT/0003)</b:Title>
    <b:Year>2025</b:Year>
    <b:RefOrder>2</b:RefOrder>
  </b:Source>
</b:Sourc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Record_x0020_Number xmlns="f6cfbbfa-3ea0-4d8e-acde-632e83cd9c55" xsi:nil="true"/>
    <GDA_x0020_Purpose xmlns="f6cfbbfa-3ea0-4d8e-acde-632e83cd9c55" xsi:nil="true"/>
    <GDA_x0020_Tier xmlns="f6cfbbfa-3ea0-4d8e-acde-632e83cd9c55" xsi:nil="true"/>
    <GDA_x0020_RP_x0020_Assigned_x0020_Export_x0020_Control xmlns="f6cfbbfa-3ea0-4d8e-acde-632e83cd9c55" xsi:nil="true"/>
    <_dlc_DocId xmlns="f6cfbbfa-3ea0-4d8e-acde-632e83cd9c55">ONRW-2019369590-23594</_dlc_DocId>
    <GDA_x0020_Regulator_x0020_or_x0020_RP xmlns="f6cfbbfa-3ea0-4d8e-acde-632e83cd9c55">ONR</GDA_x0020_Regulator_x0020_or_x0020_RP>
    <Division xmlns="f6cfbbfa-3ea0-4d8e-acde-632e83cd9c55" xsi:nil="true"/>
    <Classification xmlns="2b92fa06-69b2-4527-a0e1-9e8803fc1e53" xsi:nil="true"/>
    <Document_x0020_Status xmlns="f6cfbbfa-3ea0-4d8e-acde-632e83cd9c55" xsi:nil="true"/>
    <Subdivision xmlns="f6cfbbfa-3ea0-4d8e-acde-632e83cd9c55" xsi:nil="true"/>
    <Uploadedby xmlns="2b92fa06-69b2-4527-a0e1-9e8803fc1e53" xsi:nil="true"/>
    <NoRecords xmlns="2b92fa06-69b2-4527-a0e1-9e8803fc1e53" xsi:nil="true"/>
    <Document_x0020_Type xmlns="f6cfbbfa-3ea0-4d8e-acde-632e83cd9c55" xsi:nil="true"/>
    <_dlc_DocIdUrl xmlns="f6cfbbfa-3ea0-4d8e-acde-632e83cd9c55">
      <Url>https://prodonrgov.sharepoint.com/_layouts/15/DocIdRedir.aspx?ID=ONRW-2019369590-23594</Url>
      <Description>ONRW-2019369590-23594</Description>
    </_dlc_DocIdUrl>
    <Dutyholder xmlns="f6cfbbfa-3ea0-4d8e-acde-632e83cd9c55" xsi:nil="true"/>
    <GDA_x0020_Topics xmlns="f6cfbbfa-3ea0-4d8e-acde-632e83cd9c55" xsi:nil="true"/>
    <External_x0020_Revision xmlns="f6cfbbfa-3ea0-4d8e-acde-632e83cd9c55" xsi:nil="true"/>
    <External_x0020_Reference xmlns="f6cfbbfa-3ea0-4d8e-acde-632e83cd9c55" xsi:nil="true"/>
    <SharedWithUsers xmlns="f6cfbbfa-3ea0-4d8e-acde-632e83cd9c55">
      <UserInfo>
        <DisplayName>Liam Dunning</DisplayName>
        <AccountId>12</AccountId>
        <AccountType/>
      </UserInfo>
    </SharedWithUsers>
    <lcf76f155ced4ddcb4097134ff3c332f xmlns="2b92fa06-69b2-4527-a0e1-9e8803fc1e53">
      <Terms xmlns="http://schemas.microsoft.com/office/infopath/2007/PartnerControls"/>
    </lcf76f155ced4ddcb4097134ff3c332f>
    <TaxCatchAll xmlns="f6cfbbfa-3ea0-4d8e-acde-632e83cd9c55" xsi:nil="true"/>
    <Site xmlns="f6cfbbfa-3ea0-4d8e-acde-632e83cd9c55" xsi:nil="true"/>
    <_dlc_DocIdPersistId xmlns="f6cfbbfa-3ea0-4d8e-acde-632e83cd9c55"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25BC32E-9055-48D0-A906-A5AD360027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02EF20-55EB-41BA-AAD2-F31840976CB1}">
  <ds:schemaRefs>
    <ds:schemaRef ds:uri="http://schemas.microsoft.com/sharepoint/v3/contenttype/forms"/>
  </ds:schemaRefs>
</ds:datastoreItem>
</file>

<file path=customXml/itemProps4.xml><?xml version="1.0" encoding="utf-8"?>
<ds:datastoreItem xmlns:ds="http://schemas.openxmlformats.org/officeDocument/2006/customXml" ds:itemID="{5AA69098-D84E-4DB4-8EAF-4375C30A5D53}">
  <ds:schemaRefs>
    <ds:schemaRef ds:uri="http://schemas.openxmlformats.org/officeDocument/2006/bibliography"/>
  </ds:schemaRefs>
</ds:datastoreItem>
</file>

<file path=customXml/itemProps5.xml><?xml version="1.0" encoding="utf-8"?>
<ds:datastoreItem xmlns:ds="http://schemas.openxmlformats.org/officeDocument/2006/customXml" ds:itemID="{F035FE42-6A37-4D34-B31E-9AD7C7A7272A}">
  <ds:schemaRefs>
    <ds:schemaRef ds:uri="http://schemas.microsoft.com/sharepoint/events"/>
  </ds:schemaRefs>
</ds:datastoreItem>
</file>

<file path=customXml/itemProps6.xml><?xml version="1.0" encoding="utf-8"?>
<ds:datastoreItem xmlns:ds="http://schemas.openxmlformats.org/officeDocument/2006/customXml" ds:itemID="{550F6541-2AC8-406F-AD10-D69EEB7F0DB8}">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16</Pages>
  <Words>4098</Words>
  <Characters>22950</Characters>
  <Application>Microsoft Office Word</Application>
  <DocSecurity>0</DocSecurity>
  <Lines>521</Lines>
  <Paragraphs>219</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26829</CharactersWithSpaces>
  <SharedDoc>false</SharedDoc>
  <HLinks>
    <vt:vector size="72" baseType="variant">
      <vt:variant>
        <vt:i4>2490482</vt:i4>
      </vt:variant>
      <vt:variant>
        <vt:i4>81</vt:i4>
      </vt:variant>
      <vt:variant>
        <vt:i4>0</vt:i4>
      </vt:variant>
      <vt:variant>
        <vt:i4>5</vt:i4>
      </vt:variant>
      <vt:variant>
        <vt:lpwstr>https://www.onr.org.uk/working-with-others/public-participation/consultations/closed-consultations/hinkley-point-b</vt:lpwstr>
      </vt:variant>
      <vt:variant>
        <vt:lpwstr/>
      </vt:variant>
      <vt:variant>
        <vt:i4>1376313</vt:i4>
      </vt:variant>
      <vt:variant>
        <vt:i4>62</vt:i4>
      </vt:variant>
      <vt:variant>
        <vt:i4>0</vt:i4>
      </vt:variant>
      <vt:variant>
        <vt:i4>5</vt:i4>
      </vt:variant>
      <vt:variant>
        <vt:lpwstr/>
      </vt:variant>
      <vt:variant>
        <vt:lpwstr>_Toc210290212</vt:lpwstr>
      </vt:variant>
      <vt:variant>
        <vt:i4>1376313</vt:i4>
      </vt:variant>
      <vt:variant>
        <vt:i4>56</vt:i4>
      </vt:variant>
      <vt:variant>
        <vt:i4>0</vt:i4>
      </vt:variant>
      <vt:variant>
        <vt:i4>5</vt:i4>
      </vt:variant>
      <vt:variant>
        <vt:lpwstr/>
      </vt:variant>
      <vt:variant>
        <vt:lpwstr>_Toc210290211</vt:lpwstr>
      </vt:variant>
      <vt:variant>
        <vt:i4>1376313</vt:i4>
      </vt:variant>
      <vt:variant>
        <vt:i4>50</vt:i4>
      </vt:variant>
      <vt:variant>
        <vt:i4>0</vt:i4>
      </vt:variant>
      <vt:variant>
        <vt:i4>5</vt:i4>
      </vt:variant>
      <vt:variant>
        <vt:lpwstr/>
      </vt:variant>
      <vt:variant>
        <vt:lpwstr>_Toc210290210</vt:lpwstr>
      </vt:variant>
      <vt:variant>
        <vt:i4>1310777</vt:i4>
      </vt:variant>
      <vt:variant>
        <vt:i4>44</vt:i4>
      </vt:variant>
      <vt:variant>
        <vt:i4>0</vt:i4>
      </vt:variant>
      <vt:variant>
        <vt:i4>5</vt:i4>
      </vt:variant>
      <vt:variant>
        <vt:lpwstr/>
      </vt:variant>
      <vt:variant>
        <vt:lpwstr>_Toc210290209</vt:lpwstr>
      </vt:variant>
      <vt:variant>
        <vt:i4>1310777</vt:i4>
      </vt:variant>
      <vt:variant>
        <vt:i4>38</vt:i4>
      </vt:variant>
      <vt:variant>
        <vt:i4>0</vt:i4>
      </vt:variant>
      <vt:variant>
        <vt:i4>5</vt:i4>
      </vt:variant>
      <vt:variant>
        <vt:lpwstr/>
      </vt:variant>
      <vt:variant>
        <vt:lpwstr>_Toc210290208</vt:lpwstr>
      </vt:variant>
      <vt:variant>
        <vt:i4>1310777</vt:i4>
      </vt:variant>
      <vt:variant>
        <vt:i4>32</vt:i4>
      </vt:variant>
      <vt:variant>
        <vt:i4>0</vt:i4>
      </vt:variant>
      <vt:variant>
        <vt:i4>5</vt:i4>
      </vt:variant>
      <vt:variant>
        <vt:lpwstr/>
      </vt:variant>
      <vt:variant>
        <vt:lpwstr>_Toc210290207</vt:lpwstr>
      </vt:variant>
      <vt:variant>
        <vt:i4>1310777</vt:i4>
      </vt:variant>
      <vt:variant>
        <vt:i4>26</vt:i4>
      </vt:variant>
      <vt:variant>
        <vt:i4>0</vt:i4>
      </vt:variant>
      <vt:variant>
        <vt:i4>5</vt:i4>
      </vt:variant>
      <vt:variant>
        <vt:lpwstr/>
      </vt:variant>
      <vt:variant>
        <vt:lpwstr>_Toc210290206</vt:lpwstr>
      </vt:variant>
      <vt:variant>
        <vt:i4>1310777</vt:i4>
      </vt:variant>
      <vt:variant>
        <vt:i4>20</vt:i4>
      </vt:variant>
      <vt:variant>
        <vt:i4>0</vt:i4>
      </vt:variant>
      <vt:variant>
        <vt:i4>5</vt:i4>
      </vt:variant>
      <vt:variant>
        <vt:lpwstr/>
      </vt:variant>
      <vt:variant>
        <vt:lpwstr>_Toc210290205</vt:lpwstr>
      </vt:variant>
      <vt:variant>
        <vt:i4>1310777</vt:i4>
      </vt:variant>
      <vt:variant>
        <vt:i4>14</vt:i4>
      </vt:variant>
      <vt:variant>
        <vt:i4>0</vt:i4>
      </vt:variant>
      <vt:variant>
        <vt:i4>5</vt:i4>
      </vt:variant>
      <vt:variant>
        <vt:lpwstr/>
      </vt:variant>
      <vt:variant>
        <vt:lpwstr>_Toc210290204</vt:lpwstr>
      </vt:variant>
      <vt:variant>
        <vt:i4>1310777</vt:i4>
      </vt:variant>
      <vt:variant>
        <vt:i4>8</vt:i4>
      </vt:variant>
      <vt:variant>
        <vt:i4>0</vt:i4>
      </vt:variant>
      <vt:variant>
        <vt:i4>5</vt:i4>
      </vt:variant>
      <vt:variant>
        <vt:lpwstr/>
      </vt:variant>
      <vt:variant>
        <vt:lpwstr>_Toc210290203</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revision>21</cp:revision>
  <cp:lastPrinted>2025-10-03T15:53:00Z</cp:lastPrinted>
  <dcterms:created xsi:type="dcterms:W3CDTF">2025-10-08T13:33:00Z</dcterms:created>
  <dcterms:modified xsi:type="dcterms:W3CDTF">2025-10-29T14:55:00Z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2025-09-22T10:25:13Z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a0fca3e8-a602-43a8-86d7-1ccb26757b01</vt:lpwstr>
  </property>
  <property fmtid="{D5CDD505-2E9C-101B-9397-08002B2CF9AE}" pid="8" name="MSIP_Label_9e5e003a-90eb-47c9-a506-ad47e7a0b281_ContentBits">
    <vt:lpwstr>0</vt:lpwstr>
  </property>
  <property fmtid="{D5CDD505-2E9C-101B-9397-08002B2CF9AE}" pid="9" name="MSIP_Label_9e5e003a-90eb-47c9-a506-ad47e7a0b281_Tag">
    <vt:lpwstr>10, 0, 1, 1</vt:lpwstr>
  </property>
  <property fmtid="{D5CDD505-2E9C-101B-9397-08002B2CF9AE}" pid="10" name="TaxKeyword">
    <vt:lpwstr>4;#[Key words separated by commas]|f43e2310-82d5-44d8-a731-b695dd9d1339</vt:lpwstr>
  </property>
  <property fmtid="{D5CDD505-2E9C-101B-9397-08002B2CF9AE}" pid="11" name="_dlc_policyId">
    <vt:lpwstr>0x010100D26132866C27C8419274F4F56698250A</vt:lpwstr>
  </property>
  <property fmtid="{D5CDD505-2E9C-101B-9397-08002B2CF9AE}" pid="12" name="MediaServiceImageTags">
    <vt:lpwstr/>
  </property>
  <property fmtid="{D5CDD505-2E9C-101B-9397-08002B2CF9AE}" pid="13" name="ContentTypeId">
    <vt:lpwstr>0x010100A13914FA0711CC4A961807421DD4EAE1</vt:lpwstr>
  </property>
  <property fmtid="{D5CDD505-2E9C-101B-9397-08002B2CF9AE}" pid="14" name="docLang">
    <vt:lpwstr>en</vt:lpwstr>
  </property>
  <property fmtid="{D5CDD505-2E9C-101B-9397-08002B2CF9AE}" pid="15" name="ItemRetentionFormula">
    <vt:lpwstr/>
  </property>
  <property fmtid="{D5CDD505-2E9C-101B-9397-08002B2CF9AE}" pid="16" name="_dlc_DocIdItemGuid">
    <vt:lpwstr>31e2ba42-abd8-4d70-8da4-5737fe735f73</vt:lpwstr>
  </property>
  <property fmtid="{D5CDD505-2E9C-101B-9397-08002B2CF9AE}" pid="17" name="_NewReviewCycle">
    <vt:lpwstr/>
  </property>
</Properties>
</file>