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5883F379" w:rsidR="00595C8C" w:rsidRPr="00595C8C" w:rsidRDefault="00595C8C" w:rsidP="00595C8C">
            <w:pPr>
              <w:pStyle w:val="InnerCoverTitle"/>
              <w:rPr>
                <w:sz w:val="36"/>
                <w:szCs w:val="36"/>
              </w:rPr>
            </w:pPr>
            <w:r w:rsidRPr="00595C8C">
              <w:rPr>
                <w:sz w:val="36"/>
                <w:szCs w:val="36"/>
              </w:rPr>
              <w:t xml:space="preserve">ONR </w:t>
            </w:r>
            <w:r w:rsidR="00D60BCB">
              <w:rPr>
                <w:sz w:val="36"/>
                <w:szCs w:val="36"/>
              </w:rPr>
              <w:t>Technical Inspection Guide (TIG)</w:t>
            </w:r>
          </w:p>
          <w:sdt>
            <w:sdtPr>
              <w:rPr>
                <w:sz w:val="72"/>
                <w:szCs w:val="72"/>
              </w:rPr>
              <w:id w:val="1228188510"/>
              <w:placeholder>
                <w:docPart w:val="DefaultPlaceholder_-1854013440"/>
              </w:placeholder>
            </w:sdtPr>
            <w:sdtEndPr/>
            <w:sdtContent>
              <w:p w14:paraId="7C4EA414" w14:textId="00BEF9B8" w:rsidR="00D0226A" w:rsidRPr="001E03E1" w:rsidRDefault="00C00602" w:rsidP="001E03E1">
                <w:pPr>
                  <w:pStyle w:val="CoverTitle"/>
                  <w:rPr>
                    <w:szCs w:val="90"/>
                  </w:rPr>
                </w:pPr>
                <w:sdt>
                  <w:sdtPr>
                    <w:rPr>
                      <w:rFonts w:eastAsiaTheme="majorEastAsia"/>
                      <w:bCs/>
                      <w:noProof/>
                      <w:spacing w:val="-10"/>
                      <w:sz w:val="72"/>
                      <w:szCs w:val="72"/>
                      <w:lang w:bidi="ar-SA"/>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D64CB8" w:rsidRPr="00D64CB8">
                      <w:rPr>
                        <w:rFonts w:eastAsiaTheme="majorEastAsia"/>
                        <w:bCs/>
                        <w:noProof/>
                        <w:spacing w:val="-10"/>
                        <w:sz w:val="72"/>
                        <w:szCs w:val="72"/>
                        <w:lang w:bidi="ar-SA"/>
                      </w:rPr>
                      <w:t xml:space="preserve">Licensed </w:t>
                    </w:r>
                    <w:r w:rsidR="00477309">
                      <w:rPr>
                        <w:rFonts w:eastAsiaTheme="majorEastAsia"/>
                        <w:bCs/>
                        <w:noProof/>
                        <w:spacing w:val="-10"/>
                        <w:sz w:val="72"/>
                        <w:szCs w:val="72"/>
                        <w:lang w:bidi="ar-SA"/>
                      </w:rPr>
                      <w:t>s</w:t>
                    </w:r>
                    <w:r w:rsidR="00D64CB8" w:rsidRPr="00D64CB8">
                      <w:rPr>
                        <w:rFonts w:eastAsiaTheme="majorEastAsia"/>
                        <w:bCs/>
                        <w:noProof/>
                        <w:spacing w:val="-10"/>
                        <w:sz w:val="72"/>
                        <w:szCs w:val="72"/>
                        <w:lang w:bidi="ar-SA"/>
                      </w:rPr>
                      <w:t xml:space="preserve">ite </w:t>
                    </w:r>
                    <w:r w:rsidR="00477309">
                      <w:rPr>
                        <w:rFonts w:eastAsiaTheme="majorEastAsia"/>
                        <w:bCs/>
                        <w:noProof/>
                        <w:spacing w:val="-10"/>
                        <w:sz w:val="72"/>
                        <w:szCs w:val="72"/>
                        <w:lang w:bidi="ar-SA"/>
                      </w:rPr>
                      <w:t>a</w:t>
                    </w:r>
                    <w:r w:rsidR="00D64CB8" w:rsidRPr="00D64CB8">
                      <w:rPr>
                        <w:rFonts w:eastAsiaTheme="majorEastAsia"/>
                        <w:bCs/>
                        <w:noProof/>
                        <w:spacing w:val="-10"/>
                        <w:sz w:val="72"/>
                        <w:szCs w:val="72"/>
                        <w:lang w:bidi="ar-SA"/>
                      </w:rPr>
                      <w:t xml:space="preserve">nnual </w:t>
                    </w:r>
                    <w:r w:rsidR="00477309">
                      <w:rPr>
                        <w:rFonts w:eastAsiaTheme="majorEastAsia"/>
                        <w:bCs/>
                        <w:noProof/>
                        <w:spacing w:val="-10"/>
                        <w:sz w:val="72"/>
                        <w:szCs w:val="72"/>
                        <w:lang w:bidi="ar-SA"/>
                      </w:rPr>
                      <w:t>r</w:t>
                    </w:r>
                    <w:r w:rsidR="00D64CB8" w:rsidRPr="00D64CB8">
                      <w:rPr>
                        <w:rFonts w:eastAsiaTheme="majorEastAsia"/>
                        <w:bCs/>
                        <w:noProof/>
                        <w:spacing w:val="-10"/>
                        <w:sz w:val="72"/>
                        <w:szCs w:val="72"/>
                        <w:lang w:bidi="ar-SA"/>
                      </w:rPr>
                      <w:t xml:space="preserve">eview </w:t>
                    </w:r>
                    <w:r w:rsidR="00477309">
                      <w:rPr>
                        <w:rFonts w:eastAsiaTheme="majorEastAsia"/>
                        <w:bCs/>
                        <w:noProof/>
                        <w:spacing w:val="-10"/>
                        <w:sz w:val="72"/>
                        <w:szCs w:val="72"/>
                        <w:lang w:bidi="ar-SA"/>
                      </w:rPr>
                      <w:t>m</w:t>
                    </w:r>
                    <w:r w:rsidR="00D64CB8" w:rsidRPr="00D64CB8">
                      <w:rPr>
                        <w:rFonts w:eastAsiaTheme="majorEastAsia"/>
                        <w:bCs/>
                        <w:noProof/>
                        <w:spacing w:val="-10"/>
                        <w:sz w:val="72"/>
                        <w:szCs w:val="72"/>
                        <w:lang w:bidi="ar-SA"/>
                      </w:rPr>
                      <w:t>eetings</w:t>
                    </w:r>
                  </w:sdtContent>
                </w:sdt>
              </w:p>
            </w:sdtContent>
          </w:sdt>
        </w:tc>
      </w:tr>
    </w:tbl>
    <w:p w14:paraId="56A09D10" w14:textId="77777777" w:rsidR="00D0226A" w:rsidRDefault="00D0226A">
      <w:pPr>
        <w:spacing w:after="0"/>
      </w:pPr>
    </w:p>
    <w:p w14:paraId="6AB6425B" w14:textId="77777777" w:rsidR="00D0226A" w:rsidRDefault="00881B6F">
      <w:pPr>
        <w:spacing w:after="0"/>
      </w:pPr>
      <w:r>
        <w:rPr>
          <w:noProof/>
        </w:rPr>
        <w:drawing>
          <wp:anchor distT="0" distB="0" distL="114300" distR="114300" simplePos="0" relativeHeight="251658240" behindDoc="1" locked="0" layoutInCell="1" allowOverlap="1" wp14:anchorId="10B0A4AA" wp14:editId="237341DD">
            <wp:simplePos x="685800" y="914400"/>
            <wp:positionH relativeFrom="page">
              <wp:align>left</wp:align>
            </wp:positionH>
            <wp:positionV relativeFrom="page">
              <wp:align>top</wp:align>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D1C8B33" w14:textId="77777777" w:rsidR="00267815" w:rsidRDefault="00267815">
      <w:pPr>
        <w:spacing w:after="0"/>
      </w:pPr>
      <w:r>
        <w:br w:type="page"/>
      </w:r>
    </w:p>
    <w:p w14:paraId="2A29B4CB" w14:textId="77777777" w:rsidR="00B23A5E" w:rsidRPr="00595C8C" w:rsidRDefault="00B23A5E" w:rsidP="00B23A5E">
      <w:pPr>
        <w:pStyle w:val="InnerCoverTitle"/>
        <w:rPr>
          <w:sz w:val="36"/>
          <w:szCs w:val="36"/>
        </w:rPr>
      </w:pPr>
      <w:r w:rsidRPr="00595C8C">
        <w:rPr>
          <w:sz w:val="36"/>
          <w:szCs w:val="36"/>
        </w:rPr>
        <w:lastRenderedPageBreak/>
        <w:t xml:space="preserve">ONR </w:t>
      </w:r>
      <w:r>
        <w:rPr>
          <w:sz w:val="36"/>
          <w:szCs w:val="36"/>
        </w:rPr>
        <w:t>Technical Inspection Guide (TIG)</w:t>
      </w:r>
    </w:p>
    <w:sdt>
      <w:sdtPr>
        <w:rPr>
          <w:rStyle w:val="Style2"/>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sz w:val="24"/>
        </w:rPr>
      </w:sdtEndPr>
      <w:sdtContent>
        <w:p w14:paraId="297D790E" w14:textId="4E2CE73A" w:rsidR="00004C16" w:rsidRDefault="00477309" w:rsidP="00004C16">
          <w:r>
            <w:rPr>
              <w:rStyle w:val="Style2"/>
            </w:rPr>
            <w:t>Licensed site annual review meetings</w:t>
          </w:r>
        </w:p>
      </w:sdtContent>
    </w:sdt>
    <w:p w14:paraId="61A25C0F" w14:textId="1EBC1648" w:rsidR="00004C16" w:rsidRPr="000B6D19" w:rsidRDefault="007A72FA" w:rsidP="00004C16">
      <w:pPr>
        <w:rPr>
          <w:sz w:val="28"/>
          <w:szCs w:val="28"/>
        </w:rPr>
      </w:pPr>
      <w:r w:rsidRPr="000B6D19">
        <w:rPr>
          <w:b/>
          <w:bCs/>
          <w:sz w:val="28"/>
          <w:szCs w:val="28"/>
        </w:rPr>
        <w:t>Head of Profession</w:t>
      </w:r>
      <w:r w:rsidR="00196ADB" w:rsidRPr="000B6D19">
        <w:rPr>
          <w:sz w:val="28"/>
          <w:szCs w:val="28"/>
        </w:rPr>
        <w:t xml:space="preserve"> – </w:t>
      </w:r>
      <w:r w:rsidR="004E08D2" w:rsidRPr="000B6D19">
        <w:rPr>
          <w:sz w:val="28"/>
          <w:szCs w:val="28"/>
        </w:rPr>
        <w:t>Operational Inspection</w:t>
      </w:r>
    </w:p>
    <w:p w14:paraId="36A3B1B1" w14:textId="77777777" w:rsidR="000B6D19" w:rsidRDefault="000B6D19" w:rsidP="00551848">
      <w:pPr>
        <w:rPr>
          <w:b/>
          <w:bCs/>
          <w:szCs w:val="24"/>
        </w:rPr>
      </w:pPr>
    </w:p>
    <w:p w14:paraId="32783027" w14:textId="1C9A01D8" w:rsidR="00551848" w:rsidRPr="00196ADB" w:rsidRDefault="00004C16" w:rsidP="00551848">
      <w:pPr>
        <w:rPr>
          <w:szCs w:val="24"/>
        </w:rPr>
      </w:pPr>
      <w:r w:rsidRPr="00196ADB">
        <w:rPr>
          <w:b/>
          <w:bCs/>
          <w:szCs w:val="24"/>
        </w:rPr>
        <w:t>Authored by</w:t>
      </w:r>
      <w:r w:rsidRPr="00196ADB">
        <w:rPr>
          <w:szCs w:val="24"/>
        </w:rPr>
        <w:t xml:space="preserve"> – </w:t>
      </w:r>
      <w:r w:rsidR="00551848">
        <w:rPr>
          <w:szCs w:val="24"/>
        </w:rPr>
        <w:t xml:space="preserve">Head of Profession for </w:t>
      </w:r>
      <w:r w:rsidR="004E08D2">
        <w:rPr>
          <w:szCs w:val="24"/>
        </w:rPr>
        <w:t xml:space="preserve">Operational </w:t>
      </w:r>
      <w:r w:rsidR="00551848">
        <w:rPr>
          <w:szCs w:val="24"/>
        </w:rPr>
        <w:t>Inspection</w:t>
      </w:r>
    </w:p>
    <w:p w14:paraId="1014BEF0" w14:textId="1AED8FE0" w:rsidR="00821337" w:rsidRPr="00196ADB" w:rsidRDefault="00004C16" w:rsidP="008B518F">
      <w:pPr>
        <w:rPr>
          <w:szCs w:val="24"/>
        </w:rPr>
      </w:pPr>
      <w:r w:rsidRPr="00196ADB">
        <w:rPr>
          <w:b/>
          <w:bCs/>
          <w:szCs w:val="24"/>
        </w:rPr>
        <w:t>Approved by</w:t>
      </w:r>
      <w:r w:rsidRPr="00196ADB">
        <w:rPr>
          <w:szCs w:val="24"/>
        </w:rPr>
        <w:t xml:space="preserve"> – </w:t>
      </w:r>
      <w:r w:rsidR="00ED2982">
        <w:rPr>
          <w:szCs w:val="24"/>
        </w:rPr>
        <w:t xml:space="preserve">Nuclear Safety </w:t>
      </w:r>
      <w:r w:rsidR="00551848">
        <w:rPr>
          <w:szCs w:val="24"/>
        </w:rPr>
        <w:t>Inspector</w:t>
      </w:r>
    </w:p>
    <w:p w14:paraId="247E3769" w14:textId="5510408E" w:rsidR="00004C16" w:rsidRPr="00196ADB" w:rsidRDefault="00004C16" w:rsidP="00004C16">
      <w:pPr>
        <w:rPr>
          <w:szCs w:val="24"/>
        </w:rPr>
      </w:pPr>
      <w:r w:rsidRPr="00196ADB">
        <w:rPr>
          <w:b/>
          <w:bCs/>
          <w:szCs w:val="24"/>
        </w:rPr>
        <w:t>Issue</w:t>
      </w:r>
      <w:r w:rsidR="007A72FA">
        <w:rPr>
          <w:b/>
          <w:bCs/>
          <w:szCs w:val="24"/>
        </w:rPr>
        <w:t>:</w:t>
      </w:r>
      <w:r w:rsidRPr="00196AD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32791D">
            <w:rPr>
              <w:szCs w:val="24"/>
            </w:rPr>
            <w:t>4.</w:t>
          </w:r>
          <w:r w:rsidR="00E368FA">
            <w:rPr>
              <w:szCs w:val="24"/>
            </w:rPr>
            <w:t>2</w:t>
          </w:r>
        </w:sdtContent>
      </w:sdt>
    </w:p>
    <w:p w14:paraId="19206F45" w14:textId="07FA7FD0" w:rsidR="00004C16" w:rsidRPr="00196ADB" w:rsidRDefault="007A72FA" w:rsidP="00004C16">
      <w:pPr>
        <w:rPr>
          <w:szCs w:val="24"/>
        </w:rPr>
      </w:pPr>
      <w:r>
        <w:rPr>
          <w:b/>
          <w:bCs/>
          <w:szCs w:val="24"/>
        </w:rPr>
        <w:t>Published</w:t>
      </w:r>
      <w:r w:rsidR="00004C16" w:rsidRPr="00196ADB">
        <w:rPr>
          <w:szCs w:val="24"/>
        </w:rPr>
        <w:t xml:space="preserve">: </w:t>
      </w:r>
      <w:r w:rsidR="000B6D19">
        <w:rPr>
          <w:szCs w:val="24"/>
        </w:rPr>
        <w:t>September</w:t>
      </w:r>
      <w:r w:rsidR="00334907">
        <w:rPr>
          <w:szCs w:val="24"/>
        </w:rPr>
        <w:t xml:space="preserve"> 2025</w:t>
      </w:r>
    </w:p>
    <w:p w14:paraId="22297511" w14:textId="73A1F04B" w:rsidR="005C1E52" w:rsidRPr="00196ADB" w:rsidRDefault="005C1E52" w:rsidP="00004C16">
      <w:pPr>
        <w:rPr>
          <w:szCs w:val="24"/>
        </w:rPr>
      </w:pPr>
      <w:r w:rsidRPr="00196ADB">
        <w:rPr>
          <w:b/>
          <w:bCs/>
          <w:szCs w:val="24"/>
        </w:rPr>
        <w:t xml:space="preserve">Next </w:t>
      </w:r>
      <w:r w:rsidR="007A72FA">
        <w:rPr>
          <w:b/>
          <w:bCs/>
          <w:szCs w:val="24"/>
        </w:rPr>
        <w:t>scheduled review</w:t>
      </w:r>
      <w:r w:rsidRPr="00196ADB">
        <w:rPr>
          <w:szCs w:val="24"/>
        </w:rPr>
        <w:t xml:space="preserve">: </w:t>
      </w:r>
      <w:r w:rsidR="00334907">
        <w:rPr>
          <w:szCs w:val="24"/>
        </w:rPr>
        <w:t>March</w:t>
      </w:r>
      <w:r w:rsidR="007A72FA">
        <w:rPr>
          <w:szCs w:val="24"/>
        </w:rPr>
        <w:t xml:space="preserve"> </w:t>
      </w:r>
      <w:r w:rsidR="00334907">
        <w:rPr>
          <w:szCs w:val="24"/>
        </w:rPr>
        <w:t>2028</w:t>
      </w:r>
    </w:p>
    <w:p w14:paraId="221A4F25" w14:textId="77777777" w:rsidR="00B1408D" w:rsidRPr="000B6D19" w:rsidRDefault="00B1408D" w:rsidP="00B1408D">
      <w:pPr>
        <w:rPr>
          <w:b/>
          <w:bCs/>
          <w:szCs w:val="24"/>
        </w:rPr>
      </w:pPr>
      <w:r w:rsidRPr="000B6D19">
        <w:rPr>
          <w:b/>
          <w:bCs/>
          <w:szCs w:val="24"/>
        </w:rPr>
        <w:t xml:space="preserve">Document reference: </w:t>
      </w:r>
      <w:r w:rsidRPr="000B6D19">
        <w:rPr>
          <w:szCs w:val="24"/>
        </w:rPr>
        <w:t>NS-INSP-GD-058</w:t>
      </w:r>
    </w:p>
    <w:p w14:paraId="665B00C0" w14:textId="2B2183F8" w:rsidR="00B1408D" w:rsidRPr="00B1408D" w:rsidRDefault="00B1408D" w:rsidP="006D4F7B">
      <w:pPr>
        <w:rPr>
          <w:b/>
          <w:bCs/>
          <w:szCs w:val="24"/>
        </w:rPr>
      </w:pPr>
      <w:r w:rsidRPr="00B1408D">
        <w:rPr>
          <w:b/>
          <w:bCs/>
          <w:szCs w:val="24"/>
        </w:rPr>
        <w:t xml:space="preserve">Record reference: </w:t>
      </w:r>
      <w:hyperlink r:id="rId16" w:tgtFrame="_blank" w:tooltip="ONRHH-822789359-20702" w:history="1">
        <w:r w:rsidR="006D4F7B" w:rsidRPr="006D4F7B">
          <w:rPr>
            <w:rStyle w:val="Hyperlink"/>
            <w:szCs w:val="24"/>
          </w:rPr>
          <w:t>ONRHH-822789359-20702</w:t>
        </w:r>
      </w:hyperlink>
    </w:p>
    <w:p w14:paraId="39BC0EA4" w14:textId="77777777" w:rsidR="00420A11" w:rsidRDefault="00420A11" w:rsidP="00323E71"/>
    <w:p w14:paraId="02828791" w14:textId="297E697A" w:rsidR="00B23A5E" w:rsidRDefault="00B23A5E" w:rsidP="00B23A5E">
      <w:pPr>
        <w:pStyle w:val="Caption"/>
        <w:keepNext/>
      </w:pPr>
      <w:r>
        <w:t>Revision commentary</w:t>
      </w:r>
    </w:p>
    <w:tbl>
      <w:tblPr>
        <w:tblStyle w:val="ONRTable1"/>
        <w:tblW w:w="0" w:type="auto"/>
        <w:tblInd w:w="10" w:type="dxa"/>
        <w:tblLook w:val="04A0" w:firstRow="1" w:lastRow="0" w:firstColumn="1" w:lastColumn="0" w:noHBand="0" w:noVBand="1"/>
      </w:tblPr>
      <w:tblGrid>
        <w:gridCol w:w="1124"/>
        <w:gridCol w:w="7892"/>
      </w:tblGrid>
      <w:tr w:rsidR="007957DE" w:rsidRPr="000B6D19" w14:paraId="2F0B4C54" w14:textId="77777777" w:rsidTr="000B6D19">
        <w:trPr>
          <w:cnfStyle w:val="100000000000" w:firstRow="1" w:lastRow="0" w:firstColumn="0" w:lastColumn="0" w:oddVBand="0" w:evenVBand="0" w:oddHBand="0" w:evenHBand="0" w:firstRowFirstColumn="0" w:firstRowLastColumn="0" w:lastRowFirstColumn="0" w:lastRowLastColumn="0"/>
        </w:trPr>
        <w:tc>
          <w:tcPr>
            <w:tcW w:w="1124" w:type="dxa"/>
          </w:tcPr>
          <w:p w14:paraId="08283B21" w14:textId="73F7C105" w:rsidR="007957DE" w:rsidRPr="000B6D19" w:rsidRDefault="007957DE">
            <w:pPr>
              <w:spacing w:before="60" w:after="60"/>
              <w:rPr>
                <w:rFonts w:eastAsia="Arial" w:cs="Times New Roman"/>
                <w:b w:val="0"/>
              </w:rPr>
            </w:pPr>
            <w:r w:rsidRPr="000B6D19">
              <w:rPr>
                <w:rFonts w:eastAsia="Arial" w:cs="Times New Roman"/>
                <w:b w:val="0"/>
              </w:rPr>
              <w:t>Issu</w:t>
            </w:r>
            <w:r w:rsidR="000B6D19">
              <w:rPr>
                <w:rFonts w:eastAsia="Arial" w:cs="Times New Roman"/>
                <w:b w:val="0"/>
              </w:rPr>
              <w:t>e</w:t>
            </w:r>
          </w:p>
        </w:tc>
        <w:tc>
          <w:tcPr>
            <w:tcW w:w="7892" w:type="dxa"/>
          </w:tcPr>
          <w:p w14:paraId="0A7113A5" w14:textId="6C09432B" w:rsidR="007957DE" w:rsidRPr="000B6D19" w:rsidRDefault="007957DE">
            <w:pPr>
              <w:spacing w:before="60" w:after="60"/>
              <w:rPr>
                <w:rFonts w:eastAsia="Arial" w:cs="Times New Roman"/>
                <w:b w:val="0"/>
              </w:rPr>
            </w:pPr>
            <w:r w:rsidRPr="000B6D19">
              <w:rPr>
                <w:rFonts w:eastAsia="Arial" w:cs="Times New Roman"/>
                <w:b w:val="0"/>
              </w:rPr>
              <w:t xml:space="preserve">Description of </w:t>
            </w:r>
            <w:r w:rsidR="000B6D19">
              <w:rPr>
                <w:rFonts w:eastAsia="Arial" w:cs="Times New Roman"/>
                <w:b w:val="0"/>
              </w:rPr>
              <w:t>u</w:t>
            </w:r>
            <w:r w:rsidRPr="000B6D19">
              <w:rPr>
                <w:rFonts w:eastAsia="Arial" w:cs="Times New Roman"/>
                <w:b w:val="0"/>
              </w:rPr>
              <w:t>pdate(s)</w:t>
            </w:r>
          </w:p>
        </w:tc>
      </w:tr>
      <w:tr w:rsidR="007957DE" w:rsidRPr="00260878" w14:paraId="4F58A3CA" w14:textId="77777777" w:rsidTr="000B6D19">
        <w:tc>
          <w:tcPr>
            <w:tcW w:w="1124" w:type="dxa"/>
          </w:tcPr>
          <w:p w14:paraId="5F7BEC82" w14:textId="2FC64639" w:rsidR="007957DE" w:rsidRPr="00260878" w:rsidRDefault="00260878">
            <w:pPr>
              <w:spacing w:before="60" w:after="60"/>
              <w:rPr>
                <w:rFonts w:eastAsia="Arial" w:cs="Times New Roman"/>
                <w:szCs w:val="24"/>
              </w:rPr>
            </w:pPr>
            <w:r w:rsidRPr="00260878">
              <w:rPr>
                <w:rFonts w:eastAsia="Arial" w:cs="Times New Roman"/>
                <w:szCs w:val="24"/>
              </w:rPr>
              <w:t>4</w:t>
            </w:r>
          </w:p>
        </w:tc>
        <w:tc>
          <w:tcPr>
            <w:tcW w:w="7892" w:type="dxa"/>
          </w:tcPr>
          <w:p w14:paraId="302D27B2" w14:textId="77777777" w:rsidR="007957DE" w:rsidRPr="00260878" w:rsidRDefault="007957DE">
            <w:pPr>
              <w:spacing w:before="60" w:after="60"/>
              <w:rPr>
                <w:rFonts w:eastAsia="Arial" w:cs="Times New Roman"/>
                <w:szCs w:val="24"/>
              </w:rPr>
            </w:pPr>
            <w:r w:rsidRPr="00260878">
              <w:rPr>
                <w:rFonts w:eastAsia="Times New Roman" w:cs="Times New Roman"/>
                <w:szCs w:val="24"/>
              </w:rPr>
              <w:t>Routine update taking into account changes in how site annual review meetings have developed and promoting consistency in approach while recognising the differences between licensees</w:t>
            </w:r>
          </w:p>
        </w:tc>
      </w:tr>
      <w:tr w:rsidR="00595C8C" w:rsidRPr="0032791D" w14:paraId="116B87DF" w14:textId="77777777" w:rsidTr="000B6D19">
        <w:tc>
          <w:tcPr>
            <w:tcW w:w="1124" w:type="dxa"/>
          </w:tcPr>
          <w:p w14:paraId="72366D01" w14:textId="6C6EB9A3" w:rsidR="00595C8C" w:rsidRPr="0032791D" w:rsidRDefault="0032791D" w:rsidP="00595C8C">
            <w:pPr>
              <w:spacing w:before="60" w:after="60"/>
              <w:rPr>
                <w:rFonts w:eastAsia="Arial" w:cs="Times New Roman"/>
                <w:szCs w:val="24"/>
              </w:rPr>
            </w:pPr>
            <w:r w:rsidRPr="0032791D">
              <w:rPr>
                <w:rFonts w:eastAsia="Arial" w:cs="Times New Roman"/>
                <w:szCs w:val="24"/>
              </w:rPr>
              <w:t>4.1</w:t>
            </w:r>
          </w:p>
        </w:tc>
        <w:tc>
          <w:tcPr>
            <w:tcW w:w="7892" w:type="dxa"/>
          </w:tcPr>
          <w:p w14:paraId="2D00C3FD" w14:textId="2A21D470" w:rsidR="00595C8C" w:rsidRPr="0032791D" w:rsidRDefault="00260878" w:rsidP="00595C8C">
            <w:pPr>
              <w:spacing w:before="60" w:after="60"/>
              <w:rPr>
                <w:rFonts w:eastAsia="Arial" w:cs="Times New Roman"/>
                <w:szCs w:val="24"/>
              </w:rPr>
            </w:pPr>
            <w:r w:rsidRPr="0032791D">
              <w:rPr>
                <w:rFonts w:eastAsia="Arial" w:cs="Times New Roman"/>
                <w:szCs w:val="24"/>
              </w:rPr>
              <w:t>Routine update</w:t>
            </w:r>
            <w:r w:rsidR="00D405BD" w:rsidRPr="0032791D">
              <w:rPr>
                <w:rFonts w:eastAsia="Arial" w:cs="Times New Roman"/>
                <w:szCs w:val="24"/>
              </w:rPr>
              <w:t xml:space="preserve">, </w:t>
            </w:r>
            <w:r w:rsidR="004B04CC" w:rsidRPr="0032791D">
              <w:rPr>
                <w:rFonts w:eastAsia="Arial" w:cs="Times New Roman"/>
                <w:szCs w:val="24"/>
              </w:rPr>
              <w:t>removed appendices which were covered in the main body and too specific for the guidance. Changed role names in line with ONR current structure</w:t>
            </w:r>
            <w:r w:rsidR="00421BA8" w:rsidRPr="0032791D">
              <w:rPr>
                <w:rFonts w:eastAsia="Arial" w:cs="Times New Roman"/>
                <w:szCs w:val="24"/>
              </w:rPr>
              <w:t xml:space="preserve">. This guidance is </w:t>
            </w:r>
            <w:r w:rsidR="00865137" w:rsidRPr="0032791D">
              <w:rPr>
                <w:rFonts w:eastAsia="Arial" w:cs="Times New Roman"/>
                <w:szCs w:val="24"/>
              </w:rPr>
              <w:t>not ONR purpose specific and ensured the language reflected this.</w:t>
            </w:r>
          </w:p>
        </w:tc>
      </w:tr>
      <w:tr w:rsidR="00E368FA" w:rsidRPr="0032791D" w14:paraId="6FEAAD96" w14:textId="77777777" w:rsidTr="000B6D19">
        <w:tc>
          <w:tcPr>
            <w:tcW w:w="1124" w:type="dxa"/>
          </w:tcPr>
          <w:p w14:paraId="2EED5AD9" w14:textId="3269A97E" w:rsidR="00E368FA" w:rsidRPr="0032791D" w:rsidRDefault="00E368FA" w:rsidP="00595C8C">
            <w:pPr>
              <w:spacing w:before="60" w:after="60"/>
              <w:rPr>
                <w:rFonts w:eastAsia="Arial" w:cs="Times New Roman"/>
                <w:szCs w:val="24"/>
              </w:rPr>
            </w:pPr>
            <w:r>
              <w:rPr>
                <w:rFonts w:eastAsia="Arial" w:cs="Times New Roman"/>
                <w:szCs w:val="24"/>
              </w:rPr>
              <w:t>4.2</w:t>
            </w:r>
          </w:p>
        </w:tc>
        <w:tc>
          <w:tcPr>
            <w:tcW w:w="7892" w:type="dxa"/>
          </w:tcPr>
          <w:p w14:paraId="62C30D86" w14:textId="6C8A283B" w:rsidR="00E368FA" w:rsidRPr="0032791D" w:rsidRDefault="00E368FA" w:rsidP="00595C8C">
            <w:pPr>
              <w:spacing w:before="60" w:after="60"/>
              <w:rPr>
                <w:rFonts w:eastAsia="Arial" w:cs="Times New Roman"/>
                <w:szCs w:val="24"/>
              </w:rPr>
            </w:pPr>
            <w:r>
              <w:rPr>
                <w:rFonts w:eastAsia="Arial" w:cs="Times New Roman"/>
                <w:szCs w:val="24"/>
              </w:rPr>
              <w:t xml:space="preserve">Addition </w:t>
            </w:r>
            <w:r w:rsidR="00E329AB">
              <w:rPr>
                <w:rFonts w:eastAsia="Arial" w:cs="Times New Roman"/>
                <w:szCs w:val="24"/>
              </w:rPr>
              <w:t>to incorporate R</w:t>
            </w:r>
            <w:r w:rsidR="00723799">
              <w:rPr>
                <w:rFonts w:eastAsia="Arial" w:cs="Times New Roman"/>
                <w:szCs w:val="24"/>
              </w:rPr>
              <w:t xml:space="preserve">isk Informed and Targeted Engagements (RITE) prompt as part of the </w:t>
            </w:r>
            <w:r w:rsidR="00805389">
              <w:rPr>
                <w:rFonts w:eastAsia="Arial" w:cs="Times New Roman"/>
                <w:szCs w:val="24"/>
              </w:rPr>
              <w:t>SAR.</w:t>
            </w:r>
            <w:r w:rsidR="006F36D4">
              <w:rPr>
                <w:rFonts w:eastAsia="Arial" w:cs="Times New Roman"/>
                <w:szCs w:val="24"/>
              </w:rPr>
              <w:t xml:space="preserve"> </w:t>
            </w:r>
          </w:p>
        </w:tc>
      </w:tr>
    </w:tbl>
    <w:p w14:paraId="1FDB4B56" w14:textId="6C10B266" w:rsidR="00595C8C" w:rsidRDefault="00595C8C" w:rsidP="00323E71">
      <w:pPr>
        <w:sectPr w:rsidR="00595C8C" w:rsidSect="00B23A5E">
          <w:headerReference w:type="default" r:id="rId17"/>
          <w:footerReference w:type="default" r:id="rId18"/>
          <w:pgSz w:w="11906" w:h="16838" w:code="9"/>
          <w:pgMar w:top="1440" w:right="1440" w:bottom="1440" w:left="1440" w:header="397" w:footer="397" w:gutter="0"/>
          <w:cols w:space="312"/>
          <w:titlePg/>
          <w:docGrid w:linePitch="360"/>
        </w:sectPr>
      </w:pPr>
    </w:p>
    <w:p w14:paraId="43A875A4" w14:textId="7F61F835" w:rsidR="008D49A5" w:rsidRPr="00223090" w:rsidRDefault="008D49A5" w:rsidP="00223090">
      <w:pPr>
        <w:pStyle w:val="Heading1"/>
      </w:pPr>
      <w:bookmarkStart w:id="1" w:name="_Toc192255496"/>
      <w:bookmarkEnd w:id="0"/>
      <w:r w:rsidRPr="00223090">
        <w:lastRenderedPageBreak/>
        <w:t>Introduction</w:t>
      </w:r>
      <w:bookmarkEnd w:id="1"/>
    </w:p>
    <w:p w14:paraId="407B2AD7" w14:textId="353CD328" w:rsidR="00ED347D" w:rsidRPr="00AA78A4" w:rsidRDefault="00ED347D" w:rsidP="00C1165A">
      <w:pPr>
        <w:pStyle w:val="F9-Paragraph"/>
        <w:numPr>
          <w:ilvl w:val="0"/>
          <w:numId w:val="42"/>
        </w:numPr>
        <w:ind w:hanging="720"/>
      </w:pPr>
      <w:bookmarkStart w:id="2" w:name="_Hlk64448648"/>
      <w:r w:rsidRPr="008A3146">
        <w:t xml:space="preserve">This document describes ONR’s guidance for conducting </w:t>
      </w:r>
      <w:r w:rsidR="00694288" w:rsidRPr="008A3146">
        <w:t>Site Annual Reviews (SARs)</w:t>
      </w:r>
      <w:r w:rsidR="00694288">
        <w:t xml:space="preserve"> </w:t>
      </w:r>
      <w:r w:rsidRPr="008A3146">
        <w:t xml:space="preserve">with licensees. This </w:t>
      </w:r>
      <w:r w:rsidR="00221160">
        <w:t>guidance</w:t>
      </w:r>
      <w:r w:rsidRPr="008A3146">
        <w:t xml:space="preserve"> </w:t>
      </w:r>
      <w:r w:rsidR="00221160">
        <w:t>is</w:t>
      </w:r>
      <w:r w:rsidRPr="008A3146">
        <w:t xml:space="preserve"> </w:t>
      </w:r>
      <w:r w:rsidR="00281A5D">
        <w:t xml:space="preserve">to </w:t>
      </w:r>
      <w:r w:rsidR="0055768A">
        <w:t xml:space="preserve">support inspectors in preparing for these meetings which include </w:t>
      </w:r>
      <w:r w:rsidRPr="008A3146">
        <w:t xml:space="preserve">ONR’s wider regulatory </w:t>
      </w:r>
      <w:r w:rsidR="0017081D">
        <w:t>purposes</w:t>
      </w:r>
      <w:r w:rsidRPr="008A3146">
        <w:t xml:space="preserve"> </w:t>
      </w:r>
      <w:r w:rsidR="005157B4">
        <w:t>(</w:t>
      </w:r>
      <w:r w:rsidR="0055768A">
        <w:t>if applicable to the site</w:t>
      </w:r>
      <w:r w:rsidR="005157B4">
        <w:t>)</w:t>
      </w:r>
      <w:r w:rsidR="00741E65">
        <w:t xml:space="preserve"> </w:t>
      </w:r>
      <w:r w:rsidRPr="008A3146">
        <w:t xml:space="preserve">and </w:t>
      </w:r>
      <w:r w:rsidR="00741E65">
        <w:t xml:space="preserve">the </w:t>
      </w:r>
      <w:r w:rsidRPr="008A3146">
        <w:t>Regulators’ Code requirements on efficient means of engagement</w:t>
      </w:r>
      <w:r w:rsidR="000B6D19">
        <w:t xml:space="preserve"> </w:t>
      </w:r>
      <w:sdt>
        <w:sdtPr>
          <w:id w:val="1700504042"/>
          <w:citation/>
        </w:sdtPr>
        <w:sdtEndPr/>
        <w:sdtContent>
          <w:r w:rsidR="000B6D19">
            <w:fldChar w:fldCharType="begin"/>
          </w:r>
          <w:r w:rsidR="000B6D19">
            <w:instrText xml:space="preserve"> CITATION HMG143 \l 2057 </w:instrText>
          </w:r>
          <w:r w:rsidR="000B6D19">
            <w:fldChar w:fldCharType="separate"/>
          </w:r>
          <w:r w:rsidR="000B6D19" w:rsidRPr="000B6D19">
            <w:rPr>
              <w:noProof/>
            </w:rPr>
            <w:t>[1]</w:t>
          </w:r>
          <w:r w:rsidR="000B6D19">
            <w:fldChar w:fldCharType="end"/>
          </w:r>
        </w:sdtContent>
      </w:sdt>
      <w:r w:rsidRPr="008A3146">
        <w:t xml:space="preserve">. </w:t>
      </w:r>
    </w:p>
    <w:p w14:paraId="3FE6525F" w14:textId="7A9618B5" w:rsidR="00C02103" w:rsidRDefault="00BA1FF2" w:rsidP="0077109A">
      <w:pPr>
        <w:pStyle w:val="F9-Paragraph"/>
        <w:ind w:left="720" w:hanging="720"/>
      </w:pPr>
      <w:r w:rsidRPr="008A3146">
        <w:t>SARs provide an opportunity to carry out a stand-back review of the site’s performance during the previous year</w:t>
      </w:r>
      <w:r w:rsidR="00B81129">
        <w:t>, lessons learnt and a forward look</w:t>
      </w:r>
      <w:r w:rsidRPr="008A3146">
        <w:t>.</w:t>
      </w:r>
      <w:r w:rsidR="000B6D19">
        <w:t xml:space="preserve"> </w:t>
      </w:r>
    </w:p>
    <w:p w14:paraId="5DD9A405" w14:textId="371E20B7" w:rsidR="00BA1FF2" w:rsidRPr="008A3146" w:rsidRDefault="00BA1FF2" w:rsidP="0077109A">
      <w:pPr>
        <w:pStyle w:val="F9-Paragraph"/>
        <w:ind w:left="720" w:hanging="720"/>
      </w:pPr>
      <w:r w:rsidRPr="008A3146">
        <w:t xml:space="preserve">The SAR is known </w:t>
      </w:r>
      <w:r w:rsidR="00C02103">
        <w:t xml:space="preserve">by different names depending on the </w:t>
      </w:r>
      <w:r w:rsidR="00BB2BC9">
        <w:t>licensee</w:t>
      </w:r>
      <w:r w:rsidR="000B6D19">
        <w:t>, for example,</w:t>
      </w:r>
      <w:r w:rsidRPr="008A3146">
        <w:t xml:space="preserve"> Annual </w:t>
      </w:r>
      <w:r w:rsidR="00C40BE8">
        <w:t xml:space="preserve">Regulatory </w:t>
      </w:r>
      <w:r w:rsidRPr="008A3146">
        <w:t>Review of Safety</w:t>
      </w:r>
      <w:r w:rsidR="00FE389F">
        <w:t xml:space="preserve">, </w:t>
      </w:r>
      <w:r w:rsidRPr="008A3146">
        <w:t>Security</w:t>
      </w:r>
      <w:r w:rsidR="00FE389F">
        <w:t>, Safeguards and Environment</w:t>
      </w:r>
      <w:r w:rsidR="00BB2BC9">
        <w:t>.</w:t>
      </w:r>
    </w:p>
    <w:p w14:paraId="73C7F170" w14:textId="77777777" w:rsidR="000B6D19" w:rsidRDefault="000B6D19" w:rsidP="00FA08B3">
      <w:pPr>
        <w:pStyle w:val="Heading1"/>
        <w:sectPr w:rsidR="000B6D19" w:rsidSect="00B23A5E">
          <w:headerReference w:type="even" r:id="rId19"/>
          <w:headerReference w:type="default" r:id="rId20"/>
          <w:footerReference w:type="even" r:id="rId21"/>
          <w:pgSz w:w="11906" w:h="16838" w:code="9"/>
          <w:pgMar w:top="1440" w:right="1440" w:bottom="1440" w:left="1440" w:header="397" w:footer="397" w:gutter="0"/>
          <w:cols w:space="312"/>
          <w:docGrid w:linePitch="360"/>
        </w:sectPr>
      </w:pPr>
      <w:bookmarkStart w:id="3" w:name="_Toc192255497"/>
      <w:bookmarkEnd w:id="2"/>
    </w:p>
    <w:p w14:paraId="616F197D" w14:textId="77777777" w:rsidR="008D49A5" w:rsidRPr="002042C2" w:rsidRDefault="008D49A5" w:rsidP="00FA08B3">
      <w:pPr>
        <w:pStyle w:val="Heading1"/>
      </w:pPr>
      <w:r w:rsidRPr="002042C2">
        <w:lastRenderedPageBreak/>
        <w:t>Purpose</w:t>
      </w:r>
      <w:bookmarkEnd w:id="3"/>
    </w:p>
    <w:p w14:paraId="289BBF64" w14:textId="77777777" w:rsidR="00F84E34" w:rsidRPr="00D10F84" w:rsidRDefault="00F84E34" w:rsidP="000B57A3">
      <w:pPr>
        <w:pStyle w:val="F9-Paragraph"/>
      </w:pPr>
      <w:r w:rsidRPr="00D10F84">
        <w:t>From the licensee’s perspective the SAR is a senior level meeting providing a means of:</w:t>
      </w:r>
    </w:p>
    <w:p w14:paraId="7A0A2F59" w14:textId="5445700D" w:rsidR="00F84E34" w:rsidRPr="00D10F84" w:rsidRDefault="00F84E34" w:rsidP="000B57A3">
      <w:pPr>
        <w:pStyle w:val="F9-Paragraph"/>
        <w:numPr>
          <w:ilvl w:val="1"/>
          <w:numId w:val="25"/>
        </w:numPr>
      </w:pPr>
      <w:r w:rsidRPr="00D10F84">
        <w:t>Reviewing compliance with the l</w:t>
      </w:r>
      <w:r w:rsidR="00F624DC">
        <w:t>egislation</w:t>
      </w:r>
      <w:r w:rsidRPr="00D10F84">
        <w:t xml:space="preserve"> regulated by ONR as appropriate, over the preceding period;</w:t>
      </w:r>
    </w:p>
    <w:p w14:paraId="73C7693B" w14:textId="77777777" w:rsidR="00F84E34" w:rsidRPr="00D10F84" w:rsidRDefault="00F84E34" w:rsidP="000B57A3">
      <w:pPr>
        <w:pStyle w:val="F9-Paragraph"/>
        <w:numPr>
          <w:ilvl w:val="1"/>
          <w:numId w:val="25"/>
        </w:numPr>
      </w:pPr>
      <w:r w:rsidRPr="00D10F84">
        <w:t>Reviewing the extent to which commitments made at the previous SAR or, start-up meeting (where appropriate), have been met;</w:t>
      </w:r>
    </w:p>
    <w:p w14:paraId="441CFF09" w14:textId="4B81CE3A" w:rsidR="00F84E34" w:rsidRPr="00D10F84" w:rsidRDefault="003B1B72" w:rsidP="000B57A3">
      <w:pPr>
        <w:pStyle w:val="F9-Paragraph"/>
        <w:numPr>
          <w:ilvl w:val="1"/>
          <w:numId w:val="25"/>
        </w:numPr>
      </w:pPr>
      <w:r>
        <w:t>Applying internal governance to the conclusions of the annual review and p</w:t>
      </w:r>
      <w:r w:rsidR="00F84E34" w:rsidRPr="00D10F84">
        <w:t>roviding a strategic forward look over the next year, including what the licensee is committing to achieve, what needs to be accelerated and how; and</w:t>
      </w:r>
    </w:p>
    <w:p w14:paraId="2770C6D3" w14:textId="77777777" w:rsidR="00F84E34" w:rsidRPr="00D10F84" w:rsidRDefault="00F84E34" w:rsidP="000B57A3">
      <w:pPr>
        <w:pStyle w:val="F9-Paragraph"/>
        <w:numPr>
          <w:ilvl w:val="1"/>
          <w:numId w:val="25"/>
        </w:numPr>
      </w:pPr>
      <w:r w:rsidRPr="00D10F84">
        <w:t>Setting out its medium / longer term plans and the challenges that are foreseen and how these will be addressed.</w:t>
      </w:r>
    </w:p>
    <w:p w14:paraId="2C885C3A" w14:textId="797D867C" w:rsidR="00F84E34" w:rsidRPr="00D10F84" w:rsidRDefault="00F84E34" w:rsidP="000B57A3">
      <w:pPr>
        <w:pStyle w:val="F9-Paragraph"/>
      </w:pPr>
      <w:r w:rsidRPr="00D10F84">
        <w:t>From ONR’s perspective</w:t>
      </w:r>
      <w:r w:rsidR="000B6D19">
        <w:t>,</w:t>
      </w:r>
      <w:r w:rsidRPr="00D10F84">
        <w:t xml:space="preserve"> the purpose of the SAR is to:</w:t>
      </w:r>
    </w:p>
    <w:p w14:paraId="0646F32B" w14:textId="64E32F02" w:rsidR="00F84E34" w:rsidRPr="00D10F84" w:rsidRDefault="00F84E34" w:rsidP="000B57A3">
      <w:pPr>
        <w:pStyle w:val="F9-Paragraph"/>
        <w:numPr>
          <w:ilvl w:val="1"/>
          <w:numId w:val="25"/>
        </w:numPr>
      </w:pPr>
      <w:r w:rsidRPr="00D10F84">
        <w:t>Provide a</w:t>
      </w:r>
      <w:r w:rsidR="006F6041">
        <w:t xml:space="preserve">n </w:t>
      </w:r>
      <w:r w:rsidRPr="00D10F84">
        <w:t>opportunity for formal</w:t>
      </w:r>
      <w:r w:rsidR="00CF7015">
        <w:t xml:space="preserve"> </w:t>
      </w:r>
      <w:r w:rsidRPr="00D10F84">
        <w:t>regulatory discussions</w:t>
      </w:r>
      <w:r w:rsidR="00CF7015">
        <w:t>, usually part of the sites regulatory interface meeting structure</w:t>
      </w:r>
      <w:r w:rsidR="0052300D">
        <w:t xml:space="preserve"> (either L3 or L2 dependent upon the targeted level of inspector attendance)</w:t>
      </w:r>
      <w:r w:rsidRPr="00D10F84">
        <w:t>;</w:t>
      </w:r>
    </w:p>
    <w:p w14:paraId="6AEB60C8" w14:textId="5C2F2C19" w:rsidR="00F84E34" w:rsidRPr="00D10F84" w:rsidRDefault="00F84E34" w:rsidP="000B57A3">
      <w:pPr>
        <w:pStyle w:val="F9-Paragraph"/>
        <w:numPr>
          <w:ilvl w:val="1"/>
          <w:numId w:val="25"/>
        </w:numPr>
      </w:pPr>
      <w:r w:rsidRPr="00D10F84">
        <w:t xml:space="preserve">Respond to the matters raised by the licensee from the perspective of ONR’s regulatory responsibilities; </w:t>
      </w:r>
    </w:p>
    <w:p w14:paraId="62ECC048" w14:textId="2F68FD27" w:rsidR="00F84E34" w:rsidRPr="00D10F84" w:rsidRDefault="00F84E34" w:rsidP="000B57A3">
      <w:pPr>
        <w:pStyle w:val="F9-Paragraph"/>
        <w:numPr>
          <w:ilvl w:val="1"/>
          <w:numId w:val="25"/>
        </w:numPr>
      </w:pPr>
      <w:r w:rsidRPr="00D10F84">
        <w:t>Raise any other important regulatory matters, particularly where performance has been poor or progress on resolving Regulatory Issues has been slow.</w:t>
      </w:r>
    </w:p>
    <w:p w14:paraId="2F996C17" w14:textId="3AD463C0" w:rsidR="00F84E34" w:rsidRPr="00D10F84" w:rsidRDefault="00F84E34" w:rsidP="000B57A3">
      <w:pPr>
        <w:pStyle w:val="F9-Paragraph"/>
        <w:numPr>
          <w:ilvl w:val="1"/>
          <w:numId w:val="25"/>
        </w:numPr>
      </w:pPr>
      <w:r w:rsidRPr="00D10F84">
        <w:t>Acknowledge and encourage the licensee in areas where performance has been particularly good.</w:t>
      </w:r>
    </w:p>
    <w:p w14:paraId="2BD47158" w14:textId="77777777" w:rsidR="00F84E34" w:rsidRPr="00D10F84" w:rsidRDefault="00F84E34" w:rsidP="000B57A3">
      <w:pPr>
        <w:pStyle w:val="F9-Paragraph"/>
        <w:numPr>
          <w:ilvl w:val="1"/>
          <w:numId w:val="25"/>
        </w:numPr>
      </w:pPr>
      <w:r w:rsidRPr="00D10F84">
        <w:t>Set out ONR’s strategic regulatory focuses for the site over the coming period (year), and highlighting areas where improvements are expected from the licensee.</w:t>
      </w:r>
    </w:p>
    <w:p w14:paraId="100CFF49" w14:textId="77777777" w:rsidR="00F84E34" w:rsidRDefault="00F84E34" w:rsidP="000B57A3">
      <w:pPr>
        <w:pStyle w:val="F9-Paragraph"/>
        <w:numPr>
          <w:ilvl w:val="1"/>
          <w:numId w:val="25"/>
        </w:numPr>
      </w:pPr>
      <w:r w:rsidRPr="00D10F84">
        <w:t>Promote and reinforce regulatory messages being pursued on an industry-wide basis.</w:t>
      </w:r>
    </w:p>
    <w:p w14:paraId="6CC291F2" w14:textId="11F8A674" w:rsidR="00C24E62" w:rsidRPr="00C24E62" w:rsidRDefault="006927E3" w:rsidP="00F97CFD">
      <w:pPr>
        <w:pStyle w:val="F9-Paragraph"/>
        <w:numPr>
          <w:ilvl w:val="1"/>
          <w:numId w:val="25"/>
        </w:numPr>
      </w:pPr>
      <w:r>
        <w:t>Open dialogue</w:t>
      </w:r>
      <w:r w:rsidR="00F66341">
        <w:t xml:space="preserve"> on</w:t>
      </w:r>
      <w:r w:rsidR="00C24E62" w:rsidRPr="00C24E62">
        <w:t xml:space="preserve"> the extent to which ONR activity has been risk informed, appropriately targeted, proportionate</w:t>
      </w:r>
      <w:r w:rsidR="00F97CFD">
        <w:t xml:space="preserve"> and </w:t>
      </w:r>
      <w:r w:rsidR="00F97CFD" w:rsidRPr="00F97CFD">
        <w:t>support</w:t>
      </w:r>
      <w:r w:rsidR="00F97CFD">
        <w:t>ed</w:t>
      </w:r>
      <w:r w:rsidR="00F97CFD" w:rsidRPr="00F97CFD">
        <w:t xml:space="preserve"> </w:t>
      </w:r>
      <w:r w:rsidR="00F97CFD">
        <w:t>the licensee</w:t>
      </w:r>
      <w:r w:rsidR="00F97CFD" w:rsidRPr="00F97CFD">
        <w:t xml:space="preserve"> to comply and grow</w:t>
      </w:r>
      <w:r w:rsidR="00C24E62" w:rsidRPr="00F97CFD">
        <w:t>.</w:t>
      </w:r>
    </w:p>
    <w:p w14:paraId="588642DB" w14:textId="77777777" w:rsidR="000B6D19" w:rsidRDefault="000B6D19" w:rsidP="005A4E58">
      <w:pPr>
        <w:pStyle w:val="F9-Paragraph"/>
        <w:sectPr w:rsidR="000B6D19" w:rsidSect="00B23A5E">
          <w:pgSz w:w="11906" w:h="16838" w:code="9"/>
          <w:pgMar w:top="1440" w:right="1440" w:bottom="1440" w:left="1440" w:header="397" w:footer="397" w:gutter="0"/>
          <w:cols w:space="312"/>
          <w:docGrid w:linePitch="360"/>
        </w:sectPr>
      </w:pPr>
    </w:p>
    <w:p w14:paraId="5F4ECF0D" w14:textId="56673F26" w:rsidR="00680ED6" w:rsidRDefault="00680ED6" w:rsidP="005A4E58">
      <w:pPr>
        <w:pStyle w:val="F9-Paragraph"/>
      </w:pPr>
      <w:r>
        <w:lastRenderedPageBreak/>
        <w:t xml:space="preserve">From ONR perspective the </w:t>
      </w:r>
      <w:r w:rsidR="00E372C0">
        <w:t>level of inspector involvement will be proportionate and targeted to the risk profile of the site</w:t>
      </w:r>
      <w:r w:rsidR="004E707C">
        <w:t xml:space="preserve"> and</w:t>
      </w:r>
      <w:r w:rsidR="00E372C0">
        <w:t xml:space="preserve"> the </w:t>
      </w:r>
      <w:r w:rsidR="00EF551B">
        <w:t xml:space="preserve">level of regulatory attention </w:t>
      </w:r>
      <w:r w:rsidR="00783523">
        <w:t>being attributed. These meetings can be led by Nominated Site Inspectors to Directors of Regulation dependent on this determination.</w:t>
      </w:r>
      <w:r w:rsidR="005A4E58" w:rsidRPr="005A4E58">
        <w:t xml:space="preserve"> </w:t>
      </w:r>
      <w:r w:rsidR="005A4E58" w:rsidRPr="00D10F84">
        <w:t xml:space="preserve">Where practical, the meeting should be held jointly with </w:t>
      </w:r>
      <w:r w:rsidR="005A4E58">
        <w:t>other</w:t>
      </w:r>
      <w:r w:rsidR="005A4E58" w:rsidRPr="00D10F84">
        <w:t xml:space="preserve"> relevant regulator</w:t>
      </w:r>
      <w:r w:rsidR="005A4E58">
        <w:t>s</w:t>
      </w:r>
      <w:r w:rsidR="005A4E58" w:rsidRPr="00D10F84">
        <w:t>.</w:t>
      </w:r>
    </w:p>
    <w:p w14:paraId="670566BB" w14:textId="6437AC07" w:rsidR="00F84E34" w:rsidRPr="00D10F84" w:rsidRDefault="00F84E34" w:rsidP="000B57A3">
      <w:pPr>
        <w:pStyle w:val="F9-Paragraph"/>
      </w:pPr>
      <w:r w:rsidRPr="00D10F84">
        <w:t>The extent of the review should be commensurate with the magnitude of the hazard and risks presented by the site and the complexity of its operations.</w:t>
      </w:r>
      <w:r w:rsidR="000B6D19">
        <w:t xml:space="preserve"> </w:t>
      </w:r>
      <w:r w:rsidRPr="00D10F84">
        <w:t xml:space="preserve">For lower hazard sites owned or managed by a single company, combined SARs covering multiple sites may be convened. </w:t>
      </w:r>
    </w:p>
    <w:p w14:paraId="07490CD5" w14:textId="1D43182C" w:rsidR="00F84E34" w:rsidRPr="00D10F84" w:rsidRDefault="00F84E34" w:rsidP="000B57A3">
      <w:pPr>
        <w:pStyle w:val="F9-Paragraph"/>
      </w:pPr>
      <w:r w:rsidRPr="00D10F84">
        <w:t xml:space="preserve">Attending site for the SAR also provides an opportunity for a senior ONR member of staff to meet the </w:t>
      </w:r>
      <w:r w:rsidR="005A4E58">
        <w:t>S</w:t>
      </w:r>
      <w:r w:rsidRPr="00D10F84">
        <w:t xml:space="preserve">ite </w:t>
      </w:r>
      <w:r w:rsidR="005A4E58">
        <w:t>S</w:t>
      </w:r>
      <w:r w:rsidRPr="00D10F84">
        <w:t xml:space="preserve">afety </w:t>
      </w:r>
      <w:r w:rsidR="005A4E58">
        <w:t>R</w:t>
      </w:r>
      <w:r w:rsidRPr="00D10F84">
        <w:t>epresentatives and (where considered appropriate) other worker representatives</w:t>
      </w:r>
      <w:r w:rsidR="009E734E">
        <w:t xml:space="preserve"> and perhaps encompass a site / facility walk down</w:t>
      </w:r>
      <w:r w:rsidRPr="00D10F84">
        <w:t>.</w:t>
      </w:r>
      <w:r w:rsidR="000B6D19">
        <w:t xml:space="preserve"> </w:t>
      </w:r>
    </w:p>
    <w:p w14:paraId="187E0606" w14:textId="3B043C62" w:rsidR="00F84E34" w:rsidRPr="00D10F84" w:rsidRDefault="00F84E34" w:rsidP="000B57A3">
      <w:pPr>
        <w:pStyle w:val="F9-Paragraph"/>
      </w:pPr>
      <w:r w:rsidRPr="00D10F84">
        <w:t xml:space="preserve">A separate meeting can if necessary be arranged to meet the </w:t>
      </w:r>
      <w:r w:rsidR="005A4E58">
        <w:t>S</w:t>
      </w:r>
      <w:r w:rsidRPr="00D10F84">
        <w:t xml:space="preserve">ite </w:t>
      </w:r>
      <w:r w:rsidR="005A4E58">
        <w:t>S</w:t>
      </w:r>
      <w:r w:rsidRPr="00D10F84">
        <w:t xml:space="preserve">afety </w:t>
      </w:r>
      <w:r w:rsidR="005A4E58">
        <w:t>R</w:t>
      </w:r>
      <w:r w:rsidRPr="00D10F84">
        <w:t>epresentatives.</w:t>
      </w:r>
      <w:r w:rsidR="000B6D19">
        <w:t xml:space="preserve"> </w:t>
      </w:r>
      <w:r w:rsidRPr="00D10F84">
        <w:t>These meetings should:</w:t>
      </w:r>
    </w:p>
    <w:p w14:paraId="35B9C1F6" w14:textId="4214CD41" w:rsidR="00F84E34" w:rsidRPr="00D10F84" w:rsidRDefault="005A4E58" w:rsidP="00217204">
      <w:pPr>
        <w:pStyle w:val="F9-Paragraph"/>
        <w:numPr>
          <w:ilvl w:val="1"/>
          <w:numId w:val="25"/>
        </w:numPr>
      </w:pPr>
      <w:r>
        <w:t>P</w:t>
      </w:r>
      <w:r w:rsidR="00F84E34" w:rsidRPr="00D10F84">
        <w:t>recede the SAR (in case matters raised need to also be raised at the SAR);</w:t>
      </w:r>
    </w:p>
    <w:p w14:paraId="3252D388" w14:textId="1440CE91" w:rsidR="00F84E34" w:rsidRPr="00D10F84" w:rsidRDefault="00F84E34" w:rsidP="00217204">
      <w:pPr>
        <w:pStyle w:val="F9-Paragraph"/>
        <w:numPr>
          <w:ilvl w:val="1"/>
          <w:numId w:val="25"/>
        </w:numPr>
      </w:pPr>
      <w:r w:rsidRPr="00D10F84">
        <w:t>Enable the safety / worker representatives to raise any concerns or complaints in private; and</w:t>
      </w:r>
    </w:p>
    <w:p w14:paraId="2E89E817" w14:textId="77777777" w:rsidR="00F84E34" w:rsidRDefault="00F84E34" w:rsidP="00217204">
      <w:pPr>
        <w:pStyle w:val="F9-Paragraph"/>
        <w:numPr>
          <w:ilvl w:val="1"/>
          <w:numId w:val="25"/>
        </w:numPr>
      </w:pPr>
      <w:r w:rsidRPr="00D10F84">
        <w:t>Provide an opportunity for ONR to share matters of mutual importance in line with our openness and transparency principles.</w:t>
      </w:r>
    </w:p>
    <w:p w14:paraId="7E2373F3" w14:textId="77777777" w:rsidR="000B6D19" w:rsidRDefault="000B6D19" w:rsidP="006B06AC">
      <w:pPr>
        <w:pStyle w:val="Heading1"/>
        <w:sectPr w:rsidR="000B6D19" w:rsidSect="00B23A5E">
          <w:pgSz w:w="11906" w:h="16838" w:code="9"/>
          <w:pgMar w:top="1440" w:right="1440" w:bottom="1440" w:left="1440" w:header="397" w:footer="397" w:gutter="0"/>
          <w:cols w:space="312"/>
          <w:docGrid w:linePitch="360"/>
        </w:sectPr>
      </w:pPr>
      <w:bookmarkStart w:id="4" w:name="_Toc188959365"/>
      <w:bookmarkStart w:id="5" w:name="_Toc192255498"/>
    </w:p>
    <w:p w14:paraId="7880C1CB" w14:textId="77777777" w:rsidR="00260215" w:rsidRPr="003F56E5" w:rsidRDefault="00260215" w:rsidP="006B06AC">
      <w:pPr>
        <w:pStyle w:val="Heading1"/>
      </w:pPr>
      <w:r>
        <w:lastRenderedPageBreak/>
        <w:t>Responsibilities</w:t>
      </w:r>
      <w:bookmarkEnd w:id="4"/>
      <w:bookmarkEnd w:id="5"/>
    </w:p>
    <w:p w14:paraId="17F7723C" w14:textId="6376FA49" w:rsidR="00260215" w:rsidRPr="003F56E5" w:rsidRDefault="00260215" w:rsidP="000E6D73">
      <w:pPr>
        <w:pStyle w:val="F9-Paragraph"/>
      </w:pPr>
      <w:r w:rsidRPr="003F56E5">
        <w:t xml:space="preserve">The </w:t>
      </w:r>
      <w:r w:rsidR="000E6D73">
        <w:t>Nominated</w:t>
      </w:r>
      <w:r w:rsidRPr="003F56E5">
        <w:t xml:space="preserve"> Site Inspector is responsible for:</w:t>
      </w:r>
    </w:p>
    <w:p w14:paraId="0AE625C4" w14:textId="632CC825" w:rsidR="00260215" w:rsidRPr="003F56E5" w:rsidRDefault="00260215" w:rsidP="002F4EB1">
      <w:pPr>
        <w:pStyle w:val="F9-Paragraph"/>
        <w:numPr>
          <w:ilvl w:val="1"/>
          <w:numId w:val="25"/>
        </w:numPr>
      </w:pPr>
      <w:r w:rsidRPr="003F56E5">
        <w:t>Coordinating ONR’s preparations for the SAR (</w:t>
      </w:r>
      <w:r w:rsidR="000B6D19">
        <w:t>for example,</w:t>
      </w:r>
      <w:r w:rsidRPr="003F56E5">
        <w:t xml:space="preserve"> attendance, timing, agreeing the proposed agenda with the licensee, comments on the Information Pack, briefings, advising the licensee on ONR expectations, liaising with any other regulators attending etc.) and facilitating its smooth running;</w:t>
      </w:r>
    </w:p>
    <w:p w14:paraId="3A438BFF" w14:textId="4FB12DBE" w:rsidR="00260215" w:rsidRPr="003F56E5" w:rsidRDefault="00260215" w:rsidP="000E07BB">
      <w:pPr>
        <w:pStyle w:val="F9-Paragraph"/>
        <w:numPr>
          <w:ilvl w:val="1"/>
          <w:numId w:val="25"/>
        </w:numPr>
      </w:pPr>
      <w:r w:rsidRPr="003F56E5">
        <w:t>Following the SAR, agreeing minutes of the meeting with the licensee and ensuring an adequate auditable trail is made (including writing the Contact Record (CR) or Intervention Report (IR));</w:t>
      </w:r>
    </w:p>
    <w:p w14:paraId="6268505A" w14:textId="4A99359A" w:rsidR="00260215" w:rsidRPr="003F56E5" w:rsidRDefault="00260215" w:rsidP="00E502DC">
      <w:pPr>
        <w:pStyle w:val="F9-Paragraph"/>
        <w:numPr>
          <w:ilvl w:val="1"/>
          <w:numId w:val="25"/>
        </w:numPr>
      </w:pPr>
      <w:r w:rsidRPr="003F56E5">
        <w:t>Ensuring the completion of all agreed actions.</w:t>
      </w:r>
    </w:p>
    <w:p w14:paraId="57EB33B6" w14:textId="6C803EF6" w:rsidR="00260215" w:rsidRPr="003F56E5" w:rsidRDefault="00260215" w:rsidP="00576D69">
      <w:pPr>
        <w:pStyle w:val="F9-Paragraph"/>
      </w:pPr>
      <w:r w:rsidRPr="003F56E5">
        <w:t xml:space="preserve">The </w:t>
      </w:r>
      <w:r w:rsidR="00E502DC">
        <w:t xml:space="preserve">Lead </w:t>
      </w:r>
      <w:r w:rsidR="00576D69">
        <w:t>Head of Regulation</w:t>
      </w:r>
      <w:r w:rsidRPr="003F56E5">
        <w:t xml:space="preserve"> is responsible for: </w:t>
      </w:r>
    </w:p>
    <w:p w14:paraId="752BA7B4" w14:textId="293FBCC5" w:rsidR="00260215" w:rsidRPr="003F56E5" w:rsidRDefault="00260215" w:rsidP="00E502DC">
      <w:pPr>
        <w:pStyle w:val="F9-Paragraph"/>
        <w:numPr>
          <w:ilvl w:val="1"/>
          <w:numId w:val="25"/>
        </w:numPr>
      </w:pPr>
      <w:r w:rsidRPr="003F56E5">
        <w:t>Leading the ONR team at the SAR</w:t>
      </w:r>
      <w:r w:rsidR="00347C9D">
        <w:t xml:space="preserve">, which will likely include </w:t>
      </w:r>
      <w:r w:rsidR="002F4EB1">
        <w:t>Head of Regulation for applicable purposes</w:t>
      </w:r>
      <w:r w:rsidR="00A00E33">
        <w:t xml:space="preserve"> or ensuring </w:t>
      </w:r>
      <w:r w:rsidR="005A4E58">
        <w:t xml:space="preserve">appropriate </w:t>
      </w:r>
      <w:r w:rsidR="00A00E33">
        <w:t>input from them</w:t>
      </w:r>
      <w:r w:rsidRPr="003F56E5">
        <w:t>;</w:t>
      </w:r>
    </w:p>
    <w:p w14:paraId="73610869" w14:textId="41CC477C" w:rsidR="00260215" w:rsidRPr="003F56E5" w:rsidRDefault="001D7AA2" w:rsidP="001D7AA2">
      <w:pPr>
        <w:pStyle w:val="F9-Paragraph"/>
      </w:pPr>
      <w:r w:rsidRPr="003F56E5">
        <w:t xml:space="preserve">Normally the Lead Inspector will be </w:t>
      </w:r>
      <w:r w:rsidR="000C7980">
        <w:t>a Head or Regulation</w:t>
      </w:r>
      <w:r w:rsidR="005A4E58">
        <w:t>,</w:t>
      </w:r>
      <w:r w:rsidRPr="003F56E5">
        <w:t xml:space="preserve"> but where the site’s size or hazard potential merit this, the </w:t>
      </w:r>
      <w:r w:rsidR="00D45ADF">
        <w:t>Director of Regulation</w:t>
      </w:r>
      <w:r w:rsidRPr="003F56E5">
        <w:t xml:space="preserve"> should lead the team.</w:t>
      </w:r>
      <w:r w:rsidR="000B6D19">
        <w:t xml:space="preserve"> </w:t>
      </w:r>
      <w:r w:rsidRPr="003F56E5">
        <w:t xml:space="preserve">At lower hazard sites the </w:t>
      </w:r>
      <w:r w:rsidR="00D45ADF">
        <w:t>Head of Regulation</w:t>
      </w:r>
      <w:r w:rsidRPr="003F56E5">
        <w:t xml:space="preserve"> may delegate </w:t>
      </w:r>
      <w:r w:rsidR="00D45ADF">
        <w:t>to the Nominated Site Inspector</w:t>
      </w:r>
      <w:r w:rsidRPr="003F56E5">
        <w:t xml:space="preserve"> to lead the team</w:t>
      </w:r>
      <w:r w:rsidR="00D45ADF">
        <w:t>.</w:t>
      </w:r>
    </w:p>
    <w:p w14:paraId="3124268B" w14:textId="77777777" w:rsidR="000B6D19" w:rsidRDefault="000B6D19" w:rsidP="00F71A7F">
      <w:pPr>
        <w:pStyle w:val="Heading1"/>
        <w:sectPr w:rsidR="000B6D19" w:rsidSect="00B23A5E">
          <w:pgSz w:w="11906" w:h="16838" w:code="9"/>
          <w:pgMar w:top="1440" w:right="1440" w:bottom="1440" w:left="1440" w:header="397" w:footer="397" w:gutter="0"/>
          <w:cols w:space="312"/>
          <w:docGrid w:linePitch="360"/>
        </w:sectPr>
      </w:pPr>
      <w:bookmarkStart w:id="6" w:name="_Toc188959367"/>
      <w:bookmarkStart w:id="7" w:name="_Toc192255499"/>
    </w:p>
    <w:p w14:paraId="2971D2A8" w14:textId="5A3432D9" w:rsidR="00260215" w:rsidRPr="003F56E5" w:rsidRDefault="00260215" w:rsidP="00F71A7F">
      <w:pPr>
        <w:pStyle w:val="Heading1"/>
      </w:pPr>
      <w:r>
        <w:lastRenderedPageBreak/>
        <w:t>Procedure</w:t>
      </w:r>
      <w:bookmarkEnd w:id="6"/>
      <w:bookmarkEnd w:id="7"/>
    </w:p>
    <w:p w14:paraId="0EAB4C87" w14:textId="5E4DF140" w:rsidR="00260215" w:rsidRPr="003F56E5" w:rsidRDefault="00260215" w:rsidP="004A30CC">
      <w:pPr>
        <w:pStyle w:val="F9-Paragraph"/>
      </w:pPr>
      <w:r w:rsidRPr="003F56E5">
        <w:t xml:space="preserve">The </w:t>
      </w:r>
      <w:r w:rsidR="00F0218A">
        <w:t xml:space="preserve">SAR </w:t>
      </w:r>
      <w:r w:rsidRPr="003F56E5">
        <w:t>structure</w:t>
      </w:r>
      <w:r w:rsidR="00F0218A">
        <w:t xml:space="preserve"> can</w:t>
      </w:r>
      <w:r w:rsidRPr="003F56E5">
        <w:t xml:space="preserve"> include the following elements:</w:t>
      </w:r>
    </w:p>
    <w:p w14:paraId="5CA3942F" w14:textId="3EED6DBD" w:rsidR="00260215" w:rsidRPr="003F56E5" w:rsidRDefault="00260215" w:rsidP="00F0218A">
      <w:pPr>
        <w:pStyle w:val="F9-Paragraph"/>
        <w:numPr>
          <w:ilvl w:val="1"/>
          <w:numId w:val="25"/>
        </w:numPr>
      </w:pPr>
      <w:r w:rsidRPr="003F56E5">
        <w:t xml:space="preserve">An </w:t>
      </w:r>
      <w:r w:rsidR="005A4E58">
        <w:t>i</w:t>
      </w:r>
      <w:r w:rsidRPr="003F56E5">
        <w:t xml:space="preserve">nformation </w:t>
      </w:r>
      <w:r w:rsidR="005A4E58">
        <w:t>p</w:t>
      </w:r>
      <w:r w:rsidRPr="003F56E5">
        <w:t xml:space="preserve">ack; </w:t>
      </w:r>
    </w:p>
    <w:p w14:paraId="0A78B14F" w14:textId="77777777" w:rsidR="00260215" w:rsidRPr="003F56E5" w:rsidRDefault="00260215" w:rsidP="00F0218A">
      <w:pPr>
        <w:pStyle w:val="F9-Paragraph"/>
        <w:numPr>
          <w:ilvl w:val="1"/>
          <w:numId w:val="25"/>
        </w:numPr>
      </w:pPr>
      <w:r w:rsidRPr="003F56E5">
        <w:t>A site tour;</w:t>
      </w:r>
    </w:p>
    <w:p w14:paraId="5336DC32" w14:textId="77777777" w:rsidR="00260215" w:rsidRPr="003F56E5" w:rsidRDefault="00260215" w:rsidP="00F0218A">
      <w:pPr>
        <w:pStyle w:val="F9-Paragraph"/>
        <w:numPr>
          <w:ilvl w:val="1"/>
          <w:numId w:val="25"/>
        </w:numPr>
      </w:pPr>
      <w:r w:rsidRPr="003F56E5">
        <w:t>A presentation by the licensee based on its own self-reviews;</w:t>
      </w:r>
    </w:p>
    <w:p w14:paraId="7AAA425A" w14:textId="77777777" w:rsidR="00260215" w:rsidRPr="003F56E5" w:rsidRDefault="00260215" w:rsidP="00F0218A">
      <w:pPr>
        <w:pStyle w:val="F9-Paragraph"/>
        <w:numPr>
          <w:ilvl w:val="1"/>
          <w:numId w:val="25"/>
        </w:numPr>
      </w:pPr>
      <w:r w:rsidRPr="003F56E5">
        <w:t>A presentation by worker representative(s)</w:t>
      </w:r>
    </w:p>
    <w:p w14:paraId="70C06EE1" w14:textId="77777777" w:rsidR="00260215" w:rsidRPr="003F56E5" w:rsidRDefault="00260215" w:rsidP="00F0218A">
      <w:pPr>
        <w:pStyle w:val="F9-Paragraph"/>
        <w:numPr>
          <w:ilvl w:val="1"/>
          <w:numId w:val="25"/>
        </w:numPr>
      </w:pPr>
      <w:r w:rsidRPr="003F56E5">
        <w:t>A presentation by ONR based on its inspections and assessments of the previous year and ONR’s priorities for inspections during the following year.</w:t>
      </w:r>
    </w:p>
    <w:p w14:paraId="216A9511" w14:textId="77777777" w:rsidR="00260215" w:rsidRPr="003F56E5" w:rsidRDefault="00260215" w:rsidP="00F0218A">
      <w:pPr>
        <w:pStyle w:val="F9-Paragraph"/>
        <w:numPr>
          <w:ilvl w:val="1"/>
          <w:numId w:val="25"/>
        </w:numPr>
      </w:pPr>
      <w:r w:rsidRPr="003F56E5">
        <w:t>Agreed meeting notes and actions.</w:t>
      </w:r>
    </w:p>
    <w:p w14:paraId="4D829844" w14:textId="6D6F9987" w:rsidR="00260215" w:rsidRPr="003F56E5" w:rsidRDefault="00260215" w:rsidP="00F0218A">
      <w:pPr>
        <w:pStyle w:val="F9-Paragraph"/>
        <w:numPr>
          <w:ilvl w:val="1"/>
          <w:numId w:val="25"/>
        </w:numPr>
      </w:pPr>
      <w:r w:rsidRPr="003F56E5">
        <w:t>Sharing the ONR CR or IR with the licensee</w:t>
      </w:r>
    </w:p>
    <w:p w14:paraId="0DBD4927" w14:textId="07B558CE" w:rsidR="00260215" w:rsidRPr="003F56E5" w:rsidRDefault="00260215" w:rsidP="004A30CC">
      <w:pPr>
        <w:pStyle w:val="F9-Paragraph"/>
      </w:pPr>
      <w:r w:rsidRPr="003F56E5">
        <w:t>These elements (and their depth / extent / coverage) should be selected at the discretion of the SAR Lead Inspector taking account of ONR’s regulatory strategy for the site and the extent of other senior level contact with the licensee.</w:t>
      </w:r>
    </w:p>
    <w:p w14:paraId="31AC0B8D" w14:textId="48072555" w:rsidR="00260215" w:rsidRPr="003F56E5" w:rsidRDefault="00F71A7F" w:rsidP="004A30CC">
      <w:pPr>
        <w:pStyle w:val="F9-Paragraph"/>
      </w:pPr>
      <w:r>
        <w:t>T</w:t>
      </w:r>
      <w:r w:rsidR="00260215" w:rsidRPr="003F56E5">
        <w:t xml:space="preserve">he </w:t>
      </w:r>
      <w:r w:rsidR="005A4E58">
        <w:t>i</w:t>
      </w:r>
      <w:r w:rsidR="00260215" w:rsidRPr="003F56E5">
        <w:t xml:space="preserve">nformation </w:t>
      </w:r>
      <w:r w:rsidR="005A4E58">
        <w:t>p</w:t>
      </w:r>
      <w:r w:rsidR="00260215" w:rsidRPr="003F56E5">
        <w:t>ack provided by the licensee should be a distilled output from its own internal reviews of aspects such as its legal compliance, incident and events, learning from experience, dose levels, culture etc.</w:t>
      </w:r>
      <w:r w:rsidR="000B6D19">
        <w:t xml:space="preserve"> </w:t>
      </w:r>
      <w:r w:rsidR="000B6D19">
        <w:br/>
      </w:r>
      <w:r w:rsidR="00260215" w:rsidRPr="003F56E5">
        <w:t>The broad format and content of the Pack should be agreed between the SAR Lead Inspector and the licensee in advance of the meeting.</w:t>
      </w:r>
      <w:r w:rsidR="000B6D19">
        <w:t xml:space="preserve"> </w:t>
      </w:r>
      <w:r w:rsidR="00260215" w:rsidRPr="003F56E5">
        <w:t>It is considered good practice for the information pack to be subject to some form of independent review as part of the licensee’s internal governance process.</w:t>
      </w:r>
      <w:r w:rsidR="000B6D19">
        <w:t xml:space="preserve"> </w:t>
      </w:r>
      <w:r w:rsidR="00260215" w:rsidRPr="003F56E5">
        <w:t>This may be achieved through being reviewed by the licensee’s internal regulator or Nuclear Safety Committee.</w:t>
      </w:r>
    </w:p>
    <w:p w14:paraId="04E71351" w14:textId="7A6CEE76" w:rsidR="00260215" w:rsidRDefault="00260215" w:rsidP="004A30CC">
      <w:pPr>
        <w:pStyle w:val="F9-Paragraph"/>
      </w:pPr>
      <w:r w:rsidRPr="003F56E5">
        <w:t>The licensee is expected to brigade its outputs into a high level presentation to facilitate the meeting discussions.</w:t>
      </w:r>
      <w:r w:rsidR="000B6D19">
        <w:t xml:space="preserve"> </w:t>
      </w:r>
      <w:r w:rsidRPr="003F56E5">
        <w:t>Use of single overview slides either in place of, or to supplement more detailed Information Packs has been a successful approach at some sites in ensuring the SAR retains a high level focus.</w:t>
      </w:r>
      <w:r w:rsidR="000B6D19">
        <w:t xml:space="preserve"> </w:t>
      </w:r>
      <w:r w:rsidRPr="003F56E5">
        <w:t>Such approaches, which are consistent with ONR’s sampling philosophy, are supported provided the underpinning review conducted by the licensee is suitably detailed.</w:t>
      </w:r>
      <w:r w:rsidR="000B6D19">
        <w:t xml:space="preserve"> </w:t>
      </w:r>
      <w:r w:rsidRPr="003F56E5">
        <w:t xml:space="preserve">Over-detailed </w:t>
      </w:r>
      <w:r w:rsidR="005A4E58">
        <w:t>i</w:t>
      </w:r>
      <w:r w:rsidRPr="003F56E5">
        <w:t xml:space="preserve">nformation </w:t>
      </w:r>
      <w:r w:rsidR="005A4E58">
        <w:t>p</w:t>
      </w:r>
      <w:r w:rsidRPr="003F56E5">
        <w:t>acks and/or long and complicated licensee presentations should be discouraged</w:t>
      </w:r>
      <w:r>
        <w:t>.</w:t>
      </w:r>
    </w:p>
    <w:p w14:paraId="52E76050" w14:textId="77777777" w:rsidR="000B6D19" w:rsidRDefault="000B6D19" w:rsidP="004A30CC">
      <w:pPr>
        <w:pStyle w:val="F9-Paragraph"/>
        <w:sectPr w:rsidR="000B6D19" w:rsidSect="00B23A5E">
          <w:pgSz w:w="11906" w:h="16838" w:code="9"/>
          <w:pgMar w:top="1440" w:right="1440" w:bottom="1440" w:left="1440" w:header="397" w:footer="397" w:gutter="0"/>
          <w:cols w:space="312"/>
          <w:docGrid w:linePitch="360"/>
        </w:sectPr>
      </w:pPr>
    </w:p>
    <w:p w14:paraId="02791CEB" w14:textId="4AFE26CD" w:rsidR="00260215" w:rsidRDefault="00260215" w:rsidP="004A30CC">
      <w:pPr>
        <w:pStyle w:val="F9-Paragraph"/>
      </w:pPr>
      <w:r w:rsidRPr="003F56E5">
        <w:lastRenderedPageBreak/>
        <w:t>ONR should provide feedback on the licensee’s performance over the relevant period.</w:t>
      </w:r>
      <w:r w:rsidR="000B6D19">
        <w:t xml:space="preserve"> </w:t>
      </w:r>
      <w:r w:rsidRPr="003F56E5">
        <w:t>At a minimum this should be a summary of inspection</w:t>
      </w:r>
      <w:r w:rsidR="006B3646">
        <w:t xml:space="preserve">s, </w:t>
      </w:r>
      <w:r w:rsidR="00975B82">
        <w:t>regulatory actions relating to permissioning</w:t>
      </w:r>
      <w:r w:rsidR="006B3646">
        <w:t xml:space="preserve">, </w:t>
      </w:r>
      <w:r w:rsidR="00975B82">
        <w:t>enforcement</w:t>
      </w:r>
      <w:r w:rsidRPr="003F56E5">
        <w:t xml:space="preserve"> </w:t>
      </w:r>
      <w:r w:rsidR="001413FC">
        <w:t>and issues. R</w:t>
      </w:r>
      <w:r w:rsidR="001763A3">
        <w:t>eflecti</w:t>
      </w:r>
      <w:r w:rsidR="001413FC">
        <w:t>on</w:t>
      </w:r>
      <w:r w:rsidR="001763A3">
        <w:t xml:space="preserve"> on regulatory attention level assessment</w:t>
      </w:r>
      <w:r w:rsidR="00587B65">
        <w:t>, how we are</w:t>
      </w:r>
      <w:r w:rsidR="00F3379B">
        <w:t xml:space="preserve"> risk-informed and targeting our engagements</w:t>
      </w:r>
      <w:r w:rsidR="0058750D">
        <w:t xml:space="preserve"> </w:t>
      </w:r>
      <w:r w:rsidR="00E94254">
        <w:t>(</w:t>
      </w:r>
      <w:r w:rsidR="000B6D19">
        <w:t xml:space="preserve">refer to the </w:t>
      </w:r>
      <w:hyperlink r:id="rId22" w:history="1">
        <w:r w:rsidR="00E94254" w:rsidRPr="00147AEC">
          <w:rPr>
            <w:rStyle w:val="Hyperlink"/>
          </w:rPr>
          <w:t>RITE policy</w:t>
        </w:r>
      </w:hyperlink>
      <w:r w:rsidR="00E94254">
        <w:t xml:space="preserve"> </w:t>
      </w:r>
      <w:sdt>
        <w:sdtPr>
          <w:id w:val="-1489636663"/>
          <w:citation/>
        </w:sdtPr>
        <w:sdtEndPr/>
        <w:sdtContent>
          <w:r w:rsidR="000B6D19">
            <w:fldChar w:fldCharType="begin"/>
          </w:r>
          <w:r w:rsidR="000B6D19">
            <w:instrText xml:space="preserve"> CITATION ONR438 \l 2057 </w:instrText>
          </w:r>
          <w:r w:rsidR="000B6D19">
            <w:fldChar w:fldCharType="separate"/>
          </w:r>
          <w:r w:rsidR="000B6D19" w:rsidRPr="000B6D19">
            <w:rPr>
              <w:noProof/>
            </w:rPr>
            <w:t>[2]</w:t>
          </w:r>
          <w:r w:rsidR="000B6D19">
            <w:fldChar w:fldCharType="end"/>
          </w:r>
        </w:sdtContent>
      </w:sdt>
      <w:r w:rsidR="000B6D19">
        <w:t xml:space="preserve">) </w:t>
      </w:r>
      <w:r w:rsidR="0058750D">
        <w:t>for regulatory focus in the coming year</w:t>
      </w:r>
      <w:r w:rsidR="00204C81">
        <w:t xml:space="preserve">. </w:t>
      </w:r>
    </w:p>
    <w:p w14:paraId="6A6F8C0E" w14:textId="4E5E4CD0" w:rsidR="006C181C" w:rsidRDefault="00260215" w:rsidP="004A30CC">
      <w:pPr>
        <w:pStyle w:val="F9-Paragraph"/>
      </w:pPr>
      <w:r w:rsidRPr="003F56E5">
        <w:t>Attendance at the SAR should be coordinated carefully between the ONR SAR Lead Inspector and the licensee.</w:t>
      </w:r>
      <w:r w:rsidR="000B6D19">
        <w:t xml:space="preserve"> </w:t>
      </w:r>
      <w:r w:rsidRPr="003F56E5">
        <w:t xml:space="preserve">Experience suggests that having too many people in attendance can lead to a lack of focus. </w:t>
      </w:r>
      <w:r w:rsidR="00F00EA7">
        <w:t>T</w:t>
      </w:r>
      <w:r w:rsidRPr="003F56E5">
        <w:t xml:space="preserve">he Lead Inspector should allocate responsibilities within the team to achieve an optimal balance between covering the topics adequately and the numbers attending, and then encourage the licensee to do likewise. </w:t>
      </w:r>
    </w:p>
    <w:p w14:paraId="2E3B320D" w14:textId="6036B8F9" w:rsidR="00260215" w:rsidRPr="003F56E5" w:rsidRDefault="00260215" w:rsidP="004A30CC">
      <w:pPr>
        <w:pStyle w:val="F9-Paragraph"/>
      </w:pPr>
      <w:r w:rsidRPr="003F56E5">
        <w:t>Where the site has an internal regulator, they should contribute to the SAR proactively.</w:t>
      </w:r>
      <w:r w:rsidR="000B6D19">
        <w:t xml:space="preserve"> </w:t>
      </w:r>
      <w:r w:rsidRPr="003F56E5">
        <w:t>The internal regulator should:</w:t>
      </w:r>
    </w:p>
    <w:p w14:paraId="2FFBF417" w14:textId="77777777" w:rsidR="00260215" w:rsidRPr="003F56E5" w:rsidRDefault="00260215" w:rsidP="006C181C">
      <w:pPr>
        <w:pStyle w:val="F9-Paragraph"/>
        <w:numPr>
          <w:ilvl w:val="1"/>
          <w:numId w:val="25"/>
        </w:numPr>
      </w:pPr>
      <w:r w:rsidRPr="003F56E5">
        <w:t>Be invited to provide an independent opinion on the licensee’s presentation;</w:t>
      </w:r>
    </w:p>
    <w:p w14:paraId="6FCFE840" w14:textId="77777777" w:rsidR="00260215" w:rsidRPr="003F56E5" w:rsidRDefault="00260215" w:rsidP="006C181C">
      <w:pPr>
        <w:pStyle w:val="F9-Paragraph"/>
        <w:numPr>
          <w:ilvl w:val="1"/>
          <w:numId w:val="25"/>
        </w:numPr>
      </w:pPr>
      <w:r w:rsidRPr="003F56E5">
        <w:t>Be in a position to comment on the quality (strengths and weaknesses) of the licensee’s underpinning reviews;</w:t>
      </w:r>
    </w:p>
    <w:p w14:paraId="160DCD8C" w14:textId="77777777" w:rsidR="00260215" w:rsidRPr="003F56E5" w:rsidRDefault="00260215" w:rsidP="006C181C">
      <w:pPr>
        <w:pStyle w:val="F9-Paragraph"/>
        <w:numPr>
          <w:ilvl w:val="1"/>
          <w:numId w:val="25"/>
        </w:numPr>
      </w:pPr>
      <w:r w:rsidRPr="003F56E5">
        <w:t>Provide any advice or opinions after the licensee’s presentation but before ONR gives its views.</w:t>
      </w:r>
    </w:p>
    <w:p w14:paraId="2A9335B9" w14:textId="35BDE9DF" w:rsidR="00260215" w:rsidRPr="003F56E5" w:rsidRDefault="00260215" w:rsidP="004A30CC">
      <w:pPr>
        <w:pStyle w:val="F9-Paragraph"/>
      </w:pPr>
      <w:r w:rsidRPr="003F56E5">
        <w:t>The ONR team must be properly prepared before the SAR. In particular each team member should:</w:t>
      </w:r>
    </w:p>
    <w:p w14:paraId="6C80C715" w14:textId="77777777" w:rsidR="00260215" w:rsidRPr="003F56E5" w:rsidRDefault="00260215" w:rsidP="006C181C">
      <w:pPr>
        <w:pStyle w:val="F9-Paragraph"/>
        <w:numPr>
          <w:ilvl w:val="1"/>
          <w:numId w:val="25"/>
        </w:numPr>
      </w:pPr>
      <w:r w:rsidRPr="003F56E5">
        <w:t>Have copies of the Licensee’s Information Pack at least two weeks before the SAR meeting.</w:t>
      </w:r>
    </w:p>
    <w:p w14:paraId="23625868" w14:textId="77777777" w:rsidR="00260215" w:rsidRPr="003F56E5" w:rsidRDefault="00260215" w:rsidP="006C181C">
      <w:pPr>
        <w:pStyle w:val="F9-Paragraph"/>
        <w:numPr>
          <w:ilvl w:val="1"/>
          <w:numId w:val="25"/>
        </w:numPr>
      </w:pPr>
      <w:r w:rsidRPr="003F56E5">
        <w:t>Review the Information Pack and prepare their initial feedback response to the ONR SAR Lead Inspector for those aspects where they are leading;</w:t>
      </w:r>
    </w:p>
    <w:p w14:paraId="0EE6574A" w14:textId="241052F7" w:rsidR="00260215" w:rsidRPr="003F56E5" w:rsidRDefault="00260215" w:rsidP="006C181C">
      <w:pPr>
        <w:pStyle w:val="F9-Paragraph"/>
        <w:numPr>
          <w:ilvl w:val="1"/>
          <w:numId w:val="25"/>
        </w:numPr>
      </w:pPr>
      <w:r w:rsidRPr="003F56E5">
        <w:t xml:space="preserve">Review the current status </w:t>
      </w:r>
      <w:r w:rsidR="006B3646">
        <w:t xml:space="preserve">of regulatory actions </w:t>
      </w:r>
      <w:r w:rsidRPr="003F56E5">
        <w:t>and progress made</w:t>
      </w:r>
      <w:r w:rsidR="00A77257">
        <w:t>;</w:t>
      </w:r>
      <w:r w:rsidRPr="003F56E5">
        <w:t xml:space="preserve"> </w:t>
      </w:r>
    </w:p>
    <w:p w14:paraId="35AF6CA1" w14:textId="4D7D813A" w:rsidR="00260215" w:rsidRPr="003F56E5" w:rsidRDefault="00260215" w:rsidP="00A77257">
      <w:pPr>
        <w:pStyle w:val="F9-Paragraph"/>
        <w:numPr>
          <w:ilvl w:val="1"/>
          <w:numId w:val="25"/>
        </w:numPr>
      </w:pPr>
      <w:r w:rsidRPr="003F56E5">
        <w:t xml:space="preserve">Agree lines to take on contentious matters with relevant team </w:t>
      </w:r>
      <w:r w:rsidR="002B4E70">
        <w:t>inspectors</w:t>
      </w:r>
      <w:r w:rsidRPr="003F56E5">
        <w:t xml:space="preserve"> and the ONR SAR Lead Inspector.</w:t>
      </w:r>
    </w:p>
    <w:p w14:paraId="25E71F8D" w14:textId="77777777" w:rsidR="00260215" w:rsidRPr="003F56E5" w:rsidRDefault="00260215" w:rsidP="002B4E70">
      <w:pPr>
        <w:pStyle w:val="F9-Paragraph"/>
        <w:numPr>
          <w:ilvl w:val="1"/>
          <w:numId w:val="25"/>
        </w:numPr>
      </w:pPr>
      <w:r w:rsidRPr="003F56E5">
        <w:t>Feedback ONR’s views of the site’s performance.</w:t>
      </w:r>
    </w:p>
    <w:p w14:paraId="27E231BB" w14:textId="07D58032" w:rsidR="002B4E70" w:rsidRDefault="002B4E70" w:rsidP="004A30CC">
      <w:pPr>
        <w:pStyle w:val="F9-Paragraph"/>
      </w:pPr>
      <w:r>
        <w:t>Notes</w:t>
      </w:r>
      <w:r w:rsidRPr="003F56E5">
        <w:t xml:space="preserve"> of the meeting should be available shortly after the meeting to be agreed by ONR and the licensee as an accurate reflection of views</w:t>
      </w:r>
      <w:r>
        <w:t xml:space="preserve">. </w:t>
      </w:r>
    </w:p>
    <w:p w14:paraId="1D184B3D" w14:textId="38D7A330" w:rsidR="00260215" w:rsidRDefault="00260215" w:rsidP="00AB7202">
      <w:pPr>
        <w:pStyle w:val="F9-Paragraph"/>
      </w:pPr>
      <w:r w:rsidRPr="003F56E5">
        <w:t xml:space="preserve">The meeting will be recorded in an ONR Intervention Record or Contact Record (which will be shared with the licensee in draft for comment prior to formal issue). </w:t>
      </w:r>
    </w:p>
    <w:sdt>
      <w:sdtPr>
        <w:rPr>
          <w:color w:val="auto"/>
          <w:sz w:val="24"/>
        </w:rPr>
        <w:id w:val="-994179276"/>
        <w:docPartObj>
          <w:docPartGallery w:val="Bibliographies"/>
          <w:docPartUnique/>
        </w:docPartObj>
      </w:sdtPr>
      <w:sdtEndPr/>
      <w:sdtContent>
        <w:p w14:paraId="1D6A905E" w14:textId="660ED71E" w:rsidR="000B6D19" w:rsidRDefault="000B6D19" w:rsidP="000B6D19">
          <w:pPr>
            <w:pStyle w:val="Heading1"/>
            <w:numPr>
              <w:ilvl w:val="0"/>
              <w:numId w:val="0"/>
            </w:numPr>
          </w:pPr>
          <w:r>
            <w:t>References</w:t>
          </w:r>
        </w:p>
        <w:sdt>
          <w:sdtPr>
            <w:id w:val="-573587230"/>
            <w:bibliography/>
          </w:sdtPr>
          <w:sdtEndPr/>
          <w:sdtContent>
            <w:p w14:paraId="3BD33167" w14:textId="77777777" w:rsidR="000B6D19" w:rsidRDefault="000B6D19">
              <w:pPr>
                <w:rPr>
                  <w:rFonts w:ascii="Calibri" w:hAnsi="Calibri"/>
                  <w:noProof/>
                  <w:sz w:val="20"/>
                  <w:szCs w:val="20"/>
                  <w:lang w:eastAsia="en-GB" w:bidi="ar-SA"/>
                </w:rPr>
              </w:pPr>
              <w:r>
                <w:fldChar w:fldCharType="begin"/>
              </w:r>
              <w:r>
                <w:instrText>BIBLIOGRAPHY</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0B6D19" w14:paraId="78182368" w14:textId="77777777">
                <w:trPr>
                  <w:divId w:val="1137454198"/>
                  <w:tblCellSpacing w:w="15" w:type="dxa"/>
                </w:trPr>
                <w:tc>
                  <w:tcPr>
                    <w:tcW w:w="50" w:type="pct"/>
                    <w:hideMark/>
                  </w:tcPr>
                  <w:p w14:paraId="51058509" w14:textId="0E6B0CB5" w:rsidR="000B6D19" w:rsidRDefault="000B6D19">
                    <w:pPr>
                      <w:pStyle w:val="Bibliography"/>
                      <w:rPr>
                        <w:noProof/>
                        <w:szCs w:val="24"/>
                      </w:rPr>
                    </w:pPr>
                    <w:r>
                      <w:rPr>
                        <w:noProof/>
                      </w:rPr>
                      <w:t xml:space="preserve">[1] </w:t>
                    </w:r>
                  </w:p>
                </w:tc>
                <w:tc>
                  <w:tcPr>
                    <w:tcW w:w="0" w:type="auto"/>
                    <w:hideMark/>
                  </w:tcPr>
                  <w:p w14:paraId="5BCD8FF2" w14:textId="77777777" w:rsidR="000B6D19" w:rsidRDefault="000B6D19">
                    <w:pPr>
                      <w:pStyle w:val="Bibliography"/>
                      <w:rPr>
                        <w:noProof/>
                      </w:rPr>
                    </w:pPr>
                    <w:r>
                      <w:rPr>
                        <w:noProof/>
                      </w:rPr>
                      <w:t>HM Goverment, “Regulators Code,” 2014. [Online]. Available: https://www.gov.uk/government/publications/regulators-code.</w:t>
                    </w:r>
                  </w:p>
                </w:tc>
              </w:tr>
              <w:tr w:rsidR="000B6D19" w14:paraId="0C0C39BC" w14:textId="77777777">
                <w:trPr>
                  <w:divId w:val="1137454198"/>
                  <w:tblCellSpacing w:w="15" w:type="dxa"/>
                </w:trPr>
                <w:tc>
                  <w:tcPr>
                    <w:tcW w:w="50" w:type="pct"/>
                    <w:hideMark/>
                  </w:tcPr>
                  <w:p w14:paraId="51134D95" w14:textId="77777777" w:rsidR="000B6D19" w:rsidRDefault="000B6D19">
                    <w:pPr>
                      <w:pStyle w:val="Bibliography"/>
                      <w:rPr>
                        <w:noProof/>
                      </w:rPr>
                    </w:pPr>
                    <w:r>
                      <w:rPr>
                        <w:noProof/>
                      </w:rPr>
                      <w:t xml:space="preserve">[2] </w:t>
                    </w:r>
                  </w:p>
                </w:tc>
                <w:tc>
                  <w:tcPr>
                    <w:tcW w:w="0" w:type="auto"/>
                    <w:hideMark/>
                  </w:tcPr>
                  <w:p w14:paraId="6C943042" w14:textId="77777777" w:rsidR="000B6D19" w:rsidRDefault="000B6D19">
                    <w:pPr>
                      <w:pStyle w:val="Bibliography"/>
                      <w:rPr>
                        <w:noProof/>
                      </w:rPr>
                    </w:pPr>
                    <w:r>
                      <w:rPr>
                        <w:noProof/>
                      </w:rPr>
                      <w:t>ONR, “ONR-RD-POL-002 - Risk Informed and Targeted Engagements (RITE) Policy”.</w:t>
                    </w:r>
                  </w:p>
                </w:tc>
              </w:tr>
            </w:tbl>
            <w:p w14:paraId="4C0F882F" w14:textId="77777777" w:rsidR="000B6D19" w:rsidRDefault="000B6D19">
              <w:pPr>
                <w:divId w:val="1137454198"/>
                <w:rPr>
                  <w:rFonts w:eastAsia="Times New Roman"/>
                  <w:noProof/>
                </w:rPr>
              </w:pPr>
            </w:p>
            <w:p w14:paraId="1C312ADC" w14:textId="1DF89F95" w:rsidR="000B6D19" w:rsidRDefault="000B6D19">
              <w:r>
                <w:rPr>
                  <w:b/>
                  <w:bCs/>
                </w:rPr>
                <w:fldChar w:fldCharType="end"/>
              </w:r>
            </w:p>
          </w:sdtContent>
        </w:sdt>
      </w:sdtContent>
    </w:sdt>
    <w:p w14:paraId="529A36EF" w14:textId="77777777" w:rsidR="000B6D19" w:rsidRDefault="000B6D19" w:rsidP="000B6D19">
      <w:pPr>
        <w:pStyle w:val="F9-Paragraph"/>
        <w:numPr>
          <w:ilvl w:val="0"/>
          <w:numId w:val="0"/>
        </w:numPr>
      </w:pPr>
    </w:p>
    <w:sectPr w:rsidR="000B6D19" w:rsidSect="00B23A5E">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GADkAIAAtACAAIwAgAFAAYQByAGEAZwByAGEAcABo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462FDA0" w14:textId="77777777" w:rsidR="00DB1C85" w:rsidRDefault="00DB1C85" w:rsidP="007D199A">
      <w:pPr>
        <w:spacing w:after="0"/>
      </w:pPr>
      <w:r>
        <w:separator/>
      </w:r>
    </w:p>
    <w:p w14:paraId="74A8C401" w14:textId="77777777" w:rsidR="00DB1C85" w:rsidRDefault="00DB1C85"/>
  </w:endnote>
  <w:endnote w:type="continuationSeparator" w:id="0">
    <w:p w14:paraId="4EF72787" w14:textId="77777777" w:rsidR="00DB1C85" w:rsidRDefault="00DB1C85" w:rsidP="007D199A">
      <w:pPr>
        <w:spacing w:after="0"/>
      </w:pPr>
      <w:r>
        <w:continuationSeparator/>
      </w:r>
    </w:p>
    <w:p w14:paraId="7AB4577B" w14:textId="77777777" w:rsidR="00DB1C85" w:rsidRDefault="00DB1C85"/>
  </w:endnote>
  <w:endnote w:type="continuationNotice" w:id="1">
    <w:p w14:paraId="04C6DAF5" w14:textId="77777777" w:rsidR="00DB1C85" w:rsidRDefault="00DB1C8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4E96E" w14:textId="79EFC347" w:rsidR="007C3C1D" w:rsidRPr="000B6D19" w:rsidRDefault="000B6D19" w:rsidP="000B6D19">
    <w:pPr>
      <w:pStyle w:val="Footer"/>
    </w:pPr>
    <w:r>
      <w:t xml:space="preserve">Page | </w:t>
    </w:r>
    <w:r>
      <w:fldChar w:fldCharType="begin"/>
    </w:r>
    <w:r>
      <w:instrText>PAGE   \* MERGEFORMAT</w:instrText>
    </w:r>
    <w:r>
      <w:fldChar w:fldCharType="separate"/>
    </w:r>
    <w:r>
      <w:t>1</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26A9CCA" w14:textId="77777777" w:rsidR="00DB1C85" w:rsidRPr="005E0344" w:rsidRDefault="00DB1C85" w:rsidP="005E0344">
      <w:pPr>
        <w:spacing w:after="120"/>
        <w:rPr>
          <w:color w:val="000000" w:themeColor="text2"/>
        </w:rPr>
      </w:pPr>
      <w:r w:rsidRPr="005E0344">
        <w:rPr>
          <w:color w:val="000000" w:themeColor="text2"/>
        </w:rPr>
        <w:separator/>
      </w:r>
    </w:p>
  </w:footnote>
  <w:footnote w:type="continuationSeparator" w:id="0">
    <w:p w14:paraId="21A13FB5" w14:textId="77777777" w:rsidR="00DB1C85" w:rsidRPr="005E0344" w:rsidRDefault="00DB1C85" w:rsidP="0090581D">
      <w:pPr>
        <w:spacing w:after="120"/>
        <w:rPr>
          <w:color w:val="000000" w:themeColor="text2"/>
        </w:rPr>
      </w:pPr>
      <w:r w:rsidRPr="005E0344">
        <w:rPr>
          <w:color w:val="000000" w:themeColor="text2"/>
        </w:rPr>
        <w:continuationSeparator/>
      </w:r>
    </w:p>
    <w:p w14:paraId="4215B63B" w14:textId="77777777" w:rsidR="00DB1C85" w:rsidRDefault="00DB1C85"/>
  </w:footnote>
  <w:footnote w:type="continuationNotice" w:id="1">
    <w:p w14:paraId="5D6F3032" w14:textId="77777777" w:rsidR="00DB1C85" w:rsidRDefault="00DB1C85">
      <w:pPr>
        <w:spacing w:after="0"/>
      </w:pPr>
    </w:p>
    <w:p w14:paraId="0D98E2C2" w14:textId="77777777" w:rsidR="00DB1C85" w:rsidRDefault="00DB1C85"/>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FC75F" w14:textId="10A4E1B0" w:rsidR="00177666" w:rsidRPr="00196ADB" w:rsidRDefault="00C00602" w:rsidP="009E0E52">
    <w:pPr>
      <w:pStyle w:val="Header"/>
      <w:rPr>
        <w:sz w:val="20"/>
        <w:szCs w:val="24"/>
      </w:rPr>
    </w:pP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477309">
          <w:rPr>
            <w:sz w:val="20"/>
            <w:szCs w:val="24"/>
          </w:rPr>
          <w:t>Licensed site annual review meetings</w:t>
        </w:r>
      </w:sdtContent>
    </w:sdt>
    <w:r w:rsidR="004E3932" w:rsidRPr="00196ADB">
      <w:rPr>
        <w:sz w:val="20"/>
        <w:szCs w:val="24"/>
      </w:rPr>
      <w:t xml:space="preserve"> | Issue: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E368FA">
          <w:rPr>
            <w:sz w:val="20"/>
            <w:szCs w:val="24"/>
          </w:rPr>
          <w:t>4.2</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26F7ED3"/>
    <w:multiLevelType w:val="hybridMultilevel"/>
    <w:tmpl w:val="840AD9B4"/>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1" w15:restartNumberingAfterBreak="0">
    <w:nsid w:val="09B210B1"/>
    <w:multiLevelType w:val="hybridMultilevel"/>
    <w:tmpl w:val="9ACCF0B8"/>
    <w:lvl w:ilvl="0" w:tplc="08090017">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12" w15:restartNumberingAfterBreak="0">
    <w:nsid w:val="0D802CB7"/>
    <w:multiLevelType w:val="hybridMultilevel"/>
    <w:tmpl w:val="15C2F460"/>
    <w:lvl w:ilvl="0" w:tplc="9C4EDE3A">
      <w:start w:val="1"/>
      <w:numFmt w:val="decimal"/>
      <w:lvlText w:val="%1."/>
      <w:lvlJc w:val="left"/>
      <w:pPr>
        <w:ind w:left="720" w:hanging="72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3" w15:restartNumberingAfterBreak="0">
    <w:nsid w:val="0F19608B"/>
    <w:multiLevelType w:val="hybridMultilevel"/>
    <w:tmpl w:val="66507500"/>
    <w:lvl w:ilvl="0" w:tplc="08090017">
      <w:start w:val="1"/>
      <w:numFmt w:val="lowerLetter"/>
      <w:lvlText w:val="%1)"/>
      <w:lvlJc w:val="left"/>
      <w:pPr>
        <w:ind w:left="1440" w:hanging="360"/>
      </w:pPr>
      <w:rPr>
        <w:rFonts w:hint="default"/>
      </w:rPr>
    </w:lvl>
    <w:lvl w:ilvl="1" w:tplc="FFFFFFFF" w:tentative="1">
      <w:start w:val="1"/>
      <w:numFmt w:val="lowerLetter"/>
      <w:lvlText w:val="%2."/>
      <w:lvlJc w:val="left"/>
      <w:pPr>
        <w:ind w:left="2160" w:hanging="360"/>
      </w:pPr>
    </w:lvl>
    <w:lvl w:ilvl="2" w:tplc="FFFFFFFF" w:tentative="1">
      <w:start w:val="1"/>
      <w:numFmt w:val="lowerRoman"/>
      <w:lvlText w:val="%3."/>
      <w:lvlJc w:val="right"/>
      <w:pPr>
        <w:ind w:left="2880" w:hanging="180"/>
      </w:pPr>
    </w:lvl>
    <w:lvl w:ilvl="3" w:tplc="FFFFFFFF" w:tentative="1">
      <w:start w:val="1"/>
      <w:numFmt w:val="decimal"/>
      <w:lvlText w:val="%4."/>
      <w:lvlJc w:val="left"/>
      <w:pPr>
        <w:ind w:left="3600" w:hanging="360"/>
      </w:pPr>
    </w:lvl>
    <w:lvl w:ilvl="4" w:tplc="FFFFFFFF" w:tentative="1">
      <w:start w:val="1"/>
      <w:numFmt w:val="lowerLetter"/>
      <w:lvlText w:val="%5."/>
      <w:lvlJc w:val="left"/>
      <w:pPr>
        <w:ind w:left="4320" w:hanging="360"/>
      </w:pPr>
    </w:lvl>
    <w:lvl w:ilvl="5" w:tplc="FFFFFFFF" w:tentative="1">
      <w:start w:val="1"/>
      <w:numFmt w:val="lowerRoman"/>
      <w:lvlText w:val="%6."/>
      <w:lvlJc w:val="right"/>
      <w:pPr>
        <w:ind w:left="5040" w:hanging="180"/>
      </w:pPr>
    </w:lvl>
    <w:lvl w:ilvl="6" w:tplc="FFFFFFFF" w:tentative="1">
      <w:start w:val="1"/>
      <w:numFmt w:val="decimal"/>
      <w:lvlText w:val="%7."/>
      <w:lvlJc w:val="left"/>
      <w:pPr>
        <w:ind w:left="5760" w:hanging="360"/>
      </w:pPr>
    </w:lvl>
    <w:lvl w:ilvl="7" w:tplc="FFFFFFFF" w:tentative="1">
      <w:start w:val="1"/>
      <w:numFmt w:val="lowerLetter"/>
      <w:lvlText w:val="%8."/>
      <w:lvlJc w:val="left"/>
      <w:pPr>
        <w:ind w:left="6480" w:hanging="360"/>
      </w:pPr>
    </w:lvl>
    <w:lvl w:ilvl="8" w:tplc="FFFFFFFF" w:tentative="1">
      <w:start w:val="1"/>
      <w:numFmt w:val="lowerRoman"/>
      <w:lvlText w:val="%9."/>
      <w:lvlJc w:val="right"/>
      <w:pPr>
        <w:ind w:left="7200" w:hanging="180"/>
      </w:pPr>
    </w:lvl>
  </w:abstractNum>
  <w:abstractNum w:abstractNumId="14" w15:restartNumberingAfterBreak="0">
    <w:nsid w:val="16980835"/>
    <w:multiLevelType w:val="hybridMultilevel"/>
    <w:tmpl w:val="76F28C32"/>
    <w:lvl w:ilvl="0" w:tplc="08090017">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5"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6"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265C5EC1"/>
    <w:multiLevelType w:val="hybridMultilevel"/>
    <w:tmpl w:val="20246766"/>
    <w:lvl w:ilvl="0" w:tplc="08090017">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18" w15:restartNumberingAfterBreak="0">
    <w:nsid w:val="2D6112AE"/>
    <w:multiLevelType w:val="hybridMultilevel"/>
    <w:tmpl w:val="F70669AC"/>
    <w:lvl w:ilvl="0" w:tplc="08090017">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9"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0" w15:restartNumberingAfterBreak="0">
    <w:nsid w:val="306D14A2"/>
    <w:multiLevelType w:val="multilevel"/>
    <w:tmpl w:val="26E68F70"/>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1" w15:restartNumberingAfterBreak="0">
    <w:nsid w:val="3780785A"/>
    <w:multiLevelType w:val="hybridMultilevel"/>
    <w:tmpl w:val="780CD7CE"/>
    <w:lvl w:ilvl="0" w:tplc="08090017">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22"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44E83E54"/>
    <w:multiLevelType w:val="hybridMultilevel"/>
    <w:tmpl w:val="E1C2773A"/>
    <w:lvl w:ilvl="0" w:tplc="4906F296">
      <w:start w:val="1"/>
      <w:numFmt w:val="decimal"/>
      <w:pStyle w:val="F9-Paragraph"/>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4" w15:restartNumberingAfterBreak="0">
    <w:nsid w:val="46CE0110"/>
    <w:multiLevelType w:val="multilevel"/>
    <w:tmpl w:val="37144888"/>
    <w:lvl w:ilvl="0">
      <w:start w:val="1"/>
      <w:numFmt w:val="bullet"/>
      <w:lvlText w:val=""/>
      <w:lvlJc w:val="left"/>
      <w:pPr>
        <w:tabs>
          <w:tab w:val="num" w:pos="720"/>
        </w:tabs>
        <w:ind w:left="720" w:hanging="360"/>
      </w:pPr>
      <w:rPr>
        <w:rFonts w:ascii="Symbol" w:hAnsi="Symbol" w:hint="default"/>
        <w:sz w:val="20"/>
      </w:rPr>
    </w:lvl>
    <w:lvl w:ilvl="1">
      <w:start w:val="1"/>
      <w:numFmt w:val="lowerLetter"/>
      <w:lvlText w:val="%2)"/>
      <w:lvlJc w:val="left"/>
      <w:pPr>
        <w:ind w:left="1440" w:hanging="36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 w15:restartNumberingAfterBreak="0">
    <w:nsid w:val="502015BE"/>
    <w:multiLevelType w:val="hybridMultilevel"/>
    <w:tmpl w:val="76E823CE"/>
    <w:lvl w:ilvl="0" w:tplc="08090011">
      <w:start w:val="1"/>
      <w:numFmt w:val="decimal"/>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26" w15:restartNumberingAfterBreak="0">
    <w:nsid w:val="54992F0A"/>
    <w:multiLevelType w:val="hybridMultilevel"/>
    <w:tmpl w:val="5D1A0374"/>
    <w:lvl w:ilvl="0" w:tplc="08090017">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27"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593F03DB"/>
    <w:multiLevelType w:val="hybridMultilevel"/>
    <w:tmpl w:val="0A3CE7A6"/>
    <w:lvl w:ilvl="0" w:tplc="08090017">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29"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0" w15:restartNumberingAfterBreak="0">
    <w:nsid w:val="6C902408"/>
    <w:multiLevelType w:val="multilevel"/>
    <w:tmpl w:val="5EE4A70A"/>
    <w:lvl w:ilvl="0">
      <w:start w:val="1"/>
      <w:numFmt w:val="lowerRoman"/>
      <w:pStyle w:val="NumList1"/>
      <w:lvlText w:val="%1."/>
      <w:lvlJc w:val="righ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1" w15:restartNumberingAfterBreak="0">
    <w:nsid w:val="718A0F99"/>
    <w:multiLevelType w:val="multilevel"/>
    <w:tmpl w:val="241CA254"/>
    <w:lvl w:ilvl="0">
      <w:start w:val="1"/>
      <w:numFmt w:val="decimal"/>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2" w15:restartNumberingAfterBreak="0">
    <w:nsid w:val="73277A3B"/>
    <w:multiLevelType w:val="hybridMultilevel"/>
    <w:tmpl w:val="F732CF06"/>
    <w:lvl w:ilvl="0" w:tplc="B3F442EC">
      <w:start w:val="1"/>
      <w:numFmt w:val="lowerLetter"/>
      <w:lvlText w:val="%1)"/>
      <w:lvlJc w:val="left"/>
      <w:pPr>
        <w:ind w:left="144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3" w15:restartNumberingAfterBreak="0">
    <w:nsid w:val="75F46359"/>
    <w:multiLevelType w:val="hybridMultilevel"/>
    <w:tmpl w:val="EBBE5838"/>
    <w:lvl w:ilvl="0" w:tplc="E4A657AC">
      <w:start w:val="1"/>
      <w:numFmt w:val="bullet"/>
      <w:pStyle w:val="Bulletlist1"/>
      <w:lvlText w:val=""/>
      <w:lvlJc w:val="left"/>
      <w:pPr>
        <w:ind w:left="360" w:hanging="360"/>
      </w:pPr>
      <w:rPr>
        <w:rFonts w:ascii="Symbol" w:hAnsi="Symbol" w:hint="default"/>
        <w:strike w:val="0"/>
        <w:dstrike w:val="0"/>
        <w:color w:val="07716C" w:themeColor="accent1"/>
        <w:sz w:val="24"/>
      </w:rPr>
    </w:lvl>
    <w:lvl w:ilvl="1" w:tplc="AE78E28A">
      <w:start w:val="1"/>
      <w:numFmt w:val="bullet"/>
      <w:pStyle w:val="Bulletlist2"/>
      <w:lvlText w:val="o"/>
      <w:lvlJc w:val="left"/>
      <w:pPr>
        <w:ind w:left="1440" w:hanging="360"/>
      </w:pPr>
      <w:rPr>
        <w:rFonts w:ascii="Courier New" w:hAnsi="Courier New" w:cs="Courier New" w:hint="default"/>
      </w:rPr>
    </w:lvl>
    <w:lvl w:ilvl="2" w:tplc="6730F432">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76976298"/>
    <w:multiLevelType w:val="hybridMultilevel"/>
    <w:tmpl w:val="A54E1A0E"/>
    <w:lvl w:ilvl="0" w:tplc="08090017">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35" w15:restartNumberingAfterBreak="0">
    <w:nsid w:val="79447535"/>
    <w:multiLevelType w:val="multilevel"/>
    <w:tmpl w:val="FC8AD34E"/>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6" w15:restartNumberingAfterBreak="0">
    <w:nsid w:val="7BD44759"/>
    <w:multiLevelType w:val="hybridMultilevel"/>
    <w:tmpl w:val="7AF6A5EC"/>
    <w:lvl w:ilvl="0" w:tplc="08090011">
      <w:start w:val="1"/>
      <w:numFmt w:val="decimal"/>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num w:numId="1" w16cid:durableId="2065443409">
    <w:abstractNumId w:val="9"/>
  </w:num>
  <w:num w:numId="2" w16cid:durableId="823543523">
    <w:abstractNumId w:val="7"/>
  </w:num>
  <w:num w:numId="3" w16cid:durableId="2085639988">
    <w:abstractNumId w:val="6"/>
  </w:num>
  <w:num w:numId="4" w16cid:durableId="1262179006">
    <w:abstractNumId w:val="5"/>
  </w:num>
  <w:num w:numId="5" w16cid:durableId="1002776976">
    <w:abstractNumId w:val="4"/>
  </w:num>
  <w:num w:numId="6" w16cid:durableId="2131317494">
    <w:abstractNumId w:val="8"/>
  </w:num>
  <w:num w:numId="7" w16cid:durableId="1578203617">
    <w:abstractNumId w:val="3"/>
  </w:num>
  <w:num w:numId="8" w16cid:durableId="995184146">
    <w:abstractNumId w:val="2"/>
  </w:num>
  <w:num w:numId="9" w16cid:durableId="348718920">
    <w:abstractNumId w:val="1"/>
  </w:num>
  <w:num w:numId="10" w16cid:durableId="1368944693">
    <w:abstractNumId w:val="0"/>
  </w:num>
  <w:num w:numId="11" w16cid:durableId="816150589">
    <w:abstractNumId w:val="15"/>
  </w:num>
  <w:num w:numId="12" w16cid:durableId="1085146277">
    <w:abstractNumId w:val="33"/>
  </w:num>
  <w:num w:numId="13" w16cid:durableId="989944809">
    <w:abstractNumId w:val="22"/>
  </w:num>
  <w:num w:numId="14" w16cid:durableId="1148547717">
    <w:abstractNumId w:val="16"/>
  </w:num>
  <w:num w:numId="15" w16cid:durableId="1619264317">
    <w:abstractNumId w:val="33"/>
    <w:lvlOverride w:ilvl="0">
      <w:startOverride w:val="1"/>
    </w:lvlOverride>
  </w:num>
  <w:num w:numId="16" w16cid:durableId="1717772705">
    <w:abstractNumId w:val="22"/>
    <w:lvlOverride w:ilvl="0">
      <w:startOverride w:val="1"/>
    </w:lvlOverride>
  </w:num>
  <w:num w:numId="17" w16cid:durableId="1421370352">
    <w:abstractNumId w:val="16"/>
    <w:lvlOverride w:ilvl="0">
      <w:startOverride w:val="1"/>
    </w:lvlOverride>
  </w:num>
  <w:num w:numId="18" w16cid:durableId="802893121">
    <w:abstractNumId w:val="31"/>
  </w:num>
  <w:num w:numId="19" w16cid:durableId="1666081420">
    <w:abstractNumId w:val="27"/>
  </w:num>
  <w:num w:numId="20" w16cid:durableId="874538197">
    <w:abstractNumId w:val="20"/>
  </w:num>
  <w:num w:numId="21" w16cid:durableId="2057311976">
    <w:abstractNumId w:val="29"/>
  </w:num>
  <w:num w:numId="22" w16cid:durableId="689793726">
    <w:abstractNumId w:val="19"/>
  </w:num>
  <w:num w:numId="23" w16cid:durableId="48653822">
    <w:abstractNumId w:val="35"/>
  </w:num>
  <w:num w:numId="24" w16cid:durableId="1603800266">
    <w:abstractNumId w:val="24"/>
  </w:num>
  <w:num w:numId="25" w16cid:durableId="1864591591">
    <w:abstractNumId w:val="23"/>
  </w:num>
  <w:num w:numId="26" w16cid:durableId="832574242">
    <w:abstractNumId w:val="30"/>
  </w:num>
  <w:num w:numId="27" w16cid:durableId="1391732823">
    <w:abstractNumId w:val="23"/>
    <w:lvlOverride w:ilvl="0">
      <w:startOverride w:val="1"/>
    </w:lvlOverride>
  </w:num>
  <w:num w:numId="28" w16cid:durableId="1032653578">
    <w:abstractNumId w:val="10"/>
  </w:num>
  <w:num w:numId="29" w16cid:durableId="21135042">
    <w:abstractNumId w:val="13"/>
  </w:num>
  <w:num w:numId="30" w16cid:durableId="679089094">
    <w:abstractNumId w:val="34"/>
  </w:num>
  <w:num w:numId="31" w16cid:durableId="204217343">
    <w:abstractNumId w:val="14"/>
  </w:num>
  <w:num w:numId="32" w16cid:durableId="983703128">
    <w:abstractNumId w:val="12"/>
  </w:num>
  <w:num w:numId="33" w16cid:durableId="1867058870">
    <w:abstractNumId w:val="17"/>
  </w:num>
  <w:num w:numId="34" w16cid:durableId="80877422">
    <w:abstractNumId w:val="32"/>
  </w:num>
  <w:num w:numId="35" w16cid:durableId="1456606469">
    <w:abstractNumId w:val="21"/>
  </w:num>
  <w:num w:numId="36" w16cid:durableId="1413893741">
    <w:abstractNumId w:val="18"/>
  </w:num>
  <w:num w:numId="37" w16cid:durableId="134765567">
    <w:abstractNumId w:val="28"/>
  </w:num>
  <w:num w:numId="38" w16cid:durableId="2020616946">
    <w:abstractNumId w:val="11"/>
  </w:num>
  <w:num w:numId="39" w16cid:durableId="1402680460">
    <w:abstractNumId w:val="26"/>
  </w:num>
  <w:num w:numId="40" w16cid:durableId="1703171846">
    <w:abstractNumId w:val="36"/>
  </w:num>
  <w:num w:numId="41" w16cid:durableId="1456484332">
    <w:abstractNumId w:val="25"/>
  </w:num>
  <w:num w:numId="42" w16cid:durableId="2018843660">
    <w:abstractNumId w:val="23"/>
    <w:lvlOverride w:ilvl="0">
      <w:startOverride w:val="1"/>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8"/>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F03"/>
    <w:rsid w:val="00004C16"/>
    <w:rsid w:val="00011177"/>
    <w:rsid w:val="00014814"/>
    <w:rsid w:val="00022033"/>
    <w:rsid w:val="00024522"/>
    <w:rsid w:val="00024B2E"/>
    <w:rsid w:val="00027F4F"/>
    <w:rsid w:val="00030430"/>
    <w:rsid w:val="0003078E"/>
    <w:rsid w:val="00031B89"/>
    <w:rsid w:val="0003693D"/>
    <w:rsid w:val="0004440F"/>
    <w:rsid w:val="00052C8A"/>
    <w:rsid w:val="000548C8"/>
    <w:rsid w:val="00064A1B"/>
    <w:rsid w:val="00075605"/>
    <w:rsid w:val="00075C66"/>
    <w:rsid w:val="000817D4"/>
    <w:rsid w:val="00082531"/>
    <w:rsid w:val="00082879"/>
    <w:rsid w:val="00091EEA"/>
    <w:rsid w:val="0009225F"/>
    <w:rsid w:val="000A105C"/>
    <w:rsid w:val="000A1881"/>
    <w:rsid w:val="000B4D87"/>
    <w:rsid w:val="000B57A3"/>
    <w:rsid w:val="000B6D19"/>
    <w:rsid w:val="000C2DDC"/>
    <w:rsid w:val="000C5F5A"/>
    <w:rsid w:val="000C7980"/>
    <w:rsid w:val="000D2FD4"/>
    <w:rsid w:val="000D3232"/>
    <w:rsid w:val="000E07BB"/>
    <w:rsid w:val="000E6D73"/>
    <w:rsid w:val="000F1B7B"/>
    <w:rsid w:val="000F2ED4"/>
    <w:rsid w:val="001028E8"/>
    <w:rsid w:val="00103043"/>
    <w:rsid w:val="00122FCC"/>
    <w:rsid w:val="00124C2B"/>
    <w:rsid w:val="00126752"/>
    <w:rsid w:val="00130B30"/>
    <w:rsid w:val="00140E1C"/>
    <w:rsid w:val="001413FC"/>
    <w:rsid w:val="00147AE4"/>
    <w:rsid w:val="00147AEC"/>
    <w:rsid w:val="001571E5"/>
    <w:rsid w:val="0017081D"/>
    <w:rsid w:val="001763A3"/>
    <w:rsid w:val="001764F0"/>
    <w:rsid w:val="00177666"/>
    <w:rsid w:val="001849CA"/>
    <w:rsid w:val="00185410"/>
    <w:rsid w:val="00192352"/>
    <w:rsid w:val="00196ADB"/>
    <w:rsid w:val="001A0028"/>
    <w:rsid w:val="001B4D5A"/>
    <w:rsid w:val="001B7233"/>
    <w:rsid w:val="001C4D63"/>
    <w:rsid w:val="001D0DE0"/>
    <w:rsid w:val="001D5AFF"/>
    <w:rsid w:val="001D74B4"/>
    <w:rsid w:val="001D7AA2"/>
    <w:rsid w:val="001E03E1"/>
    <w:rsid w:val="001E53EF"/>
    <w:rsid w:val="001F059F"/>
    <w:rsid w:val="00200811"/>
    <w:rsid w:val="00200CA1"/>
    <w:rsid w:val="002042C2"/>
    <w:rsid w:val="00204C81"/>
    <w:rsid w:val="0021338D"/>
    <w:rsid w:val="00214D43"/>
    <w:rsid w:val="00217204"/>
    <w:rsid w:val="00221160"/>
    <w:rsid w:val="00223090"/>
    <w:rsid w:val="002238B4"/>
    <w:rsid w:val="002319AB"/>
    <w:rsid w:val="002319AC"/>
    <w:rsid w:val="00234342"/>
    <w:rsid w:val="0024040D"/>
    <w:rsid w:val="00251CD7"/>
    <w:rsid w:val="00255FA3"/>
    <w:rsid w:val="00257288"/>
    <w:rsid w:val="00260215"/>
    <w:rsid w:val="00260878"/>
    <w:rsid w:val="00261FB6"/>
    <w:rsid w:val="002629F8"/>
    <w:rsid w:val="00262B60"/>
    <w:rsid w:val="00263396"/>
    <w:rsid w:val="002659FA"/>
    <w:rsid w:val="00267815"/>
    <w:rsid w:val="00280DDF"/>
    <w:rsid w:val="00281A5D"/>
    <w:rsid w:val="002917FF"/>
    <w:rsid w:val="00292ADF"/>
    <w:rsid w:val="00294F05"/>
    <w:rsid w:val="00296DBB"/>
    <w:rsid w:val="002A0DEC"/>
    <w:rsid w:val="002B1C53"/>
    <w:rsid w:val="002B4E70"/>
    <w:rsid w:val="002B6666"/>
    <w:rsid w:val="002E0BE4"/>
    <w:rsid w:val="002E3B58"/>
    <w:rsid w:val="002E3E8A"/>
    <w:rsid w:val="002E6A6A"/>
    <w:rsid w:val="002F3397"/>
    <w:rsid w:val="002F4EB1"/>
    <w:rsid w:val="0030380D"/>
    <w:rsid w:val="00312411"/>
    <w:rsid w:val="00323E71"/>
    <w:rsid w:val="00326F77"/>
    <w:rsid w:val="00327316"/>
    <w:rsid w:val="0032791D"/>
    <w:rsid w:val="00330E85"/>
    <w:rsid w:val="00334907"/>
    <w:rsid w:val="003401B0"/>
    <w:rsid w:val="00342E99"/>
    <w:rsid w:val="00345D54"/>
    <w:rsid w:val="00346C8E"/>
    <w:rsid w:val="00347C9D"/>
    <w:rsid w:val="00367BD5"/>
    <w:rsid w:val="003834F5"/>
    <w:rsid w:val="00390327"/>
    <w:rsid w:val="00393B78"/>
    <w:rsid w:val="003A01E9"/>
    <w:rsid w:val="003B0C9A"/>
    <w:rsid w:val="003B1B72"/>
    <w:rsid w:val="003C0306"/>
    <w:rsid w:val="003C114C"/>
    <w:rsid w:val="003C465D"/>
    <w:rsid w:val="003D0718"/>
    <w:rsid w:val="003D495D"/>
    <w:rsid w:val="003E098E"/>
    <w:rsid w:val="003E2FAE"/>
    <w:rsid w:val="00407CF7"/>
    <w:rsid w:val="00415ED6"/>
    <w:rsid w:val="00417CAF"/>
    <w:rsid w:val="00420A11"/>
    <w:rsid w:val="00421BA8"/>
    <w:rsid w:val="00422265"/>
    <w:rsid w:val="004373A7"/>
    <w:rsid w:val="00437D94"/>
    <w:rsid w:val="0044030C"/>
    <w:rsid w:val="004648A4"/>
    <w:rsid w:val="0046502A"/>
    <w:rsid w:val="00471380"/>
    <w:rsid w:val="00477309"/>
    <w:rsid w:val="00494F0D"/>
    <w:rsid w:val="00496BFD"/>
    <w:rsid w:val="004A30CC"/>
    <w:rsid w:val="004A3DF2"/>
    <w:rsid w:val="004B04CC"/>
    <w:rsid w:val="004C361D"/>
    <w:rsid w:val="004C4891"/>
    <w:rsid w:val="004D2C89"/>
    <w:rsid w:val="004E08D2"/>
    <w:rsid w:val="004E3932"/>
    <w:rsid w:val="004E707C"/>
    <w:rsid w:val="004F1E79"/>
    <w:rsid w:val="004F5F33"/>
    <w:rsid w:val="0050103A"/>
    <w:rsid w:val="00511B0F"/>
    <w:rsid w:val="005157B4"/>
    <w:rsid w:val="0052300D"/>
    <w:rsid w:val="0053006F"/>
    <w:rsid w:val="005339E0"/>
    <w:rsid w:val="00551848"/>
    <w:rsid w:val="0055388E"/>
    <w:rsid w:val="0055768A"/>
    <w:rsid w:val="005607F3"/>
    <w:rsid w:val="00573C32"/>
    <w:rsid w:val="005754AE"/>
    <w:rsid w:val="00576D69"/>
    <w:rsid w:val="00577FB5"/>
    <w:rsid w:val="005852D1"/>
    <w:rsid w:val="0058750D"/>
    <w:rsid w:val="00587A22"/>
    <w:rsid w:val="00587B65"/>
    <w:rsid w:val="0059299D"/>
    <w:rsid w:val="00595C8C"/>
    <w:rsid w:val="00597747"/>
    <w:rsid w:val="005A4CDD"/>
    <w:rsid w:val="005A4E58"/>
    <w:rsid w:val="005B57E4"/>
    <w:rsid w:val="005B5ABD"/>
    <w:rsid w:val="005C140A"/>
    <w:rsid w:val="005C1E52"/>
    <w:rsid w:val="005C3367"/>
    <w:rsid w:val="005C6763"/>
    <w:rsid w:val="005D3164"/>
    <w:rsid w:val="005D685E"/>
    <w:rsid w:val="005E0344"/>
    <w:rsid w:val="005E440B"/>
    <w:rsid w:val="005F2C85"/>
    <w:rsid w:val="00605ADB"/>
    <w:rsid w:val="00611C9F"/>
    <w:rsid w:val="006248DE"/>
    <w:rsid w:val="00627555"/>
    <w:rsid w:val="006322A0"/>
    <w:rsid w:val="006361FD"/>
    <w:rsid w:val="0064226F"/>
    <w:rsid w:val="00642DDB"/>
    <w:rsid w:val="00653298"/>
    <w:rsid w:val="00663A7C"/>
    <w:rsid w:val="00667DF2"/>
    <w:rsid w:val="00670DF1"/>
    <w:rsid w:val="00671345"/>
    <w:rsid w:val="00672A9B"/>
    <w:rsid w:val="00675884"/>
    <w:rsid w:val="0067623B"/>
    <w:rsid w:val="00680ED6"/>
    <w:rsid w:val="006927E3"/>
    <w:rsid w:val="00694288"/>
    <w:rsid w:val="00696EE0"/>
    <w:rsid w:val="00697980"/>
    <w:rsid w:val="006A19EF"/>
    <w:rsid w:val="006A43D5"/>
    <w:rsid w:val="006A525B"/>
    <w:rsid w:val="006B06AC"/>
    <w:rsid w:val="006B2140"/>
    <w:rsid w:val="006B3646"/>
    <w:rsid w:val="006B4E76"/>
    <w:rsid w:val="006C045F"/>
    <w:rsid w:val="006C181C"/>
    <w:rsid w:val="006C4196"/>
    <w:rsid w:val="006C63B0"/>
    <w:rsid w:val="006C76A2"/>
    <w:rsid w:val="006C792E"/>
    <w:rsid w:val="006D116C"/>
    <w:rsid w:val="006D4F7B"/>
    <w:rsid w:val="006E7C42"/>
    <w:rsid w:val="006F168A"/>
    <w:rsid w:val="006F36D4"/>
    <w:rsid w:val="006F5076"/>
    <w:rsid w:val="006F6009"/>
    <w:rsid w:val="006F6041"/>
    <w:rsid w:val="006F7E5F"/>
    <w:rsid w:val="0070321D"/>
    <w:rsid w:val="007068BA"/>
    <w:rsid w:val="00716AB1"/>
    <w:rsid w:val="00721D63"/>
    <w:rsid w:val="00723799"/>
    <w:rsid w:val="00723B63"/>
    <w:rsid w:val="00724B2B"/>
    <w:rsid w:val="00732C7B"/>
    <w:rsid w:val="00734D2B"/>
    <w:rsid w:val="0073597C"/>
    <w:rsid w:val="00737705"/>
    <w:rsid w:val="007408D4"/>
    <w:rsid w:val="00741E65"/>
    <w:rsid w:val="007420AC"/>
    <w:rsid w:val="00742617"/>
    <w:rsid w:val="00766C1F"/>
    <w:rsid w:val="0077109A"/>
    <w:rsid w:val="00783523"/>
    <w:rsid w:val="00783AFA"/>
    <w:rsid w:val="00785427"/>
    <w:rsid w:val="00790540"/>
    <w:rsid w:val="007957DE"/>
    <w:rsid w:val="007968CA"/>
    <w:rsid w:val="007A43FF"/>
    <w:rsid w:val="007A72FA"/>
    <w:rsid w:val="007B1D30"/>
    <w:rsid w:val="007B3918"/>
    <w:rsid w:val="007C3C1D"/>
    <w:rsid w:val="007D199A"/>
    <w:rsid w:val="007D2EBE"/>
    <w:rsid w:val="007D44E4"/>
    <w:rsid w:val="007D5508"/>
    <w:rsid w:val="007D6EE3"/>
    <w:rsid w:val="007E1C07"/>
    <w:rsid w:val="007F24B6"/>
    <w:rsid w:val="00803D94"/>
    <w:rsid w:val="00805389"/>
    <w:rsid w:val="00821337"/>
    <w:rsid w:val="008229BA"/>
    <w:rsid w:val="00824151"/>
    <w:rsid w:val="0083334C"/>
    <w:rsid w:val="00845390"/>
    <w:rsid w:val="0084601B"/>
    <w:rsid w:val="008606F0"/>
    <w:rsid w:val="00865137"/>
    <w:rsid w:val="00865489"/>
    <w:rsid w:val="0086553D"/>
    <w:rsid w:val="00874FEB"/>
    <w:rsid w:val="00881B6F"/>
    <w:rsid w:val="00882AA4"/>
    <w:rsid w:val="00883E22"/>
    <w:rsid w:val="00884C03"/>
    <w:rsid w:val="00884E43"/>
    <w:rsid w:val="00887EC6"/>
    <w:rsid w:val="0089084C"/>
    <w:rsid w:val="00893409"/>
    <w:rsid w:val="00893D9F"/>
    <w:rsid w:val="008A2379"/>
    <w:rsid w:val="008A4329"/>
    <w:rsid w:val="008A5331"/>
    <w:rsid w:val="008A578E"/>
    <w:rsid w:val="008B015A"/>
    <w:rsid w:val="008B0FA8"/>
    <w:rsid w:val="008B1519"/>
    <w:rsid w:val="008B518F"/>
    <w:rsid w:val="008B7BCC"/>
    <w:rsid w:val="008C50C3"/>
    <w:rsid w:val="008C7094"/>
    <w:rsid w:val="008D2B97"/>
    <w:rsid w:val="008D45D2"/>
    <w:rsid w:val="008D49A5"/>
    <w:rsid w:val="008D6C81"/>
    <w:rsid w:val="008E6CF0"/>
    <w:rsid w:val="008F1439"/>
    <w:rsid w:val="008F7051"/>
    <w:rsid w:val="009033A9"/>
    <w:rsid w:val="0090581D"/>
    <w:rsid w:val="0091439C"/>
    <w:rsid w:val="009178F3"/>
    <w:rsid w:val="00920572"/>
    <w:rsid w:val="00920BF2"/>
    <w:rsid w:val="009349A9"/>
    <w:rsid w:val="00936C52"/>
    <w:rsid w:val="00942727"/>
    <w:rsid w:val="009436C1"/>
    <w:rsid w:val="0095489B"/>
    <w:rsid w:val="00966FB9"/>
    <w:rsid w:val="009671CD"/>
    <w:rsid w:val="009751A9"/>
    <w:rsid w:val="00975B82"/>
    <w:rsid w:val="00980F9C"/>
    <w:rsid w:val="0098632B"/>
    <w:rsid w:val="00997089"/>
    <w:rsid w:val="00997BFB"/>
    <w:rsid w:val="009A7348"/>
    <w:rsid w:val="009B462C"/>
    <w:rsid w:val="009C15F3"/>
    <w:rsid w:val="009C3689"/>
    <w:rsid w:val="009C511D"/>
    <w:rsid w:val="009E07C2"/>
    <w:rsid w:val="009E0E52"/>
    <w:rsid w:val="009E734E"/>
    <w:rsid w:val="009F72F9"/>
    <w:rsid w:val="00A00205"/>
    <w:rsid w:val="00A00AF0"/>
    <w:rsid w:val="00A00E33"/>
    <w:rsid w:val="00A06A52"/>
    <w:rsid w:val="00A14B5A"/>
    <w:rsid w:val="00A3567F"/>
    <w:rsid w:val="00A37698"/>
    <w:rsid w:val="00A41ED3"/>
    <w:rsid w:val="00A77257"/>
    <w:rsid w:val="00A81D82"/>
    <w:rsid w:val="00A9118F"/>
    <w:rsid w:val="00A93E33"/>
    <w:rsid w:val="00A94838"/>
    <w:rsid w:val="00A961B1"/>
    <w:rsid w:val="00AB3129"/>
    <w:rsid w:val="00AB6970"/>
    <w:rsid w:val="00AC1939"/>
    <w:rsid w:val="00AC4ED6"/>
    <w:rsid w:val="00AC7C05"/>
    <w:rsid w:val="00AD167C"/>
    <w:rsid w:val="00AD17C7"/>
    <w:rsid w:val="00AD4041"/>
    <w:rsid w:val="00AE302B"/>
    <w:rsid w:val="00B0248D"/>
    <w:rsid w:val="00B1408D"/>
    <w:rsid w:val="00B16BE5"/>
    <w:rsid w:val="00B23A5E"/>
    <w:rsid w:val="00B259DF"/>
    <w:rsid w:val="00B410FC"/>
    <w:rsid w:val="00B44B1F"/>
    <w:rsid w:val="00B64141"/>
    <w:rsid w:val="00B64E72"/>
    <w:rsid w:val="00B718B0"/>
    <w:rsid w:val="00B77913"/>
    <w:rsid w:val="00B81129"/>
    <w:rsid w:val="00B824FB"/>
    <w:rsid w:val="00B82646"/>
    <w:rsid w:val="00B97359"/>
    <w:rsid w:val="00B97A8F"/>
    <w:rsid w:val="00BA1FF2"/>
    <w:rsid w:val="00BA4E58"/>
    <w:rsid w:val="00BA7074"/>
    <w:rsid w:val="00BB2BC9"/>
    <w:rsid w:val="00BB7829"/>
    <w:rsid w:val="00BD1457"/>
    <w:rsid w:val="00BD7E30"/>
    <w:rsid w:val="00BE2AD9"/>
    <w:rsid w:val="00BF27FE"/>
    <w:rsid w:val="00BF49B7"/>
    <w:rsid w:val="00BF7813"/>
    <w:rsid w:val="00C00602"/>
    <w:rsid w:val="00C02103"/>
    <w:rsid w:val="00C043B3"/>
    <w:rsid w:val="00C079AB"/>
    <w:rsid w:val="00C10E61"/>
    <w:rsid w:val="00C14787"/>
    <w:rsid w:val="00C1596D"/>
    <w:rsid w:val="00C15B8D"/>
    <w:rsid w:val="00C17010"/>
    <w:rsid w:val="00C20562"/>
    <w:rsid w:val="00C215C3"/>
    <w:rsid w:val="00C23A96"/>
    <w:rsid w:val="00C249C6"/>
    <w:rsid w:val="00C24E62"/>
    <w:rsid w:val="00C32CC1"/>
    <w:rsid w:val="00C40BE8"/>
    <w:rsid w:val="00C426EC"/>
    <w:rsid w:val="00C6483C"/>
    <w:rsid w:val="00C64AE9"/>
    <w:rsid w:val="00C70CFF"/>
    <w:rsid w:val="00C718FE"/>
    <w:rsid w:val="00C8067C"/>
    <w:rsid w:val="00C86CEC"/>
    <w:rsid w:val="00C8773D"/>
    <w:rsid w:val="00C87ABB"/>
    <w:rsid w:val="00C91831"/>
    <w:rsid w:val="00C953DF"/>
    <w:rsid w:val="00C963E6"/>
    <w:rsid w:val="00CD5401"/>
    <w:rsid w:val="00CE2709"/>
    <w:rsid w:val="00CE2D64"/>
    <w:rsid w:val="00CE6198"/>
    <w:rsid w:val="00CE6CD6"/>
    <w:rsid w:val="00CF6230"/>
    <w:rsid w:val="00CF7015"/>
    <w:rsid w:val="00D017FC"/>
    <w:rsid w:val="00D0226A"/>
    <w:rsid w:val="00D115C1"/>
    <w:rsid w:val="00D13147"/>
    <w:rsid w:val="00D405BD"/>
    <w:rsid w:val="00D4271F"/>
    <w:rsid w:val="00D45ADF"/>
    <w:rsid w:val="00D463FF"/>
    <w:rsid w:val="00D5715A"/>
    <w:rsid w:val="00D60BCB"/>
    <w:rsid w:val="00D64CB8"/>
    <w:rsid w:val="00D6779D"/>
    <w:rsid w:val="00D71687"/>
    <w:rsid w:val="00D74813"/>
    <w:rsid w:val="00D8170C"/>
    <w:rsid w:val="00D834AF"/>
    <w:rsid w:val="00DA30BC"/>
    <w:rsid w:val="00DA69C2"/>
    <w:rsid w:val="00DA6D70"/>
    <w:rsid w:val="00DB1C85"/>
    <w:rsid w:val="00DB6050"/>
    <w:rsid w:val="00DC2C34"/>
    <w:rsid w:val="00DD76CE"/>
    <w:rsid w:val="00DE2C87"/>
    <w:rsid w:val="00DE459A"/>
    <w:rsid w:val="00DF27DA"/>
    <w:rsid w:val="00DF4DBE"/>
    <w:rsid w:val="00DF6240"/>
    <w:rsid w:val="00E329AB"/>
    <w:rsid w:val="00E368FA"/>
    <w:rsid w:val="00E372C0"/>
    <w:rsid w:val="00E40820"/>
    <w:rsid w:val="00E4658F"/>
    <w:rsid w:val="00E502DC"/>
    <w:rsid w:val="00E5253A"/>
    <w:rsid w:val="00E54A67"/>
    <w:rsid w:val="00E61C0D"/>
    <w:rsid w:val="00E63EB4"/>
    <w:rsid w:val="00E66160"/>
    <w:rsid w:val="00E71329"/>
    <w:rsid w:val="00E8363B"/>
    <w:rsid w:val="00E84966"/>
    <w:rsid w:val="00E92383"/>
    <w:rsid w:val="00E94254"/>
    <w:rsid w:val="00EA1B3A"/>
    <w:rsid w:val="00EA2109"/>
    <w:rsid w:val="00EA4B18"/>
    <w:rsid w:val="00EA6E24"/>
    <w:rsid w:val="00EB057A"/>
    <w:rsid w:val="00ED2982"/>
    <w:rsid w:val="00ED347D"/>
    <w:rsid w:val="00ED4D4E"/>
    <w:rsid w:val="00EE0C77"/>
    <w:rsid w:val="00EE4E54"/>
    <w:rsid w:val="00EF4334"/>
    <w:rsid w:val="00EF551B"/>
    <w:rsid w:val="00F00EA7"/>
    <w:rsid w:val="00F0173E"/>
    <w:rsid w:val="00F0218A"/>
    <w:rsid w:val="00F05838"/>
    <w:rsid w:val="00F32321"/>
    <w:rsid w:val="00F3379B"/>
    <w:rsid w:val="00F436BB"/>
    <w:rsid w:val="00F47145"/>
    <w:rsid w:val="00F545BF"/>
    <w:rsid w:val="00F624DC"/>
    <w:rsid w:val="00F66341"/>
    <w:rsid w:val="00F71A7F"/>
    <w:rsid w:val="00F71B56"/>
    <w:rsid w:val="00F832C8"/>
    <w:rsid w:val="00F84E34"/>
    <w:rsid w:val="00F873B3"/>
    <w:rsid w:val="00F97CFD"/>
    <w:rsid w:val="00FA00BE"/>
    <w:rsid w:val="00FA08B3"/>
    <w:rsid w:val="00FA33FE"/>
    <w:rsid w:val="00FA42B9"/>
    <w:rsid w:val="00FA755A"/>
    <w:rsid w:val="00FB2B0F"/>
    <w:rsid w:val="00FB4F6B"/>
    <w:rsid w:val="00FB5FE1"/>
    <w:rsid w:val="00FC0E8D"/>
    <w:rsid w:val="00FC46EF"/>
    <w:rsid w:val="00FD31B3"/>
    <w:rsid w:val="00FD4204"/>
    <w:rsid w:val="00FE389F"/>
    <w:rsid w:val="00FF3CCB"/>
    <w:rsid w:val="00FF57B5"/>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E750495B-FD23-4AB4-82A4-930DB87DB4B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0"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223090"/>
    <w:pPr>
      <w:keepNext/>
      <w:numPr>
        <w:numId w:val="20"/>
      </w:numPr>
      <w:spacing w:before="240"/>
      <w:ind w:left="851" w:hanging="851"/>
      <w:outlineLvl w:val="0"/>
    </w:pPr>
    <w:rPr>
      <w:color w:val="22413A"/>
      <w:sz w:val="48"/>
    </w:rPr>
  </w:style>
  <w:style w:type="paragraph" w:styleId="Heading2">
    <w:name w:val="heading 2"/>
    <w:basedOn w:val="Normal"/>
    <w:next w:val="Normal"/>
    <w:link w:val="Heading2Char"/>
    <w:qFormat/>
    <w:rsid w:val="002042C2"/>
    <w:pPr>
      <w:keepNext/>
      <w:numPr>
        <w:ilvl w:val="1"/>
        <w:numId w:val="20"/>
      </w:numPr>
      <w:spacing w:before="240" w:after="120"/>
      <w:ind w:left="851" w:hanging="851"/>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2042C2"/>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223090"/>
    <w:rPr>
      <w:rFonts w:ascii="Arial" w:hAnsi="Arial"/>
      <w:color w:val="22413A"/>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B23A5E"/>
    <w:pPr>
      <w:numPr>
        <w:numId w:val="12"/>
      </w:numPr>
      <w:ind w:left="1134"/>
    </w:pPr>
    <w:rPr>
      <w:bCs/>
    </w:rPr>
  </w:style>
  <w:style w:type="paragraph" w:customStyle="1" w:styleId="Bulletlist2">
    <w:name w:val="Bullet list 2"/>
    <w:basedOn w:val="Bulletlist1"/>
    <w:uiPriority w:val="1"/>
    <w:qFormat/>
    <w:rsid w:val="00B23A5E"/>
    <w:pPr>
      <w:numPr>
        <w:ilvl w:val="1"/>
      </w:numPr>
      <w:ind w:left="1560"/>
    </w:pPr>
    <w:rPr>
      <w:bCs w:val="0"/>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semiHidden/>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B23A5E"/>
    <w:pPr>
      <w:pBdr>
        <w:top w:val="single" w:sz="4" w:space="6" w:color="22413A"/>
        <w:bottom w:val="single" w:sz="4" w:space="6" w:color="22413A"/>
      </w:pBdr>
      <w:spacing w:before="240"/>
      <w:ind w:left="851"/>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B23A5E"/>
    <w:pPr>
      <w:numPr>
        <w:numId w:val="26"/>
      </w:numPr>
      <w:ind w:left="1276" w:hanging="283"/>
    </w:pPr>
    <w:rPr>
      <w:rFonts w:asciiTheme="minorHAnsi" w:eastAsiaTheme="minorHAnsi" w:hAnsiTheme="minorHAnsi" w:cstheme="minorBidi"/>
      <w:bCs/>
      <w:lang w:bidi="ar-SA"/>
    </w:rPr>
  </w:style>
  <w:style w:type="paragraph" w:customStyle="1" w:styleId="NumList2">
    <w:name w:val="Num List 2"/>
    <w:basedOn w:val="Normal"/>
    <w:uiPriority w:val="1"/>
    <w:qFormat/>
    <w:rsid w:val="00B23A5E"/>
    <w:pPr>
      <w:numPr>
        <w:ilvl w:val="1"/>
        <w:numId w:val="18"/>
      </w:numPr>
      <w:ind w:left="1276" w:hanging="425"/>
    </w:pPr>
    <w:rPr>
      <w:rFonts w:asciiTheme="minorHAnsi" w:eastAsiaTheme="minorHAnsi" w:hAnsiTheme="minorHAnsi" w:cstheme="minorBidi"/>
      <w:bCs/>
      <w:lang w:bidi="ar-SA"/>
    </w:rPr>
  </w:style>
  <w:style w:type="paragraph" w:customStyle="1" w:styleId="BulletList3">
    <w:name w:val="Bullet List 3"/>
    <w:basedOn w:val="Bulletlist2"/>
    <w:uiPriority w:val="1"/>
    <w:qFormat/>
    <w:rsid w:val="00B23A5E"/>
    <w:pPr>
      <w:numPr>
        <w:ilvl w:val="2"/>
      </w:numPr>
      <w:ind w:left="1985"/>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customStyle="1" w:styleId="F9-Paragraph">
    <w:name w:val="F9 - # Paragraph"/>
    <w:basedOn w:val="ListParagraph"/>
    <w:link w:val="F9-ParagraphChar"/>
    <w:qFormat/>
    <w:rsid w:val="00B23A5E"/>
    <w:pPr>
      <w:numPr>
        <w:numId w:val="25"/>
      </w:numPr>
      <w:spacing w:before="240" w:after="120"/>
      <w:ind w:left="851" w:hanging="851"/>
      <w:contextualSpacing w:val="0"/>
    </w:pPr>
  </w:style>
  <w:style w:type="character" w:customStyle="1" w:styleId="F9-ParagraphChar">
    <w:name w:val="F9 - # Paragraph Char"/>
    <w:basedOn w:val="DefaultParagraphFont"/>
    <w:link w:val="F9-Paragraph"/>
    <w:rsid w:val="00B23A5E"/>
    <w:rPr>
      <w:rFonts w:ascii="Arial" w:hAnsi="Arial"/>
      <w:sz w:val="24"/>
      <w:szCs w:val="22"/>
      <w:lang w:eastAsia="en-US" w:bidi="he-IL"/>
    </w:rPr>
  </w:style>
  <w:style w:type="paragraph" w:styleId="NormalWeb">
    <w:name w:val="Normal (Web)"/>
    <w:basedOn w:val="Normal"/>
    <w:rsid w:val="00FA00BE"/>
    <w:pPr>
      <w:spacing w:before="100" w:beforeAutospacing="1" w:after="100" w:afterAutospacing="1" w:line="240" w:lineRule="auto"/>
    </w:pPr>
    <w:rPr>
      <w:rFonts w:ascii="Times New Roman" w:eastAsia="Times New Roman" w:hAnsi="Times New Roman" w:cs="Times New Roman"/>
      <w:szCs w:val="24"/>
      <w:lang w:eastAsia="en-GB" w:bidi="ar-SA"/>
    </w:rPr>
  </w:style>
  <w:style w:type="character" w:styleId="Strong">
    <w:name w:val="Strong"/>
    <w:qFormat/>
    <w:rsid w:val="00FA00BE"/>
    <w:rPr>
      <w:b/>
      <w:bCs/>
    </w:rPr>
  </w:style>
  <w:style w:type="paragraph" w:styleId="CommentSubject">
    <w:name w:val="annotation subject"/>
    <w:basedOn w:val="CommentText"/>
    <w:next w:val="CommentText"/>
    <w:link w:val="CommentSubjectChar"/>
    <w:uiPriority w:val="99"/>
    <w:semiHidden/>
    <w:unhideWhenUsed/>
    <w:rsid w:val="005A4E58"/>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5A4E58"/>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53831714">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95265180">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912399340">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7454198">
      <w:bodyDiv w:val="1"/>
      <w:marLeft w:val="0"/>
      <w:marRight w:val="0"/>
      <w:marTop w:val="0"/>
      <w:marBottom w:val="0"/>
      <w:divBdr>
        <w:top w:val="none" w:sz="0" w:space="0" w:color="auto"/>
        <w:left w:val="none" w:sz="0" w:space="0" w:color="auto"/>
        <w:bottom w:val="none" w:sz="0" w:space="0" w:color="auto"/>
        <w:right w:val="none" w:sz="0" w:space="0" w:color="auto"/>
      </w:divBdr>
    </w:div>
    <w:div w:id="1344552580">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562520946">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footnotes" Target="footnotes.xml"/><Relationship Id="rId18" Type="http://schemas.openxmlformats.org/officeDocument/2006/relationships/footer" Target="footer1.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webSettings" Target="web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yperlink" Target="https://prodonrgov.sharepoint.com/sites/HOW2Hub/_layouts/15/DocIdRedir.aspx?ID=ONRHH-822789359-20702" TargetMode="External"/><Relationship Id="rId20" Type="http://schemas.openxmlformats.org/officeDocument/2006/relationships/header" Target="header3.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ettings" Target="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image" Target="media/image1.png"/><Relationship Id="rId23" Type="http://schemas.openxmlformats.org/officeDocument/2006/relationships/fontTable" Target="fontTable.xml"/><Relationship Id="rId10" Type="http://schemas.openxmlformats.org/officeDocument/2006/relationships/styles" Target="styles.xml"/><Relationship Id="rId19" Type="http://schemas.openxmlformats.org/officeDocument/2006/relationships/header" Target="header2.xml"/><Relationship Id="rId4" Type="http://schemas.openxmlformats.org/officeDocument/2006/relationships/customXml" Target="../customXml/item3.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yperlink" Target="https://prodonrgov.sharepoint.com/:w:/r/sites/HOW2Hub/_layouts/15/Doc.aspx?sourcedoc=%7B1FA6ED6E-D604-6067-4CFF-7AECCECF4768%7D&amp;file=ONR-RD-POL-002%20-%20Risk-Informed%20and%20Targeted%20Engagements%20(RITE)%20Policy.docx&amp;action=default&amp;mobileredirect=true&amp;DefaultItemOpen=1%3Fweb%3D1"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WRoberts\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B4D87"/>
    <w:rsid w:val="000D0918"/>
    <w:rsid w:val="001101B7"/>
    <w:rsid w:val="001764F0"/>
    <w:rsid w:val="00183F29"/>
    <w:rsid w:val="001B7233"/>
    <w:rsid w:val="002550FD"/>
    <w:rsid w:val="00333F8E"/>
    <w:rsid w:val="00342E99"/>
    <w:rsid w:val="00350199"/>
    <w:rsid w:val="0046502A"/>
    <w:rsid w:val="00471507"/>
    <w:rsid w:val="0058417F"/>
    <w:rsid w:val="007154C5"/>
    <w:rsid w:val="00764F6F"/>
    <w:rsid w:val="0083334C"/>
    <w:rsid w:val="0083336C"/>
    <w:rsid w:val="00835E07"/>
    <w:rsid w:val="008D45D2"/>
    <w:rsid w:val="00A009A6"/>
    <w:rsid w:val="00A22A27"/>
    <w:rsid w:val="00A657B0"/>
    <w:rsid w:val="00C17C1E"/>
    <w:rsid w:val="00C41BCC"/>
    <w:rsid w:val="00DD7BA4"/>
    <w:rsid w:val="00DF6240"/>
    <w:rsid w:val="00E27559"/>
    <w:rsid w:val="00E318CE"/>
    <w:rsid w:val="00E646E1"/>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7154C5"/>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haredContentType xmlns="Microsoft.SharePoint.Taxonomy.ContentTypeSync" SourceId="66693000-3e12-4b44-a742-9a2ba35b7d28" ContentTypeId="0x0101000C70A82DFAAC384DB9F6EBA2C8B87C57" PreviousValue="false"/>
</file>

<file path=customXml/item3.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14" ma:contentTypeDescription="" ma:contentTypeScope="" ma:versionID="2057dc46733fd5dd5e5445c1f778b28d">
  <xsd:schema xmlns:xsd="http://www.w3.org/2001/XMLSchema" xmlns:xs="http://www.w3.org/2001/XMLSchema" xmlns:p="http://schemas.microsoft.com/office/2006/metadata/properties" xmlns:ns2="8c4e2855-9588-4bc9-9890-af639bd565eb" xmlns:ns3="05350e14-297a-489c-ad04-faf6563b232c" targetNamespace="http://schemas.microsoft.com/office/2006/metadata/properties" ma:root="true" ma:fieldsID="2613be46df2440e0a4d4d2d4bfab9e2b" ns2:_="" ns3:_="">
    <xsd:import namespace="8c4e2855-9588-4bc9-9890-af639bd565eb"/>
    <xsd:import namespace="05350e14-297a-489c-ad04-faf6563b232c"/>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Technical Director"/>
        </xsd:restrict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mpliance Manager"/>
              <xsd:enumeration value="Corporate Security Manager"/>
              <xsd:enumeration value="Data Protection Compliance Lead"/>
              <xsd:enumeration value="Deputy Director (TD)"/>
              <xsd:enumeration value="Deputy Director of Regulation"/>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Executiv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ion for Advanced Nuclear Technologies (ANTs) and Holtec SMR-300 GDA"/>
              <xsd:enumeration value="Head of Regulation for Development of Regulations and Guides"/>
              <xsd:enumeration value="Head of Regulation for Emergency Preparedness and Response"/>
              <xsd:enumeration value="Head of Regulation for Research and Development"/>
              <xsd:enumeration value="Head of Regulation for Rolls-Royce SMR (GDA)"/>
              <xsd:enumeration value="Head of Regulation for Transport Competent Authority (TCA)"/>
              <xsd:enumeration value="Head of Regulation for Sellafield Compliance Intelligence and Enforcement"/>
              <xsd:enumeration value="Head of Regulation for Sellafield Project Delivery"/>
              <xsd:enumeration value="Head of Regulation for Sellafield Decommissioning"/>
              <xsd:enumeration value="Head of Regulatory Development (TD)"/>
              <xsd:enumeration value="Head of Risk and Assurance"/>
              <xsd:enumeration value="HoP - Civil Engineering and External Hazards"/>
              <xsd:enumeration value="HoP - Cyber Security &amp; Information Assurance"/>
              <xsd:enumeration value="HoP - DDS"/>
              <xsd:enumeration value="HoP - Electrical, Control and Instrumentation Engineering"/>
              <xsd:enumeration value="HoP - Fault Analysis"/>
              <xsd:enumeration value="HoP - Human and Organisational Capability"/>
              <xsd:enumeration value="HoP - Innovation"/>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R Director"/>
              <xsd:enumeration value="HSW Manager"/>
              <xsd:enumeration value="Information Management Manager"/>
              <xsd:enumeration value="Legal Cell Lead"/>
              <xsd:enumeration value="New Reactors Director"/>
              <xsd:enumeration value="Operating Facilities Director"/>
              <xsd:enumeration value="Regulatory Capability Lead"/>
              <xsd:enumeration value="Regulatory Intelligence Lead"/>
              <xsd:enumeration value="Technical Director"/>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PolicyPortalDocRef xmlns="8c4e2855-9588-4bc9-9890-af639bd565eb" xsi:nil="true"/>
    <PolicyPortalDocType xmlns="8c4e2855-9588-4bc9-9890-af639bd565eb" xsi:nil="true"/>
    <PolicyPortalIssueDate xmlns="8c4e2855-9588-4bc9-9890-af639bd565eb" xsi:nil="true"/>
    <PolicyPortalIssueNo xmlns="8c4e2855-9588-4bc9-9890-af639bd565eb" xsi:nil="true"/>
    <PolicyPortalOldDocRef xmlns="8c4e2855-9588-4bc9-9890-af639bd565eb" xsi:nil="true"/>
    <PolicyPortalOldRecordRef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PolicyPortalReviewDate xmlns="8c4e2855-9588-4bc9-9890-af639bd565eb" xsi:nil="true"/>
    <PolicyPortalIssueHistoryComments xmlns="8c4e2855-9588-4bc9-9890-af639bd565eb" xsi:nil="true"/>
  </documentManagement>
</p:properties>
</file>

<file path=customXml/item5.xml><?xml version="1.0" encoding="utf-8"?>
<b:Sources xmlns:b="http://schemas.openxmlformats.org/officeDocument/2006/bibliography" xmlns="http://schemas.openxmlformats.org/officeDocument/2006/bibliography" SelectedStyle="\IEEE2006OfficeOnline.xsl" StyleName="IEEE" Version="2006">
  <b:Source>
    <b:Tag>ONR438</b:Tag>
    <b:SourceType>ElectronicSource</b:SourceType>
    <b:Guid>{BCB295E7-EED1-4C86-92D7-E200E493D883}</b:Guid>
    <b:Author>
      <b:Author>
        <b:Corporate>ONR</b:Corporate>
      </b:Author>
    </b:Author>
    <b:Title>ONR-RD-POL-002 - Risk Informed and Targeted Engagements (RITE) Policy</b:Title>
    <b:RefOrder>2</b:RefOrder>
  </b:Source>
  <b:Source>
    <b:Tag>HMG143</b:Tag>
    <b:SourceType>InternetSite</b:SourceType>
    <b:Guid>{2F95EB5F-1688-4583-8041-00A59F5F17DD}</b:Guid>
    <b:Title>Regulators Code</b:Title>
    <b:Year>2014</b:Year>
    <b:URL>https://www.gov.uk/government/publications/regulators-code</b:URL>
    <b:Author>
      <b:Author>
        <b:Corporate>HM Goverment</b:Corporate>
      </b:Author>
    </b:Author>
    <b:RefOrder>1</b:RefOrder>
  </b:Source>
</b:Source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A8E6981-1435-4893-9274-56F812AF0835}">
  <ds:schemaRefs>
    <ds:schemaRef ds:uri="Microsoft.SharePoint.Taxonomy.ContentTypeSync"/>
  </ds:schemaRefs>
</ds:datastoreItem>
</file>

<file path=customXml/itemProps3.xml><?xml version="1.0" encoding="utf-8"?>
<ds:datastoreItem xmlns:ds="http://schemas.openxmlformats.org/officeDocument/2006/customXml" ds:itemID="{02305CF2-2183-4D99-B3A8-0279EAFFC1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AB54C545-FE84-4D79-854D-A87A338A7D53}">
  <ds:schemaRefs>
    <ds:schemaRef ds:uri="http://www.w3.org/XML/1998/namespace"/>
    <ds:schemaRef ds:uri="http://schemas.microsoft.com/office/2006/documentManagement/types"/>
    <ds:schemaRef ds:uri="http://purl.org/dc/terms/"/>
    <ds:schemaRef ds:uri="8c4e2855-9588-4bc9-9890-af639bd565eb"/>
    <ds:schemaRef ds:uri="http://schemas.microsoft.com/office/2006/metadata/properties"/>
    <ds:schemaRef ds:uri="http://schemas.openxmlformats.org/package/2006/metadata/core-properties"/>
    <ds:schemaRef ds:uri="http://purl.org/dc/dcmitype/"/>
    <ds:schemaRef ds:uri="http://purl.org/dc/elements/1.1/"/>
    <ds:schemaRef ds:uri="http://schemas.microsoft.com/office/infopath/2007/PartnerControls"/>
    <ds:schemaRef ds:uri="05350e14-297a-489c-ad04-faf6563b232c"/>
  </ds:schemaRefs>
</ds:datastoreItem>
</file>

<file path=customXml/itemProps5.xml><?xml version="1.0" encoding="utf-8"?>
<ds:datastoreItem xmlns:ds="http://schemas.openxmlformats.org/officeDocument/2006/customXml" ds:itemID="{905C8FD8-16ED-400B-A6CC-D4B44F8EE6E9}">
  <ds:schemaRefs>
    <ds:schemaRef ds:uri="http://schemas.openxmlformats.org/officeDocument/2006/bibliography"/>
  </ds:schemaRefs>
</ds:datastoreItem>
</file>

<file path=customXml/itemProps6.xml><?xml version="1.0" encoding="utf-8"?>
<ds:datastoreItem xmlns:ds="http://schemas.openxmlformats.org/officeDocument/2006/customXml" ds:itemID="{188E334C-1F35-41F8-8B03-491E17F4DDCA}">
  <ds:schemaRefs>
    <ds:schemaRef ds:uri="http://schemas.microsoft.com/sharepoint/v3/contenttype/forms"/>
  </ds:schemaRefs>
</ds:datastoreItem>
</file>

<file path=customXml/itemProps7.xml><?xml version="1.0" encoding="utf-8"?>
<ds:datastoreItem xmlns:ds="http://schemas.openxmlformats.org/officeDocument/2006/customXml" ds:itemID="{F67CC0F4-5A4F-4939-AC83-DAF0DECAE080}">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9</Pages>
  <Words>1552</Words>
  <Characters>8850</Characters>
  <Application>Microsoft Office Word</Application>
  <DocSecurity>4</DocSecurity>
  <Lines>73</Lines>
  <Paragraphs>20</Paragraphs>
  <ScaleCrop>false</ScaleCrop>
  <HeadingPairs>
    <vt:vector size="2" baseType="variant">
      <vt:variant>
        <vt:lpstr>Title</vt:lpstr>
      </vt:variant>
      <vt:variant>
        <vt:i4>1</vt:i4>
      </vt:variant>
    </vt:vector>
  </HeadingPairs>
  <TitlesOfParts>
    <vt:vector size="1" baseType="lpstr">
      <vt:lpstr/>
    </vt:vector>
  </TitlesOfParts>
  <Manager>Office for Nuclear Regulation</Manager>
  <Company>Office for Nuclear Regulation</Company>
  <LinksUpToDate>false</LinksUpToDate>
  <CharactersWithSpaces>10382</CharactersWithSpaces>
  <SharedDoc>false</SharedDoc>
  <HLinks>
    <vt:vector size="24" baseType="variant">
      <vt:variant>
        <vt:i4>1048626</vt:i4>
      </vt:variant>
      <vt:variant>
        <vt:i4>20</vt:i4>
      </vt:variant>
      <vt:variant>
        <vt:i4>0</vt:i4>
      </vt:variant>
      <vt:variant>
        <vt:i4>5</vt:i4>
      </vt:variant>
      <vt:variant>
        <vt:lpwstr/>
      </vt:variant>
      <vt:variant>
        <vt:lpwstr>_Toc192255499</vt:lpwstr>
      </vt:variant>
      <vt:variant>
        <vt:i4>1048626</vt:i4>
      </vt:variant>
      <vt:variant>
        <vt:i4>14</vt:i4>
      </vt:variant>
      <vt:variant>
        <vt:i4>0</vt:i4>
      </vt:variant>
      <vt:variant>
        <vt:i4>5</vt:i4>
      </vt:variant>
      <vt:variant>
        <vt:lpwstr/>
      </vt:variant>
      <vt:variant>
        <vt:lpwstr>_Toc192255498</vt:lpwstr>
      </vt:variant>
      <vt:variant>
        <vt:i4>1048626</vt:i4>
      </vt:variant>
      <vt:variant>
        <vt:i4>8</vt:i4>
      </vt:variant>
      <vt:variant>
        <vt:i4>0</vt:i4>
      </vt:variant>
      <vt:variant>
        <vt:i4>5</vt:i4>
      </vt:variant>
      <vt:variant>
        <vt:lpwstr/>
      </vt:variant>
      <vt:variant>
        <vt:lpwstr>_Toc192255497</vt:lpwstr>
      </vt:variant>
      <vt:variant>
        <vt:i4>1048626</vt:i4>
      </vt:variant>
      <vt:variant>
        <vt:i4>2</vt:i4>
      </vt:variant>
      <vt:variant>
        <vt:i4>0</vt:i4>
      </vt:variant>
      <vt:variant>
        <vt:i4>5</vt:i4>
      </vt:variant>
      <vt:variant>
        <vt:lpwstr/>
      </vt:variant>
      <vt:variant>
        <vt:lpwstr>_Toc192255496</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Licensed site annual review meetings</dc:title>
  <dc:subject>[Subtitle or description]</dc:subject>
  <cp:keywords>[Key words separated by commas]</cp:keywords>
  <dc:description/>
  <cp:revision>2</cp:revision>
  <cp:lastPrinted>2016-11-28T19:35:00Z</cp:lastPrinted>
  <dcterms:created xsi:type="dcterms:W3CDTF">2025-09-15T09:25:00Z</dcterms:created>
  <dcterms:modified xsi:type="dcterms:W3CDTF">2025-09-15T09:25:00Z</dcterms:modified>
  <cp:contentStatus>4.2</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ies>
</file>