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Content>
              <w:p w14:paraId="7C4EA414" w14:textId="13A41AC0" w:rsidR="00D0226A" w:rsidRPr="001E03E1" w:rsidRDefault="00000000"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F5239B">
                      <w:rPr>
                        <w:sz w:val="72"/>
                        <w:szCs w:val="72"/>
                      </w:rPr>
                      <w:t>LC 36 – Organisational capability</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0EBD322C" w14:textId="0A96CA50" w:rsidR="00B4589F"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rsidR="00716AB1" w:rsidRPr="00893D9F">
        <w:instrText xml:space="preserve"> TOC \h \z \t "Heading 1,</w:instrText>
      </w:r>
      <w:r w:rsidR="009C15F3" w:rsidRPr="00893D9F">
        <w:instrText>1</w:instrText>
      </w:r>
      <w:r w:rsidR="00716AB1" w:rsidRPr="00893D9F">
        <w:instrText>,Heading 2,</w:instrText>
      </w:r>
      <w:r w:rsidR="009C15F3" w:rsidRPr="00893D9F">
        <w:instrText>2</w:instrText>
      </w:r>
      <w:r w:rsidR="00716AB1" w:rsidRPr="00893D9F">
        <w:instrText xml:space="preserve">" </w:instrText>
      </w:r>
      <w:r>
        <w:fldChar w:fldCharType="separate"/>
      </w:r>
      <w:hyperlink w:anchor="_Toc226722807" w:history="1">
        <w:r w:rsidR="00B4589F" w:rsidRPr="006269BD">
          <w:rPr>
            <w:rStyle w:val="Hyperlink"/>
          </w:rPr>
          <w:t>1.</w:t>
        </w:r>
        <w:r w:rsidR="00B4589F">
          <w:rPr>
            <w:rFonts w:asciiTheme="minorHAnsi" w:eastAsiaTheme="minorEastAsia" w:hAnsiTheme="minorHAnsi" w:cstheme="minorBidi"/>
            <w:kern w:val="2"/>
            <w:szCs w:val="24"/>
            <w:lang w:eastAsia="en-GB" w:bidi="ar-SA"/>
            <w14:ligatures w14:val="standardContextual"/>
          </w:rPr>
          <w:tab/>
        </w:r>
        <w:r w:rsidR="00B4589F" w:rsidRPr="006269BD">
          <w:rPr>
            <w:rStyle w:val="Hyperlink"/>
          </w:rPr>
          <w:t>Introduction</w:t>
        </w:r>
        <w:r w:rsidR="00B4589F">
          <w:rPr>
            <w:webHidden/>
          </w:rPr>
          <w:tab/>
        </w:r>
        <w:r w:rsidR="00B4589F">
          <w:rPr>
            <w:webHidden/>
          </w:rPr>
          <w:fldChar w:fldCharType="begin"/>
        </w:r>
        <w:r w:rsidR="00B4589F">
          <w:rPr>
            <w:webHidden/>
          </w:rPr>
          <w:instrText xml:space="preserve"> PAGEREF _Toc226722807 \h </w:instrText>
        </w:r>
        <w:r w:rsidR="00B4589F">
          <w:rPr>
            <w:webHidden/>
          </w:rPr>
        </w:r>
        <w:r w:rsidR="00B4589F">
          <w:rPr>
            <w:webHidden/>
          </w:rPr>
          <w:fldChar w:fldCharType="separate"/>
        </w:r>
        <w:r w:rsidR="00B4589F">
          <w:rPr>
            <w:webHidden/>
          </w:rPr>
          <w:t>3</w:t>
        </w:r>
        <w:r w:rsidR="00B4589F">
          <w:rPr>
            <w:webHidden/>
          </w:rPr>
          <w:fldChar w:fldCharType="end"/>
        </w:r>
      </w:hyperlink>
    </w:p>
    <w:p w14:paraId="0B3A6FB2" w14:textId="7735E480" w:rsidR="00B4589F" w:rsidRDefault="00B458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6722808" w:history="1">
        <w:r w:rsidRPr="006269BD">
          <w:rPr>
            <w:rStyle w:val="Hyperlink"/>
          </w:rPr>
          <w:t>2.</w:t>
        </w:r>
        <w:r>
          <w:rPr>
            <w:rFonts w:asciiTheme="minorHAnsi" w:eastAsiaTheme="minorEastAsia" w:hAnsiTheme="minorHAnsi" w:cstheme="minorBidi"/>
            <w:kern w:val="2"/>
            <w:szCs w:val="24"/>
            <w:lang w:eastAsia="en-GB" w:bidi="ar-SA"/>
            <w14:ligatures w14:val="standardContextual"/>
          </w:rPr>
          <w:tab/>
        </w:r>
        <w:r w:rsidRPr="006269BD">
          <w:rPr>
            <w:rStyle w:val="Hyperlink"/>
          </w:rPr>
          <w:t>Licence Condition 36 – Organisational capability</w:t>
        </w:r>
        <w:r>
          <w:rPr>
            <w:webHidden/>
          </w:rPr>
          <w:tab/>
        </w:r>
        <w:r>
          <w:rPr>
            <w:webHidden/>
          </w:rPr>
          <w:fldChar w:fldCharType="begin"/>
        </w:r>
        <w:r>
          <w:rPr>
            <w:webHidden/>
          </w:rPr>
          <w:instrText xml:space="preserve"> PAGEREF _Toc226722808 \h </w:instrText>
        </w:r>
        <w:r>
          <w:rPr>
            <w:webHidden/>
          </w:rPr>
        </w:r>
        <w:r>
          <w:rPr>
            <w:webHidden/>
          </w:rPr>
          <w:fldChar w:fldCharType="separate"/>
        </w:r>
        <w:r>
          <w:rPr>
            <w:webHidden/>
          </w:rPr>
          <w:t>4</w:t>
        </w:r>
        <w:r>
          <w:rPr>
            <w:webHidden/>
          </w:rPr>
          <w:fldChar w:fldCharType="end"/>
        </w:r>
      </w:hyperlink>
    </w:p>
    <w:p w14:paraId="5BDBAB7F" w14:textId="38EC40C2" w:rsidR="00B4589F" w:rsidRDefault="00B458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6722809" w:history="1">
        <w:r w:rsidRPr="006269BD">
          <w:rPr>
            <w:rStyle w:val="Hyperlink"/>
          </w:rPr>
          <w:t>3.</w:t>
        </w:r>
        <w:r>
          <w:rPr>
            <w:rFonts w:asciiTheme="minorHAnsi" w:eastAsiaTheme="minorEastAsia" w:hAnsiTheme="minorHAnsi" w:cstheme="minorBidi"/>
            <w:kern w:val="2"/>
            <w:szCs w:val="24"/>
            <w:lang w:eastAsia="en-GB" w:bidi="ar-SA"/>
            <w14:ligatures w14:val="standardContextual"/>
          </w:rPr>
          <w:tab/>
        </w:r>
        <w:r w:rsidRPr="006269BD">
          <w:rPr>
            <w:rStyle w:val="Hyperlink"/>
          </w:rPr>
          <w:t>Purpose of the Licence Condition</w:t>
        </w:r>
        <w:r>
          <w:rPr>
            <w:webHidden/>
          </w:rPr>
          <w:tab/>
        </w:r>
        <w:r>
          <w:rPr>
            <w:webHidden/>
          </w:rPr>
          <w:fldChar w:fldCharType="begin"/>
        </w:r>
        <w:r>
          <w:rPr>
            <w:webHidden/>
          </w:rPr>
          <w:instrText xml:space="preserve"> PAGEREF _Toc226722809 \h </w:instrText>
        </w:r>
        <w:r>
          <w:rPr>
            <w:webHidden/>
          </w:rPr>
        </w:r>
        <w:r>
          <w:rPr>
            <w:webHidden/>
          </w:rPr>
          <w:fldChar w:fldCharType="separate"/>
        </w:r>
        <w:r>
          <w:rPr>
            <w:webHidden/>
          </w:rPr>
          <w:t>5</w:t>
        </w:r>
        <w:r>
          <w:rPr>
            <w:webHidden/>
          </w:rPr>
          <w:fldChar w:fldCharType="end"/>
        </w:r>
      </w:hyperlink>
    </w:p>
    <w:p w14:paraId="154F0AF2" w14:textId="107001B6" w:rsidR="00B4589F" w:rsidRDefault="00B458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6722810" w:history="1">
        <w:r w:rsidRPr="006269BD">
          <w:rPr>
            <w:rStyle w:val="Hyperlink"/>
          </w:rPr>
          <w:t>4.</w:t>
        </w:r>
        <w:r>
          <w:rPr>
            <w:rFonts w:asciiTheme="minorHAnsi" w:eastAsiaTheme="minorEastAsia" w:hAnsiTheme="minorHAnsi" w:cstheme="minorBidi"/>
            <w:kern w:val="2"/>
            <w:szCs w:val="24"/>
            <w:lang w:eastAsia="en-GB" w:bidi="ar-SA"/>
            <w14:ligatures w14:val="standardContextual"/>
          </w:rPr>
          <w:tab/>
        </w:r>
        <w:r w:rsidRPr="006269BD">
          <w:rPr>
            <w:rStyle w:val="Hyperlink"/>
          </w:rPr>
          <w:t>Guidance on arrangements for Licence Condition 36</w:t>
        </w:r>
        <w:r>
          <w:rPr>
            <w:webHidden/>
          </w:rPr>
          <w:tab/>
        </w:r>
        <w:r>
          <w:rPr>
            <w:webHidden/>
          </w:rPr>
          <w:fldChar w:fldCharType="begin"/>
        </w:r>
        <w:r>
          <w:rPr>
            <w:webHidden/>
          </w:rPr>
          <w:instrText xml:space="preserve"> PAGEREF _Toc226722810 \h </w:instrText>
        </w:r>
        <w:r>
          <w:rPr>
            <w:webHidden/>
          </w:rPr>
        </w:r>
        <w:r>
          <w:rPr>
            <w:webHidden/>
          </w:rPr>
          <w:fldChar w:fldCharType="separate"/>
        </w:r>
        <w:r>
          <w:rPr>
            <w:webHidden/>
          </w:rPr>
          <w:t>6</w:t>
        </w:r>
        <w:r>
          <w:rPr>
            <w:webHidden/>
          </w:rPr>
          <w:fldChar w:fldCharType="end"/>
        </w:r>
      </w:hyperlink>
    </w:p>
    <w:p w14:paraId="1463974B" w14:textId="407AA950" w:rsidR="00B4589F" w:rsidRDefault="00B458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6722811" w:history="1">
        <w:r w:rsidRPr="006269BD">
          <w:rPr>
            <w:rStyle w:val="Hyperlink"/>
          </w:rPr>
          <w:t>4.1.</w:t>
        </w:r>
        <w:r>
          <w:rPr>
            <w:rFonts w:asciiTheme="minorHAnsi" w:eastAsiaTheme="minorEastAsia" w:hAnsiTheme="minorHAnsi" w:cstheme="minorBidi"/>
            <w:kern w:val="2"/>
            <w:szCs w:val="24"/>
            <w:lang w:eastAsia="en-GB" w:bidi="ar-SA"/>
            <w14:ligatures w14:val="standardContextual"/>
          </w:rPr>
          <w:tab/>
        </w:r>
        <w:r w:rsidRPr="006269BD">
          <w:rPr>
            <w:rStyle w:val="Hyperlink"/>
          </w:rPr>
          <w:t>Expectations for the adequacy of financial and human resources</w:t>
        </w:r>
        <w:r>
          <w:rPr>
            <w:webHidden/>
          </w:rPr>
          <w:tab/>
        </w:r>
        <w:r>
          <w:rPr>
            <w:webHidden/>
          </w:rPr>
          <w:fldChar w:fldCharType="begin"/>
        </w:r>
        <w:r>
          <w:rPr>
            <w:webHidden/>
          </w:rPr>
          <w:instrText xml:space="preserve"> PAGEREF _Toc226722811 \h </w:instrText>
        </w:r>
        <w:r>
          <w:rPr>
            <w:webHidden/>
          </w:rPr>
        </w:r>
        <w:r>
          <w:rPr>
            <w:webHidden/>
          </w:rPr>
          <w:fldChar w:fldCharType="separate"/>
        </w:r>
        <w:r>
          <w:rPr>
            <w:webHidden/>
          </w:rPr>
          <w:t>7</w:t>
        </w:r>
        <w:r>
          <w:rPr>
            <w:webHidden/>
          </w:rPr>
          <w:fldChar w:fldCharType="end"/>
        </w:r>
      </w:hyperlink>
    </w:p>
    <w:p w14:paraId="4BAFE69F" w14:textId="676091DB" w:rsidR="00B4589F" w:rsidRDefault="00B458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6722812" w:history="1">
        <w:r w:rsidRPr="006269BD">
          <w:rPr>
            <w:rStyle w:val="Hyperlink"/>
          </w:rPr>
          <w:t>4.2.</w:t>
        </w:r>
        <w:r>
          <w:rPr>
            <w:rFonts w:asciiTheme="minorHAnsi" w:eastAsiaTheme="minorEastAsia" w:hAnsiTheme="minorHAnsi" w:cstheme="minorBidi"/>
            <w:kern w:val="2"/>
            <w:szCs w:val="24"/>
            <w:lang w:eastAsia="en-GB" w:bidi="ar-SA"/>
            <w14:ligatures w14:val="standardContextual"/>
          </w:rPr>
          <w:tab/>
        </w:r>
        <w:r w:rsidRPr="006269BD">
          <w:rPr>
            <w:rStyle w:val="Hyperlink"/>
          </w:rPr>
          <w:t>Expectations of arrangements for the management of change</w:t>
        </w:r>
        <w:r>
          <w:rPr>
            <w:webHidden/>
          </w:rPr>
          <w:tab/>
        </w:r>
        <w:r>
          <w:rPr>
            <w:webHidden/>
          </w:rPr>
          <w:fldChar w:fldCharType="begin"/>
        </w:r>
        <w:r>
          <w:rPr>
            <w:webHidden/>
          </w:rPr>
          <w:instrText xml:space="preserve"> PAGEREF _Toc226722812 \h </w:instrText>
        </w:r>
        <w:r>
          <w:rPr>
            <w:webHidden/>
          </w:rPr>
        </w:r>
        <w:r>
          <w:rPr>
            <w:webHidden/>
          </w:rPr>
          <w:fldChar w:fldCharType="separate"/>
        </w:r>
        <w:r>
          <w:rPr>
            <w:webHidden/>
          </w:rPr>
          <w:t>7</w:t>
        </w:r>
        <w:r>
          <w:rPr>
            <w:webHidden/>
          </w:rPr>
          <w:fldChar w:fldCharType="end"/>
        </w:r>
      </w:hyperlink>
    </w:p>
    <w:p w14:paraId="362F3B74" w14:textId="6CAB30E6" w:rsidR="00B4589F" w:rsidRDefault="00B4589F">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6722813" w:history="1">
        <w:r w:rsidRPr="006269BD">
          <w:rPr>
            <w:rStyle w:val="Hyperlink"/>
          </w:rPr>
          <w:t>5.</w:t>
        </w:r>
        <w:r>
          <w:rPr>
            <w:rFonts w:asciiTheme="minorHAnsi" w:eastAsiaTheme="minorEastAsia" w:hAnsiTheme="minorHAnsi" w:cstheme="minorBidi"/>
            <w:kern w:val="2"/>
            <w:szCs w:val="24"/>
            <w:lang w:eastAsia="en-GB" w:bidi="ar-SA"/>
            <w14:ligatures w14:val="standardContextual"/>
          </w:rPr>
          <w:tab/>
        </w:r>
        <w:r w:rsidRPr="006269BD">
          <w:rPr>
            <w:rStyle w:val="Hyperlink"/>
          </w:rPr>
          <w:t>Guidance on inspection of arrangements and their implementation</w:t>
        </w:r>
        <w:r>
          <w:rPr>
            <w:webHidden/>
          </w:rPr>
          <w:tab/>
        </w:r>
        <w:r>
          <w:rPr>
            <w:webHidden/>
          </w:rPr>
          <w:fldChar w:fldCharType="begin"/>
        </w:r>
        <w:r>
          <w:rPr>
            <w:webHidden/>
          </w:rPr>
          <w:instrText xml:space="preserve"> PAGEREF _Toc226722813 \h </w:instrText>
        </w:r>
        <w:r>
          <w:rPr>
            <w:webHidden/>
          </w:rPr>
        </w:r>
        <w:r>
          <w:rPr>
            <w:webHidden/>
          </w:rPr>
          <w:fldChar w:fldCharType="separate"/>
        </w:r>
        <w:r>
          <w:rPr>
            <w:webHidden/>
          </w:rPr>
          <w:t>9</w:t>
        </w:r>
        <w:r>
          <w:rPr>
            <w:webHidden/>
          </w:rPr>
          <w:fldChar w:fldCharType="end"/>
        </w:r>
      </w:hyperlink>
    </w:p>
    <w:p w14:paraId="4D0894E0" w14:textId="07F6FCC0" w:rsidR="00B4589F" w:rsidRDefault="00B458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6722814" w:history="1">
        <w:r w:rsidRPr="006269BD">
          <w:rPr>
            <w:rStyle w:val="Hyperlink"/>
          </w:rPr>
          <w:t>5.1.</w:t>
        </w:r>
        <w:r>
          <w:rPr>
            <w:rFonts w:asciiTheme="minorHAnsi" w:eastAsiaTheme="minorEastAsia" w:hAnsiTheme="minorHAnsi" w:cstheme="minorBidi"/>
            <w:kern w:val="2"/>
            <w:szCs w:val="24"/>
            <w:lang w:eastAsia="en-GB" w:bidi="ar-SA"/>
            <w14:ligatures w14:val="standardContextual"/>
          </w:rPr>
          <w:tab/>
        </w:r>
        <w:r w:rsidRPr="006269BD">
          <w:rPr>
            <w:rStyle w:val="Hyperlink"/>
          </w:rPr>
          <w:t>Inspection of arrangements</w:t>
        </w:r>
        <w:r>
          <w:rPr>
            <w:webHidden/>
          </w:rPr>
          <w:tab/>
        </w:r>
        <w:r>
          <w:rPr>
            <w:webHidden/>
          </w:rPr>
          <w:fldChar w:fldCharType="begin"/>
        </w:r>
        <w:r>
          <w:rPr>
            <w:webHidden/>
          </w:rPr>
          <w:instrText xml:space="preserve"> PAGEREF _Toc226722814 \h </w:instrText>
        </w:r>
        <w:r>
          <w:rPr>
            <w:webHidden/>
          </w:rPr>
        </w:r>
        <w:r>
          <w:rPr>
            <w:webHidden/>
          </w:rPr>
          <w:fldChar w:fldCharType="separate"/>
        </w:r>
        <w:r>
          <w:rPr>
            <w:webHidden/>
          </w:rPr>
          <w:t>9</w:t>
        </w:r>
        <w:r>
          <w:rPr>
            <w:webHidden/>
          </w:rPr>
          <w:fldChar w:fldCharType="end"/>
        </w:r>
      </w:hyperlink>
    </w:p>
    <w:p w14:paraId="5D443701" w14:textId="3DFD54C7" w:rsidR="00B4589F" w:rsidRDefault="00B458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6722815" w:history="1">
        <w:r w:rsidRPr="006269BD">
          <w:rPr>
            <w:rStyle w:val="Hyperlink"/>
          </w:rPr>
          <w:t>5.2.</w:t>
        </w:r>
        <w:r>
          <w:rPr>
            <w:rFonts w:asciiTheme="minorHAnsi" w:eastAsiaTheme="minorEastAsia" w:hAnsiTheme="minorHAnsi" w:cstheme="minorBidi"/>
            <w:kern w:val="2"/>
            <w:szCs w:val="24"/>
            <w:lang w:eastAsia="en-GB" w:bidi="ar-SA"/>
            <w14:ligatures w14:val="standardContextual"/>
          </w:rPr>
          <w:tab/>
        </w:r>
        <w:r w:rsidRPr="006269BD">
          <w:rPr>
            <w:rStyle w:val="Hyperlink"/>
          </w:rPr>
          <w:t>Stage 1 – Understanding of LC 36 management arrangements</w:t>
        </w:r>
        <w:r>
          <w:rPr>
            <w:webHidden/>
          </w:rPr>
          <w:tab/>
        </w:r>
        <w:r>
          <w:rPr>
            <w:webHidden/>
          </w:rPr>
          <w:fldChar w:fldCharType="begin"/>
        </w:r>
        <w:r>
          <w:rPr>
            <w:webHidden/>
          </w:rPr>
          <w:instrText xml:space="preserve"> PAGEREF _Toc226722815 \h </w:instrText>
        </w:r>
        <w:r>
          <w:rPr>
            <w:webHidden/>
          </w:rPr>
        </w:r>
        <w:r>
          <w:rPr>
            <w:webHidden/>
          </w:rPr>
          <w:fldChar w:fldCharType="separate"/>
        </w:r>
        <w:r>
          <w:rPr>
            <w:webHidden/>
          </w:rPr>
          <w:t>11</w:t>
        </w:r>
        <w:r>
          <w:rPr>
            <w:webHidden/>
          </w:rPr>
          <w:fldChar w:fldCharType="end"/>
        </w:r>
      </w:hyperlink>
    </w:p>
    <w:p w14:paraId="1CFF1534" w14:textId="2D25241D" w:rsidR="00B4589F" w:rsidRDefault="00B4589F">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6722816" w:history="1">
        <w:r w:rsidRPr="006269BD">
          <w:rPr>
            <w:rStyle w:val="Hyperlink"/>
          </w:rPr>
          <w:t>5.3.</w:t>
        </w:r>
        <w:r>
          <w:rPr>
            <w:rFonts w:asciiTheme="minorHAnsi" w:eastAsiaTheme="minorEastAsia" w:hAnsiTheme="minorHAnsi" w:cstheme="minorBidi"/>
            <w:kern w:val="2"/>
            <w:szCs w:val="24"/>
            <w:lang w:eastAsia="en-GB" w:bidi="ar-SA"/>
            <w14:ligatures w14:val="standardContextual"/>
          </w:rPr>
          <w:tab/>
        </w:r>
        <w:r w:rsidRPr="006269BD">
          <w:rPr>
            <w:rStyle w:val="Hyperlink"/>
          </w:rPr>
          <w:t>Stage 2 – Adequacy of human and financial resources under planned conditions</w:t>
        </w:r>
        <w:r>
          <w:rPr>
            <w:webHidden/>
          </w:rPr>
          <w:tab/>
        </w:r>
        <w:r>
          <w:rPr>
            <w:webHidden/>
          </w:rPr>
          <w:fldChar w:fldCharType="begin"/>
        </w:r>
        <w:r>
          <w:rPr>
            <w:webHidden/>
          </w:rPr>
          <w:instrText xml:space="preserve"> PAGEREF _Toc226722816 \h </w:instrText>
        </w:r>
        <w:r>
          <w:rPr>
            <w:webHidden/>
          </w:rPr>
        </w:r>
        <w:r>
          <w:rPr>
            <w:webHidden/>
          </w:rPr>
          <w:fldChar w:fldCharType="separate"/>
        </w:r>
        <w:r>
          <w:rPr>
            <w:webHidden/>
          </w:rPr>
          <w:t>11</w:t>
        </w:r>
        <w:r>
          <w:rPr>
            <w:webHidden/>
          </w:rPr>
          <w:fldChar w:fldCharType="end"/>
        </w:r>
      </w:hyperlink>
    </w:p>
    <w:p w14:paraId="00DD3EB1" w14:textId="33E04C73"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17" w:history="1">
        <w:r w:rsidRPr="006269BD">
          <w:rPr>
            <w:rStyle w:val="Hyperlink"/>
          </w:rPr>
          <w:t>Appendix A – General considerations when conducting an LC 36 inspection</w:t>
        </w:r>
        <w:r>
          <w:rPr>
            <w:webHidden/>
          </w:rPr>
          <w:tab/>
        </w:r>
        <w:r>
          <w:rPr>
            <w:webHidden/>
          </w:rPr>
          <w:fldChar w:fldCharType="begin"/>
        </w:r>
        <w:r>
          <w:rPr>
            <w:webHidden/>
          </w:rPr>
          <w:instrText xml:space="preserve"> PAGEREF _Toc226722817 \h </w:instrText>
        </w:r>
        <w:r>
          <w:rPr>
            <w:webHidden/>
          </w:rPr>
        </w:r>
        <w:r>
          <w:rPr>
            <w:webHidden/>
          </w:rPr>
          <w:fldChar w:fldCharType="separate"/>
        </w:r>
        <w:r>
          <w:rPr>
            <w:webHidden/>
          </w:rPr>
          <w:t>14</w:t>
        </w:r>
        <w:r>
          <w:rPr>
            <w:webHidden/>
          </w:rPr>
          <w:fldChar w:fldCharType="end"/>
        </w:r>
      </w:hyperlink>
    </w:p>
    <w:p w14:paraId="42BAB4C3" w14:textId="723719C7"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18" w:history="1">
        <w:r w:rsidRPr="006269BD">
          <w:rPr>
            <w:rStyle w:val="Hyperlink"/>
          </w:rPr>
          <w:t>Appendix B – Considerations for assessing the undertakings of LC 36 management arrangements</w:t>
        </w:r>
        <w:r>
          <w:rPr>
            <w:webHidden/>
          </w:rPr>
          <w:tab/>
        </w:r>
        <w:r>
          <w:rPr>
            <w:webHidden/>
          </w:rPr>
          <w:fldChar w:fldCharType="begin"/>
        </w:r>
        <w:r>
          <w:rPr>
            <w:webHidden/>
          </w:rPr>
          <w:instrText xml:space="preserve"> PAGEREF _Toc226722818 \h </w:instrText>
        </w:r>
        <w:r>
          <w:rPr>
            <w:webHidden/>
          </w:rPr>
        </w:r>
        <w:r>
          <w:rPr>
            <w:webHidden/>
          </w:rPr>
          <w:fldChar w:fldCharType="separate"/>
        </w:r>
        <w:r>
          <w:rPr>
            <w:webHidden/>
          </w:rPr>
          <w:t>17</w:t>
        </w:r>
        <w:r>
          <w:rPr>
            <w:webHidden/>
          </w:rPr>
          <w:fldChar w:fldCharType="end"/>
        </w:r>
      </w:hyperlink>
    </w:p>
    <w:p w14:paraId="0FB579FB" w14:textId="52F9EE44"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19" w:history="1">
        <w:r w:rsidRPr="006269BD">
          <w:rPr>
            <w:rStyle w:val="Hyperlink"/>
          </w:rPr>
          <w:t>Appendix C – Considerations for assessing the adequacy of human and financial resources</w:t>
        </w:r>
        <w:r>
          <w:rPr>
            <w:webHidden/>
          </w:rPr>
          <w:tab/>
        </w:r>
        <w:r>
          <w:rPr>
            <w:webHidden/>
          </w:rPr>
          <w:fldChar w:fldCharType="begin"/>
        </w:r>
        <w:r>
          <w:rPr>
            <w:webHidden/>
          </w:rPr>
          <w:instrText xml:space="preserve"> PAGEREF _Toc226722819 \h </w:instrText>
        </w:r>
        <w:r>
          <w:rPr>
            <w:webHidden/>
          </w:rPr>
        </w:r>
        <w:r>
          <w:rPr>
            <w:webHidden/>
          </w:rPr>
          <w:fldChar w:fldCharType="separate"/>
        </w:r>
        <w:r>
          <w:rPr>
            <w:webHidden/>
          </w:rPr>
          <w:t>19</w:t>
        </w:r>
        <w:r>
          <w:rPr>
            <w:webHidden/>
          </w:rPr>
          <w:fldChar w:fldCharType="end"/>
        </w:r>
      </w:hyperlink>
    </w:p>
    <w:p w14:paraId="401548A8" w14:textId="1E102217"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20" w:history="1">
        <w:r w:rsidRPr="006269BD">
          <w:rPr>
            <w:rStyle w:val="Hyperlink"/>
          </w:rPr>
          <w:t>Appendix D – Considerations for assessing the implementation of management of change arrangements</w:t>
        </w:r>
        <w:r>
          <w:rPr>
            <w:webHidden/>
          </w:rPr>
          <w:tab/>
        </w:r>
        <w:r>
          <w:rPr>
            <w:webHidden/>
          </w:rPr>
          <w:fldChar w:fldCharType="begin"/>
        </w:r>
        <w:r>
          <w:rPr>
            <w:webHidden/>
          </w:rPr>
          <w:instrText xml:space="preserve"> PAGEREF _Toc226722820 \h </w:instrText>
        </w:r>
        <w:r>
          <w:rPr>
            <w:webHidden/>
          </w:rPr>
        </w:r>
        <w:r>
          <w:rPr>
            <w:webHidden/>
          </w:rPr>
          <w:fldChar w:fldCharType="separate"/>
        </w:r>
        <w:r>
          <w:rPr>
            <w:webHidden/>
          </w:rPr>
          <w:t>21</w:t>
        </w:r>
        <w:r>
          <w:rPr>
            <w:webHidden/>
          </w:rPr>
          <w:fldChar w:fldCharType="end"/>
        </w:r>
      </w:hyperlink>
    </w:p>
    <w:p w14:paraId="0B9130E6" w14:textId="3766BEE3"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21" w:history="1">
        <w:r w:rsidRPr="006269BD">
          <w:rPr>
            <w:rStyle w:val="Hyperlink"/>
          </w:rPr>
          <w:t>References</w:t>
        </w:r>
        <w:r>
          <w:rPr>
            <w:webHidden/>
          </w:rPr>
          <w:tab/>
        </w:r>
        <w:r>
          <w:rPr>
            <w:webHidden/>
          </w:rPr>
          <w:fldChar w:fldCharType="begin"/>
        </w:r>
        <w:r>
          <w:rPr>
            <w:webHidden/>
          </w:rPr>
          <w:instrText xml:space="preserve"> PAGEREF _Toc226722821 \h </w:instrText>
        </w:r>
        <w:r>
          <w:rPr>
            <w:webHidden/>
          </w:rPr>
        </w:r>
        <w:r>
          <w:rPr>
            <w:webHidden/>
          </w:rPr>
          <w:fldChar w:fldCharType="separate"/>
        </w:r>
        <w:r>
          <w:rPr>
            <w:webHidden/>
          </w:rPr>
          <w:t>23</w:t>
        </w:r>
        <w:r>
          <w:rPr>
            <w:webHidden/>
          </w:rPr>
          <w:fldChar w:fldCharType="end"/>
        </w:r>
      </w:hyperlink>
    </w:p>
    <w:p w14:paraId="5C0D8F31" w14:textId="0C26D476" w:rsidR="00B4589F" w:rsidRDefault="00B4589F">
      <w:pPr>
        <w:pStyle w:val="TOC1"/>
        <w:rPr>
          <w:rFonts w:asciiTheme="minorHAnsi" w:eastAsiaTheme="minorEastAsia" w:hAnsiTheme="minorHAnsi" w:cstheme="minorBidi"/>
          <w:kern w:val="2"/>
          <w:szCs w:val="24"/>
          <w:lang w:eastAsia="en-GB" w:bidi="ar-SA"/>
          <w14:ligatures w14:val="standardContextual"/>
        </w:rPr>
      </w:pPr>
      <w:hyperlink w:anchor="_Toc226722822" w:history="1">
        <w:r w:rsidRPr="006269BD">
          <w:rPr>
            <w:rStyle w:val="Hyperlink"/>
          </w:rPr>
          <w:t>Document control information</w:t>
        </w:r>
        <w:r>
          <w:rPr>
            <w:webHidden/>
          </w:rPr>
          <w:tab/>
        </w:r>
        <w:r>
          <w:rPr>
            <w:webHidden/>
          </w:rPr>
          <w:fldChar w:fldCharType="begin"/>
        </w:r>
        <w:r>
          <w:rPr>
            <w:webHidden/>
          </w:rPr>
          <w:instrText xml:space="preserve"> PAGEREF _Toc226722822 \h </w:instrText>
        </w:r>
        <w:r>
          <w:rPr>
            <w:webHidden/>
          </w:rPr>
        </w:r>
        <w:r>
          <w:rPr>
            <w:webHidden/>
          </w:rPr>
          <w:fldChar w:fldCharType="separate"/>
        </w:r>
        <w:r>
          <w:rPr>
            <w:webHidden/>
          </w:rPr>
          <w:t>24</w:t>
        </w:r>
        <w:r>
          <w:rPr>
            <w:webHidden/>
          </w:rPr>
          <w:fldChar w:fldCharType="end"/>
        </w:r>
      </w:hyperlink>
    </w:p>
    <w:p w14:paraId="0CC4B54A" w14:textId="0F3B2804" w:rsidR="00267815" w:rsidRDefault="00AD167C" w:rsidP="00267815">
      <w:r>
        <w:fldChar w:fldCharType="end"/>
      </w:r>
    </w:p>
    <w:p w14:paraId="716B9A7E" w14:textId="77777777" w:rsidR="003E098E" w:rsidRDefault="003E098E" w:rsidP="00267815"/>
    <w:p w14:paraId="4812BFF8" w14:textId="1D099CA0" w:rsidR="003E098E" w:rsidRDefault="003E098E" w:rsidP="00267815">
      <w:pPr>
        <w:sectPr w:rsidR="003E098E" w:rsidSect="00084ABE">
          <w:headerReference w:type="even" r:id="rId20"/>
          <w:headerReference w:type="default" r:id="rId21"/>
          <w:footerReference w:type="even" r:id="rId22"/>
          <w:footerReference w:type="default" r:id="rId23"/>
          <w:pgSz w:w="11906" w:h="16838" w:code="9"/>
          <w:pgMar w:top="1440" w:right="1440" w:bottom="1440" w:left="1440" w:header="397" w:footer="397" w:gutter="0"/>
          <w:cols w:space="312"/>
          <w:docGrid w:linePitch="360"/>
        </w:sectPr>
      </w:pPr>
    </w:p>
    <w:p w14:paraId="43A875A4" w14:textId="7F61F835" w:rsidR="008D49A5" w:rsidRPr="00223090" w:rsidRDefault="008D49A5" w:rsidP="00223090">
      <w:pPr>
        <w:pStyle w:val="Heading1"/>
      </w:pPr>
      <w:bookmarkStart w:id="1" w:name="_Toc226722807"/>
      <w:bookmarkEnd w:id="0"/>
      <w:r w:rsidRPr="00223090">
        <w:lastRenderedPageBreak/>
        <w:t>Introduction</w:t>
      </w:r>
      <w:bookmarkEnd w:id="1"/>
    </w:p>
    <w:p w14:paraId="664A62DF" w14:textId="118ABCCA" w:rsidR="00074A62" w:rsidRPr="00D9597F" w:rsidRDefault="00074A62" w:rsidP="00074A62">
      <w:pPr>
        <w:pStyle w:val="F9-Paragraph"/>
      </w:pPr>
      <w:bookmarkStart w:id="2" w:name="_Hlk64448648"/>
      <w:r w:rsidRPr="00D9597F">
        <w:t>Technical Inspection Guides (TIG)</w:t>
      </w:r>
      <w:r w:rsidR="007206FD">
        <w:t>,</w:t>
      </w:r>
      <w:r w:rsidRPr="00D9597F">
        <w:t xml:space="preserve"> </w:t>
      </w:r>
      <w:r w:rsidR="007206FD">
        <w:t xml:space="preserve">such as this one, </w:t>
      </w:r>
      <w:r w:rsidRPr="00D9597F">
        <w:t xml:space="preserve">support inspectors undertaking compliance inspections to make regulatory judgements in relation to the adequacy of compliance and in providing regulatory advice on specific </w:t>
      </w:r>
      <w:r w:rsidR="00A044A4">
        <w:t>Licence Conditions (LCs)</w:t>
      </w:r>
      <w:r w:rsidRPr="00D9597F">
        <w:t xml:space="preserve"> to licensees. </w:t>
      </w:r>
    </w:p>
    <w:p w14:paraId="4EC002AA" w14:textId="77777777" w:rsidR="00074A62" w:rsidRPr="00465711" w:rsidRDefault="00074A62" w:rsidP="00074A62">
      <w:pPr>
        <w:pStyle w:val="F9-Paragraph"/>
      </w:pPr>
      <w:r w:rsidRPr="00465711">
        <w:t>While not exhaustive or mandatory, the guidance offers a clear framework for inspectors to assess the adequacy of compliance. Inspectors should also refer to:</w:t>
      </w:r>
    </w:p>
    <w:p w14:paraId="3733250D" w14:textId="2D4DC020" w:rsidR="00074A62" w:rsidRPr="00074A62" w:rsidRDefault="00074A62" w:rsidP="00D023AC">
      <w:pPr>
        <w:pStyle w:val="Bulletlist1"/>
      </w:pPr>
      <w:r w:rsidRPr="00074A62">
        <w:t xml:space="preserve">ONR policy on Risk-Informed and Targeted Engagements (RITE) </w:t>
      </w:r>
      <w:sdt>
        <w:sdtPr>
          <w:id w:val="935411743"/>
          <w:citation/>
        </w:sdtPr>
        <w:sdtContent>
          <w:r w:rsidR="00617053">
            <w:fldChar w:fldCharType="begin"/>
          </w:r>
          <w:r w:rsidR="00617053">
            <w:instrText xml:space="preserve"> CITATION ONR6 \l 2057 </w:instrText>
          </w:r>
          <w:r w:rsidR="00617053">
            <w:fldChar w:fldCharType="separate"/>
          </w:r>
          <w:r w:rsidR="00617053" w:rsidRPr="00617053">
            <w:rPr>
              <w:noProof/>
            </w:rPr>
            <w:t>[1]</w:t>
          </w:r>
          <w:r w:rsidR="00617053">
            <w:fldChar w:fldCharType="end"/>
          </w:r>
        </w:sdtContent>
      </w:sdt>
      <w:r w:rsidRPr="00074A62">
        <w:t>, which guides risk-based prioritisation in regulatory interventions and supports decisions on engaging with dutyholders.</w:t>
      </w:r>
    </w:p>
    <w:p w14:paraId="40310391" w14:textId="65461B35" w:rsidR="00617053" w:rsidRDefault="00617053" w:rsidP="00D023AC">
      <w:pPr>
        <w:pStyle w:val="Bulletlist1"/>
      </w:pPr>
      <w:r>
        <w:t>ONR guidance:</w:t>
      </w:r>
    </w:p>
    <w:p w14:paraId="40212FC6" w14:textId="7BC142EA" w:rsidR="00074A62" w:rsidRPr="00617053" w:rsidRDefault="00074A62" w:rsidP="00D023AC">
      <w:pPr>
        <w:pStyle w:val="Bulletlist2"/>
      </w:pPr>
      <w:r w:rsidRPr="00617053">
        <w:t xml:space="preserve">NS-TAST-GD-026 – Decommissioning </w:t>
      </w:r>
      <w:sdt>
        <w:sdtPr>
          <w:id w:val="-2026708970"/>
          <w:citation/>
        </w:sdtPr>
        <w:sdtContent>
          <w:r w:rsidR="00617053" w:rsidRPr="00617053">
            <w:fldChar w:fldCharType="begin"/>
          </w:r>
          <w:r w:rsidR="00617053" w:rsidRPr="00617053">
            <w:instrText xml:space="preserve"> CITATION ONR156 \l 2057 </w:instrText>
          </w:r>
          <w:r w:rsidR="00617053" w:rsidRPr="00617053">
            <w:fldChar w:fldCharType="separate"/>
          </w:r>
          <w:r w:rsidR="00617053" w:rsidRPr="00617053">
            <w:t>[2]</w:t>
          </w:r>
          <w:r w:rsidR="00617053" w:rsidRPr="00617053">
            <w:fldChar w:fldCharType="end"/>
          </w:r>
        </w:sdtContent>
      </w:sdt>
      <w:r w:rsidRPr="00617053">
        <w:t>.</w:t>
      </w:r>
    </w:p>
    <w:p w14:paraId="5432A6C8" w14:textId="4D52870B" w:rsidR="00074A62" w:rsidRPr="00617053" w:rsidRDefault="00074A62" w:rsidP="00D023AC">
      <w:pPr>
        <w:pStyle w:val="Bulletlist2"/>
      </w:pPr>
      <w:r w:rsidRPr="00617053">
        <w:t xml:space="preserve">NS-TAST-GD-065 - Function and Content of the Nuclear Baseline </w:t>
      </w:r>
      <w:sdt>
        <w:sdtPr>
          <w:id w:val="-822267610"/>
          <w:citation/>
        </w:sdtPr>
        <w:sdtContent>
          <w:r w:rsidR="00617053" w:rsidRPr="00617053">
            <w:fldChar w:fldCharType="begin"/>
          </w:r>
          <w:r w:rsidR="00617053" w:rsidRPr="00617053">
            <w:instrText xml:space="preserve"> CITATION ONR74 \l 2057 </w:instrText>
          </w:r>
          <w:r w:rsidR="00617053" w:rsidRPr="00617053">
            <w:fldChar w:fldCharType="separate"/>
          </w:r>
          <w:r w:rsidR="00617053" w:rsidRPr="00617053">
            <w:t>[3]</w:t>
          </w:r>
          <w:r w:rsidR="00617053" w:rsidRPr="00617053">
            <w:fldChar w:fldCharType="end"/>
          </w:r>
        </w:sdtContent>
      </w:sdt>
      <w:r w:rsidRPr="00617053">
        <w:t>.</w:t>
      </w:r>
    </w:p>
    <w:p w14:paraId="3635170E" w14:textId="0AEEC082" w:rsidR="00074A62" w:rsidRPr="00617053" w:rsidRDefault="00074A62" w:rsidP="00D023AC">
      <w:pPr>
        <w:pStyle w:val="Bulletlist2"/>
      </w:pPr>
      <w:r w:rsidRPr="00617053">
        <w:t>NS-TAST-GD-048 - Organisational Change</w:t>
      </w:r>
      <w:r w:rsidR="00617053" w:rsidRPr="00617053">
        <w:t xml:space="preserve"> </w:t>
      </w:r>
      <w:sdt>
        <w:sdtPr>
          <w:id w:val="-658149793"/>
          <w:citation/>
        </w:sdtPr>
        <w:sdtContent>
          <w:r w:rsidR="00617053" w:rsidRPr="00617053">
            <w:fldChar w:fldCharType="begin"/>
          </w:r>
          <w:r w:rsidR="00617053" w:rsidRPr="00617053">
            <w:instrText xml:space="preserve"> CITATION ONR75 \l 2057 </w:instrText>
          </w:r>
          <w:r w:rsidR="00617053" w:rsidRPr="00617053">
            <w:fldChar w:fldCharType="separate"/>
          </w:r>
          <w:r w:rsidR="00617053" w:rsidRPr="00617053">
            <w:t>[4]</w:t>
          </w:r>
          <w:r w:rsidR="00617053" w:rsidRPr="00617053">
            <w:fldChar w:fldCharType="end"/>
          </w:r>
        </w:sdtContent>
      </w:sdt>
    </w:p>
    <w:p w14:paraId="2DC24A1B" w14:textId="3B4DA1B4" w:rsidR="00074A62" w:rsidRPr="00617053" w:rsidRDefault="00074A62" w:rsidP="00D023AC">
      <w:pPr>
        <w:pStyle w:val="Bulletlist2"/>
      </w:pPr>
      <w:r w:rsidRPr="00617053">
        <w:t xml:space="preserve">NS-TAST-GD-049 - Licensee Core Safety and Intelligent Customer Capabilities </w:t>
      </w:r>
      <w:sdt>
        <w:sdtPr>
          <w:id w:val="1941262836"/>
          <w:citation/>
        </w:sdtPr>
        <w:sdtContent>
          <w:r w:rsidR="00617053" w:rsidRPr="00617053">
            <w:fldChar w:fldCharType="begin"/>
          </w:r>
          <w:r w:rsidR="00617053" w:rsidRPr="00617053">
            <w:instrText xml:space="preserve"> CITATION ONR143 \l 2057 </w:instrText>
          </w:r>
          <w:r w:rsidR="00617053" w:rsidRPr="00617053">
            <w:fldChar w:fldCharType="separate"/>
          </w:r>
          <w:r w:rsidR="00617053" w:rsidRPr="00617053">
            <w:t>[5]</w:t>
          </w:r>
          <w:r w:rsidR="00617053" w:rsidRPr="00617053">
            <w:fldChar w:fldCharType="end"/>
          </w:r>
        </w:sdtContent>
      </w:sdt>
    </w:p>
    <w:p w14:paraId="11A1B55E" w14:textId="67634AE3" w:rsidR="00074A62" w:rsidRPr="00617053" w:rsidRDefault="00074A62" w:rsidP="00D023AC">
      <w:pPr>
        <w:pStyle w:val="Bulletlist2"/>
      </w:pPr>
      <w:r w:rsidRPr="00617053">
        <w:t xml:space="preserve">NS-INSP-GD-070 - Safety Culture Guide for Inspectors </w:t>
      </w:r>
      <w:sdt>
        <w:sdtPr>
          <w:id w:val="-472825123"/>
          <w:citation/>
        </w:sdtPr>
        <w:sdtContent>
          <w:r w:rsidR="00617053" w:rsidRPr="00617053">
            <w:fldChar w:fldCharType="begin"/>
          </w:r>
          <w:r w:rsidR="00617053" w:rsidRPr="00617053">
            <w:instrText xml:space="preserve"> CITATION ONR129 \l 2057 </w:instrText>
          </w:r>
          <w:r w:rsidR="00617053" w:rsidRPr="00617053">
            <w:fldChar w:fldCharType="separate"/>
          </w:r>
          <w:r w:rsidR="00617053" w:rsidRPr="00617053">
            <w:t>[6]</w:t>
          </w:r>
          <w:r w:rsidR="00617053" w:rsidRPr="00617053">
            <w:fldChar w:fldCharType="end"/>
          </w:r>
        </w:sdtContent>
      </w:sdt>
    </w:p>
    <w:p w14:paraId="03B79C89" w14:textId="1F1B7917" w:rsidR="00074A62" w:rsidRPr="00074A62" w:rsidRDefault="00617053" w:rsidP="00D023AC">
      <w:pPr>
        <w:pStyle w:val="Bulletlist1"/>
      </w:pPr>
      <w:r>
        <w:t>Guidance from the Safety Directors Forum (SDF), ‘</w:t>
      </w:r>
      <w:r w:rsidR="00074A62" w:rsidRPr="00074A62">
        <w:t>Nuclear Baseline and the Management of Organisational Change</w:t>
      </w:r>
      <w:r>
        <w:t>’</w:t>
      </w:r>
      <w:r w:rsidR="00074A62" w:rsidRPr="00074A62">
        <w:t xml:space="preserve"> </w:t>
      </w:r>
      <w:sdt>
        <w:sdtPr>
          <w:id w:val="-227693405"/>
          <w:citation/>
        </w:sdtPr>
        <w:sdtContent>
          <w:r>
            <w:fldChar w:fldCharType="begin"/>
          </w:r>
          <w:r>
            <w:instrText xml:space="preserve"> CITATION SDF17 \l 2057 </w:instrText>
          </w:r>
          <w:r>
            <w:fldChar w:fldCharType="separate"/>
          </w:r>
          <w:r w:rsidRPr="00617053">
            <w:rPr>
              <w:noProof/>
            </w:rPr>
            <w:t>[7]</w:t>
          </w:r>
          <w:r>
            <w:fldChar w:fldCharType="end"/>
          </w:r>
        </w:sdtContent>
      </w:sdt>
    </w:p>
    <w:bookmarkEnd w:id="2"/>
    <w:p w14:paraId="652F6385" w14:textId="77777777" w:rsidR="00617053" w:rsidRDefault="00617053" w:rsidP="002042C2">
      <w:pPr>
        <w:pStyle w:val="Heading2"/>
        <w:sectPr w:rsidR="00617053" w:rsidSect="00B23A5E">
          <w:headerReference w:type="even" r:id="rId24"/>
          <w:headerReference w:type="default" r:id="rId25"/>
          <w:footerReference w:type="even" r:id="rId26"/>
          <w:pgSz w:w="11906" w:h="16838" w:code="9"/>
          <w:pgMar w:top="1440" w:right="1440" w:bottom="1440" w:left="1440" w:header="397" w:footer="397" w:gutter="0"/>
          <w:cols w:space="312"/>
          <w:docGrid w:linePitch="360"/>
        </w:sectPr>
      </w:pPr>
    </w:p>
    <w:p w14:paraId="05AAE39A" w14:textId="01465D7D" w:rsidR="008D49A5" w:rsidRDefault="00D60BCB" w:rsidP="00223090">
      <w:pPr>
        <w:pStyle w:val="Heading1"/>
      </w:pPr>
      <w:bookmarkStart w:id="3" w:name="_Toc226722808"/>
      <w:r>
        <w:lastRenderedPageBreak/>
        <w:t xml:space="preserve">Licence Condition </w:t>
      </w:r>
      <w:r w:rsidR="009B30C6">
        <w:t>36 – Organisational capability</w:t>
      </w:r>
      <w:bookmarkEnd w:id="3"/>
    </w:p>
    <w:p w14:paraId="34DB6324" w14:textId="77777777" w:rsidR="000F5611" w:rsidRDefault="000F5611" w:rsidP="000F5611">
      <w:pPr>
        <w:pStyle w:val="F9-Paragraph"/>
        <w:numPr>
          <w:ilvl w:val="0"/>
          <w:numId w:val="0"/>
        </w:numPr>
        <w:ind w:left="851"/>
      </w:pPr>
      <w:r w:rsidRPr="00B4258F">
        <w:t>The LC states:</w:t>
      </w:r>
    </w:p>
    <w:p w14:paraId="5F772E2E" w14:textId="77777777" w:rsidR="000F5611" w:rsidRDefault="000F5611" w:rsidP="000F5611">
      <w:pPr>
        <w:pStyle w:val="QuoteText"/>
        <w:rPr>
          <w:sz w:val="24"/>
          <w:szCs w:val="28"/>
        </w:rPr>
      </w:pPr>
      <w:r>
        <w:rPr>
          <w:sz w:val="24"/>
          <w:szCs w:val="28"/>
        </w:rPr>
        <w:t>36</w:t>
      </w:r>
      <w:r w:rsidRPr="00194C0C">
        <w:rPr>
          <w:sz w:val="24"/>
          <w:szCs w:val="28"/>
        </w:rPr>
        <w:t>(1)</w:t>
      </w:r>
      <w:r>
        <w:rPr>
          <w:sz w:val="24"/>
          <w:szCs w:val="28"/>
        </w:rPr>
        <w:t xml:space="preserve">   </w:t>
      </w:r>
      <w:r w:rsidRPr="00850E77">
        <w:rPr>
          <w:sz w:val="24"/>
          <w:szCs w:val="28"/>
        </w:rPr>
        <w:t>The licensee shall provide and maintain adequate financial and human resources to ensure the safe operation of the licensed site</w:t>
      </w:r>
      <w:r w:rsidRPr="00194C0C">
        <w:rPr>
          <w:sz w:val="24"/>
          <w:szCs w:val="28"/>
        </w:rPr>
        <w:t xml:space="preserve">. </w:t>
      </w:r>
    </w:p>
    <w:p w14:paraId="7A337F69" w14:textId="77777777" w:rsidR="000F5611" w:rsidRDefault="000F5611" w:rsidP="000F5611">
      <w:pPr>
        <w:pStyle w:val="QuoteText"/>
        <w:rPr>
          <w:sz w:val="24"/>
          <w:szCs w:val="28"/>
        </w:rPr>
      </w:pPr>
      <w:r>
        <w:rPr>
          <w:sz w:val="24"/>
          <w:szCs w:val="28"/>
        </w:rPr>
        <w:t>36</w:t>
      </w:r>
      <w:r w:rsidRPr="00194C0C">
        <w:rPr>
          <w:sz w:val="24"/>
          <w:szCs w:val="28"/>
        </w:rPr>
        <w:t>(2)</w:t>
      </w:r>
      <w:r w:rsidRPr="00194C0C">
        <w:rPr>
          <w:sz w:val="24"/>
          <w:szCs w:val="28"/>
        </w:rPr>
        <w:tab/>
      </w:r>
      <w:r>
        <w:rPr>
          <w:sz w:val="24"/>
          <w:szCs w:val="28"/>
        </w:rPr>
        <w:t xml:space="preserve">   </w:t>
      </w:r>
      <w:r w:rsidRPr="0014079F">
        <w:rPr>
          <w:sz w:val="24"/>
          <w:szCs w:val="28"/>
        </w:rPr>
        <w:t>Without prejudice to the requirements of paragraph 1, the licensee shall make and implement adequate arrangements to control any change to its organisational structure or resources which may affect safety</w:t>
      </w:r>
      <w:r>
        <w:rPr>
          <w:sz w:val="24"/>
          <w:szCs w:val="28"/>
        </w:rPr>
        <w:t>.</w:t>
      </w:r>
    </w:p>
    <w:p w14:paraId="24ABE425" w14:textId="77777777" w:rsidR="000F5611" w:rsidRPr="00B45AC9" w:rsidRDefault="000F5611" w:rsidP="000F5611">
      <w:pPr>
        <w:pStyle w:val="QuoteText"/>
        <w:rPr>
          <w:sz w:val="24"/>
          <w:szCs w:val="28"/>
        </w:rPr>
      </w:pPr>
      <w:r w:rsidRPr="00DE031E">
        <w:rPr>
          <w:sz w:val="24"/>
          <w:szCs w:val="28"/>
        </w:rPr>
        <w:t xml:space="preserve">36(3) The licensee shall submit to ONR for </w:t>
      </w:r>
      <w:r w:rsidRPr="00194C0C">
        <w:rPr>
          <w:sz w:val="24"/>
          <w:szCs w:val="28"/>
          <w:shd w:val="clear" w:color="auto" w:fill="DAE49B"/>
        </w:rPr>
        <w:t xml:space="preserve">approval </w:t>
      </w:r>
      <w:r w:rsidRPr="00DE031E">
        <w:rPr>
          <w:sz w:val="24"/>
          <w:szCs w:val="28"/>
        </w:rPr>
        <w:t xml:space="preserve">such part or parts of the aforesaid arrangements as ONR may </w:t>
      </w:r>
      <w:r w:rsidRPr="00B45AC9">
        <w:rPr>
          <w:sz w:val="24"/>
          <w:szCs w:val="28"/>
        </w:rPr>
        <w:t>specify.</w:t>
      </w:r>
    </w:p>
    <w:p w14:paraId="715C22CD" w14:textId="77777777" w:rsidR="000F5611" w:rsidRDefault="000F5611" w:rsidP="000F5611">
      <w:pPr>
        <w:pStyle w:val="QuoteText"/>
        <w:rPr>
          <w:sz w:val="24"/>
          <w:szCs w:val="28"/>
        </w:rPr>
      </w:pPr>
      <w:r w:rsidRPr="00B45AC9">
        <w:rPr>
          <w:sz w:val="24"/>
          <w:szCs w:val="28"/>
        </w:rPr>
        <w:t xml:space="preserve">36(4) The licensee shall ensure that once approved no alteration or amendment is made to the approved arrangements unless ONR has </w:t>
      </w:r>
      <w:r w:rsidRPr="000D09D5">
        <w:rPr>
          <w:sz w:val="24"/>
          <w:szCs w:val="28"/>
          <w:shd w:val="clear" w:color="auto" w:fill="DAE49B"/>
        </w:rPr>
        <w:t>approved</w:t>
      </w:r>
      <w:r w:rsidRPr="000D09D5">
        <w:rPr>
          <w:sz w:val="24"/>
          <w:szCs w:val="28"/>
        </w:rPr>
        <w:t xml:space="preserve"> </w:t>
      </w:r>
      <w:r w:rsidRPr="00B45AC9">
        <w:rPr>
          <w:sz w:val="24"/>
          <w:szCs w:val="28"/>
        </w:rPr>
        <w:t>such alteration or amendment</w:t>
      </w:r>
      <w:r>
        <w:rPr>
          <w:sz w:val="24"/>
          <w:szCs w:val="28"/>
        </w:rPr>
        <w:t>.</w:t>
      </w:r>
    </w:p>
    <w:p w14:paraId="76AFF79F" w14:textId="77777777" w:rsidR="000F5611" w:rsidRDefault="000F5611" w:rsidP="000F5611">
      <w:pPr>
        <w:pStyle w:val="QuoteText"/>
        <w:rPr>
          <w:sz w:val="24"/>
          <w:szCs w:val="28"/>
        </w:rPr>
      </w:pPr>
      <w:r w:rsidRPr="00C55FDA">
        <w:rPr>
          <w:sz w:val="24"/>
          <w:szCs w:val="28"/>
        </w:rPr>
        <w:t>36(5) The aforesaid arrangements shall provide for the classification of changes to the organisational structure or resources according to their safety significance. The arrangements shall include a requirement for the provision of adequate documentation to justify the safety of any proposed change and shall where appropriate provide for the submission of such documentation to ONR</w:t>
      </w:r>
      <w:r>
        <w:rPr>
          <w:sz w:val="24"/>
          <w:szCs w:val="28"/>
        </w:rPr>
        <w:t>.</w:t>
      </w:r>
    </w:p>
    <w:p w14:paraId="57BB975B" w14:textId="1909EA66" w:rsidR="000F5611" w:rsidRDefault="000F5611" w:rsidP="000F5611">
      <w:pPr>
        <w:pStyle w:val="QuoteText"/>
        <w:rPr>
          <w:sz w:val="24"/>
          <w:szCs w:val="28"/>
        </w:rPr>
      </w:pPr>
      <w:r w:rsidRPr="00A20387">
        <w:rPr>
          <w:sz w:val="24"/>
          <w:szCs w:val="28"/>
        </w:rPr>
        <w:t xml:space="preserve">36(6): The licensee shall if so </w:t>
      </w:r>
      <w:r w:rsidRPr="00194C0C">
        <w:rPr>
          <w:sz w:val="24"/>
          <w:szCs w:val="28"/>
          <w:shd w:val="clear" w:color="auto" w:fill="DBBFDD"/>
        </w:rPr>
        <w:t>directed</w:t>
      </w:r>
      <w:r w:rsidRPr="00194C0C">
        <w:rPr>
          <w:sz w:val="24"/>
          <w:szCs w:val="28"/>
        </w:rPr>
        <w:t xml:space="preserve"> </w:t>
      </w:r>
      <w:r w:rsidRPr="00A20387">
        <w:rPr>
          <w:sz w:val="24"/>
          <w:szCs w:val="28"/>
        </w:rPr>
        <w:t xml:space="preserve">by ONR halt the change to its organisational structure or resources and the licensee shall not recommence such change without the </w:t>
      </w:r>
      <w:r w:rsidRPr="004C6DC6">
        <w:rPr>
          <w:rFonts w:ascii="Arial" w:eastAsia="Calibri" w:hAnsi="Arial" w:cs="Arial"/>
          <w:color w:val="auto"/>
          <w:sz w:val="24"/>
          <w:szCs w:val="22"/>
          <w:shd w:val="clear" w:color="auto" w:fill="FCC978"/>
          <w:lang w:bidi="he-IL"/>
        </w:rPr>
        <w:t>consent</w:t>
      </w:r>
      <w:r w:rsidRPr="002664BA">
        <w:rPr>
          <w:sz w:val="24"/>
          <w:szCs w:val="28"/>
        </w:rPr>
        <w:t xml:space="preserve"> </w:t>
      </w:r>
      <w:r w:rsidRPr="00A20387">
        <w:rPr>
          <w:sz w:val="24"/>
          <w:szCs w:val="28"/>
        </w:rPr>
        <w:t>of ONR</w:t>
      </w:r>
    </w:p>
    <w:p w14:paraId="1664D210" w14:textId="77777777" w:rsidR="000F5611" w:rsidRDefault="000F5611" w:rsidP="000F5611">
      <w:pPr>
        <w:pStyle w:val="F9-Paragraph"/>
        <w:numPr>
          <w:ilvl w:val="0"/>
          <w:numId w:val="0"/>
        </w:numPr>
      </w:pPr>
    </w:p>
    <w:p w14:paraId="12795040" w14:textId="77777777" w:rsidR="00A044A4" w:rsidRDefault="00A044A4" w:rsidP="00D60BCB">
      <w:pPr>
        <w:pStyle w:val="Heading1"/>
        <w:sectPr w:rsidR="00A044A4" w:rsidSect="00B23A5E">
          <w:pgSz w:w="11906" w:h="16838" w:code="9"/>
          <w:pgMar w:top="1440" w:right="1440" w:bottom="1440" w:left="1440" w:header="397" w:footer="397" w:gutter="0"/>
          <w:cols w:space="312"/>
          <w:docGrid w:linePitch="360"/>
        </w:sectPr>
      </w:pPr>
    </w:p>
    <w:p w14:paraId="19CBAE12" w14:textId="1BA4272D" w:rsidR="00140E1C" w:rsidRDefault="00D60BCB" w:rsidP="00D60BCB">
      <w:pPr>
        <w:pStyle w:val="Heading1"/>
      </w:pPr>
      <w:bookmarkStart w:id="4" w:name="_Toc226722809"/>
      <w:r>
        <w:lastRenderedPageBreak/>
        <w:t xml:space="preserve">Purpose of </w:t>
      </w:r>
      <w:r w:rsidR="00821337">
        <w:t xml:space="preserve">the </w:t>
      </w:r>
      <w:r>
        <w:t>Licence Condition</w:t>
      </w:r>
      <w:bookmarkEnd w:id="4"/>
    </w:p>
    <w:p w14:paraId="4530707D" w14:textId="6C2AE3CD" w:rsidR="005365E9" w:rsidRDefault="005365E9" w:rsidP="005365E9">
      <w:pPr>
        <w:pStyle w:val="F9-Paragraph"/>
      </w:pPr>
      <w:r w:rsidRPr="00E36145">
        <w:t>LC</w:t>
      </w:r>
      <w:r>
        <w:t xml:space="preserve"> </w:t>
      </w:r>
      <w:r w:rsidRPr="00E36145">
        <w:t xml:space="preserve">36 ensures the </w:t>
      </w:r>
      <w:r>
        <w:t>l</w:t>
      </w:r>
      <w:r w:rsidRPr="00E36145">
        <w:t>icensee has the organisational capability to adequately discharge it’s duties under the Nuclear Installations Act 1965</w:t>
      </w:r>
      <w:r>
        <w:t xml:space="preserve"> (NIA65)</w:t>
      </w:r>
      <w:r w:rsidRPr="00E36145">
        <w:t xml:space="preserve">, including compliance with the conditions attached to its site licences. </w:t>
      </w:r>
      <w:r>
        <w:br/>
      </w:r>
      <w:r w:rsidRPr="00E36145">
        <w:t xml:space="preserve">This includes confirming that </w:t>
      </w:r>
      <w:r>
        <w:t>a licensee has adequate financial and human resources to ensure the safe operation of the licensed site and that changes to its organisational structure or resources, which may affect safety, are adequately controlled.</w:t>
      </w:r>
    </w:p>
    <w:p w14:paraId="622CA8C4" w14:textId="1382F7CE" w:rsidR="005365E9" w:rsidRPr="005A7236" w:rsidRDefault="005365E9" w:rsidP="00BA1192">
      <w:pPr>
        <w:pStyle w:val="F9-Paragraph"/>
      </w:pPr>
      <w:r w:rsidRPr="005A7236">
        <w:t>LC</w:t>
      </w:r>
      <w:r>
        <w:t xml:space="preserve"> </w:t>
      </w:r>
      <w:r w:rsidRPr="005A7236">
        <w:t>36 applies to the licensee not just to a licensed site.</w:t>
      </w:r>
      <w:r w:rsidR="00C22DC2">
        <w:t xml:space="preserve"> </w:t>
      </w:r>
      <w:r w:rsidRPr="005A7236">
        <w:t>Activities undertaken by a licensee in connection with LC</w:t>
      </w:r>
      <w:r w:rsidR="00C22DC2">
        <w:t xml:space="preserve"> </w:t>
      </w:r>
      <w:r w:rsidRPr="005A7236">
        <w:t>36 at locations away from site (</w:t>
      </w:r>
      <w:r w:rsidR="00C22DC2">
        <w:t xml:space="preserve">for example, </w:t>
      </w:r>
      <w:r w:rsidRPr="005A7236">
        <w:t>corporate headquarters, technical centre) are subject to the requirements of the arrangements</w:t>
      </w:r>
      <w:r w:rsidR="007206FD">
        <w:t xml:space="preserve">. </w:t>
      </w:r>
      <w:r w:rsidRPr="005A7236">
        <w:t>Where there are tenants on a licensee’s site, ONR would expect tenants to have a suitable nuclear baseline and to implement appropriate management of change arrangements.</w:t>
      </w:r>
    </w:p>
    <w:p w14:paraId="66535472" w14:textId="6582CD2C" w:rsidR="005365E9" w:rsidRPr="00E36145" w:rsidRDefault="005365E9" w:rsidP="005365E9">
      <w:pPr>
        <w:pStyle w:val="F9-Paragraph"/>
        <w:rPr>
          <w:bCs/>
        </w:rPr>
      </w:pPr>
      <w:r w:rsidRPr="00D63772">
        <w:t xml:space="preserve">A number of </w:t>
      </w:r>
      <w:r w:rsidR="00C22DC2">
        <w:t>LCs</w:t>
      </w:r>
      <w:r w:rsidRPr="00D63772">
        <w:t xml:space="preserve"> interface directly with LC</w:t>
      </w:r>
      <w:r w:rsidR="00C22DC2">
        <w:t xml:space="preserve"> </w:t>
      </w:r>
      <w:r w:rsidRPr="00D63772">
        <w:t xml:space="preserve">36 and support the </w:t>
      </w:r>
      <w:r w:rsidRPr="00E36145">
        <w:rPr>
          <w:bCs/>
        </w:rPr>
        <w:t>effective demonstration and maintenance of organisational capability:</w:t>
      </w:r>
    </w:p>
    <w:p w14:paraId="25DB932D" w14:textId="66060F3D" w:rsidR="005365E9" w:rsidRPr="00D63772" w:rsidRDefault="005365E9" w:rsidP="00D023AC">
      <w:pPr>
        <w:pStyle w:val="Bulletlist1"/>
      </w:pPr>
      <w:r w:rsidRPr="00D63772">
        <w:t>LC</w:t>
      </w:r>
      <w:r w:rsidR="00C22DC2">
        <w:t xml:space="preserve"> </w:t>
      </w:r>
      <w:r w:rsidRPr="00D63772">
        <w:t>6</w:t>
      </w:r>
      <w:r>
        <w:t xml:space="preserve"> </w:t>
      </w:r>
      <w:r w:rsidRPr="00D63772">
        <w:t>– Records provide evidence that organisational structures, staffing levels and competencies are, and will remain, adequate to manage nuclear safety across the licensee’s activities.</w:t>
      </w:r>
    </w:p>
    <w:p w14:paraId="73A9DF31" w14:textId="1183737A" w:rsidR="005365E9" w:rsidRPr="00D63772" w:rsidRDefault="005365E9" w:rsidP="00D023AC">
      <w:pPr>
        <w:pStyle w:val="Bulletlist1"/>
      </w:pPr>
      <w:r w:rsidRPr="00D63772">
        <w:t>LC</w:t>
      </w:r>
      <w:r w:rsidR="00C22DC2">
        <w:t xml:space="preserve"> </w:t>
      </w:r>
      <w:r w:rsidRPr="00D63772">
        <w:t>10– Personnel undertaking roles that may affect nuclear safety must be appropriately trained and competent.</w:t>
      </w:r>
    </w:p>
    <w:p w14:paraId="56E43D55" w14:textId="7AF1BA67" w:rsidR="005365E9" w:rsidRPr="00D63772" w:rsidRDefault="005365E9" w:rsidP="00D023AC">
      <w:pPr>
        <w:pStyle w:val="Bulletlist1"/>
      </w:pPr>
      <w:r w:rsidRPr="00D63772">
        <w:t>LC</w:t>
      </w:r>
      <w:r w:rsidR="00C22DC2">
        <w:t xml:space="preserve"> </w:t>
      </w:r>
      <w:r w:rsidRPr="00D63772">
        <w:t xml:space="preserve">11 </w:t>
      </w:r>
      <w:r>
        <w:t xml:space="preserve">- </w:t>
      </w:r>
      <w:r w:rsidRPr="00D63772">
        <w:t>Requires the establishment and maintenance of an adequate emergency organisation capable of responding effectively to incidents to protect site personnel and the public.</w:t>
      </w:r>
    </w:p>
    <w:p w14:paraId="0D11BA54" w14:textId="2688EC45" w:rsidR="005365E9" w:rsidRPr="00D63772" w:rsidRDefault="005365E9" w:rsidP="00D023AC">
      <w:pPr>
        <w:pStyle w:val="Bulletlist1"/>
      </w:pPr>
      <w:r w:rsidRPr="00D63772">
        <w:t>LC</w:t>
      </w:r>
      <w:r w:rsidR="00C22DC2">
        <w:t xml:space="preserve"> </w:t>
      </w:r>
      <w:r w:rsidRPr="00D63772">
        <w:t>12 – Ensures that only SQEP undertake duties that may affect the safety of site operations.</w:t>
      </w:r>
    </w:p>
    <w:p w14:paraId="7C25D0D3" w14:textId="6DDCC770" w:rsidR="005365E9" w:rsidRPr="00D63772" w:rsidRDefault="005365E9" w:rsidP="00D023AC">
      <w:pPr>
        <w:pStyle w:val="Bulletlist1"/>
      </w:pPr>
      <w:r w:rsidRPr="00D63772">
        <w:t>LC</w:t>
      </w:r>
      <w:r w:rsidR="00C22DC2">
        <w:t xml:space="preserve"> </w:t>
      </w:r>
      <w:r w:rsidRPr="00D63772">
        <w:t>14</w:t>
      </w:r>
      <w:r>
        <w:t xml:space="preserve"> </w:t>
      </w:r>
      <w:r w:rsidRPr="00D63772">
        <w:t>– Defines, through the safety case, the SQEP requirements for safety</w:t>
      </w:r>
      <w:r w:rsidRPr="00D63772">
        <w:noBreakHyphen/>
        <w:t>related roles and activities.</w:t>
      </w:r>
    </w:p>
    <w:p w14:paraId="51C92437" w14:textId="706B3F63" w:rsidR="005365E9" w:rsidRPr="00D63772" w:rsidRDefault="005365E9" w:rsidP="00D023AC">
      <w:pPr>
        <w:pStyle w:val="Bulletlist1"/>
      </w:pPr>
      <w:r w:rsidRPr="00D63772">
        <w:t>LC</w:t>
      </w:r>
      <w:r w:rsidR="00C22DC2">
        <w:t xml:space="preserve"> </w:t>
      </w:r>
      <w:r w:rsidRPr="00D63772">
        <w:t>17 – Organisational change arrangements and other LC</w:t>
      </w:r>
      <w:r w:rsidR="00C22DC2">
        <w:t xml:space="preserve"> </w:t>
      </w:r>
      <w:r w:rsidRPr="00D63772">
        <w:t>36</w:t>
      </w:r>
      <w:r w:rsidRPr="00D63772">
        <w:noBreakHyphen/>
        <w:t>related arrangements should be embedded within the licensee’s management system.</w:t>
      </w:r>
    </w:p>
    <w:p w14:paraId="2C7F2BAC" w14:textId="77777777" w:rsidR="005365E9" w:rsidRDefault="005365E9" w:rsidP="00D023AC">
      <w:pPr>
        <w:pStyle w:val="Bulletlist1"/>
      </w:pPr>
      <w:r w:rsidRPr="00D63772">
        <w:t>LCs 19–22 – Require appropriate control and oversight of construction, commissioning and modification activities, including contractor management, which may have implications for organisational capability.</w:t>
      </w:r>
    </w:p>
    <w:p w14:paraId="17E4A4F9" w14:textId="46C4367D" w:rsidR="005365E9" w:rsidRDefault="005365E9" w:rsidP="00D023AC">
      <w:pPr>
        <w:pStyle w:val="Bulletlist1"/>
      </w:pPr>
      <w:r w:rsidRPr="00554F76">
        <w:t>LC</w:t>
      </w:r>
      <w:r w:rsidR="00C22DC2">
        <w:t xml:space="preserve"> </w:t>
      </w:r>
      <w:r w:rsidRPr="00554F76">
        <w:t>26 – Supports LC</w:t>
      </w:r>
      <w:r w:rsidR="00C22DC2">
        <w:t xml:space="preserve"> </w:t>
      </w:r>
      <w:r w:rsidRPr="00554F76">
        <w:t>36 by requiring that activities affecting safety are controlled and supervised by SQEP, thereby underpinning the adequacy and deployment of organisational capability.</w:t>
      </w:r>
    </w:p>
    <w:p w14:paraId="040D741A" w14:textId="6721295C" w:rsidR="00D60BCB" w:rsidRDefault="00D60BCB">
      <w:pPr>
        <w:spacing w:after="0" w:line="240" w:lineRule="auto"/>
      </w:pPr>
    </w:p>
    <w:p w14:paraId="540E3FBF" w14:textId="3E6E7602" w:rsidR="00D60BCB" w:rsidRDefault="00D60BCB" w:rsidP="00D60BCB">
      <w:pPr>
        <w:pStyle w:val="Heading1"/>
      </w:pPr>
      <w:bookmarkStart w:id="5" w:name="_Toc226722810"/>
      <w:r>
        <w:t xml:space="preserve">Guidance on </w:t>
      </w:r>
      <w:r w:rsidR="002042C2">
        <w:t>a</w:t>
      </w:r>
      <w:r>
        <w:t xml:space="preserve">rrangements for </w:t>
      </w:r>
      <w:r w:rsidR="00821337">
        <w:t>Licence Condition</w:t>
      </w:r>
      <w:r w:rsidR="000C5F5A">
        <w:t xml:space="preserve"> </w:t>
      </w:r>
      <w:r w:rsidR="009B30C6">
        <w:t>36</w:t>
      </w:r>
      <w:bookmarkEnd w:id="5"/>
    </w:p>
    <w:p w14:paraId="52414C0A" w14:textId="7CC54F3D" w:rsidR="009F2698" w:rsidRPr="003F3F67" w:rsidRDefault="009F2698" w:rsidP="009F2698">
      <w:pPr>
        <w:pStyle w:val="F9-Paragraph"/>
        <w:rPr>
          <w:szCs w:val="24"/>
        </w:rPr>
      </w:pPr>
      <w:r w:rsidRPr="003F3F67">
        <w:t>In complying with LC</w:t>
      </w:r>
      <w:r>
        <w:t xml:space="preserve"> </w:t>
      </w:r>
      <w:r w:rsidRPr="003F3F67">
        <w:t>36 the licensee should be able to demonstrate the following</w:t>
      </w:r>
      <w:r w:rsidRPr="003F3F67">
        <w:rPr>
          <w:szCs w:val="24"/>
        </w:rPr>
        <w:t>:</w:t>
      </w:r>
    </w:p>
    <w:p w14:paraId="2E0EED3B" w14:textId="4361AB0F" w:rsidR="009F2698" w:rsidRPr="00ED7AB7" w:rsidRDefault="009F2698" w:rsidP="00D023AC">
      <w:pPr>
        <w:pStyle w:val="Bulletlist1"/>
      </w:pPr>
      <w:r w:rsidRPr="00ED7AB7">
        <w:t xml:space="preserve">The licensee understands the hazards and risks of its undertakings, is operating in accordance with its safety case and is complying with the </w:t>
      </w:r>
      <w:r>
        <w:t>LCs</w:t>
      </w:r>
      <w:r w:rsidRPr="00ED7AB7">
        <w:t>.</w:t>
      </w:r>
    </w:p>
    <w:p w14:paraId="0DAFC2DC" w14:textId="77777777" w:rsidR="009F2698" w:rsidRPr="00ED7AB7" w:rsidRDefault="009F2698" w:rsidP="00D023AC">
      <w:pPr>
        <w:pStyle w:val="Bulletlist1"/>
      </w:pPr>
      <w:r w:rsidRPr="00ED7AB7">
        <w:t>The licensee is reducing risk so far as is reasonably practicable, and implementing improvements in a timely manner.</w:t>
      </w:r>
    </w:p>
    <w:p w14:paraId="2AD31DE8" w14:textId="14EC2901" w:rsidR="009F2698" w:rsidRPr="00ED7AB7" w:rsidRDefault="009F2698" w:rsidP="00D023AC">
      <w:pPr>
        <w:pStyle w:val="Bulletlist1"/>
      </w:pPr>
      <w:r w:rsidRPr="00ED7AB7">
        <w:t>The licensee is maintaining an adequate nuclear baseline resource and implementing its arrangements for managing organisational change set out under LC</w:t>
      </w:r>
      <w:r>
        <w:t xml:space="preserve"> </w:t>
      </w:r>
      <w:r w:rsidRPr="00ED7AB7">
        <w:t>36(2).</w:t>
      </w:r>
    </w:p>
    <w:p w14:paraId="002F18AA" w14:textId="77777777" w:rsidR="009F2698" w:rsidRPr="00ED7AB7" w:rsidRDefault="009F2698" w:rsidP="00D023AC">
      <w:pPr>
        <w:pStyle w:val="Bulletlist1"/>
      </w:pPr>
      <w:r w:rsidRPr="00ED7AB7">
        <w:t>The licensee has provided the financial resources necessary to meet those needs.</w:t>
      </w:r>
    </w:p>
    <w:p w14:paraId="29D1DAE5" w14:textId="77777777" w:rsidR="009F2698" w:rsidRPr="00ED7AB7" w:rsidRDefault="009F2698" w:rsidP="00D023AC">
      <w:pPr>
        <w:pStyle w:val="Bulletlist1"/>
      </w:pPr>
      <w:r w:rsidRPr="00ED7AB7">
        <w:t>The licensee has and is maintaining or has in place arrangements to obtain the necessary financial resources.</w:t>
      </w:r>
    </w:p>
    <w:p w14:paraId="72C75250" w14:textId="42EDDAF0" w:rsidR="009F2698" w:rsidRDefault="009F2698" w:rsidP="00D023AC">
      <w:pPr>
        <w:pStyle w:val="Bulletlist1"/>
      </w:pPr>
      <w:r w:rsidRPr="00ED7AB7">
        <w:t>The licensee has relevant records and they are being retained in accordance with LC</w:t>
      </w:r>
      <w:r>
        <w:t xml:space="preserve"> </w:t>
      </w:r>
      <w:r w:rsidRPr="00ED7AB7">
        <w:t>6.</w:t>
      </w:r>
    </w:p>
    <w:p w14:paraId="63ADCE75" w14:textId="39F4FF48" w:rsidR="009F2698" w:rsidRDefault="009F2698" w:rsidP="009F2698">
      <w:pPr>
        <w:pStyle w:val="F9-Paragraph"/>
      </w:pPr>
      <w:r>
        <w:t>A licensee's arrangements should take account of the requirement to respond to ONR's primary powers:</w:t>
      </w:r>
    </w:p>
    <w:p w14:paraId="1DD64109" w14:textId="15E869D7" w:rsidR="009F2698" w:rsidRDefault="009F2698" w:rsidP="00D023AC">
      <w:pPr>
        <w:pStyle w:val="Bulletlist1"/>
      </w:pPr>
      <w:r>
        <w:t>Approve arrangements specified by ONR (LC 36(3)) and not amend these without further approval by ONR (LC 36(4)).</w:t>
      </w:r>
    </w:p>
    <w:p w14:paraId="3F89CAA4" w14:textId="1031189A" w:rsidR="009F2698" w:rsidRDefault="009F2698" w:rsidP="00D023AC">
      <w:pPr>
        <w:pStyle w:val="Bulletlist1"/>
      </w:pPr>
      <w:r>
        <w:t>Direct that change to a licensee's organisational structure or resources is halted and not recommenced without the consent of ONR (LC 36(6)).</w:t>
      </w:r>
    </w:p>
    <w:p w14:paraId="242FBD49" w14:textId="6C6B11B0" w:rsidR="009F2698" w:rsidRPr="00376F9E" w:rsidRDefault="009F2698" w:rsidP="009F2698">
      <w:pPr>
        <w:pStyle w:val="F9-Paragraph"/>
      </w:pPr>
      <w:r w:rsidRPr="00376F9E">
        <w:t>Arrangements to provide and maintain adequate financial and human resources under LC</w:t>
      </w:r>
      <w:r>
        <w:t xml:space="preserve"> </w:t>
      </w:r>
      <w:r w:rsidRPr="00376F9E">
        <w:t>36(1) are often embedded within wider business management arrangements (</w:t>
      </w:r>
      <w:r>
        <w:t>for example,</w:t>
      </w:r>
      <w:r w:rsidRPr="00376F9E">
        <w:t xml:space="preserve"> competence management, resource planning, programme delivery and organisational change). As a result, nuclear safety–specific organisational capability arrangements may not exist as a single, discrete set of documents. However, an overarching document that signposts relevant arrangements can provide a clear and systematic demonstration of nuclear baseline management.</w:t>
      </w:r>
    </w:p>
    <w:p w14:paraId="567D6CD7" w14:textId="28521174" w:rsidR="009F2698" w:rsidRPr="00376F9E" w:rsidRDefault="009F2698" w:rsidP="009F2698">
      <w:pPr>
        <w:pStyle w:val="F9-Paragraph"/>
      </w:pPr>
      <w:r w:rsidRPr="00376F9E">
        <w:lastRenderedPageBreak/>
        <w:t>LC</w:t>
      </w:r>
      <w:r>
        <w:t xml:space="preserve"> </w:t>
      </w:r>
      <w:r w:rsidRPr="00376F9E">
        <w:t>36(2) requires the licensee to establish and implement adequate arrangements to control changes to organisational structures or resources that may affect safety</w:t>
      </w:r>
      <w:r>
        <w:t>.</w:t>
      </w:r>
    </w:p>
    <w:p w14:paraId="61EC0DD7" w14:textId="77777777" w:rsidR="009F2698" w:rsidRPr="009F2698" w:rsidRDefault="009F2698" w:rsidP="009F2698">
      <w:pPr>
        <w:pStyle w:val="Heading2"/>
      </w:pPr>
      <w:bookmarkStart w:id="6" w:name="_Toc226722811"/>
      <w:r w:rsidRPr="00BD451D">
        <w:t xml:space="preserve">Expectations for the </w:t>
      </w:r>
      <w:r>
        <w:t>a</w:t>
      </w:r>
      <w:r w:rsidRPr="00BD451D">
        <w:t xml:space="preserve">dequacy of </w:t>
      </w:r>
      <w:r>
        <w:t>f</w:t>
      </w:r>
      <w:r w:rsidRPr="00BD451D">
        <w:t xml:space="preserve">inancial and </w:t>
      </w:r>
      <w:r>
        <w:t>h</w:t>
      </w:r>
      <w:r w:rsidRPr="00BD451D">
        <w:t xml:space="preserve">uman </w:t>
      </w:r>
      <w:r>
        <w:t>r</w:t>
      </w:r>
      <w:r w:rsidRPr="00BD451D">
        <w:t>esources</w:t>
      </w:r>
      <w:bookmarkEnd w:id="6"/>
    </w:p>
    <w:p w14:paraId="24C54D59" w14:textId="2BEA58D8" w:rsidR="009F2698" w:rsidRPr="00BD451D" w:rsidRDefault="009F2698" w:rsidP="009F2698">
      <w:pPr>
        <w:pStyle w:val="F9-Paragraph"/>
      </w:pPr>
      <w:r w:rsidRPr="00BD451D">
        <w:t>Licensees should understand and define the knowledge, specialist functions and resources required to maintain effective control and oversight of nuclear safety. They should be able to demonstrate a core safety capability comprising appropriate technical, operational and managerial resources. Where contractors are used, licensees should retain sufficient in</w:t>
      </w:r>
      <w:r w:rsidRPr="00BD451D">
        <w:noBreakHyphen/>
        <w:t xml:space="preserve">house expertise to provide effective Intelligent Customer </w:t>
      </w:r>
      <w:r>
        <w:t xml:space="preserve">(IC) </w:t>
      </w:r>
      <w:r w:rsidRPr="00BD451D">
        <w:t xml:space="preserve">capability and maintain control and oversight of all contracted activities. The </w:t>
      </w:r>
      <w:r>
        <w:t xml:space="preserve">IC </w:t>
      </w:r>
      <w:r w:rsidRPr="00BD451D">
        <w:t>function may be delivered at site, corporate or other appropriate organisational levels.</w:t>
      </w:r>
    </w:p>
    <w:p w14:paraId="40350F9F" w14:textId="027207FD" w:rsidR="009F2698" w:rsidRPr="00A81212" w:rsidRDefault="009F2698" w:rsidP="009F2698">
      <w:pPr>
        <w:pStyle w:val="F9-Paragraph"/>
      </w:pPr>
      <w:r w:rsidRPr="00A81212">
        <w:t>Licensees may derive their nuclear baseline using different approaches</w:t>
      </w:r>
      <w:r>
        <w:t>,</w:t>
      </w:r>
      <w:r w:rsidRPr="00A81212">
        <w:t xml:space="preserve"> however, ONR expects nuclear baseline arrangements to be consistent with the principles and methodologies set out in </w:t>
      </w:r>
      <w:sdt>
        <w:sdtPr>
          <w:id w:val="-1898966071"/>
          <w:citation/>
        </w:sdtPr>
        <w:sdtContent>
          <w:r>
            <w:fldChar w:fldCharType="begin"/>
          </w:r>
          <w:r>
            <w:instrText xml:space="preserve"> CITATION ONR74 \l 2057  \m SDF17</w:instrText>
          </w:r>
          <w:r>
            <w:fldChar w:fldCharType="separate"/>
          </w:r>
          <w:r w:rsidRPr="009F2698">
            <w:rPr>
              <w:noProof/>
            </w:rPr>
            <w:t>[3, 7]</w:t>
          </w:r>
          <w:r>
            <w:fldChar w:fldCharType="end"/>
          </w:r>
        </w:sdtContent>
      </w:sdt>
      <w:r w:rsidRPr="00A81212">
        <w:t>. This guidance provides inspectors with a comprehensive framework for assessing the adequacy of a licensee’s nuclear baseline.</w:t>
      </w:r>
    </w:p>
    <w:p w14:paraId="4EA51AC1" w14:textId="3D6461D5" w:rsidR="009F2698" w:rsidRPr="0070165E" w:rsidRDefault="009F2698" w:rsidP="009F2698">
      <w:pPr>
        <w:pStyle w:val="F9-Paragraph"/>
      </w:pPr>
      <w:r w:rsidRPr="0070165E">
        <w:t>Roles identified as part of the nuclear baseline should be clearly designated within the licensee’s business management systems (</w:t>
      </w:r>
      <w:r>
        <w:t>for example,</w:t>
      </w:r>
      <w:r w:rsidRPr="0070165E">
        <w:t xml:space="preserve"> HR systems and planning tools), providing a clear reference point for assessing both the adequacy of current resources and the nuclear safety implications of proposed organisational changes.</w:t>
      </w:r>
    </w:p>
    <w:p w14:paraId="2F004FB5" w14:textId="3E3F3066" w:rsidR="009F2698" w:rsidRPr="0070165E" w:rsidRDefault="009F2698" w:rsidP="009F2698">
      <w:pPr>
        <w:pStyle w:val="F9-Paragraph"/>
      </w:pPr>
      <w:r w:rsidRPr="0070165E">
        <w:t>Where organisational structures, staffing levels and competencies change over time (</w:t>
      </w:r>
      <w:r>
        <w:t>for example,</w:t>
      </w:r>
      <w:r w:rsidRPr="0070165E">
        <w:t xml:space="preserve"> during new build or decommissioning programmes), licensees should ensure that nuclear baseline arrangements remain appropriate to the stage and nature of the activities. This may include staged resource profiles, defined hold</w:t>
      </w:r>
      <w:r w:rsidRPr="0070165E">
        <w:noBreakHyphen/>
        <w:t>points and, where appropriate, an overarching management of change strategy categorised in accordance with LC</w:t>
      </w:r>
      <w:r>
        <w:t xml:space="preserve"> </w:t>
      </w:r>
      <w:r w:rsidRPr="0070165E">
        <w:t>36(5) and its safety significance.</w:t>
      </w:r>
    </w:p>
    <w:p w14:paraId="39FE9451" w14:textId="77777777" w:rsidR="009F2698" w:rsidRPr="0070165E" w:rsidRDefault="009F2698" w:rsidP="009F2698">
      <w:pPr>
        <w:pStyle w:val="F9-Paragraph"/>
      </w:pPr>
      <w:r w:rsidRPr="0070165E">
        <w:t>The nuclear baseline should be maintained as an accurate and current reference. Where real</w:t>
      </w:r>
      <w:r w:rsidRPr="0070165E">
        <w:noBreakHyphen/>
        <w:t>time updating is not practicable, licensees should have arrangements for periodic consolidation and review, with the frequency proportionate to the scale and rate of organisational change.</w:t>
      </w:r>
    </w:p>
    <w:p w14:paraId="36E148F1" w14:textId="389DCA82" w:rsidR="009F2698" w:rsidRPr="009F2698" w:rsidRDefault="009F2698" w:rsidP="009F2698">
      <w:pPr>
        <w:pStyle w:val="Heading2"/>
      </w:pPr>
      <w:bookmarkStart w:id="7" w:name="_Toc226722812"/>
      <w:r w:rsidRPr="00E63EC9">
        <w:t xml:space="preserve">Expectations of </w:t>
      </w:r>
      <w:r>
        <w:t>a</w:t>
      </w:r>
      <w:r w:rsidRPr="00E63EC9">
        <w:t xml:space="preserve">rrangements for the </w:t>
      </w:r>
      <w:r>
        <w:t>management of change</w:t>
      </w:r>
      <w:bookmarkEnd w:id="7"/>
    </w:p>
    <w:p w14:paraId="768CBECA" w14:textId="5432F062" w:rsidR="009F2698" w:rsidRPr="00E61A9E" w:rsidRDefault="009F2698" w:rsidP="009F2698">
      <w:pPr>
        <w:pStyle w:val="F9-Paragraph"/>
      </w:pPr>
      <w:r w:rsidRPr="00E61A9E">
        <w:t>LC</w:t>
      </w:r>
      <w:r>
        <w:t xml:space="preserve"> </w:t>
      </w:r>
      <w:r w:rsidRPr="00E61A9E">
        <w:t xml:space="preserve">36(2) requires the licensee to make and implement adequate arrangements to control changes to organisational structures or resources that may affect nuclear safety. ONR interprets this requirement as applying </w:t>
      </w:r>
      <w:r w:rsidRPr="00E61A9E">
        <w:lastRenderedPageBreak/>
        <w:t>specifically to nuclear safety, although licensees may choose to apply similar change management arrangements to other areas of their business, such as conventional safety, security or environmental protection.</w:t>
      </w:r>
    </w:p>
    <w:p w14:paraId="108043A5" w14:textId="20AFB268" w:rsidR="009F2698" w:rsidRPr="00E61A9E" w:rsidRDefault="009F2698" w:rsidP="009F2698">
      <w:pPr>
        <w:pStyle w:val="F9-Paragraph"/>
      </w:pPr>
      <w:r w:rsidRPr="00E61A9E">
        <w:t>Organisational change may arise from a wide range of drivers and, without effective management, the nuclear safety implications of proposed changes may not be fully recognised. Licensee arrangements should therefore ensure that the safety impacts of change are systematically assessed and appropriately controlled. In particular, arrangements should guard against failures to consider interdependencies between related changes, the cumulative effects of multiple changes implemented concurrently, and the incremental implementation of significant change through a series of lower</w:t>
      </w:r>
      <w:r w:rsidRPr="00E61A9E">
        <w:noBreakHyphen/>
        <w:t>level proposals (</w:t>
      </w:r>
      <w:r>
        <w:t xml:space="preserve">i.e., </w:t>
      </w:r>
      <w:r w:rsidRPr="00E61A9E">
        <w:t>‘salami slicing’).</w:t>
      </w:r>
    </w:p>
    <w:p w14:paraId="23AFD8F3" w14:textId="77777777" w:rsidR="009F2698" w:rsidRPr="00E61A9E" w:rsidRDefault="009F2698" w:rsidP="009F2698">
      <w:pPr>
        <w:pStyle w:val="F9-Paragraph"/>
      </w:pPr>
      <w:r w:rsidRPr="00E61A9E">
        <w:t>Arrangements for the management of change should reference the nuclear baseline and include provision for its regular review and update. They should incorporate an initial screening process to determine the potential safety significance of proposed changes and to categorise them appropriately, ensuring that the level of analysis, justification and challenge is proportionate to their unmitigated safety impact. Arrangements should also provide for the identification, implementation and monitoring of suitable controls during change implementation, together with periodic review of the effectiveness of both individual changes and the overall change management process.</w:t>
      </w:r>
    </w:p>
    <w:p w14:paraId="2C22AB1C" w14:textId="77777777" w:rsidR="009F2698" w:rsidRPr="005E7FF1" w:rsidRDefault="009F2698" w:rsidP="009F2698">
      <w:pPr>
        <w:pStyle w:val="F9-Paragraph"/>
      </w:pPr>
      <w:r>
        <w:t>T</w:t>
      </w:r>
      <w:r w:rsidRPr="005E7FF1">
        <w:t>he licensee’s management of change arrangements should be robust, embedded within the management system and applied to all activities with the potential to impact nuclear safety. Inspectors should confirm that the arrangements are applied where multiple changes are undertaken in the same area with consequential effects on roles and responsibilities, and to changes at Board or Executive level where alterations in composition, capability or knowledge may have a significant influence on nuclear safety.</w:t>
      </w:r>
    </w:p>
    <w:p w14:paraId="490B19ED" w14:textId="0F5C1368" w:rsidR="009F2698" w:rsidRPr="005E7FF1" w:rsidRDefault="009F2698" w:rsidP="009F2698">
      <w:pPr>
        <w:pStyle w:val="F9-Paragraph"/>
      </w:pPr>
      <w:r w:rsidRPr="005E7FF1">
        <w:t>While the replacement of individual post holders is primarily addressed through arrangements made under LC</w:t>
      </w:r>
      <w:r>
        <w:t xml:space="preserve"> </w:t>
      </w:r>
      <w:r w:rsidRPr="005E7FF1">
        <w:t>12, management of change arrangements should provide a complementary risk assessment mechanism to ensure that any wider nuclear safety implications are identified and appropriately controlled.</w:t>
      </w:r>
    </w:p>
    <w:p w14:paraId="49EE813F" w14:textId="77777777" w:rsidR="009F2698" w:rsidRPr="005E7FF1" w:rsidRDefault="009F2698" w:rsidP="009F2698">
      <w:pPr>
        <w:pStyle w:val="F9-Paragraph"/>
      </w:pPr>
      <w:r w:rsidRPr="005E7FF1">
        <w:t>For new build organisations, management of change arrangements should be proportionate to the phase of the project and sufficiently flexible to support organisational development while maintaining effective control of nuclear safety. Inspectors should recognise that arrangements should be developed and implemented early enough to allow a period of demonstrated effectiveness, typically prior to the Nuclear Site Licensing decision, and that organisations will continue to evolve during pre</w:t>
      </w:r>
      <w:r w:rsidRPr="005E7FF1">
        <w:noBreakHyphen/>
        <w:t>application and early licensing phases.</w:t>
      </w:r>
    </w:p>
    <w:p w14:paraId="5DE13A28" w14:textId="77777777" w:rsidR="009F2698" w:rsidRPr="005E7FF1" w:rsidRDefault="009F2698" w:rsidP="009F2698">
      <w:pPr>
        <w:pStyle w:val="F9-Paragraph"/>
      </w:pPr>
      <w:r w:rsidRPr="005E7FF1">
        <w:t xml:space="preserve">For lower hazard sites, typically those below the REPPIR threshold, a simplified management of change process may be appropriate. However, </w:t>
      </w:r>
      <w:r w:rsidRPr="005E7FF1">
        <w:lastRenderedPageBreak/>
        <w:t>arrangements should still require proportionate risk assessment of organisational changes to ensure organisational capability remains adequate to manage nuclear safety. This is particularly important where staff reductions are planned in advance of entry into care and maintenance</w:t>
      </w:r>
      <w:r>
        <w:t>.</w:t>
      </w:r>
    </w:p>
    <w:p w14:paraId="41C3DA1C" w14:textId="35444E9C" w:rsidR="00D60BCB" w:rsidRDefault="00D60BCB" w:rsidP="00D60BCB">
      <w:pPr>
        <w:pStyle w:val="Heading1"/>
      </w:pPr>
      <w:bookmarkStart w:id="8" w:name="_Toc226722813"/>
      <w:r>
        <w:t xml:space="preserve">Guidance on </w:t>
      </w:r>
      <w:r w:rsidR="002042C2">
        <w:t>i</w:t>
      </w:r>
      <w:r>
        <w:t xml:space="preserve">nspection of </w:t>
      </w:r>
      <w:r w:rsidR="002042C2">
        <w:t>a</w:t>
      </w:r>
      <w:r>
        <w:t xml:space="preserve">rrangements and their </w:t>
      </w:r>
      <w:r w:rsidR="002042C2">
        <w:t>i</w:t>
      </w:r>
      <w:r>
        <w:t>mplementation</w:t>
      </w:r>
      <w:bookmarkEnd w:id="8"/>
    </w:p>
    <w:p w14:paraId="2EBD07AA" w14:textId="2F7CBEC6" w:rsidR="00287FED" w:rsidRDefault="00287FED" w:rsidP="00287FED">
      <w:pPr>
        <w:pStyle w:val="Heading2"/>
      </w:pPr>
      <w:bookmarkStart w:id="9" w:name="_Toc226722814"/>
      <w:r w:rsidRPr="007B64F6">
        <w:t xml:space="preserve">Inspection of </w:t>
      </w:r>
      <w:r>
        <w:t>a</w:t>
      </w:r>
      <w:r w:rsidRPr="007B64F6">
        <w:t>rrangements</w:t>
      </w:r>
      <w:bookmarkEnd w:id="9"/>
      <w:r>
        <w:t xml:space="preserve"> </w:t>
      </w:r>
    </w:p>
    <w:p w14:paraId="39799240" w14:textId="69604ED4" w:rsidR="00287FED" w:rsidRPr="00E43DD5" w:rsidRDefault="00287FED" w:rsidP="00287FED">
      <w:pPr>
        <w:pStyle w:val="F9-Paragraph"/>
      </w:pPr>
      <w:r w:rsidRPr="00E43DD5">
        <w:t>Where organisational capability arrangements are distributed across wider business management systems, inspectors should confirm that the relevant arrangements are adequate and appropriate to:</w:t>
      </w:r>
    </w:p>
    <w:p w14:paraId="07EC7579" w14:textId="77777777" w:rsidR="00287FED" w:rsidRPr="00E43DD5" w:rsidRDefault="00287FED" w:rsidP="00D023AC">
      <w:pPr>
        <w:pStyle w:val="Bulletlist1"/>
      </w:pPr>
      <w:r>
        <w:t>P</w:t>
      </w:r>
      <w:r w:rsidRPr="00E43DD5">
        <w:t>rovide and maintain sufficient financial and human resources to ensure the safe operation of the licensed site; and</w:t>
      </w:r>
    </w:p>
    <w:p w14:paraId="15635CBB" w14:textId="77777777" w:rsidR="00287FED" w:rsidRPr="00E43DD5" w:rsidRDefault="00287FED" w:rsidP="00D023AC">
      <w:pPr>
        <w:pStyle w:val="Bulletlist1"/>
      </w:pPr>
      <w:r>
        <w:t>C</w:t>
      </w:r>
      <w:r w:rsidRPr="00E43DD5">
        <w:t>ontrol changes to organisational structures or resources that may affect nuclear safety.</w:t>
      </w:r>
      <w:r>
        <w:t xml:space="preserve"> </w:t>
      </w:r>
      <w:r w:rsidRPr="00E43DD5">
        <w:t>Inspectors should also confirm that the arrangements are authorised by an appropriate senior manager and are current.</w:t>
      </w:r>
    </w:p>
    <w:p w14:paraId="1FE92723" w14:textId="7E394CBE" w:rsidR="00287FED" w:rsidRPr="00E43DD5" w:rsidRDefault="00287FED" w:rsidP="00287FED">
      <w:pPr>
        <w:pStyle w:val="F9-Paragraph"/>
      </w:pPr>
      <w:r w:rsidRPr="00E43DD5">
        <w:t>Inspectors should check whether the arrangements include provision for submission to ONR, for approval, of such parts of the LC</w:t>
      </w:r>
      <w:r>
        <w:t xml:space="preserve"> </w:t>
      </w:r>
      <w:r w:rsidRPr="00E43DD5">
        <w:t>36 arrangements as ONR may specify. Where arrangements have been approved, inspectors should confirm that they are in place, implemented, and subject to appropriate configuration control and oversight.</w:t>
      </w:r>
    </w:p>
    <w:p w14:paraId="4E8F1BD7" w14:textId="06C63DB0" w:rsidR="00287FED" w:rsidRPr="00795EB3" w:rsidRDefault="00287FED" w:rsidP="00287FED">
      <w:pPr>
        <w:pStyle w:val="F9-Paragraph"/>
      </w:pPr>
      <w:r w:rsidRPr="00E43DD5">
        <w:t>Inspectors should confirm that the roles and responsibilities of personnel involved in managing activities that may affect nuclear safety are clearly defined, and that the level of management involvement specified in the arrangements is appropriate and demonstrably implemented</w:t>
      </w:r>
      <w:r>
        <w:t>.</w:t>
      </w:r>
      <w:r w:rsidRPr="00795EB3">
        <w:rPr>
          <w:rFonts w:ascii="Segoe UI" w:eastAsia="Times New Roman" w:hAnsi="Segoe UI" w:cs="Segoe UI"/>
          <w:sz w:val="21"/>
          <w:szCs w:val="21"/>
          <w:lang w:eastAsia="en-GB" w:bidi="ar-SA"/>
        </w:rPr>
        <w:t xml:space="preserve"> </w:t>
      </w:r>
      <w:r>
        <w:rPr>
          <w:rFonts w:ascii="Segoe UI" w:eastAsia="Times New Roman" w:hAnsi="Segoe UI" w:cs="Segoe UI"/>
          <w:sz w:val="21"/>
          <w:szCs w:val="21"/>
          <w:lang w:eastAsia="en-GB" w:bidi="ar-SA"/>
        </w:rPr>
        <w:br/>
      </w:r>
      <w:r w:rsidRPr="00795EB3">
        <w:t>Further detailed inspection considerations are provided in</w:t>
      </w:r>
      <w:r>
        <w:t xml:space="preserve"> Appendix A. </w:t>
      </w:r>
    </w:p>
    <w:p w14:paraId="632BF4CC" w14:textId="12EAF22B" w:rsidR="00287FED" w:rsidRDefault="00287FED" w:rsidP="00287FED">
      <w:pPr>
        <w:pStyle w:val="F9-Paragraph"/>
      </w:pPr>
      <w:r>
        <w:t xml:space="preserve">The conduct of the intervention should focus on personnel with different roles and responsibilities for the management, implementation and impact of the licensee's LC 36 arrangements as detailed at </w:t>
      </w:r>
      <w:r>
        <w:fldChar w:fldCharType="begin"/>
      </w:r>
      <w:r>
        <w:instrText xml:space="preserve"> REF _Ref12622100 \h  \* MERGEFORMAT </w:instrText>
      </w:r>
      <w:r>
        <w:fldChar w:fldCharType="separate"/>
      </w:r>
      <w:r>
        <w:t>Table 1</w:t>
      </w:r>
      <w:r>
        <w:fldChar w:fldCharType="end"/>
      </w:r>
      <w:r>
        <w:t xml:space="preserve">. </w:t>
      </w:r>
    </w:p>
    <w:p w14:paraId="3312BF21" w14:textId="77777777" w:rsidR="00287FED" w:rsidRDefault="00287FED" w:rsidP="00287FED">
      <w:pPr>
        <w:pStyle w:val="Caption"/>
        <w:ind w:left="851"/>
        <w:sectPr w:rsidR="00287FED" w:rsidSect="00B23A5E">
          <w:pgSz w:w="11906" w:h="16838" w:code="9"/>
          <w:pgMar w:top="1440" w:right="1440" w:bottom="1440" w:left="1440" w:header="397" w:footer="397" w:gutter="0"/>
          <w:cols w:space="312"/>
          <w:docGrid w:linePitch="360"/>
        </w:sectPr>
      </w:pPr>
      <w:bookmarkStart w:id="10" w:name="_Ref12622100"/>
    </w:p>
    <w:p w14:paraId="78D6D0CD" w14:textId="77777777" w:rsidR="00287FED" w:rsidRDefault="00287FED" w:rsidP="00287FED">
      <w:pPr>
        <w:pStyle w:val="Caption"/>
        <w:ind w:left="851"/>
      </w:pPr>
      <w:r>
        <w:lastRenderedPageBreak/>
        <w:t xml:space="preserve">Table </w:t>
      </w:r>
      <w:r>
        <w:fldChar w:fldCharType="begin"/>
      </w:r>
      <w:r>
        <w:instrText xml:space="preserve"> SEQ Table \* ARABIC </w:instrText>
      </w:r>
      <w:r>
        <w:fldChar w:fldCharType="separate"/>
      </w:r>
      <w:r>
        <w:rPr>
          <w:noProof/>
        </w:rPr>
        <w:t>1</w:t>
      </w:r>
      <w:r>
        <w:fldChar w:fldCharType="end"/>
      </w:r>
      <w:bookmarkEnd w:id="10"/>
      <w:r>
        <w:t xml:space="preserve"> – Role Holder Groups with Distinct LC36 Responsibilities.</w:t>
      </w:r>
    </w:p>
    <w:tbl>
      <w:tblPr>
        <w:tblStyle w:val="ONRTable1"/>
        <w:tblW w:w="0" w:type="auto"/>
        <w:tblInd w:w="851" w:type="dxa"/>
        <w:tblLook w:val="04A0" w:firstRow="1" w:lastRow="0" w:firstColumn="1" w:lastColumn="0" w:noHBand="0" w:noVBand="1"/>
      </w:tblPr>
      <w:tblGrid>
        <w:gridCol w:w="1984"/>
        <w:gridCol w:w="6191"/>
      </w:tblGrid>
      <w:tr w:rsidR="00287FED" w:rsidRPr="00287FED" w14:paraId="6267430D" w14:textId="77777777" w:rsidTr="00287FED">
        <w:trPr>
          <w:cnfStyle w:val="100000000000" w:firstRow="1" w:lastRow="0" w:firstColumn="0" w:lastColumn="0" w:oddVBand="0" w:evenVBand="0" w:oddHBand="0" w:evenHBand="0" w:firstRowFirstColumn="0" w:firstRowLastColumn="0" w:lastRowFirstColumn="0" w:lastRowLastColumn="0"/>
        </w:trPr>
        <w:tc>
          <w:tcPr>
            <w:tcW w:w="1984" w:type="dxa"/>
          </w:tcPr>
          <w:p w14:paraId="4DCC71E8" w14:textId="3F42A9FC" w:rsidR="00287FED" w:rsidRPr="00287FED" w:rsidRDefault="00287FED" w:rsidP="00287FED">
            <w:pPr>
              <w:spacing w:before="60" w:after="60"/>
              <w:jc w:val="center"/>
              <w:rPr>
                <w:b w:val="0"/>
                <w:bCs/>
                <w:szCs w:val="24"/>
              </w:rPr>
            </w:pPr>
            <w:r>
              <w:rPr>
                <w:b w:val="0"/>
                <w:bCs/>
                <w:szCs w:val="24"/>
              </w:rPr>
              <w:t>Group</w:t>
            </w:r>
          </w:p>
        </w:tc>
        <w:tc>
          <w:tcPr>
            <w:tcW w:w="6191" w:type="dxa"/>
          </w:tcPr>
          <w:p w14:paraId="373AB610" w14:textId="288778D3" w:rsidR="00287FED" w:rsidRPr="00287FED" w:rsidRDefault="00287FED" w:rsidP="00287FED">
            <w:pPr>
              <w:spacing w:before="60" w:after="60"/>
              <w:jc w:val="center"/>
              <w:rPr>
                <w:b w:val="0"/>
                <w:bCs/>
                <w:szCs w:val="24"/>
              </w:rPr>
            </w:pPr>
            <w:r>
              <w:rPr>
                <w:b w:val="0"/>
                <w:bCs/>
                <w:szCs w:val="24"/>
              </w:rPr>
              <w:t>Purpose</w:t>
            </w:r>
          </w:p>
        </w:tc>
      </w:tr>
      <w:tr w:rsidR="00287FED" w:rsidRPr="00287FED" w14:paraId="752E4FE0" w14:textId="77777777" w:rsidTr="00287FED">
        <w:tc>
          <w:tcPr>
            <w:tcW w:w="1984" w:type="dxa"/>
          </w:tcPr>
          <w:p w14:paraId="2E842F40" w14:textId="77777777" w:rsidR="00287FED" w:rsidRPr="00287FED" w:rsidRDefault="00287FED" w:rsidP="00287FED">
            <w:pPr>
              <w:spacing w:before="60" w:after="60"/>
              <w:rPr>
                <w:bCs/>
                <w:szCs w:val="24"/>
              </w:rPr>
            </w:pPr>
            <w:r w:rsidRPr="00287FED">
              <w:rPr>
                <w:bCs/>
                <w:szCs w:val="24"/>
              </w:rPr>
              <w:t>Board / Executive</w:t>
            </w:r>
          </w:p>
        </w:tc>
        <w:tc>
          <w:tcPr>
            <w:tcW w:w="6191" w:type="dxa"/>
          </w:tcPr>
          <w:p w14:paraId="201588D0" w14:textId="77777777" w:rsidR="00287FED" w:rsidRPr="00287FED" w:rsidRDefault="00287FED" w:rsidP="00287FED">
            <w:pPr>
              <w:spacing w:before="60" w:after="60"/>
              <w:rPr>
                <w:bCs/>
                <w:szCs w:val="24"/>
              </w:rPr>
            </w:pPr>
            <w:r w:rsidRPr="00287FED">
              <w:rPr>
                <w:bCs/>
                <w:szCs w:val="24"/>
              </w:rPr>
              <w:t>Examine the understanding and commitment of the licensee's leadership and senior management to maintaining the organisational capability to meet the nuclear safety needs of the business.</w:t>
            </w:r>
          </w:p>
        </w:tc>
      </w:tr>
      <w:tr w:rsidR="00287FED" w:rsidRPr="00287FED" w14:paraId="51FF66B9" w14:textId="77777777" w:rsidTr="00287FED">
        <w:tc>
          <w:tcPr>
            <w:tcW w:w="1984" w:type="dxa"/>
          </w:tcPr>
          <w:p w14:paraId="0CBB4D0C" w14:textId="77777777" w:rsidR="00287FED" w:rsidRPr="00287FED" w:rsidRDefault="00287FED" w:rsidP="00287FED">
            <w:pPr>
              <w:spacing w:before="60" w:after="60"/>
              <w:rPr>
                <w:bCs/>
                <w:szCs w:val="24"/>
              </w:rPr>
            </w:pPr>
            <w:r w:rsidRPr="00287FED">
              <w:rPr>
                <w:bCs/>
                <w:szCs w:val="24"/>
              </w:rPr>
              <w:t>LC 36 Sponsor / Owner</w:t>
            </w:r>
          </w:p>
        </w:tc>
        <w:tc>
          <w:tcPr>
            <w:tcW w:w="6191" w:type="dxa"/>
          </w:tcPr>
          <w:p w14:paraId="088784D4" w14:textId="77777777" w:rsidR="00287FED" w:rsidRPr="00287FED" w:rsidRDefault="00287FED" w:rsidP="00287FED">
            <w:pPr>
              <w:spacing w:before="60" w:after="60"/>
              <w:rPr>
                <w:bCs/>
                <w:szCs w:val="24"/>
              </w:rPr>
            </w:pPr>
            <w:r w:rsidRPr="00287FED">
              <w:rPr>
                <w:bCs/>
                <w:szCs w:val="24"/>
              </w:rPr>
              <w:t>Clarify any issues from the review of the licensee's arrangements and understand the effectiveness of their implementation.</w:t>
            </w:r>
          </w:p>
        </w:tc>
      </w:tr>
      <w:tr w:rsidR="00287FED" w:rsidRPr="00287FED" w14:paraId="762334BB" w14:textId="77777777" w:rsidTr="00287FED">
        <w:tc>
          <w:tcPr>
            <w:tcW w:w="1984" w:type="dxa"/>
          </w:tcPr>
          <w:p w14:paraId="4E149967" w14:textId="77777777" w:rsidR="00287FED" w:rsidRPr="00287FED" w:rsidRDefault="00287FED" w:rsidP="00287FED">
            <w:pPr>
              <w:spacing w:before="60" w:after="60"/>
              <w:rPr>
                <w:bCs/>
                <w:szCs w:val="24"/>
              </w:rPr>
            </w:pPr>
            <w:r w:rsidRPr="00287FED">
              <w:rPr>
                <w:bCs/>
                <w:szCs w:val="24"/>
              </w:rPr>
              <w:t>Management</w:t>
            </w:r>
          </w:p>
        </w:tc>
        <w:tc>
          <w:tcPr>
            <w:tcW w:w="6191" w:type="dxa"/>
          </w:tcPr>
          <w:p w14:paraId="074DE83A" w14:textId="77777777" w:rsidR="00287FED" w:rsidRPr="00287FED" w:rsidRDefault="00287FED" w:rsidP="00287FED">
            <w:pPr>
              <w:spacing w:before="60" w:after="60"/>
              <w:rPr>
                <w:bCs/>
                <w:szCs w:val="24"/>
              </w:rPr>
            </w:pPr>
            <w:r w:rsidRPr="00287FED">
              <w:rPr>
                <w:bCs/>
                <w:szCs w:val="24"/>
              </w:rPr>
              <w:t>Examine their understanding of the arrangements and their role in:</w:t>
            </w:r>
          </w:p>
          <w:p w14:paraId="52D2AA72" w14:textId="77777777" w:rsidR="00287FED" w:rsidRPr="00287FED" w:rsidRDefault="00287FED" w:rsidP="00287FED">
            <w:pPr>
              <w:numPr>
                <w:ilvl w:val="0"/>
                <w:numId w:val="28"/>
              </w:numPr>
              <w:spacing w:before="60" w:after="60" w:line="240" w:lineRule="auto"/>
              <w:ind w:left="364"/>
              <w:rPr>
                <w:bCs/>
                <w:szCs w:val="24"/>
              </w:rPr>
            </w:pPr>
            <w:r w:rsidRPr="00287FED">
              <w:rPr>
                <w:bCs/>
                <w:szCs w:val="24"/>
              </w:rPr>
              <w:t>implementing the arrangements and the impact of that implementation on managing the current baseline and organisational change;</w:t>
            </w:r>
          </w:p>
          <w:p w14:paraId="76E1CC26" w14:textId="77777777" w:rsidR="00287FED" w:rsidRPr="00287FED" w:rsidRDefault="00287FED" w:rsidP="00287FED">
            <w:pPr>
              <w:spacing w:before="60" w:after="60"/>
              <w:ind w:left="364"/>
              <w:rPr>
                <w:bCs/>
                <w:szCs w:val="24"/>
              </w:rPr>
            </w:pPr>
            <w:r w:rsidRPr="00287FED">
              <w:rPr>
                <w:bCs/>
                <w:szCs w:val="24"/>
              </w:rPr>
              <w:t>and/or</w:t>
            </w:r>
          </w:p>
          <w:p w14:paraId="4F61CDDB" w14:textId="77777777" w:rsidR="00287FED" w:rsidRPr="00287FED" w:rsidRDefault="00287FED" w:rsidP="00287FED">
            <w:pPr>
              <w:numPr>
                <w:ilvl w:val="0"/>
                <w:numId w:val="28"/>
              </w:numPr>
              <w:spacing w:before="60" w:after="60" w:line="240" w:lineRule="auto"/>
              <w:ind w:left="364"/>
              <w:rPr>
                <w:bCs/>
                <w:szCs w:val="24"/>
              </w:rPr>
            </w:pPr>
            <w:r w:rsidRPr="00287FED">
              <w:rPr>
                <w:bCs/>
                <w:szCs w:val="24"/>
              </w:rPr>
              <w:t>The governance and oversight of LC36.</w:t>
            </w:r>
          </w:p>
        </w:tc>
      </w:tr>
      <w:tr w:rsidR="00287FED" w:rsidRPr="00287FED" w14:paraId="305AEDCC" w14:textId="77777777" w:rsidTr="00287FED">
        <w:tc>
          <w:tcPr>
            <w:tcW w:w="1984" w:type="dxa"/>
          </w:tcPr>
          <w:p w14:paraId="3FAAD289" w14:textId="77777777" w:rsidR="00287FED" w:rsidRPr="00287FED" w:rsidRDefault="00287FED" w:rsidP="00287FED">
            <w:pPr>
              <w:spacing w:before="60" w:after="60"/>
              <w:rPr>
                <w:bCs/>
                <w:szCs w:val="24"/>
              </w:rPr>
            </w:pPr>
            <w:r w:rsidRPr="00287FED">
              <w:rPr>
                <w:bCs/>
                <w:szCs w:val="24"/>
              </w:rPr>
              <w:t>Workforce</w:t>
            </w:r>
          </w:p>
        </w:tc>
        <w:tc>
          <w:tcPr>
            <w:tcW w:w="6191" w:type="dxa"/>
          </w:tcPr>
          <w:p w14:paraId="175B9B21" w14:textId="77777777" w:rsidR="00287FED" w:rsidRPr="00287FED" w:rsidRDefault="00287FED" w:rsidP="00287FED">
            <w:pPr>
              <w:spacing w:before="60" w:after="60"/>
              <w:rPr>
                <w:bCs/>
                <w:szCs w:val="24"/>
              </w:rPr>
            </w:pPr>
            <w:r w:rsidRPr="00287FED">
              <w:rPr>
                <w:bCs/>
                <w:szCs w:val="24"/>
              </w:rPr>
              <w:t>Assess the understanding of the arrangements and the impact of their implementation throughout the organisation.</w:t>
            </w:r>
          </w:p>
        </w:tc>
      </w:tr>
    </w:tbl>
    <w:p w14:paraId="5508890A" w14:textId="713B1BF1" w:rsidR="00287FED" w:rsidRDefault="00287FED" w:rsidP="00287FED">
      <w:pPr>
        <w:pStyle w:val="F9-Paragraph"/>
      </w:pPr>
      <w:r>
        <w:t>In support of ONR’s enabling regulation philosophy, inspectors may wish to consult the licensee’s internal regulator to understand their view of the arrangements for compliance with LC 36 and the effectiveness of their implementation.</w:t>
      </w:r>
    </w:p>
    <w:p w14:paraId="437E17E1" w14:textId="03ABED48" w:rsidR="00287FED" w:rsidRPr="002B491B" w:rsidRDefault="00287FED" w:rsidP="00287FED">
      <w:pPr>
        <w:pStyle w:val="F9-Paragraph"/>
      </w:pPr>
      <w:r w:rsidRPr="002B491B">
        <w:t>Inspectors should adopt a staged approach to provide a structured and proportionate assessment of the understanding and implementation of LC</w:t>
      </w:r>
      <w:r>
        <w:t xml:space="preserve"> </w:t>
      </w:r>
      <w:r w:rsidRPr="002B491B">
        <w:t>36 arrangements. This may comprise:</w:t>
      </w:r>
    </w:p>
    <w:p w14:paraId="5766E502" w14:textId="77777777" w:rsidR="00287FED" w:rsidRPr="002B491B" w:rsidRDefault="00287FED" w:rsidP="00D023AC">
      <w:pPr>
        <w:pStyle w:val="Bulletlist1"/>
      </w:pPr>
      <w:r w:rsidRPr="002B491B">
        <w:t>Stage 1: Understanding of organisational capability and management arrangements;</w:t>
      </w:r>
    </w:p>
    <w:p w14:paraId="216C6880" w14:textId="77777777" w:rsidR="00287FED" w:rsidRPr="002B491B" w:rsidRDefault="00287FED" w:rsidP="00D023AC">
      <w:pPr>
        <w:pStyle w:val="Bulletlist1"/>
      </w:pPr>
      <w:r w:rsidRPr="002B491B">
        <w:t>Stage 2: Adequacy of financial and human resources to support safe operation under planned conditions;</w:t>
      </w:r>
    </w:p>
    <w:p w14:paraId="56F1CA1E" w14:textId="77777777" w:rsidR="00287FED" w:rsidRPr="002B491B" w:rsidRDefault="00287FED" w:rsidP="00D023AC">
      <w:pPr>
        <w:pStyle w:val="Bulletlist1"/>
      </w:pPr>
      <w:r w:rsidRPr="002B491B">
        <w:t>Stage 3: Implementation and effectiveness of management of change arrangements.</w:t>
      </w:r>
    </w:p>
    <w:p w14:paraId="14E3D604" w14:textId="77777777" w:rsidR="00287FED" w:rsidRPr="002B491B" w:rsidRDefault="00287FED" w:rsidP="00287FED">
      <w:pPr>
        <w:pStyle w:val="F9-Paragraph"/>
      </w:pPr>
      <w:r w:rsidRPr="002B491B">
        <w:t>The balance of effort applied to each stage should be proportionate to the number, nature and significance of issues identified, and to the time and resources available for the inspection.</w:t>
      </w:r>
    </w:p>
    <w:p w14:paraId="75BA9907" w14:textId="77777777" w:rsidR="00287FED" w:rsidRDefault="00287FED" w:rsidP="00287FED">
      <w:pPr>
        <w:pStyle w:val="F9-Paragraph"/>
        <w:sectPr w:rsidR="00287FED" w:rsidSect="00B23A5E">
          <w:pgSz w:w="11906" w:h="16838" w:code="9"/>
          <w:pgMar w:top="1440" w:right="1440" w:bottom="1440" w:left="1440" w:header="397" w:footer="397" w:gutter="0"/>
          <w:cols w:space="312"/>
          <w:docGrid w:linePitch="360"/>
        </w:sectPr>
      </w:pPr>
    </w:p>
    <w:p w14:paraId="03960743" w14:textId="6D625294" w:rsidR="00287FED" w:rsidRPr="002B491B" w:rsidRDefault="00287FED" w:rsidP="00287FED">
      <w:pPr>
        <w:pStyle w:val="F9-Paragraph"/>
      </w:pPr>
      <w:r w:rsidRPr="002B491B">
        <w:lastRenderedPageBreak/>
        <w:t>In planning and conducting the inspection, inspectors should recognise that LC</w:t>
      </w:r>
      <w:r w:rsidR="00661A03">
        <w:t xml:space="preserve"> </w:t>
      </w:r>
      <w:r w:rsidRPr="002B491B">
        <w:t xml:space="preserve">36 applies to the licensee as a whole, not solely to the licensed site. </w:t>
      </w:r>
      <w:r w:rsidR="00661A03">
        <w:br/>
      </w:r>
      <w:r w:rsidRPr="002B491B">
        <w:t>This may include examining the application of arrangements at corporate or other off</w:t>
      </w:r>
      <w:r w:rsidRPr="002B491B">
        <w:noBreakHyphen/>
        <w:t>site locations. Where contractors or agency staff are used, inspectors should establish the extent and nature of their use and confirm that LC</w:t>
      </w:r>
      <w:r w:rsidR="00661A03">
        <w:t xml:space="preserve"> </w:t>
      </w:r>
      <w:r w:rsidRPr="002B491B">
        <w:t xml:space="preserve">36 arrangements adequately address contractor management, including </w:t>
      </w:r>
      <w:r w:rsidR="00661A03">
        <w:t>IC</w:t>
      </w:r>
      <w:r w:rsidRPr="002B491B">
        <w:t xml:space="preserve"> capability and effective supervision. Where appropriate, inspectors may consider whether visits to contractor premises are warranted.</w:t>
      </w:r>
    </w:p>
    <w:p w14:paraId="2DA14479" w14:textId="6865081F" w:rsidR="00287FED" w:rsidRDefault="00287FED" w:rsidP="00287FED">
      <w:pPr>
        <w:pStyle w:val="F9-Paragraph"/>
      </w:pPr>
      <w:r w:rsidRPr="002B491B">
        <w:t>The dutyholder should be informed where it is considered necessary to undertake inspection activities at locations other than the licensed site.</w:t>
      </w:r>
      <w:r>
        <w:t xml:space="preserve"> </w:t>
      </w:r>
      <w:r w:rsidRPr="002B491B">
        <w:t xml:space="preserve">Further considerations to assist in structuring the inspection are provided in </w:t>
      </w:r>
      <w:r w:rsidR="00661A03">
        <w:t>Appendices B-D</w:t>
      </w:r>
      <w:r w:rsidRPr="002B491B">
        <w:t>.</w:t>
      </w:r>
    </w:p>
    <w:p w14:paraId="1ECC931A" w14:textId="06F57EEF" w:rsidR="00287FED" w:rsidRPr="00DF0529" w:rsidRDefault="00287FED" w:rsidP="00661A03">
      <w:pPr>
        <w:pStyle w:val="Heading2"/>
      </w:pPr>
      <w:bookmarkStart w:id="11" w:name="_Toc226722815"/>
      <w:r w:rsidRPr="00DF0529">
        <w:t>Stage 1 – Understanding of LC</w:t>
      </w:r>
      <w:r w:rsidR="00661A03">
        <w:t xml:space="preserve"> </w:t>
      </w:r>
      <w:r w:rsidRPr="00DF0529">
        <w:t>36 management arrangements</w:t>
      </w:r>
      <w:bookmarkEnd w:id="11"/>
    </w:p>
    <w:p w14:paraId="29340851" w14:textId="4EF67CE2" w:rsidR="00287FED" w:rsidRPr="009D7686" w:rsidRDefault="00287FED" w:rsidP="00287FED">
      <w:pPr>
        <w:pStyle w:val="F9-Paragraph"/>
      </w:pPr>
      <w:r w:rsidRPr="009D7686">
        <w:t xml:space="preserve">Inspectors should assess the understanding and effectiveness of </w:t>
      </w:r>
      <w:r w:rsidRPr="00DF0529">
        <w:t>LC</w:t>
      </w:r>
      <w:r w:rsidR="00661A03">
        <w:t xml:space="preserve"> </w:t>
      </w:r>
      <w:r w:rsidRPr="00DF0529">
        <w:t>36</w:t>
      </w:r>
      <w:r w:rsidRPr="009D7686">
        <w:t xml:space="preserve"> arrangements at all relevant organisational levels. This should include consideration of:</w:t>
      </w:r>
    </w:p>
    <w:p w14:paraId="4C2FC3EC" w14:textId="4F723053" w:rsidR="00287FED" w:rsidRPr="009D7686" w:rsidRDefault="00287FED" w:rsidP="00D023AC">
      <w:pPr>
        <w:pStyle w:val="Bulletlist1"/>
      </w:pPr>
      <w:r>
        <w:t>U</w:t>
      </w:r>
      <w:r w:rsidRPr="009D7686">
        <w:t>nderstanding of LC</w:t>
      </w:r>
      <w:r w:rsidR="00324C0D">
        <w:t xml:space="preserve"> </w:t>
      </w:r>
      <w:r w:rsidRPr="009D7686">
        <w:t>36 arrangements and their integration with wider management systems (</w:t>
      </w:r>
      <w:r w:rsidR="00661A03">
        <w:t>for example,</w:t>
      </w:r>
      <w:r w:rsidRPr="009D7686">
        <w:t xml:space="preserve"> HR and governance arrangements);</w:t>
      </w:r>
    </w:p>
    <w:p w14:paraId="5F7C0CEC" w14:textId="77777777" w:rsidR="00287FED" w:rsidRPr="009D7686" w:rsidRDefault="00287FED" w:rsidP="00D023AC">
      <w:pPr>
        <w:pStyle w:val="Bulletlist1"/>
      </w:pPr>
      <w:r>
        <w:t>C</w:t>
      </w:r>
      <w:r w:rsidRPr="009D7686">
        <w:t>larity of roles and responsibilities that may affect nuclear safety;</w:t>
      </w:r>
    </w:p>
    <w:p w14:paraId="3508B1EC" w14:textId="77777777" w:rsidR="00287FED" w:rsidRPr="009D7686" w:rsidRDefault="00287FED" w:rsidP="00D023AC">
      <w:pPr>
        <w:pStyle w:val="Bulletlist1"/>
      </w:pPr>
      <w:r>
        <w:t>U</w:t>
      </w:r>
      <w:r w:rsidRPr="009D7686">
        <w:t>nderstanding of the importance of SQEP in technical and governance roles;</w:t>
      </w:r>
    </w:p>
    <w:p w14:paraId="299E6BB3" w14:textId="3A683FCB" w:rsidR="00287FED" w:rsidRPr="009D7686" w:rsidRDefault="00287FED" w:rsidP="00D023AC">
      <w:pPr>
        <w:pStyle w:val="Bulletlist1"/>
      </w:pPr>
      <w:r>
        <w:t>E</w:t>
      </w:r>
      <w:r w:rsidRPr="009D7686">
        <w:t>ffectiveness of LC</w:t>
      </w:r>
      <w:r w:rsidR="00661A03">
        <w:t xml:space="preserve"> </w:t>
      </w:r>
      <w:r w:rsidRPr="009D7686">
        <w:t>36 governance and oversight; and</w:t>
      </w:r>
    </w:p>
    <w:p w14:paraId="3D967803" w14:textId="77777777" w:rsidR="00287FED" w:rsidRPr="009D7686" w:rsidRDefault="00287FED" w:rsidP="00D023AC">
      <w:pPr>
        <w:pStyle w:val="Bulletlist1"/>
      </w:pPr>
      <w:r>
        <w:t>E</w:t>
      </w:r>
      <w:r w:rsidRPr="009D7686">
        <w:t>ffectiveness of communication on organisational capability matters that could impact nuclear safety.</w:t>
      </w:r>
    </w:p>
    <w:p w14:paraId="5086D797" w14:textId="471637D2" w:rsidR="00287FED" w:rsidRPr="009D7686" w:rsidRDefault="00287FED" w:rsidP="00287FED">
      <w:pPr>
        <w:pStyle w:val="F9-Paragraph"/>
      </w:pPr>
      <w:r w:rsidRPr="009D7686">
        <w:t>Inspectors should confirm that organisational capability role holders are SQEP against defined responsibilities and competence requirements. Further considerations to support assessment of understanding of LC</w:t>
      </w:r>
      <w:r w:rsidR="00661A03">
        <w:t xml:space="preserve"> </w:t>
      </w:r>
      <w:r w:rsidRPr="009D7686">
        <w:t xml:space="preserve">36 arrangements are provided in </w:t>
      </w:r>
      <w:r w:rsidR="00661A03">
        <w:t>Appendix</w:t>
      </w:r>
      <w:r w:rsidRPr="009D7686">
        <w:t xml:space="preserve"> B.</w:t>
      </w:r>
    </w:p>
    <w:p w14:paraId="6009A727" w14:textId="77777777" w:rsidR="00287FED" w:rsidRPr="00E43DD5" w:rsidRDefault="00287FED" w:rsidP="00661A03">
      <w:pPr>
        <w:pStyle w:val="Heading2"/>
      </w:pPr>
      <w:bookmarkStart w:id="12" w:name="_Toc226722816"/>
      <w:r w:rsidRPr="002B4F42">
        <w:t>Stage 2 – Adequacy of human and financial resources under planned conditions</w:t>
      </w:r>
      <w:bookmarkEnd w:id="12"/>
    </w:p>
    <w:p w14:paraId="6D5E6133" w14:textId="77777777" w:rsidR="00287FED" w:rsidRPr="00D007E4" w:rsidRDefault="00287FED" w:rsidP="00287FED">
      <w:pPr>
        <w:pStyle w:val="F9-Paragraph"/>
      </w:pPr>
      <w:r w:rsidRPr="00D007E4">
        <w:t>Inspectors should confirm that individuals in post can realistically deliver their baseline roles to the required standard and capacity; the mere occupation of posts is not sufficient.</w:t>
      </w:r>
    </w:p>
    <w:p w14:paraId="58C3E028" w14:textId="77777777" w:rsidR="00287FED" w:rsidRPr="00D007E4" w:rsidRDefault="00287FED" w:rsidP="00287FED">
      <w:pPr>
        <w:pStyle w:val="F9-Paragraph"/>
      </w:pPr>
      <w:r w:rsidRPr="00D007E4">
        <w:lastRenderedPageBreak/>
        <w:t>Inspectors should check that the licensee routinely monitors the adequacy of human resources, including through:</w:t>
      </w:r>
    </w:p>
    <w:p w14:paraId="6D7B3778" w14:textId="77777777" w:rsidR="00287FED" w:rsidRPr="00D007E4" w:rsidRDefault="00287FED" w:rsidP="00D023AC">
      <w:pPr>
        <w:pStyle w:val="Bulletlist1"/>
      </w:pPr>
      <w:r>
        <w:t>V</w:t>
      </w:r>
      <w:r w:rsidRPr="00D007E4">
        <w:t>ulnerability analyses with defined mitigation actions;</w:t>
      </w:r>
    </w:p>
    <w:p w14:paraId="2B0BE7BD" w14:textId="0398DFBB" w:rsidR="00287FED" w:rsidRPr="00D007E4" w:rsidRDefault="00287FED" w:rsidP="00D023AC">
      <w:pPr>
        <w:pStyle w:val="Bulletlist1"/>
      </w:pPr>
      <w:r>
        <w:t>O</w:t>
      </w:r>
      <w:r w:rsidRPr="00D007E4">
        <w:t>rganisational capability health indicators (</w:t>
      </w:r>
      <w:r w:rsidR="00324C0D">
        <w:t>for example,</w:t>
      </w:r>
      <w:r w:rsidRPr="00D007E4">
        <w:t xml:space="preserve"> </w:t>
      </w:r>
      <w:r w:rsidR="00324C0D">
        <w:t>safety / key performance indicators</w:t>
      </w:r>
      <w:r w:rsidRPr="00D007E4">
        <w:t>); and</w:t>
      </w:r>
    </w:p>
    <w:p w14:paraId="02C5FBEE" w14:textId="016046A5" w:rsidR="00287FED" w:rsidRPr="00D007E4" w:rsidRDefault="00287FED" w:rsidP="00D023AC">
      <w:pPr>
        <w:pStyle w:val="Bulletlist1"/>
      </w:pPr>
      <w:r>
        <w:t>L</w:t>
      </w:r>
      <w:r w:rsidRPr="00D007E4">
        <w:t xml:space="preserve">inks to operating experience and organisational learning arrangements, in line with </w:t>
      </w:r>
      <w:r w:rsidR="00324C0D">
        <w:t xml:space="preserve">LC 7 </w:t>
      </w:r>
      <w:sdt>
        <w:sdtPr>
          <w:id w:val="-1705708930"/>
          <w:citation/>
        </w:sdtPr>
        <w:sdtContent>
          <w:r w:rsidR="00324C0D">
            <w:fldChar w:fldCharType="begin"/>
          </w:r>
          <w:r w:rsidR="00324C0D">
            <w:instrText xml:space="preserve"> CITATION ONR206 \l 2057 </w:instrText>
          </w:r>
          <w:r w:rsidR="00324C0D">
            <w:fldChar w:fldCharType="separate"/>
          </w:r>
          <w:r w:rsidR="00324C0D" w:rsidRPr="00324C0D">
            <w:rPr>
              <w:noProof/>
            </w:rPr>
            <w:t>[8]</w:t>
          </w:r>
          <w:r w:rsidR="00324C0D">
            <w:fldChar w:fldCharType="end"/>
          </w:r>
        </w:sdtContent>
      </w:sdt>
      <w:r w:rsidRPr="00D007E4">
        <w:t>.</w:t>
      </w:r>
    </w:p>
    <w:p w14:paraId="005E8AC5" w14:textId="1ACBBAEA" w:rsidR="00287FED" w:rsidRPr="00D007E4" w:rsidRDefault="00287FED" w:rsidP="00287FED">
      <w:pPr>
        <w:pStyle w:val="F9-Paragraph"/>
      </w:pPr>
      <w:r w:rsidRPr="00D007E4">
        <w:t>The identification of significant Licensee or Regulatory Issues during nuclear baseline approval or review is indicative of potential weaknesses in LC</w:t>
      </w:r>
      <w:r w:rsidR="00324C0D">
        <w:t xml:space="preserve"> </w:t>
      </w:r>
      <w:r w:rsidRPr="00D007E4">
        <w:t>36 arrangements and/or their implementation.</w:t>
      </w:r>
    </w:p>
    <w:p w14:paraId="45FE489D" w14:textId="77777777" w:rsidR="00287FED" w:rsidRPr="00D007E4" w:rsidRDefault="00287FED" w:rsidP="00287FED">
      <w:pPr>
        <w:pStyle w:val="F9-Paragraph"/>
      </w:pPr>
      <w:r w:rsidRPr="00D007E4">
        <w:t>Financial resources are not normally the focus of routine inspections; however, inspectors should remain alert to indirect indicators of reduced capability or willingness to resource nuclear safety, such as un</w:t>
      </w:r>
      <w:r>
        <w:t>-</w:t>
      </w:r>
      <w:r w:rsidRPr="00D007E4">
        <w:t>resourced improvements, persistent staff shortages, prolonged non</w:t>
      </w:r>
      <w:r w:rsidRPr="00D007E4">
        <w:noBreakHyphen/>
        <w:t>SQEP appointments, misaligned headcount reductions, or delays in maintenance and delivery of safety</w:t>
      </w:r>
      <w:r w:rsidRPr="00D007E4">
        <w:noBreakHyphen/>
        <w:t>related activities.</w:t>
      </w:r>
    </w:p>
    <w:p w14:paraId="47347D7B" w14:textId="78E7309A" w:rsidR="00287FED" w:rsidRPr="00D007E4" w:rsidRDefault="00287FED" w:rsidP="00287FED">
      <w:pPr>
        <w:pStyle w:val="F9-Paragraph"/>
      </w:pPr>
      <w:r w:rsidRPr="00D007E4">
        <w:t>Where such indicators are identified, inspectors should establish whether they are attributable to other factors (</w:t>
      </w:r>
      <w:r w:rsidR="00324C0D">
        <w:t>for example,</w:t>
      </w:r>
      <w:r w:rsidRPr="00D007E4">
        <w:t xml:space="preserve"> SQEP availability or technical challenges). Where not adequately justified, matters should be progressed in accordance with escalation guidance</w:t>
      </w:r>
      <w:r w:rsidR="00324C0D">
        <w:t xml:space="preserve"> in </w:t>
      </w:r>
      <w:sdt>
        <w:sdtPr>
          <w:id w:val="1892848838"/>
          <w:citation/>
        </w:sdtPr>
        <w:sdtContent>
          <w:r w:rsidR="00324C0D">
            <w:fldChar w:fldCharType="begin"/>
          </w:r>
          <w:r w:rsidR="00324C0D">
            <w:instrText xml:space="preserve"> CITATION ONR75 \l 2057 </w:instrText>
          </w:r>
          <w:r w:rsidR="00324C0D">
            <w:fldChar w:fldCharType="separate"/>
          </w:r>
          <w:r w:rsidR="00324C0D" w:rsidRPr="00324C0D">
            <w:rPr>
              <w:noProof/>
            </w:rPr>
            <w:t>[4]</w:t>
          </w:r>
          <w:r w:rsidR="00324C0D">
            <w:fldChar w:fldCharType="end"/>
          </w:r>
        </w:sdtContent>
      </w:sdt>
      <w:r w:rsidRPr="00D007E4">
        <w:t>, including where budgets are controlled by third</w:t>
      </w:r>
      <w:r w:rsidR="00324C0D">
        <w:t>-</w:t>
      </w:r>
      <w:r w:rsidRPr="00D007E4">
        <w:t>parties (</w:t>
      </w:r>
      <w:r w:rsidR="00324C0D">
        <w:t>for example,</w:t>
      </w:r>
      <w:r w:rsidRPr="00D007E4">
        <w:t xml:space="preserve"> NDA or parent organisations).</w:t>
      </w:r>
      <w:r>
        <w:t xml:space="preserve"> </w:t>
      </w:r>
      <w:r w:rsidRPr="00D007E4">
        <w:t xml:space="preserve">Further considerations for assessing the adequacy of human and financial resources are provided in </w:t>
      </w:r>
      <w:r w:rsidR="00324C0D">
        <w:t>Appendix</w:t>
      </w:r>
      <w:r w:rsidRPr="00D007E4">
        <w:t xml:space="preserve"> C</w:t>
      </w:r>
      <w:r>
        <w:t>.</w:t>
      </w:r>
    </w:p>
    <w:p w14:paraId="43BEA815" w14:textId="77777777" w:rsidR="00287FED" w:rsidRPr="00160837" w:rsidRDefault="00287FED" w:rsidP="00287FED">
      <w:pPr>
        <w:pStyle w:val="F9-Paragraph"/>
      </w:pPr>
      <w:r w:rsidRPr="00160837">
        <w:t>Inspectors should review the licensee’s register of organisational change proposals and sample changes, including corporate</w:t>
      </w:r>
      <w:r w:rsidRPr="00160837">
        <w:noBreakHyphen/>
        <w:t>level changes that may affect site safety.</w:t>
      </w:r>
    </w:p>
    <w:p w14:paraId="044303A7" w14:textId="77777777" w:rsidR="00287FED" w:rsidRPr="00160837" w:rsidRDefault="00287FED" w:rsidP="00287FED">
      <w:pPr>
        <w:pStyle w:val="F9-Paragraph"/>
      </w:pPr>
      <w:r w:rsidRPr="00160837">
        <w:t>For sampled changes, inspectors should examine the substantiation, implementation planning, governance and oversight arrangements.</w:t>
      </w:r>
    </w:p>
    <w:p w14:paraId="19EFBEDD" w14:textId="77777777" w:rsidR="00287FED" w:rsidRPr="00160837" w:rsidRDefault="00287FED" w:rsidP="00287FED">
      <w:pPr>
        <w:pStyle w:val="F9-Paragraph"/>
      </w:pPr>
      <w:r w:rsidRPr="00160837">
        <w:t>Inspectors should confirm that:</w:t>
      </w:r>
    </w:p>
    <w:p w14:paraId="1D79E9AC" w14:textId="77777777" w:rsidR="00287FED" w:rsidRPr="00160837" w:rsidRDefault="00287FED" w:rsidP="00D023AC">
      <w:pPr>
        <w:pStyle w:val="Bulletlist1"/>
      </w:pPr>
      <w:r w:rsidRPr="00160837">
        <w:t>the nuclear safety significance of each change is understood and appropriately categorised;</w:t>
      </w:r>
    </w:p>
    <w:p w14:paraId="6906269A" w14:textId="77777777" w:rsidR="00287FED" w:rsidRPr="00160837" w:rsidRDefault="00287FED" w:rsidP="00D023AC">
      <w:pPr>
        <w:pStyle w:val="Bulletlist1"/>
      </w:pPr>
      <w:r w:rsidRPr="00160837">
        <w:t>analysis, justification, governance and controls are proportionate to the categorisation;</w:t>
      </w:r>
    </w:p>
    <w:p w14:paraId="2C03C7D9" w14:textId="77777777" w:rsidR="00287FED" w:rsidRPr="00160837" w:rsidRDefault="00287FED" w:rsidP="00D023AC">
      <w:pPr>
        <w:pStyle w:val="Bulletlist1"/>
      </w:pPr>
      <w:r w:rsidRPr="00160837">
        <w:t>implementation is effectively monitored; and</w:t>
      </w:r>
    </w:p>
    <w:p w14:paraId="2816AADF" w14:textId="6D863CBA" w:rsidR="00287FED" w:rsidRPr="00160837" w:rsidRDefault="00287FED" w:rsidP="00D023AC">
      <w:pPr>
        <w:pStyle w:val="Bulletlist1"/>
      </w:pPr>
      <w:r w:rsidRPr="00160837">
        <w:t>for completed changes, actions are closed out and a proportionate Post</w:t>
      </w:r>
      <w:r w:rsidRPr="00160837">
        <w:noBreakHyphen/>
        <w:t xml:space="preserve">Implementation Review </w:t>
      </w:r>
      <w:r w:rsidR="00324C0D">
        <w:t xml:space="preserve">(PIR) </w:t>
      </w:r>
      <w:r w:rsidRPr="00160837">
        <w:t>has been completed.</w:t>
      </w:r>
    </w:p>
    <w:p w14:paraId="2EB62447" w14:textId="26376F10" w:rsidR="00D60BCB" w:rsidRDefault="00287FED" w:rsidP="00324C0D">
      <w:pPr>
        <w:pStyle w:val="F9-Paragraph"/>
      </w:pPr>
      <w:r w:rsidRPr="00E65781">
        <w:lastRenderedPageBreak/>
        <w:t>In</w:t>
      </w:r>
      <w:r w:rsidRPr="00160837">
        <w:t>spectors should also confirm that the licensee has effective review and audit arrangements to monitor, assess and improve the management of change process.</w:t>
      </w:r>
      <w:r>
        <w:t xml:space="preserve"> </w:t>
      </w:r>
      <w:r w:rsidRPr="00160837">
        <w:t xml:space="preserve">Further considerations for assessing the implementation of management of change arrangements are provided in </w:t>
      </w:r>
      <w:r w:rsidR="00324C0D">
        <w:t>Appendix</w:t>
      </w:r>
      <w:r w:rsidRPr="00160837">
        <w:t xml:space="preserve"> D.</w:t>
      </w:r>
      <w:r w:rsidR="00D60BCB">
        <w:br w:type="page"/>
      </w:r>
    </w:p>
    <w:p w14:paraId="25B0DAC6" w14:textId="77777777" w:rsidR="00821337" w:rsidRDefault="00821337" w:rsidP="00FA33FE">
      <w:pPr>
        <w:pStyle w:val="Heading1"/>
        <w:numPr>
          <w:ilvl w:val="0"/>
          <w:numId w:val="0"/>
        </w:numPr>
        <w:ind w:left="851" w:hanging="851"/>
        <w:rPr>
          <w:color w:val="auto"/>
          <w:sz w:val="24"/>
        </w:rPr>
        <w:sectPr w:rsidR="00821337" w:rsidSect="00B23A5E">
          <w:pgSz w:w="11906" w:h="16838" w:code="9"/>
          <w:pgMar w:top="1440" w:right="1440" w:bottom="1440" w:left="1440" w:header="397" w:footer="397" w:gutter="0"/>
          <w:cols w:space="312"/>
          <w:docGrid w:linePitch="360"/>
        </w:sectPr>
      </w:pPr>
    </w:p>
    <w:p w14:paraId="1B038B42" w14:textId="5FE173AF" w:rsidR="00B82646" w:rsidRDefault="009E0E52" w:rsidP="00FA33FE">
      <w:pPr>
        <w:pStyle w:val="Heading1"/>
        <w:numPr>
          <w:ilvl w:val="0"/>
          <w:numId w:val="0"/>
        </w:numPr>
      </w:pPr>
      <w:bookmarkStart w:id="13" w:name="_Toc226722817"/>
      <w:r>
        <w:lastRenderedPageBreak/>
        <w:t xml:space="preserve">Appendix A – </w:t>
      </w:r>
      <w:r w:rsidR="00645050">
        <w:t>General considerations when conducting an LC 36 inspection</w:t>
      </w:r>
      <w:bookmarkEnd w:id="13"/>
    </w:p>
    <w:p w14:paraId="651318E9" w14:textId="77777777" w:rsidR="00645050" w:rsidRPr="00E66737" w:rsidRDefault="00645050" w:rsidP="00645050">
      <w:pPr>
        <w:pStyle w:val="F9-Paragraph"/>
        <w:numPr>
          <w:ilvl w:val="0"/>
          <w:numId w:val="31"/>
        </w:numPr>
        <w:ind w:left="851" w:hanging="851"/>
      </w:pPr>
      <w:r w:rsidRPr="00E66737">
        <w:t>The review of LC36 arrangements should consider whether the licensee has a systematic approach to nuclear baseline management, supported by effective processes for maintaining an organisation with adequate resources and competencies to deliver nuclear safety.</w:t>
      </w:r>
    </w:p>
    <w:p w14:paraId="28AF86C0" w14:textId="77777777" w:rsidR="00645050" w:rsidRPr="00E66737" w:rsidRDefault="00645050" w:rsidP="00645050">
      <w:pPr>
        <w:pStyle w:val="F9-Paragraph"/>
      </w:pPr>
      <w:r w:rsidRPr="00E66737">
        <w:t>For new build and decommissioning sites, inspectors should consider whether the arrangements are appropriate and proportionate to the current phase and status of the project.</w:t>
      </w:r>
    </w:p>
    <w:p w14:paraId="70D14100" w14:textId="77777777" w:rsidR="00645050" w:rsidRPr="00E66737" w:rsidRDefault="00645050" w:rsidP="00645050">
      <w:pPr>
        <w:pStyle w:val="F9-Paragraph"/>
      </w:pPr>
      <w:r w:rsidRPr="00E66737">
        <w:t>For inspections focused on LC36(2), inspectors should consider reviewing the organisational Change Register alongside the management of change arrangements.</w:t>
      </w:r>
    </w:p>
    <w:p w14:paraId="26B78142" w14:textId="77777777" w:rsidR="00645050" w:rsidRPr="00E66737" w:rsidRDefault="00645050" w:rsidP="00645050">
      <w:pPr>
        <w:pStyle w:val="F9-Paragraph"/>
      </w:pPr>
      <w:r w:rsidRPr="00E66737">
        <w:t>Using the expectations set out in Section 5, the considerations below provide a structured basis for reviewing LC36 arrangements and for identifying notable or persistent shortfalls that may inform inspection scope.</w:t>
      </w:r>
    </w:p>
    <w:p w14:paraId="68E675F3" w14:textId="1DCF74A4" w:rsidR="00645050" w:rsidRPr="00F4257D" w:rsidRDefault="00645050" w:rsidP="00F4257D">
      <w:pPr>
        <w:pStyle w:val="F9-Paragraph"/>
        <w:numPr>
          <w:ilvl w:val="0"/>
          <w:numId w:val="0"/>
        </w:numPr>
        <w:ind w:left="851"/>
        <w:rPr>
          <w:b/>
          <w:bCs/>
        </w:rPr>
      </w:pPr>
      <w:r w:rsidRPr="00F4257D">
        <w:rPr>
          <w:b/>
          <w:bCs/>
        </w:rPr>
        <w:t>Key elements</w:t>
      </w:r>
      <w:r w:rsidR="00F4257D" w:rsidRPr="00F4257D">
        <w:rPr>
          <w:b/>
          <w:bCs/>
        </w:rPr>
        <w:t>:</w:t>
      </w:r>
    </w:p>
    <w:p w14:paraId="6C47D539" w14:textId="77777777" w:rsidR="00645050" w:rsidRPr="00E66737" w:rsidRDefault="00645050" w:rsidP="00645050">
      <w:pPr>
        <w:pStyle w:val="F9-Paragraph"/>
      </w:pPr>
      <w:r w:rsidRPr="00E66737">
        <w:t>Inspectors should consider whether:</w:t>
      </w:r>
    </w:p>
    <w:p w14:paraId="1ACBE5C5" w14:textId="1ED6B40D" w:rsidR="00645050" w:rsidRPr="00E66737" w:rsidRDefault="00645050" w:rsidP="00D023AC">
      <w:pPr>
        <w:pStyle w:val="Bulletlist1"/>
      </w:pPr>
      <w:r w:rsidRPr="00E66737">
        <w:t xml:space="preserve">arrangements are readily available, accessible, current and controlled within an </w:t>
      </w:r>
      <w:r w:rsidRPr="00BD36F6">
        <w:t>LC</w:t>
      </w:r>
      <w:r>
        <w:t xml:space="preserve"> </w:t>
      </w:r>
      <w:r w:rsidRPr="00BD36F6">
        <w:t>17</w:t>
      </w:r>
      <w:r w:rsidRPr="00BD36F6">
        <w:noBreakHyphen/>
        <w:t>compliant management system</w:t>
      </w:r>
      <w:r w:rsidRPr="00E66737">
        <w:t>;</w:t>
      </w:r>
    </w:p>
    <w:p w14:paraId="1B3A6600" w14:textId="6B07A1CA" w:rsidR="00645050" w:rsidRPr="00E66737" w:rsidRDefault="00645050" w:rsidP="00D023AC">
      <w:pPr>
        <w:pStyle w:val="Bulletlist1"/>
      </w:pPr>
      <w:r w:rsidRPr="00E66737">
        <w:t>governance arrangements are clear, proportionate and provide a direct line of sight from the Board</w:t>
      </w:r>
      <w:r>
        <w:t xml:space="preserve"> </w:t>
      </w:r>
      <w:r w:rsidRPr="00E66737">
        <w:t>/</w:t>
      </w:r>
      <w:r>
        <w:t xml:space="preserve"> </w:t>
      </w:r>
      <w:r w:rsidRPr="00E66737">
        <w:t>Executive to the frontline, with explicit linkage to nuclear safety;</w:t>
      </w:r>
    </w:p>
    <w:p w14:paraId="2A67C0A7" w14:textId="77777777" w:rsidR="00645050" w:rsidRPr="00E66737" w:rsidRDefault="00645050" w:rsidP="00D023AC">
      <w:pPr>
        <w:pStyle w:val="Bulletlist1"/>
      </w:pPr>
      <w:r w:rsidRPr="00E66737">
        <w:t xml:space="preserve">arrangements include clear requirements for: </w:t>
      </w:r>
    </w:p>
    <w:p w14:paraId="6956986A" w14:textId="77777777" w:rsidR="00645050" w:rsidRPr="00E66737" w:rsidRDefault="00645050" w:rsidP="00D023AC">
      <w:pPr>
        <w:pStyle w:val="Bulletlist2"/>
      </w:pPr>
      <w:r w:rsidRPr="00E66737">
        <w:t>periodic review and update of the nuclear baseline;</w:t>
      </w:r>
    </w:p>
    <w:p w14:paraId="3A21FADE" w14:textId="77777777" w:rsidR="00645050" w:rsidRPr="00E66737" w:rsidRDefault="00645050" w:rsidP="00D023AC">
      <w:pPr>
        <w:pStyle w:val="Bulletlist2"/>
      </w:pPr>
      <w:r w:rsidRPr="00E66737">
        <w:t>monitoring of performance indicators and vulnerability metrics, including mitigation actions;</w:t>
      </w:r>
    </w:p>
    <w:p w14:paraId="44A1E0C1" w14:textId="77777777" w:rsidR="00645050" w:rsidRPr="00E66737" w:rsidRDefault="00645050" w:rsidP="00D023AC">
      <w:pPr>
        <w:pStyle w:val="Bulletlist2"/>
      </w:pPr>
      <w:r w:rsidRPr="00E66737">
        <w:t>independent safety review; and</w:t>
      </w:r>
    </w:p>
    <w:p w14:paraId="1138183E" w14:textId="77777777" w:rsidR="00645050" w:rsidRPr="00E66737" w:rsidRDefault="00645050" w:rsidP="00D023AC">
      <w:pPr>
        <w:pStyle w:val="Bulletlist2"/>
      </w:pPr>
      <w:r w:rsidRPr="00E66737">
        <w:t>review of implementation and continual improvement;</w:t>
      </w:r>
    </w:p>
    <w:p w14:paraId="3006CAFB" w14:textId="77777777" w:rsidR="00645050" w:rsidRPr="00E66737" w:rsidRDefault="00645050" w:rsidP="00D023AC">
      <w:pPr>
        <w:pStyle w:val="Bulletlist1"/>
      </w:pPr>
      <w:r w:rsidRPr="00E66737">
        <w:t>there is an integrated approach to organisational learning, drawing on internal and external events, investigations, evaluations and organisational change;</w:t>
      </w:r>
    </w:p>
    <w:p w14:paraId="0FA5CB77" w14:textId="77777777" w:rsidR="00645050" w:rsidRPr="00E66737" w:rsidRDefault="00645050" w:rsidP="00D023AC">
      <w:pPr>
        <w:pStyle w:val="Bulletlist1"/>
      </w:pPr>
      <w:r w:rsidRPr="00E66737">
        <w:t>the effectiveness of actions arising from organisational learning is evaluated;</w:t>
      </w:r>
    </w:p>
    <w:p w14:paraId="667B4442" w14:textId="77777777" w:rsidR="00645050" w:rsidRPr="00E66737" w:rsidRDefault="00645050" w:rsidP="00D023AC">
      <w:pPr>
        <w:pStyle w:val="Bulletlist1"/>
      </w:pPr>
      <w:r w:rsidRPr="00E66737">
        <w:lastRenderedPageBreak/>
        <w:t>arrangements include linkages to indicators of reduced ability or willingness to provide or maintain adequate financial resources;</w:t>
      </w:r>
    </w:p>
    <w:p w14:paraId="21F68260" w14:textId="77777777" w:rsidR="00645050" w:rsidRPr="00E66737" w:rsidRDefault="00645050" w:rsidP="00D023AC">
      <w:pPr>
        <w:pStyle w:val="Bulletlist1"/>
      </w:pPr>
      <w:r w:rsidRPr="00E66737">
        <w:t>the nuclear baseline substantiates the right size and structure of the organisation, rather than assuming the adequacy of the existing structure;</w:t>
      </w:r>
    </w:p>
    <w:p w14:paraId="08F47405" w14:textId="3220FA10" w:rsidR="00645050" w:rsidRPr="00E66737" w:rsidRDefault="00645050" w:rsidP="00D023AC">
      <w:pPr>
        <w:pStyle w:val="Bulletlist1"/>
      </w:pPr>
      <w:r w:rsidRPr="00E66737">
        <w:t xml:space="preserve">policies and practices for </w:t>
      </w:r>
      <w:r>
        <w:t>IC</w:t>
      </w:r>
      <w:r w:rsidRPr="00E66737">
        <w:t xml:space="preserve"> capability and contractor use are appropriate;</w:t>
      </w:r>
    </w:p>
    <w:p w14:paraId="2513A0CF" w14:textId="77777777" w:rsidR="00645050" w:rsidRPr="00E66737" w:rsidRDefault="00645050" w:rsidP="00D023AC">
      <w:pPr>
        <w:pStyle w:val="Bulletlist1"/>
      </w:pPr>
      <w:r w:rsidRPr="00E66737">
        <w:t>the nuclear baseline is maintained as a live reference, or subject to periodic consolidation and review proportionate to the scale and frequency of change;</w:t>
      </w:r>
    </w:p>
    <w:p w14:paraId="7D0CF97D" w14:textId="77777777" w:rsidR="00645050" w:rsidRPr="00E66737" w:rsidRDefault="00645050" w:rsidP="00D023AC">
      <w:pPr>
        <w:pStyle w:val="Bulletlist1"/>
      </w:pPr>
      <w:r w:rsidRPr="00E66737">
        <w:t>management of change arrangements have a specific and explicit focus on nuclear safety and apply at all organisational levels, including the Board or Executive;</w:t>
      </w:r>
    </w:p>
    <w:p w14:paraId="75CC3DDF" w14:textId="77777777" w:rsidR="00645050" w:rsidRPr="00E66737" w:rsidRDefault="00645050" w:rsidP="00D023AC">
      <w:pPr>
        <w:pStyle w:val="Bulletlist1"/>
      </w:pPr>
      <w:r w:rsidRPr="00E66737">
        <w:t>arrangements address multiple or related changes and consequential impacts on roles and responsibilities; and</w:t>
      </w:r>
    </w:p>
    <w:p w14:paraId="376E91D1" w14:textId="77777777" w:rsidR="00645050" w:rsidRPr="00E66737" w:rsidRDefault="00645050" w:rsidP="00D023AC">
      <w:pPr>
        <w:pStyle w:val="Bulletlist1"/>
      </w:pPr>
      <w:r w:rsidRPr="00E66737">
        <w:t xml:space="preserve">management of change arrangements include: </w:t>
      </w:r>
    </w:p>
    <w:p w14:paraId="27DCD7DE" w14:textId="77777777" w:rsidR="00645050" w:rsidRPr="00E66737" w:rsidRDefault="00645050" w:rsidP="00D023AC">
      <w:pPr>
        <w:pStyle w:val="Bulletlist2"/>
      </w:pPr>
      <w:r w:rsidRPr="00E66737">
        <w:t>any derived powers agreed with ONR;</w:t>
      </w:r>
    </w:p>
    <w:p w14:paraId="5E522A6D" w14:textId="77777777" w:rsidR="00645050" w:rsidRPr="00E66737" w:rsidRDefault="00645050" w:rsidP="00D023AC">
      <w:pPr>
        <w:pStyle w:val="Bulletlist2"/>
      </w:pPr>
      <w:r w:rsidRPr="00E66737">
        <w:t>a comprehensive risk assessment process proportionate to nuclear safety significance; and</w:t>
      </w:r>
    </w:p>
    <w:p w14:paraId="11327C14" w14:textId="77777777" w:rsidR="00645050" w:rsidRPr="00E66737" w:rsidRDefault="00645050" w:rsidP="00D023AC">
      <w:pPr>
        <w:pStyle w:val="Bulletlist2"/>
      </w:pPr>
      <w:r w:rsidRPr="00E66737">
        <w:t>classification of changes by safety significance, with analysis, justification and challenge commensurate with categorisation.</w:t>
      </w:r>
    </w:p>
    <w:p w14:paraId="58CED4FE" w14:textId="3ABA78D7" w:rsidR="00645050" w:rsidRPr="00F4257D" w:rsidRDefault="00645050" w:rsidP="00F4257D">
      <w:pPr>
        <w:pStyle w:val="F9-Paragraph"/>
        <w:numPr>
          <w:ilvl w:val="0"/>
          <w:numId w:val="0"/>
        </w:numPr>
        <w:ind w:left="851"/>
        <w:rPr>
          <w:b/>
          <w:bCs/>
        </w:rPr>
      </w:pPr>
      <w:r w:rsidRPr="00F4257D">
        <w:rPr>
          <w:b/>
          <w:bCs/>
        </w:rPr>
        <w:t>Supporting elements</w:t>
      </w:r>
      <w:r w:rsidR="00F4257D" w:rsidRPr="00F4257D">
        <w:rPr>
          <w:b/>
          <w:bCs/>
        </w:rPr>
        <w:t>:</w:t>
      </w:r>
    </w:p>
    <w:p w14:paraId="11CE0A4A" w14:textId="77777777" w:rsidR="00645050" w:rsidRPr="00E66737" w:rsidRDefault="00645050" w:rsidP="00645050">
      <w:pPr>
        <w:pStyle w:val="F9-Paragraph"/>
      </w:pPr>
      <w:r w:rsidRPr="00E66737">
        <w:t>Inspectors should also consider:</w:t>
      </w:r>
    </w:p>
    <w:p w14:paraId="286D6F95" w14:textId="0E8E7784" w:rsidR="00645050" w:rsidRPr="00D023AC" w:rsidRDefault="00645050" w:rsidP="00D023AC">
      <w:pPr>
        <w:pStyle w:val="Bulletlist1"/>
      </w:pPr>
      <w:r w:rsidRPr="00D023AC">
        <w:t>how interfaces with other relevant LCs are recognised;</w:t>
      </w:r>
    </w:p>
    <w:p w14:paraId="095E7189" w14:textId="0A8BC2D5" w:rsidR="00645050" w:rsidRPr="00D023AC" w:rsidRDefault="00645050" w:rsidP="00D023AC">
      <w:pPr>
        <w:pStyle w:val="Bulletlist1"/>
      </w:pPr>
      <w:r w:rsidRPr="00D023AC">
        <w:t xml:space="preserve">how LC 36 arrangements are integrated with wider business management arrangements, including: </w:t>
      </w:r>
    </w:p>
    <w:p w14:paraId="07365669" w14:textId="77777777" w:rsidR="00645050" w:rsidRPr="00D023AC" w:rsidRDefault="00645050" w:rsidP="00D023AC">
      <w:pPr>
        <w:pStyle w:val="Bulletlist1"/>
      </w:pPr>
      <w:r w:rsidRPr="00D023AC">
        <w:t>linkage to HR processes and workforce planning;</w:t>
      </w:r>
    </w:p>
    <w:p w14:paraId="4A9DB21E" w14:textId="77777777" w:rsidR="00645050" w:rsidRPr="00E66737" w:rsidRDefault="00645050" w:rsidP="00D023AC">
      <w:pPr>
        <w:pStyle w:val="Bulletlist1"/>
      </w:pPr>
      <w:r w:rsidRPr="00E66737">
        <w:t>involvement of HR in assessing training and competence impacts; and</w:t>
      </w:r>
    </w:p>
    <w:p w14:paraId="1EC6F6AD" w14:textId="77777777" w:rsidR="00645050" w:rsidRPr="00E66737" w:rsidRDefault="00645050" w:rsidP="00D023AC">
      <w:pPr>
        <w:pStyle w:val="Bulletlist1"/>
      </w:pPr>
      <w:r w:rsidRPr="00E66737">
        <w:t>enhanced oversight during periods of increased operational or organisational stress;</w:t>
      </w:r>
    </w:p>
    <w:p w14:paraId="51F21327" w14:textId="77777777" w:rsidR="00645050" w:rsidRPr="00E66737" w:rsidRDefault="00645050" w:rsidP="00D023AC">
      <w:pPr>
        <w:pStyle w:val="Bulletlist1"/>
      </w:pPr>
      <w:r w:rsidRPr="00E66737">
        <w:t>whether event investigations and root cause analyses identify and address systemic organisational capability issues;</w:t>
      </w:r>
    </w:p>
    <w:p w14:paraId="4ED5A3DF" w14:textId="4E5B4C0B" w:rsidR="00645050" w:rsidRPr="00E66737" w:rsidRDefault="00645050" w:rsidP="00D023AC">
      <w:pPr>
        <w:pStyle w:val="Bulletlist1"/>
      </w:pPr>
      <w:r w:rsidRPr="00E66737">
        <w:lastRenderedPageBreak/>
        <w:t xml:space="preserve">whether arrangements provide for enhanced ONR oversight and implementation monitoring, consistent with </w:t>
      </w:r>
      <w:r>
        <w:t xml:space="preserve">ONR’s nuclear safety permissioning guidance </w:t>
      </w:r>
      <w:sdt>
        <w:sdtPr>
          <w:id w:val="1151718103"/>
          <w:citation/>
        </w:sdtPr>
        <w:sdtContent>
          <w:r>
            <w:fldChar w:fldCharType="begin"/>
          </w:r>
          <w:r>
            <w:instrText xml:space="preserve"> CITATION ONR500 \l 2057 </w:instrText>
          </w:r>
          <w:r>
            <w:fldChar w:fldCharType="separate"/>
          </w:r>
          <w:r w:rsidRPr="00645050">
            <w:rPr>
              <w:noProof/>
            </w:rPr>
            <w:t>[9]</w:t>
          </w:r>
          <w:r>
            <w:fldChar w:fldCharType="end"/>
          </w:r>
        </w:sdtContent>
      </w:sdt>
      <w:r w:rsidRPr="00E66737">
        <w:t>;</w:t>
      </w:r>
    </w:p>
    <w:p w14:paraId="74FC80A5" w14:textId="1984928D" w:rsidR="00645050" w:rsidRPr="00E66737" w:rsidRDefault="00645050" w:rsidP="00D023AC">
      <w:pPr>
        <w:pStyle w:val="Bulletlist1"/>
      </w:pPr>
      <w:r w:rsidRPr="00E66737">
        <w:t>whether linked or related changes are managed coherently (</w:t>
      </w:r>
      <w:r>
        <w:t>for example,</w:t>
      </w:r>
      <w:r w:rsidRPr="00E66737">
        <w:t xml:space="preserve"> under an overarching management of change); and</w:t>
      </w:r>
    </w:p>
    <w:p w14:paraId="2E29C979" w14:textId="57E2000C" w:rsidR="002042C2" w:rsidRDefault="00645050" w:rsidP="00D023AC">
      <w:pPr>
        <w:pStyle w:val="Bulletlist1"/>
      </w:pPr>
      <w:r w:rsidRPr="00E66737">
        <w:t>whether organisational changes are identified, managed and implemented proactively.</w:t>
      </w:r>
    </w:p>
    <w:p w14:paraId="39A2C2B1" w14:textId="77777777" w:rsidR="000409C2" w:rsidRDefault="000409C2" w:rsidP="000409C2">
      <w:pPr>
        <w:pStyle w:val="Bulletlist1"/>
        <w:numPr>
          <w:ilvl w:val="0"/>
          <w:numId w:val="0"/>
        </w:numPr>
        <w:sectPr w:rsidR="000409C2" w:rsidSect="00B23A5E">
          <w:pgSz w:w="11906" w:h="16838" w:code="9"/>
          <w:pgMar w:top="1440" w:right="1440" w:bottom="1440" w:left="1440" w:header="397" w:footer="397" w:gutter="0"/>
          <w:cols w:space="312"/>
          <w:docGrid w:linePitch="360"/>
        </w:sectPr>
      </w:pPr>
    </w:p>
    <w:p w14:paraId="44F4AD70" w14:textId="72E5AA90" w:rsidR="000409C2" w:rsidRDefault="000409C2" w:rsidP="000409C2">
      <w:pPr>
        <w:pStyle w:val="Heading1"/>
        <w:numPr>
          <w:ilvl w:val="0"/>
          <w:numId w:val="0"/>
        </w:numPr>
      </w:pPr>
      <w:bookmarkStart w:id="14" w:name="_Toc226722818"/>
      <w:r>
        <w:lastRenderedPageBreak/>
        <w:t>Appendix B – Considerations for assessing the undertakings of LC 36 management arrangements</w:t>
      </w:r>
      <w:bookmarkEnd w:id="14"/>
    </w:p>
    <w:p w14:paraId="512F0A03" w14:textId="38B0742A" w:rsidR="000409C2" w:rsidRPr="000409C2" w:rsidRDefault="000409C2" w:rsidP="000409C2">
      <w:pPr>
        <w:pStyle w:val="F9-Paragraph"/>
        <w:numPr>
          <w:ilvl w:val="0"/>
          <w:numId w:val="0"/>
        </w:numPr>
      </w:pPr>
      <w:r w:rsidRPr="000F38F2">
        <w:rPr>
          <w:lang w:bidi="ar-SA"/>
        </w:rPr>
        <w:t xml:space="preserve">Inspectors should consider checking the understanding throughout the organisation of the following </w:t>
      </w:r>
      <w:r>
        <w:rPr>
          <w:lang w:bidi="ar-SA"/>
        </w:rPr>
        <w:t>‘</w:t>
      </w:r>
      <w:r w:rsidRPr="000F38F2">
        <w:rPr>
          <w:lang w:bidi="ar-SA"/>
        </w:rPr>
        <w:t xml:space="preserve">Key </w:t>
      </w:r>
      <w:r>
        <w:rPr>
          <w:lang w:bidi="ar-SA"/>
        </w:rPr>
        <w:t>e</w:t>
      </w:r>
      <w:r w:rsidRPr="000F38F2">
        <w:rPr>
          <w:lang w:bidi="ar-SA"/>
        </w:rPr>
        <w:t>lements</w:t>
      </w:r>
      <w:r>
        <w:rPr>
          <w:lang w:bidi="ar-SA"/>
        </w:rPr>
        <w:t>’</w:t>
      </w:r>
      <w:r w:rsidRPr="000F38F2">
        <w:rPr>
          <w:lang w:bidi="ar-SA"/>
        </w:rPr>
        <w:t>.</w:t>
      </w:r>
    </w:p>
    <w:tbl>
      <w:tblPr>
        <w:tblStyle w:val="ONRTable1"/>
        <w:tblW w:w="5000" w:type="pct"/>
        <w:tblInd w:w="0" w:type="dxa"/>
        <w:tblLook w:val="04A0" w:firstRow="1" w:lastRow="0" w:firstColumn="1" w:lastColumn="0" w:noHBand="0" w:noVBand="1"/>
      </w:tblPr>
      <w:tblGrid>
        <w:gridCol w:w="5671"/>
        <w:gridCol w:w="839"/>
        <w:gridCol w:w="839"/>
        <w:gridCol w:w="839"/>
        <w:gridCol w:w="838"/>
      </w:tblGrid>
      <w:tr w:rsidR="000409C2" w:rsidRPr="000409C2" w14:paraId="477D9CAD" w14:textId="77777777" w:rsidTr="0097518F">
        <w:trPr>
          <w:cnfStyle w:val="100000000000" w:firstRow="1" w:lastRow="0" w:firstColumn="0" w:lastColumn="0" w:oddVBand="0" w:evenVBand="0" w:oddHBand="0" w:evenHBand="0" w:firstRowFirstColumn="0" w:firstRowLastColumn="0" w:lastRowFirstColumn="0" w:lastRowLastColumn="0"/>
          <w:trHeight w:val="1825"/>
          <w:tblHeader/>
        </w:trPr>
        <w:tc>
          <w:tcPr>
            <w:tcW w:w="3141" w:type="pct"/>
            <w:vAlign w:val="bottom"/>
          </w:tcPr>
          <w:p w14:paraId="49DD57CD" w14:textId="350F8E93" w:rsidR="000409C2" w:rsidRPr="000409C2" w:rsidRDefault="000409C2" w:rsidP="00C677B2">
            <w:pPr>
              <w:spacing w:before="60" w:after="60" w:line="240" w:lineRule="auto"/>
              <w:rPr>
                <w:rFonts w:eastAsia="Times New Roman" w:cs="Arial"/>
                <w:b w:val="0"/>
                <w:szCs w:val="24"/>
                <w:lang w:bidi="ar-SA"/>
              </w:rPr>
            </w:pPr>
            <w:r w:rsidRPr="000409C2">
              <w:rPr>
                <w:rFonts w:eastAsia="Times New Roman" w:cs="Arial"/>
                <w:szCs w:val="24"/>
                <w:lang w:bidi="ar-SA"/>
              </w:rPr>
              <w:t xml:space="preserve">Key </w:t>
            </w:r>
            <w:r>
              <w:rPr>
                <w:rFonts w:eastAsia="Times New Roman" w:cs="Arial"/>
                <w:szCs w:val="24"/>
                <w:lang w:bidi="ar-SA"/>
              </w:rPr>
              <w:t>e</w:t>
            </w:r>
            <w:r w:rsidRPr="000409C2">
              <w:rPr>
                <w:rFonts w:eastAsia="Times New Roman" w:cs="Arial"/>
                <w:szCs w:val="24"/>
                <w:lang w:bidi="ar-SA"/>
              </w:rPr>
              <w:t>lements</w:t>
            </w:r>
          </w:p>
        </w:tc>
        <w:tc>
          <w:tcPr>
            <w:tcW w:w="465" w:type="pct"/>
            <w:textDirection w:val="btLr"/>
            <w:vAlign w:val="center"/>
          </w:tcPr>
          <w:p w14:paraId="4B7E1D34" w14:textId="77777777" w:rsidR="000409C2" w:rsidRPr="00C677B2" w:rsidRDefault="000409C2" w:rsidP="00C677B2">
            <w:pPr>
              <w:spacing w:before="60" w:after="60" w:line="240" w:lineRule="auto"/>
              <w:ind w:left="113" w:right="113"/>
              <w:rPr>
                <w:rFonts w:eastAsia="Times New Roman" w:cs="Arial"/>
                <w:szCs w:val="24"/>
                <w:lang w:bidi="ar-SA"/>
              </w:rPr>
            </w:pPr>
            <w:r w:rsidRPr="00C677B2">
              <w:rPr>
                <w:rFonts w:eastAsia="Times New Roman" w:cs="Arial"/>
                <w:szCs w:val="24"/>
                <w:lang w:bidi="ar-SA"/>
              </w:rPr>
              <w:t>Board / Executive</w:t>
            </w:r>
          </w:p>
        </w:tc>
        <w:tc>
          <w:tcPr>
            <w:tcW w:w="465" w:type="pct"/>
            <w:textDirection w:val="btLr"/>
            <w:vAlign w:val="center"/>
          </w:tcPr>
          <w:p w14:paraId="4033238A" w14:textId="28CB64F6" w:rsidR="000409C2" w:rsidRPr="00C677B2" w:rsidRDefault="000409C2" w:rsidP="00C677B2">
            <w:pPr>
              <w:spacing w:before="60" w:after="60" w:line="240" w:lineRule="auto"/>
              <w:ind w:left="113" w:right="113"/>
              <w:rPr>
                <w:rFonts w:eastAsia="Times New Roman" w:cs="Arial"/>
                <w:szCs w:val="24"/>
                <w:lang w:bidi="ar-SA"/>
              </w:rPr>
            </w:pPr>
            <w:r w:rsidRPr="00C677B2">
              <w:rPr>
                <w:rFonts w:eastAsia="Times New Roman" w:cs="Arial"/>
                <w:szCs w:val="24"/>
                <w:lang w:bidi="ar-SA"/>
              </w:rPr>
              <w:t>LC</w:t>
            </w:r>
            <w:r w:rsidR="00C677B2" w:rsidRPr="00C677B2">
              <w:rPr>
                <w:rFonts w:eastAsia="Times New Roman" w:cs="Arial"/>
                <w:szCs w:val="24"/>
                <w:lang w:bidi="ar-SA"/>
              </w:rPr>
              <w:t xml:space="preserve"> </w:t>
            </w:r>
            <w:r w:rsidRPr="00C677B2">
              <w:rPr>
                <w:rFonts w:eastAsia="Times New Roman" w:cs="Arial"/>
                <w:szCs w:val="24"/>
                <w:lang w:bidi="ar-SA"/>
              </w:rPr>
              <w:t xml:space="preserve">36 </w:t>
            </w:r>
            <w:r w:rsidR="00C677B2" w:rsidRPr="00C677B2">
              <w:rPr>
                <w:rFonts w:eastAsia="Times New Roman" w:cs="Arial"/>
                <w:szCs w:val="24"/>
                <w:lang w:bidi="ar-SA"/>
              </w:rPr>
              <w:t>o</w:t>
            </w:r>
            <w:r w:rsidRPr="00C677B2">
              <w:rPr>
                <w:rFonts w:eastAsia="Times New Roman" w:cs="Arial"/>
                <w:szCs w:val="24"/>
                <w:lang w:bidi="ar-SA"/>
              </w:rPr>
              <w:t>wner</w:t>
            </w:r>
          </w:p>
        </w:tc>
        <w:tc>
          <w:tcPr>
            <w:tcW w:w="465" w:type="pct"/>
            <w:textDirection w:val="btLr"/>
            <w:vAlign w:val="center"/>
          </w:tcPr>
          <w:p w14:paraId="04E74233" w14:textId="77777777" w:rsidR="000409C2" w:rsidRPr="00C677B2" w:rsidRDefault="000409C2" w:rsidP="00C677B2">
            <w:pPr>
              <w:spacing w:before="60" w:after="60" w:line="240" w:lineRule="auto"/>
              <w:ind w:left="113" w:right="113"/>
              <w:rPr>
                <w:rFonts w:eastAsia="Times New Roman" w:cs="Arial"/>
                <w:szCs w:val="24"/>
                <w:lang w:bidi="ar-SA"/>
              </w:rPr>
            </w:pPr>
            <w:r w:rsidRPr="00C677B2">
              <w:rPr>
                <w:rFonts w:eastAsia="Times New Roman" w:cs="Arial"/>
                <w:szCs w:val="24"/>
                <w:lang w:bidi="ar-SA"/>
              </w:rPr>
              <w:t>Management</w:t>
            </w:r>
          </w:p>
        </w:tc>
        <w:tc>
          <w:tcPr>
            <w:tcW w:w="465" w:type="pct"/>
            <w:textDirection w:val="btLr"/>
            <w:vAlign w:val="center"/>
          </w:tcPr>
          <w:p w14:paraId="36E34292" w14:textId="77777777" w:rsidR="000409C2" w:rsidRPr="00C677B2" w:rsidRDefault="000409C2" w:rsidP="00C677B2">
            <w:pPr>
              <w:spacing w:before="60" w:after="60" w:line="240" w:lineRule="auto"/>
              <w:ind w:left="113" w:right="113"/>
              <w:rPr>
                <w:rFonts w:eastAsia="Times New Roman" w:cs="Arial"/>
                <w:szCs w:val="24"/>
                <w:lang w:bidi="ar-SA"/>
              </w:rPr>
            </w:pPr>
            <w:r w:rsidRPr="00C677B2">
              <w:rPr>
                <w:rFonts w:eastAsia="Times New Roman" w:cs="Arial"/>
                <w:szCs w:val="24"/>
                <w:lang w:bidi="ar-SA"/>
              </w:rPr>
              <w:t>Workforce</w:t>
            </w:r>
          </w:p>
        </w:tc>
      </w:tr>
      <w:tr w:rsidR="000409C2" w:rsidRPr="000409C2" w14:paraId="5F5B4499" w14:textId="77777777" w:rsidTr="000409C2">
        <w:tc>
          <w:tcPr>
            <w:tcW w:w="3141" w:type="pct"/>
          </w:tcPr>
          <w:p w14:paraId="691B5A80" w14:textId="7777777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The importance of having SQEPs in key organisational capability roles, including those associated with management of change.</w:t>
            </w:r>
          </w:p>
        </w:tc>
        <w:tc>
          <w:tcPr>
            <w:tcW w:w="465" w:type="pct"/>
          </w:tcPr>
          <w:p w14:paraId="596BC547"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167C1A66"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320D7A38"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4A1694E7"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7BA4106A" w14:textId="77777777" w:rsidTr="000409C2">
        <w:tc>
          <w:tcPr>
            <w:tcW w:w="3141" w:type="pct"/>
          </w:tcPr>
          <w:p w14:paraId="4B6383E3" w14:textId="22110935"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The importance of management of change and other LC</w:t>
            </w:r>
            <w:r w:rsidR="00C677B2">
              <w:rPr>
                <w:rFonts w:eastAsia="Times New Roman" w:cs="Arial"/>
                <w:szCs w:val="24"/>
                <w:lang w:bidi="ar-SA"/>
              </w:rPr>
              <w:t xml:space="preserve"> </w:t>
            </w:r>
            <w:r w:rsidRPr="000409C2">
              <w:rPr>
                <w:rFonts w:eastAsia="Times New Roman" w:cs="Arial"/>
                <w:szCs w:val="24"/>
                <w:lang w:bidi="ar-SA"/>
              </w:rPr>
              <w:t>36 arrangements as an integral part of business strategy implementation, nuclear safety and resource management.</w:t>
            </w:r>
          </w:p>
        </w:tc>
        <w:tc>
          <w:tcPr>
            <w:tcW w:w="465" w:type="pct"/>
          </w:tcPr>
          <w:p w14:paraId="43C7814B"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7B7EE51"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463E6B9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3B39690"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7374C18C" w14:textId="77777777" w:rsidTr="000409C2">
        <w:tc>
          <w:tcPr>
            <w:tcW w:w="3141" w:type="pct"/>
          </w:tcPr>
          <w:p w14:paraId="6016A73F" w14:textId="0D448E41" w:rsidR="000409C2" w:rsidRPr="000409C2" w:rsidRDefault="000409C2" w:rsidP="000409C2">
            <w:pPr>
              <w:spacing w:before="60" w:after="60" w:line="240" w:lineRule="auto"/>
              <w:rPr>
                <w:rFonts w:eastAsia="Times New Roman" w:cs="Arial"/>
                <w:szCs w:val="24"/>
                <w:lang w:bidi="ar-SA"/>
              </w:rPr>
            </w:pPr>
            <w:bookmarkStart w:id="15" w:name="_Toc2787073"/>
            <w:r w:rsidRPr="000409C2">
              <w:rPr>
                <w:rFonts w:eastAsia="Times New Roman" w:cs="Arial"/>
                <w:szCs w:val="24"/>
                <w:lang w:bidi="ar-SA"/>
              </w:rPr>
              <w:t>The need for the Board</w:t>
            </w:r>
            <w:r w:rsidR="00C677B2">
              <w:rPr>
                <w:rFonts w:eastAsia="Times New Roman" w:cs="Arial"/>
                <w:szCs w:val="24"/>
                <w:lang w:bidi="ar-SA"/>
              </w:rPr>
              <w:t xml:space="preserve"> </w:t>
            </w:r>
            <w:r w:rsidRPr="000409C2">
              <w:rPr>
                <w:rFonts w:eastAsia="Times New Roman" w:cs="Arial"/>
                <w:szCs w:val="24"/>
                <w:lang w:bidi="ar-SA"/>
              </w:rPr>
              <w:t>/</w:t>
            </w:r>
            <w:r w:rsidR="00C677B2">
              <w:rPr>
                <w:rFonts w:eastAsia="Times New Roman" w:cs="Arial"/>
                <w:szCs w:val="24"/>
                <w:lang w:bidi="ar-SA"/>
              </w:rPr>
              <w:t xml:space="preserve"> </w:t>
            </w:r>
            <w:r w:rsidRPr="000409C2">
              <w:rPr>
                <w:rFonts w:eastAsia="Times New Roman" w:cs="Arial"/>
                <w:szCs w:val="24"/>
                <w:lang w:bidi="ar-SA"/>
              </w:rPr>
              <w:t>Executive to visibly commit to and resource the nuclear baseline and management of change as key business processes</w:t>
            </w:r>
            <w:bookmarkEnd w:id="15"/>
            <w:r w:rsidRPr="000409C2">
              <w:rPr>
                <w:rFonts w:eastAsia="Times New Roman" w:cs="Arial"/>
                <w:szCs w:val="24"/>
                <w:lang w:bidi="ar-SA"/>
              </w:rPr>
              <w:t>.</w:t>
            </w:r>
          </w:p>
        </w:tc>
        <w:tc>
          <w:tcPr>
            <w:tcW w:w="465" w:type="pct"/>
          </w:tcPr>
          <w:p w14:paraId="601AF5B9"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0551B23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2A2FCDEA"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06FB583D"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48A350DD" w14:textId="77777777" w:rsidTr="000409C2">
        <w:tc>
          <w:tcPr>
            <w:tcW w:w="3141" w:type="pct"/>
          </w:tcPr>
          <w:p w14:paraId="61320A33" w14:textId="7777777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The need to regularly review that management of change arrangements are up to date and being applied consistently across the entire organisation.</w:t>
            </w:r>
          </w:p>
        </w:tc>
        <w:tc>
          <w:tcPr>
            <w:tcW w:w="465" w:type="pct"/>
          </w:tcPr>
          <w:p w14:paraId="57BE278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35007B68"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E8B122E"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84560E6"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6F692BFA" w14:textId="77777777" w:rsidTr="000409C2">
        <w:trPr>
          <w:trHeight w:val="615"/>
        </w:trPr>
        <w:tc>
          <w:tcPr>
            <w:tcW w:w="3141" w:type="pct"/>
          </w:tcPr>
          <w:p w14:paraId="3C620B0C" w14:textId="1A120991"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How the arrangements and governance are integrated into wider nuclear safety management (i.e.</w:t>
            </w:r>
            <w:r w:rsidR="00C677B2">
              <w:rPr>
                <w:rFonts w:eastAsia="Times New Roman" w:cs="Arial"/>
                <w:szCs w:val="24"/>
                <w:lang w:bidi="ar-SA"/>
              </w:rPr>
              <w:t>,</w:t>
            </w:r>
            <w:r w:rsidRPr="000409C2">
              <w:rPr>
                <w:rFonts w:eastAsia="Times New Roman" w:cs="Arial"/>
                <w:szCs w:val="24"/>
                <w:lang w:bidi="ar-SA"/>
              </w:rPr>
              <w:t xml:space="preserve"> recognising the links to relevant LCs).</w:t>
            </w:r>
          </w:p>
        </w:tc>
        <w:tc>
          <w:tcPr>
            <w:tcW w:w="465" w:type="pct"/>
          </w:tcPr>
          <w:p w14:paraId="184EA042"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1B66AFBD"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4D709C22"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7422A036"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3AC97D7F" w14:textId="77777777" w:rsidTr="000409C2">
        <w:tc>
          <w:tcPr>
            <w:tcW w:w="3141" w:type="pct"/>
          </w:tcPr>
          <w:p w14:paraId="30C91978" w14:textId="77777777" w:rsidR="000409C2" w:rsidRPr="000409C2" w:rsidRDefault="000409C2" w:rsidP="000409C2">
            <w:pPr>
              <w:spacing w:before="60" w:after="60" w:line="240" w:lineRule="auto"/>
              <w:rPr>
                <w:rFonts w:eastAsia="Times New Roman" w:cs="Arial"/>
                <w:szCs w:val="24"/>
                <w:lang w:bidi="ar-SA"/>
              </w:rPr>
            </w:pPr>
            <w:bookmarkStart w:id="16" w:name="_Toc2787059"/>
            <w:r w:rsidRPr="000409C2">
              <w:rPr>
                <w:rFonts w:eastAsia="Times New Roman" w:cs="Arial"/>
                <w:szCs w:val="24"/>
                <w:lang w:bidi="ar-SA"/>
              </w:rPr>
              <w:t>How continuous monitoring and periodic review are intended to be used to maintain and improve the arrangements</w:t>
            </w:r>
            <w:bookmarkEnd w:id="16"/>
            <w:r w:rsidRPr="000409C2">
              <w:rPr>
                <w:rFonts w:eastAsia="Times New Roman" w:cs="Arial"/>
                <w:szCs w:val="24"/>
                <w:lang w:bidi="ar-SA"/>
              </w:rPr>
              <w:t>.</w:t>
            </w:r>
          </w:p>
        </w:tc>
        <w:tc>
          <w:tcPr>
            <w:tcW w:w="465" w:type="pct"/>
          </w:tcPr>
          <w:p w14:paraId="2DE2EFFB"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761D2C6C"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83E2CE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44EB6D9"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3E0C36BE" w14:textId="77777777" w:rsidTr="000409C2">
        <w:tc>
          <w:tcPr>
            <w:tcW w:w="3141" w:type="pct"/>
          </w:tcPr>
          <w:p w14:paraId="5EE042BB" w14:textId="7777777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Whether the quality measures for the baseline organisation and early warning indicators of potential problems or pressure points within different areas that are likely to have an adverse effect on the nuclear baseline are understood and appropriate.</w:t>
            </w:r>
          </w:p>
        </w:tc>
        <w:tc>
          <w:tcPr>
            <w:tcW w:w="465" w:type="pct"/>
          </w:tcPr>
          <w:p w14:paraId="5C6CF8B7"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B8E7D30"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04658C2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46BF9036"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33FEC6FE" w14:textId="77777777" w:rsidTr="000409C2">
        <w:tc>
          <w:tcPr>
            <w:tcW w:w="3141" w:type="pct"/>
          </w:tcPr>
          <w:p w14:paraId="759CE9AB" w14:textId="0BB3686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lastRenderedPageBreak/>
              <w:t xml:space="preserve">Whether the </w:t>
            </w:r>
            <w:r w:rsidR="00C677B2">
              <w:rPr>
                <w:rFonts w:eastAsia="Times New Roman" w:cs="Arial"/>
                <w:szCs w:val="24"/>
                <w:lang w:bidi="ar-SA"/>
              </w:rPr>
              <w:t>performance indictors</w:t>
            </w:r>
            <w:r w:rsidRPr="000409C2">
              <w:rPr>
                <w:rFonts w:eastAsia="Times New Roman" w:cs="Arial"/>
                <w:szCs w:val="24"/>
                <w:lang w:bidi="ar-SA"/>
              </w:rPr>
              <w:t xml:space="preserve"> and metrics, particularly those used at senior levels, are comprehensive, sufficiently relevant to nuclear safety and used in combination with other, qualitative sources of information (</w:t>
            </w:r>
            <w:r w:rsidR="00C677B2">
              <w:rPr>
                <w:rFonts w:eastAsia="Times New Roman" w:cs="Arial"/>
                <w:szCs w:val="24"/>
                <w:lang w:bidi="ar-SA"/>
              </w:rPr>
              <w:t>for example,</w:t>
            </w:r>
            <w:r w:rsidRPr="000409C2">
              <w:rPr>
                <w:rFonts w:eastAsia="Times New Roman" w:cs="Arial"/>
                <w:szCs w:val="24"/>
                <w:lang w:bidi="ar-SA"/>
              </w:rPr>
              <w:t xml:space="preserve"> audits</w:t>
            </w:r>
            <w:r w:rsidR="00C677B2">
              <w:rPr>
                <w:rFonts w:eastAsia="Times New Roman" w:cs="Arial"/>
                <w:szCs w:val="24"/>
                <w:lang w:bidi="ar-SA"/>
              </w:rPr>
              <w:t xml:space="preserve"> </w:t>
            </w:r>
            <w:r w:rsidRPr="000409C2">
              <w:rPr>
                <w:rFonts w:eastAsia="Times New Roman" w:cs="Arial"/>
                <w:szCs w:val="24"/>
                <w:lang w:bidi="ar-SA"/>
              </w:rPr>
              <w:t>/</w:t>
            </w:r>
            <w:r w:rsidR="00C677B2">
              <w:rPr>
                <w:rFonts w:eastAsia="Times New Roman" w:cs="Arial"/>
                <w:szCs w:val="24"/>
                <w:lang w:bidi="ar-SA"/>
              </w:rPr>
              <w:t xml:space="preserve"> </w:t>
            </w:r>
            <w:r w:rsidRPr="000409C2">
              <w:rPr>
                <w:rFonts w:eastAsia="Times New Roman" w:cs="Arial"/>
                <w:szCs w:val="24"/>
                <w:lang w:bidi="ar-SA"/>
              </w:rPr>
              <w:t>reviews, operating experience).</w:t>
            </w:r>
          </w:p>
        </w:tc>
        <w:tc>
          <w:tcPr>
            <w:tcW w:w="465" w:type="pct"/>
          </w:tcPr>
          <w:p w14:paraId="1FBD2C60"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375C1E0A"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3F94431"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CB9EE7B"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524754C9" w14:textId="77777777" w:rsidTr="000409C2">
        <w:tc>
          <w:tcPr>
            <w:tcW w:w="3141" w:type="pct"/>
          </w:tcPr>
          <w:p w14:paraId="5024BDBD" w14:textId="7CB8F874" w:rsidR="000409C2" w:rsidRPr="000409C2" w:rsidRDefault="000409C2" w:rsidP="000409C2">
            <w:pPr>
              <w:spacing w:before="60" w:after="60" w:line="240" w:lineRule="auto"/>
              <w:rPr>
                <w:rFonts w:eastAsia="Times New Roman" w:cs="Arial"/>
                <w:szCs w:val="24"/>
                <w:lang w:bidi="ar-SA"/>
              </w:rPr>
            </w:pPr>
            <w:bookmarkStart w:id="17" w:name="_Toc2787060"/>
            <w:r w:rsidRPr="000409C2">
              <w:rPr>
                <w:rFonts w:eastAsia="Times New Roman" w:cs="Arial"/>
                <w:szCs w:val="24"/>
                <w:lang w:bidi="ar-SA"/>
              </w:rPr>
              <w:t>How a robust and effective LC</w:t>
            </w:r>
            <w:r w:rsidR="00C677B2">
              <w:rPr>
                <w:rFonts w:eastAsia="Times New Roman" w:cs="Arial"/>
                <w:szCs w:val="24"/>
                <w:lang w:bidi="ar-SA"/>
              </w:rPr>
              <w:t xml:space="preserve"> </w:t>
            </w:r>
            <w:r w:rsidRPr="000409C2">
              <w:rPr>
                <w:rFonts w:eastAsia="Times New Roman" w:cs="Arial"/>
                <w:szCs w:val="24"/>
                <w:lang w:bidi="ar-SA"/>
              </w:rPr>
              <w:t>36 process is maintained during periods of high operational and organisational stress</w:t>
            </w:r>
            <w:bookmarkEnd w:id="17"/>
            <w:r w:rsidRPr="000409C2">
              <w:rPr>
                <w:rFonts w:eastAsia="Times New Roman" w:cs="Arial"/>
                <w:szCs w:val="24"/>
                <w:lang w:bidi="ar-SA"/>
              </w:rPr>
              <w:t>.</w:t>
            </w:r>
          </w:p>
        </w:tc>
        <w:tc>
          <w:tcPr>
            <w:tcW w:w="465" w:type="pct"/>
          </w:tcPr>
          <w:p w14:paraId="2C8FCFBB"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24210B22"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22B4D4CB"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0E54477E"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24D896DE" w14:textId="77777777" w:rsidTr="000409C2">
        <w:tc>
          <w:tcPr>
            <w:tcW w:w="3141" w:type="pct"/>
          </w:tcPr>
          <w:p w14:paraId="158C7CB6" w14:textId="5F206D74" w:rsidR="000409C2" w:rsidRPr="000409C2" w:rsidRDefault="000409C2" w:rsidP="000409C2">
            <w:pPr>
              <w:spacing w:before="60" w:after="60" w:line="240" w:lineRule="auto"/>
              <w:rPr>
                <w:rFonts w:eastAsia="Times New Roman" w:cs="Arial"/>
                <w:szCs w:val="24"/>
                <w:lang w:bidi="ar-SA"/>
              </w:rPr>
            </w:pPr>
            <w:bookmarkStart w:id="18" w:name="_Toc2787086"/>
            <w:r w:rsidRPr="000409C2">
              <w:rPr>
                <w:rFonts w:eastAsia="Times New Roman" w:cs="Arial"/>
                <w:szCs w:val="24"/>
                <w:lang w:bidi="ar-SA"/>
              </w:rPr>
              <w:t>How individuals are made aware of their LC</w:t>
            </w:r>
            <w:r w:rsidR="00C677B2">
              <w:rPr>
                <w:rFonts w:eastAsia="Times New Roman" w:cs="Arial"/>
                <w:szCs w:val="24"/>
                <w:lang w:bidi="ar-SA"/>
              </w:rPr>
              <w:t xml:space="preserve"> </w:t>
            </w:r>
            <w:r w:rsidRPr="000409C2">
              <w:rPr>
                <w:rFonts w:eastAsia="Times New Roman" w:cs="Arial"/>
                <w:szCs w:val="24"/>
                <w:lang w:bidi="ar-SA"/>
              </w:rPr>
              <w:t>36 roles, responsibilities and SQEP requirements and whether those SQEP requirements are met</w:t>
            </w:r>
            <w:bookmarkEnd w:id="18"/>
            <w:r w:rsidRPr="000409C2">
              <w:rPr>
                <w:rFonts w:eastAsia="Times New Roman" w:cs="Arial"/>
                <w:szCs w:val="24"/>
                <w:lang w:bidi="ar-SA"/>
              </w:rPr>
              <w:t>.</w:t>
            </w:r>
          </w:p>
        </w:tc>
        <w:tc>
          <w:tcPr>
            <w:tcW w:w="465" w:type="pct"/>
          </w:tcPr>
          <w:p w14:paraId="499915DA"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10E82DD4"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3632EB7E"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A811391"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017C5084" w14:textId="77777777" w:rsidTr="000409C2">
        <w:tc>
          <w:tcPr>
            <w:tcW w:w="3141" w:type="pct"/>
          </w:tcPr>
          <w:p w14:paraId="2420796C" w14:textId="17A4B99A" w:rsidR="000409C2" w:rsidRPr="000409C2" w:rsidRDefault="000409C2" w:rsidP="000409C2">
            <w:pPr>
              <w:spacing w:before="60" w:after="60" w:line="240" w:lineRule="auto"/>
              <w:rPr>
                <w:rFonts w:eastAsia="Times New Roman" w:cs="Arial"/>
                <w:szCs w:val="24"/>
                <w:lang w:bidi="ar-SA"/>
              </w:rPr>
            </w:pPr>
            <w:bookmarkStart w:id="19" w:name="_Toc2787090"/>
            <w:r w:rsidRPr="000409C2">
              <w:rPr>
                <w:rFonts w:eastAsia="Times New Roman" w:cs="Arial"/>
                <w:szCs w:val="24"/>
                <w:lang w:bidi="ar-SA"/>
              </w:rPr>
              <w:t>How the leadership and senior management promote, establish and uphold robust standards for the nuclear baseline (</w:t>
            </w:r>
            <w:r w:rsidR="00C677B2">
              <w:rPr>
                <w:rFonts w:eastAsia="Times New Roman" w:cs="Arial"/>
                <w:szCs w:val="24"/>
                <w:lang w:bidi="ar-SA"/>
              </w:rPr>
              <w:t>for example,</w:t>
            </w:r>
            <w:r w:rsidRPr="000409C2">
              <w:rPr>
                <w:rFonts w:eastAsia="Times New Roman" w:cs="Arial"/>
                <w:szCs w:val="24"/>
                <w:lang w:bidi="ar-SA"/>
              </w:rPr>
              <w:t xml:space="preserve"> ‘walk the talk’ regarding safety over production; response when doubts or concerns are raised)</w:t>
            </w:r>
            <w:bookmarkEnd w:id="19"/>
            <w:r w:rsidRPr="000409C2">
              <w:rPr>
                <w:rFonts w:eastAsia="Times New Roman" w:cs="Arial"/>
                <w:szCs w:val="24"/>
                <w:lang w:bidi="ar-SA"/>
              </w:rPr>
              <w:t>.</w:t>
            </w:r>
          </w:p>
        </w:tc>
        <w:tc>
          <w:tcPr>
            <w:tcW w:w="465" w:type="pct"/>
          </w:tcPr>
          <w:p w14:paraId="0CDEF59C"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0811F30"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4965325"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2600A30F"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6BBF76A5" w14:textId="77777777" w:rsidTr="000409C2">
        <w:tc>
          <w:tcPr>
            <w:tcW w:w="5000" w:type="pct"/>
            <w:gridSpan w:val="5"/>
            <w:shd w:val="clear" w:color="auto" w:fill="BFBFBF" w:themeFill="background1" w:themeFillShade="BF"/>
          </w:tcPr>
          <w:p w14:paraId="1929982B" w14:textId="710311D1" w:rsidR="000409C2" w:rsidRPr="000409C2" w:rsidRDefault="000409C2" w:rsidP="000409C2">
            <w:pPr>
              <w:spacing w:before="60" w:after="60" w:line="240" w:lineRule="auto"/>
              <w:rPr>
                <w:rFonts w:eastAsia="Times New Roman" w:cs="Arial"/>
                <w:b/>
                <w:szCs w:val="24"/>
                <w:lang w:bidi="ar-SA"/>
              </w:rPr>
            </w:pPr>
            <w:r w:rsidRPr="000409C2">
              <w:rPr>
                <w:rFonts w:eastAsia="Times New Roman" w:cs="Arial"/>
                <w:b/>
                <w:szCs w:val="24"/>
                <w:lang w:bidi="ar-SA"/>
              </w:rPr>
              <w:t xml:space="preserve">Support </w:t>
            </w:r>
            <w:r>
              <w:rPr>
                <w:rFonts w:eastAsia="Times New Roman" w:cs="Arial"/>
                <w:b/>
                <w:szCs w:val="24"/>
                <w:lang w:bidi="ar-SA"/>
              </w:rPr>
              <w:t>e</w:t>
            </w:r>
            <w:r w:rsidRPr="000409C2">
              <w:rPr>
                <w:rFonts w:eastAsia="Times New Roman" w:cs="Arial"/>
                <w:b/>
                <w:szCs w:val="24"/>
                <w:lang w:bidi="ar-SA"/>
              </w:rPr>
              <w:t>lements</w:t>
            </w:r>
            <w:r w:rsidR="00F4257D">
              <w:rPr>
                <w:rFonts w:eastAsia="Times New Roman" w:cs="Arial"/>
                <w:b/>
                <w:szCs w:val="24"/>
                <w:lang w:bidi="ar-SA"/>
              </w:rPr>
              <w:t>:</w:t>
            </w:r>
          </w:p>
        </w:tc>
      </w:tr>
      <w:tr w:rsidR="000409C2" w:rsidRPr="000409C2" w14:paraId="5D0AC58C" w14:textId="77777777" w:rsidTr="000409C2">
        <w:tc>
          <w:tcPr>
            <w:tcW w:w="3141" w:type="pct"/>
          </w:tcPr>
          <w:p w14:paraId="2B379928" w14:textId="7777777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How the arrangements and governance are integrated into the wider business management arrangements and governance.</w:t>
            </w:r>
          </w:p>
        </w:tc>
        <w:tc>
          <w:tcPr>
            <w:tcW w:w="465" w:type="pct"/>
          </w:tcPr>
          <w:p w14:paraId="0EFB637C"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5D243841"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518EF5E5"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747C3BB0" w14:textId="77777777" w:rsidR="000409C2" w:rsidRPr="000409C2" w:rsidRDefault="000409C2" w:rsidP="000409C2">
            <w:pPr>
              <w:spacing w:before="60" w:after="60" w:line="240" w:lineRule="auto"/>
              <w:jc w:val="center"/>
              <w:rPr>
                <w:rFonts w:eastAsia="Times New Roman" w:cs="Arial"/>
                <w:szCs w:val="24"/>
                <w:lang w:bidi="ar-SA"/>
              </w:rPr>
            </w:pPr>
          </w:p>
        </w:tc>
      </w:tr>
      <w:tr w:rsidR="000409C2" w:rsidRPr="000409C2" w14:paraId="5A8ACF19" w14:textId="77777777" w:rsidTr="000409C2">
        <w:tc>
          <w:tcPr>
            <w:tcW w:w="3141" w:type="pct"/>
          </w:tcPr>
          <w:p w14:paraId="01497A62" w14:textId="77777777" w:rsidR="000409C2" w:rsidRPr="000409C2" w:rsidRDefault="000409C2" w:rsidP="000409C2">
            <w:pPr>
              <w:spacing w:before="60" w:after="60" w:line="240" w:lineRule="auto"/>
              <w:rPr>
                <w:rFonts w:eastAsia="Times New Roman" w:cs="Arial"/>
                <w:szCs w:val="24"/>
                <w:lang w:bidi="ar-SA"/>
              </w:rPr>
            </w:pPr>
            <w:bookmarkStart w:id="20" w:name="_Toc2787087"/>
            <w:r w:rsidRPr="000409C2">
              <w:rPr>
                <w:rFonts w:eastAsia="Times New Roman" w:cs="Arial"/>
                <w:szCs w:val="24"/>
                <w:lang w:bidi="ar-SA"/>
              </w:rPr>
              <w:t>How the importance of maintaining robust arrangements is communicated</w:t>
            </w:r>
            <w:bookmarkEnd w:id="20"/>
            <w:r w:rsidRPr="000409C2">
              <w:rPr>
                <w:rFonts w:eastAsia="Times New Roman" w:cs="Arial"/>
                <w:szCs w:val="24"/>
                <w:lang w:bidi="ar-SA"/>
              </w:rPr>
              <w:t>.</w:t>
            </w:r>
          </w:p>
        </w:tc>
        <w:tc>
          <w:tcPr>
            <w:tcW w:w="465" w:type="pct"/>
          </w:tcPr>
          <w:p w14:paraId="7AE8B201"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4C01B73E"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78DF93AC"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343118A2"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6906EDC2" w14:textId="77777777" w:rsidTr="000409C2">
        <w:tc>
          <w:tcPr>
            <w:tcW w:w="3141" w:type="pct"/>
          </w:tcPr>
          <w:p w14:paraId="1A37E087" w14:textId="77777777" w:rsidR="000409C2" w:rsidRPr="000409C2" w:rsidRDefault="000409C2" w:rsidP="000409C2">
            <w:pPr>
              <w:spacing w:before="60" w:after="60" w:line="240" w:lineRule="auto"/>
              <w:rPr>
                <w:rFonts w:eastAsia="Times New Roman" w:cs="Arial"/>
                <w:szCs w:val="24"/>
                <w:lang w:bidi="ar-SA"/>
              </w:rPr>
            </w:pPr>
            <w:r w:rsidRPr="000409C2">
              <w:rPr>
                <w:rFonts w:eastAsia="Times New Roman" w:cs="Arial"/>
                <w:szCs w:val="24"/>
                <w:lang w:bidi="ar-SA"/>
              </w:rPr>
              <w:t>How the arrangements are communicated.</w:t>
            </w:r>
          </w:p>
        </w:tc>
        <w:tc>
          <w:tcPr>
            <w:tcW w:w="465" w:type="pct"/>
          </w:tcPr>
          <w:p w14:paraId="6CAD6AD7"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53E8A51A"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1F12BEF9"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2D3518D8"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050A2AB6" w14:textId="77777777" w:rsidTr="000409C2">
        <w:tc>
          <w:tcPr>
            <w:tcW w:w="3141" w:type="pct"/>
          </w:tcPr>
          <w:p w14:paraId="49DC1CC5" w14:textId="77777777" w:rsidR="000409C2" w:rsidRPr="000409C2" w:rsidRDefault="000409C2" w:rsidP="000409C2">
            <w:pPr>
              <w:spacing w:before="60" w:after="60" w:line="240" w:lineRule="auto"/>
              <w:rPr>
                <w:rFonts w:eastAsia="Times New Roman" w:cs="Arial"/>
                <w:szCs w:val="24"/>
                <w:lang w:bidi="ar-SA"/>
              </w:rPr>
            </w:pPr>
            <w:bookmarkStart w:id="21" w:name="_Toc2787088"/>
            <w:r w:rsidRPr="000409C2">
              <w:rPr>
                <w:rFonts w:eastAsia="Times New Roman" w:cs="Arial"/>
                <w:szCs w:val="24"/>
                <w:lang w:bidi="ar-SA"/>
              </w:rPr>
              <w:t>Whether personnel find the arrangements clear and easy to use</w:t>
            </w:r>
            <w:bookmarkEnd w:id="21"/>
            <w:r w:rsidRPr="000409C2">
              <w:rPr>
                <w:rFonts w:eastAsia="Times New Roman" w:cs="Arial"/>
                <w:szCs w:val="24"/>
                <w:lang w:bidi="ar-SA"/>
              </w:rPr>
              <w:t>.</w:t>
            </w:r>
          </w:p>
        </w:tc>
        <w:tc>
          <w:tcPr>
            <w:tcW w:w="465" w:type="pct"/>
          </w:tcPr>
          <w:p w14:paraId="1C487D9F"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2407FE40"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1B1ADA5"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785F8F52"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r>
      <w:tr w:rsidR="000409C2" w:rsidRPr="000409C2" w14:paraId="128F1AC1" w14:textId="77777777" w:rsidTr="000409C2">
        <w:tc>
          <w:tcPr>
            <w:tcW w:w="3141" w:type="pct"/>
          </w:tcPr>
          <w:p w14:paraId="72154D93" w14:textId="77777777" w:rsidR="000409C2" w:rsidRPr="000409C2" w:rsidRDefault="000409C2" w:rsidP="000409C2">
            <w:pPr>
              <w:spacing w:before="60" w:after="60" w:line="240" w:lineRule="auto"/>
              <w:rPr>
                <w:rFonts w:eastAsia="Times New Roman" w:cs="Arial"/>
                <w:szCs w:val="24"/>
                <w:lang w:bidi="ar-SA"/>
              </w:rPr>
            </w:pPr>
            <w:bookmarkStart w:id="22" w:name="_Toc2787137"/>
            <w:r w:rsidRPr="000409C2">
              <w:rPr>
                <w:rFonts w:eastAsia="Times New Roman" w:cs="Arial"/>
                <w:szCs w:val="24"/>
                <w:lang w:bidi="ar-SA"/>
              </w:rPr>
              <w:t>How does the organisation learn from implementation of the arrangements in order to maintain them up-to-date?</w:t>
            </w:r>
            <w:bookmarkEnd w:id="22"/>
          </w:p>
        </w:tc>
        <w:tc>
          <w:tcPr>
            <w:tcW w:w="465" w:type="pct"/>
          </w:tcPr>
          <w:p w14:paraId="364DE8DA" w14:textId="77777777" w:rsidR="000409C2" w:rsidRPr="000409C2" w:rsidRDefault="000409C2" w:rsidP="000409C2">
            <w:pPr>
              <w:spacing w:before="60" w:after="60" w:line="240" w:lineRule="auto"/>
              <w:jc w:val="center"/>
              <w:rPr>
                <w:rFonts w:eastAsia="Times New Roman" w:cs="Arial"/>
                <w:szCs w:val="24"/>
                <w:lang w:bidi="ar-SA"/>
              </w:rPr>
            </w:pPr>
          </w:p>
        </w:tc>
        <w:tc>
          <w:tcPr>
            <w:tcW w:w="465" w:type="pct"/>
          </w:tcPr>
          <w:p w14:paraId="65EAD520"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7CFF15F9" w14:textId="77777777" w:rsidR="000409C2" w:rsidRPr="000409C2" w:rsidRDefault="000409C2" w:rsidP="000409C2">
            <w:pPr>
              <w:spacing w:before="60" w:after="60" w:line="240" w:lineRule="auto"/>
              <w:jc w:val="center"/>
              <w:rPr>
                <w:rFonts w:eastAsia="Times New Roman" w:cs="Arial"/>
                <w:szCs w:val="24"/>
                <w:lang w:bidi="ar-SA"/>
              </w:rPr>
            </w:pPr>
            <w:r w:rsidRPr="000409C2">
              <w:rPr>
                <w:rFonts w:eastAsia="Times New Roman" w:cs="Arial"/>
                <w:szCs w:val="24"/>
                <w:lang w:bidi="ar-SA"/>
              </w:rPr>
              <w:t>X</w:t>
            </w:r>
          </w:p>
        </w:tc>
        <w:tc>
          <w:tcPr>
            <w:tcW w:w="465" w:type="pct"/>
          </w:tcPr>
          <w:p w14:paraId="60FADA21" w14:textId="77777777" w:rsidR="000409C2" w:rsidRPr="000409C2" w:rsidRDefault="000409C2" w:rsidP="000409C2">
            <w:pPr>
              <w:spacing w:before="60" w:after="60" w:line="240" w:lineRule="auto"/>
              <w:jc w:val="center"/>
              <w:rPr>
                <w:rFonts w:eastAsia="Times New Roman" w:cs="Arial"/>
                <w:szCs w:val="24"/>
                <w:lang w:bidi="ar-SA"/>
              </w:rPr>
            </w:pPr>
          </w:p>
        </w:tc>
      </w:tr>
    </w:tbl>
    <w:p w14:paraId="321E277B" w14:textId="77777777" w:rsidR="000409C2" w:rsidRPr="00645050" w:rsidRDefault="000409C2" w:rsidP="000409C2">
      <w:pPr>
        <w:pStyle w:val="Bulletlist1"/>
        <w:numPr>
          <w:ilvl w:val="0"/>
          <w:numId w:val="0"/>
        </w:numPr>
      </w:pPr>
    </w:p>
    <w:p w14:paraId="4B0743D4" w14:textId="77777777" w:rsidR="0097518F" w:rsidRDefault="0097518F" w:rsidP="003E56EC">
      <w:pPr>
        <w:pStyle w:val="Heading1"/>
        <w:numPr>
          <w:ilvl w:val="0"/>
          <w:numId w:val="0"/>
        </w:numPr>
        <w:ind w:left="851" w:hanging="851"/>
        <w:sectPr w:rsidR="0097518F" w:rsidSect="00B23A5E">
          <w:pgSz w:w="11906" w:h="16838" w:code="9"/>
          <w:pgMar w:top="1440" w:right="1440" w:bottom="1440" w:left="1440" w:header="397" w:footer="397" w:gutter="0"/>
          <w:cols w:space="312"/>
          <w:docGrid w:linePitch="360"/>
        </w:sectPr>
      </w:pPr>
    </w:p>
    <w:p w14:paraId="0C6042EB" w14:textId="41A97CC8" w:rsidR="003E56EC" w:rsidRDefault="0097518F" w:rsidP="0097518F">
      <w:pPr>
        <w:pStyle w:val="Heading1"/>
        <w:numPr>
          <w:ilvl w:val="0"/>
          <w:numId w:val="0"/>
        </w:numPr>
      </w:pPr>
      <w:bookmarkStart w:id="23" w:name="_Toc226722819"/>
      <w:r>
        <w:lastRenderedPageBreak/>
        <w:t>Appendix C – Considerations for assessing the adequacy of human and financial resources</w:t>
      </w:r>
      <w:bookmarkEnd w:id="23"/>
    </w:p>
    <w:p w14:paraId="2FAF298B" w14:textId="7196C9E6" w:rsidR="0097518F" w:rsidRPr="0097518F" w:rsidRDefault="0097518F" w:rsidP="0097518F">
      <w:pPr>
        <w:pStyle w:val="F9-Paragraph"/>
        <w:numPr>
          <w:ilvl w:val="0"/>
          <w:numId w:val="0"/>
        </w:numPr>
      </w:pPr>
      <w:r w:rsidRPr="00C00BD3">
        <w:rPr>
          <w:lang w:bidi="ar-SA"/>
        </w:rPr>
        <w:t xml:space="preserve">Inspectors should assess the understanding of the need for adequate resources and adequacy of resources for current operations by checking the following </w:t>
      </w:r>
      <w:r>
        <w:rPr>
          <w:lang w:bidi="ar-SA"/>
        </w:rPr>
        <w:t>‘</w:t>
      </w:r>
      <w:r w:rsidRPr="00C00BD3">
        <w:rPr>
          <w:lang w:bidi="ar-SA"/>
        </w:rPr>
        <w:t xml:space="preserve">Key </w:t>
      </w:r>
      <w:r w:rsidR="00CE5462">
        <w:rPr>
          <w:lang w:bidi="ar-SA"/>
        </w:rPr>
        <w:t>e</w:t>
      </w:r>
      <w:r w:rsidRPr="00C00BD3">
        <w:rPr>
          <w:lang w:bidi="ar-SA"/>
        </w:rPr>
        <w:t>lements</w:t>
      </w:r>
      <w:r>
        <w:rPr>
          <w:lang w:bidi="ar-SA"/>
        </w:rPr>
        <w:t>’</w:t>
      </w:r>
      <w:r w:rsidRPr="00C00BD3">
        <w:rPr>
          <w:lang w:bidi="ar-SA"/>
        </w:rPr>
        <w:t>.</w:t>
      </w:r>
    </w:p>
    <w:tbl>
      <w:tblPr>
        <w:tblStyle w:val="ONRTable1"/>
        <w:tblW w:w="5000" w:type="pct"/>
        <w:tblInd w:w="0" w:type="dxa"/>
        <w:tblLook w:val="04A0" w:firstRow="1" w:lastRow="0" w:firstColumn="1" w:lastColumn="0" w:noHBand="0" w:noVBand="1"/>
      </w:tblPr>
      <w:tblGrid>
        <w:gridCol w:w="5489"/>
        <w:gridCol w:w="884"/>
        <w:gridCol w:w="885"/>
        <w:gridCol w:w="885"/>
        <w:gridCol w:w="883"/>
      </w:tblGrid>
      <w:tr w:rsidR="0097518F" w:rsidRPr="0097518F" w14:paraId="79566A2C" w14:textId="77777777" w:rsidTr="0097518F">
        <w:trPr>
          <w:cnfStyle w:val="100000000000" w:firstRow="1" w:lastRow="0" w:firstColumn="0" w:lastColumn="0" w:oddVBand="0" w:evenVBand="0" w:oddHBand="0" w:evenHBand="0" w:firstRowFirstColumn="0" w:firstRowLastColumn="0" w:lastRowFirstColumn="0" w:lastRowLastColumn="0"/>
          <w:trHeight w:val="1785"/>
          <w:tblHeader/>
        </w:trPr>
        <w:tc>
          <w:tcPr>
            <w:tcW w:w="3041" w:type="pct"/>
            <w:vAlign w:val="bottom"/>
          </w:tcPr>
          <w:p w14:paraId="63F3FBD9" w14:textId="278E9DFB" w:rsidR="0097518F" w:rsidRPr="0097518F" w:rsidRDefault="0097518F" w:rsidP="0097518F">
            <w:pPr>
              <w:spacing w:before="60" w:after="60" w:line="240" w:lineRule="auto"/>
              <w:rPr>
                <w:rFonts w:eastAsia="Times New Roman" w:cs="Arial"/>
                <w:b w:val="0"/>
                <w:szCs w:val="24"/>
                <w:lang w:bidi="ar-SA"/>
              </w:rPr>
            </w:pPr>
            <w:r w:rsidRPr="0097518F">
              <w:rPr>
                <w:rFonts w:eastAsia="Times New Roman" w:cs="Arial"/>
                <w:szCs w:val="24"/>
                <w:lang w:bidi="ar-SA"/>
              </w:rPr>
              <w:t xml:space="preserve">Key </w:t>
            </w:r>
            <w:r w:rsidR="00CE5462">
              <w:rPr>
                <w:rFonts w:eastAsia="Times New Roman" w:cs="Arial"/>
                <w:szCs w:val="24"/>
                <w:lang w:bidi="ar-SA"/>
              </w:rPr>
              <w:t>e</w:t>
            </w:r>
            <w:r w:rsidRPr="0097518F">
              <w:rPr>
                <w:rFonts w:eastAsia="Times New Roman" w:cs="Arial"/>
                <w:szCs w:val="24"/>
                <w:lang w:bidi="ar-SA"/>
              </w:rPr>
              <w:t>lements</w:t>
            </w:r>
          </w:p>
        </w:tc>
        <w:tc>
          <w:tcPr>
            <w:tcW w:w="490" w:type="pct"/>
            <w:textDirection w:val="btLr"/>
            <w:vAlign w:val="center"/>
          </w:tcPr>
          <w:p w14:paraId="2211A2CE" w14:textId="77777777" w:rsidR="0097518F" w:rsidRPr="0097518F" w:rsidRDefault="0097518F" w:rsidP="0097518F">
            <w:pPr>
              <w:spacing w:before="60" w:after="60" w:line="240" w:lineRule="auto"/>
              <w:ind w:left="113" w:right="113"/>
              <w:rPr>
                <w:rFonts w:eastAsia="Times New Roman" w:cs="Arial"/>
                <w:b w:val="0"/>
                <w:szCs w:val="24"/>
                <w:lang w:bidi="ar-SA"/>
              </w:rPr>
            </w:pPr>
            <w:r w:rsidRPr="0097518F">
              <w:rPr>
                <w:rFonts w:eastAsia="Times New Roman" w:cs="Arial"/>
                <w:szCs w:val="24"/>
                <w:lang w:bidi="ar-SA"/>
              </w:rPr>
              <w:t>Board / Executive</w:t>
            </w:r>
          </w:p>
        </w:tc>
        <w:tc>
          <w:tcPr>
            <w:tcW w:w="490" w:type="pct"/>
            <w:textDirection w:val="btLr"/>
            <w:vAlign w:val="center"/>
          </w:tcPr>
          <w:p w14:paraId="199F6CB0" w14:textId="2FFA2C16" w:rsidR="0097518F" w:rsidRPr="0097518F" w:rsidRDefault="0097518F" w:rsidP="0097518F">
            <w:pPr>
              <w:spacing w:before="60" w:after="60" w:line="240" w:lineRule="auto"/>
              <w:ind w:left="113" w:right="113"/>
              <w:rPr>
                <w:rFonts w:eastAsia="Times New Roman" w:cs="Arial"/>
                <w:b w:val="0"/>
                <w:szCs w:val="24"/>
                <w:lang w:bidi="ar-SA"/>
              </w:rPr>
            </w:pPr>
            <w:r w:rsidRPr="0097518F">
              <w:rPr>
                <w:rFonts w:eastAsia="Times New Roman" w:cs="Arial"/>
                <w:szCs w:val="24"/>
                <w:lang w:bidi="ar-SA"/>
              </w:rPr>
              <w:t>LC</w:t>
            </w:r>
            <w:r w:rsidR="00CE5462">
              <w:rPr>
                <w:rFonts w:eastAsia="Times New Roman" w:cs="Arial"/>
                <w:szCs w:val="24"/>
                <w:lang w:bidi="ar-SA"/>
              </w:rPr>
              <w:t xml:space="preserve"> </w:t>
            </w:r>
            <w:r w:rsidRPr="0097518F">
              <w:rPr>
                <w:rFonts w:eastAsia="Times New Roman" w:cs="Arial"/>
                <w:szCs w:val="24"/>
                <w:lang w:bidi="ar-SA"/>
              </w:rPr>
              <w:t xml:space="preserve">36 </w:t>
            </w:r>
            <w:r w:rsidR="00CE5462">
              <w:rPr>
                <w:rFonts w:eastAsia="Times New Roman" w:cs="Arial"/>
                <w:szCs w:val="24"/>
                <w:lang w:bidi="ar-SA"/>
              </w:rPr>
              <w:t>o</w:t>
            </w:r>
            <w:r w:rsidRPr="0097518F">
              <w:rPr>
                <w:rFonts w:eastAsia="Times New Roman" w:cs="Arial"/>
                <w:szCs w:val="24"/>
                <w:lang w:bidi="ar-SA"/>
              </w:rPr>
              <w:t>wner</w:t>
            </w:r>
          </w:p>
        </w:tc>
        <w:tc>
          <w:tcPr>
            <w:tcW w:w="490" w:type="pct"/>
            <w:textDirection w:val="btLr"/>
            <w:vAlign w:val="center"/>
          </w:tcPr>
          <w:p w14:paraId="14196A17" w14:textId="77777777" w:rsidR="0097518F" w:rsidRPr="0097518F" w:rsidRDefault="0097518F" w:rsidP="0097518F">
            <w:pPr>
              <w:spacing w:before="60" w:after="60" w:line="240" w:lineRule="auto"/>
              <w:ind w:left="113" w:right="113"/>
              <w:rPr>
                <w:rFonts w:eastAsia="Times New Roman" w:cs="Arial"/>
                <w:b w:val="0"/>
                <w:szCs w:val="24"/>
                <w:lang w:bidi="ar-SA"/>
              </w:rPr>
            </w:pPr>
            <w:r w:rsidRPr="0097518F">
              <w:rPr>
                <w:rFonts w:eastAsia="Times New Roman" w:cs="Arial"/>
                <w:szCs w:val="24"/>
                <w:lang w:bidi="ar-SA"/>
              </w:rPr>
              <w:t>Management</w:t>
            </w:r>
          </w:p>
        </w:tc>
        <w:tc>
          <w:tcPr>
            <w:tcW w:w="490" w:type="pct"/>
            <w:textDirection w:val="btLr"/>
            <w:vAlign w:val="center"/>
          </w:tcPr>
          <w:p w14:paraId="2E07B924" w14:textId="77777777" w:rsidR="0097518F" w:rsidRPr="0097518F" w:rsidRDefault="0097518F" w:rsidP="0097518F">
            <w:pPr>
              <w:spacing w:before="60" w:after="60" w:line="240" w:lineRule="auto"/>
              <w:ind w:left="113" w:right="113"/>
              <w:rPr>
                <w:rFonts w:eastAsia="Times New Roman" w:cs="Arial"/>
                <w:b w:val="0"/>
                <w:szCs w:val="24"/>
                <w:lang w:bidi="ar-SA"/>
              </w:rPr>
            </w:pPr>
            <w:r w:rsidRPr="0097518F">
              <w:rPr>
                <w:rFonts w:eastAsia="Times New Roman" w:cs="Arial"/>
                <w:szCs w:val="24"/>
                <w:lang w:bidi="ar-SA"/>
              </w:rPr>
              <w:t>Workforce</w:t>
            </w:r>
          </w:p>
        </w:tc>
      </w:tr>
      <w:tr w:rsidR="0097518F" w:rsidRPr="0097518F" w14:paraId="01DD499A" w14:textId="77777777" w:rsidTr="0097518F">
        <w:tc>
          <w:tcPr>
            <w:tcW w:w="5000" w:type="pct"/>
            <w:gridSpan w:val="5"/>
            <w:shd w:val="clear" w:color="auto" w:fill="BFBFBF" w:themeFill="background1" w:themeFillShade="BF"/>
          </w:tcPr>
          <w:p w14:paraId="033420DC" w14:textId="11828D69" w:rsidR="0097518F" w:rsidRPr="0097518F" w:rsidRDefault="0097518F" w:rsidP="0097518F">
            <w:pPr>
              <w:spacing w:before="60" w:after="60" w:line="240" w:lineRule="auto"/>
              <w:rPr>
                <w:rFonts w:eastAsia="Times New Roman" w:cs="Arial"/>
                <w:b/>
                <w:szCs w:val="24"/>
                <w:lang w:bidi="ar-SA"/>
              </w:rPr>
            </w:pPr>
            <w:r w:rsidRPr="0097518F">
              <w:rPr>
                <w:rFonts w:eastAsia="Times New Roman" w:cs="Arial"/>
                <w:b/>
                <w:szCs w:val="24"/>
                <w:lang w:bidi="ar-SA"/>
              </w:rPr>
              <w:t>Human resources</w:t>
            </w:r>
          </w:p>
        </w:tc>
      </w:tr>
      <w:tr w:rsidR="0097518F" w:rsidRPr="0097518F" w14:paraId="1B982B5C" w14:textId="77777777" w:rsidTr="0097518F">
        <w:tc>
          <w:tcPr>
            <w:tcW w:w="3041" w:type="pct"/>
          </w:tcPr>
          <w:p w14:paraId="215D5CD6" w14:textId="7777777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t>Whether personnel understand the current nuclear baseline for their area and how it fits into the overall baseline organisation.</w:t>
            </w:r>
          </w:p>
        </w:tc>
        <w:tc>
          <w:tcPr>
            <w:tcW w:w="490" w:type="pct"/>
          </w:tcPr>
          <w:p w14:paraId="15BF3796"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63C42A04"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778CC1F4"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DF99A0F"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39A83161" w14:textId="77777777" w:rsidTr="0097518F">
        <w:tc>
          <w:tcPr>
            <w:tcW w:w="3041" w:type="pct"/>
          </w:tcPr>
          <w:p w14:paraId="37C43047" w14:textId="7777777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t>Whether the organisational structure meets the nuclear safety needs of the business (particularly if the needs have changed).</w:t>
            </w:r>
          </w:p>
        </w:tc>
        <w:tc>
          <w:tcPr>
            <w:tcW w:w="490" w:type="pct"/>
          </w:tcPr>
          <w:p w14:paraId="7C7CF50C"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0D1C4B8"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A74AE51"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195053B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2C4C51FC" w14:textId="77777777" w:rsidTr="0097518F">
        <w:tc>
          <w:tcPr>
            <w:tcW w:w="3041" w:type="pct"/>
          </w:tcPr>
          <w:p w14:paraId="047B1BED" w14:textId="77777777" w:rsidR="0097518F" w:rsidRPr="0097518F" w:rsidRDefault="0097518F" w:rsidP="0097518F">
            <w:pPr>
              <w:spacing w:before="60" w:after="60" w:line="240" w:lineRule="auto"/>
              <w:rPr>
                <w:rFonts w:eastAsia="Times New Roman" w:cs="Arial"/>
                <w:szCs w:val="24"/>
                <w:lang w:bidi="ar-SA"/>
              </w:rPr>
            </w:pPr>
            <w:bookmarkStart w:id="24" w:name="_Toc2787096"/>
            <w:bookmarkStart w:id="25" w:name="_Hlk68684358"/>
            <w:r w:rsidRPr="0097518F">
              <w:rPr>
                <w:rFonts w:eastAsia="Times New Roman" w:cs="Arial"/>
                <w:szCs w:val="24"/>
                <w:lang w:bidi="ar-SA"/>
              </w:rPr>
              <w:t>That posts and roles are filled, individuals achieve SQEP in a timely manner</w:t>
            </w:r>
            <w:bookmarkEnd w:id="24"/>
            <w:r w:rsidRPr="0097518F">
              <w:rPr>
                <w:rFonts w:eastAsia="Times New Roman" w:cs="Arial"/>
                <w:szCs w:val="24"/>
                <w:lang w:bidi="ar-SA"/>
              </w:rPr>
              <w:t xml:space="preserve"> and training and appointing records and databases are maintained adequately</w:t>
            </w:r>
            <w:bookmarkEnd w:id="25"/>
            <w:r w:rsidRPr="0097518F">
              <w:rPr>
                <w:rFonts w:eastAsia="Times New Roman" w:cs="Arial"/>
                <w:szCs w:val="24"/>
                <w:lang w:bidi="ar-SA"/>
              </w:rPr>
              <w:t>.</w:t>
            </w:r>
          </w:p>
        </w:tc>
        <w:tc>
          <w:tcPr>
            <w:tcW w:w="490" w:type="pct"/>
          </w:tcPr>
          <w:p w14:paraId="01EB03BB"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2FFACBFD"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43708573"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4EBC63C5"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6BBBAF49" w14:textId="77777777" w:rsidTr="0097518F">
        <w:tc>
          <w:tcPr>
            <w:tcW w:w="3041" w:type="pct"/>
          </w:tcPr>
          <w:p w14:paraId="06F20D16" w14:textId="3275633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t xml:space="preserve">That the </w:t>
            </w:r>
            <w:r>
              <w:rPr>
                <w:rFonts w:eastAsia="Times New Roman" w:cs="Arial"/>
                <w:szCs w:val="24"/>
                <w:lang w:bidi="ar-SA"/>
              </w:rPr>
              <w:t xml:space="preserve">IC </w:t>
            </w:r>
            <w:r w:rsidRPr="0097518F">
              <w:rPr>
                <w:rFonts w:eastAsia="Times New Roman" w:cs="Arial"/>
                <w:szCs w:val="24"/>
                <w:lang w:bidi="ar-SA"/>
              </w:rPr>
              <w:t xml:space="preserve">function is appropriate to </w:t>
            </w:r>
            <w:r w:rsidRPr="0097518F">
              <w:rPr>
                <w:rFonts w:eastAsia="Times New Roman" w:cs="Arial"/>
                <w:color w:val="000000"/>
                <w:szCs w:val="24"/>
                <w:lang w:bidi="ar-SA"/>
              </w:rPr>
              <w:t>maintain control and oversight of safety at all times for all activities conducted by contractors.</w:t>
            </w:r>
          </w:p>
        </w:tc>
        <w:tc>
          <w:tcPr>
            <w:tcW w:w="490" w:type="pct"/>
          </w:tcPr>
          <w:p w14:paraId="0EECC4FC"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2C4DAFAB"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3B590ED5"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29AE7CE"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1734C374" w14:textId="77777777" w:rsidTr="0097518F">
        <w:tc>
          <w:tcPr>
            <w:tcW w:w="3041" w:type="pct"/>
          </w:tcPr>
          <w:p w14:paraId="1A40817A" w14:textId="77777777" w:rsidR="0097518F" w:rsidRPr="0097518F" w:rsidRDefault="0097518F" w:rsidP="0097518F">
            <w:pPr>
              <w:spacing w:before="60" w:after="60" w:line="240" w:lineRule="auto"/>
              <w:rPr>
                <w:rFonts w:eastAsia="Times New Roman" w:cs="Arial"/>
                <w:szCs w:val="24"/>
                <w:lang w:bidi="ar-SA"/>
              </w:rPr>
            </w:pPr>
            <w:bookmarkStart w:id="26" w:name="_Toc2787097"/>
            <w:r w:rsidRPr="0097518F">
              <w:rPr>
                <w:rFonts w:eastAsia="Times New Roman" w:cs="Arial"/>
                <w:szCs w:val="24"/>
                <w:lang w:bidi="ar-SA"/>
              </w:rPr>
              <w:t>What contingency measures and/or remedial actions are in place and how they are managed</w:t>
            </w:r>
            <w:bookmarkEnd w:id="26"/>
            <w:r w:rsidRPr="0097518F">
              <w:rPr>
                <w:rFonts w:eastAsia="Times New Roman" w:cs="Arial"/>
                <w:szCs w:val="24"/>
                <w:lang w:bidi="ar-SA"/>
              </w:rPr>
              <w:t>.</w:t>
            </w:r>
          </w:p>
        </w:tc>
        <w:tc>
          <w:tcPr>
            <w:tcW w:w="490" w:type="pct"/>
          </w:tcPr>
          <w:p w14:paraId="37B3E5D6"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0B850548"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09285A0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C125ADD"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66A35C39" w14:textId="77777777" w:rsidTr="0097518F">
        <w:tc>
          <w:tcPr>
            <w:tcW w:w="3041" w:type="pct"/>
          </w:tcPr>
          <w:p w14:paraId="5E3AF3A8" w14:textId="7777777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t>The understanding of the need for regular monitoring of the state of the organisation to ensure that nuclear safety is not progressively degraded over time as a result of baseline vulnerabilities and/or operational pressures.</w:t>
            </w:r>
          </w:p>
        </w:tc>
        <w:tc>
          <w:tcPr>
            <w:tcW w:w="490" w:type="pct"/>
          </w:tcPr>
          <w:p w14:paraId="16A26EEB"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7085DCA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5A6EBDBF"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65722286" w14:textId="77777777" w:rsidR="0097518F" w:rsidRPr="0097518F" w:rsidRDefault="0097518F" w:rsidP="0097518F">
            <w:pPr>
              <w:spacing w:before="60" w:after="60" w:line="240" w:lineRule="auto"/>
              <w:jc w:val="center"/>
              <w:rPr>
                <w:rFonts w:eastAsia="Times New Roman" w:cs="Arial"/>
                <w:szCs w:val="24"/>
                <w:lang w:bidi="ar-SA"/>
              </w:rPr>
            </w:pPr>
          </w:p>
        </w:tc>
      </w:tr>
      <w:tr w:rsidR="0097518F" w:rsidRPr="0097518F" w14:paraId="6661FFBF" w14:textId="77777777" w:rsidTr="0097518F">
        <w:tc>
          <w:tcPr>
            <w:tcW w:w="3041" w:type="pct"/>
          </w:tcPr>
          <w:p w14:paraId="2415E5FA" w14:textId="7777777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t>Whether there are indications that nuclear safety is being progressively degraded over time as a result of baseline vulnerabilities and/or operational pressures.</w:t>
            </w:r>
          </w:p>
        </w:tc>
        <w:tc>
          <w:tcPr>
            <w:tcW w:w="490" w:type="pct"/>
          </w:tcPr>
          <w:p w14:paraId="7724778A"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4D0AF38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382D4867"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3C3F606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1953B9FF" w14:textId="77777777" w:rsidTr="0097518F">
        <w:tc>
          <w:tcPr>
            <w:tcW w:w="3041" w:type="pct"/>
          </w:tcPr>
          <w:p w14:paraId="589D224B" w14:textId="77777777"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szCs w:val="24"/>
                <w:lang w:bidi="ar-SA"/>
              </w:rPr>
              <w:lastRenderedPageBreak/>
              <w:t>That appropriate succession planning is in place.</w:t>
            </w:r>
          </w:p>
        </w:tc>
        <w:tc>
          <w:tcPr>
            <w:tcW w:w="490" w:type="pct"/>
          </w:tcPr>
          <w:p w14:paraId="1F398445"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7C94098E"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563F7928"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5C17D503"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44CB6B23" w14:textId="77777777" w:rsidTr="0097518F">
        <w:tc>
          <w:tcPr>
            <w:tcW w:w="5000" w:type="pct"/>
            <w:gridSpan w:val="5"/>
            <w:shd w:val="clear" w:color="auto" w:fill="BFBFBF" w:themeFill="background1" w:themeFillShade="BF"/>
          </w:tcPr>
          <w:p w14:paraId="3C132050" w14:textId="69ECBFB2" w:rsidR="0097518F" w:rsidRPr="0097518F" w:rsidRDefault="0097518F" w:rsidP="0097518F">
            <w:pPr>
              <w:spacing w:before="60" w:after="60" w:line="240" w:lineRule="auto"/>
              <w:rPr>
                <w:rFonts w:eastAsia="Times New Roman" w:cs="Arial"/>
                <w:szCs w:val="24"/>
                <w:lang w:bidi="ar-SA"/>
              </w:rPr>
            </w:pPr>
            <w:r w:rsidRPr="0097518F">
              <w:rPr>
                <w:rFonts w:eastAsia="Times New Roman" w:cs="Arial"/>
                <w:b/>
                <w:szCs w:val="24"/>
                <w:lang w:bidi="ar-SA"/>
              </w:rPr>
              <w:t xml:space="preserve">Financial resources </w:t>
            </w:r>
          </w:p>
        </w:tc>
      </w:tr>
      <w:tr w:rsidR="0097518F" w:rsidRPr="0097518F" w14:paraId="129C3C4D" w14:textId="77777777" w:rsidTr="0097518F">
        <w:tc>
          <w:tcPr>
            <w:tcW w:w="3041" w:type="pct"/>
          </w:tcPr>
          <w:p w14:paraId="4ADA01E5" w14:textId="77777777" w:rsidR="0097518F" w:rsidRPr="0097518F" w:rsidRDefault="0097518F" w:rsidP="0097518F">
            <w:pPr>
              <w:spacing w:before="60" w:after="60" w:line="240" w:lineRule="auto"/>
              <w:rPr>
                <w:rFonts w:eastAsia="Times New Roman" w:cs="Arial"/>
                <w:szCs w:val="24"/>
                <w:lang w:bidi="ar-SA"/>
              </w:rPr>
            </w:pPr>
            <w:bookmarkStart w:id="27" w:name="_Toc2787075"/>
            <w:r w:rsidRPr="0097518F">
              <w:rPr>
                <w:rFonts w:eastAsia="Times New Roman" w:cs="Arial"/>
                <w:szCs w:val="24"/>
                <w:lang w:bidi="ar-SA"/>
              </w:rPr>
              <w:t>The understanding of the need to provide adequate financial resources</w:t>
            </w:r>
            <w:bookmarkEnd w:id="27"/>
            <w:r w:rsidRPr="0097518F">
              <w:rPr>
                <w:rFonts w:eastAsia="Times New Roman" w:cs="Arial"/>
                <w:szCs w:val="24"/>
                <w:lang w:bidi="ar-SA"/>
              </w:rPr>
              <w:t>.</w:t>
            </w:r>
          </w:p>
        </w:tc>
        <w:tc>
          <w:tcPr>
            <w:tcW w:w="490" w:type="pct"/>
          </w:tcPr>
          <w:p w14:paraId="2887826A"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71A2D646"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0F033D5C"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0A55A4B4"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392DF494" w14:textId="77777777" w:rsidTr="0097518F">
        <w:tc>
          <w:tcPr>
            <w:tcW w:w="3041" w:type="pct"/>
          </w:tcPr>
          <w:p w14:paraId="0EC1FE36" w14:textId="77777777" w:rsidR="0097518F" w:rsidRPr="0097518F" w:rsidRDefault="0097518F" w:rsidP="0097518F">
            <w:pPr>
              <w:spacing w:before="60" w:after="60" w:line="240" w:lineRule="auto"/>
              <w:rPr>
                <w:rFonts w:eastAsia="Times New Roman" w:cs="Arial"/>
                <w:szCs w:val="24"/>
                <w:lang w:bidi="ar-SA"/>
              </w:rPr>
            </w:pPr>
            <w:bookmarkStart w:id="28" w:name="_Toc2787062"/>
            <w:r w:rsidRPr="0097518F">
              <w:rPr>
                <w:rFonts w:eastAsia="Times New Roman" w:cs="Arial"/>
                <w:szCs w:val="24"/>
                <w:lang w:bidi="ar-SA"/>
              </w:rPr>
              <w:t>Whether there are indications of inadequate financial resources or a reduction in the provision of adequate financial resources?</w:t>
            </w:r>
            <w:bookmarkEnd w:id="28"/>
          </w:p>
        </w:tc>
        <w:tc>
          <w:tcPr>
            <w:tcW w:w="490" w:type="pct"/>
          </w:tcPr>
          <w:p w14:paraId="434225D9"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5BB2D391"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766B446E"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0C2D193D"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r w:rsidR="0097518F" w:rsidRPr="0097518F" w14:paraId="5CDA2489" w14:textId="77777777" w:rsidTr="0097518F">
        <w:tc>
          <w:tcPr>
            <w:tcW w:w="3041" w:type="pct"/>
          </w:tcPr>
          <w:p w14:paraId="330CAD2E" w14:textId="77777777" w:rsidR="0097518F" w:rsidRPr="0097518F" w:rsidRDefault="0097518F" w:rsidP="0097518F">
            <w:pPr>
              <w:spacing w:before="60" w:after="60" w:line="240" w:lineRule="auto"/>
              <w:rPr>
                <w:rFonts w:eastAsia="Times New Roman" w:cs="Arial"/>
                <w:szCs w:val="24"/>
                <w:lang w:bidi="ar-SA"/>
              </w:rPr>
            </w:pPr>
            <w:bookmarkStart w:id="29" w:name="_Toc2787142"/>
            <w:r w:rsidRPr="0097518F">
              <w:rPr>
                <w:rFonts w:eastAsia="Times New Roman" w:cs="Arial"/>
                <w:szCs w:val="24"/>
                <w:lang w:bidi="ar-SA"/>
              </w:rPr>
              <w:t>How senior management respond to concerns over the provision of financial resources being raised</w:t>
            </w:r>
            <w:bookmarkEnd w:id="29"/>
            <w:r w:rsidRPr="0097518F">
              <w:rPr>
                <w:rFonts w:eastAsia="Times New Roman" w:cs="Arial"/>
                <w:szCs w:val="24"/>
                <w:lang w:bidi="ar-SA"/>
              </w:rPr>
              <w:t xml:space="preserve">. </w:t>
            </w:r>
          </w:p>
        </w:tc>
        <w:tc>
          <w:tcPr>
            <w:tcW w:w="490" w:type="pct"/>
          </w:tcPr>
          <w:p w14:paraId="085C8845"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60E46846" w14:textId="77777777" w:rsidR="0097518F" w:rsidRPr="0097518F" w:rsidRDefault="0097518F" w:rsidP="0097518F">
            <w:pPr>
              <w:spacing w:before="60" w:after="60" w:line="240" w:lineRule="auto"/>
              <w:jc w:val="center"/>
              <w:rPr>
                <w:rFonts w:eastAsia="Times New Roman" w:cs="Arial"/>
                <w:szCs w:val="24"/>
                <w:lang w:bidi="ar-SA"/>
              </w:rPr>
            </w:pPr>
          </w:p>
        </w:tc>
        <w:tc>
          <w:tcPr>
            <w:tcW w:w="490" w:type="pct"/>
          </w:tcPr>
          <w:p w14:paraId="358141E3"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c>
          <w:tcPr>
            <w:tcW w:w="490" w:type="pct"/>
          </w:tcPr>
          <w:p w14:paraId="3AC96FFE" w14:textId="77777777" w:rsidR="0097518F" w:rsidRPr="0097518F" w:rsidRDefault="0097518F" w:rsidP="0097518F">
            <w:pPr>
              <w:spacing w:before="60" w:after="60" w:line="240" w:lineRule="auto"/>
              <w:jc w:val="center"/>
              <w:rPr>
                <w:rFonts w:eastAsia="Times New Roman" w:cs="Arial"/>
                <w:szCs w:val="24"/>
                <w:lang w:bidi="ar-SA"/>
              </w:rPr>
            </w:pPr>
            <w:r w:rsidRPr="0097518F">
              <w:rPr>
                <w:rFonts w:eastAsia="Times New Roman" w:cs="Arial"/>
                <w:szCs w:val="24"/>
                <w:lang w:bidi="ar-SA"/>
              </w:rPr>
              <w:t>X</w:t>
            </w:r>
          </w:p>
        </w:tc>
      </w:tr>
    </w:tbl>
    <w:p w14:paraId="66DFA95C" w14:textId="77777777" w:rsidR="0097518F" w:rsidRDefault="0097518F" w:rsidP="0097518F"/>
    <w:p w14:paraId="3BBA3399" w14:textId="77777777" w:rsidR="006C2E91" w:rsidRDefault="006C2E91" w:rsidP="006C2E91">
      <w:pPr>
        <w:ind w:firstLine="720"/>
        <w:sectPr w:rsidR="006C2E91" w:rsidSect="00B23A5E">
          <w:pgSz w:w="11906" w:h="16838" w:code="9"/>
          <w:pgMar w:top="1440" w:right="1440" w:bottom="1440" w:left="1440" w:header="397" w:footer="397" w:gutter="0"/>
          <w:cols w:space="312"/>
          <w:docGrid w:linePitch="360"/>
        </w:sectPr>
      </w:pPr>
    </w:p>
    <w:p w14:paraId="0695D965" w14:textId="4CB26ECC" w:rsidR="006C2E91" w:rsidRDefault="006C2E91" w:rsidP="006C2E91">
      <w:pPr>
        <w:pStyle w:val="Heading1"/>
        <w:numPr>
          <w:ilvl w:val="0"/>
          <w:numId w:val="0"/>
        </w:numPr>
      </w:pPr>
      <w:bookmarkStart w:id="30" w:name="_Toc226722820"/>
      <w:r>
        <w:lastRenderedPageBreak/>
        <w:t>Appendix D – Considerations for assessing the implementation of management of change arrangements</w:t>
      </w:r>
      <w:bookmarkEnd w:id="30"/>
    </w:p>
    <w:p w14:paraId="697CE3B0" w14:textId="26260AF9" w:rsidR="00CE5462" w:rsidRPr="00CE5462" w:rsidRDefault="00CE5462" w:rsidP="00CE5462">
      <w:pPr>
        <w:pStyle w:val="F9-Paragraph"/>
        <w:numPr>
          <w:ilvl w:val="0"/>
          <w:numId w:val="0"/>
        </w:numPr>
      </w:pPr>
      <w:r w:rsidRPr="002E491B">
        <w:rPr>
          <w:lang w:bidi="ar-SA"/>
        </w:rPr>
        <w:t xml:space="preserve">Inspectors should assess the understanding of the need for management of change and adequacy of changes made to meet future conditions by checking the following </w:t>
      </w:r>
      <w:r>
        <w:rPr>
          <w:lang w:bidi="ar-SA"/>
        </w:rPr>
        <w:t>‘</w:t>
      </w:r>
      <w:r w:rsidRPr="002E491B">
        <w:rPr>
          <w:lang w:bidi="ar-SA"/>
        </w:rPr>
        <w:t xml:space="preserve">Key </w:t>
      </w:r>
      <w:r>
        <w:rPr>
          <w:lang w:bidi="ar-SA"/>
        </w:rPr>
        <w:t>e</w:t>
      </w:r>
      <w:r w:rsidRPr="002E491B">
        <w:rPr>
          <w:lang w:bidi="ar-SA"/>
        </w:rPr>
        <w:t>lements</w:t>
      </w:r>
      <w:r>
        <w:rPr>
          <w:lang w:bidi="ar-SA"/>
        </w:rPr>
        <w:t>’</w:t>
      </w:r>
      <w:r w:rsidRPr="002E491B">
        <w:rPr>
          <w:lang w:bidi="ar-SA"/>
        </w:rPr>
        <w:t>.</w:t>
      </w:r>
    </w:p>
    <w:tbl>
      <w:tblPr>
        <w:tblStyle w:val="ONRTable1"/>
        <w:tblW w:w="5000" w:type="pct"/>
        <w:tblInd w:w="5" w:type="dxa"/>
        <w:tblLook w:val="04A0" w:firstRow="1" w:lastRow="0" w:firstColumn="1" w:lastColumn="0" w:noHBand="0" w:noVBand="1"/>
      </w:tblPr>
      <w:tblGrid>
        <w:gridCol w:w="5525"/>
        <w:gridCol w:w="875"/>
        <w:gridCol w:w="876"/>
        <w:gridCol w:w="876"/>
        <w:gridCol w:w="874"/>
      </w:tblGrid>
      <w:tr w:rsidR="00CE5462" w:rsidRPr="00CE5462" w14:paraId="14155CA4" w14:textId="77777777" w:rsidTr="00CE5462">
        <w:trPr>
          <w:cnfStyle w:val="100000000000" w:firstRow="1" w:lastRow="0" w:firstColumn="0" w:lastColumn="0" w:oddVBand="0" w:evenVBand="0" w:oddHBand="0" w:evenHBand="0" w:firstRowFirstColumn="0" w:firstRowLastColumn="0" w:lastRowFirstColumn="0" w:lastRowLastColumn="0"/>
          <w:trHeight w:val="1785"/>
          <w:tblHeader/>
        </w:trPr>
        <w:tc>
          <w:tcPr>
            <w:tcW w:w="3061" w:type="pct"/>
            <w:vAlign w:val="bottom"/>
          </w:tcPr>
          <w:p w14:paraId="7EF9B6ED" w14:textId="05E9C63D" w:rsidR="00CE5462" w:rsidRPr="00CE5462" w:rsidRDefault="00CE5462" w:rsidP="00CE5462">
            <w:pPr>
              <w:spacing w:after="0" w:line="240" w:lineRule="auto"/>
              <w:rPr>
                <w:rFonts w:eastAsia="Times New Roman" w:cs="Arial"/>
                <w:b w:val="0"/>
                <w:szCs w:val="24"/>
                <w:lang w:bidi="ar-SA"/>
              </w:rPr>
            </w:pPr>
            <w:r w:rsidRPr="00CE5462">
              <w:rPr>
                <w:rFonts w:eastAsia="Times New Roman" w:cs="Arial"/>
                <w:szCs w:val="24"/>
                <w:lang w:bidi="ar-SA"/>
              </w:rPr>
              <w:t xml:space="preserve">Key </w:t>
            </w:r>
            <w:r>
              <w:rPr>
                <w:rFonts w:eastAsia="Times New Roman" w:cs="Arial"/>
                <w:szCs w:val="24"/>
                <w:lang w:bidi="ar-SA"/>
              </w:rPr>
              <w:t>e</w:t>
            </w:r>
            <w:r w:rsidRPr="00CE5462">
              <w:rPr>
                <w:rFonts w:eastAsia="Times New Roman" w:cs="Arial"/>
                <w:szCs w:val="24"/>
                <w:lang w:bidi="ar-SA"/>
              </w:rPr>
              <w:t>lements</w:t>
            </w:r>
          </w:p>
        </w:tc>
        <w:tc>
          <w:tcPr>
            <w:tcW w:w="485" w:type="pct"/>
            <w:textDirection w:val="btLr"/>
            <w:vAlign w:val="center"/>
          </w:tcPr>
          <w:p w14:paraId="4CEBB149" w14:textId="77777777" w:rsidR="00CE5462" w:rsidRPr="00CE5462" w:rsidRDefault="00CE5462" w:rsidP="00CE5462">
            <w:pPr>
              <w:spacing w:after="0" w:line="240" w:lineRule="auto"/>
              <w:ind w:left="113" w:right="113"/>
              <w:rPr>
                <w:rFonts w:eastAsia="Times New Roman" w:cs="Arial"/>
                <w:b w:val="0"/>
                <w:szCs w:val="24"/>
                <w:lang w:bidi="ar-SA"/>
              </w:rPr>
            </w:pPr>
            <w:r w:rsidRPr="00CE5462">
              <w:rPr>
                <w:rFonts w:eastAsia="Times New Roman" w:cs="Arial"/>
                <w:szCs w:val="24"/>
                <w:lang w:bidi="ar-SA"/>
              </w:rPr>
              <w:t>Board / Executive</w:t>
            </w:r>
          </w:p>
        </w:tc>
        <w:tc>
          <w:tcPr>
            <w:tcW w:w="485" w:type="pct"/>
            <w:textDirection w:val="btLr"/>
            <w:vAlign w:val="center"/>
          </w:tcPr>
          <w:p w14:paraId="08FD1BDC" w14:textId="01ED230F" w:rsidR="00CE5462" w:rsidRPr="00CE5462" w:rsidRDefault="00CE5462" w:rsidP="00CE5462">
            <w:pPr>
              <w:spacing w:after="0" w:line="240" w:lineRule="auto"/>
              <w:ind w:left="113" w:right="113"/>
              <w:rPr>
                <w:rFonts w:eastAsia="Times New Roman" w:cs="Arial"/>
                <w:b w:val="0"/>
                <w:szCs w:val="24"/>
                <w:lang w:bidi="ar-SA"/>
              </w:rPr>
            </w:pPr>
            <w:r w:rsidRPr="00CE5462">
              <w:rPr>
                <w:rFonts w:eastAsia="Times New Roman" w:cs="Arial"/>
                <w:szCs w:val="24"/>
                <w:lang w:bidi="ar-SA"/>
              </w:rPr>
              <w:t>LC</w:t>
            </w:r>
            <w:r>
              <w:rPr>
                <w:rFonts w:eastAsia="Times New Roman" w:cs="Arial"/>
                <w:szCs w:val="24"/>
                <w:lang w:bidi="ar-SA"/>
              </w:rPr>
              <w:t xml:space="preserve"> </w:t>
            </w:r>
            <w:r w:rsidRPr="00CE5462">
              <w:rPr>
                <w:rFonts w:eastAsia="Times New Roman" w:cs="Arial"/>
                <w:szCs w:val="24"/>
                <w:lang w:bidi="ar-SA"/>
              </w:rPr>
              <w:t>36</w:t>
            </w:r>
            <w:r>
              <w:rPr>
                <w:rFonts w:eastAsia="Times New Roman" w:cs="Arial"/>
                <w:szCs w:val="24"/>
                <w:lang w:bidi="ar-SA"/>
              </w:rPr>
              <w:t xml:space="preserve"> o</w:t>
            </w:r>
            <w:r w:rsidRPr="00CE5462">
              <w:rPr>
                <w:rFonts w:eastAsia="Times New Roman" w:cs="Arial"/>
                <w:szCs w:val="24"/>
                <w:lang w:bidi="ar-SA"/>
              </w:rPr>
              <w:t>wner</w:t>
            </w:r>
          </w:p>
        </w:tc>
        <w:tc>
          <w:tcPr>
            <w:tcW w:w="485" w:type="pct"/>
            <w:textDirection w:val="btLr"/>
            <w:vAlign w:val="center"/>
          </w:tcPr>
          <w:p w14:paraId="71226E55" w14:textId="77777777" w:rsidR="00CE5462" w:rsidRPr="00CE5462" w:rsidRDefault="00CE5462" w:rsidP="00CE5462">
            <w:pPr>
              <w:spacing w:after="0" w:line="240" w:lineRule="auto"/>
              <w:ind w:left="113" w:right="113"/>
              <w:rPr>
                <w:rFonts w:eastAsia="Times New Roman" w:cs="Arial"/>
                <w:b w:val="0"/>
                <w:szCs w:val="24"/>
                <w:lang w:bidi="ar-SA"/>
              </w:rPr>
            </w:pPr>
            <w:r w:rsidRPr="00CE5462">
              <w:rPr>
                <w:rFonts w:eastAsia="Times New Roman" w:cs="Arial"/>
                <w:szCs w:val="24"/>
                <w:lang w:bidi="ar-SA"/>
              </w:rPr>
              <w:t>Management</w:t>
            </w:r>
          </w:p>
        </w:tc>
        <w:tc>
          <w:tcPr>
            <w:tcW w:w="485" w:type="pct"/>
            <w:textDirection w:val="btLr"/>
            <w:vAlign w:val="center"/>
          </w:tcPr>
          <w:p w14:paraId="50EFA18C" w14:textId="77777777" w:rsidR="00CE5462" w:rsidRPr="00CE5462" w:rsidRDefault="00CE5462" w:rsidP="00CE5462">
            <w:pPr>
              <w:spacing w:after="0" w:line="240" w:lineRule="auto"/>
              <w:ind w:left="113" w:right="113"/>
              <w:rPr>
                <w:rFonts w:eastAsia="Times New Roman" w:cs="Arial"/>
                <w:b w:val="0"/>
                <w:szCs w:val="24"/>
                <w:lang w:bidi="ar-SA"/>
              </w:rPr>
            </w:pPr>
            <w:r w:rsidRPr="00CE5462">
              <w:rPr>
                <w:rFonts w:eastAsia="Times New Roman" w:cs="Arial"/>
                <w:szCs w:val="24"/>
                <w:lang w:bidi="ar-SA"/>
              </w:rPr>
              <w:t>Workforce</w:t>
            </w:r>
          </w:p>
        </w:tc>
      </w:tr>
      <w:tr w:rsidR="00CE5462" w:rsidRPr="00CE5462" w14:paraId="08E48CB0" w14:textId="77777777" w:rsidTr="00CE5462">
        <w:tc>
          <w:tcPr>
            <w:tcW w:w="3061" w:type="pct"/>
          </w:tcPr>
          <w:p w14:paraId="7E7A69B2" w14:textId="054E92A0"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The Board</w:t>
            </w:r>
            <w:r>
              <w:rPr>
                <w:rFonts w:eastAsia="Times New Roman" w:cs="Arial"/>
                <w:szCs w:val="24"/>
                <w:lang w:bidi="ar-SA"/>
              </w:rPr>
              <w:t xml:space="preserve"> </w:t>
            </w:r>
            <w:r w:rsidRPr="00CE5462">
              <w:rPr>
                <w:rFonts w:eastAsia="Times New Roman" w:cs="Arial"/>
                <w:szCs w:val="24"/>
                <w:lang w:bidi="ar-SA"/>
              </w:rPr>
              <w:t>/</w:t>
            </w:r>
            <w:r>
              <w:rPr>
                <w:rFonts w:eastAsia="Times New Roman" w:cs="Arial"/>
                <w:szCs w:val="24"/>
                <w:lang w:bidi="ar-SA"/>
              </w:rPr>
              <w:t xml:space="preserve"> </w:t>
            </w:r>
            <w:r w:rsidRPr="00CE5462">
              <w:rPr>
                <w:rFonts w:eastAsia="Times New Roman" w:cs="Arial"/>
                <w:szCs w:val="24"/>
                <w:lang w:bidi="ar-SA"/>
              </w:rPr>
              <w:t>Executive understands its role in ensuring that the implications of significant and complex changes are fully assessed prior to implementation.</w:t>
            </w:r>
          </w:p>
        </w:tc>
        <w:tc>
          <w:tcPr>
            <w:tcW w:w="485" w:type="pct"/>
          </w:tcPr>
          <w:p w14:paraId="3935DAB5"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62143422"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3C20E926"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559D26C1"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5B8955FB" w14:textId="77777777" w:rsidTr="00CE5462">
        <w:tc>
          <w:tcPr>
            <w:tcW w:w="3061" w:type="pct"/>
          </w:tcPr>
          <w:p w14:paraId="42F5F5DB" w14:textId="483CC69C"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The Board</w:t>
            </w:r>
            <w:r>
              <w:rPr>
                <w:rFonts w:eastAsia="Times New Roman" w:cs="Arial"/>
                <w:szCs w:val="24"/>
                <w:lang w:bidi="ar-SA"/>
              </w:rPr>
              <w:t xml:space="preserve"> </w:t>
            </w:r>
            <w:r w:rsidRPr="00CE5462">
              <w:rPr>
                <w:rFonts w:eastAsia="Times New Roman" w:cs="Arial"/>
                <w:szCs w:val="24"/>
                <w:lang w:bidi="ar-SA"/>
              </w:rPr>
              <w:t>/</w:t>
            </w:r>
            <w:r>
              <w:rPr>
                <w:rFonts w:eastAsia="Times New Roman" w:cs="Arial"/>
                <w:szCs w:val="24"/>
                <w:lang w:bidi="ar-SA"/>
              </w:rPr>
              <w:t xml:space="preserve"> </w:t>
            </w:r>
            <w:r w:rsidRPr="00CE5462">
              <w:rPr>
                <w:rFonts w:eastAsia="Times New Roman" w:cs="Arial"/>
                <w:szCs w:val="24"/>
                <w:lang w:bidi="ar-SA"/>
              </w:rPr>
              <w:t>Executive understands its role in providing oversight of significant and complex changes and ensuring that the objectives of the changes are met.</w:t>
            </w:r>
          </w:p>
        </w:tc>
        <w:tc>
          <w:tcPr>
            <w:tcW w:w="485" w:type="pct"/>
          </w:tcPr>
          <w:p w14:paraId="70E5BC0E"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386C5BB3"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3006AA2F"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0ABBA3D8"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0D5462C2" w14:textId="77777777" w:rsidTr="00CE5462">
        <w:tc>
          <w:tcPr>
            <w:tcW w:w="3061" w:type="pct"/>
          </w:tcPr>
          <w:p w14:paraId="3EB46715"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Whether there is a willingness to delay the programme if problems arise with organisational capability with no appropriate contingency identified.</w:t>
            </w:r>
          </w:p>
        </w:tc>
        <w:tc>
          <w:tcPr>
            <w:tcW w:w="485" w:type="pct"/>
          </w:tcPr>
          <w:p w14:paraId="29E375D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62D3B9C"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60549C79"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2903AEC4"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32030731" w14:textId="77777777" w:rsidTr="00CE5462">
        <w:tc>
          <w:tcPr>
            <w:tcW w:w="3061" w:type="pct"/>
          </w:tcPr>
          <w:p w14:paraId="795D5FE0" w14:textId="77777777" w:rsidR="00CE5462" w:rsidRPr="00CE5462" w:rsidRDefault="00CE5462" w:rsidP="00205915">
            <w:pPr>
              <w:spacing w:after="0" w:line="240" w:lineRule="auto"/>
              <w:rPr>
                <w:rFonts w:eastAsia="Times New Roman" w:cs="Arial"/>
                <w:szCs w:val="24"/>
                <w:lang w:bidi="ar-SA"/>
              </w:rPr>
            </w:pPr>
            <w:bookmarkStart w:id="31" w:name="_Toc2787081"/>
            <w:r w:rsidRPr="00CE5462">
              <w:rPr>
                <w:rFonts w:eastAsia="Times New Roman" w:cs="Arial"/>
                <w:szCs w:val="24"/>
                <w:lang w:bidi="ar-SA"/>
              </w:rPr>
              <w:t>The understanding of the importance of regularly monitoring the state of the organisation to ensure that nuclear safety is not progressively degraded over time as a result of a succession of changes</w:t>
            </w:r>
            <w:bookmarkEnd w:id="31"/>
            <w:r w:rsidRPr="00CE5462">
              <w:rPr>
                <w:rFonts w:eastAsia="Times New Roman" w:cs="Arial"/>
                <w:szCs w:val="24"/>
                <w:lang w:bidi="ar-SA"/>
              </w:rPr>
              <w:t>.</w:t>
            </w:r>
          </w:p>
        </w:tc>
        <w:tc>
          <w:tcPr>
            <w:tcW w:w="485" w:type="pct"/>
          </w:tcPr>
          <w:p w14:paraId="0E340572"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7CC19DA2"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2AC94B09"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0750636D"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58BFC8D9" w14:textId="77777777" w:rsidTr="00CE5462">
        <w:tc>
          <w:tcPr>
            <w:tcW w:w="3061" w:type="pct"/>
          </w:tcPr>
          <w:p w14:paraId="3937BE4A"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 xml:space="preserve">The understanding of the need to use a consistent methodology, which is integral to the management system, to assess the implications of all proposed organisational changes. </w:t>
            </w:r>
          </w:p>
        </w:tc>
        <w:tc>
          <w:tcPr>
            <w:tcW w:w="485" w:type="pct"/>
          </w:tcPr>
          <w:p w14:paraId="2A8BEE68"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5545D73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735EEF43"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C0DCEB5"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63E92022" w14:textId="77777777" w:rsidTr="00CE5462">
        <w:tc>
          <w:tcPr>
            <w:tcW w:w="3061" w:type="pct"/>
          </w:tcPr>
          <w:p w14:paraId="50891787"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The understanding and use of appropriate optioneering in identifying the most suitable change proposal.</w:t>
            </w:r>
          </w:p>
        </w:tc>
        <w:tc>
          <w:tcPr>
            <w:tcW w:w="485" w:type="pct"/>
          </w:tcPr>
          <w:p w14:paraId="3658890F"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7D8ED751"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6BE73A94"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20BF3F39"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6E0FE1D3" w14:textId="77777777" w:rsidTr="00CE5462">
        <w:tc>
          <w:tcPr>
            <w:tcW w:w="3061" w:type="pct"/>
          </w:tcPr>
          <w:p w14:paraId="01829B90" w14:textId="77777777" w:rsidR="00CE5462" w:rsidRPr="00CE5462" w:rsidRDefault="00CE5462" w:rsidP="00205915">
            <w:pPr>
              <w:spacing w:after="0" w:line="240" w:lineRule="auto"/>
              <w:rPr>
                <w:rFonts w:eastAsia="Times New Roman" w:cs="Arial"/>
                <w:szCs w:val="24"/>
                <w:lang w:bidi="ar-SA"/>
              </w:rPr>
            </w:pPr>
            <w:bookmarkStart w:id="32" w:name="_Toc2787065"/>
            <w:r w:rsidRPr="00CE5462">
              <w:rPr>
                <w:rFonts w:eastAsia="Times New Roman" w:cs="Arial"/>
                <w:szCs w:val="24"/>
                <w:lang w:bidi="ar-SA"/>
              </w:rPr>
              <w:t>How the potential risks to nuclear safety from inadequate assessment and implementation of a proposed change are assessed?</w:t>
            </w:r>
            <w:bookmarkEnd w:id="32"/>
          </w:p>
        </w:tc>
        <w:tc>
          <w:tcPr>
            <w:tcW w:w="485" w:type="pct"/>
          </w:tcPr>
          <w:p w14:paraId="0A96834F"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4B3836AE"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46969368"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9A1C504"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551C1B76" w14:textId="77777777" w:rsidTr="00CE5462">
        <w:tc>
          <w:tcPr>
            <w:tcW w:w="3061" w:type="pct"/>
          </w:tcPr>
          <w:p w14:paraId="72573E68"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The understanding and application of cumulative risk assessment.</w:t>
            </w:r>
          </w:p>
        </w:tc>
        <w:tc>
          <w:tcPr>
            <w:tcW w:w="485" w:type="pct"/>
          </w:tcPr>
          <w:p w14:paraId="18020535"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208E8B9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78EB2D8"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586FD3C5"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0E9313CF" w14:textId="77777777" w:rsidTr="00CE5462">
        <w:tc>
          <w:tcPr>
            <w:tcW w:w="3061" w:type="pct"/>
          </w:tcPr>
          <w:p w14:paraId="3256511D"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lastRenderedPageBreak/>
              <w:t>How the implications of changes for workforce planning and training are assessed and how the completion of resultant actions is monitored.</w:t>
            </w:r>
          </w:p>
        </w:tc>
        <w:tc>
          <w:tcPr>
            <w:tcW w:w="485" w:type="pct"/>
          </w:tcPr>
          <w:p w14:paraId="347297CF"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2B36A49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6A55C84A"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77F1B3FE"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07793168" w14:textId="77777777" w:rsidTr="00CE5462">
        <w:tc>
          <w:tcPr>
            <w:tcW w:w="3061" w:type="pct"/>
          </w:tcPr>
          <w:p w14:paraId="3B6B9B7B" w14:textId="0C96EF51"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How implementation plans are designed (</w:t>
            </w:r>
            <w:r>
              <w:rPr>
                <w:rFonts w:eastAsia="Times New Roman" w:cs="Arial"/>
                <w:szCs w:val="24"/>
                <w:lang w:bidi="ar-SA"/>
              </w:rPr>
              <w:t>for example,</w:t>
            </w:r>
            <w:r w:rsidRPr="00CE5462">
              <w:rPr>
                <w:rFonts w:eastAsia="Times New Roman" w:cs="Arial"/>
                <w:szCs w:val="24"/>
                <w:lang w:bidi="ar-SA"/>
              </w:rPr>
              <w:t xml:space="preserve"> staging of changes where appropriate, use of enabling actions), executed and reviewed during and post-implementation.</w:t>
            </w:r>
          </w:p>
        </w:tc>
        <w:tc>
          <w:tcPr>
            <w:tcW w:w="485" w:type="pct"/>
          </w:tcPr>
          <w:p w14:paraId="2A3888C3"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55E37AD4"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2EBF6A1"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01612947"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r>
      <w:tr w:rsidR="00CE5462" w:rsidRPr="00CE5462" w14:paraId="34851FA1" w14:textId="77777777" w:rsidTr="00CE5462">
        <w:tc>
          <w:tcPr>
            <w:tcW w:w="3061" w:type="pct"/>
          </w:tcPr>
          <w:p w14:paraId="4F69277E" w14:textId="498167F3" w:rsidR="00CE5462" w:rsidRPr="00CE5462" w:rsidRDefault="00CE5462" w:rsidP="00205915">
            <w:pPr>
              <w:spacing w:after="0" w:line="240" w:lineRule="auto"/>
              <w:rPr>
                <w:rFonts w:eastAsia="Times New Roman" w:cs="Arial"/>
                <w:szCs w:val="24"/>
                <w:lang w:bidi="ar-SA"/>
              </w:rPr>
            </w:pPr>
            <w:bookmarkStart w:id="33" w:name="_Toc2787107"/>
            <w:r w:rsidRPr="00CE5462">
              <w:rPr>
                <w:rFonts w:eastAsia="Times New Roman" w:cs="Arial"/>
                <w:szCs w:val="24"/>
                <w:lang w:bidi="ar-SA"/>
              </w:rPr>
              <w:t xml:space="preserve">How the adequacy of </w:t>
            </w:r>
            <w:r>
              <w:rPr>
                <w:rFonts w:eastAsia="Times New Roman" w:cs="Arial"/>
                <w:szCs w:val="24"/>
                <w:lang w:bidi="ar-SA"/>
              </w:rPr>
              <w:t>m</w:t>
            </w:r>
            <w:r w:rsidRPr="00CE5462">
              <w:rPr>
                <w:rFonts w:eastAsia="Times New Roman" w:cs="Arial"/>
                <w:szCs w:val="24"/>
                <w:lang w:bidi="ar-SA"/>
              </w:rPr>
              <w:t xml:space="preserve">anagement of </w:t>
            </w:r>
            <w:r>
              <w:rPr>
                <w:rFonts w:eastAsia="Times New Roman" w:cs="Arial"/>
                <w:szCs w:val="24"/>
                <w:lang w:bidi="ar-SA"/>
              </w:rPr>
              <w:t>c</w:t>
            </w:r>
            <w:r w:rsidRPr="00CE5462">
              <w:rPr>
                <w:rFonts w:eastAsia="Times New Roman" w:cs="Arial"/>
                <w:szCs w:val="24"/>
                <w:lang w:bidi="ar-SA"/>
              </w:rPr>
              <w:t>hange is recorded</w:t>
            </w:r>
            <w:bookmarkEnd w:id="33"/>
            <w:r w:rsidRPr="00CE5462">
              <w:rPr>
                <w:rFonts w:eastAsia="Times New Roman" w:cs="Arial"/>
                <w:szCs w:val="24"/>
                <w:lang w:bidi="ar-SA"/>
              </w:rPr>
              <w:t>.</w:t>
            </w:r>
          </w:p>
        </w:tc>
        <w:tc>
          <w:tcPr>
            <w:tcW w:w="485" w:type="pct"/>
          </w:tcPr>
          <w:p w14:paraId="101CE168"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3F001FA8"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02CB57D0"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4DF469A1"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6BE65415" w14:textId="77777777" w:rsidTr="00CE5462">
        <w:tc>
          <w:tcPr>
            <w:tcW w:w="3061" w:type="pct"/>
          </w:tcPr>
          <w:p w14:paraId="721B41AC"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 xml:space="preserve">How contingency arrangements are considered and implemented if problems arise with organisational capability and/or for reasonably foreseeable changes. </w:t>
            </w:r>
          </w:p>
        </w:tc>
        <w:tc>
          <w:tcPr>
            <w:tcW w:w="485" w:type="pct"/>
          </w:tcPr>
          <w:p w14:paraId="1AB349B0"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6B1EB57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14253A01"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732EF7D3"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r>
      <w:tr w:rsidR="00CE5462" w:rsidRPr="00CE5462" w14:paraId="4444AF0F" w14:textId="77777777" w:rsidTr="00CE5462">
        <w:tc>
          <w:tcPr>
            <w:tcW w:w="5000" w:type="pct"/>
            <w:gridSpan w:val="5"/>
            <w:shd w:val="clear" w:color="auto" w:fill="BFBFBF" w:themeFill="background1" w:themeFillShade="BF"/>
          </w:tcPr>
          <w:p w14:paraId="7E34A256" w14:textId="6DB0A5BF" w:rsidR="00CE5462" w:rsidRPr="00CE5462" w:rsidRDefault="00CE5462" w:rsidP="00205915">
            <w:pPr>
              <w:spacing w:after="0" w:line="240" w:lineRule="auto"/>
              <w:rPr>
                <w:rFonts w:eastAsia="Times New Roman" w:cs="Arial"/>
                <w:b/>
                <w:szCs w:val="24"/>
                <w:lang w:bidi="ar-SA"/>
              </w:rPr>
            </w:pPr>
            <w:r w:rsidRPr="00CE5462">
              <w:rPr>
                <w:rFonts w:eastAsia="Times New Roman" w:cs="Arial"/>
                <w:b/>
                <w:szCs w:val="24"/>
                <w:lang w:bidi="ar-SA"/>
              </w:rPr>
              <w:t xml:space="preserve">Support </w:t>
            </w:r>
            <w:r>
              <w:rPr>
                <w:rFonts w:eastAsia="Times New Roman" w:cs="Arial"/>
                <w:b/>
                <w:szCs w:val="24"/>
                <w:lang w:bidi="ar-SA"/>
              </w:rPr>
              <w:t>e</w:t>
            </w:r>
            <w:r w:rsidRPr="00CE5462">
              <w:rPr>
                <w:rFonts w:eastAsia="Times New Roman" w:cs="Arial"/>
                <w:b/>
                <w:szCs w:val="24"/>
                <w:lang w:bidi="ar-SA"/>
              </w:rPr>
              <w:t>lements</w:t>
            </w:r>
            <w:r>
              <w:rPr>
                <w:rFonts w:eastAsia="Times New Roman" w:cs="Arial"/>
                <w:b/>
                <w:szCs w:val="24"/>
                <w:lang w:bidi="ar-SA"/>
              </w:rPr>
              <w:t>:</w:t>
            </w:r>
          </w:p>
        </w:tc>
      </w:tr>
      <w:tr w:rsidR="00CE5462" w:rsidRPr="00CE5462" w14:paraId="6D864DA0" w14:textId="77777777" w:rsidTr="00CE5462">
        <w:tc>
          <w:tcPr>
            <w:tcW w:w="3061" w:type="pct"/>
          </w:tcPr>
          <w:p w14:paraId="19FCA8FE" w14:textId="77777777" w:rsidR="00CE5462" w:rsidRPr="00CE5462" w:rsidRDefault="00CE5462" w:rsidP="00205915">
            <w:pPr>
              <w:spacing w:after="0" w:line="240" w:lineRule="auto"/>
              <w:rPr>
                <w:rFonts w:eastAsia="Times New Roman" w:cs="Arial"/>
                <w:szCs w:val="24"/>
                <w:lang w:bidi="ar-SA"/>
              </w:rPr>
            </w:pPr>
            <w:bookmarkStart w:id="34" w:name="_Toc2787066"/>
            <w:r w:rsidRPr="00CE5462">
              <w:rPr>
                <w:rFonts w:eastAsia="Times New Roman" w:cs="Arial"/>
                <w:szCs w:val="24"/>
                <w:lang w:bidi="ar-SA"/>
              </w:rPr>
              <w:t>How proportionality of the level of analysis, justification and challenge to the potential risks to nuclear safety is achieved</w:t>
            </w:r>
            <w:bookmarkEnd w:id="34"/>
            <w:r w:rsidRPr="00CE5462">
              <w:rPr>
                <w:rFonts w:eastAsia="Times New Roman" w:cs="Arial"/>
                <w:szCs w:val="24"/>
                <w:lang w:bidi="ar-SA"/>
              </w:rPr>
              <w:t>.</w:t>
            </w:r>
          </w:p>
        </w:tc>
        <w:tc>
          <w:tcPr>
            <w:tcW w:w="485" w:type="pct"/>
          </w:tcPr>
          <w:p w14:paraId="0CEBEA40"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518641C9"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2696A020"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7B89B8DF" w14:textId="77777777" w:rsidR="00CE5462" w:rsidRPr="00CE5462" w:rsidRDefault="00CE5462" w:rsidP="00205915">
            <w:pPr>
              <w:spacing w:after="0" w:line="240" w:lineRule="auto"/>
              <w:jc w:val="center"/>
              <w:rPr>
                <w:rFonts w:eastAsia="Times New Roman" w:cs="Arial"/>
                <w:szCs w:val="24"/>
                <w:lang w:bidi="ar-SA"/>
              </w:rPr>
            </w:pPr>
          </w:p>
        </w:tc>
      </w:tr>
      <w:tr w:rsidR="00CE5462" w:rsidRPr="00CE5462" w14:paraId="1FD3DB24" w14:textId="77777777" w:rsidTr="00CE5462">
        <w:tc>
          <w:tcPr>
            <w:tcW w:w="3061" w:type="pct"/>
          </w:tcPr>
          <w:p w14:paraId="545CF4D3" w14:textId="77777777" w:rsidR="00CE5462" w:rsidRPr="00CE5462" w:rsidRDefault="00CE5462" w:rsidP="00205915">
            <w:pPr>
              <w:spacing w:after="0" w:line="240" w:lineRule="auto"/>
              <w:rPr>
                <w:rFonts w:eastAsia="Times New Roman" w:cs="Arial"/>
                <w:szCs w:val="24"/>
                <w:lang w:bidi="ar-SA"/>
              </w:rPr>
            </w:pPr>
            <w:bookmarkStart w:id="35" w:name="_Toc2787063"/>
            <w:r w:rsidRPr="00CE5462">
              <w:rPr>
                <w:rFonts w:eastAsia="Times New Roman" w:cs="Arial"/>
                <w:szCs w:val="24"/>
                <w:lang w:bidi="ar-SA"/>
              </w:rPr>
              <w:t>How the organisational design principles meet the nuclear safety needs of the business</w:t>
            </w:r>
            <w:bookmarkEnd w:id="35"/>
            <w:r w:rsidRPr="00CE5462">
              <w:rPr>
                <w:rFonts w:eastAsia="Times New Roman" w:cs="Arial"/>
                <w:szCs w:val="24"/>
                <w:lang w:bidi="ar-SA"/>
              </w:rPr>
              <w:t>.</w:t>
            </w:r>
          </w:p>
        </w:tc>
        <w:tc>
          <w:tcPr>
            <w:tcW w:w="485" w:type="pct"/>
          </w:tcPr>
          <w:p w14:paraId="0D292CAE"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7FA3C382"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48904A30"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627AE5EF"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r>
      <w:tr w:rsidR="00CE5462" w:rsidRPr="00CE5462" w14:paraId="1204C4A9" w14:textId="77777777" w:rsidTr="00CE5462">
        <w:trPr>
          <w:trHeight w:val="314"/>
        </w:trPr>
        <w:tc>
          <w:tcPr>
            <w:tcW w:w="3061" w:type="pct"/>
          </w:tcPr>
          <w:p w14:paraId="1D8ABB56"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How the workforce is involved in the development of change proposals.</w:t>
            </w:r>
          </w:p>
        </w:tc>
        <w:tc>
          <w:tcPr>
            <w:tcW w:w="485" w:type="pct"/>
          </w:tcPr>
          <w:p w14:paraId="6E41A21D"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66F52480"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658626FA"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669234E9"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r>
      <w:tr w:rsidR="00CE5462" w:rsidRPr="00CE5462" w14:paraId="5612766E" w14:textId="77777777" w:rsidTr="00CE5462">
        <w:tc>
          <w:tcPr>
            <w:tcW w:w="3061" w:type="pct"/>
          </w:tcPr>
          <w:p w14:paraId="5BF93E17" w14:textId="77777777" w:rsidR="00CE5462" w:rsidRPr="00CE5462" w:rsidRDefault="00CE5462" w:rsidP="00205915">
            <w:pPr>
              <w:spacing w:after="0" w:line="240" w:lineRule="auto"/>
              <w:rPr>
                <w:rFonts w:eastAsia="Times New Roman" w:cs="Arial"/>
                <w:szCs w:val="24"/>
                <w:lang w:bidi="ar-SA"/>
              </w:rPr>
            </w:pPr>
            <w:r w:rsidRPr="00CE5462">
              <w:rPr>
                <w:rFonts w:eastAsia="Times New Roman" w:cs="Arial"/>
                <w:szCs w:val="24"/>
                <w:lang w:bidi="ar-SA"/>
              </w:rPr>
              <w:t>How the implications of significant management of change proposals and progress of implementation are communicated.</w:t>
            </w:r>
          </w:p>
        </w:tc>
        <w:tc>
          <w:tcPr>
            <w:tcW w:w="485" w:type="pct"/>
          </w:tcPr>
          <w:p w14:paraId="03CFE920" w14:textId="77777777" w:rsidR="00CE5462" w:rsidRPr="00CE5462" w:rsidRDefault="00CE5462" w:rsidP="00205915">
            <w:pPr>
              <w:spacing w:after="0" w:line="240" w:lineRule="auto"/>
              <w:jc w:val="center"/>
              <w:rPr>
                <w:rFonts w:eastAsia="Times New Roman" w:cs="Arial"/>
                <w:szCs w:val="24"/>
                <w:lang w:bidi="ar-SA"/>
              </w:rPr>
            </w:pPr>
          </w:p>
        </w:tc>
        <w:tc>
          <w:tcPr>
            <w:tcW w:w="485" w:type="pct"/>
          </w:tcPr>
          <w:p w14:paraId="5A2F3243"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5FA812AC"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c>
          <w:tcPr>
            <w:tcW w:w="485" w:type="pct"/>
          </w:tcPr>
          <w:p w14:paraId="4DE1449F" w14:textId="77777777" w:rsidR="00CE5462" w:rsidRPr="00CE5462" w:rsidRDefault="00CE5462" w:rsidP="00205915">
            <w:pPr>
              <w:spacing w:after="0" w:line="240" w:lineRule="auto"/>
              <w:jc w:val="center"/>
              <w:rPr>
                <w:rFonts w:eastAsia="Times New Roman" w:cs="Arial"/>
                <w:szCs w:val="24"/>
                <w:lang w:bidi="ar-SA"/>
              </w:rPr>
            </w:pPr>
            <w:r w:rsidRPr="00CE5462">
              <w:rPr>
                <w:rFonts w:eastAsia="Times New Roman" w:cs="Arial"/>
                <w:szCs w:val="24"/>
                <w:lang w:bidi="ar-SA"/>
              </w:rPr>
              <w:t>X</w:t>
            </w:r>
          </w:p>
        </w:tc>
      </w:tr>
    </w:tbl>
    <w:p w14:paraId="6FEB472C" w14:textId="77777777" w:rsidR="006C2E91" w:rsidRPr="006C2E91" w:rsidRDefault="006C2E91" w:rsidP="006C2E91"/>
    <w:p w14:paraId="02DA1C3F" w14:textId="2D12B928" w:rsidR="006C2E91" w:rsidRPr="006C2E91" w:rsidRDefault="006C2E91" w:rsidP="006C2E91">
      <w:pPr>
        <w:tabs>
          <w:tab w:val="left" w:pos="818"/>
        </w:tabs>
        <w:sectPr w:rsidR="006C2E91" w:rsidRPr="006C2E91" w:rsidSect="00B23A5E">
          <w:pgSz w:w="11906" w:h="16838" w:code="9"/>
          <w:pgMar w:top="1440" w:right="1440" w:bottom="1440" w:left="1440" w:header="397" w:footer="397" w:gutter="0"/>
          <w:cols w:space="312"/>
          <w:docGrid w:linePitch="360"/>
        </w:sectPr>
      </w:pPr>
    </w:p>
    <w:bookmarkStart w:id="36" w:name="_Toc226722821" w:displacedByCustomXml="next"/>
    <w:sdt>
      <w:sdtPr>
        <w:rPr>
          <w:color w:val="auto"/>
          <w:sz w:val="24"/>
        </w:rPr>
        <w:id w:val="-652758001"/>
        <w:docPartObj>
          <w:docPartGallery w:val="Bibliographies"/>
          <w:docPartUnique/>
        </w:docPartObj>
      </w:sdtPr>
      <w:sdtContent>
        <w:p w14:paraId="5F37DAE5" w14:textId="77777777" w:rsidR="002042C2" w:rsidRDefault="002042C2" w:rsidP="002042C2">
          <w:pPr>
            <w:pStyle w:val="Heading1"/>
            <w:numPr>
              <w:ilvl w:val="0"/>
              <w:numId w:val="0"/>
            </w:numPr>
            <w:ind w:left="851" w:hanging="851"/>
          </w:pPr>
          <w:r>
            <w:t>References</w:t>
          </w:r>
          <w:bookmarkEnd w:id="36"/>
        </w:p>
        <w:sdt>
          <w:sdtPr>
            <w:id w:val="-573587230"/>
            <w:bibliography/>
          </w:sdtPr>
          <w:sdtContent>
            <w:p w14:paraId="0568C4CC" w14:textId="77777777" w:rsidR="00BE49C7" w:rsidRDefault="002042C2" w:rsidP="002042C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BE49C7" w14:paraId="079DAC21" w14:textId="77777777">
                <w:trPr>
                  <w:divId w:val="1341157782"/>
                  <w:tblCellSpacing w:w="15" w:type="dxa"/>
                </w:trPr>
                <w:tc>
                  <w:tcPr>
                    <w:tcW w:w="50" w:type="pct"/>
                    <w:hideMark/>
                  </w:tcPr>
                  <w:p w14:paraId="1FFB60D9" w14:textId="052206BA" w:rsidR="00BE49C7" w:rsidRDefault="00BE49C7">
                    <w:pPr>
                      <w:pStyle w:val="Bibliography"/>
                      <w:rPr>
                        <w:noProof/>
                        <w:szCs w:val="24"/>
                      </w:rPr>
                    </w:pPr>
                    <w:r>
                      <w:rPr>
                        <w:noProof/>
                      </w:rPr>
                      <w:t xml:space="preserve">[1] </w:t>
                    </w:r>
                  </w:p>
                </w:tc>
                <w:tc>
                  <w:tcPr>
                    <w:tcW w:w="0" w:type="auto"/>
                    <w:hideMark/>
                  </w:tcPr>
                  <w:p w14:paraId="09BF3695" w14:textId="77777777" w:rsidR="00BE49C7" w:rsidRDefault="00BE49C7">
                    <w:pPr>
                      <w:pStyle w:val="Bibliography"/>
                      <w:rPr>
                        <w:noProof/>
                      </w:rPr>
                    </w:pPr>
                    <w:r>
                      <w:rPr>
                        <w:noProof/>
                      </w:rPr>
                      <w:t>ONR, “ONR-RD-POL-002 – Risk Informed &amp; Targeted Engagements (RITE),” [Online]. Available: Available via the ONR website..</w:t>
                    </w:r>
                  </w:p>
                </w:tc>
              </w:tr>
              <w:tr w:rsidR="00BE49C7" w14:paraId="0752D146" w14:textId="77777777">
                <w:trPr>
                  <w:divId w:val="1341157782"/>
                  <w:tblCellSpacing w:w="15" w:type="dxa"/>
                </w:trPr>
                <w:tc>
                  <w:tcPr>
                    <w:tcW w:w="50" w:type="pct"/>
                    <w:hideMark/>
                  </w:tcPr>
                  <w:p w14:paraId="46E111BB" w14:textId="77777777" w:rsidR="00BE49C7" w:rsidRDefault="00BE49C7">
                    <w:pPr>
                      <w:pStyle w:val="Bibliography"/>
                      <w:rPr>
                        <w:noProof/>
                      </w:rPr>
                    </w:pPr>
                    <w:r>
                      <w:rPr>
                        <w:noProof/>
                      </w:rPr>
                      <w:t xml:space="preserve">[2] </w:t>
                    </w:r>
                  </w:p>
                </w:tc>
                <w:tc>
                  <w:tcPr>
                    <w:tcW w:w="0" w:type="auto"/>
                    <w:hideMark/>
                  </w:tcPr>
                  <w:p w14:paraId="4371FF10" w14:textId="77777777" w:rsidR="00BE49C7" w:rsidRDefault="00BE49C7">
                    <w:pPr>
                      <w:pStyle w:val="Bibliography"/>
                      <w:rPr>
                        <w:noProof/>
                      </w:rPr>
                    </w:pPr>
                    <w:r>
                      <w:rPr>
                        <w:noProof/>
                      </w:rPr>
                      <w:t>ONR, “NS-TAST-GD-026 - Decommissioning,” [Online]. Available: Available on the ONR website..</w:t>
                    </w:r>
                  </w:p>
                </w:tc>
              </w:tr>
              <w:tr w:rsidR="00BE49C7" w14:paraId="625A71D1" w14:textId="77777777">
                <w:trPr>
                  <w:divId w:val="1341157782"/>
                  <w:tblCellSpacing w:w="15" w:type="dxa"/>
                </w:trPr>
                <w:tc>
                  <w:tcPr>
                    <w:tcW w:w="50" w:type="pct"/>
                    <w:hideMark/>
                  </w:tcPr>
                  <w:p w14:paraId="0F331059" w14:textId="77777777" w:rsidR="00BE49C7" w:rsidRDefault="00BE49C7">
                    <w:pPr>
                      <w:pStyle w:val="Bibliography"/>
                      <w:rPr>
                        <w:noProof/>
                      </w:rPr>
                    </w:pPr>
                    <w:r>
                      <w:rPr>
                        <w:noProof/>
                      </w:rPr>
                      <w:t xml:space="preserve">[3] </w:t>
                    </w:r>
                  </w:p>
                </w:tc>
                <w:tc>
                  <w:tcPr>
                    <w:tcW w:w="0" w:type="auto"/>
                    <w:hideMark/>
                  </w:tcPr>
                  <w:p w14:paraId="3506D65D" w14:textId="77777777" w:rsidR="00BE49C7" w:rsidRDefault="00BE49C7">
                    <w:pPr>
                      <w:pStyle w:val="Bibliography"/>
                      <w:rPr>
                        <w:noProof/>
                      </w:rPr>
                    </w:pPr>
                    <w:r>
                      <w:rPr>
                        <w:noProof/>
                      </w:rPr>
                      <w:t>ONR, “NS-TAST-GD-065 - Function and Content of the Nuclear Baseline,” [Online]. Available: ONR website.</w:t>
                    </w:r>
                  </w:p>
                </w:tc>
              </w:tr>
              <w:tr w:rsidR="00BE49C7" w14:paraId="0507B6B9" w14:textId="77777777">
                <w:trPr>
                  <w:divId w:val="1341157782"/>
                  <w:tblCellSpacing w:w="15" w:type="dxa"/>
                </w:trPr>
                <w:tc>
                  <w:tcPr>
                    <w:tcW w:w="50" w:type="pct"/>
                    <w:hideMark/>
                  </w:tcPr>
                  <w:p w14:paraId="42CD5C6E" w14:textId="77777777" w:rsidR="00BE49C7" w:rsidRDefault="00BE49C7">
                    <w:pPr>
                      <w:pStyle w:val="Bibliography"/>
                      <w:rPr>
                        <w:noProof/>
                      </w:rPr>
                    </w:pPr>
                    <w:r>
                      <w:rPr>
                        <w:noProof/>
                      </w:rPr>
                      <w:t xml:space="preserve">[4] </w:t>
                    </w:r>
                  </w:p>
                </w:tc>
                <w:tc>
                  <w:tcPr>
                    <w:tcW w:w="0" w:type="auto"/>
                    <w:hideMark/>
                  </w:tcPr>
                  <w:p w14:paraId="5B5FCB51" w14:textId="77777777" w:rsidR="00BE49C7" w:rsidRDefault="00BE49C7">
                    <w:pPr>
                      <w:pStyle w:val="Bibliography"/>
                      <w:rPr>
                        <w:noProof/>
                      </w:rPr>
                    </w:pPr>
                    <w:r>
                      <w:rPr>
                        <w:noProof/>
                      </w:rPr>
                      <w:t>ONR, “NS-TAST-GD-048 - Organisational Capability,” [Online]. Available: ONR website.</w:t>
                    </w:r>
                  </w:p>
                </w:tc>
              </w:tr>
              <w:tr w:rsidR="00BE49C7" w14:paraId="6265D9EC" w14:textId="77777777">
                <w:trPr>
                  <w:divId w:val="1341157782"/>
                  <w:tblCellSpacing w:w="15" w:type="dxa"/>
                </w:trPr>
                <w:tc>
                  <w:tcPr>
                    <w:tcW w:w="50" w:type="pct"/>
                    <w:hideMark/>
                  </w:tcPr>
                  <w:p w14:paraId="13F997F3" w14:textId="77777777" w:rsidR="00BE49C7" w:rsidRDefault="00BE49C7">
                    <w:pPr>
                      <w:pStyle w:val="Bibliography"/>
                      <w:rPr>
                        <w:noProof/>
                      </w:rPr>
                    </w:pPr>
                    <w:r>
                      <w:rPr>
                        <w:noProof/>
                      </w:rPr>
                      <w:t xml:space="preserve">[5] </w:t>
                    </w:r>
                  </w:p>
                </w:tc>
                <w:tc>
                  <w:tcPr>
                    <w:tcW w:w="0" w:type="auto"/>
                    <w:hideMark/>
                  </w:tcPr>
                  <w:p w14:paraId="6946F65A" w14:textId="77777777" w:rsidR="00BE49C7" w:rsidRDefault="00BE49C7">
                    <w:pPr>
                      <w:pStyle w:val="Bibliography"/>
                      <w:rPr>
                        <w:noProof/>
                      </w:rPr>
                    </w:pPr>
                    <w:r>
                      <w:rPr>
                        <w:noProof/>
                      </w:rPr>
                      <w:t>ONR, “NS-TAST-GD-049 - Licensee Core Safety and Intelligent Customer Capabilities,” [Online]. Available: ONR website.</w:t>
                    </w:r>
                  </w:p>
                </w:tc>
              </w:tr>
              <w:tr w:rsidR="00BE49C7" w14:paraId="5DE01F74" w14:textId="77777777">
                <w:trPr>
                  <w:divId w:val="1341157782"/>
                  <w:tblCellSpacing w:w="15" w:type="dxa"/>
                </w:trPr>
                <w:tc>
                  <w:tcPr>
                    <w:tcW w:w="50" w:type="pct"/>
                    <w:hideMark/>
                  </w:tcPr>
                  <w:p w14:paraId="78661CE8" w14:textId="77777777" w:rsidR="00BE49C7" w:rsidRDefault="00BE49C7">
                    <w:pPr>
                      <w:pStyle w:val="Bibliography"/>
                      <w:rPr>
                        <w:noProof/>
                      </w:rPr>
                    </w:pPr>
                    <w:r>
                      <w:rPr>
                        <w:noProof/>
                      </w:rPr>
                      <w:t xml:space="preserve">[6] </w:t>
                    </w:r>
                  </w:p>
                </w:tc>
                <w:tc>
                  <w:tcPr>
                    <w:tcW w:w="0" w:type="auto"/>
                    <w:hideMark/>
                  </w:tcPr>
                  <w:p w14:paraId="006FD8E3" w14:textId="77777777" w:rsidR="00BE49C7" w:rsidRDefault="00BE49C7">
                    <w:pPr>
                      <w:pStyle w:val="Bibliography"/>
                      <w:rPr>
                        <w:noProof/>
                      </w:rPr>
                    </w:pPr>
                    <w:r>
                      <w:rPr>
                        <w:noProof/>
                      </w:rPr>
                      <w:t>ONR, “NS-INSP-GD-070 - Organisational culture guide for inspectors,” [Online]. Available: ONR website.</w:t>
                    </w:r>
                  </w:p>
                </w:tc>
              </w:tr>
              <w:tr w:rsidR="00BE49C7" w14:paraId="4CC85310" w14:textId="77777777">
                <w:trPr>
                  <w:divId w:val="1341157782"/>
                  <w:tblCellSpacing w:w="15" w:type="dxa"/>
                </w:trPr>
                <w:tc>
                  <w:tcPr>
                    <w:tcW w:w="50" w:type="pct"/>
                    <w:hideMark/>
                  </w:tcPr>
                  <w:p w14:paraId="7A239EAC" w14:textId="77777777" w:rsidR="00BE49C7" w:rsidRDefault="00BE49C7">
                    <w:pPr>
                      <w:pStyle w:val="Bibliography"/>
                      <w:rPr>
                        <w:noProof/>
                      </w:rPr>
                    </w:pPr>
                    <w:r>
                      <w:rPr>
                        <w:noProof/>
                      </w:rPr>
                      <w:t xml:space="preserve">[7] </w:t>
                    </w:r>
                  </w:p>
                </w:tc>
                <w:tc>
                  <w:tcPr>
                    <w:tcW w:w="0" w:type="auto"/>
                    <w:hideMark/>
                  </w:tcPr>
                  <w:p w14:paraId="438B299D" w14:textId="77777777" w:rsidR="00BE49C7" w:rsidRDefault="00BE49C7">
                    <w:pPr>
                      <w:pStyle w:val="Bibliography"/>
                      <w:rPr>
                        <w:noProof/>
                      </w:rPr>
                    </w:pPr>
                    <w:r>
                      <w:rPr>
                        <w:noProof/>
                      </w:rPr>
                      <w:t>SDF, “Nuclear Baseline and the Management of Organisational Change – A Good Practice Guide (Issue 3),” 2017.</w:t>
                    </w:r>
                  </w:p>
                </w:tc>
              </w:tr>
              <w:tr w:rsidR="00BE49C7" w14:paraId="28C4BCAA" w14:textId="77777777">
                <w:trPr>
                  <w:divId w:val="1341157782"/>
                  <w:tblCellSpacing w:w="15" w:type="dxa"/>
                </w:trPr>
                <w:tc>
                  <w:tcPr>
                    <w:tcW w:w="50" w:type="pct"/>
                    <w:hideMark/>
                  </w:tcPr>
                  <w:p w14:paraId="3C275D49" w14:textId="77777777" w:rsidR="00BE49C7" w:rsidRDefault="00BE49C7">
                    <w:pPr>
                      <w:pStyle w:val="Bibliography"/>
                      <w:rPr>
                        <w:noProof/>
                      </w:rPr>
                    </w:pPr>
                    <w:r>
                      <w:rPr>
                        <w:noProof/>
                      </w:rPr>
                      <w:t xml:space="preserve">[8] </w:t>
                    </w:r>
                  </w:p>
                </w:tc>
                <w:tc>
                  <w:tcPr>
                    <w:tcW w:w="0" w:type="auto"/>
                    <w:hideMark/>
                  </w:tcPr>
                  <w:p w14:paraId="4D329681" w14:textId="77777777" w:rsidR="00BE49C7" w:rsidRDefault="00BE49C7">
                    <w:pPr>
                      <w:pStyle w:val="Bibliography"/>
                      <w:rPr>
                        <w:noProof/>
                      </w:rPr>
                    </w:pPr>
                    <w:r>
                      <w:rPr>
                        <w:noProof/>
                      </w:rPr>
                      <w:t>ONR, “NS-INSP-GD-007 - LC 7 Incidents on the Site,” [Online]. Available: ONR website.</w:t>
                    </w:r>
                  </w:p>
                </w:tc>
              </w:tr>
              <w:tr w:rsidR="00BE49C7" w14:paraId="4FCBF64E" w14:textId="77777777">
                <w:trPr>
                  <w:divId w:val="1341157782"/>
                  <w:tblCellSpacing w:w="15" w:type="dxa"/>
                </w:trPr>
                <w:tc>
                  <w:tcPr>
                    <w:tcW w:w="50" w:type="pct"/>
                    <w:hideMark/>
                  </w:tcPr>
                  <w:p w14:paraId="1E868B85" w14:textId="77777777" w:rsidR="00BE49C7" w:rsidRDefault="00BE49C7">
                    <w:pPr>
                      <w:pStyle w:val="Bibliography"/>
                      <w:rPr>
                        <w:noProof/>
                      </w:rPr>
                    </w:pPr>
                    <w:r>
                      <w:rPr>
                        <w:noProof/>
                      </w:rPr>
                      <w:t xml:space="preserve">[9] </w:t>
                    </w:r>
                  </w:p>
                </w:tc>
                <w:tc>
                  <w:tcPr>
                    <w:tcW w:w="0" w:type="auto"/>
                    <w:hideMark/>
                  </w:tcPr>
                  <w:p w14:paraId="2AA324EA" w14:textId="77777777" w:rsidR="00BE49C7" w:rsidRDefault="00BE49C7">
                    <w:pPr>
                      <w:pStyle w:val="Bibliography"/>
                      <w:rPr>
                        <w:noProof/>
                      </w:rPr>
                    </w:pPr>
                    <w:r>
                      <w:rPr>
                        <w:noProof/>
                      </w:rPr>
                      <w:t>ONR, “NS-PER-GD-001 - Nuclear Safety Permissioning,” [Online]. Available: ONR website.</w:t>
                    </w:r>
                  </w:p>
                </w:tc>
              </w:tr>
            </w:tbl>
            <w:p w14:paraId="5EB4EB3F" w14:textId="77777777" w:rsidR="00BE49C7" w:rsidRDefault="00BE49C7">
              <w:pPr>
                <w:divId w:val="1341157782"/>
                <w:rPr>
                  <w:rFonts w:eastAsia="Times New Roman"/>
                  <w:noProof/>
                </w:rPr>
              </w:pPr>
            </w:p>
            <w:p w14:paraId="7CD57A40" w14:textId="111E5753" w:rsidR="002042C2" w:rsidRDefault="002042C2" w:rsidP="002042C2">
              <w:r>
                <w:rPr>
                  <w:b/>
                  <w:bCs/>
                  <w:noProof/>
                </w:rPr>
                <w:fldChar w:fldCharType="end"/>
              </w:r>
            </w:p>
          </w:sdtContent>
        </w:sdt>
      </w:sdtContent>
    </w:sdt>
    <w:p w14:paraId="6DB6E9BC" w14:textId="77777777" w:rsidR="00084ABE" w:rsidRDefault="00084ABE" w:rsidP="00930E37">
      <w:pPr>
        <w:pStyle w:val="Heading1"/>
        <w:numPr>
          <w:ilvl w:val="0"/>
          <w:numId w:val="0"/>
        </w:numPr>
        <w:ind w:left="851" w:hanging="851"/>
        <w:sectPr w:rsidR="00084ABE" w:rsidSect="00B23A5E">
          <w:pgSz w:w="11906" w:h="16838" w:code="9"/>
          <w:pgMar w:top="1440" w:right="1440" w:bottom="1440" w:left="1440" w:header="397" w:footer="397" w:gutter="0"/>
          <w:cols w:space="312"/>
          <w:docGrid w:linePitch="360"/>
        </w:sectPr>
      </w:pPr>
    </w:p>
    <w:p w14:paraId="07D791C5" w14:textId="77777777" w:rsidR="00930E37" w:rsidRPr="00595C8C" w:rsidRDefault="00930E37" w:rsidP="00930E37">
      <w:pPr>
        <w:pStyle w:val="Heading1"/>
        <w:numPr>
          <w:ilvl w:val="0"/>
          <w:numId w:val="0"/>
        </w:numPr>
        <w:ind w:left="851" w:hanging="851"/>
      </w:pPr>
      <w:bookmarkStart w:id="37" w:name="_Toc226722822"/>
      <w:r>
        <w:lastRenderedPageBreak/>
        <w:t>Document control information</w:t>
      </w:r>
      <w:bookmarkEnd w:id="37"/>
    </w:p>
    <w:p w14:paraId="47B60150" w14:textId="08DB7077" w:rsidR="00930E37" w:rsidRPr="00196ADB" w:rsidRDefault="00930E37" w:rsidP="00930E37">
      <w:pPr>
        <w:rPr>
          <w:szCs w:val="24"/>
        </w:rPr>
      </w:pPr>
      <w:r w:rsidRPr="00196ADB">
        <w:rPr>
          <w:b/>
          <w:bCs/>
          <w:szCs w:val="24"/>
        </w:rPr>
        <w:t>Authored by</w:t>
      </w:r>
      <w:r w:rsidRPr="00196ADB">
        <w:rPr>
          <w:szCs w:val="24"/>
        </w:rPr>
        <w:t xml:space="preserve"> – </w:t>
      </w:r>
      <w:r w:rsidR="007C32AB">
        <w:rPr>
          <w:szCs w:val="24"/>
        </w:rPr>
        <w:t>Nuclear inspector</w:t>
      </w:r>
    </w:p>
    <w:p w14:paraId="2C5D42AA" w14:textId="08997DD6" w:rsidR="00930E37" w:rsidRPr="00196ADB" w:rsidRDefault="00930E37" w:rsidP="00930E37">
      <w:pPr>
        <w:rPr>
          <w:szCs w:val="24"/>
        </w:rPr>
      </w:pPr>
      <w:r w:rsidRPr="00196ADB">
        <w:rPr>
          <w:b/>
          <w:bCs/>
          <w:szCs w:val="24"/>
        </w:rPr>
        <w:t>Approved by</w:t>
      </w:r>
      <w:r w:rsidRPr="00196ADB">
        <w:rPr>
          <w:szCs w:val="24"/>
        </w:rPr>
        <w:t xml:space="preserve"> – </w:t>
      </w:r>
      <w:r w:rsidR="007C32AB">
        <w:rPr>
          <w:szCs w:val="24"/>
        </w:rPr>
        <w:t>Head of Profession for Operational Inspection</w:t>
      </w:r>
    </w:p>
    <w:p w14:paraId="10D33D1E" w14:textId="35AE2D11"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Content>
          <w:r w:rsidR="007C32AB">
            <w:rPr>
              <w:szCs w:val="24"/>
            </w:rPr>
            <w:t>1.1</w:t>
          </w:r>
        </w:sdtContent>
      </w:sdt>
    </w:p>
    <w:p w14:paraId="12DC54B5" w14:textId="2AD3294B" w:rsidR="00930E37" w:rsidRPr="00196ADB" w:rsidRDefault="00930E37" w:rsidP="00930E37">
      <w:pPr>
        <w:rPr>
          <w:szCs w:val="24"/>
        </w:rPr>
      </w:pPr>
      <w:r>
        <w:rPr>
          <w:b/>
          <w:bCs/>
          <w:szCs w:val="24"/>
        </w:rPr>
        <w:t>Published</w:t>
      </w:r>
      <w:r w:rsidRPr="00196ADB">
        <w:rPr>
          <w:szCs w:val="24"/>
        </w:rPr>
        <w:t xml:space="preserve">: </w:t>
      </w:r>
      <w:r w:rsidR="007C32AB">
        <w:rPr>
          <w:szCs w:val="24"/>
        </w:rPr>
        <w:t>April 2026</w:t>
      </w:r>
    </w:p>
    <w:p w14:paraId="29AA6F0F" w14:textId="35B5806F"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7C32AB">
        <w:rPr>
          <w:szCs w:val="24"/>
        </w:rPr>
        <w:t>April 2027</w:t>
      </w:r>
    </w:p>
    <w:p w14:paraId="0A735AFC" w14:textId="56498423"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7C32AB">
        <w:rPr>
          <w:szCs w:val="24"/>
        </w:rPr>
        <w:t>NS-INSP-GD-036</w:t>
      </w:r>
    </w:p>
    <w:p w14:paraId="7D13A83B" w14:textId="77777777" w:rsidR="00930E37" w:rsidRDefault="00930E37" w:rsidP="00930E37"/>
    <w:p w14:paraId="7629CA34" w14:textId="77777777"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930E37" w:rsidRPr="00B23A5E" w14:paraId="1216A18F" w14:textId="77777777" w:rsidTr="00CF24A9">
        <w:trPr>
          <w:cnfStyle w:val="100000000000" w:firstRow="1" w:lastRow="0" w:firstColumn="0" w:lastColumn="0" w:oddVBand="0" w:evenVBand="0" w:oddHBand="0" w:evenHBand="0" w:firstRowFirstColumn="0" w:firstRowLastColumn="0" w:lastRowFirstColumn="0" w:lastRowLastColumn="0"/>
        </w:trPr>
        <w:tc>
          <w:tcPr>
            <w:tcW w:w="1550" w:type="dxa"/>
          </w:tcPr>
          <w:p w14:paraId="3C3F26F3" w14:textId="77777777" w:rsidR="00930E37" w:rsidRPr="00B23A5E" w:rsidRDefault="00930E37" w:rsidP="00CF24A9">
            <w:pPr>
              <w:spacing w:before="60" w:after="60"/>
              <w:rPr>
                <w:b w:val="0"/>
                <w:bCs/>
              </w:rPr>
            </w:pPr>
            <w:r w:rsidRPr="00B23A5E">
              <w:rPr>
                <w:b w:val="0"/>
                <w:bCs/>
              </w:rPr>
              <w:t>Issue</w:t>
            </w:r>
          </w:p>
        </w:tc>
        <w:tc>
          <w:tcPr>
            <w:tcW w:w="7466"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930E37" w14:paraId="1D25BD44" w14:textId="77777777" w:rsidTr="00CF24A9">
        <w:tc>
          <w:tcPr>
            <w:tcW w:w="1550" w:type="dxa"/>
          </w:tcPr>
          <w:p w14:paraId="09409656" w14:textId="270028D1" w:rsidR="00930E37" w:rsidRDefault="003741F5" w:rsidP="00CF24A9">
            <w:pPr>
              <w:spacing w:before="60" w:after="60"/>
            </w:pPr>
            <w:r>
              <w:t>1</w:t>
            </w:r>
          </w:p>
        </w:tc>
        <w:tc>
          <w:tcPr>
            <w:tcW w:w="7466" w:type="dxa"/>
          </w:tcPr>
          <w:p w14:paraId="0DD41B3D" w14:textId="3ADFC9B3" w:rsidR="00930E37" w:rsidRDefault="003741F5" w:rsidP="00CF24A9">
            <w:pPr>
              <w:spacing w:before="60" w:after="60"/>
            </w:pPr>
            <w:r>
              <w:t xml:space="preserve">New document (issued </w:t>
            </w:r>
            <w:r w:rsidR="008A3C54">
              <w:t>March 2021).</w:t>
            </w:r>
          </w:p>
        </w:tc>
      </w:tr>
      <w:tr w:rsidR="008A3C54" w14:paraId="5C474C99" w14:textId="77777777" w:rsidTr="00CF24A9">
        <w:tc>
          <w:tcPr>
            <w:tcW w:w="1550" w:type="dxa"/>
          </w:tcPr>
          <w:p w14:paraId="29B6A952" w14:textId="40FE873B" w:rsidR="008A3C54" w:rsidRDefault="008A3C54" w:rsidP="00CF24A9">
            <w:pPr>
              <w:spacing w:before="60" w:after="60"/>
            </w:pPr>
            <w:r>
              <w:t>1.1</w:t>
            </w:r>
          </w:p>
        </w:tc>
        <w:tc>
          <w:tcPr>
            <w:tcW w:w="7466" w:type="dxa"/>
          </w:tcPr>
          <w:p w14:paraId="5F8A6B68" w14:textId="085FD63E" w:rsidR="008A3C54" w:rsidRDefault="008A3C54" w:rsidP="00CF24A9">
            <w:pPr>
              <w:spacing w:before="60" w:after="60"/>
            </w:pPr>
            <w:r>
              <w:t xml:space="preserve">Minor update </w:t>
            </w:r>
            <w:r w:rsidR="00D42597">
              <w:t>–</w:t>
            </w:r>
            <w:r>
              <w:t xml:space="preserve"> </w:t>
            </w:r>
            <w:r w:rsidR="00D42597">
              <w:t>improved clarity, updated template.</w:t>
            </w:r>
          </w:p>
        </w:tc>
      </w:tr>
    </w:tbl>
    <w:p w14:paraId="5AB38FA4" w14:textId="77777777" w:rsidR="00084ABE" w:rsidRDefault="00084ABE" w:rsidP="002042C2">
      <w:pPr>
        <w:rPr>
          <w:b/>
          <w:bCs/>
          <w:sz w:val="20"/>
          <w:szCs w:val="18"/>
        </w:rPr>
      </w:pPr>
    </w:p>
    <w:p w14:paraId="17669631" w14:textId="5BB8C6E8" w:rsidR="00930E37" w:rsidRPr="002042C2" w:rsidRDefault="00084ABE" w:rsidP="002042C2">
      <w:r w:rsidRPr="00084ABE">
        <w:rPr>
          <w:b/>
          <w:bCs/>
          <w:sz w:val="20"/>
          <w:szCs w:val="18"/>
        </w:rPr>
        <w:t>Template reference</w:t>
      </w:r>
      <w:r w:rsidRPr="00084ABE">
        <w:rPr>
          <w:sz w:val="20"/>
          <w:szCs w:val="18"/>
        </w:rPr>
        <w:t>: ONR-DOC-TEMP-003</w:t>
      </w:r>
      <w:r>
        <w:tab/>
      </w:r>
    </w:p>
    <w:sectPr w:rsidR="00930E37" w:rsidRPr="002042C2"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B3BDDF" w14:textId="77777777" w:rsidR="009D4F28" w:rsidRDefault="009D4F28" w:rsidP="007D199A">
      <w:pPr>
        <w:spacing w:after="0"/>
      </w:pPr>
      <w:r>
        <w:separator/>
      </w:r>
    </w:p>
    <w:p w14:paraId="39880827" w14:textId="77777777" w:rsidR="009D4F28" w:rsidRDefault="009D4F28"/>
  </w:endnote>
  <w:endnote w:type="continuationSeparator" w:id="0">
    <w:p w14:paraId="465F2E67" w14:textId="77777777" w:rsidR="009D4F28" w:rsidRDefault="009D4F28" w:rsidP="007D199A">
      <w:pPr>
        <w:spacing w:after="0"/>
      </w:pPr>
      <w:r>
        <w:continuationSeparator/>
      </w:r>
    </w:p>
    <w:p w14:paraId="4C83FBCF" w14:textId="77777777" w:rsidR="009D4F28" w:rsidRDefault="009D4F2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71E303B1" w:rsidR="00CE6198" w:rsidRPr="00B23A5E" w:rsidRDefault="00B23A5E" w:rsidP="00B23A5E">
    <w:pPr>
      <w:pStyle w:val="Footer"/>
      <w:rPr>
        <w:rStyle w:val="PageNumber"/>
        <w:color w:val="22413A"/>
        <w:sz w:val="24"/>
      </w:rPr>
    </w:pPr>
    <w:r w:rsidRPr="00B23A5E">
      <w:rPr>
        <w:rStyle w:val="PageNumber"/>
        <w:color w:val="22413A"/>
        <w:sz w:val="24"/>
      </w:rPr>
      <w:t xml:space="preserve">Page | </w:t>
    </w:r>
    <w:r w:rsidRPr="00B23A5E">
      <w:rPr>
        <w:rStyle w:val="PageNumber"/>
        <w:color w:val="22413A"/>
        <w:sz w:val="24"/>
      </w:rPr>
      <w:fldChar w:fldCharType="begin"/>
    </w:r>
    <w:r w:rsidRPr="00B23A5E">
      <w:rPr>
        <w:rStyle w:val="PageNumber"/>
        <w:color w:val="22413A"/>
        <w:sz w:val="24"/>
      </w:rPr>
      <w:instrText xml:space="preserve"> PAGE   \* MERGEFORMAT </w:instrText>
    </w:r>
    <w:r w:rsidRPr="00B23A5E">
      <w:rPr>
        <w:rStyle w:val="PageNumber"/>
        <w:color w:val="22413A"/>
        <w:sz w:val="24"/>
      </w:rPr>
      <w:fldChar w:fldCharType="separate"/>
    </w:r>
    <w:r w:rsidRPr="00B23A5E">
      <w:rPr>
        <w:rStyle w:val="PageNumber"/>
        <w:noProof/>
        <w:color w:val="22413A"/>
        <w:sz w:val="24"/>
      </w:rPr>
      <w:t>1</w:t>
    </w:r>
    <w:r w:rsidRPr="00B23A5E">
      <w:rPr>
        <w:rStyle w:val="PageNumber"/>
        <w:noProof/>
        <w:color w:val="22413A"/>
        <w:sz w:val="24"/>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B2F406" w14:textId="77777777" w:rsidR="009D4F28" w:rsidRPr="005E0344" w:rsidRDefault="009D4F28" w:rsidP="005E0344">
      <w:pPr>
        <w:spacing w:after="120"/>
        <w:rPr>
          <w:color w:val="000000" w:themeColor="text2"/>
        </w:rPr>
      </w:pPr>
      <w:r w:rsidRPr="005E0344">
        <w:rPr>
          <w:color w:val="000000" w:themeColor="text2"/>
        </w:rPr>
        <w:separator/>
      </w:r>
    </w:p>
  </w:footnote>
  <w:footnote w:type="continuationSeparator" w:id="0">
    <w:p w14:paraId="6EC68536" w14:textId="77777777" w:rsidR="009D4F28" w:rsidRPr="005E0344" w:rsidRDefault="009D4F28" w:rsidP="0090581D">
      <w:pPr>
        <w:spacing w:after="120"/>
        <w:rPr>
          <w:color w:val="000000" w:themeColor="text2"/>
        </w:rPr>
      </w:pPr>
      <w:r w:rsidRPr="005E0344">
        <w:rPr>
          <w:color w:val="000000" w:themeColor="text2"/>
        </w:rPr>
        <w:continuationSeparator/>
      </w:r>
    </w:p>
    <w:p w14:paraId="50F15989" w14:textId="77777777" w:rsidR="009D4F28" w:rsidRDefault="009D4F28"/>
  </w:footnote>
  <w:footnote w:type="continuationNotice" w:id="1">
    <w:p w14:paraId="0C5761EF" w14:textId="77777777" w:rsidR="009D4F28" w:rsidRDefault="009D4F28">
      <w:pPr>
        <w:spacing w:after="0"/>
      </w:pPr>
    </w:p>
    <w:p w14:paraId="0F54D83B" w14:textId="77777777" w:rsidR="009D4F28" w:rsidRDefault="009D4F2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8974019" w:rsidR="00177666" w:rsidRPr="00196ADB" w:rsidRDefault="00000000"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Content>
        <w:r w:rsidR="00F5239B">
          <w:rPr>
            <w:sz w:val="20"/>
            <w:szCs w:val="24"/>
          </w:rPr>
          <w:t>LC 36 – Organisational capability</w:t>
        </w:r>
      </w:sdtContent>
    </w:sdt>
    <w:r w:rsidR="004E3932" w:rsidRPr="00196ADB">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Content>
        <w:r w:rsidR="007C32AB">
          <w:rPr>
            <w:sz w:val="20"/>
            <w:szCs w:val="24"/>
          </w:rPr>
          <w:t>1.1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EB86206"/>
    <w:multiLevelType w:val="multilevel"/>
    <w:tmpl w:val="8006005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FFF4D60"/>
    <w:multiLevelType w:val="hybridMultilevel"/>
    <w:tmpl w:val="794498BE"/>
    <w:lvl w:ilvl="0" w:tplc="08090005">
      <w:start w:val="1"/>
      <w:numFmt w:val="bullet"/>
      <w:lvlText w:val=""/>
      <w:lvlJc w:val="left"/>
      <w:pPr>
        <w:ind w:left="770" w:hanging="360"/>
      </w:pPr>
      <w:rPr>
        <w:rFonts w:ascii="Wingdings" w:hAnsi="Wingdings"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22"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5F46359"/>
    <w:multiLevelType w:val="hybridMultilevel"/>
    <w:tmpl w:val="5492FE42"/>
    <w:lvl w:ilvl="0" w:tplc="E520A90A">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7CE2F9C">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8C61A37"/>
    <w:multiLevelType w:val="hybridMultilevel"/>
    <w:tmpl w:val="B8F4E86C"/>
    <w:lvl w:ilvl="0" w:tplc="0809000F">
      <w:start w:val="1"/>
      <w:numFmt w:val="decimal"/>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5"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3"/>
  </w:num>
  <w:num w:numId="13" w16cid:durableId="989944809">
    <w:abstractNumId w:val="14"/>
  </w:num>
  <w:num w:numId="14" w16cid:durableId="1148547717">
    <w:abstractNumId w:val="11"/>
  </w:num>
  <w:num w:numId="15" w16cid:durableId="1619264317">
    <w:abstractNumId w:val="23"/>
    <w:lvlOverride w:ilvl="0">
      <w:startOverride w:val="1"/>
    </w:lvlOverride>
  </w:num>
  <w:num w:numId="16" w16cid:durableId="1717772705">
    <w:abstractNumId w:val="14"/>
    <w:lvlOverride w:ilvl="0">
      <w:startOverride w:val="1"/>
    </w:lvlOverride>
  </w:num>
  <w:num w:numId="17" w16cid:durableId="1421370352">
    <w:abstractNumId w:val="11"/>
    <w:lvlOverride w:ilvl="0">
      <w:startOverride w:val="1"/>
    </w:lvlOverride>
  </w:num>
  <w:num w:numId="18" w16cid:durableId="802893121">
    <w:abstractNumId w:val="22"/>
  </w:num>
  <w:num w:numId="19" w16cid:durableId="1666081420">
    <w:abstractNumId w:val="18"/>
  </w:num>
  <w:num w:numId="20" w16cid:durableId="874538197">
    <w:abstractNumId w:val="13"/>
  </w:num>
  <w:num w:numId="21" w16cid:durableId="2057311976">
    <w:abstractNumId w:val="19"/>
  </w:num>
  <w:num w:numId="22" w16cid:durableId="689793726">
    <w:abstractNumId w:val="12"/>
  </w:num>
  <w:num w:numId="23" w16cid:durableId="48653822">
    <w:abstractNumId w:val="25"/>
  </w:num>
  <w:num w:numId="24" w16cid:durableId="1603800266">
    <w:abstractNumId w:val="17"/>
  </w:num>
  <w:num w:numId="25" w16cid:durableId="1864591591">
    <w:abstractNumId w:val="16"/>
  </w:num>
  <w:num w:numId="26" w16cid:durableId="832574242">
    <w:abstractNumId w:val="20"/>
  </w:num>
  <w:num w:numId="27" w16cid:durableId="1391732823">
    <w:abstractNumId w:val="16"/>
    <w:lvlOverride w:ilvl="0">
      <w:startOverride w:val="1"/>
    </w:lvlOverride>
  </w:num>
  <w:num w:numId="28" w16cid:durableId="1000960553">
    <w:abstractNumId w:val="21"/>
  </w:num>
  <w:num w:numId="29" w16cid:durableId="946278511">
    <w:abstractNumId w:val="15"/>
  </w:num>
  <w:num w:numId="30" w16cid:durableId="149831196">
    <w:abstractNumId w:val="24"/>
  </w:num>
  <w:num w:numId="31" w16cid:durableId="47725000">
    <w:abstractNumId w:val="16"/>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B2E"/>
    <w:rsid w:val="00027F4F"/>
    <w:rsid w:val="00030430"/>
    <w:rsid w:val="0003078E"/>
    <w:rsid w:val="00031B89"/>
    <w:rsid w:val="0003693D"/>
    <w:rsid w:val="000409C2"/>
    <w:rsid w:val="0004440F"/>
    <w:rsid w:val="00052C8A"/>
    <w:rsid w:val="000548C8"/>
    <w:rsid w:val="00055850"/>
    <w:rsid w:val="00064A1B"/>
    <w:rsid w:val="00074A62"/>
    <w:rsid w:val="00075605"/>
    <w:rsid w:val="00075C66"/>
    <w:rsid w:val="000817D4"/>
    <w:rsid w:val="00082879"/>
    <w:rsid w:val="00084ABE"/>
    <w:rsid w:val="00091EEA"/>
    <w:rsid w:val="0009225F"/>
    <w:rsid w:val="000A105C"/>
    <w:rsid w:val="000C2DDC"/>
    <w:rsid w:val="000C5F5A"/>
    <w:rsid w:val="000D2FD4"/>
    <w:rsid w:val="000D3232"/>
    <w:rsid w:val="000F1B7B"/>
    <w:rsid w:val="000F2ED4"/>
    <w:rsid w:val="000F5611"/>
    <w:rsid w:val="001028E8"/>
    <w:rsid w:val="00103043"/>
    <w:rsid w:val="00122FCC"/>
    <w:rsid w:val="00124C2B"/>
    <w:rsid w:val="00126752"/>
    <w:rsid w:val="00130B30"/>
    <w:rsid w:val="00140E1C"/>
    <w:rsid w:val="00147AE4"/>
    <w:rsid w:val="001571E5"/>
    <w:rsid w:val="00176DB5"/>
    <w:rsid w:val="00177666"/>
    <w:rsid w:val="001849CA"/>
    <w:rsid w:val="00185410"/>
    <w:rsid w:val="00192352"/>
    <w:rsid w:val="00196ADB"/>
    <w:rsid w:val="001B4D5A"/>
    <w:rsid w:val="001C4D63"/>
    <w:rsid w:val="001D0DE0"/>
    <w:rsid w:val="001D5AFF"/>
    <w:rsid w:val="001D74B4"/>
    <w:rsid w:val="001E03E1"/>
    <w:rsid w:val="001F059F"/>
    <w:rsid w:val="00200811"/>
    <w:rsid w:val="00200CA1"/>
    <w:rsid w:val="002042C2"/>
    <w:rsid w:val="0021338D"/>
    <w:rsid w:val="00214D43"/>
    <w:rsid w:val="00223090"/>
    <w:rsid w:val="002238B4"/>
    <w:rsid w:val="002319AB"/>
    <w:rsid w:val="002319AC"/>
    <w:rsid w:val="00234342"/>
    <w:rsid w:val="0024040D"/>
    <w:rsid w:val="00251CD7"/>
    <w:rsid w:val="00255FA3"/>
    <w:rsid w:val="00257288"/>
    <w:rsid w:val="00261FB6"/>
    <w:rsid w:val="002629F8"/>
    <w:rsid w:val="00263396"/>
    <w:rsid w:val="002659FA"/>
    <w:rsid w:val="00267815"/>
    <w:rsid w:val="00280DDF"/>
    <w:rsid w:val="00287FED"/>
    <w:rsid w:val="002917FF"/>
    <w:rsid w:val="00292ADF"/>
    <w:rsid w:val="00296DBB"/>
    <w:rsid w:val="002A0DEC"/>
    <w:rsid w:val="002B1C53"/>
    <w:rsid w:val="002B6666"/>
    <w:rsid w:val="002E0BE4"/>
    <w:rsid w:val="002E3B58"/>
    <w:rsid w:val="002E3E8A"/>
    <w:rsid w:val="002E6A6A"/>
    <w:rsid w:val="002F3397"/>
    <w:rsid w:val="0030380D"/>
    <w:rsid w:val="00312411"/>
    <w:rsid w:val="00323E71"/>
    <w:rsid w:val="00324C0D"/>
    <w:rsid w:val="00326F77"/>
    <w:rsid w:val="003401B0"/>
    <w:rsid w:val="00345D54"/>
    <w:rsid w:val="00346C8E"/>
    <w:rsid w:val="003559B8"/>
    <w:rsid w:val="00367B30"/>
    <w:rsid w:val="00367BD5"/>
    <w:rsid w:val="003741F5"/>
    <w:rsid w:val="00390327"/>
    <w:rsid w:val="00393B78"/>
    <w:rsid w:val="003A01E9"/>
    <w:rsid w:val="003B0C9A"/>
    <w:rsid w:val="003C0306"/>
    <w:rsid w:val="003C114C"/>
    <w:rsid w:val="003C465D"/>
    <w:rsid w:val="003D0718"/>
    <w:rsid w:val="003D495D"/>
    <w:rsid w:val="003D5793"/>
    <w:rsid w:val="003E098E"/>
    <w:rsid w:val="003E1949"/>
    <w:rsid w:val="003E2FAE"/>
    <w:rsid w:val="003E56EC"/>
    <w:rsid w:val="003F3520"/>
    <w:rsid w:val="00407CF7"/>
    <w:rsid w:val="00415ED6"/>
    <w:rsid w:val="00417CAF"/>
    <w:rsid w:val="00420A11"/>
    <w:rsid w:val="00422265"/>
    <w:rsid w:val="004373A7"/>
    <w:rsid w:val="00437D94"/>
    <w:rsid w:val="0044030C"/>
    <w:rsid w:val="004648A4"/>
    <w:rsid w:val="00471380"/>
    <w:rsid w:val="00494F0D"/>
    <w:rsid w:val="00496BFD"/>
    <w:rsid w:val="004A3DF2"/>
    <w:rsid w:val="004C361D"/>
    <w:rsid w:val="004C4891"/>
    <w:rsid w:val="004D2C89"/>
    <w:rsid w:val="004E3932"/>
    <w:rsid w:val="004F1E79"/>
    <w:rsid w:val="004F5F33"/>
    <w:rsid w:val="0050103A"/>
    <w:rsid w:val="00511B0F"/>
    <w:rsid w:val="005365E9"/>
    <w:rsid w:val="0055388E"/>
    <w:rsid w:val="00562360"/>
    <w:rsid w:val="005754AE"/>
    <w:rsid w:val="00577FB5"/>
    <w:rsid w:val="005852D1"/>
    <w:rsid w:val="00587A22"/>
    <w:rsid w:val="0059299D"/>
    <w:rsid w:val="00595C8C"/>
    <w:rsid w:val="00597747"/>
    <w:rsid w:val="005A49B8"/>
    <w:rsid w:val="005A4CDD"/>
    <w:rsid w:val="005B57E4"/>
    <w:rsid w:val="005B5ABD"/>
    <w:rsid w:val="005C140A"/>
    <w:rsid w:val="005C1E52"/>
    <w:rsid w:val="005C3367"/>
    <w:rsid w:val="005C6763"/>
    <w:rsid w:val="005D3164"/>
    <w:rsid w:val="005E0344"/>
    <w:rsid w:val="005E440B"/>
    <w:rsid w:val="005F2C85"/>
    <w:rsid w:val="00605ADB"/>
    <w:rsid w:val="00611C9F"/>
    <w:rsid w:val="00617053"/>
    <w:rsid w:val="006248DE"/>
    <w:rsid w:val="00627555"/>
    <w:rsid w:val="006322A0"/>
    <w:rsid w:val="006361FD"/>
    <w:rsid w:val="0064226F"/>
    <w:rsid w:val="00642DDB"/>
    <w:rsid w:val="00645050"/>
    <w:rsid w:val="00653298"/>
    <w:rsid w:val="00661A03"/>
    <w:rsid w:val="00663A7C"/>
    <w:rsid w:val="00667DF2"/>
    <w:rsid w:val="00670DF1"/>
    <w:rsid w:val="00671345"/>
    <w:rsid w:val="00672A9B"/>
    <w:rsid w:val="00675884"/>
    <w:rsid w:val="00696EE0"/>
    <w:rsid w:val="00697980"/>
    <w:rsid w:val="006A19EF"/>
    <w:rsid w:val="006A43D5"/>
    <w:rsid w:val="006A525B"/>
    <w:rsid w:val="006C045F"/>
    <w:rsid w:val="006C2E91"/>
    <w:rsid w:val="006C4196"/>
    <w:rsid w:val="006C63B0"/>
    <w:rsid w:val="006C76A2"/>
    <w:rsid w:val="006C792E"/>
    <w:rsid w:val="006D116C"/>
    <w:rsid w:val="006E7C42"/>
    <w:rsid w:val="006F168A"/>
    <w:rsid w:val="006F5076"/>
    <w:rsid w:val="006F6009"/>
    <w:rsid w:val="006F7E5F"/>
    <w:rsid w:val="007021FC"/>
    <w:rsid w:val="0070321D"/>
    <w:rsid w:val="007068BA"/>
    <w:rsid w:val="00716AB1"/>
    <w:rsid w:val="007206FD"/>
    <w:rsid w:val="00721D63"/>
    <w:rsid w:val="00723B63"/>
    <w:rsid w:val="00724B2B"/>
    <w:rsid w:val="00732C7B"/>
    <w:rsid w:val="00734D2B"/>
    <w:rsid w:val="00737705"/>
    <w:rsid w:val="007408D4"/>
    <w:rsid w:val="007420AC"/>
    <w:rsid w:val="00742617"/>
    <w:rsid w:val="00783AFA"/>
    <w:rsid w:val="00785427"/>
    <w:rsid w:val="00790540"/>
    <w:rsid w:val="007968CA"/>
    <w:rsid w:val="007A43FF"/>
    <w:rsid w:val="007A72FA"/>
    <w:rsid w:val="007B3918"/>
    <w:rsid w:val="007C32AB"/>
    <w:rsid w:val="007C3C1D"/>
    <w:rsid w:val="007D199A"/>
    <w:rsid w:val="007D2EBE"/>
    <w:rsid w:val="007E1C07"/>
    <w:rsid w:val="007F24B6"/>
    <w:rsid w:val="00803D94"/>
    <w:rsid w:val="00821337"/>
    <w:rsid w:val="008229BA"/>
    <w:rsid w:val="00824151"/>
    <w:rsid w:val="00845390"/>
    <w:rsid w:val="0084601B"/>
    <w:rsid w:val="008606F0"/>
    <w:rsid w:val="00865489"/>
    <w:rsid w:val="0086553D"/>
    <w:rsid w:val="00874FEB"/>
    <w:rsid w:val="00881B6F"/>
    <w:rsid w:val="00882AA4"/>
    <w:rsid w:val="00883E22"/>
    <w:rsid w:val="00884E43"/>
    <w:rsid w:val="00887EC6"/>
    <w:rsid w:val="0089084C"/>
    <w:rsid w:val="00893409"/>
    <w:rsid w:val="00893D9F"/>
    <w:rsid w:val="008A2379"/>
    <w:rsid w:val="008A3C54"/>
    <w:rsid w:val="008A4329"/>
    <w:rsid w:val="008A578E"/>
    <w:rsid w:val="008B015A"/>
    <w:rsid w:val="008B1519"/>
    <w:rsid w:val="008B7BCC"/>
    <w:rsid w:val="008C50C3"/>
    <w:rsid w:val="008C7094"/>
    <w:rsid w:val="008D2B97"/>
    <w:rsid w:val="008D49A5"/>
    <w:rsid w:val="008D6C81"/>
    <w:rsid w:val="008E6CF0"/>
    <w:rsid w:val="008F1439"/>
    <w:rsid w:val="008F7051"/>
    <w:rsid w:val="009033A9"/>
    <w:rsid w:val="0090581D"/>
    <w:rsid w:val="0091439C"/>
    <w:rsid w:val="00920572"/>
    <w:rsid w:val="00920BF2"/>
    <w:rsid w:val="00930E37"/>
    <w:rsid w:val="009349A9"/>
    <w:rsid w:val="00936C52"/>
    <w:rsid w:val="009436C1"/>
    <w:rsid w:val="0095489B"/>
    <w:rsid w:val="00966FB9"/>
    <w:rsid w:val="009671CD"/>
    <w:rsid w:val="0097518F"/>
    <w:rsid w:val="009751A9"/>
    <w:rsid w:val="00980F9C"/>
    <w:rsid w:val="0098632B"/>
    <w:rsid w:val="00997BFB"/>
    <w:rsid w:val="009A7348"/>
    <w:rsid w:val="009B30C6"/>
    <w:rsid w:val="009B462C"/>
    <w:rsid w:val="009C15F3"/>
    <w:rsid w:val="009C3689"/>
    <w:rsid w:val="009D4F28"/>
    <w:rsid w:val="009E07C2"/>
    <w:rsid w:val="009E0E52"/>
    <w:rsid w:val="009F2698"/>
    <w:rsid w:val="009F72F9"/>
    <w:rsid w:val="00A00205"/>
    <w:rsid w:val="00A00AF0"/>
    <w:rsid w:val="00A044A4"/>
    <w:rsid w:val="00A12054"/>
    <w:rsid w:val="00A14B5A"/>
    <w:rsid w:val="00A3567F"/>
    <w:rsid w:val="00A37698"/>
    <w:rsid w:val="00A41ED3"/>
    <w:rsid w:val="00A81D82"/>
    <w:rsid w:val="00A9118F"/>
    <w:rsid w:val="00A93E33"/>
    <w:rsid w:val="00AB3129"/>
    <w:rsid w:val="00AB6970"/>
    <w:rsid w:val="00AC1939"/>
    <w:rsid w:val="00AC7C05"/>
    <w:rsid w:val="00AD167C"/>
    <w:rsid w:val="00AD17C7"/>
    <w:rsid w:val="00AD4041"/>
    <w:rsid w:val="00AE302B"/>
    <w:rsid w:val="00B0248D"/>
    <w:rsid w:val="00B16BE5"/>
    <w:rsid w:val="00B23A5E"/>
    <w:rsid w:val="00B259DF"/>
    <w:rsid w:val="00B44B1F"/>
    <w:rsid w:val="00B4589F"/>
    <w:rsid w:val="00B64141"/>
    <w:rsid w:val="00B64E72"/>
    <w:rsid w:val="00B77913"/>
    <w:rsid w:val="00B824FB"/>
    <w:rsid w:val="00B82646"/>
    <w:rsid w:val="00B97359"/>
    <w:rsid w:val="00B97A8F"/>
    <w:rsid w:val="00BA4E58"/>
    <w:rsid w:val="00BA7074"/>
    <w:rsid w:val="00BB7829"/>
    <w:rsid w:val="00BC44CA"/>
    <w:rsid w:val="00BD1457"/>
    <w:rsid w:val="00BE2AD9"/>
    <w:rsid w:val="00BE49C7"/>
    <w:rsid w:val="00BE662E"/>
    <w:rsid w:val="00BF27FE"/>
    <w:rsid w:val="00C043B3"/>
    <w:rsid w:val="00C079AB"/>
    <w:rsid w:val="00C10E61"/>
    <w:rsid w:val="00C14787"/>
    <w:rsid w:val="00C1596D"/>
    <w:rsid w:val="00C15B8D"/>
    <w:rsid w:val="00C17010"/>
    <w:rsid w:val="00C20562"/>
    <w:rsid w:val="00C215C3"/>
    <w:rsid w:val="00C22DC2"/>
    <w:rsid w:val="00C23A96"/>
    <w:rsid w:val="00C249C6"/>
    <w:rsid w:val="00C32CC1"/>
    <w:rsid w:val="00C426EC"/>
    <w:rsid w:val="00C6483C"/>
    <w:rsid w:val="00C64AE9"/>
    <w:rsid w:val="00C677B2"/>
    <w:rsid w:val="00C70CFF"/>
    <w:rsid w:val="00C718FE"/>
    <w:rsid w:val="00C86CEC"/>
    <w:rsid w:val="00C8773D"/>
    <w:rsid w:val="00C87ABB"/>
    <w:rsid w:val="00C91831"/>
    <w:rsid w:val="00C953DF"/>
    <w:rsid w:val="00C963E6"/>
    <w:rsid w:val="00CD5401"/>
    <w:rsid w:val="00CE2709"/>
    <w:rsid w:val="00CE2D64"/>
    <w:rsid w:val="00CE5462"/>
    <w:rsid w:val="00CE6198"/>
    <w:rsid w:val="00CE6CD6"/>
    <w:rsid w:val="00CF6230"/>
    <w:rsid w:val="00D017FC"/>
    <w:rsid w:val="00D0226A"/>
    <w:rsid w:val="00D023AC"/>
    <w:rsid w:val="00D13147"/>
    <w:rsid w:val="00D42597"/>
    <w:rsid w:val="00D463FF"/>
    <w:rsid w:val="00D5715A"/>
    <w:rsid w:val="00D60BCB"/>
    <w:rsid w:val="00D71687"/>
    <w:rsid w:val="00D74813"/>
    <w:rsid w:val="00D77A4D"/>
    <w:rsid w:val="00DA30BC"/>
    <w:rsid w:val="00DA69C2"/>
    <w:rsid w:val="00DA6D70"/>
    <w:rsid w:val="00DB6050"/>
    <w:rsid w:val="00DC2C34"/>
    <w:rsid w:val="00DE2C87"/>
    <w:rsid w:val="00DE459A"/>
    <w:rsid w:val="00DF27DA"/>
    <w:rsid w:val="00DF4DBE"/>
    <w:rsid w:val="00E40820"/>
    <w:rsid w:val="00E4658F"/>
    <w:rsid w:val="00E54A67"/>
    <w:rsid w:val="00E607CD"/>
    <w:rsid w:val="00E61C0D"/>
    <w:rsid w:val="00E63EB4"/>
    <w:rsid w:val="00E66160"/>
    <w:rsid w:val="00E71329"/>
    <w:rsid w:val="00E74FE0"/>
    <w:rsid w:val="00E8363B"/>
    <w:rsid w:val="00E84966"/>
    <w:rsid w:val="00E92383"/>
    <w:rsid w:val="00EA1B3A"/>
    <w:rsid w:val="00EA2109"/>
    <w:rsid w:val="00EB057A"/>
    <w:rsid w:val="00EB6ECB"/>
    <w:rsid w:val="00ED4D4E"/>
    <w:rsid w:val="00EE0C77"/>
    <w:rsid w:val="00EE4E54"/>
    <w:rsid w:val="00EF4334"/>
    <w:rsid w:val="00F4257D"/>
    <w:rsid w:val="00F436BB"/>
    <w:rsid w:val="00F47145"/>
    <w:rsid w:val="00F5239B"/>
    <w:rsid w:val="00F545BF"/>
    <w:rsid w:val="00F71B56"/>
    <w:rsid w:val="00F832C8"/>
    <w:rsid w:val="00F873B3"/>
    <w:rsid w:val="00FA00BE"/>
    <w:rsid w:val="00FA33FE"/>
    <w:rsid w:val="00FA42B9"/>
    <w:rsid w:val="00FA755A"/>
    <w:rsid w:val="00FB2B0F"/>
    <w:rsid w:val="00FB4F6B"/>
    <w:rsid w:val="00FB5FE1"/>
    <w:rsid w:val="00FC0E8D"/>
    <w:rsid w:val="00FC46EF"/>
    <w:rsid w:val="00FD31B3"/>
    <w:rsid w:val="00FD4204"/>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qFormat/>
    <w:rsid w:val="00D023AC"/>
    <w:pPr>
      <w:numPr>
        <w:numId w:val="12"/>
      </w:numPr>
      <w:spacing w:before="240" w:after="120"/>
      <w:ind w:left="1276" w:hanging="357"/>
    </w:pPr>
    <w:rPr>
      <w:bCs/>
    </w:rPr>
  </w:style>
  <w:style w:type="paragraph" w:customStyle="1" w:styleId="Bulletlist2">
    <w:name w:val="Bullet list 2"/>
    <w:basedOn w:val="Bulletlist1"/>
    <w:uiPriority w:val="1"/>
    <w:qFormat/>
    <w:rsid w:val="00617053"/>
    <w:pPr>
      <w:numPr>
        <w:ilvl w:val="1"/>
      </w:numPr>
      <w:ind w:left="1701"/>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78157619">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9734862">
      <w:bodyDiv w:val="1"/>
      <w:marLeft w:val="0"/>
      <w:marRight w:val="0"/>
      <w:marTop w:val="0"/>
      <w:marBottom w:val="0"/>
      <w:divBdr>
        <w:top w:val="none" w:sz="0" w:space="0" w:color="auto"/>
        <w:left w:val="none" w:sz="0" w:space="0" w:color="auto"/>
        <w:bottom w:val="none" w:sz="0" w:space="0" w:color="auto"/>
        <w:right w:val="none" w:sz="0" w:space="0" w:color="auto"/>
      </w:divBdr>
    </w:div>
    <w:div w:id="291326848">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8702222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04852895">
      <w:bodyDiv w:val="1"/>
      <w:marLeft w:val="0"/>
      <w:marRight w:val="0"/>
      <w:marTop w:val="0"/>
      <w:marBottom w:val="0"/>
      <w:divBdr>
        <w:top w:val="none" w:sz="0" w:space="0" w:color="auto"/>
        <w:left w:val="none" w:sz="0" w:space="0" w:color="auto"/>
        <w:bottom w:val="none" w:sz="0" w:space="0" w:color="auto"/>
        <w:right w:val="none" w:sz="0" w:space="0" w:color="auto"/>
      </w:divBdr>
    </w:div>
    <w:div w:id="620259358">
      <w:bodyDiv w:val="1"/>
      <w:marLeft w:val="0"/>
      <w:marRight w:val="0"/>
      <w:marTop w:val="0"/>
      <w:marBottom w:val="0"/>
      <w:divBdr>
        <w:top w:val="none" w:sz="0" w:space="0" w:color="auto"/>
        <w:left w:val="none" w:sz="0" w:space="0" w:color="auto"/>
        <w:bottom w:val="none" w:sz="0" w:space="0" w:color="auto"/>
        <w:right w:val="none" w:sz="0" w:space="0" w:color="auto"/>
      </w:divBdr>
    </w:div>
    <w:div w:id="716321384">
      <w:bodyDiv w:val="1"/>
      <w:marLeft w:val="0"/>
      <w:marRight w:val="0"/>
      <w:marTop w:val="0"/>
      <w:marBottom w:val="0"/>
      <w:divBdr>
        <w:top w:val="none" w:sz="0" w:space="0" w:color="auto"/>
        <w:left w:val="none" w:sz="0" w:space="0" w:color="auto"/>
        <w:bottom w:val="none" w:sz="0" w:space="0" w:color="auto"/>
        <w:right w:val="none" w:sz="0" w:space="0" w:color="auto"/>
      </w:divBdr>
    </w:div>
    <w:div w:id="853113860">
      <w:bodyDiv w:val="1"/>
      <w:marLeft w:val="0"/>
      <w:marRight w:val="0"/>
      <w:marTop w:val="0"/>
      <w:marBottom w:val="0"/>
      <w:divBdr>
        <w:top w:val="none" w:sz="0" w:space="0" w:color="auto"/>
        <w:left w:val="none" w:sz="0" w:space="0" w:color="auto"/>
        <w:bottom w:val="none" w:sz="0" w:space="0" w:color="auto"/>
        <w:right w:val="none" w:sz="0" w:space="0" w:color="auto"/>
      </w:divBdr>
    </w:div>
    <w:div w:id="89550560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1340519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63818106">
      <w:bodyDiv w:val="1"/>
      <w:marLeft w:val="0"/>
      <w:marRight w:val="0"/>
      <w:marTop w:val="0"/>
      <w:marBottom w:val="0"/>
      <w:divBdr>
        <w:top w:val="none" w:sz="0" w:space="0" w:color="auto"/>
        <w:left w:val="none" w:sz="0" w:space="0" w:color="auto"/>
        <w:bottom w:val="none" w:sz="0" w:space="0" w:color="auto"/>
        <w:right w:val="none" w:sz="0" w:space="0" w:color="auto"/>
      </w:divBdr>
    </w:div>
    <w:div w:id="1267737578">
      <w:bodyDiv w:val="1"/>
      <w:marLeft w:val="0"/>
      <w:marRight w:val="0"/>
      <w:marTop w:val="0"/>
      <w:marBottom w:val="0"/>
      <w:divBdr>
        <w:top w:val="none" w:sz="0" w:space="0" w:color="auto"/>
        <w:left w:val="none" w:sz="0" w:space="0" w:color="auto"/>
        <w:bottom w:val="none" w:sz="0" w:space="0" w:color="auto"/>
        <w:right w:val="none" w:sz="0" w:space="0" w:color="auto"/>
      </w:divBdr>
    </w:div>
    <w:div w:id="1341157782">
      <w:bodyDiv w:val="1"/>
      <w:marLeft w:val="0"/>
      <w:marRight w:val="0"/>
      <w:marTop w:val="0"/>
      <w:marBottom w:val="0"/>
      <w:divBdr>
        <w:top w:val="none" w:sz="0" w:space="0" w:color="auto"/>
        <w:left w:val="none" w:sz="0" w:space="0" w:color="auto"/>
        <w:bottom w:val="none" w:sz="0" w:space="0" w:color="auto"/>
        <w:right w:val="none" w:sz="0" w:space="0" w:color="auto"/>
      </w:divBdr>
    </w:div>
    <w:div w:id="136786986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507522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9582618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75341278">
      <w:bodyDiv w:val="1"/>
      <w:marLeft w:val="0"/>
      <w:marRight w:val="0"/>
      <w:marTop w:val="0"/>
      <w:marBottom w:val="0"/>
      <w:divBdr>
        <w:top w:val="none" w:sz="0" w:space="0" w:color="auto"/>
        <w:left w:val="none" w:sz="0" w:space="0" w:color="auto"/>
        <w:bottom w:val="none" w:sz="0" w:space="0" w:color="auto"/>
        <w:right w:val="none" w:sz="0" w:space="0" w:color="auto"/>
      </w:divBdr>
    </w:div>
    <w:div w:id="195782662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4.xml"/><Relationship Id="rId28" Type="http://schemas.openxmlformats.org/officeDocument/2006/relationships/glossaryDocument" Target="glossary/document.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E2C38"/>
    <w:rsid w:val="001101B7"/>
    <w:rsid w:val="00176DB5"/>
    <w:rsid w:val="00183F29"/>
    <w:rsid w:val="002550FD"/>
    <w:rsid w:val="00264FC5"/>
    <w:rsid w:val="00333F8E"/>
    <w:rsid w:val="00350199"/>
    <w:rsid w:val="003D5793"/>
    <w:rsid w:val="005A49B8"/>
    <w:rsid w:val="007021FC"/>
    <w:rsid w:val="007154C5"/>
    <w:rsid w:val="00764F6F"/>
    <w:rsid w:val="0083336C"/>
    <w:rsid w:val="00835E07"/>
    <w:rsid w:val="00A009A6"/>
    <w:rsid w:val="00A12054"/>
    <w:rsid w:val="00A657B0"/>
    <w:rsid w:val="00C17C1E"/>
    <w:rsid w:val="00C41BCC"/>
    <w:rsid w:val="00D77A4D"/>
    <w:rsid w:val="00DD7BA4"/>
    <w:rsid w:val="00E27559"/>
    <w:rsid w:val="00E318CE"/>
    <w:rsid w:val="00E646E1"/>
    <w:rsid w:val="00EB73F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5b57e419ffb840abb95ac6618f3e3a8b">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b:Sources xmlns:b="http://schemas.openxmlformats.org/officeDocument/2006/bibliography" xmlns="http://schemas.openxmlformats.org/officeDocument/2006/bibliography" SelectedStyle="\IEEE2006OfficeOnline.xsl" StyleName="IEEE" Version="2006">
  <b:Source>
    <b:Tag>ONR6</b:Tag>
    <b:SourceType>DocumentFromInternetSite</b:SourceType>
    <b:Guid>{65A614EB-8075-4B4B-93C7-262050EC1CDA}</b:Guid>
    <b:Author>
      <b:Author>
        <b:Corporate>ONR</b:Corporate>
      </b:Author>
    </b:Author>
    <b:Title>ONR-RD-POL-002 – Risk Informed &amp; Targeted Engagements (RITE)</b:Title>
    <b:URL>Available via the ONR website.</b:URL>
    <b:RefOrder>1</b:RefOrder>
  </b:Source>
  <b:Source>
    <b:Tag>ONR156</b:Tag>
    <b:SourceType>DocumentFromInternetSite</b:SourceType>
    <b:Guid>{708380A6-F070-4046-B50B-9D6C1BC5F770}</b:Guid>
    <b:Author>
      <b:Author>
        <b:Corporate>ONR</b:Corporate>
      </b:Author>
    </b:Author>
    <b:Title>NS-TAST-GD-026 - Decommissioning</b:Title>
    <b:URL>Available on the ONR website.</b:URL>
    <b:RefOrder>2</b:RefOrder>
  </b:Source>
  <b:Source>
    <b:Tag>ONR74</b:Tag>
    <b:SourceType>InternetSite</b:SourceType>
    <b:Guid>{4D1D93FE-2EFC-41B8-880F-914D4582BB7E}</b:Guid>
    <b:Author>
      <b:Author>
        <b:Corporate>ONR</b:Corporate>
      </b:Author>
    </b:Author>
    <b:Title>NS-TAST-GD-065 - Function and Content of the Nuclear Baseline</b:Title>
    <b:URL>ONR website</b:URL>
    <b:RefOrder>3</b:RefOrder>
  </b:Source>
  <b:Source>
    <b:Tag>ONR75</b:Tag>
    <b:SourceType>InternetSite</b:SourceType>
    <b:Guid>{1B32DBE6-67F5-40D9-B230-678E3CDBB9FE}</b:Guid>
    <b:Author>
      <b:Author>
        <b:Corporate>ONR</b:Corporate>
      </b:Author>
    </b:Author>
    <b:Title>NS-TAST-GD-048 - Organisational Capability</b:Title>
    <b:URL>ONR website</b:URL>
    <b:RefOrder>4</b:RefOrder>
  </b:Source>
  <b:Source>
    <b:Tag>ONR143</b:Tag>
    <b:SourceType>InternetSite</b:SourceType>
    <b:Guid>{7A5A4BB7-688E-422A-B8AB-A927DEC15297}</b:Guid>
    <b:Title>NS-TAST-GD-049 - Licensee Core Safety and Intelligent Customer Capabilities</b:Title>
    <b:Author>
      <b:Author>
        <b:Corporate>ONR</b:Corporate>
      </b:Author>
    </b:Author>
    <b:URL>ONR website</b:URL>
    <b:RefOrder>5</b:RefOrder>
  </b:Source>
  <b:Source>
    <b:Tag>ONR129</b:Tag>
    <b:SourceType>DocumentFromInternetSite</b:SourceType>
    <b:Guid>{62748B7B-D963-461E-9606-242E5958D4F7}</b:Guid>
    <b:Author>
      <b:Author>
        <b:Corporate>ONR</b:Corporate>
      </b:Author>
    </b:Author>
    <b:Title>NS-INSP-GD-070 - Organisational culture guide for inspectors</b:Title>
    <b:URL>ONR website</b:URL>
    <b:RefOrder>6</b:RefOrder>
  </b:Source>
  <b:Source>
    <b:Tag>SDF17</b:Tag>
    <b:SourceType>ElectronicSource</b:SourceType>
    <b:Guid>{634BA44B-1B3C-4591-8803-36A9280DBD6A}</b:Guid>
    <b:Author>
      <b:Author>
        <b:Corporate>SDF</b:Corporate>
      </b:Author>
    </b:Author>
    <b:Title>Nuclear Baseline and the Management of Organisational Change – A Good Practice Guide (Issue 3)</b:Title>
    <b:Year>2017</b:Year>
    <b:RefOrder>7</b:RefOrder>
  </b:Source>
  <b:Source>
    <b:Tag>ONR206</b:Tag>
    <b:SourceType>DocumentFromInternetSite</b:SourceType>
    <b:Guid>{1B661BE7-F22C-44C6-87D7-B4E8F159075C}</b:Guid>
    <b:Author>
      <b:Author>
        <b:Corporate>ONR</b:Corporate>
      </b:Author>
    </b:Author>
    <b:Title>NS-INSP-GD-007 - LC 7 Incidents on the Site</b:Title>
    <b:URL>ONR website</b:URL>
    <b:RefOrder>8</b:RefOrder>
  </b:Source>
  <b:Source>
    <b:Tag>ONR500</b:Tag>
    <b:SourceType>InternetSite</b:SourceType>
    <b:Guid>{F3A72ABE-31B1-42C0-BA08-F7D5ACF80885}</b:Guid>
    <b:Title>NS-PER-GD-001 - Nuclear Safety Permissioning</b:Title>
    <b:Author>
      <b:Author>
        <b:Corporate>ONR</b:Corporate>
      </b:Author>
    </b:Author>
    <b:URL>ONR website</b:URL>
    <b:RefOrder>9</b:RefOrder>
  </b:Source>
</b:Sourc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3.xml><?xml version="1.0" encoding="utf-8"?>
<ds:datastoreItem xmlns:ds="http://schemas.openxmlformats.org/officeDocument/2006/customXml" ds:itemID="{EA716498-508B-4336-8D0A-CF7840BD5C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5.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6.xml><?xml version="1.0" encoding="utf-8"?>
<ds:datastoreItem xmlns:ds="http://schemas.openxmlformats.org/officeDocument/2006/customXml" ds:itemID="{5C2EE168-C44B-443D-B844-EA125B8CF1DD}">
  <ds:schemaRefs>
    <ds:schemaRef ds:uri="http://schemas.openxmlformats.org/officeDocument/2006/bibliography"/>
  </ds:schemaRefs>
</ds:datastoreItem>
</file>

<file path=customXml/itemProps7.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24</Pages>
  <Words>5107</Words>
  <Characters>29116</Characters>
  <Application>Microsoft Office Word</Application>
  <DocSecurity>0</DocSecurity>
  <Lines>242</Lines>
  <Paragraphs>68</Paragraphs>
  <ScaleCrop>false</ScaleCrop>
  <HeadingPairs>
    <vt:vector size="2" baseType="variant">
      <vt:variant>
        <vt:lpstr>Title</vt:lpstr>
      </vt:variant>
      <vt:variant>
        <vt:i4>1</vt:i4>
      </vt:variant>
    </vt:vector>
  </HeadingPairs>
  <TitlesOfParts>
    <vt:vector size="1" baseType="lpstr">
      <vt:lpstr>LC 36 – Organisational capability</vt:lpstr>
    </vt:vector>
  </TitlesOfParts>
  <Manager>Office for Nuclear Regulation</Manager>
  <Company>Office for Nuclear Regulation</Company>
  <LinksUpToDate>false</LinksUpToDate>
  <CharactersWithSpaces>34155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 36 – Organisational capability</dc:title>
  <dc:subject>[Subtitle or description]</dc:subject>
  <dc:creator>Liam Dunning</dc:creator>
  <cp:keywords>[Key words separated by commas]</cp:keywords>
  <dc:description/>
  <cp:lastModifiedBy>Liam Dunning</cp:lastModifiedBy>
  <cp:revision>6</cp:revision>
  <cp:lastPrinted>2016-11-28T11:35:00Z</cp:lastPrinted>
  <dcterms:created xsi:type="dcterms:W3CDTF">2026-04-10T13:09:00Z</dcterms:created>
  <dcterms:modified xsi:type="dcterms:W3CDTF">2026-04-13T08:33:00Z</dcterms:modified>
  <cp:contentStatus>1.1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