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Content>
              <w:p w14:paraId="7C4EA414" w14:textId="20D91DEA" w:rsidR="00D0226A" w:rsidRPr="001E03E1" w:rsidRDefault="00000000"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363937" w:rsidRPr="005F0946">
                      <w:rPr>
                        <w:sz w:val="72"/>
                        <w:szCs w:val="72"/>
                      </w:rPr>
                      <w:t>LC32: Accumulation of radioactive waste</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B23A5E">
          <w:headerReference w:type="default" r:id="rId16"/>
          <w:footerReference w:type="default" r:id="rId17"/>
          <w:headerReference w:type="first" r:id="rId18"/>
          <w:footerReference w:type="first" r:id="rId19"/>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1C1F3B1D" w14:textId="0EC99DCA" w:rsidR="00330B7C" w:rsidRDefault="00AD167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rsidR="00716AB1" w:rsidRPr="00893D9F">
        <w:instrText xml:space="preserve"> TOC \h \z \t "Heading 1,</w:instrText>
      </w:r>
      <w:r w:rsidR="009C15F3" w:rsidRPr="00893D9F">
        <w:instrText>1</w:instrText>
      </w:r>
      <w:r w:rsidR="00716AB1" w:rsidRPr="00893D9F">
        <w:instrText>,Heading 2,</w:instrText>
      </w:r>
      <w:r w:rsidR="009C15F3" w:rsidRPr="00893D9F">
        <w:instrText>2</w:instrText>
      </w:r>
      <w:r w:rsidR="00716AB1" w:rsidRPr="00893D9F">
        <w:instrText xml:space="preserve">" </w:instrText>
      </w:r>
      <w:r>
        <w:fldChar w:fldCharType="separate"/>
      </w:r>
      <w:hyperlink w:anchor="_Toc225084868" w:history="1">
        <w:r w:rsidR="00330B7C" w:rsidRPr="009C7A70">
          <w:rPr>
            <w:rStyle w:val="Hyperlink"/>
          </w:rPr>
          <w:t>1.</w:t>
        </w:r>
        <w:r w:rsidR="00330B7C">
          <w:rPr>
            <w:rFonts w:asciiTheme="minorHAnsi" w:eastAsiaTheme="minorEastAsia" w:hAnsiTheme="minorHAnsi" w:cstheme="minorBidi"/>
            <w:kern w:val="2"/>
            <w:szCs w:val="24"/>
            <w:lang w:eastAsia="en-GB" w:bidi="ar-SA"/>
            <w14:ligatures w14:val="standardContextual"/>
          </w:rPr>
          <w:tab/>
        </w:r>
        <w:r w:rsidR="00330B7C" w:rsidRPr="009C7A70">
          <w:rPr>
            <w:rStyle w:val="Hyperlink"/>
          </w:rPr>
          <w:t>Introduction</w:t>
        </w:r>
        <w:r w:rsidR="00330B7C">
          <w:rPr>
            <w:webHidden/>
          </w:rPr>
          <w:tab/>
        </w:r>
        <w:r w:rsidR="00330B7C">
          <w:rPr>
            <w:webHidden/>
          </w:rPr>
          <w:fldChar w:fldCharType="begin"/>
        </w:r>
        <w:r w:rsidR="00330B7C">
          <w:rPr>
            <w:webHidden/>
          </w:rPr>
          <w:instrText xml:space="preserve"> PAGEREF _Toc225084868 \h </w:instrText>
        </w:r>
        <w:r w:rsidR="00330B7C">
          <w:rPr>
            <w:webHidden/>
          </w:rPr>
        </w:r>
        <w:r w:rsidR="00330B7C">
          <w:rPr>
            <w:webHidden/>
          </w:rPr>
          <w:fldChar w:fldCharType="separate"/>
        </w:r>
        <w:r w:rsidR="00330B7C">
          <w:rPr>
            <w:webHidden/>
          </w:rPr>
          <w:t>3</w:t>
        </w:r>
        <w:r w:rsidR="00330B7C">
          <w:rPr>
            <w:webHidden/>
          </w:rPr>
          <w:fldChar w:fldCharType="end"/>
        </w:r>
      </w:hyperlink>
    </w:p>
    <w:p w14:paraId="752B807A" w14:textId="754D49E1" w:rsidR="00330B7C" w:rsidRDefault="00330B7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5084869" w:history="1">
        <w:r w:rsidRPr="009C7A70">
          <w:rPr>
            <w:rStyle w:val="Hyperlink"/>
          </w:rPr>
          <w:t>1.1.</w:t>
        </w:r>
        <w:r>
          <w:rPr>
            <w:rFonts w:asciiTheme="minorHAnsi" w:eastAsiaTheme="minorEastAsia" w:hAnsiTheme="minorHAnsi" w:cstheme="minorBidi"/>
            <w:kern w:val="2"/>
            <w:szCs w:val="24"/>
            <w:lang w:eastAsia="en-GB" w:bidi="ar-SA"/>
            <w14:ligatures w14:val="standardContextual"/>
          </w:rPr>
          <w:tab/>
        </w:r>
        <w:r w:rsidRPr="009C7A70">
          <w:rPr>
            <w:rStyle w:val="Hyperlink"/>
          </w:rPr>
          <w:t>Purpose</w:t>
        </w:r>
        <w:r>
          <w:rPr>
            <w:webHidden/>
          </w:rPr>
          <w:tab/>
        </w:r>
        <w:r>
          <w:rPr>
            <w:webHidden/>
          </w:rPr>
          <w:fldChar w:fldCharType="begin"/>
        </w:r>
        <w:r>
          <w:rPr>
            <w:webHidden/>
          </w:rPr>
          <w:instrText xml:space="preserve"> PAGEREF _Toc225084869 \h </w:instrText>
        </w:r>
        <w:r>
          <w:rPr>
            <w:webHidden/>
          </w:rPr>
        </w:r>
        <w:r>
          <w:rPr>
            <w:webHidden/>
          </w:rPr>
          <w:fldChar w:fldCharType="separate"/>
        </w:r>
        <w:r>
          <w:rPr>
            <w:webHidden/>
          </w:rPr>
          <w:t>3</w:t>
        </w:r>
        <w:r>
          <w:rPr>
            <w:webHidden/>
          </w:rPr>
          <w:fldChar w:fldCharType="end"/>
        </w:r>
      </w:hyperlink>
    </w:p>
    <w:p w14:paraId="20ECCA53" w14:textId="0AB5B1FD" w:rsidR="00330B7C" w:rsidRDefault="00330B7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5084870" w:history="1">
        <w:r w:rsidRPr="009C7A70">
          <w:rPr>
            <w:rStyle w:val="Hyperlink"/>
          </w:rPr>
          <w:t>1.2.</w:t>
        </w:r>
        <w:r>
          <w:rPr>
            <w:rFonts w:asciiTheme="minorHAnsi" w:eastAsiaTheme="minorEastAsia" w:hAnsiTheme="minorHAnsi" w:cstheme="minorBidi"/>
            <w:kern w:val="2"/>
            <w:szCs w:val="24"/>
            <w:lang w:eastAsia="en-GB" w:bidi="ar-SA"/>
            <w14:ligatures w14:val="standardContextual"/>
          </w:rPr>
          <w:tab/>
        </w:r>
        <w:r w:rsidRPr="009C7A70">
          <w:rPr>
            <w:rStyle w:val="Hyperlink"/>
          </w:rPr>
          <w:t>Scope and applicability</w:t>
        </w:r>
        <w:r>
          <w:rPr>
            <w:webHidden/>
          </w:rPr>
          <w:tab/>
        </w:r>
        <w:r>
          <w:rPr>
            <w:webHidden/>
          </w:rPr>
          <w:fldChar w:fldCharType="begin"/>
        </w:r>
        <w:r>
          <w:rPr>
            <w:webHidden/>
          </w:rPr>
          <w:instrText xml:space="preserve"> PAGEREF _Toc225084870 \h </w:instrText>
        </w:r>
        <w:r>
          <w:rPr>
            <w:webHidden/>
          </w:rPr>
        </w:r>
        <w:r>
          <w:rPr>
            <w:webHidden/>
          </w:rPr>
          <w:fldChar w:fldCharType="separate"/>
        </w:r>
        <w:r>
          <w:rPr>
            <w:webHidden/>
          </w:rPr>
          <w:t>3</w:t>
        </w:r>
        <w:r>
          <w:rPr>
            <w:webHidden/>
          </w:rPr>
          <w:fldChar w:fldCharType="end"/>
        </w:r>
      </w:hyperlink>
    </w:p>
    <w:p w14:paraId="371A8B53" w14:textId="1DA2ACCD" w:rsidR="00330B7C" w:rsidRDefault="00330B7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084871" w:history="1">
        <w:r w:rsidRPr="009C7A70">
          <w:rPr>
            <w:rStyle w:val="Hyperlink"/>
          </w:rPr>
          <w:t>2.</w:t>
        </w:r>
        <w:r>
          <w:rPr>
            <w:rFonts w:asciiTheme="minorHAnsi" w:eastAsiaTheme="minorEastAsia" w:hAnsiTheme="minorHAnsi" w:cstheme="minorBidi"/>
            <w:kern w:val="2"/>
            <w:szCs w:val="24"/>
            <w:lang w:eastAsia="en-GB" w:bidi="ar-SA"/>
            <w14:ligatures w14:val="standardContextual"/>
          </w:rPr>
          <w:tab/>
        </w:r>
        <w:r w:rsidRPr="009C7A70">
          <w:rPr>
            <w:rStyle w:val="Hyperlink"/>
          </w:rPr>
          <w:t>Licence Condition 32: Accumulation of radioactive waste</w:t>
        </w:r>
        <w:r>
          <w:rPr>
            <w:webHidden/>
          </w:rPr>
          <w:tab/>
        </w:r>
        <w:r>
          <w:rPr>
            <w:webHidden/>
          </w:rPr>
          <w:fldChar w:fldCharType="begin"/>
        </w:r>
        <w:r>
          <w:rPr>
            <w:webHidden/>
          </w:rPr>
          <w:instrText xml:space="preserve"> PAGEREF _Toc225084871 \h </w:instrText>
        </w:r>
        <w:r>
          <w:rPr>
            <w:webHidden/>
          </w:rPr>
        </w:r>
        <w:r>
          <w:rPr>
            <w:webHidden/>
          </w:rPr>
          <w:fldChar w:fldCharType="separate"/>
        </w:r>
        <w:r>
          <w:rPr>
            <w:webHidden/>
          </w:rPr>
          <w:t>6</w:t>
        </w:r>
        <w:r>
          <w:rPr>
            <w:webHidden/>
          </w:rPr>
          <w:fldChar w:fldCharType="end"/>
        </w:r>
      </w:hyperlink>
    </w:p>
    <w:p w14:paraId="105FB956" w14:textId="1DC1E4A0" w:rsidR="00330B7C" w:rsidRDefault="00330B7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084872" w:history="1">
        <w:r w:rsidRPr="009C7A70">
          <w:rPr>
            <w:rStyle w:val="Hyperlink"/>
          </w:rPr>
          <w:t>3.</w:t>
        </w:r>
        <w:r>
          <w:rPr>
            <w:rFonts w:asciiTheme="minorHAnsi" w:eastAsiaTheme="minorEastAsia" w:hAnsiTheme="minorHAnsi" w:cstheme="minorBidi"/>
            <w:kern w:val="2"/>
            <w:szCs w:val="24"/>
            <w:lang w:eastAsia="en-GB" w:bidi="ar-SA"/>
            <w14:ligatures w14:val="standardContextual"/>
          </w:rPr>
          <w:tab/>
        </w:r>
        <w:r w:rsidRPr="009C7A70">
          <w:rPr>
            <w:rStyle w:val="Hyperlink"/>
          </w:rPr>
          <w:t>Purpose of the Licence Condition</w:t>
        </w:r>
        <w:r>
          <w:rPr>
            <w:webHidden/>
          </w:rPr>
          <w:tab/>
        </w:r>
        <w:r>
          <w:rPr>
            <w:webHidden/>
          </w:rPr>
          <w:fldChar w:fldCharType="begin"/>
        </w:r>
        <w:r>
          <w:rPr>
            <w:webHidden/>
          </w:rPr>
          <w:instrText xml:space="preserve"> PAGEREF _Toc225084872 \h </w:instrText>
        </w:r>
        <w:r>
          <w:rPr>
            <w:webHidden/>
          </w:rPr>
        </w:r>
        <w:r>
          <w:rPr>
            <w:webHidden/>
          </w:rPr>
          <w:fldChar w:fldCharType="separate"/>
        </w:r>
        <w:r>
          <w:rPr>
            <w:webHidden/>
          </w:rPr>
          <w:t>7</w:t>
        </w:r>
        <w:r>
          <w:rPr>
            <w:webHidden/>
          </w:rPr>
          <w:fldChar w:fldCharType="end"/>
        </w:r>
      </w:hyperlink>
    </w:p>
    <w:p w14:paraId="4355C4F9" w14:textId="08053F00" w:rsidR="00330B7C" w:rsidRDefault="00330B7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084873" w:history="1">
        <w:r w:rsidRPr="009C7A70">
          <w:rPr>
            <w:rStyle w:val="Hyperlink"/>
          </w:rPr>
          <w:t>4.</w:t>
        </w:r>
        <w:r>
          <w:rPr>
            <w:rFonts w:asciiTheme="minorHAnsi" w:eastAsiaTheme="minorEastAsia" w:hAnsiTheme="minorHAnsi" w:cstheme="minorBidi"/>
            <w:kern w:val="2"/>
            <w:szCs w:val="24"/>
            <w:lang w:eastAsia="en-GB" w:bidi="ar-SA"/>
            <w14:ligatures w14:val="standardContextual"/>
          </w:rPr>
          <w:tab/>
        </w:r>
        <w:r w:rsidRPr="009C7A70">
          <w:rPr>
            <w:rStyle w:val="Hyperlink"/>
          </w:rPr>
          <w:t>Guidance on arrangements for Licence Condition 32</w:t>
        </w:r>
        <w:r>
          <w:rPr>
            <w:webHidden/>
          </w:rPr>
          <w:tab/>
        </w:r>
        <w:r>
          <w:rPr>
            <w:webHidden/>
          </w:rPr>
          <w:fldChar w:fldCharType="begin"/>
        </w:r>
        <w:r>
          <w:rPr>
            <w:webHidden/>
          </w:rPr>
          <w:instrText xml:space="preserve"> PAGEREF _Toc225084873 \h </w:instrText>
        </w:r>
        <w:r>
          <w:rPr>
            <w:webHidden/>
          </w:rPr>
        </w:r>
        <w:r>
          <w:rPr>
            <w:webHidden/>
          </w:rPr>
          <w:fldChar w:fldCharType="separate"/>
        </w:r>
        <w:r>
          <w:rPr>
            <w:webHidden/>
          </w:rPr>
          <w:t>8</w:t>
        </w:r>
        <w:r>
          <w:rPr>
            <w:webHidden/>
          </w:rPr>
          <w:fldChar w:fldCharType="end"/>
        </w:r>
      </w:hyperlink>
    </w:p>
    <w:p w14:paraId="4C726F28" w14:textId="7DD2D948" w:rsidR="00330B7C" w:rsidRDefault="00330B7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5084874" w:history="1">
        <w:r w:rsidRPr="009C7A70">
          <w:rPr>
            <w:rStyle w:val="Hyperlink"/>
          </w:rPr>
          <w:t>4.1.</w:t>
        </w:r>
        <w:r>
          <w:rPr>
            <w:rFonts w:asciiTheme="minorHAnsi" w:eastAsiaTheme="minorEastAsia" w:hAnsiTheme="minorHAnsi" w:cstheme="minorBidi"/>
            <w:kern w:val="2"/>
            <w:szCs w:val="24"/>
            <w:lang w:eastAsia="en-GB" w:bidi="ar-SA"/>
            <w14:ligatures w14:val="standardContextual"/>
          </w:rPr>
          <w:tab/>
        </w:r>
        <w:r w:rsidRPr="009C7A70">
          <w:rPr>
            <w:rStyle w:val="Hyperlink"/>
          </w:rPr>
          <w:t>Licence Condition 32 regulatory powers</w:t>
        </w:r>
        <w:r>
          <w:rPr>
            <w:webHidden/>
          </w:rPr>
          <w:tab/>
        </w:r>
        <w:r>
          <w:rPr>
            <w:webHidden/>
          </w:rPr>
          <w:fldChar w:fldCharType="begin"/>
        </w:r>
        <w:r>
          <w:rPr>
            <w:webHidden/>
          </w:rPr>
          <w:instrText xml:space="preserve"> PAGEREF _Toc225084874 \h </w:instrText>
        </w:r>
        <w:r>
          <w:rPr>
            <w:webHidden/>
          </w:rPr>
        </w:r>
        <w:r>
          <w:rPr>
            <w:webHidden/>
          </w:rPr>
          <w:fldChar w:fldCharType="separate"/>
        </w:r>
        <w:r>
          <w:rPr>
            <w:webHidden/>
          </w:rPr>
          <w:t>9</w:t>
        </w:r>
        <w:r>
          <w:rPr>
            <w:webHidden/>
          </w:rPr>
          <w:fldChar w:fldCharType="end"/>
        </w:r>
      </w:hyperlink>
    </w:p>
    <w:p w14:paraId="5D1F1E2E" w14:textId="56D85A07" w:rsidR="00330B7C" w:rsidRDefault="00330B7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084875" w:history="1">
        <w:r w:rsidRPr="009C7A70">
          <w:rPr>
            <w:rStyle w:val="Hyperlink"/>
          </w:rPr>
          <w:t>5.</w:t>
        </w:r>
        <w:r>
          <w:rPr>
            <w:rFonts w:asciiTheme="minorHAnsi" w:eastAsiaTheme="minorEastAsia" w:hAnsiTheme="minorHAnsi" w:cstheme="minorBidi"/>
            <w:kern w:val="2"/>
            <w:szCs w:val="24"/>
            <w:lang w:eastAsia="en-GB" w:bidi="ar-SA"/>
            <w14:ligatures w14:val="standardContextual"/>
          </w:rPr>
          <w:tab/>
        </w:r>
        <w:r w:rsidRPr="009C7A70">
          <w:rPr>
            <w:rStyle w:val="Hyperlink"/>
          </w:rPr>
          <w:t>Guidance on inspection of arrangements and their implementation</w:t>
        </w:r>
        <w:r>
          <w:rPr>
            <w:webHidden/>
          </w:rPr>
          <w:tab/>
        </w:r>
        <w:r>
          <w:rPr>
            <w:webHidden/>
          </w:rPr>
          <w:fldChar w:fldCharType="begin"/>
        </w:r>
        <w:r>
          <w:rPr>
            <w:webHidden/>
          </w:rPr>
          <w:instrText xml:space="preserve"> PAGEREF _Toc225084875 \h </w:instrText>
        </w:r>
        <w:r>
          <w:rPr>
            <w:webHidden/>
          </w:rPr>
        </w:r>
        <w:r>
          <w:rPr>
            <w:webHidden/>
          </w:rPr>
          <w:fldChar w:fldCharType="separate"/>
        </w:r>
        <w:r>
          <w:rPr>
            <w:webHidden/>
          </w:rPr>
          <w:t>10</w:t>
        </w:r>
        <w:r>
          <w:rPr>
            <w:webHidden/>
          </w:rPr>
          <w:fldChar w:fldCharType="end"/>
        </w:r>
      </w:hyperlink>
    </w:p>
    <w:p w14:paraId="0DD5C3F3" w14:textId="13D2A8C7" w:rsidR="00330B7C" w:rsidRDefault="00330B7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5084876" w:history="1">
        <w:r w:rsidRPr="009C7A70">
          <w:rPr>
            <w:rStyle w:val="Hyperlink"/>
          </w:rPr>
          <w:t>5.1.</w:t>
        </w:r>
        <w:r>
          <w:rPr>
            <w:rFonts w:asciiTheme="minorHAnsi" w:eastAsiaTheme="minorEastAsia" w:hAnsiTheme="minorHAnsi" w:cstheme="minorBidi"/>
            <w:kern w:val="2"/>
            <w:szCs w:val="24"/>
            <w:lang w:eastAsia="en-GB" w:bidi="ar-SA"/>
            <w14:ligatures w14:val="standardContextual"/>
          </w:rPr>
          <w:tab/>
        </w:r>
        <w:r w:rsidRPr="009C7A70">
          <w:rPr>
            <w:rStyle w:val="Hyperlink"/>
          </w:rPr>
          <w:t>Key elements</w:t>
        </w:r>
        <w:r>
          <w:rPr>
            <w:webHidden/>
          </w:rPr>
          <w:tab/>
        </w:r>
        <w:r>
          <w:rPr>
            <w:webHidden/>
          </w:rPr>
          <w:fldChar w:fldCharType="begin"/>
        </w:r>
        <w:r>
          <w:rPr>
            <w:webHidden/>
          </w:rPr>
          <w:instrText xml:space="preserve"> PAGEREF _Toc225084876 \h </w:instrText>
        </w:r>
        <w:r>
          <w:rPr>
            <w:webHidden/>
          </w:rPr>
        </w:r>
        <w:r>
          <w:rPr>
            <w:webHidden/>
          </w:rPr>
          <w:fldChar w:fldCharType="separate"/>
        </w:r>
        <w:r>
          <w:rPr>
            <w:webHidden/>
          </w:rPr>
          <w:t>10</w:t>
        </w:r>
        <w:r>
          <w:rPr>
            <w:webHidden/>
          </w:rPr>
          <w:fldChar w:fldCharType="end"/>
        </w:r>
      </w:hyperlink>
    </w:p>
    <w:p w14:paraId="5CCAF0B5" w14:textId="3BD6418D" w:rsidR="00330B7C" w:rsidRDefault="00330B7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5084877" w:history="1">
        <w:r w:rsidRPr="009C7A70">
          <w:rPr>
            <w:rStyle w:val="Hyperlink"/>
          </w:rPr>
          <w:t>5.2.</w:t>
        </w:r>
        <w:r>
          <w:rPr>
            <w:rFonts w:asciiTheme="minorHAnsi" w:eastAsiaTheme="minorEastAsia" w:hAnsiTheme="minorHAnsi" w:cstheme="minorBidi"/>
            <w:kern w:val="2"/>
            <w:szCs w:val="24"/>
            <w:lang w:eastAsia="en-GB" w:bidi="ar-SA"/>
            <w14:ligatures w14:val="standardContextual"/>
          </w:rPr>
          <w:tab/>
        </w:r>
        <w:r w:rsidRPr="009C7A70">
          <w:rPr>
            <w:rStyle w:val="Hyperlink"/>
          </w:rPr>
          <w:t>Supporting elements</w:t>
        </w:r>
        <w:r>
          <w:rPr>
            <w:webHidden/>
          </w:rPr>
          <w:tab/>
        </w:r>
        <w:r>
          <w:rPr>
            <w:webHidden/>
          </w:rPr>
          <w:fldChar w:fldCharType="begin"/>
        </w:r>
        <w:r>
          <w:rPr>
            <w:webHidden/>
          </w:rPr>
          <w:instrText xml:space="preserve"> PAGEREF _Toc225084877 \h </w:instrText>
        </w:r>
        <w:r>
          <w:rPr>
            <w:webHidden/>
          </w:rPr>
        </w:r>
        <w:r>
          <w:rPr>
            <w:webHidden/>
          </w:rPr>
          <w:fldChar w:fldCharType="separate"/>
        </w:r>
        <w:r>
          <w:rPr>
            <w:webHidden/>
          </w:rPr>
          <w:t>12</w:t>
        </w:r>
        <w:r>
          <w:rPr>
            <w:webHidden/>
          </w:rPr>
          <w:fldChar w:fldCharType="end"/>
        </w:r>
      </w:hyperlink>
    </w:p>
    <w:p w14:paraId="708128C4" w14:textId="7EA7158A" w:rsidR="00330B7C" w:rsidRDefault="00330B7C">
      <w:pPr>
        <w:pStyle w:val="TOC1"/>
        <w:rPr>
          <w:rFonts w:asciiTheme="minorHAnsi" w:eastAsiaTheme="minorEastAsia" w:hAnsiTheme="minorHAnsi" w:cstheme="minorBidi"/>
          <w:kern w:val="2"/>
          <w:szCs w:val="24"/>
          <w:lang w:eastAsia="en-GB" w:bidi="ar-SA"/>
          <w14:ligatures w14:val="standardContextual"/>
        </w:rPr>
      </w:pPr>
      <w:hyperlink w:anchor="_Toc225084878" w:history="1">
        <w:r w:rsidRPr="009C7A70">
          <w:rPr>
            <w:rStyle w:val="Hyperlink"/>
          </w:rPr>
          <w:t>Appendix A – Interfaces with the environment agencies relevant to the regulation of LC32</w:t>
        </w:r>
        <w:r>
          <w:rPr>
            <w:webHidden/>
          </w:rPr>
          <w:tab/>
        </w:r>
        <w:r>
          <w:rPr>
            <w:webHidden/>
          </w:rPr>
          <w:fldChar w:fldCharType="begin"/>
        </w:r>
        <w:r>
          <w:rPr>
            <w:webHidden/>
          </w:rPr>
          <w:instrText xml:space="preserve"> PAGEREF _Toc225084878 \h </w:instrText>
        </w:r>
        <w:r>
          <w:rPr>
            <w:webHidden/>
          </w:rPr>
        </w:r>
        <w:r>
          <w:rPr>
            <w:webHidden/>
          </w:rPr>
          <w:fldChar w:fldCharType="separate"/>
        </w:r>
        <w:r>
          <w:rPr>
            <w:webHidden/>
          </w:rPr>
          <w:t>16</w:t>
        </w:r>
        <w:r>
          <w:rPr>
            <w:webHidden/>
          </w:rPr>
          <w:fldChar w:fldCharType="end"/>
        </w:r>
      </w:hyperlink>
    </w:p>
    <w:p w14:paraId="2605DF51" w14:textId="2723399C" w:rsidR="00330B7C" w:rsidRDefault="00330B7C">
      <w:pPr>
        <w:pStyle w:val="TOC1"/>
        <w:rPr>
          <w:rFonts w:asciiTheme="minorHAnsi" w:eastAsiaTheme="minorEastAsia" w:hAnsiTheme="minorHAnsi" w:cstheme="minorBidi"/>
          <w:kern w:val="2"/>
          <w:szCs w:val="24"/>
          <w:lang w:eastAsia="en-GB" w:bidi="ar-SA"/>
          <w14:ligatures w14:val="standardContextual"/>
        </w:rPr>
      </w:pPr>
      <w:hyperlink w:anchor="_Toc225084879" w:history="1">
        <w:r w:rsidRPr="009C7A70">
          <w:rPr>
            <w:rStyle w:val="Hyperlink"/>
          </w:rPr>
          <w:t>Appendix B – Interfaces with the Nuclear Safeguards (EU Exit) Regulations 2019</w:t>
        </w:r>
        <w:r>
          <w:rPr>
            <w:webHidden/>
          </w:rPr>
          <w:tab/>
        </w:r>
        <w:r>
          <w:rPr>
            <w:webHidden/>
          </w:rPr>
          <w:fldChar w:fldCharType="begin"/>
        </w:r>
        <w:r>
          <w:rPr>
            <w:webHidden/>
          </w:rPr>
          <w:instrText xml:space="preserve"> PAGEREF _Toc225084879 \h </w:instrText>
        </w:r>
        <w:r>
          <w:rPr>
            <w:webHidden/>
          </w:rPr>
        </w:r>
        <w:r>
          <w:rPr>
            <w:webHidden/>
          </w:rPr>
          <w:fldChar w:fldCharType="separate"/>
        </w:r>
        <w:r>
          <w:rPr>
            <w:webHidden/>
          </w:rPr>
          <w:t>19</w:t>
        </w:r>
        <w:r>
          <w:rPr>
            <w:webHidden/>
          </w:rPr>
          <w:fldChar w:fldCharType="end"/>
        </w:r>
      </w:hyperlink>
    </w:p>
    <w:p w14:paraId="4A54E07F" w14:textId="198B72CF" w:rsidR="00330B7C" w:rsidRDefault="00330B7C">
      <w:pPr>
        <w:pStyle w:val="TOC1"/>
        <w:rPr>
          <w:rFonts w:asciiTheme="minorHAnsi" w:eastAsiaTheme="minorEastAsia" w:hAnsiTheme="minorHAnsi" w:cstheme="minorBidi"/>
          <w:kern w:val="2"/>
          <w:szCs w:val="24"/>
          <w:lang w:eastAsia="en-GB" w:bidi="ar-SA"/>
          <w14:ligatures w14:val="standardContextual"/>
        </w:rPr>
      </w:pPr>
      <w:hyperlink w:anchor="_Toc225084880" w:history="1">
        <w:r w:rsidRPr="009C7A70">
          <w:rPr>
            <w:rStyle w:val="Hyperlink"/>
          </w:rPr>
          <w:t>References</w:t>
        </w:r>
        <w:r>
          <w:rPr>
            <w:webHidden/>
          </w:rPr>
          <w:tab/>
        </w:r>
        <w:r>
          <w:rPr>
            <w:webHidden/>
          </w:rPr>
          <w:fldChar w:fldCharType="begin"/>
        </w:r>
        <w:r>
          <w:rPr>
            <w:webHidden/>
          </w:rPr>
          <w:instrText xml:space="preserve"> PAGEREF _Toc225084880 \h </w:instrText>
        </w:r>
        <w:r>
          <w:rPr>
            <w:webHidden/>
          </w:rPr>
        </w:r>
        <w:r>
          <w:rPr>
            <w:webHidden/>
          </w:rPr>
          <w:fldChar w:fldCharType="separate"/>
        </w:r>
        <w:r>
          <w:rPr>
            <w:webHidden/>
          </w:rPr>
          <w:t>21</w:t>
        </w:r>
        <w:r>
          <w:rPr>
            <w:webHidden/>
          </w:rPr>
          <w:fldChar w:fldCharType="end"/>
        </w:r>
      </w:hyperlink>
    </w:p>
    <w:p w14:paraId="35353936" w14:textId="0957DD7E" w:rsidR="00330B7C" w:rsidRDefault="00330B7C">
      <w:pPr>
        <w:pStyle w:val="TOC1"/>
        <w:rPr>
          <w:rFonts w:asciiTheme="minorHAnsi" w:eastAsiaTheme="minorEastAsia" w:hAnsiTheme="minorHAnsi" w:cstheme="minorBidi"/>
          <w:kern w:val="2"/>
          <w:szCs w:val="24"/>
          <w:lang w:eastAsia="en-GB" w:bidi="ar-SA"/>
          <w14:ligatures w14:val="standardContextual"/>
        </w:rPr>
      </w:pPr>
      <w:hyperlink w:anchor="_Toc225084881" w:history="1">
        <w:r w:rsidRPr="009C7A70">
          <w:rPr>
            <w:rStyle w:val="Hyperlink"/>
          </w:rPr>
          <w:t>Document control information</w:t>
        </w:r>
        <w:r>
          <w:rPr>
            <w:webHidden/>
          </w:rPr>
          <w:tab/>
        </w:r>
        <w:r>
          <w:rPr>
            <w:webHidden/>
          </w:rPr>
          <w:fldChar w:fldCharType="begin"/>
        </w:r>
        <w:r>
          <w:rPr>
            <w:webHidden/>
          </w:rPr>
          <w:instrText xml:space="preserve"> PAGEREF _Toc225084881 \h </w:instrText>
        </w:r>
        <w:r>
          <w:rPr>
            <w:webHidden/>
          </w:rPr>
        </w:r>
        <w:r>
          <w:rPr>
            <w:webHidden/>
          </w:rPr>
          <w:fldChar w:fldCharType="separate"/>
        </w:r>
        <w:r>
          <w:rPr>
            <w:webHidden/>
          </w:rPr>
          <w:t>22</w:t>
        </w:r>
        <w:r>
          <w:rPr>
            <w:webHidden/>
          </w:rPr>
          <w:fldChar w:fldCharType="end"/>
        </w:r>
      </w:hyperlink>
    </w:p>
    <w:p w14:paraId="0CC4B54A" w14:textId="55E0949F" w:rsidR="00267815" w:rsidRDefault="00AD167C" w:rsidP="00267815">
      <w:r>
        <w:fldChar w:fldCharType="end"/>
      </w:r>
    </w:p>
    <w:p w14:paraId="716B9A7E" w14:textId="77777777" w:rsidR="003E098E" w:rsidRDefault="003E098E" w:rsidP="00267815"/>
    <w:p w14:paraId="4812BFF8" w14:textId="1D099CA0" w:rsidR="003E098E" w:rsidRDefault="003E098E" w:rsidP="00267815">
      <w:pPr>
        <w:sectPr w:rsidR="003E098E" w:rsidSect="00084ABE">
          <w:headerReference w:type="even" r:id="rId20"/>
          <w:headerReference w:type="default" r:id="rId21"/>
          <w:footerReference w:type="even" r:id="rId22"/>
          <w:footerReference w:type="default" r:id="rId23"/>
          <w:pgSz w:w="11906" w:h="16838" w:code="9"/>
          <w:pgMar w:top="1440" w:right="1440" w:bottom="1440" w:left="1440" w:header="397" w:footer="397" w:gutter="0"/>
          <w:cols w:space="312"/>
          <w:docGrid w:linePitch="360"/>
        </w:sectPr>
      </w:pPr>
    </w:p>
    <w:p w14:paraId="43A875A4" w14:textId="7F61F835" w:rsidR="008D49A5" w:rsidRPr="00223090" w:rsidRDefault="008D49A5" w:rsidP="00223090">
      <w:pPr>
        <w:pStyle w:val="Heading1"/>
      </w:pPr>
      <w:bookmarkStart w:id="1" w:name="_Toc225084868"/>
      <w:bookmarkEnd w:id="0"/>
      <w:r w:rsidRPr="00223090">
        <w:lastRenderedPageBreak/>
        <w:t>Introduction</w:t>
      </w:r>
      <w:bookmarkEnd w:id="1"/>
    </w:p>
    <w:p w14:paraId="4F24149A" w14:textId="77777777" w:rsidR="00842B1B" w:rsidRDefault="00C47E4E" w:rsidP="00E4561F">
      <w:pPr>
        <w:pStyle w:val="F9-Paragraph"/>
        <w:numPr>
          <w:ilvl w:val="0"/>
          <w:numId w:val="9"/>
        </w:numPr>
        <w:ind w:hanging="720"/>
        <w:rPr>
          <w:lang w:eastAsia="en-GB" w:bidi="ar-SA"/>
        </w:rPr>
      </w:pPr>
      <w:bookmarkStart w:id="2" w:name="_Hlk64448648"/>
      <w:r>
        <w:t>Many of the licence conditions attached to the standard nuclear site licence require, or imply, that licensees make arrangements to comply with regulatory obligations. ONR inspects both compliance with licence conditions and the arrangements made under them to judge their suitability and the adequacy of implementation.</w:t>
      </w:r>
    </w:p>
    <w:p w14:paraId="4DE1980B" w14:textId="152BDF59" w:rsidR="008D49A5" w:rsidRPr="00AA78A4" w:rsidRDefault="00C47E4E" w:rsidP="00E4561F">
      <w:pPr>
        <w:pStyle w:val="F9-Paragraph"/>
        <w:numPr>
          <w:ilvl w:val="0"/>
          <w:numId w:val="9"/>
        </w:numPr>
        <w:ind w:hanging="720"/>
        <w:rPr>
          <w:lang w:eastAsia="en-GB" w:bidi="ar-SA"/>
        </w:rPr>
      </w:pPr>
      <w:r>
        <w:t>Most standard licence conditions are goal</w:t>
      </w:r>
      <w:r>
        <w:noBreakHyphen/>
        <w:t>setting and do not prescribe detailed requirements for licensee arrangements; responsibility for safety remains with the duty holder. To support inspectors in compliance inspections, ONR produces a suite of guides to assist in making consistent regulatory judgements and decisions on compliance adequacy and site safety, of which this inspection guide is one.</w:t>
      </w:r>
    </w:p>
    <w:p w14:paraId="616F197D" w14:textId="77777777" w:rsidR="008D49A5" w:rsidRPr="002042C2" w:rsidRDefault="008D49A5" w:rsidP="002042C2">
      <w:pPr>
        <w:pStyle w:val="Heading2"/>
      </w:pPr>
      <w:bookmarkStart w:id="3" w:name="_Toc225084869"/>
      <w:bookmarkEnd w:id="2"/>
      <w:r w:rsidRPr="002042C2">
        <w:t>Purpose</w:t>
      </w:r>
      <w:bookmarkEnd w:id="3"/>
    </w:p>
    <w:p w14:paraId="72A00C63" w14:textId="1E8AD163" w:rsidR="00554E7E" w:rsidRDefault="0020260E" w:rsidP="00E4561F">
      <w:pPr>
        <w:pStyle w:val="F9-Paragraph"/>
        <w:numPr>
          <w:ilvl w:val="0"/>
          <w:numId w:val="9"/>
        </w:numPr>
        <w:ind w:hanging="720"/>
      </w:pPr>
      <w:r>
        <w:t xml:space="preserve">This Technical Inspection Guide (TIG) has been prepared to </w:t>
      </w:r>
      <w:r w:rsidRPr="00C26682">
        <w:t xml:space="preserve">assist </w:t>
      </w:r>
      <w:r>
        <w:t xml:space="preserve">ONR </w:t>
      </w:r>
      <w:r w:rsidRPr="00C26682">
        <w:t xml:space="preserve">inspectors </w:t>
      </w:r>
      <w:r>
        <w:t>in their judgement of the adequacy</w:t>
      </w:r>
      <w:r w:rsidRPr="00C26682">
        <w:t xml:space="preserve"> </w:t>
      </w:r>
      <w:r>
        <w:t>of</w:t>
      </w:r>
      <w:r w:rsidRPr="00C26682">
        <w:t xml:space="preserve"> Licence Condition 32 </w:t>
      </w:r>
      <w:r>
        <w:br/>
      </w:r>
      <w:r w:rsidRPr="00C26682">
        <w:t>(LC32)</w:t>
      </w:r>
      <w:r>
        <w:t xml:space="preserve"> compliance arrangements and their implementation. This is to facilitate a consistent approach to LC32 compliance inspections and is benchmarked against IAEA safety standards</w:t>
      </w:r>
      <w:sdt>
        <w:sdtPr>
          <w:id w:val="-878010186"/>
          <w:citation/>
        </w:sdtPr>
        <w:sdtContent>
          <w:r>
            <w:fldChar w:fldCharType="begin"/>
          </w:r>
          <w:r>
            <w:instrText xml:space="preserve">CITATION GSR5v2009 \l 2057 </w:instrText>
          </w:r>
          <w:r>
            <w:fldChar w:fldCharType="separate"/>
          </w:r>
          <w:r w:rsidR="00387421">
            <w:rPr>
              <w:noProof/>
            </w:rPr>
            <w:t xml:space="preserve"> </w:t>
          </w:r>
          <w:r w:rsidR="00387421" w:rsidRPr="00387421">
            <w:rPr>
              <w:noProof/>
            </w:rPr>
            <w:t>[1]</w:t>
          </w:r>
          <w:r>
            <w:fldChar w:fldCharType="end"/>
          </w:r>
        </w:sdtContent>
      </w:sdt>
      <w:sdt>
        <w:sdtPr>
          <w:id w:val="-1213721187"/>
          <w:citation/>
        </w:sdtPr>
        <w:sdtContent>
          <w:r>
            <w:fldChar w:fldCharType="begin"/>
          </w:r>
          <w:r>
            <w:instrText xml:space="preserve">CITATION GSG3_2013 \l 2057 </w:instrText>
          </w:r>
          <w:r>
            <w:fldChar w:fldCharType="separate"/>
          </w:r>
          <w:r w:rsidR="00387421">
            <w:rPr>
              <w:noProof/>
            </w:rPr>
            <w:t xml:space="preserve"> </w:t>
          </w:r>
          <w:r w:rsidR="00387421" w:rsidRPr="00387421">
            <w:rPr>
              <w:noProof/>
            </w:rPr>
            <w:t>[2]</w:t>
          </w:r>
          <w:r>
            <w:fldChar w:fldCharType="end"/>
          </w:r>
        </w:sdtContent>
      </w:sdt>
      <w:sdt>
        <w:sdtPr>
          <w:id w:val="-1277326251"/>
          <w:citation/>
        </w:sdtPr>
        <w:sdtContent>
          <w:r>
            <w:fldChar w:fldCharType="begin"/>
          </w:r>
          <w:r>
            <w:instrText xml:space="preserve">CITATION GSG16v2022 \l 2057 </w:instrText>
          </w:r>
          <w:r>
            <w:fldChar w:fldCharType="separate"/>
          </w:r>
          <w:r w:rsidR="00387421">
            <w:rPr>
              <w:noProof/>
            </w:rPr>
            <w:t xml:space="preserve"> </w:t>
          </w:r>
          <w:r w:rsidR="00387421" w:rsidRPr="00387421">
            <w:rPr>
              <w:noProof/>
            </w:rPr>
            <w:t>[3]</w:t>
          </w:r>
          <w:r>
            <w:fldChar w:fldCharType="end"/>
          </w:r>
        </w:sdtContent>
      </w:sdt>
      <w:r>
        <w:t xml:space="preserve">. </w:t>
      </w:r>
    </w:p>
    <w:p w14:paraId="546293A4" w14:textId="37CCFFDD" w:rsidR="008D49A5" w:rsidRDefault="008D49A5" w:rsidP="002042C2">
      <w:pPr>
        <w:pStyle w:val="Heading2"/>
      </w:pPr>
      <w:bookmarkStart w:id="4" w:name="_Toc225084870"/>
      <w:r>
        <w:t xml:space="preserve">Scope and </w:t>
      </w:r>
      <w:r w:rsidR="002042C2">
        <w:t>a</w:t>
      </w:r>
      <w:r>
        <w:t>pplicability</w:t>
      </w:r>
      <w:bookmarkEnd w:id="4"/>
    </w:p>
    <w:p w14:paraId="74DB7C77" w14:textId="77777777" w:rsidR="00A14AD0" w:rsidRDefault="00A061FD" w:rsidP="00E4561F">
      <w:pPr>
        <w:pStyle w:val="F9-Paragraph"/>
        <w:numPr>
          <w:ilvl w:val="0"/>
          <w:numId w:val="9"/>
        </w:numPr>
        <w:ind w:hanging="720"/>
      </w:pPr>
      <w:bookmarkStart w:id="5" w:name="_Ref161847012"/>
      <w:r>
        <w:t>On nuclear licensed sites in</w:t>
      </w:r>
      <w:r w:rsidR="00A14AD0">
        <w:t>:</w:t>
      </w:r>
      <w:r>
        <w:t xml:space="preserve"> </w:t>
      </w:r>
    </w:p>
    <w:p w14:paraId="6B703049" w14:textId="77777777" w:rsidR="00A14AD0" w:rsidRDefault="00A061FD" w:rsidP="00A14AD0">
      <w:pPr>
        <w:pStyle w:val="Bulletlist1"/>
      </w:pPr>
      <w:r w:rsidRPr="00BC06D9">
        <w:rPr>
          <w:u w:val="single"/>
        </w:rPr>
        <w:t>England and Wales</w:t>
      </w:r>
      <w:r>
        <w:t>, “radioactive waste” has the meaning assigned in paragraph 3 of Part 2 of Schedule 23 to the Environmental Permitting (England and Wales) Regulations 2016 (EPR16)</w:t>
      </w:r>
      <w:sdt>
        <w:sdtPr>
          <w:id w:val="1842428502"/>
          <w:citation/>
        </w:sdtPr>
        <w:sdtContent>
          <w:r>
            <w:fldChar w:fldCharType="begin"/>
          </w:r>
          <w:r>
            <w:instrText xml:space="preserve">CITATION EPR16 \l 2057 </w:instrText>
          </w:r>
          <w:r>
            <w:fldChar w:fldCharType="separate"/>
          </w:r>
          <w:r w:rsidR="00387421">
            <w:rPr>
              <w:noProof/>
            </w:rPr>
            <w:t xml:space="preserve"> </w:t>
          </w:r>
          <w:r w:rsidR="00387421" w:rsidRPr="00387421">
            <w:rPr>
              <w:noProof/>
            </w:rPr>
            <w:t>[4]</w:t>
          </w:r>
          <w:r>
            <w:fldChar w:fldCharType="end"/>
          </w:r>
        </w:sdtContent>
      </w:sdt>
      <w:r>
        <w:t xml:space="preserve">. </w:t>
      </w:r>
    </w:p>
    <w:p w14:paraId="7BA211C0" w14:textId="77777777" w:rsidR="00A14AD0" w:rsidRDefault="00A061FD" w:rsidP="00A14AD0">
      <w:pPr>
        <w:pStyle w:val="Bulletlist1"/>
      </w:pPr>
      <w:r w:rsidRPr="00A14AD0">
        <w:rPr>
          <w:u w:val="single"/>
        </w:rPr>
        <w:t>Scotland</w:t>
      </w:r>
      <w:r>
        <w:t>, “radioactive waste” has the meaning assigned thereto in paragraph 5 of Part 1 of Schedule 8 to the Environmental Authorisation (Scotland) Regulations 2018 (EASR18)</w:t>
      </w:r>
      <w:sdt>
        <w:sdtPr>
          <w:id w:val="1966693824"/>
          <w:citation/>
        </w:sdtPr>
        <w:sdtContent>
          <w:r>
            <w:fldChar w:fldCharType="begin"/>
          </w:r>
          <w:r>
            <w:instrText xml:space="preserve">CITATION EASR18 \l 2057 </w:instrText>
          </w:r>
          <w:r>
            <w:fldChar w:fldCharType="separate"/>
          </w:r>
          <w:r w:rsidR="00387421">
            <w:rPr>
              <w:noProof/>
            </w:rPr>
            <w:t xml:space="preserve"> </w:t>
          </w:r>
          <w:r w:rsidR="00387421" w:rsidRPr="00387421">
            <w:rPr>
              <w:noProof/>
            </w:rPr>
            <w:t>[5]</w:t>
          </w:r>
          <w:r>
            <w:fldChar w:fldCharType="end"/>
          </w:r>
        </w:sdtContent>
      </w:sdt>
      <w:r>
        <w:t>.</w:t>
      </w:r>
      <w:bookmarkEnd w:id="5"/>
      <w:r>
        <w:t xml:space="preserve"> </w:t>
      </w:r>
    </w:p>
    <w:p w14:paraId="4C137095" w14:textId="49F94A3E" w:rsidR="00554E7E" w:rsidRDefault="00A061FD" w:rsidP="00A14AD0">
      <w:pPr>
        <w:pStyle w:val="Bulletlist1"/>
      </w:pPr>
      <w:r>
        <w:t xml:space="preserve">The definition in Licence Condition 1 (Interpretation) </w:t>
      </w:r>
      <w:sdt>
        <w:sdtPr>
          <w:id w:val="1523360710"/>
          <w:citation/>
        </w:sdtPr>
        <w:sdtContent>
          <w:r>
            <w:fldChar w:fldCharType="begin"/>
          </w:r>
          <w:r>
            <w:instrText xml:space="preserve">CITATION LCHandbook \l 2057 </w:instrText>
          </w:r>
          <w:r>
            <w:fldChar w:fldCharType="separate"/>
          </w:r>
          <w:r w:rsidR="00387421" w:rsidRPr="00387421">
            <w:rPr>
              <w:noProof/>
            </w:rPr>
            <w:t>[6]</w:t>
          </w:r>
          <w:r>
            <w:fldChar w:fldCharType="end"/>
          </w:r>
        </w:sdtContent>
      </w:sdt>
      <w:r>
        <w:t xml:space="preserve"> is consistent with both the EPR16 and EASR18. </w:t>
      </w:r>
    </w:p>
    <w:p w14:paraId="7DABB6C9" w14:textId="6558E660" w:rsidR="009012FA" w:rsidRDefault="00013245" w:rsidP="00E4561F">
      <w:pPr>
        <w:pStyle w:val="F9-Paragraph"/>
        <w:numPr>
          <w:ilvl w:val="0"/>
          <w:numId w:val="9"/>
        </w:numPr>
        <w:ind w:hanging="720"/>
        <w:rPr>
          <w:lang w:eastAsia="en-GB" w:bidi="ar-SA"/>
        </w:rPr>
      </w:pPr>
      <w:r w:rsidRPr="00013245">
        <w:rPr>
          <w:lang w:eastAsia="en-GB" w:bidi="ar-SA"/>
        </w:rPr>
        <w:t xml:space="preserve">In general terms, radioactive waste may be summarised as material that is radioactive, or contaminated by radioactivity, for which no further use is envisaged by its owner. The definition, and therefore LC32, does not distinguish between physical form and includes solid, liquid and gaseous radioactive waste. Government policy recognises that certain radioactive materials, such as uranium and plutonium, are assets </w:t>
      </w:r>
      <w:sdt>
        <w:sdtPr>
          <w:id w:val="547422571"/>
          <w:citation/>
        </w:sdtPr>
        <w:sdtContent>
          <w:r w:rsidR="00980926">
            <w:fldChar w:fldCharType="begin"/>
          </w:r>
          <w:r w:rsidR="00980926">
            <w:instrText xml:space="preserve">CITATION Policy_RadandDecom_2024 \l 2057 </w:instrText>
          </w:r>
          <w:r w:rsidR="00980926">
            <w:fldChar w:fldCharType="separate"/>
          </w:r>
          <w:r w:rsidR="00980926" w:rsidRPr="00387421">
            <w:rPr>
              <w:noProof/>
            </w:rPr>
            <w:t>[7]</w:t>
          </w:r>
          <w:r w:rsidR="00980926">
            <w:fldChar w:fldCharType="end"/>
          </w:r>
        </w:sdtContent>
      </w:sdt>
      <w:r w:rsidRPr="00013245">
        <w:rPr>
          <w:lang w:eastAsia="en-GB" w:bidi="ar-SA"/>
        </w:rPr>
        <w:t xml:space="preserve">, and spent fuel should not be categorised as waste where future use is foreseen. Decisions on whether such materials are declared as waste are a matter for the owner. The organisation that owns radioactive material, and any associated radioactive waste accumulated on a nuclear licensed site, may or may not be </w:t>
      </w:r>
      <w:r w:rsidRPr="00013245">
        <w:rPr>
          <w:lang w:eastAsia="en-GB" w:bidi="ar-SA"/>
        </w:rPr>
        <w:lastRenderedPageBreak/>
        <w:t>the site licensee (for example, the Nuclear Decommissioning Authority, Ministry of Defence, or another third party)</w:t>
      </w:r>
      <w:r w:rsidR="00E262A1">
        <w:rPr>
          <w:lang w:eastAsia="en-GB" w:bidi="ar-SA"/>
        </w:rPr>
        <w:t>.</w:t>
      </w:r>
    </w:p>
    <w:p w14:paraId="1222ED6D" w14:textId="77777777" w:rsidR="009012FA" w:rsidRDefault="00CC252A" w:rsidP="00E4561F">
      <w:pPr>
        <w:pStyle w:val="F9-Paragraph"/>
        <w:numPr>
          <w:ilvl w:val="0"/>
          <w:numId w:val="9"/>
        </w:numPr>
        <w:ind w:hanging="720"/>
        <w:rPr>
          <w:lang w:eastAsia="en-GB" w:bidi="ar-SA"/>
        </w:rPr>
      </w:pPr>
      <w:r>
        <w:t>The licensee’s arrangements should identify the organisation holding financial liability for managing radioactive material and radioactive waste on the licensed site. Where different organisations are involved, the arrangements should provide an effective mechanism to ensure radioactive material is declared as waste promptly once no further productive use is foreseen.</w:t>
      </w:r>
    </w:p>
    <w:p w14:paraId="0FF9E5EA" w14:textId="6703A6CD" w:rsidR="00CC252A" w:rsidRDefault="00CC252A" w:rsidP="00E4561F">
      <w:pPr>
        <w:pStyle w:val="F9-Paragraph"/>
        <w:numPr>
          <w:ilvl w:val="0"/>
          <w:numId w:val="9"/>
        </w:numPr>
        <w:ind w:hanging="720"/>
        <w:rPr>
          <w:lang w:eastAsia="en-GB" w:bidi="ar-SA"/>
        </w:rPr>
      </w:pPr>
      <w:r>
        <w:t>For matters relating to radioactive waste management on nuclear licensed sites, ONR takes account of the interests of the relevant environment regulator: the Environment Agency in England, the Scottish Environment Protection Agency (SEPA) in Scotland, and Natural Resources Wales (NRW) in Wales (referred to collectively in this TIG as the “environment agencies”)</w:t>
      </w:r>
      <w:r w:rsidR="009012FA">
        <w:t>.</w:t>
      </w:r>
    </w:p>
    <w:p w14:paraId="6DFCDB29" w14:textId="790620F5" w:rsidR="00554E7E" w:rsidRDefault="00A061FD" w:rsidP="00E4561F">
      <w:pPr>
        <w:pStyle w:val="F9-Paragraph"/>
        <w:numPr>
          <w:ilvl w:val="0"/>
          <w:numId w:val="9"/>
        </w:numPr>
        <w:ind w:hanging="720"/>
      </w:pPr>
      <w:r>
        <w:t xml:space="preserve">Inspectors should familiarise themselves with ONR’s Memoranda of Understanding (MoU) with the Environment Agency </w:t>
      </w:r>
      <w:sdt>
        <w:sdtPr>
          <w:id w:val="-755126826"/>
          <w:citation/>
        </w:sdtPr>
        <w:sdtContent>
          <w:r>
            <w:fldChar w:fldCharType="begin"/>
          </w:r>
          <w:r>
            <w:instrText xml:space="preserve">CITATION MoUEAv2018 \l 2057 </w:instrText>
          </w:r>
          <w:r>
            <w:fldChar w:fldCharType="separate"/>
          </w:r>
          <w:r w:rsidR="00387421" w:rsidRPr="00387421">
            <w:rPr>
              <w:noProof/>
            </w:rPr>
            <w:t>[8]</w:t>
          </w:r>
          <w:r>
            <w:fldChar w:fldCharType="end"/>
          </w:r>
        </w:sdtContent>
      </w:sdt>
      <w:r>
        <w:t xml:space="preserve">, SEPA </w:t>
      </w:r>
      <w:sdt>
        <w:sdtPr>
          <w:id w:val="-272095258"/>
          <w:citation/>
        </w:sdtPr>
        <w:sdtContent>
          <w:r>
            <w:fldChar w:fldCharType="begin"/>
          </w:r>
          <w:r>
            <w:instrText xml:space="preserve">CITATION MoUSEPAv2019 \l 2057 </w:instrText>
          </w:r>
          <w:r>
            <w:fldChar w:fldCharType="separate"/>
          </w:r>
          <w:r w:rsidR="00387421" w:rsidRPr="00387421">
            <w:rPr>
              <w:noProof/>
            </w:rPr>
            <w:t>[9]</w:t>
          </w:r>
          <w:r>
            <w:fldChar w:fldCharType="end"/>
          </w:r>
        </w:sdtContent>
      </w:sdt>
      <w:r>
        <w:t xml:space="preserve"> and NRW </w:t>
      </w:r>
      <w:sdt>
        <w:sdtPr>
          <w:id w:val="-1724288941"/>
          <w:citation/>
        </w:sdtPr>
        <w:sdtContent>
          <w:r>
            <w:fldChar w:fldCharType="begin"/>
          </w:r>
          <w:r>
            <w:instrText xml:space="preserve">CITATION MoUNRWv2014 \l 2057 </w:instrText>
          </w:r>
          <w:r>
            <w:fldChar w:fldCharType="separate"/>
          </w:r>
          <w:r w:rsidR="00387421" w:rsidRPr="00387421">
            <w:rPr>
              <w:noProof/>
            </w:rPr>
            <w:t>[10]</w:t>
          </w:r>
          <w:r>
            <w:fldChar w:fldCharType="end"/>
          </w:r>
        </w:sdtContent>
      </w:sdt>
      <w:r>
        <w:t xml:space="preserve">, including associated guidance documents on working together on aspects of mutual interest </w:t>
      </w:r>
      <w:sdt>
        <w:sdtPr>
          <w:id w:val="1600532266"/>
          <w:citation/>
        </w:sdtPr>
        <w:sdtContent>
          <w:r>
            <w:fldChar w:fldCharType="begin"/>
          </w:r>
          <w:r>
            <w:instrText xml:space="preserve">CITATION MoUGuidanceEA \m MoUGuideSEPA \m MoUGuideNRW \l 2057 </w:instrText>
          </w:r>
          <w:r>
            <w:fldChar w:fldCharType="separate"/>
          </w:r>
          <w:r w:rsidR="00387421" w:rsidRPr="00387421">
            <w:rPr>
              <w:noProof/>
            </w:rPr>
            <w:t>[11, 12, 13]</w:t>
          </w:r>
          <w:r>
            <w:fldChar w:fldCharType="end"/>
          </w:r>
        </w:sdtContent>
      </w:sdt>
      <w:r w:rsidR="00D41DCB">
        <w:t>.</w:t>
      </w:r>
    </w:p>
    <w:p w14:paraId="2B4F1FC2" w14:textId="4E8F74A4" w:rsidR="00F1188A" w:rsidRDefault="00F1188A" w:rsidP="00E4561F">
      <w:pPr>
        <w:pStyle w:val="F9-Paragraph"/>
        <w:numPr>
          <w:ilvl w:val="0"/>
          <w:numId w:val="9"/>
        </w:numPr>
        <w:ind w:hanging="720"/>
      </w:pPr>
      <w:r w:rsidRPr="00FA1C35">
        <w:t>The requirements of LC32</w:t>
      </w:r>
      <w:r>
        <w:t xml:space="preserve"> outlined in this TIG</w:t>
      </w:r>
      <w:r w:rsidRPr="007D67B5">
        <w:t xml:space="preserve">, and ONR </w:t>
      </w:r>
      <w:r w:rsidR="00793371">
        <w:t xml:space="preserve">intra </w:t>
      </w:r>
      <w:r w:rsidRPr="007D67B5">
        <w:t>vires therein, apply to solid, liquid and gaseous radioactive waste on nuclear licensed sites, and apply to all the following categories of radioactive waste:</w:t>
      </w:r>
    </w:p>
    <w:p w14:paraId="15822FFE" w14:textId="77777777" w:rsidR="00F1188A" w:rsidRPr="00DC6F59" w:rsidRDefault="00F1188A" w:rsidP="00F1188A">
      <w:pPr>
        <w:pStyle w:val="Bulletlist1"/>
        <w:spacing w:before="240" w:after="120"/>
      </w:pPr>
      <w:r w:rsidRPr="00DC6F59">
        <w:t>High Level Waste (HLW) – waste that is sufficiently radioactive for its decay heat to significantly increase its temperature and the temperature of its surroundings, such that heat generation has to be taken into account in the design of storage and disposal facilities;</w:t>
      </w:r>
    </w:p>
    <w:p w14:paraId="3E77E6EF" w14:textId="77777777" w:rsidR="00F1188A" w:rsidRPr="00DC6F59" w:rsidRDefault="00F1188A" w:rsidP="00F1188A">
      <w:pPr>
        <w:pStyle w:val="Bulletlist1"/>
        <w:spacing w:before="240" w:after="120"/>
      </w:pPr>
      <w:r w:rsidRPr="00DC6F59">
        <w:t>Intermediate Level Waste (ILW) – waste that exceeds the radioactivity limits for Low Level Waste, but which does not require heat generation to be taken into account in the design of storage or disposal facilities;</w:t>
      </w:r>
    </w:p>
    <w:p w14:paraId="18E3397D" w14:textId="77777777" w:rsidR="00F1188A" w:rsidRPr="00DC6F59" w:rsidRDefault="00F1188A" w:rsidP="00F1188A">
      <w:pPr>
        <w:pStyle w:val="Bulletlist1"/>
        <w:spacing w:before="240" w:after="120"/>
      </w:pPr>
      <w:r w:rsidRPr="00DC6F59">
        <w:t>Low Level Waste (LLW) – waste having a radioactive content not exceeding 4 GBq per tonne of total alpha activity or 12 GBq per tonne of total beta/gamma activity;</w:t>
      </w:r>
    </w:p>
    <w:p w14:paraId="60214201" w14:textId="77777777" w:rsidR="00F1188A" w:rsidRPr="00DC6F59" w:rsidRDefault="00F1188A" w:rsidP="00F1188A">
      <w:pPr>
        <w:pStyle w:val="Bulletlist1"/>
        <w:spacing w:before="240" w:after="120"/>
      </w:pPr>
      <w:r w:rsidRPr="00DC6F59">
        <w:t>Very Low Level Waste (VLLW) – a sub-category of LLW with maximum radioactivity concentrations of 4 MBq per tonne, the activity limit for tritium being 40 MBq per tonne; and,</w:t>
      </w:r>
    </w:p>
    <w:p w14:paraId="1FF34A8D" w14:textId="1E14DF7E" w:rsidR="00C164CA" w:rsidRDefault="00F1188A" w:rsidP="00554E7E">
      <w:pPr>
        <w:pStyle w:val="Bulletlist1"/>
        <w:spacing w:before="240" w:after="120"/>
      </w:pPr>
      <w:r w:rsidRPr="00DC6F59">
        <w:t>Exempt and out of scope waste – waste that is outside the scope of, or can be exempted from some requirements of, the environmental legislation if the preconditions specified in that legislation can be satisfied</w:t>
      </w:r>
      <w:sdt>
        <w:sdtPr>
          <w:id w:val="-393819272"/>
          <w:citation/>
        </w:sdtPr>
        <w:sdtContent>
          <w:r w:rsidRPr="00DC6F59">
            <w:fldChar w:fldCharType="begin"/>
          </w:r>
          <w:r>
            <w:instrText xml:space="preserve">CITATION RSR_Exemptions_2018 \l 2057 </w:instrText>
          </w:r>
          <w:r w:rsidRPr="00DC6F59">
            <w:fldChar w:fldCharType="separate"/>
          </w:r>
          <w:r w:rsidR="00387421">
            <w:rPr>
              <w:noProof/>
            </w:rPr>
            <w:t xml:space="preserve"> </w:t>
          </w:r>
          <w:r w:rsidR="00387421" w:rsidRPr="00387421">
            <w:rPr>
              <w:noProof/>
            </w:rPr>
            <w:t>[14]</w:t>
          </w:r>
          <w:r w:rsidRPr="00DC6F59">
            <w:fldChar w:fldCharType="end"/>
          </w:r>
        </w:sdtContent>
      </w:sdt>
      <w:r w:rsidRPr="00DC6F59">
        <w:t>.</w:t>
      </w:r>
    </w:p>
    <w:p w14:paraId="1DA25DB4" w14:textId="0C6FC6F8" w:rsidR="00C164CA" w:rsidRDefault="00F1188A" w:rsidP="00E4561F">
      <w:pPr>
        <w:pStyle w:val="F9-Paragraph"/>
        <w:numPr>
          <w:ilvl w:val="0"/>
          <w:numId w:val="9"/>
        </w:numPr>
        <w:ind w:hanging="720"/>
      </w:pPr>
      <w:r w:rsidRPr="009E60F3">
        <w:t xml:space="preserve">“Higher Activity Waste” (HAW) comprises a number of categories of radioactive waste: HLW, ILW and LLW that currently has no disposal route available. </w:t>
      </w:r>
      <w:r w:rsidRPr="0073671A">
        <w:t xml:space="preserve">Definitions of terms commonly used in the management of </w:t>
      </w:r>
      <w:r w:rsidRPr="0073671A">
        <w:lastRenderedPageBreak/>
        <w:t>radioactive waste can be found in the joint guidance document “Basic Principles of Radioactive Waste Management”</w:t>
      </w:r>
      <w:r>
        <w:t xml:space="preserve"> </w:t>
      </w:r>
      <w:sdt>
        <w:sdtPr>
          <w:id w:val="-937982283"/>
          <w:citation/>
        </w:sdtPr>
        <w:sdtContent>
          <w:r>
            <w:fldChar w:fldCharType="begin"/>
          </w:r>
          <w:r>
            <w:instrText xml:space="preserve">CITATION BasicPrinciples \l 2057 </w:instrText>
          </w:r>
          <w:r>
            <w:fldChar w:fldCharType="separate"/>
          </w:r>
          <w:r w:rsidR="00387421" w:rsidRPr="00387421">
            <w:rPr>
              <w:noProof/>
            </w:rPr>
            <w:t>[15]</w:t>
          </w:r>
          <w:r>
            <w:fldChar w:fldCharType="end"/>
          </w:r>
        </w:sdtContent>
      </w:sdt>
      <w:r>
        <w:t xml:space="preserve">. </w:t>
      </w:r>
    </w:p>
    <w:p w14:paraId="02EF1CBA" w14:textId="14A96426" w:rsidR="00C164CA" w:rsidRDefault="00F1188A" w:rsidP="00E4561F">
      <w:pPr>
        <w:pStyle w:val="F9-Paragraph"/>
        <w:numPr>
          <w:ilvl w:val="0"/>
          <w:numId w:val="9"/>
        </w:numPr>
        <w:ind w:hanging="720"/>
      </w:pPr>
      <w:r w:rsidRPr="009E60F3">
        <w:t>Inspectors of sites that produce or store HAW should familiarise themselves with the joint guidance document “The management of higher activity radioactive waste on nuclear licensed sites”</w:t>
      </w:r>
      <w:sdt>
        <w:sdtPr>
          <w:id w:val="1244463949"/>
          <w:citation/>
        </w:sdtPr>
        <w:sdtContent>
          <w:r>
            <w:fldChar w:fldCharType="begin"/>
          </w:r>
          <w:r>
            <w:instrText xml:space="preserve">CITATION JointGuidancev2021 \l 2057 </w:instrText>
          </w:r>
          <w:r>
            <w:fldChar w:fldCharType="separate"/>
          </w:r>
          <w:r w:rsidR="00387421">
            <w:rPr>
              <w:noProof/>
            </w:rPr>
            <w:t xml:space="preserve"> </w:t>
          </w:r>
          <w:r w:rsidR="00387421" w:rsidRPr="00387421">
            <w:rPr>
              <w:noProof/>
            </w:rPr>
            <w:t>[16]</w:t>
          </w:r>
          <w:r>
            <w:fldChar w:fldCharType="end"/>
          </w:r>
        </w:sdtContent>
      </w:sdt>
      <w:r>
        <w:t>, including the concept of Radioactive Waste Management Cases (RWMCs).</w:t>
      </w:r>
    </w:p>
    <w:p w14:paraId="36F243CC" w14:textId="77777777" w:rsidR="00C164CA" w:rsidRDefault="00F1188A" w:rsidP="00E4561F">
      <w:pPr>
        <w:pStyle w:val="F9-Paragraph"/>
        <w:numPr>
          <w:ilvl w:val="0"/>
          <w:numId w:val="9"/>
        </w:numPr>
        <w:ind w:hanging="720"/>
      </w:pPr>
      <w:r>
        <w:t xml:space="preserve">An RWMC is not a requirement of the nuclear site licence but should be considered as Relevant Good Practice (RGP) for HAW as a means to demonstrate compliance with safety and environmental requirements. </w:t>
      </w:r>
    </w:p>
    <w:p w14:paraId="61847E6C" w14:textId="37AB052C" w:rsidR="00F1188A" w:rsidRDefault="00F1188A" w:rsidP="00E4561F">
      <w:pPr>
        <w:pStyle w:val="F9-Paragraph"/>
        <w:numPr>
          <w:ilvl w:val="0"/>
          <w:numId w:val="9"/>
        </w:numPr>
        <w:ind w:hanging="720"/>
      </w:pPr>
      <w:r>
        <w:t>The RWMC should indicate, in summary form, how the key elements of long-term</w:t>
      </w:r>
      <w:r>
        <w:rPr>
          <w:rStyle w:val="FootnoteReference"/>
        </w:rPr>
        <w:footnoteReference w:id="2"/>
      </w:r>
      <w:r>
        <w:t xml:space="preserve"> safety and environmental performance will be delivered for the management of the waste stream or streams covered.</w:t>
      </w:r>
    </w:p>
    <w:p w14:paraId="4A827020" w14:textId="47F968B8" w:rsidR="0072733B" w:rsidRPr="00070D12" w:rsidRDefault="00070D12" w:rsidP="00D654DE">
      <w:pPr>
        <w:pStyle w:val="Bulletlist1"/>
        <w:rPr>
          <w:lang w:eastAsia="en-GB" w:bidi="ar-SA"/>
        </w:rPr>
      </w:pPr>
      <w:r w:rsidRPr="00070D12">
        <w:rPr>
          <w:lang w:eastAsia="en-GB" w:bidi="ar-SA"/>
        </w:rPr>
        <w:t>The joint guidance aims to ensure that long</w:t>
      </w:r>
      <w:r w:rsidRPr="00070D12">
        <w:rPr>
          <w:lang w:eastAsia="en-GB" w:bidi="ar-SA"/>
        </w:rPr>
        <w:noBreakHyphen/>
        <w:t>term risks associated with HAW are identified and managed in a sustainable manner. These risks and mitigations may extend over long timescales and involve multiple duty holders. RWMCs are used to build confidence that conditioned HAW packages will ultimately be disposable, incorporating both safety considerations (risk reduction to ALARP) and environmental protection (optimisation). The joint guidance should be regarded as RGP in its entirety.</w:t>
      </w:r>
    </w:p>
    <w:p w14:paraId="09145BB0" w14:textId="77777777" w:rsidR="0072733B" w:rsidRDefault="0072733B" w:rsidP="00E4561F">
      <w:pPr>
        <w:pStyle w:val="F9-Paragraph"/>
        <w:numPr>
          <w:ilvl w:val="0"/>
          <w:numId w:val="9"/>
        </w:numPr>
        <w:ind w:hanging="720"/>
      </w:pPr>
      <w:r w:rsidRPr="00B955AF">
        <w:t xml:space="preserve">The environmental legislation </w:t>
      </w:r>
      <w:r>
        <w:t>(</w:t>
      </w:r>
      <w:r w:rsidRPr="00B955AF">
        <w:t>EASR18</w:t>
      </w:r>
      <w:r>
        <w:t xml:space="preserve"> </w:t>
      </w:r>
      <w:r w:rsidRPr="00B955AF">
        <w:t xml:space="preserve">in Scotland </w:t>
      </w:r>
      <w:r>
        <w:t>and</w:t>
      </w:r>
      <w:r w:rsidRPr="00B955AF">
        <w:t xml:space="preserve"> EPR16 in England and Wales</w:t>
      </w:r>
      <w:r>
        <w:t>)</w:t>
      </w:r>
      <w:r w:rsidRPr="00B955AF">
        <w:t xml:space="preserve"> requires a nuclear licensee to obtain a permit from the relevant environment agency whenever it intends to</w:t>
      </w:r>
      <w:r>
        <w:t>:</w:t>
      </w:r>
    </w:p>
    <w:p w14:paraId="6D0E1D2A" w14:textId="77777777" w:rsidR="0072733B" w:rsidRDefault="0072733B" w:rsidP="0072733B">
      <w:pPr>
        <w:pStyle w:val="Bulletlist1"/>
        <w:spacing w:before="240" w:after="120"/>
      </w:pPr>
      <w:r>
        <w:t>Discharge radioactive gases to the environment;</w:t>
      </w:r>
    </w:p>
    <w:p w14:paraId="5181D73B" w14:textId="77777777" w:rsidR="0072733B" w:rsidRDefault="0072733B" w:rsidP="0072733B">
      <w:pPr>
        <w:pStyle w:val="Bulletlist1"/>
        <w:spacing w:before="240" w:after="120"/>
      </w:pPr>
      <w:r>
        <w:t>Discharge radioactive liquids to the environment;</w:t>
      </w:r>
    </w:p>
    <w:p w14:paraId="7D2ADFC0" w14:textId="77777777" w:rsidR="0072733B" w:rsidRDefault="0072733B" w:rsidP="0072733B">
      <w:pPr>
        <w:pStyle w:val="Bulletlist1"/>
        <w:spacing w:before="240" w:after="120"/>
      </w:pPr>
      <w:r>
        <w:t>Transfer radioactive waste to another site for the purpose of waste treatment or waste storage;</w:t>
      </w:r>
    </w:p>
    <w:p w14:paraId="70D6C979" w14:textId="77777777" w:rsidR="0072733B" w:rsidRDefault="0072733B" w:rsidP="0072733B">
      <w:pPr>
        <w:pStyle w:val="Bulletlist1"/>
        <w:spacing w:before="240" w:after="120"/>
      </w:pPr>
      <w:r>
        <w:t>Consign radioactive waste to a final disposal facility, including in situ disposal such as an incinerator or solid waste repository, from which there is no intention to retrieve the waste; and</w:t>
      </w:r>
    </w:p>
    <w:p w14:paraId="7AFC298E" w14:textId="77777777" w:rsidR="0072733B" w:rsidRDefault="0072733B" w:rsidP="0072733B">
      <w:pPr>
        <w:pStyle w:val="Bulletlist1"/>
        <w:spacing w:before="240" w:after="120"/>
      </w:pPr>
      <w:r>
        <w:t xml:space="preserve">In Scotland only, manage radioactive waste on site (including treatment and storage). On nuclear licensed sites in England and Wales, the requirement of EPR16 to obtain a permit for the accumulation of radioactive waste does not apply. Further guidance on </w:t>
      </w:r>
      <w:r w:rsidRPr="00606EB4">
        <w:t>the interface between NIA65 and environmental regulation is provided in</w:t>
      </w:r>
      <w:r>
        <w:t xml:space="preserve"> </w:t>
      </w:r>
      <w:hyperlink w:anchor="_Appendix_A_–" w:history="1">
        <w:r w:rsidRPr="00DC6F59">
          <w:rPr>
            <w:rStyle w:val="Hyperlink"/>
          </w:rPr>
          <w:t>Appendix A</w:t>
        </w:r>
      </w:hyperlink>
      <w:r>
        <w:t xml:space="preserve">. </w:t>
      </w:r>
    </w:p>
    <w:p w14:paraId="641D6785" w14:textId="00007619" w:rsidR="00910070" w:rsidRDefault="0072733B" w:rsidP="00E4561F">
      <w:pPr>
        <w:pStyle w:val="F9-Paragraph"/>
        <w:numPr>
          <w:ilvl w:val="0"/>
          <w:numId w:val="9"/>
        </w:numPr>
        <w:ind w:hanging="720"/>
      </w:pPr>
      <w:r>
        <w:lastRenderedPageBreak/>
        <w:t xml:space="preserve">Inspectors should be aware that government policies for the long-term future management of HAW differ in Scotland (management in near-surface facilities, located as near to the site where the waste is produced as possible) </w:t>
      </w:r>
      <w:sdt>
        <w:sdtPr>
          <w:id w:val="-38678567"/>
          <w:citation/>
        </w:sdtPr>
        <w:sdtContent>
          <w:r>
            <w:fldChar w:fldCharType="begin"/>
          </w:r>
          <w:r>
            <w:instrText xml:space="preserve">CITATION HAWPolicyScotland2011 \l 2057 </w:instrText>
          </w:r>
          <w:r>
            <w:fldChar w:fldCharType="separate"/>
          </w:r>
          <w:r w:rsidR="00387421" w:rsidRPr="00387421">
            <w:rPr>
              <w:noProof/>
            </w:rPr>
            <w:t>[17]</w:t>
          </w:r>
          <w:r>
            <w:fldChar w:fldCharType="end"/>
          </w:r>
        </w:sdtContent>
      </w:sdt>
      <w:r>
        <w:t xml:space="preserve"> and England and Wales (disposal in a geological disposal facility or, for suitable ILW, in a near-surface disposal facility) </w:t>
      </w:r>
      <w:sdt>
        <w:sdtPr>
          <w:id w:val="1684868801"/>
          <w:citation/>
        </w:sdtPr>
        <w:sdtContent>
          <w:r>
            <w:fldChar w:fldCharType="begin"/>
          </w:r>
          <w:r>
            <w:instrText xml:space="preserve">CITATION Policy_RadandDecom_2024 \l 2057 </w:instrText>
          </w:r>
          <w:r>
            <w:fldChar w:fldCharType="separate"/>
          </w:r>
          <w:r w:rsidR="00387421" w:rsidRPr="00387421">
            <w:rPr>
              <w:noProof/>
            </w:rPr>
            <w:t>[7]</w:t>
          </w:r>
          <w:r>
            <w:fldChar w:fldCharType="end"/>
          </w:r>
        </w:sdtContent>
      </w:sdt>
      <w:r>
        <w:t xml:space="preserve">. </w:t>
      </w:r>
    </w:p>
    <w:p w14:paraId="0EE38C1A" w14:textId="3191A13F" w:rsidR="0072733B" w:rsidRDefault="0072733B" w:rsidP="00E4561F">
      <w:pPr>
        <w:pStyle w:val="F9-Paragraph"/>
        <w:numPr>
          <w:ilvl w:val="0"/>
          <w:numId w:val="9"/>
        </w:numPr>
        <w:ind w:hanging="720"/>
      </w:pPr>
      <w:r w:rsidRPr="00E00FD7">
        <w:t xml:space="preserve">Inspectors </w:t>
      </w:r>
      <w:r>
        <w:t>should</w:t>
      </w:r>
      <w:r w:rsidRPr="00E00FD7">
        <w:t xml:space="preserve"> also take account of relevant requirements in The Nuclear Safeguards (EU Exit) Regulations 2019 (NSR19) and the associated ONR Guidance for Nuclear Material Accountancy, Control and Safeguards (ONMACS)</w:t>
      </w:r>
      <w:r>
        <w:t xml:space="preserve"> </w:t>
      </w:r>
      <w:sdt>
        <w:sdtPr>
          <w:id w:val="-216971369"/>
          <w:citation/>
        </w:sdtPr>
        <w:sdtContent>
          <w:r>
            <w:fldChar w:fldCharType="begin"/>
          </w:r>
          <w:r>
            <w:instrText xml:space="preserve">CITATION ONMACSGuide \l 2057 </w:instrText>
          </w:r>
          <w:r>
            <w:fldChar w:fldCharType="separate"/>
          </w:r>
          <w:r w:rsidR="00387421" w:rsidRPr="00387421">
            <w:rPr>
              <w:noProof/>
            </w:rPr>
            <w:t>[18]</w:t>
          </w:r>
          <w:r>
            <w:fldChar w:fldCharType="end"/>
          </w:r>
        </w:sdtContent>
      </w:sdt>
      <w:r>
        <w:t>, noting</w:t>
      </w:r>
      <w:r w:rsidRPr="00E00FD7">
        <w:t xml:space="preserve"> that safeguards </w:t>
      </w:r>
      <w:r>
        <w:t xml:space="preserve">requirements are independent of whether a material is declared as a waste or not by the owner. These </w:t>
      </w:r>
      <w:r w:rsidRPr="00E00FD7">
        <w:t>apply to qualifying nuclear material (QNM), as defined in the Nuclear Safeguards Act 2018, rather than nuclear matter</w:t>
      </w:r>
      <w:r>
        <w:t xml:space="preserve"> more widely</w:t>
      </w:r>
      <w:r w:rsidRPr="00E00FD7">
        <w:t>. The safeguards-relevant aspects of LC</w:t>
      </w:r>
      <w:r>
        <w:t xml:space="preserve"> </w:t>
      </w:r>
      <w:r w:rsidRPr="00E00FD7">
        <w:t>32 are summarised in</w:t>
      </w:r>
      <w:r>
        <w:t xml:space="preserve"> </w:t>
      </w:r>
      <w:hyperlink w:anchor="_Appendix_B_–" w:history="1">
        <w:r w:rsidRPr="00E66605">
          <w:rPr>
            <w:rStyle w:val="Hyperlink"/>
          </w:rPr>
          <w:t>Appendix B</w:t>
        </w:r>
      </w:hyperlink>
      <w:r w:rsidR="009A6709">
        <w:t xml:space="preserve">, to support </w:t>
      </w:r>
      <w:r w:rsidR="00A2021D">
        <w:t>inspection synergies.</w:t>
      </w:r>
    </w:p>
    <w:p w14:paraId="05AAE39A" w14:textId="056B6625" w:rsidR="008D49A5" w:rsidRDefault="00D60BCB" w:rsidP="00223090">
      <w:pPr>
        <w:pStyle w:val="Heading1"/>
      </w:pPr>
      <w:bookmarkStart w:id="6" w:name="_Toc225084871"/>
      <w:r>
        <w:t xml:space="preserve">Licence Condition </w:t>
      </w:r>
      <w:r w:rsidR="00910070">
        <w:t>32</w:t>
      </w:r>
      <w:r>
        <w:t xml:space="preserve">: </w:t>
      </w:r>
      <w:r w:rsidR="00F70738" w:rsidRPr="00E66605">
        <w:t>Accumulation of radioactive waste</w:t>
      </w:r>
      <w:bookmarkEnd w:id="6"/>
    </w:p>
    <w:p w14:paraId="2B380AAC" w14:textId="77777777" w:rsidR="00C014D5" w:rsidRDefault="00C014D5" w:rsidP="00C014D5">
      <w:pPr>
        <w:pStyle w:val="F9-Paragraph"/>
        <w:ind w:left="851"/>
      </w:pPr>
      <w:r>
        <w:t>32(1) The licensee shall make and implement adequate arrangements for minimising so far as is reasonably practicable the rate of production and total quantity of radioactive waste accumulated on the site at any time and for recording the waste so accumulated.</w:t>
      </w:r>
    </w:p>
    <w:p w14:paraId="1FFE42A0" w14:textId="77777777" w:rsidR="00C014D5" w:rsidRDefault="00C014D5" w:rsidP="00C014D5">
      <w:pPr>
        <w:pStyle w:val="F9-Paragraph"/>
        <w:ind w:left="851"/>
      </w:pPr>
      <w:r>
        <w:t>32(2)</w:t>
      </w:r>
      <w:r>
        <w:tab/>
        <w:t xml:space="preserve">The licensee shall submit to ONR for </w:t>
      </w:r>
      <w:r w:rsidRPr="00E11C8F">
        <w:rPr>
          <w:shd w:val="clear" w:color="auto" w:fill="D2E7B5" w:themeFill="accent4" w:themeFillTint="66"/>
        </w:rPr>
        <w:t>approval</w:t>
      </w:r>
      <w:r>
        <w:t xml:space="preserve"> such part or parts of the aforesaid arrangements as ONR may </w:t>
      </w:r>
      <w:r w:rsidRPr="00E11C8F">
        <w:rPr>
          <w:shd w:val="clear" w:color="auto" w:fill="B6E6E9" w:themeFill="accent3" w:themeFillTint="66"/>
        </w:rPr>
        <w:t>specify.</w:t>
      </w:r>
    </w:p>
    <w:p w14:paraId="784EBB4E" w14:textId="77777777" w:rsidR="00C014D5" w:rsidRDefault="00C014D5" w:rsidP="00C014D5">
      <w:pPr>
        <w:pStyle w:val="F9-Paragraph"/>
        <w:ind w:left="851"/>
      </w:pPr>
      <w:r>
        <w:t>32(3)</w:t>
      </w:r>
      <w:r>
        <w:tab/>
        <w:t xml:space="preserve">The licensee shall ensure that once approved no alteration or amendment is made to the approved arrangements unless ONR has </w:t>
      </w:r>
      <w:r w:rsidRPr="00E11C8F">
        <w:rPr>
          <w:shd w:val="clear" w:color="auto" w:fill="D2E7B5" w:themeFill="accent4" w:themeFillTint="66"/>
        </w:rPr>
        <w:t>approved</w:t>
      </w:r>
      <w:r>
        <w:t xml:space="preserve"> such alteration or amendment.</w:t>
      </w:r>
    </w:p>
    <w:p w14:paraId="7F748E9A" w14:textId="77777777" w:rsidR="00C014D5" w:rsidRDefault="00C014D5" w:rsidP="00C014D5">
      <w:pPr>
        <w:pStyle w:val="F9-Paragraph"/>
        <w:ind w:left="851"/>
      </w:pPr>
      <w:r>
        <w:t>32(4)</w:t>
      </w:r>
      <w:r>
        <w:tab/>
        <w:t xml:space="preserve">Without prejudice to paragraph (1) of this condition the licensee shall ensure that radioactive waste accumulated or stored on the site complies with such limitations as to quantity, type and form as may be </w:t>
      </w:r>
      <w:r w:rsidRPr="00E11C8F">
        <w:rPr>
          <w:shd w:val="clear" w:color="auto" w:fill="B6E6E9" w:themeFill="accent3" w:themeFillTint="66"/>
        </w:rPr>
        <w:t>specified</w:t>
      </w:r>
      <w:r>
        <w:t xml:space="preserve"> by ONR.</w:t>
      </w:r>
    </w:p>
    <w:p w14:paraId="2BFCEDB0" w14:textId="61DAD274" w:rsidR="00D60BCB" w:rsidRDefault="00C014D5" w:rsidP="00C014D5">
      <w:pPr>
        <w:pStyle w:val="F9-Paragraph"/>
        <w:ind w:left="851"/>
      </w:pPr>
      <w:r>
        <w:t>32(5)</w:t>
      </w:r>
      <w:r>
        <w:tab/>
        <w:t xml:space="preserve">The licensee shall, if so </w:t>
      </w:r>
      <w:r w:rsidRPr="00E11C8F">
        <w:rPr>
          <w:shd w:val="clear" w:color="auto" w:fill="B6E6E9" w:themeFill="accent3" w:themeFillTint="66"/>
        </w:rPr>
        <w:t>specified</w:t>
      </w:r>
      <w:r>
        <w:t xml:space="preserve"> by ONR, not accumulate radioactive waste except in a place and in a manner </w:t>
      </w:r>
      <w:r w:rsidRPr="00E11C8F">
        <w:rPr>
          <w:shd w:val="clear" w:color="auto" w:fill="D2E7B5" w:themeFill="accent4" w:themeFillTint="66"/>
        </w:rPr>
        <w:t>approved</w:t>
      </w:r>
      <w:r>
        <w:t xml:space="preserve"> by ONR.</w:t>
      </w:r>
    </w:p>
    <w:p w14:paraId="17201B2C" w14:textId="36D8BF7A" w:rsidR="00291325" w:rsidRDefault="00291325">
      <w:pPr>
        <w:spacing w:after="0" w:line="240" w:lineRule="auto"/>
      </w:pPr>
      <w:r>
        <w:br w:type="page"/>
      </w:r>
    </w:p>
    <w:p w14:paraId="19CBAE12" w14:textId="1BA4272D" w:rsidR="00140E1C" w:rsidRDefault="00D60BCB" w:rsidP="00D60BCB">
      <w:pPr>
        <w:pStyle w:val="Heading1"/>
      </w:pPr>
      <w:bookmarkStart w:id="7" w:name="_Toc225084872"/>
      <w:r>
        <w:lastRenderedPageBreak/>
        <w:t xml:space="preserve">Purpose of </w:t>
      </w:r>
      <w:r w:rsidR="00821337">
        <w:t xml:space="preserve">the </w:t>
      </w:r>
      <w:r>
        <w:t>Licence Condition</w:t>
      </w:r>
      <w:bookmarkEnd w:id="7"/>
    </w:p>
    <w:p w14:paraId="02EDBE15" w14:textId="707AA1D3" w:rsidR="00E11C8F" w:rsidRDefault="004F44AE" w:rsidP="00E4561F">
      <w:pPr>
        <w:pStyle w:val="F9-Paragraph"/>
        <w:numPr>
          <w:ilvl w:val="0"/>
          <w:numId w:val="7"/>
        </w:numPr>
        <w:ind w:hanging="720"/>
      </w:pPr>
      <w:r w:rsidRPr="002526F1">
        <w:t>The key purpose of LC32</w:t>
      </w:r>
      <w:r>
        <w:t>(1)</w:t>
      </w:r>
      <w:r w:rsidRPr="002526F1">
        <w:t xml:space="preserve"> is to ensure that both the rate of production of radioactive waste, and the amount of radioactive waste</w:t>
      </w:r>
      <w:r>
        <w:t>,</w:t>
      </w:r>
      <w:r w:rsidRPr="002526F1">
        <w:t xml:space="preserve"> on nuclear licensed sites are minimised</w:t>
      </w:r>
      <w:r>
        <w:t>,</w:t>
      </w:r>
      <w:r w:rsidRPr="002526F1">
        <w:t xml:space="preserve"> and </w:t>
      </w:r>
      <w:r>
        <w:t xml:space="preserve">that radioactive is, </w:t>
      </w:r>
      <w:r w:rsidRPr="002526F1">
        <w:t>at all times</w:t>
      </w:r>
      <w:r>
        <w:t>,</w:t>
      </w:r>
      <w:r w:rsidRPr="002526F1">
        <w:t xml:space="preserve"> adequately controlled.</w:t>
      </w:r>
    </w:p>
    <w:p w14:paraId="2E5C3AEC" w14:textId="79BA80D7" w:rsidR="004F44AE" w:rsidRDefault="004F44AE" w:rsidP="00E4561F">
      <w:pPr>
        <w:pStyle w:val="F9-Paragraph"/>
        <w:numPr>
          <w:ilvl w:val="0"/>
          <w:numId w:val="7"/>
        </w:numPr>
        <w:ind w:hanging="862"/>
      </w:pPr>
      <w:r>
        <w:t>Aspects of radioactive waste management that ONR might expect to be addressed as part of a licensee’s arrangements to comply with LC 32(1) include:</w:t>
      </w:r>
    </w:p>
    <w:p w14:paraId="234D3C50" w14:textId="77777777" w:rsidR="004F44AE" w:rsidRDefault="004F44AE" w:rsidP="004F44AE">
      <w:pPr>
        <w:pStyle w:val="Bulletlist1"/>
        <w:spacing w:before="240" w:after="120"/>
      </w:pPr>
      <w:r>
        <w:t xml:space="preserve">prevention and minimising the quantity (volume and activity) of radioactive waste generated from any activities, </w:t>
      </w:r>
    </w:p>
    <w:p w14:paraId="650F94F7" w14:textId="77777777" w:rsidR="004F44AE" w:rsidRDefault="004F44AE" w:rsidP="004F44AE">
      <w:pPr>
        <w:pStyle w:val="Bulletlist1"/>
        <w:spacing w:before="240" w:after="120"/>
      </w:pPr>
      <w:r>
        <w:t xml:space="preserve">characterisation, sort and segregation and conditioning of radioactive waste where there are documented benefits to further waste management steps, including minimising the quantity (volume and activity) which requires further storage on site and enabling removal of waste from the site (treatment or disposal), </w:t>
      </w:r>
    </w:p>
    <w:p w14:paraId="21D2A1A6" w14:textId="77777777" w:rsidR="004F44AE" w:rsidRDefault="004F44AE" w:rsidP="004F44AE">
      <w:pPr>
        <w:pStyle w:val="Bulletlist1"/>
        <w:spacing w:before="240" w:after="120"/>
      </w:pPr>
      <w:r>
        <w:t>managing information and ensuring adequate records are available to support any future management activities.</w:t>
      </w:r>
    </w:p>
    <w:p w14:paraId="28900F95" w14:textId="77777777" w:rsidR="004F44AE" w:rsidRDefault="004F44AE" w:rsidP="00E4561F">
      <w:pPr>
        <w:pStyle w:val="F9-Paragraph"/>
        <w:numPr>
          <w:ilvl w:val="0"/>
          <w:numId w:val="7"/>
        </w:numPr>
        <w:ind w:hanging="862"/>
      </w:pPr>
      <w:r>
        <w:t>Further technical guidance on these aspects can be found in;</w:t>
      </w:r>
    </w:p>
    <w:p w14:paraId="39B29C66" w14:textId="2B5451EF" w:rsidR="004F44AE" w:rsidRDefault="004F44AE" w:rsidP="004F44AE">
      <w:pPr>
        <w:pStyle w:val="Bulletlist1"/>
        <w:spacing w:before="240" w:after="120"/>
      </w:pPr>
      <w:r>
        <w:t>the joint ONR and environment agencies guidance documents “Basic principles of radioactive waste management”</w:t>
      </w:r>
      <w:sdt>
        <w:sdtPr>
          <w:id w:val="2064210525"/>
          <w:citation/>
        </w:sdtPr>
        <w:sdtContent>
          <w:r>
            <w:fldChar w:fldCharType="begin"/>
          </w:r>
          <w:r>
            <w:instrText xml:space="preserve">CITATION BasicPrinciples \l 2057 </w:instrText>
          </w:r>
          <w:r>
            <w:fldChar w:fldCharType="separate"/>
          </w:r>
          <w:r w:rsidR="00387421">
            <w:rPr>
              <w:noProof/>
            </w:rPr>
            <w:t xml:space="preserve"> </w:t>
          </w:r>
          <w:r w:rsidR="00387421" w:rsidRPr="00387421">
            <w:rPr>
              <w:noProof/>
            </w:rPr>
            <w:t>[15]</w:t>
          </w:r>
          <w:r>
            <w:fldChar w:fldCharType="end"/>
          </w:r>
        </w:sdtContent>
      </w:sdt>
      <w:r>
        <w:t xml:space="preserve">; </w:t>
      </w:r>
    </w:p>
    <w:p w14:paraId="1426C3A8" w14:textId="64DA1497" w:rsidR="004F44AE" w:rsidRDefault="004F44AE" w:rsidP="004F44AE">
      <w:pPr>
        <w:pStyle w:val="Bulletlist1"/>
        <w:spacing w:before="240" w:after="120"/>
      </w:pPr>
      <w:r w:rsidRPr="00892B7C">
        <w:t>“The management of higher activity radioactive waste on nuclear licensed sites”</w:t>
      </w:r>
      <w:sdt>
        <w:sdtPr>
          <w:id w:val="26531446"/>
          <w:citation/>
        </w:sdtPr>
        <w:sdtContent>
          <w:r>
            <w:fldChar w:fldCharType="begin"/>
          </w:r>
          <w:r>
            <w:instrText xml:space="preserve">CITATION JointGuidancev2021 \l 2057 </w:instrText>
          </w:r>
          <w:r>
            <w:fldChar w:fldCharType="separate"/>
          </w:r>
          <w:r w:rsidR="00387421">
            <w:rPr>
              <w:noProof/>
            </w:rPr>
            <w:t xml:space="preserve"> </w:t>
          </w:r>
          <w:r w:rsidR="00387421" w:rsidRPr="00387421">
            <w:rPr>
              <w:noProof/>
            </w:rPr>
            <w:t>[16]</w:t>
          </w:r>
          <w:r>
            <w:fldChar w:fldCharType="end"/>
          </w:r>
        </w:sdtContent>
      </w:sdt>
      <w:r>
        <w:t>;</w:t>
      </w:r>
    </w:p>
    <w:p w14:paraId="2E2CCC43" w14:textId="5BE07EAC" w:rsidR="004F44AE" w:rsidRDefault="004F44AE" w:rsidP="004F44AE">
      <w:pPr>
        <w:pStyle w:val="Bulletlist1"/>
        <w:spacing w:before="240" w:after="120"/>
      </w:pPr>
      <w:r>
        <w:t>ONRs Technical Assessment Guide (TAG) on the m</w:t>
      </w:r>
      <w:r w:rsidRPr="00E66605">
        <w:t xml:space="preserve">anagement of </w:t>
      </w:r>
      <w:r>
        <w:t>r</w:t>
      </w:r>
      <w:r w:rsidRPr="00E66605">
        <w:t xml:space="preserve">adioactive </w:t>
      </w:r>
      <w:r>
        <w:t>m</w:t>
      </w:r>
      <w:r w:rsidRPr="00E66605">
        <w:t xml:space="preserve">aterial and radioactive waste on </w:t>
      </w:r>
      <w:r>
        <w:t>n</w:t>
      </w:r>
      <w:r w:rsidRPr="00E66605">
        <w:t xml:space="preserve">uclear </w:t>
      </w:r>
      <w:r>
        <w:t>l</w:t>
      </w:r>
      <w:r w:rsidRPr="00E66605">
        <w:t xml:space="preserve">icensed </w:t>
      </w:r>
      <w:r>
        <w:t>s</w:t>
      </w:r>
      <w:r w:rsidRPr="00E66605">
        <w:t>ite</w:t>
      </w:r>
      <w:r>
        <w:t xml:space="preserve">s </w:t>
      </w:r>
      <w:sdt>
        <w:sdtPr>
          <w:id w:val="-1097782641"/>
          <w:citation/>
        </w:sdtPr>
        <w:sdtContent>
          <w:r>
            <w:fldChar w:fldCharType="begin"/>
          </w:r>
          <w:r>
            <w:instrText xml:space="preserve">CITATION TAG24_Issue7_2 \l 2057 </w:instrText>
          </w:r>
          <w:r>
            <w:fldChar w:fldCharType="separate"/>
          </w:r>
          <w:r w:rsidR="00387421" w:rsidRPr="00387421">
            <w:rPr>
              <w:noProof/>
            </w:rPr>
            <w:t>[19]</w:t>
          </w:r>
          <w:r>
            <w:fldChar w:fldCharType="end"/>
          </w:r>
        </w:sdtContent>
      </w:sdt>
      <w:r>
        <w:t>; and,</w:t>
      </w:r>
    </w:p>
    <w:p w14:paraId="07A50414" w14:textId="03349AFB" w:rsidR="004F44AE" w:rsidRDefault="004F44AE" w:rsidP="004F44AE">
      <w:pPr>
        <w:pStyle w:val="Bulletlist1"/>
        <w:spacing w:before="240" w:after="120"/>
      </w:pPr>
      <w:r>
        <w:t xml:space="preserve">ONRs Safety Assessment Principles (SAPs) RW.1-7 </w:t>
      </w:r>
      <w:sdt>
        <w:sdtPr>
          <w:id w:val="313146863"/>
          <w:citation/>
        </w:sdtPr>
        <w:sdtContent>
          <w:r>
            <w:fldChar w:fldCharType="begin"/>
          </w:r>
          <w:r>
            <w:instrText xml:space="preserve">CITATION SAPs_2020 \l 2057 </w:instrText>
          </w:r>
          <w:r>
            <w:fldChar w:fldCharType="separate"/>
          </w:r>
          <w:r w:rsidR="00387421" w:rsidRPr="00387421">
            <w:rPr>
              <w:noProof/>
            </w:rPr>
            <w:t>[20]</w:t>
          </w:r>
          <w:r>
            <w:fldChar w:fldCharType="end"/>
          </w:r>
        </w:sdtContent>
      </w:sdt>
      <w:r>
        <w:t>.</w:t>
      </w:r>
    </w:p>
    <w:p w14:paraId="64E12E19" w14:textId="5E6D221C" w:rsidR="00E11C8F" w:rsidRDefault="004F44AE" w:rsidP="00E4561F">
      <w:pPr>
        <w:pStyle w:val="F9-Paragraph"/>
        <w:numPr>
          <w:ilvl w:val="0"/>
          <w:numId w:val="7"/>
        </w:numPr>
        <w:ind w:hanging="862"/>
      </w:pPr>
      <w:r w:rsidRPr="00637B4F">
        <w:t xml:space="preserve">Inspectors should note that storage of radioactive waste falls within the definition of “operations” in LC1(1). Consequently, the requirements of all 36 </w:t>
      </w:r>
      <w:r>
        <w:t>l</w:t>
      </w:r>
      <w:r w:rsidRPr="00637B4F">
        <w:t xml:space="preserve">icence </w:t>
      </w:r>
      <w:r>
        <w:t>c</w:t>
      </w:r>
      <w:r w:rsidRPr="00637B4F">
        <w:t>onditions apply to the storage of radioactive waste.</w:t>
      </w:r>
      <w:r>
        <w:t xml:space="preserve"> The</w:t>
      </w:r>
      <w:r w:rsidRPr="00C15DE3">
        <w:t xml:space="preserve"> licensee’s arrangements to demonstrate compliance with LC32 </w:t>
      </w:r>
      <w:r>
        <w:t>may</w:t>
      </w:r>
      <w:r w:rsidRPr="00C15DE3">
        <w:t xml:space="preserve"> include cross-references to the arrangements made under other</w:t>
      </w:r>
      <w:r>
        <w:t xml:space="preserve"> relevant</w:t>
      </w:r>
      <w:r w:rsidRPr="00C15DE3">
        <w:t xml:space="preserve"> licence conditions.</w:t>
      </w:r>
    </w:p>
    <w:p w14:paraId="040D741A" w14:textId="5AFD11DA" w:rsidR="00D60BCB" w:rsidRDefault="004F44AE" w:rsidP="00E4561F">
      <w:pPr>
        <w:pStyle w:val="F9-Paragraph"/>
        <w:numPr>
          <w:ilvl w:val="0"/>
          <w:numId w:val="7"/>
        </w:numPr>
        <w:ind w:hanging="862"/>
      </w:pPr>
      <w:r w:rsidRPr="003A4A08">
        <w:t>Inspectors are reminded that some of the requirements of The Ionising Radiations Regulations 2017 (IRR17)</w:t>
      </w:r>
      <w:r>
        <w:t xml:space="preserve">, and it’s associated Approved Code of Practice (ACoP) </w:t>
      </w:r>
      <w:r w:rsidRPr="00F30D1C">
        <w:t>are directly relevant to the management of radioactive waste</w:t>
      </w:r>
      <w:sdt>
        <w:sdtPr>
          <w:id w:val="603007220"/>
          <w:citation/>
        </w:sdtPr>
        <w:sdtContent>
          <w:r>
            <w:fldChar w:fldCharType="begin"/>
          </w:r>
          <w:r>
            <w:instrText xml:space="preserve">CITATION IRR17ACoP \l 2057 </w:instrText>
          </w:r>
          <w:r>
            <w:fldChar w:fldCharType="separate"/>
          </w:r>
          <w:r w:rsidR="00387421">
            <w:rPr>
              <w:noProof/>
            </w:rPr>
            <w:t xml:space="preserve"> </w:t>
          </w:r>
          <w:r w:rsidR="00387421" w:rsidRPr="00387421">
            <w:rPr>
              <w:noProof/>
            </w:rPr>
            <w:t>[21]</w:t>
          </w:r>
          <w:r>
            <w:fldChar w:fldCharType="end"/>
          </w:r>
        </w:sdtContent>
      </w:sdt>
      <w:r>
        <w:t>.</w:t>
      </w:r>
    </w:p>
    <w:p w14:paraId="540E3FBF" w14:textId="30F2E2F8" w:rsidR="00D60BCB" w:rsidRDefault="00D60BCB" w:rsidP="00B7276A">
      <w:pPr>
        <w:pStyle w:val="Heading1"/>
        <w:ind w:hanging="993"/>
      </w:pPr>
      <w:bookmarkStart w:id="8" w:name="_Toc225084873"/>
      <w:r>
        <w:lastRenderedPageBreak/>
        <w:t xml:space="preserve">Guidance on </w:t>
      </w:r>
      <w:r w:rsidR="002042C2">
        <w:t>a</w:t>
      </w:r>
      <w:r>
        <w:t xml:space="preserve">rrangements for </w:t>
      </w:r>
      <w:r w:rsidR="00821337">
        <w:t>Licence Condition</w:t>
      </w:r>
      <w:r w:rsidR="000C5F5A">
        <w:t xml:space="preserve"> </w:t>
      </w:r>
      <w:r w:rsidR="00E11C8F">
        <w:t>32</w:t>
      </w:r>
      <w:bookmarkEnd w:id="8"/>
    </w:p>
    <w:p w14:paraId="3F70F84E" w14:textId="2B9F0B39" w:rsidR="00250662" w:rsidRDefault="00BD5FE5" w:rsidP="00E4561F">
      <w:pPr>
        <w:pStyle w:val="F9-Paragraph"/>
        <w:numPr>
          <w:ilvl w:val="0"/>
          <w:numId w:val="8"/>
        </w:numPr>
        <w:ind w:hanging="862"/>
      </w:pPr>
      <w:r>
        <w:t>In order to provide evidence that the licensee understands where the LC32 arrangements are relevant, a definition of radioactive waste that is consistent with applicable legislation and government policies should be identifiable.</w:t>
      </w:r>
    </w:p>
    <w:p w14:paraId="686290D5" w14:textId="7620B5D9" w:rsidR="00B26DDF" w:rsidRPr="00E57E37" w:rsidRDefault="00B26DDF" w:rsidP="00E4561F">
      <w:pPr>
        <w:pStyle w:val="ListParagraph"/>
        <w:numPr>
          <w:ilvl w:val="0"/>
          <w:numId w:val="8"/>
        </w:numPr>
        <w:spacing w:before="240" w:after="120"/>
        <w:ind w:hanging="862"/>
        <w:rPr>
          <w:rFonts w:asciiTheme="minorHAnsi" w:eastAsia="Times New Roman" w:hAnsiTheme="minorHAnsi" w:cstheme="minorHAnsi"/>
          <w:szCs w:val="24"/>
          <w:lang w:eastAsia="en-GB" w:bidi="ar-SA"/>
        </w:rPr>
      </w:pPr>
      <w:bookmarkStart w:id="9" w:name="_Hlk162438341"/>
      <w:r w:rsidRPr="00B26DDF">
        <w:rPr>
          <w:rFonts w:asciiTheme="minorHAnsi" w:eastAsia="Times New Roman" w:hAnsiTheme="minorHAnsi" w:cstheme="minorHAnsi"/>
          <w:szCs w:val="24"/>
          <w:lang w:eastAsia="en-GB" w:bidi="ar-SA"/>
        </w:rPr>
        <w:t>The arrangements should recognise the waste hierarchy</w:t>
      </w:r>
      <w:sdt>
        <w:sdtPr>
          <w:id w:val="-642976537"/>
          <w:citation/>
        </w:sdtPr>
        <w:sdtContent>
          <w:r>
            <w:fldChar w:fldCharType="begin"/>
          </w:r>
          <w:r>
            <w:instrText xml:space="preserve">CITATION Waste_Hierarchy_Guidance_2011 \l 2057 </w:instrText>
          </w:r>
          <w:r>
            <w:fldChar w:fldCharType="separate"/>
          </w:r>
          <w:r>
            <w:rPr>
              <w:noProof/>
            </w:rPr>
            <w:t xml:space="preserve"> </w:t>
          </w:r>
          <w:r w:rsidRPr="00387421">
            <w:rPr>
              <w:noProof/>
            </w:rPr>
            <w:t>[22]</w:t>
          </w:r>
          <w:r>
            <w:fldChar w:fldCharType="end"/>
          </w:r>
        </w:sdtContent>
      </w:sdt>
      <w:r w:rsidRPr="00B26DDF">
        <w:rPr>
          <w:rFonts w:asciiTheme="minorHAnsi" w:eastAsia="Times New Roman" w:hAnsiTheme="minorHAnsi" w:cstheme="minorHAnsi"/>
          <w:szCs w:val="24"/>
          <w:lang w:eastAsia="en-GB" w:bidi="ar-SA"/>
        </w:rPr>
        <w:t>. Effective implementation of the hierarchy is considered RGP for demonstrating that the licensee has minimised, so far as is reasonably practicable, the rate of production and total quantity of radioactive waste accumulated. The principles of minimisation, re</w:t>
      </w:r>
      <w:r w:rsidRPr="00B26DDF">
        <w:rPr>
          <w:rFonts w:asciiTheme="minorHAnsi" w:eastAsia="Times New Roman" w:hAnsiTheme="minorHAnsi" w:cstheme="minorHAnsi"/>
          <w:szCs w:val="24"/>
          <w:lang w:eastAsia="en-GB" w:bidi="ar-SA"/>
        </w:rPr>
        <w:noBreakHyphen/>
        <w:t>use and recycling are fundamental and should be reflected in radioactive waste management procedures and decision</w:t>
      </w:r>
      <w:r w:rsidRPr="00B26DDF">
        <w:rPr>
          <w:rFonts w:asciiTheme="minorHAnsi" w:eastAsia="Times New Roman" w:hAnsiTheme="minorHAnsi" w:cstheme="minorHAnsi"/>
          <w:szCs w:val="24"/>
          <w:lang w:eastAsia="en-GB" w:bidi="ar-SA"/>
        </w:rPr>
        <w:noBreakHyphen/>
        <w:t>making, including design standards, modification processes, decommissioning plans and the planning of activities involving radioactive material or nuclear matter (as defined in LC</w:t>
      </w:r>
      <w:r w:rsidR="00E9321E">
        <w:rPr>
          <w:rFonts w:asciiTheme="minorHAnsi" w:eastAsia="Times New Roman" w:hAnsiTheme="minorHAnsi" w:cstheme="minorHAnsi"/>
          <w:szCs w:val="24"/>
          <w:lang w:eastAsia="en-GB" w:bidi="ar-SA"/>
        </w:rPr>
        <w:t>1</w:t>
      </w:r>
      <w:r w:rsidRPr="00B26DDF">
        <w:rPr>
          <w:rFonts w:asciiTheme="minorHAnsi" w:eastAsia="Times New Roman" w:hAnsiTheme="minorHAnsi" w:cstheme="minorHAnsi"/>
          <w:szCs w:val="24"/>
          <w:lang w:eastAsia="en-GB" w:bidi="ar-SA"/>
        </w:rPr>
        <w:t>).</w:t>
      </w:r>
    </w:p>
    <w:bookmarkEnd w:id="9"/>
    <w:p w14:paraId="70B5D6E5" w14:textId="0F7E4F05" w:rsidR="00D83A23" w:rsidRPr="00A860E6" w:rsidRDefault="00D83A23" w:rsidP="00E4561F">
      <w:pPr>
        <w:pStyle w:val="NormalWeb"/>
        <w:numPr>
          <w:ilvl w:val="0"/>
          <w:numId w:val="8"/>
        </w:numPr>
        <w:spacing w:before="240" w:beforeAutospacing="0" w:after="120" w:afterAutospacing="0" w:line="252" w:lineRule="auto"/>
        <w:ind w:hanging="862"/>
        <w:rPr>
          <w:rFonts w:asciiTheme="minorHAnsi" w:hAnsiTheme="minorHAnsi" w:cstheme="minorHAnsi"/>
        </w:rPr>
      </w:pPr>
      <w:r w:rsidRPr="00A860E6">
        <w:rPr>
          <w:rFonts w:asciiTheme="minorHAnsi" w:hAnsiTheme="minorHAnsi" w:cstheme="minorHAnsi"/>
        </w:rPr>
        <w:t>The arrangements should recognise that the generation of radioactive waste through unnecessary spread of contamination should be prevented so far as is reasonably practicable, linking to compliance with LC34 (Leakage and escape of radioactive material and radioactive waste).</w:t>
      </w:r>
    </w:p>
    <w:p w14:paraId="0B0211F2" w14:textId="77777777" w:rsidR="00D83A23" w:rsidRPr="00A860E6" w:rsidRDefault="00D83A23" w:rsidP="00E4561F">
      <w:pPr>
        <w:pStyle w:val="NormalWeb"/>
        <w:numPr>
          <w:ilvl w:val="0"/>
          <w:numId w:val="8"/>
        </w:numPr>
        <w:spacing w:before="240" w:beforeAutospacing="0" w:after="120" w:afterAutospacing="0" w:line="252" w:lineRule="auto"/>
        <w:ind w:hanging="862"/>
        <w:rPr>
          <w:rFonts w:asciiTheme="minorHAnsi" w:hAnsiTheme="minorHAnsi" w:cstheme="minorHAnsi"/>
        </w:rPr>
      </w:pPr>
      <w:r w:rsidRPr="00A860E6">
        <w:rPr>
          <w:rFonts w:asciiTheme="minorHAnsi" w:hAnsiTheme="minorHAnsi" w:cstheme="minorHAnsi"/>
        </w:rPr>
        <w:t>The arrangements should demonstrate that the licensee has a process for optimising radioactive waste management to ensure risks to safety are reduced to ALARP across the lifecycle. Care should be taken to avoid optimising individual lifecycle stages in isolation where this would make subsequent stages more onerous. This should be consistent with environmental protection requirements for the application of Best Available Technique (BAT) in England and Wales, and Best Practicable Means (BPM) in Scotland.</w:t>
      </w:r>
    </w:p>
    <w:p w14:paraId="4330AC9A" w14:textId="055D37E1" w:rsidR="00D83A23" w:rsidRPr="00CF3A99" w:rsidRDefault="00F83058" w:rsidP="00E4561F">
      <w:pPr>
        <w:pStyle w:val="ListParagraph"/>
        <w:numPr>
          <w:ilvl w:val="0"/>
          <w:numId w:val="8"/>
        </w:numPr>
        <w:spacing w:before="240" w:after="120"/>
        <w:ind w:hanging="862"/>
        <w:contextualSpacing w:val="0"/>
        <w:rPr>
          <w:rFonts w:asciiTheme="minorHAnsi" w:eastAsia="Times New Roman" w:hAnsiTheme="minorHAnsi" w:cstheme="minorHAnsi"/>
          <w:szCs w:val="24"/>
          <w:lang w:eastAsia="en-GB" w:bidi="ar-SA"/>
        </w:rPr>
      </w:pPr>
      <w:bookmarkStart w:id="10" w:name="_Ref170120274"/>
      <w:r w:rsidRPr="00F83058">
        <w:rPr>
          <w:rFonts w:asciiTheme="minorHAnsi" w:eastAsia="Times New Roman" w:hAnsiTheme="minorHAnsi" w:cstheme="minorHAnsi"/>
          <w:szCs w:val="24"/>
          <w:lang w:eastAsia="en-GB" w:bidi="ar-SA"/>
        </w:rPr>
        <w:t xml:space="preserve">The licensee should have a radioactive waste management strategy. Established good practice is for licensees to develop an integrated waste strategy (IWS); licensees on Nuclear Decommissioning Authority (NDA) sites are expected to produce an integrated waste implementation plan, which may incorporate the IWS </w:t>
      </w:r>
      <w:sdt>
        <w:sdtPr>
          <w:id w:val="-1077055695"/>
          <w:citation/>
        </w:sdtPr>
        <w:sdtContent>
          <w:r>
            <w:fldChar w:fldCharType="begin"/>
          </w:r>
          <w:r>
            <w:instrText xml:space="preserve">CITATION IWIP_Guidance_2022 \l 2057 </w:instrText>
          </w:r>
          <w:r>
            <w:fldChar w:fldCharType="separate"/>
          </w:r>
          <w:r w:rsidRPr="00387421">
            <w:rPr>
              <w:noProof/>
            </w:rPr>
            <w:t>[23]</w:t>
          </w:r>
          <w:r>
            <w:fldChar w:fldCharType="end"/>
          </w:r>
        </w:sdtContent>
      </w:sdt>
      <w:r w:rsidRPr="00F83058">
        <w:rPr>
          <w:rFonts w:asciiTheme="minorHAnsi" w:eastAsia="Times New Roman" w:hAnsiTheme="minorHAnsi" w:cstheme="minorHAnsi"/>
          <w:szCs w:val="24"/>
          <w:lang w:eastAsia="en-GB" w:bidi="ar-SA"/>
        </w:rPr>
        <w:t xml:space="preserve">. SAP RW.1 provides further guidance on the elements of an adequate radioactive waste strategy </w:t>
      </w:r>
      <w:sdt>
        <w:sdtPr>
          <w:id w:val="-767074003"/>
          <w:citation/>
        </w:sdtPr>
        <w:sdtContent>
          <w:r w:rsidR="00A860E6">
            <w:fldChar w:fldCharType="begin"/>
          </w:r>
          <w:r w:rsidR="00A860E6">
            <w:instrText xml:space="preserve">CITATION SAPs_2020 \l 2057 </w:instrText>
          </w:r>
          <w:r w:rsidR="00A860E6">
            <w:fldChar w:fldCharType="separate"/>
          </w:r>
          <w:r w:rsidR="00A860E6" w:rsidRPr="00387421">
            <w:rPr>
              <w:noProof/>
            </w:rPr>
            <w:t>[20]</w:t>
          </w:r>
          <w:r w:rsidR="00A860E6">
            <w:fldChar w:fldCharType="end"/>
          </w:r>
        </w:sdtContent>
      </w:sdt>
      <w:r w:rsidR="00A860E6">
        <w:t>.</w:t>
      </w:r>
    </w:p>
    <w:bookmarkEnd w:id="10"/>
    <w:p w14:paraId="47D6FF8E" w14:textId="11CF3220" w:rsidR="00CF3A99" w:rsidRPr="00D14960" w:rsidRDefault="00CF3A99" w:rsidP="00E4561F">
      <w:pPr>
        <w:pStyle w:val="ListParagraph"/>
        <w:numPr>
          <w:ilvl w:val="0"/>
          <w:numId w:val="8"/>
        </w:numPr>
        <w:spacing w:before="240" w:after="120"/>
        <w:ind w:hanging="862"/>
        <w:contextualSpacing w:val="0"/>
        <w:rPr>
          <w:rFonts w:asciiTheme="minorHAnsi" w:eastAsia="Times New Roman" w:hAnsiTheme="minorHAnsi" w:cstheme="minorHAnsi"/>
          <w:szCs w:val="24"/>
          <w:lang w:eastAsia="en-GB" w:bidi="ar-SA"/>
        </w:rPr>
      </w:pPr>
      <w:r w:rsidRPr="00CF3A99">
        <w:rPr>
          <w:rFonts w:asciiTheme="minorHAnsi" w:eastAsia="Times New Roman" w:hAnsiTheme="minorHAnsi" w:cstheme="minorHAnsi"/>
          <w:szCs w:val="24"/>
          <w:lang w:eastAsia="en-GB" w:bidi="ar-SA"/>
        </w:rPr>
        <w:t>LC32(1) requires the licensee to maintain records of radioactive waste accumulated on the site to support inventory control. The arrangements should identify the systems for generating and retaining these records, with appropriate cross</w:t>
      </w:r>
      <w:r w:rsidRPr="00CF3A99">
        <w:rPr>
          <w:rFonts w:asciiTheme="minorHAnsi" w:eastAsia="Times New Roman" w:hAnsiTheme="minorHAnsi" w:cstheme="minorHAnsi"/>
          <w:szCs w:val="24"/>
          <w:lang w:eastAsia="en-GB" w:bidi="ar-SA"/>
        </w:rPr>
        <w:noBreakHyphen/>
        <w:t xml:space="preserve">reference to LC6 (documents, records, authorities and certificates) and LC25 (operational records). Records should enable identification of waste packages or items, their location, and their radiological, physical, chemical and biological characteristics, particularly where these may affect waste package performance during storage. Given uncertainties in the future management of HAW, sufficient data should be retained to support </w:t>
      </w:r>
      <w:r w:rsidRPr="00CF3A99">
        <w:rPr>
          <w:rFonts w:asciiTheme="minorHAnsi" w:eastAsia="Times New Roman" w:hAnsiTheme="minorHAnsi" w:cstheme="minorHAnsi"/>
          <w:szCs w:val="24"/>
          <w:lang w:eastAsia="en-GB" w:bidi="ar-SA"/>
        </w:rPr>
        <w:lastRenderedPageBreak/>
        <w:t>future safety and environmental assessments. For geological disposal (England and Wales) and near</w:t>
      </w:r>
      <w:r w:rsidRPr="00CF3A99">
        <w:rPr>
          <w:rFonts w:asciiTheme="minorHAnsi" w:eastAsia="Times New Roman" w:hAnsiTheme="minorHAnsi" w:cstheme="minorHAnsi"/>
          <w:szCs w:val="24"/>
          <w:lang w:eastAsia="en-GB" w:bidi="ar-SA"/>
        </w:rPr>
        <w:noBreakHyphen/>
        <w:t>site, near</w:t>
      </w:r>
      <w:r w:rsidRPr="00CF3A99">
        <w:rPr>
          <w:rFonts w:asciiTheme="minorHAnsi" w:eastAsia="Times New Roman" w:hAnsiTheme="minorHAnsi" w:cstheme="minorHAnsi"/>
          <w:szCs w:val="24"/>
          <w:lang w:eastAsia="en-GB" w:bidi="ar-SA"/>
        </w:rPr>
        <w:noBreakHyphen/>
        <w:t>surface facilities (Scotland), the Nuclear Waste Services (NWS, formerly RWM) disposability assessment process, including Letters of Compliance (LoCs) </w:t>
      </w:r>
      <w:r w:rsidRPr="00CF3A99">
        <w:rPr>
          <w:rFonts w:asciiTheme="minorHAnsi" w:hAnsiTheme="minorHAnsi" w:cstheme="minorHAnsi"/>
          <w:szCs w:val="24"/>
        </w:rPr>
        <w:t xml:space="preserve"> </w:t>
      </w:r>
      <w:sdt>
        <w:sdtPr>
          <w:rPr>
            <w:rFonts w:asciiTheme="minorHAnsi" w:hAnsiTheme="minorHAnsi" w:cstheme="minorHAnsi"/>
            <w:szCs w:val="24"/>
          </w:rPr>
          <w:id w:val="1497685228"/>
          <w:citation/>
        </w:sdtPr>
        <w:sdtContent>
          <w:r w:rsidRPr="00CF3A99">
            <w:rPr>
              <w:rFonts w:asciiTheme="minorHAnsi" w:hAnsiTheme="minorHAnsi" w:cstheme="minorHAnsi"/>
              <w:szCs w:val="24"/>
            </w:rPr>
            <w:fldChar w:fldCharType="begin"/>
          </w:r>
          <w:r w:rsidRPr="00CF3A99">
            <w:rPr>
              <w:rFonts w:asciiTheme="minorHAnsi" w:hAnsiTheme="minorHAnsi" w:cstheme="minorHAnsi"/>
              <w:szCs w:val="24"/>
            </w:rPr>
            <w:instrText xml:space="preserve">CITATION JointGuidancev2021 \l 2057 </w:instrText>
          </w:r>
          <w:r w:rsidRPr="00CF3A99">
            <w:rPr>
              <w:rFonts w:asciiTheme="minorHAnsi" w:hAnsiTheme="minorHAnsi" w:cstheme="minorHAnsi"/>
              <w:szCs w:val="24"/>
            </w:rPr>
            <w:fldChar w:fldCharType="separate"/>
          </w:r>
          <w:r w:rsidRPr="00CF3A99">
            <w:rPr>
              <w:rFonts w:asciiTheme="minorHAnsi" w:hAnsiTheme="minorHAnsi" w:cstheme="minorHAnsi"/>
              <w:noProof/>
              <w:szCs w:val="24"/>
            </w:rPr>
            <w:t>[16]</w:t>
          </w:r>
          <w:r w:rsidRPr="00CF3A99">
            <w:rPr>
              <w:rFonts w:asciiTheme="minorHAnsi" w:hAnsiTheme="minorHAnsi" w:cstheme="minorHAnsi"/>
              <w:szCs w:val="24"/>
            </w:rPr>
            <w:fldChar w:fldCharType="end"/>
          </w:r>
        </w:sdtContent>
      </w:sdt>
      <w:r w:rsidRPr="00CF3A99">
        <w:rPr>
          <w:rFonts w:asciiTheme="minorHAnsi" w:eastAsia="Times New Roman" w:hAnsiTheme="minorHAnsi" w:cstheme="minorHAnsi"/>
          <w:szCs w:val="24"/>
          <w:lang w:eastAsia="en-GB" w:bidi="ar-SA"/>
        </w:rPr>
        <w:t>, is considered RGP for demonstrating adequate consideration of future safety and environmental assessments for HAW.</w:t>
      </w:r>
    </w:p>
    <w:p w14:paraId="000A08BF" w14:textId="68B15518" w:rsidR="00250662" w:rsidRDefault="00BD5FE5" w:rsidP="00E4561F">
      <w:pPr>
        <w:pStyle w:val="F9-Paragraph"/>
        <w:numPr>
          <w:ilvl w:val="0"/>
          <w:numId w:val="8"/>
        </w:numPr>
        <w:ind w:hanging="862"/>
      </w:pPr>
      <w:r w:rsidRPr="00BC7B96">
        <w:t>The arrangements should identify all the locations</w:t>
      </w:r>
      <w:r>
        <w:t xml:space="preserve"> (including temporary locations) where radioactive waste may be stored safely,</w:t>
      </w:r>
      <w:r w:rsidRPr="00BC7B96">
        <w:t xml:space="preserve"> the amounts, durations, and form of storage</w:t>
      </w:r>
      <w:r>
        <w:t xml:space="preserve"> </w:t>
      </w:r>
      <w:r w:rsidRPr="00BC7B96">
        <w:t>for radioactive waste on the site. Storage should be demonstrably safe and secure for the anticipated storage period.</w:t>
      </w:r>
    </w:p>
    <w:p w14:paraId="43E40A78" w14:textId="1BC26E41" w:rsidR="00BD5FE5" w:rsidRDefault="00BD5FE5" w:rsidP="00E4561F">
      <w:pPr>
        <w:pStyle w:val="F9-Paragraph"/>
        <w:numPr>
          <w:ilvl w:val="0"/>
          <w:numId w:val="8"/>
        </w:numPr>
        <w:ind w:hanging="862"/>
      </w:pPr>
      <w:r>
        <w:t>During</w:t>
      </w:r>
      <w:r w:rsidRPr="005C0A13">
        <w:t xml:space="preserve"> decommissioning of a nuclear facility, the licensee may need to review its LC32 arrangements to ensure they remain fit-for-purpose</w:t>
      </w:r>
      <w:r>
        <w:t xml:space="preserve"> to meet the decommissioning challenges</w:t>
      </w:r>
      <w:r w:rsidRPr="005C0A13">
        <w:t xml:space="preserve">. </w:t>
      </w:r>
    </w:p>
    <w:p w14:paraId="1E728094" w14:textId="77777777" w:rsidR="00BD5FE5" w:rsidRDefault="00BD5FE5" w:rsidP="00B7276A">
      <w:pPr>
        <w:pStyle w:val="Heading2"/>
        <w:ind w:hanging="993"/>
      </w:pPr>
      <w:bookmarkStart w:id="11" w:name="_Toc225084874"/>
      <w:r>
        <w:t>Licence Condition 32 regulatory powers</w:t>
      </w:r>
      <w:bookmarkEnd w:id="11"/>
    </w:p>
    <w:p w14:paraId="64E7516E" w14:textId="0D0C848A" w:rsidR="00A22F04" w:rsidRDefault="00A22F04" w:rsidP="00E4561F">
      <w:pPr>
        <w:pStyle w:val="F9-Paragraph"/>
        <w:numPr>
          <w:ilvl w:val="0"/>
          <w:numId w:val="8"/>
        </w:numPr>
        <w:ind w:hanging="862"/>
      </w:pPr>
      <w:r>
        <w:t>LC32(2), (3) and (5) provide ONR with powers to approve specified parts of the arrangements, including the place and manner of radioactive waste storage. The licensee’s management system should ensure that approved arrangements cannot be amended without ONR’s prior knowledge and approval, and that responsibility for compliance is clearly assigned.</w:t>
      </w:r>
    </w:p>
    <w:p w14:paraId="192BC6EC" w14:textId="34455C34" w:rsidR="00A22F04" w:rsidRDefault="00A22F04" w:rsidP="00E4561F">
      <w:pPr>
        <w:pStyle w:val="F9-Paragraph"/>
        <w:numPr>
          <w:ilvl w:val="0"/>
          <w:numId w:val="8"/>
        </w:numPr>
        <w:ind w:hanging="862"/>
      </w:pPr>
      <w:r>
        <w:t>The arrangements should also allow ONR to specify, under LC32(4), limitations on the quantity, type and form of radioactive waste accumulated on the site. They should identify the person responsible for responding to such specifications and the system for ensuring compliance with any conditions imposed by ONR.</w:t>
      </w:r>
    </w:p>
    <w:p w14:paraId="5A275DB4" w14:textId="1AB78704" w:rsidR="00A22F04" w:rsidRDefault="00A22F04" w:rsidP="00E4561F">
      <w:pPr>
        <w:pStyle w:val="F9-Paragraph"/>
        <w:numPr>
          <w:ilvl w:val="0"/>
          <w:numId w:val="8"/>
        </w:numPr>
        <w:ind w:hanging="862"/>
      </w:pPr>
      <w:r>
        <w:t xml:space="preserve">Further guidance on regulatory powers is provided in ONR’s Nuclear Safety Permissioning guidance </w:t>
      </w:r>
      <w:sdt>
        <w:sdtPr>
          <w:id w:val="-606966739"/>
          <w:citation/>
        </w:sdtPr>
        <w:sdtContent>
          <w:r w:rsidR="00821CE1">
            <w:fldChar w:fldCharType="begin"/>
          </w:r>
          <w:r w:rsidR="00821CE1">
            <w:instrText xml:space="preserve">CITATION PerGD001 \l 2057 </w:instrText>
          </w:r>
          <w:r w:rsidR="00821CE1">
            <w:fldChar w:fldCharType="separate"/>
          </w:r>
          <w:r w:rsidR="00821CE1">
            <w:rPr>
              <w:noProof/>
            </w:rPr>
            <w:t xml:space="preserve"> </w:t>
          </w:r>
          <w:r w:rsidR="00821CE1" w:rsidRPr="00387421">
            <w:rPr>
              <w:noProof/>
            </w:rPr>
            <w:t>[24]</w:t>
          </w:r>
          <w:r w:rsidR="00821CE1">
            <w:fldChar w:fldCharType="end"/>
          </w:r>
        </w:sdtContent>
      </w:sdt>
      <w:r w:rsidR="00821CE1">
        <w:t>.</w:t>
      </w:r>
    </w:p>
    <w:p w14:paraId="41C3DA1C" w14:textId="35444E9C" w:rsidR="00D60BCB" w:rsidRPr="009431A7" w:rsidRDefault="00D60BCB" w:rsidP="00D60BCB">
      <w:pPr>
        <w:pStyle w:val="Heading1"/>
      </w:pPr>
      <w:bookmarkStart w:id="12" w:name="_Toc225084875"/>
      <w:r w:rsidRPr="009431A7">
        <w:t xml:space="preserve">Guidance on </w:t>
      </w:r>
      <w:r w:rsidR="002042C2" w:rsidRPr="009431A7">
        <w:t>i</w:t>
      </w:r>
      <w:r w:rsidRPr="009431A7">
        <w:t xml:space="preserve">nspection of </w:t>
      </w:r>
      <w:r w:rsidR="002042C2" w:rsidRPr="009431A7">
        <w:t>a</w:t>
      </w:r>
      <w:r w:rsidRPr="009431A7">
        <w:t xml:space="preserve">rrangements and their </w:t>
      </w:r>
      <w:r w:rsidR="002042C2" w:rsidRPr="009431A7">
        <w:t>i</w:t>
      </w:r>
      <w:r w:rsidRPr="009431A7">
        <w:t>mplementation</w:t>
      </w:r>
      <w:bookmarkEnd w:id="12"/>
    </w:p>
    <w:p w14:paraId="40B05400" w14:textId="63EF07F6" w:rsidR="0071533F" w:rsidRDefault="0071533F" w:rsidP="00E4561F">
      <w:pPr>
        <w:pStyle w:val="F9-Paragraph"/>
        <w:numPr>
          <w:ilvl w:val="0"/>
          <w:numId w:val="10"/>
        </w:numPr>
        <w:ind w:hanging="862"/>
        <w:rPr>
          <w:lang w:eastAsia="en-GB" w:bidi="ar-SA"/>
        </w:rPr>
      </w:pPr>
      <w:r>
        <w:t>This part of the guidance assists inspectors in judging the adequacy of a licensee’s arrangements. The list is neither exclusive nor exhaustive, but identifies aspects of LC32 compliance that may be examined during routine, sample</w:t>
      </w:r>
      <w:r>
        <w:noBreakHyphen/>
        <w:t>based inspections.</w:t>
      </w:r>
    </w:p>
    <w:p w14:paraId="47934CC1" w14:textId="641156BC" w:rsidR="0071533F" w:rsidRDefault="0071533F" w:rsidP="00E4561F">
      <w:pPr>
        <w:pStyle w:val="F9-Paragraph"/>
        <w:numPr>
          <w:ilvl w:val="0"/>
          <w:numId w:val="10"/>
        </w:numPr>
        <w:ind w:hanging="862"/>
      </w:pPr>
      <w:r>
        <w:t>To minimise burden on the licensee, inspectors should engage with the relevant environment agency during the planning stage of an LC32 compliance inspection (and with the Defence Nuclear Safety Regulator (DNSR) on licensed sites contributing to the MOD’s nuclear programme).</w:t>
      </w:r>
    </w:p>
    <w:p w14:paraId="036B627F" w14:textId="4633707F" w:rsidR="006866AC" w:rsidRDefault="00432342" w:rsidP="00E4561F">
      <w:pPr>
        <w:pStyle w:val="F9-Paragraph"/>
        <w:numPr>
          <w:ilvl w:val="0"/>
          <w:numId w:val="10"/>
        </w:numPr>
        <w:ind w:hanging="862"/>
      </w:pPr>
      <w:r>
        <w:lastRenderedPageBreak/>
        <w:t xml:space="preserve">Clear definition of radioactive waste should be identifiable. This can be found within LC1 (Interpretation) and links to the environmental permitting regulations. It is noted that since the Licence Condition Handbook </w:t>
      </w:r>
      <w:sdt>
        <w:sdtPr>
          <w:id w:val="-129017363"/>
          <w:citation/>
        </w:sdtPr>
        <w:sdtContent>
          <w:r>
            <w:fldChar w:fldCharType="begin"/>
          </w:r>
          <w:r>
            <w:instrText xml:space="preserve">CITATION LCHandbook \l 2057 </w:instrText>
          </w:r>
          <w:r>
            <w:fldChar w:fldCharType="separate"/>
          </w:r>
          <w:r w:rsidR="00387421" w:rsidRPr="00387421">
            <w:rPr>
              <w:noProof/>
            </w:rPr>
            <w:t>[6]</w:t>
          </w:r>
          <w:r>
            <w:fldChar w:fldCharType="end"/>
          </w:r>
        </w:sdtContent>
      </w:sdt>
      <w:r>
        <w:t xml:space="preserve"> was last published there has been an update to the environmental regulations in Scotland. The correct reference can be found in paragraph </w:t>
      </w:r>
      <w:r>
        <w:fldChar w:fldCharType="begin"/>
      </w:r>
      <w:r>
        <w:instrText xml:space="preserve"> REF _Ref161847012 \r \h </w:instrText>
      </w:r>
      <w:r>
        <w:fldChar w:fldCharType="separate"/>
      </w:r>
      <w:r>
        <w:rPr>
          <w:cs/>
        </w:rPr>
        <w:t>‎</w:t>
      </w:r>
      <w:r>
        <w:t>4</w:t>
      </w:r>
      <w:r>
        <w:fldChar w:fldCharType="end"/>
      </w:r>
      <w:r>
        <w:t xml:space="preserve"> in this TIG. Advice is available from an ONR Nuclear Liabilities Regulation specialist inspector on this aspect if required.</w:t>
      </w:r>
    </w:p>
    <w:p w14:paraId="45A9C6FF" w14:textId="4A99A568" w:rsidR="00432342" w:rsidRDefault="00432342" w:rsidP="00E4561F">
      <w:pPr>
        <w:pStyle w:val="F9-Paragraph"/>
        <w:numPr>
          <w:ilvl w:val="0"/>
          <w:numId w:val="10"/>
        </w:numPr>
        <w:ind w:hanging="862"/>
      </w:pPr>
      <w:r>
        <w:t>Evidence of adequate application of the waste hierarchy. Key points to consider during the inspection, where appropriate, include:</w:t>
      </w:r>
    </w:p>
    <w:p w14:paraId="7DD7199E" w14:textId="7AFAF9EF" w:rsidR="003B4FAA" w:rsidRPr="003B4FAA" w:rsidRDefault="003B4FAA" w:rsidP="00E4561F">
      <w:pPr>
        <w:pStyle w:val="Bulletlist1"/>
        <w:spacing w:before="240" w:after="120"/>
      </w:pPr>
      <w:r w:rsidRPr="003B4FAA">
        <w:t>Unnecessary conservatisms in design, operating philosophy, processes or modifications that could increase radioactive waste volumes should be avoided.</w:t>
      </w:r>
    </w:p>
    <w:p w14:paraId="1D4400F3" w14:textId="5DB26066" w:rsidR="00432342" w:rsidRDefault="009524F5" w:rsidP="00432342">
      <w:pPr>
        <w:pStyle w:val="Bulletlist1"/>
        <w:spacing w:before="240" w:after="120"/>
      </w:pPr>
      <w:r w:rsidRPr="009524F5">
        <w:t>On</w:t>
      </w:r>
      <w:r w:rsidRPr="009524F5">
        <w:rPr>
          <w:rFonts w:ascii="Cambria Math" w:hAnsi="Cambria Math" w:cs="Cambria Math"/>
        </w:rPr>
        <w:t>‑</w:t>
      </w:r>
      <w:r w:rsidRPr="009524F5">
        <w:t>site activities should be controlled to prevent the unnecessary generation of radioactive waste for which no feasible disposal route exists (often referred to as orphan or problematic waste)</w:t>
      </w:r>
      <w:r>
        <w:t>.</w:t>
      </w:r>
    </w:p>
    <w:p w14:paraId="6AB4DAAC" w14:textId="3F9A4BB7" w:rsidR="00432342" w:rsidRDefault="007F4524" w:rsidP="00432342">
      <w:pPr>
        <w:pStyle w:val="Bulletlist1"/>
        <w:spacing w:before="240" w:after="120"/>
      </w:pPr>
      <w:r w:rsidRPr="007F4524">
        <w:t>Consumable engineered components and materials (such as filters and ion</w:t>
      </w:r>
      <w:r w:rsidRPr="007F4524">
        <w:rPr>
          <w:rFonts w:ascii="Cambria Math" w:hAnsi="Cambria Math" w:cs="Cambria Math"/>
        </w:rPr>
        <w:t>‑</w:t>
      </w:r>
      <w:r w:rsidRPr="007F4524">
        <w:t>exchange resins) should be selected and used to minimise the need and frequency of replacement, while still meeting safety and environmental protection requirements</w:t>
      </w:r>
      <w:r w:rsidR="00432342">
        <w:t>.</w:t>
      </w:r>
    </w:p>
    <w:p w14:paraId="3735E98D" w14:textId="7D6126F6" w:rsidR="00432342" w:rsidRDefault="007F4524" w:rsidP="00432342">
      <w:pPr>
        <w:pStyle w:val="Bulletlist1"/>
        <w:spacing w:before="240" w:after="120"/>
      </w:pPr>
      <w:r w:rsidRPr="007F4524">
        <w:t>Materials and surface finishes should be selected and maintained to facilitate decontamination, where this can enable waste to be managed at a lower category (for example, ILW to LLW, or LLW to out</w:t>
      </w:r>
      <w:r w:rsidRPr="007F4524">
        <w:rPr>
          <w:rFonts w:ascii="Cambria Math" w:hAnsi="Cambria Math" w:cs="Cambria Math"/>
        </w:rPr>
        <w:t>‑</w:t>
      </w:r>
      <w:r w:rsidRPr="007F4524">
        <w:t>of</w:t>
      </w:r>
      <w:r w:rsidRPr="007F4524">
        <w:rPr>
          <w:rFonts w:ascii="Cambria Math" w:hAnsi="Cambria Math" w:cs="Cambria Math"/>
        </w:rPr>
        <w:t>‑</w:t>
      </w:r>
      <w:r w:rsidRPr="007F4524">
        <w:t>scope or exempt). Decisions on decontamination should balance the benefits against associated risks, including worker dose and the generation of secondary waste</w:t>
      </w:r>
      <w:r w:rsidR="00432342">
        <w:t>.</w:t>
      </w:r>
    </w:p>
    <w:p w14:paraId="2A4DA3BC" w14:textId="3DFB3FBE" w:rsidR="00432342" w:rsidRDefault="007434E4" w:rsidP="00432342">
      <w:pPr>
        <w:pStyle w:val="Bulletlist1"/>
        <w:spacing w:before="240" w:after="120"/>
      </w:pPr>
      <w:r w:rsidRPr="007434E4">
        <w:t>Reasonable consideration should be given to waste processing measures, such as compaction or shredding, where these could reduce the volume of radioactive waste requiring accumulation or disposal</w:t>
      </w:r>
      <w:r w:rsidR="00432342">
        <w:t>.</w:t>
      </w:r>
    </w:p>
    <w:p w14:paraId="7F8F3125" w14:textId="6AEAA3A0" w:rsidR="00432342" w:rsidRDefault="000741B1" w:rsidP="00432342">
      <w:pPr>
        <w:pStyle w:val="Bulletlist1"/>
        <w:spacing w:before="240" w:after="120"/>
      </w:pPr>
      <w:r w:rsidRPr="000741B1">
        <w:t>Plant layout, including arrangements for containment, storage, ventilation and personnel access, should minimise the spread of contamination and unnecessary waste generation, including during temporary layout changes (for example, laydown areas)</w:t>
      </w:r>
      <w:r w:rsidR="00432342">
        <w:t xml:space="preserve">. </w:t>
      </w:r>
    </w:p>
    <w:p w14:paraId="335D4E14" w14:textId="1AF75154" w:rsidR="00432342" w:rsidRDefault="00911673" w:rsidP="00E4561F">
      <w:pPr>
        <w:pStyle w:val="Bulletlist1"/>
        <w:rPr>
          <w:lang w:eastAsia="en-GB" w:bidi="ar-SA"/>
        </w:rPr>
      </w:pPr>
      <w:r w:rsidRPr="00911673">
        <w:rPr>
          <w:lang w:eastAsia="en-GB" w:bidi="ar-SA"/>
        </w:rPr>
        <w:t>Re</w:t>
      </w:r>
      <w:r w:rsidRPr="00911673">
        <w:rPr>
          <w:lang w:eastAsia="en-GB" w:bidi="ar-SA"/>
        </w:rPr>
        <w:noBreakHyphen/>
        <w:t>use and recycling should be considered at all stages of the process. Inspectors should consider whether re</w:t>
      </w:r>
      <w:r w:rsidRPr="00911673">
        <w:rPr>
          <w:lang w:eastAsia="en-GB" w:bidi="ar-SA"/>
        </w:rPr>
        <w:noBreakHyphen/>
        <w:t>use or recycling is feasible, or whether radioactive waste is being unnecessarily accumulated on site</w:t>
      </w:r>
      <w:r>
        <w:rPr>
          <w:lang w:eastAsia="en-GB" w:bidi="ar-SA"/>
        </w:rPr>
        <w:t>.</w:t>
      </w:r>
    </w:p>
    <w:p w14:paraId="1D893600" w14:textId="3B4EF489" w:rsidR="00432342" w:rsidRDefault="00443BDB" w:rsidP="00432342">
      <w:pPr>
        <w:pStyle w:val="Bulletlist1"/>
        <w:spacing w:before="240" w:after="120"/>
      </w:pPr>
      <w:r w:rsidRPr="00443BDB">
        <w:t>The unnecessary generation of secondary radioactive waste, including packaging associated with items brought into controlled areas or avoidable personnel entry, should be prevented</w:t>
      </w:r>
      <w:r w:rsidR="00432342">
        <w:t>.</w:t>
      </w:r>
    </w:p>
    <w:p w14:paraId="33E96495" w14:textId="1C562663" w:rsidR="00432342" w:rsidRDefault="00507A12" w:rsidP="00E4561F">
      <w:pPr>
        <w:pStyle w:val="Bulletlist1"/>
        <w:rPr>
          <w:lang w:eastAsia="en-GB" w:bidi="ar-SA"/>
        </w:rPr>
      </w:pPr>
      <w:r w:rsidRPr="00507A12">
        <w:rPr>
          <w:lang w:eastAsia="en-GB" w:bidi="ar-SA"/>
        </w:rPr>
        <w:t xml:space="preserve">The arrangements should include methods for waste segregation and characterisation. These activities should, where practicable, be </w:t>
      </w:r>
      <w:r w:rsidRPr="00507A12">
        <w:rPr>
          <w:lang w:eastAsia="en-GB" w:bidi="ar-SA"/>
        </w:rPr>
        <w:lastRenderedPageBreak/>
        <w:t>undertaken close to the point of arising and generate data of sufficient quality to support subsequent waste management steps up to, and including, disposal, thereby minimising the need for double handling of radioactive waste</w:t>
      </w:r>
      <w:r w:rsidR="00432342">
        <w:t>.</w:t>
      </w:r>
    </w:p>
    <w:p w14:paraId="2B1C8195" w14:textId="354ED1FE" w:rsidR="00DA14E6" w:rsidRDefault="006935F6" w:rsidP="00E4561F">
      <w:pPr>
        <w:pStyle w:val="F9-Paragraph"/>
        <w:numPr>
          <w:ilvl w:val="0"/>
          <w:numId w:val="10"/>
        </w:numPr>
        <w:ind w:hanging="720"/>
      </w:pPr>
      <w:r w:rsidRPr="006935F6">
        <w:t>The arrangements should demonstrate that the licensee is aware of the disposal routes available for the radioactive waste it typically produces and that these routes are fully utilised to enable timely disposal</w:t>
      </w:r>
      <w:r w:rsidR="00432342" w:rsidRPr="00D528E4">
        <w:t xml:space="preserve">. </w:t>
      </w:r>
    </w:p>
    <w:p w14:paraId="1FE2773C" w14:textId="05BE8000" w:rsidR="00DA14E6" w:rsidRDefault="002C73BD" w:rsidP="00E4561F">
      <w:pPr>
        <w:pStyle w:val="F9-Paragraph"/>
        <w:numPr>
          <w:ilvl w:val="0"/>
          <w:numId w:val="10"/>
        </w:numPr>
        <w:ind w:hanging="720"/>
      </w:pPr>
      <w:r w:rsidRPr="002C73BD">
        <w:t>Long</w:t>
      </w:r>
      <w:r w:rsidRPr="002C73BD">
        <w:rPr>
          <w:rFonts w:ascii="Cambria Math" w:hAnsi="Cambria Math" w:cs="Cambria Math"/>
        </w:rPr>
        <w:t>‑</w:t>
      </w:r>
      <w:r w:rsidRPr="002C73BD">
        <w:t>term on</w:t>
      </w:r>
      <w:r w:rsidRPr="002C73BD">
        <w:rPr>
          <w:rFonts w:ascii="Cambria Math" w:hAnsi="Cambria Math" w:cs="Cambria Math"/>
        </w:rPr>
        <w:t>‑</w:t>
      </w:r>
      <w:r w:rsidRPr="002C73BD">
        <w:t xml:space="preserve">site storage of radioactive waste for which a disposal route is available should be avoided, but may be justified as an intermediate step due to competing facility or site priorities. Any such storage should be justified within the licensee’s radioactive waste management strategy </w:t>
      </w:r>
      <w:r w:rsidR="00432342">
        <w:t xml:space="preserve">(refer to SAP RW.1 </w:t>
      </w:r>
      <w:sdt>
        <w:sdtPr>
          <w:id w:val="1429920450"/>
          <w:citation/>
        </w:sdtPr>
        <w:sdtContent>
          <w:r w:rsidR="00432342">
            <w:fldChar w:fldCharType="begin"/>
          </w:r>
          <w:r w:rsidR="00432342">
            <w:instrText xml:space="preserve"> CITATION SAPs_2020 \l 2057 </w:instrText>
          </w:r>
          <w:r w:rsidR="00432342">
            <w:fldChar w:fldCharType="separate"/>
          </w:r>
          <w:r w:rsidR="00387421" w:rsidRPr="00387421">
            <w:rPr>
              <w:noProof/>
            </w:rPr>
            <w:t>[20]</w:t>
          </w:r>
          <w:r w:rsidR="00432342">
            <w:fldChar w:fldCharType="end"/>
          </w:r>
        </w:sdtContent>
      </w:sdt>
      <w:r w:rsidR="00432342">
        <w:t xml:space="preserve">). </w:t>
      </w:r>
    </w:p>
    <w:p w14:paraId="61C81169" w14:textId="77777777" w:rsidR="00DA14E6" w:rsidRDefault="00432342" w:rsidP="00E4561F">
      <w:pPr>
        <w:pStyle w:val="F9-Paragraph"/>
        <w:numPr>
          <w:ilvl w:val="0"/>
          <w:numId w:val="10"/>
        </w:numPr>
        <w:ind w:hanging="720"/>
      </w:pPr>
      <w:r>
        <w:t xml:space="preserve">The storage arrangements should be fit-for-purpose for the timescales and consider non-radiological aspects such as degradation of the radioactive waste, combustible material limits and the storage location relative to security boundaries. Degradation may impact upon the licensee’s ability to process the item following storage. Consideration should be given to the installation of adequate weather protection to reduce the risks of waste becoming irretrievable following storage.  </w:t>
      </w:r>
    </w:p>
    <w:p w14:paraId="5A2B52D2" w14:textId="28A6F73B" w:rsidR="00DA14E6" w:rsidRDefault="007D4D48" w:rsidP="00E4561F">
      <w:pPr>
        <w:pStyle w:val="F9-Paragraph"/>
        <w:numPr>
          <w:ilvl w:val="0"/>
          <w:numId w:val="10"/>
        </w:numPr>
        <w:ind w:hanging="720"/>
      </w:pPr>
      <w:r w:rsidRPr="007D4D48">
        <w:t>On</w:t>
      </w:r>
      <w:r w:rsidRPr="007D4D48">
        <w:rPr>
          <w:rFonts w:ascii="Cambria Math" w:hAnsi="Cambria Math" w:cs="Cambria Math"/>
        </w:rPr>
        <w:t>‑</w:t>
      </w:r>
      <w:r w:rsidRPr="007D4D48">
        <w:t>site processes, including waste monitoring and packaging, should be compatible with the relevant acceptance conditions and criteria for transport and disposal</w:t>
      </w:r>
      <w:r w:rsidR="00432342" w:rsidRPr="00C5610C">
        <w:t>.</w:t>
      </w:r>
      <w:bookmarkStart w:id="13" w:name="_Ref170120508"/>
    </w:p>
    <w:p w14:paraId="580E7064" w14:textId="0703BD55" w:rsidR="00432342" w:rsidRDefault="00BC65DB" w:rsidP="00E4561F">
      <w:pPr>
        <w:pStyle w:val="F9-Paragraph"/>
        <w:numPr>
          <w:ilvl w:val="0"/>
          <w:numId w:val="10"/>
        </w:numPr>
        <w:ind w:hanging="720"/>
      </w:pPr>
      <w:r w:rsidRPr="00BC65DB">
        <w:t>The arrangements should include effective inventory control to ensure the licensee is at all times aware of the amount, type and location of radioactive waste on the site, including waste held in temporary storage. Waste items should be clearly labelled or identified and linked to associated records, and custodianship of each waste area, including temporary areas, should be clear to operators. The arrangements should cross</w:t>
      </w:r>
      <w:r w:rsidRPr="00BC65DB">
        <w:rPr>
          <w:rFonts w:ascii="Cambria Math" w:hAnsi="Cambria Math" w:cs="Cambria Math"/>
        </w:rPr>
        <w:t>‑</w:t>
      </w:r>
      <w:r w:rsidRPr="00BC65DB">
        <w:t>refer to other relevant licence conditions. Inspectors may check recorded inventories and undertake plant visits to confirm that actual accumulations are as expected. Dates on LLW bags or items may indicate whether timely processing and disposal are being achieved. Where applicable, radioactive waste subject to safeguards accountancy should be clearly identifiable</w:t>
      </w:r>
      <w:r w:rsidR="005B3900">
        <w:t xml:space="preserve"> (see</w:t>
      </w:r>
      <w:r w:rsidR="00432342">
        <w:t xml:space="preserve"> </w:t>
      </w:r>
      <w:hyperlink w:anchor="_Appendix_B_–" w:history="1">
        <w:r w:rsidR="00432342" w:rsidRPr="00177EC4">
          <w:rPr>
            <w:rStyle w:val="Hyperlink"/>
          </w:rPr>
          <w:t>Appendix B</w:t>
        </w:r>
      </w:hyperlink>
      <w:r w:rsidR="005B3900">
        <w:t>)</w:t>
      </w:r>
      <w:r w:rsidR="00432342" w:rsidRPr="00C237D3">
        <w:t>.</w:t>
      </w:r>
      <w:bookmarkEnd w:id="13"/>
    </w:p>
    <w:p w14:paraId="5AE16BA1" w14:textId="58AE0843" w:rsidR="00DA14E6" w:rsidRDefault="00150354" w:rsidP="00E4561F">
      <w:pPr>
        <w:pStyle w:val="F9-Paragraph"/>
        <w:numPr>
          <w:ilvl w:val="0"/>
          <w:numId w:val="10"/>
        </w:numPr>
        <w:ind w:hanging="720"/>
      </w:pPr>
      <w:r w:rsidRPr="00150354">
        <w:t>For facilities that process or store radioactive waste, inspectors may seek evidence that operations are being undertaken in accordance with the defined arrangements within the safety case</w:t>
      </w:r>
      <w:r w:rsidR="00432342">
        <w:t xml:space="preserve">. </w:t>
      </w:r>
    </w:p>
    <w:p w14:paraId="75DC848B" w14:textId="1F70DDF3" w:rsidR="00432342" w:rsidRDefault="009A4FBA" w:rsidP="00E4561F">
      <w:pPr>
        <w:pStyle w:val="F9-Paragraph"/>
        <w:numPr>
          <w:ilvl w:val="0"/>
          <w:numId w:val="10"/>
        </w:numPr>
        <w:ind w:hanging="720"/>
      </w:pPr>
      <w:r w:rsidRPr="009A4FBA">
        <w:t>For facilities that receive waste, it is good practice to have Waste Acceptance Criteria (WAC) or Conditions for Acceptance (CfA) in place. These provide a means of communicating key safety case requirements to donor facilities and should be consistent with the safety case. Donor facilities should be aware of, and comply with, the relevant WAC/CfA, including any restrictions</w:t>
      </w:r>
      <w:r w:rsidR="00432342">
        <w:t>.</w:t>
      </w:r>
    </w:p>
    <w:p w14:paraId="2B817CDF" w14:textId="4A5B0FE7" w:rsidR="00DA14E6" w:rsidRDefault="000C3BF0" w:rsidP="00E4561F">
      <w:pPr>
        <w:pStyle w:val="F9-Paragraph"/>
        <w:numPr>
          <w:ilvl w:val="0"/>
          <w:numId w:val="10"/>
        </w:numPr>
        <w:ind w:hanging="720"/>
      </w:pPr>
      <w:r w:rsidRPr="000C3BF0">
        <w:lastRenderedPageBreak/>
        <w:t>Inspectors may wish to check that the licensee has sufficient facilities, capacity and resources to undertake radioactive waste management activities</w:t>
      </w:r>
      <w:r w:rsidR="00432342" w:rsidRPr="007D3E87">
        <w:t>.</w:t>
      </w:r>
    </w:p>
    <w:p w14:paraId="47A90AEB" w14:textId="0839597F" w:rsidR="00DA14E6" w:rsidRDefault="0005310E" w:rsidP="00E4561F">
      <w:pPr>
        <w:pStyle w:val="F9-Paragraph"/>
        <w:numPr>
          <w:ilvl w:val="0"/>
          <w:numId w:val="10"/>
        </w:numPr>
        <w:ind w:hanging="720"/>
      </w:pPr>
      <w:r w:rsidRPr="0005310E">
        <w:t>Given the range of operators whose activities may generate radioactive waste, an adequate programme of staff training should be in place to ensure the key elements of the LC32 arrangements are understood</w:t>
      </w:r>
      <w:r w:rsidR="00432342">
        <w:t xml:space="preserve">. </w:t>
      </w:r>
    </w:p>
    <w:p w14:paraId="169B2067" w14:textId="349B55B2" w:rsidR="00DA14E6" w:rsidRDefault="00943949" w:rsidP="00E4561F">
      <w:pPr>
        <w:pStyle w:val="F9-Paragraph"/>
        <w:numPr>
          <w:ilvl w:val="0"/>
          <w:numId w:val="10"/>
        </w:numPr>
        <w:ind w:hanging="720"/>
      </w:pPr>
      <w:r>
        <w:t>I</w:t>
      </w:r>
      <w:r w:rsidRPr="00943949">
        <w:t>nspectors may wish to check that, for any ongoing or planned operational activity or modification, the licensee has a plan to manage all radioactive waste expected to arise, including from associated decommissioning. Failure to recognise waste management implications may compromise compliance with LC32 through the generation of problematic waste (for example, waste with no viable disposal route or that is difficult to convert to a passively safe storage form).</w:t>
      </w:r>
    </w:p>
    <w:p w14:paraId="072B74C5" w14:textId="3D26009F" w:rsidR="00DA14E6" w:rsidRDefault="00783D31" w:rsidP="00E4561F">
      <w:pPr>
        <w:pStyle w:val="F9-Paragraph"/>
        <w:numPr>
          <w:ilvl w:val="0"/>
          <w:numId w:val="10"/>
        </w:numPr>
        <w:ind w:hanging="720"/>
      </w:pPr>
      <w:r w:rsidRPr="00783D31">
        <w:t>Radioactive waste management arrangements may interface with multiple facilities and be controlled through several management systems. In such cases, inspectors should check that custodianship is clear, logical, continuous and effective at each stage, and that the waste history, including origin, is traceable within the record. Inspectors may also consider whether the overall process, including treatment and storage capacity, is adequately integrated and optimised to ensure risks remain ALARP and double handling is avoided so far as is reasonably practicable</w:t>
      </w:r>
      <w:r w:rsidR="00432342" w:rsidRPr="007F2C7F">
        <w:t xml:space="preserve">. </w:t>
      </w:r>
    </w:p>
    <w:p w14:paraId="3E9836C0" w14:textId="3978BF5B" w:rsidR="00DA14E6" w:rsidRDefault="004738E3" w:rsidP="00E4561F">
      <w:pPr>
        <w:pStyle w:val="F9-Paragraph"/>
        <w:numPr>
          <w:ilvl w:val="0"/>
          <w:numId w:val="10"/>
        </w:numPr>
        <w:ind w:hanging="720"/>
      </w:pPr>
      <w:r w:rsidRPr="004738E3">
        <w:t>Adequate contingency arrangements should be in place to address the risk that a radioactive waste item does not meet existing processing or disposal criteria, enabling continued safe storage while suitable management routes are defined</w:t>
      </w:r>
      <w:r w:rsidR="00432342">
        <w:t>.</w:t>
      </w:r>
    </w:p>
    <w:p w14:paraId="222DAB5B" w14:textId="3C859CF6" w:rsidR="00DA14E6" w:rsidRDefault="00555F12" w:rsidP="00E4561F">
      <w:pPr>
        <w:pStyle w:val="F9-Paragraph"/>
        <w:numPr>
          <w:ilvl w:val="0"/>
          <w:numId w:val="10"/>
        </w:numPr>
        <w:ind w:hanging="720"/>
      </w:pPr>
      <w:r w:rsidRPr="00555F12">
        <w:t>Contractors may provide elements of a site’s radioactive waste management processes; the licensee should therefore demonstrate an adequate intelligent customer capability and ensure contractual arrangements do not adversely affect the overall waste management process</w:t>
      </w:r>
      <w:r w:rsidR="00432342" w:rsidRPr="005F2F5D">
        <w:t>.</w:t>
      </w:r>
    </w:p>
    <w:p w14:paraId="42B837E9" w14:textId="10C7E04C" w:rsidR="00DA14E6" w:rsidRDefault="00C9404F" w:rsidP="00E4561F">
      <w:pPr>
        <w:pStyle w:val="F9-Paragraph"/>
        <w:numPr>
          <w:ilvl w:val="0"/>
          <w:numId w:val="10"/>
        </w:numPr>
        <w:ind w:hanging="720"/>
      </w:pPr>
      <w:r w:rsidRPr="00C9404F">
        <w:t>Inspectors may examine whether radioactive waste storage is consistent with future management steps. This may be at a high level but could include confirming that waste packaging and containers are used as intended, for example that weight limits for flexible intermediate bulk containers (FIBCs) are met, sharps are avoided, and adequate verification arrangements are in place to enable safe onward management</w:t>
      </w:r>
      <w:r w:rsidR="00432342">
        <w:t xml:space="preserve">. </w:t>
      </w:r>
    </w:p>
    <w:p w14:paraId="6A2CE25C" w14:textId="0908E362" w:rsidR="00DA14E6" w:rsidRDefault="00A04C8C" w:rsidP="00E4561F">
      <w:pPr>
        <w:pStyle w:val="F9-Paragraph"/>
        <w:numPr>
          <w:ilvl w:val="0"/>
          <w:numId w:val="10"/>
        </w:numPr>
        <w:ind w:hanging="720"/>
      </w:pPr>
      <w:r w:rsidRPr="00A04C8C">
        <w:t>Inspectors may also check that Examination, Inspection, Maintenance and Testing (EIMT) arrangements for waste storage facilities include inspection and monitoring of the whole storage system, including waste packages and the store environment. These arrangements should ensure waste package condition is understood, remains within the safety case, and remains compatible with future management steps throughout the storage period</w:t>
      </w:r>
      <w:r w:rsidR="00432342" w:rsidRPr="0059093B">
        <w:t>.</w:t>
      </w:r>
    </w:p>
    <w:p w14:paraId="61B326E9" w14:textId="257B3BAC" w:rsidR="00DA14E6" w:rsidRDefault="009033A6" w:rsidP="00E4561F">
      <w:pPr>
        <w:pStyle w:val="F9-Paragraph"/>
        <w:numPr>
          <w:ilvl w:val="0"/>
          <w:numId w:val="10"/>
        </w:numPr>
        <w:ind w:hanging="720"/>
      </w:pPr>
      <w:r w:rsidRPr="009033A6">
        <w:lastRenderedPageBreak/>
        <w:t>When assessing the adequacy of radioactive waste storage arrangements, inspectors should also consider non</w:t>
      </w:r>
      <w:r w:rsidRPr="009033A6">
        <w:rPr>
          <w:rFonts w:ascii="Cambria Math" w:hAnsi="Cambria Math" w:cs="Cambria Math"/>
        </w:rPr>
        <w:t>‑</w:t>
      </w:r>
      <w:r w:rsidRPr="009033A6">
        <w:t>radiological safety aspects, including fire prevention and the control of toxic or flammable substances that may be generated during storage as a result of chemical, radiological or biological processes</w:t>
      </w:r>
      <w:r w:rsidR="00432342" w:rsidRPr="00813D66">
        <w:t>.</w:t>
      </w:r>
    </w:p>
    <w:p w14:paraId="6B6BCE38" w14:textId="40051DE9" w:rsidR="00DA14E6" w:rsidRDefault="00996D9C" w:rsidP="00E4561F">
      <w:pPr>
        <w:pStyle w:val="F9-Paragraph"/>
        <w:numPr>
          <w:ilvl w:val="0"/>
          <w:numId w:val="10"/>
        </w:numPr>
        <w:ind w:hanging="720"/>
      </w:pPr>
      <w:r w:rsidRPr="00996D9C">
        <w:t>Inspectors may wish to check that appropriate priority is given to the development of a disposal route and/or treatment to improve the passivity, security and/or immobilisation (conditioning) of un</w:t>
      </w:r>
      <w:r w:rsidRPr="00996D9C">
        <w:rPr>
          <w:rFonts w:ascii="Cambria Math" w:hAnsi="Cambria Math" w:cs="Cambria Math"/>
        </w:rPr>
        <w:t>‑</w:t>
      </w:r>
      <w:r w:rsidRPr="00996D9C">
        <w:t>passivated or “raw” waste</w:t>
      </w:r>
      <w:r w:rsidR="00432342" w:rsidRPr="008A4A74">
        <w:t>.</w:t>
      </w:r>
    </w:p>
    <w:p w14:paraId="3E9F7080" w14:textId="6CA92DAA" w:rsidR="00DA14E6" w:rsidRDefault="00E4561F" w:rsidP="00E4561F">
      <w:pPr>
        <w:pStyle w:val="F9-Paragraph"/>
        <w:numPr>
          <w:ilvl w:val="0"/>
          <w:numId w:val="10"/>
        </w:numPr>
        <w:ind w:hanging="720"/>
      </w:pPr>
      <w:r w:rsidRPr="00E4561F">
        <w:t>Long</w:t>
      </w:r>
      <w:r w:rsidRPr="00E4561F">
        <w:rPr>
          <w:rFonts w:ascii="Cambria Math" w:hAnsi="Cambria Math" w:cs="Cambria Math"/>
        </w:rPr>
        <w:t>‑</w:t>
      </w:r>
      <w:r w:rsidRPr="00E4561F">
        <w:t>term management of radioactive waste presents particular challenges. Inspectors may therefore wish to check that the licensee’s arrangements appropriately address the anticipated timescales, including the continued availability of sufficient Suitably Qualified and Experienced Persons (SQEP), EIMT arrangements suitable for extended durations, and record management systems that remain accessible to support future waste management activities</w:t>
      </w:r>
      <w:r w:rsidR="00432342">
        <w:t xml:space="preserve">. </w:t>
      </w:r>
    </w:p>
    <w:p w14:paraId="5BB3BEB8" w14:textId="6CBF1055" w:rsidR="00DA14E6" w:rsidRDefault="00017E62" w:rsidP="00017E62">
      <w:pPr>
        <w:pStyle w:val="F9-Paragraph"/>
        <w:numPr>
          <w:ilvl w:val="0"/>
          <w:numId w:val="10"/>
        </w:numPr>
        <w:ind w:hanging="720"/>
      </w:pPr>
      <w:r w:rsidRPr="00017E62">
        <w:t>Inspectors may wish to check that monitors used to assay radioactive waste are appropriate for the waste package and are adequately maintained and calibrated</w:t>
      </w:r>
      <w:r w:rsidR="00432342" w:rsidRPr="007B6A07">
        <w:t>.</w:t>
      </w:r>
    </w:p>
    <w:p w14:paraId="0EEC932E" w14:textId="7363939F" w:rsidR="00923B11" w:rsidRDefault="00C855CB" w:rsidP="00017E62">
      <w:pPr>
        <w:pStyle w:val="F9-Paragraph"/>
        <w:numPr>
          <w:ilvl w:val="0"/>
          <w:numId w:val="10"/>
        </w:numPr>
        <w:ind w:hanging="720"/>
      </w:pPr>
      <w:r w:rsidRPr="00C855CB">
        <w:t>Inspectors may also check whether the licensee collects data to demonstrate trends in radioactive waste management performance over time. This data should enable the licensee to assess the impact of new work, processes or initiatives on factors such as waste volumes recycled, re</w:t>
      </w:r>
      <w:r w:rsidRPr="00C855CB">
        <w:rPr>
          <w:rFonts w:ascii="Cambria Math" w:hAnsi="Cambria Math" w:cs="Cambria Math"/>
        </w:rPr>
        <w:t>‑</w:t>
      </w:r>
      <w:r w:rsidRPr="00C855CB">
        <w:t>used or disposed, timeliness of disposals, site accumulations and worker doses. Periodic review of data should be undertaken and, where practicable, benchmarked against industry or RGP, and/or used to set targets for continuous improvement. Adverse trends should be investigated to identify root causes and implement corrective actions as appropriate. The licensee should seek to learn from operational experience, including relevant good practice and adverse events</w:t>
      </w:r>
      <w:r w:rsidR="00432342">
        <w:t>.</w:t>
      </w:r>
    </w:p>
    <w:p w14:paraId="5CBB58C2" w14:textId="23F07A8C" w:rsidR="00D60BCB" w:rsidRDefault="00C041F3" w:rsidP="00017E62">
      <w:pPr>
        <w:pStyle w:val="F9-Paragraph"/>
        <w:numPr>
          <w:ilvl w:val="0"/>
          <w:numId w:val="10"/>
        </w:numPr>
        <w:ind w:hanging="720"/>
      </w:pPr>
      <w:r w:rsidRPr="00C041F3">
        <w:t>Mixing incompatible wastes, or diluting higher</w:t>
      </w:r>
      <w:r w:rsidRPr="00C041F3">
        <w:rPr>
          <w:rFonts w:ascii="Cambria Math" w:hAnsi="Cambria Math" w:cs="Cambria Math"/>
        </w:rPr>
        <w:t>‑</w:t>
      </w:r>
      <w:r w:rsidRPr="00C041F3">
        <w:t>activity waste with lower</w:t>
      </w:r>
      <w:r w:rsidRPr="00C041F3">
        <w:rPr>
          <w:rFonts w:ascii="Cambria Math" w:hAnsi="Cambria Math" w:cs="Cambria Math"/>
        </w:rPr>
        <w:t>‑</w:t>
      </w:r>
      <w:r w:rsidRPr="00C041F3">
        <w:t>activity waste solely to achieve a lower waste category, should be avoided. Where identified, inspectors should seek advice from the Nuclear Liabilities Regulation specialism and consult the relevant environment agency to confirm acceptability for disposal</w:t>
      </w:r>
      <w:r w:rsidR="00432342">
        <w:t>.</w:t>
      </w:r>
    </w:p>
    <w:p w14:paraId="5FF1BFBD" w14:textId="77777777" w:rsidR="00923B11" w:rsidRDefault="00923B11">
      <w:pPr>
        <w:spacing w:after="0" w:line="240" w:lineRule="auto"/>
      </w:pPr>
    </w:p>
    <w:p w14:paraId="25B0DAC6" w14:textId="77777777" w:rsidR="00821337" w:rsidRDefault="00821337" w:rsidP="00FA33FE">
      <w:pPr>
        <w:pStyle w:val="Heading1"/>
        <w:numPr>
          <w:ilvl w:val="0"/>
          <w:numId w:val="0"/>
        </w:numPr>
        <w:ind w:left="851" w:hanging="851"/>
        <w:rPr>
          <w:color w:val="auto"/>
          <w:sz w:val="24"/>
        </w:rPr>
        <w:sectPr w:rsidR="00821337" w:rsidSect="00B23A5E">
          <w:headerReference w:type="even" r:id="rId24"/>
          <w:headerReference w:type="default" r:id="rId25"/>
          <w:footerReference w:type="even" r:id="rId26"/>
          <w:pgSz w:w="11906" w:h="16838" w:code="9"/>
          <w:pgMar w:top="1440" w:right="1440" w:bottom="1440" w:left="1440" w:header="397" w:footer="397" w:gutter="0"/>
          <w:cols w:space="312"/>
          <w:docGrid w:linePitch="360"/>
        </w:sectPr>
      </w:pPr>
    </w:p>
    <w:p w14:paraId="1B038B42" w14:textId="0A706B4B" w:rsidR="00B82646" w:rsidRDefault="009E0E52" w:rsidP="00FA33FE">
      <w:pPr>
        <w:pStyle w:val="Heading1"/>
        <w:numPr>
          <w:ilvl w:val="0"/>
          <w:numId w:val="0"/>
        </w:numPr>
      </w:pPr>
      <w:bookmarkStart w:id="14" w:name="_Toc225084878"/>
      <w:r>
        <w:lastRenderedPageBreak/>
        <w:t xml:space="preserve">Appendix A – </w:t>
      </w:r>
      <w:r w:rsidR="00B1031D">
        <w:t xml:space="preserve">Interfaces with the environment agencies relevant to the </w:t>
      </w:r>
      <w:r w:rsidR="00B1031D" w:rsidRPr="00BD1692">
        <w:t>regulation of LC32</w:t>
      </w:r>
      <w:bookmarkEnd w:id="14"/>
    </w:p>
    <w:p w14:paraId="2414D01A" w14:textId="58D9783D" w:rsidR="00562EB2" w:rsidRPr="00BD1692" w:rsidRDefault="00DE76C7" w:rsidP="00E4561F">
      <w:pPr>
        <w:pStyle w:val="F9-Paragraph"/>
        <w:numPr>
          <w:ilvl w:val="0"/>
          <w:numId w:val="5"/>
        </w:numPr>
        <w:ind w:left="709" w:hanging="851"/>
      </w:pPr>
      <w:r w:rsidRPr="00DE76C7">
        <w:t>Management of radioactive waste on nuclear licensed sites requires close liaison between ONR and the environment agencies to address shared interests and enable coordinated regulation that avoids conflicting requirements on licensees. The legislative framework for regulating radioactive materials by the environment agencies differs across the UK’s devolved administrations</w:t>
      </w:r>
      <w:r w:rsidR="00562EB2" w:rsidRPr="00BD1692">
        <w:t>.</w:t>
      </w:r>
    </w:p>
    <w:p w14:paraId="4D8043E5" w14:textId="10875924" w:rsidR="00562EB2" w:rsidRPr="00BD1692" w:rsidRDefault="00C72F5D" w:rsidP="00E4561F">
      <w:pPr>
        <w:pStyle w:val="F9-Paragraph"/>
        <w:numPr>
          <w:ilvl w:val="0"/>
          <w:numId w:val="5"/>
        </w:numPr>
        <w:ind w:hanging="862"/>
      </w:pPr>
      <w:r w:rsidRPr="00C72F5D">
        <w:t>Previously, the Radioactive Substances Act 1993 (RSA93) applied across the UK and controlled the security and management of radioactive materials, including waste, to minimise radiological impacts on the public and the environment</w:t>
      </w:r>
      <w:r w:rsidR="00562EB2" w:rsidRPr="00BD1692">
        <w:t>.</w:t>
      </w:r>
    </w:p>
    <w:p w14:paraId="4CB988D9" w14:textId="4218AD8B" w:rsidR="00562EB2" w:rsidRPr="00BD1692" w:rsidRDefault="00F57BDC" w:rsidP="00E4561F">
      <w:pPr>
        <w:pStyle w:val="F9-Paragraph"/>
        <w:numPr>
          <w:ilvl w:val="0"/>
          <w:numId w:val="5"/>
        </w:numPr>
        <w:ind w:hanging="862"/>
      </w:pPr>
      <w:r w:rsidRPr="00F57BDC">
        <w:t>RSA93 has since been replaced by the Environmental Permitting Regulations 2016 (EPR16) in England and Wales, enforced by the Environment Agency and NRW, and by the Environmental Authorisations (Scotland) Regulations 2018 in Scotland, enforced by SEPA. Both EPR16 and EASR18 use the term “permitting” to describe the authorisation of radioactive substances activities by the environmental regulator</w:t>
      </w:r>
      <w:r w:rsidR="00562EB2" w:rsidRPr="00BD1692">
        <w:t>.</w:t>
      </w:r>
    </w:p>
    <w:p w14:paraId="04C3D2D0" w14:textId="776CA2CB" w:rsidR="00562EB2" w:rsidRPr="00BD1692" w:rsidRDefault="00C46973" w:rsidP="00E4561F">
      <w:pPr>
        <w:pStyle w:val="F9-Paragraph"/>
        <w:numPr>
          <w:ilvl w:val="0"/>
          <w:numId w:val="5"/>
        </w:numPr>
        <w:ind w:hanging="862"/>
      </w:pPr>
      <w:r w:rsidRPr="00C46973">
        <w:t>The Department for Environment, Food and Rural Affairs (DEFRA) has published guidance on Environmental Permitting for Radioactive Substances Regulation, explaining the roles of ONR and NIA65 on licensed nuclear sites</w:t>
      </w:r>
      <w:r w:rsidR="00562EB2" w:rsidRPr="00BD1692">
        <w:t>.</w:t>
      </w:r>
    </w:p>
    <w:p w14:paraId="677B3134" w14:textId="696227BE" w:rsidR="00562EB2" w:rsidRPr="00BD1692" w:rsidRDefault="00185C5D" w:rsidP="00E4561F">
      <w:pPr>
        <w:pStyle w:val="F9-Paragraph"/>
        <w:numPr>
          <w:ilvl w:val="0"/>
          <w:numId w:val="5"/>
        </w:numPr>
        <w:ind w:hanging="862"/>
      </w:pPr>
      <w:r w:rsidRPr="00185C5D">
        <w:t>Nuclear licensees in England and Wales are exempt from the requirement under EPR16 to obtain a permit to accumulate radioactive waste or keep and use radioactive material (Schedule 23). However, tenant organisations on nuclear licensed sites are required to obtain a permit to keep and use radioactive material</w:t>
      </w:r>
      <w:r w:rsidR="00562EB2">
        <w:t>.</w:t>
      </w:r>
    </w:p>
    <w:p w14:paraId="7C1B8834" w14:textId="66B054EE" w:rsidR="00562EB2" w:rsidRDefault="00026791" w:rsidP="00E4561F">
      <w:pPr>
        <w:pStyle w:val="F9-Paragraph"/>
        <w:numPr>
          <w:ilvl w:val="0"/>
          <w:numId w:val="5"/>
        </w:numPr>
        <w:ind w:hanging="862"/>
      </w:pPr>
      <w:r w:rsidRPr="00026791">
        <w:t>In Scotland, nuclear licensees are exempt from the requirement to obtain a permit from SEPA to keep and use radioactive material on nuclear licensed sites; however, legislative changes now require a permit for the on</w:t>
      </w:r>
      <w:r w:rsidRPr="00026791">
        <w:rPr>
          <w:rFonts w:ascii="Cambria Math" w:hAnsi="Cambria Math" w:cs="Cambria Math"/>
        </w:rPr>
        <w:t>‑</w:t>
      </w:r>
      <w:r w:rsidRPr="00026791">
        <w:t>site management and long</w:t>
      </w:r>
      <w:r w:rsidRPr="00026791">
        <w:rPr>
          <w:rFonts w:ascii="Cambria Math" w:hAnsi="Cambria Math" w:cs="Cambria Math"/>
        </w:rPr>
        <w:t>‑</w:t>
      </w:r>
      <w:r w:rsidRPr="00026791">
        <w:t>term storage of radioactive waste prior to disposal (EASR18, Schedule 8)</w:t>
      </w:r>
      <w:r w:rsidR="00562EB2" w:rsidRPr="00BD1692">
        <w:t>.</w:t>
      </w:r>
    </w:p>
    <w:p w14:paraId="4660FF0C" w14:textId="2F89AC42" w:rsidR="00562EB2" w:rsidRPr="00BD1692" w:rsidRDefault="00FB106E" w:rsidP="00E4561F">
      <w:pPr>
        <w:pStyle w:val="F9-Paragraph"/>
        <w:numPr>
          <w:ilvl w:val="0"/>
          <w:numId w:val="5"/>
        </w:numPr>
        <w:ind w:hanging="862"/>
      </w:pPr>
      <w:r w:rsidRPr="00FB106E">
        <w:t xml:space="preserve">Section 68(1)(c) of the Energy Act 2013 and section 4 of NIA65 provide ONR with powers to regulate the storage and use of nuclear matter on GB nuclear licensed sites, including the accumulation of radioactive waste. ONR regulates the safety aspects of handling, treatment and disposal of nuclear matter, and discharges from the site, primarily through LCs 32 to 34 and other relevant licence conditions, including LC 4. ONR works with the environment </w:t>
      </w:r>
      <w:r w:rsidRPr="00FB106E">
        <w:lastRenderedPageBreak/>
        <w:t>agencies under Memoranda of Understanding to support effective and coordinated regulation</w:t>
      </w:r>
      <w:r w:rsidR="00562EB2" w:rsidRPr="00BD1692">
        <w:t>.</w:t>
      </w:r>
    </w:p>
    <w:p w14:paraId="122548D4" w14:textId="4C7065F3" w:rsidR="00562EB2" w:rsidRPr="00BD1692" w:rsidRDefault="00731CDC" w:rsidP="00E4561F">
      <w:pPr>
        <w:pStyle w:val="F9-Paragraph"/>
        <w:numPr>
          <w:ilvl w:val="0"/>
          <w:numId w:val="5"/>
        </w:numPr>
        <w:ind w:hanging="862"/>
      </w:pPr>
      <w:r w:rsidRPr="00731CDC">
        <w:t>Nuclear licensees require a permit from the relevant environmental regulator for the disposal or off</w:t>
      </w:r>
      <w:r w:rsidRPr="00731CDC">
        <w:rPr>
          <w:rFonts w:ascii="Cambria Math" w:hAnsi="Cambria Math" w:cs="Cambria Math"/>
        </w:rPr>
        <w:t>‑</w:t>
      </w:r>
      <w:r w:rsidRPr="00731CDC">
        <w:t>site transfer of radioactive waste and for the keeping or use of mobile radioactive sources</w:t>
      </w:r>
      <w:r w:rsidR="00562EB2" w:rsidRPr="00BD1692">
        <w:t>.</w:t>
      </w:r>
    </w:p>
    <w:p w14:paraId="3B679BD9" w14:textId="1213FEF3" w:rsidR="00562EB2" w:rsidRPr="00BD1692" w:rsidRDefault="0025762D" w:rsidP="00E4561F">
      <w:pPr>
        <w:pStyle w:val="F9-Paragraph"/>
        <w:numPr>
          <w:ilvl w:val="0"/>
          <w:numId w:val="5"/>
        </w:numPr>
        <w:ind w:hanging="862"/>
      </w:pPr>
      <w:r w:rsidRPr="0025762D">
        <w:t>Radioactive waste may be exempt from specific regulatory control where activity does not exceed the quantity and concentration thresholds set out in current regulations: EPR16 in England and Wales, and EASR18 in Scotland. Non</w:t>
      </w:r>
      <w:r w:rsidRPr="0025762D">
        <w:rPr>
          <w:rFonts w:ascii="Cambria Math" w:hAnsi="Cambria Math" w:cs="Cambria Math"/>
        </w:rPr>
        <w:t>‑</w:t>
      </w:r>
      <w:r w:rsidRPr="0025762D">
        <w:t xml:space="preserve">radiological characteristics (for example, chemical content) may still require compliance with other legislation </w:t>
      </w:r>
      <w:r w:rsidR="00562EB2" w:rsidRPr="00BD1692">
        <w:t>(</w:t>
      </w:r>
      <w:r w:rsidR="00562EB2">
        <w:t>for example</w:t>
      </w:r>
      <w:r w:rsidR="00562EB2" w:rsidRPr="00BD1692">
        <w:t>, COSHH Regulations).</w:t>
      </w:r>
    </w:p>
    <w:p w14:paraId="10D29B77" w14:textId="03319B71" w:rsidR="00562EB2" w:rsidRPr="00BD1692" w:rsidRDefault="00C541CF" w:rsidP="00E4561F">
      <w:pPr>
        <w:pStyle w:val="F9-Paragraph"/>
        <w:numPr>
          <w:ilvl w:val="0"/>
          <w:numId w:val="5"/>
        </w:numPr>
        <w:ind w:hanging="862"/>
      </w:pPr>
      <w:r w:rsidRPr="00C541CF">
        <w:t>On sites not licensed under NIA65, the environment agencies’ powers extend to the storage of radioactive waste as well as disposals in England and Wales (EPR16), and to all radioactive substances activities in Scotland (EASR18)</w:t>
      </w:r>
      <w:r w:rsidR="00562EB2" w:rsidRPr="00BD1692">
        <w:t>.</w:t>
      </w:r>
    </w:p>
    <w:p w14:paraId="7AA2F094" w14:textId="3F32ECE8" w:rsidR="00562EB2" w:rsidRPr="00BD1692" w:rsidRDefault="00903ACE" w:rsidP="00E4561F">
      <w:pPr>
        <w:pStyle w:val="F9-Paragraph"/>
        <w:numPr>
          <w:ilvl w:val="0"/>
          <w:numId w:val="5"/>
        </w:numPr>
        <w:ind w:hanging="862"/>
      </w:pPr>
      <w:r w:rsidRPr="00903ACE">
        <w:t>NIA65 requires ONR to consult the environment agencies on matters affecting the creation, accumulation or disposal of radioactive waste before issuing, amending or varying nuclear site licences, or attaching conditions. In addition to these statutory requirements, ONR operates under MoUs with the Environment Agency, NRW and SEPA to support coordinated regulation. Assessments or reviews of radioactive waste management should therefore include engagement with the relevant environmental regulator in accordance with the applicable MoU, particularly in Scotland where SEPA’s remit explicitly includes radioactive waste management on nuclear licensed sites</w:t>
      </w:r>
      <w:r w:rsidR="00562EB2" w:rsidRPr="00BD1692">
        <w:t>.</w:t>
      </w:r>
    </w:p>
    <w:p w14:paraId="554CDED6" w14:textId="7AFF50B4" w:rsidR="00562EB2" w:rsidRPr="00BD1692" w:rsidRDefault="00BE0388" w:rsidP="00E4561F">
      <w:pPr>
        <w:pStyle w:val="F9-Paragraph"/>
        <w:numPr>
          <w:ilvl w:val="0"/>
          <w:numId w:val="5"/>
        </w:numPr>
        <w:ind w:hanging="862"/>
      </w:pPr>
      <w:r w:rsidRPr="00BE0388">
        <w:t>Where a licensee proposes to condition HAW for long</w:t>
      </w:r>
      <w:r w:rsidRPr="00BE0388">
        <w:rPr>
          <w:rFonts w:ascii="Cambria Math" w:hAnsi="Cambria Math" w:cs="Cambria Math"/>
        </w:rPr>
        <w:t>‑</w:t>
      </w:r>
      <w:r w:rsidRPr="00BE0388">
        <w:t>term storage or disposal, ONR seeks advice from the relevant environment agency on the long</w:t>
      </w:r>
      <w:r w:rsidRPr="00BE0388">
        <w:rPr>
          <w:rFonts w:ascii="Cambria Math" w:hAnsi="Cambria Math" w:cs="Cambria Math"/>
        </w:rPr>
        <w:t>‑</w:t>
      </w:r>
      <w:r w:rsidRPr="00BE0388">
        <w:t>term disposability of the proposed product. This advice informs ONR’s expectations for the safety</w:t>
      </w:r>
      <w:r w:rsidRPr="00BE0388">
        <w:rPr>
          <w:rFonts w:ascii="Cambria Math" w:hAnsi="Cambria Math" w:cs="Cambria Math"/>
        </w:rPr>
        <w:t>‑</w:t>
      </w:r>
      <w:r w:rsidRPr="00BE0388">
        <w:t>related aspects of processing, interim storage and transport, and the environment agencies’ regulatory expectations for protection of the public and the environment</w:t>
      </w:r>
      <w:r w:rsidR="00562EB2" w:rsidRPr="00BD1692">
        <w:t>.</w:t>
      </w:r>
    </w:p>
    <w:p w14:paraId="0F1987B3" w14:textId="77777777" w:rsidR="00972AB5" w:rsidRDefault="00885EFD" w:rsidP="00E4561F">
      <w:pPr>
        <w:pStyle w:val="F9-Paragraph"/>
        <w:numPr>
          <w:ilvl w:val="0"/>
          <w:numId w:val="5"/>
        </w:numPr>
        <w:ind w:hanging="862"/>
      </w:pPr>
      <w:r w:rsidRPr="00885EFD">
        <w:t xml:space="preserve">From 1 January 2021, the requirement for the UK to submit information to the European Commission on radioactive waste disposal plans (Article 37) no longer applies. The revised process is defined by the Department for Energy Security and Net Zero (DESNZ) </w:t>
      </w:r>
      <w:sdt>
        <w:sdtPr>
          <w:id w:val="-2045518557"/>
          <w:citation/>
        </w:sdtPr>
        <w:sdtContent>
          <w:r w:rsidR="00562EB2">
            <w:fldChar w:fldCharType="begin"/>
          </w:r>
          <w:r w:rsidR="00562EB2">
            <w:instrText xml:space="preserve">CITATION TransBound \l 2057 </w:instrText>
          </w:r>
          <w:r w:rsidR="00562EB2">
            <w:fldChar w:fldCharType="separate"/>
          </w:r>
          <w:r w:rsidR="00387421" w:rsidRPr="00387421">
            <w:rPr>
              <w:noProof/>
            </w:rPr>
            <w:t>[25]</w:t>
          </w:r>
          <w:r w:rsidR="00562EB2">
            <w:fldChar w:fldCharType="end"/>
          </w:r>
        </w:sdtContent>
      </w:sdt>
      <w:r w:rsidR="00562EB2">
        <w:t xml:space="preserve"> </w:t>
      </w:r>
      <w:r w:rsidR="009E1D8D" w:rsidRPr="009E1D8D">
        <w:t>and is delivered through the environmental permit application process, with ONR acting as a statutory consultee</w:t>
      </w:r>
      <w:r w:rsidR="00562EB2">
        <w:t xml:space="preserve">. </w:t>
      </w:r>
    </w:p>
    <w:p w14:paraId="010D9D33" w14:textId="0EBBD1C6" w:rsidR="00562EB2" w:rsidRDefault="003244D4" w:rsidP="00E4561F">
      <w:pPr>
        <w:pStyle w:val="F9-Paragraph"/>
        <w:numPr>
          <w:ilvl w:val="0"/>
          <w:numId w:val="5"/>
        </w:numPr>
        <w:ind w:hanging="862"/>
      </w:pPr>
      <w:r w:rsidRPr="003244D4">
        <w:t>The UK and Scottish Governments have introduced requirements through the Transboundary Radioactive Contamination (England) Direction 2020 and the Transboundary Radioactive Contamination (Scotland) Direction 2021. These include public consultation, with DESNZ or Scottish Ministers providing information to notifiable countries to enable participation</w:t>
      </w:r>
      <w:r w:rsidR="00562EB2">
        <w:rPr>
          <w:szCs w:val="24"/>
        </w:rPr>
        <w:t>.</w:t>
      </w:r>
    </w:p>
    <w:p w14:paraId="21F99301" w14:textId="2A840B4B" w:rsidR="001B4D5A" w:rsidRDefault="000C7B28" w:rsidP="00E4561F">
      <w:pPr>
        <w:pStyle w:val="F9-Paragraph"/>
        <w:numPr>
          <w:ilvl w:val="0"/>
          <w:numId w:val="5"/>
        </w:numPr>
        <w:ind w:hanging="862"/>
      </w:pPr>
      <w:r w:rsidRPr="000C7B28">
        <w:t xml:space="preserve">he Transfrontier Shipment of Radioactive Waste and Spent Nuclear Fuel Regulations 2008 set out the circumstances for the import and export of </w:t>
      </w:r>
      <w:r w:rsidRPr="000C7B28">
        <w:lastRenderedPageBreak/>
        <w:t>radioactive waste and spent nuclear fuel. These regulations complement the environment agencies’ powers under EPR16 and EASR18. The relevant environment agency should consult ONR before granting consent for a transfrontier shipment from a UK nuclear licensed site</w:t>
      </w:r>
      <w:r w:rsidR="00BB653C">
        <w:t>.</w:t>
      </w:r>
    </w:p>
    <w:p w14:paraId="765B1A0F" w14:textId="77777777" w:rsidR="00BB653C" w:rsidRDefault="00BB653C" w:rsidP="00BB653C">
      <w:pPr>
        <w:pStyle w:val="F9-Paragraph"/>
        <w:ind w:left="851"/>
      </w:pPr>
    </w:p>
    <w:p w14:paraId="73F98CB4" w14:textId="77777777" w:rsidR="003053CB" w:rsidRDefault="003053CB" w:rsidP="002042C2">
      <w:pPr>
        <w:rPr>
          <w:bCs/>
        </w:rPr>
        <w:sectPr w:rsidR="003053CB" w:rsidSect="00B23A5E">
          <w:pgSz w:w="11906" w:h="16838" w:code="9"/>
          <w:pgMar w:top="1440" w:right="1440" w:bottom="1440" w:left="1440" w:header="397" w:footer="397" w:gutter="0"/>
          <w:cols w:space="312"/>
          <w:docGrid w:linePitch="360"/>
        </w:sectPr>
      </w:pPr>
    </w:p>
    <w:p w14:paraId="1C15D9DC" w14:textId="7FFD4261" w:rsidR="003E56EC" w:rsidRDefault="003053CB" w:rsidP="003D2B38">
      <w:pPr>
        <w:pStyle w:val="Heading1"/>
        <w:numPr>
          <w:ilvl w:val="0"/>
          <w:numId w:val="0"/>
        </w:numPr>
      </w:pPr>
      <w:bookmarkStart w:id="15" w:name="_Toc225084879"/>
      <w:r>
        <w:lastRenderedPageBreak/>
        <w:t xml:space="preserve">Appendix </w:t>
      </w:r>
      <w:r w:rsidR="003D2B38">
        <w:t>B</w:t>
      </w:r>
      <w:r>
        <w:t xml:space="preserve"> – </w:t>
      </w:r>
      <w:r w:rsidR="009F407E">
        <w:t>Interfaces with the Nuclear Safeguards (EU Exit) Regulations 2019</w:t>
      </w:r>
      <w:bookmarkEnd w:id="15"/>
    </w:p>
    <w:p w14:paraId="235A1452" w14:textId="3359787F" w:rsidR="00E310E6" w:rsidRDefault="006B0BE4" w:rsidP="00E4561F">
      <w:pPr>
        <w:pStyle w:val="F9-Paragraph"/>
        <w:numPr>
          <w:ilvl w:val="0"/>
          <w:numId w:val="6"/>
        </w:numPr>
        <w:ind w:hanging="720"/>
      </w:pPr>
      <w:r w:rsidRPr="006B0BE4">
        <w:t>Many expectations for LC32 arrangements are also applicable to compliance with NSR19 and ONMACS</w:t>
      </w:r>
      <w:sdt>
        <w:sdtPr>
          <w:id w:val="375666263"/>
          <w:citation/>
        </w:sdtPr>
        <w:sdtContent>
          <w:r w:rsidR="005C5C39">
            <w:fldChar w:fldCharType="begin"/>
          </w:r>
          <w:r w:rsidR="005C5C39">
            <w:instrText xml:space="preserve">CITATION ONMACSGuide \l 2057 </w:instrText>
          </w:r>
          <w:r w:rsidR="005C5C39">
            <w:fldChar w:fldCharType="separate"/>
          </w:r>
          <w:r w:rsidR="00387421">
            <w:rPr>
              <w:noProof/>
            </w:rPr>
            <w:t xml:space="preserve"> </w:t>
          </w:r>
          <w:r w:rsidR="00387421" w:rsidRPr="00387421">
            <w:rPr>
              <w:noProof/>
            </w:rPr>
            <w:t>[18]</w:t>
          </w:r>
          <w:r w:rsidR="005C5C39">
            <w:fldChar w:fldCharType="end"/>
          </w:r>
        </w:sdtContent>
      </w:sdt>
      <w:r>
        <w:t xml:space="preserve">, </w:t>
      </w:r>
      <w:r w:rsidR="002A1B75" w:rsidRPr="002A1B75">
        <w:t>particularly in relation to record</w:t>
      </w:r>
      <w:r w:rsidR="002A1B75" w:rsidRPr="002A1B75">
        <w:rPr>
          <w:rFonts w:ascii="Cambria Math" w:hAnsi="Cambria Math" w:cs="Cambria Math"/>
        </w:rPr>
        <w:t>‑</w:t>
      </w:r>
      <w:r w:rsidR="002A1B75" w:rsidRPr="002A1B75">
        <w:t>keeping and procedures for material tracking. Inspectors should note the distinction between “nuclear matter” and “qualifying nuclear material” (QNM). QNM is defined in the Nuclear Safeguards Act 2018 and the Nuclear Safeguards (Fissionable Material and Relevant International Agreements) (EU Exit) Regulations 2019 as natural uranium, depleted uranium, uranium enriched to less than 20%, uranium enriched to 20% or above, thorium and plutonium</w:t>
      </w:r>
      <w:r w:rsidR="005C5C39" w:rsidRPr="00BD1692">
        <w:t>.</w:t>
      </w:r>
    </w:p>
    <w:p w14:paraId="654773F8" w14:textId="1314C116" w:rsidR="00E310E6" w:rsidRDefault="00962CD6" w:rsidP="00E4561F">
      <w:pPr>
        <w:pStyle w:val="F9-Paragraph"/>
        <w:numPr>
          <w:ilvl w:val="0"/>
          <w:numId w:val="6"/>
        </w:numPr>
        <w:ind w:hanging="720"/>
      </w:pPr>
      <w:r w:rsidRPr="00962CD6">
        <w:t>ONR Safeguards undertakes a range of inspection types that may provide opportunities for joint inspections where appropriately scoped. Further guidance on safeguards inspection types is provided in the ONR TIG on safeguards</w:t>
      </w:r>
      <w:r>
        <w:t xml:space="preserve"> </w:t>
      </w:r>
      <w:sdt>
        <w:sdtPr>
          <w:id w:val="1101221344"/>
          <w:citation/>
        </w:sdtPr>
        <w:sdtContent>
          <w:r w:rsidR="005C5C39">
            <w:fldChar w:fldCharType="begin"/>
          </w:r>
          <w:r w:rsidR="005C5C39">
            <w:instrText xml:space="preserve">CITATION SafeguardTIG \l 2057 </w:instrText>
          </w:r>
          <w:r w:rsidR="005C5C39">
            <w:fldChar w:fldCharType="separate"/>
          </w:r>
          <w:r w:rsidR="00387421" w:rsidRPr="00387421">
            <w:rPr>
              <w:noProof/>
            </w:rPr>
            <w:t>[26]</w:t>
          </w:r>
          <w:r w:rsidR="005C5C39">
            <w:fldChar w:fldCharType="end"/>
          </w:r>
        </w:sdtContent>
      </w:sdt>
      <w:r w:rsidR="005C5C39" w:rsidRPr="00BD1692">
        <w:t xml:space="preserve">. </w:t>
      </w:r>
    </w:p>
    <w:p w14:paraId="1BC5B346" w14:textId="35A064CA" w:rsidR="005C5C39" w:rsidRPr="00BD1692" w:rsidRDefault="005C5C39" w:rsidP="00E4561F">
      <w:pPr>
        <w:pStyle w:val="F9-Paragraph"/>
        <w:numPr>
          <w:ilvl w:val="0"/>
          <w:numId w:val="6"/>
        </w:numPr>
        <w:ind w:hanging="720"/>
      </w:pPr>
      <w:r w:rsidRPr="00BD1692">
        <w:t>Specific parts of this TIG that are safeguards-relevant are:</w:t>
      </w:r>
    </w:p>
    <w:p w14:paraId="0A7B4FA9" w14:textId="7DFFA6D9" w:rsidR="005C5C39" w:rsidRDefault="005C5C39" w:rsidP="005C5C39">
      <w:pPr>
        <w:pStyle w:val="Bulletlist1"/>
        <w:spacing w:before="240" w:after="120"/>
        <w:ind w:left="1276"/>
      </w:pPr>
      <w:r>
        <w:t xml:space="preserve">Paragraph </w:t>
      </w:r>
      <w:r>
        <w:fldChar w:fldCharType="begin"/>
      </w:r>
      <w:r>
        <w:instrText xml:space="preserve"> REF _Ref170120274 \r \h </w:instrText>
      </w:r>
      <w:r>
        <w:fldChar w:fldCharType="separate"/>
      </w:r>
      <w:r>
        <w:rPr>
          <w:cs/>
        </w:rPr>
        <w:t>‎</w:t>
      </w:r>
      <w:r>
        <w:t>26</w:t>
      </w:r>
      <w:r>
        <w:fldChar w:fldCharType="end"/>
      </w:r>
      <w:r w:rsidRPr="00BD1692">
        <w:t xml:space="preserve"> </w:t>
      </w:r>
      <w:r w:rsidR="008628C4" w:rsidRPr="008628C4">
        <w:t>of this TIG refers to arrangements for records of radioactive waste accumulated on site to support inventory tracking. Where this waste is also QNM declared as retained or conditioned waste, regulations 29 and 30 of NSR19 apply. Regulation 29 is most relevant and requires operators to maintain a stock list and accounting records consistent with LC 32 inventory</w:t>
      </w:r>
      <w:r w:rsidR="008628C4" w:rsidRPr="008628C4">
        <w:rPr>
          <w:rFonts w:ascii="Cambria Math" w:hAnsi="Cambria Math" w:cs="Cambria Math"/>
        </w:rPr>
        <w:t>‑</w:t>
      </w:r>
      <w:r w:rsidR="008628C4" w:rsidRPr="008628C4">
        <w:t>control expectations</w:t>
      </w:r>
      <w:r w:rsidRPr="00BD1692">
        <w:t xml:space="preserve">. </w:t>
      </w:r>
      <w:r w:rsidR="00153E46" w:rsidRPr="00153E46">
        <w:t>ONR Safeguards expectations for records are set out in Material Accountancy and Control Expectation (MACE) 8.35.1</w:t>
      </w:r>
      <w:sdt>
        <w:sdtPr>
          <w:id w:val="-1977286066"/>
          <w:citation/>
        </w:sdtPr>
        <w:sdtContent>
          <w:r>
            <w:fldChar w:fldCharType="begin"/>
          </w:r>
          <w:r>
            <w:instrText xml:space="preserve"> CITATION ONMACSGuide \l 2057 </w:instrText>
          </w:r>
          <w:r>
            <w:fldChar w:fldCharType="separate"/>
          </w:r>
          <w:r w:rsidR="00387421" w:rsidRPr="00387421">
            <w:rPr>
              <w:noProof/>
            </w:rPr>
            <w:t>[18]</w:t>
          </w:r>
          <w:r>
            <w:fldChar w:fldCharType="end"/>
          </w:r>
        </w:sdtContent>
      </w:sdt>
      <w:r w:rsidR="00153E46">
        <w:t>,</w:t>
      </w:r>
      <w:r>
        <w:t xml:space="preserve"> </w:t>
      </w:r>
      <w:r w:rsidR="007E65B0" w:rsidRPr="007E65B0">
        <w:t>which also requires arrangements to provide effective inventory control. While reference is made to LC 4 arrangements, safeguards inventory</w:t>
      </w:r>
      <w:r w:rsidR="007E65B0" w:rsidRPr="007E65B0">
        <w:rPr>
          <w:rFonts w:ascii="Cambria Math" w:hAnsi="Cambria Math" w:cs="Cambria Math"/>
        </w:rPr>
        <w:t>‑</w:t>
      </w:r>
      <w:r w:rsidR="007E65B0" w:rsidRPr="007E65B0">
        <w:t>control requirements should also be considered. Regulation 6 and Schedule 2 (6), (8) and (12) of NSR19 are particularly relevant</w:t>
      </w:r>
      <w:r w:rsidRPr="00BD1692">
        <w:t xml:space="preserve">. </w:t>
      </w:r>
      <w:r w:rsidR="00AE2D18" w:rsidRPr="00AE2D18">
        <w:t>In addition, Regulation 29 applies to inventory control for material declared as waste, with relevant expectations set out in MACE 7.1 </w:t>
      </w:r>
      <w:r>
        <w:t xml:space="preserve"> </w:t>
      </w:r>
      <w:sdt>
        <w:sdtPr>
          <w:id w:val="-81464607"/>
          <w:citation/>
        </w:sdtPr>
        <w:sdtContent>
          <w:r>
            <w:fldChar w:fldCharType="begin"/>
          </w:r>
          <w:r>
            <w:instrText xml:space="preserve"> CITATION ONMACSGuide \l 2057 </w:instrText>
          </w:r>
          <w:r>
            <w:fldChar w:fldCharType="separate"/>
          </w:r>
          <w:r w:rsidR="00387421" w:rsidRPr="00387421">
            <w:rPr>
              <w:noProof/>
            </w:rPr>
            <w:t>[18]</w:t>
          </w:r>
          <w:r>
            <w:fldChar w:fldCharType="end"/>
          </w:r>
        </w:sdtContent>
      </w:sdt>
      <w:r w:rsidRPr="00BD1692">
        <w:t xml:space="preserve">. </w:t>
      </w:r>
    </w:p>
    <w:p w14:paraId="5422D95F" w14:textId="222AAEFD" w:rsidR="005C5C39" w:rsidRPr="00BD1692" w:rsidRDefault="005C5C39" w:rsidP="005C5C39">
      <w:pPr>
        <w:pStyle w:val="Bulletlist1"/>
        <w:spacing w:before="240" w:after="120"/>
        <w:ind w:left="1276"/>
      </w:pPr>
      <w:r>
        <w:t xml:space="preserve">Paragraph </w:t>
      </w:r>
      <w:r>
        <w:fldChar w:fldCharType="begin"/>
      </w:r>
      <w:r>
        <w:instrText xml:space="preserve"> REF _Ref170120508 \r \h </w:instrText>
      </w:r>
      <w:r>
        <w:fldChar w:fldCharType="separate"/>
      </w:r>
      <w:r>
        <w:rPr>
          <w:cs/>
        </w:rPr>
        <w:t>‎</w:t>
      </w:r>
      <w:r>
        <w:t>39</w:t>
      </w:r>
      <w:r>
        <w:fldChar w:fldCharType="end"/>
      </w:r>
      <w:r w:rsidRPr="00BD1692">
        <w:t xml:space="preserve"> </w:t>
      </w:r>
      <w:r w:rsidR="00003682" w:rsidRPr="00003682">
        <w:t>notes that inspectors may undertake plant visits to confirm that waste accumulations are as recorded, an activity also undertaken by ONR Safeguards. Physical Inventory Verification (PIV) is normally carried out following an operator’s Physical Inventory Taking (PIT). Where physical verification is planned during an LC 32 inspection, coordination with ONR Safeguards may enable a single PIV to meet both purposes</w:t>
      </w:r>
      <w:r w:rsidR="0085786F">
        <w:t xml:space="preserve"> </w:t>
      </w:r>
      <w:sdt>
        <w:sdtPr>
          <w:id w:val="-686591980"/>
          <w:citation/>
        </w:sdtPr>
        <w:sdtContent>
          <w:r>
            <w:fldChar w:fldCharType="begin"/>
          </w:r>
          <w:r>
            <w:instrText xml:space="preserve">CITATION SafeguardTIG \l 2057 </w:instrText>
          </w:r>
          <w:r>
            <w:fldChar w:fldCharType="separate"/>
          </w:r>
          <w:r w:rsidR="00387421" w:rsidRPr="00387421">
            <w:rPr>
              <w:noProof/>
            </w:rPr>
            <w:t>[26]</w:t>
          </w:r>
          <w:r>
            <w:fldChar w:fldCharType="end"/>
          </w:r>
        </w:sdtContent>
      </w:sdt>
      <w:r>
        <w:t>.</w:t>
      </w:r>
      <w:r w:rsidRPr="00BD1692">
        <w:t xml:space="preserve"> </w:t>
      </w:r>
      <w:r w:rsidR="00F0597D" w:rsidRPr="00F0597D">
        <w:t>This paragraph also relates to regulation 6(2) of NSR19 concerning QNM inventory control. Safeguards expectations for QNM tracking are set out in MACE 7.2</w:t>
      </w:r>
      <w:r w:rsidRPr="00BD1692">
        <w:t xml:space="preserve"> </w:t>
      </w:r>
      <w:sdt>
        <w:sdtPr>
          <w:id w:val="-989855591"/>
          <w:citation/>
        </w:sdtPr>
        <w:sdtContent>
          <w:r>
            <w:fldChar w:fldCharType="begin"/>
          </w:r>
          <w:r>
            <w:instrText xml:space="preserve"> CITATION ONMACSGuide \l 2057 </w:instrText>
          </w:r>
          <w:r>
            <w:fldChar w:fldCharType="separate"/>
          </w:r>
          <w:r w:rsidR="00387421" w:rsidRPr="00387421">
            <w:rPr>
              <w:noProof/>
            </w:rPr>
            <w:t>[18]</w:t>
          </w:r>
          <w:r>
            <w:fldChar w:fldCharType="end"/>
          </w:r>
        </w:sdtContent>
      </w:sdt>
      <w:r w:rsidRPr="00BD1692">
        <w:t xml:space="preserve">, </w:t>
      </w:r>
      <w:r w:rsidR="00F0597D" w:rsidRPr="00F0597D">
        <w:t>which addresses material identification. Reference should also be made to the safeguards appendix in the TIG on LC 4</w:t>
      </w:r>
      <w:r>
        <w:t xml:space="preserve"> </w:t>
      </w:r>
      <w:sdt>
        <w:sdtPr>
          <w:id w:val="-1191531758"/>
          <w:citation/>
        </w:sdtPr>
        <w:sdtContent>
          <w:r>
            <w:fldChar w:fldCharType="begin"/>
          </w:r>
          <w:r>
            <w:instrText xml:space="preserve">CITATION LC4TIG \l 2057 </w:instrText>
          </w:r>
          <w:r>
            <w:fldChar w:fldCharType="separate"/>
          </w:r>
          <w:r w:rsidR="00387421" w:rsidRPr="00387421">
            <w:rPr>
              <w:noProof/>
            </w:rPr>
            <w:t>[27]</w:t>
          </w:r>
          <w:r>
            <w:fldChar w:fldCharType="end"/>
          </w:r>
        </w:sdtContent>
      </w:sdt>
      <w:r w:rsidRPr="00BD1692">
        <w:t>.</w:t>
      </w:r>
    </w:p>
    <w:p w14:paraId="197A68CA" w14:textId="77777777" w:rsidR="003D2B38" w:rsidRDefault="003D2B38" w:rsidP="003D2B38"/>
    <w:p w14:paraId="02DA1C3F" w14:textId="400DB187" w:rsidR="003D2B38" w:rsidRPr="003D2B38" w:rsidRDefault="003D2B38" w:rsidP="003D2B38">
      <w:pPr>
        <w:sectPr w:rsidR="003D2B38" w:rsidRPr="003D2B38" w:rsidSect="00B23A5E">
          <w:pgSz w:w="11906" w:h="16838" w:code="9"/>
          <w:pgMar w:top="1440" w:right="1440" w:bottom="1440" w:left="1440" w:header="397" w:footer="397" w:gutter="0"/>
          <w:cols w:space="312"/>
          <w:docGrid w:linePitch="360"/>
        </w:sectPr>
      </w:pPr>
    </w:p>
    <w:bookmarkStart w:id="16" w:name="_Toc225084880" w:displacedByCustomXml="next"/>
    <w:sdt>
      <w:sdtPr>
        <w:rPr>
          <w:color w:val="auto"/>
          <w:sz w:val="24"/>
        </w:rPr>
        <w:id w:val="-652758001"/>
        <w:docPartObj>
          <w:docPartGallery w:val="Bibliographies"/>
          <w:docPartUnique/>
        </w:docPartObj>
      </w:sdtPr>
      <w:sdtContent>
        <w:p w14:paraId="5F37DAE5" w14:textId="77777777" w:rsidR="002042C2" w:rsidRDefault="002042C2" w:rsidP="002042C2">
          <w:pPr>
            <w:pStyle w:val="Heading1"/>
            <w:numPr>
              <w:ilvl w:val="0"/>
              <w:numId w:val="0"/>
            </w:numPr>
            <w:ind w:left="851" w:hanging="851"/>
          </w:pPr>
          <w:r>
            <w:t>References</w:t>
          </w:r>
          <w:bookmarkEnd w:id="16"/>
        </w:p>
        <w:sdt>
          <w:sdtPr>
            <w:id w:val="-573587230"/>
            <w:bibliography/>
          </w:sdtPr>
          <w:sdtContent>
            <w:p w14:paraId="29C81F9A" w14:textId="77777777" w:rsidR="00387421" w:rsidRDefault="002042C2" w:rsidP="002042C2">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Layout w:type="fixed"/>
                <w:tblCellMar>
                  <w:top w:w="15" w:type="dxa"/>
                  <w:left w:w="15" w:type="dxa"/>
                  <w:bottom w:w="15" w:type="dxa"/>
                  <w:right w:w="15" w:type="dxa"/>
                </w:tblCellMar>
                <w:tblLook w:val="04A0" w:firstRow="1" w:lastRow="0" w:firstColumn="1" w:lastColumn="0" w:noHBand="0" w:noVBand="1"/>
              </w:tblPr>
              <w:tblGrid>
                <w:gridCol w:w="567"/>
                <w:gridCol w:w="8459"/>
              </w:tblGrid>
              <w:tr w:rsidR="00387421" w:rsidRPr="005B5B0B" w14:paraId="6D4EDE6C" w14:textId="77777777" w:rsidTr="00946D4E">
                <w:trPr>
                  <w:divId w:val="2079159195"/>
                  <w:tblCellSpacing w:w="15" w:type="dxa"/>
                </w:trPr>
                <w:tc>
                  <w:tcPr>
                    <w:tcW w:w="289" w:type="pct"/>
                    <w:hideMark/>
                  </w:tcPr>
                  <w:p w14:paraId="33B3DE5C" w14:textId="418BC317" w:rsidR="00387421" w:rsidRDefault="00387421">
                    <w:pPr>
                      <w:pStyle w:val="Bibliography"/>
                      <w:rPr>
                        <w:noProof/>
                        <w:szCs w:val="24"/>
                      </w:rPr>
                    </w:pPr>
                    <w:r>
                      <w:rPr>
                        <w:noProof/>
                      </w:rPr>
                      <w:t xml:space="preserve">[1] </w:t>
                    </w:r>
                  </w:p>
                </w:tc>
                <w:tc>
                  <w:tcPr>
                    <w:tcW w:w="4661" w:type="pct"/>
                    <w:hideMark/>
                  </w:tcPr>
                  <w:p w14:paraId="16664AC3" w14:textId="77777777" w:rsidR="00387421" w:rsidRPr="005B5B0B" w:rsidRDefault="00387421">
                    <w:pPr>
                      <w:pStyle w:val="Bibliography"/>
                      <w:rPr>
                        <w:noProof/>
                        <w:lang w:val="fr-FR"/>
                      </w:rPr>
                    </w:pPr>
                    <w:r>
                      <w:rPr>
                        <w:noProof/>
                      </w:rPr>
                      <w:t xml:space="preserve">IAEA, “Safety Standards Series No. GSR Part 5 - Predisposal Management of Radioactive Waste,” May 2009. </w:t>
                    </w:r>
                    <w:r w:rsidRPr="005B5B0B">
                      <w:rPr>
                        <w:noProof/>
                        <w:lang w:val="fr-FR"/>
                      </w:rPr>
                      <w:t>[Online]. Available: https://www.iaea.org/publications/8004/predisposal-management-of-radioactive-waste.</w:t>
                    </w:r>
                  </w:p>
                </w:tc>
              </w:tr>
              <w:tr w:rsidR="00387421" w:rsidRPr="005B5B0B" w14:paraId="27C3C6A6" w14:textId="77777777" w:rsidTr="00946D4E">
                <w:trPr>
                  <w:divId w:val="2079159195"/>
                  <w:tblCellSpacing w:w="15" w:type="dxa"/>
                </w:trPr>
                <w:tc>
                  <w:tcPr>
                    <w:tcW w:w="289" w:type="pct"/>
                    <w:hideMark/>
                  </w:tcPr>
                  <w:p w14:paraId="05B7CF4C" w14:textId="77777777" w:rsidR="00387421" w:rsidRDefault="00387421">
                    <w:pPr>
                      <w:pStyle w:val="Bibliography"/>
                      <w:rPr>
                        <w:noProof/>
                      </w:rPr>
                    </w:pPr>
                    <w:r>
                      <w:rPr>
                        <w:noProof/>
                      </w:rPr>
                      <w:t xml:space="preserve">[2] </w:t>
                    </w:r>
                  </w:p>
                </w:tc>
                <w:tc>
                  <w:tcPr>
                    <w:tcW w:w="4661" w:type="pct"/>
                    <w:hideMark/>
                  </w:tcPr>
                  <w:p w14:paraId="77984609" w14:textId="77777777" w:rsidR="00387421" w:rsidRPr="005B5B0B" w:rsidRDefault="00387421">
                    <w:pPr>
                      <w:pStyle w:val="Bibliography"/>
                      <w:rPr>
                        <w:noProof/>
                        <w:lang w:val="fr-FR"/>
                      </w:rPr>
                    </w:pPr>
                    <w:r>
                      <w:rPr>
                        <w:noProof/>
                      </w:rPr>
                      <w:t xml:space="preserve">IAEA, “Safety Standards Series No. GSG-3 - The Safety Case and Safety Assessment for the Predisposal Management of Radioactive Waste,” March 2013. </w:t>
                    </w:r>
                    <w:r w:rsidRPr="005B5B0B">
                      <w:rPr>
                        <w:noProof/>
                        <w:lang w:val="fr-FR"/>
                      </w:rPr>
                      <w:t>[Online]. Available: https://www-pub.iaea.org/MTCD/Publications/PDF/Pub1576_web.pdf.</w:t>
                    </w:r>
                  </w:p>
                </w:tc>
              </w:tr>
              <w:tr w:rsidR="00387421" w:rsidRPr="005B5B0B" w14:paraId="014A36BD" w14:textId="77777777" w:rsidTr="00946D4E">
                <w:trPr>
                  <w:divId w:val="2079159195"/>
                  <w:tblCellSpacing w:w="15" w:type="dxa"/>
                </w:trPr>
                <w:tc>
                  <w:tcPr>
                    <w:tcW w:w="289" w:type="pct"/>
                    <w:hideMark/>
                  </w:tcPr>
                  <w:p w14:paraId="1CA8A00E" w14:textId="77777777" w:rsidR="00387421" w:rsidRDefault="00387421">
                    <w:pPr>
                      <w:pStyle w:val="Bibliography"/>
                      <w:rPr>
                        <w:noProof/>
                      </w:rPr>
                    </w:pPr>
                    <w:r>
                      <w:rPr>
                        <w:noProof/>
                      </w:rPr>
                      <w:t xml:space="preserve">[3] </w:t>
                    </w:r>
                  </w:p>
                </w:tc>
                <w:tc>
                  <w:tcPr>
                    <w:tcW w:w="4661" w:type="pct"/>
                    <w:hideMark/>
                  </w:tcPr>
                  <w:p w14:paraId="0C10F315" w14:textId="77777777" w:rsidR="00387421" w:rsidRPr="005B5B0B" w:rsidRDefault="00387421">
                    <w:pPr>
                      <w:pStyle w:val="Bibliography"/>
                      <w:rPr>
                        <w:noProof/>
                        <w:lang w:val="fr-FR"/>
                      </w:rPr>
                    </w:pPr>
                    <w:r>
                      <w:rPr>
                        <w:noProof/>
                      </w:rPr>
                      <w:t xml:space="preserve">IAEA, “Safety Standards Series No. GSG-16 - Leadership, Management and Culture for Safety in Radioactive Waste Management,” January 2022. </w:t>
                    </w:r>
                    <w:r w:rsidRPr="005B5B0B">
                      <w:rPr>
                        <w:noProof/>
                        <w:lang w:val="fr-FR"/>
                      </w:rPr>
                      <w:t>[Online]. Available: https://www-pub.iaea.org/MTCD/Publications/PDF/PUB1979_web.pdf.</w:t>
                    </w:r>
                  </w:p>
                </w:tc>
              </w:tr>
              <w:tr w:rsidR="00387421" w14:paraId="63FC9CDD" w14:textId="77777777" w:rsidTr="00946D4E">
                <w:trPr>
                  <w:divId w:val="2079159195"/>
                  <w:tblCellSpacing w:w="15" w:type="dxa"/>
                </w:trPr>
                <w:tc>
                  <w:tcPr>
                    <w:tcW w:w="289" w:type="pct"/>
                    <w:hideMark/>
                  </w:tcPr>
                  <w:p w14:paraId="1722966D" w14:textId="77777777" w:rsidR="00387421" w:rsidRDefault="00387421">
                    <w:pPr>
                      <w:pStyle w:val="Bibliography"/>
                      <w:rPr>
                        <w:noProof/>
                      </w:rPr>
                    </w:pPr>
                    <w:r>
                      <w:rPr>
                        <w:noProof/>
                      </w:rPr>
                      <w:t xml:space="preserve">[4] </w:t>
                    </w:r>
                  </w:p>
                </w:tc>
                <w:tc>
                  <w:tcPr>
                    <w:tcW w:w="4661" w:type="pct"/>
                    <w:hideMark/>
                  </w:tcPr>
                  <w:p w14:paraId="24F19C0E" w14:textId="77777777" w:rsidR="00387421" w:rsidRDefault="00387421">
                    <w:pPr>
                      <w:pStyle w:val="Bibliography"/>
                      <w:rPr>
                        <w:noProof/>
                      </w:rPr>
                    </w:pPr>
                    <w:r>
                      <w:rPr>
                        <w:noProof/>
                      </w:rPr>
                      <w:t>HM Government, “The Environmental Permitting (England and Wales) Regulations 2016,” [Online]. Available: https://www.legislation.gov.uk/uksi/2016/1154/contents.</w:t>
                    </w:r>
                  </w:p>
                </w:tc>
              </w:tr>
              <w:tr w:rsidR="00387421" w14:paraId="24EB50BD" w14:textId="77777777" w:rsidTr="00946D4E">
                <w:trPr>
                  <w:divId w:val="2079159195"/>
                  <w:tblCellSpacing w:w="15" w:type="dxa"/>
                </w:trPr>
                <w:tc>
                  <w:tcPr>
                    <w:tcW w:w="289" w:type="pct"/>
                    <w:hideMark/>
                  </w:tcPr>
                  <w:p w14:paraId="6D1AAF53" w14:textId="77777777" w:rsidR="00387421" w:rsidRDefault="00387421">
                    <w:pPr>
                      <w:pStyle w:val="Bibliography"/>
                      <w:rPr>
                        <w:noProof/>
                      </w:rPr>
                    </w:pPr>
                    <w:r>
                      <w:rPr>
                        <w:noProof/>
                      </w:rPr>
                      <w:t xml:space="preserve">[5] </w:t>
                    </w:r>
                  </w:p>
                </w:tc>
                <w:tc>
                  <w:tcPr>
                    <w:tcW w:w="4661" w:type="pct"/>
                    <w:hideMark/>
                  </w:tcPr>
                  <w:p w14:paraId="33C4EE00" w14:textId="77777777" w:rsidR="00387421" w:rsidRDefault="00387421">
                    <w:pPr>
                      <w:pStyle w:val="Bibliography"/>
                      <w:rPr>
                        <w:noProof/>
                      </w:rPr>
                    </w:pPr>
                    <w:r>
                      <w:rPr>
                        <w:noProof/>
                      </w:rPr>
                      <w:t>HM Government, “The Environmental Authorisations (Scotland) Regulations 2018,” [Online]. Available: https://www.legislation.gov.uk/sdsi/2018/9780111039014/contents.</w:t>
                    </w:r>
                  </w:p>
                </w:tc>
              </w:tr>
              <w:tr w:rsidR="00387421" w:rsidRPr="005B5B0B" w14:paraId="6EEE854E" w14:textId="77777777" w:rsidTr="00946D4E">
                <w:trPr>
                  <w:divId w:val="2079159195"/>
                  <w:tblCellSpacing w:w="15" w:type="dxa"/>
                </w:trPr>
                <w:tc>
                  <w:tcPr>
                    <w:tcW w:w="289" w:type="pct"/>
                    <w:hideMark/>
                  </w:tcPr>
                  <w:p w14:paraId="72853B39" w14:textId="77777777" w:rsidR="00387421" w:rsidRDefault="00387421">
                    <w:pPr>
                      <w:pStyle w:val="Bibliography"/>
                      <w:rPr>
                        <w:noProof/>
                      </w:rPr>
                    </w:pPr>
                    <w:r>
                      <w:rPr>
                        <w:noProof/>
                      </w:rPr>
                      <w:t xml:space="preserve">[6] </w:t>
                    </w:r>
                  </w:p>
                </w:tc>
                <w:tc>
                  <w:tcPr>
                    <w:tcW w:w="4661" w:type="pct"/>
                    <w:hideMark/>
                  </w:tcPr>
                  <w:p w14:paraId="7C3DEE5E" w14:textId="77777777" w:rsidR="00387421" w:rsidRPr="005B5B0B" w:rsidRDefault="00387421">
                    <w:pPr>
                      <w:pStyle w:val="Bibliography"/>
                      <w:rPr>
                        <w:noProof/>
                        <w:lang w:val="fr-FR"/>
                      </w:rPr>
                    </w:pPr>
                    <w:r>
                      <w:rPr>
                        <w:noProof/>
                      </w:rPr>
                      <w:t xml:space="preserve">ONR, “Licence condition handbook,” February 2017. </w:t>
                    </w:r>
                    <w:r w:rsidRPr="005B5B0B">
                      <w:rPr>
                        <w:noProof/>
                        <w:lang w:val="fr-FR"/>
                      </w:rPr>
                      <w:t>[Online]. Available: https://www.onr.org.uk/documents/licence-condition-handbook.pdf.</w:t>
                    </w:r>
                  </w:p>
                </w:tc>
              </w:tr>
              <w:tr w:rsidR="00387421" w:rsidRPr="005B5B0B" w14:paraId="7CEE200E" w14:textId="77777777" w:rsidTr="00946D4E">
                <w:trPr>
                  <w:divId w:val="2079159195"/>
                  <w:tblCellSpacing w:w="15" w:type="dxa"/>
                </w:trPr>
                <w:tc>
                  <w:tcPr>
                    <w:tcW w:w="289" w:type="pct"/>
                    <w:hideMark/>
                  </w:tcPr>
                  <w:p w14:paraId="4F7CF699" w14:textId="77777777" w:rsidR="00387421" w:rsidRDefault="00387421">
                    <w:pPr>
                      <w:pStyle w:val="Bibliography"/>
                      <w:rPr>
                        <w:noProof/>
                      </w:rPr>
                    </w:pPr>
                    <w:r>
                      <w:rPr>
                        <w:noProof/>
                      </w:rPr>
                      <w:t xml:space="preserve">[7] </w:t>
                    </w:r>
                  </w:p>
                </w:tc>
                <w:tc>
                  <w:tcPr>
                    <w:tcW w:w="4661" w:type="pct"/>
                    <w:hideMark/>
                  </w:tcPr>
                  <w:p w14:paraId="080D2FC4" w14:textId="77777777" w:rsidR="00387421" w:rsidRPr="005B5B0B" w:rsidRDefault="00387421">
                    <w:pPr>
                      <w:pStyle w:val="Bibliography"/>
                      <w:rPr>
                        <w:noProof/>
                        <w:lang w:val="fr-FR"/>
                      </w:rPr>
                    </w:pPr>
                    <w:r>
                      <w:rPr>
                        <w:noProof/>
                      </w:rPr>
                      <w:t xml:space="preserve">HM Government, “UK policy framework for managing radioactive substances and nuclear decommissioning,” May 2024. </w:t>
                    </w:r>
                    <w:r w:rsidRPr="005B5B0B">
                      <w:rPr>
                        <w:noProof/>
                        <w:lang w:val="fr-FR"/>
                      </w:rPr>
                      <w:t>[Online]. Available: https://assets.publishing.service.gov.uk/media/6632371769098ded31fca7c1/managing-radioactive-substances-and-nuclear-decommissioning-uk-policy-framework.pdf.</w:t>
                    </w:r>
                  </w:p>
                </w:tc>
              </w:tr>
              <w:tr w:rsidR="00387421" w:rsidRPr="005B5B0B" w14:paraId="135548AA" w14:textId="77777777" w:rsidTr="00946D4E">
                <w:trPr>
                  <w:divId w:val="2079159195"/>
                  <w:tblCellSpacing w:w="15" w:type="dxa"/>
                </w:trPr>
                <w:tc>
                  <w:tcPr>
                    <w:tcW w:w="289" w:type="pct"/>
                    <w:hideMark/>
                  </w:tcPr>
                  <w:p w14:paraId="5650BF95" w14:textId="77777777" w:rsidR="00387421" w:rsidRDefault="00387421">
                    <w:pPr>
                      <w:pStyle w:val="Bibliography"/>
                      <w:rPr>
                        <w:noProof/>
                      </w:rPr>
                    </w:pPr>
                    <w:r>
                      <w:rPr>
                        <w:noProof/>
                      </w:rPr>
                      <w:t xml:space="preserve">[8] </w:t>
                    </w:r>
                  </w:p>
                </w:tc>
                <w:tc>
                  <w:tcPr>
                    <w:tcW w:w="4661" w:type="pct"/>
                    <w:hideMark/>
                  </w:tcPr>
                  <w:p w14:paraId="72D292C3" w14:textId="77777777" w:rsidR="00387421" w:rsidRPr="005B5B0B" w:rsidRDefault="00387421">
                    <w:pPr>
                      <w:pStyle w:val="Bibliography"/>
                      <w:rPr>
                        <w:noProof/>
                        <w:lang w:val="fr-FR"/>
                      </w:rPr>
                    </w:pPr>
                    <w:r>
                      <w:rPr>
                        <w:noProof/>
                      </w:rPr>
                      <w:t xml:space="preserve">ONR and EA, “Memorandum of Understanding between the Office for Nuclear Regulation and the Environment Agency on Matters of Mutual Interest in England,” August 2019. </w:t>
                    </w:r>
                    <w:r w:rsidRPr="005B5B0B">
                      <w:rPr>
                        <w:noProof/>
                        <w:lang w:val="fr-FR"/>
                      </w:rPr>
                      <w:t>[Online]. Available: https://www.onr.org.uk/media/dmtlm4mj/mou-onr-ea-180815.pdf.</w:t>
                    </w:r>
                  </w:p>
                </w:tc>
              </w:tr>
              <w:tr w:rsidR="00387421" w:rsidRPr="005B5B0B" w14:paraId="6D3175CD" w14:textId="77777777" w:rsidTr="00946D4E">
                <w:trPr>
                  <w:divId w:val="2079159195"/>
                  <w:tblCellSpacing w:w="15" w:type="dxa"/>
                </w:trPr>
                <w:tc>
                  <w:tcPr>
                    <w:tcW w:w="289" w:type="pct"/>
                    <w:hideMark/>
                  </w:tcPr>
                  <w:p w14:paraId="49D1651E" w14:textId="77777777" w:rsidR="00387421" w:rsidRDefault="00387421">
                    <w:pPr>
                      <w:pStyle w:val="Bibliography"/>
                      <w:rPr>
                        <w:noProof/>
                      </w:rPr>
                    </w:pPr>
                    <w:r>
                      <w:rPr>
                        <w:noProof/>
                      </w:rPr>
                      <w:t xml:space="preserve">[9] </w:t>
                    </w:r>
                  </w:p>
                </w:tc>
                <w:tc>
                  <w:tcPr>
                    <w:tcW w:w="4661" w:type="pct"/>
                    <w:hideMark/>
                  </w:tcPr>
                  <w:p w14:paraId="0121150E" w14:textId="77777777" w:rsidR="00387421" w:rsidRPr="005B5B0B" w:rsidRDefault="00387421">
                    <w:pPr>
                      <w:pStyle w:val="Bibliography"/>
                      <w:rPr>
                        <w:noProof/>
                        <w:lang w:val="fr-FR"/>
                      </w:rPr>
                    </w:pPr>
                    <w:r>
                      <w:rPr>
                        <w:noProof/>
                      </w:rPr>
                      <w:t xml:space="preserve">ONR and SEPA, “Memorandum of understanding between the Office for Nuclear regulation and the Scottish Environment Protection Agency on Matters of Mutual Interest in Scotland,” December 2018. </w:t>
                    </w:r>
                    <w:r w:rsidRPr="005B5B0B">
                      <w:rPr>
                        <w:noProof/>
                        <w:lang w:val="fr-FR"/>
                      </w:rPr>
                      <w:t>[Online]. Available: https://onr.org.uk/media/wwgjfxe4/mou-onr-sepa.pdf.</w:t>
                    </w:r>
                  </w:p>
                </w:tc>
              </w:tr>
              <w:tr w:rsidR="00387421" w:rsidRPr="005B5B0B" w14:paraId="0FF201CE" w14:textId="77777777" w:rsidTr="00946D4E">
                <w:trPr>
                  <w:divId w:val="2079159195"/>
                  <w:tblCellSpacing w:w="15" w:type="dxa"/>
                </w:trPr>
                <w:tc>
                  <w:tcPr>
                    <w:tcW w:w="289" w:type="pct"/>
                    <w:hideMark/>
                  </w:tcPr>
                  <w:p w14:paraId="1D8130C3" w14:textId="77777777" w:rsidR="00387421" w:rsidRDefault="00387421">
                    <w:pPr>
                      <w:pStyle w:val="Bibliography"/>
                      <w:rPr>
                        <w:noProof/>
                      </w:rPr>
                    </w:pPr>
                    <w:r>
                      <w:rPr>
                        <w:noProof/>
                      </w:rPr>
                      <w:lastRenderedPageBreak/>
                      <w:t xml:space="preserve">[10] </w:t>
                    </w:r>
                  </w:p>
                </w:tc>
                <w:tc>
                  <w:tcPr>
                    <w:tcW w:w="4661" w:type="pct"/>
                    <w:hideMark/>
                  </w:tcPr>
                  <w:p w14:paraId="00386E74" w14:textId="77777777" w:rsidR="00387421" w:rsidRPr="005B5B0B" w:rsidRDefault="00387421">
                    <w:pPr>
                      <w:pStyle w:val="Bibliography"/>
                      <w:rPr>
                        <w:noProof/>
                        <w:lang w:val="fr-FR"/>
                      </w:rPr>
                    </w:pPr>
                    <w:r>
                      <w:rPr>
                        <w:noProof/>
                      </w:rPr>
                      <w:t xml:space="preserve">ONR and NRW, “Memorandum of Understanding between the Office for Nuclear Regulation and Natural Resources Wales on Matters of Mutual Interest in Wales,” February 2015. </w:t>
                    </w:r>
                    <w:r w:rsidRPr="005B5B0B">
                      <w:rPr>
                        <w:noProof/>
                        <w:lang w:val="fr-FR"/>
                      </w:rPr>
                      <w:t>[Online]. Available: https://onr.org.uk/media/oqpnybuf/nrw-mou.pdf.</w:t>
                    </w:r>
                  </w:p>
                </w:tc>
              </w:tr>
              <w:tr w:rsidR="00387421" w14:paraId="0C4F0A59" w14:textId="77777777" w:rsidTr="00946D4E">
                <w:trPr>
                  <w:divId w:val="2079159195"/>
                  <w:tblCellSpacing w:w="15" w:type="dxa"/>
                </w:trPr>
                <w:tc>
                  <w:tcPr>
                    <w:tcW w:w="289" w:type="pct"/>
                    <w:hideMark/>
                  </w:tcPr>
                  <w:p w14:paraId="523BEF03" w14:textId="77777777" w:rsidR="00387421" w:rsidRDefault="00387421">
                    <w:pPr>
                      <w:pStyle w:val="Bibliography"/>
                      <w:rPr>
                        <w:noProof/>
                      </w:rPr>
                    </w:pPr>
                    <w:r>
                      <w:rPr>
                        <w:noProof/>
                      </w:rPr>
                      <w:t xml:space="preserve">[11] </w:t>
                    </w:r>
                  </w:p>
                </w:tc>
                <w:tc>
                  <w:tcPr>
                    <w:tcW w:w="4661" w:type="pct"/>
                    <w:hideMark/>
                  </w:tcPr>
                  <w:p w14:paraId="604D309E" w14:textId="77777777" w:rsidR="00387421" w:rsidRDefault="00387421">
                    <w:pPr>
                      <w:pStyle w:val="Bibliography"/>
                      <w:rPr>
                        <w:noProof/>
                      </w:rPr>
                    </w:pPr>
                    <w:r>
                      <w:rPr>
                        <w:noProof/>
                      </w:rPr>
                      <w:t>ONR, “ONR-INSP-GD-061 - Joint Regulatory Guidance to Support the Overarching MoU - EA and ONR”.</w:t>
                    </w:r>
                  </w:p>
                </w:tc>
              </w:tr>
              <w:tr w:rsidR="00387421" w14:paraId="312A9B80" w14:textId="77777777" w:rsidTr="00946D4E">
                <w:trPr>
                  <w:divId w:val="2079159195"/>
                  <w:tblCellSpacing w:w="15" w:type="dxa"/>
                </w:trPr>
                <w:tc>
                  <w:tcPr>
                    <w:tcW w:w="289" w:type="pct"/>
                    <w:hideMark/>
                  </w:tcPr>
                  <w:p w14:paraId="4F4CAFDA" w14:textId="77777777" w:rsidR="00387421" w:rsidRDefault="00387421">
                    <w:pPr>
                      <w:pStyle w:val="Bibliography"/>
                      <w:rPr>
                        <w:noProof/>
                      </w:rPr>
                    </w:pPr>
                    <w:r>
                      <w:rPr>
                        <w:noProof/>
                      </w:rPr>
                      <w:t xml:space="preserve">[12] </w:t>
                    </w:r>
                  </w:p>
                </w:tc>
                <w:tc>
                  <w:tcPr>
                    <w:tcW w:w="4661" w:type="pct"/>
                    <w:hideMark/>
                  </w:tcPr>
                  <w:p w14:paraId="4C032EE3" w14:textId="77777777" w:rsidR="00387421" w:rsidRDefault="00387421">
                    <w:pPr>
                      <w:pStyle w:val="Bibliography"/>
                      <w:rPr>
                        <w:noProof/>
                      </w:rPr>
                    </w:pPr>
                    <w:r>
                      <w:rPr>
                        <w:noProof/>
                      </w:rPr>
                      <w:t>ONR, “ONR-INSP-GD-062 - Guidance to support the Joint Regulatory MoU between ONR and SEPA”.</w:t>
                    </w:r>
                  </w:p>
                </w:tc>
              </w:tr>
              <w:tr w:rsidR="00387421" w14:paraId="30C72497" w14:textId="77777777" w:rsidTr="00946D4E">
                <w:trPr>
                  <w:divId w:val="2079159195"/>
                  <w:tblCellSpacing w:w="15" w:type="dxa"/>
                </w:trPr>
                <w:tc>
                  <w:tcPr>
                    <w:tcW w:w="289" w:type="pct"/>
                    <w:hideMark/>
                  </w:tcPr>
                  <w:p w14:paraId="4A9C3998" w14:textId="77777777" w:rsidR="00387421" w:rsidRDefault="00387421">
                    <w:pPr>
                      <w:pStyle w:val="Bibliography"/>
                      <w:rPr>
                        <w:noProof/>
                      </w:rPr>
                    </w:pPr>
                    <w:r>
                      <w:rPr>
                        <w:noProof/>
                      </w:rPr>
                      <w:t xml:space="preserve">[13] </w:t>
                    </w:r>
                  </w:p>
                </w:tc>
                <w:tc>
                  <w:tcPr>
                    <w:tcW w:w="4661" w:type="pct"/>
                    <w:hideMark/>
                  </w:tcPr>
                  <w:p w14:paraId="665A499E" w14:textId="77777777" w:rsidR="00387421" w:rsidRDefault="00387421">
                    <w:pPr>
                      <w:pStyle w:val="Bibliography"/>
                      <w:rPr>
                        <w:noProof/>
                      </w:rPr>
                    </w:pPr>
                    <w:r>
                      <w:rPr>
                        <w:noProof/>
                      </w:rPr>
                      <w:t>ONR, “ONR-INSP-GD-063 - Joint Regulatory Guidance to Support the Overarching MoU - NRW and ONR”.</w:t>
                    </w:r>
                  </w:p>
                </w:tc>
              </w:tr>
              <w:tr w:rsidR="00387421" w:rsidRPr="005B5B0B" w14:paraId="6DC8F2B0" w14:textId="77777777" w:rsidTr="00946D4E">
                <w:trPr>
                  <w:divId w:val="2079159195"/>
                  <w:tblCellSpacing w:w="15" w:type="dxa"/>
                </w:trPr>
                <w:tc>
                  <w:tcPr>
                    <w:tcW w:w="289" w:type="pct"/>
                    <w:hideMark/>
                  </w:tcPr>
                  <w:p w14:paraId="62D387CD" w14:textId="77777777" w:rsidR="00387421" w:rsidRDefault="00387421">
                    <w:pPr>
                      <w:pStyle w:val="Bibliography"/>
                      <w:rPr>
                        <w:noProof/>
                      </w:rPr>
                    </w:pPr>
                    <w:r>
                      <w:rPr>
                        <w:noProof/>
                      </w:rPr>
                      <w:t xml:space="preserve">[14] </w:t>
                    </w:r>
                  </w:p>
                </w:tc>
                <w:tc>
                  <w:tcPr>
                    <w:tcW w:w="4661" w:type="pct"/>
                    <w:hideMark/>
                  </w:tcPr>
                  <w:p w14:paraId="680DA03B" w14:textId="77777777" w:rsidR="00387421" w:rsidRPr="005B5B0B" w:rsidRDefault="00387421">
                    <w:pPr>
                      <w:pStyle w:val="Bibliography"/>
                      <w:rPr>
                        <w:noProof/>
                        <w:lang w:val="fr-FR"/>
                      </w:rPr>
                    </w:pPr>
                    <w:r>
                      <w:rPr>
                        <w:noProof/>
                      </w:rPr>
                      <w:t xml:space="preserve">HM Government, “Scope of and exemptions from the radioactive substances legislation in England, Wales &amp; Northern Ireland,” May 2024. </w:t>
                    </w:r>
                    <w:r w:rsidRPr="005B5B0B">
                      <w:rPr>
                        <w:noProof/>
                        <w:lang w:val="fr-FR"/>
                      </w:rPr>
                      <w:t>[Online]. Available: https://www.gov.uk/government/publications/guidance-on-the-scope-of-and-exemptions-from-the-radioactive-substances-legislation-in-the-uk/scope-of-and-exemptions-from-the-radioactive-substances-legislation-in-england-wales-and-northern-ireland.</w:t>
                    </w:r>
                  </w:p>
                </w:tc>
              </w:tr>
              <w:tr w:rsidR="00387421" w:rsidRPr="005B5B0B" w14:paraId="623DBC66" w14:textId="77777777" w:rsidTr="00946D4E">
                <w:trPr>
                  <w:divId w:val="2079159195"/>
                  <w:tblCellSpacing w:w="15" w:type="dxa"/>
                </w:trPr>
                <w:tc>
                  <w:tcPr>
                    <w:tcW w:w="289" w:type="pct"/>
                    <w:hideMark/>
                  </w:tcPr>
                  <w:p w14:paraId="5113426C" w14:textId="77777777" w:rsidR="00387421" w:rsidRDefault="00387421">
                    <w:pPr>
                      <w:pStyle w:val="Bibliography"/>
                      <w:rPr>
                        <w:noProof/>
                      </w:rPr>
                    </w:pPr>
                    <w:r>
                      <w:rPr>
                        <w:noProof/>
                      </w:rPr>
                      <w:t xml:space="preserve">[15] </w:t>
                    </w:r>
                  </w:p>
                </w:tc>
                <w:tc>
                  <w:tcPr>
                    <w:tcW w:w="4661" w:type="pct"/>
                    <w:hideMark/>
                  </w:tcPr>
                  <w:p w14:paraId="6AE80611" w14:textId="77777777" w:rsidR="00387421" w:rsidRPr="005B5B0B" w:rsidRDefault="00387421">
                    <w:pPr>
                      <w:pStyle w:val="Bibliography"/>
                      <w:rPr>
                        <w:noProof/>
                        <w:lang w:val="fr-FR"/>
                      </w:rPr>
                    </w:pPr>
                    <w:r>
                      <w:rPr>
                        <w:noProof/>
                      </w:rPr>
                      <w:t xml:space="preserve">ONR, EA, SEPA and NRW, “Basic principles of radioactive waste management: An introduction to the management of higher activity radioactive waste on nuclear licensed sites (Rev. 2),” February 2015. </w:t>
                    </w:r>
                    <w:r w:rsidRPr="005B5B0B">
                      <w:rPr>
                        <w:noProof/>
                        <w:lang w:val="fr-FR"/>
                      </w:rPr>
                      <w:t>[Online]. Available: https://www.onr.org.uk/media/4yznxreg/basic-principles.pdf.</w:t>
                    </w:r>
                  </w:p>
                </w:tc>
              </w:tr>
              <w:tr w:rsidR="00387421" w:rsidRPr="005B5B0B" w14:paraId="5A89F0E6" w14:textId="77777777" w:rsidTr="00946D4E">
                <w:trPr>
                  <w:divId w:val="2079159195"/>
                  <w:tblCellSpacing w:w="15" w:type="dxa"/>
                </w:trPr>
                <w:tc>
                  <w:tcPr>
                    <w:tcW w:w="289" w:type="pct"/>
                    <w:hideMark/>
                  </w:tcPr>
                  <w:p w14:paraId="75718991" w14:textId="77777777" w:rsidR="00387421" w:rsidRDefault="00387421">
                    <w:pPr>
                      <w:pStyle w:val="Bibliography"/>
                      <w:rPr>
                        <w:noProof/>
                      </w:rPr>
                    </w:pPr>
                    <w:r>
                      <w:rPr>
                        <w:noProof/>
                      </w:rPr>
                      <w:t xml:space="preserve">[16] </w:t>
                    </w:r>
                  </w:p>
                </w:tc>
                <w:tc>
                  <w:tcPr>
                    <w:tcW w:w="4661" w:type="pct"/>
                    <w:hideMark/>
                  </w:tcPr>
                  <w:p w14:paraId="1FB76AD3" w14:textId="77777777" w:rsidR="00387421" w:rsidRPr="005B5B0B" w:rsidRDefault="00387421">
                    <w:pPr>
                      <w:pStyle w:val="Bibliography"/>
                      <w:rPr>
                        <w:noProof/>
                        <w:lang w:val="fr-FR"/>
                      </w:rPr>
                    </w:pPr>
                    <w:r>
                      <w:rPr>
                        <w:noProof/>
                      </w:rPr>
                      <w:t xml:space="preserve">ONR, EA, SEPA and NRW, “The management of higher activity radioactive waste on nuclear licensed sites (Rev. 2.1),” July 2021. </w:t>
                    </w:r>
                    <w:r w:rsidRPr="005B5B0B">
                      <w:rPr>
                        <w:noProof/>
                        <w:lang w:val="fr-FR"/>
                      </w:rPr>
                      <w:t>[Online]. Available: https://www.onr.org.uk/media/by2nkmad/waste-management-joint-guidance.pdf.</w:t>
                    </w:r>
                  </w:p>
                </w:tc>
              </w:tr>
              <w:tr w:rsidR="00387421" w:rsidRPr="005B5B0B" w14:paraId="1E43762F" w14:textId="77777777" w:rsidTr="00946D4E">
                <w:trPr>
                  <w:divId w:val="2079159195"/>
                  <w:tblCellSpacing w:w="15" w:type="dxa"/>
                </w:trPr>
                <w:tc>
                  <w:tcPr>
                    <w:tcW w:w="289" w:type="pct"/>
                    <w:hideMark/>
                  </w:tcPr>
                  <w:p w14:paraId="78EB95FF" w14:textId="77777777" w:rsidR="00387421" w:rsidRDefault="00387421">
                    <w:pPr>
                      <w:pStyle w:val="Bibliography"/>
                      <w:rPr>
                        <w:noProof/>
                      </w:rPr>
                    </w:pPr>
                    <w:r>
                      <w:rPr>
                        <w:noProof/>
                      </w:rPr>
                      <w:t xml:space="preserve">[17] </w:t>
                    </w:r>
                  </w:p>
                </w:tc>
                <w:tc>
                  <w:tcPr>
                    <w:tcW w:w="4661" w:type="pct"/>
                    <w:hideMark/>
                  </w:tcPr>
                  <w:p w14:paraId="00E64DCE" w14:textId="77777777" w:rsidR="00387421" w:rsidRPr="005B5B0B" w:rsidRDefault="00387421">
                    <w:pPr>
                      <w:pStyle w:val="Bibliography"/>
                      <w:rPr>
                        <w:noProof/>
                        <w:lang w:val="fr-FR"/>
                      </w:rPr>
                    </w:pPr>
                    <w:r>
                      <w:rPr>
                        <w:noProof/>
                      </w:rPr>
                      <w:t xml:space="preserve">Scottish Government, “Scotland's higher-activity radioactive waste policy,” January 2011. </w:t>
                    </w:r>
                    <w:r w:rsidRPr="005B5B0B">
                      <w:rPr>
                        <w:noProof/>
                        <w:lang w:val="fr-FR"/>
                      </w:rPr>
                      <w:t>[Online]. Available: https://www.gov.scot/publications/scotlands-higher-activity-radioactive-waste-policy-2011/.</w:t>
                    </w:r>
                  </w:p>
                </w:tc>
              </w:tr>
              <w:tr w:rsidR="00387421" w:rsidRPr="005B5B0B" w14:paraId="24EE5722" w14:textId="77777777" w:rsidTr="00946D4E">
                <w:trPr>
                  <w:divId w:val="2079159195"/>
                  <w:tblCellSpacing w:w="15" w:type="dxa"/>
                </w:trPr>
                <w:tc>
                  <w:tcPr>
                    <w:tcW w:w="289" w:type="pct"/>
                    <w:hideMark/>
                  </w:tcPr>
                  <w:p w14:paraId="1D19B235" w14:textId="77777777" w:rsidR="00387421" w:rsidRDefault="00387421">
                    <w:pPr>
                      <w:pStyle w:val="Bibliography"/>
                      <w:rPr>
                        <w:noProof/>
                      </w:rPr>
                    </w:pPr>
                    <w:r>
                      <w:rPr>
                        <w:noProof/>
                      </w:rPr>
                      <w:t xml:space="preserve">[18] </w:t>
                    </w:r>
                  </w:p>
                </w:tc>
                <w:tc>
                  <w:tcPr>
                    <w:tcW w:w="4661" w:type="pct"/>
                    <w:hideMark/>
                  </w:tcPr>
                  <w:p w14:paraId="7DD66504" w14:textId="77777777" w:rsidR="00387421" w:rsidRPr="005B5B0B" w:rsidRDefault="00387421">
                    <w:pPr>
                      <w:pStyle w:val="Bibliography"/>
                      <w:rPr>
                        <w:noProof/>
                        <w:lang w:val="fr-FR"/>
                      </w:rPr>
                    </w:pPr>
                    <w:r>
                      <w:rPr>
                        <w:noProof/>
                      </w:rPr>
                      <w:t xml:space="preserve">ONR, “ONR-CNSS-MAN-001 - ONR Nuclear Material Accountancy, Control and Safeguards Assessment Principles (ONMACS) (Issue 5),” February 2022. </w:t>
                    </w:r>
                    <w:r w:rsidRPr="005B5B0B">
                      <w:rPr>
                        <w:noProof/>
                        <w:lang w:val="fr-FR"/>
                      </w:rPr>
                      <w:t>[Online]. Available: https://www.onr.org.uk/media/wawbf3li/onr-cnss-man-001.pdf.</w:t>
                    </w:r>
                  </w:p>
                </w:tc>
              </w:tr>
              <w:tr w:rsidR="00387421" w:rsidRPr="005B5B0B" w14:paraId="3DE54F96" w14:textId="77777777" w:rsidTr="00946D4E">
                <w:trPr>
                  <w:divId w:val="2079159195"/>
                  <w:tblCellSpacing w:w="15" w:type="dxa"/>
                </w:trPr>
                <w:tc>
                  <w:tcPr>
                    <w:tcW w:w="289" w:type="pct"/>
                    <w:hideMark/>
                  </w:tcPr>
                  <w:p w14:paraId="66917B35" w14:textId="77777777" w:rsidR="00387421" w:rsidRDefault="00387421">
                    <w:pPr>
                      <w:pStyle w:val="Bibliography"/>
                      <w:rPr>
                        <w:noProof/>
                      </w:rPr>
                    </w:pPr>
                    <w:r>
                      <w:rPr>
                        <w:noProof/>
                      </w:rPr>
                      <w:t xml:space="preserve">[19] </w:t>
                    </w:r>
                  </w:p>
                </w:tc>
                <w:tc>
                  <w:tcPr>
                    <w:tcW w:w="4661" w:type="pct"/>
                    <w:hideMark/>
                  </w:tcPr>
                  <w:p w14:paraId="76308182" w14:textId="77777777" w:rsidR="00387421" w:rsidRPr="005B5B0B" w:rsidRDefault="00387421">
                    <w:pPr>
                      <w:pStyle w:val="Bibliography"/>
                      <w:rPr>
                        <w:noProof/>
                        <w:lang w:val="fr-FR"/>
                      </w:rPr>
                    </w:pPr>
                    <w:r>
                      <w:rPr>
                        <w:noProof/>
                      </w:rPr>
                      <w:t xml:space="preserve">ONR, “NS-TAST-GD-024 - Management of Radioactive Material and radioactive waste on Nuclear Licensed Sites,” December 2022. </w:t>
                    </w:r>
                    <w:r w:rsidRPr="005B5B0B">
                      <w:rPr>
                        <w:noProof/>
                        <w:lang w:val="fr-FR"/>
                      </w:rPr>
                      <w:t>[Online]. Available: https://onr.org.uk/media/documents/guidance/ns-tast-gd-024.docx.</w:t>
                    </w:r>
                  </w:p>
                </w:tc>
              </w:tr>
              <w:tr w:rsidR="00387421" w:rsidRPr="005B5B0B" w14:paraId="2C8157B7" w14:textId="77777777" w:rsidTr="00946D4E">
                <w:trPr>
                  <w:divId w:val="2079159195"/>
                  <w:tblCellSpacing w:w="15" w:type="dxa"/>
                </w:trPr>
                <w:tc>
                  <w:tcPr>
                    <w:tcW w:w="289" w:type="pct"/>
                    <w:hideMark/>
                  </w:tcPr>
                  <w:p w14:paraId="212B14F8" w14:textId="77777777" w:rsidR="00387421" w:rsidRDefault="00387421">
                    <w:pPr>
                      <w:pStyle w:val="Bibliography"/>
                      <w:rPr>
                        <w:noProof/>
                      </w:rPr>
                    </w:pPr>
                    <w:r>
                      <w:rPr>
                        <w:noProof/>
                      </w:rPr>
                      <w:lastRenderedPageBreak/>
                      <w:t xml:space="preserve">[20] </w:t>
                    </w:r>
                  </w:p>
                </w:tc>
                <w:tc>
                  <w:tcPr>
                    <w:tcW w:w="4661" w:type="pct"/>
                    <w:hideMark/>
                  </w:tcPr>
                  <w:p w14:paraId="0CD04204" w14:textId="77777777" w:rsidR="00387421" w:rsidRPr="005B5B0B" w:rsidRDefault="00387421">
                    <w:pPr>
                      <w:pStyle w:val="Bibliography"/>
                      <w:rPr>
                        <w:noProof/>
                        <w:lang w:val="fr-FR"/>
                      </w:rPr>
                    </w:pPr>
                    <w:r>
                      <w:rPr>
                        <w:noProof/>
                      </w:rPr>
                      <w:t xml:space="preserve">ONR, “Safety Assessment Principles for Nuclear Facilities (2014 Edition, Revision 1),” January 2020. </w:t>
                    </w:r>
                    <w:r w:rsidRPr="005B5B0B">
                      <w:rPr>
                        <w:noProof/>
                        <w:lang w:val="fr-FR"/>
                      </w:rPr>
                      <w:t>[Online]. Available: https://www.onr.org.uk/saps/saps2014.pdf.</w:t>
                    </w:r>
                  </w:p>
                </w:tc>
              </w:tr>
              <w:tr w:rsidR="00387421" w:rsidRPr="005B5B0B" w14:paraId="350DBBBF" w14:textId="77777777" w:rsidTr="00946D4E">
                <w:trPr>
                  <w:divId w:val="2079159195"/>
                  <w:tblCellSpacing w:w="15" w:type="dxa"/>
                </w:trPr>
                <w:tc>
                  <w:tcPr>
                    <w:tcW w:w="289" w:type="pct"/>
                    <w:hideMark/>
                  </w:tcPr>
                  <w:p w14:paraId="790ECD29" w14:textId="77777777" w:rsidR="00387421" w:rsidRDefault="00387421">
                    <w:pPr>
                      <w:pStyle w:val="Bibliography"/>
                      <w:rPr>
                        <w:noProof/>
                      </w:rPr>
                    </w:pPr>
                    <w:r>
                      <w:rPr>
                        <w:noProof/>
                      </w:rPr>
                      <w:t xml:space="preserve">[21] </w:t>
                    </w:r>
                  </w:p>
                </w:tc>
                <w:tc>
                  <w:tcPr>
                    <w:tcW w:w="4661" w:type="pct"/>
                    <w:hideMark/>
                  </w:tcPr>
                  <w:p w14:paraId="47E19B40" w14:textId="77777777" w:rsidR="00387421" w:rsidRPr="005B5B0B" w:rsidRDefault="00387421">
                    <w:pPr>
                      <w:pStyle w:val="Bibliography"/>
                      <w:rPr>
                        <w:noProof/>
                        <w:lang w:val="fr-FR"/>
                      </w:rPr>
                    </w:pPr>
                    <w:r>
                      <w:rPr>
                        <w:noProof/>
                      </w:rPr>
                      <w:t xml:space="preserve">HSE, “Working with ionising radiation, Ionising Radiations Regulations 2017 Approved Code of Practice and guidance,” 2018. </w:t>
                    </w:r>
                    <w:r w:rsidRPr="005B5B0B">
                      <w:rPr>
                        <w:noProof/>
                        <w:lang w:val="fr-FR"/>
                      </w:rPr>
                      <w:t>[Online]. Available: https://www.hse.gov.uk/pubns/priced/l121.pdf.</w:t>
                    </w:r>
                  </w:p>
                </w:tc>
              </w:tr>
              <w:tr w:rsidR="00387421" w:rsidRPr="005B5B0B" w14:paraId="452EC85D" w14:textId="77777777" w:rsidTr="00946D4E">
                <w:trPr>
                  <w:divId w:val="2079159195"/>
                  <w:tblCellSpacing w:w="15" w:type="dxa"/>
                </w:trPr>
                <w:tc>
                  <w:tcPr>
                    <w:tcW w:w="289" w:type="pct"/>
                    <w:hideMark/>
                  </w:tcPr>
                  <w:p w14:paraId="6AE84B87" w14:textId="77777777" w:rsidR="00387421" w:rsidRDefault="00387421">
                    <w:pPr>
                      <w:pStyle w:val="Bibliography"/>
                      <w:rPr>
                        <w:noProof/>
                      </w:rPr>
                    </w:pPr>
                    <w:r>
                      <w:rPr>
                        <w:noProof/>
                      </w:rPr>
                      <w:t xml:space="preserve">[22] </w:t>
                    </w:r>
                  </w:p>
                </w:tc>
                <w:tc>
                  <w:tcPr>
                    <w:tcW w:w="4661" w:type="pct"/>
                    <w:hideMark/>
                  </w:tcPr>
                  <w:p w14:paraId="6CA65C46" w14:textId="77777777" w:rsidR="00387421" w:rsidRPr="005B5B0B" w:rsidRDefault="00387421">
                    <w:pPr>
                      <w:pStyle w:val="Bibliography"/>
                      <w:rPr>
                        <w:noProof/>
                        <w:lang w:val="fr-FR"/>
                      </w:rPr>
                    </w:pPr>
                    <w:r>
                      <w:rPr>
                        <w:noProof/>
                      </w:rPr>
                      <w:t xml:space="preserve">HM Government, “Guidance on applying the waste hierarchy,” June 2011. </w:t>
                    </w:r>
                    <w:r w:rsidRPr="005B5B0B">
                      <w:rPr>
                        <w:noProof/>
                        <w:lang w:val="fr-FR"/>
                      </w:rPr>
                      <w:t>[Online]. Available: https://www.gov.uk/government/publications/guidance-on-applying-the-waste-hierarchy.</w:t>
                    </w:r>
                  </w:p>
                </w:tc>
              </w:tr>
              <w:tr w:rsidR="00387421" w:rsidRPr="005B5B0B" w14:paraId="350FABA1" w14:textId="77777777" w:rsidTr="00946D4E">
                <w:trPr>
                  <w:divId w:val="2079159195"/>
                  <w:tblCellSpacing w:w="15" w:type="dxa"/>
                </w:trPr>
                <w:tc>
                  <w:tcPr>
                    <w:tcW w:w="289" w:type="pct"/>
                    <w:hideMark/>
                  </w:tcPr>
                  <w:p w14:paraId="2EC97705" w14:textId="77777777" w:rsidR="00387421" w:rsidRDefault="00387421">
                    <w:pPr>
                      <w:pStyle w:val="Bibliography"/>
                      <w:rPr>
                        <w:noProof/>
                      </w:rPr>
                    </w:pPr>
                    <w:r>
                      <w:rPr>
                        <w:noProof/>
                      </w:rPr>
                      <w:t xml:space="preserve">[23] </w:t>
                    </w:r>
                  </w:p>
                </w:tc>
                <w:tc>
                  <w:tcPr>
                    <w:tcW w:w="4661" w:type="pct"/>
                    <w:hideMark/>
                  </w:tcPr>
                  <w:p w14:paraId="01E7CF7D" w14:textId="77777777" w:rsidR="00387421" w:rsidRPr="005B5B0B" w:rsidRDefault="00387421">
                    <w:pPr>
                      <w:pStyle w:val="Bibliography"/>
                      <w:rPr>
                        <w:noProof/>
                        <w:lang w:val="fr-FR"/>
                      </w:rPr>
                    </w:pPr>
                    <w:r>
                      <w:rPr>
                        <w:noProof/>
                      </w:rPr>
                      <w:t xml:space="preserve">HM Government, “ENG04 Specification and guidance on the content and format of an Integrated Waste Implementation Plan,” August 2022. </w:t>
                    </w:r>
                    <w:r w:rsidRPr="005B5B0B">
                      <w:rPr>
                        <w:noProof/>
                        <w:lang w:val="fr-FR"/>
                      </w:rPr>
                      <w:t>[Online]. Available: https://www.gov.uk/government/publications/eng01-specification-and-guidance-for-an-integrated-waste-strategy/eng04-specification-and-guidance-on-the-content-and-format-of-an-integrated-waste-implementation-plan.</w:t>
                    </w:r>
                  </w:p>
                </w:tc>
              </w:tr>
              <w:tr w:rsidR="00387421" w:rsidRPr="005B5B0B" w14:paraId="5840EFB0" w14:textId="77777777" w:rsidTr="00946D4E">
                <w:trPr>
                  <w:divId w:val="2079159195"/>
                  <w:tblCellSpacing w:w="15" w:type="dxa"/>
                </w:trPr>
                <w:tc>
                  <w:tcPr>
                    <w:tcW w:w="289" w:type="pct"/>
                    <w:hideMark/>
                  </w:tcPr>
                  <w:p w14:paraId="35380254" w14:textId="77777777" w:rsidR="00387421" w:rsidRDefault="00387421">
                    <w:pPr>
                      <w:pStyle w:val="Bibliography"/>
                      <w:rPr>
                        <w:noProof/>
                      </w:rPr>
                    </w:pPr>
                    <w:r>
                      <w:rPr>
                        <w:noProof/>
                      </w:rPr>
                      <w:t xml:space="preserve">[24] </w:t>
                    </w:r>
                  </w:p>
                </w:tc>
                <w:tc>
                  <w:tcPr>
                    <w:tcW w:w="4661" w:type="pct"/>
                    <w:hideMark/>
                  </w:tcPr>
                  <w:p w14:paraId="40BE1BE5" w14:textId="77777777" w:rsidR="00387421" w:rsidRPr="005B5B0B" w:rsidRDefault="00387421">
                    <w:pPr>
                      <w:pStyle w:val="Bibliography"/>
                      <w:rPr>
                        <w:noProof/>
                        <w:lang w:val="fr-FR"/>
                      </w:rPr>
                    </w:pPr>
                    <w:r>
                      <w:rPr>
                        <w:noProof/>
                      </w:rPr>
                      <w:t xml:space="preserve">ONR, “NS-PER-GD-001 - Nuclear Safety Permissioning,” October 2023. </w:t>
                    </w:r>
                    <w:r w:rsidRPr="005B5B0B">
                      <w:rPr>
                        <w:noProof/>
                        <w:lang w:val="fr-FR"/>
                      </w:rPr>
                      <w:t>[Online]. Available: https://onr.org.uk/media/documents/guidance/ns-per-gd-001.docx.</w:t>
                    </w:r>
                  </w:p>
                </w:tc>
              </w:tr>
              <w:tr w:rsidR="00387421" w:rsidRPr="005B5B0B" w14:paraId="003D21C7" w14:textId="77777777" w:rsidTr="00946D4E">
                <w:trPr>
                  <w:divId w:val="2079159195"/>
                  <w:tblCellSpacing w:w="15" w:type="dxa"/>
                </w:trPr>
                <w:tc>
                  <w:tcPr>
                    <w:tcW w:w="289" w:type="pct"/>
                    <w:hideMark/>
                  </w:tcPr>
                  <w:p w14:paraId="4E38286D" w14:textId="77777777" w:rsidR="00387421" w:rsidRDefault="00387421">
                    <w:pPr>
                      <w:pStyle w:val="Bibliography"/>
                      <w:rPr>
                        <w:noProof/>
                      </w:rPr>
                    </w:pPr>
                    <w:r>
                      <w:rPr>
                        <w:noProof/>
                      </w:rPr>
                      <w:t xml:space="preserve">[25] </w:t>
                    </w:r>
                  </w:p>
                </w:tc>
                <w:tc>
                  <w:tcPr>
                    <w:tcW w:w="4661" w:type="pct"/>
                    <w:hideMark/>
                  </w:tcPr>
                  <w:p w14:paraId="5B73B03E" w14:textId="77777777" w:rsidR="00387421" w:rsidRPr="005B5B0B" w:rsidRDefault="00387421">
                    <w:pPr>
                      <w:pStyle w:val="Bibliography"/>
                      <w:rPr>
                        <w:noProof/>
                        <w:lang w:val="fr-FR"/>
                      </w:rPr>
                    </w:pPr>
                    <w:r>
                      <w:rPr>
                        <w:noProof/>
                      </w:rPr>
                      <w:t xml:space="preserve">HM Government, “Transboundary impacts of radioactive waste disposal: reporting and notification obligations,” September 2021. </w:t>
                    </w:r>
                    <w:r w:rsidRPr="005B5B0B">
                      <w:rPr>
                        <w:noProof/>
                        <w:lang w:val="fr-FR"/>
                      </w:rPr>
                      <w:t>[Online]. Available: https://www.gov.uk/guidance/transboundary-impacts-of-radioactive-waste-disposal-reporting-and-notification-obligations-euratom-article-37.</w:t>
                    </w:r>
                  </w:p>
                </w:tc>
              </w:tr>
              <w:tr w:rsidR="00387421" w:rsidRPr="005B5B0B" w14:paraId="024A6C1A" w14:textId="77777777" w:rsidTr="00946D4E">
                <w:trPr>
                  <w:divId w:val="2079159195"/>
                  <w:tblCellSpacing w:w="15" w:type="dxa"/>
                </w:trPr>
                <w:tc>
                  <w:tcPr>
                    <w:tcW w:w="289" w:type="pct"/>
                    <w:hideMark/>
                  </w:tcPr>
                  <w:p w14:paraId="44458E4F" w14:textId="77777777" w:rsidR="00387421" w:rsidRDefault="00387421">
                    <w:pPr>
                      <w:pStyle w:val="Bibliography"/>
                      <w:rPr>
                        <w:noProof/>
                      </w:rPr>
                    </w:pPr>
                    <w:r>
                      <w:rPr>
                        <w:noProof/>
                      </w:rPr>
                      <w:t xml:space="preserve">[26] </w:t>
                    </w:r>
                  </w:p>
                </w:tc>
                <w:tc>
                  <w:tcPr>
                    <w:tcW w:w="4661" w:type="pct"/>
                    <w:hideMark/>
                  </w:tcPr>
                  <w:p w14:paraId="3B713D53" w14:textId="77777777" w:rsidR="00387421" w:rsidRPr="005B5B0B" w:rsidRDefault="00387421">
                    <w:pPr>
                      <w:pStyle w:val="Bibliography"/>
                      <w:rPr>
                        <w:noProof/>
                        <w:lang w:val="fr-FR"/>
                      </w:rPr>
                    </w:pPr>
                    <w:r>
                      <w:rPr>
                        <w:noProof/>
                      </w:rPr>
                      <w:t xml:space="preserve">ONR, “SG-INSP-GD-001 - Safeguards,” January 2023. </w:t>
                    </w:r>
                    <w:r w:rsidRPr="005B5B0B">
                      <w:rPr>
                        <w:noProof/>
                        <w:lang w:val="fr-FR"/>
                      </w:rPr>
                      <w:t>[Online]. Available: https://www.onr.org.uk/publications/regulatory-guidance/regulatory-inspection/technical-inspection-guides-tigs/safeguards-tigs/sg-insp-gd-001-safeguards/.</w:t>
                    </w:r>
                  </w:p>
                </w:tc>
              </w:tr>
              <w:tr w:rsidR="00387421" w:rsidRPr="005B5B0B" w14:paraId="0B652EEA" w14:textId="77777777" w:rsidTr="00946D4E">
                <w:trPr>
                  <w:divId w:val="2079159195"/>
                  <w:tblCellSpacing w:w="15" w:type="dxa"/>
                </w:trPr>
                <w:tc>
                  <w:tcPr>
                    <w:tcW w:w="289" w:type="pct"/>
                    <w:hideMark/>
                  </w:tcPr>
                  <w:p w14:paraId="7C21D7D7" w14:textId="77777777" w:rsidR="00387421" w:rsidRDefault="00387421">
                    <w:pPr>
                      <w:pStyle w:val="Bibliography"/>
                      <w:rPr>
                        <w:noProof/>
                      </w:rPr>
                    </w:pPr>
                    <w:r>
                      <w:rPr>
                        <w:noProof/>
                      </w:rPr>
                      <w:t xml:space="preserve">[27] </w:t>
                    </w:r>
                  </w:p>
                </w:tc>
                <w:tc>
                  <w:tcPr>
                    <w:tcW w:w="4661" w:type="pct"/>
                    <w:hideMark/>
                  </w:tcPr>
                  <w:p w14:paraId="39624E5E" w14:textId="77777777" w:rsidR="00387421" w:rsidRPr="005B5B0B" w:rsidRDefault="00387421">
                    <w:pPr>
                      <w:pStyle w:val="Bibliography"/>
                      <w:rPr>
                        <w:noProof/>
                        <w:lang w:val="fr-FR"/>
                      </w:rPr>
                    </w:pPr>
                    <w:r>
                      <w:rPr>
                        <w:noProof/>
                      </w:rPr>
                      <w:t xml:space="preserve">ONR, “NS-INSP-GD-004 - LC4 - Restrictions on nuclear matter on the site,” February 2023. </w:t>
                    </w:r>
                    <w:r w:rsidRPr="005B5B0B">
                      <w:rPr>
                        <w:noProof/>
                        <w:lang w:val="fr-FR"/>
                      </w:rPr>
                      <w:t>[Online]. Available: https://www.onr.org.uk/media/documents/guidance/ns-insp-gd-004.docx.</w:t>
                    </w:r>
                  </w:p>
                </w:tc>
              </w:tr>
            </w:tbl>
            <w:p w14:paraId="43C5746A" w14:textId="77777777" w:rsidR="00387421" w:rsidRPr="005B5B0B" w:rsidRDefault="00387421">
              <w:pPr>
                <w:divId w:val="2079159195"/>
                <w:rPr>
                  <w:rFonts w:eastAsia="Times New Roman"/>
                  <w:noProof/>
                  <w:lang w:val="fr-FR"/>
                </w:rPr>
              </w:pPr>
            </w:p>
            <w:p w14:paraId="7CD57A40" w14:textId="19485929" w:rsidR="002042C2" w:rsidRDefault="002042C2" w:rsidP="002042C2">
              <w:r>
                <w:rPr>
                  <w:b/>
                  <w:bCs/>
                  <w:noProof/>
                </w:rPr>
                <w:fldChar w:fldCharType="end"/>
              </w:r>
            </w:p>
          </w:sdtContent>
        </w:sdt>
      </w:sdtContent>
    </w:sdt>
    <w:p w14:paraId="49FBA256" w14:textId="77777777" w:rsidR="00946D4E" w:rsidRDefault="00946D4E">
      <w:pPr>
        <w:spacing w:after="0" w:line="240" w:lineRule="auto"/>
        <w:rPr>
          <w:color w:val="22413A"/>
          <w:sz w:val="22"/>
        </w:rPr>
      </w:pPr>
      <w:bookmarkStart w:id="17" w:name="_Toc225084881"/>
      <w:r>
        <w:rPr>
          <w:sz w:val="22"/>
        </w:rPr>
        <w:br w:type="page"/>
      </w:r>
    </w:p>
    <w:p w14:paraId="07D791C5" w14:textId="2A2E36DE" w:rsidR="00930E37" w:rsidRPr="00595C8C" w:rsidRDefault="00930E37" w:rsidP="00930E37">
      <w:pPr>
        <w:pStyle w:val="Heading1"/>
        <w:numPr>
          <w:ilvl w:val="0"/>
          <w:numId w:val="0"/>
        </w:numPr>
        <w:ind w:left="851" w:hanging="851"/>
      </w:pPr>
      <w:r>
        <w:lastRenderedPageBreak/>
        <w:t>Document control information</w:t>
      </w:r>
      <w:bookmarkEnd w:id="17"/>
    </w:p>
    <w:p w14:paraId="2C5D42AA" w14:textId="5CB1FD91" w:rsidR="00930E37" w:rsidRPr="00196ADB" w:rsidRDefault="00930E37" w:rsidP="00930E37">
      <w:pPr>
        <w:rPr>
          <w:szCs w:val="24"/>
        </w:rPr>
      </w:pPr>
      <w:r w:rsidRPr="00196ADB">
        <w:rPr>
          <w:b/>
          <w:bCs/>
          <w:szCs w:val="24"/>
        </w:rPr>
        <w:t>Approved by</w:t>
      </w:r>
      <w:r w:rsidRPr="00196ADB">
        <w:rPr>
          <w:szCs w:val="24"/>
        </w:rPr>
        <w:t xml:space="preserve"> – </w:t>
      </w:r>
      <w:r>
        <w:rPr>
          <w:szCs w:val="24"/>
        </w:rPr>
        <w:t xml:space="preserve">Head of Profession for </w:t>
      </w:r>
      <w:r w:rsidR="001F6BA1">
        <w:rPr>
          <w:szCs w:val="24"/>
        </w:rPr>
        <w:t>Operational Inspection</w:t>
      </w:r>
    </w:p>
    <w:p w14:paraId="10D33D1E" w14:textId="52A0E511" w:rsidR="00930E37" w:rsidRPr="00196ADB" w:rsidRDefault="00930E37" w:rsidP="00930E37">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4BFF33CE9ACF45B4BD9D9653F86AF5B6"/>
          </w:placeholder>
          <w:dataBinding w:prefixMappings="xmlns:ns0='http://purl.org/dc/elements/1.1/' xmlns:ns1='http://schemas.openxmlformats.org/package/2006/metadata/core-properties' " w:xpath="/ns1:coreProperties[1]/ns1:contentStatus[1]" w:storeItemID="{6C3C8BC8-F283-45AE-878A-BAB7291924A1}"/>
          <w:text/>
        </w:sdtPr>
        <w:sdtContent>
          <w:r w:rsidR="00F204B1">
            <w:rPr>
              <w:szCs w:val="24"/>
            </w:rPr>
            <w:t>8.1</w:t>
          </w:r>
        </w:sdtContent>
      </w:sdt>
    </w:p>
    <w:p w14:paraId="12DC54B5" w14:textId="1DFEE028" w:rsidR="00930E37" w:rsidRPr="00196ADB" w:rsidRDefault="00930E37" w:rsidP="00930E37">
      <w:pPr>
        <w:rPr>
          <w:szCs w:val="24"/>
        </w:rPr>
      </w:pPr>
      <w:r>
        <w:rPr>
          <w:b/>
          <w:bCs/>
          <w:szCs w:val="24"/>
        </w:rPr>
        <w:t>Published</w:t>
      </w:r>
      <w:r w:rsidRPr="00196ADB">
        <w:rPr>
          <w:szCs w:val="24"/>
        </w:rPr>
        <w:t xml:space="preserve">: </w:t>
      </w:r>
      <w:r w:rsidR="00867339">
        <w:rPr>
          <w:szCs w:val="24"/>
        </w:rPr>
        <w:t>March</w:t>
      </w:r>
      <w:r>
        <w:rPr>
          <w:szCs w:val="24"/>
        </w:rPr>
        <w:t xml:space="preserve"> </w:t>
      </w:r>
      <w:r w:rsidR="00867339">
        <w:rPr>
          <w:szCs w:val="24"/>
        </w:rPr>
        <w:t>2026</w:t>
      </w:r>
    </w:p>
    <w:p w14:paraId="29AA6F0F" w14:textId="75726DC5" w:rsidR="00930E37" w:rsidRPr="00196ADB" w:rsidRDefault="00930E37" w:rsidP="00930E37">
      <w:pPr>
        <w:rPr>
          <w:szCs w:val="24"/>
        </w:rPr>
      </w:pPr>
      <w:r w:rsidRPr="00196ADB">
        <w:rPr>
          <w:b/>
          <w:bCs/>
          <w:szCs w:val="24"/>
        </w:rPr>
        <w:t xml:space="preserve">Next </w:t>
      </w:r>
      <w:r>
        <w:rPr>
          <w:b/>
          <w:bCs/>
          <w:szCs w:val="24"/>
        </w:rPr>
        <w:t>scheduled review</w:t>
      </w:r>
      <w:r w:rsidRPr="00196ADB">
        <w:rPr>
          <w:szCs w:val="24"/>
        </w:rPr>
        <w:t xml:space="preserve">: </w:t>
      </w:r>
      <w:r w:rsidR="00CF7BBB">
        <w:rPr>
          <w:szCs w:val="24"/>
        </w:rPr>
        <w:t>October</w:t>
      </w:r>
      <w:r w:rsidR="00867339">
        <w:rPr>
          <w:szCs w:val="24"/>
        </w:rPr>
        <w:t xml:space="preserve"> 2027</w:t>
      </w:r>
    </w:p>
    <w:p w14:paraId="0A735AFC" w14:textId="34E884C0" w:rsidR="00930E37" w:rsidRPr="00196ADB" w:rsidRDefault="00930E37" w:rsidP="00930E37">
      <w:pPr>
        <w:rPr>
          <w:szCs w:val="24"/>
        </w:rPr>
      </w:pPr>
      <w:r w:rsidRPr="00196ADB">
        <w:rPr>
          <w:b/>
          <w:bCs/>
          <w:szCs w:val="24"/>
        </w:rPr>
        <w:t>Doc</w:t>
      </w:r>
      <w:r>
        <w:rPr>
          <w:b/>
          <w:bCs/>
          <w:szCs w:val="24"/>
        </w:rPr>
        <w:t>ument reference</w:t>
      </w:r>
      <w:r w:rsidRPr="00196ADB">
        <w:rPr>
          <w:szCs w:val="24"/>
        </w:rPr>
        <w:t xml:space="preserve">: </w:t>
      </w:r>
      <w:r w:rsidR="005B5B0B">
        <w:rPr>
          <w:szCs w:val="24"/>
        </w:rPr>
        <w:t>NS-INSP-GD-032</w:t>
      </w:r>
    </w:p>
    <w:p w14:paraId="0676226F" w14:textId="5534F256" w:rsidR="00930E37" w:rsidRPr="00196ADB" w:rsidRDefault="00930E37" w:rsidP="005B5B0B">
      <w:pPr>
        <w:rPr>
          <w:szCs w:val="24"/>
        </w:rPr>
      </w:pPr>
      <w:r w:rsidRPr="00196ADB">
        <w:rPr>
          <w:b/>
          <w:bCs/>
          <w:szCs w:val="24"/>
        </w:rPr>
        <w:t xml:space="preserve">Record </w:t>
      </w:r>
      <w:r>
        <w:rPr>
          <w:b/>
          <w:bCs/>
          <w:szCs w:val="24"/>
        </w:rPr>
        <w:t>reference</w:t>
      </w:r>
      <w:r w:rsidRPr="00196ADB">
        <w:rPr>
          <w:szCs w:val="24"/>
        </w:rPr>
        <w:t xml:space="preserve">: </w:t>
      </w:r>
      <w:r w:rsidR="005B5B0B" w:rsidRPr="005B5B0B">
        <w:rPr>
          <w:szCs w:val="24"/>
        </w:rPr>
        <w:t>ONRHH-822789359-20618</w:t>
      </w:r>
      <w:r w:rsidR="005B5B0B" w:rsidRPr="00196ADB">
        <w:rPr>
          <w:szCs w:val="24"/>
        </w:rPr>
        <w:t xml:space="preserve"> </w:t>
      </w:r>
    </w:p>
    <w:p w14:paraId="7629CA34" w14:textId="77777777" w:rsidR="00930E37" w:rsidRDefault="00930E37" w:rsidP="00930E37">
      <w:pPr>
        <w:pStyle w:val="Caption"/>
        <w:keepNext/>
      </w:pPr>
      <w:r>
        <w:t>Revision commentary</w:t>
      </w:r>
    </w:p>
    <w:tbl>
      <w:tblPr>
        <w:tblStyle w:val="ONRTable1"/>
        <w:tblW w:w="0" w:type="auto"/>
        <w:tblInd w:w="10" w:type="dxa"/>
        <w:tblLook w:val="04A0" w:firstRow="1" w:lastRow="0" w:firstColumn="1" w:lastColumn="0" w:noHBand="0" w:noVBand="1"/>
      </w:tblPr>
      <w:tblGrid>
        <w:gridCol w:w="1550"/>
        <w:gridCol w:w="7466"/>
      </w:tblGrid>
      <w:tr w:rsidR="00930E37" w:rsidRPr="00B23A5E" w14:paraId="1216A18F" w14:textId="77777777" w:rsidTr="00CF24A9">
        <w:trPr>
          <w:cnfStyle w:val="100000000000" w:firstRow="1" w:lastRow="0" w:firstColumn="0" w:lastColumn="0" w:oddVBand="0" w:evenVBand="0" w:oddHBand="0" w:evenHBand="0" w:firstRowFirstColumn="0" w:firstRowLastColumn="0" w:lastRowFirstColumn="0" w:lastRowLastColumn="0"/>
        </w:trPr>
        <w:tc>
          <w:tcPr>
            <w:tcW w:w="1550" w:type="dxa"/>
          </w:tcPr>
          <w:p w14:paraId="3C3F26F3" w14:textId="77777777" w:rsidR="00930E37" w:rsidRPr="00B23A5E" w:rsidRDefault="00930E37" w:rsidP="00CF24A9">
            <w:pPr>
              <w:spacing w:before="60" w:after="60"/>
              <w:rPr>
                <w:b w:val="0"/>
                <w:bCs/>
              </w:rPr>
            </w:pPr>
            <w:r w:rsidRPr="00B23A5E">
              <w:rPr>
                <w:b w:val="0"/>
                <w:bCs/>
              </w:rPr>
              <w:t>Issue</w:t>
            </w:r>
          </w:p>
        </w:tc>
        <w:tc>
          <w:tcPr>
            <w:tcW w:w="7466" w:type="dxa"/>
          </w:tcPr>
          <w:p w14:paraId="5DC60E12" w14:textId="77777777" w:rsidR="00930E37" w:rsidRPr="00B23A5E" w:rsidRDefault="00930E37" w:rsidP="00CF24A9">
            <w:pPr>
              <w:spacing w:before="60" w:after="60"/>
              <w:rPr>
                <w:b w:val="0"/>
                <w:bCs/>
              </w:rPr>
            </w:pPr>
            <w:r w:rsidRPr="00B23A5E">
              <w:rPr>
                <w:b w:val="0"/>
                <w:bCs/>
              </w:rPr>
              <w:t xml:space="preserve">Description of </w:t>
            </w:r>
            <w:r>
              <w:rPr>
                <w:b w:val="0"/>
                <w:bCs/>
              </w:rPr>
              <w:t>u</w:t>
            </w:r>
            <w:r w:rsidRPr="00B23A5E">
              <w:rPr>
                <w:b w:val="0"/>
                <w:bCs/>
              </w:rPr>
              <w:t>pdate(s)</w:t>
            </w:r>
          </w:p>
        </w:tc>
      </w:tr>
      <w:tr w:rsidR="0007375A" w14:paraId="1D25BD44" w14:textId="77777777" w:rsidTr="00CF24A9">
        <w:tc>
          <w:tcPr>
            <w:tcW w:w="1550" w:type="dxa"/>
          </w:tcPr>
          <w:p w14:paraId="09409656" w14:textId="17F63290" w:rsidR="0007375A" w:rsidRDefault="0007375A" w:rsidP="0007375A">
            <w:pPr>
              <w:spacing w:before="60" w:after="60"/>
            </w:pPr>
            <w:r w:rsidRPr="008543D7">
              <w:t>7</w:t>
            </w:r>
          </w:p>
        </w:tc>
        <w:tc>
          <w:tcPr>
            <w:tcW w:w="7466" w:type="dxa"/>
          </w:tcPr>
          <w:p w14:paraId="0DD41B3D" w14:textId="5AFE880A" w:rsidR="0007375A" w:rsidRDefault="0007375A" w:rsidP="0007375A">
            <w:pPr>
              <w:spacing w:before="60" w:after="60"/>
            </w:pPr>
            <w:r w:rsidRPr="008543D7">
              <w:t>Update to explain interactions between safety and safeguards inspections under the topics covered by this licence condition.</w:t>
            </w:r>
          </w:p>
        </w:tc>
      </w:tr>
      <w:tr w:rsidR="00867339" w14:paraId="514585B1" w14:textId="77777777" w:rsidTr="00CF24A9">
        <w:tc>
          <w:tcPr>
            <w:tcW w:w="1550" w:type="dxa"/>
          </w:tcPr>
          <w:p w14:paraId="6CF27D1C" w14:textId="126D1326" w:rsidR="00867339" w:rsidRPr="008543D7" w:rsidRDefault="00867339" w:rsidP="00867339">
            <w:pPr>
              <w:spacing w:before="60" w:after="60"/>
            </w:pPr>
            <w:r w:rsidRPr="002F600E">
              <w:t>8</w:t>
            </w:r>
          </w:p>
        </w:tc>
        <w:tc>
          <w:tcPr>
            <w:tcW w:w="7466" w:type="dxa"/>
          </w:tcPr>
          <w:p w14:paraId="2DB69A2D" w14:textId="7D845006" w:rsidR="00867339" w:rsidRPr="008543D7" w:rsidRDefault="00867339" w:rsidP="00867339">
            <w:pPr>
              <w:spacing w:before="60" w:after="60"/>
            </w:pPr>
            <w:r w:rsidRPr="002F600E">
              <w:t>Restructure and removal of duplicated text to improve readability of the guidance captured in sections 1-5. Update to Article 37 aspects due to Brexit and updated UK radioactive substances and nuclear decommissioning policy.</w:t>
            </w:r>
          </w:p>
        </w:tc>
      </w:tr>
      <w:tr w:rsidR="00867339" w14:paraId="17C7FB03" w14:textId="77777777" w:rsidTr="00CF24A9">
        <w:tc>
          <w:tcPr>
            <w:tcW w:w="1550" w:type="dxa"/>
          </w:tcPr>
          <w:p w14:paraId="79518D5C" w14:textId="4670CE99" w:rsidR="00867339" w:rsidRPr="002F600E" w:rsidRDefault="00867339" w:rsidP="00F204B1">
            <w:pPr>
              <w:spacing w:before="60" w:after="60"/>
            </w:pPr>
            <w:r>
              <w:t>8.1</w:t>
            </w:r>
          </w:p>
        </w:tc>
        <w:tc>
          <w:tcPr>
            <w:tcW w:w="7466" w:type="dxa"/>
          </w:tcPr>
          <w:p w14:paraId="48A908EB" w14:textId="4B84A921" w:rsidR="00867339" w:rsidRPr="002F600E" w:rsidRDefault="009547DA" w:rsidP="00867339">
            <w:pPr>
              <w:spacing w:before="60" w:after="60"/>
            </w:pPr>
            <w:r>
              <w:t xml:space="preserve">Minor update </w:t>
            </w:r>
            <w:r w:rsidR="00D54947">
              <w:t>to reduce word count and update to the latest TIG format, no change</w:t>
            </w:r>
            <w:r w:rsidR="00730132">
              <w:t xml:space="preserve">s to the </w:t>
            </w:r>
            <w:r w:rsidR="00F204B1">
              <w:t>context or the intent.</w:t>
            </w:r>
          </w:p>
        </w:tc>
      </w:tr>
    </w:tbl>
    <w:p w14:paraId="5AB38FA4" w14:textId="77777777" w:rsidR="00084ABE" w:rsidRDefault="00084ABE" w:rsidP="002042C2">
      <w:pPr>
        <w:rPr>
          <w:b/>
          <w:bCs/>
          <w:sz w:val="20"/>
          <w:szCs w:val="18"/>
        </w:rPr>
      </w:pPr>
    </w:p>
    <w:p w14:paraId="17669631" w14:textId="5BB8C6E8" w:rsidR="00930E37" w:rsidRPr="005B5B0B" w:rsidRDefault="00084ABE" w:rsidP="002042C2">
      <w:pPr>
        <w:rPr>
          <w:lang w:val="pt-PT"/>
        </w:rPr>
      </w:pPr>
      <w:r w:rsidRPr="005B5B0B">
        <w:rPr>
          <w:b/>
          <w:bCs/>
          <w:sz w:val="20"/>
          <w:szCs w:val="18"/>
          <w:lang w:val="pt-PT"/>
        </w:rPr>
        <w:t>Template reference</w:t>
      </w:r>
      <w:r w:rsidRPr="005B5B0B">
        <w:rPr>
          <w:sz w:val="20"/>
          <w:szCs w:val="18"/>
          <w:lang w:val="pt-PT"/>
        </w:rPr>
        <w:t>: ONR-DOC-TEMP-003</w:t>
      </w:r>
      <w:r w:rsidRPr="005B5B0B">
        <w:rPr>
          <w:lang w:val="pt-PT"/>
        </w:rPr>
        <w:tab/>
      </w:r>
    </w:p>
    <w:sectPr w:rsidR="00930E37" w:rsidRPr="005B5B0B"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887242" w14:textId="77777777" w:rsidR="0008069F" w:rsidRDefault="0008069F" w:rsidP="007D199A">
      <w:pPr>
        <w:spacing w:after="0"/>
      </w:pPr>
      <w:r>
        <w:separator/>
      </w:r>
    </w:p>
    <w:p w14:paraId="11941FBA" w14:textId="77777777" w:rsidR="0008069F" w:rsidRDefault="0008069F"/>
  </w:endnote>
  <w:endnote w:type="continuationSeparator" w:id="0">
    <w:p w14:paraId="4AD2993E" w14:textId="77777777" w:rsidR="0008069F" w:rsidRDefault="0008069F" w:rsidP="007D199A">
      <w:pPr>
        <w:spacing w:after="0"/>
      </w:pPr>
      <w:r>
        <w:continuationSeparator/>
      </w:r>
    </w:p>
    <w:p w14:paraId="0C4DBCF6" w14:textId="77777777" w:rsidR="0008069F" w:rsidRDefault="0008069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AC9C34"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EB6ECB">
      <w:rPr>
        <w:sz w:val="22"/>
      </w:rPr>
      <w:t>5</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71E303B1" w:rsidR="00CE6198" w:rsidRPr="00B23A5E" w:rsidRDefault="00B23A5E" w:rsidP="00B23A5E">
    <w:pPr>
      <w:pStyle w:val="Footer"/>
      <w:rPr>
        <w:rStyle w:val="PageNumber"/>
        <w:color w:val="22413A"/>
        <w:sz w:val="24"/>
      </w:rPr>
    </w:pPr>
    <w:r w:rsidRPr="00B23A5E">
      <w:rPr>
        <w:rStyle w:val="PageNumber"/>
        <w:color w:val="22413A"/>
        <w:sz w:val="24"/>
      </w:rPr>
      <w:t xml:space="preserve">Page | </w:t>
    </w:r>
    <w:r w:rsidRPr="00B23A5E">
      <w:rPr>
        <w:rStyle w:val="PageNumber"/>
        <w:color w:val="22413A"/>
        <w:sz w:val="24"/>
      </w:rPr>
      <w:fldChar w:fldCharType="begin"/>
    </w:r>
    <w:r w:rsidRPr="00B23A5E">
      <w:rPr>
        <w:rStyle w:val="PageNumber"/>
        <w:color w:val="22413A"/>
        <w:sz w:val="24"/>
      </w:rPr>
      <w:instrText xml:space="preserve"> PAGE   \* MERGEFORMAT </w:instrText>
    </w:r>
    <w:r w:rsidRPr="00B23A5E">
      <w:rPr>
        <w:rStyle w:val="PageNumber"/>
        <w:color w:val="22413A"/>
        <w:sz w:val="24"/>
      </w:rPr>
      <w:fldChar w:fldCharType="separate"/>
    </w:r>
    <w:r w:rsidRPr="00B23A5E">
      <w:rPr>
        <w:rStyle w:val="PageNumber"/>
        <w:noProof/>
        <w:color w:val="22413A"/>
        <w:sz w:val="24"/>
      </w:rPr>
      <w:t>1</w:t>
    </w:r>
    <w:r w:rsidRPr="00B23A5E">
      <w:rPr>
        <w:rStyle w:val="PageNumber"/>
        <w:noProof/>
        <w:color w:val="22413A"/>
        <w:sz w:val="24"/>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2601AF" w14:textId="77777777" w:rsidR="0008069F" w:rsidRPr="005E0344" w:rsidRDefault="0008069F" w:rsidP="005E0344">
      <w:pPr>
        <w:spacing w:after="120"/>
        <w:rPr>
          <w:color w:val="000000" w:themeColor="text2"/>
        </w:rPr>
      </w:pPr>
      <w:r w:rsidRPr="005E0344">
        <w:rPr>
          <w:color w:val="000000" w:themeColor="text2"/>
        </w:rPr>
        <w:separator/>
      </w:r>
    </w:p>
  </w:footnote>
  <w:footnote w:type="continuationSeparator" w:id="0">
    <w:p w14:paraId="298EDA5A" w14:textId="77777777" w:rsidR="0008069F" w:rsidRPr="005E0344" w:rsidRDefault="0008069F" w:rsidP="0090581D">
      <w:pPr>
        <w:spacing w:after="120"/>
        <w:rPr>
          <w:color w:val="000000" w:themeColor="text2"/>
        </w:rPr>
      </w:pPr>
      <w:r w:rsidRPr="005E0344">
        <w:rPr>
          <w:color w:val="000000" w:themeColor="text2"/>
        </w:rPr>
        <w:continuationSeparator/>
      </w:r>
    </w:p>
    <w:p w14:paraId="685B81CA" w14:textId="77777777" w:rsidR="0008069F" w:rsidRDefault="0008069F"/>
  </w:footnote>
  <w:footnote w:type="continuationNotice" w:id="1">
    <w:p w14:paraId="1FF5AB48" w14:textId="77777777" w:rsidR="0008069F" w:rsidRDefault="0008069F">
      <w:pPr>
        <w:spacing w:after="0"/>
      </w:pPr>
    </w:p>
    <w:p w14:paraId="2EB8BC07" w14:textId="77777777" w:rsidR="0008069F" w:rsidRDefault="0008069F"/>
  </w:footnote>
  <w:footnote w:id="2">
    <w:p w14:paraId="588A5C70" w14:textId="77777777" w:rsidR="00F1188A" w:rsidRDefault="00F1188A" w:rsidP="00F1188A">
      <w:pPr>
        <w:pStyle w:val="FootnoteText"/>
        <w:spacing w:before="240"/>
        <w:ind w:left="0" w:firstLine="0"/>
      </w:pPr>
      <w:r>
        <w:rPr>
          <w:rStyle w:val="FootnoteReference"/>
        </w:rPr>
        <w:footnoteRef/>
      </w:r>
      <w:r>
        <w:t xml:space="preserve"> By ‘long-term’ we generally mean issues that might occur over decades or as waste is moved from plant to plant for treatment/conditioning/storage.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4E85D0C6" w:rsidR="00177666" w:rsidRPr="00196ADB" w:rsidRDefault="00000000" w:rsidP="009E0E52">
    <w:pPr>
      <w:pStyle w:val="Header"/>
      <w:rPr>
        <w:sz w:val="20"/>
        <w:szCs w:val="24"/>
      </w:rPr>
    </w:pPr>
    <w:sdt>
      <w:sdtPr>
        <w:rPr>
          <w:sz w:val="20"/>
          <w:szCs w:val="24"/>
        </w:rPr>
        <w:alias w:val="Title"/>
        <w:tag w:val=""/>
        <w:id w:val="-545993998"/>
        <w:dataBinding w:prefixMappings="xmlns:ns0='http://purl.org/dc/elements/1.1/' xmlns:ns1='http://schemas.openxmlformats.org/package/2006/metadata/core-properties' " w:xpath="/ns1:coreProperties[1]/ns0:title[1]" w:storeItemID="{6C3C8BC8-F283-45AE-878A-BAB7291924A1}"/>
        <w:text/>
      </w:sdtPr>
      <w:sdtContent>
        <w:r w:rsidR="00E9321E">
          <w:rPr>
            <w:sz w:val="20"/>
            <w:szCs w:val="24"/>
          </w:rPr>
          <w:t>LC32: Accumulation of radioactive waste</w:t>
        </w:r>
      </w:sdtContent>
    </w:sdt>
    <w:r w:rsidR="004E3932" w:rsidRPr="00196ADB">
      <w:rPr>
        <w:sz w:val="20"/>
        <w:szCs w:val="24"/>
      </w:rPr>
      <w:t xml:space="preserve"> | Issue: </w:t>
    </w:r>
    <w:sdt>
      <w:sdtPr>
        <w:rPr>
          <w:sz w:val="20"/>
          <w:szCs w:val="24"/>
        </w:rPr>
        <w:alias w:val="Status"/>
        <w:tag w:val=""/>
        <w:id w:val="-1486926938"/>
        <w:dataBinding w:prefixMappings="xmlns:ns0='http://purl.org/dc/elements/1.1/' xmlns:ns1='http://schemas.openxmlformats.org/package/2006/metadata/core-properties' " w:xpath="/ns1:coreProperties[1]/ns1:contentStatus[1]" w:storeItemID="{6C3C8BC8-F283-45AE-878A-BAB7291924A1}"/>
        <w:text/>
      </w:sdtPr>
      <w:sdtContent>
        <w:r w:rsidR="00F204B1">
          <w:rPr>
            <w:sz w:val="20"/>
            <w:szCs w:val="24"/>
          </w:rPr>
          <w:t>8.1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3AB2A64"/>
    <w:multiLevelType w:val="hybridMultilevel"/>
    <w:tmpl w:val="BA0286C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3A811A2D"/>
    <w:multiLevelType w:val="hybridMultilevel"/>
    <w:tmpl w:val="DEA4CC50"/>
    <w:lvl w:ilvl="0" w:tplc="53DEEAF6">
      <w:start w:val="19"/>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3D9F47A1"/>
    <w:multiLevelType w:val="hybridMultilevel"/>
    <w:tmpl w:val="55EE187A"/>
    <w:lvl w:ilvl="0" w:tplc="875A0B68">
      <w:start w:val="35"/>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525841AA"/>
    <w:multiLevelType w:val="hybridMultilevel"/>
    <w:tmpl w:val="CB2E1FD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69053723"/>
    <w:multiLevelType w:val="hybridMultilevel"/>
    <w:tmpl w:val="68667112"/>
    <w:lvl w:ilvl="0" w:tplc="1488FCE2">
      <w:start w:val="24"/>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74DB3451"/>
    <w:multiLevelType w:val="hybridMultilevel"/>
    <w:tmpl w:val="CB2E1FD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085146277">
    <w:abstractNumId w:val="9"/>
  </w:num>
  <w:num w:numId="2" w16cid:durableId="802893121">
    <w:abstractNumId w:val="7"/>
  </w:num>
  <w:num w:numId="3" w16cid:durableId="874538197">
    <w:abstractNumId w:val="1"/>
  </w:num>
  <w:num w:numId="4" w16cid:durableId="832574242">
    <w:abstractNumId w:val="6"/>
  </w:num>
  <w:num w:numId="5" w16cid:durableId="1407604846">
    <w:abstractNumId w:val="4"/>
  </w:num>
  <w:num w:numId="6" w16cid:durableId="1387417567">
    <w:abstractNumId w:val="8"/>
  </w:num>
  <w:num w:numId="7" w16cid:durableId="1333293972">
    <w:abstractNumId w:val="2"/>
  </w:num>
  <w:num w:numId="8" w16cid:durableId="389035120">
    <w:abstractNumId w:val="5"/>
  </w:num>
  <w:num w:numId="9" w16cid:durableId="720593379">
    <w:abstractNumId w:val="0"/>
  </w:num>
  <w:num w:numId="10" w16cid:durableId="7606220">
    <w:abstractNumId w:val="3"/>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3682"/>
    <w:rsid w:val="0000495F"/>
    <w:rsid w:val="00004C16"/>
    <w:rsid w:val="00011177"/>
    <w:rsid w:val="00013245"/>
    <w:rsid w:val="00014814"/>
    <w:rsid w:val="00017E62"/>
    <w:rsid w:val="00022033"/>
    <w:rsid w:val="00024522"/>
    <w:rsid w:val="00024B2E"/>
    <w:rsid w:val="00026791"/>
    <w:rsid w:val="0002738B"/>
    <w:rsid w:val="00027F4F"/>
    <w:rsid w:val="00030430"/>
    <w:rsid w:val="0003078E"/>
    <w:rsid w:val="00031B89"/>
    <w:rsid w:val="0003693D"/>
    <w:rsid w:val="0004440F"/>
    <w:rsid w:val="00052C8A"/>
    <w:rsid w:val="0005310E"/>
    <w:rsid w:val="000548C8"/>
    <w:rsid w:val="00055850"/>
    <w:rsid w:val="00064A1B"/>
    <w:rsid w:val="00070D12"/>
    <w:rsid w:val="00070F77"/>
    <w:rsid w:val="0007375A"/>
    <w:rsid w:val="000741B1"/>
    <w:rsid w:val="00075605"/>
    <w:rsid w:val="00075C66"/>
    <w:rsid w:val="0008069F"/>
    <w:rsid w:val="000817D4"/>
    <w:rsid w:val="00082879"/>
    <w:rsid w:val="00084ABE"/>
    <w:rsid w:val="00091EEA"/>
    <w:rsid w:val="0009225F"/>
    <w:rsid w:val="000A105C"/>
    <w:rsid w:val="000C2DDC"/>
    <w:rsid w:val="000C3BF0"/>
    <w:rsid w:val="000C5F5A"/>
    <w:rsid w:val="000C7B28"/>
    <w:rsid w:val="000D2FD4"/>
    <w:rsid w:val="000D3232"/>
    <w:rsid w:val="000F1B7B"/>
    <w:rsid w:val="000F2ED4"/>
    <w:rsid w:val="001028E8"/>
    <w:rsid w:val="00103043"/>
    <w:rsid w:val="00122FCC"/>
    <w:rsid w:val="00124C2B"/>
    <w:rsid w:val="00126752"/>
    <w:rsid w:val="00130B30"/>
    <w:rsid w:val="00140E1C"/>
    <w:rsid w:val="00144DBF"/>
    <w:rsid w:val="00147AE4"/>
    <w:rsid w:val="00150354"/>
    <w:rsid w:val="00153E46"/>
    <w:rsid w:val="001571E5"/>
    <w:rsid w:val="00176DB5"/>
    <w:rsid w:val="00177666"/>
    <w:rsid w:val="001849CA"/>
    <w:rsid w:val="00185410"/>
    <w:rsid w:val="00185C5D"/>
    <w:rsid w:val="00185FFE"/>
    <w:rsid w:val="00192352"/>
    <w:rsid w:val="00196ADB"/>
    <w:rsid w:val="001B4D5A"/>
    <w:rsid w:val="001C4D63"/>
    <w:rsid w:val="001C526F"/>
    <w:rsid w:val="001D0DE0"/>
    <w:rsid w:val="001D5AFF"/>
    <w:rsid w:val="001D74B4"/>
    <w:rsid w:val="001E03E1"/>
    <w:rsid w:val="001F059F"/>
    <w:rsid w:val="001F244C"/>
    <w:rsid w:val="001F6BA1"/>
    <w:rsid w:val="00200811"/>
    <w:rsid w:val="00200CA1"/>
    <w:rsid w:val="0020260E"/>
    <w:rsid w:val="002042C2"/>
    <w:rsid w:val="00205893"/>
    <w:rsid w:val="00207DB2"/>
    <w:rsid w:val="0021338D"/>
    <w:rsid w:val="00214D43"/>
    <w:rsid w:val="00223090"/>
    <w:rsid w:val="002238B4"/>
    <w:rsid w:val="002319AB"/>
    <w:rsid w:val="002319AC"/>
    <w:rsid w:val="00234342"/>
    <w:rsid w:val="0024040D"/>
    <w:rsid w:val="00250662"/>
    <w:rsid w:val="00251CD7"/>
    <w:rsid w:val="00255FA3"/>
    <w:rsid w:val="00257288"/>
    <w:rsid w:val="0025762D"/>
    <w:rsid w:val="00261FB6"/>
    <w:rsid w:val="002629F8"/>
    <w:rsid w:val="00263396"/>
    <w:rsid w:val="002659FA"/>
    <w:rsid w:val="00267815"/>
    <w:rsid w:val="00280DDF"/>
    <w:rsid w:val="0029084C"/>
    <w:rsid w:val="00291325"/>
    <w:rsid w:val="002917FF"/>
    <w:rsid w:val="00292ADF"/>
    <w:rsid w:val="00296DBB"/>
    <w:rsid w:val="002A0DEC"/>
    <w:rsid w:val="002A1B75"/>
    <w:rsid w:val="002B1C53"/>
    <w:rsid w:val="002B6666"/>
    <w:rsid w:val="002C73BD"/>
    <w:rsid w:val="002E0BE4"/>
    <w:rsid w:val="002E3B58"/>
    <w:rsid w:val="002E3E8A"/>
    <w:rsid w:val="002E6A6A"/>
    <w:rsid w:val="002F3397"/>
    <w:rsid w:val="002F61D0"/>
    <w:rsid w:val="0030380D"/>
    <w:rsid w:val="003053CB"/>
    <w:rsid w:val="00312411"/>
    <w:rsid w:val="003171C7"/>
    <w:rsid w:val="00323E71"/>
    <w:rsid w:val="003244D4"/>
    <w:rsid w:val="00326F77"/>
    <w:rsid w:val="00330B7C"/>
    <w:rsid w:val="003401B0"/>
    <w:rsid w:val="00345D54"/>
    <w:rsid w:val="00346C8E"/>
    <w:rsid w:val="00363937"/>
    <w:rsid w:val="00367B30"/>
    <w:rsid w:val="00367BD5"/>
    <w:rsid w:val="00387421"/>
    <w:rsid w:val="00390327"/>
    <w:rsid w:val="00393B78"/>
    <w:rsid w:val="003A01E9"/>
    <w:rsid w:val="003B0C9A"/>
    <w:rsid w:val="003B4FAA"/>
    <w:rsid w:val="003C0306"/>
    <w:rsid w:val="003C114C"/>
    <w:rsid w:val="003C465D"/>
    <w:rsid w:val="003D0718"/>
    <w:rsid w:val="003D2B38"/>
    <w:rsid w:val="003D495D"/>
    <w:rsid w:val="003D5793"/>
    <w:rsid w:val="003E098E"/>
    <w:rsid w:val="003E2FAE"/>
    <w:rsid w:val="003E56EC"/>
    <w:rsid w:val="003F786F"/>
    <w:rsid w:val="00407CF7"/>
    <w:rsid w:val="00415ED6"/>
    <w:rsid w:val="00417CAF"/>
    <w:rsid w:val="00420A11"/>
    <w:rsid w:val="00422265"/>
    <w:rsid w:val="00432342"/>
    <w:rsid w:val="00433521"/>
    <w:rsid w:val="004373A7"/>
    <w:rsid w:val="00437D94"/>
    <w:rsid w:val="0044030C"/>
    <w:rsid w:val="00443BDB"/>
    <w:rsid w:val="004648A4"/>
    <w:rsid w:val="00471380"/>
    <w:rsid w:val="004738E3"/>
    <w:rsid w:val="00483D39"/>
    <w:rsid w:val="00494F0D"/>
    <w:rsid w:val="00496BFD"/>
    <w:rsid w:val="004A3DF2"/>
    <w:rsid w:val="004C361D"/>
    <w:rsid w:val="004C4891"/>
    <w:rsid w:val="004D2C89"/>
    <w:rsid w:val="004E3932"/>
    <w:rsid w:val="004F1E79"/>
    <w:rsid w:val="004F44AE"/>
    <w:rsid w:val="004F5F33"/>
    <w:rsid w:val="0050103A"/>
    <w:rsid w:val="00507A12"/>
    <w:rsid w:val="00511B0F"/>
    <w:rsid w:val="0055388E"/>
    <w:rsid w:val="00554E7E"/>
    <w:rsid w:val="00555F12"/>
    <w:rsid w:val="00562EB2"/>
    <w:rsid w:val="00566408"/>
    <w:rsid w:val="005754AE"/>
    <w:rsid w:val="00577FB5"/>
    <w:rsid w:val="005852D1"/>
    <w:rsid w:val="00587A22"/>
    <w:rsid w:val="0059299D"/>
    <w:rsid w:val="00595C8C"/>
    <w:rsid w:val="00597747"/>
    <w:rsid w:val="005A4747"/>
    <w:rsid w:val="005A49B8"/>
    <w:rsid w:val="005A4CDD"/>
    <w:rsid w:val="005B3900"/>
    <w:rsid w:val="005B57E4"/>
    <w:rsid w:val="005B5ABD"/>
    <w:rsid w:val="005B5B0B"/>
    <w:rsid w:val="005C140A"/>
    <w:rsid w:val="005C1E52"/>
    <w:rsid w:val="005C3367"/>
    <w:rsid w:val="005C5C39"/>
    <w:rsid w:val="005C6763"/>
    <w:rsid w:val="005D3164"/>
    <w:rsid w:val="005E0344"/>
    <w:rsid w:val="005E440B"/>
    <w:rsid w:val="005F2C85"/>
    <w:rsid w:val="00605ADB"/>
    <w:rsid w:val="00611C9F"/>
    <w:rsid w:val="006248DE"/>
    <w:rsid w:val="00627555"/>
    <w:rsid w:val="006322A0"/>
    <w:rsid w:val="006361FD"/>
    <w:rsid w:val="0064226F"/>
    <w:rsid w:val="00642DDB"/>
    <w:rsid w:val="00653298"/>
    <w:rsid w:val="006554D8"/>
    <w:rsid w:val="00660F38"/>
    <w:rsid w:val="00663A7C"/>
    <w:rsid w:val="00667DF2"/>
    <w:rsid w:val="00670DF1"/>
    <w:rsid w:val="00671345"/>
    <w:rsid w:val="00672A9B"/>
    <w:rsid w:val="00675884"/>
    <w:rsid w:val="006866AC"/>
    <w:rsid w:val="006935F6"/>
    <w:rsid w:val="00696EE0"/>
    <w:rsid w:val="00697980"/>
    <w:rsid w:val="006A19EF"/>
    <w:rsid w:val="006A43D5"/>
    <w:rsid w:val="006A525B"/>
    <w:rsid w:val="006B0BE4"/>
    <w:rsid w:val="006C045F"/>
    <w:rsid w:val="006C4196"/>
    <w:rsid w:val="006C63B0"/>
    <w:rsid w:val="006C76A2"/>
    <w:rsid w:val="006C792E"/>
    <w:rsid w:val="006D116C"/>
    <w:rsid w:val="006E7C42"/>
    <w:rsid w:val="006F168A"/>
    <w:rsid w:val="006F3C82"/>
    <w:rsid w:val="006F5076"/>
    <w:rsid w:val="006F6009"/>
    <w:rsid w:val="006F7E5F"/>
    <w:rsid w:val="0070321D"/>
    <w:rsid w:val="007068BA"/>
    <w:rsid w:val="007122C1"/>
    <w:rsid w:val="00712A5C"/>
    <w:rsid w:val="0071533F"/>
    <w:rsid w:val="00716AB1"/>
    <w:rsid w:val="00721D63"/>
    <w:rsid w:val="00723B63"/>
    <w:rsid w:val="00724B2B"/>
    <w:rsid w:val="0072733B"/>
    <w:rsid w:val="00730132"/>
    <w:rsid w:val="00731CDC"/>
    <w:rsid w:val="00732C7B"/>
    <w:rsid w:val="00734D2B"/>
    <w:rsid w:val="00737705"/>
    <w:rsid w:val="007408D4"/>
    <w:rsid w:val="007420AC"/>
    <w:rsid w:val="00742617"/>
    <w:rsid w:val="007434E4"/>
    <w:rsid w:val="00783AFA"/>
    <w:rsid w:val="00783D31"/>
    <w:rsid w:val="00785427"/>
    <w:rsid w:val="00790540"/>
    <w:rsid w:val="00793371"/>
    <w:rsid w:val="007968CA"/>
    <w:rsid w:val="007A43FF"/>
    <w:rsid w:val="007A72FA"/>
    <w:rsid w:val="007B3918"/>
    <w:rsid w:val="007C3C1D"/>
    <w:rsid w:val="007D199A"/>
    <w:rsid w:val="007D2D23"/>
    <w:rsid w:val="007D2EBE"/>
    <w:rsid w:val="007D4D48"/>
    <w:rsid w:val="007E1C07"/>
    <w:rsid w:val="007E65B0"/>
    <w:rsid w:val="007E6DBB"/>
    <w:rsid w:val="007F24B6"/>
    <w:rsid w:val="007F4524"/>
    <w:rsid w:val="00803D94"/>
    <w:rsid w:val="00821337"/>
    <w:rsid w:val="00821CE1"/>
    <w:rsid w:val="008229BA"/>
    <w:rsid w:val="00824151"/>
    <w:rsid w:val="00842B1B"/>
    <w:rsid w:val="00845390"/>
    <w:rsid w:val="0084601B"/>
    <w:rsid w:val="0085786F"/>
    <w:rsid w:val="008606F0"/>
    <w:rsid w:val="008628C4"/>
    <w:rsid w:val="00865489"/>
    <w:rsid w:val="0086553D"/>
    <w:rsid w:val="00867339"/>
    <w:rsid w:val="00874FEB"/>
    <w:rsid w:val="00881B6F"/>
    <w:rsid w:val="00882AA4"/>
    <w:rsid w:val="00883E22"/>
    <w:rsid w:val="00884E43"/>
    <w:rsid w:val="00885EFD"/>
    <w:rsid w:val="00887EC6"/>
    <w:rsid w:val="0089084C"/>
    <w:rsid w:val="00893409"/>
    <w:rsid w:val="00893D9F"/>
    <w:rsid w:val="008A2379"/>
    <w:rsid w:val="008A4329"/>
    <w:rsid w:val="008A56CE"/>
    <w:rsid w:val="008A578E"/>
    <w:rsid w:val="008B015A"/>
    <w:rsid w:val="008B1519"/>
    <w:rsid w:val="008B7BCC"/>
    <w:rsid w:val="008C50C3"/>
    <w:rsid w:val="008C7094"/>
    <w:rsid w:val="008D2B97"/>
    <w:rsid w:val="008D49A5"/>
    <w:rsid w:val="008D645E"/>
    <w:rsid w:val="008D6C81"/>
    <w:rsid w:val="008E6CF0"/>
    <w:rsid w:val="008F1439"/>
    <w:rsid w:val="008F7051"/>
    <w:rsid w:val="009012FA"/>
    <w:rsid w:val="009033A6"/>
    <w:rsid w:val="009033A9"/>
    <w:rsid w:val="00903ACE"/>
    <w:rsid w:val="0090581D"/>
    <w:rsid w:val="00910070"/>
    <w:rsid w:val="00911673"/>
    <w:rsid w:val="0091439C"/>
    <w:rsid w:val="00920572"/>
    <w:rsid w:val="00920BF2"/>
    <w:rsid w:val="00922A93"/>
    <w:rsid w:val="00923B11"/>
    <w:rsid w:val="00930E37"/>
    <w:rsid w:val="009349A9"/>
    <w:rsid w:val="00936C52"/>
    <w:rsid w:val="009431A7"/>
    <w:rsid w:val="009436C1"/>
    <w:rsid w:val="00943949"/>
    <w:rsid w:val="00946D4E"/>
    <w:rsid w:val="009524F5"/>
    <w:rsid w:val="009547DA"/>
    <w:rsid w:val="0095489B"/>
    <w:rsid w:val="00956A05"/>
    <w:rsid w:val="00960849"/>
    <w:rsid w:val="00962CD6"/>
    <w:rsid w:val="00966FB9"/>
    <w:rsid w:val="009671CD"/>
    <w:rsid w:val="00972AB5"/>
    <w:rsid w:val="009751A9"/>
    <w:rsid w:val="00980926"/>
    <w:rsid w:val="00980F9C"/>
    <w:rsid w:val="0098632B"/>
    <w:rsid w:val="00991CA8"/>
    <w:rsid w:val="00996D9C"/>
    <w:rsid w:val="00997BFB"/>
    <w:rsid w:val="009A4FBA"/>
    <w:rsid w:val="009A6709"/>
    <w:rsid w:val="009A7348"/>
    <w:rsid w:val="009B462C"/>
    <w:rsid w:val="009C15F3"/>
    <w:rsid w:val="009C3689"/>
    <w:rsid w:val="009E07C2"/>
    <w:rsid w:val="009E0E52"/>
    <w:rsid w:val="009E1D8D"/>
    <w:rsid w:val="009F407E"/>
    <w:rsid w:val="009F72F9"/>
    <w:rsid w:val="00A00205"/>
    <w:rsid w:val="00A00AF0"/>
    <w:rsid w:val="00A04C8C"/>
    <w:rsid w:val="00A061FD"/>
    <w:rsid w:val="00A14AD0"/>
    <w:rsid w:val="00A14B5A"/>
    <w:rsid w:val="00A2021D"/>
    <w:rsid w:val="00A22F04"/>
    <w:rsid w:val="00A3567F"/>
    <w:rsid w:val="00A37698"/>
    <w:rsid w:val="00A41ED3"/>
    <w:rsid w:val="00A71A20"/>
    <w:rsid w:val="00A81D82"/>
    <w:rsid w:val="00A860E6"/>
    <w:rsid w:val="00A9118F"/>
    <w:rsid w:val="00A93E33"/>
    <w:rsid w:val="00AB3129"/>
    <w:rsid w:val="00AB6970"/>
    <w:rsid w:val="00AC1939"/>
    <w:rsid w:val="00AC7C05"/>
    <w:rsid w:val="00AD167C"/>
    <w:rsid w:val="00AD17C7"/>
    <w:rsid w:val="00AD4041"/>
    <w:rsid w:val="00AE2D18"/>
    <w:rsid w:val="00AE302B"/>
    <w:rsid w:val="00B0248D"/>
    <w:rsid w:val="00B0797C"/>
    <w:rsid w:val="00B1031D"/>
    <w:rsid w:val="00B16BE5"/>
    <w:rsid w:val="00B23A5E"/>
    <w:rsid w:val="00B259DF"/>
    <w:rsid w:val="00B26DDF"/>
    <w:rsid w:val="00B44B1F"/>
    <w:rsid w:val="00B64141"/>
    <w:rsid w:val="00B64E72"/>
    <w:rsid w:val="00B7276A"/>
    <w:rsid w:val="00B768FE"/>
    <w:rsid w:val="00B77913"/>
    <w:rsid w:val="00B824FB"/>
    <w:rsid w:val="00B82646"/>
    <w:rsid w:val="00B97359"/>
    <w:rsid w:val="00B97A8F"/>
    <w:rsid w:val="00BA4E58"/>
    <w:rsid w:val="00BA7074"/>
    <w:rsid w:val="00BB653C"/>
    <w:rsid w:val="00BB7829"/>
    <w:rsid w:val="00BC06D9"/>
    <w:rsid w:val="00BC65DB"/>
    <w:rsid w:val="00BD1457"/>
    <w:rsid w:val="00BD5FE5"/>
    <w:rsid w:val="00BE0388"/>
    <w:rsid w:val="00BE2AD9"/>
    <w:rsid w:val="00BE662E"/>
    <w:rsid w:val="00BF27FE"/>
    <w:rsid w:val="00C014D5"/>
    <w:rsid w:val="00C041F3"/>
    <w:rsid w:val="00C043B3"/>
    <w:rsid w:val="00C079AB"/>
    <w:rsid w:val="00C10E61"/>
    <w:rsid w:val="00C14787"/>
    <w:rsid w:val="00C1596D"/>
    <w:rsid w:val="00C15B8D"/>
    <w:rsid w:val="00C164CA"/>
    <w:rsid w:val="00C17010"/>
    <w:rsid w:val="00C20562"/>
    <w:rsid w:val="00C215C3"/>
    <w:rsid w:val="00C23A96"/>
    <w:rsid w:val="00C249C6"/>
    <w:rsid w:val="00C32CC1"/>
    <w:rsid w:val="00C416DD"/>
    <w:rsid w:val="00C426EC"/>
    <w:rsid w:val="00C46973"/>
    <w:rsid w:val="00C47E4E"/>
    <w:rsid w:val="00C541CF"/>
    <w:rsid w:val="00C6483C"/>
    <w:rsid w:val="00C64AE9"/>
    <w:rsid w:val="00C70CFF"/>
    <w:rsid w:val="00C718FE"/>
    <w:rsid w:val="00C72F5D"/>
    <w:rsid w:val="00C8530A"/>
    <w:rsid w:val="00C855CB"/>
    <w:rsid w:val="00C86CEC"/>
    <w:rsid w:val="00C8773D"/>
    <w:rsid w:val="00C87ABB"/>
    <w:rsid w:val="00C90C4B"/>
    <w:rsid w:val="00C91831"/>
    <w:rsid w:val="00C9404F"/>
    <w:rsid w:val="00C953DF"/>
    <w:rsid w:val="00C963E6"/>
    <w:rsid w:val="00CC252A"/>
    <w:rsid w:val="00CD5401"/>
    <w:rsid w:val="00CE2709"/>
    <w:rsid w:val="00CE2D64"/>
    <w:rsid w:val="00CE6198"/>
    <w:rsid w:val="00CE6CD6"/>
    <w:rsid w:val="00CF3A99"/>
    <w:rsid w:val="00CF6230"/>
    <w:rsid w:val="00CF7BBB"/>
    <w:rsid w:val="00D017FC"/>
    <w:rsid w:val="00D0226A"/>
    <w:rsid w:val="00D027B3"/>
    <w:rsid w:val="00D13147"/>
    <w:rsid w:val="00D14960"/>
    <w:rsid w:val="00D15E66"/>
    <w:rsid w:val="00D41DCB"/>
    <w:rsid w:val="00D463FF"/>
    <w:rsid w:val="00D54947"/>
    <w:rsid w:val="00D5715A"/>
    <w:rsid w:val="00D60BCB"/>
    <w:rsid w:val="00D654DE"/>
    <w:rsid w:val="00D672EF"/>
    <w:rsid w:val="00D71687"/>
    <w:rsid w:val="00D74813"/>
    <w:rsid w:val="00D83A23"/>
    <w:rsid w:val="00DA14E6"/>
    <w:rsid w:val="00DA30BC"/>
    <w:rsid w:val="00DA69C2"/>
    <w:rsid w:val="00DA6D70"/>
    <w:rsid w:val="00DB6050"/>
    <w:rsid w:val="00DC2C34"/>
    <w:rsid w:val="00DD3DC2"/>
    <w:rsid w:val="00DE2C87"/>
    <w:rsid w:val="00DE459A"/>
    <w:rsid w:val="00DE76C7"/>
    <w:rsid w:val="00DF27DA"/>
    <w:rsid w:val="00DF4DBE"/>
    <w:rsid w:val="00E11C8F"/>
    <w:rsid w:val="00E262A1"/>
    <w:rsid w:val="00E310E6"/>
    <w:rsid w:val="00E326D5"/>
    <w:rsid w:val="00E40820"/>
    <w:rsid w:val="00E4561F"/>
    <w:rsid w:val="00E4658F"/>
    <w:rsid w:val="00E54A67"/>
    <w:rsid w:val="00E57E37"/>
    <w:rsid w:val="00E607CD"/>
    <w:rsid w:val="00E61C0D"/>
    <w:rsid w:val="00E63EB4"/>
    <w:rsid w:val="00E64E68"/>
    <w:rsid w:val="00E66160"/>
    <w:rsid w:val="00E71329"/>
    <w:rsid w:val="00E74FE0"/>
    <w:rsid w:val="00E8363B"/>
    <w:rsid w:val="00E84966"/>
    <w:rsid w:val="00E87983"/>
    <w:rsid w:val="00E92383"/>
    <w:rsid w:val="00E9321E"/>
    <w:rsid w:val="00EA1B3A"/>
    <w:rsid w:val="00EA2109"/>
    <w:rsid w:val="00EB057A"/>
    <w:rsid w:val="00EB6ECB"/>
    <w:rsid w:val="00ED4D4E"/>
    <w:rsid w:val="00EE0C77"/>
    <w:rsid w:val="00EE4E54"/>
    <w:rsid w:val="00EF4334"/>
    <w:rsid w:val="00F0597D"/>
    <w:rsid w:val="00F1188A"/>
    <w:rsid w:val="00F204B1"/>
    <w:rsid w:val="00F2749D"/>
    <w:rsid w:val="00F436BB"/>
    <w:rsid w:val="00F47145"/>
    <w:rsid w:val="00F545BF"/>
    <w:rsid w:val="00F57BDC"/>
    <w:rsid w:val="00F70738"/>
    <w:rsid w:val="00F71B56"/>
    <w:rsid w:val="00F76166"/>
    <w:rsid w:val="00F83058"/>
    <w:rsid w:val="00F832C8"/>
    <w:rsid w:val="00F873B3"/>
    <w:rsid w:val="00FA00BE"/>
    <w:rsid w:val="00FA33FE"/>
    <w:rsid w:val="00FA42B9"/>
    <w:rsid w:val="00FA755A"/>
    <w:rsid w:val="00FB106E"/>
    <w:rsid w:val="00FB2B0F"/>
    <w:rsid w:val="00FB4B39"/>
    <w:rsid w:val="00FB4F6B"/>
    <w:rsid w:val="00FB5FE1"/>
    <w:rsid w:val="00FC0E8D"/>
    <w:rsid w:val="00FC46EF"/>
    <w:rsid w:val="00FD31B3"/>
    <w:rsid w:val="00FD4204"/>
    <w:rsid w:val="00FE76E9"/>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3"/>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3"/>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4"/>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2"/>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spacing w:before="240" w:after="120"/>
      <w:ind w:left="0"/>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uiPriority w:val="99"/>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54179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32144133">
      <w:bodyDiv w:val="1"/>
      <w:marLeft w:val="0"/>
      <w:marRight w:val="0"/>
      <w:marTop w:val="0"/>
      <w:marBottom w:val="0"/>
      <w:divBdr>
        <w:top w:val="none" w:sz="0" w:space="0" w:color="auto"/>
        <w:left w:val="none" w:sz="0" w:space="0" w:color="auto"/>
        <w:bottom w:val="none" w:sz="0" w:space="0" w:color="auto"/>
        <w:right w:val="none" w:sz="0" w:space="0" w:color="auto"/>
      </w:divBdr>
    </w:div>
    <w:div w:id="159545491">
      <w:bodyDiv w:val="1"/>
      <w:marLeft w:val="0"/>
      <w:marRight w:val="0"/>
      <w:marTop w:val="0"/>
      <w:marBottom w:val="0"/>
      <w:divBdr>
        <w:top w:val="none" w:sz="0" w:space="0" w:color="auto"/>
        <w:left w:val="none" w:sz="0" w:space="0" w:color="auto"/>
        <w:bottom w:val="none" w:sz="0" w:space="0" w:color="auto"/>
        <w:right w:val="none" w:sz="0" w:space="0" w:color="auto"/>
      </w:divBdr>
    </w:div>
    <w:div w:id="16694639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34361438">
      <w:bodyDiv w:val="1"/>
      <w:marLeft w:val="0"/>
      <w:marRight w:val="0"/>
      <w:marTop w:val="0"/>
      <w:marBottom w:val="0"/>
      <w:divBdr>
        <w:top w:val="none" w:sz="0" w:space="0" w:color="auto"/>
        <w:left w:val="none" w:sz="0" w:space="0" w:color="auto"/>
        <w:bottom w:val="none" w:sz="0" w:space="0" w:color="auto"/>
        <w:right w:val="none" w:sz="0" w:space="0" w:color="auto"/>
      </w:divBdr>
    </w:div>
    <w:div w:id="250941546">
      <w:bodyDiv w:val="1"/>
      <w:marLeft w:val="0"/>
      <w:marRight w:val="0"/>
      <w:marTop w:val="0"/>
      <w:marBottom w:val="0"/>
      <w:divBdr>
        <w:top w:val="none" w:sz="0" w:space="0" w:color="auto"/>
        <w:left w:val="none" w:sz="0" w:space="0" w:color="auto"/>
        <w:bottom w:val="none" w:sz="0" w:space="0" w:color="auto"/>
        <w:right w:val="none" w:sz="0" w:space="0" w:color="auto"/>
      </w:divBdr>
    </w:div>
    <w:div w:id="270209856">
      <w:bodyDiv w:val="1"/>
      <w:marLeft w:val="0"/>
      <w:marRight w:val="0"/>
      <w:marTop w:val="0"/>
      <w:marBottom w:val="0"/>
      <w:divBdr>
        <w:top w:val="none" w:sz="0" w:space="0" w:color="auto"/>
        <w:left w:val="none" w:sz="0" w:space="0" w:color="auto"/>
        <w:bottom w:val="none" w:sz="0" w:space="0" w:color="auto"/>
        <w:right w:val="none" w:sz="0" w:space="0" w:color="auto"/>
      </w:divBdr>
    </w:div>
    <w:div w:id="291636690">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80591248">
      <w:bodyDiv w:val="1"/>
      <w:marLeft w:val="0"/>
      <w:marRight w:val="0"/>
      <w:marTop w:val="0"/>
      <w:marBottom w:val="0"/>
      <w:divBdr>
        <w:top w:val="none" w:sz="0" w:space="0" w:color="auto"/>
        <w:left w:val="none" w:sz="0" w:space="0" w:color="auto"/>
        <w:bottom w:val="none" w:sz="0" w:space="0" w:color="auto"/>
        <w:right w:val="none" w:sz="0" w:space="0" w:color="auto"/>
      </w:divBdr>
    </w:div>
    <w:div w:id="410855962">
      <w:bodyDiv w:val="1"/>
      <w:marLeft w:val="0"/>
      <w:marRight w:val="0"/>
      <w:marTop w:val="0"/>
      <w:marBottom w:val="0"/>
      <w:divBdr>
        <w:top w:val="none" w:sz="0" w:space="0" w:color="auto"/>
        <w:left w:val="none" w:sz="0" w:space="0" w:color="auto"/>
        <w:bottom w:val="none" w:sz="0" w:space="0" w:color="auto"/>
        <w:right w:val="none" w:sz="0" w:space="0" w:color="auto"/>
      </w:divBdr>
    </w:div>
    <w:div w:id="428547842">
      <w:bodyDiv w:val="1"/>
      <w:marLeft w:val="0"/>
      <w:marRight w:val="0"/>
      <w:marTop w:val="0"/>
      <w:marBottom w:val="0"/>
      <w:divBdr>
        <w:top w:val="none" w:sz="0" w:space="0" w:color="auto"/>
        <w:left w:val="none" w:sz="0" w:space="0" w:color="auto"/>
        <w:bottom w:val="none" w:sz="0" w:space="0" w:color="auto"/>
        <w:right w:val="none" w:sz="0" w:space="0" w:color="auto"/>
      </w:divBdr>
    </w:div>
    <w:div w:id="45167912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3351901">
      <w:bodyDiv w:val="1"/>
      <w:marLeft w:val="0"/>
      <w:marRight w:val="0"/>
      <w:marTop w:val="0"/>
      <w:marBottom w:val="0"/>
      <w:divBdr>
        <w:top w:val="none" w:sz="0" w:space="0" w:color="auto"/>
        <w:left w:val="none" w:sz="0" w:space="0" w:color="auto"/>
        <w:bottom w:val="none" w:sz="0" w:space="0" w:color="auto"/>
        <w:right w:val="none" w:sz="0" w:space="0" w:color="auto"/>
      </w:divBdr>
    </w:div>
    <w:div w:id="467404893">
      <w:bodyDiv w:val="1"/>
      <w:marLeft w:val="0"/>
      <w:marRight w:val="0"/>
      <w:marTop w:val="0"/>
      <w:marBottom w:val="0"/>
      <w:divBdr>
        <w:top w:val="none" w:sz="0" w:space="0" w:color="auto"/>
        <w:left w:val="none" w:sz="0" w:space="0" w:color="auto"/>
        <w:bottom w:val="none" w:sz="0" w:space="0" w:color="auto"/>
        <w:right w:val="none" w:sz="0" w:space="0" w:color="auto"/>
      </w:divBdr>
    </w:div>
    <w:div w:id="503013332">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78172286">
      <w:bodyDiv w:val="1"/>
      <w:marLeft w:val="0"/>
      <w:marRight w:val="0"/>
      <w:marTop w:val="0"/>
      <w:marBottom w:val="0"/>
      <w:divBdr>
        <w:top w:val="none" w:sz="0" w:space="0" w:color="auto"/>
        <w:left w:val="none" w:sz="0" w:space="0" w:color="auto"/>
        <w:bottom w:val="none" w:sz="0" w:space="0" w:color="auto"/>
        <w:right w:val="none" w:sz="0" w:space="0" w:color="auto"/>
      </w:divBdr>
    </w:div>
    <w:div w:id="579142107">
      <w:bodyDiv w:val="1"/>
      <w:marLeft w:val="0"/>
      <w:marRight w:val="0"/>
      <w:marTop w:val="0"/>
      <w:marBottom w:val="0"/>
      <w:divBdr>
        <w:top w:val="none" w:sz="0" w:space="0" w:color="auto"/>
        <w:left w:val="none" w:sz="0" w:space="0" w:color="auto"/>
        <w:bottom w:val="none" w:sz="0" w:space="0" w:color="auto"/>
        <w:right w:val="none" w:sz="0" w:space="0" w:color="auto"/>
      </w:divBdr>
    </w:div>
    <w:div w:id="582686032">
      <w:bodyDiv w:val="1"/>
      <w:marLeft w:val="0"/>
      <w:marRight w:val="0"/>
      <w:marTop w:val="0"/>
      <w:marBottom w:val="0"/>
      <w:divBdr>
        <w:top w:val="none" w:sz="0" w:space="0" w:color="auto"/>
        <w:left w:val="none" w:sz="0" w:space="0" w:color="auto"/>
        <w:bottom w:val="none" w:sz="0" w:space="0" w:color="auto"/>
        <w:right w:val="none" w:sz="0" w:space="0" w:color="auto"/>
      </w:divBdr>
    </w:div>
    <w:div w:id="672535161">
      <w:bodyDiv w:val="1"/>
      <w:marLeft w:val="0"/>
      <w:marRight w:val="0"/>
      <w:marTop w:val="0"/>
      <w:marBottom w:val="0"/>
      <w:divBdr>
        <w:top w:val="none" w:sz="0" w:space="0" w:color="auto"/>
        <w:left w:val="none" w:sz="0" w:space="0" w:color="auto"/>
        <w:bottom w:val="none" w:sz="0" w:space="0" w:color="auto"/>
        <w:right w:val="none" w:sz="0" w:space="0" w:color="auto"/>
      </w:divBdr>
    </w:div>
    <w:div w:id="731852781">
      <w:bodyDiv w:val="1"/>
      <w:marLeft w:val="0"/>
      <w:marRight w:val="0"/>
      <w:marTop w:val="0"/>
      <w:marBottom w:val="0"/>
      <w:divBdr>
        <w:top w:val="none" w:sz="0" w:space="0" w:color="auto"/>
        <w:left w:val="none" w:sz="0" w:space="0" w:color="auto"/>
        <w:bottom w:val="none" w:sz="0" w:space="0" w:color="auto"/>
        <w:right w:val="none" w:sz="0" w:space="0" w:color="auto"/>
      </w:divBdr>
    </w:div>
    <w:div w:id="765228125">
      <w:bodyDiv w:val="1"/>
      <w:marLeft w:val="0"/>
      <w:marRight w:val="0"/>
      <w:marTop w:val="0"/>
      <w:marBottom w:val="0"/>
      <w:divBdr>
        <w:top w:val="none" w:sz="0" w:space="0" w:color="auto"/>
        <w:left w:val="none" w:sz="0" w:space="0" w:color="auto"/>
        <w:bottom w:val="none" w:sz="0" w:space="0" w:color="auto"/>
        <w:right w:val="none" w:sz="0" w:space="0" w:color="auto"/>
      </w:divBdr>
    </w:div>
    <w:div w:id="827869630">
      <w:bodyDiv w:val="1"/>
      <w:marLeft w:val="0"/>
      <w:marRight w:val="0"/>
      <w:marTop w:val="0"/>
      <w:marBottom w:val="0"/>
      <w:divBdr>
        <w:top w:val="none" w:sz="0" w:space="0" w:color="auto"/>
        <w:left w:val="none" w:sz="0" w:space="0" w:color="auto"/>
        <w:bottom w:val="none" w:sz="0" w:space="0" w:color="auto"/>
        <w:right w:val="none" w:sz="0" w:space="0" w:color="auto"/>
      </w:divBdr>
    </w:div>
    <w:div w:id="90283086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4533429">
      <w:bodyDiv w:val="1"/>
      <w:marLeft w:val="0"/>
      <w:marRight w:val="0"/>
      <w:marTop w:val="0"/>
      <w:marBottom w:val="0"/>
      <w:divBdr>
        <w:top w:val="none" w:sz="0" w:space="0" w:color="auto"/>
        <w:left w:val="none" w:sz="0" w:space="0" w:color="auto"/>
        <w:bottom w:val="none" w:sz="0" w:space="0" w:color="auto"/>
        <w:right w:val="none" w:sz="0" w:space="0" w:color="auto"/>
      </w:divBdr>
    </w:div>
    <w:div w:id="1051342762">
      <w:bodyDiv w:val="1"/>
      <w:marLeft w:val="0"/>
      <w:marRight w:val="0"/>
      <w:marTop w:val="0"/>
      <w:marBottom w:val="0"/>
      <w:divBdr>
        <w:top w:val="none" w:sz="0" w:space="0" w:color="auto"/>
        <w:left w:val="none" w:sz="0" w:space="0" w:color="auto"/>
        <w:bottom w:val="none" w:sz="0" w:space="0" w:color="auto"/>
        <w:right w:val="none" w:sz="0" w:space="0" w:color="auto"/>
      </w:divBdr>
    </w:div>
    <w:div w:id="1091045579">
      <w:bodyDiv w:val="1"/>
      <w:marLeft w:val="0"/>
      <w:marRight w:val="0"/>
      <w:marTop w:val="0"/>
      <w:marBottom w:val="0"/>
      <w:divBdr>
        <w:top w:val="none" w:sz="0" w:space="0" w:color="auto"/>
        <w:left w:val="none" w:sz="0" w:space="0" w:color="auto"/>
        <w:bottom w:val="none" w:sz="0" w:space="0" w:color="auto"/>
        <w:right w:val="none" w:sz="0" w:space="0" w:color="auto"/>
      </w:divBdr>
    </w:div>
    <w:div w:id="1121220735">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9612288">
      <w:bodyDiv w:val="1"/>
      <w:marLeft w:val="0"/>
      <w:marRight w:val="0"/>
      <w:marTop w:val="0"/>
      <w:marBottom w:val="0"/>
      <w:divBdr>
        <w:top w:val="none" w:sz="0" w:space="0" w:color="auto"/>
        <w:left w:val="none" w:sz="0" w:space="0" w:color="auto"/>
        <w:bottom w:val="none" w:sz="0" w:space="0" w:color="auto"/>
        <w:right w:val="none" w:sz="0" w:space="0" w:color="auto"/>
      </w:divBdr>
    </w:div>
    <w:div w:id="1175918376">
      <w:bodyDiv w:val="1"/>
      <w:marLeft w:val="0"/>
      <w:marRight w:val="0"/>
      <w:marTop w:val="0"/>
      <w:marBottom w:val="0"/>
      <w:divBdr>
        <w:top w:val="none" w:sz="0" w:space="0" w:color="auto"/>
        <w:left w:val="none" w:sz="0" w:space="0" w:color="auto"/>
        <w:bottom w:val="none" w:sz="0" w:space="0" w:color="auto"/>
        <w:right w:val="none" w:sz="0" w:space="0" w:color="auto"/>
      </w:divBdr>
    </w:div>
    <w:div w:id="1187208592">
      <w:bodyDiv w:val="1"/>
      <w:marLeft w:val="0"/>
      <w:marRight w:val="0"/>
      <w:marTop w:val="0"/>
      <w:marBottom w:val="0"/>
      <w:divBdr>
        <w:top w:val="none" w:sz="0" w:space="0" w:color="auto"/>
        <w:left w:val="none" w:sz="0" w:space="0" w:color="auto"/>
        <w:bottom w:val="none" w:sz="0" w:space="0" w:color="auto"/>
        <w:right w:val="none" w:sz="0" w:space="0" w:color="auto"/>
      </w:divBdr>
    </w:div>
    <w:div w:id="1283655023">
      <w:bodyDiv w:val="1"/>
      <w:marLeft w:val="0"/>
      <w:marRight w:val="0"/>
      <w:marTop w:val="0"/>
      <w:marBottom w:val="0"/>
      <w:divBdr>
        <w:top w:val="none" w:sz="0" w:space="0" w:color="auto"/>
        <w:left w:val="none" w:sz="0" w:space="0" w:color="auto"/>
        <w:bottom w:val="none" w:sz="0" w:space="0" w:color="auto"/>
        <w:right w:val="none" w:sz="0" w:space="0" w:color="auto"/>
      </w:divBdr>
    </w:div>
    <w:div w:id="1326395657">
      <w:bodyDiv w:val="1"/>
      <w:marLeft w:val="0"/>
      <w:marRight w:val="0"/>
      <w:marTop w:val="0"/>
      <w:marBottom w:val="0"/>
      <w:divBdr>
        <w:top w:val="none" w:sz="0" w:space="0" w:color="auto"/>
        <w:left w:val="none" w:sz="0" w:space="0" w:color="auto"/>
        <w:bottom w:val="none" w:sz="0" w:space="0" w:color="auto"/>
        <w:right w:val="none" w:sz="0" w:space="0" w:color="auto"/>
      </w:divBdr>
    </w:div>
    <w:div w:id="1344477795">
      <w:bodyDiv w:val="1"/>
      <w:marLeft w:val="0"/>
      <w:marRight w:val="0"/>
      <w:marTop w:val="0"/>
      <w:marBottom w:val="0"/>
      <w:divBdr>
        <w:top w:val="none" w:sz="0" w:space="0" w:color="auto"/>
        <w:left w:val="none" w:sz="0" w:space="0" w:color="auto"/>
        <w:bottom w:val="none" w:sz="0" w:space="0" w:color="auto"/>
        <w:right w:val="none" w:sz="0" w:space="0" w:color="auto"/>
      </w:divBdr>
    </w:div>
    <w:div w:id="1384407787">
      <w:bodyDiv w:val="1"/>
      <w:marLeft w:val="0"/>
      <w:marRight w:val="0"/>
      <w:marTop w:val="0"/>
      <w:marBottom w:val="0"/>
      <w:divBdr>
        <w:top w:val="none" w:sz="0" w:space="0" w:color="auto"/>
        <w:left w:val="none" w:sz="0" w:space="0" w:color="auto"/>
        <w:bottom w:val="none" w:sz="0" w:space="0" w:color="auto"/>
        <w:right w:val="none" w:sz="0" w:space="0" w:color="auto"/>
      </w:divBdr>
    </w:div>
    <w:div w:id="138491065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66773474">
      <w:bodyDiv w:val="1"/>
      <w:marLeft w:val="0"/>
      <w:marRight w:val="0"/>
      <w:marTop w:val="0"/>
      <w:marBottom w:val="0"/>
      <w:divBdr>
        <w:top w:val="none" w:sz="0" w:space="0" w:color="auto"/>
        <w:left w:val="none" w:sz="0" w:space="0" w:color="auto"/>
        <w:bottom w:val="none" w:sz="0" w:space="0" w:color="auto"/>
        <w:right w:val="none" w:sz="0" w:space="0" w:color="auto"/>
      </w:divBdr>
    </w:div>
    <w:div w:id="1480418905">
      <w:bodyDiv w:val="1"/>
      <w:marLeft w:val="0"/>
      <w:marRight w:val="0"/>
      <w:marTop w:val="0"/>
      <w:marBottom w:val="0"/>
      <w:divBdr>
        <w:top w:val="none" w:sz="0" w:space="0" w:color="auto"/>
        <w:left w:val="none" w:sz="0" w:space="0" w:color="auto"/>
        <w:bottom w:val="none" w:sz="0" w:space="0" w:color="auto"/>
        <w:right w:val="none" w:sz="0" w:space="0" w:color="auto"/>
      </w:divBdr>
    </w:div>
    <w:div w:id="1505049117">
      <w:bodyDiv w:val="1"/>
      <w:marLeft w:val="0"/>
      <w:marRight w:val="0"/>
      <w:marTop w:val="0"/>
      <w:marBottom w:val="0"/>
      <w:divBdr>
        <w:top w:val="none" w:sz="0" w:space="0" w:color="auto"/>
        <w:left w:val="none" w:sz="0" w:space="0" w:color="auto"/>
        <w:bottom w:val="none" w:sz="0" w:space="0" w:color="auto"/>
        <w:right w:val="none" w:sz="0" w:space="0" w:color="auto"/>
      </w:divBdr>
    </w:div>
    <w:div w:id="1562207055">
      <w:bodyDiv w:val="1"/>
      <w:marLeft w:val="0"/>
      <w:marRight w:val="0"/>
      <w:marTop w:val="0"/>
      <w:marBottom w:val="0"/>
      <w:divBdr>
        <w:top w:val="none" w:sz="0" w:space="0" w:color="auto"/>
        <w:left w:val="none" w:sz="0" w:space="0" w:color="auto"/>
        <w:bottom w:val="none" w:sz="0" w:space="0" w:color="auto"/>
        <w:right w:val="none" w:sz="0" w:space="0" w:color="auto"/>
      </w:divBdr>
    </w:div>
    <w:div w:id="1615014859">
      <w:bodyDiv w:val="1"/>
      <w:marLeft w:val="0"/>
      <w:marRight w:val="0"/>
      <w:marTop w:val="0"/>
      <w:marBottom w:val="0"/>
      <w:divBdr>
        <w:top w:val="none" w:sz="0" w:space="0" w:color="auto"/>
        <w:left w:val="none" w:sz="0" w:space="0" w:color="auto"/>
        <w:bottom w:val="none" w:sz="0" w:space="0" w:color="auto"/>
        <w:right w:val="none" w:sz="0" w:space="0" w:color="auto"/>
      </w:divBdr>
    </w:div>
    <w:div w:id="162630600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8994063">
      <w:bodyDiv w:val="1"/>
      <w:marLeft w:val="0"/>
      <w:marRight w:val="0"/>
      <w:marTop w:val="0"/>
      <w:marBottom w:val="0"/>
      <w:divBdr>
        <w:top w:val="none" w:sz="0" w:space="0" w:color="auto"/>
        <w:left w:val="none" w:sz="0" w:space="0" w:color="auto"/>
        <w:bottom w:val="none" w:sz="0" w:space="0" w:color="auto"/>
        <w:right w:val="none" w:sz="0" w:space="0" w:color="auto"/>
      </w:divBdr>
    </w:div>
    <w:div w:id="1724717446">
      <w:bodyDiv w:val="1"/>
      <w:marLeft w:val="0"/>
      <w:marRight w:val="0"/>
      <w:marTop w:val="0"/>
      <w:marBottom w:val="0"/>
      <w:divBdr>
        <w:top w:val="none" w:sz="0" w:space="0" w:color="auto"/>
        <w:left w:val="none" w:sz="0" w:space="0" w:color="auto"/>
        <w:bottom w:val="none" w:sz="0" w:space="0" w:color="auto"/>
        <w:right w:val="none" w:sz="0" w:space="0" w:color="auto"/>
      </w:divBdr>
    </w:div>
    <w:div w:id="177840915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884029">
      <w:bodyDiv w:val="1"/>
      <w:marLeft w:val="0"/>
      <w:marRight w:val="0"/>
      <w:marTop w:val="0"/>
      <w:marBottom w:val="0"/>
      <w:divBdr>
        <w:top w:val="none" w:sz="0" w:space="0" w:color="auto"/>
        <w:left w:val="none" w:sz="0" w:space="0" w:color="auto"/>
        <w:bottom w:val="none" w:sz="0" w:space="0" w:color="auto"/>
        <w:right w:val="none" w:sz="0" w:space="0" w:color="auto"/>
      </w:divBdr>
    </w:div>
    <w:div w:id="1841194860">
      <w:bodyDiv w:val="1"/>
      <w:marLeft w:val="0"/>
      <w:marRight w:val="0"/>
      <w:marTop w:val="0"/>
      <w:marBottom w:val="0"/>
      <w:divBdr>
        <w:top w:val="none" w:sz="0" w:space="0" w:color="auto"/>
        <w:left w:val="none" w:sz="0" w:space="0" w:color="auto"/>
        <w:bottom w:val="none" w:sz="0" w:space="0" w:color="auto"/>
        <w:right w:val="none" w:sz="0" w:space="0" w:color="auto"/>
      </w:divBdr>
    </w:div>
    <w:div w:id="1862934218">
      <w:bodyDiv w:val="1"/>
      <w:marLeft w:val="0"/>
      <w:marRight w:val="0"/>
      <w:marTop w:val="0"/>
      <w:marBottom w:val="0"/>
      <w:divBdr>
        <w:top w:val="none" w:sz="0" w:space="0" w:color="auto"/>
        <w:left w:val="none" w:sz="0" w:space="0" w:color="auto"/>
        <w:bottom w:val="none" w:sz="0" w:space="0" w:color="auto"/>
        <w:right w:val="none" w:sz="0" w:space="0" w:color="auto"/>
      </w:divBdr>
    </w:div>
    <w:div w:id="1877155836">
      <w:bodyDiv w:val="1"/>
      <w:marLeft w:val="0"/>
      <w:marRight w:val="0"/>
      <w:marTop w:val="0"/>
      <w:marBottom w:val="0"/>
      <w:divBdr>
        <w:top w:val="none" w:sz="0" w:space="0" w:color="auto"/>
        <w:left w:val="none" w:sz="0" w:space="0" w:color="auto"/>
        <w:bottom w:val="none" w:sz="0" w:space="0" w:color="auto"/>
        <w:right w:val="none" w:sz="0" w:space="0" w:color="auto"/>
      </w:divBdr>
    </w:div>
    <w:div w:id="1902985995">
      <w:bodyDiv w:val="1"/>
      <w:marLeft w:val="0"/>
      <w:marRight w:val="0"/>
      <w:marTop w:val="0"/>
      <w:marBottom w:val="0"/>
      <w:divBdr>
        <w:top w:val="none" w:sz="0" w:space="0" w:color="auto"/>
        <w:left w:val="none" w:sz="0" w:space="0" w:color="auto"/>
        <w:bottom w:val="none" w:sz="0" w:space="0" w:color="auto"/>
        <w:right w:val="none" w:sz="0" w:space="0" w:color="auto"/>
      </w:divBdr>
    </w:div>
    <w:div w:id="2005694916">
      <w:bodyDiv w:val="1"/>
      <w:marLeft w:val="0"/>
      <w:marRight w:val="0"/>
      <w:marTop w:val="0"/>
      <w:marBottom w:val="0"/>
      <w:divBdr>
        <w:top w:val="none" w:sz="0" w:space="0" w:color="auto"/>
        <w:left w:val="none" w:sz="0" w:space="0" w:color="auto"/>
        <w:bottom w:val="none" w:sz="0" w:space="0" w:color="auto"/>
        <w:right w:val="none" w:sz="0" w:space="0" w:color="auto"/>
      </w:divBdr>
    </w:div>
    <w:div w:id="2034725925">
      <w:bodyDiv w:val="1"/>
      <w:marLeft w:val="0"/>
      <w:marRight w:val="0"/>
      <w:marTop w:val="0"/>
      <w:marBottom w:val="0"/>
      <w:divBdr>
        <w:top w:val="none" w:sz="0" w:space="0" w:color="auto"/>
        <w:left w:val="none" w:sz="0" w:space="0" w:color="auto"/>
        <w:bottom w:val="none" w:sz="0" w:space="0" w:color="auto"/>
        <w:right w:val="none" w:sz="0" w:space="0" w:color="auto"/>
      </w:divBdr>
    </w:div>
    <w:div w:id="2060126403">
      <w:bodyDiv w:val="1"/>
      <w:marLeft w:val="0"/>
      <w:marRight w:val="0"/>
      <w:marTop w:val="0"/>
      <w:marBottom w:val="0"/>
      <w:divBdr>
        <w:top w:val="none" w:sz="0" w:space="0" w:color="auto"/>
        <w:left w:val="none" w:sz="0" w:space="0" w:color="auto"/>
        <w:bottom w:val="none" w:sz="0" w:space="0" w:color="auto"/>
        <w:right w:val="none" w:sz="0" w:space="0" w:color="auto"/>
      </w:divBdr>
    </w:div>
    <w:div w:id="2060742890">
      <w:bodyDiv w:val="1"/>
      <w:marLeft w:val="0"/>
      <w:marRight w:val="0"/>
      <w:marTop w:val="0"/>
      <w:marBottom w:val="0"/>
      <w:divBdr>
        <w:top w:val="none" w:sz="0" w:space="0" w:color="auto"/>
        <w:left w:val="none" w:sz="0" w:space="0" w:color="auto"/>
        <w:bottom w:val="none" w:sz="0" w:space="0" w:color="auto"/>
        <w:right w:val="none" w:sz="0" w:space="0" w:color="auto"/>
      </w:divBdr>
    </w:div>
    <w:div w:id="207915919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 Type="http://schemas.openxmlformats.org/officeDocument/2006/relationships/customXml" Target="../customXml/item2.xml"/><Relationship Id="rId21" Type="http://schemas.openxmlformats.org/officeDocument/2006/relationships/header" Target="head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eader" Target="header5.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oter" Target="footer4.xm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4BFF33CE9ACF45B4BD9D9653F86AF5B6"/>
        <w:category>
          <w:name w:val="General"/>
          <w:gallery w:val="placeholder"/>
        </w:category>
        <w:types>
          <w:type w:val="bbPlcHdr"/>
        </w:types>
        <w:behaviors>
          <w:behavior w:val="content"/>
        </w:behaviors>
        <w:guid w:val="{7CD666C1-130E-4748-A724-97987CA52528}"/>
      </w:docPartPr>
      <w:docPartBody>
        <w:p w:rsidR="00EB73F1" w:rsidRDefault="00EB73F1" w:rsidP="00EB73F1">
          <w:pPr>
            <w:pStyle w:val="4BFF33CE9ACF45B4BD9D9653F86AF5B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101B7"/>
    <w:rsid w:val="00176DB5"/>
    <w:rsid w:val="00183F29"/>
    <w:rsid w:val="00205893"/>
    <w:rsid w:val="002550FD"/>
    <w:rsid w:val="00333F8E"/>
    <w:rsid w:val="00350199"/>
    <w:rsid w:val="003D5793"/>
    <w:rsid w:val="005A49B8"/>
    <w:rsid w:val="00660F38"/>
    <w:rsid w:val="00712A5C"/>
    <w:rsid w:val="007154C5"/>
    <w:rsid w:val="00764F6F"/>
    <w:rsid w:val="007D2D23"/>
    <w:rsid w:val="0083336C"/>
    <w:rsid w:val="00835E07"/>
    <w:rsid w:val="00A009A6"/>
    <w:rsid w:val="00A1715E"/>
    <w:rsid w:val="00A657B0"/>
    <w:rsid w:val="00B14D12"/>
    <w:rsid w:val="00B53A4E"/>
    <w:rsid w:val="00C17C1E"/>
    <w:rsid w:val="00C41BCC"/>
    <w:rsid w:val="00D3033A"/>
    <w:rsid w:val="00DD7BA4"/>
    <w:rsid w:val="00E27559"/>
    <w:rsid w:val="00E318CE"/>
    <w:rsid w:val="00E646E1"/>
    <w:rsid w:val="00EB73F1"/>
    <w:rsid w:val="00F76166"/>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73F1"/>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4BFF33CE9ACF45B4BD9D9653F86AF5B6">
    <w:name w:val="4BFF33CE9ACF45B4BD9D9653F86AF5B6"/>
    <w:rsid w:val="00EB73F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66693000-3e12-4b44-a742-9a2ba35b7d28" ContentTypeId="0x0101000C70A82DFAAC384DB9F6EBA2C8B87C57"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IEEE2006OfficeOnline.xsl" StyleName="IEEE" Version="2006">
  <b:Source>
    <b:Tag>GSR5v2009</b:Tag>
    <b:SourceType>DocumentFromInternetSite</b:SourceType>
    <b:Guid>{AFDF8C64-AC87-43F4-B23F-1387C58BD94D}</b:Guid>
    <b:Title>Safety Standards Series No. GSR Part 5 - Predisposal Management of Radioactive Waste</b:Title>
    <b:Year>2009</b:Year>
    <b:Month>May</b:Month>
    <b:Publisher>International Atomic Energy Agency</b:Publisher>
    <b:StandardNumber>IAEA Safety Standards Series No. GSR Part 5</b:StandardNumber>
    <b:URL>https://www.iaea.org/publications/8004/predisposal-management-of-radioactive-waste</b:URL>
    <b:Author>
      <b:Author>
        <b:Corporate>IAEA</b:Corporate>
      </b:Author>
    </b:Author>
    <b:RefOrder>1</b:RefOrder>
  </b:Source>
  <b:Source>
    <b:Tag>GSG3_2013</b:Tag>
    <b:SourceType>DocumentFromInternetSite</b:SourceType>
    <b:Guid>{402E1678-3ACA-4180-B017-9B8291D1754F}</b:Guid>
    <b:Title>Safety Standards Series No. GSG-3 - The Safety Case and Safety Assessment for the Predisposal Management of Radioactive Waste</b:Title>
    <b:Year>2013</b:Year>
    <b:Month>March</b:Month>
    <b:Publisher>International Atomic Energy Agency</b:Publisher>
    <b:StandardNumber> IAEA Safety Standards Series No. GSG-3</b:StandardNumber>
    <b:URL>https://www-pub.iaea.org/MTCD/Publications/PDF/Pub1576_web.pdf</b:URL>
    <b:Author>
      <b:Author>
        <b:Corporate>IAEA</b:Corporate>
      </b:Author>
    </b:Author>
    <b:RefOrder>2</b:RefOrder>
  </b:Source>
  <b:Source>
    <b:Tag>GSG16v2022</b:Tag>
    <b:SourceType>DocumentFromInternetSite</b:SourceType>
    <b:Guid>{D7CFF3A0-D7C3-486F-829D-A37292532093}</b:Guid>
    <b:Title>Safety Standards Series No. GSG-16 - Leadership, Management and Culture for Safety in Radioactive Waste Management</b:Title>
    <b:Year>2022</b:Year>
    <b:Month>January</b:Month>
    <b:Publisher>International Atomic Energy Agency</b:Publisher>
    <b:StandardNumber>IAEA Safety Standards Series No. GSG-16</b:StandardNumber>
    <b:URL>https://www-pub.iaea.org/MTCD/Publications/PDF/PUB1979_web.pdf</b:URL>
    <b:Author>
      <b:Author>
        <b:Corporate>IAEA</b:Corporate>
      </b:Author>
    </b:Author>
    <b:RefOrder>3</b:RefOrder>
  </b:Source>
  <b:Source>
    <b:Tag>EPR16</b:Tag>
    <b:SourceType>InternetSite</b:SourceType>
    <b:Guid>{C935189B-B42C-40A9-9FD7-64D592231B84}</b:Guid>
    <b:Title>The Environmental Permitting (England and Wales) Regulations 2016</b:Title>
    <b:StandardNumber>UK Statutory Instruments 2016 No. 1154</b:StandardNumber>
    <b:Author>
      <b:Author>
        <b:Corporate>HM Government</b:Corporate>
      </b:Author>
    </b:Author>
    <b:URL>https://www.legislation.gov.uk/uksi/2016/1154/contents</b:URL>
    <b:RefOrder>4</b:RefOrder>
  </b:Source>
  <b:Source>
    <b:Tag>EASR18</b:Tag>
    <b:SourceType>InternetSite</b:SourceType>
    <b:Guid>{3B1141C4-9471-4658-BC11-1DB2B7C8CE2B}</b:Guid>
    <b:Title>The Environmental Authorisations (Scotland) Regulations 2018</b:Title>
    <b:StandardNumber>Scottish Statutory Instruments 2018 No. 219</b:StandardNumber>
    <b:Author>
      <b:Author>
        <b:Corporate>HM Government</b:Corporate>
      </b:Author>
    </b:Author>
    <b:URL>https://www.legislation.gov.uk/sdsi/2018/9780111039014/contents</b:URL>
    <b:RefOrder>5</b:RefOrder>
  </b:Source>
  <b:Source>
    <b:Tag>LCHandbook</b:Tag>
    <b:SourceType>DocumentFromInternetSite</b:SourceType>
    <b:Guid>{141D2655-19CD-4D73-BD9E-2C848C55A757}</b:Guid>
    <b:Title>Licence condition handbook</b:Title>
    <b:Year>2017</b:Year>
    <b:Month>February</b:Month>
    <b:Publisher>Office for Nuclear Regulation</b:Publisher>
    <b:URL>https://www.onr.org.uk/documents/licence-condition-handbook.pdf</b:URL>
    <b:Author>
      <b:Author>
        <b:Corporate>ONR</b:Corporate>
      </b:Author>
    </b:Author>
    <b:RefOrder>6</b:RefOrder>
  </b:Source>
  <b:Source>
    <b:Tag>Policy_RadandDecom_2024</b:Tag>
    <b:SourceType>DocumentFromInternetSite</b:SourceType>
    <b:Guid>{16022522-AB35-4888-BED2-3F829CFCED62}</b:Guid>
    <b:Title>UK policy framework for managing radioactive substances and nuclear decommissioning</b:Title>
    <b:Year>2024</b:Year>
    <b:Month>May</b:Month>
    <b:Publisher>Department for Energy Security and Net Zero</b:Publisher>
    <b:URL>https://assets.publishing.service.gov.uk/media/6632371769098ded31fca7c1/managing-radioactive-substances-and-nuclear-decommissioning-uk-policy-framework.pdf</b:URL>
    <b:Author>
      <b:Author>
        <b:Corporate>HM Government</b:Corporate>
      </b:Author>
    </b:Author>
    <b:RefOrder>7</b:RefOrder>
  </b:Source>
  <b:Source>
    <b:Tag>MoUEAv2018</b:Tag>
    <b:SourceType>DocumentFromInternetSite</b:SourceType>
    <b:Guid>{D00F06BF-7265-4796-9DEA-4ABAF57DA720}</b:Guid>
    <b:Title>Memorandum of Understanding between the Office for Nuclear Regulation and the Environment Agency on Matters of Mutual Interest in England</b:Title>
    <b:Year>2019</b:Year>
    <b:Month>August</b:Month>
    <b:DOI>2019/246877</b:DOI>
    <b:Author>
      <b:Author>
        <b:Corporate>ONR and EA</b:Corporate>
      </b:Author>
    </b:Author>
    <b:URL>https://www.onr.org.uk/media/dmtlm4mj/mou-onr-ea-180815.pdf</b:URL>
    <b:RefOrder>8</b:RefOrder>
  </b:Source>
  <b:Source>
    <b:Tag>MoUSEPAv2019</b:Tag>
    <b:SourceType>DocumentFromInternetSite</b:SourceType>
    <b:Guid>{19E45A1B-AB9F-472D-B9CB-A6EB7B79272B}</b:Guid>
    <b:Title>Memorandum of understanding between the Office for Nuclear regulation and the Scottish Environment Protection Agency on Matters of Mutual Interest in Scotland</b:Title>
    <b:Year>2018</b:Year>
    <b:Month>December</b:Month>
    <b:URL>https://onr.org.uk/media/wwgjfxe4/mou-onr-sepa.pdf</b:URL>
    <b:Author>
      <b:Author>
        <b:Corporate>ONR and SEPA</b:Corporate>
      </b:Author>
    </b:Author>
    <b:RefOrder>9</b:RefOrder>
  </b:Source>
  <b:Source>
    <b:Tag>MoUNRWv2014</b:Tag>
    <b:SourceType>DocumentFromInternetSite</b:SourceType>
    <b:Guid>{99ECE0A1-CC8C-4A59-BCC7-DAF15B6A8E6C}</b:Guid>
    <b:Title>Memorandum of Understanding between the Office for Nuclear Regulation and Natural Resources Wales on Matters of Mutual Interest in Wales</b:Title>
    <b:Year>2015</b:Year>
    <b:Month>February</b:Month>
    <b:URL>https://onr.org.uk/media/oqpnybuf/nrw-mou.pdf</b:URL>
    <b:Author>
      <b:Author>
        <b:Corporate>ONR and NRW</b:Corporate>
      </b:Author>
    </b:Author>
    <b:RefOrder>10</b:RefOrder>
  </b:Source>
  <b:Source>
    <b:Tag>MoUGuidanceEA</b:Tag>
    <b:SourceType>ElectronicSource</b:SourceType>
    <b:Guid>{FA6B2F59-651D-48A1-A702-A0846F62CF94}</b:Guid>
    <b:Title>ONR-INSP-GD-061 - Joint Regulatory Guidance to Support the Overarching MoU - EA and ONR</b:Title>
    <b:Month>March</b:Month>
    <b:Issue>Revision 2</b:Issue>
    <b:StandardNumber>ONR-INSP-GD-061</b:StandardNumber>
    <b:Author>
      <b:Author>
        <b:Corporate>ONR</b:Corporate>
      </b:Author>
    </b:Author>
    <b:RefOrder>11</b:RefOrder>
  </b:Source>
  <b:Source>
    <b:Tag>MoUGuideSEPA</b:Tag>
    <b:SourceType>ElectronicSource</b:SourceType>
    <b:Guid>{E5DD67CE-ECE3-446F-A12D-3C1965685AE8}</b:Guid>
    <b:Title>ONR-INSP-GD-062 - Guidance to support the Joint Regulatory MoU between ONR and SEPA</b:Title>
    <b:Month>June</b:Month>
    <b:Issue>Revision 2</b:Issue>
    <b:StandardNumber>ONR-INSP-GD-062 and SEPA-RS-JG-027</b:StandardNumber>
    <b:Author>
      <b:Author>
        <b:Corporate>ONR</b:Corporate>
      </b:Author>
    </b:Author>
    <b:RefOrder>12</b:RefOrder>
  </b:Source>
  <b:Source>
    <b:Tag>MoUGuideNRW</b:Tag>
    <b:SourceType>ElectronicSource</b:SourceType>
    <b:Guid>{2D0493C7-1A70-4D13-8FC5-6AE4BC6D5672}</b:Guid>
    <b:Title>ONR-INSP-GD-063 - Joint Regulatory Guidance to Support the Overarching MoU - NRW and ONR</b:Title>
    <b:Month>June</b:Month>
    <b:Issue>Revision 2</b:Issue>
    <b:StandardNumber>ONR-INSP-GD-063</b:StandardNumber>
    <b:Author>
      <b:Author>
        <b:Corporate>ONR</b:Corporate>
      </b:Author>
    </b:Author>
    <b:RefOrder>13</b:RefOrder>
  </b:Source>
  <b:Source>
    <b:Tag>RSR_Exemptions_2018</b:Tag>
    <b:SourceType>InternetSite</b:SourceType>
    <b:Guid>{681AD70C-8E4B-4809-BAC3-D3613A735A0C}</b:Guid>
    <b:Title>Scope of and exemptions from the radioactive substances legislation in England, Wales &amp; Northern Ireland</b:Title>
    <b:Year>2024</b:Year>
    <b:Month>May</b:Month>
    <b:Publisher>Department for Business, Energy and Industrial Strategy</b:Publisher>
    <b:URL>https://www.gov.uk/government/publications/guidance-on-the-scope-of-and-exemptions-from-the-radioactive-substances-legislation-in-the-uk/scope-of-and-exemptions-from-the-radioactive-substances-legislation-in-england-wales-and-northern-ireland</b:URL>
    <b:Author>
      <b:Author>
        <b:Corporate>HM Government</b:Corporate>
      </b:Author>
    </b:Author>
    <b:RefOrder>14</b:RefOrder>
  </b:Source>
  <b:Source>
    <b:Tag>BasicPrinciples</b:Tag>
    <b:SourceType>DocumentFromInternetSite</b:SourceType>
    <b:Guid>{A07407ED-4E3E-4EEC-A5D7-801F3334FB32}</b:Guid>
    <b:Title>Basic principles of radioactive waste management: An introduction to the management of higher activity radioactive waste on nuclear licensed sites (Rev. 2)</b:Title>
    <b:Year>2015</b:Year>
    <b:Month>February</b:Month>
    <b:Publisher>Joint guidance from the Office for Nuclear Regulation, the Environment Agency, the Scottish Environment Protection Agency and Natural Resources Wales to nuclear licensees</b:Publisher>
    <b:Issue>Revision 2</b:Issue>
    <b:URL>https://www.onr.org.uk/media/4yznxreg/basic-principles.pdf</b:URL>
    <b:Author>
      <b:Author>
        <b:Corporate>ONR, EA, SEPA and NRW</b:Corporate>
      </b:Author>
    </b:Author>
    <b:RefOrder>15</b:RefOrder>
  </b:Source>
  <b:Source>
    <b:Tag>JointGuidancev2021</b:Tag>
    <b:SourceType>DocumentFromInternetSite</b:SourceType>
    <b:Guid>{E751DD2B-F296-4D2B-9225-8CEF5ED18B36}</b:Guid>
    <b:Title>The management of higher activity radioactive waste on nuclear licensed sites (Rev. 2.1)</b:Title>
    <b:Year>2021</b:Year>
    <b:Month>July</b:Month>
    <b:Publisher>Joint guidance from the Office for Nuclear Regulation, the Environment Agency, the Scottish Environment Protection Agency and Natural Resources Wales,</b:Publisher>
    <b:Issue>Revision 2.1</b:Issue>
    <b:URL>https://www.onr.org.uk/media/by2nkmad/waste-management-joint-guidance.pdf</b:URL>
    <b:Author>
      <b:Author>
        <b:Corporate>ONR, EA, SEPA and NRW</b:Corporate>
      </b:Author>
    </b:Author>
    <b:RefOrder>16</b:RefOrder>
  </b:Source>
  <b:Source>
    <b:Tag>HAWPolicyScotland2011</b:Tag>
    <b:SourceType>InternetSite</b:SourceType>
    <b:Guid>{BD7FBC6F-AA62-410B-ADAD-AA8E0F019349}</b:Guid>
    <b:Title>Scotland's higher-activity radioactive waste policy</b:Title>
    <b:Year>2011</b:Year>
    <b:Month>January</b:Month>
    <b:StandardNumber>ISBN 9780755998920</b:StandardNumber>
    <b:URL>https://www.gov.scot/publications/scotlands-higher-activity-radioactive-waste-policy-2011/</b:URL>
    <b:Publisher>Scottish Government</b:Publisher>
    <b:Author>
      <b:Author>
        <b:Corporate>Scottish Government</b:Corporate>
      </b:Author>
    </b:Author>
    <b:RefOrder>17</b:RefOrder>
  </b:Source>
  <b:Source>
    <b:Tag>ONMACSGuide</b:Tag>
    <b:SourceType>DocumentFromInternetSite</b:SourceType>
    <b:Guid>{E0F562A3-7B82-492F-8598-C6A7E1D13612}</b:Guid>
    <b:Title>ONR-CNSS-MAN-001 - ONR Nuclear Material Accountancy, Control and Safeguards Assessment Principles (ONMACS) (Issue 5)</b:Title>
    <b:Year>2022</b:Year>
    <b:Month>February</b:Month>
    <b:Publisher>Office for Nuclear Regulation</b:Publisher>
    <b:Issue>Issue 5</b:Issue>
    <b:StandardNumber>ONR-CNSS-MAN-001</b:StandardNumber>
    <b:Author>
      <b:Author>
        <b:Corporate>ONR</b:Corporate>
      </b:Author>
    </b:Author>
    <b:URL>https://www.onr.org.uk/media/wawbf3li/onr-cnss-man-001.pdf</b:URL>
    <b:RefOrder>18</b:RefOrder>
  </b:Source>
  <b:Source>
    <b:Tag>TAG24_Issue7_2</b:Tag>
    <b:SourceType>DocumentFromInternetSite</b:SourceType>
    <b:Guid>{91884003-39D0-402D-ACD1-2B32FFC9B7E2}</b:Guid>
    <b:Title>NS-TAST-GD-024 - Management of Radioactive Material and radioactive waste on Nuclear Licensed Sites</b:Title>
    <b:Year>2022</b:Year>
    <b:Month>December</b:Month>
    <b:Publisher>Office for Nuclear Regulation</b:Publisher>
    <b:Issue>issue 7.2</b:Issue>
    <b:StandardNumber>NS-TAST-GD-24</b:StandardNumber>
    <b:Author>
      <b:Author>
        <b:Corporate>ONR</b:Corporate>
      </b:Author>
    </b:Author>
    <b:URL>https://onr.org.uk/media/documents/guidance/ns-tast-gd-024.docx</b:URL>
    <b:RefOrder>19</b:RefOrder>
  </b:Source>
  <b:Source>
    <b:Tag>SAPs_2020</b:Tag>
    <b:SourceType>DocumentFromInternetSite</b:SourceType>
    <b:Guid>{FD658A3D-E821-4A2F-8710-B386405F02D3}</b:Guid>
    <b:Title>Safety Assessment Principles for Nuclear Facilities (2014 Edition, Revision 1)</b:Title>
    <b:Year>2020</b:Year>
    <b:Author>
      <b:Author>
        <b:Corporate>ONR</b:Corporate>
      </b:Author>
    </b:Author>
    <b:Month>January</b:Month>
    <b:URL>https://www.onr.org.uk/saps/saps2014.pdf</b:URL>
    <b:RefOrder>20</b:RefOrder>
  </b:Source>
  <b:Source>
    <b:Tag>IRR17ACoP</b:Tag>
    <b:SourceType>DocumentFromInternetSite</b:SourceType>
    <b:Guid>{E0517D36-FD0C-4683-9F97-470633FD02A2}</b:Guid>
    <b:Title>Working with ionising radiation, Ionising Radiations Regulations 2017 Approved Code of Practice and guidance</b:Title>
    <b:Year>2018</b:Year>
    <b:Issue>Second edition</b:Issue>
    <b:StandardNumber>L121</b:StandardNumber>
    <b:URL>https://www.hse.gov.uk/pubns/priced/l121.pdf</b:URL>
    <b:Author>
      <b:Author>
        <b:Corporate>HSE</b:Corporate>
      </b:Author>
    </b:Author>
    <b:RefOrder>21</b:RefOrder>
  </b:Source>
  <b:Source>
    <b:Tag>Waste_Hierarchy_Guidance_2011</b:Tag>
    <b:SourceType>InternetSite</b:SourceType>
    <b:Guid>{5AB0FF25-6F0D-4D95-9B09-FAB099C5CF31}</b:Guid>
    <b:Title>Guidance on applying the waste hierarchy</b:Title>
    <b:Year>2011</b:Year>
    <b:Month>June</b:Month>
    <b:Publisher>Department for Environment, Food and Rural Affairs</b:Publisher>
    <b:URL>https://www.gov.uk/government/publications/guidance-on-applying-the-waste-hierarchy</b:URL>
    <b:Author>
      <b:Author>
        <b:Corporate>HM Government</b:Corporate>
      </b:Author>
    </b:Author>
    <b:RefOrder>22</b:RefOrder>
  </b:Source>
  <b:Source>
    <b:Tag>IWIP_Guidance_2022</b:Tag>
    <b:SourceType>InternetSite</b:SourceType>
    <b:Guid>{2828D2B0-9B1E-49B1-897A-DB5CB893E09F}</b:Guid>
    <b:Title>ENG04 Specification and guidance on the content and format of an Integrated Waste Implementation Plan</b:Title>
    <b:Year>2022</b:Year>
    <b:Month>August</b:Month>
    <b:Publisher>Nuclear Decommissioning Authority</b:Publisher>
    <b:URL>https://www.gov.uk/government/publications/eng01-specification-and-guidance-for-an-integrated-waste-strategy/eng04-specification-and-guidance-on-the-content-and-format-of-an-integrated-waste-implementation-plan</b:URL>
    <b:Author>
      <b:Author>
        <b:Corporate>HM Government</b:Corporate>
      </b:Author>
    </b:Author>
    <b:RefOrder>23</b:RefOrder>
  </b:Source>
  <b:Source>
    <b:Tag>PerGD001</b:Tag>
    <b:SourceType>DocumentFromInternetSite</b:SourceType>
    <b:Guid>{A6C97CE1-5565-43BA-8173-A3010C4458DF}</b:Guid>
    <b:Title>NS-PER-GD-001 - Nuclear Safety Permissioning</b:Title>
    <b:Year>2023</b:Year>
    <b:Month>October</b:Month>
    <b:Publisher>Office for Nuclear Regulation</b:Publisher>
    <b:Issue>Issue No. 7</b:Issue>
    <b:StandardNumber>NS-PER-GD-001</b:StandardNumber>
    <b:DOI>https://www.onr.org.uk/publications/regulatory-guidance/regulatory-assessment-and-permissioning/assessment/permissioning-inspection-assessment-full-list/</b:DOI>
    <b:URL>https://onr.org.uk/media/documents/guidance/ns-per-gd-001.docx</b:URL>
    <b:Author>
      <b:Author>
        <b:Corporate>ONR</b:Corporate>
      </b:Author>
    </b:Author>
    <b:RefOrder>24</b:RefOrder>
  </b:Source>
  <b:Source>
    <b:Tag>TransBound</b:Tag>
    <b:SourceType>DocumentFromInternetSite</b:SourceType>
    <b:Guid>{2F6A6AD7-9A56-4ECA-825B-077364B30A75}</b:Guid>
    <b:Title>Transboundary impacts of radioactive waste disposal: reporting and notification obligations</b:Title>
    <b:Year>2021</b:Year>
    <b:Month>September</b:Month>
    <b:Publisher>Department for Enegry Security and Net Zero</b:Publisher>
    <b:URL>https://www.gov.uk/guidance/transboundary-impacts-of-radioactive-waste-disposal-reporting-and-notification-obligations-euratom-article-37</b:URL>
    <b:Author>
      <b:Author>
        <b:Corporate>HM Government</b:Corporate>
      </b:Author>
    </b:Author>
    <b:RefOrder>25</b:RefOrder>
  </b:Source>
  <b:Source>
    <b:Tag>SafeguardTIG</b:Tag>
    <b:SourceType>DocumentFromInternetSite</b:SourceType>
    <b:Guid>{9EC6F19A-AD07-47D5-9C89-7E6FD4940D9C}</b:Guid>
    <b:Title>SG-INSP-GD-001 - Safeguards</b:Title>
    <b:Year>2023</b:Year>
    <b:Month>January</b:Month>
    <b:Publisher>Office for Nuclear Regulation</b:Publisher>
    <b:Issue>issue No. 4</b:Issue>
    <b:StandardNumber>SG-INSP-GD-001</b:StandardNumber>
    <b:Author>
      <b:Author>
        <b:Corporate>ONR</b:Corporate>
      </b:Author>
    </b:Author>
    <b:URL>https://www.onr.org.uk/publications/regulatory-guidance/regulatory-inspection/technical-inspection-guides-tigs/safeguards-tigs/sg-insp-gd-001-safeguards/</b:URL>
    <b:RefOrder>26</b:RefOrder>
  </b:Source>
  <b:Source>
    <b:Tag>LC4TIG</b:Tag>
    <b:SourceType>DocumentFromInternetSite</b:SourceType>
    <b:Guid>{EBFD1378-8A7F-4F31-8E0F-8566A76D9D09}</b:Guid>
    <b:Title>NS-INSP-GD-004 - LC4 - Restrictions on nuclear matter on the site</b:Title>
    <b:Year>2023</b:Year>
    <b:Month>February</b:Month>
    <b:Publisher>Office for Nuclear Regulation</b:Publisher>
    <b:Issue>Issue No. 4.2</b:Issue>
    <b:StandardNumber>NS-INSP-GD-004</b:StandardNumber>
    <b:Author>
      <b:Author>
        <b:Corporate>ONR</b:Corporate>
      </b:Author>
    </b:Author>
    <b:URL>https://www.onr.org.uk/media/documents/guidance/ns-insp-gd-004.docx</b:URL>
    <b:RefOrder>27</b:RefOrder>
  </b:Source>
</b:Sourc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3.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4.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5.xml><?xml version="1.0" encoding="utf-8"?>
<ds:datastoreItem xmlns:ds="http://schemas.openxmlformats.org/officeDocument/2006/customXml" ds:itemID="{7F5512A1-BEE5-41AE-A3EC-BC3FC5F01A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762DC6F-C847-4CF9-A972-C8A89FE1F049}">
  <ds:schemaRefs>
    <ds:schemaRef ds:uri="http://schemas.openxmlformats.org/officeDocument/2006/bibliography"/>
  </ds:schemaRefs>
</ds:datastoreItem>
</file>

<file path=customXml/itemProps7.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21</Pages>
  <Words>6613</Words>
  <Characters>37695</Characters>
  <Application>Microsoft Office Word</Application>
  <DocSecurity>0</DocSecurity>
  <Lines>314</Lines>
  <Paragraphs>88</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44220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LC32: Accumulation of radioactive waste</dc:title>
  <dc:subject>[Subtitle or description]</dc:subject>
  <cp:keywords>[Key words separated by commas]</cp:keywords>
  <dc:description/>
  <cp:revision>6</cp:revision>
  <cp:lastPrinted>2016-11-28T11:35:00Z</cp:lastPrinted>
  <dcterms:created xsi:type="dcterms:W3CDTF">2026-05-05T12:09:00Z</dcterms:created>
  <dcterms:modified xsi:type="dcterms:W3CDTF">2026-05-05T12:17:00Z</dcterms:modified>
  <cp:contentStatus>8.1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