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5883F379" w:rsidR="00595C8C" w:rsidRPr="00595C8C" w:rsidRDefault="00595C8C" w:rsidP="00595C8C">
            <w:pPr>
              <w:pStyle w:val="InnerCoverTitle"/>
              <w:rPr>
                <w:sz w:val="36"/>
                <w:szCs w:val="36"/>
              </w:rPr>
            </w:pPr>
            <w:r w:rsidRPr="00595C8C">
              <w:rPr>
                <w:sz w:val="36"/>
                <w:szCs w:val="36"/>
              </w:rPr>
              <w:t xml:space="preserve">ONR </w:t>
            </w:r>
            <w:r w:rsidR="00D60BCB">
              <w:rPr>
                <w:sz w:val="36"/>
                <w:szCs w:val="36"/>
              </w:rPr>
              <w:t>Technical Inspection Guide (TIG)</w:t>
            </w:r>
          </w:p>
          <w:sdt>
            <w:sdtPr>
              <w:rPr>
                <w:sz w:val="72"/>
                <w:szCs w:val="72"/>
              </w:rPr>
              <w:id w:val="1228188510"/>
              <w:placeholder>
                <w:docPart w:val="DefaultPlaceholder_-1854013440"/>
              </w:placeholder>
            </w:sdtPr>
            <w:sdtContent>
              <w:p w14:paraId="7C4EA414" w14:textId="75F65FA2" w:rsidR="00D0226A" w:rsidRPr="001E03E1" w:rsidRDefault="00000000" w:rsidP="001E03E1">
                <w:pPr>
                  <w:pStyle w:val="CoverTitle"/>
                  <w:rPr>
                    <w:szCs w:val="90"/>
                  </w:rPr>
                </w:pPr>
                <w:sdt>
                  <w:sdtPr>
                    <w:rPr>
                      <w:sz w:val="72"/>
                      <w:szCs w:val="72"/>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Content>
                    <w:r w:rsidR="003F7975">
                      <w:rPr>
                        <w:sz w:val="72"/>
                        <w:szCs w:val="72"/>
                      </w:rPr>
                      <w:t>LC23</w:t>
                    </w:r>
                    <w:r w:rsidR="00062C42">
                      <w:rPr>
                        <w:sz w:val="72"/>
                        <w:szCs w:val="72"/>
                      </w:rPr>
                      <w:t xml:space="preserve"> </w:t>
                    </w:r>
                    <w:r w:rsidR="00510542">
                      <w:rPr>
                        <w:sz w:val="72"/>
                        <w:szCs w:val="72"/>
                      </w:rPr>
                      <w:t>–</w:t>
                    </w:r>
                    <w:r w:rsidR="00062C42">
                      <w:rPr>
                        <w:sz w:val="72"/>
                        <w:szCs w:val="72"/>
                      </w:rPr>
                      <w:t xml:space="preserve"> </w:t>
                    </w:r>
                    <w:r w:rsidR="003F7975">
                      <w:rPr>
                        <w:sz w:val="72"/>
                        <w:szCs w:val="72"/>
                      </w:rPr>
                      <w:t>Operating</w:t>
                    </w:r>
                    <w:r w:rsidR="00510542">
                      <w:rPr>
                        <w:sz w:val="72"/>
                        <w:szCs w:val="72"/>
                      </w:rPr>
                      <w:t xml:space="preserve"> r</w:t>
                    </w:r>
                    <w:r w:rsidR="003F7975">
                      <w:rPr>
                        <w:sz w:val="72"/>
                        <w:szCs w:val="72"/>
                      </w:rPr>
                      <w:t>ules</w:t>
                    </w:r>
                  </w:sdtContent>
                </w:sdt>
              </w:p>
            </w:sdtContent>
          </w:sdt>
        </w:tc>
      </w:tr>
    </w:tbl>
    <w:p w14:paraId="56A09D10" w14:textId="77777777" w:rsidR="00D0226A" w:rsidRDefault="00D0226A">
      <w:pPr>
        <w:spacing w:after="0"/>
      </w:pPr>
    </w:p>
    <w:p w14:paraId="6AB6425B" w14:textId="77777777" w:rsidR="00D0226A" w:rsidRDefault="00881B6F">
      <w:pPr>
        <w:spacing w:after="0"/>
      </w:pPr>
      <w:r>
        <w:rPr>
          <w:noProof/>
        </w:rPr>
        <w:drawing>
          <wp:anchor distT="0" distB="0" distL="114300" distR="114300" simplePos="0" relativeHeight="251661312"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p w14:paraId="1FDB4B56" w14:textId="6C10B266" w:rsidR="00595C8C" w:rsidRDefault="00595C8C" w:rsidP="00323E71">
      <w:pPr>
        <w:sectPr w:rsidR="00595C8C" w:rsidSect="00B23A5E">
          <w:headerReference w:type="default" r:id="rId16"/>
          <w:footerReference w:type="default" r:id="rId17"/>
          <w:headerReference w:type="first" r:id="rId18"/>
          <w:footerReference w:type="first" r:id="rId19"/>
          <w:pgSz w:w="11906" w:h="16838" w:code="9"/>
          <w:pgMar w:top="1440" w:right="1440" w:bottom="1440" w:left="1440" w:header="397" w:footer="397" w:gutter="0"/>
          <w:cols w:space="312"/>
          <w:titlePg/>
          <w:docGrid w:linePitch="360"/>
        </w:sectPr>
      </w:pPr>
    </w:p>
    <w:p w14:paraId="3AE5EE98" w14:textId="77777777" w:rsidR="00267815" w:rsidRPr="00EE0C77" w:rsidRDefault="00267815" w:rsidP="00EE0C77">
      <w:pPr>
        <w:pStyle w:val="ContentsHeading"/>
      </w:pPr>
      <w:r w:rsidRPr="00EE0C77">
        <w:lastRenderedPageBreak/>
        <w:t>Co</w:t>
      </w:r>
      <w:r w:rsidRPr="00257288">
        <w:t>n</w:t>
      </w:r>
      <w:r w:rsidRPr="00420A11">
        <w:t>ten</w:t>
      </w:r>
      <w:r w:rsidRPr="00EE0C77">
        <w:t>ts</w:t>
      </w:r>
    </w:p>
    <w:p w14:paraId="59B1577F" w14:textId="2E2C46EA" w:rsidR="007C7C4B" w:rsidRDefault="00AD167C">
      <w:pPr>
        <w:pStyle w:val="TOC1"/>
        <w:tabs>
          <w:tab w:val="left" w:pos="720"/>
        </w:tabs>
        <w:rPr>
          <w:rFonts w:asciiTheme="minorHAnsi" w:eastAsiaTheme="minorEastAsia" w:hAnsiTheme="minorHAnsi" w:cstheme="minorBidi"/>
          <w:kern w:val="2"/>
          <w:szCs w:val="24"/>
          <w:lang w:eastAsia="en-GB" w:bidi="ar-SA"/>
          <w14:ligatures w14:val="standardContextual"/>
        </w:rPr>
      </w:pPr>
      <w:r>
        <w:fldChar w:fldCharType="begin"/>
      </w:r>
      <w:r w:rsidR="00716AB1" w:rsidRPr="00893D9F">
        <w:instrText xml:space="preserve"> TOC \h \z \t "Heading 1,</w:instrText>
      </w:r>
      <w:r w:rsidR="009C15F3" w:rsidRPr="00893D9F">
        <w:instrText>1</w:instrText>
      </w:r>
      <w:r w:rsidR="00716AB1" w:rsidRPr="00893D9F">
        <w:instrText>,Heading 2,</w:instrText>
      </w:r>
      <w:r w:rsidR="009C15F3" w:rsidRPr="00893D9F">
        <w:instrText>2</w:instrText>
      </w:r>
      <w:r w:rsidR="00716AB1" w:rsidRPr="00893D9F">
        <w:instrText xml:space="preserve">" </w:instrText>
      </w:r>
      <w:r>
        <w:fldChar w:fldCharType="separate"/>
      </w:r>
      <w:hyperlink w:anchor="_Toc237242984" w:history="1">
        <w:r w:rsidR="007C7C4B" w:rsidRPr="00B82D09">
          <w:rPr>
            <w:rStyle w:val="Hyperlink"/>
          </w:rPr>
          <w:t>1.</w:t>
        </w:r>
        <w:r w:rsidR="007C7C4B">
          <w:rPr>
            <w:rFonts w:asciiTheme="minorHAnsi" w:eastAsiaTheme="minorEastAsia" w:hAnsiTheme="minorHAnsi" w:cstheme="minorBidi"/>
            <w:kern w:val="2"/>
            <w:szCs w:val="24"/>
            <w:lang w:eastAsia="en-GB" w:bidi="ar-SA"/>
            <w14:ligatures w14:val="standardContextual"/>
          </w:rPr>
          <w:tab/>
        </w:r>
        <w:r w:rsidR="007C7C4B" w:rsidRPr="00B82D09">
          <w:rPr>
            <w:rStyle w:val="Hyperlink"/>
          </w:rPr>
          <w:t>Introduction</w:t>
        </w:r>
        <w:r w:rsidR="007C7C4B">
          <w:rPr>
            <w:webHidden/>
          </w:rPr>
          <w:tab/>
        </w:r>
        <w:r w:rsidR="007C7C4B">
          <w:rPr>
            <w:webHidden/>
          </w:rPr>
          <w:fldChar w:fldCharType="begin"/>
        </w:r>
        <w:r w:rsidR="007C7C4B">
          <w:rPr>
            <w:webHidden/>
          </w:rPr>
          <w:instrText xml:space="preserve"> PAGEREF _Toc237242984 \h </w:instrText>
        </w:r>
        <w:r w:rsidR="007C7C4B">
          <w:rPr>
            <w:webHidden/>
          </w:rPr>
        </w:r>
        <w:r w:rsidR="007C7C4B">
          <w:rPr>
            <w:webHidden/>
          </w:rPr>
          <w:fldChar w:fldCharType="separate"/>
        </w:r>
        <w:r w:rsidR="007C7C4B">
          <w:rPr>
            <w:webHidden/>
          </w:rPr>
          <w:t>3</w:t>
        </w:r>
        <w:r w:rsidR="007C7C4B">
          <w:rPr>
            <w:webHidden/>
          </w:rPr>
          <w:fldChar w:fldCharType="end"/>
        </w:r>
      </w:hyperlink>
    </w:p>
    <w:p w14:paraId="037690D6" w14:textId="4201B72B" w:rsidR="007C7C4B" w:rsidRDefault="007C7C4B">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7242985" w:history="1">
        <w:r w:rsidRPr="00B82D09">
          <w:rPr>
            <w:rStyle w:val="Hyperlink"/>
          </w:rPr>
          <w:t>2.</w:t>
        </w:r>
        <w:r>
          <w:rPr>
            <w:rFonts w:asciiTheme="minorHAnsi" w:eastAsiaTheme="minorEastAsia" w:hAnsiTheme="minorHAnsi" w:cstheme="minorBidi"/>
            <w:kern w:val="2"/>
            <w:szCs w:val="24"/>
            <w:lang w:eastAsia="en-GB" w:bidi="ar-SA"/>
            <w14:ligatures w14:val="standardContextual"/>
          </w:rPr>
          <w:tab/>
        </w:r>
        <w:r w:rsidRPr="00B82D09">
          <w:rPr>
            <w:rStyle w:val="Hyperlink"/>
          </w:rPr>
          <w:t>Licence Condition 23 – Operating rules</w:t>
        </w:r>
        <w:r>
          <w:rPr>
            <w:webHidden/>
          </w:rPr>
          <w:tab/>
        </w:r>
        <w:r>
          <w:rPr>
            <w:webHidden/>
          </w:rPr>
          <w:fldChar w:fldCharType="begin"/>
        </w:r>
        <w:r>
          <w:rPr>
            <w:webHidden/>
          </w:rPr>
          <w:instrText xml:space="preserve"> PAGEREF _Toc237242985 \h </w:instrText>
        </w:r>
        <w:r>
          <w:rPr>
            <w:webHidden/>
          </w:rPr>
        </w:r>
        <w:r>
          <w:rPr>
            <w:webHidden/>
          </w:rPr>
          <w:fldChar w:fldCharType="separate"/>
        </w:r>
        <w:r>
          <w:rPr>
            <w:webHidden/>
          </w:rPr>
          <w:t>4</w:t>
        </w:r>
        <w:r>
          <w:rPr>
            <w:webHidden/>
          </w:rPr>
          <w:fldChar w:fldCharType="end"/>
        </w:r>
      </w:hyperlink>
    </w:p>
    <w:p w14:paraId="769F1238" w14:textId="6FCA621F" w:rsidR="007C7C4B" w:rsidRDefault="007C7C4B">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7242986" w:history="1">
        <w:r w:rsidRPr="00B82D09">
          <w:rPr>
            <w:rStyle w:val="Hyperlink"/>
          </w:rPr>
          <w:t>3.</w:t>
        </w:r>
        <w:r>
          <w:rPr>
            <w:rFonts w:asciiTheme="minorHAnsi" w:eastAsiaTheme="minorEastAsia" w:hAnsiTheme="minorHAnsi" w:cstheme="minorBidi"/>
            <w:kern w:val="2"/>
            <w:szCs w:val="24"/>
            <w:lang w:eastAsia="en-GB" w:bidi="ar-SA"/>
            <w14:ligatures w14:val="standardContextual"/>
          </w:rPr>
          <w:tab/>
        </w:r>
        <w:r w:rsidRPr="00B82D09">
          <w:rPr>
            <w:rStyle w:val="Hyperlink"/>
          </w:rPr>
          <w:t>Purpose and outcomes of LC23</w:t>
        </w:r>
        <w:r>
          <w:rPr>
            <w:webHidden/>
          </w:rPr>
          <w:tab/>
        </w:r>
        <w:r>
          <w:rPr>
            <w:webHidden/>
          </w:rPr>
          <w:fldChar w:fldCharType="begin"/>
        </w:r>
        <w:r>
          <w:rPr>
            <w:webHidden/>
          </w:rPr>
          <w:instrText xml:space="preserve"> PAGEREF _Toc237242986 \h </w:instrText>
        </w:r>
        <w:r>
          <w:rPr>
            <w:webHidden/>
          </w:rPr>
        </w:r>
        <w:r>
          <w:rPr>
            <w:webHidden/>
          </w:rPr>
          <w:fldChar w:fldCharType="separate"/>
        </w:r>
        <w:r>
          <w:rPr>
            <w:webHidden/>
          </w:rPr>
          <w:t>5</w:t>
        </w:r>
        <w:r>
          <w:rPr>
            <w:webHidden/>
          </w:rPr>
          <w:fldChar w:fldCharType="end"/>
        </w:r>
      </w:hyperlink>
    </w:p>
    <w:p w14:paraId="4F8ADC30" w14:textId="5B695F72" w:rsidR="007C7C4B" w:rsidRDefault="007C7C4B">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7242987" w:history="1">
        <w:r w:rsidRPr="00B82D09">
          <w:rPr>
            <w:rStyle w:val="Hyperlink"/>
          </w:rPr>
          <w:t>4.</w:t>
        </w:r>
        <w:r>
          <w:rPr>
            <w:rFonts w:asciiTheme="minorHAnsi" w:eastAsiaTheme="minorEastAsia" w:hAnsiTheme="minorHAnsi" w:cstheme="minorBidi"/>
            <w:kern w:val="2"/>
            <w:szCs w:val="24"/>
            <w:lang w:eastAsia="en-GB" w:bidi="ar-SA"/>
            <w14:ligatures w14:val="standardContextual"/>
          </w:rPr>
          <w:tab/>
        </w:r>
        <w:r w:rsidRPr="00B82D09">
          <w:rPr>
            <w:rStyle w:val="Hyperlink"/>
          </w:rPr>
          <w:t>Guidance on arrangements for LC23</w:t>
        </w:r>
        <w:r>
          <w:rPr>
            <w:webHidden/>
          </w:rPr>
          <w:tab/>
        </w:r>
        <w:r>
          <w:rPr>
            <w:webHidden/>
          </w:rPr>
          <w:fldChar w:fldCharType="begin"/>
        </w:r>
        <w:r>
          <w:rPr>
            <w:webHidden/>
          </w:rPr>
          <w:instrText xml:space="preserve"> PAGEREF _Toc237242987 \h </w:instrText>
        </w:r>
        <w:r>
          <w:rPr>
            <w:webHidden/>
          </w:rPr>
        </w:r>
        <w:r>
          <w:rPr>
            <w:webHidden/>
          </w:rPr>
          <w:fldChar w:fldCharType="separate"/>
        </w:r>
        <w:r>
          <w:rPr>
            <w:webHidden/>
          </w:rPr>
          <w:t>7</w:t>
        </w:r>
        <w:r>
          <w:rPr>
            <w:webHidden/>
          </w:rPr>
          <w:fldChar w:fldCharType="end"/>
        </w:r>
      </w:hyperlink>
    </w:p>
    <w:p w14:paraId="1D2E025E" w14:textId="5851D928" w:rsidR="007C7C4B" w:rsidRDefault="007C7C4B">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7242988" w:history="1">
        <w:r w:rsidRPr="00B82D09">
          <w:rPr>
            <w:rStyle w:val="Hyperlink"/>
          </w:rPr>
          <w:t>5.</w:t>
        </w:r>
        <w:r>
          <w:rPr>
            <w:rFonts w:asciiTheme="minorHAnsi" w:eastAsiaTheme="minorEastAsia" w:hAnsiTheme="minorHAnsi" w:cstheme="minorBidi"/>
            <w:kern w:val="2"/>
            <w:szCs w:val="24"/>
            <w:lang w:eastAsia="en-GB" w:bidi="ar-SA"/>
            <w14:ligatures w14:val="standardContextual"/>
          </w:rPr>
          <w:tab/>
        </w:r>
        <w:r w:rsidRPr="00B82D09">
          <w:rPr>
            <w:rStyle w:val="Hyperlink"/>
          </w:rPr>
          <w:t>Guidance on inspection of arrangements and their implementation</w:t>
        </w:r>
        <w:r>
          <w:rPr>
            <w:webHidden/>
          </w:rPr>
          <w:tab/>
        </w:r>
        <w:r>
          <w:rPr>
            <w:webHidden/>
          </w:rPr>
          <w:fldChar w:fldCharType="begin"/>
        </w:r>
        <w:r>
          <w:rPr>
            <w:webHidden/>
          </w:rPr>
          <w:instrText xml:space="preserve"> PAGEREF _Toc237242988 \h </w:instrText>
        </w:r>
        <w:r>
          <w:rPr>
            <w:webHidden/>
          </w:rPr>
        </w:r>
        <w:r>
          <w:rPr>
            <w:webHidden/>
          </w:rPr>
          <w:fldChar w:fldCharType="separate"/>
        </w:r>
        <w:r>
          <w:rPr>
            <w:webHidden/>
          </w:rPr>
          <w:t>12</w:t>
        </w:r>
        <w:r>
          <w:rPr>
            <w:webHidden/>
          </w:rPr>
          <w:fldChar w:fldCharType="end"/>
        </w:r>
      </w:hyperlink>
    </w:p>
    <w:p w14:paraId="091D9D54" w14:textId="68CF6EF1" w:rsidR="007C7C4B" w:rsidRDefault="007C7C4B">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7242989" w:history="1">
        <w:r w:rsidRPr="00B82D09">
          <w:rPr>
            <w:rStyle w:val="Hyperlink"/>
          </w:rPr>
          <w:t>5.1.</w:t>
        </w:r>
        <w:r>
          <w:rPr>
            <w:rFonts w:asciiTheme="minorHAnsi" w:eastAsiaTheme="minorEastAsia" w:hAnsiTheme="minorHAnsi" w:cstheme="minorBidi"/>
            <w:kern w:val="2"/>
            <w:szCs w:val="24"/>
            <w:lang w:eastAsia="en-GB" w:bidi="ar-SA"/>
            <w14:ligatures w14:val="standardContextual"/>
          </w:rPr>
          <w:tab/>
        </w:r>
        <w:r w:rsidRPr="00B82D09">
          <w:rPr>
            <w:rStyle w:val="Hyperlink"/>
          </w:rPr>
          <w:t>Understanding of the safety case</w:t>
        </w:r>
        <w:r>
          <w:rPr>
            <w:webHidden/>
          </w:rPr>
          <w:tab/>
        </w:r>
        <w:r>
          <w:rPr>
            <w:webHidden/>
          </w:rPr>
          <w:fldChar w:fldCharType="begin"/>
        </w:r>
        <w:r>
          <w:rPr>
            <w:webHidden/>
          </w:rPr>
          <w:instrText xml:space="preserve"> PAGEREF _Toc237242989 \h </w:instrText>
        </w:r>
        <w:r>
          <w:rPr>
            <w:webHidden/>
          </w:rPr>
        </w:r>
        <w:r>
          <w:rPr>
            <w:webHidden/>
          </w:rPr>
          <w:fldChar w:fldCharType="separate"/>
        </w:r>
        <w:r>
          <w:rPr>
            <w:webHidden/>
          </w:rPr>
          <w:t>12</w:t>
        </w:r>
        <w:r>
          <w:rPr>
            <w:webHidden/>
          </w:rPr>
          <w:fldChar w:fldCharType="end"/>
        </w:r>
      </w:hyperlink>
    </w:p>
    <w:p w14:paraId="50295670" w14:textId="44210A4A" w:rsidR="007C7C4B" w:rsidRDefault="007C7C4B">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7242990" w:history="1">
        <w:r w:rsidRPr="00B82D09">
          <w:rPr>
            <w:rStyle w:val="Hyperlink"/>
          </w:rPr>
          <w:t>5.2.</w:t>
        </w:r>
        <w:r>
          <w:rPr>
            <w:rFonts w:asciiTheme="minorHAnsi" w:eastAsiaTheme="minorEastAsia" w:hAnsiTheme="minorHAnsi" w:cstheme="minorBidi"/>
            <w:kern w:val="2"/>
            <w:szCs w:val="24"/>
            <w:lang w:eastAsia="en-GB" w:bidi="ar-SA"/>
            <w14:ligatures w14:val="standardContextual"/>
          </w:rPr>
          <w:tab/>
        </w:r>
        <w:r w:rsidRPr="00B82D09">
          <w:rPr>
            <w:rStyle w:val="Hyperlink"/>
          </w:rPr>
          <w:t>Derivation and justification of limits and conditions</w:t>
        </w:r>
        <w:r>
          <w:rPr>
            <w:webHidden/>
          </w:rPr>
          <w:tab/>
        </w:r>
        <w:r>
          <w:rPr>
            <w:webHidden/>
          </w:rPr>
          <w:fldChar w:fldCharType="begin"/>
        </w:r>
        <w:r>
          <w:rPr>
            <w:webHidden/>
          </w:rPr>
          <w:instrText xml:space="preserve"> PAGEREF _Toc237242990 \h </w:instrText>
        </w:r>
        <w:r>
          <w:rPr>
            <w:webHidden/>
          </w:rPr>
        </w:r>
        <w:r>
          <w:rPr>
            <w:webHidden/>
          </w:rPr>
          <w:fldChar w:fldCharType="separate"/>
        </w:r>
        <w:r>
          <w:rPr>
            <w:webHidden/>
          </w:rPr>
          <w:t>12</w:t>
        </w:r>
        <w:r>
          <w:rPr>
            <w:webHidden/>
          </w:rPr>
          <w:fldChar w:fldCharType="end"/>
        </w:r>
      </w:hyperlink>
    </w:p>
    <w:p w14:paraId="5CE5E5FF" w14:textId="599C8B91" w:rsidR="007C7C4B" w:rsidRDefault="007C7C4B">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7242991" w:history="1">
        <w:r w:rsidRPr="00B82D09">
          <w:rPr>
            <w:rStyle w:val="Hyperlink"/>
          </w:rPr>
          <w:t>5.3.</w:t>
        </w:r>
        <w:r>
          <w:rPr>
            <w:rFonts w:asciiTheme="minorHAnsi" w:eastAsiaTheme="minorEastAsia" w:hAnsiTheme="minorHAnsi" w:cstheme="minorBidi"/>
            <w:kern w:val="2"/>
            <w:szCs w:val="24"/>
            <w:lang w:eastAsia="en-GB" w:bidi="ar-SA"/>
            <w14:ligatures w14:val="standardContextual"/>
          </w:rPr>
          <w:tab/>
        </w:r>
        <w:r w:rsidRPr="00B82D09">
          <w:rPr>
            <w:rStyle w:val="Hyperlink"/>
          </w:rPr>
          <w:t>Managing operating rules</w:t>
        </w:r>
        <w:r>
          <w:rPr>
            <w:webHidden/>
          </w:rPr>
          <w:tab/>
        </w:r>
        <w:r>
          <w:rPr>
            <w:webHidden/>
          </w:rPr>
          <w:fldChar w:fldCharType="begin"/>
        </w:r>
        <w:r>
          <w:rPr>
            <w:webHidden/>
          </w:rPr>
          <w:instrText xml:space="preserve"> PAGEREF _Toc237242991 \h </w:instrText>
        </w:r>
        <w:r>
          <w:rPr>
            <w:webHidden/>
          </w:rPr>
        </w:r>
        <w:r>
          <w:rPr>
            <w:webHidden/>
          </w:rPr>
          <w:fldChar w:fldCharType="separate"/>
        </w:r>
        <w:r>
          <w:rPr>
            <w:webHidden/>
          </w:rPr>
          <w:t>14</w:t>
        </w:r>
        <w:r>
          <w:rPr>
            <w:webHidden/>
          </w:rPr>
          <w:fldChar w:fldCharType="end"/>
        </w:r>
      </w:hyperlink>
    </w:p>
    <w:p w14:paraId="7AB54345" w14:textId="3DA62FD0" w:rsidR="007C7C4B" w:rsidRDefault="007C7C4B">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7242992" w:history="1">
        <w:r w:rsidRPr="00B82D09">
          <w:rPr>
            <w:rStyle w:val="Hyperlink"/>
          </w:rPr>
          <w:t>5.4.</w:t>
        </w:r>
        <w:r>
          <w:rPr>
            <w:rFonts w:asciiTheme="minorHAnsi" w:eastAsiaTheme="minorEastAsia" w:hAnsiTheme="minorHAnsi" w:cstheme="minorBidi"/>
            <w:kern w:val="2"/>
            <w:szCs w:val="24"/>
            <w:lang w:eastAsia="en-GB" w:bidi="ar-SA"/>
            <w14:ligatures w14:val="standardContextual"/>
          </w:rPr>
          <w:tab/>
        </w:r>
        <w:r w:rsidRPr="00B82D09">
          <w:rPr>
            <w:rStyle w:val="Hyperlink"/>
          </w:rPr>
          <w:t>Temporary operating rules</w:t>
        </w:r>
        <w:r>
          <w:rPr>
            <w:webHidden/>
          </w:rPr>
          <w:tab/>
        </w:r>
        <w:r>
          <w:rPr>
            <w:webHidden/>
          </w:rPr>
          <w:fldChar w:fldCharType="begin"/>
        </w:r>
        <w:r>
          <w:rPr>
            <w:webHidden/>
          </w:rPr>
          <w:instrText xml:space="preserve"> PAGEREF _Toc237242992 \h </w:instrText>
        </w:r>
        <w:r>
          <w:rPr>
            <w:webHidden/>
          </w:rPr>
        </w:r>
        <w:r>
          <w:rPr>
            <w:webHidden/>
          </w:rPr>
          <w:fldChar w:fldCharType="separate"/>
        </w:r>
        <w:r>
          <w:rPr>
            <w:webHidden/>
          </w:rPr>
          <w:t>14</w:t>
        </w:r>
        <w:r>
          <w:rPr>
            <w:webHidden/>
          </w:rPr>
          <w:fldChar w:fldCharType="end"/>
        </w:r>
      </w:hyperlink>
    </w:p>
    <w:p w14:paraId="16E2B3E4" w14:textId="2C28778A" w:rsidR="007C7C4B" w:rsidRDefault="007C7C4B">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7242993" w:history="1">
        <w:r w:rsidRPr="00B82D09">
          <w:rPr>
            <w:rStyle w:val="Hyperlink"/>
          </w:rPr>
          <w:t>5.5.</w:t>
        </w:r>
        <w:r>
          <w:rPr>
            <w:rFonts w:asciiTheme="minorHAnsi" w:eastAsiaTheme="minorEastAsia" w:hAnsiTheme="minorHAnsi" w:cstheme="minorBidi"/>
            <w:kern w:val="2"/>
            <w:szCs w:val="24"/>
            <w:lang w:eastAsia="en-GB" w:bidi="ar-SA"/>
            <w14:ligatures w14:val="standardContextual"/>
          </w:rPr>
          <w:tab/>
        </w:r>
        <w:r w:rsidRPr="00B82D09">
          <w:rPr>
            <w:rStyle w:val="Hyperlink"/>
          </w:rPr>
          <w:t>Grading operating rules</w:t>
        </w:r>
        <w:r>
          <w:rPr>
            <w:webHidden/>
          </w:rPr>
          <w:tab/>
        </w:r>
        <w:r>
          <w:rPr>
            <w:webHidden/>
          </w:rPr>
          <w:fldChar w:fldCharType="begin"/>
        </w:r>
        <w:r>
          <w:rPr>
            <w:webHidden/>
          </w:rPr>
          <w:instrText xml:space="preserve"> PAGEREF _Toc237242993 \h </w:instrText>
        </w:r>
        <w:r>
          <w:rPr>
            <w:webHidden/>
          </w:rPr>
        </w:r>
        <w:r>
          <w:rPr>
            <w:webHidden/>
          </w:rPr>
          <w:fldChar w:fldCharType="separate"/>
        </w:r>
        <w:r>
          <w:rPr>
            <w:webHidden/>
          </w:rPr>
          <w:t>15</w:t>
        </w:r>
        <w:r>
          <w:rPr>
            <w:webHidden/>
          </w:rPr>
          <w:fldChar w:fldCharType="end"/>
        </w:r>
      </w:hyperlink>
    </w:p>
    <w:p w14:paraId="121BF531" w14:textId="434FF00C" w:rsidR="007C7C4B" w:rsidRDefault="007C7C4B">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7242994" w:history="1">
        <w:r w:rsidRPr="00B82D09">
          <w:rPr>
            <w:rStyle w:val="Hyperlink"/>
          </w:rPr>
          <w:t>5.6.</w:t>
        </w:r>
        <w:r>
          <w:rPr>
            <w:rFonts w:asciiTheme="minorHAnsi" w:eastAsiaTheme="minorEastAsia" w:hAnsiTheme="minorHAnsi" w:cstheme="minorBidi"/>
            <w:kern w:val="2"/>
            <w:szCs w:val="24"/>
            <w:lang w:eastAsia="en-GB" w:bidi="ar-SA"/>
            <w14:ligatures w14:val="standardContextual"/>
          </w:rPr>
          <w:tab/>
        </w:r>
        <w:r w:rsidRPr="00B82D09">
          <w:rPr>
            <w:rStyle w:val="Hyperlink"/>
          </w:rPr>
          <w:t>Operating rules and defence in depth</w:t>
        </w:r>
        <w:r>
          <w:rPr>
            <w:webHidden/>
          </w:rPr>
          <w:tab/>
        </w:r>
        <w:r>
          <w:rPr>
            <w:webHidden/>
          </w:rPr>
          <w:fldChar w:fldCharType="begin"/>
        </w:r>
        <w:r>
          <w:rPr>
            <w:webHidden/>
          </w:rPr>
          <w:instrText xml:space="preserve"> PAGEREF _Toc237242994 \h </w:instrText>
        </w:r>
        <w:r>
          <w:rPr>
            <w:webHidden/>
          </w:rPr>
        </w:r>
        <w:r>
          <w:rPr>
            <w:webHidden/>
          </w:rPr>
          <w:fldChar w:fldCharType="separate"/>
        </w:r>
        <w:r>
          <w:rPr>
            <w:webHidden/>
          </w:rPr>
          <w:t>16</w:t>
        </w:r>
        <w:r>
          <w:rPr>
            <w:webHidden/>
          </w:rPr>
          <w:fldChar w:fldCharType="end"/>
        </w:r>
      </w:hyperlink>
    </w:p>
    <w:p w14:paraId="559A1797" w14:textId="074C533E" w:rsidR="007C7C4B" w:rsidRDefault="007C7C4B">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7242995" w:history="1">
        <w:r w:rsidRPr="00B82D09">
          <w:rPr>
            <w:rStyle w:val="Hyperlink"/>
          </w:rPr>
          <w:t>5.7.</w:t>
        </w:r>
        <w:r>
          <w:rPr>
            <w:rFonts w:asciiTheme="minorHAnsi" w:eastAsiaTheme="minorEastAsia" w:hAnsiTheme="minorHAnsi" w:cstheme="minorBidi"/>
            <w:kern w:val="2"/>
            <w:szCs w:val="24"/>
            <w:lang w:eastAsia="en-GB" w:bidi="ar-SA"/>
            <w14:ligatures w14:val="standardContextual"/>
          </w:rPr>
          <w:tab/>
        </w:r>
        <w:r w:rsidRPr="00B82D09">
          <w:rPr>
            <w:rStyle w:val="Hyperlink"/>
          </w:rPr>
          <w:t>Operating rule compliance</w:t>
        </w:r>
        <w:r>
          <w:rPr>
            <w:webHidden/>
          </w:rPr>
          <w:tab/>
        </w:r>
        <w:r>
          <w:rPr>
            <w:webHidden/>
          </w:rPr>
          <w:fldChar w:fldCharType="begin"/>
        </w:r>
        <w:r>
          <w:rPr>
            <w:webHidden/>
          </w:rPr>
          <w:instrText xml:space="preserve"> PAGEREF _Toc237242995 \h </w:instrText>
        </w:r>
        <w:r>
          <w:rPr>
            <w:webHidden/>
          </w:rPr>
        </w:r>
        <w:r>
          <w:rPr>
            <w:webHidden/>
          </w:rPr>
          <w:fldChar w:fldCharType="separate"/>
        </w:r>
        <w:r>
          <w:rPr>
            <w:webHidden/>
          </w:rPr>
          <w:t>16</w:t>
        </w:r>
        <w:r>
          <w:rPr>
            <w:webHidden/>
          </w:rPr>
          <w:fldChar w:fldCharType="end"/>
        </w:r>
      </w:hyperlink>
    </w:p>
    <w:p w14:paraId="1387DDF1" w14:textId="35A4D1AD" w:rsidR="007C7C4B" w:rsidRDefault="007C7C4B">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7242996" w:history="1">
        <w:r w:rsidRPr="00B82D09">
          <w:rPr>
            <w:rStyle w:val="Hyperlink"/>
          </w:rPr>
          <w:t>5.8.</w:t>
        </w:r>
        <w:r>
          <w:rPr>
            <w:rFonts w:asciiTheme="minorHAnsi" w:eastAsiaTheme="minorEastAsia" w:hAnsiTheme="minorHAnsi" w:cstheme="minorBidi"/>
            <w:kern w:val="2"/>
            <w:szCs w:val="24"/>
            <w:lang w:eastAsia="en-GB" w:bidi="ar-SA"/>
            <w14:ligatures w14:val="standardContextual"/>
          </w:rPr>
          <w:tab/>
        </w:r>
        <w:r w:rsidRPr="00B82D09">
          <w:rPr>
            <w:rStyle w:val="Hyperlink"/>
          </w:rPr>
          <w:t>Periodic review of operating rules</w:t>
        </w:r>
        <w:r>
          <w:rPr>
            <w:webHidden/>
          </w:rPr>
          <w:tab/>
        </w:r>
        <w:r>
          <w:rPr>
            <w:webHidden/>
          </w:rPr>
          <w:fldChar w:fldCharType="begin"/>
        </w:r>
        <w:r>
          <w:rPr>
            <w:webHidden/>
          </w:rPr>
          <w:instrText xml:space="preserve"> PAGEREF _Toc237242996 \h </w:instrText>
        </w:r>
        <w:r>
          <w:rPr>
            <w:webHidden/>
          </w:rPr>
        </w:r>
        <w:r>
          <w:rPr>
            <w:webHidden/>
          </w:rPr>
          <w:fldChar w:fldCharType="separate"/>
        </w:r>
        <w:r>
          <w:rPr>
            <w:webHidden/>
          </w:rPr>
          <w:t>17</w:t>
        </w:r>
        <w:r>
          <w:rPr>
            <w:webHidden/>
          </w:rPr>
          <w:fldChar w:fldCharType="end"/>
        </w:r>
      </w:hyperlink>
    </w:p>
    <w:p w14:paraId="5E5A111C" w14:textId="722B9D14" w:rsidR="007C7C4B" w:rsidRDefault="007C7C4B">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7242997" w:history="1">
        <w:r w:rsidRPr="00B82D09">
          <w:rPr>
            <w:rStyle w:val="Hyperlink"/>
          </w:rPr>
          <w:t>5.9.</w:t>
        </w:r>
        <w:r>
          <w:rPr>
            <w:rFonts w:asciiTheme="minorHAnsi" w:eastAsiaTheme="minorEastAsia" w:hAnsiTheme="minorHAnsi" w:cstheme="minorBidi"/>
            <w:kern w:val="2"/>
            <w:szCs w:val="24"/>
            <w:lang w:eastAsia="en-GB" w:bidi="ar-SA"/>
            <w14:ligatures w14:val="standardContextual"/>
          </w:rPr>
          <w:tab/>
        </w:r>
        <w:r w:rsidRPr="00B82D09">
          <w:rPr>
            <w:rStyle w:val="Hyperlink"/>
          </w:rPr>
          <w:t>Operating rule reporting</w:t>
        </w:r>
        <w:r>
          <w:rPr>
            <w:webHidden/>
          </w:rPr>
          <w:tab/>
        </w:r>
        <w:r>
          <w:rPr>
            <w:webHidden/>
          </w:rPr>
          <w:fldChar w:fldCharType="begin"/>
        </w:r>
        <w:r>
          <w:rPr>
            <w:webHidden/>
          </w:rPr>
          <w:instrText xml:space="preserve"> PAGEREF _Toc237242997 \h </w:instrText>
        </w:r>
        <w:r>
          <w:rPr>
            <w:webHidden/>
          </w:rPr>
        </w:r>
        <w:r>
          <w:rPr>
            <w:webHidden/>
          </w:rPr>
          <w:fldChar w:fldCharType="separate"/>
        </w:r>
        <w:r>
          <w:rPr>
            <w:webHidden/>
          </w:rPr>
          <w:t>18</w:t>
        </w:r>
        <w:r>
          <w:rPr>
            <w:webHidden/>
          </w:rPr>
          <w:fldChar w:fldCharType="end"/>
        </w:r>
      </w:hyperlink>
    </w:p>
    <w:p w14:paraId="404F3F9B" w14:textId="45CDE4EF" w:rsidR="007C7C4B" w:rsidRDefault="007C7C4B">
      <w:pPr>
        <w:pStyle w:val="TOC2"/>
        <w:tabs>
          <w:tab w:val="left" w:pos="1200"/>
        </w:tabs>
        <w:rPr>
          <w:rFonts w:asciiTheme="minorHAnsi" w:eastAsiaTheme="minorEastAsia" w:hAnsiTheme="minorHAnsi" w:cstheme="minorBidi"/>
          <w:kern w:val="2"/>
          <w:szCs w:val="24"/>
          <w:lang w:eastAsia="en-GB" w:bidi="ar-SA"/>
          <w14:ligatures w14:val="standardContextual"/>
        </w:rPr>
      </w:pPr>
      <w:hyperlink w:anchor="_Toc237242998" w:history="1">
        <w:r w:rsidRPr="00B82D09">
          <w:rPr>
            <w:rStyle w:val="Hyperlink"/>
          </w:rPr>
          <w:t>5.10.</w:t>
        </w:r>
        <w:r>
          <w:rPr>
            <w:rFonts w:asciiTheme="minorHAnsi" w:eastAsiaTheme="minorEastAsia" w:hAnsiTheme="minorHAnsi" w:cstheme="minorBidi"/>
            <w:kern w:val="2"/>
            <w:szCs w:val="24"/>
            <w:lang w:eastAsia="en-GB" w:bidi="ar-SA"/>
            <w14:ligatures w14:val="standardContextual"/>
          </w:rPr>
          <w:tab/>
        </w:r>
        <w:r w:rsidRPr="00B82D09">
          <w:rPr>
            <w:rStyle w:val="Hyperlink"/>
          </w:rPr>
          <w:t>Normal operations set points</w:t>
        </w:r>
        <w:r>
          <w:rPr>
            <w:webHidden/>
          </w:rPr>
          <w:tab/>
        </w:r>
        <w:r>
          <w:rPr>
            <w:webHidden/>
          </w:rPr>
          <w:fldChar w:fldCharType="begin"/>
        </w:r>
        <w:r>
          <w:rPr>
            <w:webHidden/>
          </w:rPr>
          <w:instrText xml:space="preserve"> PAGEREF _Toc237242998 \h </w:instrText>
        </w:r>
        <w:r>
          <w:rPr>
            <w:webHidden/>
          </w:rPr>
        </w:r>
        <w:r>
          <w:rPr>
            <w:webHidden/>
          </w:rPr>
          <w:fldChar w:fldCharType="separate"/>
        </w:r>
        <w:r>
          <w:rPr>
            <w:webHidden/>
          </w:rPr>
          <w:t>18</w:t>
        </w:r>
        <w:r>
          <w:rPr>
            <w:webHidden/>
          </w:rPr>
          <w:fldChar w:fldCharType="end"/>
        </w:r>
      </w:hyperlink>
    </w:p>
    <w:p w14:paraId="3B47EE62" w14:textId="1F544538" w:rsidR="007C7C4B" w:rsidRDefault="007C7C4B">
      <w:pPr>
        <w:pStyle w:val="TOC2"/>
        <w:tabs>
          <w:tab w:val="left" w:pos="1200"/>
        </w:tabs>
        <w:rPr>
          <w:rFonts w:asciiTheme="minorHAnsi" w:eastAsiaTheme="minorEastAsia" w:hAnsiTheme="minorHAnsi" w:cstheme="minorBidi"/>
          <w:kern w:val="2"/>
          <w:szCs w:val="24"/>
          <w:lang w:eastAsia="en-GB" w:bidi="ar-SA"/>
          <w14:ligatures w14:val="standardContextual"/>
        </w:rPr>
      </w:pPr>
      <w:hyperlink w:anchor="_Toc237242999" w:history="1">
        <w:r w:rsidRPr="00B82D09">
          <w:rPr>
            <w:rStyle w:val="Hyperlink"/>
          </w:rPr>
          <w:t>5.11.</w:t>
        </w:r>
        <w:r>
          <w:rPr>
            <w:rFonts w:asciiTheme="minorHAnsi" w:eastAsiaTheme="minorEastAsia" w:hAnsiTheme="minorHAnsi" w:cstheme="minorBidi"/>
            <w:kern w:val="2"/>
            <w:szCs w:val="24"/>
            <w:lang w:eastAsia="en-GB" w:bidi="ar-SA"/>
            <w14:ligatures w14:val="standardContextual"/>
          </w:rPr>
          <w:tab/>
        </w:r>
        <w:r w:rsidRPr="00B82D09">
          <w:rPr>
            <w:rStyle w:val="Hyperlink"/>
          </w:rPr>
          <w:t>Alarms and indications</w:t>
        </w:r>
        <w:r>
          <w:rPr>
            <w:webHidden/>
          </w:rPr>
          <w:tab/>
        </w:r>
        <w:r>
          <w:rPr>
            <w:webHidden/>
          </w:rPr>
          <w:fldChar w:fldCharType="begin"/>
        </w:r>
        <w:r>
          <w:rPr>
            <w:webHidden/>
          </w:rPr>
          <w:instrText xml:space="preserve"> PAGEREF _Toc237242999 \h </w:instrText>
        </w:r>
        <w:r>
          <w:rPr>
            <w:webHidden/>
          </w:rPr>
        </w:r>
        <w:r>
          <w:rPr>
            <w:webHidden/>
          </w:rPr>
          <w:fldChar w:fldCharType="separate"/>
        </w:r>
        <w:r>
          <w:rPr>
            <w:webHidden/>
          </w:rPr>
          <w:t>18</w:t>
        </w:r>
        <w:r>
          <w:rPr>
            <w:webHidden/>
          </w:rPr>
          <w:fldChar w:fldCharType="end"/>
        </w:r>
      </w:hyperlink>
    </w:p>
    <w:p w14:paraId="5190ED9B" w14:textId="60CA95E5" w:rsidR="007C7C4B" w:rsidRDefault="007C7C4B">
      <w:pPr>
        <w:pStyle w:val="TOC2"/>
        <w:tabs>
          <w:tab w:val="left" w:pos="1200"/>
        </w:tabs>
        <w:rPr>
          <w:rFonts w:asciiTheme="minorHAnsi" w:eastAsiaTheme="minorEastAsia" w:hAnsiTheme="minorHAnsi" w:cstheme="minorBidi"/>
          <w:kern w:val="2"/>
          <w:szCs w:val="24"/>
          <w:lang w:eastAsia="en-GB" w:bidi="ar-SA"/>
          <w14:ligatures w14:val="standardContextual"/>
        </w:rPr>
      </w:pPr>
      <w:hyperlink w:anchor="_Toc237243000" w:history="1">
        <w:r w:rsidRPr="00B82D09">
          <w:rPr>
            <w:rStyle w:val="Hyperlink"/>
          </w:rPr>
          <w:t>5.12.</w:t>
        </w:r>
        <w:r>
          <w:rPr>
            <w:rFonts w:asciiTheme="minorHAnsi" w:eastAsiaTheme="minorEastAsia" w:hAnsiTheme="minorHAnsi" w:cstheme="minorBidi"/>
            <w:kern w:val="2"/>
            <w:szCs w:val="24"/>
            <w:lang w:eastAsia="en-GB" w:bidi="ar-SA"/>
            <w14:ligatures w14:val="standardContextual"/>
          </w:rPr>
          <w:tab/>
        </w:r>
        <w:r w:rsidRPr="00B82D09">
          <w:rPr>
            <w:rStyle w:val="Hyperlink"/>
          </w:rPr>
          <w:t>Operating instructions</w:t>
        </w:r>
        <w:r>
          <w:rPr>
            <w:webHidden/>
          </w:rPr>
          <w:tab/>
        </w:r>
        <w:r>
          <w:rPr>
            <w:webHidden/>
          </w:rPr>
          <w:fldChar w:fldCharType="begin"/>
        </w:r>
        <w:r>
          <w:rPr>
            <w:webHidden/>
          </w:rPr>
          <w:instrText xml:space="preserve"> PAGEREF _Toc237243000 \h </w:instrText>
        </w:r>
        <w:r>
          <w:rPr>
            <w:webHidden/>
          </w:rPr>
        </w:r>
        <w:r>
          <w:rPr>
            <w:webHidden/>
          </w:rPr>
          <w:fldChar w:fldCharType="separate"/>
        </w:r>
        <w:r>
          <w:rPr>
            <w:webHidden/>
          </w:rPr>
          <w:t>19</w:t>
        </w:r>
        <w:r>
          <w:rPr>
            <w:webHidden/>
          </w:rPr>
          <w:fldChar w:fldCharType="end"/>
        </w:r>
      </w:hyperlink>
    </w:p>
    <w:p w14:paraId="3FF84281" w14:textId="398AF393" w:rsidR="007C7C4B" w:rsidRDefault="007C7C4B">
      <w:pPr>
        <w:pStyle w:val="TOC2"/>
        <w:tabs>
          <w:tab w:val="left" w:pos="1200"/>
        </w:tabs>
        <w:rPr>
          <w:rFonts w:asciiTheme="minorHAnsi" w:eastAsiaTheme="minorEastAsia" w:hAnsiTheme="minorHAnsi" w:cstheme="minorBidi"/>
          <w:kern w:val="2"/>
          <w:szCs w:val="24"/>
          <w:lang w:eastAsia="en-GB" w:bidi="ar-SA"/>
          <w14:ligatures w14:val="standardContextual"/>
        </w:rPr>
      </w:pPr>
      <w:hyperlink w:anchor="_Toc237243001" w:history="1">
        <w:r w:rsidRPr="00B82D09">
          <w:rPr>
            <w:rStyle w:val="Hyperlink"/>
          </w:rPr>
          <w:t>5.13.</w:t>
        </w:r>
        <w:r>
          <w:rPr>
            <w:rFonts w:asciiTheme="minorHAnsi" w:eastAsiaTheme="minorEastAsia" w:hAnsiTheme="minorHAnsi" w:cstheme="minorBidi"/>
            <w:kern w:val="2"/>
            <w:szCs w:val="24"/>
            <w:lang w:eastAsia="en-GB" w:bidi="ar-SA"/>
            <w14:ligatures w14:val="standardContextual"/>
          </w:rPr>
          <w:tab/>
        </w:r>
        <w:r w:rsidRPr="00B82D09">
          <w:rPr>
            <w:rStyle w:val="Hyperlink"/>
          </w:rPr>
          <w:t>Use of surrogate parameters</w:t>
        </w:r>
        <w:r>
          <w:rPr>
            <w:webHidden/>
          </w:rPr>
          <w:tab/>
        </w:r>
        <w:r>
          <w:rPr>
            <w:webHidden/>
          </w:rPr>
          <w:fldChar w:fldCharType="begin"/>
        </w:r>
        <w:r>
          <w:rPr>
            <w:webHidden/>
          </w:rPr>
          <w:instrText xml:space="preserve"> PAGEREF _Toc237243001 \h </w:instrText>
        </w:r>
        <w:r>
          <w:rPr>
            <w:webHidden/>
          </w:rPr>
        </w:r>
        <w:r>
          <w:rPr>
            <w:webHidden/>
          </w:rPr>
          <w:fldChar w:fldCharType="separate"/>
        </w:r>
        <w:r>
          <w:rPr>
            <w:webHidden/>
          </w:rPr>
          <w:t>19</w:t>
        </w:r>
        <w:r>
          <w:rPr>
            <w:webHidden/>
          </w:rPr>
          <w:fldChar w:fldCharType="end"/>
        </w:r>
      </w:hyperlink>
    </w:p>
    <w:p w14:paraId="321C179F" w14:textId="3262FE52" w:rsidR="007C7C4B" w:rsidRDefault="007C7C4B">
      <w:pPr>
        <w:pStyle w:val="TOC1"/>
        <w:rPr>
          <w:rFonts w:asciiTheme="minorHAnsi" w:eastAsiaTheme="minorEastAsia" w:hAnsiTheme="minorHAnsi" w:cstheme="minorBidi"/>
          <w:kern w:val="2"/>
          <w:szCs w:val="24"/>
          <w:lang w:eastAsia="en-GB" w:bidi="ar-SA"/>
          <w14:ligatures w14:val="standardContextual"/>
        </w:rPr>
      </w:pPr>
      <w:hyperlink w:anchor="_Toc237243002" w:history="1">
        <w:r w:rsidRPr="00B82D09">
          <w:rPr>
            <w:rStyle w:val="Hyperlink"/>
          </w:rPr>
          <w:t>References</w:t>
        </w:r>
        <w:r>
          <w:rPr>
            <w:webHidden/>
          </w:rPr>
          <w:tab/>
        </w:r>
        <w:r>
          <w:rPr>
            <w:webHidden/>
          </w:rPr>
          <w:fldChar w:fldCharType="begin"/>
        </w:r>
        <w:r>
          <w:rPr>
            <w:webHidden/>
          </w:rPr>
          <w:instrText xml:space="preserve"> PAGEREF _Toc237243002 \h </w:instrText>
        </w:r>
        <w:r>
          <w:rPr>
            <w:webHidden/>
          </w:rPr>
        </w:r>
        <w:r>
          <w:rPr>
            <w:webHidden/>
          </w:rPr>
          <w:fldChar w:fldCharType="separate"/>
        </w:r>
        <w:r>
          <w:rPr>
            <w:webHidden/>
          </w:rPr>
          <w:t>20</w:t>
        </w:r>
        <w:r>
          <w:rPr>
            <w:webHidden/>
          </w:rPr>
          <w:fldChar w:fldCharType="end"/>
        </w:r>
      </w:hyperlink>
    </w:p>
    <w:p w14:paraId="7AC2F08C" w14:textId="53EC2BDA" w:rsidR="007C7C4B" w:rsidRDefault="007C7C4B">
      <w:pPr>
        <w:pStyle w:val="TOC1"/>
        <w:rPr>
          <w:rFonts w:asciiTheme="minorHAnsi" w:eastAsiaTheme="minorEastAsia" w:hAnsiTheme="minorHAnsi" w:cstheme="minorBidi"/>
          <w:kern w:val="2"/>
          <w:szCs w:val="24"/>
          <w:lang w:eastAsia="en-GB" w:bidi="ar-SA"/>
          <w14:ligatures w14:val="standardContextual"/>
        </w:rPr>
      </w:pPr>
      <w:hyperlink w:anchor="_Toc237243003" w:history="1">
        <w:r w:rsidRPr="00B82D09">
          <w:rPr>
            <w:rStyle w:val="Hyperlink"/>
          </w:rPr>
          <w:t>Document control information</w:t>
        </w:r>
        <w:r>
          <w:rPr>
            <w:webHidden/>
          </w:rPr>
          <w:tab/>
        </w:r>
        <w:r>
          <w:rPr>
            <w:webHidden/>
          </w:rPr>
          <w:fldChar w:fldCharType="begin"/>
        </w:r>
        <w:r>
          <w:rPr>
            <w:webHidden/>
          </w:rPr>
          <w:instrText xml:space="preserve"> PAGEREF _Toc237243003 \h </w:instrText>
        </w:r>
        <w:r>
          <w:rPr>
            <w:webHidden/>
          </w:rPr>
        </w:r>
        <w:r>
          <w:rPr>
            <w:webHidden/>
          </w:rPr>
          <w:fldChar w:fldCharType="separate"/>
        </w:r>
        <w:r>
          <w:rPr>
            <w:webHidden/>
          </w:rPr>
          <w:t>20</w:t>
        </w:r>
        <w:r>
          <w:rPr>
            <w:webHidden/>
          </w:rPr>
          <w:fldChar w:fldCharType="end"/>
        </w:r>
      </w:hyperlink>
    </w:p>
    <w:p w14:paraId="0CC4B54A" w14:textId="23931722" w:rsidR="00267815" w:rsidRDefault="00AD167C" w:rsidP="00267815">
      <w:r>
        <w:fldChar w:fldCharType="end"/>
      </w:r>
    </w:p>
    <w:p w14:paraId="716B9A7E" w14:textId="77777777" w:rsidR="003E098E" w:rsidRDefault="003E098E" w:rsidP="00267815"/>
    <w:p w14:paraId="4812BFF8" w14:textId="1D099CA0" w:rsidR="003E098E" w:rsidRDefault="003E098E" w:rsidP="00267815">
      <w:pPr>
        <w:sectPr w:rsidR="003E098E" w:rsidSect="00084ABE">
          <w:headerReference w:type="even" r:id="rId20"/>
          <w:headerReference w:type="default" r:id="rId21"/>
          <w:footerReference w:type="even" r:id="rId22"/>
          <w:footerReference w:type="default" r:id="rId23"/>
          <w:pgSz w:w="11906" w:h="16838" w:code="9"/>
          <w:pgMar w:top="1440" w:right="1440" w:bottom="1440" w:left="1440" w:header="397" w:footer="397" w:gutter="0"/>
          <w:cols w:space="312"/>
          <w:docGrid w:linePitch="360"/>
        </w:sectPr>
      </w:pPr>
    </w:p>
    <w:p w14:paraId="43A875A4" w14:textId="7F61F835" w:rsidR="008D49A5" w:rsidRPr="00223090" w:rsidRDefault="008D49A5" w:rsidP="00223090">
      <w:pPr>
        <w:pStyle w:val="Heading1"/>
      </w:pPr>
      <w:bookmarkStart w:id="1" w:name="_Toc237242984"/>
      <w:bookmarkEnd w:id="0"/>
      <w:r w:rsidRPr="00223090">
        <w:lastRenderedPageBreak/>
        <w:t>Introduction</w:t>
      </w:r>
      <w:bookmarkEnd w:id="1"/>
    </w:p>
    <w:p w14:paraId="1E30D365" w14:textId="0F230813" w:rsidR="00F71E67" w:rsidRPr="00BC1FD5" w:rsidRDefault="00F71E67" w:rsidP="00A22385">
      <w:pPr>
        <w:pStyle w:val="F9-Paragraph"/>
      </w:pPr>
      <w:r w:rsidRPr="00BC1FD5">
        <w:t>Technical Inspection Guides (TIGs) assist inspectors in making regulatory judgments and providing advice on licence conditions (LCs). Most LCs are goal setting, leaving the specifics of arrangements to the dutyholder, who is responsible for safety. This guidance aims to support consistent inspection of LC</w:t>
      </w:r>
      <w:r>
        <w:t>23</w:t>
      </w:r>
      <w:r w:rsidRPr="00BC1FD5">
        <w:t xml:space="preserve"> – </w:t>
      </w:r>
      <w:r>
        <w:t xml:space="preserve">Operating </w:t>
      </w:r>
      <w:r w:rsidR="00510542">
        <w:t>r</w:t>
      </w:r>
      <w:r>
        <w:t>ules</w:t>
      </w:r>
      <w:r w:rsidRPr="00BC1FD5">
        <w:t xml:space="preserve">. </w:t>
      </w:r>
    </w:p>
    <w:p w14:paraId="522A8376" w14:textId="183E12CB" w:rsidR="00F71E67" w:rsidRPr="00BC1FD5" w:rsidRDefault="00F71E67" w:rsidP="00A22385">
      <w:pPr>
        <w:pStyle w:val="F9-Paragraph"/>
      </w:pPr>
      <w:r w:rsidRPr="00BC1FD5">
        <w:t xml:space="preserve">While not exhaustive or mandatory, the guidance offers a clear framework for inspectors to assess the adequacy of compliance. Additional relevant guidance is available in the Technical Assessment Guide (TAG) </w:t>
      </w:r>
      <w:r w:rsidRPr="00842DA4">
        <w:t>on</w:t>
      </w:r>
      <w:r w:rsidRPr="00BC1FD5">
        <w:t xml:space="preserve"> </w:t>
      </w:r>
      <w:r w:rsidRPr="00575449">
        <w:t>‘</w:t>
      </w:r>
      <w:r w:rsidRPr="000745FD">
        <w:t>Limits and Conditions for Nuclear Safety</w:t>
      </w:r>
      <w:r>
        <w:rPr>
          <w:rStyle w:val="FootnoteReference"/>
        </w:rPr>
        <w:footnoteReference w:id="2"/>
      </w:r>
      <w:r>
        <w:t>’</w:t>
      </w:r>
      <w:sdt>
        <w:sdtPr>
          <w:id w:val="1393774114"/>
          <w:citation/>
        </w:sdtPr>
        <w:sdtContent>
          <w:r>
            <w:fldChar w:fldCharType="begin"/>
          </w:r>
          <w:r>
            <w:instrText xml:space="preserve"> CITATION ONR59 \l 2057 </w:instrText>
          </w:r>
          <w:r>
            <w:fldChar w:fldCharType="separate"/>
          </w:r>
          <w:r w:rsidR="00C42B31">
            <w:rPr>
              <w:noProof/>
            </w:rPr>
            <w:t xml:space="preserve"> </w:t>
          </w:r>
          <w:r w:rsidR="00C42B31" w:rsidRPr="00C42B31">
            <w:rPr>
              <w:noProof/>
            </w:rPr>
            <w:t>[1]</w:t>
          </w:r>
          <w:r>
            <w:fldChar w:fldCharType="end"/>
          </w:r>
        </w:sdtContent>
      </w:sdt>
      <w:r>
        <w:t>.</w:t>
      </w:r>
    </w:p>
    <w:p w14:paraId="4402216E" w14:textId="69D03D98" w:rsidR="00F71E67" w:rsidRPr="00BC1FD5" w:rsidRDefault="00F71E67" w:rsidP="00A22385">
      <w:pPr>
        <w:pStyle w:val="F9-Paragraph"/>
      </w:pPr>
      <w:r w:rsidRPr="00BC1FD5">
        <w:t xml:space="preserve">Inspectors should also refer to the ONR policy on </w:t>
      </w:r>
      <w:r w:rsidR="00510542">
        <w:t>‘</w:t>
      </w:r>
      <w:r w:rsidRPr="000745FD">
        <w:t>Risk-Informed and Targeted Engagements</w:t>
      </w:r>
      <w:r w:rsidR="00510542">
        <w:t>’</w:t>
      </w:r>
      <w:r w:rsidRPr="00BC1FD5">
        <w:t xml:space="preserve"> (RITE) </w:t>
      </w:r>
      <w:sdt>
        <w:sdtPr>
          <w:id w:val="1922825042"/>
          <w:citation/>
        </w:sdtPr>
        <w:sdtContent>
          <w:r>
            <w:fldChar w:fldCharType="begin"/>
          </w:r>
          <w:r>
            <w:instrText xml:space="preserve"> CITATION 12 \l 2057 </w:instrText>
          </w:r>
          <w:r>
            <w:fldChar w:fldCharType="separate"/>
          </w:r>
          <w:r w:rsidR="00C42B31" w:rsidRPr="00C42B31">
            <w:rPr>
              <w:noProof/>
            </w:rPr>
            <w:t>[2]</w:t>
          </w:r>
          <w:r>
            <w:fldChar w:fldCharType="end"/>
          </w:r>
        </w:sdtContent>
      </w:sdt>
      <w:r w:rsidRPr="00BC1FD5">
        <w:t>, which guides risk-based prioritisation in regulatory interventions and supports decisions on engaging with dutyholders.</w:t>
      </w:r>
    </w:p>
    <w:p w14:paraId="613B11F3" w14:textId="77777777" w:rsidR="00510542" w:rsidRDefault="00510542" w:rsidP="00223090">
      <w:pPr>
        <w:pStyle w:val="Heading1"/>
        <w:sectPr w:rsidR="00510542" w:rsidSect="00DA7EC9">
          <w:pgSz w:w="11906" w:h="16838" w:code="9"/>
          <w:pgMar w:top="1440" w:right="1440" w:bottom="1440" w:left="1440" w:header="397" w:footer="397" w:gutter="0"/>
          <w:cols w:space="312"/>
          <w:docGrid w:linePitch="360"/>
        </w:sectPr>
      </w:pPr>
    </w:p>
    <w:p w14:paraId="05AAE39A" w14:textId="52038202" w:rsidR="008D49A5" w:rsidRDefault="00D60BCB" w:rsidP="00223090">
      <w:pPr>
        <w:pStyle w:val="Heading1"/>
      </w:pPr>
      <w:bookmarkStart w:id="2" w:name="_Toc237242985"/>
      <w:r>
        <w:lastRenderedPageBreak/>
        <w:t xml:space="preserve">Licence Condition </w:t>
      </w:r>
      <w:r w:rsidR="002C4007">
        <w:t>23</w:t>
      </w:r>
      <w:r w:rsidR="00510542">
        <w:t xml:space="preserve"> – </w:t>
      </w:r>
      <w:r w:rsidR="002C4007">
        <w:t>Operating</w:t>
      </w:r>
      <w:r w:rsidR="00510542">
        <w:t xml:space="preserve"> r</w:t>
      </w:r>
      <w:r w:rsidR="002C4007">
        <w:t>ules</w:t>
      </w:r>
      <w:bookmarkEnd w:id="2"/>
    </w:p>
    <w:p w14:paraId="645013BF" w14:textId="66D108D8" w:rsidR="00D60BCB" w:rsidRDefault="00B835F3" w:rsidP="00510542">
      <w:pPr>
        <w:pStyle w:val="F9-Paragraph"/>
        <w:numPr>
          <w:ilvl w:val="0"/>
          <w:numId w:val="29"/>
        </w:numPr>
        <w:ind w:left="1418" w:hanging="567"/>
      </w:pPr>
      <w:r>
        <w:t>The licensee shall, in respect of any operation that may affect safety, produce</w:t>
      </w:r>
      <w:r w:rsidR="0062535B">
        <w:t xml:space="preserve"> an adequate safety case</w:t>
      </w:r>
      <w:r w:rsidR="00C9673F">
        <w:rPr>
          <w:rStyle w:val="FootnoteReference"/>
        </w:rPr>
        <w:footnoteReference w:id="3"/>
      </w:r>
      <w:r w:rsidR="0062535B">
        <w:t xml:space="preserve"> to demonstrate the safety of that operation and to identify</w:t>
      </w:r>
      <w:r w:rsidR="0028276C">
        <w:t xml:space="preserve"> the conditions and limits necessary in the interests of safety. Such conditions and limits shall hereinafter be referred to as operating rules.</w:t>
      </w:r>
    </w:p>
    <w:p w14:paraId="55B17F30" w14:textId="63EEC731" w:rsidR="0057297D" w:rsidRDefault="0057297D" w:rsidP="00510542">
      <w:pPr>
        <w:pStyle w:val="F9-Paragraph"/>
        <w:numPr>
          <w:ilvl w:val="0"/>
          <w:numId w:val="29"/>
        </w:numPr>
        <w:ind w:left="1418" w:hanging="567"/>
      </w:pPr>
      <w:r>
        <w:t>The licensee</w:t>
      </w:r>
      <w:r w:rsidR="00721FF6">
        <w:t xml:space="preserve">, where ONR so </w:t>
      </w:r>
      <w:r w:rsidR="00721FF6" w:rsidRPr="00F16071">
        <w:rPr>
          <w:shd w:val="clear" w:color="auto" w:fill="B6E6E9" w:themeFill="accent3" w:themeFillTint="66"/>
        </w:rPr>
        <w:t>specifies</w:t>
      </w:r>
      <w:r w:rsidR="00721FF6">
        <w:t>, shall refer the operating rules arising from paragraph 1 of this condition to the relevant nuclear safety committee</w:t>
      </w:r>
      <w:r w:rsidR="00F916BC">
        <w:t xml:space="preserve"> for consideration.</w:t>
      </w:r>
    </w:p>
    <w:p w14:paraId="08C3B6CC" w14:textId="2186051B" w:rsidR="00CE0E9E" w:rsidRDefault="00CE0E9E" w:rsidP="00510542">
      <w:pPr>
        <w:pStyle w:val="F9-Paragraph"/>
        <w:numPr>
          <w:ilvl w:val="0"/>
          <w:numId w:val="29"/>
        </w:numPr>
        <w:ind w:left="1418" w:hanging="567"/>
      </w:pPr>
      <w:r>
        <w:t>The licensee shall ensure that operations are a</w:t>
      </w:r>
      <w:r w:rsidR="00DE29E8">
        <w:t xml:space="preserve">t all </w:t>
      </w:r>
      <w:r w:rsidR="00250324">
        <w:t>times controlled and carried out in compliance</w:t>
      </w:r>
      <w:r w:rsidR="0045149B">
        <w:t xml:space="preserve"> with such operating rules. Where the person appointed by the licensee for the purposes of Condition 26 </w:t>
      </w:r>
      <w:r w:rsidR="004746D2">
        <w:t>identifies</w:t>
      </w:r>
      <w:r w:rsidR="0045149B">
        <w:t xml:space="preserve"> </w:t>
      </w:r>
      <w:r w:rsidR="00813B6A">
        <w:t>any matter indicating that the safety of any operation or the safe condition of any plant may be affected that person shall bring that matter to the attention of the licensee forthwith</w:t>
      </w:r>
      <w:r w:rsidR="009E128C">
        <w:t xml:space="preserve"> who shall take appropriate action and ensure that the matter is then notified, recorded, investigated and reported in accor</w:t>
      </w:r>
      <w:r w:rsidR="00500A75">
        <w:t>dance</w:t>
      </w:r>
      <w:r w:rsidR="000F1F71">
        <w:t xml:space="preserve"> with arrangements made under </w:t>
      </w:r>
      <w:r w:rsidR="004746D2">
        <w:t>Condition 7.</w:t>
      </w:r>
    </w:p>
    <w:p w14:paraId="0B8F0AD9" w14:textId="0A238ECD" w:rsidR="004746D2" w:rsidRDefault="00596186" w:rsidP="00510542">
      <w:pPr>
        <w:pStyle w:val="F9-Paragraph"/>
        <w:numPr>
          <w:ilvl w:val="0"/>
          <w:numId w:val="29"/>
        </w:numPr>
        <w:ind w:left="1418" w:hanging="567"/>
      </w:pPr>
      <w:r>
        <w:t>The licensee</w:t>
      </w:r>
      <w:r w:rsidR="004360BE">
        <w:t xml:space="preserve"> shall submit to ONR for </w:t>
      </w:r>
      <w:r w:rsidR="004360BE" w:rsidRPr="00F16071">
        <w:rPr>
          <w:shd w:val="clear" w:color="auto" w:fill="D2E7B5" w:themeFill="accent4" w:themeFillTint="66"/>
        </w:rPr>
        <w:t>approval</w:t>
      </w:r>
      <w:r w:rsidR="004360BE">
        <w:t xml:space="preserve"> such of the aforesaid operating rules as ONR may </w:t>
      </w:r>
      <w:r w:rsidR="004360BE" w:rsidRPr="00F16071">
        <w:rPr>
          <w:shd w:val="clear" w:color="auto" w:fill="B6E6E9" w:themeFill="accent3" w:themeFillTint="66"/>
        </w:rPr>
        <w:t>specify</w:t>
      </w:r>
      <w:r w:rsidR="004360BE">
        <w:t>.</w:t>
      </w:r>
    </w:p>
    <w:p w14:paraId="72A04BDE" w14:textId="21DA6DD8" w:rsidR="004360BE" w:rsidRDefault="00EF2322" w:rsidP="00510542">
      <w:pPr>
        <w:pStyle w:val="F9-Paragraph"/>
        <w:numPr>
          <w:ilvl w:val="0"/>
          <w:numId w:val="29"/>
        </w:numPr>
        <w:ind w:left="1418" w:hanging="567"/>
      </w:pPr>
      <w:r>
        <w:t xml:space="preserve">The licensee shall ensure that once approved no alteration or amendment is made to any approved operating rule unless ONR has </w:t>
      </w:r>
      <w:r w:rsidRPr="007A1C42">
        <w:rPr>
          <w:shd w:val="clear" w:color="auto" w:fill="D2E7B5" w:themeFill="accent4" w:themeFillTint="66"/>
        </w:rPr>
        <w:t>approved</w:t>
      </w:r>
      <w:r>
        <w:t xml:space="preserve"> such alteration or amendm</w:t>
      </w:r>
      <w:r w:rsidR="00650936">
        <w:t>ent.</w:t>
      </w:r>
    </w:p>
    <w:p w14:paraId="2BFCEDB0" w14:textId="69078B05" w:rsidR="00D60BCB" w:rsidRDefault="003455BE" w:rsidP="00510542">
      <w:pPr>
        <w:pStyle w:val="F9-Paragraph"/>
        <w:numPr>
          <w:ilvl w:val="0"/>
          <w:numId w:val="29"/>
        </w:numPr>
        <w:ind w:left="1418" w:hanging="567"/>
      </w:pPr>
      <w:r>
        <w:t>Notwithstanding the preceding provisions of this</w:t>
      </w:r>
      <w:r w:rsidR="00A93B75">
        <w:t xml:space="preserve"> </w:t>
      </w:r>
      <w:r>
        <w:t>condition ONR may, if in its opinion</w:t>
      </w:r>
      <w:r w:rsidR="00A93B75">
        <w:t xml:space="preserve"> circumstances render it necessary at any time, </w:t>
      </w:r>
      <w:r w:rsidR="00A93B75" w:rsidRPr="00720D44">
        <w:rPr>
          <w:shd w:val="clear" w:color="auto" w:fill="F6C9E5" w:themeFill="accent5" w:themeFillTint="33"/>
        </w:rPr>
        <w:t>agree</w:t>
      </w:r>
      <w:r w:rsidR="00A93B75">
        <w:t xml:space="preserve"> to the temporary suspension of any approved operating rule.</w:t>
      </w:r>
    </w:p>
    <w:p w14:paraId="560B44EA" w14:textId="77777777" w:rsidR="00510542" w:rsidRDefault="00510542" w:rsidP="00D60BCB">
      <w:pPr>
        <w:pStyle w:val="Heading1"/>
        <w:sectPr w:rsidR="00510542" w:rsidSect="00DA7EC9">
          <w:pgSz w:w="11906" w:h="16838" w:code="9"/>
          <w:pgMar w:top="1440" w:right="1440" w:bottom="1440" w:left="1440" w:header="397" w:footer="397" w:gutter="0"/>
          <w:cols w:space="312"/>
          <w:docGrid w:linePitch="360"/>
        </w:sectPr>
      </w:pPr>
    </w:p>
    <w:p w14:paraId="19CBAE12" w14:textId="6AB0F1F1" w:rsidR="00140E1C" w:rsidRDefault="00D60BCB" w:rsidP="00D60BCB">
      <w:pPr>
        <w:pStyle w:val="Heading1"/>
      </w:pPr>
      <w:bookmarkStart w:id="3" w:name="_Toc237242986"/>
      <w:r>
        <w:lastRenderedPageBreak/>
        <w:t xml:space="preserve">Purpose </w:t>
      </w:r>
      <w:r w:rsidR="00767CD2">
        <w:t xml:space="preserve">and </w:t>
      </w:r>
      <w:r w:rsidR="00510542">
        <w:t>o</w:t>
      </w:r>
      <w:r w:rsidR="00767CD2">
        <w:t xml:space="preserve">utcomes </w:t>
      </w:r>
      <w:r>
        <w:t xml:space="preserve">of </w:t>
      </w:r>
      <w:r w:rsidR="00767CD2">
        <w:t>LC23</w:t>
      </w:r>
      <w:bookmarkEnd w:id="3"/>
    </w:p>
    <w:p w14:paraId="613655E4" w14:textId="77777777" w:rsidR="00F71E67" w:rsidRDefault="00F71E67" w:rsidP="00AA4D53">
      <w:pPr>
        <w:pStyle w:val="F9-Paragraph"/>
      </w:pPr>
      <w:r>
        <w:t xml:space="preserve">The purpose of this condition is to ensure that all operations that may affect safety are supported by an adequate safety case and that this safety case identifies the conditions and limits which ensure that the plant or process is kept in a safe condition. </w:t>
      </w:r>
    </w:p>
    <w:p w14:paraId="7C89EB0F" w14:textId="38EE2C9E" w:rsidR="00F71E67" w:rsidRDefault="00F71E67" w:rsidP="00AA4D53">
      <w:pPr>
        <w:pStyle w:val="F9-Paragraph"/>
      </w:pPr>
      <w:r>
        <w:t xml:space="preserve">It applies to all ‘operations’ as defined in </w:t>
      </w:r>
      <w:r w:rsidR="00510542">
        <w:t>LC</w:t>
      </w:r>
      <w:r>
        <w:t xml:space="preserve">1(1), </w:t>
      </w:r>
      <w:r w:rsidRPr="00AA4D53">
        <w:t>and all permitted modes of operation, i.e.</w:t>
      </w:r>
      <w:r w:rsidR="00510542">
        <w:t>,</w:t>
      </w:r>
      <w:r w:rsidRPr="00AA4D53">
        <w:t xml:space="preserve"> not just to the principal operations or processes carried out at the facility.</w:t>
      </w:r>
    </w:p>
    <w:p w14:paraId="61490CC8" w14:textId="2EB1810F" w:rsidR="00767CD2" w:rsidRDefault="00A4123D" w:rsidP="00A4123D">
      <w:pPr>
        <w:pStyle w:val="F9-Paragraph"/>
      </w:pPr>
      <w:r w:rsidRPr="00A4123D">
        <w:t>The regulatory outcomes being sought by L</w:t>
      </w:r>
      <w:r w:rsidR="00510542">
        <w:t>C</w:t>
      </w:r>
      <w:r>
        <w:t>23</w:t>
      </w:r>
      <w:r w:rsidRPr="00A4123D">
        <w:t>, are that:</w:t>
      </w:r>
    </w:p>
    <w:p w14:paraId="0302EBA5" w14:textId="19CD4BC4" w:rsidR="000C5EE7" w:rsidRPr="00510542" w:rsidRDefault="00517253" w:rsidP="00510542">
      <w:pPr>
        <w:pStyle w:val="Bulletlist1"/>
      </w:pPr>
      <w:r w:rsidRPr="00510542">
        <w:t>Licensees</w:t>
      </w:r>
      <w:r w:rsidR="004E6003" w:rsidRPr="00510542">
        <w:t xml:space="preserve"> have in place procedures to ensure that at all times operations are within the operating rules</w:t>
      </w:r>
      <w:r w:rsidR="002B5FCB" w:rsidRPr="00510542">
        <w:t xml:space="preserve"> </w:t>
      </w:r>
      <w:r w:rsidR="00730E04" w:rsidRPr="00510542">
        <w:t>(OR</w:t>
      </w:r>
      <w:r w:rsidR="00091FB4" w:rsidRPr="00510542">
        <w:t>s</w:t>
      </w:r>
      <w:r w:rsidR="00730E04" w:rsidRPr="00510542">
        <w:t xml:space="preserve">) </w:t>
      </w:r>
      <w:r w:rsidR="002B5FCB" w:rsidRPr="00510542">
        <w:t>and these reflect the requirements of the extant safety case.</w:t>
      </w:r>
    </w:p>
    <w:p w14:paraId="040D741A" w14:textId="481046CB" w:rsidR="00D60BCB" w:rsidRPr="00510542" w:rsidRDefault="00B771F0" w:rsidP="00510542">
      <w:pPr>
        <w:pStyle w:val="Bulletlist1"/>
      </w:pPr>
      <w:r w:rsidRPr="00510542">
        <w:t>T</w:t>
      </w:r>
      <w:r w:rsidR="000C5EE7" w:rsidRPr="00510542">
        <w:t>he licensee act</w:t>
      </w:r>
      <w:r w:rsidR="00393E13" w:rsidRPr="00510542">
        <w:t>s</w:t>
      </w:r>
      <w:r w:rsidR="000C5EE7" w:rsidRPr="00510542">
        <w:t xml:space="preserve"> if and when an appointed Suitably Qualified and Experienced Person (SQEP) is concerned either about the safety of the facility, or one of its operations.</w:t>
      </w:r>
    </w:p>
    <w:p w14:paraId="26B50D7E" w14:textId="59D4453A" w:rsidR="003E3B6D" w:rsidRPr="00510542" w:rsidRDefault="00823DA8" w:rsidP="00510542">
      <w:pPr>
        <w:pStyle w:val="Bulletlist1"/>
      </w:pPr>
      <w:r w:rsidRPr="00510542">
        <w:t>T</w:t>
      </w:r>
      <w:r w:rsidR="001D0C1D" w:rsidRPr="00510542">
        <w:t>he most important limits and conditions may be referred to a relevant Nuclear Safety Committee (NSC) and/or approved by ONR</w:t>
      </w:r>
      <w:r w:rsidR="0077267A" w:rsidRPr="00510542">
        <w:t>.</w:t>
      </w:r>
      <w:r w:rsidR="001D0C1D" w:rsidRPr="00510542">
        <w:t xml:space="preserve"> </w:t>
      </w:r>
      <w:r w:rsidR="00730E04" w:rsidRPr="00510542">
        <w:t>ORs</w:t>
      </w:r>
      <w:r w:rsidR="003E3B6D" w:rsidRPr="00510542">
        <w:t xml:space="preserve"> may be approved (frozen) or not approved by ONR, depending on the degree of regulatory control deemed necessary</w:t>
      </w:r>
      <w:r w:rsidR="008244BC" w:rsidRPr="00510542">
        <w:t>.</w:t>
      </w:r>
    </w:p>
    <w:p w14:paraId="5C355799" w14:textId="77777777" w:rsidR="00F71E67" w:rsidRDefault="00F71E67" w:rsidP="00D454E6">
      <w:pPr>
        <w:pStyle w:val="F9-Paragraph"/>
      </w:pPr>
      <w:r>
        <w:t>For the purposes of demonstrating compliance, the interpretation of “at all times” should take into account reasonable practicability and arguments made in the safety case. For example, in some instances, “at all times” may translate into checks made once per shift.</w:t>
      </w:r>
    </w:p>
    <w:p w14:paraId="056E5ED4" w14:textId="006A1EF1" w:rsidR="00F71E67" w:rsidRDefault="00F71E67" w:rsidP="00D454E6">
      <w:pPr>
        <w:pStyle w:val="F9-Paragraph"/>
      </w:pPr>
      <w:r>
        <w:t xml:space="preserve">Where necessary, the implementation of </w:t>
      </w:r>
      <w:r w:rsidR="00091FB4">
        <w:t>ORs</w:t>
      </w:r>
      <w:r>
        <w:t xml:space="preserve"> is through LC24(2) which requires that written instructions are produced and then used. </w:t>
      </w:r>
      <w:r w:rsidR="00510542">
        <w:br/>
      </w:r>
      <w:r>
        <w:t xml:space="preserve">Inspectors should note the distinction made between limits and conditions, which are constraints on how the facility, plant or process should be operated, and instructions, as required by LC24(2), necessary to ensure that any </w:t>
      </w:r>
      <w:r w:rsidR="00730E04">
        <w:t>OR</w:t>
      </w:r>
      <w:r w:rsidR="00091FB4">
        <w:t>s</w:t>
      </w:r>
      <w:r>
        <w:t xml:space="preserve"> are implemented. A key implication of this distinction is that the conditions and limits derived under LC23(1) need to be set in terms of verifiable operational states or conditions. </w:t>
      </w:r>
    </w:p>
    <w:p w14:paraId="7638A11C" w14:textId="0231B9E1" w:rsidR="00F71E67" w:rsidRDefault="00F71E67" w:rsidP="00D454E6">
      <w:pPr>
        <w:pStyle w:val="F9-Paragraph"/>
      </w:pPr>
      <w:r>
        <w:t xml:space="preserve">In addition, LC27 (Safety Mechanisms, Devices and Circuits) is of relevance, as it places an explicit duty </w:t>
      </w:r>
      <w:r w:rsidRPr="00510542">
        <w:t>(‘shall ensure’</w:t>
      </w:r>
      <w:r>
        <w:t xml:space="preserve">) on the licensee, to only operate the plant in any way if appropriate </w:t>
      </w:r>
      <w:r w:rsidRPr="00510542">
        <w:t>safety systems (‘suitable and sufficient’) are working effectively (‘properly connected and in good working order’).</w:t>
      </w:r>
    </w:p>
    <w:p w14:paraId="2012489A" w14:textId="77777777" w:rsidR="00510542" w:rsidRDefault="00510542" w:rsidP="00D454E6">
      <w:pPr>
        <w:pStyle w:val="F9-Paragraph"/>
        <w:sectPr w:rsidR="00510542" w:rsidSect="00DA7EC9">
          <w:pgSz w:w="11906" w:h="16838" w:code="9"/>
          <w:pgMar w:top="1440" w:right="1440" w:bottom="1440" w:left="1440" w:header="397" w:footer="397" w:gutter="0"/>
          <w:cols w:space="312"/>
          <w:docGrid w:linePitch="360"/>
        </w:sectPr>
      </w:pPr>
    </w:p>
    <w:p w14:paraId="7589B4EA" w14:textId="7C38000B" w:rsidR="00F71E67" w:rsidRDefault="00F71E67" w:rsidP="00D454E6">
      <w:pPr>
        <w:pStyle w:val="F9-Paragraph"/>
      </w:pPr>
      <w:r>
        <w:lastRenderedPageBreak/>
        <w:t xml:space="preserve">These safety systems are necessary in the interests of safety and will be derived in the safety case. There is an overlap in the duties from LC27 and LC23. Inspectors should seek adequate arrangements for these two </w:t>
      </w:r>
      <w:r w:rsidR="00510542">
        <w:t>LCs</w:t>
      </w:r>
      <w:r>
        <w:t xml:space="preserve"> that in combination ensure that any safety mechanisms, devices and circuits identified by the safety case will be available whenever required.</w:t>
      </w:r>
    </w:p>
    <w:p w14:paraId="3EEE7E0D" w14:textId="77777777" w:rsidR="00F71E67" w:rsidRDefault="00F71E67" w:rsidP="00D454E6">
      <w:pPr>
        <w:pStyle w:val="F9-Paragraph"/>
      </w:pPr>
      <w:r>
        <w:t>For complex nuclear facilities where there are multiple and diverse safety systems fitted, it may be possible for the licensee to justify limited periods of operation whilst specific safety systems are tested and maintained. Inspectors should consider obtaining support from the fault studies specialism to ensure that adequate safe operations is maintained at all times.</w:t>
      </w:r>
    </w:p>
    <w:p w14:paraId="0BB18FA2" w14:textId="77777777" w:rsidR="006D6F02" w:rsidRPr="006D6F02" w:rsidRDefault="00F71E67" w:rsidP="006D6F02">
      <w:pPr>
        <w:pStyle w:val="F9-Paragraph"/>
        <w:rPr>
          <w:lang w:val="en"/>
        </w:rPr>
      </w:pPr>
      <w:r w:rsidRPr="00B52EC0">
        <w:t xml:space="preserve">The licensee’s should be </w:t>
      </w:r>
      <w:r w:rsidR="00302725" w:rsidRPr="00302725">
        <w:t>using a graded approach that is commensurate with the nuclear safety risks</w:t>
      </w:r>
      <w:r w:rsidRPr="00B52EC0">
        <w:t xml:space="preserve">, focussing its safety management controls on the most important limits and conditions. Reflecting this, the guidance presented here is intended to apply predominantly to all </w:t>
      </w:r>
      <w:r w:rsidR="00730E04">
        <w:t>OR</w:t>
      </w:r>
      <w:r w:rsidR="006D35CE">
        <w:t>s</w:t>
      </w:r>
      <w:r w:rsidRPr="00B52EC0">
        <w:t xml:space="preserve"> that the licensee has identified as being most important to nuclear safety. </w:t>
      </w:r>
    </w:p>
    <w:p w14:paraId="07C2B9F0" w14:textId="0EDB3CA0" w:rsidR="006D6F02" w:rsidRPr="008167BB" w:rsidRDefault="006D6F02" w:rsidP="006D6F02">
      <w:pPr>
        <w:pStyle w:val="F9-Paragraph"/>
        <w:rPr>
          <w:lang w:val="en"/>
        </w:rPr>
      </w:pPr>
      <w:r w:rsidRPr="008167BB">
        <w:rPr>
          <w:szCs w:val="24"/>
        </w:rPr>
        <w:t>The complete set of ORs should achieve that all nuclear safety functions are delivered: namely those necessary for:</w:t>
      </w:r>
    </w:p>
    <w:p w14:paraId="5463DACB" w14:textId="77777777" w:rsidR="006D6F02" w:rsidRPr="008167BB" w:rsidRDefault="006D6F02" w:rsidP="00510542">
      <w:pPr>
        <w:pStyle w:val="Bulletlist1"/>
      </w:pPr>
      <w:r w:rsidRPr="008167BB">
        <w:t>Control of reactivity/criticality;</w:t>
      </w:r>
    </w:p>
    <w:p w14:paraId="15CD76D7" w14:textId="77777777" w:rsidR="006D6F02" w:rsidRPr="008167BB" w:rsidRDefault="006D6F02" w:rsidP="00510542">
      <w:pPr>
        <w:pStyle w:val="Bulletlist1"/>
      </w:pPr>
      <w:r w:rsidRPr="008167BB">
        <w:t>Removal of heat;</w:t>
      </w:r>
    </w:p>
    <w:p w14:paraId="0654C876" w14:textId="77777777" w:rsidR="006D6F02" w:rsidRPr="008167BB" w:rsidRDefault="006D6F02" w:rsidP="00510542">
      <w:pPr>
        <w:pStyle w:val="Bulletlist1"/>
      </w:pPr>
      <w:r w:rsidRPr="008167BB">
        <w:t>Confinement of radioactivity, including shielding.</w:t>
      </w:r>
    </w:p>
    <w:p w14:paraId="789F212D" w14:textId="111E28D8" w:rsidR="00465005" w:rsidRDefault="006D6F02" w:rsidP="008167BB">
      <w:pPr>
        <w:pStyle w:val="F9-Paragraph"/>
        <w:rPr>
          <w:bCs/>
        </w:rPr>
      </w:pPr>
      <w:r w:rsidRPr="008167BB">
        <w:t>In line with the graded approach, those ORs that have been identified as the most important (and are in the highest category of the licensee’s OR hierarchy) will be the most significant limits and conditions in ensuring that these functions are achieved</w:t>
      </w:r>
      <w:r w:rsidR="008167BB" w:rsidRPr="008167BB">
        <w:t>.</w:t>
      </w:r>
      <w:r w:rsidR="00465005">
        <w:br w:type="page"/>
      </w:r>
    </w:p>
    <w:p w14:paraId="540E3FBF" w14:textId="1290C615" w:rsidR="00D60BCB" w:rsidRDefault="00D60BCB" w:rsidP="00D60BCB">
      <w:pPr>
        <w:pStyle w:val="Heading1"/>
      </w:pPr>
      <w:bookmarkStart w:id="4" w:name="_Toc237242987"/>
      <w:r>
        <w:lastRenderedPageBreak/>
        <w:t xml:space="preserve">Guidance on </w:t>
      </w:r>
      <w:r w:rsidR="002042C2">
        <w:t>a</w:t>
      </w:r>
      <w:r>
        <w:t xml:space="preserve">rrangements for </w:t>
      </w:r>
      <w:r w:rsidR="00510542">
        <w:t>LC</w:t>
      </w:r>
      <w:r w:rsidR="007E4993">
        <w:t>23</w:t>
      </w:r>
      <w:bookmarkEnd w:id="4"/>
    </w:p>
    <w:p w14:paraId="0162EF66" w14:textId="0B6693D8" w:rsidR="00F71E67" w:rsidRPr="005C5425" w:rsidRDefault="00F71E67" w:rsidP="00B46452">
      <w:pPr>
        <w:pStyle w:val="F9-Paragraph"/>
      </w:pPr>
      <w:r w:rsidRPr="005C5425">
        <w:t xml:space="preserve">Although LC23 imposes specific requirements on the licensee, rather than a requirement to make and implement adequate arrangements, we </w:t>
      </w:r>
      <w:r w:rsidR="00F926D6">
        <w:t xml:space="preserve">expect </w:t>
      </w:r>
      <w:r w:rsidRPr="005C5425">
        <w:t>that written procedures are produced to make visible compliance with the various aspects of this condition (referred to as “arrangements” in this guidance).</w:t>
      </w:r>
    </w:p>
    <w:p w14:paraId="4B86BDB2" w14:textId="570BC0A9" w:rsidR="00F71E67" w:rsidRPr="009F2381" w:rsidRDefault="00F71E67" w:rsidP="007718F3">
      <w:pPr>
        <w:pStyle w:val="F9-Paragraph"/>
      </w:pPr>
      <w:r w:rsidRPr="007718F3">
        <w:t>The arrangements should address all the licence condition requirements. The</w:t>
      </w:r>
      <w:r w:rsidRPr="009F2381">
        <w:t xml:space="preserve"> arrangements</w:t>
      </w:r>
      <w:r w:rsidRPr="007718F3">
        <w:t xml:space="preserve"> should be readily available</w:t>
      </w:r>
      <w:r w:rsidRPr="009F2381">
        <w:t xml:space="preserve">, </w:t>
      </w:r>
      <w:r w:rsidRPr="007718F3">
        <w:t xml:space="preserve">be reasonably up to date, signed by an appropriate senior manager and controlled under a quality management system compliant with the requirements of LC17. </w:t>
      </w:r>
    </w:p>
    <w:p w14:paraId="2FC61575" w14:textId="3E7D80DD" w:rsidR="007718F3" w:rsidRPr="007718F3" w:rsidRDefault="007718F3" w:rsidP="007718F3">
      <w:pPr>
        <w:pStyle w:val="F9-Paragraph"/>
      </w:pPr>
      <w:r w:rsidRPr="007718F3">
        <w:t>The arrangements should utilise a clear and consistent terminology, for example, with regard to terms such as “Operating Rule”, which may differ from the terminology used in ONR’s guidance.</w:t>
      </w:r>
    </w:p>
    <w:p w14:paraId="064A58E9" w14:textId="78EAF399" w:rsidR="00F71E67" w:rsidRPr="007718F3" w:rsidRDefault="00F71E67" w:rsidP="007718F3">
      <w:pPr>
        <w:pStyle w:val="F9-Paragraph"/>
      </w:pPr>
      <w:r w:rsidRPr="007718F3">
        <w:t>The arrangements should state that a safety case will be produced for all operations that may affect safety. "Operations" should be defined in accordance with LC1 and thus include maintenance, examination, testing and operation of the plant and the treatment, processing, keeping, storing, accumulating or carriage of any radioactive material or radioactive waste.</w:t>
      </w:r>
    </w:p>
    <w:p w14:paraId="0A68CC84" w14:textId="009345C5" w:rsidR="00D026AC" w:rsidRDefault="00730E04" w:rsidP="007718F3">
      <w:pPr>
        <w:pStyle w:val="F9-Paragraph"/>
      </w:pPr>
      <w:r>
        <w:t>OR</w:t>
      </w:r>
      <w:r w:rsidR="006D35CE">
        <w:t>s</w:t>
      </w:r>
      <w:r w:rsidR="00F71E67" w:rsidRPr="007718F3">
        <w:t xml:space="preserve"> are used to define</w:t>
      </w:r>
      <w:r w:rsidR="00510542">
        <w:t>:</w:t>
      </w:r>
    </w:p>
    <w:p w14:paraId="287D9458" w14:textId="7F033FEF" w:rsidR="00D026AC" w:rsidRDefault="00F71E67" w:rsidP="00510542">
      <w:pPr>
        <w:pStyle w:val="Bulletlist1"/>
      </w:pPr>
      <w:r w:rsidRPr="007718F3">
        <w:t>the control measures, both engineering and management arrangements, to be put in place to ensure that, should a fault occur, the facility will remain safe</w:t>
      </w:r>
      <w:r w:rsidR="00510542">
        <w:t>;</w:t>
      </w:r>
      <w:r w:rsidRPr="007718F3">
        <w:t xml:space="preserve"> </w:t>
      </w:r>
    </w:p>
    <w:p w14:paraId="7CD0D89A" w14:textId="77777777" w:rsidR="001F3F6B" w:rsidRDefault="00F71E67" w:rsidP="00510542">
      <w:pPr>
        <w:pStyle w:val="Bulletlist1"/>
      </w:pPr>
      <w:r w:rsidRPr="007718F3">
        <w:t xml:space="preserve">the limits of normal operations together with any other limits or conditions needed for nuclear safety (for example, to be applied in fault/accident conditions). </w:t>
      </w:r>
    </w:p>
    <w:p w14:paraId="65B5AD96" w14:textId="3799CABB" w:rsidR="00C63C19" w:rsidRPr="00C63C19" w:rsidRDefault="00F71E67" w:rsidP="00391221">
      <w:pPr>
        <w:pStyle w:val="F9-Paragraph"/>
        <w:rPr>
          <w:bCs/>
        </w:rPr>
      </w:pPr>
      <w:r w:rsidRPr="007718F3">
        <w:t xml:space="preserve">The safety case should identify all </w:t>
      </w:r>
      <w:r w:rsidR="00730E04">
        <w:t>OR</w:t>
      </w:r>
      <w:r w:rsidR="006D35CE">
        <w:t>s</w:t>
      </w:r>
      <w:r w:rsidRPr="007718F3">
        <w:t xml:space="preserve"> necessary in the interests of safety, together with how frequently and the circumstances under which, these should be monitored against. The safety case should also explain the importance of the Operating Rule within the facility’s overall Defence in Depth framework</w:t>
      </w:r>
      <w:r>
        <w:rPr>
          <w:rStyle w:val="FootnoteReference"/>
        </w:rPr>
        <w:footnoteReference w:id="4"/>
      </w:r>
      <w:r w:rsidR="00173E74">
        <w:t xml:space="preserve"> (</w:t>
      </w:r>
      <w:r w:rsidR="00510542">
        <w:t xml:space="preserve">refer also to </w:t>
      </w:r>
      <w:r w:rsidR="001373B0">
        <w:t xml:space="preserve">section </w:t>
      </w:r>
      <w:r w:rsidR="00510542">
        <w:fldChar w:fldCharType="begin"/>
      </w:r>
      <w:r w:rsidR="00510542">
        <w:instrText xml:space="preserve"> REF _Ref237241903 \r \h </w:instrText>
      </w:r>
      <w:r w:rsidR="00510542">
        <w:fldChar w:fldCharType="separate"/>
      </w:r>
      <w:r w:rsidR="00510542">
        <w:rPr>
          <w:cs/>
        </w:rPr>
        <w:t>‎</w:t>
      </w:r>
      <w:r w:rsidR="00510542">
        <w:t>5.6</w:t>
      </w:r>
      <w:r w:rsidR="00510542">
        <w:fldChar w:fldCharType="end"/>
      </w:r>
      <w:r w:rsidR="001373B0">
        <w:t xml:space="preserve"> in this TIG).</w:t>
      </w:r>
    </w:p>
    <w:p w14:paraId="097F058C" w14:textId="510E0A12" w:rsidR="00F71E67" w:rsidRPr="00391221" w:rsidRDefault="00F71E67" w:rsidP="00391221">
      <w:pPr>
        <w:pStyle w:val="F9-Paragraph"/>
        <w:rPr>
          <w:bCs/>
        </w:rPr>
      </w:pPr>
      <w:r w:rsidRPr="007718F3">
        <w:t xml:space="preserve">This TIG has been written to focus principally on those </w:t>
      </w:r>
      <w:r w:rsidR="00730E04">
        <w:t>OR</w:t>
      </w:r>
      <w:r w:rsidR="008E10B7">
        <w:t>s</w:t>
      </w:r>
      <w:r w:rsidRPr="007718F3">
        <w:t xml:space="preserve"> that the </w:t>
      </w:r>
      <w:r>
        <w:t>l</w:t>
      </w:r>
      <w:r w:rsidRPr="007718F3">
        <w:t xml:space="preserve">icensee has identified as the most important to nuclear safety. Inspectors should however decide on a case-by-case basis, the degree to which it is reasonable to expect similar standards for other lower category </w:t>
      </w:r>
      <w:r w:rsidR="00730E04">
        <w:t>OR</w:t>
      </w:r>
      <w:r w:rsidR="008E10B7">
        <w:t>s</w:t>
      </w:r>
      <w:r w:rsidRPr="007718F3">
        <w:t xml:space="preserve"> identified in the licensee’s safety case. </w:t>
      </w:r>
    </w:p>
    <w:p w14:paraId="69048746" w14:textId="22A52D2F" w:rsidR="00F71E67" w:rsidRPr="00391221" w:rsidRDefault="00F71E67" w:rsidP="00391221">
      <w:pPr>
        <w:pStyle w:val="F9-Paragraph"/>
        <w:rPr>
          <w:lang w:val="en"/>
        </w:rPr>
      </w:pPr>
      <w:r w:rsidRPr="007718F3">
        <w:lastRenderedPageBreak/>
        <w:t xml:space="preserve">The </w:t>
      </w:r>
      <w:r w:rsidR="00730E04">
        <w:t>OR</w:t>
      </w:r>
      <w:r w:rsidR="008E10B7">
        <w:t>s</w:t>
      </w:r>
      <w:r w:rsidRPr="007718F3">
        <w:t xml:space="preserve"> should be documented within operational procedures in a manner that ensures that relevant portions of the safety case will be complied with at all times. The operational procedures should address all the actions to be taken and the limitations to be observed by operating personnel. </w:t>
      </w:r>
    </w:p>
    <w:p w14:paraId="23E0730F" w14:textId="08E63187" w:rsidR="00EA7A0B" w:rsidRPr="00EA7A0B" w:rsidRDefault="007718F3" w:rsidP="007718F3">
      <w:pPr>
        <w:pStyle w:val="F9-Paragraph"/>
      </w:pPr>
      <w:r w:rsidRPr="007718F3">
        <w:t xml:space="preserve">Each </w:t>
      </w:r>
      <w:r w:rsidR="008E10B7">
        <w:t>OR</w:t>
      </w:r>
      <w:r w:rsidRPr="007718F3">
        <w:t xml:space="preserve"> should be clearly linked to the underlying nuclear safety concern(s) that led to its derivation and substantiated through a written statement providing the reason(s) for its adoption. The safety case should summarise key aspects, including the risks and radiological consequences that arise from failing to comply, and be written in a style and at a level that is meaningful to all its users, sufficient to allow them to be suitably informed when performing their duties. </w:t>
      </w:r>
    </w:p>
    <w:p w14:paraId="1ACCE0A8" w14:textId="06B65B71" w:rsidR="00F71E67" w:rsidRPr="007718F3" w:rsidRDefault="00F71E67" w:rsidP="007718F3">
      <w:pPr>
        <w:pStyle w:val="F9-Paragraph"/>
      </w:pPr>
      <w:r w:rsidRPr="007718F3">
        <w:t xml:space="preserve">Where an </w:t>
      </w:r>
      <w:r w:rsidR="00D310E6">
        <w:t>OR</w:t>
      </w:r>
      <w:r w:rsidRPr="007718F3">
        <w:t xml:space="preserve"> is in place as a defence against more than one safety concern but has been derived to cater for the most operationally-limiting fault, the </w:t>
      </w:r>
      <w:r w:rsidR="00715F6E">
        <w:t>safety case</w:t>
      </w:r>
      <w:r w:rsidRPr="007718F3">
        <w:t xml:space="preserve"> should nevertheless provide details of all relevant aspects for which the </w:t>
      </w:r>
      <w:r w:rsidR="00D310E6">
        <w:t>OR</w:t>
      </w:r>
      <w:r w:rsidRPr="007718F3">
        <w:t xml:space="preserve"> provides (or assists with) a defence.</w:t>
      </w:r>
    </w:p>
    <w:p w14:paraId="40D34D2C" w14:textId="0E61C684" w:rsidR="00F71E67" w:rsidRDefault="00F71E67" w:rsidP="007718F3">
      <w:pPr>
        <w:pStyle w:val="F9-Paragraph"/>
      </w:pPr>
      <w:r w:rsidRPr="007718F3">
        <w:t xml:space="preserve">Ideally, the set of </w:t>
      </w:r>
      <w:r w:rsidR="00730E04">
        <w:t>OR</w:t>
      </w:r>
      <w:r w:rsidR="00D310E6">
        <w:t>s</w:t>
      </w:r>
      <w:r w:rsidRPr="007718F3">
        <w:t xml:space="preserve"> and any accompanying </w:t>
      </w:r>
      <w:r w:rsidR="00DB6057">
        <w:t xml:space="preserve">safety case </w:t>
      </w:r>
      <w:r w:rsidRPr="007718F3">
        <w:t xml:space="preserve">commentaries should be combined into a single document, or failing this, as few documents as is reasonably practicable. This is to ensure that those with responsibility for the safety of the facility are familiar with all of the key limits and conditions within which they need to work and are aware of the risks from failing to comply. </w:t>
      </w:r>
    </w:p>
    <w:p w14:paraId="0544570C" w14:textId="257FCCB5" w:rsidR="00F71E67" w:rsidRPr="007718F3" w:rsidRDefault="00F71E67" w:rsidP="007718F3">
      <w:pPr>
        <w:pStyle w:val="F9-Paragraph"/>
      </w:pPr>
      <w:r w:rsidRPr="007718F3">
        <w:t xml:space="preserve">This/these document(s) would not normally list any </w:t>
      </w:r>
      <w:r w:rsidR="00730E04">
        <w:t>OR</w:t>
      </w:r>
      <w:r w:rsidRPr="007718F3">
        <w:t xml:space="preserve"> outside the highest category of the licensee’s hierarchy, which should instead be documented in LC24 </w:t>
      </w:r>
      <w:r w:rsidR="00510542">
        <w:t xml:space="preserve">– </w:t>
      </w:r>
      <w:r w:rsidRPr="007718F3">
        <w:t>Operating</w:t>
      </w:r>
      <w:r w:rsidR="00510542">
        <w:t xml:space="preserve"> i</w:t>
      </w:r>
      <w:r w:rsidRPr="007718F3">
        <w:t xml:space="preserve">nstructions. However, it should be remembered that all safety cases should identify all </w:t>
      </w:r>
      <w:r w:rsidR="00730E04">
        <w:t>OR</w:t>
      </w:r>
      <w:r w:rsidR="001159D3">
        <w:t>s</w:t>
      </w:r>
      <w:r w:rsidRPr="007718F3">
        <w:t>, including lower category</w:t>
      </w:r>
      <w:r w:rsidR="003044FD">
        <w:t>,</w:t>
      </w:r>
      <w:r w:rsidRPr="00391221">
        <w:t xml:space="preserve"> </w:t>
      </w:r>
      <w:r w:rsidRPr="00311A3A">
        <w:t xml:space="preserve">so there is an auditable trail </w:t>
      </w:r>
      <w:r w:rsidRPr="00510542">
        <w:t xml:space="preserve">(‘golden thread’) from the safety case to the </w:t>
      </w:r>
      <w:r w:rsidR="00510542">
        <w:t>o</w:t>
      </w:r>
      <w:r w:rsidRPr="00510542">
        <w:t xml:space="preserve">perating </w:t>
      </w:r>
      <w:r w:rsidR="00510542">
        <w:t>i</w:t>
      </w:r>
      <w:r w:rsidRPr="00510542">
        <w:t>nstructions</w:t>
      </w:r>
      <w:r w:rsidR="00510542">
        <w:t xml:space="preserve"> </w:t>
      </w:r>
      <w:r w:rsidRPr="00510542">
        <w:t>and this ensures that they are not potentially overlooked when changes are undertaken, either in safety</w:t>
      </w:r>
      <w:r w:rsidRPr="00311A3A">
        <w:t xml:space="preserve"> case methodology or in modifications or experiments on plant under LC22</w:t>
      </w:r>
      <w:r>
        <w:t>.</w:t>
      </w:r>
    </w:p>
    <w:p w14:paraId="6D2E7430" w14:textId="6CB2D7C4" w:rsidR="00F71E67" w:rsidRPr="007718F3" w:rsidRDefault="00F71E67" w:rsidP="007718F3">
      <w:pPr>
        <w:pStyle w:val="F9-Paragraph"/>
      </w:pPr>
      <w:r w:rsidRPr="007718F3">
        <w:t xml:space="preserve">Arrangements should ensure that personnel with responsibility for the safety of the facility (for example, control room operators) should be thoroughly familiar with the intent and content of the </w:t>
      </w:r>
      <w:r w:rsidR="00730E04">
        <w:t>OR</w:t>
      </w:r>
      <w:r w:rsidRPr="007718F3">
        <w:t xml:space="preserve"> in order to comply with the provisions contained therein and to ensure appropriate decision-making. This requires suitable training in order that they fully understand the limitations and capabilities of the plant and equipment under their control, together with relevant portions of the facility’s safety case. The arrangements should ensure that when changes are made to the plant/equipment under their control, the operators are made promptly aware. </w:t>
      </w:r>
    </w:p>
    <w:p w14:paraId="41E35175" w14:textId="77777777" w:rsidR="00510542" w:rsidRDefault="00510542" w:rsidP="007718F3">
      <w:pPr>
        <w:pStyle w:val="F9-Paragraph"/>
        <w:sectPr w:rsidR="00510542" w:rsidSect="00DA7EC9">
          <w:pgSz w:w="11906" w:h="16838" w:code="9"/>
          <w:pgMar w:top="1440" w:right="1440" w:bottom="1440" w:left="1440" w:header="397" w:footer="397" w:gutter="0"/>
          <w:cols w:space="312"/>
          <w:docGrid w:linePitch="360"/>
        </w:sectPr>
      </w:pPr>
    </w:p>
    <w:p w14:paraId="20FDA865" w14:textId="34AE7AED" w:rsidR="007718F3" w:rsidRPr="007718F3" w:rsidRDefault="007718F3" w:rsidP="007718F3">
      <w:pPr>
        <w:pStyle w:val="F9-Paragraph"/>
      </w:pPr>
      <w:r w:rsidRPr="007718F3">
        <w:lastRenderedPageBreak/>
        <w:t xml:space="preserve">The arrangements should set out clearly how often surveillances are carried out to check compliance with the </w:t>
      </w:r>
      <w:r w:rsidR="00730E04">
        <w:t>OR</w:t>
      </w:r>
      <w:r w:rsidR="003044FD">
        <w:t>s</w:t>
      </w:r>
      <w:r w:rsidR="005E44F1" w:rsidRPr="005E44F1">
        <w:t>.</w:t>
      </w:r>
      <w:r w:rsidR="001E0CE9">
        <w:t xml:space="preserve"> </w:t>
      </w:r>
      <w:r w:rsidRPr="007718F3">
        <w:t xml:space="preserve">The justification for these surveillance requirements should be covered in the safety case. Supporting details should be set out in the </w:t>
      </w:r>
      <w:r w:rsidR="00136B71">
        <w:t>operating instructions</w:t>
      </w:r>
      <w:r w:rsidRPr="007718F3">
        <w:t xml:space="preserve"> to be followed by operators, which should be clear and explicit in regard to:</w:t>
      </w:r>
    </w:p>
    <w:p w14:paraId="3E31DF24" w14:textId="77777777" w:rsidR="007718F3" w:rsidRPr="00FE6263" w:rsidRDefault="007718F3" w:rsidP="00510542">
      <w:pPr>
        <w:pStyle w:val="Bulletlist1"/>
      </w:pPr>
      <w:r w:rsidRPr="00FE6263">
        <w:t>What has to be checked (for example, parameters within limits, plant configurations, equipment availability (especially of safety measures));</w:t>
      </w:r>
    </w:p>
    <w:p w14:paraId="1A4A479D" w14:textId="1B168FC0" w:rsidR="007718F3" w:rsidRPr="00FE6263" w:rsidRDefault="007718F3" w:rsidP="00510542">
      <w:pPr>
        <w:pStyle w:val="Bulletlist1"/>
      </w:pPr>
      <w:r w:rsidRPr="00FE6263">
        <w:t xml:space="preserve">Under what circumstances the checks need to be carried out (for example, in what permitted operating mode, or at what Level in the SAPs’ Defence in Depth </w:t>
      </w:r>
      <w:r w:rsidR="00136B71">
        <w:t>f</w:t>
      </w:r>
      <w:r w:rsidRPr="00FE6263">
        <w:t>ramework</w:t>
      </w:r>
      <w:r w:rsidR="00136B71">
        <w:t xml:space="preserve"> </w:t>
      </w:r>
      <w:sdt>
        <w:sdtPr>
          <w:id w:val="186487160"/>
          <w:citation/>
        </w:sdtPr>
        <w:sdtContent>
          <w:r w:rsidR="00136B71">
            <w:fldChar w:fldCharType="begin"/>
          </w:r>
          <w:r w:rsidR="00136B71">
            <w:instrText xml:space="preserve"> CITATION ONR2013 \l 2057 </w:instrText>
          </w:r>
          <w:r w:rsidR="00136B71">
            <w:fldChar w:fldCharType="separate"/>
          </w:r>
          <w:r w:rsidR="00136B71" w:rsidRPr="00136B71">
            <w:rPr>
              <w:noProof/>
            </w:rPr>
            <w:t>[3]</w:t>
          </w:r>
          <w:r w:rsidR="00136B71">
            <w:fldChar w:fldCharType="end"/>
          </w:r>
        </w:sdtContent>
      </w:sdt>
      <w:r w:rsidRPr="00FE6263">
        <w:t>);</w:t>
      </w:r>
    </w:p>
    <w:p w14:paraId="2EAA1C37" w14:textId="77777777" w:rsidR="007718F3" w:rsidRPr="00FE6263" w:rsidRDefault="007718F3" w:rsidP="00510542">
      <w:pPr>
        <w:pStyle w:val="Bulletlist1"/>
      </w:pPr>
      <w:r w:rsidRPr="00FE6263">
        <w:t>What the acceptance criteria are;</w:t>
      </w:r>
    </w:p>
    <w:p w14:paraId="4F093D13" w14:textId="77777777" w:rsidR="007718F3" w:rsidRPr="00FE6263" w:rsidRDefault="007718F3" w:rsidP="00510542">
      <w:pPr>
        <w:pStyle w:val="Bulletlist1"/>
      </w:pPr>
      <w:r w:rsidRPr="00FE6263">
        <w:t>How often the monitoring and surveillance needs to be undertaken;</w:t>
      </w:r>
    </w:p>
    <w:p w14:paraId="3078EC9A" w14:textId="77777777" w:rsidR="007718F3" w:rsidRPr="00FE6263" w:rsidRDefault="007718F3" w:rsidP="00510542">
      <w:pPr>
        <w:pStyle w:val="Bulletlist1"/>
      </w:pPr>
      <w:r w:rsidRPr="00FE6263">
        <w:t>What records need to be made;</w:t>
      </w:r>
    </w:p>
    <w:p w14:paraId="2A199C99" w14:textId="77777777" w:rsidR="007718F3" w:rsidRPr="00FE6263" w:rsidRDefault="007718F3" w:rsidP="00510542">
      <w:pPr>
        <w:pStyle w:val="Bulletlist1"/>
      </w:pPr>
      <w:r w:rsidRPr="00FE6263">
        <w:t>Who is responsible for undertaking each specified activity.</w:t>
      </w:r>
    </w:p>
    <w:p w14:paraId="1FE273F0" w14:textId="05ACF41B" w:rsidR="007718F3" w:rsidRPr="007718F3" w:rsidRDefault="007718F3" w:rsidP="007718F3">
      <w:pPr>
        <w:pStyle w:val="F9-Paragraph"/>
      </w:pPr>
      <w:r w:rsidRPr="007718F3">
        <w:t xml:space="preserve">The frequency at which compliance with </w:t>
      </w:r>
      <w:r w:rsidR="00730E04">
        <w:t>OR</w:t>
      </w:r>
      <w:r w:rsidRPr="007718F3">
        <w:t xml:space="preserve"> needs to be monitored will vary considerably, depending on the type of </w:t>
      </w:r>
      <w:r w:rsidR="00730E04">
        <w:t>OR</w:t>
      </w:r>
      <w:r w:rsidRPr="007718F3">
        <w:t xml:space="preserve"> and facility, and on other factors considered in the safety case. For example, operational parameters </w:t>
      </w:r>
      <w:r w:rsidR="00136B71">
        <w:br/>
      </w:r>
      <w:r w:rsidRPr="007718F3">
        <w:t>(</w:t>
      </w:r>
      <w:r w:rsidR="00136B71">
        <w:t xml:space="preserve">for example, </w:t>
      </w:r>
      <w:r w:rsidRPr="007718F3">
        <w:t>temperatures, pressures</w:t>
      </w:r>
      <w:r w:rsidR="00BD02AE" w:rsidRPr="000A1C93">
        <w:t>,</w:t>
      </w:r>
      <w:r w:rsidRPr="007718F3">
        <w:t xml:space="preserve"> chemical composition) might require a frequent (for example, hourly etc), formal, recorded check in addition to any on-line continuous observations by the operators. In contrast, plant availability checks might appropriately be performed on a less frequent basis, </w:t>
      </w:r>
      <w:r w:rsidR="00136B71" w:rsidRPr="007718F3">
        <w:t>for example</w:t>
      </w:r>
      <w:r w:rsidR="00136B71">
        <w:t xml:space="preserve">, </w:t>
      </w:r>
      <w:r w:rsidRPr="007718F3">
        <w:t xml:space="preserve">at every shift handover. However, checks for </w:t>
      </w:r>
      <w:r w:rsidR="00730E04">
        <w:t>OR</w:t>
      </w:r>
      <w:r w:rsidR="00A81976">
        <w:t>s</w:t>
      </w:r>
      <w:r w:rsidRPr="007718F3">
        <w:t xml:space="preserve"> set for unusual operating modes (for example, during phases of a reactor start-up) might only take place a few times per year. </w:t>
      </w:r>
    </w:p>
    <w:p w14:paraId="591DC08D" w14:textId="530B4F72" w:rsidR="007718F3" w:rsidRPr="005A758A" w:rsidRDefault="007718F3" w:rsidP="00B87D2E">
      <w:pPr>
        <w:pStyle w:val="F9-Paragraph"/>
      </w:pPr>
      <w:r w:rsidRPr="008646D5">
        <w:t xml:space="preserve">Additionally, given that an increasing number of waste treatment and storage facilities are being constructed and operated and also the intent of licensees to place defueled reactors into long term care and maintenance, there is a need to ensure that the revised </w:t>
      </w:r>
      <w:r w:rsidR="00730E04">
        <w:t>OR</w:t>
      </w:r>
      <w:r w:rsidR="00A81976">
        <w:t>s</w:t>
      </w:r>
      <w:r w:rsidRPr="008646D5">
        <w:t xml:space="preserve"> for such facilities are properly defined within the safety case and are set in suitably measurable terms</w:t>
      </w:r>
      <w:r w:rsidR="007C360D" w:rsidRPr="008646D5">
        <w:t xml:space="preserve">. </w:t>
      </w:r>
      <w:r w:rsidRPr="008646D5">
        <w:t xml:space="preserve">It should be noted that in such cases, surveillance inspections will be infrequent, with long gaps, potentially years, between inspections. Thus, any such </w:t>
      </w:r>
      <w:r w:rsidR="00730E04">
        <w:t>OR</w:t>
      </w:r>
      <w:r w:rsidRPr="008646D5">
        <w:t xml:space="preserve"> must have robust margins of safety associated with them and this must be demonstrable within the safety case.</w:t>
      </w:r>
    </w:p>
    <w:p w14:paraId="6570D1B0" w14:textId="47AFC039" w:rsidR="007718F3" w:rsidRPr="005A758A" w:rsidRDefault="007718F3" w:rsidP="007718F3">
      <w:pPr>
        <w:pStyle w:val="F9-Paragraph"/>
      </w:pPr>
      <w:r w:rsidRPr="005A758A">
        <w:t xml:space="preserve">Arrangements should ensure that in the event of non-availability of plant or equipment important to safety, and where the </w:t>
      </w:r>
      <w:r w:rsidR="00730E04">
        <w:t>OR</w:t>
      </w:r>
      <w:r w:rsidRPr="005A758A">
        <w:t xml:space="preserve"> provide for a time limit before there is a breach (for example, to allow the equipment to be restored, or to bring alternative equipment into service, or to shut down the process), the procedures should require immediate action so that any period of elevated risk is minimised.</w:t>
      </w:r>
    </w:p>
    <w:p w14:paraId="2D1C5E5F" w14:textId="73F3B9ED" w:rsidR="00A46658" w:rsidRDefault="007718F3" w:rsidP="007718F3">
      <w:pPr>
        <w:pStyle w:val="F9-Paragraph"/>
      </w:pPr>
      <w:r w:rsidRPr="00795CEA">
        <w:lastRenderedPageBreak/>
        <w:t xml:space="preserve">Arrangements should ensure that changes to </w:t>
      </w:r>
      <w:r w:rsidR="00730E04">
        <w:t>OR</w:t>
      </w:r>
      <w:r w:rsidR="00A81976">
        <w:t>s</w:t>
      </w:r>
      <w:r w:rsidRPr="00795CEA">
        <w:t xml:space="preserve"> are treated in an analogous manner to plant changes. Safety cases justifying Operating Rule changes should be categorised and processed accordingly. </w:t>
      </w:r>
    </w:p>
    <w:p w14:paraId="0DED006F" w14:textId="335A5D53" w:rsidR="007718F3" w:rsidRPr="00F96964" w:rsidRDefault="007718F3" w:rsidP="009310FC">
      <w:pPr>
        <w:pStyle w:val="F9-Paragraph"/>
      </w:pPr>
      <w:r w:rsidRPr="00795CEA">
        <w:t xml:space="preserve">Where safety cases may be phased, such </w:t>
      </w:r>
      <w:r w:rsidR="00730E04">
        <w:t>OR</w:t>
      </w:r>
      <w:r w:rsidR="00A81976">
        <w:t>s</w:t>
      </w:r>
      <w:r w:rsidRPr="00795CEA">
        <w:t xml:space="preserve"> identified in the first phase,</w:t>
      </w:r>
      <w:r w:rsidR="00136B71">
        <w:t xml:space="preserve"> for example, </w:t>
      </w:r>
      <w:r w:rsidRPr="00795CEA">
        <w:t xml:space="preserve">civil construction, may be impacted upon by changes in design during subsequent phases, such as </w:t>
      </w:r>
      <w:r w:rsidR="00136B71">
        <w:t>b</w:t>
      </w:r>
      <w:r w:rsidRPr="00795CEA">
        <w:t xml:space="preserve">uilding </w:t>
      </w:r>
      <w:r w:rsidR="00136B71">
        <w:t>s</w:t>
      </w:r>
      <w:r w:rsidRPr="00795CEA">
        <w:t xml:space="preserve">ervices </w:t>
      </w:r>
      <w:r w:rsidR="00136B71">
        <w:t>i</w:t>
      </w:r>
      <w:r w:rsidRPr="00795CEA">
        <w:t xml:space="preserve">nstallation or </w:t>
      </w:r>
      <w:r w:rsidR="00136B71">
        <w:t>p</w:t>
      </w:r>
      <w:r w:rsidRPr="00795CEA">
        <w:t>rocess</w:t>
      </w:r>
      <w:r w:rsidR="00136B71">
        <w:t>, p</w:t>
      </w:r>
      <w:r w:rsidRPr="00795CEA">
        <w:t xml:space="preserve">lant and </w:t>
      </w:r>
      <w:r w:rsidR="00136B71">
        <w:t>e</w:t>
      </w:r>
      <w:r w:rsidRPr="00795CEA">
        <w:t xml:space="preserve">quipment installation. </w:t>
      </w:r>
      <w:r w:rsidRPr="00F96964">
        <w:t xml:space="preserve">Such future submissions have the capability to subvert the original </w:t>
      </w:r>
      <w:r w:rsidR="00730E04">
        <w:t>OR</w:t>
      </w:r>
      <w:r w:rsidR="00980C2C">
        <w:t>s</w:t>
      </w:r>
      <w:r w:rsidRPr="00F96964">
        <w:t xml:space="preserve"> defined in the initial submission or make greater claim on the relevant piece of equipment by placing new </w:t>
      </w:r>
      <w:r w:rsidR="00730E04">
        <w:t>OR</w:t>
      </w:r>
      <w:r w:rsidRPr="00F96964">
        <w:t xml:space="preserve"> upon it that were not originally envisaged. Care must be taken to ensure the visibility of </w:t>
      </w:r>
      <w:r w:rsidR="00730E04">
        <w:t>OR</w:t>
      </w:r>
      <w:r w:rsidR="00AE35B5">
        <w:t>s</w:t>
      </w:r>
      <w:r w:rsidRPr="00F96964">
        <w:t xml:space="preserve"> during such phased construction applications especially lower category </w:t>
      </w:r>
      <w:r w:rsidR="00730E04">
        <w:t>OR</w:t>
      </w:r>
      <w:r w:rsidR="00980C2C">
        <w:t>s</w:t>
      </w:r>
      <w:r w:rsidRPr="00F96964">
        <w:t xml:space="preserve"> as these can easily get lost in the safety documentation.</w:t>
      </w:r>
    </w:p>
    <w:p w14:paraId="58366310" w14:textId="2CBB159E" w:rsidR="007718F3" w:rsidRPr="00F96964" w:rsidRDefault="007718F3" w:rsidP="007718F3">
      <w:pPr>
        <w:pStyle w:val="F9-Paragraph"/>
      </w:pPr>
      <w:r w:rsidRPr="00F96964">
        <w:t xml:space="preserve">The arrangements should clearly identify who is responsible for ensuring compliance with each </w:t>
      </w:r>
      <w:r w:rsidR="00980C2C">
        <w:t>OR</w:t>
      </w:r>
      <w:r w:rsidRPr="00F96964">
        <w:t xml:space="preserve">. Persons given this responsibility by the licensee should be Duly Authorised in the case of those </w:t>
      </w:r>
      <w:r w:rsidR="00730E04">
        <w:t>OR</w:t>
      </w:r>
      <w:r w:rsidR="00F7092D">
        <w:t>s</w:t>
      </w:r>
      <w:r w:rsidRPr="00F96964">
        <w:t xml:space="preserve"> most important to safety, in accordance with LC12. </w:t>
      </w:r>
    </w:p>
    <w:p w14:paraId="39833441" w14:textId="32005DF9" w:rsidR="007718F3" w:rsidRPr="00F96964" w:rsidRDefault="007718F3" w:rsidP="007718F3">
      <w:pPr>
        <w:pStyle w:val="F9-Paragraph"/>
      </w:pPr>
      <w:r w:rsidRPr="00F96964">
        <w:t xml:space="preserve">The licensee’s arrangements should ensure that any breach of an </w:t>
      </w:r>
      <w:r w:rsidR="00F7092D">
        <w:t xml:space="preserve">OR </w:t>
      </w:r>
      <w:r w:rsidRPr="00F96964">
        <w:t>is:</w:t>
      </w:r>
    </w:p>
    <w:p w14:paraId="79787A7A" w14:textId="77777777" w:rsidR="007718F3" w:rsidRPr="00EF5ABA" w:rsidRDefault="007718F3" w:rsidP="00510542">
      <w:pPr>
        <w:pStyle w:val="Bulletlist1"/>
      </w:pPr>
      <w:r w:rsidRPr="00EF5ABA">
        <w:t>Acted upon promptly and appropriately;</w:t>
      </w:r>
    </w:p>
    <w:p w14:paraId="1DFF847F" w14:textId="46DE767A" w:rsidR="007718F3" w:rsidRPr="00EF5ABA" w:rsidRDefault="007718F3" w:rsidP="00510542">
      <w:pPr>
        <w:pStyle w:val="Bulletlist1"/>
      </w:pPr>
      <w:r w:rsidRPr="00EF5ABA">
        <w:t>Reported (notified) in a suitable and timely manner to ONR consistent with its LC7 arrangements (LC23(3));</w:t>
      </w:r>
    </w:p>
    <w:p w14:paraId="6E8ABE72" w14:textId="77777777" w:rsidR="007718F3" w:rsidRPr="00EF5ABA" w:rsidRDefault="007718F3" w:rsidP="00510542">
      <w:pPr>
        <w:pStyle w:val="Bulletlist1"/>
      </w:pPr>
      <w:r w:rsidRPr="00EF5ABA">
        <w:t>Investigated, reviewed and evaluated by suitably qualified and experienced persons at an appropriate level of authority within the licensee’s organisation;</w:t>
      </w:r>
    </w:p>
    <w:p w14:paraId="5BB91219" w14:textId="77777777" w:rsidR="007718F3" w:rsidRPr="00EF5ABA" w:rsidRDefault="007718F3" w:rsidP="00510542">
      <w:pPr>
        <w:pStyle w:val="Bulletlist1"/>
      </w:pPr>
      <w:r w:rsidRPr="00EF5ABA">
        <w:t>Recorded and documented in a form that facilitates learning from experience and the promulgation of good practice;</w:t>
      </w:r>
    </w:p>
    <w:p w14:paraId="65F83E7E" w14:textId="77777777" w:rsidR="007718F3" w:rsidRPr="00EF5ABA" w:rsidRDefault="007718F3" w:rsidP="00510542">
      <w:pPr>
        <w:pStyle w:val="Bulletlist1"/>
      </w:pPr>
      <w:r w:rsidRPr="00EF5ABA">
        <w:t>Taken into account within the safety case of this and other facilities under the licensee’s control.</w:t>
      </w:r>
    </w:p>
    <w:p w14:paraId="7F8259D0" w14:textId="007073FC" w:rsidR="007718F3" w:rsidRPr="00EF5ABA" w:rsidRDefault="007718F3" w:rsidP="00510542">
      <w:pPr>
        <w:pStyle w:val="Bulletlist1"/>
      </w:pPr>
      <w:r w:rsidRPr="00EF5ABA">
        <w:t xml:space="preserve">As such, the </w:t>
      </w:r>
      <w:r w:rsidR="00136B71">
        <w:t>l</w:t>
      </w:r>
      <w:r w:rsidRPr="00EF5ABA">
        <w:t>icensee’s procedures should describe the detailed arrangements for ensuring each of these aspects is performed to an adequate extent.</w:t>
      </w:r>
    </w:p>
    <w:p w14:paraId="25A2E4B5" w14:textId="751E37E0" w:rsidR="00EF5ABA" w:rsidRDefault="007718F3" w:rsidP="007718F3">
      <w:pPr>
        <w:pStyle w:val="F9-Paragraph"/>
      </w:pPr>
      <w:r w:rsidRPr="00EF5ABA">
        <w:t xml:space="preserve">The licensee’s arrangements should ensure that records demonstrating compliance with </w:t>
      </w:r>
      <w:r w:rsidR="00730E04">
        <w:t>OR</w:t>
      </w:r>
      <w:r w:rsidR="00F7092D">
        <w:t>s</w:t>
      </w:r>
      <w:r w:rsidRPr="00EF5ABA">
        <w:t xml:space="preserve"> are made and stored. These records should be evaluated and then retained in accordance with the licensee’s </w:t>
      </w:r>
      <w:r w:rsidRPr="00EF5ABA">
        <w:br/>
        <w:t xml:space="preserve">LC6 arrangements. The evaluation process should be used to provide further assurance, that the </w:t>
      </w:r>
      <w:r w:rsidR="00730E04">
        <w:t>OR</w:t>
      </w:r>
      <w:r w:rsidR="00A6237D">
        <w:t>s</w:t>
      </w:r>
      <w:r w:rsidRPr="00EF5ABA">
        <w:t xml:space="preserve"> were complied with. </w:t>
      </w:r>
    </w:p>
    <w:p w14:paraId="1A741D2D" w14:textId="77777777" w:rsidR="00136B71" w:rsidRDefault="00136B71" w:rsidP="007718F3">
      <w:pPr>
        <w:pStyle w:val="F9-Paragraph"/>
        <w:sectPr w:rsidR="00136B71" w:rsidSect="00DA7EC9">
          <w:pgSz w:w="11906" w:h="16838" w:code="9"/>
          <w:pgMar w:top="1440" w:right="1440" w:bottom="1440" w:left="1440" w:header="397" w:footer="397" w:gutter="0"/>
          <w:cols w:space="312"/>
          <w:docGrid w:linePitch="360"/>
        </w:sectPr>
      </w:pPr>
    </w:p>
    <w:p w14:paraId="46BC6BEF" w14:textId="39F81488" w:rsidR="007718F3" w:rsidRPr="00EF5ABA" w:rsidRDefault="007718F3" w:rsidP="007718F3">
      <w:pPr>
        <w:pStyle w:val="F9-Paragraph"/>
      </w:pPr>
      <w:r w:rsidRPr="00EF5ABA">
        <w:lastRenderedPageBreak/>
        <w:t xml:space="preserve">The evaluation process should be undertaken by persons independent of those who were responsible for the original records. The evaluation process should also include regular periodic reviews to ensure that the </w:t>
      </w:r>
      <w:r w:rsidR="00730E04">
        <w:t>OR</w:t>
      </w:r>
      <w:r w:rsidR="00DA7188">
        <w:t>s</w:t>
      </w:r>
      <w:r w:rsidRPr="00EF5ABA">
        <w:t xml:space="preserve"> remain pertinent in the light of operating experience (at this facility and elsewhere), modifications to the facility and any relevant wider developments in science or technology, and then changed as necessary.</w:t>
      </w:r>
    </w:p>
    <w:p w14:paraId="458594E7" w14:textId="3478A74C" w:rsidR="007718F3" w:rsidRPr="00BA7B26" w:rsidRDefault="007718F3" w:rsidP="007718F3">
      <w:pPr>
        <w:pStyle w:val="F9-Paragraph"/>
      </w:pPr>
      <w:r w:rsidRPr="00BA7B26">
        <w:t xml:space="preserve">The arrangements should recognise that ONR may specify that </w:t>
      </w:r>
      <w:r w:rsidR="00730E04">
        <w:t>OR</w:t>
      </w:r>
      <w:r w:rsidR="00B465C6">
        <w:t>s</w:t>
      </w:r>
      <w:r w:rsidRPr="00BA7B26">
        <w:t xml:space="preserve"> be referred to a relevant NSC for consideration. Consideration of </w:t>
      </w:r>
      <w:r w:rsidR="00730E04">
        <w:t>OR</w:t>
      </w:r>
      <w:r w:rsidR="00B465C6">
        <w:t>s</w:t>
      </w:r>
      <w:r w:rsidRPr="00BA7B26">
        <w:t xml:space="preserve"> should therefore appear within the general terms of reference for the licensee's NSC through its LC13 arrangements.</w:t>
      </w:r>
    </w:p>
    <w:p w14:paraId="276830F4" w14:textId="7390127F" w:rsidR="007718F3" w:rsidRPr="00BA7B26" w:rsidRDefault="007718F3" w:rsidP="007718F3">
      <w:pPr>
        <w:pStyle w:val="F9-Paragraph"/>
      </w:pPr>
      <w:r w:rsidRPr="00BA7B26">
        <w:t xml:space="preserve">The procedures should include provision for the temporary suspension of an approved </w:t>
      </w:r>
      <w:r w:rsidR="00B465C6">
        <w:t>OR</w:t>
      </w:r>
      <w:r w:rsidR="004D6B73">
        <w:t>s</w:t>
      </w:r>
      <w:r w:rsidRPr="00BA7B26">
        <w:t xml:space="preserve"> (or parts of it) following the agreement of ONR in accordance with LC23(6). Any request to ONR for such suspensions should include a clear safety justification, the period for which the suspension is required, indicate what temporary procedures will be in place during this period, and have completed due process in the licensee's system.</w:t>
      </w:r>
    </w:p>
    <w:p w14:paraId="317A5897" w14:textId="3F65F924" w:rsidR="00D60BCB" w:rsidRDefault="007718F3" w:rsidP="00B77ECF">
      <w:pPr>
        <w:pStyle w:val="F9-Paragraph"/>
      </w:pPr>
      <w:r w:rsidRPr="00BA7B26">
        <w:t xml:space="preserve">The arrangements should show how the licensee will respond to a Specification issued under LC23(4) and will ensure that once approved these </w:t>
      </w:r>
      <w:r w:rsidR="00730E04">
        <w:t>OR</w:t>
      </w:r>
      <w:r w:rsidR="004D6B73">
        <w:t>s</w:t>
      </w:r>
      <w:r w:rsidRPr="00BA7B26">
        <w:t xml:space="preserve"> will not be altered without a further approval. In the event that a licensee proposes to modify any </w:t>
      </w:r>
      <w:r w:rsidR="004D6B73">
        <w:t>OR</w:t>
      </w:r>
      <w:r w:rsidRPr="00BA7B26">
        <w:t xml:space="preserve"> previously approved by ONR in accordance with LC23(4), the arrangements should reflect the need for an application to be made to ONR to modify it in accordance with the requirements of LC23(5).</w:t>
      </w:r>
      <w:r w:rsidRPr="00693C53">
        <w:rPr>
          <w:highlight w:val="yellow"/>
        </w:rPr>
        <w:t xml:space="preserve"> </w:t>
      </w:r>
      <w:r w:rsidR="00D60BCB">
        <w:br w:type="page"/>
      </w:r>
    </w:p>
    <w:p w14:paraId="41C3DA1C" w14:textId="35444E9C" w:rsidR="00D60BCB" w:rsidRDefault="00D60BCB" w:rsidP="00D60BCB">
      <w:pPr>
        <w:pStyle w:val="Heading1"/>
      </w:pPr>
      <w:bookmarkStart w:id="5" w:name="_Toc237242988"/>
      <w:r>
        <w:lastRenderedPageBreak/>
        <w:t xml:space="preserve">Guidance on </w:t>
      </w:r>
      <w:r w:rsidR="002042C2">
        <w:t>i</w:t>
      </w:r>
      <w:r>
        <w:t xml:space="preserve">nspection of </w:t>
      </w:r>
      <w:r w:rsidR="002042C2">
        <w:t>a</w:t>
      </w:r>
      <w:r>
        <w:t xml:space="preserve">rrangements and their </w:t>
      </w:r>
      <w:r w:rsidR="002042C2">
        <w:t>i</w:t>
      </w:r>
      <w:r>
        <w:t>mplementation</w:t>
      </w:r>
      <w:bookmarkEnd w:id="5"/>
    </w:p>
    <w:p w14:paraId="15514688" w14:textId="2E57F73A" w:rsidR="00B77ECF" w:rsidRDefault="00C33349" w:rsidP="00C33349">
      <w:pPr>
        <w:pStyle w:val="F9-Paragraph"/>
      </w:pPr>
      <w:r w:rsidRPr="00DA1D06">
        <w:t>The</w:t>
      </w:r>
      <w:r w:rsidR="00BD26EE" w:rsidRPr="00DA1D06">
        <w:t xml:space="preserve"> following is to support </w:t>
      </w:r>
      <w:r w:rsidR="00D0354E" w:rsidRPr="00DA1D06">
        <w:t xml:space="preserve">inspectors and </w:t>
      </w:r>
      <w:r w:rsidR="00F75ADE">
        <w:t xml:space="preserve">inclusion is </w:t>
      </w:r>
      <w:r w:rsidR="00D0354E" w:rsidRPr="00DA1D06">
        <w:t>dependent on the scope of the inspection and the areas the inspector sample</w:t>
      </w:r>
      <w:r w:rsidR="00284BE7">
        <w:t>s</w:t>
      </w:r>
      <w:r w:rsidRPr="00DA1D06">
        <w:t>.</w:t>
      </w:r>
    </w:p>
    <w:p w14:paraId="74BBD4B0" w14:textId="2B3E8C5F" w:rsidR="00C33349" w:rsidRPr="00B77ECF" w:rsidRDefault="00B77ECF" w:rsidP="00B77ECF">
      <w:pPr>
        <w:pStyle w:val="F9-Paragraph"/>
      </w:pPr>
      <w:r w:rsidRPr="00B77ECF">
        <w:t xml:space="preserve">Inspectors should review the </w:t>
      </w:r>
      <w:r w:rsidR="00730E04">
        <w:t>OR</w:t>
      </w:r>
      <w:r w:rsidR="004D6B73">
        <w:t>s</w:t>
      </w:r>
      <w:r w:rsidRPr="00B77ECF">
        <w:t xml:space="preserve"> and select a sample for inspection. </w:t>
      </w:r>
      <w:r w:rsidR="00136B71">
        <w:br/>
      </w:r>
      <w:r w:rsidRPr="00B77ECF">
        <w:t xml:space="preserve">This should involve an examination of the safety case looking at consistency between the </w:t>
      </w:r>
      <w:r w:rsidR="00730E04">
        <w:t>OR</w:t>
      </w:r>
      <w:r w:rsidR="004D6B73">
        <w:t>s</w:t>
      </w:r>
      <w:r w:rsidRPr="00B77ECF">
        <w:t xml:space="preserve"> and the safety case and the adequacy of the justification supporting the selected </w:t>
      </w:r>
      <w:r w:rsidR="00730E04">
        <w:t>OR</w:t>
      </w:r>
      <w:r w:rsidR="004D6B73">
        <w:t>s</w:t>
      </w:r>
      <w:r w:rsidRPr="00B77ECF">
        <w:t>.</w:t>
      </w:r>
      <w:r w:rsidR="00C33349" w:rsidRPr="00B77ECF">
        <w:t xml:space="preserve"> </w:t>
      </w:r>
    </w:p>
    <w:p w14:paraId="64DB4F3C" w14:textId="6EAE7D88" w:rsidR="00C33349" w:rsidRPr="00DA1D06" w:rsidRDefault="00C33349" w:rsidP="00C33349">
      <w:pPr>
        <w:pStyle w:val="Heading2"/>
      </w:pPr>
      <w:bookmarkStart w:id="6" w:name="_Toc167178854"/>
      <w:bookmarkStart w:id="7" w:name="_Toc237242989"/>
      <w:r w:rsidRPr="00DA1D06">
        <w:t xml:space="preserve">Understanding of the </w:t>
      </w:r>
      <w:r w:rsidR="00136B71">
        <w:t>s</w:t>
      </w:r>
      <w:r w:rsidRPr="00DA1D06">
        <w:t xml:space="preserve">afety </w:t>
      </w:r>
      <w:r w:rsidR="00136B71">
        <w:t>c</w:t>
      </w:r>
      <w:r w:rsidRPr="00DA1D06">
        <w:t>ase</w:t>
      </w:r>
      <w:bookmarkEnd w:id="6"/>
      <w:bookmarkEnd w:id="7"/>
    </w:p>
    <w:p w14:paraId="6CC19A65" w14:textId="7460334D" w:rsidR="0013501B" w:rsidRDefault="0013501B" w:rsidP="0013501B">
      <w:pPr>
        <w:pStyle w:val="F9-Paragraph"/>
        <w:rPr>
          <w:szCs w:val="24"/>
        </w:rPr>
      </w:pPr>
      <w:r>
        <w:t>Safety objectives should be clearly stated, readily accessible and understood by relevant personnel.</w:t>
      </w:r>
    </w:p>
    <w:p w14:paraId="5D2E995B" w14:textId="519B40E2" w:rsidR="0013501B" w:rsidRDefault="0013501B" w:rsidP="0013501B">
      <w:pPr>
        <w:pStyle w:val="F9-Paragraph"/>
        <w:rPr>
          <w:szCs w:val="24"/>
        </w:rPr>
      </w:pPr>
      <w:r>
        <w:t>The safety case should be current and user-friendly, and provide operators with sufficient information to discharge their responsibilities.</w:t>
      </w:r>
    </w:p>
    <w:p w14:paraId="110701C8" w14:textId="3EB6484F" w:rsidR="0013501B" w:rsidRDefault="0013501B" w:rsidP="0013501B">
      <w:pPr>
        <w:pStyle w:val="F9-Paragraph"/>
        <w:rPr>
          <w:szCs w:val="24"/>
        </w:rPr>
      </w:pPr>
      <w:r>
        <w:t xml:space="preserve">The safety case should be maintained; for example, LC22 modifications should be consolidated periodically and changes made visible to </w:t>
      </w:r>
      <w:r w:rsidR="00136B71">
        <w:t>Duly Authorised Persons (DAPs)</w:t>
      </w:r>
      <w:r>
        <w:t xml:space="preserve"> and operators.</w:t>
      </w:r>
    </w:p>
    <w:p w14:paraId="069F7DB0" w14:textId="0D46D563" w:rsidR="0013501B" w:rsidRDefault="0013501B" w:rsidP="0013501B">
      <w:pPr>
        <w:pStyle w:val="F9-Paragraph"/>
        <w:rPr>
          <w:szCs w:val="24"/>
        </w:rPr>
      </w:pPr>
      <w:r>
        <w:t>Operations that may affect nuclear safety, and the associated nuclear hazards, should be explicitly identified.</w:t>
      </w:r>
    </w:p>
    <w:p w14:paraId="313D45C4" w14:textId="77777777" w:rsidR="00C33349" w:rsidRPr="00F55563" w:rsidRDefault="00C33349" w:rsidP="00C33349">
      <w:pPr>
        <w:pStyle w:val="Heading2"/>
      </w:pPr>
      <w:bookmarkStart w:id="8" w:name="_Toc167178855"/>
      <w:bookmarkStart w:id="9" w:name="_Toc237242990"/>
      <w:r w:rsidRPr="00F55563">
        <w:t>Derivation and justification of limits and conditions</w:t>
      </w:r>
      <w:bookmarkEnd w:id="8"/>
      <w:bookmarkEnd w:id="9"/>
    </w:p>
    <w:p w14:paraId="0F5FD884" w14:textId="63AE197C" w:rsidR="003351C5" w:rsidRPr="003351C5" w:rsidRDefault="003351C5" w:rsidP="003351C5">
      <w:pPr>
        <w:pStyle w:val="F9-Paragraph"/>
        <w:rPr>
          <w:szCs w:val="24"/>
        </w:rPr>
      </w:pPr>
      <w:r w:rsidRPr="003351C5">
        <w:t xml:space="preserve">ORs should be derived from and align directly with the safety case and the link between them should be clear and well-described (referred to as a ‘golden thread’). </w:t>
      </w:r>
    </w:p>
    <w:p w14:paraId="0ADD0B3A" w14:textId="5D047741" w:rsidR="003351C5" w:rsidRPr="003351C5" w:rsidRDefault="003351C5" w:rsidP="003351C5">
      <w:pPr>
        <w:pStyle w:val="F9-Paragraph"/>
        <w:rPr>
          <w:szCs w:val="24"/>
        </w:rPr>
      </w:pPr>
      <w:r w:rsidRPr="003351C5">
        <w:t>Inspectors should scrutinise ORs introduced solely through management decisions without support from the safety case, as this may indicate weaknesses in LC14 arrangements. Inspectors should challenge ORs that are not made in the interests of safety such as those relating to commercial targets or other non-safety related objectives</w:t>
      </w:r>
    </w:p>
    <w:p w14:paraId="32BD0073" w14:textId="77777777" w:rsidR="00896959" w:rsidRPr="00291478" w:rsidRDefault="00896959" w:rsidP="00896959">
      <w:pPr>
        <w:pStyle w:val="F9-Paragraph"/>
      </w:pPr>
      <w:r>
        <w:t>I</w:t>
      </w:r>
      <w:r w:rsidRPr="00291478">
        <w:t>nspectors should confirm the licensee’s ORs adequately cover:</w:t>
      </w:r>
    </w:p>
    <w:p w14:paraId="17C707AF" w14:textId="77777777" w:rsidR="00896959" w:rsidRPr="00291478" w:rsidRDefault="00896959" w:rsidP="00136B71">
      <w:pPr>
        <w:pStyle w:val="Bulletlist1"/>
      </w:pPr>
      <w:r w:rsidRPr="00291478">
        <w:t>all the permitted operating modes;</w:t>
      </w:r>
    </w:p>
    <w:p w14:paraId="497E7820" w14:textId="77777777" w:rsidR="00896959" w:rsidRPr="00291478" w:rsidRDefault="00896959" w:rsidP="00136B71">
      <w:pPr>
        <w:pStyle w:val="Bulletlist1"/>
      </w:pPr>
      <w:r w:rsidRPr="00291478">
        <w:t>all identified sources of hazard;</w:t>
      </w:r>
    </w:p>
    <w:p w14:paraId="13D33C45" w14:textId="77777777" w:rsidR="00896959" w:rsidRPr="00291478" w:rsidRDefault="00896959" w:rsidP="00136B71">
      <w:pPr>
        <w:pStyle w:val="Bulletlist1"/>
      </w:pPr>
      <w:r w:rsidRPr="00291478">
        <w:t>all identified fault sequences;</w:t>
      </w:r>
    </w:p>
    <w:p w14:paraId="29BBD1F9" w14:textId="77777777" w:rsidR="00896959" w:rsidRPr="00291478" w:rsidRDefault="00896959" w:rsidP="00136B71">
      <w:pPr>
        <w:pStyle w:val="Bulletlist1"/>
      </w:pPr>
      <w:r w:rsidRPr="00291478">
        <w:lastRenderedPageBreak/>
        <w:t>all levels of the defence in depth hierarchy;</w:t>
      </w:r>
    </w:p>
    <w:p w14:paraId="25730C0F" w14:textId="77777777" w:rsidR="00896959" w:rsidRPr="00291478" w:rsidRDefault="00896959" w:rsidP="00136B71">
      <w:pPr>
        <w:pStyle w:val="Bulletlist1"/>
      </w:pPr>
      <w:r w:rsidRPr="00291478">
        <w:t>all claimed plant and equipment, operating ranges and the resources and support services required; and</w:t>
      </w:r>
    </w:p>
    <w:p w14:paraId="49A263AE" w14:textId="220A9FA4" w:rsidR="00896959" w:rsidRPr="00291478" w:rsidRDefault="00896959" w:rsidP="00136B71">
      <w:pPr>
        <w:pStyle w:val="Bulletlist1"/>
      </w:pPr>
      <w:r w:rsidRPr="00291478">
        <w:t>all human-related claims, including specific SQEP requirements and staffing levels.</w:t>
      </w:r>
    </w:p>
    <w:p w14:paraId="57C1D969" w14:textId="77777777" w:rsidR="00DF5B97" w:rsidRPr="00DF5B97" w:rsidRDefault="00DF5B97" w:rsidP="00DF5B97">
      <w:pPr>
        <w:pStyle w:val="F9-Paragraph"/>
      </w:pPr>
      <w:r w:rsidRPr="00DF5B97">
        <w:t>When judging adequacy, inspectors should consider whether the licensee has derived ORs that are:</w:t>
      </w:r>
    </w:p>
    <w:p w14:paraId="42BE63DE" w14:textId="77777777" w:rsidR="00DF5B97" w:rsidRPr="00DF5B97" w:rsidRDefault="00DF5B97" w:rsidP="00136B71">
      <w:pPr>
        <w:pStyle w:val="Bulletlist1"/>
        <w:rPr>
          <w:b/>
        </w:rPr>
      </w:pPr>
      <w:r w:rsidRPr="00DF5B97">
        <w:rPr>
          <w:b/>
        </w:rPr>
        <w:t>Written as limits or conditions</w:t>
      </w:r>
      <w:r w:rsidRPr="00DF5B97">
        <w:t>: ORs should define clear limits and conditions. They should be distinct from and separate to operating instructions, that describe and direct human actions. For example, in specifying a maximum number of cans permitted in a plutonium glovebox (which is an OR); as opposed to the procedure directing operators on the importing/exporting of cans (which is an operating instruction).</w:t>
      </w:r>
      <w:r w:rsidRPr="00DF5B97">
        <w:rPr>
          <w:b/>
        </w:rPr>
        <w:t xml:space="preserve">  </w:t>
      </w:r>
    </w:p>
    <w:p w14:paraId="1D0A0382" w14:textId="77777777" w:rsidR="00DF5B97" w:rsidRPr="00DF5B97" w:rsidRDefault="00DF5B97" w:rsidP="00136B71">
      <w:pPr>
        <w:pStyle w:val="Bulletlist1"/>
      </w:pPr>
      <w:r w:rsidRPr="00DF5B97">
        <w:rPr>
          <w:b/>
        </w:rPr>
        <w:t>Meaningful</w:t>
      </w:r>
      <w:r w:rsidRPr="00DF5B97">
        <w:t xml:space="preserve">: ORs should be based on parameters that facility operators can meaningfully understand and readily measure. For example, whilst a reactor safety case might determine thermal-hydraulic limits (such as a critical heat flux at the clad surface), associated ORs should be based, where possible, on meaningful values such as specific limiting pressures and temperatures that can be measured by operators. </w:t>
      </w:r>
    </w:p>
    <w:p w14:paraId="24354D1F" w14:textId="77777777" w:rsidR="00DF5B97" w:rsidRPr="00DF5B97" w:rsidRDefault="00DF5B97" w:rsidP="00136B71">
      <w:pPr>
        <w:pStyle w:val="Bulletlist1"/>
        <w:rPr>
          <w:b/>
        </w:rPr>
      </w:pPr>
      <w:r w:rsidRPr="00DF5B97">
        <w:rPr>
          <w:b/>
        </w:rPr>
        <w:t xml:space="preserve">Unambiguous: </w:t>
      </w:r>
      <w:r w:rsidRPr="00DF5B97">
        <w:t>ORs should be written as clearly and unambiguously as possible. This includes the use of appropriate language, care with acronyms or abbreviations and the avoidance of potentially-ambiguous qualifiers (such as “approximately”). Licensees should seek human factors expertise in deriving ORs (and any associated operating documentation).</w:t>
      </w:r>
    </w:p>
    <w:p w14:paraId="2BDC6F43" w14:textId="77777777" w:rsidR="00DF5B97" w:rsidRPr="00DF5B97" w:rsidRDefault="00DF5B97" w:rsidP="00136B71">
      <w:pPr>
        <w:pStyle w:val="Bulletlist1"/>
      </w:pPr>
      <w:r w:rsidRPr="00DF5B97">
        <w:rPr>
          <w:b/>
        </w:rPr>
        <w:t>Simple</w:t>
      </w:r>
      <w:r w:rsidRPr="00DF5B97">
        <w:t>: ORs should be written in straightforward manner using simple terms to ensure operator understanding. Complicated ORs with multiple parameters, conditions or complex logic should be avoided where possible. For example, while a criticality limit may depend on enrichment, moderator, reflector, mass, and configuration, it is preferable to express the limit in straightforward, measurable terms. Instead of a complex requirement, state: “No more than one Type X container may be located in Glovebox Y at any time.”</w:t>
      </w:r>
    </w:p>
    <w:p w14:paraId="42A51E61" w14:textId="77777777" w:rsidR="00DF5B97" w:rsidRPr="00DF5B97" w:rsidRDefault="00DF5B97" w:rsidP="00136B71">
      <w:pPr>
        <w:pStyle w:val="Bulletlist1"/>
        <w:rPr>
          <w:b/>
        </w:rPr>
      </w:pPr>
      <w:r w:rsidRPr="00DF5B97">
        <w:rPr>
          <w:b/>
        </w:rPr>
        <w:t xml:space="preserve">Practicable: </w:t>
      </w:r>
      <w:r w:rsidRPr="00DF5B97">
        <w:t>ORs that result in practical actions/responses should be written such that these are demonstrably achievable. Here, the safety case should provide evidence that operator actions and system responses to ORs will be carried out to the required quality and within the specified timescales.</w:t>
      </w:r>
      <w:r w:rsidRPr="00DF5B97">
        <w:rPr>
          <w:b/>
        </w:rPr>
        <w:t xml:space="preserve"> </w:t>
      </w:r>
      <w:r w:rsidRPr="00DF5B97">
        <w:t>Early consultation and ongoing collaboration among safety case authors, operators, and human factors experts is essential.</w:t>
      </w:r>
    </w:p>
    <w:p w14:paraId="538B3C30" w14:textId="0BF73E88" w:rsidR="00DF5B97" w:rsidRPr="00DF5B97" w:rsidRDefault="00DF5B97" w:rsidP="00136B71">
      <w:pPr>
        <w:pStyle w:val="Bulletlist1"/>
        <w:rPr>
          <w:b/>
        </w:rPr>
      </w:pPr>
      <w:r w:rsidRPr="00DF5B97">
        <w:rPr>
          <w:b/>
        </w:rPr>
        <w:lastRenderedPageBreak/>
        <w:t xml:space="preserve">Holistic and manageable: </w:t>
      </w:r>
      <w:r w:rsidRPr="00DF5B97">
        <w:t xml:space="preserve">ORs should be based on an overall understanding of the safety philosophy taken by the safety case and put in place only where needed. For example, if a single, simple OR can provide an appropriate bounding limit or condition to several related fault sequences, then this should be used, where possible, in place of multiple separate but slightly different ORs. OR compliance should be within the capability and capacity of the operators and human factors expertise should be used to ensure that this is the case. </w:t>
      </w:r>
    </w:p>
    <w:p w14:paraId="42CB244E" w14:textId="77777777" w:rsidR="00DF5B97" w:rsidRDefault="00DF5B97" w:rsidP="00136B71">
      <w:pPr>
        <w:pStyle w:val="Bulletlist1"/>
      </w:pPr>
      <w:r w:rsidRPr="00DF5B97">
        <w:rPr>
          <w:b/>
        </w:rPr>
        <w:t>Robust</w:t>
      </w:r>
      <w:r w:rsidRPr="00DF5B97">
        <w:t>: ORs should be robust to uncertainties and tolerances in instrumentation, measuring procedures and any calculations needed to demonstrate OR compliance. This should take into account any random error as well as systematic effects like instrument drift. It may also consider the effect of measurement frequency and delays. Suitable margins should be applied such that these effects do not lead to an apparently compliant situation being, in reality, an un-revealed non-compliance.</w:t>
      </w:r>
    </w:p>
    <w:p w14:paraId="4EF5AA17" w14:textId="779480CB" w:rsidR="00934158" w:rsidRDefault="00730E04" w:rsidP="00934158">
      <w:pPr>
        <w:pStyle w:val="F9-Paragraph"/>
        <w:rPr>
          <w:szCs w:val="24"/>
        </w:rPr>
      </w:pPr>
      <w:r>
        <w:t>OR</w:t>
      </w:r>
      <w:r w:rsidR="004D6B73">
        <w:t>s</w:t>
      </w:r>
      <w:r w:rsidR="00934158">
        <w:t xml:space="preserve"> should address the availability of plant, equipment, alarms/indications, emergency equipment and essential consumables necessary in the interests of nuclear safety, including those needed to implement emergency procedures (</w:t>
      </w:r>
      <w:r w:rsidR="00136B71">
        <w:t>for example</w:t>
      </w:r>
      <w:r w:rsidR="00934158">
        <w:t>, emergency lighting and communications).</w:t>
      </w:r>
    </w:p>
    <w:p w14:paraId="7AA344AE" w14:textId="190CE3F4" w:rsidR="00DA7EC9" w:rsidRPr="00DA7EC9" w:rsidRDefault="00DA7EC9" w:rsidP="00862242">
      <w:pPr>
        <w:pStyle w:val="Heading2"/>
      </w:pPr>
      <w:bookmarkStart w:id="10" w:name="_Toc237242991"/>
      <w:bookmarkStart w:id="11" w:name="_Toc167178856"/>
      <w:r w:rsidRPr="00DA7EC9">
        <w:t xml:space="preserve">Managing </w:t>
      </w:r>
      <w:r w:rsidR="00136B71" w:rsidRPr="00DA7EC9">
        <w:t>operating rules</w:t>
      </w:r>
      <w:bookmarkEnd w:id="10"/>
    </w:p>
    <w:p w14:paraId="648ED127" w14:textId="77777777" w:rsidR="00DA7EC9" w:rsidRPr="00DA7EC9" w:rsidRDefault="00DA7EC9" w:rsidP="00862242">
      <w:pPr>
        <w:pStyle w:val="F9-Paragraph"/>
        <w:rPr>
          <w:lang w:bidi="ar-SA"/>
        </w:rPr>
      </w:pPr>
      <w:r w:rsidRPr="00DA7EC9">
        <w:rPr>
          <w:lang w:bidi="ar-SA"/>
        </w:rPr>
        <w:t>Inspectors should seek confidence that the suite of ORs at any facility are written, controlled, implemented, monitored, reviewed and amended only under appropriate management control. They should reflect the current safety case and only be updated under the relevant change control processes (such as those for LC22).</w:t>
      </w:r>
    </w:p>
    <w:p w14:paraId="55FAAE71" w14:textId="77777777" w:rsidR="00DA7EC9" w:rsidRPr="00DA7EC9" w:rsidRDefault="00DA7EC9" w:rsidP="00862242">
      <w:pPr>
        <w:pStyle w:val="F9-Paragraph"/>
        <w:rPr>
          <w:lang w:bidi="ar-SA"/>
        </w:rPr>
      </w:pPr>
      <w:r w:rsidRPr="00DA7EC9">
        <w:rPr>
          <w:lang w:bidi="ar-SA"/>
        </w:rPr>
        <w:t xml:space="preserve">ORs should be compatible with any associated operating instructions and those with responsibility for writing, amending, compliance and supervision should be suitably qualified and experienced, in receipt of appropriate training and under appropriate supervision.  </w:t>
      </w:r>
    </w:p>
    <w:p w14:paraId="11A1F05E" w14:textId="77777777" w:rsidR="00CD4A8B" w:rsidRPr="00CD4A8B" w:rsidRDefault="00CD4A8B" w:rsidP="00CD4A8B">
      <w:pPr>
        <w:pStyle w:val="F9-Paragraph"/>
        <w:rPr>
          <w:szCs w:val="24"/>
        </w:rPr>
      </w:pPr>
      <w:r w:rsidRPr="00CD4A8B">
        <w:t>Operators should be able to demonstrate how OR compliance is achieved, and ORs should be readily accessible at the point of use in a suitable form.</w:t>
      </w:r>
    </w:p>
    <w:p w14:paraId="482714EC" w14:textId="77777777" w:rsidR="00DA7EC9" w:rsidRPr="00DA7EC9" w:rsidRDefault="00DA7EC9" w:rsidP="00CD4A8B">
      <w:pPr>
        <w:pStyle w:val="Heading2"/>
      </w:pPr>
      <w:bookmarkStart w:id="12" w:name="_Toc237242992"/>
      <w:r w:rsidRPr="00DA7EC9">
        <w:t>Temporary operating rules</w:t>
      </w:r>
      <w:bookmarkEnd w:id="12"/>
    </w:p>
    <w:p w14:paraId="1E5A7069" w14:textId="77777777" w:rsidR="00DA7EC9" w:rsidRPr="00DA7EC9" w:rsidRDefault="00DA7EC9" w:rsidP="00CD4A8B">
      <w:pPr>
        <w:pStyle w:val="F9-Paragraph"/>
        <w:rPr>
          <w:lang w:bidi="ar-SA"/>
        </w:rPr>
      </w:pPr>
      <w:r w:rsidRPr="00DA7EC9">
        <w:rPr>
          <w:lang w:bidi="ar-SA"/>
        </w:rPr>
        <w:t xml:space="preserve">Licensees may need to temporarily modify existing ORs or temporarily introduce new ones, for example during an experiment or other time-limited period. This may need to occur promptly as part of measures to maintain safety pending a repair or other steps to restore the design intent. </w:t>
      </w:r>
      <w:r w:rsidRPr="00DA7EC9">
        <w:rPr>
          <w:lang w:bidi="ar-SA"/>
        </w:rPr>
        <w:br/>
        <w:t>There should be appropriate arrangements in place to control temporary ORs.</w:t>
      </w:r>
    </w:p>
    <w:p w14:paraId="0E973B59" w14:textId="77777777" w:rsidR="00DA7EC9" w:rsidRPr="00DA7EC9" w:rsidRDefault="00DA7EC9" w:rsidP="00F61629">
      <w:pPr>
        <w:pStyle w:val="F9-Paragraph"/>
        <w:rPr>
          <w:lang w:bidi="ar-SA"/>
        </w:rPr>
      </w:pPr>
      <w:r w:rsidRPr="00DA7EC9">
        <w:rPr>
          <w:lang w:bidi="ar-SA"/>
        </w:rPr>
        <w:lastRenderedPageBreak/>
        <w:t xml:space="preserve">Regardless of whether they are permanent or temporary, inspectors should ensure that ORs remain consistent with the safety case (including the amendment supporting any modification or experiment). </w:t>
      </w:r>
      <w:r w:rsidRPr="00DA7EC9">
        <w:rPr>
          <w:lang w:bidi="ar-SA"/>
        </w:rPr>
        <w:br/>
        <w:t xml:space="preserve">Appropriate management control should be in place to ensure that temporary ORs are reversed when appropriate. Licensees should not misuse temporary arrangements in order to circumvent the full rigour of change control processes. Inspectors should look out for long-standing ‘temporary’ ORs and seek to understand why these have not either been withdrawn or incorporated permanently, depending on the circumstances. </w:t>
      </w:r>
    </w:p>
    <w:p w14:paraId="5ACC7895" w14:textId="77777777" w:rsidR="00DA7EC9" w:rsidRPr="00E36883" w:rsidRDefault="00DA7EC9" w:rsidP="003B6041">
      <w:pPr>
        <w:pStyle w:val="Heading2"/>
      </w:pPr>
      <w:bookmarkStart w:id="13" w:name="_Toc237242993"/>
      <w:r w:rsidRPr="00E36883">
        <w:t>Grading operating rules</w:t>
      </w:r>
      <w:bookmarkEnd w:id="13"/>
    </w:p>
    <w:p w14:paraId="713ACF42" w14:textId="77777777" w:rsidR="00DA7EC9" w:rsidRPr="00E36883" w:rsidRDefault="00DA7EC9" w:rsidP="003B6041">
      <w:pPr>
        <w:pStyle w:val="F9-Paragraph"/>
        <w:rPr>
          <w:lang w:bidi="ar-SA"/>
        </w:rPr>
      </w:pPr>
      <w:r w:rsidRPr="00E36883">
        <w:rPr>
          <w:lang w:bidi="ar-SA"/>
        </w:rPr>
        <w:t xml:space="preserve">Licensees should adopt a graded approach to the implementation of ORs: focusing attention on those limits and conditions that are most important to safety. Many licensees categorise ORs according to their safety significance, but ONR does not prescribe the approach to such categorisation. </w:t>
      </w:r>
    </w:p>
    <w:p w14:paraId="782DFCBA" w14:textId="77777777" w:rsidR="00DA7EC9" w:rsidRPr="00E36883" w:rsidRDefault="00DA7EC9" w:rsidP="003B6041">
      <w:pPr>
        <w:pStyle w:val="F9-Paragraph"/>
        <w:rPr>
          <w:lang w:bidi="ar-SA"/>
        </w:rPr>
      </w:pPr>
      <w:r w:rsidRPr="00E36883">
        <w:rPr>
          <w:lang w:bidi="ar-SA"/>
        </w:rPr>
        <w:t>There are several factors that should be considered when determining the significance of an OR. The following list is neither exhaustive nor prescriptive – but identifies some of the key factors that should be considered:</w:t>
      </w:r>
    </w:p>
    <w:p w14:paraId="17455F30" w14:textId="77777777" w:rsidR="00DA7EC9" w:rsidRPr="00E36883" w:rsidRDefault="00DA7EC9" w:rsidP="00136B71">
      <w:pPr>
        <w:pStyle w:val="Bulletlist1"/>
      </w:pPr>
      <w:r w:rsidRPr="00E36883">
        <w:rPr>
          <w:b/>
        </w:rPr>
        <w:t>Risk of harm</w:t>
      </w:r>
      <w:r w:rsidRPr="00E36883">
        <w:t xml:space="preserve">: measured in terms of likelihood and unmitigated potential consequences, for people on- and off-site, either in the short or longer term, of the resulting fault or accident against which the OR provides some defence.   </w:t>
      </w:r>
    </w:p>
    <w:p w14:paraId="5B617267" w14:textId="77777777" w:rsidR="00DA7EC9" w:rsidRPr="00E36883" w:rsidRDefault="00DA7EC9" w:rsidP="00136B71">
      <w:pPr>
        <w:pStyle w:val="Bulletlist1"/>
      </w:pPr>
      <w:r w:rsidRPr="00E36883">
        <w:rPr>
          <w:b/>
        </w:rPr>
        <w:t>Sensitivity to the OR</w:t>
      </w:r>
      <w:r w:rsidRPr="00E36883">
        <w:t xml:space="preserve">: referring to the degree to which the OR is involved in avoiding adverse consequences. This recognises that breaching some ORs can lead more directly and immediately to harm, whereas other ORs form part of a broader collection against which other breaches, or safety measure failures, are needed before harm can result. </w:t>
      </w:r>
    </w:p>
    <w:p w14:paraId="446EBB93" w14:textId="1B25F431" w:rsidR="00DA7EC9" w:rsidRPr="00E36883" w:rsidRDefault="00DA7EC9" w:rsidP="00136B71">
      <w:pPr>
        <w:pStyle w:val="Bulletlist1"/>
      </w:pPr>
      <w:r w:rsidRPr="00E36883">
        <w:rPr>
          <w:b/>
        </w:rPr>
        <w:t>Role in defence in depth</w:t>
      </w:r>
      <w:r w:rsidR="003F1705">
        <w:rPr>
          <w:b/>
        </w:rPr>
        <w:t xml:space="preserve"> </w:t>
      </w:r>
      <w:r w:rsidR="003F1705" w:rsidRPr="003F1705">
        <w:t>(</w:t>
      </w:r>
      <w:r w:rsidR="00136B71">
        <w:t>refer to</w:t>
      </w:r>
      <w:r w:rsidR="003F1705" w:rsidRPr="003F1705">
        <w:t xml:space="preserve"> </w:t>
      </w:r>
      <w:r w:rsidR="00136B71">
        <w:fldChar w:fldCharType="begin"/>
      </w:r>
      <w:r w:rsidR="00136B71">
        <w:instrText xml:space="preserve"> REF _Ref228865360 \h </w:instrText>
      </w:r>
      <w:r w:rsidR="00136B71">
        <w:fldChar w:fldCharType="separate"/>
      </w:r>
      <w:r w:rsidR="00136B71" w:rsidRPr="00DA7EC9">
        <w:rPr>
          <w:b/>
          <w:color w:val="000000" w:themeColor="text2"/>
          <w:sz w:val="22"/>
        </w:rPr>
        <w:t xml:space="preserve">Figure </w:t>
      </w:r>
      <w:r w:rsidR="00136B71" w:rsidRPr="00DA7EC9">
        <w:rPr>
          <w:b/>
          <w:noProof/>
          <w:color w:val="000000" w:themeColor="text2"/>
          <w:sz w:val="22"/>
        </w:rPr>
        <w:t>1</w:t>
      </w:r>
      <w:r w:rsidR="00136B71">
        <w:fldChar w:fldCharType="end"/>
      </w:r>
      <w:r w:rsidR="00136B71">
        <w:t xml:space="preserve"> </w:t>
      </w:r>
      <w:r w:rsidR="003F1705" w:rsidRPr="003F1705">
        <w:t xml:space="preserve">in section </w:t>
      </w:r>
      <w:r w:rsidR="00136B71">
        <w:fldChar w:fldCharType="begin"/>
      </w:r>
      <w:r w:rsidR="00136B71">
        <w:instrText xml:space="preserve"> REF _Ref237242665 \r \h </w:instrText>
      </w:r>
      <w:r w:rsidR="00136B71">
        <w:fldChar w:fldCharType="separate"/>
      </w:r>
      <w:r w:rsidR="00136B71">
        <w:rPr>
          <w:cs/>
        </w:rPr>
        <w:t>‎</w:t>
      </w:r>
      <w:r w:rsidR="00136B71">
        <w:t>5.6</w:t>
      </w:r>
      <w:r w:rsidR="00136B71">
        <w:fldChar w:fldCharType="end"/>
      </w:r>
      <w:r w:rsidR="003F1705" w:rsidRPr="003F1705">
        <w:t>)</w:t>
      </w:r>
      <w:r w:rsidRPr="003F1705">
        <w:t>:</w:t>
      </w:r>
      <w:r w:rsidRPr="00E36883">
        <w:t xml:space="preserve"> referring the level or levels of the hierarchy of defence in depth to which the OR contributes. This recognises that confining fault progression to within the normal or near-normal operational envelope (levels 1 and 2) is preferable to design basis protection (level 3) or mitigation of beyond design basis conditions or radioactive releases (levels 4 and 5). </w:t>
      </w:r>
      <w:r w:rsidR="00136B71">
        <w:br/>
      </w:r>
      <w:r w:rsidRPr="00E36883">
        <w:t>ORs that may span multiple levels of the hierarchy are especially important.</w:t>
      </w:r>
    </w:p>
    <w:p w14:paraId="671ECE4B" w14:textId="77777777" w:rsidR="00DA7EC9" w:rsidRPr="003F1705" w:rsidRDefault="00DA7EC9" w:rsidP="00136B71">
      <w:pPr>
        <w:pStyle w:val="Bulletlist1"/>
      </w:pPr>
      <w:r w:rsidRPr="003F1705">
        <w:rPr>
          <w:b/>
        </w:rPr>
        <w:t>Degree of control</w:t>
      </w:r>
      <w:r w:rsidRPr="003F1705">
        <w:t xml:space="preserve">: recognising that ORs over which operators have a high degree of control (for example, through respecting limits on operating plant configuration, protection, safety measure availability and process parameters) can be more important than ORs over which operators have less or no influence (for example, limits identifying the theoretical points of fuel clad melt). </w:t>
      </w:r>
    </w:p>
    <w:p w14:paraId="3BAF0E11" w14:textId="77777777" w:rsidR="00DA7EC9" w:rsidRPr="00DA7EC9" w:rsidRDefault="00DA7EC9" w:rsidP="00EB12B0">
      <w:pPr>
        <w:pStyle w:val="Heading2"/>
      </w:pPr>
      <w:bookmarkStart w:id="14" w:name="_Ref237241903"/>
      <w:bookmarkStart w:id="15" w:name="_Ref237242665"/>
      <w:bookmarkStart w:id="16" w:name="_Toc237242994"/>
      <w:r w:rsidRPr="00DA7EC9">
        <w:lastRenderedPageBreak/>
        <w:t>Operating rules and defence in depth</w:t>
      </w:r>
      <w:bookmarkEnd w:id="14"/>
      <w:bookmarkEnd w:id="15"/>
      <w:bookmarkEnd w:id="16"/>
    </w:p>
    <w:p w14:paraId="1787DDAD" w14:textId="60EAD22D" w:rsidR="00DA7EC9" w:rsidRPr="00B2378D" w:rsidRDefault="00DA7EC9" w:rsidP="00B2378D">
      <w:pPr>
        <w:pStyle w:val="F9-Paragraph"/>
        <w:rPr>
          <w:lang w:bidi="ar-SA"/>
        </w:rPr>
      </w:pPr>
      <w:r w:rsidRPr="00DA7EC9">
        <w:rPr>
          <w:lang w:bidi="ar-SA"/>
        </w:rPr>
        <w:t xml:space="preserve">The safety case should identify ORs that correspond to the safety functions delivered at each level of the defence in depth hierarchy. This is particularly the case for levels 2 to 5. </w:t>
      </w:r>
      <w:r w:rsidRPr="00DA7EC9">
        <w:rPr>
          <w:lang w:bidi="ar-SA"/>
        </w:rPr>
        <w:fldChar w:fldCharType="begin"/>
      </w:r>
      <w:r w:rsidRPr="00DA7EC9">
        <w:rPr>
          <w:lang w:bidi="ar-SA"/>
        </w:rPr>
        <w:instrText xml:space="preserve"> REF _Ref228865360 \h </w:instrText>
      </w:r>
      <w:r w:rsidRPr="00DA7EC9">
        <w:rPr>
          <w:lang w:bidi="ar-SA"/>
        </w:rPr>
      </w:r>
      <w:r w:rsidRPr="00DA7EC9">
        <w:rPr>
          <w:lang w:bidi="ar-SA"/>
        </w:rPr>
        <w:fldChar w:fldCharType="separate"/>
      </w:r>
      <w:r w:rsidRPr="00DA7EC9">
        <w:rPr>
          <w:lang w:bidi="ar-SA"/>
        </w:rPr>
        <w:t xml:space="preserve">Figure </w:t>
      </w:r>
      <w:r w:rsidRPr="00DA7EC9">
        <w:rPr>
          <w:noProof/>
          <w:lang w:bidi="ar-SA"/>
        </w:rPr>
        <w:t>1</w:t>
      </w:r>
      <w:r w:rsidRPr="00DA7EC9">
        <w:rPr>
          <w:lang w:bidi="ar-SA"/>
        </w:rPr>
        <w:fldChar w:fldCharType="end"/>
      </w:r>
      <w:r w:rsidRPr="00DA7EC9">
        <w:rPr>
          <w:lang w:bidi="ar-SA"/>
        </w:rPr>
        <w:t xml:space="preserve"> illustrates the behaviour of a representative parametric limit during a fault sequence. The extent to which ORs are required at each level will depend on the nature of the facility, the fault scenario in question and what is reasonably practicable. </w:t>
      </w:r>
      <w:r w:rsidR="00F10D2A">
        <w:rPr>
          <w:lang w:bidi="ar-SA"/>
        </w:rPr>
        <w:t>Appendix 4 of the</w:t>
      </w:r>
      <w:r w:rsidR="00DA602C">
        <w:rPr>
          <w:lang w:bidi="ar-SA"/>
        </w:rPr>
        <w:t xml:space="preserve"> </w:t>
      </w:r>
      <w:r w:rsidR="00F10D2A">
        <w:rPr>
          <w:lang w:bidi="ar-SA"/>
        </w:rPr>
        <w:t>‘</w:t>
      </w:r>
      <w:r w:rsidR="00C4478A">
        <w:rPr>
          <w:lang w:bidi="ar-SA"/>
        </w:rPr>
        <w:t>Limits and conditions for Nuclear Safety (Operating Rules)</w:t>
      </w:r>
      <w:r w:rsidR="00F10D2A">
        <w:rPr>
          <w:lang w:bidi="ar-SA"/>
        </w:rPr>
        <w:t>’</w:t>
      </w:r>
      <w:r w:rsidR="00C4478A">
        <w:rPr>
          <w:lang w:bidi="ar-SA"/>
        </w:rPr>
        <w:t xml:space="preserve"> </w:t>
      </w:r>
      <w:r w:rsidR="000E09BC">
        <w:rPr>
          <w:lang w:bidi="ar-SA"/>
        </w:rPr>
        <w:t xml:space="preserve">TAG has further information on this </w:t>
      </w:r>
      <w:sdt>
        <w:sdtPr>
          <w:rPr>
            <w:lang w:bidi="ar-SA"/>
          </w:rPr>
          <w:id w:val="467020292"/>
          <w:citation/>
        </w:sdtPr>
        <w:sdtContent>
          <w:r w:rsidR="000E09BC">
            <w:rPr>
              <w:lang w:bidi="ar-SA"/>
            </w:rPr>
            <w:fldChar w:fldCharType="begin"/>
          </w:r>
          <w:r w:rsidR="000E09BC">
            <w:rPr>
              <w:lang w:bidi="ar-SA"/>
            </w:rPr>
            <w:instrText xml:space="preserve"> CITATION ONR59 \l 2057 </w:instrText>
          </w:r>
          <w:r w:rsidR="000E09BC">
            <w:rPr>
              <w:lang w:bidi="ar-SA"/>
            </w:rPr>
            <w:fldChar w:fldCharType="separate"/>
          </w:r>
          <w:r w:rsidR="00C42B31" w:rsidRPr="00C42B31">
            <w:rPr>
              <w:noProof/>
              <w:lang w:bidi="ar-SA"/>
            </w:rPr>
            <w:t>[1]</w:t>
          </w:r>
          <w:r w:rsidR="000E09BC">
            <w:rPr>
              <w:lang w:bidi="ar-SA"/>
            </w:rPr>
            <w:fldChar w:fldCharType="end"/>
          </w:r>
        </w:sdtContent>
      </w:sdt>
      <w:r w:rsidR="000E09BC">
        <w:rPr>
          <w:lang w:bidi="ar-SA"/>
        </w:rPr>
        <w:t>.</w:t>
      </w:r>
    </w:p>
    <w:p w14:paraId="524FF370" w14:textId="77777777" w:rsidR="00DA7EC9" w:rsidRPr="00DA7EC9" w:rsidRDefault="00DA7EC9" w:rsidP="00DA7EC9">
      <w:pPr>
        <w:keepNext/>
        <w:spacing w:before="240" w:after="120" w:line="240" w:lineRule="auto"/>
        <w:ind w:left="851"/>
        <w:jc w:val="center"/>
        <w:rPr>
          <w:rFonts w:eastAsia="Times New Roman"/>
          <w:szCs w:val="24"/>
          <w:lang w:bidi="ar-SA"/>
        </w:rPr>
      </w:pPr>
      <w:r w:rsidRPr="00DA7EC9">
        <w:rPr>
          <w:rFonts w:eastAsia="Times New Roman"/>
          <w:noProof/>
          <w:sz w:val="22"/>
          <w:szCs w:val="24"/>
          <w:lang w:bidi="ar-SA"/>
        </w:rPr>
        <w:drawing>
          <wp:inline distT="0" distB="0" distL="0" distR="0" wp14:anchorId="1CC0D62A" wp14:editId="2CE4CEA5">
            <wp:extent cx="5010953" cy="3314700"/>
            <wp:effectExtent l="19050" t="19050" r="18415" b="19050"/>
            <wp:docPr id="303315502" name="Picture 3033155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stretch>
                      <a:fillRect/>
                    </a:stretch>
                  </pic:blipFill>
                  <pic:spPr>
                    <a:xfrm>
                      <a:off x="0" y="0"/>
                      <a:ext cx="5016456" cy="3318340"/>
                    </a:xfrm>
                    <a:prstGeom prst="rect">
                      <a:avLst/>
                    </a:prstGeom>
                    <a:ln>
                      <a:solidFill>
                        <a:sysClr val="windowText" lastClr="000000"/>
                      </a:solidFill>
                    </a:ln>
                  </pic:spPr>
                </pic:pic>
              </a:graphicData>
            </a:graphic>
          </wp:inline>
        </w:drawing>
      </w:r>
    </w:p>
    <w:p w14:paraId="603AF55D" w14:textId="77777777" w:rsidR="00DA7EC9" w:rsidRPr="00DA7EC9" w:rsidRDefault="00DA7EC9" w:rsidP="00DA7EC9">
      <w:pPr>
        <w:spacing w:after="200" w:line="240" w:lineRule="auto"/>
        <w:ind w:left="851"/>
        <w:jc w:val="center"/>
        <w:rPr>
          <w:b/>
          <w:bCs/>
          <w:color w:val="000000" w:themeColor="text2"/>
          <w:sz w:val="22"/>
        </w:rPr>
      </w:pPr>
      <w:bookmarkStart w:id="17" w:name="_Ref228865360"/>
      <w:r w:rsidRPr="00DA7EC9">
        <w:rPr>
          <w:b/>
          <w:bCs/>
          <w:color w:val="000000" w:themeColor="text2"/>
          <w:sz w:val="22"/>
        </w:rPr>
        <w:t xml:space="preserve">Figure </w:t>
      </w:r>
      <w:r w:rsidRPr="00DA7EC9">
        <w:rPr>
          <w:b/>
          <w:bCs/>
          <w:color w:val="000000" w:themeColor="text2"/>
          <w:sz w:val="22"/>
        </w:rPr>
        <w:fldChar w:fldCharType="begin"/>
      </w:r>
      <w:r w:rsidRPr="00DA7EC9">
        <w:rPr>
          <w:b/>
          <w:bCs/>
          <w:color w:val="000000" w:themeColor="text2"/>
          <w:sz w:val="22"/>
        </w:rPr>
        <w:instrText xml:space="preserve"> SEQ Figure \* ARABIC </w:instrText>
      </w:r>
      <w:r w:rsidRPr="00DA7EC9">
        <w:rPr>
          <w:b/>
          <w:bCs/>
          <w:color w:val="000000" w:themeColor="text2"/>
          <w:sz w:val="22"/>
        </w:rPr>
        <w:fldChar w:fldCharType="separate"/>
      </w:r>
      <w:r w:rsidRPr="00DA7EC9">
        <w:rPr>
          <w:b/>
          <w:bCs/>
          <w:noProof/>
          <w:color w:val="000000" w:themeColor="text2"/>
          <w:sz w:val="22"/>
        </w:rPr>
        <w:t>1</w:t>
      </w:r>
      <w:r w:rsidRPr="00DA7EC9">
        <w:rPr>
          <w:b/>
          <w:bCs/>
          <w:color w:val="000000" w:themeColor="text2"/>
          <w:sz w:val="22"/>
        </w:rPr>
        <w:fldChar w:fldCharType="end"/>
      </w:r>
      <w:bookmarkEnd w:id="17"/>
      <w:r w:rsidRPr="00DA7EC9">
        <w:rPr>
          <w:b/>
          <w:bCs/>
          <w:color w:val="000000" w:themeColor="text2"/>
          <w:sz w:val="22"/>
        </w:rPr>
        <w:t xml:space="preserve"> – Schematic illustration of a defence in depth approach to ORs.</w:t>
      </w:r>
    </w:p>
    <w:p w14:paraId="50E3DD48" w14:textId="77777777" w:rsidR="00DA7EC9" w:rsidRPr="00DA7EC9" w:rsidRDefault="00DA7EC9" w:rsidP="00DD59A6">
      <w:pPr>
        <w:pStyle w:val="Heading2"/>
      </w:pPr>
      <w:bookmarkStart w:id="18" w:name="_Toc237242995"/>
      <w:r w:rsidRPr="00DA7EC9">
        <w:t>Operating rule compliance</w:t>
      </w:r>
      <w:bookmarkEnd w:id="18"/>
    </w:p>
    <w:p w14:paraId="5BF9B95A" w14:textId="77777777" w:rsidR="00101C14" w:rsidRDefault="00101C14" w:rsidP="00101C14">
      <w:pPr>
        <w:pStyle w:val="F9-Paragraph"/>
      </w:pPr>
      <w:r w:rsidRPr="009C4BEC">
        <w:t xml:space="preserve">The licensee should be able to demonstrate that effective management controls are in place to ensure compliance with </w:t>
      </w:r>
      <w:r>
        <w:t>ORs, in</w:t>
      </w:r>
      <w:r w:rsidRPr="009C4BEC">
        <w:t xml:space="preserve"> all permitted operational states and conditions. </w:t>
      </w:r>
    </w:p>
    <w:p w14:paraId="1648926E" w14:textId="77777777" w:rsidR="00101C14" w:rsidRPr="009C4BEC" w:rsidRDefault="00101C14" w:rsidP="00101C14">
      <w:pPr>
        <w:pStyle w:val="F9-Paragraph"/>
      </w:pPr>
      <w:r w:rsidRPr="009C4BEC">
        <w:t xml:space="preserve">A human factors assessment should cover the means by which </w:t>
      </w:r>
      <w:r>
        <w:t>ORs</w:t>
      </w:r>
      <w:r w:rsidRPr="009C4BEC">
        <w:t xml:space="preserve"> are implemented and monitored. </w:t>
      </w:r>
    </w:p>
    <w:p w14:paraId="79264C8A" w14:textId="77777777" w:rsidR="00101C14" w:rsidRPr="009C4BEC" w:rsidRDefault="00101C14" w:rsidP="00101C14">
      <w:pPr>
        <w:pStyle w:val="F9-Paragraph"/>
      </w:pPr>
      <w:r w:rsidRPr="009C4BEC">
        <w:t>The management controls ensure that positive compliance is demonstrated and that the controls are regularly audited for compliance</w:t>
      </w:r>
      <w:r>
        <w:t>.</w:t>
      </w:r>
      <w:r w:rsidRPr="008C76EC">
        <w:t xml:space="preserve"> </w:t>
      </w:r>
      <w:r>
        <w:t>ORs</w:t>
      </w:r>
      <w:r w:rsidRPr="009C4BEC">
        <w:t xml:space="preserve"> are worded such that compliance can be readily demonstrated.</w:t>
      </w:r>
    </w:p>
    <w:p w14:paraId="4D534E61" w14:textId="77777777" w:rsidR="00101C14" w:rsidRPr="009C4BEC" w:rsidRDefault="00101C14" w:rsidP="00101C14">
      <w:pPr>
        <w:pStyle w:val="F9-Paragraph"/>
      </w:pPr>
      <w:bookmarkStart w:id="19" w:name="a14_1"/>
      <w:bookmarkEnd w:id="19"/>
      <w:r w:rsidRPr="009C4BEC">
        <w:t xml:space="preserve">Compliance with </w:t>
      </w:r>
      <w:r>
        <w:t>ORs</w:t>
      </w:r>
      <w:r w:rsidRPr="009C4BEC">
        <w:t xml:space="preserve"> should have defined surveillance requirements and should be demonstrated by suitable records (logs) that form part of the facility’s quality management system. </w:t>
      </w:r>
    </w:p>
    <w:p w14:paraId="0FF2D002" w14:textId="2CCD05C1" w:rsidR="00101C14" w:rsidRPr="009C4BEC" w:rsidRDefault="00F10D2A" w:rsidP="00101C14">
      <w:pPr>
        <w:pStyle w:val="F9-Paragraph"/>
      </w:pPr>
      <w:bookmarkStart w:id="20" w:name="a14_2"/>
      <w:bookmarkEnd w:id="20"/>
      <w:r>
        <w:lastRenderedPageBreak/>
        <w:t>SQEPs</w:t>
      </w:r>
      <w:r w:rsidR="00101C14" w:rsidRPr="009C4BEC">
        <w:t xml:space="preserve"> should be responsible for compliance with the </w:t>
      </w:r>
      <w:r w:rsidR="00101C14">
        <w:t>ORs</w:t>
      </w:r>
      <w:r w:rsidR="00101C14" w:rsidRPr="009C4BEC">
        <w:t xml:space="preserve">. For those </w:t>
      </w:r>
      <w:r w:rsidR="00101C14">
        <w:t>ORs</w:t>
      </w:r>
      <w:r w:rsidR="00101C14" w:rsidRPr="009C4BEC">
        <w:t xml:space="preserve"> that are most important to nuclear safety</w:t>
      </w:r>
      <w:r>
        <w:t>,</w:t>
      </w:r>
      <w:r w:rsidR="00101C14" w:rsidRPr="009C4BEC">
        <w:t xml:space="preserve"> such persons should be Duly Authorised</w:t>
      </w:r>
      <w:r>
        <w:t>,</w:t>
      </w:r>
      <w:r w:rsidR="00101C14" w:rsidRPr="009C4BEC">
        <w:t xml:space="preserve"> in accordance with LC12.</w:t>
      </w:r>
    </w:p>
    <w:p w14:paraId="5822341E" w14:textId="77777777" w:rsidR="00101C14" w:rsidRPr="00825569" w:rsidRDefault="00101C14" w:rsidP="00101C14">
      <w:pPr>
        <w:pStyle w:val="F9-Paragraph"/>
      </w:pPr>
      <w:bookmarkStart w:id="21" w:name="a14_3"/>
      <w:bookmarkStart w:id="22" w:name="a14_4"/>
      <w:bookmarkStart w:id="23" w:name="a14_5"/>
      <w:bookmarkEnd w:id="21"/>
      <w:bookmarkEnd w:id="22"/>
      <w:bookmarkEnd w:id="23"/>
      <w:r>
        <w:t>Arrangements</w:t>
      </w:r>
      <w:r w:rsidRPr="00825569">
        <w:t xml:space="preserve"> should ensure that operators are always aware of trends in relevant plant parameters and the availability/status of the safety measures.</w:t>
      </w:r>
    </w:p>
    <w:p w14:paraId="3336571D" w14:textId="77777777" w:rsidR="00101C14" w:rsidRPr="00825569" w:rsidRDefault="00101C14" w:rsidP="00101C14">
      <w:pPr>
        <w:pStyle w:val="F9-Paragraph"/>
      </w:pPr>
      <w:bookmarkStart w:id="24" w:name="a14_6"/>
      <w:bookmarkEnd w:id="24"/>
      <w:r>
        <w:t>Arrangements</w:t>
      </w:r>
      <w:r w:rsidRPr="00825569">
        <w:t xml:space="preserve"> for controlling, indicating, communicating and assessing the availability of safety measures, other plant, equipment and essential consumables required by </w:t>
      </w:r>
      <w:r>
        <w:t>ORs</w:t>
      </w:r>
      <w:r w:rsidRPr="00825569">
        <w:t xml:space="preserve"> should be in place.</w:t>
      </w:r>
    </w:p>
    <w:p w14:paraId="46B8C2CF" w14:textId="77777777" w:rsidR="00101C14" w:rsidRPr="00825569" w:rsidRDefault="00101C14" w:rsidP="00101C14">
      <w:pPr>
        <w:pStyle w:val="F9-Paragraph"/>
      </w:pPr>
      <w:bookmarkStart w:id="25" w:name="a14_7"/>
      <w:bookmarkEnd w:id="25"/>
      <w:r w:rsidRPr="00825569">
        <w:t xml:space="preserve">Such </w:t>
      </w:r>
      <w:r>
        <w:t>arrangements</w:t>
      </w:r>
      <w:r w:rsidRPr="00825569">
        <w:t xml:space="preserve"> should cover the extension of allowable periods of unavailability.</w:t>
      </w:r>
    </w:p>
    <w:p w14:paraId="50A51C57" w14:textId="59532CD4" w:rsidR="0018511E" w:rsidRDefault="00876A6E" w:rsidP="00876A6E">
      <w:pPr>
        <w:pStyle w:val="F9-Paragraph"/>
      </w:pPr>
      <w:bookmarkStart w:id="26" w:name="a12_2"/>
      <w:bookmarkEnd w:id="26"/>
      <w:r>
        <w:t>ORs</w:t>
      </w:r>
      <w:r w:rsidRPr="008A4E20">
        <w:t xml:space="preserve"> should be readily available to operators in a suitable form, at the operational point of work (for example, control room or work station). </w:t>
      </w:r>
    </w:p>
    <w:p w14:paraId="1523C347" w14:textId="77777777" w:rsidR="00DA7EC9" w:rsidRPr="00DA7EC9" w:rsidRDefault="00DA7EC9" w:rsidP="0067779B">
      <w:pPr>
        <w:pStyle w:val="F9-Paragraph"/>
        <w:rPr>
          <w:lang w:bidi="ar-SA"/>
        </w:rPr>
      </w:pPr>
      <w:r w:rsidRPr="00DA7EC9">
        <w:rPr>
          <w:lang w:bidi="ar-SA"/>
        </w:rPr>
        <w:t xml:space="preserve">The surveillance requirements set-out in the surveillance programme should be clearly linked to the ORs that they support. The exact way the surveillance should be carried out, and the frequency or other conditions by which it should be undertaken, should also be clear, making use of supporting operating instructions as necessary. Where calculations are required, steps to minimise the risk of human error should be implemented (for example, by opting for appropriately validated computational methods, look-up tables, or other simplifications rather than relying on manual calculations).  </w:t>
      </w:r>
    </w:p>
    <w:p w14:paraId="18073337" w14:textId="77777777" w:rsidR="00DA7EC9" w:rsidRPr="00DA7EC9" w:rsidRDefault="00DA7EC9" w:rsidP="00706332">
      <w:pPr>
        <w:pStyle w:val="F9-Paragraph"/>
        <w:rPr>
          <w:lang w:bidi="ar-SA"/>
        </w:rPr>
      </w:pPr>
      <w:r w:rsidRPr="00DA7EC9">
        <w:rPr>
          <w:lang w:bidi="ar-SA"/>
        </w:rPr>
        <w:t>The licensee should ensure ORs are robust and include sufficient margins such that measurement uncertainty or timing constraints cannot result in apparent compliance masking an actual breach of the safety case.</w:t>
      </w:r>
    </w:p>
    <w:p w14:paraId="67449633" w14:textId="77777777" w:rsidR="00DA7EC9" w:rsidRPr="00DA7EC9" w:rsidRDefault="00DA7EC9" w:rsidP="00D35DA4">
      <w:pPr>
        <w:pStyle w:val="Heading2"/>
      </w:pPr>
      <w:bookmarkStart w:id="27" w:name="_Toc237242996"/>
      <w:r w:rsidRPr="00DA7EC9">
        <w:t>Periodic review of operating rules</w:t>
      </w:r>
      <w:bookmarkEnd w:id="27"/>
    </w:p>
    <w:p w14:paraId="4D431ED5" w14:textId="77777777" w:rsidR="00DA7EC9" w:rsidRPr="00DA7EC9" w:rsidRDefault="00DA7EC9" w:rsidP="00D35DA4">
      <w:pPr>
        <w:pStyle w:val="F9-Paragraph"/>
        <w:rPr>
          <w:lang w:bidi="ar-SA"/>
        </w:rPr>
      </w:pPr>
      <w:r w:rsidRPr="00DA7EC9">
        <w:rPr>
          <w:lang w:bidi="ar-SA"/>
        </w:rPr>
        <w:t>The systematic review of ORs, in light of operational experience and other factors, should form a key part of a licensee’s LC15 periodic safety review process.</w:t>
      </w:r>
    </w:p>
    <w:p w14:paraId="2302B855" w14:textId="47FDCABA" w:rsidR="00DA7EC9" w:rsidRPr="00DA7EC9" w:rsidRDefault="00DA7EC9" w:rsidP="00D35DA4">
      <w:pPr>
        <w:pStyle w:val="F9-Paragraph"/>
        <w:rPr>
          <w:lang w:bidi="ar-SA"/>
        </w:rPr>
      </w:pPr>
      <w:r w:rsidRPr="00DA7EC9">
        <w:rPr>
          <w:lang w:bidi="ar-SA"/>
        </w:rPr>
        <w:t xml:space="preserve">When considering the adequacy of a licensee’s periodic review inspectors should consider whether it has been confirmed that ORs remain applicable for their intended purpose and can be complied with. Where necessary, a licensee’s review may lead to changes in ORs as a result of operating experience, revised analysis, changes in safety philosophy or safety argument, technological development and advances in </w:t>
      </w:r>
      <w:r w:rsidR="00F10D2A">
        <w:rPr>
          <w:lang w:bidi="ar-SA"/>
        </w:rPr>
        <w:t>relevant good practice (RGP)</w:t>
      </w:r>
      <w:r w:rsidRPr="00DA7EC9">
        <w:rPr>
          <w:lang w:bidi="ar-SA"/>
        </w:rPr>
        <w:t xml:space="preserve">. </w:t>
      </w:r>
    </w:p>
    <w:p w14:paraId="2BD5DE52" w14:textId="77777777" w:rsidR="00F10D2A" w:rsidRDefault="00F10D2A" w:rsidP="003B5D18">
      <w:pPr>
        <w:pStyle w:val="Heading2"/>
        <w:sectPr w:rsidR="00F10D2A" w:rsidSect="00B23A5E">
          <w:headerReference w:type="even" r:id="rId25"/>
          <w:headerReference w:type="default" r:id="rId26"/>
          <w:footerReference w:type="even" r:id="rId27"/>
          <w:pgSz w:w="11906" w:h="16838" w:code="9"/>
          <w:pgMar w:top="1440" w:right="1440" w:bottom="1440" w:left="1440" w:header="397" w:footer="397" w:gutter="0"/>
          <w:cols w:space="312"/>
          <w:docGrid w:linePitch="360"/>
        </w:sectPr>
      </w:pPr>
    </w:p>
    <w:p w14:paraId="3A665E62" w14:textId="77777777" w:rsidR="00DA7EC9" w:rsidRPr="00DA7EC9" w:rsidRDefault="00DA7EC9" w:rsidP="003B5D18">
      <w:pPr>
        <w:pStyle w:val="Heading2"/>
      </w:pPr>
      <w:bookmarkStart w:id="28" w:name="_Toc237242997"/>
      <w:r w:rsidRPr="00DA7EC9">
        <w:lastRenderedPageBreak/>
        <w:t>Operating rule reporting</w:t>
      </w:r>
      <w:bookmarkEnd w:id="28"/>
    </w:p>
    <w:p w14:paraId="043FB6B6" w14:textId="77777777" w:rsidR="00DA7EC9" w:rsidRPr="00DA7EC9" w:rsidRDefault="00DA7EC9" w:rsidP="003B5D18">
      <w:pPr>
        <w:pStyle w:val="F9-Paragraph"/>
        <w:rPr>
          <w:lang w:bidi="ar-SA"/>
        </w:rPr>
      </w:pPr>
      <w:bookmarkStart w:id="29" w:name="_Ref106112499"/>
      <w:r w:rsidRPr="00DA7EC9">
        <w:rPr>
          <w:lang w:bidi="ar-SA"/>
        </w:rPr>
        <w:t xml:space="preserve">The safety case should identify the subset of ORs relevant to event reporting under LC23(3) and LC7. </w:t>
      </w:r>
      <w:bookmarkStart w:id="30" w:name="_Ref106112504"/>
      <w:bookmarkEnd w:id="29"/>
      <w:r w:rsidRPr="00DA7EC9">
        <w:rPr>
          <w:lang w:bidi="ar-SA"/>
        </w:rPr>
        <w:t>Reporting thresholds should be set at a point where non</w:t>
      </w:r>
      <w:r w:rsidRPr="00DA7EC9">
        <w:rPr>
          <w:rFonts w:ascii="Cambria Math" w:hAnsi="Cambria Math" w:cs="Cambria Math"/>
          <w:lang w:bidi="ar-SA"/>
        </w:rPr>
        <w:t>‑</w:t>
      </w:r>
      <w:r w:rsidRPr="00DA7EC9">
        <w:rPr>
          <w:lang w:bidi="ar-SA"/>
        </w:rPr>
        <w:t xml:space="preserve">compliance reflects a material loss of control, but not so low that routine operational variation leads to unnecessary low-level reporting and a disproportionate administrative burden. </w:t>
      </w:r>
      <w:bookmarkEnd w:id="30"/>
    </w:p>
    <w:p w14:paraId="1B51272E" w14:textId="77777777" w:rsidR="00DA7EC9" w:rsidRPr="00DA7EC9" w:rsidRDefault="00DA7EC9" w:rsidP="003B5D18">
      <w:pPr>
        <w:pStyle w:val="F9-Paragraph"/>
        <w:rPr>
          <w:lang w:bidi="ar-SA"/>
        </w:rPr>
      </w:pPr>
      <w:r w:rsidRPr="00DA7EC9">
        <w:rPr>
          <w:lang w:bidi="ar-SA"/>
        </w:rPr>
        <w:t>ONR’s interest in a reported exceedance should be proportionate and will take into account factors such as:</w:t>
      </w:r>
    </w:p>
    <w:p w14:paraId="1358D8FE" w14:textId="77777777" w:rsidR="00DA7EC9" w:rsidRPr="00DA7EC9" w:rsidRDefault="00DA7EC9" w:rsidP="00F10D2A">
      <w:pPr>
        <w:pStyle w:val="Bulletlist1"/>
      </w:pPr>
      <w:r w:rsidRPr="00DA7EC9">
        <w:t xml:space="preserve">the potential safety consequence; </w:t>
      </w:r>
    </w:p>
    <w:p w14:paraId="5289547A" w14:textId="77777777" w:rsidR="00DA7EC9" w:rsidRPr="00DA7EC9" w:rsidRDefault="00DA7EC9" w:rsidP="00F10D2A">
      <w:pPr>
        <w:pStyle w:val="Bulletlist1"/>
      </w:pPr>
      <w:r w:rsidRPr="00DA7EC9">
        <w:t>the degree of loss of control;</w:t>
      </w:r>
    </w:p>
    <w:p w14:paraId="797A9BBE" w14:textId="77777777" w:rsidR="00DA7EC9" w:rsidRPr="00DA7EC9" w:rsidRDefault="00DA7EC9" w:rsidP="00F10D2A">
      <w:pPr>
        <w:pStyle w:val="Bulletlist1"/>
      </w:pPr>
      <w:r w:rsidRPr="00DA7EC9">
        <w:t xml:space="preserve">the extent to which the licensee was responsible for that loss of control; </w:t>
      </w:r>
    </w:p>
    <w:p w14:paraId="6FB5B68A" w14:textId="77777777" w:rsidR="00DA7EC9" w:rsidRPr="00DA7EC9" w:rsidRDefault="00DA7EC9" w:rsidP="00F10D2A">
      <w:pPr>
        <w:pStyle w:val="Bulletlist1"/>
      </w:pPr>
      <w:r w:rsidRPr="00DA7EC9">
        <w:t>the duration of undiscovered non</w:t>
      </w:r>
      <w:r w:rsidRPr="00DA7EC9">
        <w:rPr>
          <w:rFonts w:ascii="Cambria Math" w:hAnsi="Cambria Math" w:cs="Cambria Math"/>
        </w:rPr>
        <w:t>‑</w:t>
      </w:r>
      <w:r w:rsidRPr="00DA7EC9">
        <w:t xml:space="preserve">compliance; and </w:t>
      </w:r>
    </w:p>
    <w:p w14:paraId="16D854A3" w14:textId="2C87193F" w:rsidR="00DA7EC9" w:rsidRPr="00A02C73" w:rsidRDefault="00DA7EC9" w:rsidP="00F10D2A">
      <w:pPr>
        <w:pStyle w:val="Bulletlist1"/>
      </w:pPr>
      <w:r w:rsidRPr="00DA7EC9">
        <w:t>any recurrence or failure to act on previous learning.</w:t>
      </w:r>
    </w:p>
    <w:p w14:paraId="06DDCD25" w14:textId="77777777" w:rsidR="00C33349" w:rsidRPr="00E632B0" w:rsidRDefault="00C33349" w:rsidP="00C33349">
      <w:pPr>
        <w:pStyle w:val="Heading2"/>
      </w:pPr>
      <w:bookmarkStart w:id="31" w:name="_Toc167178861"/>
      <w:bookmarkStart w:id="32" w:name="_Toc237242998"/>
      <w:bookmarkEnd w:id="11"/>
      <w:r w:rsidRPr="00E632B0">
        <w:t>Normal operations set points</w:t>
      </w:r>
      <w:bookmarkEnd w:id="31"/>
      <w:bookmarkEnd w:id="32"/>
    </w:p>
    <w:p w14:paraId="639895AE" w14:textId="2D51C9D2" w:rsidR="00E90E5A" w:rsidRDefault="00730E04" w:rsidP="00C33349">
      <w:pPr>
        <w:pStyle w:val="F9-Paragraph"/>
      </w:pPr>
      <w:r>
        <w:t>OR</w:t>
      </w:r>
      <w:r w:rsidR="00C70AF6">
        <w:t>s</w:t>
      </w:r>
      <w:r w:rsidR="00C33349" w:rsidRPr="002B2B26">
        <w:t xml:space="preserve"> for normal operation should be set below safety measure settings, with an adequate margin, in order to provide a clear demarcation between normal operational states and fault/accident conditions.</w:t>
      </w:r>
      <w:r w:rsidR="00971415" w:rsidRPr="002B2B26">
        <w:t xml:space="preserve"> </w:t>
      </w:r>
    </w:p>
    <w:p w14:paraId="0613AFE7" w14:textId="669B7EBD" w:rsidR="00C33349" w:rsidRPr="002B2B26" w:rsidRDefault="00730E04" w:rsidP="00C33349">
      <w:pPr>
        <w:pStyle w:val="F9-Paragraph"/>
      </w:pPr>
      <w:r>
        <w:t>OR</w:t>
      </w:r>
      <w:r w:rsidR="00B7358B">
        <w:t>s</w:t>
      </w:r>
      <w:r w:rsidR="00971415" w:rsidRPr="002B2B26">
        <w:t xml:space="preserve"> are set at an adequate margin below the settings of the safety measures to prevent spurious activation of the safety measure</w:t>
      </w:r>
      <w:r w:rsidR="002B2B26">
        <w:t>.</w:t>
      </w:r>
    </w:p>
    <w:p w14:paraId="3C4FF1E2" w14:textId="1D5E7617" w:rsidR="00C33349" w:rsidRPr="00E632B0" w:rsidRDefault="00C33349" w:rsidP="00C33349">
      <w:pPr>
        <w:pStyle w:val="F9-Paragraph"/>
      </w:pPr>
      <w:bookmarkStart w:id="33" w:name="a8_1"/>
      <w:bookmarkEnd w:id="33"/>
      <w:r w:rsidRPr="00E632B0">
        <w:t xml:space="preserve">A suitable rationale should be applied and justified in the safety case for the margins between </w:t>
      </w:r>
      <w:r w:rsidR="00730E04">
        <w:t>OR</w:t>
      </w:r>
      <w:r w:rsidRPr="00E632B0">
        <w:t xml:space="preserve"> for normal operation and the safety measure settings.</w:t>
      </w:r>
    </w:p>
    <w:p w14:paraId="605F9790" w14:textId="77777777" w:rsidR="00C33349" w:rsidRPr="002B2B26" w:rsidRDefault="00C33349" w:rsidP="00C33349">
      <w:pPr>
        <w:pStyle w:val="Heading2"/>
      </w:pPr>
      <w:bookmarkStart w:id="34" w:name="a8_2"/>
      <w:bookmarkStart w:id="35" w:name="_Toc167178862"/>
      <w:bookmarkStart w:id="36" w:name="_Toc237242999"/>
      <w:bookmarkEnd w:id="34"/>
      <w:r w:rsidRPr="002B2B26">
        <w:t>Alarms and indications</w:t>
      </w:r>
      <w:bookmarkEnd w:id="35"/>
      <w:bookmarkEnd w:id="36"/>
    </w:p>
    <w:p w14:paraId="77C55019" w14:textId="765A1590" w:rsidR="002E44D3" w:rsidRDefault="00C33349" w:rsidP="00C33349">
      <w:pPr>
        <w:pStyle w:val="F9-Paragraph"/>
      </w:pPr>
      <w:r w:rsidRPr="002B2B26">
        <w:t xml:space="preserve">The availability of alarms and indications needed to ensure nuclear safety should be covered within the </w:t>
      </w:r>
      <w:r w:rsidR="00730E04">
        <w:t>OR</w:t>
      </w:r>
      <w:r w:rsidR="00B7358B">
        <w:t>s</w:t>
      </w:r>
      <w:r w:rsidRPr="002B2B26">
        <w:t xml:space="preserve">. </w:t>
      </w:r>
    </w:p>
    <w:p w14:paraId="4E466C5E" w14:textId="78FA2DA5" w:rsidR="00C33349" w:rsidRPr="002B2B26" w:rsidRDefault="00C33349" w:rsidP="00C33349">
      <w:pPr>
        <w:pStyle w:val="F9-Paragraph"/>
      </w:pPr>
      <w:r w:rsidRPr="002B2B26">
        <w:t xml:space="preserve">The </w:t>
      </w:r>
      <w:r w:rsidR="00730E04">
        <w:t>OR</w:t>
      </w:r>
      <w:r w:rsidR="00B7358B">
        <w:t>s</w:t>
      </w:r>
      <w:r w:rsidRPr="002B2B26">
        <w:t xml:space="preserve"> should </w:t>
      </w:r>
      <w:r w:rsidRPr="00F42034">
        <w:t>ensure that adequate alarms will be provided so that operating personnel have enough time to initiate corrective actions before safety measures are initiated.</w:t>
      </w:r>
      <w:r w:rsidR="00F42034" w:rsidRPr="00F42034">
        <w:t xml:space="preserve"> </w:t>
      </w:r>
      <w:r w:rsidR="00941CAE" w:rsidRPr="002B2B26">
        <w:t>An adequate margin should be allowed for in the alarm settings to enable</w:t>
      </w:r>
      <w:r w:rsidR="00941CAE">
        <w:t xml:space="preserve"> this.</w:t>
      </w:r>
    </w:p>
    <w:p w14:paraId="7B65301A" w14:textId="77777777" w:rsidR="00C33349" w:rsidRPr="002B2B26" w:rsidRDefault="00C33349" w:rsidP="00C33349">
      <w:pPr>
        <w:pStyle w:val="F9-Paragraph"/>
      </w:pPr>
      <w:bookmarkStart w:id="37" w:name="a9_1"/>
      <w:bookmarkStart w:id="38" w:name="a9_2"/>
      <w:bookmarkEnd w:id="37"/>
      <w:bookmarkEnd w:id="38"/>
      <w:r w:rsidRPr="002B2B26">
        <w:t>Alarms should be managed such that standing alarms do not impair the operator response to genuine alarm signals.</w:t>
      </w:r>
    </w:p>
    <w:p w14:paraId="73F360BC" w14:textId="77777777" w:rsidR="00C33349" w:rsidRPr="002B2B26" w:rsidRDefault="00C33349" w:rsidP="00C33349">
      <w:pPr>
        <w:pStyle w:val="F9-Paragraph"/>
      </w:pPr>
      <w:bookmarkStart w:id="39" w:name="a9_3"/>
      <w:bookmarkEnd w:id="39"/>
      <w:r w:rsidRPr="002B2B26">
        <w:t>Defects from standing alarms should be remedied as soon as reasonably practicable.</w:t>
      </w:r>
    </w:p>
    <w:p w14:paraId="33A17AFA" w14:textId="0DB5C634" w:rsidR="00C33349" w:rsidRPr="008A4E20" w:rsidRDefault="00C33349" w:rsidP="00C33349">
      <w:pPr>
        <w:pStyle w:val="Heading2"/>
      </w:pPr>
      <w:bookmarkStart w:id="40" w:name="a10_6"/>
      <w:bookmarkStart w:id="41" w:name="a10_7"/>
      <w:bookmarkStart w:id="42" w:name="_Toc167178866"/>
      <w:bookmarkStart w:id="43" w:name="_Toc237243000"/>
      <w:bookmarkEnd w:id="40"/>
      <w:bookmarkEnd w:id="41"/>
      <w:r w:rsidRPr="008A4E20">
        <w:lastRenderedPageBreak/>
        <w:t xml:space="preserve">Operating </w:t>
      </w:r>
      <w:r w:rsidR="00F10D2A">
        <w:t>i</w:t>
      </w:r>
      <w:r w:rsidRPr="008A4E20">
        <w:t>nstructions</w:t>
      </w:r>
      <w:bookmarkEnd w:id="42"/>
      <w:bookmarkEnd w:id="43"/>
    </w:p>
    <w:p w14:paraId="35DC8A34" w14:textId="5997EEB5" w:rsidR="00825569" w:rsidRPr="00F71E67" w:rsidRDefault="00825569" w:rsidP="00C33349">
      <w:pPr>
        <w:pStyle w:val="F9-Paragraph"/>
      </w:pPr>
      <w:r w:rsidRPr="00F71E67">
        <w:t xml:space="preserve">Any </w:t>
      </w:r>
      <w:r w:rsidR="00F10D2A">
        <w:t>o</w:t>
      </w:r>
      <w:r w:rsidRPr="00F71E67">
        <w:t xml:space="preserve">perating </w:t>
      </w:r>
      <w:r w:rsidR="00F10D2A">
        <w:t>i</w:t>
      </w:r>
      <w:r w:rsidRPr="00F71E67">
        <w:t xml:space="preserve">nstruction that implements an </w:t>
      </w:r>
      <w:r w:rsidR="00B7358B">
        <w:t>OR</w:t>
      </w:r>
      <w:r w:rsidRPr="00F71E67">
        <w:t xml:space="preserve"> is clearly identified as such.</w:t>
      </w:r>
    </w:p>
    <w:p w14:paraId="54F7A13C" w14:textId="2BFF7228" w:rsidR="00C33349" w:rsidRPr="00C41400" w:rsidRDefault="00C33349" w:rsidP="00C33349">
      <w:pPr>
        <w:pStyle w:val="F9-Paragraph"/>
      </w:pPr>
      <w:r w:rsidRPr="00C41400">
        <w:t xml:space="preserve">A clear set of </w:t>
      </w:r>
      <w:r w:rsidR="00F10D2A">
        <w:t>o</w:t>
      </w:r>
      <w:r w:rsidR="00F10D2A" w:rsidRPr="00F71E67">
        <w:t xml:space="preserve">perating </w:t>
      </w:r>
      <w:r w:rsidR="00F10D2A">
        <w:t>i</w:t>
      </w:r>
      <w:r w:rsidR="00F10D2A" w:rsidRPr="00F71E67">
        <w:t>nstruction</w:t>
      </w:r>
      <w:r w:rsidR="00F10D2A">
        <w:t>s</w:t>
      </w:r>
      <w:r w:rsidRPr="00C41400">
        <w:t xml:space="preserve">, governing all permitted modes of normal operation, should be available that ensures the facility is operated within the </w:t>
      </w:r>
      <w:r w:rsidR="00730E04">
        <w:t>OR</w:t>
      </w:r>
      <w:r w:rsidR="00B7358B">
        <w:t>s</w:t>
      </w:r>
      <w:r w:rsidRPr="00C41400">
        <w:t xml:space="preserve">. </w:t>
      </w:r>
    </w:p>
    <w:p w14:paraId="3AF16186" w14:textId="6CE951C0" w:rsidR="00C33349" w:rsidRPr="00C41400" w:rsidRDefault="00C33349" w:rsidP="00C33349">
      <w:pPr>
        <w:pStyle w:val="F9-Paragraph"/>
      </w:pPr>
      <w:bookmarkStart w:id="44" w:name="a13_1"/>
      <w:bookmarkEnd w:id="44"/>
      <w:r w:rsidRPr="00C41400">
        <w:t xml:space="preserve">Operating </w:t>
      </w:r>
      <w:r w:rsidR="00F10D2A">
        <w:t>i</w:t>
      </w:r>
      <w:r w:rsidRPr="00C41400">
        <w:t>nstructions should cover all permitted operational states and conditions.</w:t>
      </w:r>
    </w:p>
    <w:p w14:paraId="59372CA4" w14:textId="57B9D04F" w:rsidR="00C33349" w:rsidRPr="00C41400" w:rsidRDefault="00F10D2A" w:rsidP="00C33349">
      <w:pPr>
        <w:pStyle w:val="F9-Paragraph"/>
      </w:pPr>
      <w:bookmarkStart w:id="45" w:name="a13_2"/>
      <w:bookmarkEnd w:id="45"/>
      <w:r w:rsidRPr="00C41400">
        <w:t xml:space="preserve">Operating </w:t>
      </w:r>
      <w:r>
        <w:t>i</w:t>
      </w:r>
      <w:r w:rsidRPr="00C41400">
        <w:t xml:space="preserve">nstructions </w:t>
      </w:r>
      <w:r w:rsidR="00C33349" w:rsidRPr="00C41400">
        <w:t>should be authorised, up to date and available to all relevant operations staff.</w:t>
      </w:r>
    </w:p>
    <w:p w14:paraId="34B87D0D" w14:textId="095E55BE" w:rsidR="00C33349" w:rsidRPr="00C41400" w:rsidRDefault="00730E04" w:rsidP="00C33349">
      <w:pPr>
        <w:pStyle w:val="F9-Paragraph"/>
      </w:pPr>
      <w:bookmarkStart w:id="46" w:name="a13_3"/>
      <w:bookmarkEnd w:id="46"/>
      <w:r>
        <w:t>OR</w:t>
      </w:r>
      <w:r w:rsidR="00B7358B">
        <w:t>s</w:t>
      </w:r>
      <w:r w:rsidR="00C33349" w:rsidRPr="00C41400">
        <w:t xml:space="preserve">, </w:t>
      </w:r>
      <w:r w:rsidR="00F10D2A">
        <w:t>o</w:t>
      </w:r>
      <w:r w:rsidR="00F10D2A" w:rsidRPr="00C41400">
        <w:t xml:space="preserve">perating </w:t>
      </w:r>
      <w:r w:rsidR="00F10D2A">
        <w:t>i</w:t>
      </w:r>
      <w:r w:rsidR="00F10D2A" w:rsidRPr="00C41400">
        <w:t>nstructions</w:t>
      </w:r>
      <w:r w:rsidR="00F10D2A">
        <w:t>,</w:t>
      </w:r>
      <w:r w:rsidR="00F10D2A" w:rsidRPr="00C41400">
        <w:t xml:space="preserve"> </w:t>
      </w:r>
      <w:r w:rsidR="00C33349" w:rsidRPr="00C41400">
        <w:t>and other supporting documentation should be maintained as a consistent set of documents.</w:t>
      </w:r>
    </w:p>
    <w:p w14:paraId="24A21DA9" w14:textId="2E541962" w:rsidR="00C33349" w:rsidRPr="00C41400" w:rsidRDefault="00F10D2A" w:rsidP="00C33349">
      <w:pPr>
        <w:pStyle w:val="F9-Paragraph"/>
      </w:pPr>
      <w:bookmarkStart w:id="47" w:name="a13_4"/>
      <w:bookmarkEnd w:id="47"/>
      <w:r w:rsidRPr="00C41400">
        <w:t xml:space="preserve">Operating </w:t>
      </w:r>
      <w:r>
        <w:t>i</w:t>
      </w:r>
      <w:r w:rsidRPr="00C41400">
        <w:t xml:space="preserve">nstructions </w:t>
      </w:r>
      <w:r w:rsidR="00C33349" w:rsidRPr="00C41400">
        <w:t>should ensure that the facility is operated so as to maximise the margin between normal operations and Safety Limits.</w:t>
      </w:r>
    </w:p>
    <w:p w14:paraId="78F59BD8" w14:textId="1FF64189" w:rsidR="00D179C5" w:rsidRDefault="00C33349" w:rsidP="009D1BFC">
      <w:pPr>
        <w:pStyle w:val="F9-Paragraph"/>
      </w:pPr>
      <w:bookmarkStart w:id="48" w:name="a13_5"/>
      <w:bookmarkEnd w:id="48"/>
      <w:r w:rsidRPr="00825569">
        <w:t xml:space="preserve">Compliance with </w:t>
      </w:r>
      <w:r w:rsidR="00730E04">
        <w:t>OR</w:t>
      </w:r>
      <w:r w:rsidR="00B7358B">
        <w:t>s</w:t>
      </w:r>
      <w:r w:rsidRPr="00825569">
        <w:t xml:space="preserve"> alone may not be sufficient to demonstrate that the overall risk from the facility is ALARP. Therefore, operations and configuration should be kept under surveillance (for example, through the use of risk monitors).</w:t>
      </w:r>
      <w:r w:rsidR="009D1BFC" w:rsidRPr="00825569">
        <w:t xml:space="preserve"> </w:t>
      </w:r>
    </w:p>
    <w:p w14:paraId="53F238FD" w14:textId="77777777" w:rsidR="009F4347" w:rsidRPr="007711F0" w:rsidRDefault="009F4347" w:rsidP="009F4347">
      <w:pPr>
        <w:pStyle w:val="Heading2"/>
      </w:pPr>
      <w:bookmarkStart w:id="49" w:name="_Toc167178858"/>
      <w:bookmarkStart w:id="50" w:name="_Toc237243001"/>
      <w:r w:rsidRPr="007711F0">
        <w:t>Use of surrogate parameters</w:t>
      </w:r>
      <w:bookmarkEnd w:id="49"/>
      <w:bookmarkEnd w:id="50"/>
    </w:p>
    <w:p w14:paraId="0E811575" w14:textId="77777777" w:rsidR="009F4347" w:rsidRDefault="009F4347" w:rsidP="009F4347">
      <w:pPr>
        <w:pStyle w:val="F9-Paragraph"/>
        <w:rPr>
          <w:szCs w:val="24"/>
        </w:rPr>
      </w:pPr>
      <w:r>
        <w:t>Where a surrogate parameter is used, the safety case should justify its use and define an unambiguous relationship to the relevant safety critical parameter.</w:t>
      </w:r>
    </w:p>
    <w:p w14:paraId="0920F14A" w14:textId="77777777" w:rsidR="009F4347" w:rsidRDefault="009F4347" w:rsidP="009F4347">
      <w:pPr>
        <w:pStyle w:val="F9-Paragraph"/>
        <w:rPr>
          <w:szCs w:val="24"/>
        </w:rPr>
      </w:pPr>
      <w:bookmarkStart w:id="51" w:name="a5_1"/>
      <w:bookmarkEnd w:id="51"/>
      <w:r>
        <w:t>Where a directly measurable/observable parameter is not available, an appropriate surrogate should be identified and justified in the safety case. The surrogate value should be set so that compliance can be determined definitively, with adequate warning and clear indication to operators when a breach has occurred.</w:t>
      </w:r>
    </w:p>
    <w:p w14:paraId="4FD557CF" w14:textId="3AC9B5C4" w:rsidR="009F4347" w:rsidRDefault="009F4347" w:rsidP="009F4347">
      <w:pPr>
        <w:pStyle w:val="F9-Paragraph"/>
        <w:rPr>
          <w:szCs w:val="24"/>
        </w:rPr>
      </w:pPr>
      <w:bookmarkStart w:id="52" w:name="a5_2"/>
      <w:bookmarkEnd w:id="52"/>
      <w:r>
        <w:t>Where interpretation or calculation is required to demonstrate compliance, the supporting tools (</w:t>
      </w:r>
      <w:r w:rsidR="00F10D2A">
        <w:t>for example,</w:t>
      </w:r>
      <w:r>
        <w:t xml:space="preserve"> tables, diagrams or software) should be fit for purpose, controlled, and supported by suitable training.</w:t>
      </w:r>
    </w:p>
    <w:p w14:paraId="46967551" w14:textId="77777777" w:rsidR="009F4347" w:rsidRDefault="009F4347" w:rsidP="009F4347">
      <w:pPr>
        <w:pStyle w:val="F9-Paragraph"/>
        <w:rPr>
          <w:szCs w:val="24"/>
        </w:rPr>
      </w:pPr>
      <w:bookmarkStart w:id="53" w:name="a5_3"/>
      <w:bookmarkEnd w:id="53"/>
      <w:r>
        <w:t>Analysis should demonstrate that any compliance calculations can be completed within appropriate timescales.</w:t>
      </w:r>
    </w:p>
    <w:p w14:paraId="5CBB58C2" w14:textId="5ECDC357" w:rsidR="00D60BCB" w:rsidRPr="005210B2" w:rsidRDefault="009F4347" w:rsidP="005210B2">
      <w:pPr>
        <w:pStyle w:val="F9-Paragraph"/>
        <w:rPr>
          <w:szCs w:val="24"/>
        </w:rPr>
      </w:pPr>
      <w:bookmarkStart w:id="54" w:name="_Toc167178859"/>
      <w:r>
        <w:t>Conditions and limits derived from criticality analyses should be translated into operational parameters that are meaningful to operators and included in the ORs.</w:t>
      </w:r>
      <w:bookmarkEnd w:id="54"/>
    </w:p>
    <w:p w14:paraId="2EB62447" w14:textId="65295022" w:rsidR="00D60BCB" w:rsidRDefault="00D60BCB">
      <w:pPr>
        <w:spacing w:after="0" w:line="240" w:lineRule="auto"/>
      </w:pPr>
      <w:r>
        <w:br w:type="page"/>
      </w:r>
    </w:p>
    <w:p w14:paraId="25B0DAC6" w14:textId="77777777" w:rsidR="00821337" w:rsidRDefault="00821337" w:rsidP="00FA33FE">
      <w:pPr>
        <w:pStyle w:val="Heading1"/>
        <w:numPr>
          <w:ilvl w:val="0"/>
          <w:numId w:val="0"/>
        </w:numPr>
        <w:ind w:left="851" w:hanging="851"/>
        <w:rPr>
          <w:color w:val="auto"/>
          <w:sz w:val="24"/>
        </w:rPr>
        <w:sectPr w:rsidR="00821337" w:rsidSect="00B23A5E">
          <w:pgSz w:w="11906" w:h="16838" w:code="9"/>
          <w:pgMar w:top="1440" w:right="1440" w:bottom="1440" w:left="1440" w:header="397" w:footer="397" w:gutter="0"/>
          <w:cols w:space="312"/>
          <w:docGrid w:linePitch="360"/>
        </w:sectPr>
      </w:pPr>
    </w:p>
    <w:bookmarkStart w:id="55" w:name="_Toc237243002" w:displacedByCustomXml="next"/>
    <w:sdt>
      <w:sdtPr>
        <w:rPr>
          <w:color w:val="auto"/>
          <w:sz w:val="24"/>
        </w:rPr>
        <w:id w:val="-652758001"/>
        <w:docPartObj>
          <w:docPartGallery w:val="Bibliographies"/>
          <w:docPartUnique/>
        </w:docPartObj>
      </w:sdtPr>
      <w:sdtContent>
        <w:p w14:paraId="5F37DAE5" w14:textId="77777777" w:rsidR="002042C2" w:rsidRDefault="002042C2" w:rsidP="002042C2">
          <w:pPr>
            <w:pStyle w:val="Heading1"/>
            <w:numPr>
              <w:ilvl w:val="0"/>
              <w:numId w:val="0"/>
            </w:numPr>
            <w:ind w:left="851" w:hanging="851"/>
          </w:pPr>
          <w:r>
            <w:t>References</w:t>
          </w:r>
          <w:bookmarkEnd w:id="55"/>
        </w:p>
        <w:sdt>
          <w:sdtPr>
            <w:id w:val="-573587230"/>
            <w:bibliography/>
          </w:sdtPr>
          <w:sdtContent>
            <w:p w14:paraId="75E64F7B" w14:textId="77777777" w:rsidR="00C42B31" w:rsidRDefault="002042C2" w:rsidP="002042C2">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C42B31" w14:paraId="54689A8E" w14:textId="77777777">
                <w:trPr>
                  <w:divId w:val="1286430691"/>
                  <w:tblCellSpacing w:w="15" w:type="dxa"/>
                </w:trPr>
                <w:tc>
                  <w:tcPr>
                    <w:tcW w:w="50" w:type="pct"/>
                    <w:hideMark/>
                  </w:tcPr>
                  <w:p w14:paraId="27B464F7" w14:textId="5F41AF13" w:rsidR="00C42B31" w:rsidRDefault="00C42B31">
                    <w:pPr>
                      <w:pStyle w:val="Bibliography"/>
                      <w:rPr>
                        <w:noProof/>
                        <w:szCs w:val="24"/>
                      </w:rPr>
                    </w:pPr>
                    <w:r>
                      <w:rPr>
                        <w:noProof/>
                      </w:rPr>
                      <w:t xml:space="preserve">[1] </w:t>
                    </w:r>
                  </w:p>
                </w:tc>
                <w:tc>
                  <w:tcPr>
                    <w:tcW w:w="0" w:type="auto"/>
                    <w:hideMark/>
                  </w:tcPr>
                  <w:p w14:paraId="4E920F7A" w14:textId="77777777" w:rsidR="00C42B31" w:rsidRDefault="00C42B31">
                    <w:pPr>
                      <w:pStyle w:val="Bibliography"/>
                      <w:rPr>
                        <w:noProof/>
                      </w:rPr>
                    </w:pPr>
                    <w:r>
                      <w:rPr>
                        <w:noProof/>
                      </w:rPr>
                      <w:t>ONR, “NS-TAST-GD-035 Limits and Conditions for Nuclear Safety (Operating Rules) Technical Assessment Guide”.</w:t>
                    </w:r>
                  </w:p>
                </w:tc>
              </w:tr>
              <w:tr w:rsidR="00C42B31" w14:paraId="7B01BBFF" w14:textId="77777777">
                <w:trPr>
                  <w:divId w:val="1286430691"/>
                  <w:tblCellSpacing w:w="15" w:type="dxa"/>
                </w:trPr>
                <w:tc>
                  <w:tcPr>
                    <w:tcW w:w="50" w:type="pct"/>
                    <w:hideMark/>
                  </w:tcPr>
                  <w:p w14:paraId="4BFE0E41" w14:textId="77777777" w:rsidR="00C42B31" w:rsidRDefault="00C42B31">
                    <w:pPr>
                      <w:pStyle w:val="Bibliography"/>
                      <w:rPr>
                        <w:noProof/>
                      </w:rPr>
                    </w:pPr>
                    <w:r>
                      <w:rPr>
                        <w:noProof/>
                      </w:rPr>
                      <w:t xml:space="preserve">[2] </w:t>
                    </w:r>
                  </w:p>
                </w:tc>
                <w:tc>
                  <w:tcPr>
                    <w:tcW w:w="0" w:type="auto"/>
                    <w:hideMark/>
                  </w:tcPr>
                  <w:p w14:paraId="6C75B731" w14:textId="77777777" w:rsidR="00C42B31" w:rsidRDefault="00C42B31">
                    <w:pPr>
                      <w:pStyle w:val="Bibliography"/>
                      <w:rPr>
                        <w:noProof/>
                      </w:rPr>
                    </w:pPr>
                    <w:r>
                      <w:rPr>
                        <w:noProof/>
                      </w:rPr>
                      <w:t>12, “ONR Risk-informed and targeted engagements ONR-RD-POL-002”.</w:t>
                    </w:r>
                  </w:p>
                </w:tc>
              </w:tr>
              <w:tr w:rsidR="00C42B31" w14:paraId="2B60D43E" w14:textId="77777777">
                <w:trPr>
                  <w:divId w:val="1286430691"/>
                  <w:tblCellSpacing w:w="15" w:type="dxa"/>
                </w:trPr>
                <w:tc>
                  <w:tcPr>
                    <w:tcW w:w="50" w:type="pct"/>
                    <w:hideMark/>
                  </w:tcPr>
                  <w:p w14:paraId="0C9626BE" w14:textId="77777777" w:rsidR="00C42B31" w:rsidRDefault="00C42B31">
                    <w:pPr>
                      <w:pStyle w:val="Bibliography"/>
                      <w:rPr>
                        <w:noProof/>
                      </w:rPr>
                    </w:pPr>
                    <w:r>
                      <w:rPr>
                        <w:noProof/>
                      </w:rPr>
                      <w:t xml:space="preserve">[3] </w:t>
                    </w:r>
                  </w:p>
                </w:tc>
                <w:tc>
                  <w:tcPr>
                    <w:tcW w:w="0" w:type="auto"/>
                    <w:hideMark/>
                  </w:tcPr>
                  <w:p w14:paraId="7758F94C" w14:textId="77777777" w:rsidR="00C42B31" w:rsidRDefault="00C42B31">
                    <w:pPr>
                      <w:pStyle w:val="Bibliography"/>
                      <w:rPr>
                        <w:noProof/>
                      </w:rPr>
                    </w:pPr>
                    <w:r>
                      <w:rPr>
                        <w:noProof/>
                      </w:rPr>
                      <w:t>ONR, “Safety Assessment Principles (SAPs) for Nuclear Facilities - 2014 Edition (Revision 1),” 2020.</w:t>
                    </w:r>
                  </w:p>
                </w:tc>
              </w:tr>
            </w:tbl>
            <w:p w14:paraId="3CBB1D46" w14:textId="77777777" w:rsidR="00C42B31" w:rsidRDefault="00C42B31">
              <w:pPr>
                <w:divId w:val="1286430691"/>
                <w:rPr>
                  <w:rFonts w:eastAsia="Times New Roman"/>
                  <w:noProof/>
                </w:rPr>
              </w:pPr>
            </w:p>
            <w:p w14:paraId="7CD57A40" w14:textId="3AFA78C4" w:rsidR="002042C2" w:rsidRDefault="002042C2" w:rsidP="002042C2">
              <w:r>
                <w:rPr>
                  <w:b/>
                  <w:bCs/>
                  <w:noProof/>
                </w:rPr>
                <w:fldChar w:fldCharType="end"/>
              </w:r>
            </w:p>
          </w:sdtContent>
        </w:sdt>
      </w:sdtContent>
    </w:sdt>
    <w:p w14:paraId="07D791C5" w14:textId="77777777" w:rsidR="00930E37" w:rsidRPr="00595C8C" w:rsidRDefault="00930E37" w:rsidP="00930E37">
      <w:pPr>
        <w:pStyle w:val="Heading1"/>
        <w:numPr>
          <w:ilvl w:val="0"/>
          <w:numId w:val="0"/>
        </w:numPr>
        <w:ind w:left="851" w:hanging="851"/>
      </w:pPr>
      <w:bookmarkStart w:id="56" w:name="_Toc237243003"/>
      <w:r>
        <w:t>Document control information</w:t>
      </w:r>
      <w:bookmarkEnd w:id="56"/>
    </w:p>
    <w:p w14:paraId="2C5D42AA" w14:textId="460B3B2E" w:rsidR="00930E37" w:rsidRPr="00196ADB" w:rsidRDefault="00930E37" w:rsidP="00930E37">
      <w:pPr>
        <w:rPr>
          <w:szCs w:val="24"/>
        </w:rPr>
      </w:pPr>
      <w:r w:rsidRPr="00196ADB">
        <w:rPr>
          <w:b/>
          <w:bCs/>
          <w:szCs w:val="24"/>
        </w:rPr>
        <w:t>Approved by</w:t>
      </w:r>
      <w:r w:rsidRPr="00196ADB">
        <w:rPr>
          <w:szCs w:val="24"/>
        </w:rPr>
        <w:t xml:space="preserve"> –</w:t>
      </w:r>
      <w:r w:rsidR="002504AD">
        <w:rPr>
          <w:szCs w:val="24"/>
        </w:rPr>
        <w:t xml:space="preserve"> </w:t>
      </w:r>
      <w:r>
        <w:rPr>
          <w:szCs w:val="24"/>
        </w:rPr>
        <w:t xml:space="preserve">Head of Profession for </w:t>
      </w:r>
      <w:r w:rsidR="008E0828">
        <w:rPr>
          <w:szCs w:val="24"/>
        </w:rPr>
        <w:t>Operational Inspection</w:t>
      </w:r>
    </w:p>
    <w:p w14:paraId="10D33D1E" w14:textId="34BC6980" w:rsidR="00930E37" w:rsidRPr="00196ADB" w:rsidRDefault="00930E37" w:rsidP="00930E37">
      <w:pPr>
        <w:rPr>
          <w:szCs w:val="24"/>
        </w:rPr>
      </w:pPr>
      <w:r w:rsidRPr="00196ADB">
        <w:rPr>
          <w:b/>
          <w:bCs/>
          <w:szCs w:val="24"/>
        </w:rPr>
        <w:t>Issue</w:t>
      </w:r>
      <w:r>
        <w:rPr>
          <w:b/>
          <w:bCs/>
          <w:szCs w:val="24"/>
        </w:rPr>
        <w:t>:</w:t>
      </w:r>
      <w:r w:rsidRPr="00196ADB">
        <w:rPr>
          <w:szCs w:val="24"/>
        </w:rPr>
        <w:t xml:space="preserve"> </w:t>
      </w:r>
      <w:sdt>
        <w:sdtPr>
          <w:rPr>
            <w:szCs w:val="24"/>
          </w:rPr>
          <w:alias w:val="Issue No."/>
          <w:tag w:val=""/>
          <w:id w:val="-894428327"/>
          <w:placeholder>
            <w:docPart w:val="4BFF33CE9ACF45B4BD9D9653F86AF5B6"/>
          </w:placeholder>
          <w:dataBinding w:prefixMappings="xmlns:ns0='http://purl.org/dc/elements/1.1/' xmlns:ns1='http://schemas.openxmlformats.org/package/2006/metadata/core-properties' " w:xpath="/ns1:coreProperties[1]/ns1:contentStatus[1]" w:storeItemID="{6C3C8BC8-F283-45AE-878A-BAB7291924A1}"/>
          <w:text/>
        </w:sdtPr>
        <w:sdtContent>
          <w:r w:rsidR="007D0273">
            <w:rPr>
              <w:szCs w:val="24"/>
            </w:rPr>
            <w:t>7.1</w:t>
          </w:r>
        </w:sdtContent>
      </w:sdt>
    </w:p>
    <w:p w14:paraId="12DC54B5" w14:textId="1A360EC2" w:rsidR="00930E37" w:rsidRPr="00196ADB" w:rsidRDefault="00930E37" w:rsidP="00930E37">
      <w:pPr>
        <w:rPr>
          <w:szCs w:val="24"/>
        </w:rPr>
      </w:pPr>
      <w:r>
        <w:rPr>
          <w:b/>
          <w:bCs/>
          <w:szCs w:val="24"/>
        </w:rPr>
        <w:t>Published</w:t>
      </w:r>
      <w:r w:rsidRPr="00196ADB">
        <w:rPr>
          <w:szCs w:val="24"/>
        </w:rPr>
        <w:t xml:space="preserve">: </w:t>
      </w:r>
      <w:r w:rsidR="002504AD">
        <w:rPr>
          <w:szCs w:val="24"/>
        </w:rPr>
        <w:t>August</w:t>
      </w:r>
      <w:r>
        <w:rPr>
          <w:szCs w:val="24"/>
        </w:rPr>
        <w:t xml:space="preserve"> </w:t>
      </w:r>
      <w:r w:rsidR="007D0273">
        <w:rPr>
          <w:szCs w:val="24"/>
        </w:rPr>
        <w:t>2026</w:t>
      </w:r>
    </w:p>
    <w:p w14:paraId="29AA6F0F" w14:textId="70618D87" w:rsidR="00930E37" w:rsidRPr="00196ADB" w:rsidRDefault="00930E37" w:rsidP="00930E37">
      <w:pPr>
        <w:rPr>
          <w:szCs w:val="24"/>
        </w:rPr>
      </w:pPr>
      <w:r w:rsidRPr="00196ADB">
        <w:rPr>
          <w:b/>
          <w:bCs/>
          <w:szCs w:val="24"/>
        </w:rPr>
        <w:t xml:space="preserve">Next </w:t>
      </w:r>
      <w:r>
        <w:rPr>
          <w:b/>
          <w:bCs/>
          <w:szCs w:val="24"/>
        </w:rPr>
        <w:t>scheduled review</w:t>
      </w:r>
      <w:r w:rsidRPr="00196ADB">
        <w:rPr>
          <w:szCs w:val="24"/>
        </w:rPr>
        <w:t xml:space="preserve">: </w:t>
      </w:r>
      <w:r w:rsidR="000E37CA">
        <w:rPr>
          <w:szCs w:val="24"/>
        </w:rPr>
        <w:t>August</w:t>
      </w:r>
      <w:r>
        <w:rPr>
          <w:szCs w:val="24"/>
        </w:rPr>
        <w:t xml:space="preserve"> </w:t>
      </w:r>
      <w:r w:rsidR="00132632">
        <w:rPr>
          <w:szCs w:val="24"/>
        </w:rPr>
        <w:t>20</w:t>
      </w:r>
      <w:r w:rsidR="00694522">
        <w:rPr>
          <w:szCs w:val="24"/>
        </w:rPr>
        <w:t>2</w:t>
      </w:r>
      <w:r w:rsidR="009331B3">
        <w:rPr>
          <w:szCs w:val="24"/>
        </w:rPr>
        <w:t>9</w:t>
      </w:r>
    </w:p>
    <w:p w14:paraId="0A735AFC" w14:textId="6B59C922" w:rsidR="00930E37" w:rsidRPr="00196ADB" w:rsidRDefault="00930E37" w:rsidP="00930E37">
      <w:pPr>
        <w:rPr>
          <w:szCs w:val="24"/>
        </w:rPr>
      </w:pPr>
      <w:r w:rsidRPr="00196ADB">
        <w:rPr>
          <w:b/>
          <w:bCs/>
          <w:szCs w:val="24"/>
        </w:rPr>
        <w:t>Doc</w:t>
      </w:r>
      <w:r>
        <w:rPr>
          <w:b/>
          <w:bCs/>
          <w:szCs w:val="24"/>
        </w:rPr>
        <w:t>ument reference</w:t>
      </w:r>
      <w:r w:rsidRPr="00196ADB">
        <w:rPr>
          <w:szCs w:val="24"/>
        </w:rPr>
        <w:t xml:space="preserve">: </w:t>
      </w:r>
      <w:r w:rsidR="00F10D2A">
        <w:rPr>
          <w:szCs w:val="24"/>
        </w:rPr>
        <w:t>NS-INSP-GD-023</w:t>
      </w:r>
      <w:r w:rsidR="00F10D2A" w:rsidRPr="00196ADB">
        <w:rPr>
          <w:szCs w:val="24"/>
        </w:rPr>
        <w:t xml:space="preserve"> </w:t>
      </w:r>
    </w:p>
    <w:p w14:paraId="7D13A83B" w14:textId="77777777" w:rsidR="00930E37" w:rsidRDefault="00930E37" w:rsidP="00930E37"/>
    <w:p w14:paraId="7629CA34" w14:textId="77777777" w:rsidR="00930E37" w:rsidRDefault="00930E37" w:rsidP="00930E37">
      <w:pPr>
        <w:pStyle w:val="Caption"/>
        <w:keepNext/>
      </w:pPr>
      <w:r>
        <w:t>Revision commentary</w:t>
      </w:r>
    </w:p>
    <w:tbl>
      <w:tblPr>
        <w:tblStyle w:val="ONRTable1"/>
        <w:tblW w:w="0" w:type="auto"/>
        <w:tblInd w:w="10" w:type="dxa"/>
        <w:tblLook w:val="04A0" w:firstRow="1" w:lastRow="0" w:firstColumn="1" w:lastColumn="0" w:noHBand="0" w:noVBand="1"/>
      </w:tblPr>
      <w:tblGrid>
        <w:gridCol w:w="1124"/>
        <w:gridCol w:w="7892"/>
      </w:tblGrid>
      <w:tr w:rsidR="00930E37" w:rsidRPr="00F10D2A" w14:paraId="1216A18F" w14:textId="77777777" w:rsidTr="00F10D2A">
        <w:trPr>
          <w:cnfStyle w:val="100000000000" w:firstRow="1" w:lastRow="0" w:firstColumn="0" w:lastColumn="0" w:oddVBand="0" w:evenVBand="0" w:oddHBand="0" w:evenHBand="0" w:firstRowFirstColumn="0" w:firstRowLastColumn="0" w:lastRowFirstColumn="0" w:lastRowLastColumn="0"/>
        </w:trPr>
        <w:tc>
          <w:tcPr>
            <w:tcW w:w="1124" w:type="dxa"/>
          </w:tcPr>
          <w:p w14:paraId="3C3F26F3" w14:textId="77777777" w:rsidR="00930E37" w:rsidRPr="00F10D2A" w:rsidRDefault="00930E37" w:rsidP="00CF24A9">
            <w:pPr>
              <w:spacing w:before="60" w:after="60"/>
            </w:pPr>
            <w:r w:rsidRPr="00F10D2A">
              <w:t>Issue</w:t>
            </w:r>
          </w:p>
        </w:tc>
        <w:tc>
          <w:tcPr>
            <w:tcW w:w="7892" w:type="dxa"/>
          </w:tcPr>
          <w:p w14:paraId="5DC60E12" w14:textId="77777777" w:rsidR="00930E37" w:rsidRPr="00F10D2A" w:rsidRDefault="00930E37" w:rsidP="00CF24A9">
            <w:pPr>
              <w:spacing w:before="60" w:after="60"/>
            </w:pPr>
            <w:r w:rsidRPr="00F10D2A">
              <w:t>Description of update(s)</w:t>
            </w:r>
          </w:p>
        </w:tc>
      </w:tr>
      <w:tr w:rsidR="00EF5796" w14:paraId="207DC597" w14:textId="77777777" w:rsidTr="00F10D2A">
        <w:tc>
          <w:tcPr>
            <w:tcW w:w="1124" w:type="dxa"/>
          </w:tcPr>
          <w:p w14:paraId="1A3F21B1" w14:textId="77777777" w:rsidR="00EF5796" w:rsidRDefault="00EF5796" w:rsidP="00CE1A84">
            <w:pPr>
              <w:spacing w:before="60" w:after="60"/>
            </w:pPr>
            <w:r>
              <w:t>7</w:t>
            </w:r>
          </w:p>
        </w:tc>
        <w:tc>
          <w:tcPr>
            <w:tcW w:w="7892" w:type="dxa"/>
          </w:tcPr>
          <w:p w14:paraId="02FC34AF" w14:textId="77777777" w:rsidR="00EF5796" w:rsidRDefault="00EF5796" w:rsidP="00CE1A84">
            <w:pPr>
              <w:spacing w:before="60" w:after="60"/>
              <w:rPr>
                <w:rStyle w:val="ui-provider"/>
              </w:rPr>
            </w:pPr>
            <w:r>
              <w:rPr>
                <w:rStyle w:val="ui-provider"/>
              </w:rPr>
              <w:t xml:space="preserve">Updated to be consistent with NS-TAST-GD-035. </w:t>
            </w:r>
          </w:p>
        </w:tc>
      </w:tr>
      <w:tr w:rsidR="00930E37" w14:paraId="1D25BD44" w14:textId="77777777" w:rsidTr="00F10D2A">
        <w:tc>
          <w:tcPr>
            <w:tcW w:w="1124" w:type="dxa"/>
          </w:tcPr>
          <w:p w14:paraId="09409656" w14:textId="68F3757B" w:rsidR="00930E37" w:rsidRDefault="00EF5796" w:rsidP="00CF24A9">
            <w:pPr>
              <w:spacing w:before="60" w:after="60"/>
            </w:pPr>
            <w:r>
              <w:t>7.1</w:t>
            </w:r>
          </w:p>
        </w:tc>
        <w:tc>
          <w:tcPr>
            <w:tcW w:w="7892" w:type="dxa"/>
          </w:tcPr>
          <w:p w14:paraId="0DD41B3D" w14:textId="7034A396" w:rsidR="00930E37" w:rsidRDefault="00317638" w:rsidP="00CF24A9">
            <w:pPr>
              <w:spacing w:before="60" w:after="60"/>
            </w:pPr>
            <w:r>
              <w:t>Minor revision to reformat</w:t>
            </w:r>
            <w:r w:rsidR="007D0273">
              <w:t xml:space="preserve">, </w:t>
            </w:r>
            <w:r w:rsidR="00EF0DC5">
              <w:t xml:space="preserve">ensure alignment with the revised </w:t>
            </w:r>
            <w:r w:rsidR="00DB0974">
              <w:t xml:space="preserve">TAG (NS-TAST-GD-035), </w:t>
            </w:r>
            <w:r w:rsidR="00AE2BD0">
              <w:t xml:space="preserve">seek agreement with the </w:t>
            </w:r>
            <w:r w:rsidR="00F10D2A">
              <w:t xml:space="preserve">HoP - </w:t>
            </w:r>
            <w:r w:rsidR="00AE2BD0">
              <w:t xml:space="preserve">Fault Analysis, </w:t>
            </w:r>
            <w:r w:rsidR="007D0273">
              <w:t>update to the new TIG format</w:t>
            </w:r>
            <w:r>
              <w:t xml:space="preserve"> and reduce </w:t>
            </w:r>
            <w:r w:rsidR="007D0273">
              <w:t>repetition</w:t>
            </w:r>
            <w:r>
              <w:t xml:space="preserve"> in section</w:t>
            </w:r>
            <w:r w:rsidR="00C42B31">
              <w:t>s</w:t>
            </w:r>
            <w:r>
              <w:t xml:space="preserve"> </w:t>
            </w:r>
            <w:r w:rsidR="001369AB">
              <w:t xml:space="preserve">4 and </w:t>
            </w:r>
            <w:r>
              <w:t>5.</w:t>
            </w:r>
          </w:p>
        </w:tc>
      </w:tr>
    </w:tbl>
    <w:p w14:paraId="5AB38FA4" w14:textId="77777777" w:rsidR="00084ABE" w:rsidRDefault="00084ABE" w:rsidP="002042C2">
      <w:pPr>
        <w:rPr>
          <w:b/>
          <w:bCs/>
          <w:sz w:val="20"/>
          <w:szCs w:val="18"/>
        </w:rPr>
      </w:pPr>
    </w:p>
    <w:sectPr w:rsidR="00084ABE" w:rsidSect="00B23A5E">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GADkAIAAtACAAIwAgAFAAYQByAGEAZwByAGEAcABo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352F27D" w14:textId="77777777" w:rsidR="00410009" w:rsidRDefault="00410009" w:rsidP="007D199A">
      <w:pPr>
        <w:spacing w:after="0"/>
      </w:pPr>
      <w:r>
        <w:separator/>
      </w:r>
    </w:p>
    <w:p w14:paraId="002DA10C" w14:textId="77777777" w:rsidR="00410009" w:rsidRDefault="00410009"/>
  </w:endnote>
  <w:endnote w:type="continuationSeparator" w:id="0">
    <w:p w14:paraId="074C42D1" w14:textId="77777777" w:rsidR="00410009" w:rsidRDefault="00410009" w:rsidP="007D199A">
      <w:pPr>
        <w:spacing w:after="0"/>
      </w:pPr>
      <w:r>
        <w:continuationSeparator/>
      </w:r>
    </w:p>
    <w:p w14:paraId="13AC11B0" w14:textId="77777777" w:rsidR="00410009" w:rsidRDefault="0041000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47AC9C34" w:rsidR="007C3C1D" w:rsidRPr="00196ADB" w:rsidRDefault="006A525B" w:rsidP="007C3C1D">
    <w:pPr>
      <w:pStyle w:val="Footer"/>
      <w:jc w:val="left"/>
      <w:rPr>
        <w:sz w:val="22"/>
      </w:rPr>
    </w:pPr>
    <w:r w:rsidRPr="00196ADB">
      <w:rPr>
        <w:sz w:val="22"/>
      </w:rPr>
      <w:t>ONR-DOC-TEMP-</w:t>
    </w:r>
    <w:r w:rsidR="00821337" w:rsidRPr="00196ADB">
      <w:rPr>
        <w:sz w:val="22"/>
      </w:rPr>
      <w:t>003</w:t>
    </w:r>
    <w:r w:rsidRPr="00196ADB">
      <w:rPr>
        <w:sz w:val="22"/>
      </w:rPr>
      <w:t xml:space="preserve"> (Issue </w:t>
    </w:r>
    <w:r w:rsidR="00821337" w:rsidRPr="00196ADB">
      <w:rPr>
        <w:sz w:val="22"/>
      </w:rPr>
      <w:t>3</w:t>
    </w:r>
    <w:r w:rsidR="00B23A5E" w:rsidRPr="00196ADB">
      <w:rPr>
        <w:sz w:val="22"/>
      </w:rPr>
      <w:t>.</w:t>
    </w:r>
    <w:r w:rsidR="00EB6ECB">
      <w:rPr>
        <w:sz w:val="22"/>
      </w:rPr>
      <w:t>5</w:t>
    </w:r>
    <w:r w:rsidRPr="00196ADB">
      <w:rPr>
        <w:sz w:val="22"/>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7DD047" w14:textId="61416359" w:rsidR="00084ABE" w:rsidRDefault="00084ABE" w:rsidP="00084ABE">
    <w:pPr>
      <w:pStyle w:val="Footer"/>
      <w:jc w:val="left"/>
    </w:pPr>
    <w:r>
      <w:tab/>
    </w:r>
    <w:r>
      <w:tab/>
      <w:t xml:space="preserve">Page | </w:t>
    </w:r>
    <w:r>
      <w:fldChar w:fldCharType="begin"/>
    </w:r>
    <w:r>
      <w:instrText>PAGE   \* MERGEFORMAT</w:instrText>
    </w:r>
    <w:r>
      <w:fldChar w:fldCharType="separate"/>
    </w:r>
    <w:r>
      <w:t>1</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A44C0D" w14:textId="77777777" w:rsidR="00CE6198" w:rsidRDefault="00CE6198" w:rsidP="008229BA">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2208BD" w14:textId="3729E901" w:rsidR="00CE6198" w:rsidRPr="00510542" w:rsidRDefault="00510542" w:rsidP="00B23A5E">
    <w:pPr>
      <w:pStyle w:val="Footer"/>
      <w:rPr>
        <w:rStyle w:val="PageNumber"/>
        <w:color w:val="22413A"/>
        <w:sz w:val="24"/>
      </w:rPr>
    </w:pPr>
    <w:r w:rsidRPr="00510542">
      <w:rPr>
        <w:rStyle w:val="PageNumber"/>
        <w:color w:val="22413A"/>
        <w:sz w:val="24"/>
      </w:rPr>
      <w:t xml:space="preserve">Page </w:t>
    </w:r>
    <w:r w:rsidRPr="00510542">
      <w:rPr>
        <w:rStyle w:val="PageNumber"/>
        <w:color w:val="22413A"/>
        <w:sz w:val="24"/>
      </w:rPr>
      <w:fldChar w:fldCharType="begin"/>
    </w:r>
    <w:r w:rsidRPr="00510542">
      <w:rPr>
        <w:rStyle w:val="PageNumber"/>
        <w:color w:val="22413A"/>
        <w:sz w:val="24"/>
      </w:rPr>
      <w:instrText>PAGE  \* Arabic  \* MERGEFORMAT</w:instrText>
    </w:r>
    <w:r w:rsidRPr="00510542">
      <w:rPr>
        <w:rStyle w:val="PageNumber"/>
        <w:color w:val="22413A"/>
        <w:sz w:val="24"/>
      </w:rPr>
      <w:fldChar w:fldCharType="separate"/>
    </w:r>
    <w:r w:rsidRPr="00510542">
      <w:rPr>
        <w:rStyle w:val="PageNumber"/>
        <w:color w:val="22413A"/>
        <w:sz w:val="24"/>
      </w:rPr>
      <w:t>1</w:t>
    </w:r>
    <w:r w:rsidRPr="00510542">
      <w:rPr>
        <w:rStyle w:val="PageNumber"/>
        <w:color w:val="22413A"/>
        <w:sz w:val="24"/>
      </w:rPr>
      <w:fldChar w:fldCharType="end"/>
    </w:r>
    <w:r w:rsidRPr="00510542">
      <w:rPr>
        <w:rStyle w:val="PageNumber"/>
        <w:color w:val="22413A"/>
        <w:sz w:val="24"/>
      </w:rPr>
      <w:t xml:space="preserve"> of </w:t>
    </w:r>
    <w:r w:rsidRPr="00510542">
      <w:rPr>
        <w:rStyle w:val="PageNumber"/>
        <w:color w:val="22413A"/>
        <w:sz w:val="24"/>
      </w:rPr>
      <w:fldChar w:fldCharType="begin"/>
    </w:r>
    <w:r w:rsidRPr="00510542">
      <w:rPr>
        <w:rStyle w:val="PageNumber"/>
        <w:color w:val="22413A"/>
        <w:sz w:val="24"/>
      </w:rPr>
      <w:instrText>NUMPAGES  \* Arabic  \* MERGEFORMAT</w:instrText>
    </w:r>
    <w:r w:rsidRPr="00510542">
      <w:rPr>
        <w:rStyle w:val="PageNumber"/>
        <w:color w:val="22413A"/>
        <w:sz w:val="24"/>
      </w:rPr>
      <w:fldChar w:fldCharType="separate"/>
    </w:r>
    <w:r w:rsidRPr="00510542">
      <w:rPr>
        <w:rStyle w:val="PageNumber"/>
        <w:color w:val="22413A"/>
        <w:sz w:val="24"/>
      </w:rPr>
      <w:t>2</w:t>
    </w:r>
    <w:r w:rsidRPr="00510542">
      <w:rPr>
        <w:rStyle w:val="PageNumber"/>
        <w:color w:val="22413A"/>
        <w:sz w:val="24"/>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FBA1EB2" w14:textId="77777777" w:rsidR="00410009" w:rsidRPr="005E0344" w:rsidRDefault="00410009" w:rsidP="005E0344">
      <w:pPr>
        <w:spacing w:after="120"/>
        <w:rPr>
          <w:color w:val="000000" w:themeColor="text2"/>
        </w:rPr>
      </w:pPr>
      <w:r w:rsidRPr="005E0344">
        <w:rPr>
          <w:color w:val="000000" w:themeColor="text2"/>
        </w:rPr>
        <w:separator/>
      </w:r>
    </w:p>
  </w:footnote>
  <w:footnote w:type="continuationSeparator" w:id="0">
    <w:p w14:paraId="6C8FEED3" w14:textId="77777777" w:rsidR="00410009" w:rsidRPr="005E0344" w:rsidRDefault="00410009" w:rsidP="0090581D">
      <w:pPr>
        <w:spacing w:after="120"/>
        <w:rPr>
          <w:color w:val="000000" w:themeColor="text2"/>
        </w:rPr>
      </w:pPr>
      <w:r w:rsidRPr="005E0344">
        <w:rPr>
          <w:color w:val="000000" w:themeColor="text2"/>
        </w:rPr>
        <w:continuationSeparator/>
      </w:r>
    </w:p>
    <w:p w14:paraId="68CA050B" w14:textId="77777777" w:rsidR="00410009" w:rsidRDefault="00410009"/>
  </w:footnote>
  <w:footnote w:type="continuationNotice" w:id="1">
    <w:p w14:paraId="404054E5" w14:textId="77777777" w:rsidR="00410009" w:rsidRDefault="00410009">
      <w:pPr>
        <w:spacing w:after="0"/>
      </w:pPr>
    </w:p>
    <w:p w14:paraId="7F05A117" w14:textId="77777777" w:rsidR="00410009" w:rsidRDefault="00410009"/>
  </w:footnote>
  <w:footnote w:id="2">
    <w:p w14:paraId="20C95174" w14:textId="0294DCB9" w:rsidR="00F71E67" w:rsidRDefault="00F71E67" w:rsidP="00510542">
      <w:pPr>
        <w:pStyle w:val="FootnoteText"/>
        <w:ind w:left="0" w:firstLine="0"/>
      </w:pPr>
      <w:r>
        <w:rPr>
          <w:rStyle w:val="FootnoteReference"/>
        </w:rPr>
        <w:footnoteRef/>
      </w:r>
      <w:r>
        <w:t xml:space="preserve"> This TIG and the associated TAG </w:t>
      </w:r>
      <w:sdt>
        <w:sdtPr>
          <w:id w:val="-875309527"/>
          <w:citation/>
        </w:sdtPr>
        <w:sdtContent>
          <w:r>
            <w:fldChar w:fldCharType="begin"/>
          </w:r>
          <w:r>
            <w:instrText xml:space="preserve"> CITATION ONR59 \l 2057 </w:instrText>
          </w:r>
          <w:r>
            <w:fldChar w:fldCharType="separate"/>
          </w:r>
          <w:r w:rsidR="00C42B31" w:rsidRPr="00C42B31">
            <w:rPr>
              <w:noProof/>
            </w:rPr>
            <w:t>[1]</w:t>
          </w:r>
          <w:r>
            <w:fldChar w:fldCharType="end"/>
          </w:r>
        </w:sdtContent>
      </w:sdt>
      <w:r>
        <w:t xml:space="preserve"> together </w:t>
      </w:r>
      <w:r w:rsidRPr="008143F2">
        <w:t>describe how international good practice with regard to the identification, derivation and implementation of operational limits and conditions fits within the UK nuclear safety regulatory context</w:t>
      </w:r>
      <w:r>
        <w:t>.</w:t>
      </w:r>
    </w:p>
    <w:p w14:paraId="66469678" w14:textId="77777777" w:rsidR="00F71E67" w:rsidRDefault="00F71E67">
      <w:pPr>
        <w:pStyle w:val="FootnoteText"/>
      </w:pPr>
    </w:p>
  </w:footnote>
  <w:footnote w:id="3">
    <w:p w14:paraId="22827C81" w14:textId="5EFF7D5E" w:rsidR="00C9673F" w:rsidRDefault="00C9673F" w:rsidP="00510542">
      <w:pPr>
        <w:pStyle w:val="FootnoteText"/>
        <w:ind w:left="0" w:firstLine="0"/>
      </w:pPr>
      <w:r>
        <w:rPr>
          <w:rStyle w:val="FootnoteReference"/>
        </w:rPr>
        <w:footnoteRef/>
      </w:r>
      <w:r>
        <w:t xml:space="preserve"> </w:t>
      </w:r>
      <w:r w:rsidR="00FC3285">
        <w:t xml:space="preserve">As defined in LC1 </w:t>
      </w:r>
      <w:r w:rsidR="002F7C58">
        <w:t>- Interpretation</w:t>
      </w:r>
      <w:r w:rsidR="00FC3285">
        <w:t xml:space="preserve"> </w:t>
      </w:r>
      <w:r w:rsidR="00510542">
        <w:t>‘</w:t>
      </w:r>
      <w:r w:rsidR="00FC3285">
        <w:t>Safety case’ means the document o</w:t>
      </w:r>
      <w:r w:rsidR="00C23754">
        <w:t>r</w:t>
      </w:r>
      <w:r w:rsidR="00FC3285">
        <w:t xml:space="preserve"> documents produced by the lice</w:t>
      </w:r>
      <w:r w:rsidR="002F7C58">
        <w:t xml:space="preserve">nsee in accordance with </w:t>
      </w:r>
      <w:r w:rsidR="00510542">
        <w:t>LC</w:t>
      </w:r>
      <w:r w:rsidR="002F7C58">
        <w:t>14.</w:t>
      </w:r>
    </w:p>
  </w:footnote>
  <w:footnote w:id="4">
    <w:p w14:paraId="6DC68A34" w14:textId="7A5EF32A" w:rsidR="00F71E67" w:rsidRDefault="00F71E67" w:rsidP="00510542">
      <w:pPr>
        <w:pStyle w:val="FootnoteText"/>
        <w:ind w:left="0" w:firstLine="0"/>
      </w:pPr>
      <w:r>
        <w:rPr>
          <w:rStyle w:val="FootnoteReference"/>
        </w:rPr>
        <w:footnoteRef/>
      </w:r>
      <w:r>
        <w:t xml:space="preserve"> </w:t>
      </w:r>
      <w:r w:rsidR="00510542">
        <w:t>ORs</w:t>
      </w:r>
      <w:r w:rsidRPr="00F14EFB">
        <w:t xml:space="preserve"> should be in place to support all levels of the Defence in Depth hierarchy (refer to ONRs Safety Assessment Principles</w:t>
      </w:r>
      <w:r w:rsidR="00510542">
        <w:t xml:space="preserve"> (SAPs)</w:t>
      </w:r>
      <w:sdt>
        <w:sdtPr>
          <w:id w:val="337047113"/>
          <w:citation/>
        </w:sdtPr>
        <w:sdtContent>
          <w:r w:rsidRPr="00F14EFB">
            <w:fldChar w:fldCharType="begin"/>
          </w:r>
          <w:r w:rsidRPr="00F14EFB">
            <w:instrText xml:space="preserve"> CITATION ONR2013 \l 2057 </w:instrText>
          </w:r>
          <w:r w:rsidRPr="00F14EFB">
            <w:fldChar w:fldCharType="separate"/>
          </w:r>
          <w:r w:rsidR="00C42B31">
            <w:rPr>
              <w:noProof/>
            </w:rPr>
            <w:t xml:space="preserve"> </w:t>
          </w:r>
          <w:r w:rsidR="00C42B31" w:rsidRPr="00C42B31">
            <w:rPr>
              <w:noProof/>
            </w:rPr>
            <w:t>[3]</w:t>
          </w:r>
          <w:r w:rsidRPr="00F14EFB">
            <w:fldChar w:fldCharType="end"/>
          </w:r>
        </w:sdtContent>
      </w:sdt>
      <w:r w:rsidRPr="00F14EFB">
        <w:t xml:space="preserve">). This is covered in detail in </w:t>
      </w:r>
      <w:sdt>
        <w:sdtPr>
          <w:id w:val="-510224369"/>
          <w:citation/>
        </w:sdtPr>
        <w:sdtContent>
          <w:r w:rsidRPr="00F14EFB">
            <w:fldChar w:fldCharType="begin"/>
          </w:r>
          <w:r w:rsidRPr="00F14EFB">
            <w:instrText xml:space="preserve"> CITATION ONR59 \l 2057 </w:instrText>
          </w:r>
          <w:r w:rsidRPr="00F14EFB">
            <w:fldChar w:fldCharType="separate"/>
          </w:r>
          <w:r w:rsidR="00C42B31" w:rsidRPr="00C42B31">
            <w:rPr>
              <w:noProof/>
            </w:rPr>
            <w:t>[1]</w:t>
          </w:r>
          <w:r w:rsidRPr="00F14EFB">
            <w:fldChar w:fldCharType="end"/>
          </w:r>
        </w:sdtContent>
      </w:sdt>
      <w:r w:rsidRPr="00F14EFB">
        <w:t>.</w:t>
      </w:r>
      <w:r w:rsidRPr="00F14EFB">
        <w:rPr>
          <w:bCs/>
        </w:rPr>
        <w:t xml:space="preserve"> T</w:t>
      </w:r>
      <w:r w:rsidRPr="00F14EFB">
        <w:t xml:space="preserve">here should be suitable margins between the </w:t>
      </w:r>
      <w:r w:rsidR="00510542" w:rsidRPr="00F14EFB">
        <w:t xml:space="preserve">Defence in Depth </w:t>
      </w:r>
      <w:r w:rsidRPr="00F14EFB">
        <w:t xml:space="preserve">levels to ensure </w:t>
      </w:r>
      <w:r>
        <w:t>appropriate</w:t>
      </w:r>
      <w:r w:rsidRPr="00F14EFB">
        <w:t xml:space="preserve"> independence between successive barriers</w:t>
      </w:r>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435CE5" w14:textId="77777777" w:rsidR="00084ABE" w:rsidRDefault="00084ABE" w:rsidP="00084ABE">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F688BC" w14:textId="77777777" w:rsidR="00267815" w:rsidRPr="00267815" w:rsidRDefault="00267815"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46A3E0" w14:textId="77777777" w:rsidR="00CE6198" w:rsidRDefault="00CE6198" w:rsidP="00091EEA">
    <w:pPr>
      <w:pStyle w:val="Header"/>
      <w:pBdr>
        <w:bottom w:val="none" w:sz="0" w:space="0" w:color="auto"/>
      </w:pBd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61056BDF" w:rsidR="00177666" w:rsidRPr="00196ADB" w:rsidRDefault="00000000" w:rsidP="009E0E52">
    <w:pPr>
      <w:pStyle w:val="Header"/>
      <w:rPr>
        <w:sz w:val="20"/>
        <w:szCs w:val="24"/>
      </w:rPr>
    </w:pPr>
    <w:sdt>
      <w:sdtPr>
        <w:rPr>
          <w:sz w:val="20"/>
          <w:szCs w:val="24"/>
        </w:rPr>
        <w:alias w:val="Title"/>
        <w:tag w:val=""/>
        <w:id w:val="-545993998"/>
        <w:dataBinding w:prefixMappings="xmlns:ns0='http://purl.org/dc/elements/1.1/' xmlns:ns1='http://schemas.openxmlformats.org/package/2006/metadata/core-properties' " w:xpath="/ns1:coreProperties[1]/ns0:title[1]" w:storeItemID="{6C3C8BC8-F283-45AE-878A-BAB7291924A1}"/>
        <w:text/>
      </w:sdtPr>
      <w:sdtContent>
        <w:r w:rsidR="00510542">
          <w:rPr>
            <w:sz w:val="20"/>
            <w:szCs w:val="24"/>
          </w:rPr>
          <w:t>LC23 – Operating rules</w:t>
        </w:r>
      </w:sdtContent>
    </w:sdt>
    <w:r w:rsidR="004E3932" w:rsidRPr="00196ADB">
      <w:rPr>
        <w:sz w:val="20"/>
        <w:szCs w:val="24"/>
      </w:rPr>
      <w:t xml:space="preserve"> | Issue: </w:t>
    </w:r>
    <w:sdt>
      <w:sdtPr>
        <w:rPr>
          <w:sz w:val="20"/>
          <w:szCs w:val="24"/>
        </w:rPr>
        <w:alias w:val="Status"/>
        <w:tag w:val=""/>
        <w:id w:val="-1486926938"/>
        <w:dataBinding w:prefixMappings="xmlns:ns0='http://purl.org/dc/elements/1.1/' xmlns:ns1='http://schemas.openxmlformats.org/package/2006/metadata/core-properties' " w:xpath="/ns1:coreProperties[1]/ns1:contentStatus[1]" w:storeItemID="{6C3C8BC8-F283-45AE-878A-BAB7291924A1}"/>
        <w:text/>
      </w:sdtPr>
      <w:sdtContent>
        <w:r w:rsidR="007D0273">
          <w:rPr>
            <w:sz w:val="20"/>
            <w:szCs w:val="24"/>
          </w:rPr>
          <w:t>7.1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3451064"/>
    <w:multiLevelType w:val="multilevel"/>
    <w:tmpl w:val="061C9B36"/>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102879D2"/>
    <w:multiLevelType w:val="hybridMultilevel"/>
    <w:tmpl w:val="5A7812E8"/>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2"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1B40107D"/>
    <w:multiLevelType w:val="hybridMultilevel"/>
    <w:tmpl w:val="5A5CCF7E"/>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4" w15:restartNumberingAfterBreak="0">
    <w:nsid w:val="1BF36E3F"/>
    <w:multiLevelType w:val="multilevel"/>
    <w:tmpl w:val="561E12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306D14A2"/>
    <w:multiLevelType w:val="multilevel"/>
    <w:tmpl w:val="26E68F70"/>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8"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43943ED1"/>
    <w:multiLevelType w:val="hybridMultilevel"/>
    <w:tmpl w:val="4FEEC1F8"/>
    <w:lvl w:ilvl="0" w:tplc="08090013">
      <w:start w:val="1"/>
      <w:numFmt w:val="upperRoman"/>
      <w:lvlText w:val="%1."/>
      <w:lvlJc w:val="right"/>
      <w:pPr>
        <w:ind w:left="1571" w:hanging="360"/>
      </w:pPr>
    </w:lvl>
    <w:lvl w:ilvl="1" w:tplc="08090019" w:tentative="1">
      <w:start w:val="1"/>
      <w:numFmt w:val="lowerLetter"/>
      <w:lvlText w:val="%2."/>
      <w:lvlJc w:val="left"/>
      <w:pPr>
        <w:ind w:left="2291" w:hanging="360"/>
      </w:pPr>
    </w:lvl>
    <w:lvl w:ilvl="2" w:tplc="0809001B" w:tentative="1">
      <w:start w:val="1"/>
      <w:numFmt w:val="lowerRoman"/>
      <w:lvlText w:val="%3."/>
      <w:lvlJc w:val="right"/>
      <w:pPr>
        <w:ind w:left="3011" w:hanging="180"/>
      </w:pPr>
    </w:lvl>
    <w:lvl w:ilvl="3" w:tplc="0809000F" w:tentative="1">
      <w:start w:val="1"/>
      <w:numFmt w:val="decimal"/>
      <w:lvlText w:val="%4."/>
      <w:lvlJc w:val="left"/>
      <w:pPr>
        <w:ind w:left="3731" w:hanging="360"/>
      </w:pPr>
    </w:lvl>
    <w:lvl w:ilvl="4" w:tplc="08090019" w:tentative="1">
      <w:start w:val="1"/>
      <w:numFmt w:val="lowerLetter"/>
      <w:lvlText w:val="%5."/>
      <w:lvlJc w:val="left"/>
      <w:pPr>
        <w:ind w:left="4451" w:hanging="360"/>
      </w:pPr>
    </w:lvl>
    <w:lvl w:ilvl="5" w:tplc="0809001B" w:tentative="1">
      <w:start w:val="1"/>
      <w:numFmt w:val="lowerRoman"/>
      <w:lvlText w:val="%6."/>
      <w:lvlJc w:val="right"/>
      <w:pPr>
        <w:ind w:left="5171" w:hanging="180"/>
      </w:pPr>
    </w:lvl>
    <w:lvl w:ilvl="6" w:tplc="0809000F" w:tentative="1">
      <w:start w:val="1"/>
      <w:numFmt w:val="decimal"/>
      <w:lvlText w:val="%7."/>
      <w:lvlJc w:val="left"/>
      <w:pPr>
        <w:ind w:left="5891" w:hanging="360"/>
      </w:pPr>
    </w:lvl>
    <w:lvl w:ilvl="7" w:tplc="08090019" w:tentative="1">
      <w:start w:val="1"/>
      <w:numFmt w:val="lowerLetter"/>
      <w:lvlText w:val="%8."/>
      <w:lvlJc w:val="left"/>
      <w:pPr>
        <w:ind w:left="6611" w:hanging="360"/>
      </w:pPr>
    </w:lvl>
    <w:lvl w:ilvl="8" w:tplc="0809001B" w:tentative="1">
      <w:start w:val="1"/>
      <w:numFmt w:val="lowerRoman"/>
      <w:lvlText w:val="%9."/>
      <w:lvlJc w:val="right"/>
      <w:pPr>
        <w:ind w:left="7331" w:hanging="180"/>
      </w:pPr>
    </w:lvl>
  </w:abstractNum>
  <w:abstractNum w:abstractNumId="20" w15:restartNumberingAfterBreak="0">
    <w:nsid w:val="445F2CBD"/>
    <w:multiLevelType w:val="hybridMultilevel"/>
    <w:tmpl w:val="0352995A"/>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21" w15:restartNumberingAfterBreak="0">
    <w:nsid w:val="44CE4C9C"/>
    <w:multiLevelType w:val="hybridMultilevel"/>
    <w:tmpl w:val="2FDA463E"/>
    <w:lvl w:ilvl="0" w:tplc="B5CCD3D6">
      <w:start w:val="1"/>
      <w:numFmt w:val="decimal"/>
      <w:lvlText w:val="(%1)"/>
      <w:lvlJc w:val="left"/>
      <w:pPr>
        <w:ind w:left="1211" w:hanging="360"/>
      </w:pPr>
      <w:rPr>
        <w:rFonts w:hint="default"/>
      </w:rPr>
    </w:lvl>
    <w:lvl w:ilvl="1" w:tplc="08090019" w:tentative="1">
      <w:start w:val="1"/>
      <w:numFmt w:val="lowerLetter"/>
      <w:lvlText w:val="%2."/>
      <w:lvlJc w:val="left"/>
      <w:pPr>
        <w:ind w:left="1931" w:hanging="360"/>
      </w:pPr>
    </w:lvl>
    <w:lvl w:ilvl="2" w:tplc="0809001B" w:tentative="1">
      <w:start w:val="1"/>
      <w:numFmt w:val="lowerRoman"/>
      <w:lvlText w:val="%3."/>
      <w:lvlJc w:val="right"/>
      <w:pPr>
        <w:ind w:left="2651" w:hanging="180"/>
      </w:pPr>
    </w:lvl>
    <w:lvl w:ilvl="3" w:tplc="0809000F" w:tentative="1">
      <w:start w:val="1"/>
      <w:numFmt w:val="decimal"/>
      <w:lvlText w:val="%4."/>
      <w:lvlJc w:val="left"/>
      <w:pPr>
        <w:ind w:left="3371" w:hanging="360"/>
      </w:pPr>
    </w:lvl>
    <w:lvl w:ilvl="4" w:tplc="08090019" w:tentative="1">
      <w:start w:val="1"/>
      <w:numFmt w:val="lowerLetter"/>
      <w:lvlText w:val="%5."/>
      <w:lvlJc w:val="left"/>
      <w:pPr>
        <w:ind w:left="4091" w:hanging="360"/>
      </w:pPr>
    </w:lvl>
    <w:lvl w:ilvl="5" w:tplc="0809001B" w:tentative="1">
      <w:start w:val="1"/>
      <w:numFmt w:val="lowerRoman"/>
      <w:lvlText w:val="%6."/>
      <w:lvlJc w:val="right"/>
      <w:pPr>
        <w:ind w:left="4811" w:hanging="180"/>
      </w:pPr>
    </w:lvl>
    <w:lvl w:ilvl="6" w:tplc="0809000F" w:tentative="1">
      <w:start w:val="1"/>
      <w:numFmt w:val="decimal"/>
      <w:lvlText w:val="%7."/>
      <w:lvlJc w:val="left"/>
      <w:pPr>
        <w:ind w:left="5531" w:hanging="360"/>
      </w:pPr>
    </w:lvl>
    <w:lvl w:ilvl="7" w:tplc="08090019" w:tentative="1">
      <w:start w:val="1"/>
      <w:numFmt w:val="lowerLetter"/>
      <w:lvlText w:val="%8."/>
      <w:lvlJc w:val="left"/>
      <w:pPr>
        <w:ind w:left="6251" w:hanging="360"/>
      </w:pPr>
    </w:lvl>
    <w:lvl w:ilvl="8" w:tplc="0809001B" w:tentative="1">
      <w:start w:val="1"/>
      <w:numFmt w:val="lowerRoman"/>
      <w:lvlText w:val="%9."/>
      <w:lvlJc w:val="right"/>
      <w:pPr>
        <w:ind w:left="6971" w:hanging="180"/>
      </w:pPr>
    </w:lvl>
  </w:abstractNum>
  <w:abstractNum w:abstractNumId="22" w15:restartNumberingAfterBreak="0">
    <w:nsid w:val="44E83E54"/>
    <w:multiLevelType w:val="hybridMultilevel"/>
    <w:tmpl w:val="CBB0C0C8"/>
    <w:lvl w:ilvl="0" w:tplc="51300A06">
      <w:start w:val="1"/>
      <w:numFmt w:val="decimal"/>
      <w:pStyle w:val="F9-Paragraph"/>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3" w15:restartNumberingAfterBreak="0">
    <w:nsid w:val="46CE0110"/>
    <w:multiLevelType w:val="multilevel"/>
    <w:tmpl w:val="37144888"/>
    <w:lvl w:ilvl="0">
      <w:start w:val="1"/>
      <w:numFmt w:val="bullet"/>
      <w:lvlText w:val=""/>
      <w:lvlJc w:val="left"/>
      <w:pPr>
        <w:tabs>
          <w:tab w:val="num" w:pos="720"/>
        </w:tabs>
        <w:ind w:left="720" w:hanging="360"/>
      </w:pPr>
      <w:rPr>
        <w:rFonts w:ascii="Symbol" w:hAnsi="Symbol" w:hint="default"/>
        <w:sz w:val="20"/>
      </w:rPr>
    </w:lvl>
    <w:lvl w:ilvl="1">
      <w:start w:val="1"/>
      <w:numFmt w:val="lowerLetter"/>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6" w15:restartNumberingAfterBreak="0">
    <w:nsid w:val="6C902408"/>
    <w:multiLevelType w:val="multilevel"/>
    <w:tmpl w:val="5EE4A70A"/>
    <w:lvl w:ilvl="0">
      <w:start w:val="1"/>
      <w:numFmt w:val="lowerRoman"/>
      <w:pStyle w:val="NumList1"/>
      <w:lvlText w:val="%1."/>
      <w:lvlJc w:val="righ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718A0F99"/>
    <w:multiLevelType w:val="multilevel"/>
    <w:tmpl w:val="241CA254"/>
    <w:lvl w:ilvl="0">
      <w:start w:val="1"/>
      <w:numFmt w:val="decimal"/>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8" w15:restartNumberingAfterBreak="0">
    <w:nsid w:val="75F46359"/>
    <w:multiLevelType w:val="hybridMultilevel"/>
    <w:tmpl w:val="A5F06998"/>
    <w:lvl w:ilvl="0" w:tplc="8CAAF38C">
      <w:start w:val="1"/>
      <w:numFmt w:val="bullet"/>
      <w:pStyle w:val="Bulletlist1"/>
      <w:lvlText w:val=""/>
      <w:lvlJc w:val="left"/>
      <w:pPr>
        <w:ind w:left="360" w:hanging="360"/>
      </w:pPr>
      <w:rPr>
        <w:rFonts w:ascii="Symbol" w:hAnsi="Symbol" w:hint="default"/>
        <w:strike w:val="0"/>
        <w:dstrike w:val="0"/>
        <w:color w:val="07716C" w:themeColor="accent1"/>
        <w:sz w:val="24"/>
      </w:rPr>
    </w:lvl>
    <w:lvl w:ilvl="1" w:tplc="AE78E28A">
      <w:start w:val="1"/>
      <w:numFmt w:val="bullet"/>
      <w:pStyle w:val="Bulletlist2"/>
      <w:lvlText w:val="o"/>
      <w:lvlJc w:val="left"/>
      <w:pPr>
        <w:ind w:left="1440" w:hanging="360"/>
      </w:pPr>
      <w:rPr>
        <w:rFonts w:ascii="Courier New" w:hAnsi="Courier New" w:cs="Courier New" w:hint="default"/>
      </w:rPr>
    </w:lvl>
    <w:lvl w:ilvl="2" w:tplc="6730F432">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79447535"/>
    <w:multiLevelType w:val="multilevel"/>
    <w:tmpl w:val="FC8AD34E"/>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2065443409">
    <w:abstractNumId w:val="9"/>
  </w:num>
  <w:num w:numId="2" w16cid:durableId="823543523">
    <w:abstractNumId w:val="7"/>
  </w:num>
  <w:num w:numId="3" w16cid:durableId="2085639988">
    <w:abstractNumId w:val="6"/>
  </w:num>
  <w:num w:numId="4" w16cid:durableId="1262179006">
    <w:abstractNumId w:val="5"/>
  </w:num>
  <w:num w:numId="5" w16cid:durableId="1002776976">
    <w:abstractNumId w:val="4"/>
  </w:num>
  <w:num w:numId="6" w16cid:durableId="2131317494">
    <w:abstractNumId w:val="8"/>
  </w:num>
  <w:num w:numId="7" w16cid:durableId="1578203617">
    <w:abstractNumId w:val="3"/>
  </w:num>
  <w:num w:numId="8" w16cid:durableId="995184146">
    <w:abstractNumId w:val="2"/>
  </w:num>
  <w:num w:numId="9" w16cid:durableId="348718920">
    <w:abstractNumId w:val="1"/>
  </w:num>
  <w:num w:numId="10" w16cid:durableId="1368944693">
    <w:abstractNumId w:val="0"/>
  </w:num>
  <w:num w:numId="11" w16cid:durableId="816150589">
    <w:abstractNumId w:val="12"/>
  </w:num>
  <w:num w:numId="12" w16cid:durableId="1085146277">
    <w:abstractNumId w:val="28"/>
  </w:num>
  <w:num w:numId="13" w16cid:durableId="989944809">
    <w:abstractNumId w:val="18"/>
  </w:num>
  <w:num w:numId="14" w16cid:durableId="1148547717">
    <w:abstractNumId w:val="15"/>
  </w:num>
  <w:num w:numId="15" w16cid:durableId="1619264317">
    <w:abstractNumId w:val="28"/>
    <w:lvlOverride w:ilvl="0">
      <w:startOverride w:val="1"/>
    </w:lvlOverride>
  </w:num>
  <w:num w:numId="16" w16cid:durableId="1717772705">
    <w:abstractNumId w:val="18"/>
    <w:lvlOverride w:ilvl="0">
      <w:startOverride w:val="1"/>
    </w:lvlOverride>
  </w:num>
  <w:num w:numId="17" w16cid:durableId="1421370352">
    <w:abstractNumId w:val="15"/>
    <w:lvlOverride w:ilvl="0">
      <w:startOverride w:val="1"/>
    </w:lvlOverride>
  </w:num>
  <w:num w:numId="18" w16cid:durableId="802893121">
    <w:abstractNumId w:val="27"/>
  </w:num>
  <w:num w:numId="19" w16cid:durableId="1666081420">
    <w:abstractNumId w:val="24"/>
  </w:num>
  <w:num w:numId="20" w16cid:durableId="874538197">
    <w:abstractNumId w:val="17"/>
  </w:num>
  <w:num w:numId="21" w16cid:durableId="2057311976">
    <w:abstractNumId w:val="25"/>
  </w:num>
  <w:num w:numId="22" w16cid:durableId="689793726">
    <w:abstractNumId w:val="16"/>
  </w:num>
  <w:num w:numId="23" w16cid:durableId="48653822">
    <w:abstractNumId w:val="29"/>
  </w:num>
  <w:num w:numId="24" w16cid:durableId="1603800266">
    <w:abstractNumId w:val="23"/>
  </w:num>
  <w:num w:numId="25" w16cid:durableId="1864591591">
    <w:abstractNumId w:val="22"/>
  </w:num>
  <w:num w:numId="26" w16cid:durableId="832574242">
    <w:abstractNumId w:val="26"/>
  </w:num>
  <w:num w:numId="27" w16cid:durableId="1391732823">
    <w:abstractNumId w:val="22"/>
    <w:lvlOverride w:ilvl="0">
      <w:startOverride w:val="1"/>
    </w:lvlOverride>
  </w:num>
  <w:num w:numId="28" w16cid:durableId="1170676482">
    <w:abstractNumId w:val="19"/>
  </w:num>
  <w:num w:numId="29" w16cid:durableId="1920022139">
    <w:abstractNumId w:val="21"/>
  </w:num>
  <w:num w:numId="30" w16cid:durableId="1864636567">
    <w:abstractNumId w:val="14"/>
  </w:num>
  <w:num w:numId="31" w16cid:durableId="1138567257">
    <w:abstractNumId w:val="13"/>
  </w:num>
  <w:num w:numId="32" w16cid:durableId="1850942099">
    <w:abstractNumId w:val="11"/>
  </w:num>
  <w:num w:numId="33" w16cid:durableId="1983734971">
    <w:abstractNumId w:val="10"/>
  </w:num>
  <w:num w:numId="34" w16cid:durableId="1787239321">
    <w:abstractNumId w:val="2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1857"/>
    <w:rsid w:val="00002F03"/>
    <w:rsid w:val="00004C16"/>
    <w:rsid w:val="000069F6"/>
    <w:rsid w:val="00011177"/>
    <w:rsid w:val="00014814"/>
    <w:rsid w:val="0002133D"/>
    <w:rsid w:val="00022033"/>
    <w:rsid w:val="00024522"/>
    <w:rsid w:val="00024B2E"/>
    <w:rsid w:val="00027F4F"/>
    <w:rsid w:val="00030430"/>
    <w:rsid w:val="0003078E"/>
    <w:rsid w:val="00031B89"/>
    <w:rsid w:val="0003693D"/>
    <w:rsid w:val="00037D49"/>
    <w:rsid w:val="00044387"/>
    <w:rsid w:val="0004440F"/>
    <w:rsid w:val="00052C8A"/>
    <w:rsid w:val="000548C8"/>
    <w:rsid w:val="00055850"/>
    <w:rsid w:val="00062C42"/>
    <w:rsid w:val="00064A1B"/>
    <w:rsid w:val="00073E96"/>
    <w:rsid w:val="000745FD"/>
    <w:rsid w:val="00075605"/>
    <w:rsid w:val="00075C66"/>
    <w:rsid w:val="000817D4"/>
    <w:rsid w:val="00081C92"/>
    <w:rsid w:val="00082879"/>
    <w:rsid w:val="00084ABE"/>
    <w:rsid w:val="00085B2A"/>
    <w:rsid w:val="0008630A"/>
    <w:rsid w:val="00091EEA"/>
    <w:rsid w:val="00091FB4"/>
    <w:rsid w:val="0009225F"/>
    <w:rsid w:val="000974C5"/>
    <w:rsid w:val="000A105C"/>
    <w:rsid w:val="000A1C93"/>
    <w:rsid w:val="000A2679"/>
    <w:rsid w:val="000A4FEF"/>
    <w:rsid w:val="000A5F91"/>
    <w:rsid w:val="000B0484"/>
    <w:rsid w:val="000B1991"/>
    <w:rsid w:val="000B6469"/>
    <w:rsid w:val="000C1D04"/>
    <w:rsid w:val="000C2DDC"/>
    <w:rsid w:val="000C3DFE"/>
    <w:rsid w:val="000C54E6"/>
    <w:rsid w:val="000C5EE7"/>
    <w:rsid w:val="000C5F5A"/>
    <w:rsid w:val="000D03C6"/>
    <w:rsid w:val="000D2FD4"/>
    <w:rsid w:val="000D3232"/>
    <w:rsid w:val="000D538B"/>
    <w:rsid w:val="000E09BC"/>
    <w:rsid w:val="000E15CC"/>
    <w:rsid w:val="000E2FD0"/>
    <w:rsid w:val="000E37CA"/>
    <w:rsid w:val="000E37CD"/>
    <w:rsid w:val="000E572D"/>
    <w:rsid w:val="000F1B7B"/>
    <w:rsid w:val="000F1F71"/>
    <w:rsid w:val="000F29F9"/>
    <w:rsid w:val="000F2ED4"/>
    <w:rsid w:val="00101878"/>
    <w:rsid w:val="00101C14"/>
    <w:rsid w:val="00101EF0"/>
    <w:rsid w:val="001028E8"/>
    <w:rsid w:val="00103043"/>
    <w:rsid w:val="00106785"/>
    <w:rsid w:val="00107DDE"/>
    <w:rsid w:val="00111309"/>
    <w:rsid w:val="001159D3"/>
    <w:rsid w:val="001226FE"/>
    <w:rsid w:val="00122FCC"/>
    <w:rsid w:val="00124C2B"/>
    <w:rsid w:val="00126752"/>
    <w:rsid w:val="001276B1"/>
    <w:rsid w:val="00130530"/>
    <w:rsid w:val="00130B30"/>
    <w:rsid w:val="00132632"/>
    <w:rsid w:val="0013501B"/>
    <w:rsid w:val="001369AB"/>
    <w:rsid w:val="00136B71"/>
    <w:rsid w:val="001373B0"/>
    <w:rsid w:val="00140608"/>
    <w:rsid w:val="00140E1C"/>
    <w:rsid w:val="00147AE4"/>
    <w:rsid w:val="00154524"/>
    <w:rsid w:val="001571E5"/>
    <w:rsid w:val="00173E74"/>
    <w:rsid w:val="00176DB5"/>
    <w:rsid w:val="00177666"/>
    <w:rsid w:val="001849CA"/>
    <w:rsid w:val="0018511E"/>
    <w:rsid w:val="00185410"/>
    <w:rsid w:val="00190F6C"/>
    <w:rsid w:val="00192352"/>
    <w:rsid w:val="00192390"/>
    <w:rsid w:val="00196ADB"/>
    <w:rsid w:val="001A00DA"/>
    <w:rsid w:val="001A2044"/>
    <w:rsid w:val="001A208D"/>
    <w:rsid w:val="001B4D5A"/>
    <w:rsid w:val="001C01A1"/>
    <w:rsid w:val="001C4D63"/>
    <w:rsid w:val="001D0C1D"/>
    <w:rsid w:val="001D0DE0"/>
    <w:rsid w:val="001D115A"/>
    <w:rsid w:val="001D5AFF"/>
    <w:rsid w:val="001D74B4"/>
    <w:rsid w:val="001E03E1"/>
    <w:rsid w:val="001E0CE9"/>
    <w:rsid w:val="001F059F"/>
    <w:rsid w:val="001F3F6B"/>
    <w:rsid w:val="00200811"/>
    <w:rsid w:val="00200CA1"/>
    <w:rsid w:val="002042C2"/>
    <w:rsid w:val="0021338B"/>
    <w:rsid w:val="0021338D"/>
    <w:rsid w:val="00214455"/>
    <w:rsid w:val="00214D43"/>
    <w:rsid w:val="00223090"/>
    <w:rsid w:val="002238B4"/>
    <w:rsid w:val="00223B12"/>
    <w:rsid w:val="002319AB"/>
    <w:rsid w:val="002319AC"/>
    <w:rsid w:val="00233FDB"/>
    <w:rsid w:val="00234342"/>
    <w:rsid w:val="0024040D"/>
    <w:rsid w:val="00250324"/>
    <w:rsid w:val="002504AD"/>
    <w:rsid w:val="00251CD7"/>
    <w:rsid w:val="00255FA3"/>
    <w:rsid w:val="00257288"/>
    <w:rsid w:val="00260A8B"/>
    <w:rsid w:val="00261FB6"/>
    <w:rsid w:val="002629F8"/>
    <w:rsid w:val="00263396"/>
    <w:rsid w:val="002659FA"/>
    <w:rsid w:val="00267815"/>
    <w:rsid w:val="00267978"/>
    <w:rsid w:val="00273B91"/>
    <w:rsid w:val="00280DDF"/>
    <w:rsid w:val="0028276C"/>
    <w:rsid w:val="00284BE7"/>
    <w:rsid w:val="00286E1F"/>
    <w:rsid w:val="00291478"/>
    <w:rsid w:val="002917FF"/>
    <w:rsid w:val="00292ADF"/>
    <w:rsid w:val="00296DBB"/>
    <w:rsid w:val="002A0DEC"/>
    <w:rsid w:val="002A5310"/>
    <w:rsid w:val="002B11B4"/>
    <w:rsid w:val="002B16AF"/>
    <w:rsid w:val="002B1C53"/>
    <w:rsid w:val="002B2B26"/>
    <w:rsid w:val="002B5FCB"/>
    <w:rsid w:val="002B6666"/>
    <w:rsid w:val="002C4007"/>
    <w:rsid w:val="002C7EF4"/>
    <w:rsid w:val="002D649F"/>
    <w:rsid w:val="002E0BE4"/>
    <w:rsid w:val="002E3B58"/>
    <w:rsid w:val="002E3E8A"/>
    <w:rsid w:val="002E44D3"/>
    <w:rsid w:val="002E6A6A"/>
    <w:rsid w:val="002F08EC"/>
    <w:rsid w:val="002F3397"/>
    <w:rsid w:val="002F3D69"/>
    <w:rsid w:val="002F47C9"/>
    <w:rsid w:val="002F4DF4"/>
    <w:rsid w:val="002F7C58"/>
    <w:rsid w:val="0030046B"/>
    <w:rsid w:val="00302725"/>
    <w:rsid w:val="0030380D"/>
    <w:rsid w:val="003044FD"/>
    <w:rsid w:val="0030541C"/>
    <w:rsid w:val="00311A3A"/>
    <w:rsid w:val="00312411"/>
    <w:rsid w:val="003154E6"/>
    <w:rsid w:val="00317638"/>
    <w:rsid w:val="00322D4B"/>
    <w:rsid w:val="00323E71"/>
    <w:rsid w:val="00326F77"/>
    <w:rsid w:val="003351C5"/>
    <w:rsid w:val="003401B0"/>
    <w:rsid w:val="003455BE"/>
    <w:rsid w:val="00345D54"/>
    <w:rsid w:val="00346C8E"/>
    <w:rsid w:val="00347D92"/>
    <w:rsid w:val="003529F2"/>
    <w:rsid w:val="00367B30"/>
    <w:rsid w:val="00367BD5"/>
    <w:rsid w:val="003746E4"/>
    <w:rsid w:val="00390327"/>
    <w:rsid w:val="00391221"/>
    <w:rsid w:val="00393B78"/>
    <w:rsid w:val="00393E13"/>
    <w:rsid w:val="00396433"/>
    <w:rsid w:val="003A01E9"/>
    <w:rsid w:val="003A3BE4"/>
    <w:rsid w:val="003A7DAB"/>
    <w:rsid w:val="003B0C9A"/>
    <w:rsid w:val="003B4242"/>
    <w:rsid w:val="003B4D04"/>
    <w:rsid w:val="003B5D18"/>
    <w:rsid w:val="003B6041"/>
    <w:rsid w:val="003C0306"/>
    <w:rsid w:val="003C114C"/>
    <w:rsid w:val="003C465D"/>
    <w:rsid w:val="003C70AE"/>
    <w:rsid w:val="003C7C78"/>
    <w:rsid w:val="003D0718"/>
    <w:rsid w:val="003D495D"/>
    <w:rsid w:val="003D5793"/>
    <w:rsid w:val="003D5FC1"/>
    <w:rsid w:val="003E098E"/>
    <w:rsid w:val="003E2FAE"/>
    <w:rsid w:val="003E3B6D"/>
    <w:rsid w:val="003E56EC"/>
    <w:rsid w:val="003E5A7E"/>
    <w:rsid w:val="003E6019"/>
    <w:rsid w:val="003F1705"/>
    <w:rsid w:val="003F7975"/>
    <w:rsid w:val="00402E2B"/>
    <w:rsid w:val="00406106"/>
    <w:rsid w:val="00407CF7"/>
    <w:rsid w:val="00410009"/>
    <w:rsid w:val="00415ED6"/>
    <w:rsid w:val="00417CAF"/>
    <w:rsid w:val="00420A11"/>
    <w:rsid w:val="00422265"/>
    <w:rsid w:val="00423FED"/>
    <w:rsid w:val="004252F6"/>
    <w:rsid w:val="004360BE"/>
    <w:rsid w:val="004373A7"/>
    <w:rsid w:val="00437D94"/>
    <w:rsid w:val="0044030C"/>
    <w:rsid w:val="004439A1"/>
    <w:rsid w:val="00444BD9"/>
    <w:rsid w:val="0045149B"/>
    <w:rsid w:val="00454408"/>
    <w:rsid w:val="00456368"/>
    <w:rsid w:val="004575A6"/>
    <w:rsid w:val="004648A4"/>
    <w:rsid w:val="00465005"/>
    <w:rsid w:val="00471380"/>
    <w:rsid w:val="00471B2C"/>
    <w:rsid w:val="004746D2"/>
    <w:rsid w:val="00477066"/>
    <w:rsid w:val="00477502"/>
    <w:rsid w:val="00486CA7"/>
    <w:rsid w:val="00487385"/>
    <w:rsid w:val="00494F0D"/>
    <w:rsid w:val="00496BFD"/>
    <w:rsid w:val="004A0CF5"/>
    <w:rsid w:val="004A3DF2"/>
    <w:rsid w:val="004A7146"/>
    <w:rsid w:val="004A79D8"/>
    <w:rsid w:val="004C361D"/>
    <w:rsid w:val="004C4891"/>
    <w:rsid w:val="004D2C89"/>
    <w:rsid w:val="004D6B73"/>
    <w:rsid w:val="004E1003"/>
    <w:rsid w:val="004E2454"/>
    <w:rsid w:val="004E3932"/>
    <w:rsid w:val="004E6003"/>
    <w:rsid w:val="004F1E79"/>
    <w:rsid w:val="004F5F33"/>
    <w:rsid w:val="00500A75"/>
    <w:rsid w:val="0050103A"/>
    <w:rsid w:val="00503583"/>
    <w:rsid w:val="00510542"/>
    <w:rsid w:val="00511B0F"/>
    <w:rsid w:val="00517253"/>
    <w:rsid w:val="00517B6C"/>
    <w:rsid w:val="005210B2"/>
    <w:rsid w:val="0053683C"/>
    <w:rsid w:val="0055388E"/>
    <w:rsid w:val="00557AF0"/>
    <w:rsid w:val="00560AB4"/>
    <w:rsid w:val="005709BB"/>
    <w:rsid w:val="0057297D"/>
    <w:rsid w:val="00575449"/>
    <w:rsid w:val="005754AE"/>
    <w:rsid w:val="00577FB5"/>
    <w:rsid w:val="00581509"/>
    <w:rsid w:val="005852D1"/>
    <w:rsid w:val="00587A22"/>
    <w:rsid w:val="0059299D"/>
    <w:rsid w:val="00593BB6"/>
    <w:rsid w:val="0059462A"/>
    <w:rsid w:val="00595C8C"/>
    <w:rsid w:val="00596186"/>
    <w:rsid w:val="00597747"/>
    <w:rsid w:val="005A06CC"/>
    <w:rsid w:val="005A49B8"/>
    <w:rsid w:val="005A4CDD"/>
    <w:rsid w:val="005A758A"/>
    <w:rsid w:val="005B55B6"/>
    <w:rsid w:val="005B57E4"/>
    <w:rsid w:val="005B5ABD"/>
    <w:rsid w:val="005C140A"/>
    <w:rsid w:val="005C1E52"/>
    <w:rsid w:val="005C3367"/>
    <w:rsid w:val="005C5425"/>
    <w:rsid w:val="005C5C9E"/>
    <w:rsid w:val="005C6763"/>
    <w:rsid w:val="005D3164"/>
    <w:rsid w:val="005E0344"/>
    <w:rsid w:val="005E440B"/>
    <w:rsid w:val="005E44F1"/>
    <w:rsid w:val="005E4CC8"/>
    <w:rsid w:val="005F0881"/>
    <w:rsid w:val="005F26F1"/>
    <w:rsid w:val="005F2C85"/>
    <w:rsid w:val="005F37D1"/>
    <w:rsid w:val="005F5A8F"/>
    <w:rsid w:val="005F6700"/>
    <w:rsid w:val="0060392F"/>
    <w:rsid w:val="00605ADB"/>
    <w:rsid w:val="00611C9F"/>
    <w:rsid w:val="00612C2C"/>
    <w:rsid w:val="006205C9"/>
    <w:rsid w:val="00622949"/>
    <w:rsid w:val="006248DE"/>
    <w:rsid w:val="0062535B"/>
    <w:rsid w:val="0062573D"/>
    <w:rsid w:val="00627555"/>
    <w:rsid w:val="006276B2"/>
    <w:rsid w:val="006322A0"/>
    <w:rsid w:val="006361FD"/>
    <w:rsid w:val="00636D60"/>
    <w:rsid w:val="0064226F"/>
    <w:rsid w:val="00642DDB"/>
    <w:rsid w:val="00645D9E"/>
    <w:rsid w:val="00650936"/>
    <w:rsid w:val="00653298"/>
    <w:rsid w:val="00654095"/>
    <w:rsid w:val="006632F1"/>
    <w:rsid w:val="00663A6A"/>
    <w:rsid w:val="00663A7C"/>
    <w:rsid w:val="00667DF2"/>
    <w:rsid w:val="006704C9"/>
    <w:rsid w:val="00670DF1"/>
    <w:rsid w:val="00671345"/>
    <w:rsid w:val="00672A9B"/>
    <w:rsid w:val="00675884"/>
    <w:rsid w:val="0067779B"/>
    <w:rsid w:val="00680DA0"/>
    <w:rsid w:val="00683ABD"/>
    <w:rsid w:val="00693C53"/>
    <w:rsid w:val="00694522"/>
    <w:rsid w:val="00696EE0"/>
    <w:rsid w:val="00697980"/>
    <w:rsid w:val="006A19EF"/>
    <w:rsid w:val="006A43D5"/>
    <w:rsid w:val="006A525B"/>
    <w:rsid w:val="006B310C"/>
    <w:rsid w:val="006B7C77"/>
    <w:rsid w:val="006C045F"/>
    <w:rsid w:val="006C4196"/>
    <w:rsid w:val="006C63B0"/>
    <w:rsid w:val="006C76A2"/>
    <w:rsid w:val="006C792E"/>
    <w:rsid w:val="006D116C"/>
    <w:rsid w:val="006D35CE"/>
    <w:rsid w:val="006D6F02"/>
    <w:rsid w:val="006E4012"/>
    <w:rsid w:val="006E7C42"/>
    <w:rsid w:val="006F168A"/>
    <w:rsid w:val="006F5076"/>
    <w:rsid w:val="006F6009"/>
    <w:rsid w:val="006F7E5F"/>
    <w:rsid w:val="0070321D"/>
    <w:rsid w:val="00706332"/>
    <w:rsid w:val="007068BA"/>
    <w:rsid w:val="00706F92"/>
    <w:rsid w:val="00715F6E"/>
    <w:rsid w:val="00716AB1"/>
    <w:rsid w:val="00720D44"/>
    <w:rsid w:val="00721D63"/>
    <w:rsid w:val="00721FF6"/>
    <w:rsid w:val="00722722"/>
    <w:rsid w:val="00723B63"/>
    <w:rsid w:val="00724B2B"/>
    <w:rsid w:val="00725DF4"/>
    <w:rsid w:val="00730E04"/>
    <w:rsid w:val="00732C7B"/>
    <w:rsid w:val="00734D2B"/>
    <w:rsid w:val="00737705"/>
    <w:rsid w:val="007408D4"/>
    <w:rsid w:val="007420AC"/>
    <w:rsid w:val="00742617"/>
    <w:rsid w:val="007468AB"/>
    <w:rsid w:val="00747101"/>
    <w:rsid w:val="00751B2D"/>
    <w:rsid w:val="00757D06"/>
    <w:rsid w:val="00767CD2"/>
    <w:rsid w:val="007711F0"/>
    <w:rsid w:val="007718F3"/>
    <w:rsid w:val="0077267A"/>
    <w:rsid w:val="0077713B"/>
    <w:rsid w:val="00777386"/>
    <w:rsid w:val="00783AFA"/>
    <w:rsid w:val="00785427"/>
    <w:rsid w:val="00790540"/>
    <w:rsid w:val="00791AAD"/>
    <w:rsid w:val="00793D5B"/>
    <w:rsid w:val="00795CEA"/>
    <w:rsid w:val="007968CA"/>
    <w:rsid w:val="007A1C42"/>
    <w:rsid w:val="007A43FF"/>
    <w:rsid w:val="007A72FA"/>
    <w:rsid w:val="007B3918"/>
    <w:rsid w:val="007C360D"/>
    <w:rsid w:val="007C3C1D"/>
    <w:rsid w:val="007C7C4B"/>
    <w:rsid w:val="007D0273"/>
    <w:rsid w:val="007D0354"/>
    <w:rsid w:val="007D199A"/>
    <w:rsid w:val="007D260C"/>
    <w:rsid w:val="007D2EBE"/>
    <w:rsid w:val="007D4824"/>
    <w:rsid w:val="007E1C07"/>
    <w:rsid w:val="007E4993"/>
    <w:rsid w:val="007E7DB9"/>
    <w:rsid w:val="007F24B6"/>
    <w:rsid w:val="00801334"/>
    <w:rsid w:val="00803D94"/>
    <w:rsid w:val="00804A38"/>
    <w:rsid w:val="00813B6A"/>
    <w:rsid w:val="008143F2"/>
    <w:rsid w:val="008167BB"/>
    <w:rsid w:val="00821337"/>
    <w:rsid w:val="008227DA"/>
    <w:rsid w:val="008229BA"/>
    <w:rsid w:val="00823DA8"/>
    <w:rsid w:val="00824151"/>
    <w:rsid w:val="008244BC"/>
    <w:rsid w:val="00825569"/>
    <w:rsid w:val="008429D8"/>
    <w:rsid w:val="00842DA4"/>
    <w:rsid w:val="00845390"/>
    <w:rsid w:val="0084601B"/>
    <w:rsid w:val="008606F0"/>
    <w:rsid w:val="00862242"/>
    <w:rsid w:val="008646D5"/>
    <w:rsid w:val="00865489"/>
    <w:rsid w:val="0086553D"/>
    <w:rsid w:val="00865D68"/>
    <w:rsid w:val="00874FEB"/>
    <w:rsid w:val="00875228"/>
    <w:rsid w:val="00876A6E"/>
    <w:rsid w:val="00881B6F"/>
    <w:rsid w:val="00882AA4"/>
    <w:rsid w:val="00883726"/>
    <w:rsid w:val="00883E22"/>
    <w:rsid w:val="00884E43"/>
    <w:rsid w:val="008873EF"/>
    <w:rsid w:val="00887EC6"/>
    <w:rsid w:val="0089084C"/>
    <w:rsid w:val="00892D7D"/>
    <w:rsid w:val="00893409"/>
    <w:rsid w:val="00893D9F"/>
    <w:rsid w:val="008945A0"/>
    <w:rsid w:val="00896959"/>
    <w:rsid w:val="008A14B3"/>
    <w:rsid w:val="008A2379"/>
    <w:rsid w:val="008A3E76"/>
    <w:rsid w:val="008A4329"/>
    <w:rsid w:val="008A4E20"/>
    <w:rsid w:val="008A578E"/>
    <w:rsid w:val="008A644A"/>
    <w:rsid w:val="008B015A"/>
    <w:rsid w:val="008B1519"/>
    <w:rsid w:val="008B23CE"/>
    <w:rsid w:val="008B7BCC"/>
    <w:rsid w:val="008C50C3"/>
    <w:rsid w:val="008C7094"/>
    <w:rsid w:val="008C76EC"/>
    <w:rsid w:val="008D2B97"/>
    <w:rsid w:val="008D2FF0"/>
    <w:rsid w:val="008D49A5"/>
    <w:rsid w:val="008D67E4"/>
    <w:rsid w:val="008D6C81"/>
    <w:rsid w:val="008E0828"/>
    <w:rsid w:val="008E10B7"/>
    <w:rsid w:val="008E1792"/>
    <w:rsid w:val="008E2EFF"/>
    <w:rsid w:val="008E6CF0"/>
    <w:rsid w:val="008E7893"/>
    <w:rsid w:val="008F1439"/>
    <w:rsid w:val="008F7051"/>
    <w:rsid w:val="009033A9"/>
    <w:rsid w:val="009040E0"/>
    <w:rsid w:val="00904B9D"/>
    <w:rsid w:val="0090581D"/>
    <w:rsid w:val="0091439C"/>
    <w:rsid w:val="009162A7"/>
    <w:rsid w:val="009179A7"/>
    <w:rsid w:val="00920572"/>
    <w:rsid w:val="00920BF2"/>
    <w:rsid w:val="00921305"/>
    <w:rsid w:val="00923EA0"/>
    <w:rsid w:val="00930E37"/>
    <w:rsid w:val="009310FC"/>
    <w:rsid w:val="0093247D"/>
    <w:rsid w:val="00932B85"/>
    <w:rsid w:val="009331B3"/>
    <w:rsid w:val="00934158"/>
    <w:rsid w:val="009349A9"/>
    <w:rsid w:val="00936C52"/>
    <w:rsid w:val="009412DC"/>
    <w:rsid w:val="00941CAE"/>
    <w:rsid w:val="009436C1"/>
    <w:rsid w:val="009464E1"/>
    <w:rsid w:val="00950A2D"/>
    <w:rsid w:val="0095489B"/>
    <w:rsid w:val="00960E25"/>
    <w:rsid w:val="009625B3"/>
    <w:rsid w:val="00964450"/>
    <w:rsid w:val="0096527A"/>
    <w:rsid w:val="00966FB9"/>
    <w:rsid w:val="009671CD"/>
    <w:rsid w:val="00971415"/>
    <w:rsid w:val="009751A9"/>
    <w:rsid w:val="00980C2C"/>
    <w:rsid w:val="00980F9C"/>
    <w:rsid w:val="0098384F"/>
    <w:rsid w:val="0098632B"/>
    <w:rsid w:val="00987428"/>
    <w:rsid w:val="00993708"/>
    <w:rsid w:val="00996A6C"/>
    <w:rsid w:val="00997BFB"/>
    <w:rsid w:val="009A2CC2"/>
    <w:rsid w:val="009A4E3B"/>
    <w:rsid w:val="009A72FF"/>
    <w:rsid w:val="009A7348"/>
    <w:rsid w:val="009B462C"/>
    <w:rsid w:val="009C122E"/>
    <w:rsid w:val="009C15F3"/>
    <w:rsid w:val="009C3689"/>
    <w:rsid w:val="009C39E0"/>
    <w:rsid w:val="009C4BEC"/>
    <w:rsid w:val="009C5AA0"/>
    <w:rsid w:val="009C66A4"/>
    <w:rsid w:val="009D1BFC"/>
    <w:rsid w:val="009D58C6"/>
    <w:rsid w:val="009E05E2"/>
    <w:rsid w:val="009E07C2"/>
    <w:rsid w:val="009E0E52"/>
    <w:rsid w:val="009E128C"/>
    <w:rsid w:val="009E3C3B"/>
    <w:rsid w:val="009F2381"/>
    <w:rsid w:val="009F4347"/>
    <w:rsid w:val="009F63CE"/>
    <w:rsid w:val="009F72F9"/>
    <w:rsid w:val="00A00205"/>
    <w:rsid w:val="00A00AF0"/>
    <w:rsid w:val="00A02C73"/>
    <w:rsid w:val="00A14B5A"/>
    <w:rsid w:val="00A22385"/>
    <w:rsid w:val="00A3482E"/>
    <w:rsid w:val="00A3567F"/>
    <w:rsid w:val="00A37698"/>
    <w:rsid w:val="00A4123D"/>
    <w:rsid w:val="00A41C13"/>
    <w:rsid w:val="00A41ED3"/>
    <w:rsid w:val="00A46658"/>
    <w:rsid w:val="00A5467A"/>
    <w:rsid w:val="00A57FEE"/>
    <w:rsid w:val="00A6237D"/>
    <w:rsid w:val="00A81976"/>
    <w:rsid w:val="00A81D82"/>
    <w:rsid w:val="00A859E8"/>
    <w:rsid w:val="00A9118F"/>
    <w:rsid w:val="00A93B75"/>
    <w:rsid w:val="00A93E33"/>
    <w:rsid w:val="00AA1194"/>
    <w:rsid w:val="00AA2932"/>
    <w:rsid w:val="00AA4D53"/>
    <w:rsid w:val="00AB3129"/>
    <w:rsid w:val="00AB3767"/>
    <w:rsid w:val="00AB6970"/>
    <w:rsid w:val="00AC1939"/>
    <w:rsid w:val="00AC6874"/>
    <w:rsid w:val="00AC7C05"/>
    <w:rsid w:val="00AD167C"/>
    <w:rsid w:val="00AD17C7"/>
    <w:rsid w:val="00AD4041"/>
    <w:rsid w:val="00AD5275"/>
    <w:rsid w:val="00AD62D5"/>
    <w:rsid w:val="00AD686E"/>
    <w:rsid w:val="00AE2BD0"/>
    <w:rsid w:val="00AE302B"/>
    <w:rsid w:val="00AE35B5"/>
    <w:rsid w:val="00AF4D5F"/>
    <w:rsid w:val="00B01EFF"/>
    <w:rsid w:val="00B0248D"/>
    <w:rsid w:val="00B15C78"/>
    <w:rsid w:val="00B16BE5"/>
    <w:rsid w:val="00B17176"/>
    <w:rsid w:val="00B2378D"/>
    <w:rsid w:val="00B23A5E"/>
    <w:rsid w:val="00B259DF"/>
    <w:rsid w:val="00B309DE"/>
    <w:rsid w:val="00B44705"/>
    <w:rsid w:val="00B44B1F"/>
    <w:rsid w:val="00B4529F"/>
    <w:rsid w:val="00B46452"/>
    <w:rsid w:val="00B465C6"/>
    <w:rsid w:val="00B52EC0"/>
    <w:rsid w:val="00B57E7B"/>
    <w:rsid w:val="00B64141"/>
    <w:rsid w:val="00B64E72"/>
    <w:rsid w:val="00B668B5"/>
    <w:rsid w:val="00B7358B"/>
    <w:rsid w:val="00B76AED"/>
    <w:rsid w:val="00B771F0"/>
    <w:rsid w:val="00B77913"/>
    <w:rsid w:val="00B77ECF"/>
    <w:rsid w:val="00B824FB"/>
    <w:rsid w:val="00B82646"/>
    <w:rsid w:val="00B835F3"/>
    <w:rsid w:val="00B87D2E"/>
    <w:rsid w:val="00B922C4"/>
    <w:rsid w:val="00B944FD"/>
    <w:rsid w:val="00B97359"/>
    <w:rsid w:val="00B97A8F"/>
    <w:rsid w:val="00BA080D"/>
    <w:rsid w:val="00BA4E58"/>
    <w:rsid w:val="00BA7074"/>
    <w:rsid w:val="00BA7B26"/>
    <w:rsid w:val="00BB0526"/>
    <w:rsid w:val="00BB6929"/>
    <w:rsid w:val="00BB7829"/>
    <w:rsid w:val="00BC1FD5"/>
    <w:rsid w:val="00BC7694"/>
    <w:rsid w:val="00BD02AE"/>
    <w:rsid w:val="00BD0B77"/>
    <w:rsid w:val="00BD0D36"/>
    <w:rsid w:val="00BD1457"/>
    <w:rsid w:val="00BD22A0"/>
    <w:rsid w:val="00BD26EE"/>
    <w:rsid w:val="00BD46D7"/>
    <w:rsid w:val="00BE2AD9"/>
    <w:rsid w:val="00BE662E"/>
    <w:rsid w:val="00BE6A02"/>
    <w:rsid w:val="00BF20DB"/>
    <w:rsid w:val="00BF27FE"/>
    <w:rsid w:val="00C043B3"/>
    <w:rsid w:val="00C079AB"/>
    <w:rsid w:val="00C10E61"/>
    <w:rsid w:val="00C11AA1"/>
    <w:rsid w:val="00C14787"/>
    <w:rsid w:val="00C1511F"/>
    <w:rsid w:val="00C1596D"/>
    <w:rsid w:val="00C15B8D"/>
    <w:rsid w:val="00C17010"/>
    <w:rsid w:val="00C20562"/>
    <w:rsid w:val="00C215C3"/>
    <w:rsid w:val="00C23754"/>
    <w:rsid w:val="00C23A96"/>
    <w:rsid w:val="00C249C6"/>
    <w:rsid w:val="00C32CC1"/>
    <w:rsid w:val="00C33349"/>
    <w:rsid w:val="00C33664"/>
    <w:rsid w:val="00C33C6D"/>
    <w:rsid w:val="00C34970"/>
    <w:rsid w:val="00C41400"/>
    <w:rsid w:val="00C426EC"/>
    <w:rsid w:val="00C42B31"/>
    <w:rsid w:val="00C4478A"/>
    <w:rsid w:val="00C4535D"/>
    <w:rsid w:val="00C45F39"/>
    <w:rsid w:val="00C57AB5"/>
    <w:rsid w:val="00C63566"/>
    <w:rsid w:val="00C63C19"/>
    <w:rsid w:val="00C6483C"/>
    <w:rsid w:val="00C64AE9"/>
    <w:rsid w:val="00C70AF6"/>
    <w:rsid w:val="00C70CFF"/>
    <w:rsid w:val="00C718FE"/>
    <w:rsid w:val="00C86CEC"/>
    <w:rsid w:val="00C8773D"/>
    <w:rsid w:val="00C87ABB"/>
    <w:rsid w:val="00C91831"/>
    <w:rsid w:val="00C953DF"/>
    <w:rsid w:val="00C963E6"/>
    <w:rsid w:val="00C9673F"/>
    <w:rsid w:val="00C972BE"/>
    <w:rsid w:val="00CA06E4"/>
    <w:rsid w:val="00CA2369"/>
    <w:rsid w:val="00CD4A8B"/>
    <w:rsid w:val="00CD5401"/>
    <w:rsid w:val="00CE0E9E"/>
    <w:rsid w:val="00CE2709"/>
    <w:rsid w:val="00CE2D64"/>
    <w:rsid w:val="00CE6198"/>
    <w:rsid w:val="00CE6CD6"/>
    <w:rsid w:val="00CF0B83"/>
    <w:rsid w:val="00CF6230"/>
    <w:rsid w:val="00D01688"/>
    <w:rsid w:val="00D017FC"/>
    <w:rsid w:val="00D0226A"/>
    <w:rsid w:val="00D026AC"/>
    <w:rsid w:val="00D02AB8"/>
    <w:rsid w:val="00D0354E"/>
    <w:rsid w:val="00D07D6F"/>
    <w:rsid w:val="00D13147"/>
    <w:rsid w:val="00D179C5"/>
    <w:rsid w:val="00D2066C"/>
    <w:rsid w:val="00D310E6"/>
    <w:rsid w:val="00D34A4C"/>
    <w:rsid w:val="00D35DA4"/>
    <w:rsid w:val="00D4493A"/>
    <w:rsid w:val="00D454E6"/>
    <w:rsid w:val="00D463FF"/>
    <w:rsid w:val="00D5715A"/>
    <w:rsid w:val="00D60BCB"/>
    <w:rsid w:val="00D71687"/>
    <w:rsid w:val="00D74813"/>
    <w:rsid w:val="00D759C8"/>
    <w:rsid w:val="00D844C2"/>
    <w:rsid w:val="00DA1D06"/>
    <w:rsid w:val="00DA30BC"/>
    <w:rsid w:val="00DA602C"/>
    <w:rsid w:val="00DA69C2"/>
    <w:rsid w:val="00DA6D70"/>
    <w:rsid w:val="00DA7188"/>
    <w:rsid w:val="00DA71F2"/>
    <w:rsid w:val="00DA7EC9"/>
    <w:rsid w:val="00DB0974"/>
    <w:rsid w:val="00DB1D37"/>
    <w:rsid w:val="00DB6050"/>
    <w:rsid w:val="00DB6057"/>
    <w:rsid w:val="00DB60AF"/>
    <w:rsid w:val="00DC2C34"/>
    <w:rsid w:val="00DD59A6"/>
    <w:rsid w:val="00DD5A91"/>
    <w:rsid w:val="00DE29E8"/>
    <w:rsid w:val="00DE2C87"/>
    <w:rsid w:val="00DE459A"/>
    <w:rsid w:val="00DF27DA"/>
    <w:rsid w:val="00DF46D1"/>
    <w:rsid w:val="00DF4DBE"/>
    <w:rsid w:val="00DF5B97"/>
    <w:rsid w:val="00E10279"/>
    <w:rsid w:val="00E16F04"/>
    <w:rsid w:val="00E17361"/>
    <w:rsid w:val="00E23CB0"/>
    <w:rsid w:val="00E24868"/>
    <w:rsid w:val="00E25C64"/>
    <w:rsid w:val="00E3388C"/>
    <w:rsid w:val="00E34013"/>
    <w:rsid w:val="00E3647A"/>
    <w:rsid w:val="00E36883"/>
    <w:rsid w:val="00E40820"/>
    <w:rsid w:val="00E4658F"/>
    <w:rsid w:val="00E54A67"/>
    <w:rsid w:val="00E603E3"/>
    <w:rsid w:val="00E607CD"/>
    <w:rsid w:val="00E61096"/>
    <w:rsid w:val="00E61C0D"/>
    <w:rsid w:val="00E632B0"/>
    <w:rsid w:val="00E63EB4"/>
    <w:rsid w:val="00E66160"/>
    <w:rsid w:val="00E71329"/>
    <w:rsid w:val="00E74FE0"/>
    <w:rsid w:val="00E7543B"/>
    <w:rsid w:val="00E7555B"/>
    <w:rsid w:val="00E77ABD"/>
    <w:rsid w:val="00E80534"/>
    <w:rsid w:val="00E8363B"/>
    <w:rsid w:val="00E84966"/>
    <w:rsid w:val="00E90E5A"/>
    <w:rsid w:val="00E92383"/>
    <w:rsid w:val="00E97BC7"/>
    <w:rsid w:val="00EA1B3A"/>
    <w:rsid w:val="00EA1B9B"/>
    <w:rsid w:val="00EA2109"/>
    <w:rsid w:val="00EA7A0B"/>
    <w:rsid w:val="00EB057A"/>
    <w:rsid w:val="00EB12B0"/>
    <w:rsid w:val="00EB6ECB"/>
    <w:rsid w:val="00EC2692"/>
    <w:rsid w:val="00EC319A"/>
    <w:rsid w:val="00ED4D4E"/>
    <w:rsid w:val="00ED75FD"/>
    <w:rsid w:val="00EE0A19"/>
    <w:rsid w:val="00EE0C77"/>
    <w:rsid w:val="00EE3BE1"/>
    <w:rsid w:val="00EE4E54"/>
    <w:rsid w:val="00EF0DC5"/>
    <w:rsid w:val="00EF1D5D"/>
    <w:rsid w:val="00EF2322"/>
    <w:rsid w:val="00EF4334"/>
    <w:rsid w:val="00EF5796"/>
    <w:rsid w:val="00EF58AE"/>
    <w:rsid w:val="00EF5ABA"/>
    <w:rsid w:val="00F026D2"/>
    <w:rsid w:val="00F10D2A"/>
    <w:rsid w:val="00F14EFB"/>
    <w:rsid w:val="00F16071"/>
    <w:rsid w:val="00F17BF2"/>
    <w:rsid w:val="00F35C58"/>
    <w:rsid w:val="00F42034"/>
    <w:rsid w:val="00F436BB"/>
    <w:rsid w:val="00F47145"/>
    <w:rsid w:val="00F4764E"/>
    <w:rsid w:val="00F51605"/>
    <w:rsid w:val="00F545BF"/>
    <w:rsid w:val="00F55563"/>
    <w:rsid w:val="00F61629"/>
    <w:rsid w:val="00F637C4"/>
    <w:rsid w:val="00F6386E"/>
    <w:rsid w:val="00F66B94"/>
    <w:rsid w:val="00F7092D"/>
    <w:rsid w:val="00F71B56"/>
    <w:rsid w:val="00F71E67"/>
    <w:rsid w:val="00F746EE"/>
    <w:rsid w:val="00F75ADE"/>
    <w:rsid w:val="00F832C8"/>
    <w:rsid w:val="00F873B3"/>
    <w:rsid w:val="00F916BC"/>
    <w:rsid w:val="00F926D6"/>
    <w:rsid w:val="00F952B0"/>
    <w:rsid w:val="00F96964"/>
    <w:rsid w:val="00FA00BE"/>
    <w:rsid w:val="00FA1190"/>
    <w:rsid w:val="00FA1678"/>
    <w:rsid w:val="00FA33FE"/>
    <w:rsid w:val="00FA42B9"/>
    <w:rsid w:val="00FA755A"/>
    <w:rsid w:val="00FB10A0"/>
    <w:rsid w:val="00FB2B0F"/>
    <w:rsid w:val="00FB3B83"/>
    <w:rsid w:val="00FB4F6B"/>
    <w:rsid w:val="00FB5FE1"/>
    <w:rsid w:val="00FB679F"/>
    <w:rsid w:val="00FC0E8D"/>
    <w:rsid w:val="00FC3285"/>
    <w:rsid w:val="00FC46EF"/>
    <w:rsid w:val="00FD31B3"/>
    <w:rsid w:val="00FD4204"/>
    <w:rsid w:val="00FE4179"/>
    <w:rsid w:val="00FE6263"/>
    <w:rsid w:val="00FF22C9"/>
    <w:rsid w:val="00FF3CCB"/>
    <w:rsid w:val="00FF57B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0"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223090"/>
    <w:pPr>
      <w:keepNext/>
      <w:numPr>
        <w:numId w:val="20"/>
      </w:numPr>
      <w:spacing w:before="240"/>
      <w:ind w:left="851" w:hanging="851"/>
      <w:outlineLvl w:val="0"/>
    </w:pPr>
    <w:rPr>
      <w:color w:val="22413A"/>
      <w:sz w:val="48"/>
    </w:rPr>
  </w:style>
  <w:style w:type="paragraph" w:styleId="Heading2">
    <w:name w:val="heading 2"/>
    <w:basedOn w:val="Normal"/>
    <w:next w:val="Normal"/>
    <w:link w:val="Heading2Char"/>
    <w:qFormat/>
    <w:rsid w:val="002042C2"/>
    <w:pPr>
      <w:keepNext/>
      <w:numPr>
        <w:ilvl w:val="1"/>
        <w:numId w:val="20"/>
      </w:numPr>
      <w:spacing w:before="240" w:after="120"/>
      <w:ind w:left="851" w:hanging="851"/>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2042C2"/>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223090"/>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510542"/>
    <w:pPr>
      <w:numPr>
        <w:numId w:val="12"/>
      </w:numPr>
      <w:ind w:left="1276"/>
    </w:pPr>
    <w:rPr>
      <w:bCs/>
    </w:rPr>
  </w:style>
  <w:style w:type="paragraph" w:customStyle="1" w:styleId="Bulletlist2">
    <w:name w:val="Bullet list 2"/>
    <w:basedOn w:val="Bulletlist1"/>
    <w:uiPriority w:val="1"/>
    <w:qFormat/>
    <w:rsid w:val="00B23A5E"/>
    <w:pPr>
      <w:numPr>
        <w:ilvl w:val="1"/>
      </w:numPr>
      <w:ind w:left="1560"/>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B23A5E"/>
    <w:pPr>
      <w:pBdr>
        <w:top w:val="single" w:sz="4" w:space="6" w:color="22413A"/>
        <w:bottom w:val="single" w:sz="4" w:space="6" w:color="22413A"/>
      </w:pBdr>
      <w:spacing w:before="240"/>
      <w:ind w:left="851"/>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B23A5E"/>
    <w:pPr>
      <w:numPr>
        <w:numId w:val="26"/>
      </w:numPr>
      <w:ind w:left="1276" w:hanging="283"/>
    </w:pPr>
    <w:rPr>
      <w:rFonts w:asciiTheme="minorHAnsi" w:eastAsiaTheme="minorHAnsi" w:hAnsiTheme="minorHAnsi" w:cstheme="minorBidi"/>
      <w:bCs/>
      <w:lang w:bidi="ar-SA"/>
    </w:rPr>
  </w:style>
  <w:style w:type="paragraph" w:customStyle="1" w:styleId="NumList2">
    <w:name w:val="Num List 2"/>
    <w:basedOn w:val="Normal"/>
    <w:uiPriority w:val="1"/>
    <w:qFormat/>
    <w:rsid w:val="00B23A5E"/>
    <w:pPr>
      <w:numPr>
        <w:ilvl w:val="1"/>
        <w:numId w:val="18"/>
      </w:numPr>
      <w:ind w:left="1276" w:hanging="425"/>
    </w:pPr>
    <w:rPr>
      <w:rFonts w:asciiTheme="minorHAnsi" w:eastAsiaTheme="minorHAnsi" w:hAnsiTheme="minorHAnsi" w:cstheme="minorBidi"/>
      <w:bCs/>
      <w:lang w:bidi="ar-SA"/>
    </w:rPr>
  </w:style>
  <w:style w:type="paragraph" w:customStyle="1" w:styleId="BulletList3">
    <w:name w:val="Bullet List 3"/>
    <w:basedOn w:val="Bulletlist2"/>
    <w:uiPriority w:val="1"/>
    <w:qFormat/>
    <w:rsid w:val="00B23A5E"/>
    <w:pPr>
      <w:numPr>
        <w:ilvl w:val="2"/>
      </w:numPr>
      <w:ind w:left="1985"/>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semiHidden/>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semiHidden/>
    <w:rsid w:val="00FD31B3"/>
    <w:rPr>
      <w:rFonts w:asciiTheme="minorHAnsi" w:eastAsiaTheme="minorHAnsi" w:hAnsiTheme="minorHAnsi" w:cstheme="minorBidi"/>
      <w:lang w:eastAsia="en-US"/>
    </w:rPr>
  </w:style>
  <w:style w:type="paragraph" w:styleId="ListParagraph">
    <w:name w:val="List Paragraph"/>
    <w:basedOn w:val="Normal"/>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F9-Paragraph">
    <w:name w:val="F9 - # Paragraph"/>
    <w:basedOn w:val="ListParagraph"/>
    <w:link w:val="F9-ParagraphChar"/>
    <w:qFormat/>
    <w:rsid w:val="00B23A5E"/>
    <w:pPr>
      <w:numPr>
        <w:numId w:val="25"/>
      </w:numPr>
      <w:spacing w:before="240" w:after="120"/>
      <w:ind w:left="851" w:hanging="851"/>
      <w:contextualSpacing w:val="0"/>
    </w:pPr>
  </w:style>
  <w:style w:type="character" w:customStyle="1" w:styleId="F9-ParagraphChar">
    <w:name w:val="F9 - # Paragraph Char"/>
    <w:basedOn w:val="DefaultParagraphFont"/>
    <w:link w:val="F9-Paragraph"/>
    <w:rsid w:val="00B23A5E"/>
    <w:rPr>
      <w:rFonts w:ascii="Arial" w:hAnsi="Arial"/>
      <w:sz w:val="24"/>
      <w:szCs w:val="22"/>
      <w:lang w:eastAsia="en-US" w:bidi="he-IL"/>
    </w:rPr>
  </w:style>
  <w:style w:type="paragraph" w:styleId="NormalWeb">
    <w:name w:val="Normal (Web)"/>
    <w:basedOn w:val="Normal"/>
    <w:rsid w:val="00FA00BE"/>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styleId="Strong">
    <w:name w:val="Strong"/>
    <w:qFormat/>
    <w:rsid w:val="00FA00BE"/>
    <w:rPr>
      <w:b/>
      <w:bCs/>
    </w:rPr>
  </w:style>
  <w:style w:type="character" w:customStyle="1" w:styleId="ui-provider">
    <w:name w:val="ui-provider"/>
    <w:basedOn w:val="DefaultParagraphFont"/>
    <w:rsid w:val="00EF5796"/>
  </w:style>
  <w:style w:type="paragraph" w:styleId="TOCHeading">
    <w:name w:val="TOC Heading"/>
    <w:basedOn w:val="Heading1"/>
    <w:next w:val="Normal"/>
    <w:uiPriority w:val="39"/>
    <w:semiHidden/>
    <w:unhideWhenUsed/>
    <w:qFormat/>
    <w:rsid w:val="00DF5B97"/>
    <w:pPr>
      <w:keepLines/>
      <w:numPr>
        <w:numId w:val="0"/>
      </w:numPr>
      <w:spacing w:after="0"/>
      <w:outlineLvl w:val="9"/>
    </w:pPr>
    <w:rPr>
      <w:rFonts w:asciiTheme="majorHAnsi" w:eastAsiaTheme="majorEastAsia" w:hAnsiTheme="majorHAnsi" w:cstheme="majorBidi"/>
      <w:color w:val="055450" w:themeColor="accent1" w:themeShade="BF"/>
      <w:sz w:val="32"/>
      <w:szCs w:val="3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2974423">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07747538">
      <w:bodyDiv w:val="1"/>
      <w:marLeft w:val="0"/>
      <w:marRight w:val="0"/>
      <w:marTop w:val="0"/>
      <w:marBottom w:val="0"/>
      <w:divBdr>
        <w:top w:val="none" w:sz="0" w:space="0" w:color="auto"/>
        <w:left w:val="none" w:sz="0" w:space="0" w:color="auto"/>
        <w:bottom w:val="none" w:sz="0" w:space="0" w:color="auto"/>
        <w:right w:val="none" w:sz="0" w:space="0" w:color="auto"/>
      </w:divBdr>
    </w:div>
    <w:div w:id="121849691">
      <w:bodyDiv w:val="1"/>
      <w:marLeft w:val="0"/>
      <w:marRight w:val="0"/>
      <w:marTop w:val="0"/>
      <w:marBottom w:val="0"/>
      <w:divBdr>
        <w:top w:val="none" w:sz="0" w:space="0" w:color="auto"/>
        <w:left w:val="none" w:sz="0" w:space="0" w:color="auto"/>
        <w:bottom w:val="none" w:sz="0" w:space="0" w:color="auto"/>
        <w:right w:val="none" w:sz="0" w:space="0" w:color="auto"/>
      </w:divBdr>
    </w:div>
    <w:div w:id="135144756">
      <w:bodyDiv w:val="1"/>
      <w:marLeft w:val="0"/>
      <w:marRight w:val="0"/>
      <w:marTop w:val="0"/>
      <w:marBottom w:val="0"/>
      <w:divBdr>
        <w:top w:val="none" w:sz="0" w:space="0" w:color="auto"/>
        <w:left w:val="none" w:sz="0" w:space="0" w:color="auto"/>
        <w:bottom w:val="none" w:sz="0" w:space="0" w:color="auto"/>
        <w:right w:val="none" w:sz="0" w:space="0" w:color="auto"/>
      </w:divBdr>
    </w:div>
    <w:div w:id="164054628">
      <w:bodyDiv w:val="1"/>
      <w:marLeft w:val="0"/>
      <w:marRight w:val="0"/>
      <w:marTop w:val="0"/>
      <w:marBottom w:val="0"/>
      <w:divBdr>
        <w:top w:val="none" w:sz="0" w:space="0" w:color="auto"/>
        <w:left w:val="none" w:sz="0" w:space="0" w:color="auto"/>
        <w:bottom w:val="none" w:sz="0" w:space="0" w:color="auto"/>
        <w:right w:val="none" w:sz="0" w:space="0" w:color="auto"/>
      </w:divBdr>
    </w:div>
    <w:div w:id="179204288">
      <w:bodyDiv w:val="1"/>
      <w:marLeft w:val="0"/>
      <w:marRight w:val="0"/>
      <w:marTop w:val="0"/>
      <w:marBottom w:val="0"/>
      <w:divBdr>
        <w:top w:val="none" w:sz="0" w:space="0" w:color="auto"/>
        <w:left w:val="none" w:sz="0" w:space="0" w:color="auto"/>
        <w:bottom w:val="none" w:sz="0" w:space="0" w:color="auto"/>
        <w:right w:val="none" w:sz="0" w:space="0" w:color="auto"/>
      </w:divBdr>
    </w:div>
    <w:div w:id="199782740">
      <w:bodyDiv w:val="1"/>
      <w:marLeft w:val="0"/>
      <w:marRight w:val="0"/>
      <w:marTop w:val="0"/>
      <w:marBottom w:val="0"/>
      <w:divBdr>
        <w:top w:val="none" w:sz="0" w:space="0" w:color="auto"/>
        <w:left w:val="none" w:sz="0" w:space="0" w:color="auto"/>
        <w:bottom w:val="none" w:sz="0" w:space="0" w:color="auto"/>
        <w:right w:val="none" w:sz="0" w:space="0" w:color="auto"/>
      </w:divBdr>
    </w:div>
    <w:div w:id="201476361">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4829889">
      <w:bodyDiv w:val="1"/>
      <w:marLeft w:val="0"/>
      <w:marRight w:val="0"/>
      <w:marTop w:val="0"/>
      <w:marBottom w:val="0"/>
      <w:divBdr>
        <w:top w:val="none" w:sz="0" w:space="0" w:color="auto"/>
        <w:left w:val="none" w:sz="0" w:space="0" w:color="auto"/>
        <w:bottom w:val="none" w:sz="0" w:space="0" w:color="auto"/>
        <w:right w:val="none" w:sz="0" w:space="0" w:color="auto"/>
      </w:divBdr>
    </w:div>
    <w:div w:id="213975676">
      <w:bodyDiv w:val="1"/>
      <w:marLeft w:val="0"/>
      <w:marRight w:val="0"/>
      <w:marTop w:val="0"/>
      <w:marBottom w:val="0"/>
      <w:divBdr>
        <w:top w:val="none" w:sz="0" w:space="0" w:color="auto"/>
        <w:left w:val="none" w:sz="0" w:space="0" w:color="auto"/>
        <w:bottom w:val="none" w:sz="0" w:space="0" w:color="auto"/>
        <w:right w:val="none" w:sz="0" w:space="0" w:color="auto"/>
      </w:divBdr>
    </w:div>
    <w:div w:id="218520722">
      <w:bodyDiv w:val="1"/>
      <w:marLeft w:val="0"/>
      <w:marRight w:val="0"/>
      <w:marTop w:val="0"/>
      <w:marBottom w:val="0"/>
      <w:divBdr>
        <w:top w:val="none" w:sz="0" w:space="0" w:color="auto"/>
        <w:left w:val="none" w:sz="0" w:space="0" w:color="auto"/>
        <w:bottom w:val="none" w:sz="0" w:space="0" w:color="auto"/>
        <w:right w:val="none" w:sz="0" w:space="0" w:color="auto"/>
      </w:divBdr>
    </w:div>
    <w:div w:id="225066221">
      <w:bodyDiv w:val="1"/>
      <w:marLeft w:val="0"/>
      <w:marRight w:val="0"/>
      <w:marTop w:val="0"/>
      <w:marBottom w:val="0"/>
      <w:divBdr>
        <w:top w:val="none" w:sz="0" w:space="0" w:color="auto"/>
        <w:left w:val="none" w:sz="0" w:space="0" w:color="auto"/>
        <w:bottom w:val="none" w:sz="0" w:space="0" w:color="auto"/>
        <w:right w:val="none" w:sz="0" w:space="0" w:color="auto"/>
      </w:divBdr>
    </w:div>
    <w:div w:id="243270665">
      <w:bodyDiv w:val="1"/>
      <w:marLeft w:val="0"/>
      <w:marRight w:val="0"/>
      <w:marTop w:val="0"/>
      <w:marBottom w:val="0"/>
      <w:divBdr>
        <w:top w:val="none" w:sz="0" w:space="0" w:color="auto"/>
        <w:left w:val="none" w:sz="0" w:space="0" w:color="auto"/>
        <w:bottom w:val="none" w:sz="0" w:space="0" w:color="auto"/>
        <w:right w:val="none" w:sz="0" w:space="0" w:color="auto"/>
      </w:divBdr>
    </w:div>
    <w:div w:id="268467211">
      <w:bodyDiv w:val="1"/>
      <w:marLeft w:val="0"/>
      <w:marRight w:val="0"/>
      <w:marTop w:val="0"/>
      <w:marBottom w:val="0"/>
      <w:divBdr>
        <w:top w:val="none" w:sz="0" w:space="0" w:color="auto"/>
        <w:left w:val="none" w:sz="0" w:space="0" w:color="auto"/>
        <w:bottom w:val="none" w:sz="0" w:space="0" w:color="auto"/>
        <w:right w:val="none" w:sz="0" w:space="0" w:color="auto"/>
      </w:divBdr>
    </w:div>
    <w:div w:id="309872236">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6005387">
      <w:bodyDiv w:val="1"/>
      <w:marLeft w:val="0"/>
      <w:marRight w:val="0"/>
      <w:marTop w:val="0"/>
      <w:marBottom w:val="0"/>
      <w:divBdr>
        <w:top w:val="none" w:sz="0" w:space="0" w:color="auto"/>
        <w:left w:val="none" w:sz="0" w:space="0" w:color="auto"/>
        <w:bottom w:val="none" w:sz="0" w:space="0" w:color="auto"/>
        <w:right w:val="none" w:sz="0" w:space="0" w:color="auto"/>
      </w:divBdr>
    </w:div>
    <w:div w:id="355229968">
      <w:bodyDiv w:val="1"/>
      <w:marLeft w:val="0"/>
      <w:marRight w:val="0"/>
      <w:marTop w:val="0"/>
      <w:marBottom w:val="0"/>
      <w:divBdr>
        <w:top w:val="none" w:sz="0" w:space="0" w:color="auto"/>
        <w:left w:val="none" w:sz="0" w:space="0" w:color="auto"/>
        <w:bottom w:val="none" w:sz="0" w:space="0" w:color="auto"/>
        <w:right w:val="none" w:sz="0" w:space="0" w:color="auto"/>
      </w:divBdr>
    </w:div>
    <w:div w:id="359016677">
      <w:bodyDiv w:val="1"/>
      <w:marLeft w:val="0"/>
      <w:marRight w:val="0"/>
      <w:marTop w:val="0"/>
      <w:marBottom w:val="0"/>
      <w:divBdr>
        <w:top w:val="none" w:sz="0" w:space="0" w:color="auto"/>
        <w:left w:val="none" w:sz="0" w:space="0" w:color="auto"/>
        <w:bottom w:val="none" w:sz="0" w:space="0" w:color="auto"/>
        <w:right w:val="none" w:sz="0" w:space="0" w:color="auto"/>
      </w:divBdr>
    </w:div>
    <w:div w:id="369234533">
      <w:bodyDiv w:val="1"/>
      <w:marLeft w:val="0"/>
      <w:marRight w:val="0"/>
      <w:marTop w:val="0"/>
      <w:marBottom w:val="0"/>
      <w:divBdr>
        <w:top w:val="none" w:sz="0" w:space="0" w:color="auto"/>
        <w:left w:val="none" w:sz="0" w:space="0" w:color="auto"/>
        <w:bottom w:val="none" w:sz="0" w:space="0" w:color="auto"/>
        <w:right w:val="none" w:sz="0" w:space="0" w:color="auto"/>
      </w:divBdr>
    </w:div>
    <w:div w:id="370813158">
      <w:bodyDiv w:val="1"/>
      <w:marLeft w:val="0"/>
      <w:marRight w:val="0"/>
      <w:marTop w:val="0"/>
      <w:marBottom w:val="0"/>
      <w:divBdr>
        <w:top w:val="none" w:sz="0" w:space="0" w:color="auto"/>
        <w:left w:val="none" w:sz="0" w:space="0" w:color="auto"/>
        <w:bottom w:val="none" w:sz="0" w:space="0" w:color="auto"/>
        <w:right w:val="none" w:sz="0" w:space="0" w:color="auto"/>
      </w:divBdr>
    </w:div>
    <w:div w:id="398479570">
      <w:bodyDiv w:val="1"/>
      <w:marLeft w:val="0"/>
      <w:marRight w:val="0"/>
      <w:marTop w:val="0"/>
      <w:marBottom w:val="0"/>
      <w:divBdr>
        <w:top w:val="none" w:sz="0" w:space="0" w:color="auto"/>
        <w:left w:val="none" w:sz="0" w:space="0" w:color="auto"/>
        <w:bottom w:val="none" w:sz="0" w:space="0" w:color="auto"/>
        <w:right w:val="none" w:sz="0" w:space="0" w:color="auto"/>
      </w:divBdr>
    </w:div>
    <w:div w:id="404111260">
      <w:bodyDiv w:val="1"/>
      <w:marLeft w:val="0"/>
      <w:marRight w:val="0"/>
      <w:marTop w:val="0"/>
      <w:marBottom w:val="0"/>
      <w:divBdr>
        <w:top w:val="none" w:sz="0" w:space="0" w:color="auto"/>
        <w:left w:val="none" w:sz="0" w:space="0" w:color="auto"/>
        <w:bottom w:val="none" w:sz="0" w:space="0" w:color="auto"/>
        <w:right w:val="none" w:sz="0" w:space="0" w:color="auto"/>
      </w:divBdr>
    </w:div>
    <w:div w:id="411126690">
      <w:bodyDiv w:val="1"/>
      <w:marLeft w:val="0"/>
      <w:marRight w:val="0"/>
      <w:marTop w:val="0"/>
      <w:marBottom w:val="0"/>
      <w:divBdr>
        <w:top w:val="none" w:sz="0" w:space="0" w:color="auto"/>
        <w:left w:val="none" w:sz="0" w:space="0" w:color="auto"/>
        <w:bottom w:val="none" w:sz="0" w:space="0" w:color="auto"/>
        <w:right w:val="none" w:sz="0" w:space="0" w:color="auto"/>
      </w:divBdr>
    </w:div>
    <w:div w:id="427042971">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95614593">
      <w:bodyDiv w:val="1"/>
      <w:marLeft w:val="0"/>
      <w:marRight w:val="0"/>
      <w:marTop w:val="0"/>
      <w:marBottom w:val="0"/>
      <w:divBdr>
        <w:top w:val="none" w:sz="0" w:space="0" w:color="auto"/>
        <w:left w:val="none" w:sz="0" w:space="0" w:color="auto"/>
        <w:bottom w:val="none" w:sz="0" w:space="0" w:color="auto"/>
        <w:right w:val="none" w:sz="0" w:space="0" w:color="auto"/>
      </w:divBdr>
    </w:div>
    <w:div w:id="513687958">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84992866">
      <w:bodyDiv w:val="1"/>
      <w:marLeft w:val="0"/>
      <w:marRight w:val="0"/>
      <w:marTop w:val="0"/>
      <w:marBottom w:val="0"/>
      <w:divBdr>
        <w:top w:val="none" w:sz="0" w:space="0" w:color="auto"/>
        <w:left w:val="none" w:sz="0" w:space="0" w:color="auto"/>
        <w:bottom w:val="none" w:sz="0" w:space="0" w:color="auto"/>
        <w:right w:val="none" w:sz="0" w:space="0" w:color="auto"/>
      </w:divBdr>
    </w:div>
    <w:div w:id="629554263">
      <w:bodyDiv w:val="1"/>
      <w:marLeft w:val="0"/>
      <w:marRight w:val="0"/>
      <w:marTop w:val="0"/>
      <w:marBottom w:val="0"/>
      <w:divBdr>
        <w:top w:val="none" w:sz="0" w:space="0" w:color="auto"/>
        <w:left w:val="none" w:sz="0" w:space="0" w:color="auto"/>
        <w:bottom w:val="none" w:sz="0" w:space="0" w:color="auto"/>
        <w:right w:val="none" w:sz="0" w:space="0" w:color="auto"/>
      </w:divBdr>
    </w:div>
    <w:div w:id="640964642">
      <w:bodyDiv w:val="1"/>
      <w:marLeft w:val="0"/>
      <w:marRight w:val="0"/>
      <w:marTop w:val="0"/>
      <w:marBottom w:val="0"/>
      <w:divBdr>
        <w:top w:val="none" w:sz="0" w:space="0" w:color="auto"/>
        <w:left w:val="none" w:sz="0" w:space="0" w:color="auto"/>
        <w:bottom w:val="none" w:sz="0" w:space="0" w:color="auto"/>
        <w:right w:val="none" w:sz="0" w:space="0" w:color="auto"/>
      </w:divBdr>
    </w:div>
    <w:div w:id="643314821">
      <w:bodyDiv w:val="1"/>
      <w:marLeft w:val="0"/>
      <w:marRight w:val="0"/>
      <w:marTop w:val="0"/>
      <w:marBottom w:val="0"/>
      <w:divBdr>
        <w:top w:val="none" w:sz="0" w:space="0" w:color="auto"/>
        <w:left w:val="none" w:sz="0" w:space="0" w:color="auto"/>
        <w:bottom w:val="none" w:sz="0" w:space="0" w:color="auto"/>
        <w:right w:val="none" w:sz="0" w:space="0" w:color="auto"/>
      </w:divBdr>
    </w:div>
    <w:div w:id="648826082">
      <w:bodyDiv w:val="1"/>
      <w:marLeft w:val="0"/>
      <w:marRight w:val="0"/>
      <w:marTop w:val="0"/>
      <w:marBottom w:val="0"/>
      <w:divBdr>
        <w:top w:val="none" w:sz="0" w:space="0" w:color="auto"/>
        <w:left w:val="none" w:sz="0" w:space="0" w:color="auto"/>
        <w:bottom w:val="none" w:sz="0" w:space="0" w:color="auto"/>
        <w:right w:val="none" w:sz="0" w:space="0" w:color="auto"/>
      </w:divBdr>
    </w:div>
    <w:div w:id="663973453">
      <w:bodyDiv w:val="1"/>
      <w:marLeft w:val="0"/>
      <w:marRight w:val="0"/>
      <w:marTop w:val="0"/>
      <w:marBottom w:val="0"/>
      <w:divBdr>
        <w:top w:val="none" w:sz="0" w:space="0" w:color="auto"/>
        <w:left w:val="none" w:sz="0" w:space="0" w:color="auto"/>
        <w:bottom w:val="none" w:sz="0" w:space="0" w:color="auto"/>
        <w:right w:val="none" w:sz="0" w:space="0" w:color="auto"/>
      </w:divBdr>
    </w:div>
    <w:div w:id="666253984">
      <w:bodyDiv w:val="1"/>
      <w:marLeft w:val="0"/>
      <w:marRight w:val="0"/>
      <w:marTop w:val="0"/>
      <w:marBottom w:val="0"/>
      <w:divBdr>
        <w:top w:val="none" w:sz="0" w:space="0" w:color="auto"/>
        <w:left w:val="none" w:sz="0" w:space="0" w:color="auto"/>
        <w:bottom w:val="none" w:sz="0" w:space="0" w:color="auto"/>
        <w:right w:val="none" w:sz="0" w:space="0" w:color="auto"/>
      </w:divBdr>
    </w:div>
    <w:div w:id="680738923">
      <w:bodyDiv w:val="1"/>
      <w:marLeft w:val="0"/>
      <w:marRight w:val="0"/>
      <w:marTop w:val="0"/>
      <w:marBottom w:val="0"/>
      <w:divBdr>
        <w:top w:val="none" w:sz="0" w:space="0" w:color="auto"/>
        <w:left w:val="none" w:sz="0" w:space="0" w:color="auto"/>
        <w:bottom w:val="none" w:sz="0" w:space="0" w:color="auto"/>
        <w:right w:val="none" w:sz="0" w:space="0" w:color="auto"/>
      </w:divBdr>
    </w:div>
    <w:div w:id="719866674">
      <w:bodyDiv w:val="1"/>
      <w:marLeft w:val="0"/>
      <w:marRight w:val="0"/>
      <w:marTop w:val="0"/>
      <w:marBottom w:val="0"/>
      <w:divBdr>
        <w:top w:val="none" w:sz="0" w:space="0" w:color="auto"/>
        <w:left w:val="none" w:sz="0" w:space="0" w:color="auto"/>
        <w:bottom w:val="none" w:sz="0" w:space="0" w:color="auto"/>
        <w:right w:val="none" w:sz="0" w:space="0" w:color="auto"/>
      </w:divBdr>
    </w:div>
    <w:div w:id="724598240">
      <w:bodyDiv w:val="1"/>
      <w:marLeft w:val="0"/>
      <w:marRight w:val="0"/>
      <w:marTop w:val="0"/>
      <w:marBottom w:val="0"/>
      <w:divBdr>
        <w:top w:val="none" w:sz="0" w:space="0" w:color="auto"/>
        <w:left w:val="none" w:sz="0" w:space="0" w:color="auto"/>
        <w:bottom w:val="none" w:sz="0" w:space="0" w:color="auto"/>
        <w:right w:val="none" w:sz="0" w:space="0" w:color="auto"/>
      </w:divBdr>
    </w:div>
    <w:div w:id="751121001">
      <w:bodyDiv w:val="1"/>
      <w:marLeft w:val="0"/>
      <w:marRight w:val="0"/>
      <w:marTop w:val="0"/>
      <w:marBottom w:val="0"/>
      <w:divBdr>
        <w:top w:val="none" w:sz="0" w:space="0" w:color="auto"/>
        <w:left w:val="none" w:sz="0" w:space="0" w:color="auto"/>
        <w:bottom w:val="none" w:sz="0" w:space="0" w:color="auto"/>
        <w:right w:val="none" w:sz="0" w:space="0" w:color="auto"/>
      </w:divBdr>
    </w:div>
    <w:div w:id="753666029">
      <w:bodyDiv w:val="1"/>
      <w:marLeft w:val="0"/>
      <w:marRight w:val="0"/>
      <w:marTop w:val="0"/>
      <w:marBottom w:val="0"/>
      <w:divBdr>
        <w:top w:val="none" w:sz="0" w:space="0" w:color="auto"/>
        <w:left w:val="none" w:sz="0" w:space="0" w:color="auto"/>
        <w:bottom w:val="none" w:sz="0" w:space="0" w:color="auto"/>
        <w:right w:val="none" w:sz="0" w:space="0" w:color="auto"/>
      </w:divBdr>
    </w:div>
    <w:div w:id="791091195">
      <w:bodyDiv w:val="1"/>
      <w:marLeft w:val="0"/>
      <w:marRight w:val="0"/>
      <w:marTop w:val="0"/>
      <w:marBottom w:val="0"/>
      <w:divBdr>
        <w:top w:val="none" w:sz="0" w:space="0" w:color="auto"/>
        <w:left w:val="none" w:sz="0" w:space="0" w:color="auto"/>
        <w:bottom w:val="none" w:sz="0" w:space="0" w:color="auto"/>
        <w:right w:val="none" w:sz="0" w:space="0" w:color="auto"/>
      </w:divBdr>
    </w:div>
    <w:div w:id="797527261">
      <w:bodyDiv w:val="1"/>
      <w:marLeft w:val="0"/>
      <w:marRight w:val="0"/>
      <w:marTop w:val="0"/>
      <w:marBottom w:val="0"/>
      <w:divBdr>
        <w:top w:val="none" w:sz="0" w:space="0" w:color="auto"/>
        <w:left w:val="none" w:sz="0" w:space="0" w:color="auto"/>
        <w:bottom w:val="none" w:sz="0" w:space="0" w:color="auto"/>
        <w:right w:val="none" w:sz="0" w:space="0" w:color="auto"/>
      </w:divBdr>
    </w:div>
    <w:div w:id="801850563">
      <w:bodyDiv w:val="1"/>
      <w:marLeft w:val="0"/>
      <w:marRight w:val="0"/>
      <w:marTop w:val="0"/>
      <w:marBottom w:val="0"/>
      <w:divBdr>
        <w:top w:val="none" w:sz="0" w:space="0" w:color="auto"/>
        <w:left w:val="none" w:sz="0" w:space="0" w:color="auto"/>
        <w:bottom w:val="none" w:sz="0" w:space="0" w:color="auto"/>
        <w:right w:val="none" w:sz="0" w:space="0" w:color="auto"/>
      </w:divBdr>
    </w:div>
    <w:div w:id="805320047">
      <w:bodyDiv w:val="1"/>
      <w:marLeft w:val="0"/>
      <w:marRight w:val="0"/>
      <w:marTop w:val="0"/>
      <w:marBottom w:val="0"/>
      <w:divBdr>
        <w:top w:val="none" w:sz="0" w:space="0" w:color="auto"/>
        <w:left w:val="none" w:sz="0" w:space="0" w:color="auto"/>
        <w:bottom w:val="none" w:sz="0" w:space="0" w:color="auto"/>
        <w:right w:val="none" w:sz="0" w:space="0" w:color="auto"/>
      </w:divBdr>
    </w:div>
    <w:div w:id="878471763">
      <w:bodyDiv w:val="1"/>
      <w:marLeft w:val="0"/>
      <w:marRight w:val="0"/>
      <w:marTop w:val="0"/>
      <w:marBottom w:val="0"/>
      <w:divBdr>
        <w:top w:val="none" w:sz="0" w:space="0" w:color="auto"/>
        <w:left w:val="none" w:sz="0" w:space="0" w:color="auto"/>
        <w:bottom w:val="none" w:sz="0" w:space="0" w:color="auto"/>
        <w:right w:val="none" w:sz="0" w:space="0" w:color="auto"/>
      </w:divBdr>
    </w:div>
    <w:div w:id="887912367">
      <w:bodyDiv w:val="1"/>
      <w:marLeft w:val="0"/>
      <w:marRight w:val="0"/>
      <w:marTop w:val="0"/>
      <w:marBottom w:val="0"/>
      <w:divBdr>
        <w:top w:val="none" w:sz="0" w:space="0" w:color="auto"/>
        <w:left w:val="none" w:sz="0" w:space="0" w:color="auto"/>
        <w:bottom w:val="none" w:sz="0" w:space="0" w:color="auto"/>
        <w:right w:val="none" w:sz="0" w:space="0" w:color="auto"/>
      </w:divBdr>
    </w:div>
    <w:div w:id="892158294">
      <w:bodyDiv w:val="1"/>
      <w:marLeft w:val="0"/>
      <w:marRight w:val="0"/>
      <w:marTop w:val="0"/>
      <w:marBottom w:val="0"/>
      <w:divBdr>
        <w:top w:val="none" w:sz="0" w:space="0" w:color="auto"/>
        <w:left w:val="none" w:sz="0" w:space="0" w:color="auto"/>
        <w:bottom w:val="none" w:sz="0" w:space="0" w:color="auto"/>
        <w:right w:val="none" w:sz="0" w:space="0" w:color="auto"/>
      </w:divBdr>
    </w:div>
    <w:div w:id="898173635">
      <w:bodyDiv w:val="1"/>
      <w:marLeft w:val="0"/>
      <w:marRight w:val="0"/>
      <w:marTop w:val="0"/>
      <w:marBottom w:val="0"/>
      <w:divBdr>
        <w:top w:val="none" w:sz="0" w:space="0" w:color="auto"/>
        <w:left w:val="none" w:sz="0" w:space="0" w:color="auto"/>
        <w:bottom w:val="none" w:sz="0" w:space="0" w:color="auto"/>
        <w:right w:val="none" w:sz="0" w:space="0" w:color="auto"/>
      </w:divBdr>
    </w:div>
    <w:div w:id="931545930">
      <w:bodyDiv w:val="1"/>
      <w:marLeft w:val="0"/>
      <w:marRight w:val="0"/>
      <w:marTop w:val="0"/>
      <w:marBottom w:val="0"/>
      <w:divBdr>
        <w:top w:val="none" w:sz="0" w:space="0" w:color="auto"/>
        <w:left w:val="none" w:sz="0" w:space="0" w:color="auto"/>
        <w:bottom w:val="none" w:sz="0" w:space="0" w:color="auto"/>
        <w:right w:val="none" w:sz="0" w:space="0" w:color="auto"/>
      </w:divBdr>
    </w:div>
    <w:div w:id="951397853">
      <w:bodyDiv w:val="1"/>
      <w:marLeft w:val="0"/>
      <w:marRight w:val="0"/>
      <w:marTop w:val="0"/>
      <w:marBottom w:val="0"/>
      <w:divBdr>
        <w:top w:val="none" w:sz="0" w:space="0" w:color="auto"/>
        <w:left w:val="none" w:sz="0" w:space="0" w:color="auto"/>
        <w:bottom w:val="none" w:sz="0" w:space="0" w:color="auto"/>
        <w:right w:val="none" w:sz="0" w:space="0" w:color="auto"/>
      </w:divBdr>
    </w:div>
    <w:div w:id="968820562">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90519819">
      <w:bodyDiv w:val="1"/>
      <w:marLeft w:val="0"/>
      <w:marRight w:val="0"/>
      <w:marTop w:val="0"/>
      <w:marBottom w:val="0"/>
      <w:divBdr>
        <w:top w:val="none" w:sz="0" w:space="0" w:color="auto"/>
        <w:left w:val="none" w:sz="0" w:space="0" w:color="auto"/>
        <w:bottom w:val="none" w:sz="0" w:space="0" w:color="auto"/>
        <w:right w:val="none" w:sz="0" w:space="0" w:color="auto"/>
      </w:divBdr>
    </w:div>
    <w:div w:id="1077940308">
      <w:bodyDiv w:val="1"/>
      <w:marLeft w:val="0"/>
      <w:marRight w:val="0"/>
      <w:marTop w:val="0"/>
      <w:marBottom w:val="0"/>
      <w:divBdr>
        <w:top w:val="none" w:sz="0" w:space="0" w:color="auto"/>
        <w:left w:val="none" w:sz="0" w:space="0" w:color="auto"/>
        <w:bottom w:val="none" w:sz="0" w:space="0" w:color="auto"/>
        <w:right w:val="none" w:sz="0" w:space="0" w:color="auto"/>
      </w:divBdr>
    </w:div>
    <w:div w:id="1099302401">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45583842">
      <w:bodyDiv w:val="1"/>
      <w:marLeft w:val="0"/>
      <w:marRight w:val="0"/>
      <w:marTop w:val="0"/>
      <w:marBottom w:val="0"/>
      <w:divBdr>
        <w:top w:val="none" w:sz="0" w:space="0" w:color="auto"/>
        <w:left w:val="none" w:sz="0" w:space="0" w:color="auto"/>
        <w:bottom w:val="none" w:sz="0" w:space="0" w:color="auto"/>
        <w:right w:val="none" w:sz="0" w:space="0" w:color="auto"/>
      </w:divBdr>
    </w:div>
    <w:div w:id="1156841657">
      <w:bodyDiv w:val="1"/>
      <w:marLeft w:val="0"/>
      <w:marRight w:val="0"/>
      <w:marTop w:val="0"/>
      <w:marBottom w:val="0"/>
      <w:divBdr>
        <w:top w:val="none" w:sz="0" w:space="0" w:color="auto"/>
        <w:left w:val="none" w:sz="0" w:space="0" w:color="auto"/>
        <w:bottom w:val="none" w:sz="0" w:space="0" w:color="auto"/>
        <w:right w:val="none" w:sz="0" w:space="0" w:color="auto"/>
      </w:divBdr>
    </w:div>
    <w:div w:id="1236547146">
      <w:bodyDiv w:val="1"/>
      <w:marLeft w:val="0"/>
      <w:marRight w:val="0"/>
      <w:marTop w:val="0"/>
      <w:marBottom w:val="0"/>
      <w:divBdr>
        <w:top w:val="none" w:sz="0" w:space="0" w:color="auto"/>
        <w:left w:val="none" w:sz="0" w:space="0" w:color="auto"/>
        <w:bottom w:val="none" w:sz="0" w:space="0" w:color="auto"/>
        <w:right w:val="none" w:sz="0" w:space="0" w:color="auto"/>
      </w:divBdr>
    </w:div>
    <w:div w:id="1252736813">
      <w:bodyDiv w:val="1"/>
      <w:marLeft w:val="0"/>
      <w:marRight w:val="0"/>
      <w:marTop w:val="0"/>
      <w:marBottom w:val="0"/>
      <w:divBdr>
        <w:top w:val="none" w:sz="0" w:space="0" w:color="auto"/>
        <w:left w:val="none" w:sz="0" w:space="0" w:color="auto"/>
        <w:bottom w:val="none" w:sz="0" w:space="0" w:color="auto"/>
        <w:right w:val="none" w:sz="0" w:space="0" w:color="auto"/>
      </w:divBdr>
    </w:div>
    <w:div w:id="1286430691">
      <w:bodyDiv w:val="1"/>
      <w:marLeft w:val="0"/>
      <w:marRight w:val="0"/>
      <w:marTop w:val="0"/>
      <w:marBottom w:val="0"/>
      <w:divBdr>
        <w:top w:val="none" w:sz="0" w:space="0" w:color="auto"/>
        <w:left w:val="none" w:sz="0" w:space="0" w:color="auto"/>
        <w:bottom w:val="none" w:sz="0" w:space="0" w:color="auto"/>
        <w:right w:val="none" w:sz="0" w:space="0" w:color="auto"/>
      </w:divBdr>
    </w:div>
    <w:div w:id="1299140806">
      <w:bodyDiv w:val="1"/>
      <w:marLeft w:val="0"/>
      <w:marRight w:val="0"/>
      <w:marTop w:val="0"/>
      <w:marBottom w:val="0"/>
      <w:divBdr>
        <w:top w:val="none" w:sz="0" w:space="0" w:color="auto"/>
        <w:left w:val="none" w:sz="0" w:space="0" w:color="auto"/>
        <w:bottom w:val="none" w:sz="0" w:space="0" w:color="auto"/>
        <w:right w:val="none" w:sz="0" w:space="0" w:color="auto"/>
      </w:divBdr>
    </w:div>
    <w:div w:id="1328361997">
      <w:bodyDiv w:val="1"/>
      <w:marLeft w:val="0"/>
      <w:marRight w:val="0"/>
      <w:marTop w:val="0"/>
      <w:marBottom w:val="0"/>
      <w:divBdr>
        <w:top w:val="none" w:sz="0" w:space="0" w:color="auto"/>
        <w:left w:val="none" w:sz="0" w:space="0" w:color="auto"/>
        <w:bottom w:val="none" w:sz="0" w:space="0" w:color="auto"/>
        <w:right w:val="none" w:sz="0" w:space="0" w:color="auto"/>
      </w:divBdr>
    </w:div>
    <w:div w:id="1368331940">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31855350">
      <w:bodyDiv w:val="1"/>
      <w:marLeft w:val="0"/>
      <w:marRight w:val="0"/>
      <w:marTop w:val="0"/>
      <w:marBottom w:val="0"/>
      <w:divBdr>
        <w:top w:val="none" w:sz="0" w:space="0" w:color="auto"/>
        <w:left w:val="none" w:sz="0" w:space="0" w:color="auto"/>
        <w:bottom w:val="none" w:sz="0" w:space="0" w:color="auto"/>
        <w:right w:val="none" w:sz="0" w:space="0" w:color="auto"/>
      </w:divBdr>
    </w:div>
    <w:div w:id="1436556350">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84733913">
      <w:bodyDiv w:val="1"/>
      <w:marLeft w:val="0"/>
      <w:marRight w:val="0"/>
      <w:marTop w:val="0"/>
      <w:marBottom w:val="0"/>
      <w:divBdr>
        <w:top w:val="none" w:sz="0" w:space="0" w:color="auto"/>
        <w:left w:val="none" w:sz="0" w:space="0" w:color="auto"/>
        <w:bottom w:val="none" w:sz="0" w:space="0" w:color="auto"/>
        <w:right w:val="none" w:sz="0" w:space="0" w:color="auto"/>
      </w:divBdr>
    </w:div>
    <w:div w:id="1495951569">
      <w:bodyDiv w:val="1"/>
      <w:marLeft w:val="0"/>
      <w:marRight w:val="0"/>
      <w:marTop w:val="0"/>
      <w:marBottom w:val="0"/>
      <w:divBdr>
        <w:top w:val="none" w:sz="0" w:space="0" w:color="auto"/>
        <w:left w:val="none" w:sz="0" w:space="0" w:color="auto"/>
        <w:bottom w:val="none" w:sz="0" w:space="0" w:color="auto"/>
        <w:right w:val="none" w:sz="0" w:space="0" w:color="auto"/>
      </w:divBdr>
    </w:div>
    <w:div w:id="1535731932">
      <w:bodyDiv w:val="1"/>
      <w:marLeft w:val="0"/>
      <w:marRight w:val="0"/>
      <w:marTop w:val="0"/>
      <w:marBottom w:val="0"/>
      <w:divBdr>
        <w:top w:val="none" w:sz="0" w:space="0" w:color="auto"/>
        <w:left w:val="none" w:sz="0" w:space="0" w:color="auto"/>
        <w:bottom w:val="none" w:sz="0" w:space="0" w:color="auto"/>
        <w:right w:val="none" w:sz="0" w:space="0" w:color="auto"/>
      </w:divBdr>
    </w:div>
    <w:div w:id="1552226088">
      <w:bodyDiv w:val="1"/>
      <w:marLeft w:val="0"/>
      <w:marRight w:val="0"/>
      <w:marTop w:val="0"/>
      <w:marBottom w:val="0"/>
      <w:divBdr>
        <w:top w:val="none" w:sz="0" w:space="0" w:color="auto"/>
        <w:left w:val="none" w:sz="0" w:space="0" w:color="auto"/>
        <w:bottom w:val="none" w:sz="0" w:space="0" w:color="auto"/>
        <w:right w:val="none" w:sz="0" w:space="0" w:color="auto"/>
      </w:divBdr>
    </w:div>
    <w:div w:id="1562062364">
      <w:bodyDiv w:val="1"/>
      <w:marLeft w:val="0"/>
      <w:marRight w:val="0"/>
      <w:marTop w:val="0"/>
      <w:marBottom w:val="0"/>
      <w:divBdr>
        <w:top w:val="none" w:sz="0" w:space="0" w:color="auto"/>
        <w:left w:val="none" w:sz="0" w:space="0" w:color="auto"/>
        <w:bottom w:val="none" w:sz="0" w:space="0" w:color="auto"/>
        <w:right w:val="none" w:sz="0" w:space="0" w:color="auto"/>
      </w:divBdr>
    </w:div>
    <w:div w:id="1582719487">
      <w:bodyDiv w:val="1"/>
      <w:marLeft w:val="0"/>
      <w:marRight w:val="0"/>
      <w:marTop w:val="0"/>
      <w:marBottom w:val="0"/>
      <w:divBdr>
        <w:top w:val="none" w:sz="0" w:space="0" w:color="auto"/>
        <w:left w:val="none" w:sz="0" w:space="0" w:color="auto"/>
        <w:bottom w:val="none" w:sz="0" w:space="0" w:color="auto"/>
        <w:right w:val="none" w:sz="0" w:space="0" w:color="auto"/>
      </w:divBdr>
    </w:div>
    <w:div w:id="1587305827">
      <w:bodyDiv w:val="1"/>
      <w:marLeft w:val="0"/>
      <w:marRight w:val="0"/>
      <w:marTop w:val="0"/>
      <w:marBottom w:val="0"/>
      <w:divBdr>
        <w:top w:val="none" w:sz="0" w:space="0" w:color="auto"/>
        <w:left w:val="none" w:sz="0" w:space="0" w:color="auto"/>
        <w:bottom w:val="none" w:sz="0" w:space="0" w:color="auto"/>
        <w:right w:val="none" w:sz="0" w:space="0" w:color="auto"/>
      </w:divBdr>
    </w:div>
    <w:div w:id="1593705991">
      <w:bodyDiv w:val="1"/>
      <w:marLeft w:val="0"/>
      <w:marRight w:val="0"/>
      <w:marTop w:val="0"/>
      <w:marBottom w:val="0"/>
      <w:divBdr>
        <w:top w:val="none" w:sz="0" w:space="0" w:color="auto"/>
        <w:left w:val="none" w:sz="0" w:space="0" w:color="auto"/>
        <w:bottom w:val="none" w:sz="0" w:space="0" w:color="auto"/>
        <w:right w:val="none" w:sz="0" w:space="0" w:color="auto"/>
      </w:divBdr>
    </w:div>
    <w:div w:id="1597011807">
      <w:bodyDiv w:val="1"/>
      <w:marLeft w:val="0"/>
      <w:marRight w:val="0"/>
      <w:marTop w:val="0"/>
      <w:marBottom w:val="0"/>
      <w:divBdr>
        <w:top w:val="none" w:sz="0" w:space="0" w:color="auto"/>
        <w:left w:val="none" w:sz="0" w:space="0" w:color="auto"/>
        <w:bottom w:val="none" w:sz="0" w:space="0" w:color="auto"/>
        <w:right w:val="none" w:sz="0" w:space="0" w:color="auto"/>
      </w:divBdr>
    </w:div>
    <w:div w:id="1613433630">
      <w:bodyDiv w:val="1"/>
      <w:marLeft w:val="0"/>
      <w:marRight w:val="0"/>
      <w:marTop w:val="0"/>
      <w:marBottom w:val="0"/>
      <w:divBdr>
        <w:top w:val="none" w:sz="0" w:space="0" w:color="auto"/>
        <w:left w:val="none" w:sz="0" w:space="0" w:color="auto"/>
        <w:bottom w:val="none" w:sz="0" w:space="0" w:color="auto"/>
        <w:right w:val="none" w:sz="0" w:space="0" w:color="auto"/>
      </w:divBdr>
    </w:div>
    <w:div w:id="1623225661">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41615667">
      <w:bodyDiv w:val="1"/>
      <w:marLeft w:val="0"/>
      <w:marRight w:val="0"/>
      <w:marTop w:val="0"/>
      <w:marBottom w:val="0"/>
      <w:divBdr>
        <w:top w:val="none" w:sz="0" w:space="0" w:color="auto"/>
        <w:left w:val="none" w:sz="0" w:space="0" w:color="auto"/>
        <w:bottom w:val="none" w:sz="0" w:space="0" w:color="auto"/>
        <w:right w:val="none" w:sz="0" w:space="0" w:color="auto"/>
      </w:divBdr>
    </w:div>
    <w:div w:id="1649169498">
      <w:bodyDiv w:val="1"/>
      <w:marLeft w:val="0"/>
      <w:marRight w:val="0"/>
      <w:marTop w:val="0"/>
      <w:marBottom w:val="0"/>
      <w:divBdr>
        <w:top w:val="none" w:sz="0" w:space="0" w:color="auto"/>
        <w:left w:val="none" w:sz="0" w:space="0" w:color="auto"/>
        <w:bottom w:val="none" w:sz="0" w:space="0" w:color="auto"/>
        <w:right w:val="none" w:sz="0" w:space="0" w:color="auto"/>
      </w:divBdr>
    </w:div>
    <w:div w:id="1698889996">
      <w:bodyDiv w:val="1"/>
      <w:marLeft w:val="0"/>
      <w:marRight w:val="0"/>
      <w:marTop w:val="0"/>
      <w:marBottom w:val="0"/>
      <w:divBdr>
        <w:top w:val="none" w:sz="0" w:space="0" w:color="auto"/>
        <w:left w:val="none" w:sz="0" w:space="0" w:color="auto"/>
        <w:bottom w:val="none" w:sz="0" w:space="0" w:color="auto"/>
        <w:right w:val="none" w:sz="0" w:space="0" w:color="auto"/>
      </w:divBdr>
    </w:div>
    <w:div w:id="1733964763">
      <w:bodyDiv w:val="1"/>
      <w:marLeft w:val="0"/>
      <w:marRight w:val="0"/>
      <w:marTop w:val="0"/>
      <w:marBottom w:val="0"/>
      <w:divBdr>
        <w:top w:val="none" w:sz="0" w:space="0" w:color="auto"/>
        <w:left w:val="none" w:sz="0" w:space="0" w:color="auto"/>
        <w:bottom w:val="none" w:sz="0" w:space="0" w:color="auto"/>
        <w:right w:val="none" w:sz="0" w:space="0" w:color="auto"/>
      </w:divBdr>
    </w:div>
    <w:div w:id="1765566901">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3766780">
      <w:bodyDiv w:val="1"/>
      <w:marLeft w:val="0"/>
      <w:marRight w:val="0"/>
      <w:marTop w:val="0"/>
      <w:marBottom w:val="0"/>
      <w:divBdr>
        <w:top w:val="none" w:sz="0" w:space="0" w:color="auto"/>
        <w:left w:val="none" w:sz="0" w:space="0" w:color="auto"/>
        <w:bottom w:val="none" w:sz="0" w:space="0" w:color="auto"/>
        <w:right w:val="none" w:sz="0" w:space="0" w:color="auto"/>
      </w:divBdr>
    </w:div>
    <w:div w:id="1815637110">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7278654">
      <w:bodyDiv w:val="1"/>
      <w:marLeft w:val="0"/>
      <w:marRight w:val="0"/>
      <w:marTop w:val="0"/>
      <w:marBottom w:val="0"/>
      <w:divBdr>
        <w:top w:val="none" w:sz="0" w:space="0" w:color="auto"/>
        <w:left w:val="none" w:sz="0" w:space="0" w:color="auto"/>
        <w:bottom w:val="none" w:sz="0" w:space="0" w:color="auto"/>
        <w:right w:val="none" w:sz="0" w:space="0" w:color="auto"/>
      </w:divBdr>
    </w:div>
    <w:div w:id="1831018329">
      <w:bodyDiv w:val="1"/>
      <w:marLeft w:val="0"/>
      <w:marRight w:val="0"/>
      <w:marTop w:val="0"/>
      <w:marBottom w:val="0"/>
      <w:divBdr>
        <w:top w:val="none" w:sz="0" w:space="0" w:color="auto"/>
        <w:left w:val="none" w:sz="0" w:space="0" w:color="auto"/>
        <w:bottom w:val="none" w:sz="0" w:space="0" w:color="auto"/>
        <w:right w:val="none" w:sz="0" w:space="0" w:color="auto"/>
      </w:divBdr>
    </w:div>
    <w:div w:id="1832986025">
      <w:bodyDiv w:val="1"/>
      <w:marLeft w:val="0"/>
      <w:marRight w:val="0"/>
      <w:marTop w:val="0"/>
      <w:marBottom w:val="0"/>
      <w:divBdr>
        <w:top w:val="none" w:sz="0" w:space="0" w:color="auto"/>
        <w:left w:val="none" w:sz="0" w:space="0" w:color="auto"/>
        <w:bottom w:val="none" w:sz="0" w:space="0" w:color="auto"/>
        <w:right w:val="none" w:sz="0" w:space="0" w:color="auto"/>
      </w:divBdr>
    </w:div>
    <w:div w:id="1911845860">
      <w:bodyDiv w:val="1"/>
      <w:marLeft w:val="0"/>
      <w:marRight w:val="0"/>
      <w:marTop w:val="0"/>
      <w:marBottom w:val="0"/>
      <w:divBdr>
        <w:top w:val="none" w:sz="0" w:space="0" w:color="auto"/>
        <w:left w:val="none" w:sz="0" w:space="0" w:color="auto"/>
        <w:bottom w:val="none" w:sz="0" w:space="0" w:color="auto"/>
        <w:right w:val="none" w:sz="0" w:space="0" w:color="auto"/>
      </w:divBdr>
    </w:div>
    <w:div w:id="1916818097">
      <w:bodyDiv w:val="1"/>
      <w:marLeft w:val="0"/>
      <w:marRight w:val="0"/>
      <w:marTop w:val="0"/>
      <w:marBottom w:val="0"/>
      <w:divBdr>
        <w:top w:val="none" w:sz="0" w:space="0" w:color="auto"/>
        <w:left w:val="none" w:sz="0" w:space="0" w:color="auto"/>
        <w:bottom w:val="none" w:sz="0" w:space="0" w:color="auto"/>
        <w:right w:val="none" w:sz="0" w:space="0" w:color="auto"/>
      </w:divBdr>
    </w:div>
    <w:div w:id="1965966876">
      <w:bodyDiv w:val="1"/>
      <w:marLeft w:val="0"/>
      <w:marRight w:val="0"/>
      <w:marTop w:val="0"/>
      <w:marBottom w:val="0"/>
      <w:divBdr>
        <w:top w:val="none" w:sz="0" w:space="0" w:color="auto"/>
        <w:left w:val="none" w:sz="0" w:space="0" w:color="auto"/>
        <w:bottom w:val="none" w:sz="0" w:space="0" w:color="auto"/>
        <w:right w:val="none" w:sz="0" w:space="0" w:color="auto"/>
      </w:divBdr>
    </w:div>
    <w:div w:id="1973780019">
      <w:bodyDiv w:val="1"/>
      <w:marLeft w:val="0"/>
      <w:marRight w:val="0"/>
      <w:marTop w:val="0"/>
      <w:marBottom w:val="0"/>
      <w:divBdr>
        <w:top w:val="none" w:sz="0" w:space="0" w:color="auto"/>
        <w:left w:val="none" w:sz="0" w:space="0" w:color="auto"/>
        <w:bottom w:val="none" w:sz="0" w:space="0" w:color="auto"/>
        <w:right w:val="none" w:sz="0" w:space="0" w:color="auto"/>
      </w:divBdr>
    </w:div>
    <w:div w:id="1991011632">
      <w:bodyDiv w:val="1"/>
      <w:marLeft w:val="0"/>
      <w:marRight w:val="0"/>
      <w:marTop w:val="0"/>
      <w:marBottom w:val="0"/>
      <w:divBdr>
        <w:top w:val="none" w:sz="0" w:space="0" w:color="auto"/>
        <w:left w:val="none" w:sz="0" w:space="0" w:color="auto"/>
        <w:bottom w:val="none" w:sz="0" w:space="0" w:color="auto"/>
        <w:right w:val="none" w:sz="0" w:space="0" w:color="auto"/>
      </w:divBdr>
    </w:div>
    <w:div w:id="2057241310">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02675682">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header" Target="header6.xml"/><Relationship Id="rId3" Type="http://schemas.openxmlformats.org/officeDocument/2006/relationships/customXml" Target="../customXml/item2.xml"/><Relationship Id="rId21" Type="http://schemas.openxmlformats.org/officeDocument/2006/relationships/header" Target="header4.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header" Target="header5.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glossaryDocument" Target="glossary/document.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image" Target="media/image2.png"/><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footer" Target="footer4.xml"/><Relationship Id="rId28"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footer" Target="footer2.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3.xml"/><Relationship Id="rId27" Type="http://schemas.openxmlformats.org/officeDocument/2006/relationships/footer" Target="footer5.xml"/><Relationship Id="rId30"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4BFF33CE9ACF45B4BD9D9653F86AF5B6"/>
        <w:category>
          <w:name w:val="General"/>
          <w:gallery w:val="placeholder"/>
        </w:category>
        <w:types>
          <w:type w:val="bbPlcHdr"/>
        </w:types>
        <w:behaviors>
          <w:behavior w:val="content"/>
        </w:behaviors>
        <w:guid w:val="{7CD666C1-130E-4748-A724-97987CA52528}"/>
      </w:docPartPr>
      <w:docPartBody>
        <w:p w:rsidR="00EB73F1" w:rsidRDefault="00EB73F1" w:rsidP="00EB73F1">
          <w:pPr>
            <w:pStyle w:val="4BFF33CE9ACF45B4BD9D9653F86AF5B6"/>
          </w:pPr>
          <w:r w:rsidRPr="00812B14">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1101B7"/>
    <w:rsid w:val="00176DB5"/>
    <w:rsid w:val="00183F29"/>
    <w:rsid w:val="002550FD"/>
    <w:rsid w:val="002B11B4"/>
    <w:rsid w:val="00333F8E"/>
    <w:rsid w:val="00350199"/>
    <w:rsid w:val="003746E4"/>
    <w:rsid w:val="003D5793"/>
    <w:rsid w:val="00424132"/>
    <w:rsid w:val="00477502"/>
    <w:rsid w:val="00485A3E"/>
    <w:rsid w:val="0052459B"/>
    <w:rsid w:val="005A49B8"/>
    <w:rsid w:val="00612C2C"/>
    <w:rsid w:val="006241EA"/>
    <w:rsid w:val="00654095"/>
    <w:rsid w:val="00683ABD"/>
    <w:rsid w:val="006C1E1F"/>
    <w:rsid w:val="007154C5"/>
    <w:rsid w:val="007468AB"/>
    <w:rsid w:val="00764F6F"/>
    <w:rsid w:val="008060C6"/>
    <w:rsid w:val="0083336C"/>
    <w:rsid w:val="00835E07"/>
    <w:rsid w:val="008A3DEE"/>
    <w:rsid w:val="008D67E4"/>
    <w:rsid w:val="00904B9D"/>
    <w:rsid w:val="00923EA0"/>
    <w:rsid w:val="00926D6A"/>
    <w:rsid w:val="009C39E0"/>
    <w:rsid w:val="00A009A6"/>
    <w:rsid w:val="00A657B0"/>
    <w:rsid w:val="00C17C1E"/>
    <w:rsid w:val="00C41BCC"/>
    <w:rsid w:val="00CB0027"/>
    <w:rsid w:val="00DD7BA4"/>
    <w:rsid w:val="00E27559"/>
    <w:rsid w:val="00E318CE"/>
    <w:rsid w:val="00E646E1"/>
    <w:rsid w:val="00EB73F1"/>
    <w:rsid w:val="00EE403A"/>
    <w:rsid w:val="00F51605"/>
    <w:rsid w:val="00FA66BE"/>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B73F1"/>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4BFF33CE9ACF45B4BD9D9653F86AF5B6">
    <w:name w:val="4BFF33CE9ACF45B4BD9D9653F86AF5B6"/>
    <w:rsid w:val="00EB73F1"/>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PolicyPortalDocRef xmlns="8c4e2855-9588-4bc9-9890-af639bd565eb" xsi:nil="true"/>
    <PolicyPortalDocType xmlns="8c4e2855-9588-4bc9-9890-af639bd565eb" xsi:nil="true"/>
    <PolicyPortalIssueDate xmlns="8c4e2855-9588-4bc9-9890-af639bd565eb" xsi:nil="true"/>
    <PolicyPortalOldDocRef xmlns="8c4e2855-9588-4bc9-9890-af639bd565eb" xsi:nil="true"/>
    <PolicyPortalOldRecordRef xmlns="8c4e2855-9588-4bc9-9890-af639bd565eb" xsi:nil="true"/>
    <PolicyPortalIssueNo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PolicyPortalReviewDate xmlns="8c4e2855-9588-4bc9-9890-af639bd565eb" xsi:nil="true"/>
    <PolicyPortalIssueHistoryComments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TaxCatchAll xmlns="05350e14-297a-489c-ad04-faf6563b232c"/>
    <dd2817321d504f1caee75a1112d299d4 xmlns="fbd4c4c3-96d4-4265-b68e-6a383a5dca66">
      <Terms xmlns="http://schemas.microsoft.com/office/infopath/2007/PartnerControls"/>
    </dd2817321d504f1caee75a1112d299d4>
    <PCR_x003f_ xmlns="fbd4c4c3-96d4-4265-b68e-6a383a5dca66">false</PCR_x003f_>
  </documentManagement>
</p:properties>
</file>

<file path=customXml/item5.xml><?xml version="1.0" encoding="utf-8"?>
<b:Sources xmlns:b="http://schemas.openxmlformats.org/officeDocument/2006/bibliography" xmlns="http://schemas.openxmlformats.org/officeDocument/2006/bibliography" SelectedStyle="\IEEE2006OfficeOnline.xsl" StyleName="IEEE" Version="2006">
  <b:Source>
    <b:Tag>12</b:Tag>
    <b:SourceType>ElectronicSource</b:SourceType>
    <b:Guid>{C9BFFC76-2BFA-48CC-A67D-045DCEACC7D6}</b:Guid>
    <b:Author>
      <b:Author>
        <b:Corporate>12</b:Corporate>
      </b:Author>
    </b:Author>
    <b:Title>ONR Risk-informed and targeted engagements ONR-RD-POL-002</b:Title>
    <b:RefOrder>2</b:RefOrder>
  </b:Source>
  <b:Source>
    <b:Tag>ONR59</b:Tag>
    <b:SourceType>ElectronicSource</b:SourceType>
    <b:Guid>{6D938EAA-B218-4A13-8E28-FD8449FD8384}</b:Guid>
    <b:Author>
      <b:Author>
        <b:NameList>
          <b:Person>
            <b:Last>ONR</b:Last>
          </b:Person>
        </b:NameList>
      </b:Author>
    </b:Author>
    <b:Title>NS-TAST-GD-035 Limits and Conditions for Nuclear Safety (Operating Rules) Technical Assessment Guide</b:Title>
    <b:RefOrder>1</b:RefOrder>
  </b:Source>
  <b:Source>
    <b:Tag>ONR2013</b:Tag>
    <b:SourceType>ElectronicSource</b:SourceType>
    <b:Guid>{652CD94D-26CB-45BB-9919-EA28B315E3F8}</b:Guid>
    <b:Author>
      <b:Author>
        <b:Corporate>ONR</b:Corporate>
      </b:Author>
    </b:Author>
    <b:Title>Safety Assessment Principles (SAPs) for Nuclear Facilities - 2014 Edition (Revision 1)</b:Title>
    <b:Year>2020</b:Year>
    <b:Month>January</b:Month>
    <b:RefOrder>3</b:RefOrder>
  </b:Source>
</b:Sources>
</file>

<file path=customXml/item6.xml><?xml version="1.0" encoding="utf-8"?>
<?mso-contentType ?>
<SharedContentType xmlns="Microsoft.SharePoint.Taxonomy.ContentTypeSync" SourceId="66693000-3e12-4b44-a742-9a2ba35b7d28" ContentTypeId="0x0101000C70A82DFAAC384DB9F6EBA2C8B87C57" PreviousValue="false"/>
</file>

<file path=customXml/item7.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1" ma:contentTypeDescription="" ma:contentTypeScope="" ma:versionID="2a0239fb57c581bced025e54e7cca7e9">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f04dd8d70902c340475265b30303215b"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union memberTypes="dms:Text">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un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union memberTypes="dms:Text">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un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2F1E7696-64D0-4E76-BD09-5F47C27AB98C}">
  <ds:schemaRefs>
    <ds:schemaRef ds:uri="http://schemas.microsoft.com/sharepoint/v3/contenttype/forms"/>
  </ds:schemaRefs>
</ds:datastoreItem>
</file>

<file path=customXml/itemProps3.xml><?xml version="1.0" encoding="utf-8"?>
<ds:datastoreItem xmlns:ds="http://schemas.openxmlformats.org/officeDocument/2006/customXml" ds:itemID="{490ED5B9-84BB-4E11-AB53-C0B8C211310C}">
  <ds:schemaRefs>
    <ds:schemaRef ds:uri="http://schemas.microsoft.com/sharepoint/events"/>
  </ds:schemaRefs>
</ds:datastoreItem>
</file>

<file path=customXml/itemProps4.xml><?xml version="1.0" encoding="utf-8"?>
<ds:datastoreItem xmlns:ds="http://schemas.openxmlformats.org/officeDocument/2006/customXml" ds:itemID="{302464A8-7BA5-4131-8D06-4B18A77BE91D}">
  <ds:schemaRefs>
    <ds:schemaRef ds:uri="http://schemas.microsoft.com/office/2006/metadata/properties"/>
    <ds:schemaRef ds:uri="http://schemas.microsoft.com/office/infopath/2007/PartnerControls"/>
    <ds:schemaRef ds:uri="8c4e2855-9588-4bc9-9890-af639bd565eb"/>
    <ds:schemaRef ds:uri="05350e14-297a-489c-ad04-faf6563b232c"/>
    <ds:schemaRef ds:uri="fbd4c4c3-96d4-4265-b68e-6a383a5dca66"/>
  </ds:schemaRefs>
</ds:datastoreItem>
</file>

<file path=customXml/itemProps5.xml><?xml version="1.0" encoding="utf-8"?>
<ds:datastoreItem xmlns:ds="http://schemas.openxmlformats.org/officeDocument/2006/customXml" ds:itemID="{C4479B55-71B7-4BA6-B72D-CB59013656CB}">
  <ds:schemaRefs>
    <ds:schemaRef ds:uri="http://schemas.openxmlformats.org/officeDocument/2006/bibliography"/>
  </ds:schemaRefs>
</ds:datastoreItem>
</file>

<file path=customXml/itemProps6.xml><?xml version="1.0" encoding="utf-8"?>
<ds:datastoreItem xmlns:ds="http://schemas.openxmlformats.org/officeDocument/2006/customXml" ds:itemID="{B9419ACF-FD9B-4EEB-B545-BB3F91B9B619}">
  <ds:schemaRefs>
    <ds:schemaRef ds:uri="Microsoft.SharePoint.Taxonomy.ContentTypeSync"/>
  </ds:schemaRefs>
</ds:datastoreItem>
</file>

<file path=customXml/itemProps7.xml><?xml version="1.0" encoding="utf-8"?>
<ds:datastoreItem xmlns:ds="http://schemas.openxmlformats.org/officeDocument/2006/customXml" ds:itemID="{3EE57596-313C-48D2-ABEB-C92BBAB75A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20</Pages>
  <Words>5537</Words>
  <Characters>31565</Characters>
  <Application>Microsoft Office Word</Application>
  <DocSecurity>0</DocSecurity>
  <Lines>263</Lines>
  <Paragraphs>74</Paragraphs>
  <ScaleCrop>false</ScaleCrop>
  <HeadingPairs>
    <vt:vector size="2" baseType="variant">
      <vt:variant>
        <vt:lpstr>Title</vt:lpstr>
      </vt:variant>
      <vt:variant>
        <vt:i4>1</vt:i4>
      </vt:variant>
    </vt:vector>
  </HeadingPairs>
  <TitlesOfParts>
    <vt:vector size="1" baseType="lpstr">
      <vt:lpstr>LC 23 - Operating Rules</vt:lpstr>
    </vt:vector>
  </TitlesOfParts>
  <Manager>Office for Nuclear Regulation</Manager>
  <Company>Office for Nuclear Regulation</Company>
  <LinksUpToDate>false</LinksUpToDate>
  <CharactersWithSpaces>37028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LC23 – Operating rules</dc:title>
  <dc:subject>[Subtitle or description]</dc:subject>
  <cp:keywords>[Key words separated by commas]</cp:keywords>
  <dc:description/>
  <cp:revision>5</cp:revision>
  <cp:lastPrinted>2016-11-28T11:35:00Z</cp:lastPrinted>
  <dcterms:created xsi:type="dcterms:W3CDTF">2026-08-10T07:29:00Z</dcterms:created>
  <dcterms:modified xsi:type="dcterms:W3CDTF">2026-08-10T07:35:00Z</dcterms:modified>
  <cp:contentStatus>7.1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