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5883F379" w:rsidR="00595C8C" w:rsidRPr="00595C8C" w:rsidRDefault="00595C8C" w:rsidP="00595C8C">
            <w:pPr>
              <w:pStyle w:val="InnerCoverTitle"/>
              <w:rPr>
                <w:sz w:val="36"/>
                <w:szCs w:val="36"/>
              </w:rPr>
            </w:pPr>
            <w:r w:rsidRPr="00595C8C">
              <w:rPr>
                <w:sz w:val="36"/>
                <w:szCs w:val="36"/>
              </w:rPr>
              <w:t xml:space="preserve">ONR </w:t>
            </w:r>
            <w:r w:rsidR="00D60BCB">
              <w:rPr>
                <w:sz w:val="36"/>
                <w:szCs w:val="36"/>
              </w:rPr>
              <w:t>Technical Inspection Guide (TIG)</w:t>
            </w:r>
          </w:p>
          <w:sdt>
            <w:sdtPr>
              <w:rPr>
                <w:sz w:val="72"/>
                <w:szCs w:val="72"/>
              </w:rPr>
              <w:id w:val="1228188510"/>
              <w:placeholder>
                <w:docPart w:val="DefaultPlaceholder_-1854013440"/>
              </w:placeholder>
            </w:sdtPr>
            <w:sdtEndPr/>
            <w:sdtContent>
              <w:p w14:paraId="7C4EA414" w14:textId="4E1A4D41" w:rsidR="00D0226A" w:rsidRPr="001E03E1" w:rsidRDefault="008A23EA" w:rsidP="001E03E1">
                <w:pPr>
                  <w:pStyle w:val="CoverTitle"/>
                  <w:rPr>
                    <w:szCs w:val="90"/>
                  </w:rPr>
                </w:pPr>
                <w:sdt>
                  <w:sdtPr>
                    <w:rPr>
                      <w:sz w:val="72"/>
                      <w:szCs w:val="72"/>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4C3055">
                      <w:rPr>
                        <w:sz w:val="72"/>
                        <w:szCs w:val="72"/>
                      </w:rPr>
                      <w:t xml:space="preserve">LC18 – Radiological </w:t>
                    </w:r>
                    <w:r w:rsidR="00E701BA">
                      <w:rPr>
                        <w:sz w:val="72"/>
                        <w:szCs w:val="72"/>
                      </w:rPr>
                      <w:t>p</w:t>
                    </w:r>
                    <w:r w:rsidR="004C3055">
                      <w:rPr>
                        <w:sz w:val="72"/>
                        <w:szCs w:val="72"/>
                      </w:rPr>
                      <w:t>rotection</w:t>
                    </w:r>
                  </w:sdtContent>
                </w:sdt>
              </w:p>
            </w:sdtContent>
          </w:sdt>
        </w:tc>
      </w:tr>
    </w:tbl>
    <w:p w14:paraId="56A09D10" w14:textId="77777777" w:rsidR="00D0226A" w:rsidRDefault="00D0226A">
      <w:pPr>
        <w:spacing w:after="0"/>
      </w:pPr>
    </w:p>
    <w:p w14:paraId="6AB6425B" w14:textId="77777777" w:rsidR="00D0226A" w:rsidRDefault="00881B6F">
      <w:pPr>
        <w:spacing w:after="0"/>
      </w:pPr>
      <w:r>
        <w:rPr>
          <w:noProof/>
        </w:rPr>
        <w:drawing>
          <wp:anchor distT="0" distB="0" distL="114300" distR="114300" simplePos="0" relativeHeight="251661312" behindDoc="1" locked="0" layoutInCell="1" allowOverlap="1" wp14:anchorId="10B0A4AA" wp14:editId="237341DD">
            <wp:simplePos x="685800" y="914400"/>
            <wp:positionH relativeFrom="page">
              <wp:align>left</wp:align>
            </wp:positionH>
            <wp:positionV relativeFrom="page">
              <wp:align>top</wp:align>
            </wp:positionV>
            <wp:extent cx="7568280" cy="1069236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7568280" cy="1069236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D1C8B33" w14:textId="77777777" w:rsidR="00267815" w:rsidRDefault="00267815">
      <w:pPr>
        <w:spacing w:after="0"/>
      </w:pPr>
      <w:r>
        <w:br w:type="page"/>
      </w:r>
    </w:p>
    <w:p w14:paraId="1FDB4B56" w14:textId="6C10B266" w:rsidR="00595C8C" w:rsidRDefault="00595C8C" w:rsidP="00323E71">
      <w:pPr>
        <w:sectPr w:rsidR="00595C8C" w:rsidSect="00B23A5E">
          <w:headerReference w:type="default" r:id="rId16"/>
          <w:footerReference w:type="default" r:id="rId17"/>
          <w:headerReference w:type="first" r:id="rId18"/>
          <w:footerReference w:type="first" r:id="rId19"/>
          <w:pgSz w:w="11906" w:h="16838" w:code="9"/>
          <w:pgMar w:top="1440" w:right="1440" w:bottom="1440" w:left="1440" w:header="397" w:footer="397" w:gutter="0"/>
          <w:cols w:space="312"/>
          <w:titlePg/>
          <w:docGrid w:linePitch="360"/>
        </w:sectPr>
      </w:pPr>
    </w:p>
    <w:p w14:paraId="43A875A4" w14:textId="7F61F835" w:rsidR="008D49A5" w:rsidRPr="00223090" w:rsidRDefault="008D49A5" w:rsidP="00223090">
      <w:pPr>
        <w:pStyle w:val="Heading1"/>
      </w:pPr>
      <w:bookmarkStart w:id="1" w:name="_Toc226730081"/>
      <w:bookmarkEnd w:id="0"/>
      <w:r w:rsidRPr="00223090">
        <w:lastRenderedPageBreak/>
        <w:t>Introduction</w:t>
      </w:r>
      <w:bookmarkEnd w:id="1"/>
    </w:p>
    <w:p w14:paraId="63CE202D" w14:textId="06C90BD8" w:rsidR="000476BC" w:rsidRDefault="000476BC" w:rsidP="00C963E6">
      <w:pPr>
        <w:pStyle w:val="F9-Paragraph"/>
        <w:numPr>
          <w:ilvl w:val="0"/>
          <w:numId w:val="27"/>
        </w:numPr>
        <w:ind w:left="851" w:hanging="851"/>
      </w:pPr>
      <w:bookmarkStart w:id="2" w:name="_Hlk64448648"/>
      <w:r w:rsidRPr="008172D0">
        <w:t xml:space="preserve">Many of the licence conditions </w:t>
      </w:r>
      <w:r>
        <w:t xml:space="preserve">(LCs) </w:t>
      </w:r>
      <w:r w:rsidRPr="008172D0">
        <w:t xml:space="preserve">attached to the standard nuclear site licence require, or imply, that licensees should make arrangements to comply with regulatory obligations under the conditions. ONR inspects compliance with </w:t>
      </w:r>
      <w:r w:rsidR="00CF0356">
        <w:t>LCs</w:t>
      </w:r>
      <w:r w:rsidRPr="008172D0">
        <w:t xml:space="preserve">, and the arrangements made under them, to judge the suitability of the arrangements made and the adequacy of </w:t>
      </w:r>
      <w:r w:rsidRPr="00C963E6">
        <w:t>their</w:t>
      </w:r>
      <w:r w:rsidRPr="008172D0">
        <w:t xml:space="preserve"> implementation. Most of the standard </w:t>
      </w:r>
      <w:r w:rsidR="001B22CF">
        <w:t>LCs</w:t>
      </w:r>
      <w:r w:rsidRPr="008172D0">
        <w:t xml:space="preserve"> are goal setting, and do not prescribe in detail what the licensees' arrangements should contain; this is the responsibility of the dutyholder who remains responsible for safet</w:t>
      </w:r>
      <w:r>
        <w:t>y.</w:t>
      </w:r>
    </w:p>
    <w:p w14:paraId="616F197D" w14:textId="77777777" w:rsidR="008D49A5" w:rsidRPr="002042C2" w:rsidRDefault="008D49A5" w:rsidP="002042C2">
      <w:pPr>
        <w:pStyle w:val="Heading2"/>
      </w:pPr>
      <w:bookmarkStart w:id="3" w:name="_Toc226730082"/>
      <w:bookmarkEnd w:id="2"/>
      <w:r w:rsidRPr="002042C2">
        <w:t>Purpose</w:t>
      </w:r>
      <w:bookmarkEnd w:id="3"/>
    </w:p>
    <w:p w14:paraId="76AA31B8" w14:textId="3679415E" w:rsidR="000476BC" w:rsidRDefault="000476BC" w:rsidP="00C963E6">
      <w:pPr>
        <w:pStyle w:val="F9-Paragraph"/>
      </w:pPr>
      <w:r w:rsidRPr="008172D0">
        <w:t xml:space="preserve">To support inspectors undertaking compliance inspection, ONR produces a suite of guides to assist inspectors to make regulatory judgements and decisions in relation to the adequacy of compliance, and the safety of activities on the site. </w:t>
      </w:r>
      <w:r w:rsidRPr="005C3367">
        <w:t xml:space="preserve">This </w:t>
      </w:r>
      <w:r>
        <w:t>Technical Inspection Guide (TIG)</w:t>
      </w:r>
      <w:r w:rsidRPr="005C3367">
        <w:t xml:space="preserve"> has been prepared as a guide </w:t>
      </w:r>
      <w:r w:rsidR="0014210B">
        <w:t>for</w:t>
      </w:r>
      <w:r w:rsidRPr="005C3367">
        <w:t xml:space="preserve"> ONR inspectors during which they judge the adequacy of </w:t>
      </w:r>
      <w:r w:rsidR="00F01A2D">
        <w:t>LC</w:t>
      </w:r>
      <w:r w:rsidRPr="005C3367">
        <w:t xml:space="preserve"> compliance.</w:t>
      </w:r>
      <w:r w:rsidRPr="00E800D4">
        <w:t xml:space="preserve"> </w:t>
      </w:r>
    </w:p>
    <w:p w14:paraId="7A4264C3" w14:textId="382D375F" w:rsidR="000476BC" w:rsidRDefault="00327895" w:rsidP="00C963E6">
      <w:pPr>
        <w:pStyle w:val="F9-Paragraph"/>
      </w:pPr>
      <w:r>
        <w:t>S</w:t>
      </w:r>
      <w:r w:rsidR="000476BC">
        <w:t>eek advice and support of a radiological protection inspector to facilitate a LC18 inspection.</w:t>
      </w:r>
      <w:r w:rsidR="000476BC" w:rsidRPr="00276B4E">
        <w:t xml:space="preserve"> Th</w:t>
      </w:r>
      <w:r w:rsidR="000476BC">
        <w:t>is</w:t>
      </w:r>
      <w:r w:rsidR="000476BC" w:rsidRPr="00276B4E">
        <w:t xml:space="preserve"> guidance should not be regarded as either comprehensive or mandatory</w:t>
      </w:r>
      <w:r w:rsidR="000476BC">
        <w:t>.</w:t>
      </w:r>
    </w:p>
    <w:p w14:paraId="7E4D23C3" w14:textId="77777777" w:rsidR="00E701BA" w:rsidRDefault="00E701BA" w:rsidP="00E701BA">
      <w:pPr>
        <w:pStyle w:val="F9-Paragraph"/>
        <w:numPr>
          <w:ilvl w:val="0"/>
          <w:numId w:val="0"/>
        </w:numPr>
        <w:ind w:left="851"/>
      </w:pPr>
    </w:p>
    <w:p w14:paraId="05AAE39A" w14:textId="07D97EB4" w:rsidR="008D49A5" w:rsidRDefault="00D60BCB" w:rsidP="00223090">
      <w:pPr>
        <w:pStyle w:val="Heading1"/>
      </w:pPr>
      <w:bookmarkStart w:id="4" w:name="_Toc226730083"/>
      <w:r>
        <w:t xml:space="preserve">Licence Condition </w:t>
      </w:r>
      <w:r w:rsidR="00782879">
        <w:t>18</w:t>
      </w:r>
      <w:r w:rsidR="00B55198">
        <w:t xml:space="preserve"> – </w:t>
      </w:r>
      <w:r w:rsidR="00782879">
        <w:t xml:space="preserve">Radiological </w:t>
      </w:r>
      <w:r w:rsidR="00B55198">
        <w:t>p</w:t>
      </w:r>
      <w:r w:rsidR="00782879">
        <w:t>rotection</w:t>
      </w:r>
      <w:bookmarkEnd w:id="4"/>
    </w:p>
    <w:p w14:paraId="1F254122" w14:textId="12EA88E3" w:rsidR="00671B4F" w:rsidRPr="00276B4E" w:rsidRDefault="00671B4F" w:rsidP="00671B4F">
      <w:pPr>
        <w:autoSpaceDE w:val="0"/>
        <w:autoSpaceDN w:val="0"/>
        <w:adjustRightInd w:val="0"/>
        <w:spacing w:line="240" w:lineRule="auto"/>
        <w:ind w:left="851"/>
        <w:rPr>
          <w:color w:val="000000"/>
        </w:rPr>
      </w:pPr>
      <w:r>
        <w:t>1</w:t>
      </w:r>
      <w:r w:rsidRPr="00276B4E">
        <w:rPr>
          <w:color w:val="000000"/>
        </w:rPr>
        <w:t>8(1)</w:t>
      </w:r>
      <w:r w:rsidRPr="00276B4E">
        <w:rPr>
          <w:color w:val="000000"/>
        </w:rPr>
        <w:tab/>
        <w:t>The licensee shall make and implement adequate arrangements for the assessment of the average effective dose (including any committed effective dose) to such class or classes of persons as may be specified in the aforesaid arrangements and the lic</w:t>
      </w:r>
      <w:r>
        <w:rPr>
          <w:color w:val="000000"/>
        </w:rPr>
        <w:t>ensee shall forthwith notify</w:t>
      </w:r>
      <w:r w:rsidRPr="00276B4E">
        <w:rPr>
          <w:color w:val="000000"/>
        </w:rPr>
        <w:t xml:space="preserve"> </w:t>
      </w:r>
      <w:r>
        <w:rPr>
          <w:color w:val="000000"/>
        </w:rPr>
        <w:t>ONR</w:t>
      </w:r>
      <w:r w:rsidRPr="00276B4E">
        <w:rPr>
          <w:color w:val="000000"/>
        </w:rPr>
        <w:t xml:space="preserve"> if the average effective dose equivalent to such class or classes of pe</w:t>
      </w:r>
      <w:r>
        <w:rPr>
          <w:color w:val="000000"/>
        </w:rPr>
        <w:t>rsons exceeds such level as ONR</w:t>
      </w:r>
      <w:r w:rsidRPr="00276B4E">
        <w:rPr>
          <w:color w:val="000000"/>
        </w:rPr>
        <w:t xml:space="preserve"> may </w:t>
      </w:r>
      <w:r w:rsidRPr="00972468">
        <w:rPr>
          <w:color w:val="000000"/>
          <w:shd w:val="clear" w:color="auto" w:fill="B6E6E9" w:themeFill="accent3" w:themeFillTint="66"/>
        </w:rPr>
        <w:t>specify</w:t>
      </w:r>
      <w:r w:rsidRPr="00336788">
        <w:rPr>
          <w:color w:val="000000"/>
        </w:rPr>
        <w:t>.</w:t>
      </w:r>
    </w:p>
    <w:p w14:paraId="73406ED2" w14:textId="77777777" w:rsidR="00671B4F" w:rsidRDefault="00671B4F" w:rsidP="00671B4F">
      <w:pPr>
        <w:pStyle w:val="NumberedParagraph"/>
        <w:ind w:firstLine="0"/>
        <w:rPr>
          <w:b/>
          <w:bCs/>
        </w:rPr>
      </w:pPr>
      <w:r w:rsidRPr="009C3ED8">
        <w:t>18(2)</w:t>
      </w:r>
      <w:r w:rsidRPr="009C3ED8">
        <w:tab/>
      </w:r>
      <w:r>
        <w:t>T</w:t>
      </w:r>
      <w:r w:rsidRPr="009C3ED8">
        <w:t xml:space="preserve">he licensee shall submit to ONR for </w:t>
      </w:r>
      <w:r w:rsidRPr="00972468">
        <w:rPr>
          <w:shd w:val="clear" w:color="auto" w:fill="D2E7B5" w:themeFill="accent4" w:themeFillTint="66"/>
        </w:rPr>
        <w:t>approval</w:t>
      </w:r>
      <w:r w:rsidRPr="009C3ED8">
        <w:t xml:space="preserve"> such part or parts of the arrangements as ONR may </w:t>
      </w:r>
      <w:r w:rsidRPr="00EB5636">
        <w:rPr>
          <w:shd w:val="clear" w:color="auto" w:fill="B6E6E9" w:themeFill="accent3" w:themeFillTint="66"/>
        </w:rPr>
        <w:t>specify</w:t>
      </w:r>
      <w:r w:rsidRPr="00972468">
        <w:t>.</w:t>
      </w:r>
    </w:p>
    <w:p w14:paraId="645013BF" w14:textId="6E8A38B6" w:rsidR="00D60BCB" w:rsidRDefault="00671B4F" w:rsidP="00151641">
      <w:pPr>
        <w:pStyle w:val="F9-Paragraph"/>
        <w:numPr>
          <w:ilvl w:val="0"/>
          <w:numId w:val="0"/>
        </w:numPr>
        <w:ind w:left="851"/>
      </w:pPr>
      <w:r w:rsidRPr="00276B4E">
        <w:rPr>
          <w:lang w:val="en-US"/>
        </w:rPr>
        <w:t xml:space="preserve">18(3) The </w:t>
      </w:r>
      <w:r w:rsidR="00EB5636">
        <w:rPr>
          <w:lang w:val="en-US"/>
        </w:rPr>
        <w:t>l</w:t>
      </w:r>
      <w:r w:rsidRPr="00276B4E">
        <w:rPr>
          <w:lang w:val="en-US"/>
        </w:rPr>
        <w:t>icensee shall ensure that once approved no alteration</w:t>
      </w:r>
      <w:r w:rsidR="00EB5636">
        <w:rPr>
          <w:lang w:val="en-US"/>
        </w:rPr>
        <w:t>s</w:t>
      </w:r>
      <w:r w:rsidRPr="00276B4E">
        <w:rPr>
          <w:lang w:val="en-US"/>
        </w:rPr>
        <w:t xml:space="preserve"> or amendment is made to the a</w:t>
      </w:r>
      <w:r>
        <w:rPr>
          <w:lang w:val="en-US"/>
        </w:rPr>
        <w:t>pproved arrangements unless ONR</w:t>
      </w:r>
      <w:r w:rsidRPr="00276B4E">
        <w:rPr>
          <w:lang w:val="en-US"/>
        </w:rPr>
        <w:t xml:space="preserve"> has </w:t>
      </w:r>
      <w:r w:rsidRPr="00EB5636">
        <w:rPr>
          <w:shd w:val="clear" w:color="auto" w:fill="D2E7B5" w:themeFill="accent4" w:themeFillTint="66"/>
          <w:lang w:val="en-US"/>
        </w:rPr>
        <w:t>approved</w:t>
      </w:r>
      <w:r w:rsidRPr="00276B4E">
        <w:rPr>
          <w:lang w:val="en-US"/>
        </w:rPr>
        <w:t xml:space="preserve"> such alteration or amendment</w:t>
      </w:r>
      <w:r w:rsidR="00700351">
        <w:rPr>
          <w:lang w:val="en-US"/>
        </w:rPr>
        <w:t>.</w:t>
      </w:r>
    </w:p>
    <w:p w14:paraId="2BFCEDB0" w14:textId="30621393" w:rsidR="00D60BCB" w:rsidRDefault="00D60BCB">
      <w:pPr>
        <w:spacing w:after="0" w:line="240" w:lineRule="auto"/>
      </w:pPr>
    </w:p>
    <w:p w14:paraId="19CBAE12" w14:textId="1BA4272D" w:rsidR="00140E1C" w:rsidRDefault="00D60BCB" w:rsidP="00D60BCB">
      <w:pPr>
        <w:pStyle w:val="Heading1"/>
      </w:pPr>
      <w:bookmarkStart w:id="5" w:name="_Toc226730084"/>
      <w:r>
        <w:lastRenderedPageBreak/>
        <w:t xml:space="preserve">Purpose of </w:t>
      </w:r>
      <w:r w:rsidR="00821337">
        <w:t xml:space="preserve">the </w:t>
      </w:r>
      <w:r>
        <w:t>Licence Condition</w:t>
      </w:r>
      <w:bookmarkEnd w:id="5"/>
    </w:p>
    <w:p w14:paraId="7210E3C4" w14:textId="7CEE456E" w:rsidR="000476BC" w:rsidRDefault="000476BC" w:rsidP="00685B60">
      <w:pPr>
        <w:pStyle w:val="F9-Paragraph"/>
      </w:pPr>
      <w:r>
        <w:t>The purpose of this LC is to ensure that the licensee assesses the average effective dose equivalent to specified groups of employees and notifies ONR if these do</w:t>
      </w:r>
      <w:r w:rsidR="00B2198D">
        <w:t>s</w:t>
      </w:r>
      <w:r>
        <w:t>es exceed a specified level. This purpose is in addition to the Ionising Radiation Regulations 201</w:t>
      </w:r>
      <w:r w:rsidR="005221DC">
        <w:t>7 (IRR 17)</w:t>
      </w:r>
      <w:r>
        <w:t>.</w:t>
      </w:r>
    </w:p>
    <w:p w14:paraId="0CFEBE22" w14:textId="69E47519" w:rsidR="000476BC" w:rsidRDefault="000476BC" w:rsidP="005D2A27">
      <w:pPr>
        <w:pStyle w:val="F9-Paragraph"/>
      </w:pPr>
      <w:r w:rsidRPr="005D2A27">
        <w:t>It should be noted that licensees of nuclear installations are required to comply with th</w:t>
      </w:r>
      <w:r w:rsidR="005221DC">
        <w:t xml:space="preserve">e </w:t>
      </w:r>
      <w:r w:rsidRPr="005D2A27">
        <w:t>IRR 17</w:t>
      </w:r>
      <w:r w:rsidR="00F04E65" w:rsidRPr="00F04E65">
        <w:t xml:space="preserve"> </w:t>
      </w:r>
      <w:sdt>
        <w:sdtPr>
          <w:id w:val="-45298510"/>
          <w:citation/>
        </w:sdtPr>
        <w:sdtEndPr/>
        <w:sdtContent>
          <w:r w:rsidR="00F04E65" w:rsidRPr="005D2A27">
            <w:fldChar w:fldCharType="begin"/>
          </w:r>
          <w:r w:rsidR="00F04E65" w:rsidRPr="005D2A27">
            <w:instrText xml:space="preserve">CITATION IRR17 \l 2057 </w:instrText>
          </w:r>
          <w:r w:rsidR="00F04E65" w:rsidRPr="005D2A27">
            <w:fldChar w:fldCharType="separate"/>
          </w:r>
          <w:r w:rsidR="006556DD" w:rsidRPr="006556DD">
            <w:rPr>
              <w:noProof/>
            </w:rPr>
            <w:t>[1]</w:t>
          </w:r>
          <w:r w:rsidR="00F04E65" w:rsidRPr="005D2A27">
            <w:fldChar w:fldCharType="end"/>
          </w:r>
        </w:sdtContent>
      </w:sdt>
      <w:r w:rsidRPr="005D2A27">
        <w:t xml:space="preserve">, which has an Approved Code of Practice </w:t>
      </w:r>
      <w:sdt>
        <w:sdtPr>
          <w:id w:val="629296575"/>
          <w:citation/>
        </w:sdtPr>
        <w:sdtEndPr/>
        <w:sdtContent>
          <w:r w:rsidRPr="005D2A27">
            <w:fldChar w:fldCharType="begin"/>
          </w:r>
          <w:r w:rsidRPr="005D2A27">
            <w:instrText xml:space="preserve"> CITATION IRRACOP \l 2057 </w:instrText>
          </w:r>
          <w:r w:rsidRPr="005D2A27">
            <w:fldChar w:fldCharType="separate"/>
          </w:r>
          <w:r w:rsidR="006556DD" w:rsidRPr="006556DD">
            <w:rPr>
              <w:noProof/>
            </w:rPr>
            <w:t>[2]</w:t>
          </w:r>
          <w:r w:rsidRPr="005D2A27">
            <w:fldChar w:fldCharType="end"/>
          </w:r>
        </w:sdtContent>
      </w:sdt>
      <w:r w:rsidRPr="005D2A27">
        <w:t xml:space="preserve"> which </w:t>
      </w:r>
      <w:r w:rsidR="006D44D1">
        <w:t>are</w:t>
      </w:r>
      <w:r w:rsidRPr="005D2A27">
        <w:t xml:space="preserve"> the statutory requirements for the protection of persons against ionising radiation arising from work activities</w:t>
      </w:r>
      <w:r>
        <w:t xml:space="preserve">. There is a relevant TIG for IRR 17 inspections </w:t>
      </w:r>
      <w:sdt>
        <w:sdtPr>
          <w:id w:val="-283196362"/>
          <w:citation/>
        </w:sdtPr>
        <w:sdtEndPr/>
        <w:sdtContent>
          <w:r>
            <w:fldChar w:fldCharType="begin"/>
          </w:r>
          <w:r>
            <w:instrText xml:space="preserve"> CITATION ONR70 \l 2057 </w:instrText>
          </w:r>
          <w:r>
            <w:fldChar w:fldCharType="separate"/>
          </w:r>
          <w:r w:rsidR="006556DD" w:rsidRPr="006556DD">
            <w:rPr>
              <w:noProof/>
            </w:rPr>
            <w:t>[3]</w:t>
          </w:r>
          <w:r>
            <w:fldChar w:fldCharType="end"/>
          </w:r>
        </w:sdtContent>
      </w:sdt>
      <w:r>
        <w:t>.</w:t>
      </w:r>
    </w:p>
    <w:p w14:paraId="23D0CF6F" w14:textId="4B434B78" w:rsidR="000476BC" w:rsidRDefault="000476BC" w:rsidP="00685B60">
      <w:pPr>
        <w:pStyle w:val="F9-Paragraph"/>
      </w:pPr>
      <w:r>
        <w:t xml:space="preserve">This </w:t>
      </w:r>
      <w:r w:rsidR="0051361D">
        <w:t>LC</w:t>
      </w:r>
      <w:r>
        <w:t xml:space="preserve"> implements Recommendation 3 of Sir Frank Layfield’s report on the Sizewell B Public Inquiry (published in 1987).</w:t>
      </w:r>
    </w:p>
    <w:p w14:paraId="1CB287D4" w14:textId="77777777" w:rsidR="000476BC" w:rsidRDefault="000476BC" w:rsidP="00E701BA">
      <w:pPr>
        <w:pStyle w:val="Bulletlist1"/>
      </w:pPr>
      <w:r>
        <w:t>“I recommend that an average annual dose equivalent for the workforce at Sizewell B should be set as an operational investigation level. If the average dose equivalent, including any committed dose equivalent, were to exceed this level, the Nuclear Installations Inspectorate (NII), [now ONR], should investigate the circumstances with a view to ensuring that ALARP (as low as reasonably practicable) is being achieved.”</w:t>
      </w:r>
    </w:p>
    <w:p w14:paraId="2560EE41" w14:textId="69987A7E" w:rsidR="000476BC" w:rsidRDefault="000476BC" w:rsidP="00C36661">
      <w:pPr>
        <w:pStyle w:val="F9-Paragraph"/>
      </w:pPr>
      <w:r>
        <w:t>LC18(1) allows ONR the power to specify an average dose for notification to ONR.</w:t>
      </w:r>
      <w:r w:rsidR="00C36661">
        <w:t xml:space="preserve"> </w:t>
      </w:r>
      <w:r w:rsidRPr="00276B4E">
        <w:t>Upon receipt of a</w:t>
      </w:r>
      <w:r>
        <w:t xml:space="preserve"> </w:t>
      </w:r>
      <w:r w:rsidRPr="00363647">
        <w:t>notification</w:t>
      </w:r>
      <w:r w:rsidRPr="00276B4E">
        <w:t xml:space="preserve"> under LC18 the Inspector should inform </w:t>
      </w:r>
      <w:r>
        <w:t>their Head of Regulation and radiological protection s</w:t>
      </w:r>
      <w:r w:rsidRPr="00276B4E">
        <w:t>pecialist assessment effort should be requested to analyse the implications of the situation</w:t>
      </w:r>
      <w:r>
        <w:t>.</w:t>
      </w:r>
    </w:p>
    <w:p w14:paraId="12A0FCF9" w14:textId="07C03D7E" w:rsidR="000476BC" w:rsidRDefault="000476BC" w:rsidP="00685B60">
      <w:pPr>
        <w:pStyle w:val="F9-Paragraph"/>
      </w:pPr>
      <w:r>
        <w:t xml:space="preserve">Other associated ONR guidance is the Technical Assessment Guide on Radiological Protection </w:t>
      </w:r>
      <w:sdt>
        <w:sdtPr>
          <w:id w:val="-928107503"/>
          <w:citation/>
        </w:sdtPr>
        <w:sdtEndPr/>
        <w:sdtContent>
          <w:r>
            <w:fldChar w:fldCharType="begin"/>
          </w:r>
          <w:r>
            <w:instrText xml:space="preserve"> CITATION ONR69 \l 2057 </w:instrText>
          </w:r>
          <w:r>
            <w:fldChar w:fldCharType="separate"/>
          </w:r>
          <w:r w:rsidR="006556DD" w:rsidRPr="006556DD">
            <w:rPr>
              <w:noProof/>
            </w:rPr>
            <w:t>[4]</w:t>
          </w:r>
          <w:r>
            <w:fldChar w:fldCharType="end"/>
          </w:r>
        </w:sdtContent>
      </w:sdt>
      <w:r>
        <w:t>.</w:t>
      </w:r>
    </w:p>
    <w:p w14:paraId="7061E6F9" w14:textId="77777777" w:rsidR="00E701BA" w:rsidRDefault="00E701BA" w:rsidP="00D60BCB">
      <w:pPr>
        <w:pStyle w:val="Heading1"/>
        <w:sectPr w:rsidR="00E701BA" w:rsidSect="00B23A5E">
          <w:headerReference w:type="even" r:id="rId20"/>
          <w:headerReference w:type="default" r:id="rId21"/>
          <w:footerReference w:type="even" r:id="rId22"/>
          <w:pgSz w:w="11906" w:h="16838" w:code="9"/>
          <w:pgMar w:top="1440" w:right="1440" w:bottom="1440" w:left="1440" w:header="397" w:footer="397" w:gutter="0"/>
          <w:cols w:space="312"/>
          <w:docGrid w:linePitch="360"/>
        </w:sectPr>
      </w:pPr>
    </w:p>
    <w:p w14:paraId="540E3FBF" w14:textId="3005112F" w:rsidR="00D60BCB" w:rsidRDefault="00D60BCB" w:rsidP="00D60BCB">
      <w:pPr>
        <w:pStyle w:val="Heading1"/>
      </w:pPr>
      <w:bookmarkStart w:id="6" w:name="_Toc226730085"/>
      <w:r>
        <w:lastRenderedPageBreak/>
        <w:t xml:space="preserve">Guidance on </w:t>
      </w:r>
      <w:r w:rsidR="002042C2">
        <w:t>a</w:t>
      </w:r>
      <w:r>
        <w:t xml:space="preserve">rrangements for </w:t>
      </w:r>
      <w:r w:rsidR="00821337">
        <w:t>Licence Condition</w:t>
      </w:r>
      <w:r w:rsidR="000C5F5A">
        <w:t xml:space="preserve"> </w:t>
      </w:r>
      <w:r w:rsidR="00D73433">
        <w:t>18</w:t>
      </w:r>
      <w:bookmarkEnd w:id="6"/>
    </w:p>
    <w:p w14:paraId="26433B33" w14:textId="549BB8CA" w:rsidR="000476BC" w:rsidRDefault="000476BC" w:rsidP="00E701BA">
      <w:pPr>
        <w:pStyle w:val="F9-Paragraph"/>
      </w:pPr>
      <w:r w:rsidRPr="00276B4E">
        <w:t xml:space="preserve">Arrangements should be provided to comply with </w:t>
      </w:r>
      <w:r>
        <w:t xml:space="preserve">all aspects of the </w:t>
      </w:r>
      <w:r w:rsidRPr="00276B4E">
        <w:t>LC18</w:t>
      </w:r>
      <w:r>
        <w:t xml:space="preserve"> requirements:</w:t>
      </w:r>
    </w:p>
    <w:p w14:paraId="7C42E4AC" w14:textId="77777777" w:rsidR="000476BC" w:rsidRPr="00E701BA" w:rsidRDefault="000476BC" w:rsidP="00E701BA">
      <w:pPr>
        <w:pStyle w:val="Bulletlist1"/>
      </w:pPr>
      <w:r w:rsidRPr="00E701BA">
        <w:t xml:space="preserve">define the class or classes of persons and provide the means of identifying those for whom average doses should be kept. </w:t>
      </w:r>
    </w:p>
    <w:p w14:paraId="2D4B8FD3" w14:textId="565A77C6" w:rsidR="000476BC" w:rsidRPr="00E701BA" w:rsidRDefault="000476BC" w:rsidP="00E701BA">
      <w:pPr>
        <w:pStyle w:val="Bulletlist1"/>
      </w:pPr>
      <w:r w:rsidRPr="00E701BA">
        <w:t xml:space="preserve">ensure that arrangements approved under this </w:t>
      </w:r>
      <w:r w:rsidR="00435856" w:rsidRPr="00E701BA">
        <w:t>LC</w:t>
      </w:r>
      <w:r w:rsidRPr="00E701BA">
        <w:t>, by ONR, can only be changed or amended with the approval of ONR. The person(s) responsible for ensuring compliance with this requirement should be identified in the arrangements.</w:t>
      </w:r>
    </w:p>
    <w:p w14:paraId="46D95683" w14:textId="77777777" w:rsidR="000476BC" w:rsidRPr="00E701BA" w:rsidRDefault="000476BC" w:rsidP="00E701BA">
      <w:pPr>
        <w:pStyle w:val="Bulletlist1"/>
      </w:pPr>
      <w:r w:rsidRPr="00E701BA">
        <w:t>include a requirement to notify ONR if the average dose to a class of persons exceeds the level specified by ONR, if appropriate.</w:t>
      </w:r>
    </w:p>
    <w:p w14:paraId="1AD8B6A9" w14:textId="41A0E5C6" w:rsidR="000476BC" w:rsidRDefault="000F20B8" w:rsidP="000F20B8">
      <w:pPr>
        <w:pStyle w:val="F9-Paragraph"/>
      </w:pPr>
      <w:r>
        <w:t>A</w:t>
      </w:r>
      <w:r w:rsidR="000476BC" w:rsidRPr="00276B4E">
        <w:t xml:space="preserve">dequate records kept for the purpose of this condition </w:t>
      </w:r>
      <w:r>
        <w:t>are</w:t>
      </w:r>
      <w:r w:rsidR="000476BC" w:rsidRPr="00276B4E">
        <w:t xml:space="preserve"> consistent with the arrangements made for LC6</w:t>
      </w:r>
      <w:r w:rsidR="000476BC">
        <w:t xml:space="preserve"> (Documents, records, authorities and certificates) and LC25 (Operational records)</w:t>
      </w:r>
      <w:r w:rsidR="000476BC" w:rsidRPr="00276B4E">
        <w:t>.</w:t>
      </w:r>
    </w:p>
    <w:p w14:paraId="16E1FE97" w14:textId="77777777" w:rsidR="00B55198" w:rsidRDefault="00B55198" w:rsidP="00D60BCB">
      <w:pPr>
        <w:pStyle w:val="Heading1"/>
        <w:sectPr w:rsidR="00B55198" w:rsidSect="00B23A5E">
          <w:pgSz w:w="11906" w:h="16838" w:code="9"/>
          <w:pgMar w:top="1440" w:right="1440" w:bottom="1440" w:left="1440" w:header="397" w:footer="397" w:gutter="0"/>
          <w:cols w:space="312"/>
          <w:docGrid w:linePitch="360"/>
        </w:sectPr>
      </w:pPr>
    </w:p>
    <w:p w14:paraId="41C3DA1C" w14:textId="35444E9C" w:rsidR="00D60BCB" w:rsidRDefault="00D60BCB" w:rsidP="00D60BCB">
      <w:pPr>
        <w:pStyle w:val="Heading1"/>
      </w:pPr>
      <w:bookmarkStart w:id="7" w:name="_Toc226730086"/>
      <w:r>
        <w:lastRenderedPageBreak/>
        <w:t xml:space="preserve">Guidance on </w:t>
      </w:r>
      <w:r w:rsidR="002042C2">
        <w:t>i</w:t>
      </w:r>
      <w:r>
        <w:t xml:space="preserve">nspection of </w:t>
      </w:r>
      <w:r w:rsidR="002042C2">
        <w:t>a</w:t>
      </w:r>
      <w:r>
        <w:t xml:space="preserve">rrangements and their </w:t>
      </w:r>
      <w:r w:rsidR="002042C2">
        <w:t>i</w:t>
      </w:r>
      <w:r>
        <w:t>mplementation</w:t>
      </w:r>
      <w:bookmarkEnd w:id="7"/>
    </w:p>
    <w:p w14:paraId="2AE14D3D" w14:textId="3E76963B" w:rsidR="000476BC" w:rsidRDefault="000476BC" w:rsidP="00B55198">
      <w:pPr>
        <w:pStyle w:val="F9-Paragraph"/>
      </w:pPr>
      <w:r>
        <w:t xml:space="preserve">Inspection of these </w:t>
      </w:r>
      <w:r w:rsidR="000F6305">
        <w:t xml:space="preserve">LC </w:t>
      </w:r>
      <w:r>
        <w:t>arrangements and their implementation will normally be undertaken as part of an IRR17 inspection.</w:t>
      </w:r>
    </w:p>
    <w:p w14:paraId="205CE3BF" w14:textId="24B0F0E5" w:rsidR="000476BC" w:rsidRPr="00276B4E" w:rsidRDefault="000476BC" w:rsidP="00B55198">
      <w:pPr>
        <w:pStyle w:val="F9-Paragraph"/>
      </w:pPr>
      <w:r w:rsidRPr="00276B4E">
        <w:t xml:space="preserve">Review the arrangements to establish validity, any changes made since the last review and </w:t>
      </w:r>
      <w:r w:rsidR="003D2035">
        <w:t>that</w:t>
      </w:r>
      <w:r w:rsidRPr="00276B4E">
        <w:t xml:space="preserve"> the identified responsible persons are correct.</w:t>
      </w:r>
      <w:r>
        <w:t xml:space="preserve"> </w:t>
      </w:r>
      <w:r w:rsidRPr="00276B4E">
        <w:t>Note whether instructions, methods and quality assurance rules claimed in procedures have been followed and changes have been correctly incorporated and validated.</w:t>
      </w:r>
    </w:p>
    <w:p w14:paraId="3C75AB4E" w14:textId="77777777" w:rsidR="00EA3D05" w:rsidRPr="00EA3D05" w:rsidRDefault="000476BC" w:rsidP="00B55198">
      <w:pPr>
        <w:pStyle w:val="F9-Paragraph"/>
        <w:rPr>
          <w:i/>
          <w:iCs/>
        </w:rPr>
      </w:pPr>
      <w:r w:rsidRPr="00276B4E">
        <w:t>C</w:t>
      </w:r>
      <w:r>
        <w:t>onfirm</w:t>
      </w:r>
      <w:r w:rsidRPr="00276B4E">
        <w:t xml:space="preserve"> that the arrangements</w:t>
      </w:r>
      <w:r w:rsidR="00EA3D05">
        <w:t>:</w:t>
      </w:r>
      <w:r w:rsidRPr="00276B4E">
        <w:t xml:space="preserve"> </w:t>
      </w:r>
    </w:p>
    <w:p w14:paraId="2B26F6EB" w14:textId="77777777" w:rsidR="00F40A6E" w:rsidRPr="00F40A6E" w:rsidRDefault="000476BC" w:rsidP="00E701BA">
      <w:pPr>
        <w:pStyle w:val="Bulletlist1"/>
        <w:rPr>
          <w:i/>
          <w:iCs/>
        </w:rPr>
      </w:pPr>
      <w:r w:rsidRPr="00276B4E">
        <w:t>ensure dose assessment results are entered into a suitable dose record from which data for the average dose within classes can be determined.</w:t>
      </w:r>
    </w:p>
    <w:p w14:paraId="757D2DF8" w14:textId="3886EC60" w:rsidR="000476BC" w:rsidRPr="00F40A6E" w:rsidRDefault="000476BC" w:rsidP="00E701BA">
      <w:pPr>
        <w:pStyle w:val="Bulletlist1"/>
        <w:rPr>
          <w:i/>
          <w:iCs/>
        </w:rPr>
      </w:pPr>
      <w:r w:rsidRPr="00276B4E">
        <w:t xml:space="preserve">enable the licensee to </w:t>
      </w:r>
      <w:r w:rsidRPr="00B72F59">
        <w:t>notify</w:t>
      </w:r>
      <w:r>
        <w:t xml:space="preserve"> ONR</w:t>
      </w:r>
      <w:r w:rsidRPr="00276B4E">
        <w:t xml:space="preserve"> if the average dose to a class of persons exceeds the level </w:t>
      </w:r>
      <w:r w:rsidRPr="009368D0">
        <w:t>specified</w:t>
      </w:r>
      <w:r w:rsidRPr="00276B4E">
        <w:t>.</w:t>
      </w:r>
    </w:p>
    <w:p w14:paraId="5E598A7D" w14:textId="451D614E" w:rsidR="000476BC" w:rsidRPr="00276B4E" w:rsidRDefault="000476BC" w:rsidP="00B55198">
      <w:pPr>
        <w:pStyle w:val="F9-Paragraph"/>
      </w:pPr>
      <w:r w:rsidRPr="00276B4E">
        <w:t>C</w:t>
      </w:r>
      <w:r>
        <w:t>onfirm</w:t>
      </w:r>
      <w:r w:rsidRPr="00276B4E">
        <w:t xml:space="preserve"> </w:t>
      </w:r>
      <w:r w:rsidR="004214A7">
        <w:t xml:space="preserve">and sample </w:t>
      </w:r>
      <w:r w:rsidRPr="00276B4E">
        <w:t>that dose assessment results have been entered onto dose records</w:t>
      </w:r>
      <w:r>
        <w:t>,</w:t>
      </w:r>
      <w:r w:rsidRPr="00276B4E">
        <w:t xml:space="preserve"> and </w:t>
      </w:r>
      <w:r>
        <w:t>that there are</w:t>
      </w:r>
      <w:r w:rsidRPr="00276B4E">
        <w:t xml:space="preserve"> derived average dose</w:t>
      </w:r>
      <w:r>
        <w:t>s</w:t>
      </w:r>
      <w:r w:rsidRPr="00276B4E">
        <w:t xml:space="preserve"> </w:t>
      </w:r>
      <w:r>
        <w:t>for the</w:t>
      </w:r>
      <w:r w:rsidRPr="00276B4E">
        <w:t xml:space="preserve"> identified classes.</w:t>
      </w:r>
    </w:p>
    <w:p w14:paraId="2C22BFF1" w14:textId="6A280687" w:rsidR="000476BC" w:rsidRDefault="000476BC" w:rsidP="00B55198">
      <w:pPr>
        <w:pStyle w:val="F9-Paragraph"/>
      </w:pPr>
      <w:r w:rsidRPr="00276B4E">
        <w:t>C</w:t>
      </w:r>
      <w:r>
        <w:t>onfirm</w:t>
      </w:r>
      <w:r w:rsidRPr="00276B4E">
        <w:t xml:space="preserve"> that the identified classes, derived from criteria contained in the procedures, are still current. If changes have occurred</w:t>
      </w:r>
      <w:r>
        <w:t>,</w:t>
      </w:r>
      <w:r w:rsidRPr="00276B4E">
        <w:t xml:space="preserve"> check that the reasons for changes are justified and have not been created to disguise groups that would otherwise have exceeded the </w:t>
      </w:r>
      <w:r w:rsidRPr="00485D4C">
        <w:t>specified</w:t>
      </w:r>
      <w:r w:rsidRPr="00276B4E">
        <w:t xml:space="preserve"> level.</w:t>
      </w:r>
    </w:p>
    <w:p w14:paraId="4C2A54EB" w14:textId="77777777" w:rsidR="000476BC" w:rsidRDefault="000476BC" w:rsidP="00B55198">
      <w:pPr>
        <w:pStyle w:val="F9-Paragraph"/>
      </w:pPr>
      <w:r w:rsidRPr="000F2797">
        <w:t xml:space="preserve">Where relevant, ONR may write to the licensee confirming that it will not be inspecting the requirement for a historical </w:t>
      </w:r>
      <w:r w:rsidRPr="00BB5656">
        <w:t>specification</w:t>
      </w:r>
      <w:r w:rsidRPr="000F2797">
        <w:t>, until further notice. This may be relevant for example where no persons are currently employed within the classes identified by a licensee in their approved arrangements.</w:t>
      </w:r>
    </w:p>
    <w:p w14:paraId="522865CA" w14:textId="77777777" w:rsidR="006556DD" w:rsidRDefault="00D60BCB">
      <w:pPr>
        <w:spacing w:after="0" w:line="240" w:lineRule="auto"/>
      </w:pPr>
      <w:r>
        <w:br w:type="page"/>
      </w:r>
    </w:p>
    <w:bookmarkStart w:id="8" w:name="_Toc226730087" w:displacedByCustomXml="next"/>
    <w:sdt>
      <w:sdtPr>
        <w:rPr>
          <w:color w:val="auto"/>
          <w:sz w:val="24"/>
        </w:rPr>
        <w:id w:val="-1562254349"/>
        <w:docPartObj>
          <w:docPartGallery w:val="Bibliographies"/>
          <w:docPartUnique/>
        </w:docPartObj>
      </w:sdtPr>
      <w:sdtEndPr/>
      <w:sdtContent>
        <w:p w14:paraId="72D5DD2F" w14:textId="45510D1D" w:rsidR="006556DD" w:rsidRDefault="006556DD" w:rsidP="006556DD">
          <w:pPr>
            <w:pStyle w:val="Heading1"/>
            <w:numPr>
              <w:ilvl w:val="0"/>
              <w:numId w:val="0"/>
            </w:numPr>
            <w:ind w:left="851" w:hanging="851"/>
          </w:pPr>
          <w:r>
            <w:t>References</w:t>
          </w:r>
          <w:bookmarkEnd w:id="8"/>
        </w:p>
        <w:sdt>
          <w:sdtPr>
            <w:id w:val="-573587230"/>
            <w:bibliography/>
          </w:sdtPr>
          <w:sdtEndPr/>
          <w:sdtContent>
            <w:p w14:paraId="23DCF818" w14:textId="77777777" w:rsidR="006556DD" w:rsidRPr="006556DD" w:rsidRDefault="006556DD">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42"/>
                <w:gridCol w:w="8684"/>
              </w:tblGrid>
              <w:tr w:rsidR="006556DD" w:rsidRPr="006556DD" w14:paraId="675A3596" w14:textId="77777777">
                <w:trPr>
                  <w:divId w:val="1791438907"/>
                  <w:tblCellSpacing w:w="15" w:type="dxa"/>
                </w:trPr>
                <w:tc>
                  <w:tcPr>
                    <w:tcW w:w="50" w:type="pct"/>
                    <w:hideMark/>
                  </w:tcPr>
                  <w:p w14:paraId="698449E2" w14:textId="63E002EC" w:rsidR="006556DD" w:rsidRPr="006556DD" w:rsidRDefault="006556DD">
                    <w:pPr>
                      <w:pStyle w:val="Bibliography"/>
                      <w:rPr>
                        <w:noProof/>
                        <w:szCs w:val="24"/>
                      </w:rPr>
                    </w:pPr>
                    <w:r w:rsidRPr="006556DD">
                      <w:rPr>
                        <w:noProof/>
                      </w:rPr>
                      <w:t xml:space="preserve">[1] </w:t>
                    </w:r>
                  </w:p>
                </w:tc>
                <w:tc>
                  <w:tcPr>
                    <w:tcW w:w="0" w:type="auto"/>
                    <w:hideMark/>
                  </w:tcPr>
                  <w:p w14:paraId="131352BF" w14:textId="77777777" w:rsidR="006556DD" w:rsidRPr="006556DD" w:rsidRDefault="006556DD">
                    <w:pPr>
                      <w:pStyle w:val="Bibliography"/>
                      <w:rPr>
                        <w:noProof/>
                      </w:rPr>
                    </w:pPr>
                    <w:r w:rsidRPr="006556DD">
                      <w:rPr>
                        <w:noProof/>
                      </w:rPr>
                      <w:t xml:space="preserve">Ionising Radiations Regulations 2017, The Stationary Office, 2017. </w:t>
                    </w:r>
                  </w:p>
                </w:tc>
              </w:tr>
              <w:tr w:rsidR="006556DD" w:rsidRPr="006556DD" w14:paraId="2802D6D5" w14:textId="77777777">
                <w:trPr>
                  <w:divId w:val="1791438907"/>
                  <w:tblCellSpacing w:w="15" w:type="dxa"/>
                </w:trPr>
                <w:tc>
                  <w:tcPr>
                    <w:tcW w:w="50" w:type="pct"/>
                    <w:hideMark/>
                  </w:tcPr>
                  <w:p w14:paraId="0AC6B148" w14:textId="77777777" w:rsidR="006556DD" w:rsidRPr="006556DD" w:rsidRDefault="006556DD">
                    <w:pPr>
                      <w:pStyle w:val="Bibliography"/>
                      <w:rPr>
                        <w:noProof/>
                      </w:rPr>
                    </w:pPr>
                    <w:r w:rsidRPr="006556DD">
                      <w:rPr>
                        <w:noProof/>
                      </w:rPr>
                      <w:t xml:space="preserve">[2] </w:t>
                    </w:r>
                  </w:p>
                </w:tc>
                <w:tc>
                  <w:tcPr>
                    <w:tcW w:w="0" w:type="auto"/>
                    <w:hideMark/>
                  </w:tcPr>
                  <w:p w14:paraId="038BDF51" w14:textId="77777777" w:rsidR="006556DD" w:rsidRPr="006556DD" w:rsidRDefault="006556DD">
                    <w:pPr>
                      <w:pStyle w:val="Bibliography"/>
                      <w:rPr>
                        <w:noProof/>
                      </w:rPr>
                    </w:pPr>
                    <w:r w:rsidRPr="006556DD">
                      <w:rPr>
                        <w:noProof/>
                      </w:rPr>
                      <w:t xml:space="preserve">Work with Ionising Radiation, Approved Code of Practice, L121, HSE Books 2018. </w:t>
                    </w:r>
                  </w:p>
                </w:tc>
              </w:tr>
              <w:tr w:rsidR="006556DD" w:rsidRPr="006556DD" w14:paraId="3EA41CCD" w14:textId="77777777">
                <w:trPr>
                  <w:divId w:val="1791438907"/>
                  <w:tblCellSpacing w:w="15" w:type="dxa"/>
                </w:trPr>
                <w:tc>
                  <w:tcPr>
                    <w:tcW w:w="50" w:type="pct"/>
                    <w:hideMark/>
                  </w:tcPr>
                  <w:p w14:paraId="0FF869E5" w14:textId="77777777" w:rsidR="006556DD" w:rsidRPr="006556DD" w:rsidRDefault="006556DD">
                    <w:pPr>
                      <w:pStyle w:val="Bibliography"/>
                      <w:rPr>
                        <w:noProof/>
                      </w:rPr>
                    </w:pPr>
                    <w:r w:rsidRPr="006556DD">
                      <w:rPr>
                        <w:noProof/>
                      </w:rPr>
                      <w:t xml:space="preserve">[3] </w:t>
                    </w:r>
                  </w:p>
                </w:tc>
                <w:tc>
                  <w:tcPr>
                    <w:tcW w:w="0" w:type="auto"/>
                    <w:hideMark/>
                  </w:tcPr>
                  <w:p w14:paraId="480338BA" w14:textId="77777777" w:rsidR="006556DD" w:rsidRPr="006556DD" w:rsidRDefault="006556DD">
                    <w:pPr>
                      <w:pStyle w:val="Bibliography"/>
                      <w:rPr>
                        <w:noProof/>
                      </w:rPr>
                    </w:pPr>
                    <w:r w:rsidRPr="006556DD">
                      <w:rPr>
                        <w:noProof/>
                      </w:rPr>
                      <w:t>ONR, “NS-INSP-GD-054 Ionising Radiation Regulations 2017 Technical Inspection Guide.”.</w:t>
                    </w:r>
                  </w:p>
                </w:tc>
              </w:tr>
              <w:tr w:rsidR="006556DD" w:rsidRPr="006556DD" w14:paraId="77D63978" w14:textId="77777777">
                <w:trPr>
                  <w:divId w:val="1791438907"/>
                  <w:tblCellSpacing w:w="15" w:type="dxa"/>
                </w:trPr>
                <w:tc>
                  <w:tcPr>
                    <w:tcW w:w="50" w:type="pct"/>
                    <w:hideMark/>
                  </w:tcPr>
                  <w:p w14:paraId="38F1A729" w14:textId="77777777" w:rsidR="006556DD" w:rsidRPr="006556DD" w:rsidRDefault="006556DD">
                    <w:pPr>
                      <w:pStyle w:val="Bibliography"/>
                      <w:rPr>
                        <w:noProof/>
                      </w:rPr>
                    </w:pPr>
                    <w:r w:rsidRPr="006556DD">
                      <w:rPr>
                        <w:noProof/>
                      </w:rPr>
                      <w:t xml:space="preserve">[4] </w:t>
                    </w:r>
                  </w:p>
                </w:tc>
                <w:tc>
                  <w:tcPr>
                    <w:tcW w:w="0" w:type="auto"/>
                    <w:hideMark/>
                  </w:tcPr>
                  <w:p w14:paraId="29A69CB3" w14:textId="77777777" w:rsidR="006556DD" w:rsidRPr="006556DD" w:rsidRDefault="006556DD">
                    <w:pPr>
                      <w:pStyle w:val="Bibliography"/>
                      <w:rPr>
                        <w:noProof/>
                      </w:rPr>
                    </w:pPr>
                    <w:r w:rsidRPr="006556DD">
                      <w:rPr>
                        <w:noProof/>
                      </w:rPr>
                      <w:t>ONR, “NS-TAST-GD-038 Radiological Protection Technical Assessment Guide (TAG)”.</w:t>
                    </w:r>
                  </w:p>
                </w:tc>
              </w:tr>
            </w:tbl>
            <w:p w14:paraId="7067A481" w14:textId="77777777" w:rsidR="006556DD" w:rsidRDefault="006556DD">
              <w:pPr>
                <w:divId w:val="1791438907"/>
                <w:rPr>
                  <w:rFonts w:eastAsia="Times New Roman"/>
                  <w:noProof/>
                </w:rPr>
              </w:pPr>
            </w:p>
            <w:p w14:paraId="28EAA4DF" w14:textId="77777777" w:rsidR="006556DD" w:rsidRDefault="006556DD" w:rsidP="006556DD">
              <w:r>
                <w:rPr>
                  <w:b/>
                  <w:bCs/>
                  <w:noProof/>
                </w:rPr>
                <w:fldChar w:fldCharType="end"/>
              </w:r>
            </w:p>
          </w:sdtContent>
        </w:sdt>
      </w:sdtContent>
    </w:sdt>
    <w:p w14:paraId="3BC56359" w14:textId="09A56399" w:rsidR="006556DD" w:rsidRPr="00595C8C" w:rsidRDefault="006556DD" w:rsidP="006556DD">
      <w:pPr>
        <w:pStyle w:val="Heading1"/>
        <w:numPr>
          <w:ilvl w:val="0"/>
          <w:numId w:val="0"/>
        </w:numPr>
        <w:ind w:left="851" w:hanging="851"/>
      </w:pPr>
      <w:bookmarkStart w:id="9" w:name="_Toc226730088"/>
      <w:r>
        <w:t>Document control information</w:t>
      </w:r>
      <w:bookmarkEnd w:id="9"/>
    </w:p>
    <w:p w14:paraId="5CD85D2A" w14:textId="77777777" w:rsidR="008A23EA" w:rsidRPr="008A23EA" w:rsidRDefault="008A23EA" w:rsidP="008A23EA">
      <w:pPr>
        <w:rPr>
          <w:b/>
          <w:bCs/>
          <w:szCs w:val="24"/>
        </w:rPr>
      </w:pPr>
      <w:r w:rsidRPr="008A23EA">
        <w:rPr>
          <w:b/>
          <w:bCs/>
          <w:szCs w:val="24"/>
        </w:rPr>
        <w:t xml:space="preserve">Approved by: </w:t>
      </w:r>
      <w:r w:rsidRPr="008A23EA">
        <w:rPr>
          <w:szCs w:val="24"/>
        </w:rPr>
        <w:t>Head of Profession – Operational Inspection</w:t>
      </w:r>
    </w:p>
    <w:p w14:paraId="5DA2DF51" w14:textId="77777777" w:rsidR="006556DD" w:rsidRPr="00196ADB" w:rsidRDefault="006556DD" w:rsidP="006556DD">
      <w:pPr>
        <w:rPr>
          <w:szCs w:val="24"/>
        </w:rPr>
      </w:pPr>
      <w:r w:rsidRPr="00196ADB">
        <w:rPr>
          <w:b/>
          <w:bCs/>
          <w:szCs w:val="24"/>
        </w:rPr>
        <w:t>Issue</w:t>
      </w:r>
      <w:r>
        <w:rPr>
          <w:b/>
          <w:bCs/>
          <w:szCs w:val="24"/>
        </w:rPr>
        <w:t>:</w:t>
      </w:r>
      <w:r w:rsidRPr="00196ADB">
        <w:rPr>
          <w:szCs w:val="24"/>
        </w:rPr>
        <w:t xml:space="preserve"> </w:t>
      </w:r>
      <w:sdt>
        <w:sdtPr>
          <w:rPr>
            <w:szCs w:val="24"/>
          </w:rPr>
          <w:alias w:val="Issue No."/>
          <w:tag w:val=""/>
          <w:id w:val="-894428327"/>
          <w:placeholder>
            <w:docPart w:val="E7F270B090BF473B8F03B3BA2E310399"/>
          </w:placeholder>
          <w:dataBinding w:prefixMappings="xmlns:ns0='http://purl.org/dc/elements/1.1/' xmlns:ns1='http://schemas.openxmlformats.org/package/2006/metadata/core-properties' " w:xpath="/ns1:coreProperties[1]/ns1:contentStatus[1]" w:storeItemID="{6C3C8BC8-F283-45AE-878A-BAB7291924A1}"/>
          <w:text/>
        </w:sdtPr>
        <w:sdtEndPr/>
        <w:sdtContent>
          <w:r>
            <w:rPr>
              <w:szCs w:val="24"/>
            </w:rPr>
            <w:t>7.1</w:t>
          </w:r>
        </w:sdtContent>
      </w:sdt>
    </w:p>
    <w:p w14:paraId="4C5E0A61" w14:textId="77777777" w:rsidR="006556DD" w:rsidRPr="00196ADB" w:rsidRDefault="006556DD" w:rsidP="006556DD">
      <w:pPr>
        <w:rPr>
          <w:szCs w:val="24"/>
        </w:rPr>
      </w:pPr>
      <w:r>
        <w:rPr>
          <w:b/>
          <w:bCs/>
          <w:szCs w:val="24"/>
        </w:rPr>
        <w:t>Published</w:t>
      </w:r>
      <w:r w:rsidRPr="00196ADB">
        <w:rPr>
          <w:szCs w:val="24"/>
        </w:rPr>
        <w:t xml:space="preserve">: </w:t>
      </w:r>
      <w:r>
        <w:rPr>
          <w:szCs w:val="24"/>
        </w:rPr>
        <w:t>March 2026</w:t>
      </w:r>
    </w:p>
    <w:p w14:paraId="4EC110EA" w14:textId="77777777" w:rsidR="006556DD" w:rsidRPr="00196ADB" w:rsidRDefault="006556DD" w:rsidP="006556DD">
      <w:pPr>
        <w:rPr>
          <w:szCs w:val="24"/>
        </w:rPr>
      </w:pPr>
      <w:r w:rsidRPr="00196ADB">
        <w:rPr>
          <w:b/>
          <w:bCs/>
          <w:szCs w:val="24"/>
        </w:rPr>
        <w:t xml:space="preserve">Next </w:t>
      </w:r>
      <w:r>
        <w:rPr>
          <w:b/>
          <w:bCs/>
          <w:szCs w:val="24"/>
        </w:rPr>
        <w:t>scheduled review</w:t>
      </w:r>
      <w:r w:rsidRPr="00196ADB">
        <w:rPr>
          <w:szCs w:val="24"/>
        </w:rPr>
        <w:t xml:space="preserve">: </w:t>
      </w:r>
      <w:r>
        <w:rPr>
          <w:szCs w:val="24"/>
        </w:rPr>
        <w:t>October 2027</w:t>
      </w:r>
    </w:p>
    <w:p w14:paraId="5FB2CD81" w14:textId="695C65EB" w:rsidR="006556DD" w:rsidRPr="00196ADB" w:rsidRDefault="006556DD" w:rsidP="006556DD">
      <w:pPr>
        <w:rPr>
          <w:szCs w:val="24"/>
        </w:rPr>
      </w:pPr>
      <w:r w:rsidRPr="00196ADB">
        <w:rPr>
          <w:b/>
          <w:bCs/>
          <w:szCs w:val="24"/>
        </w:rPr>
        <w:t>Doc</w:t>
      </w:r>
      <w:r>
        <w:rPr>
          <w:b/>
          <w:bCs/>
          <w:szCs w:val="24"/>
        </w:rPr>
        <w:t>ument reference</w:t>
      </w:r>
      <w:r w:rsidRPr="00196ADB">
        <w:rPr>
          <w:szCs w:val="24"/>
        </w:rPr>
        <w:t xml:space="preserve">: </w:t>
      </w:r>
      <w:r>
        <w:rPr>
          <w:szCs w:val="24"/>
        </w:rPr>
        <w:t>NS-INSP-GD-018</w:t>
      </w:r>
      <w:r w:rsidRPr="00196ADB">
        <w:rPr>
          <w:szCs w:val="24"/>
        </w:rPr>
        <w:t xml:space="preserve"> </w:t>
      </w:r>
    </w:p>
    <w:p w14:paraId="6982A84D" w14:textId="0EFA2C53" w:rsidR="006556DD" w:rsidRPr="00196ADB" w:rsidRDefault="006556DD" w:rsidP="006556DD">
      <w:pPr>
        <w:rPr>
          <w:szCs w:val="24"/>
        </w:rPr>
      </w:pPr>
      <w:r w:rsidRPr="00196ADB">
        <w:rPr>
          <w:b/>
          <w:bCs/>
          <w:szCs w:val="24"/>
        </w:rPr>
        <w:t xml:space="preserve">Record </w:t>
      </w:r>
      <w:r>
        <w:rPr>
          <w:b/>
          <w:bCs/>
          <w:szCs w:val="24"/>
        </w:rPr>
        <w:t>reference</w:t>
      </w:r>
      <w:r w:rsidRPr="00196ADB">
        <w:rPr>
          <w:szCs w:val="24"/>
        </w:rPr>
        <w:t xml:space="preserve">: </w:t>
      </w:r>
      <w:r w:rsidRPr="006556DD">
        <w:rPr>
          <w:szCs w:val="24"/>
        </w:rPr>
        <w:t>ONRHH-822789359-20463</w:t>
      </w:r>
    </w:p>
    <w:p w14:paraId="38B96C54" w14:textId="77777777" w:rsidR="006556DD" w:rsidRDefault="006556DD" w:rsidP="006556DD">
      <w:pPr>
        <w:pStyle w:val="Caption"/>
        <w:keepNext/>
      </w:pPr>
      <w:r>
        <w:t>Revision commentary</w:t>
      </w:r>
    </w:p>
    <w:tbl>
      <w:tblPr>
        <w:tblStyle w:val="ONRTable1"/>
        <w:tblW w:w="0" w:type="auto"/>
        <w:tblInd w:w="10" w:type="dxa"/>
        <w:tblLook w:val="04A0" w:firstRow="1" w:lastRow="0" w:firstColumn="1" w:lastColumn="0" w:noHBand="0" w:noVBand="1"/>
      </w:tblPr>
      <w:tblGrid>
        <w:gridCol w:w="1550"/>
        <w:gridCol w:w="7466"/>
      </w:tblGrid>
      <w:tr w:rsidR="006556DD" w:rsidRPr="00B23A5E" w14:paraId="72037DE5" w14:textId="77777777" w:rsidTr="00CE7A21">
        <w:trPr>
          <w:cnfStyle w:val="100000000000" w:firstRow="1" w:lastRow="0" w:firstColumn="0" w:lastColumn="0" w:oddVBand="0" w:evenVBand="0" w:oddHBand="0" w:evenHBand="0" w:firstRowFirstColumn="0" w:firstRowLastColumn="0" w:lastRowFirstColumn="0" w:lastRowLastColumn="0"/>
        </w:trPr>
        <w:tc>
          <w:tcPr>
            <w:tcW w:w="1550" w:type="dxa"/>
          </w:tcPr>
          <w:p w14:paraId="3C7DA3BD" w14:textId="77777777" w:rsidR="006556DD" w:rsidRPr="00B23A5E" w:rsidRDefault="006556DD" w:rsidP="00CE7A21">
            <w:pPr>
              <w:spacing w:before="60" w:after="60"/>
              <w:rPr>
                <w:b w:val="0"/>
                <w:bCs/>
              </w:rPr>
            </w:pPr>
            <w:r w:rsidRPr="00B23A5E">
              <w:rPr>
                <w:b w:val="0"/>
                <w:bCs/>
              </w:rPr>
              <w:t>Issue</w:t>
            </w:r>
          </w:p>
        </w:tc>
        <w:tc>
          <w:tcPr>
            <w:tcW w:w="7466" w:type="dxa"/>
          </w:tcPr>
          <w:p w14:paraId="3AFF5F9B" w14:textId="77777777" w:rsidR="006556DD" w:rsidRPr="00B23A5E" w:rsidRDefault="006556DD" w:rsidP="00CE7A21">
            <w:pPr>
              <w:spacing w:before="60" w:after="60"/>
              <w:rPr>
                <w:b w:val="0"/>
                <w:bCs/>
              </w:rPr>
            </w:pPr>
            <w:r w:rsidRPr="00B23A5E">
              <w:rPr>
                <w:b w:val="0"/>
                <w:bCs/>
              </w:rPr>
              <w:t xml:space="preserve">Description of </w:t>
            </w:r>
            <w:r>
              <w:rPr>
                <w:b w:val="0"/>
                <w:bCs/>
              </w:rPr>
              <w:t>u</w:t>
            </w:r>
            <w:r w:rsidRPr="00B23A5E">
              <w:rPr>
                <w:b w:val="0"/>
                <w:bCs/>
              </w:rPr>
              <w:t>pdate(s)</w:t>
            </w:r>
          </w:p>
        </w:tc>
      </w:tr>
      <w:tr w:rsidR="006556DD" w14:paraId="63342AE1" w14:textId="77777777" w:rsidTr="00CE7A21">
        <w:tc>
          <w:tcPr>
            <w:tcW w:w="1550" w:type="dxa"/>
          </w:tcPr>
          <w:p w14:paraId="0B01AA10" w14:textId="77777777" w:rsidR="006556DD" w:rsidRDefault="006556DD" w:rsidP="00CE7A21">
            <w:pPr>
              <w:spacing w:before="60" w:after="60"/>
            </w:pPr>
            <w:r>
              <w:t>7</w:t>
            </w:r>
          </w:p>
        </w:tc>
        <w:tc>
          <w:tcPr>
            <w:tcW w:w="7466" w:type="dxa"/>
          </w:tcPr>
          <w:p w14:paraId="59E5E2A1" w14:textId="77777777" w:rsidR="006556DD" w:rsidRDefault="006556DD" w:rsidP="00CE7A21">
            <w:pPr>
              <w:spacing w:before="60" w:after="60"/>
            </w:pPr>
            <w:r w:rsidRPr="00AB543F">
              <w:t>Review with minor updates and revised ONR template.</w:t>
            </w:r>
          </w:p>
        </w:tc>
      </w:tr>
      <w:tr w:rsidR="006556DD" w14:paraId="08098E47" w14:textId="77777777" w:rsidTr="00CE7A21">
        <w:tc>
          <w:tcPr>
            <w:tcW w:w="1550" w:type="dxa"/>
          </w:tcPr>
          <w:p w14:paraId="635DE542" w14:textId="77777777" w:rsidR="006556DD" w:rsidRDefault="006556DD" w:rsidP="00CE7A21">
            <w:pPr>
              <w:spacing w:before="60" w:after="60"/>
            </w:pPr>
            <w:r>
              <w:t>7.1</w:t>
            </w:r>
          </w:p>
        </w:tc>
        <w:tc>
          <w:tcPr>
            <w:tcW w:w="7466" w:type="dxa"/>
          </w:tcPr>
          <w:p w14:paraId="243107EB" w14:textId="77777777" w:rsidR="006556DD" w:rsidRPr="00AB543F" w:rsidRDefault="006556DD" w:rsidP="00CE7A21">
            <w:pPr>
              <w:spacing w:before="60" w:after="60"/>
            </w:pPr>
            <w:r>
              <w:t>Word count reduction and updated to the latest TIG template</w:t>
            </w:r>
          </w:p>
        </w:tc>
      </w:tr>
    </w:tbl>
    <w:p w14:paraId="71A3ED57" w14:textId="77777777" w:rsidR="006556DD" w:rsidRDefault="006556DD" w:rsidP="006556DD">
      <w:pPr>
        <w:rPr>
          <w:b/>
          <w:bCs/>
          <w:sz w:val="20"/>
          <w:szCs w:val="18"/>
        </w:rPr>
      </w:pPr>
    </w:p>
    <w:p w14:paraId="4376B332" w14:textId="77777777" w:rsidR="006556DD" w:rsidRPr="006556DD" w:rsidRDefault="006556DD" w:rsidP="002042C2">
      <w:pPr>
        <w:rPr>
          <w:lang w:val="pt-PT"/>
        </w:rPr>
      </w:pPr>
    </w:p>
    <w:sectPr w:rsidR="006556DD" w:rsidRPr="006556DD" w:rsidSect="00B23A5E">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GADkAIAAtACAAIwAgAFAAYQByAGEAZwByAGEAcABo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1013570" w14:textId="77777777" w:rsidR="00435452" w:rsidRDefault="00435452" w:rsidP="007D199A">
      <w:pPr>
        <w:spacing w:after="0"/>
      </w:pPr>
      <w:r>
        <w:separator/>
      </w:r>
    </w:p>
    <w:p w14:paraId="266BAEA1" w14:textId="77777777" w:rsidR="00435452" w:rsidRDefault="00435452"/>
  </w:endnote>
  <w:endnote w:type="continuationSeparator" w:id="0">
    <w:p w14:paraId="6E0DE190" w14:textId="77777777" w:rsidR="00435452" w:rsidRDefault="00435452" w:rsidP="007D199A">
      <w:pPr>
        <w:spacing w:after="0"/>
      </w:pPr>
      <w:r>
        <w:continuationSeparator/>
      </w:r>
    </w:p>
    <w:p w14:paraId="2593323C" w14:textId="77777777" w:rsidR="00435452" w:rsidRDefault="0043545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5002EFF" w:usb1="C200ACFF"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4E96E" w14:textId="3353790D" w:rsidR="007C3C1D" w:rsidRPr="00B55198" w:rsidRDefault="00B55198" w:rsidP="00B55198">
    <w:pPr>
      <w:pStyle w:val="Footer"/>
    </w:pPr>
    <w:r>
      <w:t xml:space="preserve">Page | </w:t>
    </w:r>
    <w:r>
      <w:fldChar w:fldCharType="begin"/>
    </w:r>
    <w:r>
      <w:instrText>PAGE   \* MERGEFORMAT</w:instrText>
    </w:r>
    <w:r>
      <w:fldChar w:fldCharType="separate"/>
    </w:r>
    <w:r>
      <w:t>1</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7DD047" w14:textId="61416359" w:rsidR="00084ABE" w:rsidRDefault="00084ABE" w:rsidP="00084ABE">
    <w:pPr>
      <w:pStyle w:val="Footer"/>
      <w:jc w:val="left"/>
    </w:pPr>
    <w:r>
      <w:tab/>
    </w:r>
    <w:r>
      <w:tab/>
      <w:t xml:space="preserve">Page | </w:t>
    </w:r>
    <w:r>
      <w:fldChar w:fldCharType="begin"/>
    </w:r>
    <w:r>
      <w:instrText>PAGE   \* MERGEFORMAT</w:instrText>
    </w:r>
    <w:r>
      <w:fldChar w:fldCharType="separate"/>
    </w:r>
    <w:r>
      <w:t>1</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F2C8E8D" w14:textId="77777777" w:rsidR="00435452" w:rsidRPr="005E0344" w:rsidRDefault="00435452" w:rsidP="005E0344">
      <w:pPr>
        <w:spacing w:after="120"/>
        <w:rPr>
          <w:color w:val="000000" w:themeColor="text2"/>
        </w:rPr>
      </w:pPr>
      <w:r w:rsidRPr="005E0344">
        <w:rPr>
          <w:color w:val="000000" w:themeColor="text2"/>
        </w:rPr>
        <w:separator/>
      </w:r>
    </w:p>
  </w:footnote>
  <w:footnote w:type="continuationSeparator" w:id="0">
    <w:p w14:paraId="5130535B" w14:textId="77777777" w:rsidR="00435452" w:rsidRPr="005E0344" w:rsidRDefault="00435452" w:rsidP="0090581D">
      <w:pPr>
        <w:spacing w:after="120"/>
        <w:rPr>
          <w:color w:val="000000" w:themeColor="text2"/>
        </w:rPr>
      </w:pPr>
      <w:r w:rsidRPr="005E0344">
        <w:rPr>
          <w:color w:val="000000" w:themeColor="text2"/>
        </w:rPr>
        <w:continuationSeparator/>
      </w:r>
    </w:p>
    <w:p w14:paraId="45FAB103" w14:textId="77777777" w:rsidR="00435452" w:rsidRDefault="00435452"/>
  </w:footnote>
  <w:footnote w:type="continuationNotice" w:id="1">
    <w:p w14:paraId="7B5C6D53" w14:textId="77777777" w:rsidR="00435452" w:rsidRDefault="00435452">
      <w:pPr>
        <w:spacing w:after="0"/>
      </w:pPr>
    </w:p>
    <w:p w14:paraId="23DAF294" w14:textId="77777777" w:rsidR="00435452" w:rsidRDefault="00435452"/>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435CE5" w14:textId="77777777" w:rsidR="00084ABE" w:rsidRDefault="00084ABE" w:rsidP="00084ABE">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FFC75F" w14:textId="7DAC9EC4" w:rsidR="00177666" w:rsidRPr="00196ADB" w:rsidRDefault="008A23EA" w:rsidP="009E0E52">
    <w:pPr>
      <w:pStyle w:val="Header"/>
      <w:rPr>
        <w:sz w:val="20"/>
        <w:szCs w:val="24"/>
      </w:rPr>
    </w:pP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3900DF">
          <w:rPr>
            <w:sz w:val="20"/>
            <w:szCs w:val="24"/>
          </w:rPr>
          <w:t>LC18 – Radiological protection</w:t>
        </w:r>
      </w:sdtContent>
    </w:sdt>
    <w:r w:rsidR="004E3932" w:rsidRPr="00196ADB">
      <w:rPr>
        <w:sz w:val="20"/>
        <w:szCs w:val="24"/>
      </w:rPr>
      <w:t xml:space="preserve"> | Issue: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863CE2">
          <w:rPr>
            <w:sz w:val="20"/>
            <w:szCs w:val="24"/>
          </w:rPr>
          <w:t>7.1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306D14A2"/>
    <w:multiLevelType w:val="multilevel"/>
    <w:tmpl w:val="26E68F70"/>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44E83E54"/>
    <w:multiLevelType w:val="hybridMultilevel"/>
    <w:tmpl w:val="CBB0C0C8"/>
    <w:lvl w:ilvl="0" w:tplc="51300A06">
      <w:start w:val="1"/>
      <w:numFmt w:val="decimal"/>
      <w:pStyle w:val="F9-Paragraph"/>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6" w15:restartNumberingAfterBreak="0">
    <w:nsid w:val="46CE0110"/>
    <w:multiLevelType w:val="multilevel"/>
    <w:tmpl w:val="37144888"/>
    <w:lvl w:ilvl="0">
      <w:start w:val="1"/>
      <w:numFmt w:val="bullet"/>
      <w:lvlText w:val=""/>
      <w:lvlJc w:val="left"/>
      <w:pPr>
        <w:tabs>
          <w:tab w:val="num" w:pos="720"/>
        </w:tabs>
        <w:ind w:left="720" w:hanging="360"/>
      </w:pPr>
      <w:rPr>
        <w:rFonts w:ascii="Symbol" w:hAnsi="Symbol" w:hint="default"/>
        <w:sz w:val="20"/>
      </w:rPr>
    </w:lvl>
    <w:lvl w:ilvl="1">
      <w:start w:val="1"/>
      <w:numFmt w:val="lowerLetter"/>
      <w:lvlText w:val="%2)"/>
      <w:lvlJc w:val="left"/>
      <w:pPr>
        <w:ind w:left="1440" w:hanging="360"/>
      </w:pPr>
      <w:rPr>
        <w:rFonts w:hint="default"/>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9" w15:restartNumberingAfterBreak="0">
    <w:nsid w:val="6C902408"/>
    <w:multiLevelType w:val="multilevel"/>
    <w:tmpl w:val="5EE4A70A"/>
    <w:lvl w:ilvl="0">
      <w:start w:val="1"/>
      <w:numFmt w:val="lowerRoman"/>
      <w:pStyle w:val="NumList1"/>
      <w:lvlText w:val="%1."/>
      <w:lvlJc w:val="righ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0" w15:restartNumberingAfterBreak="0">
    <w:nsid w:val="718A0F99"/>
    <w:multiLevelType w:val="multilevel"/>
    <w:tmpl w:val="241CA254"/>
    <w:lvl w:ilvl="0">
      <w:start w:val="1"/>
      <w:numFmt w:val="decimal"/>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75F46359"/>
    <w:multiLevelType w:val="hybridMultilevel"/>
    <w:tmpl w:val="C8DE8C08"/>
    <w:lvl w:ilvl="0" w:tplc="A45036DC">
      <w:start w:val="1"/>
      <w:numFmt w:val="bullet"/>
      <w:pStyle w:val="Bulletlist1"/>
      <w:lvlText w:val=""/>
      <w:lvlJc w:val="left"/>
      <w:pPr>
        <w:ind w:left="360" w:hanging="360"/>
      </w:pPr>
      <w:rPr>
        <w:rFonts w:ascii="Symbol" w:hAnsi="Symbol" w:hint="default"/>
        <w:strike w:val="0"/>
        <w:dstrike w:val="0"/>
        <w:color w:val="07716C" w:themeColor="accent1"/>
        <w:sz w:val="24"/>
      </w:rPr>
    </w:lvl>
    <w:lvl w:ilvl="1" w:tplc="AE78E28A">
      <w:start w:val="1"/>
      <w:numFmt w:val="bullet"/>
      <w:pStyle w:val="Bulletlist2"/>
      <w:lvlText w:val="o"/>
      <w:lvlJc w:val="left"/>
      <w:pPr>
        <w:ind w:left="1440" w:hanging="360"/>
      </w:pPr>
      <w:rPr>
        <w:rFonts w:ascii="Courier New" w:hAnsi="Courier New" w:cs="Courier New" w:hint="default"/>
      </w:rPr>
    </w:lvl>
    <w:lvl w:ilvl="2" w:tplc="6730F432">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79447535"/>
    <w:multiLevelType w:val="multilevel"/>
    <w:tmpl w:val="A968897A"/>
    <w:lvl w:ilvl="0">
      <w:start w:val="1"/>
      <w:numFmt w:val="decimal"/>
      <w:lvlText w:val="%1."/>
      <w:lvlJc w:val="left"/>
      <w:pPr>
        <w:ind w:left="360" w:hanging="360"/>
      </w:pPr>
      <w:rPr>
        <w:i w:val="0"/>
        <w:iCs w:val="0"/>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num w:numId="1" w16cid:durableId="2065443409">
    <w:abstractNumId w:val="9"/>
  </w:num>
  <w:num w:numId="2" w16cid:durableId="823543523">
    <w:abstractNumId w:val="7"/>
  </w:num>
  <w:num w:numId="3" w16cid:durableId="2085639988">
    <w:abstractNumId w:val="6"/>
  </w:num>
  <w:num w:numId="4" w16cid:durableId="1262179006">
    <w:abstractNumId w:val="5"/>
  </w:num>
  <w:num w:numId="5" w16cid:durableId="1002776976">
    <w:abstractNumId w:val="4"/>
  </w:num>
  <w:num w:numId="6" w16cid:durableId="2131317494">
    <w:abstractNumId w:val="8"/>
  </w:num>
  <w:num w:numId="7" w16cid:durableId="1578203617">
    <w:abstractNumId w:val="3"/>
  </w:num>
  <w:num w:numId="8" w16cid:durableId="995184146">
    <w:abstractNumId w:val="2"/>
  </w:num>
  <w:num w:numId="9" w16cid:durableId="348718920">
    <w:abstractNumId w:val="1"/>
  </w:num>
  <w:num w:numId="10" w16cid:durableId="1368944693">
    <w:abstractNumId w:val="0"/>
  </w:num>
  <w:num w:numId="11" w16cid:durableId="816150589">
    <w:abstractNumId w:val="10"/>
  </w:num>
  <w:num w:numId="12" w16cid:durableId="1085146277">
    <w:abstractNumId w:val="21"/>
  </w:num>
  <w:num w:numId="13" w16cid:durableId="989944809">
    <w:abstractNumId w:val="14"/>
  </w:num>
  <w:num w:numId="14" w16cid:durableId="1148547717">
    <w:abstractNumId w:val="11"/>
  </w:num>
  <w:num w:numId="15" w16cid:durableId="1619264317">
    <w:abstractNumId w:val="21"/>
    <w:lvlOverride w:ilvl="0">
      <w:startOverride w:val="1"/>
    </w:lvlOverride>
  </w:num>
  <w:num w:numId="16" w16cid:durableId="1717772705">
    <w:abstractNumId w:val="14"/>
    <w:lvlOverride w:ilvl="0">
      <w:startOverride w:val="1"/>
    </w:lvlOverride>
  </w:num>
  <w:num w:numId="17" w16cid:durableId="1421370352">
    <w:abstractNumId w:val="11"/>
    <w:lvlOverride w:ilvl="0">
      <w:startOverride w:val="1"/>
    </w:lvlOverride>
  </w:num>
  <w:num w:numId="18" w16cid:durableId="802893121">
    <w:abstractNumId w:val="20"/>
  </w:num>
  <w:num w:numId="19" w16cid:durableId="1666081420">
    <w:abstractNumId w:val="17"/>
  </w:num>
  <w:num w:numId="20" w16cid:durableId="874538197">
    <w:abstractNumId w:val="13"/>
  </w:num>
  <w:num w:numId="21" w16cid:durableId="2057311976">
    <w:abstractNumId w:val="18"/>
  </w:num>
  <w:num w:numId="22" w16cid:durableId="689793726">
    <w:abstractNumId w:val="12"/>
  </w:num>
  <w:num w:numId="23" w16cid:durableId="48653822">
    <w:abstractNumId w:val="22"/>
  </w:num>
  <w:num w:numId="24" w16cid:durableId="1603800266">
    <w:abstractNumId w:val="16"/>
  </w:num>
  <w:num w:numId="25" w16cid:durableId="1864591591">
    <w:abstractNumId w:val="15"/>
  </w:num>
  <w:num w:numId="26" w16cid:durableId="832574242">
    <w:abstractNumId w:val="19"/>
  </w:num>
  <w:num w:numId="27" w16cid:durableId="1391732823">
    <w:abstractNumId w:val="15"/>
    <w:lvlOverride w:ilvl="0">
      <w:startOverride w:val="1"/>
    </w:lvlOverride>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revisionView w:markup="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F03"/>
    <w:rsid w:val="00004C16"/>
    <w:rsid w:val="00011177"/>
    <w:rsid w:val="00014814"/>
    <w:rsid w:val="00022033"/>
    <w:rsid w:val="00024522"/>
    <w:rsid w:val="00024B2E"/>
    <w:rsid w:val="00027F4F"/>
    <w:rsid w:val="00030430"/>
    <w:rsid w:val="0003078E"/>
    <w:rsid w:val="00031B89"/>
    <w:rsid w:val="0003693D"/>
    <w:rsid w:val="0004440F"/>
    <w:rsid w:val="000476BC"/>
    <w:rsid w:val="00052C8A"/>
    <w:rsid w:val="000548C8"/>
    <w:rsid w:val="00055850"/>
    <w:rsid w:val="0005636E"/>
    <w:rsid w:val="00061434"/>
    <w:rsid w:val="00064A1B"/>
    <w:rsid w:val="00071BA4"/>
    <w:rsid w:val="00075605"/>
    <w:rsid w:val="00075C66"/>
    <w:rsid w:val="000817D4"/>
    <w:rsid w:val="00082879"/>
    <w:rsid w:val="00084ABE"/>
    <w:rsid w:val="00091EEA"/>
    <w:rsid w:val="0009225F"/>
    <w:rsid w:val="000A105C"/>
    <w:rsid w:val="000C2DDC"/>
    <w:rsid w:val="000C5F5A"/>
    <w:rsid w:val="000D2FD4"/>
    <w:rsid w:val="000D3232"/>
    <w:rsid w:val="000F1B7B"/>
    <w:rsid w:val="000F20B8"/>
    <w:rsid w:val="000F2ED4"/>
    <w:rsid w:val="000F6305"/>
    <w:rsid w:val="001028E8"/>
    <w:rsid w:val="00103043"/>
    <w:rsid w:val="00122FCC"/>
    <w:rsid w:val="00124C2B"/>
    <w:rsid w:val="00126752"/>
    <w:rsid w:val="00130B30"/>
    <w:rsid w:val="00140E1C"/>
    <w:rsid w:val="0014210B"/>
    <w:rsid w:val="00147AE4"/>
    <w:rsid w:val="00151641"/>
    <w:rsid w:val="001571E5"/>
    <w:rsid w:val="0017422F"/>
    <w:rsid w:val="00176DB5"/>
    <w:rsid w:val="00177666"/>
    <w:rsid w:val="001849CA"/>
    <w:rsid w:val="00185410"/>
    <w:rsid w:val="00192352"/>
    <w:rsid w:val="00196ADB"/>
    <w:rsid w:val="001973E7"/>
    <w:rsid w:val="0019741F"/>
    <w:rsid w:val="001A3B8B"/>
    <w:rsid w:val="001B22CF"/>
    <w:rsid w:val="001B4D5A"/>
    <w:rsid w:val="001C1ADA"/>
    <w:rsid w:val="001C4D63"/>
    <w:rsid w:val="001D0DE0"/>
    <w:rsid w:val="001D5AFF"/>
    <w:rsid w:val="001D74B4"/>
    <w:rsid w:val="001E03E1"/>
    <w:rsid w:val="001F059F"/>
    <w:rsid w:val="00200811"/>
    <w:rsid w:val="00200CA1"/>
    <w:rsid w:val="002042C2"/>
    <w:rsid w:val="0021338D"/>
    <w:rsid w:val="00214D43"/>
    <w:rsid w:val="00223090"/>
    <w:rsid w:val="002238B4"/>
    <w:rsid w:val="002319AB"/>
    <w:rsid w:val="002319AC"/>
    <w:rsid w:val="00234342"/>
    <w:rsid w:val="0024040D"/>
    <w:rsid w:val="0024379D"/>
    <w:rsid w:val="00251CD7"/>
    <w:rsid w:val="00255FA3"/>
    <w:rsid w:val="00257288"/>
    <w:rsid w:val="00261FB6"/>
    <w:rsid w:val="002629F8"/>
    <w:rsid w:val="00263396"/>
    <w:rsid w:val="00265674"/>
    <w:rsid w:val="002659FA"/>
    <w:rsid w:val="00267815"/>
    <w:rsid w:val="00271F90"/>
    <w:rsid w:val="00280DDF"/>
    <w:rsid w:val="002917FF"/>
    <w:rsid w:val="00292ADF"/>
    <w:rsid w:val="00296DBB"/>
    <w:rsid w:val="002A0DEC"/>
    <w:rsid w:val="002B1C53"/>
    <w:rsid w:val="002B6666"/>
    <w:rsid w:val="002D3D01"/>
    <w:rsid w:val="002E0BE4"/>
    <w:rsid w:val="002E3B58"/>
    <w:rsid w:val="002E3E8A"/>
    <w:rsid w:val="002E4C9F"/>
    <w:rsid w:val="002E6A6A"/>
    <w:rsid w:val="002F0991"/>
    <w:rsid w:val="002F3397"/>
    <w:rsid w:val="0030380D"/>
    <w:rsid w:val="00312411"/>
    <w:rsid w:val="00323E71"/>
    <w:rsid w:val="00326F77"/>
    <w:rsid w:val="00327895"/>
    <w:rsid w:val="003401B0"/>
    <w:rsid w:val="00345D54"/>
    <w:rsid w:val="00346C8E"/>
    <w:rsid w:val="003546F0"/>
    <w:rsid w:val="00363647"/>
    <w:rsid w:val="00367B30"/>
    <w:rsid w:val="00367BD5"/>
    <w:rsid w:val="00384606"/>
    <w:rsid w:val="003900DF"/>
    <w:rsid w:val="00390327"/>
    <w:rsid w:val="00393B78"/>
    <w:rsid w:val="003A01E9"/>
    <w:rsid w:val="003A1940"/>
    <w:rsid w:val="003B0C9A"/>
    <w:rsid w:val="003C0306"/>
    <w:rsid w:val="003C114C"/>
    <w:rsid w:val="003C465D"/>
    <w:rsid w:val="003D0718"/>
    <w:rsid w:val="003D2035"/>
    <w:rsid w:val="003D495D"/>
    <w:rsid w:val="003D5793"/>
    <w:rsid w:val="003E098E"/>
    <w:rsid w:val="003E2FAE"/>
    <w:rsid w:val="003E56EC"/>
    <w:rsid w:val="00407CF7"/>
    <w:rsid w:val="00412302"/>
    <w:rsid w:val="00415ED6"/>
    <w:rsid w:val="00417CAF"/>
    <w:rsid w:val="00420A11"/>
    <w:rsid w:val="004214A7"/>
    <w:rsid w:val="00422265"/>
    <w:rsid w:val="00435452"/>
    <w:rsid w:val="00435856"/>
    <w:rsid w:val="004373A7"/>
    <w:rsid w:val="00437D94"/>
    <w:rsid w:val="0044030C"/>
    <w:rsid w:val="00441A6D"/>
    <w:rsid w:val="00453142"/>
    <w:rsid w:val="004648A4"/>
    <w:rsid w:val="00471380"/>
    <w:rsid w:val="00481C8D"/>
    <w:rsid w:val="00485D4C"/>
    <w:rsid w:val="00494F0D"/>
    <w:rsid w:val="00496BFD"/>
    <w:rsid w:val="004A3DF2"/>
    <w:rsid w:val="004B4137"/>
    <w:rsid w:val="004C3055"/>
    <w:rsid w:val="004C361D"/>
    <w:rsid w:val="004C4891"/>
    <w:rsid w:val="004D2C89"/>
    <w:rsid w:val="004E3932"/>
    <w:rsid w:val="004E3B4C"/>
    <w:rsid w:val="004F1E79"/>
    <w:rsid w:val="004F5F33"/>
    <w:rsid w:val="0050103A"/>
    <w:rsid w:val="00511B0F"/>
    <w:rsid w:val="0051361D"/>
    <w:rsid w:val="005221DC"/>
    <w:rsid w:val="0055388E"/>
    <w:rsid w:val="005630D4"/>
    <w:rsid w:val="005754AE"/>
    <w:rsid w:val="00577FB5"/>
    <w:rsid w:val="005852D1"/>
    <w:rsid w:val="00587A22"/>
    <w:rsid w:val="0059299D"/>
    <w:rsid w:val="00595C8C"/>
    <w:rsid w:val="00597747"/>
    <w:rsid w:val="005A49B8"/>
    <w:rsid w:val="005A4CDD"/>
    <w:rsid w:val="005B57E4"/>
    <w:rsid w:val="005B5ABD"/>
    <w:rsid w:val="005C140A"/>
    <w:rsid w:val="005C1E52"/>
    <w:rsid w:val="005C3367"/>
    <w:rsid w:val="005C5484"/>
    <w:rsid w:val="005C6763"/>
    <w:rsid w:val="005D2A27"/>
    <w:rsid w:val="005D3164"/>
    <w:rsid w:val="005E0344"/>
    <w:rsid w:val="005E440B"/>
    <w:rsid w:val="005E7978"/>
    <w:rsid w:val="005F2C85"/>
    <w:rsid w:val="00605ADB"/>
    <w:rsid w:val="00611C9F"/>
    <w:rsid w:val="006158D5"/>
    <w:rsid w:val="006248DE"/>
    <w:rsid w:val="00627555"/>
    <w:rsid w:val="006322A0"/>
    <w:rsid w:val="006361FD"/>
    <w:rsid w:val="0064226F"/>
    <w:rsid w:val="00642DDB"/>
    <w:rsid w:val="00642E92"/>
    <w:rsid w:val="00653298"/>
    <w:rsid w:val="006556DD"/>
    <w:rsid w:val="00663A7C"/>
    <w:rsid w:val="00667DF2"/>
    <w:rsid w:val="00670DF1"/>
    <w:rsid w:val="00671345"/>
    <w:rsid w:val="00671B4F"/>
    <w:rsid w:val="00672A9B"/>
    <w:rsid w:val="00675884"/>
    <w:rsid w:val="00677F5E"/>
    <w:rsid w:val="006839B8"/>
    <w:rsid w:val="00685B60"/>
    <w:rsid w:val="00691A5A"/>
    <w:rsid w:val="00696EE0"/>
    <w:rsid w:val="00697980"/>
    <w:rsid w:val="006A19EF"/>
    <w:rsid w:val="006A43D5"/>
    <w:rsid w:val="006A525B"/>
    <w:rsid w:val="006C045F"/>
    <w:rsid w:val="006C4196"/>
    <w:rsid w:val="006C63B0"/>
    <w:rsid w:val="006C76A2"/>
    <w:rsid w:val="006C792E"/>
    <w:rsid w:val="006D116C"/>
    <w:rsid w:val="006D44D1"/>
    <w:rsid w:val="006E7C42"/>
    <w:rsid w:val="006F168A"/>
    <w:rsid w:val="006F5076"/>
    <w:rsid w:val="006F6009"/>
    <w:rsid w:val="006F7E5F"/>
    <w:rsid w:val="00700351"/>
    <w:rsid w:val="0070321D"/>
    <w:rsid w:val="007068BA"/>
    <w:rsid w:val="00716AB1"/>
    <w:rsid w:val="00721D63"/>
    <w:rsid w:val="00723B63"/>
    <w:rsid w:val="00724B2B"/>
    <w:rsid w:val="00732C7B"/>
    <w:rsid w:val="00734D2B"/>
    <w:rsid w:val="00735F79"/>
    <w:rsid w:val="00737705"/>
    <w:rsid w:val="007408D4"/>
    <w:rsid w:val="007420AC"/>
    <w:rsid w:val="00742617"/>
    <w:rsid w:val="00782879"/>
    <w:rsid w:val="00783AFA"/>
    <w:rsid w:val="00785427"/>
    <w:rsid w:val="007866F2"/>
    <w:rsid w:val="00790540"/>
    <w:rsid w:val="007968CA"/>
    <w:rsid w:val="007A1BEE"/>
    <w:rsid w:val="007A43FF"/>
    <w:rsid w:val="007A5F47"/>
    <w:rsid w:val="007A72FA"/>
    <w:rsid w:val="007B3918"/>
    <w:rsid w:val="007C3C1D"/>
    <w:rsid w:val="007D199A"/>
    <w:rsid w:val="007D2EBE"/>
    <w:rsid w:val="007E1C07"/>
    <w:rsid w:val="007F24B6"/>
    <w:rsid w:val="00803D94"/>
    <w:rsid w:val="00821337"/>
    <w:rsid w:val="008229BA"/>
    <w:rsid w:val="00824151"/>
    <w:rsid w:val="00827AAB"/>
    <w:rsid w:val="00845390"/>
    <w:rsid w:val="0084601B"/>
    <w:rsid w:val="008606F0"/>
    <w:rsid w:val="00863CE2"/>
    <w:rsid w:val="00865489"/>
    <w:rsid w:val="0086553D"/>
    <w:rsid w:val="008719BB"/>
    <w:rsid w:val="00874FEB"/>
    <w:rsid w:val="0087529A"/>
    <w:rsid w:val="00877FB0"/>
    <w:rsid w:val="00881B6F"/>
    <w:rsid w:val="00882AA4"/>
    <w:rsid w:val="00883E22"/>
    <w:rsid w:val="00884E43"/>
    <w:rsid w:val="00886A88"/>
    <w:rsid w:val="00887EC6"/>
    <w:rsid w:val="0089084C"/>
    <w:rsid w:val="00890B3A"/>
    <w:rsid w:val="00893409"/>
    <w:rsid w:val="00893D9F"/>
    <w:rsid w:val="008A2379"/>
    <w:rsid w:val="008A23EA"/>
    <w:rsid w:val="008A4329"/>
    <w:rsid w:val="008A578E"/>
    <w:rsid w:val="008B015A"/>
    <w:rsid w:val="008B1519"/>
    <w:rsid w:val="008B7BCC"/>
    <w:rsid w:val="008C50C3"/>
    <w:rsid w:val="008C7094"/>
    <w:rsid w:val="008D2B97"/>
    <w:rsid w:val="008D49A5"/>
    <w:rsid w:val="008D6C81"/>
    <w:rsid w:val="008E6CF0"/>
    <w:rsid w:val="008F1439"/>
    <w:rsid w:val="008F7051"/>
    <w:rsid w:val="009033A9"/>
    <w:rsid w:val="0090581D"/>
    <w:rsid w:val="0091439C"/>
    <w:rsid w:val="00920572"/>
    <w:rsid w:val="00920BF2"/>
    <w:rsid w:val="00930E37"/>
    <w:rsid w:val="009349A9"/>
    <w:rsid w:val="009368D0"/>
    <w:rsid w:val="00936C52"/>
    <w:rsid w:val="00941FD2"/>
    <w:rsid w:val="009436C1"/>
    <w:rsid w:val="009441CA"/>
    <w:rsid w:val="0095489B"/>
    <w:rsid w:val="00963393"/>
    <w:rsid w:val="00966FB9"/>
    <w:rsid w:val="009671CD"/>
    <w:rsid w:val="00972468"/>
    <w:rsid w:val="00973B02"/>
    <w:rsid w:val="009751A9"/>
    <w:rsid w:val="00980F9C"/>
    <w:rsid w:val="0098632B"/>
    <w:rsid w:val="00993730"/>
    <w:rsid w:val="00997BFB"/>
    <w:rsid w:val="009A7348"/>
    <w:rsid w:val="009B462C"/>
    <w:rsid w:val="009C15F3"/>
    <w:rsid w:val="009C3689"/>
    <w:rsid w:val="009E07C2"/>
    <w:rsid w:val="009E0E52"/>
    <w:rsid w:val="009F72F9"/>
    <w:rsid w:val="00A00205"/>
    <w:rsid w:val="00A00AF0"/>
    <w:rsid w:val="00A14B5A"/>
    <w:rsid w:val="00A22379"/>
    <w:rsid w:val="00A3567F"/>
    <w:rsid w:val="00A37698"/>
    <w:rsid w:val="00A41ED3"/>
    <w:rsid w:val="00A81D82"/>
    <w:rsid w:val="00A9118F"/>
    <w:rsid w:val="00A93E33"/>
    <w:rsid w:val="00AA1809"/>
    <w:rsid w:val="00AB3129"/>
    <w:rsid w:val="00AB543F"/>
    <w:rsid w:val="00AB6970"/>
    <w:rsid w:val="00AC1939"/>
    <w:rsid w:val="00AC2904"/>
    <w:rsid w:val="00AC7C05"/>
    <w:rsid w:val="00AD167C"/>
    <w:rsid w:val="00AD17C7"/>
    <w:rsid w:val="00AD4041"/>
    <w:rsid w:val="00AE302B"/>
    <w:rsid w:val="00AF7DB1"/>
    <w:rsid w:val="00B0248D"/>
    <w:rsid w:val="00B16BE5"/>
    <w:rsid w:val="00B2198D"/>
    <w:rsid w:val="00B23A5E"/>
    <w:rsid w:val="00B259DF"/>
    <w:rsid w:val="00B44B1F"/>
    <w:rsid w:val="00B55198"/>
    <w:rsid w:val="00B64141"/>
    <w:rsid w:val="00B64E72"/>
    <w:rsid w:val="00B72F59"/>
    <w:rsid w:val="00B77913"/>
    <w:rsid w:val="00B824FB"/>
    <w:rsid w:val="00B82646"/>
    <w:rsid w:val="00B97359"/>
    <w:rsid w:val="00B97A8F"/>
    <w:rsid w:val="00BA4E58"/>
    <w:rsid w:val="00BA7074"/>
    <w:rsid w:val="00BB5656"/>
    <w:rsid w:val="00BB63A9"/>
    <w:rsid w:val="00BB7829"/>
    <w:rsid w:val="00BD1457"/>
    <w:rsid w:val="00BE2AD9"/>
    <w:rsid w:val="00BE662E"/>
    <w:rsid w:val="00BF27FE"/>
    <w:rsid w:val="00C043B3"/>
    <w:rsid w:val="00C079AB"/>
    <w:rsid w:val="00C10E61"/>
    <w:rsid w:val="00C14787"/>
    <w:rsid w:val="00C1596D"/>
    <w:rsid w:val="00C15B8D"/>
    <w:rsid w:val="00C17010"/>
    <w:rsid w:val="00C20562"/>
    <w:rsid w:val="00C215C3"/>
    <w:rsid w:val="00C23A96"/>
    <w:rsid w:val="00C249C6"/>
    <w:rsid w:val="00C32CC1"/>
    <w:rsid w:val="00C36661"/>
    <w:rsid w:val="00C426EC"/>
    <w:rsid w:val="00C6483C"/>
    <w:rsid w:val="00C64AE9"/>
    <w:rsid w:val="00C70CFF"/>
    <w:rsid w:val="00C718FE"/>
    <w:rsid w:val="00C80E62"/>
    <w:rsid w:val="00C84448"/>
    <w:rsid w:val="00C86CEC"/>
    <w:rsid w:val="00C8773D"/>
    <w:rsid w:val="00C87ABB"/>
    <w:rsid w:val="00C91831"/>
    <w:rsid w:val="00C950D2"/>
    <w:rsid w:val="00C953DF"/>
    <w:rsid w:val="00C963E6"/>
    <w:rsid w:val="00CA5A60"/>
    <w:rsid w:val="00CC66E5"/>
    <w:rsid w:val="00CD5401"/>
    <w:rsid w:val="00CE2709"/>
    <w:rsid w:val="00CE2D64"/>
    <w:rsid w:val="00CE6198"/>
    <w:rsid w:val="00CE6CD6"/>
    <w:rsid w:val="00CF0356"/>
    <w:rsid w:val="00CF6230"/>
    <w:rsid w:val="00D017FC"/>
    <w:rsid w:val="00D0226A"/>
    <w:rsid w:val="00D06B71"/>
    <w:rsid w:val="00D13147"/>
    <w:rsid w:val="00D31F9F"/>
    <w:rsid w:val="00D463FF"/>
    <w:rsid w:val="00D5715A"/>
    <w:rsid w:val="00D60BCB"/>
    <w:rsid w:val="00D71687"/>
    <w:rsid w:val="00D73433"/>
    <w:rsid w:val="00D74813"/>
    <w:rsid w:val="00DA30BC"/>
    <w:rsid w:val="00DA69C2"/>
    <w:rsid w:val="00DA6D70"/>
    <w:rsid w:val="00DB6050"/>
    <w:rsid w:val="00DB672E"/>
    <w:rsid w:val="00DC2C34"/>
    <w:rsid w:val="00DE2C87"/>
    <w:rsid w:val="00DE459A"/>
    <w:rsid w:val="00DF27DA"/>
    <w:rsid w:val="00DF4DBE"/>
    <w:rsid w:val="00E0424F"/>
    <w:rsid w:val="00E102D8"/>
    <w:rsid w:val="00E40820"/>
    <w:rsid w:val="00E4658F"/>
    <w:rsid w:val="00E54A67"/>
    <w:rsid w:val="00E565B0"/>
    <w:rsid w:val="00E607CD"/>
    <w:rsid w:val="00E61C0D"/>
    <w:rsid w:val="00E63EB4"/>
    <w:rsid w:val="00E66160"/>
    <w:rsid w:val="00E701BA"/>
    <w:rsid w:val="00E71329"/>
    <w:rsid w:val="00E74FE0"/>
    <w:rsid w:val="00E800D4"/>
    <w:rsid w:val="00E8363B"/>
    <w:rsid w:val="00E83EA4"/>
    <w:rsid w:val="00E84966"/>
    <w:rsid w:val="00E84AA8"/>
    <w:rsid w:val="00E92383"/>
    <w:rsid w:val="00EA1B3A"/>
    <w:rsid w:val="00EA2109"/>
    <w:rsid w:val="00EA3D05"/>
    <w:rsid w:val="00EB057A"/>
    <w:rsid w:val="00EB5636"/>
    <w:rsid w:val="00EB6ECB"/>
    <w:rsid w:val="00ED4D4E"/>
    <w:rsid w:val="00EE0C77"/>
    <w:rsid w:val="00EE4E54"/>
    <w:rsid w:val="00EF4334"/>
    <w:rsid w:val="00F01A2D"/>
    <w:rsid w:val="00F04E65"/>
    <w:rsid w:val="00F40A6E"/>
    <w:rsid w:val="00F436BB"/>
    <w:rsid w:val="00F47145"/>
    <w:rsid w:val="00F545BF"/>
    <w:rsid w:val="00F63758"/>
    <w:rsid w:val="00F71B56"/>
    <w:rsid w:val="00F7405F"/>
    <w:rsid w:val="00F832C8"/>
    <w:rsid w:val="00F873B3"/>
    <w:rsid w:val="00FA00BE"/>
    <w:rsid w:val="00FA33FE"/>
    <w:rsid w:val="00FA42B9"/>
    <w:rsid w:val="00FA55AC"/>
    <w:rsid w:val="00FA755A"/>
    <w:rsid w:val="00FB2B0F"/>
    <w:rsid w:val="00FB4F6B"/>
    <w:rsid w:val="00FB5FE1"/>
    <w:rsid w:val="00FC0E8D"/>
    <w:rsid w:val="00FC46EF"/>
    <w:rsid w:val="00FD31B3"/>
    <w:rsid w:val="00FD4204"/>
    <w:rsid w:val="00FF3CCB"/>
    <w:rsid w:val="00FF57B5"/>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0"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223090"/>
    <w:pPr>
      <w:keepNext/>
      <w:numPr>
        <w:numId w:val="20"/>
      </w:numPr>
      <w:spacing w:before="240"/>
      <w:ind w:left="851" w:hanging="851"/>
      <w:outlineLvl w:val="0"/>
    </w:pPr>
    <w:rPr>
      <w:color w:val="22413A"/>
      <w:sz w:val="48"/>
    </w:rPr>
  </w:style>
  <w:style w:type="paragraph" w:styleId="Heading2">
    <w:name w:val="heading 2"/>
    <w:basedOn w:val="Normal"/>
    <w:next w:val="Normal"/>
    <w:link w:val="Heading2Char"/>
    <w:qFormat/>
    <w:rsid w:val="002042C2"/>
    <w:pPr>
      <w:keepNext/>
      <w:numPr>
        <w:ilvl w:val="1"/>
        <w:numId w:val="20"/>
      </w:numPr>
      <w:spacing w:before="240" w:after="120"/>
      <w:ind w:left="851" w:hanging="851"/>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2042C2"/>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223090"/>
    <w:rPr>
      <w:rFonts w:ascii="Arial" w:hAnsi="Arial"/>
      <w:color w:val="22413A"/>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qFormat/>
    <w:rsid w:val="00E701BA"/>
    <w:pPr>
      <w:numPr>
        <w:numId w:val="12"/>
      </w:numPr>
      <w:spacing w:before="240" w:after="120"/>
      <w:ind w:left="1276"/>
    </w:pPr>
    <w:rPr>
      <w:bCs/>
    </w:rPr>
  </w:style>
  <w:style w:type="paragraph" w:customStyle="1" w:styleId="Bulletlist2">
    <w:name w:val="Bullet list 2"/>
    <w:basedOn w:val="Bulletlist1"/>
    <w:uiPriority w:val="1"/>
    <w:qFormat/>
    <w:rsid w:val="00B23A5E"/>
    <w:pPr>
      <w:numPr>
        <w:ilvl w:val="1"/>
      </w:numPr>
      <w:ind w:left="1560"/>
    </w:pPr>
    <w:rPr>
      <w:bCs w:val="0"/>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semiHidden/>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B23A5E"/>
    <w:pPr>
      <w:pBdr>
        <w:top w:val="single" w:sz="4" w:space="6" w:color="22413A"/>
        <w:bottom w:val="single" w:sz="4" w:space="6" w:color="22413A"/>
      </w:pBdr>
      <w:spacing w:before="240"/>
      <w:ind w:left="851"/>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B23A5E"/>
    <w:pPr>
      <w:numPr>
        <w:numId w:val="26"/>
      </w:numPr>
      <w:ind w:left="1276" w:hanging="283"/>
    </w:pPr>
    <w:rPr>
      <w:rFonts w:asciiTheme="minorHAnsi" w:eastAsiaTheme="minorHAnsi" w:hAnsiTheme="minorHAnsi" w:cstheme="minorBidi"/>
      <w:bCs/>
      <w:lang w:bidi="ar-SA"/>
    </w:rPr>
  </w:style>
  <w:style w:type="paragraph" w:customStyle="1" w:styleId="NumList2">
    <w:name w:val="Num List 2"/>
    <w:basedOn w:val="Normal"/>
    <w:uiPriority w:val="1"/>
    <w:qFormat/>
    <w:rsid w:val="00B23A5E"/>
    <w:pPr>
      <w:numPr>
        <w:ilvl w:val="1"/>
        <w:numId w:val="18"/>
      </w:numPr>
      <w:ind w:left="1276" w:hanging="425"/>
    </w:pPr>
    <w:rPr>
      <w:rFonts w:asciiTheme="minorHAnsi" w:eastAsiaTheme="minorHAnsi" w:hAnsiTheme="minorHAnsi" w:cstheme="minorBidi"/>
      <w:bCs/>
      <w:lang w:bidi="ar-SA"/>
    </w:rPr>
  </w:style>
  <w:style w:type="paragraph" w:customStyle="1" w:styleId="BulletList3">
    <w:name w:val="Bullet List 3"/>
    <w:basedOn w:val="Bulletlist2"/>
    <w:uiPriority w:val="1"/>
    <w:qFormat/>
    <w:rsid w:val="00B23A5E"/>
    <w:pPr>
      <w:numPr>
        <w:ilvl w:val="2"/>
      </w:numPr>
      <w:ind w:left="1985"/>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semiHidden/>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semiHidden/>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customStyle="1" w:styleId="F9-Paragraph">
    <w:name w:val="F9 - # Paragraph"/>
    <w:basedOn w:val="ListParagraph"/>
    <w:link w:val="F9-ParagraphChar"/>
    <w:qFormat/>
    <w:rsid w:val="00B23A5E"/>
    <w:pPr>
      <w:numPr>
        <w:numId w:val="25"/>
      </w:numPr>
      <w:spacing w:before="240" w:after="120"/>
      <w:ind w:left="851" w:hanging="851"/>
      <w:contextualSpacing w:val="0"/>
    </w:pPr>
  </w:style>
  <w:style w:type="character" w:customStyle="1" w:styleId="F9-ParagraphChar">
    <w:name w:val="F9 - # Paragraph Char"/>
    <w:basedOn w:val="DefaultParagraphFont"/>
    <w:link w:val="F9-Paragraph"/>
    <w:rsid w:val="00B23A5E"/>
    <w:rPr>
      <w:rFonts w:ascii="Arial" w:hAnsi="Arial"/>
      <w:sz w:val="24"/>
      <w:szCs w:val="22"/>
      <w:lang w:eastAsia="en-US" w:bidi="he-IL"/>
    </w:rPr>
  </w:style>
  <w:style w:type="paragraph" w:styleId="NormalWeb">
    <w:name w:val="Normal (Web)"/>
    <w:basedOn w:val="Normal"/>
    <w:rsid w:val="00FA00BE"/>
    <w:pPr>
      <w:spacing w:before="100" w:beforeAutospacing="1" w:after="100" w:afterAutospacing="1" w:line="240" w:lineRule="auto"/>
    </w:pPr>
    <w:rPr>
      <w:rFonts w:ascii="Times New Roman" w:eastAsia="Times New Roman" w:hAnsi="Times New Roman" w:cs="Times New Roman"/>
      <w:szCs w:val="24"/>
      <w:lang w:eastAsia="en-GB" w:bidi="ar-SA"/>
    </w:rPr>
  </w:style>
  <w:style w:type="character" w:styleId="Strong">
    <w:name w:val="Strong"/>
    <w:qFormat/>
    <w:rsid w:val="00FA00BE"/>
    <w:rPr>
      <w:b/>
      <w:bCs/>
    </w:rPr>
  </w:style>
  <w:style w:type="paragraph" w:customStyle="1" w:styleId="NumberedParagraph">
    <w:name w:val="Numbered Paragraph"/>
    <w:basedOn w:val="Normal"/>
    <w:link w:val="NumberedParagraphChar"/>
    <w:qFormat/>
    <w:rsid w:val="003546F0"/>
    <w:pPr>
      <w:spacing w:before="240" w:after="120" w:line="240" w:lineRule="auto"/>
      <w:ind w:left="851" w:hanging="851"/>
    </w:pPr>
    <w:rPr>
      <w:rFonts w:eastAsia="Times New Roman"/>
      <w:szCs w:val="24"/>
      <w:lang w:bidi="ar-SA"/>
    </w:rPr>
  </w:style>
  <w:style w:type="character" w:customStyle="1" w:styleId="NumberedParagraphChar">
    <w:name w:val="Numbered Paragraph Char"/>
    <w:basedOn w:val="DefaultParagraphFont"/>
    <w:link w:val="NumberedParagraph"/>
    <w:rsid w:val="003546F0"/>
    <w:rPr>
      <w:rFonts w:ascii="Arial" w:eastAsia="Times New Roman" w:hAnsi="Arial"/>
      <w:sz w:val="24"/>
      <w:szCs w:val="24"/>
      <w:lang w:eastAsia="en-US"/>
    </w:rPr>
  </w:style>
  <w:style w:type="paragraph" w:customStyle="1" w:styleId="TSNumberedParagraph11">
    <w:name w:val="TS Numbered Paragraph 1.1"/>
    <w:basedOn w:val="Normal"/>
    <w:rsid w:val="003546F0"/>
    <w:pPr>
      <w:tabs>
        <w:tab w:val="num" w:pos="-31680"/>
      </w:tabs>
      <w:spacing w:after="220" w:line="240" w:lineRule="auto"/>
      <w:ind w:left="720" w:hanging="720"/>
      <w:outlineLvl w:val="0"/>
    </w:pPr>
    <w:rPr>
      <w:rFonts w:eastAsia="Times New Roman" w:cs="Times New Roman"/>
      <w:sz w:val="22"/>
      <w:szCs w:val="24"/>
      <w:lang w:bidi="ar-S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102070495">
      <w:bodyDiv w:val="1"/>
      <w:marLeft w:val="0"/>
      <w:marRight w:val="0"/>
      <w:marTop w:val="0"/>
      <w:marBottom w:val="0"/>
      <w:divBdr>
        <w:top w:val="none" w:sz="0" w:space="0" w:color="auto"/>
        <w:left w:val="none" w:sz="0" w:space="0" w:color="auto"/>
        <w:bottom w:val="none" w:sz="0" w:space="0" w:color="auto"/>
        <w:right w:val="none" w:sz="0" w:space="0" w:color="auto"/>
      </w:divBdr>
    </w:div>
    <w:div w:id="105463810">
      <w:bodyDiv w:val="1"/>
      <w:marLeft w:val="0"/>
      <w:marRight w:val="0"/>
      <w:marTop w:val="0"/>
      <w:marBottom w:val="0"/>
      <w:divBdr>
        <w:top w:val="none" w:sz="0" w:space="0" w:color="auto"/>
        <w:left w:val="none" w:sz="0" w:space="0" w:color="auto"/>
        <w:bottom w:val="none" w:sz="0" w:space="0" w:color="auto"/>
        <w:right w:val="none" w:sz="0" w:space="0" w:color="auto"/>
      </w:divBdr>
    </w:div>
    <w:div w:id="153643171">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88267827">
      <w:bodyDiv w:val="1"/>
      <w:marLeft w:val="0"/>
      <w:marRight w:val="0"/>
      <w:marTop w:val="0"/>
      <w:marBottom w:val="0"/>
      <w:divBdr>
        <w:top w:val="none" w:sz="0" w:space="0" w:color="auto"/>
        <w:left w:val="none" w:sz="0" w:space="0" w:color="auto"/>
        <w:bottom w:val="none" w:sz="0" w:space="0" w:color="auto"/>
        <w:right w:val="none" w:sz="0" w:space="0" w:color="auto"/>
      </w:divBdr>
    </w:div>
    <w:div w:id="436680756">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970942873">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79393163">
      <w:bodyDiv w:val="1"/>
      <w:marLeft w:val="0"/>
      <w:marRight w:val="0"/>
      <w:marTop w:val="0"/>
      <w:marBottom w:val="0"/>
      <w:divBdr>
        <w:top w:val="none" w:sz="0" w:space="0" w:color="auto"/>
        <w:left w:val="none" w:sz="0" w:space="0" w:color="auto"/>
        <w:bottom w:val="none" w:sz="0" w:space="0" w:color="auto"/>
        <w:right w:val="none" w:sz="0" w:space="0" w:color="auto"/>
      </w:divBdr>
    </w:div>
    <w:div w:id="1195118476">
      <w:bodyDiv w:val="1"/>
      <w:marLeft w:val="0"/>
      <w:marRight w:val="0"/>
      <w:marTop w:val="0"/>
      <w:marBottom w:val="0"/>
      <w:divBdr>
        <w:top w:val="none" w:sz="0" w:space="0" w:color="auto"/>
        <w:left w:val="none" w:sz="0" w:space="0" w:color="auto"/>
        <w:bottom w:val="none" w:sz="0" w:space="0" w:color="auto"/>
        <w:right w:val="none" w:sz="0" w:space="0" w:color="auto"/>
      </w:divBdr>
    </w:div>
    <w:div w:id="1354304154">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736971334">
      <w:bodyDiv w:val="1"/>
      <w:marLeft w:val="0"/>
      <w:marRight w:val="0"/>
      <w:marTop w:val="0"/>
      <w:marBottom w:val="0"/>
      <w:divBdr>
        <w:top w:val="none" w:sz="0" w:space="0" w:color="auto"/>
        <w:left w:val="none" w:sz="0" w:space="0" w:color="auto"/>
        <w:bottom w:val="none" w:sz="0" w:space="0" w:color="auto"/>
        <w:right w:val="none" w:sz="0" w:space="0" w:color="auto"/>
      </w:divBdr>
    </w:div>
    <w:div w:id="1791438907">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7.xml"/><Relationship Id="rId13" Type="http://schemas.openxmlformats.org/officeDocument/2006/relationships/footnotes" Target="footnotes.xml"/><Relationship Id="rId18" Type="http://schemas.openxmlformats.org/officeDocument/2006/relationships/header" Target="header2.xml"/><Relationship Id="rId3" Type="http://schemas.openxmlformats.org/officeDocument/2006/relationships/customXml" Target="../customXml/item2.xml"/><Relationship Id="rId21" Type="http://schemas.openxmlformats.org/officeDocument/2006/relationships/header" Target="header4.xml"/><Relationship Id="rId7" Type="http://schemas.openxmlformats.org/officeDocument/2006/relationships/customXml" Target="../customXml/item6.xml"/><Relationship Id="rId12" Type="http://schemas.openxmlformats.org/officeDocument/2006/relationships/webSettings" Target="webSettings.xml"/><Relationship Id="rId17" Type="http://schemas.openxmlformats.org/officeDocument/2006/relationships/footer" Target="footer1.xml"/><Relationship Id="rId25" Type="http://schemas.openxmlformats.org/officeDocument/2006/relationships/theme" Target="theme/theme1.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3.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settings" Target="settings.xml"/><Relationship Id="rId24" Type="http://schemas.openxmlformats.org/officeDocument/2006/relationships/glossaryDocument" Target="glossary/document.xml"/><Relationship Id="rId5" Type="http://schemas.openxmlformats.org/officeDocument/2006/relationships/customXml" Target="../customXml/item4.xml"/><Relationship Id="rId15" Type="http://schemas.openxmlformats.org/officeDocument/2006/relationships/image" Target="media/image1.png"/><Relationship Id="rId23" Type="http://schemas.openxmlformats.org/officeDocument/2006/relationships/fontTable" Target="fontTable.xml"/><Relationship Id="rId10" Type="http://schemas.openxmlformats.org/officeDocument/2006/relationships/styles" Target="styles.xml"/><Relationship Id="rId19" Type="http://schemas.openxmlformats.org/officeDocument/2006/relationships/footer" Target="footer2.xml"/><Relationship Id="rId4" Type="http://schemas.openxmlformats.org/officeDocument/2006/relationships/customXml" Target="../customXml/item3.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E7F270B090BF473B8F03B3BA2E310399"/>
        <w:category>
          <w:name w:val="General"/>
          <w:gallery w:val="placeholder"/>
        </w:category>
        <w:types>
          <w:type w:val="bbPlcHdr"/>
        </w:types>
        <w:behaviors>
          <w:behavior w:val="content"/>
        </w:behaviors>
        <w:guid w:val="{28614537-DADE-4B46-AE8B-6BC5B5F000E3}"/>
      </w:docPartPr>
      <w:docPartBody>
        <w:p w:rsidR="00480EA7" w:rsidRDefault="00480EA7" w:rsidP="00480EA7">
          <w:pPr>
            <w:pStyle w:val="E7F270B090BF473B8F03B3BA2E310399"/>
          </w:pPr>
          <w:r w:rsidRPr="00812B14">
            <w:rPr>
              <w:rStyle w:val="PlaceholderText"/>
            </w:rPr>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5002EFF" w:usb1="C200ACFF"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1101B7"/>
    <w:rsid w:val="00176DB5"/>
    <w:rsid w:val="00183F29"/>
    <w:rsid w:val="002550FD"/>
    <w:rsid w:val="00333F8E"/>
    <w:rsid w:val="00350199"/>
    <w:rsid w:val="003C32DD"/>
    <w:rsid w:val="003D5793"/>
    <w:rsid w:val="00412302"/>
    <w:rsid w:val="00441A6D"/>
    <w:rsid w:val="00480EA7"/>
    <w:rsid w:val="004B4137"/>
    <w:rsid w:val="005A49B8"/>
    <w:rsid w:val="007154C5"/>
    <w:rsid w:val="00735F79"/>
    <w:rsid w:val="00764F6F"/>
    <w:rsid w:val="007866F2"/>
    <w:rsid w:val="0083336C"/>
    <w:rsid w:val="00835E07"/>
    <w:rsid w:val="00963393"/>
    <w:rsid w:val="009715DB"/>
    <w:rsid w:val="00A009A6"/>
    <w:rsid w:val="00A657B0"/>
    <w:rsid w:val="00C17C1E"/>
    <w:rsid w:val="00C41BCC"/>
    <w:rsid w:val="00DD7BA4"/>
    <w:rsid w:val="00E102D8"/>
    <w:rsid w:val="00E27559"/>
    <w:rsid w:val="00E318CE"/>
    <w:rsid w:val="00E646E1"/>
    <w:rsid w:val="00EB73F1"/>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480EA7"/>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E7F270B090BF473B8F03B3BA2E310399">
    <w:name w:val="E7F270B090BF473B8F03B3BA2E310399"/>
    <w:rsid w:val="00480EA7"/>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PolicyPortalProcessSpecialismFunctionTopic xmlns="8c4e2855-9588-4bc9-9890-af639bd565eb" xsi:nil="true"/>
    <PolicyPortalFirstPublicationDate xmlns="8c4e2855-9588-4bc9-9890-af639bd565eb" xsi:nil="true"/>
    <PolicyPortalProcessOwnerRoleHolder xmlns="8c4e2855-9588-4bc9-9890-af639bd565eb">
      <UserInfo>
        <DisplayName/>
        <AccountId xsi:nil="true"/>
        <AccountType/>
      </UserInfo>
    </PolicyPortalProcessOwnerRoleHolder>
    <PolicyPortalPublishStatus xmlns="8c4e2855-9588-4bc9-9890-af639bd565eb" xsi:nil="true"/>
    <PolicyPortalResponsibleDelegatePostTitle xmlns="8c4e2855-9588-4bc9-9890-af639bd565eb" xsi:nil="true"/>
    <PolicyPortalDocRef xmlns="8c4e2855-9588-4bc9-9890-af639bd565eb" xsi:nil="true"/>
    <PolicyPortalDocType xmlns="8c4e2855-9588-4bc9-9890-af639bd565eb" xsi:nil="true"/>
    <PolicyPortalIssueDate xmlns="8c4e2855-9588-4bc9-9890-af639bd565eb" xsi:nil="true"/>
    <PolicyPortalOldDocRef xmlns="8c4e2855-9588-4bc9-9890-af639bd565eb" xsi:nil="true"/>
    <PolicyPortalOldRecordRef xmlns="8c4e2855-9588-4bc9-9890-af639bd565eb" xsi:nil="true"/>
    <PolicyPortalIssueNo xmlns="8c4e2855-9588-4bc9-9890-af639bd565eb" xsi:nil="true"/>
    <PolicyPortalProcessOwnerPostTitle xmlns="8c4e2855-9588-4bc9-9890-af639bd565eb" xsi:nil="true"/>
    <PolicyPortalResponsibleDelegateRoleHolder xmlns="8c4e2855-9588-4bc9-9890-af639bd565eb">
      <UserInfo>
        <DisplayName/>
        <AccountId xsi:nil="true"/>
        <AccountType/>
      </UserInfo>
    </PolicyPortalResponsibleDelegateRoleHolder>
    <PolicyPortalDirectorate xmlns="8c4e2855-9588-4bc9-9890-af639bd565eb" xsi:nil="true"/>
    <PolicyPortalReviewDate xmlns="8c4e2855-9588-4bc9-9890-af639bd565eb" xsi:nil="true"/>
    <PolicyPortalIssueHistoryComments xmlns="8c4e2855-9588-4bc9-9890-af639bd565eb" xsi:nil="true"/>
    <TaxKeywordTaxHTField xmlns="05350e14-297a-489c-ad04-faf6563b232c">
      <Terms xmlns="http://schemas.microsoft.com/office/infopath/2007/PartnerControls">
        <TermInfo xmlns="http://schemas.microsoft.com/office/infopath/2007/PartnerControls">
          <TermName xmlns="http://schemas.microsoft.com/office/infopath/2007/PartnerControls">[Key words separated by commas]</TermName>
          <TermId xmlns="http://schemas.microsoft.com/office/infopath/2007/PartnerControls">f43e2310-82d5-44d8-a731-b695dd9d1339</TermId>
        </TermInfo>
      </Terms>
    </TaxKeywordTaxHTField>
    <TaxCatchAll xmlns="05350e14-297a-489c-ad04-faf6563b232c"/>
    <dd2817321d504f1caee75a1112d299d4 xmlns="fbd4c4c3-96d4-4265-b68e-6a383a5dca66">
      <Terms xmlns="http://schemas.microsoft.com/office/infopath/2007/PartnerControls"/>
    </dd2817321d504f1caee75a1112d299d4>
    <PCR_x003f_ xmlns="fbd4c4c3-96d4-4265-b68e-6a383a5dca66">false</PCR_x003f_>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HOW2 Hub Document" ma:contentTypeID="0x0101000C70A82DFAAC384DB9F6EBA2C8B87C5700D27B61D2EA57AC4F87A5F2CF441D8227" ma:contentTypeVersion="220" ma:contentTypeDescription="" ma:contentTypeScope="" ma:versionID="5b57e419ffb840abb95ac6618f3e3a8b">
  <xsd:schema xmlns:xsd="http://www.w3.org/2001/XMLSchema" xmlns:xs="http://www.w3.org/2001/XMLSchema" xmlns:p="http://schemas.microsoft.com/office/2006/metadata/properties" xmlns:ns2="8c4e2855-9588-4bc9-9890-af639bd565eb" xmlns:ns3="05350e14-297a-489c-ad04-faf6563b232c" xmlns:ns4="fbd4c4c3-96d4-4265-b68e-6a383a5dca66" targetNamespace="http://schemas.microsoft.com/office/2006/metadata/properties" ma:root="true" ma:fieldsID="f04dd8d70902c340475265b30303215b" ns2:_="" ns3:_="" ns4:_="">
    <xsd:import namespace="8c4e2855-9588-4bc9-9890-af639bd565eb"/>
    <xsd:import namespace="05350e14-297a-489c-ad04-faf6563b232c"/>
    <xsd:import namespace="fbd4c4c3-96d4-4265-b68e-6a383a5dca66"/>
    <xsd:element name="properties">
      <xsd:complexType>
        <xsd:sequence>
          <xsd:element name="documentManagement">
            <xsd:complexType>
              <xsd:all>
                <xsd:element ref="ns2:PolicyPortalIssueNo" minOccurs="0"/>
                <xsd:element ref="ns2:PolicyPortalDocRef" minOccurs="0"/>
                <xsd:element ref="ns2:PolicyPortalDocType" minOccurs="0"/>
                <xsd:element ref="ns2:PolicyPortalDirectorate" minOccurs="0"/>
                <xsd:element ref="ns2:PolicyPortalProcessSpecialismFunctionTopic" minOccurs="0"/>
                <xsd:element ref="ns2:PolicyPortalProcessOwnerPostTitle" minOccurs="0"/>
                <xsd:element ref="ns2:PolicyPortalProcessOwnerRoleHolder" minOccurs="0"/>
                <xsd:element ref="ns2:PolicyPortalResponsibleDelegatePostTitle" minOccurs="0"/>
                <xsd:element ref="ns2:PolicyPortalResponsibleDelegateRoleHolder" minOccurs="0"/>
                <xsd:element ref="ns2:PolicyPortalIssueDate" minOccurs="0"/>
                <xsd:element ref="ns2:PolicyPortalReviewDate" minOccurs="0"/>
                <xsd:element ref="ns2:PolicyPortalIssueHistoryComments" minOccurs="0"/>
                <xsd:element ref="ns2:PolicyPortalFirstPublicationDate" minOccurs="0"/>
                <xsd:element ref="ns2:PolicyPortalOldDocRef" minOccurs="0"/>
                <xsd:element ref="ns2:PolicyPortalOldRecordRef" minOccurs="0"/>
                <xsd:element ref="ns2:PolicyPortalPublishStatus" minOccurs="0"/>
                <xsd:element ref="ns3:_dlc_DocId" minOccurs="0"/>
                <xsd:element ref="ns3:_dlc_DocIdUrl" minOccurs="0"/>
                <xsd:element ref="ns3:_dlc_DocIdPersistId" minOccurs="0"/>
                <xsd:element ref="ns3:TaxKeywordTaxHTField" minOccurs="0"/>
                <xsd:element ref="ns3:TaxCatchAll" minOccurs="0"/>
                <xsd:element ref="ns4:dd2817321d504f1caee75a1112d299d4" minOccurs="0"/>
                <xsd:element ref="ns4:PCR_x003f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4e2855-9588-4bc9-9890-af639bd565eb" elementFormDefault="qualified">
    <xsd:import namespace="http://schemas.microsoft.com/office/2006/documentManagement/types"/>
    <xsd:import namespace="http://schemas.microsoft.com/office/infopath/2007/PartnerControls"/>
    <xsd:element name="PolicyPortalIssueNo" ma:index="2" nillable="true" ma:displayName="Issue No." ma:internalName="PolicyPortalIssueNo" ma:percentage="FALSE">
      <xsd:simpleType>
        <xsd:restriction base="dms:Number"/>
      </xsd:simpleType>
    </xsd:element>
    <xsd:element name="PolicyPortalDocRef" ma:index="3" nillable="true" ma:displayName="Doc. Ref." ma:internalName="PolicyPortalDocRef">
      <xsd:simpleType>
        <xsd:restriction base="dms:Text">
          <xsd:maxLength value="255"/>
        </xsd:restriction>
      </xsd:simpleType>
    </xsd:element>
    <xsd:element name="PolicyPortalDocType" ma:index="4" nillable="true" ma:displayName="Doc. Type" ma:format="Dropdown" ma:internalName="PolicyPortalDocType">
      <xsd:simpleType>
        <xsd:restriction base="dms:Choice">
          <xsd:enumeration value="Framework/Strategy"/>
          <xsd:enumeration value="Guidance (Gen.)"/>
          <xsd:enumeration value="Handbook"/>
          <xsd:enumeration value="HSW Standard"/>
          <xsd:enumeration value="Instruction"/>
          <xsd:enumeration value="Manual"/>
          <xsd:enumeration value="MoU"/>
          <xsd:enumeration value="Policy"/>
          <xsd:enumeration value="Procedure"/>
          <xsd:enumeration value="Protocol"/>
          <xsd:enumeration value="R2A2"/>
          <xsd:enumeration value="Strategy"/>
          <xsd:enumeration value="TAG"/>
          <xsd:enumeration value="Template"/>
          <xsd:enumeration value="TIG"/>
          <xsd:enumeration value="TOR"/>
          <xsd:enumeration value="N/A"/>
        </xsd:restriction>
      </xsd:simpleType>
    </xsd:element>
    <xsd:element name="PolicyPortalDirectorate" ma:index="5" nillable="true" ma:displayName="Directorate" ma:format="Dropdown" ma:internalName="PolicyPortalDirectorate">
      <xsd:simpleType>
        <xsd:union memberTypes="dms:Text">
          <xsd:simpleType>
            <xsd:restriction base="dms:Choice">
              <xsd:enumeration value="Corporate Security and Resilience Office"/>
              <xsd:enumeration value="Finance"/>
              <xsd:enumeration value="Governance and Private Office"/>
              <xsd:enumeration value="HR"/>
              <xsd:enumeration value="IT"/>
              <xsd:enumeration value="New Reactors"/>
              <xsd:enumeration value="Operating Facilities"/>
              <xsd:enumeration value="Sellafield Decommissioning and Waste"/>
              <xsd:enumeration value="Strategy and Corporate Affairs"/>
              <xsd:enumeration value="Technical"/>
            </xsd:restriction>
          </xsd:simpleType>
        </xsd:union>
      </xsd:simpleType>
    </xsd:element>
    <xsd:element name="PolicyPortalProcessSpecialismFunctionTopic" ma:index="6" nillable="true" ma:displayName="Process / Specialism / Function / Topic" ma:format="Dropdown" ma:internalName="PolicyPortalProcessSpecialismFunctionTopic">
      <xsd:simpleType>
        <xsd:union memberTypes="dms:Text">
          <xsd:simpleType>
            <xsd:restriction base="dms:Choice">
              <xsd:enumeration value="Academy - Training / L&amp;D"/>
              <xsd:enumeration value="Accessibility"/>
              <xsd:enumeration value="Accounting &amp; Budgeting"/>
              <xsd:enumeration value="ALARP Working Group"/>
              <xsd:enumeration value="Anti-Bribery and Corruption, and Fraud Prevention Compliance"/>
              <xsd:enumeration value="Assessment (Nuclear safety)"/>
              <xsd:enumeration value="Business Impact Target (BIT)"/>
              <xsd:enumeration value="Business Travel"/>
              <xsd:enumeration value="Change Management (Org.)"/>
              <xsd:enumeration value="Chemistry &amp; Chemical Engineering"/>
              <xsd:enumeration value="Civil Engineering"/>
              <xsd:enumeration value="Civil Engineering and External Hazards (CEEH)"/>
              <xsd:enumeration value="Civil Nuclear Security"/>
              <xsd:enumeration value="Comms"/>
              <xsd:enumeration value="Conducting Investigations"/>
              <xsd:enumeration value="Compliance"/>
              <xsd:enumeration value="Contractor Management"/>
              <xsd:enumeration value="Cyber Security and Information Assurance"/>
              <xsd:enumeration value="Data Protection"/>
              <xsd:enumeration value="Defence - Propulsion"/>
              <xsd:enumeration value="Delivery Lead - Technical Division (R&amp;TS)"/>
              <xsd:enumeration value="Development of Regulations and Guides"/>
              <xsd:enumeration value="Diversity &amp; Inclusion (HR)"/>
              <xsd:enumeration value="Divisional Delivery Support (DDS)"/>
              <xsd:enumeration value="EC&amp;I Engineering"/>
              <xsd:enumeration value="Efficiency Framework"/>
              <xsd:enumeration value="Emergency P&amp;R"/>
              <xsd:enumeration value="Emergency Preparedness &amp; Response (EP&amp;R)"/>
              <xsd:enumeration value="Environment and Sustainability"/>
              <xsd:enumeration value="Estates"/>
              <xsd:enumeration value="Expenses"/>
              <xsd:enumeration value="Export Control"/>
              <xsd:enumeration value="Fault Analysis"/>
              <xsd:enumeration value="Freedom of Information (FOI) &amp; Gen. Enquiries"/>
              <xsd:enumeration value="GDA"/>
              <xsd:enumeration value="Gifts and Hospitality"/>
              <xsd:enumeration value="Governance"/>
              <xsd:enumeration value="Health, Safety and Wellbeing (HSW)"/>
              <xsd:enumeration value="Human &amp; Organisational Capability"/>
              <xsd:enumeration value="Incident Management and Business Continuity"/>
              <xsd:enumeration value="Information Management"/>
              <xsd:enumeration value="Information Security"/>
              <xsd:enumeration value="International Cooperation"/>
              <xsd:enumeration value="Invoice Management"/>
              <xsd:enumeration value="IT"/>
              <xsd:enumeration value="Land Use Planning"/>
              <xsd:enumeration value="Leadership and Management for Safety and Security"/>
              <xsd:enumeration value="Learning &amp; Development"/>
              <xsd:enumeration value="Legal Support"/>
              <xsd:enumeration value="Management System"/>
              <xsd:enumeration value="Mechanical Engineering"/>
              <xsd:enumeration value="New build/construction"/>
              <xsd:enumeration value="NHSS"/>
              <xsd:enumeration value="Notification &amp; Authorisation"/>
              <xsd:enumeration value="Nuclear Liabilities Regulation"/>
              <xsd:enumeration value="Operating Reactors"/>
              <xsd:enumeration value="Operational Inspection"/>
              <xsd:enumeration value="Organisational Learning"/>
              <xsd:enumeration value="People Services"/>
              <xsd:enumeration value="Performance Management (HR)"/>
              <xsd:enumeration value="Permissioning"/>
              <xsd:enumeration value="PMO"/>
              <xsd:enumeration value="Policy"/>
              <xsd:enumeration value="Procurement"/>
              <xsd:enumeration value="Radiological Protection &amp; Criticality"/>
              <xsd:enumeration value="Regulations &amp; Regulatory Issues"/>
              <xsd:enumeration value="Regulatory Assurance"/>
              <xsd:enumeration value="Regulatory Oversight"/>
              <xsd:enumeration value="Research &amp; Development"/>
              <xsd:enumeration value="Risk Management"/>
              <xsd:enumeration value="RITE"/>
              <xsd:enumeration value="Safeguards"/>
              <xsd:enumeration value="Safety Case Working Group"/>
              <xsd:enumeration value="Security &amp; Information Regulatory Assurance"/>
              <xsd:enumeration value="Sellafield"/>
              <xsd:enumeration value="Shared Services"/>
              <xsd:enumeration value="Structural Integrity"/>
              <xsd:enumeration value="Transport Competent Authority (TCA)"/>
              <xsd:enumeration value="Whistleblowing"/>
              <xsd:enumeration value="WIReD"/>
            </xsd:restriction>
          </xsd:simpleType>
        </xsd:union>
      </xsd:simpleType>
    </xsd:element>
    <xsd:element name="PolicyPortalProcessOwnerPostTitle" ma:index="7" nillable="true" ma:displayName="Process Owner (Post Title)" ma:format="Dropdown" ma:internalName="PolicyPortalProcessOwnerPostTitle">
      <xsd:simpleType>
        <xsd:union memberTypes="dms:Text">
          <xsd:simpleType>
            <xsd:restriction base="dms:Choice">
              <xsd:enumeration value="CIO"/>
              <xsd:enumeration value="CISO"/>
              <xsd:enumeration value="Data Protection Officer (DPO)"/>
              <xsd:enumeration value="Finance Director"/>
              <xsd:enumeration value="Head of Governance and Private Office"/>
              <xsd:enumeration value="HR Director"/>
              <xsd:enumeration value="New Reactors Director"/>
              <xsd:enumeration value="Operating Facilities Director"/>
              <xsd:enumeration value="Sellafield Decommissioning and Waste Director"/>
              <xsd:enumeration value="Senior Director of Regulation"/>
              <xsd:enumeration value="Strategy and Corporate Affairs Director"/>
              <xsd:enumeration value="Technical Director"/>
            </xsd:restriction>
          </xsd:simpleType>
        </xsd:union>
      </xsd:simpleType>
    </xsd:element>
    <xsd:element name="PolicyPortalProcessOwnerRoleHolder" ma:index="8" nillable="true" ma:displayName="Process Owner (Role Holder)" ma:list="UserInfo" ma:SharePointGroup="0" ma:internalName="PolicyPortalProcessOwner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ResponsibleDelegatePostTitle" ma:index="9" nillable="true" ma:displayName="Responsible Delegate (Post Title)" ma:format="Dropdown" ma:internalName="PolicyPortalResponsibleDelegatePostTitle">
      <xsd:simpleType>
        <xsd:union memberTypes="dms:Text">
          <xsd:simpleType>
            <xsd:restriction base="dms:Choice">
              <xsd:enumeration value="Chair of Accessibility Working Group (AWG)"/>
              <xsd:enumeration value="Corporate Security Manager"/>
              <xsd:enumeration value="Data Protection Compliance Lead"/>
              <xsd:enumeration value="Deputy Director of Regulation (TD)"/>
              <xsd:enumeration value="Executive Office Support"/>
              <xsd:enumeration value="Export Control Manager"/>
              <xsd:enumeration value="Governance and Compliance Lead"/>
              <xsd:enumeration value="Governance Manager"/>
              <xsd:enumeration value="Head of Academy"/>
              <xsd:enumeration value="Head of Commercial Management and Procurement"/>
              <xsd:enumeration value="Head of Communications"/>
              <xsd:enumeration value="Head of Compliance"/>
              <xsd:enumeration value="Head of Data and Analytics"/>
              <xsd:enumeration value="Head of Governance and Compliance"/>
              <xsd:enumeration value="Head of Private Office"/>
              <xsd:enumeration value="Head of Estates and Shared Services"/>
              <xsd:enumeration value="Head of Finance and Commercial"/>
              <xsd:enumeration value="Head of Incident Management and Business Continuity"/>
              <xsd:enumeration value="Head of International Strategy and Public Correspondence"/>
              <xsd:enumeration value="Head of IT"/>
              <xsd:enumeration value="Head of Legal Liaison"/>
              <xsd:enumeration value="Head of Organisational Development (HR)"/>
              <xsd:enumeration value="Head of Organisational Learning"/>
              <xsd:enumeration value="Head of People Services"/>
              <xsd:enumeration value="Head of PMO"/>
              <xsd:enumeration value="Head of Policy"/>
              <xsd:enumeration value="Head of Regulatory Policy and Standards"/>
              <xsd:enumeration value="Head of Risk and Assurance"/>
              <xsd:enumeration value="HoR - Advanced Nuclear Technologies (ANTs) and Holtec SMR-300 GDA"/>
              <xsd:enumeration value="HoR - Emergency Preparedness and Response"/>
              <xsd:enumeration value="HoR - Rolls-Royce SMR (GDA)"/>
              <xsd:enumeration value="HoR - Transport Competent Authority (TCA)"/>
              <xsd:enumeration value="HoR - Sellafield Compliance Intelligence and Enforcement"/>
              <xsd:enumeration value="HoR - Sellafield Project Delivery"/>
              <xsd:enumeration value="HoR - Sellafield Decommissioning"/>
              <xsd:enumeration value="HoP - Civil Engineering and External Hazards"/>
              <xsd:enumeration value="HoP - Cyber Security &amp; Information Assurance"/>
              <xsd:enumeration value="HoP - DDS"/>
              <xsd:enumeration value="HoP - Electrical, Control and Instrumentation Engineering"/>
              <xsd:enumeration value="HoP - Fault Analysis"/>
              <xsd:enumeration value="HoP - Human and Organisational Capability"/>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HSW Manager"/>
              <xsd:enumeration value="Information Management Manager"/>
              <xsd:enumeration value="WIReD Product Owner"/>
            </xsd:restriction>
          </xsd:simpleType>
        </xsd:union>
      </xsd:simpleType>
    </xsd:element>
    <xsd:element name="PolicyPortalResponsibleDelegateRoleHolder" ma:index="10" nillable="true" ma:displayName="Responsible Delegate (Role Holder)" ma:list="UserInfo" ma:SharePointGroup="0" ma:internalName="PolicyPortalResponsibleDelegate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IssueDate" ma:index="11" nillable="true" ma:displayName="Issue Date" ma:format="DateOnly" ma:internalName="PolicyPortalIssueDate">
      <xsd:simpleType>
        <xsd:restriction base="dms:DateTime"/>
      </xsd:simpleType>
    </xsd:element>
    <xsd:element name="PolicyPortalReviewDate" ma:index="12" nillable="true" ma:displayName="Review Date" ma:format="DateOnly" ma:internalName="PolicyPortalReviewDate">
      <xsd:simpleType>
        <xsd:restriction base="dms:DateTime"/>
      </xsd:simpleType>
    </xsd:element>
    <xsd:element name="PolicyPortalIssueHistoryComments" ma:index="15" nillable="true" ma:displayName="Issue History/Comments" ma:internalName="PolicyPortalIssueHistoryComments">
      <xsd:simpleType>
        <xsd:restriction base="dms:Note">
          <xsd:maxLength value="255"/>
        </xsd:restriction>
      </xsd:simpleType>
    </xsd:element>
    <xsd:element name="PolicyPortalFirstPublicationDate" ma:index="16" nillable="true" ma:displayName="First Publication Date" ma:format="DateOnly" ma:internalName="PolicyPortalFirstPublicationDate">
      <xsd:simpleType>
        <xsd:restriction base="dms:DateTime"/>
      </xsd:simpleType>
    </xsd:element>
    <xsd:element name="PolicyPortalOldDocRef" ma:index="17" nillable="true" ma:displayName="Old Doc. Ref." ma:internalName="PolicyPortalOldDocRef">
      <xsd:simpleType>
        <xsd:restriction base="dms:Text">
          <xsd:maxLength value="255"/>
        </xsd:restriction>
      </xsd:simpleType>
    </xsd:element>
    <xsd:element name="PolicyPortalOldRecordRef" ma:index="18" nillable="true" ma:displayName="Old Record Ref." ma:internalName="PolicyPortalOldRecordRef">
      <xsd:simpleType>
        <xsd:restriction base="dms:Text">
          <xsd:maxLength value="255"/>
        </xsd:restriction>
      </xsd:simpleType>
    </xsd:element>
    <xsd:element name="PolicyPortalPublishStatus" ma:index="25" nillable="true" ma:displayName="Publish Status" ma:format="Dropdown" ma:internalName="PolicyPortalPublishStatus">
      <xsd:simpleType>
        <xsd:restriction base="dms:Choice">
          <xsd:enumeration value="Live"/>
          <xsd:enumeration value="Unpublish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05350e14-297a-489c-ad04-faf6563b232c"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dexed="true"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element name="TaxKeywordTaxHTField" ma:index="30" nillable="true" ma:taxonomy="true" ma:internalName="TaxKeywordTaxHTField" ma:taxonomyFieldName="TaxKeyword" ma:displayName="Enterprise Keywords" ma:fieldId="{23f27201-bee3-471e-b2e7-b64fd8b7ca38}" ma:taxonomyMulti="true" ma:sspId="66693000-3e12-4b44-a742-9a2ba35b7d28" ma:termSetId="00000000-0000-0000-0000-000000000000" ma:anchorId="00000000-0000-0000-0000-000000000000" ma:open="true" ma:isKeyword="true">
      <xsd:complexType>
        <xsd:sequence>
          <xsd:element ref="pc:Terms" minOccurs="0" maxOccurs="1"/>
        </xsd:sequence>
      </xsd:complexType>
    </xsd:element>
    <xsd:element name="TaxCatchAll" ma:index="31" nillable="true" ma:displayName="Taxonomy Catch All Column" ma:hidden="true" ma:list="{85a4ca9d-4aea-456d-868e-8e20a97dbaed}" ma:internalName="TaxCatchAll" ma:showField="CatchAllData" ma:web="05350e14-297a-489c-ad04-faf6563b232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bd4c4c3-96d4-4265-b68e-6a383a5dca66" elementFormDefault="qualified">
    <xsd:import namespace="http://schemas.microsoft.com/office/2006/documentManagement/types"/>
    <xsd:import namespace="http://schemas.microsoft.com/office/infopath/2007/PartnerControls"/>
    <xsd:element name="dd2817321d504f1caee75a1112d299d4" ma:index="33" nillable="true" ma:taxonomy="true" ma:internalName="dd2817321d504f1caee75a1112d299d4" ma:taxonomyFieldName="Topic" ma:displayName="Topic" ma:default="" ma:fieldId="{dd281732-1d50-4f1c-aee7-5a1112d299d4}" ma:taxonomyMulti="true" ma:sspId="66693000-3e12-4b44-a742-9a2ba35b7d28" ma:termSetId="7b4e1cbc-bd02-4183-9474-8a15f7a1216f" ma:anchorId="00000000-0000-0000-0000-000000000000" ma:open="false" ma:isKeyword="false">
      <xsd:complexType>
        <xsd:sequence>
          <xsd:element ref="pc:Terms" minOccurs="0" maxOccurs="1"/>
        </xsd:sequence>
      </xsd:complexType>
    </xsd:element>
    <xsd:element name="PCR_x003f_" ma:index="34" nillable="true" ma:displayName="PCR?" ma:default="0" ma:description="Document forms part of the Policy Compliance Report for ARAC." ma:format="Dropdown" ma:internalName="PCR_x003f_">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haredContentType xmlns="Microsoft.SharePoint.Taxonomy.ContentTypeSync" SourceId="66693000-3e12-4b44-a742-9a2ba35b7d28" ContentTypeId="0x0101000C70A82DFAAC384DB9F6EBA2C8B87C57" PreviousValue="false"/>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b:Sources xmlns:b="http://schemas.openxmlformats.org/officeDocument/2006/bibliography" xmlns="http://schemas.openxmlformats.org/officeDocument/2006/bibliography" SelectedStyle="\IEEE2006OfficeOnline.xsl" StyleName="IEEE" Version="2006">
  <b:Source>
    <b:Tag>IRR17</b:Tag>
    <b:SourceType>Misc</b:SourceType>
    <b:Guid>{9B6E8303-AB8E-46D0-9DBE-2C377A15F284}</b:Guid>
    <b:Title>Ionising Radiations Regulations 2017, The Stationary Office, 2017</b:Title>
    <b:RefOrder>1</b:RefOrder>
  </b:Source>
  <b:Source>
    <b:Tag>IRRACOP</b:Tag>
    <b:SourceType>Misc</b:SourceType>
    <b:Guid>{ADF23276-78C4-47A5-B850-B58E15B2ABA7}</b:Guid>
    <b:Title>Work with Ionising Radiation, Approved Code of Practice, L121, HSE Books 2018</b:Title>
    <b:RefOrder>2</b:RefOrder>
  </b:Source>
  <b:Source>
    <b:Tag>ONR69</b:Tag>
    <b:SourceType>ElectronicSource</b:SourceType>
    <b:Guid>{8BD2AFA9-9B27-4EB1-97CD-4A838099C02B}</b:Guid>
    <b:Author>
      <b:Author>
        <b:NameList>
          <b:Person>
            <b:Last>ONR</b:Last>
          </b:Person>
        </b:NameList>
      </b:Author>
    </b:Author>
    <b:Title>NS-TAST-GD-038 Radiological Protection Technical Assessment Guide (TAG)</b:Title>
    <b:RefOrder>4</b:RefOrder>
  </b:Source>
  <b:Source>
    <b:Tag>ONR70</b:Tag>
    <b:SourceType>ElectronicSource</b:SourceType>
    <b:Guid>{2D56FB8A-9F93-467C-8D65-71755700F776}</b:Guid>
    <b:Author>
      <b:Author>
        <b:NameList>
          <b:Person>
            <b:Last>ONR</b:Last>
          </b:Person>
        </b:NameList>
      </b:Author>
    </b:Author>
    <b:Title>NS-INSP-GD-054  Ionising Radiation Regulations 2017 Technical Inspection Guide.</b:Title>
    <b:RefOrder>3</b:RefOrder>
  </b:Source>
</b:Sourc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302464A8-7BA5-4131-8D06-4B18A77BE91D}">
  <ds:schemaRefs>
    <ds:schemaRef ds:uri="http://schemas.microsoft.com/office/2006/metadata/properties"/>
    <ds:schemaRef ds:uri="http://schemas.microsoft.com/office/infopath/2007/PartnerControls"/>
    <ds:schemaRef ds:uri="8c4e2855-9588-4bc9-9890-af639bd565eb"/>
    <ds:schemaRef ds:uri="05350e14-297a-489c-ad04-faf6563b232c"/>
    <ds:schemaRef ds:uri="fbd4c4c3-96d4-4265-b68e-6a383a5dca66"/>
  </ds:schemaRefs>
</ds:datastoreItem>
</file>

<file path=customXml/itemProps3.xml><?xml version="1.0" encoding="utf-8"?>
<ds:datastoreItem xmlns:ds="http://schemas.openxmlformats.org/officeDocument/2006/customXml" ds:itemID="{2F1E7696-64D0-4E76-BD09-5F47C27AB98C}">
  <ds:schemaRefs>
    <ds:schemaRef ds:uri="http://schemas.microsoft.com/sharepoint/v3/contenttype/forms"/>
  </ds:schemaRefs>
</ds:datastoreItem>
</file>

<file path=customXml/itemProps4.xml><?xml version="1.0" encoding="utf-8"?>
<ds:datastoreItem xmlns:ds="http://schemas.openxmlformats.org/officeDocument/2006/customXml" ds:itemID="{3CF6381E-BC4D-4E7D-AA53-B98CD22FD84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4e2855-9588-4bc9-9890-af639bd565eb"/>
    <ds:schemaRef ds:uri="05350e14-297a-489c-ad04-faf6563b232c"/>
    <ds:schemaRef ds:uri="fbd4c4c3-96d4-4265-b68e-6a383a5dca6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B9419ACF-FD9B-4EEB-B545-BB3F91B9B619}">
  <ds:schemaRefs>
    <ds:schemaRef ds:uri="Microsoft.SharePoint.Taxonomy.ContentTypeSync"/>
  </ds:schemaRefs>
</ds:datastoreItem>
</file>

<file path=customXml/itemProps6.xml><?xml version="1.0" encoding="utf-8"?>
<ds:datastoreItem xmlns:ds="http://schemas.openxmlformats.org/officeDocument/2006/customXml" ds:itemID="{490ED5B9-84BB-4E11-AB53-C0B8C211310C}">
  <ds:schemaRefs>
    <ds:schemaRef ds:uri="http://schemas.microsoft.com/sharepoint/events"/>
  </ds:schemaRefs>
</ds:datastoreItem>
</file>

<file path=customXml/itemProps7.xml><?xml version="1.0" encoding="utf-8"?>
<ds:datastoreItem xmlns:ds="http://schemas.openxmlformats.org/officeDocument/2006/customXml" ds:itemID="{92CCB98D-1211-4CA0-86DE-F839048F3BDB}">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6</Pages>
  <Words>1006</Words>
  <Characters>5735</Characters>
  <Application>Microsoft Office Word</Application>
  <DocSecurity>0</DocSecurity>
  <Lines>47</Lines>
  <Paragraphs>13</Paragraphs>
  <ScaleCrop>false</ScaleCrop>
  <HeadingPairs>
    <vt:vector size="2" baseType="variant">
      <vt:variant>
        <vt:lpstr>Title</vt:lpstr>
      </vt:variant>
      <vt:variant>
        <vt:i4>1</vt:i4>
      </vt:variant>
    </vt:vector>
  </HeadingPairs>
  <TitlesOfParts>
    <vt:vector size="1" baseType="lpstr">
      <vt:lpstr/>
    </vt:vector>
  </TitlesOfParts>
  <Manager>Office for Nuclear Regulation</Manager>
  <Company>Office for Nuclear Regulation</Company>
  <LinksUpToDate>false</LinksUpToDate>
  <CharactersWithSpaces>6728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LC18 – Radiological protection</dc:title>
  <dc:subject>[Subtitle or description]</dc:subject>
  <cp:keywords>[Key words separated by commas]</cp:keywords>
  <dc:description/>
  <cp:lastModifiedBy>Linda Beckett</cp:lastModifiedBy>
  <cp:revision>6</cp:revision>
  <cp:lastPrinted>2016-11-28T11:35:00Z</cp:lastPrinted>
  <dcterms:created xsi:type="dcterms:W3CDTF">2026-05-05T11:30:00Z</dcterms:created>
  <dcterms:modified xsi:type="dcterms:W3CDTF">2026-05-05T11:52:00Z</dcterms:modified>
  <cp:contentStatus>7.1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ContentTypeId">
    <vt:lpwstr>0x0101000C70A82DFAAC384DB9F6EBA2C8B87C5700D27B61D2EA57AC4F87A5F2CF441D8227</vt:lpwstr>
  </property>
</Properties>
</file>