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03508A8D" w:rsidR="00C20562" w:rsidRPr="00C20562" w:rsidRDefault="00C20562" w:rsidP="00323E71">
            <w:bookmarkStart w:id="0" w:name="_Toc466022543"/>
          </w:p>
        </w:tc>
      </w:tr>
      <w:tr w:rsidR="00D0226A" w:rsidRPr="002E6A3A"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883F379" w:rsidR="00595C8C" w:rsidRPr="00A5229C" w:rsidRDefault="00595C8C" w:rsidP="00595C8C">
            <w:pPr>
              <w:pStyle w:val="InnerCoverTitle"/>
              <w:rPr>
                <w:sz w:val="36"/>
                <w:szCs w:val="36"/>
              </w:rPr>
            </w:pPr>
            <w:r w:rsidRPr="00A5229C">
              <w:rPr>
                <w:sz w:val="36"/>
                <w:szCs w:val="36"/>
              </w:rPr>
              <w:t xml:space="preserve">ONR </w:t>
            </w:r>
            <w:r w:rsidR="00D60BCB" w:rsidRPr="00A5229C">
              <w:rPr>
                <w:sz w:val="36"/>
                <w:szCs w:val="36"/>
              </w:rPr>
              <w:t>Technical Inspection Guide (TIG)</w:t>
            </w:r>
          </w:p>
          <w:sdt>
            <w:sdtPr>
              <w:rPr>
                <w:sz w:val="48"/>
                <w:szCs w:val="48"/>
              </w:rPr>
              <w:id w:val="1228188510"/>
              <w:placeholder>
                <w:docPart w:val="DefaultPlaceholder_-1854013440"/>
              </w:placeholder>
            </w:sdtPr>
            <w:sdtEndPr/>
            <w:sdtContent>
              <w:p w14:paraId="7C4EA414" w14:textId="6E700294" w:rsidR="00D0226A" w:rsidRPr="002E6A3A" w:rsidRDefault="000875C2" w:rsidP="001E03E1">
                <w:pPr>
                  <w:pStyle w:val="CoverTitle"/>
                  <w:rPr>
                    <w:sz w:val="48"/>
                    <w:szCs w:val="48"/>
                  </w:rPr>
                </w:pPr>
                <w:sdt>
                  <w:sdtPr>
                    <w:rPr>
                      <w:sz w:val="48"/>
                      <w:szCs w:val="48"/>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F40A6B" w:rsidRPr="002E6A3A">
                      <w:rPr>
                        <w:sz w:val="48"/>
                        <w:szCs w:val="48"/>
                      </w:rPr>
                      <w:t xml:space="preserve">Licence Condition 12 – Duly </w:t>
                    </w:r>
                    <w:r w:rsidR="00A5229C">
                      <w:rPr>
                        <w:sz w:val="48"/>
                        <w:szCs w:val="48"/>
                      </w:rPr>
                      <w:t>a</w:t>
                    </w:r>
                    <w:r w:rsidR="00F40A6B" w:rsidRPr="002E6A3A">
                      <w:rPr>
                        <w:sz w:val="48"/>
                        <w:szCs w:val="48"/>
                      </w:rPr>
                      <w:t>uthorised and other sui</w:t>
                    </w:r>
                    <w:r w:rsidR="002E6A3A">
                      <w:rPr>
                        <w:sz w:val="48"/>
                        <w:szCs w:val="48"/>
                      </w:rPr>
                      <w:t>tably qualified and experienced persons</w:t>
                    </w:r>
                  </w:sdtContent>
                </w:sdt>
              </w:p>
            </w:sdtContent>
          </w:sdt>
        </w:tc>
      </w:tr>
    </w:tbl>
    <w:p w14:paraId="56A09D10" w14:textId="77777777" w:rsidR="00D0226A" w:rsidRPr="002E6A3A" w:rsidRDefault="00D0226A">
      <w:pPr>
        <w:spacing w:after="0"/>
        <w:rPr>
          <w:sz w:val="48"/>
          <w:szCs w:val="48"/>
        </w:rPr>
      </w:pPr>
    </w:p>
    <w:p w14:paraId="6AB6425B" w14:textId="77777777" w:rsidR="00D0226A" w:rsidRDefault="00881B6F">
      <w:pPr>
        <w:spacing w:after="0"/>
      </w:pPr>
      <w:r>
        <w:rPr>
          <w:noProof/>
        </w:rPr>
        <w:drawing>
          <wp:anchor distT="0" distB="0" distL="114300" distR="114300" simplePos="0" relativeHeight="25166131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1FDB4B56" w14:textId="6C10B266" w:rsidR="00595C8C" w:rsidRDefault="00595C8C" w:rsidP="00323E71">
      <w:pPr>
        <w:sectPr w:rsidR="00595C8C" w:rsidSect="00777CB4">
          <w:headerReference w:type="default" r:id="rId16"/>
          <w:footerReference w:type="default" r:id="rId17"/>
          <w:headerReference w:type="first" r:id="rId18"/>
          <w:footerReference w:type="first" r:id="rId19"/>
          <w:type w:val="continuous"/>
          <w:pgSz w:w="11906" w:h="16838" w:code="9"/>
          <w:pgMar w:top="1440" w:right="1440" w:bottom="1440" w:left="1440" w:header="397" w:footer="397" w:gutter="0"/>
          <w:cols w:space="312"/>
          <w:titlePg/>
          <w:docGrid w:linePitch="360"/>
        </w:sectPr>
      </w:pPr>
    </w:p>
    <w:p w14:paraId="14306098" w14:textId="77777777" w:rsidR="002C301C" w:rsidRPr="00223090" w:rsidRDefault="002C301C" w:rsidP="002C301C">
      <w:pPr>
        <w:pStyle w:val="Heading1"/>
      </w:pPr>
      <w:bookmarkStart w:id="1" w:name="_Toc216427441"/>
      <w:bookmarkStart w:id="2" w:name="_Toc220242305"/>
      <w:bookmarkEnd w:id="0"/>
      <w:r w:rsidRPr="00223090">
        <w:lastRenderedPageBreak/>
        <w:t>Introduction</w:t>
      </w:r>
      <w:bookmarkEnd w:id="1"/>
      <w:bookmarkEnd w:id="2"/>
    </w:p>
    <w:p w14:paraId="1EF66842" w14:textId="098F4292" w:rsidR="002C301C" w:rsidRDefault="002C301C" w:rsidP="002C301C">
      <w:pPr>
        <w:pStyle w:val="F9-Paragraph"/>
        <w:numPr>
          <w:ilvl w:val="0"/>
          <w:numId w:val="27"/>
        </w:numPr>
        <w:spacing w:before="0" w:after="240"/>
        <w:ind w:left="851" w:hanging="709"/>
      </w:pPr>
      <w:bookmarkStart w:id="3" w:name="_Hlk64448648"/>
      <w:r>
        <w:t xml:space="preserve">Technical Inspection Guides (TIGs) assist inspectors in making regulatory judgments and providing advice on licence conditions (LCs). Most LCs are goal setting, leaving the specifics of arrangements to the dutyholder, who is responsible for safety. This guidance aims to support consistent inspection of LC 12 – </w:t>
      </w:r>
      <w:r w:rsidRPr="001A60DE">
        <w:t>Duly authorised and other suitably qualified and experienced persons</w:t>
      </w:r>
      <w:r>
        <w:t xml:space="preserve">. </w:t>
      </w:r>
    </w:p>
    <w:p w14:paraId="6E0A78ED" w14:textId="40C9ED3C" w:rsidR="002C301C" w:rsidRDefault="002C301C" w:rsidP="002C301C">
      <w:pPr>
        <w:pStyle w:val="F9-Paragraph"/>
        <w:numPr>
          <w:ilvl w:val="0"/>
          <w:numId w:val="27"/>
        </w:numPr>
        <w:spacing w:before="0" w:after="240"/>
        <w:ind w:left="851" w:hanging="709"/>
      </w:pPr>
      <w:r>
        <w:t>While not exhaustive or mandatory, the guidance offers a clear framework for inspectors to assess the adequacy of compliance. Additional relevant guidance</w:t>
      </w:r>
      <w:r>
        <w:rPr>
          <w:rStyle w:val="FootnoteReference"/>
        </w:rPr>
        <w:footnoteReference w:id="2"/>
      </w:r>
      <w:r>
        <w:t xml:space="preserve"> is available in the Technical Assessment Guide (TAG) on </w:t>
      </w:r>
      <w:r w:rsidR="00777CB4">
        <w:t>‘</w:t>
      </w:r>
      <w:r>
        <w:t>Training and Assuring Personnel Competence</w:t>
      </w:r>
      <w:r w:rsidR="00777CB4">
        <w:t>’</w:t>
      </w:r>
      <w:r>
        <w:t xml:space="preserve"> </w:t>
      </w:r>
      <w:sdt>
        <w:sdtPr>
          <w:id w:val="439420315"/>
          <w:citation/>
        </w:sdtPr>
        <w:sdtEndPr/>
        <w:sdtContent>
          <w:r>
            <w:fldChar w:fldCharType="begin"/>
          </w:r>
          <w:r w:rsidR="00777CB4">
            <w:instrText xml:space="preserve">CITATION ONR51 \l 2057 </w:instrText>
          </w:r>
          <w:r>
            <w:fldChar w:fldCharType="separate"/>
          </w:r>
          <w:r w:rsidR="00777CB4" w:rsidRPr="00777CB4">
            <w:rPr>
              <w:noProof/>
            </w:rPr>
            <w:t>[1]</w:t>
          </w:r>
          <w:r>
            <w:fldChar w:fldCharType="end"/>
          </w:r>
        </w:sdtContent>
      </w:sdt>
      <w:r>
        <w:t>.</w:t>
      </w:r>
    </w:p>
    <w:p w14:paraId="22CE0AD8" w14:textId="745B1995" w:rsidR="002C301C" w:rsidRPr="00AA78A4" w:rsidRDefault="002C301C" w:rsidP="002C301C">
      <w:pPr>
        <w:pStyle w:val="F9-Paragraph"/>
        <w:numPr>
          <w:ilvl w:val="0"/>
          <w:numId w:val="27"/>
        </w:numPr>
        <w:spacing w:before="0" w:after="240"/>
        <w:ind w:left="851" w:hanging="709"/>
      </w:pPr>
      <w:r>
        <w:t xml:space="preserve">Inspectors should also refer to the ONR policy on </w:t>
      </w:r>
      <w:r w:rsidR="00777CB4">
        <w:t>‘</w:t>
      </w:r>
      <w:r>
        <w:t>Risk-Informed and Targeted Engagements</w:t>
      </w:r>
      <w:r w:rsidR="00777CB4">
        <w:t>’</w:t>
      </w:r>
      <w:r>
        <w:t xml:space="preserve"> (RITE) </w:t>
      </w:r>
      <w:sdt>
        <w:sdtPr>
          <w:id w:val="1204134584"/>
          <w:citation/>
        </w:sdtPr>
        <w:sdtEndPr/>
        <w:sdtContent>
          <w:r>
            <w:fldChar w:fldCharType="begin"/>
          </w:r>
          <w:r w:rsidR="00777CB4">
            <w:instrText xml:space="preserve">CITATION ONR33 \l 2057 </w:instrText>
          </w:r>
          <w:r>
            <w:fldChar w:fldCharType="separate"/>
          </w:r>
          <w:r w:rsidR="00777CB4" w:rsidRPr="00777CB4">
            <w:rPr>
              <w:noProof/>
            </w:rPr>
            <w:t>[2]</w:t>
          </w:r>
          <w:r>
            <w:fldChar w:fldCharType="end"/>
          </w:r>
        </w:sdtContent>
      </w:sdt>
      <w:r>
        <w:t>, which guides risk-based prioritisation in regulatory interventions and supports decisions on engaging with dutyholders.</w:t>
      </w:r>
    </w:p>
    <w:p w14:paraId="6FD15C8D" w14:textId="77777777" w:rsidR="00777CB4" w:rsidRDefault="00777CB4" w:rsidP="002C301C">
      <w:pPr>
        <w:pStyle w:val="Heading1"/>
        <w:sectPr w:rsidR="00777CB4" w:rsidSect="00777CB4">
          <w:headerReference w:type="even" r:id="rId20"/>
          <w:headerReference w:type="default" r:id="rId21"/>
          <w:footerReference w:type="even" r:id="rId22"/>
          <w:type w:val="continuous"/>
          <w:pgSz w:w="11906" w:h="16838" w:code="9"/>
          <w:pgMar w:top="1440" w:right="1440" w:bottom="1440" w:left="1440" w:header="397" w:footer="397" w:gutter="0"/>
          <w:cols w:space="312"/>
          <w:docGrid w:linePitch="360"/>
        </w:sectPr>
      </w:pPr>
      <w:bookmarkStart w:id="4" w:name="_Toc216427442"/>
      <w:bookmarkStart w:id="5" w:name="_Toc220242306"/>
      <w:bookmarkEnd w:id="3"/>
    </w:p>
    <w:p w14:paraId="5582C5ED" w14:textId="77777777" w:rsidR="002C301C" w:rsidRDefault="002C301C" w:rsidP="002C301C">
      <w:pPr>
        <w:pStyle w:val="Heading1"/>
      </w:pPr>
      <w:r>
        <w:lastRenderedPageBreak/>
        <w:t xml:space="preserve">Licence Condition 12 – </w:t>
      </w:r>
      <w:bookmarkStart w:id="6" w:name="_Hlk216358780"/>
      <w:r>
        <w:rPr>
          <w:szCs w:val="48"/>
        </w:rPr>
        <w:t>Duly authorised and other suitably qualified and experienced persons</w:t>
      </w:r>
      <w:bookmarkEnd w:id="4"/>
      <w:bookmarkEnd w:id="5"/>
      <w:bookmarkEnd w:id="6"/>
    </w:p>
    <w:p w14:paraId="14EFFD8D" w14:textId="77777777" w:rsidR="002C301C" w:rsidRDefault="002C301C" w:rsidP="002C301C">
      <w:pPr>
        <w:pStyle w:val="Bulletlist1"/>
        <w:numPr>
          <w:ilvl w:val="0"/>
          <w:numId w:val="0"/>
        </w:numPr>
        <w:ind w:left="1800" w:hanging="954"/>
      </w:pPr>
      <w:r>
        <w:t xml:space="preserve">12(1) </w:t>
      </w:r>
      <w:r>
        <w:tab/>
        <w:t>The licensee shall make and implement adequate arrangements to ensure that only suitably qualified and experienced persons perform any duties which may affect the safety of operations on the site or any other duties assigned by or under these condition or any arrangements required under these conditions.</w:t>
      </w:r>
    </w:p>
    <w:p w14:paraId="55DEC5A4" w14:textId="11633BED" w:rsidR="002C301C" w:rsidRDefault="002C301C" w:rsidP="002C301C">
      <w:pPr>
        <w:pStyle w:val="Bulletlist1"/>
        <w:numPr>
          <w:ilvl w:val="0"/>
          <w:numId w:val="0"/>
        </w:numPr>
        <w:ind w:left="1800" w:hanging="954"/>
      </w:pPr>
      <w:r>
        <w:t xml:space="preserve">12(2) </w:t>
      </w:r>
      <w:r>
        <w:tab/>
        <w:t xml:space="preserve">The </w:t>
      </w:r>
      <w:r w:rsidR="00CB698E">
        <w:t>aforesaid</w:t>
      </w:r>
      <w:r>
        <w:t xml:space="preserve"> arrangements shall also provide for the appointment, in appropriate cases, of duly authorised persons to control and supervise operations which may affect plant safety.</w:t>
      </w:r>
    </w:p>
    <w:p w14:paraId="5E50FFFD" w14:textId="77777777" w:rsidR="002C301C" w:rsidRDefault="002C301C" w:rsidP="002C301C">
      <w:pPr>
        <w:pStyle w:val="Bulletlist1"/>
        <w:numPr>
          <w:ilvl w:val="0"/>
          <w:numId w:val="0"/>
        </w:numPr>
        <w:ind w:left="1800" w:hanging="954"/>
      </w:pPr>
      <w:r>
        <w:t xml:space="preserve">12(3) </w:t>
      </w:r>
      <w:r>
        <w:tab/>
        <w:t xml:space="preserve">The licensee shall submit to ONR for </w:t>
      </w:r>
      <w:r w:rsidRPr="00D46689">
        <w:rPr>
          <w:shd w:val="clear" w:color="auto" w:fill="D2E7B5" w:themeFill="accent4" w:themeFillTint="66"/>
        </w:rPr>
        <w:t xml:space="preserve">approval </w:t>
      </w:r>
      <w:r>
        <w:t xml:space="preserve">such part or parts of the aforesaid arrangements as ONR may </w:t>
      </w:r>
      <w:r w:rsidRPr="00D46689">
        <w:rPr>
          <w:shd w:val="clear" w:color="auto" w:fill="B6E6E9" w:themeFill="accent3" w:themeFillTint="66"/>
        </w:rPr>
        <w:t>specify</w:t>
      </w:r>
      <w:r>
        <w:t>.</w:t>
      </w:r>
    </w:p>
    <w:p w14:paraId="64797DD3" w14:textId="703F03B5" w:rsidR="002C301C" w:rsidRDefault="002C301C" w:rsidP="002C301C">
      <w:pPr>
        <w:pStyle w:val="Bulletlist1"/>
        <w:numPr>
          <w:ilvl w:val="0"/>
          <w:numId w:val="0"/>
        </w:numPr>
        <w:ind w:left="1800" w:hanging="954"/>
      </w:pPr>
      <w:r>
        <w:t>12(4)</w:t>
      </w:r>
      <w:r>
        <w:tab/>
        <w:t xml:space="preserve">The licensee shall ensure that once approved no alteration or amendment is made to the approved </w:t>
      </w:r>
      <w:r w:rsidR="00CB698E">
        <w:t>arrangements</w:t>
      </w:r>
      <w:r>
        <w:t xml:space="preserve"> unless ONR has </w:t>
      </w:r>
      <w:r w:rsidRPr="00605FAF">
        <w:rPr>
          <w:shd w:val="clear" w:color="auto" w:fill="D2E7B5" w:themeFill="accent4" w:themeFillTint="66"/>
        </w:rPr>
        <w:t>approved</w:t>
      </w:r>
      <w:r>
        <w:t xml:space="preserve"> such alteration or amendment.</w:t>
      </w:r>
    </w:p>
    <w:p w14:paraId="23DCFD97" w14:textId="77777777" w:rsidR="002C301C" w:rsidRDefault="002C301C" w:rsidP="002C301C">
      <w:pPr>
        <w:pStyle w:val="Bulletlist1"/>
        <w:numPr>
          <w:ilvl w:val="0"/>
          <w:numId w:val="0"/>
        </w:numPr>
        <w:ind w:left="1800" w:hanging="954"/>
      </w:pPr>
      <w:r>
        <w:t>12(5)</w:t>
      </w:r>
      <w:r>
        <w:tab/>
        <w:t xml:space="preserve">The licensee shall ensure that no person continues to act as a duly authorised person if, in the opinion of ONR, he is unfit to act in that capacity and ONR has </w:t>
      </w:r>
      <w:r w:rsidRPr="007C69F3">
        <w:rPr>
          <w:shd w:val="clear" w:color="auto" w:fill="FFFF99"/>
        </w:rPr>
        <w:t>notified</w:t>
      </w:r>
      <w:r>
        <w:t xml:space="preserve"> the licensee to that effect.</w:t>
      </w:r>
    </w:p>
    <w:p w14:paraId="7D0CC4D8" w14:textId="77777777" w:rsidR="00777CB4" w:rsidRDefault="00777CB4" w:rsidP="002C301C">
      <w:pPr>
        <w:pStyle w:val="Heading1"/>
        <w:sectPr w:rsidR="00777CB4" w:rsidSect="00777CB4">
          <w:pgSz w:w="11906" w:h="16838" w:code="9"/>
          <w:pgMar w:top="1440" w:right="1440" w:bottom="1440" w:left="1440" w:header="397" w:footer="397" w:gutter="0"/>
          <w:cols w:space="312"/>
          <w:docGrid w:linePitch="360"/>
        </w:sectPr>
      </w:pPr>
      <w:bookmarkStart w:id="7" w:name="_Toc216427443"/>
      <w:bookmarkStart w:id="8" w:name="_Toc220242307"/>
    </w:p>
    <w:p w14:paraId="6FF95FF2" w14:textId="10608A70" w:rsidR="002C301C" w:rsidRDefault="002C301C" w:rsidP="002C301C">
      <w:pPr>
        <w:pStyle w:val="Heading1"/>
      </w:pPr>
      <w:r>
        <w:lastRenderedPageBreak/>
        <w:t xml:space="preserve">Purpose and </w:t>
      </w:r>
      <w:r w:rsidR="00777CB4">
        <w:t>o</w:t>
      </w:r>
      <w:r>
        <w:t>utcomes of LC12</w:t>
      </w:r>
      <w:bookmarkEnd w:id="7"/>
      <w:bookmarkEnd w:id="8"/>
    </w:p>
    <w:p w14:paraId="4CE2BBCD" w14:textId="27159471" w:rsidR="002C301C" w:rsidRDefault="0059100E" w:rsidP="002C301C">
      <w:pPr>
        <w:pStyle w:val="F9-Paragraph"/>
        <w:spacing w:before="0" w:after="240"/>
        <w:ind w:hanging="709"/>
      </w:pPr>
      <w:r w:rsidRPr="00F1336E">
        <w:t>The purpose of LC</w:t>
      </w:r>
      <w:r>
        <w:t xml:space="preserve"> </w:t>
      </w:r>
      <w:r w:rsidRPr="00F1336E">
        <w:t>12 is to ensure that only suitably qualified and experienced persons (SQEP), appointed or otherwise, perform duties which may affect the safety of operations on the site, or any other duties assigned by or under the licence conditions, or any arrangements required under the licence conditions</w:t>
      </w:r>
      <w:r w:rsidR="002C301C">
        <w:t xml:space="preserve">. </w:t>
      </w:r>
    </w:p>
    <w:p w14:paraId="314B8F1A" w14:textId="77777777" w:rsidR="002C301C" w:rsidRDefault="002C301C" w:rsidP="002C301C">
      <w:pPr>
        <w:pStyle w:val="F9-Paragraph"/>
        <w:spacing w:before="0" w:after="240"/>
        <w:ind w:hanging="709"/>
      </w:pPr>
      <w:r>
        <w:t>The regulatory outcomes being sought by LC 12, are that:</w:t>
      </w:r>
    </w:p>
    <w:p w14:paraId="3ABD93F0" w14:textId="59B74CAB" w:rsidR="002C301C" w:rsidRDefault="002C301C" w:rsidP="002C301C">
      <w:pPr>
        <w:pStyle w:val="F9-Paragraph"/>
        <w:numPr>
          <w:ilvl w:val="1"/>
          <w:numId w:val="31"/>
        </w:numPr>
        <w:spacing w:before="0" w:after="240"/>
        <w:ind w:hanging="306"/>
      </w:pPr>
      <w:r w:rsidRPr="00807607">
        <w:t>The safety of operations</w:t>
      </w:r>
      <w:r>
        <w:rPr>
          <w:rStyle w:val="FootnoteReference"/>
        </w:rPr>
        <w:footnoteReference w:id="3"/>
      </w:r>
      <w:r w:rsidRPr="00807607">
        <w:t xml:space="preserve"> is dependent on the individuals who design, construct, operate, maintain, modify and decommission it. </w:t>
      </w:r>
      <w:r w:rsidR="00777CB4">
        <w:br/>
      </w:r>
      <w:r w:rsidRPr="00807607">
        <w:t xml:space="preserve">The Licensee is therefore required to establish, and implement, arrangements to ensure that individuals who perform these activities, and any other activities pertinent to safety, are </w:t>
      </w:r>
      <w:r w:rsidRPr="00086203">
        <w:rPr>
          <w:bCs/>
          <w:iCs/>
        </w:rPr>
        <w:t>competent</w:t>
      </w:r>
      <w:r w:rsidRPr="00086203">
        <w:rPr>
          <w:rStyle w:val="FootnoteReference"/>
          <w:bCs/>
          <w:iCs/>
        </w:rPr>
        <w:footnoteReference w:id="4"/>
      </w:r>
      <w:r>
        <w:rPr>
          <w:b/>
          <w:iCs/>
        </w:rPr>
        <w:t>.</w:t>
      </w:r>
    </w:p>
    <w:p w14:paraId="15E14092" w14:textId="6EE4C71B" w:rsidR="002C301C" w:rsidRDefault="002C301C" w:rsidP="002C301C">
      <w:pPr>
        <w:pStyle w:val="F9-Paragraph"/>
        <w:numPr>
          <w:ilvl w:val="1"/>
          <w:numId w:val="31"/>
        </w:numPr>
        <w:spacing w:before="0" w:after="240"/>
        <w:ind w:hanging="306"/>
      </w:pPr>
      <w:r>
        <w:t xml:space="preserve">persons conducting and directly supervising specified operations of the highest safety significance should be appointed as ‘duly authorised persons’ (DAP) in accordance with </w:t>
      </w:r>
      <w:r w:rsidR="00777CB4">
        <w:t>LC</w:t>
      </w:r>
      <w:r>
        <w:t xml:space="preserve"> 12(2).</w:t>
      </w:r>
    </w:p>
    <w:p w14:paraId="7D76E778" w14:textId="77777777" w:rsidR="002C301C" w:rsidRDefault="002C301C" w:rsidP="002C301C">
      <w:pPr>
        <w:pStyle w:val="F9-Paragraph"/>
        <w:numPr>
          <w:ilvl w:val="1"/>
          <w:numId w:val="31"/>
        </w:numPr>
        <w:spacing w:before="0" w:after="240"/>
        <w:ind w:hanging="306"/>
      </w:pPr>
      <w:r>
        <w:t>posts requiring a DAP should be specified in the arrangements and a formal system for the assessment, authorisation, notification and periodic re-authorisation and re-notification should be in existence.</w:t>
      </w:r>
    </w:p>
    <w:p w14:paraId="559ADCE8" w14:textId="2A4FE031" w:rsidR="002C301C" w:rsidRDefault="002C301C" w:rsidP="002C301C">
      <w:pPr>
        <w:pStyle w:val="F9-Paragraph"/>
        <w:spacing w:before="0" w:after="240"/>
        <w:ind w:hanging="709"/>
      </w:pPr>
      <w:r>
        <w:t xml:space="preserve">Roles requiring appointment can be found in LC 21, 26, and 28: </w:t>
      </w:r>
    </w:p>
    <w:p w14:paraId="311982EE" w14:textId="55587491" w:rsidR="002C301C" w:rsidRDefault="002C301C" w:rsidP="002C301C">
      <w:pPr>
        <w:pStyle w:val="F9-Paragraph"/>
        <w:numPr>
          <w:ilvl w:val="1"/>
          <w:numId w:val="25"/>
        </w:numPr>
        <w:spacing w:before="0" w:after="240"/>
        <w:ind w:hanging="447"/>
      </w:pPr>
      <w:r>
        <w:t>LC</w:t>
      </w:r>
      <w:r w:rsidR="00777CB4">
        <w:t xml:space="preserve"> </w:t>
      </w:r>
      <w:r>
        <w:t xml:space="preserve">21 requires the appointment of a SQEP for the purpose of controlling, witnessing, recording, and assessing the results of commissioning tests. </w:t>
      </w:r>
    </w:p>
    <w:p w14:paraId="3AC0A559" w14:textId="3D7CC46E" w:rsidR="002C301C" w:rsidRDefault="002C301C" w:rsidP="002C301C">
      <w:pPr>
        <w:pStyle w:val="F9-Paragraph"/>
        <w:numPr>
          <w:ilvl w:val="1"/>
          <w:numId w:val="25"/>
        </w:numPr>
        <w:spacing w:before="0" w:after="240"/>
        <w:ind w:hanging="447"/>
      </w:pPr>
      <w:r>
        <w:t>LC</w:t>
      </w:r>
      <w:r w:rsidR="00777CB4">
        <w:t xml:space="preserve"> </w:t>
      </w:r>
      <w:r>
        <w:t xml:space="preserve">26 requires that no operations (including commissioning) which may affect safety are carried out unless under the control and supervision of a SQEP specifically appointed for that purpose by the licensee. </w:t>
      </w:r>
    </w:p>
    <w:p w14:paraId="0B942CB7" w14:textId="76887D0F" w:rsidR="002C301C" w:rsidRDefault="002C301C" w:rsidP="002C301C">
      <w:pPr>
        <w:pStyle w:val="F9-Paragraph"/>
        <w:numPr>
          <w:ilvl w:val="1"/>
          <w:numId w:val="25"/>
        </w:numPr>
        <w:spacing w:before="0" w:after="240"/>
        <w:ind w:hanging="447"/>
      </w:pPr>
      <w:r>
        <w:t>LC</w:t>
      </w:r>
      <w:r w:rsidR="00777CB4">
        <w:t xml:space="preserve"> </w:t>
      </w:r>
      <w:r>
        <w:t>28 requires that examination, inspection, maintenance and test of a plant or any part thereof be conducted under the control and supervision of a SQEP appointed by the licensee for that purpose.</w:t>
      </w:r>
    </w:p>
    <w:p w14:paraId="799A882D" w14:textId="77777777" w:rsidR="00777CB4" w:rsidRDefault="00777CB4" w:rsidP="002C301C">
      <w:pPr>
        <w:pStyle w:val="F9-Paragraph"/>
        <w:spacing w:before="0" w:after="240"/>
        <w:ind w:hanging="567"/>
        <w:sectPr w:rsidR="00777CB4" w:rsidSect="00777CB4">
          <w:pgSz w:w="11906" w:h="16838" w:code="9"/>
          <w:pgMar w:top="1440" w:right="1440" w:bottom="1440" w:left="1440" w:header="397" w:footer="397" w:gutter="0"/>
          <w:cols w:space="312"/>
          <w:docGrid w:linePitch="360"/>
        </w:sectPr>
      </w:pPr>
    </w:p>
    <w:p w14:paraId="4E8412BD" w14:textId="38B95F5E" w:rsidR="002C301C" w:rsidRDefault="002C301C" w:rsidP="002C301C">
      <w:pPr>
        <w:pStyle w:val="F9-Paragraph"/>
        <w:spacing w:before="0" w:after="240"/>
        <w:ind w:hanging="567"/>
      </w:pPr>
      <w:r w:rsidRPr="003A1644">
        <w:lastRenderedPageBreak/>
        <w:t xml:space="preserve">The </w:t>
      </w:r>
      <w:r>
        <w:t>l</w:t>
      </w:r>
      <w:r w:rsidRPr="003A1644">
        <w:t>icensee’s LC 36</w:t>
      </w:r>
      <w:r w:rsidR="00777CB4">
        <w:t xml:space="preserve"> (O</w:t>
      </w:r>
      <w:r>
        <w:t>rganisational capability</w:t>
      </w:r>
      <w:r w:rsidR="00777CB4">
        <w:t>)</w:t>
      </w:r>
      <w:r>
        <w:t xml:space="preserve"> </w:t>
      </w:r>
      <w:r w:rsidRPr="003A1644">
        <w:t>arrangements should ensure that roles which could affect safety are identified and placed on the nuclear baseline.</w:t>
      </w:r>
      <w:r>
        <w:t xml:space="preserve"> </w:t>
      </w:r>
      <w:r w:rsidRPr="003A1644">
        <w:t xml:space="preserve">The </w:t>
      </w:r>
      <w:r>
        <w:t>l</w:t>
      </w:r>
      <w:r w:rsidRPr="003A1644">
        <w:t xml:space="preserve">icensee’s LC 10 </w:t>
      </w:r>
      <w:r w:rsidR="00777CB4">
        <w:t xml:space="preserve">(Training) </w:t>
      </w:r>
      <w:r w:rsidRPr="003A1644">
        <w:t xml:space="preserve">arrangements should be used to support the identification of the competence requirements for that role (and develop a training programme to provide the knowledge and skills required to deliver that role, including the assessment of the individual). </w:t>
      </w:r>
      <w:r w:rsidR="00777CB4">
        <w:br/>
      </w:r>
      <w:r w:rsidRPr="003A1644">
        <w:t xml:space="preserve">The </w:t>
      </w:r>
      <w:r>
        <w:t>l</w:t>
      </w:r>
      <w:r w:rsidRPr="003A1644">
        <w:t>icensee’s LC 12 arrangements should be used to ensure that only SQEPs fulfil those roles identified through LC 36 and provide for the formal appointment of individuals to appointed roles as required by the relevant licence conditions.</w:t>
      </w:r>
    </w:p>
    <w:p w14:paraId="3BCFC795" w14:textId="5CC78002" w:rsidR="002C301C" w:rsidRPr="00491323" w:rsidRDefault="002C301C" w:rsidP="002C301C">
      <w:pPr>
        <w:pStyle w:val="F9-Paragraph"/>
        <w:spacing w:before="0" w:after="240"/>
        <w:ind w:hanging="567"/>
      </w:pPr>
      <w:r w:rsidRPr="00491323">
        <w:t xml:space="preserve">It is recommended that </w:t>
      </w:r>
      <w:hyperlink r:id="rId23" w:history="1">
        <w:r w:rsidRPr="00842A6C">
          <w:rPr>
            <w:rStyle w:val="Hyperlink"/>
          </w:rPr>
          <w:t>LC 10</w:t>
        </w:r>
      </w:hyperlink>
      <w:r w:rsidRPr="00491323">
        <w:t xml:space="preserve"> </w:t>
      </w:r>
      <w:sdt>
        <w:sdtPr>
          <w:id w:val="1825472984"/>
          <w:citation/>
        </w:sdtPr>
        <w:sdtEndPr/>
        <w:sdtContent>
          <w:r>
            <w:fldChar w:fldCharType="begin"/>
          </w:r>
          <w:r w:rsidR="00777CB4">
            <w:instrText xml:space="preserve">CITATION ONR36 \l 2057 </w:instrText>
          </w:r>
          <w:r>
            <w:fldChar w:fldCharType="separate"/>
          </w:r>
          <w:r w:rsidR="00777CB4" w:rsidRPr="00777CB4">
            <w:rPr>
              <w:noProof/>
            </w:rPr>
            <w:t>[3]</w:t>
          </w:r>
          <w:r>
            <w:fldChar w:fldCharType="end"/>
          </w:r>
        </w:sdtContent>
      </w:sdt>
      <w:r>
        <w:t xml:space="preserve"> </w:t>
      </w:r>
      <w:r w:rsidRPr="00491323">
        <w:t>and LC 12 compliance inspection are conducted in parallel due to the significant overlap between the two topic areas. Both LC</w:t>
      </w:r>
      <w:r w:rsidR="00777CB4">
        <w:t xml:space="preserve"> </w:t>
      </w:r>
      <w:r w:rsidRPr="00491323">
        <w:t>10 and LC12 are usually an integral part of targeted themed inspections</w:t>
      </w:r>
      <w:sdt>
        <w:sdtPr>
          <w:id w:val="-1707026529"/>
          <w:citation/>
        </w:sdtPr>
        <w:sdtEndPr/>
        <w:sdtContent>
          <w:r w:rsidRPr="00491323">
            <w:fldChar w:fldCharType="begin"/>
          </w:r>
          <w:r w:rsidR="00777CB4">
            <w:instrText xml:space="preserve">CITATION ONR34 \l 2057 </w:instrText>
          </w:r>
          <w:r w:rsidRPr="00491323">
            <w:fldChar w:fldCharType="separate"/>
          </w:r>
          <w:r w:rsidR="00777CB4">
            <w:rPr>
              <w:noProof/>
            </w:rPr>
            <w:t xml:space="preserve"> </w:t>
          </w:r>
          <w:r w:rsidR="00777CB4" w:rsidRPr="00777CB4">
            <w:rPr>
              <w:noProof/>
            </w:rPr>
            <w:t>[4]</w:t>
          </w:r>
          <w:r w:rsidRPr="00491323">
            <w:fldChar w:fldCharType="end"/>
          </w:r>
        </w:sdtContent>
      </w:sdt>
      <w:r w:rsidRPr="00491323">
        <w:t>.</w:t>
      </w:r>
    </w:p>
    <w:p w14:paraId="05DDA673" w14:textId="42A0DB7A" w:rsidR="002C301C" w:rsidRDefault="00777CB4" w:rsidP="00614773">
      <w:pPr>
        <w:pStyle w:val="F9-Paragraph"/>
        <w:spacing w:before="0" w:after="240"/>
        <w:ind w:hanging="567"/>
      </w:pPr>
      <w:r>
        <w:t>‘</w:t>
      </w:r>
      <w:hyperlink r:id="rId24" w:history="1">
        <w:r w:rsidR="002C301C" w:rsidRPr="00803E00">
          <w:rPr>
            <w:rStyle w:val="Hyperlink"/>
          </w:rPr>
          <w:t>Training and Assuring Personnel Competence</w:t>
        </w:r>
        <w:r>
          <w:rPr>
            <w:rStyle w:val="Hyperlink"/>
          </w:rPr>
          <w:t>’</w:t>
        </w:r>
        <w:r w:rsidR="002C301C" w:rsidRPr="00803E00">
          <w:rPr>
            <w:rStyle w:val="Hyperlink"/>
          </w:rPr>
          <w:t xml:space="preserve"> (NS-TAST-GD-027)</w:t>
        </w:r>
      </w:hyperlink>
      <w:r w:rsidR="002C301C" w:rsidRPr="00803E00">
        <w:t xml:space="preserve"> </w:t>
      </w:r>
      <w:sdt>
        <w:sdtPr>
          <w:id w:val="1046957595"/>
          <w:citation/>
        </w:sdtPr>
        <w:sdtEndPr/>
        <w:sdtContent>
          <w:r w:rsidR="002C301C" w:rsidRPr="00803E00">
            <w:fldChar w:fldCharType="begin"/>
          </w:r>
          <w:r>
            <w:instrText xml:space="preserve">CITATION ONR51 \l 2057 </w:instrText>
          </w:r>
          <w:r w:rsidR="002C301C" w:rsidRPr="00803E00">
            <w:fldChar w:fldCharType="separate"/>
          </w:r>
          <w:r w:rsidRPr="00777CB4">
            <w:rPr>
              <w:noProof/>
            </w:rPr>
            <w:t>[1]</w:t>
          </w:r>
          <w:r w:rsidR="002C301C" w:rsidRPr="00803E00">
            <w:fldChar w:fldCharType="end"/>
          </w:r>
        </w:sdtContent>
      </w:sdt>
      <w:r w:rsidR="002C301C" w:rsidRPr="00803E00">
        <w:t xml:space="preserve"> provides additional guidance to inform inspection activities carried out to judge compliance with </w:t>
      </w:r>
      <w:r>
        <w:t xml:space="preserve">LC </w:t>
      </w:r>
      <w:r w:rsidR="002C301C" w:rsidRPr="00803E00">
        <w:t>10 and LC 12. Similarities with other purposes are identified in section 5 of this TIG to support inspectors in identifying any inspection synergies.</w:t>
      </w:r>
    </w:p>
    <w:p w14:paraId="23473A55" w14:textId="77777777" w:rsidR="002C301C" w:rsidRDefault="002C301C" w:rsidP="002C301C">
      <w:pPr>
        <w:spacing w:after="0" w:line="240" w:lineRule="auto"/>
      </w:pPr>
      <w:r>
        <w:br w:type="page"/>
      </w:r>
    </w:p>
    <w:p w14:paraId="7E959D53" w14:textId="5E66B96A" w:rsidR="002C301C" w:rsidRPr="00803E00" w:rsidRDefault="002C301C" w:rsidP="002C301C">
      <w:pPr>
        <w:pStyle w:val="Heading1"/>
      </w:pPr>
      <w:bookmarkStart w:id="9" w:name="_Toc216427444"/>
      <w:bookmarkStart w:id="10" w:name="_Toc220242308"/>
      <w:r w:rsidRPr="00803E00">
        <w:lastRenderedPageBreak/>
        <w:t xml:space="preserve">Guidance on </w:t>
      </w:r>
      <w:r w:rsidR="00777CB4">
        <w:t>i</w:t>
      </w:r>
      <w:r w:rsidRPr="00803E00">
        <w:t>nspection for LC</w:t>
      </w:r>
      <w:r w:rsidR="00777CB4">
        <w:t xml:space="preserve"> </w:t>
      </w:r>
      <w:r w:rsidRPr="00803E00">
        <w:t>12 - Duly authorised and other suitably qualified and experienced persons</w:t>
      </w:r>
      <w:bookmarkEnd w:id="9"/>
      <w:bookmarkEnd w:id="10"/>
    </w:p>
    <w:p w14:paraId="4CC1802C" w14:textId="362D47BA" w:rsidR="002C301C" w:rsidRPr="0048491B" w:rsidRDefault="002C301C" w:rsidP="002C301C">
      <w:pPr>
        <w:pStyle w:val="F9-Paragraph"/>
        <w:spacing w:before="0" w:after="240"/>
      </w:pPr>
      <w:r w:rsidRPr="0048491B">
        <w:rPr>
          <w:b/>
          <w:bCs/>
        </w:rPr>
        <w:t>Inspection of a licensee’s LC</w:t>
      </w:r>
      <w:r w:rsidR="00777CB4">
        <w:rPr>
          <w:b/>
          <w:bCs/>
        </w:rPr>
        <w:t xml:space="preserve"> </w:t>
      </w:r>
      <w:r w:rsidRPr="0048491B">
        <w:rPr>
          <w:b/>
          <w:bCs/>
        </w:rPr>
        <w:t>12 arrangements</w:t>
      </w:r>
      <w:r w:rsidRPr="0048491B">
        <w:t xml:space="preserve"> should provide the inspector with assurance that roles which affect safety </w:t>
      </w:r>
      <w:r>
        <w:t>are</w:t>
      </w:r>
      <w:r w:rsidRPr="0048491B">
        <w:t xml:space="preserve"> identified, that only persons with requisite qualifications, training and experience carry out such tasks, </w:t>
      </w:r>
      <w:r>
        <w:t xml:space="preserve">and </w:t>
      </w:r>
      <w:r w:rsidRPr="0048491B">
        <w:t xml:space="preserve">that there are </w:t>
      </w:r>
      <w:r>
        <w:t>controls</w:t>
      </w:r>
      <w:r w:rsidRPr="0048491B">
        <w:t xml:space="preserve"> for the appointment of individuals for specific roles required by the licence conditions. The inspection sample </w:t>
      </w:r>
      <w:r>
        <w:t xml:space="preserve">to support an inspector’s judgement </w:t>
      </w:r>
      <w:r w:rsidRPr="0048491B">
        <w:t>may include:</w:t>
      </w:r>
    </w:p>
    <w:p w14:paraId="365EFE1D" w14:textId="4CC5880D" w:rsidR="002C301C" w:rsidRPr="00C55EAC" w:rsidRDefault="002C301C" w:rsidP="002C301C">
      <w:pPr>
        <w:pStyle w:val="Bulletlist1"/>
        <w:ind w:left="1560" w:hanging="709"/>
      </w:pPr>
      <w:r w:rsidRPr="00C55EAC">
        <w:t>Confirm that the Licensee’s has arrangements in place for LC</w:t>
      </w:r>
      <w:r w:rsidR="00777CB4">
        <w:t xml:space="preserve"> </w:t>
      </w:r>
      <w:r w:rsidRPr="00C55EAC">
        <w:t>12</w:t>
      </w:r>
      <w:r>
        <w:t>, and:</w:t>
      </w:r>
    </w:p>
    <w:p w14:paraId="7547681D" w14:textId="79889C11" w:rsidR="002C301C" w:rsidRPr="00C55EAC" w:rsidRDefault="002C301C" w:rsidP="002C301C">
      <w:pPr>
        <w:pStyle w:val="Bulletlist2"/>
        <w:ind w:left="1843"/>
      </w:pPr>
      <w:r w:rsidRPr="00C55EAC">
        <w:t>make provision for submission to the ONR for approval of those part or parts of the arrangements that the ONR may specify, under LC</w:t>
      </w:r>
      <w:r w:rsidR="00777CB4">
        <w:t xml:space="preserve"> </w:t>
      </w:r>
      <w:r w:rsidRPr="00C55EAC">
        <w:t xml:space="preserve">12(3).  </w:t>
      </w:r>
    </w:p>
    <w:p w14:paraId="4F72089C" w14:textId="4CAF3B73" w:rsidR="002C301C" w:rsidRPr="00C55EAC" w:rsidRDefault="002C301C" w:rsidP="002C301C">
      <w:pPr>
        <w:pStyle w:val="Bulletlist2"/>
        <w:ind w:left="1843"/>
      </w:pPr>
      <w:r w:rsidRPr="00C55EAC">
        <w:t>if any parts of the LC</w:t>
      </w:r>
      <w:r w:rsidR="00777CB4">
        <w:t xml:space="preserve"> </w:t>
      </w:r>
      <w:r w:rsidRPr="00C55EAC">
        <w:t>12 arrangements under LC</w:t>
      </w:r>
      <w:r w:rsidR="00777CB4">
        <w:t xml:space="preserve"> </w:t>
      </w:r>
      <w:r w:rsidRPr="00C55EAC">
        <w:t xml:space="preserve">12(3) are approved and, if so, confirm that the approved arrangements are in place, implemented and subject to configuration control and oversight.  </w:t>
      </w:r>
    </w:p>
    <w:p w14:paraId="64C12E0C" w14:textId="77777777" w:rsidR="002C301C" w:rsidRPr="00C55EAC" w:rsidRDefault="002C301C" w:rsidP="002C301C">
      <w:pPr>
        <w:pStyle w:val="Bulletlist2"/>
        <w:ind w:left="1843"/>
      </w:pPr>
      <w:r w:rsidRPr="00C55EAC">
        <w:t>enable the withdrawal of an appointment by the Licensee or if ONR notify the Licensee that it deems a DAP is unfit to act in that capacity (LC 12(5)).</w:t>
      </w:r>
    </w:p>
    <w:p w14:paraId="62107958" w14:textId="77777777" w:rsidR="002C301C" w:rsidRPr="00C55EAC" w:rsidRDefault="002C301C" w:rsidP="002C301C">
      <w:pPr>
        <w:pStyle w:val="Bulletlist1"/>
        <w:ind w:left="1560" w:hanging="709"/>
      </w:pPr>
      <w:r w:rsidRPr="00C55EAC">
        <w:t xml:space="preserve">Check that the arrangements specify that only SQEPs; (a) perform any duties which may affect the safety of operations or, (b) perform any other duties assigned by or under the Licence Conditions or, (c) perform any arrangements required under the Licence Conditions. </w:t>
      </w:r>
    </w:p>
    <w:p w14:paraId="2D0C0FE5" w14:textId="67E6CAC7" w:rsidR="002C301C" w:rsidRPr="00C55EAC" w:rsidRDefault="002C301C" w:rsidP="002C301C">
      <w:pPr>
        <w:pStyle w:val="Bulletlist1"/>
        <w:ind w:left="1560" w:hanging="709"/>
      </w:pPr>
      <w:r w:rsidRPr="00C55EAC">
        <w:t>Check that there is a formal process to identify SQEP and DAP roles (this may be a part of LC36 arrangements), and that competencies of these roles have been defined. Confirm that these roles are evident on the Licensee’s nuclear baseline (LC</w:t>
      </w:r>
      <w:r w:rsidR="00777CB4">
        <w:t xml:space="preserve"> </w:t>
      </w:r>
      <w:r w:rsidRPr="00C55EAC">
        <w:t>36).</w:t>
      </w:r>
    </w:p>
    <w:p w14:paraId="42CA7F63" w14:textId="1BFE3206" w:rsidR="002C301C" w:rsidRPr="00C55EAC" w:rsidRDefault="002C301C" w:rsidP="002C301C">
      <w:pPr>
        <w:pStyle w:val="Bulletlist1"/>
        <w:ind w:left="1560" w:hanging="709"/>
      </w:pPr>
      <w:r w:rsidRPr="00C55EAC">
        <w:t>Check that the arrangements differentiate between SQEP and DAP roles. The arrangements may include a definition of SQEP and DAP to di</w:t>
      </w:r>
      <w:r>
        <w:t>stinguish</w:t>
      </w:r>
      <w:r w:rsidRPr="00C55EAC">
        <w:t xml:space="preserve"> between the roles and their responsibilities. </w:t>
      </w:r>
      <w:r w:rsidR="00777CB4">
        <w:br/>
      </w:r>
      <w:r w:rsidRPr="00C55EAC">
        <w:t xml:space="preserve">The following are </w:t>
      </w:r>
      <w:r w:rsidRPr="00C55EAC">
        <w:rPr>
          <w:b/>
          <w:i/>
          <w:iCs/>
        </w:rPr>
        <w:t>examples</w:t>
      </w:r>
      <w:r w:rsidRPr="00C55EAC">
        <w:t xml:space="preserve"> of a definition for SQEP and DAP:</w:t>
      </w:r>
    </w:p>
    <w:p w14:paraId="6D85BF78" w14:textId="77777777" w:rsidR="002C301C" w:rsidRPr="00777CB4" w:rsidRDefault="002C301C" w:rsidP="00777CB4">
      <w:pPr>
        <w:pStyle w:val="QuoteText"/>
        <w:ind w:left="1560"/>
        <w:rPr>
          <w:noProof/>
          <w:sz w:val="24"/>
          <w:szCs w:val="28"/>
        </w:rPr>
      </w:pPr>
      <w:r w:rsidRPr="00777CB4">
        <w:rPr>
          <w:noProof/>
          <w:sz w:val="24"/>
          <w:szCs w:val="28"/>
        </w:rPr>
        <w:t>"A SQEP is an individual who has the necessary competence to perform the duties which may affect safety as defined as part of their role; as demonstrated by their training and experience”.</w:t>
      </w:r>
    </w:p>
    <w:p w14:paraId="3F0F5BE0" w14:textId="77777777" w:rsidR="002C301C" w:rsidRPr="00C55EAC" w:rsidRDefault="002C301C" w:rsidP="00777CB4">
      <w:pPr>
        <w:pStyle w:val="QuoteText"/>
        <w:ind w:left="1560"/>
        <w:rPr>
          <w:noProof/>
        </w:rPr>
      </w:pPr>
      <w:r w:rsidRPr="00777CB4">
        <w:rPr>
          <w:noProof/>
          <w:sz w:val="24"/>
          <w:szCs w:val="28"/>
        </w:rPr>
        <w:lastRenderedPageBreak/>
        <w:t>"A DAP is an individual who has direct control and supervision of operations or activities which may affect plant safety. A DAP needs to have, and demonstrated, knowledge of the plant and its associated safety case, to ensure that operations under their control and supervision are carried out safely".</w:t>
      </w:r>
    </w:p>
    <w:p w14:paraId="4B446ED3" w14:textId="77777777" w:rsidR="002C301C" w:rsidRPr="00C55EAC" w:rsidRDefault="002C301C" w:rsidP="002C301C">
      <w:pPr>
        <w:pStyle w:val="Bulletlist1"/>
        <w:ind w:left="1560" w:hanging="709"/>
      </w:pPr>
      <w:r w:rsidRPr="00C55EAC">
        <w:t>Check that the arrangements provide a process for ensuring only SQEP individuals fill roles which may affect safety.</w:t>
      </w:r>
    </w:p>
    <w:p w14:paraId="1B5C7550" w14:textId="5F414D22" w:rsidR="002C301C" w:rsidRPr="00C55EAC" w:rsidRDefault="002C301C" w:rsidP="002C301C">
      <w:pPr>
        <w:pStyle w:val="Bulletlist1"/>
        <w:ind w:left="1560" w:hanging="709"/>
      </w:pPr>
      <w:r w:rsidRPr="00C55EAC">
        <w:t>Check that the arrangements support an appointment process for DAPs to control and supervise operations which may affect safety</w:t>
      </w:r>
      <w:r w:rsidR="00777CB4">
        <w:t>, for example,</w:t>
      </w:r>
      <w:r w:rsidRPr="00C55EAC">
        <w:t xml:space="preserve"> under LC 21 Commissioning, LC 26 Control and supervision of operations, and LC 28 Examination, inspection, maintenance and testing.</w:t>
      </w:r>
      <w:r w:rsidRPr="00C55EAC" w:rsidDel="00E32462">
        <w:t xml:space="preserve"> </w:t>
      </w:r>
      <w:r w:rsidRPr="00C55EAC">
        <w:t xml:space="preserve"> </w:t>
      </w:r>
    </w:p>
    <w:p w14:paraId="450D3DAD" w14:textId="77777777" w:rsidR="002C301C" w:rsidRDefault="002C301C" w:rsidP="002C301C">
      <w:pPr>
        <w:pStyle w:val="Bulletlist1"/>
        <w:ind w:left="1560" w:hanging="709"/>
      </w:pPr>
      <w:r w:rsidRPr="00C55EAC">
        <w:t>Check that the arrangements provide for the management of individuals who do not meet the full competence requirements for a role.</w:t>
      </w:r>
      <w:r>
        <w:t xml:space="preserve"> </w:t>
      </w:r>
      <w:r w:rsidRPr="00C55EAC">
        <w:t>This could be through restrict</w:t>
      </w:r>
      <w:r>
        <w:t>ed duties</w:t>
      </w:r>
      <w:r w:rsidRPr="00C55EAC">
        <w:t xml:space="preserve"> or additional supervision requirements until such a time that they are deemed competent to discharge those duties.</w:t>
      </w:r>
    </w:p>
    <w:p w14:paraId="2803F7DB" w14:textId="0EDA1183" w:rsidR="002C301C" w:rsidRPr="00C55EAC" w:rsidRDefault="002C301C" w:rsidP="002C301C">
      <w:pPr>
        <w:pStyle w:val="Bulletlist1"/>
        <w:ind w:left="1560" w:hanging="709"/>
      </w:pPr>
      <w:r>
        <w:t xml:space="preserve">Check if the licensee utilises training waivers as part of their arrangements. </w:t>
      </w:r>
      <w:r w:rsidRPr="00D848A4">
        <w:t xml:space="preserve">Such waivers should be kept to a minimum. </w:t>
      </w:r>
      <w:r w:rsidR="00777CB4">
        <w:br/>
      </w:r>
      <w:r w:rsidRPr="00D848A4">
        <w:t xml:space="preserve">Where training is waived, the licensee should ensure that the affected person is assessed to the same, or an equivalent, standard. </w:t>
      </w:r>
      <w:r w:rsidR="00777CB4">
        <w:br/>
      </w:r>
      <w:r w:rsidRPr="00D848A4">
        <w:t>This provides a basis for demonstrating that the person is competent, despite not receiving the waived part of training.</w:t>
      </w:r>
    </w:p>
    <w:p w14:paraId="3B485683" w14:textId="77777777" w:rsidR="002C301C" w:rsidRPr="00C55EAC" w:rsidRDefault="002C301C" w:rsidP="002C301C">
      <w:pPr>
        <w:pStyle w:val="Bulletlist1"/>
        <w:ind w:left="1560" w:hanging="709"/>
      </w:pPr>
      <w:r w:rsidRPr="00C55EAC">
        <w:t xml:space="preserve">The arrangements should state whether contractors are able to fulfil SQEP or DAP roles, and should: </w:t>
      </w:r>
    </w:p>
    <w:p w14:paraId="612BC424" w14:textId="77777777" w:rsidR="002C301C" w:rsidRPr="00C55EAC" w:rsidRDefault="002C301C" w:rsidP="002C301C">
      <w:pPr>
        <w:pStyle w:val="Bulletlist2"/>
        <w:ind w:left="1985"/>
      </w:pPr>
      <w:r w:rsidRPr="00C55EAC">
        <w:t xml:space="preserve">identify the competence requirements for contractors to meet in order to fulfil those roles, and </w:t>
      </w:r>
    </w:p>
    <w:p w14:paraId="67109023" w14:textId="77777777" w:rsidR="002C301C" w:rsidRPr="00C55EAC" w:rsidRDefault="002C301C" w:rsidP="002C301C">
      <w:pPr>
        <w:pStyle w:val="Bulletlist2"/>
        <w:ind w:left="1985"/>
      </w:pPr>
      <w:r w:rsidRPr="00C55EAC">
        <w:t xml:space="preserve">require provision of, or access to, the contractor’s demonstration of competence prior to work / appointment.  </w:t>
      </w:r>
    </w:p>
    <w:p w14:paraId="0176809C" w14:textId="77777777" w:rsidR="002C301C" w:rsidRPr="00C55EAC" w:rsidRDefault="002C301C" w:rsidP="002C301C">
      <w:pPr>
        <w:pStyle w:val="Bulletlist1"/>
        <w:ind w:left="1560" w:hanging="709"/>
      </w:pPr>
      <w:r w:rsidRPr="00C55EAC">
        <w:t xml:space="preserve">The arrangements for LC 12 should be supported by, and support, LC 36 in order to enable identification of any roles which may affect safety. </w:t>
      </w:r>
    </w:p>
    <w:p w14:paraId="3A3097BF" w14:textId="77777777" w:rsidR="002C301C" w:rsidRPr="00C55EAC" w:rsidRDefault="002C301C" w:rsidP="002C301C">
      <w:pPr>
        <w:pStyle w:val="Bulletlist1"/>
        <w:ind w:left="1560" w:hanging="709"/>
      </w:pPr>
      <w:r w:rsidRPr="00C55EAC">
        <w:t xml:space="preserve">The arrangements for LC 12 should be supported by, and support, LC 10 to ensure competence requirements are adequately identified and to enable the provision of training as required. </w:t>
      </w:r>
    </w:p>
    <w:p w14:paraId="1A0DEDE4" w14:textId="77777777" w:rsidR="00777CB4" w:rsidRDefault="00777CB4" w:rsidP="002C301C">
      <w:pPr>
        <w:pStyle w:val="F9-Paragraph"/>
        <w:spacing w:before="0" w:after="240"/>
        <w:rPr>
          <w:b/>
          <w:bCs/>
        </w:rPr>
        <w:sectPr w:rsidR="00777CB4" w:rsidSect="00777CB4">
          <w:pgSz w:w="11906" w:h="16838" w:code="9"/>
          <w:pgMar w:top="1440" w:right="1440" w:bottom="1440" w:left="1440" w:header="397" w:footer="397" w:gutter="0"/>
          <w:cols w:space="312"/>
          <w:docGrid w:linePitch="360"/>
        </w:sectPr>
      </w:pPr>
    </w:p>
    <w:p w14:paraId="753A4144" w14:textId="5EDE87D5" w:rsidR="002C301C" w:rsidRPr="00274222" w:rsidRDefault="002C301C" w:rsidP="002C301C">
      <w:pPr>
        <w:pStyle w:val="F9-Paragraph"/>
        <w:spacing w:before="0" w:after="240"/>
      </w:pPr>
      <w:r w:rsidRPr="00A85E38">
        <w:rPr>
          <w:b/>
          <w:bCs/>
        </w:rPr>
        <w:lastRenderedPageBreak/>
        <w:t>Inspection of a licensee’s LC</w:t>
      </w:r>
      <w:r w:rsidR="00777CB4">
        <w:rPr>
          <w:b/>
          <w:bCs/>
        </w:rPr>
        <w:t xml:space="preserve"> </w:t>
      </w:r>
      <w:r w:rsidRPr="00A85E38">
        <w:rPr>
          <w:b/>
          <w:bCs/>
        </w:rPr>
        <w:t>12 implementation</w:t>
      </w:r>
      <w:r w:rsidRPr="00274222">
        <w:t xml:space="preserve"> </w:t>
      </w:r>
      <w:r>
        <w:t xml:space="preserve">of arrangements </w:t>
      </w:r>
      <w:r w:rsidRPr="00274222">
        <w:t xml:space="preserve">should provide the inspector with assurance that roles which affect safety are identified, that only persons with requisite qualifications, training and experience </w:t>
      </w:r>
      <w:r>
        <w:t xml:space="preserve">are </w:t>
      </w:r>
      <w:r w:rsidRPr="00274222">
        <w:t>conducting such tasks</w:t>
      </w:r>
      <w:r>
        <w:t xml:space="preserve"> and</w:t>
      </w:r>
      <w:r w:rsidRPr="00274222">
        <w:t xml:space="preserve"> that there are controls for the</w:t>
      </w:r>
      <w:r>
        <w:t>ir</w:t>
      </w:r>
      <w:r w:rsidRPr="00274222">
        <w:t xml:space="preserve"> appointment</w:t>
      </w:r>
      <w:r>
        <w:t xml:space="preserve">. </w:t>
      </w:r>
      <w:r w:rsidRPr="00274222">
        <w:t>The inspection sample</w:t>
      </w:r>
      <w:r>
        <w:t>,</w:t>
      </w:r>
      <w:r w:rsidRPr="00274222">
        <w:t xml:space="preserve"> </w:t>
      </w:r>
      <w:r>
        <w:t xml:space="preserve">to support an inspector’s judgement, </w:t>
      </w:r>
      <w:r w:rsidRPr="00274222">
        <w:t>may include:</w:t>
      </w:r>
    </w:p>
    <w:p w14:paraId="56E6D2ED" w14:textId="77777777" w:rsidR="002C301C" w:rsidRPr="0047107E" w:rsidRDefault="002C301C" w:rsidP="002C301C">
      <w:pPr>
        <w:pStyle w:val="Bulletlist1"/>
        <w:ind w:left="1418" w:hanging="567"/>
      </w:pPr>
      <w:r w:rsidRPr="0047107E">
        <w:t>Check that the roles which may affect safety have a written role profile/ description that includes the competence requirements to fulfil the role (this could be checked as part of an LC 10 inspection focusing on the analysis of the role).</w:t>
      </w:r>
    </w:p>
    <w:p w14:paraId="7036A66F" w14:textId="77777777" w:rsidR="002C301C" w:rsidRPr="0047107E" w:rsidRDefault="002C301C" w:rsidP="002C301C">
      <w:pPr>
        <w:pStyle w:val="Bulletlist1"/>
        <w:ind w:left="1418" w:hanging="567"/>
      </w:pPr>
      <w:r w:rsidRPr="0047107E">
        <w:t xml:space="preserve">Check that: </w:t>
      </w:r>
    </w:p>
    <w:p w14:paraId="7B9BF671" w14:textId="77777777" w:rsidR="002C301C" w:rsidRPr="0047107E" w:rsidRDefault="002C301C" w:rsidP="002C301C">
      <w:pPr>
        <w:pStyle w:val="Bulletlist2"/>
        <w:ind w:left="1985" w:hanging="567"/>
      </w:pPr>
      <w:r w:rsidRPr="0047107E">
        <w:t xml:space="preserve">a schedule exists listing the roles that require appointment. </w:t>
      </w:r>
    </w:p>
    <w:p w14:paraId="294A52A6" w14:textId="77777777" w:rsidR="002C301C" w:rsidRPr="0047107E" w:rsidRDefault="002C301C" w:rsidP="002C301C">
      <w:pPr>
        <w:pStyle w:val="Bulletlist2"/>
        <w:ind w:left="1985" w:hanging="567"/>
      </w:pPr>
      <w:r w:rsidRPr="0047107E">
        <w:t xml:space="preserve">a name is identified against each role in the schedule and includes the list of the holders authorised duties, qualifications, training and experience. </w:t>
      </w:r>
    </w:p>
    <w:p w14:paraId="23517F0D" w14:textId="77777777" w:rsidR="002C301C" w:rsidRPr="0047107E" w:rsidRDefault="002C301C" w:rsidP="002C301C">
      <w:pPr>
        <w:pStyle w:val="Bulletlist2"/>
        <w:ind w:left="1985" w:hanging="567"/>
      </w:pPr>
      <w:r w:rsidRPr="0047107E">
        <w:t>those on the register still hold valid appointments. In addition, check that any LC 12(5) notifications have been acted upon by the Licensee.</w:t>
      </w:r>
    </w:p>
    <w:p w14:paraId="0883D9E9" w14:textId="6F632A0B" w:rsidR="002C301C" w:rsidRPr="0047107E" w:rsidRDefault="002C301C" w:rsidP="002C301C">
      <w:pPr>
        <w:pStyle w:val="Bulletlist1"/>
        <w:ind w:left="1418" w:hanging="567"/>
      </w:pPr>
      <w:r w:rsidRPr="0047107E">
        <w:t xml:space="preserve">Confirm that role holders (staff and contractors) are SQEP to conduct operations which may affect safety in line with the Licensee’s competence </w:t>
      </w:r>
      <w:r w:rsidR="007B384D" w:rsidRPr="0047107E">
        <w:t>requirements. This</w:t>
      </w:r>
      <w:r w:rsidRPr="0047107E">
        <w:t xml:space="preserve"> could be conducted by checking the individuals training and competence assessment records to check the elements are current and have not expired.</w:t>
      </w:r>
    </w:p>
    <w:p w14:paraId="454B7E5C" w14:textId="77777777" w:rsidR="002C301C" w:rsidRPr="0047107E" w:rsidRDefault="002C301C" w:rsidP="002C301C">
      <w:pPr>
        <w:pStyle w:val="Bulletlist1"/>
        <w:ind w:left="1418" w:hanging="567"/>
      </w:pPr>
      <w:r w:rsidRPr="0047107E">
        <w:t xml:space="preserve">Request a demonstration from the dutyholder of how they determine an individual (staff or contractor) is SQEP before the individual performs any duties which may affect safety. The dutyholder should be able to positively confirm the individual is SQEP against the competencies required of the role.  </w:t>
      </w:r>
    </w:p>
    <w:p w14:paraId="7C3B6A88" w14:textId="77777777" w:rsidR="002C301C" w:rsidRPr="0047107E" w:rsidRDefault="002C301C" w:rsidP="002C301C">
      <w:pPr>
        <w:pStyle w:val="Bulletlist1"/>
        <w:ind w:left="1418" w:hanging="567"/>
      </w:pPr>
      <w:r w:rsidRPr="0047107E">
        <w:t xml:space="preserve">Check that the Licensee’s appointment process is being used effectively to appoint DAPs, and that competence assessments of DAPs are conducted prior to appointment. The </w:t>
      </w:r>
      <w:r>
        <w:t xml:space="preserve">competence </w:t>
      </w:r>
      <w:r w:rsidRPr="0047107E">
        <w:t>assessments</w:t>
      </w:r>
      <w:r>
        <w:rPr>
          <w:rStyle w:val="FootnoteReference"/>
        </w:rPr>
        <w:footnoteReference w:id="5"/>
      </w:r>
      <w:r w:rsidRPr="0047107E">
        <w:t xml:space="preserve"> should be challenging and reflect the significance of the role and conducted by SQEPs.</w:t>
      </w:r>
    </w:p>
    <w:p w14:paraId="0E72DED1" w14:textId="77777777" w:rsidR="002C301C" w:rsidRPr="0047107E" w:rsidRDefault="002C301C" w:rsidP="002C301C">
      <w:pPr>
        <w:pStyle w:val="Bulletlist1"/>
        <w:ind w:left="1418" w:hanging="567"/>
      </w:pPr>
      <w:r w:rsidRPr="0047107E">
        <w:lastRenderedPageBreak/>
        <w:t xml:space="preserve">Confirm, via sample, that SQEPs and DAPs understand their responsibilities and authorities for the specific role they are undertaking. </w:t>
      </w:r>
    </w:p>
    <w:p w14:paraId="67DAB1B2" w14:textId="77777777" w:rsidR="002C301C" w:rsidRPr="0047107E" w:rsidRDefault="002C301C" w:rsidP="002C301C">
      <w:pPr>
        <w:pStyle w:val="Bulletlist2"/>
        <w:ind w:left="1843" w:hanging="425"/>
      </w:pPr>
      <w:r w:rsidRPr="0047107E">
        <w:t>Check that the DAP has an appointment letter (or equivalent) and that this is in date. Additionally, check if the appointment identifies any limitations that currently apply to the DAP and how the limitations are being managed.</w:t>
      </w:r>
    </w:p>
    <w:p w14:paraId="4BDFD53A" w14:textId="77777777" w:rsidR="002C301C" w:rsidRPr="0047107E" w:rsidRDefault="002C301C" w:rsidP="002C301C">
      <w:pPr>
        <w:pStyle w:val="Bulletlist2"/>
        <w:ind w:left="1843" w:hanging="425"/>
      </w:pPr>
      <w:r w:rsidRPr="0047107E">
        <w:t>Check that Licensee has a process for reviewing compliance against LC 12, and that it has a process in place to action any findings in a timely manner.</w:t>
      </w:r>
    </w:p>
    <w:p w14:paraId="6503EA8F" w14:textId="0A77902F" w:rsidR="002C301C" w:rsidRPr="00850F1A" w:rsidRDefault="002C301C" w:rsidP="002C301C">
      <w:pPr>
        <w:pStyle w:val="Bulletlist2"/>
        <w:ind w:left="1843" w:hanging="425"/>
      </w:pPr>
      <w:r w:rsidRPr="0047107E">
        <w:t>Walk down the plant with the SQEPs and DAPs. Request them to explain their role, and compare this with the written role profile</w:t>
      </w:r>
      <w:r w:rsidR="00777CB4">
        <w:t xml:space="preserve"> </w:t>
      </w:r>
      <w:r w:rsidRPr="0047107E">
        <w:t>/</w:t>
      </w:r>
      <w:r w:rsidR="00777CB4">
        <w:t xml:space="preserve"> </w:t>
      </w:r>
      <w:r w:rsidRPr="0047107E">
        <w:t>description and defined competencies. This comparison should enable the inspector to determine whether the individual understands the role requirements.</w:t>
      </w:r>
      <w:r w:rsidRPr="00A2185B">
        <w:t xml:space="preserve"> </w:t>
      </w:r>
    </w:p>
    <w:p w14:paraId="624A5DA4" w14:textId="77777777" w:rsidR="002C301C" w:rsidRPr="00B05735" w:rsidRDefault="002C301C" w:rsidP="002C301C">
      <w:pPr>
        <w:pStyle w:val="Bulletlist1"/>
        <w:numPr>
          <w:ilvl w:val="0"/>
          <w:numId w:val="0"/>
        </w:numPr>
        <w:rPr>
          <w:szCs w:val="28"/>
          <w:highlight w:val="yellow"/>
        </w:rPr>
        <w:sectPr w:rsidR="002C301C" w:rsidRPr="00B05735" w:rsidSect="00777CB4">
          <w:pgSz w:w="11906" w:h="16838" w:code="9"/>
          <w:pgMar w:top="1440" w:right="1440" w:bottom="1440" w:left="1440" w:header="397" w:footer="397" w:gutter="0"/>
          <w:cols w:space="312"/>
          <w:docGrid w:linePitch="360"/>
        </w:sectPr>
      </w:pPr>
    </w:p>
    <w:p w14:paraId="59F759C8" w14:textId="77777777" w:rsidR="002C301C" w:rsidRPr="00ED02CC" w:rsidRDefault="002C301C" w:rsidP="002C301C">
      <w:pPr>
        <w:pStyle w:val="Heading1"/>
      </w:pPr>
      <w:bookmarkStart w:id="11" w:name="_Toc216427445"/>
      <w:bookmarkStart w:id="12" w:name="_Toc220242309"/>
      <w:r w:rsidRPr="00ED02CC">
        <w:lastRenderedPageBreak/>
        <w:t>Similarities with other purposes</w:t>
      </w:r>
      <w:bookmarkEnd w:id="11"/>
      <w:bookmarkEnd w:id="12"/>
    </w:p>
    <w:tbl>
      <w:tblPr>
        <w:tblStyle w:val="ONRTable1"/>
        <w:tblW w:w="5000" w:type="pct"/>
        <w:tblInd w:w="0" w:type="dxa"/>
        <w:tblLook w:val="04A0" w:firstRow="1" w:lastRow="0" w:firstColumn="1" w:lastColumn="0" w:noHBand="0" w:noVBand="1"/>
      </w:tblPr>
      <w:tblGrid>
        <w:gridCol w:w="2319"/>
        <w:gridCol w:w="4019"/>
        <w:gridCol w:w="11420"/>
        <w:gridCol w:w="3173"/>
      </w:tblGrid>
      <w:tr w:rsidR="00777CB4" w:rsidRPr="00777CB4" w14:paraId="592FF1FC" w14:textId="77777777" w:rsidTr="00777CB4">
        <w:trPr>
          <w:cnfStyle w:val="100000000000" w:firstRow="1" w:lastRow="0" w:firstColumn="0" w:lastColumn="0" w:oddVBand="0" w:evenVBand="0" w:oddHBand="0" w:evenHBand="0" w:firstRowFirstColumn="0" w:firstRowLastColumn="0" w:lastRowFirstColumn="0" w:lastRowLastColumn="0"/>
          <w:cantSplit/>
          <w:tblHeader/>
        </w:trPr>
        <w:tc>
          <w:tcPr>
            <w:tcW w:w="554" w:type="pct"/>
          </w:tcPr>
          <w:p w14:paraId="013C3B81" w14:textId="77777777" w:rsidR="002C301C" w:rsidRPr="00777CB4" w:rsidRDefault="002C301C" w:rsidP="00777CB4">
            <w:pPr>
              <w:spacing w:before="60" w:after="60" w:line="259" w:lineRule="auto"/>
            </w:pPr>
            <w:r w:rsidRPr="00777CB4">
              <w:t>Purpose</w:t>
            </w:r>
          </w:p>
        </w:tc>
        <w:tc>
          <w:tcPr>
            <w:tcW w:w="960" w:type="pct"/>
          </w:tcPr>
          <w:p w14:paraId="7EC38246" w14:textId="7274C20A" w:rsidR="002C301C" w:rsidRPr="00777CB4" w:rsidRDefault="002C301C" w:rsidP="00777CB4">
            <w:pPr>
              <w:spacing w:before="60" w:after="60" w:line="259" w:lineRule="auto"/>
            </w:pPr>
            <w:r w:rsidRPr="00777CB4">
              <w:t>Legislation / Guidance similar to LC</w:t>
            </w:r>
            <w:r w:rsidR="00777CB4">
              <w:t xml:space="preserve"> </w:t>
            </w:r>
            <w:r w:rsidRPr="00777CB4">
              <w:t>12</w:t>
            </w:r>
          </w:p>
        </w:tc>
        <w:tc>
          <w:tcPr>
            <w:tcW w:w="2728" w:type="pct"/>
          </w:tcPr>
          <w:p w14:paraId="2D69C366" w14:textId="77777777" w:rsidR="002C301C" w:rsidRPr="00777CB4" w:rsidRDefault="002C301C" w:rsidP="00777CB4">
            <w:pPr>
              <w:spacing w:before="60" w:after="60" w:line="259" w:lineRule="auto"/>
            </w:pPr>
            <w:r w:rsidRPr="00777CB4">
              <w:t>Aspect</w:t>
            </w:r>
          </w:p>
        </w:tc>
        <w:tc>
          <w:tcPr>
            <w:tcW w:w="758" w:type="pct"/>
          </w:tcPr>
          <w:p w14:paraId="4D79EAC2" w14:textId="1C3CB517" w:rsidR="002C301C" w:rsidRPr="00777CB4" w:rsidRDefault="002C301C" w:rsidP="00777CB4">
            <w:pPr>
              <w:spacing w:before="60" w:after="60" w:line="259" w:lineRule="auto"/>
            </w:pPr>
            <w:r w:rsidRPr="00777CB4">
              <w:t xml:space="preserve">Relevant </w:t>
            </w:r>
            <w:r w:rsidR="00777CB4">
              <w:t>TIG</w:t>
            </w:r>
            <w:r w:rsidRPr="00777CB4">
              <w:t xml:space="preserve"> </w:t>
            </w:r>
          </w:p>
        </w:tc>
      </w:tr>
      <w:tr w:rsidR="002C301C" w:rsidRPr="00B05735" w14:paraId="4DCCEC56" w14:textId="77777777" w:rsidTr="00777CB4">
        <w:trPr>
          <w:cantSplit/>
        </w:trPr>
        <w:tc>
          <w:tcPr>
            <w:tcW w:w="554" w:type="pct"/>
          </w:tcPr>
          <w:p w14:paraId="1F6344C3" w14:textId="77777777" w:rsidR="002C301C" w:rsidRPr="00ED02CC" w:rsidRDefault="002C301C" w:rsidP="00777CB4">
            <w:pPr>
              <w:spacing w:before="60" w:after="60" w:line="259" w:lineRule="auto"/>
            </w:pPr>
            <w:r w:rsidRPr="00ED02CC">
              <w:t>Safeguards</w:t>
            </w:r>
          </w:p>
        </w:tc>
        <w:tc>
          <w:tcPr>
            <w:tcW w:w="960" w:type="pct"/>
          </w:tcPr>
          <w:p w14:paraId="08C1AEE9" w14:textId="08363C10" w:rsidR="002C301C" w:rsidRPr="00ED02CC" w:rsidRDefault="002C301C" w:rsidP="00777CB4">
            <w:pPr>
              <w:spacing w:before="60" w:after="60" w:line="259" w:lineRule="auto"/>
            </w:pPr>
            <w:r w:rsidRPr="00ED02CC">
              <w:t>Nuclear Material Accountancy,</w:t>
            </w:r>
            <w:r w:rsidR="00777CB4">
              <w:t xml:space="preserve"> </w:t>
            </w:r>
            <w:r w:rsidRPr="00ED02CC">
              <w:t>Control and Safeguards Assessment</w:t>
            </w:r>
            <w:r w:rsidR="00777CB4">
              <w:t xml:space="preserve"> </w:t>
            </w:r>
            <w:r w:rsidRPr="00ED02CC">
              <w:t xml:space="preserve">Principles (ONMACS) </w:t>
            </w:r>
            <w:sdt>
              <w:sdtPr>
                <w:id w:val="-38217667"/>
                <w:citation/>
              </w:sdtPr>
              <w:sdtEndPr/>
              <w:sdtContent>
                <w:r w:rsidRPr="00ED02CC">
                  <w:fldChar w:fldCharType="begin"/>
                </w:r>
                <w:r w:rsidR="00777CB4">
                  <w:instrText xml:space="preserve">CITATION ONR232 \l 2057 </w:instrText>
                </w:r>
                <w:r w:rsidRPr="00ED02CC">
                  <w:fldChar w:fldCharType="separate"/>
                </w:r>
                <w:r w:rsidR="00777CB4" w:rsidRPr="00777CB4">
                  <w:rPr>
                    <w:noProof/>
                  </w:rPr>
                  <w:t>[5]</w:t>
                </w:r>
                <w:r w:rsidRPr="00ED02CC">
                  <w:fldChar w:fldCharType="end"/>
                </w:r>
              </w:sdtContent>
            </w:sdt>
          </w:p>
        </w:tc>
        <w:tc>
          <w:tcPr>
            <w:tcW w:w="2728" w:type="pct"/>
          </w:tcPr>
          <w:p w14:paraId="095FE06A" w14:textId="77777777" w:rsidR="002C301C" w:rsidRPr="00ED02CC" w:rsidRDefault="002C301C" w:rsidP="00777CB4">
            <w:pPr>
              <w:spacing w:before="60" w:after="60" w:line="259" w:lineRule="auto"/>
            </w:pPr>
            <w:r w:rsidRPr="00ED02CC">
              <w:t xml:space="preserve">Fundamental Safeguards Expectations (FSE) 3 - Competency Management </w:t>
            </w:r>
          </w:p>
          <w:p w14:paraId="3E30E5B9" w14:textId="66AB736C" w:rsidR="002C301C" w:rsidRPr="00ED02CC" w:rsidRDefault="002C301C" w:rsidP="00777CB4">
            <w:pPr>
              <w:spacing w:before="60" w:after="60" w:line="259" w:lineRule="auto"/>
            </w:pPr>
            <w:r w:rsidRPr="00ED02CC">
              <w:t>‘Operators should implement and maintain effective arrangements to manage the competence of those with assigned NMACS roles and responsibilities.</w:t>
            </w:r>
            <w:r w:rsidR="00777CB4">
              <w:t>’</w:t>
            </w:r>
          </w:p>
          <w:p w14:paraId="74E9D248" w14:textId="77777777" w:rsidR="002C301C" w:rsidRPr="00ED02CC" w:rsidRDefault="002C301C" w:rsidP="00777CB4">
            <w:pPr>
              <w:spacing w:before="60" w:after="60" w:line="259" w:lineRule="auto"/>
            </w:pPr>
            <w:r w:rsidRPr="00ED02CC">
              <w:t>Material Accountancy and Control Expectations (MACEs):</w:t>
            </w:r>
          </w:p>
          <w:p w14:paraId="7742973B" w14:textId="77777777" w:rsidR="00777CB4" w:rsidRDefault="002C301C" w:rsidP="00777CB4">
            <w:pPr>
              <w:pStyle w:val="ListParagraph"/>
              <w:numPr>
                <w:ilvl w:val="3"/>
                <w:numId w:val="12"/>
              </w:numPr>
              <w:spacing w:before="60" w:after="60" w:line="259" w:lineRule="auto"/>
              <w:ind w:left="497"/>
            </w:pPr>
            <w:r w:rsidRPr="00777CB4">
              <w:t>MACE 3.1 - Analysis of NMACS roles and associated competencies.</w:t>
            </w:r>
          </w:p>
          <w:p w14:paraId="1052ED86" w14:textId="652C804B" w:rsidR="002C301C" w:rsidRPr="00ED02CC" w:rsidRDefault="002C301C" w:rsidP="00777CB4">
            <w:pPr>
              <w:pStyle w:val="ListParagraph"/>
              <w:numPr>
                <w:ilvl w:val="3"/>
                <w:numId w:val="12"/>
              </w:numPr>
              <w:spacing w:before="60" w:after="60" w:line="259" w:lineRule="auto"/>
              <w:ind w:left="497"/>
            </w:pPr>
            <w:r w:rsidRPr="00ED02CC">
              <w:t>MACE 3.3 - Measurement of competence</w:t>
            </w:r>
          </w:p>
        </w:tc>
        <w:tc>
          <w:tcPr>
            <w:tcW w:w="758" w:type="pct"/>
          </w:tcPr>
          <w:p w14:paraId="586EF65C" w14:textId="016517C9" w:rsidR="002C301C" w:rsidRPr="00ED02CC" w:rsidRDefault="002C301C" w:rsidP="00777CB4">
            <w:pPr>
              <w:spacing w:before="60" w:after="60" w:line="259" w:lineRule="auto"/>
            </w:pPr>
            <w:r w:rsidRPr="00ED02CC">
              <w:t>Safeguards (SG-INSP-001</w:t>
            </w:r>
            <w:r w:rsidR="00777CB4">
              <w:t>)</w:t>
            </w:r>
            <w:sdt>
              <w:sdtPr>
                <w:id w:val="-1928340894"/>
                <w:citation/>
              </w:sdtPr>
              <w:sdtEndPr/>
              <w:sdtContent>
                <w:r>
                  <w:fldChar w:fldCharType="begin"/>
                </w:r>
                <w:r w:rsidR="00777CB4">
                  <w:instrText xml:space="preserve">CITATION ONR37 \l 2057 </w:instrText>
                </w:r>
                <w:r>
                  <w:fldChar w:fldCharType="separate"/>
                </w:r>
                <w:r w:rsidR="00777CB4">
                  <w:rPr>
                    <w:noProof/>
                  </w:rPr>
                  <w:t xml:space="preserve"> </w:t>
                </w:r>
                <w:r w:rsidR="00777CB4" w:rsidRPr="00777CB4">
                  <w:rPr>
                    <w:noProof/>
                  </w:rPr>
                  <w:t>[6]</w:t>
                </w:r>
                <w:r>
                  <w:fldChar w:fldCharType="end"/>
                </w:r>
              </w:sdtContent>
            </w:sdt>
          </w:p>
          <w:p w14:paraId="33EE089B" w14:textId="77777777" w:rsidR="002C301C" w:rsidRPr="00ED02CC" w:rsidRDefault="002C301C" w:rsidP="00777CB4">
            <w:pPr>
              <w:spacing w:before="60" w:after="60" w:line="259" w:lineRule="auto"/>
            </w:pPr>
          </w:p>
        </w:tc>
      </w:tr>
      <w:tr w:rsidR="002C301C" w:rsidRPr="00B05735" w14:paraId="3AE47AEB" w14:textId="77777777" w:rsidTr="00777CB4">
        <w:trPr>
          <w:cantSplit/>
        </w:trPr>
        <w:tc>
          <w:tcPr>
            <w:tcW w:w="554" w:type="pct"/>
          </w:tcPr>
          <w:p w14:paraId="49938AC4" w14:textId="77777777" w:rsidR="002C301C" w:rsidRPr="00030F0D" w:rsidRDefault="002C301C" w:rsidP="00777CB4">
            <w:pPr>
              <w:spacing w:before="60" w:after="60" w:line="259" w:lineRule="auto"/>
            </w:pPr>
            <w:r w:rsidRPr="00030F0D">
              <w:t>Security</w:t>
            </w:r>
          </w:p>
        </w:tc>
        <w:tc>
          <w:tcPr>
            <w:tcW w:w="960" w:type="pct"/>
          </w:tcPr>
          <w:p w14:paraId="3C3F4DC8" w14:textId="63E8682A" w:rsidR="002C301C" w:rsidRPr="00030F0D" w:rsidRDefault="002C301C" w:rsidP="00777CB4">
            <w:pPr>
              <w:spacing w:before="60" w:after="60" w:line="259" w:lineRule="auto"/>
            </w:pPr>
            <w:r w:rsidRPr="00030F0D">
              <w:t>Security Assessment Principles for the Civil Nuclear Industry (SyAPs)</w:t>
            </w:r>
            <w:sdt>
              <w:sdtPr>
                <w:id w:val="-1932039550"/>
                <w:citation/>
              </w:sdtPr>
              <w:sdtEndPr/>
              <w:sdtContent>
                <w:r w:rsidRPr="00030F0D">
                  <w:fldChar w:fldCharType="begin"/>
                </w:r>
                <w:r w:rsidR="00777CB4">
                  <w:instrText xml:space="preserve">CITATION ONR35 \l 2057 </w:instrText>
                </w:r>
                <w:r w:rsidRPr="00030F0D">
                  <w:fldChar w:fldCharType="separate"/>
                </w:r>
                <w:r w:rsidR="00777CB4">
                  <w:rPr>
                    <w:noProof/>
                  </w:rPr>
                  <w:t xml:space="preserve"> </w:t>
                </w:r>
                <w:r w:rsidR="00777CB4" w:rsidRPr="00777CB4">
                  <w:rPr>
                    <w:noProof/>
                  </w:rPr>
                  <w:t>[7]</w:t>
                </w:r>
                <w:r w:rsidRPr="00030F0D">
                  <w:fldChar w:fldCharType="end"/>
                </w:r>
              </w:sdtContent>
            </w:sdt>
          </w:p>
        </w:tc>
        <w:tc>
          <w:tcPr>
            <w:tcW w:w="2728" w:type="pct"/>
          </w:tcPr>
          <w:p w14:paraId="6397BD8F" w14:textId="77777777" w:rsidR="002C301C" w:rsidRPr="00030F0D" w:rsidRDefault="002C301C" w:rsidP="00777CB4">
            <w:pPr>
              <w:spacing w:before="60" w:after="60" w:line="259" w:lineRule="auto"/>
            </w:pPr>
            <w:r w:rsidRPr="00030F0D">
              <w:t>Fundamental Security Principle (FSyP) 3 – Management of Human Performance</w:t>
            </w:r>
          </w:p>
          <w:p w14:paraId="4F4FF0DD" w14:textId="77777777" w:rsidR="002C301C" w:rsidRPr="00030F0D" w:rsidRDefault="002C301C" w:rsidP="00777CB4">
            <w:pPr>
              <w:spacing w:before="60" w:after="60" w:line="259" w:lineRule="auto"/>
            </w:pPr>
            <w:r w:rsidRPr="00030F0D">
              <w:t>‘Dutyholders must implement and maintain effective arrangements to ensure the human contribution to delivery of security is understood and appropriately designed (to include tasks, competence staffing, workspace, equipment and administrative control), implemented and resourced.’</w:t>
            </w:r>
          </w:p>
          <w:p w14:paraId="48D826ED" w14:textId="77777777" w:rsidR="002C301C" w:rsidRPr="00030F0D" w:rsidRDefault="002C301C" w:rsidP="00777CB4">
            <w:pPr>
              <w:spacing w:before="60" w:after="60" w:line="259" w:lineRule="auto"/>
            </w:pPr>
            <w:r w:rsidRPr="00030F0D">
              <w:t>Security Delivery Principles (</w:t>
            </w:r>
            <w:proofErr w:type="spellStart"/>
            <w:r w:rsidRPr="00030F0D">
              <w:t>SyDP</w:t>
            </w:r>
            <w:proofErr w:type="spellEnd"/>
            <w:r w:rsidRPr="00030F0D">
              <w:t>):</w:t>
            </w:r>
          </w:p>
          <w:p w14:paraId="275A275E" w14:textId="77777777" w:rsidR="002C301C" w:rsidRPr="00030F0D" w:rsidRDefault="002C301C" w:rsidP="00777CB4">
            <w:pPr>
              <w:pStyle w:val="ListParagraph"/>
              <w:numPr>
                <w:ilvl w:val="3"/>
                <w:numId w:val="12"/>
              </w:numPr>
              <w:spacing w:before="60" w:after="60" w:line="259" w:lineRule="auto"/>
              <w:ind w:left="497"/>
            </w:pPr>
            <w:proofErr w:type="spellStart"/>
            <w:r w:rsidRPr="00030F0D">
              <w:t>SyDP</w:t>
            </w:r>
            <w:proofErr w:type="spellEnd"/>
            <w:r w:rsidRPr="00030F0D">
              <w:t xml:space="preserve"> 3.1 – Identification and Analysis of Security Tasks and Roles</w:t>
            </w:r>
          </w:p>
          <w:p w14:paraId="48A50FBF" w14:textId="77777777" w:rsidR="002C301C" w:rsidRPr="00030F0D" w:rsidRDefault="002C301C" w:rsidP="00777CB4">
            <w:pPr>
              <w:pStyle w:val="ListParagraph"/>
              <w:numPr>
                <w:ilvl w:val="3"/>
                <w:numId w:val="12"/>
              </w:numPr>
              <w:spacing w:before="60" w:after="60" w:line="259" w:lineRule="auto"/>
              <w:ind w:left="497"/>
            </w:pPr>
            <w:proofErr w:type="spellStart"/>
            <w:r w:rsidRPr="00030F0D">
              <w:t>SyDP</w:t>
            </w:r>
            <w:proofErr w:type="spellEnd"/>
            <w:r w:rsidRPr="00030F0D">
              <w:t xml:space="preserve"> 3.2 - Sufficiency and Competence of Persons Delivering Security</w:t>
            </w:r>
          </w:p>
        </w:tc>
        <w:tc>
          <w:tcPr>
            <w:tcW w:w="758" w:type="pct"/>
          </w:tcPr>
          <w:p w14:paraId="7F5A00FA" w14:textId="03366BFE" w:rsidR="002C301C" w:rsidRPr="00030F0D" w:rsidRDefault="002C301C" w:rsidP="00777CB4">
            <w:pPr>
              <w:spacing w:before="60" w:after="60" w:line="259" w:lineRule="auto"/>
            </w:pPr>
            <w:r w:rsidRPr="00030F0D">
              <w:t>Nuclear Security Inspections (CNS-INSP-GD-001</w:t>
            </w:r>
            <w:r w:rsidR="00777CB4">
              <w:t>)</w:t>
            </w:r>
            <w:r>
              <w:t xml:space="preserve"> </w:t>
            </w:r>
            <w:sdt>
              <w:sdtPr>
                <w:id w:val="580176957"/>
                <w:citation/>
              </w:sdtPr>
              <w:sdtEndPr/>
              <w:sdtContent>
                <w:r>
                  <w:fldChar w:fldCharType="begin"/>
                </w:r>
                <w:r w:rsidR="00777CB4">
                  <w:instrText xml:space="preserve">CITATION ONR38 \l 2057 </w:instrText>
                </w:r>
                <w:r>
                  <w:fldChar w:fldCharType="separate"/>
                </w:r>
                <w:r w:rsidR="00777CB4" w:rsidRPr="00777CB4">
                  <w:rPr>
                    <w:noProof/>
                  </w:rPr>
                  <w:t>[8]</w:t>
                </w:r>
                <w:r>
                  <w:fldChar w:fldCharType="end"/>
                </w:r>
              </w:sdtContent>
            </w:sdt>
          </w:p>
        </w:tc>
      </w:tr>
      <w:tr w:rsidR="002C301C" w:rsidRPr="00B05735" w14:paraId="326E8112" w14:textId="77777777" w:rsidTr="00777CB4">
        <w:trPr>
          <w:cantSplit/>
        </w:trPr>
        <w:tc>
          <w:tcPr>
            <w:tcW w:w="554" w:type="pct"/>
          </w:tcPr>
          <w:p w14:paraId="6A4C6C33" w14:textId="77777777" w:rsidR="002C301C" w:rsidRPr="00566A0B" w:rsidRDefault="002C301C" w:rsidP="00777CB4">
            <w:pPr>
              <w:spacing w:before="60" w:after="60" w:line="259" w:lineRule="auto"/>
            </w:pPr>
            <w:r w:rsidRPr="00566A0B">
              <w:t>Transport</w:t>
            </w:r>
          </w:p>
        </w:tc>
        <w:tc>
          <w:tcPr>
            <w:tcW w:w="960" w:type="pct"/>
          </w:tcPr>
          <w:p w14:paraId="10DFD0C6" w14:textId="1C98E640" w:rsidR="002C301C" w:rsidRPr="00566A0B" w:rsidRDefault="002C301C" w:rsidP="00777CB4">
            <w:pPr>
              <w:spacing w:before="60" w:after="60" w:line="259" w:lineRule="auto"/>
            </w:pPr>
            <w:r w:rsidRPr="00566A0B">
              <w:t>Ionising Radiation Regulations 2017 (IRR17)</w:t>
            </w:r>
            <w:r>
              <w:t xml:space="preserve"> </w:t>
            </w:r>
            <w:sdt>
              <w:sdtPr>
                <w:id w:val="-2021931072"/>
                <w:citation/>
              </w:sdtPr>
              <w:sdtEndPr/>
              <w:sdtContent>
                <w:r>
                  <w:fldChar w:fldCharType="begin"/>
                </w:r>
                <w:r w:rsidR="00777CB4">
                  <w:instrText xml:space="preserve">CITATION GOV \l 2057 </w:instrText>
                </w:r>
                <w:r>
                  <w:fldChar w:fldCharType="separate"/>
                </w:r>
                <w:r w:rsidR="00777CB4" w:rsidRPr="00777CB4">
                  <w:rPr>
                    <w:noProof/>
                  </w:rPr>
                  <w:t>[9]</w:t>
                </w:r>
                <w:r>
                  <w:fldChar w:fldCharType="end"/>
                </w:r>
              </w:sdtContent>
            </w:sdt>
          </w:p>
          <w:p w14:paraId="7558F326" w14:textId="77777777" w:rsidR="002C301C" w:rsidRPr="00566A0B" w:rsidRDefault="002C301C" w:rsidP="00777CB4">
            <w:pPr>
              <w:spacing w:before="60" w:after="60" w:line="259" w:lineRule="auto"/>
            </w:pPr>
            <w:r w:rsidRPr="00566A0B">
              <w:t>Agreement concerning the International Carriage of Dangerous Goods by Road (ADR) (for road) and the Regulations concerning the International Carriage of Dangerous Goods by Rail (RID) (for rail) (ADR/RID)</w:t>
            </w:r>
          </w:p>
        </w:tc>
        <w:tc>
          <w:tcPr>
            <w:tcW w:w="2728" w:type="pct"/>
          </w:tcPr>
          <w:p w14:paraId="7074F3FC" w14:textId="77777777" w:rsidR="002C301C" w:rsidRPr="00566A0B" w:rsidRDefault="002C301C" w:rsidP="00777CB4">
            <w:pPr>
              <w:spacing w:before="60" w:after="60" w:line="259" w:lineRule="auto"/>
            </w:pPr>
            <w:r w:rsidRPr="00566A0B">
              <w:t>IRR17 Regulation 14 – Radiation protection adviser (2) ‘…..the employer must appoint that radiation protection adviser in writing and must include in that appointment the scope of the advice which the radiation protection adviser is required to give.’</w:t>
            </w:r>
          </w:p>
          <w:p w14:paraId="51C0FC10" w14:textId="77777777" w:rsidR="002C301C" w:rsidRPr="00566A0B" w:rsidRDefault="002C301C" w:rsidP="00777CB4">
            <w:pPr>
              <w:spacing w:before="60" w:after="60" w:line="259" w:lineRule="auto"/>
            </w:pPr>
            <w:r w:rsidRPr="00566A0B">
              <w:t>ADR/ RID §1.3.1 requires persons whose duties concern the carriage of dangerous goods, shall be trained in the requirements governing the carriage of such goods appropriate to their responsibilities and duties.</w:t>
            </w:r>
          </w:p>
          <w:p w14:paraId="7392D2D8" w14:textId="77777777" w:rsidR="002C301C" w:rsidRPr="00566A0B" w:rsidRDefault="002C301C" w:rsidP="00777CB4">
            <w:pPr>
              <w:spacing w:before="60" w:after="60" w:line="259" w:lineRule="auto"/>
            </w:pPr>
            <w:r w:rsidRPr="00566A0B">
              <w:t>ADR/ RID § 1.7.2.5 requires workers to be appropriately trained in radiation protection (including the protection of others that may be affected by their actions).</w:t>
            </w:r>
          </w:p>
        </w:tc>
        <w:tc>
          <w:tcPr>
            <w:tcW w:w="758" w:type="pct"/>
          </w:tcPr>
          <w:p w14:paraId="037173A7" w14:textId="01C3FAF6" w:rsidR="002C301C" w:rsidRPr="00566A0B" w:rsidRDefault="002C301C" w:rsidP="00777CB4">
            <w:pPr>
              <w:spacing w:before="60" w:after="60" w:line="259" w:lineRule="auto"/>
            </w:pPr>
            <w:r w:rsidRPr="00566A0B">
              <w:t>Compliance Inspection of Transport Arrangements (NS-INSP-GD-069</w:t>
            </w:r>
            <w:r w:rsidR="00777CB4">
              <w:t>)</w:t>
            </w:r>
            <w:r>
              <w:t xml:space="preserve"> </w:t>
            </w:r>
            <w:sdt>
              <w:sdtPr>
                <w:id w:val="-1938365523"/>
                <w:citation/>
              </w:sdtPr>
              <w:sdtEndPr/>
              <w:sdtContent>
                <w:r>
                  <w:fldChar w:fldCharType="begin"/>
                </w:r>
                <w:r w:rsidR="00777CB4">
                  <w:instrText xml:space="preserve">CITATION ONR39 \l 2057 </w:instrText>
                </w:r>
                <w:r>
                  <w:fldChar w:fldCharType="separate"/>
                </w:r>
                <w:r w:rsidR="00777CB4" w:rsidRPr="00777CB4">
                  <w:rPr>
                    <w:noProof/>
                  </w:rPr>
                  <w:t>[10]</w:t>
                </w:r>
                <w:r>
                  <w:fldChar w:fldCharType="end"/>
                </w:r>
              </w:sdtContent>
            </w:sdt>
          </w:p>
        </w:tc>
      </w:tr>
      <w:tr w:rsidR="002C301C" w:rsidRPr="00B05735" w14:paraId="4BCF39C3" w14:textId="77777777" w:rsidTr="00777CB4">
        <w:trPr>
          <w:cantSplit/>
        </w:trPr>
        <w:tc>
          <w:tcPr>
            <w:tcW w:w="554" w:type="pct"/>
          </w:tcPr>
          <w:p w14:paraId="545A5A3E" w14:textId="77777777" w:rsidR="002C301C" w:rsidRPr="00E360B3" w:rsidRDefault="002C301C" w:rsidP="00777CB4">
            <w:pPr>
              <w:spacing w:before="60" w:after="60" w:line="259" w:lineRule="auto"/>
            </w:pPr>
            <w:r w:rsidRPr="00E360B3">
              <w:lastRenderedPageBreak/>
              <w:t>Nuclear Site Health and Safety</w:t>
            </w:r>
          </w:p>
        </w:tc>
        <w:tc>
          <w:tcPr>
            <w:tcW w:w="960" w:type="pct"/>
          </w:tcPr>
          <w:p w14:paraId="2944DA09" w14:textId="77777777" w:rsidR="002C301C" w:rsidRPr="00E360B3" w:rsidRDefault="002C301C" w:rsidP="00777CB4">
            <w:pPr>
              <w:spacing w:before="60" w:after="60" w:line="259" w:lineRule="auto"/>
            </w:pPr>
            <w:r w:rsidRPr="00E360B3">
              <w:t>Health and Safety at Work etc Act 1974 (HSWA)</w:t>
            </w:r>
          </w:p>
          <w:p w14:paraId="516D591F" w14:textId="77777777" w:rsidR="002C301C" w:rsidRPr="00E360B3" w:rsidRDefault="002C301C" w:rsidP="00777CB4">
            <w:pPr>
              <w:spacing w:before="60" w:after="60" w:line="259" w:lineRule="auto"/>
            </w:pPr>
            <w:r w:rsidRPr="00E360B3">
              <w:t xml:space="preserve">Most RSPs of HSWA also relate specifically to </w:t>
            </w:r>
            <w:r>
              <w:t>competence and or appointment</w:t>
            </w:r>
            <w:r w:rsidRPr="00E360B3">
              <w:t xml:space="preserve"> some examples are identified here.</w:t>
            </w:r>
          </w:p>
        </w:tc>
        <w:tc>
          <w:tcPr>
            <w:tcW w:w="2728" w:type="pct"/>
          </w:tcPr>
          <w:p w14:paraId="6B00C989" w14:textId="77777777" w:rsidR="002C301C" w:rsidRPr="00E360B3" w:rsidRDefault="002C301C" w:rsidP="00777CB4">
            <w:pPr>
              <w:spacing w:before="60" w:after="60" w:line="259" w:lineRule="auto"/>
            </w:pPr>
            <w:r w:rsidRPr="00E276B3">
              <w:rPr>
                <w:u w:val="single"/>
              </w:rPr>
              <w:t>HSWA § 2 General duties of employers to their employees</w:t>
            </w:r>
            <w:r w:rsidRPr="00E360B3">
              <w:t xml:space="preserve"> (2) Without prejudice to the generality of an employer’s duty under the preceding subsection, the matters to which that duty extends include in particular—</w:t>
            </w:r>
          </w:p>
          <w:p w14:paraId="18406D5B" w14:textId="77777777" w:rsidR="002C301C" w:rsidRPr="00E360B3" w:rsidRDefault="002C301C" w:rsidP="00777CB4">
            <w:pPr>
              <w:spacing w:before="60" w:after="60" w:line="259" w:lineRule="auto"/>
            </w:pPr>
            <w:r w:rsidRPr="00E360B3">
              <w:t>(c)the provision of such information, instruction, training, and supervision as is necessary to ensure, so far as is reasonably practicable, the health and safety at work of his employees;</w:t>
            </w:r>
          </w:p>
          <w:p w14:paraId="7AAFF4C7" w14:textId="77777777" w:rsidR="002C301C" w:rsidRPr="00E276B3" w:rsidRDefault="002C301C" w:rsidP="00777CB4">
            <w:pPr>
              <w:spacing w:before="60" w:after="60" w:line="259" w:lineRule="auto"/>
              <w:rPr>
                <w:u w:val="single"/>
              </w:rPr>
            </w:pPr>
            <w:r w:rsidRPr="00E276B3">
              <w:rPr>
                <w:u w:val="single"/>
              </w:rPr>
              <w:t>CDM15 §8 General duties</w:t>
            </w:r>
          </w:p>
          <w:p w14:paraId="4B4E6363" w14:textId="77777777" w:rsidR="002C301C" w:rsidRPr="00E360B3" w:rsidRDefault="002C301C" w:rsidP="00777CB4">
            <w:pPr>
              <w:spacing w:before="60" w:after="60" w:line="259" w:lineRule="auto"/>
            </w:pPr>
            <w:r w:rsidRPr="00E360B3">
              <w:t>(1) A designer (including a principal designer) or contractor (including a principal contractor) appointed to work on a project must have the skills, knowledge and experience, and, if they are an organisation, the organisational capability, necessary to fulfil the role that they are appointed to undertake, in a manner that secures the health and safety of any person affected by the project.</w:t>
            </w:r>
          </w:p>
          <w:p w14:paraId="1947B8CA" w14:textId="77777777" w:rsidR="002C301C" w:rsidRPr="00E360B3" w:rsidRDefault="002C301C" w:rsidP="00777CB4">
            <w:pPr>
              <w:spacing w:before="60" w:after="60" w:line="259" w:lineRule="auto"/>
            </w:pPr>
            <w:r w:rsidRPr="00E360B3">
              <w:t>(2) A designer or contractor must not accept an appointment to a project unless they fulfil the conditions in paragraph (1).</w:t>
            </w:r>
          </w:p>
          <w:p w14:paraId="6F88DF78" w14:textId="77777777" w:rsidR="002C301C" w:rsidRPr="00E360B3" w:rsidRDefault="002C301C" w:rsidP="00777CB4">
            <w:pPr>
              <w:spacing w:before="60" w:after="60" w:line="259" w:lineRule="auto"/>
            </w:pPr>
            <w:r w:rsidRPr="00E360B3">
              <w:t>(3) A person who is responsible for appointing a designer or contractor to carry out work on a project must take reasonable steps to satisfy themselves that the designer or contractor fulfils the conditions in paragraph (1).</w:t>
            </w:r>
          </w:p>
          <w:p w14:paraId="70F1E05F" w14:textId="77777777" w:rsidR="002C301C" w:rsidRPr="00E360B3" w:rsidRDefault="002C301C" w:rsidP="00777CB4">
            <w:pPr>
              <w:spacing w:before="60" w:after="60" w:line="259" w:lineRule="auto"/>
            </w:pPr>
            <w:r w:rsidRPr="00E360B3">
              <w:t xml:space="preserve">Regulatory Reform (Fire Safety) Order 2005 §13 Firefighting and fire detection </w:t>
            </w:r>
          </w:p>
          <w:p w14:paraId="0A399E5E" w14:textId="77777777" w:rsidR="002C301C" w:rsidRPr="00E360B3" w:rsidRDefault="002C301C" w:rsidP="00777CB4">
            <w:pPr>
              <w:spacing w:before="60" w:after="60" w:line="259" w:lineRule="auto"/>
            </w:pPr>
            <w:r w:rsidRPr="00E360B3">
              <w:t>(3) The responsible person must, where necessary—</w:t>
            </w:r>
          </w:p>
          <w:p w14:paraId="5F7D2761" w14:textId="77777777" w:rsidR="002C301C" w:rsidRPr="00E360B3" w:rsidRDefault="002C301C" w:rsidP="00777CB4">
            <w:pPr>
              <w:spacing w:before="60" w:after="60" w:line="259" w:lineRule="auto"/>
            </w:pPr>
            <w:r w:rsidRPr="00E360B3">
              <w:t>(b) nominate competent persons to implement those measures and ensure that the number of such persons, their training, and the equipment available to them are adequate, taking into account the size of, and the specific hazards involved in, the premises concerned; and</w:t>
            </w:r>
          </w:p>
          <w:p w14:paraId="5F5CAD05" w14:textId="77777777" w:rsidR="002C301C" w:rsidRPr="00E360B3" w:rsidRDefault="002C301C" w:rsidP="00777CB4">
            <w:pPr>
              <w:spacing w:before="60" w:after="60" w:line="259" w:lineRule="auto"/>
            </w:pPr>
            <w:r w:rsidRPr="00E360B3">
              <w:t>(4) A person is to be regarded as competent for the purposes of paragraph (3)(b) where he has sufficient training and experience or knowledge and other qualities to enable him properly to implement the measures referred to in that paragraph.</w:t>
            </w:r>
          </w:p>
        </w:tc>
        <w:tc>
          <w:tcPr>
            <w:tcW w:w="758" w:type="pct"/>
          </w:tcPr>
          <w:p w14:paraId="01669188" w14:textId="77777777" w:rsidR="002C301C" w:rsidRPr="00E360B3" w:rsidRDefault="002C301C" w:rsidP="00777CB4">
            <w:pPr>
              <w:spacing w:before="60" w:after="60" w:line="259" w:lineRule="auto"/>
            </w:pPr>
          </w:p>
          <w:p w14:paraId="56E9B36B" w14:textId="77777777" w:rsidR="002C301C" w:rsidRPr="00E360B3" w:rsidRDefault="002C301C" w:rsidP="00777CB4">
            <w:pPr>
              <w:spacing w:before="60" w:after="60" w:line="259" w:lineRule="auto"/>
            </w:pPr>
          </w:p>
          <w:p w14:paraId="5E9505BC" w14:textId="77777777" w:rsidR="002C301C" w:rsidRPr="00E360B3" w:rsidRDefault="002C301C" w:rsidP="00777CB4">
            <w:pPr>
              <w:spacing w:before="60" w:after="60" w:line="259" w:lineRule="auto"/>
            </w:pPr>
          </w:p>
          <w:p w14:paraId="1609D7E3" w14:textId="77777777" w:rsidR="002C301C" w:rsidRPr="00E360B3" w:rsidRDefault="002C301C" w:rsidP="00777CB4">
            <w:pPr>
              <w:spacing w:before="60" w:after="60" w:line="259" w:lineRule="auto"/>
            </w:pPr>
          </w:p>
          <w:p w14:paraId="12ABEA19" w14:textId="77777777" w:rsidR="002C301C" w:rsidRPr="00E360B3" w:rsidRDefault="002C301C" w:rsidP="00777CB4">
            <w:pPr>
              <w:spacing w:before="60" w:after="60" w:line="259" w:lineRule="auto"/>
            </w:pPr>
          </w:p>
          <w:p w14:paraId="68407142" w14:textId="77777777" w:rsidR="002C301C" w:rsidRPr="00E360B3" w:rsidRDefault="002C301C" w:rsidP="00777CB4">
            <w:pPr>
              <w:spacing w:before="60" w:after="60" w:line="259" w:lineRule="auto"/>
            </w:pPr>
          </w:p>
          <w:p w14:paraId="0B45E951" w14:textId="420168E4" w:rsidR="002C301C" w:rsidRPr="00E360B3" w:rsidRDefault="002C301C" w:rsidP="00777CB4">
            <w:pPr>
              <w:spacing w:before="60" w:after="60" w:line="259" w:lineRule="auto"/>
            </w:pPr>
            <w:r w:rsidRPr="00E360B3">
              <w:t>Construction (Design and Management) Regulations (NS-INSP-GD-074</w:t>
            </w:r>
            <w:r w:rsidR="00777CB4">
              <w:t>)</w:t>
            </w:r>
            <w:sdt>
              <w:sdtPr>
                <w:id w:val="1582566716"/>
                <w:citation/>
              </w:sdtPr>
              <w:sdtEndPr/>
              <w:sdtContent>
                <w:r>
                  <w:fldChar w:fldCharType="begin"/>
                </w:r>
                <w:r w:rsidR="00777CB4">
                  <w:instrText xml:space="preserve">CITATION ONR40 \l 2057 </w:instrText>
                </w:r>
                <w:r>
                  <w:fldChar w:fldCharType="separate"/>
                </w:r>
                <w:r w:rsidR="00777CB4">
                  <w:rPr>
                    <w:noProof/>
                  </w:rPr>
                  <w:t xml:space="preserve"> </w:t>
                </w:r>
                <w:r w:rsidR="00777CB4" w:rsidRPr="00777CB4">
                  <w:rPr>
                    <w:noProof/>
                  </w:rPr>
                  <w:t>[11]</w:t>
                </w:r>
                <w:r>
                  <w:fldChar w:fldCharType="end"/>
                </w:r>
              </w:sdtContent>
            </w:sdt>
          </w:p>
          <w:p w14:paraId="141470F7" w14:textId="77777777" w:rsidR="002C301C" w:rsidRPr="00E360B3" w:rsidRDefault="002C301C" w:rsidP="00777CB4">
            <w:pPr>
              <w:spacing w:before="60" w:after="60" w:line="259" w:lineRule="auto"/>
            </w:pPr>
          </w:p>
          <w:p w14:paraId="6F3E7178" w14:textId="77777777" w:rsidR="002C301C" w:rsidRPr="00E360B3" w:rsidRDefault="002C301C" w:rsidP="00777CB4">
            <w:pPr>
              <w:spacing w:before="60" w:after="60" w:line="259" w:lineRule="auto"/>
            </w:pPr>
          </w:p>
          <w:p w14:paraId="4993FC35" w14:textId="77777777" w:rsidR="002C301C" w:rsidRPr="00E360B3" w:rsidRDefault="002C301C" w:rsidP="00777CB4">
            <w:pPr>
              <w:spacing w:before="60" w:after="60" w:line="259" w:lineRule="auto"/>
            </w:pPr>
          </w:p>
          <w:p w14:paraId="4D3F6195" w14:textId="77777777" w:rsidR="002C301C" w:rsidRPr="00E360B3" w:rsidRDefault="002C301C" w:rsidP="00777CB4">
            <w:pPr>
              <w:spacing w:before="60" w:after="60" w:line="259" w:lineRule="auto"/>
            </w:pPr>
          </w:p>
          <w:p w14:paraId="138F734A" w14:textId="77777777" w:rsidR="002C301C" w:rsidRPr="00E360B3" w:rsidRDefault="002C301C" w:rsidP="00777CB4">
            <w:pPr>
              <w:spacing w:before="60" w:after="60" w:line="259" w:lineRule="auto"/>
            </w:pPr>
          </w:p>
          <w:p w14:paraId="01468F6A" w14:textId="77777777" w:rsidR="002C301C" w:rsidRPr="00E360B3" w:rsidRDefault="002C301C" w:rsidP="00777CB4">
            <w:pPr>
              <w:spacing w:before="60" w:after="60" w:line="259" w:lineRule="auto"/>
            </w:pPr>
          </w:p>
          <w:p w14:paraId="0AF88B76" w14:textId="77777777" w:rsidR="002C301C" w:rsidRPr="00E360B3" w:rsidRDefault="002C301C" w:rsidP="00777CB4">
            <w:pPr>
              <w:spacing w:before="60" w:after="60" w:line="259" w:lineRule="auto"/>
            </w:pPr>
          </w:p>
          <w:p w14:paraId="7C0AD8F3" w14:textId="77777777" w:rsidR="002C301C" w:rsidRPr="00E360B3" w:rsidRDefault="002C301C" w:rsidP="00777CB4">
            <w:pPr>
              <w:spacing w:before="60" w:after="60" w:line="259" w:lineRule="auto"/>
            </w:pPr>
          </w:p>
          <w:p w14:paraId="4731D8A0" w14:textId="77777777" w:rsidR="002C301C" w:rsidRPr="00E360B3" w:rsidRDefault="002C301C" w:rsidP="00777CB4">
            <w:pPr>
              <w:spacing w:before="60" w:after="60" w:line="259" w:lineRule="auto"/>
            </w:pPr>
          </w:p>
          <w:p w14:paraId="5E505B66" w14:textId="2C8A74A8" w:rsidR="002C301C" w:rsidRPr="00E360B3" w:rsidRDefault="002C301C" w:rsidP="00777CB4">
            <w:pPr>
              <w:spacing w:before="60" w:after="60" w:line="259" w:lineRule="auto"/>
            </w:pPr>
            <w:r w:rsidRPr="00E360B3">
              <w:t>The regulation of Life Fire Safety on Nuclear Licensed Sites (TIG) NS-INSP-GD-073</w:t>
            </w:r>
            <w:r>
              <w:t xml:space="preserve"> </w:t>
            </w:r>
            <w:sdt>
              <w:sdtPr>
                <w:id w:val="1756325743"/>
                <w:citation/>
              </w:sdtPr>
              <w:sdtEndPr/>
              <w:sdtContent>
                <w:r>
                  <w:fldChar w:fldCharType="begin"/>
                </w:r>
                <w:r w:rsidR="00777CB4">
                  <w:instrText xml:space="preserve">CITATION ONR41 \l 2057 </w:instrText>
                </w:r>
                <w:r>
                  <w:fldChar w:fldCharType="separate"/>
                </w:r>
                <w:r w:rsidR="00777CB4" w:rsidRPr="00777CB4">
                  <w:rPr>
                    <w:noProof/>
                  </w:rPr>
                  <w:t>[12]</w:t>
                </w:r>
                <w:r>
                  <w:fldChar w:fldCharType="end"/>
                </w:r>
              </w:sdtContent>
            </w:sdt>
          </w:p>
        </w:tc>
      </w:tr>
    </w:tbl>
    <w:p w14:paraId="67E7C248" w14:textId="77777777" w:rsidR="002C301C" w:rsidRPr="00B05735" w:rsidRDefault="002C301C" w:rsidP="002C301C">
      <w:pPr>
        <w:spacing w:after="0" w:line="240" w:lineRule="auto"/>
        <w:rPr>
          <w:highlight w:val="yellow"/>
        </w:rPr>
        <w:sectPr w:rsidR="002C301C" w:rsidRPr="00B05735" w:rsidSect="00777CB4">
          <w:pgSz w:w="23811" w:h="16838" w:orient="landscape" w:code="8"/>
          <w:pgMar w:top="1440" w:right="1440" w:bottom="1440" w:left="1440" w:header="397" w:footer="397" w:gutter="0"/>
          <w:cols w:space="312"/>
          <w:docGrid w:linePitch="360"/>
        </w:sectPr>
      </w:pPr>
    </w:p>
    <w:bookmarkStart w:id="13" w:name="_Toc220242310" w:displacedByCustomXml="next"/>
    <w:sdt>
      <w:sdtPr>
        <w:rPr>
          <w:color w:val="auto"/>
          <w:sz w:val="24"/>
        </w:rPr>
        <w:id w:val="-652758001"/>
        <w:docPartObj>
          <w:docPartGallery w:val="Bibliographies"/>
          <w:docPartUnique/>
        </w:docPartObj>
      </w:sdtPr>
      <w:sdtEndPr/>
      <w:sdtContent>
        <w:p w14:paraId="5F37DAE5" w14:textId="77777777" w:rsidR="002042C2" w:rsidRDefault="002042C2" w:rsidP="002042C2">
          <w:pPr>
            <w:pStyle w:val="Heading1"/>
            <w:numPr>
              <w:ilvl w:val="0"/>
              <w:numId w:val="0"/>
            </w:numPr>
            <w:ind w:left="851" w:hanging="851"/>
          </w:pPr>
          <w:r>
            <w:t>References</w:t>
          </w:r>
          <w:bookmarkEnd w:id="13"/>
        </w:p>
        <w:sdt>
          <w:sdtPr>
            <w:id w:val="-573587230"/>
            <w:bibliography/>
          </w:sdtPr>
          <w:sdtEndPr/>
          <w:sdtContent>
            <w:p w14:paraId="6D9B14AA" w14:textId="77777777" w:rsidR="00777CB4" w:rsidRDefault="002042C2" w:rsidP="002042C2">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777CB4" w14:paraId="047F4A94" w14:textId="77777777">
                <w:trPr>
                  <w:divId w:val="648022370"/>
                  <w:tblCellSpacing w:w="15" w:type="dxa"/>
                </w:trPr>
                <w:tc>
                  <w:tcPr>
                    <w:tcW w:w="50" w:type="pct"/>
                    <w:hideMark/>
                  </w:tcPr>
                  <w:p w14:paraId="72437995" w14:textId="4400CBE6" w:rsidR="00777CB4" w:rsidRDefault="00777CB4" w:rsidP="00777CB4">
                    <w:pPr>
                      <w:pStyle w:val="Bibliography"/>
                      <w:spacing w:after="0"/>
                      <w:rPr>
                        <w:noProof/>
                        <w:szCs w:val="24"/>
                      </w:rPr>
                    </w:pPr>
                    <w:r>
                      <w:rPr>
                        <w:noProof/>
                      </w:rPr>
                      <w:t xml:space="preserve">[1] </w:t>
                    </w:r>
                  </w:p>
                </w:tc>
                <w:tc>
                  <w:tcPr>
                    <w:tcW w:w="0" w:type="auto"/>
                    <w:hideMark/>
                  </w:tcPr>
                  <w:p w14:paraId="219C4E94" w14:textId="77777777" w:rsidR="00777CB4" w:rsidRDefault="00777CB4" w:rsidP="00777CB4">
                    <w:pPr>
                      <w:pStyle w:val="Bibliography"/>
                      <w:spacing w:after="0"/>
                      <w:rPr>
                        <w:noProof/>
                      </w:rPr>
                    </w:pPr>
                    <w:r>
                      <w:rPr>
                        <w:noProof/>
                      </w:rPr>
                      <w:t>ONR, “NS-TAST-GD-027 - Training and Assuring Personnel Competence,” [Online]. Available: Available internally via HOW2 Hub and externally via the ONR website..</w:t>
                    </w:r>
                  </w:p>
                </w:tc>
              </w:tr>
              <w:tr w:rsidR="00777CB4" w14:paraId="12D49421" w14:textId="77777777">
                <w:trPr>
                  <w:divId w:val="648022370"/>
                  <w:tblCellSpacing w:w="15" w:type="dxa"/>
                </w:trPr>
                <w:tc>
                  <w:tcPr>
                    <w:tcW w:w="50" w:type="pct"/>
                    <w:hideMark/>
                  </w:tcPr>
                  <w:p w14:paraId="225CB5D5" w14:textId="77777777" w:rsidR="00777CB4" w:rsidRDefault="00777CB4" w:rsidP="00777CB4">
                    <w:pPr>
                      <w:pStyle w:val="Bibliography"/>
                      <w:spacing w:after="0"/>
                      <w:rPr>
                        <w:noProof/>
                      </w:rPr>
                    </w:pPr>
                    <w:r>
                      <w:rPr>
                        <w:noProof/>
                      </w:rPr>
                      <w:t xml:space="preserve">[2] </w:t>
                    </w:r>
                  </w:p>
                </w:tc>
                <w:tc>
                  <w:tcPr>
                    <w:tcW w:w="0" w:type="auto"/>
                    <w:hideMark/>
                  </w:tcPr>
                  <w:p w14:paraId="59B86A58" w14:textId="77777777" w:rsidR="00777CB4" w:rsidRDefault="00777CB4" w:rsidP="00777CB4">
                    <w:pPr>
                      <w:pStyle w:val="Bibliography"/>
                      <w:spacing w:after="0"/>
                      <w:rPr>
                        <w:noProof/>
                      </w:rPr>
                    </w:pPr>
                    <w:r>
                      <w:rPr>
                        <w:noProof/>
                      </w:rPr>
                      <w:t>ONR, “ONR-RD-POL-002 - Risk-Informed and Targeted Engagements (RITE) Policy,” [Online]. Available: Available internally via HOW2 Hub and externally via the ONR website..</w:t>
                    </w:r>
                  </w:p>
                </w:tc>
              </w:tr>
              <w:tr w:rsidR="00777CB4" w14:paraId="1F417527" w14:textId="77777777">
                <w:trPr>
                  <w:divId w:val="648022370"/>
                  <w:tblCellSpacing w:w="15" w:type="dxa"/>
                </w:trPr>
                <w:tc>
                  <w:tcPr>
                    <w:tcW w:w="50" w:type="pct"/>
                    <w:hideMark/>
                  </w:tcPr>
                  <w:p w14:paraId="00436785" w14:textId="77777777" w:rsidR="00777CB4" w:rsidRDefault="00777CB4" w:rsidP="00777CB4">
                    <w:pPr>
                      <w:pStyle w:val="Bibliography"/>
                      <w:spacing w:after="0"/>
                      <w:rPr>
                        <w:noProof/>
                      </w:rPr>
                    </w:pPr>
                    <w:r>
                      <w:rPr>
                        <w:noProof/>
                      </w:rPr>
                      <w:t xml:space="preserve">[3] </w:t>
                    </w:r>
                  </w:p>
                </w:tc>
                <w:tc>
                  <w:tcPr>
                    <w:tcW w:w="0" w:type="auto"/>
                    <w:hideMark/>
                  </w:tcPr>
                  <w:p w14:paraId="34E70F44" w14:textId="77777777" w:rsidR="00777CB4" w:rsidRDefault="00777CB4" w:rsidP="00777CB4">
                    <w:pPr>
                      <w:pStyle w:val="Bibliography"/>
                      <w:spacing w:after="0"/>
                      <w:rPr>
                        <w:noProof/>
                      </w:rPr>
                    </w:pPr>
                    <w:r>
                      <w:rPr>
                        <w:noProof/>
                      </w:rPr>
                      <w:t>ONR, “NS-INSP-GD-010 - LC 10 Training,” [Online]. Available: Available internally via HOW2 Hub and externally via the ONR website..</w:t>
                    </w:r>
                  </w:p>
                </w:tc>
              </w:tr>
              <w:tr w:rsidR="00777CB4" w14:paraId="5D869B9C" w14:textId="77777777">
                <w:trPr>
                  <w:divId w:val="648022370"/>
                  <w:tblCellSpacing w:w="15" w:type="dxa"/>
                </w:trPr>
                <w:tc>
                  <w:tcPr>
                    <w:tcW w:w="50" w:type="pct"/>
                    <w:hideMark/>
                  </w:tcPr>
                  <w:p w14:paraId="2D382C0A" w14:textId="77777777" w:rsidR="00777CB4" w:rsidRDefault="00777CB4" w:rsidP="00777CB4">
                    <w:pPr>
                      <w:pStyle w:val="Bibliography"/>
                      <w:spacing w:after="0"/>
                      <w:rPr>
                        <w:noProof/>
                      </w:rPr>
                    </w:pPr>
                    <w:r>
                      <w:rPr>
                        <w:noProof/>
                      </w:rPr>
                      <w:t xml:space="preserve">[4] </w:t>
                    </w:r>
                  </w:p>
                </w:tc>
                <w:tc>
                  <w:tcPr>
                    <w:tcW w:w="0" w:type="auto"/>
                    <w:hideMark/>
                  </w:tcPr>
                  <w:p w14:paraId="5EFE516D" w14:textId="77777777" w:rsidR="00777CB4" w:rsidRDefault="00777CB4" w:rsidP="00777CB4">
                    <w:pPr>
                      <w:pStyle w:val="Bibliography"/>
                      <w:spacing w:after="0"/>
                      <w:rPr>
                        <w:noProof/>
                      </w:rPr>
                    </w:pPr>
                    <w:r>
                      <w:rPr>
                        <w:noProof/>
                      </w:rPr>
                      <w:t>ONR, “ONR-INSP-GD-064 - General Inspection Guide,” [Online]. Available: Available internally via HOW2 Hub and externally via the ONR website..</w:t>
                    </w:r>
                  </w:p>
                </w:tc>
              </w:tr>
              <w:tr w:rsidR="00777CB4" w14:paraId="600E578E" w14:textId="77777777">
                <w:trPr>
                  <w:divId w:val="648022370"/>
                  <w:tblCellSpacing w:w="15" w:type="dxa"/>
                </w:trPr>
                <w:tc>
                  <w:tcPr>
                    <w:tcW w:w="50" w:type="pct"/>
                    <w:hideMark/>
                  </w:tcPr>
                  <w:p w14:paraId="100CA7C9" w14:textId="77777777" w:rsidR="00777CB4" w:rsidRDefault="00777CB4" w:rsidP="00777CB4">
                    <w:pPr>
                      <w:pStyle w:val="Bibliography"/>
                      <w:spacing w:after="0"/>
                      <w:rPr>
                        <w:noProof/>
                      </w:rPr>
                    </w:pPr>
                    <w:r>
                      <w:rPr>
                        <w:noProof/>
                      </w:rPr>
                      <w:t xml:space="preserve">[5] </w:t>
                    </w:r>
                  </w:p>
                </w:tc>
                <w:tc>
                  <w:tcPr>
                    <w:tcW w:w="0" w:type="auto"/>
                    <w:hideMark/>
                  </w:tcPr>
                  <w:p w14:paraId="508D8403" w14:textId="77777777" w:rsidR="00777CB4" w:rsidRDefault="00777CB4" w:rsidP="00777CB4">
                    <w:pPr>
                      <w:pStyle w:val="Bibliography"/>
                      <w:spacing w:after="0"/>
                      <w:rPr>
                        <w:noProof/>
                      </w:rPr>
                    </w:pPr>
                    <w:r>
                      <w:rPr>
                        <w:noProof/>
                      </w:rPr>
                      <w:t>ONR, “ONR Nuclear Material Accountancy Control &amp; Safeguards (ONMACS),” [Online]. Available: Available internally via HOW2 Hub and externally via the ONR website..</w:t>
                    </w:r>
                  </w:p>
                </w:tc>
              </w:tr>
              <w:tr w:rsidR="00777CB4" w14:paraId="695F0D7B" w14:textId="77777777">
                <w:trPr>
                  <w:divId w:val="648022370"/>
                  <w:tblCellSpacing w:w="15" w:type="dxa"/>
                </w:trPr>
                <w:tc>
                  <w:tcPr>
                    <w:tcW w:w="50" w:type="pct"/>
                    <w:hideMark/>
                  </w:tcPr>
                  <w:p w14:paraId="2141D514" w14:textId="77777777" w:rsidR="00777CB4" w:rsidRDefault="00777CB4" w:rsidP="00777CB4">
                    <w:pPr>
                      <w:pStyle w:val="Bibliography"/>
                      <w:spacing w:after="0"/>
                      <w:rPr>
                        <w:noProof/>
                      </w:rPr>
                    </w:pPr>
                    <w:r>
                      <w:rPr>
                        <w:noProof/>
                      </w:rPr>
                      <w:t xml:space="preserve">[6] </w:t>
                    </w:r>
                  </w:p>
                </w:tc>
                <w:tc>
                  <w:tcPr>
                    <w:tcW w:w="0" w:type="auto"/>
                    <w:hideMark/>
                  </w:tcPr>
                  <w:p w14:paraId="759828B8" w14:textId="77777777" w:rsidR="00777CB4" w:rsidRDefault="00777CB4" w:rsidP="00777CB4">
                    <w:pPr>
                      <w:pStyle w:val="Bibliography"/>
                      <w:spacing w:after="0"/>
                      <w:rPr>
                        <w:noProof/>
                      </w:rPr>
                    </w:pPr>
                    <w:r>
                      <w:rPr>
                        <w:noProof/>
                      </w:rPr>
                      <w:t>ONR, “SG-INSP-GD-001 - Safeguards,” [Online]. Available: Available internally via HOW2 Hub and externally via the ONR website..</w:t>
                    </w:r>
                  </w:p>
                </w:tc>
              </w:tr>
              <w:tr w:rsidR="00777CB4" w14:paraId="14A64211" w14:textId="77777777">
                <w:trPr>
                  <w:divId w:val="648022370"/>
                  <w:tblCellSpacing w:w="15" w:type="dxa"/>
                </w:trPr>
                <w:tc>
                  <w:tcPr>
                    <w:tcW w:w="50" w:type="pct"/>
                    <w:hideMark/>
                  </w:tcPr>
                  <w:p w14:paraId="7E952496" w14:textId="77777777" w:rsidR="00777CB4" w:rsidRDefault="00777CB4" w:rsidP="00777CB4">
                    <w:pPr>
                      <w:pStyle w:val="Bibliography"/>
                      <w:spacing w:after="0"/>
                      <w:rPr>
                        <w:noProof/>
                      </w:rPr>
                    </w:pPr>
                    <w:r>
                      <w:rPr>
                        <w:noProof/>
                      </w:rPr>
                      <w:t xml:space="preserve">[7] </w:t>
                    </w:r>
                  </w:p>
                </w:tc>
                <w:tc>
                  <w:tcPr>
                    <w:tcW w:w="0" w:type="auto"/>
                    <w:hideMark/>
                  </w:tcPr>
                  <w:p w14:paraId="3AA986D4" w14:textId="77777777" w:rsidR="00777CB4" w:rsidRDefault="00777CB4" w:rsidP="00777CB4">
                    <w:pPr>
                      <w:pStyle w:val="Bibliography"/>
                      <w:spacing w:after="0"/>
                      <w:rPr>
                        <w:noProof/>
                      </w:rPr>
                    </w:pPr>
                    <w:r>
                      <w:rPr>
                        <w:noProof/>
                      </w:rPr>
                      <w:t>ONR, “Security Assessment Principles for the Civil Nuclear Industry (SyAPs),” [Online]. Available: Available internally via HOW2 Hub and externally via the ONR website..</w:t>
                    </w:r>
                  </w:p>
                </w:tc>
              </w:tr>
              <w:tr w:rsidR="00777CB4" w14:paraId="6B0BB6AD" w14:textId="77777777">
                <w:trPr>
                  <w:divId w:val="648022370"/>
                  <w:tblCellSpacing w:w="15" w:type="dxa"/>
                </w:trPr>
                <w:tc>
                  <w:tcPr>
                    <w:tcW w:w="50" w:type="pct"/>
                    <w:hideMark/>
                  </w:tcPr>
                  <w:p w14:paraId="494151DA" w14:textId="77777777" w:rsidR="00777CB4" w:rsidRDefault="00777CB4" w:rsidP="00777CB4">
                    <w:pPr>
                      <w:pStyle w:val="Bibliography"/>
                      <w:spacing w:after="0"/>
                      <w:rPr>
                        <w:noProof/>
                      </w:rPr>
                    </w:pPr>
                    <w:r>
                      <w:rPr>
                        <w:noProof/>
                      </w:rPr>
                      <w:t xml:space="preserve">[8] </w:t>
                    </w:r>
                  </w:p>
                </w:tc>
                <w:tc>
                  <w:tcPr>
                    <w:tcW w:w="0" w:type="auto"/>
                    <w:hideMark/>
                  </w:tcPr>
                  <w:p w14:paraId="69EE0391" w14:textId="77777777" w:rsidR="00777CB4" w:rsidRDefault="00777CB4" w:rsidP="00777CB4">
                    <w:pPr>
                      <w:pStyle w:val="Bibliography"/>
                      <w:spacing w:after="0"/>
                      <w:rPr>
                        <w:noProof/>
                      </w:rPr>
                    </w:pPr>
                    <w:r>
                      <w:rPr>
                        <w:noProof/>
                      </w:rPr>
                      <w:t>ONR, “CNS-INSP-GD-001 - Nuclear Security Inspections,” [Online]. Available: Available internally via HOW2 Hub and externally via the ONR website..</w:t>
                    </w:r>
                  </w:p>
                </w:tc>
              </w:tr>
              <w:tr w:rsidR="00777CB4" w14:paraId="04A04344" w14:textId="77777777">
                <w:trPr>
                  <w:divId w:val="648022370"/>
                  <w:tblCellSpacing w:w="15" w:type="dxa"/>
                </w:trPr>
                <w:tc>
                  <w:tcPr>
                    <w:tcW w:w="50" w:type="pct"/>
                    <w:hideMark/>
                  </w:tcPr>
                  <w:p w14:paraId="3B6C055B" w14:textId="77777777" w:rsidR="00777CB4" w:rsidRDefault="00777CB4" w:rsidP="00777CB4">
                    <w:pPr>
                      <w:pStyle w:val="Bibliography"/>
                      <w:spacing w:after="0"/>
                      <w:rPr>
                        <w:noProof/>
                      </w:rPr>
                    </w:pPr>
                    <w:r>
                      <w:rPr>
                        <w:noProof/>
                      </w:rPr>
                      <w:t xml:space="preserve">[9] </w:t>
                    </w:r>
                  </w:p>
                </w:tc>
                <w:tc>
                  <w:tcPr>
                    <w:tcW w:w="0" w:type="auto"/>
                    <w:hideMark/>
                  </w:tcPr>
                  <w:p w14:paraId="3A164D4D" w14:textId="77777777" w:rsidR="00777CB4" w:rsidRDefault="00777CB4" w:rsidP="00777CB4">
                    <w:pPr>
                      <w:pStyle w:val="Bibliography"/>
                      <w:spacing w:after="0"/>
                      <w:rPr>
                        <w:noProof/>
                      </w:rPr>
                    </w:pPr>
                    <w:r>
                      <w:rPr>
                        <w:noProof/>
                      </w:rPr>
                      <w:t>HM Government, “The Ionising Radiation Regulations 2017,” 2017.</w:t>
                    </w:r>
                  </w:p>
                </w:tc>
              </w:tr>
              <w:tr w:rsidR="00777CB4" w14:paraId="109AB686" w14:textId="77777777">
                <w:trPr>
                  <w:divId w:val="648022370"/>
                  <w:tblCellSpacing w:w="15" w:type="dxa"/>
                </w:trPr>
                <w:tc>
                  <w:tcPr>
                    <w:tcW w:w="50" w:type="pct"/>
                    <w:hideMark/>
                  </w:tcPr>
                  <w:p w14:paraId="13413556" w14:textId="77777777" w:rsidR="00777CB4" w:rsidRDefault="00777CB4" w:rsidP="00777CB4">
                    <w:pPr>
                      <w:pStyle w:val="Bibliography"/>
                      <w:spacing w:after="0"/>
                      <w:rPr>
                        <w:noProof/>
                      </w:rPr>
                    </w:pPr>
                    <w:r>
                      <w:rPr>
                        <w:noProof/>
                      </w:rPr>
                      <w:t xml:space="preserve">[10] </w:t>
                    </w:r>
                  </w:p>
                </w:tc>
                <w:tc>
                  <w:tcPr>
                    <w:tcW w:w="0" w:type="auto"/>
                    <w:hideMark/>
                  </w:tcPr>
                  <w:p w14:paraId="47A7EF78" w14:textId="77777777" w:rsidR="00777CB4" w:rsidRDefault="00777CB4" w:rsidP="00777CB4">
                    <w:pPr>
                      <w:pStyle w:val="Bibliography"/>
                      <w:spacing w:after="0"/>
                      <w:rPr>
                        <w:noProof/>
                      </w:rPr>
                    </w:pPr>
                    <w:r>
                      <w:rPr>
                        <w:noProof/>
                      </w:rPr>
                      <w:t>ONR, “NS-INSP-GD-069 - Compliance Inspection of Transport Arrangements,” [Online]. Available: Available internally via HOW2 Hub and externally via the ONR website..</w:t>
                    </w:r>
                  </w:p>
                </w:tc>
              </w:tr>
              <w:tr w:rsidR="00777CB4" w14:paraId="705123E3" w14:textId="77777777">
                <w:trPr>
                  <w:divId w:val="648022370"/>
                  <w:tblCellSpacing w:w="15" w:type="dxa"/>
                </w:trPr>
                <w:tc>
                  <w:tcPr>
                    <w:tcW w:w="50" w:type="pct"/>
                    <w:hideMark/>
                  </w:tcPr>
                  <w:p w14:paraId="1A58E3AF" w14:textId="77777777" w:rsidR="00777CB4" w:rsidRDefault="00777CB4" w:rsidP="00777CB4">
                    <w:pPr>
                      <w:pStyle w:val="Bibliography"/>
                      <w:spacing w:after="0"/>
                      <w:rPr>
                        <w:noProof/>
                      </w:rPr>
                    </w:pPr>
                    <w:r>
                      <w:rPr>
                        <w:noProof/>
                      </w:rPr>
                      <w:t xml:space="preserve">[11] </w:t>
                    </w:r>
                  </w:p>
                </w:tc>
                <w:tc>
                  <w:tcPr>
                    <w:tcW w:w="0" w:type="auto"/>
                    <w:hideMark/>
                  </w:tcPr>
                  <w:p w14:paraId="5F238278" w14:textId="77777777" w:rsidR="00777CB4" w:rsidRDefault="00777CB4" w:rsidP="00777CB4">
                    <w:pPr>
                      <w:pStyle w:val="Bibliography"/>
                      <w:spacing w:after="0"/>
                      <w:rPr>
                        <w:noProof/>
                      </w:rPr>
                    </w:pPr>
                    <w:r>
                      <w:rPr>
                        <w:noProof/>
                      </w:rPr>
                      <w:t>ONR, “NS-INSP-GD-074 - Construction (Design and Management) Regulations,” [Online]. Available: Available internally via HOW2 Hub and externally via the ONR website..</w:t>
                    </w:r>
                  </w:p>
                </w:tc>
              </w:tr>
              <w:tr w:rsidR="00777CB4" w14:paraId="4CB2A812" w14:textId="77777777">
                <w:trPr>
                  <w:divId w:val="648022370"/>
                  <w:tblCellSpacing w:w="15" w:type="dxa"/>
                </w:trPr>
                <w:tc>
                  <w:tcPr>
                    <w:tcW w:w="50" w:type="pct"/>
                    <w:hideMark/>
                  </w:tcPr>
                  <w:p w14:paraId="73DAA3B0" w14:textId="77777777" w:rsidR="00777CB4" w:rsidRDefault="00777CB4" w:rsidP="00777CB4">
                    <w:pPr>
                      <w:pStyle w:val="Bibliography"/>
                      <w:spacing w:after="0"/>
                      <w:rPr>
                        <w:noProof/>
                      </w:rPr>
                    </w:pPr>
                    <w:r>
                      <w:rPr>
                        <w:noProof/>
                      </w:rPr>
                      <w:t xml:space="preserve">[12] </w:t>
                    </w:r>
                  </w:p>
                </w:tc>
                <w:tc>
                  <w:tcPr>
                    <w:tcW w:w="0" w:type="auto"/>
                    <w:hideMark/>
                  </w:tcPr>
                  <w:p w14:paraId="25C68A41" w14:textId="77777777" w:rsidR="00777CB4" w:rsidRDefault="00777CB4" w:rsidP="00777CB4">
                    <w:pPr>
                      <w:pStyle w:val="Bibliography"/>
                      <w:spacing w:after="0"/>
                      <w:rPr>
                        <w:noProof/>
                      </w:rPr>
                    </w:pPr>
                    <w:r>
                      <w:rPr>
                        <w:noProof/>
                      </w:rPr>
                      <w:t>ONR, “NS-INSP-GD-073 - The regulation of Life Fire Safety on Nuclear Licensed Sites,” [Online]. Available: Available internally via HOW2 Hub and externally via the ONR website..</w:t>
                    </w:r>
                  </w:p>
                </w:tc>
              </w:tr>
            </w:tbl>
            <w:p w14:paraId="7CE686D0" w14:textId="77777777" w:rsidR="00777CB4" w:rsidRDefault="00777CB4">
              <w:pPr>
                <w:divId w:val="648022370"/>
                <w:rPr>
                  <w:rFonts w:eastAsia="Times New Roman"/>
                  <w:noProof/>
                </w:rPr>
              </w:pPr>
            </w:p>
            <w:p w14:paraId="7CD57A40" w14:textId="5F43FB94" w:rsidR="002042C2" w:rsidRDefault="002042C2" w:rsidP="002042C2">
              <w:r>
                <w:rPr>
                  <w:b/>
                  <w:bCs/>
                  <w:noProof/>
                </w:rPr>
                <w:fldChar w:fldCharType="end"/>
              </w:r>
            </w:p>
          </w:sdtContent>
        </w:sdt>
      </w:sdtContent>
    </w:sdt>
    <w:p w14:paraId="03973FCE" w14:textId="77777777" w:rsidR="00930E37" w:rsidRDefault="00930E37" w:rsidP="002042C2"/>
    <w:p w14:paraId="6DB6E9BC" w14:textId="77777777" w:rsidR="00084ABE" w:rsidRDefault="00084ABE" w:rsidP="00930E37">
      <w:pPr>
        <w:pStyle w:val="Heading1"/>
        <w:numPr>
          <w:ilvl w:val="0"/>
          <w:numId w:val="0"/>
        </w:numPr>
        <w:ind w:left="851" w:hanging="851"/>
        <w:sectPr w:rsidR="00084ABE" w:rsidSect="00777CB4">
          <w:headerReference w:type="even" r:id="rId25"/>
          <w:headerReference w:type="default" r:id="rId26"/>
          <w:footerReference w:type="even" r:id="rId27"/>
          <w:pgSz w:w="11906" w:h="16838" w:code="9"/>
          <w:pgMar w:top="1440" w:right="1440" w:bottom="1440" w:left="1440" w:header="397" w:footer="397" w:gutter="0"/>
          <w:cols w:space="312"/>
          <w:docGrid w:linePitch="360"/>
        </w:sectPr>
      </w:pPr>
    </w:p>
    <w:p w14:paraId="336D4958" w14:textId="77777777" w:rsidR="00777CB4" w:rsidRDefault="00777CB4" w:rsidP="00930E37">
      <w:pPr>
        <w:pStyle w:val="Heading1"/>
        <w:numPr>
          <w:ilvl w:val="0"/>
          <w:numId w:val="0"/>
        </w:numPr>
        <w:ind w:left="851" w:hanging="851"/>
        <w:sectPr w:rsidR="00777CB4" w:rsidSect="00777CB4">
          <w:type w:val="continuous"/>
          <w:pgSz w:w="11906" w:h="16838" w:code="9"/>
          <w:pgMar w:top="1440" w:right="1440" w:bottom="1440" w:left="1440" w:header="397" w:footer="397" w:gutter="0"/>
          <w:cols w:space="312"/>
          <w:docGrid w:linePitch="360"/>
        </w:sectPr>
      </w:pPr>
      <w:bookmarkStart w:id="14" w:name="_Toc220242311"/>
    </w:p>
    <w:p w14:paraId="07D791C5" w14:textId="77777777" w:rsidR="00930E37" w:rsidRPr="00595C8C" w:rsidRDefault="00930E37" w:rsidP="00930E37">
      <w:pPr>
        <w:pStyle w:val="Heading1"/>
        <w:numPr>
          <w:ilvl w:val="0"/>
          <w:numId w:val="0"/>
        </w:numPr>
        <w:ind w:left="851" w:hanging="851"/>
      </w:pPr>
      <w:r>
        <w:lastRenderedPageBreak/>
        <w:t>Document control information</w:t>
      </w:r>
      <w:bookmarkEnd w:id="14"/>
    </w:p>
    <w:p w14:paraId="52FB8A73" w14:textId="77777777" w:rsidR="004E6568" w:rsidRPr="004E6568" w:rsidRDefault="004E6568" w:rsidP="004E6568">
      <w:pPr>
        <w:rPr>
          <w:b/>
          <w:bCs/>
          <w:szCs w:val="24"/>
        </w:rPr>
      </w:pPr>
      <w:r w:rsidRPr="004E6568">
        <w:rPr>
          <w:b/>
          <w:bCs/>
          <w:szCs w:val="24"/>
        </w:rPr>
        <w:t xml:space="preserve">Authored by: </w:t>
      </w:r>
      <w:r w:rsidRPr="00777CB4">
        <w:rPr>
          <w:szCs w:val="24"/>
        </w:rPr>
        <w:t>Nuclear Safety Inspector</w:t>
      </w:r>
      <w:r w:rsidRPr="004E6568">
        <w:rPr>
          <w:b/>
          <w:bCs/>
          <w:szCs w:val="24"/>
        </w:rPr>
        <w:t xml:space="preserve"> </w:t>
      </w:r>
    </w:p>
    <w:p w14:paraId="16FB3EAA" w14:textId="77777777" w:rsidR="004E6568" w:rsidRPr="004E6568" w:rsidRDefault="004E6568" w:rsidP="004E6568">
      <w:pPr>
        <w:rPr>
          <w:b/>
          <w:bCs/>
          <w:szCs w:val="24"/>
        </w:rPr>
      </w:pPr>
      <w:r w:rsidRPr="004E6568">
        <w:rPr>
          <w:b/>
          <w:bCs/>
          <w:szCs w:val="24"/>
        </w:rPr>
        <w:t xml:space="preserve">Approved by: </w:t>
      </w:r>
      <w:r w:rsidRPr="00777CB4">
        <w:rPr>
          <w:szCs w:val="24"/>
        </w:rPr>
        <w:t>Head of Profession – Operational Inspection</w:t>
      </w:r>
    </w:p>
    <w:p w14:paraId="10D33D1E" w14:textId="300BBA06" w:rsidR="00930E37" w:rsidRPr="00196ADB" w:rsidRDefault="00930E37" w:rsidP="00930E37">
      <w:pPr>
        <w:rPr>
          <w:szCs w:val="24"/>
        </w:rPr>
      </w:pPr>
      <w:r w:rsidRPr="00196ADB">
        <w:rPr>
          <w:b/>
          <w:bCs/>
          <w:szCs w:val="24"/>
        </w:rPr>
        <w:t>Issue</w:t>
      </w:r>
      <w:r>
        <w:rPr>
          <w:b/>
          <w:bCs/>
          <w:szCs w:val="24"/>
        </w:rPr>
        <w:t>:</w:t>
      </w:r>
      <w:r w:rsidRPr="00196ADB">
        <w:rPr>
          <w:szCs w:val="24"/>
        </w:rPr>
        <w:t xml:space="preserve"> </w:t>
      </w:r>
      <w:sdt>
        <w:sdtPr>
          <w:rPr>
            <w:szCs w:val="24"/>
          </w:rPr>
          <w:alias w:val="Issue No."/>
          <w:tag w:val=""/>
          <w:id w:val="-894428327"/>
          <w:placeholder>
            <w:docPart w:val="4BFF33CE9ACF45B4BD9D9653F86AF5B6"/>
          </w:placeholder>
          <w:dataBinding w:prefixMappings="xmlns:ns0='http://purl.org/dc/elements/1.1/' xmlns:ns1='http://schemas.openxmlformats.org/package/2006/metadata/core-properties' " w:xpath="/ns1:coreProperties[1]/ns1:contentStatus[1]" w:storeItemID="{6C3C8BC8-F283-45AE-878A-BAB7291924A1}"/>
          <w:text/>
        </w:sdtPr>
        <w:sdtEndPr/>
        <w:sdtContent>
          <w:r w:rsidR="004E6568">
            <w:rPr>
              <w:szCs w:val="24"/>
            </w:rPr>
            <w:t>4.1</w:t>
          </w:r>
        </w:sdtContent>
      </w:sdt>
    </w:p>
    <w:p w14:paraId="12DC54B5" w14:textId="1E53A504" w:rsidR="00930E37" w:rsidRPr="00196ADB" w:rsidRDefault="00930E37" w:rsidP="00930E37">
      <w:pPr>
        <w:rPr>
          <w:szCs w:val="24"/>
        </w:rPr>
      </w:pPr>
      <w:r>
        <w:rPr>
          <w:b/>
          <w:bCs/>
          <w:szCs w:val="24"/>
        </w:rPr>
        <w:t>Published</w:t>
      </w:r>
      <w:r w:rsidRPr="00196ADB">
        <w:rPr>
          <w:szCs w:val="24"/>
        </w:rPr>
        <w:t xml:space="preserve">: </w:t>
      </w:r>
      <w:r w:rsidR="004E6568">
        <w:rPr>
          <w:szCs w:val="24"/>
        </w:rPr>
        <w:t>January</w:t>
      </w:r>
      <w:r>
        <w:rPr>
          <w:szCs w:val="24"/>
        </w:rPr>
        <w:t xml:space="preserve"> </w:t>
      </w:r>
      <w:r w:rsidR="004E6568">
        <w:rPr>
          <w:szCs w:val="24"/>
        </w:rPr>
        <w:t>2026</w:t>
      </w:r>
    </w:p>
    <w:p w14:paraId="29AA6F0F" w14:textId="000052EC" w:rsidR="00930E37" w:rsidRPr="00196ADB" w:rsidRDefault="00930E37" w:rsidP="00930E37">
      <w:pPr>
        <w:rPr>
          <w:szCs w:val="24"/>
        </w:rPr>
      </w:pPr>
      <w:r w:rsidRPr="00196ADB">
        <w:rPr>
          <w:b/>
          <w:bCs/>
          <w:szCs w:val="24"/>
        </w:rPr>
        <w:t xml:space="preserve">Next </w:t>
      </w:r>
      <w:r>
        <w:rPr>
          <w:b/>
          <w:bCs/>
          <w:szCs w:val="24"/>
        </w:rPr>
        <w:t>scheduled review</w:t>
      </w:r>
      <w:r w:rsidRPr="00196ADB">
        <w:rPr>
          <w:szCs w:val="24"/>
        </w:rPr>
        <w:t xml:space="preserve">: </w:t>
      </w:r>
      <w:r w:rsidR="004E6568">
        <w:rPr>
          <w:szCs w:val="24"/>
        </w:rPr>
        <w:t>February</w:t>
      </w:r>
      <w:r>
        <w:rPr>
          <w:szCs w:val="24"/>
        </w:rPr>
        <w:t xml:space="preserve"> </w:t>
      </w:r>
      <w:r w:rsidR="004E6568">
        <w:rPr>
          <w:szCs w:val="24"/>
        </w:rPr>
        <w:t>2029</w:t>
      </w:r>
    </w:p>
    <w:p w14:paraId="0A735AFC" w14:textId="7A331BD2" w:rsidR="00930E37" w:rsidRPr="00196ADB" w:rsidRDefault="00930E37" w:rsidP="00930E37">
      <w:pPr>
        <w:rPr>
          <w:szCs w:val="24"/>
        </w:rPr>
      </w:pPr>
      <w:r w:rsidRPr="00196ADB">
        <w:rPr>
          <w:b/>
          <w:bCs/>
          <w:szCs w:val="24"/>
        </w:rPr>
        <w:t>Doc</w:t>
      </w:r>
      <w:r>
        <w:rPr>
          <w:b/>
          <w:bCs/>
          <w:szCs w:val="24"/>
        </w:rPr>
        <w:t>ument reference</w:t>
      </w:r>
      <w:r w:rsidRPr="00196ADB">
        <w:rPr>
          <w:szCs w:val="24"/>
        </w:rPr>
        <w:t xml:space="preserve">: </w:t>
      </w:r>
      <w:r w:rsidR="00151945">
        <w:rPr>
          <w:szCs w:val="24"/>
        </w:rPr>
        <w:t>NS-INSP-GD-012</w:t>
      </w:r>
    </w:p>
    <w:p w14:paraId="0676226F" w14:textId="0EF79BF7" w:rsidR="00930E37" w:rsidRPr="00196ADB" w:rsidRDefault="00930E37" w:rsidP="00151945">
      <w:pPr>
        <w:rPr>
          <w:szCs w:val="24"/>
        </w:rPr>
      </w:pPr>
      <w:r w:rsidRPr="00151945">
        <w:rPr>
          <w:b/>
          <w:bCs/>
          <w:szCs w:val="24"/>
        </w:rPr>
        <w:t>Record reference</w:t>
      </w:r>
      <w:r w:rsidRPr="00151945">
        <w:rPr>
          <w:szCs w:val="24"/>
        </w:rPr>
        <w:t xml:space="preserve">: </w:t>
      </w:r>
      <w:hyperlink r:id="rId28" w:tgtFrame="_blank" w:tooltip="ONRHH-822789359-20421" w:history="1">
        <w:r w:rsidR="00151945" w:rsidRPr="00151945">
          <w:rPr>
            <w:rStyle w:val="Hyperlink"/>
            <w:szCs w:val="24"/>
          </w:rPr>
          <w:t>ONRHH-822789359-20421</w:t>
        </w:r>
      </w:hyperlink>
    </w:p>
    <w:p w14:paraId="7D13A83B" w14:textId="77777777" w:rsidR="00930E37" w:rsidRDefault="00930E37" w:rsidP="00930E37"/>
    <w:p w14:paraId="7629CA34" w14:textId="77777777" w:rsidR="00930E37" w:rsidRDefault="00930E37" w:rsidP="00930E37">
      <w:pPr>
        <w:pStyle w:val="Caption"/>
        <w:keepNext/>
      </w:pPr>
      <w:r>
        <w:t>Revision commentary</w:t>
      </w:r>
    </w:p>
    <w:tbl>
      <w:tblPr>
        <w:tblStyle w:val="ONRTable1"/>
        <w:tblW w:w="0" w:type="auto"/>
        <w:tblInd w:w="10" w:type="dxa"/>
        <w:tblLook w:val="04A0" w:firstRow="1" w:lastRow="0" w:firstColumn="1" w:lastColumn="0" w:noHBand="0" w:noVBand="1"/>
      </w:tblPr>
      <w:tblGrid>
        <w:gridCol w:w="1550"/>
        <w:gridCol w:w="7466"/>
      </w:tblGrid>
      <w:tr w:rsidR="00930E37" w:rsidRPr="00B23A5E" w14:paraId="1216A18F" w14:textId="77777777" w:rsidTr="008C73D2">
        <w:trPr>
          <w:cnfStyle w:val="100000000000" w:firstRow="1" w:lastRow="0" w:firstColumn="0" w:lastColumn="0" w:oddVBand="0" w:evenVBand="0" w:oddHBand="0" w:evenHBand="0" w:firstRowFirstColumn="0" w:firstRowLastColumn="0" w:lastRowFirstColumn="0" w:lastRowLastColumn="0"/>
        </w:trPr>
        <w:tc>
          <w:tcPr>
            <w:tcW w:w="1550" w:type="dxa"/>
          </w:tcPr>
          <w:p w14:paraId="3C3F26F3" w14:textId="77777777" w:rsidR="00930E37" w:rsidRPr="00B23A5E" w:rsidRDefault="00930E37" w:rsidP="00CF24A9">
            <w:pPr>
              <w:spacing w:before="60" w:after="60"/>
              <w:rPr>
                <w:b w:val="0"/>
                <w:bCs/>
              </w:rPr>
            </w:pPr>
            <w:r w:rsidRPr="00B23A5E">
              <w:rPr>
                <w:b w:val="0"/>
                <w:bCs/>
              </w:rPr>
              <w:t>Issue</w:t>
            </w:r>
          </w:p>
        </w:tc>
        <w:tc>
          <w:tcPr>
            <w:tcW w:w="7466" w:type="dxa"/>
          </w:tcPr>
          <w:p w14:paraId="5DC60E12" w14:textId="77777777" w:rsidR="00930E37" w:rsidRPr="00B23A5E" w:rsidRDefault="00930E37" w:rsidP="00CF24A9">
            <w:pPr>
              <w:spacing w:before="60" w:after="60"/>
              <w:rPr>
                <w:b w:val="0"/>
                <w:bCs/>
              </w:rPr>
            </w:pPr>
            <w:r w:rsidRPr="00B23A5E">
              <w:rPr>
                <w:b w:val="0"/>
                <w:bCs/>
              </w:rPr>
              <w:t xml:space="preserve">Description of </w:t>
            </w:r>
            <w:r>
              <w:rPr>
                <w:b w:val="0"/>
                <w:bCs/>
              </w:rPr>
              <w:t>u</w:t>
            </w:r>
            <w:r w:rsidRPr="00B23A5E">
              <w:rPr>
                <w:b w:val="0"/>
                <w:bCs/>
              </w:rPr>
              <w:t>pdate(s)</w:t>
            </w:r>
          </w:p>
        </w:tc>
      </w:tr>
      <w:tr w:rsidR="008C73D2" w14:paraId="73CEADC7" w14:textId="77777777" w:rsidTr="008C73D2">
        <w:tc>
          <w:tcPr>
            <w:tcW w:w="1550" w:type="dxa"/>
          </w:tcPr>
          <w:p w14:paraId="0EE6CD04" w14:textId="77777777" w:rsidR="008C73D2" w:rsidRDefault="008C73D2" w:rsidP="006B364D">
            <w:pPr>
              <w:spacing w:before="60" w:after="60"/>
            </w:pPr>
            <w:r>
              <w:t>4</w:t>
            </w:r>
          </w:p>
        </w:tc>
        <w:tc>
          <w:tcPr>
            <w:tcW w:w="7466" w:type="dxa"/>
          </w:tcPr>
          <w:p w14:paraId="4753C58E" w14:textId="77777777" w:rsidR="008C73D2" w:rsidRDefault="008C73D2" w:rsidP="006B364D">
            <w:pPr>
              <w:spacing w:before="60" w:after="60"/>
            </w:pPr>
            <w:r>
              <w:t>Revision of content to align with NS-TAST-GD-027 revision and update to new TIG format.</w:t>
            </w:r>
          </w:p>
        </w:tc>
      </w:tr>
      <w:tr w:rsidR="008C73D2" w14:paraId="73F77328" w14:textId="77777777" w:rsidTr="008C73D2">
        <w:tc>
          <w:tcPr>
            <w:tcW w:w="1550" w:type="dxa"/>
          </w:tcPr>
          <w:p w14:paraId="5AED9949" w14:textId="77777777" w:rsidR="008C73D2" w:rsidRDefault="008C73D2" w:rsidP="006B364D">
            <w:pPr>
              <w:spacing w:before="60" w:after="60"/>
            </w:pPr>
            <w:r>
              <w:t>4.1</w:t>
            </w:r>
          </w:p>
        </w:tc>
        <w:tc>
          <w:tcPr>
            <w:tcW w:w="7466" w:type="dxa"/>
          </w:tcPr>
          <w:p w14:paraId="681E783C" w14:textId="77777777" w:rsidR="008C73D2" w:rsidRDefault="008C73D2" w:rsidP="006B364D">
            <w:pPr>
              <w:spacing w:before="60" w:after="60"/>
            </w:pPr>
            <w:r w:rsidRPr="004F53A0">
              <w:t xml:space="preserve">Minor update - </w:t>
            </w:r>
            <w:r>
              <w:t>Format</w:t>
            </w:r>
            <w:r w:rsidRPr="004F53A0">
              <w:t xml:space="preserve"> simplified and duplication removed, no change to outcomes</w:t>
            </w:r>
            <w:r>
              <w:t xml:space="preserve">, </w:t>
            </w:r>
            <w:r w:rsidRPr="004F53A0">
              <w:t>intent</w:t>
            </w:r>
            <w:r>
              <w:t xml:space="preserve"> or alignment with NS-TAST-GD-027, added a table related to similar guidance across ONR’s purposes</w:t>
            </w:r>
            <w:r w:rsidRPr="004F53A0">
              <w:t>.</w:t>
            </w:r>
          </w:p>
        </w:tc>
      </w:tr>
    </w:tbl>
    <w:p w14:paraId="5AB38FA4" w14:textId="77777777" w:rsidR="00084ABE" w:rsidRDefault="00084ABE" w:rsidP="002042C2">
      <w:pPr>
        <w:rPr>
          <w:b/>
          <w:bCs/>
          <w:sz w:val="20"/>
          <w:szCs w:val="18"/>
        </w:rPr>
      </w:pPr>
    </w:p>
    <w:p w14:paraId="17669631" w14:textId="5BB8C6E8" w:rsidR="00930E37" w:rsidRPr="002042C2" w:rsidRDefault="00084ABE" w:rsidP="002042C2">
      <w:r w:rsidRPr="00084ABE">
        <w:rPr>
          <w:b/>
          <w:bCs/>
          <w:sz w:val="20"/>
          <w:szCs w:val="18"/>
        </w:rPr>
        <w:t>Template reference</w:t>
      </w:r>
      <w:r w:rsidRPr="00084ABE">
        <w:rPr>
          <w:sz w:val="20"/>
          <w:szCs w:val="18"/>
        </w:rPr>
        <w:t>: ONR-DOC-TEMP-003</w:t>
      </w:r>
      <w:r>
        <w:tab/>
      </w:r>
    </w:p>
    <w:sectPr w:rsidR="00930E37" w:rsidRPr="002042C2" w:rsidSect="00777CB4">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0F7DD2D" w14:textId="77777777" w:rsidR="009805FD" w:rsidRDefault="009805FD" w:rsidP="007D199A">
      <w:pPr>
        <w:spacing w:after="0"/>
      </w:pPr>
      <w:r>
        <w:separator/>
      </w:r>
    </w:p>
    <w:p w14:paraId="2FECD846" w14:textId="77777777" w:rsidR="009805FD" w:rsidRDefault="009805FD"/>
  </w:endnote>
  <w:endnote w:type="continuationSeparator" w:id="0">
    <w:p w14:paraId="09269293" w14:textId="77777777" w:rsidR="009805FD" w:rsidRDefault="009805FD" w:rsidP="007D199A">
      <w:pPr>
        <w:spacing w:after="0"/>
      </w:pPr>
      <w:r>
        <w:continuationSeparator/>
      </w:r>
    </w:p>
    <w:p w14:paraId="27D1D969" w14:textId="77777777" w:rsidR="009805FD" w:rsidRDefault="009805F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41F656EF" w:rsidR="007C3C1D" w:rsidRPr="00777CB4" w:rsidRDefault="00777CB4" w:rsidP="00777CB4">
    <w:pPr>
      <w:pStyle w:val="Footer"/>
    </w:pPr>
    <w:r>
      <w:t xml:space="preserve">Page | </w:t>
    </w:r>
    <w:r>
      <w:fldChar w:fldCharType="begin"/>
    </w:r>
    <w:r>
      <w:instrText>PAGE   \* MERGEFORMAT</w:instrText>
    </w:r>
    <w:r>
      <w:fldChar w:fldCharType="separate"/>
    </w:r>
    <w:r>
      <w:t>1</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7DD047" w14:textId="61416359" w:rsidR="00084ABE" w:rsidRDefault="00084ABE" w:rsidP="00084ABE">
    <w:pPr>
      <w:pStyle w:val="Footer"/>
      <w:jc w:val="left"/>
    </w:pPr>
    <w:r>
      <w:tab/>
    </w:r>
    <w:r>
      <w:tab/>
      <w:t xml:space="preserve">Page | </w:t>
    </w:r>
    <w:r>
      <w:fldChar w:fldCharType="begin"/>
    </w:r>
    <w:r>
      <w:instrText>PAGE   \* MERGEFORMAT</w:instrText>
    </w:r>
    <w:r>
      <w:fldChar w:fldCharType="separate"/>
    </w:r>
    <w: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3BD379" w14:textId="77777777" w:rsidR="002C301C" w:rsidRPr="008C50C3" w:rsidRDefault="002C301C" w:rsidP="008229BA">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A25FE23" w14:textId="77777777" w:rsidR="009805FD" w:rsidRPr="005E0344" w:rsidRDefault="009805FD" w:rsidP="005E0344">
      <w:pPr>
        <w:spacing w:after="120"/>
        <w:rPr>
          <w:color w:val="000000" w:themeColor="text2"/>
        </w:rPr>
      </w:pPr>
      <w:r w:rsidRPr="005E0344">
        <w:rPr>
          <w:color w:val="000000" w:themeColor="text2"/>
        </w:rPr>
        <w:separator/>
      </w:r>
    </w:p>
  </w:footnote>
  <w:footnote w:type="continuationSeparator" w:id="0">
    <w:p w14:paraId="7634E40A" w14:textId="77777777" w:rsidR="009805FD" w:rsidRPr="005E0344" w:rsidRDefault="009805FD" w:rsidP="0090581D">
      <w:pPr>
        <w:spacing w:after="120"/>
        <w:rPr>
          <w:color w:val="000000" w:themeColor="text2"/>
        </w:rPr>
      </w:pPr>
      <w:r w:rsidRPr="005E0344">
        <w:rPr>
          <w:color w:val="000000" w:themeColor="text2"/>
        </w:rPr>
        <w:continuationSeparator/>
      </w:r>
    </w:p>
    <w:p w14:paraId="661D527C" w14:textId="77777777" w:rsidR="009805FD" w:rsidRDefault="009805FD"/>
  </w:footnote>
  <w:footnote w:type="continuationNotice" w:id="1">
    <w:p w14:paraId="2379CBBD" w14:textId="77777777" w:rsidR="009805FD" w:rsidRDefault="009805FD">
      <w:pPr>
        <w:spacing w:after="0"/>
      </w:pPr>
    </w:p>
    <w:p w14:paraId="1289D506" w14:textId="77777777" w:rsidR="009805FD" w:rsidRDefault="009805FD"/>
  </w:footnote>
  <w:footnote w:id="2">
    <w:p w14:paraId="41153932" w14:textId="5D6D4DC9" w:rsidR="002C301C" w:rsidRDefault="002C301C" w:rsidP="002C301C">
      <w:pPr>
        <w:pStyle w:val="FootnoteText"/>
        <w:ind w:left="0" w:firstLine="0"/>
      </w:pPr>
      <w:r>
        <w:rPr>
          <w:rStyle w:val="FootnoteReference"/>
        </w:rPr>
        <w:footnoteRef/>
      </w:r>
      <w:r>
        <w:t xml:space="preserve"> Including the r</w:t>
      </w:r>
      <w:r w:rsidRPr="00A76091">
        <w:t xml:space="preserve">elationship to </w:t>
      </w:r>
      <w:r>
        <w:t xml:space="preserve">ONR </w:t>
      </w:r>
      <w:r w:rsidRPr="00A76091">
        <w:t>Safety Assessment Principles, WENRA Reference Levels, and IAEA Safety Standards and Guides</w:t>
      </w:r>
      <w:r w:rsidR="00777CB4">
        <w:t>.</w:t>
      </w:r>
    </w:p>
  </w:footnote>
  <w:footnote w:id="3">
    <w:p w14:paraId="6640025C" w14:textId="77777777" w:rsidR="002C301C" w:rsidRDefault="002C301C" w:rsidP="00777CB4">
      <w:pPr>
        <w:pStyle w:val="FootnoteText"/>
        <w:ind w:left="0" w:firstLine="0"/>
      </w:pPr>
      <w:r>
        <w:rPr>
          <w:rStyle w:val="FootnoteReference"/>
        </w:rPr>
        <w:footnoteRef/>
      </w:r>
      <w:r>
        <w:t xml:space="preserve"> </w:t>
      </w:r>
      <w:r w:rsidRPr="00086203">
        <w:t>As defined in LC 1 – Interpretation</w:t>
      </w:r>
    </w:p>
  </w:footnote>
  <w:footnote w:id="4">
    <w:p w14:paraId="40A78366" w14:textId="77777777" w:rsidR="002C301C" w:rsidRDefault="002C301C" w:rsidP="00777CB4">
      <w:pPr>
        <w:pStyle w:val="FootnoteText"/>
        <w:ind w:left="0" w:firstLine="0"/>
      </w:pPr>
      <w:r>
        <w:rPr>
          <w:rStyle w:val="FootnoteReference"/>
        </w:rPr>
        <w:footnoteRef/>
      </w:r>
      <w:r>
        <w:t xml:space="preserve"> </w:t>
      </w:r>
      <w:r w:rsidRPr="006538C2">
        <w:t>SQEPs, or competent persons, are those that have formally demonstrated an appropriate level of knowledge and skill, and have demonstrated the appropriate attitudes, to conduct duties which may affect safety</w:t>
      </w:r>
      <w:r>
        <w:t>.</w:t>
      </w:r>
    </w:p>
  </w:footnote>
  <w:footnote w:id="5">
    <w:p w14:paraId="7568C32F" w14:textId="77777777" w:rsidR="002C301C" w:rsidRDefault="002C301C" w:rsidP="00777CB4">
      <w:pPr>
        <w:pStyle w:val="FootnoteText"/>
        <w:ind w:left="0" w:firstLine="0"/>
      </w:pPr>
      <w:r>
        <w:rPr>
          <w:rStyle w:val="FootnoteReference"/>
        </w:rPr>
        <w:footnoteRef/>
      </w:r>
      <w:r>
        <w:t xml:space="preserve"> </w:t>
      </w:r>
      <w:r w:rsidRPr="00AD513F">
        <w:t>The competence assessment should be based on the role competence requirements, use an appropriate assessment method (written, physical, verbal, etc.), and be challenging.  It should also be controlled and consistent in delivery and expectation to ensure those who meet the competence requirements can be appointed.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435CE5" w14:textId="77777777" w:rsidR="00084ABE" w:rsidRDefault="00084ABE" w:rsidP="00084ABE">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14C7D4" w14:textId="77777777" w:rsidR="002C301C" w:rsidRPr="008C50C3" w:rsidRDefault="002C301C"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A86AC4" w14:textId="2641F250" w:rsidR="002C301C" w:rsidRPr="000875C2" w:rsidRDefault="000875C2" w:rsidP="009E0E52">
    <w:pPr>
      <w:pStyle w:val="Header"/>
      <w:rPr>
        <w:sz w:val="20"/>
        <w:szCs w:val="24"/>
      </w:rPr>
    </w:pPr>
    <w:sdt>
      <w:sdtPr>
        <w:rPr>
          <w:sz w:val="20"/>
          <w:szCs w:val="24"/>
        </w:rPr>
        <w:alias w:val="Title"/>
        <w:tag w:val=""/>
        <w:id w:val="-27414936"/>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A5229C" w:rsidRPr="000875C2">
          <w:rPr>
            <w:sz w:val="20"/>
            <w:szCs w:val="24"/>
          </w:rPr>
          <w:t>Licence Condition 12 – Duly authorised and other suitably qualified and experienced persons</w:t>
        </w:r>
      </w:sdtContent>
    </w:sdt>
    <w:r>
      <w:rPr>
        <w:sz w:val="20"/>
        <w:szCs w:val="24"/>
      </w:rPr>
      <w:br/>
    </w:r>
    <w:r w:rsidR="002C301C" w:rsidRPr="000875C2">
      <w:rPr>
        <w:sz w:val="20"/>
        <w:szCs w:val="24"/>
      </w:rPr>
      <w:t xml:space="preserve">Issue: </w:t>
    </w:r>
    <w:sdt>
      <w:sdtPr>
        <w:rPr>
          <w:sz w:val="20"/>
          <w:szCs w:val="24"/>
        </w:rPr>
        <w:alias w:val="Status"/>
        <w:tag w:val=""/>
        <w:id w:val="490841052"/>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4E6568" w:rsidRPr="000875C2">
          <w:rPr>
            <w:sz w:val="20"/>
            <w:szCs w:val="24"/>
          </w:rPr>
          <w:t>4.1</w:t>
        </w:r>
      </w:sdtContent>
    </w:sdt>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3C8D834E" w:rsidR="00177666" w:rsidRPr="00196ADB" w:rsidRDefault="000875C2" w:rsidP="009E0E52">
    <w:pPr>
      <w:pStyle w:val="Header"/>
      <w:rPr>
        <w:sz w:val="20"/>
        <w:szCs w:val="24"/>
      </w:rPr>
    </w:pPr>
    <w:sdt>
      <w:sdtPr>
        <w:rPr>
          <w:sz w:val="20"/>
          <w:szCs w:val="24"/>
        </w:rPr>
        <w:alias w:val="Title"/>
        <w:tag w:val=""/>
        <w:id w:val="-545993998"/>
        <w:dataBinding w:prefixMappings="xmlns:ns0='http://purl.org/dc/elements/1.1/' xmlns:ns1='http://schemas.openxmlformats.org/package/2006/metadata/core-properties' " w:xpath="/ns1:coreProperties[1]/ns0:title[1]" w:storeItemID="{6C3C8BC8-F283-45AE-878A-BAB7291924A1}"/>
        <w:text/>
      </w:sdtPr>
      <w:sdtEndPr/>
      <w:sdtContent>
        <w:r w:rsidR="00A5229C">
          <w:rPr>
            <w:sz w:val="20"/>
            <w:szCs w:val="24"/>
          </w:rPr>
          <w:t>Licence Condition 12 – Duly authorised and other suitably qualified and experienced persons</w:t>
        </w:r>
      </w:sdtContent>
    </w:sdt>
    <w:r w:rsidR="004E3932" w:rsidRPr="00196ADB">
      <w:rPr>
        <w:sz w:val="20"/>
        <w:szCs w:val="24"/>
      </w:rPr>
      <w:t xml:space="preserve"> </w:t>
    </w:r>
    <w:r w:rsidR="00151945">
      <w:rPr>
        <w:sz w:val="20"/>
        <w:szCs w:val="24"/>
      </w:rPr>
      <w:br/>
    </w:r>
    <w:r w:rsidR="004E3932" w:rsidRPr="00196ADB">
      <w:rPr>
        <w:sz w:val="20"/>
        <w:szCs w:val="24"/>
      </w:rPr>
      <w:t xml:space="preserve">Issue: </w:t>
    </w:r>
    <w:sdt>
      <w:sdtPr>
        <w:rPr>
          <w:sz w:val="20"/>
          <w:szCs w:val="24"/>
        </w:rPr>
        <w:alias w:val="Status"/>
        <w:tag w:val=""/>
        <w:id w:val="-1486926938"/>
        <w:dataBinding w:prefixMappings="xmlns:ns0='http://purl.org/dc/elements/1.1/' xmlns:ns1='http://schemas.openxmlformats.org/package/2006/metadata/core-properties' " w:xpath="/ns1:coreProperties[1]/ns1:contentStatus[1]" w:storeItemID="{6C3C8BC8-F283-45AE-878A-BAB7291924A1}"/>
        <w:text/>
      </w:sdtPr>
      <w:sdtEndPr/>
      <w:sdtContent>
        <w:r w:rsidR="004E6568">
          <w:rPr>
            <w:sz w:val="20"/>
            <w:szCs w:val="24"/>
          </w:rPr>
          <w:t>4.1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26E68F70"/>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2EE21AA"/>
    <w:multiLevelType w:val="hybridMultilevel"/>
    <w:tmpl w:val="EA2AF47E"/>
    <w:lvl w:ilvl="0" w:tplc="FFFFFFFF">
      <w:start w:val="1"/>
      <w:numFmt w:val="decimal"/>
      <w:lvlText w:val="%1."/>
      <w:lvlJc w:val="left"/>
      <w:pPr>
        <w:ind w:left="1495" w:hanging="360"/>
      </w:pPr>
    </w:lvl>
    <w:lvl w:ilvl="1" w:tplc="0809001B">
      <w:start w:val="1"/>
      <w:numFmt w:val="lowerRoman"/>
      <w:lvlText w:val="%2."/>
      <w:lvlJc w:val="righ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4E83E54"/>
    <w:multiLevelType w:val="hybridMultilevel"/>
    <w:tmpl w:val="CBB0C0C8"/>
    <w:lvl w:ilvl="0" w:tplc="51300A06">
      <w:start w:val="1"/>
      <w:numFmt w:val="decimal"/>
      <w:pStyle w:val="F9-Paragraph"/>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46CE0110"/>
    <w:multiLevelType w:val="multilevel"/>
    <w:tmpl w:val="37144888"/>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6EAA2FBB"/>
    <w:multiLevelType w:val="hybridMultilevel"/>
    <w:tmpl w:val="36BAF222"/>
    <w:lvl w:ilvl="0" w:tplc="FFFFFFFF">
      <w:start w:val="1"/>
      <w:numFmt w:val="lowerRoman"/>
      <w:lvlText w:val="%1."/>
      <w:lvlJc w:val="right"/>
      <w:pPr>
        <w:ind w:left="1440" w:hanging="360"/>
      </w:pPr>
      <w:rPr>
        <w:rFonts w:hint="default"/>
      </w:rPr>
    </w:lvl>
    <w:lvl w:ilvl="1" w:tplc="FFFFFFFF">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22"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75F46359"/>
    <w:multiLevelType w:val="hybridMultilevel"/>
    <w:tmpl w:val="0F660C02"/>
    <w:lvl w:ilvl="0" w:tplc="76260F14">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2918C6E4">
      <w:start w:val="1"/>
      <w:numFmt w:val="bullet"/>
      <w:lvlText w:val="-"/>
      <w:lvlJc w:val="left"/>
      <w:pPr>
        <w:ind w:left="2880" w:hanging="360"/>
      </w:pPr>
      <w:rPr>
        <w:rFonts w:ascii="Arial" w:eastAsiaTheme="minorHAnsi" w:hAnsi="Arial" w:cs="Aria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79447535"/>
    <w:multiLevelType w:val="multilevel"/>
    <w:tmpl w:val="FC8AD34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5" w15:restartNumberingAfterBreak="0">
    <w:nsid w:val="7E7F2150"/>
    <w:multiLevelType w:val="hybridMultilevel"/>
    <w:tmpl w:val="01B490B0"/>
    <w:lvl w:ilvl="0" w:tplc="17568902">
      <w:start w:val="1"/>
      <w:numFmt w:val="bullet"/>
      <w:pStyle w:val="F10-Bullet1"/>
      <w:lvlText w:val=""/>
      <w:lvlJc w:val="left"/>
      <w:pPr>
        <w:ind w:left="720" w:hanging="360"/>
      </w:pPr>
      <w:rPr>
        <w:rFonts w:ascii="Wingdings" w:hAnsi="Wingdings" w:hint="default"/>
        <w:color w:val="006D68"/>
      </w:rPr>
    </w:lvl>
    <w:lvl w:ilvl="1" w:tplc="08090003">
      <w:start w:val="1"/>
      <w:numFmt w:val="bullet"/>
      <w:lvlText w:val="o"/>
      <w:lvlJc w:val="left"/>
      <w:pPr>
        <w:ind w:left="1440" w:hanging="360"/>
      </w:pPr>
      <w:rPr>
        <w:rFonts w:ascii="Courier New" w:hAnsi="Courier New" w:cs="Courier New" w:hint="default"/>
      </w:rPr>
    </w:lvl>
    <w:lvl w:ilvl="2" w:tplc="B678A1C2">
      <w:start w:val="1"/>
      <w:numFmt w:val="bullet"/>
      <w:pStyle w:val="F11-Bullet2"/>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2065443409">
    <w:abstractNumId w:val="9"/>
  </w:num>
  <w:num w:numId="2" w16cid:durableId="823543523">
    <w:abstractNumId w:val="7"/>
  </w:num>
  <w:num w:numId="3" w16cid:durableId="2085639988">
    <w:abstractNumId w:val="6"/>
  </w:num>
  <w:num w:numId="4" w16cid:durableId="1262179006">
    <w:abstractNumId w:val="5"/>
  </w:num>
  <w:num w:numId="5" w16cid:durableId="1002776976">
    <w:abstractNumId w:val="4"/>
  </w:num>
  <w:num w:numId="6" w16cid:durableId="2131317494">
    <w:abstractNumId w:val="8"/>
  </w:num>
  <w:num w:numId="7" w16cid:durableId="1578203617">
    <w:abstractNumId w:val="3"/>
  </w:num>
  <w:num w:numId="8" w16cid:durableId="995184146">
    <w:abstractNumId w:val="2"/>
  </w:num>
  <w:num w:numId="9" w16cid:durableId="348718920">
    <w:abstractNumId w:val="1"/>
  </w:num>
  <w:num w:numId="10" w16cid:durableId="1368944693">
    <w:abstractNumId w:val="0"/>
  </w:num>
  <w:num w:numId="11" w16cid:durableId="816150589">
    <w:abstractNumId w:val="10"/>
  </w:num>
  <w:num w:numId="12" w16cid:durableId="1085146277">
    <w:abstractNumId w:val="23"/>
  </w:num>
  <w:num w:numId="13" w16cid:durableId="989944809">
    <w:abstractNumId w:val="15"/>
  </w:num>
  <w:num w:numId="14" w16cid:durableId="1148547717">
    <w:abstractNumId w:val="11"/>
  </w:num>
  <w:num w:numId="15" w16cid:durableId="1619264317">
    <w:abstractNumId w:val="23"/>
    <w:lvlOverride w:ilvl="0">
      <w:startOverride w:val="1"/>
    </w:lvlOverride>
  </w:num>
  <w:num w:numId="16" w16cid:durableId="1717772705">
    <w:abstractNumId w:val="15"/>
    <w:lvlOverride w:ilvl="0">
      <w:startOverride w:val="1"/>
    </w:lvlOverride>
  </w:num>
  <w:num w:numId="17" w16cid:durableId="1421370352">
    <w:abstractNumId w:val="11"/>
    <w:lvlOverride w:ilvl="0">
      <w:startOverride w:val="1"/>
    </w:lvlOverride>
  </w:num>
  <w:num w:numId="18" w16cid:durableId="802893121">
    <w:abstractNumId w:val="22"/>
  </w:num>
  <w:num w:numId="19" w16cid:durableId="1666081420">
    <w:abstractNumId w:val="18"/>
  </w:num>
  <w:num w:numId="20" w16cid:durableId="874538197">
    <w:abstractNumId w:val="13"/>
  </w:num>
  <w:num w:numId="21" w16cid:durableId="2057311976">
    <w:abstractNumId w:val="19"/>
  </w:num>
  <w:num w:numId="22" w16cid:durableId="689793726">
    <w:abstractNumId w:val="12"/>
  </w:num>
  <w:num w:numId="23" w16cid:durableId="48653822">
    <w:abstractNumId w:val="24"/>
  </w:num>
  <w:num w:numId="24" w16cid:durableId="1603800266">
    <w:abstractNumId w:val="17"/>
  </w:num>
  <w:num w:numId="25" w16cid:durableId="1864591591">
    <w:abstractNumId w:val="16"/>
  </w:num>
  <w:num w:numId="26" w16cid:durableId="832574242">
    <w:abstractNumId w:val="20"/>
  </w:num>
  <w:num w:numId="27" w16cid:durableId="1391732823">
    <w:abstractNumId w:val="16"/>
    <w:lvlOverride w:ilvl="0">
      <w:startOverride w:val="1"/>
    </w:lvlOverride>
  </w:num>
  <w:num w:numId="28" w16cid:durableId="1884320341">
    <w:abstractNumId w:val="25"/>
  </w:num>
  <w:num w:numId="29" w16cid:durableId="970282590">
    <w:abstractNumId w:val="21"/>
  </w:num>
  <w:num w:numId="30" w16cid:durableId="1545867128">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607276563">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E4D"/>
    <w:rsid w:val="00002F03"/>
    <w:rsid w:val="00004C16"/>
    <w:rsid w:val="00011177"/>
    <w:rsid w:val="00014814"/>
    <w:rsid w:val="00022033"/>
    <w:rsid w:val="00024522"/>
    <w:rsid w:val="00024B2E"/>
    <w:rsid w:val="00027F4F"/>
    <w:rsid w:val="00030430"/>
    <w:rsid w:val="0003078E"/>
    <w:rsid w:val="00031B89"/>
    <w:rsid w:val="0003693D"/>
    <w:rsid w:val="0004440F"/>
    <w:rsid w:val="00052C8A"/>
    <w:rsid w:val="000548C8"/>
    <w:rsid w:val="00055850"/>
    <w:rsid w:val="00064A1B"/>
    <w:rsid w:val="00075605"/>
    <w:rsid w:val="00075C66"/>
    <w:rsid w:val="000817D4"/>
    <w:rsid w:val="00082879"/>
    <w:rsid w:val="00084ABE"/>
    <w:rsid w:val="000875C2"/>
    <w:rsid w:val="00091EEA"/>
    <w:rsid w:val="0009225F"/>
    <w:rsid w:val="000A105C"/>
    <w:rsid w:val="000C2DDC"/>
    <w:rsid w:val="000C5F5A"/>
    <w:rsid w:val="000D2FD4"/>
    <w:rsid w:val="000D3232"/>
    <w:rsid w:val="000F1B7B"/>
    <w:rsid w:val="000F2ED4"/>
    <w:rsid w:val="001028E8"/>
    <w:rsid w:val="00103043"/>
    <w:rsid w:val="00122FCC"/>
    <w:rsid w:val="00124C2B"/>
    <w:rsid w:val="00126752"/>
    <w:rsid w:val="00130B30"/>
    <w:rsid w:val="00140E1C"/>
    <w:rsid w:val="00147AE4"/>
    <w:rsid w:val="00151945"/>
    <w:rsid w:val="001571E5"/>
    <w:rsid w:val="00176DB5"/>
    <w:rsid w:val="00177666"/>
    <w:rsid w:val="001849CA"/>
    <w:rsid w:val="00185410"/>
    <w:rsid w:val="00192352"/>
    <w:rsid w:val="00196ADB"/>
    <w:rsid w:val="00197F35"/>
    <w:rsid w:val="001B4D5A"/>
    <w:rsid w:val="001C4D63"/>
    <w:rsid w:val="001D0DE0"/>
    <w:rsid w:val="001D5AFF"/>
    <w:rsid w:val="001D74B4"/>
    <w:rsid w:val="001E03E1"/>
    <w:rsid w:val="001F059F"/>
    <w:rsid w:val="00200811"/>
    <w:rsid w:val="00200CA1"/>
    <w:rsid w:val="002042C2"/>
    <w:rsid w:val="0021338D"/>
    <w:rsid w:val="00214D43"/>
    <w:rsid w:val="00223090"/>
    <w:rsid w:val="002238B4"/>
    <w:rsid w:val="002319AB"/>
    <w:rsid w:val="002319AC"/>
    <w:rsid w:val="00234342"/>
    <w:rsid w:val="0024040D"/>
    <w:rsid w:val="00246BA6"/>
    <w:rsid w:val="00251CD7"/>
    <w:rsid w:val="00255FA3"/>
    <w:rsid w:val="00257288"/>
    <w:rsid w:val="00261FB6"/>
    <w:rsid w:val="002629F8"/>
    <w:rsid w:val="00263396"/>
    <w:rsid w:val="002659FA"/>
    <w:rsid w:val="00267815"/>
    <w:rsid w:val="00280DDF"/>
    <w:rsid w:val="002917FF"/>
    <w:rsid w:val="00292ADF"/>
    <w:rsid w:val="00296DBB"/>
    <w:rsid w:val="002A0DEC"/>
    <w:rsid w:val="002B1C53"/>
    <w:rsid w:val="002B6666"/>
    <w:rsid w:val="002C301C"/>
    <w:rsid w:val="002E0BE4"/>
    <w:rsid w:val="002E3B58"/>
    <w:rsid w:val="002E3E8A"/>
    <w:rsid w:val="002E6A3A"/>
    <w:rsid w:val="002E6A6A"/>
    <w:rsid w:val="002F3397"/>
    <w:rsid w:val="0030380D"/>
    <w:rsid w:val="00312411"/>
    <w:rsid w:val="00323E71"/>
    <w:rsid w:val="00326F77"/>
    <w:rsid w:val="003401B0"/>
    <w:rsid w:val="00345D54"/>
    <w:rsid w:val="00346C8E"/>
    <w:rsid w:val="00367B30"/>
    <w:rsid w:val="00367BD5"/>
    <w:rsid w:val="00390327"/>
    <w:rsid w:val="00391EA1"/>
    <w:rsid w:val="00393B78"/>
    <w:rsid w:val="003A01E9"/>
    <w:rsid w:val="003B0C9A"/>
    <w:rsid w:val="003C0306"/>
    <w:rsid w:val="003C114C"/>
    <w:rsid w:val="003C465D"/>
    <w:rsid w:val="003D0718"/>
    <w:rsid w:val="003D495D"/>
    <w:rsid w:val="003D5793"/>
    <w:rsid w:val="003E098E"/>
    <w:rsid w:val="003E2FAE"/>
    <w:rsid w:val="003E56EC"/>
    <w:rsid w:val="00407CF7"/>
    <w:rsid w:val="00415ED6"/>
    <w:rsid w:val="00417CAF"/>
    <w:rsid w:val="00420A11"/>
    <w:rsid w:val="00422265"/>
    <w:rsid w:val="004373A7"/>
    <w:rsid w:val="00437D94"/>
    <w:rsid w:val="0044030C"/>
    <w:rsid w:val="0044254B"/>
    <w:rsid w:val="004648A4"/>
    <w:rsid w:val="00471380"/>
    <w:rsid w:val="00494F0D"/>
    <w:rsid w:val="00496BFD"/>
    <w:rsid w:val="004A3DF2"/>
    <w:rsid w:val="004C361D"/>
    <w:rsid w:val="004C4891"/>
    <w:rsid w:val="004D2C89"/>
    <w:rsid w:val="004E3932"/>
    <w:rsid w:val="004E6568"/>
    <w:rsid w:val="004F1E79"/>
    <w:rsid w:val="004F5F33"/>
    <w:rsid w:val="0050103A"/>
    <w:rsid w:val="00511B0F"/>
    <w:rsid w:val="0055388E"/>
    <w:rsid w:val="005754AE"/>
    <w:rsid w:val="00577FB5"/>
    <w:rsid w:val="005852D1"/>
    <w:rsid w:val="00587A22"/>
    <w:rsid w:val="0059100E"/>
    <w:rsid w:val="0059299D"/>
    <w:rsid w:val="00595C8C"/>
    <w:rsid w:val="00597747"/>
    <w:rsid w:val="005A49B8"/>
    <w:rsid w:val="005A4CDD"/>
    <w:rsid w:val="005B57E4"/>
    <w:rsid w:val="005B5ABD"/>
    <w:rsid w:val="005C140A"/>
    <w:rsid w:val="005C1E52"/>
    <w:rsid w:val="005C3367"/>
    <w:rsid w:val="005C6763"/>
    <w:rsid w:val="005D3164"/>
    <w:rsid w:val="005E0344"/>
    <w:rsid w:val="005E440B"/>
    <w:rsid w:val="005F2C85"/>
    <w:rsid w:val="00605ADB"/>
    <w:rsid w:val="00611C9F"/>
    <w:rsid w:val="006248DE"/>
    <w:rsid w:val="00627555"/>
    <w:rsid w:val="006322A0"/>
    <w:rsid w:val="006361FD"/>
    <w:rsid w:val="0064226F"/>
    <w:rsid w:val="00642DDB"/>
    <w:rsid w:val="00653298"/>
    <w:rsid w:val="00663A7C"/>
    <w:rsid w:val="00667DF2"/>
    <w:rsid w:val="00670DF1"/>
    <w:rsid w:val="00671345"/>
    <w:rsid w:val="00672A9B"/>
    <w:rsid w:val="00675884"/>
    <w:rsid w:val="00696EE0"/>
    <w:rsid w:val="00697980"/>
    <w:rsid w:val="006A19EF"/>
    <w:rsid w:val="006A23E6"/>
    <w:rsid w:val="006A43CA"/>
    <w:rsid w:val="006A43D5"/>
    <w:rsid w:val="006A525B"/>
    <w:rsid w:val="006C045F"/>
    <w:rsid w:val="006C4196"/>
    <w:rsid w:val="006C63B0"/>
    <w:rsid w:val="006C76A2"/>
    <w:rsid w:val="006C792E"/>
    <w:rsid w:val="006D116C"/>
    <w:rsid w:val="006E7C42"/>
    <w:rsid w:val="006F168A"/>
    <w:rsid w:val="006F5076"/>
    <w:rsid w:val="006F6009"/>
    <w:rsid w:val="006F7E5F"/>
    <w:rsid w:val="0070321D"/>
    <w:rsid w:val="007068BA"/>
    <w:rsid w:val="00716AB1"/>
    <w:rsid w:val="00721D63"/>
    <w:rsid w:val="00723B63"/>
    <w:rsid w:val="00724B2B"/>
    <w:rsid w:val="00732C7B"/>
    <w:rsid w:val="00734D2B"/>
    <w:rsid w:val="00737705"/>
    <w:rsid w:val="007408D4"/>
    <w:rsid w:val="007420AC"/>
    <w:rsid w:val="00742617"/>
    <w:rsid w:val="00777CB4"/>
    <w:rsid w:val="00783AFA"/>
    <w:rsid w:val="00785427"/>
    <w:rsid w:val="00790540"/>
    <w:rsid w:val="007968CA"/>
    <w:rsid w:val="007A43FF"/>
    <w:rsid w:val="007A72FA"/>
    <w:rsid w:val="007B384D"/>
    <w:rsid w:val="007B3918"/>
    <w:rsid w:val="007C3C1D"/>
    <w:rsid w:val="007D199A"/>
    <w:rsid w:val="007D2EBE"/>
    <w:rsid w:val="007E1C07"/>
    <w:rsid w:val="007F24B6"/>
    <w:rsid w:val="00803D94"/>
    <w:rsid w:val="00821337"/>
    <w:rsid w:val="008229BA"/>
    <w:rsid w:val="00824151"/>
    <w:rsid w:val="00845390"/>
    <w:rsid w:val="0084601B"/>
    <w:rsid w:val="00855339"/>
    <w:rsid w:val="008606F0"/>
    <w:rsid w:val="00865489"/>
    <w:rsid w:val="0086553D"/>
    <w:rsid w:val="00874FEB"/>
    <w:rsid w:val="00881B6F"/>
    <w:rsid w:val="00882AA4"/>
    <w:rsid w:val="00883E22"/>
    <w:rsid w:val="00884E43"/>
    <w:rsid w:val="00887EC6"/>
    <w:rsid w:val="0089084C"/>
    <w:rsid w:val="00893409"/>
    <w:rsid w:val="00893D9F"/>
    <w:rsid w:val="008A2379"/>
    <w:rsid w:val="008A4329"/>
    <w:rsid w:val="008A578E"/>
    <w:rsid w:val="008B015A"/>
    <w:rsid w:val="008B1519"/>
    <w:rsid w:val="008B7BCC"/>
    <w:rsid w:val="008C50C3"/>
    <w:rsid w:val="008C7094"/>
    <w:rsid w:val="008C73D2"/>
    <w:rsid w:val="008D2B97"/>
    <w:rsid w:val="008D49A5"/>
    <w:rsid w:val="008D6C81"/>
    <w:rsid w:val="008E6CF0"/>
    <w:rsid w:val="008F1439"/>
    <w:rsid w:val="008F7051"/>
    <w:rsid w:val="009033A9"/>
    <w:rsid w:val="0090581D"/>
    <w:rsid w:val="0091439C"/>
    <w:rsid w:val="00920572"/>
    <w:rsid w:val="00920BF2"/>
    <w:rsid w:val="00930E37"/>
    <w:rsid w:val="009349A9"/>
    <w:rsid w:val="00936C52"/>
    <w:rsid w:val="009436C1"/>
    <w:rsid w:val="0095489B"/>
    <w:rsid w:val="00966FB9"/>
    <w:rsid w:val="009671CD"/>
    <w:rsid w:val="009751A9"/>
    <w:rsid w:val="009805FD"/>
    <w:rsid w:val="00980F9C"/>
    <w:rsid w:val="0098632B"/>
    <w:rsid w:val="00997BFB"/>
    <w:rsid w:val="009A7348"/>
    <w:rsid w:val="009B462C"/>
    <w:rsid w:val="009C15F3"/>
    <w:rsid w:val="009C3689"/>
    <w:rsid w:val="009E07C2"/>
    <w:rsid w:val="009E0E52"/>
    <w:rsid w:val="009F72F9"/>
    <w:rsid w:val="00A00205"/>
    <w:rsid w:val="00A00AF0"/>
    <w:rsid w:val="00A14B5A"/>
    <w:rsid w:val="00A3567F"/>
    <w:rsid w:val="00A37698"/>
    <w:rsid w:val="00A41ED3"/>
    <w:rsid w:val="00A42505"/>
    <w:rsid w:val="00A5229C"/>
    <w:rsid w:val="00A81D82"/>
    <w:rsid w:val="00A9118F"/>
    <w:rsid w:val="00A93E33"/>
    <w:rsid w:val="00AB3129"/>
    <w:rsid w:val="00AB6970"/>
    <w:rsid w:val="00AC1939"/>
    <w:rsid w:val="00AC7C05"/>
    <w:rsid w:val="00AD167C"/>
    <w:rsid w:val="00AD17C7"/>
    <w:rsid w:val="00AD4041"/>
    <w:rsid w:val="00AE302B"/>
    <w:rsid w:val="00B0248D"/>
    <w:rsid w:val="00B16BE5"/>
    <w:rsid w:val="00B23A5E"/>
    <w:rsid w:val="00B259DF"/>
    <w:rsid w:val="00B44B1F"/>
    <w:rsid w:val="00B64141"/>
    <w:rsid w:val="00B64E72"/>
    <w:rsid w:val="00B77913"/>
    <w:rsid w:val="00B824FB"/>
    <w:rsid w:val="00B82646"/>
    <w:rsid w:val="00B97359"/>
    <w:rsid w:val="00B97A8F"/>
    <w:rsid w:val="00BA4E58"/>
    <w:rsid w:val="00BA7074"/>
    <w:rsid w:val="00BB7829"/>
    <w:rsid w:val="00BD1457"/>
    <w:rsid w:val="00BE2AD9"/>
    <w:rsid w:val="00BE4DC5"/>
    <w:rsid w:val="00BE662E"/>
    <w:rsid w:val="00BF27FE"/>
    <w:rsid w:val="00C043B3"/>
    <w:rsid w:val="00C079AB"/>
    <w:rsid w:val="00C10E61"/>
    <w:rsid w:val="00C14787"/>
    <w:rsid w:val="00C1596D"/>
    <w:rsid w:val="00C15B8D"/>
    <w:rsid w:val="00C17010"/>
    <w:rsid w:val="00C20562"/>
    <w:rsid w:val="00C215C3"/>
    <w:rsid w:val="00C23A96"/>
    <w:rsid w:val="00C249C6"/>
    <w:rsid w:val="00C32CC1"/>
    <w:rsid w:val="00C426EC"/>
    <w:rsid w:val="00C6483C"/>
    <w:rsid w:val="00C64AE9"/>
    <w:rsid w:val="00C70CFF"/>
    <w:rsid w:val="00C718FE"/>
    <w:rsid w:val="00C86CEC"/>
    <w:rsid w:val="00C8773D"/>
    <w:rsid w:val="00C87ABB"/>
    <w:rsid w:val="00C91831"/>
    <w:rsid w:val="00C953DF"/>
    <w:rsid w:val="00C963E6"/>
    <w:rsid w:val="00CB698E"/>
    <w:rsid w:val="00CD5401"/>
    <w:rsid w:val="00CE2709"/>
    <w:rsid w:val="00CE2D64"/>
    <w:rsid w:val="00CE6198"/>
    <w:rsid w:val="00CE6CD6"/>
    <w:rsid w:val="00CF6230"/>
    <w:rsid w:val="00D017FC"/>
    <w:rsid w:val="00D0226A"/>
    <w:rsid w:val="00D13147"/>
    <w:rsid w:val="00D463FF"/>
    <w:rsid w:val="00D5715A"/>
    <w:rsid w:val="00D60BCB"/>
    <w:rsid w:val="00D71687"/>
    <w:rsid w:val="00D74813"/>
    <w:rsid w:val="00DA30BC"/>
    <w:rsid w:val="00DA69C2"/>
    <w:rsid w:val="00DA6D70"/>
    <w:rsid w:val="00DB6050"/>
    <w:rsid w:val="00DC2C34"/>
    <w:rsid w:val="00DE2C87"/>
    <w:rsid w:val="00DE459A"/>
    <w:rsid w:val="00DF27DA"/>
    <w:rsid w:val="00DF4DBE"/>
    <w:rsid w:val="00E40820"/>
    <w:rsid w:val="00E4658F"/>
    <w:rsid w:val="00E54A67"/>
    <w:rsid w:val="00E607CD"/>
    <w:rsid w:val="00E61C0D"/>
    <w:rsid w:val="00E63EB4"/>
    <w:rsid w:val="00E66160"/>
    <w:rsid w:val="00E71329"/>
    <w:rsid w:val="00E74FE0"/>
    <w:rsid w:val="00E8363B"/>
    <w:rsid w:val="00E84966"/>
    <w:rsid w:val="00E92383"/>
    <w:rsid w:val="00EA1B3A"/>
    <w:rsid w:val="00EA2109"/>
    <w:rsid w:val="00EB057A"/>
    <w:rsid w:val="00EB6ECB"/>
    <w:rsid w:val="00ED4D4E"/>
    <w:rsid w:val="00EE0C77"/>
    <w:rsid w:val="00EE4E54"/>
    <w:rsid w:val="00EF4334"/>
    <w:rsid w:val="00F04FC3"/>
    <w:rsid w:val="00F37289"/>
    <w:rsid w:val="00F40A6B"/>
    <w:rsid w:val="00F436BB"/>
    <w:rsid w:val="00F47145"/>
    <w:rsid w:val="00F545BF"/>
    <w:rsid w:val="00F71B56"/>
    <w:rsid w:val="00F832C8"/>
    <w:rsid w:val="00F873B3"/>
    <w:rsid w:val="00FA00BE"/>
    <w:rsid w:val="00FA33FE"/>
    <w:rsid w:val="00FA42B9"/>
    <w:rsid w:val="00FA755A"/>
    <w:rsid w:val="00FB2B0F"/>
    <w:rsid w:val="00FB4F6B"/>
    <w:rsid w:val="00FB5FE1"/>
    <w:rsid w:val="00FC0E8D"/>
    <w:rsid w:val="00FC46EF"/>
    <w:rsid w:val="00FD31B3"/>
    <w:rsid w:val="00FD4204"/>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ind w:left="851" w:hanging="851"/>
      <w:outlineLvl w:val="0"/>
    </w:pPr>
    <w:rPr>
      <w:color w:val="22413A"/>
      <w:sz w:val="48"/>
    </w:rPr>
  </w:style>
  <w:style w:type="paragraph" w:styleId="Heading2">
    <w:name w:val="heading 2"/>
    <w:basedOn w:val="Normal"/>
    <w:next w:val="Normal"/>
    <w:link w:val="Heading2Char"/>
    <w:qFormat/>
    <w:rsid w:val="002042C2"/>
    <w:pPr>
      <w:keepNext/>
      <w:numPr>
        <w:ilvl w:val="1"/>
        <w:numId w:val="20"/>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2042C2"/>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B23A5E"/>
    <w:pPr>
      <w:numPr>
        <w:numId w:val="12"/>
      </w:numPr>
      <w:ind w:left="1134"/>
    </w:pPr>
    <w:rPr>
      <w:bCs/>
    </w:rPr>
  </w:style>
  <w:style w:type="paragraph" w:customStyle="1" w:styleId="Bulletlist2">
    <w:name w:val="Bullet list 2"/>
    <w:basedOn w:val="Bulletlist1"/>
    <w:uiPriority w:val="1"/>
    <w:qFormat/>
    <w:rsid w:val="00B23A5E"/>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rsid w:val="00C32CC1"/>
    <w:rPr>
      <w:lang w:eastAsia="en-US" w:bidi="he-IL"/>
    </w:rPr>
  </w:style>
  <w:style w:type="character" w:styleId="FootnoteReference">
    <w:name w:val="footnote reference"/>
    <w:basedOn w:val="DefaultParagraphFont"/>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B23A5E"/>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B23A5E"/>
    <w:pPr>
      <w:numPr>
        <w:numId w:val="26"/>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18"/>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semiHidden/>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semiHidden/>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B23A5E"/>
    <w:pPr>
      <w:numPr>
        <w:numId w:val="25"/>
      </w:numPr>
      <w:spacing w:before="240" w:after="120"/>
      <w:ind w:left="851" w:hanging="851"/>
      <w:contextualSpacing w:val="0"/>
    </w:pPr>
  </w:style>
  <w:style w:type="character" w:customStyle="1" w:styleId="F9-ParagraphChar">
    <w:name w:val="F9 - # Paragraph Char"/>
    <w:basedOn w:val="DefaultParagraphFont"/>
    <w:link w:val="F9-Paragraph"/>
    <w:rsid w:val="00B23A5E"/>
    <w:rPr>
      <w:rFonts w:ascii="Arial" w:hAnsi="Arial"/>
      <w:sz w:val="24"/>
      <w:szCs w:val="22"/>
      <w:lang w:eastAsia="en-US" w:bidi="he-IL"/>
    </w:rPr>
  </w:style>
  <w:style w:type="paragraph" w:styleId="NormalWeb">
    <w:name w:val="Normal (Web)"/>
    <w:basedOn w:val="Normal"/>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 w:type="paragraph" w:customStyle="1" w:styleId="F10-Bullet1">
    <w:name w:val="F10 - Bullet 1"/>
    <w:basedOn w:val="ListParagraph"/>
    <w:qFormat/>
    <w:rsid w:val="002C301C"/>
    <w:pPr>
      <w:numPr>
        <w:numId w:val="28"/>
      </w:numPr>
      <w:spacing w:before="240" w:after="120" w:line="240" w:lineRule="auto"/>
      <w:contextualSpacing w:val="0"/>
    </w:pPr>
    <w:rPr>
      <w:rFonts w:eastAsia="Times New Roman"/>
      <w:szCs w:val="24"/>
      <w:lang w:bidi="ar-SA"/>
    </w:rPr>
  </w:style>
  <w:style w:type="paragraph" w:customStyle="1" w:styleId="F11-Bullet2">
    <w:name w:val="F11 - Bullet 2"/>
    <w:basedOn w:val="F10-Bullet1"/>
    <w:qFormat/>
    <w:rsid w:val="002C301C"/>
    <w:pPr>
      <w:numPr>
        <w:ilvl w:val="2"/>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382395">
      <w:bodyDiv w:val="1"/>
      <w:marLeft w:val="0"/>
      <w:marRight w:val="0"/>
      <w:marTop w:val="0"/>
      <w:marBottom w:val="0"/>
      <w:divBdr>
        <w:top w:val="none" w:sz="0" w:space="0" w:color="auto"/>
        <w:left w:val="none" w:sz="0" w:space="0" w:color="auto"/>
        <w:bottom w:val="none" w:sz="0" w:space="0" w:color="auto"/>
        <w:right w:val="none" w:sz="0" w:space="0" w:color="auto"/>
      </w:divBdr>
    </w:div>
    <w:div w:id="59452437">
      <w:bodyDiv w:val="1"/>
      <w:marLeft w:val="0"/>
      <w:marRight w:val="0"/>
      <w:marTop w:val="0"/>
      <w:marBottom w:val="0"/>
      <w:divBdr>
        <w:top w:val="none" w:sz="0" w:space="0" w:color="auto"/>
        <w:left w:val="none" w:sz="0" w:space="0" w:color="auto"/>
        <w:bottom w:val="none" w:sz="0" w:space="0" w:color="auto"/>
        <w:right w:val="none" w:sz="0" w:space="0" w:color="auto"/>
      </w:divBdr>
    </w:div>
    <w:div w:id="85351926">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26046520">
      <w:bodyDiv w:val="1"/>
      <w:marLeft w:val="0"/>
      <w:marRight w:val="0"/>
      <w:marTop w:val="0"/>
      <w:marBottom w:val="0"/>
      <w:divBdr>
        <w:top w:val="none" w:sz="0" w:space="0" w:color="auto"/>
        <w:left w:val="none" w:sz="0" w:space="0" w:color="auto"/>
        <w:bottom w:val="none" w:sz="0" w:space="0" w:color="auto"/>
        <w:right w:val="none" w:sz="0" w:space="0" w:color="auto"/>
      </w:divBdr>
    </w:div>
    <w:div w:id="141044020">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324358489">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74165482">
      <w:bodyDiv w:val="1"/>
      <w:marLeft w:val="0"/>
      <w:marRight w:val="0"/>
      <w:marTop w:val="0"/>
      <w:marBottom w:val="0"/>
      <w:divBdr>
        <w:top w:val="none" w:sz="0" w:space="0" w:color="auto"/>
        <w:left w:val="none" w:sz="0" w:space="0" w:color="auto"/>
        <w:bottom w:val="none" w:sz="0" w:space="0" w:color="auto"/>
        <w:right w:val="none" w:sz="0" w:space="0" w:color="auto"/>
      </w:divBdr>
    </w:div>
    <w:div w:id="409469402">
      <w:bodyDiv w:val="1"/>
      <w:marLeft w:val="0"/>
      <w:marRight w:val="0"/>
      <w:marTop w:val="0"/>
      <w:marBottom w:val="0"/>
      <w:divBdr>
        <w:top w:val="none" w:sz="0" w:space="0" w:color="auto"/>
        <w:left w:val="none" w:sz="0" w:space="0" w:color="auto"/>
        <w:bottom w:val="none" w:sz="0" w:space="0" w:color="auto"/>
        <w:right w:val="none" w:sz="0" w:space="0" w:color="auto"/>
      </w:divBdr>
    </w:div>
    <w:div w:id="449132279">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64296157">
      <w:bodyDiv w:val="1"/>
      <w:marLeft w:val="0"/>
      <w:marRight w:val="0"/>
      <w:marTop w:val="0"/>
      <w:marBottom w:val="0"/>
      <w:divBdr>
        <w:top w:val="none" w:sz="0" w:space="0" w:color="auto"/>
        <w:left w:val="none" w:sz="0" w:space="0" w:color="auto"/>
        <w:bottom w:val="none" w:sz="0" w:space="0" w:color="auto"/>
        <w:right w:val="none" w:sz="0" w:space="0" w:color="auto"/>
      </w:divBdr>
    </w:div>
    <w:div w:id="611592780">
      <w:bodyDiv w:val="1"/>
      <w:marLeft w:val="0"/>
      <w:marRight w:val="0"/>
      <w:marTop w:val="0"/>
      <w:marBottom w:val="0"/>
      <w:divBdr>
        <w:top w:val="none" w:sz="0" w:space="0" w:color="auto"/>
        <w:left w:val="none" w:sz="0" w:space="0" w:color="auto"/>
        <w:bottom w:val="none" w:sz="0" w:space="0" w:color="auto"/>
        <w:right w:val="none" w:sz="0" w:space="0" w:color="auto"/>
      </w:divBdr>
    </w:div>
    <w:div w:id="641664874">
      <w:bodyDiv w:val="1"/>
      <w:marLeft w:val="0"/>
      <w:marRight w:val="0"/>
      <w:marTop w:val="0"/>
      <w:marBottom w:val="0"/>
      <w:divBdr>
        <w:top w:val="none" w:sz="0" w:space="0" w:color="auto"/>
        <w:left w:val="none" w:sz="0" w:space="0" w:color="auto"/>
        <w:bottom w:val="none" w:sz="0" w:space="0" w:color="auto"/>
        <w:right w:val="none" w:sz="0" w:space="0" w:color="auto"/>
      </w:divBdr>
    </w:div>
    <w:div w:id="648022370">
      <w:bodyDiv w:val="1"/>
      <w:marLeft w:val="0"/>
      <w:marRight w:val="0"/>
      <w:marTop w:val="0"/>
      <w:marBottom w:val="0"/>
      <w:divBdr>
        <w:top w:val="none" w:sz="0" w:space="0" w:color="auto"/>
        <w:left w:val="none" w:sz="0" w:space="0" w:color="auto"/>
        <w:bottom w:val="none" w:sz="0" w:space="0" w:color="auto"/>
        <w:right w:val="none" w:sz="0" w:space="0" w:color="auto"/>
      </w:divBdr>
    </w:div>
    <w:div w:id="669989461">
      <w:bodyDiv w:val="1"/>
      <w:marLeft w:val="0"/>
      <w:marRight w:val="0"/>
      <w:marTop w:val="0"/>
      <w:marBottom w:val="0"/>
      <w:divBdr>
        <w:top w:val="none" w:sz="0" w:space="0" w:color="auto"/>
        <w:left w:val="none" w:sz="0" w:space="0" w:color="auto"/>
        <w:bottom w:val="none" w:sz="0" w:space="0" w:color="auto"/>
        <w:right w:val="none" w:sz="0" w:space="0" w:color="auto"/>
      </w:divBdr>
    </w:div>
    <w:div w:id="686180968">
      <w:bodyDiv w:val="1"/>
      <w:marLeft w:val="0"/>
      <w:marRight w:val="0"/>
      <w:marTop w:val="0"/>
      <w:marBottom w:val="0"/>
      <w:divBdr>
        <w:top w:val="none" w:sz="0" w:space="0" w:color="auto"/>
        <w:left w:val="none" w:sz="0" w:space="0" w:color="auto"/>
        <w:bottom w:val="none" w:sz="0" w:space="0" w:color="auto"/>
        <w:right w:val="none" w:sz="0" w:space="0" w:color="auto"/>
      </w:divBdr>
    </w:div>
    <w:div w:id="701982375">
      <w:bodyDiv w:val="1"/>
      <w:marLeft w:val="0"/>
      <w:marRight w:val="0"/>
      <w:marTop w:val="0"/>
      <w:marBottom w:val="0"/>
      <w:divBdr>
        <w:top w:val="none" w:sz="0" w:space="0" w:color="auto"/>
        <w:left w:val="none" w:sz="0" w:space="0" w:color="auto"/>
        <w:bottom w:val="none" w:sz="0" w:space="0" w:color="auto"/>
        <w:right w:val="none" w:sz="0" w:space="0" w:color="auto"/>
      </w:divBdr>
    </w:div>
    <w:div w:id="728117904">
      <w:bodyDiv w:val="1"/>
      <w:marLeft w:val="0"/>
      <w:marRight w:val="0"/>
      <w:marTop w:val="0"/>
      <w:marBottom w:val="0"/>
      <w:divBdr>
        <w:top w:val="none" w:sz="0" w:space="0" w:color="auto"/>
        <w:left w:val="none" w:sz="0" w:space="0" w:color="auto"/>
        <w:bottom w:val="none" w:sz="0" w:space="0" w:color="auto"/>
        <w:right w:val="none" w:sz="0" w:space="0" w:color="auto"/>
      </w:divBdr>
    </w:div>
    <w:div w:id="768618950">
      <w:bodyDiv w:val="1"/>
      <w:marLeft w:val="0"/>
      <w:marRight w:val="0"/>
      <w:marTop w:val="0"/>
      <w:marBottom w:val="0"/>
      <w:divBdr>
        <w:top w:val="none" w:sz="0" w:space="0" w:color="auto"/>
        <w:left w:val="none" w:sz="0" w:space="0" w:color="auto"/>
        <w:bottom w:val="none" w:sz="0" w:space="0" w:color="auto"/>
        <w:right w:val="none" w:sz="0" w:space="0" w:color="auto"/>
      </w:divBdr>
    </w:div>
    <w:div w:id="786045368">
      <w:bodyDiv w:val="1"/>
      <w:marLeft w:val="0"/>
      <w:marRight w:val="0"/>
      <w:marTop w:val="0"/>
      <w:marBottom w:val="0"/>
      <w:divBdr>
        <w:top w:val="none" w:sz="0" w:space="0" w:color="auto"/>
        <w:left w:val="none" w:sz="0" w:space="0" w:color="auto"/>
        <w:bottom w:val="none" w:sz="0" w:space="0" w:color="auto"/>
        <w:right w:val="none" w:sz="0" w:space="0" w:color="auto"/>
      </w:divBdr>
    </w:div>
    <w:div w:id="850532249">
      <w:bodyDiv w:val="1"/>
      <w:marLeft w:val="0"/>
      <w:marRight w:val="0"/>
      <w:marTop w:val="0"/>
      <w:marBottom w:val="0"/>
      <w:divBdr>
        <w:top w:val="none" w:sz="0" w:space="0" w:color="auto"/>
        <w:left w:val="none" w:sz="0" w:space="0" w:color="auto"/>
        <w:bottom w:val="none" w:sz="0" w:space="0" w:color="auto"/>
        <w:right w:val="none" w:sz="0" w:space="0" w:color="auto"/>
      </w:divBdr>
    </w:div>
    <w:div w:id="943918986">
      <w:bodyDiv w:val="1"/>
      <w:marLeft w:val="0"/>
      <w:marRight w:val="0"/>
      <w:marTop w:val="0"/>
      <w:marBottom w:val="0"/>
      <w:divBdr>
        <w:top w:val="none" w:sz="0" w:space="0" w:color="auto"/>
        <w:left w:val="none" w:sz="0" w:space="0" w:color="auto"/>
        <w:bottom w:val="none" w:sz="0" w:space="0" w:color="auto"/>
        <w:right w:val="none" w:sz="0" w:space="0" w:color="auto"/>
      </w:divBdr>
    </w:div>
    <w:div w:id="963004673">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85354387">
      <w:bodyDiv w:val="1"/>
      <w:marLeft w:val="0"/>
      <w:marRight w:val="0"/>
      <w:marTop w:val="0"/>
      <w:marBottom w:val="0"/>
      <w:divBdr>
        <w:top w:val="none" w:sz="0" w:space="0" w:color="auto"/>
        <w:left w:val="none" w:sz="0" w:space="0" w:color="auto"/>
        <w:bottom w:val="none" w:sz="0" w:space="0" w:color="auto"/>
        <w:right w:val="none" w:sz="0" w:space="0" w:color="auto"/>
      </w:divBdr>
    </w:div>
    <w:div w:id="992637138">
      <w:bodyDiv w:val="1"/>
      <w:marLeft w:val="0"/>
      <w:marRight w:val="0"/>
      <w:marTop w:val="0"/>
      <w:marBottom w:val="0"/>
      <w:divBdr>
        <w:top w:val="none" w:sz="0" w:space="0" w:color="auto"/>
        <w:left w:val="none" w:sz="0" w:space="0" w:color="auto"/>
        <w:bottom w:val="none" w:sz="0" w:space="0" w:color="auto"/>
        <w:right w:val="none" w:sz="0" w:space="0" w:color="auto"/>
      </w:divBdr>
    </w:div>
    <w:div w:id="1006904552">
      <w:bodyDiv w:val="1"/>
      <w:marLeft w:val="0"/>
      <w:marRight w:val="0"/>
      <w:marTop w:val="0"/>
      <w:marBottom w:val="0"/>
      <w:divBdr>
        <w:top w:val="none" w:sz="0" w:space="0" w:color="auto"/>
        <w:left w:val="none" w:sz="0" w:space="0" w:color="auto"/>
        <w:bottom w:val="none" w:sz="0" w:space="0" w:color="auto"/>
        <w:right w:val="none" w:sz="0" w:space="0" w:color="auto"/>
      </w:divBdr>
    </w:div>
    <w:div w:id="1010374392">
      <w:bodyDiv w:val="1"/>
      <w:marLeft w:val="0"/>
      <w:marRight w:val="0"/>
      <w:marTop w:val="0"/>
      <w:marBottom w:val="0"/>
      <w:divBdr>
        <w:top w:val="none" w:sz="0" w:space="0" w:color="auto"/>
        <w:left w:val="none" w:sz="0" w:space="0" w:color="auto"/>
        <w:bottom w:val="none" w:sz="0" w:space="0" w:color="auto"/>
        <w:right w:val="none" w:sz="0" w:space="0" w:color="auto"/>
      </w:divBdr>
    </w:div>
    <w:div w:id="1052463062">
      <w:bodyDiv w:val="1"/>
      <w:marLeft w:val="0"/>
      <w:marRight w:val="0"/>
      <w:marTop w:val="0"/>
      <w:marBottom w:val="0"/>
      <w:divBdr>
        <w:top w:val="none" w:sz="0" w:space="0" w:color="auto"/>
        <w:left w:val="none" w:sz="0" w:space="0" w:color="auto"/>
        <w:bottom w:val="none" w:sz="0" w:space="0" w:color="auto"/>
        <w:right w:val="none" w:sz="0" w:space="0" w:color="auto"/>
      </w:divBdr>
    </w:div>
    <w:div w:id="1054038137">
      <w:bodyDiv w:val="1"/>
      <w:marLeft w:val="0"/>
      <w:marRight w:val="0"/>
      <w:marTop w:val="0"/>
      <w:marBottom w:val="0"/>
      <w:divBdr>
        <w:top w:val="none" w:sz="0" w:space="0" w:color="auto"/>
        <w:left w:val="none" w:sz="0" w:space="0" w:color="auto"/>
        <w:bottom w:val="none" w:sz="0" w:space="0" w:color="auto"/>
        <w:right w:val="none" w:sz="0" w:space="0" w:color="auto"/>
      </w:divBdr>
    </w:div>
    <w:div w:id="1058356380">
      <w:bodyDiv w:val="1"/>
      <w:marLeft w:val="0"/>
      <w:marRight w:val="0"/>
      <w:marTop w:val="0"/>
      <w:marBottom w:val="0"/>
      <w:divBdr>
        <w:top w:val="none" w:sz="0" w:space="0" w:color="auto"/>
        <w:left w:val="none" w:sz="0" w:space="0" w:color="auto"/>
        <w:bottom w:val="none" w:sz="0" w:space="0" w:color="auto"/>
        <w:right w:val="none" w:sz="0" w:space="0" w:color="auto"/>
      </w:divBdr>
    </w:div>
    <w:div w:id="1108086174">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5509985">
      <w:bodyDiv w:val="1"/>
      <w:marLeft w:val="0"/>
      <w:marRight w:val="0"/>
      <w:marTop w:val="0"/>
      <w:marBottom w:val="0"/>
      <w:divBdr>
        <w:top w:val="none" w:sz="0" w:space="0" w:color="auto"/>
        <w:left w:val="none" w:sz="0" w:space="0" w:color="auto"/>
        <w:bottom w:val="none" w:sz="0" w:space="0" w:color="auto"/>
        <w:right w:val="none" w:sz="0" w:space="0" w:color="auto"/>
      </w:divBdr>
    </w:div>
    <w:div w:id="1249852693">
      <w:bodyDiv w:val="1"/>
      <w:marLeft w:val="0"/>
      <w:marRight w:val="0"/>
      <w:marTop w:val="0"/>
      <w:marBottom w:val="0"/>
      <w:divBdr>
        <w:top w:val="none" w:sz="0" w:space="0" w:color="auto"/>
        <w:left w:val="none" w:sz="0" w:space="0" w:color="auto"/>
        <w:bottom w:val="none" w:sz="0" w:space="0" w:color="auto"/>
        <w:right w:val="none" w:sz="0" w:space="0" w:color="auto"/>
      </w:divBdr>
    </w:div>
    <w:div w:id="1342777082">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26881493">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92022590">
      <w:bodyDiv w:val="1"/>
      <w:marLeft w:val="0"/>
      <w:marRight w:val="0"/>
      <w:marTop w:val="0"/>
      <w:marBottom w:val="0"/>
      <w:divBdr>
        <w:top w:val="none" w:sz="0" w:space="0" w:color="auto"/>
        <w:left w:val="none" w:sz="0" w:space="0" w:color="auto"/>
        <w:bottom w:val="none" w:sz="0" w:space="0" w:color="auto"/>
        <w:right w:val="none" w:sz="0" w:space="0" w:color="auto"/>
      </w:divBdr>
    </w:div>
    <w:div w:id="1563054633">
      <w:bodyDiv w:val="1"/>
      <w:marLeft w:val="0"/>
      <w:marRight w:val="0"/>
      <w:marTop w:val="0"/>
      <w:marBottom w:val="0"/>
      <w:divBdr>
        <w:top w:val="none" w:sz="0" w:space="0" w:color="auto"/>
        <w:left w:val="none" w:sz="0" w:space="0" w:color="auto"/>
        <w:bottom w:val="none" w:sz="0" w:space="0" w:color="auto"/>
        <w:right w:val="none" w:sz="0" w:space="0" w:color="auto"/>
      </w:divBdr>
    </w:div>
    <w:div w:id="1599100303">
      <w:bodyDiv w:val="1"/>
      <w:marLeft w:val="0"/>
      <w:marRight w:val="0"/>
      <w:marTop w:val="0"/>
      <w:marBottom w:val="0"/>
      <w:divBdr>
        <w:top w:val="none" w:sz="0" w:space="0" w:color="auto"/>
        <w:left w:val="none" w:sz="0" w:space="0" w:color="auto"/>
        <w:bottom w:val="none" w:sz="0" w:space="0" w:color="auto"/>
        <w:right w:val="none" w:sz="0" w:space="0" w:color="auto"/>
      </w:divBdr>
    </w:div>
    <w:div w:id="1602837132">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5987856">
      <w:bodyDiv w:val="1"/>
      <w:marLeft w:val="0"/>
      <w:marRight w:val="0"/>
      <w:marTop w:val="0"/>
      <w:marBottom w:val="0"/>
      <w:divBdr>
        <w:top w:val="none" w:sz="0" w:space="0" w:color="auto"/>
        <w:left w:val="none" w:sz="0" w:space="0" w:color="auto"/>
        <w:bottom w:val="none" w:sz="0" w:space="0" w:color="auto"/>
        <w:right w:val="none" w:sz="0" w:space="0" w:color="auto"/>
      </w:divBdr>
    </w:div>
    <w:div w:id="1647928060">
      <w:bodyDiv w:val="1"/>
      <w:marLeft w:val="0"/>
      <w:marRight w:val="0"/>
      <w:marTop w:val="0"/>
      <w:marBottom w:val="0"/>
      <w:divBdr>
        <w:top w:val="none" w:sz="0" w:space="0" w:color="auto"/>
        <w:left w:val="none" w:sz="0" w:space="0" w:color="auto"/>
        <w:bottom w:val="none" w:sz="0" w:space="0" w:color="auto"/>
        <w:right w:val="none" w:sz="0" w:space="0" w:color="auto"/>
      </w:divBdr>
    </w:div>
    <w:div w:id="1754430172">
      <w:bodyDiv w:val="1"/>
      <w:marLeft w:val="0"/>
      <w:marRight w:val="0"/>
      <w:marTop w:val="0"/>
      <w:marBottom w:val="0"/>
      <w:divBdr>
        <w:top w:val="none" w:sz="0" w:space="0" w:color="auto"/>
        <w:left w:val="none" w:sz="0" w:space="0" w:color="auto"/>
        <w:bottom w:val="none" w:sz="0" w:space="0" w:color="auto"/>
        <w:right w:val="none" w:sz="0" w:space="0" w:color="auto"/>
      </w:divBdr>
    </w:div>
    <w:div w:id="1756438459">
      <w:bodyDiv w:val="1"/>
      <w:marLeft w:val="0"/>
      <w:marRight w:val="0"/>
      <w:marTop w:val="0"/>
      <w:marBottom w:val="0"/>
      <w:divBdr>
        <w:top w:val="none" w:sz="0" w:space="0" w:color="auto"/>
        <w:left w:val="none" w:sz="0" w:space="0" w:color="auto"/>
        <w:bottom w:val="none" w:sz="0" w:space="0" w:color="auto"/>
        <w:right w:val="none" w:sz="0" w:space="0" w:color="auto"/>
      </w:divBdr>
    </w:div>
    <w:div w:id="1758793276">
      <w:bodyDiv w:val="1"/>
      <w:marLeft w:val="0"/>
      <w:marRight w:val="0"/>
      <w:marTop w:val="0"/>
      <w:marBottom w:val="0"/>
      <w:divBdr>
        <w:top w:val="none" w:sz="0" w:space="0" w:color="auto"/>
        <w:left w:val="none" w:sz="0" w:space="0" w:color="auto"/>
        <w:bottom w:val="none" w:sz="0" w:space="0" w:color="auto"/>
        <w:right w:val="none" w:sz="0" w:space="0" w:color="auto"/>
      </w:divBdr>
    </w:div>
    <w:div w:id="1762294269">
      <w:bodyDiv w:val="1"/>
      <w:marLeft w:val="0"/>
      <w:marRight w:val="0"/>
      <w:marTop w:val="0"/>
      <w:marBottom w:val="0"/>
      <w:divBdr>
        <w:top w:val="none" w:sz="0" w:space="0" w:color="auto"/>
        <w:left w:val="none" w:sz="0" w:space="0" w:color="auto"/>
        <w:bottom w:val="none" w:sz="0" w:space="0" w:color="auto"/>
        <w:right w:val="none" w:sz="0" w:space="0" w:color="auto"/>
      </w:divBdr>
    </w:div>
    <w:div w:id="1777215099">
      <w:bodyDiv w:val="1"/>
      <w:marLeft w:val="0"/>
      <w:marRight w:val="0"/>
      <w:marTop w:val="0"/>
      <w:marBottom w:val="0"/>
      <w:divBdr>
        <w:top w:val="none" w:sz="0" w:space="0" w:color="auto"/>
        <w:left w:val="none" w:sz="0" w:space="0" w:color="auto"/>
        <w:bottom w:val="none" w:sz="0" w:space="0" w:color="auto"/>
        <w:right w:val="none" w:sz="0" w:space="0" w:color="auto"/>
      </w:divBdr>
    </w:div>
    <w:div w:id="1802921935">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7896121">
      <w:bodyDiv w:val="1"/>
      <w:marLeft w:val="0"/>
      <w:marRight w:val="0"/>
      <w:marTop w:val="0"/>
      <w:marBottom w:val="0"/>
      <w:divBdr>
        <w:top w:val="none" w:sz="0" w:space="0" w:color="auto"/>
        <w:left w:val="none" w:sz="0" w:space="0" w:color="auto"/>
        <w:bottom w:val="none" w:sz="0" w:space="0" w:color="auto"/>
        <w:right w:val="none" w:sz="0" w:space="0" w:color="auto"/>
      </w:divBdr>
    </w:div>
    <w:div w:id="1916740254">
      <w:bodyDiv w:val="1"/>
      <w:marLeft w:val="0"/>
      <w:marRight w:val="0"/>
      <w:marTop w:val="0"/>
      <w:marBottom w:val="0"/>
      <w:divBdr>
        <w:top w:val="none" w:sz="0" w:space="0" w:color="auto"/>
        <w:left w:val="none" w:sz="0" w:space="0" w:color="auto"/>
        <w:bottom w:val="none" w:sz="0" w:space="0" w:color="auto"/>
        <w:right w:val="none" w:sz="0" w:space="0" w:color="auto"/>
      </w:divBdr>
    </w:div>
    <w:div w:id="1971737678">
      <w:bodyDiv w:val="1"/>
      <w:marLeft w:val="0"/>
      <w:marRight w:val="0"/>
      <w:marTop w:val="0"/>
      <w:marBottom w:val="0"/>
      <w:divBdr>
        <w:top w:val="none" w:sz="0" w:space="0" w:color="auto"/>
        <w:left w:val="none" w:sz="0" w:space="0" w:color="auto"/>
        <w:bottom w:val="none" w:sz="0" w:space="0" w:color="auto"/>
        <w:right w:val="none" w:sz="0" w:space="0" w:color="auto"/>
      </w:divBdr>
    </w:div>
    <w:div w:id="1992172594">
      <w:bodyDiv w:val="1"/>
      <w:marLeft w:val="0"/>
      <w:marRight w:val="0"/>
      <w:marTop w:val="0"/>
      <w:marBottom w:val="0"/>
      <w:divBdr>
        <w:top w:val="none" w:sz="0" w:space="0" w:color="auto"/>
        <w:left w:val="none" w:sz="0" w:space="0" w:color="auto"/>
        <w:bottom w:val="none" w:sz="0" w:space="0" w:color="auto"/>
        <w:right w:val="none" w:sz="0" w:space="0" w:color="auto"/>
      </w:divBdr>
    </w:div>
    <w:div w:id="2043090993">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00250197">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3925735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header" Target="header6.xml"/><Relationship Id="rId3" Type="http://schemas.openxmlformats.org/officeDocument/2006/relationships/customXml" Target="../customXml/item2.xml"/><Relationship Id="rId21" Type="http://schemas.openxmlformats.org/officeDocument/2006/relationships/header" Target="header4.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eader" Target="header5.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fontTable" Target="fontTable.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hyperlink" Target="https://prodonrgov.sharepoint.com/:w:/r/sites/HOW2Hub/_layouts/15/Doc.aspx?sourcedoc=%7B5821F3B2-821B-082D-08E5-D2A44F377121%7D&amp;file=NS-TAST-GD-027%20-%20Training%20and%20Assuring%20Personnel%20Competence.docx&amp;action=default&amp;mobileredirect=true&amp;DefaultItemOpen=1" TargetMode="Externa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yperlink" Target="https://prodonrgov.sharepoint.com/:w:/r/sites/HOW2Hub/_layouts/15/Doc.aspx?sourcedoc=%7BE71B3DA0-4C80-45D2-F3BC-9801D0288703%7D&amp;file=NS-INSP-GD-010%20-%20LC%2010%20-%20Training.docx&amp;action=default&amp;mobileredirect=true&amp;DefaultItemOpen=1%3Fweb%3D1" TargetMode="External"/><Relationship Id="rId28" Type="http://schemas.openxmlformats.org/officeDocument/2006/relationships/hyperlink" Target="https://prodonrgov.sharepoint.com/sites/HOW2Hub/_layouts/15/DocIdRedir.aspx?ID=ONRHH-822789359-20421" TargetMode="Externa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theme" Target="theme/theme1.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footer" Target="footer4.xm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4BFF33CE9ACF45B4BD9D9653F86AF5B6"/>
        <w:category>
          <w:name w:val="General"/>
          <w:gallery w:val="placeholder"/>
        </w:category>
        <w:types>
          <w:type w:val="bbPlcHdr"/>
        </w:types>
        <w:behaviors>
          <w:behavior w:val="content"/>
        </w:behaviors>
        <w:guid w:val="{7CD666C1-130E-4748-A724-97987CA52528}"/>
      </w:docPartPr>
      <w:docPartBody>
        <w:p w:rsidR="00EB73F1" w:rsidRDefault="00EB73F1" w:rsidP="00EB73F1">
          <w:pPr>
            <w:pStyle w:val="4BFF33CE9ACF45B4BD9D9653F86AF5B6"/>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1101B7"/>
    <w:rsid w:val="00176DB5"/>
    <w:rsid w:val="00183F29"/>
    <w:rsid w:val="002550FD"/>
    <w:rsid w:val="00333F8E"/>
    <w:rsid w:val="00350199"/>
    <w:rsid w:val="00391EA1"/>
    <w:rsid w:val="003D5793"/>
    <w:rsid w:val="0044254B"/>
    <w:rsid w:val="005A49B8"/>
    <w:rsid w:val="006A43CA"/>
    <w:rsid w:val="007154C5"/>
    <w:rsid w:val="00764F6F"/>
    <w:rsid w:val="0083336C"/>
    <w:rsid w:val="00835E07"/>
    <w:rsid w:val="00855060"/>
    <w:rsid w:val="00A009A6"/>
    <w:rsid w:val="00A657B0"/>
    <w:rsid w:val="00C17C1E"/>
    <w:rsid w:val="00C41BCC"/>
    <w:rsid w:val="00DD7BA4"/>
    <w:rsid w:val="00E27559"/>
    <w:rsid w:val="00E318CE"/>
    <w:rsid w:val="00E646E1"/>
    <w:rsid w:val="00EB73F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B73F1"/>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4BFF33CE9ACF45B4BD9D9653F86AF5B6">
    <w:name w:val="4BFF33CE9ACF45B4BD9D9653F86AF5B6"/>
    <w:rsid w:val="00EB73F1"/>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66693000-3e12-4b44-a742-9a2ba35b7d28" ContentTypeId="0x0101000C70A82DFAAC384DB9F6EBA2C8B87C57" PreviousValue="false"/>
</file>

<file path=customXml/item5.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OldDocRef xmlns="8c4e2855-9588-4bc9-9890-af639bd565eb" xsi:nil="true"/>
    <PolicyPortalOldRecordRef xmlns="8c4e2855-9588-4bc9-9890-af639bd565eb" xsi:nil="true"/>
    <PolicyPortalIssueNo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TaxCatchAll xmlns="05350e14-297a-489c-ad04-faf6563b232c"/>
    <dd2817321d504f1caee75a1112d299d4 xmlns="fbd4c4c3-96d4-4265-b68e-6a383a5dca66">
      <Terms xmlns="http://schemas.microsoft.com/office/infopath/2007/PartnerControls"/>
    </dd2817321d504f1caee75a1112d299d4>
    <PCR_x003f_ xmlns="fbd4c4c3-96d4-4265-b68e-6a383a5dca66">false</PCR_x003f_>
  </documentManagement>
</p:properties>
</file>

<file path=customXml/item6.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724e73164808191a758277c779b53781">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0d07b2e48c5c6cb673863f8fde9c9f33"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IEEE2006OfficeOnline.xsl" StyleName="IEEE" Version="2006">
  <b:Source>
    <b:Tag>ONR51</b:Tag>
    <b:SourceType>DocumentFromInternetSite</b:SourceType>
    <b:Guid>{F0D62252-DD84-4680-AAB2-CB317FE6E85E}</b:Guid>
    <b:Author>
      <b:Author>
        <b:Corporate>ONR</b:Corporate>
      </b:Author>
    </b:Author>
    <b:Title>NS-TAST-GD-027 - Training and Assuring Personnel Competence</b:Title>
    <b:URL>Available internally via HOW2 Hub and externally via the ONR website.</b:URL>
    <b:RefOrder>1</b:RefOrder>
  </b:Source>
  <b:Source>
    <b:Tag>ONR33</b:Tag>
    <b:SourceType>DocumentFromInternetSite</b:SourceType>
    <b:Guid>{2556555C-398E-4500-B0E7-BF64A989A65D}</b:Guid>
    <b:Author>
      <b:Author>
        <b:Corporate>ONR</b:Corporate>
      </b:Author>
    </b:Author>
    <b:Title>ONR-RD-POL-002 - Risk-Informed and Targeted Engagements (RITE) Policy</b:Title>
    <b:URL>Available internally via HOW2 Hub and externally via the ONR website.</b:URL>
    <b:RefOrder>2</b:RefOrder>
  </b:Source>
  <b:Source>
    <b:Tag>ONR36</b:Tag>
    <b:SourceType>DocumentFromInternetSite</b:SourceType>
    <b:Guid>{F23FEE05-B6F0-4D5A-80ED-777AF368C824}</b:Guid>
    <b:Author>
      <b:Author>
        <b:Corporate>ONR</b:Corporate>
      </b:Author>
    </b:Author>
    <b:Title>NS-INSP-GD-010 - LC 10 Training</b:Title>
    <b:URL>Available internally via HOW2 Hub and externally via the ONR website.</b:URL>
    <b:RefOrder>3</b:RefOrder>
  </b:Source>
  <b:Source>
    <b:Tag>ONR34</b:Tag>
    <b:SourceType>DocumentFromInternetSite</b:SourceType>
    <b:Guid>{7CA40745-B228-43FF-B580-1ED280E39A79}</b:Guid>
    <b:Author>
      <b:Author>
        <b:Corporate>ONR</b:Corporate>
      </b:Author>
    </b:Author>
    <b:Title>ONR-INSP-GD-064 - General Inspection Guide</b:Title>
    <b:URL>Available internally via HOW2 Hub and externally via the ONR website.</b:URL>
    <b:RefOrder>4</b:RefOrder>
  </b:Source>
  <b:Source>
    <b:Tag>ONR232</b:Tag>
    <b:SourceType>DocumentFromInternetSite</b:SourceType>
    <b:Guid>{3EE19DDF-08EF-4007-B405-A10F99A5DC75}</b:Guid>
    <b:Author>
      <b:Author>
        <b:Corporate>ONR</b:Corporate>
      </b:Author>
    </b:Author>
    <b:Title>ONR Nuclear Material Accountancy Control &amp; Safeguards (ONMACS)</b:Title>
    <b:URL>Available internally via HOW2 Hub and externally via the ONR website.</b:URL>
    <b:RefOrder>5</b:RefOrder>
  </b:Source>
  <b:Source>
    <b:Tag>ONR37</b:Tag>
    <b:SourceType>DocumentFromInternetSite</b:SourceType>
    <b:Guid>{76B7C614-59B8-4FC6-AD1D-BB858CAE33B3}</b:Guid>
    <b:Author>
      <b:Author>
        <b:Corporate>ONR</b:Corporate>
      </b:Author>
    </b:Author>
    <b:Title>SG-INSP-GD-001 - Safeguards</b:Title>
    <b:URL>Available internally via HOW2 Hub and externally via the ONR website.</b:URL>
    <b:RefOrder>6</b:RefOrder>
  </b:Source>
  <b:Source>
    <b:Tag>ONR35</b:Tag>
    <b:SourceType>DocumentFromInternetSite</b:SourceType>
    <b:Guid>{28C9A79A-3046-40D9-9618-2438CA2AB2AF}</b:Guid>
    <b:Author>
      <b:Author>
        <b:Corporate>ONR</b:Corporate>
      </b:Author>
    </b:Author>
    <b:Title>Security Assessment Principles for the Civil Nuclear Industry (SyAPs)</b:Title>
    <b:URL>Available internally via HOW2 Hub and externally via the ONR website.</b:URL>
    <b:RefOrder>7</b:RefOrder>
  </b:Source>
  <b:Source>
    <b:Tag>ONR38</b:Tag>
    <b:SourceType>DocumentFromInternetSite</b:SourceType>
    <b:Guid>{399E2B22-9597-467D-B812-07662F773B0F}</b:Guid>
    <b:Author>
      <b:Author>
        <b:Corporate>ONR</b:Corporate>
      </b:Author>
    </b:Author>
    <b:Title>CNS-INSP-GD-001 - Nuclear Security Inspections</b:Title>
    <b:URL>Available internally via HOW2 Hub and externally via the ONR website.</b:URL>
    <b:RefOrder>8</b:RefOrder>
  </b:Source>
  <b:Source>
    <b:Tag>ONR39</b:Tag>
    <b:SourceType>DocumentFromInternetSite</b:SourceType>
    <b:Guid>{CC81C121-D431-4ED6-B2C0-85A4B3A4C25C}</b:Guid>
    <b:Author>
      <b:Author>
        <b:Corporate>ONR</b:Corporate>
      </b:Author>
    </b:Author>
    <b:Title>NS-INSP-GD-069 - Compliance Inspection of Transport Arrangements</b:Title>
    <b:URL>Available internally via HOW2 Hub and externally via the ONR website.</b:URL>
    <b:RefOrder>10</b:RefOrder>
  </b:Source>
  <b:Source>
    <b:Tag>GOV</b:Tag>
    <b:SourceType>ElectronicSource</b:SourceType>
    <b:Guid>{AD635DCC-6CF1-4D15-BB38-4B49AFEEAF11}</b:Guid>
    <b:Author>
      <b:Author>
        <b:Corporate>HM Government</b:Corporate>
      </b:Author>
    </b:Author>
    <b:Title>The Ionising Radiation Regulations 2017</b:Title>
    <b:Year>2017</b:Year>
    <b:RefOrder>9</b:RefOrder>
  </b:Source>
  <b:Source>
    <b:Tag>ONR40</b:Tag>
    <b:SourceType>DocumentFromInternetSite</b:SourceType>
    <b:Guid>{836511B1-2D89-4BF4-89F8-93E1470C1543}</b:Guid>
    <b:Author>
      <b:Author>
        <b:Corporate>ONR</b:Corporate>
      </b:Author>
    </b:Author>
    <b:Title>NS-INSP-GD-074 - Construction (Design and Management) Regulations</b:Title>
    <b:URL>Available internally via HOW2 Hub and externally via the ONR website.</b:URL>
    <b:RefOrder>11</b:RefOrder>
  </b:Source>
  <b:Source>
    <b:Tag>ONR41</b:Tag>
    <b:SourceType>DocumentFromInternetSite</b:SourceType>
    <b:Guid>{F00A49B5-5C6D-4A7B-AD0D-FC9CC020E96D}</b:Guid>
    <b:Author>
      <b:Author>
        <b:Corporate>ONR</b:Corporate>
      </b:Author>
    </b:Author>
    <b:Title>NS-INSP-GD-073 - The regulation of Life Fire Safety on Nuclear Licensed Sites</b:Title>
    <b:URL>Available internally via HOW2 Hub and externally via the ONR website.</b:URL>
    <b:RefOrder>12</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F1E7696-64D0-4E76-BD09-5F47C27AB98C}">
  <ds:schemaRefs>
    <ds:schemaRef ds:uri="http://schemas.microsoft.com/sharepoint/v3/contenttype/forms"/>
  </ds:schemaRefs>
</ds:datastoreItem>
</file>

<file path=customXml/itemProps3.xml><?xml version="1.0" encoding="utf-8"?>
<ds:datastoreItem xmlns:ds="http://schemas.openxmlformats.org/officeDocument/2006/customXml" ds:itemID="{490ED5B9-84BB-4E11-AB53-C0B8C211310C}">
  <ds:schemaRefs>
    <ds:schemaRef ds:uri="http://schemas.microsoft.com/sharepoint/events"/>
  </ds:schemaRefs>
</ds:datastoreItem>
</file>

<file path=customXml/itemProps4.xml><?xml version="1.0" encoding="utf-8"?>
<ds:datastoreItem xmlns:ds="http://schemas.openxmlformats.org/officeDocument/2006/customXml" ds:itemID="{B9419ACF-FD9B-4EEB-B545-BB3F91B9B619}">
  <ds:schemaRefs>
    <ds:schemaRef ds:uri="Microsoft.SharePoint.Taxonomy.ContentTypeSync"/>
  </ds:schemaRefs>
</ds:datastoreItem>
</file>

<file path=customXml/itemProps5.xml><?xml version="1.0" encoding="utf-8"?>
<ds:datastoreItem xmlns:ds="http://schemas.openxmlformats.org/officeDocument/2006/customXml" ds:itemID="{302464A8-7BA5-4131-8D06-4B18A77BE91D}">
  <ds:schemaRefs>
    <ds:schemaRef ds:uri="http://schemas.microsoft.com/office/2006/documentManagement/types"/>
    <ds:schemaRef ds:uri="http://schemas.openxmlformats.org/package/2006/metadata/core-properties"/>
    <ds:schemaRef ds:uri="http://www.w3.org/XML/1998/namespace"/>
    <ds:schemaRef ds:uri="http://purl.org/dc/elements/1.1/"/>
    <ds:schemaRef ds:uri="8c4e2855-9588-4bc9-9890-af639bd565eb"/>
    <ds:schemaRef ds:uri="fbd4c4c3-96d4-4265-b68e-6a383a5dca66"/>
    <ds:schemaRef ds:uri="http://purl.org/dc/dcmitype/"/>
    <ds:schemaRef ds:uri="http://schemas.microsoft.com/office/infopath/2007/PartnerControls"/>
    <ds:schemaRef ds:uri="05350e14-297a-489c-ad04-faf6563b232c"/>
    <ds:schemaRef ds:uri="http://schemas.microsoft.com/office/2006/metadata/properties"/>
    <ds:schemaRef ds:uri="http://purl.org/dc/terms/"/>
  </ds:schemaRefs>
</ds:datastoreItem>
</file>

<file path=customXml/itemProps6.xml><?xml version="1.0" encoding="utf-8"?>
<ds:datastoreItem xmlns:ds="http://schemas.openxmlformats.org/officeDocument/2006/customXml" ds:itemID="{E6BDFBB1-A6D9-4EB1-A374-68D96B6493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16E3AC1-91D6-46B5-B046-1BC4ECD208F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13</Pages>
  <Words>2974</Words>
  <Characters>16835</Characters>
  <Application>Microsoft Office Word</Application>
  <DocSecurity>0</DocSecurity>
  <Lines>455</Lines>
  <Paragraphs>194</Paragraphs>
  <ScaleCrop>false</ScaleCrop>
  <HeadingPairs>
    <vt:vector size="2" baseType="variant">
      <vt:variant>
        <vt:lpstr>Title</vt:lpstr>
      </vt:variant>
      <vt:variant>
        <vt:i4>1</vt:i4>
      </vt:variant>
    </vt:vector>
  </HeadingPairs>
  <TitlesOfParts>
    <vt:vector size="1" baseType="lpstr">
      <vt:lpstr>Licence Condition 12 – Duly Authorised and other suitably qualified and experienced persons</vt:lpstr>
    </vt:vector>
  </TitlesOfParts>
  <Manager>Office for Nuclear Regulation</Manager>
  <Company>Office for Nuclear Regulation</Company>
  <LinksUpToDate>false</LinksUpToDate>
  <CharactersWithSpaces>19615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Licence Condition 12 – Duly authorised and other suitably qualified and experienced persons</dc:title>
  <dc:subject>[Subtitle or description]</dc:subject>
  <dc:creator>Liam Dunning</dc:creator>
  <cp:keywords>[Key words separated by commas]</cp:keywords>
  <dc:description/>
  <cp:lastModifiedBy>Liam Dunning</cp:lastModifiedBy>
  <cp:revision>5</cp:revision>
  <cp:lastPrinted>2016-11-28T11:35:00Z</cp:lastPrinted>
  <dcterms:created xsi:type="dcterms:W3CDTF">2026-01-26T09:31:00Z</dcterms:created>
  <dcterms:modified xsi:type="dcterms:W3CDTF">2026-01-26T09:44:00Z</dcterms:modified>
  <cp:contentStatus>4.1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