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5883F379" w:rsidR="00595C8C" w:rsidRPr="00595C8C" w:rsidRDefault="00595C8C" w:rsidP="00595C8C">
            <w:pPr>
              <w:pStyle w:val="InnerCoverTitle"/>
              <w:rPr>
                <w:sz w:val="36"/>
                <w:szCs w:val="36"/>
              </w:rPr>
            </w:pPr>
            <w:r w:rsidRPr="00595C8C">
              <w:rPr>
                <w:sz w:val="36"/>
                <w:szCs w:val="36"/>
              </w:rPr>
              <w:t xml:space="preserve">ONR </w:t>
            </w:r>
            <w:r w:rsidR="00D60BCB">
              <w:rPr>
                <w:sz w:val="36"/>
                <w:szCs w:val="36"/>
              </w:rPr>
              <w:t>Technical Inspection Guide (TIG)</w:t>
            </w:r>
          </w:p>
          <w:sdt>
            <w:sdtPr>
              <w:rPr>
                <w:sz w:val="72"/>
                <w:szCs w:val="72"/>
              </w:rPr>
              <w:id w:val="1228188510"/>
              <w:placeholder>
                <w:docPart w:val="DefaultPlaceholder_-1854013440"/>
              </w:placeholder>
            </w:sdtPr>
            <w:sdtEndPr/>
            <w:sdtContent>
              <w:p w14:paraId="7C4EA414" w14:textId="4BC36F98" w:rsidR="00D0226A" w:rsidRPr="001E03E1" w:rsidRDefault="00206924" w:rsidP="001E03E1">
                <w:pPr>
                  <w:pStyle w:val="CoverTitle"/>
                  <w:rPr>
                    <w:szCs w:val="90"/>
                  </w:rPr>
                </w:pPr>
                <w:sdt>
                  <w:sdtPr>
                    <w:rPr>
                      <w:sz w:val="72"/>
                      <w:szCs w:val="7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9813E5">
                      <w:rPr>
                        <w:sz w:val="72"/>
                        <w:szCs w:val="72"/>
                      </w:rPr>
                      <w:t>Licence Condition 10 - Training</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6131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1FDB4B56" w14:textId="6C10B266" w:rsidR="00595C8C" w:rsidRDefault="00595C8C" w:rsidP="00323E71">
      <w:pPr>
        <w:sectPr w:rsidR="00595C8C" w:rsidSect="00E30C05">
          <w:headerReference w:type="default" r:id="rId16"/>
          <w:footerReference w:type="default" r:id="rId17"/>
          <w:headerReference w:type="first" r:id="rId18"/>
          <w:footerReference w:type="first" r:id="rId19"/>
          <w:type w:val="continuous"/>
          <w:pgSz w:w="11906" w:h="16838" w:code="9"/>
          <w:pgMar w:top="1440" w:right="1440" w:bottom="1440" w:left="1440" w:header="397" w:footer="397" w:gutter="0"/>
          <w:cols w:space="312"/>
          <w:titlePg/>
          <w:docGrid w:linePitch="360"/>
        </w:sectPr>
      </w:pPr>
    </w:p>
    <w:p w14:paraId="57E780B1" w14:textId="77777777" w:rsidR="00743D6B" w:rsidRPr="00223090" w:rsidRDefault="00743D6B" w:rsidP="00743D6B">
      <w:pPr>
        <w:pStyle w:val="Heading1"/>
      </w:pPr>
      <w:bookmarkStart w:id="1" w:name="_Toc215493733"/>
      <w:bookmarkStart w:id="2" w:name="_Toc220240566"/>
      <w:bookmarkEnd w:id="0"/>
      <w:r w:rsidRPr="00223090">
        <w:lastRenderedPageBreak/>
        <w:t>Introduction</w:t>
      </w:r>
      <w:bookmarkEnd w:id="1"/>
      <w:bookmarkEnd w:id="2"/>
    </w:p>
    <w:p w14:paraId="6740DA98" w14:textId="77777777" w:rsidR="00743D6B" w:rsidRDefault="00743D6B" w:rsidP="00743D6B">
      <w:pPr>
        <w:pStyle w:val="F9-Paragraph"/>
        <w:numPr>
          <w:ilvl w:val="0"/>
          <w:numId w:val="27"/>
        </w:numPr>
        <w:spacing w:before="0" w:after="240"/>
        <w:ind w:left="851" w:hanging="851"/>
      </w:pPr>
      <w:bookmarkStart w:id="3" w:name="_Hlk64448648"/>
      <w:r>
        <w:t xml:space="preserve">Technical Inspection Guides (TIGs) assist inspectors in making regulatory judgments and providing advice on Licence Conditions (LCs). Most LCs are goal setting, leaving the specifics of arrangements to the dutyholder, who is responsible for safety. This guidance aims to support consistent inspection of LC 10 – Training. </w:t>
      </w:r>
    </w:p>
    <w:p w14:paraId="3E0EE052" w14:textId="251B4510" w:rsidR="00743D6B" w:rsidRDefault="00743D6B" w:rsidP="00743D6B">
      <w:pPr>
        <w:pStyle w:val="F9-Paragraph"/>
        <w:numPr>
          <w:ilvl w:val="0"/>
          <w:numId w:val="27"/>
        </w:numPr>
        <w:spacing w:before="0" w:after="240"/>
        <w:ind w:left="851" w:hanging="851"/>
      </w:pPr>
      <w:r>
        <w:t>While not exhaustive or mandatory, the guidance offers a clear framework for inspectors to assess the adequacy of compliance. Additional relevant information on training</w:t>
      </w:r>
      <w:r>
        <w:rPr>
          <w:rStyle w:val="FootnoteReference"/>
        </w:rPr>
        <w:footnoteReference w:id="2"/>
      </w:r>
      <w:r>
        <w:t xml:space="preserve"> is available in the Technical Assessment Guide (TAG) on</w:t>
      </w:r>
      <w:r w:rsidR="00E30C05">
        <w:t xml:space="preserve"> ‘</w:t>
      </w:r>
      <w:hyperlink r:id="rId20" w:history="1">
        <w:r w:rsidRPr="009169D5">
          <w:rPr>
            <w:rStyle w:val="Hyperlink"/>
          </w:rPr>
          <w:t>Training and Assuring Personnel Competence</w:t>
        </w:r>
      </w:hyperlink>
      <w:r w:rsidR="00E30C05">
        <w:t>’</w:t>
      </w:r>
      <w:r>
        <w:t xml:space="preserve"> </w:t>
      </w:r>
      <w:sdt>
        <w:sdtPr>
          <w:id w:val="439420315"/>
          <w:citation/>
        </w:sdtPr>
        <w:sdtEndPr/>
        <w:sdtContent>
          <w:r>
            <w:fldChar w:fldCharType="begin"/>
          </w:r>
          <w:r w:rsidR="00987F8B">
            <w:instrText xml:space="preserve">CITATION ONR51 \l 2057 </w:instrText>
          </w:r>
          <w:r>
            <w:fldChar w:fldCharType="separate"/>
          </w:r>
          <w:r w:rsidR="00206924" w:rsidRPr="00206924">
            <w:rPr>
              <w:noProof/>
            </w:rPr>
            <w:t>[1]</w:t>
          </w:r>
          <w:r>
            <w:fldChar w:fldCharType="end"/>
          </w:r>
        </w:sdtContent>
      </w:sdt>
      <w:r>
        <w:t>.</w:t>
      </w:r>
    </w:p>
    <w:p w14:paraId="5BC0813B" w14:textId="70E8D072" w:rsidR="00743D6B" w:rsidRDefault="00743D6B" w:rsidP="00743D6B">
      <w:pPr>
        <w:pStyle w:val="F9-Paragraph"/>
        <w:numPr>
          <w:ilvl w:val="0"/>
          <w:numId w:val="27"/>
        </w:numPr>
        <w:spacing w:before="0" w:after="240"/>
        <w:ind w:left="851" w:hanging="851"/>
      </w:pPr>
      <w:r>
        <w:t xml:space="preserve">Inspectors should also refer to the ONR policy on </w:t>
      </w:r>
      <w:r w:rsidR="00E30C05">
        <w:t>‘</w:t>
      </w:r>
      <w:hyperlink r:id="rId21" w:history="1">
        <w:r w:rsidRPr="00E30C05">
          <w:rPr>
            <w:rStyle w:val="Hyperlink"/>
          </w:rPr>
          <w:t>Risk-Informed and Targeted Engagements</w:t>
        </w:r>
      </w:hyperlink>
      <w:r w:rsidR="00E30C05">
        <w:t>’</w:t>
      </w:r>
      <w:r>
        <w:t xml:space="preserve"> (RITE) </w:t>
      </w:r>
      <w:sdt>
        <w:sdtPr>
          <w:id w:val="1204134584"/>
          <w:citation/>
        </w:sdtPr>
        <w:sdtEndPr/>
        <w:sdtContent>
          <w:r>
            <w:fldChar w:fldCharType="begin"/>
          </w:r>
          <w:r w:rsidR="00987F8B">
            <w:instrText xml:space="preserve">CITATION ONR33 \l 2057 </w:instrText>
          </w:r>
          <w:r>
            <w:fldChar w:fldCharType="separate"/>
          </w:r>
          <w:r w:rsidR="00206924" w:rsidRPr="00206924">
            <w:rPr>
              <w:noProof/>
            </w:rPr>
            <w:t>[2]</w:t>
          </w:r>
          <w:r>
            <w:fldChar w:fldCharType="end"/>
          </w:r>
        </w:sdtContent>
      </w:sdt>
      <w:r>
        <w:t>, which guides risk-based prioritisation in regulatory interventions and supports decisions on engaging with dutyholders.</w:t>
      </w:r>
    </w:p>
    <w:p w14:paraId="6DC17AD9" w14:textId="77777777" w:rsidR="00987F8B" w:rsidRPr="00AA78A4" w:rsidRDefault="00987F8B" w:rsidP="00987F8B">
      <w:pPr>
        <w:pStyle w:val="F9-Paragraph"/>
        <w:numPr>
          <w:ilvl w:val="0"/>
          <w:numId w:val="0"/>
        </w:numPr>
        <w:spacing w:before="0" w:after="240"/>
        <w:ind w:left="851"/>
      </w:pPr>
    </w:p>
    <w:p w14:paraId="032A8D4D" w14:textId="77777777" w:rsidR="00743D6B" w:rsidRDefault="00743D6B" w:rsidP="00743D6B">
      <w:pPr>
        <w:pStyle w:val="Heading1"/>
      </w:pPr>
      <w:bookmarkStart w:id="4" w:name="_Toc215493734"/>
      <w:bookmarkStart w:id="5" w:name="_Toc220240567"/>
      <w:bookmarkEnd w:id="3"/>
      <w:r>
        <w:t>Licence Condition 10 – Training</w:t>
      </w:r>
      <w:bookmarkEnd w:id="4"/>
      <w:bookmarkEnd w:id="5"/>
    </w:p>
    <w:p w14:paraId="127B86C9" w14:textId="77777777" w:rsidR="00743D6B" w:rsidRDefault="00743D6B" w:rsidP="00743D6B">
      <w:pPr>
        <w:pStyle w:val="Bulletlist1"/>
        <w:numPr>
          <w:ilvl w:val="0"/>
          <w:numId w:val="0"/>
        </w:numPr>
        <w:ind w:left="1800" w:hanging="954"/>
      </w:pPr>
      <w:r>
        <w:t xml:space="preserve">10(1) </w:t>
      </w:r>
      <w:r>
        <w:tab/>
        <w:t xml:space="preserve">The licensee shall make and implement adequate arrangements for suitable training </w:t>
      </w:r>
      <w:r>
        <w:tab/>
        <w:t>for all those on site who have responsibility for any operations which may affect safety.</w:t>
      </w:r>
    </w:p>
    <w:p w14:paraId="27EE8F43" w14:textId="77777777" w:rsidR="00743D6B" w:rsidRDefault="00743D6B" w:rsidP="00743D6B">
      <w:pPr>
        <w:pStyle w:val="Bulletlist1"/>
        <w:numPr>
          <w:ilvl w:val="0"/>
          <w:numId w:val="0"/>
        </w:numPr>
        <w:ind w:left="1800" w:hanging="954"/>
      </w:pPr>
      <w:r>
        <w:t xml:space="preserve">10(2) </w:t>
      </w:r>
      <w:r>
        <w:tab/>
        <w:t xml:space="preserve">The licensee shall submit to ONR for </w:t>
      </w:r>
      <w:r w:rsidRPr="002078E2">
        <w:rPr>
          <w:shd w:val="clear" w:color="auto" w:fill="D2E7B5" w:themeFill="accent4" w:themeFillTint="66"/>
        </w:rPr>
        <w:t>approval</w:t>
      </w:r>
      <w:r>
        <w:t xml:space="preserve"> such part or parts of the aforesaid arrangements as ONR may </w:t>
      </w:r>
      <w:r w:rsidRPr="002078E2">
        <w:rPr>
          <w:shd w:val="clear" w:color="auto" w:fill="B6E6E9" w:themeFill="accent3" w:themeFillTint="66"/>
        </w:rPr>
        <w:t>specify</w:t>
      </w:r>
      <w:r>
        <w:t>.</w:t>
      </w:r>
    </w:p>
    <w:p w14:paraId="05FAB757" w14:textId="77777777" w:rsidR="00743D6B" w:rsidRDefault="00743D6B" w:rsidP="00743D6B">
      <w:pPr>
        <w:pStyle w:val="Bulletlist1"/>
        <w:numPr>
          <w:ilvl w:val="0"/>
          <w:numId w:val="0"/>
        </w:numPr>
        <w:ind w:left="1800" w:hanging="954"/>
      </w:pPr>
      <w:r>
        <w:t xml:space="preserve">10(3) </w:t>
      </w:r>
      <w:r>
        <w:tab/>
        <w:t xml:space="preserve">The licensee shall ensure that once approved no alteration or amendment is made to the approved arrangements unless ONR has </w:t>
      </w:r>
      <w:r w:rsidRPr="00F01275">
        <w:rPr>
          <w:shd w:val="clear" w:color="auto" w:fill="D2E7B5" w:themeFill="accent4" w:themeFillTint="66"/>
        </w:rPr>
        <w:t>approved</w:t>
      </w:r>
      <w:r>
        <w:t xml:space="preserve"> such alteration or amendment.</w:t>
      </w:r>
    </w:p>
    <w:p w14:paraId="7E582858" w14:textId="77777777" w:rsidR="00743D6B" w:rsidRDefault="00743D6B" w:rsidP="00743D6B">
      <w:pPr>
        <w:pStyle w:val="Bulletlist1"/>
        <w:numPr>
          <w:ilvl w:val="0"/>
          <w:numId w:val="0"/>
        </w:numPr>
        <w:ind w:left="1800" w:hanging="954"/>
      </w:pPr>
    </w:p>
    <w:p w14:paraId="3B52192B" w14:textId="77777777" w:rsidR="00987F8B" w:rsidRDefault="00987F8B" w:rsidP="00743D6B">
      <w:pPr>
        <w:pStyle w:val="Heading1"/>
        <w:sectPr w:rsidR="00987F8B" w:rsidSect="00E30C05">
          <w:headerReference w:type="even" r:id="rId22"/>
          <w:headerReference w:type="default" r:id="rId23"/>
          <w:footerReference w:type="even" r:id="rId24"/>
          <w:type w:val="continuous"/>
          <w:pgSz w:w="11906" w:h="16838" w:code="9"/>
          <w:pgMar w:top="1440" w:right="1440" w:bottom="1440" w:left="1440" w:header="397" w:footer="397" w:gutter="0"/>
          <w:cols w:space="312"/>
          <w:docGrid w:linePitch="360"/>
        </w:sectPr>
      </w:pPr>
      <w:bookmarkStart w:id="6" w:name="_Toc215493735"/>
      <w:bookmarkStart w:id="7" w:name="_Toc220240568"/>
    </w:p>
    <w:p w14:paraId="641F8119" w14:textId="77777777" w:rsidR="00E30C05" w:rsidRDefault="00E30C05" w:rsidP="00743D6B">
      <w:pPr>
        <w:pStyle w:val="Heading1"/>
        <w:sectPr w:rsidR="00E30C05" w:rsidSect="00E30C05">
          <w:type w:val="continuous"/>
          <w:pgSz w:w="11906" w:h="16838" w:code="9"/>
          <w:pgMar w:top="1440" w:right="1440" w:bottom="1440" w:left="1440" w:header="397" w:footer="397" w:gutter="0"/>
          <w:cols w:space="312"/>
          <w:docGrid w:linePitch="360"/>
        </w:sectPr>
      </w:pPr>
    </w:p>
    <w:p w14:paraId="1710AA76" w14:textId="54D2F01B" w:rsidR="00743D6B" w:rsidRDefault="00743D6B" w:rsidP="00743D6B">
      <w:pPr>
        <w:pStyle w:val="Heading1"/>
      </w:pPr>
      <w:r>
        <w:lastRenderedPageBreak/>
        <w:t xml:space="preserve">Purpose and </w:t>
      </w:r>
      <w:r w:rsidR="00987F8B">
        <w:t>o</w:t>
      </w:r>
      <w:r>
        <w:t>utcomes of LC10</w:t>
      </w:r>
      <w:bookmarkEnd w:id="6"/>
      <w:bookmarkEnd w:id="7"/>
    </w:p>
    <w:p w14:paraId="5A19DF80" w14:textId="2EA893B4" w:rsidR="00743D6B" w:rsidRPr="005169B8" w:rsidRDefault="00743D6B" w:rsidP="00987F8B">
      <w:pPr>
        <w:pStyle w:val="F9-Paragraph"/>
        <w:spacing w:before="0" w:after="240"/>
      </w:pPr>
      <w:r w:rsidRPr="005169B8">
        <w:t>The purpose of LC 10 is to ensure that all those people on the site who have responsibility for an action which may affect safety are adequately trained for that purpose. It applies to all duly authorised persons (DAP) and other SQEPs required by LC 12</w:t>
      </w:r>
      <w:r w:rsidR="00987F8B">
        <w:t xml:space="preserve"> (D</w:t>
      </w:r>
      <w:r w:rsidR="00987F8B" w:rsidRPr="005169B8">
        <w:t>uly authorised and other suitably qualified and experienced persons</w:t>
      </w:r>
      <w:r w:rsidR="00987F8B">
        <w:t>)</w:t>
      </w:r>
      <w:r w:rsidRPr="005169B8">
        <w:t>, including those in managerial positions, contractors, and suppliers, where their duties may affect safety.</w:t>
      </w:r>
    </w:p>
    <w:p w14:paraId="2DA029D6" w14:textId="77777777" w:rsidR="00743D6B" w:rsidRPr="005169B8" w:rsidRDefault="00743D6B" w:rsidP="00743D6B">
      <w:pPr>
        <w:pStyle w:val="F9-Paragraph"/>
        <w:spacing w:before="0" w:after="240"/>
      </w:pPr>
      <w:r w:rsidRPr="005169B8">
        <w:t>The regulatory outcomes being sought by LC 10 are that:</w:t>
      </w:r>
    </w:p>
    <w:p w14:paraId="7471C5A4" w14:textId="77777777" w:rsidR="00743D6B" w:rsidRPr="005169B8" w:rsidRDefault="00743D6B" w:rsidP="00743D6B">
      <w:pPr>
        <w:pStyle w:val="Bulletlist1"/>
        <w:ind w:left="1276"/>
      </w:pPr>
      <w:r w:rsidRPr="005169B8">
        <w:t>the training arrangements, used to produce training programmes, are suitable to support the development of competent</w:t>
      </w:r>
      <w:r>
        <w:rPr>
          <w:rStyle w:val="FootnoteReference"/>
        </w:rPr>
        <w:footnoteReference w:id="3"/>
      </w:r>
      <w:r w:rsidRPr="005169B8">
        <w:t xml:space="preserve"> staff who are able to reliably conduct operations which could affect safety.</w:t>
      </w:r>
    </w:p>
    <w:p w14:paraId="4BB808AF" w14:textId="77777777" w:rsidR="00743D6B" w:rsidRPr="005169B8" w:rsidRDefault="00743D6B" w:rsidP="00743D6B">
      <w:pPr>
        <w:pStyle w:val="Bulletlist1"/>
        <w:ind w:left="1276"/>
      </w:pPr>
      <w:r w:rsidRPr="005169B8">
        <w:t>those responsible for ensuring compliance with this LC and those responsible for managing the training function are identified.</w:t>
      </w:r>
    </w:p>
    <w:p w14:paraId="6E31EED3" w14:textId="35026BF0" w:rsidR="00743D6B" w:rsidRPr="005169B8" w:rsidRDefault="00743D6B" w:rsidP="00743D6B">
      <w:pPr>
        <w:pStyle w:val="Bulletlist1"/>
        <w:ind w:left="1276"/>
      </w:pPr>
      <w:r w:rsidRPr="005169B8">
        <w:t xml:space="preserve">the </w:t>
      </w:r>
      <w:r>
        <w:t>l</w:t>
      </w:r>
      <w:r w:rsidRPr="005169B8">
        <w:t>icensee’s approach to training is systematic and effective. Current good practice for training and competence assurance is the Systematic Approach to Training</w:t>
      </w:r>
      <w:r>
        <w:rPr>
          <w:rStyle w:val="FootnoteReference"/>
        </w:rPr>
        <w:footnoteReference w:id="4"/>
      </w:r>
      <w:r w:rsidRPr="005169B8">
        <w:t xml:space="preserve"> (SAT) </w:t>
      </w:r>
      <w:sdt>
        <w:sdtPr>
          <w:id w:val="347598507"/>
          <w:citation/>
        </w:sdtPr>
        <w:sdtEndPr/>
        <w:sdtContent>
          <w:r>
            <w:fldChar w:fldCharType="begin"/>
          </w:r>
          <w:r w:rsidR="00987F8B">
            <w:instrText xml:space="preserve">CITATION IAE6 \l 2057 </w:instrText>
          </w:r>
          <w:r>
            <w:fldChar w:fldCharType="separate"/>
          </w:r>
          <w:r w:rsidR="00206924" w:rsidRPr="00206924">
            <w:rPr>
              <w:noProof/>
            </w:rPr>
            <w:t>[3]</w:t>
          </w:r>
          <w:r>
            <w:fldChar w:fldCharType="end"/>
          </w:r>
        </w:sdtContent>
      </w:sdt>
      <w:r w:rsidRPr="005169B8">
        <w:t xml:space="preserve">. </w:t>
      </w:r>
    </w:p>
    <w:p w14:paraId="0CA3F8E9" w14:textId="1D8DBD91" w:rsidR="00743D6B" w:rsidRPr="005169B8" w:rsidRDefault="00743D6B" w:rsidP="00743D6B">
      <w:pPr>
        <w:pStyle w:val="F9-Paragraph"/>
        <w:spacing w:before="0" w:after="240"/>
      </w:pPr>
      <w:r w:rsidRPr="005169B8">
        <w:t>LC</w:t>
      </w:r>
      <w:r w:rsidR="00987F8B">
        <w:t xml:space="preserve"> </w:t>
      </w:r>
      <w:r w:rsidRPr="005169B8">
        <w:t xml:space="preserve">10 arrangements should support the </w:t>
      </w:r>
      <w:r>
        <w:t>l</w:t>
      </w:r>
      <w:r w:rsidRPr="005169B8">
        <w:t xml:space="preserve">icensee’s LC 36 </w:t>
      </w:r>
      <w:r w:rsidR="00987F8B">
        <w:t>(</w:t>
      </w:r>
      <w:r>
        <w:t>Organisational Capability</w:t>
      </w:r>
      <w:r w:rsidR="00987F8B">
        <w:t>)</w:t>
      </w:r>
      <w:r>
        <w:t xml:space="preserve"> </w:t>
      </w:r>
      <w:r w:rsidRPr="005169B8">
        <w:t>arrangements for developing and maintaining its nuclear baseline. LC 36 arrangements should identify roles</w:t>
      </w:r>
      <w:r>
        <w:rPr>
          <w:rStyle w:val="FootnoteReference"/>
        </w:rPr>
        <w:footnoteReference w:id="5"/>
      </w:r>
      <w:r w:rsidRPr="005169B8">
        <w:t>, at all levels in the organisation, which may affect safety. The LC 10 arrangements should then identify the competencies necessary to deliver these roles.</w:t>
      </w:r>
    </w:p>
    <w:p w14:paraId="0990B79F" w14:textId="25A78038" w:rsidR="00743D6B" w:rsidRPr="005169B8" w:rsidRDefault="00743D6B" w:rsidP="00743D6B">
      <w:pPr>
        <w:pStyle w:val="F9-Paragraph"/>
        <w:spacing w:before="0" w:after="240"/>
      </w:pPr>
      <w:r w:rsidRPr="005169B8">
        <w:t xml:space="preserve">It is recommended that LC 10 and LC 12 </w:t>
      </w:r>
      <w:sdt>
        <w:sdtPr>
          <w:id w:val="-1312633753"/>
          <w:citation/>
        </w:sdtPr>
        <w:sdtEndPr/>
        <w:sdtContent>
          <w:r>
            <w:fldChar w:fldCharType="begin"/>
          </w:r>
          <w:r w:rsidR="00987F8B">
            <w:instrText xml:space="preserve">CITATION ONR263 \l 2057 </w:instrText>
          </w:r>
          <w:r>
            <w:fldChar w:fldCharType="separate"/>
          </w:r>
          <w:r w:rsidR="00206924" w:rsidRPr="00206924">
            <w:rPr>
              <w:noProof/>
            </w:rPr>
            <w:t>[4]</w:t>
          </w:r>
          <w:r>
            <w:fldChar w:fldCharType="end"/>
          </w:r>
        </w:sdtContent>
      </w:sdt>
      <w:r>
        <w:t xml:space="preserve"> </w:t>
      </w:r>
      <w:r w:rsidRPr="005169B8">
        <w:t>compliance inspection are conducted in parallel due to the significant overlap between the two topic areas.</w:t>
      </w:r>
      <w:r>
        <w:t xml:space="preserve"> Both LC</w:t>
      </w:r>
      <w:r w:rsidR="00987F8B">
        <w:t xml:space="preserve"> </w:t>
      </w:r>
      <w:r>
        <w:t>10 and LC</w:t>
      </w:r>
      <w:r w:rsidR="00987F8B">
        <w:t xml:space="preserve"> </w:t>
      </w:r>
      <w:r>
        <w:t>12 are usually an integral part of targeted themed inspections</w:t>
      </w:r>
      <w:sdt>
        <w:sdtPr>
          <w:id w:val="-1707026529"/>
          <w:citation/>
        </w:sdtPr>
        <w:sdtEndPr/>
        <w:sdtContent>
          <w:r>
            <w:fldChar w:fldCharType="begin"/>
          </w:r>
          <w:r w:rsidR="00987F8B">
            <w:instrText xml:space="preserve">CITATION ONR34 \l 2057 </w:instrText>
          </w:r>
          <w:r>
            <w:fldChar w:fldCharType="separate"/>
          </w:r>
          <w:r w:rsidR="00206924">
            <w:rPr>
              <w:noProof/>
            </w:rPr>
            <w:t xml:space="preserve"> </w:t>
          </w:r>
          <w:r w:rsidR="00206924" w:rsidRPr="00206924">
            <w:rPr>
              <w:noProof/>
            </w:rPr>
            <w:t>[5]</w:t>
          </w:r>
          <w:r>
            <w:fldChar w:fldCharType="end"/>
          </w:r>
        </w:sdtContent>
      </w:sdt>
      <w:r>
        <w:t>.</w:t>
      </w:r>
    </w:p>
    <w:p w14:paraId="4889B407" w14:textId="7187612D" w:rsidR="00743D6B" w:rsidRPr="005169B8" w:rsidRDefault="00987F8B" w:rsidP="00A7381D">
      <w:pPr>
        <w:pStyle w:val="F9-Paragraph"/>
        <w:spacing w:before="0" w:after="240"/>
      </w:pPr>
      <w:r>
        <w:t>‘</w:t>
      </w:r>
      <w:hyperlink r:id="rId25" w:history="1">
        <w:r w:rsidR="00743D6B" w:rsidRPr="00E30C05">
          <w:rPr>
            <w:rStyle w:val="Hyperlink"/>
          </w:rPr>
          <w:t>Training and Assuring Personnel Competence</w:t>
        </w:r>
      </w:hyperlink>
      <w:r>
        <w:t xml:space="preserve">’ </w:t>
      </w:r>
      <w:r w:rsidR="00743D6B" w:rsidRPr="00987F8B">
        <w:t>(NS-TAST-GD-027)</w:t>
      </w:r>
      <w:r w:rsidR="00743D6B" w:rsidRPr="005169B8">
        <w:t xml:space="preserve"> </w:t>
      </w:r>
      <w:sdt>
        <w:sdtPr>
          <w:id w:val="1046957595"/>
          <w:citation/>
        </w:sdtPr>
        <w:sdtEndPr/>
        <w:sdtContent>
          <w:r w:rsidR="00743D6B">
            <w:fldChar w:fldCharType="begin"/>
          </w:r>
          <w:r>
            <w:instrText xml:space="preserve">CITATION ONR51 \l 2057 </w:instrText>
          </w:r>
          <w:r w:rsidR="00743D6B">
            <w:fldChar w:fldCharType="separate"/>
          </w:r>
          <w:r w:rsidR="00206924" w:rsidRPr="00206924">
            <w:rPr>
              <w:noProof/>
            </w:rPr>
            <w:t>[1]</w:t>
          </w:r>
          <w:r w:rsidR="00743D6B">
            <w:fldChar w:fldCharType="end"/>
          </w:r>
        </w:sdtContent>
      </w:sdt>
      <w:r w:rsidR="00743D6B">
        <w:t xml:space="preserve"> </w:t>
      </w:r>
      <w:r w:rsidR="00743D6B" w:rsidRPr="005169B8">
        <w:t xml:space="preserve">provides </w:t>
      </w:r>
      <w:r w:rsidR="00743D6B">
        <w:t xml:space="preserve">additional </w:t>
      </w:r>
      <w:r w:rsidR="00743D6B" w:rsidRPr="005169B8">
        <w:t>guidance to inform inspection activities carried out to judge compliance with LC 10 and LC 12.</w:t>
      </w:r>
      <w:r w:rsidR="00743D6B" w:rsidRPr="00AF173E">
        <w:t xml:space="preserve"> </w:t>
      </w:r>
      <w:r w:rsidR="00743D6B">
        <w:t>Similarities with other purposes are identified in section 5 of this TIG to support inspectors in identifying any inspection synergies.</w:t>
      </w:r>
    </w:p>
    <w:p w14:paraId="5E3AE714" w14:textId="77777777" w:rsidR="00E30C05" w:rsidRDefault="00E30C05" w:rsidP="00743D6B">
      <w:pPr>
        <w:pStyle w:val="Heading1"/>
        <w:sectPr w:rsidR="00E30C05" w:rsidSect="00E30C05">
          <w:pgSz w:w="11906" w:h="16838" w:code="9"/>
          <w:pgMar w:top="1440" w:right="1440" w:bottom="1440" w:left="1440" w:header="397" w:footer="397" w:gutter="0"/>
          <w:cols w:space="312"/>
          <w:docGrid w:linePitch="360"/>
        </w:sectPr>
      </w:pPr>
      <w:bookmarkStart w:id="8" w:name="_Toc215493736"/>
      <w:bookmarkStart w:id="9" w:name="_Toc220240569"/>
    </w:p>
    <w:p w14:paraId="65CC4642" w14:textId="25C4EF85" w:rsidR="00743D6B" w:rsidRDefault="00743D6B" w:rsidP="00743D6B">
      <w:pPr>
        <w:pStyle w:val="Heading1"/>
      </w:pPr>
      <w:r>
        <w:lastRenderedPageBreak/>
        <w:t xml:space="preserve">Guidance on </w:t>
      </w:r>
      <w:r w:rsidR="00987F8B">
        <w:t>i</w:t>
      </w:r>
      <w:r>
        <w:t>nspection for LC</w:t>
      </w:r>
      <w:r w:rsidR="00987F8B">
        <w:t xml:space="preserve"> </w:t>
      </w:r>
      <w:r>
        <w:t>10 - Training</w:t>
      </w:r>
      <w:bookmarkEnd w:id="8"/>
      <w:bookmarkEnd w:id="9"/>
    </w:p>
    <w:p w14:paraId="68B04A62" w14:textId="77777777" w:rsidR="00743D6B" w:rsidRPr="0056331A" w:rsidRDefault="00743D6B" w:rsidP="00743D6B">
      <w:pPr>
        <w:pStyle w:val="F9-Paragraph"/>
        <w:spacing w:before="0" w:after="240"/>
      </w:pPr>
      <w:r w:rsidRPr="00890B91">
        <w:rPr>
          <w:b/>
          <w:bCs/>
        </w:rPr>
        <w:t xml:space="preserve">Inspection of a </w:t>
      </w:r>
      <w:r>
        <w:rPr>
          <w:b/>
          <w:bCs/>
        </w:rPr>
        <w:t>l</w:t>
      </w:r>
      <w:r w:rsidRPr="00890B91">
        <w:rPr>
          <w:b/>
          <w:bCs/>
        </w:rPr>
        <w:t>icensee’s training arrangements</w:t>
      </w:r>
      <w:r>
        <w:t xml:space="preserve"> </w:t>
      </w:r>
      <w:bookmarkStart w:id="10" w:name="_Hlk214632219"/>
      <w:r>
        <w:t>should provide the inspector with assurance that the training arrangements</w:t>
      </w:r>
      <w:bookmarkEnd w:id="10"/>
      <w:r>
        <w:t xml:space="preserve">, used to produce training programmes, </w:t>
      </w:r>
      <w:r w:rsidRPr="0056331A">
        <w:t>are suitable to support the development of competent staff who are able to reliably conduct operations which could affect safety.</w:t>
      </w:r>
      <w:r>
        <w:t xml:space="preserve"> The</w:t>
      </w:r>
      <w:r w:rsidRPr="00A4299E">
        <w:t xml:space="preserve"> inspection sample may include:</w:t>
      </w:r>
    </w:p>
    <w:p w14:paraId="4E228DD5" w14:textId="477D7380" w:rsidR="00743D6B" w:rsidRDefault="00743D6B" w:rsidP="00743D6B">
      <w:pPr>
        <w:pStyle w:val="Bulletlist1"/>
      </w:pPr>
      <w:r>
        <w:t xml:space="preserve">confirming the </w:t>
      </w:r>
      <w:r w:rsidR="00F40AD7">
        <w:t>arrangements</w:t>
      </w:r>
      <w:r>
        <w:t xml:space="preserve"> make</w:t>
      </w:r>
      <w:r w:rsidRPr="007B17FE">
        <w:t xml:space="preserve"> provision for </w:t>
      </w:r>
      <w:r>
        <w:t xml:space="preserve">all elements of the LC </w:t>
      </w:r>
      <w:r w:rsidR="00987F8B">
        <w:br/>
      </w:r>
      <w:r>
        <w:t>(</w:t>
      </w:r>
      <w:r w:rsidR="00987F8B">
        <w:t>for example,</w:t>
      </w:r>
      <w:r>
        <w:t xml:space="preserve"> LC</w:t>
      </w:r>
      <w:r w:rsidR="00987F8B">
        <w:t xml:space="preserve"> </w:t>
      </w:r>
      <w:r>
        <w:t>10 (2) and (3)). C</w:t>
      </w:r>
      <w:r w:rsidRPr="0063794B">
        <w:t>onfirm that those arrangements are in place, implemented and subject to configuration control and oversight</w:t>
      </w:r>
      <w:r>
        <w:t>, as LC 10(3).</w:t>
      </w:r>
    </w:p>
    <w:p w14:paraId="1EA8045D" w14:textId="77777777" w:rsidR="00743D6B" w:rsidRPr="0087088B" w:rsidRDefault="00743D6B" w:rsidP="00743D6B">
      <w:pPr>
        <w:pStyle w:val="Bulletlist1"/>
        <w:ind w:hanging="425"/>
      </w:pPr>
      <w:r w:rsidRPr="0087088B">
        <w:t xml:space="preserve">whether the </w:t>
      </w:r>
      <w:r>
        <w:t>l</w:t>
      </w:r>
      <w:r w:rsidRPr="0087088B">
        <w:t>icensee has a training policy</w:t>
      </w:r>
      <w:r>
        <w:t xml:space="preserve"> </w:t>
      </w:r>
      <w:r w:rsidRPr="0087088B">
        <w:t>or equivalent</w:t>
      </w:r>
      <w:r>
        <w:t xml:space="preserve">, which </w:t>
      </w:r>
      <w:r w:rsidRPr="0087088B">
        <w:t>set</w:t>
      </w:r>
      <w:r>
        <w:t>s</w:t>
      </w:r>
      <w:r w:rsidRPr="0087088B">
        <w:t xml:space="preserve"> out the licensee’s commitment to develop and maintain the competence of staff in order to achieve safety. The policy should affirm the licensee’s commitment to resource a training function and implement a training system to support staff competence development.</w:t>
      </w:r>
    </w:p>
    <w:p w14:paraId="2EBC316A" w14:textId="77777777" w:rsidR="00743D6B" w:rsidRPr="006470CC" w:rsidRDefault="00743D6B" w:rsidP="00743D6B">
      <w:pPr>
        <w:pStyle w:val="Bulletlist1"/>
      </w:pPr>
      <w:r>
        <w:t xml:space="preserve">confirming that </w:t>
      </w:r>
      <w:r w:rsidRPr="006470CC">
        <w:t>the arrangements apply to all levels in the organisation, including contractor filled roles, which may affect safety. Contractors should be expected to undertake the training developed for the role they are fulfilling, or appropriate alternatives justified.</w:t>
      </w:r>
    </w:p>
    <w:p w14:paraId="04C069E2" w14:textId="7BA0B091" w:rsidR="00743D6B" w:rsidRPr="0056331A" w:rsidRDefault="00743D6B" w:rsidP="00743D6B">
      <w:pPr>
        <w:pStyle w:val="Bulletlist1"/>
      </w:pPr>
      <w:r>
        <w:t>confirming</w:t>
      </w:r>
      <w:r w:rsidRPr="0056331A">
        <w:t xml:space="preserve"> the </w:t>
      </w:r>
      <w:r>
        <w:t>l</w:t>
      </w:r>
      <w:r w:rsidRPr="0056331A">
        <w:t xml:space="preserve">icensee’s approach to </w:t>
      </w:r>
      <w:r>
        <w:t>training</w:t>
      </w:r>
      <w:r w:rsidRPr="0056331A">
        <w:t xml:space="preserve"> is systematic</w:t>
      </w:r>
      <w:r>
        <w:t>,</w:t>
      </w:r>
      <w:r w:rsidRPr="0056331A">
        <w:t xml:space="preserve"> SAT </w:t>
      </w:r>
      <w:sdt>
        <w:sdtPr>
          <w:id w:val="598372048"/>
          <w:citation/>
        </w:sdtPr>
        <w:sdtEndPr/>
        <w:sdtContent>
          <w:r>
            <w:fldChar w:fldCharType="begin"/>
          </w:r>
          <w:r w:rsidR="00987F8B">
            <w:instrText xml:space="preserve">CITATION IAE6 \l 2057 </w:instrText>
          </w:r>
          <w:r>
            <w:fldChar w:fldCharType="separate"/>
          </w:r>
          <w:r w:rsidR="00206924" w:rsidRPr="00206924">
            <w:rPr>
              <w:noProof/>
            </w:rPr>
            <w:t>[3]</w:t>
          </w:r>
          <w:r>
            <w:fldChar w:fldCharType="end"/>
          </w:r>
        </w:sdtContent>
      </w:sdt>
      <w:r>
        <w:t xml:space="preserve"> is considered good practice</w:t>
      </w:r>
      <w:r>
        <w:rPr>
          <w:rStyle w:val="FootnoteReference"/>
        </w:rPr>
        <w:footnoteReference w:id="6"/>
      </w:r>
      <w:r>
        <w:t>.</w:t>
      </w:r>
      <w:r w:rsidRPr="0056331A">
        <w:t xml:space="preserve"> The SAT approach provides a</w:t>
      </w:r>
      <w:r>
        <w:rPr>
          <w:shd w:val="clear" w:color="auto" w:fill="FFFFFF"/>
        </w:rPr>
        <w:t xml:space="preserve"> </w:t>
      </w:r>
      <w:r w:rsidRPr="0053228C">
        <w:rPr>
          <w:shd w:val="clear" w:color="auto" w:fill="FFFFFF"/>
        </w:rPr>
        <w:t>logical progression for the development of training:</w:t>
      </w:r>
    </w:p>
    <w:p w14:paraId="64AAA352" w14:textId="32C4DC87" w:rsidR="00743D6B" w:rsidRDefault="00743D6B" w:rsidP="00743D6B">
      <w:pPr>
        <w:pStyle w:val="Bulletlist2"/>
        <w:numPr>
          <w:ilvl w:val="1"/>
          <w:numId w:val="32"/>
        </w:numPr>
        <w:ind w:left="1701" w:hanging="283"/>
      </w:pPr>
      <w:r w:rsidRPr="006E5985">
        <w:t>Identification of roles which may affect safety (via the Licensee’s LC</w:t>
      </w:r>
      <w:r w:rsidR="00987F8B">
        <w:t xml:space="preserve"> </w:t>
      </w:r>
      <w:r w:rsidRPr="006E5985">
        <w:t>36 arrangements)</w:t>
      </w:r>
      <w:r>
        <w:t>.</w:t>
      </w:r>
    </w:p>
    <w:p w14:paraId="01485EAE" w14:textId="77777777" w:rsidR="00743D6B" w:rsidRPr="0055596C" w:rsidRDefault="00743D6B" w:rsidP="00743D6B">
      <w:pPr>
        <w:pStyle w:val="Bulletlist2"/>
        <w:numPr>
          <w:ilvl w:val="1"/>
          <w:numId w:val="32"/>
        </w:numPr>
        <w:ind w:left="1701" w:hanging="283"/>
      </w:pPr>
      <w:r w:rsidRPr="0055596C">
        <w:t>Identification of competencies required to perform a particular role</w:t>
      </w:r>
      <w:r>
        <w:t>.</w:t>
      </w:r>
    </w:p>
    <w:p w14:paraId="5064DD2D" w14:textId="77777777" w:rsidR="00743D6B" w:rsidRPr="0055596C" w:rsidRDefault="00743D6B" w:rsidP="00743D6B">
      <w:pPr>
        <w:pStyle w:val="Bulletlist2"/>
        <w:numPr>
          <w:ilvl w:val="1"/>
          <w:numId w:val="32"/>
        </w:numPr>
        <w:ind w:left="1701" w:hanging="283"/>
      </w:pPr>
      <w:r w:rsidRPr="0055596C">
        <w:t xml:space="preserve">Analysis of the competence requirements to identify the training objectives, associated training needs, and training </w:t>
      </w:r>
      <w:r>
        <w:t>frequency</w:t>
      </w:r>
      <w:r w:rsidRPr="0055596C">
        <w:t>.</w:t>
      </w:r>
    </w:p>
    <w:p w14:paraId="4885E861" w14:textId="4CE12621" w:rsidR="00743D6B" w:rsidRPr="0055596C" w:rsidRDefault="00743D6B" w:rsidP="00743D6B">
      <w:pPr>
        <w:pStyle w:val="Bulletlist2"/>
        <w:numPr>
          <w:ilvl w:val="1"/>
          <w:numId w:val="32"/>
        </w:numPr>
        <w:ind w:left="1701" w:hanging="283"/>
      </w:pPr>
      <w:r w:rsidRPr="0055596C">
        <w:t>Design of the training programme</w:t>
      </w:r>
      <w:r w:rsidR="00987F8B">
        <w:t>, for example,</w:t>
      </w:r>
      <w:r w:rsidRPr="0055596C">
        <w:t xml:space="preserve"> initial training, role-specific training, training (including refresher training) and assessment</w:t>
      </w:r>
      <w:r>
        <w:t xml:space="preserve"> frequency</w:t>
      </w:r>
      <w:r w:rsidRPr="0055596C">
        <w:t>, type of training material, programme delivery, assessment methods, etc.</w:t>
      </w:r>
    </w:p>
    <w:p w14:paraId="5430BF28" w14:textId="172E87DF" w:rsidR="00743D6B" w:rsidRPr="0055596C" w:rsidRDefault="00743D6B" w:rsidP="00743D6B">
      <w:pPr>
        <w:pStyle w:val="Bulletlist2"/>
        <w:numPr>
          <w:ilvl w:val="1"/>
          <w:numId w:val="32"/>
        </w:numPr>
        <w:ind w:left="1701" w:hanging="283"/>
      </w:pPr>
      <w:r w:rsidRPr="0055596C">
        <w:lastRenderedPageBreak/>
        <w:t>Selection of a training delivery method (</w:t>
      </w:r>
      <w:r w:rsidR="00987F8B">
        <w:t>for example,</w:t>
      </w:r>
      <w:r w:rsidR="00987F8B" w:rsidRPr="0055596C">
        <w:t xml:space="preserve"> </w:t>
      </w:r>
      <w:r w:rsidRPr="0055596C">
        <w:t>classroom / on the job / brief / etc.) including assessment of the proposed role holder.</w:t>
      </w:r>
    </w:p>
    <w:p w14:paraId="6D224D47" w14:textId="77777777" w:rsidR="00743D6B" w:rsidRPr="0055596C" w:rsidRDefault="00743D6B" w:rsidP="00743D6B">
      <w:pPr>
        <w:pStyle w:val="Bulletlist2"/>
        <w:numPr>
          <w:ilvl w:val="1"/>
          <w:numId w:val="32"/>
        </w:numPr>
        <w:ind w:left="1701" w:hanging="283"/>
      </w:pPr>
      <w:r w:rsidRPr="0055596C">
        <w:t>Preparation of training material to provide the knowledge and / or skill required so that the training objectives can be achieved, and training needs fulfilled.</w:t>
      </w:r>
    </w:p>
    <w:p w14:paraId="57FB7E46" w14:textId="77777777" w:rsidR="00743D6B" w:rsidRPr="0055596C" w:rsidRDefault="00743D6B" w:rsidP="00743D6B">
      <w:pPr>
        <w:pStyle w:val="Bulletlist2"/>
        <w:numPr>
          <w:ilvl w:val="1"/>
          <w:numId w:val="32"/>
        </w:numPr>
        <w:ind w:left="1701" w:hanging="283"/>
      </w:pPr>
      <w:r w:rsidRPr="0055596C">
        <w:t xml:space="preserve">Regular reviews of training programmes to determine their effectiveness, efficiency and impact, and to identify if revision or improvement is necessary. </w:t>
      </w:r>
    </w:p>
    <w:p w14:paraId="66282968" w14:textId="4F45B3AB" w:rsidR="00743D6B" w:rsidRPr="00C93BA1" w:rsidRDefault="00EF55EC" w:rsidP="00743D6B">
      <w:pPr>
        <w:pStyle w:val="Bulletlist1"/>
      </w:pPr>
      <w:r>
        <w:t xml:space="preserve">confirming </w:t>
      </w:r>
      <w:r w:rsidR="00743D6B" w:rsidRPr="00C93BA1">
        <w:t xml:space="preserve">the </w:t>
      </w:r>
      <w:r w:rsidR="00743D6B">
        <w:t xml:space="preserve">training </w:t>
      </w:r>
      <w:r w:rsidR="00743D6B" w:rsidRPr="00C93BA1">
        <w:t>arrangements are adequately integrated into organisational change arrangements (LC</w:t>
      </w:r>
      <w:r w:rsidR="00987F8B">
        <w:t xml:space="preserve"> </w:t>
      </w:r>
      <w:r w:rsidR="00743D6B" w:rsidRPr="00C93BA1">
        <w:t xml:space="preserve">36) or any other relevant </w:t>
      </w:r>
      <w:r w:rsidR="00743D6B">
        <w:t xml:space="preserve">LC </w:t>
      </w:r>
      <w:r w:rsidR="00743D6B" w:rsidRPr="00C93BA1">
        <w:t>which could change the design or safety case of plant</w:t>
      </w:r>
      <w:r w:rsidR="00987F8B">
        <w:t xml:space="preserve">, </w:t>
      </w:r>
      <w:r w:rsidR="00987F8B">
        <w:t>for example,</w:t>
      </w:r>
      <w:r w:rsidR="00987F8B" w:rsidRPr="0055596C">
        <w:t xml:space="preserve"> </w:t>
      </w:r>
      <w:r w:rsidR="00743D6B" w:rsidRPr="00C93BA1">
        <w:t>plant modification (LC</w:t>
      </w:r>
      <w:r w:rsidR="00987F8B">
        <w:t xml:space="preserve"> </w:t>
      </w:r>
      <w:r w:rsidR="00743D6B" w:rsidRPr="00C93BA1">
        <w:t>22)</w:t>
      </w:r>
      <w:r w:rsidR="00743D6B">
        <w:t>.</w:t>
      </w:r>
    </w:p>
    <w:p w14:paraId="2DC95CCA" w14:textId="53863377" w:rsidR="00743D6B" w:rsidRDefault="00EF55EC" w:rsidP="00743D6B">
      <w:pPr>
        <w:pStyle w:val="Bulletlist1"/>
      </w:pPr>
      <w:r>
        <w:t xml:space="preserve">checking </w:t>
      </w:r>
      <w:r w:rsidR="00743D6B">
        <w:t>the licensee’s arrangements identif</w:t>
      </w:r>
      <w:r w:rsidR="008229F0">
        <w:t>ies</w:t>
      </w:r>
      <w:r w:rsidR="00743D6B">
        <w:t xml:space="preserve"> the means of monitoring any third-party training provider, and how it assures itself that the provider is meeting the licensee’s training requirements.</w:t>
      </w:r>
      <w:r w:rsidR="00743D6B" w:rsidRPr="004F21C5">
        <w:t xml:space="preserve"> The intelligent customer capability </w:t>
      </w:r>
      <w:r w:rsidR="00743D6B">
        <w:t>deployed</w:t>
      </w:r>
      <w:r w:rsidR="00743D6B" w:rsidRPr="004F21C5">
        <w:t xml:space="preserve"> to manage a third-party training provider should be</w:t>
      </w:r>
      <w:r w:rsidR="00743D6B">
        <w:t xml:space="preserve"> delivered </w:t>
      </w:r>
      <w:r w:rsidR="00743D6B" w:rsidRPr="004F21C5">
        <w:t xml:space="preserve">in </w:t>
      </w:r>
      <w:r w:rsidR="00743D6B">
        <w:t>accordance</w:t>
      </w:r>
      <w:r w:rsidR="00743D6B" w:rsidRPr="004F21C5">
        <w:t xml:space="preserve"> with the licensee’s LC</w:t>
      </w:r>
      <w:r w:rsidR="00743D6B">
        <w:t xml:space="preserve"> </w:t>
      </w:r>
      <w:r w:rsidR="00743D6B" w:rsidRPr="004F21C5">
        <w:t xml:space="preserve">36 arrangements and the expectations in </w:t>
      </w:r>
      <w:r w:rsidR="00743D6B">
        <w:t>‘</w:t>
      </w:r>
      <w:hyperlink r:id="rId26" w:history="1">
        <w:r w:rsidR="00743D6B" w:rsidRPr="00987F8B">
          <w:rPr>
            <w:rStyle w:val="Hyperlink"/>
          </w:rPr>
          <w:t xml:space="preserve">Licensee </w:t>
        </w:r>
        <w:r w:rsidR="009452AA" w:rsidRPr="00987F8B">
          <w:rPr>
            <w:rStyle w:val="Hyperlink"/>
          </w:rPr>
          <w:t>Core Safety</w:t>
        </w:r>
        <w:r w:rsidR="00743D6B" w:rsidRPr="00987F8B">
          <w:rPr>
            <w:rStyle w:val="Hyperlink"/>
          </w:rPr>
          <w:t xml:space="preserve"> and Intelligent Customer Capability</w:t>
        </w:r>
      </w:hyperlink>
      <w:r w:rsidR="00743D6B">
        <w:t>’ guidance</w:t>
      </w:r>
      <w:r w:rsidR="00743D6B" w:rsidRPr="0011755C">
        <w:t xml:space="preserve"> </w:t>
      </w:r>
      <w:sdt>
        <w:sdtPr>
          <w:id w:val="-2144112126"/>
          <w:citation/>
        </w:sdtPr>
        <w:sdtEndPr/>
        <w:sdtContent>
          <w:r w:rsidR="00743D6B">
            <w:fldChar w:fldCharType="begin"/>
          </w:r>
          <w:r w:rsidR="00987F8B">
            <w:instrText xml:space="preserve">CITATION ONR77 \l 2057 </w:instrText>
          </w:r>
          <w:r w:rsidR="00743D6B">
            <w:fldChar w:fldCharType="separate"/>
          </w:r>
          <w:r w:rsidR="00206924" w:rsidRPr="00206924">
            <w:rPr>
              <w:noProof/>
            </w:rPr>
            <w:t>[6]</w:t>
          </w:r>
          <w:r w:rsidR="00743D6B">
            <w:fldChar w:fldCharType="end"/>
          </w:r>
        </w:sdtContent>
      </w:sdt>
      <w:r w:rsidR="00743D6B">
        <w:t>.</w:t>
      </w:r>
    </w:p>
    <w:p w14:paraId="20F97B57" w14:textId="207DC298" w:rsidR="00743D6B" w:rsidRDefault="008229F0" w:rsidP="00743D6B">
      <w:pPr>
        <w:pStyle w:val="Bulletlist1"/>
      </w:pPr>
      <w:r>
        <w:t xml:space="preserve">confirming </w:t>
      </w:r>
      <w:r w:rsidR="00743D6B">
        <w:t>the</w:t>
      </w:r>
      <w:r w:rsidR="00743D6B" w:rsidRPr="008E11DB">
        <w:t xml:space="preserve"> </w:t>
      </w:r>
      <w:r w:rsidR="00743D6B">
        <w:t>l</w:t>
      </w:r>
      <w:r w:rsidR="00743D6B" w:rsidRPr="008E11DB">
        <w:t>icensee’s competence management arrangements ensure</w:t>
      </w:r>
      <w:r>
        <w:t>s</w:t>
      </w:r>
      <w:r w:rsidR="00743D6B" w:rsidRPr="008E11DB">
        <w:t xml:space="preserve"> that training is supported by appropriate activities to continually develop and maintain competence</w:t>
      </w:r>
      <w:r w:rsidR="00743D6B">
        <w:t>, to keep ‘current’</w:t>
      </w:r>
      <w:r w:rsidR="00743D6B" w:rsidRPr="008E11DB">
        <w:t>.</w:t>
      </w:r>
      <w:r w:rsidR="00743D6B">
        <w:t xml:space="preserve"> </w:t>
      </w:r>
    </w:p>
    <w:p w14:paraId="1DFD76CC" w14:textId="319E553C" w:rsidR="00743D6B" w:rsidRDefault="00CD7867" w:rsidP="00743D6B">
      <w:pPr>
        <w:pStyle w:val="Bulletlist1"/>
      </w:pPr>
      <w:r>
        <w:t xml:space="preserve">confirming if </w:t>
      </w:r>
      <w:r w:rsidR="00743D6B">
        <w:t>there is</w:t>
      </w:r>
      <w:r w:rsidR="00743D6B" w:rsidRPr="006F5CD3">
        <w:t xml:space="preserve"> provision for those who have failed training and how this may affect the role they will conduct. For example, if an operator has failed a particular element of training, the dutyholder should take a risk-based approach to allowing the operator to conduct their role (though further consideration should be given to operator suitability for that role if they continually fail training)</w:t>
      </w:r>
      <w:r w:rsidR="00743D6B">
        <w:t>.</w:t>
      </w:r>
    </w:p>
    <w:p w14:paraId="1FC340CF" w14:textId="77777777" w:rsidR="00743D6B" w:rsidRPr="003C62B5" w:rsidRDefault="00743D6B" w:rsidP="00743D6B">
      <w:pPr>
        <w:pStyle w:val="F9-Paragraph"/>
        <w:spacing w:before="0" w:after="240"/>
      </w:pPr>
      <w:r w:rsidRPr="003D5733">
        <w:rPr>
          <w:b/>
          <w:bCs/>
        </w:rPr>
        <w:t xml:space="preserve">Inspection of a </w:t>
      </w:r>
      <w:r>
        <w:rPr>
          <w:b/>
          <w:bCs/>
        </w:rPr>
        <w:t>l</w:t>
      </w:r>
      <w:r w:rsidRPr="003D5733">
        <w:rPr>
          <w:b/>
          <w:bCs/>
        </w:rPr>
        <w:t>icensee’s</w:t>
      </w:r>
      <w:r w:rsidRPr="00925990">
        <w:rPr>
          <w:b/>
          <w:bCs/>
        </w:rPr>
        <w:t xml:space="preserve"> implementation</w:t>
      </w:r>
      <w:r w:rsidRPr="003C62B5">
        <w:t xml:space="preserve"> of their </w:t>
      </w:r>
      <w:r>
        <w:t xml:space="preserve">LC 10 </w:t>
      </w:r>
      <w:r w:rsidRPr="003C62B5">
        <w:t>arrangements</w:t>
      </w:r>
      <w:r w:rsidRPr="00925990">
        <w:t xml:space="preserve"> should provide the inspector with assurance that the training arrangements</w:t>
      </w:r>
      <w:r>
        <w:t xml:space="preserve"> are being implemented adequately </w:t>
      </w:r>
      <w:r w:rsidRPr="00FE4931">
        <w:t>to support the development of competent staff who are able to reliably conduct operations which could affect safety</w:t>
      </w:r>
      <w:r>
        <w:t>.</w:t>
      </w:r>
      <w:r w:rsidRPr="003C62B5">
        <w:t xml:space="preserve"> </w:t>
      </w:r>
      <w:bookmarkStart w:id="11" w:name="_Hlk214890204"/>
      <w:r>
        <w:t>The inspection sample may include:</w:t>
      </w:r>
      <w:bookmarkEnd w:id="11"/>
    </w:p>
    <w:p w14:paraId="209A10BB" w14:textId="77777777" w:rsidR="00743D6B" w:rsidRPr="009539ED" w:rsidRDefault="00743D6B" w:rsidP="00743D6B">
      <w:pPr>
        <w:pStyle w:val="Bulletlist1"/>
        <w:ind w:hanging="425"/>
      </w:pPr>
      <w:r>
        <w:t>confirming</w:t>
      </w:r>
      <w:r w:rsidRPr="009539ED">
        <w:t xml:space="preserve"> that roles which may affect safety have been identified and there is a role </w:t>
      </w:r>
      <w:r>
        <w:t>profile/</w:t>
      </w:r>
      <w:r w:rsidRPr="009539ED">
        <w:t>description in place</w:t>
      </w:r>
      <w:r>
        <w:t xml:space="preserve">. </w:t>
      </w:r>
      <w:r w:rsidRPr="009539ED">
        <w:t xml:space="preserve">Through discussion with </w:t>
      </w:r>
      <w:r>
        <w:t xml:space="preserve">relevant </w:t>
      </w:r>
      <w:r w:rsidRPr="009539ED">
        <w:t>plant operators, determine whether the role description is representative of the duties to be undertaken.</w:t>
      </w:r>
      <w:r>
        <w:t xml:space="preserve"> </w:t>
      </w:r>
    </w:p>
    <w:p w14:paraId="51808D01" w14:textId="77777777" w:rsidR="00743D6B" w:rsidRPr="0056331A" w:rsidRDefault="00743D6B" w:rsidP="00743D6B">
      <w:pPr>
        <w:pStyle w:val="Bulletlist1"/>
        <w:ind w:hanging="425"/>
      </w:pPr>
      <w:r>
        <w:t>confirming</w:t>
      </w:r>
      <w:r w:rsidRPr="0056331A">
        <w:t xml:space="preserve"> that the training programme has been produced through application of SAT or a suitable alternative. </w:t>
      </w:r>
    </w:p>
    <w:p w14:paraId="4ED4CC85" w14:textId="77777777" w:rsidR="00E30C05" w:rsidRDefault="00E30C05" w:rsidP="00057F8F">
      <w:pPr>
        <w:pStyle w:val="Bulletlist1"/>
        <w:ind w:hanging="425"/>
        <w:sectPr w:rsidR="00E30C05" w:rsidSect="00E30C05">
          <w:pgSz w:w="11906" w:h="16838" w:code="9"/>
          <w:pgMar w:top="1440" w:right="1440" w:bottom="1440" w:left="1440" w:header="397" w:footer="397" w:gutter="0"/>
          <w:cols w:space="312"/>
          <w:docGrid w:linePitch="360"/>
        </w:sectPr>
      </w:pPr>
    </w:p>
    <w:p w14:paraId="4BAE4C9C" w14:textId="14BFCFA6" w:rsidR="00743D6B" w:rsidRDefault="00743D6B" w:rsidP="00057F8F">
      <w:pPr>
        <w:pStyle w:val="Bulletlist1"/>
        <w:ind w:hanging="425"/>
      </w:pPr>
      <w:r>
        <w:lastRenderedPageBreak/>
        <w:t>d</w:t>
      </w:r>
      <w:r w:rsidRPr="009539ED">
        <w:t>etermin</w:t>
      </w:r>
      <w:r>
        <w:t>ing</w:t>
      </w:r>
      <w:r w:rsidRPr="009539ED">
        <w:t xml:space="preserve"> whether suitable competence analysis has been conducted of the role to identify the competence requirements to deliver that role reliably</w:t>
      </w:r>
      <w:r>
        <w:t xml:space="preserve">. </w:t>
      </w:r>
      <w:r w:rsidRPr="009539ED">
        <w:t xml:space="preserve">The </w:t>
      </w:r>
      <w:r>
        <w:t xml:space="preserve">licensee </w:t>
      </w:r>
      <w:r w:rsidRPr="009539ED">
        <w:t>analysis should identify knowledge (</w:t>
      </w:r>
      <w:r w:rsidR="00987F8B">
        <w:t>for example,</w:t>
      </w:r>
      <w:r w:rsidR="00987F8B" w:rsidRPr="009539ED">
        <w:t xml:space="preserve"> </w:t>
      </w:r>
      <w:r w:rsidRPr="009539ED">
        <w:t>safety case, mechanical, physics), skill (</w:t>
      </w:r>
      <w:r w:rsidR="00987F8B">
        <w:t>for example,</w:t>
      </w:r>
      <w:r w:rsidRPr="009539ED">
        <w:t xml:space="preserve"> glovebox working, craft skill), and behavioural / attitude requirements</w:t>
      </w:r>
      <w:r>
        <w:t xml:space="preserve"> associated with all permitted operating modes.</w:t>
      </w:r>
      <w:r w:rsidRPr="009539ED">
        <w:t xml:space="preserve"> Cognitive requirements should also be identified if demanded by the task (</w:t>
      </w:r>
      <w:r w:rsidR="00987F8B">
        <w:t>for example,</w:t>
      </w:r>
      <w:r w:rsidR="00987F8B" w:rsidRPr="009539ED">
        <w:t xml:space="preserve"> </w:t>
      </w:r>
      <w:r w:rsidRPr="009539ED">
        <w:t xml:space="preserve">decision making, information processing, spatial reasoning). </w:t>
      </w:r>
    </w:p>
    <w:p w14:paraId="78BDD010" w14:textId="507386AB" w:rsidR="00743D6B" w:rsidRPr="0056331A" w:rsidRDefault="00743D6B" w:rsidP="00743D6B">
      <w:pPr>
        <w:pStyle w:val="Bulletlist1"/>
        <w:ind w:hanging="501"/>
      </w:pPr>
      <w:r>
        <w:t>confirming</w:t>
      </w:r>
      <w:r w:rsidRPr="009539ED">
        <w:t xml:space="preserve"> that a suitable training needs analysis of that role has been conducted </w:t>
      </w:r>
      <w:r>
        <w:t>and</w:t>
      </w:r>
      <w:r w:rsidRPr="009539ED">
        <w:t xml:space="preserve"> identif</w:t>
      </w:r>
      <w:r>
        <w:t>ies</w:t>
      </w:r>
      <w:r w:rsidRPr="009539ED">
        <w:t xml:space="preserve"> the training that is required to meet the role competence requirements. </w:t>
      </w:r>
      <w:r>
        <w:t>T</w:t>
      </w:r>
      <w:r w:rsidRPr="004D6AE5">
        <w:t xml:space="preserve">his should </w:t>
      </w:r>
      <w:r w:rsidRPr="0056331A">
        <w:t>include consideration of all permitted operating modes</w:t>
      </w:r>
      <w:r>
        <w:t xml:space="preserve">, </w:t>
      </w:r>
      <w:r w:rsidRPr="0056331A">
        <w:t>fault and accident conditions. The analysis of roles, competencies and training needs should take due account of relevant information sources</w:t>
      </w:r>
      <w:r w:rsidR="00E30C05">
        <w:t>, for example,</w:t>
      </w:r>
      <w:r w:rsidRPr="0056331A">
        <w:t xml:space="preserve"> safety case analyses, operating experience, event reports, investigations, information on changes to plant/facility/organisation and operational intelligence.</w:t>
      </w:r>
    </w:p>
    <w:p w14:paraId="24E3FC63" w14:textId="082ADBB0" w:rsidR="00743D6B" w:rsidRPr="0056331A" w:rsidRDefault="00743D6B" w:rsidP="00743D6B">
      <w:pPr>
        <w:pStyle w:val="Bulletlist1"/>
        <w:ind w:hanging="425"/>
      </w:pPr>
      <w:r w:rsidRPr="0056331A">
        <w:t>Check</w:t>
      </w:r>
      <w:r w:rsidR="00DA7C9D">
        <w:t>ing</w:t>
      </w:r>
      <w:r w:rsidRPr="0056331A">
        <w:t xml:space="preserve"> that there is a training programme in place for that role</w:t>
      </w:r>
      <w:r w:rsidR="00FD62C7">
        <w:t>, which</w:t>
      </w:r>
      <w:r>
        <w:t>.</w:t>
      </w:r>
      <w:r w:rsidRPr="0056331A">
        <w:t>:</w:t>
      </w:r>
    </w:p>
    <w:p w14:paraId="59561E22" w14:textId="4E7E789F" w:rsidR="00743D6B" w:rsidRDefault="00743D6B" w:rsidP="00743D6B">
      <w:pPr>
        <w:pStyle w:val="NumList2"/>
        <w:ind w:left="1980" w:hanging="720"/>
      </w:pPr>
      <w:r w:rsidRPr="0056331A">
        <w:t>determin</w:t>
      </w:r>
      <w:r w:rsidR="00FD62C7">
        <w:t>es</w:t>
      </w:r>
      <w:r w:rsidRPr="0056331A">
        <w:t xml:space="preserve"> whether the training programme is suitable to train the competencies identified and is appropriate to cover the full range of safety related knowledge, skills and attitudes</w:t>
      </w:r>
      <w:r w:rsidRPr="00D060A5">
        <w:t xml:space="preserve"> required</w:t>
      </w:r>
      <w:r>
        <w:t>.</w:t>
      </w:r>
    </w:p>
    <w:p w14:paraId="57CED2B8" w14:textId="77777777" w:rsidR="00743D6B" w:rsidRPr="0056331A" w:rsidRDefault="00743D6B" w:rsidP="00743D6B">
      <w:pPr>
        <w:pStyle w:val="NumList2"/>
        <w:ind w:left="1980" w:hanging="720"/>
      </w:pPr>
      <w:r>
        <w:t>Identifies</w:t>
      </w:r>
      <w:r w:rsidRPr="0056331A">
        <w:t xml:space="preserve"> appropriate learning objectives to support the development of each competence identified, </w:t>
      </w:r>
    </w:p>
    <w:p w14:paraId="3476CAEA" w14:textId="77777777" w:rsidR="00743D6B" w:rsidRPr="0056331A" w:rsidRDefault="00743D6B" w:rsidP="00743D6B">
      <w:pPr>
        <w:pStyle w:val="NumList2"/>
        <w:ind w:left="1980" w:hanging="720"/>
      </w:pPr>
      <w:r w:rsidRPr="0056331A">
        <w:t xml:space="preserve">Identifies, through the training needs analysis, initial and refresher training to ensure competence is maintained, </w:t>
      </w:r>
    </w:p>
    <w:p w14:paraId="4C534654" w14:textId="5B2803FB" w:rsidR="00743D6B" w:rsidRPr="0056331A" w:rsidRDefault="00743D6B" w:rsidP="00743D6B">
      <w:pPr>
        <w:pStyle w:val="NumList2"/>
        <w:ind w:left="1980" w:hanging="720"/>
      </w:pPr>
      <w:r w:rsidRPr="0056331A">
        <w:t>Identifies (and justifies) the method of training delivery (</w:t>
      </w:r>
      <w:r w:rsidR="00E30C05">
        <w:t>for example,</w:t>
      </w:r>
      <w:r w:rsidRPr="0056331A">
        <w:t xml:space="preserve"> classroom / on the job) and documents the plans and written procedures to ensure a consistent approach and quality in training delivery. </w:t>
      </w:r>
    </w:p>
    <w:p w14:paraId="31BDDDC2" w14:textId="285A1D29" w:rsidR="00743D6B" w:rsidRPr="0056331A" w:rsidRDefault="00743D6B" w:rsidP="00743D6B">
      <w:pPr>
        <w:pStyle w:val="NumList2"/>
        <w:ind w:left="1980" w:hanging="720"/>
      </w:pPr>
      <w:r w:rsidRPr="0056331A">
        <w:t xml:space="preserve">Contains appropriate training material, </w:t>
      </w:r>
      <w:r w:rsidR="00E30C05">
        <w:t>for example,</w:t>
      </w:r>
      <w:r w:rsidR="00E30C05" w:rsidRPr="0056331A">
        <w:t xml:space="preserve"> </w:t>
      </w:r>
      <w:r w:rsidRPr="0056331A">
        <w:t>course notes, handouts, study guide</w:t>
      </w:r>
      <w:r>
        <w:t>s</w:t>
      </w:r>
      <w:r w:rsidRPr="0056331A">
        <w:t>, relevant to the training objectives and would support meeting the training objectives and the development of competence.</w:t>
      </w:r>
      <w:r>
        <w:t xml:space="preserve"> </w:t>
      </w:r>
    </w:p>
    <w:p w14:paraId="5BF11BC3" w14:textId="15A1DE66" w:rsidR="00743D6B" w:rsidRDefault="00743D6B" w:rsidP="00743D6B">
      <w:pPr>
        <w:pStyle w:val="NumList2"/>
        <w:ind w:left="1980" w:hanging="720"/>
      </w:pPr>
      <w:r w:rsidRPr="0056331A">
        <w:t xml:space="preserve">Identifies appropriate </w:t>
      </w:r>
      <w:r>
        <w:t>frequency</w:t>
      </w:r>
      <w:r w:rsidRPr="0056331A">
        <w:t xml:space="preserve"> and methods to assess competence (</w:t>
      </w:r>
      <w:r w:rsidR="00E30C05">
        <w:t>for example,</w:t>
      </w:r>
      <w:r w:rsidR="00E30C05" w:rsidRPr="0056331A">
        <w:t xml:space="preserve"> </w:t>
      </w:r>
      <w:r w:rsidRPr="0056331A">
        <w:t>classroom test, on-the-job assessment) as part of the training programme. The competence assessment should be challenging and reflective of the significance of the role.</w:t>
      </w:r>
    </w:p>
    <w:p w14:paraId="5481E102" w14:textId="77777777" w:rsidR="00E30C05" w:rsidRDefault="00E30C05" w:rsidP="00743D6B">
      <w:pPr>
        <w:pStyle w:val="NumList2"/>
        <w:ind w:left="1980" w:hanging="720"/>
        <w:sectPr w:rsidR="00E30C05" w:rsidSect="00E30C05">
          <w:type w:val="continuous"/>
          <w:pgSz w:w="11906" w:h="16838" w:code="9"/>
          <w:pgMar w:top="1440" w:right="1440" w:bottom="1440" w:left="1440" w:header="397" w:footer="397" w:gutter="0"/>
          <w:cols w:space="312"/>
          <w:docGrid w:linePitch="360"/>
        </w:sectPr>
      </w:pPr>
    </w:p>
    <w:p w14:paraId="4BC30233" w14:textId="53912064" w:rsidR="00743D6B" w:rsidRPr="009539ED" w:rsidRDefault="00A94842" w:rsidP="00743D6B">
      <w:pPr>
        <w:pStyle w:val="NumList2"/>
        <w:ind w:left="1980" w:hanging="720"/>
      </w:pPr>
      <w:r>
        <w:lastRenderedPageBreak/>
        <w:t>Provides for r</w:t>
      </w:r>
      <w:r w:rsidR="00743D6B" w:rsidRPr="009539ED">
        <w:t xml:space="preserve">egular reviews of the training programme being conducted and that findings from the evaluation of the training programme are being used by the </w:t>
      </w:r>
      <w:r w:rsidR="00743D6B">
        <w:t>l</w:t>
      </w:r>
      <w:r w:rsidR="00743D6B" w:rsidRPr="009539ED">
        <w:t>icensee to identify if the programme is working to develop competent staff and identify improvements in the training programme or plant/facility.</w:t>
      </w:r>
    </w:p>
    <w:p w14:paraId="133829C2" w14:textId="3E7A3912" w:rsidR="00743D6B" w:rsidRPr="00223B6B" w:rsidRDefault="00743D6B" w:rsidP="00743D6B">
      <w:pPr>
        <w:pStyle w:val="Bulletlist1"/>
      </w:pPr>
      <w:r w:rsidRPr="009539ED">
        <w:t>Check</w:t>
      </w:r>
      <w:r>
        <w:t>ing</w:t>
      </w:r>
      <w:r w:rsidRPr="009539ED">
        <w:t xml:space="preserve"> </w:t>
      </w:r>
      <w:r>
        <w:t>that there is an appropriate mechanism for managing those</w:t>
      </w:r>
      <w:r w:rsidRPr="009539ED">
        <w:t xml:space="preserve"> who fail </w:t>
      </w:r>
      <w:r>
        <w:t xml:space="preserve">their </w:t>
      </w:r>
      <w:r w:rsidRPr="009539ED">
        <w:t>training</w:t>
      </w:r>
      <w:r>
        <w:t xml:space="preserve"> (</w:t>
      </w:r>
      <w:r w:rsidR="00E30C05">
        <w:t>for example,</w:t>
      </w:r>
      <w:r w:rsidR="00E30C05" w:rsidRPr="0056331A">
        <w:t xml:space="preserve"> </w:t>
      </w:r>
      <w:r w:rsidRPr="009539ED">
        <w:t>restrict</w:t>
      </w:r>
      <w:r>
        <w:t>ion of</w:t>
      </w:r>
      <w:r w:rsidRPr="009539ED">
        <w:t xml:space="preserve"> duties</w:t>
      </w:r>
      <w:r>
        <w:t>)</w:t>
      </w:r>
      <w:r w:rsidRPr="009539ED">
        <w:t xml:space="preserve">. If </w:t>
      </w:r>
      <w:r>
        <w:t>repeated failures</w:t>
      </w:r>
      <w:r w:rsidRPr="009539ED">
        <w:t xml:space="preserve">, </w:t>
      </w:r>
      <w:r>
        <w:t>is there</w:t>
      </w:r>
      <w:r w:rsidRPr="009539ED">
        <w:t xml:space="preserve"> a process in place to determine the operators suitability for that role</w:t>
      </w:r>
      <w:r>
        <w:t>?</w:t>
      </w:r>
      <w:r w:rsidRPr="009539ED">
        <w:t xml:space="preserve"> </w:t>
      </w:r>
    </w:p>
    <w:p w14:paraId="6CA6B909" w14:textId="77777777" w:rsidR="00743D6B" w:rsidRPr="00C87330" w:rsidRDefault="00743D6B" w:rsidP="00743D6B">
      <w:pPr>
        <w:pStyle w:val="Bulletlist1"/>
      </w:pPr>
      <w:bookmarkStart w:id="12" w:name="_Toc120622215"/>
      <w:bookmarkStart w:id="13" w:name="_Toc120622216"/>
      <w:bookmarkStart w:id="14" w:name="_Toc120622217"/>
      <w:bookmarkStart w:id="15" w:name="_Toc120622218"/>
      <w:bookmarkStart w:id="16" w:name="_Toc120622219"/>
      <w:bookmarkStart w:id="17" w:name="_Toc120622220"/>
      <w:bookmarkStart w:id="18" w:name="_Toc120622221"/>
      <w:bookmarkEnd w:id="12"/>
      <w:bookmarkEnd w:id="13"/>
      <w:bookmarkEnd w:id="14"/>
      <w:bookmarkEnd w:id="15"/>
      <w:bookmarkEnd w:id="16"/>
      <w:bookmarkEnd w:id="17"/>
      <w:bookmarkEnd w:id="18"/>
      <w:r>
        <w:t xml:space="preserve">The following points are prefaced by the element of SAT they relate to </w:t>
      </w:r>
      <w:r w:rsidRPr="00585969">
        <w:t xml:space="preserve">including; analysis, design, development, implementation, and evaluation </w:t>
      </w:r>
      <w:r>
        <w:t xml:space="preserve">(ADDIE) </w:t>
      </w:r>
      <w:r w:rsidRPr="00585969">
        <w:t>of training programmes for roles which may affect safety</w:t>
      </w:r>
      <w:r>
        <w:t>:</w:t>
      </w:r>
    </w:p>
    <w:p w14:paraId="53158C00" w14:textId="77777777" w:rsidR="00743D6B" w:rsidRDefault="00743D6B" w:rsidP="00743D6B">
      <w:pPr>
        <w:pStyle w:val="NumList1"/>
        <w:numPr>
          <w:ilvl w:val="0"/>
          <w:numId w:val="31"/>
        </w:numPr>
        <w:tabs>
          <w:tab w:val="left" w:pos="1985"/>
        </w:tabs>
        <w:ind w:left="1985" w:hanging="709"/>
      </w:pPr>
      <w:r w:rsidRPr="000C343A">
        <w:rPr>
          <w:b/>
          <w:bCs w:val="0"/>
        </w:rPr>
        <w:t>A</w:t>
      </w:r>
      <w:r>
        <w:t>nalysis – check that the licensee can provide a clear rationale for the adequacy of the training requirements in relation to particular roles and activities. Sample the underpinning analyses to gain confidence in their rigour and completeness.</w:t>
      </w:r>
    </w:p>
    <w:p w14:paraId="7CA8AE0B" w14:textId="77777777" w:rsidR="00743D6B" w:rsidRPr="009539ED" w:rsidRDefault="00743D6B" w:rsidP="00743D6B">
      <w:pPr>
        <w:pStyle w:val="NumList1"/>
        <w:numPr>
          <w:ilvl w:val="0"/>
          <w:numId w:val="31"/>
        </w:numPr>
        <w:tabs>
          <w:tab w:val="left" w:pos="1985"/>
        </w:tabs>
        <w:ind w:left="1985" w:hanging="709"/>
      </w:pPr>
      <w:r w:rsidRPr="000C343A">
        <w:rPr>
          <w:b/>
          <w:bCs w:val="0"/>
        </w:rPr>
        <w:t>D</w:t>
      </w:r>
      <w:r>
        <w:t xml:space="preserve">esign – that </w:t>
      </w:r>
      <w:r w:rsidRPr="009534FE">
        <w:t xml:space="preserve">consideration </w:t>
      </w:r>
      <w:r>
        <w:t xml:space="preserve">has been given </w:t>
      </w:r>
      <w:r w:rsidRPr="009534FE">
        <w:t xml:space="preserve">to the most effective means of meeting competence requirements and should consider </w:t>
      </w:r>
      <w:r>
        <w:t>the most suitable ways of delivering the training objectives.</w:t>
      </w:r>
    </w:p>
    <w:p w14:paraId="6E29D83A" w14:textId="77777777" w:rsidR="00743D6B" w:rsidRPr="0056331A" w:rsidRDefault="00743D6B" w:rsidP="00743D6B">
      <w:pPr>
        <w:pStyle w:val="NumList1"/>
        <w:numPr>
          <w:ilvl w:val="0"/>
          <w:numId w:val="31"/>
        </w:numPr>
        <w:tabs>
          <w:tab w:val="left" w:pos="1985"/>
        </w:tabs>
        <w:ind w:left="1985" w:hanging="709"/>
      </w:pPr>
      <w:r w:rsidRPr="000C343A">
        <w:rPr>
          <w:b/>
          <w:bCs w:val="0"/>
        </w:rPr>
        <w:t>D</w:t>
      </w:r>
      <w:r>
        <w:t>evelopment – c</w:t>
      </w:r>
      <w:r w:rsidRPr="009539ED">
        <w:t>heck that instructors have relevant experience on the topic they are teaching and are suitably qualified and experienced to deliver training</w:t>
      </w:r>
      <w:r>
        <w:t xml:space="preserve">. Sample a number of risk important activities and check that </w:t>
      </w:r>
      <w:r w:rsidRPr="0056331A">
        <w:t xml:space="preserve">key safety knowledge is included in the related training. </w:t>
      </w:r>
    </w:p>
    <w:p w14:paraId="56590934" w14:textId="77777777" w:rsidR="00743D6B" w:rsidRPr="0056331A" w:rsidRDefault="00743D6B" w:rsidP="00743D6B">
      <w:pPr>
        <w:pStyle w:val="NumList1"/>
        <w:numPr>
          <w:ilvl w:val="0"/>
          <w:numId w:val="31"/>
        </w:numPr>
        <w:tabs>
          <w:tab w:val="left" w:pos="1985"/>
        </w:tabs>
        <w:ind w:left="1985" w:hanging="709"/>
      </w:pPr>
      <w:r w:rsidRPr="000C343A">
        <w:rPr>
          <w:b/>
          <w:bCs w:val="0"/>
        </w:rPr>
        <w:t>I</w:t>
      </w:r>
      <w:r w:rsidRPr="0056331A">
        <w:t>mplementation –</w:t>
      </w:r>
    </w:p>
    <w:p w14:paraId="30C2EB87" w14:textId="77777777" w:rsidR="00743D6B" w:rsidRPr="0056331A" w:rsidRDefault="00743D6B" w:rsidP="00743D6B">
      <w:pPr>
        <w:pStyle w:val="F11-Bullet2"/>
        <w:tabs>
          <w:tab w:val="left" w:pos="2552"/>
        </w:tabs>
        <w:spacing w:before="0"/>
        <w:ind w:left="2552" w:hanging="567"/>
      </w:pPr>
      <w:r>
        <w:t xml:space="preserve">Check supervisors and manages  can </w:t>
      </w:r>
      <w:r w:rsidRPr="0056331A">
        <w:t xml:space="preserve">readily identify the training requirements for particular roles and activities, and, </w:t>
      </w:r>
    </w:p>
    <w:p w14:paraId="40D27980" w14:textId="77777777" w:rsidR="00743D6B" w:rsidRDefault="00743D6B" w:rsidP="00743D6B">
      <w:pPr>
        <w:pStyle w:val="F11-Bullet2"/>
        <w:tabs>
          <w:tab w:val="left" w:pos="2552"/>
        </w:tabs>
        <w:spacing w:before="0" w:after="240"/>
        <w:ind w:left="2552" w:hanging="567"/>
      </w:pPr>
      <w:r>
        <w:t xml:space="preserve">Supervisors and managers can </w:t>
      </w:r>
      <w:r w:rsidRPr="0056331A">
        <w:t xml:space="preserve">swiftly and easily confirm that individuals are competent (and “in-date” of training) to deliver that role and activity. </w:t>
      </w:r>
    </w:p>
    <w:p w14:paraId="658C0D12" w14:textId="77777777" w:rsidR="00743D6B" w:rsidRPr="0056331A" w:rsidRDefault="00743D6B" w:rsidP="00743D6B">
      <w:pPr>
        <w:pStyle w:val="F11-Bullet2"/>
        <w:tabs>
          <w:tab w:val="left" w:pos="2552"/>
        </w:tabs>
        <w:spacing w:before="0" w:after="240"/>
        <w:ind w:left="2552" w:hanging="567"/>
      </w:pPr>
      <w:r>
        <w:t>checking that</w:t>
      </w:r>
      <w:r w:rsidRPr="009539ED">
        <w:t xml:space="preserve"> operators </w:t>
      </w:r>
      <w:r>
        <w:t>can</w:t>
      </w:r>
      <w:r w:rsidRPr="009539ED">
        <w:t xml:space="preserve"> explain their understanding of the role and key safety knowledge. The inspector should consider walking down the plant with the operator</w:t>
      </w:r>
      <w:r>
        <w:t xml:space="preserve"> for a demonstration of application of training knowledge and skills.</w:t>
      </w:r>
    </w:p>
    <w:p w14:paraId="48DE691E" w14:textId="77777777" w:rsidR="00743D6B" w:rsidRDefault="00743D6B" w:rsidP="00743D6B">
      <w:pPr>
        <w:pStyle w:val="Bulletlist1"/>
        <w:numPr>
          <w:ilvl w:val="0"/>
          <w:numId w:val="33"/>
        </w:numPr>
        <w:ind w:left="1985" w:hanging="709"/>
      </w:pPr>
      <w:r w:rsidRPr="00F96AB2">
        <w:rPr>
          <w:b/>
          <w:bCs w:val="0"/>
        </w:rPr>
        <w:t>E</w:t>
      </w:r>
      <w:r>
        <w:t xml:space="preserve">valuation – when evaluating the </w:t>
      </w:r>
      <w:r w:rsidRPr="00EA2D1F">
        <w:t xml:space="preserve">training effectiveness </w:t>
      </w:r>
      <w:r>
        <w:t>the dutyholder can utilise</w:t>
      </w:r>
      <w:r w:rsidRPr="00EA2D1F">
        <w:t xml:space="preserve"> a</w:t>
      </w:r>
      <w:r>
        <w:t>n</w:t>
      </w:r>
      <w:r w:rsidRPr="00EA2D1F">
        <w:t xml:space="preserve"> intelligence gathering exercise, to provide confidence that training has been specified properly, and that it is comprehensive, effective and up to date</w:t>
      </w:r>
      <w:r>
        <w:t>,</w:t>
      </w:r>
      <w:r w:rsidRPr="00EA2D1F">
        <w:t xml:space="preserve"> draw</w:t>
      </w:r>
      <w:r>
        <w:t>ing</w:t>
      </w:r>
      <w:r w:rsidRPr="00EA2D1F">
        <w:t xml:space="preserve"> on a range of sources</w:t>
      </w:r>
      <w:r>
        <w:t>.</w:t>
      </w:r>
    </w:p>
    <w:p w14:paraId="17738E39" w14:textId="78EE8AF8" w:rsidR="00743D6B" w:rsidRDefault="00743D6B" w:rsidP="00743D6B">
      <w:pPr>
        <w:pStyle w:val="F11-Bullet2"/>
        <w:numPr>
          <w:ilvl w:val="2"/>
          <w:numId w:val="33"/>
        </w:numPr>
        <w:tabs>
          <w:tab w:val="left" w:pos="2552"/>
        </w:tabs>
        <w:spacing w:before="0" w:after="240"/>
        <w:ind w:left="2552" w:hanging="572"/>
      </w:pPr>
      <w:r>
        <w:lastRenderedPageBreak/>
        <w:t>Inspectors could sit</w:t>
      </w:r>
      <w:r w:rsidRPr="009539ED">
        <w:t xml:space="preserve"> in on a session of training (</w:t>
      </w:r>
      <w:r w:rsidR="00E30C05">
        <w:t>for example,</w:t>
      </w:r>
      <w:r w:rsidR="00E30C05" w:rsidRPr="0056331A">
        <w:t xml:space="preserve"> </w:t>
      </w:r>
      <w:r w:rsidRPr="009539ED">
        <w:t>classroom / on-the-job / etc.) and mak</w:t>
      </w:r>
      <w:r>
        <w:t>ing</w:t>
      </w:r>
      <w:r w:rsidRPr="009539ED">
        <w:t xml:space="preserve"> a judgement on the overall effectiveness of the content</w:t>
      </w:r>
      <w:r>
        <w:t>. D</w:t>
      </w:r>
      <w:r w:rsidRPr="009A1BE1">
        <w:t>etermi</w:t>
      </w:r>
      <w:r>
        <w:t>ne</w:t>
      </w:r>
      <w:r w:rsidRPr="009A1BE1">
        <w:t xml:space="preserve"> whether the training function is appropriately resourced to deliver the training programme and its objectives.</w:t>
      </w:r>
      <w:r>
        <w:t xml:space="preserve"> </w:t>
      </w:r>
    </w:p>
    <w:p w14:paraId="4723F0E1" w14:textId="77777777" w:rsidR="00743D6B" w:rsidRDefault="00743D6B" w:rsidP="00743D6B">
      <w:pPr>
        <w:pStyle w:val="F11-Bullet2"/>
        <w:numPr>
          <w:ilvl w:val="2"/>
          <w:numId w:val="33"/>
        </w:numPr>
        <w:tabs>
          <w:tab w:val="left" w:pos="2552"/>
        </w:tabs>
        <w:spacing w:before="0" w:after="240"/>
        <w:ind w:left="2552" w:hanging="572"/>
      </w:pPr>
      <w:r>
        <w:t>Check whether programmes are developed and implemented in a timely way, and if there are any backlogs in relation to training delivery.</w:t>
      </w:r>
    </w:p>
    <w:p w14:paraId="726961A2" w14:textId="77777777" w:rsidR="001F7002" w:rsidRDefault="001F7002" w:rsidP="001F7002">
      <w:pPr>
        <w:pStyle w:val="F11-Bullet2"/>
        <w:numPr>
          <w:ilvl w:val="0"/>
          <w:numId w:val="0"/>
        </w:numPr>
        <w:tabs>
          <w:tab w:val="left" w:pos="2552"/>
        </w:tabs>
        <w:spacing w:before="0" w:after="240"/>
        <w:ind w:left="2552"/>
      </w:pPr>
    </w:p>
    <w:p w14:paraId="48DCCF37" w14:textId="77777777" w:rsidR="00743D6B" w:rsidRPr="008631D5" w:rsidRDefault="00743D6B" w:rsidP="00743D6B">
      <w:pPr>
        <w:pStyle w:val="Bulletlist1"/>
        <w:numPr>
          <w:ilvl w:val="0"/>
          <w:numId w:val="0"/>
        </w:numPr>
        <w:sectPr w:rsidR="00743D6B" w:rsidRPr="008631D5" w:rsidSect="00E30C05">
          <w:pgSz w:w="11906" w:h="16838" w:code="9"/>
          <w:pgMar w:top="1440" w:right="1440" w:bottom="1440" w:left="1440" w:header="397" w:footer="397" w:gutter="0"/>
          <w:cols w:space="312"/>
          <w:docGrid w:linePitch="360"/>
        </w:sectPr>
      </w:pPr>
    </w:p>
    <w:p w14:paraId="5A0644E6" w14:textId="77777777" w:rsidR="00743D6B" w:rsidRPr="00E72DA9" w:rsidRDefault="00743D6B" w:rsidP="00743D6B">
      <w:pPr>
        <w:pStyle w:val="Heading1"/>
      </w:pPr>
      <w:bookmarkStart w:id="19" w:name="_Toc215493737"/>
      <w:bookmarkStart w:id="20" w:name="_Toc220240570"/>
      <w:r>
        <w:lastRenderedPageBreak/>
        <w:t>Similarities with other purposes</w:t>
      </w:r>
      <w:bookmarkEnd w:id="19"/>
      <w:bookmarkEnd w:id="20"/>
    </w:p>
    <w:tbl>
      <w:tblPr>
        <w:tblStyle w:val="ONRTable1"/>
        <w:tblW w:w="5000" w:type="pct"/>
        <w:tblInd w:w="5" w:type="dxa"/>
        <w:tblLook w:val="04A0" w:firstRow="1" w:lastRow="0" w:firstColumn="1" w:lastColumn="0" w:noHBand="0" w:noVBand="1"/>
      </w:tblPr>
      <w:tblGrid>
        <w:gridCol w:w="2525"/>
        <w:gridCol w:w="4056"/>
        <w:gridCol w:w="11177"/>
        <w:gridCol w:w="3173"/>
      </w:tblGrid>
      <w:tr w:rsidR="00E30C05" w:rsidRPr="00E30C05" w14:paraId="294ECBD0" w14:textId="77777777" w:rsidTr="00E30C05">
        <w:trPr>
          <w:cnfStyle w:val="100000000000" w:firstRow="1" w:lastRow="0" w:firstColumn="0" w:lastColumn="0" w:oddVBand="0" w:evenVBand="0" w:oddHBand="0" w:evenHBand="0" w:firstRowFirstColumn="0" w:firstRowLastColumn="0" w:lastRowFirstColumn="0" w:lastRowLastColumn="0"/>
          <w:cantSplit/>
          <w:tblHeader/>
        </w:trPr>
        <w:tc>
          <w:tcPr>
            <w:tcW w:w="603" w:type="pct"/>
          </w:tcPr>
          <w:p w14:paraId="3D8E162E" w14:textId="77777777" w:rsidR="00743D6B" w:rsidRPr="00E30C05" w:rsidRDefault="00743D6B" w:rsidP="00E30C05">
            <w:pPr>
              <w:spacing w:before="60" w:after="60" w:line="259" w:lineRule="auto"/>
            </w:pPr>
            <w:r w:rsidRPr="00E30C05">
              <w:t>Purpose</w:t>
            </w:r>
          </w:p>
        </w:tc>
        <w:tc>
          <w:tcPr>
            <w:tcW w:w="969" w:type="pct"/>
          </w:tcPr>
          <w:p w14:paraId="0EF5A866" w14:textId="09CD9CD0" w:rsidR="00743D6B" w:rsidRPr="00E30C05" w:rsidRDefault="00743D6B" w:rsidP="00E30C05">
            <w:pPr>
              <w:spacing w:before="60" w:after="60" w:line="259" w:lineRule="auto"/>
            </w:pPr>
            <w:r w:rsidRPr="00E30C05">
              <w:t>Legislation / Guidance similar to LC</w:t>
            </w:r>
            <w:r w:rsidR="00E30C05">
              <w:t xml:space="preserve"> </w:t>
            </w:r>
            <w:r w:rsidRPr="00E30C05">
              <w:t>10 - Training</w:t>
            </w:r>
          </w:p>
        </w:tc>
        <w:tc>
          <w:tcPr>
            <w:tcW w:w="2669" w:type="pct"/>
          </w:tcPr>
          <w:p w14:paraId="014A01B0" w14:textId="77777777" w:rsidR="00743D6B" w:rsidRPr="00E30C05" w:rsidRDefault="00743D6B" w:rsidP="00E30C05">
            <w:pPr>
              <w:spacing w:before="60" w:after="60" w:line="259" w:lineRule="auto"/>
            </w:pPr>
            <w:r w:rsidRPr="00E30C05">
              <w:t>Aspect</w:t>
            </w:r>
          </w:p>
        </w:tc>
        <w:tc>
          <w:tcPr>
            <w:tcW w:w="758" w:type="pct"/>
          </w:tcPr>
          <w:p w14:paraId="0F2F6BFF" w14:textId="12F60E61" w:rsidR="00743D6B" w:rsidRPr="00E30C05" w:rsidRDefault="00743D6B" w:rsidP="00E30C05">
            <w:pPr>
              <w:spacing w:before="60" w:after="60" w:line="259" w:lineRule="auto"/>
            </w:pPr>
            <w:r w:rsidRPr="00E30C05">
              <w:t xml:space="preserve">Relevant </w:t>
            </w:r>
            <w:r w:rsidR="00E30C05">
              <w:t>TIG</w:t>
            </w:r>
          </w:p>
        </w:tc>
      </w:tr>
      <w:tr w:rsidR="00743D6B" w14:paraId="7DCA6121" w14:textId="77777777" w:rsidTr="00E30C05">
        <w:trPr>
          <w:cantSplit/>
        </w:trPr>
        <w:tc>
          <w:tcPr>
            <w:tcW w:w="603" w:type="pct"/>
          </w:tcPr>
          <w:p w14:paraId="4EEDB60D" w14:textId="77777777" w:rsidR="00743D6B" w:rsidRDefault="00743D6B" w:rsidP="00E30C05">
            <w:pPr>
              <w:spacing w:before="60" w:after="60" w:line="259" w:lineRule="auto"/>
            </w:pPr>
            <w:r>
              <w:t>Safeguards</w:t>
            </w:r>
          </w:p>
        </w:tc>
        <w:tc>
          <w:tcPr>
            <w:tcW w:w="969" w:type="pct"/>
          </w:tcPr>
          <w:p w14:paraId="1F92FAB8" w14:textId="03447517" w:rsidR="00743D6B" w:rsidRDefault="00743D6B" w:rsidP="00E30C05">
            <w:pPr>
              <w:spacing w:before="60" w:after="60" w:line="259" w:lineRule="auto"/>
            </w:pPr>
            <w:r w:rsidRPr="008006CE">
              <w:t>Nuclear Material Accountancy,</w:t>
            </w:r>
            <w:r w:rsidR="00E30C05">
              <w:t xml:space="preserve"> </w:t>
            </w:r>
            <w:r w:rsidRPr="008006CE">
              <w:t>Control and Safeguards Assessment</w:t>
            </w:r>
            <w:r w:rsidR="00E30C05">
              <w:t xml:space="preserve"> </w:t>
            </w:r>
            <w:r w:rsidRPr="008006CE">
              <w:t>Principles (ONMACS)</w:t>
            </w:r>
            <w:r>
              <w:t xml:space="preserve"> </w:t>
            </w:r>
            <w:sdt>
              <w:sdtPr>
                <w:id w:val="-38217667"/>
                <w:citation/>
              </w:sdtPr>
              <w:sdtEndPr/>
              <w:sdtContent>
                <w:r>
                  <w:fldChar w:fldCharType="begin"/>
                </w:r>
                <w:r w:rsidR="00E30C05">
                  <w:instrText xml:space="preserve">CITATION ONR232 \l 2057 </w:instrText>
                </w:r>
                <w:r>
                  <w:fldChar w:fldCharType="separate"/>
                </w:r>
                <w:r w:rsidR="00206924" w:rsidRPr="00206924">
                  <w:rPr>
                    <w:noProof/>
                  </w:rPr>
                  <w:t>[7]</w:t>
                </w:r>
                <w:r>
                  <w:fldChar w:fldCharType="end"/>
                </w:r>
              </w:sdtContent>
            </w:sdt>
          </w:p>
        </w:tc>
        <w:tc>
          <w:tcPr>
            <w:tcW w:w="2669" w:type="pct"/>
          </w:tcPr>
          <w:p w14:paraId="64A93192" w14:textId="77777777" w:rsidR="00743D6B" w:rsidRDefault="00743D6B" w:rsidP="00E30C05">
            <w:pPr>
              <w:spacing w:before="60" w:after="60" w:line="259" w:lineRule="auto"/>
            </w:pPr>
            <w:r>
              <w:t xml:space="preserve">Fundamental Safeguards Expectations (FSE) 3 - Competency Management </w:t>
            </w:r>
          </w:p>
          <w:p w14:paraId="49DF87E1" w14:textId="77777777" w:rsidR="00743D6B" w:rsidRDefault="00743D6B" w:rsidP="00E30C05">
            <w:pPr>
              <w:spacing w:before="60" w:after="60" w:line="259" w:lineRule="auto"/>
            </w:pPr>
            <w:r>
              <w:t>‘</w:t>
            </w:r>
            <w:r w:rsidRPr="008F2A9C">
              <w:t>Operators should implement and maintain effective arrangements to</w:t>
            </w:r>
            <w:r>
              <w:t xml:space="preserve"> </w:t>
            </w:r>
            <w:r w:rsidRPr="008F2A9C">
              <w:t>manage the competence of those with assigned NMACS roles and</w:t>
            </w:r>
            <w:r>
              <w:t xml:space="preserve"> </w:t>
            </w:r>
            <w:r w:rsidRPr="008F2A9C">
              <w:t>responsibilities</w:t>
            </w:r>
            <w:r>
              <w:t>’.</w:t>
            </w:r>
          </w:p>
          <w:p w14:paraId="1F6C946A" w14:textId="77777777" w:rsidR="00743D6B" w:rsidRDefault="00743D6B" w:rsidP="00E30C05">
            <w:pPr>
              <w:spacing w:before="60" w:after="60" w:line="259" w:lineRule="auto"/>
            </w:pPr>
            <w:r w:rsidRPr="00460E80">
              <w:t>Material Accountancy and Control Expectations (MACEs)</w:t>
            </w:r>
            <w:r>
              <w:t>:</w:t>
            </w:r>
          </w:p>
          <w:p w14:paraId="2FB8B50D" w14:textId="77777777" w:rsidR="00E30C05" w:rsidRDefault="00743D6B" w:rsidP="00E30C05">
            <w:pPr>
              <w:pStyle w:val="ListParagraph"/>
              <w:numPr>
                <w:ilvl w:val="3"/>
                <w:numId w:val="33"/>
              </w:numPr>
              <w:spacing w:before="60" w:after="60" w:line="259" w:lineRule="auto"/>
              <w:ind w:left="463"/>
              <w:contextualSpacing w:val="0"/>
            </w:pPr>
            <w:r w:rsidRPr="00E30C05">
              <w:t>MACE 3.1 - Analysis of NMACS roles and associated competencies.</w:t>
            </w:r>
          </w:p>
          <w:p w14:paraId="74EF2D27" w14:textId="77777777" w:rsidR="00E30C05" w:rsidRDefault="00743D6B" w:rsidP="00E30C05">
            <w:pPr>
              <w:pStyle w:val="ListParagraph"/>
              <w:numPr>
                <w:ilvl w:val="3"/>
                <w:numId w:val="33"/>
              </w:numPr>
              <w:spacing w:before="60" w:after="60" w:line="259" w:lineRule="auto"/>
              <w:ind w:left="463"/>
              <w:contextualSpacing w:val="0"/>
            </w:pPr>
            <w:r w:rsidRPr="00996AF4">
              <w:t>MACE 3.2 - Identification of learning objectives and training needs</w:t>
            </w:r>
            <w:r>
              <w:t>.</w:t>
            </w:r>
          </w:p>
          <w:p w14:paraId="399D4BAF" w14:textId="77777777" w:rsidR="00E30C05" w:rsidRDefault="00743D6B" w:rsidP="00E30C05">
            <w:pPr>
              <w:pStyle w:val="ListParagraph"/>
              <w:numPr>
                <w:ilvl w:val="3"/>
                <w:numId w:val="33"/>
              </w:numPr>
              <w:spacing w:before="60" w:after="60" w:line="259" w:lineRule="auto"/>
              <w:ind w:left="463"/>
              <w:contextualSpacing w:val="0"/>
            </w:pPr>
            <w:r w:rsidRPr="007A17C9">
              <w:t>MACE 3.3 - Measurement of competenc</w:t>
            </w:r>
            <w:r>
              <w:t>e</w:t>
            </w:r>
          </w:p>
          <w:p w14:paraId="6503FC61" w14:textId="32211131" w:rsidR="00743D6B" w:rsidRDefault="00743D6B" w:rsidP="00E30C05">
            <w:pPr>
              <w:pStyle w:val="ListParagraph"/>
              <w:numPr>
                <w:ilvl w:val="3"/>
                <w:numId w:val="33"/>
              </w:numPr>
              <w:spacing w:before="60" w:after="60" w:line="259" w:lineRule="auto"/>
              <w:ind w:left="463"/>
              <w:contextualSpacing w:val="0"/>
            </w:pPr>
            <w:r w:rsidRPr="00317C7E">
              <w:t>MACE 3.4 - Organisation of and support to the training function</w:t>
            </w:r>
          </w:p>
        </w:tc>
        <w:tc>
          <w:tcPr>
            <w:tcW w:w="758" w:type="pct"/>
          </w:tcPr>
          <w:p w14:paraId="64F5FD16" w14:textId="218AFD80" w:rsidR="00743D6B" w:rsidRDefault="00743D6B" w:rsidP="00E30C05">
            <w:pPr>
              <w:spacing w:before="60" w:after="60" w:line="259" w:lineRule="auto"/>
            </w:pPr>
            <w:r>
              <w:t xml:space="preserve">Safeguards </w:t>
            </w:r>
            <w:r w:rsidR="00E30C05">
              <w:t>(</w:t>
            </w:r>
            <w:r>
              <w:t>SG-INSP-001</w:t>
            </w:r>
            <w:r w:rsidR="00E30C05">
              <w:t>)</w:t>
            </w:r>
            <w:sdt>
              <w:sdtPr>
                <w:id w:val="845673141"/>
                <w:citation/>
              </w:sdtPr>
              <w:sdtEndPr/>
              <w:sdtContent>
                <w:r>
                  <w:fldChar w:fldCharType="begin"/>
                </w:r>
                <w:r w:rsidR="00E30C05">
                  <w:instrText xml:space="preserve">CITATION ONR42 \l 2057 </w:instrText>
                </w:r>
                <w:r>
                  <w:fldChar w:fldCharType="separate"/>
                </w:r>
                <w:r w:rsidR="00206924">
                  <w:rPr>
                    <w:noProof/>
                  </w:rPr>
                  <w:t xml:space="preserve"> </w:t>
                </w:r>
                <w:r w:rsidR="00206924" w:rsidRPr="00206924">
                  <w:rPr>
                    <w:noProof/>
                  </w:rPr>
                  <w:t>[8]</w:t>
                </w:r>
                <w:r>
                  <w:fldChar w:fldCharType="end"/>
                </w:r>
              </w:sdtContent>
            </w:sdt>
          </w:p>
          <w:p w14:paraId="4BFB2BC1" w14:textId="77777777" w:rsidR="00743D6B" w:rsidRDefault="00743D6B" w:rsidP="00E30C05">
            <w:pPr>
              <w:spacing w:before="60" w:after="60" w:line="259" w:lineRule="auto"/>
            </w:pPr>
          </w:p>
        </w:tc>
      </w:tr>
      <w:tr w:rsidR="00743D6B" w14:paraId="4DA4707F" w14:textId="77777777" w:rsidTr="00E30C05">
        <w:trPr>
          <w:cantSplit/>
        </w:trPr>
        <w:tc>
          <w:tcPr>
            <w:tcW w:w="603" w:type="pct"/>
          </w:tcPr>
          <w:p w14:paraId="57FD1CE8" w14:textId="77777777" w:rsidR="00743D6B" w:rsidRDefault="00743D6B" w:rsidP="00E30C05">
            <w:pPr>
              <w:spacing w:before="60" w:after="60" w:line="259" w:lineRule="auto"/>
            </w:pPr>
            <w:r>
              <w:t>Security</w:t>
            </w:r>
          </w:p>
        </w:tc>
        <w:tc>
          <w:tcPr>
            <w:tcW w:w="969" w:type="pct"/>
          </w:tcPr>
          <w:p w14:paraId="244ADC1B" w14:textId="14B87D73" w:rsidR="00743D6B" w:rsidRDefault="00743D6B" w:rsidP="00E30C05">
            <w:pPr>
              <w:spacing w:before="60" w:after="60" w:line="259" w:lineRule="auto"/>
            </w:pPr>
            <w:r w:rsidRPr="005B4DF7">
              <w:t>Security Assessment Principles for the Civil Nuclear Industry</w:t>
            </w:r>
            <w:r>
              <w:t xml:space="preserve"> (SyAPs)</w:t>
            </w:r>
            <w:sdt>
              <w:sdtPr>
                <w:id w:val="-1932039550"/>
                <w:citation/>
              </w:sdtPr>
              <w:sdtEndPr/>
              <w:sdtContent>
                <w:r>
                  <w:fldChar w:fldCharType="begin"/>
                </w:r>
                <w:r w:rsidR="00E30C05">
                  <w:instrText xml:space="preserve">CITATION ONR35 \l 2057 </w:instrText>
                </w:r>
                <w:r>
                  <w:fldChar w:fldCharType="separate"/>
                </w:r>
                <w:r w:rsidR="00206924">
                  <w:rPr>
                    <w:noProof/>
                  </w:rPr>
                  <w:t xml:space="preserve"> </w:t>
                </w:r>
                <w:r w:rsidR="00206924" w:rsidRPr="00206924">
                  <w:rPr>
                    <w:noProof/>
                  </w:rPr>
                  <w:t>[9]</w:t>
                </w:r>
                <w:r>
                  <w:fldChar w:fldCharType="end"/>
                </w:r>
              </w:sdtContent>
            </w:sdt>
          </w:p>
        </w:tc>
        <w:tc>
          <w:tcPr>
            <w:tcW w:w="2669" w:type="pct"/>
          </w:tcPr>
          <w:p w14:paraId="66EAB9E5" w14:textId="77777777" w:rsidR="00743D6B" w:rsidRDefault="00743D6B" w:rsidP="00E30C05">
            <w:pPr>
              <w:spacing w:before="60" w:after="60" w:line="259" w:lineRule="auto"/>
            </w:pPr>
            <w:r>
              <w:t>Fundamental Security Principle (FSyP) 3 – Management of Human Performance</w:t>
            </w:r>
          </w:p>
          <w:p w14:paraId="55EA67F9" w14:textId="77777777" w:rsidR="00743D6B" w:rsidRDefault="00743D6B" w:rsidP="00E30C05">
            <w:pPr>
              <w:spacing w:before="60" w:after="60" w:line="259" w:lineRule="auto"/>
            </w:pPr>
            <w:r>
              <w:t>‘Dutyholders must implement and maintain effective arrangements to ensure the human contribution to delivery of security is understood and appropriately designed (to include tasks, competence staffing, workspace, equipment and administrative control), implemented and resourced.’</w:t>
            </w:r>
          </w:p>
          <w:p w14:paraId="1CA396DF" w14:textId="77777777" w:rsidR="00743D6B" w:rsidRDefault="00743D6B" w:rsidP="00E30C05">
            <w:pPr>
              <w:spacing w:before="60" w:after="60" w:line="259" w:lineRule="auto"/>
            </w:pPr>
            <w:r w:rsidRPr="001E2998">
              <w:t>Security Delivery Principle</w:t>
            </w:r>
            <w:r>
              <w:t>s</w:t>
            </w:r>
            <w:r w:rsidRPr="001E2998">
              <w:t xml:space="preserve"> (</w:t>
            </w:r>
            <w:proofErr w:type="spellStart"/>
            <w:r w:rsidRPr="001E2998">
              <w:t>SyDP</w:t>
            </w:r>
            <w:proofErr w:type="spellEnd"/>
            <w:r w:rsidRPr="001E2998">
              <w:t>)</w:t>
            </w:r>
            <w:r>
              <w:t>:</w:t>
            </w:r>
          </w:p>
          <w:p w14:paraId="17481F08" w14:textId="77777777" w:rsidR="00E30C05" w:rsidRDefault="00743D6B" w:rsidP="00E30C05">
            <w:pPr>
              <w:pStyle w:val="ListParagraph"/>
              <w:numPr>
                <w:ilvl w:val="3"/>
                <w:numId w:val="33"/>
              </w:numPr>
              <w:spacing w:before="60" w:after="60" w:line="259" w:lineRule="auto"/>
              <w:ind w:left="463"/>
              <w:contextualSpacing w:val="0"/>
            </w:pPr>
            <w:proofErr w:type="spellStart"/>
            <w:r w:rsidRPr="00E30C05">
              <w:t>SyDP</w:t>
            </w:r>
            <w:proofErr w:type="spellEnd"/>
            <w:r w:rsidRPr="00E30C05">
              <w:t xml:space="preserve"> 3.1 – Identification and Analysis of Security Tasks and Roles</w:t>
            </w:r>
          </w:p>
          <w:p w14:paraId="02F89141" w14:textId="677F3CB0" w:rsidR="00743D6B" w:rsidRDefault="00743D6B" w:rsidP="00E30C05">
            <w:pPr>
              <w:pStyle w:val="ListParagraph"/>
              <w:numPr>
                <w:ilvl w:val="3"/>
                <w:numId w:val="33"/>
              </w:numPr>
              <w:spacing w:before="60" w:after="60" w:line="259" w:lineRule="auto"/>
              <w:ind w:left="463"/>
              <w:contextualSpacing w:val="0"/>
            </w:pPr>
            <w:proofErr w:type="spellStart"/>
            <w:r w:rsidRPr="003E6D73">
              <w:t>SyDP</w:t>
            </w:r>
            <w:proofErr w:type="spellEnd"/>
            <w:r w:rsidRPr="003E6D73">
              <w:t xml:space="preserve"> 3.2 - Sufficiency and Competence of Persons Delivering Security</w:t>
            </w:r>
          </w:p>
        </w:tc>
        <w:tc>
          <w:tcPr>
            <w:tcW w:w="758" w:type="pct"/>
          </w:tcPr>
          <w:p w14:paraId="14E91A58" w14:textId="6EFC466B" w:rsidR="00743D6B" w:rsidRDefault="00743D6B" w:rsidP="00E30C05">
            <w:pPr>
              <w:spacing w:before="60" w:after="60" w:line="259" w:lineRule="auto"/>
            </w:pPr>
            <w:r>
              <w:t xml:space="preserve">Nuclear Security Inspections </w:t>
            </w:r>
            <w:r w:rsidR="00E30C05">
              <w:t>(</w:t>
            </w:r>
            <w:r>
              <w:t>CNS-INSP-GD-001</w:t>
            </w:r>
            <w:r w:rsidR="00E30C05">
              <w:t>)</w:t>
            </w:r>
            <w:sdt>
              <w:sdtPr>
                <w:id w:val="-1321034691"/>
                <w:citation/>
              </w:sdtPr>
              <w:sdtEndPr/>
              <w:sdtContent>
                <w:r>
                  <w:fldChar w:fldCharType="begin"/>
                </w:r>
                <w:r w:rsidR="00E30C05">
                  <w:instrText xml:space="preserve">CITATION ONR43 \l 2057 </w:instrText>
                </w:r>
                <w:r>
                  <w:fldChar w:fldCharType="separate"/>
                </w:r>
                <w:r w:rsidR="00206924">
                  <w:rPr>
                    <w:noProof/>
                  </w:rPr>
                  <w:t xml:space="preserve"> </w:t>
                </w:r>
                <w:r w:rsidR="00206924" w:rsidRPr="00206924">
                  <w:rPr>
                    <w:noProof/>
                  </w:rPr>
                  <w:t>[10]</w:t>
                </w:r>
                <w:r>
                  <w:fldChar w:fldCharType="end"/>
                </w:r>
              </w:sdtContent>
            </w:sdt>
          </w:p>
        </w:tc>
      </w:tr>
      <w:tr w:rsidR="00743D6B" w14:paraId="7826029D" w14:textId="77777777" w:rsidTr="00E30C05">
        <w:trPr>
          <w:cantSplit/>
        </w:trPr>
        <w:tc>
          <w:tcPr>
            <w:tcW w:w="603" w:type="pct"/>
          </w:tcPr>
          <w:p w14:paraId="387C9067" w14:textId="77777777" w:rsidR="00743D6B" w:rsidRDefault="00743D6B" w:rsidP="00E30C05">
            <w:pPr>
              <w:spacing w:before="60" w:after="60" w:line="259" w:lineRule="auto"/>
            </w:pPr>
            <w:r>
              <w:t>Transport</w:t>
            </w:r>
          </w:p>
        </w:tc>
        <w:tc>
          <w:tcPr>
            <w:tcW w:w="969" w:type="pct"/>
          </w:tcPr>
          <w:p w14:paraId="1DBC9836" w14:textId="2C4CE259" w:rsidR="00743D6B" w:rsidRDefault="00743D6B" w:rsidP="00E30C05">
            <w:pPr>
              <w:spacing w:before="60" w:after="60" w:line="259" w:lineRule="auto"/>
            </w:pPr>
            <w:r>
              <w:t>Ionising Radiation Regulations 2017 (IRR17)</w:t>
            </w:r>
            <w:sdt>
              <w:sdtPr>
                <w:id w:val="649800316"/>
                <w:citation/>
              </w:sdtPr>
              <w:sdtEndPr/>
              <w:sdtContent>
                <w:r>
                  <w:fldChar w:fldCharType="begin"/>
                </w:r>
                <w:r w:rsidR="00E30C05">
                  <w:instrText xml:space="preserve">CITATION GOV \l 2057 </w:instrText>
                </w:r>
                <w:r>
                  <w:fldChar w:fldCharType="separate"/>
                </w:r>
                <w:r w:rsidR="00206924">
                  <w:rPr>
                    <w:noProof/>
                  </w:rPr>
                  <w:t xml:space="preserve"> </w:t>
                </w:r>
                <w:r w:rsidR="00206924" w:rsidRPr="00206924">
                  <w:rPr>
                    <w:noProof/>
                  </w:rPr>
                  <w:t>[11]</w:t>
                </w:r>
                <w:r>
                  <w:fldChar w:fldCharType="end"/>
                </w:r>
              </w:sdtContent>
            </w:sdt>
          </w:p>
          <w:p w14:paraId="67280C75" w14:textId="77777777" w:rsidR="00743D6B" w:rsidRDefault="00743D6B" w:rsidP="00E30C05">
            <w:pPr>
              <w:spacing w:before="60" w:after="60" w:line="259" w:lineRule="auto"/>
            </w:pPr>
            <w:r w:rsidRPr="002D00C4">
              <w:t>Agreement concerning the International Carriage of Dangerous Goods by Road (ADR) (for road) and the Regulations concerning the International Carriage of Dangerous Goods by Rail (RID) (for rail)</w:t>
            </w:r>
            <w:r>
              <w:t xml:space="preserve"> (ADR/RID)</w:t>
            </w:r>
          </w:p>
        </w:tc>
        <w:tc>
          <w:tcPr>
            <w:tcW w:w="2669" w:type="pct"/>
          </w:tcPr>
          <w:p w14:paraId="0672D13B" w14:textId="77777777" w:rsidR="00743D6B" w:rsidRPr="008630D1" w:rsidRDefault="00743D6B" w:rsidP="00E30C05">
            <w:pPr>
              <w:spacing w:before="60" w:after="60" w:line="259" w:lineRule="auto"/>
            </w:pPr>
            <w:r w:rsidRPr="008630D1">
              <w:t>IRR17 Regulation 15 – requirements for training</w:t>
            </w:r>
          </w:p>
          <w:p w14:paraId="7DD1670C" w14:textId="77777777" w:rsidR="00743D6B" w:rsidRPr="008630D1" w:rsidRDefault="00743D6B" w:rsidP="00E30C05">
            <w:pPr>
              <w:spacing w:before="60" w:after="60" w:line="259" w:lineRule="auto"/>
            </w:pPr>
            <w:r w:rsidRPr="008630D1">
              <w:t>ADR/ RID §1.3.1 requires persons whose duties concern the carriage of dangerous goods, shall be trained in the requirements governing the carriage of such goods appropriate to their responsibilities and duties.</w:t>
            </w:r>
          </w:p>
          <w:p w14:paraId="656B346A" w14:textId="77777777" w:rsidR="00743D6B" w:rsidRPr="008630D1" w:rsidRDefault="00743D6B" w:rsidP="00E30C05">
            <w:pPr>
              <w:spacing w:before="60" w:after="60" w:line="259" w:lineRule="auto"/>
            </w:pPr>
            <w:r w:rsidRPr="008630D1">
              <w:t>ADR/ RID §1.3.2 identifies the nature of training required.</w:t>
            </w:r>
          </w:p>
          <w:p w14:paraId="5CC6A67D" w14:textId="77777777" w:rsidR="00743D6B" w:rsidRPr="008630D1" w:rsidRDefault="00743D6B" w:rsidP="00E30C05">
            <w:pPr>
              <w:spacing w:before="60" w:after="60" w:line="259" w:lineRule="auto"/>
            </w:pPr>
            <w:r w:rsidRPr="008630D1">
              <w:t>ADR/ RID § 1.3.3 requires records of training received shall be kept by the employer and made available to the employee or competent authority, upon request.</w:t>
            </w:r>
          </w:p>
          <w:p w14:paraId="4BEDFD66" w14:textId="77777777" w:rsidR="00743D6B" w:rsidRDefault="00743D6B" w:rsidP="00E30C05">
            <w:pPr>
              <w:spacing w:before="60" w:after="60" w:line="259" w:lineRule="auto"/>
            </w:pPr>
            <w:r w:rsidRPr="008630D1">
              <w:t>ADR/ RID § 1.7.2.5 requires workers to be appropriately trained in radiation protection (including the protection of others that may be affected by their actions).</w:t>
            </w:r>
          </w:p>
        </w:tc>
        <w:tc>
          <w:tcPr>
            <w:tcW w:w="758" w:type="pct"/>
          </w:tcPr>
          <w:p w14:paraId="372095F7" w14:textId="1CA02BA5" w:rsidR="00743D6B" w:rsidRDefault="00743D6B" w:rsidP="00E30C05">
            <w:pPr>
              <w:spacing w:before="60" w:after="60" w:line="259" w:lineRule="auto"/>
            </w:pPr>
            <w:r w:rsidRPr="00423CA8">
              <w:t>Compliance Inspection of Transport Arrangements</w:t>
            </w:r>
            <w:r w:rsidR="00E30C05">
              <w:t xml:space="preserve"> (</w:t>
            </w:r>
            <w:r>
              <w:t>NS-INSP-GD-069</w:t>
            </w:r>
            <w:r w:rsidR="00E30C05">
              <w:t>)</w:t>
            </w:r>
            <w:sdt>
              <w:sdtPr>
                <w:id w:val="1204209514"/>
                <w:citation/>
              </w:sdtPr>
              <w:sdtEndPr/>
              <w:sdtContent>
                <w:r>
                  <w:fldChar w:fldCharType="begin"/>
                </w:r>
                <w:r w:rsidR="00E30C05">
                  <w:instrText xml:space="preserve">CITATION ONR39 \l 2057 </w:instrText>
                </w:r>
                <w:r>
                  <w:fldChar w:fldCharType="separate"/>
                </w:r>
                <w:r w:rsidR="00206924">
                  <w:rPr>
                    <w:noProof/>
                  </w:rPr>
                  <w:t xml:space="preserve"> </w:t>
                </w:r>
                <w:r w:rsidR="00206924" w:rsidRPr="00206924">
                  <w:rPr>
                    <w:noProof/>
                  </w:rPr>
                  <w:t>[12]</w:t>
                </w:r>
                <w:r>
                  <w:fldChar w:fldCharType="end"/>
                </w:r>
              </w:sdtContent>
            </w:sdt>
          </w:p>
        </w:tc>
      </w:tr>
      <w:tr w:rsidR="00743D6B" w14:paraId="6C135099" w14:textId="77777777" w:rsidTr="00E30C05">
        <w:trPr>
          <w:cantSplit/>
        </w:trPr>
        <w:tc>
          <w:tcPr>
            <w:tcW w:w="603" w:type="pct"/>
          </w:tcPr>
          <w:p w14:paraId="653F31BA" w14:textId="77777777" w:rsidR="00743D6B" w:rsidRDefault="00743D6B" w:rsidP="00E30C05">
            <w:pPr>
              <w:spacing w:before="60" w:after="60" w:line="259" w:lineRule="auto"/>
            </w:pPr>
            <w:r>
              <w:lastRenderedPageBreak/>
              <w:t>Nuclear Site Health and Safety</w:t>
            </w:r>
          </w:p>
        </w:tc>
        <w:tc>
          <w:tcPr>
            <w:tcW w:w="969" w:type="pct"/>
          </w:tcPr>
          <w:p w14:paraId="44638D9A" w14:textId="77777777" w:rsidR="00743D6B" w:rsidRDefault="00743D6B" w:rsidP="00E30C05">
            <w:pPr>
              <w:spacing w:before="60" w:after="60" w:line="259" w:lineRule="auto"/>
            </w:pPr>
            <w:r>
              <w:t>Health and Safety at Work etc Act 1974 (HSWA)</w:t>
            </w:r>
          </w:p>
          <w:p w14:paraId="3A3C2F67" w14:textId="77777777" w:rsidR="00743D6B" w:rsidRDefault="00743D6B" w:rsidP="00E30C05">
            <w:pPr>
              <w:spacing w:before="60" w:after="60" w:line="259" w:lineRule="auto"/>
            </w:pPr>
            <w:r>
              <w:t>Most RSPs of HSWA also relate specifically to training some examples are identified here.</w:t>
            </w:r>
          </w:p>
        </w:tc>
        <w:tc>
          <w:tcPr>
            <w:tcW w:w="2669" w:type="pct"/>
          </w:tcPr>
          <w:p w14:paraId="31F34FD2" w14:textId="77777777" w:rsidR="00743D6B" w:rsidRDefault="00743D6B" w:rsidP="00E30C05">
            <w:pPr>
              <w:spacing w:before="60" w:after="60" w:line="259" w:lineRule="auto"/>
            </w:pPr>
            <w:r w:rsidRPr="0080532A">
              <w:rPr>
                <w:u w:val="single"/>
              </w:rPr>
              <w:t>HSWA § 2 General duties of employers to their employees</w:t>
            </w:r>
            <w:r>
              <w:t xml:space="preserve"> (2) Without prejudice to the generality of an employer’s duty under the preceding subsection, the matters to which that duty extends include in particular—</w:t>
            </w:r>
          </w:p>
          <w:p w14:paraId="5E49F71D" w14:textId="77777777" w:rsidR="00743D6B" w:rsidRDefault="00743D6B" w:rsidP="00E30C05">
            <w:pPr>
              <w:spacing w:before="60" w:after="60" w:line="259" w:lineRule="auto"/>
            </w:pPr>
            <w:r>
              <w:t>(c)the provision of such information, instruction, training, and supervision as is necessary to ensure, so far as is reasonably practicable, the health and safety at work of his employees;</w:t>
            </w:r>
          </w:p>
          <w:p w14:paraId="569A0CD8" w14:textId="77777777" w:rsidR="00743D6B" w:rsidRPr="009F2DEA" w:rsidRDefault="00743D6B" w:rsidP="00E30C05">
            <w:pPr>
              <w:spacing w:before="60" w:after="60" w:line="259" w:lineRule="auto"/>
              <w:rPr>
                <w:u w:val="single"/>
              </w:rPr>
            </w:pPr>
            <w:r w:rsidRPr="009F2DEA">
              <w:rPr>
                <w:u w:val="single"/>
              </w:rPr>
              <w:t>CDM15 §8 General duties</w:t>
            </w:r>
          </w:p>
          <w:p w14:paraId="6EEB973A" w14:textId="77777777" w:rsidR="00743D6B" w:rsidRDefault="00743D6B" w:rsidP="00E30C05">
            <w:pPr>
              <w:spacing w:before="60" w:after="60" w:line="259" w:lineRule="auto"/>
            </w:pPr>
            <w:r>
              <w:t>(1) A designer (including a principal designer) or contractor (including a principal contractor) appointed to work on a project must have the skills, knowledge and experience, and, if they are an organisation, the organisational capability, necessary to fulfil the role that they are appointed to undertake, in a manner that secures the health and safety of any person affected by the project.</w:t>
            </w:r>
          </w:p>
          <w:p w14:paraId="5F158753" w14:textId="77777777" w:rsidR="00743D6B" w:rsidRDefault="00743D6B" w:rsidP="00E30C05">
            <w:pPr>
              <w:spacing w:before="60" w:after="60" w:line="259" w:lineRule="auto"/>
            </w:pPr>
            <w:r>
              <w:t>(2) A designer or contractor must not accept an appointment to a project unless they fulfil the conditions in paragraph (1).</w:t>
            </w:r>
          </w:p>
          <w:p w14:paraId="57F573B6" w14:textId="77777777" w:rsidR="00743D6B" w:rsidRDefault="00743D6B" w:rsidP="00E30C05">
            <w:pPr>
              <w:spacing w:before="60" w:after="60" w:line="259" w:lineRule="auto"/>
            </w:pPr>
            <w:r>
              <w:t>(3) A person who is responsible for appointing a designer or contractor to carry out work on a project must take reasonable steps to satisfy themselves that the designer or contractor fulfils the conditions in paragraph (1).</w:t>
            </w:r>
          </w:p>
          <w:p w14:paraId="7E64F0EB" w14:textId="77777777" w:rsidR="00743D6B" w:rsidRDefault="00743D6B" w:rsidP="00E30C05">
            <w:pPr>
              <w:spacing w:before="60" w:after="60" w:line="259" w:lineRule="auto"/>
            </w:pPr>
            <w:r>
              <w:t xml:space="preserve">Regulatory Reform (Fire Safety) Order 2005 </w:t>
            </w:r>
            <w:r w:rsidRPr="00B75E2F">
              <w:t>§</w:t>
            </w:r>
            <w:r>
              <w:t>13 Fire</w:t>
            </w:r>
            <w:r w:rsidRPr="00943B91">
              <w:t xml:space="preserve">fighting and fire detection </w:t>
            </w:r>
          </w:p>
          <w:p w14:paraId="017B657B" w14:textId="77777777" w:rsidR="00743D6B" w:rsidRDefault="00743D6B" w:rsidP="00E30C05">
            <w:pPr>
              <w:spacing w:before="60" w:after="60" w:line="259" w:lineRule="auto"/>
            </w:pPr>
            <w:r>
              <w:t>(3) The responsible person must, where necessary—</w:t>
            </w:r>
          </w:p>
          <w:p w14:paraId="75F0C7C4" w14:textId="77777777" w:rsidR="00743D6B" w:rsidRDefault="00743D6B" w:rsidP="00E30C05">
            <w:pPr>
              <w:spacing w:before="60" w:after="60" w:line="259" w:lineRule="auto"/>
            </w:pPr>
            <w:r>
              <w:t>(b) nominate competent persons to implement those measures and ensure that the number of such persons, their training, and the equipment available to them are adequate, taking into account the size of, and the specific hazards involved in, the premises concerned; and</w:t>
            </w:r>
          </w:p>
          <w:p w14:paraId="312CB13A" w14:textId="77777777" w:rsidR="00743D6B" w:rsidRDefault="00743D6B" w:rsidP="00E30C05">
            <w:pPr>
              <w:spacing w:before="60" w:after="60" w:line="259" w:lineRule="auto"/>
            </w:pPr>
            <w:r>
              <w:t>(4) A person is to be regarded as competent for the purposes of paragraph (3)(b) where he has sufficient training and experience or knowledge and other qualities to enable him properly to implement the measures referred to in that paragraph.</w:t>
            </w:r>
          </w:p>
        </w:tc>
        <w:tc>
          <w:tcPr>
            <w:tcW w:w="758" w:type="pct"/>
          </w:tcPr>
          <w:p w14:paraId="1A97C93A" w14:textId="77777777" w:rsidR="00743D6B" w:rsidRDefault="00743D6B" w:rsidP="00E30C05">
            <w:pPr>
              <w:spacing w:before="60" w:after="60" w:line="259" w:lineRule="auto"/>
            </w:pPr>
          </w:p>
          <w:p w14:paraId="4C0F70AA" w14:textId="77777777" w:rsidR="00743D6B" w:rsidRDefault="00743D6B" w:rsidP="00E30C05">
            <w:pPr>
              <w:spacing w:before="60" w:after="60" w:line="259" w:lineRule="auto"/>
            </w:pPr>
          </w:p>
          <w:p w14:paraId="07620540" w14:textId="77777777" w:rsidR="00743D6B" w:rsidRDefault="00743D6B" w:rsidP="00E30C05">
            <w:pPr>
              <w:spacing w:before="60" w:after="60" w:line="259" w:lineRule="auto"/>
            </w:pPr>
          </w:p>
          <w:p w14:paraId="56701368" w14:textId="77777777" w:rsidR="00743D6B" w:rsidRDefault="00743D6B" w:rsidP="00E30C05">
            <w:pPr>
              <w:spacing w:before="60" w:after="60" w:line="259" w:lineRule="auto"/>
            </w:pPr>
          </w:p>
          <w:p w14:paraId="24A56E99" w14:textId="77777777" w:rsidR="00743D6B" w:rsidRDefault="00743D6B" w:rsidP="00E30C05">
            <w:pPr>
              <w:spacing w:before="60" w:after="60" w:line="259" w:lineRule="auto"/>
            </w:pPr>
          </w:p>
          <w:p w14:paraId="7990BA0C" w14:textId="77777777" w:rsidR="00743D6B" w:rsidRDefault="00743D6B" w:rsidP="00E30C05">
            <w:pPr>
              <w:spacing w:before="60" w:after="60" w:line="259" w:lineRule="auto"/>
            </w:pPr>
          </w:p>
          <w:p w14:paraId="403E4FBA" w14:textId="5F12E253" w:rsidR="00743D6B" w:rsidRDefault="00743D6B" w:rsidP="00E30C05">
            <w:pPr>
              <w:spacing w:before="60" w:after="60" w:line="259" w:lineRule="auto"/>
            </w:pPr>
            <w:r>
              <w:t>Construction (Design and Management) Regulations (NS-INSP-GD-074</w:t>
            </w:r>
            <w:r w:rsidR="00206924">
              <w:t>)</w:t>
            </w:r>
            <w:sdt>
              <w:sdtPr>
                <w:id w:val="-616748132"/>
                <w:citation/>
              </w:sdtPr>
              <w:sdtEndPr/>
              <w:sdtContent>
                <w:r>
                  <w:fldChar w:fldCharType="begin"/>
                </w:r>
                <w:r w:rsidR="00206924">
                  <w:instrText xml:space="preserve">CITATION ONR40 \l 2057 </w:instrText>
                </w:r>
                <w:r>
                  <w:fldChar w:fldCharType="separate"/>
                </w:r>
                <w:r w:rsidR="00206924">
                  <w:rPr>
                    <w:noProof/>
                  </w:rPr>
                  <w:t xml:space="preserve"> </w:t>
                </w:r>
                <w:r w:rsidR="00206924" w:rsidRPr="00206924">
                  <w:rPr>
                    <w:noProof/>
                  </w:rPr>
                  <w:t>[13]</w:t>
                </w:r>
                <w:r>
                  <w:fldChar w:fldCharType="end"/>
                </w:r>
              </w:sdtContent>
            </w:sdt>
          </w:p>
          <w:p w14:paraId="318565AB" w14:textId="77777777" w:rsidR="00743D6B" w:rsidRDefault="00743D6B" w:rsidP="00E30C05">
            <w:pPr>
              <w:spacing w:before="60" w:after="60" w:line="259" w:lineRule="auto"/>
            </w:pPr>
          </w:p>
          <w:p w14:paraId="659A1574" w14:textId="77777777" w:rsidR="00743D6B" w:rsidRDefault="00743D6B" w:rsidP="00E30C05">
            <w:pPr>
              <w:spacing w:before="60" w:after="60" w:line="259" w:lineRule="auto"/>
            </w:pPr>
          </w:p>
          <w:p w14:paraId="6335F627" w14:textId="77777777" w:rsidR="00743D6B" w:rsidRDefault="00743D6B" w:rsidP="00E30C05">
            <w:pPr>
              <w:spacing w:before="60" w:after="60" w:line="259" w:lineRule="auto"/>
            </w:pPr>
          </w:p>
          <w:p w14:paraId="28312F67" w14:textId="77777777" w:rsidR="00743D6B" w:rsidRDefault="00743D6B" w:rsidP="00E30C05">
            <w:pPr>
              <w:spacing w:before="60" w:after="60" w:line="259" w:lineRule="auto"/>
            </w:pPr>
          </w:p>
          <w:p w14:paraId="01F45837" w14:textId="77777777" w:rsidR="00743D6B" w:rsidRDefault="00743D6B" w:rsidP="00E30C05">
            <w:pPr>
              <w:spacing w:before="60" w:after="60" w:line="259" w:lineRule="auto"/>
            </w:pPr>
          </w:p>
          <w:p w14:paraId="15E8E8A3" w14:textId="77777777" w:rsidR="00743D6B" w:rsidRDefault="00743D6B" w:rsidP="00E30C05">
            <w:pPr>
              <w:spacing w:before="60" w:after="60" w:line="259" w:lineRule="auto"/>
            </w:pPr>
          </w:p>
          <w:p w14:paraId="2331609A" w14:textId="77777777" w:rsidR="00743D6B" w:rsidRDefault="00743D6B" w:rsidP="00E30C05">
            <w:pPr>
              <w:spacing w:before="60" w:after="60" w:line="259" w:lineRule="auto"/>
            </w:pPr>
          </w:p>
          <w:p w14:paraId="3853C4F2" w14:textId="77777777" w:rsidR="00743D6B" w:rsidRDefault="00743D6B" w:rsidP="00E30C05">
            <w:pPr>
              <w:spacing w:before="60" w:after="60" w:line="259" w:lineRule="auto"/>
            </w:pPr>
          </w:p>
          <w:p w14:paraId="00B738F5" w14:textId="77777777" w:rsidR="00743D6B" w:rsidRDefault="00743D6B" w:rsidP="00E30C05">
            <w:pPr>
              <w:spacing w:before="60" w:after="60" w:line="259" w:lineRule="auto"/>
            </w:pPr>
          </w:p>
          <w:p w14:paraId="1010B598" w14:textId="6B11A17B" w:rsidR="00743D6B" w:rsidRDefault="00743D6B" w:rsidP="00E30C05">
            <w:pPr>
              <w:spacing w:before="60" w:after="60" w:line="259" w:lineRule="auto"/>
            </w:pPr>
            <w:r>
              <w:t xml:space="preserve">The regulation of Life Fire Safety on Nuclear Licensed Sites </w:t>
            </w:r>
            <w:r w:rsidR="00206924">
              <w:t>(</w:t>
            </w:r>
            <w:r>
              <w:t>NS-INSP-GD-073</w:t>
            </w:r>
            <w:r w:rsidR="00206924">
              <w:t>)</w:t>
            </w:r>
            <w:sdt>
              <w:sdtPr>
                <w:id w:val="80339015"/>
                <w:citation/>
              </w:sdtPr>
              <w:sdtEndPr/>
              <w:sdtContent>
                <w:r>
                  <w:fldChar w:fldCharType="begin"/>
                </w:r>
                <w:r w:rsidR="00206924">
                  <w:instrText xml:space="preserve">CITATION ONR41 \l 2057 </w:instrText>
                </w:r>
                <w:r>
                  <w:fldChar w:fldCharType="separate"/>
                </w:r>
                <w:r w:rsidR="00206924">
                  <w:rPr>
                    <w:noProof/>
                  </w:rPr>
                  <w:t xml:space="preserve"> </w:t>
                </w:r>
                <w:r w:rsidR="00206924" w:rsidRPr="00206924">
                  <w:rPr>
                    <w:noProof/>
                  </w:rPr>
                  <w:t>[14]</w:t>
                </w:r>
                <w:r>
                  <w:fldChar w:fldCharType="end"/>
                </w:r>
              </w:sdtContent>
            </w:sdt>
          </w:p>
        </w:tc>
      </w:tr>
    </w:tbl>
    <w:p w14:paraId="25B0DAC6" w14:textId="77777777" w:rsidR="00821337" w:rsidRDefault="00821337" w:rsidP="00FA33FE">
      <w:pPr>
        <w:pStyle w:val="Heading1"/>
        <w:numPr>
          <w:ilvl w:val="0"/>
          <w:numId w:val="0"/>
        </w:numPr>
        <w:ind w:left="851" w:hanging="851"/>
        <w:rPr>
          <w:color w:val="auto"/>
          <w:sz w:val="24"/>
        </w:rPr>
        <w:sectPr w:rsidR="00821337" w:rsidSect="00E30C05">
          <w:headerReference w:type="even" r:id="rId27"/>
          <w:headerReference w:type="default" r:id="rId28"/>
          <w:footerReference w:type="even" r:id="rId29"/>
          <w:pgSz w:w="23811" w:h="16838" w:orient="landscape" w:code="8"/>
          <w:pgMar w:top="1440" w:right="1440" w:bottom="1440" w:left="1440" w:header="397" w:footer="397" w:gutter="0"/>
          <w:cols w:space="312"/>
          <w:docGrid w:linePitch="360"/>
        </w:sectPr>
      </w:pPr>
    </w:p>
    <w:bookmarkStart w:id="21" w:name="_Toc220240571" w:displacedByCustomXml="next"/>
    <w:sdt>
      <w:sdtPr>
        <w:rPr>
          <w:color w:val="auto"/>
          <w:sz w:val="24"/>
        </w:rPr>
        <w:id w:val="-652758001"/>
        <w:docPartObj>
          <w:docPartGallery w:val="Bibliographies"/>
          <w:docPartUnique/>
        </w:docPartObj>
      </w:sdtPr>
      <w:sdtEndPr/>
      <w:sdtContent>
        <w:p w14:paraId="5F37DAE5" w14:textId="77777777" w:rsidR="002042C2" w:rsidRDefault="002042C2" w:rsidP="002042C2">
          <w:pPr>
            <w:pStyle w:val="Heading1"/>
            <w:numPr>
              <w:ilvl w:val="0"/>
              <w:numId w:val="0"/>
            </w:numPr>
            <w:ind w:left="851" w:hanging="851"/>
          </w:pPr>
          <w:r>
            <w:t>References</w:t>
          </w:r>
          <w:bookmarkEnd w:id="21"/>
        </w:p>
        <w:sdt>
          <w:sdtPr>
            <w:id w:val="-573587230"/>
            <w:bibliography/>
          </w:sdtPr>
          <w:sdtEndPr/>
          <w:sdtContent>
            <w:p w14:paraId="610B7342" w14:textId="77777777" w:rsidR="00206924" w:rsidRDefault="002042C2" w:rsidP="001F7002">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206924" w14:paraId="3A2B8A9D" w14:textId="77777777">
                <w:trPr>
                  <w:divId w:val="1784222796"/>
                  <w:tblCellSpacing w:w="15" w:type="dxa"/>
                </w:trPr>
                <w:tc>
                  <w:tcPr>
                    <w:tcW w:w="50" w:type="pct"/>
                    <w:hideMark/>
                  </w:tcPr>
                  <w:p w14:paraId="429DE0DA" w14:textId="5B9E4009" w:rsidR="00206924" w:rsidRDefault="00206924" w:rsidP="00206924">
                    <w:pPr>
                      <w:pStyle w:val="Bibliography"/>
                      <w:spacing w:after="0"/>
                      <w:rPr>
                        <w:noProof/>
                        <w:szCs w:val="24"/>
                      </w:rPr>
                    </w:pPr>
                    <w:r>
                      <w:rPr>
                        <w:noProof/>
                      </w:rPr>
                      <w:t xml:space="preserve">[1] </w:t>
                    </w:r>
                  </w:p>
                </w:tc>
                <w:tc>
                  <w:tcPr>
                    <w:tcW w:w="0" w:type="auto"/>
                    <w:hideMark/>
                  </w:tcPr>
                  <w:p w14:paraId="3DC7EF13" w14:textId="77777777" w:rsidR="00206924" w:rsidRDefault="00206924" w:rsidP="00206924">
                    <w:pPr>
                      <w:pStyle w:val="Bibliography"/>
                      <w:spacing w:after="0"/>
                      <w:rPr>
                        <w:noProof/>
                      </w:rPr>
                    </w:pPr>
                    <w:r>
                      <w:rPr>
                        <w:noProof/>
                      </w:rPr>
                      <w:t>ONR, “NS-TAST-GD-027 - Training and Assuring Personnel Competence,” [Online]. Available: Internally via HOW2 Hub and externally via the ONR website.</w:t>
                    </w:r>
                  </w:p>
                </w:tc>
              </w:tr>
              <w:tr w:rsidR="00206924" w14:paraId="737DA57D" w14:textId="77777777">
                <w:trPr>
                  <w:divId w:val="1784222796"/>
                  <w:tblCellSpacing w:w="15" w:type="dxa"/>
                </w:trPr>
                <w:tc>
                  <w:tcPr>
                    <w:tcW w:w="50" w:type="pct"/>
                    <w:hideMark/>
                  </w:tcPr>
                  <w:p w14:paraId="3371734A" w14:textId="77777777" w:rsidR="00206924" w:rsidRDefault="00206924" w:rsidP="00206924">
                    <w:pPr>
                      <w:pStyle w:val="Bibliography"/>
                      <w:spacing w:after="0"/>
                      <w:rPr>
                        <w:noProof/>
                      </w:rPr>
                    </w:pPr>
                    <w:r>
                      <w:rPr>
                        <w:noProof/>
                      </w:rPr>
                      <w:t xml:space="preserve">[2] </w:t>
                    </w:r>
                  </w:p>
                </w:tc>
                <w:tc>
                  <w:tcPr>
                    <w:tcW w:w="0" w:type="auto"/>
                    <w:hideMark/>
                  </w:tcPr>
                  <w:p w14:paraId="2260B7F3" w14:textId="77777777" w:rsidR="00206924" w:rsidRDefault="00206924" w:rsidP="00206924">
                    <w:pPr>
                      <w:pStyle w:val="Bibliography"/>
                      <w:spacing w:after="0"/>
                      <w:rPr>
                        <w:noProof/>
                      </w:rPr>
                    </w:pPr>
                    <w:r>
                      <w:rPr>
                        <w:noProof/>
                      </w:rPr>
                      <w:t>ONR, “ONR-RD-POL-002 - Risk-Informed and Targeted Engagements (RITE) Policy,” [Online]. Available: Internally via HOW2 Hub and externally via the ONR website.</w:t>
                    </w:r>
                  </w:p>
                </w:tc>
              </w:tr>
              <w:tr w:rsidR="00206924" w14:paraId="5AB841D7" w14:textId="77777777">
                <w:trPr>
                  <w:divId w:val="1784222796"/>
                  <w:tblCellSpacing w:w="15" w:type="dxa"/>
                </w:trPr>
                <w:tc>
                  <w:tcPr>
                    <w:tcW w:w="50" w:type="pct"/>
                    <w:hideMark/>
                  </w:tcPr>
                  <w:p w14:paraId="36429FCD" w14:textId="77777777" w:rsidR="00206924" w:rsidRDefault="00206924" w:rsidP="00206924">
                    <w:pPr>
                      <w:pStyle w:val="Bibliography"/>
                      <w:spacing w:after="0"/>
                      <w:rPr>
                        <w:noProof/>
                      </w:rPr>
                    </w:pPr>
                    <w:r>
                      <w:rPr>
                        <w:noProof/>
                      </w:rPr>
                      <w:t xml:space="preserve">[3] </w:t>
                    </w:r>
                  </w:p>
                </w:tc>
                <w:tc>
                  <w:tcPr>
                    <w:tcW w:w="0" w:type="auto"/>
                    <w:hideMark/>
                  </w:tcPr>
                  <w:p w14:paraId="34F94AD3" w14:textId="77777777" w:rsidR="00206924" w:rsidRDefault="00206924" w:rsidP="00206924">
                    <w:pPr>
                      <w:pStyle w:val="Bibliography"/>
                      <w:spacing w:after="0"/>
                      <w:rPr>
                        <w:noProof/>
                      </w:rPr>
                    </w:pPr>
                    <w:r>
                      <w:rPr>
                        <w:noProof/>
                      </w:rPr>
                      <w:t>IAEA, “Technical Report Series 380 - Nuclear Power Plant Personnel Training and its Evaluation: A Guidebook,” 1996. [Online]. Available: https://www-pub.iaea.org/MTCD/Publications/PDF/trs380_web.pdf.</w:t>
                    </w:r>
                  </w:p>
                </w:tc>
              </w:tr>
              <w:tr w:rsidR="00206924" w14:paraId="63405D59" w14:textId="77777777">
                <w:trPr>
                  <w:divId w:val="1784222796"/>
                  <w:tblCellSpacing w:w="15" w:type="dxa"/>
                </w:trPr>
                <w:tc>
                  <w:tcPr>
                    <w:tcW w:w="50" w:type="pct"/>
                    <w:hideMark/>
                  </w:tcPr>
                  <w:p w14:paraId="69C2AFFE" w14:textId="77777777" w:rsidR="00206924" w:rsidRDefault="00206924" w:rsidP="00206924">
                    <w:pPr>
                      <w:pStyle w:val="Bibliography"/>
                      <w:spacing w:after="0"/>
                      <w:rPr>
                        <w:noProof/>
                      </w:rPr>
                    </w:pPr>
                    <w:r>
                      <w:rPr>
                        <w:noProof/>
                      </w:rPr>
                      <w:t xml:space="preserve">[4] </w:t>
                    </w:r>
                  </w:p>
                </w:tc>
                <w:tc>
                  <w:tcPr>
                    <w:tcW w:w="0" w:type="auto"/>
                    <w:hideMark/>
                  </w:tcPr>
                  <w:p w14:paraId="6CE689C6" w14:textId="77777777" w:rsidR="00206924" w:rsidRDefault="00206924" w:rsidP="00206924">
                    <w:pPr>
                      <w:pStyle w:val="Bibliography"/>
                      <w:spacing w:after="0"/>
                      <w:rPr>
                        <w:noProof/>
                      </w:rPr>
                    </w:pPr>
                    <w:r>
                      <w:rPr>
                        <w:noProof/>
                      </w:rPr>
                      <w:t>ONR, “NS-INSP-GD-012 - LC 12 Duly authorised and other suitably qualified and experienced person,” [Online]. Available: Internally via HOW2 Hub and externally via the ONR website.</w:t>
                    </w:r>
                  </w:p>
                </w:tc>
              </w:tr>
              <w:tr w:rsidR="00206924" w14:paraId="7D6BB59F" w14:textId="77777777">
                <w:trPr>
                  <w:divId w:val="1784222796"/>
                  <w:tblCellSpacing w:w="15" w:type="dxa"/>
                </w:trPr>
                <w:tc>
                  <w:tcPr>
                    <w:tcW w:w="50" w:type="pct"/>
                    <w:hideMark/>
                  </w:tcPr>
                  <w:p w14:paraId="374A193E" w14:textId="77777777" w:rsidR="00206924" w:rsidRDefault="00206924" w:rsidP="00206924">
                    <w:pPr>
                      <w:pStyle w:val="Bibliography"/>
                      <w:spacing w:after="0"/>
                      <w:rPr>
                        <w:noProof/>
                      </w:rPr>
                    </w:pPr>
                    <w:r>
                      <w:rPr>
                        <w:noProof/>
                      </w:rPr>
                      <w:t xml:space="preserve">[5] </w:t>
                    </w:r>
                  </w:p>
                </w:tc>
                <w:tc>
                  <w:tcPr>
                    <w:tcW w:w="0" w:type="auto"/>
                    <w:hideMark/>
                  </w:tcPr>
                  <w:p w14:paraId="30B7274E" w14:textId="77777777" w:rsidR="00206924" w:rsidRDefault="00206924" w:rsidP="00206924">
                    <w:pPr>
                      <w:pStyle w:val="Bibliography"/>
                      <w:spacing w:after="0"/>
                      <w:rPr>
                        <w:noProof/>
                      </w:rPr>
                    </w:pPr>
                    <w:r>
                      <w:rPr>
                        <w:noProof/>
                      </w:rPr>
                      <w:t>ONR, “ONR-INSP-GD-064 - General Inspection Guide,” [Online]. Available: Internally via HOW2 Hub and externally via the ONR website.</w:t>
                    </w:r>
                  </w:p>
                </w:tc>
              </w:tr>
              <w:tr w:rsidR="00206924" w14:paraId="72B3CEB1" w14:textId="77777777">
                <w:trPr>
                  <w:divId w:val="1784222796"/>
                  <w:tblCellSpacing w:w="15" w:type="dxa"/>
                </w:trPr>
                <w:tc>
                  <w:tcPr>
                    <w:tcW w:w="50" w:type="pct"/>
                    <w:hideMark/>
                  </w:tcPr>
                  <w:p w14:paraId="2823903F" w14:textId="77777777" w:rsidR="00206924" w:rsidRDefault="00206924" w:rsidP="00206924">
                    <w:pPr>
                      <w:pStyle w:val="Bibliography"/>
                      <w:spacing w:after="0"/>
                      <w:rPr>
                        <w:noProof/>
                      </w:rPr>
                    </w:pPr>
                    <w:r>
                      <w:rPr>
                        <w:noProof/>
                      </w:rPr>
                      <w:t xml:space="preserve">[6] </w:t>
                    </w:r>
                  </w:p>
                </w:tc>
                <w:tc>
                  <w:tcPr>
                    <w:tcW w:w="0" w:type="auto"/>
                    <w:hideMark/>
                  </w:tcPr>
                  <w:p w14:paraId="7761818C" w14:textId="77777777" w:rsidR="00206924" w:rsidRDefault="00206924" w:rsidP="00206924">
                    <w:pPr>
                      <w:pStyle w:val="Bibliography"/>
                      <w:spacing w:after="0"/>
                      <w:rPr>
                        <w:noProof/>
                      </w:rPr>
                    </w:pPr>
                    <w:r>
                      <w:rPr>
                        <w:noProof/>
                      </w:rPr>
                      <w:t>ONR, “NS-TAST-GD-049 - Licensee Core Safety and Intelligent Customer Capability,” [Online]. Available: Internally via HOW2 Hub and externally via the ONR website.</w:t>
                    </w:r>
                  </w:p>
                </w:tc>
              </w:tr>
              <w:tr w:rsidR="00206924" w14:paraId="29F97E4C" w14:textId="77777777">
                <w:trPr>
                  <w:divId w:val="1784222796"/>
                  <w:tblCellSpacing w:w="15" w:type="dxa"/>
                </w:trPr>
                <w:tc>
                  <w:tcPr>
                    <w:tcW w:w="50" w:type="pct"/>
                    <w:hideMark/>
                  </w:tcPr>
                  <w:p w14:paraId="770D5FCC" w14:textId="77777777" w:rsidR="00206924" w:rsidRDefault="00206924" w:rsidP="00206924">
                    <w:pPr>
                      <w:pStyle w:val="Bibliography"/>
                      <w:spacing w:after="0"/>
                      <w:rPr>
                        <w:noProof/>
                      </w:rPr>
                    </w:pPr>
                    <w:r>
                      <w:rPr>
                        <w:noProof/>
                      </w:rPr>
                      <w:t xml:space="preserve">[7] </w:t>
                    </w:r>
                  </w:p>
                </w:tc>
                <w:tc>
                  <w:tcPr>
                    <w:tcW w:w="0" w:type="auto"/>
                    <w:hideMark/>
                  </w:tcPr>
                  <w:p w14:paraId="57210CEB" w14:textId="77777777" w:rsidR="00206924" w:rsidRDefault="00206924" w:rsidP="00206924">
                    <w:pPr>
                      <w:pStyle w:val="Bibliography"/>
                      <w:spacing w:after="0"/>
                      <w:rPr>
                        <w:noProof/>
                      </w:rPr>
                    </w:pPr>
                    <w:r>
                      <w:rPr>
                        <w:noProof/>
                      </w:rPr>
                      <w:t>ONR, “ONR Nuclear Material Accountancy Control &amp; Safeguards (ONMACS),” [Online]. Available: Internally via HOW2 Hub and externally via the ONR website.</w:t>
                    </w:r>
                  </w:p>
                </w:tc>
              </w:tr>
              <w:tr w:rsidR="00206924" w14:paraId="00D7FBE4" w14:textId="77777777">
                <w:trPr>
                  <w:divId w:val="1784222796"/>
                  <w:tblCellSpacing w:w="15" w:type="dxa"/>
                </w:trPr>
                <w:tc>
                  <w:tcPr>
                    <w:tcW w:w="50" w:type="pct"/>
                    <w:hideMark/>
                  </w:tcPr>
                  <w:p w14:paraId="636EE4CD" w14:textId="77777777" w:rsidR="00206924" w:rsidRDefault="00206924" w:rsidP="00206924">
                    <w:pPr>
                      <w:pStyle w:val="Bibliography"/>
                      <w:spacing w:after="0"/>
                      <w:rPr>
                        <w:noProof/>
                      </w:rPr>
                    </w:pPr>
                    <w:r>
                      <w:rPr>
                        <w:noProof/>
                      </w:rPr>
                      <w:t xml:space="preserve">[8] </w:t>
                    </w:r>
                  </w:p>
                </w:tc>
                <w:tc>
                  <w:tcPr>
                    <w:tcW w:w="0" w:type="auto"/>
                    <w:hideMark/>
                  </w:tcPr>
                  <w:p w14:paraId="304C7958" w14:textId="77777777" w:rsidR="00206924" w:rsidRDefault="00206924" w:rsidP="00206924">
                    <w:pPr>
                      <w:pStyle w:val="Bibliography"/>
                      <w:spacing w:after="0"/>
                      <w:rPr>
                        <w:noProof/>
                      </w:rPr>
                    </w:pPr>
                    <w:r>
                      <w:rPr>
                        <w:noProof/>
                      </w:rPr>
                      <w:t>ONR, “SG-INSP-001 - Safeguards,” [Online]. Available: Internally via HOW2 Hub and externally via the ONR website.</w:t>
                    </w:r>
                  </w:p>
                </w:tc>
              </w:tr>
              <w:tr w:rsidR="00206924" w14:paraId="5173C146" w14:textId="77777777">
                <w:trPr>
                  <w:divId w:val="1784222796"/>
                  <w:tblCellSpacing w:w="15" w:type="dxa"/>
                </w:trPr>
                <w:tc>
                  <w:tcPr>
                    <w:tcW w:w="50" w:type="pct"/>
                    <w:hideMark/>
                  </w:tcPr>
                  <w:p w14:paraId="78E701E9" w14:textId="77777777" w:rsidR="00206924" w:rsidRDefault="00206924" w:rsidP="00206924">
                    <w:pPr>
                      <w:pStyle w:val="Bibliography"/>
                      <w:spacing w:after="0"/>
                      <w:rPr>
                        <w:noProof/>
                      </w:rPr>
                    </w:pPr>
                    <w:r>
                      <w:rPr>
                        <w:noProof/>
                      </w:rPr>
                      <w:t xml:space="preserve">[9] </w:t>
                    </w:r>
                  </w:p>
                </w:tc>
                <w:tc>
                  <w:tcPr>
                    <w:tcW w:w="0" w:type="auto"/>
                    <w:hideMark/>
                  </w:tcPr>
                  <w:p w14:paraId="51414EAA" w14:textId="77777777" w:rsidR="00206924" w:rsidRDefault="00206924" w:rsidP="00206924">
                    <w:pPr>
                      <w:pStyle w:val="Bibliography"/>
                      <w:spacing w:after="0"/>
                      <w:rPr>
                        <w:noProof/>
                      </w:rPr>
                    </w:pPr>
                    <w:r>
                      <w:rPr>
                        <w:noProof/>
                      </w:rPr>
                      <w:t>ONR, “Security Assessment Principles for the Civil Nuclear Industry (SyAPs),” [Online]. Available: Internally via HOW2 Hub and externally via the ONR website.</w:t>
                    </w:r>
                  </w:p>
                </w:tc>
              </w:tr>
              <w:tr w:rsidR="00206924" w14:paraId="513D13A9" w14:textId="77777777">
                <w:trPr>
                  <w:divId w:val="1784222796"/>
                  <w:tblCellSpacing w:w="15" w:type="dxa"/>
                </w:trPr>
                <w:tc>
                  <w:tcPr>
                    <w:tcW w:w="50" w:type="pct"/>
                    <w:hideMark/>
                  </w:tcPr>
                  <w:p w14:paraId="60CA7B63" w14:textId="77777777" w:rsidR="00206924" w:rsidRDefault="00206924" w:rsidP="00206924">
                    <w:pPr>
                      <w:pStyle w:val="Bibliography"/>
                      <w:spacing w:after="0"/>
                      <w:rPr>
                        <w:noProof/>
                      </w:rPr>
                    </w:pPr>
                    <w:r>
                      <w:rPr>
                        <w:noProof/>
                      </w:rPr>
                      <w:t xml:space="preserve">[10] </w:t>
                    </w:r>
                  </w:p>
                </w:tc>
                <w:tc>
                  <w:tcPr>
                    <w:tcW w:w="0" w:type="auto"/>
                    <w:hideMark/>
                  </w:tcPr>
                  <w:p w14:paraId="52EC6074" w14:textId="77777777" w:rsidR="00206924" w:rsidRDefault="00206924" w:rsidP="00206924">
                    <w:pPr>
                      <w:pStyle w:val="Bibliography"/>
                      <w:spacing w:after="0"/>
                      <w:rPr>
                        <w:noProof/>
                      </w:rPr>
                    </w:pPr>
                    <w:r>
                      <w:rPr>
                        <w:noProof/>
                      </w:rPr>
                      <w:t>ONR, “CNS-INSP-GD-001 - Nuclear Security Inspection,” [Online]. Available: Internally via HOW2 Hub and externally via the ONR website.</w:t>
                    </w:r>
                  </w:p>
                </w:tc>
              </w:tr>
              <w:tr w:rsidR="00206924" w14:paraId="10051900" w14:textId="77777777">
                <w:trPr>
                  <w:divId w:val="1784222796"/>
                  <w:tblCellSpacing w:w="15" w:type="dxa"/>
                </w:trPr>
                <w:tc>
                  <w:tcPr>
                    <w:tcW w:w="50" w:type="pct"/>
                    <w:hideMark/>
                  </w:tcPr>
                  <w:p w14:paraId="2F282C36" w14:textId="77777777" w:rsidR="00206924" w:rsidRDefault="00206924" w:rsidP="00206924">
                    <w:pPr>
                      <w:pStyle w:val="Bibliography"/>
                      <w:spacing w:after="0"/>
                      <w:rPr>
                        <w:noProof/>
                      </w:rPr>
                    </w:pPr>
                    <w:r>
                      <w:rPr>
                        <w:noProof/>
                      </w:rPr>
                      <w:t xml:space="preserve">[11] </w:t>
                    </w:r>
                  </w:p>
                </w:tc>
                <w:tc>
                  <w:tcPr>
                    <w:tcW w:w="0" w:type="auto"/>
                    <w:hideMark/>
                  </w:tcPr>
                  <w:p w14:paraId="3334EA16" w14:textId="77777777" w:rsidR="00206924" w:rsidRDefault="00206924" w:rsidP="00206924">
                    <w:pPr>
                      <w:pStyle w:val="Bibliography"/>
                      <w:spacing w:after="0"/>
                      <w:rPr>
                        <w:noProof/>
                      </w:rPr>
                    </w:pPr>
                    <w:r>
                      <w:rPr>
                        <w:noProof/>
                      </w:rPr>
                      <w:t>HM Government, “The Ionising Radiation Regulations 2017,” 2017.</w:t>
                    </w:r>
                  </w:p>
                </w:tc>
              </w:tr>
              <w:tr w:rsidR="00206924" w14:paraId="70EE629C" w14:textId="77777777">
                <w:trPr>
                  <w:divId w:val="1784222796"/>
                  <w:tblCellSpacing w:w="15" w:type="dxa"/>
                </w:trPr>
                <w:tc>
                  <w:tcPr>
                    <w:tcW w:w="50" w:type="pct"/>
                    <w:hideMark/>
                  </w:tcPr>
                  <w:p w14:paraId="2E9CC1A9" w14:textId="77777777" w:rsidR="00206924" w:rsidRDefault="00206924" w:rsidP="00206924">
                    <w:pPr>
                      <w:pStyle w:val="Bibliography"/>
                      <w:spacing w:after="0"/>
                      <w:rPr>
                        <w:noProof/>
                      </w:rPr>
                    </w:pPr>
                    <w:r>
                      <w:rPr>
                        <w:noProof/>
                      </w:rPr>
                      <w:t xml:space="preserve">[12] </w:t>
                    </w:r>
                  </w:p>
                </w:tc>
                <w:tc>
                  <w:tcPr>
                    <w:tcW w:w="0" w:type="auto"/>
                    <w:hideMark/>
                  </w:tcPr>
                  <w:p w14:paraId="4EBE2DC3" w14:textId="77777777" w:rsidR="00206924" w:rsidRDefault="00206924" w:rsidP="00206924">
                    <w:pPr>
                      <w:pStyle w:val="Bibliography"/>
                      <w:spacing w:after="0"/>
                      <w:rPr>
                        <w:noProof/>
                      </w:rPr>
                    </w:pPr>
                    <w:r>
                      <w:rPr>
                        <w:noProof/>
                      </w:rPr>
                      <w:t>ONR, “NS-INSP-GD-069 - Compliance Inspection of Transport Arrangements,” [Online]. Available: Internally via HOW2 Hub and externally via the ONR website.</w:t>
                    </w:r>
                  </w:p>
                </w:tc>
              </w:tr>
              <w:tr w:rsidR="00206924" w14:paraId="28503D56" w14:textId="77777777">
                <w:trPr>
                  <w:divId w:val="1784222796"/>
                  <w:tblCellSpacing w:w="15" w:type="dxa"/>
                </w:trPr>
                <w:tc>
                  <w:tcPr>
                    <w:tcW w:w="50" w:type="pct"/>
                    <w:hideMark/>
                  </w:tcPr>
                  <w:p w14:paraId="0449F389" w14:textId="77777777" w:rsidR="00206924" w:rsidRDefault="00206924" w:rsidP="00206924">
                    <w:pPr>
                      <w:pStyle w:val="Bibliography"/>
                      <w:spacing w:after="0"/>
                      <w:rPr>
                        <w:noProof/>
                      </w:rPr>
                    </w:pPr>
                    <w:r>
                      <w:rPr>
                        <w:noProof/>
                      </w:rPr>
                      <w:t xml:space="preserve">[13] </w:t>
                    </w:r>
                  </w:p>
                </w:tc>
                <w:tc>
                  <w:tcPr>
                    <w:tcW w:w="0" w:type="auto"/>
                    <w:hideMark/>
                  </w:tcPr>
                  <w:p w14:paraId="241081CC" w14:textId="77777777" w:rsidR="00206924" w:rsidRDefault="00206924" w:rsidP="00206924">
                    <w:pPr>
                      <w:pStyle w:val="Bibliography"/>
                      <w:spacing w:after="0"/>
                      <w:rPr>
                        <w:noProof/>
                      </w:rPr>
                    </w:pPr>
                    <w:r>
                      <w:rPr>
                        <w:noProof/>
                      </w:rPr>
                      <w:t>ONR, “NS-INSP-GD-074 - Construction (Design and Management) Regulations,” [Online]. Available: Internally via HOW2 Hub and externally via the ONR website.</w:t>
                    </w:r>
                  </w:p>
                </w:tc>
              </w:tr>
              <w:tr w:rsidR="00206924" w14:paraId="5DD0F0EA" w14:textId="77777777">
                <w:trPr>
                  <w:divId w:val="1784222796"/>
                  <w:tblCellSpacing w:w="15" w:type="dxa"/>
                </w:trPr>
                <w:tc>
                  <w:tcPr>
                    <w:tcW w:w="50" w:type="pct"/>
                    <w:hideMark/>
                  </w:tcPr>
                  <w:p w14:paraId="294DD7FF" w14:textId="77777777" w:rsidR="00206924" w:rsidRDefault="00206924" w:rsidP="00206924">
                    <w:pPr>
                      <w:pStyle w:val="Bibliography"/>
                      <w:spacing w:after="0"/>
                      <w:rPr>
                        <w:noProof/>
                      </w:rPr>
                    </w:pPr>
                    <w:r>
                      <w:rPr>
                        <w:noProof/>
                      </w:rPr>
                      <w:t xml:space="preserve">[14] </w:t>
                    </w:r>
                  </w:p>
                </w:tc>
                <w:tc>
                  <w:tcPr>
                    <w:tcW w:w="0" w:type="auto"/>
                    <w:hideMark/>
                  </w:tcPr>
                  <w:p w14:paraId="2A641D9E" w14:textId="77777777" w:rsidR="00206924" w:rsidRDefault="00206924" w:rsidP="00206924">
                    <w:pPr>
                      <w:pStyle w:val="Bibliography"/>
                      <w:spacing w:after="0"/>
                      <w:rPr>
                        <w:noProof/>
                      </w:rPr>
                    </w:pPr>
                    <w:r>
                      <w:rPr>
                        <w:noProof/>
                      </w:rPr>
                      <w:t>ONR, “NS-INSP-GD-073 - The regulation of Life Fire Safety on Nuclear Licensed Sites,” [Online]. Available: Internally via HOW2 Hub and externally via the ONR website.</w:t>
                    </w:r>
                  </w:p>
                </w:tc>
              </w:tr>
            </w:tbl>
            <w:p w14:paraId="33B73BE4" w14:textId="77777777" w:rsidR="00206924" w:rsidRDefault="00206924">
              <w:pPr>
                <w:divId w:val="1784222796"/>
                <w:rPr>
                  <w:rFonts w:eastAsia="Times New Roman"/>
                  <w:noProof/>
                </w:rPr>
              </w:pPr>
            </w:p>
            <w:p w14:paraId="03973FCE" w14:textId="1A59DF9F" w:rsidR="00930E37" w:rsidRDefault="002042C2" w:rsidP="001F7002">
              <w:r>
                <w:rPr>
                  <w:b/>
                  <w:bCs/>
                  <w:noProof/>
                </w:rPr>
                <w:fldChar w:fldCharType="end"/>
              </w:r>
            </w:p>
          </w:sdtContent>
        </w:sdt>
      </w:sdtContent>
    </w:sdt>
    <w:p w14:paraId="6DB6E9BC" w14:textId="77777777" w:rsidR="00084ABE" w:rsidRDefault="00084ABE" w:rsidP="00930E37">
      <w:pPr>
        <w:pStyle w:val="Heading1"/>
        <w:numPr>
          <w:ilvl w:val="0"/>
          <w:numId w:val="0"/>
        </w:numPr>
        <w:ind w:left="851" w:hanging="851"/>
        <w:sectPr w:rsidR="00084ABE" w:rsidSect="00E30C05">
          <w:pgSz w:w="11906" w:h="16838" w:code="9"/>
          <w:pgMar w:top="1440" w:right="1440" w:bottom="1440" w:left="1440" w:header="397" w:footer="397" w:gutter="0"/>
          <w:cols w:space="312"/>
          <w:docGrid w:linePitch="360"/>
        </w:sectPr>
      </w:pPr>
    </w:p>
    <w:p w14:paraId="07D791C5" w14:textId="77777777" w:rsidR="00930E37" w:rsidRPr="00595C8C" w:rsidRDefault="00930E37" w:rsidP="00930E37">
      <w:pPr>
        <w:pStyle w:val="Heading1"/>
        <w:numPr>
          <w:ilvl w:val="0"/>
          <w:numId w:val="0"/>
        </w:numPr>
        <w:ind w:left="851" w:hanging="851"/>
      </w:pPr>
      <w:bookmarkStart w:id="22" w:name="_Toc220240572"/>
      <w:r>
        <w:lastRenderedPageBreak/>
        <w:t>Document control information</w:t>
      </w:r>
      <w:bookmarkEnd w:id="22"/>
    </w:p>
    <w:p w14:paraId="270ADA70" w14:textId="77777777" w:rsidR="003C7357" w:rsidRPr="003C7357" w:rsidRDefault="003C7357" w:rsidP="003C7357">
      <w:pPr>
        <w:rPr>
          <w:b/>
          <w:bCs/>
          <w:szCs w:val="24"/>
        </w:rPr>
      </w:pPr>
      <w:r w:rsidRPr="003C7357">
        <w:rPr>
          <w:b/>
          <w:bCs/>
          <w:szCs w:val="24"/>
        </w:rPr>
        <w:t xml:space="preserve">Authored by: </w:t>
      </w:r>
      <w:r w:rsidRPr="00206924">
        <w:rPr>
          <w:szCs w:val="24"/>
        </w:rPr>
        <w:t>Nuclear Safety Inspector</w:t>
      </w:r>
      <w:r w:rsidRPr="003C7357">
        <w:rPr>
          <w:b/>
          <w:bCs/>
          <w:szCs w:val="24"/>
        </w:rPr>
        <w:t xml:space="preserve"> </w:t>
      </w:r>
    </w:p>
    <w:p w14:paraId="666AB2BB" w14:textId="77777777" w:rsidR="003C7357" w:rsidRPr="003C7357" w:rsidRDefault="003C7357" w:rsidP="003C7357">
      <w:pPr>
        <w:rPr>
          <w:b/>
          <w:bCs/>
          <w:szCs w:val="24"/>
        </w:rPr>
      </w:pPr>
      <w:r w:rsidRPr="003C7357">
        <w:rPr>
          <w:b/>
          <w:bCs/>
          <w:szCs w:val="24"/>
        </w:rPr>
        <w:t xml:space="preserve">Approved by: </w:t>
      </w:r>
      <w:r w:rsidRPr="00206924">
        <w:rPr>
          <w:szCs w:val="24"/>
        </w:rPr>
        <w:t>Head of Profession – Operational Inspection</w:t>
      </w:r>
    </w:p>
    <w:p w14:paraId="10D33D1E" w14:textId="3B710786" w:rsidR="00930E37" w:rsidRPr="00196ADB" w:rsidRDefault="00930E37" w:rsidP="00930E37">
      <w:pPr>
        <w:rPr>
          <w:szCs w:val="24"/>
        </w:rPr>
      </w:pPr>
      <w:r w:rsidRPr="00196ADB">
        <w:rPr>
          <w:b/>
          <w:bCs/>
          <w:szCs w:val="24"/>
        </w:rPr>
        <w:t>Issue</w:t>
      </w:r>
      <w:r>
        <w:rPr>
          <w:b/>
          <w:bCs/>
          <w:szCs w:val="24"/>
        </w:rPr>
        <w:t>:</w:t>
      </w:r>
      <w:r w:rsidRPr="00196ADB">
        <w:rPr>
          <w:szCs w:val="24"/>
        </w:rPr>
        <w:t xml:space="preserve"> </w:t>
      </w:r>
      <w:sdt>
        <w:sdtPr>
          <w:rPr>
            <w:szCs w:val="24"/>
          </w:rPr>
          <w:alias w:val="Issue No."/>
          <w:tag w:val=""/>
          <w:id w:val="-894428327"/>
          <w:placeholder>
            <w:docPart w:val="4BFF33CE9ACF45B4BD9D9653F86AF5B6"/>
          </w:placeholder>
          <w:dataBinding w:prefixMappings="xmlns:ns0='http://purl.org/dc/elements/1.1/' xmlns:ns1='http://schemas.openxmlformats.org/package/2006/metadata/core-properties' " w:xpath="/ns1:coreProperties[1]/ns1:contentStatus[1]" w:storeItemID="{6C3C8BC8-F283-45AE-878A-BAB7291924A1}"/>
          <w:text/>
        </w:sdtPr>
        <w:sdtEndPr/>
        <w:sdtContent>
          <w:r w:rsidR="00AF3C77">
            <w:rPr>
              <w:szCs w:val="24"/>
            </w:rPr>
            <w:t>4.1</w:t>
          </w:r>
        </w:sdtContent>
      </w:sdt>
    </w:p>
    <w:p w14:paraId="12DC54B5" w14:textId="4894C3F0" w:rsidR="00930E37" w:rsidRPr="00196ADB" w:rsidRDefault="00930E37" w:rsidP="00930E37">
      <w:pPr>
        <w:rPr>
          <w:szCs w:val="24"/>
        </w:rPr>
      </w:pPr>
      <w:r>
        <w:rPr>
          <w:b/>
          <w:bCs/>
          <w:szCs w:val="24"/>
        </w:rPr>
        <w:t>Published</w:t>
      </w:r>
      <w:r w:rsidRPr="00196ADB">
        <w:rPr>
          <w:szCs w:val="24"/>
        </w:rPr>
        <w:t xml:space="preserve">: </w:t>
      </w:r>
      <w:r w:rsidR="00AF3C77">
        <w:rPr>
          <w:szCs w:val="24"/>
        </w:rPr>
        <w:t>January</w:t>
      </w:r>
      <w:r>
        <w:rPr>
          <w:szCs w:val="24"/>
        </w:rPr>
        <w:t xml:space="preserve"> </w:t>
      </w:r>
      <w:r w:rsidR="004B5A46">
        <w:rPr>
          <w:szCs w:val="24"/>
        </w:rPr>
        <w:t>2026</w:t>
      </w:r>
    </w:p>
    <w:p w14:paraId="29AA6F0F" w14:textId="6D74A278" w:rsidR="00930E37" w:rsidRPr="00196ADB" w:rsidRDefault="00930E37" w:rsidP="00930E37">
      <w:pPr>
        <w:rPr>
          <w:szCs w:val="24"/>
        </w:rPr>
      </w:pPr>
      <w:r w:rsidRPr="00196ADB">
        <w:rPr>
          <w:b/>
          <w:bCs/>
          <w:szCs w:val="24"/>
        </w:rPr>
        <w:t xml:space="preserve">Next </w:t>
      </w:r>
      <w:r>
        <w:rPr>
          <w:b/>
          <w:bCs/>
          <w:szCs w:val="24"/>
        </w:rPr>
        <w:t>scheduled review</w:t>
      </w:r>
      <w:r w:rsidRPr="00196ADB">
        <w:rPr>
          <w:szCs w:val="24"/>
        </w:rPr>
        <w:t xml:space="preserve">: </w:t>
      </w:r>
      <w:r w:rsidR="004B5A46">
        <w:rPr>
          <w:szCs w:val="24"/>
        </w:rPr>
        <w:t>January</w:t>
      </w:r>
      <w:r>
        <w:rPr>
          <w:szCs w:val="24"/>
        </w:rPr>
        <w:t xml:space="preserve"> </w:t>
      </w:r>
      <w:r w:rsidR="004B5A46">
        <w:rPr>
          <w:szCs w:val="24"/>
        </w:rPr>
        <w:t>2029</w:t>
      </w:r>
    </w:p>
    <w:p w14:paraId="0A735AFC" w14:textId="7092B726" w:rsidR="00930E37" w:rsidRPr="00196ADB" w:rsidRDefault="00930E37" w:rsidP="00930E37">
      <w:pPr>
        <w:rPr>
          <w:szCs w:val="24"/>
        </w:rPr>
      </w:pPr>
      <w:r w:rsidRPr="00196ADB">
        <w:rPr>
          <w:b/>
          <w:bCs/>
          <w:szCs w:val="24"/>
        </w:rPr>
        <w:t>Doc</w:t>
      </w:r>
      <w:r>
        <w:rPr>
          <w:b/>
          <w:bCs/>
          <w:szCs w:val="24"/>
        </w:rPr>
        <w:t>ument reference</w:t>
      </w:r>
      <w:r w:rsidRPr="00196ADB">
        <w:rPr>
          <w:szCs w:val="24"/>
        </w:rPr>
        <w:t xml:space="preserve">: </w:t>
      </w:r>
      <w:r w:rsidR="00206924">
        <w:rPr>
          <w:szCs w:val="24"/>
        </w:rPr>
        <w:t>NS-INSP-GD-010</w:t>
      </w:r>
    </w:p>
    <w:p w14:paraId="0676226F" w14:textId="05F5F5F5" w:rsidR="00930E37" w:rsidRPr="00196ADB" w:rsidRDefault="00930E37" w:rsidP="00206924">
      <w:pPr>
        <w:rPr>
          <w:szCs w:val="24"/>
        </w:rPr>
      </w:pPr>
      <w:r w:rsidRPr="00206924">
        <w:rPr>
          <w:b/>
          <w:bCs/>
          <w:szCs w:val="24"/>
        </w:rPr>
        <w:t>Record reference</w:t>
      </w:r>
      <w:r w:rsidRPr="00206924">
        <w:rPr>
          <w:szCs w:val="24"/>
        </w:rPr>
        <w:t xml:space="preserve">: </w:t>
      </w:r>
      <w:hyperlink r:id="rId30" w:tgtFrame="_blank" w:tooltip="ONRHH-822789359-20405" w:history="1">
        <w:r w:rsidR="00206924" w:rsidRPr="00206924">
          <w:rPr>
            <w:rStyle w:val="Hyperlink"/>
            <w:szCs w:val="24"/>
          </w:rPr>
          <w:t>ONRHH-822789359-20405</w:t>
        </w:r>
      </w:hyperlink>
    </w:p>
    <w:p w14:paraId="7D13A83B" w14:textId="77777777" w:rsidR="00930E37" w:rsidRDefault="00930E37" w:rsidP="00930E37"/>
    <w:p w14:paraId="7629CA34" w14:textId="77777777" w:rsidR="00930E37" w:rsidRDefault="00930E37" w:rsidP="00930E37">
      <w:pPr>
        <w:pStyle w:val="Caption"/>
        <w:keepNext/>
      </w:pPr>
      <w:r>
        <w:t>Revision commentary</w:t>
      </w:r>
    </w:p>
    <w:tbl>
      <w:tblPr>
        <w:tblStyle w:val="ONRTable1"/>
        <w:tblW w:w="0" w:type="auto"/>
        <w:tblInd w:w="10" w:type="dxa"/>
        <w:tblLook w:val="04A0" w:firstRow="1" w:lastRow="0" w:firstColumn="1" w:lastColumn="0" w:noHBand="0" w:noVBand="1"/>
      </w:tblPr>
      <w:tblGrid>
        <w:gridCol w:w="1550"/>
        <w:gridCol w:w="7466"/>
      </w:tblGrid>
      <w:tr w:rsidR="00930E37" w:rsidRPr="00B23A5E" w14:paraId="1216A18F" w14:textId="77777777" w:rsidTr="00AF3C77">
        <w:trPr>
          <w:cnfStyle w:val="100000000000" w:firstRow="1" w:lastRow="0" w:firstColumn="0" w:lastColumn="0" w:oddVBand="0" w:evenVBand="0" w:oddHBand="0" w:evenHBand="0" w:firstRowFirstColumn="0" w:firstRowLastColumn="0" w:lastRowFirstColumn="0" w:lastRowLastColumn="0"/>
        </w:trPr>
        <w:tc>
          <w:tcPr>
            <w:tcW w:w="1550" w:type="dxa"/>
          </w:tcPr>
          <w:p w14:paraId="3C3F26F3" w14:textId="77777777" w:rsidR="00930E37" w:rsidRPr="00B23A5E" w:rsidRDefault="00930E37" w:rsidP="00CF24A9">
            <w:pPr>
              <w:spacing w:before="60" w:after="60"/>
              <w:rPr>
                <w:b w:val="0"/>
                <w:bCs/>
              </w:rPr>
            </w:pPr>
            <w:r w:rsidRPr="00B23A5E">
              <w:rPr>
                <w:b w:val="0"/>
                <w:bCs/>
              </w:rPr>
              <w:t>Issue</w:t>
            </w:r>
          </w:p>
        </w:tc>
        <w:tc>
          <w:tcPr>
            <w:tcW w:w="7466" w:type="dxa"/>
          </w:tcPr>
          <w:p w14:paraId="5DC60E12" w14:textId="77777777" w:rsidR="00930E37" w:rsidRPr="00B23A5E" w:rsidRDefault="00930E37" w:rsidP="00CF24A9">
            <w:pPr>
              <w:spacing w:before="60" w:after="60"/>
              <w:rPr>
                <w:b w:val="0"/>
                <w:bCs/>
              </w:rPr>
            </w:pPr>
            <w:r w:rsidRPr="00B23A5E">
              <w:rPr>
                <w:b w:val="0"/>
                <w:bCs/>
              </w:rPr>
              <w:t xml:space="preserve">Description of </w:t>
            </w:r>
            <w:r>
              <w:rPr>
                <w:b w:val="0"/>
                <w:bCs/>
              </w:rPr>
              <w:t>u</w:t>
            </w:r>
            <w:r w:rsidRPr="00B23A5E">
              <w:rPr>
                <w:b w:val="0"/>
                <w:bCs/>
              </w:rPr>
              <w:t>pdate(s)</w:t>
            </w:r>
          </w:p>
        </w:tc>
      </w:tr>
      <w:tr w:rsidR="00AF3C77" w14:paraId="176DEC77" w14:textId="77777777" w:rsidTr="00AF3C77">
        <w:tc>
          <w:tcPr>
            <w:tcW w:w="1550" w:type="dxa"/>
          </w:tcPr>
          <w:p w14:paraId="5D2C62D1" w14:textId="77777777" w:rsidR="00AF3C77" w:rsidRDefault="00AF3C77" w:rsidP="005238F5">
            <w:pPr>
              <w:spacing w:before="60" w:after="60"/>
            </w:pPr>
            <w:r>
              <w:t>4</w:t>
            </w:r>
          </w:p>
        </w:tc>
        <w:tc>
          <w:tcPr>
            <w:tcW w:w="7466" w:type="dxa"/>
          </w:tcPr>
          <w:p w14:paraId="0AD7E4B7" w14:textId="77777777" w:rsidR="00AF3C77" w:rsidRDefault="00AF3C77" w:rsidP="005238F5">
            <w:pPr>
              <w:spacing w:before="60" w:after="60"/>
            </w:pPr>
            <w:r>
              <w:t>Revision of content to align with NS-TAST-GD-027 revision and update to new TIG format.</w:t>
            </w:r>
          </w:p>
        </w:tc>
      </w:tr>
      <w:tr w:rsidR="00AF3C77" w14:paraId="770A132E" w14:textId="77777777" w:rsidTr="00AF3C77">
        <w:tc>
          <w:tcPr>
            <w:tcW w:w="1550" w:type="dxa"/>
          </w:tcPr>
          <w:p w14:paraId="6F155C9B" w14:textId="77777777" w:rsidR="00AF3C77" w:rsidRDefault="00AF3C77" w:rsidP="005238F5">
            <w:pPr>
              <w:spacing w:before="60" w:after="60"/>
            </w:pPr>
            <w:r>
              <w:t>4.1</w:t>
            </w:r>
          </w:p>
        </w:tc>
        <w:tc>
          <w:tcPr>
            <w:tcW w:w="7466" w:type="dxa"/>
          </w:tcPr>
          <w:p w14:paraId="218E9C2C" w14:textId="77777777" w:rsidR="00AF3C77" w:rsidRDefault="00AF3C77" w:rsidP="005238F5">
            <w:pPr>
              <w:spacing w:before="60" w:after="60"/>
            </w:pPr>
            <w:r w:rsidRPr="004F53A0">
              <w:t xml:space="preserve">Minor update - </w:t>
            </w:r>
            <w:r>
              <w:t>Format</w:t>
            </w:r>
            <w:r w:rsidRPr="004F53A0">
              <w:t xml:space="preserve"> simplified and duplication removed, no change to outcomes</w:t>
            </w:r>
            <w:r>
              <w:t xml:space="preserve">, </w:t>
            </w:r>
            <w:r w:rsidRPr="004F53A0">
              <w:t>intent</w:t>
            </w:r>
            <w:r>
              <w:t xml:space="preserve"> or alignment with NS-TAST-GD-027, added a table related to similar guidance across ONR’s purposes</w:t>
            </w:r>
            <w:r w:rsidRPr="004F53A0">
              <w:t>.</w:t>
            </w:r>
          </w:p>
        </w:tc>
      </w:tr>
    </w:tbl>
    <w:p w14:paraId="5AB38FA4" w14:textId="77777777" w:rsidR="00084ABE" w:rsidRDefault="00084ABE" w:rsidP="002042C2">
      <w:pPr>
        <w:rPr>
          <w:b/>
          <w:bCs/>
          <w:sz w:val="20"/>
          <w:szCs w:val="18"/>
        </w:rPr>
      </w:pPr>
    </w:p>
    <w:p w14:paraId="17669631" w14:textId="5BB8C6E8" w:rsidR="00930E37" w:rsidRPr="002042C2" w:rsidRDefault="00084ABE" w:rsidP="002042C2">
      <w:r w:rsidRPr="00084ABE">
        <w:rPr>
          <w:b/>
          <w:bCs/>
          <w:sz w:val="20"/>
          <w:szCs w:val="18"/>
        </w:rPr>
        <w:t>Template reference</w:t>
      </w:r>
      <w:r w:rsidRPr="00084ABE">
        <w:rPr>
          <w:sz w:val="20"/>
          <w:szCs w:val="18"/>
        </w:rPr>
        <w:t>: ONR-DOC-TEMP-003</w:t>
      </w:r>
      <w:r>
        <w:tab/>
      </w:r>
    </w:p>
    <w:sectPr w:rsidR="00930E37" w:rsidRPr="002042C2" w:rsidSect="00E30C05">
      <w:type w:val="continuous"/>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E40723D" w14:textId="77777777" w:rsidR="00956BF8" w:rsidRDefault="00956BF8" w:rsidP="007D199A">
      <w:pPr>
        <w:spacing w:after="0"/>
      </w:pPr>
      <w:r>
        <w:separator/>
      </w:r>
    </w:p>
    <w:p w14:paraId="796B5929" w14:textId="77777777" w:rsidR="00956BF8" w:rsidRDefault="00956BF8"/>
  </w:endnote>
  <w:endnote w:type="continuationSeparator" w:id="0">
    <w:p w14:paraId="447B4E86" w14:textId="77777777" w:rsidR="00956BF8" w:rsidRDefault="00956BF8" w:rsidP="007D199A">
      <w:pPr>
        <w:spacing w:after="0"/>
      </w:pPr>
      <w:r>
        <w:continuationSeparator/>
      </w:r>
    </w:p>
    <w:p w14:paraId="49803B74" w14:textId="77777777" w:rsidR="00956BF8" w:rsidRDefault="00956BF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4721194F" w:rsidR="007C3C1D" w:rsidRPr="00C14CB7" w:rsidRDefault="00C14CB7" w:rsidP="00C14CB7">
    <w:pPr>
      <w:pStyle w:val="Footer"/>
    </w:pPr>
    <w:r>
      <w:t xml:space="preserve">Page | </w:t>
    </w:r>
    <w:r>
      <w:fldChar w:fldCharType="begin"/>
    </w:r>
    <w:r>
      <w:instrText>PAGE   \* MERGEFORMAT</w:instrText>
    </w:r>
    <w:r>
      <w:fldChar w:fldCharType="separate"/>
    </w:r>
    <w:r>
      <w:t>1</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7DD047" w14:textId="61416359" w:rsidR="00084ABE" w:rsidRDefault="00084ABE" w:rsidP="00084ABE">
    <w:pPr>
      <w:pStyle w:val="Footer"/>
      <w:jc w:val="left"/>
    </w:pPr>
    <w:r>
      <w:tab/>
    </w:r>
    <w:r>
      <w:tab/>
      <w:t xml:space="preserve">Page | </w:t>
    </w:r>
    <w:r>
      <w:fldChar w:fldCharType="begin"/>
    </w:r>
    <w:r>
      <w:instrText>PAGE   \* MERGEFORMAT</w:instrText>
    </w:r>
    <w:r>
      <w:fldChar w:fldCharType="separate"/>
    </w:r>
    <w:r>
      <w:t>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970D9A" w14:textId="77777777" w:rsidR="00743D6B" w:rsidRPr="008C50C3" w:rsidRDefault="00743D6B" w:rsidP="008229BA">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81DF43D" w14:textId="77777777" w:rsidR="00956BF8" w:rsidRPr="005E0344" w:rsidRDefault="00956BF8" w:rsidP="005E0344">
      <w:pPr>
        <w:spacing w:after="120"/>
        <w:rPr>
          <w:color w:val="000000" w:themeColor="text2"/>
        </w:rPr>
      </w:pPr>
      <w:r w:rsidRPr="005E0344">
        <w:rPr>
          <w:color w:val="000000" w:themeColor="text2"/>
        </w:rPr>
        <w:separator/>
      </w:r>
    </w:p>
  </w:footnote>
  <w:footnote w:type="continuationSeparator" w:id="0">
    <w:p w14:paraId="23CA6D99" w14:textId="77777777" w:rsidR="00956BF8" w:rsidRPr="005E0344" w:rsidRDefault="00956BF8" w:rsidP="0090581D">
      <w:pPr>
        <w:spacing w:after="120"/>
        <w:rPr>
          <w:color w:val="000000" w:themeColor="text2"/>
        </w:rPr>
      </w:pPr>
      <w:r w:rsidRPr="005E0344">
        <w:rPr>
          <w:color w:val="000000" w:themeColor="text2"/>
        </w:rPr>
        <w:continuationSeparator/>
      </w:r>
    </w:p>
    <w:p w14:paraId="27DB4A65" w14:textId="77777777" w:rsidR="00956BF8" w:rsidRDefault="00956BF8"/>
  </w:footnote>
  <w:footnote w:type="continuationNotice" w:id="1">
    <w:p w14:paraId="7EF961D0" w14:textId="77777777" w:rsidR="00956BF8" w:rsidRDefault="00956BF8">
      <w:pPr>
        <w:spacing w:after="0"/>
      </w:pPr>
    </w:p>
    <w:p w14:paraId="402A6219" w14:textId="77777777" w:rsidR="00956BF8" w:rsidRDefault="00956BF8"/>
  </w:footnote>
  <w:footnote w:id="2">
    <w:p w14:paraId="3C07F4C2" w14:textId="77777777" w:rsidR="00743D6B" w:rsidRDefault="00743D6B" w:rsidP="00743D6B">
      <w:pPr>
        <w:pStyle w:val="FootnoteText"/>
        <w:ind w:left="0" w:firstLine="0"/>
      </w:pPr>
      <w:r>
        <w:rPr>
          <w:rStyle w:val="FootnoteReference"/>
        </w:rPr>
        <w:footnoteRef/>
      </w:r>
      <w:r>
        <w:t xml:space="preserve"> Including the r</w:t>
      </w:r>
      <w:r w:rsidRPr="00A76091">
        <w:t xml:space="preserve">elationship to </w:t>
      </w:r>
      <w:r>
        <w:t xml:space="preserve">ONR </w:t>
      </w:r>
      <w:r w:rsidRPr="00A76091">
        <w:t>Safety Assessment Principles, WENRA Reference Levels, and IAEA Safety Standards and Guides</w:t>
      </w:r>
    </w:p>
  </w:footnote>
  <w:footnote w:id="3">
    <w:p w14:paraId="18457964" w14:textId="77777777" w:rsidR="00743D6B" w:rsidRDefault="00743D6B" w:rsidP="00987F8B">
      <w:pPr>
        <w:pStyle w:val="FootnoteText"/>
        <w:ind w:left="0" w:firstLine="0"/>
      </w:pPr>
      <w:r>
        <w:rPr>
          <w:rStyle w:val="FootnoteReference"/>
        </w:rPr>
        <w:footnoteRef/>
      </w:r>
      <w:r>
        <w:t xml:space="preserve"> </w:t>
      </w:r>
      <w:r w:rsidRPr="0012755A">
        <w:rPr>
          <w:b/>
          <w:bCs/>
        </w:rPr>
        <w:t>Competency</w:t>
      </w:r>
      <w:r>
        <w:t xml:space="preserve"> - </w:t>
      </w:r>
      <w:r w:rsidRPr="006B3E23">
        <w:t>The ability to put skills and knowledge into practice in order to perform a job in an effective and efficient manner to an established standard</w:t>
      </w:r>
      <w:r>
        <w:t>.</w:t>
      </w:r>
    </w:p>
  </w:footnote>
  <w:footnote w:id="4">
    <w:p w14:paraId="3C4EACAC" w14:textId="77777777" w:rsidR="00743D6B" w:rsidRDefault="00743D6B" w:rsidP="00987F8B">
      <w:pPr>
        <w:pStyle w:val="FootnoteText"/>
        <w:ind w:left="0" w:firstLine="0"/>
      </w:pPr>
      <w:r>
        <w:rPr>
          <w:rStyle w:val="FootnoteReference"/>
        </w:rPr>
        <w:footnoteRef/>
      </w:r>
      <w:r>
        <w:t xml:space="preserve"> </w:t>
      </w:r>
      <w:r w:rsidRPr="0012755A">
        <w:rPr>
          <w:b/>
          <w:bCs/>
        </w:rPr>
        <w:t>Systematic Approach to Training</w:t>
      </w:r>
      <w:r w:rsidRPr="00EF3148">
        <w:t xml:space="preserve"> </w:t>
      </w:r>
      <w:r>
        <w:t xml:space="preserve">is </w:t>
      </w:r>
      <w:r w:rsidRPr="00EF3148">
        <w:t>a</w:t>
      </w:r>
      <w:r>
        <w:t xml:space="preserve">n </w:t>
      </w:r>
      <w:r w:rsidRPr="00EF3148">
        <w:t>approach that provides a logical progression from the identification of the competencies required to perform a role, to the development and implementation of training programmes to achieve those competencies, and subsequent evaluation of the training</w:t>
      </w:r>
      <w:r>
        <w:t>.</w:t>
      </w:r>
    </w:p>
  </w:footnote>
  <w:footnote w:id="5">
    <w:p w14:paraId="314316EE" w14:textId="77777777" w:rsidR="00743D6B" w:rsidRDefault="00743D6B" w:rsidP="00987F8B">
      <w:pPr>
        <w:pStyle w:val="FootnoteText"/>
        <w:ind w:left="0" w:firstLine="0"/>
      </w:pPr>
      <w:r>
        <w:rPr>
          <w:rStyle w:val="FootnoteReference"/>
        </w:rPr>
        <w:footnoteRef/>
      </w:r>
      <w:r>
        <w:t xml:space="preserve"> </w:t>
      </w:r>
      <w:r w:rsidRPr="0012755A">
        <w:rPr>
          <w:b/>
          <w:bCs/>
        </w:rPr>
        <w:t>Role</w:t>
      </w:r>
      <w:r>
        <w:t xml:space="preserve"> is a</w:t>
      </w:r>
      <w:r w:rsidRPr="009A040C">
        <w:t xml:space="preserve"> broad term encompassing a defined set of duties / tasks / functions / that are required to support an activity or set of activities delivered in the workplace.</w:t>
      </w:r>
    </w:p>
  </w:footnote>
  <w:footnote w:id="6">
    <w:p w14:paraId="75D37722" w14:textId="77777777" w:rsidR="00743D6B" w:rsidRDefault="00743D6B" w:rsidP="00E30C05">
      <w:pPr>
        <w:pStyle w:val="FootnoteText"/>
        <w:ind w:left="0" w:firstLine="0"/>
      </w:pPr>
      <w:r>
        <w:rPr>
          <w:rStyle w:val="FootnoteReference"/>
        </w:rPr>
        <w:footnoteRef/>
      </w:r>
      <w:r>
        <w:t xml:space="preserve"> The licensee can have other approaches to training; advice can be sought from a specialist inspector.</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435CE5" w14:textId="77777777" w:rsidR="00084ABE" w:rsidRDefault="00084ABE" w:rsidP="00084ABE">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C8E48EA" w14:textId="77777777" w:rsidR="00743D6B" w:rsidRPr="008C50C3" w:rsidRDefault="00743D6B"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8CA7FA" w14:textId="3942EA2F" w:rsidR="00743D6B" w:rsidRPr="009E0E52" w:rsidRDefault="00206924" w:rsidP="009E0E52">
    <w:pPr>
      <w:pStyle w:val="Header"/>
    </w:pPr>
    <w:sdt>
      <w:sdtPr>
        <w:alias w:val="Title"/>
        <w:tag w:val=""/>
        <w:id w:val="-296530833"/>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743D6B">
          <w:t>Licence Condition 10 - Training</w:t>
        </w:r>
      </w:sdtContent>
    </w:sdt>
    <w:r w:rsidR="00743D6B">
      <w:t xml:space="preserve"> | Issue: </w:t>
    </w:r>
    <w:sdt>
      <w:sdtPr>
        <w:alias w:val="Status"/>
        <w:tag w:val=""/>
        <w:id w:val="-2047675949"/>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AF3C77">
          <w:t>4.1</w:t>
        </w:r>
      </w:sdtContent>
    </w:sdt>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2CA2FF8A" w:rsidR="00177666" w:rsidRPr="00196ADB" w:rsidRDefault="00206924" w:rsidP="009E0E52">
    <w:pPr>
      <w:pStyle w:val="Header"/>
      <w:rPr>
        <w:sz w:val="20"/>
        <w:szCs w:val="24"/>
      </w:rPr>
    </w:pPr>
    <w:sdt>
      <w:sdtPr>
        <w:rPr>
          <w:sz w:val="20"/>
          <w:szCs w:val="24"/>
        </w:rPr>
        <w:alias w:val="Title"/>
        <w:tag w:val=""/>
        <w:id w:val="-545993998"/>
        <w:dataBinding w:prefixMappings="xmlns:ns0='http://purl.org/dc/elements/1.1/' xmlns:ns1='http://schemas.openxmlformats.org/package/2006/metadata/core-properties' " w:xpath="/ns1:coreProperties[1]/ns0:title[1]" w:storeItemID="{6C3C8BC8-F283-45AE-878A-BAB7291924A1}"/>
        <w:text/>
      </w:sdtPr>
      <w:sdtEndPr/>
      <w:sdtContent>
        <w:r w:rsidR="009813E5">
          <w:rPr>
            <w:sz w:val="20"/>
            <w:szCs w:val="24"/>
          </w:rPr>
          <w:t>Licence Condition 10 - Training</w:t>
        </w:r>
      </w:sdtContent>
    </w:sdt>
    <w:r w:rsidR="004E3932" w:rsidRPr="00196ADB">
      <w:rPr>
        <w:sz w:val="20"/>
        <w:szCs w:val="24"/>
      </w:rPr>
      <w:t xml:space="preserve"> | Issue: </w:t>
    </w:r>
    <w:sdt>
      <w:sdtPr>
        <w:rPr>
          <w:sz w:val="20"/>
          <w:szCs w:val="24"/>
        </w:rPr>
        <w:alias w:val="Status"/>
        <w:tag w:val=""/>
        <w:id w:val="-1486926938"/>
        <w:dataBinding w:prefixMappings="xmlns:ns0='http://purl.org/dc/elements/1.1/' xmlns:ns1='http://schemas.openxmlformats.org/package/2006/metadata/core-properties' " w:xpath="/ns1:coreProperties[1]/ns1:contentStatus[1]" w:storeItemID="{6C3C8BC8-F283-45AE-878A-BAB7291924A1}"/>
        <w:text/>
      </w:sdtPr>
      <w:sdtEndPr/>
      <w:sdtContent>
        <w:r w:rsidR="00AF3C77">
          <w:rPr>
            <w:sz w:val="20"/>
            <w:szCs w:val="24"/>
          </w:rPr>
          <w:t>4.1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191A2289"/>
    <w:multiLevelType w:val="hybridMultilevel"/>
    <w:tmpl w:val="D67E2BD0"/>
    <w:lvl w:ilvl="0" w:tplc="FFFFFFFF">
      <w:start w:val="1"/>
      <w:numFmt w:val="bullet"/>
      <w:lvlText w:val=""/>
      <w:lvlJc w:val="left"/>
      <w:pPr>
        <w:ind w:left="360" w:hanging="360"/>
      </w:pPr>
      <w:rPr>
        <w:rFonts w:ascii="Symbol" w:hAnsi="Symbol" w:hint="default"/>
        <w:strike w:val="0"/>
        <w:dstrike w:val="0"/>
        <w:color w:val="07716C" w:themeColor="accent1"/>
        <w:sz w:val="24"/>
      </w:rPr>
    </w:lvl>
    <w:lvl w:ilvl="1" w:tplc="0809001B">
      <w:start w:val="1"/>
      <w:numFmt w:val="lowerRoman"/>
      <w:lvlText w:val="%2."/>
      <w:lvlJc w:val="right"/>
      <w:pPr>
        <w:ind w:left="1440" w:hanging="360"/>
      </w:pPr>
    </w:lvl>
    <w:lvl w:ilvl="2" w:tplc="FFFFFFFF">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8160E86"/>
    <w:multiLevelType w:val="hybridMultilevel"/>
    <w:tmpl w:val="CE1A55DE"/>
    <w:lvl w:ilvl="0" w:tplc="173484DA">
      <w:start w:val="5"/>
      <w:numFmt w:val="lowerRoman"/>
      <w:lvlText w:val="%1."/>
      <w:lvlJc w:val="right"/>
      <w:pPr>
        <w:ind w:left="1440" w:hanging="360"/>
      </w:pPr>
      <w:rPr>
        <w:rFonts w:hint="default"/>
      </w:rPr>
    </w:lvl>
    <w:lvl w:ilvl="1" w:tplc="08090005">
      <w:start w:val="1"/>
      <w:numFmt w:val="bullet"/>
      <w:lvlText w:val=""/>
      <w:lvlJc w:val="left"/>
      <w:pPr>
        <w:ind w:left="1440" w:hanging="360"/>
      </w:pPr>
      <w:rPr>
        <w:rFonts w:ascii="Wingdings" w:hAnsi="Wingdings" w:hint="default"/>
      </w:rPr>
    </w:lvl>
    <w:lvl w:ilvl="2" w:tplc="08090005">
      <w:start w:val="1"/>
      <w:numFmt w:val="bullet"/>
      <w:lvlText w:val=""/>
      <w:lvlJc w:val="left"/>
      <w:pPr>
        <w:ind w:left="2340" w:hanging="360"/>
      </w:pPr>
      <w:rPr>
        <w:rFonts w:ascii="Wingdings" w:hAnsi="Wingdings" w:hint="default"/>
      </w:rPr>
    </w:lvl>
    <w:lvl w:ilvl="3" w:tplc="AB926ACC">
      <w:start w:val="1"/>
      <w:numFmt w:val="bullet"/>
      <w:lvlText w:val="-"/>
      <w:lvlJc w:val="left"/>
      <w:pPr>
        <w:ind w:left="2880" w:hanging="360"/>
      </w:pPr>
      <w:rPr>
        <w:rFonts w:ascii="Arial" w:eastAsiaTheme="minorHAnsi" w:hAnsi="Arial" w:cs="Arial" w:hint="default"/>
      </w:r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06D14A2"/>
    <w:multiLevelType w:val="multilevel"/>
    <w:tmpl w:val="26E68F70"/>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44E83E54"/>
    <w:multiLevelType w:val="hybridMultilevel"/>
    <w:tmpl w:val="CBB0C0C8"/>
    <w:lvl w:ilvl="0" w:tplc="51300A06">
      <w:start w:val="1"/>
      <w:numFmt w:val="decimal"/>
      <w:pStyle w:val="F9-Paragraph"/>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46CE0110"/>
    <w:multiLevelType w:val="multilevel"/>
    <w:tmpl w:val="37144888"/>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1"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2" w15:restartNumberingAfterBreak="0">
    <w:nsid w:val="6EAA2FBB"/>
    <w:multiLevelType w:val="hybridMultilevel"/>
    <w:tmpl w:val="36BAF222"/>
    <w:lvl w:ilvl="0" w:tplc="FFFFFFFF">
      <w:start w:val="1"/>
      <w:numFmt w:val="lowerRoman"/>
      <w:lvlText w:val="%1."/>
      <w:lvlJc w:val="right"/>
      <w:pPr>
        <w:ind w:left="1440" w:hanging="360"/>
      </w:pPr>
      <w:rPr>
        <w:rFonts w:hint="default"/>
      </w:rPr>
    </w:lvl>
    <w:lvl w:ilvl="1" w:tplc="FFFFFFFF">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23"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75F46359"/>
    <w:multiLevelType w:val="hybridMultilevel"/>
    <w:tmpl w:val="1E284A8C"/>
    <w:lvl w:ilvl="0" w:tplc="76260F14">
      <w:start w:val="1"/>
      <w:numFmt w:val="bullet"/>
      <w:pStyle w:val="Bulletlist1"/>
      <w:lvlText w:val=""/>
      <w:lvlJc w:val="left"/>
      <w:pPr>
        <w:ind w:left="36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79447535"/>
    <w:multiLevelType w:val="multilevel"/>
    <w:tmpl w:val="FC8AD34E"/>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6" w15:restartNumberingAfterBreak="0">
    <w:nsid w:val="7E7F2150"/>
    <w:multiLevelType w:val="hybridMultilevel"/>
    <w:tmpl w:val="01B490B0"/>
    <w:lvl w:ilvl="0" w:tplc="17568902">
      <w:start w:val="1"/>
      <w:numFmt w:val="bullet"/>
      <w:pStyle w:val="F10-Bullet1"/>
      <w:lvlText w:val=""/>
      <w:lvlJc w:val="left"/>
      <w:pPr>
        <w:ind w:left="720" w:hanging="360"/>
      </w:pPr>
      <w:rPr>
        <w:rFonts w:ascii="Wingdings" w:hAnsi="Wingdings" w:hint="default"/>
        <w:color w:val="006D68"/>
      </w:rPr>
    </w:lvl>
    <w:lvl w:ilvl="1" w:tplc="08090003">
      <w:start w:val="1"/>
      <w:numFmt w:val="bullet"/>
      <w:lvlText w:val="o"/>
      <w:lvlJc w:val="left"/>
      <w:pPr>
        <w:ind w:left="1440" w:hanging="360"/>
      </w:pPr>
      <w:rPr>
        <w:rFonts w:ascii="Courier New" w:hAnsi="Courier New" w:cs="Courier New" w:hint="default"/>
      </w:rPr>
    </w:lvl>
    <w:lvl w:ilvl="2" w:tplc="B678A1C2">
      <w:start w:val="1"/>
      <w:numFmt w:val="bullet"/>
      <w:pStyle w:val="F11-Bullet2"/>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2065443409">
    <w:abstractNumId w:val="9"/>
  </w:num>
  <w:num w:numId="2" w16cid:durableId="823543523">
    <w:abstractNumId w:val="7"/>
  </w:num>
  <w:num w:numId="3" w16cid:durableId="2085639988">
    <w:abstractNumId w:val="6"/>
  </w:num>
  <w:num w:numId="4" w16cid:durableId="1262179006">
    <w:abstractNumId w:val="5"/>
  </w:num>
  <w:num w:numId="5" w16cid:durableId="1002776976">
    <w:abstractNumId w:val="4"/>
  </w:num>
  <w:num w:numId="6" w16cid:durableId="2131317494">
    <w:abstractNumId w:val="8"/>
  </w:num>
  <w:num w:numId="7" w16cid:durableId="1578203617">
    <w:abstractNumId w:val="3"/>
  </w:num>
  <w:num w:numId="8" w16cid:durableId="995184146">
    <w:abstractNumId w:val="2"/>
  </w:num>
  <w:num w:numId="9" w16cid:durableId="348718920">
    <w:abstractNumId w:val="1"/>
  </w:num>
  <w:num w:numId="10" w16cid:durableId="1368944693">
    <w:abstractNumId w:val="0"/>
  </w:num>
  <w:num w:numId="11" w16cid:durableId="816150589">
    <w:abstractNumId w:val="10"/>
  </w:num>
  <w:num w:numId="12" w16cid:durableId="1085146277">
    <w:abstractNumId w:val="24"/>
  </w:num>
  <w:num w:numId="13" w16cid:durableId="989944809">
    <w:abstractNumId w:val="16"/>
  </w:num>
  <w:num w:numId="14" w16cid:durableId="1148547717">
    <w:abstractNumId w:val="12"/>
  </w:num>
  <w:num w:numId="15" w16cid:durableId="1619264317">
    <w:abstractNumId w:val="24"/>
    <w:lvlOverride w:ilvl="0">
      <w:startOverride w:val="1"/>
    </w:lvlOverride>
  </w:num>
  <w:num w:numId="16" w16cid:durableId="1717772705">
    <w:abstractNumId w:val="16"/>
    <w:lvlOverride w:ilvl="0">
      <w:startOverride w:val="1"/>
    </w:lvlOverride>
  </w:num>
  <w:num w:numId="17" w16cid:durableId="1421370352">
    <w:abstractNumId w:val="12"/>
    <w:lvlOverride w:ilvl="0">
      <w:startOverride w:val="1"/>
    </w:lvlOverride>
  </w:num>
  <w:num w:numId="18" w16cid:durableId="802893121">
    <w:abstractNumId w:val="23"/>
  </w:num>
  <w:num w:numId="19" w16cid:durableId="1666081420">
    <w:abstractNumId w:val="19"/>
  </w:num>
  <w:num w:numId="20" w16cid:durableId="874538197">
    <w:abstractNumId w:val="15"/>
  </w:num>
  <w:num w:numId="21" w16cid:durableId="2057311976">
    <w:abstractNumId w:val="20"/>
  </w:num>
  <w:num w:numId="22" w16cid:durableId="689793726">
    <w:abstractNumId w:val="14"/>
  </w:num>
  <w:num w:numId="23" w16cid:durableId="48653822">
    <w:abstractNumId w:val="25"/>
  </w:num>
  <w:num w:numId="24" w16cid:durableId="1603800266">
    <w:abstractNumId w:val="18"/>
  </w:num>
  <w:num w:numId="25" w16cid:durableId="1864591591">
    <w:abstractNumId w:val="17"/>
  </w:num>
  <w:num w:numId="26" w16cid:durableId="832574242">
    <w:abstractNumId w:val="21"/>
  </w:num>
  <w:num w:numId="27" w16cid:durableId="1391732823">
    <w:abstractNumId w:val="17"/>
    <w:lvlOverride w:ilvl="0">
      <w:startOverride w:val="1"/>
    </w:lvlOverride>
  </w:num>
  <w:num w:numId="28" w16cid:durableId="1884320341">
    <w:abstractNumId w:val="26"/>
  </w:num>
  <w:num w:numId="29" w16cid:durableId="970282590">
    <w:abstractNumId w:val="22"/>
  </w:num>
  <w:num w:numId="30" w16cid:durableId="1761834275">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545867128">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525674221">
    <w:abstractNumId w:val="11"/>
  </w:num>
  <w:num w:numId="33" w16cid:durableId="81608618">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F03"/>
    <w:rsid w:val="00004C16"/>
    <w:rsid w:val="00011177"/>
    <w:rsid w:val="00014814"/>
    <w:rsid w:val="00022033"/>
    <w:rsid w:val="00024522"/>
    <w:rsid w:val="00024B2E"/>
    <w:rsid w:val="00027F4F"/>
    <w:rsid w:val="00030430"/>
    <w:rsid w:val="0003078E"/>
    <w:rsid w:val="00031B89"/>
    <w:rsid w:val="0003693D"/>
    <w:rsid w:val="0004440F"/>
    <w:rsid w:val="00052C8A"/>
    <w:rsid w:val="000548C8"/>
    <w:rsid w:val="00055850"/>
    <w:rsid w:val="00064A1B"/>
    <w:rsid w:val="00075605"/>
    <w:rsid w:val="00075C66"/>
    <w:rsid w:val="000817D4"/>
    <w:rsid w:val="00082879"/>
    <w:rsid w:val="00084ABE"/>
    <w:rsid w:val="00091EEA"/>
    <w:rsid w:val="0009225F"/>
    <w:rsid w:val="000A105C"/>
    <w:rsid w:val="000C2DDC"/>
    <w:rsid w:val="000C5F5A"/>
    <w:rsid w:val="000D2FD4"/>
    <w:rsid w:val="000D3232"/>
    <w:rsid w:val="000F1B7B"/>
    <w:rsid w:val="000F2ED4"/>
    <w:rsid w:val="001028E8"/>
    <w:rsid w:val="00103043"/>
    <w:rsid w:val="00122FCC"/>
    <w:rsid w:val="00124C2B"/>
    <w:rsid w:val="00126752"/>
    <w:rsid w:val="00130B30"/>
    <w:rsid w:val="00140E1C"/>
    <w:rsid w:val="00147AE4"/>
    <w:rsid w:val="001571E5"/>
    <w:rsid w:val="00176DB5"/>
    <w:rsid w:val="00177666"/>
    <w:rsid w:val="001849CA"/>
    <w:rsid w:val="00185410"/>
    <w:rsid w:val="00192352"/>
    <w:rsid w:val="00196ADB"/>
    <w:rsid w:val="00197F35"/>
    <w:rsid w:val="001B4D5A"/>
    <w:rsid w:val="001C4D63"/>
    <w:rsid w:val="001D0DE0"/>
    <w:rsid w:val="001D5AFF"/>
    <w:rsid w:val="001D74B4"/>
    <w:rsid w:val="001E03E1"/>
    <w:rsid w:val="001F059F"/>
    <w:rsid w:val="001F7002"/>
    <w:rsid w:val="00200811"/>
    <w:rsid w:val="00200CA1"/>
    <w:rsid w:val="002042C2"/>
    <w:rsid w:val="00206924"/>
    <w:rsid w:val="0021338D"/>
    <w:rsid w:val="00214D43"/>
    <w:rsid w:val="00223090"/>
    <w:rsid w:val="002238B4"/>
    <w:rsid w:val="002319AB"/>
    <w:rsid w:val="002319AC"/>
    <w:rsid w:val="00234342"/>
    <w:rsid w:val="0024040D"/>
    <w:rsid w:val="00251CD7"/>
    <w:rsid w:val="00255FA3"/>
    <w:rsid w:val="00257288"/>
    <w:rsid w:val="00261FB6"/>
    <w:rsid w:val="002629F8"/>
    <w:rsid w:val="00263396"/>
    <w:rsid w:val="002659FA"/>
    <w:rsid w:val="00267815"/>
    <w:rsid w:val="00280DDF"/>
    <w:rsid w:val="002917FF"/>
    <w:rsid w:val="00292ADF"/>
    <w:rsid w:val="00296DBB"/>
    <w:rsid w:val="002A0DEC"/>
    <w:rsid w:val="002B1C53"/>
    <w:rsid w:val="002B6666"/>
    <w:rsid w:val="002E0BE4"/>
    <w:rsid w:val="002E3B58"/>
    <w:rsid w:val="002E3E8A"/>
    <w:rsid w:val="002E6A6A"/>
    <w:rsid w:val="002F3397"/>
    <w:rsid w:val="0030380D"/>
    <w:rsid w:val="00312411"/>
    <w:rsid w:val="00323E71"/>
    <w:rsid w:val="00326F77"/>
    <w:rsid w:val="003401B0"/>
    <w:rsid w:val="00345D54"/>
    <w:rsid w:val="00346C8E"/>
    <w:rsid w:val="00367B30"/>
    <w:rsid w:val="00367BD5"/>
    <w:rsid w:val="00390327"/>
    <w:rsid w:val="00393B78"/>
    <w:rsid w:val="003A01E9"/>
    <w:rsid w:val="003B0C9A"/>
    <w:rsid w:val="003C0306"/>
    <w:rsid w:val="003C114C"/>
    <w:rsid w:val="003C465D"/>
    <w:rsid w:val="003C7357"/>
    <w:rsid w:val="003D0718"/>
    <w:rsid w:val="003D495D"/>
    <w:rsid w:val="003D5793"/>
    <w:rsid w:val="003E098E"/>
    <w:rsid w:val="003E2FAE"/>
    <w:rsid w:val="003E56EC"/>
    <w:rsid w:val="00407CF7"/>
    <w:rsid w:val="00415ED6"/>
    <w:rsid w:val="00417CAF"/>
    <w:rsid w:val="00420A11"/>
    <w:rsid w:val="00422265"/>
    <w:rsid w:val="004373A7"/>
    <w:rsid w:val="00437D94"/>
    <w:rsid w:val="0044030C"/>
    <w:rsid w:val="0044254B"/>
    <w:rsid w:val="004648A4"/>
    <w:rsid w:val="00471380"/>
    <w:rsid w:val="00494F0D"/>
    <w:rsid w:val="00496BFD"/>
    <w:rsid w:val="004A3DF2"/>
    <w:rsid w:val="004B5A46"/>
    <w:rsid w:val="004C361D"/>
    <w:rsid w:val="004C4891"/>
    <w:rsid w:val="004D2C89"/>
    <w:rsid w:val="004E3932"/>
    <w:rsid w:val="004F1E79"/>
    <w:rsid w:val="004F5F33"/>
    <w:rsid w:val="0050103A"/>
    <w:rsid w:val="00511B0F"/>
    <w:rsid w:val="0055388E"/>
    <w:rsid w:val="005754AE"/>
    <w:rsid w:val="00577FB5"/>
    <w:rsid w:val="005852D1"/>
    <w:rsid w:val="00587A22"/>
    <w:rsid w:val="0059299D"/>
    <w:rsid w:val="00595C8C"/>
    <w:rsid w:val="00597747"/>
    <w:rsid w:val="005A49B8"/>
    <w:rsid w:val="005A4CDD"/>
    <w:rsid w:val="005B57E4"/>
    <w:rsid w:val="005B5ABD"/>
    <w:rsid w:val="005C140A"/>
    <w:rsid w:val="005C1E52"/>
    <w:rsid w:val="005C3367"/>
    <w:rsid w:val="005C6763"/>
    <w:rsid w:val="005C72FE"/>
    <w:rsid w:val="005D3164"/>
    <w:rsid w:val="005E0344"/>
    <w:rsid w:val="005E440B"/>
    <w:rsid w:val="005F2C85"/>
    <w:rsid w:val="00605ADB"/>
    <w:rsid w:val="00611C9F"/>
    <w:rsid w:val="006248DE"/>
    <w:rsid w:val="00627555"/>
    <w:rsid w:val="006322A0"/>
    <w:rsid w:val="006361FD"/>
    <w:rsid w:val="0064226F"/>
    <w:rsid w:val="00642DDB"/>
    <w:rsid w:val="00653298"/>
    <w:rsid w:val="00663A7C"/>
    <w:rsid w:val="00667DF2"/>
    <w:rsid w:val="00670DF1"/>
    <w:rsid w:val="00671345"/>
    <w:rsid w:val="00672A9B"/>
    <w:rsid w:val="00675884"/>
    <w:rsid w:val="00696EE0"/>
    <w:rsid w:val="00697980"/>
    <w:rsid w:val="006A19EF"/>
    <w:rsid w:val="006A43CA"/>
    <w:rsid w:val="006A43D5"/>
    <w:rsid w:val="006A525B"/>
    <w:rsid w:val="006C045F"/>
    <w:rsid w:val="006C4196"/>
    <w:rsid w:val="006C63B0"/>
    <w:rsid w:val="006C76A2"/>
    <w:rsid w:val="006C792E"/>
    <w:rsid w:val="006D116C"/>
    <w:rsid w:val="006E7C42"/>
    <w:rsid w:val="006F168A"/>
    <w:rsid w:val="006F5076"/>
    <w:rsid w:val="006F6009"/>
    <w:rsid w:val="006F7E5F"/>
    <w:rsid w:val="0070321D"/>
    <w:rsid w:val="007068BA"/>
    <w:rsid w:val="00716AB1"/>
    <w:rsid w:val="00721D63"/>
    <w:rsid w:val="00723B63"/>
    <w:rsid w:val="00724B2B"/>
    <w:rsid w:val="00732C7B"/>
    <w:rsid w:val="00734D2B"/>
    <w:rsid w:val="00737705"/>
    <w:rsid w:val="007408D4"/>
    <w:rsid w:val="007420AC"/>
    <w:rsid w:val="00742617"/>
    <w:rsid w:val="00743D6B"/>
    <w:rsid w:val="00783AFA"/>
    <w:rsid w:val="00785427"/>
    <w:rsid w:val="00790540"/>
    <w:rsid w:val="007968CA"/>
    <w:rsid w:val="007A43FF"/>
    <w:rsid w:val="007A72FA"/>
    <w:rsid w:val="007B3918"/>
    <w:rsid w:val="007C3C1D"/>
    <w:rsid w:val="007D199A"/>
    <w:rsid w:val="007D2EBE"/>
    <w:rsid w:val="007E1C07"/>
    <w:rsid w:val="007F24B6"/>
    <w:rsid w:val="00803D94"/>
    <w:rsid w:val="00821337"/>
    <w:rsid w:val="008229BA"/>
    <w:rsid w:val="008229F0"/>
    <w:rsid w:val="00824151"/>
    <w:rsid w:val="00845390"/>
    <w:rsid w:val="0084601B"/>
    <w:rsid w:val="008606F0"/>
    <w:rsid w:val="00865489"/>
    <w:rsid w:val="0086553D"/>
    <w:rsid w:val="00874FEB"/>
    <w:rsid w:val="00881B6F"/>
    <w:rsid w:val="00882AA4"/>
    <w:rsid w:val="00883E22"/>
    <w:rsid w:val="00884E43"/>
    <w:rsid w:val="00887EC6"/>
    <w:rsid w:val="0089084C"/>
    <w:rsid w:val="00893409"/>
    <w:rsid w:val="00893D9F"/>
    <w:rsid w:val="008A2379"/>
    <w:rsid w:val="008A4329"/>
    <w:rsid w:val="008A578E"/>
    <w:rsid w:val="008B015A"/>
    <w:rsid w:val="008B1519"/>
    <w:rsid w:val="008B7BCC"/>
    <w:rsid w:val="008C50C3"/>
    <w:rsid w:val="008C7094"/>
    <w:rsid w:val="008D2B97"/>
    <w:rsid w:val="008D49A5"/>
    <w:rsid w:val="008D6C81"/>
    <w:rsid w:val="008E6CF0"/>
    <w:rsid w:val="008F1439"/>
    <w:rsid w:val="008F7051"/>
    <w:rsid w:val="009033A9"/>
    <w:rsid w:val="0090581D"/>
    <w:rsid w:val="0091439C"/>
    <w:rsid w:val="009169D5"/>
    <w:rsid w:val="00920572"/>
    <w:rsid w:val="00920BF2"/>
    <w:rsid w:val="00930E37"/>
    <w:rsid w:val="009349A9"/>
    <w:rsid w:val="00936C52"/>
    <w:rsid w:val="009436C1"/>
    <w:rsid w:val="009452AA"/>
    <w:rsid w:val="0095489B"/>
    <w:rsid w:val="00956BF8"/>
    <w:rsid w:val="00966FB9"/>
    <w:rsid w:val="009671CD"/>
    <w:rsid w:val="009751A9"/>
    <w:rsid w:val="00980F9C"/>
    <w:rsid w:val="009813E5"/>
    <w:rsid w:val="0098632B"/>
    <w:rsid w:val="00987F8B"/>
    <w:rsid w:val="00997BFB"/>
    <w:rsid w:val="009A7348"/>
    <w:rsid w:val="009B462C"/>
    <w:rsid w:val="009C15F3"/>
    <w:rsid w:val="009C3689"/>
    <w:rsid w:val="009E07C2"/>
    <w:rsid w:val="009E0E52"/>
    <w:rsid w:val="009F72F9"/>
    <w:rsid w:val="00A00205"/>
    <w:rsid w:val="00A00AF0"/>
    <w:rsid w:val="00A14B5A"/>
    <w:rsid w:val="00A3567F"/>
    <w:rsid w:val="00A37698"/>
    <w:rsid w:val="00A41ED3"/>
    <w:rsid w:val="00A81D82"/>
    <w:rsid w:val="00A909E7"/>
    <w:rsid w:val="00A9118F"/>
    <w:rsid w:val="00A93E33"/>
    <w:rsid w:val="00A94842"/>
    <w:rsid w:val="00AB3129"/>
    <w:rsid w:val="00AB6970"/>
    <w:rsid w:val="00AC1939"/>
    <w:rsid w:val="00AC7C05"/>
    <w:rsid w:val="00AD167C"/>
    <w:rsid w:val="00AD17C7"/>
    <w:rsid w:val="00AD4041"/>
    <w:rsid w:val="00AE302B"/>
    <w:rsid w:val="00AF3C77"/>
    <w:rsid w:val="00B0248D"/>
    <w:rsid w:val="00B05C27"/>
    <w:rsid w:val="00B16BE5"/>
    <w:rsid w:val="00B23A5E"/>
    <w:rsid w:val="00B259DF"/>
    <w:rsid w:val="00B44B1F"/>
    <w:rsid w:val="00B64141"/>
    <w:rsid w:val="00B64E72"/>
    <w:rsid w:val="00B673D9"/>
    <w:rsid w:val="00B77913"/>
    <w:rsid w:val="00B824FB"/>
    <w:rsid w:val="00B82646"/>
    <w:rsid w:val="00B97359"/>
    <w:rsid w:val="00B97A8F"/>
    <w:rsid w:val="00BA4E58"/>
    <w:rsid w:val="00BA7074"/>
    <w:rsid w:val="00BB63AE"/>
    <w:rsid w:val="00BB7829"/>
    <w:rsid w:val="00BD1457"/>
    <w:rsid w:val="00BE2AD9"/>
    <w:rsid w:val="00BE662E"/>
    <w:rsid w:val="00BF27FE"/>
    <w:rsid w:val="00C043B3"/>
    <w:rsid w:val="00C079AB"/>
    <w:rsid w:val="00C10E61"/>
    <w:rsid w:val="00C14787"/>
    <w:rsid w:val="00C14CB7"/>
    <w:rsid w:val="00C1596D"/>
    <w:rsid w:val="00C15B8D"/>
    <w:rsid w:val="00C17010"/>
    <w:rsid w:val="00C20562"/>
    <w:rsid w:val="00C215C3"/>
    <w:rsid w:val="00C23A96"/>
    <w:rsid w:val="00C249C6"/>
    <w:rsid w:val="00C32CC1"/>
    <w:rsid w:val="00C426EC"/>
    <w:rsid w:val="00C6483C"/>
    <w:rsid w:val="00C64AE9"/>
    <w:rsid w:val="00C70CFF"/>
    <w:rsid w:val="00C718FE"/>
    <w:rsid w:val="00C86CEC"/>
    <w:rsid w:val="00C8773D"/>
    <w:rsid w:val="00C87ABB"/>
    <w:rsid w:val="00C91831"/>
    <w:rsid w:val="00C953DF"/>
    <w:rsid w:val="00C963E6"/>
    <w:rsid w:val="00CD5401"/>
    <w:rsid w:val="00CD7867"/>
    <w:rsid w:val="00CE2709"/>
    <w:rsid w:val="00CE2D64"/>
    <w:rsid w:val="00CE6198"/>
    <w:rsid w:val="00CE6CD6"/>
    <w:rsid w:val="00CF6230"/>
    <w:rsid w:val="00D017FC"/>
    <w:rsid w:val="00D0226A"/>
    <w:rsid w:val="00D13147"/>
    <w:rsid w:val="00D463FF"/>
    <w:rsid w:val="00D5715A"/>
    <w:rsid w:val="00D60BCB"/>
    <w:rsid w:val="00D71687"/>
    <w:rsid w:val="00D74813"/>
    <w:rsid w:val="00DA30BC"/>
    <w:rsid w:val="00DA69C2"/>
    <w:rsid w:val="00DA6D70"/>
    <w:rsid w:val="00DA7C9D"/>
    <w:rsid w:val="00DB6050"/>
    <w:rsid w:val="00DC2C34"/>
    <w:rsid w:val="00DE2C87"/>
    <w:rsid w:val="00DE459A"/>
    <w:rsid w:val="00DF27DA"/>
    <w:rsid w:val="00DF4DBE"/>
    <w:rsid w:val="00DF7201"/>
    <w:rsid w:val="00E30C05"/>
    <w:rsid w:val="00E40820"/>
    <w:rsid w:val="00E4658F"/>
    <w:rsid w:val="00E54A67"/>
    <w:rsid w:val="00E607CD"/>
    <w:rsid w:val="00E61C0D"/>
    <w:rsid w:val="00E63EB4"/>
    <w:rsid w:val="00E66160"/>
    <w:rsid w:val="00E71329"/>
    <w:rsid w:val="00E74FE0"/>
    <w:rsid w:val="00E8363B"/>
    <w:rsid w:val="00E84966"/>
    <w:rsid w:val="00E92383"/>
    <w:rsid w:val="00EA1B3A"/>
    <w:rsid w:val="00EA2109"/>
    <w:rsid w:val="00EB057A"/>
    <w:rsid w:val="00EB6ECB"/>
    <w:rsid w:val="00ED4D4E"/>
    <w:rsid w:val="00EE0C77"/>
    <w:rsid w:val="00EE4E54"/>
    <w:rsid w:val="00EF4334"/>
    <w:rsid w:val="00EF55EC"/>
    <w:rsid w:val="00F04FC3"/>
    <w:rsid w:val="00F13814"/>
    <w:rsid w:val="00F40AD7"/>
    <w:rsid w:val="00F436BB"/>
    <w:rsid w:val="00F47145"/>
    <w:rsid w:val="00F545BF"/>
    <w:rsid w:val="00F71B56"/>
    <w:rsid w:val="00F832C8"/>
    <w:rsid w:val="00F873B3"/>
    <w:rsid w:val="00FA00BE"/>
    <w:rsid w:val="00FA33FE"/>
    <w:rsid w:val="00FA42B9"/>
    <w:rsid w:val="00FA755A"/>
    <w:rsid w:val="00FB2B0F"/>
    <w:rsid w:val="00FB4F6B"/>
    <w:rsid w:val="00FB5FE1"/>
    <w:rsid w:val="00FC0E8D"/>
    <w:rsid w:val="00FC46EF"/>
    <w:rsid w:val="00FD31B3"/>
    <w:rsid w:val="00FD4204"/>
    <w:rsid w:val="00FD62C7"/>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spacing w:before="240"/>
      <w:ind w:left="851" w:hanging="851"/>
      <w:outlineLvl w:val="0"/>
    </w:pPr>
    <w:rPr>
      <w:color w:val="22413A"/>
      <w:sz w:val="48"/>
    </w:rPr>
  </w:style>
  <w:style w:type="paragraph" w:styleId="Heading2">
    <w:name w:val="heading 2"/>
    <w:basedOn w:val="Normal"/>
    <w:next w:val="Normal"/>
    <w:link w:val="Heading2Char"/>
    <w:qFormat/>
    <w:rsid w:val="002042C2"/>
    <w:pPr>
      <w:keepNext/>
      <w:numPr>
        <w:ilvl w:val="1"/>
        <w:numId w:val="20"/>
      </w:numPr>
      <w:spacing w:before="240" w:after="120"/>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2042C2"/>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B23A5E"/>
    <w:pPr>
      <w:numPr>
        <w:numId w:val="12"/>
      </w:numPr>
      <w:ind w:left="1134"/>
    </w:pPr>
    <w:rPr>
      <w:bCs/>
    </w:rPr>
  </w:style>
  <w:style w:type="paragraph" w:customStyle="1" w:styleId="Bulletlist2">
    <w:name w:val="Bullet list 2"/>
    <w:basedOn w:val="Bulletlist1"/>
    <w:uiPriority w:val="1"/>
    <w:qFormat/>
    <w:rsid w:val="00B23A5E"/>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rsid w:val="00C32CC1"/>
    <w:rPr>
      <w:lang w:eastAsia="en-US" w:bidi="he-IL"/>
    </w:rPr>
  </w:style>
  <w:style w:type="character" w:styleId="FootnoteReference">
    <w:name w:val="footnote reference"/>
    <w:basedOn w:val="DefaultParagraphFont"/>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B23A5E"/>
    <w:pPr>
      <w:pBdr>
        <w:top w:val="single" w:sz="4" w:space="6" w:color="22413A"/>
        <w:bottom w:val="single" w:sz="4" w:space="6" w:color="22413A"/>
      </w:pBdr>
      <w:spacing w:before="240"/>
      <w:ind w:left="851"/>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B23A5E"/>
    <w:pPr>
      <w:numPr>
        <w:numId w:val="26"/>
      </w:numPr>
      <w:ind w:left="1276" w:hanging="283"/>
    </w:pPr>
    <w:rPr>
      <w:rFonts w:asciiTheme="minorHAnsi" w:eastAsiaTheme="minorHAnsi" w:hAnsiTheme="minorHAnsi" w:cstheme="minorBidi"/>
      <w:bCs/>
      <w:lang w:bidi="ar-SA"/>
    </w:rPr>
  </w:style>
  <w:style w:type="paragraph" w:customStyle="1" w:styleId="NumList2">
    <w:name w:val="Num List 2"/>
    <w:basedOn w:val="Normal"/>
    <w:uiPriority w:val="1"/>
    <w:qFormat/>
    <w:rsid w:val="00B23A5E"/>
    <w:pPr>
      <w:numPr>
        <w:ilvl w:val="1"/>
        <w:numId w:val="18"/>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B23A5E"/>
    <w:pPr>
      <w:numPr>
        <w:ilvl w:val="2"/>
      </w:numPr>
      <w:ind w:left="1985"/>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semiHidden/>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semiHidden/>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B23A5E"/>
    <w:pPr>
      <w:numPr>
        <w:numId w:val="25"/>
      </w:numPr>
      <w:spacing w:before="240" w:after="120"/>
      <w:ind w:left="851" w:hanging="851"/>
      <w:contextualSpacing w:val="0"/>
    </w:pPr>
  </w:style>
  <w:style w:type="character" w:customStyle="1" w:styleId="F9-ParagraphChar">
    <w:name w:val="F9 - # Paragraph Char"/>
    <w:basedOn w:val="DefaultParagraphFont"/>
    <w:link w:val="F9-Paragraph"/>
    <w:rsid w:val="00B23A5E"/>
    <w:rPr>
      <w:rFonts w:ascii="Arial" w:hAnsi="Arial"/>
      <w:sz w:val="24"/>
      <w:szCs w:val="22"/>
      <w:lang w:eastAsia="en-US" w:bidi="he-IL"/>
    </w:rPr>
  </w:style>
  <w:style w:type="paragraph" w:styleId="NormalWeb">
    <w:name w:val="Normal (Web)"/>
    <w:basedOn w:val="Normal"/>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 w:type="paragraph" w:customStyle="1" w:styleId="F10-Bullet1">
    <w:name w:val="F10 - Bullet 1"/>
    <w:basedOn w:val="ListParagraph"/>
    <w:qFormat/>
    <w:rsid w:val="00743D6B"/>
    <w:pPr>
      <w:numPr>
        <w:numId w:val="28"/>
      </w:numPr>
      <w:spacing w:before="240" w:after="120" w:line="240" w:lineRule="auto"/>
      <w:contextualSpacing w:val="0"/>
    </w:pPr>
    <w:rPr>
      <w:rFonts w:eastAsia="Times New Roman"/>
      <w:szCs w:val="24"/>
      <w:lang w:bidi="ar-SA"/>
    </w:rPr>
  </w:style>
  <w:style w:type="paragraph" w:customStyle="1" w:styleId="F11-Bullet2">
    <w:name w:val="F11 - Bullet 2"/>
    <w:basedOn w:val="F10-Bullet1"/>
    <w:qFormat/>
    <w:rsid w:val="00743D6B"/>
    <w:pPr>
      <w:numPr>
        <w:ilvl w:val="2"/>
      </w:numPr>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297490">
      <w:bodyDiv w:val="1"/>
      <w:marLeft w:val="0"/>
      <w:marRight w:val="0"/>
      <w:marTop w:val="0"/>
      <w:marBottom w:val="0"/>
      <w:divBdr>
        <w:top w:val="none" w:sz="0" w:space="0" w:color="auto"/>
        <w:left w:val="none" w:sz="0" w:space="0" w:color="auto"/>
        <w:bottom w:val="none" w:sz="0" w:space="0" w:color="auto"/>
        <w:right w:val="none" w:sz="0" w:space="0" w:color="auto"/>
      </w:divBdr>
    </w:div>
    <w:div w:id="32115993">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13986955">
      <w:bodyDiv w:val="1"/>
      <w:marLeft w:val="0"/>
      <w:marRight w:val="0"/>
      <w:marTop w:val="0"/>
      <w:marBottom w:val="0"/>
      <w:divBdr>
        <w:top w:val="none" w:sz="0" w:space="0" w:color="auto"/>
        <w:left w:val="none" w:sz="0" w:space="0" w:color="auto"/>
        <w:bottom w:val="none" w:sz="0" w:space="0" w:color="auto"/>
        <w:right w:val="none" w:sz="0" w:space="0" w:color="auto"/>
      </w:divBdr>
    </w:div>
    <w:div w:id="153879600">
      <w:bodyDiv w:val="1"/>
      <w:marLeft w:val="0"/>
      <w:marRight w:val="0"/>
      <w:marTop w:val="0"/>
      <w:marBottom w:val="0"/>
      <w:divBdr>
        <w:top w:val="none" w:sz="0" w:space="0" w:color="auto"/>
        <w:left w:val="none" w:sz="0" w:space="0" w:color="auto"/>
        <w:bottom w:val="none" w:sz="0" w:space="0" w:color="auto"/>
        <w:right w:val="none" w:sz="0" w:space="0" w:color="auto"/>
      </w:divBdr>
    </w:div>
    <w:div w:id="174224946">
      <w:bodyDiv w:val="1"/>
      <w:marLeft w:val="0"/>
      <w:marRight w:val="0"/>
      <w:marTop w:val="0"/>
      <w:marBottom w:val="0"/>
      <w:divBdr>
        <w:top w:val="none" w:sz="0" w:space="0" w:color="auto"/>
        <w:left w:val="none" w:sz="0" w:space="0" w:color="auto"/>
        <w:bottom w:val="none" w:sz="0" w:space="0" w:color="auto"/>
        <w:right w:val="none" w:sz="0" w:space="0" w:color="auto"/>
      </w:divBdr>
    </w:div>
    <w:div w:id="182212107">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26187839">
      <w:bodyDiv w:val="1"/>
      <w:marLeft w:val="0"/>
      <w:marRight w:val="0"/>
      <w:marTop w:val="0"/>
      <w:marBottom w:val="0"/>
      <w:divBdr>
        <w:top w:val="none" w:sz="0" w:space="0" w:color="auto"/>
        <w:left w:val="none" w:sz="0" w:space="0" w:color="auto"/>
        <w:bottom w:val="none" w:sz="0" w:space="0" w:color="auto"/>
        <w:right w:val="none" w:sz="0" w:space="0" w:color="auto"/>
      </w:divBdr>
    </w:div>
    <w:div w:id="260798456">
      <w:bodyDiv w:val="1"/>
      <w:marLeft w:val="0"/>
      <w:marRight w:val="0"/>
      <w:marTop w:val="0"/>
      <w:marBottom w:val="0"/>
      <w:divBdr>
        <w:top w:val="none" w:sz="0" w:space="0" w:color="auto"/>
        <w:left w:val="none" w:sz="0" w:space="0" w:color="auto"/>
        <w:bottom w:val="none" w:sz="0" w:space="0" w:color="auto"/>
        <w:right w:val="none" w:sz="0" w:space="0" w:color="auto"/>
      </w:divBdr>
    </w:div>
    <w:div w:id="270211278">
      <w:bodyDiv w:val="1"/>
      <w:marLeft w:val="0"/>
      <w:marRight w:val="0"/>
      <w:marTop w:val="0"/>
      <w:marBottom w:val="0"/>
      <w:divBdr>
        <w:top w:val="none" w:sz="0" w:space="0" w:color="auto"/>
        <w:left w:val="none" w:sz="0" w:space="0" w:color="auto"/>
        <w:bottom w:val="none" w:sz="0" w:space="0" w:color="auto"/>
        <w:right w:val="none" w:sz="0" w:space="0" w:color="auto"/>
      </w:divBdr>
    </w:div>
    <w:div w:id="276914835">
      <w:bodyDiv w:val="1"/>
      <w:marLeft w:val="0"/>
      <w:marRight w:val="0"/>
      <w:marTop w:val="0"/>
      <w:marBottom w:val="0"/>
      <w:divBdr>
        <w:top w:val="none" w:sz="0" w:space="0" w:color="auto"/>
        <w:left w:val="none" w:sz="0" w:space="0" w:color="auto"/>
        <w:bottom w:val="none" w:sz="0" w:space="0" w:color="auto"/>
        <w:right w:val="none" w:sz="0" w:space="0" w:color="auto"/>
      </w:divBdr>
    </w:div>
    <w:div w:id="280887840">
      <w:bodyDiv w:val="1"/>
      <w:marLeft w:val="0"/>
      <w:marRight w:val="0"/>
      <w:marTop w:val="0"/>
      <w:marBottom w:val="0"/>
      <w:divBdr>
        <w:top w:val="none" w:sz="0" w:space="0" w:color="auto"/>
        <w:left w:val="none" w:sz="0" w:space="0" w:color="auto"/>
        <w:bottom w:val="none" w:sz="0" w:space="0" w:color="auto"/>
        <w:right w:val="none" w:sz="0" w:space="0" w:color="auto"/>
      </w:divBdr>
    </w:div>
    <w:div w:id="288782027">
      <w:bodyDiv w:val="1"/>
      <w:marLeft w:val="0"/>
      <w:marRight w:val="0"/>
      <w:marTop w:val="0"/>
      <w:marBottom w:val="0"/>
      <w:divBdr>
        <w:top w:val="none" w:sz="0" w:space="0" w:color="auto"/>
        <w:left w:val="none" w:sz="0" w:space="0" w:color="auto"/>
        <w:bottom w:val="none" w:sz="0" w:space="0" w:color="auto"/>
        <w:right w:val="none" w:sz="0" w:space="0" w:color="auto"/>
      </w:divBdr>
    </w:div>
    <w:div w:id="295335091">
      <w:bodyDiv w:val="1"/>
      <w:marLeft w:val="0"/>
      <w:marRight w:val="0"/>
      <w:marTop w:val="0"/>
      <w:marBottom w:val="0"/>
      <w:divBdr>
        <w:top w:val="none" w:sz="0" w:space="0" w:color="auto"/>
        <w:left w:val="none" w:sz="0" w:space="0" w:color="auto"/>
        <w:bottom w:val="none" w:sz="0" w:space="0" w:color="auto"/>
        <w:right w:val="none" w:sz="0" w:space="0" w:color="auto"/>
      </w:divBdr>
    </w:div>
    <w:div w:id="330302092">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63217722">
      <w:bodyDiv w:val="1"/>
      <w:marLeft w:val="0"/>
      <w:marRight w:val="0"/>
      <w:marTop w:val="0"/>
      <w:marBottom w:val="0"/>
      <w:divBdr>
        <w:top w:val="none" w:sz="0" w:space="0" w:color="auto"/>
        <w:left w:val="none" w:sz="0" w:space="0" w:color="auto"/>
        <w:bottom w:val="none" w:sz="0" w:space="0" w:color="auto"/>
        <w:right w:val="none" w:sz="0" w:space="0" w:color="auto"/>
      </w:divBdr>
    </w:div>
    <w:div w:id="381448807">
      <w:bodyDiv w:val="1"/>
      <w:marLeft w:val="0"/>
      <w:marRight w:val="0"/>
      <w:marTop w:val="0"/>
      <w:marBottom w:val="0"/>
      <w:divBdr>
        <w:top w:val="none" w:sz="0" w:space="0" w:color="auto"/>
        <w:left w:val="none" w:sz="0" w:space="0" w:color="auto"/>
        <w:bottom w:val="none" w:sz="0" w:space="0" w:color="auto"/>
        <w:right w:val="none" w:sz="0" w:space="0" w:color="auto"/>
      </w:divBdr>
    </w:div>
    <w:div w:id="424419727">
      <w:bodyDiv w:val="1"/>
      <w:marLeft w:val="0"/>
      <w:marRight w:val="0"/>
      <w:marTop w:val="0"/>
      <w:marBottom w:val="0"/>
      <w:divBdr>
        <w:top w:val="none" w:sz="0" w:space="0" w:color="auto"/>
        <w:left w:val="none" w:sz="0" w:space="0" w:color="auto"/>
        <w:bottom w:val="none" w:sz="0" w:space="0" w:color="auto"/>
        <w:right w:val="none" w:sz="0" w:space="0" w:color="auto"/>
      </w:divBdr>
    </w:div>
    <w:div w:id="451939784">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01627494">
      <w:bodyDiv w:val="1"/>
      <w:marLeft w:val="0"/>
      <w:marRight w:val="0"/>
      <w:marTop w:val="0"/>
      <w:marBottom w:val="0"/>
      <w:divBdr>
        <w:top w:val="none" w:sz="0" w:space="0" w:color="auto"/>
        <w:left w:val="none" w:sz="0" w:space="0" w:color="auto"/>
        <w:bottom w:val="none" w:sz="0" w:space="0" w:color="auto"/>
        <w:right w:val="none" w:sz="0" w:space="0" w:color="auto"/>
      </w:divBdr>
    </w:div>
    <w:div w:id="524098033">
      <w:bodyDiv w:val="1"/>
      <w:marLeft w:val="0"/>
      <w:marRight w:val="0"/>
      <w:marTop w:val="0"/>
      <w:marBottom w:val="0"/>
      <w:divBdr>
        <w:top w:val="none" w:sz="0" w:space="0" w:color="auto"/>
        <w:left w:val="none" w:sz="0" w:space="0" w:color="auto"/>
        <w:bottom w:val="none" w:sz="0" w:space="0" w:color="auto"/>
        <w:right w:val="none" w:sz="0" w:space="0" w:color="auto"/>
      </w:divBdr>
    </w:div>
    <w:div w:id="524757288">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82764390">
      <w:bodyDiv w:val="1"/>
      <w:marLeft w:val="0"/>
      <w:marRight w:val="0"/>
      <w:marTop w:val="0"/>
      <w:marBottom w:val="0"/>
      <w:divBdr>
        <w:top w:val="none" w:sz="0" w:space="0" w:color="auto"/>
        <w:left w:val="none" w:sz="0" w:space="0" w:color="auto"/>
        <w:bottom w:val="none" w:sz="0" w:space="0" w:color="auto"/>
        <w:right w:val="none" w:sz="0" w:space="0" w:color="auto"/>
      </w:divBdr>
    </w:div>
    <w:div w:id="590548132">
      <w:bodyDiv w:val="1"/>
      <w:marLeft w:val="0"/>
      <w:marRight w:val="0"/>
      <w:marTop w:val="0"/>
      <w:marBottom w:val="0"/>
      <w:divBdr>
        <w:top w:val="none" w:sz="0" w:space="0" w:color="auto"/>
        <w:left w:val="none" w:sz="0" w:space="0" w:color="auto"/>
        <w:bottom w:val="none" w:sz="0" w:space="0" w:color="auto"/>
        <w:right w:val="none" w:sz="0" w:space="0" w:color="auto"/>
      </w:divBdr>
    </w:div>
    <w:div w:id="596670570">
      <w:bodyDiv w:val="1"/>
      <w:marLeft w:val="0"/>
      <w:marRight w:val="0"/>
      <w:marTop w:val="0"/>
      <w:marBottom w:val="0"/>
      <w:divBdr>
        <w:top w:val="none" w:sz="0" w:space="0" w:color="auto"/>
        <w:left w:val="none" w:sz="0" w:space="0" w:color="auto"/>
        <w:bottom w:val="none" w:sz="0" w:space="0" w:color="auto"/>
        <w:right w:val="none" w:sz="0" w:space="0" w:color="auto"/>
      </w:divBdr>
    </w:div>
    <w:div w:id="597182243">
      <w:bodyDiv w:val="1"/>
      <w:marLeft w:val="0"/>
      <w:marRight w:val="0"/>
      <w:marTop w:val="0"/>
      <w:marBottom w:val="0"/>
      <w:divBdr>
        <w:top w:val="none" w:sz="0" w:space="0" w:color="auto"/>
        <w:left w:val="none" w:sz="0" w:space="0" w:color="auto"/>
        <w:bottom w:val="none" w:sz="0" w:space="0" w:color="auto"/>
        <w:right w:val="none" w:sz="0" w:space="0" w:color="auto"/>
      </w:divBdr>
    </w:div>
    <w:div w:id="633799929">
      <w:bodyDiv w:val="1"/>
      <w:marLeft w:val="0"/>
      <w:marRight w:val="0"/>
      <w:marTop w:val="0"/>
      <w:marBottom w:val="0"/>
      <w:divBdr>
        <w:top w:val="none" w:sz="0" w:space="0" w:color="auto"/>
        <w:left w:val="none" w:sz="0" w:space="0" w:color="auto"/>
        <w:bottom w:val="none" w:sz="0" w:space="0" w:color="auto"/>
        <w:right w:val="none" w:sz="0" w:space="0" w:color="auto"/>
      </w:divBdr>
    </w:div>
    <w:div w:id="635527762">
      <w:bodyDiv w:val="1"/>
      <w:marLeft w:val="0"/>
      <w:marRight w:val="0"/>
      <w:marTop w:val="0"/>
      <w:marBottom w:val="0"/>
      <w:divBdr>
        <w:top w:val="none" w:sz="0" w:space="0" w:color="auto"/>
        <w:left w:val="none" w:sz="0" w:space="0" w:color="auto"/>
        <w:bottom w:val="none" w:sz="0" w:space="0" w:color="auto"/>
        <w:right w:val="none" w:sz="0" w:space="0" w:color="auto"/>
      </w:divBdr>
    </w:div>
    <w:div w:id="640765202">
      <w:bodyDiv w:val="1"/>
      <w:marLeft w:val="0"/>
      <w:marRight w:val="0"/>
      <w:marTop w:val="0"/>
      <w:marBottom w:val="0"/>
      <w:divBdr>
        <w:top w:val="none" w:sz="0" w:space="0" w:color="auto"/>
        <w:left w:val="none" w:sz="0" w:space="0" w:color="auto"/>
        <w:bottom w:val="none" w:sz="0" w:space="0" w:color="auto"/>
        <w:right w:val="none" w:sz="0" w:space="0" w:color="auto"/>
      </w:divBdr>
    </w:div>
    <w:div w:id="662391438">
      <w:bodyDiv w:val="1"/>
      <w:marLeft w:val="0"/>
      <w:marRight w:val="0"/>
      <w:marTop w:val="0"/>
      <w:marBottom w:val="0"/>
      <w:divBdr>
        <w:top w:val="none" w:sz="0" w:space="0" w:color="auto"/>
        <w:left w:val="none" w:sz="0" w:space="0" w:color="auto"/>
        <w:bottom w:val="none" w:sz="0" w:space="0" w:color="auto"/>
        <w:right w:val="none" w:sz="0" w:space="0" w:color="auto"/>
      </w:divBdr>
    </w:div>
    <w:div w:id="666860951">
      <w:bodyDiv w:val="1"/>
      <w:marLeft w:val="0"/>
      <w:marRight w:val="0"/>
      <w:marTop w:val="0"/>
      <w:marBottom w:val="0"/>
      <w:divBdr>
        <w:top w:val="none" w:sz="0" w:space="0" w:color="auto"/>
        <w:left w:val="none" w:sz="0" w:space="0" w:color="auto"/>
        <w:bottom w:val="none" w:sz="0" w:space="0" w:color="auto"/>
        <w:right w:val="none" w:sz="0" w:space="0" w:color="auto"/>
      </w:divBdr>
    </w:div>
    <w:div w:id="692808319">
      <w:bodyDiv w:val="1"/>
      <w:marLeft w:val="0"/>
      <w:marRight w:val="0"/>
      <w:marTop w:val="0"/>
      <w:marBottom w:val="0"/>
      <w:divBdr>
        <w:top w:val="none" w:sz="0" w:space="0" w:color="auto"/>
        <w:left w:val="none" w:sz="0" w:space="0" w:color="auto"/>
        <w:bottom w:val="none" w:sz="0" w:space="0" w:color="auto"/>
        <w:right w:val="none" w:sz="0" w:space="0" w:color="auto"/>
      </w:divBdr>
    </w:div>
    <w:div w:id="698817247">
      <w:bodyDiv w:val="1"/>
      <w:marLeft w:val="0"/>
      <w:marRight w:val="0"/>
      <w:marTop w:val="0"/>
      <w:marBottom w:val="0"/>
      <w:divBdr>
        <w:top w:val="none" w:sz="0" w:space="0" w:color="auto"/>
        <w:left w:val="none" w:sz="0" w:space="0" w:color="auto"/>
        <w:bottom w:val="none" w:sz="0" w:space="0" w:color="auto"/>
        <w:right w:val="none" w:sz="0" w:space="0" w:color="auto"/>
      </w:divBdr>
    </w:div>
    <w:div w:id="705057194">
      <w:bodyDiv w:val="1"/>
      <w:marLeft w:val="0"/>
      <w:marRight w:val="0"/>
      <w:marTop w:val="0"/>
      <w:marBottom w:val="0"/>
      <w:divBdr>
        <w:top w:val="none" w:sz="0" w:space="0" w:color="auto"/>
        <w:left w:val="none" w:sz="0" w:space="0" w:color="auto"/>
        <w:bottom w:val="none" w:sz="0" w:space="0" w:color="auto"/>
        <w:right w:val="none" w:sz="0" w:space="0" w:color="auto"/>
      </w:divBdr>
    </w:div>
    <w:div w:id="713577101">
      <w:bodyDiv w:val="1"/>
      <w:marLeft w:val="0"/>
      <w:marRight w:val="0"/>
      <w:marTop w:val="0"/>
      <w:marBottom w:val="0"/>
      <w:divBdr>
        <w:top w:val="none" w:sz="0" w:space="0" w:color="auto"/>
        <w:left w:val="none" w:sz="0" w:space="0" w:color="auto"/>
        <w:bottom w:val="none" w:sz="0" w:space="0" w:color="auto"/>
        <w:right w:val="none" w:sz="0" w:space="0" w:color="auto"/>
      </w:divBdr>
    </w:div>
    <w:div w:id="747194387">
      <w:bodyDiv w:val="1"/>
      <w:marLeft w:val="0"/>
      <w:marRight w:val="0"/>
      <w:marTop w:val="0"/>
      <w:marBottom w:val="0"/>
      <w:divBdr>
        <w:top w:val="none" w:sz="0" w:space="0" w:color="auto"/>
        <w:left w:val="none" w:sz="0" w:space="0" w:color="auto"/>
        <w:bottom w:val="none" w:sz="0" w:space="0" w:color="auto"/>
        <w:right w:val="none" w:sz="0" w:space="0" w:color="auto"/>
      </w:divBdr>
    </w:div>
    <w:div w:id="793254108">
      <w:bodyDiv w:val="1"/>
      <w:marLeft w:val="0"/>
      <w:marRight w:val="0"/>
      <w:marTop w:val="0"/>
      <w:marBottom w:val="0"/>
      <w:divBdr>
        <w:top w:val="none" w:sz="0" w:space="0" w:color="auto"/>
        <w:left w:val="none" w:sz="0" w:space="0" w:color="auto"/>
        <w:bottom w:val="none" w:sz="0" w:space="0" w:color="auto"/>
        <w:right w:val="none" w:sz="0" w:space="0" w:color="auto"/>
      </w:divBdr>
    </w:div>
    <w:div w:id="886720549">
      <w:bodyDiv w:val="1"/>
      <w:marLeft w:val="0"/>
      <w:marRight w:val="0"/>
      <w:marTop w:val="0"/>
      <w:marBottom w:val="0"/>
      <w:divBdr>
        <w:top w:val="none" w:sz="0" w:space="0" w:color="auto"/>
        <w:left w:val="none" w:sz="0" w:space="0" w:color="auto"/>
        <w:bottom w:val="none" w:sz="0" w:space="0" w:color="auto"/>
        <w:right w:val="none" w:sz="0" w:space="0" w:color="auto"/>
      </w:divBdr>
    </w:div>
    <w:div w:id="893928673">
      <w:bodyDiv w:val="1"/>
      <w:marLeft w:val="0"/>
      <w:marRight w:val="0"/>
      <w:marTop w:val="0"/>
      <w:marBottom w:val="0"/>
      <w:divBdr>
        <w:top w:val="none" w:sz="0" w:space="0" w:color="auto"/>
        <w:left w:val="none" w:sz="0" w:space="0" w:color="auto"/>
        <w:bottom w:val="none" w:sz="0" w:space="0" w:color="auto"/>
        <w:right w:val="none" w:sz="0" w:space="0" w:color="auto"/>
      </w:divBdr>
    </w:div>
    <w:div w:id="927038604">
      <w:bodyDiv w:val="1"/>
      <w:marLeft w:val="0"/>
      <w:marRight w:val="0"/>
      <w:marTop w:val="0"/>
      <w:marBottom w:val="0"/>
      <w:divBdr>
        <w:top w:val="none" w:sz="0" w:space="0" w:color="auto"/>
        <w:left w:val="none" w:sz="0" w:space="0" w:color="auto"/>
        <w:bottom w:val="none" w:sz="0" w:space="0" w:color="auto"/>
        <w:right w:val="none" w:sz="0" w:space="0" w:color="auto"/>
      </w:divBdr>
    </w:div>
    <w:div w:id="947852282">
      <w:bodyDiv w:val="1"/>
      <w:marLeft w:val="0"/>
      <w:marRight w:val="0"/>
      <w:marTop w:val="0"/>
      <w:marBottom w:val="0"/>
      <w:divBdr>
        <w:top w:val="none" w:sz="0" w:space="0" w:color="auto"/>
        <w:left w:val="none" w:sz="0" w:space="0" w:color="auto"/>
        <w:bottom w:val="none" w:sz="0" w:space="0" w:color="auto"/>
        <w:right w:val="none" w:sz="0" w:space="0" w:color="auto"/>
      </w:divBdr>
    </w:div>
    <w:div w:id="972096778">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82083868">
      <w:bodyDiv w:val="1"/>
      <w:marLeft w:val="0"/>
      <w:marRight w:val="0"/>
      <w:marTop w:val="0"/>
      <w:marBottom w:val="0"/>
      <w:divBdr>
        <w:top w:val="none" w:sz="0" w:space="0" w:color="auto"/>
        <w:left w:val="none" w:sz="0" w:space="0" w:color="auto"/>
        <w:bottom w:val="none" w:sz="0" w:space="0" w:color="auto"/>
        <w:right w:val="none" w:sz="0" w:space="0" w:color="auto"/>
      </w:divBdr>
    </w:div>
    <w:div w:id="1027486889">
      <w:bodyDiv w:val="1"/>
      <w:marLeft w:val="0"/>
      <w:marRight w:val="0"/>
      <w:marTop w:val="0"/>
      <w:marBottom w:val="0"/>
      <w:divBdr>
        <w:top w:val="none" w:sz="0" w:space="0" w:color="auto"/>
        <w:left w:val="none" w:sz="0" w:space="0" w:color="auto"/>
        <w:bottom w:val="none" w:sz="0" w:space="0" w:color="auto"/>
        <w:right w:val="none" w:sz="0" w:space="0" w:color="auto"/>
      </w:divBdr>
    </w:div>
    <w:div w:id="1030960226">
      <w:bodyDiv w:val="1"/>
      <w:marLeft w:val="0"/>
      <w:marRight w:val="0"/>
      <w:marTop w:val="0"/>
      <w:marBottom w:val="0"/>
      <w:divBdr>
        <w:top w:val="none" w:sz="0" w:space="0" w:color="auto"/>
        <w:left w:val="none" w:sz="0" w:space="0" w:color="auto"/>
        <w:bottom w:val="none" w:sz="0" w:space="0" w:color="auto"/>
        <w:right w:val="none" w:sz="0" w:space="0" w:color="auto"/>
      </w:divBdr>
    </w:div>
    <w:div w:id="1036127707">
      <w:bodyDiv w:val="1"/>
      <w:marLeft w:val="0"/>
      <w:marRight w:val="0"/>
      <w:marTop w:val="0"/>
      <w:marBottom w:val="0"/>
      <w:divBdr>
        <w:top w:val="none" w:sz="0" w:space="0" w:color="auto"/>
        <w:left w:val="none" w:sz="0" w:space="0" w:color="auto"/>
        <w:bottom w:val="none" w:sz="0" w:space="0" w:color="auto"/>
        <w:right w:val="none" w:sz="0" w:space="0" w:color="auto"/>
      </w:divBdr>
    </w:div>
    <w:div w:id="1113746282">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8785813">
      <w:bodyDiv w:val="1"/>
      <w:marLeft w:val="0"/>
      <w:marRight w:val="0"/>
      <w:marTop w:val="0"/>
      <w:marBottom w:val="0"/>
      <w:divBdr>
        <w:top w:val="none" w:sz="0" w:space="0" w:color="auto"/>
        <w:left w:val="none" w:sz="0" w:space="0" w:color="auto"/>
        <w:bottom w:val="none" w:sz="0" w:space="0" w:color="auto"/>
        <w:right w:val="none" w:sz="0" w:space="0" w:color="auto"/>
      </w:divBdr>
    </w:div>
    <w:div w:id="1151943075">
      <w:bodyDiv w:val="1"/>
      <w:marLeft w:val="0"/>
      <w:marRight w:val="0"/>
      <w:marTop w:val="0"/>
      <w:marBottom w:val="0"/>
      <w:divBdr>
        <w:top w:val="none" w:sz="0" w:space="0" w:color="auto"/>
        <w:left w:val="none" w:sz="0" w:space="0" w:color="auto"/>
        <w:bottom w:val="none" w:sz="0" w:space="0" w:color="auto"/>
        <w:right w:val="none" w:sz="0" w:space="0" w:color="auto"/>
      </w:divBdr>
    </w:div>
    <w:div w:id="1156385676">
      <w:bodyDiv w:val="1"/>
      <w:marLeft w:val="0"/>
      <w:marRight w:val="0"/>
      <w:marTop w:val="0"/>
      <w:marBottom w:val="0"/>
      <w:divBdr>
        <w:top w:val="none" w:sz="0" w:space="0" w:color="auto"/>
        <w:left w:val="none" w:sz="0" w:space="0" w:color="auto"/>
        <w:bottom w:val="none" w:sz="0" w:space="0" w:color="auto"/>
        <w:right w:val="none" w:sz="0" w:space="0" w:color="auto"/>
      </w:divBdr>
    </w:div>
    <w:div w:id="1163274334">
      <w:bodyDiv w:val="1"/>
      <w:marLeft w:val="0"/>
      <w:marRight w:val="0"/>
      <w:marTop w:val="0"/>
      <w:marBottom w:val="0"/>
      <w:divBdr>
        <w:top w:val="none" w:sz="0" w:space="0" w:color="auto"/>
        <w:left w:val="none" w:sz="0" w:space="0" w:color="auto"/>
        <w:bottom w:val="none" w:sz="0" w:space="0" w:color="auto"/>
        <w:right w:val="none" w:sz="0" w:space="0" w:color="auto"/>
      </w:divBdr>
    </w:div>
    <w:div w:id="1166897265">
      <w:bodyDiv w:val="1"/>
      <w:marLeft w:val="0"/>
      <w:marRight w:val="0"/>
      <w:marTop w:val="0"/>
      <w:marBottom w:val="0"/>
      <w:divBdr>
        <w:top w:val="none" w:sz="0" w:space="0" w:color="auto"/>
        <w:left w:val="none" w:sz="0" w:space="0" w:color="auto"/>
        <w:bottom w:val="none" w:sz="0" w:space="0" w:color="auto"/>
        <w:right w:val="none" w:sz="0" w:space="0" w:color="auto"/>
      </w:divBdr>
    </w:div>
    <w:div w:id="1171919304">
      <w:bodyDiv w:val="1"/>
      <w:marLeft w:val="0"/>
      <w:marRight w:val="0"/>
      <w:marTop w:val="0"/>
      <w:marBottom w:val="0"/>
      <w:divBdr>
        <w:top w:val="none" w:sz="0" w:space="0" w:color="auto"/>
        <w:left w:val="none" w:sz="0" w:space="0" w:color="auto"/>
        <w:bottom w:val="none" w:sz="0" w:space="0" w:color="auto"/>
        <w:right w:val="none" w:sz="0" w:space="0" w:color="auto"/>
      </w:divBdr>
    </w:div>
    <w:div w:id="1210532359">
      <w:bodyDiv w:val="1"/>
      <w:marLeft w:val="0"/>
      <w:marRight w:val="0"/>
      <w:marTop w:val="0"/>
      <w:marBottom w:val="0"/>
      <w:divBdr>
        <w:top w:val="none" w:sz="0" w:space="0" w:color="auto"/>
        <w:left w:val="none" w:sz="0" w:space="0" w:color="auto"/>
        <w:bottom w:val="none" w:sz="0" w:space="0" w:color="auto"/>
        <w:right w:val="none" w:sz="0" w:space="0" w:color="auto"/>
      </w:divBdr>
    </w:div>
    <w:div w:id="1233197047">
      <w:bodyDiv w:val="1"/>
      <w:marLeft w:val="0"/>
      <w:marRight w:val="0"/>
      <w:marTop w:val="0"/>
      <w:marBottom w:val="0"/>
      <w:divBdr>
        <w:top w:val="none" w:sz="0" w:space="0" w:color="auto"/>
        <w:left w:val="none" w:sz="0" w:space="0" w:color="auto"/>
        <w:bottom w:val="none" w:sz="0" w:space="0" w:color="auto"/>
        <w:right w:val="none" w:sz="0" w:space="0" w:color="auto"/>
      </w:divBdr>
    </w:div>
    <w:div w:id="1237085495">
      <w:bodyDiv w:val="1"/>
      <w:marLeft w:val="0"/>
      <w:marRight w:val="0"/>
      <w:marTop w:val="0"/>
      <w:marBottom w:val="0"/>
      <w:divBdr>
        <w:top w:val="none" w:sz="0" w:space="0" w:color="auto"/>
        <w:left w:val="none" w:sz="0" w:space="0" w:color="auto"/>
        <w:bottom w:val="none" w:sz="0" w:space="0" w:color="auto"/>
        <w:right w:val="none" w:sz="0" w:space="0" w:color="auto"/>
      </w:divBdr>
    </w:div>
    <w:div w:id="1237587308">
      <w:bodyDiv w:val="1"/>
      <w:marLeft w:val="0"/>
      <w:marRight w:val="0"/>
      <w:marTop w:val="0"/>
      <w:marBottom w:val="0"/>
      <w:divBdr>
        <w:top w:val="none" w:sz="0" w:space="0" w:color="auto"/>
        <w:left w:val="none" w:sz="0" w:space="0" w:color="auto"/>
        <w:bottom w:val="none" w:sz="0" w:space="0" w:color="auto"/>
        <w:right w:val="none" w:sz="0" w:space="0" w:color="auto"/>
      </w:divBdr>
    </w:div>
    <w:div w:id="1249924705">
      <w:bodyDiv w:val="1"/>
      <w:marLeft w:val="0"/>
      <w:marRight w:val="0"/>
      <w:marTop w:val="0"/>
      <w:marBottom w:val="0"/>
      <w:divBdr>
        <w:top w:val="none" w:sz="0" w:space="0" w:color="auto"/>
        <w:left w:val="none" w:sz="0" w:space="0" w:color="auto"/>
        <w:bottom w:val="none" w:sz="0" w:space="0" w:color="auto"/>
        <w:right w:val="none" w:sz="0" w:space="0" w:color="auto"/>
      </w:divBdr>
    </w:div>
    <w:div w:id="1271010226">
      <w:bodyDiv w:val="1"/>
      <w:marLeft w:val="0"/>
      <w:marRight w:val="0"/>
      <w:marTop w:val="0"/>
      <w:marBottom w:val="0"/>
      <w:divBdr>
        <w:top w:val="none" w:sz="0" w:space="0" w:color="auto"/>
        <w:left w:val="none" w:sz="0" w:space="0" w:color="auto"/>
        <w:bottom w:val="none" w:sz="0" w:space="0" w:color="auto"/>
        <w:right w:val="none" w:sz="0" w:space="0" w:color="auto"/>
      </w:divBdr>
    </w:div>
    <w:div w:id="1273828111">
      <w:bodyDiv w:val="1"/>
      <w:marLeft w:val="0"/>
      <w:marRight w:val="0"/>
      <w:marTop w:val="0"/>
      <w:marBottom w:val="0"/>
      <w:divBdr>
        <w:top w:val="none" w:sz="0" w:space="0" w:color="auto"/>
        <w:left w:val="none" w:sz="0" w:space="0" w:color="auto"/>
        <w:bottom w:val="none" w:sz="0" w:space="0" w:color="auto"/>
        <w:right w:val="none" w:sz="0" w:space="0" w:color="auto"/>
      </w:divBdr>
    </w:div>
    <w:div w:id="1310355286">
      <w:bodyDiv w:val="1"/>
      <w:marLeft w:val="0"/>
      <w:marRight w:val="0"/>
      <w:marTop w:val="0"/>
      <w:marBottom w:val="0"/>
      <w:divBdr>
        <w:top w:val="none" w:sz="0" w:space="0" w:color="auto"/>
        <w:left w:val="none" w:sz="0" w:space="0" w:color="auto"/>
        <w:bottom w:val="none" w:sz="0" w:space="0" w:color="auto"/>
        <w:right w:val="none" w:sz="0" w:space="0" w:color="auto"/>
      </w:divBdr>
    </w:div>
    <w:div w:id="1312950680">
      <w:bodyDiv w:val="1"/>
      <w:marLeft w:val="0"/>
      <w:marRight w:val="0"/>
      <w:marTop w:val="0"/>
      <w:marBottom w:val="0"/>
      <w:divBdr>
        <w:top w:val="none" w:sz="0" w:space="0" w:color="auto"/>
        <w:left w:val="none" w:sz="0" w:space="0" w:color="auto"/>
        <w:bottom w:val="none" w:sz="0" w:space="0" w:color="auto"/>
        <w:right w:val="none" w:sz="0" w:space="0" w:color="auto"/>
      </w:divBdr>
    </w:div>
    <w:div w:id="1366952378">
      <w:bodyDiv w:val="1"/>
      <w:marLeft w:val="0"/>
      <w:marRight w:val="0"/>
      <w:marTop w:val="0"/>
      <w:marBottom w:val="0"/>
      <w:divBdr>
        <w:top w:val="none" w:sz="0" w:space="0" w:color="auto"/>
        <w:left w:val="none" w:sz="0" w:space="0" w:color="auto"/>
        <w:bottom w:val="none" w:sz="0" w:space="0" w:color="auto"/>
        <w:right w:val="none" w:sz="0" w:space="0" w:color="auto"/>
      </w:divBdr>
    </w:div>
    <w:div w:id="1406805933">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39643520">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8378176">
      <w:bodyDiv w:val="1"/>
      <w:marLeft w:val="0"/>
      <w:marRight w:val="0"/>
      <w:marTop w:val="0"/>
      <w:marBottom w:val="0"/>
      <w:divBdr>
        <w:top w:val="none" w:sz="0" w:space="0" w:color="auto"/>
        <w:left w:val="none" w:sz="0" w:space="0" w:color="auto"/>
        <w:bottom w:val="none" w:sz="0" w:space="0" w:color="auto"/>
        <w:right w:val="none" w:sz="0" w:space="0" w:color="auto"/>
      </w:divBdr>
    </w:div>
    <w:div w:id="1529097151">
      <w:bodyDiv w:val="1"/>
      <w:marLeft w:val="0"/>
      <w:marRight w:val="0"/>
      <w:marTop w:val="0"/>
      <w:marBottom w:val="0"/>
      <w:divBdr>
        <w:top w:val="none" w:sz="0" w:space="0" w:color="auto"/>
        <w:left w:val="none" w:sz="0" w:space="0" w:color="auto"/>
        <w:bottom w:val="none" w:sz="0" w:space="0" w:color="auto"/>
        <w:right w:val="none" w:sz="0" w:space="0" w:color="auto"/>
      </w:divBdr>
    </w:div>
    <w:div w:id="1567449399">
      <w:bodyDiv w:val="1"/>
      <w:marLeft w:val="0"/>
      <w:marRight w:val="0"/>
      <w:marTop w:val="0"/>
      <w:marBottom w:val="0"/>
      <w:divBdr>
        <w:top w:val="none" w:sz="0" w:space="0" w:color="auto"/>
        <w:left w:val="none" w:sz="0" w:space="0" w:color="auto"/>
        <w:bottom w:val="none" w:sz="0" w:space="0" w:color="auto"/>
        <w:right w:val="none" w:sz="0" w:space="0" w:color="auto"/>
      </w:divBdr>
    </w:div>
    <w:div w:id="1589120268">
      <w:bodyDiv w:val="1"/>
      <w:marLeft w:val="0"/>
      <w:marRight w:val="0"/>
      <w:marTop w:val="0"/>
      <w:marBottom w:val="0"/>
      <w:divBdr>
        <w:top w:val="none" w:sz="0" w:space="0" w:color="auto"/>
        <w:left w:val="none" w:sz="0" w:space="0" w:color="auto"/>
        <w:bottom w:val="none" w:sz="0" w:space="0" w:color="auto"/>
        <w:right w:val="none" w:sz="0" w:space="0" w:color="auto"/>
      </w:divBdr>
    </w:div>
    <w:div w:id="1595547664">
      <w:bodyDiv w:val="1"/>
      <w:marLeft w:val="0"/>
      <w:marRight w:val="0"/>
      <w:marTop w:val="0"/>
      <w:marBottom w:val="0"/>
      <w:divBdr>
        <w:top w:val="none" w:sz="0" w:space="0" w:color="auto"/>
        <w:left w:val="none" w:sz="0" w:space="0" w:color="auto"/>
        <w:bottom w:val="none" w:sz="0" w:space="0" w:color="auto"/>
        <w:right w:val="none" w:sz="0" w:space="0" w:color="auto"/>
      </w:divBdr>
    </w:div>
    <w:div w:id="1595825208">
      <w:bodyDiv w:val="1"/>
      <w:marLeft w:val="0"/>
      <w:marRight w:val="0"/>
      <w:marTop w:val="0"/>
      <w:marBottom w:val="0"/>
      <w:divBdr>
        <w:top w:val="none" w:sz="0" w:space="0" w:color="auto"/>
        <w:left w:val="none" w:sz="0" w:space="0" w:color="auto"/>
        <w:bottom w:val="none" w:sz="0" w:space="0" w:color="auto"/>
        <w:right w:val="none" w:sz="0" w:space="0" w:color="auto"/>
      </w:divBdr>
    </w:div>
    <w:div w:id="1604727466">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1941239">
      <w:bodyDiv w:val="1"/>
      <w:marLeft w:val="0"/>
      <w:marRight w:val="0"/>
      <w:marTop w:val="0"/>
      <w:marBottom w:val="0"/>
      <w:divBdr>
        <w:top w:val="none" w:sz="0" w:space="0" w:color="auto"/>
        <w:left w:val="none" w:sz="0" w:space="0" w:color="auto"/>
        <w:bottom w:val="none" w:sz="0" w:space="0" w:color="auto"/>
        <w:right w:val="none" w:sz="0" w:space="0" w:color="auto"/>
      </w:divBdr>
    </w:div>
    <w:div w:id="1674185403">
      <w:bodyDiv w:val="1"/>
      <w:marLeft w:val="0"/>
      <w:marRight w:val="0"/>
      <w:marTop w:val="0"/>
      <w:marBottom w:val="0"/>
      <w:divBdr>
        <w:top w:val="none" w:sz="0" w:space="0" w:color="auto"/>
        <w:left w:val="none" w:sz="0" w:space="0" w:color="auto"/>
        <w:bottom w:val="none" w:sz="0" w:space="0" w:color="auto"/>
        <w:right w:val="none" w:sz="0" w:space="0" w:color="auto"/>
      </w:divBdr>
    </w:div>
    <w:div w:id="1703165303">
      <w:bodyDiv w:val="1"/>
      <w:marLeft w:val="0"/>
      <w:marRight w:val="0"/>
      <w:marTop w:val="0"/>
      <w:marBottom w:val="0"/>
      <w:divBdr>
        <w:top w:val="none" w:sz="0" w:space="0" w:color="auto"/>
        <w:left w:val="none" w:sz="0" w:space="0" w:color="auto"/>
        <w:bottom w:val="none" w:sz="0" w:space="0" w:color="auto"/>
        <w:right w:val="none" w:sz="0" w:space="0" w:color="auto"/>
      </w:divBdr>
    </w:div>
    <w:div w:id="1742867677">
      <w:bodyDiv w:val="1"/>
      <w:marLeft w:val="0"/>
      <w:marRight w:val="0"/>
      <w:marTop w:val="0"/>
      <w:marBottom w:val="0"/>
      <w:divBdr>
        <w:top w:val="none" w:sz="0" w:space="0" w:color="auto"/>
        <w:left w:val="none" w:sz="0" w:space="0" w:color="auto"/>
        <w:bottom w:val="none" w:sz="0" w:space="0" w:color="auto"/>
        <w:right w:val="none" w:sz="0" w:space="0" w:color="auto"/>
      </w:divBdr>
    </w:div>
    <w:div w:id="1745908822">
      <w:bodyDiv w:val="1"/>
      <w:marLeft w:val="0"/>
      <w:marRight w:val="0"/>
      <w:marTop w:val="0"/>
      <w:marBottom w:val="0"/>
      <w:divBdr>
        <w:top w:val="none" w:sz="0" w:space="0" w:color="auto"/>
        <w:left w:val="none" w:sz="0" w:space="0" w:color="auto"/>
        <w:bottom w:val="none" w:sz="0" w:space="0" w:color="auto"/>
        <w:right w:val="none" w:sz="0" w:space="0" w:color="auto"/>
      </w:divBdr>
    </w:div>
    <w:div w:id="1784222796">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1325385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40271260">
      <w:bodyDiv w:val="1"/>
      <w:marLeft w:val="0"/>
      <w:marRight w:val="0"/>
      <w:marTop w:val="0"/>
      <w:marBottom w:val="0"/>
      <w:divBdr>
        <w:top w:val="none" w:sz="0" w:space="0" w:color="auto"/>
        <w:left w:val="none" w:sz="0" w:space="0" w:color="auto"/>
        <w:bottom w:val="none" w:sz="0" w:space="0" w:color="auto"/>
        <w:right w:val="none" w:sz="0" w:space="0" w:color="auto"/>
      </w:divBdr>
    </w:div>
    <w:div w:id="1847136934">
      <w:bodyDiv w:val="1"/>
      <w:marLeft w:val="0"/>
      <w:marRight w:val="0"/>
      <w:marTop w:val="0"/>
      <w:marBottom w:val="0"/>
      <w:divBdr>
        <w:top w:val="none" w:sz="0" w:space="0" w:color="auto"/>
        <w:left w:val="none" w:sz="0" w:space="0" w:color="auto"/>
        <w:bottom w:val="none" w:sz="0" w:space="0" w:color="auto"/>
        <w:right w:val="none" w:sz="0" w:space="0" w:color="auto"/>
      </w:divBdr>
    </w:div>
    <w:div w:id="1936936109">
      <w:bodyDiv w:val="1"/>
      <w:marLeft w:val="0"/>
      <w:marRight w:val="0"/>
      <w:marTop w:val="0"/>
      <w:marBottom w:val="0"/>
      <w:divBdr>
        <w:top w:val="none" w:sz="0" w:space="0" w:color="auto"/>
        <w:left w:val="none" w:sz="0" w:space="0" w:color="auto"/>
        <w:bottom w:val="none" w:sz="0" w:space="0" w:color="auto"/>
        <w:right w:val="none" w:sz="0" w:space="0" w:color="auto"/>
      </w:divBdr>
    </w:div>
    <w:div w:id="1946688749">
      <w:bodyDiv w:val="1"/>
      <w:marLeft w:val="0"/>
      <w:marRight w:val="0"/>
      <w:marTop w:val="0"/>
      <w:marBottom w:val="0"/>
      <w:divBdr>
        <w:top w:val="none" w:sz="0" w:space="0" w:color="auto"/>
        <w:left w:val="none" w:sz="0" w:space="0" w:color="auto"/>
        <w:bottom w:val="none" w:sz="0" w:space="0" w:color="auto"/>
        <w:right w:val="none" w:sz="0" w:space="0" w:color="auto"/>
      </w:divBdr>
    </w:div>
    <w:div w:id="1954289438">
      <w:bodyDiv w:val="1"/>
      <w:marLeft w:val="0"/>
      <w:marRight w:val="0"/>
      <w:marTop w:val="0"/>
      <w:marBottom w:val="0"/>
      <w:divBdr>
        <w:top w:val="none" w:sz="0" w:space="0" w:color="auto"/>
        <w:left w:val="none" w:sz="0" w:space="0" w:color="auto"/>
        <w:bottom w:val="none" w:sz="0" w:space="0" w:color="auto"/>
        <w:right w:val="none" w:sz="0" w:space="0" w:color="auto"/>
      </w:divBdr>
    </w:div>
    <w:div w:id="1998610275">
      <w:bodyDiv w:val="1"/>
      <w:marLeft w:val="0"/>
      <w:marRight w:val="0"/>
      <w:marTop w:val="0"/>
      <w:marBottom w:val="0"/>
      <w:divBdr>
        <w:top w:val="none" w:sz="0" w:space="0" w:color="auto"/>
        <w:left w:val="none" w:sz="0" w:space="0" w:color="auto"/>
        <w:bottom w:val="none" w:sz="0" w:space="0" w:color="auto"/>
        <w:right w:val="none" w:sz="0" w:space="0" w:color="auto"/>
      </w:divBdr>
    </w:div>
    <w:div w:id="2004967982">
      <w:bodyDiv w:val="1"/>
      <w:marLeft w:val="0"/>
      <w:marRight w:val="0"/>
      <w:marTop w:val="0"/>
      <w:marBottom w:val="0"/>
      <w:divBdr>
        <w:top w:val="none" w:sz="0" w:space="0" w:color="auto"/>
        <w:left w:val="none" w:sz="0" w:space="0" w:color="auto"/>
        <w:bottom w:val="none" w:sz="0" w:space="0" w:color="auto"/>
        <w:right w:val="none" w:sz="0" w:space="0" w:color="auto"/>
      </w:divBdr>
    </w:div>
    <w:div w:id="2022733497">
      <w:bodyDiv w:val="1"/>
      <w:marLeft w:val="0"/>
      <w:marRight w:val="0"/>
      <w:marTop w:val="0"/>
      <w:marBottom w:val="0"/>
      <w:divBdr>
        <w:top w:val="none" w:sz="0" w:space="0" w:color="auto"/>
        <w:left w:val="none" w:sz="0" w:space="0" w:color="auto"/>
        <w:bottom w:val="none" w:sz="0" w:space="0" w:color="auto"/>
        <w:right w:val="none" w:sz="0" w:space="0" w:color="auto"/>
      </w:divBdr>
    </w:div>
    <w:div w:id="2039621763">
      <w:bodyDiv w:val="1"/>
      <w:marLeft w:val="0"/>
      <w:marRight w:val="0"/>
      <w:marTop w:val="0"/>
      <w:marBottom w:val="0"/>
      <w:divBdr>
        <w:top w:val="none" w:sz="0" w:space="0" w:color="auto"/>
        <w:left w:val="none" w:sz="0" w:space="0" w:color="auto"/>
        <w:bottom w:val="none" w:sz="0" w:space="0" w:color="auto"/>
        <w:right w:val="none" w:sz="0" w:space="0" w:color="auto"/>
      </w:divBdr>
    </w:div>
    <w:div w:id="2055956103">
      <w:bodyDiv w:val="1"/>
      <w:marLeft w:val="0"/>
      <w:marRight w:val="0"/>
      <w:marTop w:val="0"/>
      <w:marBottom w:val="0"/>
      <w:divBdr>
        <w:top w:val="none" w:sz="0" w:space="0" w:color="auto"/>
        <w:left w:val="none" w:sz="0" w:space="0" w:color="auto"/>
        <w:bottom w:val="none" w:sz="0" w:space="0" w:color="auto"/>
        <w:right w:val="none" w:sz="0" w:space="0" w:color="auto"/>
      </w:divBdr>
    </w:div>
    <w:div w:id="2062827179">
      <w:bodyDiv w:val="1"/>
      <w:marLeft w:val="0"/>
      <w:marRight w:val="0"/>
      <w:marTop w:val="0"/>
      <w:marBottom w:val="0"/>
      <w:divBdr>
        <w:top w:val="none" w:sz="0" w:space="0" w:color="auto"/>
        <w:left w:val="none" w:sz="0" w:space="0" w:color="auto"/>
        <w:bottom w:val="none" w:sz="0" w:space="0" w:color="auto"/>
        <w:right w:val="none" w:sz="0" w:space="0" w:color="auto"/>
      </w:divBdr>
    </w:div>
    <w:div w:id="2067413786">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00442045">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hyperlink" Target="https://prodonrgov.sharepoint.com/:w:/r/sites/HOW2Hub/Shared%20Documents/NS-TAST-GD-049%20-%20Licensee%20Core%20Safety%20and%20Intelligent%20Customer%20Capabilities.docx?d=w8f22b721f5a91ee7277bb61db086e991&amp;csf=1&amp;web=1&amp;e=eKvKTi" TargetMode="External"/><Relationship Id="rId3" Type="http://schemas.openxmlformats.org/officeDocument/2006/relationships/customXml" Target="../customXml/item2.xml"/><Relationship Id="rId21" Type="http://schemas.openxmlformats.org/officeDocument/2006/relationships/hyperlink" Target="https://prodonrgov.sharepoint.com/:w:/r/sites/HOW2Hub/Shared%20Documents/ONR-RD-POL-002%20-%20Risk-Informed%20and%20Targeted%20Engagements%20(RITE)%20Policy.docx?d=w1fa6ed6ed60460674cff7aeccecf4768&amp;csf=1&amp;web=1&amp;e=fYcZx4" TargetMode="Externa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hyperlink" Target="https://prodonrgov.sharepoint.com/:w:/r/sites/HOW2Hub/Shared%20Documents/NS-TAST-GD-027%20-%20Training%20and%20Assuring%20Personnel%20Competence.docx?d=w5821f3b2821b082d08e5d2a44f377121&amp;csf=1&amp;web=1&amp;e=8Gz30k" TargetMode="External"/><Relationship Id="rId33"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yperlink" Target="https://prodonrgov.sharepoint.com/:w:/r/sites/HOW2Hub/_layouts/15/Doc.aspx?sourcedoc=%7B5821F3B2-821B-082D-08E5-D2A44F377121%7D&amp;file=NS-TAST-GD-027%20-%20Training%20and%20Assuring%20Personnel%20Competence.docx&amp;action=default&amp;mobileredirect=true&amp;DefaultItemOpen=1%3Fweb%3D1" TargetMode="External"/><Relationship Id="rId29" Type="http://schemas.openxmlformats.org/officeDocument/2006/relationships/footer" Target="foot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footer" Target="footer3.xml"/><Relationship Id="rId32"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header" Target="header4.xml"/><Relationship Id="rId28" Type="http://schemas.openxmlformats.org/officeDocument/2006/relationships/header" Target="header6.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fontTable" Target="fontTable.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3.xml"/><Relationship Id="rId27" Type="http://schemas.openxmlformats.org/officeDocument/2006/relationships/header" Target="header5.xml"/><Relationship Id="rId30" Type="http://schemas.openxmlformats.org/officeDocument/2006/relationships/hyperlink" Target="https://prodonrgov.sharepoint.com/sites/HOW2Hub/_layouts/15/DocIdRedir.aspx?ID=ONRHH-822789359-20405" TargetMode="External"/><Relationship Id="rId8" Type="http://schemas.openxmlformats.org/officeDocument/2006/relationships/customXml" Target="../customXml/item7.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4BFF33CE9ACF45B4BD9D9653F86AF5B6"/>
        <w:category>
          <w:name w:val="General"/>
          <w:gallery w:val="placeholder"/>
        </w:category>
        <w:types>
          <w:type w:val="bbPlcHdr"/>
        </w:types>
        <w:behaviors>
          <w:behavior w:val="content"/>
        </w:behaviors>
        <w:guid w:val="{7CD666C1-130E-4748-A724-97987CA52528}"/>
      </w:docPartPr>
      <w:docPartBody>
        <w:p w:rsidR="00EB73F1" w:rsidRDefault="00EB73F1" w:rsidP="00EB73F1">
          <w:pPr>
            <w:pStyle w:val="4BFF33CE9ACF45B4BD9D9653F86AF5B6"/>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1101B7"/>
    <w:rsid w:val="00176DB5"/>
    <w:rsid w:val="00183F29"/>
    <w:rsid w:val="002550FD"/>
    <w:rsid w:val="00333F8E"/>
    <w:rsid w:val="00350199"/>
    <w:rsid w:val="003D5793"/>
    <w:rsid w:val="0044254B"/>
    <w:rsid w:val="005A49B8"/>
    <w:rsid w:val="006A43CA"/>
    <w:rsid w:val="007154C5"/>
    <w:rsid w:val="00764F6F"/>
    <w:rsid w:val="007C794F"/>
    <w:rsid w:val="0083336C"/>
    <w:rsid w:val="00835E07"/>
    <w:rsid w:val="00A009A6"/>
    <w:rsid w:val="00A657B0"/>
    <w:rsid w:val="00A909E7"/>
    <w:rsid w:val="00BC191F"/>
    <w:rsid w:val="00C17C1E"/>
    <w:rsid w:val="00C41BCC"/>
    <w:rsid w:val="00DD7BA4"/>
    <w:rsid w:val="00E27559"/>
    <w:rsid w:val="00E318CE"/>
    <w:rsid w:val="00E646E1"/>
    <w:rsid w:val="00EB73F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B73F1"/>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4BFF33CE9ACF45B4BD9D9653F86AF5B6">
    <w:name w:val="4BFF33CE9ACF45B4BD9D9653F86AF5B6"/>
    <w:rsid w:val="00EB73F1"/>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66693000-3e12-4b44-a742-9a2ba35b7d28" ContentTypeId="0x0101000C70A82DFAAC384DB9F6EBA2C8B87C57" PreviousValue="false"/>
</file>

<file path=customXml/item5.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OldDocRef xmlns="8c4e2855-9588-4bc9-9890-af639bd565eb" xsi:nil="true"/>
    <PolicyPortalOldRecordRef xmlns="8c4e2855-9588-4bc9-9890-af639bd565eb" xsi:nil="true"/>
    <PolicyPortalIssueNo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TaxCatchAll xmlns="05350e14-297a-489c-ad04-faf6563b232c"/>
    <dd2817321d504f1caee75a1112d299d4 xmlns="fbd4c4c3-96d4-4265-b68e-6a383a5dca66">
      <Terms xmlns="http://schemas.microsoft.com/office/infopath/2007/PartnerControls"/>
    </dd2817321d504f1caee75a1112d299d4>
    <PCR_x003f_ xmlns="fbd4c4c3-96d4-4265-b68e-6a383a5dca66">false</PCR_x003f_>
  </documentManagement>
</p:properties>
</file>

<file path=customXml/item6.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724e73164808191a758277c779b53781">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0d07b2e48c5c6cb673863f8fde9c9f33"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IEEE2006OfficeOnline.xsl" StyleName="IEEE" Version="2006">
  <b:Source>
    <b:Tag>ONR33</b:Tag>
    <b:SourceType>DocumentFromInternetSite</b:SourceType>
    <b:Guid>{88A2D7BE-3AE4-4EAC-A910-0F90F3C4ED9A}</b:Guid>
    <b:Author>
      <b:Author>
        <b:Corporate>ONR</b:Corporate>
      </b:Author>
    </b:Author>
    <b:Title>ONR-RD-POL-002 - Risk-Informed and Targeted Engagements (RITE) Policy</b:Title>
    <b:URL>Internally via HOW2 Hub and externally via the ONR website</b:URL>
    <b:RefOrder>2</b:RefOrder>
  </b:Source>
  <b:Source>
    <b:Tag>ONR51</b:Tag>
    <b:SourceType>DocumentFromInternetSite</b:SourceType>
    <b:Guid>{BA1208CB-FA62-4A9B-B4FF-C1DC76E6990E}</b:Guid>
    <b:Author>
      <b:Author>
        <b:Corporate>ONR</b:Corporate>
      </b:Author>
    </b:Author>
    <b:Title>NS-TAST-GD-027 - Training and Assuring Personnel Competence</b:Title>
    <b:URL>Internally via HOW2 Hub and externally via the ONR website</b:URL>
    <b:RefOrder>1</b:RefOrder>
  </b:Source>
  <b:Source>
    <b:Tag>IAE6</b:Tag>
    <b:SourceType>DocumentFromInternetSite</b:SourceType>
    <b:Guid>{D206AA9B-31FB-4C74-8385-92532E1922B6}</b:Guid>
    <b:Author>
      <b:Author>
        <b:Corporate>IAEA</b:Corporate>
      </b:Author>
    </b:Author>
    <b:Title>Technical Report Series 380 - Nuclear Power Plant Personnel Training and its Evaluation: A Guidebook</b:Title>
    <b:Year>1996</b:Year>
    <b:URL>https://www-pub.iaea.org/MTCD/Publications/PDF/trs380_web.pdf</b:URL>
    <b:RefOrder>3</b:RefOrder>
  </b:Source>
  <b:Source>
    <b:Tag>ONR263</b:Tag>
    <b:SourceType>DocumentFromInternetSite</b:SourceType>
    <b:Guid>{D0BEC0AE-B327-40A6-A932-14A1EFF0DAC4}</b:Guid>
    <b:Title>NS-INSP-GD-012 - LC 12 Duly authorised and other suitably qualified and experienced person</b:Title>
    <b:Author>
      <b:Author>
        <b:Corporate>ONR</b:Corporate>
      </b:Author>
    </b:Author>
    <b:URL>Internally via HOW2 Hub and externally via the ONR website</b:URL>
    <b:RefOrder>4</b:RefOrder>
  </b:Source>
  <b:Source>
    <b:Tag>ONR34</b:Tag>
    <b:SourceType>DocumentFromInternetSite</b:SourceType>
    <b:Guid>{9446ED0B-F2BE-4F2C-96E5-6B8F38195352}</b:Guid>
    <b:Author>
      <b:Author>
        <b:Corporate>ONR</b:Corporate>
      </b:Author>
    </b:Author>
    <b:Title>ONR-INSP-GD-064 - General Inspection Guide</b:Title>
    <b:URL>Internally via HOW2 Hub and externally via the ONR website</b:URL>
    <b:RefOrder>5</b:RefOrder>
  </b:Source>
  <b:Source>
    <b:Tag>ONR77</b:Tag>
    <b:SourceType>DocumentFromInternetSite</b:SourceType>
    <b:Guid>{D2F8C497-00A1-4D0E-A786-0CB00BBA9460}</b:Guid>
    <b:Author>
      <b:Author>
        <b:Corporate>ONR</b:Corporate>
      </b:Author>
    </b:Author>
    <b:Title>NS-TAST-GD-049 - Licensee Core Safety and Intelligent Customer Capability</b:Title>
    <b:URL>Internally via HOW2 Hub and externally via the ONR website</b:URL>
    <b:RefOrder>6</b:RefOrder>
  </b:Source>
  <b:Source>
    <b:Tag>ONR42</b:Tag>
    <b:SourceType>DocumentFromInternetSite</b:SourceType>
    <b:Guid>{E87E3DA4-2685-4865-AB43-163F43C3C619}</b:Guid>
    <b:Author>
      <b:Author>
        <b:Corporate>ONR</b:Corporate>
      </b:Author>
    </b:Author>
    <b:Title>SG-INSP-001 - Safeguards</b:Title>
    <b:URL>Internally via HOW2 Hub and externally via the ONR website</b:URL>
    <b:RefOrder>8</b:RefOrder>
  </b:Source>
  <b:Source>
    <b:Tag>ONR43</b:Tag>
    <b:SourceType>DocumentFromInternetSite</b:SourceType>
    <b:Guid>{6BF3818A-4EA0-4EA2-8A74-9799EC7FBA00}</b:Guid>
    <b:Author>
      <b:Author>
        <b:Corporate>ONR</b:Corporate>
      </b:Author>
    </b:Author>
    <b:Title>CNS-INSP-GD-001 - Nuclear Security Inspection</b:Title>
    <b:URL>Internally via HOW2 Hub and externally via the ONR website</b:URL>
    <b:RefOrder>10</b:RefOrder>
  </b:Source>
  <b:Source>
    <b:Tag>ONR232</b:Tag>
    <b:SourceType>DocumentFromInternetSite</b:SourceType>
    <b:Guid>{4D82398D-8C0E-444C-A4DB-2468564E1DED}</b:Guid>
    <b:Author>
      <b:Author>
        <b:Corporate>ONR</b:Corporate>
      </b:Author>
    </b:Author>
    <b:Title>ONR Nuclear Material Accountancy Control &amp; Safeguards (ONMACS)</b:Title>
    <b:URL>Internally via HOW2 Hub and externally via the ONR website</b:URL>
    <b:RefOrder>7</b:RefOrder>
  </b:Source>
  <b:Source>
    <b:Tag>ONR35</b:Tag>
    <b:SourceType>DocumentFromInternetSite</b:SourceType>
    <b:Guid>{9FFD9A98-9EB6-445B-903B-B7F7C92F6565}</b:Guid>
    <b:Author>
      <b:Author>
        <b:Corporate>ONR</b:Corporate>
      </b:Author>
    </b:Author>
    <b:Title>Security Assessment Principles for the Civil Nuclear Industry (SyAPs)</b:Title>
    <b:URL>Internally via HOW2 Hub and externally via the ONR website</b:URL>
    <b:RefOrder>9</b:RefOrder>
  </b:Source>
  <b:Source>
    <b:Tag>GOV</b:Tag>
    <b:SourceType>ElectronicSource</b:SourceType>
    <b:Guid>{9D5368E2-921A-4E03-BF82-AA577CA66039}</b:Guid>
    <b:Author>
      <b:Author>
        <b:Corporate>HM Government</b:Corporate>
      </b:Author>
    </b:Author>
    <b:Title>The Ionising Radiation Regulations 2017</b:Title>
    <b:Year>2017</b:Year>
    <b:RefOrder>11</b:RefOrder>
  </b:Source>
  <b:Source>
    <b:Tag>ONR39</b:Tag>
    <b:SourceType>DocumentFromInternetSite</b:SourceType>
    <b:Guid>{5BC3D0A4-3221-4D6E-9520-EF9CEDC24483}</b:Guid>
    <b:Author>
      <b:Author>
        <b:Corporate>ONR</b:Corporate>
      </b:Author>
    </b:Author>
    <b:Title>NS-INSP-GD-069 - Compliance Inspection of Transport Arrangements</b:Title>
    <b:URL>Internally via HOW2 Hub and externally via the ONR website</b:URL>
    <b:RefOrder>12</b:RefOrder>
  </b:Source>
  <b:Source>
    <b:Tag>ONR40</b:Tag>
    <b:SourceType>DocumentFromInternetSite</b:SourceType>
    <b:Guid>{A0C2FEA3-20C8-44BC-81CD-40ADBC8043B4}</b:Guid>
    <b:Author>
      <b:Author>
        <b:Corporate>ONR</b:Corporate>
      </b:Author>
    </b:Author>
    <b:Title>NS-INSP-GD-074 - Construction (Design and Management) Regulations</b:Title>
    <b:URL>Internally via HOW2 Hub and externally via the ONR website</b:URL>
    <b:RefOrder>13</b:RefOrder>
  </b:Source>
  <b:Source>
    <b:Tag>ONR41</b:Tag>
    <b:SourceType>DocumentFromInternetSite</b:SourceType>
    <b:Guid>{FA6EA798-0F29-41A6-B8AA-6B9076F0BD92}</b:Guid>
    <b:Author>
      <b:Author>
        <b:NameList>
          <b:Person>
            <b:Last>ONR</b:Last>
          </b:Person>
        </b:NameList>
      </b:Author>
    </b:Author>
    <b:Title>NS-INSP-GD-073 - The regulation of Life Fire Safety on Nuclear Licensed Sites</b:Title>
    <b:URL>Internally via HOW2 Hub and externally via the ONR website</b:URL>
    <b:RefOrder>14</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F1E7696-64D0-4E76-BD09-5F47C27AB98C}">
  <ds:schemaRefs>
    <ds:schemaRef ds:uri="http://schemas.microsoft.com/sharepoint/v3/contenttype/forms"/>
  </ds:schemaRefs>
</ds:datastoreItem>
</file>

<file path=customXml/itemProps3.xml><?xml version="1.0" encoding="utf-8"?>
<ds:datastoreItem xmlns:ds="http://schemas.openxmlformats.org/officeDocument/2006/customXml" ds:itemID="{490ED5B9-84BB-4E11-AB53-C0B8C211310C}">
  <ds:schemaRefs>
    <ds:schemaRef ds:uri="http://schemas.microsoft.com/sharepoint/events"/>
  </ds:schemaRefs>
</ds:datastoreItem>
</file>

<file path=customXml/itemProps4.xml><?xml version="1.0" encoding="utf-8"?>
<ds:datastoreItem xmlns:ds="http://schemas.openxmlformats.org/officeDocument/2006/customXml" ds:itemID="{B9419ACF-FD9B-4EEB-B545-BB3F91B9B619}">
  <ds:schemaRefs>
    <ds:schemaRef ds:uri="Microsoft.SharePoint.Taxonomy.ContentTypeSync"/>
  </ds:schemaRefs>
</ds:datastoreItem>
</file>

<file path=customXml/itemProps5.xml><?xml version="1.0" encoding="utf-8"?>
<ds:datastoreItem xmlns:ds="http://schemas.openxmlformats.org/officeDocument/2006/customXml" ds:itemID="{302464A8-7BA5-4131-8D06-4B18A77BE91D}">
  <ds:schemaRefs>
    <ds:schemaRef ds:uri="http://purl.org/dc/elements/1.1/"/>
    <ds:schemaRef ds:uri="05350e14-297a-489c-ad04-faf6563b232c"/>
    <ds:schemaRef ds:uri="http://schemas.microsoft.com/office/2006/documentManagement/types"/>
    <ds:schemaRef ds:uri="8c4e2855-9588-4bc9-9890-af639bd565eb"/>
    <ds:schemaRef ds:uri="fbd4c4c3-96d4-4265-b68e-6a383a5dca66"/>
    <ds:schemaRef ds:uri="http://schemas.openxmlformats.org/package/2006/metadata/core-properties"/>
    <ds:schemaRef ds:uri="http://schemas.microsoft.com/office/2006/metadata/properties"/>
    <ds:schemaRef ds:uri="http://schemas.microsoft.com/office/infopath/2007/PartnerControls"/>
    <ds:schemaRef ds:uri="http://www.w3.org/XML/1998/namespace"/>
    <ds:schemaRef ds:uri="http://purl.org/dc/dcmitype/"/>
    <ds:schemaRef ds:uri="http://purl.org/dc/terms/"/>
  </ds:schemaRefs>
</ds:datastoreItem>
</file>

<file path=customXml/itemProps6.xml><?xml version="1.0" encoding="utf-8"?>
<ds:datastoreItem xmlns:ds="http://schemas.openxmlformats.org/officeDocument/2006/customXml" ds:itemID="{CDC8C9BB-2CE3-4132-A0CF-F8264EDEF1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303F7716-0176-46FC-A511-F4E1411E6D9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12</Pages>
  <Words>3115</Words>
  <Characters>18477</Characters>
  <Application>Microsoft Office Word</Application>
  <DocSecurity>0</DocSecurity>
  <Lines>486</Lines>
  <Paragraphs>205</Paragraphs>
  <ScaleCrop>false</ScaleCrop>
  <HeadingPairs>
    <vt:vector size="2" baseType="variant">
      <vt:variant>
        <vt:lpstr>Title</vt:lpstr>
      </vt:variant>
      <vt:variant>
        <vt:i4>1</vt:i4>
      </vt:variant>
    </vt:vector>
  </HeadingPairs>
  <TitlesOfParts>
    <vt:vector size="1" baseType="lpstr">
      <vt:lpstr>Licence Condition 10 - Training</vt:lpstr>
    </vt:vector>
  </TitlesOfParts>
  <Manager>Office for Nuclear Regulation</Manager>
  <Company>Office for Nuclear Regulation</Company>
  <LinksUpToDate>false</LinksUpToDate>
  <CharactersWithSpaces>21387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Licence Condition 10 - Training</dc:title>
  <dc:subject>[Subtitle or description]</dc:subject>
  <dc:creator>Liam Dunning</dc:creator>
  <cp:keywords>[Key words separated by commas]</cp:keywords>
  <dc:description/>
  <cp:lastModifiedBy>Liam Dunning</cp:lastModifiedBy>
  <cp:revision>4</cp:revision>
  <cp:lastPrinted>2016-11-28T11:35:00Z</cp:lastPrinted>
  <dcterms:created xsi:type="dcterms:W3CDTF">2026-01-26T09:04:00Z</dcterms:created>
  <dcterms:modified xsi:type="dcterms:W3CDTF">2026-01-26T09:28:00Z</dcterms:modified>
  <cp:contentStatus>4.1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