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Content>
              <w:p w14:paraId="7C4EA414" w14:textId="309FB87D" w:rsidR="00D0226A" w:rsidRPr="001E03E1" w:rsidRDefault="00000000"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535B94" w:rsidRPr="00535B94">
                      <w:rPr>
                        <w:sz w:val="72"/>
                        <w:szCs w:val="72"/>
                      </w:rPr>
                      <w:t>LC8 Warning Notices</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B23A5E">
          <w:headerReference w:type="default" r:id="rId16"/>
          <w:footerReference w:type="default" r:id="rId17"/>
          <w:pgSz w:w="11906" w:h="16838" w:code="9"/>
          <w:pgMar w:top="1440" w:right="1440" w:bottom="1440" w:left="1440" w:header="397" w:footer="397" w:gutter="0"/>
          <w:cols w:space="312"/>
          <w:titlePg/>
          <w:docGrid w:linePitch="360"/>
        </w:sectPr>
      </w:pPr>
    </w:p>
    <w:p w14:paraId="43A875A4" w14:textId="7F61F835" w:rsidR="008D49A5" w:rsidRPr="00223090" w:rsidRDefault="008D49A5" w:rsidP="00223090">
      <w:pPr>
        <w:pStyle w:val="Heading1"/>
      </w:pPr>
      <w:bookmarkStart w:id="1" w:name="_Toc161657566"/>
      <w:bookmarkEnd w:id="0"/>
      <w:r w:rsidRPr="00223090">
        <w:lastRenderedPageBreak/>
        <w:t>Introduction</w:t>
      </w:r>
      <w:bookmarkEnd w:id="1"/>
    </w:p>
    <w:p w14:paraId="2DD746A8" w14:textId="77777777" w:rsidR="00D03B46" w:rsidRDefault="00BD5BFA" w:rsidP="00A73A52">
      <w:pPr>
        <w:pStyle w:val="F9-Paragraph"/>
      </w:pPr>
      <w:r>
        <w:t xml:space="preserve">Technical Inspection Guides (TIGs) assist inspectors in making regulatory judgments and providing advice on Licence Conditions (LCs). Most LCs are </w:t>
      </w:r>
      <w:r w:rsidR="0048438B">
        <w:t>goal setting</w:t>
      </w:r>
      <w:r>
        <w:t xml:space="preserve">, leaving the specifics of arrangements to the dutyholder, who is ultimately responsible for safety. </w:t>
      </w:r>
    </w:p>
    <w:p w14:paraId="65F4E171" w14:textId="05614AC4" w:rsidR="00BD5BFA" w:rsidRDefault="00BD5BFA" w:rsidP="00EB2E0F">
      <w:pPr>
        <w:pStyle w:val="F9-Paragraph"/>
      </w:pPr>
      <w:r>
        <w:t>L</w:t>
      </w:r>
      <w:r w:rsidR="00495B48">
        <w:t>C</w:t>
      </w:r>
      <w:r w:rsidR="00E83B76">
        <w:t>8</w:t>
      </w:r>
      <w:r>
        <w:t xml:space="preserve"> </w:t>
      </w:r>
      <w:r w:rsidR="00D03B46">
        <w:t xml:space="preserve">however </w:t>
      </w:r>
      <w:r>
        <w:t>do</w:t>
      </w:r>
      <w:r w:rsidR="00495B48">
        <w:t>es</w:t>
      </w:r>
      <w:r>
        <w:t xml:space="preserve"> not formally require the licensee to make and implement adequate arrangements, along with LC</w:t>
      </w:r>
      <w:r w:rsidR="00E5716A">
        <w:t>9</w:t>
      </w:r>
      <w:r>
        <w:t xml:space="preserve"> </w:t>
      </w:r>
      <w:sdt>
        <w:sdtPr>
          <w:id w:val="1315368281"/>
          <w:citation/>
        </w:sdtPr>
        <w:sdtContent>
          <w:r w:rsidR="00241131">
            <w:fldChar w:fldCharType="begin"/>
          </w:r>
          <w:r w:rsidR="00A73A52">
            <w:instrText xml:space="preserve">CITATION ONR21 \l 2057 </w:instrText>
          </w:r>
          <w:r w:rsidR="00241131">
            <w:fldChar w:fldCharType="separate"/>
          </w:r>
          <w:r w:rsidR="00A73A52" w:rsidRPr="00A73A52">
            <w:rPr>
              <w:noProof/>
            </w:rPr>
            <w:t>[1]</w:t>
          </w:r>
          <w:r w:rsidR="00241131">
            <w:fldChar w:fldCharType="end"/>
          </w:r>
        </w:sdtContent>
      </w:sdt>
      <w:r>
        <w:t xml:space="preserve">, is more prescriptive, using the term ‘shall ensure’. </w:t>
      </w:r>
    </w:p>
    <w:p w14:paraId="7E7995C5" w14:textId="6844F0C2" w:rsidR="00BD5BFA" w:rsidRDefault="00BD5BFA" w:rsidP="00826134">
      <w:pPr>
        <w:pStyle w:val="F9-Paragraph"/>
      </w:pPr>
      <w:r>
        <w:t>This guidance provides a framework for inspectors to judge compliance with LC</w:t>
      </w:r>
      <w:r w:rsidR="00F21C27">
        <w:t>8</w:t>
      </w:r>
      <w:r>
        <w:t xml:space="preserve"> – </w:t>
      </w:r>
      <w:r w:rsidR="00954FA5">
        <w:t>Warning Notices</w:t>
      </w:r>
      <w:r>
        <w:t>, it is neither exhaustive nor mandatory.</w:t>
      </w:r>
      <w:r w:rsidR="00826134">
        <w:t xml:space="preserve"> </w:t>
      </w:r>
      <w:r w:rsidR="00826134" w:rsidRPr="00826134">
        <w:t>It is closely related to LC9 (Instructions to persons on the site) and LC11 (Emergency arrangements)</w:t>
      </w:r>
      <w:r w:rsidR="00AF185E">
        <w:t>.</w:t>
      </w:r>
    </w:p>
    <w:p w14:paraId="392A17E4" w14:textId="516FA44D" w:rsidR="005B5898" w:rsidRDefault="00BD5BFA" w:rsidP="00EB1A65">
      <w:pPr>
        <w:pStyle w:val="F9-Paragraph"/>
      </w:pPr>
      <w:r>
        <w:t xml:space="preserve">Inspectors should also refer to the ONR procedure on Risk-Informed and Targeted Engagements (RITE) </w:t>
      </w:r>
      <w:sdt>
        <w:sdtPr>
          <w:id w:val="2008326161"/>
          <w:citation/>
        </w:sdtPr>
        <w:sdtContent>
          <w:r w:rsidR="00C84317">
            <w:fldChar w:fldCharType="begin"/>
          </w:r>
          <w:r w:rsidR="00A73A52">
            <w:instrText xml:space="preserve">CITATION ONR22 \l 2057 </w:instrText>
          </w:r>
          <w:r w:rsidR="00C84317">
            <w:fldChar w:fldCharType="separate"/>
          </w:r>
          <w:r w:rsidR="00A73A52" w:rsidRPr="00A73A52">
            <w:rPr>
              <w:noProof/>
            </w:rPr>
            <w:t>[2]</w:t>
          </w:r>
          <w:r w:rsidR="00C84317">
            <w:fldChar w:fldCharType="end"/>
          </w:r>
        </w:sdtContent>
      </w:sdt>
      <w:r>
        <w:t>, which guides risk-based prioritisation in regulatory interventions and supports decisions on engaging with dutyholders.</w:t>
      </w:r>
    </w:p>
    <w:p w14:paraId="7D625A62" w14:textId="77777777" w:rsidR="00A73A52" w:rsidRDefault="00A73A52" w:rsidP="00A73A52">
      <w:pPr>
        <w:pStyle w:val="F9-Paragraph"/>
        <w:numPr>
          <w:ilvl w:val="0"/>
          <w:numId w:val="0"/>
        </w:numPr>
        <w:ind w:left="851"/>
      </w:pPr>
    </w:p>
    <w:p w14:paraId="74D0C104" w14:textId="21D8CC14" w:rsidR="007628EB" w:rsidRDefault="007628EB" w:rsidP="00514A2A">
      <w:pPr>
        <w:pStyle w:val="Heading1"/>
      </w:pPr>
      <w:bookmarkStart w:id="2" w:name="_Toc161657567"/>
      <w:r>
        <w:t>LC8</w:t>
      </w:r>
      <w:r w:rsidR="00F710F0">
        <w:t xml:space="preserve"> – Warning Notices</w:t>
      </w:r>
    </w:p>
    <w:p w14:paraId="1CE040E2" w14:textId="4ADA13F1" w:rsidR="00F710F0" w:rsidRDefault="002C4CAC" w:rsidP="00F710F0">
      <w:pPr>
        <w:pStyle w:val="F9-Paragraph"/>
      </w:pPr>
      <w:r>
        <w:t xml:space="preserve">The </w:t>
      </w:r>
      <w:r w:rsidR="008F4458">
        <w:t>licensee shall ensure that suitable and sufficient notices are kept on site for the purposes of informing persons</w:t>
      </w:r>
      <w:r w:rsidR="00CF649D">
        <w:t xml:space="preserve"> thereon of each of the following matters, </w:t>
      </w:r>
      <w:r w:rsidR="0048438B">
        <w:t>that</w:t>
      </w:r>
      <w:r w:rsidR="00CF649D">
        <w:t xml:space="preserve"> is to say:</w:t>
      </w:r>
    </w:p>
    <w:p w14:paraId="237712C7" w14:textId="329EFEF1" w:rsidR="00CF649D" w:rsidRDefault="00DA4DD7" w:rsidP="00CF649D">
      <w:pPr>
        <w:pStyle w:val="F9-Paragraph"/>
        <w:numPr>
          <w:ilvl w:val="0"/>
          <w:numId w:val="33"/>
        </w:numPr>
      </w:pPr>
      <w:r>
        <w:t>t</w:t>
      </w:r>
      <w:r w:rsidR="00550ED0">
        <w:t>he meaning of any warning signal used on the site;</w:t>
      </w:r>
    </w:p>
    <w:p w14:paraId="3EC2C4FC" w14:textId="6266BCF2" w:rsidR="00550ED0" w:rsidRDefault="00DA4DD7" w:rsidP="00CF649D">
      <w:pPr>
        <w:pStyle w:val="F9-Paragraph"/>
        <w:numPr>
          <w:ilvl w:val="0"/>
          <w:numId w:val="33"/>
        </w:numPr>
      </w:pPr>
      <w:r>
        <w:t>t</w:t>
      </w:r>
      <w:r w:rsidR="0042228B">
        <w:t>he location of any exit from any place on the site, being an exit provided for use in the event of an emergency</w:t>
      </w:r>
      <w:r w:rsidR="00675D87">
        <w:t>;</w:t>
      </w:r>
    </w:p>
    <w:p w14:paraId="7662DAE6" w14:textId="2B1D253A" w:rsidR="00675D87" w:rsidRDefault="00DA4DD7" w:rsidP="00CF649D">
      <w:pPr>
        <w:pStyle w:val="F9-Paragraph"/>
        <w:numPr>
          <w:ilvl w:val="0"/>
          <w:numId w:val="33"/>
        </w:numPr>
      </w:pPr>
      <w:r>
        <w:t>t</w:t>
      </w:r>
      <w:r w:rsidR="00675D87">
        <w:t>he measures to be taken by such persons in the event of fire breaking out on the site or in the event of any other emergency</w:t>
      </w:r>
      <w:r w:rsidR="004607F9">
        <w:t>.</w:t>
      </w:r>
    </w:p>
    <w:p w14:paraId="6197AFC5" w14:textId="4F45B30C" w:rsidR="004607F9" w:rsidRPr="00F710F0" w:rsidRDefault="00DA4DD7" w:rsidP="00DA4DD7">
      <w:pPr>
        <w:pStyle w:val="F9-Paragraph"/>
        <w:numPr>
          <w:ilvl w:val="0"/>
          <w:numId w:val="0"/>
        </w:numPr>
        <w:ind w:left="851"/>
      </w:pPr>
      <w:r>
        <w:t>a</w:t>
      </w:r>
      <w:r w:rsidR="004607F9">
        <w:t xml:space="preserve">nd that such notices are kept posted in such positions </w:t>
      </w:r>
      <w:r w:rsidR="00E34491">
        <w:t>and</w:t>
      </w:r>
      <w:r>
        <w:t xml:space="preserve"> in such characters as to be conveniently read by those persons.</w:t>
      </w:r>
    </w:p>
    <w:p w14:paraId="650F68D3" w14:textId="77777777" w:rsidR="00A73A52" w:rsidRDefault="00A73A52" w:rsidP="00514A2A">
      <w:pPr>
        <w:pStyle w:val="Heading1"/>
        <w:sectPr w:rsidR="00A73A52" w:rsidSect="00B23A5E">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099E2D3F" w14:textId="689869AC" w:rsidR="00514A2A" w:rsidRDefault="00514A2A" w:rsidP="00514A2A">
      <w:pPr>
        <w:pStyle w:val="Heading1"/>
      </w:pPr>
      <w:r>
        <w:lastRenderedPageBreak/>
        <w:t xml:space="preserve">Purpose and </w:t>
      </w:r>
      <w:bookmarkEnd w:id="2"/>
      <w:r w:rsidR="00A73A52">
        <w:t>o</w:t>
      </w:r>
      <w:r w:rsidR="00AD7E2A">
        <w:t>utcomes of LC8</w:t>
      </w:r>
    </w:p>
    <w:p w14:paraId="3C481A88" w14:textId="75DCD1B3" w:rsidR="00B64D5E" w:rsidRDefault="0036542E" w:rsidP="00B64D5E">
      <w:pPr>
        <w:pStyle w:val="F9-Paragraph"/>
      </w:pPr>
      <w:r>
        <w:t xml:space="preserve">The purpose of LC8 is to ensure the safety of all people on the site in respect </w:t>
      </w:r>
      <w:r w:rsidR="00287420">
        <w:t>of their ability to be able to respond appropriately and without delay to an incident or emergency situation</w:t>
      </w:r>
      <w:r w:rsidR="00514A2A" w:rsidRPr="00514A2A">
        <w:t>.</w:t>
      </w:r>
    </w:p>
    <w:p w14:paraId="6FD45079" w14:textId="1851EDD0" w:rsidR="00B64D5E" w:rsidRDefault="00967C06" w:rsidP="00B64D5E">
      <w:pPr>
        <w:pStyle w:val="F9-Paragraph"/>
      </w:pPr>
      <w:r>
        <w:t>The regulatory outcomes</w:t>
      </w:r>
      <w:r w:rsidR="00BC1591">
        <w:t xml:space="preserve"> being sought </w:t>
      </w:r>
      <w:r w:rsidR="00A91599">
        <w:t>are</w:t>
      </w:r>
      <w:r w:rsidR="00BB2FCE">
        <w:t>:</w:t>
      </w:r>
    </w:p>
    <w:p w14:paraId="54001759" w14:textId="7AC7AFC6" w:rsidR="00BB2FCE" w:rsidRDefault="00EF42F1" w:rsidP="00BB2FCE">
      <w:pPr>
        <w:pStyle w:val="Bulletlist1"/>
      </w:pPr>
      <w:r>
        <w:t xml:space="preserve">Warning notices are </w:t>
      </w:r>
      <w:r w:rsidR="00D30E54">
        <w:t>in</w:t>
      </w:r>
      <w:r w:rsidR="00464074">
        <w:t xml:space="preserve"> </w:t>
      </w:r>
      <w:r w:rsidR="00BF4109">
        <w:t>appropriate</w:t>
      </w:r>
      <w:r w:rsidR="00464074">
        <w:t xml:space="preserve"> places to advise people what to do or what to avoid </w:t>
      </w:r>
      <w:r w:rsidR="00703FA4">
        <w:t xml:space="preserve">in that area in the event of </w:t>
      </w:r>
      <w:r w:rsidR="00C1235F">
        <w:t>an</w:t>
      </w:r>
      <w:r w:rsidR="00703FA4">
        <w:t xml:space="preserve"> emergency.</w:t>
      </w:r>
    </w:p>
    <w:p w14:paraId="19F478EE" w14:textId="5C0CB61F" w:rsidR="00CE6094" w:rsidRDefault="006B53CE" w:rsidP="00CE6094">
      <w:pPr>
        <w:pStyle w:val="Bulletlist1"/>
      </w:pPr>
      <w:r>
        <w:t>Warning notices and signals are</w:t>
      </w:r>
      <w:r w:rsidR="00CE6094">
        <w:t xml:space="preserve"> sufficient to enable persons in the event of an emergency to respond in the right way and without undue delay.</w:t>
      </w:r>
    </w:p>
    <w:p w14:paraId="2EF38C42" w14:textId="7859396A" w:rsidR="00703FA4" w:rsidRDefault="00B90324" w:rsidP="0048283F">
      <w:pPr>
        <w:pStyle w:val="Bulletlist1"/>
      </w:pPr>
      <w:r>
        <w:t xml:space="preserve">Warning notices and signals have </w:t>
      </w:r>
      <w:r w:rsidR="001C3EC4">
        <w:t>been</w:t>
      </w:r>
      <w:r w:rsidR="00EC3EB9">
        <w:t xml:space="preserve"> determine</w:t>
      </w:r>
      <w:r w:rsidR="001C3EC4">
        <w:t>d</w:t>
      </w:r>
      <w:r w:rsidR="00EC3EB9">
        <w:t xml:space="preserve"> </w:t>
      </w:r>
      <w:r w:rsidR="001C3EC4">
        <w:t xml:space="preserve">from </w:t>
      </w:r>
      <w:r w:rsidR="00EC3EB9">
        <w:t xml:space="preserve">the </w:t>
      </w:r>
      <w:r w:rsidR="007903CC">
        <w:t xml:space="preserve">relevant </w:t>
      </w:r>
      <w:r w:rsidR="00EC3EB9">
        <w:t xml:space="preserve">hazards </w:t>
      </w:r>
      <w:r w:rsidR="00B15F2F">
        <w:t xml:space="preserve">(from on and </w:t>
      </w:r>
      <w:r w:rsidR="0002540F">
        <w:t xml:space="preserve">any </w:t>
      </w:r>
      <w:r w:rsidR="0019565B">
        <w:t>adjacent</w:t>
      </w:r>
      <w:r w:rsidR="00B15F2F">
        <w:t xml:space="preserve"> site) </w:t>
      </w:r>
      <w:r w:rsidR="00EC3EB9">
        <w:t xml:space="preserve">under normal </w:t>
      </w:r>
      <w:r w:rsidR="00154A07">
        <w:t>operations and potential emergencies</w:t>
      </w:r>
      <w:r w:rsidR="00582314">
        <w:t>.</w:t>
      </w:r>
    </w:p>
    <w:p w14:paraId="4EA64600" w14:textId="5E9B575A" w:rsidR="00CE6094" w:rsidRDefault="00867AB2" w:rsidP="0048283F">
      <w:pPr>
        <w:pStyle w:val="Bulletlist1"/>
      </w:pPr>
      <w:r>
        <w:t>Warning notices</w:t>
      </w:r>
      <w:r w:rsidR="00CE6094" w:rsidRPr="00BD6E5A">
        <w:t xml:space="preserve"> mark exit routes, emergency equipment and mustering points</w:t>
      </w:r>
      <w:r w:rsidR="007F7D17">
        <w:t xml:space="preserve"> and have a</w:t>
      </w:r>
      <w:r w:rsidR="00CE6094">
        <w:t xml:space="preserve"> </w:t>
      </w:r>
      <w:r w:rsidR="007F7D17">
        <w:t>s</w:t>
      </w:r>
      <w:r w:rsidR="00CE6094" w:rsidRPr="00BD6E5A">
        <w:t xml:space="preserve">ystem for logging the location and for </w:t>
      </w:r>
      <w:r>
        <w:t xml:space="preserve">the </w:t>
      </w:r>
      <w:r w:rsidR="00CE6094" w:rsidRPr="00BD6E5A">
        <w:t>periodic checking of notices in place</w:t>
      </w:r>
      <w:r w:rsidR="007903CC">
        <w:t>.</w:t>
      </w:r>
    </w:p>
    <w:p w14:paraId="300EDE4D" w14:textId="63F6945D" w:rsidR="005E39FB" w:rsidRDefault="005E39FB" w:rsidP="00284F46">
      <w:pPr>
        <w:pStyle w:val="F9-Paragraph"/>
      </w:pPr>
      <w:r w:rsidRPr="005E39FB">
        <w:t>This LC focuses on emergency situations such as fire, site emergencies</w:t>
      </w:r>
      <w:r w:rsidR="00B84B1C">
        <w:t xml:space="preserve"> including criticality</w:t>
      </w:r>
      <w:r w:rsidRPr="005E39FB">
        <w:t xml:space="preserve"> and chemotoxic hazards. Other hazard warning signs</w:t>
      </w:r>
      <w:r w:rsidR="00A73A52">
        <w:t xml:space="preserve">, </w:t>
      </w:r>
      <w:r w:rsidRPr="005E39FB">
        <w:t>like those for noise or flammables</w:t>
      </w:r>
      <w:r w:rsidR="00A73A52">
        <w:t xml:space="preserve">, </w:t>
      </w:r>
      <w:r w:rsidRPr="005E39FB">
        <w:t>fall under separate legislation.</w:t>
      </w:r>
    </w:p>
    <w:p w14:paraId="68645014" w14:textId="3A1AD07D" w:rsidR="001368D1" w:rsidRPr="005E39FB" w:rsidRDefault="005E39FB" w:rsidP="00B03468">
      <w:pPr>
        <w:pStyle w:val="F9-Paragraph"/>
      </w:pPr>
      <w:r w:rsidRPr="005E39FB">
        <w:t xml:space="preserve">While LC8 does not require formal arrangements, it places an absolute legal duty on the licensee to provide suitable and sufficient emergency warning notices. This requirement is not qualified by reasonable practicability. </w:t>
      </w:r>
      <w:r w:rsidR="00A73A52">
        <w:br/>
      </w:r>
      <w:r w:rsidRPr="005E39FB">
        <w:t>LC8 aligns with other statutory duties related to emergency response and major hazards, including:</w:t>
      </w:r>
    </w:p>
    <w:p w14:paraId="264618DC" w14:textId="77777777" w:rsidR="001368D1" w:rsidRPr="00100268" w:rsidRDefault="001368D1" w:rsidP="001368D1">
      <w:pPr>
        <w:pStyle w:val="Bulletlist1"/>
        <w:rPr>
          <w:color w:val="242424"/>
          <w:shd w:val="clear" w:color="auto" w:fill="FFFFFF"/>
        </w:rPr>
      </w:pPr>
      <w:hyperlink r:id="rId22" w:history="1">
        <w:r w:rsidRPr="007F5EF2">
          <w:rPr>
            <w:rStyle w:val="Hyperlink"/>
          </w:rPr>
          <w:t>The Health and Safety (Safety Signs and Signals) Regulations 1996 - Guidance on Regulations</w:t>
        </w:r>
      </w:hyperlink>
    </w:p>
    <w:p w14:paraId="6A3479B9" w14:textId="77777777" w:rsidR="001368D1" w:rsidRPr="00CF3403" w:rsidRDefault="001368D1" w:rsidP="001368D1">
      <w:pPr>
        <w:pStyle w:val="Bulletlist1"/>
        <w:rPr>
          <w:color w:val="242424"/>
          <w:shd w:val="clear" w:color="auto" w:fill="FFFFFF"/>
        </w:rPr>
      </w:pPr>
      <w:r w:rsidRPr="00CF3403">
        <w:rPr>
          <w:color w:val="242424"/>
          <w:shd w:val="clear" w:color="auto" w:fill="FFFFFF"/>
        </w:rPr>
        <w:t xml:space="preserve">The Regulatory Reform (Fire Safety) Order 2005, </w:t>
      </w:r>
      <w:hyperlink r:id="rId23" w:tooltip="Original URL: https://www.legislation.gov.uk/uksi/2005/1541/article/14/made. Click or tap if you trust this link." w:history="1">
        <w:r w:rsidRPr="00CF3403">
          <w:rPr>
            <w:rStyle w:val="Hyperlink"/>
            <w:bdr w:val="none" w:sz="0" w:space="0" w:color="auto" w:frame="1"/>
            <w:shd w:val="clear" w:color="auto" w:fill="FFFFFF"/>
          </w:rPr>
          <w:t>Articles 14</w:t>
        </w:r>
      </w:hyperlink>
      <w:r>
        <w:t xml:space="preserve"> and </w:t>
      </w:r>
      <w:hyperlink r:id="rId24" w:history="1">
        <w:r w:rsidRPr="00FB23A8">
          <w:rPr>
            <w:rStyle w:val="Hyperlink"/>
          </w:rPr>
          <w:t>16</w:t>
        </w:r>
      </w:hyperlink>
    </w:p>
    <w:p w14:paraId="7A2EAB2F" w14:textId="77777777" w:rsidR="001368D1" w:rsidRPr="00100268" w:rsidRDefault="001368D1" w:rsidP="001368D1">
      <w:pPr>
        <w:pStyle w:val="Bulletlist1"/>
        <w:rPr>
          <w:color w:val="242424"/>
          <w:shd w:val="clear" w:color="auto" w:fill="FFFFFF"/>
        </w:rPr>
      </w:pPr>
      <w:hyperlink r:id="rId25" w:history="1">
        <w:r w:rsidRPr="006957A2">
          <w:rPr>
            <w:rStyle w:val="Hyperlink"/>
            <w:shd w:val="clear" w:color="auto" w:fill="FFFFFF"/>
          </w:rPr>
          <w:t xml:space="preserve">The </w:t>
        </w:r>
        <w:r w:rsidRPr="00100268">
          <w:rPr>
            <w:rStyle w:val="Hyperlink"/>
          </w:rPr>
          <w:t>Control of Major Accident Hazards Regulations 2015</w:t>
        </w:r>
      </w:hyperlink>
      <w:r w:rsidRPr="00100268">
        <w:rPr>
          <w:color w:val="242424"/>
          <w:shd w:val="clear" w:color="auto" w:fill="FFFFFF"/>
        </w:rPr>
        <w:t xml:space="preserve"> </w:t>
      </w:r>
    </w:p>
    <w:p w14:paraId="6B6A2960" w14:textId="77777777" w:rsidR="001368D1" w:rsidRPr="006957A2" w:rsidRDefault="001368D1" w:rsidP="001368D1">
      <w:pPr>
        <w:pStyle w:val="Bulletlist1"/>
        <w:rPr>
          <w:rStyle w:val="Hyperlink"/>
          <w:shd w:val="clear" w:color="auto" w:fill="FFFFFF"/>
        </w:rPr>
      </w:pPr>
      <w:r w:rsidRPr="00DA6343">
        <w:rPr>
          <w:color w:val="242424"/>
          <w:shd w:val="clear" w:color="auto" w:fill="FFFFFF"/>
        </w:rPr>
        <w:fldChar w:fldCharType="begin"/>
      </w:r>
      <w:r>
        <w:rPr>
          <w:color w:val="242424"/>
          <w:shd w:val="clear" w:color="auto" w:fill="FFFFFF"/>
        </w:rPr>
        <w:instrText>HYPERLINK "https://www.legislation.gov.uk/uksi/2002/2776/regulation/8/made" \o "Original URL: https://www.legislation.gov.uk/uksi/2002/2776/regulation/8/made. Click or tap if you trust this link."</w:instrText>
      </w:r>
      <w:r w:rsidRPr="00DA6343">
        <w:rPr>
          <w:color w:val="242424"/>
          <w:shd w:val="clear" w:color="auto" w:fill="FFFFFF"/>
        </w:rPr>
      </w:r>
      <w:r w:rsidRPr="00DA6343">
        <w:rPr>
          <w:color w:val="242424"/>
          <w:shd w:val="clear" w:color="auto" w:fill="FFFFFF"/>
        </w:rPr>
        <w:fldChar w:fldCharType="separate"/>
      </w:r>
      <w:r w:rsidRPr="006957A2">
        <w:rPr>
          <w:rStyle w:val="Hyperlink"/>
          <w:shd w:val="clear" w:color="auto" w:fill="FFFFFF"/>
        </w:rPr>
        <w:t xml:space="preserve">The Dangerous Substances and Explosive Atmosphere Regulations 2002, </w:t>
      </w:r>
      <w:r w:rsidRPr="006957A2">
        <w:rPr>
          <w:rStyle w:val="Hyperlink"/>
          <w:bdr w:val="none" w:sz="0" w:space="0" w:color="auto" w:frame="1"/>
          <w:shd w:val="clear" w:color="auto" w:fill="FFFFFF"/>
        </w:rPr>
        <w:t>Regulation 8</w:t>
      </w:r>
      <w:r w:rsidRPr="006957A2">
        <w:rPr>
          <w:rStyle w:val="Hyperlink"/>
          <w:shd w:val="clear" w:color="auto" w:fill="FFFFFF"/>
        </w:rPr>
        <w:t xml:space="preserve"> </w:t>
      </w:r>
    </w:p>
    <w:p w14:paraId="62C23917" w14:textId="77777777" w:rsidR="001368D1" w:rsidRDefault="001368D1" w:rsidP="001368D1">
      <w:pPr>
        <w:pStyle w:val="Bulletlist1"/>
      </w:pPr>
      <w:r w:rsidRPr="00DA6343">
        <w:rPr>
          <w:color w:val="242424"/>
          <w:shd w:val="clear" w:color="auto" w:fill="FFFFFF"/>
        </w:rPr>
        <w:fldChar w:fldCharType="end"/>
      </w:r>
      <w:hyperlink r:id="rId26" w:history="1">
        <w:r w:rsidRPr="00DA6343">
          <w:rPr>
            <w:rStyle w:val="Hyperlink"/>
            <w:shd w:val="clear" w:color="auto" w:fill="FFFFFF"/>
          </w:rPr>
          <w:t xml:space="preserve">The </w:t>
        </w:r>
        <w:r w:rsidRPr="00100268">
          <w:rPr>
            <w:rStyle w:val="Hyperlink"/>
          </w:rPr>
          <w:t>Control of Substances Hazardous to Health Regulations</w:t>
        </w:r>
        <w:r w:rsidRPr="00DA6343">
          <w:rPr>
            <w:rStyle w:val="Hyperlink"/>
            <w:shd w:val="clear" w:color="auto" w:fill="FFFFFF"/>
          </w:rPr>
          <w:t xml:space="preserve"> 2002</w:t>
        </w:r>
        <w:r w:rsidRPr="00100268">
          <w:rPr>
            <w:rStyle w:val="Hyperlink"/>
          </w:rPr>
          <w:t>, Regulation 13</w:t>
        </w:r>
      </w:hyperlink>
    </w:p>
    <w:p w14:paraId="540E3FBF" w14:textId="3BF9D17D" w:rsidR="00D60BCB" w:rsidRDefault="00D60BCB" w:rsidP="00DA6343">
      <w:pPr>
        <w:pStyle w:val="Heading1"/>
      </w:pPr>
      <w:bookmarkStart w:id="3" w:name="_Toc161657570"/>
      <w:r>
        <w:lastRenderedPageBreak/>
        <w:t xml:space="preserve">Guidance on </w:t>
      </w:r>
      <w:r w:rsidR="00A73A52">
        <w:t>i</w:t>
      </w:r>
      <w:r w:rsidR="00024AE9">
        <w:t xml:space="preserve">nspection </w:t>
      </w:r>
      <w:r w:rsidR="00653BB8">
        <w:t xml:space="preserve">on </w:t>
      </w:r>
      <w:r w:rsidR="00CB2F4F">
        <w:t xml:space="preserve">LC8 </w:t>
      </w:r>
      <w:r w:rsidR="00A73A52">
        <w:t>w</w:t>
      </w:r>
      <w:r w:rsidR="00653BB8">
        <w:t xml:space="preserve">arning </w:t>
      </w:r>
      <w:r w:rsidR="00A73A52">
        <w:t>n</w:t>
      </w:r>
      <w:r w:rsidR="00653BB8">
        <w:t>otices</w:t>
      </w:r>
      <w:bookmarkEnd w:id="3"/>
    </w:p>
    <w:p w14:paraId="700BCFED" w14:textId="67CA4068" w:rsidR="009F6684" w:rsidRPr="00B03468" w:rsidRDefault="00B03468" w:rsidP="009B18C7">
      <w:pPr>
        <w:pStyle w:val="F9-Paragraph"/>
      </w:pPr>
      <w:r w:rsidRPr="00B03468">
        <w:t>LC8 applies specifically to emergency warning notices, not all site warnings. Other hazards may require warning signs for local risks or specific tasks, but these typically fall under general Health and Safety legislation rather than LC8.</w:t>
      </w:r>
    </w:p>
    <w:p w14:paraId="2C7EA291" w14:textId="00ABCF2E" w:rsidR="001D6E17" w:rsidRPr="009B18C7" w:rsidRDefault="009B18C7" w:rsidP="008D57D8">
      <w:pPr>
        <w:pStyle w:val="F9-Paragraph"/>
      </w:pPr>
      <w:r w:rsidRPr="009B18C7">
        <w:t>Inspectors should consider how notices are identified, produced, displayed, and maintained, including during disruptions such as outages.</w:t>
      </w:r>
    </w:p>
    <w:p w14:paraId="6FA14E7F" w14:textId="27BA1147" w:rsidR="00653BB8" w:rsidRPr="008D57D8" w:rsidRDefault="008D57D8" w:rsidP="00DF2A60">
      <w:pPr>
        <w:pStyle w:val="F9-Paragraph"/>
      </w:pPr>
      <w:r w:rsidRPr="008D57D8">
        <w:t>To satisfy this condition, warning notices must be suited to both the hazard and location, and easily understood by staff, visitors, and contractors.</w:t>
      </w:r>
      <w:r w:rsidR="00A73A52">
        <w:t xml:space="preserve"> </w:t>
      </w:r>
      <w:r w:rsidR="00A73A52">
        <w:br/>
      </w:r>
      <w:r w:rsidRPr="008D57D8">
        <w:t>If signals are referenced, they should be clearly seen or heard by those present. Signs should comply with the Health and Safety (Safety Signs and Signals) Regulations 1996 and, where appropriate, ISO 7010:2020.</w:t>
      </w:r>
    </w:p>
    <w:p w14:paraId="25712650" w14:textId="22326DC4" w:rsidR="00FF528C" w:rsidRDefault="0021480F" w:rsidP="00DE41BB">
      <w:pPr>
        <w:pStyle w:val="F9-Paragraph"/>
      </w:pPr>
      <w:bookmarkStart w:id="4" w:name="_Hlk162961532"/>
      <w:r>
        <w:t>Although arrangements are not referenced in the LC wording, a</w:t>
      </w:r>
      <w:r w:rsidR="00FF528C" w:rsidRPr="00BD6E5A">
        <w:t xml:space="preserve"> </w:t>
      </w:r>
      <w:r w:rsidR="00514A2A" w:rsidRPr="00BD6E5A">
        <w:t xml:space="preserve">licensee should have </w:t>
      </w:r>
      <w:r w:rsidR="009874EB">
        <w:t xml:space="preserve">a </w:t>
      </w:r>
      <w:r>
        <w:t>management</w:t>
      </w:r>
      <w:r w:rsidR="00514A2A" w:rsidRPr="00BD6E5A">
        <w:t xml:space="preserve"> </w:t>
      </w:r>
      <w:r>
        <w:t xml:space="preserve">system </w:t>
      </w:r>
      <w:r w:rsidR="00514A2A" w:rsidRPr="00BD6E5A">
        <w:t xml:space="preserve">in place to demonstrate compliance with LC8; </w:t>
      </w:r>
      <w:r w:rsidR="00FF528C" w:rsidRPr="00653D09">
        <w:t xml:space="preserve">In this context the term </w:t>
      </w:r>
      <w:r w:rsidR="00FF528C">
        <w:t>arrangements</w:t>
      </w:r>
      <w:r w:rsidR="00FF528C" w:rsidRPr="00653D09">
        <w:t xml:space="preserve"> is used</w:t>
      </w:r>
      <w:r w:rsidR="00FF528C">
        <w:t xml:space="preserve"> </w:t>
      </w:r>
      <w:r w:rsidR="00FF528C" w:rsidRPr="00653D09">
        <w:t xml:space="preserve">to describe the formal </w:t>
      </w:r>
      <w:r w:rsidR="00FF528C">
        <w:t>management system</w:t>
      </w:r>
      <w:r w:rsidR="00FF528C" w:rsidRPr="00653D09">
        <w:t xml:space="preserve"> that </w:t>
      </w:r>
      <w:r w:rsidR="00FF528C">
        <w:t>ensures suitable and sufficient notices are displayed on site for LC8 purposes.</w:t>
      </w:r>
    </w:p>
    <w:bookmarkEnd w:id="4"/>
    <w:p w14:paraId="50254F77" w14:textId="03A9BC2B" w:rsidR="00514A2A" w:rsidRDefault="00514A2A" w:rsidP="00DB14A5">
      <w:pPr>
        <w:pStyle w:val="Bulletlist1"/>
      </w:pPr>
      <w:r w:rsidRPr="00BD6E5A">
        <w:t>The person, or management position, responsible for compliance with LC8 should be identified</w:t>
      </w:r>
      <w:r>
        <w:t>.</w:t>
      </w:r>
    </w:p>
    <w:p w14:paraId="426655A2" w14:textId="21A4676F" w:rsidR="00514A2A" w:rsidRDefault="00F50123" w:rsidP="00DB14A5">
      <w:pPr>
        <w:pStyle w:val="Bulletlist1"/>
      </w:pPr>
      <w:r>
        <w:t>Arrangements</w:t>
      </w:r>
      <w:r w:rsidR="00514A2A" w:rsidRPr="00BD6E5A">
        <w:t xml:space="preserve"> should be readily available and reasonably up to date, signed by an appropriate senior manager and controlled under a system compliant with the requirements of LC17</w:t>
      </w:r>
      <w:r w:rsidR="00514A2A">
        <w:t>.</w:t>
      </w:r>
    </w:p>
    <w:p w14:paraId="6AEFF3AD" w14:textId="06D1AF64" w:rsidR="00514A2A" w:rsidRDefault="00F50123" w:rsidP="00DB14A5">
      <w:pPr>
        <w:pStyle w:val="Bulletlist1"/>
      </w:pPr>
      <w:r>
        <w:t>Arrangements</w:t>
      </w:r>
      <w:r w:rsidR="00514A2A" w:rsidRPr="00BD6E5A">
        <w:t xml:space="preserve"> should include a requirement for a schedule of warning notices </w:t>
      </w:r>
      <w:r w:rsidR="00514A2A">
        <w:t xml:space="preserve">to </w:t>
      </w:r>
      <w:r w:rsidR="00514A2A" w:rsidRPr="00BD6E5A">
        <w:t xml:space="preserve">be kept that identifies </w:t>
      </w:r>
      <w:r w:rsidR="00514A2A">
        <w:t xml:space="preserve">the </w:t>
      </w:r>
      <w:r w:rsidR="00514A2A" w:rsidRPr="00BD6E5A">
        <w:t>position and type of sign</w:t>
      </w:r>
      <w:r w:rsidR="00514A2A">
        <w:t>.</w:t>
      </w:r>
    </w:p>
    <w:p w14:paraId="12642D29" w14:textId="35424D72" w:rsidR="00514A2A" w:rsidRDefault="00F50123" w:rsidP="0019565B">
      <w:pPr>
        <w:pStyle w:val="Bulletlist1"/>
      </w:pPr>
      <w:r>
        <w:t>Arrangements</w:t>
      </w:r>
      <w:r w:rsidR="00514A2A" w:rsidRPr="00BD6E5A">
        <w:t xml:space="preserve"> should ensure that systems are in place for review, inspection and maintenance of warning signs</w:t>
      </w:r>
      <w:r w:rsidR="00514A2A">
        <w:t>.</w:t>
      </w:r>
    </w:p>
    <w:p w14:paraId="2825345F" w14:textId="4BA1D825" w:rsidR="00514A2A" w:rsidRDefault="00F50123" w:rsidP="0019565B">
      <w:pPr>
        <w:pStyle w:val="Bulletlist1"/>
      </w:pPr>
      <w:r>
        <w:t>Arrangements</w:t>
      </w:r>
      <w:r w:rsidR="00514A2A" w:rsidRPr="00BD6E5A">
        <w:t xml:space="preserve"> should ensure that the </w:t>
      </w:r>
      <w:r w:rsidR="00514A2A">
        <w:t>licensee</w:t>
      </w:r>
      <w:r w:rsidR="00514A2A" w:rsidRPr="00BD6E5A">
        <w:t xml:space="preserve"> has a process for identifying the warning signs required as derived from the hazards on </w:t>
      </w:r>
      <w:r w:rsidR="00514A2A">
        <w:t>their</w:t>
      </w:r>
      <w:r w:rsidR="00514A2A" w:rsidRPr="00BD6E5A">
        <w:t xml:space="preserve"> site</w:t>
      </w:r>
      <w:r w:rsidR="00514A2A">
        <w:t xml:space="preserve"> or adjacent site(s).</w:t>
      </w:r>
    </w:p>
    <w:p w14:paraId="531C29F5" w14:textId="62487F98" w:rsidR="00514A2A" w:rsidRPr="00441949" w:rsidRDefault="00441949" w:rsidP="006406EC">
      <w:pPr>
        <w:pStyle w:val="F9-Paragraph"/>
      </w:pPr>
      <w:r w:rsidRPr="00441949">
        <w:t>Ensure there is a system for producing and displaying required notices. During inspections, confirm that necessary warning notices are present and appropriately located. Ask when warning alarms were last tested and review any related findings.</w:t>
      </w:r>
    </w:p>
    <w:p w14:paraId="2FE147D9" w14:textId="77777777" w:rsidR="00A73A52" w:rsidRDefault="00A73A52" w:rsidP="00514A2A">
      <w:pPr>
        <w:pStyle w:val="F9-Paragraph"/>
        <w:sectPr w:rsidR="00A73A52" w:rsidSect="00B23A5E">
          <w:pgSz w:w="11906" w:h="16838" w:code="9"/>
          <w:pgMar w:top="1440" w:right="1440" w:bottom="1440" w:left="1440" w:header="397" w:footer="397" w:gutter="0"/>
          <w:cols w:space="312"/>
          <w:docGrid w:linePitch="360"/>
        </w:sectPr>
      </w:pPr>
    </w:p>
    <w:p w14:paraId="5A182D94" w14:textId="77777777" w:rsidR="006406EC" w:rsidRDefault="00514A2A" w:rsidP="00514A2A">
      <w:pPr>
        <w:pStyle w:val="F9-Paragraph"/>
      </w:pPr>
      <w:r>
        <w:lastRenderedPageBreak/>
        <w:t xml:space="preserve">Examine the schedule of warning notices and confirm that it gives details of each notice written content, location and the required frequency of inspection and maintenance. Check the maintenance programme exceptions listing to establish there are none relevant to this licence condition and discuss as necessary with the responsible person identified in the </w:t>
      </w:r>
      <w:r w:rsidR="00F50123">
        <w:t>arrangements</w:t>
      </w:r>
      <w:r>
        <w:t>.</w:t>
      </w:r>
    </w:p>
    <w:p w14:paraId="19C89648" w14:textId="415A3446" w:rsidR="00AC03F6" w:rsidRDefault="00514A2A" w:rsidP="00514A2A">
      <w:pPr>
        <w:pStyle w:val="F9-Paragraph"/>
      </w:pPr>
      <w:r>
        <w:t xml:space="preserve">The adequacy of warning notices should be assessed with regard to their intelligibility to the licensee’s staff and to visitors </w:t>
      </w:r>
      <w:r w:rsidR="00A73A52">
        <w:t>(for example,</w:t>
      </w:r>
      <w:r>
        <w:t xml:space="preserve"> contractors’ personnel and their conformance with the specific sign legislation</w:t>
      </w:r>
      <w:r w:rsidR="00A73A52">
        <w:t>)</w:t>
      </w:r>
      <w:r>
        <w:t xml:space="preserve">. </w:t>
      </w:r>
      <w:r w:rsidR="00A73A52">
        <w:br/>
      </w:r>
      <w:r>
        <w:t>Check that personnel on the site understand warning notices. Confirm by discussion with personnel, that they are aware of any potential hazards in the areas in which they are working as well as general site emergency systems.</w:t>
      </w:r>
    </w:p>
    <w:p w14:paraId="1C5C422A" w14:textId="75DBC675" w:rsidR="00514A2A" w:rsidRDefault="00514A2A" w:rsidP="00514A2A">
      <w:pPr>
        <w:pStyle w:val="F9-Paragraph"/>
      </w:pPr>
      <w:r>
        <w:t xml:space="preserve">Check on a sample basis a typical escape route by following only the signs posted. Discuss as necessary with the responsible person identified in the </w:t>
      </w:r>
      <w:r w:rsidR="00F50123">
        <w:t>arrangements</w:t>
      </w:r>
      <w:r>
        <w:t>. Establish that muster points are identified and check that they are tested on a routine basis.</w:t>
      </w:r>
    </w:p>
    <w:p w14:paraId="17D06972" w14:textId="77777777" w:rsidR="00A73A52" w:rsidRDefault="00A73A52" w:rsidP="00A73A52">
      <w:pPr>
        <w:pStyle w:val="F9-Paragraph"/>
        <w:numPr>
          <w:ilvl w:val="0"/>
          <w:numId w:val="0"/>
        </w:numPr>
        <w:ind w:left="851"/>
      </w:pPr>
    </w:p>
    <w:bookmarkStart w:id="5" w:name="_Toc161657573" w:displacedByCustomXml="next"/>
    <w:sdt>
      <w:sdtPr>
        <w:rPr>
          <w:color w:val="auto"/>
          <w:sz w:val="24"/>
        </w:rPr>
        <w:id w:val="-652758001"/>
        <w:docPartObj>
          <w:docPartGallery w:val="Bibliographies"/>
          <w:docPartUnique/>
        </w:docPartObj>
      </w:sdtPr>
      <w:sdtEndPr>
        <w:rPr>
          <w:color w:val="22413A"/>
          <w:sz w:val="48"/>
        </w:rPr>
      </w:sdtEndPr>
      <w:sdtContent>
        <w:p w14:paraId="223425A4" w14:textId="06B0E3F6" w:rsidR="00310FF0" w:rsidRDefault="00DB6014" w:rsidP="00DA6343">
          <w:pPr>
            <w:pStyle w:val="Heading1"/>
            <w:numPr>
              <w:ilvl w:val="0"/>
              <w:numId w:val="0"/>
            </w:numPr>
          </w:pPr>
          <w:r>
            <w:t>References</w:t>
          </w:r>
        </w:p>
        <w:bookmarkEnd w:id="5" w:displacedByCustomXml="next"/>
        <w:sdt>
          <w:sdtPr>
            <w:id w:val="-573587230"/>
            <w:bibliography/>
          </w:sdtPr>
          <w:sdtContent>
            <w:p w14:paraId="5BD6BDB1" w14:textId="77777777" w:rsidR="00F67F46" w:rsidRDefault="00140E1C" w:rsidP="00A73A52">
              <w:pPr>
                <w:pStyle w:val="InnerCoverTitle"/>
                <w:rPr>
                  <w:rFonts w:ascii="Calibri" w:hAnsi="Calibri"/>
                  <w:noProof/>
                  <w:color w:val="auto"/>
                  <w:sz w:val="20"/>
                  <w:szCs w:val="20"/>
                  <w:lang w:eastAsia="en-GB" w:bidi="ar-SA"/>
                </w:rPr>
              </w:pPr>
              <w:r w:rsidRPr="00100268">
                <w:rPr>
                  <w:noProof/>
                  <w:color w:val="auto"/>
                  <w:sz w:val="24"/>
                </w:rPr>
                <w:fldChar w:fldCharType="begin"/>
              </w:r>
              <w:r>
                <w:rPr>
                  <w:noProof/>
                </w:rPr>
                <w:instrText xml:space="preserve"> BIBLIOGRAPHY </w:instrText>
              </w:r>
              <w:r w:rsidRPr="00100268">
                <w:rPr>
                  <w:noProof/>
                  <w:color w:val="auto"/>
                  <w:sz w:val="24"/>
                </w:rP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F67F46" w14:paraId="693019B8" w14:textId="77777777">
                <w:trPr>
                  <w:divId w:val="904491135"/>
                  <w:tblCellSpacing w:w="15" w:type="dxa"/>
                </w:trPr>
                <w:tc>
                  <w:tcPr>
                    <w:tcW w:w="50" w:type="pct"/>
                    <w:hideMark/>
                  </w:tcPr>
                  <w:p w14:paraId="701AE69F" w14:textId="3870D637" w:rsidR="00F67F46" w:rsidRDefault="00F67F46">
                    <w:pPr>
                      <w:pStyle w:val="Bibliography"/>
                      <w:rPr>
                        <w:noProof/>
                        <w:szCs w:val="24"/>
                      </w:rPr>
                    </w:pPr>
                    <w:r>
                      <w:rPr>
                        <w:noProof/>
                      </w:rPr>
                      <w:t xml:space="preserve">[1] </w:t>
                    </w:r>
                  </w:p>
                </w:tc>
                <w:tc>
                  <w:tcPr>
                    <w:tcW w:w="0" w:type="auto"/>
                    <w:hideMark/>
                  </w:tcPr>
                  <w:p w14:paraId="530E5DC4" w14:textId="77777777" w:rsidR="00F67F46" w:rsidRDefault="00F67F46">
                    <w:pPr>
                      <w:pStyle w:val="Bibliography"/>
                      <w:rPr>
                        <w:noProof/>
                      </w:rPr>
                    </w:pPr>
                    <w:r>
                      <w:rPr>
                        <w:noProof/>
                      </w:rPr>
                      <w:t>ONR, “NS-INSP-GD-009 - LC9 Instructions to Persons on Site,” [Online]. Available: https://prodonrgov.sharepoint.com/sites/HOW2Hub.</w:t>
                    </w:r>
                  </w:p>
                </w:tc>
              </w:tr>
              <w:tr w:rsidR="00F67F46" w14:paraId="2AF9DDF7" w14:textId="77777777">
                <w:trPr>
                  <w:divId w:val="904491135"/>
                  <w:tblCellSpacing w:w="15" w:type="dxa"/>
                </w:trPr>
                <w:tc>
                  <w:tcPr>
                    <w:tcW w:w="50" w:type="pct"/>
                    <w:hideMark/>
                  </w:tcPr>
                  <w:p w14:paraId="755788CC" w14:textId="77777777" w:rsidR="00F67F46" w:rsidRDefault="00F67F46">
                    <w:pPr>
                      <w:pStyle w:val="Bibliography"/>
                      <w:rPr>
                        <w:noProof/>
                      </w:rPr>
                    </w:pPr>
                    <w:r>
                      <w:rPr>
                        <w:noProof/>
                      </w:rPr>
                      <w:t xml:space="preserve">[2] </w:t>
                    </w:r>
                  </w:p>
                </w:tc>
                <w:tc>
                  <w:tcPr>
                    <w:tcW w:w="0" w:type="auto"/>
                    <w:hideMark/>
                  </w:tcPr>
                  <w:p w14:paraId="3A27FBF6" w14:textId="77777777" w:rsidR="00F67F46" w:rsidRDefault="00F67F46">
                    <w:pPr>
                      <w:pStyle w:val="Bibliography"/>
                      <w:rPr>
                        <w:noProof/>
                      </w:rPr>
                    </w:pPr>
                    <w:r>
                      <w:rPr>
                        <w:noProof/>
                      </w:rPr>
                      <w:t>ONR, “ONR-RD-POL-002 - Risk Informed and Targeted Engagements (RITE) Policy,” [Online]. Available: https://prodonrgov.sharepoint.com/sites/HOW2Hub.</w:t>
                    </w:r>
                  </w:p>
                </w:tc>
              </w:tr>
              <w:tr w:rsidR="00F67F46" w14:paraId="37CCAC55" w14:textId="77777777">
                <w:trPr>
                  <w:divId w:val="904491135"/>
                  <w:tblCellSpacing w:w="15" w:type="dxa"/>
                </w:trPr>
                <w:tc>
                  <w:tcPr>
                    <w:tcW w:w="50" w:type="pct"/>
                    <w:hideMark/>
                  </w:tcPr>
                  <w:p w14:paraId="4EC51F27" w14:textId="77777777" w:rsidR="00F67F46" w:rsidRDefault="00F67F46">
                    <w:pPr>
                      <w:pStyle w:val="Bibliography"/>
                      <w:rPr>
                        <w:noProof/>
                      </w:rPr>
                    </w:pPr>
                    <w:r>
                      <w:rPr>
                        <w:noProof/>
                      </w:rPr>
                      <w:t xml:space="preserve">[3] </w:t>
                    </w:r>
                  </w:p>
                </w:tc>
                <w:tc>
                  <w:tcPr>
                    <w:tcW w:w="0" w:type="auto"/>
                    <w:hideMark/>
                  </w:tcPr>
                  <w:p w14:paraId="7B48ED83" w14:textId="77777777" w:rsidR="00F67F46" w:rsidRDefault="00F67F46">
                    <w:pPr>
                      <w:pStyle w:val="Bibliography"/>
                      <w:rPr>
                        <w:noProof/>
                      </w:rPr>
                    </w:pPr>
                    <w:r>
                      <w:rPr>
                        <w:noProof/>
                      </w:rPr>
                      <w:t>BSI, “BS EN ISO 7010:2020 - Graphical symbols on safety signs,” 2023.</w:t>
                    </w:r>
                  </w:p>
                </w:tc>
              </w:tr>
            </w:tbl>
            <w:p w14:paraId="41FC0887" w14:textId="77777777" w:rsidR="00F67F46" w:rsidRDefault="00F67F46">
              <w:pPr>
                <w:divId w:val="904491135"/>
                <w:rPr>
                  <w:rFonts w:eastAsia="Times New Roman"/>
                  <w:noProof/>
                </w:rPr>
              </w:pPr>
            </w:p>
            <w:p w14:paraId="68D2A194" w14:textId="77777777" w:rsidR="00A73A52" w:rsidRDefault="00140E1C" w:rsidP="00A73A52">
              <w:pPr>
                <w:pStyle w:val="InnerCoverTitle"/>
              </w:pPr>
              <w:r w:rsidRPr="00100268">
                <w:rPr>
                  <w:noProof/>
                </w:rPr>
                <w:fldChar w:fldCharType="end"/>
              </w:r>
            </w:p>
          </w:sdtContent>
        </w:sdt>
      </w:sdtContent>
    </w:sdt>
    <w:p w14:paraId="39540DF8" w14:textId="77777777" w:rsidR="00A73A52" w:rsidRDefault="00A73A52" w:rsidP="00A73A52">
      <w:pPr>
        <w:pStyle w:val="Heading1"/>
        <w:numPr>
          <w:ilvl w:val="0"/>
          <w:numId w:val="0"/>
        </w:numPr>
        <w:ind w:left="851" w:hanging="851"/>
        <w:sectPr w:rsidR="00A73A52" w:rsidSect="00B23A5E">
          <w:pgSz w:w="11906" w:h="16838" w:code="9"/>
          <w:pgMar w:top="1440" w:right="1440" w:bottom="1440" w:left="1440" w:header="397" w:footer="397" w:gutter="0"/>
          <w:cols w:space="312"/>
          <w:docGrid w:linePitch="360"/>
        </w:sectPr>
      </w:pPr>
    </w:p>
    <w:p w14:paraId="234541B6" w14:textId="2AF3EBC0" w:rsidR="00A73A52" w:rsidRPr="00595C8C" w:rsidRDefault="00A73A52" w:rsidP="00A73A52">
      <w:pPr>
        <w:pStyle w:val="Heading1"/>
        <w:numPr>
          <w:ilvl w:val="0"/>
          <w:numId w:val="0"/>
        </w:numPr>
        <w:ind w:left="851" w:hanging="851"/>
      </w:pPr>
      <w:r>
        <w:lastRenderedPageBreak/>
        <w:t>Document control</w:t>
      </w:r>
    </w:p>
    <w:p w14:paraId="3AA8639F" w14:textId="77777777" w:rsidR="00A73A52" w:rsidRPr="00A73A52" w:rsidRDefault="00A73A52" w:rsidP="00A73A52">
      <w:pPr>
        <w:rPr>
          <w:szCs w:val="24"/>
        </w:rPr>
      </w:pPr>
      <w:r w:rsidRPr="00A73A52">
        <w:rPr>
          <w:b/>
          <w:bCs/>
          <w:szCs w:val="24"/>
        </w:rPr>
        <w:t>Authored by</w:t>
      </w:r>
      <w:r w:rsidRPr="00A73A52">
        <w:rPr>
          <w:szCs w:val="24"/>
        </w:rPr>
        <w:t xml:space="preserve">: Nuclear Safety Inspector </w:t>
      </w:r>
    </w:p>
    <w:p w14:paraId="6902A3ED" w14:textId="77777777" w:rsidR="00A73A52" w:rsidRPr="00A73A52" w:rsidRDefault="00A73A52" w:rsidP="00A73A52">
      <w:pPr>
        <w:rPr>
          <w:szCs w:val="24"/>
        </w:rPr>
      </w:pPr>
      <w:r w:rsidRPr="00A73A52">
        <w:rPr>
          <w:b/>
          <w:bCs/>
          <w:szCs w:val="24"/>
        </w:rPr>
        <w:t>Approved by</w:t>
      </w:r>
      <w:r w:rsidRPr="00A73A52">
        <w:rPr>
          <w:szCs w:val="24"/>
        </w:rPr>
        <w:t>: Head of Profession – Operational Inspection</w:t>
      </w:r>
    </w:p>
    <w:p w14:paraId="2CD9C2C6" w14:textId="320A0E58" w:rsidR="00A73A52" w:rsidRPr="00196ADB" w:rsidRDefault="00A73A52" w:rsidP="00A73A52">
      <w:pPr>
        <w:rPr>
          <w:szCs w:val="24"/>
        </w:rPr>
      </w:pPr>
      <w:r w:rsidRPr="00196ADB">
        <w:rPr>
          <w:b/>
          <w:bCs/>
          <w:szCs w:val="24"/>
        </w:rPr>
        <w:t>Issue</w:t>
      </w:r>
      <w:r w:rsidRPr="00196ADB">
        <w:rPr>
          <w:szCs w:val="24"/>
        </w:rPr>
        <w:t xml:space="preserve">: </w:t>
      </w:r>
      <w:sdt>
        <w:sdtPr>
          <w:rPr>
            <w:szCs w:val="24"/>
          </w:rPr>
          <w:alias w:val="Issue No."/>
          <w:tag w:val=""/>
          <w:id w:val="-894428327"/>
          <w:placeholder>
            <w:docPart w:val="F19BEB5979E44A8AA9AA1960349F6CE3"/>
          </w:placeholder>
          <w:dataBinding w:prefixMappings="xmlns:ns0='http://purl.org/dc/elements/1.1/' xmlns:ns1='http://schemas.openxmlformats.org/package/2006/metadata/core-properties' " w:xpath="/ns1:coreProperties[1]/ns1:contentStatus[1]" w:storeItemID="{6C3C8BC8-F283-45AE-878A-BAB7291924A1}"/>
          <w:text/>
        </w:sdtPr>
        <w:sdtContent>
          <w:r>
            <w:rPr>
              <w:szCs w:val="24"/>
            </w:rPr>
            <w:t>6.3</w:t>
          </w:r>
        </w:sdtContent>
      </w:sdt>
    </w:p>
    <w:p w14:paraId="3911F0C9" w14:textId="0418BCD9" w:rsidR="00A73A52" w:rsidRPr="00196ADB" w:rsidRDefault="00A73A52" w:rsidP="00A73A52">
      <w:pPr>
        <w:rPr>
          <w:szCs w:val="24"/>
        </w:rPr>
      </w:pPr>
      <w:r>
        <w:rPr>
          <w:b/>
          <w:bCs/>
          <w:szCs w:val="24"/>
        </w:rPr>
        <w:t>Published</w:t>
      </w:r>
      <w:r w:rsidRPr="00196ADB">
        <w:rPr>
          <w:szCs w:val="24"/>
        </w:rPr>
        <w:t xml:space="preserve">: </w:t>
      </w:r>
      <w:r w:rsidRPr="00A73A52">
        <w:rPr>
          <w:szCs w:val="24"/>
        </w:rPr>
        <w:t>October 2025</w:t>
      </w:r>
    </w:p>
    <w:p w14:paraId="004F141C" w14:textId="58298C37" w:rsidR="00A73A52" w:rsidRPr="00196ADB" w:rsidRDefault="00A73A52" w:rsidP="00A73A52">
      <w:pPr>
        <w:rPr>
          <w:szCs w:val="24"/>
        </w:rPr>
      </w:pPr>
      <w:r w:rsidRPr="00196ADB">
        <w:rPr>
          <w:b/>
          <w:bCs/>
          <w:szCs w:val="24"/>
        </w:rPr>
        <w:t xml:space="preserve">Next </w:t>
      </w:r>
      <w:r>
        <w:rPr>
          <w:b/>
          <w:bCs/>
          <w:szCs w:val="24"/>
        </w:rPr>
        <w:t>scheduled review</w:t>
      </w:r>
      <w:r w:rsidRPr="00196ADB">
        <w:rPr>
          <w:szCs w:val="24"/>
        </w:rPr>
        <w:t xml:space="preserve">: </w:t>
      </w:r>
      <w:r w:rsidRPr="00A73A52">
        <w:rPr>
          <w:szCs w:val="24"/>
        </w:rPr>
        <w:t>October 2030</w:t>
      </w:r>
    </w:p>
    <w:p w14:paraId="74C3156A" w14:textId="0AA31410" w:rsidR="00A73A52" w:rsidRPr="00196ADB" w:rsidRDefault="00A73A52" w:rsidP="00A73A52">
      <w:pPr>
        <w:rPr>
          <w:szCs w:val="24"/>
        </w:rPr>
      </w:pPr>
      <w:r w:rsidRPr="00196ADB">
        <w:rPr>
          <w:b/>
          <w:bCs/>
          <w:szCs w:val="24"/>
        </w:rPr>
        <w:t>Doc</w:t>
      </w:r>
      <w:r>
        <w:rPr>
          <w:b/>
          <w:bCs/>
          <w:szCs w:val="24"/>
        </w:rPr>
        <w:t>ument reference</w:t>
      </w:r>
      <w:r w:rsidRPr="00196ADB">
        <w:rPr>
          <w:szCs w:val="24"/>
        </w:rPr>
        <w:t xml:space="preserve">: </w:t>
      </w:r>
      <w:r>
        <w:rPr>
          <w:szCs w:val="24"/>
        </w:rPr>
        <w:t>NS-INSP-GD-008</w:t>
      </w:r>
    </w:p>
    <w:p w14:paraId="1B662E1F" w14:textId="77777777" w:rsidR="00A73A52" w:rsidRDefault="00A73A52" w:rsidP="00A73A52"/>
    <w:p w14:paraId="3A040C57" w14:textId="77777777" w:rsidR="00A73A52" w:rsidRDefault="00A73A52" w:rsidP="00A73A52">
      <w:pPr>
        <w:pStyle w:val="Caption"/>
        <w:keepNext/>
      </w:pPr>
      <w:r>
        <w:t>Revision commentary</w:t>
      </w:r>
    </w:p>
    <w:tbl>
      <w:tblPr>
        <w:tblStyle w:val="ONRTable1"/>
        <w:tblW w:w="0" w:type="auto"/>
        <w:tblInd w:w="10" w:type="dxa"/>
        <w:tblLook w:val="04A0" w:firstRow="1" w:lastRow="0" w:firstColumn="1" w:lastColumn="0" w:noHBand="0" w:noVBand="1"/>
      </w:tblPr>
      <w:tblGrid>
        <w:gridCol w:w="1550"/>
        <w:gridCol w:w="7466"/>
      </w:tblGrid>
      <w:tr w:rsidR="00A73A52" w:rsidRPr="00B23A5E" w14:paraId="3C0226CE" w14:textId="77777777" w:rsidTr="00A77ADB">
        <w:trPr>
          <w:cnfStyle w:val="100000000000" w:firstRow="1" w:lastRow="0" w:firstColumn="0" w:lastColumn="0" w:oddVBand="0" w:evenVBand="0" w:oddHBand="0" w:evenHBand="0" w:firstRowFirstColumn="0" w:firstRowLastColumn="0" w:lastRowFirstColumn="0" w:lastRowLastColumn="0"/>
        </w:trPr>
        <w:tc>
          <w:tcPr>
            <w:tcW w:w="1550" w:type="dxa"/>
          </w:tcPr>
          <w:p w14:paraId="485A3E78" w14:textId="7B739D50" w:rsidR="00A73A52" w:rsidRPr="00B23A5E" w:rsidRDefault="00A73A52" w:rsidP="00A77ADB">
            <w:pPr>
              <w:spacing w:before="60" w:after="60"/>
              <w:rPr>
                <w:b w:val="0"/>
                <w:bCs/>
              </w:rPr>
            </w:pPr>
            <w:r w:rsidRPr="00B23A5E">
              <w:rPr>
                <w:b w:val="0"/>
                <w:bCs/>
              </w:rPr>
              <w:t>Issue</w:t>
            </w:r>
          </w:p>
        </w:tc>
        <w:tc>
          <w:tcPr>
            <w:tcW w:w="7466" w:type="dxa"/>
          </w:tcPr>
          <w:p w14:paraId="491B6BC4" w14:textId="12F56136" w:rsidR="00A73A52" w:rsidRPr="00B23A5E" w:rsidRDefault="00A73A52" w:rsidP="00A77ADB">
            <w:pPr>
              <w:spacing w:before="60" w:after="60"/>
              <w:rPr>
                <w:b w:val="0"/>
                <w:bCs/>
              </w:rPr>
            </w:pPr>
            <w:r w:rsidRPr="00B23A5E">
              <w:rPr>
                <w:b w:val="0"/>
                <w:bCs/>
              </w:rPr>
              <w:t xml:space="preserve">Description of </w:t>
            </w:r>
            <w:r>
              <w:rPr>
                <w:b w:val="0"/>
                <w:bCs/>
              </w:rPr>
              <w:t>u</w:t>
            </w:r>
            <w:r w:rsidRPr="00B23A5E">
              <w:rPr>
                <w:b w:val="0"/>
                <w:bCs/>
              </w:rPr>
              <w:t>pdate(s)</w:t>
            </w:r>
          </w:p>
        </w:tc>
      </w:tr>
      <w:tr w:rsidR="00A73A52" w:rsidRPr="00B23A5E" w14:paraId="03CB03C4" w14:textId="77777777" w:rsidTr="00A77ADB">
        <w:tc>
          <w:tcPr>
            <w:tcW w:w="1550" w:type="dxa"/>
          </w:tcPr>
          <w:p w14:paraId="39977631" w14:textId="77777777" w:rsidR="00A73A52" w:rsidRPr="00B23A5E" w:rsidRDefault="00A73A52" w:rsidP="00A77ADB">
            <w:pPr>
              <w:spacing w:before="60" w:after="60"/>
              <w:rPr>
                <w:bCs/>
              </w:rPr>
            </w:pPr>
            <w:r>
              <w:rPr>
                <w:bCs/>
              </w:rPr>
              <w:t>6</w:t>
            </w:r>
          </w:p>
        </w:tc>
        <w:tc>
          <w:tcPr>
            <w:tcW w:w="7466" w:type="dxa"/>
          </w:tcPr>
          <w:p w14:paraId="029E08FA" w14:textId="77777777" w:rsidR="00A73A52" w:rsidRPr="00B23A5E" w:rsidRDefault="00A73A52" w:rsidP="00A77ADB">
            <w:pPr>
              <w:spacing w:before="60" w:after="60"/>
              <w:rPr>
                <w:bCs/>
              </w:rPr>
            </w:pPr>
            <w:r>
              <w:t>Routine update and review date extended.</w:t>
            </w:r>
          </w:p>
        </w:tc>
      </w:tr>
      <w:tr w:rsidR="00A73A52" w:rsidRPr="00B23A5E" w14:paraId="37B14C12" w14:textId="77777777" w:rsidTr="00A77ADB">
        <w:tc>
          <w:tcPr>
            <w:tcW w:w="1550" w:type="dxa"/>
          </w:tcPr>
          <w:p w14:paraId="1E5C1860" w14:textId="77777777" w:rsidR="00A73A52" w:rsidRPr="00B23A5E" w:rsidRDefault="00A73A52" w:rsidP="00A77ADB">
            <w:pPr>
              <w:spacing w:before="60" w:after="60"/>
              <w:rPr>
                <w:bCs/>
              </w:rPr>
            </w:pPr>
            <w:r>
              <w:rPr>
                <w:bCs/>
              </w:rPr>
              <w:t>6.1</w:t>
            </w:r>
          </w:p>
        </w:tc>
        <w:tc>
          <w:tcPr>
            <w:tcW w:w="7466" w:type="dxa"/>
          </w:tcPr>
          <w:p w14:paraId="4E1FDEC0" w14:textId="77777777" w:rsidR="00A73A52" w:rsidRPr="00B23A5E" w:rsidRDefault="00A73A52" w:rsidP="00A77ADB">
            <w:pPr>
              <w:spacing w:before="60" w:after="60"/>
              <w:rPr>
                <w:bCs/>
              </w:rPr>
            </w:pPr>
            <w:r>
              <w:t>Review date extended from Dec-23 to align with review of other related TIGs.</w:t>
            </w:r>
          </w:p>
        </w:tc>
      </w:tr>
      <w:tr w:rsidR="00A73A52" w14:paraId="32737586" w14:textId="77777777" w:rsidTr="00A77ADB">
        <w:tc>
          <w:tcPr>
            <w:tcW w:w="1550" w:type="dxa"/>
          </w:tcPr>
          <w:p w14:paraId="27C0284E" w14:textId="77777777" w:rsidR="00A73A52" w:rsidRDefault="00A73A52" w:rsidP="00A77ADB">
            <w:pPr>
              <w:spacing w:before="60" w:after="60"/>
            </w:pPr>
            <w:r>
              <w:t>6.2</w:t>
            </w:r>
          </w:p>
        </w:tc>
        <w:tc>
          <w:tcPr>
            <w:tcW w:w="7466" w:type="dxa"/>
          </w:tcPr>
          <w:p w14:paraId="11D7030B" w14:textId="77777777" w:rsidR="00A73A52" w:rsidRDefault="00A73A52" w:rsidP="00A77ADB">
            <w:pPr>
              <w:spacing w:before="60" w:after="60"/>
            </w:pPr>
            <w:r>
              <w:t>Minor content updates to Section 4.</w:t>
            </w:r>
          </w:p>
          <w:p w14:paraId="009C7426" w14:textId="77777777" w:rsidR="00A73A52" w:rsidRDefault="00A73A52" w:rsidP="00A77ADB">
            <w:pPr>
              <w:spacing w:before="60" w:after="60"/>
            </w:pPr>
            <w:r>
              <w:t>‘Procedure’ replaced by ‘Arrangements’ in Section 5.</w:t>
            </w:r>
          </w:p>
          <w:p w14:paraId="0D207D4C" w14:textId="77777777" w:rsidR="00A73A52" w:rsidRDefault="00A73A52" w:rsidP="00A77ADB">
            <w:pPr>
              <w:spacing w:before="60" w:after="60"/>
            </w:pPr>
            <w:r>
              <w:t>Review date extended to March 2027.</w:t>
            </w:r>
          </w:p>
        </w:tc>
      </w:tr>
      <w:tr w:rsidR="00A73A52" w14:paraId="76D23DA7" w14:textId="77777777" w:rsidTr="00A77ADB">
        <w:tc>
          <w:tcPr>
            <w:tcW w:w="1550" w:type="dxa"/>
          </w:tcPr>
          <w:p w14:paraId="12705B67" w14:textId="77777777" w:rsidR="00A73A52" w:rsidRDefault="00A73A52" w:rsidP="00A77ADB">
            <w:pPr>
              <w:spacing w:before="60" w:after="60"/>
            </w:pPr>
            <w:r>
              <w:t>6.3</w:t>
            </w:r>
          </w:p>
        </w:tc>
        <w:tc>
          <w:tcPr>
            <w:tcW w:w="7466" w:type="dxa"/>
          </w:tcPr>
          <w:p w14:paraId="7B6F45B5" w14:textId="77777777" w:rsidR="00A73A52" w:rsidRDefault="00A73A52" w:rsidP="00A77ADB">
            <w:pPr>
              <w:spacing w:before="60" w:after="60"/>
            </w:pPr>
            <w:r w:rsidRPr="0096032E">
              <w:t>Minor update - Document simplified</w:t>
            </w:r>
            <w:r>
              <w:t xml:space="preserve"> and </w:t>
            </w:r>
            <w:r w:rsidRPr="0096032E">
              <w:t>duplication removed, no</w:t>
            </w:r>
            <w:r>
              <w:t xml:space="preserve"> </w:t>
            </w:r>
            <w:r w:rsidRPr="0096032E">
              <w:t>change to outcomes or intent.</w:t>
            </w:r>
          </w:p>
        </w:tc>
      </w:tr>
    </w:tbl>
    <w:p w14:paraId="0AB37AA6" w14:textId="7A9432DD" w:rsidR="00140E1C" w:rsidRDefault="00140E1C" w:rsidP="00DA6343">
      <w:pPr>
        <w:pStyle w:val="Bibliography"/>
        <w:ind w:left="720" w:hanging="578"/>
      </w:pPr>
    </w:p>
    <w:sectPr w:rsidR="00140E1C" w:rsidSect="00B23A5E">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0C9972D" w14:textId="77777777" w:rsidR="00F00F40" w:rsidRDefault="00F00F40" w:rsidP="007D199A">
      <w:pPr>
        <w:spacing w:after="0"/>
      </w:pPr>
      <w:r>
        <w:separator/>
      </w:r>
    </w:p>
    <w:p w14:paraId="30B98805" w14:textId="77777777" w:rsidR="00F00F40" w:rsidRDefault="00F00F40"/>
  </w:endnote>
  <w:endnote w:type="continuationSeparator" w:id="0">
    <w:p w14:paraId="22C16B2B" w14:textId="77777777" w:rsidR="00F00F40" w:rsidRDefault="00F00F40" w:rsidP="007D199A">
      <w:pPr>
        <w:spacing w:after="0"/>
      </w:pPr>
      <w:r>
        <w:continuationSeparator/>
      </w:r>
    </w:p>
    <w:p w14:paraId="713913E7" w14:textId="77777777" w:rsidR="00F00F40" w:rsidRDefault="00F00F4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E993697" w:rsidR="007C3C1D" w:rsidRPr="00196ADB" w:rsidRDefault="006A525B" w:rsidP="007C3C1D">
    <w:pPr>
      <w:pStyle w:val="Footer"/>
      <w:jc w:val="left"/>
      <w:rPr>
        <w:sz w:val="22"/>
      </w:rPr>
    </w:pPr>
    <w:r w:rsidRPr="00196ADB">
      <w:rPr>
        <w:sz w:val="22"/>
      </w:rPr>
      <w:t>ONR-DOC-TEMP-</w:t>
    </w:r>
    <w:r w:rsidR="00821337" w:rsidRPr="00196ADB">
      <w:rPr>
        <w:sz w:val="22"/>
      </w:rPr>
      <w:t>003</w:t>
    </w:r>
    <w:r w:rsidRPr="00196ADB">
      <w:rPr>
        <w:sz w:val="22"/>
      </w:rPr>
      <w:t xml:space="preserve"> (Issue </w:t>
    </w:r>
    <w:r w:rsidR="00821337" w:rsidRPr="00196ADB">
      <w:rPr>
        <w:sz w:val="22"/>
      </w:rPr>
      <w:t>3</w:t>
    </w:r>
    <w:r w:rsidR="00B23A5E" w:rsidRPr="00196ADB">
      <w:rPr>
        <w:sz w:val="22"/>
      </w:rPr>
      <w:t>.</w:t>
    </w:r>
    <w:r w:rsidR="00196ADB" w:rsidRPr="00196ADB">
      <w:rPr>
        <w:sz w:val="22"/>
      </w:rPr>
      <w:t>2</w:t>
    </w:r>
    <w:r w:rsidRPr="00196ADB">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222CC8" w14:textId="2BEAF369" w:rsidR="004A6791" w:rsidRPr="004A6791" w:rsidRDefault="004A6791" w:rsidP="004A6791">
    <w:pPr>
      <w:pStyle w:val="Footer"/>
    </w:pPr>
    <w:r>
      <w:t xml:space="preserve">Page | </w:t>
    </w:r>
    <w:r>
      <w:fldChar w:fldCharType="begin"/>
    </w:r>
    <w:r>
      <w:instrText>PAGE   \* MERGEFORMAT</w:instrText>
    </w:r>
    <w:r>
      <w:fldChar w:fldCharType="separate"/>
    </w:r>
    <w:r>
      <w:t>1</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6B1349" w14:textId="77777777" w:rsidR="00F00F40" w:rsidRPr="005E0344" w:rsidRDefault="00F00F40" w:rsidP="005E0344">
      <w:pPr>
        <w:spacing w:after="120"/>
        <w:rPr>
          <w:color w:val="000000" w:themeColor="text2"/>
        </w:rPr>
      </w:pPr>
      <w:r w:rsidRPr="005E0344">
        <w:rPr>
          <w:color w:val="000000" w:themeColor="text2"/>
        </w:rPr>
        <w:separator/>
      </w:r>
    </w:p>
  </w:footnote>
  <w:footnote w:type="continuationSeparator" w:id="0">
    <w:p w14:paraId="5A756361" w14:textId="77777777" w:rsidR="00F00F40" w:rsidRPr="005E0344" w:rsidRDefault="00F00F40" w:rsidP="0090581D">
      <w:pPr>
        <w:spacing w:after="120"/>
        <w:rPr>
          <w:color w:val="000000" w:themeColor="text2"/>
        </w:rPr>
      </w:pPr>
      <w:r w:rsidRPr="005E0344">
        <w:rPr>
          <w:color w:val="000000" w:themeColor="text2"/>
        </w:rPr>
        <w:continuationSeparator/>
      </w:r>
    </w:p>
    <w:p w14:paraId="6472732D" w14:textId="77777777" w:rsidR="00F00F40" w:rsidRDefault="00F00F40"/>
  </w:footnote>
  <w:footnote w:type="continuationNotice" w:id="1">
    <w:p w14:paraId="072E9BF4" w14:textId="77777777" w:rsidR="00F00F40" w:rsidRDefault="00F00F40">
      <w:pPr>
        <w:spacing w:after="0"/>
      </w:pPr>
    </w:p>
    <w:p w14:paraId="222191EB" w14:textId="77777777" w:rsidR="00F00F40" w:rsidRDefault="00F00F4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4725B562" w:rsidR="00177666" w:rsidRPr="00196ADB" w:rsidRDefault="00000000"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604A32">
          <w:rPr>
            <w:sz w:val="20"/>
            <w:szCs w:val="24"/>
          </w:rPr>
          <w:t>LC8 Warning Notices</w:t>
        </w:r>
      </w:sdtContent>
    </w:sdt>
    <w:r w:rsidR="004E3932" w:rsidRPr="00196ADB">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FB6E6D">
          <w:rPr>
            <w:sz w:val="20"/>
            <w:szCs w:val="24"/>
          </w:rPr>
          <w:t>6.3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909719D"/>
    <w:multiLevelType w:val="hybridMultilevel"/>
    <w:tmpl w:val="B2ACF3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9706A39"/>
    <w:multiLevelType w:val="multilevel"/>
    <w:tmpl w:val="3858D28C"/>
    <w:lvl w:ilvl="0">
      <w:start w:val="1"/>
      <w:numFmt w:val="decimal"/>
      <w:lvlText w:val="%1"/>
      <w:lvlJc w:val="left"/>
      <w:pPr>
        <w:tabs>
          <w:tab w:val="num" w:pos="-31680"/>
        </w:tabs>
        <w:ind w:left="720" w:hanging="720"/>
      </w:pPr>
      <w:rPr>
        <w:rFonts w:hint="default"/>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4" w15:restartNumberingAfterBreak="0">
    <w:nsid w:val="2A3C01AF"/>
    <w:multiLevelType w:val="hybridMultilevel"/>
    <w:tmpl w:val="6B90F77E"/>
    <w:lvl w:ilvl="0" w:tplc="08090017">
      <w:start w:val="1"/>
      <w:numFmt w:val="lowerLetter"/>
      <w:lvlText w:val="%1)"/>
      <w:lvlJc w:val="left"/>
      <w:pPr>
        <w:ind w:left="1571" w:hanging="360"/>
      </w:p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9746DF9A"/>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7462E5A"/>
    <w:multiLevelType w:val="hybridMultilevel"/>
    <w:tmpl w:val="6AAE3514"/>
    <w:lvl w:ilvl="0" w:tplc="05DE7B3E">
      <w:start w:val="1"/>
      <w:numFmt w:val="lowerLetter"/>
      <w:lvlText w:val="(%1)"/>
      <w:lvlJc w:val="left"/>
      <w:pPr>
        <w:ind w:left="1080" w:hanging="360"/>
      </w:pPr>
      <w:rPr>
        <w:rFonts w:hint="default"/>
      </w:rPr>
    </w:lvl>
    <w:lvl w:ilvl="1" w:tplc="08090019">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8"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4E83E54"/>
    <w:multiLevelType w:val="hybridMultilevel"/>
    <w:tmpl w:val="CBB0C0C8"/>
    <w:lvl w:ilvl="0" w:tplc="51300A06">
      <w:start w:val="1"/>
      <w:numFmt w:val="decimal"/>
      <w:pStyle w:val="F9-Paragraph"/>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487861B1"/>
    <w:multiLevelType w:val="hybridMultilevel"/>
    <w:tmpl w:val="1882AFB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75F46359"/>
    <w:multiLevelType w:val="hybridMultilevel"/>
    <w:tmpl w:val="05C00A4E"/>
    <w:lvl w:ilvl="0" w:tplc="BFB4E438">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8" w15:restartNumberingAfterBreak="0">
    <w:nsid w:val="795D3E46"/>
    <w:multiLevelType w:val="multilevel"/>
    <w:tmpl w:val="6BB451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0"/>
  </w:num>
  <w:num w:numId="12" w16cid:durableId="1085146277">
    <w:abstractNumId w:val="26"/>
  </w:num>
  <w:num w:numId="13" w16cid:durableId="989944809">
    <w:abstractNumId w:val="18"/>
  </w:num>
  <w:num w:numId="14" w16cid:durableId="1148547717">
    <w:abstractNumId w:val="11"/>
  </w:num>
  <w:num w:numId="15" w16cid:durableId="1619264317">
    <w:abstractNumId w:val="26"/>
    <w:lvlOverride w:ilvl="0">
      <w:startOverride w:val="1"/>
    </w:lvlOverride>
  </w:num>
  <w:num w:numId="16" w16cid:durableId="1717772705">
    <w:abstractNumId w:val="18"/>
    <w:lvlOverride w:ilvl="0">
      <w:startOverride w:val="1"/>
    </w:lvlOverride>
  </w:num>
  <w:num w:numId="17" w16cid:durableId="1421370352">
    <w:abstractNumId w:val="11"/>
    <w:lvlOverride w:ilvl="0">
      <w:startOverride w:val="1"/>
    </w:lvlOverride>
  </w:num>
  <w:num w:numId="18" w16cid:durableId="802893121">
    <w:abstractNumId w:val="25"/>
  </w:num>
  <w:num w:numId="19" w16cid:durableId="1666081420">
    <w:abstractNumId w:val="22"/>
  </w:num>
  <w:num w:numId="20" w16cid:durableId="874538197">
    <w:abstractNumId w:val="16"/>
  </w:num>
  <w:num w:numId="21" w16cid:durableId="2057311976">
    <w:abstractNumId w:val="23"/>
  </w:num>
  <w:num w:numId="22" w16cid:durableId="689793726">
    <w:abstractNumId w:val="15"/>
  </w:num>
  <w:num w:numId="23" w16cid:durableId="48653822">
    <w:abstractNumId w:val="27"/>
  </w:num>
  <w:num w:numId="24" w16cid:durableId="1603800266">
    <w:abstractNumId w:val="20"/>
  </w:num>
  <w:num w:numId="25" w16cid:durableId="1864591591">
    <w:abstractNumId w:val="19"/>
  </w:num>
  <w:num w:numId="26" w16cid:durableId="832574242">
    <w:abstractNumId w:val="24"/>
  </w:num>
  <w:num w:numId="27" w16cid:durableId="1391732823">
    <w:abstractNumId w:val="19"/>
    <w:lvlOverride w:ilvl="0">
      <w:startOverride w:val="1"/>
    </w:lvlOverride>
  </w:num>
  <w:num w:numId="28" w16cid:durableId="913272990">
    <w:abstractNumId w:val="13"/>
  </w:num>
  <w:num w:numId="29" w16cid:durableId="1430353369">
    <w:abstractNumId w:val="17"/>
  </w:num>
  <w:num w:numId="30" w16cid:durableId="16393477">
    <w:abstractNumId w:val="28"/>
  </w:num>
  <w:num w:numId="31" w16cid:durableId="1649476521">
    <w:abstractNumId w:val="12"/>
  </w:num>
  <w:num w:numId="32" w16cid:durableId="1298995299">
    <w:abstractNumId w:val="21"/>
  </w:num>
  <w:num w:numId="33" w16cid:durableId="610863969">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11177"/>
    <w:rsid w:val="00014814"/>
    <w:rsid w:val="00022033"/>
    <w:rsid w:val="00024522"/>
    <w:rsid w:val="00024AE9"/>
    <w:rsid w:val="00024B2E"/>
    <w:rsid w:val="0002540F"/>
    <w:rsid w:val="00027F4F"/>
    <w:rsid w:val="00030430"/>
    <w:rsid w:val="0003078E"/>
    <w:rsid w:val="00031B89"/>
    <w:rsid w:val="0003693D"/>
    <w:rsid w:val="0004440F"/>
    <w:rsid w:val="00052C8A"/>
    <w:rsid w:val="000548C8"/>
    <w:rsid w:val="00064A1B"/>
    <w:rsid w:val="00075605"/>
    <w:rsid w:val="00075C66"/>
    <w:rsid w:val="000817D4"/>
    <w:rsid w:val="00082879"/>
    <w:rsid w:val="00091EEA"/>
    <w:rsid w:val="0009225F"/>
    <w:rsid w:val="000A105C"/>
    <w:rsid w:val="000B4AA9"/>
    <w:rsid w:val="000C2DDC"/>
    <w:rsid w:val="000C5F5A"/>
    <w:rsid w:val="000D2FD4"/>
    <w:rsid w:val="000D3232"/>
    <w:rsid w:val="000F1B7B"/>
    <w:rsid w:val="000F2ED4"/>
    <w:rsid w:val="00100268"/>
    <w:rsid w:val="001028E8"/>
    <w:rsid w:val="00103043"/>
    <w:rsid w:val="00120D68"/>
    <w:rsid w:val="001215B6"/>
    <w:rsid w:val="001217D7"/>
    <w:rsid w:val="00122FCC"/>
    <w:rsid w:val="00124C2B"/>
    <w:rsid w:val="00126752"/>
    <w:rsid w:val="00130B30"/>
    <w:rsid w:val="001368D1"/>
    <w:rsid w:val="00140E1C"/>
    <w:rsid w:val="00143B21"/>
    <w:rsid w:val="00147AE4"/>
    <w:rsid w:val="00154A07"/>
    <w:rsid w:val="001571E5"/>
    <w:rsid w:val="00157AE3"/>
    <w:rsid w:val="00177666"/>
    <w:rsid w:val="001849CA"/>
    <w:rsid w:val="00185410"/>
    <w:rsid w:val="00191C15"/>
    <w:rsid w:val="00192352"/>
    <w:rsid w:val="0019565B"/>
    <w:rsid w:val="00196ADB"/>
    <w:rsid w:val="001B02A9"/>
    <w:rsid w:val="001B4D5A"/>
    <w:rsid w:val="001C0489"/>
    <w:rsid w:val="001C3EC4"/>
    <w:rsid w:val="001C4D63"/>
    <w:rsid w:val="001D0DE0"/>
    <w:rsid w:val="001D5AFF"/>
    <w:rsid w:val="001D6E17"/>
    <w:rsid w:val="001D74B4"/>
    <w:rsid w:val="001E03E1"/>
    <w:rsid w:val="001E5C19"/>
    <w:rsid w:val="001E5E7D"/>
    <w:rsid w:val="001F059F"/>
    <w:rsid w:val="00200811"/>
    <w:rsid w:val="00200CA1"/>
    <w:rsid w:val="0021338D"/>
    <w:rsid w:val="0021480F"/>
    <w:rsid w:val="00214D43"/>
    <w:rsid w:val="00223090"/>
    <w:rsid w:val="002238B4"/>
    <w:rsid w:val="00227456"/>
    <w:rsid w:val="002319AB"/>
    <w:rsid w:val="002319AC"/>
    <w:rsid w:val="00234342"/>
    <w:rsid w:val="0024040D"/>
    <w:rsid w:val="00241131"/>
    <w:rsid w:val="00251CD7"/>
    <w:rsid w:val="00254BDE"/>
    <w:rsid w:val="00255FA3"/>
    <w:rsid w:val="00257288"/>
    <w:rsid w:val="00261FB6"/>
    <w:rsid w:val="002629F8"/>
    <w:rsid w:val="00263396"/>
    <w:rsid w:val="002659FA"/>
    <w:rsid w:val="00267815"/>
    <w:rsid w:val="00280DDF"/>
    <w:rsid w:val="00284F46"/>
    <w:rsid w:val="00287420"/>
    <w:rsid w:val="002917FF"/>
    <w:rsid w:val="00292ADF"/>
    <w:rsid w:val="00296DBB"/>
    <w:rsid w:val="00297C7A"/>
    <w:rsid w:val="002A0DEC"/>
    <w:rsid w:val="002B1C53"/>
    <w:rsid w:val="002C4CAC"/>
    <w:rsid w:val="002D6F10"/>
    <w:rsid w:val="002E0BE4"/>
    <w:rsid w:val="002E3B58"/>
    <w:rsid w:val="002E3E8A"/>
    <w:rsid w:val="002E6A6A"/>
    <w:rsid w:val="002F3397"/>
    <w:rsid w:val="0030114C"/>
    <w:rsid w:val="0030380D"/>
    <w:rsid w:val="00310FF0"/>
    <w:rsid w:val="00311046"/>
    <w:rsid w:val="00312411"/>
    <w:rsid w:val="00312E94"/>
    <w:rsid w:val="00323E71"/>
    <w:rsid w:val="00326F77"/>
    <w:rsid w:val="00334A00"/>
    <w:rsid w:val="00336581"/>
    <w:rsid w:val="003371AE"/>
    <w:rsid w:val="003401B0"/>
    <w:rsid w:val="00345D54"/>
    <w:rsid w:val="00346C8E"/>
    <w:rsid w:val="00351095"/>
    <w:rsid w:val="003561A0"/>
    <w:rsid w:val="00362249"/>
    <w:rsid w:val="00363DAF"/>
    <w:rsid w:val="0036542E"/>
    <w:rsid w:val="00367BD5"/>
    <w:rsid w:val="00381F4C"/>
    <w:rsid w:val="00390327"/>
    <w:rsid w:val="00393B78"/>
    <w:rsid w:val="003A01E9"/>
    <w:rsid w:val="003B2AA5"/>
    <w:rsid w:val="003B4A7F"/>
    <w:rsid w:val="003C0306"/>
    <w:rsid w:val="003C114C"/>
    <w:rsid w:val="003C465D"/>
    <w:rsid w:val="003D0718"/>
    <w:rsid w:val="003D495D"/>
    <w:rsid w:val="003E098E"/>
    <w:rsid w:val="003E2FAE"/>
    <w:rsid w:val="00400769"/>
    <w:rsid w:val="00407CF7"/>
    <w:rsid w:val="004147D9"/>
    <w:rsid w:val="00415ED6"/>
    <w:rsid w:val="00417CAF"/>
    <w:rsid w:val="00420A11"/>
    <w:rsid w:val="00422265"/>
    <w:rsid w:val="0042228B"/>
    <w:rsid w:val="00426901"/>
    <w:rsid w:val="00431999"/>
    <w:rsid w:val="004373A7"/>
    <w:rsid w:val="00437D94"/>
    <w:rsid w:val="0044030C"/>
    <w:rsid w:val="00441949"/>
    <w:rsid w:val="004607F9"/>
    <w:rsid w:val="00464074"/>
    <w:rsid w:val="004648A4"/>
    <w:rsid w:val="00471380"/>
    <w:rsid w:val="004756EB"/>
    <w:rsid w:val="0048283F"/>
    <w:rsid w:val="0048438B"/>
    <w:rsid w:val="00494F0D"/>
    <w:rsid w:val="00495B48"/>
    <w:rsid w:val="00496BFD"/>
    <w:rsid w:val="004A3DF2"/>
    <w:rsid w:val="004A6791"/>
    <w:rsid w:val="004C361D"/>
    <w:rsid w:val="004C4891"/>
    <w:rsid w:val="004D0546"/>
    <w:rsid w:val="004D2C89"/>
    <w:rsid w:val="004E3932"/>
    <w:rsid w:val="004E51F3"/>
    <w:rsid w:val="004F1E79"/>
    <w:rsid w:val="004F5F33"/>
    <w:rsid w:val="0050103A"/>
    <w:rsid w:val="005024EB"/>
    <w:rsid w:val="0050516C"/>
    <w:rsid w:val="005058EF"/>
    <w:rsid w:val="00511B0F"/>
    <w:rsid w:val="00514A2A"/>
    <w:rsid w:val="00522202"/>
    <w:rsid w:val="00535B94"/>
    <w:rsid w:val="005379E5"/>
    <w:rsid w:val="00542668"/>
    <w:rsid w:val="00550ED0"/>
    <w:rsid w:val="0055388E"/>
    <w:rsid w:val="005609C5"/>
    <w:rsid w:val="005754AE"/>
    <w:rsid w:val="00577FB5"/>
    <w:rsid w:val="00582314"/>
    <w:rsid w:val="005852D1"/>
    <w:rsid w:val="00587A22"/>
    <w:rsid w:val="005923B8"/>
    <w:rsid w:val="0059299D"/>
    <w:rsid w:val="00595C8C"/>
    <w:rsid w:val="00597747"/>
    <w:rsid w:val="005A4CDD"/>
    <w:rsid w:val="005B57E4"/>
    <w:rsid w:val="005B5898"/>
    <w:rsid w:val="005B5ABD"/>
    <w:rsid w:val="005B68F9"/>
    <w:rsid w:val="005C140A"/>
    <w:rsid w:val="005C1E52"/>
    <w:rsid w:val="005C3367"/>
    <w:rsid w:val="005C6763"/>
    <w:rsid w:val="005C7E11"/>
    <w:rsid w:val="005D3164"/>
    <w:rsid w:val="005D77DC"/>
    <w:rsid w:val="005E0344"/>
    <w:rsid w:val="005E39FB"/>
    <w:rsid w:val="005E440B"/>
    <w:rsid w:val="005F2212"/>
    <w:rsid w:val="005F2C85"/>
    <w:rsid w:val="00604A32"/>
    <w:rsid w:val="00605ADB"/>
    <w:rsid w:val="00611C9F"/>
    <w:rsid w:val="006248DE"/>
    <w:rsid w:val="00627555"/>
    <w:rsid w:val="006318E2"/>
    <w:rsid w:val="006322A0"/>
    <w:rsid w:val="006361FD"/>
    <w:rsid w:val="006406EC"/>
    <w:rsid w:val="00640F57"/>
    <w:rsid w:val="00641750"/>
    <w:rsid w:val="0064226F"/>
    <w:rsid w:val="00642DDB"/>
    <w:rsid w:val="00653298"/>
    <w:rsid w:val="00653BB8"/>
    <w:rsid w:val="00663A7C"/>
    <w:rsid w:val="00667DF2"/>
    <w:rsid w:val="00670DF1"/>
    <w:rsid w:val="00671345"/>
    <w:rsid w:val="00672A9B"/>
    <w:rsid w:val="00675884"/>
    <w:rsid w:val="00675D87"/>
    <w:rsid w:val="006957A2"/>
    <w:rsid w:val="00696EE0"/>
    <w:rsid w:val="00697980"/>
    <w:rsid w:val="006A19EF"/>
    <w:rsid w:val="006A43D5"/>
    <w:rsid w:val="006A525B"/>
    <w:rsid w:val="006B1D7E"/>
    <w:rsid w:val="006B53CE"/>
    <w:rsid w:val="006C045F"/>
    <w:rsid w:val="006C4196"/>
    <w:rsid w:val="006C63B0"/>
    <w:rsid w:val="006C76A2"/>
    <w:rsid w:val="006C792E"/>
    <w:rsid w:val="006D116C"/>
    <w:rsid w:val="006E7C42"/>
    <w:rsid w:val="006F168A"/>
    <w:rsid w:val="006F5076"/>
    <w:rsid w:val="006F6009"/>
    <w:rsid w:val="006F7E5F"/>
    <w:rsid w:val="0070321D"/>
    <w:rsid w:val="00703FA4"/>
    <w:rsid w:val="007068BA"/>
    <w:rsid w:val="00716AB1"/>
    <w:rsid w:val="00721D63"/>
    <w:rsid w:val="00724B2B"/>
    <w:rsid w:val="00732C7B"/>
    <w:rsid w:val="00734D2B"/>
    <w:rsid w:val="00737705"/>
    <w:rsid w:val="007405B3"/>
    <w:rsid w:val="007408D4"/>
    <w:rsid w:val="007420AC"/>
    <w:rsid w:val="00742617"/>
    <w:rsid w:val="0076142A"/>
    <w:rsid w:val="007628EB"/>
    <w:rsid w:val="00777011"/>
    <w:rsid w:val="007823DB"/>
    <w:rsid w:val="00783AFA"/>
    <w:rsid w:val="00785427"/>
    <w:rsid w:val="007903CC"/>
    <w:rsid w:val="00790540"/>
    <w:rsid w:val="007968CA"/>
    <w:rsid w:val="007A43FF"/>
    <w:rsid w:val="007A77AD"/>
    <w:rsid w:val="007B2523"/>
    <w:rsid w:val="007B3918"/>
    <w:rsid w:val="007C3C1D"/>
    <w:rsid w:val="007C50D3"/>
    <w:rsid w:val="007D199A"/>
    <w:rsid w:val="007D2EBE"/>
    <w:rsid w:val="007D51E0"/>
    <w:rsid w:val="007E1C07"/>
    <w:rsid w:val="007F24B6"/>
    <w:rsid w:val="007F5EF2"/>
    <w:rsid w:val="007F7D17"/>
    <w:rsid w:val="00803D94"/>
    <w:rsid w:val="00816BC0"/>
    <w:rsid w:val="00821337"/>
    <w:rsid w:val="008229BA"/>
    <w:rsid w:val="00824151"/>
    <w:rsid w:val="00826134"/>
    <w:rsid w:val="00832581"/>
    <w:rsid w:val="008451D6"/>
    <w:rsid w:val="00845390"/>
    <w:rsid w:val="00845D99"/>
    <w:rsid w:val="0084601B"/>
    <w:rsid w:val="00847EA2"/>
    <w:rsid w:val="008606F0"/>
    <w:rsid w:val="00865489"/>
    <w:rsid w:val="0086553D"/>
    <w:rsid w:val="00867AB2"/>
    <w:rsid w:val="00872A86"/>
    <w:rsid w:val="00874FEB"/>
    <w:rsid w:val="00881B6F"/>
    <w:rsid w:val="00882AA4"/>
    <w:rsid w:val="00883E22"/>
    <w:rsid w:val="00884E43"/>
    <w:rsid w:val="00887EC6"/>
    <w:rsid w:val="0089084C"/>
    <w:rsid w:val="00893409"/>
    <w:rsid w:val="00893D9F"/>
    <w:rsid w:val="008A212C"/>
    <w:rsid w:val="008A2379"/>
    <w:rsid w:val="008A4329"/>
    <w:rsid w:val="008A578E"/>
    <w:rsid w:val="008B1519"/>
    <w:rsid w:val="008B27C6"/>
    <w:rsid w:val="008B7BCC"/>
    <w:rsid w:val="008C24F5"/>
    <w:rsid w:val="008C50C3"/>
    <w:rsid w:val="008C7094"/>
    <w:rsid w:val="008D0861"/>
    <w:rsid w:val="008D2B97"/>
    <w:rsid w:val="008D49A5"/>
    <w:rsid w:val="008D57D8"/>
    <w:rsid w:val="008D6C81"/>
    <w:rsid w:val="008E2DFB"/>
    <w:rsid w:val="008E6CF0"/>
    <w:rsid w:val="008F1439"/>
    <w:rsid w:val="008F4458"/>
    <w:rsid w:val="008F7051"/>
    <w:rsid w:val="009033A9"/>
    <w:rsid w:val="0090581D"/>
    <w:rsid w:val="00910D3E"/>
    <w:rsid w:val="0091439C"/>
    <w:rsid w:val="00920572"/>
    <w:rsid w:val="00920BF2"/>
    <w:rsid w:val="00926C0E"/>
    <w:rsid w:val="00931126"/>
    <w:rsid w:val="009341B3"/>
    <w:rsid w:val="009349A9"/>
    <w:rsid w:val="00936C52"/>
    <w:rsid w:val="0095489B"/>
    <w:rsid w:val="00954FA5"/>
    <w:rsid w:val="0096032E"/>
    <w:rsid w:val="00963677"/>
    <w:rsid w:val="00963FD8"/>
    <w:rsid w:val="00966FB9"/>
    <w:rsid w:val="00966FE5"/>
    <w:rsid w:val="009671CD"/>
    <w:rsid w:val="00967ACF"/>
    <w:rsid w:val="00967C06"/>
    <w:rsid w:val="0097182C"/>
    <w:rsid w:val="009751A9"/>
    <w:rsid w:val="00980F9C"/>
    <w:rsid w:val="009852F0"/>
    <w:rsid w:val="0098632B"/>
    <w:rsid w:val="009874EB"/>
    <w:rsid w:val="00997BFB"/>
    <w:rsid w:val="009A5C09"/>
    <w:rsid w:val="009A7348"/>
    <w:rsid w:val="009B18C7"/>
    <w:rsid w:val="009B462C"/>
    <w:rsid w:val="009C14F9"/>
    <w:rsid w:val="009C15F3"/>
    <w:rsid w:val="009C3689"/>
    <w:rsid w:val="009E07C2"/>
    <w:rsid w:val="009E0E52"/>
    <w:rsid w:val="009E755A"/>
    <w:rsid w:val="009F6684"/>
    <w:rsid w:val="009F72F9"/>
    <w:rsid w:val="00A00205"/>
    <w:rsid w:val="00A00AF0"/>
    <w:rsid w:val="00A01225"/>
    <w:rsid w:val="00A14B5A"/>
    <w:rsid w:val="00A158B8"/>
    <w:rsid w:val="00A25BC4"/>
    <w:rsid w:val="00A3567F"/>
    <w:rsid w:val="00A37698"/>
    <w:rsid w:val="00A41ED3"/>
    <w:rsid w:val="00A56A5A"/>
    <w:rsid w:val="00A735E4"/>
    <w:rsid w:val="00A73A52"/>
    <w:rsid w:val="00A75B24"/>
    <w:rsid w:val="00A77E9B"/>
    <w:rsid w:val="00A81D82"/>
    <w:rsid w:val="00A9118F"/>
    <w:rsid w:val="00A91599"/>
    <w:rsid w:val="00A93E33"/>
    <w:rsid w:val="00A95AE6"/>
    <w:rsid w:val="00AB3129"/>
    <w:rsid w:val="00AB6970"/>
    <w:rsid w:val="00AC03F6"/>
    <w:rsid w:val="00AC1939"/>
    <w:rsid w:val="00AC2FE2"/>
    <w:rsid w:val="00AC7C05"/>
    <w:rsid w:val="00AD167C"/>
    <w:rsid w:val="00AD17C7"/>
    <w:rsid w:val="00AD35CC"/>
    <w:rsid w:val="00AD4041"/>
    <w:rsid w:val="00AD7E2A"/>
    <w:rsid w:val="00AE302B"/>
    <w:rsid w:val="00AF185E"/>
    <w:rsid w:val="00B0248D"/>
    <w:rsid w:val="00B03468"/>
    <w:rsid w:val="00B15F2F"/>
    <w:rsid w:val="00B16BE5"/>
    <w:rsid w:val="00B23A5E"/>
    <w:rsid w:val="00B259DF"/>
    <w:rsid w:val="00B44B1F"/>
    <w:rsid w:val="00B46A13"/>
    <w:rsid w:val="00B53F68"/>
    <w:rsid w:val="00B64141"/>
    <w:rsid w:val="00B64D5E"/>
    <w:rsid w:val="00B64E72"/>
    <w:rsid w:val="00B77913"/>
    <w:rsid w:val="00B824FB"/>
    <w:rsid w:val="00B82646"/>
    <w:rsid w:val="00B83A35"/>
    <w:rsid w:val="00B84B1C"/>
    <w:rsid w:val="00B90324"/>
    <w:rsid w:val="00B97359"/>
    <w:rsid w:val="00B97A8F"/>
    <w:rsid w:val="00BA4E58"/>
    <w:rsid w:val="00BA7074"/>
    <w:rsid w:val="00BB2FCE"/>
    <w:rsid w:val="00BB5720"/>
    <w:rsid w:val="00BB7829"/>
    <w:rsid w:val="00BC1591"/>
    <w:rsid w:val="00BC554E"/>
    <w:rsid w:val="00BC64D2"/>
    <w:rsid w:val="00BD1457"/>
    <w:rsid w:val="00BD5BFA"/>
    <w:rsid w:val="00BD6B65"/>
    <w:rsid w:val="00BE106B"/>
    <w:rsid w:val="00BE2AD9"/>
    <w:rsid w:val="00BF27FE"/>
    <w:rsid w:val="00BF4109"/>
    <w:rsid w:val="00BF7746"/>
    <w:rsid w:val="00C043B3"/>
    <w:rsid w:val="00C079AB"/>
    <w:rsid w:val="00C10E61"/>
    <w:rsid w:val="00C10F0D"/>
    <w:rsid w:val="00C111E3"/>
    <w:rsid w:val="00C1235F"/>
    <w:rsid w:val="00C14787"/>
    <w:rsid w:val="00C1596D"/>
    <w:rsid w:val="00C15B8D"/>
    <w:rsid w:val="00C17010"/>
    <w:rsid w:val="00C20562"/>
    <w:rsid w:val="00C215C3"/>
    <w:rsid w:val="00C21E9D"/>
    <w:rsid w:val="00C23A96"/>
    <w:rsid w:val="00C249C6"/>
    <w:rsid w:val="00C32CC1"/>
    <w:rsid w:val="00C426EC"/>
    <w:rsid w:val="00C6483C"/>
    <w:rsid w:val="00C64AE9"/>
    <w:rsid w:val="00C70CFF"/>
    <w:rsid w:val="00C718FE"/>
    <w:rsid w:val="00C84317"/>
    <w:rsid w:val="00C86CEC"/>
    <w:rsid w:val="00C8773D"/>
    <w:rsid w:val="00C87ABB"/>
    <w:rsid w:val="00C91831"/>
    <w:rsid w:val="00C953DF"/>
    <w:rsid w:val="00C963E6"/>
    <w:rsid w:val="00CA56EA"/>
    <w:rsid w:val="00CB2F4F"/>
    <w:rsid w:val="00CD12A5"/>
    <w:rsid w:val="00CD5401"/>
    <w:rsid w:val="00CD6F4D"/>
    <w:rsid w:val="00CE2709"/>
    <w:rsid w:val="00CE2D64"/>
    <w:rsid w:val="00CE34F8"/>
    <w:rsid w:val="00CE6094"/>
    <w:rsid w:val="00CE6198"/>
    <w:rsid w:val="00CE6CD6"/>
    <w:rsid w:val="00CF3403"/>
    <w:rsid w:val="00CF6230"/>
    <w:rsid w:val="00CF649D"/>
    <w:rsid w:val="00D017FC"/>
    <w:rsid w:val="00D0226A"/>
    <w:rsid w:val="00D036C8"/>
    <w:rsid w:val="00D03B46"/>
    <w:rsid w:val="00D13147"/>
    <w:rsid w:val="00D162F0"/>
    <w:rsid w:val="00D30E54"/>
    <w:rsid w:val="00D402BA"/>
    <w:rsid w:val="00D463FF"/>
    <w:rsid w:val="00D505AB"/>
    <w:rsid w:val="00D5715A"/>
    <w:rsid w:val="00D60BCB"/>
    <w:rsid w:val="00D71687"/>
    <w:rsid w:val="00D74813"/>
    <w:rsid w:val="00D91723"/>
    <w:rsid w:val="00D925D0"/>
    <w:rsid w:val="00DA30BC"/>
    <w:rsid w:val="00DA4DD7"/>
    <w:rsid w:val="00DA6343"/>
    <w:rsid w:val="00DA69C2"/>
    <w:rsid w:val="00DA6D70"/>
    <w:rsid w:val="00DB14A5"/>
    <w:rsid w:val="00DB6014"/>
    <w:rsid w:val="00DB6050"/>
    <w:rsid w:val="00DC1067"/>
    <w:rsid w:val="00DC2C34"/>
    <w:rsid w:val="00DE2C87"/>
    <w:rsid w:val="00DE41BB"/>
    <w:rsid w:val="00DE459A"/>
    <w:rsid w:val="00DE7D79"/>
    <w:rsid w:val="00DF27DA"/>
    <w:rsid w:val="00DF2A60"/>
    <w:rsid w:val="00DF4DBE"/>
    <w:rsid w:val="00E27D99"/>
    <w:rsid w:val="00E320A4"/>
    <w:rsid w:val="00E34491"/>
    <w:rsid w:val="00E40820"/>
    <w:rsid w:val="00E4658F"/>
    <w:rsid w:val="00E54A67"/>
    <w:rsid w:val="00E5716A"/>
    <w:rsid w:val="00E61C0D"/>
    <w:rsid w:val="00E63EB4"/>
    <w:rsid w:val="00E650F9"/>
    <w:rsid w:val="00E66160"/>
    <w:rsid w:val="00E71329"/>
    <w:rsid w:val="00E82888"/>
    <w:rsid w:val="00E8363B"/>
    <w:rsid w:val="00E83B76"/>
    <w:rsid w:val="00E84966"/>
    <w:rsid w:val="00E8572C"/>
    <w:rsid w:val="00E92383"/>
    <w:rsid w:val="00EA1B3A"/>
    <w:rsid w:val="00EA2109"/>
    <w:rsid w:val="00EA550D"/>
    <w:rsid w:val="00EA567A"/>
    <w:rsid w:val="00EB057A"/>
    <w:rsid w:val="00EB1A65"/>
    <w:rsid w:val="00EB262D"/>
    <w:rsid w:val="00EB2E0F"/>
    <w:rsid w:val="00EB6F1F"/>
    <w:rsid w:val="00EC3EB9"/>
    <w:rsid w:val="00ED4D4E"/>
    <w:rsid w:val="00EE0C77"/>
    <w:rsid w:val="00EE4E54"/>
    <w:rsid w:val="00EF42F1"/>
    <w:rsid w:val="00EF4334"/>
    <w:rsid w:val="00EF4642"/>
    <w:rsid w:val="00F00F40"/>
    <w:rsid w:val="00F17528"/>
    <w:rsid w:val="00F21C27"/>
    <w:rsid w:val="00F3643A"/>
    <w:rsid w:val="00F378DE"/>
    <w:rsid w:val="00F37C5E"/>
    <w:rsid w:val="00F436BB"/>
    <w:rsid w:val="00F45465"/>
    <w:rsid w:val="00F47145"/>
    <w:rsid w:val="00F50123"/>
    <w:rsid w:val="00F545BF"/>
    <w:rsid w:val="00F615B3"/>
    <w:rsid w:val="00F67F46"/>
    <w:rsid w:val="00F710F0"/>
    <w:rsid w:val="00F71B56"/>
    <w:rsid w:val="00F832C8"/>
    <w:rsid w:val="00F873B3"/>
    <w:rsid w:val="00FA00BE"/>
    <w:rsid w:val="00FA33FE"/>
    <w:rsid w:val="00FA42B9"/>
    <w:rsid w:val="00FA755A"/>
    <w:rsid w:val="00FB23A8"/>
    <w:rsid w:val="00FB2B0F"/>
    <w:rsid w:val="00FB4F6B"/>
    <w:rsid w:val="00FB5FE1"/>
    <w:rsid w:val="00FB6E6D"/>
    <w:rsid w:val="00FC0E8D"/>
    <w:rsid w:val="00FC46EF"/>
    <w:rsid w:val="00FD31B3"/>
    <w:rsid w:val="00FD40EB"/>
    <w:rsid w:val="00FD4204"/>
    <w:rsid w:val="00FF3CCB"/>
    <w:rsid w:val="00FF528C"/>
    <w:rsid w:val="00FF57B5"/>
    <w:rsid w:val="00FF7898"/>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FA33FE"/>
    <w:pPr>
      <w:keepNext/>
      <w:numPr>
        <w:ilvl w:val="1"/>
        <w:numId w:val="20"/>
      </w:numPr>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qFormat/>
    <w:rsid w:val="00F47145"/>
    <w:pPr>
      <w:keepNext/>
      <w:outlineLvl w:val="4"/>
    </w:pPr>
    <w:rPr>
      <w:i/>
      <w:noProof/>
      <w:color w:val="22413A"/>
    </w:rPr>
  </w:style>
  <w:style w:type="paragraph" w:styleId="Heading6">
    <w:name w:val="heading 6"/>
    <w:basedOn w:val="Normal"/>
    <w:next w:val="Normal"/>
    <w:link w:val="Heading6Char"/>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qFormat/>
    <w:rsid w:val="00535B94"/>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qFormat/>
    <w:rsid w:val="00535B94"/>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qFormat/>
    <w:rsid w:val="00535B94"/>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514A2A"/>
    <w:pPr>
      <w:numPr>
        <w:numId w:val="12"/>
      </w:numPr>
      <w:spacing w:before="240" w:after="120"/>
      <w:ind w:left="1276" w:hanging="357"/>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character" w:customStyle="1" w:styleId="Heading7Char">
    <w:name w:val="Heading 7 Char"/>
    <w:basedOn w:val="DefaultParagraphFont"/>
    <w:link w:val="Heading7"/>
    <w:rsid w:val="00535B94"/>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535B94"/>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535B94"/>
    <w:rPr>
      <w:rFonts w:ascii="Arial" w:eastAsia="Times New Roman" w:hAnsi="Arial"/>
      <w:sz w:val="22"/>
      <w:szCs w:val="22"/>
      <w:lang w:eastAsia="en-US"/>
    </w:rPr>
  </w:style>
  <w:style w:type="paragraph" w:customStyle="1" w:styleId="TSHeadingNumbered1">
    <w:name w:val="TS Heading Numbered 1."/>
    <w:basedOn w:val="Normal"/>
    <w:rsid w:val="00535B94"/>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rsid w:val="00535B94"/>
  </w:style>
  <w:style w:type="paragraph" w:customStyle="1" w:styleId="TSHeadingNumbered111">
    <w:name w:val="TS Heading Numbered 1.1.1"/>
    <w:basedOn w:val="TSHeadingNumbered1"/>
    <w:rsid w:val="00535B94"/>
  </w:style>
  <w:style w:type="paragraph" w:customStyle="1" w:styleId="TSHeadingNumbered1111">
    <w:name w:val="TS Heading Numbered 1.1.1.1"/>
    <w:basedOn w:val="TSHeadingNumbered1"/>
    <w:rsid w:val="00535B94"/>
  </w:style>
  <w:style w:type="paragraph" w:customStyle="1" w:styleId="StyleTSNumberedParagraph11Justified">
    <w:name w:val="Style TS Numbered Paragraph 1.1 + Justified"/>
    <w:basedOn w:val="Normal"/>
    <w:rsid w:val="00535B94"/>
    <w:pPr>
      <w:spacing w:after="220" w:line="240" w:lineRule="auto"/>
      <w:ind w:left="1440" w:hanging="360"/>
      <w:jc w:val="both"/>
      <w:outlineLvl w:val="0"/>
    </w:pPr>
    <w:rPr>
      <w:rFonts w:eastAsia="Times New Roman" w:cs="Times New Roman"/>
      <w:sz w:val="22"/>
      <w:szCs w:val="20"/>
      <w:lang w:bidi="ar-SA"/>
    </w:rPr>
  </w:style>
  <w:style w:type="paragraph" w:customStyle="1" w:styleId="TSNumberedParagraph11">
    <w:name w:val="TS Numbered Paragraph 1.1"/>
    <w:basedOn w:val="TSHeadingNumbered11"/>
    <w:rsid w:val="00514A2A"/>
    <w:pPr>
      <w:tabs>
        <w:tab w:val="clear" w:pos="-31680"/>
      </w:tabs>
      <w:ind w:left="1440" w:hanging="360"/>
    </w:pPr>
    <w:rPr>
      <w:rFonts w:ascii="Arial" w:hAnsi="Arial"/>
      <w:b w:val="0"/>
      <w:caps w:val="0"/>
    </w:rPr>
  </w:style>
  <w:style w:type="paragraph" w:styleId="Revision">
    <w:name w:val="Revision"/>
    <w:hidden/>
    <w:uiPriority w:val="99"/>
    <w:semiHidden/>
    <w:rsid w:val="00F50123"/>
    <w:rPr>
      <w:rFonts w:ascii="Arial" w:hAnsi="Arial"/>
      <w:sz w:val="24"/>
      <w:szCs w:val="22"/>
      <w:lang w:eastAsia="en-US" w:bidi="he-IL"/>
    </w:rPr>
  </w:style>
  <w:style w:type="paragraph" w:customStyle="1" w:styleId="xmsolistparagraph">
    <w:name w:val="x_msolistparagraph"/>
    <w:basedOn w:val="Normal"/>
    <w:rsid w:val="008A212C"/>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FollowedHyperlink">
    <w:name w:val="FollowedHyperlink"/>
    <w:basedOn w:val="DefaultParagraphFont"/>
    <w:uiPriority w:val="99"/>
    <w:semiHidden/>
    <w:unhideWhenUsed/>
    <w:rsid w:val="0021480F"/>
    <w:rPr>
      <w:color w:val="AA1C76"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7608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4562750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20751287">
      <w:bodyDiv w:val="1"/>
      <w:marLeft w:val="0"/>
      <w:marRight w:val="0"/>
      <w:marTop w:val="0"/>
      <w:marBottom w:val="0"/>
      <w:divBdr>
        <w:top w:val="none" w:sz="0" w:space="0" w:color="auto"/>
        <w:left w:val="none" w:sz="0" w:space="0" w:color="auto"/>
        <w:bottom w:val="none" w:sz="0" w:space="0" w:color="auto"/>
        <w:right w:val="none" w:sz="0" w:space="0" w:color="auto"/>
      </w:divBdr>
    </w:div>
    <w:div w:id="244921382">
      <w:bodyDiv w:val="1"/>
      <w:marLeft w:val="0"/>
      <w:marRight w:val="0"/>
      <w:marTop w:val="0"/>
      <w:marBottom w:val="0"/>
      <w:divBdr>
        <w:top w:val="none" w:sz="0" w:space="0" w:color="auto"/>
        <w:left w:val="none" w:sz="0" w:space="0" w:color="auto"/>
        <w:bottom w:val="none" w:sz="0" w:space="0" w:color="auto"/>
        <w:right w:val="none" w:sz="0" w:space="0" w:color="auto"/>
      </w:divBdr>
    </w:div>
    <w:div w:id="317417849">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1036046">
      <w:bodyDiv w:val="1"/>
      <w:marLeft w:val="0"/>
      <w:marRight w:val="0"/>
      <w:marTop w:val="0"/>
      <w:marBottom w:val="0"/>
      <w:divBdr>
        <w:top w:val="none" w:sz="0" w:space="0" w:color="auto"/>
        <w:left w:val="none" w:sz="0" w:space="0" w:color="auto"/>
        <w:bottom w:val="none" w:sz="0" w:space="0" w:color="auto"/>
        <w:right w:val="none" w:sz="0" w:space="0" w:color="auto"/>
      </w:divBdr>
    </w:div>
    <w:div w:id="389615850">
      <w:bodyDiv w:val="1"/>
      <w:marLeft w:val="0"/>
      <w:marRight w:val="0"/>
      <w:marTop w:val="0"/>
      <w:marBottom w:val="0"/>
      <w:divBdr>
        <w:top w:val="none" w:sz="0" w:space="0" w:color="auto"/>
        <w:left w:val="none" w:sz="0" w:space="0" w:color="auto"/>
        <w:bottom w:val="none" w:sz="0" w:space="0" w:color="auto"/>
        <w:right w:val="none" w:sz="0" w:space="0" w:color="auto"/>
      </w:divBdr>
    </w:div>
    <w:div w:id="391660782">
      <w:bodyDiv w:val="1"/>
      <w:marLeft w:val="0"/>
      <w:marRight w:val="0"/>
      <w:marTop w:val="0"/>
      <w:marBottom w:val="0"/>
      <w:divBdr>
        <w:top w:val="none" w:sz="0" w:space="0" w:color="auto"/>
        <w:left w:val="none" w:sz="0" w:space="0" w:color="auto"/>
        <w:bottom w:val="none" w:sz="0" w:space="0" w:color="auto"/>
        <w:right w:val="none" w:sz="0" w:space="0" w:color="auto"/>
      </w:divBdr>
    </w:div>
    <w:div w:id="411853073">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2706274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6088280">
      <w:bodyDiv w:val="1"/>
      <w:marLeft w:val="0"/>
      <w:marRight w:val="0"/>
      <w:marTop w:val="0"/>
      <w:marBottom w:val="0"/>
      <w:divBdr>
        <w:top w:val="none" w:sz="0" w:space="0" w:color="auto"/>
        <w:left w:val="none" w:sz="0" w:space="0" w:color="auto"/>
        <w:bottom w:val="none" w:sz="0" w:space="0" w:color="auto"/>
        <w:right w:val="none" w:sz="0" w:space="0" w:color="auto"/>
      </w:divBdr>
    </w:div>
    <w:div w:id="688336539">
      <w:bodyDiv w:val="1"/>
      <w:marLeft w:val="0"/>
      <w:marRight w:val="0"/>
      <w:marTop w:val="0"/>
      <w:marBottom w:val="0"/>
      <w:divBdr>
        <w:top w:val="none" w:sz="0" w:space="0" w:color="auto"/>
        <w:left w:val="none" w:sz="0" w:space="0" w:color="auto"/>
        <w:bottom w:val="none" w:sz="0" w:space="0" w:color="auto"/>
        <w:right w:val="none" w:sz="0" w:space="0" w:color="auto"/>
      </w:divBdr>
    </w:div>
    <w:div w:id="815344854">
      <w:bodyDiv w:val="1"/>
      <w:marLeft w:val="0"/>
      <w:marRight w:val="0"/>
      <w:marTop w:val="0"/>
      <w:marBottom w:val="0"/>
      <w:divBdr>
        <w:top w:val="none" w:sz="0" w:space="0" w:color="auto"/>
        <w:left w:val="none" w:sz="0" w:space="0" w:color="auto"/>
        <w:bottom w:val="none" w:sz="0" w:space="0" w:color="auto"/>
        <w:right w:val="none" w:sz="0" w:space="0" w:color="auto"/>
      </w:divBdr>
    </w:div>
    <w:div w:id="843712160">
      <w:bodyDiv w:val="1"/>
      <w:marLeft w:val="0"/>
      <w:marRight w:val="0"/>
      <w:marTop w:val="0"/>
      <w:marBottom w:val="0"/>
      <w:divBdr>
        <w:top w:val="none" w:sz="0" w:space="0" w:color="auto"/>
        <w:left w:val="none" w:sz="0" w:space="0" w:color="auto"/>
        <w:bottom w:val="none" w:sz="0" w:space="0" w:color="auto"/>
        <w:right w:val="none" w:sz="0" w:space="0" w:color="auto"/>
      </w:divBdr>
    </w:div>
    <w:div w:id="877359444">
      <w:bodyDiv w:val="1"/>
      <w:marLeft w:val="0"/>
      <w:marRight w:val="0"/>
      <w:marTop w:val="0"/>
      <w:marBottom w:val="0"/>
      <w:divBdr>
        <w:top w:val="none" w:sz="0" w:space="0" w:color="auto"/>
        <w:left w:val="none" w:sz="0" w:space="0" w:color="auto"/>
        <w:bottom w:val="none" w:sz="0" w:space="0" w:color="auto"/>
        <w:right w:val="none" w:sz="0" w:space="0" w:color="auto"/>
      </w:divBdr>
    </w:div>
    <w:div w:id="898785306">
      <w:bodyDiv w:val="1"/>
      <w:marLeft w:val="0"/>
      <w:marRight w:val="0"/>
      <w:marTop w:val="0"/>
      <w:marBottom w:val="0"/>
      <w:divBdr>
        <w:top w:val="none" w:sz="0" w:space="0" w:color="auto"/>
        <w:left w:val="none" w:sz="0" w:space="0" w:color="auto"/>
        <w:bottom w:val="none" w:sz="0" w:space="0" w:color="auto"/>
        <w:right w:val="none" w:sz="0" w:space="0" w:color="auto"/>
      </w:divBdr>
    </w:div>
    <w:div w:id="902834402">
      <w:bodyDiv w:val="1"/>
      <w:marLeft w:val="0"/>
      <w:marRight w:val="0"/>
      <w:marTop w:val="0"/>
      <w:marBottom w:val="0"/>
      <w:divBdr>
        <w:top w:val="none" w:sz="0" w:space="0" w:color="auto"/>
        <w:left w:val="none" w:sz="0" w:space="0" w:color="auto"/>
        <w:bottom w:val="none" w:sz="0" w:space="0" w:color="auto"/>
        <w:right w:val="none" w:sz="0" w:space="0" w:color="auto"/>
      </w:divBdr>
    </w:div>
    <w:div w:id="904491135">
      <w:bodyDiv w:val="1"/>
      <w:marLeft w:val="0"/>
      <w:marRight w:val="0"/>
      <w:marTop w:val="0"/>
      <w:marBottom w:val="0"/>
      <w:divBdr>
        <w:top w:val="none" w:sz="0" w:space="0" w:color="auto"/>
        <w:left w:val="none" w:sz="0" w:space="0" w:color="auto"/>
        <w:bottom w:val="none" w:sz="0" w:space="0" w:color="auto"/>
        <w:right w:val="none" w:sz="0" w:space="0" w:color="auto"/>
      </w:divBdr>
    </w:div>
    <w:div w:id="911891860">
      <w:bodyDiv w:val="1"/>
      <w:marLeft w:val="0"/>
      <w:marRight w:val="0"/>
      <w:marTop w:val="0"/>
      <w:marBottom w:val="0"/>
      <w:divBdr>
        <w:top w:val="none" w:sz="0" w:space="0" w:color="auto"/>
        <w:left w:val="none" w:sz="0" w:space="0" w:color="auto"/>
        <w:bottom w:val="none" w:sz="0" w:space="0" w:color="auto"/>
        <w:right w:val="none" w:sz="0" w:space="0" w:color="auto"/>
      </w:divBdr>
    </w:div>
    <w:div w:id="921137741">
      <w:bodyDiv w:val="1"/>
      <w:marLeft w:val="0"/>
      <w:marRight w:val="0"/>
      <w:marTop w:val="0"/>
      <w:marBottom w:val="0"/>
      <w:divBdr>
        <w:top w:val="none" w:sz="0" w:space="0" w:color="auto"/>
        <w:left w:val="none" w:sz="0" w:space="0" w:color="auto"/>
        <w:bottom w:val="none" w:sz="0" w:space="0" w:color="auto"/>
        <w:right w:val="none" w:sz="0" w:space="0" w:color="auto"/>
      </w:divBdr>
    </w:div>
    <w:div w:id="923339015">
      <w:bodyDiv w:val="1"/>
      <w:marLeft w:val="0"/>
      <w:marRight w:val="0"/>
      <w:marTop w:val="0"/>
      <w:marBottom w:val="0"/>
      <w:divBdr>
        <w:top w:val="none" w:sz="0" w:space="0" w:color="auto"/>
        <w:left w:val="none" w:sz="0" w:space="0" w:color="auto"/>
        <w:bottom w:val="none" w:sz="0" w:space="0" w:color="auto"/>
        <w:right w:val="none" w:sz="0" w:space="0" w:color="auto"/>
      </w:divBdr>
    </w:div>
    <w:div w:id="941956449">
      <w:bodyDiv w:val="1"/>
      <w:marLeft w:val="0"/>
      <w:marRight w:val="0"/>
      <w:marTop w:val="0"/>
      <w:marBottom w:val="0"/>
      <w:divBdr>
        <w:top w:val="none" w:sz="0" w:space="0" w:color="auto"/>
        <w:left w:val="none" w:sz="0" w:space="0" w:color="auto"/>
        <w:bottom w:val="none" w:sz="0" w:space="0" w:color="auto"/>
        <w:right w:val="none" w:sz="0" w:space="0" w:color="auto"/>
      </w:divBdr>
    </w:div>
    <w:div w:id="94843857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95595731">
      <w:bodyDiv w:val="1"/>
      <w:marLeft w:val="0"/>
      <w:marRight w:val="0"/>
      <w:marTop w:val="0"/>
      <w:marBottom w:val="0"/>
      <w:divBdr>
        <w:top w:val="none" w:sz="0" w:space="0" w:color="auto"/>
        <w:left w:val="none" w:sz="0" w:space="0" w:color="auto"/>
        <w:bottom w:val="none" w:sz="0" w:space="0" w:color="auto"/>
        <w:right w:val="none" w:sz="0" w:space="0" w:color="auto"/>
      </w:divBdr>
    </w:div>
    <w:div w:id="113351877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87675521">
      <w:bodyDiv w:val="1"/>
      <w:marLeft w:val="0"/>
      <w:marRight w:val="0"/>
      <w:marTop w:val="0"/>
      <w:marBottom w:val="0"/>
      <w:divBdr>
        <w:top w:val="none" w:sz="0" w:space="0" w:color="auto"/>
        <w:left w:val="none" w:sz="0" w:space="0" w:color="auto"/>
        <w:bottom w:val="none" w:sz="0" w:space="0" w:color="auto"/>
        <w:right w:val="none" w:sz="0" w:space="0" w:color="auto"/>
      </w:divBdr>
    </w:div>
    <w:div w:id="1196582899">
      <w:bodyDiv w:val="1"/>
      <w:marLeft w:val="0"/>
      <w:marRight w:val="0"/>
      <w:marTop w:val="0"/>
      <w:marBottom w:val="0"/>
      <w:divBdr>
        <w:top w:val="none" w:sz="0" w:space="0" w:color="auto"/>
        <w:left w:val="none" w:sz="0" w:space="0" w:color="auto"/>
        <w:bottom w:val="none" w:sz="0" w:space="0" w:color="auto"/>
        <w:right w:val="none" w:sz="0" w:space="0" w:color="auto"/>
      </w:divBdr>
    </w:div>
    <w:div w:id="1208449172">
      <w:bodyDiv w:val="1"/>
      <w:marLeft w:val="0"/>
      <w:marRight w:val="0"/>
      <w:marTop w:val="0"/>
      <w:marBottom w:val="0"/>
      <w:divBdr>
        <w:top w:val="none" w:sz="0" w:space="0" w:color="auto"/>
        <w:left w:val="none" w:sz="0" w:space="0" w:color="auto"/>
        <w:bottom w:val="none" w:sz="0" w:space="0" w:color="auto"/>
        <w:right w:val="none" w:sz="0" w:space="0" w:color="auto"/>
      </w:divBdr>
    </w:div>
    <w:div w:id="1346402663">
      <w:bodyDiv w:val="1"/>
      <w:marLeft w:val="0"/>
      <w:marRight w:val="0"/>
      <w:marTop w:val="0"/>
      <w:marBottom w:val="0"/>
      <w:divBdr>
        <w:top w:val="none" w:sz="0" w:space="0" w:color="auto"/>
        <w:left w:val="none" w:sz="0" w:space="0" w:color="auto"/>
        <w:bottom w:val="none" w:sz="0" w:space="0" w:color="auto"/>
        <w:right w:val="none" w:sz="0" w:space="0" w:color="auto"/>
      </w:divBdr>
    </w:div>
    <w:div w:id="1391147290">
      <w:bodyDiv w:val="1"/>
      <w:marLeft w:val="0"/>
      <w:marRight w:val="0"/>
      <w:marTop w:val="0"/>
      <w:marBottom w:val="0"/>
      <w:divBdr>
        <w:top w:val="none" w:sz="0" w:space="0" w:color="auto"/>
        <w:left w:val="none" w:sz="0" w:space="0" w:color="auto"/>
        <w:bottom w:val="none" w:sz="0" w:space="0" w:color="auto"/>
        <w:right w:val="none" w:sz="0" w:space="0" w:color="auto"/>
      </w:divBdr>
    </w:div>
    <w:div w:id="1391539353">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520046192">
      <w:bodyDiv w:val="1"/>
      <w:marLeft w:val="0"/>
      <w:marRight w:val="0"/>
      <w:marTop w:val="0"/>
      <w:marBottom w:val="0"/>
      <w:divBdr>
        <w:top w:val="none" w:sz="0" w:space="0" w:color="auto"/>
        <w:left w:val="none" w:sz="0" w:space="0" w:color="auto"/>
        <w:bottom w:val="none" w:sz="0" w:space="0" w:color="auto"/>
        <w:right w:val="none" w:sz="0" w:space="0" w:color="auto"/>
      </w:divBdr>
    </w:div>
    <w:div w:id="1526401793">
      <w:bodyDiv w:val="1"/>
      <w:marLeft w:val="0"/>
      <w:marRight w:val="0"/>
      <w:marTop w:val="0"/>
      <w:marBottom w:val="0"/>
      <w:divBdr>
        <w:top w:val="none" w:sz="0" w:space="0" w:color="auto"/>
        <w:left w:val="none" w:sz="0" w:space="0" w:color="auto"/>
        <w:bottom w:val="none" w:sz="0" w:space="0" w:color="auto"/>
        <w:right w:val="none" w:sz="0" w:space="0" w:color="auto"/>
      </w:divBdr>
    </w:div>
    <w:div w:id="1559897690">
      <w:bodyDiv w:val="1"/>
      <w:marLeft w:val="0"/>
      <w:marRight w:val="0"/>
      <w:marTop w:val="0"/>
      <w:marBottom w:val="0"/>
      <w:divBdr>
        <w:top w:val="none" w:sz="0" w:space="0" w:color="auto"/>
        <w:left w:val="none" w:sz="0" w:space="0" w:color="auto"/>
        <w:bottom w:val="none" w:sz="0" w:space="0" w:color="auto"/>
        <w:right w:val="none" w:sz="0" w:space="0" w:color="auto"/>
      </w:divBdr>
    </w:div>
    <w:div w:id="1605724934">
      <w:bodyDiv w:val="1"/>
      <w:marLeft w:val="0"/>
      <w:marRight w:val="0"/>
      <w:marTop w:val="0"/>
      <w:marBottom w:val="0"/>
      <w:divBdr>
        <w:top w:val="none" w:sz="0" w:space="0" w:color="auto"/>
        <w:left w:val="none" w:sz="0" w:space="0" w:color="auto"/>
        <w:bottom w:val="none" w:sz="0" w:space="0" w:color="auto"/>
        <w:right w:val="none" w:sz="0" w:space="0" w:color="auto"/>
      </w:divBdr>
    </w:div>
    <w:div w:id="1614702496">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3440099">
      <w:bodyDiv w:val="1"/>
      <w:marLeft w:val="0"/>
      <w:marRight w:val="0"/>
      <w:marTop w:val="0"/>
      <w:marBottom w:val="0"/>
      <w:divBdr>
        <w:top w:val="none" w:sz="0" w:space="0" w:color="auto"/>
        <w:left w:val="none" w:sz="0" w:space="0" w:color="auto"/>
        <w:bottom w:val="none" w:sz="0" w:space="0" w:color="auto"/>
        <w:right w:val="none" w:sz="0" w:space="0" w:color="auto"/>
      </w:divBdr>
    </w:div>
    <w:div w:id="1665744885">
      <w:bodyDiv w:val="1"/>
      <w:marLeft w:val="0"/>
      <w:marRight w:val="0"/>
      <w:marTop w:val="0"/>
      <w:marBottom w:val="0"/>
      <w:divBdr>
        <w:top w:val="none" w:sz="0" w:space="0" w:color="auto"/>
        <w:left w:val="none" w:sz="0" w:space="0" w:color="auto"/>
        <w:bottom w:val="none" w:sz="0" w:space="0" w:color="auto"/>
        <w:right w:val="none" w:sz="0" w:space="0" w:color="auto"/>
      </w:divBdr>
    </w:div>
    <w:div w:id="1669747968">
      <w:bodyDiv w:val="1"/>
      <w:marLeft w:val="0"/>
      <w:marRight w:val="0"/>
      <w:marTop w:val="0"/>
      <w:marBottom w:val="0"/>
      <w:divBdr>
        <w:top w:val="none" w:sz="0" w:space="0" w:color="auto"/>
        <w:left w:val="none" w:sz="0" w:space="0" w:color="auto"/>
        <w:bottom w:val="none" w:sz="0" w:space="0" w:color="auto"/>
        <w:right w:val="none" w:sz="0" w:space="0" w:color="auto"/>
      </w:divBdr>
    </w:div>
    <w:div w:id="1695155069">
      <w:bodyDiv w:val="1"/>
      <w:marLeft w:val="0"/>
      <w:marRight w:val="0"/>
      <w:marTop w:val="0"/>
      <w:marBottom w:val="0"/>
      <w:divBdr>
        <w:top w:val="none" w:sz="0" w:space="0" w:color="auto"/>
        <w:left w:val="none" w:sz="0" w:space="0" w:color="auto"/>
        <w:bottom w:val="none" w:sz="0" w:space="0" w:color="auto"/>
        <w:right w:val="none" w:sz="0" w:space="0" w:color="auto"/>
      </w:divBdr>
    </w:div>
    <w:div w:id="169916093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61898098">
      <w:bodyDiv w:val="1"/>
      <w:marLeft w:val="0"/>
      <w:marRight w:val="0"/>
      <w:marTop w:val="0"/>
      <w:marBottom w:val="0"/>
      <w:divBdr>
        <w:top w:val="none" w:sz="0" w:space="0" w:color="auto"/>
        <w:left w:val="none" w:sz="0" w:space="0" w:color="auto"/>
        <w:bottom w:val="none" w:sz="0" w:space="0" w:color="auto"/>
        <w:right w:val="none" w:sz="0" w:space="0" w:color="auto"/>
      </w:divBdr>
    </w:div>
    <w:div w:id="1900550798">
      <w:bodyDiv w:val="1"/>
      <w:marLeft w:val="0"/>
      <w:marRight w:val="0"/>
      <w:marTop w:val="0"/>
      <w:marBottom w:val="0"/>
      <w:divBdr>
        <w:top w:val="none" w:sz="0" w:space="0" w:color="auto"/>
        <w:left w:val="none" w:sz="0" w:space="0" w:color="auto"/>
        <w:bottom w:val="none" w:sz="0" w:space="0" w:color="auto"/>
        <w:right w:val="none" w:sz="0" w:space="0" w:color="auto"/>
      </w:divBdr>
    </w:div>
    <w:div w:id="1903518287">
      <w:bodyDiv w:val="1"/>
      <w:marLeft w:val="0"/>
      <w:marRight w:val="0"/>
      <w:marTop w:val="0"/>
      <w:marBottom w:val="0"/>
      <w:divBdr>
        <w:top w:val="none" w:sz="0" w:space="0" w:color="auto"/>
        <w:left w:val="none" w:sz="0" w:space="0" w:color="auto"/>
        <w:bottom w:val="none" w:sz="0" w:space="0" w:color="auto"/>
        <w:right w:val="none" w:sz="0" w:space="0" w:color="auto"/>
      </w:divBdr>
    </w:div>
    <w:div w:id="1996714689">
      <w:bodyDiv w:val="1"/>
      <w:marLeft w:val="0"/>
      <w:marRight w:val="0"/>
      <w:marTop w:val="0"/>
      <w:marBottom w:val="0"/>
      <w:divBdr>
        <w:top w:val="none" w:sz="0" w:space="0" w:color="auto"/>
        <w:left w:val="none" w:sz="0" w:space="0" w:color="auto"/>
        <w:bottom w:val="none" w:sz="0" w:space="0" w:color="auto"/>
        <w:right w:val="none" w:sz="0" w:space="0" w:color="auto"/>
      </w:divBdr>
    </w:div>
    <w:div w:id="204289720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7773364">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18699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yperlink" Target="https://www.legislation.gov.uk/uksi/2002/2677/regulation/13" TargetMode="Externa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yperlink" Target="https://www.legislation.gov.uk/uksi/2015/483/contents/made" TargetMode="Externa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footer" Target="footer2.xml"/><Relationship Id="rId29" Type="http://schemas.openxmlformats.org/officeDocument/2006/relationships/theme" Target="theme/theme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yperlink" Target="https://www.legislation.gov.uk/uksi/2005/1541/article/16/made" TargetMode="Externa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yperlink" Target="https://www.legislation.gov.uk/uksi/2005/1541/article/14/made" TargetMode="External"/><Relationship Id="rId28" Type="http://schemas.openxmlformats.org/officeDocument/2006/relationships/glossaryDocument" Target="glossary/document.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s://www.hse.gov.uk/pubns/books/l64.htm" TargetMode="Externa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F19BEB5979E44A8AA9AA1960349F6CE3"/>
        <w:category>
          <w:name w:val="General"/>
          <w:gallery w:val="placeholder"/>
        </w:category>
        <w:types>
          <w:type w:val="bbPlcHdr"/>
        </w:types>
        <w:behaviors>
          <w:behavior w:val="content"/>
        </w:behaviors>
        <w:guid w:val="{54A76B6F-8BF5-43BF-9535-12775035916C}"/>
      </w:docPartPr>
      <w:docPartBody>
        <w:p w:rsidR="00816430" w:rsidRDefault="00816430" w:rsidP="00816430">
          <w:pPr>
            <w:pStyle w:val="F19BEB5979E44A8AA9AA1960349F6CE3"/>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779D5"/>
    <w:rsid w:val="00183F29"/>
    <w:rsid w:val="00217790"/>
    <w:rsid w:val="002550FD"/>
    <w:rsid w:val="00256F5E"/>
    <w:rsid w:val="0030114C"/>
    <w:rsid w:val="00333F8E"/>
    <w:rsid w:val="00336581"/>
    <w:rsid w:val="00350199"/>
    <w:rsid w:val="00426901"/>
    <w:rsid w:val="00490409"/>
    <w:rsid w:val="0053436B"/>
    <w:rsid w:val="007154C5"/>
    <w:rsid w:val="007405B3"/>
    <w:rsid w:val="00764F6F"/>
    <w:rsid w:val="007823DB"/>
    <w:rsid w:val="00816430"/>
    <w:rsid w:val="00835E07"/>
    <w:rsid w:val="0097182C"/>
    <w:rsid w:val="00A009A6"/>
    <w:rsid w:val="00A657B0"/>
    <w:rsid w:val="00A93F18"/>
    <w:rsid w:val="00BF7215"/>
    <w:rsid w:val="00C17C1E"/>
    <w:rsid w:val="00C41BCC"/>
    <w:rsid w:val="00C83CB5"/>
    <w:rsid w:val="00DB4B6B"/>
    <w:rsid w:val="00DD7BA4"/>
    <w:rsid w:val="00E27559"/>
    <w:rsid w:val="00E318CE"/>
    <w:rsid w:val="00E646E1"/>
    <w:rsid w:val="00EA550D"/>
    <w:rsid w:val="00F3643A"/>
    <w:rsid w:val="00FE5FB9"/>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16430"/>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F19BEB5979E44A8AA9AA1960349F6CE3">
    <w:name w:val="F19BEB5979E44A8AA9AA1960349F6CE3"/>
    <w:rsid w:val="00816430"/>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98d39b6e1658d9aacee7a177cd0a3472">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54e8bfbde86df188824f5bfe20fe19cc"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Regulator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Development of Regulations and Guides"/>
              <xsd:enumeration value="HoR - Emergency Preparedness and Response"/>
              <xsd:enumeration value="HoR - Research and Development"/>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R - Regulatory Development"/>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Legal Cell Lead"/>
              <xsd:enumeration value="Regulatory Capability Lead"/>
              <xsd:enumeration value="Regulatory Intelligence Lead"/>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7.xml><?xml version="1.0" encoding="utf-8"?>
<b:Sources xmlns:b="http://schemas.openxmlformats.org/officeDocument/2006/bibliography" xmlns="http://schemas.openxmlformats.org/officeDocument/2006/bibliography" SelectedStyle="\IEEE2006OfficeOnline.xsl" StyleName="IEEE" Version="2006">
  <b:Source>
    <b:Tag>BSI23</b:Tag>
    <b:SourceType>ElectronicSource</b:SourceType>
    <b:Guid>{E1E5A203-58B2-4362-93A5-AB64E2BBE763}</b:Guid>
    <b:Title>BS EN ISO 7010:2020 - Graphical symbols on safety signs</b:Title>
    <b:Year>2023</b:Year>
    <b:Author>
      <b:Author>
        <b:Corporate>BSI</b:Corporate>
      </b:Author>
    </b:Author>
    <b:RefOrder>3</b:RefOrder>
  </b:Source>
  <b:Source>
    <b:Tag>ONR22</b:Tag>
    <b:SourceType>DocumentFromInternetSite</b:SourceType>
    <b:Guid>{0C6C75EB-5DD2-4063-AF04-809E01ED3FFB}</b:Guid>
    <b:Author>
      <b:Author>
        <b:Corporate>ONR</b:Corporate>
      </b:Author>
    </b:Author>
    <b:Title>ONR-RD-POL-002 - Risk Informed and Targeted Engagements (RITE) Policy</b:Title>
    <b:URL>https://prodonrgov.sharepoint.com/sites/HOW2Hub</b:URL>
    <b:RefOrder>2</b:RefOrder>
  </b:Source>
  <b:Source>
    <b:Tag>ONR21</b:Tag>
    <b:SourceType>DocumentFromInternetSite</b:SourceType>
    <b:Guid>{160AF229-2CE0-42AA-A3AB-E85B4AC49E80}</b:Guid>
    <b:Author>
      <b:Author>
        <b:Corporate>ONR</b:Corporate>
      </b:Author>
    </b:Author>
    <b:Title>NS-INSP-GD-009 - LC9 Instructions to Persons on Site</b:Title>
    <b:URL>https://prodonrgov.sharepoint.com/sites/HOW2Hub</b:URL>
    <b:RefOrder>1</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E5CCDB2-71CB-49CF-B0CA-2C4F7677E2FD}">
  <ds:schemaRefs>
    <ds:schemaRef ds:uri="http://schemas.microsoft.com/sharepoint/v3/contenttype/forms"/>
  </ds:schemaRefs>
</ds:datastoreItem>
</file>

<file path=customXml/itemProps3.xml><?xml version="1.0" encoding="utf-8"?>
<ds:datastoreItem xmlns:ds="http://schemas.openxmlformats.org/officeDocument/2006/customXml" ds:itemID="{6607498F-7DBC-4513-BDBD-0DC13CCE6305}">
  <ds:schemaRefs>
    <ds:schemaRef ds:uri="http://schemas.microsoft.com/sharepoint/events"/>
  </ds:schemaRefs>
</ds:datastoreItem>
</file>

<file path=customXml/itemProps4.xml><?xml version="1.0" encoding="utf-8"?>
<ds:datastoreItem xmlns:ds="http://schemas.openxmlformats.org/officeDocument/2006/customXml" ds:itemID="{61B9D5F9-C10C-4A47-BDB6-D527D8D07A49}">
  <ds:schemaRefs>
    <ds:schemaRef ds:uri="Microsoft.SharePoint.Taxonomy.ContentTypeSync"/>
  </ds:schemaRefs>
</ds:datastoreItem>
</file>

<file path=customXml/itemProps5.xml><?xml version="1.0" encoding="utf-8"?>
<ds:datastoreItem xmlns:ds="http://schemas.openxmlformats.org/officeDocument/2006/customXml" ds:itemID="{60B6A8AC-0F9A-47D6-99DA-DECE08F411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C6DD474-774A-4061-B553-EA213030E45C}">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7.xml><?xml version="1.0" encoding="utf-8"?>
<ds:datastoreItem xmlns:ds="http://schemas.openxmlformats.org/officeDocument/2006/customXml" ds:itemID="{C5E2E929-D1E5-4BE5-857B-28C3B3D5846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Pages>
  <Words>1259</Words>
  <Characters>6992</Characters>
  <Application>Microsoft Office Word</Application>
  <DocSecurity>0</DocSecurity>
  <Lines>170</Lines>
  <Paragraphs>87</Paragraphs>
  <ScaleCrop>false</ScaleCrop>
  <HeadingPairs>
    <vt:vector size="2" baseType="variant">
      <vt:variant>
        <vt:lpstr>Title</vt:lpstr>
      </vt:variant>
      <vt:variant>
        <vt:i4>1</vt:i4>
      </vt:variant>
    </vt:vector>
  </HeadingPairs>
  <TitlesOfParts>
    <vt:vector size="1" baseType="lpstr">
      <vt:lpstr>LC8 Warning Notices</vt:lpstr>
    </vt:vector>
  </TitlesOfParts>
  <Manager>Office for Nuclear Regulation</Manager>
  <Company>Office for Nuclear Regulation</Company>
  <LinksUpToDate>false</LinksUpToDate>
  <CharactersWithSpaces>8164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LC8 Warning Notices</dc:title>
  <dc:subject>[Subtitle or description]</dc:subject>
  <cp:keywords>[Key words separated by commas]</cp:keywords>
  <dc:description/>
  <cp:revision>7</cp:revision>
  <cp:lastPrinted>2016-11-28T11:35:00Z</cp:lastPrinted>
  <dcterms:created xsi:type="dcterms:W3CDTF">2025-10-27T09:55:00Z</dcterms:created>
  <dcterms:modified xsi:type="dcterms:W3CDTF">2025-10-27T09:57:00Z</dcterms:modified>
  <cp:contentStatus>6.3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