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6E0606" w14:paraId="6C65111E" w14:textId="77777777" w:rsidTr="00881B6F">
        <w:trPr>
          <w:trHeight w:val="1162"/>
        </w:trPr>
        <w:tc>
          <w:tcPr>
            <w:tcW w:w="9156" w:type="dxa"/>
            <w:tcBorders>
              <w:bottom w:val="single" w:sz="24" w:space="0" w:color="22413A"/>
            </w:tcBorders>
          </w:tcPr>
          <w:p w14:paraId="35C1F1C6" w14:textId="77777777" w:rsidR="00C20562" w:rsidRPr="006E0606" w:rsidRDefault="00C20562" w:rsidP="00323E71">
            <w:bookmarkStart w:id="0" w:name="_Toc466022543"/>
          </w:p>
        </w:tc>
      </w:tr>
      <w:tr w:rsidR="00D0226A" w:rsidRPr="006E0606"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5883F379" w:rsidR="00595C8C" w:rsidRPr="006E0606" w:rsidRDefault="00595C8C" w:rsidP="00595C8C">
            <w:pPr>
              <w:pStyle w:val="InnerCoverTitle"/>
              <w:rPr>
                <w:sz w:val="36"/>
                <w:szCs w:val="36"/>
              </w:rPr>
            </w:pPr>
            <w:r w:rsidRPr="006E0606">
              <w:rPr>
                <w:sz w:val="36"/>
                <w:szCs w:val="36"/>
              </w:rPr>
              <w:t xml:space="preserve">ONR </w:t>
            </w:r>
            <w:r w:rsidR="00D60BCB" w:rsidRPr="006E0606">
              <w:rPr>
                <w:sz w:val="36"/>
                <w:szCs w:val="36"/>
              </w:rPr>
              <w:t>Technical Inspection Guide (TIG)</w:t>
            </w:r>
          </w:p>
          <w:sdt>
            <w:sdtPr>
              <w:rPr>
                <w:sz w:val="56"/>
                <w:szCs w:val="56"/>
              </w:rPr>
              <w:id w:val="1228188510"/>
              <w:placeholder>
                <w:docPart w:val="DefaultPlaceholder_-1854013440"/>
              </w:placeholder>
            </w:sdtPr>
            <w:sdtContent>
              <w:p w14:paraId="7C4EA414" w14:textId="0CA54987" w:rsidR="00D0226A" w:rsidRPr="006E0606" w:rsidRDefault="00000000" w:rsidP="001E03E1">
                <w:pPr>
                  <w:pStyle w:val="CoverTitle"/>
                  <w:rPr>
                    <w:szCs w:val="90"/>
                  </w:rPr>
                </w:pPr>
                <w:sdt>
                  <w:sdtPr>
                    <w:rPr>
                      <w:sz w:val="56"/>
                      <w:szCs w:val="5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Content>
                    <w:r w:rsidR="00BC3793" w:rsidRPr="006E0606">
                      <w:rPr>
                        <w:sz w:val="56"/>
                        <w:szCs w:val="56"/>
                      </w:rPr>
                      <w:t>LC7 – Incidents on the Site</w:t>
                    </w:r>
                  </w:sdtContent>
                </w:sdt>
              </w:p>
            </w:sdtContent>
          </w:sdt>
        </w:tc>
      </w:tr>
    </w:tbl>
    <w:p w14:paraId="56A09D10" w14:textId="77777777" w:rsidR="00D0226A" w:rsidRPr="006E0606" w:rsidRDefault="00D0226A">
      <w:pPr>
        <w:spacing w:after="0"/>
      </w:pPr>
    </w:p>
    <w:p w14:paraId="6AB6425B" w14:textId="77777777" w:rsidR="00D0226A" w:rsidRPr="006E0606" w:rsidRDefault="00881B6F">
      <w:pPr>
        <w:spacing w:after="0"/>
      </w:pPr>
      <w:r w:rsidRPr="006E0606">
        <w:rPr>
          <w:noProof/>
        </w:rPr>
        <w:drawing>
          <wp:anchor distT="0" distB="0" distL="114300" distR="114300" simplePos="0" relativeHeight="251657216"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Pr="006E0606" w:rsidRDefault="00267815">
      <w:pPr>
        <w:spacing w:after="0"/>
      </w:pPr>
      <w:r w:rsidRPr="006E0606">
        <w:br w:type="page"/>
      </w:r>
    </w:p>
    <w:p w14:paraId="2A29B4CB" w14:textId="77777777" w:rsidR="00B23A5E" w:rsidRPr="006E0606" w:rsidRDefault="00B23A5E" w:rsidP="00B23A5E">
      <w:pPr>
        <w:pStyle w:val="InnerCoverTitle"/>
        <w:rPr>
          <w:sz w:val="36"/>
          <w:szCs w:val="36"/>
        </w:rPr>
      </w:pPr>
      <w:r w:rsidRPr="006E0606">
        <w:rPr>
          <w:sz w:val="36"/>
          <w:szCs w:val="36"/>
        </w:rPr>
        <w:lastRenderedPageBreak/>
        <w:t>ONR Technical Inspection Guide (TIG)</w:t>
      </w:r>
    </w:p>
    <w:sdt>
      <w:sdtPr>
        <w:rPr>
          <w:rStyle w:val="Style2"/>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sz w:val="24"/>
        </w:rPr>
      </w:sdtEndPr>
      <w:sdtContent>
        <w:p w14:paraId="297D790E" w14:textId="48132496" w:rsidR="00004C16" w:rsidRPr="006E0606" w:rsidRDefault="00B12525" w:rsidP="00004C16">
          <w:r>
            <w:rPr>
              <w:rStyle w:val="Style2"/>
            </w:rPr>
            <w:t>LC7 – Incidents on the Site</w:t>
          </w:r>
        </w:p>
      </w:sdtContent>
    </w:sdt>
    <w:p w14:paraId="61A25C0F" w14:textId="64CDB41D" w:rsidR="00004C16" w:rsidRPr="00EE6C5C" w:rsidRDefault="007A72FA" w:rsidP="00004C16">
      <w:pPr>
        <w:rPr>
          <w:sz w:val="28"/>
          <w:szCs w:val="28"/>
        </w:rPr>
      </w:pPr>
      <w:r w:rsidRPr="00EE6C5C">
        <w:rPr>
          <w:b/>
          <w:bCs/>
          <w:sz w:val="28"/>
          <w:szCs w:val="28"/>
        </w:rPr>
        <w:t>Head of Profession</w:t>
      </w:r>
      <w:r w:rsidR="00196ADB" w:rsidRPr="00EE6C5C">
        <w:rPr>
          <w:sz w:val="28"/>
          <w:szCs w:val="28"/>
        </w:rPr>
        <w:t xml:space="preserve"> – </w:t>
      </w:r>
      <w:r w:rsidR="00131529" w:rsidRPr="00EE6C5C">
        <w:rPr>
          <w:sz w:val="28"/>
          <w:szCs w:val="28"/>
        </w:rPr>
        <w:t>Operational Inspection</w:t>
      </w:r>
    </w:p>
    <w:p w14:paraId="5CC69FEB" w14:textId="77777777" w:rsidR="00EE6C5C" w:rsidRDefault="00EE6C5C" w:rsidP="00004C16">
      <w:pPr>
        <w:rPr>
          <w:b/>
          <w:bCs/>
          <w:szCs w:val="24"/>
        </w:rPr>
      </w:pPr>
    </w:p>
    <w:p w14:paraId="4D99E381" w14:textId="13DB3D2D" w:rsidR="00004C16" w:rsidRPr="006E0606" w:rsidRDefault="00004C16" w:rsidP="00004C16">
      <w:pPr>
        <w:rPr>
          <w:szCs w:val="24"/>
        </w:rPr>
      </w:pPr>
      <w:r w:rsidRPr="006E0606">
        <w:rPr>
          <w:b/>
          <w:bCs/>
          <w:szCs w:val="24"/>
        </w:rPr>
        <w:t>Authored by</w:t>
      </w:r>
      <w:r w:rsidRPr="006E0606">
        <w:rPr>
          <w:szCs w:val="24"/>
        </w:rPr>
        <w:t xml:space="preserve"> –</w:t>
      </w:r>
      <w:r w:rsidR="00D35E32" w:rsidRPr="006E0606">
        <w:rPr>
          <w:szCs w:val="24"/>
        </w:rPr>
        <w:t xml:space="preserve"> </w:t>
      </w:r>
      <w:r w:rsidR="0072278A" w:rsidRPr="006E0606">
        <w:rPr>
          <w:szCs w:val="24"/>
        </w:rPr>
        <w:t xml:space="preserve">Nuclear Safety Inspector </w:t>
      </w:r>
    </w:p>
    <w:p w14:paraId="1014BEF0" w14:textId="52BAF080" w:rsidR="00821337" w:rsidRPr="006E0606" w:rsidRDefault="00004C16" w:rsidP="00131529">
      <w:pPr>
        <w:rPr>
          <w:szCs w:val="24"/>
        </w:rPr>
      </w:pPr>
      <w:r w:rsidRPr="006E0606">
        <w:rPr>
          <w:b/>
          <w:bCs/>
          <w:szCs w:val="24"/>
        </w:rPr>
        <w:t>Approved by</w:t>
      </w:r>
      <w:r w:rsidRPr="006E0606">
        <w:rPr>
          <w:szCs w:val="24"/>
        </w:rPr>
        <w:t xml:space="preserve"> –</w:t>
      </w:r>
      <w:r w:rsidR="00D35E32" w:rsidRPr="006E0606">
        <w:rPr>
          <w:szCs w:val="24"/>
        </w:rPr>
        <w:t xml:space="preserve"> Head of Profession</w:t>
      </w:r>
    </w:p>
    <w:p w14:paraId="247E3769" w14:textId="592E91B1" w:rsidR="00004C16" w:rsidRPr="006E0606" w:rsidRDefault="00004C16" w:rsidP="00004C16">
      <w:pPr>
        <w:rPr>
          <w:szCs w:val="24"/>
        </w:rPr>
      </w:pPr>
      <w:r w:rsidRPr="006E0606">
        <w:rPr>
          <w:b/>
          <w:bCs/>
          <w:szCs w:val="24"/>
        </w:rPr>
        <w:t>Issue</w:t>
      </w:r>
      <w:r w:rsidR="007A72FA" w:rsidRPr="006E0606">
        <w:rPr>
          <w:b/>
          <w:bCs/>
          <w:szCs w:val="24"/>
        </w:rPr>
        <w:t>:</w:t>
      </w:r>
      <w:r w:rsidRPr="006E0606">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Content>
          <w:r w:rsidR="00CC43C5" w:rsidRPr="006E0606">
            <w:rPr>
              <w:szCs w:val="24"/>
            </w:rPr>
            <w:t>6.</w:t>
          </w:r>
          <w:r w:rsidR="00C8701D" w:rsidRPr="006E0606">
            <w:rPr>
              <w:szCs w:val="24"/>
            </w:rPr>
            <w:t>2</w:t>
          </w:r>
        </w:sdtContent>
      </w:sdt>
    </w:p>
    <w:p w14:paraId="19206F45" w14:textId="48F3882C" w:rsidR="00004C16" w:rsidRPr="006E0606" w:rsidRDefault="007A72FA" w:rsidP="00004C16">
      <w:pPr>
        <w:rPr>
          <w:szCs w:val="24"/>
        </w:rPr>
      </w:pPr>
      <w:r w:rsidRPr="006E0606">
        <w:rPr>
          <w:b/>
          <w:bCs/>
          <w:szCs w:val="24"/>
        </w:rPr>
        <w:t>Published</w:t>
      </w:r>
      <w:r w:rsidR="00004C16" w:rsidRPr="006E0606">
        <w:rPr>
          <w:szCs w:val="24"/>
        </w:rPr>
        <w:t xml:space="preserve">: </w:t>
      </w:r>
      <w:r w:rsidR="00014040">
        <w:rPr>
          <w:szCs w:val="24"/>
        </w:rPr>
        <w:t xml:space="preserve">September </w:t>
      </w:r>
      <w:r w:rsidR="00131529" w:rsidRPr="006E0606">
        <w:rPr>
          <w:szCs w:val="24"/>
        </w:rPr>
        <w:t>202</w:t>
      </w:r>
      <w:r w:rsidR="00CD08F3" w:rsidRPr="006E0606">
        <w:rPr>
          <w:szCs w:val="24"/>
        </w:rPr>
        <w:t>5</w:t>
      </w:r>
    </w:p>
    <w:p w14:paraId="22297511" w14:textId="2706EDC1" w:rsidR="005C1E52" w:rsidRPr="006E0606" w:rsidRDefault="005C1E52" w:rsidP="00004C16">
      <w:pPr>
        <w:rPr>
          <w:szCs w:val="24"/>
        </w:rPr>
      </w:pPr>
      <w:r w:rsidRPr="006E0606">
        <w:rPr>
          <w:b/>
          <w:bCs/>
          <w:szCs w:val="24"/>
        </w:rPr>
        <w:t xml:space="preserve">Next </w:t>
      </w:r>
      <w:r w:rsidR="007A72FA" w:rsidRPr="006E0606">
        <w:rPr>
          <w:b/>
          <w:bCs/>
          <w:szCs w:val="24"/>
        </w:rPr>
        <w:t>scheduled review</w:t>
      </w:r>
      <w:r w:rsidRPr="006E0606">
        <w:rPr>
          <w:szCs w:val="24"/>
        </w:rPr>
        <w:t xml:space="preserve">: </w:t>
      </w:r>
      <w:r w:rsidR="00014040">
        <w:rPr>
          <w:szCs w:val="24"/>
        </w:rPr>
        <w:t>September</w:t>
      </w:r>
      <w:r w:rsidR="00CD08F3" w:rsidRPr="006E0606">
        <w:rPr>
          <w:szCs w:val="24"/>
        </w:rPr>
        <w:t xml:space="preserve"> </w:t>
      </w:r>
      <w:r w:rsidR="001C71D5" w:rsidRPr="006E0606">
        <w:rPr>
          <w:szCs w:val="24"/>
        </w:rPr>
        <w:t>20</w:t>
      </w:r>
      <w:r w:rsidR="0017245B" w:rsidRPr="006E0606">
        <w:rPr>
          <w:szCs w:val="24"/>
        </w:rPr>
        <w:t>30</w:t>
      </w:r>
    </w:p>
    <w:p w14:paraId="05F2BD65" w14:textId="4DA94038" w:rsidR="00671C0D" w:rsidRPr="006E0606" w:rsidRDefault="006F7E5F" w:rsidP="00671C0D">
      <w:pPr>
        <w:rPr>
          <w:b/>
          <w:bCs/>
          <w:szCs w:val="24"/>
        </w:rPr>
      </w:pPr>
      <w:r w:rsidRPr="006E0606">
        <w:rPr>
          <w:b/>
          <w:bCs/>
          <w:szCs w:val="24"/>
        </w:rPr>
        <w:t>Doc</w:t>
      </w:r>
      <w:r w:rsidR="007A72FA" w:rsidRPr="006E0606">
        <w:rPr>
          <w:b/>
          <w:bCs/>
          <w:szCs w:val="24"/>
        </w:rPr>
        <w:t xml:space="preserve">ument </w:t>
      </w:r>
      <w:r w:rsidR="009E02CC" w:rsidRPr="006E0606">
        <w:rPr>
          <w:b/>
          <w:bCs/>
          <w:szCs w:val="24"/>
        </w:rPr>
        <w:t>r</w:t>
      </w:r>
      <w:r w:rsidR="007A72FA" w:rsidRPr="006E0606">
        <w:rPr>
          <w:b/>
          <w:bCs/>
          <w:szCs w:val="24"/>
        </w:rPr>
        <w:t>eference</w:t>
      </w:r>
      <w:r w:rsidRPr="006E0606">
        <w:rPr>
          <w:szCs w:val="24"/>
        </w:rPr>
        <w:t xml:space="preserve">: </w:t>
      </w:r>
      <w:r w:rsidR="00EE6C5C">
        <w:rPr>
          <w:szCs w:val="24"/>
        </w:rPr>
        <w:t>NS-INSP-GD-007</w:t>
      </w:r>
    </w:p>
    <w:p w14:paraId="39BC0EA4" w14:textId="4E0F1B7D" w:rsidR="00420A11" w:rsidRPr="006E0606" w:rsidRDefault="00004C16" w:rsidP="00EE6C5C">
      <w:pPr>
        <w:rPr>
          <w:szCs w:val="24"/>
        </w:rPr>
      </w:pPr>
      <w:r w:rsidRPr="00EE6C5C">
        <w:rPr>
          <w:b/>
          <w:bCs/>
          <w:szCs w:val="24"/>
        </w:rPr>
        <w:t xml:space="preserve">Record </w:t>
      </w:r>
      <w:r w:rsidR="007A72FA" w:rsidRPr="00EE6C5C">
        <w:rPr>
          <w:b/>
          <w:bCs/>
          <w:szCs w:val="24"/>
        </w:rPr>
        <w:t>reference</w:t>
      </w:r>
      <w:r w:rsidRPr="00EE6C5C">
        <w:rPr>
          <w:szCs w:val="24"/>
        </w:rPr>
        <w:t xml:space="preserve">: </w:t>
      </w:r>
      <w:hyperlink r:id="rId16" w:tgtFrame="_blank" w:tooltip="ONRHH-822789359-20375" w:history="1">
        <w:r w:rsidR="00EE6C5C" w:rsidRPr="00EE6C5C">
          <w:rPr>
            <w:rStyle w:val="Hyperlink"/>
            <w:szCs w:val="24"/>
          </w:rPr>
          <w:t>ONRHH-822789359-20375</w:t>
        </w:r>
      </w:hyperlink>
    </w:p>
    <w:p w14:paraId="1DD5D84C" w14:textId="77777777" w:rsidR="00671C0D" w:rsidRPr="006E0606" w:rsidRDefault="00671C0D" w:rsidP="00671C0D"/>
    <w:p w14:paraId="02828791" w14:textId="297E697A" w:rsidR="00B23A5E" w:rsidRPr="006E0606" w:rsidRDefault="00B23A5E" w:rsidP="00B23A5E">
      <w:pPr>
        <w:pStyle w:val="Caption"/>
        <w:keepNext/>
      </w:pPr>
      <w:r w:rsidRPr="006E0606">
        <w:t>Revision commentary</w:t>
      </w:r>
    </w:p>
    <w:tbl>
      <w:tblPr>
        <w:tblStyle w:val="ONRTable1"/>
        <w:tblW w:w="0" w:type="auto"/>
        <w:tblInd w:w="10" w:type="dxa"/>
        <w:tblLook w:val="04A0" w:firstRow="1" w:lastRow="0" w:firstColumn="1" w:lastColumn="0" w:noHBand="0" w:noVBand="1"/>
      </w:tblPr>
      <w:tblGrid>
        <w:gridCol w:w="1124"/>
        <w:gridCol w:w="7892"/>
      </w:tblGrid>
      <w:tr w:rsidR="00595C8C" w:rsidRPr="006E0606" w14:paraId="116B87DF" w14:textId="77777777" w:rsidTr="00131529">
        <w:trPr>
          <w:cnfStyle w:val="100000000000" w:firstRow="1" w:lastRow="0" w:firstColumn="0" w:lastColumn="0" w:oddVBand="0" w:evenVBand="0" w:oddHBand="0" w:evenHBand="0" w:firstRowFirstColumn="0" w:firstRowLastColumn="0" w:lastRowFirstColumn="0" w:lastRowLastColumn="0"/>
        </w:trPr>
        <w:tc>
          <w:tcPr>
            <w:tcW w:w="1124" w:type="dxa"/>
          </w:tcPr>
          <w:p w14:paraId="72366D01" w14:textId="26F62300" w:rsidR="00595C8C" w:rsidRPr="006E0606" w:rsidRDefault="00595C8C" w:rsidP="00595C8C">
            <w:pPr>
              <w:spacing w:before="60" w:after="60"/>
              <w:rPr>
                <w:b w:val="0"/>
                <w:bCs/>
              </w:rPr>
            </w:pPr>
            <w:r w:rsidRPr="006E0606">
              <w:rPr>
                <w:b w:val="0"/>
                <w:bCs/>
              </w:rPr>
              <w:t>Issue</w:t>
            </w:r>
          </w:p>
        </w:tc>
        <w:tc>
          <w:tcPr>
            <w:tcW w:w="7892" w:type="dxa"/>
          </w:tcPr>
          <w:p w14:paraId="2D00C3FD" w14:textId="3DE5164D" w:rsidR="00595C8C" w:rsidRPr="006E0606" w:rsidRDefault="00595C8C" w:rsidP="00595C8C">
            <w:pPr>
              <w:spacing w:before="60" w:after="60"/>
              <w:rPr>
                <w:b w:val="0"/>
                <w:bCs/>
              </w:rPr>
            </w:pPr>
            <w:r w:rsidRPr="006E0606">
              <w:rPr>
                <w:b w:val="0"/>
                <w:bCs/>
              </w:rPr>
              <w:t xml:space="preserve">Description of </w:t>
            </w:r>
            <w:r w:rsidR="007A72FA" w:rsidRPr="006E0606">
              <w:rPr>
                <w:b w:val="0"/>
                <w:bCs/>
              </w:rPr>
              <w:t>u</w:t>
            </w:r>
            <w:r w:rsidRPr="006E0606">
              <w:rPr>
                <w:b w:val="0"/>
                <w:bCs/>
              </w:rPr>
              <w:t>pdate(s)</w:t>
            </w:r>
          </w:p>
        </w:tc>
      </w:tr>
      <w:tr w:rsidR="00595C8C" w:rsidRPr="006E0606" w14:paraId="0B4E4E42" w14:textId="77777777" w:rsidTr="00121389">
        <w:trPr>
          <w:trHeight w:val="753"/>
        </w:trPr>
        <w:tc>
          <w:tcPr>
            <w:tcW w:w="1124" w:type="dxa"/>
          </w:tcPr>
          <w:p w14:paraId="65482A03" w14:textId="1B43CC3D" w:rsidR="00595C8C" w:rsidRPr="006E0606" w:rsidRDefault="00131529" w:rsidP="00595C8C">
            <w:pPr>
              <w:spacing w:before="60" w:after="60"/>
            </w:pPr>
            <w:r w:rsidRPr="006E0606">
              <w:t>6.</w:t>
            </w:r>
            <w:r w:rsidR="00635B62" w:rsidRPr="006E0606">
              <w:t>0</w:t>
            </w:r>
          </w:p>
        </w:tc>
        <w:tc>
          <w:tcPr>
            <w:tcW w:w="7892" w:type="dxa"/>
          </w:tcPr>
          <w:p w14:paraId="1C80912E" w14:textId="5E94B6EC" w:rsidR="00595C8C" w:rsidRPr="006E0606" w:rsidRDefault="00E73D12" w:rsidP="00E73D12">
            <w:pPr>
              <w:spacing w:after="0"/>
            </w:pPr>
            <w:r w:rsidRPr="006E0606">
              <w:t>Three year review completed with minor changes to: reflect the new IAEA specific safety guide SSG-50; add guidance for managing corrective actions and update reference.</w:t>
            </w:r>
          </w:p>
        </w:tc>
      </w:tr>
      <w:tr w:rsidR="001C71D5" w:rsidRPr="006E0606" w14:paraId="1CC990F8" w14:textId="77777777" w:rsidTr="00131529">
        <w:tc>
          <w:tcPr>
            <w:tcW w:w="1124" w:type="dxa"/>
          </w:tcPr>
          <w:p w14:paraId="548627EA" w14:textId="5ADDF9FD" w:rsidR="001C71D5" w:rsidRPr="006E0606" w:rsidRDefault="001C71D5" w:rsidP="00595C8C">
            <w:pPr>
              <w:spacing w:before="60" w:after="60"/>
            </w:pPr>
            <w:r w:rsidRPr="006E0606">
              <w:t>6.</w:t>
            </w:r>
            <w:r w:rsidR="00635B62" w:rsidRPr="006E0606">
              <w:t>1</w:t>
            </w:r>
          </w:p>
        </w:tc>
        <w:tc>
          <w:tcPr>
            <w:tcW w:w="7892" w:type="dxa"/>
          </w:tcPr>
          <w:p w14:paraId="39B62C2D" w14:textId="540716CB" w:rsidR="001C71D5" w:rsidRPr="006E0606" w:rsidRDefault="00EE6C5C" w:rsidP="00595C8C">
            <w:pPr>
              <w:spacing w:before="60" w:after="60"/>
            </w:pPr>
            <w:r w:rsidRPr="006E0606">
              <w:t xml:space="preserve">Minor </w:t>
            </w:r>
            <w:r>
              <w:t>u</w:t>
            </w:r>
            <w:r w:rsidRPr="006E0606">
              <w:t xml:space="preserve">pdate – </w:t>
            </w:r>
            <w:r w:rsidR="00E73D12" w:rsidRPr="006E0606">
              <w:t>Review date extended from July 2021 to July 2025</w:t>
            </w:r>
            <w:r w:rsidR="00260E4B" w:rsidRPr="006E0606">
              <w:t>.</w:t>
            </w:r>
          </w:p>
        </w:tc>
      </w:tr>
      <w:tr w:rsidR="00260E4B" w:rsidRPr="006E0606" w14:paraId="330E40AB" w14:textId="77777777" w:rsidTr="00131529">
        <w:tc>
          <w:tcPr>
            <w:tcW w:w="1124" w:type="dxa"/>
          </w:tcPr>
          <w:p w14:paraId="6278FF6D" w14:textId="23EE5DFB" w:rsidR="00260E4B" w:rsidRPr="006E0606" w:rsidRDefault="00260E4B" w:rsidP="00595C8C">
            <w:pPr>
              <w:spacing w:before="60" w:after="60"/>
            </w:pPr>
            <w:r w:rsidRPr="006E0606">
              <w:t>6.2</w:t>
            </w:r>
          </w:p>
        </w:tc>
        <w:tc>
          <w:tcPr>
            <w:tcW w:w="7892" w:type="dxa"/>
          </w:tcPr>
          <w:p w14:paraId="56EBE71E" w14:textId="4CD40ADD" w:rsidR="00260E4B" w:rsidRPr="006E0606" w:rsidRDefault="00260E4B" w:rsidP="00595C8C">
            <w:pPr>
              <w:spacing w:before="60" w:after="60"/>
            </w:pPr>
            <w:r w:rsidRPr="006E0606">
              <w:t xml:space="preserve">Minor </w:t>
            </w:r>
            <w:r w:rsidR="00EE6C5C">
              <w:t>u</w:t>
            </w:r>
            <w:r w:rsidRPr="006E0606">
              <w:t>pdate – document simplification.</w:t>
            </w:r>
            <w:r w:rsidR="008B73BF" w:rsidRPr="006E0606">
              <w:t xml:space="preserve"> No significant change to the intent. </w:t>
            </w:r>
            <w:r w:rsidR="004D0C4A" w:rsidRPr="006E0606">
              <w:t xml:space="preserve">The </w:t>
            </w:r>
            <w:r w:rsidR="00EE6C5C">
              <w:t>content that was previously in the</w:t>
            </w:r>
            <w:r w:rsidR="004D0C4A" w:rsidRPr="006E0606">
              <w:t xml:space="preserve"> appendix</w:t>
            </w:r>
            <w:r w:rsidR="00EE6C5C">
              <w:t xml:space="preserve"> relating to operation experience (OE)</w:t>
            </w:r>
            <w:r w:rsidR="004D0C4A" w:rsidRPr="006E0606">
              <w:t xml:space="preserve"> has been </w:t>
            </w:r>
            <w:r w:rsidR="00EE6C5C">
              <w:t>removed from document and published onto HOW2 Hub for reference</w:t>
            </w:r>
            <w:r w:rsidR="00D42E4B">
              <w:t>.</w:t>
            </w:r>
          </w:p>
        </w:tc>
      </w:tr>
    </w:tbl>
    <w:p w14:paraId="1FDB4B56" w14:textId="6C10B266" w:rsidR="00595C8C" w:rsidRPr="006E0606" w:rsidRDefault="00595C8C" w:rsidP="00323E71">
      <w:pPr>
        <w:sectPr w:rsidR="00595C8C" w:rsidRPr="006E0606" w:rsidSect="00EE6C5C">
          <w:headerReference w:type="default" r:id="rId17"/>
          <w:footerReference w:type="default" r:id="rId18"/>
          <w:pgSz w:w="11906" w:h="16838" w:code="9"/>
          <w:pgMar w:top="1440" w:right="1440" w:bottom="1440" w:left="1440" w:header="397" w:footer="397" w:gutter="0"/>
          <w:cols w:space="312"/>
          <w:titlePg/>
          <w:docGrid w:linePitch="360"/>
        </w:sectPr>
      </w:pPr>
    </w:p>
    <w:p w14:paraId="15905A9C" w14:textId="1AB274CD" w:rsidR="00131529" w:rsidRPr="00EE6C5C" w:rsidRDefault="00131529" w:rsidP="00EE6C5C">
      <w:pPr>
        <w:pStyle w:val="Heading1"/>
      </w:pPr>
      <w:bookmarkStart w:id="1" w:name="_Toc210031496"/>
      <w:bookmarkEnd w:id="0"/>
      <w:r w:rsidRPr="00EE6C5C">
        <w:lastRenderedPageBreak/>
        <w:t>Introduction</w:t>
      </w:r>
      <w:bookmarkEnd w:id="1"/>
    </w:p>
    <w:p w14:paraId="2968194E" w14:textId="36453E30" w:rsidR="00D21865" w:rsidRPr="00EE6C5C" w:rsidRDefault="00432E14" w:rsidP="00EE6C5C">
      <w:pPr>
        <w:pStyle w:val="F9-Paragraph"/>
      </w:pPr>
      <w:r w:rsidRPr="00EE6C5C">
        <w:t>Technical Inspection Guides (TIG)</w:t>
      </w:r>
      <w:r w:rsidR="002C4999" w:rsidRPr="00EE6C5C">
        <w:t xml:space="preserve"> support inspectors undertaking compliance inspections </w:t>
      </w:r>
      <w:r w:rsidR="004932FE" w:rsidRPr="00EE6C5C">
        <w:t>to make regulatory judgements</w:t>
      </w:r>
      <w:r w:rsidR="007F18E4" w:rsidRPr="00EE6C5C">
        <w:t xml:space="preserve"> in relation to the </w:t>
      </w:r>
      <w:r w:rsidR="003655BE" w:rsidRPr="00EE6C5C">
        <w:t xml:space="preserve">adequacy of compliance </w:t>
      </w:r>
      <w:r w:rsidR="009B03D4" w:rsidRPr="00EE6C5C">
        <w:t>and</w:t>
      </w:r>
      <w:r w:rsidR="002C4999" w:rsidRPr="00EE6C5C">
        <w:t xml:space="preserve"> </w:t>
      </w:r>
      <w:r w:rsidR="003655BE" w:rsidRPr="00EE6C5C">
        <w:t xml:space="preserve">in </w:t>
      </w:r>
      <w:r w:rsidR="002C4999" w:rsidRPr="00EE6C5C">
        <w:t xml:space="preserve">providing regulatory advice </w:t>
      </w:r>
      <w:r w:rsidR="00193E24" w:rsidRPr="00EE6C5C">
        <w:t xml:space="preserve">on specific </w:t>
      </w:r>
      <w:r w:rsidR="00291982" w:rsidRPr="00EE6C5C">
        <w:t>Licence Conditions (LCs)</w:t>
      </w:r>
      <w:r w:rsidR="003655BE" w:rsidRPr="00EE6C5C">
        <w:t xml:space="preserve"> to licensees</w:t>
      </w:r>
      <w:r w:rsidR="004932FE" w:rsidRPr="00EE6C5C">
        <w:t xml:space="preserve">. </w:t>
      </w:r>
      <w:r w:rsidR="00D21865" w:rsidRPr="00EE6C5C">
        <w:t xml:space="preserve">The purpose of this guidance is to facilitate a consistent approach to Licence Condition (LC) </w:t>
      </w:r>
      <w:r w:rsidR="00B61836" w:rsidRPr="00EE6C5C">
        <w:t>7</w:t>
      </w:r>
      <w:r w:rsidR="00D21865" w:rsidRPr="00EE6C5C">
        <w:t xml:space="preserve"> </w:t>
      </w:r>
      <w:r w:rsidR="002E0817" w:rsidRPr="00EE6C5C">
        <w:t>–</w:t>
      </w:r>
      <w:r w:rsidR="004814D2" w:rsidRPr="00EE6C5C">
        <w:t xml:space="preserve"> </w:t>
      </w:r>
      <w:r w:rsidR="00400D74" w:rsidRPr="00EE6C5C">
        <w:t xml:space="preserve">Incidents on </w:t>
      </w:r>
      <w:r w:rsidR="001D3668" w:rsidRPr="00EE6C5C">
        <w:t xml:space="preserve">the </w:t>
      </w:r>
      <w:r w:rsidR="00400D74" w:rsidRPr="00EE6C5C">
        <w:t>Site</w:t>
      </w:r>
      <w:r w:rsidR="000B0E11" w:rsidRPr="00EE6C5C">
        <w:rPr>
          <w:rStyle w:val="FootnoteReference"/>
        </w:rPr>
        <w:footnoteReference w:id="2"/>
      </w:r>
      <w:r w:rsidR="00400D74" w:rsidRPr="00EE6C5C">
        <w:t>.</w:t>
      </w:r>
    </w:p>
    <w:p w14:paraId="2D7C1454" w14:textId="566E4044" w:rsidR="00B16846" w:rsidRPr="006E0606" w:rsidRDefault="00D21865" w:rsidP="00EE6C5C">
      <w:pPr>
        <w:pStyle w:val="F9-Paragraph"/>
      </w:pPr>
      <w:r w:rsidRPr="006E0606">
        <w:t xml:space="preserve">The guidance should not be regarded as exhaustive or mandatory, but provides a clear framework for inspectors to judge the </w:t>
      </w:r>
      <w:r w:rsidR="00ED4715" w:rsidRPr="006E0606">
        <w:t>adequacy</w:t>
      </w:r>
      <w:r w:rsidRPr="006E0606">
        <w:t xml:space="preserve"> of the licensee's arrangements and their </w:t>
      </w:r>
      <w:r w:rsidR="002F696B" w:rsidRPr="006E0606">
        <w:t xml:space="preserve">adequate </w:t>
      </w:r>
      <w:r w:rsidRPr="006E0606">
        <w:t>implementation</w:t>
      </w:r>
      <w:r w:rsidR="006E666F" w:rsidRPr="006E0606">
        <w:t xml:space="preserve">. </w:t>
      </w:r>
    </w:p>
    <w:p w14:paraId="76CAD70F" w14:textId="2E20D0DD" w:rsidR="00D21865" w:rsidRPr="00EE6C5C" w:rsidRDefault="0046338B" w:rsidP="00EE6C5C">
      <w:pPr>
        <w:pStyle w:val="F9-Paragraph"/>
        <w:rPr>
          <w:b/>
          <w:caps/>
        </w:rPr>
      </w:pPr>
      <w:r w:rsidRPr="006E0606">
        <w:t>This guidance should be read in conjunction with ONR</w:t>
      </w:r>
      <w:r w:rsidR="00CE6757">
        <w:t>’s policy</w:t>
      </w:r>
      <w:r w:rsidRPr="006E0606">
        <w:t xml:space="preserve"> on Risk-</w:t>
      </w:r>
      <w:r w:rsidR="00026C04" w:rsidRPr="006E0606">
        <w:t>I</w:t>
      </w:r>
      <w:r w:rsidRPr="006E0606">
        <w:t xml:space="preserve">nformed and </w:t>
      </w:r>
      <w:r w:rsidR="00026C04" w:rsidRPr="006E0606">
        <w:t>T</w:t>
      </w:r>
      <w:r w:rsidRPr="006E0606">
        <w:t xml:space="preserve">argeted </w:t>
      </w:r>
      <w:r w:rsidR="00026C04" w:rsidRPr="006E0606">
        <w:t>E</w:t>
      </w:r>
      <w:r w:rsidRPr="006E0606">
        <w:t>ngagements (RITE)</w:t>
      </w:r>
      <w:r w:rsidR="006D295D" w:rsidRPr="006E0606">
        <w:t xml:space="preserve"> </w:t>
      </w:r>
      <w:sdt>
        <w:sdtPr>
          <w:id w:val="1922749794"/>
          <w:citation/>
        </w:sdtPr>
        <w:sdtContent>
          <w:r w:rsidR="0045427C">
            <w:fldChar w:fldCharType="begin"/>
          </w:r>
          <w:r w:rsidR="00CE6757">
            <w:instrText xml:space="preserve">CITATION ONR13 \l 2057 </w:instrText>
          </w:r>
          <w:r w:rsidR="0045427C">
            <w:fldChar w:fldCharType="separate"/>
          </w:r>
          <w:r w:rsidR="00CE6757" w:rsidRPr="00CE6757">
            <w:rPr>
              <w:noProof/>
            </w:rPr>
            <w:t>[1]</w:t>
          </w:r>
          <w:r w:rsidR="0045427C">
            <w:fldChar w:fldCharType="end"/>
          </w:r>
        </w:sdtContent>
      </w:sdt>
      <w:r w:rsidRPr="006E0606">
        <w:t xml:space="preserve">, which sets out how ONR expects inspectors to target regulatory engagements in a risk-informed manner. It supports inspectors in deciding what to engage </w:t>
      </w:r>
      <w:r w:rsidR="00AD49CD">
        <w:t>d</w:t>
      </w:r>
      <w:r w:rsidR="00B6126D" w:rsidRPr="006E0606">
        <w:t>utyholders</w:t>
      </w:r>
      <w:r w:rsidRPr="006E0606">
        <w:t xml:space="preserve"> on, based on their judgement of risk</w:t>
      </w:r>
      <w:r w:rsidR="006D4F8C" w:rsidRPr="006E0606">
        <w:t>,</w:t>
      </w:r>
      <w:r w:rsidRPr="006E0606">
        <w:t xml:space="preserve"> prior to and during regulatory </w:t>
      </w:r>
      <w:r w:rsidR="006D4F8C" w:rsidRPr="006E0606">
        <w:t>interventions.</w:t>
      </w:r>
    </w:p>
    <w:p w14:paraId="2EF43B63" w14:textId="77777777" w:rsidR="00EE6C5C" w:rsidRPr="006E0606" w:rsidRDefault="00EE6C5C" w:rsidP="00EE6C5C">
      <w:pPr>
        <w:pStyle w:val="F9-Paragraph"/>
        <w:numPr>
          <w:ilvl w:val="0"/>
          <w:numId w:val="0"/>
        </w:numPr>
        <w:ind w:left="851"/>
        <w:rPr>
          <w:b/>
          <w:caps/>
        </w:rPr>
      </w:pPr>
    </w:p>
    <w:p w14:paraId="4EB0C492" w14:textId="310C4F67" w:rsidR="00131529" w:rsidRPr="006E0606" w:rsidRDefault="00131529" w:rsidP="00EE6C5C">
      <w:pPr>
        <w:pStyle w:val="Heading1"/>
      </w:pPr>
      <w:bookmarkStart w:id="2" w:name="_Toc210031497"/>
      <w:r w:rsidRPr="006E0606">
        <w:t>LC</w:t>
      </w:r>
      <w:r w:rsidR="00B60216" w:rsidRPr="006E0606">
        <w:t xml:space="preserve">7 – </w:t>
      </w:r>
      <w:r w:rsidR="00A33AC8" w:rsidRPr="006E0606">
        <w:t xml:space="preserve">Incidents on </w:t>
      </w:r>
      <w:r w:rsidR="00BC3793" w:rsidRPr="006E0606">
        <w:t xml:space="preserve">the </w:t>
      </w:r>
      <w:r w:rsidR="00A33AC8" w:rsidRPr="006E0606">
        <w:t>S</w:t>
      </w:r>
      <w:r w:rsidR="00A44BA3" w:rsidRPr="006E0606">
        <w:t>i</w:t>
      </w:r>
      <w:r w:rsidR="00A33AC8" w:rsidRPr="006E0606">
        <w:t>te</w:t>
      </w:r>
      <w:bookmarkEnd w:id="2"/>
    </w:p>
    <w:p w14:paraId="26EB4C2A" w14:textId="77777777" w:rsidR="00EE6C5C" w:rsidRDefault="00D932F8" w:rsidP="00EE6C5C">
      <w:pPr>
        <w:pStyle w:val="F9-Paragraph"/>
      </w:pPr>
      <w:r w:rsidRPr="006E0606">
        <w:t>The LC states</w:t>
      </w:r>
      <w:r w:rsidR="002608CA" w:rsidRPr="006E0606">
        <w:t>:</w:t>
      </w:r>
      <w:r w:rsidR="00EE6C5C">
        <w:t xml:space="preserve"> </w:t>
      </w:r>
    </w:p>
    <w:p w14:paraId="203DA06E" w14:textId="13044C2E" w:rsidR="00A4671C" w:rsidRPr="006E0606" w:rsidRDefault="00A4671C" w:rsidP="00EE6C5C">
      <w:pPr>
        <w:pStyle w:val="F9-Paragraph"/>
        <w:numPr>
          <w:ilvl w:val="0"/>
          <w:numId w:val="0"/>
        </w:numPr>
        <w:ind w:left="1111"/>
      </w:pPr>
      <w:r w:rsidRPr="006E0606">
        <w:t>‘</w:t>
      </w:r>
      <w:r w:rsidR="006539F7" w:rsidRPr="006E0606">
        <w:rPr>
          <w:b/>
          <w:bCs/>
        </w:rPr>
        <w:t>7(1)</w:t>
      </w:r>
      <w:r w:rsidR="006539F7" w:rsidRPr="006E0606">
        <w:t xml:space="preserve"> </w:t>
      </w:r>
      <w:r w:rsidRPr="006E0606">
        <w:t>The licensee shall make and implement adequate arrangements for the notification, recording, investigation and reporting of such incidents occurring on the site’</w:t>
      </w:r>
    </w:p>
    <w:p w14:paraId="30D6C0FB" w14:textId="77777777" w:rsidR="00751519" w:rsidRPr="006E0606" w:rsidRDefault="00751519" w:rsidP="00EE6C5C">
      <w:pPr>
        <w:pStyle w:val="Bulletlist1"/>
        <w:ind w:left="1536"/>
      </w:pPr>
      <w:r w:rsidRPr="006E0606">
        <w:t>as is required by any other condition attached to this licence;</w:t>
      </w:r>
    </w:p>
    <w:p w14:paraId="0599EB91" w14:textId="7A21F491" w:rsidR="008F56AC" w:rsidRPr="006E0606" w:rsidRDefault="008F56AC" w:rsidP="00EE6C5C">
      <w:pPr>
        <w:pStyle w:val="Bulletlist1"/>
        <w:ind w:left="1536"/>
      </w:pPr>
      <w:r w:rsidRPr="006E0606">
        <w:t xml:space="preserve">as ONR may </w:t>
      </w:r>
      <w:r w:rsidR="006F070B" w:rsidRPr="00590E64">
        <w:rPr>
          <w:shd w:val="clear" w:color="auto" w:fill="A3D8E7"/>
        </w:rPr>
        <w:t>specify</w:t>
      </w:r>
      <w:r w:rsidRPr="006E0606">
        <w:t>; and</w:t>
      </w:r>
    </w:p>
    <w:p w14:paraId="3637FD11" w14:textId="0AD50E99" w:rsidR="00A4671C" w:rsidRPr="006E0606" w:rsidRDefault="003101B3" w:rsidP="00EE6C5C">
      <w:pPr>
        <w:pStyle w:val="Bulletlist1"/>
        <w:ind w:left="1536"/>
      </w:pPr>
      <w:r w:rsidRPr="006E0606">
        <w:t>as the licensee considers necessary.</w:t>
      </w:r>
    </w:p>
    <w:p w14:paraId="5F47A80F" w14:textId="49C8C60D" w:rsidR="00057012" w:rsidRPr="006E0606" w:rsidRDefault="003349F5" w:rsidP="00EE6C5C">
      <w:pPr>
        <w:pStyle w:val="F9-Paragraph"/>
        <w:numPr>
          <w:ilvl w:val="0"/>
          <w:numId w:val="0"/>
        </w:numPr>
        <w:ind w:left="1111"/>
        <w:rPr>
          <w:b/>
          <w:caps/>
        </w:rPr>
      </w:pPr>
      <w:r w:rsidRPr="006E0606">
        <w:rPr>
          <w:b/>
          <w:bCs/>
        </w:rPr>
        <w:t>7(2)</w:t>
      </w:r>
      <w:r w:rsidRPr="006E0606">
        <w:t xml:space="preserve"> </w:t>
      </w:r>
      <w:r w:rsidR="004923CE" w:rsidRPr="006E0606">
        <w:t xml:space="preserve">The licensee shall submit to ONR for </w:t>
      </w:r>
      <w:r w:rsidR="00E42703" w:rsidRPr="00590E64">
        <w:rPr>
          <w:shd w:val="clear" w:color="auto" w:fill="DAE49B"/>
        </w:rPr>
        <w:t>approv</w:t>
      </w:r>
      <w:r w:rsidR="00E42703">
        <w:rPr>
          <w:shd w:val="clear" w:color="auto" w:fill="DAE49B"/>
        </w:rPr>
        <w:t xml:space="preserve">al </w:t>
      </w:r>
      <w:r w:rsidR="004923CE" w:rsidRPr="006E0606">
        <w:t xml:space="preserve">such part or parts of the aforesaid arrangements as ONR may </w:t>
      </w:r>
      <w:r w:rsidR="00CA25A7" w:rsidRPr="00590E64">
        <w:rPr>
          <w:shd w:val="clear" w:color="auto" w:fill="A3D8E7"/>
        </w:rPr>
        <w:t>specify</w:t>
      </w:r>
      <w:r w:rsidR="004923CE" w:rsidRPr="006E0606">
        <w:t>.</w:t>
      </w:r>
    </w:p>
    <w:p w14:paraId="5D36E114" w14:textId="4DC75142" w:rsidR="003349F5" w:rsidRPr="006E0606" w:rsidRDefault="00721F49" w:rsidP="00EE6C5C">
      <w:pPr>
        <w:pStyle w:val="F9-Paragraph"/>
        <w:numPr>
          <w:ilvl w:val="0"/>
          <w:numId w:val="0"/>
        </w:numPr>
        <w:ind w:left="1111"/>
        <w:rPr>
          <w:b/>
          <w:caps/>
        </w:rPr>
      </w:pPr>
      <w:r w:rsidRPr="006E0606">
        <w:rPr>
          <w:b/>
          <w:bCs/>
        </w:rPr>
        <w:t>7(3)</w:t>
      </w:r>
      <w:r w:rsidRPr="006E0606">
        <w:t xml:space="preserve"> The licensee shall ensure that once </w:t>
      </w:r>
      <w:r w:rsidRPr="00FA5A38">
        <w:rPr>
          <w:shd w:val="clear" w:color="auto" w:fill="DAE49B"/>
        </w:rPr>
        <w:t>approved</w:t>
      </w:r>
      <w:r w:rsidRPr="006E0606">
        <w:t xml:space="preserve"> no alteration or amendment is made to the approved arrangements unless ONR has approved such alteration or amendment.</w:t>
      </w:r>
      <w:r w:rsidR="00EE6C5C">
        <w:t>’</w:t>
      </w:r>
    </w:p>
    <w:p w14:paraId="00A72AF9" w14:textId="306392D3" w:rsidR="00EE6C5C" w:rsidRDefault="00EE6C5C" w:rsidP="00EE6C5C">
      <w:pPr>
        <w:pStyle w:val="Heading1"/>
        <w:numPr>
          <w:ilvl w:val="0"/>
          <w:numId w:val="0"/>
        </w:numPr>
        <w:rPr>
          <w:sz w:val="40"/>
          <w:szCs w:val="40"/>
        </w:rPr>
        <w:sectPr w:rsidR="00EE6C5C" w:rsidSect="00EE6C5C">
          <w:headerReference w:type="default" r:id="rId19"/>
          <w:footerReference w:type="default" r:id="rId20"/>
          <w:headerReference w:type="first" r:id="rId21"/>
          <w:pgSz w:w="11906" w:h="16838" w:code="9"/>
          <w:pgMar w:top="1440" w:right="1440" w:bottom="1440" w:left="1440" w:header="431" w:footer="567" w:gutter="0"/>
          <w:cols w:space="708"/>
          <w:docGrid w:linePitch="360"/>
        </w:sectPr>
      </w:pPr>
      <w:bookmarkStart w:id="3" w:name="_Toc348368143"/>
      <w:bookmarkStart w:id="4" w:name="_Toc45517849"/>
    </w:p>
    <w:p w14:paraId="26C8BE2D" w14:textId="63809E7F" w:rsidR="00131529" w:rsidRPr="006E0606" w:rsidRDefault="00131529" w:rsidP="00EE6C5C">
      <w:pPr>
        <w:pStyle w:val="Heading1"/>
      </w:pPr>
      <w:bookmarkStart w:id="5" w:name="_Toc210031498"/>
      <w:r w:rsidRPr="006E0606">
        <w:lastRenderedPageBreak/>
        <w:t xml:space="preserve">Purpose </w:t>
      </w:r>
      <w:r w:rsidR="002565D1" w:rsidRPr="006E0606">
        <w:t xml:space="preserve">and </w:t>
      </w:r>
      <w:r w:rsidR="00EE6C5C">
        <w:t>o</w:t>
      </w:r>
      <w:r w:rsidR="002565D1" w:rsidRPr="006E0606">
        <w:t xml:space="preserve">utcomes </w:t>
      </w:r>
      <w:r w:rsidRPr="006E0606">
        <w:t>of LC</w:t>
      </w:r>
      <w:bookmarkEnd w:id="3"/>
      <w:bookmarkEnd w:id="4"/>
      <w:r w:rsidR="002565D1" w:rsidRPr="006E0606">
        <w:t>7</w:t>
      </w:r>
      <w:bookmarkEnd w:id="5"/>
      <w:r w:rsidR="005A5194" w:rsidRPr="006E0606">
        <w:t xml:space="preserve"> </w:t>
      </w:r>
    </w:p>
    <w:p w14:paraId="14BB317A" w14:textId="7CEF9665" w:rsidR="00D22A27" w:rsidRPr="006E0606" w:rsidRDefault="003C7780" w:rsidP="00EE6C5C">
      <w:pPr>
        <w:pStyle w:val="F9-Paragraph"/>
      </w:pPr>
      <w:r w:rsidRPr="006E0606">
        <w:t>T</w:t>
      </w:r>
      <w:r w:rsidR="00131529" w:rsidRPr="006E0606">
        <w:t xml:space="preserve">he </w:t>
      </w:r>
      <w:r w:rsidR="00FE0ACD" w:rsidRPr="006E0606">
        <w:t>purpose</w:t>
      </w:r>
      <w:r w:rsidR="00431381" w:rsidRPr="006E0606">
        <w:t xml:space="preserve"> </w:t>
      </w:r>
      <w:r w:rsidR="00D821E3" w:rsidRPr="006E0606">
        <w:t>of</w:t>
      </w:r>
      <w:r w:rsidR="00FE0ACD" w:rsidRPr="006E0606">
        <w:t xml:space="preserve"> </w:t>
      </w:r>
      <w:r w:rsidR="00E877A9" w:rsidRPr="006E0606">
        <w:t>LC</w:t>
      </w:r>
      <w:r w:rsidR="00D821E3" w:rsidRPr="006E0606">
        <w:t>7</w:t>
      </w:r>
      <w:r w:rsidR="00E877A9" w:rsidRPr="006E0606">
        <w:t xml:space="preserve"> </w:t>
      </w:r>
      <w:r w:rsidR="005F1221" w:rsidRPr="006E0606">
        <w:t>is to ensure that licensee</w:t>
      </w:r>
      <w:r w:rsidR="000B1CE6">
        <w:t>’s</w:t>
      </w:r>
      <w:r w:rsidR="005F1221" w:rsidRPr="006E0606">
        <w:t xml:space="preserve"> have </w:t>
      </w:r>
      <w:r w:rsidR="007C3072" w:rsidRPr="006E0606">
        <w:t xml:space="preserve">adequate </w:t>
      </w:r>
      <w:r w:rsidR="005F1221" w:rsidRPr="006E0606">
        <w:t xml:space="preserve">arrangements </w:t>
      </w:r>
      <w:r w:rsidR="00431381" w:rsidRPr="006E0606">
        <w:t xml:space="preserve">to ensure that safety significant </w:t>
      </w:r>
      <w:r w:rsidR="003233AE" w:rsidRPr="006E0606">
        <w:t>incidents</w:t>
      </w:r>
      <w:r w:rsidR="00431381" w:rsidRPr="006E0606">
        <w:t xml:space="preserve"> are </w:t>
      </w:r>
      <w:r w:rsidR="003233AE" w:rsidRPr="006E0606">
        <w:t>appropriately</w:t>
      </w:r>
      <w:r w:rsidR="00431381" w:rsidRPr="006E0606">
        <w:t xml:space="preserve"> managed and </w:t>
      </w:r>
      <w:r w:rsidR="00B143F5" w:rsidRPr="006E0606">
        <w:t>learning is</w:t>
      </w:r>
      <w:r w:rsidR="003673AD" w:rsidRPr="006E0606">
        <w:t xml:space="preserve"> </w:t>
      </w:r>
      <w:r w:rsidR="007610EC" w:rsidRPr="006E0606">
        <w:t>identified</w:t>
      </w:r>
      <w:r w:rsidR="00A361D8" w:rsidRPr="006E0606">
        <w:t xml:space="preserve"> </w:t>
      </w:r>
      <w:r w:rsidR="00033257" w:rsidRPr="006E0606">
        <w:t>to prevent recurrence</w:t>
      </w:r>
      <w:r w:rsidR="00A361D8" w:rsidRPr="006E0606">
        <w:t xml:space="preserve"> of </w:t>
      </w:r>
      <w:r w:rsidR="00033257" w:rsidRPr="006E0606">
        <w:t>similar future incidents</w:t>
      </w:r>
      <w:r w:rsidR="008B0FB1">
        <w:t xml:space="preserve"> and detect </w:t>
      </w:r>
      <w:r w:rsidR="00634579">
        <w:t>any trends</w:t>
      </w:r>
      <w:r w:rsidR="0060348B" w:rsidRPr="006E0606">
        <w:t>.</w:t>
      </w:r>
      <w:r w:rsidR="00FE50FA" w:rsidRPr="006E0606">
        <w:t xml:space="preserve"> </w:t>
      </w:r>
    </w:p>
    <w:p w14:paraId="43B224F5" w14:textId="6A7B3191" w:rsidR="00D821E3" w:rsidRPr="006E0606" w:rsidRDefault="00D821E3" w:rsidP="00EE6C5C">
      <w:pPr>
        <w:pStyle w:val="F9-Paragraph"/>
      </w:pPr>
      <w:r w:rsidRPr="006E0606">
        <w:t>The main regulatory outcomes of LC7 focus on the following areas:</w:t>
      </w:r>
    </w:p>
    <w:p w14:paraId="2440A179" w14:textId="77777777" w:rsidR="00D821E3" w:rsidRPr="006E0606" w:rsidRDefault="00D821E3" w:rsidP="00EE6C5C">
      <w:pPr>
        <w:pStyle w:val="Bulletlist1"/>
        <w:ind w:left="1134"/>
      </w:pPr>
      <w:r w:rsidRPr="006E0606">
        <w:t>Ensuring that the licensee is meeting legal and regulatory obligations for incident management, including timely notification and thorough investigation by suitably qualified personnel.</w:t>
      </w:r>
    </w:p>
    <w:p w14:paraId="5E7F69F5" w14:textId="77777777" w:rsidR="00D821E3" w:rsidRPr="006E0606" w:rsidRDefault="00D821E3" w:rsidP="00EE6C5C">
      <w:pPr>
        <w:pStyle w:val="Bulletlist1"/>
        <w:ind w:left="1134"/>
      </w:pPr>
      <w:r w:rsidRPr="006E0606">
        <w:t xml:space="preserve">Ensuring the reporting by licensees includes a comprehensive account of incidents, detailing the nature, cause and impact of each event. </w:t>
      </w:r>
    </w:p>
    <w:p w14:paraId="5910D563" w14:textId="77777777" w:rsidR="00D821E3" w:rsidRPr="006E0606" w:rsidRDefault="00D821E3" w:rsidP="00EE6C5C">
      <w:pPr>
        <w:pStyle w:val="Bulletlist1"/>
        <w:ind w:left="1134"/>
      </w:pPr>
      <w:r w:rsidRPr="006E0606">
        <w:t xml:space="preserve">Ensuring that all incidents, regardless of their severity, are accurately recorded and analysed to identify any underlying issues or trends (which may be precursors for more significant events) or learning to be disseminated. </w:t>
      </w:r>
    </w:p>
    <w:p w14:paraId="65DD1401" w14:textId="043A22E5" w:rsidR="00FB3CF8" w:rsidRPr="006E0606" w:rsidRDefault="0004148E" w:rsidP="00EE6C5C">
      <w:pPr>
        <w:pStyle w:val="F9-Paragraph"/>
        <w:rPr>
          <w:strike/>
        </w:rPr>
      </w:pPr>
      <w:r w:rsidRPr="006E0606">
        <w:t>Incidents on s</w:t>
      </w:r>
      <w:r w:rsidR="00F96372" w:rsidRPr="006E0606">
        <w:t xml:space="preserve">ite will likely interface across the majority </w:t>
      </w:r>
      <w:r w:rsidR="002031A8" w:rsidRPr="006E0606">
        <w:t xml:space="preserve">of arrangements in place for other </w:t>
      </w:r>
      <w:r w:rsidR="00D63AA4" w:rsidRPr="006E0606">
        <w:t>LC’s</w:t>
      </w:r>
      <w:r w:rsidR="00670E0F" w:rsidRPr="006E0606">
        <w:t xml:space="preserve"> in relation to notifying ONR</w:t>
      </w:r>
      <w:r w:rsidR="00D63AA4" w:rsidRPr="006E0606">
        <w:t>.</w:t>
      </w:r>
      <w:r w:rsidR="008C75FC" w:rsidRPr="006E0606">
        <w:t xml:space="preserve"> </w:t>
      </w:r>
      <w:r w:rsidR="007D7D57" w:rsidRPr="006E0606">
        <w:t>However</w:t>
      </w:r>
      <w:r w:rsidR="00EE6C5C">
        <w:t>,</w:t>
      </w:r>
      <w:r w:rsidR="007D7D57" w:rsidRPr="006E0606">
        <w:t xml:space="preserve"> LC7 is specifically referred to in the following LC’s:</w:t>
      </w:r>
    </w:p>
    <w:p w14:paraId="1988FD93" w14:textId="7508A279" w:rsidR="0040415A" w:rsidRPr="006E0606" w:rsidRDefault="0040415A" w:rsidP="00EE6C5C">
      <w:pPr>
        <w:pStyle w:val="Bulletlist1"/>
        <w:ind w:left="1276"/>
      </w:pPr>
      <w:r w:rsidRPr="006E0606">
        <w:t>LC23(3) – ‘…..</w:t>
      </w:r>
      <w:r w:rsidR="00D75174" w:rsidRPr="006E0606">
        <w:t>identifies any matter indicating that the safety of any operation or the safe condition of any plant may be affected that person shall bring that matter to the attention of the licensee forthwith who shall take appropriate action and ensure that the matter is then notified, recorded, investigated and reported in accordance with arrangements made under Condition 7.</w:t>
      </w:r>
      <w:r w:rsidR="00BC3793" w:rsidRPr="006E0606">
        <w:t>’</w:t>
      </w:r>
    </w:p>
    <w:p w14:paraId="02D7B301" w14:textId="6D9573D1" w:rsidR="00A04556" w:rsidRPr="006E0606" w:rsidRDefault="00A04556" w:rsidP="00EE6C5C">
      <w:pPr>
        <w:pStyle w:val="Bulletlist1"/>
        <w:ind w:left="1276"/>
      </w:pPr>
      <w:r w:rsidRPr="006E0606">
        <w:t>LC28(</w:t>
      </w:r>
      <w:r w:rsidR="00E01169" w:rsidRPr="006E0606">
        <w:t>8) – ‘…..</w:t>
      </w:r>
      <w:r w:rsidR="00B42C19" w:rsidRPr="006E0606">
        <w:t>the suitably qualified and experienced person appointed to control or supervise such examination, inspection, maintenance or test shall bring it to the attention of the licensee forthwith who shall take appropriate action and ensure the matter is then notified, recorded, investigated and reported in accordance with arrangements made under Condition 7.</w:t>
      </w:r>
      <w:r w:rsidR="0040415A" w:rsidRPr="006E0606">
        <w:t>’</w:t>
      </w:r>
    </w:p>
    <w:p w14:paraId="2ADC0361" w14:textId="5B16556A" w:rsidR="00EA3297" w:rsidRPr="006E0606" w:rsidRDefault="00EA3297" w:rsidP="00EE6C5C">
      <w:pPr>
        <w:pStyle w:val="Bulletlist1"/>
        <w:ind w:left="1276"/>
      </w:pPr>
      <w:r w:rsidRPr="006E0606">
        <w:t>LC34(2) – ‘……that any such leak or escape is then notified, recorded, investigated and reported in accordance with arrangements made under Condition 7’.</w:t>
      </w:r>
    </w:p>
    <w:p w14:paraId="6EAC2265" w14:textId="77777777" w:rsidR="00EE6C5C" w:rsidRDefault="00EE6C5C" w:rsidP="00EE6C5C">
      <w:pPr>
        <w:pStyle w:val="Heading1"/>
        <w:sectPr w:rsidR="00EE6C5C" w:rsidSect="00EE6C5C">
          <w:pgSz w:w="11906" w:h="16838" w:code="9"/>
          <w:pgMar w:top="1440" w:right="1440" w:bottom="1440" w:left="1440" w:header="431" w:footer="567" w:gutter="0"/>
          <w:cols w:space="708"/>
          <w:docGrid w:linePitch="360"/>
        </w:sectPr>
      </w:pPr>
      <w:bookmarkStart w:id="6" w:name="_Toc348368144"/>
      <w:bookmarkStart w:id="7" w:name="_Toc45517850"/>
      <w:bookmarkStart w:id="8" w:name="_Toc210031499"/>
    </w:p>
    <w:p w14:paraId="175674E6" w14:textId="4B774C74" w:rsidR="008B2D5A" w:rsidRPr="006E0606" w:rsidRDefault="00131529" w:rsidP="00EE6C5C">
      <w:pPr>
        <w:pStyle w:val="Heading1"/>
      </w:pPr>
      <w:r w:rsidRPr="006E0606">
        <w:lastRenderedPageBreak/>
        <w:t>Guidance on the</w:t>
      </w:r>
      <w:r w:rsidR="00261532" w:rsidRPr="006E0606">
        <w:t xml:space="preserve"> </w:t>
      </w:r>
      <w:r w:rsidR="00EE6C5C">
        <w:t>p</w:t>
      </w:r>
      <w:r w:rsidR="006F11B8" w:rsidRPr="006E0606">
        <w:t xml:space="preserve">urpose and </w:t>
      </w:r>
      <w:r w:rsidR="00EE6C5C">
        <w:t>i</w:t>
      </w:r>
      <w:r w:rsidR="00B24BD8" w:rsidRPr="006E0606">
        <w:t xml:space="preserve">nspection </w:t>
      </w:r>
      <w:r w:rsidR="00EE6C5C">
        <w:t>o</w:t>
      </w:r>
      <w:r w:rsidR="00B24BD8" w:rsidRPr="006E0606">
        <w:t xml:space="preserve">utcomes </w:t>
      </w:r>
      <w:r w:rsidRPr="006E0606">
        <w:t>for LC</w:t>
      </w:r>
      <w:bookmarkEnd w:id="6"/>
      <w:bookmarkEnd w:id="7"/>
      <w:r w:rsidR="00B24BD8" w:rsidRPr="006E0606">
        <w:t>7</w:t>
      </w:r>
      <w:bookmarkEnd w:id="8"/>
    </w:p>
    <w:p w14:paraId="5E960B31" w14:textId="77777777" w:rsidR="00EE6C5C" w:rsidRPr="00EE6C5C" w:rsidRDefault="00DB2E08" w:rsidP="00EE6C5C">
      <w:pPr>
        <w:pStyle w:val="Heading2"/>
      </w:pPr>
      <w:r w:rsidRPr="006E0606">
        <w:t>Arrangements</w:t>
      </w:r>
    </w:p>
    <w:p w14:paraId="56AB3E71" w14:textId="305C437E" w:rsidR="006F11B8" w:rsidRPr="006E0606" w:rsidRDefault="006F11B8" w:rsidP="00EE6C5C">
      <w:pPr>
        <w:pStyle w:val="F9-Paragraph"/>
      </w:pPr>
      <w:r w:rsidRPr="006E0606">
        <w:t>In judging the adequacy of the arrangements, it is important to sample not only their scope and adequacy, but also their practical implementation at the workplace. This involves discussions with various levels of management and the workforce performing the tasks. When assessing the adequacy of the arrangements</w:t>
      </w:r>
      <w:r w:rsidR="00E27166" w:rsidRPr="006E0606">
        <w:t xml:space="preserve"> consider</w:t>
      </w:r>
      <w:r w:rsidRPr="006E0606">
        <w:t xml:space="preserve">: </w:t>
      </w:r>
    </w:p>
    <w:p w14:paraId="7781C328" w14:textId="492AA29B" w:rsidR="00906DD4" w:rsidRPr="006E0606" w:rsidRDefault="002923A7" w:rsidP="00EE6C5C">
      <w:pPr>
        <w:pStyle w:val="F9-Paragraph"/>
      </w:pPr>
      <w:r w:rsidRPr="006E0606">
        <w:t>T</w:t>
      </w:r>
      <w:r w:rsidR="00DC2E98" w:rsidRPr="006E0606">
        <w:t xml:space="preserve">hat the arrangements are </w:t>
      </w:r>
      <w:r w:rsidR="008F6A34" w:rsidRPr="006E0606">
        <w:rPr>
          <w:color w:val="000000"/>
        </w:rPr>
        <w:t>documented within the licensee’s safety management system,</w:t>
      </w:r>
      <w:r w:rsidR="008F6A34" w:rsidRPr="006E0606">
        <w:t xml:space="preserve"> </w:t>
      </w:r>
      <w:r w:rsidR="00DC2E98" w:rsidRPr="006E0606">
        <w:t xml:space="preserve">current and authorised by an appropriate SQEP individual. </w:t>
      </w:r>
    </w:p>
    <w:p w14:paraId="600A5BDC" w14:textId="440D95ED" w:rsidR="00360C24" w:rsidRPr="006E0606" w:rsidRDefault="006B37F1" w:rsidP="00EE6C5C">
      <w:pPr>
        <w:pStyle w:val="F9-Paragraph"/>
      </w:pPr>
      <w:r>
        <w:t>Whether</w:t>
      </w:r>
      <w:r w:rsidR="000C2A1D" w:rsidRPr="006E0606">
        <w:t xml:space="preserve"> </w:t>
      </w:r>
      <w:r w:rsidR="004B0C6D" w:rsidRPr="006E0606">
        <w:t>t</w:t>
      </w:r>
      <w:r w:rsidR="003E52FC" w:rsidRPr="006E0606">
        <w:t xml:space="preserve">he arrangements outline the </w:t>
      </w:r>
      <w:r w:rsidR="004B0C6D" w:rsidRPr="006E0606">
        <w:t>process and procedures o</w:t>
      </w:r>
      <w:r w:rsidR="00DE6252">
        <w:t>f</w:t>
      </w:r>
      <w:r w:rsidR="004B0C6D" w:rsidRPr="006E0606">
        <w:t xml:space="preserve"> </w:t>
      </w:r>
      <w:r w:rsidR="003E52FC" w:rsidRPr="006E0606">
        <w:t>notification, recording, investigation</w:t>
      </w:r>
      <w:r w:rsidR="004B0C6D" w:rsidRPr="006E0606">
        <w:t xml:space="preserve"> and</w:t>
      </w:r>
      <w:r w:rsidR="003E52FC" w:rsidRPr="006E0606">
        <w:t xml:space="preserve"> reporting.</w:t>
      </w:r>
      <w:r w:rsidR="008D11A4" w:rsidRPr="006E0606">
        <w:t xml:space="preserve"> </w:t>
      </w:r>
      <w:r w:rsidR="003C414B" w:rsidRPr="006E0606">
        <w:t>The arrangements should employ a system for the reporting and categorisation of incidents by type and safety significance</w:t>
      </w:r>
      <w:r>
        <w:t xml:space="preserve"> </w:t>
      </w:r>
      <w:r w:rsidR="00D116DA">
        <w:t>and aligned to the ONR incident reporting process</w:t>
      </w:r>
      <w:r w:rsidR="00341264">
        <w:t xml:space="preserve"> (</w:t>
      </w:r>
      <w:hyperlink r:id="rId22" w:history="1">
        <w:r w:rsidR="00341264" w:rsidRPr="00341264">
          <w:rPr>
            <w:rStyle w:val="Hyperlink"/>
          </w:rPr>
          <w:t>ONR-OL-PROC-002-Process for notifying incidents to ONR</w:t>
        </w:r>
      </w:hyperlink>
      <w:r w:rsidR="00341264" w:rsidRPr="00341264">
        <w:t>)</w:t>
      </w:r>
      <w:r w:rsidR="0045427C">
        <w:t xml:space="preserve"> </w:t>
      </w:r>
      <w:sdt>
        <w:sdtPr>
          <w:id w:val="-214347258"/>
          <w:citation/>
        </w:sdtPr>
        <w:sdtContent>
          <w:r w:rsidR="0045427C">
            <w:fldChar w:fldCharType="begin"/>
          </w:r>
          <w:r w:rsidR="00CE6757">
            <w:instrText xml:space="preserve">CITATION ONR30 \l 2057 </w:instrText>
          </w:r>
          <w:r w:rsidR="0045427C">
            <w:fldChar w:fldCharType="separate"/>
          </w:r>
          <w:r w:rsidR="00CE6757" w:rsidRPr="00CE6757">
            <w:rPr>
              <w:noProof/>
            </w:rPr>
            <w:t>[2]</w:t>
          </w:r>
          <w:r w:rsidR="0045427C">
            <w:fldChar w:fldCharType="end"/>
          </w:r>
        </w:sdtContent>
      </w:sdt>
      <w:r w:rsidR="00341264" w:rsidRPr="00341264">
        <w:t xml:space="preserve">. </w:t>
      </w:r>
      <w:r w:rsidR="008E2CD9" w:rsidRPr="006E0606">
        <w:t>If the significance of an incident only becomes apparent following a detailed investigation then retrospective notification may be necessary</w:t>
      </w:r>
      <w:r w:rsidR="00323C30" w:rsidRPr="006E0606">
        <w:t>.</w:t>
      </w:r>
    </w:p>
    <w:p w14:paraId="5E2FA690" w14:textId="4BEDD58C" w:rsidR="00906DD4" w:rsidRPr="006E0606" w:rsidRDefault="00FC31D7" w:rsidP="00EE6C5C">
      <w:pPr>
        <w:pStyle w:val="F9-Paragraph"/>
      </w:pPr>
      <w:r w:rsidRPr="006E0606">
        <w:t xml:space="preserve">The categorisation system should comply with </w:t>
      </w:r>
      <w:r w:rsidR="00834370" w:rsidRPr="006E0606">
        <w:t>those LC’s which refer specifically to LC7.</w:t>
      </w:r>
      <w:r w:rsidRPr="006E0606">
        <w:t xml:space="preserve"> It should also cover LC13(10) notification requirements.</w:t>
      </w:r>
      <w:r w:rsidR="003360A0" w:rsidRPr="006E0606">
        <w:t xml:space="preserve"> The arrangements should include the option for licensees to bring to the attention of the Nuclear Safety Committee details of the most safety significant incidents for its consideration and advice.</w:t>
      </w:r>
    </w:p>
    <w:p w14:paraId="7E36F731" w14:textId="6AB1397D" w:rsidR="00DE51A1" w:rsidRPr="006E0606" w:rsidRDefault="002923A7" w:rsidP="00EE6C5C">
      <w:pPr>
        <w:pStyle w:val="F9-Paragraph"/>
      </w:pPr>
      <w:r w:rsidRPr="006E0606">
        <w:t>T</w:t>
      </w:r>
      <w:r w:rsidR="00DE51A1" w:rsidRPr="006E0606">
        <w:t>hat the arrangements make provision for submissions for approval to ONR of such part or parts of the arrangements that ONR may specify.</w:t>
      </w:r>
      <w:r w:rsidR="002B176B" w:rsidRPr="006E0606">
        <w:t xml:space="preserve"> </w:t>
      </w:r>
      <w:r w:rsidR="0045427C">
        <w:br/>
      </w:r>
      <w:r w:rsidR="00766449" w:rsidRPr="006E0606">
        <w:t xml:space="preserve">Always check whether ONR has approved parts of the LC7 arrangements (LC7(3)) and if so, confirm that the approved arrangements are in place, implemented and subject to configuration control and oversight. </w:t>
      </w:r>
    </w:p>
    <w:p w14:paraId="7BAE6672" w14:textId="5869C210" w:rsidR="008B23F1" w:rsidRPr="006E0606" w:rsidRDefault="002923A7" w:rsidP="00EE6C5C">
      <w:pPr>
        <w:pStyle w:val="F9-Paragraph"/>
      </w:pPr>
      <w:r w:rsidRPr="006E0606">
        <w:t>T</w:t>
      </w:r>
      <w:r w:rsidR="00F77C17" w:rsidRPr="006E0606">
        <w:t xml:space="preserve">hat the roles and responsibilities of staff involved in the processes are clearly defined with associated training, experience and qualifications specified. </w:t>
      </w:r>
      <w:r w:rsidR="008B23F1" w:rsidRPr="006E0606">
        <w:t>Confirm that arrangements identify management expectations for all staff with regard to reporting incidents.</w:t>
      </w:r>
      <w:r w:rsidR="00EE6C5C">
        <w:t xml:space="preserve"> </w:t>
      </w:r>
    </w:p>
    <w:p w14:paraId="3912734A" w14:textId="05CF8092" w:rsidR="008B23F1" w:rsidRPr="006E0606" w:rsidRDefault="002923A7" w:rsidP="00EE6C5C">
      <w:pPr>
        <w:pStyle w:val="F9-Paragraph"/>
      </w:pPr>
      <w:r w:rsidRPr="006E0606">
        <w:t>T</w:t>
      </w:r>
      <w:r w:rsidR="008B23F1" w:rsidRPr="006E0606">
        <w:t>hat reporting requirements are communicated to all staff (including contracted</w:t>
      </w:r>
      <w:r w:rsidR="0045427C">
        <w:t xml:space="preserve"> </w:t>
      </w:r>
      <w:r w:rsidR="008B23F1" w:rsidRPr="006E0606">
        <w:t>/</w:t>
      </w:r>
      <w:r w:rsidR="0045427C">
        <w:t xml:space="preserve"> </w:t>
      </w:r>
      <w:r w:rsidR="008B23F1" w:rsidRPr="006E0606">
        <w:t xml:space="preserve">temporary staff) during initial and refresher training. </w:t>
      </w:r>
    </w:p>
    <w:p w14:paraId="2BF76FA4" w14:textId="77777777" w:rsidR="0045427C" w:rsidRDefault="0045427C" w:rsidP="00EE6C5C">
      <w:pPr>
        <w:pStyle w:val="F9-Paragraph"/>
        <w:sectPr w:rsidR="0045427C" w:rsidSect="00EE6C5C">
          <w:pgSz w:w="11906" w:h="16838" w:code="9"/>
          <w:pgMar w:top="1440" w:right="1440" w:bottom="1440" w:left="1440" w:header="431" w:footer="567" w:gutter="0"/>
          <w:cols w:space="708"/>
          <w:docGrid w:linePitch="360"/>
        </w:sectPr>
      </w:pPr>
    </w:p>
    <w:p w14:paraId="43D86F2F" w14:textId="73AB668A" w:rsidR="003360A0" w:rsidRPr="006E0606" w:rsidRDefault="002923A7" w:rsidP="00EE6C5C">
      <w:pPr>
        <w:pStyle w:val="F9-Paragraph"/>
      </w:pPr>
      <w:r w:rsidRPr="006E0606">
        <w:lastRenderedPageBreak/>
        <w:t>T</w:t>
      </w:r>
      <w:r w:rsidR="00793AD6" w:rsidRPr="006E0606">
        <w:t xml:space="preserve">hat sufficient </w:t>
      </w:r>
      <w:r w:rsidR="00341264">
        <w:t xml:space="preserve">records/details (as required by LC6) </w:t>
      </w:r>
      <w:r w:rsidR="00793AD6" w:rsidRPr="006E0606">
        <w:t>of incidents are adequately recorded to enable a permanent record of incidents occurring to be maintained, and provide data to assess an incident’s safety significance.</w:t>
      </w:r>
      <w:r w:rsidR="00EE6C5C">
        <w:t xml:space="preserve"> </w:t>
      </w:r>
    </w:p>
    <w:p w14:paraId="54CCF2F6" w14:textId="6AB21081" w:rsidR="003360A0" w:rsidRPr="006E0606" w:rsidRDefault="002923A7" w:rsidP="00EE6C5C">
      <w:pPr>
        <w:pStyle w:val="F9-Paragraph"/>
      </w:pPr>
      <w:r w:rsidRPr="006E0606">
        <w:t>I</w:t>
      </w:r>
      <w:r w:rsidR="00983165" w:rsidRPr="006E0606">
        <w:t>ncidents which challenge safety to be reviewed immediately and appropriate corrective action to be taken.</w:t>
      </w:r>
      <w:r w:rsidR="00EE6C5C">
        <w:t xml:space="preserve"> </w:t>
      </w:r>
      <w:r w:rsidR="00983165" w:rsidRPr="006E0606">
        <w:t xml:space="preserve">The </w:t>
      </w:r>
      <w:r w:rsidR="00C86BD0" w:rsidRPr="006E0606">
        <w:t>arrangements</w:t>
      </w:r>
      <w:r w:rsidR="00983165" w:rsidRPr="006E0606">
        <w:t xml:space="preserve"> identify screening criteria to consistently select and prioritise incidents for further investigation and should also identify requirements for</w:t>
      </w:r>
      <w:r w:rsidR="00A312C3" w:rsidRPr="006E0606">
        <w:t>:</w:t>
      </w:r>
    </w:p>
    <w:p w14:paraId="70260543" w14:textId="77777777" w:rsidR="00D02920" w:rsidRPr="006E0606" w:rsidRDefault="00D02920" w:rsidP="00EE6C5C">
      <w:pPr>
        <w:pStyle w:val="Bulletlist1"/>
        <w:ind w:left="1276"/>
      </w:pPr>
      <w:r w:rsidRPr="006E0606">
        <w:t>nominating suitably qualified and experienced staff to carry out investigations;</w:t>
      </w:r>
    </w:p>
    <w:p w14:paraId="7DA4D58B" w14:textId="77777777" w:rsidR="00D02920" w:rsidRPr="006E0606" w:rsidRDefault="00D02920" w:rsidP="00EE6C5C">
      <w:pPr>
        <w:pStyle w:val="Bulletlist1"/>
        <w:ind w:left="1276"/>
      </w:pPr>
      <w:r w:rsidRPr="006E0606">
        <w:t>identifying the scope and/or terms of reference of the investigation;</w:t>
      </w:r>
    </w:p>
    <w:p w14:paraId="37A13F97" w14:textId="77777777" w:rsidR="00D02920" w:rsidRPr="006E0606" w:rsidRDefault="00D02920" w:rsidP="00EE6C5C">
      <w:pPr>
        <w:pStyle w:val="Bulletlist1"/>
        <w:ind w:left="1276"/>
      </w:pPr>
      <w:r w:rsidRPr="006E0606">
        <w:t>confirming the extent of condition and the effect of the incident over and above what is normal;</w:t>
      </w:r>
    </w:p>
    <w:p w14:paraId="401154B4" w14:textId="77777777" w:rsidR="00D02920" w:rsidRPr="006E0606" w:rsidRDefault="00D02920" w:rsidP="00EE6C5C">
      <w:pPr>
        <w:pStyle w:val="Bulletlist1"/>
        <w:ind w:left="1276"/>
      </w:pPr>
      <w:r w:rsidRPr="006E0606">
        <w:t>recording the outcome from the investigation including root cause identification, where appropriate and</w:t>
      </w:r>
    </w:p>
    <w:p w14:paraId="73EB56DA" w14:textId="77777777" w:rsidR="00D02920" w:rsidRPr="006E0606" w:rsidRDefault="00D02920" w:rsidP="00EE6C5C">
      <w:pPr>
        <w:pStyle w:val="Bulletlist1"/>
        <w:ind w:left="1276"/>
      </w:pPr>
      <w:r w:rsidRPr="006E0606">
        <w:t>recommending actions in the interests of safety.</w:t>
      </w:r>
    </w:p>
    <w:p w14:paraId="5C6DA9E4" w14:textId="21BCD144" w:rsidR="00403596" w:rsidRPr="006E0606" w:rsidRDefault="009E1C9E" w:rsidP="00EE6C5C">
      <w:pPr>
        <w:pStyle w:val="F9-Paragraph"/>
      </w:pPr>
      <w:r w:rsidRPr="006E0606">
        <w:t>The arrangements should ensure that any implications for design, procurement, commissioning, operation, maintenance, decommissioning, training, human and organisational factors are evaluated.</w:t>
      </w:r>
    </w:p>
    <w:p w14:paraId="54A96587" w14:textId="6E63EAD6" w:rsidR="005135EE" w:rsidRPr="006E0606" w:rsidRDefault="00CA425C" w:rsidP="00EE6C5C">
      <w:pPr>
        <w:pStyle w:val="F9-Paragraph"/>
      </w:pPr>
      <w:r w:rsidRPr="006E0606">
        <w:t>The arrangements should include the methods for identifying the apparent, direct and root causes of incidents and should ensure that corrective actions are clearly identified to address the causes of an incident.</w:t>
      </w:r>
      <w:r w:rsidR="00EE6C5C">
        <w:t xml:space="preserve"> </w:t>
      </w:r>
      <w:r w:rsidRPr="006E0606">
        <w:t>The actions should be intended to correct an adverse condition, prevent recurrence and enhance safety, where appropriate.</w:t>
      </w:r>
    </w:p>
    <w:p w14:paraId="313E1789" w14:textId="2F53F338" w:rsidR="006B0B3D" w:rsidRPr="006E0606" w:rsidRDefault="006B0B3D" w:rsidP="00EE6C5C">
      <w:pPr>
        <w:pStyle w:val="F9-Paragraph"/>
      </w:pPr>
      <w:r w:rsidRPr="006E0606">
        <w:t>LC7 does not explicitly refer to corrective action in response to incidents notified under the LC, but LC17 quality management arrangements will require timely corrective action to eliminate the causes of non-conformances, so the expectation is that the licensee’s arrangements include requirements to rectify conditions adverse to safety identified from their incident investigations.</w:t>
      </w:r>
      <w:r w:rsidR="00EE6C5C">
        <w:t xml:space="preserve"> </w:t>
      </w:r>
      <w:r w:rsidRPr="006E0606">
        <w:t>The arrangements should therefore identify the systems used to record, implement and track any corrective actions identified as a result of an investigation and ensure that an auditable trail for completion of actions placed and closure of the incident response is provided.</w:t>
      </w:r>
    </w:p>
    <w:p w14:paraId="04840409" w14:textId="77777777" w:rsidR="0045427C" w:rsidRDefault="0045427C" w:rsidP="00EE6C5C">
      <w:pPr>
        <w:pStyle w:val="Heading2"/>
        <w:sectPr w:rsidR="0045427C" w:rsidSect="00EE6C5C">
          <w:pgSz w:w="11906" w:h="16838" w:code="9"/>
          <w:pgMar w:top="1440" w:right="1440" w:bottom="1440" w:left="1440" w:header="431" w:footer="567" w:gutter="0"/>
          <w:cols w:space="708"/>
          <w:docGrid w:linePitch="360"/>
        </w:sectPr>
      </w:pPr>
    </w:p>
    <w:p w14:paraId="04436259" w14:textId="77777777" w:rsidR="00EE6C5C" w:rsidRPr="00EE6C5C" w:rsidRDefault="00593D63" w:rsidP="00EE6C5C">
      <w:pPr>
        <w:pStyle w:val="Heading2"/>
      </w:pPr>
      <w:r w:rsidRPr="00EE6C5C">
        <w:lastRenderedPageBreak/>
        <w:t>Notification</w:t>
      </w:r>
    </w:p>
    <w:p w14:paraId="6FF90692" w14:textId="0816DBD9" w:rsidR="00AC2D38" w:rsidRPr="00A36760" w:rsidRDefault="004618DA" w:rsidP="00EE6C5C">
      <w:pPr>
        <w:pStyle w:val="F9-Paragraph"/>
      </w:pPr>
      <w:r w:rsidRPr="006E0606">
        <w:t xml:space="preserve">ONR is the UK enforcing authority for legislation related to its five statutory purposes. This legislation places duties on organisations and individuals undertaking relevant activities. Part of these duties include notifying the enforcing authority of incidents. </w:t>
      </w:r>
      <w:r w:rsidR="0056512A" w:rsidRPr="006E0606">
        <w:t>Dutyholders</w:t>
      </w:r>
      <w:r w:rsidR="000F457F" w:rsidRPr="006E0606">
        <w:t xml:space="preserve"> should identify and record all incidents based on their actual and reasonable foreseeable consequences. </w:t>
      </w:r>
      <w:r w:rsidR="000242DE" w:rsidRPr="006E0606">
        <w:t xml:space="preserve">The arrangements should </w:t>
      </w:r>
      <w:r w:rsidR="00557E8C" w:rsidRPr="006E0606">
        <w:t>include</w:t>
      </w:r>
      <w:r w:rsidR="000242DE" w:rsidRPr="006E0606">
        <w:t xml:space="preserve"> the </w:t>
      </w:r>
      <w:r w:rsidR="00940390" w:rsidRPr="006E0606">
        <w:t>requirement</w:t>
      </w:r>
      <w:r w:rsidR="000242DE" w:rsidRPr="006E0606">
        <w:t xml:space="preserve"> for ONR to be notified of incidents prescribed under </w:t>
      </w:r>
      <w:r w:rsidR="00341264">
        <w:t xml:space="preserve">the applicable </w:t>
      </w:r>
      <w:r w:rsidR="000242DE" w:rsidRPr="00A36760">
        <w:t>legislati</w:t>
      </w:r>
      <w:r w:rsidR="00341264" w:rsidRPr="00A36760">
        <w:t>on.</w:t>
      </w:r>
      <w:r w:rsidR="00EE6C5C">
        <w:t xml:space="preserve"> </w:t>
      </w:r>
    </w:p>
    <w:p w14:paraId="1EF5A304" w14:textId="1D981D65" w:rsidR="00340F7F" w:rsidRPr="00A36760" w:rsidRDefault="00422A9F" w:rsidP="00EE6C5C">
      <w:pPr>
        <w:pStyle w:val="F9-Paragraph"/>
      </w:pPr>
      <w:r w:rsidRPr="00A36760">
        <w:t>The arrangements should ensure that details of incidents affecting safety on the site are notified to ONR, indicating the reason for notification in relation to the categorisation system and include reference to the current national and international reporting criteria</w:t>
      </w:r>
      <w:r w:rsidR="0045427C">
        <w:t>, for example,</w:t>
      </w:r>
      <w:r w:rsidRPr="00A36760">
        <w:t xml:space="preserve"> INES.</w:t>
      </w:r>
      <w:r w:rsidR="00EE6C5C">
        <w:t xml:space="preserve"> </w:t>
      </w:r>
      <w:r w:rsidRPr="00A36760">
        <w:t>Arrangements should identify the person responsible for informing ONR with all notifications made in a timely manner; within limits specified by the arrangements.</w:t>
      </w:r>
      <w:r w:rsidR="00EE6C5C">
        <w:t xml:space="preserve"> </w:t>
      </w:r>
      <w:r w:rsidR="00EE6C5C">
        <w:br/>
      </w:r>
      <w:r w:rsidRPr="00A36760">
        <w:t xml:space="preserve">The arrangements should reference the ONR </w:t>
      </w:r>
      <w:r w:rsidR="00A36760" w:rsidRPr="00A36760">
        <w:t>i</w:t>
      </w:r>
      <w:r w:rsidRPr="00A36760">
        <w:t>ncident reporting process and include clear links across to the ONR incident codes.</w:t>
      </w:r>
      <w:r w:rsidR="00EE6C5C">
        <w:t xml:space="preserve"> </w:t>
      </w:r>
      <w:r w:rsidR="00D9159D" w:rsidRPr="00A36760">
        <w:t>The notification process</w:t>
      </w:r>
      <w:r w:rsidR="00940390" w:rsidRPr="00A36760">
        <w:t xml:space="preserve">, </w:t>
      </w:r>
      <w:r w:rsidR="00D9159D" w:rsidRPr="00A36760">
        <w:t xml:space="preserve">criteria </w:t>
      </w:r>
      <w:r w:rsidR="00940390" w:rsidRPr="00A36760">
        <w:t xml:space="preserve">and applicable legislation </w:t>
      </w:r>
      <w:r w:rsidR="00D9159D" w:rsidRPr="00A36760">
        <w:t xml:space="preserve">are within </w:t>
      </w:r>
      <w:hyperlink r:id="rId23" w:history="1">
        <w:r w:rsidR="00D9159D" w:rsidRPr="00A36760">
          <w:rPr>
            <w:rStyle w:val="Hyperlink"/>
          </w:rPr>
          <w:t>ONR-OL-PROC-002-Process for notifying incidents to ONR</w:t>
        </w:r>
      </w:hyperlink>
      <w:r w:rsidR="0045427C">
        <w:t xml:space="preserve"> </w:t>
      </w:r>
      <w:sdt>
        <w:sdtPr>
          <w:id w:val="-269389670"/>
          <w:citation/>
        </w:sdtPr>
        <w:sdtContent>
          <w:r w:rsidR="0045427C">
            <w:fldChar w:fldCharType="begin"/>
          </w:r>
          <w:r w:rsidR="00CE6757">
            <w:instrText xml:space="preserve">CITATION ONR30 \l 2057 </w:instrText>
          </w:r>
          <w:r w:rsidR="0045427C">
            <w:fldChar w:fldCharType="separate"/>
          </w:r>
          <w:r w:rsidR="00CE6757" w:rsidRPr="00CE6757">
            <w:rPr>
              <w:noProof/>
            </w:rPr>
            <w:t>[2]</w:t>
          </w:r>
          <w:r w:rsidR="0045427C">
            <w:fldChar w:fldCharType="end"/>
          </w:r>
        </w:sdtContent>
      </w:sdt>
      <w:r w:rsidR="00D9159D" w:rsidRPr="00A36760">
        <w:t xml:space="preserve">. </w:t>
      </w:r>
    </w:p>
    <w:p w14:paraId="776B49F8" w14:textId="61A53C65" w:rsidR="0083256E" w:rsidRPr="006E0606" w:rsidRDefault="0083256E" w:rsidP="00EE6C5C">
      <w:pPr>
        <w:pStyle w:val="F9-Paragraph"/>
      </w:pPr>
      <w:r w:rsidRPr="006E0606">
        <w:t>It is important to sample not only the scope and adequacy of the arrangements, but also their practical implementation</w:t>
      </w:r>
      <w:r w:rsidR="004225EA" w:rsidRPr="006E0606">
        <w:t>, consider</w:t>
      </w:r>
      <w:r w:rsidRPr="006E0606">
        <w:t>:</w:t>
      </w:r>
    </w:p>
    <w:p w14:paraId="6A019ECF" w14:textId="3FA7FA71" w:rsidR="0083256E" w:rsidRPr="006E0606" w:rsidRDefault="00F83C53" w:rsidP="00EE6C5C">
      <w:pPr>
        <w:pStyle w:val="Bulletlist1"/>
        <w:ind w:left="1276"/>
      </w:pPr>
      <w:r w:rsidRPr="006E0606">
        <w:t>T</w:t>
      </w:r>
      <w:r w:rsidR="0083256E" w:rsidRPr="006E0606">
        <w:t>hat the licensee is discharging its statutory duty to report certain incidents to ONR and to ministers.</w:t>
      </w:r>
      <w:r w:rsidR="00EE6C5C">
        <w:t xml:space="preserve"> </w:t>
      </w:r>
    </w:p>
    <w:p w14:paraId="5B3664CE" w14:textId="0F6B64D7" w:rsidR="0083256E" w:rsidRPr="006E0606" w:rsidRDefault="00F83C53" w:rsidP="00EE6C5C">
      <w:pPr>
        <w:pStyle w:val="Bulletlist1"/>
        <w:ind w:left="1276"/>
      </w:pPr>
      <w:r w:rsidRPr="006E0606">
        <w:t>T</w:t>
      </w:r>
      <w:r w:rsidR="0083256E" w:rsidRPr="006E0606">
        <w:t>hat incidents are reported within the requisite timescales to the appropriate regulatory purposes</w:t>
      </w:r>
      <w:r w:rsidR="0045427C">
        <w:t xml:space="preserve"> </w:t>
      </w:r>
      <w:r w:rsidR="0083256E" w:rsidRPr="006E0606">
        <w:t>/</w:t>
      </w:r>
      <w:r w:rsidR="0045427C">
        <w:t xml:space="preserve"> </w:t>
      </w:r>
      <w:r w:rsidR="0083256E" w:rsidRPr="006E0606">
        <w:t>functions</w:t>
      </w:r>
      <w:r w:rsidR="0045427C">
        <w:t xml:space="preserve"> </w:t>
      </w:r>
      <w:r w:rsidR="0083256E" w:rsidRPr="006E0606">
        <w:t>/</w:t>
      </w:r>
      <w:r w:rsidR="0045427C">
        <w:t xml:space="preserve"> </w:t>
      </w:r>
      <w:r w:rsidR="0083256E" w:rsidRPr="006E0606">
        <w:t>bodies.</w:t>
      </w:r>
    </w:p>
    <w:p w14:paraId="50C62B78" w14:textId="3027C603" w:rsidR="0083256E" w:rsidRPr="006E0606" w:rsidRDefault="00F83C53" w:rsidP="00EE6C5C">
      <w:pPr>
        <w:pStyle w:val="Bulletlist1"/>
        <w:ind w:left="1276"/>
        <w:rPr>
          <w:color w:val="000000"/>
        </w:rPr>
      </w:pPr>
      <w:r w:rsidRPr="006E0606">
        <w:t>W</w:t>
      </w:r>
      <w:r w:rsidR="0083256E" w:rsidRPr="006E0606">
        <w:t>hether the classification of incidents aligns with regulatory thresholds.</w:t>
      </w:r>
    </w:p>
    <w:p w14:paraId="5D7E855D" w14:textId="1D6FFD95" w:rsidR="0083256E" w:rsidRPr="006E0606" w:rsidRDefault="00F83C53" w:rsidP="00EE6C5C">
      <w:pPr>
        <w:pStyle w:val="Bulletlist1"/>
        <w:ind w:left="1276"/>
        <w:rPr>
          <w:color w:val="000000"/>
        </w:rPr>
      </w:pPr>
      <w:r w:rsidRPr="006E0606">
        <w:rPr>
          <w:color w:val="000000"/>
        </w:rPr>
        <w:t>T</w:t>
      </w:r>
      <w:r w:rsidR="0083256E" w:rsidRPr="006E0606">
        <w:rPr>
          <w:color w:val="000000"/>
        </w:rPr>
        <w:t>hat</w:t>
      </w:r>
      <w:r w:rsidR="0083256E" w:rsidRPr="006E0606">
        <w:t xml:space="preserve"> the Nuclear Safety Committee is notified of significant incidents.</w:t>
      </w:r>
    </w:p>
    <w:p w14:paraId="12560EB9" w14:textId="7F799776" w:rsidR="0083256E" w:rsidRPr="006E0606" w:rsidRDefault="00F83C53" w:rsidP="00EE6C5C">
      <w:pPr>
        <w:pStyle w:val="Bulletlist1"/>
        <w:ind w:left="1276"/>
      </w:pPr>
      <w:r w:rsidRPr="006E0606">
        <w:t>T</w:t>
      </w:r>
      <w:r w:rsidR="0083256E" w:rsidRPr="006E0606">
        <w:t>hat staff are aware of</w:t>
      </w:r>
      <w:r w:rsidR="0045427C">
        <w:t xml:space="preserve"> </w:t>
      </w:r>
      <w:r w:rsidR="0083256E" w:rsidRPr="006E0606">
        <w:t>/</w:t>
      </w:r>
      <w:r w:rsidR="0045427C">
        <w:t xml:space="preserve"> </w:t>
      </w:r>
      <w:r w:rsidR="0083256E" w:rsidRPr="006E0606">
        <w:t>trained in their responsibility for notifying incidents.</w:t>
      </w:r>
    </w:p>
    <w:p w14:paraId="53B81E0A" w14:textId="0ED3C702" w:rsidR="0083256E" w:rsidRPr="006E0606" w:rsidRDefault="00F83C53" w:rsidP="00EE6C5C">
      <w:pPr>
        <w:pStyle w:val="Bulletlist1"/>
        <w:ind w:left="1276"/>
      </w:pPr>
      <w:r w:rsidRPr="006E0606">
        <w:t>P</w:t>
      </w:r>
      <w:r w:rsidR="0083256E" w:rsidRPr="006E0606">
        <w:t>otential consequences of incidents is also applicable to new build projects on licenced sites, for instance where a safety functional design requirement has been challenged</w:t>
      </w:r>
      <w:r w:rsidR="00940390" w:rsidRPr="006E0606">
        <w:t>,</w:t>
      </w:r>
      <w:r w:rsidR="0083256E" w:rsidRPr="006E0606">
        <w:t xml:space="preserve"> but there is not yet any nuclear inventory.</w:t>
      </w:r>
    </w:p>
    <w:p w14:paraId="2A7ED085" w14:textId="77777777" w:rsidR="0045427C" w:rsidRDefault="0045427C" w:rsidP="00EE6C5C">
      <w:pPr>
        <w:pStyle w:val="Bulletlist1"/>
        <w:ind w:left="1276"/>
        <w:sectPr w:rsidR="0045427C" w:rsidSect="00EE6C5C">
          <w:pgSz w:w="11906" w:h="16838" w:code="9"/>
          <w:pgMar w:top="1440" w:right="1440" w:bottom="1440" w:left="1440" w:header="431" w:footer="567" w:gutter="0"/>
          <w:cols w:space="708"/>
          <w:docGrid w:linePitch="360"/>
        </w:sectPr>
      </w:pPr>
    </w:p>
    <w:p w14:paraId="118983AA" w14:textId="77777777" w:rsidR="00A36760" w:rsidRPr="006E0606" w:rsidRDefault="00A36760" w:rsidP="00EE6C5C">
      <w:pPr>
        <w:pStyle w:val="Bulletlist1"/>
        <w:ind w:left="1276"/>
      </w:pPr>
      <w:r>
        <w:lastRenderedPageBreak/>
        <w:t>That the p</w:t>
      </w:r>
      <w:r w:rsidRPr="006E0606">
        <w:t xml:space="preserve">otential consequences of </w:t>
      </w:r>
      <w:r>
        <w:t xml:space="preserve">an incident or near miss are considered and </w:t>
      </w:r>
      <w:r w:rsidRPr="006E0606">
        <w:t>High Potential (H</w:t>
      </w:r>
      <w:r>
        <w:t>i</w:t>
      </w:r>
      <w:r w:rsidRPr="006E0606">
        <w:t>P</w:t>
      </w:r>
      <w:r>
        <w:t>o</w:t>
      </w:r>
      <w:r w:rsidRPr="006E0606">
        <w:t>) event</w:t>
      </w:r>
      <w:r>
        <w:t>s</w:t>
      </w:r>
      <w:r w:rsidRPr="006E0606">
        <w:t xml:space="preserve"> </w:t>
      </w:r>
      <w:r>
        <w:t>are identified and investigated appropriately</w:t>
      </w:r>
      <w:r w:rsidRPr="006E0606">
        <w:t>. A H</w:t>
      </w:r>
      <w:r>
        <w:t>iP</w:t>
      </w:r>
      <w:r w:rsidRPr="006E0606">
        <w:t>o event is an incident or near miss that, while not resulting in actual harm or significant consequences, had the potential, under slightly different circumstances, to lead to a serious safety/operational impact. On a licensed nuclear site, a H</w:t>
      </w:r>
      <w:r>
        <w:t>iP</w:t>
      </w:r>
      <w:r w:rsidRPr="006E0606">
        <w:t xml:space="preserve">o event is particularly important as it can reveal latent weaknesses in systems, processes, or human performance that, if left unaddressed, could contribute to a future event with more severe outcomes. </w:t>
      </w:r>
    </w:p>
    <w:p w14:paraId="0C65BFFA" w14:textId="77777777" w:rsidR="00EE6C5C" w:rsidRPr="00EE6C5C" w:rsidRDefault="00C11AE5" w:rsidP="0045427C">
      <w:pPr>
        <w:pStyle w:val="Heading2"/>
      </w:pPr>
      <w:r w:rsidRPr="006E0606">
        <w:t>Recording</w:t>
      </w:r>
    </w:p>
    <w:p w14:paraId="2CBDC379" w14:textId="291A3618" w:rsidR="00DF13E1" w:rsidRPr="006E0606" w:rsidRDefault="007678D8" w:rsidP="00E8161B">
      <w:pPr>
        <w:pStyle w:val="F9-Paragraph"/>
      </w:pPr>
      <w:r w:rsidRPr="006E0606">
        <w:t>Timely and accurate recording of incidents is vital. I</w:t>
      </w:r>
      <w:r w:rsidR="003B1AE8" w:rsidRPr="006E0606">
        <w:t>n</w:t>
      </w:r>
      <w:r w:rsidRPr="006E0606">
        <w:t xml:space="preserve"> assessing the adequacy consider</w:t>
      </w:r>
      <w:r w:rsidR="00EE6C5C">
        <w:t xml:space="preserve"> w</w:t>
      </w:r>
      <w:r w:rsidR="006E0606" w:rsidRPr="006E0606">
        <w:t>hether t</w:t>
      </w:r>
      <w:r w:rsidR="003B1AE8" w:rsidRPr="006E0606">
        <w:t xml:space="preserve">here </w:t>
      </w:r>
      <w:r w:rsidR="009B17AC">
        <w:t xml:space="preserve">is </w:t>
      </w:r>
      <w:r w:rsidR="003B1AE8" w:rsidRPr="006E0606">
        <w:t>a centralised system for logging all incidents.</w:t>
      </w:r>
    </w:p>
    <w:p w14:paraId="7CC89CB0" w14:textId="0B83E899" w:rsidR="00DF13E1" w:rsidRPr="006E0606" w:rsidRDefault="006E0606" w:rsidP="00EE6C5C">
      <w:pPr>
        <w:pStyle w:val="F9-Paragraph"/>
      </w:pPr>
      <w:r w:rsidRPr="006E0606">
        <w:t>B</w:t>
      </w:r>
      <w:r w:rsidR="00DF13E1" w:rsidRPr="006E0606">
        <w:t>y sampling that incidents are adequately recorded to enable a permanent record of incidents occurring to be maintained, and provide data to assess an incident’s safety significance.</w:t>
      </w:r>
      <w:r w:rsidR="00874FBF" w:rsidRPr="006E0606">
        <w:t xml:space="preserve"> The records made should be suitable to allow ranking, analysis and trending of the incidents recorded. </w:t>
      </w:r>
      <w:r w:rsidR="00A36760">
        <w:t>Verify that in all cases where an incident or near miss is classified as a HiPo event, it has been subject to a formal root cause analysis investigation, the scope of which should extend beyond the immediate and direct causes to determine the underlying systemic or organisational failures.</w:t>
      </w:r>
    </w:p>
    <w:p w14:paraId="5F7C738E" w14:textId="3BCEE715" w:rsidR="003B1AE8" w:rsidRPr="006E0606" w:rsidRDefault="006E0606" w:rsidP="00EE6C5C">
      <w:pPr>
        <w:pStyle w:val="Bulletlist1"/>
        <w:ind w:left="1276"/>
      </w:pPr>
      <w:r w:rsidRPr="006E0606">
        <w:t>I</w:t>
      </w:r>
      <w:r w:rsidR="003B1AE8" w:rsidRPr="006E0606">
        <w:t xml:space="preserve">ncident records </w:t>
      </w:r>
      <w:r w:rsidRPr="006E0606">
        <w:t xml:space="preserve">are </w:t>
      </w:r>
      <w:r w:rsidR="003B1AE8" w:rsidRPr="006E0606">
        <w:t>complete (</w:t>
      </w:r>
      <w:r w:rsidR="00EE6C5C">
        <w:t xml:space="preserve">i.e., </w:t>
      </w:r>
      <w:r w:rsidR="003B1AE8" w:rsidRPr="006E0606">
        <w:t>date, time, location, personnel, description</w:t>
      </w:r>
      <w:r w:rsidR="00EE6C5C">
        <w:t>,</w:t>
      </w:r>
      <w:r w:rsidR="00940390" w:rsidRPr="006E0606">
        <w:t xml:space="preserve"> etc</w:t>
      </w:r>
      <w:r w:rsidR="00EE6C5C">
        <w:t>.</w:t>
      </w:r>
      <w:r w:rsidR="003B1AE8" w:rsidRPr="006E0606">
        <w:t>).</w:t>
      </w:r>
      <w:r w:rsidR="00B71C17" w:rsidRPr="006E0606">
        <w:t xml:space="preserve"> Evaluate the completeness and accuracy of incident logs and databases</w:t>
      </w:r>
      <w:r w:rsidR="005A0589" w:rsidRPr="006E0606">
        <w:t>.</w:t>
      </w:r>
      <w:r w:rsidR="00874FBF" w:rsidRPr="006E0606">
        <w:t xml:space="preserve"> </w:t>
      </w:r>
      <w:r w:rsidR="003B1AE8" w:rsidRPr="006E0606">
        <w:t>Are incident categories and severity levels clearly defined and used consistently.</w:t>
      </w:r>
    </w:p>
    <w:p w14:paraId="5D99CA3C" w14:textId="48AEC6DB" w:rsidR="00874FBF" w:rsidRPr="006E0606" w:rsidRDefault="00874FBF" w:rsidP="00EE6C5C">
      <w:pPr>
        <w:pStyle w:val="Bulletlist1"/>
        <w:ind w:left="1276"/>
      </w:pPr>
      <w:r w:rsidRPr="006E0606">
        <w:t>Records should be kept in accordance with the requirements of LC6 -</w:t>
      </w:r>
      <w:r w:rsidRPr="006E0606">
        <w:rPr>
          <w:rFonts w:ascii="HelveticaNeueLT Std" w:hAnsi="HelveticaNeueLT Std" w:cs="HelveticaNeueLT Std"/>
          <w:color w:val="000000"/>
          <w:sz w:val="28"/>
          <w:szCs w:val="28"/>
          <w:lang w:eastAsia="en-GB"/>
        </w:rPr>
        <w:t xml:space="preserve"> </w:t>
      </w:r>
      <w:r w:rsidRPr="006E0606">
        <w:t>Documents, records, authorities and certificates.</w:t>
      </w:r>
      <w:r w:rsidR="00B96412" w:rsidRPr="006E0606">
        <w:t xml:space="preserve"> Incident records must be maintained in a way that allows for traceability, auditability, and retrieval</w:t>
      </w:r>
      <w:r w:rsidR="00BB492C" w:rsidRPr="006E0606">
        <w:t xml:space="preserve">. </w:t>
      </w:r>
      <w:r w:rsidR="003B1AE8" w:rsidRPr="006E0606">
        <w:t>Is access to incident records controlled and auditable</w:t>
      </w:r>
      <w:r w:rsidR="001C1D5F">
        <w:t>?</w:t>
      </w:r>
      <w:r w:rsidR="00DF13E1" w:rsidRPr="006E0606">
        <w:t xml:space="preserve"> </w:t>
      </w:r>
      <w:r w:rsidR="00EE6C5C">
        <w:br/>
      </w:r>
      <w:r w:rsidRPr="006E0606">
        <w:t>Are updates and follow-up actions recorded in the system</w:t>
      </w:r>
      <w:r w:rsidR="00110844">
        <w:t>?</w:t>
      </w:r>
    </w:p>
    <w:p w14:paraId="71F71D3E" w14:textId="22F7A17B" w:rsidR="00D5082E" w:rsidRPr="006E0606" w:rsidRDefault="000D0E1E" w:rsidP="00EE6C5C">
      <w:pPr>
        <w:pStyle w:val="Bulletlist1"/>
        <w:ind w:left="1276"/>
      </w:pPr>
      <w:r>
        <w:t>H</w:t>
      </w:r>
      <w:r w:rsidR="00D5082E" w:rsidRPr="006E0606">
        <w:t>ow accessible incident report information is to plant personnel</w:t>
      </w:r>
      <w:r w:rsidR="00EE6C5C">
        <w:t xml:space="preserve"> </w:t>
      </w:r>
      <w:r w:rsidR="00A36760">
        <w:t>/</w:t>
      </w:r>
      <w:r w:rsidR="00EE6C5C">
        <w:t xml:space="preserve"> </w:t>
      </w:r>
      <w:r w:rsidR="00A36760">
        <w:t>inspectors to judge adequacy</w:t>
      </w:r>
      <w:r w:rsidR="00D5082E" w:rsidRPr="006E0606">
        <w:t xml:space="preserve"> and whether information is collected centrally in a manner that is suitable for timely retrieval, collation and subsequent analysis.</w:t>
      </w:r>
    </w:p>
    <w:p w14:paraId="26084C05" w14:textId="77777777" w:rsidR="0045427C" w:rsidRDefault="0045427C" w:rsidP="00EE6C5C">
      <w:pPr>
        <w:pStyle w:val="Heading2"/>
        <w:sectPr w:rsidR="0045427C" w:rsidSect="00EE6C5C">
          <w:pgSz w:w="11906" w:h="16838" w:code="9"/>
          <w:pgMar w:top="1440" w:right="1440" w:bottom="1440" w:left="1440" w:header="431" w:footer="567" w:gutter="0"/>
          <w:cols w:space="708"/>
          <w:docGrid w:linePitch="360"/>
        </w:sectPr>
      </w:pPr>
    </w:p>
    <w:p w14:paraId="30982E09" w14:textId="77777777" w:rsidR="00EE6C5C" w:rsidRDefault="00174539" w:rsidP="00EE6C5C">
      <w:pPr>
        <w:pStyle w:val="Heading2"/>
      </w:pPr>
      <w:r w:rsidRPr="006E0606">
        <w:lastRenderedPageBreak/>
        <w:t>Investigation</w:t>
      </w:r>
    </w:p>
    <w:p w14:paraId="1D233D11" w14:textId="0528AEF1" w:rsidR="0045427C" w:rsidRPr="0045427C" w:rsidRDefault="00E77701" w:rsidP="00EE6C5C">
      <w:pPr>
        <w:pStyle w:val="F9-Paragraph"/>
        <w:rPr>
          <w:b/>
          <w:bCs/>
        </w:rPr>
      </w:pPr>
      <w:r w:rsidRPr="006E0606">
        <w:t xml:space="preserve">There is a clear linkage between the investigation process and the </w:t>
      </w:r>
      <w:r w:rsidR="0045427C" w:rsidRPr="006E0606">
        <w:t xml:space="preserve">Operational Experience Framework </w:t>
      </w:r>
      <w:r w:rsidR="0045427C">
        <w:t>(OEF)</w:t>
      </w:r>
      <w:r w:rsidRPr="006E0606">
        <w:t>. LC7</w:t>
      </w:r>
      <w:r w:rsidR="00BB492C" w:rsidRPr="006E0606">
        <w:t xml:space="preserve"> does</w:t>
      </w:r>
      <w:r w:rsidRPr="006E0606">
        <w:t xml:space="preserve"> not explicitly refer to the OEF or corrective actions, however, further guidance in this area is provided within on HOW2 Hub, specifically on </w:t>
      </w:r>
      <w:r w:rsidR="002965FD" w:rsidRPr="006E0606">
        <w:t xml:space="preserve">the expectations of </w:t>
      </w:r>
      <w:r w:rsidR="000D0E1E" w:rsidRPr="006E0606">
        <w:t>an</w:t>
      </w:r>
      <w:r w:rsidR="002965FD" w:rsidRPr="006E0606">
        <w:t xml:space="preserve"> </w:t>
      </w:r>
      <w:r w:rsidR="00EE6C5C">
        <w:t xml:space="preserve">OEF </w:t>
      </w:r>
      <w:r w:rsidR="002965FD" w:rsidRPr="006E0606">
        <w:t xml:space="preserve">and the associated outcomes. </w:t>
      </w:r>
      <w:bookmarkStart w:id="9" w:name="_Toc45517852"/>
      <w:r w:rsidR="00D51E1C" w:rsidRPr="006E0606">
        <w:t>For information</w:t>
      </w:r>
      <w:r w:rsidR="000D0E1E">
        <w:t>,</w:t>
      </w:r>
      <w:r w:rsidR="00D51E1C" w:rsidRPr="006E0606">
        <w:t xml:space="preserve"> t</w:t>
      </w:r>
      <w:r w:rsidR="00485038" w:rsidRPr="006E0606">
        <w:t>here is a</w:t>
      </w:r>
      <w:r w:rsidR="00D51E1C" w:rsidRPr="006E0606">
        <w:t xml:space="preserve"> HSE workbook</w:t>
      </w:r>
      <w:r w:rsidR="00AF5D7F" w:rsidRPr="006E0606">
        <w:t xml:space="preserve"> </w:t>
      </w:r>
      <w:r w:rsidR="00485038" w:rsidRPr="006E0606">
        <w:t xml:space="preserve">on </w:t>
      </w:r>
      <w:hyperlink r:id="rId24" w:history="1">
        <w:r w:rsidR="00485038" w:rsidRPr="006E0606">
          <w:rPr>
            <w:rStyle w:val="Hyperlink"/>
          </w:rPr>
          <w:t>investigating accidents and incidents</w:t>
        </w:r>
        <w:r w:rsidR="00D51E1C" w:rsidRPr="006E0606">
          <w:rPr>
            <w:rStyle w:val="Hyperlink"/>
          </w:rPr>
          <w:t xml:space="preserve"> </w:t>
        </w:r>
        <w:r w:rsidR="007E175D" w:rsidRPr="006E0606">
          <w:rPr>
            <w:rStyle w:val="Hyperlink"/>
          </w:rPr>
          <w:t>(HSG245)</w:t>
        </w:r>
      </w:hyperlink>
      <w:sdt>
        <w:sdtPr>
          <w:id w:val="1953668555"/>
          <w:citation/>
        </w:sdtPr>
        <w:sdtContent>
          <w:r w:rsidR="00CE6757" w:rsidRPr="00CE6757">
            <w:fldChar w:fldCharType="begin"/>
          </w:r>
          <w:r w:rsidR="00CE6757" w:rsidRPr="00CE6757">
            <w:instrText xml:space="preserve"> CITATION HSE04 \l 2057 </w:instrText>
          </w:r>
          <w:r w:rsidR="00CE6757" w:rsidRPr="00CE6757">
            <w:fldChar w:fldCharType="separate"/>
          </w:r>
          <w:r w:rsidR="00CE6757" w:rsidRPr="00CE6757">
            <w:t xml:space="preserve"> [3]</w:t>
          </w:r>
          <w:r w:rsidR="00CE6757" w:rsidRPr="00CE6757">
            <w:fldChar w:fldCharType="end"/>
          </w:r>
        </w:sdtContent>
      </w:sdt>
      <w:r w:rsidR="00C05E66" w:rsidRPr="00C05E66">
        <w:t>.</w:t>
      </w:r>
      <w:r w:rsidR="00485038" w:rsidRPr="00C05E66">
        <w:t xml:space="preserve"> </w:t>
      </w:r>
    </w:p>
    <w:p w14:paraId="2C551F46" w14:textId="09DDCD8C" w:rsidR="001D7920" w:rsidRPr="006E0606" w:rsidRDefault="001D7920" w:rsidP="00EE6C5C">
      <w:pPr>
        <w:pStyle w:val="F9-Paragraph"/>
        <w:rPr>
          <w:b/>
          <w:bCs/>
        </w:rPr>
      </w:pPr>
      <w:r w:rsidRPr="006E0606">
        <w:t xml:space="preserve">In assessing the adequacy </w:t>
      </w:r>
      <w:r w:rsidR="00940390" w:rsidRPr="006E0606">
        <w:t>of an investigation</w:t>
      </w:r>
      <w:r w:rsidR="003B718C" w:rsidRPr="006E0606">
        <w:t xml:space="preserve"> consider</w:t>
      </w:r>
      <w:r w:rsidR="00940390" w:rsidRPr="006E0606">
        <w:t xml:space="preserve">: </w:t>
      </w:r>
    </w:p>
    <w:p w14:paraId="2705A152" w14:textId="77777777" w:rsidR="00CE6757" w:rsidRDefault="00C05E66" w:rsidP="0045427C">
      <w:pPr>
        <w:pStyle w:val="Bulletlist1"/>
        <w:ind w:left="1276"/>
      </w:pPr>
      <w:r>
        <w:t>Whether</w:t>
      </w:r>
      <w:r w:rsidR="009726E4" w:rsidRPr="006E0606">
        <w:t xml:space="preserve"> incidents which challenged the safety of the plant</w:t>
      </w:r>
      <w:r w:rsidR="00CE6757">
        <w:t xml:space="preserve"> </w:t>
      </w:r>
      <w:r w:rsidR="009726E4" w:rsidRPr="006E0606">
        <w:t>/</w:t>
      </w:r>
      <w:r w:rsidR="00CE6757">
        <w:t xml:space="preserve"> </w:t>
      </w:r>
      <w:r w:rsidR="009726E4" w:rsidRPr="006E0606">
        <w:t xml:space="preserve">facility were reviewed immediately and appropriate corrective action taken. </w:t>
      </w:r>
    </w:p>
    <w:p w14:paraId="3856402C" w14:textId="23FF927B" w:rsidR="009726E4" w:rsidRPr="006E0606" w:rsidRDefault="00BB492C" w:rsidP="00792803">
      <w:pPr>
        <w:pStyle w:val="Bulletlist1"/>
        <w:ind w:left="1276"/>
      </w:pPr>
      <w:r w:rsidRPr="006E0606">
        <w:t>Verify</w:t>
      </w:r>
      <w:r w:rsidR="009726E4" w:rsidRPr="006E0606">
        <w:t xml:space="preserve"> that screening criteria are established and that there are clear responsibilities for decision making in relation to screening.</w:t>
      </w:r>
      <w:r w:rsidR="00EE6C5C">
        <w:t xml:space="preserve"> </w:t>
      </w:r>
      <w:r w:rsidR="00116F6B">
        <w:t>B</w:t>
      </w:r>
      <w:r w:rsidR="009726E4" w:rsidRPr="006E0606">
        <w:t>y sampling that incidents are screened consistently to ensure that the appropriate level of investigation is undertaken based upon the potential significance of the incident and</w:t>
      </w:r>
      <w:r w:rsidR="00CE6757">
        <w:t xml:space="preserve"> </w:t>
      </w:r>
      <w:r w:rsidR="009726E4" w:rsidRPr="006E0606">
        <w:t>/</w:t>
      </w:r>
      <w:r w:rsidR="00CE6757">
        <w:t xml:space="preserve"> </w:t>
      </w:r>
      <w:r w:rsidR="009726E4" w:rsidRPr="006E0606">
        <w:t xml:space="preserve">or the learning that may be derived. </w:t>
      </w:r>
    </w:p>
    <w:p w14:paraId="77B619D8" w14:textId="77777777" w:rsidR="00CE6757" w:rsidRDefault="00116F6B" w:rsidP="00EB1304">
      <w:pPr>
        <w:pStyle w:val="Bulletlist1"/>
        <w:ind w:left="1276"/>
      </w:pPr>
      <w:r>
        <w:t>Whether</w:t>
      </w:r>
      <w:r w:rsidR="009726E4" w:rsidRPr="006E0606">
        <w:t xml:space="preserve"> the persons or group undertaking the screening have the necessary breadth of experience and sufficient knowledge of the plant or process</w:t>
      </w:r>
      <w:r w:rsidR="00086E7A" w:rsidRPr="006E0606">
        <w:t xml:space="preserve">. Confirm that members of the investigation teams are </w:t>
      </w:r>
      <w:r w:rsidR="00CE6757">
        <w:t>SQEP</w:t>
      </w:r>
      <w:r w:rsidR="00086E7A" w:rsidRPr="006E0606">
        <w:t xml:space="preserve"> to adequately investigate and analyse the incident information.</w:t>
      </w:r>
    </w:p>
    <w:p w14:paraId="21880263" w14:textId="77777777" w:rsidR="00CE6757" w:rsidRDefault="00116F6B" w:rsidP="00A51258">
      <w:pPr>
        <w:pStyle w:val="Bulletlist1"/>
        <w:ind w:left="1276"/>
      </w:pPr>
      <w:r>
        <w:t>T</w:t>
      </w:r>
      <w:r w:rsidR="001A3B7C" w:rsidRPr="006E0606">
        <w:t>he investigation methods utilised are adequately defined and appropriate to the significance of the incident. When necessary</w:t>
      </w:r>
      <w:r w:rsidR="00CE6757">
        <w:t>,</w:t>
      </w:r>
      <w:r w:rsidR="001A3B7C" w:rsidRPr="006E0606">
        <w:t xml:space="preserve"> do the methods identify direct and root causes, together with contributory factors</w:t>
      </w:r>
      <w:r w:rsidR="00CE6757">
        <w:t>?</w:t>
      </w:r>
    </w:p>
    <w:p w14:paraId="742E8813" w14:textId="5C0406DC" w:rsidR="00F73BE9" w:rsidRPr="006E0606" w:rsidRDefault="00116F6B" w:rsidP="00A51258">
      <w:pPr>
        <w:pStyle w:val="Bulletlist1"/>
        <w:ind w:left="1276"/>
      </w:pPr>
      <w:r>
        <w:t>W</w:t>
      </w:r>
      <w:r w:rsidR="001A3B7C" w:rsidRPr="006E0606">
        <w:t xml:space="preserve">hether the methods used </w:t>
      </w:r>
      <w:r w:rsidR="00FC644A" w:rsidRPr="006E0606">
        <w:t xml:space="preserve">do </w:t>
      </w:r>
      <w:r w:rsidR="001A3B7C" w:rsidRPr="006E0606">
        <w:t>address plant, procedural and personnel issues adequately.</w:t>
      </w:r>
      <w:r w:rsidR="007B5F5C" w:rsidRPr="006E0606">
        <w:t xml:space="preserve"> Check that human error is not being identified as the root cause without understanding of the factors leading to the human error.</w:t>
      </w:r>
      <w:r w:rsidR="00EE6C5C">
        <w:t xml:space="preserve"> </w:t>
      </w:r>
      <w:r w:rsidR="001A3B7C" w:rsidRPr="006E0606">
        <w:t>Check if failed barriers, organizational weaknesses and error likely situations are considered</w:t>
      </w:r>
      <w:r w:rsidR="001D7920" w:rsidRPr="006E0606">
        <w:t>.</w:t>
      </w:r>
    </w:p>
    <w:p w14:paraId="5319B97C" w14:textId="468CCE27" w:rsidR="00847DAE" w:rsidRPr="006E0606" w:rsidRDefault="00116F6B" w:rsidP="00EE6C5C">
      <w:pPr>
        <w:pStyle w:val="Bulletlist1"/>
        <w:ind w:left="1276"/>
      </w:pPr>
      <w:r>
        <w:t>T</w:t>
      </w:r>
      <w:r w:rsidR="00F73BE9" w:rsidRPr="006E0606">
        <w:t>hat similar internal or external incidents are considered during the investigation</w:t>
      </w:r>
      <w:r w:rsidR="00CE6757">
        <w:t xml:space="preserve"> </w:t>
      </w:r>
      <w:r w:rsidR="00F73BE9" w:rsidRPr="006E0606">
        <w:t>/</w:t>
      </w:r>
      <w:r w:rsidR="00CE6757">
        <w:t xml:space="preserve"> </w:t>
      </w:r>
      <w:r w:rsidR="00F73BE9" w:rsidRPr="006E0606">
        <w:t>analysis process. Confirm that the sources or database of information relating to similar incidents or precursors are easily accessible, retrievable and easy to use by those carrying out the investigation/analysis. Evaluate if effectiveness of corrective actions taken to previous similar incidents are considered during an incident investigation</w:t>
      </w:r>
      <w:r w:rsidR="001D7920" w:rsidRPr="006E0606">
        <w:t>.</w:t>
      </w:r>
    </w:p>
    <w:p w14:paraId="22CD8982" w14:textId="77777777" w:rsidR="00CE6757" w:rsidRDefault="00CE6757" w:rsidP="00EE6C5C">
      <w:pPr>
        <w:pStyle w:val="Bulletlist1"/>
        <w:ind w:left="1276"/>
        <w:sectPr w:rsidR="00CE6757" w:rsidSect="00EE6C5C">
          <w:pgSz w:w="11906" w:h="16838" w:code="9"/>
          <w:pgMar w:top="1440" w:right="1440" w:bottom="1440" w:left="1440" w:header="431" w:footer="567" w:gutter="0"/>
          <w:cols w:space="708"/>
          <w:docGrid w:linePitch="360"/>
        </w:sectPr>
      </w:pPr>
    </w:p>
    <w:p w14:paraId="1BC5484F" w14:textId="02D66CF7" w:rsidR="001D7920" w:rsidRPr="006E0606" w:rsidRDefault="00116F6B" w:rsidP="00EE6C5C">
      <w:pPr>
        <w:pStyle w:val="Bulletlist1"/>
        <w:ind w:left="1276"/>
      </w:pPr>
      <w:r>
        <w:lastRenderedPageBreak/>
        <w:t>T</w:t>
      </w:r>
      <w:r w:rsidR="00847DAE" w:rsidRPr="006E0606">
        <w:t>hat analyses of incidents or group of low-level incidents and near misses are performed to identify root causes or precursors of declining performance. Confirm that periodically the database is reviewed and that a methodology is established to perform root cause analysis to an accumulation or trend of low-level incidents and near misses in the same area or with a similar pattern</w:t>
      </w:r>
      <w:r w:rsidR="00853078" w:rsidRPr="006E0606">
        <w:t>.</w:t>
      </w:r>
    </w:p>
    <w:p w14:paraId="7A73CBCC" w14:textId="731D84D2" w:rsidR="001D7920" w:rsidRPr="006E0606" w:rsidRDefault="00116F6B" w:rsidP="00EE6C5C">
      <w:pPr>
        <w:pStyle w:val="Bulletlist1"/>
        <w:ind w:left="1276"/>
      </w:pPr>
      <w:r>
        <w:t>W</w:t>
      </w:r>
      <w:r w:rsidR="001D7920" w:rsidRPr="006E0606">
        <w:t xml:space="preserve">hether the investigations are conducted in a timely manner and completed in accordance with times set out in the arrangements. </w:t>
      </w:r>
      <w:r w:rsidR="00EE6C5C">
        <w:br/>
      </w:r>
      <w:r w:rsidR="001D7920" w:rsidRPr="006E0606">
        <w:t xml:space="preserve">Check if there is a procedure for gathering information from incident participants and the scene as promptly as possible after the occurrence and that where necessary scene preservation was in evidence. </w:t>
      </w:r>
    </w:p>
    <w:p w14:paraId="0FFA76C8" w14:textId="0D6C20D2" w:rsidR="001D7920" w:rsidRPr="006E0606" w:rsidRDefault="00116F6B" w:rsidP="00EE6C5C">
      <w:pPr>
        <w:pStyle w:val="Bulletlist1"/>
        <w:ind w:left="1276"/>
      </w:pPr>
      <w:r>
        <w:t>T</w:t>
      </w:r>
      <w:r w:rsidR="00422DD0" w:rsidRPr="006E0606">
        <w:t>hat investigations are conducted and completed in a timely manner with arrangements in place to ensure that information is gathered as soon as possible after the incident has taken place</w:t>
      </w:r>
      <w:r w:rsidR="00123AE2" w:rsidRPr="006E0606">
        <w:t>.</w:t>
      </w:r>
    </w:p>
    <w:p w14:paraId="04D314EC" w14:textId="0C028407" w:rsidR="00123AE2" w:rsidRPr="006E0606" w:rsidRDefault="00116F6B" w:rsidP="00EE6C5C">
      <w:pPr>
        <w:pStyle w:val="Bulletlist1"/>
        <w:ind w:left="1276"/>
      </w:pPr>
      <w:r>
        <w:t>Whether</w:t>
      </w:r>
      <w:r w:rsidR="002F2268" w:rsidRPr="006E0606">
        <w:t xml:space="preserve"> the screening and investigation process considers extent of condition across the site.</w:t>
      </w:r>
    </w:p>
    <w:p w14:paraId="6BB39234" w14:textId="788AACE6" w:rsidR="00142AD7" w:rsidRPr="006E0606" w:rsidRDefault="00116F6B" w:rsidP="00EE6C5C">
      <w:pPr>
        <w:pStyle w:val="Bulletlist1"/>
        <w:ind w:left="1276"/>
      </w:pPr>
      <w:r>
        <w:t>T</w:t>
      </w:r>
      <w:r w:rsidR="00142AD7" w:rsidRPr="006E0606">
        <w:t>hat the results of investigations are used to develop corrective actions that are implemented in due time to avoid any recurrence of the incidents.</w:t>
      </w:r>
      <w:r w:rsidR="00EE6C5C">
        <w:t xml:space="preserve"> </w:t>
      </w:r>
      <w:r w:rsidR="00940390" w:rsidRPr="006E0606">
        <w:t xml:space="preserve">Confirm that corrective actions have been reviewed and approved in accordance with defined arrangements before implementation. </w:t>
      </w:r>
    </w:p>
    <w:p w14:paraId="14887982" w14:textId="079C1643" w:rsidR="00142AD7" w:rsidRPr="006E0606" w:rsidRDefault="00116F6B" w:rsidP="00EE6C5C">
      <w:pPr>
        <w:pStyle w:val="Bulletlist1"/>
        <w:ind w:left="1276"/>
      </w:pPr>
      <w:r>
        <w:t>Whether</w:t>
      </w:r>
      <w:r w:rsidR="00CE6757">
        <w:t xml:space="preserve"> </w:t>
      </w:r>
      <w:r w:rsidR="00324AA2">
        <w:t>/</w:t>
      </w:r>
      <w:r w:rsidR="00CE6757">
        <w:t xml:space="preserve"> </w:t>
      </w:r>
      <w:r w:rsidR="00324AA2">
        <w:t>where</w:t>
      </w:r>
      <w:r w:rsidR="00142AD7" w:rsidRPr="006E0606">
        <w:t xml:space="preserve"> the status and effectiveness of corrective actions is monitored and that the appropriate level of management is held accountable for completion of the corrective actions and that closure is recorded and formally closed out.</w:t>
      </w:r>
      <w:r w:rsidR="00EE6C5C">
        <w:t xml:space="preserve"> </w:t>
      </w:r>
    </w:p>
    <w:p w14:paraId="6550A46E" w14:textId="55F72932" w:rsidR="00142AD7" w:rsidRPr="006E0606" w:rsidRDefault="00324AA2" w:rsidP="00EE6C5C">
      <w:pPr>
        <w:pStyle w:val="Bulletlist1"/>
        <w:ind w:left="1276"/>
      </w:pPr>
      <w:r>
        <w:t>Whether</w:t>
      </w:r>
      <w:r w:rsidR="00EE6C5C">
        <w:t xml:space="preserve"> </w:t>
      </w:r>
      <w:r>
        <w:t>/</w:t>
      </w:r>
      <w:r w:rsidR="00EE6C5C">
        <w:t xml:space="preserve"> </w:t>
      </w:r>
      <w:r>
        <w:t>where</w:t>
      </w:r>
      <w:r w:rsidRPr="006E0606">
        <w:t xml:space="preserve"> </w:t>
      </w:r>
      <w:r w:rsidR="00142AD7" w:rsidRPr="006E0606">
        <w:t>corrective actions from investigations are monitored and managed by the licensees LC17 corrective action process or by other appropriate means.</w:t>
      </w:r>
    </w:p>
    <w:p w14:paraId="76E64F1D" w14:textId="5B6AC7EE" w:rsidR="00E6759B" w:rsidRPr="006E0606" w:rsidRDefault="00324AA2" w:rsidP="00EE6C5C">
      <w:pPr>
        <w:pStyle w:val="Bulletlist1"/>
        <w:ind w:left="1276"/>
      </w:pPr>
      <w:r>
        <w:t>T</w:t>
      </w:r>
      <w:r w:rsidR="00E6759B" w:rsidRPr="006E0606">
        <w:t>hat there is a system in place for the review of progress of closure of corrective actions.</w:t>
      </w:r>
      <w:r w:rsidR="00EE6C5C">
        <w:t xml:space="preserve"> </w:t>
      </w:r>
      <w:r w:rsidR="00E6759B" w:rsidRPr="006E0606">
        <w:t>Confirm that there is a procedure to review the effectiveness of corrective actions.</w:t>
      </w:r>
    </w:p>
    <w:p w14:paraId="33B987CD" w14:textId="77777777" w:rsidR="00EE6C5C" w:rsidRDefault="0017116E" w:rsidP="00EE6C5C">
      <w:pPr>
        <w:pStyle w:val="Heading2"/>
      </w:pPr>
      <w:r w:rsidRPr="006E0606">
        <w:t>Reporting</w:t>
      </w:r>
    </w:p>
    <w:p w14:paraId="301C7322" w14:textId="71506181" w:rsidR="009F3FFC" w:rsidRPr="006E0606" w:rsidRDefault="007E175D" w:rsidP="00EE6C5C">
      <w:pPr>
        <w:pStyle w:val="F9-Paragraph"/>
        <w:rPr>
          <w:b/>
          <w:bCs/>
        </w:rPr>
      </w:pPr>
      <w:r w:rsidRPr="006E0606">
        <w:t>Licensees</w:t>
      </w:r>
      <w:r w:rsidR="009F3FFC" w:rsidRPr="006E0606">
        <w:t xml:space="preserve"> </w:t>
      </w:r>
      <w:r w:rsidR="00F201BB" w:rsidRPr="006E0606">
        <w:t>are required to</w:t>
      </w:r>
      <w:r w:rsidR="009F3FFC" w:rsidRPr="006E0606">
        <w:t xml:space="preserve"> ensure that </w:t>
      </w:r>
      <w:r w:rsidR="00F201BB" w:rsidRPr="006E0606">
        <w:t xml:space="preserve">following an investigation into the circumstances surrounding an incident on the site, </w:t>
      </w:r>
      <w:r w:rsidR="009F3FFC" w:rsidRPr="006E0606">
        <w:t>a documented report is produced.</w:t>
      </w:r>
      <w:r w:rsidR="00EE6C5C">
        <w:t xml:space="preserve"> </w:t>
      </w:r>
      <w:r w:rsidR="009F3FFC" w:rsidRPr="006E0606">
        <w:t>The reports should contain</w:t>
      </w:r>
      <w:r w:rsidR="002A1489" w:rsidRPr="006E0606">
        <w:t xml:space="preserve"> </w:t>
      </w:r>
      <w:r w:rsidR="009F3FFC" w:rsidRPr="006E0606">
        <w:t xml:space="preserve">the following information as </w:t>
      </w:r>
      <w:r w:rsidR="002A1489" w:rsidRPr="006E0606">
        <w:t>proportionate and appropriate</w:t>
      </w:r>
      <w:r w:rsidR="009F3FFC" w:rsidRPr="006E0606">
        <w:t>:</w:t>
      </w:r>
    </w:p>
    <w:p w14:paraId="4688038F" w14:textId="16318574" w:rsidR="00F201BB" w:rsidRPr="006E0606" w:rsidRDefault="00940390" w:rsidP="00EE6C5C">
      <w:pPr>
        <w:pStyle w:val="Bulletlist1"/>
        <w:ind w:left="1276"/>
      </w:pPr>
      <w:r w:rsidRPr="006E0606">
        <w:t>T</w:t>
      </w:r>
      <w:r w:rsidR="00F201BB" w:rsidRPr="006E0606">
        <w:t>ime, date, and place of the incident</w:t>
      </w:r>
      <w:r w:rsidR="00A36760">
        <w:t>.</w:t>
      </w:r>
    </w:p>
    <w:p w14:paraId="6AFD5E90" w14:textId="04D96832" w:rsidR="00F201BB" w:rsidRPr="006E0606" w:rsidRDefault="00940390" w:rsidP="00EE6C5C">
      <w:pPr>
        <w:pStyle w:val="Bulletlist1"/>
        <w:ind w:left="1276"/>
      </w:pPr>
      <w:r w:rsidRPr="006E0606">
        <w:t>S</w:t>
      </w:r>
      <w:r w:rsidR="00F201BB" w:rsidRPr="006E0606">
        <w:t>ite and plant affected, and duty shifts involved</w:t>
      </w:r>
      <w:r w:rsidR="00A36760">
        <w:t>.</w:t>
      </w:r>
    </w:p>
    <w:p w14:paraId="15219D72" w14:textId="237EEA5B" w:rsidR="00F201BB" w:rsidRPr="006E0606" w:rsidRDefault="00940390" w:rsidP="00EE6C5C">
      <w:pPr>
        <w:pStyle w:val="Bulletlist1"/>
        <w:ind w:left="1276"/>
      </w:pPr>
      <w:r w:rsidRPr="006E0606">
        <w:lastRenderedPageBreak/>
        <w:t>A</w:t>
      </w:r>
      <w:r w:rsidR="00F201BB" w:rsidRPr="006E0606">
        <w:t xml:space="preserve"> description of the circumstances of the incident</w:t>
      </w:r>
      <w:r w:rsidR="00A36760">
        <w:t>.</w:t>
      </w:r>
    </w:p>
    <w:p w14:paraId="45A1DDE1" w14:textId="56F174A2" w:rsidR="00F201BB" w:rsidRPr="006E0606" w:rsidRDefault="00940390" w:rsidP="00EE6C5C">
      <w:pPr>
        <w:pStyle w:val="Bulletlist1"/>
        <w:ind w:left="1276"/>
      </w:pPr>
      <w:r w:rsidRPr="006E0606">
        <w:t>D</w:t>
      </w:r>
      <w:r w:rsidR="00F201BB" w:rsidRPr="006E0606">
        <w:t>etails of any casualties or otherwise affected persons</w:t>
      </w:r>
      <w:r w:rsidR="00A36760">
        <w:t>.</w:t>
      </w:r>
    </w:p>
    <w:p w14:paraId="6DC9D4CE" w14:textId="081440F3" w:rsidR="00F201BB" w:rsidRPr="006E0606" w:rsidRDefault="00940390" w:rsidP="00EE6C5C">
      <w:pPr>
        <w:pStyle w:val="Bulletlist1"/>
        <w:ind w:left="1276"/>
      </w:pPr>
      <w:r w:rsidRPr="006E0606">
        <w:t>E</w:t>
      </w:r>
      <w:r w:rsidR="00F201BB" w:rsidRPr="006E0606">
        <w:t>stimation of any radiological effects or contamination spread</w:t>
      </w:r>
      <w:r w:rsidR="00A36760">
        <w:t>.</w:t>
      </w:r>
    </w:p>
    <w:p w14:paraId="72F5DB65" w14:textId="0C0C5271" w:rsidR="00F201BB" w:rsidRPr="006E0606" w:rsidRDefault="00940390" w:rsidP="00EE6C5C">
      <w:pPr>
        <w:pStyle w:val="Bulletlist1"/>
        <w:ind w:left="1276"/>
      </w:pPr>
      <w:r w:rsidRPr="006E0606">
        <w:t>C</w:t>
      </w:r>
      <w:r w:rsidR="00F201BB" w:rsidRPr="006E0606">
        <w:t>ondition of the affected plant and suitability for service</w:t>
      </w:r>
      <w:r w:rsidR="00A36760">
        <w:t>.</w:t>
      </w:r>
    </w:p>
    <w:p w14:paraId="5CEE9592" w14:textId="4FC37A50" w:rsidR="00F201BB" w:rsidRPr="006E0606" w:rsidRDefault="00940390" w:rsidP="00EE6C5C">
      <w:pPr>
        <w:pStyle w:val="Bulletlist1"/>
        <w:ind w:left="1276"/>
      </w:pPr>
      <w:r w:rsidRPr="006E0606">
        <w:t>A</w:t>
      </w:r>
      <w:r w:rsidR="00F201BB" w:rsidRPr="006E0606">
        <w:t>ssessment of the consequences or potential consequences for safety in the short and long term (including the INES rating)</w:t>
      </w:r>
      <w:r w:rsidR="00A36760">
        <w:t>.</w:t>
      </w:r>
    </w:p>
    <w:p w14:paraId="47ECE0D3" w14:textId="193830EC" w:rsidR="00F201BB" w:rsidRPr="006E0606" w:rsidRDefault="00940390" w:rsidP="00EE6C5C">
      <w:pPr>
        <w:pStyle w:val="Bulletlist1"/>
        <w:ind w:left="1276"/>
      </w:pPr>
      <w:r w:rsidRPr="006E0606">
        <w:t>D</w:t>
      </w:r>
      <w:r w:rsidR="00F201BB" w:rsidRPr="006E0606">
        <w:t>etails of initial action taken to eliminate, control, contain or mitigate the hazard</w:t>
      </w:r>
      <w:r w:rsidR="00A36760">
        <w:t>.</w:t>
      </w:r>
    </w:p>
    <w:p w14:paraId="6579CFDF" w14:textId="1BB989C1" w:rsidR="00F201BB" w:rsidRPr="006E0606" w:rsidRDefault="00940390" w:rsidP="00EE6C5C">
      <w:pPr>
        <w:pStyle w:val="Bulletlist1"/>
        <w:ind w:left="1276"/>
      </w:pPr>
      <w:r w:rsidRPr="006E0606">
        <w:t>R</w:t>
      </w:r>
      <w:r w:rsidR="00F201BB" w:rsidRPr="006E0606">
        <w:t>equirements for preservation of scene</w:t>
      </w:r>
      <w:r w:rsidR="00A36760">
        <w:t>.</w:t>
      </w:r>
    </w:p>
    <w:p w14:paraId="0D289A52" w14:textId="37E6778C" w:rsidR="00F201BB" w:rsidRPr="006E0606" w:rsidRDefault="00940390" w:rsidP="00EE6C5C">
      <w:pPr>
        <w:pStyle w:val="Bulletlist1"/>
        <w:ind w:left="1276"/>
      </w:pPr>
      <w:r w:rsidRPr="006E0606">
        <w:t>D</w:t>
      </w:r>
      <w:r w:rsidR="00F201BB" w:rsidRPr="006E0606">
        <w:t>etails of categorisations, organisations notified and feedback obtained</w:t>
      </w:r>
      <w:r w:rsidR="00A36760">
        <w:t>.</w:t>
      </w:r>
    </w:p>
    <w:p w14:paraId="69B4FC60" w14:textId="1F8505CF" w:rsidR="00F201BB" w:rsidRPr="006E0606" w:rsidRDefault="00940390" w:rsidP="00EE6C5C">
      <w:pPr>
        <w:pStyle w:val="Bulletlist1"/>
        <w:ind w:left="1276"/>
      </w:pPr>
      <w:r w:rsidRPr="006E0606">
        <w:t>I</w:t>
      </w:r>
      <w:r w:rsidR="00F201BB" w:rsidRPr="006E0606">
        <w:t>nvestigation undertaken</w:t>
      </w:r>
      <w:r w:rsidR="00A36760">
        <w:t>.</w:t>
      </w:r>
    </w:p>
    <w:p w14:paraId="5F42DEBE" w14:textId="4D3CA8C5" w:rsidR="00F201BB" w:rsidRPr="006E0606" w:rsidRDefault="00940390" w:rsidP="00EE6C5C">
      <w:pPr>
        <w:pStyle w:val="Bulletlist1"/>
        <w:ind w:left="1276"/>
      </w:pPr>
      <w:r w:rsidRPr="006E0606">
        <w:t>I</w:t>
      </w:r>
      <w:r w:rsidR="00F201BB" w:rsidRPr="006E0606">
        <w:t>dentification of the direct and root causes</w:t>
      </w:r>
      <w:r w:rsidR="00A36760">
        <w:t>.</w:t>
      </w:r>
    </w:p>
    <w:p w14:paraId="23680022" w14:textId="2B236DDA" w:rsidR="00F201BB" w:rsidRPr="006E0606" w:rsidRDefault="00940390" w:rsidP="00EE6C5C">
      <w:pPr>
        <w:pStyle w:val="Bulletlist1"/>
        <w:ind w:left="1276"/>
      </w:pPr>
      <w:r w:rsidRPr="006E0606">
        <w:t>A</w:t>
      </w:r>
      <w:r w:rsidR="00F201BB" w:rsidRPr="006E0606">
        <w:t>ssessment of extent of condition</w:t>
      </w:r>
      <w:r w:rsidR="00A36760">
        <w:t>.</w:t>
      </w:r>
    </w:p>
    <w:p w14:paraId="67D9DB69" w14:textId="093A0756" w:rsidR="00F201BB" w:rsidRPr="006E0606" w:rsidRDefault="00940390" w:rsidP="00EE6C5C">
      <w:pPr>
        <w:pStyle w:val="Bulletlist1"/>
        <w:ind w:left="1276"/>
      </w:pPr>
      <w:r w:rsidRPr="006E0606">
        <w:t>I</w:t>
      </w:r>
      <w:r w:rsidR="00F201BB" w:rsidRPr="006E0606">
        <w:t>dentification of repeat incidents, including contributory factors and review of previous corrective actions taken</w:t>
      </w:r>
      <w:r w:rsidR="00A36760">
        <w:t>.</w:t>
      </w:r>
      <w:r w:rsidR="00F201BB" w:rsidRPr="006E0606">
        <w:t xml:space="preserve"> </w:t>
      </w:r>
    </w:p>
    <w:p w14:paraId="2BC33ACA" w14:textId="12381821" w:rsidR="00F201BB" w:rsidRPr="006E0606" w:rsidRDefault="00940390" w:rsidP="00EE6C5C">
      <w:pPr>
        <w:pStyle w:val="Bulletlist1"/>
        <w:ind w:left="1276"/>
      </w:pPr>
      <w:r w:rsidRPr="006E0606">
        <w:t>C</w:t>
      </w:r>
      <w:r w:rsidR="00F201BB" w:rsidRPr="006E0606">
        <w:t>orrective actions recommended, with their target completion dates</w:t>
      </w:r>
      <w:r w:rsidR="00A36760">
        <w:t>.</w:t>
      </w:r>
      <w:r w:rsidR="00F201BB" w:rsidRPr="006E0606">
        <w:t xml:space="preserve"> </w:t>
      </w:r>
    </w:p>
    <w:p w14:paraId="7BB32395" w14:textId="28EBBF72" w:rsidR="00F201BB" w:rsidRPr="006E0606" w:rsidRDefault="00940390" w:rsidP="00EE6C5C">
      <w:pPr>
        <w:pStyle w:val="Bulletlist1"/>
        <w:ind w:left="1276"/>
      </w:pPr>
      <w:r w:rsidRPr="006E0606">
        <w:t>L</w:t>
      </w:r>
      <w:r w:rsidR="00F201BB" w:rsidRPr="006E0606">
        <w:t>earning opportunities for similar operations, plants or facilities</w:t>
      </w:r>
      <w:r w:rsidR="00A36760">
        <w:t>.</w:t>
      </w:r>
    </w:p>
    <w:p w14:paraId="226900EB" w14:textId="3F33C248" w:rsidR="00F201BB" w:rsidRPr="006E0606" w:rsidRDefault="00940390" w:rsidP="00EE6C5C">
      <w:pPr>
        <w:pStyle w:val="Bulletlist1"/>
        <w:ind w:left="1276"/>
      </w:pPr>
      <w:r w:rsidRPr="006E0606">
        <w:t>D</w:t>
      </w:r>
      <w:r w:rsidR="00F201BB" w:rsidRPr="006E0606">
        <w:t xml:space="preserve">etails of relevant </w:t>
      </w:r>
      <w:r w:rsidR="00CE6757">
        <w:t>operational experience</w:t>
      </w:r>
      <w:r w:rsidR="00F201BB" w:rsidRPr="006E0606">
        <w:t xml:space="preserve"> (including information provided to other licensees)</w:t>
      </w:r>
      <w:r w:rsidR="00A36760">
        <w:t>.</w:t>
      </w:r>
    </w:p>
    <w:p w14:paraId="2CD43C49" w14:textId="5135959E" w:rsidR="002F2268" w:rsidRPr="006E0606" w:rsidRDefault="00112A38" w:rsidP="00EE6C5C">
      <w:pPr>
        <w:pStyle w:val="F9-Paragraph"/>
        <w:rPr>
          <w:b/>
          <w:bCs/>
        </w:rPr>
      </w:pPr>
      <w:r w:rsidRPr="006E0606">
        <w:t>In assessing the adequacy of implementation</w:t>
      </w:r>
      <w:r w:rsidR="005E6098" w:rsidRPr="006E0606">
        <w:t>, consider</w:t>
      </w:r>
      <w:r w:rsidRPr="006E0606">
        <w:t>:</w:t>
      </w:r>
      <w:r w:rsidR="0017116E" w:rsidRPr="006E0606">
        <w:t xml:space="preserve"> </w:t>
      </w:r>
    </w:p>
    <w:p w14:paraId="61FC534B" w14:textId="521A18D8" w:rsidR="00112A38" w:rsidRPr="006E0606" w:rsidRDefault="00DB512D" w:rsidP="00CE6757">
      <w:pPr>
        <w:pStyle w:val="Bulletlist1"/>
        <w:ind w:left="1276"/>
      </w:pPr>
      <w:r>
        <w:t>Whether</w:t>
      </w:r>
      <w:r w:rsidR="00206845" w:rsidRPr="006E0606">
        <w:t xml:space="preserve"> investigation reports are completed, comprehensive and authorised.</w:t>
      </w:r>
      <w:r w:rsidR="00112A38" w:rsidRPr="006E0606">
        <w:t xml:space="preserve"> </w:t>
      </w:r>
    </w:p>
    <w:p w14:paraId="4DA595C2" w14:textId="2D1E3718" w:rsidR="00940390" w:rsidRPr="006E0606" w:rsidRDefault="00DB512D" w:rsidP="00CE6757">
      <w:pPr>
        <w:pStyle w:val="Bulletlist1"/>
        <w:ind w:left="1276"/>
      </w:pPr>
      <w:r>
        <w:t>T</w:t>
      </w:r>
      <w:r w:rsidR="0063209C" w:rsidRPr="006E0606">
        <w:t>he accessibility of incident report information to plant personnel.</w:t>
      </w:r>
      <w:r w:rsidR="00EE6C5C">
        <w:t xml:space="preserve"> </w:t>
      </w:r>
    </w:p>
    <w:p w14:paraId="28145C48" w14:textId="774BC17E" w:rsidR="00112A38" w:rsidRPr="006E0606" w:rsidRDefault="00DB512D" w:rsidP="00CE6757">
      <w:pPr>
        <w:pStyle w:val="Bulletlist1"/>
        <w:ind w:left="1276"/>
      </w:pPr>
      <w:r>
        <w:t xml:space="preserve">Whether </w:t>
      </w:r>
      <w:r w:rsidR="0063209C" w:rsidRPr="006E0606">
        <w:t>extent of condition has been undertaken and that applicable learning is disseminated to appropriate staff in a timely manner</w:t>
      </w:r>
      <w:r w:rsidR="00112A38" w:rsidRPr="006E0606">
        <w:t>.</w:t>
      </w:r>
    </w:p>
    <w:p w14:paraId="11BB00FB" w14:textId="2082107E" w:rsidR="00940390" w:rsidRPr="006E0606" w:rsidRDefault="00DB512D" w:rsidP="00CE6757">
      <w:pPr>
        <w:pStyle w:val="Bulletlist1"/>
        <w:ind w:left="1276"/>
      </w:pPr>
      <w:r>
        <w:t>E</w:t>
      </w:r>
      <w:r w:rsidR="00406729" w:rsidRPr="006E0606">
        <w:t>vidence that learning from investigations is fed back into safety cases.</w:t>
      </w:r>
      <w:r w:rsidR="00EE6C5C">
        <w:t xml:space="preserve"> </w:t>
      </w:r>
    </w:p>
    <w:p w14:paraId="00094D98" w14:textId="7DC38870" w:rsidR="00406729" w:rsidRPr="006E0606" w:rsidRDefault="00DB512D" w:rsidP="00CE6757">
      <w:pPr>
        <w:pStyle w:val="Bulletlist1"/>
        <w:ind w:left="1276"/>
      </w:pPr>
      <w:r>
        <w:t>T</w:t>
      </w:r>
      <w:r w:rsidR="00406729" w:rsidRPr="006E0606">
        <w:t>hat significant incidents prompt a review of key assumptions in safety cases.</w:t>
      </w:r>
    </w:p>
    <w:p w14:paraId="20B0B753" w14:textId="77777777" w:rsidR="00EE6C5C" w:rsidRDefault="00333F37" w:rsidP="00EE6C5C">
      <w:pPr>
        <w:pStyle w:val="Heading2"/>
      </w:pPr>
      <w:r w:rsidRPr="006E0606">
        <w:lastRenderedPageBreak/>
        <w:t>Conclusion</w:t>
      </w:r>
    </w:p>
    <w:p w14:paraId="46997E3E" w14:textId="44589EE0" w:rsidR="00127294" w:rsidRPr="006E0606" w:rsidRDefault="004F5B66" w:rsidP="00EE6C5C">
      <w:pPr>
        <w:pStyle w:val="F9-Paragraph"/>
        <w:rPr>
          <w:b/>
          <w:bCs/>
        </w:rPr>
      </w:pPr>
      <w:r w:rsidRPr="006E0606">
        <w:t xml:space="preserve">LC7 requires the licensee to make and implement adequate arrangements for the notification, recording, investigation, and reporting of incidents. </w:t>
      </w:r>
      <w:r w:rsidR="00EE6C5C">
        <w:br/>
      </w:r>
      <w:r w:rsidRPr="006E0606">
        <w:t xml:space="preserve">Its fundamental goal is to ensure that all safety-significant events, including </w:t>
      </w:r>
      <w:r>
        <w:t xml:space="preserve">HiPo’s and other </w:t>
      </w:r>
      <w:r w:rsidRPr="006E0606">
        <w:t>near misses, are captured and understood to prevent recurrence. Accurate and timely recording supports effective investigation</w:t>
      </w:r>
      <w:r w:rsidR="00EE6C5C">
        <w:t xml:space="preserve"> </w:t>
      </w:r>
      <w:r w:rsidRPr="006E0606">
        <w:t>/</w:t>
      </w:r>
      <w:r w:rsidR="00EE6C5C">
        <w:t xml:space="preserve"> </w:t>
      </w:r>
      <w:r w:rsidRPr="006E0606">
        <w:t>root cause analysis, regulatory oversight and continuous improvement in nuclear safety</w:t>
      </w:r>
      <w:r w:rsidR="002F47BF" w:rsidRPr="006E0606">
        <w:t xml:space="preserve">. </w:t>
      </w:r>
    </w:p>
    <w:p w14:paraId="5679297E" w14:textId="77777777" w:rsidR="00CE6757" w:rsidRPr="00CE6757" w:rsidRDefault="002F47BF" w:rsidP="00EE6C5C">
      <w:pPr>
        <w:pStyle w:val="F9-Paragraph"/>
        <w:rPr>
          <w:b/>
          <w:bCs/>
        </w:rPr>
      </w:pPr>
      <w:r w:rsidRPr="006E0606">
        <w:t xml:space="preserve">LC7 (whilst not </w:t>
      </w:r>
      <w:r w:rsidR="00E622FF" w:rsidRPr="006E0606">
        <w:t>explicitly</w:t>
      </w:r>
      <w:r w:rsidRPr="006E0606">
        <w:t>) underpins a learning culture, where operational experience is used to strengthen defences</w:t>
      </w:r>
      <w:r w:rsidR="00E622FF" w:rsidRPr="006E0606">
        <w:t>, undertake corrective actions</w:t>
      </w:r>
      <w:r w:rsidRPr="006E0606">
        <w:t xml:space="preserve"> and reduce risk. </w:t>
      </w:r>
    </w:p>
    <w:p w14:paraId="0B6284F6" w14:textId="77777777" w:rsidR="00EE6C5C" w:rsidRPr="00CE6757" w:rsidRDefault="00342061" w:rsidP="00CE6757">
      <w:pPr>
        <w:pStyle w:val="F9-Paragraph"/>
        <w:rPr>
          <w:b/>
          <w:bCs/>
        </w:rPr>
      </w:pPr>
      <w:r w:rsidRPr="006E0606">
        <w:t xml:space="preserve">The main </w:t>
      </w:r>
      <w:r w:rsidR="00E622FF" w:rsidRPr="006E0606">
        <w:t>purpose</w:t>
      </w:r>
      <w:r w:rsidRPr="006E0606">
        <w:t xml:space="preserve"> of</w:t>
      </w:r>
      <w:r w:rsidR="00E622FF" w:rsidRPr="006E0606">
        <w:t xml:space="preserve"> </w:t>
      </w:r>
      <w:r w:rsidR="00CE6757">
        <w:t xml:space="preserve">an </w:t>
      </w:r>
      <w:r w:rsidRPr="006E0606">
        <w:t>OEF</w:t>
      </w:r>
      <w:r w:rsidR="00E622FF" w:rsidRPr="006E0606">
        <w:rPr>
          <w:rStyle w:val="FootnoteReference"/>
        </w:rPr>
        <w:footnoteReference w:id="3"/>
      </w:r>
      <w:r w:rsidRPr="006E0606">
        <w:t xml:space="preserve"> is to enhance safety, reliability, and performance by ensuring that past experiences inform future decisions, procedures, and behaviours. </w:t>
      </w:r>
      <w:r w:rsidR="00E622FF" w:rsidRPr="006E0606">
        <w:t>Together all these elements are</w:t>
      </w:r>
      <w:r w:rsidR="002F47BF" w:rsidRPr="006E0606">
        <w:t xml:space="preserve"> vital </w:t>
      </w:r>
      <w:r w:rsidR="00E622FF" w:rsidRPr="006E0606">
        <w:t>as</w:t>
      </w:r>
      <w:r w:rsidR="002F47BF" w:rsidRPr="006E0606">
        <w:t xml:space="preserve"> </w:t>
      </w:r>
      <w:r w:rsidR="00E622FF" w:rsidRPr="006E0606">
        <w:t>they</w:t>
      </w:r>
      <w:r w:rsidR="002F47BF" w:rsidRPr="006E0606">
        <w:t xml:space="preserve"> ensure transparency, accountability, and proactive risk management in a high-hazard </w:t>
      </w:r>
      <w:r w:rsidR="00E622FF" w:rsidRPr="006E0606">
        <w:t xml:space="preserve">nuclear </w:t>
      </w:r>
      <w:r w:rsidR="002F47BF" w:rsidRPr="006E0606">
        <w:t>environment</w:t>
      </w:r>
      <w:r w:rsidR="00E622FF" w:rsidRPr="006E0606">
        <w:t xml:space="preserve">. </w:t>
      </w:r>
      <w:bookmarkStart w:id="10" w:name="_Toc210031500"/>
    </w:p>
    <w:p w14:paraId="148FB54D" w14:textId="77777777" w:rsidR="00CE6757" w:rsidRDefault="00CE6757" w:rsidP="00CE6757">
      <w:pPr>
        <w:pStyle w:val="F9-Paragraph"/>
        <w:numPr>
          <w:ilvl w:val="0"/>
          <w:numId w:val="0"/>
        </w:numPr>
        <w:ind w:left="851" w:hanging="851"/>
      </w:pPr>
    </w:p>
    <w:sdt>
      <w:sdtPr>
        <w:rPr>
          <w:color w:val="auto"/>
          <w:sz w:val="24"/>
        </w:rPr>
        <w:id w:val="-1566097589"/>
        <w:docPartObj>
          <w:docPartGallery w:val="Bibliographies"/>
          <w:docPartUnique/>
        </w:docPartObj>
      </w:sdtPr>
      <w:sdtContent>
        <w:p w14:paraId="39FE98BF" w14:textId="27E9D9C4" w:rsidR="00CE6757" w:rsidRDefault="00CE6757" w:rsidP="00CE6757">
          <w:pPr>
            <w:pStyle w:val="Heading1"/>
            <w:numPr>
              <w:ilvl w:val="0"/>
              <w:numId w:val="0"/>
            </w:numPr>
            <w:ind w:left="851" w:hanging="851"/>
          </w:pPr>
          <w:r>
            <w:t>References</w:t>
          </w:r>
        </w:p>
        <w:sdt>
          <w:sdtPr>
            <w:id w:val="-573587230"/>
            <w:bibliography/>
          </w:sdtPr>
          <w:sdtContent>
            <w:p w14:paraId="347D8FED" w14:textId="77777777" w:rsidR="00CE6757" w:rsidRDefault="00CE6757">
              <w:pPr>
                <w:rPr>
                  <w:rFonts w:ascii="Calibri" w:hAnsi="Calibri"/>
                  <w:noProof/>
                  <w:sz w:val="20"/>
                  <w:szCs w:val="20"/>
                  <w:lang w:eastAsia="en-GB" w:bidi="ar-SA"/>
                </w:rPr>
              </w:pPr>
              <w:r>
                <w:fldChar w:fldCharType="begin"/>
              </w:r>
              <w:r>
                <w:instrText>BIBLIOGRAPHY</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CE6757" w14:paraId="0773754C" w14:textId="77777777">
                <w:trPr>
                  <w:divId w:val="218443460"/>
                  <w:tblCellSpacing w:w="15" w:type="dxa"/>
                </w:trPr>
                <w:tc>
                  <w:tcPr>
                    <w:tcW w:w="50" w:type="pct"/>
                    <w:hideMark/>
                  </w:tcPr>
                  <w:p w14:paraId="1BCAB46C" w14:textId="13BF7F26" w:rsidR="00CE6757" w:rsidRDefault="00CE6757">
                    <w:pPr>
                      <w:pStyle w:val="Bibliography"/>
                      <w:rPr>
                        <w:noProof/>
                        <w:szCs w:val="24"/>
                      </w:rPr>
                    </w:pPr>
                    <w:r>
                      <w:rPr>
                        <w:noProof/>
                      </w:rPr>
                      <w:t xml:space="preserve">[1] </w:t>
                    </w:r>
                  </w:p>
                </w:tc>
                <w:tc>
                  <w:tcPr>
                    <w:tcW w:w="0" w:type="auto"/>
                    <w:hideMark/>
                  </w:tcPr>
                  <w:p w14:paraId="4A7862CF" w14:textId="77777777" w:rsidR="00CE6757" w:rsidRDefault="00CE6757">
                    <w:pPr>
                      <w:pStyle w:val="Bibliography"/>
                      <w:rPr>
                        <w:noProof/>
                      </w:rPr>
                    </w:pPr>
                    <w:r>
                      <w:rPr>
                        <w:noProof/>
                      </w:rPr>
                      <w:t>ONR, “ONR-RD-POL-002 - Risk-informed and targeted engagements (RITE),” [Online]. Available: https://prodonrgov.sharepoint.com/sites/HOW2Hub.</w:t>
                    </w:r>
                  </w:p>
                </w:tc>
              </w:tr>
              <w:tr w:rsidR="00CE6757" w14:paraId="4854BEBB" w14:textId="77777777">
                <w:trPr>
                  <w:divId w:val="218443460"/>
                  <w:tblCellSpacing w:w="15" w:type="dxa"/>
                </w:trPr>
                <w:tc>
                  <w:tcPr>
                    <w:tcW w:w="50" w:type="pct"/>
                    <w:hideMark/>
                  </w:tcPr>
                  <w:p w14:paraId="73678CC5" w14:textId="77777777" w:rsidR="00CE6757" w:rsidRDefault="00CE6757">
                    <w:pPr>
                      <w:pStyle w:val="Bibliography"/>
                      <w:rPr>
                        <w:noProof/>
                      </w:rPr>
                    </w:pPr>
                    <w:r>
                      <w:rPr>
                        <w:noProof/>
                      </w:rPr>
                      <w:t xml:space="preserve">[2] </w:t>
                    </w:r>
                  </w:p>
                </w:tc>
                <w:tc>
                  <w:tcPr>
                    <w:tcW w:w="0" w:type="auto"/>
                    <w:hideMark/>
                  </w:tcPr>
                  <w:p w14:paraId="66904931" w14:textId="77777777" w:rsidR="00CE6757" w:rsidRDefault="00CE6757">
                    <w:pPr>
                      <w:pStyle w:val="Bibliography"/>
                      <w:rPr>
                        <w:noProof/>
                      </w:rPr>
                    </w:pPr>
                    <w:r>
                      <w:rPr>
                        <w:noProof/>
                      </w:rPr>
                      <w:t>ONR, “ONR-OL-PROC-002 - Process for Incident Notifications to ONR,” [Online]. Available: https://prodonrgov.sharepoint.com/sites/HOW2Hub.</w:t>
                    </w:r>
                  </w:p>
                </w:tc>
              </w:tr>
              <w:tr w:rsidR="00CE6757" w14:paraId="0BE2C2C8" w14:textId="77777777">
                <w:trPr>
                  <w:divId w:val="218443460"/>
                  <w:tblCellSpacing w:w="15" w:type="dxa"/>
                </w:trPr>
                <w:tc>
                  <w:tcPr>
                    <w:tcW w:w="50" w:type="pct"/>
                    <w:hideMark/>
                  </w:tcPr>
                  <w:p w14:paraId="7625F548" w14:textId="77777777" w:rsidR="00CE6757" w:rsidRDefault="00CE6757">
                    <w:pPr>
                      <w:pStyle w:val="Bibliography"/>
                      <w:rPr>
                        <w:noProof/>
                      </w:rPr>
                    </w:pPr>
                    <w:r>
                      <w:rPr>
                        <w:noProof/>
                      </w:rPr>
                      <w:t xml:space="preserve">[3] </w:t>
                    </w:r>
                  </w:p>
                </w:tc>
                <w:tc>
                  <w:tcPr>
                    <w:tcW w:w="0" w:type="auto"/>
                    <w:hideMark/>
                  </w:tcPr>
                  <w:p w14:paraId="293FB3D5" w14:textId="77777777" w:rsidR="00CE6757" w:rsidRDefault="00CE6757">
                    <w:pPr>
                      <w:pStyle w:val="Bibliography"/>
                      <w:rPr>
                        <w:noProof/>
                      </w:rPr>
                    </w:pPr>
                    <w:r>
                      <w:rPr>
                        <w:noProof/>
                      </w:rPr>
                      <w:t>HSE, “HSG245 - Investigating accidents and incidents - A workbook for employers, unions, safety representatives and safety professionals,” 2004. [Online]. Available: https://www.hse.gov.uk/pubns/books/hsg245.htm.</w:t>
                    </w:r>
                  </w:p>
                </w:tc>
              </w:tr>
            </w:tbl>
            <w:p w14:paraId="15572250" w14:textId="77777777" w:rsidR="00CE6757" w:rsidRDefault="00CE6757">
              <w:pPr>
                <w:divId w:val="218443460"/>
                <w:rPr>
                  <w:rFonts w:eastAsia="Times New Roman"/>
                  <w:noProof/>
                </w:rPr>
              </w:pPr>
            </w:p>
            <w:p w14:paraId="77369965" w14:textId="57B0779E" w:rsidR="00CE6757" w:rsidRDefault="00CE6757" w:rsidP="00CE6757">
              <w:r>
                <w:rPr>
                  <w:b/>
                  <w:bCs/>
                </w:rPr>
                <w:fldChar w:fldCharType="end"/>
              </w:r>
            </w:p>
          </w:sdtContent>
        </w:sdt>
      </w:sdtContent>
    </w:sdt>
    <w:bookmarkEnd w:id="10" w:displacedByCustomXml="prev"/>
    <w:bookmarkEnd w:id="9" w:displacedByCustomXml="prev"/>
    <w:sectPr w:rsidR="00CE6757" w:rsidSect="00EE6C5C">
      <w:pgSz w:w="11906" w:h="16838" w:code="9"/>
      <w:pgMar w:top="1440" w:right="1440" w:bottom="1440" w:left="1440" w:header="431" w:footer="567" w:gutter="0"/>
      <w:cols w:space="708"/>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GADkAIAAtACAAIwAgAFAAYQByAGEAZwByAGEAcABo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FE619D1" w14:textId="77777777" w:rsidR="002B5F76" w:rsidRPr="006E0606" w:rsidRDefault="002B5F76" w:rsidP="007D199A">
      <w:pPr>
        <w:spacing w:after="0"/>
      </w:pPr>
      <w:r w:rsidRPr="006E0606">
        <w:separator/>
      </w:r>
    </w:p>
    <w:p w14:paraId="397955AC" w14:textId="77777777" w:rsidR="002B5F76" w:rsidRPr="006E0606" w:rsidRDefault="002B5F76"/>
  </w:endnote>
  <w:endnote w:type="continuationSeparator" w:id="0">
    <w:p w14:paraId="4FD84200" w14:textId="77777777" w:rsidR="002B5F76" w:rsidRPr="006E0606" w:rsidRDefault="002B5F76" w:rsidP="007D199A">
      <w:pPr>
        <w:spacing w:after="0"/>
      </w:pPr>
      <w:r w:rsidRPr="006E0606">
        <w:continuationSeparator/>
      </w:r>
    </w:p>
    <w:p w14:paraId="3668DBEF" w14:textId="77777777" w:rsidR="002B5F76" w:rsidRPr="006E0606" w:rsidRDefault="002B5F76"/>
  </w:endnote>
  <w:endnote w:type="continuationNotice" w:id="1">
    <w:p w14:paraId="38A647E0" w14:textId="77777777" w:rsidR="002B5F76" w:rsidRPr="006E0606" w:rsidRDefault="002B5F7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roman"/>
    <w:notTrueType/>
    <w:pitch w:val="default"/>
  </w:font>
  <w:font w:name="HelveticaNeueLT Std">
    <w:altName w:val="Arial"/>
    <w:panose1 w:val="00000000000000000000"/>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6734E1B0" w:rsidR="007C3C1D" w:rsidRPr="006E0606" w:rsidRDefault="006A525B" w:rsidP="007C3C1D">
    <w:pPr>
      <w:pStyle w:val="Footer"/>
      <w:jc w:val="left"/>
      <w:rPr>
        <w:sz w:val="22"/>
      </w:rPr>
    </w:pPr>
    <w:r w:rsidRPr="006E0606">
      <w:rPr>
        <w:sz w:val="22"/>
      </w:rPr>
      <w:t>ONR-DOC-TEMP-</w:t>
    </w:r>
    <w:r w:rsidR="00821337" w:rsidRPr="006E0606">
      <w:rPr>
        <w:sz w:val="22"/>
      </w:rPr>
      <w:t>003</w:t>
    </w:r>
    <w:r w:rsidRPr="006E0606">
      <w:rPr>
        <w:sz w:val="22"/>
      </w:rPr>
      <w:t xml:space="preserve"> (Issue </w:t>
    </w:r>
    <w:r w:rsidR="00821337" w:rsidRPr="006E0606">
      <w:rPr>
        <w:sz w:val="22"/>
      </w:rPr>
      <w:t>3</w:t>
    </w:r>
    <w:r w:rsidR="00B23A5E" w:rsidRPr="006E0606">
      <w:rPr>
        <w:sz w:val="22"/>
      </w:rPr>
      <w:t>.</w:t>
    </w:r>
    <w:r w:rsidR="007A72FA" w:rsidRPr="006E0606">
      <w:rPr>
        <w:sz w:val="22"/>
      </w:rPr>
      <w:t>3</w:t>
    </w:r>
    <w:r w:rsidRPr="006E0606">
      <w:rPr>
        <w:sz w:val="22"/>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41230D" w14:textId="36063D4F" w:rsidR="00EE6C5C" w:rsidRPr="00EE6C5C" w:rsidRDefault="00EE6C5C" w:rsidP="00EE6C5C">
    <w:pPr>
      <w:pStyle w:val="Footer"/>
    </w:pPr>
    <w:r>
      <w:t xml:space="preserve">Page | </w:t>
    </w:r>
    <w:r>
      <w:fldChar w:fldCharType="begin"/>
    </w:r>
    <w:r>
      <w:instrText>PAGE   \* MERGEFORMAT</w:instrText>
    </w:r>
    <w:r>
      <w:fldChar w:fldCharType="separate"/>
    </w:r>
    <w:r>
      <w:t>1</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BD90C26" w14:textId="77777777" w:rsidR="002B5F76" w:rsidRPr="006E0606" w:rsidRDefault="002B5F76" w:rsidP="005E0344">
      <w:pPr>
        <w:spacing w:after="120"/>
        <w:rPr>
          <w:color w:val="000000" w:themeColor="text2"/>
        </w:rPr>
      </w:pPr>
      <w:r w:rsidRPr="006E0606">
        <w:rPr>
          <w:color w:val="000000" w:themeColor="text2"/>
        </w:rPr>
        <w:separator/>
      </w:r>
    </w:p>
  </w:footnote>
  <w:footnote w:type="continuationSeparator" w:id="0">
    <w:p w14:paraId="137C57A7" w14:textId="77777777" w:rsidR="002B5F76" w:rsidRPr="006E0606" w:rsidRDefault="002B5F76" w:rsidP="0090581D">
      <w:pPr>
        <w:spacing w:after="120"/>
        <w:rPr>
          <w:color w:val="000000" w:themeColor="text2"/>
        </w:rPr>
      </w:pPr>
      <w:r w:rsidRPr="006E0606">
        <w:rPr>
          <w:color w:val="000000" w:themeColor="text2"/>
        </w:rPr>
        <w:continuationSeparator/>
      </w:r>
    </w:p>
    <w:p w14:paraId="243B640F" w14:textId="77777777" w:rsidR="002B5F76" w:rsidRPr="006E0606" w:rsidRDefault="002B5F76"/>
  </w:footnote>
  <w:footnote w:type="continuationNotice" w:id="1">
    <w:p w14:paraId="10574451" w14:textId="77777777" w:rsidR="002B5F76" w:rsidRPr="006E0606" w:rsidRDefault="002B5F76">
      <w:pPr>
        <w:spacing w:after="0"/>
      </w:pPr>
    </w:p>
    <w:p w14:paraId="7EE4A3E3" w14:textId="77777777" w:rsidR="002B5F76" w:rsidRPr="006E0606" w:rsidRDefault="002B5F76"/>
  </w:footnote>
  <w:footnote w:id="2">
    <w:p w14:paraId="196F95B3" w14:textId="05E2F3B5" w:rsidR="000B0E11" w:rsidRPr="006E0606" w:rsidRDefault="000B0E11" w:rsidP="000B0E11">
      <w:pPr>
        <w:pStyle w:val="FootnoteText"/>
      </w:pPr>
      <w:r w:rsidRPr="006E0606">
        <w:rPr>
          <w:rStyle w:val="FootnoteReference"/>
        </w:rPr>
        <w:footnoteRef/>
      </w:r>
      <w:r w:rsidRPr="006E0606">
        <w:t xml:space="preserve"> This guidance aligns with IAEA Guidance</w:t>
      </w:r>
      <w:r w:rsidR="00EE6C5C">
        <w:t xml:space="preserve"> (for example,</w:t>
      </w:r>
      <w:r w:rsidRPr="006E0606">
        <w:t xml:space="preserve"> Specific Safety Guide SSG-50</w:t>
      </w:r>
      <w:r w:rsidR="00EE6C5C">
        <w:t>).</w:t>
      </w:r>
    </w:p>
  </w:footnote>
  <w:footnote w:id="3">
    <w:p w14:paraId="10F02C7B" w14:textId="57928EC9" w:rsidR="00E622FF" w:rsidRDefault="00E622FF">
      <w:pPr>
        <w:pStyle w:val="FootnoteText"/>
      </w:pPr>
      <w:r w:rsidRPr="006E0606">
        <w:rPr>
          <w:rStyle w:val="FootnoteReference"/>
        </w:rPr>
        <w:footnoteRef/>
      </w:r>
      <w:r w:rsidRPr="006E0606">
        <w:t xml:space="preserve"> </w:t>
      </w:r>
      <w:r w:rsidR="00EE6C5C">
        <w:t>Search ‘operational experience’ on HOW2 Hub for more information</w:t>
      </w:r>
      <w:r w:rsidRPr="006E0606">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Pr="006E0606"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F482B7" w14:textId="4C63BB22" w:rsidR="00131529" w:rsidRPr="00CE6757" w:rsidRDefault="00000000" w:rsidP="00131529">
    <w:pPr>
      <w:pStyle w:val="Header"/>
      <w:pBdr>
        <w:bottom w:val="single" w:sz="4" w:space="1" w:color="auto"/>
      </w:pBdr>
      <w:rPr>
        <w:sz w:val="20"/>
        <w:szCs w:val="24"/>
      </w:rPr>
    </w:pPr>
    <w:sdt>
      <w:sdtPr>
        <w:rPr>
          <w:sz w:val="20"/>
          <w:szCs w:val="24"/>
        </w:rPr>
        <w:alias w:val="Title"/>
        <w:tag w:val=""/>
        <w:id w:val="-1395496903"/>
        <w:placeholder>
          <w:docPart w:val="3927692E30BC45F8AFCF32D9F96404DC"/>
        </w:placeholder>
        <w:dataBinding w:prefixMappings="xmlns:ns0='http://purl.org/dc/elements/1.1/' xmlns:ns1='http://schemas.openxmlformats.org/package/2006/metadata/core-properties' " w:xpath="/ns1:coreProperties[1]/ns0:title[1]" w:storeItemID="{6C3C8BC8-F283-45AE-878A-BAB7291924A1}"/>
        <w:text/>
      </w:sdtPr>
      <w:sdtContent>
        <w:r w:rsidR="00B12525" w:rsidRPr="00CE6757">
          <w:rPr>
            <w:sz w:val="20"/>
            <w:szCs w:val="24"/>
          </w:rPr>
          <w:t>LC7 – Incidents on the Site</w:t>
        </w:r>
      </w:sdtContent>
    </w:sdt>
    <w:r w:rsidR="00131529" w:rsidRPr="00CE6757">
      <w:rPr>
        <w:sz w:val="20"/>
        <w:szCs w:val="24"/>
      </w:rPr>
      <w:t xml:space="preserve"> | Issue: </w:t>
    </w:r>
    <w:sdt>
      <w:sdtPr>
        <w:rPr>
          <w:sz w:val="20"/>
          <w:szCs w:val="24"/>
        </w:rPr>
        <w:alias w:val="Status"/>
        <w:tag w:val=""/>
        <w:id w:val="-138655273"/>
        <w:placeholder>
          <w:docPart w:val="95F559460F5045AAB1855580988E130C"/>
        </w:placeholder>
        <w:dataBinding w:prefixMappings="xmlns:ns0='http://purl.org/dc/elements/1.1/' xmlns:ns1='http://schemas.openxmlformats.org/package/2006/metadata/core-properties' " w:xpath="/ns1:coreProperties[1]/ns1:contentStatus[1]" w:storeItemID="{6C3C8BC8-F283-45AE-878A-BAB7291924A1}"/>
        <w:text/>
      </w:sdtPr>
      <w:sdtContent>
        <w:r w:rsidR="00C8701D" w:rsidRPr="00CE6757">
          <w:rPr>
            <w:sz w:val="20"/>
            <w:szCs w:val="24"/>
          </w:rPr>
          <w:t>6.2</w:t>
        </w:r>
      </w:sdtContent>
    </w:sdt>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28FBD8" w14:textId="3C1E183F" w:rsidR="00131529" w:rsidRPr="006E0606" w:rsidRDefault="00000000">
    <w:pPr>
      <w:pStyle w:val="Header"/>
    </w:pPr>
    <w:sdt>
      <w:sdtPr>
        <w:alias w:val="Title"/>
        <w:tag w:val=""/>
        <w:id w:val="-953092799"/>
        <w:placeholder>
          <w:docPart w:val="515237502F7343D09816F92BB15C1E0A"/>
        </w:placeholder>
        <w:dataBinding w:prefixMappings="xmlns:ns0='http://purl.org/dc/elements/1.1/' xmlns:ns1='http://schemas.openxmlformats.org/package/2006/metadata/core-properties' " w:xpath="/ns1:coreProperties[1]/ns0:title[1]" w:storeItemID="{6C3C8BC8-F283-45AE-878A-BAB7291924A1}"/>
        <w:text/>
      </w:sdtPr>
      <w:sdtContent>
        <w:r w:rsidR="00B12525">
          <w:t>LC7 – Incidents on the Site</w:t>
        </w:r>
      </w:sdtContent>
    </w:sdt>
    <w:r w:rsidR="00131529" w:rsidRPr="006E0606">
      <w:t xml:space="preserve"> | Issue: </w:t>
    </w:r>
    <w:sdt>
      <w:sdtPr>
        <w:alias w:val="Status"/>
        <w:tag w:val=""/>
        <w:id w:val="2079402384"/>
        <w:placeholder>
          <w:docPart w:val="BC4F160965914534A77F6CC3686494B5"/>
        </w:placeholder>
        <w:dataBinding w:prefixMappings="xmlns:ns0='http://purl.org/dc/elements/1.1/' xmlns:ns1='http://schemas.openxmlformats.org/package/2006/metadata/core-properties' " w:xpath="/ns1:coreProperties[1]/ns1:contentStatus[1]" w:storeItemID="{6C3C8BC8-F283-45AE-878A-BAB7291924A1}"/>
        <w:text/>
      </w:sdtPr>
      <w:sdtContent>
        <w:r w:rsidR="00C8701D" w:rsidRPr="006E0606">
          <w:t>6.2</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5740A1"/>
    <w:multiLevelType w:val="hybridMultilevel"/>
    <w:tmpl w:val="5B66DB24"/>
    <w:lvl w:ilvl="0" w:tplc="08090001">
      <w:start w:val="1"/>
      <w:numFmt w:val="bullet"/>
      <w:lvlText w:val=""/>
      <w:lvlJc w:val="left"/>
      <w:pPr>
        <w:ind w:left="1440" w:hanging="360"/>
      </w:pPr>
      <w:rPr>
        <w:rFonts w:ascii="Symbol" w:hAnsi="Symbol" w:hint="default"/>
      </w:rPr>
    </w:lvl>
    <w:lvl w:ilvl="1" w:tplc="08090003">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 w15:restartNumberingAfterBreak="0">
    <w:nsid w:val="05750506"/>
    <w:multiLevelType w:val="multilevel"/>
    <w:tmpl w:val="BD3660F4"/>
    <w:lvl w:ilvl="0">
      <w:start w:val="1"/>
      <w:numFmt w:val="decimal"/>
      <w:lvlText w:val="%1."/>
      <w:lvlJc w:val="left"/>
      <w:pPr>
        <w:tabs>
          <w:tab w:val="num" w:pos="720"/>
        </w:tabs>
        <w:ind w:left="720" w:hanging="360"/>
      </w:pPr>
    </w:lvl>
    <w:lvl w:ilvl="1">
      <w:start w:val="1"/>
      <w:numFmt w:val="bullet"/>
      <w:lvlText w:val=""/>
      <w:lvlJc w:val="left"/>
      <w:pPr>
        <w:tabs>
          <w:tab w:val="num" w:pos="1440"/>
        </w:tabs>
        <w:ind w:left="1440" w:hanging="360"/>
      </w:pPr>
      <w:rPr>
        <w:rFonts w:ascii="Symbol" w:hAnsi="Symbol" w:hint="default"/>
        <w:sz w:val="20"/>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 w15:restartNumberingAfterBreak="0">
    <w:nsid w:val="0F282853"/>
    <w:multiLevelType w:val="hybridMultilevel"/>
    <w:tmpl w:val="6B96F26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FD91D28"/>
    <w:multiLevelType w:val="multilevel"/>
    <w:tmpl w:val="930EF8C4"/>
    <w:lvl w:ilvl="0">
      <w:start w:val="1"/>
      <w:numFmt w:val="decimal"/>
      <w:lvlText w:val="%1"/>
      <w:lvlJc w:val="left"/>
      <w:pPr>
        <w:tabs>
          <w:tab w:val="num" w:pos="-31680"/>
        </w:tabs>
        <w:ind w:left="720" w:hanging="720"/>
      </w:pPr>
      <w:rPr>
        <w:rFonts w:hint="default"/>
        <w:sz w:val="22"/>
      </w:rPr>
    </w:lvl>
    <w:lvl w:ilvl="1">
      <w:start w:val="1"/>
      <w:numFmt w:val="decimal"/>
      <w:lvlText w:val="%1.%2"/>
      <w:lvlJc w:val="left"/>
      <w:pPr>
        <w:tabs>
          <w:tab w:val="num" w:pos="-31680"/>
        </w:tabs>
        <w:ind w:left="720" w:hanging="720"/>
      </w:pPr>
      <w:rPr>
        <w:rFonts w:hint="default"/>
        <w:sz w:val="22"/>
      </w:rPr>
    </w:lvl>
    <w:lvl w:ilvl="2">
      <w:start w:val="1"/>
      <w:numFmt w:val="lowerLetter"/>
      <w:lvlText w:val="%3."/>
      <w:lvlJc w:val="left"/>
      <w:pPr>
        <w:tabs>
          <w:tab w:val="num" w:pos="-31680"/>
        </w:tabs>
        <w:ind w:left="720" w:hanging="720"/>
      </w:pPr>
      <w:rPr>
        <w:rFonts w:hint="default"/>
        <w:sz w:val="22"/>
      </w:rPr>
    </w:lvl>
    <w:lvl w:ilvl="3">
      <w:start w:val="1"/>
      <w:numFmt w:val="decimal"/>
      <w:lvlText w:val="%1.%2.%3.%4"/>
      <w:lvlJc w:val="left"/>
      <w:pPr>
        <w:tabs>
          <w:tab w:val="num" w:pos="-31680"/>
        </w:tabs>
        <w:ind w:left="720" w:hanging="720"/>
      </w:pPr>
      <w:rPr>
        <w:rFonts w:hint="default"/>
        <w:sz w:val="22"/>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4" w15:restartNumberingAfterBreak="0">
    <w:nsid w:val="1CBE5804"/>
    <w:multiLevelType w:val="multilevel"/>
    <w:tmpl w:val="C8F889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218D6781"/>
    <w:multiLevelType w:val="multilevel"/>
    <w:tmpl w:val="F60E2AE0"/>
    <w:lvl w:ilvl="0">
      <w:start w:val="1"/>
      <w:numFmt w:val="bullet"/>
      <w:lvlText w:val=""/>
      <w:lvlJc w:val="left"/>
      <w:pPr>
        <w:tabs>
          <w:tab w:val="num" w:pos="-31680"/>
        </w:tabs>
        <w:ind w:left="720" w:hanging="720"/>
      </w:pPr>
      <w:rPr>
        <w:rFonts w:ascii="Symbol" w:hAnsi="Symbol" w:hint="default"/>
        <w:sz w:val="22"/>
      </w:rPr>
    </w:lvl>
    <w:lvl w:ilvl="1">
      <w:start w:val="1"/>
      <w:numFmt w:val="bullet"/>
      <w:lvlText w:val=""/>
      <w:lvlJc w:val="left"/>
      <w:pPr>
        <w:tabs>
          <w:tab w:val="num" w:pos="-31680"/>
        </w:tabs>
        <w:ind w:left="720" w:hanging="720"/>
      </w:pPr>
      <w:rPr>
        <w:rFonts w:ascii="Symbol" w:hAnsi="Symbol" w:hint="default"/>
        <w:sz w:val="22"/>
      </w:rPr>
    </w:lvl>
    <w:lvl w:ilvl="2">
      <w:start w:val="1"/>
      <w:numFmt w:val="decimal"/>
      <w:lvlText w:val="%1.%2.%3"/>
      <w:lvlJc w:val="left"/>
      <w:pPr>
        <w:tabs>
          <w:tab w:val="num" w:pos="-31680"/>
        </w:tabs>
        <w:ind w:left="720" w:hanging="720"/>
      </w:pPr>
      <w:rPr>
        <w:rFonts w:hint="default"/>
        <w:sz w:val="22"/>
      </w:rPr>
    </w:lvl>
    <w:lvl w:ilvl="3">
      <w:start w:val="1"/>
      <w:numFmt w:val="decimal"/>
      <w:lvlText w:val="%1.%2.%3.%4"/>
      <w:lvlJc w:val="left"/>
      <w:pPr>
        <w:tabs>
          <w:tab w:val="num" w:pos="-31680"/>
        </w:tabs>
        <w:ind w:left="720" w:hanging="720"/>
      </w:pPr>
      <w:rPr>
        <w:rFonts w:hint="default"/>
        <w:sz w:val="22"/>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6" w15:restartNumberingAfterBreak="0">
    <w:nsid w:val="27ED575C"/>
    <w:multiLevelType w:val="hybridMultilevel"/>
    <w:tmpl w:val="D6D2D5BA"/>
    <w:lvl w:ilvl="0" w:tplc="08090001">
      <w:start w:val="1"/>
      <w:numFmt w:val="bullet"/>
      <w:lvlText w:val=""/>
      <w:lvlJc w:val="left"/>
      <w:pPr>
        <w:ind w:left="1080" w:hanging="360"/>
      </w:pPr>
      <w:rPr>
        <w:rFonts w:ascii="Symbol" w:hAnsi="Symbol" w:hint="default"/>
        <w:b w:val="0"/>
        <w:bCs/>
      </w:rPr>
    </w:lvl>
    <w:lvl w:ilvl="1" w:tplc="FFFFFFFF">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7" w15:restartNumberingAfterBreak="0">
    <w:nsid w:val="306D14A2"/>
    <w:multiLevelType w:val="multilevel"/>
    <w:tmpl w:val="1446041E"/>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8" w15:restartNumberingAfterBreak="0">
    <w:nsid w:val="30E75153"/>
    <w:multiLevelType w:val="multilevel"/>
    <w:tmpl w:val="5A803A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32A93461"/>
    <w:multiLevelType w:val="multilevel"/>
    <w:tmpl w:val="9D58AD56"/>
    <w:lvl w:ilvl="0">
      <w:start w:val="1"/>
      <w:numFmt w:val="decimal"/>
      <w:lvlText w:val="%1"/>
      <w:lvlJc w:val="left"/>
      <w:pPr>
        <w:tabs>
          <w:tab w:val="num" w:pos="-31680"/>
        </w:tabs>
        <w:ind w:left="720" w:hanging="720"/>
      </w:pPr>
      <w:rPr>
        <w:rFonts w:hint="default"/>
        <w:sz w:val="22"/>
      </w:rPr>
    </w:lvl>
    <w:lvl w:ilvl="1">
      <w:start w:val="1"/>
      <w:numFmt w:val="decimal"/>
      <w:lvlText w:val="%2."/>
      <w:lvlJc w:val="left"/>
      <w:pPr>
        <w:tabs>
          <w:tab w:val="num" w:pos="-31680"/>
        </w:tabs>
        <w:ind w:left="720" w:hanging="720"/>
      </w:pPr>
      <w:rPr>
        <w:rFonts w:hint="default"/>
        <w:b w:val="0"/>
        <w:sz w:val="24"/>
        <w:szCs w:val="24"/>
      </w:rPr>
    </w:lvl>
    <w:lvl w:ilvl="2">
      <w:start w:val="1"/>
      <w:numFmt w:val="decimal"/>
      <w:lvlText w:val="%1.%2.%3"/>
      <w:lvlJc w:val="left"/>
      <w:pPr>
        <w:tabs>
          <w:tab w:val="num" w:pos="-31680"/>
        </w:tabs>
        <w:ind w:left="720" w:hanging="720"/>
      </w:pPr>
      <w:rPr>
        <w:rFonts w:hint="default"/>
        <w:sz w:val="22"/>
      </w:rPr>
    </w:lvl>
    <w:lvl w:ilvl="3">
      <w:start w:val="1"/>
      <w:numFmt w:val="decimal"/>
      <w:lvlText w:val="%1.%2.%3.%4"/>
      <w:lvlJc w:val="left"/>
      <w:pPr>
        <w:tabs>
          <w:tab w:val="num" w:pos="-31680"/>
        </w:tabs>
        <w:ind w:left="720" w:hanging="720"/>
      </w:pPr>
      <w:rPr>
        <w:rFonts w:hint="default"/>
        <w:sz w:val="22"/>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0" w15:restartNumberingAfterBreak="0">
    <w:nsid w:val="44E83E54"/>
    <w:multiLevelType w:val="hybridMultilevel"/>
    <w:tmpl w:val="6088C616"/>
    <w:lvl w:ilvl="0" w:tplc="DFE85680">
      <w:start w:val="1"/>
      <w:numFmt w:val="decimal"/>
      <w:pStyle w:val="F9-Paragraph"/>
      <w:lvlText w:val="%1."/>
      <w:lvlJc w:val="left"/>
      <w:pPr>
        <w:ind w:left="720" w:hanging="360"/>
      </w:pPr>
      <w:rPr>
        <w:b w:val="0"/>
        <w:bCs/>
        <w:strike w:val="0"/>
      </w:rPr>
    </w:lvl>
    <w:lvl w:ilvl="1" w:tplc="08090001">
      <w:start w:val="1"/>
      <w:numFmt w:val="bullet"/>
      <w:lvlText w:val=""/>
      <w:lvlJc w:val="left"/>
      <w:pPr>
        <w:ind w:left="1440" w:hanging="360"/>
      </w:pPr>
      <w:rPr>
        <w:rFonts w:ascii="Symbol" w:hAnsi="Symbol" w:hint="default"/>
      </w:r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51F44F86"/>
    <w:multiLevelType w:val="multilevel"/>
    <w:tmpl w:val="F7343E38"/>
    <w:lvl w:ilvl="0">
      <w:start w:val="1"/>
      <w:numFmt w:val="bullet"/>
      <w:lvlText w:val=""/>
      <w:lvlJc w:val="left"/>
      <w:pPr>
        <w:tabs>
          <w:tab w:val="num" w:pos="1080"/>
        </w:tabs>
        <w:ind w:left="1080" w:hanging="360"/>
      </w:pPr>
      <w:rPr>
        <w:rFonts w:ascii="Symbol" w:hAnsi="Symbol" w:hint="default"/>
        <w:sz w:val="20"/>
      </w:rPr>
    </w:lvl>
    <w:lvl w:ilvl="1">
      <w:start w:val="1"/>
      <w:numFmt w:val="bullet"/>
      <w:lvlText w:val="o"/>
      <w:lvlJc w:val="left"/>
      <w:pPr>
        <w:tabs>
          <w:tab w:val="num" w:pos="1800"/>
        </w:tabs>
        <w:ind w:left="1800" w:hanging="360"/>
      </w:pPr>
      <w:rPr>
        <w:rFonts w:ascii="Courier New" w:hAnsi="Courier New" w:cs="Times New Roman" w:hint="default"/>
        <w:sz w:val="20"/>
      </w:rPr>
    </w:lvl>
    <w:lvl w:ilvl="2">
      <w:start w:val="1"/>
      <w:numFmt w:val="bullet"/>
      <w:lvlText w:val=""/>
      <w:lvlJc w:val="left"/>
      <w:pPr>
        <w:tabs>
          <w:tab w:val="num" w:pos="2520"/>
        </w:tabs>
        <w:ind w:left="2520" w:hanging="360"/>
      </w:pPr>
      <w:rPr>
        <w:rFonts w:ascii="Wingdings" w:hAnsi="Wingdings" w:hint="default"/>
        <w:sz w:val="20"/>
      </w:rPr>
    </w:lvl>
    <w:lvl w:ilvl="3">
      <w:start w:val="1"/>
      <w:numFmt w:val="bullet"/>
      <w:lvlText w:val=""/>
      <w:lvlJc w:val="left"/>
      <w:pPr>
        <w:tabs>
          <w:tab w:val="num" w:pos="3240"/>
        </w:tabs>
        <w:ind w:left="3240" w:hanging="360"/>
      </w:pPr>
      <w:rPr>
        <w:rFonts w:ascii="Wingdings" w:hAnsi="Wingdings" w:hint="default"/>
        <w:sz w:val="20"/>
      </w:rPr>
    </w:lvl>
    <w:lvl w:ilvl="4">
      <w:start w:val="1"/>
      <w:numFmt w:val="bullet"/>
      <w:lvlText w:val=""/>
      <w:lvlJc w:val="left"/>
      <w:pPr>
        <w:tabs>
          <w:tab w:val="num" w:pos="3960"/>
        </w:tabs>
        <w:ind w:left="3960" w:hanging="360"/>
      </w:pPr>
      <w:rPr>
        <w:rFonts w:ascii="Wingdings" w:hAnsi="Wingdings" w:hint="default"/>
        <w:sz w:val="20"/>
      </w:rPr>
    </w:lvl>
    <w:lvl w:ilvl="5">
      <w:start w:val="1"/>
      <w:numFmt w:val="bullet"/>
      <w:lvlText w:val=""/>
      <w:lvlJc w:val="left"/>
      <w:pPr>
        <w:tabs>
          <w:tab w:val="num" w:pos="4680"/>
        </w:tabs>
        <w:ind w:left="4680" w:hanging="360"/>
      </w:pPr>
      <w:rPr>
        <w:rFonts w:ascii="Wingdings" w:hAnsi="Wingdings" w:hint="default"/>
        <w:sz w:val="20"/>
      </w:rPr>
    </w:lvl>
    <w:lvl w:ilvl="6">
      <w:start w:val="1"/>
      <w:numFmt w:val="bullet"/>
      <w:lvlText w:val=""/>
      <w:lvlJc w:val="left"/>
      <w:pPr>
        <w:tabs>
          <w:tab w:val="num" w:pos="5400"/>
        </w:tabs>
        <w:ind w:left="5400" w:hanging="360"/>
      </w:pPr>
      <w:rPr>
        <w:rFonts w:ascii="Wingdings" w:hAnsi="Wingdings" w:hint="default"/>
        <w:sz w:val="20"/>
      </w:rPr>
    </w:lvl>
    <w:lvl w:ilvl="7">
      <w:start w:val="1"/>
      <w:numFmt w:val="bullet"/>
      <w:lvlText w:val=""/>
      <w:lvlJc w:val="left"/>
      <w:pPr>
        <w:tabs>
          <w:tab w:val="num" w:pos="6120"/>
        </w:tabs>
        <w:ind w:left="6120" w:hanging="360"/>
      </w:pPr>
      <w:rPr>
        <w:rFonts w:ascii="Wingdings" w:hAnsi="Wingdings" w:hint="default"/>
        <w:sz w:val="20"/>
      </w:rPr>
    </w:lvl>
    <w:lvl w:ilvl="8">
      <w:start w:val="1"/>
      <w:numFmt w:val="bullet"/>
      <w:lvlText w:val=""/>
      <w:lvlJc w:val="left"/>
      <w:pPr>
        <w:tabs>
          <w:tab w:val="num" w:pos="6840"/>
        </w:tabs>
        <w:ind w:left="6840" w:hanging="360"/>
      </w:pPr>
      <w:rPr>
        <w:rFonts w:ascii="Wingdings" w:hAnsi="Wingdings" w:hint="default"/>
        <w:sz w:val="20"/>
      </w:rPr>
    </w:lvl>
  </w:abstractNum>
  <w:abstractNum w:abstractNumId="12" w15:restartNumberingAfterBreak="0">
    <w:nsid w:val="62FA6057"/>
    <w:multiLevelType w:val="hybridMultilevel"/>
    <w:tmpl w:val="9E349E2A"/>
    <w:lvl w:ilvl="0" w:tplc="FFFFFFFF">
      <w:start w:val="1"/>
      <w:numFmt w:val="decimal"/>
      <w:lvlText w:val="%1."/>
      <w:lvlJc w:val="left"/>
      <w:pPr>
        <w:ind w:left="720" w:hanging="360"/>
      </w:pPr>
      <w:rPr>
        <w:b w:val="0"/>
        <w:bCs/>
      </w:rPr>
    </w:lvl>
    <w:lvl w:ilvl="1" w:tplc="FFFFFFFF">
      <w:start w:val="1"/>
      <w:numFmt w:val="bullet"/>
      <w:lvlText w:val=""/>
      <w:lvlJc w:val="left"/>
      <w:pPr>
        <w:ind w:left="1440" w:hanging="360"/>
      </w:pPr>
      <w:rPr>
        <w:rFonts w:ascii="Symbol" w:hAnsi="Symbol" w:hint="default"/>
      </w:rPr>
    </w:lvl>
    <w:lvl w:ilvl="2" w:tplc="08090001">
      <w:start w:val="1"/>
      <w:numFmt w:val="bullet"/>
      <w:lvlText w:val=""/>
      <w:lvlJc w:val="left"/>
      <w:pPr>
        <w:ind w:left="2340" w:hanging="360"/>
      </w:pPr>
      <w:rPr>
        <w:rFonts w:ascii="Symbol" w:hAnsi="Symbol" w:hint="default"/>
      </w:r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686E0CCB"/>
    <w:multiLevelType w:val="hybridMultilevel"/>
    <w:tmpl w:val="61CEA012"/>
    <w:lvl w:ilvl="0" w:tplc="FFFFFFFF">
      <w:start w:val="1"/>
      <w:numFmt w:val="decimal"/>
      <w:lvlText w:val="%1."/>
      <w:lvlJc w:val="left"/>
      <w:pPr>
        <w:ind w:left="720" w:hanging="360"/>
      </w:pPr>
      <w:rPr>
        <w:b w:val="0"/>
        <w:bCs/>
      </w:rPr>
    </w:lvl>
    <w:lvl w:ilvl="1" w:tplc="FFFFFFFF">
      <w:start w:val="1"/>
      <w:numFmt w:val="bullet"/>
      <w:lvlText w:val=""/>
      <w:lvlJc w:val="left"/>
      <w:pPr>
        <w:ind w:left="1440" w:hanging="360"/>
      </w:pPr>
      <w:rPr>
        <w:rFonts w:ascii="Symbol" w:hAnsi="Symbol" w:hint="default"/>
      </w:rPr>
    </w:lvl>
    <w:lvl w:ilvl="2" w:tplc="08090003">
      <w:start w:val="1"/>
      <w:numFmt w:val="bullet"/>
      <w:lvlText w:val="o"/>
      <w:lvlJc w:val="left"/>
      <w:pPr>
        <w:ind w:left="2340" w:hanging="360"/>
      </w:pPr>
      <w:rPr>
        <w:rFonts w:ascii="Courier New" w:hAnsi="Courier New" w:cs="Courier New" w:hint="default"/>
      </w:r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4" w15:restartNumberingAfterBreak="0">
    <w:nsid w:val="6C902408"/>
    <w:multiLevelType w:val="multilevel"/>
    <w:tmpl w:val="5EE4A70A"/>
    <w:lvl w:ilvl="0">
      <w:start w:val="1"/>
      <w:numFmt w:val="lowerRoman"/>
      <w:pStyle w:val="NumList1"/>
      <w:lvlText w:val="%1."/>
      <w:lvlJc w:val="righ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704017AA"/>
    <w:multiLevelType w:val="multilevel"/>
    <w:tmpl w:val="39D4EA8C"/>
    <w:lvl w:ilvl="0">
      <w:start w:val="1"/>
      <w:numFmt w:val="decimal"/>
      <w:lvlText w:val="%1"/>
      <w:lvlJc w:val="left"/>
      <w:pPr>
        <w:tabs>
          <w:tab w:val="num" w:pos="-31680"/>
        </w:tabs>
        <w:ind w:left="720" w:hanging="720"/>
      </w:pPr>
      <w:rPr>
        <w:rFonts w:hint="default"/>
        <w:sz w:val="22"/>
      </w:rPr>
    </w:lvl>
    <w:lvl w:ilvl="1">
      <w:start w:val="1"/>
      <w:numFmt w:val="lowerLetter"/>
      <w:lvlText w:val="%2)"/>
      <w:lvlJc w:val="left"/>
      <w:pPr>
        <w:tabs>
          <w:tab w:val="num" w:pos="-31680"/>
        </w:tabs>
        <w:ind w:left="720" w:hanging="720"/>
      </w:pPr>
      <w:rPr>
        <w:rFonts w:hint="default"/>
        <w:sz w:val="22"/>
      </w:rPr>
    </w:lvl>
    <w:lvl w:ilvl="2">
      <w:start w:val="1"/>
      <w:numFmt w:val="decimal"/>
      <w:lvlText w:val="%1.%2.%3"/>
      <w:lvlJc w:val="left"/>
      <w:pPr>
        <w:tabs>
          <w:tab w:val="num" w:pos="-31680"/>
        </w:tabs>
        <w:ind w:left="720" w:hanging="720"/>
      </w:pPr>
      <w:rPr>
        <w:rFonts w:hint="default"/>
        <w:sz w:val="22"/>
      </w:rPr>
    </w:lvl>
    <w:lvl w:ilvl="3">
      <w:start w:val="1"/>
      <w:numFmt w:val="decimal"/>
      <w:lvlText w:val="%1.%2.%3.%4"/>
      <w:lvlJc w:val="left"/>
      <w:pPr>
        <w:tabs>
          <w:tab w:val="num" w:pos="-31680"/>
        </w:tabs>
        <w:ind w:left="720" w:hanging="720"/>
      </w:pPr>
      <w:rPr>
        <w:rFonts w:hint="default"/>
        <w:sz w:val="22"/>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6" w15:restartNumberingAfterBreak="0">
    <w:nsid w:val="718A0F99"/>
    <w:multiLevelType w:val="multilevel"/>
    <w:tmpl w:val="241CA254"/>
    <w:lvl w:ilvl="0">
      <w:start w:val="1"/>
      <w:numFmt w:val="decimal"/>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75F46359"/>
    <w:multiLevelType w:val="hybridMultilevel"/>
    <w:tmpl w:val="1E284A8C"/>
    <w:lvl w:ilvl="0" w:tplc="76260F14">
      <w:start w:val="1"/>
      <w:numFmt w:val="bullet"/>
      <w:pStyle w:val="Bulletlist1"/>
      <w:lvlText w:val=""/>
      <w:lvlJc w:val="left"/>
      <w:pPr>
        <w:ind w:left="360" w:hanging="360"/>
      </w:pPr>
      <w:rPr>
        <w:rFonts w:ascii="Symbol" w:hAnsi="Symbol" w:hint="default"/>
        <w:strike w:val="0"/>
        <w:dstrike w:val="0"/>
        <w:color w:val="07716C" w:themeColor="accent1"/>
        <w:sz w:val="24"/>
      </w:rPr>
    </w:lvl>
    <w:lvl w:ilvl="1" w:tplc="AE78E28A">
      <w:start w:val="1"/>
      <w:numFmt w:val="bullet"/>
      <w:pStyle w:val="Bulletlist2"/>
      <w:lvlText w:val="o"/>
      <w:lvlJc w:val="left"/>
      <w:pPr>
        <w:ind w:left="1440" w:hanging="360"/>
      </w:pPr>
      <w:rPr>
        <w:rFonts w:ascii="Courier New" w:hAnsi="Courier New" w:cs="Courier New" w:hint="default"/>
      </w:rPr>
    </w:lvl>
    <w:lvl w:ilvl="2" w:tplc="6730F432">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085146277">
    <w:abstractNumId w:val="17"/>
  </w:num>
  <w:num w:numId="2" w16cid:durableId="802893121">
    <w:abstractNumId w:val="16"/>
  </w:num>
  <w:num w:numId="3" w16cid:durableId="874538197">
    <w:abstractNumId w:val="7"/>
  </w:num>
  <w:num w:numId="4" w16cid:durableId="1864591591">
    <w:abstractNumId w:val="10"/>
  </w:num>
  <w:num w:numId="5" w16cid:durableId="832574242">
    <w:abstractNumId w:val="14"/>
  </w:num>
  <w:num w:numId="6" w16cid:durableId="1809931427">
    <w:abstractNumId w:val="9"/>
  </w:num>
  <w:num w:numId="7" w16cid:durableId="1427115577">
    <w:abstractNumId w:val="11"/>
  </w:num>
  <w:num w:numId="8" w16cid:durableId="481122536">
    <w:abstractNumId w:val="7"/>
  </w:num>
  <w:num w:numId="9" w16cid:durableId="159976374">
    <w:abstractNumId w:val="7"/>
  </w:num>
  <w:num w:numId="10" w16cid:durableId="1891728242">
    <w:abstractNumId w:val="7"/>
  </w:num>
  <w:num w:numId="11" w16cid:durableId="1723287970">
    <w:abstractNumId w:val="7"/>
  </w:num>
  <w:num w:numId="12" w16cid:durableId="609051837">
    <w:abstractNumId w:val="6"/>
  </w:num>
  <w:num w:numId="13" w16cid:durableId="1181237807">
    <w:abstractNumId w:val="10"/>
  </w:num>
  <w:num w:numId="14" w16cid:durableId="2001303208">
    <w:abstractNumId w:val="10"/>
    <w:lvlOverride w:ilvl="0">
      <w:startOverride w:val="1"/>
    </w:lvlOverride>
  </w:num>
  <w:num w:numId="15" w16cid:durableId="1020467751">
    <w:abstractNumId w:val="10"/>
  </w:num>
  <w:num w:numId="16" w16cid:durableId="1842773647">
    <w:abstractNumId w:val="0"/>
  </w:num>
  <w:num w:numId="17" w16cid:durableId="1115370022">
    <w:abstractNumId w:val="10"/>
  </w:num>
  <w:num w:numId="18" w16cid:durableId="1527984855">
    <w:abstractNumId w:val="10"/>
  </w:num>
  <w:num w:numId="19" w16cid:durableId="953899021">
    <w:abstractNumId w:val="15"/>
  </w:num>
  <w:num w:numId="20" w16cid:durableId="1149130377">
    <w:abstractNumId w:val="8"/>
  </w:num>
  <w:num w:numId="21" w16cid:durableId="1568497396">
    <w:abstractNumId w:val="10"/>
  </w:num>
  <w:num w:numId="22" w16cid:durableId="1065034351">
    <w:abstractNumId w:val="10"/>
  </w:num>
  <w:num w:numId="23" w16cid:durableId="1558934305">
    <w:abstractNumId w:val="2"/>
  </w:num>
  <w:num w:numId="24" w16cid:durableId="2011516681">
    <w:abstractNumId w:val="10"/>
  </w:num>
  <w:num w:numId="25" w16cid:durableId="1733236361">
    <w:abstractNumId w:val="1"/>
  </w:num>
  <w:num w:numId="26" w16cid:durableId="365564240">
    <w:abstractNumId w:val="4"/>
  </w:num>
  <w:num w:numId="27" w16cid:durableId="1478690030">
    <w:abstractNumId w:val="5"/>
  </w:num>
  <w:num w:numId="28" w16cid:durableId="1709715767">
    <w:abstractNumId w:val="10"/>
  </w:num>
  <w:num w:numId="29" w16cid:durableId="1323125736">
    <w:abstractNumId w:val="3"/>
  </w:num>
  <w:num w:numId="30" w16cid:durableId="1115830030">
    <w:abstractNumId w:val="12"/>
  </w:num>
  <w:num w:numId="31" w16cid:durableId="1512332291">
    <w:abstractNumId w:val="10"/>
  </w:num>
  <w:num w:numId="32" w16cid:durableId="423649346">
    <w:abstractNumId w:val="10"/>
  </w:num>
  <w:num w:numId="33" w16cid:durableId="1838644890">
    <w:abstractNumId w:val="13"/>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5"/>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1205"/>
    <w:rsid w:val="00002F03"/>
    <w:rsid w:val="00004C16"/>
    <w:rsid w:val="00006A84"/>
    <w:rsid w:val="000071F3"/>
    <w:rsid w:val="00010A4D"/>
    <w:rsid w:val="00011177"/>
    <w:rsid w:val="000126F6"/>
    <w:rsid w:val="00014040"/>
    <w:rsid w:val="00014814"/>
    <w:rsid w:val="00014C8E"/>
    <w:rsid w:val="0001636A"/>
    <w:rsid w:val="00022033"/>
    <w:rsid w:val="000242DE"/>
    <w:rsid w:val="00024522"/>
    <w:rsid w:val="00024B2E"/>
    <w:rsid w:val="00024C5E"/>
    <w:rsid w:val="0002656D"/>
    <w:rsid w:val="00026C04"/>
    <w:rsid w:val="00027F4F"/>
    <w:rsid w:val="00030430"/>
    <w:rsid w:val="0003078E"/>
    <w:rsid w:val="00031B89"/>
    <w:rsid w:val="00033257"/>
    <w:rsid w:val="0003424B"/>
    <w:rsid w:val="00034F10"/>
    <w:rsid w:val="00035D5B"/>
    <w:rsid w:val="0003693D"/>
    <w:rsid w:val="0004148E"/>
    <w:rsid w:val="00043F32"/>
    <w:rsid w:val="0004440F"/>
    <w:rsid w:val="00044584"/>
    <w:rsid w:val="00045A81"/>
    <w:rsid w:val="00051EFA"/>
    <w:rsid w:val="00052C8A"/>
    <w:rsid w:val="000548C8"/>
    <w:rsid w:val="00054D0D"/>
    <w:rsid w:val="00057012"/>
    <w:rsid w:val="00057C11"/>
    <w:rsid w:val="00060CF8"/>
    <w:rsid w:val="000648AD"/>
    <w:rsid w:val="00064A1B"/>
    <w:rsid w:val="00065A95"/>
    <w:rsid w:val="00075605"/>
    <w:rsid w:val="00075C66"/>
    <w:rsid w:val="00081328"/>
    <w:rsid w:val="000817D4"/>
    <w:rsid w:val="000825F0"/>
    <w:rsid w:val="00082879"/>
    <w:rsid w:val="0008542E"/>
    <w:rsid w:val="00085449"/>
    <w:rsid w:val="00086E7A"/>
    <w:rsid w:val="00091EEA"/>
    <w:rsid w:val="0009225F"/>
    <w:rsid w:val="00092DB9"/>
    <w:rsid w:val="00095EB5"/>
    <w:rsid w:val="000A0E2F"/>
    <w:rsid w:val="000A105C"/>
    <w:rsid w:val="000B0E11"/>
    <w:rsid w:val="000B1CE6"/>
    <w:rsid w:val="000B302F"/>
    <w:rsid w:val="000C2A1D"/>
    <w:rsid w:val="000C2DDC"/>
    <w:rsid w:val="000C5F5A"/>
    <w:rsid w:val="000D0386"/>
    <w:rsid w:val="000D0E1E"/>
    <w:rsid w:val="000D2FD4"/>
    <w:rsid w:val="000D3232"/>
    <w:rsid w:val="000D7CCC"/>
    <w:rsid w:val="000E5402"/>
    <w:rsid w:val="000E7260"/>
    <w:rsid w:val="000F1B7B"/>
    <w:rsid w:val="000F2E52"/>
    <w:rsid w:val="000F2ED4"/>
    <w:rsid w:val="000F457F"/>
    <w:rsid w:val="000F592B"/>
    <w:rsid w:val="000F6D6D"/>
    <w:rsid w:val="001028E8"/>
    <w:rsid w:val="00103043"/>
    <w:rsid w:val="001062EF"/>
    <w:rsid w:val="00106794"/>
    <w:rsid w:val="00107A80"/>
    <w:rsid w:val="00110142"/>
    <w:rsid w:val="00110844"/>
    <w:rsid w:val="0011230F"/>
    <w:rsid w:val="00112A38"/>
    <w:rsid w:val="00112F6D"/>
    <w:rsid w:val="00113475"/>
    <w:rsid w:val="00116F6B"/>
    <w:rsid w:val="00117073"/>
    <w:rsid w:val="00121389"/>
    <w:rsid w:val="00122FCC"/>
    <w:rsid w:val="00123AE2"/>
    <w:rsid w:val="0012497B"/>
    <w:rsid w:val="00124C2B"/>
    <w:rsid w:val="00126752"/>
    <w:rsid w:val="00127294"/>
    <w:rsid w:val="00130B30"/>
    <w:rsid w:val="00130BB9"/>
    <w:rsid w:val="00131529"/>
    <w:rsid w:val="00140E1C"/>
    <w:rsid w:val="00142A0D"/>
    <w:rsid w:val="00142AD7"/>
    <w:rsid w:val="00147AE4"/>
    <w:rsid w:val="00151460"/>
    <w:rsid w:val="00154EE8"/>
    <w:rsid w:val="001571E5"/>
    <w:rsid w:val="00161889"/>
    <w:rsid w:val="00161CAA"/>
    <w:rsid w:val="00167E8A"/>
    <w:rsid w:val="0017116E"/>
    <w:rsid w:val="0017245B"/>
    <w:rsid w:val="00173495"/>
    <w:rsid w:val="00174539"/>
    <w:rsid w:val="00177666"/>
    <w:rsid w:val="00180E44"/>
    <w:rsid w:val="00181C1A"/>
    <w:rsid w:val="001849CA"/>
    <w:rsid w:val="00185410"/>
    <w:rsid w:val="00186119"/>
    <w:rsid w:val="00186673"/>
    <w:rsid w:val="00192352"/>
    <w:rsid w:val="00193E24"/>
    <w:rsid w:val="00196ADB"/>
    <w:rsid w:val="001A241E"/>
    <w:rsid w:val="001A3B7C"/>
    <w:rsid w:val="001A73BC"/>
    <w:rsid w:val="001B0EDD"/>
    <w:rsid w:val="001B145E"/>
    <w:rsid w:val="001B1CAA"/>
    <w:rsid w:val="001B3D9D"/>
    <w:rsid w:val="001B4D5A"/>
    <w:rsid w:val="001B63E7"/>
    <w:rsid w:val="001B7233"/>
    <w:rsid w:val="001C1D5F"/>
    <w:rsid w:val="001C1E78"/>
    <w:rsid w:val="001C4D63"/>
    <w:rsid w:val="001C6B58"/>
    <w:rsid w:val="001C71D5"/>
    <w:rsid w:val="001D0DE0"/>
    <w:rsid w:val="001D3668"/>
    <w:rsid w:val="001D4DB4"/>
    <w:rsid w:val="001D5467"/>
    <w:rsid w:val="001D5538"/>
    <w:rsid w:val="001D5AFF"/>
    <w:rsid w:val="001D74B4"/>
    <w:rsid w:val="001D7920"/>
    <w:rsid w:val="001E03E1"/>
    <w:rsid w:val="001E0BE3"/>
    <w:rsid w:val="001E60DC"/>
    <w:rsid w:val="001E69E6"/>
    <w:rsid w:val="001F059F"/>
    <w:rsid w:val="00200811"/>
    <w:rsid w:val="00200CA1"/>
    <w:rsid w:val="002031A8"/>
    <w:rsid w:val="002040B2"/>
    <w:rsid w:val="00206845"/>
    <w:rsid w:val="00211877"/>
    <w:rsid w:val="00211CCA"/>
    <w:rsid w:val="0021338D"/>
    <w:rsid w:val="00214783"/>
    <w:rsid w:val="00214D43"/>
    <w:rsid w:val="00223090"/>
    <w:rsid w:val="002238B4"/>
    <w:rsid w:val="00227034"/>
    <w:rsid w:val="002319AB"/>
    <w:rsid w:val="002319AC"/>
    <w:rsid w:val="00234342"/>
    <w:rsid w:val="00236D47"/>
    <w:rsid w:val="00237427"/>
    <w:rsid w:val="0024040D"/>
    <w:rsid w:val="00242C33"/>
    <w:rsid w:val="00250B17"/>
    <w:rsid w:val="00251722"/>
    <w:rsid w:val="00251CD7"/>
    <w:rsid w:val="00255FA3"/>
    <w:rsid w:val="002565D1"/>
    <w:rsid w:val="00257288"/>
    <w:rsid w:val="002572AA"/>
    <w:rsid w:val="002608CA"/>
    <w:rsid w:val="00260E4B"/>
    <w:rsid w:val="00261532"/>
    <w:rsid w:val="00261FB6"/>
    <w:rsid w:val="002629F8"/>
    <w:rsid w:val="00263396"/>
    <w:rsid w:val="002654A2"/>
    <w:rsid w:val="002659FA"/>
    <w:rsid w:val="00267093"/>
    <w:rsid w:val="00267815"/>
    <w:rsid w:val="00272E2E"/>
    <w:rsid w:val="00274AF5"/>
    <w:rsid w:val="002801B1"/>
    <w:rsid w:val="00280DDF"/>
    <w:rsid w:val="00282108"/>
    <w:rsid w:val="002833BA"/>
    <w:rsid w:val="00284B21"/>
    <w:rsid w:val="00285370"/>
    <w:rsid w:val="002870B2"/>
    <w:rsid w:val="0028770A"/>
    <w:rsid w:val="002917FF"/>
    <w:rsid w:val="00291982"/>
    <w:rsid w:val="002919DC"/>
    <w:rsid w:val="002923A7"/>
    <w:rsid w:val="00292ADF"/>
    <w:rsid w:val="00292BDD"/>
    <w:rsid w:val="0029343A"/>
    <w:rsid w:val="00295392"/>
    <w:rsid w:val="002965FD"/>
    <w:rsid w:val="00296DBB"/>
    <w:rsid w:val="00297B6B"/>
    <w:rsid w:val="00297D7C"/>
    <w:rsid w:val="002A0DEC"/>
    <w:rsid w:val="002A1489"/>
    <w:rsid w:val="002A1F58"/>
    <w:rsid w:val="002A3644"/>
    <w:rsid w:val="002A3A38"/>
    <w:rsid w:val="002A6B63"/>
    <w:rsid w:val="002A7B60"/>
    <w:rsid w:val="002B176B"/>
    <w:rsid w:val="002B1C53"/>
    <w:rsid w:val="002B5F76"/>
    <w:rsid w:val="002C4999"/>
    <w:rsid w:val="002D22AC"/>
    <w:rsid w:val="002D7432"/>
    <w:rsid w:val="002E0817"/>
    <w:rsid w:val="002E0BE4"/>
    <w:rsid w:val="002E1A0F"/>
    <w:rsid w:val="002E3B58"/>
    <w:rsid w:val="002E3E8A"/>
    <w:rsid w:val="002E41CE"/>
    <w:rsid w:val="002E59A3"/>
    <w:rsid w:val="002E6A6A"/>
    <w:rsid w:val="002E7B70"/>
    <w:rsid w:val="002F167C"/>
    <w:rsid w:val="002F18DC"/>
    <w:rsid w:val="002F2268"/>
    <w:rsid w:val="002F3397"/>
    <w:rsid w:val="002F47BF"/>
    <w:rsid w:val="002F5C3B"/>
    <w:rsid w:val="002F696B"/>
    <w:rsid w:val="0030342F"/>
    <w:rsid w:val="0030380D"/>
    <w:rsid w:val="003060FF"/>
    <w:rsid w:val="003067C5"/>
    <w:rsid w:val="00306B80"/>
    <w:rsid w:val="00306D2C"/>
    <w:rsid w:val="00306EBC"/>
    <w:rsid w:val="003101B3"/>
    <w:rsid w:val="00312411"/>
    <w:rsid w:val="0031386D"/>
    <w:rsid w:val="00316D3B"/>
    <w:rsid w:val="00320593"/>
    <w:rsid w:val="00321BE7"/>
    <w:rsid w:val="00322352"/>
    <w:rsid w:val="003227FE"/>
    <w:rsid w:val="003233AE"/>
    <w:rsid w:val="00323C30"/>
    <w:rsid w:val="00323E71"/>
    <w:rsid w:val="00324AA2"/>
    <w:rsid w:val="00324F57"/>
    <w:rsid w:val="00326F77"/>
    <w:rsid w:val="00331973"/>
    <w:rsid w:val="00333F37"/>
    <w:rsid w:val="003349F5"/>
    <w:rsid w:val="003360A0"/>
    <w:rsid w:val="003401B0"/>
    <w:rsid w:val="00340F7F"/>
    <w:rsid w:val="00341264"/>
    <w:rsid w:val="00342061"/>
    <w:rsid w:val="00344D28"/>
    <w:rsid w:val="00345D54"/>
    <w:rsid w:val="00346C8E"/>
    <w:rsid w:val="00347BD7"/>
    <w:rsid w:val="00351AAC"/>
    <w:rsid w:val="00351CC3"/>
    <w:rsid w:val="00360C24"/>
    <w:rsid w:val="00362517"/>
    <w:rsid w:val="003655BE"/>
    <w:rsid w:val="00366093"/>
    <w:rsid w:val="003673AD"/>
    <w:rsid w:val="00367BD5"/>
    <w:rsid w:val="00376BAF"/>
    <w:rsid w:val="003773F5"/>
    <w:rsid w:val="00390327"/>
    <w:rsid w:val="00390FAF"/>
    <w:rsid w:val="00393B78"/>
    <w:rsid w:val="0039661E"/>
    <w:rsid w:val="003A00F8"/>
    <w:rsid w:val="003A01E9"/>
    <w:rsid w:val="003A45FD"/>
    <w:rsid w:val="003A7E31"/>
    <w:rsid w:val="003B08E9"/>
    <w:rsid w:val="003B16A1"/>
    <w:rsid w:val="003B1AE8"/>
    <w:rsid w:val="003B1E3E"/>
    <w:rsid w:val="003B718C"/>
    <w:rsid w:val="003C0306"/>
    <w:rsid w:val="003C114C"/>
    <w:rsid w:val="003C414B"/>
    <w:rsid w:val="003C465D"/>
    <w:rsid w:val="003C7780"/>
    <w:rsid w:val="003D001D"/>
    <w:rsid w:val="003D0718"/>
    <w:rsid w:val="003D1270"/>
    <w:rsid w:val="003D3585"/>
    <w:rsid w:val="003D495D"/>
    <w:rsid w:val="003D5ABA"/>
    <w:rsid w:val="003E098E"/>
    <w:rsid w:val="003E2FAE"/>
    <w:rsid w:val="003E34C8"/>
    <w:rsid w:val="003E52FC"/>
    <w:rsid w:val="003E5422"/>
    <w:rsid w:val="003E5C11"/>
    <w:rsid w:val="003F00A5"/>
    <w:rsid w:val="003F43E3"/>
    <w:rsid w:val="003F4461"/>
    <w:rsid w:val="00400D74"/>
    <w:rsid w:val="00403596"/>
    <w:rsid w:val="0040415A"/>
    <w:rsid w:val="0040465E"/>
    <w:rsid w:val="00406400"/>
    <w:rsid w:val="00406729"/>
    <w:rsid w:val="0040725B"/>
    <w:rsid w:val="00407C65"/>
    <w:rsid w:val="00407CF7"/>
    <w:rsid w:val="00410A83"/>
    <w:rsid w:val="00415491"/>
    <w:rsid w:val="00415ED6"/>
    <w:rsid w:val="00417006"/>
    <w:rsid w:val="00417CAF"/>
    <w:rsid w:val="00420A11"/>
    <w:rsid w:val="00422265"/>
    <w:rsid w:val="004225EA"/>
    <w:rsid w:val="00422A9F"/>
    <w:rsid w:val="00422DD0"/>
    <w:rsid w:val="00423BC6"/>
    <w:rsid w:val="00426986"/>
    <w:rsid w:val="00431381"/>
    <w:rsid w:val="00432E14"/>
    <w:rsid w:val="004373A7"/>
    <w:rsid w:val="00437D94"/>
    <w:rsid w:val="0044030C"/>
    <w:rsid w:val="00451308"/>
    <w:rsid w:val="004514B4"/>
    <w:rsid w:val="0045175D"/>
    <w:rsid w:val="00451A7A"/>
    <w:rsid w:val="0045427C"/>
    <w:rsid w:val="004618DA"/>
    <w:rsid w:val="00462006"/>
    <w:rsid w:val="0046338B"/>
    <w:rsid w:val="0046348D"/>
    <w:rsid w:val="00464113"/>
    <w:rsid w:val="004648A4"/>
    <w:rsid w:val="0046502A"/>
    <w:rsid w:val="00471380"/>
    <w:rsid w:val="0047251B"/>
    <w:rsid w:val="004814D2"/>
    <w:rsid w:val="00481620"/>
    <w:rsid w:val="00481C99"/>
    <w:rsid w:val="00485038"/>
    <w:rsid w:val="00487389"/>
    <w:rsid w:val="00487CE4"/>
    <w:rsid w:val="004923CE"/>
    <w:rsid w:val="004932FE"/>
    <w:rsid w:val="00494F0D"/>
    <w:rsid w:val="00496536"/>
    <w:rsid w:val="00496BFD"/>
    <w:rsid w:val="004A06BD"/>
    <w:rsid w:val="004A0C11"/>
    <w:rsid w:val="004A35DC"/>
    <w:rsid w:val="004A3DF2"/>
    <w:rsid w:val="004A55FE"/>
    <w:rsid w:val="004B084B"/>
    <w:rsid w:val="004B0C6D"/>
    <w:rsid w:val="004B16A6"/>
    <w:rsid w:val="004B3E73"/>
    <w:rsid w:val="004B5334"/>
    <w:rsid w:val="004B63B1"/>
    <w:rsid w:val="004B663C"/>
    <w:rsid w:val="004C0D01"/>
    <w:rsid w:val="004C308B"/>
    <w:rsid w:val="004C361D"/>
    <w:rsid w:val="004C3E61"/>
    <w:rsid w:val="004C4068"/>
    <w:rsid w:val="004C4891"/>
    <w:rsid w:val="004C7B22"/>
    <w:rsid w:val="004D0C4A"/>
    <w:rsid w:val="004D2C89"/>
    <w:rsid w:val="004D63BD"/>
    <w:rsid w:val="004D788A"/>
    <w:rsid w:val="004E3932"/>
    <w:rsid w:val="004E54B6"/>
    <w:rsid w:val="004E5CEF"/>
    <w:rsid w:val="004F1E79"/>
    <w:rsid w:val="004F5B66"/>
    <w:rsid w:val="004F5F33"/>
    <w:rsid w:val="00500119"/>
    <w:rsid w:val="00500690"/>
    <w:rsid w:val="0050103A"/>
    <w:rsid w:val="00501489"/>
    <w:rsid w:val="005102FC"/>
    <w:rsid w:val="00511B0F"/>
    <w:rsid w:val="005135EE"/>
    <w:rsid w:val="00514CE4"/>
    <w:rsid w:val="00524235"/>
    <w:rsid w:val="005367BD"/>
    <w:rsid w:val="00544279"/>
    <w:rsid w:val="0055388E"/>
    <w:rsid w:val="00557E8C"/>
    <w:rsid w:val="005623EC"/>
    <w:rsid w:val="00563153"/>
    <w:rsid w:val="0056512A"/>
    <w:rsid w:val="00565C96"/>
    <w:rsid w:val="0057247E"/>
    <w:rsid w:val="00572B7C"/>
    <w:rsid w:val="0057321A"/>
    <w:rsid w:val="005754AE"/>
    <w:rsid w:val="00577B6E"/>
    <w:rsid w:val="00577FB5"/>
    <w:rsid w:val="005852D1"/>
    <w:rsid w:val="0058784D"/>
    <w:rsid w:val="00587A22"/>
    <w:rsid w:val="005903B3"/>
    <w:rsid w:val="00590526"/>
    <w:rsid w:val="005917D1"/>
    <w:rsid w:val="0059299D"/>
    <w:rsid w:val="00593D63"/>
    <w:rsid w:val="00595C8C"/>
    <w:rsid w:val="0059706A"/>
    <w:rsid w:val="00597217"/>
    <w:rsid w:val="00597747"/>
    <w:rsid w:val="00597D15"/>
    <w:rsid w:val="005A0589"/>
    <w:rsid w:val="005A2888"/>
    <w:rsid w:val="005A4CDD"/>
    <w:rsid w:val="005A5194"/>
    <w:rsid w:val="005B57E4"/>
    <w:rsid w:val="005B5ABD"/>
    <w:rsid w:val="005B664C"/>
    <w:rsid w:val="005B70B7"/>
    <w:rsid w:val="005C140A"/>
    <w:rsid w:val="005C1E52"/>
    <w:rsid w:val="005C2281"/>
    <w:rsid w:val="005C2353"/>
    <w:rsid w:val="005C3367"/>
    <w:rsid w:val="005C6763"/>
    <w:rsid w:val="005D3164"/>
    <w:rsid w:val="005E0344"/>
    <w:rsid w:val="005E0650"/>
    <w:rsid w:val="005E2320"/>
    <w:rsid w:val="005E3984"/>
    <w:rsid w:val="005E440B"/>
    <w:rsid w:val="005E4C28"/>
    <w:rsid w:val="005E6098"/>
    <w:rsid w:val="005F1221"/>
    <w:rsid w:val="005F282E"/>
    <w:rsid w:val="005F2C85"/>
    <w:rsid w:val="005F4C02"/>
    <w:rsid w:val="005F4DAA"/>
    <w:rsid w:val="0060348B"/>
    <w:rsid w:val="00605ADB"/>
    <w:rsid w:val="00610A42"/>
    <w:rsid w:val="00610F54"/>
    <w:rsid w:val="00611C9F"/>
    <w:rsid w:val="006156A8"/>
    <w:rsid w:val="00620D6D"/>
    <w:rsid w:val="006248DE"/>
    <w:rsid w:val="00627555"/>
    <w:rsid w:val="00627A0C"/>
    <w:rsid w:val="0063209C"/>
    <w:rsid w:val="006322A0"/>
    <w:rsid w:val="00632CC6"/>
    <w:rsid w:val="00634579"/>
    <w:rsid w:val="0063539C"/>
    <w:rsid w:val="00635B62"/>
    <w:rsid w:val="006361FD"/>
    <w:rsid w:val="0064226F"/>
    <w:rsid w:val="00642419"/>
    <w:rsid w:val="00642DDB"/>
    <w:rsid w:val="00653298"/>
    <w:rsid w:val="006539F7"/>
    <w:rsid w:val="006609F6"/>
    <w:rsid w:val="00663A7C"/>
    <w:rsid w:val="00667D3E"/>
    <w:rsid w:val="00667DF2"/>
    <w:rsid w:val="00670DA1"/>
    <w:rsid w:val="00670DF1"/>
    <w:rsid w:val="00670E0F"/>
    <w:rsid w:val="00671345"/>
    <w:rsid w:val="00671C0D"/>
    <w:rsid w:val="00672A9B"/>
    <w:rsid w:val="00675884"/>
    <w:rsid w:val="00677FF6"/>
    <w:rsid w:val="00681356"/>
    <w:rsid w:val="00682EC9"/>
    <w:rsid w:val="00684108"/>
    <w:rsid w:val="00685B3F"/>
    <w:rsid w:val="00686CAF"/>
    <w:rsid w:val="006957CA"/>
    <w:rsid w:val="00696EE0"/>
    <w:rsid w:val="00697980"/>
    <w:rsid w:val="006A19EF"/>
    <w:rsid w:val="006A43D5"/>
    <w:rsid w:val="006A525B"/>
    <w:rsid w:val="006A55D2"/>
    <w:rsid w:val="006B0704"/>
    <w:rsid w:val="006B0B3D"/>
    <w:rsid w:val="006B37F1"/>
    <w:rsid w:val="006B418E"/>
    <w:rsid w:val="006B4D2E"/>
    <w:rsid w:val="006B544F"/>
    <w:rsid w:val="006C01FF"/>
    <w:rsid w:val="006C045F"/>
    <w:rsid w:val="006C4196"/>
    <w:rsid w:val="006C593A"/>
    <w:rsid w:val="006C63B0"/>
    <w:rsid w:val="006C76A2"/>
    <w:rsid w:val="006C792E"/>
    <w:rsid w:val="006D116C"/>
    <w:rsid w:val="006D295D"/>
    <w:rsid w:val="006D4F8C"/>
    <w:rsid w:val="006D5DFC"/>
    <w:rsid w:val="006E0606"/>
    <w:rsid w:val="006E6337"/>
    <w:rsid w:val="006E659A"/>
    <w:rsid w:val="006E666F"/>
    <w:rsid w:val="006E7C42"/>
    <w:rsid w:val="006E7E92"/>
    <w:rsid w:val="006F070B"/>
    <w:rsid w:val="006F0D11"/>
    <w:rsid w:val="006F11B8"/>
    <w:rsid w:val="006F168A"/>
    <w:rsid w:val="006F2A2F"/>
    <w:rsid w:val="006F5076"/>
    <w:rsid w:val="006F6009"/>
    <w:rsid w:val="006F6043"/>
    <w:rsid w:val="006F7A0F"/>
    <w:rsid w:val="006F7D64"/>
    <w:rsid w:val="006F7E5F"/>
    <w:rsid w:val="0070321D"/>
    <w:rsid w:val="007068BA"/>
    <w:rsid w:val="007154C5"/>
    <w:rsid w:val="00716AB1"/>
    <w:rsid w:val="00716DEA"/>
    <w:rsid w:val="00721D63"/>
    <w:rsid w:val="00721F49"/>
    <w:rsid w:val="0072278A"/>
    <w:rsid w:val="00724B2B"/>
    <w:rsid w:val="00727867"/>
    <w:rsid w:val="007313E9"/>
    <w:rsid w:val="0073170A"/>
    <w:rsid w:val="00732C7B"/>
    <w:rsid w:val="00734D2B"/>
    <w:rsid w:val="0073555C"/>
    <w:rsid w:val="00737705"/>
    <w:rsid w:val="007408D4"/>
    <w:rsid w:val="007420AC"/>
    <w:rsid w:val="00742617"/>
    <w:rsid w:val="007428EF"/>
    <w:rsid w:val="00751519"/>
    <w:rsid w:val="00752FA4"/>
    <w:rsid w:val="00755B21"/>
    <w:rsid w:val="007610EC"/>
    <w:rsid w:val="00762009"/>
    <w:rsid w:val="007661B5"/>
    <w:rsid w:val="00766449"/>
    <w:rsid w:val="007678D8"/>
    <w:rsid w:val="007746D7"/>
    <w:rsid w:val="007776E6"/>
    <w:rsid w:val="00777C7D"/>
    <w:rsid w:val="00780B25"/>
    <w:rsid w:val="00783AFA"/>
    <w:rsid w:val="00785427"/>
    <w:rsid w:val="007858A3"/>
    <w:rsid w:val="00785B20"/>
    <w:rsid w:val="00790540"/>
    <w:rsid w:val="007931EF"/>
    <w:rsid w:val="00793AD6"/>
    <w:rsid w:val="007968CA"/>
    <w:rsid w:val="007A43FF"/>
    <w:rsid w:val="007A72FA"/>
    <w:rsid w:val="007B32BF"/>
    <w:rsid w:val="007B3918"/>
    <w:rsid w:val="007B5F5C"/>
    <w:rsid w:val="007C3072"/>
    <w:rsid w:val="007C3C1D"/>
    <w:rsid w:val="007C5695"/>
    <w:rsid w:val="007D199A"/>
    <w:rsid w:val="007D2EBE"/>
    <w:rsid w:val="007D38F1"/>
    <w:rsid w:val="007D44E8"/>
    <w:rsid w:val="007D7D57"/>
    <w:rsid w:val="007E175D"/>
    <w:rsid w:val="007E1C07"/>
    <w:rsid w:val="007F186F"/>
    <w:rsid w:val="007F18E4"/>
    <w:rsid w:val="007F24B6"/>
    <w:rsid w:val="0080002E"/>
    <w:rsid w:val="00803D94"/>
    <w:rsid w:val="00804D24"/>
    <w:rsid w:val="0080767F"/>
    <w:rsid w:val="0081309D"/>
    <w:rsid w:val="008153F4"/>
    <w:rsid w:val="00816843"/>
    <w:rsid w:val="008175C2"/>
    <w:rsid w:val="00821337"/>
    <w:rsid w:val="00821D5F"/>
    <w:rsid w:val="00822829"/>
    <w:rsid w:val="008229BA"/>
    <w:rsid w:val="00822D86"/>
    <w:rsid w:val="00824151"/>
    <w:rsid w:val="008249D0"/>
    <w:rsid w:val="00825204"/>
    <w:rsid w:val="0083025D"/>
    <w:rsid w:val="00830890"/>
    <w:rsid w:val="0083256E"/>
    <w:rsid w:val="0083285E"/>
    <w:rsid w:val="008332A5"/>
    <w:rsid w:val="00834370"/>
    <w:rsid w:val="00841DE5"/>
    <w:rsid w:val="0084220F"/>
    <w:rsid w:val="00845390"/>
    <w:rsid w:val="0084601B"/>
    <w:rsid w:val="0084736B"/>
    <w:rsid w:val="00847DAE"/>
    <w:rsid w:val="00853078"/>
    <w:rsid w:val="008606F0"/>
    <w:rsid w:val="008639E1"/>
    <w:rsid w:val="00864DEF"/>
    <w:rsid w:val="00864EE2"/>
    <w:rsid w:val="00865489"/>
    <w:rsid w:val="0086553D"/>
    <w:rsid w:val="0086715C"/>
    <w:rsid w:val="0087157F"/>
    <w:rsid w:val="00872EFA"/>
    <w:rsid w:val="00874FBF"/>
    <w:rsid w:val="00874FEB"/>
    <w:rsid w:val="0087744A"/>
    <w:rsid w:val="0087783E"/>
    <w:rsid w:val="00881B6F"/>
    <w:rsid w:val="00882A4C"/>
    <w:rsid w:val="00882AA4"/>
    <w:rsid w:val="00883E22"/>
    <w:rsid w:val="00884E43"/>
    <w:rsid w:val="00887EC6"/>
    <w:rsid w:val="0089084C"/>
    <w:rsid w:val="00893202"/>
    <w:rsid w:val="00893409"/>
    <w:rsid w:val="00893D9F"/>
    <w:rsid w:val="00897A6F"/>
    <w:rsid w:val="008A2379"/>
    <w:rsid w:val="008A4329"/>
    <w:rsid w:val="008A578E"/>
    <w:rsid w:val="008A5D36"/>
    <w:rsid w:val="008A5FEB"/>
    <w:rsid w:val="008A7FB5"/>
    <w:rsid w:val="008B0FB1"/>
    <w:rsid w:val="008B1519"/>
    <w:rsid w:val="008B23F1"/>
    <w:rsid w:val="008B2D5A"/>
    <w:rsid w:val="008B73BF"/>
    <w:rsid w:val="008B7BCC"/>
    <w:rsid w:val="008C50C3"/>
    <w:rsid w:val="008C7042"/>
    <w:rsid w:val="008C7094"/>
    <w:rsid w:val="008C75FC"/>
    <w:rsid w:val="008D11A4"/>
    <w:rsid w:val="008D2B97"/>
    <w:rsid w:val="008D49A5"/>
    <w:rsid w:val="008D4D97"/>
    <w:rsid w:val="008D608E"/>
    <w:rsid w:val="008D6C81"/>
    <w:rsid w:val="008E2CD9"/>
    <w:rsid w:val="008E6CB2"/>
    <w:rsid w:val="008E6CF0"/>
    <w:rsid w:val="008F1439"/>
    <w:rsid w:val="008F25E0"/>
    <w:rsid w:val="008F56AC"/>
    <w:rsid w:val="008F6A34"/>
    <w:rsid w:val="008F7051"/>
    <w:rsid w:val="009033A9"/>
    <w:rsid w:val="0090581D"/>
    <w:rsid w:val="00906846"/>
    <w:rsid w:val="00906DD4"/>
    <w:rsid w:val="0091439C"/>
    <w:rsid w:val="0091491F"/>
    <w:rsid w:val="0091508E"/>
    <w:rsid w:val="00920572"/>
    <w:rsid w:val="00920867"/>
    <w:rsid w:val="00920BF2"/>
    <w:rsid w:val="009235CE"/>
    <w:rsid w:val="00923B4A"/>
    <w:rsid w:val="00924C06"/>
    <w:rsid w:val="00925B1E"/>
    <w:rsid w:val="00930EED"/>
    <w:rsid w:val="009349A9"/>
    <w:rsid w:val="00936C52"/>
    <w:rsid w:val="00940390"/>
    <w:rsid w:val="00942713"/>
    <w:rsid w:val="00942C26"/>
    <w:rsid w:val="00943C8B"/>
    <w:rsid w:val="00945274"/>
    <w:rsid w:val="0094534B"/>
    <w:rsid w:val="0095489B"/>
    <w:rsid w:val="00961158"/>
    <w:rsid w:val="00962848"/>
    <w:rsid w:val="009650DE"/>
    <w:rsid w:val="009658A0"/>
    <w:rsid w:val="00966FB9"/>
    <w:rsid w:val="009671CD"/>
    <w:rsid w:val="009716F4"/>
    <w:rsid w:val="009726E4"/>
    <w:rsid w:val="00974AFD"/>
    <w:rsid w:val="009751A9"/>
    <w:rsid w:val="00980F9C"/>
    <w:rsid w:val="00982C1D"/>
    <w:rsid w:val="00983165"/>
    <w:rsid w:val="00984B37"/>
    <w:rsid w:val="0098632B"/>
    <w:rsid w:val="009945C4"/>
    <w:rsid w:val="009947D5"/>
    <w:rsid w:val="00997BFB"/>
    <w:rsid w:val="009A0044"/>
    <w:rsid w:val="009A0C55"/>
    <w:rsid w:val="009A1761"/>
    <w:rsid w:val="009A18DD"/>
    <w:rsid w:val="009A26AF"/>
    <w:rsid w:val="009A3451"/>
    <w:rsid w:val="009A3A7A"/>
    <w:rsid w:val="009A7348"/>
    <w:rsid w:val="009B03D4"/>
    <w:rsid w:val="009B17AC"/>
    <w:rsid w:val="009B462C"/>
    <w:rsid w:val="009B59DE"/>
    <w:rsid w:val="009C0281"/>
    <w:rsid w:val="009C15F3"/>
    <w:rsid w:val="009C3689"/>
    <w:rsid w:val="009C7B51"/>
    <w:rsid w:val="009D33B4"/>
    <w:rsid w:val="009D40F1"/>
    <w:rsid w:val="009D521D"/>
    <w:rsid w:val="009D7A80"/>
    <w:rsid w:val="009E02CC"/>
    <w:rsid w:val="009E07C2"/>
    <w:rsid w:val="009E0E52"/>
    <w:rsid w:val="009E1C9E"/>
    <w:rsid w:val="009F2B1D"/>
    <w:rsid w:val="009F3FFC"/>
    <w:rsid w:val="009F5C61"/>
    <w:rsid w:val="009F72F9"/>
    <w:rsid w:val="00A00025"/>
    <w:rsid w:val="00A00205"/>
    <w:rsid w:val="00A00AF0"/>
    <w:rsid w:val="00A00FC6"/>
    <w:rsid w:val="00A039DD"/>
    <w:rsid w:val="00A03B46"/>
    <w:rsid w:val="00A04556"/>
    <w:rsid w:val="00A12EE0"/>
    <w:rsid w:val="00A14B5A"/>
    <w:rsid w:val="00A14FB4"/>
    <w:rsid w:val="00A16473"/>
    <w:rsid w:val="00A21DAA"/>
    <w:rsid w:val="00A24721"/>
    <w:rsid w:val="00A30F4F"/>
    <w:rsid w:val="00A310DA"/>
    <w:rsid w:val="00A312C3"/>
    <w:rsid w:val="00A33AC8"/>
    <w:rsid w:val="00A3567F"/>
    <w:rsid w:val="00A361D8"/>
    <w:rsid w:val="00A36760"/>
    <w:rsid w:val="00A3753D"/>
    <w:rsid w:val="00A37698"/>
    <w:rsid w:val="00A41406"/>
    <w:rsid w:val="00A418F3"/>
    <w:rsid w:val="00A41ED3"/>
    <w:rsid w:val="00A44BA3"/>
    <w:rsid w:val="00A4671C"/>
    <w:rsid w:val="00A50675"/>
    <w:rsid w:val="00A51F1B"/>
    <w:rsid w:val="00A55D88"/>
    <w:rsid w:val="00A60753"/>
    <w:rsid w:val="00A65027"/>
    <w:rsid w:val="00A66389"/>
    <w:rsid w:val="00A713DD"/>
    <w:rsid w:val="00A719BF"/>
    <w:rsid w:val="00A75504"/>
    <w:rsid w:val="00A81D82"/>
    <w:rsid w:val="00A82859"/>
    <w:rsid w:val="00A87A45"/>
    <w:rsid w:val="00A9118F"/>
    <w:rsid w:val="00A93E33"/>
    <w:rsid w:val="00AA38C1"/>
    <w:rsid w:val="00AA42FA"/>
    <w:rsid w:val="00AA528A"/>
    <w:rsid w:val="00AB107D"/>
    <w:rsid w:val="00AB15B9"/>
    <w:rsid w:val="00AB23AB"/>
    <w:rsid w:val="00AB3129"/>
    <w:rsid w:val="00AB6970"/>
    <w:rsid w:val="00AC1939"/>
    <w:rsid w:val="00AC1FD9"/>
    <w:rsid w:val="00AC2D38"/>
    <w:rsid w:val="00AC7C05"/>
    <w:rsid w:val="00AD0724"/>
    <w:rsid w:val="00AD167C"/>
    <w:rsid w:val="00AD17C7"/>
    <w:rsid w:val="00AD4041"/>
    <w:rsid w:val="00AD49CD"/>
    <w:rsid w:val="00AD58B7"/>
    <w:rsid w:val="00AD784C"/>
    <w:rsid w:val="00AE302B"/>
    <w:rsid w:val="00AE3533"/>
    <w:rsid w:val="00AE6734"/>
    <w:rsid w:val="00AF185D"/>
    <w:rsid w:val="00AF2153"/>
    <w:rsid w:val="00AF25DB"/>
    <w:rsid w:val="00AF3F55"/>
    <w:rsid w:val="00AF5D7F"/>
    <w:rsid w:val="00B0248D"/>
    <w:rsid w:val="00B02B1B"/>
    <w:rsid w:val="00B04049"/>
    <w:rsid w:val="00B06421"/>
    <w:rsid w:val="00B12525"/>
    <w:rsid w:val="00B143F5"/>
    <w:rsid w:val="00B14D91"/>
    <w:rsid w:val="00B16846"/>
    <w:rsid w:val="00B16BE5"/>
    <w:rsid w:val="00B16C2C"/>
    <w:rsid w:val="00B178B1"/>
    <w:rsid w:val="00B23A5E"/>
    <w:rsid w:val="00B24BD8"/>
    <w:rsid w:val="00B259DF"/>
    <w:rsid w:val="00B33893"/>
    <w:rsid w:val="00B372E2"/>
    <w:rsid w:val="00B4258F"/>
    <w:rsid w:val="00B42C19"/>
    <w:rsid w:val="00B44B1F"/>
    <w:rsid w:val="00B469A8"/>
    <w:rsid w:val="00B534AB"/>
    <w:rsid w:val="00B53D42"/>
    <w:rsid w:val="00B54FC6"/>
    <w:rsid w:val="00B60216"/>
    <w:rsid w:val="00B6126D"/>
    <w:rsid w:val="00B61836"/>
    <w:rsid w:val="00B64141"/>
    <w:rsid w:val="00B64E72"/>
    <w:rsid w:val="00B65E7B"/>
    <w:rsid w:val="00B71C17"/>
    <w:rsid w:val="00B77913"/>
    <w:rsid w:val="00B824FB"/>
    <w:rsid w:val="00B82646"/>
    <w:rsid w:val="00B8363E"/>
    <w:rsid w:val="00B878F4"/>
    <w:rsid w:val="00B91DDB"/>
    <w:rsid w:val="00B9505E"/>
    <w:rsid w:val="00B95673"/>
    <w:rsid w:val="00B95FBB"/>
    <w:rsid w:val="00B96412"/>
    <w:rsid w:val="00B97359"/>
    <w:rsid w:val="00B97A8F"/>
    <w:rsid w:val="00BA0F70"/>
    <w:rsid w:val="00BA4E58"/>
    <w:rsid w:val="00BA59F4"/>
    <w:rsid w:val="00BA7074"/>
    <w:rsid w:val="00BB034E"/>
    <w:rsid w:val="00BB2561"/>
    <w:rsid w:val="00BB492C"/>
    <w:rsid w:val="00BB6665"/>
    <w:rsid w:val="00BB7829"/>
    <w:rsid w:val="00BC08AD"/>
    <w:rsid w:val="00BC1873"/>
    <w:rsid w:val="00BC3793"/>
    <w:rsid w:val="00BC37AC"/>
    <w:rsid w:val="00BC3845"/>
    <w:rsid w:val="00BC45E4"/>
    <w:rsid w:val="00BC638B"/>
    <w:rsid w:val="00BC68BD"/>
    <w:rsid w:val="00BC6B7F"/>
    <w:rsid w:val="00BC6F89"/>
    <w:rsid w:val="00BD1457"/>
    <w:rsid w:val="00BD734F"/>
    <w:rsid w:val="00BE0E7C"/>
    <w:rsid w:val="00BE1FD6"/>
    <w:rsid w:val="00BE2AD9"/>
    <w:rsid w:val="00BE3335"/>
    <w:rsid w:val="00BE6EC3"/>
    <w:rsid w:val="00BF1315"/>
    <w:rsid w:val="00BF1DB7"/>
    <w:rsid w:val="00BF27FE"/>
    <w:rsid w:val="00C043B3"/>
    <w:rsid w:val="00C05E66"/>
    <w:rsid w:val="00C079AB"/>
    <w:rsid w:val="00C10E61"/>
    <w:rsid w:val="00C11AE5"/>
    <w:rsid w:val="00C14787"/>
    <w:rsid w:val="00C1596D"/>
    <w:rsid w:val="00C15B8D"/>
    <w:rsid w:val="00C17010"/>
    <w:rsid w:val="00C20562"/>
    <w:rsid w:val="00C215C3"/>
    <w:rsid w:val="00C23A96"/>
    <w:rsid w:val="00C249C6"/>
    <w:rsid w:val="00C2571C"/>
    <w:rsid w:val="00C32CC1"/>
    <w:rsid w:val="00C37983"/>
    <w:rsid w:val="00C426EC"/>
    <w:rsid w:val="00C46230"/>
    <w:rsid w:val="00C52A86"/>
    <w:rsid w:val="00C558B5"/>
    <w:rsid w:val="00C5601E"/>
    <w:rsid w:val="00C572C7"/>
    <w:rsid w:val="00C60313"/>
    <w:rsid w:val="00C6483C"/>
    <w:rsid w:val="00C64AE9"/>
    <w:rsid w:val="00C66303"/>
    <w:rsid w:val="00C70CFF"/>
    <w:rsid w:val="00C718FE"/>
    <w:rsid w:val="00C86BD0"/>
    <w:rsid w:val="00C86CEC"/>
    <w:rsid w:val="00C8701D"/>
    <w:rsid w:val="00C8773D"/>
    <w:rsid w:val="00C87ABB"/>
    <w:rsid w:val="00C91831"/>
    <w:rsid w:val="00C93DA8"/>
    <w:rsid w:val="00C94B51"/>
    <w:rsid w:val="00C953DF"/>
    <w:rsid w:val="00C95F4B"/>
    <w:rsid w:val="00C963E6"/>
    <w:rsid w:val="00CA25A7"/>
    <w:rsid w:val="00CA425C"/>
    <w:rsid w:val="00CA4976"/>
    <w:rsid w:val="00CB425F"/>
    <w:rsid w:val="00CB5232"/>
    <w:rsid w:val="00CB706A"/>
    <w:rsid w:val="00CC0EA1"/>
    <w:rsid w:val="00CC25C9"/>
    <w:rsid w:val="00CC3DB0"/>
    <w:rsid w:val="00CC43C5"/>
    <w:rsid w:val="00CD08F3"/>
    <w:rsid w:val="00CD0D13"/>
    <w:rsid w:val="00CD12A0"/>
    <w:rsid w:val="00CD5401"/>
    <w:rsid w:val="00CE2709"/>
    <w:rsid w:val="00CE2D64"/>
    <w:rsid w:val="00CE4EF7"/>
    <w:rsid w:val="00CE6198"/>
    <w:rsid w:val="00CE6757"/>
    <w:rsid w:val="00CE6ADC"/>
    <w:rsid w:val="00CE6CD6"/>
    <w:rsid w:val="00CE6D31"/>
    <w:rsid w:val="00CF04DB"/>
    <w:rsid w:val="00CF0A40"/>
    <w:rsid w:val="00CF6230"/>
    <w:rsid w:val="00CF746D"/>
    <w:rsid w:val="00D017FC"/>
    <w:rsid w:val="00D01DCD"/>
    <w:rsid w:val="00D021D9"/>
    <w:rsid w:val="00D0226A"/>
    <w:rsid w:val="00D02920"/>
    <w:rsid w:val="00D05780"/>
    <w:rsid w:val="00D07818"/>
    <w:rsid w:val="00D116DA"/>
    <w:rsid w:val="00D13147"/>
    <w:rsid w:val="00D1492F"/>
    <w:rsid w:val="00D17065"/>
    <w:rsid w:val="00D21865"/>
    <w:rsid w:val="00D22A27"/>
    <w:rsid w:val="00D260C3"/>
    <w:rsid w:val="00D31C95"/>
    <w:rsid w:val="00D345D8"/>
    <w:rsid w:val="00D35E32"/>
    <w:rsid w:val="00D36162"/>
    <w:rsid w:val="00D40B7F"/>
    <w:rsid w:val="00D4281B"/>
    <w:rsid w:val="00D42E4B"/>
    <w:rsid w:val="00D463FF"/>
    <w:rsid w:val="00D50104"/>
    <w:rsid w:val="00D5061D"/>
    <w:rsid w:val="00D5082E"/>
    <w:rsid w:val="00D51E1C"/>
    <w:rsid w:val="00D524D6"/>
    <w:rsid w:val="00D5715A"/>
    <w:rsid w:val="00D60BCB"/>
    <w:rsid w:val="00D61F0D"/>
    <w:rsid w:val="00D639E1"/>
    <w:rsid w:val="00D63AA4"/>
    <w:rsid w:val="00D70A42"/>
    <w:rsid w:val="00D710D7"/>
    <w:rsid w:val="00D71687"/>
    <w:rsid w:val="00D7405D"/>
    <w:rsid w:val="00D7466E"/>
    <w:rsid w:val="00D74813"/>
    <w:rsid w:val="00D75174"/>
    <w:rsid w:val="00D76E7B"/>
    <w:rsid w:val="00D821E3"/>
    <w:rsid w:val="00D876FD"/>
    <w:rsid w:val="00D90199"/>
    <w:rsid w:val="00D9159D"/>
    <w:rsid w:val="00D932F8"/>
    <w:rsid w:val="00D97C49"/>
    <w:rsid w:val="00D97CDA"/>
    <w:rsid w:val="00DA06F4"/>
    <w:rsid w:val="00DA30BC"/>
    <w:rsid w:val="00DA69C2"/>
    <w:rsid w:val="00DA6D70"/>
    <w:rsid w:val="00DB1831"/>
    <w:rsid w:val="00DB2E08"/>
    <w:rsid w:val="00DB512D"/>
    <w:rsid w:val="00DB6050"/>
    <w:rsid w:val="00DC2C34"/>
    <w:rsid w:val="00DC2E98"/>
    <w:rsid w:val="00DC4318"/>
    <w:rsid w:val="00DC5359"/>
    <w:rsid w:val="00DD13F7"/>
    <w:rsid w:val="00DE2C87"/>
    <w:rsid w:val="00DE459A"/>
    <w:rsid w:val="00DE51A1"/>
    <w:rsid w:val="00DE6252"/>
    <w:rsid w:val="00DE681C"/>
    <w:rsid w:val="00DF0183"/>
    <w:rsid w:val="00DF07BB"/>
    <w:rsid w:val="00DF13E1"/>
    <w:rsid w:val="00DF27DA"/>
    <w:rsid w:val="00DF4DBE"/>
    <w:rsid w:val="00E01169"/>
    <w:rsid w:val="00E05B75"/>
    <w:rsid w:val="00E060E6"/>
    <w:rsid w:val="00E2127E"/>
    <w:rsid w:val="00E22BB3"/>
    <w:rsid w:val="00E27166"/>
    <w:rsid w:val="00E275D4"/>
    <w:rsid w:val="00E31B10"/>
    <w:rsid w:val="00E32DFC"/>
    <w:rsid w:val="00E40820"/>
    <w:rsid w:val="00E42703"/>
    <w:rsid w:val="00E42BB4"/>
    <w:rsid w:val="00E452CF"/>
    <w:rsid w:val="00E4658F"/>
    <w:rsid w:val="00E52D90"/>
    <w:rsid w:val="00E53473"/>
    <w:rsid w:val="00E54A67"/>
    <w:rsid w:val="00E61C0D"/>
    <w:rsid w:val="00E622FF"/>
    <w:rsid w:val="00E63EB4"/>
    <w:rsid w:val="00E66160"/>
    <w:rsid w:val="00E6759B"/>
    <w:rsid w:val="00E71329"/>
    <w:rsid w:val="00E73040"/>
    <w:rsid w:val="00E73D12"/>
    <w:rsid w:val="00E77701"/>
    <w:rsid w:val="00E8110E"/>
    <w:rsid w:val="00E8363B"/>
    <w:rsid w:val="00E84966"/>
    <w:rsid w:val="00E877A9"/>
    <w:rsid w:val="00E92383"/>
    <w:rsid w:val="00E95A1C"/>
    <w:rsid w:val="00E973DB"/>
    <w:rsid w:val="00EA1B3A"/>
    <w:rsid w:val="00EA2109"/>
    <w:rsid w:val="00EA3297"/>
    <w:rsid w:val="00EB057A"/>
    <w:rsid w:val="00EB529D"/>
    <w:rsid w:val="00EB7507"/>
    <w:rsid w:val="00EC4213"/>
    <w:rsid w:val="00ED031A"/>
    <w:rsid w:val="00ED0820"/>
    <w:rsid w:val="00ED3B81"/>
    <w:rsid w:val="00ED4715"/>
    <w:rsid w:val="00ED4D4E"/>
    <w:rsid w:val="00EE0C77"/>
    <w:rsid w:val="00EE174E"/>
    <w:rsid w:val="00EE4481"/>
    <w:rsid w:val="00EE4E54"/>
    <w:rsid w:val="00EE6C5C"/>
    <w:rsid w:val="00EF3DD2"/>
    <w:rsid w:val="00EF4334"/>
    <w:rsid w:val="00EF49A4"/>
    <w:rsid w:val="00F00007"/>
    <w:rsid w:val="00F00453"/>
    <w:rsid w:val="00F027C2"/>
    <w:rsid w:val="00F02A4B"/>
    <w:rsid w:val="00F07A10"/>
    <w:rsid w:val="00F10EFF"/>
    <w:rsid w:val="00F122AB"/>
    <w:rsid w:val="00F12399"/>
    <w:rsid w:val="00F12C47"/>
    <w:rsid w:val="00F1318D"/>
    <w:rsid w:val="00F16760"/>
    <w:rsid w:val="00F177BF"/>
    <w:rsid w:val="00F201BB"/>
    <w:rsid w:val="00F2085E"/>
    <w:rsid w:val="00F219B0"/>
    <w:rsid w:val="00F35D0D"/>
    <w:rsid w:val="00F36A6C"/>
    <w:rsid w:val="00F43211"/>
    <w:rsid w:val="00F43672"/>
    <w:rsid w:val="00F436BB"/>
    <w:rsid w:val="00F453D1"/>
    <w:rsid w:val="00F45FAA"/>
    <w:rsid w:val="00F464AA"/>
    <w:rsid w:val="00F47145"/>
    <w:rsid w:val="00F51989"/>
    <w:rsid w:val="00F545BF"/>
    <w:rsid w:val="00F649A6"/>
    <w:rsid w:val="00F71706"/>
    <w:rsid w:val="00F71B56"/>
    <w:rsid w:val="00F72F30"/>
    <w:rsid w:val="00F73BE9"/>
    <w:rsid w:val="00F7624B"/>
    <w:rsid w:val="00F77C17"/>
    <w:rsid w:val="00F828FB"/>
    <w:rsid w:val="00F82A4D"/>
    <w:rsid w:val="00F832C8"/>
    <w:rsid w:val="00F83C53"/>
    <w:rsid w:val="00F840E8"/>
    <w:rsid w:val="00F85A2A"/>
    <w:rsid w:val="00F873B3"/>
    <w:rsid w:val="00F9384A"/>
    <w:rsid w:val="00F96372"/>
    <w:rsid w:val="00FA00BE"/>
    <w:rsid w:val="00FA095C"/>
    <w:rsid w:val="00FA33FE"/>
    <w:rsid w:val="00FA42B9"/>
    <w:rsid w:val="00FA5A38"/>
    <w:rsid w:val="00FA6210"/>
    <w:rsid w:val="00FA6641"/>
    <w:rsid w:val="00FA755A"/>
    <w:rsid w:val="00FB034F"/>
    <w:rsid w:val="00FB28BA"/>
    <w:rsid w:val="00FB2B0F"/>
    <w:rsid w:val="00FB3CF8"/>
    <w:rsid w:val="00FB4F6B"/>
    <w:rsid w:val="00FB5FE1"/>
    <w:rsid w:val="00FC0E8D"/>
    <w:rsid w:val="00FC31D7"/>
    <w:rsid w:val="00FC46EF"/>
    <w:rsid w:val="00FC644A"/>
    <w:rsid w:val="00FD31B3"/>
    <w:rsid w:val="00FD4204"/>
    <w:rsid w:val="00FD6A72"/>
    <w:rsid w:val="00FE0ACD"/>
    <w:rsid w:val="00FE50FA"/>
    <w:rsid w:val="00FF2912"/>
    <w:rsid w:val="00FF3CCB"/>
    <w:rsid w:val="00FF57B5"/>
    <w:rsid w:val="00FF6212"/>
    <w:rsid w:val="1D3839C6"/>
    <w:rsid w:val="1FDA8E77"/>
    <w:rsid w:val="25A3FB11"/>
    <w:rsid w:val="53421612"/>
    <w:rsid w:val="559E3301"/>
    <w:rsid w:val="64971CCA"/>
    <w:rsid w:val="6ED93A8F"/>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265F168C-D8EB-415E-A969-EEB5A7A6814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0"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EE6C5C"/>
    <w:pPr>
      <w:keepNext/>
      <w:numPr>
        <w:numId w:val="3"/>
      </w:numPr>
      <w:spacing w:before="240"/>
      <w:ind w:left="851" w:hanging="851"/>
      <w:outlineLvl w:val="0"/>
    </w:pPr>
    <w:rPr>
      <w:color w:val="22413A"/>
      <w:sz w:val="48"/>
    </w:rPr>
  </w:style>
  <w:style w:type="paragraph" w:styleId="Heading2">
    <w:name w:val="heading 2"/>
    <w:basedOn w:val="Normal"/>
    <w:next w:val="Normal"/>
    <w:link w:val="Heading2Char"/>
    <w:qFormat/>
    <w:rsid w:val="00EE6C5C"/>
    <w:pPr>
      <w:keepNext/>
      <w:numPr>
        <w:ilvl w:val="1"/>
        <w:numId w:val="3"/>
      </w:numPr>
      <w:spacing w:before="240" w:after="120"/>
      <w:ind w:left="851" w:hanging="851"/>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qFormat/>
    <w:rsid w:val="00F47145"/>
    <w:pPr>
      <w:keepNext/>
      <w:outlineLvl w:val="4"/>
    </w:pPr>
    <w:rPr>
      <w:i/>
      <w:noProof/>
      <w:color w:val="22413A"/>
    </w:rPr>
  </w:style>
  <w:style w:type="paragraph" w:styleId="Heading6">
    <w:name w:val="heading 6"/>
    <w:basedOn w:val="Normal"/>
    <w:next w:val="Normal"/>
    <w:link w:val="Heading6Char"/>
    <w:qFormat/>
    <w:rsid w:val="00F47145"/>
    <w:pPr>
      <w:keepNext/>
      <w:keepLines/>
      <w:outlineLvl w:val="5"/>
    </w:pPr>
    <w:rPr>
      <w:rFonts w:asciiTheme="majorHAnsi" w:eastAsiaTheme="majorEastAsia" w:hAnsiTheme="majorHAnsi" w:cstheme="majorBidi"/>
      <w:i/>
      <w:color w:val="22413A"/>
      <w:u w:val="single"/>
    </w:rPr>
  </w:style>
  <w:style w:type="paragraph" w:styleId="Heading7">
    <w:name w:val="heading 7"/>
    <w:basedOn w:val="Normal"/>
    <w:next w:val="Normal"/>
    <w:link w:val="Heading7Char"/>
    <w:qFormat/>
    <w:rsid w:val="00131529"/>
    <w:pPr>
      <w:tabs>
        <w:tab w:val="num" w:pos="1296"/>
      </w:tabs>
      <w:spacing w:before="240" w:after="60" w:line="240" w:lineRule="auto"/>
      <w:ind w:left="1296" w:hanging="1296"/>
      <w:outlineLvl w:val="6"/>
    </w:pPr>
    <w:rPr>
      <w:rFonts w:ascii="Times New Roman" w:eastAsia="Times New Roman" w:hAnsi="Times New Roman" w:cs="Times New Roman"/>
      <w:szCs w:val="24"/>
      <w:lang w:bidi="ar-SA"/>
    </w:rPr>
  </w:style>
  <w:style w:type="paragraph" w:styleId="Heading8">
    <w:name w:val="heading 8"/>
    <w:basedOn w:val="Normal"/>
    <w:next w:val="Normal"/>
    <w:link w:val="Heading8Char"/>
    <w:qFormat/>
    <w:rsid w:val="00131529"/>
    <w:pPr>
      <w:tabs>
        <w:tab w:val="num" w:pos="1440"/>
      </w:tabs>
      <w:spacing w:before="240" w:after="60" w:line="240" w:lineRule="auto"/>
      <w:ind w:left="1440" w:hanging="1440"/>
      <w:outlineLvl w:val="7"/>
    </w:pPr>
    <w:rPr>
      <w:rFonts w:ascii="Times New Roman" w:eastAsia="Times New Roman" w:hAnsi="Times New Roman" w:cs="Times New Roman"/>
      <w:i/>
      <w:iCs/>
      <w:szCs w:val="24"/>
      <w:lang w:bidi="ar-SA"/>
    </w:rPr>
  </w:style>
  <w:style w:type="paragraph" w:styleId="Heading9">
    <w:name w:val="heading 9"/>
    <w:basedOn w:val="Normal"/>
    <w:next w:val="Normal"/>
    <w:link w:val="Heading9Char"/>
    <w:qFormat/>
    <w:rsid w:val="00131529"/>
    <w:pPr>
      <w:tabs>
        <w:tab w:val="num" w:pos="1584"/>
      </w:tabs>
      <w:spacing w:before="240" w:after="60" w:line="240" w:lineRule="auto"/>
      <w:ind w:left="1584" w:hanging="1584"/>
      <w:outlineLvl w:val="8"/>
    </w:pPr>
    <w:rPr>
      <w:rFonts w:eastAsia="Times New Roman"/>
      <w:sz w:val="22"/>
      <w:lang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EE6C5C"/>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EE6C5C"/>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B23A5E"/>
    <w:pPr>
      <w:numPr>
        <w:numId w:val="1"/>
      </w:numPr>
    </w:pPr>
    <w:rPr>
      <w:bCs/>
    </w:rPr>
  </w:style>
  <w:style w:type="paragraph" w:customStyle="1" w:styleId="Bulletlist2">
    <w:name w:val="Bullet list 2"/>
    <w:basedOn w:val="Bulletlist1"/>
    <w:uiPriority w:val="1"/>
    <w:qFormat/>
    <w:rsid w:val="00B23A5E"/>
    <w:pPr>
      <w:numPr>
        <w:ilvl w:val="1"/>
      </w:numPr>
      <w:ind w:left="1560"/>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B23A5E"/>
    <w:pPr>
      <w:pBdr>
        <w:top w:val="single" w:sz="4" w:space="6" w:color="22413A"/>
        <w:bottom w:val="single" w:sz="4" w:space="6" w:color="22413A"/>
      </w:pBdr>
      <w:spacing w:before="240"/>
      <w:ind w:left="851"/>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B23A5E"/>
    <w:pPr>
      <w:numPr>
        <w:numId w:val="5"/>
      </w:numPr>
      <w:ind w:left="1276" w:hanging="283"/>
    </w:pPr>
    <w:rPr>
      <w:rFonts w:asciiTheme="minorHAnsi" w:eastAsiaTheme="minorHAnsi" w:hAnsiTheme="minorHAnsi" w:cstheme="minorBidi"/>
      <w:bCs/>
      <w:lang w:bidi="ar-SA"/>
    </w:rPr>
  </w:style>
  <w:style w:type="paragraph" w:customStyle="1" w:styleId="NumList2">
    <w:name w:val="Num List 2"/>
    <w:basedOn w:val="Normal"/>
    <w:uiPriority w:val="1"/>
    <w:qFormat/>
    <w:rsid w:val="00B23A5E"/>
    <w:pPr>
      <w:numPr>
        <w:ilvl w:val="1"/>
        <w:numId w:val="2"/>
      </w:numPr>
      <w:ind w:left="1276" w:hanging="425"/>
    </w:pPr>
    <w:rPr>
      <w:rFonts w:asciiTheme="minorHAnsi" w:eastAsiaTheme="minorHAnsi" w:hAnsiTheme="minorHAnsi" w:cstheme="minorBidi"/>
      <w:bCs/>
      <w:lang w:bidi="ar-SA"/>
    </w:rPr>
  </w:style>
  <w:style w:type="paragraph" w:customStyle="1" w:styleId="BulletList3">
    <w:name w:val="Bullet List 3"/>
    <w:basedOn w:val="Bulletlist2"/>
    <w:uiPriority w:val="1"/>
    <w:qFormat/>
    <w:rsid w:val="00B23A5E"/>
    <w:pPr>
      <w:numPr>
        <w:ilvl w:val="2"/>
      </w:numPr>
      <w:ind w:left="1985"/>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F9-Paragraph">
    <w:name w:val="F9 - # Paragraph"/>
    <w:basedOn w:val="ListParagraph"/>
    <w:link w:val="F9-ParagraphChar"/>
    <w:qFormat/>
    <w:rsid w:val="00EE6C5C"/>
    <w:pPr>
      <w:numPr>
        <w:numId w:val="4"/>
      </w:numPr>
      <w:spacing w:before="240" w:after="120"/>
      <w:ind w:left="851" w:hanging="851"/>
      <w:contextualSpacing w:val="0"/>
    </w:pPr>
  </w:style>
  <w:style w:type="character" w:customStyle="1" w:styleId="F9-ParagraphChar">
    <w:name w:val="F9 - # Paragraph Char"/>
    <w:basedOn w:val="DefaultParagraphFont"/>
    <w:link w:val="F9-Paragraph"/>
    <w:rsid w:val="00EE6C5C"/>
    <w:rPr>
      <w:rFonts w:ascii="Arial" w:hAnsi="Arial"/>
      <w:sz w:val="24"/>
      <w:szCs w:val="22"/>
      <w:lang w:eastAsia="en-US" w:bidi="he-IL"/>
    </w:rPr>
  </w:style>
  <w:style w:type="paragraph" w:styleId="NormalWeb">
    <w:name w:val="Normal (Web)"/>
    <w:basedOn w:val="Normal"/>
    <w:uiPriority w:val="99"/>
    <w:rsid w:val="00FA00BE"/>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styleId="Strong">
    <w:name w:val="Strong"/>
    <w:qFormat/>
    <w:rsid w:val="00FA00BE"/>
    <w:rPr>
      <w:b/>
      <w:bCs/>
    </w:rPr>
  </w:style>
  <w:style w:type="character" w:customStyle="1" w:styleId="Heading7Char">
    <w:name w:val="Heading 7 Char"/>
    <w:basedOn w:val="DefaultParagraphFont"/>
    <w:link w:val="Heading7"/>
    <w:rsid w:val="00131529"/>
    <w:rPr>
      <w:rFonts w:ascii="Times New Roman" w:eastAsia="Times New Roman" w:hAnsi="Times New Roman" w:cs="Times New Roman"/>
      <w:sz w:val="24"/>
      <w:szCs w:val="24"/>
      <w:lang w:eastAsia="en-US"/>
    </w:rPr>
  </w:style>
  <w:style w:type="character" w:customStyle="1" w:styleId="Heading8Char">
    <w:name w:val="Heading 8 Char"/>
    <w:basedOn w:val="DefaultParagraphFont"/>
    <w:link w:val="Heading8"/>
    <w:rsid w:val="00131529"/>
    <w:rPr>
      <w:rFonts w:ascii="Times New Roman" w:eastAsia="Times New Roman" w:hAnsi="Times New Roman" w:cs="Times New Roman"/>
      <w:i/>
      <w:iCs/>
      <w:sz w:val="24"/>
      <w:szCs w:val="24"/>
      <w:lang w:eastAsia="en-US"/>
    </w:rPr>
  </w:style>
  <w:style w:type="character" w:customStyle="1" w:styleId="Heading9Char">
    <w:name w:val="Heading 9 Char"/>
    <w:basedOn w:val="DefaultParagraphFont"/>
    <w:link w:val="Heading9"/>
    <w:rsid w:val="00131529"/>
    <w:rPr>
      <w:rFonts w:ascii="Arial" w:eastAsia="Times New Roman" w:hAnsi="Arial"/>
      <w:sz w:val="22"/>
      <w:szCs w:val="22"/>
      <w:lang w:eastAsia="en-US"/>
    </w:rPr>
  </w:style>
  <w:style w:type="paragraph" w:customStyle="1" w:styleId="TSHeadingNumbered1">
    <w:name w:val="TS Heading Numbered 1."/>
    <w:basedOn w:val="Normal"/>
    <w:rsid w:val="00131529"/>
    <w:pPr>
      <w:tabs>
        <w:tab w:val="num" w:pos="-31680"/>
      </w:tabs>
      <w:spacing w:after="220" w:line="240" w:lineRule="auto"/>
      <w:ind w:left="720" w:hanging="720"/>
      <w:outlineLvl w:val="0"/>
    </w:pPr>
    <w:rPr>
      <w:rFonts w:ascii="Arial Bold" w:eastAsia="Times New Roman" w:hAnsi="Arial Bold" w:cs="Times New Roman"/>
      <w:b/>
      <w:caps/>
      <w:sz w:val="22"/>
      <w:szCs w:val="24"/>
      <w:lang w:bidi="ar-SA"/>
    </w:rPr>
  </w:style>
  <w:style w:type="paragraph" w:customStyle="1" w:styleId="TSHeadingNumbered11">
    <w:name w:val="TS Heading Numbered 1.1"/>
    <w:basedOn w:val="TSHeadingNumbered1"/>
    <w:rsid w:val="00131529"/>
  </w:style>
  <w:style w:type="paragraph" w:customStyle="1" w:styleId="TSHeadingNumbered111">
    <w:name w:val="TS Heading Numbered 1.1.1"/>
    <w:basedOn w:val="TSHeadingNumbered1"/>
    <w:rsid w:val="00131529"/>
  </w:style>
  <w:style w:type="paragraph" w:customStyle="1" w:styleId="TSHeadingNumbered1111">
    <w:name w:val="TS Heading Numbered 1.1.1.1"/>
    <w:basedOn w:val="TSHeadingNumbered1"/>
    <w:rsid w:val="00131529"/>
  </w:style>
  <w:style w:type="paragraph" w:customStyle="1" w:styleId="TSNumberedParagraph11">
    <w:name w:val="TS Numbered Paragraph 1.1"/>
    <w:basedOn w:val="TSHeadingNumbered11"/>
    <w:rsid w:val="00131529"/>
    <w:pPr>
      <w:numPr>
        <w:ilvl w:val="1"/>
      </w:numPr>
      <w:tabs>
        <w:tab w:val="num" w:pos="-31680"/>
      </w:tabs>
      <w:ind w:left="720" w:hanging="720"/>
    </w:pPr>
    <w:rPr>
      <w:rFonts w:ascii="Arial" w:hAnsi="Arial"/>
      <w:b w:val="0"/>
      <w:caps w:val="0"/>
    </w:rPr>
  </w:style>
  <w:style w:type="paragraph" w:styleId="Revision">
    <w:name w:val="Revision"/>
    <w:hidden/>
    <w:uiPriority w:val="99"/>
    <w:semiHidden/>
    <w:rsid w:val="00351AAC"/>
    <w:rPr>
      <w:rFonts w:ascii="Arial" w:hAnsi="Arial"/>
      <w:sz w:val="24"/>
      <w:szCs w:val="22"/>
      <w:lang w:eastAsia="en-US" w:bidi="he-IL"/>
    </w:rPr>
  </w:style>
  <w:style w:type="paragraph" w:styleId="CommentSubject">
    <w:name w:val="annotation subject"/>
    <w:basedOn w:val="CommentText"/>
    <w:next w:val="CommentText"/>
    <w:link w:val="CommentSubjectChar"/>
    <w:uiPriority w:val="99"/>
    <w:semiHidden/>
    <w:unhideWhenUsed/>
    <w:rsid w:val="006E7E92"/>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6E7E92"/>
    <w:rPr>
      <w:rFonts w:ascii="Arial" w:eastAsiaTheme="minorHAnsi" w:hAnsi="Arial" w:cstheme="minorBidi"/>
      <w:b/>
      <w:bCs/>
      <w:lang w:eastAsia="en-US" w:bidi="he-IL"/>
    </w:rPr>
  </w:style>
  <w:style w:type="paragraph" w:customStyle="1" w:styleId="Style55390657">
    <w:name w:val="Style55390657"/>
    <w:rsid w:val="00D07818"/>
    <w:pPr>
      <w:autoSpaceDE w:val="0"/>
      <w:autoSpaceDN w:val="0"/>
      <w:adjustRightInd w:val="0"/>
      <w:jc w:val="both"/>
    </w:pPr>
    <w:rPr>
      <w:rFonts w:ascii="Arial" w:eastAsia="Times New Roman" w:hAnsi="Arial" w:cs="Times New Roman"/>
      <w:sz w:val="24"/>
      <w:szCs w:val="24"/>
      <w:lang w:val="en-US" w:eastAsia="en-US"/>
    </w:rPr>
  </w:style>
  <w:style w:type="paragraph" w:customStyle="1" w:styleId="NumberedParagraph">
    <w:name w:val="Numbered Paragraph"/>
    <w:basedOn w:val="Normal"/>
    <w:rsid w:val="00F82A4D"/>
    <w:pPr>
      <w:tabs>
        <w:tab w:val="num" w:pos="-31680"/>
      </w:tabs>
      <w:spacing w:line="240" w:lineRule="auto"/>
      <w:ind w:left="720" w:hanging="720"/>
      <w:jc w:val="both"/>
    </w:pPr>
    <w:rPr>
      <w:rFonts w:eastAsia="Times New Roman"/>
      <w:sz w:val="22"/>
      <w:lang w:bidi="ar-SA"/>
    </w:rPr>
  </w:style>
  <w:style w:type="paragraph" w:customStyle="1" w:styleId="NumberedHeading">
    <w:name w:val="Numbered Heading"/>
    <w:basedOn w:val="Normal"/>
    <w:rsid w:val="001D7920"/>
    <w:pPr>
      <w:keepNext/>
      <w:tabs>
        <w:tab w:val="num" w:pos="-31680"/>
      </w:tabs>
      <w:overflowPunct w:val="0"/>
      <w:autoSpaceDE w:val="0"/>
      <w:autoSpaceDN w:val="0"/>
      <w:adjustRightInd w:val="0"/>
      <w:spacing w:line="240" w:lineRule="auto"/>
      <w:ind w:left="720" w:hanging="720"/>
      <w:textAlignment w:val="baseline"/>
    </w:pPr>
    <w:rPr>
      <w:rFonts w:ascii="Arial Bold" w:eastAsia="Times New Roman" w:hAnsi="Arial Bold"/>
      <w:b/>
      <w:bCs/>
      <w:caps/>
      <w:color w:val="000000"/>
      <w:sz w:val="22"/>
      <w:szCs w:val="20"/>
      <w:lang w:bidi="ar-SA"/>
    </w:rPr>
  </w:style>
  <w:style w:type="character" w:styleId="FollowedHyperlink">
    <w:name w:val="FollowedHyperlink"/>
    <w:basedOn w:val="DefaultParagraphFont"/>
    <w:uiPriority w:val="99"/>
    <w:semiHidden/>
    <w:unhideWhenUsed/>
    <w:rsid w:val="00CE6757"/>
    <w:rPr>
      <w:color w:val="AA1C76"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301859">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26049291">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18443460">
      <w:bodyDiv w:val="1"/>
      <w:marLeft w:val="0"/>
      <w:marRight w:val="0"/>
      <w:marTop w:val="0"/>
      <w:marBottom w:val="0"/>
      <w:divBdr>
        <w:top w:val="none" w:sz="0" w:space="0" w:color="auto"/>
        <w:left w:val="none" w:sz="0" w:space="0" w:color="auto"/>
        <w:bottom w:val="none" w:sz="0" w:space="0" w:color="auto"/>
        <w:right w:val="none" w:sz="0" w:space="0" w:color="auto"/>
      </w:divBdr>
    </w:div>
    <w:div w:id="291984571">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3657874">
      <w:bodyDiv w:val="1"/>
      <w:marLeft w:val="0"/>
      <w:marRight w:val="0"/>
      <w:marTop w:val="0"/>
      <w:marBottom w:val="0"/>
      <w:divBdr>
        <w:top w:val="none" w:sz="0" w:space="0" w:color="auto"/>
        <w:left w:val="none" w:sz="0" w:space="0" w:color="auto"/>
        <w:bottom w:val="none" w:sz="0" w:space="0" w:color="auto"/>
        <w:right w:val="none" w:sz="0" w:space="0" w:color="auto"/>
      </w:divBdr>
    </w:div>
    <w:div w:id="445394027">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96598754">
      <w:bodyDiv w:val="1"/>
      <w:marLeft w:val="0"/>
      <w:marRight w:val="0"/>
      <w:marTop w:val="0"/>
      <w:marBottom w:val="0"/>
      <w:divBdr>
        <w:top w:val="none" w:sz="0" w:space="0" w:color="auto"/>
        <w:left w:val="none" w:sz="0" w:space="0" w:color="auto"/>
        <w:bottom w:val="none" w:sz="0" w:space="0" w:color="auto"/>
        <w:right w:val="none" w:sz="0" w:space="0" w:color="auto"/>
      </w:divBdr>
    </w:div>
    <w:div w:id="628123111">
      <w:bodyDiv w:val="1"/>
      <w:marLeft w:val="0"/>
      <w:marRight w:val="0"/>
      <w:marTop w:val="0"/>
      <w:marBottom w:val="0"/>
      <w:divBdr>
        <w:top w:val="none" w:sz="0" w:space="0" w:color="auto"/>
        <w:left w:val="none" w:sz="0" w:space="0" w:color="auto"/>
        <w:bottom w:val="none" w:sz="0" w:space="0" w:color="auto"/>
        <w:right w:val="none" w:sz="0" w:space="0" w:color="auto"/>
      </w:divBdr>
    </w:div>
    <w:div w:id="773792508">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52411543">
      <w:bodyDiv w:val="1"/>
      <w:marLeft w:val="0"/>
      <w:marRight w:val="0"/>
      <w:marTop w:val="0"/>
      <w:marBottom w:val="0"/>
      <w:divBdr>
        <w:top w:val="none" w:sz="0" w:space="0" w:color="auto"/>
        <w:left w:val="none" w:sz="0" w:space="0" w:color="auto"/>
        <w:bottom w:val="none" w:sz="0" w:space="0" w:color="auto"/>
        <w:right w:val="none" w:sz="0" w:space="0" w:color="auto"/>
      </w:divBdr>
    </w:div>
    <w:div w:id="1237202602">
      <w:bodyDiv w:val="1"/>
      <w:marLeft w:val="0"/>
      <w:marRight w:val="0"/>
      <w:marTop w:val="0"/>
      <w:marBottom w:val="0"/>
      <w:divBdr>
        <w:top w:val="none" w:sz="0" w:space="0" w:color="auto"/>
        <w:left w:val="none" w:sz="0" w:space="0" w:color="auto"/>
        <w:bottom w:val="none" w:sz="0" w:space="0" w:color="auto"/>
        <w:right w:val="none" w:sz="0" w:space="0" w:color="auto"/>
      </w:divBdr>
    </w:div>
    <w:div w:id="1261141172">
      <w:bodyDiv w:val="1"/>
      <w:marLeft w:val="0"/>
      <w:marRight w:val="0"/>
      <w:marTop w:val="0"/>
      <w:marBottom w:val="0"/>
      <w:divBdr>
        <w:top w:val="none" w:sz="0" w:space="0" w:color="auto"/>
        <w:left w:val="none" w:sz="0" w:space="0" w:color="auto"/>
        <w:bottom w:val="none" w:sz="0" w:space="0" w:color="auto"/>
        <w:right w:val="none" w:sz="0" w:space="0" w:color="auto"/>
      </w:divBdr>
    </w:div>
    <w:div w:id="1297370583">
      <w:bodyDiv w:val="1"/>
      <w:marLeft w:val="0"/>
      <w:marRight w:val="0"/>
      <w:marTop w:val="0"/>
      <w:marBottom w:val="0"/>
      <w:divBdr>
        <w:top w:val="none" w:sz="0" w:space="0" w:color="auto"/>
        <w:left w:val="none" w:sz="0" w:space="0" w:color="auto"/>
        <w:bottom w:val="none" w:sz="0" w:space="0" w:color="auto"/>
        <w:right w:val="none" w:sz="0" w:space="0" w:color="auto"/>
      </w:divBdr>
    </w:div>
    <w:div w:id="1297445680">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78077795">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908606081">
      <w:bodyDiv w:val="1"/>
      <w:marLeft w:val="0"/>
      <w:marRight w:val="0"/>
      <w:marTop w:val="0"/>
      <w:marBottom w:val="0"/>
      <w:divBdr>
        <w:top w:val="none" w:sz="0" w:space="0" w:color="auto"/>
        <w:left w:val="none" w:sz="0" w:space="0" w:color="auto"/>
        <w:bottom w:val="none" w:sz="0" w:space="0" w:color="auto"/>
        <w:right w:val="none" w:sz="0" w:space="0" w:color="auto"/>
      </w:divBdr>
    </w:div>
    <w:div w:id="1979799720">
      <w:bodyDiv w:val="1"/>
      <w:marLeft w:val="0"/>
      <w:marRight w:val="0"/>
      <w:marTop w:val="0"/>
      <w:marBottom w:val="0"/>
      <w:divBdr>
        <w:top w:val="none" w:sz="0" w:space="0" w:color="auto"/>
        <w:left w:val="none" w:sz="0" w:space="0" w:color="auto"/>
        <w:bottom w:val="none" w:sz="0" w:space="0" w:color="auto"/>
        <w:right w:val="none" w:sz="0" w:space="0" w:color="auto"/>
      </w:divBdr>
    </w:div>
    <w:div w:id="2053378849">
      <w:bodyDiv w:val="1"/>
      <w:marLeft w:val="0"/>
      <w:marRight w:val="0"/>
      <w:marTop w:val="0"/>
      <w:marBottom w:val="0"/>
      <w:divBdr>
        <w:top w:val="none" w:sz="0" w:space="0" w:color="auto"/>
        <w:left w:val="none" w:sz="0" w:space="0" w:color="auto"/>
        <w:bottom w:val="none" w:sz="0" w:space="0" w:color="auto"/>
        <w:right w:val="none" w:sz="0" w:space="0" w:color="auto"/>
      </w:divBdr>
    </w:div>
    <w:div w:id="2071689267">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96242222">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glossaryDocument" Target="glossary/document.xml"/><Relationship Id="rId3" Type="http://schemas.openxmlformats.org/officeDocument/2006/relationships/customXml" Target="../customXml/item2.xml"/><Relationship Id="rId21" Type="http://schemas.openxmlformats.org/officeDocument/2006/relationships/header" Target="header3.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fontTable" Target="fontTable.xml"/><Relationship Id="rId2" Type="http://schemas.openxmlformats.org/officeDocument/2006/relationships/customXml" Target="../customXml/item1.xml"/><Relationship Id="rId16" Type="http://schemas.openxmlformats.org/officeDocument/2006/relationships/hyperlink" Target="https://prodonrgov.sharepoint.com/sites/HOW2Hub/_layouts/15/DocIdRedir.aspx?ID=ONRHH-822789359-20375" TargetMode="External"/><Relationship Id="rId20" Type="http://schemas.openxmlformats.org/officeDocument/2006/relationships/footer" Target="footer2.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hyperlink" Target="https://www.hse.gov.uk/pubns/books/hsg245.htm" TargetMode="Externa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hyperlink" Target="https://prodonrgov.sharepoint.com/sites/HOW2Hub/Shared%20Documents/ONR-OL-PROC-002%20-%20Process%20for%20notifying%20incidents%20to%20ONR.docx?web=1" TargetMode="External"/><Relationship Id="rId10" Type="http://schemas.openxmlformats.org/officeDocument/2006/relationships/styles" Target="styles.xml"/><Relationship Id="rId19" Type="http://schemas.openxmlformats.org/officeDocument/2006/relationships/header" Target="header2.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yperlink" Target="https://prodonrgov.sharepoint.com/sites/HOW2Hub/Shared%20Documents/ONR-OL-PROC-002%20-%20Process%20for%20notifying%20incidents%20to%20ONR.docx?web=1" TargetMode="External"/><Relationship Id="rId27"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515237502F7343D09816F92BB15C1E0A"/>
        <w:category>
          <w:name w:val="General"/>
          <w:gallery w:val="placeholder"/>
        </w:category>
        <w:types>
          <w:type w:val="bbPlcHdr"/>
        </w:types>
        <w:behaviors>
          <w:behavior w:val="content"/>
        </w:behaviors>
        <w:guid w:val="{AF4D72E7-EF24-4214-A9E8-770122BFA024}"/>
      </w:docPartPr>
      <w:docPartBody>
        <w:p w:rsidR="005F3469" w:rsidRDefault="001B63E7">
          <w:r w:rsidRPr="00AB4796">
            <w:rPr>
              <w:rStyle w:val="PlaceholderText"/>
            </w:rPr>
            <w:t>[Title]</w:t>
          </w:r>
        </w:p>
      </w:docPartBody>
    </w:docPart>
    <w:docPart>
      <w:docPartPr>
        <w:name w:val="BC4F160965914534A77F6CC3686494B5"/>
        <w:category>
          <w:name w:val="General"/>
          <w:gallery w:val="placeholder"/>
        </w:category>
        <w:types>
          <w:type w:val="bbPlcHdr"/>
        </w:types>
        <w:behaviors>
          <w:behavior w:val="content"/>
        </w:behaviors>
        <w:guid w:val="{70A91B4D-BBE5-47DD-9732-9C25EF40C302}"/>
      </w:docPartPr>
      <w:docPartBody>
        <w:p w:rsidR="005F3469" w:rsidRDefault="001B63E7">
          <w:r w:rsidRPr="00AB4796">
            <w:rPr>
              <w:rStyle w:val="PlaceholderText"/>
            </w:rPr>
            <w:t>[Status]</w:t>
          </w:r>
        </w:p>
      </w:docPartBody>
    </w:docPart>
    <w:docPart>
      <w:docPartPr>
        <w:name w:val="3927692E30BC45F8AFCF32D9F96404DC"/>
        <w:category>
          <w:name w:val="General"/>
          <w:gallery w:val="placeholder"/>
        </w:category>
        <w:types>
          <w:type w:val="bbPlcHdr"/>
        </w:types>
        <w:behaviors>
          <w:behavior w:val="content"/>
        </w:behaviors>
        <w:guid w:val="{971C4971-440C-4DD4-9ED7-343CA3796B11}"/>
      </w:docPartPr>
      <w:docPartBody>
        <w:p w:rsidR="005F3469" w:rsidRDefault="001B63E7">
          <w:r w:rsidRPr="00AB4796">
            <w:rPr>
              <w:rStyle w:val="PlaceholderText"/>
            </w:rPr>
            <w:t>[Title]</w:t>
          </w:r>
        </w:p>
      </w:docPartBody>
    </w:docPart>
    <w:docPart>
      <w:docPartPr>
        <w:name w:val="95F559460F5045AAB1855580988E130C"/>
        <w:category>
          <w:name w:val="General"/>
          <w:gallery w:val="placeholder"/>
        </w:category>
        <w:types>
          <w:type w:val="bbPlcHdr"/>
        </w:types>
        <w:behaviors>
          <w:behavior w:val="content"/>
        </w:behaviors>
        <w:guid w:val="{1A762079-8679-4AE0-9648-1C5A1E61C9F4}"/>
      </w:docPartPr>
      <w:docPartBody>
        <w:p w:rsidR="005F3469" w:rsidRDefault="001B63E7">
          <w:r w:rsidRPr="00AB4796">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roman"/>
    <w:notTrueType/>
    <w:pitch w:val="default"/>
  </w:font>
  <w:font w:name="HelveticaNeueLT Std">
    <w:altName w:val="Arial"/>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60CF8"/>
    <w:rsid w:val="00077561"/>
    <w:rsid w:val="00113475"/>
    <w:rsid w:val="001340CA"/>
    <w:rsid w:val="00142A0D"/>
    <w:rsid w:val="00154EE8"/>
    <w:rsid w:val="00183F29"/>
    <w:rsid w:val="001B63E7"/>
    <w:rsid w:val="001B7233"/>
    <w:rsid w:val="001C32F2"/>
    <w:rsid w:val="001D4DB4"/>
    <w:rsid w:val="001E31A8"/>
    <w:rsid w:val="002040B2"/>
    <w:rsid w:val="00250B17"/>
    <w:rsid w:val="002550FD"/>
    <w:rsid w:val="002C43E7"/>
    <w:rsid w:val="002F167C"/>
    <w:rsid w:val="00333F8E"/>
    <w:rsid w:val="00350199"/>
    <w:rsid w:val="004037C2"/>
    <w:rsid w:val="00444926"/>
    <w:rsid w:val="00445E5B"/>
    <w:rsid w:val="00451A7A"/>
    <w:rsid w:val="0046502A"/>
    <w:rsid w:val="005079AD"/>
    <w:rsid w:val="005917D1"/>
    <w:rsid w:val="005F3469"/>
    <w:rsid w:val="006B4D2E"/>
    <w:rsid w:val="006E1DD5"/>
    <w:rsid w:val="007154C5"/>
    <w:rsid w:val="00717D06"/>
    <w:rsid w:val="007646EA"/>
    <w:rsid w:val="00764F6F"/>
    <w:rsid w:val="00765F96"/>
    <w:rsid w:val="00835E07"/>
    <w:rsid w:val="00841DE5"/>
    <w:rsid w:val="0086715C"/>
    <w:rsid w:val="008F25E0"/>
    <w:rsid w:val="009C64B6"/>
    <w:rsid w:val="009D40F1"/>
    <w:rsid w:val="00A009A6"/>
    <w:rsid w:val="00A60753"/>
    <w:rsid w:val="00A6570A"/>
    <w:rsid w:val="00A657B0"/>
    <w:rsid w:val="00B53D42"/>
    <w:rsid w:val="00C06D2E"/>
    <w:rsid w:val="00C17C1E"/>
    <w:rsid w:val="00C41BCC"/>
    <w:rsid w:val="00CD5DF8"/>
    <w:rsid w:val="00CF558D"/>
    <w:rsid w:val="00D260C3"/>
    <w:rsid w:val="00D97C49"/>
    <w:rsid w:val="00DD3D1A"/>
    <w:rsid w:val="00DD7BA4"/>
    <w:rsid w:val="00E27559"/>
    <w:rsid w:val="00E318CE"/>
    <w:rsid w:val="00E31B10"/>
    <w:rsid w:val="00E435C1"/>
    <w:rsid w:val="00E646E1"/>
    <w:rsid w:val="00E935A5"/>
    <w:rsid w:val="00EE4481"/>
    <w:rsid w:val="00F71706"/>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B63E7"/>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IEEE2006OfficeOnline.xsl" StyleName="IEEE" Version="2006">
  <b:Source>
    <b:Tag>HSE04</b:Tag>
    <b:SourceType>DocumentFromInternetSite</b:SourceType>
    <b:Guid>{48E76D65-BCA2-4FF5-8B28-C328C8E24B44}</b:Guid>
    <b:Author>
      <b:Author>
        <b:Corporate>HSE</b:Corporate>
      </b:Author>
    </b:Author>
    <b:Title>HSG245 - Investigating accidents and incidents - A workbook for employers, unions, safety representatives and safety professionals</b:Title>
    <b:Year>2004</b:Year>
    <b:URL>https://www.hse.gov.uk/pubns/books/hsg245.htm</b:URL>
    <b:RefOrder>3</b:RefOrder>
  </b:Source>
  <b:Source>
    <b:Tag>ONR13</b:Tag>
    <b:SourceType>DocumentFromInternetSite</b:SourceType>
    <b:Guid>{BB523D7F-7430-4F72-B1B3-17F401A43B6D}</b:Guid>
    <b:Author>
      <b:Author>
        <b:Corporate>ONR</b:Corporate>
      </b:Author>
    </b:Author>
    <b:Title>ONR-RD-POL-002 - Risk-informed and targeted engagements (RITE)</b:Title>
    <b:URL>https://prodonrgov.sharepoint.com/sites/HOW2Hub</b:URL>
    <b:RefOrder>1</b:RefOrder>
  </b:Source>
  <b:Source>
    <b:Tag>ONR30</b:Tag>
    <b:SourceType>DocumentFromInternetSite</b:SourceType>
    <b:Guid>{320BFECA-6C3A-4E16-9487-BA1FCA7947F8}</b:Guid>
    <b:Author>
      <b:Author>
        <b:Corporate>ONR</b:Corporate>
      </b:Author>
    </b:Author>
    <b:Title>ONR-OL-PROC-002 - Process for Incident Notifications to ONR</b:Title>
    <b:URL>https://prodonrgov.sharepoint.com/sites/HOW2Hub</b:URL>
    <b:RefOrder>2</b:RefOrder>
  </b:Source>
</b:Sources>
</file>

<file path=customXml/item5.xml><?xml version="1.0" encoding="utf-8"?>
<?mso-contentType ?>
<SharedContentType xmlns="Microsoft.SharePoint.Taxonomy.ContentTypeSync" SourceId="66693000-3e12-4b44-a742-9a2ba35b7d28" ContentTypeId="0x0101000C70A82DFAAC384DB9F6EBA2C8B87C57" PreviousValue="false"/>
</file>

<file path=customXml/item6.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0" ma:contentTypeDescription="" ma:contentTypeScope="" ma:versionID="fd2834adb9900770fd8ac47e48982e59">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3aaa22ad247f61109098272a7d3b0503"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Regulatory Director (TD)"/>
              <xsd:enumeration value="Deputy Director of Regulation"/>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Executiv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Development of Regulations and Guides"/>
              <xsd:enumeration value="HoR - Emergency Preparedness and Response"/>
              <xsd:enumeration value="HoR - Research and Development"/>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R - Regulatory Development"/>
              <xsd:enumeration value="HoP - Civil Engineering and External Hazards"/>
              <xsd:enumeration value="HoP - Cyber Security &amp; Information Assurance"/>
              <xsd:enumeration value="HoP - Divisional Delivery Support"/>
              <xsd:enumeration value="HoP - Electrical, Control and Instrumentation Engineering"/>
              <xsd:enumeration value="HoP - Fault Analysis"/>
              <xsd:enumeration value="HoP - Human and Organisational Capability"/>
              <xsd:enumeration value="HoP - Innovation"/>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Legal Cell Lead"/>
              <xsd:enumeration value="Regulatory Capability Lead"/>
              <xsd:enumeration value="Regulatory Intelligence Lead"/>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PolicyPortalDocRef xmlns="8c4e2855-9588-4bc9-9890-af639bd565eb" xsi:nil="true"/>
    <PolicyPortalDocType xmlns="8c4e2855-9588-4bc9-9890-af639bd565eb" xsi:nil="true"/>
    <PolicyPortalIssueDate xmlns="8c4e2855-9588-4bc9-9890-af639bd565eb" xsi:nil="true"/>
    <PolicyPortalIssueNo xmlns="8c4e2855-9588-4bc9-9890-af639bd565eb" xsi:nil="true"/>
    <PolicyPortalOldDocRef xmlns="8c4e2855-9588-4bc9-9890-af639bd565eb" xsi:nil="true"/>
    <PolicyPortalOldRecordRef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TaxCatchAll xmlns="05350e14-297a-489c-ad04-faf6563b232c"/>
    <dd2817321d504f1caee75a1112d299d4 xmlns="fbd4c4c3-96d4-4265-b68e-6a383a5dca66">
      <Terms xmlns="http://schemas.microsoft.com/office/infopath/2007/PartnerControls"/>
    </dd2817321d504f1caee75a1112d299d4>
    <PolicyPortalReviewDate xmlns="8c4e2855-9588-4bc9-9890-af639bd565eb" xsi:nil="true"/>
    <PCR_x003f_ xmlns="fbd4c4c3-96d4-4265-b68e-6a383a5dca66">false</PCR_x003f_>
    <PolicyPortalIssueHistoryComments xmlns="8c4e2855-9588-4bc9-9890-af639bd565eb"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952979F-9688-4480-B88B-19597C3B86AF}">
  <ds:schemaRefs>
    <ds:schemaRef ds:uri="http://schemas.microsoft.com/sharepoint/events"/>
  </ds:schemaRefs>
</ds:datastoreItem>
</file>

<file path=customXml/itemProps3.xml><?xml version="1.0" encoding="utf-8"?>
<ds:datastoreItem xmlns:ds="http://schemas.openxmlformats.org/officeDocument/2006/customXml" ds:itemID="{3492CFD0-1D46-42A0-9AA8-2745650DFEDA}">
  <ds:schemaRefs>
    <ds:schemaRef ds:uri="http://schemas.microsoft.com/sharepoint/v3/contenttype/forms"/>
  </ds:schemaRefs>
</ds:datastoreItem>
</file>

<file path=customXml/itemProps4.xml><?xml version="1.0" encoding="utf-8"?>
<ds:datastoreItem xmlns:ds="http://schemas.openxmlformats.org/officeDocument/2006/customXml" ds:itemID="{487AFFFF-0EF9-47EE-855C-9CC63E53B31E}">
  <ds:schemaRefs>
    <ds:schemaRef ds:uri="http://schemas.openxmlformats.org/officeDocument/2006/bibliography"/>
  </ds:schemaRefs>
</ds:datastoreItem>
</file>

<file path=customXml/itemProps5.xml><?xml version="1.0" encoding="utf-8"?>
<ds:datastoreItem xmlns:ds="http://schemas.openxmlformats.org/officeDocument/2006/customXml" ds:itemID="{810F156D-6995-4332-B36C-D73D2B896641}">
  <ds:schemaRefs>
    <ds:schemaRef ds:uri="Microsoft.SharePoint.Taxonomy.ContentTypeSync"/>
  </ds:schemaRefs>
</ds:datastoreItem>
</file>

<file path=customXml/itemProps6.xml><?xml version="1.0" encoding="utf-8"?>
<ds:datastoreItem xmlns:ds="http://schemas.openxmlformats.org/officeDocument/2006/customXml" ds:itemID="{AA03E655-BED4-4346-BC4D-B9F5BDE440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39B0B622-6964-4C98-94D0-69470DD82012}">
  <ds:schemaRefs>
    <ds:schemaRef ds:uri="http://schemas.microsoft.com/office/2006/metadata/properties"/>
    <ds:schemaRef ds:uri="http://schemas.microsoft.com/office/infopath/2007/PartnerControls"/>
    <ds:schemaRef ds:uri="8c4e2855-9588-4bc9-9890-af639bd565eb"/>
    <ds:schemaRef ds:uri="05350e14-297a-489c-ad04-faf6563b232c"/>
    <ds:schemaRef ds:uri="fbd4c4c3-96d4-4265-b68e-6a383a5dca66"/>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12</Pages>
  <Words>3133</Words>
  <Characters>17863</Characters>
  <Application>Microsoft Office Word</Application>
  <DocSecurity>0</DocSecurity>
  <Lines>148</Lines>
  <Paragraphs>41</Paragraphs>
  <ScaleCrop>false</ScaleCrop>
  <HeadingPairs>
    <vt:vector size="2" baseType="variant">
      <vt:variant>
        <vt:lpstr>Title</vt:lpstr>
      </vt:variant>
      <vt:variant>
        <vt:i4>1</vt:i4>
      </vt:variant>
    </vt:vector>
  </HeadingPairs>
  <TitlesOfParts>
    <vt:vector size="1" baseType="lpstr">
      <vt:lpstr>LC7 – Incidents on the Site</vt:lpstr>
    </vt:vector>
  </TitlesOfParts>
  <Manager>Office for Nuclear Regulation</Manager>
  <Company>Office for Nuclear Regulation</Company>
  <LinksUpToDate>false</LinksUpToDate>
  <CharactersWithSpaces>20955</CharactersWithSpaces>
  <SharedDoc>false</SharedDoc>
  <HLinks>
    <vt:vector size="48" baseType="variant">
      <vt:variant>
        <vt:i4>1703999</vt:i4>
      </vt:variant>
      <vt:variant>
        <vt:i4>44</vt:i4>
      </vt:variant>
      <vt:variant>
        <vt:i4>0</vt:i4>
      </vt:variant>
      <vt:variant>
        <vt:i4>5</vt:i4>
      </vt:variant>
      <vt:variant>
        <vt:lpwstr/>
      </vt:variant>
      <vt:variant>
        <vt:lpwstr>_Toc192257911</vt:lpwstr>
      </vt:variant>
      <vt:variant>
        <vt:i4>1703999</vt:i4>
      </vt:variant>
      <vt:variant>
        <vt:i4>38</vt:i4>
      </vt:variant>
      <vt:variant>
        <vt:i4>0</vt:i4>
      </vt:variant>
      <vt:variant>
        <vt:i4>5</vt:i4>
      </vt:variant>
      <vt:variant>
        <vt:lpwstr/>
      </vt:variant>
      <vt:variant>
        <vt:lpwstr>_Toc192257910</vt:lpwstr>
      </vt:variant>
      <vt:variant>
        <vt:i4>1769535</vt:i4>
      </vt:variant>
      <vt:variant>
        <vt:i4>32</vt:i4>
      </vt:variant>
      <vt:variant>
        <vt:i4>0</vt:i4>
      </vt:variant>
      <vt:variant>
        <vt:i4>5</vt:i4>
      </vt:variant>
      <vt:variant>
        <vt:lpwstr/>
      </vt:variant>
      <vt:variant>
        <vt:lpwstr>_Toc192257909</vt:lpwstr>
      </vt:variant>
      <vt:variant>
        <vt:i4>1769535</vt:i4>
      </vt:variant>
      <vt:variant>
        <vt:i4>26</vt:i4>
      </vt:variant>
      <vt:variant>
        <vt:i4>0</vt:i4>
      </vt:variant>
      <vt:variant>
        <vt:i4>5</vt:i4>
      </vt:variant>
      <vt:variant>
        <vt:lpwstr/>
      </vt:variant>
      <vt:variant>
        <vt:lpwstr>_Toc192257908</vt:lpwstr>
      </vt:variant>
      <vt:variant>
        <vt:i4>1769535</vt:i4>
      </vt:variant>
      <vt:variant>
        <vt:i4>20</vt:i4>
      </vt:variant>
      <vt:variant>
        <vt:i4>0</vt:i4>
      </vt:variant>
      <vt:variant>
        <vt:i4>5</vt:i4>
      </vt:variant>
      <vt:variant>
        <vt:lpwstr/>
      </vt:variant>
      <vt:variant>
        <vt:lpwstr>_Toc192257907</vt:lpwstr>
      </vt:variant>
      <vt:variant>
        <vt:i4>1769535</vt:i4>
      </vt:variant>
      <vt:variant>
        <vt:i4>14</vt:i4>
      </vt:variant>
      <vt:variant>
        <vt:i4>0</vt:i4>
      </vt:variant>
      <vt:variant>
        <vt:i4>5</vt:i4>
      </vt:variant>
      <vt:variant>
        <vt:lpwstr/>
      </vt:variant>
      <vt:variant>
        <vt:lpwstr>_Toc192257906</vt:lpwstr>
      </vt:variant>
      <vt:variant>
        <vt:i4>1769535</vt:i4>
      </vt:variant>
      <vt:variant>
        <vt:i4>8</vt:i4>
      </vt:variant>
      <vt:variant>
        <vt:i4>0</vt:i4>
      </vt:variant>
      <vt:variant>
        <vt:i4>5</vt:i4>
      </vt:variant>
      <vt:variant>
        <vt:lpwstr/>
      </vt:variant>
      <vt:variant>
        <vt:lpwstr>_Toc192257905</vt:lpwstr>
      </vt:variant>
      <vt:variant>
        <vt:i4>1769535</vt:i4>
      </vt:variant>
      <vt:variant>
        <vt:i4>2</vt:i4>
      </vt:variant>
      <vt:variant>
        <vt:i4>0</vt:i4>
      </vt:variant>
      <vt:variant>
        <vt:i4>5</vt:i4>
      </vt:variant>
      <vt:variant>
        <vt:lpwstr/>
      </vt:variant>
      <vt:variant>
        <vt:lpwstr>_Toc192257904</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LC7 – Incidents on the Site</dc:title>
  <dc:subject>[Subtitle or description]</dc:subject>
  <cp:keywords>[Key words separated by commas]</cp:keywords>
  <dc:description/>
  <cp:revision>3</cp:revision>
  <cp:lastPrinted>2016-11-28T19:35:00Z</cp:lastPrinted>
  <dcterms:created xsi:type="dcterms:W3CDTF">2025-09-29T17:26:00Z</dcterms:created>
  <dcterms:modified xsi:type="dcterms:W3CDTF">2025-09-29T17:26:00Z</dcterms:modified>
  <cp:contentStatus>6.2</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y fmtid="{D5CDD505-2E9C-101B-9397-08002B2CF9AE}" pid="10" name="docLang">
    <vt:lpwstr>en</vt:lpwstr>
  </property>
</Properties>
</file>