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A67260D" w:rsidR="00595C8C" w:rsidRPr="00595C8C" w:rsidRDefault="00595C8C" w:rsidP="00595C8C">
            <w:pPr>
              <w:pStyle w:val="InnerCoverTitle"/>
              <w:rPr>
                <w:sz w:val="36"/>
                <w:szCs w:val="36"/>
              </w:rPr>
            </w:pPr>
            <w:r w:rsidRPr="00595C8C">
              <w:rPr>
                <w:sz w:val="36"/>
                <w:szCs w:val="36"/>
              </w:rPr>
              <w:t xml:space="preserve">ONR </w:t>
            </w:r>
            <w:r w:rsidR="00002389">
              <w:rPr>
                <w:sz w:val="36"/>
                <w:szCs w:val="36"/>
              </w:rPr>
              <w:t xml:space="preserve">Guidance </w:t>
            </w:r>
            <w:r w:rsidR="00393066">
              <w:rPr>
                <w:sz w:val="36"/>
                <w:szCs w:val="36"/>
              </w:rPr>
              <w:t>Document</w:t>
            </w:r>
          </w:p>
          <w:sdt>
            <w:sdtPr>
              <w:rPr>
                <w:sz w:val="56"/>
                <w:szCs w:val="56"/>
              </w:rPr>
              <w:id w:val="1228188510"/>
              <w:placeholder>
                <w:docPart w:val="DefaultPlaceholder_-1854013440"/>
              </w:placeholder>
            </w:sdtPr>
            <w:sdtEndPr/>
            <w:sdtContent>
              <w:p w14:paraId="7C4EA414" w14:textId="7C4D6936" w:rsidR="00D0226A" w:rsidRPr="001E03E1" w:rsidRDefault="00CC7CC5" w:rsidP="001E03E1">
                <w:pPr>
                  <w:pStyle w:val="CoverTitle"/>
                  <w:rPr>
                    <w:szCs w:val="90"/>
                  </w:rPr>
                </w:pPr>
                <w:sdt>
                  <w:sdtPr>
                    <w:rPr>
                      <w:sz w:val="56"/>
                      <w:szCs w:val="5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9A6E1A">
                      <w:rPr>
                        <w:sz w:val="56"/>
                        <w:szCs w:val="56"/>
                      </w:rPr>
                      <w:t>Notification Guidance for Nuclear Safeguards Incidents</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76C2B47E" w14:textId="77777777" w:rsidR="000D0E23" w:rsidRDefault="000D0E23" w:rsidP="006B3EF9">
      <w:pPr>
        <w:tabs>
          <w:tab w:val="left" w:pos="2820"/>
        </w:tabs>
        <w:rPr>
          <w:b/>
          <w:sz w:val="28"/>
          <w:szCs w:val="28"/>
        </w:rPr>
        <w:sectPr w:rsidR="000D0E23" w:rsidSect="004C4891">
          <w:headerReference w:type="default" r:id="rId16"/>
          <w:footerReference w:type="default" r:id="rId17"/>
          <w:pgSz w:w="11906" w:h="16838" w:code="9"/>
          <w:pgMar w:top="1440" w:right="1080" w:bottom="1440" w:left="1080" w:header="397" w:footer="397" w:gutter="0"/>
          <w:cols w:space="312"/>
          <w:titlePg/>
          <w:docGrid w:linePitch="360"/>
        </w:sectPr>
      </w:pPr>
    </w:p>
    <w:p w14:paraId="46EFBC08" w14:textId="55FE17BE" w:rsidR="006B3EF9" w:rsidRPr="00DB0C2F" w:rsidRDefault="006B3EF9" w:rsidP="006B3EF9">
      <w:pPr>
        <w:tabs>
          <w:tab w:val="left" w:pos="2820"/>
        </w:tabs>
        <w:rPr>
          <w:color w:val="22413A"/>
          <w:sz w:val="48"/>
        </w:rPr>
      </w:pPr>
      <w:r w:rsidRPr="00DB0C2F">
        <w:rPr>
          <w:color w:val="22413A"/>
          <w:sz w:val="48"/>
        </w:rPr>
        <w:lastRenderedPageBreak/>
        <w:t>Contents</w:t>
      </w:r>
    </w:p>
    <w:p w14:paraId="25F85068" w14:textId="596B61D7" w:rsidR="00D84108" w:rsidRDefault="000D0E23">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"1-2" \h \z \u </w:instrText>
      </w:r>
      <w:r>
        <w:fldChar w:fldCharType="separate"/>
      </w:r>
      <w:hyperlink w:anchor="_Toc220420939" w:history="1">
        <w:r w:rsidR="00D84108" w:rsidRPr="00AA4192">
          <w:rPr>
            <w:rStyle w:val="Hyperlink"/>
          </w:rPr>
          <w:t>1.</w:t>
        </w:r>
        <w:r w:rsidR="00D84108">
          <w:rPr>
            <w:rFonts w:asciiTheme="minorHAnsi" w:eastAsiaTheme="minorEastAsia" w:hAnsiTheme="minorHAnsi" w:cstheme="minorBidi"/>
            <w:kern w:val="2"/>
            <w:szCs w:val="24"/>
            <w:lang w:eastAsia="en-GB" w:bidi="ar-SA"/>
            <w14:ligatures w14:val="standardContextual"/>
          </w:rPr>
          <w:tab/>
        </w:r>
        <w:r w:rsidR="00D84108" w:rsidRPr="00AA4192">
          <w:rPr>
            <w:rStyle w:val="Hyperlink"/>
          </w:rPr>
          <w:t>Purpose and Scope</w:t>
        </w:r>
        <w:r w:rsidR="00D84108">
          <w:rPr>
            <w:webHidden/>
          </w:rPr>
          <w:tab/>
        </w:r>
        <w:r w:rsidR="00D84108">
          <w:rPr>
            <w:webHidden/>
          </w:rPr>
          <w:fldChar w:fldCharType="begin"/>
        </w:r>
        <w:r w:rsidR="00D84108">
          <w:rPr>
            <w:webHidden/>
          </w:rPr>
          <w:instrText xml:space="preserve"> PAGEREF _Toc220420939 \h </w:instrText>
        </w:r>
        <w:r w:rsidR="00D84108">
          <w:rPr>
            <w:webHidden/>
          </w:rPr>
        </w:r>
        <w:r w:rsidR="00D84108">
          <w:rPr>
            <w:webHidden/>
          </w:rPr>
          <w:fldChar w:fldCharType="separate"/>
        </w:r>
        <w:r w:rsidR="00D84108">
          <w:rPr>
            <w:webHidden/>
          </w:rPr>
          <w:t>3</w:t>
        </w:r>
        <w:r w:rsidR="00D84108">
          <w:rPr>
            <w:webHidden/>
          </w:rPr>
          <w:fldChar w:fldCharType="end"/>
        </w:r>
      </w:hyperlink>
    </w:p>
    <w:p w14:paraId="42315A15" w14:textId="08722F87" w:rsidR="00D84108" w:rsidRDefault="00D8410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940" w:history="1">
        <w:r w:rsidRPr="00AA4192">
          <w:rPr>
            <w:rStyle w:val="Hyperlink"/>
          </w:rPr>
          <w:t>1.1.</w:t>
        </w:r>
        <w:r>
          <w:rPr>
            <w:rFonts w:asciiTheme="minorHAnsi" w:eastAsiaTheme="minorEastAsia" w:hAnsiTheme="minorHAnsi" w:cstheme="minorBidi"/>
            <w:kern w:val="2"/>
            <w:szCs w:val="24"/>
            <w:lang w:eastAsia="en-GB" w:bidi="ar-SA"/>
            <w14:ligatures w14:val="standardContextual"/>
          </w:rPr>
          <w:tab/>
        </w:r>
        <w:r w:rsidRPr="00AA4192">
          <w:rPr>
            <w:rStyle w:val="Hyperlink"/>
          </w:rPr>
          <w:t>Purpose</w:t>
        </w:r>
        <w:r>
          <w:rPr>
            <w:webHidden/>
          </w:rPr>
          <w:tab/>
        </w:r>
        <w:r>
          <w:rPr>
            <w:webHidden/>
          </w:rPr>
          <w:fldChar w:fldCharType="begin"/>
        </w:r>
        <w:r>
          <w:rPr>
            <w:webHidden/>
          </w:rPr>
          <w:instrText xml:space="preserve"> PAGEREF _Toc220420940 \h </w:instrText>
        </w:r>
        <w:r>
          <w:rPr>
            <w:webHidden/>
          </w:rPr>
        </w:r>
        <w:r>
          <w:rPr>
            <w:webHidden/>
          </w:rPr>
          <w:fldChar w:fldCharType="separate"/>
        </w:r>
        <w:r>
          <w:rPr>
            <w:webHidden/>
          </w:rPr>
          <w:t>3</w:t>
        </w:r>
        <w:r>
          <w:rPr>
            <w:webHidden/>
          </w:rPr>
          <w:fldChar w:fldCharType="end"/>
        </w:r>
      </w:hyperlink>
    </w:p>
    <w:p w14:paraId="7A59A939" w14:textId="56EAD253" w:rsidR="00D84108" w:rsidRDefault="00D8410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941" w:history="1">
        <w:r w:rsidRPr="00AA4192">
          <w:rPr>
            <w:rStyle w:val="Hyperlink"/>
          </w:rPr>
          <w:t>1.2.</w:t>
        </w:r>
        <w:r>
          <w:rPr>
            <w:rFonts w:asciiTheme="minorHAnsi" w:eastAsiaTheme="minorEastAsia" w:hAnsiTheme="minorHAnsi" w:cstheme="minorBidi"/>
            <w:kern w:val="2"/>
            <w:szCs w:val="24"/>
            <w:lang w:eastAsia="en-GB" w:bidi="ar-SA"/>
            <w14:ligatures w14:val="standardContextual"/>
          </w:rPr>
          <w:tab/>
        </w:r>
        <w:r w:rsidRPr="00AA4192">
          <w:rPr>
            <w:rStyle w:val="Hyperlink"/>
          </w:rPr>
          <w:t>Scope and Applicability</w:t>
        </w:r>
        <w:r>
          <w:rPr>
            <w:webHidden/>
          </w:rPr>
          <w:tab/>
        </w:r>
        <w:r>
          <w:rPr>
            <w:webHidden/>
          </w:rPr>
          <w:fldChar w:fldCharType="begin"/>
        </w:r>
        <w:r>
          <w:rPr>
            <w:webHidden/>
          </w:rPr>
          <w:instrText xml:space="preserve"> PAGEREF _Toc220420941 \h </w:instrText>
        </w:r>
        <w:r>
          <w:rPr>
            <w:webHidden/>
          </w:rPr>
        </w:r>
        <w:r>
          <w:rPr>
            <w:webHidden/>
          </w:rPr>
          <w:fldChar w:fldCharType="separate"/>
        </w:r>
        <w:r>
          <w:rPr>
            <w:webHidden/>
          </w:rPr>
          <w:t>3</w:t>
        </w:r>
        <w:r>
          <w:rPr>
            <w:webHidden/>
          </w:rPr>
          <w:fldChar w:fldCharType="end"/>
        </w:r>
      </w:hyperlink>
    </w:p>
    <w:p w14:paraId="5CBDE87D" w14:textId="01BA79BF" w:rsidR="00D84108" w:rsidRDefault="00D8410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942" w:history="1">
        <w:r w:rsidRPr="00AA4192">
          <w:rPr>
            <w:rStyle w:val="Hyperlink"/>
          </w:rPr>
          <w:t>1.3.</w:t>
        </w:r>
        <w:r>
          <w:rPr>
            <w:rFonts w:asciiTheme="minorHAnsi" w:eastAsiaTheme="minorEastAsia" w:hAnsiTheme="minorHAnsi" w:cstheme="minorBidi"/>
            <w:kern w:val="2"/>
            <w:szCs w:val="24"/>
            <w:lang w:eastAsia="en-GB" w:bidi="ar-SA"/>
            <w14:ligatures w14:val="standardContextual"/>
          </w:rPr>
          <w:tab/>
        </w:r>
        <w:r w:rsidRPr="00AA4192">
          <w:rPr>
            <w:rStyle w:val="Hyperlink"/>
          </w:rPr>
          <w:t>Roles and Responsibilities</w:t>
        </w:r>
        <w:r>
          <w:rPr>
            <w:webHidden/>
          </w:rPr>
          <w:tab/>
        </w:r>
        <w:r>
          <w:rPr>
            <w:webHidden/>
          </w:rPr>
          <w:fldChar w:fldCharType="begin"/>
        </w:r>
        <w:r>
          <w:rPr>
            <w:webHidden/>
          </w:rPr>
          <w:instrText xml:space="preserve"> PAGEREF _Toc220420942 \h </w:instrText>
        </w:r>
        <w:r>
          <w:rPr>
            <w:webHidden/>
          </w:rPr>
        </w:r>
        <w:r>
          <w:rPr>
            <w:webHidden/>
          </w:rPr>
          <w:fldChar w:fldCharType="separate"/>
        </w:r>
        <w:r>
          <w:rPr>
            <w:webHidden/>
          </w:rPr>
          <w:t>3</w:t>
        </w:r>
        <w:r>
          <w:rPr>
            <w:webHidden/>
          </w:rPr>
          <w:fldChar w:fldCharType="end"/>
        </w:r>
      </w:hyperlink>
    </w:p>
    <w:p w14:paraId="7C8CFC1E" w14:textId="67D5E992" w:rsidR="00D84108" w:rsidRDefault="00D8410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943" w:history="1">
        <w:r w:rsidRPr="00AA4192">
          <w:rPr>
            <w:rStyle w:val="Hyperlink"/>
            <w:shd w:val="clear" w:color="auto" w:fill="FFFFFF"/>
          </w:rPr>
          <w:t>1.4</w:t>
        </w:r>
        <w:r>
          <w:rPr>
            <w:rFonts w:asciiTheme="minorHAnsi" w:eastAsiaTheme="minorEastAsia" w:hAnsiTheme="minorHAnsi" w:cstheme="minorBidi"/>
            <w:kern w:val="2"/>
            <w:szCs w:val="24"/>
            <w:lang w:eastAsia="en-GB" w:bidi="ar-SA"/>
            <w14:ligatures w14:val="standardContextual"/>
          </w:rPr>
          <w:tab/>
        </w:r>
        <w:r w:rsidRPr="00AA4192">
          <w:rPr>
            <w:rStyle w:val="Hyperlink"/>
            <w:shd w:val="clear" w:color="auto" w:fill="FFFFFF"/>
          </w:rPr>
          <w:t>Onward reporting of relevant information by ONR</w:t>
        </w:r>
        <w:r>
          <w:rPr>
            <w:webHidden/>
          </w:rPr>
          <w:tab/>
        </w:r>
        <w:r>
          <w:rPr>
            <w:webHidden/>
          </w:rPr>
          <w:fldChar w:fldCharType="begin"/>
        </w:r>
        <w:r>
          <w:rPr>
            <w:webHidden/>
          </w:rPr>
          <w:instrText xml:space="preserve"> PAGEREF _Toc220420943 \h </w:instrText>
        </w:r>
        <w:r>
          <w:rPr>
            <w:webHidden/>
          </w:rPr>
        </w:r>
        <w:r>
          <w:rPr>
            <w:webHidden/>
          </w:rPr>
          <w:fldChar w:fldCharType="separate"/>
        </w:r>
        <w:r>
          <w:rPr>
            <w:webHidden/>
          </w:rPr>
          <w:t>3</w:t>
        </w:r>
        <w:r>
          <w:rPr>
            <w:webHidden/>
          </w:rPr>
          <w:fldChar w:fldCharType="end"/>
        </w:r>
      </w:hyperlink>
    </w:p>
    <w:p w14:paraId="47B0FCA4" w14:textId="6D8E5C4C" w:rsidR="00D84108" w:rsidRDefault="00D8410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944" w:history="1">
        <w:r w:rsidRPr="00AA4192">
          <w:rPr>
            <w:rStyle w:val="Hyperlink"/>
          </w:rPr>
          <w:t>1.5</w:t>
        </w:r>
        <w:r>
          <w:rPr>
            <w:rFonts w:asciiTheme="minorHAnsi" w:eastAsiaTheme="minorEastAsia" w:hAnsiTheme="minorHAnsi" w:cstheme="minorBidi"/>
            <w:kern w:val="2"/>
            <w:szCs w:val="24"/>
            <w:lang w:eastAsia="en-GB" w:bidi="ar-SA"/>
            <w14:ligatures w14:val="standardContextual"/>
          </w:rPr>
          <w:tab/>
        </w:r>
        <w:r w:rsidRPr="00AA4192">
          <w:rPr>
            <w:rStyle w:val="Hyperlink"/>
          </w:rPr>
          <w:t>Definitions</w:t>
        </w:r>
        <w:r>
          <w:rPr>
            <w:webHidden/>
          </w:rPr>
          <w:tab/>
        </w:r>
        <w:r>
          <w:rPr>
            <w:webHidden/>
          </w:rPr>
          <w:fldChar w:fldCharType="begin"/>
        </w:r>
        <w:r>
          <w:rPr>
            <w:webHidden/>
          </w:rPr>
          <w:instrText xml:space="preserve"> PAGEREF _Toc220420944 \h </w:instrText>
        </w:r>
        <w:r>
          <w:rPr>
            <w:webHidden/>
          </w:rPr>
        </w:r>
        <w:r>
          <w:rPr>
            <w:webHidden/>
          </w:rPr>
          <w:fldChar w:fldCharType="separate"/>
        </w:r>
        <w:r>
          <w:rPr>
            <w:webHidden/>
          </w:rPr>
          <w:t>4</w:t>
        </w:r>
        <w:r>
          <w:rPr>
            <w:webHidden/>
          </w:rPr>
          <w:fldChar w:fldCharType="end"/>
        </w:r>
      </w:hyperlink>
    </w:p>
    <w:p w14:paraId="6BD8EF39" w14:textId="54946E7F" w:rsidR="00D84108" w:rsidRDefault="00D84108">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20945" w:history="1">
        <w:r w:rsidRPr="00AA4192">
          <w:rPr>
            <w:rStyle w:val="Hyperlink"/>
          </w:rPr>
          <w:t>2.</w:t>
        </w:r>
        <w:r>
          <w:rPr>
            <w:rFonts w:asciiTheme="minorHAnsi" w:eastAsiaTheme="minorEastAsia" w:hAnsiTheme="minorHAnsi" w:cstheme="minorBidi"/>
            <w:kern w:val="2"/>
            <w:szCs w:val="24"/>
            <w:lang w:eastAsia="en-GB" w:bidi="ar-SA"/>
            <w14:ligatures w14:val="standardContextual"/>
          </w:rPr>
          <w:tab/>
        </w:r>
        <w:r w:rsidRPr="00AA4192">
          <w:rPr>
            <w:rStyle w:val="Hyperlink"/>
          </w:rPr>
          <w:t>ONR’s Incident Categories</w:t>
        </w:r>
        <w:r>
          <w:rPr>
            <w:webHidden/>
          </w:rPr>
          <w:tab/>
        </w:r>
        <w:r>
          <w:rPr>
            <w:webHidden/>
          </w:rPr>
          <w:fldChar w:fldCharType="begin"/>
        </w:r>
        <w:r>
          <w:rPr>
            <w:webHidden/>
          </w:rPr>
          <w:instrText xml:space="preserve"> PAGEREF _Toc220420945 \h </w:instrText>
        </w:r>
        <w:r>
          <w:rPr>
            <w:webHidden/>
          </w:rPr>
        </w:r>
        <w:r>
          <w:rPr>
            <w:webHidden/>
          </w:rPr>
          <w:fldChar w:fldCharType="separate"/>
        </w:r>
        <w:r>
          <w:rPr>
            <w:webHidden/>
          </w:rPr>
          <w:t>4</w:t>
        </w:r>
        <w:r>
          <w:rPr>
            <w:webHidden/>
          </w:rPr>
          <w:fldChar w:fldCharType="end"/>
        </w:r>
      </w:hyperlink>
    </w:p>
    <w:p w14:paraId="7C5E6121" w14:textId="44C19764" w:rsidR="00D84108" w:rsidRDefault="00D8410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946" w:history="1">
        <w:r w:rsidRPr="00AA4192">
          <w:rPr>
            <w:rStyle w:val="Hyperlink"/>
          </w:rPr>
          <w:t>2.1.</w:t>
        </w:r>
        <w:r>
          <w:rPr>
            <w:rFonts w:asciiTheme="minorHAnsi" w:eastAsiaTheme="minorEastAsia" w:hAnsiTheme="minorHAnsi" w:cstheme="minorBidi"/>
            <w:kern w:val="2"/>
            <w:szCs w:val="24"/>
            <w:lang w:eastAsia="en-GB" w:bidi="ar-SA"/>
            <w14:ligatures w14:val="standardContextual"/>
          </w:rPr>
          <w:tab/>
        </w:r>
        <w:r w:rsidRPr="00AA4192">
          <w:rPr>
            <w:rStyle w:val="Hyperlink"/>
          </w:rPr>
          <w:t>Implementing ONR’s Safeguards Incident categories</w:t>
        </w:r>
        <w:r>
          <w:rPr>
            <w:webHidden/>
          </w:rPr>
          <w:tab/>
        </w:r>
        <w:r>
          <w:rPr>
            <w:webHidden/>
          </w:rPr>
          <w:fldChar w:fldCharType="begin"/>
        </w:r>
        <w:r>
          <w:rPr>
            <w:webHidden/>
          </w:rPr>
          <w:instrText xml:space="preserve"> PAGEREF _Toc220420946 \h </w:instrText>
        </w:r>
        <w:r>
          <w:rPr>
            <w:webHidden/>
          </w:rPr>
        </w:r>
        <w:r>
          <w:rPr>
            <w:webHidden/>
          </w:rPr>
          <w:fldChar w:fldCharType="separate"/>
        </w:r>
        <w:r>
          <w:rPr>
            <w:webHidden/>
          </w:rPr>
          <w:t>4</w:t>
        </w:r>
        <w:r>
          <w:rPr>
            <w:webHidden/>
          </w:rPr>
          <w:fldChar w:fldCharType="end"/>
        </w:r>
      </w:hyperlink>
    </w:p>
    <w:p w14:paraId="4BC11FE8" w14:textId="297C98A1" w:rsidR="00D84108" w:rsidRDefault="00D84108">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20420947" w:history="1">
        <w:r w:rsidRPr="00AA4192">
          <w:rPr>
            <w:rStyle w:val="Hyperlink"/>
          </w:rPr>
          <w:t>2.2.</w:t>
        </w:r>
        <w:r>
          <w:rPr>
            <w:rFonts w:asciiTheme="minorHAnsi" w:eastAsiaTheme="minorEastAsia" w:hAnsiTheme="minorHAnsi" w:cstheme="minorBidi"/>
            <w:kern w:val="2"/>
            <w:szCs w:val="24"/>
            <w:lang w:eastAsia="en-GB" w:bidi="ar-SA"/>
            <w14:ligatures w14:val="standardContextual"/>
          </w:rPr>
          <w:tab/>
        </w:r>
        <w:r w:rsidRPr="00AA4192">
          <w:rPr>
            <w:rStyle w:val="Hyperlink"/>
          </w:rPr>
          <w:t>Incident significance</w:t>
        </w:r>
        <w:r>
          <w:rPr>
            <w:webHidden/>
          </w:rPr>
          <w:tab/>
        </w:r>
        <w:r>
          <w:rPr>
            <w:webHidden/>
          </w:rPr>
          <w:fldChar w:fldCharType="begin"/>
        </w:r>
        <w:r>
          <w:rPr>
            <w:webHidden/>
          </w:rPr>
          <w:instrText xml:space="preserve"> PAGEREF _Toc220420947 \h </w:instrText>
        </w:r>
        <w:r>
          <w:rPr>
            <w:webHidden/>
          </w:rPr>
        </w:r>
        <w:r>
          <w:rPr>
            <w:webHidden/>
          </w:rPr>
          <w:fldChar w:fldCharType="separate"/>
        </w:r>
        <w:r>
          <w:rPr>
            <w:webHidden/>
          </w:rPr>
          <w:t>5</w:t>
        </w:r>
        <w:r>
          <w:rPr>
            <w:webHidden/>
          </w:rPr>
          <w:fldChar w:fldCharType="end"/>
        </w:r>
      </w:hyperlink>
    </w:p>
    <w:p w14:paraId="4AF1D6EE" w14:textId="67D59E8B" w:rsidR="00D84108" w:rsidRDefault="00D84108">
      <w:pPr>
        <w:pStyle w:val="TOC1"/>
        <w:rPr>
          <w:rFonts w:asciiTheme="minorHAnsi" w:eastAsiaTheme="minorEastAsia" w:hAnsiTheme="minorHAnsi" w:cstheme="minorBidi"/>
          <w:kern w:val="2"/>
          <w:szCs w:val="24"/>
          <w:lang w:eastAsia="en-GB" w:bidi="ar-SA"/>
          <w14:ligatures w14:val="standardContextual"/>
        </w:rPr>
      </w:pPr>
      <w:hyperlink w:anchor="_Toc220420948" w:history="1">
        <w:r w:rsidRPr="00AA4192">
          <w:rPr>
            <w:rStyle w:val="Hyperlink"/>
          </w:rPr>
          <w:t>References</w:t>
        </w:r>
        <w:r>
          <w:rPr>
            <w:webHidden/>
          </w:rPr>
          <w:tab/>
        </w:r>
        <w:r>
          <w:rPr>
            <w:webHidden/>
          </w:rPr>
          <w:fldChar w:fldCharType="begin"/>
        </w:r>
        <w:r>
          <w:rPr>
            <w:webHidden/>
          </w:rPr>
          <w:instrText xml:space="preserve"> PAGEREF _Toc220420948 \h </w:instrText>
        </w:r>
        <w:r>
          <w:rPr>
            <w:webHidden/>
          </w:rPr>
        </w:r>
        <w:r>
          <w:rPr>
            <w:webHidden/>
          </w:rPr>
          <w:fldChar w:fldCharType="separate"/>
        </w:r>
        <w:r>
          <w:rPr>
            <w:webHidden/>
          </w:rPr>
          <w:t>6</w:t>
        </w:r>
        <w:r>
          <w:rPr>
            <w:webHidden/>
          </w:rPr>
          <w:fldChar w:fldCharType="end"/>
        </w:r>
      </w:hyperlink>
    </w:p>
    <w:p w14:paraId="3ACF4586" w14:textId="195461B2" w:rsidR="00D84108" w:rsidRDefault="00D84108">
      <w:pPr>
        <w:pStyle w:val="TOC1"/>
        <w:rPr>
          <w:rFonts w:asciiTheme="minorHAnsi" w:eastAsiaTheme="minorEastAsia" w:hAnsiTheme="minorHAnsi" w:cstheme="minorBidi"/>
          <w:kern w:val="2"/>
          <w:szCs w:val="24"/>
          <w:lang w:eastAsia="en-GB" w:bidi="ar-SA"/>
          <w14:ligatures w14:val="standardContextual"/>
        </w:rPr>
      </w:pPr>
      <w:hyperlink w:anchor="_Toc220420949" w:history="1">
        <w:r w:rsidRPr="00AA4192">
          <w:rPr>
            <w:rStyle w:val="Hyperlink"/>
          </w:rPr>
          <w:t>Appendix A - Nuclear Safeguards Incident Categories</w:t>
        </w:r>
        <w:r>
          <w:rPr>
            <w:webHidden/>
          </w:rPr>
          <w:tab/>
        </w:r>
        <w:r>
          <w:rPr>
            <w:webHidden/>
          </w:rPr>
          <w:fldChar w:fldCharType="begin"/>
        </w:r>
        <w:r>
          <w:rPr>
            <w:webHidden/>
          </w:rPr>
          <w:instrText xml:space="preserve"> PAGEREF _Toc220420949 \h </w:instrText>
        </w:r>
        <w:r>
          <w:rPr>
            <w:webHidden/>
          </w:rPr>
        </w:r>
        <w:r>
          <w:rPr>
            <w:webHidden/>
          </w:rPr>
          <w:fldChar w:fldCharType="separate"/>
        </w:r>
        <w:r>
          <w:rPr>
            <w:webHidden/>
          </w:rPr>
          <w:t>7</w:t>
        </w:r>
        <w:r>
          <w:rPr>
            <w:webHidden/>
          </w:rPr>
          <w:fldChar w:fldCharType="end"/>
        </w:r>
      </w:hyperlink>
    </w:p>
    <w:p w14:paraId="3CAAF016" w14:textId="5F2C97DC" w:rsidR="00D84108" w:rsidRDefault="00D84108">
      <w:pPr>
        <w:pStyle w:val="TOC1"/>
        <w:rPr>
          <w:rFonts w:asciiTheme="minorHAnsi" w:eastAsiaTheme="minorEastAsia" w:hAnsiTheme="minorHAnsi" w:cstheme="minorBidi"/>
          <w:kern w:val="2"/>
          <w:szCs w:val="24"/>
          <w:lang w:eastAsia="en-GB" w:bidi="ar-SA"/>
          <w14:ligatures w14:val="standardContextual"/>
        </w:rPr>
      </w:pPr>
      <w:hyperlink w:anchor="_Toc220420950" w:history="1">
        <w:r w:rsidRPr="00AA4192">
          <w:rPr>
            <w:rStyle w:val="Hyperlink"/>
          </w:rPr>
          <w:t>Appendix B – Media Interest Incident Category</w:t>
        </w:r>
        <w:r>
          <w:rPr>
            <w:webHidden/>
          </w:rPr>
          <w:tab/>
        </w:r>
        <w:r>
          <w:rPr>
            <w:webHidden/>
          </w:rPr>
          <w:fldChar w:fldCharType="begin"/>
        </w:r>
        <w:r>
          <w:rPr>
            <w:webHidden/>
          </w:rPr>
          <w:instrText xml:space="preserve"> PAGEREF _Toc220420950 \h </w:instrText>
        </w:r>
        <w:r>
          <w:rPr>
            <w:webHidden/>
          </w:rPr>
        </w:r>
        <w:r>
          <w:rPr>
            <w:webHidden/>
          </w:rPr>
          <w:fldChar w:fldCharType="separate"/>
        </w:r>
        <w:r>
          <w:rPr>
            <w:webHidden/>
          </w:rPr>
          <w:t>18</w:t>
        </w:r>
        <w:r>
          <w:rPr>
            <w:webHidden/>
          </w:rPr>
          <w:fldChar w:fldCharType="end"/>
        </w:r>
      </w:hyperlink>
    </w:p>
    <w:p w14:paraId="04C93DA2" w14:textId="18D389AD" w:rsidR="00D84108" w:rsidRDefault="00D84108">
      <w:pPr>
        <w:pStyle w:val="TOC1"/>
        <w:rPr>
          <w:rFonts w:asciiTheme="minorHAnsi" w:eastAsiaTheme="minorEastAsia" w:hAnsiTheme="minorHAnsi" w:cstheme="minorBidi"/>
          <w:kern w:val="2"/>
          <w:szCs w:val="24"/>
          <w:lang w:eastAsia="en-GB" w:bidi="ar-SA"/>
          <w14:ligatures w14:val="standardContextual"/>
        </w:rPr>
      </w:pPr>
      <w:hyperlink w:anchor="_Toc220420951" w:history="1">
        <w:r w:rsidRPr="00AA4192">
          <w:rPr>
            <w:rStyle w:val="Hyperlink"/>
          </w:rPr>
          <w:t>Document Control Information</w:t>
        </w:r>
        <w:r>
          <w:rPr>
            <w:webHidden/>
          </w:rPr>
          <w:tab/>
        </w:r>
        <w:r>
          <w:rPr>
            <w:webHidden/>
          </w:rPr>
          <w:fldChar w:fldCharType="begin"/>
        </w:r>
        <w:r>
          <w:rPr>
            <w:webHidden/>
          </w:rPr>
          <w:instrText xml:space="preserve"> PAGEREF _Toc220420951 \h </w:instrText>
        </w:r>
        <w:r>
          <w:rPr>
            <w:webHidden/>
          </w:rPr>
        </w:r>
        <w:r>
          <w:rPr>
            <w:webHidden/>
          </w:rPr>
          <w:fldChar w:fldCharType="separate"/>
        </w:r>
        <w:r>
          <w:rPr>
            <w:webHidden/>
          </w:rPr>
          <w:t>19</w:t>
        </w:r>
        <w:r>
          <w:rPr>
            <w:webHidden/>
          </w:rPr>
          <w:fldChar w:fldCharType="end"/>
        </w:r>
      </w:hyperlink>
    </w:p>
    <w:p w14:paraId="0EBB6A75" w14:textId="374E27D3" w:rsidR="006B3EF9" w:rsidRDefault="000D0E23" w:rsidP="00323E71">
      <w:r>
        <w:rPr>
          <w:noProof/>
        </w:rPr>
        <w:fldChar w:fldCharType="end"/>
      </w:r>
    </w:p>
    <w:p w14:paraId="1FDB4B56" w14:textId="507E0CBC" w:rsidR="006B3EF9" w:rsidRDefault="006B3EF9" w:rsidP="00323E71">
      <w:pPr>
        <w:sectPr w:rsidR="006B3EF9" w:rsidSect="004C4891">
          <w:pgSz w:w="11906" w:h="16838" w:code="9"/>
          <w:pgMar w:top="1440" w:right="1080" w:bottom="1440" w:left="1080" w:header="397" w:footer="397" w:gutter="0"/>
          <w:cols w:space="312"/>
          <w:titlePg/>
          <w:docGrid w:linePitch="360"/>
        </w:sectPr>
      </w:pPr>
    </w:p>
    <w:p w14:paraId="43A875A4" w14:textId="1648166F" w:rsidR="008D49A5" w:rsidRPr="00223090" w:rsidRDefault="00232307" w:rsidP="00223090">
      <w:pPr>
        <w:pStyle w:val="Heading1"/>
      </w:pPr>
      <w:bookmarkStart w:id="1" w:name="_Toc118902990"/>
      <w:bookmarkStart w:id="2" w:name="_Toc220420939"/>
      <w:bookmarkEnd w:id="0"/>
      <w:r>
        <w:lastRenderedPageBreak/>
        <w:t>Purpose and Scope</w:t>
      </w:r>
      <w:bookmarkEnd w:id="1"/>
      <w:bookmarkEnd w:id="2"/>
    </w:p>
    <w:p w14:paraId="410D68F0" w14:textId="77777777" w:rsidR="00232307" w:rsidRPr="00FA33FE" w:rsidRDefault="00232307" w:rsidP="00232307">
      <w:pPr>
        <w:pStyle w:val="Heading2"/>
      </w:pPr>
      <w:bookmarkStart w:id="3" w:name="_Toc118902991"/>
      <w:bookmarkStart w:id="4" w:name="_Toc220420940"/>
      <w:bookmarkStart w:id="5" w:name="_Hlk64448648"/>
      <w:r w:rsidRPr="00FA33FE">
        <w:t>Purpose</w:t>
      </w:r>
      <w:bookmarkEnd w:id="3"/>
      <w:bookmarkEnd w:id="4"/>
    </w:p>
    <w:p w14:paraId="4F46DBC4" w14:textId="20E8C7F6" w:rsidR="00B86308" w:rsidRDefault="00B86308" w:rsidP="00B86308">
      <w:bookmarkStart w:id="6" w:name="_Toc118902992"/>
      <w:bookmarkEnd w:id="5"/>
      <w:r w:rsidRPr="00261683">
        <w:t>T</w:t>
      </w:r>
      <w:r>
        <w:t xml:space="preserve">his document </w:t>
      </w:r>
      <w:r w:rsidR="002609B2">
        <w:t xml:space="preserve">sets </w:t>
      </w:r>
      <w:r w:rsidR="00E706BA">
        <w:t xml:space="preserve">out </w:t>
      </w:r>
      <w:r w:rsidR="005A59E7">
        <w:t xml:space="preserve">guidance for </w:t>
      </w:r>
      <w:r>
        <w:t>Nuclear Safeguards operators</w:t>
      </w:r>
      <w:r w:rsidR="00B07F39">
        <w:t xml:space="preserve"> to</w:t>
      </w:r>
      <w:r w:rsidR="00F60E44">
        <w:t xml:space="preserve"> enabl</w:t>
      </w:r>
      <w:r w:rsidR="00B07F39">
        <w:t xml:space="preserve">e </w:t>
      </w:r>
      <w:r w:rsidR="00512BC2">
        <w:t xml:space="preserve">consistent </w:t>
      </w:r>
      <w:r w:rsidR="00967F7B">
        <w:t xml:space="preserve">and transparent </w:t>
      </w:r>
      <w:r w:rsidR="0029655A">
        <w:t>re</w:t>
      </w:r>
      <w:r w:rsidR="000D11F8">
        <w:t>porting o</w:t>
      </w:r>
      <w:r w:rsidR="00842646">
        <w:t xml:space="preserve">f </w:t>
      </w:r>
      <w:r w:rsidR="00A909F5">
        <w:t>incidents</w:t>
      </w:r>
      <w:r w:rsidR="00F7078C">
        <w:t xml:space="preserve">. </w:t>
      </w:r>
      <w:r>
        <w:t>This will allow these operators to implement ONR’s incident notification process within their management systems or equivalent arrangements.</w:t>
      </w:r>
    </w:p>
    <w:p w14:paraId="6C69BF59" w14:textId="06489096" w:rsidR="00B86308" w:rsidRDefault="00B86308" w:rsidP="00B86308">
      <w:r>
        <w:t xml:space="preserve">This guidance supports Nuclear Safeguards operators’ compliance with </w:t>
      </w:r>
      <w:r w:rsidRPr="000A717A">
        <w:t>Nuclear Safeguards (EU Exit) Regulations 2019</w:t>
      </w:r>
      <w:r>
        <w:t xml:space="preserve"> (Ref. </w:t>
      </w:r>
      <w:sdt>
        <w:sdtPr>
          <w:id w:val="1444964009"/>
          <w:citation/>
        </w:sdtPr>
        <w:sdtEndPr/>
        <w:sdtContent>
          <w:r>
            <w:fldChar w:fldCharType="begin"/>
          </w:r>
          <w:r>
            <w:instrText xml:space="preserve"> CITATION HMG6 \l 2057 </w:instrText>
          </w:r>
          <w:r>
            <w:fldChar w:fldCharType="separate"/>
          </w:r>
          <w:r w:rsidR="00802899" w:rsidRPr="00802899">
            <w:rPr>
              <w:noProof/>
            </w:rPr>
            <w:t>[1]</w:t>
          </w:r>
          <w:r>
            <w:fldChar w:fldCharType="end"/>
          </w:r>
        </w:sdtContent>
      </w:sdt>
      <w:r>
        <w:t xml:space="preserve">) and the UK’s compliance with the </w:t>
      </w:r>
      <w:r w:rsidRPr="006454E3">
        <w:t>IAEA Voluntary Offer Safeguards Agreement (VOA)</w:t>
      </w:r>
      <w:r w:rsidR="00BC3D49">
        <w:t xml:space="preserve"> </w:t>
      </w:r>
      <w:r>
        <w:t xml:space="preserve">(Ref. </w:t>
      </w:r>
      <w:sdt>
        <w:sdtPr>
          <w:id w:val="1441874549"/>
          <w:citation/>
        </w:sdtPr>
        <w:sdtEndPr/>
        <w:sdtContent>
          <w:r>
            <w:fldChar w:fldCharType="begin"/>
          </w:r>
          <w:r>
            <w:instrText xml:space="preserve"> CITATION IAE8 \l 2057 </w:instrText>
          </w:r>
          <w:r>
            <w:fldChar w:fldCharType="separate"/>
          </w:r>
          <w:r w:rsidR="00802899" w:rsidRPr="00802899">
            <w:rPr>
              <w:noProof/>
            </w:rPr>
            <w:t>[2]</w:t>
          </w:r>
          <w:r>
            <w:fldChar w:fldCharType="end"/>
          </w:r>
        </w:sdtContent>
      </w:sdt>
      <w:r>
        <w:t>). It p</w:t>
      </w:r>
      <w:r w:rsidR="00677D7F">
        <w:t xml:space="preserve">resents </w:t>
      </w:r>
      <w:r>
        <w:t xml:space="preserve">ONR’s expectations </w:t>
      </w:r>
      <w:r w:rsidR="00BE672E">
        <w:t>for</w:t>
      </w:r>
      <w:r w:rsidR="00F7078C">
        <w:t xml:space="preserve"> </w:t>
      </w:r>
      <w:r>
        <w:t xml:space="preserve"> notifying an incident.</w:t>
      </w:r>
    </w:p>
    <w:p w14:paraId="546293A4" w14:textId="14549D15" w:rsidR="008D49A5" w:rsidRDefault="008D49A5" w:rsidP="00FA33FE">
      <w:pPr>
        <w:pStyle w:val="Heading2"/>
      </w:pPr>
      <w:bookmarkStart w:id="7" w:name="_Toc220420941"/>
      <w:r>
        <w:t>Scope</w:t>
      </w:r>
      <w:bookmarkEnd w:id="6"/>
      <w:r w:rsidR="00185635">
        <w:t xml:space="preserve"> and Applicability</w:t>
      </w:r>
      <w:bookmarkEnd w:id="7"/>
    </w:p>
    <w:p w14:paraId="2B1F2411" w14:textId="1B684925" w:rsidR="004D0E75" w:rsidRDefault="004D0E75" w:rsidP="004D0E75">
      <w:bookmarkStart w:id="8" w:name="_Toc118902993"/>
      <w:r>
        <w:t xml:space="preserve">This guidance supports the UK’s compliance with </w:t>
      </w:r>
      <w:r w:rsidRPr="0077780D">
        <w:t>UK/IAEA VOA</w:t>
      </w:r>
      <w:r>
        <w:t xml:space="preserve"> obligations for special reports and reports of unusual occurrences. The UK has enacted a legal duty to meet these reporting obligations in the </w:t>
      </w:r>
      <w:r w:rsidRPr="000A717A">
        <w:t>Nuclear Safeguards (EU Exit) Regulations 2019</w:t>
      </w:r>
      <w:r>
        <w:t>.</w:t>
      </w:r>
    </w:p>
    <w:p w14:paraId="64B7663B" w14:textId="2FA8E206" w:rsidR="004D0E75" w:rsidRDefault="004D0E75" w:rsidP="004D0E75">
      <w:r>
        <w:t>This guidance applies to safeguards operators as defined in t</w:t>
      </w:r>
      <w:r w:rsidRPr="00D62F5B">
        <w:t>he Nuclear Safeguards (EU</w:t>
      </w:r>
      <w:r w:rsidR="00DB0C2F">
        <w:t> </w:t>
      </w:r>
      <w:r w:rsidRPr="00D62F5B">
        <w:t>Exit) Regulations 2019</w:t>
      </w:r>
      <w:r>
        <w:t xml:space="preserve">. It </w:t>
      </w:r>
      <w:r w:rsidR="00FD44E3">
        <w:t xml:space="preserve">is intended to </w:t>
      </w:r>
      <w:r>
        <w:t xml:space="preserve">support </w:t>
      </w:r>
      <w:r w:rsidR="00BC3D49">
        <w:t>the</w:t>
      </w:r>
      <w:r>
        <w:t xml:space="preserve"> operators’ compliance with these regulations.</w:t>
      </w:r>
    </w:p>
    <w:p w14:paraId="6AD9DF44" w14:textId="75B36DD6" w:rsidR="004D0E75" w:rsidRDefault="004D0E75" w:rsidP="004D0E75">
      <w:r>
        <w:t xml:space="preserve">The ONR incident categories within the scope of this guidance are </w:t>
      </w:r>
      <w:r w:rsidR="00386AAD">
        <w:t>those</w:t>
      </w:r>
      <w:r>
        <w:t xml:space="preserve"> with a Nuclear Safeguards </w:t>
      </w:r>
      <w:r w:rsidR="00F66599">
        <w:t>(</w:t>
      </w:r>
      <w:r w:rsidR="00EF5B5A">
        <w:t>SG</w:t>
      </w:r>
      <w:r w:rsidR="00F66599">
        <w:t xml:space="preserve">) </w:t>
      </w:r>
      <w:r>
        <w:t>category, as defined in ONR’s incident notification process (Ref.</w:t>
      </w:r>
      <w:sdt>
        <w:sdtPr>
          <w:id w:val="-1149978024"/>
          <w:citation/>
        </w:sdtPr>
        <w:sdtEndPr/>
        <w:sdtContent>
          <w:r>
            <w:fldChar w:fldCharType="begin"/>
          </w:r>
          <w:r w:rsidR="007C74E1">
            <w:instrText xml:space="preserve">CITATION ONR1 \l 2057 </w:instrText>
          </w:r>
          <w:r>
            <w:fldChar w:fldCharType="separate"/>
          </w:r>
          <w:r w:rsidR="00802899">
            <w:rPr>
              <w:noProof/>
            </w:rPr>
            <w:t xml:space="preserve"> </w:t>
          </w:r>
          <w:r w:rsidR="00802899" w:rsidRPr="00802899">
            <w:rPr>
              <w:noProof/>
            </w:rPr>
            <w:t>[3]</w:t>
          </w:r>
          <w:r>
            <w:fldChar w:fldCharType="end"/>
          </w:r>
        </w:sdtContent>
      </w:sdt>
      <w:r w:rsidR="00823605">
        <w:t xml:space="preserve"> Appendix A</w:t>
      </w:r>
      <w:r>
        <w:t>).</w:t>
      </w:r>
    </w:p>
    <w:p w14:paraId="5300D1EE" w14:textId="3D4099F1" w:rsidR="007968CA" w:rsidRDefault="00A208B0" w:rsidP="00FA33FE">
      <w:pPr>
        <w:pStyle w:val="Heading2"/>
      </w:pPr>
      <w:bookmarkStart w:id="9" w:name="_Toc220420942"/>
      <w:r w:rsidRPr="00280A19">
        <w:t>Roles</w:t>
      </w:r>
      <w:r>
        <w:t xml:space="preserve"> and Responsibilities</w:t>
      </w:r>
      <w:bookmarkEnd w:id="8"/>
      <w:bookmarkEnd w:id="9"/>
    </w:p>
    <w:p w14:paraId="3F73F416" w14:textId="488188E7" w:rsidR="009665DF" w:rsidRDefault="009665DF" w:rsidP="009665DF">
      <w:bookmarkStart w:id="10" w:name="_Toc118902994"/>
      <w:r>
        <w:t xml:space="preserve">Safeguards Operators are responsible for compliance with the </w:t>
      </w:r>
      <w:r w:rsidRPr="000A717A">
        <w:t>Nuclear Safeguards (EU</w:t>
      </w:r>
      <w:r w:rsidR="00386AAD">
        <w:t> </w:t>
      </w:r>
      <w:r w:rsidRPr="000A717A">
        <w:t>Exit) Regulations 2019</w:t>
      </w:r>
      <w:r>
        <w:t>. Compliance with this guidance will support their compliance with these regulations.</w:t>
      </w:r>
    </w:p>
    <w:p w14:paraId="5E67C7F5" w14:textId="64E6499F" w:rsidR="009665DF" w:rsidRDefault="009665DF" w:rsidP="009665DF">
      <w:r>
        <w:t xml:space="preserve">ONR is responsible for </w:t>
      </w:r>
      <w:r w:rsidR="00386AAD">
        <w:t>providing</w:t>
      </w:r>
      <w:r>
        <w:t xml:space="preserve"> guidance to safeguards operators </w:t>
      </w:r>
      <w:r w:rsidR="006D6106">
        <w:t xml:space="preserve">so they </w:t>
      </w:r>
      <w:r w:rsidR="009D52FF">
        <w:t>u</w:t>
      </w:r>
      <w:r>
        <w:t>nderstand</w:t>
      </w:r>
      <w:r w:rsidR="006D6106">
        <w:t xml:space="preserve"> and can </w:t>
      </w:r>
      <w:r w:rsidR="00386AAD">
        <w:t>implement</w:t>
      </w:r>
      <w:r>
        <w:t xml:space="preserve"> this guidance within their arrangements.</w:t>
      </w:r>
    </w:p>
    <w:p w14:paraId="728A3EAB" w14:textId="16AA5A24" w:rsidR="004F7EE4" w:rsidRPr="00280A19" w:rsidRDefault="004F7EE4" w:rsidP="00352B49">
      <w:pPr>
        <w:pStyle w:val="Heading2"/>
        <w:numPr>
          <w:ilvl w:val="0"/>
          <w:numId w:val="0"/>
        </w:numPr>
        <w:rPr>
          <w:rStyle w:val="normaltextrun"/>
          <w:shd w:val="clear" w:color="auto" w:fill="FFFFFF"/>
        </w:rPr>
      </w:pPr>
      <w:bookmarkStart w:id="11" w:name="_Toc220420943"/>
      <w:r w:rsidRPr="00280A19">
        <w:rPr>
          <w:rStyle w:val="normaltextrun"/>
          <w:shd w:val="clear" w:color="auto" w:fill="FFFFFF"/>
        </w:rPr>
        <w:t>1.4</w:t>
      </w:r>
      <w:r w:rsidR="00FD4355" w:rsidRPr="00280A19">
        <w:rPr>
          <w:rStyle w:val="normaltextrun"/>
          <w:shd w:val="clear" w:color="auto" w:fill="FFFFFF"/>
        </w:rPr>
        <w:tab/>
      </w:r>
      <w:r w:rsidR="00C4419B" w:rsidRPr="00280A19">
        <w:rPr>
          <w:rStyle w:val="normaltextrun"/>
          <w:shd w:val="clear" w:color="auto" w:fill="FFFFFF"/>
        </w:rPr>
        <w:t xml:space="preserve">Onward reporting of </w:t>
      </w:r>
      <w:r w:rsidR="00F3542A" w:rsidRPr="00280A19">
        <w:rPr>
          <w:rStyle w:val="normaltextrun"/>
          <w:shd w:val="clear" w:color="auto" w:fill="FFFFFF"/>
        </w:rPr>
        <w:t xml:space="preserve">relevant </w:t>
      </w:r>
      <w:r w:rsidR="00C4419B" w:rsidRPr="00280A19">
        <w:rPr>
          <w:rStyle w:val="normaltextrun"/>
          <w:shd w:val="clear" w:color="auto" w:fill="FFFFFF"/>
        </w:rPr>
        <w:t>information by ONR</w:t>
      </w:r>
      <w:bookmarkEnd w:id="11"/>
    </w:p>
    <w:p w14:paraId="68D2DE5E" w14:textId="03DC8E98" w:rsidR="004F7EE4" w:rsidRDefault="00D51511" w:rsidP="009665DF">
      <w:pPr>
        <w:rPr>
          <w:rStyle w:val="normaltextrun"/>
          <w:color w:val="000000"/>
          <w:shd w:val="clear" w:color="auto" w:fill="FFFFFF"/>
        </w:rPr>
      </w:pPr>
      <w:r w:rsidRPr="361D5639">
        <w:rPr>
          <w:rStyle w:val="normaltextrun"/>
          <w:color w:val="000000" w:themeColor="text2"/>
        </w:rPr>
        <w:t xml:space="preserve">Safeguard operators </w:t>
      </w:r>
      <w:r w:rsidR="004F7EE4" w:rsidRPr="361D5639">
        <w:rPr>
          <w:rStyle w:val="normaltextrun"/>
          <w:color w:val="000000" w:themeColor="text2"/>
        </w:rPr>
        <w:t xml:space="preserve">should note that detail of </w:t>
      </w:r>
      <w:r w:rsidR="0077448A" w:rsidRPr="361D5639">
        <w:rPr>
          <w:rStyle w:val="normaltextrun"/>
          <w:color w:val="000000" w:themeColor="text2"/>
        </w:rPr>
        <w:t xml:space="preserve">some </w:t>
      </w:r>
      <w:r w:rsidR="004F7EE4" w:rsidRPr="361D5639">
        <w:rPr>
          <w:rStyle w:val="normaltextrun"/>
          <w:color w:val="000000" w:themeColor="text2"/>
        </w:rPr>
        <w:t>incidents reported</w:t>
      </w:r>
      <w:r w:rsidR="00635A62" w:rsidRPr="361D5639">
        <w:rPr>
          <w:rStyle w:val="normaltextrun"/>
          <w:color w:val="000000" w:themeColor="text2"/>
        </w:rPr>
        <w:t xml:space="preserve"> </w:t>
      </w:r>
      <w:r w:rsidR="2CACC81E" w:rsidRPr="361D5639">
        <w:rPr>
          <w:rStyle w:val="normaltextrun"/>
          <w:color w:val="000000" w:themeColor="text2"/>
        </w:rPr>
        <w:t>t</w:t>
      </w:r>
      <w:r w:rsidR="004F7EE4" w:rsidRPr="361D5639">
        <w:rPr>
          <w:rStyle w:val="normaltextrun"/>
          <w:color w:val="000000" w:themeColor="text2"/>
        </w:rPr>
        <w:t xml:space="preserve">o ONR will be shared with </w:t>
      </w:r>
      <w:r w:rsidR="00403834" w:rsidRPr="361D5639">
        <w:rPr>
          <w:rStyle w:val="normaltextrun"/>
          <w:color w:val="000000" w:themeColor="text2"/>
        </w:rPr>
        <w:t xml:space="preserve">the Department </w:t>
      </w:r>
      <w:r w:rsidR="0077448A" w:rsidRPr="361D5639">
        <w:rPr>
          <w:rStyle w:val="normaltextrun"/>
          <w:color w:val="000000" w:themeColor="text2"/>
        </w:rPr>
        <w:t>for</w:t>
      </w:r>
      <w:r w:rsidR="00403834" w:rsidRPr="361D5639">
        <w:rPr>
          <w:rStyle w:val="normaltextrun"/>
          <w:color w:val="000000" w:themeColor="text2"/>
        </w:rPr>
        <w:t xml:space="preserve"> Energy Security and Net Zero (</w:t>
      </w:r>
      <w:r w:rsidR="004F7EE4" w:rsidRPr="361D5639">
        <w:rPr>
          <w:rStyle w:val="normaltextrun"/>
          <w:color w:val="000000" w:themeColor="text2"/>
        </w:rPr>
        <w:t>DESNZ</w:t>
      </w:r>
      <w:r w:rsidR="00403834" w:rsidRPr="361D5639">
        <w:rPr>
          <w:rStyle w:val="normaltextrun"/>
          <w:color w:val="000000" w:themeColor="text2"/>
        </w:rPr>
        <w:t>)</w:t>
      </w:r>
      <w:r w:rsidR="004F7EE4" w:rsidRPr="361D5639">
        <w:rPr>
          <w:rStyle w:val="normaltextrun"/>
          <w:color w:val="000000" w:themeColor="text2"/>
        </w:rPr>
        <w:t xml:space="preserve"> by virtue of agreed ministerial reporting arrangements</w:t>
      </w:r>
      <w:r w:rsidR="00C4419B" w:rsidRPr="361D5639">
        <w:rPr>
          <w:rStyle w:val="normaltextrun"/>
          <w:color w:val="000000" w:themeColor="text2"/>
        </w:rPr>
        <w:t xml:space="preserve"> between ONR and DESNZ</w:t>
      </w:r>
      <w:r w:rsidR="004F7EE4" w:rsidRPr="361D5639">
        <w:rPr>
          <w:rStyle w:val="normaltextrun"/>
          <w:color w:val="000000" w:themeColor="text2"/>
        </w:rPr>
        <w:t xml:space="preserve">. For </w:t>
      </w:r>
      <w:r w:rsidR="000C7527" w:rsidRPr="361D5639">
        <w:rPr>
          <w:rStyle w:val="normaltextrun"/>
          <w:color w:val="000000" w:themeColor="text2"/>
        </w:rPr>
        <w:t xml:space="preserve">further </w:t>
      </w:r>
      <w:r w:rsidR="004F7EE4" w:rsidRPr="361D5639">
        <w:rPr>
          <w:rStyle w:val="normaltextrun"/>
          <w:color w:val="000000" w:themeColor="text2"/>
        </w:rPr>
        <w:t>details</w:t>
      </w:r>
      <w:r w:rsidR="000C7527" w:rsidRPr="361D5639">
        <w:rPr>
          <w:rStyle w:val="normaltextrun"/>
          <w:color w:val="000000" w:themeColor="text2"/>
        </w:rPr>
        <w:t xml:space="preserve">, </w:t>
      </w:r>
      <w:r w:rsidR="004F7EE4" w:rsidRPr="361D5639">
        <w:rPr>
          <w:rStyle w:val="normaltextrun"/>
          <w:color w:val="000000" w:themeColor="text2"/>
        </w:rPr>
        <w:t>please refer to</w:t>
      </w:r>
      <w:r w:rsidR="007B356D">
        <w:rPr>
          <w:rStyle w:val="normaltextrun"/>
          <w:color w:val="000000" w:themeColor="text2"/>
        </w:rPr>
        <w:t xml:space="preserve"> the ONR website (</w:t>
      </w:r>
      <w:r w:rsidR="004A336F">
        <w:rPr>
          <w:rStyle w:val="normaltextrun"/>
          <w:color w:val="000000" w:themeColor="text2"/>
        </w:rPr>
        <w:t xml:space="preserve"> </w:t>
      </w:r>
      <w:hyperlink r:id="rId18" w:history="1">
        <w:r w:rsidR="00B17E8E" w:rsidRPr="00B17E8E">
          <w:rPr>
            <w:color w:val="0000FF"/>
            <w:u w:val="single"/>
          </w:rPr>
          <w:t>Notify ONR | Office for Nuclear Regulation</w:t>
        </w:r>
      </w:hyperlink>
      <w:r w:rsidR="00B17E8E">
        <w:rPr>
          <w:rStyle w:val="normaltextrun"/>
          <w:color w:val="000000" w:themeColor="text2"/>
        </w:rPr>
        <w:t>.</w:t>
      </w:r>
      <w:r w:rsidR="007B356D">
        <w:rPr>
          <w:rStyle w:val="normaltextrun"/>
          <w:color w:val="000000" w:themeColor="text2"/>
        </w:rPr>
        <w:t>)</w:t>
      </w:r>
      <w:r w:rsidR="004F7EE4" w:rsidRPr="361D5639">
        <w:rPr>
          <w:rStyle w:val="normaltextrun"/>
          <w:color w:val="000000" w:themeColor="text2"/>
        </w:rPr>
        <w:t xml:space="preserve"> </w:t>
      </w:r>
    </w:p>
    <w:p w14:paraId="725E9A53" w14:textId="316344CF" w:rsidR="00A208B0" w:rsidRPr="00A208B0" w:rsidRDefault="00C4419B" w:rsidP="00352B49">
      <w:pPr>
        <w:pStyle w:val="Heading2"/>
        <w:numPr>
          <w:ilvl w:val="0"/>
          <w:numId w:val="0"/>
        </w:numPr>
      </w:pPr>
      <w:bookmarkStart w:id="12" w:name="_Toc220420944"/>
      <w:r>
        <w:lastRenderedPageBreak/>
        <w:t>1.5</w:t>
      </w:r>
      <w:r w:rsidR="00FD4355">
        <w:tab/>
      </w:r>
      <w:r w:rsidR="009C506E">
        <w:t>Definitions</w:t>
      </w:r>
      <w:bookmarkEnd w:id="10"/>
      <w:bookmarkEnd w:id="12"/>
    </w:p>
    <w:p w14:paraId="1AC3A327" w14:textId="4BDF3FEC" w:rsidR="008D49A5" w:rsidRDefault="008D49A5" w:rsidP="008D49A5">
      <w:pPr>
        <w:pStyle w:val="Caption"/>
        <w:keepNext/>
      </w:pPr>
      <w:r>
        <w:t xml:space="preserve">Table </w:t>
      </w:r>
      <w:r>
        <w:fldChar w:fldCharType="begin"/>
      </w:r>
      <w:r>
        <w:instrText>SEQ Table \* ARABIC</w:instrText>
      </w:r>
      <w:r>
        <w:fldChar w:fldCharType="separate"/>
      </w:r>
      <w:r w:rsidR="005E3484">
        <w:rPr>
          <w:noProof/>
        </w:rPr>
        <w:t>3</w:t>
      </w:r>
      <w:r>
        <w:fldChar w:fldCharType="end"/>
      </w:r>
      <w:r w:rsidR="009C506E">
        <w:rPr>
          <w:noProof/>
        </w:rPr>
        <w:t>:</w:t>
      </w:r>
      <w:r>
        <w:t xml:space="preserve"> Table</w:t>
      </w:r>
      <w:r w:rsidR="00DA69C2">
        <w:t xml:space="preserve"> </w:t>
      </w:r>
      <w:r>
        <w:t>of Definitions</w:t>
      </w:r>
    </w:p>
    <w:tbl>
      <w:tblPr>
        <w:tblStyle w:val="ONRTable1"/>
        <w:tblW w:w="5000" w:type="pct"/>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42"/>
        <w:gridCol w:w="7894"/>
      </w:tblGrid>
      <w:tr w:rsidR="008D49A5" w:rsidRPr="009C506E" w14:paraId="041543F5" w14:textId="77777777" w:rsidTr="00DB0C2F">
        <w:trPr>
          <w:cnfStyle w:val="100000000000" w:firstRow="1" w:lastRow="0" w:firstColumn="0" w:lastColumn="0" w:oddVBand="0" w:evenVBand="0" w:oddHBand="0" w:evenHBand="0" w:firstRowFirstColumn="0" w:firstRowLastColumn="0" w:lastRowFirstColumn="0" w:lastRowLastColumn="0"/>
        </w:trPr>
        <w:tc>
          <w:tcPr>
            <w:tcW w:w="946" w:type="pct"/>
            <w:tcBorders>
              <w:top w:val="none" w:sz="0" w:space="0" w:color="auto"/>
              <w:left w:val="none" w:sz="0" w:space="0" w:color="auto"/>
              <w:bottom w:val="none" w:sz="0" w:space="0" w:color="auto"/>
              <w:right w:val="none" w:sz="0" w:space="0" w:color="auto"/>
              <w:tl2br w:val="none" w:sz="0" w:space="0" w:color="auto"/>
              <w:tr2bl w:val="none" w:sz="0" w:space="0" w:color="auto"/>
            </w:tcBorders>
            <w:hideMark/>
          </w:tcPr>
          <w:p w14:paraId="59486AB2" w14:textId="097A719D" w:rsidR="008D49A5" w:rsidRPr="009C506E" w:rsidRDefault="008D49A5" w:rsidP="003401B0">
            <w:pPr>
              <w:pStyle w:val="TableText"/>
              <w:rPr>
                <w:b w:val="0"/>
                <w:bCs/>
              </w:rPr>
            </w:pPr>
            <w:r w:rsidRPr="009C506E">
              <w:rPr>
                <w:b w:val="0"/>
                <w:bCs/>
              </w:rPr>
              <w:t>Term/Acronym</w:t>
            </w:r>
          </w:p>
        </w:tc>
        <w:tc>
          <w:tcPr>
            <w:tcW w:w="4054" w:type="pct"/>
            <w:tcBorders>
              <w:top w:val="none" w:sz="0" w:space="0" w:color="auto"/>
              <w:left w:val="none" w:sz="0" w:space="0" w:color="auto"/>
              <w:bottom w:val="none" w:sz="0" w:space="0" w:color="auto"/>
              <w:right w:val="none" w:sz="0" w:space="0" w:color="auto"/>
              <w:tl2br w:val="none" w:sz="0" w:space="0" w:color="auto"/>
              <w:tr2bl w:val="none" w:sz="0" w:space="0" w:color="auto"/>
            </w:tcBorders>
          </w:tcPr>
          <w:p w14:paraId="4A320AC0" w14:textId="6A83D99E" w:rsidR="008D49A5" w:rsidRPr="009C506E" w:rsidRDefault="008D49A5" w:rsidP="003401B0">
            <w:pPr>
              <w:pStyle w:val="TableText"/>
              <w:rPr>
                <w:b w:val="0"/>
                <w:bCs/>
              </w:rPr>
            </w:pPr>
            <w:r w:rsidRPr="009C506E">
              <w:rPr>
                <w:b w:val="0"/>
                <w:bCs/>
              </w:rPr>
              <w:t>Description</w:t>
            </w:r>
          </w:p>
        </w:tc>
      </w:tr>
      <w:tr w:rsidR="00CA5460" w14:paraId="6FE755DA" w14:textId="77777777" w:rsidTr="00DB0C2F">
        <w:tc>
          <w:tcPr>
            <w:tcW w:w="946" w:type="pct"/>
            <w:hideMark/>
          </w:tcPr>
          <w:p w14:paraId="3EDCD184" w14:textId="43F7B53D" w:rsidR="00CA5460" w:rsidRPr="003401B0" w:rsidRDefault="00CA5460" w:rsidP="00CA5460">
            <w:pPr>
              <w:pStyle w:val="TableText"/>
            </w:pPr>
            <w:r w:rsidRPr="00DB030A">
              <w:rPr>
                <w:rFonts w:cs="Arial"/>
              </w:rPr>
              <w:t>FUR</w:t>
            </w:r>
          </w:p>
        </w:tc>
        <w:tc>
          <w:tcPr>
            <w:tcW w:w="4054" w:type="pct"/>
          </w:tcPr>
          <w:p w14:paraId="385E81AE" w14:textId="7F43B003" w:rsidR="00CA5460" w:rsidRDefault="00CA5460" w:rsidP="00CA5460">
            <w:pPr>
              <w:pStyle w:val="TableText"/>
            </w:pPr>
            <w:r w:rsidRPr="00DB030A">
              <w:rPr>
                <w:rFonts w:cs="Arial"/>
              </w:rPr>
              <w:t>Follow-up Report</w:t>
            </w:r>
          </w:p>
        </w:tc>
      </w:tr>
      <w:tr w:rsidR="003A7DDC" w14:paraId="766AAAF7" w14:textId="77777777" w:rsidTr="00DB0C2F">
        <w:tc>
          <w:tcPr>
            <w:tcW w:w="946" w:type="pct"/>
          </w:tcPr>
          <w:p w14:paraId="6ECD0892" w14:textId="37899C86" w:rsidR="003A7DDC" w:rsidRPr="00DB030A" w:rsidRDefault="003A7DDC" w:rsidP="00CA5460">
            <w:pPr>
              <w:pStyle w:val="TableText"/>
              <w:rPr>
                <w:rFonts w:cs="Arial"/>
              </w:rPr>
            </w:pPr>
            <w:r>
              <w:rPr>
                <w:rFonts w:cs="Arial"/>
              </w:rPr>
              <w:t>ID</w:t>
            </w:r>
          </w:p>
        </w:tc>
        <w:tc>
          <w:tcPr>
            <w:tcW w:w="4054" w:type="pct"/>
          </w:tcPr>
          <w:p w14:paraId="4ACEB10A" w14:textId="623657B1" w:rsidR="003A7DDC" w:rsidRPr="00DB030A" w:rsidRDefault="003A7DDC" w:rsidP="00CA5460">
            <w:pPr>
              <w:pStyle w:val="TableText"/>
              <w:rPr>
                <w:rFonts w:cs="Arial"/>
              </w:rPr>
            </w:pPr>
            <w:r w:rsidRPr="003A7DDC">
              <w:rPr>
                <w:rFonts w:cs="Arial"/>
              </w:rPr>
              <w:t>Inventory Difference</w:t>
            </w:r>
          </w:p>
        </w:tc>
      </w:tr>
      <w:tr w:rsidR="003A7DDC" w14:paraId="1C708794" w14:textId="77777777" w:rsidTr="00DB0C2F">
        <w:tc>
          <w:tcPr>
            <w:tcW w:w="946" w:type="pct"/>
          </w:tcPr>
          <w:p w14:paraId="1FF48FF3" w14:textId="31315E51" w:rsidR="003A7DDC" w:rsidRPr="00DB030A" w:rsidRDefault="003A7DDC" w:rsidP="00CA5460">
            <w:pPr>
              <w:pStyle w:val="TableText"/>
              <w:rPr>
                <w:rFonts w:cs="Arial"/>
              </w:rPr>
            </w:pPr>
            <w:r>
              <w:rPr>
                <w:rFonts w:cs="Arial"/>
              </w:rPr>
              <w:t>SRD</w:t>
            </w:r>
          </w:p>
        </w:tc>
        <w:tc>
          <w:tcPr>
            <w:tcW w:w="4054" w:type="pct"/>
          </w:tcPr>
          <w:p w14:paraId="0443145B" w14:textId="1607D16B" w:rsidR="003A7DDC" w:rsidRPr="00DB030A" w:rsidRDefault="003A7DDC" w:rsidP="00CA5460">
            <w:pPr>
              <w:pStyle w:val="TableText"/>
              <w:rPr>
                <w:rFonts w:cs="Arial"/>
              </w:rPr>
            </w:pPr>
            <w:r w:rsidRPr="003A7DDC">
              <w:rPr>
                <w:rFonts w:cs="Arial"/>
              </w:rPr>
              <w:t>Shipper Receiver Difference</w:t>
            </w:r>
          </w:p>
        </w:tc>
      </w:tr>
      <w:tr w:rsidR="00CA5460" w14:paraId="5D058C64" w14:textId="77777777" w:rsidTr="00DB0C2F">
        <w:tc>
          <w:tcPr>
            <w:tcW w:w="946" w:type="pct"/>
          </w:tcPr>
          <w:p w14:paraId="18D57E50" w14:textId="23D43DFA" w:rsidR="00CA5460" w:rsidRDefault="00CA5460" w:rsidP="00CA5460">
            <w:pPr>
              <w:pStyle w:val="TableText"/>
            </w:pPr>
            <w:r>
              <w:rPr>
                <w:rFonts w:cs="Arial"/>
              </w:rPr>
              <w:t>VOA</w:t>
            </w:r>
          </w:p>
        </w:tc>
        <w:tc>
          <w:tcPr>
            <w:tcW w:w="4054" w:type="pct"/>
          </w:tcPr>
          <w:p w14:paraId="515B8F1D" w14:textId="77F826A3" w:rsidR="00CA5460" w:rsidRDefault="00CA5460" w:rsidP="00CA5460">
            <w:pPr>
              <w:pStyle w:val="TableText"/>
            </w:pPr>
            <w:r w:rsidRPr="009C7B5D">
              <w:t xml:space="preserve">Voluntary Offer Safeguards Agreement </w:t>
            </w:r>
            <w:r>
              <w:t xml:space="preserve">(Ref. </w:t>
            </w:r>
            <w:sdt>
              <w:sdtPr>
                <w:id w:val="459692534"/>
                <w:citation/>
              </w:sdtPr>
              <w:sdtEndPr/>
              <w:sdtContent>
                <w:r>
                  <w:fldChar w:fldCharType="begin"/>
                </w:r>
                <w:r>
                  <w:instrText xml:space="preserve"> CITATION IAE8 \l 2057 </w:instrText>
                </w:r>
                <w:r>
                  <w:fldChar w:fldCharType="separate"/>
                </w:r>
                <w:r w:rsidR="00802899" w:rsidRPr="00802899">
                  <w:rPr>
                    <w:noProof/>
                  </w:rPr>
                  <w:t>[2]</w:t>
                </w:r>
                <w:r>
                  <w:fldChar w:fldCharType="end"/>
                </w:r>
              </w:sdtContent>
            </w:sdt>
            <w:r>
              <w:t>)</w:t>
            </w:r>
          </w:p>
        </w:tc>
      </w:tr>
    </w:tbl>
    <w:p w14:paraId="68BFB551" w14:textId="436933E1" w:rsidR="009B16E0" w:rsidRPr="00FB1F42" w:rsidRDefault="00106818" w:rsidP="00BD0A68">
      <w:pPr>
        <w:pStyle w:val="Heading1"/>
        <w:spacing w:before="480"/>
        <w:rPr>
          <w:sz w:val="40"/>
          <w:szCs w:val="40"/>
        </w:rPr>
      </w:pPr>
      <w:bookmarkStart w:id="13" w:name="_Toc220420945"/>
      <w:r>
        <w:rPr>
          <w:sz w:val="40"/>
          <w:szCs w:val="40"/>
        </w:rPr>
        <w:t xml:space="preserve">ONR’s Incident </w:t>
      </w:r>
      <w:r w:rsidR="006F3A49">
        <w:rPr>
          <w:sz w:val="40"/>
          <w:szCs w:val="40"/>
        </w:rPr>
        <w:t>Categories</w:t>
      </w:r>
      <w:bookmarkEnd w:id="13"/>
    </w:p>
    <w:p w14:paraId="0E3AB4FE" w14:textId="32A7A630" w:rsidR="00106818" w:rsidRDefault="00106818" w:rsidP="00365018">
      <w:pPr>
        <w:pStyle w:val="Heading2"/>
      </w:pPr>
      <w:bookmarkStart w:id="14" w:name="_Toc220420946"/>
      <w:r>
        <w:t>Implementing ONR</w:t>
      </w:r>
      <w:r w:rsidR="006F3A49">
        <w:t xml:space="preserve">’s </w:t>
      </w:r>
      <w:r w:rsidR="004C73E0">
        <w:t>Safeguards Incident categories</w:t>
      </w:r>
      <w:bookmarkEnd w:id="14"/>
    </w:p>
    <w:p w14:paraId="7F7C7338" w14:textId="1C373D63" w:rsidR="009B16E0" w:rsidRDefault="009B16E0" w:rsidP="00106818">
      <w:r>
        <w:t xml:space="preserve">ONR intends this guidance to apply consistently to all Nuclear Safeguards Operators. </w:t>
      </w:r>
      <w:r>
        <w:br/>
        <w:t xml:space="preserve">The guidance uses general terminology that is closely aligned to international agreements. This </w:t>
      </w:r>
      <w:r w:rsidR="00864ED3">
        <w:t xml:space="preserve">intends to </w:t>
      </w:r>
      <w:r w:rsidR="002B2E1D">
        <w:t xml:space="preserve">support </w:t>
      </w:r>
      <w:r>
        <w:t xml:space="preserve">operators </w:t>
      </w:r>
      <w:r w:rsidR="002B2E1D">
        <w:t xml:space="preserve">in </w:t>
      </w:r>
      <w:r w:rsidR="004C5911">
        <w:t>applying</w:t>
      </w:r>
      <w:r>
        <w:t xml:space="preserve"> their existing Nuclear Safeguards compliance arrangements to implement these incident notification </w:t>
      </w:r>
      <w:r w:rsidR="00B62F9E">
        <w:t xml:space="preserve">expectations. </w:t>
      </w:r>
    </w:p>
    <w:p w14:paraId="645D2553" w14:textId="6BCCEA9F" w:rsidR="009B16E0" w:rsidRDefault="009B16E0" w:rsidP="009B16E0">
      <w:r>
        <w:t>ONR’s notification criteria for Nuclear Safeguards incidents are defined</w:t>
      </w:r>
      <w:r w:rsidR="00D0097B">
        <w:t xml:space="preserve"> in</w:t>
      </w:r>
      <w:r>
        <w:t xml:space="preserve"> </w:t>
      </w:r>
      <w:r w:rsidRPr="009B16E0">
        <w:rPr>
          <w:b/>
          <w:bCs/>
        </w:rPr>
        <w:t>Appendix A</w:t>
      </w:r>
      <w:r>
        <w:t xml:space="preserve"> of this guidance</w:t>
      </w:r>
      <w:r w:rsidR="004A5707">
        <w:t xml:space="preserve">. </w:t>
      </w:r>
      <w:r w:rsidR="004A5707" w:rsidRPr="004A5707">
        <w:t>Where appropriate</w:t>
      </w:r>
      <w:r w:rsidR="00D3768F">
        <w:t>,</w:t>
      </w:r>
      <w:r w:rsidR="004E5FE0">
        <w:t xml:space="preserve"> </w:t>
      </w:r>
      <w:r w:rsidR="001C27C0">
        <w:t xml:space="preserve">additional </w:t>
      </w:r>
      <w:r>
        <w:t xml:space="preserve">commentary </w:t>
      </w:r>
      <w:r w:rsidR="001C27C0">
        <w:t xml:space="preserve">is provided </w:t>
      </w:r>
      <w:r w:rsidR="007E38E0">
        <w:t xml:space="preserve">to </w:t>
      </w:r>
      <w:r>
        <w:t xml:space="preserve">assist safeguards operators. This commentary </w:t>
      </w:r>
      <w:r w:rsidR="00D3768F">
        <w:t>covers</w:t>
      </w:r>
      <w:r>
        <w:t>:</w:t>
      </w:r>
    </w:p>
    <w:p w14:paraId="1771829B" w14:textId="0A6BD104" w:rsidR="00AA4484" w:rsidRDefault="009B16E0" w:rsidP="009B16E0">
      <w:pPr>
        <w:pStyle w:val="Bulletlist1"/>
      </w:pPr>
      <w:r>
        <w:t xml:space="preserve">Origin of the </w:t>
      </w:r>
      <w:r w:rsidR="00996270">
        <w:t>c</w:t>
      </w:r>
      <w:r>
        <w:t>ategor</w:t>
      </w:r>
      <w:r w:rsidR="003175F5">
        <w:t>y</w:t>
      </w:r>
      <w:r w:rsidR="002F6ED1">
        <w:t>.</w:t>
      </w:r>
    </w:p>
    <w:p w14:paraId="23EEC0CD" w14:textId="2363CE0F" w:rsidR="0071419A" w:rsidRDefault="00AA4484" w:rsidP="009B16E0">
      <w:pPr>
        <w:pStyle w:val="Bulletlist1"/>
      </w:pPr>
      <w:r>
        <w:t>Timeframe for reporting</w:t>
      </w:r>
      <w:r w:rsidR="002F6ED1">
        <w:t>.</w:t>
      </w:r>
    </w:p>
    <w:p w14:paraId="646DD643" w14:textId="14C4CAFD" w:rsidR="009B16E0" w:rsidRDefault="005B2105" w:rsidP="009B16E0">
      <w:pPr>
        <w:pStyle w:val="Bulletlist1"/>
      </w:pPr>
      <w:r>
        <w:t>F</w:t>
      </w:r>
      <w:r w:rsidR="0071419A">
        <w:t>UR requirement</w:t>
      </w:r>
      <w:r w:rsidR="00996270">
        <w:t>s</w:t>
      </w:r>
      <w:r w:rsidR="002F6ED1">
        <w:t>.</w:t>
      </w:r>
      <w:r w:rsidR="009B16E0">
        <w:t xml:space="preserve"> </w:t>
      </w:r>
    </w:p>
    <w:p w14:paraId="64C1C4DE" w14:textId="1C30CA38" w:rsidR="009B16E0" w:rsidRDefault="009B16E0" w:rsidP="009B16E0">
      <w:pPr>
        <w:pStyle w:val="Bulletlist1"/>
      </w:pPr>
      <w:r>
        <w:t>Discussion of the types of incidents that ONR intends this category to include; and,</w:t>
      </w:r>
    </w:p>
    <w:p w14:paraId="5C489314" w14:textId="77777777" w:rsidR="00B92C1F" w:rsidRDefault="009B16E0" w:rsidP="00B92C1F">
      <w:pPr>
        <w:pStyle w:val="Bulletlist1"/>
      </w:pPr>
      <w:r>
        <w:t>Interpretation of terminology in the categories and guidance for operators to implement the categories within their arrangements.</w:t>
      </w:r>
    </w:p>
    <w:p w14:paraId="7EF785FD" w14:textId="7EB40C4B" w:rsidR="002A679D" w:rsidRDefault="009B16E0" w:rsidP="00DF16FC">
      <w:pPr>
        <w:pStyle w:val="Bulletlist1"/>
        <w:numPr>
          <w:ilvl w:val="0"/>
          <w:numId w:val="0"/>
        </w:numPr>
      </w:pPr>
      <w:r>
        <w:t>To assist smaller operators, this guidance includes illustrative examples</w:t>
      </w:r>
      <w:r w:rsidR="00BC3D49">
        <w:t>, although</w:t>
      </w:r>
      <w:r>
        <w:t xml:space="preserve"> </w:t>
      </w:r>
      <w:r w:rsidR="00BC3D49">
        <w:t>t</w:t>
      </w:r>
      <w:r>
        <w:t>hese examples may not be relevant to all operators. Operators may choose to include examples in their implementation arrangements that are relevant to their technologies and facilities.</w:t>
      </w:r>
      <w:r w:rsidR="000D02DE" w:rsidRPr="000D02DE">
        <w:t xml:space="preserve"> </w:t>
      </w:r>
    </w:p>
    <w:p w14:paraId="3E445C5E" w14:textId="72753CE5" w:rsidR="009B16E0" w:rsidRDefault="000D02DE" w:rsidP="009B16E0">
      <w:r>
        <w:t xml:space="preserve">Additional guidance on </w:t>
      </w:r>
      <w:r w:rsidR="00430898">
        <w:t xml:space="preserve">the </w:t>
      </w:r>
      <w:r w:rsidRPr="00984BCA">
        <w:t xml:space="preserve">Media Interest Incident Category </w:t>
      </w:r>
      <w:r>
        <w:t xml:space="preserve">is provided in </w:t>
      </w:r>
      <w:r w:rsidRPr="00984BCA">
        <w:rPr>
          <w:b/>
          <w:bCs/>
        </w:rPr>
        <w:t>Appendix B</w:t>
      </w:r>
      <w:r>
        <w:t>.</w:t>
      </w:r>
    </w:p>
    <w:p w14:paraId="345BC73D" w14:textId="75CF1D76" w:rsidR="00DC6E0E" w:rsidRDefault="00F55D4C" w:rsidP="008764AA">
      <w:pPr>
        <w:pStyle w:val="Heading2"/>
      </w:pPr>
      <w:bookmarkStart w:id="15" w:name="_Toc220420947"/>
      <w:r>
        <w:lastRenderedPageBreak/>
        <w:t>I</w:t>
      </w:r>
      <w:r w:rsidR="00137126">
        <w:t xml:space="preserve">ncident </w:t>
      </w:r>
      <w:r>
        <w:t>s</w:t>
      </w:r>
      <w:r w:rsidR="00137126">
        <w:t>ignificance</w:t>
      </w:r>
      <w:bookmarkEnd w:id="15"/>
    </w:p>
    <w:p w14:paraId="5CE3E3C6" w14:textId="0BD029C2" w:rsidR="00A7465D" w:rsidRDefault="00A7465D" w:rsidP="00A7465D">
      <w:r>
        <w:t xml:space="preserve">The incident significance ratings that </w:t>
      </w:r>
      <w:r w:rsidR="005D6D41">
        <w:t xml:space="preserve">should be included </w:t>
      </w:r>
      <w:r>
        <w:t xml:space="preserve">within incident notifications are broadly described in Table 2 below. Incidents that require more prompt reporting to ONR should </w:t>
      </w:r>
      <w:r w:rsidR="00FA0A9E">
        <w:t xml:space="preserve">generally </w:t>
      </w:r>
      <w:r>
        <w:t xml:space="preserve">be considered of greater significance. </w:t>
      </w:r>
    </w:p>
    <w:p w14:paraId="2DA60995" w14:textId="4B581071" w:rsidR="00A7465D" w:rsidRDefault="00A7465D" w:rsidP="00A7465D">
      <w:r>
        <w:t xml:space="preserve">ONR acknowledges that </w:t>
      </w:r>
      <w:r w:rsidR="00D33B43">
        <w:t>nuclear safeguards operators</w:t>
      </w:r>
      <w:r>
        <w:t xml:space="preserve"> will be assigning incident significance according to information they have available at the time of making the notification. ONR’s response is not governed by this initial estimate of significance and ONR will form a view of the significance of the incident in due course. </w:t>
      </w:r>
    </w:p>
    <w:p w14:paraId="55CA6D1F" w14:textId="77777777" w:rsidR="00A7465D" w:rsidRDefault="00A7465D" w:rsidP="00A7465D">
      <w:r>
        <w:rPr>
          <w:b/>
          <w:bCs/>
        </w:rPr>
        <w:t>TABLE 2</w:t>
      </w:r>
      <w:r>
        <w:t xml:space="preserve">  </w:t>
      </w:r>
    </w:p>
    <w:tbl>
      <w:tblPr>
        <w:tblStyle w:val="TableGrid"/>
        <w:tblW w:w="0" w:type="auto"/>
        <w:tblLook w:val="04A0" w:firstRow="1" w:lastRow="0" w:firstColumn="1" w:lastColumn="0" w:noHBand="0" w:noVBand="1"/>
      </w:tblPr>
      <w:tblGrid>
        <w:gridCol w:w="1604"/>
        <w:gridCol w:w="7412"/>
      </w:tblGrid>
      <w:tr w:rsidR="00A7465D" w14:paraId="0E1ACAA2" w14:textId="77777777">
        <w:tc>
          <w:tcPr>
            <w:tcW w:w="1604" w:type="dxa"/>
            <w:tcBorders>
              <w:top w:val="single" w:sz="4" w:space="0" w:color="auto"/>
              <w:left w:val="single" w:sz="4" w:space="0" w:color="auto"/>
              <w:bottom w:val="single" w:sz="4" w:space="0" w:color="auto"/>
              <w:right w:val="single" w:sz="4" w:space="0" w:color="auto"/>
            </w:tcBorders>
            <w:hideMark/>
          </w:tcPr>
          <w:p w14:paraId="51C92FDA" w14:textId="77777777" w:rsidR="00A7465D" w:rsidRDefault="00A7465D">
            <w:pPr>
              <w:rPr>
                <w:b/>
                <w:bCs/>
              </w:rPr>
            </w:pPr>
            <w:r>
              <w:rPr>
                <w:b/>
                <w:bCs/>
              </w:rPr>
              <w:t xml:space="preserve">Incident significance </w:t>
            </w:r>
          </w:p>
        </w:tc>
        <w:tc>
          <w:tcPr>
            <w:tcW w:w="7412" w:type="dxa"/>
            <w:tcBorders>
              <w:top w:val="single" w:sz="4" w:space="0" w:color="auto"/>
              <w:left w:val="single" w:sz="4" w:space="0" w:color="auto"/>
              <w:bottom w:val="single" w:sz="4" w:space="0" w:color="auto"/>
              <w:right w:val="single" w:sz="4" w:space="0" w:color="auto"/>
            </w:tcBorders>
            <w:hideMark/>
          </w:tcPr>
          <w:p w14:paraId="2E3DA61F" w14:textId="77777777" w:rsidR="00A7465D" w:rsidRDefault="00A7465D">
            <w:pPr>
              <w:rPr>
                <w:b/>
                <w:bCs/>
              </w:rPr>
            </w:pPr>
            <w:r>
              <w:rPr>
                <w:b/>
                <w:bCs/>
              </w:rPr>
              <w:t>Description</w:t>
            </w:r>
          </w:p>
        </w:tc>
      </w:tr>
      <w:tr w:rsidR="00A7465D" w14:paraId="6487366A" w14:textId="77777777">
        <w:tc>
          <w:tcPr>
            <w:tcW w:w="1604" w:type="dxa"/>
            <w:tcBorders>
              <w:top w:val="single" w:sz="4" w:space="0" w:color="auto"/>
              <w:left w:val="single" w:sz="4" w:space="0" w:color="auto"/>
              <w:bottom w:val="single" w:sz="4" w:space="0" w:color="auto"/>
              <w:right w:val="single" w:sz="4" w:space="0" w:color="auto"/>
            </w:tcBorders>
            <w:hideMark/>
          </w:tcPr>
          <w:p w14:paraId="34DC5463" w14:textId="77777777" w:rsidR="00A7465D" w:rsidRDefault="00A7465D">
            <w:r>
              <w:t>Major</w:t>
            </w:r>
          </w:p>
        </w:tc>
        <w:tc>
          <w:tcPr>
            <w:tcW w:w="7412" w:type="dxa"/>
            <w:tcBorders>
              <w:top w:val="single" w:sz="4" w:space="0" w:color="auto"/>
              <w:left w:val="single" w:sz="4" w:space="0" w:color="auto"/>
              <w:bottom w:val="single" w:sz="4" w:space="0" w:color="auto"/>
              <w:right w:val="single" w:sz="4" w:space="0" w:color="auto"/>
            </w:tcBorders>
            <w:hideMark/>
          </w:tcPr>
          <w:p w14:paraId="039E21E6" w14:textId="55D7C144" w:rsidR="00A7465D" w:rsidRDefault="00A7465D">
            <w:pPr>
              <w:rPr>
                <w:rFonts w:eastAsia="Times New Roman"/>
              </w:rPr>
            </w:pPr>
            <w:r>
              <w:rPr>
                <w:rFonts w:eastAsia="Times New Roman"/>
              </w:rPr>
              <w:t xml:space="preserve">Where the incident is such </w:t>
            </w:r>
            <w:r w:rsidR="00CC3315">
              <w:rPr>
                <w:rFonts w:eastAsia="Times New Roman"/>
              </w:rPr>
              <w:t>that measures</w:t>
            </w:r>
            <w:r>
              <w:rPr>
                <w:rFonts w:eastAsia="Times New Roman"/>
              </w:rPr>
              <w:t xml:space="preserve"> for accountancy and control of nuclear material necessary to ensure appropriate safeguards have been or are likely to be compromised, which could result in a serious consequence.*</w:t>
            </w:r>
          </w:p>
        </w:tc>
      </w:tr>
      <w:tr w:rsidR="00A7465D" w14:paraId="3BEB6AB0" w14:textId="77777777">
        <w:tc>
          <w:tcPr>
            <w:tcW w:w="1604" w:type="dxa"/>
            <w:tcBorders>
              <w:top w:val="single" w:sz="4" w:space="0" w:color="auto"/>
              <w:left w:val="single" w:sz="4" w:space="0" w:color="auto"/>
              <w:bottom w:val="single" w:sz="4" w:space="0" w:color="auto"/>
              <w:right w:val="single" w:sz="4" w:space="0" w:color="auto"/>
            </w:tcBorders>
            <w:hideMark/>
          </w:tcPr>
          <w:p w14:paraId="323F73C0" w14:textId="77777777" w:rsidR="00A7465D" w:rsidRDefault="00A7465D">
            <w:r>
              <w:t>Moderate</w:t>
            </w:r>
          </w:p>
        </w:tc>
        <w:tc>
          <w:tcPr>
            <w:tcW w:w="7412" w:type="dxa"/>
            <w:tcBorders>
              <w:top w:val="single" w:sz="4" w:space="0" w:color="auto"/>
              <w:left w:val="single" w:sz="4" w:space="0" w:color="auto"/>
              <w:bottom w:val="single" w:sz="4" w:space="0" w:color="auto"/>
              <w:right w:val="single" w:sz="4" w:space="0" w:color="auto"/>
            </w:tcBorders>
            <w:hideMark/>
          </w:tcPr>
          <w:p w14:paraId="47484E2A" w14:textId="77777777" w:rsidR="00A7465D" w:rsidRDefault="00A7465D">
            <w:pPr>
              <w:pStyle w:val="TSBullet1Square"/>
              <w:numPr>
                <w:ilvl w:val="0"/>
                <w:numId w:val="0"/>
              </w:numPr>
              <w:tabs>
                <w:tab w:val="left" w:pos="720"/>
              </w:tabs>
              <w:ind w:left="31"/>
              <w:rPr>
                <w:sz w:val="24"/>
              </w:rPr>
            </w:pPr>
            <w:r>
              <w:rPr>
                <w:sz w:val="24"/>
              </w:rPr>
              <w:t>Where the incident is such that a number of key measures for nuclear material accountancy and control required to safeguard material have either been, or are likely to be, significantly weakened, which could result in a significant consequence.</w:t>
            </w:r>
          </w:p>
        </w:tc>
      </w:tr>
      <w:tr w:rsidR="00A7465D" w14:paraId="66229F4C" w14:textId="77777777">
        <w:tc>
          <w:tcPr>
            <w:tcW w:w="1604" w:type="dxa"/>
            <w:tcBorders>
              <w:top w:val="single" w:sz="4" w:space="0" w:color="auto"/>
              <w:left w:val="single" w:sz="4" w:space="0" w:color="auto"/>
              <w:bottom w:val="single" w:sz="4" w:space="0" w:color="auto"/>
              <w:right w:val="single" w:sz="4" w:space="0" w:color="auto"/>
            </w:tcBorders>
            <w:hideMark/>
          </w:tcPr>
          <w:p w14:paraId="5168BC13" w14:textId="77777777" w:rsidR="00A7465D" w:rsidRDefault="00A7465D">
            <w:r>
              <w:t>Minor</w:t>
            </w:r>
          </w:p>
        </w:tc>
        <w:tc>
          <w:tcPr>
            <w:tcW w:w="7412" w:type="dxa"/>
            <w:tcBorders>
              <w:top w:val="single" w:sz="4" w:space="0" w:color="auto"/>
              <w:left w:val="single" w:sz="4" w:space="0" w:color="auto"/>
              <w:bottom w:val="single" w:sz="4" w:space="0" w:color="auto"/>
              <w:right w:val="single" w:sz="4" w:space="0" w:color="auto"/>
            </w:tcBorders>
          </w:tcPr>
          <w:p w14:paraId="3A041273" w14:textId="0EE1235D" w:rsidR="00A7465D" w:rsidRDefault="00A7465D">
            <w:pPr>
              <w:spacing w:after="0"/>
            </w:pPr>
            <w:r>
              <w:t xml:space="preserve">Where the incident is such that key measures for nuclear material accountancy and control required to safeguard material remain broadly effective, but the situation could result in </w:t>
            </w:r>
            <w:r w:rsidR="00A42E8F">
              <w:t>a very</w:t>
            </w:r>
            <w:r>
              <w:t xml:space="preserve"> limited consequence.</w:t>
            </w:r>
          </w:p>
          <w:p w14:paraId="49448EAF" w14:textId="77777777" w:rsidR="00A7465D" w:rsidRDefault="00A7465D">
            <w:pPr>
              <w:spacing w:after="0"/>
            </w:pPr>
          </w:p>
        </w:tc>
      </w:tr>
      <w:tr w:rsidR="00A7465D" w14:paraId="46550F4C" w14:textId="77777777">
        <w:tc>
          <w:tcPr>
            <w:tcW w:w="1604" w:type="dxa"/>
            <w:tcBorders>
              <w:top w:val="single" w:sz="4" w:space="0" w:color="auto"/>
              <w:left w:val="single" w:sz="4" w:space="0" w:color="auto"/>
              <w:bottom w:val="single" w:sz="4" w:space="0" w:color="auto"/>
              <w:right w:val="single" w:sz="4" w:space="0" w:color="auto"/>
            </w:tcBorders>
            <w:hideMark/>
          </w:tcPr>
          <w:p w14:paraId="59460AA3" w14:textId="6F6DEEA4" w:rsidR="00A7465D" w:rsidRDefault="00A7465D">
            <w:r>
              <w:t>N</w:t>
            </w:r>
            <w:r w:rsidR="00B04A54">
              <w:t>one</w:t>
            </w:r>
          </w:p>
        </w:tc>
        <w:tc>
          <w:tcPr>
            <w:tcW w:w="7412" w:type="dxa"/>
            <w:tcBorders>
              <w:top w:val="single" w:sz="4" w:space="0" w:color="auto"/>
              <w:left w:val="single" w:sz="4" w:space="0" w:color="auto"/>
              <w:bottom w:val="single" w:sz="4" w:space="0" w:color="auto"/>
              <w:right w:val="single" w:sz="4" w:space="0" w:color="auto"/>
            </w:tcBorders>
            <w:hideMark/>
          </w:tcPr>
          <w:p w14:paraId="6F12FBDC" w14:textId="77777777" w:rsidR="00A7465D" w:rsidRDefault="00A7465D">
            <w:r>
              <w:t>Where there has been an incident or matter that has no safeguards  affect or consequence.</w:t>
            </w:r>
          </w:p>
        </w:tc>
      </w:tr>
    </w:tbl>
    <w:p w14:paraId="4838B17F" w14:textId="0590E0CB" w:rsidR="00A7465D" w:rsidRDefault="00A7465D" w:rsidP="004B6EE6">
      <w:pPr>
        <w:ind w:left="142" w:right="248"/>
        <w:rPr>
          <w:sz w:val="20"/>
          <w:szCs w:val="20"/>
        </w:rPr>
      </w:pPr>
      <w:r>
        <w:rPr>
          <w:sz w:val="20"/>
          <w:szCs w:val="20"/>
        </w:rPr>
        <w:t xml:space="preserve">* Use of ‘serious consequences’ here does not relate to their meaning in </w:t>
      </w:r>
      <w:r w:rsidR="008E3626" w:rsidRPr="0087511D">
        <w:rPr>
          <w:sz w:val="20"/>
          <w:szCs w:val="20"/>
        </w:rPr>
        <w:t>The Carriage of Dangerous Goods and Use of Transportable Pressure Equipment Regulations 2009</w:t>
      </w:r>
      <w:r>
        <w:rPr>
          <w:sz w:val="20"/>
          <w:szCs w:val="20"/>
        </w:rPr>
        <w:t xml:space="preserve"> or </w:t>
      </w:r>
      <w:r w:rsidR="00E43BD2">
        <w:rPr>
          <w:sz w:val="20"/>
          <w:szCs w:val="20"/>
        </w:rPr>
        <w:t>T</w:t>
      </w:r>
      <w:r w:rsidR="00285BD9">
        <w:rPr>
          <w:sz w:val="20"/>
          <w:szCs w:val="20"/>
        </w:rPr>
        <w:t xml:space="preserve">he </w:t>
      </w:r>
      <w:r w:rsidR="00285BD9" w:rsidRPr="0087511D">
        <w:rPr>
          <w:sz w:val="20"/>
          <w:szCs w:val="20"/>
        </w:rPr>
        <w:t>Radiation Emergency Preparedness and Public Information Regulations 2019</w:t>
      </w:r>
      <w:r>
        <w:rPr>
          <w:sz w:val="20"/>
          <w:szCs w:val="20"/>
        </w:rPr>
        <w:t>.</w:t>
      </w:r>
    </w:p>
    <w:p w14:paraId="34BF70D4" w14:textId="77777777" w:rsidR="00B90A0B" w:rsidRPr="00B90A0B" w:rsidRDefault="00B90A0B" w:rsidP="0093600B"/>
    <w:p w14:paraId="3955BFB9" w14:textId="77777777" w:rsidR="00137126" w:rsidRPr="00137126" w:rsidRDefault="00137126" w:rsidP="00137126"/>
    <w:p w14:paraId="1C24F8D9" w14:textId="77777777" w:rsidR="006C53BF" w:rsidRDefault="006C53BF" w:rsidP="009B16E0"/>
    <w:p w14:paraId="0A245D4B" w14:textId="77777777" w:rsidR="006C53BF" w:rsidRDefault="006C53BF" w:rsidP="009B16E0"/>
    <w:p w14:paraId="3246DE91" w14:textId="77777777" w:rsidR="006C53BF" w:rsidRDefault="006C53BF" w:rsidP="009B16E0"/>
    <w:p w14:paraId="3B6E4B87" w14:textId="77777777" w:rsidR="00E4566B" w:rsidRDefault="00E4566B" w:rsidP="009B16E0"/>
    <w:p w14:paraId="5B7BE799" w14:textId="77777777" w:rsidR="003C7CB0" w:rsidRDefault="003C7CB0" w:rsidP="009B16E0"/>
    <w:bookmarkStart w:id="16" w:name="_Toc118902996" w:displacedByCustomXml="next"/>
    <w:bookmarkStart w:id="17" w:name="_Toc220420948" w:displacedByCustomXml="next"/>
    <w:sdt>
      <w:sdtPr>
        <w:rPr>
          <w:color w:val="auto"/>
          <w:sz w:val="24"/>
          <w:szCs w:val="24"/>
        </w:rPr>
        <w:id w:val="-652758001"/>
        <w:docPartObj>
          <w:docPartGallery w:val="Bibliographies"/>
          <w:docPartUnique/>
        </w:docPartObj>
      </w:sdtPr>
      <w:sdtEndPr/>
      <w:sdtContent>
        <w:p w14:paraId="7C314F13" w14:textId="3CB0FAA4" w:rsidR="00140E1C" w:rsidRDefault="00140E1C" w:rsidP="00FA33FE">
          <w:pPr>
            <w:pStyle w:val="Heading1"/>
            <w:numPr>
              <w:ilvl w:val="0"/>
              <w:numId w:val="0"/>
            </w:numPr>
            <w:ind w:left="851" w:hanging="851"/>
          </w:pPr>
          <w:r>
            <w:t>References</w:t>
          </w:r>
          <w:bookmarkEnd w:id="17"/>
          <w:bookmarkEnd w:id="16"/>
        </w:p>
        <w:sdt>
          <w:sdtPr>
            <w:id w:val="-573587230"/>
            <w:bibliography/>
          </w:sdtPr>
          <w:sdtEndPr/>
          <w:sdtContent>
            <w:p w14:paraId="0A325613" w14:textId="77777777" w:rsidR="00802899" w:rsidRDefault="00140E1C">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Layout w:type="fixed"/>
                <w:tblCellMar>
                  <w:top w:w="15" w:type="dxa"/>
                  <w:left w:w="15" w:type="dxa"/>
                  <w:bottom w:w="15" w:type="dxa"/>
                  <w:right w:w="15" w:type="dxa"/>
                </w:tblCellMar>
                <w:tblLook w:val="04A0" w:firstRow="1" w:lastRow="0" w:firstColumn="1" w:lastColumn="0" w:noHBand="0" w:noVBand="1"/>
              </w:tblPr>
              <w:tblGrid>
                <w:gridCol w:w="566"/>
                <w:gridCol w:w="9180"/>
              </w:tblGrid>
              <w:tr w:rsidR="00802899" w14:paraId="4E0C349E" w14:textId="77777777" w:rsidTr="00802899">
                <w:trPr>
                  <w:divId w:val="1951818190"/>
                  <w:tblCellSpacing w:w="15" w:type="dxa"/>
                </w:trPr>
                <w:tc>
                  <w:tcPr>
                    <w:tcW w:w="268" w:type="pct"/>
                    <w:hideMark/>
                  </w:tcPr>
                  <w:p w14:paraId="2F1FA143" w14:textId="3E3B7633" w:rsidR="00802899" w:rsidRDefault="00802899">
                    <w:pPr>
                      <w:pStyle w:val="Bibliography"/>
                      <w:rPr>
                        <w:noProof/>
                        <w:szCs w:val="24"/>
                      </w:rPr>
                    </w:pPr>
                    <w:r>
                      <w:rPr>
                        <w:noProof/>
                      </w:rPr>
                      <w:t xml:space="preserve">[1] </w:t>
                    </w:r>
                  </w:p>
                </w:tc>
                <w:tc>
                  <w:tcPr>
                    <w:tcW w:w="4686" w:type="pct"/>
                    <w:hideMark/>
                  </w:tcPr>
                  <w:p w14:paraId="6B7A4DEC" w14:textId="68BA04E0" w:rsidR="00802899" w:rsidRDefault="00802899">
                    <w:pPr>
                      <w:pStyle w:val="Bibliography"/>
                      <w:rPr>
                        <w:noProof/>
                      </w:rPr>
                    </w:pPr>
                    <w:r>
                      <w:rPr>
                        <w:noProof/>
                      </w:rPr>
                      <w:t>HM Government, “The Nuclear Safeguards (EU Exit) Regulations 2019,” [Online]. Available: https://www.legislation.gov.uk/uksi/2019/196/contents/made</w:t>
                    </w:r>
                  </w:p>
                </w:tc>
              </w:tr>
              <w:tr w:rsidR="00802899" w:rsidRPr="00D84108" w14:paraId="6FE55B4F" w14:textId="77777777" w:rsidTr="00802899">
                <w:trPr>
                  <w:divId w:val="1951818190"/>
                  <w:tblCellSpacing w:w="15" w:type="dxa"/>
                </w:trPr>
                <w:tc>
                  <w:tcPr>
                    <w:tcW w:w="268" w:type="pct"/>
                    <w:hideMark/>
                  </w:tcPr>
                  <w:p w14:paraId="454B822A" w14:textId="77777777" w:rsidR="00802899" w:rsidRDefault="00802899">
                    <w:pPr>
                      <w:pStyle w:val="Bibliography"/>
                      <w:rPr>
                        <w:noProof/>
                      </w:rPr>
                    </w:pPr>
                    <w:r>
                      <w:rPr>
                        <w:noProof/>
                      </w:rPr>
                      <w:t xml:space="preserve">[2] </w:t>
                    </w:r>
                  </w:p>
                </w:tc>
                <w:tc>
                  <w:tcPr>
                    <w:tcW w:w="4686" w:type="pct"/>
                    <w:hideMark/>
                  </w:tcPr>
                  <w:p w14:paraId="5E475EA3" w14:textId="77777777" w:rsidR="005200B8" w:rsidRPr="005200B8" w:rsidRDefault="00802899">
                    <w:pPr>
                      <w:pStyle w:val="Bibliography"/>
                      <w:rPr>
                        <w:noProof/>
                        <w:lang w:val="fr-FR"/>
                      </w:rPr>
                    </w:pPr>
                    <w:r>
                      <w:rPr>
                        <w:noProof/>
                      </w:rPr>
                      <w:t xml:space="preserve">IAEA, “INFCIRC/951/Add.1 - Protocol additional to the Agreement between the UK of GB and NI and the IAEA for the Application of Safeguards in the UK of GB and NI in Connection with the Treaty on the Non-Proliferation of Nuclear Weapons,” 2021. </w:t>
                    </w:r>
                    <w:r w:rsidRPr="005200B8">
                      <w:rPr>
                        <w:noProof/>
                        <w:lang w:val="fr-FR"/>
                      </w:rPr>
                      <w:t xml:space="preserve">[Online]. </w:t>
                    </w:r>
                  </w:p>
                  <w:p w14:paraId="7CCD6D41" w14:textId="386E2BE3" w:rsidR="00802899" w:rsidRPr="005200B8" w:rsidRDefault="00802899">
                    <w:pPr>
                      <w:pStyle w:val="Bibliography"/>
                      <w:rPr>
                        <w:noProof/>
                        <w:lang w:val="fr-FR"/>
                      </w:rPr>
                    </w:pPr>
                    <w:r w:rsidRPr="005200B8">
                      <w:rPr>
                        <w:noProof/>
                        <w:lang w:val="fr-FR"/>
                      </w:rPr>
                      <w:t>Available: https://assets.publishing.service.gov.uk/government/uploads/system/uploads/attachment_data/file/754614/MS_12.2018_VOA_Protocol.pdf</w:t>
                    </w:r>
                  </w:p>
                </w:tc>
              </w:tr>
              <w:tr w:rsidR="00802899" w14:paraId="3FEA4B9C" w14:textId="77777777" w:rsidTr="00802899">
                <w:trPr>
                  <w:divId w:val="1951818190"/>
                  <w:tblCellSpacing w:w="15" w:type="dxa"/>
                </w:trPr>
                <w:tc>
                  <w:tcPr>
                    <w:tcW w:w="268" w:type="pct"/>
                    <w:hideMark/>
                  </w:tcPr>
                  <w:p w14:paraId="4CECD9EA" w14:textId="77777777" w:rsidR="00802899" w:rsidRDefault="00802899">
                    <w:pPr>
                      <w:pStyle w:val="Bibliography"/>
                      <w:rPr>
                        <w:noProof/>
                      </w:rPr>
                    </w:pPr>
                    <w:r>
                      <w:rPr>
                        <w:noProof/>
                      </w:rPr>
                      <w:t xml:space="preserve">[3] </w:t>
                    </w:r>
                  </w:p>
                </w:tc>
                <w:tc>
                  <w:tcPr>
                    <w:tcW w:w="4686" w:type="pct"/>
                    <w:hideMark/>
                  </w:tcPr>
                  <w:p w14:paraId="3570B55C" w14:textId="77777777" w:rsidR="00802899" w:rsidRDefault="00802899">
                    <w:pPr>
                      <w:pStyle w:val="Bibliography"/>
                      <w:rPr>
                        <w:noProof/>
                      </w:rPr>
                    </w:pPr>
                    <w:r>
                      <w:rPr>
                        <w:noProof/>
                      </w:rPr>
                      <w:t>ONR, “ONR-OL-PROC-002 - Process for Notifying Incidents to ONR”.</w:t>
                    </w:r>
                  </w:p>
                </w:tc>
              </w:tr>
            </w:tbl>
            <w:p w14:paraId="1A637A90" w14:textId="77777777" w:rsidR="00802899" w:rsidRDefault="00802899">
              <w:pPr>
                <w:divId w:val="1951818190"/>
                <w:rPr>
                  <w:rFonts w:eastAsia="Times New Roman"/>
                  <w:noProof/>
                </w:rPr>
              </w:pPr>
            </w:p>
            <w:p w14:paraId="0AB37AA6" w14:textId="693D6585" w:rsidR="00140E1C" w:rsidRDefault="00140E1C">
              <w:r>
                <w:rPr>
                  <w:b/>
                  <w:bCs/>
                  <w:noProof/>
                </w:rPr>
                <w:fldChar w:fldCharType="end"/>
              </w:r>
            </w:p>
          </w:sdtContent>
        </w:sdt>
      </w:sdtContent>
    </w:sdt>
    <w:p w14:paraId="5C77DC9C" w14:textId="77777777" w:rsidR="006C53BF" w:rsidRDefault="006C53BF">
      <w:pPr>
        <w:spacing w:after="0" w:line="240" w:lineRule="auto"/>
        <w:rPr>
          <w:color w:val="22413A"/>
          <w:sz w:val="48"/>
        </w:rPr>
      </w:pPr>
      <w:bookmarkStart w:id="18" w:name="OLE_LINK36"/>
      <w:bookmarkStart w:id="19" w:name="OLE_LINK37"/>
      <w:r>
        <w:br w:type="page"/>
      </w:r>
    </w:p>
    <w:p w14:paraId="1D2BA671" w14:textId="27B16B8E" w:rsidR="00197340" w:rsidRDefault="00197340" w:rsidP="00197340">
      <w:pPr>
        <w:pStyle w:val="Heading1"/>
        <w:numPr>
          <w:ilvl w:val="0"/>
          <w:numId w:val="0"/>
        </w:numPr>
      </w:pPr>
      <w:bookmarkStart w:id="20" w:name="_Toc220420949"/>
      <w:r w:rsidRPr="002050C1">
        <w:lastRenderedPageBreak/>
        <w:t xml:space="preserve">Appendix </w:t>
      </w:r>
      <w:r>
        <w:t xml:space="preserve">A </w:t>
      </w:r>
      <w:r w:rsidRPr="00556439">
        <w:t xml:space="preserve">- </w:t>
      </w:r>
      <w:r>
        <w:t>Nuclear</w:t>
      </w:r>
      <w:r w:rsidRPr="00556439">
        <w:t xml:space="preserve"> </w:t>
      </w:r>
      <w:r>
        <w:t>Safeguards</w:t>
      </w:r>
      <w:r w:rsidRPr="00556439">
        <w:t xml:space="preserve"> </w:t>
      </w:r>
      <w:r>
        <w:t>Incident</w:t>
      </w:r>
      <w:r w:rsidRPr="00556439">
        <w:t xml:space="preserve"> </w:t>
      </w:r>
      <w:r>
        <w:t>Categories</w:t>
      </w:r>
      <w:bookmarkEnd w:id="20"/>
    </w:p>
    <w:tbl>
      <w:tblPr>
        <w:tblStyle w:val="Box2"/>
        <w:tblW w:w="5000" w:type="pct"/>
        <w:tblInd w:w="0" w:type="dxa"/>
        <w:tblLook w:val="01E0" w:firstRow="1" w:lastRow="1" w:firstColumn="1" w:lastColumn="1" w:noHBand="0" w:noVBand="0"/>
      </w:tblPr>
      <w:tblGrid>
        <w:gridCol w:w="9736"/>
      </w:tblGrid>
      <w:tr w:rsidR="00197340" w:rsidRPr="00FA1E51" w14:paraId="73E83669" w14:textId="77777777" w:rsidTr="0010199F">
        <w:trPr>
          <w:cnfStyle w:val="100000000000" w:firstRow="1" w:lastRow="0" w:firstColumn="0" w:lastColumn="0" w:oddVBand="0" w:evenVBand="0" w:oddHBand="0" w:evenHBand="0" w:firstRowFirstColumn="0" w:firstRowLastColumn="0" w:lastRowFirstColumn="0" w:lastRowLastColumn="0"/>
        </w:trPr>
        <w:tc>
          <w:tcPr>
            <w:tcW w:w="5000" w:type="pct"/>
          </w:tcPr>
          <w:p w14:paraId="766C6EA4" w14:textId="77777777" w:rsidR="000820EB" w:rsidRDefault="00197340">
            <w:pPr>
              <w:tabs>
                <w:tab w:val="left" w:pos="720"/>
              </w:tabs>
              <w:spacing w:after="0"/>
              <w:rPr>
                <w:b w:val="0"/>
              </w:rPr>
            </w:pPr>
            <w:r w:rsidRPr="00386AAD">
              <w:rPr>
                <w:bCs/>
              </w:rPr>
              <w:t>SG01a</w:t>
            </w:r>
            <w:r w:rsidRPr="00386AAD">
              <w:t xml:space="preserve"> </w:t>
            </w:r>
          </w:p>
          <w:p w14:paraId="26DBC551" w14:textId="77777777" w:rsidR="000820EB" w:rsidRDefault="000820EB">
            <w:pPr>
              <w:tabs>
                <w:tab w:val="left" w:pos="720"/>
              </w:tabs>
              <w:spacing w:after="0"/>
              <w:rPr>
                <w:b w:val="0"/>
              </w:rPr>
            </w:pPr>
          </w:p>
          <w:p w14:paraId="592295EA" w14:textId="582D863F" w:rsidR="00197340" w:rsidRDefault="00197340">
            <w:pPr>
              <w:tabs>
                <w:tab w:val="left" w:pos="720"/>
              </w:tabs>
              <w:spacing w:after="0"/>
              <w:rPr>
                <w:b w:val="0"/>
              </w:rPr>
            </w:pPr>
            <w:r w:rsidRPr="00386AAD">
              <w:t>An event affecting IAEA safeguards arrangements:</w:t>
            </w:r>
          </w:p>
          <w:p w14:paraId="14EF31F7" w14:textId="77777777" w:rsidR="000820EB" w:rsidRPr="00386AAD" w:rsidRDefault="000820EB">
            <w:pPr>
              <w:tabs>
                <w:tab w:val="left" w:pos="720"/>
              </w:tabs>
              <w:spacing w:after="0"/>
            </w:pPr>
          </w:p>
          <w:p w14:paraId="1EDE2912" w14:textId="77777777" w:rsidR="00197340" w:rsidRPr="00386AAD" w:rsidRDefault="00197340" w:rsidP="00197340">
            <w:pPr>
              <w:pStyle w:val="ListParagraph"/>
              <w:numPr>
                <w:ilvl w:val="0"/>
                <w:numId w:val="34"/>
              </w:numPr>
              <w:tabs>
                <w:tab w:val="left" w:pos="720"/>
              </w:tabs>
              <w:spacing w:after="0" w:line="264" w:lineRule="auto"/>
            </w:pPr>
            <w:r w:rsidRPr="00386AAD">
              <w:t>IAEA Safeguards personnel’s Health and Safety</w:t>
            </w:r>
          </w:p>
          <w:p w14:paraId="4BDA6311" w14:textId="77777777" w:rsidR="00197340" w:rsidRPr="00386AAD" w:rsidRDefault="00197340">
            <w:pPr>
              <w:tabs>
                <w:tab w:val="left" w:pos="720"/>
              </w:tabs>
              <w:spacing w:after="0"/>
              <w:rPr>
                <w:b w:val="0"/>
                <w:bCs/>
              </w:rPr>
            </w:pPr>
            <w:r w:rsidRPr="00386AAD">
              <w:tab/>
            </w:r>
            <w:r w:rsidRPr="00386AAD">
              <w:tab/>
            </w:r>
            <w:r w:rsidRPr="00386AAD">
              <w:rPr>
                <w:bCs/>
              </w:rPr>
              <w:t>OR</w:t>
            </w:r>
          </w:p>
          <w:p w14:paraId="1417609D" w14:textId="77777777" w:rsidR="00197340" w:rsidRPr="00386AAD" w:rsidRDefault="00197340" w:rsidP="00197340">
            <w:pPr>
              <w:pStyle w:val="ListParagraph"/>
              <w:numPr>
                <w:ilvl w:val="0"/>
                <w:numId w:val="34"/>
              </w:numPr>
              <w:tabs>
                <w:tab w:val="left" w:pos="720"/>
              </w:tabs>
              <w:spacing w:after="0" w:line="264" w:lineRule="auto"/>
            </w:pPr>
            <w:r w:rsidRPr="00386AAD">
              <w:t>IAEA Safeguards personnel’s access to a location is denied or restricted in contravention of international agreements.</w:t>
            </w:r>
          </w:p>
          <w:p w14:paraId="5FE22DEA" w14:textId="77777777" w:rsidR="00197340" w:rsidRPr="00386AAD" w:rsidRDefault="00197340">
            <w:pPr>
              <w:tabs>
                <w:tab w:val="left" w:pos="720"/>
              </w:tabs>
              <w:spacing w:after="0"/>
              <w:rPr>
                <w:b w:val="0"/>
                <w:bCs/>
              </w:rPr>
            </w:pPr>
            <w:r w:rsidRPr="00386AAD">
              <w:tab/>
            </w:r>
            <w:r w:rsidRPr="00386AAD">
              <w:tab/>
            </w:r>
            <w:r w:rsidRPr="00386AAD">
              <w:rPr>
                <w:bCs/>
              </w:rPr>
              <w:t>OR</w:t>
            </w:r>
          </w:p>
          <w:p w14:paraId="0AE37393" w14:textId="77777777" w:rsidR="00197340" w:rsidRPr="003B2C0C" w:rsidRDefault="00197340" w:rsidP="00197340">
            <w:pPr>
              <w:pStyle w:val="ListParagraph"/>
              <w:numPr>
                <w:ilvl w:val="0"/>
                <w:numId w:val="34"/>
              </w:numPr>
              <w:tabs>
                <w:tab w:val="left" w:pos="720"/>
              </w:tabs>
              <w:spacing w:after="0" w:line="264" w:lineRule="auto"/>
            </w:pPr>
            <w:r w:rsidRPr="00386AAD">
              <w:t>IAEA safeguards seals on equipment or plant are detached by non-IAEA staff</w:t>
            </w:r>
            <w:r w:rsidR="00A91FFC">
              <w:t xml:space="preserve"> outside of </w:t>
            </w:r>
            <w:r w:rsidR="00E11A12">
              <w:t>process</w:t>
            </w:r>
            <w:r w:rsidRPr="00386AAD">
              <w:t>, lost or showing signs of deliberate tampering, or evidence of tampering with IAEA equipment.</w:t>
            </w:r>
          </w:p>
          <w:p w14:paraId="030863C5" w14:textId="7144019C" w:rsidR="003B2C0C" w:rsidRPr="00FA1E51" w:rsidRDefault="003B2C0C" w:rsidP="003B2C0C">
            <w:pPr>
              <w:pStyle w:val="ListParagraph"/>
              <w:tabs>
                <w:tab w:val="left" w:pos="720"/>
              </w:tabs>
              <w:spacing w:after="0" w:line="264" w:lineRule="auto"/>
            </w:pPr>
          </w:p>
        </w:tc>
      </w:tr>
      <w:tr w:rsidR="00197340" w:rsidRPr="000D6C7A" w14:paraId="6F30A438" w14:textId="77777777" w:rsidTr="0010199F">
        <w:tc>
          <w:tcPr>
            <w:tcW w:w="5000" w:type="pct"/>
          </w:tcPr>
          <w:p w14:paraId="419A70D8" w14:textId="1F5A94A4" w:rsidR="00400589" w:rsidRDefault="00637929" w:rsidP="00B255B5">
            <w:pPr>
              <w:spacing w:before="120" w:after="120"/>
            </w:pPr>
            <w:r w:rsidRPr="00637929">
              <w:rPr>
                <w:b/>
                <w:bCs/>
              </w:rPr>
              <w:t xml:space="preserve">Timeframe for </w:t>
            </w:r>
            <w:r w:rsidR="00AC13EE" w:rsidRPr="00637929">
              <w:rPr>
                <w:b/>
                <w:bCs/>
              </w:rPr>
              <w:t>reporting:</w:t>
            </w:r>
            <w:r w:rsidR="00AC13EE" w:rsidRPr="0086318A">
              <w:t xml:space="preserve"> Immediate</w:t>
            </w:r>
          </w:p>
          <w:p w14:paraId="43053868" w14:textId="2B847B9E" w:rsidR="00CE2CC6" w:rsidRDefault="0073501F" w:rsidP="006C53BF">
            <w:pPr>
              <w:spacing w:before="120" w:after="120"/>
              <w:rPr>
                <w:b/>
                <w:bCs/>
              </w:rPr>
            </w:pPr>
            <w:r w:rsidRPr="0073501F">
              <w:rPr>
                <w:b/>
                <w:bCs/>
              </w:rPr>
              <w:t>FUR Requirement:</w:t>
            </w:r>
            <w:r w:rsidR="008A5647">
              <w:rPr>
                <w:b/>
                <w:bCs/>
              </w:rPr>
              <w:t xml:space="preserve"> </w:t>
            </w:r>
            <w:r w:rsidR="00BA2AE3" w:rsidRPr="00AC13EE">
              <w:t>Yes</w:t>
            </w:r>
          </w:p>
          <w:p w14:paraId="2E7C3CAE" w14:textId="67AD9E2F" w:rsidR="00197340" w:rsidRPr="000D6C7A" w:rsidRDefault="00197340">
            <w:pPr>
              <w:spacing w:after="0"/>
              <w:rPr>
                <w:b/>
                <w:bCs/>
              </w:rPr>
            </w:pPr>
            <w:r w:rsidRPr="00FA1E51">
              <w:rPr>
                <w:b/>
                <w:bCs/>
              </w:rPr>
              <w:t xml:space="preserve">Origin of </w:t>
            </w:r>
            <w:r>
              <w:rPr>
                <w:b/>
                <w:bCs/>
              </w:rPr>
              <w:t>Category</w:t>
            </w:r>
          </w:p>
        </w:tc>
      </w:tr>
      <w:tr w:rsidR="00197340" w:rsidRPr="002034B3" w14:paraId="2F05BCBB" w14:textId="77777777" w:rsidTr="0010199F">
        <w:tc>
          <w:tcPr>
            <w:tcW w:w="5000" w:type="pct"/>
          </w:tcPr>
          <w:p w14:paraId="3818DD59" w14:textId="77777777" w:rsidR="00197340" w:rsidRPr="00386AAD" w:rsidRDefault="00197340">
            <w:pPr>
              <w:spacing w:after="0"/>
            </w:pPr>
            <w:r w:rsidRPr="00386AAD">
              <w:t>INFCIRC/951 - UK/IAEA Voluntary Offer Safeguards Agreement (VOA) (Article 43, 73 and 74)</w:t>
            </w:r>
          </w:p>
          <w:p w14:paraId="2CF0737A" w14:textId="3F6F1130" w:rsidR="00197340" w:rsidRDefault="00197340">
            <w:pPr>
              <w:spacing w:after="0"/>
            </w:pPr>
          </w:p>
          <w:p w14:paraId="1F8AE87D" w14:textId="77777777" w:rsidR="00197340" w:rsidRPr="002034B3" w:rsidRDefault="00197340">
            <w:pPr>
              <w:spacing w:after="0"/>
            </w:pPr>
          </w:p>
        </w:tc>
      </w:tr>
      <w:tr w:rsidR="00197340" w:rsidRPr="000D6C7A" w14:paraId="7527FF93" w14:textId="77777777" w:rsidTr="0010199F">
        <w:tc>
          <w:tcPr>
            <w:tcW w:w="5000" w:type="pct"/>
          </w:tcPr>
          <w:p w14:paraId="0A262A0E" w14:textId="77777777" w:rsidR="00197340" w:rsidRPr="000D6C7A" w:rsidRDefault="00197340">
            <w:pPr>
              <w:spacing w:after="0"/>
              <w:rPr>
                <w:b/>
                <w:bCs/>
              </w:rPr>
            </w:pPr>
            <w:r w:rsidRPr="00FA1E51">
              <w:rPr>
                <w:b/>
                <w:bCs/>
              </w:rPr>
              <w:t xml:space="preserve">Discussion </w:t>
            </w:r>
          </w:p>
        </w:tc>
      </w:tr>
      <w:tr w:rsidR="00197340" w:rsidRPr="002034B3" w14:paraId="1593133B" w14:textId="77777777" w:rsidTr="0010199F">
        <w:tc>
          <w:tcPr>
            <w:tcW w:w="5000" w:type="pct"/>
          </w:tcPr>
          <w:p w14:paraId="1A8495DA" w14:textId="6C21E9DE" w:rsidR="00197340" w:rsidRPr="00386AAD" w:rsidRDefault="00197340" w:rsidP="004D4A83">
            <w:pPr>
              <w:spacing w:after="120"/>
            </w:pPr>
            <w:r w:rsidRPr="00386AAD">
              <w:t xml:space="preserve">This category is for dutyholders to notify ONR of instances where IAEA safeguards arrangements are challenged. This will allow ONR to inform the IAEA </w:t>
            </w:r>
            <w:r w:rsidR="007D177D">
              <w:t>S</w:t>
            </w:r>
            <w:r w:rsidRPr="00386AAD">
              <w:t xml:space="preserve">afeguards </w:t>
            </w:r>
            <w:r w:rsidR="007D177D">
              <w:t>T</w:t>
            </w:r>
            <w:r w:rsidRPr="00386AAD">
              <w:t xml:space="preserve">eam without delay. </w:t>
            </w:r>
          </w:p>
          <w:p w14:paraId="2CC8B465" w14:textId="36B3F9A4" w:rsidR="00197340" w:rsidRPr="00386AAD" w:rsidRDefault="00197340" w:rsidP="004D4A83">
            <w:pPr>
              <w:spacing w:after="120"/>
            </w:pPr>
            <w:r w:rsidRPr="00386AAD">
              <w:t xml:space="preserve">Dutyholders should use this category for: </w:t>
            </w:r>
          </w:p>
          <w:p w14:paraId="2ABD4B2D" w14:textId="7711C919" w:rsidR="00197340" w:rsidRPr="00386AAD" w:rsidRDefault="00197340" w:rsidP="004D4A83">
            <w:pPr>
              <w:pStyle w:val="Bulletlist1"/>
              <w:spacing w:after="120"/>
              <w:ind w:left="357" w:hanging="357"/>
            </w:pPr>
            <w:r w:rsidRPr="00386AAD">
              <w:t xml:space="preserve">IAEA Safeguards’ personnel conventional health and safety injuries, unexpected radiological exposure/dose and any other accidents </w:t>
            </w:r>
            <w:r w:rsidR="005B6FF0">
              <w:t xml:space="preserve">or rule breaches </w:t>
            </w:r>
            <w:r w:rsidRPr="00386AAD">
              <w:t xml:space="preserve">that have a negative impact on the individual’s health and safety. </w:t>
            </w:r>
          </w:p>
          <w:p w14:paraId="3AF9D7F0" w14:textId="77777777" w:rsidR="00197340" w:rsidRPr="00386AAD" w:rsidRDefault="00197340" w:rsidP="004D4A83">
            <w:pPr>
              <w:pStyle w:val="Bulletlist1"/>
              <w:spacing w:after="120"/>
              <w:ind w:left="357" w:hanging="357"/>
            </w:pPr>
            <w:r w:rsidRPr="00386AAD">
              <w:t>IAEA Safeguards’ personnel have not complied with the dutyholders’ health and safety provisions and policies.</w:t>
            </w:r>
          </w:p>
          <w:p w14:paraId="1DDDDCD2" w14:textId="77777777" w:rsidR="00197340" w:rsidRPr="00386AAD" w:rsidRDefault="00197340" w:rsidP="004D4A83">
            <w:pPr>
              <w:pStyle w:val="Bulletlist1"/>
              <w:spacing w:after="120"/>
              <w:ind w:left="357" w:hanging="357"/>
            </w:pPr>
            <w:r w:rsidRPr="00386AAD">
              <w:t>Any circumstance where IAEA Safeguards’ personnel are not given access to a location in contravention of Article 74 of INFCIRC/951 or any other international agreements.</w:t>
            </w:r>
          </w:p>
          <w:p w14:paraId="621EBF8C" w14:textId="58FEA4B2" w:rsidR="004D4A83" w:rsidRDefault="00197340" w:rsidP="004D4A83">
            <w:pPr>
              <w:pStyle w:val="Bulletlist1"/>
              <w:spacing w:after="120"/>
              <w:ind w:left="357" w:hanging="357"/>
            </w:pPr>
            <w:r w:rsidRPr="00386AAD">
              <w:t>Any evidence of interference</w:t>
            </w:r>
            <w:r w:rsidR="00BD0963">
              <w:t xml:space="preserve"> or damage</w:t>
            </w:r>
            <w:r w:rsidRPr="00386AAD">
              <w:t xml:space="preserve"> with IAEA safeguards equipment.</w:t>
            </w:r>
          </w:p>
          <w:p w14:paraId="7708CBBA" w14:textId="77777777" w:rsidR="000820EB" w:rsidRDefault="000820EB" w:rsidP="000820EB">
            <w:pPr>
              <w:pStyle w:val="Bulletlist1"/>
              <w:numPr>
                <w:ilvl w:val="0"/>
                <w:numId w:val="0"/>
              </w:numPr>
              <w:spacing w:after="120"/>
              <w:ind w:left="357"/>
            </w:pPr>
          </w:p>
          <w:p w14:paraId="7384DC6E" w14:textId="5388462D" w:rsidR="000820EB" w:rsidRPr="004D4A83" w:rsidRDefault="000820EB" w:rsidP="000820EB">
            <w:pPr>
              <w:pStyle w:val="Bulletlist1"/>
              <w:numPr>
                <w:ilvl w:val="0"/>
                <w:numId w:val="0"/>
              </w:numPr>
              <w:spacing w:after="120"/>
              <w:ind w:left="357"/>
            </w:pPr>
            <w:r>
              <w:t xml:space="preserve">                                                                                                              Continued</w:t>
            </w:r>
          </w:p>
          <w:p w14:paraId="0C29B694" w14:textId="77777777" w:rsidR="00197340" w:rsidRPr="00386AAD" w:rsidRDefault="00197340" w:rsidP="004D4A83">
            <w:pPr>
              <w:spacing w:after="120"/>
              <w:rPr>
                <w:b/>
                <w:bCs/>
              </w:rPr>
            </w:pPr>
            <w:r w:rsidRPr="00386AAD">
              <w:rPr>
                <w:b/>
                <w:bCs/>
              </w:rPr>
              <w:lastRenderedPageBreak/>
              <w:t xml:space="preserve">Illustrative examples </w:t>
            </w:r>
          </w:p>
          <w:p w14:paraId="374E0982" w14:textId="54C399C6" w:rsidR="00197340" w:rsidRDefault="00197340" w:rsidP="00197340">
            <w:pPr>
              <w:pStyle w:val="Bulletlist1"/>
            </w:pPr>
            <w:r w:rsidRPr="00386AAD">
              <w:t xml:space="preserve">An IAEA safeguards representative is injured during an inspection at the Operator facility. </w:t>
            </w:r>
          </w:p>
          <w:p w14:paraId="47CF8D7A" w14:textId="77777777" w:rsidR="00197340" w:rsidRPr="00386AAD" w:rsidRDefault="00197340" w:rsidP="00197340">
            <w:pPr>
              <w:pStyle w:val="Bulletlist1"/>
            </w:pPr>
            <w:r w:rsidRPr="00386AAD">
              <w:t>An IAEA safeguards representative receives an unexpected high radiation dose from radioactive material.</w:t>
            </w:r>
          </w:p>
          <w:p w14:paraId="00736594" w14:textId="77777777" w:rsidR="00197340" w:rsidRPr="004F7728" w:rsidRDefault="00197340" w:rsidP="00197340">
            <w:pPr>
              <w:pStyle w:val="Bulletlist1"/>
            </w:pPr>
            <w:r w:rsidRPr="004F7728">
              <w:t>An IAEA safeguards representative breaches site safety-related requirements.</w:t>
            </w:r>
          </w:p>
          <w:p w14:paraId="660C9397" w14:textId="77777777" w:rsidR="00197340" w:rsidRPr="004F7728" w:rsidRDefault="00197340" w:rsidP="00197340">
            <w:pPr>
              <w:pStyle w:val="Bulletlist1"/>
            </w:pPr>
            <w:r w:rsidRPr="004F7728">
              <w:t>An IAEA safeguards representative is not granted security permission to inspect a location.</w:t>
            </w:r>
          </w:p>
          <w:p w14:paraId="0B86E3DF" w14:textId="77777777" w:rsidR="00197340" w:rsidRPr="004F7728" w:rsidRDefault="00197340" w:rsidP="00197340">
            <w:pPr>
              <w:pStyle w:val="Bulletlist1"/>
            </w:pPr>
            <w:r w:rsidRPr="004F7728">
              <w:t>An IAEA safeguards representative is denied access to a site.</w:t>
            </w:r>
          </w:p>
          <w:p w14:paraId="54DBF6AC" w14:textId="4F20AC99" w:rsidR="004F7728" w:rsidRPr="004F7728" w:rsidRDefault="00197340" w:rsidP="004F7728">
            <w:pPr>
              <w:pStyle w:val="Bulletlist1"/>
            </w:pPr>
            <w:r w:rsidRPr="004F7728">
              <w:t>Dutyholders discover that IAEA safeguards seals have been removed</w:t>
            </w:r>
            <w:r w:rsidR="00BD0963">
              <w:t>/or have signs of damage</w:t>
            </w:r>
            <w:r w:rsidRPr="004F7728">
              <w:t xml:space="preserve"> without IAEA agreement</w:t>
            </w:r>
            <w:r w:rsidR="00BD0963">
              <w:t>/prior notification</w:t>
            </w:r>
            <w:r w:rsidRPr="004F7728">
              <w:t>.</w:t>
            </w:r>
          </w:p>
        </w:tc>
      </w:tr>
    </w:tbl>
    <w:p w14:paraId="465583BE" w14:textId="77777777" w:rsidR="00197340" w:rsidRDefault="00197340" w:rsidP="00197340">
      <w:pPr>
        <w:spacing w:after="0" w:line="240" w:lineRule="auto"/>
      </w:pPr>
    </w:p>
    <w:p w14:paraId="59ABEA89" w14:textId="77777777" w:rsidR="00197340" w:rsidRDefault="00197340" w:rsidP="00197340">
      <w:pPr>
        <w:spacing w:after="0" w:line="240" w:lineRule="auto"/>
      </w:pPr>
      <w:r>
        <w:br w:type="page"/>
      </w:r>
    </w:p>
    <w:tbl>
      <w:tblPr>
        <w:tblStyle w:val="Box2"/>
        <w:tblW w:w="5000" w:type="pct"/>
        <w:tblInd w:w="0" w:type="dxa"/>
        <w:tblLook w:val="01E0" w:firstRow="1" w:lastRow="1" w:firstColumn="1" w:lastColumn="1" w:noHBand="0" w:noVBand="0"/>
      </w:tblPr>
      <w:tblGrid>
        <w:gridCol w:w="9736"/>
      </w:tblGrid>
      <w:tr w:rsidR="00197340" w:rsidRPr="00FA1E51" w14:paraId="0B2C3039"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519597A4" w14:textId="77777777" w:rsidR="000820EB" w:rsidRDefault="00197340">
            <w:pPr>
              <w:tabs>
                <w:tab w:val="left" w:pos="720"/>
              </w:tabs>
              <w:spacing w:after="0"/>
              <w:rPr>
                <w:b w:val="0"/>
              </w:rPr>
            </w:pPr>
            <w:r w:rsidRPr="004F7728">
              <w:rPr>
                <w:bCs/>
              </w:rPr>
              <w:lastRenderedPageBreak/>
              <w:t>SG01b</w:t>
            </w:r>
            <w:r w:rsidRPr="004F7728">
              <w:t xml:space="preserve"> </w:t>
            </w:r>
          </w:p>
          <w:p w14:paraId="2DCF22AC" w14:textId="77777777" w:rsidR="000820EB" w:rsidRDefault="000820EB">
            <w:pPr>
              <w:tabs>
                <w:tab w:val="left" w:pos="720"/>
              </w:tabs>
              <w:spacing w:after="0"/>
              <w:rPr>
                <w:b w:val="0"/>
              </w:rPr>
            </w:pPr>
          </w:p>
          <w:p w14:paraId="201346BE" w14:textId="72E74857" w:rsidR="00197340" w:rsidRDefault="00197340">
            <w:pPr>
              <w:tabs>
                <w:tab w:val="left" w:pos="720"/>
              </w:tabs>
              <w:spacing w:after="0"/>
              <w:rPr>
                <w:b w:val="0"/>
              </w:rPr>
            </w:pPr>
            <w:r w:rsidRPr="004F7728">
              <w:t>A safeguards incident that meets any of the following criteria:</w:t>
            </w:r>
          </w:p>
          <w:p w14:paraId="1A4C77A7" w14:textId="77777777" w:rsidR="008532BE" w:rsidRPr="004F7728" w:rsidRDefault="008532BE">
            <w:pPr>
              <w:tabs>
                <w:tab w:val="left" w:pos="720"/>
              </w:tabs>
              <w:spacing w:after="0"/>
            </w:pPr>
          </w:p>
          <w:p w14:paraId="1E8DB972" w14:textId="77777777" w:rsidR="00197340" w:rsidRPr="004F7728" w:rsidRDefault="00197340" w:rsidP="00197340">
            <w:pPr>
              <w:pStyle w:val="ListParagraph"/>
              <w:numPr>
                <w:ilvl w:val="0"/>
                <w:numId w:val="36"/>
              </w:numPr>
              <w:tabs>
                <w:tab w:val="left" w:pos="720"/>
              </w:tabs>
              <w:spacing w:after="0" w:line="264" w:lineRule="auto"/>
            </w:pPr>
            <w:r w:rsidRPr="004F7728">
              <w:t>A discrepancy involving 1 significant quantity or more of qualifying nuclear material resulting from material unaccounted for (MUF), or shipper-receiver differences (SRD).</w:t>
            </w:r>
          </w:p>
          <w:p w14:paraId="2A3C711C" w14:textId="77777777" w:rsidR="00197340" w:rsidRPr="003B2C0C" w:rsidRDefault="00197340" w:rsidP="00197340">
            <w:pPr>
              <w:pStyle w:val="ListParagraph"/>
              <w:numPr>
                <w:ilvl w:val="0"/>
                <w:numId w:val="36"/>
              </w:numPr>
              <w:tabs>
                <w:tab w:val="left" w:pos="720"/>
              </w:tabs>
              <w:spacing w:after="0" w:line="264" w:lineRule="auto"/>
              <w:ind w:hanging="273"/>
            </w:pPr>
            <w:r w:rsidRPr="004F7728">
              <w:t>Failure to locate a discrete ‘item’ containing qualifying nuclear material as it is reported in the operator’s nuclear material accountancy system.</w:t>
            </w:r>
          </w:p>
          <w:p w14:paraId="3E101CC3" w14:textId="27B1359F" w:rsidR="003B2C0C" w:rsidRPr="00FA1E51" w:rsidRDefault="003B2C0C" w:rsidP="003B2C0C">
            <w:pPr>
              <w:pStyle w:val="ListParagraph"/>
              <w:tabs>
                <w:tab w:val="left" w:pos="720"/>
              </w:tabs>
              <w:spacing w:after="0" w:line="264" w:lineRule="auto"/>
            </w:pPr>
          </w:p>
        </w:tc>
      </w:tr>
      <w:tr w:rsidR="00197340" w:rsidRPr="000D6C7A" w14:paraId="4C946498" w14:textId="77777777" w:rsidTr="00197340">
        <w:tc>
          <w:tcPr>
            <w:tcW w:w="5000" w:type="pct"/>
          </w:tcPr>
          <w:p w14:paraId="505AF562" w14:textId="6E73D0FB" w:rsidR="00952C42" w:rsidRDefault="00637929" w:rsidP="008A5647">
            <w:pPr>
              <w:spacing w:before="120" w:after="120"/>
            </w:pPr>
            <w:r w:rsidRPr="00637929">
              <w:rPr>
                <w:b/>
                <w:bCs/>
              </w:rPr>
              <w:t>Timeframe for reporting:</w:t>
            </w:r>
            <w:r w:rsidR="00F84FB9">
              <w:rPr>
                <w:b/>
                <w:bCs/>
              </w:rPr>
              <w:t xml:space="preserve"> </w:t>
            </w:r>
            <w:r w:rsidR="00952C42" w:rsidRPr="0086318A">
              <w:t>Immediate</w:t>
            </w:r>
          </w:p>
          <w:p w14:paraId="781724F9" w14:textId="5495228F" w:rsidR="00DA3D55" w:rsidRDefault="00DA3D55" w:rsidP="00F84FB9">
            <w:pPr>
              <w:spacing w:before="120" w:after="120"/>
              <w:rPr>
                <w:b/>
                <w:bCs/>
              </w:rPr>
            </w:pPr>
            <w:r w:rsidRPr="00DA3D55">
              <w:rPr>
                <w:b/>
                <w:bCs/>
              </w:rPr>
              <w:t xml:space="preserve">FUR Requirement: </w:t>
            </w:r>
            <w:r w:rsidRPr="00F84FB9">
              <w:t>Yes</w:t>
            </w:r>
          </w:p>
          <w:p w14:paraId="3942A3D8" w14:textId="51AE03F2" w:rsidR="00197340" w:rsidRPr="000D6C7A" w:rsidRDefault="00197340">
            <w:pPr>
              <w:spacing w:after="0"/>
              <w:rPr>
                <w:b/>
                <w:bCs/>
              </w:rPr>
            </w:pPr>
            <w:r w:rsidRPr="00FA1E51">
              <w:rPr>
                <w:b/>
                <w:bCs/>
              </w:rPr>
              <w:t xml:space="preserve">Origin of </w:t>
            </w:r>
            <w:r>
              <w:rPr>
                <w:b/>
                <w:bCs/>
              </w:rPr>
              <w:t>Category</w:t>
            </w:r>
          </w:p>
        </w:tc>
      </w:tr>
      <w:tr w:rsidR="00197340" w:rsidRPr="002034B3" w14:paraId="5E76C69E" w14:textId="77777777" w:rsidTr="00197340">
        <w:tc>
          <w:tcPr>
            <w:tcW w:w="5000" w:type="pct"/>
          </w:tcPr>
          <w:p w14:paraId="73E3EDDD" w14:textId="77777777" w:rsidR="00197340" w:rsidRPr="004F7728" w:rsidRDefault="00197340">
            <w:pPr>
              <w:spacing w:after="0"/>
            </w:pPr>
            <w:r w:rsidRPr="004F7728">
              <w:t>Nuclear Safeguards (EU Exit) Regulations 2019 (Regulation 17)</w:t>
            </w:r>
          </w:p>
          <w:p w14:paraId="0A291E8A" w14:textId="77777777" w:rsidR="00197340" w:rsidRPr="004F7728" w:rsidRDefault="00197340">
            <w:pPr>
              <w:spacing w:after="0"/>
            </w:pPr>
            <w:r w:rsidRPr="004F7728">
              <w:t>INFCIRC/951 - UK/IAEA Voluntary Offer Safeguards Agreement (VOA) (Article 66(a))</w:t>
            </w:r>
          </w:p>
          <w:p w14:paraId="6685534C" w14:textId="77777777" w:rsidR="00197340" w:rsidRPr="004F7728" w:rsidRDefault="00197340">
            <w:pPr>
              <w:spacing w:after="0"/>
            </w:pPr>
          </w:p>
          <w:p w14:paraId="23D9692C" w14:textId="77777777" w:rsidR="00197340" w:rsidRPr="004F7728" w:rsidRDefault="00197340">
            <w:pPr>
              <w:spacing w:after="0"/>
            </w:pPr>
            <w:r w:rsidRPr="004F7728">
              <w:t>Note: This reporting category aligns with but does not replace the need for a special report under Article 66(a) of the VOA and in compliance with Nuclear Safeguards (EU Exit) Regulations 2019 (Regulation 17).</w:t>
            </w:r>
          </w:p>
          <w:p w14:paraId="66A4794D" w14:textId="26DF7527" w:rsidR="00197340" w:rsidRDefault="00197340">
            <w:pPr>
              <w:spacing w:after="0"/>
            </w:pPr>
          </w:p>
          <w:p w14:paraId="4ECE6147" w14:textId="77777777" w:rsidR="00197340" w:rsidRPr="002034B3" w:rsidRDefault="00197340">
            <w:pPr>
              <w:spacing w:after="0"/>
            </w:pPr>
          </w:p>
        </w:tc>
      </w:tr>
      <w:tr w:rsidR="00197340" w:rsidRPr="000D6C7A" w14:paraId="7DB6DE92" w14:textId="77777777" w:rsidTr="00197340">
        <w:tc>
          <w:tcPr>
            <w:tcW w:w="5000" w:type="pct"/>
          </w:tcPr>
          <w:p w14:paraId="0DAE95D6" w14:textId="77777777" w:rsidR="00197340" w:rsidRPr="000D6C7A" w:rsidRDefault="00197340">
            <w:pPr>
              <w:spacing w:after="0"/>
              <w:rPr>
                <w:b/>
                <w:bCs/>
              </w:rPr>
            </w:pPr>
            <w:r w:rsidRPr="00FA1E51">
              <w:rPr>
                <w:b/>
                <w:bCs/>
              </w:rPr>
              <w:t xml:space="preserve">Discussion </w:t>
            </w:r>
          </w:p>
        </w:tc>
      </w:tr>
      <w:tr w:rsidR="00197340" w:rsidRPr="002034B3" w14:paraId="3BCC588A" w14:textId="77777777" w:rsidTr="00197340">
        <w:tc>
          <w:tcPr>
            <w:tcW w:w="5000" w:type="pct"/>
          </w:tcPr>
          <w:p w14:paraId="6B859134" w14:textId="77777777" w:rsidR="00197340" w:rsidRPr="003A7DDC" w:rsidRDefault="00197340">
            <w:pPr>
              <w:spacing w:after="0"/>
            </w:pPr>
            <w:r w:rsidRPr="003A7DDC">
              <w:t xml:space="preserve">This category is for dutyholders to notify ONR of instances of incidents that are a significant challenge to the UK’s International safeguards obligations. This will allow ONR to inform the IAEA safeguards team and UK government without delay. </w:t>
            </w:r>
          </w:p>
          <w:p w14:paraId="7E2075FE" w14:textId="77777777" w:rsidR="00197340" w:rsidRPr="003A7DDC" w:rsidRDefault="00197340">
            <w:pPr>
              <w:spacing w:after="0"/>
            </w:pPr>
          </w:p>
          <w:p w14:paraId="689D2604" w14:textId="77777777" w:rsidR="002D4140" w:rsidRDefault="00197340">
            <w:pPr>
              <w:spacing w:after="0"/>
              <w:rPr>
                <w:b/>
                <w:bCs/>
              </w:rPr>
            </w:pPr>
            <w:r w:rsidRPr="003A7DDC">
              <w:rPr>
                <w:b/>
                <w:bCs/>
              </w:rPr>
              <w:t>Illustrative examples</w:t>
            </w:r>
          </w:p>
          <w:p w14:paraId="3E5B8616" w14:textId="7FFEAF6F" w:rsidR="00197340" w:rsidRPr="003A7DDC" w:rsidRDefault="00197340">
            <w:pPr>
              <w:spacing w:after="0"/>
              <w:rPr>
                <w:b/>
                <w:bCs/>
              </w:rPr>
            </w:pPr>
            <w:r w:rsidRPr="003A7DDC">
              <w:rPr>
                <w:b/>
                <w:bCs/>
              </w:rPr>
              <w:t xml:space="preserve"> </w:t>
            </w:r>
          </w:p>
          <w:p w14:paraId="5833DAB9" w14:textId="77777777" w:rsidR="00197340" w:rsidRPr="003A7DDC" w:rsidRDefault="00197340" w:rsidP="00197340">
            <w:pPr>
              <w:pStyle w:val="Bulletlist1"/>
            </w:pPr>
            <w:r w:rsidRPr="003A7DDC">
              <w:t xml:space="preserve">A Shipper Receiver Difference (SRD) or an Inventory Difference (ID) that exceeds one significant quantity; </w:t>
            </w:r>
          </w:p>
          <w:p w14:paraId="50AA996A" w14:textId="78E6D3C7" w:rsidR="003A7DDC" w:rsidRPr="003A7DDC" w:rsidRDefault="00197340" w:rsidP="003A7DDC">
            <w:pPr>
              <w:pStyle w:val="Bulletlist1"/>
              <w:rPr>
                <w:rFonts w:eastAsia="Times New Roman" w:cs="Times New Roman"/>
              </w:rPr>
            </w:pPr>
            <w:r w:rsidRPr="003A7DDC">
              <w:t>An operator cannot locate an item when performing a physical inventory take (PIT) which is declared within the nuclear material accounts.</w:t>
            </w:r>
          </w:p>
        </w:tc>
      </w:tr>
    </w:tbl>
    <w:p w14:paraId="296D8897" w14:textId="77777777" w:rsidR="00197340" w:rsidRDefault="00197340" w:rsidP="00197340">
      <w:pPr>
        <w:spacing w:after="0" w:line="240" w:lineRule="auto"/>
      </w:pPr>
    </w:p>
    <w:p w14:paraId="6A1DD641" w14:textId="77777777" w:rsidR="00197340" w:rsidRDefault="00197340" w:rsidP="00197340">
      <w:pPr>
        <w:spacing w:after="0" w:line="240" w:lineRule="auto"/>
      </w:pPr>
      <w:r>
        <w:br w:type="page"/>
      </w:r>
    </w:p>
    <w:tbl>
      <w:tblPr>
        <w:tblStyle w:val="Box2"/>
        <w:tblW w:w="5000" w:type="pct"/>
        <w:tblInd w:w="0" w:type="dxa"/>
        <w:tblLook w:val="01E0" w:firstRow="1" w:lastRow="1" w:firstColumn="1" w:lastColumn="1" w:noHBand="0" w:noVBand="0"/>
      </w:tblPr>
      <w:tblGrid>
        <w:gridCol w:w="9736"/>
      </w:tblGrid>
      <w:tr w:rsidR="00197340" w:rsidRPr="00FA1E51" w14:paraId="5BE458C3"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3548A16F" w14:textId="77777777" w:rsidR="000820EB" w:rsidRDefault="00197340">
            <w:pPr>
              <w:tabs>
                <w:tab w:val="left" w:pos="720"/>
              </w:tabs>
              <w:spacing w:after="0"/>
              <w:rPr>
                <w:b w:val="0"/>
              </w:rPr>
            </w:pPr>
            <w:r w:rsidRPr="002D49FE">
              <w:rPr>
                <w:bCs/>
              </w:rPr>
              <w:lastRenderedPageBreak/>
              <w:t>SG02</w:t>
            </w:r>
            <w:r w:rsidRPr="002D49FE">
              <w:t xml:space="preserve"> </w:t>
            </w:r>
          </w:p>
          <w:p w14:paraId="6A5F230E" w14:textId="77777777" w:rsidR="000820EB" w:rsidRDefault="000820EB">
            <w:pPr>
              <w:tabs>
                <w:tab w:val="left" w:pos="720"/>
              </w:tabs>
              <w:spacing w:after="0"/>
              <w:rPr>
                <w:b w:val="0"/>
              </w:rPr>
            </w:pPr>
          </w:p>
          <w:p w14:paraId="3873C2DA" w14:textId="4C06FC1D" w:rsidR="00197340" w:rsidRDefault="00197340">
            <w:pPr>
              <w:tabs>
                <w:tab w:val="left" w:pos="720"/>
              </w:tabs>
              <w:spacing w:after="0"/>
              <w:rPr>
                <w:b w:val="0"/>
              </w:rPr>
            </w:pPr>
            <w:r w:rsidRPr="002D49FE">
              <w:t xml:space="preserve">It is </w:t>
            </w:r>
            <w:r w:rsidR="00C32257">
              <w:t xml:space="preserve">suspected </w:t>
            </w:r>
            <w:r w:rsidRPr="002D49FE">
              <w:t>that there has been, or might be, an unexpected loss or gain of qualifying nuclear material</w:t>
            </w:r>
            <w:r w:rsidR="000820EB">
              <w:t>.</w:t>
            </w:r>
          </w:p>
          <w:p w14:paraId="4F17B76B" w14:textId="3E6601C8" w:rsidR="000820EB" w:rsidRPr="00FA1E51" w:rsidRDefault="000820EB">
            <w:pPr>
              <w:tabs>
                <w:tab w:val="left" w:pos="720"/>
              </w:tabs>
              <w:spacing w:after="0"/>
            </w:pPr>
          </w:p>
        </w:tc>
      </w:tr>
      <w:tr w:rsidR="00197340" w:rsidRPr="000D6C7A" w14:paraId="1FF431FE" w14:textId="77777777" w:rsidTr="00197340">
        <w:tc>
          <w:tcPr>
            <w:tcW w:w="5000" w:type="pct"/>
          </w:tcPr>
          <w:p w14:paraId="0ADE5FAD" w14:textId="02B85C07" w:rsidR="00952C42" w:rsidRDefault="00637929" w:rsidP="00A51460">
            <w:pPr>
              <w:spacing w:before="120" w:after="120"/>
            </w:pPr>
            <w:r w:rsidRPr="00637929">
              <w:rPr>
                <w:b/>
                <w:bCs/>
              </w:rPr>
              <w:t>Timeframe for reporting:</w:t>
            </w:r>
            <w:r w:rsidR="00A51460">
              <w:rPr>
                <w:b/>
                <w:bCs/>
              </w:rPr>
              <w:t xml:space="preserve"> </w:t>
            </w:r>
            <w:r w:rsidR="00A51460">
              <w:t>Day</w:t>
            </w:r>
          </w:p>
          <w:p w14:paraId="5582CB14" w14:textId="52BC3595" w:rsidR="00CB0E97" w:rsidRPr="00A51460" w:rsidRDefault="00CB0E97" w:rsidP="00952C42">
            <w:r w:rsidRPr="00CB0E97">
              <w:rPr>
                <w:b/>
                <w:bCs/>
              </w:rPr>
              <w:t xml:space="preserve">FUR Requirement: </w:t>
            </w:r>
            <w:r w:rsidRPr="00A51460">
              <w:t>Yes</w:t>
            </w:r>
          </w:p>
          <w:p w14:paraId="622E2953" w14:textId="035A5DC9" w:rsidR="00197340" w:rsidRPr="000D6C7A" w:rsidRDefault="00197340">
            <w:pPr>
              <w:spacing w:after="0"/>
              <w:rPr>
                <w:b/>
                <w:bCs/>
              </w:rPr>
            </w:pPr>
            <w:r w:rsidRPr="00FA1E51">
              <w:rPr>
                <w:b/>
                <w:bCs/>
              </w:rPr>
              <w:t xml:space="preserve">Origin of </w:t>
            </w:r>
            <w:r>
              <w:rPr>
                <w:b/>
                <w:bCs/>
              </w:rPr>
              <w:t>Category</w:t>
            </w:r>
          </w:p>
        </w:tc>
      </w:tr>
      <w:tr w:rsidR="00197340" w:rsidRPr="002034B3" w14:paraId="2FA0BF53" w14:textId="77777777" w:rsidTr="00197340">
        <w:tc>
          <w:tcPr>
            <w:tcW w:w="5000" w:type="pct"/>
          </w:tcPr>
          <w:p w14:paraId="762E92C5" w14:textId="5F401DC8" w:rsidR="00197340" w:rsidRDefault="00197340">
            <w:pPr>
              <w:spacing w:after="0"/>
            </w:pPr>
            <w:r>
              <w:t>Nuclear Safeguards (EU Exit) Regulations 2019 (Regulation 17)</w:t>
            </w:r>
          </w:p>
          <w:p w14:paraId="73C183ED" w14:textId="77777777" w:rsidR="00197340" w:rsidRDefault="00197340">
            <w:pPr>
              <w:spacing w:after="0"/>
            </w:pPr>
            <w:r>
              <w:t>INFCIRC/951 - UK/IAEA Voluntary Offer Safeguards Agreement (VOA) (Article 66(a))</w:t>
            </w:r>
          </w:p>
          <w:p w14:paraId="61EF1EBF" w14:textId="77777777" w:rsidR="00197340" w:rsidRDefault="00197340">
            <w:pPr>
              <w:spacing w:after="0"/>
            </w:pPr>
          </w:p>
          <w:p w14:paraId="2D7B64C6" w14:textId="77777777" w:rsidR="00197340" w:rsidRDefault="00197340">
            <w:pPr>
              <w:spacing w:after="0"/>
            </w:pPr>
            <w:r>
              <w:t>Note: This reporting category aligns with but does not replace the need for a special report under Article 66(a) of the VOA and in compliance with Nuclear Safeguards (EU Exit) Regulations 2019 (Regulation 17).</w:t>
            </w:r>
          </w:p>
          <w:p w14:paraId="71D5BC2B" w14:textId="77777777" w:rsidR="00197340" w:rsidRPr="002034B3" w:rsidRDefault="00197340">
            <w:pPr>
              <w:spacing w:after="0"/>
            </w:pPr>
          </w:p>
        </w:tc>
      </w:tr>
      <w:tr w:rsidR="00197340" w:rsidRPr="000D6C7A" w14:paraId="441E843A" w14:textId="77777777" w:rsidTr="00197340">
        <w:tc>
          <w:tcPr>
            <w:tcW w:w="5000" w:type="pct"/>
          </w:tcPr>
          <w:p w14:paraId="44D896D0" w14:textId="77777777" w:rsidR="00197340" w:rsidRPr="000D6C7A" w:rsidRDefault="00197340">
            <w:pPr>
              <w:spacing w:after="0"/>
              <w:rPr>
                <w:b/>
                <w:bCs/>
              </w:rPr>
            </w:pPr>
            <w:r w:rsidRPr="00FA1E51">
              <w:rPr>
                <w:b/>
                <w:bCs/>
              </w:rPr>
              <w:t xml:space="preserve">Discussion </w:t>
            </w:r>
          </w:p>
        </w:tc>
      </w:tr>
      <w:tr w:rsidR="00197340" w:rsidRPr="002034B3" w14:paraId="193EC827" w14:textId="77777777" w:rsidTr="00197340">
        <w:tc>
          <w:tcPr>
            <w:tcW w:w="5000" w:type="pct"/>
          </w:tcPr>
          <w:p w14:paraId="61C376AA" w14:textId="0506CF60" w:rsidR="00197340" w:rsidRDefault="00197340">
            <w:pPr>
              <w:spacing w:after="0"/>
            </w:pPr>
            <w:r>
              <w:t>To ensure that ONR Safeguards, and the IAEA safeguards inspectorate are informed without delay of unexpected changes in the inventory of nuclear material subject to safeguards.</w:t>
            </w:r>
          </w:p>
          <w:p w14:paraId="22AC508B" w14:textId="77777777" w:rsidR="00197340" w:rsidRDefault="00197340">
            <w:pPr>
              <w:spacing w:after="0"/>
            </w:pPr>
          </w:p>
          <w:p w14:paraId="479AB6D8" w14:textId="77777777" w:rsidR="00197340" w:rsidRDefault="00197340">
            <w:pPr>
              <w:spacing w:after="0"/>
            </w:pPr>
            <w:r>
              <w:t>Events matching this category may also match Radiological Safety categories RS13 or RS14.</w:t>
            </w:r>
          </w:p>
          <w:p w14:paraId="156547D9" w14:textId="77777777" w:rsidR="00197340" w:rsidRDefault="00197340">
            <w:pPr>
              <w:spacing w:after="0"/>
            </w:pPr>
          </w:p>
          <w:p w14:paraId="69821F54" w14:textId="59CF0853" w:rsidR="00197340" w:rsidRDefault="00197340">
            <w:pPr>
              <w:spacing w:after="0"/>
            </w:pPr>
            <w:r w:rsidRPr="003A7DDC">
              <w:t>Dutyholders should assess whether an incident in this category meets the threshold for SG01b.</w:t>
            </w:r>
          </w:p>
          <w:p w14:paraId="767F4EFC" w14:textId="77777777" w:rsidR="003A7DDC" w:rsidRPr="00E864AE" w:rsidRDefault="003A7DDC">
            <w:pPr>
              <w:spacing w:after="0"/>
            </w:pPr>
          </w:p>
          <w:p w14:paraId="3FF8CF01" w14:textId="77777777" w:rsidR="00197340" w:rsidRPr="00E864AE" w:rsidRDefault="00197340">
            <w:pPr>
              <w:spacing w:after="220"/>
              <w:rPr>
                <w:b/>
                <w:bCs/>
              </w:rPr>
            </w:pPr>
            <w:r w:rsidRPr="00E864AE">
              <w:rPr>
                <w:b/>
                <w:bCs/>
              </w:rPr>
              <w:t>Illustrative examples</w:t>
            </w:r>
          </w:p>
          <w:p w14:paraId="37E72FFB" w14:textId="62CF0E64" w:rsidR="00197340" w:rsidRPr="00E864AE" w:rsidRDefault="00197340" w:rsidP="00197340">
            <w:pPr>
              <w:pStyle w:val="Bulletlist1"/>
            </w:pPr>
            <w:r w:rsidRPr="00E864AE">
              <w:t>Shipper Receiver Difference or Inventory Difference figures that do not meet operator justified levels of acceptability</w:t>
            </w:r>
            <w:r w:rsidR="00AD5B14">
              <w:t xml:space="preserve"> but are less than one significant</w:t>
            </w:r>
            <w:r w:rsidR="00D2032A">
              <w:t xml:space="preserve"> quantity</w:t>
            </w:r>
            <w:r w:rsidRPr="00E864AE">
              <w:t xml:space="preserve">; </w:t>
            </w:r>
          </w:p>
          <w:p w14:paraId="3B286F33" w14:textId="2EF47063" w:rsidR="00197340" w:rsidRPr="00E864AE" w:rsidRDefault="003F4A72" w:rsidP="00197340">
            <w:pPr>
              <w:pStyle w:val="Bulletlist1"/>
            </w:pPr>
            <w:r>
              <w:t>‘</w:t>
            </w:r>
            <w:r w:rsidR="00197340" w:rsidRPr="00E864AE">
              <w:t>Finds</w:t>
            </w:r>
            <w:r>
              <w:t>’</w:t>
            </w:r>
            <w:r w:rsidR="00197340" w:rsidRPr="00E864AE">
              <w:t xml:space="preserve"> of qualifying nuclear material that are considered to be unexpected. </w:t>
            </w:r>
            <w:r>
              <w:t>Such as,</w:t>
            </w:r>
            <w:r w:rsidR="00197340" w:rsidRPr="00E864AE">
              <w:t xml:space="preserve"> not currently reported within the operators’ nuclear material accountancy system.</w:t>
            </w:r>
            <w:r w:rsidR="00197340" w:rsidRPr="00E864AE" w:rsidDel="00B44D65">
              <w:t xml:space="preserve"> </w:t>
            </w:r>
          </w:p>
        </w:tc>
      </w:tr>
    </w:tbl>
    <w:p w14:paraId="189144BB" w14:textId="77777777" w:rsidR="00197340" w:rsidRDefault="00197340" w:rsidP="00197340">
      <w:pPr>
        <w:pStyle w:val="TSBullet1Square"/>
        <w:numPr>
          <w:ilvl w:val="0"/>
          <w:numId w:val="0"/>
        </w:numPr>
      </w:pPr>
    </w:p>
    <w:p w14:paraId="18067521" w14:textId="77777777" w:rsidR="00197340" w:rsidRDefault="00197340" w:rsidP="00197340">
      <w:pPr>
        <w:pStyle w:val="TSBullet1Square"/>
        <w:numPr>
          <w:ilvl w:val="0"/>
          <w:numId w:val="0"/>
        </w:numPr>
      </w:pPr>
    </w:p>
    <w:p w14:paraId="4AC8397F" w14:textId="77777777" w:rsidR="00197340" w:rsidRDefault="00197340" w:rsidP="00197340">
      <w:pPr>
        <w:spacing w:after="0" w:line="240" w:lineRule="auto"/>
        <w:rPr>
          <w:sz w:val="22"/>
        </w:rPr>
      </w:pPr>
      <w:r>
        <w:br w:type="page"/>
      </w:r>
    </w:p>
    <w:tbl>
      <w:tblPr>
        <w:tblStyle w:val="Box2"/>
        <w:tblW w:w="5000" w:type="pct"/>
        <w:tblInd w:w="0" w:type="dxa"/>
        <w:tblLook w:val="01E0" w:firstRow="1" w:lastRow="1" w:firstColumn="1" w:lastColumn="1" w:noHBand="0" w:noVBand="0"/>
      </w:tblPr>
      <w:tblGrid>
        <w:gridCol w:w="9736"/>
      </w:tblGrid>
      <w:tr w:rsidR="00197340" w:rsidRPr="00FA1E51" w14:paraId="4106AB89"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0F3A8722" w14:textId="77777777" w:rsidR="000820EB" w:rsidRDefault="00197340">
            <w:pPr>
              <w:tabs>
                <w:tab w:val="left" w:pos="720"/>
              </w:tabs>
              <w:spacing w:after="0"/>
              <w:rPr>
                <w:b w:val="0"/>
                <w:bCs/>
              </w:rPr>
            </w:pPr>
            <w:r>
              <w:lastRenderedPageBreak/>
              <w:br w:type="page"/>
            </w:r>
            <w:r w:rsidRPr="00455172">
              <w:t>SG03</w:t>
            </w:r>
            <w:r w:rsidRPr="00455172">
              <w:rPr>
                <w:bCs/>
              </w:rPr>
              <w:t xml:space="preserve"> </w:t>
            </w:r>
          </w:p>
          <w:p w14:paraId="773C4201" w14:textId="77777777" w:rsidR="000820EB" w:rsidRDefault="000820EB">
            <w:pPr>
              <w:tabs>
                <w:tab w:val="left" w:pos="720"/>
              </w:tabs>
              <w:spacing w:after="0"/>
              <w:rPr>
                <w:b w:val="0"/>
                <w:bCs/>
              </w:rPr>
            </w:pPr>
          </w:p>
          <w:p w14:paraId="418314BD" w14:textId="77777777" w:rsidR="00197340" w:rsidRDefault="00197340">
            <w:pPr>
              <w:tabs>
                <w:tab w:val="left" w:pos="720"/>
              </w:tabs>
              <w:spacing w:after="0"/>
              <w:rPr>
                <w:b w:val="0"/>
                <w:bCs/>
              </w:rPr>
            </w:pPr>
            <w:r w:rsidRPr="00455172">
              <w:rPr>
                <w:bCs/>
              </w:rPr>
              <w:t>Information that qualifying nuclear material shipped by, or to the operator has been or may have been lost or considerably delayed during transfer</w:t>
            </w:r>
            <w:r w:rsidR="00AE37D8">
              <w:rPr>
                <w:bCs/>
              </w:rPr>
              <w:t>.</w:t>
            </w:r>
          </w:p>
          <w:p w14:paraId="7E52940D" w14:textId="535ECF1C" w:rsidR="000820EB" w:rsidRPr="00FA1E51" w:rsidRDefault="000820EB">
            <w:pPr>
              <w:tabs>
                <w:tab w:val="left" w:pos="720"/>
              </w:tabs>
              <w:spacing w:after="0"/>
            </w:pPr>
          </w:p>
        </w:tc>
      </w:tr>
      <w:tr w:rsidR="00197340" w:rsidRPr="000D6C7A" w14:paraId="7B2E2671" w14:textId="77777777" w:rsidTr="00197340">
        <w:tc>
          <w:tcPr>
            <w:tcW w:w="5000" w:type="pct"/>
          </w:tcPr>
          <w:p w14:paraId="794EB94C" w14:textId="4F5887D5" w:rsidR="00446E30" w:rsidRDefault="00637929" w:rsidP="00666CD2">
            <w:pPr>
              <w:spacing w:before="120" w:after="120"/>
              <w:rPr>
                <w:b/>
                <w:bCs/>
              </w:rPr>
            </w:pPr>
            <w:r w:rsidRPr="00637929">
              <w:rPr>
                <w:b/>
                <w:bCs/>
              </w:rPr>
              <w:t>Timeframe for reporting:</w:t>
            </w:r>
            <w:r w:rsidR="00CB137E">
              <w:t xml:space="preserve"> Day</w:t>
            </w:r>
          </w:p>
          <w:p w14:paraId="558E794C" w14:textId="1F96759E" w:rsidR="003C4A91" w:rsidRPr="00446E30" w:rsidRDefault="003C4A91" w:rsidP="00446E30">
            <w:r w:rsidRPr="003C4A91">
              <w:rPr>
                <w:b/>
                <w:bCs/>
              </w:rPr>
              <w:t xml:space="preserve">FUR Requirement: </w:t>
            </w:r>
            <w:r w:rsidRPr="00CB137E">
              <w:t>Yes</w:t>
            </w:r>
          </w:p>
          <w:p w14:paraId="37EF8781" w14:textId="160CACD6" w:rsidR="00197340" w:rsidRPr="000D6C7A" w:rsidRDefault="00197340">
            <w:pPr>
              <w:spacing w:after="0"/>
              <w:rPr>
                <w:b/>
                <w:bCs/>
              </w:rPr>
            </w:pPr>
            <w:r w:rsidRPr="00FA1E51">
              <w:rPr>
                <w:b/>
                <w:bCs/>
              </w:rPr>
              <w:t xml:space="preserve">Origin of </w:t>
            </w:r>
            <w:r>
              <w:rPr>
                <w:b/>
                <w:bCs/>
              </w:rPr>
              <w:t>Category</w:t>
            </w:r>
          </w:p>
        </w:tc>
      </w:tr>
      <w:tr w:rsidR="00197340" w:rsidRPr="002034B3" w14:paraId="2388DA80" w14:textId="77777777" w:rsidTr="00197340">
        <w:tc>
          <w:tcPr>
            <w:tcW w:w="5000" w:type="pct"/>
          </w:tcPr>
          <w:p w14:paraId="3485C14D" w14:textId="77777777" w:rsidR="00197340" w:rsidRDefault="00197340">
            <w:pPr>
              <w:spacing w:after="0"/>
            </w:pPr>
            <w:r>
              <w:t>Nuclear Safeguards (EU Exit) Regulations 2019 (Regulation 23)</w:t>
            </w:r>
          </w:p>
          <w:p w14:paraId="0A557161" w14:textId="77777777" w:rsidR="00197340" w:rsidRDefault="00197340">
            <w:pPr>
              <w:spacing w:after="0"/>
            </w:pPr>
            <w:r>
              <w:t>INFCIRC/951 - UK/IAEA Voluntary Offer Safeguards Agreement (VOA) (Article 89)</w:t>
            </w:r>
          </w:p>
          <w:p w14:paraId="0AEB57E1" w14:textId="77777777" w:rsidR="00197340" w:rsidRDefault="00197340">
            <w:pPr>
              <w:spacing w:after="0"/>
            </w:pPr>
          </w:p>
          <w:p w14:paraId="01970AB7" w14:textId="77777777" w:rsidR="00197340" w:rsidRDefault="00197340">
            <w:pPr>
              <w:spacing w:after="0"/>
            </w:pPr>
            <w:r>
              <w:t>Note: This reporting category aligns with but does not replace the need for a special report under Article 89(c) of the VOA and in compliance with Nuclear Safeguards (EU Exit) Regulations 2019 (Regulation 23).</w:t>
            </w:r>
          </w:p>
          <w:p w14:paraId="1A82B5E5" w14:textId="77777777" w:rsidR="00197340" w:rsidRPr="002034B3" w:rsidRDefault="00197340">
            <w:pPr>
              <w:spacing w:after="0"/>
            </w:pPr>
          </w:p>
        </w:tc>
      </w:tr>
      <w:tr w:rsidR="00197340" w:rsidRPr="000D6C7A" w14:paraId="49EC38E3" w14:textId="77777777" w:rsidTr="00197340">
        <w:tc>
          <w:tcPr>
            <w:tcW w:w="5000" w:type="pct"/>
          </w:tcPr>
          <w:p w14:paraId="54332A57" w14:textId="77777777" w:rsidR="00197340" w:rsidRPr="000D6C7A" w:rsidRDefault="00197340">
            <w:pPr>
              <w:spacing w:after="0"/>
              <w:rPr>
                <w:b/>
                <w:bCs/>
              </w:rPr>
            </w:pPr>
            <w:r w:rsidRPr="00FA1E51">
              <w:rPr>
                <w:b/>
                <w:bCs/>
              </w:rPr>
              <w:t xml:space="preserve">Discussion </w:t>
            </w:r>
          </w:p>
        </w:tc>
      </w:tr>
      <w:tr w:rsidR="00197340" w:rsidRPr="002034B3" w14:paraId="3590455A" w14:textId="77777777" w:rsidTr="00197340">
        <w:tc>
          <w:tcPr>
            <w:tcW w:w="5000" w:type="pct"/>
          </w:tcPr>
          <w:p w14:paraId="064F4691" w14:textId="06DBE4E9" w:rsidR="00197340" w:rsidRDefault="00197340">
            <w:pPr>
              <w:spacing w:after="0"/>
            </w:pPr>
            <w:r w:rsidRPr="00782E2F">
              <w:t xml:space="preserve">To ensure that ONR Safeguards, and the IAEA safeguards inspectorate are informed without delay of loss or unexpected delay in the shipment of qualifying nuclear material to or from the facility. Events matching this </w:t>
            </w:r>
            <w:r>
              <w:t>category</w:t>
            </w:r>
            <w:r w:rsidRPr="00782E2F">
              <w:t xml:space="preserve"> are likely also to match the Radiological </w:t>
            </w:r>
            <w:r>
              <w:t>Safety</w:t>
            </w:r>
            <w:r w:rsidRPr="00782E2F">
              <w:t xml:space="preserve"> </w:t>
            </w:r>
            <w:r>
              <w:t>category</w:t>
            </w:r>
            <w:r w:rsidRPr="00782E2F">
              <w:t xml:space="preserve"> RS13 and the Transport </w:t>
            </w:r>
            <w:r>
              <w:t>category</w:t>
            </w:r>
            <w:r w:rsidRPr="00782E2F">
              <w:t xml:space="preserve"> TS02.</w:t>
            </w:r>
          </w:p>
          <w:p w14:paraId="2A52E3F2" w14:textId="77777777" w:rsidR="00197340" w:rsidRDefault="00197340">
            <w:pPr>
              <w:spacing w:after="0"/>
            </w:pPr>
          </w:p>
          <w:p w14:paraId="48FF8864" w14:textId="77777777" w:rsidR="00197340" w:rsidRDefault="00197340">
            <w:pPr>
              <w:spacing w:after="0"/>
            </w:pPr>
            <w:r w:rsidRPr="003F4A72">
              <w:t>Dutyholders should assess whether an incident in this category meets the threshold for SG01b.</w:t>
            </w:r>
          </w:p>
          <w:p w14:paraId="0E203721" w14:textId="77777777" w:rsidR="00197340" w:rsidRDefault="00197340">
            <w:pPr>
              <w:spacing w:after="0"/>
            </w:pPr>
          </w:p>
          <w:p w14:paraId="04EF9574" w14:textId="77777777" w:rsidR="00197340" w:rsidRDefault="00197340">
            <w:pPr>
              <w:spacing w:after="0"/>
              <w:rPr>
                <w:b/>
                <w:bCs/>
              </w:rPr>
            </w:pPr>
            <w:r w:rsidRPr="00F56854">
              <w:rPr>
                <w:b/>
                <w:bCs/>
              </w:rPr>
              <w:t>Illustrative examples</w:t>
            </w:r>
          </w:p>
          <w:p w14:paraId="71919F80" w14:textId="77777777" w:rsidR="002D4140" w:rsidRPr="00F56854" w:rsidRDefault="002D4140">
            <w:pPr>
              <w:spacing w:after="0"/>
              <w:rPr>
                <w:b/>
                <w:bCs/>
              </w:rPr>
            </w:pPr>
          </w:p>
          <w:p w14:paraId="764539E9" w14:textId="77777777" w:rsidR="00197340" w:rsidRDefault="00197340" w:rsidP="00197340">
            <w:pPr>
              <w:pStyle w:val="Bulletlist1"/>
            </w:pPr>
            <w:r>
              <w:t>Checks on receipt of a shipment show damage to material containers or their sealing and/or otherwise do not confirm shipper’s data (e.g. item count, weight etc.);</w:t>
            </w:r>
          </w:p>
          <w:p w14:paraId="157B4845" w14:textId="7A9AB836" w:rsidR="00197340" w:rsidRPr="00197340" w:rsidRDefault="00197340" w:rsidP="00197340">
            <w:pPr>
              <w:pStyle w:val="Bulletlist1"/>
            </w:pPr>
            <w:r>
              <w:t>Qualifying nuclear material which has been subject to pre-shipment safeguards verification are delayed in transit.</w:t>
            </w:r>
          </w:p>
        </w:tc>
      </w:tr>
    </w:tbl>
    <w:p w14:paraId="7AC14FB4" w14:textId="77777777" w:rsidR="00197340" w:rsidRDefault="00197340" w:rsidP="00197340">
      <w:pPr>
        <w:pStyle w:val="TSBullet1Square"/>
        <w:numPr>
          <w:ilvl w:val="0"/>
          <w:numId w:val="0"/>
        </w:numPr>
      </w:pPr>
    </w:p>
    <w:p w14:paraId="651BAD91" w14:textId="77777777" w:rsidR="00197340" w:rsidRDefault="00197340" w:rsidP="00197340">
      <w:pPr>
        <w:spacing w:after="0" w:line="240" w:lineRule="auto"/>
        <w:rPr>
          <w:sz w:val="22"/>
        </w:rPr>
      </w:pPr>
      <w:r>
        <w:br w:type="page"/>
      </w:r>
    </w:p>
    <w:tbl>
      <w:tblPr>
        <w:tblStyle w:val="Box2"/>
        <w:tblW w:w="5000" w:type="pct"/>
        <w:tblInd w:w="0" w:type="dxa"/>
        <w:tblLook w:val="01E0" w:firstRow="1" w:lastRow="1" w:firstColumn="1" w:lastColumn="1" w:noHBand="0" w:noVBand="0"/>
      </w:tblPr>
      <w:tblGrid>
        <w:gridCol w:w="9736"/>
      </w:tblGrid>
      <w:tr w:rsidR="00197340" w:rsidRPr="00FA1E51" w14:paraId="7DF6A8CB"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456C6FB0" w14:textId="77777777" w:rsidR="000820EB" w:rsidRDefault="00197340">
            <w:pPr>
              <w:tabs>
                <w:tab w:val="left" w:pos="720"/>
              </w:tabs>
              <w:spacing w:after="0"/>
              <w:rPr>
                <w:b w:val="0"/>
              </w:rPr>
            </w:pPr>
            <w:r>
              <w:lastRenderedPageBreak/>
              <w:br w:type="page"/>
            </w:r>
            <w:r>
              <w:br w:type="page"/>
            </w:r>
            <w:r w:rsidRPr="006454E3">
              <w:rPr>
                <w:bCs/>
              </w:rPr>
              <w:t>SG04</w:t>
            </w:r>
            <w:r w:rsidRPr="006454E3">
              <w:t xml:space="preserve"> </w:t>
            </w:r>
          </w:p>
          <w:p w14:paraId="2CF65475" w14:textId="77777777" w:rsidR="000820EB" w:rsidRDefault="000820EB">
            <w:pPr>
              <w:tabs>
                <w:tab w:val="left" w:pos="720"/>
              </w:tabs>
              <w:spacing w:after="0"/>
              <w:rPr>
                <w:b w:val="0"/>
              </w:rPr>
            </w:pPr>
          </w:p>
          <w:p w14:paraId="7684849D" w14:textId="77777777" w:rsidR="00197340" w:rsidRDefault="00197340">
            <w:pPr>
              <w:tabs>
                <w:tab w:val="left" w:pos="720"/>
              </w:tabs>
              <w:spacing w:after="0"/>
              <w:rPr>
                <w:b w:val="0"/>
              </w:rPr>
            </w:pPr>
            <w:r w:rsidRPr="006454E3">
              <w:t>An</w:t>
            </w:r>
            <w:r w:rsidR="00DB17C4">
              <w:t xml:space="preserve"> unusual incident or change in plant/material containment that could lead to increase or loss of qualifying nuclear material or the unauthorised removal of qualifying nuclear material.</w:t>
            </w:r>
            <w:r w:rsidRPr="00E85F12">
              <w:t xml:space="preserve"> </w:t>
            </w:r>
          </w:p>
          <w:p w14:paraId="71DE7335" w14:textId="6C059371" w:rsidR="000820EB" w:rsidRPr="00FA1E51" w:rsidRDefault="000820EB">
            <w:pPr>
              <w:tabs>
                <w:tab w:val="left" w:pos="720"/>
              </w:tabs>
              <w:spacing w:after="0"/>
            </w:pPr>
          </w:p>
        </w:tc>
      </w:tr>
      <w:tr w:rsidR="00197340" w:rsidRPr="000D6C7A" w14:paraId="438E0E68" w14:textId="77777777" w:rsidTr="00197340">
        <w:tc>
          <w:tcPr>
            <w:tcW w:w="5000" w:type="pct"/>
          </w:tcPr>
          <w:p w14:paraId="3EC6EB22" w14:textId="7BCB0AC6" w:rsidR="00AE37D8" w:rsidRDefault="00637929" w:rsidP="00666CD2">
            <w:pPr>
              <w:spacing w:before="120" w:after="120"/>
              <w:rPr>
                <w:b/>
                <w:bCs/>
              </w:rPr>
            </w:pPr>
            <w:r w:rsidRPr="00637929">
              <w:rPr>
                <w:b/>
                <w:bCs/>
              </w:rPr>
              <w:t>Timeframe for reporting:</w:t>
            </w:r>
            <w:r w:rsidR="007751F1">
              <w:rPr>
                <w:b/>
                <w:bCs/>
              </w:rPr>
              <w:t xml:space="preserve"> </w:t>
            </w:r>
            <w:r w:rsidR="007751F1" w:rsidRPr="007751F1">
              <w:t>Day</w:t>
            </w:r>
          </w:p>
          <w:p w14:paraId="3DBD81CE" w14:textId="6D602401" w:rsidR="008F582B" w:rsidRPr="00AE37D8" w:rsidRDefault="008F582B" w:rsidP="00AE37D8">
            <w:r w:rsidRPr="008F582B">
              <w:rPr>
                <w:b/>
                <w:bCs/>
              </w:rPr>
              <w:t xml:space="preserve">FUR Requirement: </w:t>
            </w:r>
            <w:r w:rsidRPr="007751F1">
              <w:t>Yes</w:t>
            </w:r>
          </w:p>
          <w:p w14:paraId="7AB66D5A" w14:textId="3BDF5AC2" w:rsidR="00197340" w:rsidRPr="000D6C7A" w:rsidRDefault="00197340">
            <w:pPr>
              <w:spacing w:after="0"/>
              <w:rPr>
                <w:b/>
                <w:bCs/>
              </w:rPr>
            </w:pPr>
            <w:r w:rsidRPr="00FA1E51">
              <w:rPr>
                <w:b/>
                <w:bCs/>
              </w:rPr>
              <w:t xml:space="preserve">Origin of </w:t>
            </w:r>
            <w:r>
              <w:rPr>
                <w:b/>
                <w:bCs/>
              </w:rPr>
              <w:t>Category</w:t>
            </w:r>
          </w:p>
        </w:tc>
      </w:tr>
      <w:tr w:rsidR="00197340" w:rsidRPr="002034B3" w14:paraId="13473F2C" w14:textId="77777777" w:rsidTr="00197340">
        <w:tc>
          <w:tcPr>
            <w:tcW w:w="5000" w:type="pct"/>
          </w:tcPr>
          <w:p w14:paraId="3BCB773C" w14:textId="77777777" w:rsidR="00197340" w:rsidRDefault="00197340">
            <w:pPr>
              <w:spacing w:after="0"/>
            </w:pPr>
            <w:r>
              <w:t>Nuclear Safeguards (EU Exit) Regulations 2019 (Regulation 17)</w:t>
            </w:r>
          </w:p>
          <w:p w14:paraId="07AA0F45" w14:textId="77777777" w:rsidR="00197340" w:rsidRDefault="00197340">
            <w:pPr>
              <w:spacing w:after="0"/>
            </w:pPr>
            <w:r>
              <w:t>INFCIRC/951 - UK/IAEA Voluntary Offer Safeguards Agreement (VOA) (Article 66)</w:t>
            </w:r>
          </w:p>
          <w:p w14:paraId="22186EB5" w14:textId="77777777" w:rsidR="00197340" w:rsidRDefault="00197340">
            <w:pPr>
              <w:spacing w:after="0"/>
            </w:pPr>
          </w:p>
          <w:p w14:paraId="1E5BE8C7" w14:textId="77777777" w:rsidR="00197340" w:rsidRDefault="00197340">
            <w:pPr>
              <w:spacing w:after="0"/>
            </w:pPr>
            <w:r>
              <w:t>Note: This reporting category aligns with but does not replace the need for a special report under Article 66 of the VOA and in compliance with Nuclear Safeguards (EU Exit) Regulations 2019 (Regulation 17).</w:t>
            </w:r>
          </w:p>
          <w:p w14:paraId="46FDD7A9" w14:textId="77777777" w:rsidR="00197340" w:rsidRPr="002034B3" w:rsidRDefault="00197340">
            <w:pPr>
              <w:spacing w:after="0"/>
            </w:pPr>
          </w:p>
        </w:tc>
      </w:tr>
      <w:tr w:rsidR="00197340" w:rsidRPr="000D6C7A" w14:paraId="0A9C8337" w14:textId="77777777" w:rsidTr="00197340">
        <w:tc>
          <w:tcPr>
            <w:tcW w:w="5000" w:type="pct"/>
          </w:tcPr>
          <w:p w14:paraId="2F4F271E" w14:textId="77777777" w:rsidR="00197340" w:rsidRPr="000D6C7A" w:rsidRDefault="00197340">
            <w:pPr>
              <w:spacing w:after="0"/>
              <w:rPr>
                <w:b/>
                <w:bCs/>
              </w:rPr>
            </w:pPr>
            <w:r w:rsidRPr="00FA1E51">
              <w:rPr>
                <w:b/>
                <w:bCs/>
              </w:rPr>
              <w:t xml:space="preserve">Discussion </w:t>
            </w:r>
          </w:p>
        </w:tc>
      </w:tr>
      <w:tr w:rsidR="00197340" w:rsidRPr="002034B3" w14:paraId="3B001B72" w14:textId="77777777" w:rsidTr="00197340">
        <w:tc>
          <w:tcPr>
            <w:tcW w:w="5000" w:type="pct"/>
          </w:tcPr>
          <w:p w14:paraId="31629C3D" w14:textId="77777777" w:rsidR="00197340" w:rsidRPr="006454E3" w:rsidRDefault="00197340">
            <w:pPr>
              <w:spacing w:after="0"/>
            </w:pPr>
            <w:bookmarkStart w:id="21" w:name="_Toc343512663"/>
            <w:r w:rsidRPr="006454E3">
              <w:t>To ensure that ONR Safeguards and the IAEA safeguards inspectorate</w:t>
            </w:r>
            <w:r w:rsidRPr="00E85F12">
              <w:t xml:space="preserve"> are informed without delay of compromise to </w:t>
            </w:r>
            <w:r w:rsidRPr="006454E3">
              <w:t>qualifying nuclear</w:t>
            </w:r>
            <w:r w:rsidRPr="00E85F12">
              <w:t xml:space="preserve"> material containment which may affect its </w:t>
            </w:r>
            <w:r>
              <w:t xml:space="preserve">nuclear material accountancy, control and </w:t>
            </w:r>
            <w:r w:rsidRPr="00E85F12">
              <w:t xml:space="preserve">safeguards </w:t>
            </w:r>
            <w:r>
              <w:t xml:space="preserve">coverage and </w:t>
            </w:r>
            <w:r w:rsidRPr="00E85F12">
              <w:t>verificat</w:t>
            </w:r>
            <w:r w:rsidRPr="006454E3">
              <w:t>ion.</w:t>
            </w:r>
            <w:bookmarkEnd w:id="21"/>
            <w:r w:rsidRPr="006454E3">
              <w:t xml:space="preserve"> </w:t>
            </w:r>
          </w:p>
          <w:p w14:paraId="2F10A009" w14:textId="77777777" w:rsidR="00197340" w:rsidRDefault="00197340">
            <w:pPr>
              <w:spacing w:after="0"/>
              <w:rPr>
                <w:bCs/>
              </w:rPr>
            </w:pPr>
          </w:p>
          <w:p w14:paraId="2DAAE2A2" w14:textId="77777777" w:rsidR="00197340" w:rsidRDefault="00197340">
            <w:pPr>
              <w:spacing w:after="0"/>
              <w:rPr>
                <w:b/>
              </w:rPr>
            </w:pPr>
            <w:r w:rsidRPr="00F81C33">
              <w:rPr>
                <w:b/>
              </w:rPr>
              <w:t>Illustrative examples</w:t>
            </w:r>
          </w:p>
          <w:p w14:paraId="215D3C1F" w14:textId="77777777" w:rsidR="000E1D3A" w:rsidRPr="00F81C33" w:rsidRDefault="000E1D3A">
            <w:pPr>
              <w:spacing w:after="0"/>
              <w:rPr>
                <w:b/>
              </w:rPr>
            </w:pPr>
          </w:p>
          <w:p w14:paraId="0FC534A0" w14:textId="67C1475E" w:rsidR="00197340" w:rsidRPr="00F81C33" w:rsidRDefault="00197340" w:rsidP="00197340">
            <w:pPr>
              <w:pStyle w:val="Bulletlist1"/>
            </w:pPr>
            <w:r w:rsidRPr="00F81C33">
              <w:t>Leakage of qualifying nuclear material</w:t>
            </w:r>
            <w:r w:rsidR="007E05FF">
              <w:t>, for example tank leak, pipe leak or failure of primary containment vessel</w:t>
            </w:r>
            <w:r w:rsidR="00EA685D">
              <w:t>.</w:t>
            </w:r>
          </w:p>
          <w:p w14:paraId="1B809473" w14:textId="7CDBD3A3" w:rsidR="00197340" w:rsidRPr="00F81C33" w:rsidRDefault="00CF31C4" w:rsidP="00197340">
            <w:pPr>
              <w:pStyle w:val="Bulletlist1"/>
            </w:pPr>
            <w:r>
              <w:t>Failure/power dips leading to operator’s own assurance measures being compromised.</w:t>
            </w:r>
          </w:p>
          <w:p w14:paraId="08B24B51" w14:textId="18530309" w:rsidR="00197340" w:rsidRPr="00197340" w:rsidRDefault="00197340" w:rsidP="00197340">
            <w:pPr>
              <w:pStyle w:val="Bulletlist1"/>
            </w:pPr>
            <w:r w:rsidRPr="00F81C33">
              <w:t>Known failures relating to key IAEA safeguards equipment (e.g. obstruction of surveillance cameras, power cuts leading to loss of surveillance</w:t>
            </w:r>
            <w:r>
              <w:t xml:space="preserve"> or data capture</w:t>
            </w:r>
            <w:r w:rsidRPr="00F81C33">
              <w:t>, failure of lighting associated with surveillance</w:t>
            </w:r>
            <w:r w:rsidR="00FC671A">
              <w:t>.</w:t>
            </w:r>
            <w:r w:rsidRPr="00F81C33">
              <w:t>)</w:t>
            </w:r>
          </w:p>
        </w:tc>
      </w:tr>
    </w:tbl>
    <w:p w14:paraId="0E29C706" w14:textId="77777777" w:rsidR="00197340" w:rsidRDefault="00197340" w:rsidP="00197340">
      <w:pPr>
        <w:spacing w:after="0" w:line="240" w:lineRule="auto"/>
        <w:rPr>
          <w:b/>
          <w:bCs/>
        </w:rPr>
      </w:pPr>
    </w:p>
    <w:p w14:paraId="73C4E627" w14:textId="77777777" w:rsidR="00197340" w:rsidRDefault="00197340" w:rsidP="00197340">
      <w:pPr>
        <w:spacing w:after="0" w:line="240" w:lineRule="auto"/>
        <w:rPr>
          <w:b/>
          <w:bCs/>
        </w:rPr>
      </w:pPr>
      <w:r>
        <w:rPr>
          <w:b/>
          <w:bCs/>
        </w:rPr>
        <w:br w:type="page"/>
      </w:r>
    </w:p>
    <w:tbl>
      <w:tblPr>
        <w:tblStyle w:val="Box2"/>
        <w:tblW w:w="5000" w:type="pct"/>
        <w:tblInd w:w="0" w:type="dxa"/>
        <w:tblLook w:val="01E0" w:firstRow="1" w:lastRow="1" w:firstColumn="1" w:lastColumn="1" w:noHBand="0" w:noVBand="0"/>
      </w:tblPr>
      <w:tblGrid>
        <w:gridCol w:w="9736"/>
      </w:tblGrid>
      <w:tr w:rsidR="00197340" w:rsidRPr="00FA1E51" w14:paraId="171462BF"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56FD0B93" w14:textId="77777777" w:rsidR="000820EB" w:rsidRDefault="00197340">
            <w:pPr>
              <w:tabs>
                <w:tab w:val="left" w:pos="720"/>
              </w:tabs>
              <w:spacing w:after="0"/>
              <w:rPr>
                <w:b w:val="0"/>
                <w:bCs/>
              </w:rPr>
            </w:pPr>
            <w:r>
              <w:rPr>
                <w:bCs/>
              </w:rPr>
              <w:lastRenderedPageBreak/>
              <w:br w:type="page"/>
            </w:r>
            <w:r w:rsidRPr="00FA1E51">
              <w:rPr>
                <w:bCs/>
              </w:rPr>
              <w:t xml:space="preserve">SG05 </w:t>
            </w:r>
          </w:p>
          <w:p w14:paraId="7847ACEF" w14:textId="77777777" w:rsidR="000820EB" w:rsidRDefault="000820EB">
            <w:pPr>
              <w:tabs>
                <w:tab w:val="left" w:pos="720"/>
              </w:tabs>
              <w:spacing w:after="0"/>
              <w:rPr>
                <w:b w:val="0"/>
                <w:bCs/>
              </w:rPr>
            </w:pPr>
          </w:p>
          <w:p w14:paraId="134CEF96" w14:textId="77777777" w:rsidR="00197340" w:rsidRDefault="00197340">
            <w:pPr>
              <w:tabs>
                <w:tab w:val="left" w:pos="720"/>
              </w:tabs>
              <w:spacing w:after="0"/>
              <w:rPr>
                <w:b w:val="0"/>
              </w:rPr>
            </w:pPr>
            <w:r w:rsidRPr="002D3FDD">
              <w:t>Other changes from those specified in Basic Technical Characteristics</w:t>
            </w:r>
            <w:r w:rsidR="003F4A72">
              <w:t> </w:t>
            </w:r>
            <w:r w:rsidRPr="002D3FDD">
              <w:t>(BTC) declarations or in an Accountancy and Control Plan (ACP) without notification to ONR Safeguards within timescales set out in Nuclear Safeguards (EU Exit) Regulations 2019 and that are assessed as sufficiently significant to risk compromising compliance with safeguards obligations</w:t>
            </w:r>
            <w:r w:rsidR="00AE37D8">
              <w:t>.</w:t>
            </w:r>
          </w:p>
          <w:p w14:paraId="63BE501D" w14:textId="44B1E915" w:rsidR="000820EB" w:rsidRPr="00FA1E51" w:rsidRDefault="000820EB">
            <w:pPr>
              <w:tabs>
                <w:tab w:val="left" w:pos="720"/>
              </w:tabs>
              <w:spacing w:after="0"/>
            </w:pPr>
          </w:p>
        </w:tc>
      </w:tr>
      <w:tr w:rsidR="00197340" w:rsidRPr="000D6C7A" w14:paraId="66303B03" w14:textId="77777777" w:rsidTr="00197340">
        <w:tc>
          <w:tcPr>
            <w:tcW w:w="5000" w:type="pct"/>
          </w:tcPr>
          <w:p w14:paraId="5B048ED3" w14:textId="39223EC1" w:rsidR="00AE37D8" w:rsidRDefault="00637929" w:rsidP="00666CD2">
            <w:pPr>
              <w:spacing w:before="120" w:after="120"/>
              <w:rPr>
                <w:b/>
                <w:bCs/>
              </w:rPr>
            </w:pPr>
            <w:r w:rsidRPr="00637929">
              <w:rPr>
                <w:b/>
                <w:bCs/>
              </w:rPr>
              <w:t>Timeframe for reporting:</w:t>
            </w:r>
            <w:r w:rsidR="000E1D3A">
              <w:rPr>
                <w:b/>
                <w:bCs/>
              </w:rPr>
              <w:t xml:space="preserve"> </w:t>
            </w:r>
            <w:r w:rsidR="000E1D3A" w:rsidRPr="000E1D3A">
              <w:t>Week</w:t>
            </w:r>
          </w:p>
          <w:p w14:paraId="05E3035F" w14:textId="08382870" w:rsidR="008F582B" w:rsidRPr="00AE37D8" w:rsidRDefault="008F582B" w:rsidP="00AE37D8">
            <w:r w:rsidRPr="008F582B">
              <w:rPr>
                <w:b/>
                <w:bCs/>
              </w:rPr>
              <w:t xml:space="preserve">FUR Requirement: </w:t>
            </w:r>
            <w:r w:rsidRPr="000E1D3A">
              <w:t>Yes</w:t>
            </w:r>
          </w:p>
          <w:p w14:paraId="041CF6AF" w14:textId="0853FDA6" w:rsidR="00197340" w:rsidRPr="000D6C7A" w:rsidRDefault="00197340">
            <w:pPr>
              <w:spacing w:after="0"/>
              <w:rPr>
                <w:b/>
                <w:bCs/>
              </w:rPr>
            </w:pPr>
            <w:r w:rsidRPr="00FA1E51">
              <w:rPr>
                <w:b/>
                <w:bCs/>
              </w:rPr>
              <w:t xml:space="preserve">Origin of </w:t>
            </w:r>
            <w:r>
              <w:rPr>
                <w:b/>
                <w:bCs/>
              </w:rPr>
              <w:t>Category</w:t>
            </w:r>
          </w:p>
        </w:tc>
      </w:tr>
      <w:tr w:rsidR="00197340" w:rsidRPr="002034B3" w14:paraId="119FC659" w14:textId="77777777" w:rsidTr="00197340">
        <w:tc>
          <w:tcPr>
            <w:tcW w:w="5000" w:type="pct"/>
          </w:tcPr>
          <w:p w14:paraId="6354DF12" w14:textId="77777777" w:rsidR="00197340" w:rsidRDefault="00197340">
            <w:pPr>
              <w:spacing w:after="0"/>
            </w:pPr>
            <w:r>
              <w:t>Nuclear Safeguards (EU Exit) Regulations 2019 (Regulations 3, 8)</w:t>
            </w:r>
          </w:p>
          <w:p w14:paraId="49FE8E7B" w14:textId="77777777" w:rsidR="00197340" w:rsidRDefault="00197340">
            <w:pPr>
              <w:spacing w:after="0"/>
            </w:pPr>
            <w:r>
              <w:t>INFCIRC/951 - UK/IAEA Voluntary Offer Safeguards Agreement (VOA) (Article 44)</w:t>
            </w:r>
          </w:p>
          <w:p w14:paraId="45ACCF76" w14:textId="77777777" w:rsidR="00197340" w:rsidRPr="002034B3" w:rsidRDefault="00197340">
            <w:pPr>
              <w:spacing w:after="0"/>
            </w:pPr>
          </w:p>
        </w:tc>
      </w:tr>
      <w:tr w:rsidR="00197340" w:rsidRPr="000D6C7A" w14:paraId="59ED4B76" w14:textId="77777777" w:rsidTr="00197340">
        <w:tc>
          <w:tcPr>
            <w:tcW w:w="5000" w:type="pct"/>
          </w:tcPr>
          <w:p w14:paraId="39890E10" w14:textId="77777777" w:rsidR="00197340" w:rsidRPr="000D6C7A" w:rsidRDefault="00197340">
            <w:pPr>
              <w:spacing w:after="0"/>
              <w:rPr>
                <w:b/>
                <w:bCs/>
              </w:rPr>
            </w:pPr>
            <w:r w:rsidRPr="00FA1E51">
              <w:rPr>
                <w:b/>
                <w:bCs/>
              </w:rPr>
              <w:t xml:space="preserve">Discussion </w:t>
            </w:r>
          </w:p>
        </w:tc>
      </w:tr>
      <w:tr w:rsidR="00197340" w:rsidRPr="002034B3" w14:paraId="13B378AC" w14:textId="77777777" w:rsidTr="00197340">
        <w:tc>
          <w:tcPr>
            <w:tcW w:w="5000" w:type="pct"/>
          </w:tcPr>
          <w:p w14:paraId="7F74CAED" w14:textId="7AE0F727" w:rsidR="00197340" w:rsidRDefault="00197340">
            <w:pPr>
              <w:spacing w:after="0"/>
            </w:pPr>
            <w:r w:rsidRPr="00896F9D">
              <w:t xml:space="preserve">The ONR should be notified of changes, in accordance with timescales set out in the Nuclear Safeguards (EU Exit) Regulations 2019, to the facility design or processes that may affect safeguards verification arrangements or qualifying nuclear material accountancy and control arrangements. This reporting </w:t>
            </w:r>
            <w:r>
              <w:t>category</w:t>
            </w:r>
            <w:r w:rsidRPr="00896F9D">
              <w:t xml:space="preserve"> is to ensure that ONR Safeguards, and the IAEA safeguards inspectorate are notified of situations where the required information has not been provided and where failure is assessed as sufficiently significant to risk compromising compliance with safeguards obligations.</w:t>
            </w:r>
          </w:p>
          <w:p w14:paraId="3E99D6DD" w14:textId="77777777" w:rsidR="00197340" w:rsidRDefault="00197340">
            <w:pPr>
              <w:spacing w:after="0"/>
            </w:pPr>
          </w:p>
          <w:p w14:paraId="2ED4C45D" w14:textId="77777777" w:rsidR="00197340" w:rsidRDefault="00197340">
            <w:pPr>
              <w:spacing w:after="0"/>
              <w:rPr>
                <w:b/>
                <w:bCs/>
              </w:rPr>
            </w:pPr>
            <w:r w:rsidRPr="00E15979">
              <w:rPr>
                <w:b/>
                <w:bCs/>
              </w:rPr>
              <w:t>Illustrative examples</w:t>
            </w:r>
          </w:p>
          <w:p w14:paraId="7992309C" w14:textId="77777777" w:rsidR="000E1D3A" w:rsidRPr="00E15979" w:rsidRDefault="000E1D3A">
            <w:pPr>
              <w:spacing w:after="0"/>
              <w:rPr>
                <w:b/>
                <w:bCs/>
              </w:rPr>
            </w:pPr>
          </w:p>
          <w:p w14:paraId="337DE2BA" w14:textId="77777777" w:rsidR="00197340" w:rsidRDefault="00197340" w:rsidP="00197340">
            <w:pPr>
              <w:pStyle w:val="Bulletlist1"/>
            </w:pPr>
            <w:r>
              <w:t>Unreported plant modifications which include new processes for handling qualifying nuclear material within a facility, or new routes for shipping material to or from the facility.</w:t>
            </w:r>
          </w:p>
          <w:p w14:paraId="7F6FC339" w14:textId="77777777" w:rsidR="00197340" w:rsidRDefault="00197340" w:rsidP="00197340">
            <w:pPr>
              <w:pStyle w:val="Bulletlist1"/>
            </w:pPr>
            <w:r>
              <w:t>A departure from the agreed recording and reporting system for qualifying nuclear material e.g. installation of a new nuclear material accountancy system which is not reflected in the BTC and/or ACP.</w:t>
            </w:r>
          </w:p>
          <w:p w14:paraId="30A3B715" w14:textId="3AF296B3" w:rsidR="00197340" w:rsidRPr="00197340" w:rsidRDefault="00197340" w:rsidP="00197340">
            <w:pPr>
              <w:pStyle w:val="Bulletlist1"/>
            </w:pPr>
            <w:r>
              <w:t>Failure of a nuclear material accountancy system.</w:t>
            </w:r>
          </w:p>
        </w:tc>
      </w:tr>
    </w:tbl>
    <w:p w14:paraId="6729225E" w14:textId="77777777" w:rsidR="00197340" w:rsidRDefault="00197340" w:rsidP="00197340">
      <w:pPr>
        <w:spacing w:after="0" w:line="240" w:lineRule="auto"/>
        <w:rPr>
          <w:sz w:val="22"/>
        </w:rPr>
      </w:pPr>
    </w:p>
    <w:p w14:paraId="30185FB8" w14:textId="77777777" w:rsidR="00197340" w:rsidRDefault="00197340" w:rsidP="00197340">
      <w:pPr>
        <w:spacing w:after="0" w:line="240" w:lineRule="auto"/>
        <w:rPr>
          <w:sz w:val="22"/>
        </w:rPr>
      </w:pPr>
    </w:p>
    <w:p w14:paraId="321CDB14" w14:textId="77777777" w:rsidR="00197340" w:rsidRDefault="00197340" w:rsidP="00197340">
      <w:pPr>
        <w:spacing w:after="0" w:line="240" w:lineRule="auto"/>
        <w:rPr>
          <w:sz w:val="22"/>
        </w:rPr>
      </w:pPr>
    </w:p>
    <w:p w14:paraId="180D61D0" w14:textId="77777777" w:rsidR="00197340" w:rsidRDefault="00197340" w:rsidP="00197340">
      <w:pPr>
        <w:spacing w:after="0" w:line="240" w:lineRule="auto"/>
        <w:rPr>
          <w:sz w:val="22"/>
        </w:rPr>
      </w:pPr>
      <w:r>
        <w:rPr>
          <w:sz w:val="22"/>
        </w:rPr>
        <w:br w:type="page"/>
      </w:r>
    </w:p>
    <w:tbl>
      <w:tblPr>
        <w:tblStyle w:val="Box2"/>
        <w:tblW w:w="5000" w:type="pct"/>
        <w:tblInd w:w="0" w:type="dxa"/>
        <w:tblLook w:val="01E0" w:firstRow="1" w:lastRow="1" w:firstColumn="1" w:lastColumn="1" w:noHBand="0" w:noVBand="0"/>
      </w:tblPr>
      <w:tblGrid>
        <w:gridCol w:w="9736"/>
      </w:tblGrid>
      <w:tr w:rsidR="00197340" w:rsidRPr="00FA1E51" w14:paraId="44FC0B18"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0C463721" w14:textId="77777777" w:rsidR="000820EB" w:rsidRDefault="00197340">
            <w:pPr>
              <w:tabs>
                <w:tab w:val="left" w:pos="720"/>
              </w:tabs>
              <w:spacing w:after="0"/>
              <w:rPr>
                <w:b w:val="0"/>
              </w:rPr>
            </w:pPr>
            <w:r w:rsidRPr="00A96DCE">
              <w:lastRenderedPageBreak/>
              <w:t xml:space="preserve">SG06 </w:t>
            </w:r>
          </w:p>
          <w:p w14:paraId="10E190FE" w14:textId="77777777" w:rsidR="000820EB" w:rsidRDefault="000820EB">
            <w:pPr>
              <w:tabs>
                <w:tab w:val="left" w:pos="720"/>
              </w:tabs>
              <w:spacing w:after="0"/>
              <w:rPr>
                <w:b w:val="0"/>
                <w:bCs/>
              </w:rPr>
            </w:pPr>
          </w:p>
          <w:p w14:paraId="710022E0" w14:textId="77777777" w:rsidR="00197340" w:rsidRDefault="00197340">
            <w:pPr>
              <w:tabs>
                <w:tab w:val="left" w:pos="720"/>
              </w:tabs>
              <w:spacing w:after="0"/>
              <w:rPr>
                <w:b w:val="0"/>
                <w:bCs/>
              </w:rPr>
            </w:pPr>
            <w:r w:rsidRPr="00A96DCE">
              <w:rPr>
                <w:bCs/>
              </w:rPr>
              <w:t xml:space="preserve">Statutory </w:t>
            </w:r>
            <w:r>
              <w:rPr>
                <w:bCs/>
              </w:rPr>
              <w:t xml:space="preserve">nuclear material </w:t>
            </w:r>
            <w:r w:rsidRPr="00A96DCE">
              <w:rPr>
                <w:bCs/>
              </w:rPr>
              <w:t>account</w:t>
            </w:r>
            <w:r>
              <w:rPr>
                <w:bCs/>
              </w:rPr>
              <w:t>ing</w:t>
            </w:r>
            <w:r w:rsidRPr="00A96DCE">
              <w:rPr>
                <w:bCs/>
              </w:rPr>
              <w:t xml:space="preserve"> reports not being issued or at risk of not being issued to timescales required under the Nuclear Safeguards (EU Exit) Regulations 2019</w:t>
            </w:r>
            <w:r w:rsidR="007A2CE2">
              <w:rPr>
                <w:bCs/>
              </w:rPr>
              <w:t>.</w:t>
            </w:r>
          </w:p>
          <w:p w14:paraId="22417A42" w14:textId="7CBD9A9E" w:rsidR="000820EB" w:rsidRPr="00FA1E51" w:rsidRDefault="000820EB">
            <w:pPr>
              <w:tabs>
                <w:tab w:val="left" w:pos="720"/>
              </w:tabs>
              <w:spacing w:after="0"/>
            </w:pPr>
          </w:p>
        </w:tc>
      </w:tr>
      <w:tr w:rsidR="00197340" w:rsidRPr="000D6C7A" w14:paraId="560535DC" w14:textId="77777777" w:rsidTr="00197340">
        <w:tc>
          <w:tcPr>
            <w:tcW w:w="5000" w:type="pct"/>
          </w:tcPr>
          <w:p w14:paraId="3FA78A16" w14:textId="75CF0805" w:rsidR="007A2CE2" w:rsidRDefault="00637929" w:rsidP="007A2CE2">
            <w:pPr>
              <w:spacing w:before="120" w:after="120"/>
              <w:rPr>
                <w:b/>
                <w:bCs/>
              </w:rPr>
            </w:pPr>
            <w:r w:rsidRPr="00637929">
              <w:rPr>
                <w:b/>
                <w:bCs/>
              </w:rPr>
              <w:t>Timeframe for reporting:</w:t>
            </w:r>
            <w:r w:rsidR="00B30365">
              <w:rPr>
                <w:b/>
                <w:bCs/>
              </w:rPr>
              <w:t xml:space="preserve"> </w:t>
            </w:r>
            <w:r w:rsidR="00B30365" w:rsidRPr="00B30365">
              <w:t>Day</w:t>
            </w:r>
          </w:p>
          <w:p w14:paraId="4B0BA92F" w14:textId="0E7A032A" w:rsidR="008F582B" w:rsidRPr="007A2CE2" w:rsidRDefault="008F582B" w:rsidP="007A2CE2">
            <w:r w:rsidRPr="008F582B">
              <w:rPr>
                <w:b/>
                <w:bCs/>
              </w:rPr>
              <w:t xml:space="preserve">FUR Requirement: </w:t>
            </w:r>
            <w:r w:rsidRPr="00B30365">
              <w:t>Yes</w:t>
            </w:r>
          </w:p>
          <w:p w14:paraId="14427EC0" w14:textId="0706F64D" w:rsidR="00197340" w:rsidRPr="000D6C7A" w:rsidRDefault="00197340">
            <w:pPr>
              <w:spacing w:after="0"/>
              <w:rPr>
                <w:b/>
                <w:bCs/>
              </w:rPr>
            </w:pPr>
            <w:r w:rsidRPr="00FA1E51">
              <w:rPr>
                <w:b/>
                <w:bCs/>
              </w:rPr>
              <w:t xml:space="preserve">Origin of </w:t>
            </w:r>
            <w:r>
              <w:rPr>
                <w:b/>
                <w:bCs/>
              </w:rPr>
              <w:t>Category</w:t>
            </w:r>
          </w:p>
        </w:tc>
      </w:tr>
      <w:tr w:rsidR="00197340" w:rsidRPr="002034B3" w14:paraId="56379E63" w14:textId="77777777" w:rsidTr="00197340">
        <w:tc>
          <w:tcPr>
            <w:tcW w:w="5000" w:type="pct"/>
          </w:tcPr>
          <w:p w14:paraId="20F015E9" w14:textId="77777777" w:rsidR="00197340" w:rsidRDefault="00197340">
            <w:pPr>
              <w:spacing w:after="0"/>
            </w:pPr>
            <w:r w:rsidRPr="00353A55">
              <w:t>Nuclear Safeguards (EU Exit) Regulations 2019 (Regulations 13-16, 21, 22)</w:t>
            </w:r>
          </w:p>
          <w:p w14:paraId="35854F15" w14:textId="77777777" w:rsidR="00197340" w:rsidRPr="002034B3" w:rsidRDefault="00197340">
            <w:pPr>
              <w:spacing w:after="0"/>
            </w:pPr>
          </w:p>
        </w:tc>
      </w:tr>
      <w:tr w:rsidR="00197340" w:rsidRPr="000D6C7A" w14:paraId="34236A65" w14:textId="77777777" w:rsidTr="00197340">
        <w:tc>
          <w:tcPr>
            <w:tcW w:w="5000" w:type="pct"/>
          </w:tcPr>
          <w:p w14:paraId="2EC419ED" w14:textId="77777777" w:rsidR="00197340" w:rsidRPr="000D6C7A" w:rsidRDefault="00197340">
            <w:pPr>
              <w:spacing w:after="0"/>
              <w:rPr>
                <w:b/>
                <w:bCs/>
              </w:rPr>
            </w:pPr>
            <w:r w:rsidRPr="00FA1E51">
              <w:rPr>
                <w:b/>
                <w:bCs/>
              </w:rPr>
              <w:t xml:space="preserve">Discussion </w:t>
            </w:r>
          </w:p>
        </w:tc>
      </w:tr>
      <w:tr w:rsidR="00197340" w:rsidRPr="002034B3" w14:paraId="3A614F8F" w14:textId="77777777" w:rsidTr="00197340">
        <w:tc>
          <w:tcPr>
            <w:tcW w:w="5000" w:type="pct"/>
          </w:tcPr>
          <w:p w14:paraId="4DB5819A" w14:textId="77777777" w:rsidR="00197340" w:rsidRDefault="00197340">
            <w:pPr>
              <w:spacing w:after="0"/>
            </w:pPr>
            <w:r w:rsidRPr="004E6C20">
              <w:t>To ensure that ONR Safeguards and the IAEA safeguards inspectorate (via ONR) are given explicit information about delays or prospective delays in the provision of statutory safeguards reports.</w:t>
            </w:r>
          </w:p>
          <w:p w14:paraId="4739D3C7" w14:textId="77777777" w:rsidR="00197340" w:rsidRDefault="00197340">
            <w:pPr>
              <w:spacing w:after="0"/>
            </w:pPr>
          </w:p>
          <w:p w14:paraId="107E432D" w14:textId="77777777" w:rsidR="00197340" w:rsidRDefault="00197340">
            <w:pPr>
              <w:spacing w:after="0"/>
              <w:rPr>
                <w:b/>
                <w:bCs/>
              </w:rPr>
            </w:pPr>
            <w:r w:rsidRPr="00363953">
              <w:rPr>
                <w:b/>
                <w:bCs/>
              </w:rPr>
              <w:t>Illustrative examples</w:t>
            </w:r>
          </w:p>
          <w:p w14:paraId="34344249" w14:textId="77777777" w:rsidR="00466F6A" w:rsidRPr="00363953" w:rsidRDefault="00466F6A">
            <w:pPr>
              <w:spacing w:after="0"/>
              <w:rPr>
                <w:b/>
                <w:bCs/>
              </w:rPr>
            </w:pPr>
          </w:p>
          <w:p w14:paraId="56E3CC92" w14:textId="77777777" w:rsidR="00197340" w:rsidRDefault="00197340" w:rsidP="00197340">
            <w:pPr>
              <w:pStyle w:val="Bulletlist1"/>
            </w:pPr>
            <w:r>
              <w:t>Failure to provide inventory change reports (ICRs), physical inventory listings (PILs) and material balance reports (MBRs) to timescales required by Nuclear Safeguards (EU Exit) Regulations 2019.</w:t>
            </w:r>
          </w:p>
          <w:p w14:paraId="7C2BD1DB" w14:textId="77777777" w:rsidR="00197340" w:rsidRDefault="00197340" w:rsidP="00197340">
            <w:pPr>
              <w:pStyle w:val="Bulletlist1"/>
            </w:pPr>
            <w:r>
              <w:t>Failure to generate or supply special reports to the ONR as required by Nuclear Safeguards (EU Exit) Regulations 2019.</w:t>
            </w:r>
          </w:p>
          <w:p w14:paraId="381EB013" w14:textId="77777777" w:rsidR="00197340" w:rsidRDefault="00197340" w:rsidP="00197340">
            <w:pPr>
              <w:pStyle w:val="Bulletlist1"/>
            </w:pPr>
            <w:r>
              <w:t>Failure to provide advanced notification of imports/exports to timescales required by Nuclear Safeguards (EU Exit) Regulations 2019.</w:t>
            </w:r>
          </w:p>
          <w:p w14:paraId="0C55A9F0" w14:textId="77777777" w:rsidR="00197340" w:rsidRDefault="00197340" w:rsidP="00197340">
            <w:pPr>
              <w:pStyle w:val="Bulletlist1"/>
            </w:pPr>
            <w:r>
              <w:t>The earliest possible moment when an operator expects that ICRs, PILs and/or MBRs will not be provided to timescales required by Nuclear Safeguards (EU Exit) Regulations 2019.</w:t>
            </w:r>
          </w:p>
          <w:p w14:paraId="4D651848" w14:textId="77777777" w:rsidR="00197340" w:rsidRPr="002034B3" w:rsidRDefault="00197340">
            <w:pPr>
              <w:spacing w:after="0"/>
            </w:pPr>
          </w:p>
        </w:tc>
      </w:tr>
    </w:tbl>
    <w:p w14:paraId="4235ECC7" w14:textId="77777777" w:rsidR="00197340" w:rsidRDefault="00197340" w:rsidP="00197340">
      <w:pPr>
        <w:spacing w:after="0" w:line="240" w:lineRule="auto"/>
        <w:rPr>
          <w:sz w:val="22"/>
        </w:rPr>
      </w:pPr>
    </w:p>
    <w:p w14:paraId="29C9613E" w14:textId="77777777" w:rsidR="00197340" w:rsidRDefault="00197340" w:rsidP="00197340">
      <w:pPr>
        <w:spacing w:after="0" w:line="240" w:lineRule="auto"/>
        <w:rPr>
          <w:sz w:val="22"/>
        </w:rPr>
      </w:pPr>
      <w:r>
        <w:rPr>
          <w:sz w:val="22"/>
        </w:rPr>
        <w:br w:type="page"/>
      </w:r>
    </w:p>
    <w:tbl>
      <w:tblPr>
        <w:tblStyle w:val="Box2"/>
        <w:tblW w:w="5000" w:type="pct"/>
        <w:tblInd w:w="0" w:type="dxa"/>
        <w:tblLook w:val="01E0" w:firstRow="1" w:lastRow="1" w:firstColumn="1" w:lastColumn="1" w:noHBand="0" w:noVBand="0"/>
      </w:tblPr>
      <w:tblGrid>
        <w:gridCol w:w="9736"/>
      </w:tblGrid>
      <w:tr w:rsidR="00197340" w:rsidRPr="00FA1E51" w14:paraId="10E85BA2"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537A8478" w14:textId="77777777" w:rsidR="000820EB" w:rsidRDefault="00197340">
            <w:pPr>
              <w:tabs>
                <w:tab w:val="left" w:pos="720"/>
              </w:tabs>
              <w:spacing w:after="0"/>
              <w:rPr>
                <w:b w:val="0"/>
                <w:bCs/>
              </w:rPr>
            </w:pPr>
            <w:r>
              <w:rPr>
                <w:sz w:val="22"/>
              </w:rPr>
              <w:lastRenderedPageBreak/>
              <w:br w:type="page"/>
            </w:r>
            <w:r w:rsidRPr="00F76DF0">
              <w:t>SG07</w:t>
            </w:r>
            <w:r w:rsidRPr="00F76DF0">
              <w:rPr>
                <w:bCs/>
              </w:rPr>
              <w:t xml:space="preserve"> </w:t>
            </w:r>
          </w:p>
          <w:p w14:paraId="05BC602B" w14:textId="77777777" w:rsidR="000820EB" w:rsidRDefault="000820EB">
            <w:pPr>
              <w:tabs>
                <w:tab w:val="left" w:pos="720"/>
              </w:tabs>
              <w:spacing w:after="0"/>
              <w:rPr>
                <w:b w:val="0"/>
                <w:bCs/>
              </w:rPr>
            </w:pPr>
          </w:p>
          <w:p w14:paraId="7E6109B2" w14:textId="77777777" w:rsidR="00197340" w:rsidRDefault="00197340">
            <w:pPr>
              <w:tabs>
                <w:tab w:val="left" w:pos="720"/>
              </w:tabs>
              <w:spacing w:after="0"/>
              <w:rPr>
                <w:b w:val="0"/>
                <w:bCs/>
              </w:rPr>
            </w:pPr>
            <w:r w:rsidRPr="00F76DF0">
              <w:rPr>
                <w:bCs/>
              </w:rPr>
              <w:t>Failure to provide or shortcomings in the required inspection documentation, access for material verification or other problems of safeguards inspection implementation that are assessed as sufficiently significant to risk compromising compliance with safeguards obligations</w:t>
            </w:r>
            <w:r w:rsidR="003E1FE3">
              <w:rPr>
                <w:bCs/>
              </w:rPr>
              <w:t>.</w:t>
            </w:r>
          </w:p>
          <w:p w14:paraId="2DA43DEC" w14:textId="1E38D7D2" w:rsidR="000820EB" w:rsidRPr="00FA1E51" w:rsidRDefault="000820EB">
            <w:pPr>
              <w:tabs>
                <w:tab w:val="left" w:pos="720"/>
              </w:tabs>
              <w:spacing w:after="0"/>
            </w:pPr>
          </w:p>
        </w:tc>
      </w:tr>
      <w:tr w:rsidR="00197340" w:rsidRPr="000D6C7A" w14:paraId="2A1A9A82" w14:textId="77777777" w:rsidTr="00197340">
        <w:tc>
          <w:tcPr>
            <w:tcW w:w="5000" w:type="pct"/>
          </w:tcPr>
          <w:p w14:paraId="656CA25E" w14:textId="6C93A464" w:rsidR="007A2CE2" w:rsidRDefault="00637929" w:rsidP="003E1FE3">
            <w:pPr>
              <w:spacing w:before="120" w:after="120"/>
              <w:rPr>
                <w:b/>
                <w:bCs/>
              </w:rPr>
            </w:pPr>
            <w:r w:rsidRPr="00637929">
              <w:rPr>
                <w:b/>
                <w:bCs/>
              </w:rPr>
              <w:t>Timeframe for reporting:</w:t>
            </w:r>
            <w:r w:rsidR="00466F6A">
              <w:rPr>
                <w:b/>
                <w:bCs/>
              </w:rPr>
              <w:t xml:space="preserve"> </w:t>
            </w:r>
            <w:r w:rsidR="00466F6A" w:rsidRPr="00466F6A">
              <w:t>Day</w:t>
            </w:r>
          </w:p>
          <w:p w14:paraId="6BCA7C97" w14:textId="1146EB6E" w:rsidR="001D244F" w:rsidRPr="003E1FE3" w:rsidRDefault="001D244F" w:rsidP="007A2CE2">
            <w:r w:rsidRPr="001D244F">
              <w:rPr>
                <w:b/>
                <w:bCs/>
              </w:rPr>
              <w:t xml:space="preserve">FUR Requirement: </w:t>
            </w:r>
            <w:r w:rsidRPr="00466F6A">
              <w:t>Yes</w:t>
            </w:r>
          </w:p>
          <w:p w14:paraId="3D10019C" w14:textId="0B99B835" w:rsidR="00197340" w:rsidRPr="000D6C7A" w:rsidRDefault="00197340">
            <w:pPr>
              <w:spacing w:after="0"/>
              <w:rPr>
                <w:b/>
                <w:bCs/>
              </w:rPr>
            </w:pPr>
            <w:r w:rsidRPr="00FA1E51">
              <w:rPr>
                <w:b/>
                <w:bCs/>
              </w:rPr>
              <w:t xml:space="preserve">Origin of </w:t>
            </w:r>
            <w:r>
              <w:rPr>
                <w:b/>
                <w:bCs/>
              </w:rPr>
              <w:t>Category</w:t>
            </w:r>
          </w:p>
        </w:tc>
      </w:tr>
      <w:tr w:rsidR="00197340" w:rsidRPr="002034B3" w14:paraId="36015C68" w14:textId="77777777" w:rsidTr="00197340">
        <w:tc>
          <w:tcPr>
            <w:tcW w:w="5000" w:type="pct"/>
          </w:tcPr>
          <w:p w14:paraId="59A64916" w14:textId="77777777" w:rsidR="00197340" w:rsidRPr="00591677" w:rsidRDefault="00197340">
            <w:pPr>
              <w:spacing w:after="0"/>
              <w:rPr>
                <w:bCs/>
              </w:rPr>
            </w:pPr>
            <w:r w:rsidRPr="00591677">
              <w:rPr>
                <w:bCs/>
              </w:rPr>
              <w:t>The Energy Act 2013 (Section 83 and Schedule 8)</w:t>
            </w:r>
          </w:p>
          <w:p w14:paraId="5B4EC55B" w14:textId="77777777" w:rsidR="00197340" w:rsidRDefault="00197340">
            <w:pPr>
              <w:spacing w:after="0"/>
              <w:rPr>
                <w:bCs/>
              </w:rPr>
            </w:pPr>
            <w:r>
              <w:t xml:space="preserve">INFCIRC/951 - </w:t>
            </w:r>
            <w:r w:rsidRPr="00591677">
              <w:rPr>
                <w:bCs/>
              </w:rPr>
              <w:t>UK/IAEA Voluntary Offer Safeguards Agreement (VOA) (Articles 68-87)</w:t>
            </w:r>
          </w:p>
          <w:p w14:paraId="77F61144" w14:textId="77777777" w:rsidR="00197340" w:rsidRPr="002034B3" w:rsidRDefault="00197340">
            <w:pPr>
              <w:spacing w:after="0"/>
            </w:pPr>
          </w:p>
        </w:tc>
      </w:tr>
      <w:tr w:rsidR="00197340" w:rsidRPr="000D6C7A" w14:paraId="39D62A17" w14:textId="77777777" w:rsidTr="00197340">
        <w:tc>
          <w:tcPr>
            <w:tcW w:w="5000" w:type="pct"/>
          </w:tcPr>
          <w:p w14:paraId="6D42E19D" w14:textId="77777777" w:rsidR="00197340" w:rsidRPr="000D6C7A" w:rsidRDefault="00197340">
            <w:pPr>
              <w:spacing w:after="0"/>
              <w:rPr>
                <w:b/>
                <w:bCs/>
              </w:rPr>
            </w:pPr>
            <w:r w:rsidRPr="00FA1E51">
              <w:rPr>
                <w:b/>
                <w:bCs/>
              </w:rPr>
              <w:t xml:space="preserve">Discussion </w:t>
            </w:r>
          </w:p>
        </w:tc>
      </w:tr>
      <w:tr w:rsidR="00197340" w:rsidRPr="002034B3" w14:paraId="74D31111" w14:textId="77777777" w:rsidTr="00197340">
        <w:tc>
          <w:tcPr>
            <w:tcW w:w="5000" w:type="pct"/>
          </w:tcPr>
          <w:p w14:paraId="6819771D" w14:textId="77777777" w:rsidR="00197340" w:rsidRDefault="00197340">
            <w:pPr>
              <w:spacing w:after="0"/>
            </w:pPr>
            <w:r w:rsidRPr="00820312">
              <w:t>To ensure that ONR Safeguards is alerted, without delay, to issues arising during safeguards inspections or otherwise that are assessed as sufficiently significant to risk compromising compliance with safeguards obligations and may therefore be the subject of follow-up and possible escalation, including direct to ONR Safeguards and/or the UK Government, by the IAEA safeguards inspectorate.</w:t>
            </w:r>
          </w:p>
          <w:p w14:paraId="33FB8DAB" w14:textId="77777777" w:rsidR="00197340" w:rsidRDefault="00197340">
            <w:pPr>
              <w:spacing w:after="0"/>
            </w:pPr>
          </w:p>
          <w:p w14:paraId="5476B5CE" w14:textId="77777777" w:rsidR="00197340" w:rsidRDefault="00197340">
            <w:pPr>
              <w:spacing w:after="0"/>
              <w:rPr>
                <w:b/>
                <w:bCs/>
              </w:rPr>
            </w:pPr>
            <w:r w:rsidRPr="007F750B">
              <w:rPr>
                <w:b/>
                <w:bCs/>
              </w:rPr>
              <w:t>Illustrative examples</w:t>
            </w:r>
          </w:p>
          <w:p w14:paraId="3B7513D3" w14:textId="77777777" w:rsidR="00A76F82" w:rsidRPr="007F750B" w:rsidRDefault="00A76F82">
            <w:pPr>
              <w:spacing w:after="0"/>
              <w:rPr>
                <w:b/>
                <w:bCs/>
              </w:rPr>
            </w:pPr>
          </w:p>
          <w:p w14:paraId="7B2465DD" w14:textId="64CD0EB2" w:rsidR="00197340" w:rsidRDefault="00197340" w:rsidP="00197340">
            <w:pPr>
              <w:pStyle w:val="Bulletlist1"/>
            </w:pPr>
            <w:r>
              <w:t>Significant errors in the List of Inventory Items (LII) issued to the ONR and/or IAEA safeguards inspectors as a result of the annual Physical Inventory Take (PIT) and in support of annual Physical Inventory Verification (PIV) (e.g. items included on the LII that cannot be located during the PIV, items located during the PIV which are not included on the LII and/or verification that does not confirm item identity or contents as declared in the LII).</w:t>
            </w:r>
          </w:p>
          <w:p w14:paraId="74C0630D" w14:textId="7A4B244B" w:rsidR="00197340" w:rsidRPr="00197340" w:rsidRDefault="00197340" w:rsidP="00197340">
            <w:pPr>
              <w:pStyle w:val="Bulletlist1"/>
            </w:pPr>
            <w:r>
              <w:t>Failure to locate or otherwise make qualifying nuclear material available for verification, or delays in making qualifying nuclear material available that affect the scope of the inspection concerned.</w:t>
            </w:r>
          </w:p>
          <w:p w14:paraId="3CDD5BB5" w14:textId="7C512C23" w:rsidR="00197340" w:rsidRDefault="00197340" w:rsidP="00197340">
            <w:pPr>
              <w:pStyle w:val="Bulletlist1"/>
            </w:pPr>
            <w:r>
              <w:t>Failures in the provision of other information (e.g. operating records or accounting records) to substantiate safeguards declarations.</w:t>
            </w:r>
          </w:p>
          <w:p w14:paraId="0041BBED" w14:textId="492F7B10" w:rsidR="00197340" w:rsidRPr="00197340" w:rsidRDefault="00197340" w:rsidP="00197340">
            <w:pPr>
              <w:pStyle w:val="Bulletlist1"/>
            </w:pPr>
            <w:r>
              <w:t>IAEA inspection findings at odds with operator / facility safeguards declarations.</w:t>
            </w:r>
          </w:p>
        </w:tc>
      </w:tr>
    </w:tbl>
    <w:p w14:paraId="6042AC31" w14:textId="77777777" w:rsidR="00197340" w:rsidRDefault="00197340" w:rsidP="00197340"/>
    <w:p w14:paraId="78D4B521" w14:textId="77777777" w:rsidR="00197340" w:rsidRDefault="00197340" w:rsidP="00197340">
      <w:pPr>
        <w:spacing w:after="0" w:line="240" w:lineRule="auto"/>
      </w:pPr>
      <w:r>
        <w:br w:type="page"/>
      </w:r>
    </w:p>
    <w:tbl>
      <w:tblPr>
        <w:tblStyle w:val="Box2"/>
        <w:tblW w:w="9270" w:type="dxa"/>
        <w:tblInd w:w="57" w:type="dxa"/>
        <w:tblLook w:val="01E0" w:firstRow="1" w:lastRow="1" w:firstColumn="1" w:lastColumn="1" w:noHBand="0" w:noVBand="0"/>
      </w:tblPr>
      <w:tblGrid>
        <w:gridCol w:w="9270"/>
      </w:tblGrid>
      <w:tr w:rsidR="00197340" w:rsidRPr="00FA1E51" w14:paraId="0DE053DC" w14:textId="77777777" w:rsidTr="00197340">
        <w:trPr>
          <w:cnfStyle w:val="100000000000" w:firstRow="1" w:lastRow="0" w:firstColumn="0" w:lastColumn="0" w:oddVBand="0" w:evenVBand="0" w:oddHBand="0" w:evenHBand="0" w:firstRowFirstColumn="0" w:firstRowLastColumn="0" w:lastRowFirstColumn="0" w:lastRowLastColumn="0"/>
        </w:trPr>
        <w:tc>
          <w:tcPr>
            <w:tcW w:w="9270" w:type="dxa"/>
          </w:tcPr>
          <w:p w14:paraId="6F6F1ED3" w14:textId="77777777" w:rsidR="00370D1A" w:rsidRDefault="00197340">
            <w:pPr>
              <w:tabs>
                <w:tab w:val="left" w:pos="720"/>
              </w:tabs>
              <w:spacing w:after="0"/>
              <w:rPr>
                <w:b w:val="0"/>
                <w:bCs/>
              </w:rPr>
            </w:pPr>
            <w:r>
              <w:lastRenderedPageBreak/>
              <w:br w:type="page"/>
            </w:r>
            <w:r w:rsidRPr="003F4949">
              <w:t>SG08</w:t>
            </w:r>
            <w:r w:rsidRPr="003F4949">
              <w:rPr>
                <w:bCs/>
              </w:rPr>
              <w:t xml:space="preserve"> </w:t>
            </w:r>
          </w:p>
          <w:p w14:paraId="7FA0E0E4" w14:textId="77777777" w:rsidR="00370D1A" w:rsidRDefault="00370D1A">
            <w:pPr>
              <w:tabs>
                <w:tab w:val="left" w:pos="720"/>
              </w:tabs>
              <w:spacing w:after="0"/>
              <w:rPr>
                <w:b w:val="0"/>
                <w:bCs/>
              </w:rPr>
            </w:pPr>
          </w:p>
          <w:p w14:paraId="154E2EB9" w14:textId="77777777" w:rsidR="00197340" w:rsidRDefault="00197340">
            <w:pPr>
              <w:tabs>
                <w:tab w:val="left" w:pos="720"/>
              </w:tabs>
              <w:spacing w:after="0"/>
              <w:rPr>
                <w:b w:val="0"/>
                <w:bCs/>
              </w:rPr>
            </w:pPr>
            <w:r w:rsidRPr="003F4949">
              <w:rPr>
                <w:bCs/>
              </w:rPr>
              <w:t>Changes affecting the annual Programme of Activities declared to ONR that are assessed as having significant implications for compliance with safeguards obligations</w:t>
            </w:r>
            <w:r w:rsidR="003C34FA">
              <w:rPr>
                <w:bCs/>
              </w:rPr>
              <w:t>.</w:t>
            </w:r>
          </w:p>
          <w:p w14:paraId="1335B152" w14:textId="14FE6CCE" w:rsidR="00370D1A" w:rsidRPr="00FA1E51" w:rsidRDefault="00370D1A">
            <w:pPr>
              <w:tabs>
                <w:tab w:val="left" w:pos="720"/>
              </w:tabs>
              <w:spacing w:after="0"/>
            </w:pPr>
          </w:p>
        </w:tc>
      </w:tr>
      <w:tr w:rsidR="00197340" w:rsidRPr="000D6C7A" w14:paraId="31B40245" w14:textId="77777777" w:rsidTr="00197340">
        <w:tc>
          <w:tcPr>
            <w:tcW w:w="9270" w:type="dxa"/>
          </w:tcPr>
          <w:p w14:paraId="3CA979F4" w14:textId="465206F2" w:rsidR="003E1FE3" w:rsidRDefault="00637929" w:rsidP="003C34FA">
            <w:pPr>
              <w:spacing w:before="120" w:after="120"/>
              <w:rPr>
                <w:b/>
                <w:bCs/>
              </w:rPr>
            </w:pPr>
            <w:r w:rsidRPr="00637929">
              <w:rPr>
                <w:b/>
                <w:bCs/>
              </w:rPr>
              <w:t>Timeframe for reporting:</w:t>
            </w:r>
            <w:r w:rsidR="00A76F82">
              <w:rPr>
                <w:b/>
                <w:bCs/>
              </w:rPr>
              <w:t xml:space="preserve"> </w:t>
            </w:r>
            <w:r w:rsidR="00A76F82" w:rsidRPr="00A76F82">
              <w:t>Week</w:t>
            </w:r>
          </w:p>
          <w:p w14:paraId="5C30E53B" w14:textId="06E0B0D6" w:rsidR="00E31AE3" w:rsidRDefault="00E31AE3" w:rsidP="003E1FE3">
            <w:pPr>
              <w:rPr>
                <w:b/>
                <w:bCs/>
              </w:rPr>
            </w:pPr>
            <w:r w:rsidRPr="00E31AE3">
              <w:rPr>
                <w:b/>
                <w:bCs/>
              </w:rPr>
              <w:t xml:space="preserve">FUR Requirement: </w:t>
            </w:r>
            <w:r w:rsidRPr="00A76F82">
              <w:t>Yes</w:t>
            </w:r>
          </w:p>
          <w:p w14:paraId="71FDD3D2" w14:textId="791E0511" w:rsidR="00197340" w:rsidRPr="000D6C7A" w:rsidRDefault="00197340">
            <w:pPr>
              <w:spacing w:after="0"/>
              <w:rPr>
                <w:b/>
                <w:bCs/>
              </w:rPr>
            </w:pPr>
            <w:r w:rsidRPr="00FA1E51">
              <w:rPr>
                <w:b/>
                <w:bCs/>
              </w:rPr>
              <w:t xml:space="preserve">Origin of </w:t>
            </w:r>
            <w:r>
              <w:rPr>
                <w:b/>
                <w:bCs/>
              </w:rPr>
              <w:t>Category</w:t>
            </w:r>
          </w:p>
        </w:tc>
      </w:tr>
      <w:tr w:rsidR="00197340" w:rsidRPr="002034B3" w14:paraId="1611ECDD" w14:textId="77777777" w:rsidTr="00197340">
        <w:tc>
          <w:tcPr>
            <w:tcW w:w="9270" w:type="dxa"/>
          </w:tcPr>
          <w:p w14:paraId="61C7E8F5" w14:textId="77777777" w:rsidR="00197340" w:rsidRDefault="00197340">
            <w:pPr>
              <w:spacing w:after="0"/>
            </w:pPr>
            <w:r>
              <w:t>Nuclear Safeguards (EU Exit) Regulations 2019 (Regulation 4, 21 and 22)</w:t>
            </w:r>
          </w:p>
          <w:p w14:paraId="4D40DB51" w14:textId="77777777" w:rsidR="00197340" w:rsidRDefault="00197340">
            <w:pPr>
              <w:spacing w:after="0"/>
            </w:pPr>
            <w:r>
              <w:t>INFCIRC/951 - UK/IAEA Voluntary Offer Safeguards Agreement Article 62(b), 89(b)</w:t>
            </w:r>
          </w:p>
          <w:p w14:paraId="4C2A83DF" w14:textId="77777777" w:rsidR="00197340" w:rsidRPr="002034B3" w:rsidRDefault="00197340">
            <w:pPr>
              <w:spacing w:after="0"/>
            </w:pPr>
          </w:p>
        </w:tc>
      </w:tr>
      <w:tr w:rsidR="00197340" w:rsidRPr="000D6C7A" w14:paraId="6B400237" w14:textId="77777777" w:rsidTr="00197340">
        <w:tc>
          <w:tcPr>
            <w:tcW w:w="9270" w:type="dxa"/>
          </w:tcPr>
          <w:p w14:paraId="48B88E83" w14:textId="77777777" w:rsidR="00197340" w:rsidRPr="000D6C7A" w:rsidRDefault="00197340">
            <w:pPr>
              <w:spacing w:after="0"/>
              <w:rPr>
                <w:b/>
                <w:bCs/>
              </w:rPr>
            </w:pPr>
            <w:r w:rsidRPr="00FA1E51">
              <w:rPr>
                <w:b/>
                <w:bCs/>
              </w:rPr>
              <w:t xml:space="preserve">Discussion </w:t>
            </w:r>
          </w:p>
        </w:tc>
      </w:tr>
      <w:tr w:rsidR="00197340" w:rsidRPr="002034B3" w14:paraId="7AB311CC" w14:textId="77777777" w:rsidTr="00197340">
        <w:tc>
          <w:tcPr>
            <w:tcW w:w="9270" w:type="dxa"/>
          </w:tcPr>
          <w:p w14:paraId="11A1F4E4" w14:textId="77777777" w:rsidR="00197340" w:rsidRDefault="00197340">
            <w:pPr>
              <w:spacing w:after="0"/>
            </w:pPr>
            <w:r w:rsidRPr="00C90F9F">
              <w:t xml:space="preserve">Facility operators must provide the ONR with an annual programme of activities and operations that are relevant to safeguards implementation (e.g. expected shipments and receipts of material, planned plant shutdown/outages). This </w:t>
            </w:r>
            <w:r>
              <w:t>category</w:t>
            </w:r>
            <w:r w:rsidRPr="00C90F9F">
              <w:t xml:space="preserve"> is to ensure that ONR Safeguards and the IAEA safeguards inspectorate receive timely information on changes to such annual programmes that have significant implications for safeguards implementation.</w:t>
            </w:r>
          </w:p>
          <w:p w14:paraId="0D3C7A84" w14:textId="77777777" w:rsidR="00197340" w:rsidRDefault="00197340">
            <w:pPr>
              <w:spacing w:after="0"/>
            </w:pPr>
          </w:p>
          <w:p w14:paraId="6434C975" w14:textId="77777777" w:rsidR="00197340" w:rsidRDefault="00197340">
            <w:pPr>
              <w:spacing w:after="0"/>
              <w:rPr>
                <w:b/>
                <w:bCs/>
              </w:rPr>
            </w:pPr>
            <w:r w:rsidRPr="00E07ED8">
              <w:rPr>
                <w:b/>
                <w:bCs/>
              </w:rPr>
              <w:t>Illustrative examples</w:t>
            </w:r>
          </w:p>
          <w:p w14:paraId="275B6414" w14:textId="77777777" w:rsidR="00216D21" w:rsidRPr="00E07ED8" w:rsidRDefault="00216D21">
            <w:pPr>
              <w:spacing w:after="0"/>
              <w:rPr>
                <w:b/>
                <w:bCs/>
              </w:rPr>
            </w:pPr>
          </w:p>
          <w:p w14:paraId="58216D7C" w14:textId="76454316" w:rsidR="00197340" w:rsidRDefault="00197340" w:rsidP="00197340">
            <w:pPr>
              <w:pStyle w:val="Bulletlist1"/>
            </w:pPr>
            <w:r>
              <w:t>Changes to dates for annual Physical Inventory Taking (PIT) exercises within 40 days of the PIT</w:t>
            </w:r>
            <w:r w:rsidR="00727ED5">
              <w:t>.</w:t>
            </w:r>
          </w:p>
          <w:p w14:paraId="1572220A" w14:textId="14A5B785" w:rsidR="00197340" w:rsidRDefault="00197340" w:rsidP="00197340">
            <w:pPr>
              <w:pStyle w:val="Bulletlist1"/>
            </w:pPr>
            <w:r>
              <w:t>Changes to scheduled shipment/receipt of qualifying nuclear material within the time periods required for advanced notification of shipments / receipts</w:t>
            </w:r>
            <w:r w:rsidR="00727ED5">
              <w:t>.</w:t>
            </w:r>
          </w:p>
          <w:p w14:paraId="038AB0F3" w14:textId="2D088078" w:rsidR="00197340" w:rsidRPr="00197340" w:rsidRDefault="00197340" w:rsidP="00197340">
            <w:pPr>
              <w:pStyle w:val="Bulletlist1"/>
            </w:pPr>
            <w:r>
              <w:t>Other changes which may affect safeguards implementation/access (e.g. dates for site emergency exercises).</w:t>
            </w:r>
          </w:p>
        </w:tc>
      </w:tr>
    </w:tbl>
    <w:p w14:paraId="42BEAFCD" w14:textId="77777777" w:rsidR="00197340" w:rsidRDefault="00197340" w:rsidP="00197340">
      <w:pPr>
        <w:pStyle w:val="TSBullet1Square"/>
        <w:numPr>
          <w:ilvl w:val="0"/>
          <w:numId w:val="0"/>
        </w:numPr>
      </w:pPr>
    </w:p>
    <w:p w14:paraId="286B2C82" w14:textId="77777777" w:rsidR="00197340" w:rsidRDefault="00197340" w:rsidP="00197340">
      <w:pPr>
        <w:spacing w:after="0" w:line="240" w:lineRule="auto"/>
        <w:rPr>
          <w:sz w:val="22"/>
        </w:rPr>
      </w:pPr>
      <w:r>
        <w:br w:type="page"/>
      </w:r>
    </w:p>
    <w:tbl>
      <w:tblPr>
        <w:tblStyle w:val="Box2"/>
        <w:tblW w:w="5000" w:type="pct"/>
        <w:tblInd w:w="0" w:type="dxa"/>
        <w:tblLook w:val="01E0" w:firstRow="1" w:lastRow="1" w:firstColumn="1" w:lastColumn="1" w:noHBand="0" w:noVBand="0"/>
      </w:tblPr>
      <w:tblGrid>
        <w:gridCol w:w="9736"/>
      </w:tblGrid>
      <w:tr w:rsidR="00197340" w:rsidRPr="00FA1E51" w14:paraId="6D989E30"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0316E2FA" w14:textId="77777777" w:rsidR="00370D1A" w:rsidRDefault="00197340">
            <w:pPr>
              <w:tabs>
                <w:tab w:val="left" w:pos="720"/>
              </w:tabs>
              <w:spacing w:after="0"/>
              <w:rPr>
                <w:b w:val="0"/>
                <w:bCs/>
              </w:rPr>
            </w:pPr>
            <w:r>
              <w:lastRenderedPageBreak/>
              <w:br w:type="page"/>
            </w:r>
            <w:r w:rsidRPr="002D2050">
              <w:t>SG09</w:t>
            </w:r>
            <w:r w:rsidRPr="002D2050">
              <w:rPr>
                <w:bCs/>
              </w:rPr>
              <w:t xml:space="preserve"> </w:t>
            </w:r>
          </w:p>
          <w:p w14:paraId="5D84731C" w14:textId="77777777" w:rsidR="00370D1A" w:rsidRDefault="00370D1A">
            <w:pPr>
              <w:tabs>
                <w:tab w:val="left" w:pos="720"/>
              </w:tabs>
              <w:spacing w:after="0"/>
              <w:rPr>
                <w:b w:val="0"/>
                <w:bCs/>
              </w:rPr>
            </w:pPr>
          </w:p>
          <w:p w14:paraId="7F3E99F8" w14:textId="77777777" w:rsidR="00197340" w:rsidRDefault="00197340">
            <w:pPr>
              <w:tabs>
                <w:tab w:val="left" w:pos="720"/>
              </w:tabs>
              <w:spacing w:after="0"/>
              <w:rPr>
                <w:b w:val="0"/>
                <w:bCs/>
              </w:rPr>
            </w:pPr>
            <w:r w:rsidRPr="002D2050">
              <w:rPr>
                <w:bCs/>
              </w:rPr>
              <w:t>Other qualifying nuclear material and /or safeguards-related events not readily assigned above that are assessed as sufficiently significant to risk compromising compliance with safeguards obligations</w:t>
            </w:r>
            <w:r w:rsidR="005D4D32">
              <w:rPr>
                <w:bCs/>
              </w:rPr>
              <w:t>.</w:t>
            </w:r>
          </w:p>
          <w:p w14:paraId="32973352" w14:textId="200E3E9B" w:rsidR="00370D1A" w:rsidRPr="00FA1E51" w:rsidRDefault="00370D1A">
            <w:pPr>
              <w:tabs>
                <w:tab w:val="left" w:pos="720"/>
              </w:tabs>
              <w:spacing w:after="0"/>
            </w:pPr>
          </w:p>
        </w:tc>
      </w:tr>
      <w:tr w:rsidR="00197340" w:rsidRPr="000D6C7A" w14:paraId="0A21B870" w14:textId="77777777" w:rsidTr="00197340">
        <w:tc>
          <w:tcPr>
            <w:tcW w:w="5000" w:type="pct"/>
          </w:tcPr>
          <w:p w14:paraId="4EDF7863" w14:textId="74BAC66E" w:rsidR="005D4D32" w:rsidRDefault="00637929" w:rsidP="005D4D32">
            <w:pPr>
              <w:spacing w:before="120" w:after="120"/>
              <w:rPr>
                <w:b/>
                <w:bCs/>
              </w:rPr>
            </w:pPr>
            <w:r w:rsidRPr="00637929">
              <w:rPr>
                <w:b/>
                <w:bCs/>
              </w:rPr>
              <w:t>Timeframe for reporting:</w:t>
            </w:r>
            <w:r w:rsidR="00216D21">
              <w:rPr>
                <w:b/>
                <w:bCs/>
              </w:rPr>
              <w:t xml:space="preserve"> </w:t>
            </w:r>
            <w:r w:rsidR="00216D21" w:rsidRPr="00216D21">
              <w:t>Week</w:t>
            </w:r>
          </w:p>
          <w:p w14:paraId="38A336C7" w14:textId="10961126" w:rsidR="00E31AE3" w:rsidRPr="005D4D32" w:rsidRDefault="00E31AE3" w:rsidP="005D4D32">
            <w:r w:rsidRPr="00E31AE3">
              <w:rPr>
                <w:b/>
                <w:bCs/>
              </w:rPr>
              <w:t xml:space="preserve">FUR Requirement: </w:t>
            </w:r>
            <w:r w:rsidRPr="00216D21">
              <w:t>Yes</w:t>
            </w:r>
          </w:p>
          <w:p w14:paraId="12F989A2" w14:textId="3A053AD5" w:rsidR="00197340" w:rsidRPr="000D6C7A" w:rsidRDefault="00197340">
            <w:pPr>
              <w:spacing w:after="0"/>
              <w:rPr>
                <w:b/>
                <w:bCs/>
              </w:rPr>
            </w:pPr>
            <w:r w:rsidRPr="00FA1E51">
              <w:rPr>
                <w:b/>
                <w:bCs/>
              </w:rPr>
              <w:t xml:space="preserve">Origin of </w:t>
            </w:r>
            <w:r>
              <w:rPr>
                <w:b/>
                <w:bCs/>
              </w:rPr>
              <w:t>Category</w:t>
            </w:r>
          </w:p>
        </w:tc>
      </w:tr>
      <w:tr w:rsidR="00197340" w:rsidRPr="002034B3" w14:paraId="591EC596" w14:textId="77777777" w:rsidTr="00197340">
        <w:tc>
          <w:tcPr>
            <w:tcW w:w="5000" w:type="pct"/>
          </w:tcPr>
          <w:p w14:paraId="4AAD5716" w14:textId="77777777" w:rsidR="00197340" w:rsidRDefault="00197340">
            <w:pPr>
              <w:spacing w:after="0"/>
            </w:pPr>
            <w:r w:rsidRPr="002D1BE9">
              <w:t>A route for notifying ONR of any other event that ONR Safeguards are required to be notified of under Nuclear Safeguards (EU Exit) Regulations 2019 or related to the UK/IAEA Voluntary Offer Safeguards Agreement and its Additional Protocol or the UK’s Nuclear Cooperation Agreements.</w:t>
            </w:r>
          </w:p>
          <w:p w14:paraId="76F2BBE2" w14:textId="77777777" w:rsidR="00197340" w:rsidRPr="002034B3" w:rsidRDefault="00197340">
            <w:pPr>
              <w:spacing w:after="0"/>
            </w:pPr>
          </w:p>
        </w:tc>
      </w:tr>
      <w:tr w:rsidR="00197340" w:rsidRPr="000D6C7A" w14:paraId="6173BA60" w14:textId="77777777" w:rsidTr="00197340">
        <w:tc>
          <w:tcPr>
            <w:tcW w:w="5000" w:type="pct"/>
          </w:tcPr>
          <w:p w14:paraId="0C8EE855" w14:textId="77777777" w:rsidR="00197340" w:rsidRPr="000D6C7A" w:rsidRDefault="00197340">
            <w:pPr>
              <w:spacing w:after="0"/>
              <w:rPr>
                <w:b/>
                <w:bCs/>
              </w:rPr>
            </w:pPr>
            <w:r w:rsidRPr="00FA1E51">
              <w:rPr>
                <w:b/>
                <w:bCs/>
              </w:rPr>
              <w:t xml:space="preserve">Discussion </w:t>
            </w:r>
          </w:p>
        </w:tc>
      </w:tr>
      <w:tr w:rsidR="00197340" w:rsidRPr="002034B3" w14:paraId="346FD1D1" w14:textId="77777777" w:rsidTr="00197340">
        <w:tc>
          <w:tcPr>
            <w:tcW w:w="5000" w:type="pct"/>
          </w:tcPr>
          <w:p w14:paraId="2FC1E93D" w14:textId="77777777" w:rsidR="00197340" w:rsidRDefault="00197340">
            <w:pPr>
              <w:spacing w:after="0"/>
            </w:pPr>
            <w:r w:rsidRPr="00B0294D">
              <w:t xml:space="preserve">This category ensures ONR is provided with timely information on qualifying nuclear material accountancy issues and potential inspection/verification shortcomings that risk compromising compliance with safeguards obligations which are not readily categorised according to </w:t>
            </w:r>
            <w:r>
              <w:t>categories</w:t>
            </w:r>
            <w:r w:rsidRPr="00B0294D">
              <w:t xml:space="preserve"> SG01-SG08.</w:t>
            </w:r>
          </w:p>
          <w:p w14:paraId="3D1DA65F" w14:textId="77777777" w:rsidR="00197340" w:rsidRDefault="00197340">
            <w:pPr>
              <w:spacing w:after="0"/>
              <w:rPr>
                <w:b/>
                <w:bCs/>
              </w:rPr>
            </w:pPr>
          </w:p>
          <w:p w14:paraId="358462DA" w14:textId="77777777" w:rsidR="00197340" w:rsidRPr="00EB589A" w:rsidRDefault="00197340">
            <w:pPr>
              <w:spacing w:after="0"/>
              <w:rPr>
                <w:b/>
                <w:bCs/>
              </w:rPr>
            </w:pPr>
            <w:r w:rsidRPr="00EB589A">
              <w:rPr>
                <w:b/>
                <w:bCs/>
              </w:rPr>
              <w:t>Illustrative examples</w:t>
            </w:r>
          </w:p>
          <w:p w14:paraId="32D124F4" w14:textId="77777777" w:rsidR="00197340" w:rsidRDefault="00197340" w:rsidP="00197340">
            <w:pPr>
              <w:pStyle w:val="Bulletlist1"/>
            </w:pPr>
            <w:r>
              <w:t>Unauthorised movement of qualifying nuclear material. This includes qualifying nuclear material shipped without authorisation of the receiver and/or other significant deficiencies in accountancy documentation, qualifying nuclear material shipped without an accountancy plan, movement not complying with its accountancy plan or working instructions;</w:t>
            </w:r>
          </w:p>
          <w:p w14:paraId="1C8383BA" w14:textId="77777777" w:rsidR="00197340" w:rsidRDefault="00197340" w:rsidP="00197340">
            <w:pPr>
              <w:pStyle w:val="Bulletlist1"/>
            </w:pPr>
            <w:r>
              <w:t xml:space="preserve">Other shortcomings in the documentation to substantiate qualifying nuclear material accountancy declarations </w:t>
            </w:r>
          </w:p>
          <w:p w14:paraId="7C613D4D" w14:textId="77777777" w:rsidR="00197340" w:rsidRDefault="00197340" w:rsidP="00197340">
            <w:pPr>
              <w:pStyle w:val="Bulletlist1"/>
            </w:pPr>
            <w:r>
              <w:t>Failure or poor performance of systems for the measurement and/or analysis of qualifying nuclear material (e.g. information indicating a bias in system output).</w:t>
            </w:r>
          </w:p>
          <w:p w14:paraId="39799ECC" w14:textId="77777777" w:rsidR="00197340" w:rsidRDefault="00197340" w:rsidP="00197340">
            <w:pPr>
              <w:pStyle w:val="Bulletlist1"/>
            </w:pPr>
            <w:r>
              <w:t>An indication that the security of safeguards information may have been compromised, whether by site operator and/or the inspectorates;</w:t>
            </w:r>
          </w:p>
          <w:p w14:paraId="09CDBA46" w14:textId="77777777" w:rsidR="00197340" w:rsidRPr="002034B3" w:rsidRDefault="00197340" w:rsidP="00197340">
            <w:pPr>
              <w:pStyle w:val="Bulletlist1"/>
            </w:pPr>
            <w:r>
              <w:t>Where a Facility Attachment is in place in support of IAEA safeguards application, any possible breach of Facility Attachment requirements not covered above.</w:t>
            </w:r>
          </w:p>
        </w:tc>
      </w:tr>
      <w:bookmarkEnd w:id="18"/>
      <w:bookmarkEnd w:id="19"/>
    </w:tbl>
    <w:p w14:paraId="40D11638" w14:textId="77777777" w:rsidR="00197340" w:rsidRDefault="00197340" w:rsidP="00197340"/>
    <w:p w14:paraId="304E2D46" w14:textId="77777777" w:rsidR="00197340" w:rsidRDefault="00197340" w:rsidP="00197340">
      <w:pPr>
        <w:spacing w:after="0" w:line="240" w:lineRule="auto"/>
        <w:rPr>
          <w:bCs/>
          <w:sz w:val="48"/>
          <w:szCs w:val="48"/>
        </w:rPr>
      </w:pPr>
      <w:r>
        <w:br w:type="page"/>
      </w:r>
    </w:p>
    <w:p w14:paraId="422BA27B" w14:textId="77777777" w:rsidR="00197340" w:rsidRPr="00B075B4" w:rsidRDefault="00197340" w:rsidP="00197340">
      <w:pPr>
        <w:pStyle w:val="Heading1"/>
        <w:numPr>
          <w:ilvl w:val="0"/>
          <w:numId w:val="0"/>
        </w:numPr>
      </w:pPr>
      <w:bookmarkStart w:id="22" w:name="_Toc220420950"/>
      <w:r w:rsidRPr="002050C1">
        <w:lastRenderedPageBreak/>
        <w:t xml:space="preserve">Appendix </w:t>
      </w:r>
      <w:r>
        <w:t>B –</w:t>
      </w:r>
      <w:r w:rsidRPr="00556439">
        <w:t xml:space="preserve"> </w:t>
      </w:r>
      <w:r w:rsidRPr="00DF5F99">
        <w:rPr>
          <w:sz w:val="46"/>
          <w:szCs w:val="46"/>
        </w:rPr>
        <w:t>Media Interest Incident Category</w:t>
      </w:r>
      <w:bookmarkEnd w:id="22"/>
    </w:p>
    <w:p w14:paraId="1F053089" w14:textId="77777777" w:rsidR="00197340" w:rsidRDefault="00197340" w:rsidP="00197340">
      <w:pPr>
        <w:spacing w:after="0" w:line="240" w:lineRule="auto"/>
      </w:pPr>
    </w:p>
    <w:tbl>
      <w:tblPr>
        <w:tblStyle w:val="Box2"/>
        <w:tblW w:w="5000" w:type="pct"/>
        <w:tblInd w:w="0" w:type="dxa"/>
        <w:tblLook w:val="01E0" w:firstRow="1" w:lastRow="1" w:firstColumn="1" w:lastColumn="1" w:noHBand="0" w:noVBand="0"/>
      </w:tblPr>
      <w:tblGrid>
        <w:gridCol w:w="9736"/>
      </w:tblGrid>
      <w:tr w:rsidR="00197340" w:rsidRPr="00FA1E51" w14:paraId="68C2EFA3" w14:textId="77777777" w:rsidTr="00197340">
        <w:trPr>
          <w:cnfStyle w:val="100000000000" w:firstRow="1" w:lastRow="0" w:firstColumn="0" w:lastColumn="0" w:oddVBand="0" w:evenVBand="0" w:oddHBand="0" w:evenHBand="0" w:firstRowFirstColumn="0" w:firstRowLastColumn="0" w:lastRowFirstColumn="0" w:lastRowLastColumn="0"/>
        </w:trPr>
        <w:tc>
          <w:tcPr>
            <w:tcW w:w="5000" w:type="pct"/>
          </w:tcPr>
          <w:p w14:paraId="1AB6F58C" w14:textId="77777777" w:rsidR="00370D1A" w:rsidRDefault="00197340">
            <w:pPr>
              <w:tabs>
                <w:tab w:val="left" w:pos="720"/>
              </w:tabs>
              <w:spacing w:after="0"/>
              <w:rPr>
                <w:b w:val="0"/>
                <w:bCs/>
              </w:rPr>
            </w:pPr>
            <w:bookmarkStart w:id="23" w:name="OLE_LINK32"/>
            <w:bookmarkStart w:id="24" w:name="OLE_LINK33"/>
            <w:r w:rsidRPr="000D6C7A">
              <w:rPr>
                <w:bCs/>
              </w:rPr>
              <w:t>AN01</w:t>
            </w:r>
          </w:p>
          <w:p w14:paraId="4DB427C9" w14:textId="77777777" w:rsidR="00370D1A" w:rsidRDefault="00370D1A">
            <w:pPr>
              <w:tabs>
                <w:tab w:val="left" w:pos="720"/>
              </w:tabs>
              <w:spacing w:after="0"/>
              <w:rPr>
                <w:b w:val="0"/>
              </w:rPr>
            </w:pPr>
          </w:p>
          <w:p w14:paraId="6BEC4F2B" w14:textId="77777777" w:rsidR="00197340" w:rsidRDefault="00197340">
            <w:pPr>
              <w:tabs>
                <w:tab w:val="left" w:pos="720"/>
              </w:tabs>
              <w:spacing w:after="0"/>
              <w:rPr>
                <w:b w:val="0"/>
              </w:rPr>
            </w:pPr>
            <w:r w:rsidRPr="00FA1E51">
              <w:t>Events likely to attract, or that have attracted, significant national</w:t>
            </w:r>
            <w:r>
              <w:t>/international</w:t>
            </w:r>
            <w:r w:rsidRPr="00FA1E51">
              <w:t xml:space="preserve"> media or public attention.</w:t>
            </w:r>
            <w:bookmarkEnd w:id="23"/>
            <w:bookmarkEnd w:id="24"/>
          </w:p>
          <w:p w14:paraId="2523C82B" w14:textId="13671F5E" w:rsidR="00370D1A" w:rsidRPr="00FA1E51" w:rsidRDefault="00370D1A">
            <w:pPr>
              <w:tabs>
                <w:tab w:val="left" w:pos="720"/>
              </w:tabs>
              <w:spacing w:after="0"/>
            </w:pPr>
          </w:p>
        </w:tc>
      </w:tr>
      <w:tr w:rsidR="00197340" w:rsidRPr="00C7292B" w14:paraId="7FA6BA18" w14:textId="77777777" w:rsidTr="00197340">
        <w:tc>
          <w:tcPr>
            <w:tcW w:w="5000" w:type="pct"/>
          </w:tcPr>
          <w:p w14:paraId="683F1113" w14:textId="7BAB44FE" w:rsidR="005D4D32" w:rsidRDefault="00637929" w:rsidP="005D4D32">
            <w:pPr>
              <w:spacing w:before="120" w:after="120"/>
              <w:rPr>
                <w:b/>
                <w:bCs/>
              </w:rPr>
            </w:pPr>
            <w:r w:rsidRPr="00637929">
              <w:rPr>
                <w:b/>
                <w:bCs/>
              </w:rPr>
              <w:t>Timeframe for reporting:</w:t>
            </w:r>
            <w:r w:rsidR="00216D21">
              <w:rPr>
                <w:b/>
                <w:bCs/>
              </w:rPr>
              <w:t xml:space="preserve"> </w:t>
            </w:r>
            <w:r w:rsidR="00216D21" w:rsidRPr="00216D21">
              <w:t>Immediate</w:t>
            </w:r>
          </w:p>
          <w:p w14:paraId="0A45763C" w14:textId="6C27D883" w:rsidR="001B793B" w:rsidRDefault="001B793B" w:rsidP="005D4D32">
            <w:pPr>
              <w:rPr>
                <w:b/>
                <w:bCs/>
              </w:rPr>
            </w:pPr>
            <w:r w:rsidRPr="001B793B">
              <w:rPr>
                <w:b/>
                <w:bCs/>
              </w:rPr>
              <w:t xml:space="preserve">FUR Requirement: </w:t>
            </w:r>
            <w:r w:rsidRPr="00216D21">
              <w:t>Yes</w:t>
            </w:r>
          </w:p>
          <w:p w14:paraId="19702E23" w14:textId="21B90D39" w:rsidR="00197340" w:rsidRPr="00C7292B" w:rsidRDefault="00197340">
            <w:pPr>
              <w:tabs>
                <w:tab w:val="left" w:pos="720"/>
              </w:tabs>
              <w:spacing w:after="0"/>
              <w:rPr>
                <w:b/>
                <w:bCs/>
              </w:rPr>
            </w:pPr>
            <w:r w:rsidRPr="00C7292B">
              <w:rPr>
                <w:b/>
                <w:bCs/>
              </w:rPr>
              <w:t xml:space="preserve">Origin of </w:t>
            </w:r>
            <w:r>
              <w:rPr>
                <w:b/>
                <w:bCs/>
              </w:rPr>
              <w:t>Category</w:t>
            </w:r>
          </w:p>
        </w:tc>
      </w:tr>
      <w:tr w:rsidR="00197340" w:rsidRPr="002034B3" w14:paraId="08798CE5" w14:textId="77777777" w:rsidTr="00197340">
        <w:tc>
          <w:tcPr>
            <w:tcW w:w="5000" w:type="pct"/>
          </w:tcPr>
          <w:p w14:paraId="7F26A449" w14:textId="168C2EDC" w:rsidR="00197340" w:rsidRPr="002034B3" w:rsidRDefault="00D67087">
            <w:pPr>
              <w:tabs>
                <w:tab w:val="left" w:pos="720"/>
              </w:tabs>
              <w:spacing w:after="0"/>
            </w:pPr>
            <w:r>
              <w:t xml:space="preserve">Ministerial Reporting Criteria (MRC). For more information, </w:t>
            </w:r>
            <w:r w:rsidR="00C14AFE" w:rsidRPr="00E8356E">
              <w:rPr>
                <w:rFonts w:asciiTheme="minorHAnsi" w:eastAsia="Times New Roman" w:hAnsiTheme="minorHAnsi" w:cstheme="minorHAnsi"/>
                <w:szCs w:val="24"/>
              </w:rPr>
              <w:t>refer to</w:t>
            </w:r>
            <w:r w:rsidR="00C14AFE">
              <w:rPr>
                <w:rFonts w:asciiTheme="minorHAnsi" w:eastAsia="Times New Roman" w:hAnsiTheme="minorHAnsi" w:cstheme="minorHAnsi"/>
                <w:szCs w:val="24"/>
              </w:rPr>
              <w:t xml:space="preserve"> ONR’s </w:t>
            </w:r>
            <w:r w:rsidR="00C14AFE" w:rsidRPr="00FF6516">
              <w:rPr>
                <w:rFonts w:asciiTheme="minorHAnsi" w:eastAsia="Times New Roman" w:hAnsiTheme="minorHAnsi" w:cstheme="minorHAnsi"/>
                <w:szCs w:val="24"/>
              </w:rPr>
              <w:t>website</w:t>
            </w:r>
            <w:r w:rsidR="00D4319B">
              <w:rPr>
                <w:rFonts w:asciiTheme="minorHAnsi" w:eastAsia="Times New Roman" w:hAnsiTheme="minorHAnsi" w:cstheme="minorHAnsi"/>
                <w:szCs w:val="24"/>
              </w:rPr>
              <w:t xml:space="preserve"> </w:t>
            </w:r>
            <w:r w:rsidR="00C14AFE" w:rsidRPr="00FF6516">
              <w:rPr>
                <w:rFonts w:asciiTheme="minorHAnsi" w:eastAsia="Arial" w:hAnsiTheme="minorHAnsi" w:cstheme="minorHAnsi"/>
                <w:color w:val="D13438"/>
                <w:szCs w:val="24"/>
              </w:rPr>
              <w:t xml:space="preserve"> </w:t>
            </w:r>
            <w:r w:rsidR="00C14AFE">
              <w:rPr>
                <w:rFonts w:asciiTheme="minorHAnsi" w:eastAsia="Arial" w:hAnsiTheme="minorHAnsi" w:cstheme="minorHAnsi"/>
                <w:szCs w:val="24"/>
              </w:rPr>
              <w:t>(</w:t>
            </w:r>
            <w:hyperlink r:id="rId19" w:history="1">
              <w:r w:rsidR="00C14AFE">
                <w:rPr>
                  <w:rStyle w:val="Hyperlink"/>
                </w:rPr>
                <w:t>Notify ONR | Office for Nuclear Regulation</w:t>
              </w:r>
            </w:hyperlink>
            <w:r w:rsidR="00C14AFE">
              <w:t>).</w:t>
            </w:r>
          </w:p>
        </w:tc>
      </w:tr>
      <w:tr w:rsidR="00197340" w:rsidRPr="00C7292B" w14:paraId="4B3C6D36" w14:textId="77777777" w:rsidTr="00197340">
        <w:tc>
          <w:tcPr>
            <w:tcW w:w="5000" w:type="pct"/>
          </w:tcPr>
          <w:p w14:paraId="3A1ED0C8" w14:textId="77777777" w:rsidR="00197340" w:rsidRPr="00C7292B" w:rsidRDefault="00197340">
            <w:pPr>
              <w:tabs>
                <w:tab w:val="left" w:pos="720"/>
              </w:tabs>
              <w:spacing w:after="0"/>
              <w:rPr>
                <w:b/>
                <w:bCs/>
              </w:rPr>
            </w:pPr>
            <w:r w:rsidRPr="00C7292B">
              <w:rPr>
                <w:b/>
                <w:bCs/>
              </w:rPr>
              <w:t xml:space="preserve">Discussion </w:t>
            </w:r>
          </w:p>
        </w:tc>
      </w:tr>
      <w:tr w:rsidR="00197340" w:rsidRPr="002034B3" w14:paraId="0917DEC3" w14:textId="77777777" w:rsidTr="00197340">
        <w:tc>
          <w:tcPr>
            <w:tcW w:w="5000" w:type="pct"/>
          </w:tcPr>
          <w:p w14:paraId="68368150" w14:textId="77777777" w:rsidR="00197340" w:rsidRDefault="00197340">
            <w:pPr>
              <w:tabs>
                <w:tab w:val="left" w:pos="720"/>
              </w:tabs>
              <w:spacing w:after="0"/>
            </w:pPr>
            <w:r>
              <w:t xml:space="preserve">This category is a “catch-all” aimed at incidents which have the potential to achieve a high public profile but do not appear to meet any of the immediate reporting categories. Often these incidents may have been reported in the media. As such it is useful for ONR to be notified of these incidents in anticipation of requests for comment by other interested parties. </w:t>
            </w:r>
          </w:p>
          <w:p w14:paraId="0E0BCBF5" w14:textId="77777777" w:rsidR="00197340" w:rsidRDefault="00197340">
            <w:pPr>
              <w:tabs>
                <w:tab w:val="left" w:pos="720"/>
              </w:tabs>
              <w:spacing w:after="0"/>
            </w:pPr>
          </w:p>
          <w:p w14:paraId="759C2D13" w14:textId="77777777" w:rsidR="00197340" w:rsidRDefault="00197340">
            <w:pPr>
              <w:tabs>
                <w:tab w:val="left" w:pos="720"/>
              </w:tabs>
              <w:spacing w:after="0"/>
            </w:pPr>
            <w:r>
              <w:t>This category may be used with or without any of the other notifications categories, to give immediate effect to a notification. The presence or absence of other categories will provide an initial indication to ONR of the extent of any follow-up required.</w:t>
            </w:r>
          </w:p>
          <w:p w14:paraId="037A1F27" w14:textId="77777777" w:rsidR="00197340" w:rsidRDefault="00197340">
            <w:pPr>
              <w:tabs>
                <w:tab w:val="left" w:pos="720"/>
              </w:tabs>
              <w:spacing w:after="0"/>
            </w:pPr>
          </w:p>
          <w:p w14:paraId="7F09C859" w14:textId="644B6767" w:rsidR="00197340" w:rsidRDefault="00197340">
            <w:pPr>
              <w:tabs>
                <w:tab w:val="left" w:pos="720"/>
              </w:tabs>
              <w:spacing w:after="0"/>
            </w:pPr>
            <w:r>
              <w:t xml:space="preserve">This category is not intended to cover attendance at site by external response services for routine matters such as an ambulance transporting a worker to hospital for treatment of a minor injury or a precautionary check-up, however if emergency services attend with flashing blue lights and sirens, this may </w:t>
            </w:r>
            <w:r w:rsidR="00655185">
              <w:t xml:space="preserve">give rise to media attention and hence </w:t>
            </w:r>
            <w:r>
              <w:t xml:space="preserve">be reported under </w:t>
            </w:r>
            <w:r w:rsidR="004B4882">
              <w:t xml:space="preserve">this incident category, </w:t>
            </w:r>
            <w:r>
              <w:t>AN01.</w:t>
            </w:r>
          </w:p>
          <w:p w14:paraId="3557EC7A" w14:textId="77777777" w:rsidR="00197340" w:rsidRPr="002034B3" w:rsidRDefault="00197340">
            <w:pPr>
              <w:tabs>
                <w:tab w:val="left" w:pos="720"/>
              </w:tabs>
              <w:spacing w:after="0"/>
            </w:pPr>
          </w:p>
        </w:tc>
      </w:tr>
    </w:tbl>
    <w:p w14:paraId="73C99B87" w14:textId="77777777" w:rsidR="00197340" w:rsidRDefault="00197340" w:rsidP="00197340">
      <w:pPr>
        <w:pStyle w:val="TSBullet1Square"/>
        <w:numPr>
          <w:ilvl w:val="0"/>
          <w:numId w:val="0"/>
        </w:numPr>
      </w:pPr>
    </w:p>
    <w:p w14:paraId="18608F31" w14:textId="77777777" w:rsidR="00197340" w:rsidRDefault="00197340" w:rsidP="00197340">
      <w:pPr>
        <w:pStyle w:val="NumberedParagraph"/>
        <w:numPr>
          <w:ilvl w:val="0"/>
          <w:numId w:val="0"/>
        </w:numPr>
        <w:ind w:left="851" w:hanging="851"/>
      </w:pPr>
    </w:p>
    <w:p w14:paraId="4B621C19" w14:textId="77777777" w:rsidR="00197340" w:rsidRPr="002050C1" w:rsidRDefault="00197340" w:rsidP="00197340"/>
    <w:p w14:paraId="65D9F544" w14:textId="77777777" w:rsidR="00917FAA" w:rsidRDefault="00917FAA" w:rsidP="00917FAA">
      <w:pPr>
        <w:pStyle w:val="TSBullet1Square"/>
        <w:numPr>
          <w:ilvl w:val="0"/>
          <w:numId w:val="0"/>
        </w:numPr>
      </w:pPr>
    </w:p>
    <w:p w14:paraId="75A32577" w14:textId="77777777" w:rsidR="00917FAA" w:rsidRDefault="00917FAA" w:rsidP="00917FAA">
      <w:pPr>
        <w:pStyle w:val="NumberedParagraph"/>
        <w:numPr>
          <w:ilvl w:val="0"/>
          <w:numId w:val="0"/>
        </w:numPr>
        <w:ind w:left="851" w:hanging="851"/>
      </w:pPr>
    </w:p>
    <w:p w14:paraId="6239C3AC" w14:textId="0FE1C864" w:rsidR="00D84108" w:rsidRDefault="00D84108">
      <w:pPr>
        <w:spacing w:after="0" w:line="240" w:lineRule="auto"/>
        <w:rPr>
          <w:color w:val="22413A"/>
          <w:sz w:val="48"/>
        </w:rPr>
      </w:pPr>
      <w:r>
        <w:br w:type="page"/>
      </w:r>
    </w:p>
    <w:p w14:paraId="71A3A5AF" w14:textId="77777777" w:rsidR="00D84108" w:rsidRDefault="00D84108" w:rsidP="00D84108">
      <w:pPr>
        <w:pStyle w:val="Heading1"/>
        <w:numPr>
          <w:ilvl w:val="0"/>
          <w:numId w:val="0"/>
        </w:numPr>
        <w:ind w:left="851" w:hanging="851"/>
      </w:pPr>
      <w:bookmarkStart w:id="25" w:name="_Toc220420951"/>
      <w:r>
        <w:lastRenderedPageBreak/>
        <w:t>Document Control Information</w:t>
      </w:r>
      <w:bookmarkEnd w:id="25"/>
    </w:p>
    <w:p w14:paraId="2E1830B3" w14:textId="77777777" w:rsidR="00D84108" w:rsidRPr="00D84108" w:rsidRDefault="00D84108" w:rsidP="00D84108">
      <w:pPr>
        <w:rPr>
          <w:highlight w:val="yellow"/>
        </w:rPr>
      </w:pPr>
      <w:r w:rsidRPr="00E17B46">
        <w:t xml:space="preserve">Process Owner: </w:t>
      </w:r>
      <w:r w:rsidRPr="00FA677D">
        <w:t>Deputy Director (CORD),</w:t>
      </w:r>
      <w:r>
        <w:rPr>
          <w:b/>
          <w:bCs/>
        </w:rPr>
        <w:t xml:space="preserve"> </w:t>
      </w:r>
      <w:r w:rsidRPr="00E71DD1">
        <w:t xml:space="preserve">Technical Directorate </w:t>
      </w:r>
    </w:p>
    <w:p w14:paraId="7110FBE5" w14:textId="77777777" w:rsidR="00D84108" w:rsidRPr="00A97B75" w:rsidRDefault="00D84108" w:rsidP="00D84108">
      <w:pPr>
        <w:rPr>
          <w:szCs w:val="24"/>
        </w:rPr>
      </w:pPr>
      <w:r>
        <w:rPr>
          <w:szCs w:val="24"/>
        </w:rPr>
        <w:t xml:space="preserve">Prepared </w:t>
      </w:r>
      <w:r w:rsidRPr="00A97B75">
        <w:rPr>
          <w:szCs w:val="24"/>
        </w:rPr>
        <w:t xml:space="preserve">by: </w:t>
      </w:r>
      <w:r>
        <w:rPr>
          <w:szCs w:val="24"/>
        </w:rPr>
        <w:t>Incidents Management Lead</w:t>
      </w:r>
    </w:p>
    <w:p w14:paraId="339C7B3A" w14:textId="77777777" w:rsidR="00D84108" w:rsidRPr="00A97B75" w:rsidRDefault="00D84108" w:rsidP="00D84108">
      <w:pPr>
        <w:rPr>
          <w:szCs w:val="24"/>
        </w:rPr>
      </w:pPr>
      <w:r w:rsidRPr="00A97B75">
        <w:rPr>
          <w:szCs w:val="24"/>
        </w:rPr>
        <w:t>Reviewed</w:t>
      </w:r>
      <w:r>
        <w:rPr>
          <w:szCs w:val="24"/>
        </w:rPr>
        <w:t xml:space="preserve"> / Approved by: </w:t>
      </w:r>
      <w:r w:rsidRPr="00A97B75">
        <w:rPr>
          <w:szCs w:val="24"/>
        </w:rPr>
        <w:t>Head of Organisational Learning</w:t>
      </w:r>
    </w:p>
    <w:p w14:paraId="15301D71" w14:textId="77777777" w:rsidR="00D84108" w:rsidRPr="00A97B75" w:rsidRDefault="00D84108" w:rsidP="00D84108">
      <w:pPr>
        <w:rPr>
          <w:szCs w:val="24"/>
        </w:rPr>
      </w:pPr>
      <w:r w:rsidRPr="00A97B75">
        <w:rPr>
          <w:szCs w:val="24"/>
        </w:rPr>
        <w:t xml:space="preserve">Issue No.: </w:t>
      </w:r>
      <w:sdt>
        <w:sdtPr>
          <w:rPr>
            <w:szCs w:val="24"/>
          </w:rPr>
          <w:alias w:val="Issue No."/>
          <w:tag w:val=""/>
          <w:id w:val="-894428327"/>
          <w:placeholder>
            <w:docPart w:val="5A84220C3C85436FAF83B0842F3E1FD9"/>
          </w:placeholder>
          <w:dataBinding w:prefixMappings="xmlns:ns0='http://purl.org/dc/elements/1.1/' xmlns:ns1='http://schemas.openxmlformats.org/package/2006/metadata/core-properties' " w:xpath="/ns1:coreProperties[1]/ns1:contentStatus[1]" w:storeItemID="{6C3C8BC8-F283-45AE-878A-BAB7291924A1}"/>
          <w:text/>
        </w:sdtPr>
        <w:sdtEndPr/>
        <w:sdtContent>
          <w:r w:rsidRPr="00A97B75">
            <w:rPr>
              <w:szCs w:val="24"/>
            </w:rPr>
            <w:t>1.</w:t>
          </w:r>
          <w:r>
            <w:rPr>
              <w:szCs w:val="24"/>
            </w:rPr>
            <w:t>4</w:t>
          </w:r>
        </w:sdtContent>
      </w:sdt>
    </w:p>
    <w:p w14:paraId="71E62275" w14:textId="77777777" w:rsidR="00D84108" w:rsidRPr="00A97B75" w:rsidRDefault="00D84108" w:rsidP="00D84108">
      <w:pPr>
        <w:rPr>
          <w:szCs w:val="24"/>
        </w:rPr>
      </w:pPr>
      <w:r w:rsidRPr="00A97B75">
        <w:rPr>
          <w:szCs w:val="24"/>
        </w:rPr>
        <w:t xml:space="preserve">Publication Date: </w:t>
      </w:r>
      <w:r>
        <w:rPr>
          <w:szCs w:val="24"/>
        </w:rPr>
        <w:t xml:space="preserve">February </w:t>
      </w:r>
      <w:r w:rsidRPr="00A97B75">
        <w:rPr>
          <w:szCs w:val="24"/>
        </w:rPr>
        <w:t>202</w:t>
      </w:r>
      <w:r>
        <w:rPr>
          <w:szCs w:val="24"/>
        </w:rPr>
        <w:t>6</w:t>
      </w:r>
    </w:p>
    <w:p w14:paraId="24C4DB5D" w14:textId="77777777" w:rsidR="00D84108" w:rsidRPr="00A97B75" w:rsidRDefault="00D84108" w:rsidP="00D84108">
      <w:pPr>
        <w:rPr>
          <w:szCs w:val="24"/>
        </w:rPr>
      </w:pPr>
      <w:r w:rsidRPr="00A97B75">
        <w:rPr>
          <w:szCs w:val="24"/>
        </w:rPr>
        <w:t>Next Major Review Date: March 20</w:t>
      </w:r>
      <w:r>
        <w:rPr>
          <w:szCs w:val="24"/>
        </w:rPr>
        <w:t>30</w:t>
      </w:r>
      <w:r w:rsidRPr="00A97B75">
        <w:rPr>
          <w:szCs w:val="24"/>
        </w:rPr>
        <w:t xml:space="preserve"> </w:t>
      </w:r>
    </w:p>
    <w:p w14:paraId="2F20582D" w14:textId="77777777" w:rsidR="00D84108" w:rsidRPr="00A97B75" w:rsidRDefault="00D84108" w:rsidP="00D84108">
      <w:pPr>
        <w:rPr>
          <w:szCs w:val="24"/>
          <w:lang w:val="pt-PT"/>
        </w:rPr>
      </w:pPr>
      <w:r w:rsidRPr="00A97B75">
        <w:rPr>
          <w:szCs w:val="24"/>
          <w:lang w:val="pt-PT"/>
        </w:rPr>
        <w:t>Doc. Ref. No.: ONR-OL-GD-004</w:t>
      </w:r>
    </w:p>
    <w:p w14:paraId="06E38494" w14:textId="77777777" w:rsidR="00D84108" w:rsidRPr="00004C16" w:rsidRDefault="00D84108" w:rsidP="00D84108">
      <w:pPr>
        <w:rPr>
          <w:sz w:val="28"/>
          <w:szCs w:val="28"/>
        </w:rPr>
      </w:pPr>
      <w:r w:rsidRPr="00A97B75">
        <w:rPr>
          <w:szCs w:val="24"/>
        </w:rPr>
        <w:t>Record Ref. No.:</w:t>
      </w:r>
      <w:r>
        <w:rPr>
          <w:szCs w:val="24"/>
        </w:rPr>
        <w:t xml:space="preserve"> </w:t>
      </w:r>
      <w:r w:rsidRPr="00347912">
        <w:rPr>
          <w:szCs w:val="24"/>
        </w:rPr>
        <w:t>ONRHH-822789359-19698</w:t>
      </w:r>
    </w:p>
    <w:p w14:paraId="599FFD1C" w14:textId="77777777" w:rsidR="00D84108" w:rsidRDefault="00D84108" w:rsidP="00D84108">
      <w:pPr>
        <w:pStyle w:val="Caption"/>
        <w:keepNext/>
      </w:pPr>
      <w:r>
        <w:t xml:space="preserve">Table </w:t>
      </w:r>
      <w:r>
        <w:fldChar w:fldCharType="begin"/>
      </w:r>
      <w:r>
        <w:instrText>SEQ Table \* ARABIC</w:instrText>
      </w:r>
      <w:r>
        <w:fldChar w:fldCharType="separate"/>
      </w:r>
      <w:r>
        <w:rPr>
          <w:noProof/>
        </w:rPr>
        <w:t>1</w:t>
      </w:r>
      <w:r>
        <w:fldChar w:fldCharType="end"/>
      </w:r>
      <w:r>
        <w:t>: Revision commentary</w:t>
      </w:r>
    </w:p>
    <w:tbl>
      <w:tblPr>
        <w:tblStyle w:val="ONRTable1"/>
        <w:tblW w:w="0" w:type="auto"/>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81"/>
        <w:gridCol w:w="7045"/>
      </w:tblGrid>
      <w:tr w:rsidR="00D84108" w:rsidRPr="005E3484" w14:paraId="4ED92EE2" w14:textId="77777777" w:rsidTr="001A2E85">
        <w:trPr>
          <w:cnfStyle w:val="100000000000" w:firstRow="1" w:lastRow="0" w:firstColumn="0" w:lastColumn="0" w:oddVBand="0" w:evenVBand="0" w:oddHBand="0" w:evenHBand="0" w:firstRowFirstColumn="0" w:firstRowLastColumn="0" w:lastRowFirstColumn="0" w:lastRowLastColumn="0"/>
        </w:trPr>
        <w:tc>
          <w:tcPr>
            <w:tcW w:w="2681"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69BDEFC4" w14:textId="77777777" w:rsidR="00D84108" w:rsidRPr="005E3484" w:rsidRDefault="00D84108" w:rsidP="001A2E85">
            <w:pPr>
              <w:spacing w:before="60" w:after="60"/>
              <w:rPr>
                <w:b w:val="0"/>
                <w:bCs/>
              </w:rPr>
            </w:pPr>
            <w:r w:rsidRPr="005E3484">
              <w:rPr>
                <w:b w:val="0"/>
                <w:bCs/>
              </w:rPr>
              <w:t>Issue No.</w:t>
            </w:r>
          </w:p>
        </w:tc>
        <w:tc>
          <w:tcPr>
            <w:tcW w:w="7045" w:type="dxa"/>
            <w:tcBorders>
              <w:top w:val="none" w:sz="0" w:space="0" w:color="auto"/>
              <w:left w:val="none" w:sz="0" w:space="0" w:color="auto"/>
              <w:bottom w:val="none" w:sz="0" w:space="0" w:color="auto"/>
              <w:right w:val="none" w:sz="0" w:space="0" w:color="auto"/>
              <w:tl2br w:val="none" w:sz="0" w:space="0" w:color="auto"/>
              <w:tr2bl w:val="none" w:sz="0" w:space="0" w:color="auto"/>
            </w:tcBorders>
          </w:tcPr>
          <w:p w14:paraId="36A40ED1" w14:textId="77777777" w:rsidR="00D84108" w:rsidRPr="005E3484" w:rsidRDefault="00D84108" w:rsidP="001A2E85">
            <w:pPr>
              <w:spacing w:before="60" w:after="60"/>
              <w:rPr>
                <w:b w:val="0"/>
                <w:bCs/>
              </w:rPr>
            </w:pPr>
            <w:r w:rsidRPr="005E3484">
              <w:rPr>
                <w:b w:val="0"/>
                <w:bCs/>
              </w:rPr>
              <w:t>Description of Update(s)</w:t>
            </w:r>
          </w:p>
        </w:tc>
      </w:tr>
      <w:tr w:rsidR="00D84108" w14:paraId="4139B168" w14:textId="77777777" w:rsidTr="001A2E85">
        <w:tc>
          <w:tcPr>
            <w:tcW w:w="2681" w:type="dxa"/>
          </w:tcPr>
          <w:p w14:paraId="7CE86E76" w14:textId="77777777" w:rsidR="00D84108" w:rsidRDefault="00D84108" w:rsidP="001A2E85">
            <w:pPr>
              <w:spacing w:before="60" w:after="60"/>
            </w:pPr>
            <w:r>
              <w:t>1</w:t>
            </w:r>
          </w:p>
        </w:tc>
        <w:tc>
          <w:tcPr>
            <w:tcW w:w="7045" w:type="dxa"/>
          </w:tcPr>
          <w:p w14:paraId="7BE2A750" w14:textId="77777777" w:rsidR="00D84108" w:rsidRDefault="00D84108" w:rsidP="001A2E85">
            <w:pPr>
              <w:spacing w:before="60" w:after="60"/>
            </w:pPr>
            <w:r>
              <w:t>New document.</w:t>
            </w:r>
          </w:p>
        </w:tc>
      </w:tr>
      <w:tr w:rsidR="00D84108" w14:paraId="0873478F" w14:textId="77777777" w:rsidTr="001A2E85">
        <w:tc>
          <w:tcPr>
            <w:tcW w:w="2681" w:type="dxa"/>
          </w:tcPr>
          <w:p w14:paraId="5D57BAAC" w14:textId="77777777" w:rsidR="00D84108" w:rsidRDefault="00D84108" w:rsidP="001A2E85">
            <w:pPr>
              <w:spacing w:before="60" w:after="60"/>
            </w:pPr>
            <w:r>
              <w:t>1.1</w:t>
            </w:r>
          </w:p>
        </w:tc>
        <w:tc>
          <w:tcPr>
            <w:tcW w:w="7045" w:type="dxa"/>
          </w:tcPr>
          <w:p w14:paraId="09A134CD" w14:textId="77777777" w:rsidR="00D84108" w:rsidRDefault="00D84108" w:rsidP="001A2E85">
            <w:pPr>
              <w:spacing w:before="60" w:after="60"/>
            </w:pPr>
            <w:r>
              <w:t>Review date extended</w:t>
            </w:r>
          </w:p>
        </w:tc>
      </w:tr>
      <w:tr w:rsidR="00D84108" w14:paraId="6EC98CA2" w14:textId="77777777" w:rsidTr="001A2E85">
        <w:tc>
          <w:tcPr>
            <w:tcW w:w="2681" w:type="dxa"/>
          </w:tcPr>
          <w:p w14:paraId="498CFD6F" w14:textId="77777777" w:rsidR="00D84108" w:rsidRDefault="00D84108" w:rsidP="001A2E85">
            <w:pPr>
              <w:spacing w:before="60" w:after="60"/>
            </w:pPr>
            <w:r>
              <w:t>1.2</w:t>
            </w:r>
          </w:p>
        </w:tc>
        <w:tc>
          <w:tcPr>
            <w:tcW w:w="7045" w:type="dxa"/>
          </w:tcPr>
          <w:p w14:paraId="40E365EA" w14:textId="77777777" w:rsidR="00D84108" w:rsidRDefault="00D84108" w:rsidP="001A2E85">
            <w:pPr>
              <w:spacing w:before="60" w:after="60"/>
            </w:pPr>
            <w:r>
              <w:t>Review date extended to March 2027</w:t>
            </w:r>
          </w:p>
        </w:tc>
      </w:tr>
      <w:tr w:rsidR="00D84108" w14:paraId="0439158D" w14:textId="77777777" w:rsidTr="001A2E85">
        <w:tc>
          <w:tcPr>
            <w:tcW w:w="2681" w:type="dxa"/>
          </w:tcPr>
          <w:p w14:paraId="45251FC2" w14:textId="77777777" w:rsidR="00D84108" w:rsidRDefault="00D84108" w:rsidP="001A2E85">
            <w:pPr>
              <w:spacing w:before="60" w:after="60"/>
            </w:pPr>
            <w:r>
              <w:t xml:space="preserve">1.3 </w:t>
            </w:r>
          </w:p>
        </w:tc>
        <w:tc>
          <w:tcPr>
            <w:tcW w:w="7045" w:type="dxa"/>
          </w:tcPr>
          <w:p w14:paraId="3C402786" w14:textId="77777777" w:rsidR="00D84108" w:rsidRPr="00FB696E" w:rsidRDefault="00D84108" w:rsidP="001A2E85">
            <w:pPr>
              <w:spacing w:before="60" w:after="60"/>
            </w:pPr>
            <w:r w:rsidRPr="00FB696E">
              <w:rPr>
                <w:rStyle w:val="normaltextrun"/>
                <w:rFonts w:cs="Arial"/>
              </w:rPr>
              <w:t>Minor amendments to provide consistency in terminology across ONR’s suite of incidents guidance and processes.</w:t>
            </w:r>
            <w:r w:rsidRPr="00FB696E">
              <w:rPr>
                <w:rStyle w:val="normaltextrun"/>
              </w:rPr>
              <w:t xml:space="preserve"> Detailed M</w:t>
            </w:r>
            <w:r>
              <w:rPr>
                <w:rStyle w:val="normaltextrun"/>
              </w:rPr>
              <w:t xml:space="preserve">inisterial Reporting Criteria </w:t>
            </w:r>
            <w:r w:rsidRPr="00FB696E">
              <w:rPr>
                <w:rStyle w:val="normaltextrun"/>
              </w:rPr>
              <w:t xml:space="preserve">references removed. </w:t>
            </w:r>
          </w:p>
        </w:tc>
      </w:tr>
      <w:tr w:rsidR="00D84108" w14:paraId="1D0D0874" w14:textId="77777777" w:rsidTr="001A2E85">
        <w:tc>
          <w:tcPr>
            <w:tcW w:w="2681" w:type="dxa"/>
          </w:tcPr>
          <w:p w14:paraId="1CFC7BD8" w14:textId="77777777" w:rsidR="00D84108" w:rsidRDefault="00D84108" w:rsidP="001A2E85">
            <w:pPr>
              <w:spacing w:before="60" w:after="60"/>
            </w:pPr>
            <w:r>
              <w:t>1.4</w:t>
            </w:r>
          </w:p>
        </w:tc>
        <w:tc>
          <w:tcPr>
            <w:tcW w:w="7045" w:type="dxa"/>
          </w:tcPr>
          <w:p w14:paraId="1D27DB19" w14:textId="77777777" w:rsidR="00D84108" w:rsidRPr="00FB696E" w:rsidRDefault="00D84108" w:rsidP="001A2E85">
            <w:pPr>
              <w:spacing w:before="60" w:after="60"/>
              <w:rPr>
                <w:rStyle w:val="normaltextrun"/>
              </w:rPr>
            </w:pPr>
            <w:r>
              <w:rPr>
                <w:shd w:val="clear" w:color="auto" w:fill="FFFFFF"/>
              </w:rPr>
              <w:t>Minor update to section 2 to include incident significance g</w:t>
            </w:r>
            <w:r>
              <w:t>uidance.</w:t>
            </w:r>
          </w:p>
        </w:tc>
      </w:tr>
    </w:tbl>
    <w:p w14:paraId="63D15B2C" w14:textId="77777777" w:rsidR="009E0E52" w:rsidRDefault="009E0E52" w:rsidP="00B361EC">
      <w:pPr>
        <w:pStyle w:val="Heading1"/>
        <w:numPr>
          <w:ilvl w:val="0"/>
          <w:numId w:val="0"/>
        </w:numPr>
      </w:pPr>
    </w:p>
    <w:sectPr w:rsidR="009E0E52" w:rsidSect="00B82646">
      <w:headerReference w:type="even" r:id="rId20"/>
      <w:headerReference w:type="default" r:id="rId21"/>
      <w:footerReference w:type="even" r:id="rId22"/>
      <w:footerReference w:type="default" r:id="rId23"/>
      <w:pgSz w:w="11906" w:h="16838" w:code="9"/>
      <w:pgMar w:top="1440" w:right="1080" w:bottom="1440" w:left="108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0"/>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Manifest>
  </wne:toolbars>
  <wne:acds>
    <wne:acd wne:argValue="AQAAAAAA"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A23F20A" w14:textId="77777777" w:rsidR="006D3115" w:rsidRDefault="006D3115" w:rsidP="007D199A">
      <w:pPr>
        <w:spacing w:after="0"/>
      </w:pPr>
      <w:r>
        <w:separator/>
      </w:r>
    </w:p>
    <w:p w14:paraId="40092606" w14:textId="77777777" w:rsidR="006D3115" w:rsidRDefault="006D3115"/>
  </w:endnote>
  <w:endnote w:type="continuationSeparator" w:id="0">
    <w:p w14:paraId="5E194CD8" w14:textId="77777777" w:rsidR="006D3115" w:rsidRDefault="006D3115" w:rsidP="007D199A">
      <w:pPr>
        <w:spacing w:after="0"/>
      </w:pPr>
      <w:r>
        <w:continuationSeparator/>
      </w:r>
    </w:p>
    <w:p w14:paraId="0BA5F548" w14:textId="77777777" w:rsidR="006D3115" w:rsidRDefault="006D3115"/>
  </w:endnote>
  <w:endnote w:type="continuationNotice" w:id="1">
    <w:p w14:paraId="63BD91CB" w14:textId="77777777" w:rsidR="006D3115" w:rsidRDefault="006D311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B9FF210" w:rsidR="007C3C1D" w:rsidRPr="006A525B" w:rsidRDefault="007C3C1D" w:rsidP="007C3C1D">
    <w:pPr>
      <w:pStyle w:val="Footer"/>
      <w:jc w:val="left"/>
      <w:rPr>
        <w:szCs w:val="24"/>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D8C183" w14:textId="3F7C1C87" w:rsidR="000916A8" w:rsidRPr="000916A8" w:rsidRDefault="000916A8" w:rsidP="000916A8">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BB1F722" w14:textId="77777777" w:rsidR="006D3115" w:rsidRPr="005E0344" w:rsidRDefault="006D3115" w:rsidP="005E0344">
      <w:pPr>
        <w:spacing w:after="120"/>
        <w:rPr>
          <w:color w:val="000000" w:themeColor="text2"/>
        </w:rPr>
      </w:pPr>
      <w:r w:rsidRPr="005E0344">
        <w:rPr>
          <w:color w:val="000000" w:themeColor="text2"/>
        </w:rPr>
        <w:separator/>
      </w:r>
    </w:p>
  </w:footnote>
  <w:footnote w:type="continuationSeparator" w:id="0">
    <w:p w14:paraId="139E395E" w14:textId="77777777" w:rsidR="006D3115" w:rsidRPr="005E0344" w:rsidRDefault="006D3115" w:rsidP="0090581D">
      <w:pPr>
        <w:spacing w:after="120"/>
        <w:rPr>
          <w:color w:val="000000" w:themeColor="text2"/>
        </w:rPr>
      </w:pPr>
      <w:r w:rsidRPr="005E0344">
        <w:rPr>
          <w:color w:val="000000" w:themeColor="text2"/>
        </w:rPr>
        <w:continuationSeparator/>
      </w:r>
    </w:p>
    <w:p w14:paraId="380B7EB3" w14:textId="77777777" w:rsidR="006D3115" w:rsidRDefault="006D3115"/>
  </w:footnote>
  <w:footnote w:type="continuationNotice" w:id="1">
    <w:p w14:paraId="5AFD8263" w14:textId="77777777" w:rsidR="006D3115" w:rsidRDefault="006D3115">
      <w:pPr>
        <w:spacing w:after="0"/>
      </w:pPr>
    </w:p>
    <w:p w14:paraId="4A8004ED" w14:textId="77777777" w:rsidR="006D3115" w:rsidRDefault="006D311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3966CF4D" w:rsidR="00177666" w:rsidRPr="003A7E1C" w:rsidRDefault="00CC7CC5" w:rsidP="009E0E52">
    <w:pPr>
      <w:pStyle w:val="Header"/>
      <w:rPr>
        <w:sz w:val="20"/>
        <w:szCs w:val="24"/>
      </w:rPr>
    </w:pP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9A6E1A">
          <w:rPr>
            <w:sz w:val="20"/>
            <w:szCs w:val="24"/>
          </w:rPr>
          <w:t>Notification Guidance for Nuclear Safeguards Incidents</w:t>
        </w:r>
      </w:sdtContent>
    </w:sdt>
    <w:r w:rsidR="004E3932" w:rsidRPr="003A7E1C">
      <w:rPr>
        <w:sz w:val="20"/>
        <w:szCs w:val="24"/>
      </w:rPr>
      <w:t xml:space="preserve"> | Issue No.: </w:t>
    </w:r>
    <w:sdt>
      <w:sdtPr>
        <w:rPr>
          <w:sz w:val="20"/>
          <w:szCs w:val="24"/>
        </w:rPr>
        <w:alias w:val="Status"/>
        <w:tag w:val=""/>
        <w:id w:val="-1486926938"/>
        <w:placeholder>
          <w:docPart w:val="7A8BBCE0BCB94590B2A65582494E1E23"/>
        </w:placeholder>
        <w:dataBinding w:prefixMappings="xmlns:ns0='http://purl.org/dc/elements/1.1/' xmlns:ns1='http://schemas.openxmlformats.org/package/2006/metadata/core-properties' " w:xpath="/ns1:coreProperties[1]/ns1:contentStatus[1]" w:storeItemID="{6C3C8BC8-F283-45AE-878A-BAB7291924A1}"/>
        <w:text/>
      </w:sdtPr>
      <w:sdtEndPr/>
      <w:sdtContent>
        <w:r w:rsidR="006C0FDC">
          <w:rPr>
            <w:sz w:val="20"/>
            <w:szCs w:val="24"/>
          </w:rPr>
          <w:t>1.4</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D261546"/>
    <w:multiLevelType w:val="hybridMultilevel"/>
    <w:tmpl w:val="8AEACE68"/>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1D663A5"/>
    <w:multiLevelType w:val="hybridMultilevel"/>
    <w:tmpl w:val="EE945C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5533E71"/>
    <w:multiLevelType w:val="hybridMultilevel"/>
    <w:tmpl w:val="53C63B52"/>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1BD73C2C"/>
    <w:multiLevelType w:val="hybridMultilevel"/>
    <w:tmpl w:val="55FE57CC"/>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2781459"/>
    <w:multiLevelType w:val="hybridMultilevel"/>
    <w:tmpl w:val="B9DCCB74"/>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35B1670"/>
    <w:multiLevelType w:val="hybridMultilevel"/>
    <w:tmpl w:val="77D8153C"/>
    <w:lvl w:ilvl="0" w:tplc="08090017">
      <w:start w:val="1"/>
      <w:numFmt w:val="lowerLetter"/>
      <w:lvlText w:val="%1)"/>
      <w:lvlJc w:val="left"/>
      <w:pPr>
        <w:tabs>
          <w:tab w:val="num" w:pos="727"/>
        </w:tabs>
        <w:ind w:left="727" w:hanging="360"/>
      </w:pPr>
    </w:lvl>
    <w:lvl w:ilvl="1" w:tplc="08090019" w:tentative="1">
      <w:start w:val="1"/>
      <w:numFmt w:val="lowerLetter"/>
      <w:lvlText w:val="%2."/>
      <w:lvlJc w:val="left"/>
      <w:pPr>
        <w:tabs>
          <w:tab w:val="num" w:pos="1447"/>
        </w:tabs>
        <w:ind w:left="1447" w:hanging="360"/>
      </w:pPr>
    </w:lvl>
    <w:lvl w:ilvl="2" w:tplc="0809001B" w:tentative="1">
      <w:start w:val="1"/>
      <w:numFmt w:val="lowerRoman"/>
      <w:lvlText w:val="%3."/>
      <w:lvlJc w:val="right"/>
      <w:pPr>
        <w:tabs>
          <w:tab w:val="num" w:pos="2167"/>
        </w:tabs>
        <w:ind w:left="2167" w:hanging="180"/>
      </w:pPr>
    </w:lvl>
    <w:lvl w:ilvl="3" w:tplc="0809000F" w:tentative="1">
      <w:start w:val="1"/>
      <w:numFmt w:val="decimal"/>
      <w:lvlText w:val="%4."/>
      <w:lvlJc w:val="left"/>
      <w:pPr>
        <w:tabs>
          <w:tab w:val="num" w:pos="2887"/>
        </w:tabs>
        <w:ind w:left="2887" w:hanging="360"/>
      </w:pPr>
    </w:lvl>
    <w:lvl w:ilvl="4" w:tplc="08090019" w:tentative="1">
      <w:start w:val="1"/>
      <w:numFmt w:val="lowerLetter"/>
      <w:lvlText w:val="%5."/>
      <w:lvlJc w:val="left"/>
      <w:pPr>
        <w:tabs>
          <w:tab w:val="num" w:pos="3607"/>
        </w:tabs>
        <w:ind w:left="3607" w:hanging="360"/>
      </w:pPr>
    </w:lvl>
    <w:lvl w:ilvl="5" w:tplc="0809001B" w:tentative="1">
      <w:start w:val="1"/>
      <w:numFmt w:val="lowerRoman"/>
      <w:lvlText w:val="%6."/>
      <w:lvlJc w:val="right"/>
      <w:pPr>
        <w:tabs>
          <w:tab w:val="num" w:pos="4327"/>
        </w:tabs>
        <w:ind w:left="4327" w:hanging="180"/>
      </w:pPr>
    </w:lvl>
    <w:lvl w:ilvl="6" w:tplc="0809000F" w:tentative="1">
      <w:start w:val="1"/>
      <w:numFmt w:val="decimal"/>
      <w:lvlText w:val="%7."/>
      <w:lvlJc w:val="left"/>
      <w:pPr>
        <w:tabs>
          <w:tab w:val="num" w:pos="5047"/>
        </w:tabs>
        <w:ind w:left="5047" w:hanging="360"/>
      </w:pPr>
    </w:lvl>
    <w:lvl w:ilvl="7" w:tplc="08090019" w:tentative="1">
      <w:start w:val="1"/>
      <w:numFmt w:val="lowerLetter"/>
      <w:lvlText w:val="%8."/>
      <w:lvlJc w:val="left"/>
      <w:pPr>
        <w:tabs>
          <w:tab w:val="num" w:pos="5767"/>
        </w:tabs>
        <w:ind w:left="5767" w:hanging="360"/>
      </w:pPr>
    </w:lvl>
    <w:lvl w:ilvl="8" w:tplc="0809001B" w:tentative="1">
      <w:start w:val="1"/>
      <w:numFmt w:val="lowerRoman"/>
      <w:lvlText w:val="%9."/>
      <w:lvlJc w:val="right"/>
      <w:pPr>
        <w:tabs>
          <w:tab w:val="num" w:pos="6487"/>
        </w:tabs>
        <w:ind w:left="6487" w:hanging="180"/>
      </w:pPr>
    </w:lvl>
  </w:abstractNum>
  <w:abstractNum w:abstractNumId="18"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306D14A2"/>
    <w:multiLevelType w:val="multilevel"/>
    <w:tmpl w:val="9746DF9A"/>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0" w15:restartNumberingAfterBreak="0">
    <w:nsid w:val="32A81425"/>
    <w:multiLevelType w:val="hybridMultilevel"/>
    <w:tmpl w:val="F4A6480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72C4B9A"/>
    <w:multiLevelType w:val="hybridMultilevel"/>
    <w:tmpl w:val="54303FF4"/>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2"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C1414CF"/>
    <w:multiLevelType w:val="hybridMultilevel"/>
    <w:tmpl w:val="E2F6A22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435217CA">
      <w:numFmt w:val="bullet"/>
      <w:lvlText w:val="-"/>
      <w:lvlJc w:val="left"/>
      <w:pPr>
        <w:ind w:left="6405" w:hanging="3885"/>
      </w:pPr>
      <w:rPr>
        <w:rFonts w:ascii="Arial" w:eastAsia="Times New Roman" w:hAnsi="Arial" w:cs="Aria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08E5421"/>
    <w:multiLevelType w:val="hybridMultilevel"/>
    <w:tmpl w:val="4F0CE788"/>
    <w:lvl w:ilvl="0" w:tplc="E232264A">
      <w:start w:val="1"/>
      <w:numFmt w:val="lowerRoman"/>
      <w:lvlText w:val="(%1)"/>
      <w:lvlJc w:val="left"/>
      <w:pPr>
        <w:ind w:left="1440" w:hanging="72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5" w15:restartNumberingAfterBreak="0">
    <w:nsid w:val="40E54310"/>
    <w:multiLevelType w:val="hybridMultilevel"/>
    <w:tmpl w:val="85C447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51F77E5"/>
    <w:multiLevelType w:val="hybridMultilevel"/>
    <w:tmpl w:val="78980064"/>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4B250430"/>
    <w:multiLevelType w:val="hybridMultilevel"/>
    <w:tmpl w:val="CEC8772A"/>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5375AD4"/>
    <w:multiLevelType w:val="hybridMultilevel"/>
    <w:tmpl w:val="86445D94"/>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BBF0915"/>
    <w:multiLevelType w:val="hybridMultilevel"/>
    <w:tmpl w:val="32DC97E4"/>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65984CE9"/>
    <w:multiLevelType w:val="hybridMultilevel"/>
    <w:tmpl w:val="B1D275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66B633E9"/>
    <w:multiLevelType w:val="hybridMultilevel"/>
    <w:tmpl w:val="70CEFB14"/>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DFE7198"/>
    <w:multiLevelType w:val="hybridMultilevel"/>
    <w:tmpl w:val="64F8D330"/>
    <w:lvl w:ilvl="0" w:tplc="A9E42A4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E8940E8"/>
    <w:multiLevelType w:val="hybridMultilevel"/>
    <w:tmpl w:val="A3DE058C"/>
    <w:lvl w:ilvl="0" w:tplc="A9E42A42">
      <w:start w:val="1"/>
      <w:numFmt w:val="bullet"/>
      <w:lvlText w:val=""/>
      <w:lvlJc w:val="left"/>
      <w:pPr>
        <w:ind w:left="1080" w:hanging="360"/>
      </w:pPr>
      <w:rPr>
        <w:rFonts w:ascii="Wingdings" w:hAnsi="Wingdings"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6" w15:restartNumberingAfterBreak="0">
    <w:nsid w:val="6ECD0FCB"/>
    <w:multiLevelType w:val="hybridMultilevel"/>
    <w:tmpl w:val="3CC0211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7" w15:restartNumberingAfterBreak="0">
    <w:nsid w:val="70C2195C"/>
    <w:multiLevelType w:val="hybridMultilevel"/>
    <w:tmpl w:val="11C8635E"/>
    <w:lvl w:ilvl="0" w:tplc="84BA4EF8">
      <w:start w:val="1"/>
      <w:numFmt w:val="bullet"/>
      <w:pStyle w:val="TSBullet1Square"/>
      <w:lvlText w:val=""/>
      <w:lvlJc w:val="left"/>
      <w:pPr>
        <w:tabs>
          <w:tab w:val="num" w:pos="-31680"/>
        </w:tabs>
        <w:ind w:left="1287" w:hanging="720"/>
      </w:pPr>
      <w:rPr>
        <w:rFonts w:ascii="Wingdings" w:hAnsi="Wingdings" w:hint="default"/>
        <w:b w:val="0"/>
        <w:i w:val="0"/>
        <w:color w:val="333333"/>
        <w:sz w:val="20"/>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9" w15:restartNumberingAfterBreak="0">
    <w:nsid w:val="71D430AC"/>
    <w:multiLevelType w:val="hybridMultilevel"/>
    <w:tmpl w:val="7E0E55FA"/>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40" w15:restartNumberingAfterBreak="0">
    <w:nsid w:val="75C2604D"/>
    <w:multiLevelType w:val="hybridMultilevel"/>
    <w:tmpl w:val="857C7882"/>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1" w15:restartNumberingAfterBreak="0">
    <w:nsid w:val="75F46359"/>
    <w:multiLevelType w:val="hybridMultilevel"/>
    <w:tmpl w:val="73445F06"/>
    <w:lvl w:ilvl="0" w:tplc="84566458">
      <w:start w:val="1"/>
      <w:numFmt w:val="bullet"/>
      <w:pStyle w:val="Bulletlist1"/>
      <w:lvlText w:val=""/>
      <w:lvlJc w:val="left"/>
      <w:pPr>
        <w:ind w:left="360" w:hanging="360"/>
      </w:pPr>
      <w:rPr>
        <w:rFonts w:ascii="Symbol" w:hAnsi="Symbol" w:hint="default"/>
        <w:strike w:val="0"/>
        <w:dstrike w:val="0"/>
        <w:color w:val="07716C" w:themeColor="accent1"/>
        <w:sz w:val="24"/>
      </w:rPr>
    </w:lvl>
    <w:lvl w:ilvl="1" w:tplc="8D1E33AC">
      <w:start w:val="1"/>
      <w:numFmt w:val="bullet"/>
      <w:pStyle w:val="Bulletlist2"/>
      <w:lvlText w:val="o"/>
      <w:lvlJc w:val="left"/>
      <w:pPr>
        <w:ind w:left="1440" w:hanging="360"/>
      </w:pPr>
      <w:rPr>
        <w:rFonts w:ascii="Courier New" w:hAnsi="Courier New" w:cs="Courier New" w:hint="default"/>
      </w:rPr>
    </w:lvl>
    <w:lvl w:ilvl="2" w:tplc="FB9AE3B6">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781163BA"/>
    <w:multiLevelType w:val="hybridMultilevel"/>
    <w:tmpl w:val="5BD8EF58"/>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3" w15:restartNumberingAfterBreak="0">
    <w:nsid w:val="79447535"/>
    <w:multiLevelType w:val="hybridMultilevel"/>
    <w:tmpl w:val="10F03B5C"/>
    <w:lvl w:ilvl="0" w:tplc="C6ECFBEA">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4" w15:restartNumberingAfterBreak="0">
    <w:nsid w:val="7AAE2BCD"/>
    <w:multiLevelType w:val="hybridMultilevel"/>
    <w:tmpl w:val="3D6486A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5" w15:restartNumberingAfterBreak="0">
    <w:nsid w:val="7D863EDD"/>
    <w:multiLevelType w:val="multilevel"/>
    <w:tmpl w:val="6C8C9D44"/>
    <w:lvl w:ilvl="0">
      <w:start w:val="1"/>
      <w:numFmt w:val="decimal"/>
      <w:pStyle w:val="NumberedParagraph"/>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1694838631">
    <w:abstractNumId w:val="9"/>
  </w:num>
  <w:num w:numId="2" w16cid:durableId="1469081423">
    <w:abstractNumId w:val="7"/>
  </w:num>
  <w:num w:numId="3" w16cid:durableId="1643777810">
    <w:abstractNumId w:val="6"/>
  </w:num>
  <w:num w:numId="4" w16cid:durableId="823205375">
    <w:abstractNumId w:val="5"/>
  </w:num>
  <w:num w:numId="5" w16cid:durableId="1257204297">
    <w:abstractNumId w:val="4"/>
  </w:num>
  <w:num w:numId="6" w16cid:durableId="1991789354">
    <w:abstractNumId w:val="8"/>
  </w:num>
  <w:num w:numId="7" w16cid:durableId="37777426">
    <w:abstractNumId w:val="3"/>
  </w:num>
  <w:num w:numId="8" w16cid:durableId="99953052">
    <w:abstractNumId w:val="2"/>
  </w:num>
  <w:num w:numId="9" w16cid:durableId="764307730">
    <w:abstractNumId w:val="1"/>
  </w:num>
  <w:num w:numId="10" w16cid:durableId="1335954356">
    <w:abstractNumId w:val="0"/>
  </w:num>
  <w:num w:numId="11" w16cid:durableId="1015499876">
    <w:abstractNumId w:val="13"/>
  </w:num>
  <w:num w:numId="12" w16cid:durableId="710350215">
    <w:abstractNumId w:val="41"/>
  </w:num>
  <w:num w:numId="13" w16cid:durableId="629824755">
    <w:abstractNumId w:val="22"/>
  </w:num>
  <w:num w:numId="14" w16cid:durableId="1924684196">
    <w:abstractNumId w:val="15"/>
  </w:num>
  <w:num w:numId="15" w16cid:durableId="753167826">
    <w:abstractNumId w:val="41"/>
    <w:lvlOverride w:ilvl="0">
      <w:startOverride w:val="1"/>
    </w:lvlOverride>
  </w:num>
  <w:num w:numId="16" w16cid:durableId="1793086450">
    <w:abstractNumId w:val="22"/>
    <w:lvlOverride w:ilvl="0">
      <w:startOverride w:val="1"/>
    </w:lvlOverride>
  </w:num>
  <w:num w:numId="17" w16cid:durableId="1094545384">
    <w:abstractNumId w:val="15"/>
    <w:lvlOverride w:ilvl="0">
      <w:startOverride w:val="1"/>
    </w:lvlOverride>
  </w:num>
  <w:num w:numId="18" w16cid:durableId="694308025">
    <w:abstractNumId w:val="38"/>
  </w:num>
  <w:num w:numId="19" w16cid:durableId="1431394131">
    <w:abstractNumId w:val="29"/>
  </w:num>
  <w:num w:numId="20" w16cid:durableId="522592692">
    <w:abstractNumId w:val="19"/>
  </w:num>
  <w:num w:numId="21" w16cid:durableId="1922596147">
    <w:abstractNumId w:val="31"/>
  </w:num>
  <w:num w:numId="22" w16cid:durableId="963804452">
    <w:abstractNumId w:val="18"/>
  </w:num>
  <w:num w:numId="23" w16cid:durableId="311522732">
    <w:abstractNumId w:val="45"/>
  </w:num>
  <w:num w:numId="24" w16cid:durableId="1039089745">
    <w:abstractNumId w:val="35"/>
  </w:num>
  <w:num w:numId="25" w16cid:durableId="1958413660">
    <w:abstractNumId w:val="37"/>
  </w:num>
  <w:num w:numId="26" w16cid:durableId="2098475412">
    <w:abstractNumId w:val="10"/>
  </w:num>
  <w:num w:numId="27" w16cid:durableId="1874613714">
    <w:abstractNumId w:val="14"/>
  </w:num>
  <w:num w:numId="28" w16cid:durableId="275602364">
    <w:abstractNumId w:val="33"/>
  </w:num>
  <w:num w:numId="29" w16cid:durableId="518276949">
    <w:abstractNumId w:val="34"/>
  </w:num>
  <w:num w:numId="30" w16cid:durableId="1001857694">
    <w:abstractNumId w:val="12"/>
  </w:num>
  <w:num w:numId="31" w16cid:durableId="1581983696">
    <w:abstractNumId w:val="28"/>
  </w:num>
  <w:num w:numId="32" w16cid:durableId="2129690198">
    <w:abstractNumId w:val="16"/>
  </w:num>
  <w:num w:numId="33" w16cid:durableId="454905268">
    <w:abstractNumId w:val="30"/>
  </w:num>
  <w:num w:numId="34" w16cid:durableId="2121022779">
    <w:abstractNumId w:val="42"/>
  </w:num>
  <w:num w:numId="35" w16cid:durableId="1864594483">
    <w:abstractNumId w:val="27"/>
  </w:num>
  <w:num w:numId="36" w16cid:durableId="819082119">
    <w:abstractNumId w:val="26"/>
  </w:num>
  <w:num w:numId="37" w16cid:durableId="390008251">
    <w:abstractNumId w:val="24"/>
  </w:num>
  <w:num w:numId="38" w16cid:durableId="447239927">
    <w:abstractNumId w:val="43"/>
    <w:lvlOverride w:ilvl="0">
      <w:startOverride w:val="1"/>
    </w:lvlOverride>
  </w:num>
  <w:num w:numId="39" w16cid:durableId="1783068772">
    <w:abstractNumId w:val="23"/>
  </w:num>
  <w:num w:numId="40" w16cid:durableId="380713766">
    <w:abstractNumId w:val="17"/>
  </w:num>
  <w:num w:numId="41" w16cid:durableId="410271459">
    <w:abstractNumId w:val="32"/>
  </w:num>
  <w:num w:numId="42" w16cid:durableId="960914490">
    <w:abstractNumId w:val="25"/>
  </w:num>
  <w:num w:numId="43" w16cid:durableId="794560889">
    <w:abstractNumId w:val="44"/>
  </w:num>
  <w:num w:numId="44" w16cid:durableId="1220285151">
    <w:abstractNumId w:val="39"/>
  </w:num>
  <w:num w:numId="45" w16cid:durableId="553588063">
    <w:abstractNumId w:val="40"/>
  </w:num>
  <w:num w:numId="46" w16cid:durableId="168755264">
    <w:abstractNumId w:val="36"/>
  </w:num>
  <w:num w:numId="47" w16cid:durableId="1548881476">
    <w:abstractNumId w:val="20"/>
  </w:num>
  <w:num w:numId="48" w16cid:durableId="449323205">
    <w:abstractNumId w:val="21"/>
  </w:num>
  <w:num w:numId="49" w16cid:durableId="2128113576">
    <w:abstractNumId w:val="11"/>
  </w:num>
  <w:num w:numId="50" w16cid:durableId="885868858">
    <w:abstractNumId w:val="3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hideSpellingErrors/>
  <w:hideGrammaticalErrors/>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1B1E"/>
    <w:rsid w:val="00002389"/>
    <w:rsid w:val="00002F03"/>
    <w:rsid w:val="00004C16"/>
    <w:rsid w:val="00011177"/>
    <w:rsid w:val="00014814"/>
    <w:rsid w:val="00015487"/>
    <w:rsid w:val="000208B9"/>
    <w:rsid w:val="00024522"/>
    <w:rsid w:val="00024B2E"/>
    <w:rsid w:val="0002551F"/>
    <w:rsid w:val="0002638F"/>
    <w:rsid w:val="00027F4F"/>
    <w:rsid w:val="00030430"/>
    <w:rsid w:val="0003078E"/>
    <w:rsid w:val="00030974"/>
    <w:rsid w:val="00031B89"/>
    <w:rsid w:val="00035C39"/>
    <w:rsid w:val="0003693D"/>
    <w:rsid w:val="0004440F"/>
    <w:rsid w:val="00052455"/>
    <w:rsid w:val="000528DB"/>
    <w:rsid w:val="00052C8A"/>
    <w:rsid w:val="000548C8"/>
    <w:rsid w:val="00060FF2"/>
    <w:rsid w:val="000635A8"/>
    <w:rsid w:val="00065DC4"/>
    <w:rsid w:val="00067605"/>
    <w:rsid w:val="00075605"/>
    <w:rsid w:val="00075C66"/>
    <w:rsid w:val="0007615F"/>
    <w:rsid w:val="000817D4"/>
    <w:rsid w:val="00081929"/>
    <w:rsid w:val="000820EB"/>
    <w:rsid w:val="00082879"/>
    <w:rsid w:val="00085024"/>
    <w:rsid w:val="000853AD"/>
    <w:rsid w:val="0008678E"/>
    <w:rsid w:val="00090214"/>
    <w:rsid w:val="000916A8"/>
    <w:rsid w:val="00091EEA"/>
    <w:rsid w:val="00094069"/>
    <w:rsid w:val="000A105C"/>
    <w:rsid w:val="000C2DDC"/>
    <w:rsid w:val="000C3E14"/>
    <w:rsid w:val="000C69AC"/>
    <w:rsid w:val="000C7527"/>
    <w:rsid w:val="000D02DE"/>
    <w:rsid w:val="000D0E23"/>
    <w:rsid w:val="000D11F8"/>
    <w:rsid w:val="000D2FD4"/>
    <w:rsid w:val="000E1129"/>
    <w:rsid w:val="000E1BD4"/>
    <w:rsid w:val="000E1D3A"/>
    <w:rsid w:val="000F1B7B"/>
    <w:rsid w:val="000F2ED4"/>
    <w:rsid w:val="000F3E42"/>
    <w:rsid w:val="000F6547"/>
    <w:rsid w:val="000F7F35"/>
    <w:rsid w:val="0010199F"/>
    <w:rsid w:val="001028E8"/>
    <w:rsid w:val="00104073"/>
    <w:rsid w:val="00106818"/>
    <w:rsid w:val="00117581"/>
    <w:rsid w:val="001178BA"/>
    <w:rsid w:val="00122FCC"/>
    <w:rsid w:val="00124C2B"/>
    <w:rsid w:val="00126752"/>
    <w:rsid w:val="00130B30"/>
    <w:rsid w:val="00137126"/>
    <w:rsid w:val="00140E1C"/>
    <w:rsid w:val="00140E92"/>
    <w:rsid w:val="00145067"/>
    <w:rsid w:val="001479F8"/>
    <w:rsid w:val="00147AE4"/>
    <w:rsid w:val="00150487"/>
    <w:rsid w:val="00157184"/>
    <w:rsid w:val="001571E5"/>
    <w:rsid w:val="001663CC"/>
    <w:rsid w:val="00166C03"/>
    <w:rsid w:val="00177666"/>
    <w:rsid w:val="001849CA"/>
    <w:rsid w:val="00185410"/>
    <w:rsid w:val="00185635"/>
    <w:rsid w:val="00185A09"/>
    <w:rsid w:val="00191EEC"/>
    <w:rsid w:val="00192352"/>
    <w:rsid w:val="00197340"/>
    <w:rsid w:val="001A18F4"/>
    <w:rsid w:val="001A40DF"/>
    <w:rsid w:val="001A454C"/>
    <w:rsid w:val="001B5ED9"/>
    <w:rsid w:val="001B793B"/>
    <w:rsid w:val="001B7AA6"/>
    <w:rsid w:val="001C17B6"/>
    <w:rsid w:val="001C27C0"/>
    <w:rsid w:val="001C49A7"/>
    <w:rsid w:val="001C4A4D"/>
    <w:rsid w:val="001C4D63"/>
    <w:rsid w:val="001D0DE0"/>
    <w:rsid w:val="001D1B24"/>
    <w:rsid w:val="001D244F"/>
    <w:rsid w:val="001D46EF"/>
    <w:rsid w:val="001D5AFF"/>
    <w:rsid w:val="001D6721"/>
    <w:rsid w:val="001D74B4"/>
    <w:rsid w:val="001D7D8B"/>
    <w:rsid w:val="001E03E1"/>
    <w:rsid w:val="001F059F"/>
    <w:rsid w:val="001F27D2"/>
    <w:rsid w:val="00200811"/>
    <w:rsid w:val="00200CA1"/>
    <w:rsid w:val="00201910"/>
    <w:rsid w:val="0021338D"/>
    <w:rsid w:val="00214D43"/>
    <w:rsid w:val="00216D21"/>
    <w:rsid w:val="00223090"/>
    <w:rsid w:val="002238B4"/>
    <w:rsid w:val="00225159"/>
    <w:rsid w:val="002319AB"/>
    <w:rsid w:val="002319AC"/>
    <w:rsid w:val="00232307"/>
    <w:rsid w:val="00234342"/>
    <w:rsid w:val="00237C18"/>
    <w:rsid w:val="0024040D"/>
    <w:rsid w:val="00241405"/>
    <w:rsid w:val="00243930"/>
    <w:rsid w:val="00247DE4"/>
    <w:rsid w:val="00251135"/>
    <w:rsid w:val="00251CD7"/>
    <w:rsid w:val="00255FA3"/>
    <w:rsid w:val="00257288"/>
    <w:rsid w:val="002609B2"/>
    <w:rsid w:val="00261FB6"/>
    <w:rsid w:val="002629F8"/>
    <w:rsid w:val="00263396"/>
    <w:rsid w:val="002659FA"/>
    <w:rsid w:val="00267086"/>
    <w:rsid w:val="00267815"/>
    <w:rsid w:val="002725BC"/>
    <w:rsid w:val="00280A19"/>
    <w:rsid w:val="00280DDF"/>
    <w:rsid w:val="00285BD9"/>
    <w:rsid w:val="0029003A"/>
    <w:rsid w:val="002917FF"/>
    <w:rsid w:val="00292ADF"/>
    <w:rsid w:val="0029655A"/>
    <w:rsid w:val="002A0DEC"/>
    <w:rsid w:val="002A679D"/>
    <w:rsid w:val="002A6C2C"/>
    <w:rsid w:val="002B096C"/>
    <w:rsid w:val="002B09C1"/>
    <w:rsid w:val="002B1C53"/>
    <w:rsid w:val="002B2E1D"/>
    <w:rsid w:val="002C0EA6"/>
    <w:rsid w:val="002D3980"/>
    <w:rsid w:val="002D4140"/>
    <w:rsid w:val="002D56AF"/>
    <w:rsid w:val="002E0BE4"/>
    <w:rsid w:val="002E3B58"/>
    <w:rsid w:val="002E3E8A"/>
    <w:rsid w:val="002E3F54"/>
    <w:rsid w:val="002E6A6A"/>
    <w:rsid w:val="002F3397"/>
    <w:rsid w:val="002F5EEE"/>
    <w:rsid w:val="002F6ED1"/>
    <w:rsid w:val="0030380D"/>
    <w:rsid w:val="00312411"/>
    <w:rsid w:val="003175F5"/>
    <w:rsid w:val="003224DD"/>
    <w:rsid w:val="00323E71"/>
    <w:rsid w:val="003257AC"/>
    <w:rsid w:val="00325843"/>
    <w:rsid w:val="00326F77"/>
    <w:rsid w:val="00331AB8"/>
    <w:rsid w:val="003401B0"/>
    <w:rsid w:val="0034677E"/>
    <w:rsid w:val="00346979"/>
    <w:rsid w:val="00346C8E"/>
    <w:rsid w:val="00346D2A"/>
    <w:rsid w:val="00347249"/>
    <w:rsid w:val="00347912"/>
    <w:rsid w:val="00352B49"/>
    <w:rsid w:val="00356392"/>
    <w:rsid w:val="00365018"/>
    <w:rsid w:val="00366160"/>
    <w:rsid w:val="00367BD5"/>
    <w:rsid w:val="00370D1A"/>
    <w:rsid w:val="00372B1A"/>
    <w:rsid w:val="00376F16"/>
    <w:rsid w:val="0038393C"/>
    <w:rsid w:val="00386AAD"/>
    <w:rsid w:val="00390327"/>
    <w:rsid w:val="00390A72"/>
    <w:rsid w:val="00390C3B"/>
    <w:rsid w:val="00393066"/>
    <w:rsid w:val="00393B78"/>
    <w:rsid w:val="003955A3"/>
    <w:rsid w:val="003A01E9"/>
    <w:rsid w:val="003A15C6"/>
    <w:rsid w:val="003A4974"/>
    <w:rsid w:val="003A7DDC"/>
    <w:rsid w:val="003A7E1C"/>
    <w:rsid w:val="003B1989"/>
    <w:rsid w:val="003B2C0C"/>
    <w:rsid w:val="003B4C87"/>
    <w:rsid w:val="003B5467"/>
    <w:rsid w:val="003C0306"/>
    <w:rsid w:val="003C114C"/>
    <w:rsid w:val="003C34FA"/>
    <w:rsid w:val="003C465D"/>
    <w:rsid w:val="003C4A91"/>
    <w:rsid w:val="003C572C"/>
    <w:rsid w:val="003C5F3D"/>
    <w:rsid w:val="003C7CB0"/>
    <w:rsid w:val="003D495D"/>
    <w:rsid w:val="003D5FB0"/>
    <w:rsid w:val="003E098E"/>
    <w:rsid w:val="003E1FE3"/>
    <w:rsid w:val="003E2A18"/>
    <w:rsid w:val="003E2FAE"/>
    <w:rsid w:val="003E306D"/>
    <w:rsid w:val="003E3F13"/>
    <w:rsid w:val="003F429E"/>
    <w:rsid w:val="003F4A72"/>
    <w:rsid w:val="00400589"/>
    <w:rsid w:val="00403834"/>
    <w:rsid w:val="00405802"/>
    <w:rsid w:val="00407CF7"/>
    <w:rsid w:val="00411AA4"/>
    <w:rsid w:val="00415ED6"/>
    <w:rsid w:val="00417CAF"/>
    <w:rsid w:val="00420A11"/>
    <w:rsid w:val="00422265"/>
    <w:rsid w:val="00430898"/>
    <w:rsid w:val="00430F0B"/>
    <w:rsid w:val="004352F7"/>
    <w:rsid w:val="004373A7"/>
    <w:rsid w:val="00437D94"/>
    <w:rsid w:val="0044030C"/>
    <w:rsid w:val="00442AE6"/>
    <w:rsid w:val="00446E30"/>
    <w:rsid w:val="004648A4"/>
    <w:rsid w:val="00466F6A"/>
    <w:rsid w:val="00471380"/>
    <w:rsid w:val="00473EA1"/>
    <w:rsid w:val="0047628A"/>
    <w:rsid w:val="0048048F"/>
    <w:rsid w:val="00486F86"/>
    <w:rsid w:val="00492F13"/>
    <w:rsid w:val="00494F0D"/>
    <w:rsid w:val="004969F3"/>
    <w:rsid w:val="00496BFD"/>
    <w:rsid w:val="004A336F"/>
    <w:rsid w:val="004A3DF2"/>
    <w:rsid w:val="004A4649"/>
    <w:rsid w:val="004A5707"/>
    <w:rsid w:val="004A6EAC"/>
    <w:rsid w:val="004B0423"/>
    <w:rsid w:val="004B4882"/>
    <w:rsid w:val="004B515C"/>
    <w:rsid w:val="004B6EE6"/>
    <w:rsid w:val="004C361D"/>
    <w:rsid w:val="004C4891"/>
    <w:rsid w:val="004C5911"/>
    <w:rsid w:val="004C73E0"/>
    <w:rsid w:val="004D0E75"/>
    <w:rsid w:val="004D0ECE"/>
    <w:rsid w:val="004D2C89"/>
    <w:rsid w:val="004D4A83"/>
    <w:rsid w:val="004D7C14"/>
    <w:rsid w:val="004D7F5E"/>
    <w:rsid w:val="004E3932"/>
    <w:rsid w:val="004E5714"/>
    <w:rsid w:val="004E5FE0"/>
    <w:rsid w:val="004F1E79"/>
    <w:rsid w:val="004F5F33"/>
    <w:rsid w:val="004F7728"/>
    <w:rsid w:val="004F7EE4"/>
    <w:rsid w:val="0050103A"/>
    <w:rsid w:val="00506544"/>
    <w:rsid w:val="00511B0F"/>
    <w:rsid w:val="00512BC2"/>
    <w:rsid w:val="005200B8"/>
    <w:rsid w:val="005211DB"/>
    <w:rsid w:val="005227AD"/>
    <w:rsid w:val="005243C3"/>
    <w:rsid w:val="005264AB"/>
    <w:rsid w:val="00531FFE"/>
    <w:rsid w:val="00533570"/>
    <w:rsid w:val="0053776B"/>
    <w:rsid w:val="00550C3E"/>
    <w:rsid w:val="0055256E"/>
    <w:rsid w:val="0055388E"/>
    <w:rsid w:val="00555A53"/>
    <w:rsid w:val="005658DE"/>
    <w:rsid w:val="0056621C"/>
    <w:rsid w:val="005709A8"/>
    <w:rsid w:val="005754AE"/>
    <w:rsid w:val="0057566A"/>
    <w:rsid w:val="00577FB5"/>
    <w:rsid w:val="005852D1"/>
    <w:rsid w:val="00587A22"/>
    <w:rsid w:val="0059299D"/>
    <w:rsid w:val="00595C8C"/>
    <w:rsid w:val="00597747"/>
    <w:rsid w:val="005A2CC4"/>
    <w:rsid w:val="005A35E4"/>
    <w:rsid w:val="005A4CDD"/>
    <w:rsid w:val="005A59E7"/>
    <w:rsid w:val="005B2105"/>
    <w:rsid w:val="005B4A29"/>
    <w:rsid w:val="005B57E4"/>
    <w:rsid w:val="005B5ABD"/>
    <w:rsid w:val="005B6FF0"/>
    <w:rsid w:val="005C140A"/>
    <w:rsid w:val="005C17A4"/>
    <w:rsid w:val="005C1E52"/>
    <w:rsid w:val="005C6763"/>
    <w:rsid w:val="005D0722"/>
    <w:rsid w:val="005D3164"/>
    <w:rsid w:val="005D4D32"/>
    <w:rsid w:val="005D6D41"/>
    <w:rsid w:val="005D6FFD"/>
    <w:rsid w:val="005E0344"/>
    <w:rsid w:val="005E0B2F"/>
    <w:rsid w:val="005E3484"/>
    <w:rsid w:val="005E440B"/>
    <w:rsid w:val="005E6579"/>
    <w:rsid w:val="005F1930"/>
    <w:rsid w:val="005F2C85"/>
    <w:rsid w:val="00601E1E"/>
    <w:rsid w:val="0060572C"/>
    <w:rsid w:val="00605ADB"/>
    <w:rsid w:val="0060711E"/>
    <w:rsid w:val="0061104E"/>
    <w:rsid w:val="00611C9F"/>
    <w:rsid w:val="00622110"/>
    <w:rsid w:val="006248DE"/>
    <w:rsid w:val="00627555"/>
    <w:rsid w:val="006322A0"/>
    <w:rsid w:val="006349AF"/>
    <w:rsid w:val="00635A09"/>
    <w:rsid w:val="00635A62"/>
    <w:rsid w:val="006361FD"/>
    <w:rsid w:val="00637929"/>
    <w:rsid w:val="0064226F"/>
    <w:rsid w:val="00642DDB"/>
    <w:rsid w:val="00653298"/>
    <w:rsid w:val="00655185"/>
    <w:rsid w:val="00662077"/>
    <w:rsid w:val="00662D14"/>
    <w:rsid w:val="00663A7C"/>
    <w:rsid w:val="00666CD2"/>
    <w:rsid w:val="00667DF2"/>
    <w:rsid w:val="006709D7"/>
    <w:rsid w:val="00670DF1"/>
    <w:rsid w:val="00671345"/>
    <w:rsid w:val="00672A9B"/>
    <w:rsid w:val="00675884"/>
    <w:rsid w:val="00677D7F"/>
    <w:rsid w:val="00681374"/>
    <w:rsid w:val="00682D8A"/>
    <w:rsid w:val="00682E32"/>
    <w:rsid w:val="006860AB"/>
    <w:rsid w:val="00687144"/>
    <w:rsid w:val="0069387A"/>
    <w:rsid w:val="0069424B"/>
    <w:rsid w:val="00696EE0"/>
    <w:rsid w:val="00697980"/>
    <w:rsid w:val="006A19EF"/>
    <w:rsid w:val="006A2038"/>
    <w:rsid w:val="006A3589"/>
    <w:rsid w:val="006A43D5"/>
    <w:rsid w:val="006A525B"/>
    <w:rsid w:val="006A7DE2"/>
    <w:rsid w:val="006B3EF9"/>
    <w:rsid w:val="006B7F59"/>
    <w:rsid w:val="006C045F"/>
    <w:rsid w:val="006C0FDC"/>
    <w:rsid w:val="006C4196"/>
    <w:rsid w:val="006C523E"/>
    <w:rsid w:val="006C53BF"/>
    <w:rsid w:val="006C63B0"/>
    <w:rsid w:val="006C76A2"/>
    <w:rsid w:val="006C792E"/>
    <w:rsid w:val="006D061F"/>
    <w:rsid w:val="006D0F7B"/>
    <w:rsid w:val="006D116C"/>
    <w:rsid w:val="006D3115"/>
    <w:rsid w:val="006D6106"/>
    <w:rsid w:val="006E7C42"/>
    <w:rsid w:val="006F0F8C"/>
    <w:rsid w:val="006F168A"/>
    <w:rsid w:val="006F3A49"/>
    <w:rsid w:val="006F5076"/>
    <w:rsid w:val="006F50F5"/>
    <w:rsid w:val="006F6009"/>
    <w:rsid w:val="006F614A"/>
    <w:rsid w:val="006F69D1"/>
    <w:rsid w:val="0070321D"/>
    <w:rsid w:val="007068BA"/>
    <w:rsid w:val="0071419A"/>
    <w:rsid w:val="007154C5"/>
    <w:rsid w:val="00715CE1"/>
    <w:rsid w:val="00716AB1"/>
    <w:rsid w:val="00717171"/>
    <w:rsid w:val="00721D63"/>
    <w:rsid w:val="00727ED5"/>
    <w:rsid w:val="00730DC9"/>
    <w:rsid w:val="0073161D"/>
    <w:rsid w:val="00732C7B"/>
    <w:rsid w:val="00732FA3"/>
    <w:rsid w:val="00734D2B"/>
    <w:rsid w:val="0073501F"/>
    <w:rsid w:val="00737705"/>
    <w:rsid w:val="007408D4"/>
    <w:rsid w:val="00741AA3"/>
    <w:rsid w:val="007420AC"/>
    <w:rsid w:val="00742617"/>
    <w:rsid w:val="00762556"/>
    <w:rsid w:val="007625FF"/>
    <w:rsid w:val="007655FE"/>
    <w:rsid w:val="00765EF4"/>
    <w:rsid w:val="00767E06"/>
    <w:rsid w:val="0077448A"/>
    <w:rsid w:val="007751F1"/>
    <w:rsid w:val="00783AFA"/>
    <w:rsid w:val="00785427"/>
    <w:rsid w:val="00790540"/>
    <w:rsid w:val="0079385A"/>
    <w:rsid w:val="0079462F"/>
    <w:rsid w:val="007953B6"/>
    <w:rsid w:val="0079678C"/>
    <w:rsid w:val="007968CA"/>
    <w:rsid w:val="007975C4"/>
    <w:rsid w:val="007A1FE9"/>
    <w:rsid w:val="007A2CE2"/>
    <w:rsid w:val="007A43FF"/>
    <w:rsid w:val="007B3558"/>
    <w:rsid w:val="007B356D"/>
    <w:rsid w:val="007B3918"/>
    <w:rsid w:val="007B7E49"/>
    <w:rsid w:val="007C3591"/>
    <w:rsid w:val="007C3C1D"/>
    <w:rsid w:val="007C4295"/>
    <w:rsid w:val="007C74E1"/>
    <w:rsid w:val="007D177D"/>
    <w:rsid w:val="007D199A"/>
    <w:rsid w:val="007D2EBE"/>
    <w:rsid w:val="007D3691"/>
    <w:rsid w:val="007D5C4B"/>
    <w:rsid w:val="007D5CB1"/>
    <w:rsid w:val="007E01B7"/>
    <w:rsid w:val="007E05FF"/>
    <w:rsid w:val="007E1C07"/>
    <w:rsid w:val="007E38E0"/>
    <w:rsid w:val="007F24B6"/>
    <w:rsid w:val="007F6F87"/>
    <w:rsid w:val="00802899"/>
    <w:rsid w:val="00803D94"/>
    <w:rsid w:val="00810256"/>
    <w:rsid w:val="00822663"/>
    <w:rsid w:val="008229BA"/>
    <w:rsid w:val="00823605"/>
    <w:rsid w:val="00824151"/>
    <w:rsid w:val="00835254"/>
    <w:rsid w:val="00841D71"/>
    <w:rsid w:val="00842646"/>
    <w:rsid w:val="00845390"/>
    <w:rsid w:val="00845977"/>
    <w:rsid w:val="0084601B"/>
    <w:rsid w:val="008532BE"/>
    <w:rsid w:val="00856B46"/>
    <w:rsid w:val="00857457"/>
    <w:rsid w:val="008606F0"/>
    <w:rsid w:val="00864ED3"/>
    <w:rsid w:val="00865489"/>
    <w:rsid w:val="0086553D"/>
    <w:rsid w:val="00874FEB"/>
    <w:rsid w:val="0087511D"/>
    <w:rsid w:val="00875E60"/>
    <w:rsid w:val="008764AA"/>
    <w:rsid w:val="008768E5"/>
    <w:rsid w:val="00881B6F"/>
    <w:rsid w:val="00882AA4"/>
    <w:rsid w:val="00883E22"/>
    <w:rsid w:val="00884E43"/>
    <w:rsid w:val="00887EC6"/>
    <w:rsid w:val="0089084C"/>
    <w:rsid w:val="00893409"/>
    <w:rsid w:val="00893D9F"/>
    <w:rsid w:val="008A2379"/>
    <w:rsid w:val="008A4329"/>
    <w:rsid w:val="008A5647"/>
    <w:rsid w:val="008A578E"/>
    <w:rsid w:val="008B1519"/>
    <w:rsid w:val="008B2309"/>
    <w:rsid w:val="008B385B"/>
    <w:rsid w:val="008B4B56"/>
    <w:rsid w:val="008B7BCC"/>
    <w:rsid w:val="008C2072"/>
    <w:rsid w:val="008C20E2"/>
    <w:rsid w:val="008C4364"/>
    <w:rsid w:val="008C50C3"/>
    <w:rsid w:val="008C7094"/>
    <w:rsid w:val="008D2B97"/>
    <w:rsid w:val="008D49A5"/>
    <w:rsid w:val="008D6063"/>
    <w:rsid w:val="008D6C81"/>
    <w:rsid w:val="008E3626"/>
    <w:rsid w:val="008E469C"/>
    <w:rsid w:val="008E6CF0"/>
    <w:rsid w:val="008F1439"/>
    <w:rsid w:val="008F2F25"/>
    <w:rsid w:val="008F582B"/>
    <w:rsid w:val="008F69D8"/>
    <w:rsid w:val="008F7051"/>
    <w:rsid w:val="009017AE"/>
    <w:rsid w:val="009033A9"/>
    <w:rsid w:val="0090581D"/>
    <w:rsid w:val="0090770D"/>
    <w:rsid w:val="0091439C"/>
    <w:rsid w:val="009175DE"/>
    <w:rsid w:val="00917FAA"/>
    <w:rsid w:val="00920572"/>
    <w:rsid w:val="00920BF2"/>
    <w:rsid w:val="00923825"/>
    <w:rsid w:val="00923D33"/>
    <w:rsid w:val="00931C89"/>
    <w:rsid w:val="00931F7F"/>
    <w:rsid w:val="0093223A"/>
    <w:rsid w:val="009349A9"/>
    <w:rsid w:val="009356D1"/>
    <w:rsid w:val="0093600B"/>
    <w:rsid w:val="00936C52"/>
    <w:rsid w:val="00940FC1"/>
    <w:rsid w:val="00944104"/>
    <w:rsid w:val="00952C42"/>
    <w:rsid w:val="00953240"/>
    <w:rsid w:val="0095489B"/>
    <w:rsid w:val="0095536C"/>
    <w:rsid w:val="009665DF"/>
    <w:rsid w:val="00966FB9"/>
    <w:rsid w:val="009671CD"/>
    <w:rsid w:val="00967F7B"/>
    <w:rsid w:val="00972F49"/>
    <w:rsid w:val="009751A9"/>
    <w:rsid w:val="0097645E"/>
    <w:rsid w:val="0097687A"/>
    <w:rsid w:val="00980061"/>
    <w:rsid w:val="00980F9C"/>
    <w:rsid w:val="0098125E"/>
    <w:rsid w:val="00981C0E"/>
    <w:rsid w:val="00981DA9"/>
    <w:rsid w:val="00984BCA"/>
    <w:rsid w:val="0098632B"/>
    <w:rsid w:val="0099619F"/>
    <w:rsid w:val="00996270"/>
    <w:rsid w:val="00997BFB"/>
    <w:rsid w:val="009A07FB"/>
    <w:rsid w:val="009A6E1A"/>
    <w:rsid w:val="009A7348"/>
    <w:rsid w:val="009A73D2"/>
    <w:rsid w:val="009B09D8"/>
    <w:rsid w:val="009B0D88"/>
    <w:rsid w:val="009B16E0"/>
    <w:rsid w:val="009B18E0"/>
    <w:rsid w:val="009B462C"/>
    <w:rsid w:val="009C0345"/>
    <w:rsid w:val="009C15F3"/>
    <w:rsid w:val="009C2430"/>
    <w:rsid w:val="009C3689"/>
    <w:rsid w:val="009C436D"/>
    <w:rsid w:val="009C506E"/>
    <w:rsid w:val="009C6B91"/>
    <w:rsid w:val="009D52FF"/>
    <w:rsid w:val="009E07C2"/>
    <w:rsid w:val="009E0E52"/>
    <w:rsid w:val="009E57CA"/>
    <w:rsid w:val="009F21D7"/>
    <w:rsid w:val="009F6DB4"/>
    <w:rsid w:val="009F72F9"/>
    <w:rsid w:val="00A00205"/>
    <w:rsid w:val="00A00AF0"/>
    <w:rsid w:val="00A02043"/>
    <w:rsid w:val="00A03149"/>
    <w:rsid w:val="00A037E3"/>
    <w:rsid w:val="00A03D61"/>
    <w:rsid w:val="00A0769B"/>
    <w:rsid w:val="00A124CF"/>
    <w:rsid w:val="00A12C58"/>
    <w:rsid w:val="00A14B5A"/>
    <w:rsid w:val="00A170C5"/>
    <w:rsid w:val="00A17CB0"/>
    <w:rsid w:val="00A208B0"/>
    <w:rsid w:val="00A2737C"/>
    <w:rsid w:val="00A33C80"/>
    <w:rsid w:val="00A3567F"/>
    <w:rsid w:val="00A37698"/>
    <w:rsid w:val="00A41ED3"/>
    <w:rsid w:val="00A42E8F"/>
    <w:rsid w:val="00A46C1D"/>
    <w:rsid w:val="00A51460"/>
    <w:rsid w:val="00A51F5B"/>
    <w:rsid w:val="00A52879"/>
    <w:rsid w:val="00A556C4"/>
    <w:rsid w:val="00A60D2A"/>
    <w:rsid w:val="00A666A5"/>
    <w:rsid w:val="00A70EF9"/>
    <w:rsid w:val="00A7465D"/>
    <w:rsid w:val="00A76F82"/>
    <w:rsid w:val="00A80F3E"/>
    <w:rsid w:val="00A81D82"/>
    <w:rsid w:val="00A847C3"/>
    <w:rsid w:val="00A8534E"/>
    <w:rsid w:val="00A85680"/>
    <w:rsid w:val="00A857AB"/>
    <w:rsid w:val="00A909F5"/>
    <w:rsid w:val="00A9118F"/>
    <w:rsid w:val="00A91FFC"/>
    <w:rsid w:val="00A93E33"/>
    <w:rsid w:val="00A97B75"/>
    <w:rsid w:val="00AA4484"/>
    <w:rsid w:val="00AB6970"/>
    <w:rsid w:val="00AC13EE"/>
    <w:rsid w:val="00AC1939"/>
    <w:rsid w:val="00AC3B19"/>
    <w:rsid w:val="00AC7C05"/>
    <w:rsid w:val="00AD167C"/>
    <w:rsid w:val="00AD17C7"/>
    <w:rsid w:val="00AD24BE"/>
    <w:rsid w:val="00AD4041"/>
    <w:rsid w:val="00AD5B14"/>
    <w:rsid w:val="00AD6537"/>
    <w:rsid w:val="00AD7C3E"/>
    <w:rsid w:val="00AE2D18"/>
    <w:rsid w:val="00AE302B"/>
    <w:rsid w:val="00AE37D8"/>
    <w:rsid w:val="00AE70F5"/>
    <w:rsid w:val="00AF58A8"/>
    <w:rsid w:val="00AF7C4E"/>
    <w:rsid w:val="00B04A54"/>
    <w:rsid w:val="00B07F39"/>
    <w:rsid w:val="00B16BE5"/>
    <w:rsid w:val="00B17E8E"/>
    <w:rsid w:val="00B255B5"/>
    <w:rsid w:val="00B259DF"/>
    <w:rsid w:val="00B30365"/>
    <w:rsid w:val="00B314F2"/>
    <w:rsid w:val="00B361EC"/>
    <w:rsid w:val="00B44B1F"/>
    <w:rsid w:val="00B506DD"/>
    <w:rsid w:val="00B55625"/>
    <w:rsid w:val="00B602BA"/>
    <w:rsid w:val="00B617B2"/>
    <w:rsid w:val="00B62F9E"/>
    <w:rsid w:val="00B64141"/>
    <w:rsid w:val="00B64E72"/>
    <w:rsid w:val="00B77913"/>
    <w:rsid w:val="00B824FB"/>
    <w:rsid w:val="00B82646"/>
    <w:rsid w:val="00B86308"/>
    <w:rsid w:val="00B90A0B"/>
    <w:rsid w:val="00B92C1F"/>
    <w:rsid w:val="00B94842"/>
    <w:rsid w:val="00B97359"/>
    <w:rsid w:val="00B97A8F"/>
    <w:rsid w:val="00BA2AE3"/>
    <w:rsid w:val="00BA436E"/>
    <w:rsid w:val="00BA4E58"/>
    <w:rsid w:val="00BA7074"/>
    <w:rsid w:val="00BB06F0"/>
    <w:rsid w:val="00BB7829"/>
    <w:rsid w:val="00BC2BAE"/>
    <w:rsid w:val="00BC3D49"/>
    <w:rsid w:val="00BC509A"/>
    <w:rsid w:val="00BD0963"/>
    <w:rsid w:val="00BD0A68"/>
    <w:rsid w:val="00BD1457"/>
    <w:rsid w:val="00BD49B0"/>
    <w:rsid w:val="00BD522D"/>
    <w:rsid w:val="00BE2AD9"/>
    <w:rsid w:val="00BE672E"/>
    <w:rsid w:val="00BF27FE"/>
    <w:rsid w:val="00C043B3"/>
    <w:rsid w:val="00C079AB"/>
    <w:rsid w:val="00C10E61"/>
    <w:rsid w:val="00C14787"/>
    <w:rsid w:val="00C14AFE"/>
    <w:rsid w:val="00C1596D"/>
    <w:rsid w:val="00C15B8D"/>
    <w:rsid w:val="00C17010"/>
    <w:rsid w:val="00C20562"/>
    <w:rsid w:val="00C215C3"/>
    <w:rsid w:val="00C22CFE"/>
    <w:rsid w:val="00C23A96"/>
    <w:rsid w:val="00C249C6"/>
    <w:rsid w:val="00C32257"/>
    <w:rsid w:val="00C325C0"/>
    <w:rsid w:val="00C32CC1"/>
    <w:rsid w:val="00C35D95"/>
    <w:rsid w:val="00C426EC"/>
    <w:rsid w:val="00C4419B"/>
    <w:rsid w:val="00C51FF1"/>
    <w:rsid w:val="00C6483C"/>
    <w:rsid w:val="00C64AE9"/>
    <w:rsid w:val="00C7022E"/>
    <w:rsid w:val="00C70CFF"/>
    <w:rsid w:val="00C718FE"/>
    <w:rsid w:val="00C7226C"/>
    <w:rsid w:val="00C75179"/>
    <w:rsid w:val="00C86CEC"/>
    <w:rsid w:val="00C8773D"/>
    <w:rsid w:val="00C87ABB"/>
    <w:rsid w:val="00C91831"/>
    <w:rsid w:val="00C9449F"/>
    <w:rsid w:val="00C94568"/>
    <w:rsid w:val="00C94C36"/>
    <w:rsid w:val="00C953DF"/>
    <w:rsid w:val="00CA5460"/>
    <w:rsid w:val="00CB0E97"/>
    <w:rsid w:val="00CB137E"/>
    <w:rsid w:val="00CB3828"/>
    <w:rsid w:val="00CC3315"/>
    <w:rsid w:val="00CC7CC5"/>
    <w:rsid w:val="00CD5401"/>
    <w:rsid w:val="00CE09FD"/>
    <w:rsid w:val="00CE2709"/>
    <w:rsid w:val="00CE2CC6"/>
    <w:rsid w:val="00CE2D64"/>
    <w:rsid w:val="00CE6198"/>
    <w:rsid w:val="00CF3049"/>
    <w:rsid w:val="00CF31C4"/>
    <w:rsid w:val="00CF3C5F"/>
    <w:rsid w:val="00CF6230"/>
    <w:rsid w:val="00D0097B"/>
    <w:rsid w:val="00D0169A"/>
    <w:rsid w:val="00D017FC"/>
    <w:rsid w:val="00D0226A"/>
    <w:rsid w:val="00D05BAE"/>
    <w:rsid w:val="00D07DA2"/>
    <w:rsid w:val="00D13147"/>
    <w:rsid w:val="00D165DC"/>
    <w:rsid w:val="00D174FF"/>
    <w:rsid w:val="00D2032A"/>
    <w:rsid w:val="00D21AE7"/>
    <w:rsid w:val="00D242D1"/>
    <w:rsid w:val="00D250FC"/>
    <w:rsid w:val="00D27BAC"/>
    <w:rsid w:val="00D3112C"/>
    <w:rsid w:val="00D317CB"/>
    <w:rsid w:val="00D33B43"/>
    <w:rsid w:val="00D3768F"/>
    <w:rsid w:val="00D41B97"/>
    <w:rsid w:val="00D4319B"/>
    <w:rsid w:val="00D463FF"/>
    <w:rsid w:val="00D51511"/>
    <w:rsid w:val="00D516C9"/>
    <w:rsid w:val="00D56AEE"/>
    <w:rsid w:val="00D5715A"/>
    <w:rsid w:val="00D65972"/>
    <w:rsid w:val="00D67087"/>
    <w:rsid w:val="00D71687"/>
    <w:rsid w:val="00D74813"/>
    <w:rsid w:val="00D84108"/>
    <w:rsid w:val="00D916BE"/>
    <w:rsid w:val="00DA1298"/>
    <w:rsid w:val="00DA1C89"/>
    <w:rsid w:val="00DA30BC"/>
    <w:rsid w:val="00DA3D55"/>
    <w:rsid w:val="00DA64A3"/>
    <w:rsid w:val="00DA69C2"/>
    <w:rsid w:val="00DA6D70"/>
    <w:rsid w:val="00DB0330"/>
    <w:rsid w:val="00DB0C2F"/>
    <w:rsid w:val="00DB17C4"/>
    <w:rsid w:val="00DB1F1A"/>
    <w:rsid w:val="00DB1FFE"/>
    <w:rsid w:val="00DB6050"/>
    <w:rsid w:val="00DC2C34"/>
    <w:rsid w:val="00DC6E0E"/>
    <w:rsid w:val="00DE2C87"/>
    <w:rsid w:val="00DE459A"/>
    <w:rsid w:val="00DE6462"/>
    <w:rsid w:val="00DE6641"/>
    <w:rsid w:val="00DF16FC"/>
    <w:rsid w:val="00DF27DA"/>
    <w:rsid w:val="00DF334E"/>
    <w:rsid w:val="00DF4DBE"/>
    <w:rsid w:val="00DF5F99"/>
    <w:rsid w:val="00E10ADD"/>
    <w:rsid w:val="00E11A12"/>
    <w:rsid w:val="00E17B46"/>
    <w:rsid w:val="00E2153D"/>
    <w:rsid w:val="00E31AE3"/>
    <w:rsid w:val="00E331EC"/>
    <w:rsid w:val="00E34C2D"/>
    <w:rsid w:val="00E36A2D"/>
    <w:rsid w:val="00E40820"/>
    <w:rsid w:val="00E422CE"/>
    <w:rsid w:val="00E427C9"/>
    <w:rsid w:val="00E43BD2"/>
    <w:rsid w:val="00E443B9"/>
    <w:rsid w:val="00E4566B"/>
    <w:rsid w:val="00E4658F"/>
    <w:rsid w:val="00E5436B"/>
    <w:rsid w:val="00E54A67"/>
    <w:rsid w:val="00E56B70"/>
    <w:rsid w:val="00E61C0D"/>
    <w:rsid w:val="00E63EB4"/>
    <w:rsid w:val="00E66160"/>
    <w:rsid w:val="00E706BA"/>
    <w:rsid w:val="00E71329"/>
    <w:rsid w:val="00E71DD1"/>
    <w:rsid w:val="00E76C3E"/>
    <w:rsid w:val="00E8363B"/>
    <w:rsid w:val="00E84966"/>
    <w:rsid w:val="00E84EC6"/>
    <w:rsid w:val="00E92383"/>
    <w:rsid w:val="00E9692E"/>
    <w:rsid w:val="00EA1B3A"/>
    <w:rsid w:val="00EA2109"/>
    <w:rsid w:val="00EA685D"/>
    <w:rsid w:val="00EC2499"/>
    <w:rsid w:val="00EC28C3"/>
    <w:rsid w:val="00EC52B2"/>
    <w:rsid w:val="00EC64F4"/>
    <w:rsid w:val="00EC705F"/>
    <w:rsid w:val="00ED4D4E"/>
    <w:rsid w:val="00EE0C77"/>
    <w:rsid w:val="00EE4E54"/>
    <w:rsid w:val="00EF1674"/>
    <w:rsid w:val="00EF4334"/>
    <w:rsid w:val="00EF5B5A"/>
    <w:rsid w:val="00EF6CE5"/>
    <w:rsid w:val="00F01093"/>
    <w:rsid w:val="00F0494B"/>
    <w:rsid w:val="00F06EA5"/>
    <w:rsid w:val="00F1184F"/>
    <w:rsid w:val="00F12D50"/>
    <w:rsid w:val="00F31736"/>
    <w:rsid w:val="00F3542A"/>
    <w:rsid w:val="00F37CC6"/>
    <w:rsid w:val="00F436BB"/>
    <w:rsid w:val="00F47145"/>
    <w:rsid w:val="00F545BF"/>
    <w:rsid w:val="00F54ED8"/>
    <w:rsid w:val="00F55D4C"/>
    <w:rsid w:val="00F57657"/>
    <w:rsid w:val="00F60E44"/>
    <w:rsid w:val="00F66599"/>
    <w:rsid w:val="00F7078C"/>
    <w:rsid w:val="00F71B56"/>
    <w:rsid w:val="00F75A95"/>
    <w:rsid w:val="00F76C5A"/>
    <w:rsid w:val="00F832C8"/>
    <w:rsid w:val="00F84630"/>
    <w:rsid w:val="00F84FB9"/>
    <w:rsid w:val="00F873B3"/>
    <w:rsid w:val="00F93CE6"/>
    <w:rsid w:val="00F97AF4"/>
    <w:rsid w:val="00FA0A9E"/>
    <w:rsid w:val="00FA33FE"/>
    <w:rsid w:val="00FA42B9"/>
    <w:rsid w:val="00FA5B1C"/>
    <w:rsid w:val="00FA755A"/>
    <w:rsid w:val="00FB0A66"/>
    <w:rsid w:val="00FB1E75"/>
    <w:rsid w:val="00FB1F42"/>
    <w:rsid w:val="00FB2B0F"/>
    <w:rsid w:val="00FB4F6B"/>
    <w:rsid w:val="00FB53C1"/>
    <w:rsid w:val="00FB5FE1"/>
    <w:rsid w:val="00FB696E"/>
    <w:rsid w:val="00FB701D"/>
    <w:rsid w:val="00FC0E8D"/>
    <w:rsid w:val="00FC46EF"/>
    <w:rsid w:val="00FC671A"/>
    <w:rsid w:val="00FD31B3"/>
    <w:rsid w:val="00FD4204"/>
    <w:rsid w:val="00FD4355"/>
    <w:rsid w:val="00FD44E3"/>
    <w:rsid w:val="00FD5874"/>
    <w:rsid w:val="00FD758C"/>
    <w:rsid w:val="00FE5D01"/>
    <w:rsid w:val="00FE765A"/>
    <w:rsid w:val="00FF1165"/>
    <w:rsid w:val="00FF19E9"/>
    <w:rsid w:val="00FF3CCB"/>
    <w:rsid w:val="00FF57B5"/>
    <w:rsid w:val="01405AA9"/>
    <w:rsid w:val="0597A965"/>
    <w:rsid w:val="150EB765"/>
    <w:rsid w:val="1BD5AD0F"/>
    <w:rsid w:val="23F5473A"/>
    <w:rsid w:val="26045DE9"/>
    <w:rsid w:val="2693E83A"/>
    <w:rsid w:val="26AC2BFB"/>
    <w:rsid w:val="2CACC81E"/>
    <w:rsid w:val="30509700"/>
    <w:rsid w:val="3590D57B"/>
    <w:rsid w:val="361D5639"/>
    <w:rsid w:val="3D3003D2"/>
    <w:rsid w:val="3E375E25"/>
    <w:rsid w:val="3F5B430E"/>
    <w:rsid w:val="423D92BA"/>
    <w:rsid w:val="449385AF"/>
    <w:rsid w:val="45686AF2"/>
    <w:rsid w:val="4809C069"/>
    <w:rsid w:val="497E7070"/>
    <w:rsid w:val="4DE2EFA7"/>
    <w:rsid w:val="4EC2F175"/>
    <w:rsid w:val="54432D84"/>
    <w:rsid w:val="544B96C6"/>
    <w:rsid w:val="55E4718D"/>
    <w:rsid w:val="57AA84D0"/>
    <w:rsid w:val="57B88DF4"/>
    <w:rsid w:val="594AE0A3"/>
    <w:rsid w:val="5B327B07"/>
    <w:rsid w:val="5BB381AD"/>
    <w:rsid w:val="5C26D208"/>
    <w:rsid w:val="5D91E0AE"/>
    <w:rsid w:val="6C8AFC60"/>
    <w:rsid w:val="6CFC937C"/>
    <w:rsid w:val="75F1C331"/>
    <w:rsid w:val="7850CDD6"/>
    <w:rsid w:val="78E4135F"/>
    <w:rsid w:val="7EA37594"/>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CCC59232-A1B8-435C-9A4F-A49EF4C705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FA33FE"/>
    <w:pPr>
      <w:keepNext/>
      <w:numPr>
        <w:ilvl w:val="1"/>
        <w:numId w:val="20"/>
      </w:numPr>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E66160"/>
    <w:pPr>
      <w:numPr>
        <w:numId w:val="12"/>
      </w:numPr>
    </w:pPr>
    <w:rPr>
      <w:noProof/>
    </w:rPr>
  </w:style>
  <w:style w:type="paragraph" w:customStyle="1" w:styleId="Bulletlist2">
    <w:name w:val="Bullet list 2"/>
    <w:basedOn w:val="Bulletlist1"/>
    <w:uiPriority w:val="1"/>
    <w:qFormat/>
    <w:rsid w:val="00C215C3"/>
    <w:pPr>
      <w:numPr>
        <w:ilvl w:val="1"/>
      </w:numPr>
      <w:ind w:left="851"/>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FD31B3"/>
    <w:pPr>
      <w:numPr>
        <w:numId w:val="18"/>
      </w:numPr>
    </w:pPr>
    <w:rPr>
      <w:rFonts w:asciiTheme="minorHAnsi" w:eastAsiaTheme="minorHAnsi" w:hAnsiTheme="minorHAnsi" w:cstheme="minorBidi"/>
      <w:noProof/>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C215C3"/>
    <w:pPr>
      <w:numPr>
        <w:ilvl w:val="2"/>
      </w:numPr>
      <w:ind w:left="141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NumberedParagraph">
    <w:name w:val="Numbered Paragraph"/>
    <w:basedOn w:val="Normal"/>
    <w:link w:val="NumberedParagraphChar"/>
    <w:qFormat/>
    <w:rsid w:val="00EC64F4"/>
    <w:pPr>
      <w:numPr>
        <w:numId w:val="23"/>
      </w:numPr>
      <w:spacing w:before="240" w:after="120" w:line="240" w:lineRule="auto"/>
      <w:ind w:left="851" w:hanging="851"/>
    </w:pPr>
    <w:rPr>
      <w:rFonts w:eastAsia="Times New Roman"/>
      <w:szCs w:val="24"/>
      <w:lang w:bidi="ar-SA"/>
    </w:rPr>
  </w:style>
  <w:style w:type="character" w:customStyle="1" w:styleId="NumberedParagraphChar">
    <w:name w:val="Numbered Paragraph Char"/>
    <w:basedOn w:val="DefaultParagraphFont"/>
    <w:link w:val="NumberedParagraph"/>
    <w:rsid w:val="00EC64F4"/>
    <w:rPr>
      <w:rFonts w:ascii="Arial" w:eastAsia="Times New Roman" w:hAnsi="Arial"/>
      <w:sz w:val="24"/>
      <w:szCs w:val="24"/>
      <w:lang w:eastAsia="en-US"/>
    </w:rPr>
  </w:style>
  <w:style w:type="character" w:customStyle="1" w:styleId="ListParagraphChar">
    <w:name w:val="List Paragraph Char"/>
    <w:link w:val="ListParagraph"/>
    <w:uiPriority w:val="34"/>
    <w:rsid w:val="003D5FB0"/>
    <w:rPr>
      <w:rFonts w:ascii="Arial" w:hAnsi="Arial"/>
      <w:sz w:val="24"/>
      <w:szCs w:val="22"/>
      <w:lang w:eastAsia="en-US" w:bidi="he-IL"/>
    </w:rPr>
  </w:style>
  <w:style w:type="paragraph" w:customStyle="1" w:styleId="TSBullet1Square">
    <w:name w:val="TS Bullet 1 Square"/>
    <w:basedOn w:val="Normal"/>
    <w:rsid w:val="00060FF2"/>
    <w:pPr>
      <w:numPr>
        <w:numId w:val="25"/>
      </w:numPr>
      <w:spacing w:line="240" w:lineRule="auto"/>
      <w:contextualSpacing/>
    </w:pPr>
    <w:rPr>
      <w:rFonts w:eastAsia="Times New Roman" w:cs="Times New Roman"/>
      <w:sz w:val="22"/>
      <w:szCs w:val="24"/>
      <w:lang w:bidi="ar-SA"/>
    </w:rPr>
  </w:style>
  <w:style w:type="paragraph" w:styleId="CommentSubject">
    <w:name w:val="annotation subject"/>
    <w:basedOn w:val="CommentText"/>
    <w:next w:val="CommentText"/>
    <w:link w:val="CommentSubjectChar"/>
    <w:uiPriority w:val="99"/>
    <w:semiHidden/>
    <w:unhideWhenUsed/>
    <w:rsid w:val="006B3EF9"/>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6B3EF9"/>
    <w:rPr>
      <w:rFonts w:ascii="Arial" w:eastAsiaTheme="minorHAnsi" w:hAnsi="Arial" w:cstheme="minorBidi"/>
      <w:b/>
      <w:bCs/>
      <w:lang w:eastAsia="en-US" w:bidi="he-IL"/>
    </w:rPr>
  </w:style>
  <w:style w:type="paragraph" w:styleId="Revision">
    <w:name w:val="Revision"/>
    <w:hidden/>
    <w:uiPriority w:val="99"/>
    <w:semiHidden/>
    <w:rsid w:val="005B4A29"/>
    <w:rPr>
      <w:rFonts w:ascii="Arial" w:hAnsi="Arial"/>
      <w:sz w:val="24"/>
      <w:szCs w:val="22"/>
      <w:lang w:eastAsia="en-US" w:bidi="he-IL"/>
    </w:rPr>
  </w:style>
  <w:style w:type="character" w:customStyle="1" w:styleId="normaltextrun">
    <w:name w:val="normaltextrun"/>
    <w:basedOn w:val="DefaultParagraphFont"/>
    <w:rsid w:val="007D5CB1"/>
  </w:style>
  <w:style w:type="character" w:customStyle="1" w:styleId="eop">
    <w:name w:val="eop"/>
    <w:basedOn w:val="DefaultParagraphFont"/>
    <w:rsid w:val="007D5CB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0531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26969064">
      <w:bodyDiv w:val="1"/>
      <w:marLeft w:val="0"/>
      <w:marRight w:val="0"/>
      <w:marTop w:val="0"/>
      <w:marBottom w:val="0"/>
      <w:divBdr>
        <w:top w:val="none" w:sz="0" w:space="0" w:color="auto"/>
        <w:left w:val="none" w:sz="0" w:space="0" w:color="auto"/>
        <w:bottom w:val="none" w:sz="0" w:space="0" w:color="auto"/>
        <w:right w:val="none" w:sz="0" w:space="0" w:color="auto"/>
      </w:divBdr>
    </w:div>
    <w:div w:id="133259583">
      <w:bodyDiv w:val="1"/>
      <w:marLeft w:val="0"/>
      <w:marRight w:val="0"/>
      <w:marTop w:val="0"/>
      <w:marBottom w:val="0"/>
      <w:divBdr>
        <w:top w:val="none" w:sz="0" w:space="0" w:color="auto"/>
        <w:left w:val="none" w:sz="0" w:space="0" w:color="auto"/>
        <w:bottom w:val="none" w:sz="0" w:space="0" w:color="auto"/>
        <w:right w:val="none" w:sz="0" w:space="0" w:color="auto"/>
      </w:divBdr>
    </w:div>
    <w:div w:id="153492900">
      <w:bodyDiv w:val="1"/>
      <w:marLeft w:val="0"/>
      <w:marRight w:val="0"/>
      <w:marTop w:val="0"/>
      <w:marBottom w:val="0"/>
      <w:divBdr>
        <w:top w:val="none" w:sz="0" w:space="0" w:color="auto"/>
        <w:left w:val="none" w:sz="0" w:space="0" w:color="auto"/>
        <w:bottom w:val="none" w:sz="0" w:space="0" w:color="auto"/>
        <w:right w:val="none" w:sz="0" w:space="0" w:color="auto"/>
      </w:divBdr>
    </w:div>
    <w:div w:id="188186036">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8976051">
      <w:bodyDiv w:val="1"/>
      <w:marLeft w:val="0"/>
      <w:marRight w:val="0"/>
      <w:marTop w:val="0"/>
      <w:marBottom w:val="0"/>
      <w:divBdr>
        <w:top w:val="none" w:sz="0" w:space="0" w:color="auto"/>
        <w:left w:val="none" w:sz="0" w:space="0" w:color="auto"/>
        <w:bottom w:val="none" w:sz="0" w:space="0" w:color="auto"/>
        <w:right w:val="none" w:sz="0" w:space="0" w:color="auto"/>
      </w:divBdr>
    </w:div>
    <w:div w:id="238247143">
      <w:bodyDiv w:val="1"/>
      <w:marLeft w:val="0"/>
      <w:marRight w:val="0"/>
      <w:marTop w:val="0"/>
      <w:marBottom w:val="0"/>
      <w:divBdr>
        <w:top w:val="none" w:sz="0" w:space="0" w:color="auto"/>
        <w:left w:val="none" w:sz="0" w:space="0" w:color="auto"/>
        <w:bottom w:val="none" w:sz="0" w:space="0" w:color="auto"/>
        <w:right w:val="none" w:sz="0" w:space="0" w:color="auto"/>
      </w:divBdr>
    </w:div>
    <w:div w:id="270208853">
      <w:bodyDiv w:val="1"/>
      <w:marLeft w:val="0"/>
      <w:marRight w:val="0"/>
      <w:marTop w:val="0"/>
      <w:marBottom w:val="0"/>
      <w:divBdr>
        <w:top w:val="none" w:sz="0" w:space="0" w:color="auto"/>
        <w:left w:val="none" w:sz="0" w:space="0" w:color="auto"/>
        <w:bottom w:val="none" w:sz="0" w:space="0" w:color="auto"/>
        <w:right w:val="none" w:sz="0" w:space="0" w:color="auto"/>
      </w:divBdr>
    </w:div>
    <w:div w:id="285816031">
      <w:bodyDiv w:val="1"/>
      <w:marLeft w:val="0"/>
      <w:marRight w:val="0"/>
      <w:marTop w:val="0"/>
      <w:marBottom w:val="0"/>
      <w:divBdr>
        <w:top w:val="none" w:sz="0" w:space="0" w:color="auto"/>
        <w:left w:val="none" w:sz="0" w:space="0" w:color="auto"/>
        <w:bottom w:val="none" w:sz="0" w:space="0" w:color="auto"/>
        <w:right w:val="none" w:sz="0" w:space="0" w:color="auto"/>
      </w:divBdr>
    </w:div>
    <w:div w:id="300768053">
      <w:bodyDiv w:val="1"/>
      <w:marLeft w:val="0"/>
      <w:marRight w:val="0"/>
      <w:marTop w:val="0"/>
      <w:marBottom w:val="0"/>
      <w:divBdr>
        <w:top w:val="none" w:sz="0" w:space="0" w:color="auto"/>
        <w:left w:val="none" w:sz="0" w:space="0" w:color="auto"/>
        <w:bottom w:val="none" w:sz="0" w:space="0" w:color="auto"/>
        <w:right w:val="none" w:sz="0" w:space="0" w:color="auto"/>
      </w:divBdr>
    </w:div>
    <w:div w:id="300770986">
      <w:bodyDiv w:val="1"/>
      <w:marLeft w:val="0"/>
      <w:marRight w:val="0"/>
      <w:marTop w:val="0"/>
      <w:marBottom w:val="0"/>
      <w:divBdr>
        <w:top w:val="none" w:sz="0" w:space="0" w:color="auto"/>
        <w:left w:val="none" w:sz="0" w:space="0" w:color="auto"/>
        <w:bottom w:val="none" w:sz="0" w:space="0" w:color="auto"/>
        <w:right w:val="none" w:sz="0" w:space="0" w:color="auto"/>
      </w:divBdr>
    </w:div>
    <w:div w:id="322320703">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9282336">
      <w:bodyDiv w:val="1"/>
      <w:marLeft w:val="0"/>
      <w:marRight w:val="0"/>
      <w:marTop w:val="0"/>
      <w:marBottom w:val="0"/>
      <w:divBdr>
        <w:top w:val="none" w:sz="0" w:space="0" w:color="auto"/>
        <w:left w:val="none" w:sz="0" w:space="0" w:color="auto"/>
        <w:bottom w:val="none" w:sz="0" w:space="0" w:color="auto"/>
        <w:right w:val="none" w:sz="0" w:space="0" w:color="auto"/>
      </w:divBdr>
    </w:div>
    <w:div w:id="390271595">
      <w:bodyDiv w:val="1"/>
      <w:marLeft w:val="0"/>
      <w:marRight w:val="0"/>
      <w:marTop w:val="0"/>
      <w:marBottom w:val="0"/>
      <w:divBdr>
        <w:top w:val="none" w:sz="0" w:space="0" w:color="auto"/>
        <w:left w:val="none" w:sz="0" w:space="0" w:color="auto"/>
        <w:bottom w:val="none" w:sz="0" w:space="0" w:color="auto"/>
        <w:right w:val="none" w:sz="0" w:space="0" w:color="auto"/>
      </w:divBdr>
    </w:div>
    <w:div w:id="399595118">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88331139">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84341293">
      <w:bodyDiv w:val="1"/>
      <w:marLeft w:val="0"/>
      <w:marRight w:val="0"/>
      <w:marTop w:val="0"/>
      <w:marBottom w:val="0"/>
      <w:divBdr>
        <w:top w:val="none" w:sz="0" w:space="0" w:color="auto"/>
        <w:left w:val="none" w:sz="0" w:space="0" w:color="auto"/>
        <w:bottom w:val="none" w:sz="0" w:space="0" w:color="auto"/>
        <w:right w:val="none" w:sz="0" w:space="0" w:color="auto"/>
      </w:divBdr>
    </w:div>
    <w:div w:id="606305271">
      <w:bodyDiv w:val="1"/>
      <w:marLeft w:val="0"/>
      <w:marRight w:val="0"/>
      <w:marTop w:val="0"/>
      <w:marBottom w:val="0"/>
      <w:divBdr>
        <w:top w:val="none" w:sz="0" w:space="0" w:color="auto"/>
        <w:left w:val="none" w:sz="0" w:space="0" w:color="auto"/>
        <w:bottom w:val="none" w:sz="0" w:space="0" w:color="auto"/>
        <w:right w:val="none" w:sz="0" w:space="0" w:color="auto"/>
      </w:divBdr>
    </w:div>
    <w:div w:id="699159849">
      <w:bodyDiv w:val="1"/>
      <w:marLeft w:val="0"/>
      <w:marRight w:val="0"/>
      <w:marTop w:val="0"/>
      <w:marBottom w:val="0"/>
      <w:divBdr>
        <w:top w:val="none" w:sz="0" w:space="0" w:color="auto"/>
        <w:left w:val="none" w:sz="0" w:space="0" w:color="auto"/>
        <w:bottom w:val="none" w:sz="0" w:space="0" w:color="auto"/>
        <w:right w:val="none" w:sz="0" w:space="0" w:color="auto"/>
      </w:divBdr>
    </w:div>
    <w:div w:id="715355505">
      <w:bodyDiv w:val="1"/>
      <w:marLeft w:val="0"/>
      <w:marRight w:val="0"/>
      <w:marTop w:val="0"/>
      <w:marBottom w:val="0"/>
      <w:divBdr>
        <w:top w:val="none" w:sz="0" w:space="0" w:color="auto"/>
        <w:left w:val="none" w:sz="0" w:space="0" w:color="auto"/>
        <w:bottom w:val="none" w:sz="0" w:space="0" w:color="auto"/>
        <w:right w:val="none" w:sz="0" w:space="0" w:color="auto"/>
      </w:divBdr>
    </w:div>
    <w:div w:id="722172777">
      <w:bodyDiv w:val="1"/>
      <w:marLeft w:val="0"/>
      <w:marRight w:val="0"/>
      <w:marTop w:val="0"/>
      <w:marBottom w:val="0"/>
      <w:divBdr>
        <w:top w:val="none" w:sz="0" w:space="0" w:color="auto"/>
        <w:left w:val="none" w:sz="0" w:space="0" w:color="auto"/>
        <w:bottom w:val="none" w:sz="0" w:space="0" w:color="auto"/>
        <w:right w:val="none" w:sz="0" w:space="0" w:color="auto"/>
      </w:divBdr>
    </w:div>
    <w:div w:id="744642353">
      <w:bodyDiv w:val="1"/>
      <w:marLeft w:val="0"/>
      <w:marRight w:val="0"/>
      <w:marTop w:val="0"/>
      <w:marBottom w:val="0"/>
      <w:divBdr>
        <w:top w:val="none" w:sz="0" w:space="0" w:color="auto"/>
        <w:left w:val="none" w:sz="0" w:space="0" w:color="auto"/>
        <w:bottom w:val="none" w:sz="0" w:space="0" w:color="auto"/>
        <w:right w:val="none" w:sz="0" w:space="0" w:color="auto"/>
      </w:divBdr>
    </w:div>
    <w:div w:id="794715807">
      <w:bodyDiv w:val="1"/>
      <w:marLeft w:val="0"/>
      <w:marRight w:val="0"/>
      <w:marTop w:val="0"/>
      <w:marBottom w:val="0"/>
      <w:divBdr>
        <w:top w:val="none" w:sz="0" w:space="0" w:color="auto"/>
        <w:left w:val="none" w:sz="0" w:space="0" w:color="auto"/>
        <w:bottom w:val="none" w:sz="0" w:space="0" w:color="auto"/>
        <w:right w:val="none" w:sz="0" w:space="0" w:color="auto"/>
      </w:divBdr>
    </w:div>
    <w:div w:id="827206375">
      <w:bodyDiv w:val="1"/>
      <w:marLeft w:val="0"/>
      <w:marRight w:val="0"/>
      <w:marTop w:val="0"/>
      <w:marBottom w:val="0"/>
      <w:divBdr>
        <w:top w:val="none" w:sz="0" w:space="0" w:color="auto"/>
        <w:left w:val="none" w:sz="0" w:space="0" w:color="auto"/>
        <w:bottom w:val="none" w:sz="0" w:space="0" w:color="auto"/>
        <w:right w:val="none" w:sz="0" w:space="0" w:color="auto"/>
      </w:divBdr>
    </w:div>
    <w:div w:id="835076124">
      <w:bodyDiv w:val="1"/>
      <w:marLeft w:val="0"/>
      <w:marRight w:val="0"/>
      <w:marTop w:val="0"/>
      <w:marBottom w:val="0"/>
      <w:divBdr>
        <w:top w:val="none" w:sz="0" w:space="0" w:color="auto"/>
        <w:left w:val="none" w:sz="0" w:space="0" w:color="auto"/>
        <w:bottom w:val="none" w:sz="0" w:space="0" w:color="auto"/>
        <w:right w:val="none" w:sz="0" w:space="0" w:color="auto"/>
      </w:divBdr>
    </w:div>
    <w:div w:id="867833730">
      <w:bodyDiv w:val="1"/>
      <w:marLeft w:val="0"/>
      <w:marRight w:val="0"/>
      <w:marTop w:val="0"/>
      <w:marBottom w:val="0"/>
      <w:divBdr>
        <w:top w:val="none" w:sz="0" w:space="0" w:color="auto"/>
        <w:left w:val="none" w:sz="0" w:space="0" w:color="auto"/>
        <w:bottom w:val="none" w:sz="0" w:space="0" w:color="auto"/>
        <w:right w:val="none" w:sz="0" w:space="0" w:color="auto"/>
      </w:divBdr>
    </w:div>
    <w:div w:id="95055063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14575272">
      <w:bodyDiv w:val="1"/>
      <w:marLeft w:val="0"/>
      <w:marRight w:val="0"/>
      <w:marTop w:val="0"/>
      <w:marBottom w:val="0"/>
      <w:divBdr>
        <w:top w:val="none" w:sz="0" w:space="0" w:color="auto"/>
        <w:left w:val="none" w:sz="0" w:space="0" w:color="auto"/>
        <w:bottom w:val="none" w:sz="0" w:space="0" w:color="auto"/>
        <w:right w:val="none" w:sz="0" w:space="0" w:color="auto"/>
      </w:divBdr>
    </w:div>
    <w:div w:id="1044409228">
      <w:bodyDiv w:val="1"/>
      <w:marLeft w:val="0"/>
      <w:marRight w:val="0"/>
      <w:marTop w:val="0"/>
      <w:marBottom w:val="0"/>
      <w:divBdr>
        <w:top w:val="none" w:sz="0" w:space="0" w:color="auto"/>
        <w:left w:val="none" w:sz="0" w:space="0" w:color="auto"/>
        <w:bottom w:val="none" w:sz="0" w:space="0" w:color="auto"/>
        <w:right w:val="none" w:sz="0" w:space="0" w:color="auto"/>
      </w:divBdr>
    </w:div>
    <w:div w:id="1066680615">
      <w:bodyDiv w:val="1"/>
      <w:marLeft w:val="0"/>
      <w:marRight w:val="0"/>
      <w:marTop w:val="0"/>
      <w:marBottom w:val="0"/>
      <w:divBdr>
        <w:top w:val="none" w:sz="0" w:space="0" w:color="auto"/>
        <w:left w:val="none" w:sz="0" w:space="0" w:color="auto"/>
        <w:bottom w:val="none" w:sz="0" w:space="0" w:color="auto"/>
        <w:right w:val="none" w:sz="0" w:space="0" w:color="auto"/>
      </w:divBdr>
    </w:div>
    <w:div w:id="1072891360">
      <w:bodyDiv w:val="1"/>
      <w:marLeft w:val="0"/>
      <w:marRight w:val="0"/>
      <w:marTop w:val="0"/>
      <w:marBottom w:val="0"/>
      <w:divBdr>
        <w:top w:val="none" w:sz="0" w:space="0" w:color="auto"/>
        <w:left w:val="none" w:sz="0" w:space="0" w:color="auto"/>
        <w:bottom w:val="none" w:sz="0" w:space="0" w:color="auto"/>
        <w:right w:val="none" w:sz="0" w:space="0" w:color="auto"/>
      </w:divBdr>
    </w:div>
    <w:div w:id="1117482467">
      <w:bodyDiv w:val="1"/>
      <w:marLeft w:val="0"/>
      <w:marRight w:val="0"/>
      <w:marTop w:val="0"/>
      <w:marBottom w:val="0"/>
      <w:divBdr>
        <w:top w:val="none" w:sz="0" w:space="0" w:color="auto"/>
        <w:left w:val="none" w:sz="0" w:space="0" w:color="auto"/>
        <w:bottom w:val="none" w:sz="0" w:space="0" w:color="auto"/>
        <w:right w:val="none" w:sz="0" w:space="0" w:color="auto"/>
      </w:divBdr>
    </w:div>
    <w:div w:id="113306500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87675353">
      <w:bodyDiv w:val="1"/>
      <w:marLeft w:val="0"/>
      <w:marRight w:val="0"/>
      <w:marTop w:val="0"/>
      <w:marBottom w:val="0"/>
      <w:divBdr>
        <w:top w:val="none" w:sz="0" w:space="0" w:color="auto"/>
        <w:left w:val="none" w:sz="0" w:space="0" w:color="auto"/>
        <w:bottom w:val="none" w:sz="0" w:space="0" w:color="auto"/>
        <w:right w:val="none" w:sz="0" w:space="0" w:color="auto"/>
      </w:divBdr>
    </w:div>
    <w:div w:id="1214268974">
      <w:bodyDiv w:val="1"/>
      <w:marLeft w:val="0"/>
      <w:marRight w:val="0"/>
      <w:marTop w:val="0"/>
      <w:marBottom w:val="0"/>
      <w:divBdr>
        <w:top w:val="none" w:sz="0" w:space="0" w:color="auto"/>
        <w:left w:val="none" w:sz="0" w:space="0" w:color="auto"/>
        <w:bottom w:val="none" w:sz="0" w:space="0" w:color="auto"/>
        <w:right w:val="none" w:sz="0" w:space="0" w:color="auto"/>
      </w:divBdr>
    </w:div>
    <w:div w:id="132227035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5014129">
      <w:bodyDiv w:val="1"/>
      <w:marLeft w:val="0"/>
      <w:marRight w:val="0"/>
      <w:marTop w:val="0"/>
      <w:marBottom w:val="0"/>
      <w:divBdr>
        <w:top w:val="none" w:sz="0" w:space="0" w:color="auto"/>
        <w:left w:val="none" w:sz="0" w:space="0" w:color="auto"/>
        <w:bottom w:val="none" w:sz="0" w:space="0" w:color="auto"/>
        <w:right w:val="none" w:sz="0" w:space="0" w:color="auto"/>
      </w:divBdr>
    </w:div>
    <w:div w:id="141997908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501197796">
      <w:bodyDiv w:val="1"/>
      <w:marLeft w:val="0"/>
      <w:marRight w:val="0"/>
      <w:marTop w:val="0"/>
      <w:marBottom w:val="0"/>
      <w:divBdr>
        <w:top w:val="none" w:sz="0" w:space="0" w:color="auto"/>
        <w:left w:val="none" w:sz="0" w:space="0" w:color="auto"/>
        <w:bottom w:val="none" w:sz="0" w:space="0" w:color="auto"/>
        <w:right w:val="none" w:sz="0" w:space="0" w:color="auto"/>
      </w:divBdr>
    </w:div>
    <w:div w:id="1519393456">
      <w:bodyDiv w:val="1"/>
      <w:marLeft w:val="0"/>
      <w:marRight w:val="0"/>
      <w:marTop w:val="0"/>
      <w:marBottom w:val="0"/>
      <w:divBdr>
        <w:top w:val="none" w:sz="0" w:space="0" w:color="auto"/>
        <w:left w:val="none" w:sz="0" w:space="0" w:color="auto"/>
        <w:bottom w:val="none" w:sz="0" w:space="0" w:color="auto"/>
        <w:right w:val="none" w:sz="0" w:space="0" w:color="auto"/>
      </w:divBdr>
    </w:div>
    <w:div w:id="1531799130">
      <w:bodyDiv w:val="1"/>
      <w:marLeft w:val="0"/>
      <w:marRight w:val="0"/>
      <w:marTop w:val="0"/>
      <w:marBottom w:val="0"/>
      <w:divBdr>
        <w:top w:val="none" w:sz="0" w:space="0" w:color="auto"/>
        <w:left w:val="none" w:sz="0" w:space="0" w:color="auto"/>
        <w:bottom w:val="none" w:sz="0" w:space="0" w:color="auto"/>
        <w:right w:val="none" w:sz="0" w:space="0" w:color="auto"/>
      </w:divBdr>
    </w:div>
    <w:div w:id="153446200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9093245">
      <w:bodyDiv w:val="1"/>
      <w:marLeft w:val="0"/>
      <w:marRight w:val="0"/>
      <w:marTop w:val="0"/>
      <w:marBottom w:val="0"/>
      <w:divBdr>
        <w:top w:val="none" w:sz="0" w:space="0" w:color="auto"/>
        <w:left w:val="none" w:sz="0" w:space="0" w:color="auto"/>
        <w:bottom w:val="none" w:sz="0" w:space="0" w:color="auto"/>
        <w:right w:val="none" w:sz="0" w:space="0" w:color="auto"/>
      </w:divBdr>
    </w:div>
    <w:div w:id="1649440037">
      <w:bodyDiv w:val="1"/>
      <w:marLeft w:val="0"/>
      <w:marRight w:val="0"/>
      <w:marTop w:val="0"/>
      <w:marBottom w:val="0"/>
      <w:divBdr>
        <w:top w:val="none" w:sz="0" w:space="0" w:color="auto"/>
        <w:left w:val="none" w:sz="0" w:space="0" w:color="auto"/>
        <w:bottom w:val="none" w:sz="0" w:space="0" w:color="auto"/>
        <w:right w:val="none" w:sz="0" w:space="0" w:color="auto"/>
      </w:divBdr>
    </w:div>
    <w:div w:id="1649825995">
      <w:bodyDiv w:val="1"/>
      <w:marLeft w:val="0"/>
      <w:marRight w:val="0"/>
      <w:marTop w:val="0"/>
      <w:marBottom w:val="0"/>
      <w:divBdr>
        <w:top w:val="none" w:sz="0" w:space="0" w:color="auto"/>
        <w:left w:val="none" w:sz="0" w:space="0" w:color="auto"/>
        <w:bottom w:val="none" w:sz="0" w:space="0" w:color="auto"/>
        <w:right w:val="none" w:sz="0" w:space="0" w:color="auto"/>
      </w:divBdr>
    </w:div>
    <w:div w:id="1675649310">
      <w:bodyDiv w:val="1"/>
      <w:marLeft w:val="0"/>
      <w:marRight w:val="0"/>
      <w:marTop w:val="0"/>
      <w:marBottom w:val="0"/>
      <w:divBdr>
        <w:top w:val="none" w:sz="0" w:space="0" w:color="auto"/>
        <w:left w:val="none" w:sz="0" w:space="0" w:color="auto"/>
        <w:bottom w:val="none" w:sz="0" w:space="0" w:color="auto"/>
        <w:right w:val="none" w:sz="0" w:space="0" w:color="auto"/>
      </w:divBdr>
    </w:div>
    <w:div w:id="1686011814">
      <w:bodyDiv w:val="1"/>
      <w:marLeft w:val="0"/>
      <w:marRight w:val="0"/>
      <w:marTop w:val="0"/>
      <w:marBottom w:val="0"/>
      <w:divBdr>
        <w:top w:val="none" w:sz="0" w:space="0" w:color="auto"/>
        <w:left w:val="none" w:sz="0" w:space="0" w:color="auto"/>
        <w:bottom w:val="none" w:sz="0" w:space="0" w:color="auto"/>
        <w:right w:val="none" w:sz="0" w:space="0" w:color="auto"/>
      </w:divBdr>
    </w:div>
    <w:div w:id="1712723412">
      <w:bodyDiv w:val="1"/>
      <w:marLeft w:val="0"/>
      <w:marRight w:val="0"/>
      <w:marTop w:val="0"/>
      <w:marBottom w:val="0"/>
      <w:divBdr>
        <w:top w:val="none" w:sz="0" w:space="0" w:color="auto"/>
        <w:left w:val="none" w:sz="0" w:space="0" w:color="auto"/>
        <w:bottom w:val="none" w:sz="0" w:space="0" w:color="auto"/>
        <w:right w:val="none" w:sz="0" w:space="0" w:color="auto"/>
      </w:divBdr>
    </w:div>
    <w:div w:id="1745835737">
      <w:bodyDiv w:val="1"/>
      <w:marLeft w:val="0"/>
      <w:marRight w:val="0"/>
      <w:marTop w:val="0"/>
      <w:marBottom w:val="0"/>
      <w:divBdr>
        <w:top w:val="none" w:sz="0" w:space="0" w:color="auto"/>
        <w:left w:val="none" w:sz="0" w:space="0" w:color="auto"/>
        <w:bottom w:val="none" w:sz="0" w:space="0" w:color="auto"/>
        <w:right w:val="none" w:sz="0" w:space="0" w:color="auto"/>
      </w:divBdr>
    </w:div>
    <w:div w:id="1746100829">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5191521">
      <w:bodyDiv w:val="1"/>
      <w:marLeft w:val="0"/>
      <w:marRight w:val="0"/>
      <w:marTop w:val="0"/>
      <w:marBottom w:val="0"/>
      <w:divBdr>
        <w:top w:val="none" w:sz="0" w:space="0" w:color="auto"/>
        <w:left w:val="none" w:sz="0" w:space="0" w:color="auto"/>
        <w:bottom w:val="none" w:sz="0" w:space="0" w:color="auto"/>
        <w:right w:val="none" w:sz="0" w:space="0" w:color="auto"/>
      </w:divBdr>
    </w:div>
    <w:div w:id="1810660458">
      <w:bodyDiv w:val="1"/>
      <w:marLeft w:val="0"/>
      <w:marRight w:val="0"/>
      <w:marTop w:val="0"/>
      <w:marBottom w:val="0"/>
      <w:divBdr>
        <w:top w:val="none" w:sz="0" w:space="0" w:color="auto"/>
        <w:left w:val="none" w:sz="0" w:space="0" w:color="auto"/>
        <w:bottom w:val="none" w:sz="0" w:space="0" w:color="auto"/>
        <w:right w:val="none" w:sz="0" w:space="0" w:color="auto"/>
      </w:divBdr>
    </w:div>
    <w:div w:id="1814905564">
      <w:bodyDiv w:val="1"/>
      <w:marLeft w:val="0"/>
      <w:marRight w:val="0"/>
      <w:marTop w:val="0"/>
      <w:marBottom w:val="0"/>
      <w:divBdr>
        <w:top w:val="none" w:sz="0" w:space="0" w:color="auto"/>
        <w:left w:val="none" w:sz="0" w:space="0" w:color="auto"/>
        <w:bottom w:val="none" w:sz="0" w:space="0" w:color="auto"/>
        <w:right w:val="none" w:sz="0" w:space="0" w:color="auto"/>
      </w:divBdr>
    </w:div>
    <w:div w:id="1815219837">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0318690">
      <w:bodyDiv w:val="1"/>
      <w:marLeft w:val="0"/>
      <w:marRight w:val="0"/>
      <w:marTop w:val="0"/>
      <w:marBottom w:val="0"/>
      <w:divBdr>
        <w:top w:val="none" w:sz="0" w:space="0" w:color="auto"/>
        <w:left w:val="none" w:sz="0" w:space="0" w:color="auto"/>
        <w:bottom w:val="none" w:sz="0" w:space="0" w:color="auto"/>
        <w:right w:val="none" w:sz="0" w:space="0" w:color="auto"/>
      </w:divBdr>
    </w:div>
    <w:div w:id="1831436212">
      <w:bodyDiv w:val="1"/>
      <w:marLeft w:val="0"/>
      <w:marRight w:val="0"/>
      <w:marTop w:val="0"/>
      <w:marBottom w:val="0"/>
      <w:divBdr>
        <w:top w:val="none" w:sz="0" w:space="0" w:color="auto"/>
        <w:left w:val="none" w:sz="0" w:space="0" w:color="auto"/>
        <w:bottom w:val="none" w:sz="0" w:space="0" w:color="auto"/>
        <w:right w:val="none" w:sz="0" w:space="0" w:color="auto"/>
      </w:divBdr>
    </w:div>
    <w:div w:id="1867132588">
      <w:bodyDiv w:val="1"/>
      <w:marLeft w:val="0"/>
      <w:marRight w:val="0"/>
      <w:marTop w:val="0"/>
      <w:marBottom w:val="0"/>
      <w:divBdr>
        <w:top w:val="none" w:sz="0" w:space="0" w:color="auto"/>
        <w:left w:val="none" w:sz="0" w:space="0" w:color="auto"/>
        <w:bottom w:val="none" w:sz="0" w:space="0" w:color="auto"/>
        <w:right w:val="none" w:sz="0" w:space="0" w:color="auto"/>
      </w:divBdr>
    </w:div>
    <w:div w:id="1876576661">
      <w:bodyDiv w:val="1"/>
      <w:marLeft w:val="0"/>
      <w:marRight w:val="0"/>
      <w:marTop w:val="0"/>
      <w:marBottom w:val="0"/>
      <w:divBdr>
        <w:top w:val="none" w:sz="0" w:space="0" w:color="auto"/>
        <w:left w:val="none" w:sz="0" w:space="0" w:color="auto"/>
        <w:bottom w:val="none" w:sz="0" w:space="0" w:color="auto"/>
        <w:right w:val="none" w:sz="0" w:space="0" w:color="auto"/>
      </w:divBdr>
    </w:div>
    <w:div w:id="1951818190">
      <w:bodyDiv w:val="1"/>
      <w:marLeft w:val="0"/>
      <w:marRight w:val="0"/>
      <w:marTop w:val="0"/>
      <w:marBottom w:val="0"/>
      <w:divBdr>
        <w:top w:val="none" w:sz="0" w:space="0" w:color="auto"/>
        <w:left w:val="none" w:sz="0" w:space="0" w:color="auto"/>
        <w:bottom w:val="none" w:sz="0" w:space="0" w:color="auto"/>
        <w:right w:val="none" w:sz="0" w:space="0" w:color="auto"/>
      </w:divBdr>
    </w:div>
    <w:div w:id="1962759216">
      <w:bodyDiv w:val="1"/>
      <w:marLeft w:val="0"/>
      <w:marRight w:val="0"/>
      <w:marTop w:val="0"/>
      <w:marBottom w:val="0"/>
      <w:divBdr>
        <w:top w:val="none" w:sz="0" w:space="0" w:color="auto"/>
        <w:left w:val="none" w:sz="0" w:space="0" w:color="auto"/>
        <w:bottom w:val="none" w:sz="0" w:space="0" w:color="auto"/>
        <w:right w:val="none" w:sz="0" w:space="0" w:color="auto"/>
      </w:divBdr>
    </w:div>
    <w:div w:id="2001885592">
      <w:bodyDiv w:val="1"/>
      <w:marLeft w:val="0"/>
      <w:marRight w:val="0"/>
      <w:marTop w:val="0"/>
      <w:marBottom w:val="0"/>
      <w:divBdr>
        <w:top w:val="none" w:sz="0" w:space="0" w:color="auto"/>
        <w:left w:val="none" w:sz="0" w:space="0" w:color="auto"/>
        <w:bottom w:val="none" w:sz="0" w:space="0" w:color="auto"/>
        <w:right w:val="none" w:sz="0" w:space="0" w:color="auto"/>
      </w:divBdr>
    </w:div>
    <w:div w:id="2055233291">
      <w:bodyDiv w:val="1"/>
      <w:marLeft w:val="0"/>
      <w:marRight w:val="0"/>
      <w:marTop w:val="0"/>
      <w:marBottom w:val="0"/>
      <w:divBdr>
        <w:top w:val="none" w:sz="0" w:space="0" w:color="auto"/>
        <w:left w:val="none" w:sz="0" w:space="0" w:color="auto"/>
        <w:bottom w:val="none" w:sz="0" w:space="0" w:color="auto"/>
        <w:right w:val="none" w:sz="0" w:space="0" w:color="auto"/>
      </w:divBdr>
    </w:div>
    <w:div w:id="2079933577">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3143851">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055135">
      <w:bodyDiv w:val="1"/>
      <w:marLeft w:val="0"/>
      <w:marRight w:val="0"/>
      <w:marTop w:val="0"/>
      <w:marBottom w:val="0"/>
      <w:divBdr>
        <w:top w:val="none" w:sz="0" w:space="0" w:color="auto"/>
        <w:left w:val="none" w:sz="0" w:space="0" w:color="auto"/>
        <w:bottom w:val="none" w:sz="0" w:space="0" w:color="auto"/>
        <w:right w:val="none" w:sz="0" w:space="0" w:color="auto"/>
      </w:divBdr>
    </w:div>
    <w:div w:id="21290025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yperlink" Target="https://www.onr.org.uk/about-us/contact-us/notify-onr/" TargetMode="External"/><Relationship Id="rId26" Type="http://schemas.openxmlformats.org/officeDocument/2006/relationships/theme" Target="theme/theme1.xml"/><Relationship Id="rId3" Type="http://schemas.openxmlformats.org/officeDocument/2006/relationships/customXml" Target="../customXml/item2.xml"/><Relationship Id="rId21" Type="http://schemas.openxmlformats.org/officeDocument/2006/relationships/header" Target="header3.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glossaryDocument" Target="glossary/document.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2.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ntTable" Target="fontTable.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oter" Target="footer3.xml"/><Relationship Id="rId10" Type="http://schemas.openxmlformats.org/officeDocument/2006/relationships/styles" Target="styles.xml"/><Relationship Id="rId19" Type="http://schemas.openxmlformats.org/officeDocument/2006/relationships/hyperlink" Target="https://www.onr.org.uk/about-us/contact-us/notify-onr/" TargetMode="Externa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A8BBCE0BCB94590B2A65582494E1E23"/>
        <w:category>
          <w:name w:val="General"/>
          <w:gallery w:val="placeholder"/>
        </w:category>
        <w:types>
          <w:type w:val="bbPlcHdr"/>
        </w:types>
        <w:behaviors>
          <w:behavior w:val="content"/>
        </w:behaviors>
        <w:guid w:val="{7D4D34DE-6887-41A6-9681-83A5559D6395}"/>
      </w:docPartPr>
      <w:docPartBody>
        <w:p w:rsidR="00393534" w:rsidRDefault="007154C5">
          <w:pPr>
            <w:pStyle w:val="7A8BBCE0BCB94590B2A65582494E1E23"/>
          </w:pPr>
          <w:r w:rsidRPr="00D1240B">
            <w:rPr>
              <w:rStyle w:val="PlaceholderText"/>
            </w:rPr>
            <w:t>[Status]</w:t>
          </w:r>
        </w:p>
      </w:docPartBody>
    </w:docPart>
    <w:docPart>
      <w:docPartPr>
        <w:name w:val="5A84220C3C85436FAF83B0842F3E1FD9"/>
        <w:category>
          <w:name w:val="General"/>
          <w:gallery w:val="placeholder"/>
        </w:category>
        <w:types>
          <w:type w:val="bbPlcHdr"/>
        </w:types>
        <w:behaviors>
          <w:behavior w:val="content"/>
        </w:behaviors>
        <w:guid w:val="{E51BD8E5-B5F0-4DE4-A563-750EE6B24E8E}"/>
      </w:docPartPr>
      <w:docPartBody>
        <w:p w:rsidR="00CE486E" w:rsidRDefault="00CE486E" w:rsidP="00CE486E">
          <w:pPr>
            <w:pStyle w:val="5A84220C3C85436FAF83B0842F3E1FD9"/>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1361"/>
    <w:rsid w:val="00082CAA"/>
    <w:rsid w:val="00086C81"/>
    <w:rsid w:val="000F3E42"/>
    <w:rsid w:val="001479F8"/>
    <w:rsid w:val="00183F29"/>
    <w:rsid w:val="001C49A7"/>
    <w:rsid w:val="001D1B24"/>
    <w:rsid w:val="00201910"/>
    <w:rsid w:val="002550FD"/>
    <w:rsid w:val="00333F8E"/>
    <w:rsid w:val="00350199"/>
    <w:rsid w:val="00366160"/>
    <w:rsid w:val="00393534"/>
    <w:rsid w:val="00411444"/>
    <w:rsid w:val="00474C20"/>
    <w:rsid w:val="0048048F"/>
    <w:rsid w:val="0055256E"/>
    <w:rsid w:val="005C0FE9"/>
    <w:rsid w:val="005D6FFD"/>
    <w:rsid w:val="005F1930"/>
    <w:rsid w:val="0060572C"/>
    <w:rsid w:val="006860AB"/>
    <w:rsid w:val="006A4D1F"/>
    <w:rsid w:val="006E4539"/>
    <w:rsid w:val="007154C5"/>
    <w:rsid w:val="00784CF3"/>
    <w:rsid w:val="0079678C"/>
    <w:rsid w:val="007975C4"/>
    <w:rsid w:val="007C4295"/>
    <w:rsid w:val="007D3691"/>
    <w:rsid w:val="00835E07"/>
    <w:rsid w:val="009922A8"/>
    <w:rsid w:val="00A05099"/>
    <w:rsid w:val="00A810FB"/>
    <w:rsid w:val="00AF7C4E"/>
    <w:rsid w:val="00C06657"/>
    <w:rsid w:val="00C41BCC"/>
    <w:rsid w:val="00C94C36"/>
    <w:rsid w:val="00CD2BE0"/>
    <w:rsid w:val="00CE486E"/>
    <w:rsid w:val="00D32B69"/>
    <w:rsid w:val="00D45837"/>
    <w:rsid w:val="00DD7BA4"/>
    <w:rsid w:val="00E10ADD"/>
    <w:rsid w:val="00E318CE"/>
    <w:rsid w:val="00E646E1"/>
    <w:rsid w:val="00E76C3E"/>
    <w:rsid w:val="00E91238"/>
    <w:rsid w:val="00EE2659"/>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E486E"/>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7A8BBCE0BCB94590B2A65582494E1E23">
    <w:name w:val="7A8BBCE0BCB94590B2A65582494E1E23"/>
    <w:pPr>
      <w:spacing w:line="278" w:lineRule="auto"/>
    </w:pPr>
    <w:rPr>
      <w:kern w:val="2"/>
      <w:sz w:val="24"/>
      <w:szCs w:val="24"/>
      <w14:ligatures w14:val="standardContextual"/>
    </w:rPr>
  </w:style>
  <w:style w:type="paragraph" w:customStyle="1" w:styleId="5A84220C3C85436FAF83B0842F3E1FD9">
    <w:name w:val="5A84220C3C85436FAF83B0842F3E1FD9"/>
    <w:rsid w:val="00CE486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TaxCatchAll xmlns="05350e14-297a-489c-ad04-faf6563b232c"/>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66693000-3e12-4b44-a742-9a2ba35b7d28" ContentTypeId="0x0101000C70A82DFAAC384DB9F6EBA2C8B87C57" PreviousValue="false"/>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724e73164808191a758277c779b53781">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0d07b2e48c5c6cb673863f8fde9c9f3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IEEE2006OfficeOnline.xsl" StyleName="IEEE" Version="2006">
  <b:Source>
    <b:Tag>IAE8</b:Tag>
    <b:SourceType>InternetSite</b:SourceType>
    <b:Guid>{9828322D-D151-428C-9D36-AE3ED026A521}</b:Guid>
    <b:Author>
      <b:Author>
        <b:Corporate>IAEA</b:Corporate>
      </b:Author>
    </b:Author>
    <b:Title>INFCIRC/951/Add.1 - Protocol additional to the Agreement between the UK of GB and NI and the IAEA for the Application of Safeguards in the UK of GB and NI in Connection with the Treaty on the Non-Proliferation of Nuclear Weapons</b:Title>
    <b:Year>2021</b:Year>
    <b:URL>https://assets.publishing.service.gov.uk/government/uploads/system/uploads/attachment_data/file/754614/MS_12.2018_VOA_Protocol.pdf</b:URL>
    <b:RefOrder>2</b:RefOrder>
  </b:Source>
  <b:Source>
    <b:Tag>HMG6</b:Tag>
    <b:SourceType>InternetSite</b:SourceType>
    <b:Guid>{A35FF4DF-63D4-40F7-A544-3FD2FF84A3A6}</b:Guid>
    <b:Title>The Nuclear Safeguards (EU Exit) Regulations 2019</b:Title>
    <b:Author>
      <b:Author>
        <b:Corporate>HM Government</b:Corporate>
      </b:Author>
    </b:Author>
    <b:URL>https://www.legislation.gov.uk/uksi/2019/196/contents/made</b:URL>
    <b:RefOrder>1</b:RefOrder>
  </b:Source>
  <b:Source>
    <b:Tag>ONR1</b:Tag>
    <b:SourceType>ElectronicSource</b:SourceType>
    <b:Guid>{6AF41EEC-38D2-4A0F-822D-AE425EA5AE27}</b:Guid>
    <b:Title>ONR-OL-PROC-002 - Process for Notifying Incidents to ONR</b:Title>
    <b:Author>
      <b:Author>
        <b:Corporate>ONR</b:Corporate>
      </b:Author>
    </b:Author>
    <b:RefOrder>3</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17282EB-B374-4F78-89F8-07EC33F79AAC}">
  <ds:schemaRefs>
    <ds:schemaRef ds:uri="http://schemas.microsoft.com/sharepoint/events"/>
  </ds:schemaRefs>
</ds:datastoreItem>
</file>

<file path=customXml/itemProps3.xml><?xml version="1.0" encoding="utf-8"?>
<ds:datastoreItem xmlns:ds="http://schemas.openxmlformats.org/officeDocument/2006/customXml" ds:itemID="{1F796F7F-7425-46D8-8540-E9114EFA6590}">
  <ds:schemaRefs>
    <ds:schemaRef ds:uri="http://purl.org/dc/terms/"/>
    <ds:schemaRef ds:uri="fbd4c4c3-96d4-4265-b68e-6a383a5dca66"/>
    <ds:schemaRef ds:uri="http://schemas.microsoft.com/office/2006/documentManagement/types"/>
    <ds:schemaRef ds:uri="http://purl.org/dc/dcmitype/"/>
    <ds:schemaRef ds:uri="8c4e2855-9588-4bc9-9890-af639bd565eb"/>
    <ds:schemaRef ds:uri="http://www.w3.org/XML/1998/namespace"/>
    <ds:schemaRef ds:uri="http://purl.org/dc/elements/1.1/"/>
    <ds:schemaRef ds:uri="http://schemas.microsoft.com/office/infopath/2007/PartnerControls"/>
    <ds:schemaRef ds:uri="http://schemas.openxmlformats.org/package/2006/metadata/core-properties"/>
    <ds:schemaRef ds:uri="05350e14-297a-489c-ad04-faf6563b232c"/>
    <ds:schemaRef ds:uri="http://schemas.microsoft.com/office/2006/metadata/properties"/>
  </ds:schemaRefs>
</ds:datastoreItem>
</file>

<file path=customXml/itemProps4.xml><?xml version="1.0" encoding="utf-8"?>
<ds:datastoreItem xmlns:ds="http://schemas.openxmlformats.org/officeDocument/2006/customXml" ds:itemID="{9EE2C132-D548-4727-9CDF-8D938EF6C3CD}">
  <ds:schemaRefs>
    <ds:schemaRef ds:uri="http://schemas.microsoft.com/sharepoint/v3/contenttype/forms"/>
  </ds:schemaRefs>
</ds:datastoreItem>
</file>

<file path=customXml/itemProps5.xml><?xml version="1.0" encoding="utf-8"?>
<ds:datastoreItem xmlns:ds="http://schemas.openxmlformats.org/officeDocument/2006/customXml" ds:itemID="{DB27B510-64EE-496A-B50F-DF60A8412558}">
  <ds:schemaRefs>
    <ds:schemaRef ds:uri="Microsoft.SharePoint.Taxonomy.ContentTypeSync"/>
  </ds:schemaRefs>
</ds:datastoreItem>
</file>

<file path=customXml/itemProps6.xml><?xml version="1.0" encoding="utf-8"?>
<ds:datastoreItem xmlns:ds="http://schemas.openxmlformats.org/officeDocument/2006/customXml" ds:itemID="{D6ED39D0-1251-4EE1-A8E0-6B453FC943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31C19422-9DE5-411B-AA02-41F3FE2C87F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19</Pages>
  <Words>3690</Words>
  <Characters>21034</Characters>
  <Application>Microsoft Office Word</Application>
  <DocSecurity>0</DocSecurity>
  <Lines>175</Lines>
  <Paragraphs>49</Paragraphs>
  <ScaleCrop>false</ScaleCrop>
  <Manager>Office for Nuclear Regulation</Manager>
  <Company>Office for Nuclear Regulation</Company>
  <LinksUpToDate>false</LinksUpToDate>
  <CharactersWithSpaces>24675</CharactersWithSpaces>
  <SharedDoc>false</SharedDoc>
  <HLinks>
    <vt:vector size="84" baseType="variant">
      <vt:variant>
        <vt:i4>2687078</vt:i4>
      </vt:variant>
      <vt:variant>
        <vt:i4>99</vt:i4>
      </vt:variant>
      <vt:variant>
        <vt:i4>0</vt:i4>
      </vt:variant>
      <vt:variant>
        <vt:i4>5</vt:i4>
      </vt:variant>
      <vt:variant>
        <vt:lpwstr>https://www.onr.org.uk/about-us/contact-us/notify-onr/</vt:lpwstr>
      </vt:variant>
      <vt:variant>
        <vt:lpwstr/>
      </vt:variant>
      <vt:variant>
        <vt:i4>2687078</vt:i4>
      </vt:variant>
      <vt:variant>
        <vt:i4>87</vt:i4>
      </vt:variant>
      <vt:variant>
        <vt:i4>0</vt:i4>
      </vt:variant>
      <vt:variant>
        <vt:i4>5</vt:i4>
      </vt:variant>
      <vt:variant>
        <vt:lpwstr>https://www.onr.org.uk/about-us/contact-us/notify-onr/</vt:lpwstr>
      </vt:variant>
      <vt:variant>
        <vt:lpwstr/>
      </vt:variant>
      <vt:variant>
        <vt:i4>1572926</vt:i4>
      </vt:variant>
      <vt:variant>
        <vt:i4>71</vt:i4>
      </vt:variant>
      <vt:variant>
        <vt:i4>0</vt:i4>
      </vt:variant>
      <vt:variant>
        <vt:i4>5</vt:i4>
      </vt:variant>
      <vt:variant>
        <vt:lpwstr/>
      </vt:variant>
      <vt:variant>
        <vt:lpwstr>_Toc218867219</vt:lpwstr>
      </vt:variant>
      <vt:variant>
        <vt:i4>1572926</vt:i4>
      </vt:variant>
      <vt:variant>
        <vt:i4>65</vt:i4>
      </vt:variant>
      <vt:variant>
        <vt:i4>0</vt:i4>
      </vt:variant>
      <vt:variant>
        <vt:i4>5</vt:i4>
      </vt:variant>
      <vt:variant>
        <vt:lpwstr/>
      </vt:variant>
      <vt:variant>
        <vt:lpwstr>_Toc218867218</vt:lpwstr>
      </vt:variant>
      <vt:variant>
        <vt:i4>1572926</vt:i4>
      </vt:variant>
      <vt:variant>
        <vt:i4>59</vt:i4>
      </vt:variant>
      <vt:variant>
        <vt:i4>0</vt:i4>
      </vt:variant>
      <vt:variant>
        <vt:i4>5</vt:i4>
      </vt:variant>
      <vt:variant>
        <vt:lpwstr/>
      </vt:variant>
      <vt:variant>
        <vt:lpwstr>_Toc218867217</vt:lpwstr>
      </vt:variant>
      <vt:variant>
        <vt:i4>1572926</vt:i4>
      </vt:variant>
      <vt:variant>
        <vt:i4>53</vt:i4>
      </vt:variant>
      <vt:variant>
        <vt:i4>0</vt:i4>
      </vt:variant>
      <vt:variant>
        <vt:i4>5</vt:i4>
      </vt:variant>
      <vt:variant>
        <vt:lpwstr/>
      </vt:variant>
      <vt:variant>
        <vt:lpwstr>_Toc218867216</vt:lpwstr>
      </vt:variant>
      <vt:variant>
        <vt:i4>1572926</vt:i4>
      </vt:variant>
      <vt:variant>
        <vt:i4>47</vt:i4>
      </vt:variant>
      <vt:variant>
        <vt:i4>0</vt:i4>
      </vt:variant>
      <vt:variant>
        <vt:i4>5</vt:i4>
      </vt:variant>
      <vt:variant>
        <vt:lpwstr/>
      </vt:variant>
      <vt:variant>
        <vt:lpwstr>_Toc218867215</vt:lpwstr>
      </vt:variant>
      <vt:variant>
        <vt:i4>1572926</vt:i4>
      </vt:variant>
      <vt:variant>
        <vt:i4>41</vt:i4>
      </vt:variant>
      <vt:variant>
        <vt:i4>0</vt:i4>
      </vt:variant>
      <vt:variant>
        <vt:i4>5</vt:i4>
      </vt:variant>
      <vt:variant>
        <vt:lpwstr/>
      </vt:variant>
      <vt:variant>
        <vt:lpwstr>_Toc218867214</vt:lpwstr>
      </vt:variant>
      <vt:variant>
        <vt:i4>1572926</vt:i4>
      </vt:variant>
      <vt:variant>
        <vt:i4>35</vt:i4>
      </vt:variant>
      <vt:variant>
        <vt:i4>0</vt:i4>
      </vt:variant>
      <vt:variant>
        <vt:i4>5</vt:i4>
      </vt:variant>
      <vt:variant>
        <vt:lpwstr/>
      </vt:variant>
      <vt:variant>
        <vt:lpwstr>_Toc218867213</vt:lpwstr>
      </vt:variant>
      <vt:variant>
        <vt:i4>1572926</vt:i4>
      </vt:variant>
      <vt:variant>
        <vt:i4>29</vt:i4>
      </vt:variant>
      <vt:variant>
        <vt:i4>0</vt:i4>
      </vt:variant>
      <vt:variant>
        <vt:i4>5</vt:i4>
      </vt:variant>
      <vt:variant>
        <vt:lpwstr/>
      </vt:variant>
      <vt:variant>
        <vt:lpwstr>_Toc218867212</vt:lpwstr>
      </vt:variant>
      <vt:variant>
        <vt:i4>1572926</vt:i4>
      </vt:variant>
      <vt:variant>
        <vt:i4>23</vt:i4>
      </vt:variant>
      <vt:variant>
        <vt:i4>0</vt:i4>
      </vt:variant>
      <vt:variant>
        <vt:i4>5</vt:i4>
      </vt:variant>
      <vt:variant>
        <vt:lpwstr/>
      </vt:variant>
      <vt:variant>
        <vt:lpwstr>_Toc218867211</vt:lpwstr>
      </vt:variant>
      <vt:variant>
        <vt:i4>1572926</vt:i4>
      </vt:variant>
      <vt:variant>
        <vt:i4>17</vt:i4>
      </vt:variant>
      <vt:variant>
        <vt:i4>0</vt:i4>
      </vt:variant>
      <vt:variant>
        <vt:i4>5</vt:i4>
      </vt:variant>
      <vt:variant>
        <vt:lpwstr/>
      </vt:variant>
      <vt:variant>
        <vt:lpwstr>_Toc218867210</vt:lpwstr>
      </vt:variant>
      <vt:variant>
        <vt:i4>1638462</vt:i4>
      </vt:variant>
      <vt:variant>
        <vt:i4>11</vt:i4>
      </vt:variant>
      <vt:variant>
        <vt:i4>0</vt:i4>
      </vt:variant>
      <vt:variant>
        <vt:i4>5</vt:i4>
      </vt:variant>
      <vt:variant>
        <vt:lpwstr/>
      </vt:variant>
      <vt:variant>
        <vt:lpwstr>_Toc218867209</vt:lpwstr>
      </vt:variant>
      <vt:variant>
        <vt:i4>1638462</vt:i4>
      </vt:variant>
      <vt:variant>
        <vt:i4>5</vt:i4>
      </vt:variant>
      <vt:variant>
        <vt:i4>0</vt:i4>
      </vt:variant>
      <vt:variant>
        <vt:i4>5</vt:i4>
      </vt:variant>
      <vt:variant>
        <vt:lpwstr/>
      </vt:variant>
      <vt:variant>
        <vt:lpwstr>_Toc218867208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Notification Guidance for Nuclear Safeguards Incidents</dc:title>
  <dc:subject>[Subtitle or description]</dc:subject>
  <dc:creator>Liam Dunning</dc:creator>
  <cp:keywords>[Key words separated by commas]</cp:keywords>
  <dc:description/>
  <cp:lastModifiedBy>Steve McCabe</cp:lastModifiedBy>
  <cp:revision>2</cp:revision>
  <cp:lastPrinted>2016-11-28T11:35:00Z</cp:lastPrinted>
  <dcterms:created xsi:type="dcterms:W3CDTF">2026-01-29T10:32:00Z</dcterms:created>
  <dcterms:modified xsi:type="dcterms:W3CDTF">2026-01-29T10:32:00Z</dcterms:modified>
  <cp:contentStatus>1.4</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y fmtid="{D5CDD505-2E9C-101B-9397-08002B2CF9AE}" pid="10" name="MediaServiceImageTags">
    <vt:lpwstr/>
  </property>
  <property fmtid="{D5CDD505-2E9C-101B-9397-08002B2CF9AE}" pid="11" name="docLang">
    <vt:lpwstr>en</vt:lpwstr>
  </property>
</Properties>
</file>