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A67260D" w:rsidR="00595C8C" w:rsidRPr="00595C8C" w:rsidRDefault="00595C8C" w:rsidP="00595C8C">
            <w:pPr>
              <w:pStyle w:val="InnerCoverTitle"/>
              <w:rPr>
                <w:sz w:val="36"/>
                <w:szCs w:val="36"/>
              </w:rPr>
            </w:pPr>
            <w:r w:rsidRPr="00595C8C">
              <w:rPr>
                <w:sz w:val="36"/>
                <w:szCs w:val="36"/>
              </w:rPr>
              <w:t xml:space="preserve">ONR </w:t>
            </w:r>
            <w:r w:rsidR="00002389">
              <w:rPr>
                <w:sz w:val="36"/>
                <w:szCs w:val="36"/>
              </w:rPr>
              <w:t xml:space="preserve">Guidance </w:t>
            </w:r>
            <w:r w:rsidR="00393066">
              <w:rPr>
                <w:sz w:val="36"/>
                <w:szCs w:val="36"/>
              </w:rPr>
              <w:t>Document</w:t>
            </w:r>
          </w:p>
          <w:sdt>
            <w:sdtPr>
              <w:rPr>
                <w:sz w:val="48"/>
                <w:szCs w:val="48"/>
              </w:rPr>
              <w:id w:val="1228188510"/>
              <w:placeholder>
                <w:docPart w:val="DefaultPlaceholder_-1854013440"/>
              </w:placeholder>
            </w:sdtPr>
            <w:sdtEndPr/>
            <w:sdtContent>
              <w:p w14:paraId="7C4EA414" w14:textId="1FFDE47B" w:rsidR="00D0226A" w:rsidRPr="00070F3A" w:rsidRDefault="00276272" w:rsidP="001E03E1">
                <w:pPr>
                  <w:pStyle w:val="CoverTitle"/>
                  <w:rPr>
                    <w:sz w:val="48"/>
                    <w:szCs w:val="48"/>
                  </w:rPr>
                </w:pPr>
                <w:sdt>
                  <w:sdtPr>
                    <w:rPr>
                      <w:sz w:val="48"/>
                      <w:szCs w:val="48"/>
                    </w:rPr>
                    <w:alias w:val="Document Title"/>
                    <w:tag w:val=""/>
                    <w:id w:val="-1089070423"/>
                    <w:lock w:val="sdtLocked"/>
                    <w:placeholder>
                      <w:docPart w:val="2DFEC71E95FF4CBA841EBC597116E684"/>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B92718" w:rsidRPr="00070F3A">
                      <w:rPr>
                        <w:sz w:val="48"/>
                        <w:szCs w:val="48"/>
                      </w:rPr>
                      <w:t>Notification Guidance for Incidents involving Nuclear or Radiological Safety</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65BF170C" w14:textId="77777777" w:rsidR="00744FD2" w:rsidRDefault="00744FD2" w:rsidP="00004C16">
      <w:pPr>
        <w:rPr>
          <w:color w:val="22413A"/>
          <w:sz w:val="36"/>
          <w:szCs w:val="36"/>
        </w:rPr>
        <w:sectPr w:rsidR="00744FD2" w:rsidSect="004C4FA8">
          <w:headerReference w:type="default" r:id="rId15"/>
          <w:footerReference w:type="default" r:id="rId16"/>
          <w:pgSz w:w="11906" w:h="16838" w:code="9"/>
          <w:pgMar w:top="1440" w:right="1440" w:bottom="1440" w:left="1440" w:header="397" w:footer="397" w:gutter="0"/>
          <w:cols w:space="312"/>
          <w:titlePg/>
          <w:docGrid w:linePitch="360"/>
        </w:sectPr>
      </w:pPr>
    </w:p>
    <w:sdt>
      <w:sdtPr>
        <w:rPr>
          <w:rFonts w:ascii="Arial" w:eastAsia="Calibri" w:hAnsi="Arial" w:cs="Arial"/>
          <w:color w:val="22413A"/>
          <w:sz w:val="48"/>
          <w:szCs w:val="48"/>
          <w:lang w:eastAsia="en-US" w:bidi="he-IL"/>
        </w:rPr>
        <w:id w:val="-2079117652"/>
        <w:docPartObj>
          <w:docPartGallery w:val="Table of Contents"/>
          <w:docPartUnique/>
        </w:docPartObj>
      </w:sdtPr>
      <w:sdtEndPr/>
      <w:sdtContent>
        <w:p w14:paraId="01851A7B" w14:textId="52487DAC" w:rsidR="001B2353" w:rsidRPr="0003481A" w:rsidRDefault="001B2353" w:rsidP="0003481A">
          <w:pPr>
            <w:pStyle w:val="TOCHeading"/>
            <w:rPr>
              <w:sz w:val="40"/>
              <w:szCs w:val="40"/>
            </w:rPr>
          </w:pPr>
          <w:r w:rsidRPr="0003481A">
            <w:rPr>
              <w:sz w:val="40"/>
              <w:szCs w:val="40"/>
            </w:rPr>
            <w:t>Contents</w:t>
          </w:r>
        </w:p>
        <w:p w14:paraId="066B1FB7" w14:textId="57FF77F7" w:rsidR="005F3506" w:rsidRDefault="001B2353">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20421051" w:history="1">
            <w:r w:rsidR="005F3506" w:rsidRPr="00D203F3">
              <w:rPr>
                <w:rStyle w:val="Hyperlink"/>
              </w:rPr>
              <w:t>1.</w:t>
            </w:r>
            <w:r w:rsidR="005F3506">
              <w:rPr>
                <w:rFonts w:asciiTheme="minorHAnsi" w:eastAsiaTheme="minorEastAsia" w:hAnsiTheme="minorHAnsi" w:cstheme="minorBidi"/>
                <w:kern w:val="2"/>
                <w:szCs w:val="24"/>
                <w:lang w:eastAsia="en-GB" w:bidi="ar-SA"/>
                <w14:ligatures w14:val="standardContextual"/>
              </w:rPr>
              <w:tab/>
            </w:r>
            <w:r w:rsidR="005F3506" w:rsidRPr="00D203F3">
              <w:rPr>
                <w:rStyle w:val="Hyperlink"/>
              </w:rPr>
              <w:t>Introduction</w:t>
            </w:r>
            <w:r w:rsidR="005F3506">
              <w:rPr>
                <w:webHidden/>
              </w:rPr>
              <w:tab/>
            </w:r>
            <w:r w:rsidR="005F3506">
              <w:rPr>
                <w:webHidden/>
              </w:rPr>
              <w:fldChar w:fldCharType="begin"/>
            </w:r>
            <w:r w:rsidR="005F3506">
              <w:rPr>
                <w:webHidden/>
              </w:rPr>
              <w:instrText xml:space="preserve"> PAGEREF _Toc220421051 \h </w:instrText>
            </w:r>
            <w:r w:rsidR="005F3506">
              <w:rPr>
                <w:webHidden/>
              </w:rPr>
            </w:r>
            <w:r w:rsidR="005F3506">
              <w:rPr>
                <w:webHidden/>
              </w:rPr>
              <w:fldChar w:fldCharType="separate"/>
            </w:r>
            <w:r w:rsidR="005F3506">
              <w:rPr>
                <w:webHidden/>
              </w:rPr>
              <w:t>3</w:t>
            </w:r>
            <w:r w:rsidR="005F3506">
              <w:rPr>
                <w:webHidden/>
              </w:rPr>
              <w:fldChar w:fldCharType="end"/>
            </w:r>
          </w:hyperlink>
        </w:p>
        <w:p w14:paraId="56AC729D" w14:textId="62A21AFD"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2" w:history="1">
            <w:r w:rsidRPr="00D203F3">
              <w:rPr>
                <w:rStyle w:val="Hyperlink"/>
              </w:rPr>
              <w:t>1.1.</w:t>
            </w:r>
            <w:r>
              <w:rPr>
                <w:rFonts w:asciiTheme="minorHAnsi" w:eastAsiaTheme="minorEastAsia" w:hAnsiTheme="minorHAnsi" w:cstheme="minorBidi"/>
                <w:kern w:val="2"/>
                <w:szCs w:val="24"/>
                <w:lang w:eastAsia="en-GB" w:bidi="ar-SA"/>
                <w14:ligatures w14:val="standardContextual"/>
              </w:rPr>
              <w:tab/>
            </w:r>
            <w:r w:rsidRPr="00D203F3">
              <w:rPr>
                <w:rStyle w:val="Hyperlink"/>
              </w:rPr>
              <w:t>Purpose</w:t>
            </w:r>
            <w:r>
              <w:rPr>
                <w:webHidden/>
              </w:rPr>
              <w:tab/>
            </w:r>
            <w:r>
              <w:rPr>
                <w:webHidden/>
              </w:rPr>
              <w:fldChar w:fldCharType="begin"/>
            </w:r>
            <w:r>
              <w:rPr>
                <w:webHidden/>
              </w:rPr>
              <w:instrText xml:space="preserve"> PAGEREF _Toc220421052 \h </w:instrText>
            </w:r>
            <w:r>
              <w:rPr>
                <w:webHidden/>
              </w:rPr>
            </w:r>
            <w:r>
              <w:rPr>
                <w:webHidden/>
              </w:rPr>
              <w:fldChar w:fldCharType="separate"/>
            </w:r>
            <w:r>
              <w:rPr>
                <w:webHidden/>
              </w:rPr>
              <w:t>3</w:t>
            </w:r>
            <w:r>
              <w:rPr>
                <w:webHidden/>
              </w:rPr>
              <w:fldChar w:fldCharType="end"/>
            </w:r>
          </w:hyperlink>
        </w:p>
        <w:p w14:paraId="30B5E7A6" w14:textId="0C0A4126"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3" w:history="1">
            <w:r w:rsidRPr="00D203F3">
              <w:rPr>
                <w:rStyle w:val="Hyperlink"/>
              </w:rPr>
              <w:t>1.2.</w:t>
            </w:r>
            <w:r>
              <w:rPr>
                <w:rFonts w:asciiTheme="minorHAnsi" w:eastAsiaTheme="minorEastAsia" w:hAnsiTheme="minorHAnsi" w:cstheme="minorBidi"/>
                <w:kern w:val="2"/>
                <w:szCs w:val="24"/>
                <w:lang w:eastAsia="en-GB" w:bidi="ar-SA"/>
                <w14:ligatures w14:val="standardContextual"/>
              </w:rPr>
              <w:tab/>
            </w:r>
            <w:r w:rsidRPr="00D203F3">
              <w:rPr>
                <w:rStyle w:val="Hyperlink"/>
              </w:rPr>
              <w:t>Scope and Applicability</w:t>
            </w:r>
            <w:r>
              <w:rPr>
                <w:webHidden/>
              </w:rPr>
              <w:tab/>
            </w:r>
            <w:r>
              <w:rPr>
                <w:webHidden/>
              </w:rPr>
              <w:fldChar w:fldCharType="begin"/>
            </w:r>
            <w:r>
              <w:rPr>
                <w:webHidden/>
              </w:rPr>
              <w:instrText xml:space="preserve"> PAGEREF _Toc220421053 \h </w:instrText>
            </w:r>
            <w:r>
              <w:rPr>
                <w:webHidden/>
              </w:rPr>
            </w:r>
            <w:r>
              <w:rPr>
                <w:webHidden/>
              </w:rPr>
              <w:fldChar w:fldCharType="separate"/>
            </w:r>
            <w:r>
              <w:rPr>
                <w:webHidden/>
              </w:rPr>
              <w:t>3</w:t>
            </w:r>
            <w:r>
              <w:rPr>
                <w:webHidden/>
              </w:rPr>
              <w:fldChar w:fldCharType="end"/>
            </w:r>
          </w:hyperlink>
        </w:p>
        <w:p w14:paraId="4D849363" w14:textId="2ED46C97"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4" w:history="1">
            <w:r w:rsidRPr="00D203F3">
              <w:rPr>
                <w:rStyle w:val="Hyperlink"/>
              </w:rPr>
              <w:t>1.3.</w:t>
            </w:r>
            <w:r>
              <w:rPr>
                <w:rFonts w:asciiTheme="minorHAnsi" w:eastAsiaTheme="minorEastAsia" w:hAnsiTheme="minorHAnsi" w:cstheme="minorBidi"/>
                <w:kern w:val="2"/>
                <w:szCs w:val="24"/>
                <w:lang w:eastAsia="en-GB" w:bidi="ar-SA"/>
                <w14:ligatures w14:val="standardContextual"/>
              </w:rPr>
              <w:tab/>
            </w:r>
            <w:r w:rsidRPr="00D203F3">
              <w:rPr>
                <w:rStyle w:val="Hyperlink"/>
              </w:rPr>
              <w:t>Roles and Responsibilities</w:t>
            </w:r>
            <w:r>
              <w:rPr>
                <w:webHidden/>
              </w:rPr>
              <w:tab/>
            </w:r>
            <w:r>
              <w:rPr>
                <w:webHidden/>
              </w:rPr>
              <w:fldChar w:fldCharType="begin"/>
            </w:r>
            <w:r>
              <w:rPr>
                <w:webHidden/>
              </w:rPr>
              <w:instrText xml:space="preserve"> PAGEREF _Toc220421054 \h </w:instrText>
            </w:r>
            <w:r>
              <w:rPr>
                <w:webHidden/>
              </w:rPr>
            </w:r>
            <w:r>
              <w:rPr>
                <w:webHidden/>
              </w:rPr>
              <w:fldChar w:fldCharType="separate"/>
            </w:r>
            <w:r>
              <w:rPr>
                <w:webHidden/>
              </w:rPr>
              <w:t>3</w:t>
            </w:r>
            <w:r>
              <w:rPr>
                <w:webHidden/>
              </w:rPr>
              <w:fldChar w:fldCharType="end"/>
            </w:r>
          </w:hyperlink>
        </w:p>
        <w:p w14:paraId="72170CC3" w14:textId="67106ED2"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5" w:history="1">
            <w:r w:rsidRPr="00D203F3">
              <w:rPr>
                <w:rStyle w:val="Hyperlink"/>
                <w:rFonts w:eastAsiaTheme="majorEastAsia"/>
              </w:rPr>
              <w:t>1.4.</w:t>
            </w:r>
            <w:r>
              <w:rPr>
                <w:rFonts w:asciiTheme="minorHAnsi" w:eastAsiaTheme="minorEastAsia" w:hAnsiTheme="minorHAnsi" w:cstheme="minorBidi"/>
                <w:kern w:val="2"/>
                <w:szCs w:val="24"/>
                <w:lang w:eastAsia="en-GB" w:bidi="ar-SA"/>
                <w14:ligatures w14:val="standardContextual"/>
              </w:rPr>
              <w:tab/>
            </w:r>
            <w:r w:rsidRPr="00D203F3">
              <w:rPr>
                <w:rStyle w:val="Hyperlink"/>
                <w:rFonts w:eastAsiaTheme="majorEastAsia"/>
                <w:shd w:val="clear" w:color="auto" w:fill="FFFFFF"/>
              </w:rPr>
              <w:t>Onward reporting of relevant information by ONR</w:t>
            </w:r>
            <w:r>
              <w:rPr>
                <w:webHidden/>
              </w:rPr>
              <w:tab/>
            </w:r>
            <w:r>
              <w:rPr>
                <w:webHidden/>
              </w:rPr>
              <w:fldChar w:fldCharType="begin"/>
            </w:r>
            <w:r>
              <w:rPr>
                <w:webHidden/>
              </w:rPr>
              <w:instrText xml:space="preserve"> PAGEREF _Toc220421055 \h </w:instrText>
            </w:r>
            <w:r>
              <w:rPr>
                <w:webHidden/>
              </w:rPr>
            </w:r>
            <w:r>
              <w:rPr>
                <w:webHidden/>
              </w:rPr>
              <w:fldChar w:fldCharType="separate"/>
            </w:r>
            <w:r>
              <w:rPr>
                <w:webHidden/>
              </w:rPr>
              <w:t>3</w:t>
            </w:r>
            <w:r>
              <w:rPr>
                <w:webHidden/>
              </w:rPr>
              <w:fldChar w:fldCharType="end"/>
            </w:r>
          </w:hyperlink>
        </w:p>
        <w:p w14:paraId="79517FD6" w14:textId="2E6F7062"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6" w:history="1">
            <w:r w:rsidRPr="00D203F3">
              <w:rPr>
                <w:rStyle w:val="Hyperlink"/>
              </w:rPr>
              <w:t xml:space="preserve">1.5 </w:t>
            </w:r>
            <w:r>
              <w:rPr>
                <w:rFonts w:asciiTheme="minorHAnsi" w:eastAsiaTheme="minorEastAsia" w:hAnsiTheme="minorHAnsi" w:cstheme="minorBidi"/>
                <w:kern w:val="2"/>
                <w:szCs w:val="24"/>
                <w:lang w:eastAsia="en-GB" w:bidi="ar-SA"/>
                <w14:ligatures w14:val="standardContextual"/>
              </w:rPr>
              <w:tab/>
            </w:r>
            <w:r w:rsidRPr="00D203F3">
              <w:rPr>
                <w:rStyle w:val="Hyperlink"/>
              </w:rPr>
              <w:t>Definitions</w:t>
            </w:r>
            <w:r>
              <w:rPr>
                <w:webHidden/>
              </w:rPr>
              <w:tab/>
            </w:r>
            <w:r>
              <w:rPr>
                <w:webHidden/>
              </w:rPr>
              <w:fldChar w:fldCharType="begin"/>
            </w:r>
            <w:r>
              <w:rPr>
                <w:webHidden/>
              </w:rPr>
              <w:instrText xml:space="preserve"> PAGEREF _Toc220421056 \h </w:instrText>
            </w:r>
            <w:r>
              <w:rPr>
                <w:webHidden/>
              </w:rPr>
            </w:r>
            <w:r>
              <w:rPr>
                <w:webHidden/>
              </w:rPr>
              <w:fldChar w:fldCharType="separate"/>
            </w:r>
            <w:r>
              <w:rPr>
                <w:webHidden/>
              </w:rPr>
              <w:t>4</w:t>
            </w:r>
            <w:r>
              <w:rPr>
                <w:webHidden/>
              </w:rPr>
              <w:fldChar w:fldCharType="end"/>
            </w:r>
          </w:hyperlink>
        </w:p>
        <w:p w14:paraId="46A21D44" w14:textId="53CC0AEE" w:rsidR="005F3506" w:rsidRDefault="005F350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21057" w:history="1">
            <w:r w:rsidRPr="00D203F3">
              <w:rPr>
                <w:rStyle w:val="Hyperlink"/>
              </w:rPr>
              <w:t>2.</w:t>
            </w:r>
            <w:r>
              <w:rPr>
                <w:rFonts w:asciiTheme="minorHAnsi" w:eastAsiaTheme="minorEastAsia" w:hAnsiTheme="minorHAnsi" w:cstheme="minorBidi"/>
                <w:kern w:val="2"/>
                <w:szCs w:val="24"/>
                <w:lang w:eastAsia="en-GB" w:bidi="ar-SA"/>
                <w14:ligatures w14:val="standardContextual"/>
              </w:rPr>
              <w:tab/>
            </w:r>
            <w:r w:rsidRPr="00D203F3">
              <w:rPr>
                <w:rStyle w:val="Hyperlink"/>
              </w:rPr>
              <w:t>ONR’s Incident Categories</w:t>
            </w:r>
            <w:r>
              <w:rPr>
                <w:webHidden/>
              </w:rPr>
              <w:tab/>
            </w:r>
            <w:r>
              <w:rPr>
                <w:webHidden/>
              </w:rPr>
              <w:fldChar w:fldCharType="begin"/>
            </w:r>
            <w:r>
              <w:rPr>
                <w:webHidden/>
              </w:rPr>
              <w:instrText xml:space="preserve"> PAGEREF _Toc220421057 \h </w:instrText>
            </w:r>
            <w:r>
              <w:rPr>
                <w:webHidden/>
              </w:rPr>
            </w:r>
            <w:r>
              <w:rPr>
                <w:webHidden/>
              </w:rPr>
              <w:fldChar w:fldCharType="separate"/>
            </w:r>
            <w:r>
              <w:rPr>
                <w:webHidden/>
              </w:rPr>
              <w:t>5</w:t>
            </w:r>
            <w:r>
              <w:rPr>
                <w:webHidden/>
              </w:rPr>
              <w:fldChar w:fldCharType="end"/>
            </w:r>
          </w:hyperlink>
        </w:p>
        <w:p w14:paraId="5449A287" w14:textId="1761418E"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8" w:history="1">
            <w:r w:rsidRPr="00D203F3">
              <w:rPr>
                <w:rStyle w:val="Hyperlink"/>
              </w:rPr>
              <w:t>2.1.</w:t>
            </w:r>
            <w:r>
              <w:rPr>
                <w:rFonts w:asciiTheme="minorHAnsi" w:eastAsiaTheme="minorEastAsia" w:hAnsiTheme="minorHAnsi" w:cstheme="minorBidi"/>
                <w:kern w:val="2"/>
                <w:szCs w:val="24"/>
                <w:lang w:eastAsia="en-GB" w:bidi="ar-SA"/>
                <w14:ligatures w14:val="standardContextual"/>
              </w:rPr>
              <w:tab/>
            </w:r>
            <w:r w:rsidRPr="00D203F3">
              <w:rPr>
                <w:rStyle w:val="Hyperlink"/>
              </w:rPr>
              <w:t>Implementing ONR’s Nuclear and Radiological Safety Incident Categories</w:t>
            </w:r>
            <w:r>
              <w:rPr>
                <w:webHidden/>
              </w:rPr>
              <w:tab/>
            </w:r>
            <w:r>
              <w:rPr>
                <w:webHidden/>
              </w:rPr>
              <w:fldChar w:fldCharType="begin"/>
            </w:r>
            <w:r>
              <w:rPr>
                <w:webHidden/>
              </w:rPr>
              <w:instrText xml:space="preserve"> PAGEREF _Toc220421058 \h </w:instrText>
            </w:r>
            <w:r>
              <w:rPr>
                <w:webHidden/>
              </w:rPr>
            </w:r>
            <w:r>
              <w:rPr>
                <w:webHidden/>
              </w:rPr>
              <w:fldChar w:fldCharType="separate"/>
            </w:r>
            <w:r>
              <w:rPr>
                <w:webHidden/>
              </w:rPr>
              <w:t>5</w:t>
            </w:r>
            <w:r>
              <w:rPr>
                <w:webHidden/>
              </w:rPr>
              <w:fldChar w:fldCharType="end"/>
            </w:r>
          </w:hyperlink>
        </w:p>
        <w:p w14:paraId="27ECF34E" w14:textId="2CF641F7" w:rsidR="005F3506" w:rsidRDefault="005F3506">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1059" w:history="1">
            <w:r w:rsidRPr="00D203F3">
              <w:rPr>
                <w:rStyle w:val="Hyperlink"/>
              </w:rPr>
              <w:t>2.2.</w:t>
            </w:r>
            <w:r>
              <w:rPr>
                <w:rFonts w:asciiTheme="minorHAnsi" w:eastAsiaTheme="minorEastAsia" w:hAnsiTheme="minorHAnsi" w:cstheme="minorBidi"/>
                <w:kern w:val="2"/>
                <w:szCs w:val="24"/>
                <w:lang w:eastAsia="en-GB" w:bidi="ar-SA"/>
                <w14:ligatures w14:val="standardContextual"/>
              </w:rPr>
              <w:tab/>
            </w:r>
            <w:r w:rsidRPr="00D203F3">
              <w:rPr>
                <w:rStyle w:val="Hyperlink"/>
              </w:rPr>
              <w:t>Incident significance</w:t>
            </w:r>
            <w:r>
              <w:rPr>
                <w:webHidden/>
              </w:rPr>
              <w:tab/>
            </w:r>
            <w:r>
              <w:rPr>
                <w:webHidden/>
              </w:rPr>
              <w:fldChar w:fldCharType="begin"/>
            </w:r>
            <w:r>
              <w:rPr>
                <w:webHidden/>
              </w:rPr>
              <w:instrText xml:space="preserve"> PAGEREF _Toc220421059 \h </w:instrText>
            </w:r>
            <w:r>
              <w:rPr>
                <w:webHidden/>
              </w:rPr>
            </w:r>
            <w:r>
              <w:rPr>
                <w:webHidden/>
              </w:rPr>
              <w:fldChar w:fldCharType="separate"/>
            </w:r>
            <w:r>
              <w:rPr>
                <w:webHidden/>
              </w:rPr>
              <w:t>6</w:t>
            </w:r>
            <w:r>
              <w:rPr>
                <w:webHidden/>
              </w:rPr>
              <w:fldChar w:fldCharType="end"/>
            </w:r>
          </w:hyperlink>
        </w:p>
        <w:p w14:paraId="483EBE25" w14:textId="78A6FB49" w:rsidR="005F3506" w:rsidRDefault="005F3506">
          <w:pPr>
            <w:pStyle w:val="TOC1"/>
            <w:rPr>
              <w:rFonts w:asciiTheme="minorHAnsi" w:eastAsiaTheme="minorEastAsia" w:hAnsiTheme="minorHAnsi" w:cstheme="minorBidi"/>
              <w:kern w:val="2"/>
              <w:szCs w:val="24"/>
              <w:lang w:eastAsia="en-GB" w:bidi="ar-SA"/>
              <w14:ligatures w14:val="standardContextual"/>
            </w:rPr>
          </w:pPr>
          <w:hyperlink w:anchor="_Toc220421060" w:history="1">
            <w:r w:rsidRPr="00D203F3">
              <w:rPr>
                <w:rStyle w:val="Hyperlink"/>
              </w:rPr>
              <w:t>References</w:t>
            </w:r>
            <w:r>
              <w:rPr>
                <w:webHidden/>
              </w:rPr>
              <w:tab/>
            </w:r>
            <w:r>
              <w:rPr>
                <w:webHidden/>
              </w:rPr>
              <w:fldChar w:fldCharType="begin"/>
            </w:r>
            <w:r>
              <w:rPr>
                <w:webHidden/>
              </w:rPr>
              <w:instrText xml:space="preserve"> PAGEREF _Toc220421060 \h </w:instrText>
            </w:r>
            <w:r>
              <w:rPr>
                <w:webHidden/>
              </w:rPr>
            </w:r>
            <w:r>
              <w:rPr>
                <w:webHidden/>
              </w:rPr>
              <w:fldChar w:fldCharType="separate"/>
            </w:r>
            <w:r>
              <w:rPr>
                <w:webHidden/>
              </w:rPr>
              <w:t>7</w:t>
            </w:r>
            <w:r>
              <w:rPr>
                <w:webHidden/>
              </w:rPr>
              <w:fldChar w:fldCharType="end"/>
            </w:r>
          </w:hyperlink>
        </w:p>
        <w:p w14:paraId="2A115DDF" w14:textId="43FC7AF6" w:rsidR="005F3506" w:rsidRDefault="005F3506">
          <w:pPr>
            <w:pStyle w:val="TOC1"/>
            <w:rPr>
              <w:rFonts w:asciiTheme="minorHAnsi" w:eastAsiaTheme="minorEastAsia" w:hAnsiTheme="minorHAnsi" w:cstheme="minorBidi"/>
              <w:kern w:val="2"/>
              <w:szCs w:val="24"/>
              <w:lang w:eastAsia="en-GB" w:bidi="ar-SA"/>
              <w14:ligatures w14:val="standardContextual"/>
            </w:rPr>
          </w:pPr>
          <w:hyperlink w:anchor="_Toc220421061" w:history="1">
            <w:r w:rsidRPr="00D203F3">
              <w:rPr>
                <w:rStyle w:val="Hyperlink"/>
              </w:rPr>
              <w:t>Appendix A – Nuclear Safety Incident Categories</w:t>
            </w:r>
            <w:r>
              <w:rPr>
                <w:webHidden/>
              </w:rPr>
              <w:tab/>
            </w:r>
            <w:r>
              <w:rPr>
                <w:webHidden/>
              </w:rPr>
              <w:fldChar w:fldCharType="begin"/>
            </w:r>
            <w:r>
              <w:rPr>
                <w:webHidden/>
              </w:rPr>
              <w:instrText xml:space="preserve"> PAGEREF _Toc220421061 \h </w:instrText>
            </w:r>
            <w:r>
              <w:rPr>
                <w:webHidden/>
              </w:rPr>
            </w:r>
            <w:r>
              <w:rPr>
                <w:webHidden/>
              </w:rPr>
              <w:fldChar w:fldCharType="separate"/>
            </w:r>
            <w:r>
              <w:rPr>
                <w:webHidden/>
              </w:rPr>
              <w:t>8</w:t>
            </w:r>
            <w:r>
              <w:rPr>
                <w:webHidden/>
              </w:rPr>
              <w:fldChar w:fldCharType="end"/>
            </w:r>
          </w:hyperlink>
        </w:p>
        <w:p w14:paraId="774AF1F9" w14:textId="2809C58B" w:rsidR="005F3506" w:rsidRDefault="005F3506">
          <w:pPr>
            <w:pStyle w:val="TOC1"/>
            <w:rPr>
              <w:rFonts w:asciiTheme="minorHAnsi" w:eastAsiaTheme="minorEastAsia" w:hAnsiTheme="minorHAnsi" w:cstheme="minorBidi"/>
              <w:kern w:val="2"/>
              <w:szCs w:val="24"/>
              <w:lang w:eastAsia="en-GB" w:bidi="ar-SA"/>
              <w14:ligatures w14:val="standardContextual"/>
            </w:rPr>
          </w:pPr>
          <w:hyperlink w:anchor="_Toc220421062" w:history="1">
            <w:r w:rsidRPr="00D203F3">
              <w:rPr>
                <w:rStyle w:val="Hyperlink"/>
              </w:rPr>
              <w:t>Appendix B – Radiological Safety Incident Categories</w:t>
            </w:r>
            <w:r>
              <w:rPr>
                <w:webHidden/>
              </w:rPr>
              <w:tab/>
            </w:r>
            <w:r>
              <w:rPr>
                <w:webHidden/>
              </w:rPr>
              <w:fldChar w:fldCharType="begin"/>
            </w:r>
            <w:r>
              <w:rPr>
                <w:webHidden/>
              </w:rPr>
              <w:instrText xml:space="preserve"> PAGEREF _Toc220421062 \h </w:instrText>
            </w:r>
            <w:r>
              <w:rPr>
                <w:webHidden/>
              </w:rPr>
            </w:r>
            <w:r>
              <w:rPr>
                <w:webHidden/>
              </w:rPr>
              <w:fldChar w:fldCharType="separate"/>
            </w:r>
            <w:r>
              <w:rPr>
                <w:webHidden/>
              </w:rPr>
              <w:t>23</w:t>
            </w:r>
            <w:r>
              <w:rPr>
                <w:webHidden/>
              </w:rPr>
              <w:fldChar w:fldCharType="end"/>
            </w:r>
          </w:hyperlink>
        </w:p>
        <w:p w14:paraId="1131E5FB" w14:textId="14E81334" w:rsidR="005F3506" w:rsidRDefault="005F3506">
          <w:pPr>
            <w:pStyle w:val="TOC1"/>
            <w:rPr>
              <w:rFonts w:asciiTheme="minorHAnsi" w:eastAsiaTheme="minorEastAsia" w:hAnsiTheme="minorHAnsi" w:cstheme="minorBidi"/>
              <w:kern w:val="2"/>
              <w:szCs w:val="24"/>
              <w:lang w:eastAsia="en-GB" w:bidi="ar-SA"/>
              <w14:ligatures w14:val="standardContextual"/>
            </w:rPr>
          </w:pPr>
          <w:hyperlink w:anchor="_Toc220421063" w:history="1">
            <w:r w:rsidRPr="00D203F3">
              <w:rPr>
                <w:rStyle w:val="Hyperlink"/>
              </w:rPr>
              <w:t>Appendix C – Media Interest Incident Category</w:t>
            </w:r>
            <w:r>
              <w:rPr>
                <w:webHidden/>
              </w:rPr>
              <w:tab/>
            </w:r>
            <w:r>
              <w:rPr>
                <w:webHidden/>
              </w:rPr>
              <w:fldChar w:fldCharType="begin"/>
            </w:r>
            <w:r>
              <w:rPr>
                <w:webHidden/>
              </w:rPr>
              <w:instrText xml:space="preserve"> PAGEREF _Toc220421063 \h </w:instrText>
            </w:r>
            <w:r>
              <w:rPr>
                <w:webHidden/>
              </w:rPr>
            </w:r>
            <w:r>
              <w:rPr>
                <w:webHidden/>
              </w:rPr>
              <w:fldChar w:fldCharType="separate"/>
            </w:r>
            <w:r>
              <w:rPr>
                <w:webHidden/>
              </w:rPr>
              <w:t>34</w:t>
            </w:r>
            <w:r>
              <w:rPr>
                <w:webHidden/>
              </w:rPr>
              <w:fldChar w:fldCharType="end"/>
            </w:r>
          </w:hyperlink>
        </w:p>
        <w:p w14:paraId="42507FDC" w14:textId="6D418D7E" w:rsidR="005F3506" w:rsidRDefault="005F3506">
          <w:pPr>
            <w:pStyle w:val="TOC1"/>
            <w:rPr>
              <w:rFonts w:asciiTheme="minorHAnsi" w:eastAsiaTheme="minorEastAsia" w:hAnsiTheme="minorHAnsi" w:cstheme="minorBidi"/>
              <w:kern w:val="2"/>
              <w:szCs w:val="24"/>
              <w:lang w:eastAsia="en-GB" w:bidi="ar-SA"/>
              <w14:ligatures w14:val="standardContextual"/>
            </w:rPr>
          </w:pPr>
          <w:hyperlink w:anchor="_Toc220421064" w:history="1">
            <w:r w:rsidRPr="00D203F3">
              <w:rPr>
                <w:rStyle w:val="Hyperlink"/>
              </w:rPr>
              <w:t>Document Control Information</w:t>
            </w:r>
            <w:r>
              <w:rPr>
                <w:webHidden/>
              </w:rPr>
              <w:tab/>
            </w:r>
            <w:r>
              <w:rPr>
                <w:webHidden/>
              </w:rPr>
              <w:fldChar w:fldCharType="begin"/>
            </w:r>
            <w:r>
              <w:rPr>
                <w:webHidden/>
              </w:rPr>
              <w:instrText xml:space="preserve"> PAGEREF _Toc220421064 \h </w:instrText>
            </w:r>
            <w:r>
              <w:rPr>
                <w:webHidden/>
              </w:rPr>
            </w:r>
            <w:r>
              <w:rPr>
                <w:webHidden/>
              </w:rPr>
              <w:fldChar w:fldCharType="separate"/>
            </w:r>
            <w:r>
              <w:rPr>
                <w:webHidden/>
              </w:rPr>
              <w:t>35</w:t>
            </w:r>
            <w:r>
              <w:rPr>
                <w:webHidden/>
              </w:rPr>
              <w:fldChar w:fldCharType="end"/>
            </w:r>
          </w:hyperlink>
        </w:p>
        <w:p w14:paraId="6A559FFF" w14:textId="2546052C" w:rsidR="001B2353" w:rsidRDefault="001B2353">
          <w:r>
            <w:rPr>
              <w:b/>
              <w:bCs/>
            </w:rPr>
            <w:fldChar w:fldCharType="end"/>
          </w:r>
        </w:p>
        <w:p w14:paraId="5FE26A92" w14:textId="77777777" w:rsidR="006F3A65" w:rsidRDefault="00276272" w:rsidP="00267815">
          <w:pPr>
            <w:rPr>
              <w:color w:val="22413A"/>
              <w:sz w:val="48"/>
              <w:szCs w:val="48"/>
            </w:rPr>
          </w:pPr>
        </w:p>
      </w:sdtContent>
    </w:sdt>
    <w:p w14:paraId="0CC4B54A" w14:textId="667CE176" w:rsidR="00267815" w:rsidRDefault="00320D2F" w:rsidP="00267815">
      <w:r>
        <w:fldChar w:fldCharType="begin"/>
      </w:r>
      <w:r>
        <w:instrText xml:space="preserve"> TOC \o "1-1" \h \z \u </w:instrText>
      </w:r>
      <w:r>
        <w:fldChar w:fldCharType="separate"/>
      </w:r>
      <w:r>
        <w:rPr>
          <w:noProof/>
        </w:rPr>
        <w:fldChar w:fldCharType="end"/>
      </w:r>
    </w:p>
    <w:p w14:paraId="716B9A7E" w14:textId="77777777" w:rsidR="003E098E" w:rsidRDefault="003E098E" w:rsidP="00267815"/>
    <w:p w14:paraId="4812BFF8" w14:textId="77777777" w:rsidR="003E098E" w:rsidRDefault="003E098E" w:rsidP="00267815">
      <w:pPr>
        <w:sectPr w:rsidR="003E098E" w:rsidSect="004C4FA8">
          <w:headerReference w:type="even" r:id="rId17"/>
          <w:headerReference w:type="default" r:id="rId18"/>
          <w:footerReference w:type="even" r:id="rId19"/>
          <w:footerReference w:type="default" r:id="rId20"/>
          <w:pgSz w:w="11906" w:h="16838" w:code="9"/>
          <w:pgMar w:top="1440" w:right="1440" w:bottom="1440" w:left="1440" w:header="397" w:footer="397" w:gutter="0"/>
          <w:cols w:space="312"/>
          <w:docGrid w:linePitch="360"/>
        </w:sectPr>
      </w:pPr>
    </w:p>
    <w:p w14:paraId="43A875A4" w14:textId="7F61F835" w:rsidR="008D49A5" w:rsidRPr="00223090" w:rsidRDefault="008D49A5" w:rsidP="00494E84">
      <w:pPr>
        <w:pStyle w:val="Heading1"/>
      </w:pPr>
      <w:bookmarkStart w:id="1" w:name="_Toc218612993"/>
      <w:bookmarkStart w:id="2" w:name="_Toc220421051"/>
      <w:bookmarkEnd w:id="0"/>
      <w:r w:rsidRPr="00223090">
        <w:lastRenderedPageBreak/>
        <w:t>Introduction</w:t>
      </w:r>
      <w:bookmarkEnd w:id="1"/>
      <w:bookmarkEnd w:id="2"/>
    </w:p>
    <w:p w14:paraId="616F197D" w14:textId="77777777" w:rsidR="008D49A5" w:rsidRPr="00FA33FE" w:rsidRDefault="008D49A5" w:rsidP="00494E84">
      <w:pPr>
        <w:pStyle w:val="Heading2"/>
      </w:pPr>
      <w:bookmarkStart w:id="3" w:name="_Toc220421052"/>
      <w:r w:rsidRPr="00FA33FE">
        <w:t>Purpose</w:t>
      </w:r>
      <w:bookmarkEnd w:id="3"/>
    </w:p>
    <w:p w14:paraId="37E6020B" w14:textId="07753123" w:rsidR="005F7714" w:rsidRDefault="005F7714" w:rsidP="005F7714">
      <w:r w:rsidRPr="00261683">
        <w:t>T</w:t>
      </w:r>
      <w:r>
        <w:t xml:space="preserve">his document </w:t>
      </w:r>
      <w:r w:rsidR="007F2614">
        <w:t>provides</w:t>
      </w:r>
      <w:r w:rsidR="00AB3F90">
        <w:t xml:space="preserve"> </w:t>
      </w:r>
      <w:r w:rsidR="002D063E">
        <w:t>guidance for</w:t>
      </w:r>
      <w:r w:rsidR="00C15CFF">
        <w:t xml:space="preserve"> </w:t>
      </w:r>
      <w:r>
        <w:t xml:space="preserve">Nuclear </w:t>
      </w:r>
      <w:r w:rsidR="00002576">
        <w:t>S</w:t>
      </w:r>
      <w:r w:rsidR="001B5894">
        <w:t xml:space="preserve">ite </w:t>
      </w:r>
      <w:r w:rsidR="00E01259">
        <w:t xml:space="preserve">Licensees </w:t>
      </w:r>
      <w:r w:rsidR="005E57F0">
        <w:t xml:space="preserve">to </w:t>
      </w:r>
      <w:r w:rsidR="00EC4687">
        <w:t>enabl</w:t>
      </w:r>
      <w:r w:rsidR="005E57F0">
        <w:t>e</w:t>
      </w:r>
      <w:r w:rsidR="00EC4687">
        <w:t xml:space="preserve"> </w:t>
      </w:r>
      <w:r w:rsidR="00DC036B">
        <w:t xml:space="preserve">consistent and transparent </w:t>
      </w:r>
      <w:r w:rsidR="00867108" w:rsidRPr="00FC33C1">
        <w:t>reporting</w:t>
      </w:r>
      <w:r w:rsidR="00867108">
        <w:t xml:space="preserve"> </w:t>
      </w:r>
      <w:r w:rsidR="00A67332">
        <w:t xml:space="preserve">of </w:t>
      </w:r>
      <w:r w:rsidR="00DC036B">
        <w:t>incidents</w:t>
      </w:r>
      <w:r>
        <w:t xml:space="preserve">. </w:t>
      </w:r>
      <w:r w:rsidR="0040221E">
        <w:t xml:space="preserve">It </w:t>
      </w:r>
      <w:r w:rsidR="007E488C">
        <w:t>supports</w:t>
      </w:r>
      <w:r>
        <w:t xml:space="preserve"> </w:t>
      </w:r>
      <w:r w:rsidR="00E01259">
        <w:t xml:space="preserve">these </w:t>
      </w:r>
      <w:r w:rsidR="00D05311">
        <w:t>licensee</w:t>
      </w:r>
      <w:r w:rsidR="00D35223">
        <w:t xml:space="preserve"> in their </w:t>
      </w:r>
      <w:r>
        <w:t>implement</w:t>
      </w:r>
      <w:r w:rsidR="007E488C">
        <w:t>a</w:t>
      </w:r>
      <w:r w:rsidR="00EA07B7">
        <w:t>tion of</w:t>
      </w:r>
      <w:r>
        <w:t xml:space="preserve"> ONR’s </w:t>
      </w:r>
      <w:r w:rsidDel="003B2833">
        <w:t xml:space="preserve">incident notification </w:t>
      </w:r>
      <w:r>
        <w:t>process</w:t>
      </w:r>
      <w:r w:rsidR="007048FA">
        <w:t xml:space="preserve"> </w:t>
      </w:r>
      <w:r w:rsidR="00D704E7">
        <w:t>(</w:t>
      </w:r>
      <w:r w:rsidR="004C4FA8">
        <w:t>ref.</w:t>
      </w:r>
      <w:sdt>
        <w:sdtPr>
          <w:id w:val="288092884"/>
          <w:citation/>
        </w:sdtPr>
        <w:sdtEndPr/>
        <w:sdtContent>
          <w:r w:rsidRPr="00B021DC">
            <w:fldChar w:fldCharType="begin"/>
          </w:r>
          <w:r w:rsidR="004770E1" w:rsidRPr="00B021DC">
            <w:instrText xml:space="preserve">CITATION Pro1 \l 2057 </w:instrText>
          </w:r>
          <w:r w:rsidRPr="00B021DC">
            <w:fldChar w:fldCharType="separate"/>
          </w:r>
          <w:r w:rsidR="00872703">
            <w:rPr>
              <w:noProof/>
            </w:rPr>
            <w:t xml:space="preserve"> </w:t>
          </w:r>
          <w:r w:rsidR="00872703" w:rsidRPr="00872703">
            <w:rPr>
              <w:noProof/>
            </w:rPr>
            <w:t>[1]</w:t>
          </w:r>
          <w:r w:rsidRPr="00B021DC">
            <w:fldChar w:fldCharType="end"/>
          </w:r>
        </w:sdtContent>
      </w:sdt>
      <w:r w:rsidR="00D704E7" w:rsidRPr="00B021DC">
        <w:t>)</w:t>
      </w:r>
      <w:r w:rsidRPr="00B021DC">
        <w:t xml:space="preserve"> </w:t>
      </w:r>
      <w:r w:rsidRPr="00437F4B">
        <w:t>within</w:t>
      </w:r>
      <w:r>
        <w:t xml:space="preserve"> their Licen</w:t>
      </w:r>
      <w:r w:rsidR="004770E1">
        <w:t>c</w:t>
      </w:r>
      <w:r>
        <w:t>e Condition (LC) 7 compliance arrangements</w:t>
      </w:r>
      <w:r w:rsidR="004770E1">
        <w:t xml:space="preserve"> (</w:t>
      </w:r>
      <w:r w:rsidR="00A579A3">
        <w:t xml:space="preserve">ref. </w:t>
      </w:r>
      <w:sdt>
        <w:sdtPr>
          <w:id w:val="1666117550"/>
          <w:citation/>
        </w:sdtPr>
        <w:sdtEndPr/>
        <w:sdtContent>
          <w:r w:rsidR="00302210">
            <w:fldChar w:fldCharType="begin"/>
          </w:r>
          <w:r w:rsidR="00302210">
            <w:instrText xml:space="preserve"> CITATION ONR17 \l 2057 </w:instrText>
          </w:r>
          <w:r w:rsidR="00302210">
            <w:fldChar w:fldCharType="separate"/>
          </w:r>
          <w:r w:rsidR="00872703" w:rsidRPr="00872703">
            <w:rPr>
              <w:noProof/>
            </w:rPr>
            <w:t>[2]</w:t>
          </w:r>
          <w:r w:rsidR="00302210">
            <w:fldChar w:fldCharType="end"/>
          </w:r>
        </w:sdtContent>
      </w:sdt>
      <w:r w:rsidR="004770E1">
        <w:t>)</w:t>
      </w:r>
      <w:r>
        <w:t>.</w:t>
      </w:r>
    </w:p>
    <w:p w14:paraId="0DE92CF3" w14:textId="73567FE1" w:rsidR="005F7714" w:rsidRDefault="005F7714" w:rsidP="005F7714">
      <w:r>
        <w:t>This guidance</w:t>
      </w:r>
      <w:r w:rsidR="00E61CB2">
        <w:t>, which</w:t>
      </w:r>
      <w:r>
        <w:t xml:space="preserve"> </w:t>
      </w:r>
      <w:r w:rsidR="00E5065E">
        <w:t>compliments</w:t>
      </w:r>
      <w:r>
        <w:t xml:space="preserve"> ONR’s Technical Inspection </w:t>
      </w:r>
      <w:r w:rsidR="00E5065E">
        <w:t>Guide</w:t>
      </w:r>
      <w:r>
        <w:t xml:space="preserve"> (TIG) for </w:t>
      </w:r>
      <w:r w:rsidR="00D704E7">
        <w:t>LC</w:t>
      </w:r>
      <w:r>
        <w:t xml:space="preserve"> 7</w:t>
      </w:r>
      <w:r w:rsidR="007F3B34">
        <w:t xml:space="preserve"> (ref.</w:t>
      </w:r>
      <w:r w:rsidR="0063413D">
        <w:t xml:space="preserve"> </w:t>
      </w:r>
      <w:sdt>
        <w:sdtPr>
          <w:id w:val="1850981000"/>
          <w:citation/>
        </w:sdtPr>
        <w:sdtEndPr/>
        <w:sdtContent>
          <w:r w:rsidR="0063413D">
            <w:fldChar w:fldCharType="begin"/>
          </w:r>
          <w:r w:rsidR="0063413D">
            <w:instrText xml:space="preserve">CITATION ONR206 \l 2057 </w:instrText>
          </w:r>
          <w:r w:rsidR="0063413D">
            <w:fldChar w:fldCharType="separate"/>
          </w:r>
          <w:r w:rsidR="00872703" w:rsidRPr="00872703">
            <w:rPr>
              <w:noProof/>
            </w:rPr>
            <w:t>[3]</w:t>
          </w:r>
          <w:r w:rsidR="0063413D">
            <w:fldChar w:fldCharType="end"/>
          </w:r>
        </w:sdtContent>
      </w:sdt>
      <w:r w:rsidR="007F3B34">
        <w:t>)</w:t>
      </w:r>
      <w:r w:rsidR="00E61CB2">
        <w:t xml:space="preserve">, </w:t>
      </w:r>
      <w:r>
        <w:t>presents ONR’s expectations for notifying an incident.</w:t>
      </w:r>
    </w:p>
    <w:p w14:paraId="546293A4" w14:textId="77777777" w:rsidR="008D49A5" w:rsidRDefault="008D49A5" w:rsidP="00494E84">
      <w:pPr>
        <w:pStyle w:val="Heading2"/>
      </w:pPr>
      <w:bookmarkStart w:id="4" w:name="_Toc220421053"/>
      <w:r>
        <w:t>Scope and Applicability</w:t>
      </w:r>
      <w:bookmarkEnd w:id="4"/>
    </w:p>
    <w:p w14:paraId="7C210697" w14:textId="77777777" w:rsidR="00984954" w:rsidRDefault="00984954" w:rsidP="00984954">
      <w:r>
        <w:t>This guidance applies only to:</w:t>
      </w:r>
    </w:p>
    <w:p w14:paraId="1A06D5CE" w14:textId="29A9AB68" w:rsidR="00984954" w:rsidRDefault="00984954" w:rsidP="00083F3E">
      <w:pPr>
        <w:pStyle w:val="Bulletlist1"/>
        <w:spacing w:after="0"/>
        <w:ind w:left="357" w:hanging="357"/>
      </w:pPr>
      <w:r>
        <w:t>Nuclear Site Licensees</w:t>
      </w:r>
      <w:r w:rsidR="00F57B7C">
        <w:t>; and,</w:t>
      </w:r>
    </w:p>
    <w:p w14:paraId="1344F88F" w14:textId="37DCE44D" w:rsidR="00984954" w:rsidRDefault="00984954" w:rsidP="00083F3E">
      <w:pPr>
        <w:pStyle w:val="Bulletlist1"/>
        <w:spacing w:after="0"/>
        <w:ind w:left="357" w:hanging="357"/>
      </w:pPr>
      <w:r>
        <w:t>Incidents that are within the scope of LC 7</w:t>
      </w:r>
      <w:r w:rsidR="00F57B7C">
        <w:t>.</w:t>
      </w:r>
    </w:p>
    <w:p w14:paraId="7F1BB829" w14:textId="77777777" w:rsidR="00083F3E" w:rsidRDefault="00083F3E" w:rsidP="00083F3E">
      <w:pPr>
        <w:pStyle w:val="Bulletlist1"/>
        <w:numPr>
          <w:ilvl w:val="0"/>
          <w:numId w:val="0"/>
        </w:numPr>
        <w:spacing w:after="0"/>
        <w:ind w:left="357"/>
      </w:pPr>
    </w:p>
    <w:p w14:paraId="58004CAE" w14:textId="0413D2D3" w:rsidR="00984954" w:rsidRDefault="00984954" w:rsidP="00984954">
      <w:r>
        <w:t>The incidents that are within the scope of LC 7 are any incident</w:t>
      </w:r>
      <w:r w:rsidR="00093872">
        <w:t>s</w:t>
      </w:r>
      <w:r>
        <w:t xml:space="preserve"> with a Nuclear Safety</w:t>
      </w:r>
      <w:r w:rsidR="00567460">
        <w:t xml:space="preserve"> </w:t>
      </w:r>
      <w:r>
        <w:t>or Radiological Safety</w:t>
      </w:r>
      <w:r w:rsidR="00567460">
        <w:t xml:space="preserve"> </w:t>
      </w:r>
      <w:r w:rsidR="003074DA">
        <w:t xml:space="preserve">notification </w:t>
      </w:r>
      <w:r>
        <w:t>category, as defined in ONR’s incident notification process</w:t>
      </w:r>
      <w:r w:rsidR="007C68CE">
        <w:t xml:space="preserve"> </w:t>
      </w:r>
      <w:r w:rsidR="0017726A">
        <w:t>(ref</w:t>
      </w:r>
      <w:sdt>
        <w:sdtPr>
          <w:id w:val="-1314333010"/>
          <w:citation/>
        </w:sdtPr>
        <w:sdtEndPr/>
        <w:sdtContent>
          <w:r>
            <w:fldChar w:fldCharType="begin"/>
          </w:r>
          <w:r w:rsidR="00A646C7">
            <w:instrText xml:space="preserve">CITATION Pro1 \l 2057 </w:instrText>
          </w:r>
          <w:r>
            <w:fldChar w:fldCharType="separate"/>
          </w:r>
          <w:r w:rsidR="00872703">
            <w:rPr>
              <w:noProof/>
            </w:rPr>
            <w:t xml:space="preserve"> </w:t>
          </w:r>
          <w:r w:rsidR="00872703" w:rsidRPr="00872703">
            <w:rPr>
              <w:noProof/>
            </w:rPr>
            <w:t>[1]</w:t>
          </w:r>
          <w:r>
            <w:fldChar w:fldCharType="end"/>
          </w:r>
        </w:sdtContent>
      </w:sdt>
      <w:r>
        <w:t>.</w:t>
      </w:r>
      <w:r w:rsidR="0017726A">
        <w:t>)</w:t>
      </w:r>
    </w:p>
    <w:p w14:paraId="1E8A9B09" w14:textId="6996689D" w:rsidR="00984954" w:rsidRDefault="0001528F" w:rsidP="00984954">
      <w:r>
        <w:t xml:space="preserve">Licensees </w:t>
      </w:r>
      <w:r w:rsidR="00984954">
        <w:t xml:space="preserve">should refer to relevant guidance for incidents with a </w:t>
      </w:r>
      <w:r w:rsidR="00984954" w:rsidRPr="007A06F1">
        <w:t>Transport</w:t>
      </w:r>
      <w:r w:rsidR="00DF2ECA">
        <w:t>,</w:t>
      </w:r>
      <w:r w:rsidR="00134091">
        <w:t xml:space="preserve"> </w:t>
      </w:r>
      <w:r w:rsidR="00984954" w:rsidRPr="007A06F1">
        <w:t>Security, Safeguards or</w:t>
      </w:r>
      <w:r w:rsidR="00EB5393">
        <w:t xml:space="preserve"> RIDDOR</w:t>
      </w:r>
      <w:r w:rsidR="0036711F">
        <w:t xml:space="preserve"> </w:t>
      </w:r>
      <w:r w:rsidR="00B10D45">
        <w:t xml:space="preserve">notification </w:t>
      </w:r>
      <w:r w:rsidR="00EB5393">
        <w:t xml:space="preserve">category </w:t>
      </w:r>
      <w:r w:rsidR="00984954">
        <w:t xml:space="preserve">that </w:t>
      </w:r>
      <w:r w:rsidR="0036711F">
        <w:t xml:space="preserve">are relevant to their </w:t>
      </w:r>
      <w:r w:rsidR="00DF2ECA">
        <w:t xml:space="preserve">broader </w:t>
      </w:r>
      <w:r w:rsidR="0036711F">
        <w:t>operations</w:t>
      </w:r>
      <w:r w:rsidR="00743675">
        <w:t xml:space="preserve"> and duties</w:t>
      </w:r>
      <w:r w:rsidR="00DF2ECA">
        <w:t xml:space="preserve">. </w:t>
      </w:r>
    </w:p>
    <w:p w14:paraId="7AFC14FA" w14:textId="77777777" w:rsidR="00D704E7" w:rsidRPr="00A3045D" w:rsidRDefault="00D704E7" w:rsidP="00494E84">
      <w:pPr>
        <w:pStyle w:val="Heading2"/>
      </w:pPr>
      <w:bookmarkStart w:id="5" w:name="_Toc92896955"/>
      <w:bookmarkStart w:id="6" w:name="_Toc95839514"/>
      <w:bookmarkStart w:id="7" w:name="_Toc220421054"/>
      <w:r w:rsidRPr="00A3045D">
        <w:t>Roles and Responsibilities</w:t>
      </w:r>
      <w:bookmarkEnd w:id="5"/>
      <w:bookmarkEnd w:id="6"/>
      <w:bookmarkEnd w:id="7"/>
    </w:p>
    <w:p w14:paraId="0E3DBF51" w14:textId="29706A40" w:rsidR="00D704E7" w:rsidRDefault="00F268F2" w:rsidP="00D704E7">
      <w:r>
        <w:t>L</w:t>
      </w:r>
      <w:r w:rsidR="00D704E7">
        <w:t>icensees are responsible for compliance with the Nuclear Site Licence conditions</w:t>
      </w:r>
      <w:r w:rsidR="006E79C0">
        <w:t xml:space="preserve"> (</w:t>
      </w:r>
      <w:r w:rsidR="006A1EB6">
        <w:t>LCs</w:t>
      </w:r>
      <w:r w:rsidR="006E79C0">
        <w:t>)</w:t>
      </w:r>
      <w:r w:rsidR="00D704E7">
        <w:t>.</w:t>
      </w:r>
      <w:r w:rsidR="006A1EB6">
        <w:t xml:space="preserve"> </w:t>
      </w:r>
      <w:r w:rsidR="00F57B7C">
        <w:t>LC</w:t>
      </w:r>
      <w:r w:rsidR="00D704E7">
        <w:t xml:space="preserve"> 7 requires licensees to</w:t>
      </w:r>
      <w:r w:rsidR="00F57B7C">
        <w:t>:</w:t>
      </w:r>
      <w:r w:rsidR="00D704E7">
        <w:t xml:space="preserve"> </w:t>
      </w:r>
    </w:p>
    <w:p w14:paraId="33BDB255" w14:textId="1631C420" w:rsidR="00D704E7" w:rsidRPr="008860F8" w:rsidRDefault="00D704E7" w:rsidP="00D704E7">
      <w:pPr>
        <w:pStyle w:val="QuoteText"/>
        <w:rPr>
          <w:color w:val="auto"/>
          <w:sz w:val="24"/>
          <w:szCs w:val="24"/>
        </w:rPr>
      </w:pPr>
      <w:r w:rsidRPr="008860F8">
        <w:rPr>
          <w:color w:val="auto"/>
          <w:sz w:val="24"/>
          <w:szCs w:val="24"/>
        </w:rPr>
        <w:t>“…make and implement adequate arrangements for the notification, recording, investigation and reporting of such incidents occurring on the site…”.</w:t>
      </w:r>
    </w:p>
    <w:p w14:paraId="0F6F35EE" w14:textId="65F91275" w:rsidR="00D704E7" w:rsidRDefault="00D704E7" w:rsidP="00D704E7">
      <w:r>
        <w:t>Licensees should ensure that their LC 7 arrangements implement the notification expectations</w:t>
      </w:r>
      <w:r w:rsidDel="00B45402">
        <w:t xml:space="preserve"> </w:t>
      </w:r>
      <w:r w:rsidR="005C6AA7">
        <w:t xml:space="preserve">in </w:t>
      </w:r>
      <w:r>
        <w:t>this guidance.</w:t>
      </w:r>
    </w:p>
    <w:p w14:paraId="2D443C5B" w14:textId="78E6914D" w:rsidR="0083621B" w:rsidRDefault="00D704E7" w:rsidP="00D704E7">
      <w:r w:rsidRPr="00437F4B">
        <w:t>ONR is responsible for giving guidance</w:t>
      </w:r>
      <w:r>
        <w:t xml:space="preserve"> to licensees on implementing </w:t>
      </w:r>
      <w:r w:rsidR="00FC15AC">
        <w:t>the</w:t>
      </w:r>
      <w:r w:rsidR="001F499A">
        <w:t>se</w:t>
      </w:r>
      <w:r w:rsidR="00FC15AC">
        <w:t xml:space="preserve"> notification expectations in their </w:t>
      </w:r>
      <w:r w:rsidR="000338C8">
        <w:t xml:space="preserve">LC 7 </w:t>
      </w:r>
      <w:r w:rsidR="00FC15AC">
        <w:t>arrangements</w:t>
      </w:r>
      <w:r w:rsidR="000338C8">
        <w:t>.</w:t>
      </w:r>
      <w:r>
        <w:t xml:space="preserve"> </w:t>
      </w:r>
    </w:p>
    <w:p w14:paraId="517B9F32" w14:textId="77777777" w:rsidR="00290E6F" w:rsidRDefault="00290E6F" w:rsidP="00290E6F">
      <w:pPr>
        <w:pStyle w:val="Heading2"/>
        <w:rPr>
          <w:rStyle w:val="normaltextrun"/>
          <w:rFonts w:eastAsiaTheme="majorEastAsia"/>
          <w:shd w:val="clear" w:color="auto" w:fill="FFFFFF"/>
        </w:rPr>
      </w:pPr>
      <w:bookmarkStart w:id="8" w:name="_Toc220421055"/>
      <w:r>
        <w:rPr>
          <w:rStyle w:val="normaltextrun"/>
          <w:rFonts w:eastAsiaTheme="majorEastAsia"/>
          <w:shd w:val="clear" w:color="auto" w:fill="FFFFFF"/>
        </w:rPr>
        <w:t>Onward reporting of relevant information by ONR</w:t>
      </w:r>
      <w:bookmarkEnd w:id="8"/>
    </w:p>
    <w:p w14:paraId="5F01BF89" w14:textId="67F2F61E" w:rsidR="007B7A8E" w:rsidRPr="00D45F41" w:rsidRDefault="00751659" w:rsidP="00D704E7">
      <w:r w:rsidRPr="00D45F41">
        <w:rPr>
          <w:rStyle w:val="normaltextrun"/>
          <w:rFonts w:eastAsiaTheme="majorEastAsia"/>
          <w:shd w:val="clear" w:color="auto" w:fill="FFFFFF"/>
        </w:rPr>
        <w:t xml:space="preserve">Dutyholders should note that the detail of some incidents reported to ONR will be shared with the Department for Energy Security and Net Zero (DESNZ) by virtue of </w:t>
      </w:r>
      <w:r w:rsidRPr="00D45F41">
        <w:rPr>
          <w:rStyle w:val="normaltextrun"/>
          <w:rFonts w:eastAsiaTheme="majorEastAsia"/>
          <w:shd w:val="clear" w:color="auto" w:fill="FFFFFF"/>
        </w:rPr>
        <w:lastRenderedPageBreak/>
        <w:t>agreed ministerial reporting arrangements between ONR and DESNZ. For further details, please refer to</w:t>
      </w:r>
      <w:r>
        <w:rPr>
          <w:rStyle w:val="normaltextrun"/>
          <w:rFonts w:eastAsiaTheme="majorEastAsia"/>
          <w:shd w:val="clear" w:color="auto" w:fill="FFFFFF"/>
        </w:rPr>
        <w:t xml:space="preserve"> ONR’s website</w:t>
      </w:r>
      <w:r w:rsidR="008903E7">
        <w:rPr>
          <w:rStyle w:val="normaltextrun"/>
          <w:rFonts w:eastAsiaTheme="majorEastAsia"/>
          <w:shd w:val="clear" w:color="auto" w:fill="FFFFFF"/>
        </w:rPr>
        <w:t>.</w:t>
      </w:r>
      <w:r>
        <w:rPr>
          <w:rStyle w:val="normaltextrun"/>
          <w:rFonts w:eastAsiaTheme="majorEastAsia"/>
          <w:shd w:val="clear" w:color="auto" w:fill="FFFFFF"/>
        </w:rPr>
        <w:t xml:space="preserve"> (</w:t>
      </w:r>
      <w:r w:rsidRPr="00083F3E">
        <w:t xml:space="preserve"> </w:t>
      </w:r>
      <w:hyperlink r:id="rId21" w:history="1">
        <w:r w:rsidRPr="00083F3E">
          <w:rPr>
            <w:color w:val="0000FF"/>
            <w:u w:val="single"/>
          </w:rPr>
          <w:t>Notify ONR | Office for Nuclear Regulation</w:t>
        </w:r>
      </w:hyperlink>
      <w:r>
        <w:t>)</w:t>
      </w:r>
    </w:p>
    <w:p w14:paraId="7BA86EC8" w14:textId="1F75144C" w:rsidR="00DC401D" w:rsidRPr="00D45F41" w:rsidRDefault="00DC401D" w:rsidP="00DC401D">
      <w:pPr>
        <w:pStyle w:val="paragraph"/>
        <w:spacing w:before="0" w:beforeAutospacing="0" w:after="0" w:afterAutospacing="0"/>
        <w:textAlignment w:val="baseline"/>
        <w:rPr>
          <w:rFonts w:ascii="Segoe UI" w:hAnsi="Segoe UI" w:cs="Segoe UI"/>
          <w:sz w:val="18"/>
          <w:szCs w:val="18"/>
        </w:rPr>
      </w:pPr>
      <w:r w:rsidRPr="00D45F41">
        <w:rPr>
          <w:rStyle w:val="normaltextrun"/>
          <w:rFonts w:ascii="Arial" w:eastAsiaTheme="majorEastAsia" w:hAnsi="Arial" w:cs="Arial"/>
          <w:shd w:val="clear" w:color="auto" w:fill="FFFFFF"/>
        </w:rPr>
        <w:t xml:space="preserve">  </w:t>
      </w:r>
      <w:r w:rsidRPr="00D45F41">
        <w:rPr>
          <w:rStyle w:val="eop"/>
          <w:rFonts w:ascii="Arial" w:eastAsiaTheme="majorEastAsia" w:hAnsi="Arial" w:cs="Arial"/>
        </w:rPr>
        <w:t> </w:t>
      </w:r>
    </w:p>
    <w:p w14:paraId="5300D1EE" w14:textId="37AFC948" w:rsidR="007968CA" w:rsidRDefault="002D4C4C" w:rsidP="002D4C4C">
      <w:pPr>
        <w:pStyle w:val="Heading2"/>
        <w:numPr>
          <w:ilvl w:val="0"/>
          <w:numId w:val="0"/>
        </w:numPr>
        <w:ind w:left="851" w:hanging="851"/>
      </w:pPr>
      <w:bookmarkStart w:id="9" w:name="_Toc220421056"/>
      <w:r>
        <w:t xml:space="preserve">1.5 </w:t>
      </w:r>
      <w:r>
        <w:tab/>
      </w:r>
      <w:r w:rsidR="008D49A5">
        <w:t>Definitions</w:t>
      </w:r>
      <w:bookmarkEnd w:id="9"/>
    </w:p>
    <w:p w14:paraId="1AC3A327" w14:textId="3D56AF30" w:rsidR="008D49A5" w:rsidRDefault="008D49A5" w:rsidP="008D49A5">
      <w:pPr>
        <w:pStyle w:val="Caption"/>
        <w:keepNext/>
      </w:pPr>
      <w:r>
        <w:t xml:space="preserve">Table </w:t>
      </w:r>
      <w:r>
        <w:fldChar w:fldCharType="begin"/>
      </w:r>
      <w:r>
        <w:instrText>SEQ Table \* ARABIC</w:instrText>
      </w:r>
      <w:r>
        <w:fldChar w:fldCharType="separate"/>
      </w:r>
      <w:r w:rsidR="00EE7D35">
        <w:rPr>
          <w:noProof/>
        </w:rPr>
        <w:t>1</w:t>
      </w:r>
      <w:r>
        <w:fldChar w:fldCharType="end"/>
      </w:r>
      <w:r w:rsidR="004C4FA8">
        <w:rPr>
          <w:noProof/>
        </w:rPr>
        <w:t>:</w:t>
      </w:r>
      <w:r>
        <w:t xml:space="preserve"> Table</w:t>
      </w:r>
      <w:r w:rsidR="00DA69C2">
        <w:t xml:space="preserve"> </w:t>
      </w:r>
      <w:r>
        <w:t>of Definitions</w:t>
      </w:r>
    </w:p>
    <w:tbl>
      <w:tblPr>
        <w:tblStyle w:val="ONRTable1"/>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8"/>
        <w:gridCol w:w="7188"/>
      </w:tblGrid>
      <w:tr w:rsidR="008D49A5" w:rsidRPr="00C5107C" w14:paraId="041543F5" w14:textId="77777777" w:rsidTr="004C14CF">
        <w:trPr>
          <w:cnfStyle w:val="100000000000" w:firstRow="1" w:lastRow="0" w:firstColumn="0" w:lastColumn="0" w:oddVBand="0" w:evenVBand="0" w:oddHBand="0" w:evenHBand="0" w:firstRowFirstColumn="0" w:firstRowLastColumn="0" w:lastRowFirstColumn="0" w:lastRowLastColumn="0"/>
        </w:trPr>
        <w:tc>
          <w:tcPr>
            <w:tcW w:w="1018" w:type="pct"/>
            <w:hideMark/>
          </w:tcPr>
          <w:p w14:paraId="59486AB2" w14:textId="097A719D" w:rsidR="008D49A5" w:rsidRPr="00C5107C" w:rsidRDefault="008D49A5" w:rsidP="003401B0">
            <w:pPr>
              <w:pStyle w:val="TableText"/>
              <w:rPr>
                <w:b w:val="0"/>
                <w:bCs/>
              </w:rPr>
            </w:pPr>
            <w:r w:rsidRPr="00C5107C">
              <w:rPr>
                <w:b w:val="0"/>
                <w:bCs/>
              </w:rPr>
              <w:t>Term/Acronym</w:t>
            </w:r>
          </w:p>
        </w:tc>
        <w:tc>
          <w:tcPr>
            <w:tcW w:w="3982" w:type="pct"/>
          </w:tcPr>
          <w:p w14:paraId="4A320AC0" w14:textId="6A83D99E" w:rsidR="008D49A5" w:rsidRPr="00C5107C" w:rsidRDefault="008D49A5" w:rsidP="003401B0">
            <w:pPr>
              <w:pStyle w:val="TableText"/>
              <w:rPr>
                <w:b w:val="0"/>
                <w:bCs/>
              </w:rPr>
            </w:pPr>
            <w:r w:rsidRPr="00C5107C">
              <w:rPr>
                <w:b w:val="0"/>
                <w:bCs/>
              </w:rPr>
              <w:t>Description</w:t>
            </w:r>
          </w:p>
        </w:tc>
      </w:tr>
      <w:tr w:rsidR="00324054" w14:paraId="5247D6BC" w14:textId="77777777" w:rsidTr="004C14CF">
        <w:tc>
          <w:tcPr>
            <w:tcW w:w="1018" w:type="pct"/>
          </w:tcPr>
          <w:p w14:paraId="59C09160" w14:textId="658E9873" w:rsidR="00324054" w:rsidRPr="00DB030A" w:rsidRDefault="00324054" w:rsidP="00CF5B15">
            <w:pPr>
              <w:pStyle w:val="TableText"/>
              <w:rPr>
                <w:rFonts w:cs="Arial"/>
              </w:rPr>
            </w:pPr>
            <w:r>
              <w:rPr>
                <w:rFonts w:cs="Arial"/>
              </w:rPr>
              <w:t>CDG09</w:t>
            </w:r>
          </w:p>
        </w:tc>
        <w:tc>
          <w:tcPr>
            <w:tcW w:w="3982" w:type="pct"/>
          </w:tcPr>
          <w:p w14:paraId="4B95F0E8" w14:textId="16E17FD8" w:rsidR="00324054" w:rsidRPr="00DB030A" w:rsidRDefault="004508B8" w:rsidP="00CF5B15">
            <w:pPr>
              <w:pStyle w:val="TableText"/>
              <w:rPr>
                <w:rFonts w:cs="Arial"/>
              </w:rPr>
            </w:pPr>
            <w:r>
              <w:rPr>
                <w:rFonts w:cs="Arial"/>
              </w:rPr>
              <w:t>The Carriage of Dangerous Goods and Use of Transportable</w:t>
            </w:r>
            <w:r w:rsidR="002A2391">
              <w:rPr>
                <w:rFonts w:cs="Arial"/>
              </w:rPr>
              <w:t xml:space="preserve"> Pressure Equipment Regulations 2009</w:t>
            </w:r>
          </w:p>
        </w:tc>
      </w:tr>
      <w:tr w:rsidR="00CF5B15" w14:paraId="4E65F174" w14:textId="77777777" w:rsidTr="004C14CF">
        <w:tc>
          <w:tcPr>
            <w:tcW w:w="1018" w:type="pct"/>
          </w:tcPr>
          <w:p w14:paraId="38E7C413" w14:textId="06487CF7" w:rsidR="00CF5B15" w:rsidRDefault="00CF5B15" w:rsidP="00CF5B15">
            <w:pPr>
              <w:pStyle w:val="TableText"/>
            </w:pPr>
            <w:r w:rsidRPr="00DB030A">
              <w:rPr>
                <w:rFonts w:cs="Arial"/>
              </w:rPr>
              <w:t>DAP</w:t>
            </w:r>
          </w:p>
        </w:tc>
        <w:tc>
          <w:tcPr>
            <w:tcW w:w="3982" w:type="pct"/>
          </w:tcPr>
          <w:p w14:paraId="2E59EE63" w14:textId="25EEBAD1" w:rsidR="00CF5B15" w:rsidRDefault="00CF5B15" w:rsidP="00CF5B15">
            <w:pPr>
              <w:pStyle w:val="TableText"/>
            </w:pPr>
            <w:r w:rsidRPr="00DB030A">
              <w:rPr>
                <w:rFonts w:cs="Arial"/>
              </w:rPr>
              <w:t>Duly Authorised Person</w:t>
            </w:r>
          </w:p>
        </w:tc>
      </w:tr>
      <w:tr w:rsidR="00DA4C11" w14:paraId="07892E6F" w14:textId="77777777" w:rsidTr="57C94B9F">
        <w:tc>
          <w:tcPr>
            <w:tcW w:w="1018" w:type="pct"/>
          </w:tcPr>
          <w:p w14:paraId="722D5011" w14:textId="0CF3A5A3" w:rsidR="00DA4C11" w:rsidRPr="00FC3FE6" w:rsidRDefault="0061797A" w:rsidP="00CF5B15">
            <w:pPr>
              <w:pStyle w:val="TableText"/>
              <w:rPr>
                <w:rFonts w:cs="Arial"/>
              </w:rPr>
            </w:pPr>
            <w:r w:rsidRPr="00FC3FE6">
              <w:rPr>
                <w:rFonts w:cs="Arial"/>
              </w:rPr>
              <w:t>Dutyholders</w:t>
            </w:r>
          </w:p>
        </w:tc>
        <w:tc>
          <w:tcPr>
            <w:tcW w:w="3982" w:type="pct"/>
          </w:tcPr>
          <w:p w14:paraId="4F65981B" w14:textId="5E41EC8E" w:rsidR="00DA4C11" w:rsidRPr="00FC3FE6" w:rsidRDefault="009256DD" w:rsidP="00CF5B15">
            <w:pPr>
              <w:pStyle w:val="TableText"/>
              <w:rPr>
                <w:rFonts w:cs="Arial"/>
              </w:rPr>
            </w:pPr>
            <w:r w:rsidRPr="00FC3FE6">
              <w:rPr>
                <w:rFonts w:cs="Arial"/>
              </w:rPr>
              <w:t>Any individual or corporate body that has a duty under the law and ONR is the enforcing authority for that duty.</w:t>
            </w:r>
          </w:p>
        </w:tc>
      </w:tr>
      <w:tr w:rsidR="00F96C64" w14:paraId="119A5AEE" w14:textId="77777777" w:rsidTr="57C94B9F">
        <w:tc>
          <w:tcPr>
            <w:tcW w:w="1018" w:type="pct"/>
          </w:tcPr>
          <w:p w14:paraId="2F0B743A" w14:textId="442B7718" w:rsidR="00F96C64" w:rsidRPr="00F96C64" w:rsidRDefault="00F96C64" w:rsidP="00CF5B15">
            <w:pPr>
              <w:pStyle w:val="TableText"/>
              <w:rPr>
                <w:rFonts w:cs="Arial"/>
                <w:highlight w:val="yellow"/>
              </w:rPr>
            </w:pPr>
            <w:r w:rsidRPr="006A7EBF">
              <w:rPr>
                <w:rFonts w:cs="Arial"/>
              </w:rPr>
              <w:t>EASR18</w:t>
            </w:r>
          </w:p>
        </w:tc>
        <w:tc>
          <w:tcPr>
            <w:tcW w:w="3982" w:type="pct"/>
          </w:tcPr>
          <w:p w14:paraId="65769761" w14:textId="7F9C7754" w:rsidR="00F96C64" w:rsidRPr="00F96C64" w:rsidRDefault="00F96C64" w:rsidP="00CF5B15">
            <w:pPr>
              <w:pStyle w:val="TableText"/>
              <w:rPr>
                <w:rFonts w:cs="Arial"/>
                <w:highlight w:val="yellow"/>
              </w:rPr>
            </w:pPr>
            <w:r w:rsidRPr="00DB030A">
              <w:t>Environmental Authorisation (Scotland) Regulations 2018</w:t>
            </w:r>
          </w:p>
        </w:tc>
      </w:tr>
      <w:tr w:rsidR="57C94B9F" w14:paraId="6A3E1984" w14:textId="77777777" w:rsidTr="003C56F9">
        <w:trPr>
          <w:trHeight w:val="300"/>
        </w:trPr>
        <w:tc>
          <w:tcPr>
            <w:tcW w:w="1018" w:type="pct"/>
          </w:tcPr>
          <w:p w14:paraId="32F821A7" w14:textId="21DC7D60" w:rsidR="46A8F2D3" w:rsidRDefault="46A8F2D3" w:rsidP="00FC3FE6">
            <w:pPr>
              <w:pStyle w:val="TableText"/>
              <w:rPr>
                <w:rFonts w:cs="Arial"/>
                <w:highlight w:val="yellow"/>
              </w:rPr>
            </w:pPr>
            <w:r w:rsidRPr="006A7EBF">
              <w:rPr>
                <w:rFonts w:cs="Arial"/>
              </w:rPr>
              <w:t>EPR1</w:t>
            </w:r>
            <w:r w:rsidR="00E23579" w:rsidRPr="006A7EBF">
              <w:rPr>
                <w:rFonts w:cs="Arial"/>
              </w:rPr>
              <w:t>6</w:t>
            </w:r>
          </w:p>
        </w:tc>
        <w:tc>
          <w:tcPr>
            <w:tcW w:w="3982" w:type="pct"/>
          </w:tcPr>
          <w:p w14:paraId="6A85AC98" w14:textId="40BA8EA3" w:rsidR="46A8F2D3" w:rsidRDefault="46A8F2D3" w:rsidP="00FC3FE6">
            <w:pPr>
              <w:pStyle w:val="TableText"/>
            </w:pPr>
            <w:r>
              <w:t>Environmental Permitting (England and Wales) Regulations 201</w:t>
            </w:r>
            <w:r w:rsidR="00F452A4">
              <w:t>6</w:t>
            </w:r>
          </w:p>
        </w:tc>
      </w:tr>
      <w:tr w:rsidR="00CF5B15" w14:paraId="6F6FBF6F" w14:textId="77777777" w:rsidTr="006A7EBF">
        <w:tc>
          <w:tcPr>
            <w:tcW w:w="1018" w:type="pct"/>
          </w:tcPr>
          <w:p w14:paraId="52179188" w14:textId="0BA45CEE" w:rsidR="00CF5B15" w:rsidRPr="006A7EBF" w:rsidRDefault="00CF5B15" w:rsidP="00CF5B15">
            <w:pPr>
              <w:pStyle w:val="TableText"/>
            </w:pPr>
            <w:r w:rsidRPr="006A7EBF">
              <w:rPr>
                <w:rFonts w:cs="Arial"/>
              </w:rPr>
              <w:t>FUR</w:t>
            </w:r>
          </w:p>
        </w:tc>
        <w:tc>
          <w:tcPr>
            <w:tcW w:w="3982" w:type="pct"/>
          </w:tcPr>
          <w:p w14:paraId="6D36EEB0" w14:textId="3B8DC6A4" w:rsidR="00CF5B15" w:rsidRPr="006A7EBF" w:rsidRDefault="00CF5B15" w:rsidP="00CF5B15">
            <w:pPr>
              <w:pStyle w:val="TableText"/>
            </w:pPr>
            <w:r w:rsidRPr="006A7EBF">
              <w:rPr>
                <w:rFonts w:cs="Arial"/>
              </w:rPr>
              <w:t>Follow-up Report</w:t>
            </w:r>
          </w:p>
        </w:tc>
      </w:tr>
      <w:tr w:rsidR="00AD43B9" w14:paraId="31281E61" w14:textId="77777777" w:rsidTr="004C14CF">
        <w:tc>
          <w:tcPr>
            <w:tcW w:w="1018" w:type="pct"/>
          </w:tcPr>
          <w:p w14:paraId="474B7E5F" w14:textId="79964DB1" w:rsidR="00AD43B9" w:rsidRPr="00DB030A" w:rsidRDefault="006A148D" w:rsidP="00CF5B15">
            <w:pPr>
              <w:pStyle w:val="TableText"/>
              <w:rPr>
                <w:rFonts w:cs="Arial"/>
              </w:rPr>
            </w:pPr>
            <w:r>
              <w:rPr>
                <w:rFonts w:cs="Arial"/>
              </w:rPr>
              <w:t xml:space="preserve">IAEA </w:t>
            </w:r>
          </w:p>
        </w:tc>
        <w:tc>
          <w:tcPr>
            <w:tcW w:w="3982" w:type="pct"/>
          </w:tcPr>
          <w:p w14:paraId="363BDA07" w14:textId="24C6832B" w:rsidR="00AD43B9" w:rsidRPr="00DB030A" w:rsidRDefault="006A148D" w:rsidP="00CF5B15">
            <w:pPr>
              <w:pStyle w:val="TableText"/>
              <w:rPr>
                <w:rFonts w:cs="Arial"/>
              </w:rPr>
            </w:pPr>
            <w:r>
              <w:rPr>
                <w:rFonts w:cs="Arial"/>
              </w:rPr>
              <w:t>International Atomic Energy Agency</w:t>
            </w:r>
          </w:p>
        </w:tc>
      </w:tr>
      <w:tr w:rsidR="00CF5B15" w14:paraId="2BE2C3E3" w14:textId="77777777" w:rsidTr="004C14CF">
        <w:tc>
          <w:tcPr>
            <w:tcW w:w="1018" w:type="pct"/>
          </w:tcPr>
          <w:p w14:paraId="2B047CBD" w14:textId="5FA01DA4" w:rsidR="00CF5B15" w:rsidRDefault="00CF5B15" w:rsidP="00CF5B15">
            <w:pPr>
              <w:pStyle w:val="TableText"/>
            </w:pPr>
            <w:r w:rsidRPr="00DB030A">
              <w:rPr>
                <w:rFonts w:cs="Arial"/>
              </w:rPr>
              <w:t>IAEA</w:t>
            </w:r>
            <w:r w:rsidR="006A148D">
              <w:rPr>
                <w:rFonts w:cs="Arial"/>
              </w:rPr>
              <w:t xml:space="preserve"> SSG</w:t>
            </w:r>
            <w:r w:rsidR="00565D31">
              <w:rPr>
                <w:rFonts w:cs="Arial"/>
              </w:rPr>
              <w:t>-</w:t>
            </w:r>
            <w:r w:rsidR="006A148D">
              <w:rPr>
                <w:rFonts w:cs="Arial"/>
              </w:rPr>
              <w:t>50</w:t>
            </w:r>
          </w:p>
        </w:tc>
        <w:tc>
          <w:tcPr>
            <w:tcW w:w="3982" w:type="pct"/>
          </w:tcPr>
          <w:p w14:paraId="66321F2C" w14:textId="00043BBD" w:rsidR="00CF5B15" w:rsidRDefault="00CF5B15" w:rsidP="00CF5B15">
            <w:pPr>
              <w:pStyle w:val="TableText"/>
            </w:pPr>
            <w:r w:rsidRPr="00DB030A">
              <w:rPr>
                <w:rFonts w:cs="Arial"/>
              </w:rPr>
              <w:t>International Atomic Energy Agency</w:t>
            </w:r>
            <w:r w:rsidR="006A148D">
              <w:rPr>
                <w:rFonts w:cs="Arial"/>
              </w:rPr>
              <w:t xml:space="preserve"> </w:t>
            </w:r>
            <w:r w:rsidR="006A148D">
              <w:t>Specific Safety Guide (SSG) 50: Operating Experience Feedback for Nuclear Installations</w:t>
            </w:r>
            <w:r w:rsidR="006A148D">
              <w:rPr>
                <w:rFonts w:cs="Arial"/>
              </w:rPr>
              <w:t xml:space="preserve"> </w:t>
            </w:r>
          </w:p>
        </w:tc>
      </w:tr>
      <w:tr w:rsidR="00CF5B15" w14:paraId="4DBCD88A" w14:textId="77777777" w:rsidTr="004C14CF">
        <w:tc>
          <w:tcPr>
            <w:tcW w:w="1018" w:type="pct"/>
          </w:tcPr>
          <w:p w14:paraId="53B3947A" w14:textId="6567E45D" w:rsidR="00CF5B15" w:rsidRDefault="00CF5B15" w:rsidP="00CF5B15">
            <w:pPr>
              <w:pStyle w:val="TableText"/>
            </w:pPr>
            <w:r w:rsidRPr="00DB030A">
              <w:t>IRR</w:t>
            </w:r>
            <w:r>
              <w:t>17</w:t>
            </w:r>
          </w:p>
        </w:tc>
        <w:tc>
          <w:tcPr>
            <w:tcW w:w="3982" w:type="pct"/>
          </w:tcPr>
          <w:p w14:paraId="2B53ED21" w14:textId="5DB0B766" w:rsidR="00CF5B15" w:rsidRDefault="00CF5B15" w:rsidP="00CF5B15">
            <w:pPr>
              <w:pStyle w:val="TableText"/>
            </w:pPr>
            <w:r w:rsidRPr="00DB030A">
              <w:t>Ionising Radiation Regulations 2017</w:t>
            </w:r>
          </w:p>
        </w:tc>
      </w:tr>
      <w:tr w:rsidR="00CF5B15" w14:paraId="07DCA09E" w14:textId="77777777" w:rsidTr="004C14CF">
        <w:tc>
          <w:tcPr>
            <w:tcW w:w="1018" w:type="pct"/>
          </w:tcPr>
          <w:p w14:paraId="5B7BF27C" w14:textId="5F78A84F" w:rsidR="00CF5B15" w:rsidRDefault="00CF5B15" w:rsidP="00CF5B15">
            <w:pPr>
              <w:pStyle w:val="TableText"/>
            </w:pPr>
            <w:r w:rsidRPr="00DB030A">
              <w:rPr>
                <w:rFonts w:cs="Arial"/>
              </w:rPr>
              <w:t>LC</w:t>
            </w:r>
          </w:p>
        </w:tc>
        <w:tc>
          <w:tcPr>
            <w:tcW w:w="3982" w:type="pct"/>
          </w:tcPr>
          <w:p w14:paraId="3D127343" w14:textId="32DDB9E3" w:rsidR="00CF5B15" w:rsidRDefault="00CF5B15" w:rsidP="00CF5B15">
            <w:pPr>
              <w:pStyle w:val="TableText"/>
            </w:pPr>
            <w:r w:rsidRPr="00DB030A">
              <w:rPr>
                <w:rFonts w:cs="Arial"/>
              </w:rPr>
              <w:t>Licence Conditions</w:t>
            </w:r>
          </w:p>
        </w:tc>
      </w:tr>
      <w:tr w:rsidR="00CF5B15" w14:paraId="594D5CC8" w14:textId="77777777" w:rsidTr="004C14CF">
        <w:tc>
          <w:tcPr>
            <w:tcW w:w="1018" w:type="pct"/>
          </w:tcPr>
          <w:p w14:paraId="511A56E8" w14:textId="61EA05AA" w:rsidR="00CF5B15" w:rsidRPr="00FC3FE6" w:rsidRDefault="00CF5B15" w:rsidP="00CF5B15">
            <w:pPr>
              <w:pStyle w:val="TableText"/>
            </w:pPr>
            <w:r w:rsidRPr="00FC3FE6">
              <w:rPr>
                <w:rFonts w:cs="Arial"/>
              </w:rPr>
              <w:t>LCO</w:t>
            </w:r>
          </w:p>
        </w:tc>
        <w:tc>
          <w:tcPr>
            <w:tcW w:w="3982" w:type="pct"/>
          </w:tcPr>
          <w:p w14:paraId="7A84F239" w14:textId="1911C543" w:rsidR="00CF5B15" w:rsidRPr="00FC3FE6" w:rsidRDefault="00CF5B15" w:rsidP="00CF5B15">
            <w:pPr>
              <w:pStyle w:val="TableText"/>
            </w:pPr>
            <w:r w:rsidRPr="00FC3FE6">
              <w:rPr>
                <w:rFonts w:cs="Arial"/>
              </w:rPr>
              <w:t>Limits and Conditions for Operation</w:t>
            </w:r>
          </w:p>
        </w:tc>
      </w:tr>
      <w:tr w:rsidR="00046CC0" w14:paraId="19A6EF76" w14:textId="77777777" w:rsidTr="57C94B9F">
        <w:tc>
          <w:tcPr>
            <w:tcW w:w="1018" w:type="pct"/>
          </w:tcPr>
          <w:p w14:paraId="55643883" w14:textId="50B1FF9E" w:rsidR="00046CC0" w:rsidRPr="00AB30C7" w:rsidRDefault="00F609FF" w:rsidP="00CF5B15">
            <w:pPr>
              <w:pStyle w:val="TableText"/>
            </w:pPr>
            <w:r>
              <w:t>NI(DO)R65</w:t>
            </w:r>
          </w:p>
        </w:tc>
        <w:tc>
          <w:tcPr>
            <w:tcW w:w="3982" w:type="pct"/>
          </w:tcPr>
          <w:p w14:paraId="00D8D66E" w14:textId="774AAB1B" w:rsidR="00046CC0" w:rsidRPr="00BE76F6" w:rsidRDefault="00F609FF" w:rsidP="00CF5B15">
            <w:pPr>
              <w:pStyle w:val="TableText"/>
            </w:pPr>
            <w:r>
              <w:t xml:space="preserve">Nuclear Installations </w:t>
            </w:r>
            <w:r w:rsidRPr="00F609FF">
              <w:t>(Dangerous Occurrences) Regulations</w:t>
            </w:r>
            <w:r>
              <w:t xml:space="preserve"> 1965</w:t>
            </w:r>
          </w:p>
        </w:tc>
      </w:tr>
      <w:tr w:rsidR="00B56B81" w14:paraId="71A5D11D" w14:textId="77777777" w:rsidTr="57C94B9F">
        <w:tc>
          <w:tcPr>
            <w:tcW w:w="1018" w:type="pct"/>
          </w:tcPr>
          <w:p w14:paraId="2A65C1D2" w14:textId="1594ACC8" w:rsidR="00B56B81" w:rsidRPr="008043DC" w:rsidRDefault="00AB30C7" w:rsidP="00CF5B15">
            <w:pPr>
              <w:pStyle w:val="TableText"/>
            </w:pPr>
            <w:r w:rsidRPr="00AB30C7">
              <w:t>Notify or Notification</w:t>
            </w:r>
          </w:p>
        </w:tc>
        <w:tc>
          <w:tcPr>
            <w:tcW w:w="3982" w:type="pct"/>
          </w:tcPr>
          <w:p w14:paraId="1CC94D43" w14:textId="523CC93A" w:rsidR="00B56B81" w:rsidRPr="00DB030A" w:rsidRDefault="00BE76F6" w:rsidP="00CF5B15">
            <w:pPr>
              <w:pStyle w:val="TableText"/>
            </w:pPr>
            <w:r w:rsidRPr="00BE76F6">
              <w:t>The formal communication that a dutyholder sends to ONR in accordance with this process.</w:t>
            </w:r>
          </w:p>
        </w:tc>
      </w:tr>
      <w:tr w:rsidR="00CF5B15" w14:paraId="71393020" w14:textId="77777777" w:rsidTr="004C14CF">
        <w:tc>
          <w:tcPr>
            <w:tcW w:w="1018" w:type="pct"/>
          </w:tcPr>
          <w:p w14:paraId="749D907B" w14:textId="7E7E135A" w:rsidR="00CF5B15" w:rsidRDefault="00CF5B15" w:rsidP="00CF5B15">
            <w:pPr>
              <w:pStyle w:val="TableText"/>
            </w:pPr>
            <w:r w:rsidRPr="00DB030A">
              <w:t>REPPIR</w:t>
            </w:r>
            <w:r w:rsidR="00F32290">
              <w:t>19</w:t>
            </w:r>
          </w:p>
        </w:tc>
        <w:tc>
          <w:tcPr>
            <w:tcW w:w="3982" w:type="pct"/>
          </w:tcPr>
          <w:p w14:paraId="5BBCB358" w14:textId="6D457759" w:rsidR="00CF5B15" w:rsidRDefault="00221AFA" w:rsidP="00CF5B15">
            <w:pPr>
              <w:pStyle w:val="TableText"/>
            </w:pPr>
            <w:r>
              <w:t xml:space="preserve">The </w:t>
            </w:r>
            <w:r w:rsidR="00CF5B15" w:rsidRPr="00DB030A">
              <w:t>Radiation Emergency Prepar</w:t>
            </w:r>
            <w:r w:rsidR="00863A42">
              <w:t xml:space="preserve">edness and Public </w:t>
            </w:r>
            <w:r w:rsidR="00CF5B15" w:rsidRPr="00DB030A">
              <w:t>Information Regulations 2019</w:t>
            </w:r>
          </w:p>
        </w:tc>
      </w:tr>
      <w:tr w:rsidR="00B1152B" w14:paraId="5A966227" w14:textId="77777777" w:rsidTr="004C14CF">
        <w:tc>
          <w:tcPr>
            <w:tcW w:w="1018" w:type="pct"/>
          </w:tcPr>
          <w:p w14:paraId="4D458871" w14:textId="1750AE2D" w:rsidR="00B1152B" w:rsidRPr="00DB030A" w:rsidRDefault="00B1152B" w:rsidP="00CF5B15">
            <w:pPr>
              <w:pStyle w:val="TableText"/>
            </w:pPr>
            <w:r>
              <w:t>RIDDOR</w:t>
            </w:r>
          </w:p>
        </w:tc>
        <w:tc>
          <w:tcPr>
            <w:tcW w:w="3982" w:type="pct"/>
          </w:tcPr>
          <w:p w14:paraId="7F9036E1" w14:textId="6E90CD12" w:rsidR="00B1152B" w:rsidRPr="00DB030A" w:rsidRDefault="00B1152B" w:rsidP="00CF5B15">
            <w:pPr>
              <w:pStyle w:val="TableText"/>
            </w:pPr>
            <w:r>
              <w:t>Reporting of In</w:t>
            </w:r>
            <w:r w:rsidR="004A2605">
              <w:t>juries, Diseases and Dangerous Occurrences Regulations 20</w:t>
            </w:r>
            <w:r w:rsidR="00F32290">
              <w:t>13</w:t>
            </w:r>
          </w:p>
        </w:tc>
      </w:tr>
      <w:tr w:rsidR="00CF5B15" w14:paraId="4A33D309" w14:textId="77777777" w:rsidTr="004C14CF">
        <w:tc>
          <w:tcPr>
            <w:tcW w:w="1018" w:type="pct"/>
          </w:tcPr>
          <w:p w14:paraId="12A43C67" w14:textId="1ECDE6B7" w:rsidR="00CF5B15" w:rsidRDefault="00CF5B15" w:rsidP="00CF5B15">
            <w:pPr>
              <w:pStyle w:val="TableText"/>
            </w:pPr>
            <w:r w:rsidRPr="00DB030A">
              <w:rPr>
                <w:rFonts w:cs="Arial"/>
              </w:rPr>
              <w:t>SSC</w:t>
            </w:r>
          </w:p>
        </w:tc>
        <w:tc>
          <w:tcPr>
            <w:tcW w:w="3982" w:type="pct"/>
          </w:tcPr>
          <w:p w14:paraId="41ADF8EF" w14:textId="5C18AE7B" w:rsidR="00CF5B15" w:rsidRDefault="00CF5B15" w:rsidP="00CF5B15">
            <w:pPr>
              <w:pStyle w:val="TableText"/>
            </w:pPr>
            <w:r w:rsidRPr="00DB030A">
              <w:rPr>
                <w:rFonts w:cs="Arial"/>
              </w:rPr>
              <w:t>Systems, Structures and Components</w:t>
            </w:r>
          </w:p>
        </w:tc>
      </w:tr>
      <w:tr w:rsidR="00CF5B15" w14:paraId="53BFB3D6" w14:textId="77777777" w:rsidTr="004C14CF">
        <w:tc>
          <w:tcPr>
            <w:tcW w:w="1018" w:type="pct"/>
          </w:tcPr>
          <w:p w14:paraId="7CE21847" w14:textId="39EA80C5" w:rsidR="00CF5B15" w:rsidRDefault="00CF5B15" w:rsidP="00CF5B15">
            <w:pPr>
              <w:pStyle w:val="TableText"/>
            </w:pPr>
            <w:r w:rsidRPr="00DB030A">
              <w:rPr>
                <w:rFonts w:cs="Arial"/>
              </w:rPr>
              <w:t>SSG</w:t>
            </w:r>
          </w:p>
        </w:tc>
        <w:tc>
          <w:tcPr>
            <w:tcW w:w="3982" w:type="pct"/>
          </w:tcPr>
          <w:p w14:paraId="08CA4B84" w14:textId="745AE878" w:rsidR="00CF5B15" w:rsidRDefault="00CF5B15" w:rsidP="00CF5B15">
            <w:pPr>
              <w:pStyle w:val="TableText"/>
            </w:pPr>
            <w:r w:rsidRPr="00DB030A">
              <w:rPr>
                <w:rFonts w:cs="Arial"/>
              </w:rPr>
              <w:t>Specific Safety Guide</w:t>
            </w:r>
            <w:r>
              <w:rPr>
                <w:rFonts w:cs="Arial"/>
              </w:rPr>
              <w:t xml:space="preserve"> </w:t>
            </w:r>
          </w:p>
        </w:tc>
      </w:tr>
      <w:tr w:rsidR="00CF5B15" w14:paraId="62AA9EE9" w14:textId="77777777" w:rsidTr="004C14CF">
        <w:tc>
          <w:tcPr>
            <w:tcW w:w="1018" w:type="pct"/>
          </w:tcPr>
          <w:p w14:paraId="71003DFA" w14:textId="5E953ACE" w:rsidR="00CF5B15" w:rsidRDefault="00CF5B15" w:rsidP="00CF5B15">
            <w:pPr>
              <w:pStyle w:val="TableText"/>
            </w:pPr>
            <w:r w:rsidRPr="00DB030A">
              <w:rPr>
                <w:rFonts w:cs="Arial"/>
              </w:rPr>
              <w:t>TIG</w:t>
            </w:r>
          </w:p>
        </w:tc>
        <w:tc>
          <w:tcPr>
            <w:tcW w:w="3982" w:type="pct"/>
          </w:tcPr>
          <w:p w14:paraId="31569BFA" w14:textId="1DFDCA61" w:rsidR="00CF5B15" w:rsidRDefault="00CF5B15" w:rsidP="00CF5B15">
            <w:pPr>
              <w:pStyle w:val="TableText"/>
            </w:pPr>
            <w:r w:rsidRPr="00DB030A">
              <w:rPr>
                <w:rFonts w:cs="Arial"/>
              </w:rPr>
              <w:t>Technical Inspection Guidance</w:t>
            </w:r>
          </w:p>
        </w:tc>
      </w:tr>
    </w:tbl>
    <w:p w14:paraId="43F09434" w14:textId="77777777" w:rsidR="009E0E52" w:rsidRDefault="009E0E52" w:rsidP="005754AE">
      <w:pPr>
        <w:sectPr w:rsidR="009E0E52" w:rsidSect="004C4FA8">
          <w:headerReference w:type="even" r:id="rId22"/>
          <w:headerReference w:type="default" r:id="rId23"/>
          <w:footerReference w:type="even" r:id="rId24"/>
          <w:pgSz w:w="11906" w:h="16838" w:code="9"/>
          <w:pgMar w:top="1440" w:right="1440" w:bottom="1440" w:left="1440" w:header="397" w:footer="397" w:gutter="0"/>
          <w:cols w:space="312"/>
          <w:docGrid w:linePitch="360"/>
        </w:sectPr>
      </w:pPr>
    </w:p>
    <w:p w14:paraId="4513E4C8" w14:textId="54AB945F" w:rsidR="00A646C7" w:rsidRPr="002050C1" w:rsidRDefault="00A646C7" w:rsidP="00494E84">
      <w:pPr>
        <w:pStyle w:val="Heading1"/>
      </w:pPr>
      <w:bookmarkStart w:id="10" w:name="_Toc95839516"/>
      <w:bookmarkStart w:id="11" w:name="_Toc218612994"/>
      <w:bookmarkStart w:id="12" w:name="_Toc220421057"/>
      <w:r w:rsidRPr="00CB1144">
        <w:lastRenderedPageBreak/>
        <w:t xml:space="preserve">ONR’s Incident </w:t>
      </w:r>
      <w:r w:rsidRPr="00CB1144" w:rsidDel="0096592F">
        <w:t>Categories</w:t>
      </w:r>
      <w:bookmarkEnd w:id="10"/>
      <w:bookmarkEnd w:id="11"/>
      <w:bookmarkEnd w:id="12"/>
      <w:r w:rsidR="00D62389">
        <w:t xml:space="preserve"> </w:t>
      </w:r>
    </w:p>
    <w:p w14:paraId="273CAE71" w14:textId="77777777" w:rsidR="00A646C7" w:rsidRPr="00EB324F" w:rsidRDefault="00A646C7" w:rsidP="00A646C7">
      <w:pPr>
        <w:pStyle w:val="ListParagraph"/>
        <w:numPr>
          <w:ilvl w:val="0"/>
          <w:numId w:val="23"/>
        </w:numPr>
        <w:spacing w:before="240" w:after="120" w:line="240" w:lineRule="auto"/>
        <w:contextualSpacing w:val="0"/>
        <w:rPr>
          <w:vanish/>
        </w:rPr>
      </w:pPr>
    </w:p>
    <w:p w14:paraId="7A802962" w14:textId="46C58DE8" w:rsidR="00285336" w:rsidRDefault="00A0480A" w:rsidP="001679A1">
      <w:pPr>
        <w:pStyle w:val="Heading2"/>
      </w:pPr>
      <w:bookmarkStart w:id="13" w:name="_Toc220421058"/>
      <w:r>
        <w:t>Implementing ONR’</w:t>
      </w:r>
      <w:r w:rsidR="00285336">
        <w:t xml:space="preserve">s </w:t>
      </w:r>
      <w:r w:rsidR="00011141">
        <w:t xml:space="preserve">Nuclear and Radiological </w:t>
      </w:r>
      <w:r w:rsidR="00F12BBE">
        <w:t xml:space="preserve">Safety </w:t>
      </w:r>
      <w:r w:rsidR="00285336">
        <w:t>Incident Categories</w:t>
      </w:r>
      <w:bookmarkEnd w:id="13"/>
    </w:p>
    <w:p w14:paraId="5DFCDA19" w14:textId="7F30497C" w:rsidR="00A646C7" w:rsidRDefault="00A646C7" w:rsidP="00A646C7">
      <w:r>
        <w:t xml:space="preserve">ONR intends this guidance to apply consistently to all Nuclear Site </w:t>
      </w:r>
      <w:r w:rsidR="00C82F7F">
        <w:t>L</w:t>
      </w:r>
      <w:r>
        <w:t xml:space="preserve">icensees. </w:t>
      </w:r>
      <w:r w:rsidR="006871D0">
        <w:br/>
      </w:r>
      <w:r>
        <w:t>The guidance uses general terminology</w:t>
      </w:r>
      <w:r w:rsidR="009704CE">
        <w:t>,</w:t>
      </w:r>
      <w:r>
        <w:t xml:space="preserve"> closely aligned </w:t>
      </w:r>
      <w:r w:rsidR="001C16DB">
        <w:t xml:space="preserve">with </w:t>
      </w:r>
      <w:r>
        <w:t xml:space="preserve">the </w:t>
      </w:r>
      <w:r w:rsidR="00FE1094">
        <w:t>LC</w:t>
      </w:r>
      <w:r>
        <w:t xml:space="preserve">s. This </w:t>
      </w:r>
      <w:r w:rsidR="008071C2">
        <w:t>support</w:t>
      </w:r>
      <w:r w:rsidR="00936439">
        <w:t>s</w:t>
      </w:r>
      <w:r>
        <w:t xml:space="preserve"> licensees </w:t>
      </w:r>
      <w:r w:rsidR="000320D9">
        <w:t xml:space="preserve">in </w:t>
      </w:r>
      <w:r w:rsidR="00701A87">
        <w:t>implementin</w:t>
      </w:r>
      <w:r w:rsidR="00C75141">
        <w:t xml:space="preserve">g </w:t>
      </w:r>
      <w:r>
        <w:t>their existing L</w:t>
      </w:r>
      <w:r w:rsidR="0088700F">
        <w:t>C</w:t>
      </w:r>
      <w:r>
        <w:t xml:space="preserve"> compliance</w:t>
      </w:r>
      <w:r w:rsidR="00E837DF">
        <w:t xml:space="preserve"> arrangements</w:t>
      </w:r>
      <w:r>
        <w:t>.</w:t>
      </w:r>
    </w:p>
    <w:p w14:paraId="0A33F631" w14:textId="5B7A2104" w:rsidR="00F91EDC" w:rsidRDefault="00A646C7" w:rsidP="00A646C7">
      <w:pPr>
        <w:rPr>
          <w:color w:val="7030A0"/>
        </w:rPr>
      </w:pPr>
      <w:r>
        <w:t xml:space="preserve">ONR’s </w:t>
      </w:r>
      <w:r w:rsidR="00457291">
        <w:t xml:space="preserve">notification </w:t>
      </w:r>
      <w:r w:rsidRPr="00C82B73">
        <w:t>criteria</w:t>
      </w:r>
      <w:r>
        <w:t xml:space="preserve"> for </w:t>
      </w:r>
      <w:r w:rsidR="00965800">
        <w:t xml:space="preserve">abnormal occurrences </w:t>
      </w:r>
      <w:r w:rsidR="00D1677C">
        <w:t xml:space="preserve">relating to </w:t>
      </w:r>
      <w:r>
        <w:t>Nuclear Safety, Radiological Safety and Media</w:t>
      </w:r>
      <w:r w:rsidR="00C75141">
        <w:t xml:space="preserve"> and Public</w:t>
      </w:r>
      <w:r>
        <w:t xml:space="preserve"> Interest incidents are defined in </w:t>
      </w:r>
      <w:r w:rsidR="00140458">
        <w:t xml:space="preserve">ONR’s </w:t>
      </w:r>
      <w:r w:rsidR="00C718F7" w:rsidRPr="00052841">
        <w:t xml:space="preserve">incident </w:t>
      </w:r>
      <w:r w:rsidRPr="00052841">
        <w:t>notification process</w:t>
      </w:r>
      <w:r w:rsidR="00C718F7" w:rsidRPr="00052841">
        <w:t xml:space="preserve"> (ref.</w:t>
      </w:r>
      <w:sdt>
        <w:sdtPr>
          <w:id w:val="1590269526"/>
          <w:citation/>
        </w:sdtPr>
        <w:sdtEndPr/>
        <w:sdtContent>
          <w:r w:rsidR="00C718F7" w:rsidRPr="00052841">
            <w:fldChar w:fldCharType="begin"/>
          </w:r>
          <w:r w:rsidR="00C718F7" w:rsidRPr="00052841">
            <w:instrText xml:space="preserve">CITATION Pro1 \l 2057 </w:instrText>
          </w:r>
          <w:r w:rsidR="00C718F7" w:rsidRPr="00052841">
            <w:fldChar w:fldCharType="separate"/>
          </w:r>
          <w:r w:rsidR="00872703" w:rsidRPr="00052841">
            <w:rPr>
              <w:noProof/>
            </w:rPr>
            <w:t xml:space="preserve"> [1]</w:t>
          </w:r>
          <w:r w:rsidR="00C718F7" w:rsidRPr="00052841">
            <w:fldChar w:fldCharType="end"/>
          </w:r>
        </w:sdtContent>
      </w:sdt>
      <w:r w:rsidR="00C718F7" w:rsidRPr="00052841">
        <w:t xml:space="preserve">) </w:t>
      </w:r>
      <w:r w:rsidR="00C228AD" w:rsidRPr="00052841">
        <w:t xml:space="preserve"> and </w:t>
      </w:r>
      <w:r w:rsidR="00451FF7" w:rsidRPr="00052841">
        <w:t xml:space="preserve">are </w:t>
      </w:r>
      <w:r w:rsidR="00A429F1" w:rsidRPr="00052841">
        <w:t xml:space="preserve">also </w:t>
      </w:r>
      <w:r w:rsidR="00451FF7" w:rsidRPr="00052841">
        <w:t xml:space="preserve">referenced </w:t>
      </w:r>
      <w:r w:rsidR="00C228AD" w:rsidRPr="00052841">
        <w:t xml:space="preserve">in </w:t>
      </w:r>
      <w:r w:rsidR="008F6E7C" w:rsidRPr="00052841">
        <w:t xml:space="preserve">the appendices to this </w:t>
      </w:r>
      <w:r w:rsidR="00C228AD" w:rsidRPr="00052841">
        <w:t>guidance</w:t>
      </w:r>
      <w:r w:rsidRPr="00052841">
        <w:t>.</w:t>
      </w:r>
      <w:r w:rsidRPr="00052841">
        <w:rPr>
          <w:color w:val="7030A0"/>
        </w:rPr>
        <w:t xml:space="preserve"> </w:t>
      </w:r>
      <w:r w:rsidR="00F91EDC">
        <w:rPr>
          <w:b/>
          <w:bCs/>
        </w:rPr>
        <w:t>A</w:t>
      </w:r>
      <w:r w:rsidR="00F91EDC" w:rsidRPr="00E0183A">
        <w:rPr>
          <w:b/>
          <w:bCs/>
        </w:rPr>
        <w:t>ppendi</w:t>
      </w:r>
      <w:r w:rsidR="00F91EDC">
        <w:rPr>
          <w:b/>
          <w:bCs/>
        </w:rPr>
        <w:t>x</w:t>
      </w:r>
      <w:r w:rsidR="00305BEE">
        <w:rPr>
          <w:b/>
          <w:bCs/>
        </w:rPr>
        <w:t xml:space="preserve"> </w:t>
      </w:r>
      <w:r w:rsidR="00F91EDC">
        <w:rPr>
          <w:b/>
          <w:bCs/>
        </w:rPr>
        <w:t xml:space="preserve">A </w:t>
      </w:r>
      <w:r w:rsidR="00F91EDC">
        <w:t>refer</w:t>
      </w:r>
      <w:r w:rsidR="00305BEE">
        <w:t>s</w:t>
      </w:r>
      <w:r w:rsidR="00F91EDC">
        <w:t xml:space="preserve"> to Nuclear Safety</w:t>
      </w:r>
      <w:r w:rsidR="00305BEE">
        <w:t xml:space="preserve"> incident categories, and Appendix B to </w:t>
      </w:r>
      <w:r w:rsidR="00F91EDC">
        <w:t xml:space="preserve">Radiological Safety </w:t>
      </w:r>
      <w:r w:rsidR="00652272">
        <w:t>i</w:t>
      </w:r>
      <w:r w:rsidR="00F91EDC">
        <w:t xml:space="preserve">ncident </w:t>
      </w:r>
      <w:r w:rsidR="00652272">
        <w:t>c</w:t>
      </w:r>
      <w:r w:rsidR="00F91EDC">
        <w:t>ategories</w:t>
      </w:r>
      <w:r w:rsidR="00305BEE">
        <w:t>.</w:t>
      </w:r>
      <w:r w:rsidR="00F91EDC">
        <w:t xml:space="preserve"> Additional guidance on the Media Interest Category is provided in </w:t>
      </w:r>
      <w:r w:rsidR="00F91EDC" w:rsidRPr="000774E1">
        <w:rPr>
          <w:b/>
          <w:bCs/>
        </w:rPr>
        <w:t>Appendix C</w:t>
      </w:r>
    </w:p>
    <w:p w14:paraId="4847E200" w14:textId="52A4E985" w:rsidR="00A646C7" w:rsidRDefault="00A646C7" w:rsidP="00A646C7">
      <w:r w:rsidRPr="00052841">
        <w:t xml:space="preserve">An incident should be assigned </w:t>
      </w:r>
      <w:r w:rsidR="008F6E7C" w:rsidRPr="00052841">
        <w:t xml:space="preserve">to </w:t>
      </w:r>
      <w:r w:rsidRPr="00052841">
        <w:t xml:space="preserve">a </w:t>
      </w:r>
      <w:r w:rsidR="008F6E7C" w:rsidRPr="00052841">
        <w:t>c</w:t>
      </w:r>
      <w:r w:rsidRPr="00052841">
        <w:t xml:space="preserve">ategory depending on the criteria it matches. </w:t>
      </w:r>
      <w:r w:rsidR="008F6E7C" w:rsidRPr="00052841">
        <w:t xml:space="preserve">Additional commentary </w:t>
      </w:r>
      <w:r w:rsidR="009F2E96" w:rsidRPr="00052841">
        <w:t xml:space="preserve">is provided to assist in this </w:t>
      </w:r>
      <w:r w:rsidR="00872779" w:rsidRPr="00052841">
        <w:t>task. This</w:t>
      </w:r>
      <w:r w:rsidR="00872779" w:rsidRPr="00563648">
        <w:t xml:space="preserve"> </w:t>
      </w:r>
      <w:r w:rsidR="00465B61" w:rsidRPr="00563648">
        <w:t>commentary</w:t>
      </w:r>
      <w:r w:rsidR="00465B61">
        <w:rPr>
          <w:color w:val="7030A0"/>
        </w:rPr>
        <w:t xml:space="preserve"> </w:t>
      </w:r>
      <w:r>
        <w:t>covers:</w:t>
      </w:r>
    </w:p>
    <w:p w14:paraId="08B5E994" w14:textId="12DBD096" w:rsidR="00A646C7" w:rsidRDefault="00051C28" w:rsidP="00A646C7">
      <w:pPr>
        <w:pStyle w:val="Bulletlist1"/>
      </w:pPr>
      <w:r>
        <w:t>O</w:t>
      </w:r>
      <w:r w:rsidR="00A646C7">
        <w:t xml:space="preserve">rigin of </w:t>
      </w:r>
      <w:r w:rsidR="00F5090C">
        <w:t>c</w:t>
      </w:r>
      <w:r w:rsidR="00A646C7" w:rsidRPr="00CC11BA">
        <w:t>ategory</w:t>
      </w:r>
      <w:r>
        <w:t>.</w:t>
      </w:r>
    </w:p>
    <w:p w14:paraId="21847E86" w14:textId="6034A2EC" w:rsidR="00EF6949" w:rsidRDefault="00051C28" w:rsidP="00A646C7">
      <w:pPr>
        <w:pStyle w:val="Bulletlist1"/>
      </w:pPr>
      <w:r>
        <w:t>T</w:t>
      </w:r>
      <w:r w:rsidR="00D37EED">
        <w:t>imeframe for reporting</w:t>
      </w:r>
      <w:r>
        <w:t>.</w:t>
      </w:r>
    </w:p>
    <w:p w14:paraId="39D48809" w14:textId="5A1D5B07" w:rsidR="00EF6949" w:rsidRPr="00CC11BA" w:rsidRDefault="00051C28" w:rsidP="00A646C7">
      <w:pPr>
        <w:pStyle w:val="Bulletlist1"/>
      </w:pPr>
      <w:r>
        <w:t>F</w:t>
      </w:r>
      <w:r w:rsidR="00CC7B9A">
        <w:t>ollow-up report (</w:t>
      </w:r>
      <w:r w:rsidR="00D0159E">
        <w:t>FUR</w:t>
      </w:r>
      <w:r w:rsidR="00CC7B9A">
        <w:t>)</w:t>
      </w:r>
      <w:r w:rsidR="00D0159E">
        <w:t xml:space="preserve"> requirement</w:t>
      </w:r>
      <w:r w:rsidR="00625DE8">
        <w:t>s</w:t>
      </w:r>
      <w:r>
        <w:t>.</w:t>
      </w:r>
    </w:p>
    <w:p w14:paraId="45CE827F" w14:textId="2793A687" w:rsidR="00A646C7" w:rsidRDefault="00051C28" w:rsidP="00A646C7">
      <w:pPr>
        <w:pStyle w:val="Bulletlist1"/>
      </w:pPr>
      <w:r>
        <w:t>D</w:t>
      </w:r>
      <w:r w:rsidR="00A646C7">
        <w:t xml:space="preserve">iscussion of the types of incidents that ONR intends this </w:t>
      </w:r>
      <w:r w:rsidR="00A646C7" w:rsidRPr="00CC11BA">
        <w:t>category</w:t>
      </w:r>
      <w:r w:rsidR="00A646C7">
        <w:t xml:space="preserve"> to include</w:t>
      </w:r>
      <w:r>
        <w:t>.</w:t>
      </w:r>
    </w:p>
    <w:p w14:paraId="1E7110AA" w14:textId="3907DE96" w:rsidR="00A646C7" w:rsidRDefault="0080433F" w:rsidP="00A646C7">
      <w:pPr>
        <w:pStyle w:val="Bulletlist1"/>
      </w:pPr>
      <w:r>
        <w:t>I</w:t>
      </w:r>
      <w:r w:rsidR="00A646C7">
        <w:t xml:space="preserve">nterpretation of terminology in the </w:t>
      </w:r>
      <w:r w:rsidR="008818E6">
        <w:t xml:space="preserve">criteria </w:t>
      </w:r>
      <w:r w:rsidR="00A646C7" w:rsidRPr="00155349">
        <w:t xml:space="preserve"> and guidance for licensees to implement </w:t>
      </w:r>
      <w:r w:rsidR="00761E32">
        <w:t xml:space="preserve">those criteria </w:t>
      </w:r>
      <w:r w:rsidR="00A646C7">
        <w:t>within their LC7 arrangements</w:t>
      </w:r>
      <w:r w:rsidR="00923BE7">
        <w:t>.</w:t>
      </w:r>
    </w:p>
    <w:p w14:paraId="72990B05" w14:textId="77178973" w:rsidR="00A646C7" w:rsidRDefault="00236DCB" w:rsidP="00CC7499">
      <w:r>
        <w:t>T</w:t>
      </w:r>
      <w:r w:rsidR="00A646C7">
        <w:t>his guidance does not include illustrative examples</w:t>
      </w:r>
      <w:r w:rsidR="00C14EDA">
        <w:t xml:space="preserve"> to remain generic</w:t>
      </w:r>
      <w:r w:rsidR="00A646C7">
        <w:t>. Licensees may choose to include examples in their implementation arrangements that are relevant to their technologies and facilities.</w:t>
      </w:r>
    </w:p>
    <w:p w14:paraId="2DC1C1F5" w14:textId="7510E050" w:rsidR="00862342" w:rsidRDefault="00862342" w:rsidP="00862342">
      <w:pPr>
        <w:pStyle w:val="Bulletlist1"/>
        <w:numPr>
          <w:ilvl w:val="0"/>
          <w:numId w:val="0"/>
        </w:numPr>
      </w:pPr>
      <w:r>
        <w:rPr>
          <w:rFonts w:cs="Times New Roman"/>
        </w:rPr>
        <w:t xml:space="preserve">It may be appropriate to notify ONR of an incident meeting multiple incident notification criteria. ONR’s incident notification process provides full details of how </w:t>
      </w:r>
      <w:r w:rsidR="00AC3A53">
        <w:rPr>
          <w:rFonts w:cs="Times New Roman"/>
        </w:rPr>
        <w:t xml:space="preserve">to do this. </w:t>
      </w:r>
      <w:r>
        <w:rPr>
          <w:rFonts w:cs="Times New Roman"/>
        </w:rPr>
        <w:t xml:space="preserve"> </w:t>
      </w:r>
      <w:r>
        <w:t>(ref.</w:t>
      </w:r>
      <w:sdt>
        <w:sdtPr>
          <w:id w:val="1687566601"/>
          <w:citation/>
        </w:sdtPr>
        <w:sdtEndPr/>
        <w:sdtContent>
          <w:r w:rsidRPr="00B021DC">
            <w:fldChar w:fldCharType="begin"/>
          </w:r>
          <w:r w:rsidRPr="00B021DC">
            <w:instrText xml:space="preserve">CITATION Pro1 \l 2057 </w:instrText>
          </w:r>
          <w:r w:rsidRPr="00B021DC">
            <w:fldChar w:fldCharType="separate"/>
          </w:r>
          <w:r>
            <w:t xml:space="preserve"> </w:t>
          </w:r>
          <w:r w:rsidRPr="00872703">
            <w:t>[1]</w:t>
          </w:r>
          <w:r w:rsidRPr="00B021DC">
            <w:fldChar w:fldCharType="end"/>
          </w:r>
        </w:sdtContent>
      </w:sdt>
      <w:r>
        <w:t xml:space="preserve">). </w:t>
      </w:r>
    </w:p>
    <w:p w14:paraId="0A318277" w14:textId="77777777" w:rsidR="0017118F" w:rsidRDefault="0017118F" w:rsidP="00862342">
      <w:pPr>
        <w:pStyle w:val="Bulletlist1"/>
        <w:numPr>
          <w:ilvl w:val="0"/>
          <w:numId w:val="0"/>
        </w:numPr>
      </w:pPr>
    </w:p>
    <w:p w14:paraId="225EE9A8" w14:textId="77777777" w:rsidR="0017118F" w:rsidRDefault="0017118F" w:rsidP="00862342">
      <w:pPr>
        <w:pStyle w:val="Bulletlist1"/>
        <w:numPr>
          <w:ilvl w:val="0"/>
          <w:numId w:val="0"/>
        </w:numPr>
      </w:pPr>
    </w:p>
    <w:p w14:paraId="5CE9B7D5" w14:textId="77777777" w:rsidR="0017118F" w:rsidRDefault="0017118F" w:rsidP="00862342">
      <w:pPr>
        <w:pStyle w:val="Bulletlist1"/>
        <w:numPr>
          <w:ilvl w:val="0"/>
          <w:numId w:val="0"/>
        </w:numPr>
      </w:pPr>
    </w:p>
    <w:p w14:paraId="7C363ED7" w14:textId="77777777" w:rsidR="00862342" w:rsidRDefault="00862342" w:rsidP="00CC7499"/>
    <w:p w14:paraId="3A98114A" w14:textId="0B6579AA" w:rsidR="001D1C22" w:rsidRDefault="001D1C22" w:rsidP="0017118F">
      <w:pPr>
        <w:pStyle w:val="Heading2"/>
      </w:pPr>
      <w:bookmarkStart w:id="14" w:name="_Toc220421059"/>
      <w:r>
        <w:lastRenderedPageBreak/>
        <w:t>Incident significance</w:t>
      </w:r>
      <w:bookmarkEnd w:id="14"/>
      <w:r>
        <w:t xml:space="preserve"> </w:t>
      </w:r>
    </w:p>
    <w:p w14:paraId="63690D5A" w14:textId="4803539C" w:rsidR="00285336" w:rsidRDefault="001F38E7" w:rsidP="00533F39">
      <w:r>
        <w:t>D</w:t>
      </w:r>
      <w:r w:rsidR="00285336">
        <w:t xml:space="preserve">utyholders need to include within </w:t>
      </w:r>
      <w:r>
        <w:t xml:space="preserve">any </w:t>
      </w:r>
      <w:r w:rsidR="001D771E">
        <w:t xml:space="preserve">nuclear or radiological safety </w:t>
      </w:r>
      <w:r w:rsidR="00285336">
        <w:t xml:space="preserve">incident notification </w:t>
      </w:r>
      <w:r>
        <w:t>an</w:t>
      </w:r>
      <w:r w:rsidR="001679A1">
        <w:t xml:space="preserve"> </w:t>
      </w:r>
      <w:r w:rsidR="001D771E">
        <w:t>‘</w:t>
      </w:r>
      <w:r w:rsidR="00B1137C">
        <w:t>initial estimate of significance</w:t>
      </w:r>
      <w:r w:rsidR="001D771E">
        <w:t>.’</w:t>
      </w:r>
      <w:r w:rsidR="00B1137C">
        <w:t xml:space="preserve"> </w:t>
      </w:r>
      <w:r w:rsidR="00533F39">
        <w:t xml:space="preserve"> The ratings </w:t>
      </w:r>
      <w:r w:rsidR="0014090F">
        <w:t xml:space="preserve">given </w:t>
      </w:r>
      <w:r w:rsidR="00285336">
        <w:t xml:space="preserve">are described broadly in Table 2. Incidents that require more prompt reporting to ONR should </w:t>
      </w:r>
      <w:r w:rsidR="00902C1E">
        <w:t xml:space="preserve">generally </w:t>
      </w:r>
      <w:r w:rsidR="00285336">
        <w:t xml:space="preserve">be considered of greater significance. The provisional INES rating will also be an indicator of incident significance.  </w:t>
      </w:r>
    </w:p>
    <w:p w14:paraId="50321CA5" w14:textId="46318D19" w:rsidR="00285336" w:rsidRDefault="001D771E" w:rsidP="00285336">
      <w:r>
        <w:t>It is a</w:t>
      </w:r>
      <w:r w:rsidR="00285336">
        <w:t>cknowledge</w:t>
      </w:r>
      <w:r>
        <w:t>d</w:t>
      </w:r>
      <w:r w:rsidR="00285336">
        <w:t xml:space="preserve"> that dutyholders will be assigning incident significance according to information they have available at the time of making the notification. ONR’s response is not governed by this initial estimate of significance and ONR will form a view of the significance of the incident in due course. </w:t>
      </w:r>
    </w:p>
    <w:p w14:paraId="2D81D5D0" w14:textId="77777777" w:rsidR="00285336" w:rsidRDefault="00285336" w:rsidP="00285336">
      <w:r>
        <w:rPr>
          <w:b/>
          <w:bCs/>
        </w:rPr>
        <w:t>TABLE 2</w:t>
      </w:r>
      <w:r>
        <w:t xml:space="preserve">  </w:t>
      </w:r>
    </w:p>
    <w:tbl>
      <w:tblPr>
        <w:tblStyle w:val="TableGrid"/>
        <w:tblW w:w="0" w:type="auto"/>
        <w:tblLook w:val="04A0" w:firstRow="1" w:lastRow="0" w:firstColumn="1" w:lastColumn="0" w:noHBand="0" w:noVBand="1"/>
      </w:tblPr>
      <w:tblGrid>
        <w:gridCol w:w="1604"/>
        <w:gridCol w:w="7412"/>
      </w:tblGrid>
      <w:tr w:rsidR="00285336" w14:paraId="5306561E" w14:textId="77777777">
        <w:tc>
          <w:tcPr>
            <w:tcW w:w="1129" w:type="dxa"/>
            <w:tcBorders>
              <w:top w:val="single" w:sz="4" w:space="0" w:color="auto"/>
              <w:left w:val="single" w:sz="4" w:space="0" w:color="auto"/>
              <w:bottom w:val="single" w:sz="4" w:space="0" w:color="auto"/>
              <w:right w:val="single" w:sz="4" w:space="0" w:color="auto"/>
            </w:tcBorders>
            <w:hideMark/>
          </w:tcPr>
          <w:p w14:paraId="68F4474E" w14:textId="77777777" w:rsidR="00285336" w:rsidRDefault="00285336">
            <w:pPr>
              <w:rPr>
                <w:b/>
                <w:bCs/>
              </w:rPr>
            </w:pPr>
            <w:r>
              <w:rPr>
                <w:b/>
                <w:bCs/>
              </w:rPr>
              <w:t xml:space="preserve">Incident significance </w:t>
            </w:r>
          </w:p>
        </w:tc>
        <w:tc>
          <w:tcPr>
            <w:tcW w:w="7887" w:type="dxa"/>
            <w:tcBorders>
              <w:top w:val="single" w:sz="4" w:space="0" w:color="auto"/>
              <w:left w:val="single" w:sz="4" w:space="0" w:color="auto"/>
              <w:bottom w:val="single" w:sz="4" w:space="0" w:color="auto"/>
              <w:right w:val="single" w:sz="4" w:space="0" w:color="auto"/>
            </w:tcBorders>
            <w:hideMark/>
          </w:tcPr>
          <w:p w14:paraId="7E6064C2" w14:textId="77777777" w:rsidR="00285336" w:rsidRDefault="00285336">
            <w:pPr>
              <w:rPr>
                <w:b/>
                <w:bCs/>
              </w:rPr>
            </w:pPr>
            <w:r>
              <w:rPr>
                <w:b/>
                <w:bCs/>
              </w:rPr>
              <w:t>Description</w:t>
            </w:r>
          </w:p>
        </w:tc>
      </w:tr>
      <w:tr w:rsidR="00285336" w14:paraId="429AC3F8" w14:textId="77777777">
        <w:tc>
          <w:tcPr>
            <w:tcW w:w="1129" w:type="dxa"/>
            <w:tcBorders>
              <w:top w:val="single" w:sz="4" w:space="0" w:color="auto"/>
              <w:left w:val="single" w:sz="4" w:space="0" w:color="auto"/>
              <w:bottom w:val="single" w:sz="4" w:space="0" w:color="auto"/>
              <w:right w:val="single" w:sz="4" w:space="0" w:color="auto"/>
            </w:tcBorders>
            <w:hideMark/>
          </w:tcPr>
          <w:p w14:paraId="3522AF9D" w14:textId="77777777" w:rsidR="00285336" w:rsidRDefault="00285336">
            <w:r>
              <w:t>Major</w:t>
            </w:r>
          </w:p>
        </w:tc>
        <w:tc>
          <w:tcPr>
            <w:tcW w:w="7887" w:type="dxa"/>
            <w:tcBorders>
              <w:top w:val="single" w:sz="4" w:space="0" w:color="auto"/>
              <w:left w:val="single" w:sz="4" w:space="0" w:color="auto"/>
              <w:bottom w:val="single" w:sz="4" w:space="0" w:color="auto"/>
              <w:right w:val="single" w:sz="4" w:space="0" w:color="auto"/>
            </w:tcBorders>
            <w:hideMark/>
          </w:tcPr>
          <w:p w14:paraId="0EB7F766" w14:textId="77777777" w:rsidR="00285336" w:rsidRDefault="00285336">
            <w:r>
              <w:rPr>
                <w:rFonts w:eastAsia="Times New Roman"/>
              </w:rPr>
              <w:t>The incident is such that all relevant nuclear safety/radiation protection control measures required for safe operations are not available or rendered ineffective and there are actual or potential serious consequences* for workers and/or the public.</w:t>
            </w:r>
          </w:p>
        </w:tc>
      </w:tr>
      <w:tr w:rsidR="00285336" w14:paraId="4B2912EA" w14:textId="77777777">
        <w:tc>
          <w:tcPr>
            <w:tcW w:w="1129" w:type="dxa"/>
            <w:tcBorders>
              <w:top w:val="single" w:sz="4" w:space="0" w:color="auto"/>
              <w:left w:val="single" w:sz="4" w:space="0" w:color="auto"/>
              <w:bottom w:val="single" w:sz="4" w:space="0" w:color="auto"/>
              <w:right w:val="single" w:sz="4" w:space="0" w:color="auto"/>
            </w:tcBorders>
            <w:hideMark/>
          </w:tcPr>
          <w:p w14:paraId="465CD89C" w14:textId="77777777" w:rsidR="00285336" w:rsidRDefault="00285336">
            <w:r>
              <w:t>Moderate</w:t>
            </w:r>
          </w:p>
        </w:tc>
        <w:tc>
          <w:tcPr>
            <w:tcW w:w="7887" w:type="dxa"/>
            <w:tcBorders>
              <w:top w:val="single" w:sz="4" w:space="0" w:color="auto"/>
              <w:left w:val="single" w:sz="4" w:space="0" w:color="auto"/>
              <w:bottom w:val="single" w:sz="4" w:space="0" w:color="auto"/>
              <w:right w:val="single" w:sz="4" w:space="0" w:color="auto"/>
            </w:tcBorders>
            <w:hideMark/>
          </w:tcPr>
          <w:p w14:paraId="72EEB881" w14:textId="230E4FCD" w:rsidR="00285336" w:rsidRDefault="00285336">
            <w:r>
              <w:t xml:space="preserve">The incident is such that one or more significant nuclear safety or radiological protection </w:t>
            </w:r>
            <w:r>
              <w:rPr>
                <w:rFonts w:eastAsia="Times New Roman"/>
              </w:rPr>
              <w:t>control measures required for safe operation have either been, or are likely to be, significantly weakened, absent or rendered ineffective, which results in actual or potential adverse consequences for workers and/or the public.</w:t>
            </w:r>
          </w:p>
        </w:tc>
      </w:tr>
      <w:tr w:rsidR="00285336" w14:paraId="47B6E1F3" w14:textId="77777777">
        <w:tc>
          <w:tcPr>
            <w:tcW w:w="1129" w:type="dxa"/>
            <w:tcBorders>
              <w:top w:val="single" w:sz="4" w:space="0" w:color="auto"/>
              <w:left w:val="single" w:sz="4" w:space="0" w:color="auto"/>
              <w:bottom w:val="single" w:sz="4" w:space="0" w:color="auto"/>
              <w:right w:val="single" w:sz="4" w:space="0" w:color="auto"/>
            </w:tcBorders>
            <w:hideMark/>
          </w:tcPr>
          <w:p w14:paraId="01C78423" w14:textId="77777777" w:rsidR="00285336" w:rsidRDefault="00285336">
            <w:r>
              <w:t>Minor</w:t>
            </w:r>
          </w:p>
        </w:tc>
        <w:tc>
          <w:tcPr>
            <w:tcW w:w="7887" w:type="dxa"/>
            <w:tcBorders>
              <w:top w:val="single" w:sz="4" w:space="0" w:color="auto"/>
              <w:left w:val="single" w:sz="4" w:space="0" w:color="auto"/>
              <w:bottom w:val="single" w:sz="4" w:space="0" w:color="auto"/>
              <w:right w:val="single" w:sz="4" w:space="0" w:color="auto"/>
            </w:tcBorders>
            <w:hideMark/>
          </w:tcPr>
          <w:p w14:paraId="5E24E01F" w14:textId="77777777" w:rsidR="00285336" w:rsidRDefault="00285336">
            <w:r>
              <w:t xml:space="preserve">Where the incident is such that the majority of nuclear safety or radiological protection control measures required for safe operation remain effective but that one of several, or a minor measure is weakened, absent or rendered ineffective, and/or the situation results in, or has the potential to result in very limited consequences for workers and/or the public. </w:t>
            </w:r>
          </w:p>
        </w:tc>
      </w:tr>
      <w:tr w:rsidR="00285336" w14:paraId="713ECB3E" w14:textId="77777777">
        <w:tc>
          <w:tcPr>
            <w:tcW w:w="1129" w:type="dxa"/>
            <w:tcBorders>
              <w:top w:val="single" w:sz="4" w:space="0" w:color="auto"/>
              <w:left w:val="single" w:sz="4" w:space="0" w:color="auto"/>
              <w:bottom w:val="single" w:sz="4" w:space="0" w:color="auto"/>
              <w:right w:val="single" w:sz="4" w:space="0" w:color="auto"/>
            </w:tcBorders>
            <w:hideMark/>
          </w:tcPr>
          <w:p w14:paraId="4E070C35" w14:textId="32609990" w:rsidR="00285336" w:rsidRDefault="00285336">
            <w:r>
              <w:t>N</w:t>
            </w:r>
            <w:r w:rsidR="00DD0C55">
              <w:t>one</w:t>
            </w:r>
          </w:p>
        </w:tc>
        <w:tc>
          <w:tcPr>
            <w:tcW w:w="7887" w:type="dxa"/>
            <w:tcBorders>
              <w:top w:val="single" w:sz="4" w:space="0" w:color="auto"/>
              <w:left w:val="single" w:sz="4" w:space="0" w:color="auto"/>
              <w:bottom w:val="single" w:sz="4" w:space="0" w:color="auto"/>
              <w:right w:val="single" w:sz="4" w:space="0" w:color="auto"/>
            </w:tcBorders>
            <w:hideMark/>
          </w:tcPr>
          <w:p w14:paraId="7F6C1A6D" w14:textId="77777777" w:rsidR="00285336" w:rsidRDefault="00285336">
            <w:r>
              <w:t xml:space="preserve">Where there has been an incident or matter that has no safety affect or consequence. </w:t>
            </w:r>
          </w:p>
        </w:tc>
      </w:tr>
    </w:tbl>
    <w:p w14:paraId="11080F46" w14:textId="199D07CD" w:rsidR="00285336" w:rsidRDefault="00285336" w:rsidP="00285336">
      <w:pPr>
        <w:rPr>
          <w:sz w:val="20"/>
          <w:szCs w:val="20"/>
        </w:rPr>
      </w:pPr>
      <w:r>
        <w:t xml:space="preserve">* </w:t>
      </w:r>
      <w:r>
        <w:rPr>
          <w:sz w:val="20"/>
          <w:szCs w:val="20"/>
        </w:rPr>
        <w:t>Use of ‘serious consequences’ here does not relate to their meaning in CDG09 or REPPIR</w:t>
      </w:r>
      <w:r w:rsidR="00324054">
        <w:rPr>
          <w:sz w:val="20"/>
          <w:szCs w:val="20"/>
        </w:rPr>
        <w:t>19</w:t>
      </w:r>
    </w:p>
    <w:p w14:paraId="709A1221" w14:textId="0B377A9D" w:rsidR="00861F85" w:rsidRDefault="00861F85" w:rsidP="006B294D">
      <w:pPr>
        <w:pStyle w:val="Bulletlist1"/>
        <w:numPr>
          <w:ilvl w:val="0"/>
          <w:numId w:val="0"/>
        </w:numPr>
      </w:pPr>
    </w:p>
    <w:p w14:paraId="1BA5DB5D" w14:textId="77777777" w:rsidR="00861F85" w:rsidRDefault="00861F85" w:rsidP="006B294D">
      <w:pPr>
        <w:pStyle w:val="Bulletlist1"/>
        <w:numPr>
          <w:ilvl w:val="0"/>
          <w:numId w:val="0"/>
        </w:numPr>
      </w:pPr>
    </w:p>
    <w:p w14:paraId="137F3CBA" w14:textId="77777777" w:rsidR="00861F85" w:rsidRDefault="00861F85" w:rsidP="006B294D">
      <w:pPr>
        <w:pStyle w:val="Bulletlist1"/>
        <w:numPr>
          <w:ilvl w:val="0"/>
          <w:numId w:val="0"/>
        </w:numPr>
      </w:pPr>
    </w:p>
    <w:p w14:paraId="70FBCA9E" w14:textId="77777777" w:rsidR="00861F85" w:rsidRDefault="00861F85" w:rsidP="006B294D">
      <w:pPr>
        <w:pStyle w:val="Bulletlist1"/>
        <w:numPr>
          <w:ilvl w:val="0"/>
          <w:numId w:val="0"/>
        </w:numPr>
        <w:rPr>
          <w:rFonts w:cs="Times New Roman"/>
        </w:rPr>
      </w:pPr>
    </w:p>
    <w:bookmarkStart w:id="15" w:name="_Toc218612995" w:displacedByCustomXml="next"/>
    <w:bookmarkStart w:id="16" w:name="_Toc220421060" w:displacedByCustomXml="next"/>
    <w:sdt>
      <w:sdtPr>
        <w:rPr>
          <w:color w:val="auto"/>
          <w:sz w:val="24"/>
          <w:szCs w:val="24"/>
        </w:rPr>
        <w:id w:val="-652758001"/>
        <w:docPartObj>
          <w:docPartGallery w:val="Bibliographies"/>
          <w:docPartUnique/>
        </w:docPartObj>
      </w:sdtPr>
      <w:sdtEndPr/>
      <w:sdtContent>
        <w:p w14:paraId="7C314F13" w14:textId="3CB0FAA4" w:rsidR="00140E1C" w:rsidRDefault="00140E1C" w:rsidP="00FA33FE">
          <w:pPr>
            <w:pStyle w:val="Heading1"/>
            <w:numPr>
              <w:ilvl w:val="0"/>
              <w:numId w:val="0"/>
            </w:numPr>
            <w:ind w:left="851" w:hanging="851"/>
          </w:pPr>
          <w:r>
            <w:t>References</w:t>
          </w:r>
          <w:bookmarkEnd w:id="16"/>
          <w:bookmarkEnd w:id="15"/>
        </w:p>
        <w:sdt>
          <w:sdtPr>
            <w:id w:val="-573587230"/>
            <w:bibliography/>
          </w:sdtPr>
          <w:sdtEndPr/>
          <w:sdtContent>
            <w:p w14:paraId="4F1D5F7F" w14:textId="77777777" w:rsidR="00872703" w:rsidRDefault="00140E1C">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872703" w14:paraId="47307A36" w14:textId="77777777">
                <w:trPr>
                  <w:divId w:val="1466436621"/>
                  <w:tblCellSpacing w:w="15" w:type="dxa"/>
                </w:trPr>
                <w:tc>
                  <w:tcPr>
                    <w:tcW w:w="50" w:type="pct"/>
                    <w:hideMark/>
                  </w:tcPr>
                  <w:p w14:paraId="66170A66" w14:textId="253A7814" w:rsidR="00872703" w:rsidRDefault="00872703">
                    <w:pPr>
                      <w:pStyle w:val="Bibliography"/>
                      <w:rPr>
                        <w:noProof/>
                        <w:szCs w:val="24"/>
                      </w:rPr>
                    </w:pPr>
                    <w:r>
                      <w:rPr>
                        <w:noProof/>
                      </w:rPr>
                      <w:t xml:space="preserve">[1] </w:t>
                    </w:r>
                  </w:p>
                </w:tc>
                <w:tc>
                  <w:tcPr>
                    <w:tcW w:w="0" w:type="auto"/>
                    <w:hideMark/>
                  </w:tcPr>
                  <w:p w14:paraId="1CF6E80A" w14:textId="77777777" w:rsidR="00872703" w:rsidRDefault="00872703">
                    <w:pPr>
                      <w:pStyle w:val="Bibliography"/>
                      <w:rPr>
                        <w:noProof/>
                      </w:rPr>
                    </w:pPr>
                    <w:r>
                      <w:rPr>
                        <w:noProof/>
                      </w:rPr>
                      <w:t>ONR, “ONR-OL-PROC-002 - Process for Notifying Incidents to ONR”.</w:t>
                    </w:r>
                  </w:p>
                </w:tc>
              </w:tr>
              <w:tr w:rsidR="00872703" w14:paraId="3ACDC0B7" w14:textId="77777777">
                <w:trPr>
                  <w:divId w:val="1466436621"/>
                  <w:tblCellSpacing w:w="15" w:type="dxa"/>
                </w:trPr>
                <w:tc>
                  <w:tcPr>
                    <w:tcW w:w="50" w:type="pct"/>
                    <w:hideMark/>
                  </w:tcPr>
                  <w:p w14:paraId="29CD3466" w14:textId="77777777" w:rsidR="00872703" w:rsidRDefault="00872703">
                    <w:pPr>
                      <w:pStyle w:val="Bibliography"/>
                      <w:rPr>
                        <w:noProof/>
                      </w:rPr>
                    </w:pPr>
                    <w:r>
                      <w:rPr>
                        <w:noProof/>
                      </w:rPr>
                      <w:t xml:space="preserve">[2] </w:t>
                    </w:r>
                  </w:p>
                </w:tc>
                <w:tc>
                  <w:tcPr>
                    <w:tcW w:w="0" w:type="auto"/>
                    <w:hideMark/>
                  </w:tcPr>
                  <w:p w14:paraId="405FEB2C" w14:textId="77777777" w:rsidR="00872703" w:rsidRDefault="00872703">
                    <w:pPr>
                      <w:pStyle w:val="Bibliography"/>
                      <w:rPr>
                        <w:noProof/>
                      </w:rPr>
                    </w:pPr>
                    <w:r>
                      <w:rPr>
                        <w:noProof/>
                      </w:rPr>
                      <w:t xml:space="preserve">ONR, Licence Condition Handbook, https://www.onr.org.uk/our-work/how-we-regulate/nuclear-site-licensing/, February 2017. </w:t>
                    </w:r>
                  </w:p>
                </w:tc>
              </w:tr>
              <w:tr w:rsidR="00872703" w14:paraId="0428CC22" w14:textId="77777777">
                <w:trPr>
                  <w:divId w:val="1466436621"/>
                  <w:tblCellSpacing w:w="15" w:type="dxa"/>
                </w:trPr>
                <w:tc>
                  <w:tcPr>
                    <w:tcW w:w="50" w:type="pct"/>
                    <w:hideMark/>
                  </w:tcPr>
                  <w:p w14:paraId="0266FC22" w14:textId="77777777" w:rsidR="00872703" w:rsidRDefault="00872703">
                    <w:pPr>
                      <w:pStyle w:val="Bibliography"/>
                      <w:rPr>
                        <w:noProof/>
                      </w:rPr>
                    </w:pPr>
                    <w:r>
                      <w:rPr>
                        <w:noProof/>
                      </w:rPr>
                      <w:t xml:space="preserve">[3] </w:t>
                    </w:r>
                  </w:p>
                </w:tc>
                <w:tc>
                  <w:tcPr>
                    <w:tcW w:w="0" w:type="auto"/>
                    <w:hideMark/>
                  </w:tcPr>
                  <w:p w14:paraId="43E35B0D" w14:textId="77777777" w:rsidR="00872703" w:rsidRDefault="00872703">
                    <w:pPr>
                      <w:pStyle w:val="Bibliography"/>
                      <w:rPr>
                        <w:noProof/>
                      </w:rPr>
                    </w:pPr>
                    <w:r>
                      <w:rPr>
                        <w:noProof/>
                      </w:rPr>
                      <w:t>ONR, “NS-INSP-GD-007 - LC7 Incidents on the Site”.</w:t>
                    </w:r>
                  </w:p>
                </w:tc>
              </w:tr>
            </w:tbl>
            <w:p w14:paraId="2C2BE6A1" w14:textId="77777777" w:rsidR="00872703" w:rsidRDefault="00872703">
              <w:pPr>
                <w:divId w:val="1466436621"/>
                <w:rPr>
                  <w:rFonts w:eastAsia="Times New Roman"/>
                  <w:noProof/>
                </w:rPr>
              </w:pPr>
            </w:p>
            <w:p w14:paraId="0AB37AA6" w14:textId="4BC820B0" w:rsidR="00140E1C" w:rsidRDefault="00140E1C">
              <w:r>
                <w:rPr>
                  <w:b/>
                  <w:bCs/>
                  <w:noProof/>
                </w:rPr>
                <w:fldChar w:fldCharType="end"/>
              </w:r>
            </w:p>
          </w:sdtContent>
        </w:sdt>
      </w:sdtContent>
    </w:sdt>
    <w:p w14:paraId="5A5193B3" w14:textId="2912CA09" w:rsidR="00140E1C" w:rsidRDefault="00140E1C" w:rsidP="00FC7EDB">
      <w:pPr>
        <w:pStyle w:val="Heading1"/>
        <w:numPr>
          <w:ilvl w:val="0"/>
          <w:numId w:val="0"/>
        </w:numPr>
        <w:sectPr w:rsidR="00140E1C" w:rsidSect="004C4FA8">
          <w:pgSz w:w="11906" w:h="16838" w:code="9"/>
          <w:pgMar w:top="1440" w:right="1440" w:bottom="1440" w:left="1440" w:header="397" w:footer="397" w:gutter="0"/>
          <w:cols w:space="312"/>
          <w:docGrid w:linePitch="360"/>
        </w:sectPr>
      </w:pPr>
    </w:p>
    <w:p w14:paraId="4874AA21" w14:textId="1DF0AEA9" w:rsidR="00494E84" w:rsidRDefault="00494E84" w:rsidP="00494E84">
      <w:pPr>
        <w:pStyle w:val="Heading1"/>
        <w:numPr>
          <w:ilvl w:val="0"/>
          <w:numId w:val="0"/>
        </w:numPr>
      </w:pPr>
      <w:bookmarkStart w:id="17" w:name="_Toc95839521"/>
      <w:bookmarkStart w:id="18" w:name="_Toc218612996"/>
      <w:bookmarkStart w:id="19" w:name="_Toc220421061"/>
      <w:bookmarkStart w:id="20" w:name="OLE_LINK36"/>
      <w:bookmarkStart w:id="21" w:name="OLE_LINK37"/>
      <w:r w:rsidRPr="00FC0B42">
        <w:lastRenderedPageBreak/>
        <w:t xml:space="preserve">Appendix A </w:t>
      </w:r>
      <w:r w:rsidR="00895795">
        <w:t>–</w:t>
      </w:r>
      <w:r w:rsidRPr="00FC0B42">
        <w:t xml:space="preserve"> Nuclear</w:t>
      </w:r>
      <w:r w:rsidR="00895795">
        <w:t xml:space="preserve"> </w:t>
      </w:r>
      <w:r w:rsidRPr="00FC0B42">
        <w:t xml:space="preserve">Safety Incident </w:t>
      </w:r>
      <w:r w:rsidRPr="00861340">
        <w:t>Categories</w:t>
      </w:r>
      <w:bookmarkEnd w:id="17"/>
      <w:bookmarkEnd w:id="18"/>
      <w:bookmarkEnd w:id="19"/>
    </w:p>
    <w:tbl>
      <w:tblPr>
        <w:tblStyle w:val="Box2"/>
        <w:tblW w:w="5000" w:type="pct"/>
        <w:tblInd w:w="0" w:type="dxa"/>
        <w:tblLook w:val="01E0" w:firstRow="1" w:lastRow="1" w:firstColumn="1" w:lastColumn="1" w:noHBand="0" w:noVBand="0"/>
      </w:tblPr>
      <w:tblGrid>
        <w:gridCol w:w="9016"/>
      </w:tblGrid>
      <w:tr w:rsidR="00840123" w:rsidRPr="002C0D0F" w14:paraId="2299960E"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1660C649" w14:textId="77777777" w:rsidR="00F61F06" w:rsidRDefault="00840123" w:rsidP="00B845E1">
            <w:pPr>
              <w:tabs>
                <w:tab w:val="left" w:pos="720"/>
              </w:tabs>
              <w:spacing w:after="0" w:line="264" w:lineRule="auto"/>
              <w:rPr>
                <w:b w:val="0"/>
                <w:bCs/>
              </w:rPr>
            </w:pPr>
            <w:r w:rsidRPr="00EC6A1B">
              <w:rPr>
                <w:bCs/>
              </w:rPr>
              <w:t>NS01</w:t>
            </w:r>
            <w:r w:rsidR="00B845E1">
              <w:rPr>
                <w:bCs/>
              </w:rPr>
              <w:t xml:space="preserve"> </w:t>
            </w:r>
          </w:p>
          <w:p w14:paraId="3438A8E5" w14:textId="77777777" w:rsidR="00F61F06" w:rsidRDefault="00F61F06" w:rsidP="00B845E1">
            <w:pPr>
              <w:tabs>
                <w:tab w:val="left" w:pos="720"/>
              </w:tabs>
              <w:spacing w:after="0" w:line="264" w:lineRule="auto"/>
              <w:rPr>
                <w:b w:val="0"/>
              </w:rPr>
            </w:pPr>
          </w:p>
          <w:p w14:paraId="3659803E" w14:textId="19A39931" w:rsidR="00840123" w:rsidRPr="002C0D0F" w:rsidRDefault="00840123" w:rsidP="00B845E1">
            <w:pPr>
              <w:tabs>
                <w:tab w:val="left" w:pos="720"/>
              </w:tabs>
              <w:spacing w:after="0" w:line="264" w:lineRule="auto"/>
            </w:pPr>
            <w:r>
              <w:t xml:space="preserve">Any explosion or outbreak of fire on a licensed site affecting or likely to affect the safe working or safe condition of the nuclear installation. </w:t>
            </w:r>
          </w:p>
        </w:tc>
      </w:tr>
      <w:tr w:rsidR="00840123" w:rsidRPr="000D6C7A" w14:paraId="3109F9E3" w14:textId="77777777">
        <w:tc>
          <w:tcPr>
            <w:tcW w:w="5000" w:type="pct"/>
          </w:tcPr>
          <w:p w14:paraId="791E4E28" w14:textId="1DDB0877" w:rsidR="00840123" w:rsidRDefault="00840123">
            <w:pPr>
              <w:spacing w:before="120" w:after="120"/>
            </w:pPr>
            <w:r w:rsidRPr="00637929">
              <w:rPr>
                <w:b/>
                <w:bCs/>
              </w:rPr>
              <w:t xml:space="preserve">Timeframe for </w:t>
            </w:r>
            <w:r w:rsidR="005C62B1">
              <w:rPr>
                <w:b/>
                <w:bCs/>
              </w:rPr>
              <w:t>notification</w:t>
            </w:r>
            <w:r w:rsidRPr="00637929">
              <w:rPr>
                <w:b/>
                <w:bCs/>
              </w:rPr>
              <w:t>:</w:t>
            </w:r>
            <w:r>
              <w:t xml:space="preserve"> </w:t>
            </w:r>
            <w:r w:rsidRPr="00F7358B">
              <w:t>Immediate</w:t>
            </w:r>
          </w:p>
          <w:p w14:paraId="1AA941C8" w14:textId="77777777" w:rsidR="00840123" w:rsidRDefault="00840123">
            <w:pPr>
              <w:spacing w:before="120" w:after="120"/>
              <w:rPr>
                <w:b/>
                <w:bCs/>
              </w:rPr>
            </w:pPr>
            <w:r w:rsidRPr="00DA3D55">
              <w:rPr>
                <w:b/>
                <w:bCs/>
              </w:rPr>
              <w:t>FUR Requirement:</w:t>
            </w:r>
            <w:r>
              <w:rPr>
                <w:b/>
                <w:bCs/>
              </w:rPr>
              <w:t xml:space="preserve"> </w:t>
            </w:r>
            <w:r w:rsidRPr="00F7358B">
              <w:t>Yes</w:t>
            </w:r>
          </w:p>
          <w:p w14:paraId="6A4D42D6" w14:textId="77777777" w:rsidR="00840123" w:rsidRPr="000D6C7A" w:rsidRDefault="00840123">
            <w:pPr>
              <w:spacing w:after="0"/>
              <w:rPr>
                <w:b/>
                <w:bCs/>
              </w:rPr>
            </w:pPr>
            <w:r w:rsidRPr="00FA1E51">
              <w:rPr>
                <w:b/>
                <w:bCs/>
              </w:rPr>
              <w:t xml:space="preserve">Origin of </w:t>
            </w:r>
            <w:r>
              <w:rPr>
                <w:b/>
                <w:bCs/>
              </w:rPr>
              <w:t>Category:</w:t>
            </w:r>
          </w:p>
        </w:tc>
      </w:tr>
      <w:tr w:rsidR="00840123" w:rsidRPr="005F3506" w14:paraId="14CDE83C" w14:textId="77777777">
        <w:tc>
          <w:tcPr>
            <w:tcW w:w="5000" w:type="pct"/>
          </w:tcPr>
          <w:p w14:paraId="66C453C0" w14:textId="2E1D9BEE" w:rsidR="00840123" w:rsidRPr="00EC6A1B" w:rsidRDefault="00EC6A1B" w:rsidP="00EC6A1B">
            <w:pPr>
              <w:rPr>
                <w:lang w:val="pt-PT"/>
              </w:rPr>
            </w:pPr>
            <w:r w:rsidRPr="00EC6A1B">
              <w:rPr>
                <w:lang w:val="pt-PT"/>
              </w:rPr>
              <w:t xml:space="preserve">NI(DO)R65; Reg. 3 sub-paragraph (c). </w:t>
            </w:r>
          </w:p>
        </w:tc>
      </w:tr>
      <w:tr w:rsidR="00840123" w:rsidRPr="000D6C7A" w14:paraId="1E2BAD58" w14:textId="77777777">
        <w:tc>
          <w:tcPr>
            <w:tcW w:w="5000" w:type="pct"/>
          </w:tcPr>
          <w:p w14:paraId="3A530676" w14:textId="77777777" w:rsidR="00840123" w:rsidRPr="000D6C7A" w:rsidRDefault="00840123">
            <w:pPr>
              <w:spacing w:after="0"/>
              <w:rPr>
                <w:b/>
                <w:bCs/>
              </w:rPr>
            </w:pPr>
            <w:r w:rsidRPr="00FA1E51">
              <w:rPr>
                <w:b/>
                <w:bCs/>
              </w:rPr>
              <w:t>Discussion</w:t>
            </w:r>
            <w:r>
              <w:rPr>
                <w:b/>
                <w:bCs/>
              </w:rPr>
              <w:t>:</w:t>
            </w:r>
          </w:p>
        </w:tc>
      </w:tr>
      <w:tr w:rsidR="00840123" w:rsidRPr="00C60C99" w14:paraId="30185B44" w14:textId="77777777">
        <w:tc>
          <w:tcPr>
            <w:tcW w:w="5000" w:type="pct"/>
          </w:tcPr>
          <w:p w14:paraId="1404E8B4" w14:textId="77777777" w:rsidR="00EC6A1B" w:rsidRDefault="00EC6A1B" w:rsidP="00EC6A1B">
            <w:r>
              <w:t>Notification under this category requires an element of judgement on the part of the dutyholder. For example, a small fire on site that did not or could not reasonably be expected to endanger significant safety related plant should not be notified under this category. However, if one of the principal safety functions of controlling reactivity or, cooling fuel or containing radioactive material was significantly at risk of failing or was disabled then this would be notifiable under this category.</w:t>
            </w:r>
          </w:p>
          <w:p w14:paraId="1B5FEE93" w14:textId="77777777" w:rsidR="00EC6A1B" w:rsidRDefault="00EC6A1B" w:rsidP="00EC6A1B">
            <w:r>
              <w:t>However, if the dutyholder judges it necessary to take significant precautionary action such as shutting down a reactor or process plant and the off-site fire services attended to assist in extinguishing a fire then the event should be notified to ONR.</w:t>
            </w:r>
          </w:p>
          <w:p w14:paraId="451E2258" w14:textId="4CF4E2F1" w:rsidR="00840123" w:rsidRPr="00C60C99" w:rsidRDefault="00EC6A1B" w:rsidP="00EC6A1B">
            <w:r>
              <w:t>The extent of damage to safety related plant from a fire or explosion may not be immediately obvious or fully assessed for some time after a fire is extinguished, but if there is any doubt it would be prudent to promptly report a significant fire under this category or other appropriate categories, such as NS10.</w:t>
            </w:r>
          </w:p>
        </w:tc>
      </w:tr>
      <w:bookmarkEnd w:id="20"/>
      <w:bookmarkEnd w:id="21"/>
    </w:tbl>
    <w:p w14:paraId="09E37ECE" w14:textId="77777777" w:rsidR="0045093B" w:rsidRDefault="0045093B" w:rsidP="00113385">
      <w:pPr>
        <w:pStyle w:val="Heading2"/>
        <w:numPr>
          <w:ilvl w:val="0"/>
          <w:numId w:val="0"/>
        </w:numPr>
        <w:sectPr w:rsidR="0045093B"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3A6046" w:rsidRPr="002C0D0F" w14:paraId="131EB932"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260FCDB6" w14:textId="77777777" w:rsidR="008D01C9" w:rsidRDefault="003A6046" w:rsidP="00113385">
            <w:pPr>
              <w:rPr>
                <w:b w:val="0"/>
              </w:rPr>
            </w:pPr>
            <w:r>
              <w:lastRenderedPageBreak/>
              <w:t>NS02</w:t>
            </w:r>
          </w:p>
          <w:p w14:paraId="48CD9D77" w14:textId="47537AAF" w:rsidR="003A6046" w:rsidRPr="00113385" w:rsidRDefault="003A6046" w:rsidP="008D01C9">
            <w:pPr>
              <w:rPr>
                <w:b w:val="0"/>
              </w:rPr>
            </w:pPr>
            <w:r>
              <w:t>Any uncontrolled criticality excursion</w:t>
            </w:r>
          </w:p>
        </w:tc>
      </w:tr>
      <w:tr w:rsidR="003A6046" w:rsidRPr="000D6C7A" w14:paraId="372471EE" w14:textId="77777777">
        <w:tc>
          <w:tcPr>
            <w:tcW w:w="5000" w:type="pct"/>
          </w:tcPr>
          <w:p w14:paraId="1CB37A46" w14:textId="716DD62C" w:rsidR="003A6046" w:rsidRDefault="003A6046">
            <w:pPr>
              <w:spacing w:before="120" w:after="120"/>
            </w:pPr>
            <w:r w:rsidRPr="00637929">
              <w:rPr>
                <w:b/>
                <w:bCs/>
              </w:rPr>
              <w:t>Timeframe for reporting:</w:t>
            </w:r>
            <w:r>
              <w:t xml:space="preserve"> </w:t>
            </w:r>
            <w:r w:rsidR="00B845E1">
              <w:t>Immediate</w:t>
            </w:r>
          </w:p>
          <w:p w14:paraId="2C66915E" w14:textId="13C023B8" w:rsidR="003A6046" w:rsidRDefault="003A6046">
            <w:pPr>
              <w:spacing w:before="120" w:after="120"/>
              <w:rPr>
                <w:b/>
                <w:bCs/>
              </w:rPr>
            </w:pPr>
            <w:r w:rsidRPr="00DA3D55">
              <w:rPr>
                <w:b/>
                <w:bCs/>
              </w:rPr>
              <w:t>FUR Requirement:</w:t>
            </w:r>
            <w:r>
              <w:rPr>
                <w:b/>
                <w:bCs/>
              </w:rPr>
              <w:t xml:space="preserve"> </w:t>
            </w:r>
            <w:r w:rsidR="00B845E1" w:rsidRPr="00B845E1">
              <w:t>Yes</w:t>
            </w:r>
          </w:p>
          <w:p w14:paraId="75E396FD" w14:textId="77777777" w:rsidR="003A6046" w:rsidRPr="000D6C7A" w:rsidRDefault="003A6046">
            <w:pPr>
              <w:spacing w:before="120" w:after="120"/>
              <w:rPr>
                <w:b/>
                <w:bCs/>
              </w:rPr>
            </w:pPr>
            <w:r w:rsidRPr="00FA1E51">
              <w:rPr>
                <w:b/>
                <w:bCs/>
              </w:rPr>
              <w:t xml:space="preserve">Origin of </w:t>
            </w:r>
            <w:r>
              <w:rPr>
                <w:b/>
                <w:bCs/>
              </w:rPr>
              <w:t>Category:</w:t>
            </w:r>
          </w:p>
        </w:tc>
      </w:tr>
      <w:tr w:rsidR="003A6046" w:rsidRPr="00B845E1" w14:paraId="2EF8A410" w14:textId="77777777">
        <w:tc>
          <w:tcPr>
            <w:tcW w:w="5000" w:type="pct"/>
          </w:tcPr>
          <w:p w14:paraId="0C33816B" w14:textId="46FAD86F" w:rsidR="003A6046" w:rsidRPr="00B845E1" w:rsidRDefault="00B845E1" w:rsidP="00B845E1">
            <w:r>
              <w:t xml:space="preserve">This category is established in NI(DO)R65; Reg. 3, item (d). </w:t>
            </w:r>
          </w:p>
        </w:tc>
      </w:tr>
      <w:tr w:rsidR="003A6046" w:rsidRPr="000D6C7A" w14:paraId="7FF7CF1D" w14:textId="77777777">
        <w:tc>
          <w:tcPr>
            <w:tcW w:w="5000" w:type="pct"/>
          </w:tcPr>
          <w:p w14:paraId="13BACA83" w14:textId="77777777" w:rsidR="003A6046" w:rsidRPr="000D6C7A" w:rsidRDefault="003A6046">
            <w:pPr>
              <w:spacing w:after="0"/>
              <w:rPr>
                <w:b/>
                <w:bCs/>
              </w:rPr>
            </w:pPr>
            <w:r w:rsidRPr="00FA1E51">
              <w:rPr>
                <w:b/>
                <w:bCs/>
              </w:rPr>
              <w:t>Discussion</w:t>
            </w:r>
            <w:r>
              <w:rPr>
                <w:b/>
                <w:bCs/>
              </w:rPr>
              <w:t>:</w:t>
            </w:r>
          </w:p>
        </w:tc>
      </w:tr>
      <w:tr w:rsidR="003A6046" w:rsidRPr="00C60C99" w14:paraId="62749D33" w14:textId="77777777">
        <w:tc>
          <w:tcPr>
            <w:tcW w:w="5000" w:type="pct"/>
          </w:tcPr>
          <w:p w14:paraId="60D18F55" w14:textId="7AFBD769" w:rsidR="003A6046" w:rsidRPr="00C60C99" w:rsidRDefault="00B845E1">
            <w:r>
              <w:t xml:space="preserve">This category is relevant to any uncontrolled criticality, whether or not personnel are directly affected. </w:t>
            </w:r>
          </w:p>
        </w:tc>
      </w:tr>
    </w:tbl>
    <w:p w14:paraId="50E29783" w14:textId="77777777" w:rsidR="00B845E1" w:rsidRDefault="00B845E1" w:rsidP="008D01C9"/>
    <w:p w14:paraId="0B8721FB" w14:textId="77777777" w:rsidR="003520F1" w:rsidRDefault="003520F1" w:rsidP="008D01C9"/>
    <w:p w14:paraId="6610638D" w14:textId="77777777" w:rsidR="003520F1" w:rsidRDefault="003520F1" w:rsidP="008D01C9"/>
    <w:p w14:paraId="202D0178" w14:textId="77777777" w:rsidR="003520F1" w:rsidRDefault="003520F1" w:rsidP="008D01C9"/>
    <w:p w14:paraId="43F08A48" w14:textId="77777777" w:rsidR="003520F1" w:rsidRDefault="003520F1" w:rsidP="008D01C9"/>
    <w:p w14:paraId="59D90C60" w14:textId="77777777" w:rsidR="003520F1" w:rsidRDefault="003520F1" w:rsidP="008D01C9"/>
    <w:p w14:paraId="3DAB6599" w14:textId="77777777" w:rsidR="003520F1" w:rsidRDefault="003520F1" w:rsidP="008D01C9"/>
    <w:p w14:paraId="182E08DF" w14:textId="77777777" w:rsidR="003520F1" w:rsidRDefault="003520F1" w:rsidP="008D01C9"/>
    <w:p w14:paraId="473D8E98" w14:textId="77777777" w:rsidR="003520F1" w:rsidRDefault="003520F1" w:rsidP="008D01C9"/>
    <w:p w14:paraId="1444C9CC" w14:textId="77777777" w:rsidR="003520F1" w:rsidRDefault="003520F1" w:rsidP="008D01C9"/>
    <w:p w14:paraId="0FD0AA8C" w14:textId="77777777" w:rsidR="003520F1" w:rsidRDefault="003520F1" w:rsidP="008D01C9"/>
    <w:p w14:paraId="4464A635" w14:textId="77777777" w:rsidR="003520F1" w:rsidRDefault="003520F1" w:rsidP="008D01C9"/>
    <w:p w14:paraId="63B07B40" w14:textId="77777777" w:rsidR="003520F1" w:rsidRDefault="003520F1" w:rsidP="008D01C9"/>
    <w:p w14:paraId="1F877F8F" w14:textId="77777777" w:rsidR="003520F1" w:rsidRDefault="003520F1" w:rsidP="008D01C9"/>
    <w:p w14:paraId="168E2D3B" w14:textId="77777777" w:rsidR="003520F1" w:rsidRDefault="003520F1" w:rsidP="008D01C9"/>
    <w:p w14:paraId="6AFD1860" w14:textId="77777777" w:rsidR="00DC5A6B" w:rsidRDefault="00DC5A6B" w:rsidP="008D01C9"/>
    <w:p w14:paraId="68A341E9" w14:textId="77777777" w:rsidR="003520F1" w:rsidRDefault="003520F1" w:rsidP="008D01C9"/>
    <w:tbl>
      <w:tblPr>
        <w:tblStyle w:val="Box2"/>
        <w:tblW w:w="5000" w:type="pct"/>
        <w:tblInd w:w="0" w:type="dxa"/>
        <w:tblLook w:val="01E0" w:firstRow="1" w:lastRow="1" w:firstColumn="1" w:lastColumn="1" w:noHBand="0" w:noVBand="0"/>
      </w:tblPr>
      <w:tblGrid>
        <w:gridCol w:w="9016"/>
      </w:tblGrid>
      <w:tr w:rsidR="008D01C9" w:rsidRPr="002C0D0F" w14:paraId="04F5C5EE"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66AC83F7" w14:textId="77777777" w:rsidR="008D01C9" w:rsidRDefault="008D01C9">
            <w:pPr>
              <w:rPr>
                <w:b w:val="0"/>
              </w:rPr>
            </w:pPr>
            <w:r>
              <w:lastRenderedPageBreak/>
              <w:t xml:space="preserve">NS03 </w:t>
            </w:r>
          </w:p>
          <w:p w14:paraId="63DBDE8D" w14:textId="0E490DDD" w:rsidR="008D01C9" w:rsidRPr="008D01C9" w:rsidRDefault="008D01C9" w:rsidP="008D01C9">
            <w:r>
              <w:t>Any incident that meets the criteria of NS08</w:t>
            </w:r>
            <w:r>
              <w:rPr>
                <w:rStyle w:val="FootnoteReference"/>
              </w:rPr>
              <w:footnoteReference w:id="2"/>
            </w:r>
            <w:r>
              <w:t xml:space="preserve"> or NS12</w:t>
            </w:r>
            <w:r>
              <w:rPr>
                <w:rStyle w:val="FootnoteReference"/>
              </w:rPr>
              <w:footnoteReference w:id="3"/>
            </w:r>
            <w:r>
              <w:t xml:space="preserve"> and the overall impact means that an adequate safety case to continue operations cannot be made. </w:t>
            </w:r>
          </w:p>
        </w:tc>
      </w:tr>
      <w:tr w:rsidR="008D01C9" w:rsidRPr="000D6C7A" w14:paraId="67C8264E" w14:textId="77777777">
        <w:tc>
          <w:tcPr>
            <w:tcW w:w="5000" w:type="pct"/>
          </w:tcPr>
          <w:p w14:paraId="63B6F4DB" w14:textId="565BE422" w:rsidR="008D01C9" w:rsidRDefault="008D01C9">
            <w:pPr>
              <w:spacing w:before="120" w:after="120"/>
            </w:pPr>
            <w:r w:rsidRPr="00637929">
              <w:rPr>
                <w:b/>
                <w:bCs/>
              </w:rPr>
              <w:t xml:space="preserve">Timeframe for </w:t>
            </w:r>
            <w:r w:rsidR="000615F8">
              <w:rPr>
                <w:b/>
                <w:bCs/>
              </w:rPr>
              <w:t>notification</w:t>
            </w:r>
            <w:r w:rsidRPr="00637929">
              <w:rPr>
                <w:b/>
                <w:bCs/>
              </w:rPr>
              <w:t>:</w:t>
            </w:r>
            <w:r>
              <w:t xml:space="preserve"> Immediate</w:t>
            </w:r>
          </w:p>
          <w:p w14:paraId="7CDC54A4" w14:textId="77777777" w:rsidR="008D01C9" w:rsidRDefault="008D01C9">
            <w:pPr>
              <w:spacing w:before="120" w:after="120"/>
              <w:rPr>
                <w:b/>
                <w:bCs/>
              </w:rPr>
            </w:pPr>
            <w:r w:rsidRPr="00DA3D55">
              <w:rPr>
                <w:b/>
                <w:bCs/>
              </w:rPr>
              <w:t>FUR Requirement:</w:t>
            </w:r>
            <w:r>
              <w:rPr>
                <w:b/>
                <w:bCs/>
              </w:rPr>
              <w:t xml:space="preserve"> </w:t>
            </w:r>
            <w:r w:rsidRPr="00B845E1">
              <w:t>Yes</w:t>
            </w:r>
          </w:p>
          <w:p w14:paraId="2BA804AD" w14:textId="77777777" w:rsidR="008D01C9" w:rsidRPr="000D6C7A" w:rsidRDefault="008D01C9">
            <w:pPr>
              <w:spacing w:before="120" w:after="120"/>
              <w:rPr>
                <w:b/>
                <w:bCs/>
              </w:rPr>
            </w:pPr>
            <w:r w:rsidRPr="00FA1E51">
              <w:rPr>
                <w:b/>
                <w:bCs/>
              </w:rPr>
              <w:t xml:space="preserve">Origin of </w:t>
            </w:r>
            <w:r>
              <w:rPr>
                <w:b/>
                <w:bCs/>
              </w:rPr>
              <w:t>Category:</w:t>
            </w:r>
          </w:p>
        </w:tc>
      </w:tr>
      <w:tr w:rsidR="008D01C9" w:rsidRPr="00B845E1" w14:paraId="33DE0ECD" w14:textId="77777777">
        <w:tc>
          <w:tcPr>
            <w:tcW w:w="5000" w:type="pct"/>
          </w:tcPr>
          <w:p w14:paraId="047266CA" w14:textId="4A6F829F" w:rsidR="008D01C9" w:rsidRPr="00B845E1" w:rsidRDefault="00D122E2" w:rsidP="00D122E2">
            <w:r w:rsidRPr="001254B0">
              <w:t>Specified in the Ministerial Reporting Criteria (MRC); MRC-SAF-03</w:t>
            </w:r>
            <w:r>
              <w:t xml:space="preserve">. Refer to ONR’s website for more information </w:t>
            </w:r>
            <w:r>
              <w:rPr>
                <w:rStyle w:val="normaltextrun"/>
                <w:rFonts w:eastAsiaTheme="majorEastAsia"/>
                <w:shd w:val="clear" w:color="auto" w:fill="FFFFFF"/>
              </w:rPr>
              <w:t>(</w:t>
            </w:r>
            <w:r w:rsidRPr="00083F3E">
              <w:t xml:space="preserve"> </w:t>
            </w:r>
            <w:hyperlink r:id="rId25" w:history="1">
              <w:r w:rsidRPr="00083F3E">
                <w:rPr>
                  <w:color w:val="0000FF"/>
                  <w:u w:val="single"/>
                </w:rPr>
                <w:t>Notify ONR | Office for Nuclear Regulation</w:t>
              </w:r>
            </w:hyperlink>
            <w:r>
              <w:t>)</w:t>
            </w:r>
            <w:r>
              <w:rPr>
                <w:rStyle w:val="normaltextrun"/>
                <w:rFonts w:eastAsiaTheme="majorEastAsia"/>
                <w:shd w:val="clear" w:color="auto" w:fill="FFFFFF"/>
              </w:rPr>
              <w:t xml:space="preserve"> </w:t>
            </w:r>
            <w:r w:rsidRPr="001254B0">
              <w:t xml:space="preserve"> </w:t>
            </w:r>
          </w:p>
        </w:tc>
      </w:tr>
      <w:tr w:rsidR="008D01C9" w:rsidRPr="000D6C7A" w14:paraId="0D843406" w14:textId="77777777">
        <w:tc>
          <w:tcPr>
            <w:tcW w:w="5000" w:type="pct"/>
          </w:tcPr>
          <w:p w14:paraId="68EAA9E2" w14:textId="77777777" w:rsidR="008D01C9" w:rsidRPr="000D6C7A" w:rsidRDefault="008D01C9">
            <w:pPr>
              <w:spacing w:after="0"/>
              <w:rPr>
                <w:b/>
                <w:bCs/>
              </w:rPr>
            </w:pPr>
            <w:r w:rsidRPr="00FA1E51">
              <w:rPr>
                <w:b/>
                <w:bCs/>
              </w:rPr>
              <w:t>Discussion</w:t>
            </w:r>
            <w:r>
              <w:rPr>
                <w:b/>
                <w:bCs/>
              </w:rPr>
              <w:t>:</w:t>
            </w:r>
          </w:p>
        </w:tc>
      </w:tr>
      <w:tr w:rsidR="008D01C9" w:rsidRPr="00C60C99" w14:paraId="7573996B" w14:textId="77777777" w:rsidTr="00DC5A6B">
        <w:tc>
          <w:tcPr>
            <w:tcW w:w="5000" w:type="pct"/>
            <w:tcBorders>
              <w:bottom w:val="single" w:sz="4" w:space="0" w:color="auto"/>
            </w:tcBorders>
          </w:tcPr>
          <w:p w14:paraId="1D92789A" w14:textId="77777777" w:rsidR="003520F1" w:rsidRDefault="003520F1" w:rsidP="003520F1">
            <w:r>
              <w:t>ONR intends for notifications under this category to represent losses of defence in depth with the highest level of safety significance. Licensees should use the impact of the loss of defence in depth on continued safe operations as the threshold for safety significance.</w:t>
            </w:r>
          </w:p>
          <w:p w14:paraId="17297CF2" w14:textId="77777777" w:rsidR="003520F1" w:rsidRDefault="003520F1" w:rsidP="003520F1">
            <w:r>
              <w:t>Licensees should consider the applicability of this category for all NS08 and NS12 incidents.</w:t>
            </w:r>
          </w:p>
          <w:p w14:paraId="523DBF9C" w14:textId="77777777" w:rsidR="008D01C9" w:rsidRDefault="00680520">
            <w:r>
              <w:t>For this category:</w:t>
            </w:r>
          </w:p>
          <w:p w14:paraId="7121DA52" w14:textId="77777777" w:rsidR="00680520" w:rsidRDefault="00680520" w:rsidP="00680520">
            <w:pPr>
              <w:pStyle w:val="ListParagraph"/>
              <w:numPr>
                <w:ilvl w:val="0"/>
                <w:numId w:val="32"/>
              </w:numPr>
            </w:pPr>
            <w:r w:rsidRPr="00680520">
              <w:t>An “adequate safety case” complies with the licensees’ LC23(1) and LC14(1) arrangements.</w:t>
            </w:r>
          </w:p>
          <w:p w14:paraId="1B123258" w14:textId="77777777" w:rsidR="00C21A00" w:rsidRDefault="00C21A00" w:rsidP="00680520">
            <w:pPr>
              <w:pStyle w:val="ListParagraph"/>
              <w:numPr>
                <w:ilvl w:val="0"/>
                <w:numId w:val="32"/>
              </w:numPr>
            </w:pPr>
            <w:r>
              <w:t>“Continued operations” means operation of facility for its primary purpose.</w:t>
            </w:r>
          </w:p>
          <w:p w14:paraId="1B065AD4" w14:textId="77777777" w:rsidR="00C21A00" w:rsidRDefault="00C21A00" w:rsidP="00680520">
            <w:pPr>
              <w:pStyle w:val="ListParagraph"/>
              <w:numPr>
                <w:ilvl w:val="0"/>
                <w:numId w:val="32"/>
              </w:numPr>
            </w:pPr>
            <w:r>
              <w:t>“Cannot be made” is without resolution of the loss of defence in depth that met the criteria of NS08 or NS12.</w:t>
            </w:r>
          </w:p>
          <w:p w14:paraId="254BF581" w14:textId="77777777" w:rsidR="00197413" w:rsidRDefault="00197413" w:rsidP="00197413">
            <w:pPr>
              <w:pStyle w:val="ListParagraph"/>
            </w:pPr>
          </w:p>
          <w:p w14:paraId="610EE225" w14:textId="77777777" w:rsidR="00197413" w:rsidRDefault="00197413" w:rsidP="00197413">
            <w:pPr>
              <w:pStyle w:val="ListParagraph"/>
            </w:pPr>
          </w:p>
          <w:p w14:paraId="7B144169" w14:textId="77777777" w:rsidR="00197413" w:rsidRDefault="00197413" w:rsidP="00197413">
            <w:pPr>
              <w:pStyle w:val="ListParagraph"/>
            </w:pPr>
          </w:p>
          <w:p w14:paraId="4F1FB407" w14:textId="77777777" w:rsidR="00197413" w:rsidRDefault="00197413" w:rsidP="00197413">
            <w:pPr>
              <w:pStyle w:val="ListParagraph"/>
            </w:pPr>
          </w:p>
          <w:p w14:paraId="5111DA6C" w14:textId="3EEAC5C3" w:rsidR="00197413" w:rsidRDefault="00197413" w:rsidP="00197413">
            <w:pPr>
              <w:spacing w:after="0"/>
            </w:pPr>
            <w:r>
              <w:rPr>
                <w:rStyle w:val="FootnoteReference"/>
              </w:rPr>
              <w:footnoteRef/>
            </w:r>
            <w:r>
              <w:t xml:space="preserve"> </w:t>
            </w:r>
            <w:r w:rsidRPr="00874330">
              <w:rPr>
                <w:b/>
                <w:bCs/>
              </w:rPr>
              <w:t>NS08</w:t>
            </w:r>
            <w:r>
              <w:t xml:space="preserve"> -  ‘Any operations that identify defects or misconfigurations with higher classification safety Systems, Structures and Components that prevent performance of the SSC’s safety case defined nuclear safety functions</w:t>
            </w:r>
            <w:r w:rsidR="003C3637">
              <w:t>’</w:t>
            </w:r>
            <w:r>
              <w:t xml:space="preserve"> </w:t>
            </w:r>
          </w:p>
          <w:p w14:paraId="3C279153" w14:textId="77777777" w:rsidR="0055333D" w:rsidRPr="00197413" w:rsidRDefault="0055333D" w:rsidP="00197413">
            <w:pPr>
              <w:spacing w:after="0"/>
            </w:pPr>
          </w:p>
          <w:p w14:paraId="0A905338" w14:textId="77777777" w:rsidR="004C4863" w:rsidRDefault="0055333D" w:rsidP="004C4863">
            <w:pPr>
              <w:spacing w:after="0"/>
            </w:pPr>
            <w:r>
              <w:rPr>
                <w:rStyle w:val="FootnoteReference"/>
              </w:rPr>
              <w:t>2</w:t>
            </w:r>
            <w:r w:rsidR="00197413">
              <w:t xml:space="preserve"> </w:t>
            </w:r>
            <w:r w:rsidR="00197413" w:rsidRPr="00874330">
              <w:rPr>
                <w:b/>
                <w:bCs/>
              </w:rPr>
              <w:t>NS12</w:t>
            </w:r>
            <w:r w:rsidR="00197413">
              <w:t xml:space="preserve"> - ‘Any safety analysis and/or quality assurance activity that identifies higher safety classification Systems, Structures and Components cannot perform their safety case defined nuclear safety functions</w:t>
            </w:r>
            <w:r w:rsidR="00D64512">
              <w:t>’</w:t>
            </w:r>
          </w:p>
          <w:p w14:paraId="23CC7364" w14:textId="752AEB43" w:rsidR="00197413" w:rsidRPr="004C4863" w:rsidRDefault="0055333D" w:rsidP="004C4863">
            <w:pPr>
              <w:spacing w:after="0"/>
            </w:pPr>
            <w:r>
              <w:rPr>
                <w:noProof/>
              </w:rPr>
              <mc:AlternateContent>
                <mc:Choice Requires="wps">
                  <w:drawing>
                    <wp:anchor distT="0" distB="0" distL="114300" distR="114300" simplePos="0" relativeHeight="251658241" behindDoc="0" locked="0" layoutInCell="1" allowOverlap="1" wp14:anchorId="610F7FA0" wp14:editId="3568CAEB">
                      <wp:simplePos x="0" y="0"/>
                      <wp:positionH relativeFrom="column">
                        <wp:posOffset>-195246</wp:posOffset>
                      </wp:positionH>
                      <wp:positionV relativeFrom="paragraph">
                        <wp:posOffset>474713</wp:posOffset>
                      </wp:positionV>
                      <wp:extent cx="2466474" cy="300789"/>
                      <wp:effectExtent l="0" t="0" r="10160" b="23495"/>
                      <wp:wrapNone/>
                      <wp:docPr id="2034060149" name="Rectangle 1"/>
                      <wp:cNvGraphicFramePr/>
                      <a:graphic xmlns:a="http://schemas.openxmlformats.org/drawingml/2006/main">
                        <a:graphicData uri="http://schemas.microsoft.com/office/word/2010/wordprocessingShape">
                          <wps:wsp>
                            <wps:cNvSpPr/>
                            <wps:spPr>
                              <a:xfrm>
                                <a:off x="0" y="0"/>
                                <a:ext cx="2466474" cy="300789"/>
                              </a:xfrm>
                              <a:prstGeom prst="rect">
                                <a:avLst/>
                              </a:prstGeom>
                              <a:solidFill>
                                <a:schemeClr val="bg1"/>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BEEA0EE" id="Rectangle 1" o:spid="_x0000_s1026" style="position:absolute;margin-left:-15.35pt;margin-top:37.4pt;width:194.2pt;height:23.7pt;z-index:25165824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oVTseQIAAIYFAAAOAAAAZHJzL2Uyb0RvYy54bWysVE1v2zAMvQ/YfxB0X21n6VdQpwhadBhQ&#10;tMXaoWdFlmIDsqhRSpzs14+SHaftih2KXWRRJB/JZ5IXl9vWsI1C34AteXGUc6ashKqxq5L/fLr5&#10;csaZD8JWwoBVJd8pzy/nnz9ddG6mJlCDqRQyArF+1rmS1yG4WZZ5WatW+CNwypJSA7YikIirrELR&#10;EXprskmen2QdYOUQpPKeXq97JZ8nfK2VDPdaexWYKTnlFtKJ6VzGM5tfiNkKhasbOaQhPpBFKxpL&#10;QUeoaxEEW2PzF1TbSAQPOhxJaDPQupEq1UDVFPmbah5r4VSqhcjxbqTJ/z9Yebd5dA9INHTOzzxd&#10;YxVbjW38Un5sm8jajWSpbWCSHifTk5Pp6ZQzSbqveX56dh7ZzA7eDn34pqBl8VJypJ+ROBKbWx96&#10;071JDObBNNVNY0wSYgOoK4NsI+jXLVfFAP7KytgPOVKO0TM7lJxuYWdUxDP2h9KsqWKRKeHUjYdk&#10;hJTKhqJX1aJSfY7FcZ6nhiL40SMRkgAjsqbqRuwB4HWhe+yensE+uqrUzKNz/q/EeufRI0UGG0bn&#10;trGA7wEYqmqI3NvvSeqpiSwtodo9IEPoR8k7edPQ770VPjwIpNmhKaN9EO7p0Aa6ksNw46wG/P3e&#10;e7SnliYtZx3NYsn9r7VAxZn5bqnZz4vpNA5vEqbHpxMS8KVm+VJj1+0VUM8UtHmcTNdoH8z+qhHa&#10;Z1obixiVVMJKil1yGXAvXIV+R9DikWqxSGY0sE6EW/voZASPrMb2fdo+C3RDjweajjvYz62YvWn1&#10;3jZ6WlisA+gmzcGB14FvGvbUOMNiitvkpZysDutz/gcAAP//AwBQSwMEFAAGAAgAAAAhAFUKOXvf&#10;AAAACgEAAA8AAABkcnMvZG93bnJldi54bWxMj8FOwzAMhu9IvENkJG5bSgd0lKYTQiCEtANsSOPo&#10;NU5b0SRVk3bl7TEnONr+9Pv7i81sOzHREFrvFFwtExDkKq9bVyv42D8v1iBCRKex844UfFOATXl+&#10;VmCu/cm907SLteAQF3JU0MTY51KGqiGLYel7cnwzfrAYeRxqqQc8cbjtZJokt9Ji6/hDgz09NlR9&#10;7Uar4NPgy/7pNWylSSdz176NB5ONSl1ezA/3ICLN8Q+GX31Wh5Kdjn50OohOwWKVZIwqyK65AgOr&#10;m4wXRybTNAVZFvJ/hfIHAAD//wMAUEsBAi0AFAAGAAgAAAAhALaDOJL+AAAA4QEAABMAAAAAAAAA&#10;AAAAAAAAAAAAAFtDb250ZW50X1R5cGVzXS54bWxQSwECLQAUAAYACAAAACEAOP0h/9YAAACUAQAA&#10;CwAAAAAAAAAAAAAAAAAvAQAAX3JlbHMvLnJlbHNQSwECLQAUAAYACAAAACEA3KFU7HkCAACGBQAA&#10;DgAAAAAAAAAAAAAAAAAuAgAAZHJzL2Uyb0RvYy54bWxQSwECLQAUAAYACAAAACEAVQo5e98AAAAK&#10;AQAADwAAAAAAAAAAAAAAAADTBAAAZHJzL2Rvd25yZXYueG1sUEsFBgAAAAAEAAQA8wAAAN8FAAAA&#10;AA==&#10;" fillcolor="white [3212]" strokecolor="white [3212]" strokeweight="1pt"/>
                  </w:pict>
                </mc:Fallback>
              </mc:AlternateContent>
            </w:r>
          </w:p>
        </w:tc>
      </w:tr>
      <w:tr w:rsidR="00FF0B89" w:rsidRPr="002C0D0F" w14:paraId="536FCD47" w14:textId="77777777" w:rsidTr="00DC5A6B">
        <w:tc>
          <w:tcPr>
            <w:tcW w:w="5000" w:type="pct"/>
            <w:tcBorders>
              <w:top w:val="single" w:sz="4" w:space="0" w:color="auto"/>
              <w:left w:val="single" w:sz="4" w:space="0" w:color="auto"/>
              <w:bottom w:val="single" w:sz="4" w:space="0" w:color="auto"/>
              <w:right w:val="single" w:sz="4" w:space="0" w:color="auto"/>
            </w:tcBorders>
            <w:shd w:val="clear" w:color="auto" w:fill="D4EFE5"/>
          </w:tcPr>
          <w:p w14:paraId="702D28FD" w14:textId="77777777" w:rsidR="00FF0B89" w:rsidRPr="00DC5A6B" w:rsidRDefault="00FF0B89">
            <w:pPr>
              <w:rPr>
                <w:b/>
                <w:bCs/>
              </w:rPr>
            </w:pPr>
            <w:r w:rsidRPr="00DC5A6B">
              <w:rPr>
                <w:b/>
                <w:bCs/>
              </w:rPr>
              <w:lastRenderedPageBreak/>
              <w:t>NS04</w:t>
            </w:r>
          </w:p>
          <w:p w14:paraId="416B7B8E" w14:textId="750BDFEB" w:rsidR="00FF0B89" w:rsidRPr="002C0D0F" w:rsidRDefault="00FF0B89">
            <w:r w:rsidRPr="00DC5A6B">
              <w:rPr>
                <w:b/>
                <w:bCs/>
              </w:rPr>
              <w:t>Declaration of a site incident or condition, where personnel or resources are mobilised in response to an unexpected occurrence that creates a hazard to the safe operation of the facility, and/or to the health and safety of personnel on or off the site.</w:t>
            </w:r>
          </w:p>
        </w:tc>
      </w:tr>
      <w:tr w:rsidR="00FF0B89" w:rsidRPr="000D6C7A" w14:paraId="21361445" w14:textId="77777777" w:rsidTr="00DC5A6B">
        <w:tc>
          <w:tcPr>
            <w:tcW w:w="5000" w:type="pct"/>
            <w:tcBorders>
              <w:top w:val="single" w:sz="4" w:space="0" w:color="auto"/>
            </w:tcBorders>
          </w:tcPr>
          <w:p w14:paraId="0322FCB5" w14:textId="46A23D15" w:rsidR="00FF0B89" w:rsidRDefault="00FF0B89">
            <w:pPr>
              <w:spacing w:before="120" w:after="120"/>
            </w:pPr>
            <w:r w:rsidRPr="00637929">
              <w:rPr>
                <w:b/>
                <w:bCs/>
              </w:rPr>
              <w:t xml:space="preserve">Timeframe for </w:t>
            </w:r>
            <w:r w:rsidR="000615F8">
              <w:rPr>
                <w:b/>
                <w:bCs/>
              </w:rPr>
              <w:t>notification</w:t>
            </w:r>
            <w:r w:rsidRPr="00637929">
              <w:rPr>
                <w:b/>
                <w:bCs/>
              </w:rPr>
              <w:t>:</w:t>
            </w:r>
            <w:r>
              <w:t xml:space="preserve"> Immediate</w:t>
            </w:r>
          </w:p>
          <w:p w14:paraId="70454C0C" w14:textId="0790D6F5" w:rsidR="00FF0B89" w:rsidRDefault="00FF0B89">
            <w:pPr>
              <w:spacing w:before="120" w:after="120"/>
              <w:rPr>
                <w:b/>
                <w:bCs/>
              </w:rPr>
            </w:pPr>
            <w:r w:rsidRPr="00DA3D55">
              <w:rPr>
                <w:b/>
                <w:bCs/>
              </w:rPr>
              <w:t>FUR Requirement:</w:t>
            </w:r>
            <w:r>
              <w:rPr>
                <w:b/>
                <w:bCs/>
              </w:rPr>
              <w:t xml:space="preserve"> Yes</w:t>
            </w:r>
          </w:p>
          <w:p w14:paraId="2D834D37" w14:textId="77777777" w:rsidR="00FF0B89" w:rsidRPr="000D6C7A" w:rsidRDefault="00FF0B89">
            <w:pPr>
              <w:spacing w:before="120" w:after="120"/>
              <w:rPr>
                <w:b/>
                <w:bCs/>
              </w:rPr>
            </w:pPr>
            <w:r w:rsidRPr="00FA1E51">
              <w:rPr>
                <w:b/>
                <w:bCs/>
              </w:rPr>
              <w:t xml:space="preserve">Origin of </w:t>
            </w:r>
            <w:r>
              <w:rPr>
                <w:b/>
                <w:bCs/>
              </w:rPr>
              <w:t>Category:</w:t>
            </w:r>
          </w:p>
        </w:tc>
      </w:tr>
      <w:tr w:rsidR="00FF0B89" w:rsidRPr="00FF0B89" w14:paraId="4B07D2BA" w14:textId="77777777">
        <w:tc>
          <w:tcPr>
            <w:tcW w:w="5000" w:type="pct"/>
          </w:tcPr>
          <w:p w14:paraId="32B45403" w14:textId="475015C4" w:rsidR="00FF0B89" w:rsidRPr="00FF0B89" w:rsidRDefault="00FF0B89">
            <w:r>
              <w:t>LC11: Emergency Preparedness</w:t>
            </w:r>
          </w:p>
        </w:tc>
      </w:tr>
      <w:tr w:rsidR="00FF0B89" w:rsidRPr="000D6C7A" w14:paraId="62633B1D" w14:textId="77777777">
        <w:tc>
          <w:tcPr>
            <w:tcW w:w="5000" w:type="pct"/>
          </w:tcPr>
          <w:p w14:paraId="062C0908" w14:textId="77777777" w:rsidR="00FF0B89" w:rsidRPr="000D6C7A" w:rsidRDefault="00FF0B89">
            <w:pPr>
              <w:spacing w:after="0"/>
              <w:rPr>
                <w:b/>
                <w:bCs/>
              </w:rPr>
            </w:pPr>
            <w:r w:rsidRPr="00FA1E51">
              <w:rPr>
                <w:b/>
                <w:bCs/>
              </w:rPr>
              <w:t>Discussion</w:t>
            </w:r>
            <w:r>
              <w:rPr>
                <w:b/>
                <w:bCs/>
              </w:rPr>
              <w:t>:</w:t>
            </w:r>
          </w:p>
        </w:tc>
      </w:tr>
      <w:tr w:rsidR="00FF0B89" w:rsidRPr="00C60C99" w14:paraId="0A99D3DD" w14:textId="77777777">
        <w:tc>
          <w:tcPr>
            <w:tcW w:w="5000" w:type="pct"/>
          </w:tcPr>
          <w:p w14:paraId="0C4F616D" w14:textId="22106725" w:rsidR="00FF0B89" w:rsidRDefault="00FF0B89" w:rsidP="00FF0B89">
            <w:r>
              <w:t>This category is aimed at conditions and incidents on the site that are not classified as nuclear emergencies but nevertheless lead to one or more of the site’s incident control centres being set up to control response to an event by persons on or off the site.</w:t>
            </w:r>
          </w:p>
          <w:p w14:paraId="13DFC51E" w14:textId="297CA003" w:rsidR="00FF0B89" w:rsidRPr="00C60C99" w:rsidRDefault="00FF0B89" w:rsidP="00FF0B89">
            <w:r>
              <w:t>Licensees should define the type of incidents that would meet this category in their notification arrangements.</w:t>
            </w:r>
          </w:p>
        </w:tc>
      </w:tr>
    </w:tbl>
    <w:p w14:paraId="36FEBD4C" w14:textId="77777777" w:rsidR="008D01C9" w:rsidRDefault="008D01C9" w:rsidP="008D01C9"/>
    <w:p w14:paraId="65B49064" w14:textId="63B11678" w:rsidR="00E34D14" w:rsidRDefault="00E34D14" w:rsidP="00652918"/>
    <w:p w14:paraId="188339D1" w14:textId="77777777" w:rsidR="00E34D14" w:rsidRDefault="00E34D14" w:rsidP="00E34D14">
      <w:pPr>
        <w:pStyle w:val="Heading2"/>
        <w:numPr>
          <w:ilvl w:val="0"/>
          <w:numId w:val="0"/>
        </w:numPr>
        <w:ind w:left="851" w:hanging="851"/>
      </w:pPr>
    </w:p>
    <w:p w14:paraId="29CF74C6" w14:textId="77777777" w:rsidR="00346D40" w:rsidRDefault="00346D40" w:rsidP="00346D40"/>
    <w:p w14:paraId="4E5A24D9" w14:textId="77777777" w:rsidR="00346D40" w:rsidRDefault="00346D40" w:rsidP="00346D40"/>
    <w:p w14:paraId="225214C8" w14:textId="77777777" w:rsidR="00346D40" w:rsidRDefault="00346D40" w:rsidP="00346D40"/>
    <w:p w14:paraId="48F67B81" w14:textId="77777777" w:rsidR="00346D40" w:rsidRDefault="00346D40" w:rsidP="00346D40"/>
    <w:p w14:paraId="41EB6C1E" w14:textId="77777777" w:rsidR="00346D40" w:rsidRDefault="00346D40" w:rsidP="00346D40"/>
    <w:p w14:paraId="27EBEA67" w14:textId="77777777" w:rsidR="00346D40" w:rsidRDefault="00346D40" w:rsidP="00346D40"/>
    <w:p w14:paraId="3F8687CA" w14:textId="77777777" w:rsidR="00346D40" w:rsidRDefault="00346D40" w:rsidP="00346D40"/>
    <w:p w14:paraId="4AFDE5E1" w14:textId="77777777" w:rsidR="00346D40" w:rsidRDefault="00346D40" w:rsidP="00346D40"/>
    <w:p w14:paraId="143F6AF5" w14:textId="77777777" w:rsidR="00346D40" w:rsidRDefault="00346D40" w:rsidP="00346D40"/>
    <w:tbl>
      <w:tblPr>
        <w:tblStyle w:val="Box2"/>
        <w:tblW w:w="5000" w:type="pct"/>
        <w:tblInd w:w="0" w:type="dxa"/>
        <w:tblLook w:val="01E0" w:firstRow="1" w:lastRow="1" w:firstColumn="1" w:lastColumn="1" w:noHBand="0" w:noVBand="0"/>
      </w:tblPr>
      <w:tblGrid>
        <w:gridCol w:w="9016"/>
      </w:tblGrid>
      <w:tr w:rsidR="00FC0061" w:rsidRPr="002C0D0F" w14:paraId="577CDDCC"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06497A7" w14:textId="77777777" w:rsidR="00FC0061" w:rsidRDefault="00FC0061">
            <w:pPr>
              <w:rPr>
                <w:b w:val="0"/>
              </w:rPr>
            </w:pPr>
            <w:r>
              <w:lastRenderedPageBreak/>
              <w:t>NS05</w:t>
            </w:r>
          </w:p>
          <w:p w14:paraId="481B3995" w14:textId="29E653D2" w:rsidR="00FC0061" w:rsidRPr="002C0D0F" w:rsidRDefault="00FC0061">
            <w:r>
              <w:t>Any operation or condition of plant that is prohibited by operational limits and conditions or operating rules.</w:t>
            </w:r>
          </w:p>
        </w:tc>
      </w:tr>
      <w:tr w:rsidR="00FC0061" w:rsidRPr="000D6C7A" w14:paraId="1E4156B5" w14:textId="77777777">
        <w:tc>
          <w:tcPr>
            <w:tcW w:w="5000" w:type="pct"/>
          </w:tcPr>
          <w:p w14:paraId="6C55BEB0" w14:textId="60022CDB" w:rsidR="00FC0061" w:rsidRDefault="00FC0061">
            <w:pPr>
              <w:spacing w:before="120" w:after="120"/>
            </w:pPr>
            <w:r w:rsidRPr="00637929">
              <w:rPr>
                <w:b/>
                <w:bCs/>
              </w:rPr>
              <w:t xml:space="preserve">Timeframe for </w:t>
            </w:r>
            <w:r w:rsidR="000615F8">
              <w:rPr>
                <w:b/>
                <w:bCs/>
              </w:rPr>
              <w:t>notification</w:t>
            </w:r>
            <w:r w:rsidRPr="00637929">
              <w:rPr>
                <w:b/>
                <w:bCs/>
              </w:rPr>
              <w:t>:</w:t>
            </w:r>
            <w:r>
              <w:t xml:space="preserve"> Day</w:t>
            </w:r>
          </w:p>
          <w:p w14:paraId="30814F23" w14:textId="65598451" w:rsidR="00FC0061" w:rsidRDefault="00FC0061">
            <w:pPr>
              <w:spacing w:before="120" w:after="120"/>
              <w:rPr>
                <w:b/>
                <w:bCs/>
              </w:rPr>
            </w:pPr>
            <w:r w:rsidRPr="00DA3D55">
              <w:rPr>
                <w:b/>
                <w:bCs/>
              </w:rPr>
              <w:t>FUR Requirement:</w:t>
            </w:r>
            <w:r>
              <w:rPr>
                <w:b/>
                <w:bCs/>
              </w:rPr>
              <w:t xml:space="preserve"> </w:t>
            </w:r>
            <w:r w:rsidRPr="00FC0061">
              <w:t>Yes</w:t>
            </w:r>
          </w:p>
          <w:p w14:paraId="6BC5CC73" w14:textId="77777777" w:rsidR="00FC0061" w:rsidRPr="000D6C7A" w:rsidRDefault="00FC0061">
            <w:pPr>
              <w:spacing w:before="120" w:after="120"/>
              <w:rPr>
                <w:b/>
                <w:bCs/>
              </w:rPr>
            </w:pPr>
            <w:r w:rsidRPr="00FA1E51">
              <w:rPr>
                <w:b/>
                <w:bCs/>
              </w:rPr>
              <w:t xml:space="preserve">Origin of </w:t>
            </w:r>
            <w:r>
              <w:rPr>
                <w:b/>
                <w:bCs/>
              </w:rPr>
              <w:t>Category:</w:t>
            </w:r>
          </w:p>
        </w:tc>
      </w:tr>
      <w:tr w:rsidR="00FC0061" w:rsidRPr="00FC0061" w14:paraId="0DB4A78D" w14:textId="77777777">
        <w:tc>
          <w:tcPr>
            <w:tcW w:w="5000" w:type="pct"/>
          </w:tcPr>
          <w:p w14:paraId="070F66C0" w14:textId="2ACBD721" w:rsidR="00FC0061" w:rsidRDefault="00FC0061" w:rsidP="00FC0061">
            <w:r>
              <w:t>LC23(3): Operating Rules</w:t>
            </w:r>
          </w:p>
          <w:p w14:paraId="4BA82C34" w14:textId="5B9FCE64" w:rsidR="00FC0061" w:rsidRPr="00FC0061" w:rsidRDefault="00FC0061" w:rsidP="00FC0061">
            <w:r>
              <w:t xml:space="preserve">IAEA SSG-50 </w:t>
            </w:r>
          </w:p>
        </w:tc>
      </w:tr>
      <w:tr w:rsidR="00FC0061" w:rsidRPr="000D6C7A" w14:paraId="38DD72C0" w14:textId="77777777">
        <w:tc>
          <w:tcPr>
            <w:tcW w:w="5000" w:type="pct"/>
          </w:tcPr>
          <w:p w14:paraId="668C8BD6" w14:textId="77777777" w:rsidR="00FC0061" w:rsidRPr="000D6C7A" w:rsidRDefault="00FC0061">
            <w:pPr>
              <w:spacing w:after="0"/>
              <w:rPr>
                <w:b/>
                <w:bCs/>
              </w:rPr>
            </w:pPr>
            <w:r w:rsidRPr="00FA1E51">
              <w:rPr>
                <w:b/>
                <w:bCs/>
              </w:rPr>
              <w:t>Discussion</w:t>
            </w:r>
            <w:r>
              <w:rPr>
                <w:b/>
                <w:bCs/>
              </w:rPr>
              <w:t>:</w:t>
            </w:r>
          </w:p>
        </w:tc>
      </w:tr>
      <w:tr w:rsidR="00FC0061" w:rsidRPr="00C60C99" w14:paraId="558352F2" w14:textId="77777777">
        <w:tc>
          <w:tcPr>
            <w:tcW w:w="5000" w:type="pct"/>
          </w:tcPr>
          <w:p w14:paraId="1A929444" w14:textId="77777777" w:rsidR="00FC0061" w:rsidRDefault="00FC0061" w:rsidP="00FC0061">
            <w:r>
              <w:t>The requirement of LC23 is to ensure that all operations that may affect safety are supported by an adequate safety case and this safety case identifies the Limits and Conditions for Operation (LCO) which ensure that the plant or process remains safe i.e., it defines a “safe operating envelope”. The licensee should establish within their arrangements the criteria for non-compliance with their Operating Limits and Conditions.</w:t>
            </w:r>
          </w:p>
          <w:p w14:paraId="044EBD76" w14:textId="77777777" w:rsidR="00FC0061" w:rsidRDefault="00FC0061" w:rsidP="00FC0061">
            <w:r>
              <w:t>The LCO include values for safety limits, limiting safety system settings, limiting conditions for operation, levels for surveillance, design features, and various administrative and organisational requirements, directly connected with safe operations. Occurrences where operating limits and conditions are not adequate or are not being complied with should invoke LC7 incident notification and investigation arrangements, leading to ONR being notified.</w:t>
            </w:r>
          </w:p>
          <w:p w14:paraId="5BC719A7" w14:textId="77777777" w:rsidR="00FC0061" w:rsidRDefault="00FC0061" w:rsidP="00FC0061">
            <w:r>
              <w:t>There may be instances where it becomes apparent at some later time or date that an operation or condition prohibited by LCO or operating rules occurred, but the operators were unaware of it. If such a case is identified, then the occurrence should be retrospectively notified to ONR under this category.</w:t>
            </w:r>
          </w:p>
          <w:p w14:paraId="2287F9B5" w14:textId="77777777" w:rsidR="00FC0061" w:rsidRPr="00C60C99" w:rsidRDefault="00FC0061"/>
        </w:tc>
      </w:tr>
    </w:tbl>
    <w:p w14:paraId="1E9BBF34" w14:textId="77777777" w:rsidR="00346D40" w:rsidRDefault="00346D40" w:rsidP="00346D40"/>
    <w:p w14:paraId="03920D8C" w14:textId="77777777" w:rsidR="00346D40" w:rsidRDefault="00346D40" w:rsidP="00346D40"/>
    <w:p w14:paraId="65A591D2" w14:textId="77777777" w:rsidR="00346D40" w:rsidRDefault="00346D40" w:rsidP="00346D40"/>
    <w:p w14:paraId="571A3BFF" w14:textId="77777777" w:rsidR="00505A41" w:rsidRDefault="00505A41" w:rsidP="00346D40"/>
    <w:p w14:paraId="5AB414A4" w14:textId="77777777" w:rsidR="00505A41" w:rsidRDefault="00505A41" w:rsidP="00346D40"/>
    <w:p w14:paraId="1EC2C840" w14:textId="77777777" w:rsidR="00505A41" w:rsidRDefault="00505A41" w:rsidP="00346D40"/>
    <w:tbl>
      <w:tblPr>
        <w:tblStyle w:val="Box2"/>
        <w:tblW w:w="5000" w:type="pct"/>
        <w:tblInd w:w="0" w:type="dxa"/>
        <w:tblLook w:val="01E0" w:firstRow="1" w:lastRow="1" w:firstColumn="1" w:lastColumn="1" w:noHBand="0" w:noVBand="0"/>
      </w:tblPr>
      <w:tblGrid>
        <w:gridCol w:w="9016"/>
      </w:tblGrid>
      <w:tr w:rsidR="00EA4F9C" w:rsidRPr="002C0D0F" w14:paraId="60FB88C0"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B445293" w14:textId="77777777" w:rsidR="00EA4F9C" w:rsidRDefault="00EA4F9C" w:rsidP="00EA4F9C">
            <w:pPr>
              <w:rPr>
                <w:b w:val="0"/>
              </w:rPr>
            </w:pPr>
            <w:r>
              <w:lastRenderedPageBreak/>
              <w:t>NS06</w:t>
            </w:r>
          </w:p>
          <w:p w14:paraId="1E37E291" w14:textId="0311363F" w:rsidR="00EA4F9C" w:rsidRPr="002C0D0F" w:rsidRDefault="00EA4F9C" w:rsidP="00EA4F9C">
            <w:r>
              <w:t>Any uncontrolled or unplanned reactivity excursion.</w:t>
            </w:r>
          </w:p>
        </w:tc>
      </w:tr>
      <w:tr w:rsidR="00EA4F9C" w:rsidRPr="000D6C7A" w14:paraId="76DCE27D" w14:textId="77777777">
        <w:tc>
          <w:tcPr>
            <w:tcW w:w="5000" w:type="pct"/>
          </w:tcPr>
          <w:p w14:paraId="2CBA10CF" w14:textId="24196676" w:rsidR="00EA4F9C" w:rsidRDefault="00EA4F9C">
            <w:pPr>
              <w:spacing w:before="120" w:after="120"/>
            </w:pPr>
            <w:r w:rsidRPr="00637929">
              <w:rPr>
                <w:b/>
                <w:bCs/>
              </w:rPr>
              <w:t xml:space="preserve">Timeframe for </w:t>
            </w:r>
            <w:r w:rsidR="000615F8">
              <w:rPr>
                <w:b/>
                <w:bCs/>
              </w:rPr>
              <w:t>notification</w:t>
            </w:r>
            <w:r w:rsidRPr="00637929">
              <w:rPr>
                <w:b/>
                <w:bCs/>
              </w:rPr>
              <w:t>:</w:t>
            </w:r>
            <w:r>
              <w:t xml:space="preserve"> Day</w:t>
            </w:r>
          </w:p>
          <w:p w14:paraId="79238D9E" w14:textId="74B92D4C" w:rsidR="00EA4F9C" w:rsidRDefault="00EA4F9C">
            <w:pPr>
              <w:spacing w:before="120" w:after="120"/>
              <w:rPr>
                <w:b/>
                <w:bCs/>
              </w:rPr>
            </w:pPr>
            <w:r w:rsidRPr="00DA3D55">
              <w:rPr>
                <w:b/>
                <w:bCs/>
              </w:rPr>
              <w:t>FUR Requirement:</w:t>
            </w:r>
            <w:r>
              <w:rPr>
                <w:b/>
                <w:bCs/>
              </w:rPr>
              <w:t xml:space="preserve"> </w:t>
            </w:r>
            <w:r w:rsidRPr="00EA4F9C">
              <w:t>Yes</w:t>
            </w:r>
          </w:p>
          <w:p w14:paraId="63FCDDFB" w14:textId="77777777" w:rsidR="00EA4F9C" w:rsidRPr="000D6C7A" w:rsidRDefault="00EA4F9C">
            <w:pPr>
              <w:spacing w:before="120" w:after="120"/>
              <w:rPr>
                <w:b/>
                <w:bCs/>
              </w:rPr>
            </w:pPr>
            <w:r w:rsidRPr="00FA1E51">
              <w:rPr>
                <w:b/>
                <w:bCs/>
              </w:rPr>
              <w:t xml:space="preserve">Origin of </w:t>
            </w:r>
            <w:r>
              <w:rPr>
                <w:b/>
                <w:bCs/>
              </w:rPr>
              <w:t>Category:</w:t>
            </w:r>
          </w:p>
        </w:tc>
      </w:tr>
      <w:tr w:rsidR="00EA4F9C" w:rsidRPr="00EA4F9C" w14:paraId="2BEC0571" w14:textId="77777777">
        <w:tc>
          <w:tcPr>
            <w:tcW w:w="5000" w:type="pct"/>
          </w:tcPr>
          <w:p w14:paraId="7B3A9A68" w14:textId="77777777" w:rsidR="00EA4F9C" w:rsidRDefault="00EA4F9C" w:rsidP="00EA4F9C">
            <w:r>
              <w:t>LC23 (3): Operating Rules</w:t>
            </w:r>
          </w:p>
          <w:p w14:paraId="12E9BC5D" w14:textId="7D57F903" w:rsidR="00EA4F9C" w:rsidRPr="00EA4F9C" w:rsidRDefault="00EA4F9C" w:rsidP="00EA4F9C">
            <w:r>
              <w:t xml:space="preserve">IAEA SSG-50 </w:t>
            </w:r>
          </w:p>
        </w:tc>
      </w:tr>
      <w:tr w:rsidR="00EA4F9C" w:rsidRPr="000D6C7A" w14:paraId="551F4F1D" w14:textId="77777777">
        <w:tc>
          <w:tcPr>
            <w:tcW w:w="5000" w:type="pct"/>
          </w:tcPr>
          <w:p w14:paraId="189988BC" w14:textId="77777777" w:rsidR="00EA4F9C" w:rsidRPr="000D6C7A" w:rsidRDefault="00EA4F9C">
            <w:pPr>
              <w:spacing w:after="0"/>
              <w:rPr>
                <w:b/>
                <w:bCs/>
              </w:rPr>
            </w:pPr>
            <w:r w:rsidRPr="00FA1E51">
              <w:rPr>
                <w:b/>
                <w:bCs/>
              </w:rPr>
              <w:t>Discussion</w:t>
            </w:r>
            <w:r>
              <w:rPr>
                <w:b/>
                <w:bCs/>
              </w:rPr>
              <w:t>:</w:t>
            </w:r>
          </w:p>
        </w:tc>
      </w:tr>
      <w:tr w:rsidR="00EA4F9C" w:rsidRPr="00C60C99" w14:paraId="650F9E9E" w14:textId="77777777">
        <w:tc>
          <w:tcPr>
            <w:tcW w:w="5000" w:type="pct"/>
          </w:tcPr>
          <w:p w14:paraId="4BF6C68C" w14:textId="77777777" w:rsidR="00EA4F9C" w:rsidRDefault="003E5676">
            <w:r>
              <w:t>This category applies only to operating reactors.</w:t>
            </w:r>
          </w:p>
          <w:p w14:paraId="0A3825F2" w14:textId="6C4C9D5A" w:rsidR="003E5676" w:rsidRDefault="003E5676">
            <w:r>
              <w:t>It is intended for incidents where a change in reactor reactivity occurs, which was not predicted, anticipated or adequately controlled at all times. The licensee should establish, within their arrangements</w:t>
            </w:r>
            <w:r w:rsidR="00FC4921">
              <w:t>, the criteria for reactivity excursions that are relevant to their technology or facility.</w:t>
            </w:r>
          </w:p>
          <w:p w14:paraId="2D2AFBEE" w14:textId="0E421230" w:rsidR="003E5676" w:rsidRPr="00C60C99" w:rsidRDefault="003E5676"/>
        </w:tc>
      </w:tr>
    </w:tbl>
    <w:p w14:paraId="36D74682" w14:textId="77777777" w:rsidR="00EA4F9C" w:rsidRPr="00346D40" w:rsidRDefault="00EA4F9C" w:rsidP="00143768">
      <w:pPr>
        <w:sectPr w:rsidR="00EA4F9C" w:rsidRPr="00346D40"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99488B" w:rsidRPr="002C0D0F" w14:paraId="73DF6D48"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644805BD" w14:textId="77777777" w:rsidR="0099488B" w:rsidRDefault="0099488B">
            <w:pPr>
              <w:rPr>
                <w:b w:val="0"/>
              </w:rPr>
            </w:pPr>
            <w:r>
              <w:lastRenderedPageBreak/>
              <w:t>NS07</w:t>
            </w:r>
          </w:p>
          <w:p w14:paraId="30818531" w14:textId="607511B7" w:rsidR="00F61808" w:rsidRPr="002C0D0F" w:rsidRDefault="00F61808" w:rsidP="00F61808">
            <w:r>
              <w:t>Any automatic or manual reactor, chemical processing plant or other nuclear facility shutdown as required by the operational limits and conditions, or as a result of other significant safety related considerations.</w:t>
            </w:r>
          </w:p>
        </w:tc>
      </w:tr>
      <w:tr w:rsidR="0099488B" w:rsidRPr="000D6C7A" w14:paraId="3B149851" w14:textId="77777777">
        <w:tc>
          <w:tcPr>
            <w:tcW w:w="5000" w:type="pct"/>
          </w:tcPr>
          <w:p w14:paraId="5D70641B" w14:textId="5BD4C318" w:rsidR="0099488B" w:rsidRDefault="0099488B">
            <w:pPr>
              <w:spacing w:before="120" w:after="120"/>
            </w:pPr>
            <w:r w:rsidRPr="00637929">
              <w:rPr>
                <w:b/>
                <w:bCs/>
              </w:rPr>
              <w:t xml:space="preserve">Timeframe for </w:t>
            </w:r>
            <w:r w:rsidR="000615F8">
              <w:rPr>
                <w:b/>
                <w:bCs/>
              </w:rPr>
              <w:t>notification</w:t>
            </w:r>
            <w:r w:rsidRPr="00637929">
              <w:rPr>
                <w:b/>
                <w:bCs/>
              </w:rPr>
              <w:t>:</w:t>
            </w:r>
            <w:r>
              <w:t xml:space="preserve"> </w:t>
            </w:r>
            <w:r w:rsidR="00F61808">
              <w:t>Day</w:t>
            </w:r>
          </w:p>
          <w:p w14:paraId="3BBD50E0" w14:textId="124794D5" w:rsidR="0099488B" w:rsidRDefault="0099488B">
            <w:pPr>
              <w:spacing w:before="120" w:after="120"/>
              <w:rPr>
                <w:b/>
                <w:bCs/>
              </w:rPr>
            </w:pPr>
            <w:r w:rsidRPr="00DA3D55">
              <w:rPr>
                <w:b/>
                <w:bCs/>
              </w:rPr>
              <w:t>FUR Requirement:</w:t>
            </w:r>
            <w:r>
              <w:rPr>
                <w:b/>
                <w:bCs/>
              </w:rPr>
              <w:t xml:space="preserve"> </w:t>
            </w:r>
            <w:r w:rsidR="00F61808" w:rsidRPr="00F61808">
              <w:t>Yes</w:t>
            </w:r>
          </w:p>
          <w:p w14:paraId="68D47EE2" w14:textId="77777777" w:rsidR="0099488B" w:rsidRPr="000D6C7A" w:rsidRDefault="0099488B">
            <w:pPr>
              <w:spacing w:before="120" w:after="120"/>
              <w:rPr>
                <w:b/>
                <w:bCs/>
              </w:rPr>
            </w:pPr>
            <w:r w:rsidRPr="00FA1E51">
              <w:rPr>
                <w:b/>
                <w:bCs/>
              </w:rPr>
              <w:t xml:space="preserve">Origin of </w:t>
            </w:r>
            <w:r>
              <w:rPr>
                <w:b/>
                <w:bCs/>
              </w:rPr>
              <w:t>Category:</w:t>
            </w:r>
          </w:p>
        </w:tc>
      </w:tr>
      <w:tr w:rsidR="0099488B" w:rsidRPr="00F61808" w14:paraId="2686F59D" w14:textId="77777777">
        <w:tc>
          <w:tcPr>
            <w:tcW w:w="5000" w:type="pct"/>
          </w:tcPr>
          <w:p w14:paraId="20242AB4" w14:textId="42D18C72" w:rsidR="0099488B" w:rsidRPr="00F61808" w:rsidRDefault="00F61808">
            <w:r>
              <w:t>IAEA SSG-50</w:t>
            </w:r>
          </w:p>
        </w:tc>
      </w:tr>
      <w:tr w:rsidR="0099488B" w:rsidRPr="000D6C7A" w14:paraId="06833958" w14:textId="77777777">
        <w:tc>
          <w:tcPr>
            <w:tcW w:w="5000" w:type="pct"/>
          </w:tcPr>
          <w:p w14:paraId="228940AF" w14:textId="77777777" w:rsidR="0099488B" w:rsidRPr="000D6C7A" w:rsidRDefault="0099488B">
            <w:pPr>
              <w:spacing w:after="0"/>
              <w:rPr>
                <w:b/>
                <w:bCs/>
              </w:rPr>
            </w:pPr>
            <w:r w:rsidRPr="00FA1E51">
              <w:rPr>
                <w:b/>
                <w:bCs/>
              </w:rPr>
              <w:t>Discussion</w:t>
            </w:r>
            <w:r>
              <w:rPr>
                <w:b/>
                <w:bCs/>
              </w:rPr>
              <w:t>:</w:t>
            </w:r>
          </w:p>
        </w:tc>
      </w:tr>
      <w:tr w:rsidR="0099488B" w:rsidRPr="00C60C99" w14:paraId="4DE45B26" w14:textId="77777777">
        <w:tc>
          <w:tcPr>
            <w:tcW w:w="5000" w:type="pct"/>
          </w:tcPr>
          <w:p w14:paraId="4DAAF60A" w14:textId="77777777" w:rsidR="00F61808" w:rsidRDefault="00F61808" w:rsidP="00F61808">
            <w:r>
              <w:t>This category is intended for those incidents whereby the licensee’s arrangements or other significant safety related considerations require the plant to be manually shutdown or installed safety provisions automatically actuate causing a plant to shut down. ONR should be notified of conditions affecting safety that are significant enough to warrant the plant be shut down.</w:t>
            </w:r>
          </w:p>
          <w:p w14:paraId="6632AF1A" w14:textId="77777777" w:rsidR="00F61808" w:rsidRDefault="00F61808" w:rsidP="00F61808">
            <w:r>
              <w:t>There are exceptions where notification is not necessary, as follows:</w:t>
            </w:r>
          </w:p>
          <w:p w14:paraId="00A1B21F" w14:textId="77777777" w:rsidR="00F61808" w:rsidRDefault="00F61808" w:rsidP="00F61808">
            <w:pPr>
              <w:pStyle w:val="Bulletlist1"/>
            </w:pPr>
            <w:r>
              <w:t>Periodic shutdown (often called statutory outage) under LC 30 to perform maintenance schedule work;</w:t>
            </w:r>
          </w:p>
          <w:p w14:paraId="79ACAA6C" w14:textId="77777777" w:rsidR="00F61808" w:rsidRDefault="00F61808" w:rsidP="00F61808">
            <w:pPr>
              <w:pStyle w:val="Bulletlist1"/>
            </w:pPr>
            <w:r>
              <w:t>Shutting down a reactor for routine refuelling purposes;</w:t>
            </w:r>
          </w:p>
          <w:p w14:paraId="3160481E" w14:textId="77777777" w:rsidR="00F61808" w:rsidRDefault="00F61808" w:rsidP="00F61808">
            <w:pPr>
              <w:pStyle w:val="Bulletlist1"/>
            </w:pPr>
            <w:r>
              <w:t>Shutting down a chemical process plant when a routine batch production run has been completed; and,</w:t>
            </w:r>
          </w:p>
          <w:p w14:paraId="74D5F1D7" w14:textId="77777777" w:rsidR="00F61808" w:rsidRDefault="00F61808" w:rsidP="00F61808">
            <w:pPr>
              <w:pStyle w:val="Bulletlist1"/>
            </w:pPr>
            <w:r>
              <w:t>Shutting down a radioactive waste store.</w:t>
            </w:r>
          </w:p>
          <w:p w14:paraId="5C82CAF3" w14:textId="434032B4" w:rsidR="00F61808" w:rsidRDefault="00990BC1" w:rsidP="00143768">
            <w:pPr>
              <w:pStyle w:val="Bulletlist1"/>
              <w:numPr>
                <w:ilvl w:val="0"/>
                <w:numId w:val="0"/>
              </w:numPr>
              <w:ind w:left="28" w:hanging="28"/>
            </w:pPr>
            <w:r>
              <w:t>The categor</w:t>
            </w:r>
            <w:r w:rsidR="008417CA">
              <w:t>y</w:t>
            </w:r>
            <w:r>
              <w:t xml:space="preserve"> ends with the words “or as a result of other significant safety related considerations”. This phrase is intended to cover occurrences when it is not strictly necessary to shut down immediately but has been judged so because</w:t>
            </w:r>
            <w:r w:rsidR="00B430FD">
              <w:t xml:space="preserve"> a condition adverse to safety has been identified, and if left unchecked</w:t>
            </w:r>
            <w:r w:rsidR="00E458F5">
              <w:t xml:space="preserve"> could worsen, ultimately leading to an automatic or manual shutdown.</w:t>
            </w:r>
          </w:p>
          <w:p w14:paraId="733B882F" w14:textId="77777777" w:rsidR="0099488B" w:rsidRPr="00C60C99" w:rsidRDefault="0099488B"/>
        </w:tc>
      </w:tr>
    </w:tbl>
    <w:p w14:paraId="647FB877" w14:textId="77777777" w:rsidR="00E458F5" w:rsidRDefault="00E458F5" w:rsidP="00E458F5"/>
    <w:p w14:paraId="07743E86" w14:textId="77777777" w:rsidR="00E458F5" w:rsidRDefault="00E458F5" w:rsidP="00E458F5"/>
    <w:p w14:paraId="3F746033" w14:textId="77777777" w:rsidR="00E458F5" w:rsidRDefault="00E458F5" w:rsidP="00E458F5"/>
    <w:p w14:paraId="67759BF9" w14:textId="77777777" w:rsidR="00AF42DA" w:rsidRDefault="00AF42DA" w:rsidP="00AF42DA"/>
    <w:tbl>
      <w:tblPr>
        <w:tblStyle w:val="Box2"/>
        <w:tblW w:w="5000" w:type="pct"/>
        <w:tblInd w:w="0" w:type="dxa"/>
        <w:tblLook w:val="01E0" w:firstRow="1" w:lastRow="1" w:firstColumn="1" w:lastColumn="1" w:noHBand="0" w:noVBand="0"/>
      </w:tblPr>
      <w:tblGrid>
        <w:gridCol w:w="9016"/>
      </w:tblGrid>
      <w:tr w:rsidR="009415B2" w:rsidRPr="002C0D0F" w14:paraId="0EC1206A"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5BA19310" w14:textId="77777777" w:rsidR="009415B2" w:rsidRDefault="009415B2">
            <w:pPr>
              <w:rPr>
                <w:b w:val="0"/>
              </w:rPr>
            </w:pPr>
            <w:r>
              <w:lastRenderedPageBreak/>
              <w:t>NS08</w:t>
            </w:r>
          </w:p>
          <w:p w14:paraId="66C78188" w14:textId="77C9F9DA" w:rsidR="009415B2" w:rsidRPr="002C0D0F" w:rsidRDefault="009415B2" w:rsidP="009415B2">
            <w:r>
              <w:t xml:space="preserve">Any operations that identify defects or misconfigurations with higher classification safety Systems, Structures and Components (SSC) that prevent performance of the SSC’s safety case defined nuclear safety functions. </w:t>
            </w:r>
          </w:p>
        </w:tc>
      </w:tr>
      <w:tr w:rsidR="009415B2" w:rsidRPr="000D6C7A" w14:paraId="3E96265A" w14:textId="77777777">
        <w:tc>
          <w:tcPr>
            <w:tcW w:w="5000" w:type="pct"/>
          </w:tcPr>
          <w:p w14:paraId="22054C77" w14:textId="0E469296" w:rsidR="009415B2" w:rsidRDefault="009415B2">
            <w:pPr>
              <w:spacing w:before="120" w:after="120"/>
            </w:pPr>
            <w:r w:rsidRPr="00637929">
              <w:rPr>
                <w:b/>
                <w:bCs/>
              </w:rPr>
              <w:t xml:space="preserve">Timeframe for </w:t>
            </w:r>
            <w:r w:rsidR="000615F8">
              <w:rPr>
                <w:b/>
                <w:bCs/>
              </w:rPr>
              <w:t>notification</w:t>
            </w:r>
            <w:r w:rsidRPr="00637929">
              <w:rPr>
                <w:b/>
                <w:bCs/>
              </w:rPr>
              <w:t>:</w:t>
            </w:r>
            <w:r>
              <w:t xml:space="preserve"> Week</w:t>
            </w:r>
          </w:p>
          <w:p w14:paraId="40532F6C" w14:textId="2AEBAC72" w:rsidR="009415B2" w:rsidRDefault="009415B2">
            <w:pPr>
              <w:spacing w:before="120" w:after="120"/>
              <w:rPr>
                <w:b/>
                <w:bCs/>
              </w:rPr>
            </w:pPr>
            <w:r w:rsidRPr="00DA3D55">
              <w:rPr>
                <w:b/>
                <w:bCs/>
              </w:rPr>
              <w:t>FUR Requirement:</w:t>
            </w:r>
            <w:r>
              <w:rPr>
                <w:b/>
                <w:bCs/>
              </w:rPr>
              <w:t xml:space="preserve"> </w:t>
            </w:r>
            <w:r w:rsidRPr="009415B2">
              <w:t>Yes</w:t>
            </w:r>
          </w:p>
          <w:p w14:paraId="524F12EE" w14:textId="77777777" w:rsidR="009415B2" w:rsidRPr="000D6C7A" w:rsidRDefault="009415B2">
            <w:pPr>
              <w:spacing w:before="120" w:after="120"/>
              <w:rPr>
                <w:b/>
                <w:bCs/>
              </w:rPr>
            </w:pPr>
            <w:r w:rsidRPr="00FA1E51">
              <w:rPr>
                <w:b/>
                <w:bCs/>
              </w:rPr>
              <w:t xml:space="preserve">Origin of </w:t>
            </w:r>
            <w:r>
              <w:rPr>
                <w:b/>
                <w:bCs/>
              </w:rPr>
              <w:t>Category:</w:t>
            </w:r>
          </w:p>
        </w:tc>
      </w:tr>
      <w:tr w:rsidR="009415B2" w:rsidRPr="009415B2" w14:paraId="34F2673C" w14:textId="77777777">
        <w:tc>
          <w:tcPr>
            <w:tcW w:w="5000" w:type="pct"/>
          </w:tcPr>
          <w:p w14:paraId="221F7703" w14:textId="77777777" w:rsidR="00507FDB" w:rsidRDefault="00507FDB" w:rsidP="00507FDB">
            <w:r>
              <w:t>LC 28 (8) – Examination, Inspection, Maintenance and Testing</w:t>
            </w:r>
          </w:p>
          <w:p w14:paraId="214A2822" w14:textId="2C2585C2" w:rsidR="009415B2" w:rsidRPr="009415B2" w:rsidRDefault="00507FDB" w:rsidP="00507FDB">
            <w:r>
              <w:t>IAEA SSG-50</w:t>
            </w:r>
          </w:p>
        </w:tc>
      </w:tr>
      <w:tr w:rsidR="009415B2" w:rsidRPr="000D6C7A" w14:paraId="10650403" w14:textId="77777777">
        <w:tc>
          <w:tcPr>
            <w:tcW w:w="5000" w:type="pct"/>
          </w:tcPr>
          <w:p w14:paraId="526F3C31" w14:textId="77777777" w:rsidR="009415B2" w:rsidRPr="000D6C7A" w:rsidRDefault="009415B2">
            <w:pPr>
              <w:spacing w:after="0"/>
              <w:rPr>
                <w:b/>
                <w:bCs/>
              </w:rPr>
            </w:pPr>
            <w:r w:rsidRPr="00FA1E51">
              <w:rPr>
                <w:b/>
                <w:bCs/>
              </w:rPr>
              <w:t>Discussion</w:t>
            </w:r>
            <w:r>
              <w:rPr>
                <w:b/>
                <w:bCs/>
              </w:rPr>
              <w:t>:</w:t>
            </w:r>
          </w:p>
        </w:tc>
      </w:tr>
      <w:tr w:rsidR="009415B2" w:rsidRPr="00C60C99" w14:paraId="531EEF58" w14:textId="77777777" w:rsidTr="00E56710">
        <w:tc>
          <w:tcPr>
            <w:tcW w:w="5000" w:type="pct"/>
            <w:tcBorders>
              <w:bottom w:val="single" w:sz="4" w:space="0" w:color="auto"/>
            </w:tcBorders>
          </w:tcPr>
          <w:p w14:paraId="22302F29" w14:textId="77777777" w:rsidR="00507FDB" w:rsidRDefault="00507FDB" w:rsidP="00507FDB">
            <w:pPr>
              <w:spacing w:after="120"/>
            </w:pPr>
            <w:r>
              <w:t>ONR intends for notifications under this category to be for plant problems that led to losses of defence in depth. To ensure a consistent threshold of notification, licensees should use their existing safety case and implementation arrangements to set the threshold.</w:t>
            </w:r>
          </w:p>
          <w:p w14:paraId="5E08A15D" w14:textId="77777777" w:rsidR="009415B2" w:rsidRDefault="00681F01">
            <w:r>
              <w:t>This category relies on the licensees using their existing arrangements to set the criteria for notification. For example, current arrangements for SSC classification or assessing SSC availability. Based on these arrangements, the licensee should establish relevant definitions for:</w:t>
            </w:r>
          </w:p>
          <w:p w14:paraId="492D8DA6" w14:textId="77777777" w:rsidR="003F6469" w:rsidRDefault="003F6469" w:rsidP="003F6469">
            <w:pPr>
              <w:pStyle w:val="Bulletlist1"/>
            </w:pPr>
            <w:r>
              <w:t>Higher classification safety SSC</w:t>
            </w:r>
          </w:p>
          <w:p w14:paraId="6F55EBDC" w14:textId="77777777" w:rsidR="003F6469" w:rsidRDefault="003F6469" w:rsidP="003F6469">
            <w:pPr>
              <w:pStyle w:val="Bulletlist1"/>
            </w:pPr>
            <w:r>
              <w:t>Preventing performance of the SSC’s safety case defined nuclear safety functions.</w:t>
            </w:r>
          </w:p>
          <w:p w14:paraId="3B76D0EC" w14:textId="77777777" w:rsidR="003F6469" w:rsidRDefault="003F6469" w:rsidP="003F6469">
            <w:r>
              <w:t>ONR expects the notification threshold to support consistent and routine incident notification. Licensees may use operating experience to set the threshold. The threshold should ensure adequate notification under this category without presenting the licensee an excessive burden.</w:t>
            </w:r>
          </w:p>
          <w:p w14:paraId="599954DA" w14:textId="77777777" w:rsidR="003F6469" w:rsidRDefault="003F6469" w:rsidP="003F6469">
            <w:r>
              <w:t>ONR expects licensees to ensure that their arrangement will result in notification under this category of any fuel failures, fission product containment failures or SSC common cause failures.</w:t>
            </w:r>
          </w:p>
          <w:p w14:paraId="29DE3F0A" w14:textId="77777777" w:rsidR="003F6469" w:rsidRDefault="003F6469" w:rsidP="003F6469">
            <w:r>
              <w:t>For this category:</w:t>
            </w:r>
          </w:p>
          <w:p w14:paraId="0E57A343" w14:textId="3FE26EB4" w:rsidR="003F6469" w:rsidRPr="00C60C99" w:rsidRDefault="003F6469" w:rsidP="00D265B4">
            <w:pPr>
              <w:pStyle w:val="Bulletlist1"/>
              <w:numPr>
                <w:ilvl w:val="0"/>
                <w:numId w:val="0"/>
              </w:numPr>
            </w:pPr>
            <w:r>
              <w:t>“Operations” use the licence condition handbook definition. This includes any maintenance, examination, testing and operation of the plant and the treatment, processing, keeping, storing, accumulating or carriage of any radioactive material or radioactive waste.</w:t>
            </w:r>
          </w:p>
        </w:tc>
      </w:tr>
      <w:tr w:rsidR="00BB292D" w:rsidRPr="002C0D0F" w14:paraId="1DE00585" w14:textId="77777777" w:rsidTr="00E56710">
        <w:tc>
          <w:tcPr>
            <w:tcW w:w="5000" w:type="pct"/>
            <w:tcBorders>
              <w:top w:val="single" w:sz="4" w:space="0" w:color="auto"/>
              <w:left w:val="single" w:sz="4" w:space="0" w:color="auto"/>
              <w:bottom w:val="single" w:sz="4" w:space="0" w:color="auto"/>
              <w:right w:val="single" w:sz="4" w:space="0" w:color="auto"/>
            </w:tcBorders>
            <w:shd w:val="clear" w:color="auto" w:fill="D4EFE5"/>
          </w:tcPr>
          <w:p w14:paraId="24484D59" w14:textId="77777777" w:rsidR="00BB292D" w:rsidRPr="00E56710" w:rsidRDefault="00BB292D">
            <w:pPr>
              <w:rPr>
                <w:b/>
                <w:bCs/>
              </w:rPr>
            </w:pPr>
            <w:r w:rsidRPr="00E56710">
              <w:rPr>
                <w:b/>
                <w:bCs/>
              </w:rPr>
              <w:lastRenderedPageBreak/>
              <w:t>NS09</w:t>
            </w:r>
          </w:p>
          <w:p w14:paraId="51E6C9FE" w14:textId="76BCE517" w:rsidR="00BB292D" w:rsidRPr="002C0D0F" w:rsidRDefault="00BB292D" w:rsidP="00BB292D">
            <w:r w:rsidRPr="00E56710">
              <w:rPr>
                <w:b/>
                <w:bCs/>
              </w:rPr>
              <w:t>Any event or abnormal condition that resulted in the manual or automatic operation of a protection system or other engineered safety features thereby challenging safety systems.</w:t>
            </w:r>
          </w:p>
        </w:tc>
      </w:tr>
      <w:tr w:rsidR="00BB292D" w:rsidRPr="000D6C7A" w14:paraId="0556BBB5" w14:textId="77777777" w:rsidTr="00E56710">
        <w:tc>
          <w:tcPr>
            <w:tcW w:w="5000" w:type="pct"/>
            <w:tcBorders>
              <w:top w:val="single" w:sz="4" w:space="0" w:color="auto"/>
            </w:tcBorders>
          </w:tcPr>
          <w:p w14:paraId="3640768A" w14:textId="09B31084" w:rsidR="00BB292D" w:rsidRDefault="00BB292D">
            <w:pPr>
              <w:spacing w:before="120" w:after="120"/>
            </w:pPr>
            <w:r w:rsidRPr="00637929">
              <w:rPr>
                <w:b/>
                <w:bCs/>
              </w:rPr>
              <w:t xml:space="preserve">Timeframe for </w:t>
            </w:r>
            <w:r w:rsidR="000E6541">
              <w:rPr>
                <w:b/>
                <w:bCs/>
              </w:rPr>
              <w:t>notification</w:t>
            </w:r>
            <w:r w:rsidRPr="00637929">
              <w:rPr>
                <w:b/>
                <w:bCs/>
              </w:rPr>
              <w:t>:</w:t>
            </w:r>
            <w:r w:rsidR="000E6541">
              <w:rPr>
                <w:b/>
                <w:bCs/>
              </w:rPr>
              <w:t xml:space="preserve"> </w:t>
            </w:r>
            <w:r w:rsidR="000E6541" w:rsidRPr="000E6541">
              <w:t>Week</w:t>
            </w:r>
            <w:r>
              <w:t xml:space="preserve"> </w:t>
            </w:r>
          </w:p>
          <w:p w14:paraId="621060F3" w14:textId="393979ED" w:rsidR="00BB292D" w:rsidRPr="000E6541" w:rsidRDefault="00BB292D">
            <w:pPr>
              <w:spacing w:before="120" w:after="120"/>
            </w:pPr>
            <w:r w:rsidRPr="00DA3D55">
              <w:rPr>
                <w:b/>
                <w:bCs/>
              </w:rPr>
              <w:t>FUR Requirement:</w:t>
            </w:r>
            <w:r>
              <w:rPr>
                <w:b/>
                <w:bCs/>
              </w:rPr>
              <w:t xml:space="preserve"> </w:t>
            </w:r>
            <w:r w:rsidR="000E6541" w:rsidRPr="000E6541">
              <w:t>Yes</w:t>
            </w:r>
          </w:p>
          <w:p w14:paraId="29643BCC" w14:textId="77777777" w:rsidR="00BB292D" w:rsidRPr="000D6C7A" w:rsidRDefault="00BB292D">
            <w:pPr>
              <w:spacing w:before="120" w:after="120"/>
              <w:rPr>
                <w:b/>
                <w:bCs/>
              </w:rPr>
            </w:pPr>
            <w:r w:rsidRPr="00FA1E51">
              <w:rPr>
                <w:b/>
                <w:bCs/>
              </w:rPr>
              <w:t xml:space="preserve">Origin of </w:t>
            </w:r>
            <w:r>
              <w:rPr>
                <w:b/>
                <w:bCs/>
              </w:rPr>
              <w:t>Category:</w:t>
            </w:r>
          </w:p>
        </w:tc>
      </w:tr>
      <w:tr w:rsidR="00BB292D" w:rsidRPr="000E6541" w14:paraId="20466043" w14:textId="77777777">
        <w:tc>
          <w:tcPr>
            <w:tcW w:w="5000" w:type="pct"/>
          </w:tcPr>
          <w:p w14:paraId="03DB5352" w14:textId="77777777" w:rsidR="00190380" w:rsidRDefault="00190380" w:rsidP="00190380">
            <w:r>
              <w:t>LC 27: Safety mechanisms, devices and circuits</w:t>
            </w:r>
          </w:p>
          <w:p w14:paraId="6B6BC3E0" w14:textId="101826E4" w:rsidR="00BB292D" w:rsidRPr="000E6541" w:rsidRDefault="00190380" w:rsidP="00190380">
            <w:r>
              <w:t>IAEA SSG 50</w:t>
            </w:r>
          </w:p>
        </w:tc>
      </w:tr>
      <w:tr w:rsidR="00BB292D" w:rsidRPr="000D6C7A" w14:paraId="42360337" w14:textId="77777777">
        <w:tc>
          <w:tcPr>
            <w:tcW w:w="5000" w:type="pct"/>
          </w:tcPr>
          <w:p w14:paraId="46E7B5CB" w14:textId="77777777" w:rsidR="00BB292D" w:rsidRPr="000D6C7A" w:rsidRDefault="00BB292D">
            <w:pPr>
              <w:spacing w:after="0"/>
              <w:rPr>
                <w:b/>
                <w:bCs/>
              </w:rPr>
            </w:pPr>
            <w:r w:rsidRPr="00FA1E51">
              <w:rPr>
                <w:b/>
                <w:bCs/>
              </w:rPr>
              <w:t>Discussion</w:t>
            </w:r>
            <w:r>
              <w:rPr>
                <w:b/>
                <w:bCs/>
              </w:rPr>
              <w:t>:</w:t>
            </w:r>
          </w:p>
        </w:tc>
      </w:tr>
      <w:tr w:rsidR="00BB292D" w:rsidRPr="00C60C99" w14:paraId="2AA5D992" w14:textId="77777777">
        <w:tc>
          <w:tcPr>
            <w:tcW w:w="5000" w:type="pct"/>
          </w:tcPr>
          <w:p w14:paraId="6843A729" w14:textId="77777777" w:rsidR="00190380" w:rsidRDefault="00190380" w:rsidP="00190380">
            <w:r>
              <w:t>This category is intended to report incidents whenever a significant safety related system, mechanism, device or circuit (LC 27) actuates either manually or automatically. This is based on the premise that that these systems are provided to mitigate the consequences of significant events, and as such they should function as designed when called upon, and they should not be challenged frequently or unnecessarily. ONR is interested both in incidents where a system was demanded to mitigate the consequences of an incident, and those where a safety system actuated unnecessarily. However, there are some exceptions, such as actuation from any part of a pre-planned maintenance or testing sequence, or if the actuation occurred after the safety function had already been performed.</w:t>
            </w:r>
          </w:p>
          <w:p w14:paraId="2D261FFC" w14:textId="5A0A6198" w:rsidR="00BB292D" w:rsidRPr="00C60C99" w:rsidRDefault="00F45A75">
            <w:r>
              <w:t>ONR has not specified which engineered safety systems are applicable here so a degree of judgement will be necessary. Typical nuclear safety systems to consider would typically include reactor protection systems, emergency power systems, emergency cooling systems, emergency ventilation systems and pressure relief mechanisms. The intent is to seek notification of instances of actuation of systems that mitigate the consequences of significant events. Usually this would not necessarily include single component actuations for redundant provisions because these by themselves do not provide the totality of the protection, however where it provides a critical safety function, it should be notified to ONR.</w:t>
            </w:r>
          </w:p>
        </w:tc>
      </w:tr>
    </w:tbl>
    <w:p w14:paraId="079C7F53" w14:textId="32E6B81B" w:rsidR="00084592" w:rsidRDefault="00084592" w:rsidP="00EA1206">
      <w:pPr>
        <w:spacing w:after="120"/>
      </w:pPr>
    </w:p>
    <w:p w14:paraId="64CA3F4A" w14:textId="77777777" w:rsidR="00BE1225" w:rsidRDefault="00BE1225" w:rsidP="00D57389"/>
    <w:p w14:paraId="42FE85FF" w14:textId="77777777" w:rsidR="00D57389" w:rsidRDefault="00D57389" w:rsidP="00D57389"/>
    <w:p w14:paraId="4B2238E0" w14:textId="77777777" w:rsidR="00D57389" w:rsidRDefault="00D57389" w:rsidP="00D57389"/>
    <w:p w14:paraId="68CD5DDB" w14:textId="77777777" w:rsidR="00D57389" w:rsidRDefault="00D57389" w:rsidP="00D57389"/>
    <w:tbl>
      <w:tblPr>
        <w:tblStyle w:val="Box2"/>
        <w:tblW w:w="5000" w:type="pct"/>
        <w:tblInd w:w="0" w:type="dxa"/>
        <w:tblLook w:val="01E0" w:firstRow="1" w:lastRow="1" w:firstColumn="1" w:lastColumn="1" w:noHBand="0" w:noVBand="0"/>
      </w:tblPr>
      <w:tblGrid>
        <w:gridCol w:w="9016"/>
      </w:tblGrid>
      <w:tr w:rsidR="00042F52" w:rsidRPr="002C0D0F" w14:paraId="76DA84DA"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739624E" w14:textId="77777777" w:rsidR="00042F52" w:rsidRDefault="00042F52">
            <w:pPr>
              <w:rPr>
                <w:b w:val="0"/>
              </w:rPr>
            </w:pPr>
            <w:r>
              <w:lastRenderedPageBreak/>
              <w:t>NS10</w:t>
            </w:r>
          </w:p>
          <w:p w14:paraId="615AE39A" w14:textId="31F435B0" w:rsidR="00C415BD" w:rsidRPr="002C0D0F" w:rsidRDefault="00C415BD">
            <w:r>
              <w:t>A fire or other internal hazard that posed an actual threat to the safety of the nuclear installation or that significantly distracted site personnel in the performance of duties necessary for safe operation.</w:t>
            </w:r>
          </w:p>
        </w:tc>
      </w:tr>
      <w:tr w:rsidR="00042F52" w:rsidRPr="000D6C7A" w14:paraId="4E425B82" w14:textId="77777777">
        <w:tc>
          <w:tcPr>
            <w:tcW w:w="5000" w:type="pct"/>
          </w:tcPr>
          <w:p w14:paraId="38278D57" w14:textId="40C746FB" w:rsidR="00042F52" w:rsidRDefault="00042F52">
            <w:pPr>
              <w:spacing w:before="120" w:after="120"/>
            </w:pPr>
            <w:r w:rsidRPr="00637929">
              <w:rPr>
                <w:b/>
                <w:bCs/>
              </w:rPr>
              <w:t xml:space="preserve">Timeframe for </w:t>
            </w:r>
            <w:r>
              <w:rPr>
                <w:b/>
                <w:bCs/>
              </w:rPr>
              <w:t>notification</w:t>
            </w:r>
            <w:r w:rsidRPr="00637929">
              <w:rPr>
                <w:b/>
                <w:bCs/>
              </w:rPr>
              <w:t>:</w:t>
            </w:r>
            <w:r>
              <w:t xml:space="preserve"> </w:t>
            </w:r>
            <w:r w:rsidR="00C415BD">
              <w:t>Week</w:t>
            </w:r>
          </w:p>
          <w:p w14:paraId="60661D0B" w14:textId="06CB2640" w:rsidR="00042F52" w:rsidRDefault="00042F52">
            <w:pPr>
              <w:spacing w:before="120" w:after="120"/>
              <w:rPr>
                <w:b/>
                <w:bCs/>
              </w:rPr>
            </w:pPr>
            <w:r w:rsidRPr="00DA3D55">
              <w:rPr>
                <w:b/>
                <w:bCs/>
              </w:rPr>
              <w:t>FUR Requirement:</w:t>
            </w:r>
            <w:r>
              <w:rPr>
                <w:b/>
                <w:bCs/>
              </w:rPr>
              <w:t xml:space="preserve"> </w:t>
            </w:r>
            <w:r w:rsidR="00C415BD" w:rsidRPr="00C415BD">
              <w:t>Yes</w:t>
            </w:r>
          </w:p>
          <w:p w14:paraId="4875120D" w14:textId="77777777" w:rsidR="00042F52" w:rsidRPr="000D6C7A" w:rsidRDefault="00042F52">
            <w:pPr>
              <w:spacing w:before="120" w:after="120"/>
              <w:rPr>
                <w:b/>
                <w:bCs/>
              </w:rPr>
            </w:pPr>
            <w:r w:rsidRPr="00FA1E51">
              <w:rPr>
                <w:b/>
                <w:bCs/>
              </w:rPr>
              <w:t xml:space="preserve">Origin of </w:t>
            </w:r>
            <w:r>
              <w:rPr>
                <w:b/>
                <w:bCs/>
              </w:rPr>
              <w:t>Category:</w:t>
            </w:r>
          </w:p>
        </w:tc>
      </w:tr>
      <w:tr w:rsidR="00042F52" w:rsidRPr="00042F52" w14:paraId="156A20B9" w14:textId="77777777">
        <w:tc>
          <w:tcPr>
            <w:tcW w:w="5000" w:type="pct"/>
          </w:tcPr>
          <w:p w14:paraId="62BD5B72" w14:textId="4F023AE9" w:rsidR="00042F52" w:rsidRPr="00042F52" w:rsidRDefault="00C415BD">
            <w:r>
              <w:t>IAEA SSG-50</w:t>
            </w:r>
          </w:p>
        </w:tc>
      </w:tr>
      <w:tr w:rsidR="00042F52" w:rsidRPr="000D6C7A" w14:paraId="04C8709E" w14:textId="77777777">
        <w:tc>
          <w:tcPr>
            <w:tcW w:w="5000" w:type="pct"/>
          </w:tcPr>
          <w:p w14:paraId="237619CC" w14:textId="77777777" w:rsidR="00042F52" w:rsidRPr="000D6C7A" w:rsidRDefault="00042F52">
            <w:pPr>
              <w:spacing w:after="0"/>
              <w:rPr>
                <w:b/>
                <w:bCs/>
              </w:rPr>
            </w:pPr>
            <w:r w:rsidRPr="00FA1E51">
              <w:rPr>
                <w:b/>
                <w:bCs/>
              </w:rPr>
              <w:t>Discussion</w:t>
            </w:r>
            <w:r>
              <w:rPr>
                <w:b/>
                <w:bCs/>
              </w:rPr>
              <w:t>:</w:t>
            </w:r>
          </w:p>
        </w:tc>
      </w:tr>
      <w:tr w:rsidR="00042F52" w:rsidRPr="00C60C99" w14:paraId="2ACC0681" w14:textId="77777777">
        <w:tc>
          <w:tcPr>
            <w:tcW w:w="5000" w:type="pct"/>
          </w:tcPr>
          <w:p w14:paraId="47ABE3FF" w14:textId="77777777" w:rsidR="00C415BD" w:rsidRDefault="00C415BD" w:rsidP="00C415BD">
            <w:r>
              <w:t>The actual threat referred to in this category is from internal incidents, principally fires, but also from release of toxic/asphyxiating gases, flooding, radioactive releases etc. The intent is to ensure notification of incidents that threaten or may compromise the safety of the plant or disrupt personnel in the performance of duties necessary for safe operation.</w:t>
            </w:r>
          </w:p>
          <w:p w14:paraId="41E0E3EC" w14:textId="77777777" w:rsidR="00C415BD" w:rsidRDefault="00C415BD" w:rsidP="00C415BD">
            <w:r>
              <w:t>The phrase “significantly distracts personnel” applies to those incidents which significantly affect the ability of site personnel to perform safety related activities.</w:t>
            </w:r>
          </w:p>
          <w:p w14:paraId="7825E0AB" w14:textId="77777777" w:rsidR="00042F52" w:rsidRDefault="00C415BD" w:rsidP="00C415BD">
            <w:r>
              <w:t>Any fire at a nuclear installation represents a shortfall in expected standards. The threat posed by a fire to a nuclear installation is well documented and the consequences of such incidents can be severe. Fires have the potential to affect the operation of safety systems with the consequence of quickly eroding defence-in-depth provisions that most nuclear plants are designed with. Limiting the consequences of fires that threaten plant protecting nuclear safety or containing radioactive material is of interest to ONR therefore consideration should be given to notifying ONR of relatively minor fires. In addition, it should be noted that fires on nuclear sites are likely to attract media interest, and thus may also be considered for notification to ONR under the category AN01.</w:t>
            </w:r>
          </w:p>
          <w:p w14:paraId="1F20EBEF" w14:textId="0A04EDC3" w:rsidR="005036BD" w:rsidRDefault="005036BD" w:rsidP="00C415BD">
            <w:r w:rsidRPr="00266077">
              <w:t xml:space="preserve">ONR expects this category to include incidents that impact facilities under construction or modification. </w:t>
            </w:r>
            <w:r>
              <w:t>This includes fires that posed an actual threat to safety of construction personnel or where the fire resulted in damage to safety significant installations that were under construction. To ensure consistent application, the licensee should establish an appropriate definition for actual threat, damage and safety significant installations.</w:t>
            </w:r>
          </w:p>
          <w:p w14:paraId="18951825" w14:textId="6B949E29" w:rsidR="005036BD" w:rsidRPr="00C60C99" w:rsidRDefault="005036BD" w:rsidP="00C415BD"/>
        </w:tc>
      </w:tr>
    </w:tbl>
    <w:p w14:paraId="0FF01135" w14:textId="77777777" w:rsidR="00D57389" w:rsidRDefault="00D57389" w:rsidP="00D57389"/>
    <w:p w14:paraId="720D78F7" w14:textId="77777777" w:rsidR="00D57389" w:rsidRDefault="00D57389" w:rsidP="00D57389"/>
    <w:p w14:paraId="788C3D8E" w14:textId="77777777" w:rsidR="00BE1225" w:rsidRDefault="00BE1225" w:rsidP="00D57389"/>
    <w:tbl>
      <w:tblPr>
        <w:tblStyle w:val="Box2"/>
        <w:tblW w:w="5000" w:type="pct"/>
        <w:tblInd w:w="0" w:type="dxa"/>
        <w:tblLook w:val="01E0" w:firstRow="1" w:lastRow="1" w:firstColumn="1" w:lastColumn="1" w:noHBand="0" w:noVBand="0"/>
      </w:tblPr>
      <w:tblGrid>
        <w:gridCol w:w="9016"/>
      </w:tblGrid>
      <w:tr w:rsidR="00811A22" w:rsidRPr="002C0D0F" w14:paraId="179D85B8"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28FEED0E" w14:textId="77777777" w:rsidR="00811A22" w:rsidRDefault="00811A22">
            <w:pPr>
              <w:rPr>
                <w:b w:val="0"/>
              </w:rPr>
            </w:pPr>
            <w:r>
              <w:lastRenderedPageBreak/>
              <w:t>NS11</w:t>
            </w:r>
          </w:p>
          <w:p w14:paraId="3B286453" w14:textId="1C010FC5" w:rsidR="00811A22" w:rsidRPr="002C0D0F" w:rsidRDefault="00811A22" w:rsidP="00811A22">
            <w:r>
              <w:t>Significant inadequacy in or significant failure to comply with the arrangements made under a condition attached to the Nuclear Site Licence or permission granted under a Licence Instrument.</w:t>
            </w:r>
          </w:p>
        </w:tc>
      </w:tr>
      <w:tr w:rsidR="00811A22" w:rsidRPr="000D6C7A" w14:paraId="7DC2E982" w14:textId="77777777">
        <w:tc>
          <w:tcPr>
            <w:tcW w:w="5000" w:type="pct"/>
          </w:tcPr>
          <w:p w14:paraId="111F94DA" w14:textId="077A5689" w:rsidR="00811A22" w:rsidRDefault="00811A22">
            <w:pPr>
              <w:spacing w:before="120" w:after="120"/>
            </w:pPr>
            <w:r w:rsidRPr="00637929">
              <w:rPr>
                <w:b/>
                <w:bCs/>
              </w:rPr>
              <w:t xml:space="preserve">Timeframe for </w:t>
            </w:r>
            <w:r>
              <w:rPr>
                <w:b/>
                <w:bCs/>
              </w:rPr>
              <w:t>notification</w:t>
            </w:r>
            <w:r w:rsidRPr="00637929">
              <w:rPr>
                <w:b/>
                <w:bCs/>
              </w:rPr>
              <w:t>:</w:t>
            </w:r>
            <w:r>
              <w:t xml:space="preserve"> </w:t>
            </w:r>
            <w:r w:rsidR="00D7378E">
              <w:t>Week</w:t>
            </w:r>
          </w:p>
          <w:p w14:paraId="039E1ABC" w14:textId="4D09DC1C" w:rsidR="00811A22" w:rsidRDefault="00811A22">
            <w:pPr>
              <w:spacing w:before="120" w:after="120"/>
              <w:rPr>
                <w:b/>
                <w:bCs/>
              </w:rPr>
            </w:pPr>
            <w:r w:rsidRPr="00DA3D55">
              <w:rPr>
                <w:b/>
                <w:bCs/>
              </w:rPr>
              <w:t>FUR Requirement:</w:t>
            </w:r>
            <w:r>
              <w:rPr>
                <w:b/>
                <w:bCs/>
              </w:rPr>
              <w:t xml:space="preserve"> </w:t>
            </w:r>
            <w:r w:rsidR="00D7378E">
              <w:rPr>
                <w:b/>
                <w:bCs/>
              </w:rPr>
              <w:t>Yes</w:t>
            </w:r>
          </w:p>
          <w:p w14:paraId="63743FDD" w14:textId="77777777" w:rsidR="00811A22" w:rsidRPr="000D6C7A" w:rsidRDefault="00811A22">
            <w:pPr>
              <w:spacing w:before="120" w:after="120"/>
              <w:rPr>
                <w:b/>
                <w:bCs/>
              </w:rPr>
            </w:pPr>
            <w:r w:rsidRPr="00FA1E51">
              <w:rPr>
                <w:b/>
                <w:bCs/>
              </w:rPr>
              <w:t xml:space="preserve">Origin of </w:t>
            </w:r>
            <w:r>
              <w:rPr>
                <w:b/>
                <w:bCs/>
              </w:rPr>
              <w:t>Category:</w:t>
            </w:r>
          </w:p>
        </w:tc>
      </w:tr>
      <w:tr w:rsidR="00811A22" w:rsidRPr="00811A22" w14:paraId="4148A428" w14:textId="77777777">
        <w:tc>
          <w:tcPr>
            <w:tcW w:w="5000" w:type="pct"/>
          </w:tcPr>
          <w:p w14:paraId="39851378" w14:textId="3A816AD2" w:rsidR="00811A22" w:rsidRPr="00811A22" w:rsidRDefault="00D620A3" w:rsidP="00D620A3">
            <w:r w:rsidRPr="0094613F">
              <w:t>Site Licence Conditions.</w:t>
            </w:r>
          </w:p>
        </w:tc>
      </w:tr>
      <w:tr w:rsidR="00811A22" w:rsidRPr="000D6C7A" w14:paraId="7BC16E73" w14:textId="77777777">
        <w:tc>
          <w:tcPr>
            <w:tcW w:w="5000" w:type="pct"/>
          </w:tcPr>
          <w:p w14:paraId="1ACE69E6" w14:textId="77777777" w:rsidR="00811A22" w:rsidRPr="000D6C7A" w:rsidRDefault="00811A22">
            <w:pPr>
              <w:spacing w:after="0"/>
              <w:rPr>
                <w:b/>
                <w:bCs/>
              </w:rPr>
            </w:pPr>
            <w:r w:rsidRPr="00FA1E51">
              <w:rPr>
                <w:b/>
                <w:bCs/>
              </w:rPr>
              <w:t>Discussion</w:t>
            </w:r>
            <w:r>
              <w:rPr>
                <w:b/>
                <w:bCs/>
              </w:rPr>
              <w:t>:</w:t>
            </w:r>
          </w:p>
        </w:tc>
      </w:tr>
      <w:tr w:rsidR="00811A22" w:rsidRPr="00C60C99" w14:paraId="7A563AC3" w14:textId="77777777">
        <w:tc>
          <w:tcPr>
            <w:tcW w:w="5000" w:type="pct"/>
          </w:tcPr>
          <w:p w14:paraId="25B67A9E" w14:textId="77777777" w:rsidR="00D620A3" w:rsidRDefault="00D620A3" w:rsidP="00D620A3">
            <w:r>
              <w:t>A non-compliance is a failure to comply with any aspect of the licence conditions or the licensee’s compliance arrangements. This category is for licensees to notify ONR of the subset of these non-compliances that have the greatest impact on nuclear safety, defence-in-depth and licence condition compliance.</w:t>
            </w:r>
          </w:p>
          <w:p w14:paraId="648AD08C" w14:textId="77777777" w:rsidR="00D620A3" w:rsidRDefault="00D620A3" w:rsidP="00D620A3">
            <w:r>
              <w:t>To determine whether an incident meets the criterion for this category, licensees should consider the specific non-compliance against the following definitions:</w:t>
            </w:r>
          </w:p>
          <w:p w14:paraId="3C6F70D6" w14:textId="77777777" w:rsidR="00D620A3" w:rsidRDefault="00D620A3" w:rsidP="00D620A3">
            <w:pPr>
              <w:pStyle w:val="Bulletlist1"/>
            </w:pPr>
            <w:r>
              <w:t>“Significant inadequacy” is the absence of arrangements that the licence conditions require. This includes failures to make appropriate arrangements or to implement compliance arrangements that have the same impact as an “absence”.</w:t>
            </w:r>
          </w:p>
          <w:p w14:paraId="1A48A3C0" w14:textId="77777777" w:rsidR="00D620A3" w:rsidRDefault="00D620A3" w:rsidP="00D620A3">
            <w:pPr>
              <w:pStyle w:val="Bulletlist1"/>
            </w:pPr>
            <w:r>
              <w:t xml:space="preserve">“Significant failure to comply” means a non-compliance with licence condition compliance arrangements that has the same impact as an “absence”. </w:t>
            </w:r>
          </w:p>
          <w:p w14:paraId="6FBEC6B4" w14:textId="77777777" w:rsidR="00D620A3" w:rsidRDefault="00D620A3" w:rsidP="00D620A3">
            <w:r>
              <w:t>The licensee should ensure that their arrangements have a notification threshold that defines “</w:t>
            </w:r>
            <w:r w:rsidRPr="001A045D">
              <w:rPr>
                <w:b/>
                <w:bCs/>
              </w:rPr>
              <w:t>absence</w:t>
            </w:r>
            <w:r>
              <w:t xml:space="preserve">” in the context of their facility and arrangements. In this context, an </w:t>
            </w:r>
            <w:r w:rsidRPr="001A045D">
              <w:rPr>
                <w:b/>
                <w:bCs/>
              </w:rPr>
              <w:t>absence</w:t>
            </w:r>
            <w:r>
              <w:t xml:space="preserve"> is a failure to meet the intent of the licence condition. The threshold should ensure adequate notification under this category without presenting the licensee an excessive burden.</w:t>
            </w:r>
          </w:p>
          <w:p w14:paraId="46B72012" w14:textId="3F7C4F7F" w:rsidR="00811A22" w:rsidRPr="00C60C99" w:rsidRDefault="00D620A3" w:rsidP="00D620A3">
            <w:r>
              <w:t>Licensees should assess non-compliances based on the specific areas that the licence conditions or licensee’s compliance arrangements require. These areas could be SSC, operations, documentation or records of compliance. This means that the category should include non-compliances that are isolated to one area while other areas are compliant.</w:t>
            </w:r>
          </w:p>
        </w:tc>
      </w:tr>
    </w:tbl>
    <w:p w14:paraId="28516762" w14:textId="77777777" w:rsidR="00DA4B38" w:rsidRDefault="00DA4B38" w:rsidP="00DA4B38"/>
    <w:p w14:paraId="22D6F6D5" w14:textId="77777777" w:rsidR="00DA4B38" w:rsidRDefault="00DA4B38" w:rsidP="00DA4B38"/>
    <w:p w14:paraId="32646D6C" w14:textId="77777777" w:rsidR="00DA4B38" w:rsidRDefault="00DA4B38" w:rsidP="00DA4B38"/>
    <w:tbl>
      <w:tblPr>
        <w:tblStyle w:val="Box2"/>
        <w:tblW w:w="5000" w:type="pct"/>
        <w:tblInd w:w="0" w:type="dxa"/>
        <w:tblLook w:val="01E0" w:firstRow="1" w:lastRow="1" w:firstColumn="1" w:lastColumn="1" w:noHBand="0" w:noVBand="0"/>
      </w:tblPr>
      <w:tblGrid>
        <w:gridCol w:w="9016"/>
      </w:tblGrid>
      <w:tr w:rsidR="002A7A67" w:rsidRPr="002C0D0F" w14:paraId="4FE422BF"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4491D362" w14:textId="77777777" w:rsidR="002A7A67" w:rsidRDefault="002A7A67">
            <w:pPr>
              <w:rPr>
                <w:b w:val="0"/>
              </w:rPr>
            </w:pPr>
            <w:r>
              <w:lastRenderedPageBreak/>
              <w:t>NS12</w:t>
            </w:r>
          </w:p>
          <w:p w14:paraId="4E1D2A14" w14:textId="71675E7D" w:rsidR="002A7A67" w:rsidRPr="002C0D0F" w:rsidRDefault="002A7A67">
            <w:r>
              <w:t>Any safety analysis and/or quality assurance activity that identifies higher safety classification Systems, Structures and Components cannot perform their safety case defined nuclear safety functions</w:t>
            </w:r>
          </w:p>
        </w:tc>
      </w:tr>
      <w:tr w:rsidR="002A7A67" w:rsidRPr="000D6C7A" w14:paraId="3D6EFC40" w14:textId="77777777">
        <w:tc>
          <w:tcPr>
            <w:tcW w:w="5000" w:type="pct"/>
          </w:tcPr>
          <w:p w14:paraId="7E15DF49" w14:textId="3F4B7181" w:rsidR="002A7A67" w:rsidRDefault="002A7A67">
            <w:pPr>
              <w:spacing w:before="120" w:after="120"/>
            </w:pPr>
            <w:r w:rsidRPr="00637929">
              <w:rPr>
                <w:b/>
                <w:bCs/>
              </w:rPr>
              <w:t xml:space="preserve">Timeframe for </w:t>
            </w:r>
            <w:r>
              <w:rPr>
                <w:b/>
                <w:bCs/>
              </w:rPr>
              <w:t>notification</w:t>
            </w:r>
            <w:r w:rsidRPr="00637929">
              <w:rPr>
                <w:b/>
                <w:bCs/>
              </w:rPr>
              <w:t>:</w:t>
            </w:r>
            <w:r>
              <w:t xml:space="preserve"> Week</w:t>
            </w:r>
          </w:p>
          <w:p w14:paraId="2823F4EC" w14:textId="7B774A48" w:rsidR="002A7A67" w:rsidRDefault="002A7A67">
            <w:pPr>
              <w:spacing w:before="120" w:after="120"/>
              <w:rPr>
                <w:b/>
                <w:bCs/>
              </w:rPr>
            </w:pPr>
            <w:r w:rsidRPr="00DA3D55">
              <w:rPr>
                <w:b/>
                <w:bCs/>
              </w:rPr>
              <w:t>FUR Requirement:</w:t>
            </w:r>
            <w:r>
              <w:rPr>
                <w:b/>
                <w:bCs/>
              </w:rPr>
              <w:t xml:space="preserve"> </w:t>
            </w:r>
            <w:r w:rsidRPr="002A7A67">
              <w:t>Yes</w:t>
            </w:r>
          </w:p>
          <w:p w14:paraId="0677CFE3" w14:textId="77777777" w:rsidR="002A7A67" w:rsidRPr="000D6C7A" w:rsidRDefault="002A7A67">
            <w:pPr>
              <w:spacing w:before="120" w:after="120"/>
              <w:rPr>
                <w:b/>
                <w:bCs/>
              </w:rPr>
            </w:pPr>
            <w:r w:rsidRPr="00FA1E51">
              <w:rPr>
                <w:b/>
                <w:bCs/>
              </w:rPr>
              <w:t xml:space="preserve">Origin of </w:t>
            </w:r>
            <w:r>
              <w:rPr>
                <w:b/>
                <w:bCs/>
              </w:rPr>
              <w:t>Category:</w:t>
            </w:r>
          </w:p>
        </w:tc>
      </w:tr>
      <w:tr w:rsidR="002A7A67" w:rsidRPr="002A7A67" w14:paraId="75B77DD6" w14:textId="77777777">
        <w:tc>
          <w:tcPr>
            <w:tcW w:w="5000" w:type="pct"/>
          </w:tcPr>
          <w:p w14:paraId="529853B5" w14:textId="77777777" w:rsidR="002A7A67" w:rsidRDefault="002A7A67" w:rsidP="002A7A67">
            <w:r>
              <w:t>LC 23: Operating Rules</w:t>
            </w:r>
          </w:p>
          <w:p w14:paraId="65CFF359" w14:textId="4E5DA7A4" w:rsidR="002A7A67" w:rsidRPr="002A7A67" w:rsidRDefault="002A7A67" w:rsidP="002A7A67">
            <w:r>
              <w:t xml:space="preserve">IAEA SSG-50 </w:t>
            </w:r>
          </w:p>
        </w:tc>
      </w:tr>
      <w:tr w:rsidR="002A7A67" w:rsidRPr="000D6C7A" w14:paraId="522B6AC4" w14:textId="77777777">
        <w:tc>
          <w:tcPr>
            <w:tcW w:w="5000" w:type="pct"/>
          </w:tcPr>
          <w:p w14:paraId="1B637926" w14:textId="77777777" w:rsidR="002A7A67" w:rsidRPr="000D6C7A" w:rsidRDefault="002A7A67">
            <w:pPr>
              <w:spacing w:after="0"/>
              <w:rPr>
                <w:b/>
                <w:bCs/>
              </w:rPr>
            </w:pPr>
            <w:r w:rsidRPr="00FA1E51">
              <w:rPr>
                <w:b/>
                <w:bCs/>
              </w:rPr>
              <w:t>Discussion</w:t>
            </w:r>
            <w:r>
              <w:rPr>
                <w:b/>
                <w:bCs/>
              </w:rPr>
              <w:t>:</w:t>
            </w:r>
          </w:p>
        </w:tc>
      </w:tr>
      <w:tr w:rsidR="002A7A67" w:rsidRPr="00C60C99" w14:paraId="63C09759" w14:textId="77777777">
        <w:tc>
          <w:tcPr>
            <w:tcW w:w="5000" w:type="pct"/>
          </w:tcPr>
          <w:p w14:paraId="11C3A325" w14:textId="77777777" w:rsidR="002A7A67" w:rsidRDefault="002A7A67" w:rsidP="002A7A67">
            <w:r>
              <w:t>This category covers losses of defence in depth that safety analysis or quality assurance activities detect. It includes all safety analysis, design, construction, manufacturing, supply chain, commissioning or operational problems that resulted in, or could have resulted in, an operating condition that had not previously been analysed or that could have exceeded design basis conditions.</w:t>
            </w:r>
          </w:p>
          <w:p w14:paraId="19568608" w14:textId="77777777" w:rsidR="002A7A67" w:rsidRDefault="002A7A67" w:rsidP="002A7A67">
            <w:r>
              <w:t>This category relies on the licensees using their existing arrangements to set the criteria for notification. For example, current arrangements for SSC classification or assessing SSC availability. Based on these arrangements, the licensee should establish relevant definitions for:</w:t>
            </w:r>
          </w:p>
          <w:p w14:paraId="27608E3D" w14:textId="77777777" w:rsidR="002A7A67" w:rsidRDefault="002A7A67" w:rsidP="002A7A67">
            <w:pPr>
              <w:pStyle w:val="Bulletlist1"/>
            </w:pPr>
            <w:r>
              <w:t>Higher classification safety SSC</w:t>
            </w:r>
          </w:p>
          <w:p w14:paraId="3E3D8FE1" w14:textId="77777777" w:rsidR="002A7A67" w:rsidRDefault="002A7A67" w:rsidP="002A7A67">
            <w:pPr>
              <w:pStyle w:val="Bulletlist1"/>
            </w:pPr>
            <w:r>
              <w:t>Performance of the SSC’s safety case defined nuclear safety functions</w:t>
            </w:r>
          </w:p>
          <w:p w14:paraId="5AC57CC9" w14:textId="77777777" w:rsidR="002A7A67" w:rsidRDefault="002A7A67" w:rsidP="002A7A67">
            <w:r>
              <w:t>ONR expects licensees to establish the threshold for notification to support consistent and routine incident notification. This could align with existing safety case anomalies procedures and quality grading. However, licenses should ensure that the threshold will provide ONR with adequate notification and not present them with an excessive burden.</w:t>
            </w:r>
          </w:p>
          <w:p w14:paraId="655100E3" w14:textId="77777777" w:rsidR="002A7A67" w:rsidRDefault="002A7A67" w:rsidP="002A7A67">
            <w:r>
              <w:t xml:space="preserve">ONR expects licensees to use this category for notification of: </w:t>
            </w:r>
          </w:p>
          <w:p w14:paraId="6F9BE472" w14:textId="77777777" w:rsidR="002A7A67" w:rsidRDefault="002A7A67" w:rsidP="002A7A67">
            <w:pPr>
              <w:pStyle w:val="Bulletlist1"/>
            </w:pPr>
            <w:r>
              <w:t xml:space="preserve">Adverse chemical condition that may degrade defence in depth. </w:t>
            </w:r>
          </w:p>
          <w:p w14:paraId="4A97DD67" w14:textId="77777777" w:rsidR="002A7A67" w:rsidRDefault="002A7A67" w:rsidP="002A7A67">
            <w:pPr>
              <w:pStyle w:val="Bulletlist1"/>
            </w:pPr>
            <w:r>
              <w:t>Counterfeit, Fraudulent, and Suspect items or quality falsification that impact defence in depth.</w:t>
            </w:r>
          </w:p>
          <w:p w14:paraId="3AA133C0" w14:textId="77777777" w:rsidR="002A7A67" w:rsidRDefault="002A7A67" w:rsidP="002A7A67">
            <w:r>
              <w:t xml:space="preserve">For facilities under construction or being modified, licences should use this category to notify ONR of incidents that had the potential to impact SSC’s future nuclear safety functions including losses in defence-in-depth. The licensees’ </w:t>
            </w:r>
            <w:r>
              <w:lastRenderedPageBreak/>
              <w:t>notification threshold should be based on safety classification and incident’s impact on performing nuclear safety functions if the problem were not detected.</w:t>
            </w:r>
          </w:p>
          <w:p w14:paraId="554B2AA2" w14:textId="77777777" w:rsidR="002A7A67" w:rsidRDefault="002A7A67" w:rsidP="002A7A67">
            <w:r>
              <w:t>For this category:</w:t>
            </w:r>
          </w:p>
          <w:p w14:paraId="3FAF798B" w14:textId="77777777" w:rsidR="002A7A67" w:rsidRDefault="002A7A67" w:rsidP="002A7A67">
            <w:pPr>
              <w:pStyle w:val="Bulletlist1"/>
            </w:pPr>
            <w:r>
              <w:t>Safety analysis refers to any activity as part of the licensee’s LC 14 or 15 arrangements.</w:t>
            </w:r>
          </w:p>
          <w:p w14:paraId="66ABB160" w14:textId="1F69CDBA" w:rsidR="002A7A67" w:rsidRPr="00C60C99" w:rsidRDefault="002A7A67" w:rsidP="002A7A67">
            <w:r>
              <w:t>Quality assurance activities are the licensee’s LC17 arrangements that support compliance with LC 19, LC 20, LC 21 and LC</w:t>
            </w:r>
            <w:r w:rsidR="00332261">
              <w:t xml:space="preserve"> </w:t>
            </w:r>
            <w:r>
              <w:t>22.</w:t>
            </w:r>
          </w:p>
        </w:tc>
      </w:tr>
    </w:tbl>
    <w:p w14:paraId="7D6F648A" w14:textId="77777777" w:rsidR="00D620A3" w:rsidRDefault="00D620A3" w:rsidP="00D620A3"/>
    <w:tbl>
      <w:tblPr>
        <w:tblStyle w:val="Box2"/>
        <w:tblW w:w="5000" w:type="pct"/>
        <w:tblInd w:w="0" w:type="dxa"/>
        <w:tblLook w:val="01E0" w:firstRow="1" w:lastRow="1" w:firstColumn="1" w:lastColumn="1" w:noHBand="0" w:noVBand="0"/>
      </w:tblPr>
      <w:tblGrid>
        <w:gridCol w:w="9016"/>
      </w:tblGrid>
      <w:tr w:rsidR="00EB6D88" w:rsidRPr="002C0D0F" w14:paraId="6CC838BA"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1F51ED59" w14:textId="77777777" w:rsidR="00EB6D88" w:rsidRDefault="00EB6D88">
            <w:pPr>
              <w:rPr>
                <w:b w:val="0"/>
              </w:rPr>
            </w:pPr>
            <w:r>
              <w:t>NS13</w:t>
            </w:r>
          </w:p>
          <w:p w14:paraId="21524906" w14:textId="787CEEBF" w:rsidR="00EB6D88" w:rsidRPr="002C0D0F" w:rsidRDefault="00EB6D88" w:rsidP="00EB6D88">
            <w:r>
              <w:t>Any natural phenomenon or other external condition that posed an actual threat to the safety of the nuclear installation or that significantly distracted site personnel in the performance of duties necessary for safe operation.</w:t>
            </w:r>
          </w:p>
        </w:tc>
      </w:tr>
      <w:tr w:rsidR="00EB6D88" w:rsidRPr="000D6C7A" w14:paraId="3C3C860C" w14:textId="77777777">
        <w:tc>
          <w:tcPr>
            <w:tcW w:w="5000" w:type="pct"/>
          </w:tcPr>
          <w:p w14:paraId="583537B2" w14:textId="3554FECB" w:rsidR="00EB6D88" w:rsidRDefault="00EB6D88">
            <w:pPr>
              <w:spacing w:before="120" w:after="120"/>
            </w:pPr>
            <w:r w:rsidRPr="00637929">
              <w:rPr>
                <w:b/>
                <w:bCs/>
              </w:rPr>
              <w:t xml:space="preserve">Timeframe for </w:t>
            </w:r>
            <w:r>
              <w:rPr>
                <w:b/>
                <w:bCs/>
              </w:rPr>
              <w:t>notification</w:t>
            </w:r>
            <w:r w:rsidRPr="00637929">
              <w:rPr>
                <w:b/>
                <w:bCs/>
              </w:rPr>
              <w:t>:</w:t>
            </w:r>
            <w:r>
              <w:t xml:space="preserve"> </w:t>
            </w:r>
            <w:r w:rsidR="0036112D">
              <w:t>Week</w:t>
            </w:r>
          </w:p>
          <w:p w14:paraId="0CA698E2" w14:textId="66E84B40" w:rsidR="00EB6D88" w:rsidRDefault="00EB6D88">
            <w:pPr>
              <w:spacing w:before="120" w:after="120"/>
              <w:rPr>
                <w:b/>
                <w:bCs/>
              </w:rPr>
            </w:pPr>
            <w:r w:rsidRPr="00DA3D55">
              <w:rPr>
                <w:b/>
                <w:bCs/>
              </w:rPr>
              <w:t>FUR Requirement:</w:t>
            </w:r>
            <w:r>
              <w:rPr>
                <w:b/>
                <w:bCs/>
              </w:rPr>
              <w:t xml:space="preserve"> </w:t>
            </w:r>
            <w:r w:rsidR="0036112D" w:rsidRPr="0036112D">
              <w:t>Yes</w:t>
            </w:r>
          </w:p>
          <w:p w14:paraId="6E43DB2F" w14:textId="77777777" w:rsidR="00EB6D88" w:rsidRPr="000D6C7A" w:rsidRDefault="00EB6D88">
            <w:pPr>
              <w:spacing w:before="120" w:after="120"/>
              <w:rPr>
                <w:b/>
                <w:bCs/>
              </w:rPr>
            </w:pPr>
            <w:r w:rsidRPr="00FA1E51">
              <w:rPr>
                <w:b/>
                <w:bCs/>
              </w:rPr>
              <w:t xml:space="preserve">Origin of </w:t>
            </w:r>
            <w:r>
              <w:rPr>
                <w:b/>
                <w:bCs/>
              </w:rPr>
              <w:t>Category:</w:t>
            </w:r>
          </w:p>
        </w:tc>
      </w:tr>
      <w:tr w:rsidR="00EB6D88" w:rsidRPr="00EB6D88" w14:paraId="0F084B04" w14:textId="77777777">
        <w:tc>
          <w:tcPr>
            <w:tcW w:w="5000" w:type="pct"/>
          </w:tcPr>
          <w:p w14:paraId="78EF4A74" w14:textId="55C41278" w:rsidR="00EB6D88" w:rsidRPr="00EB6D88" w:rsidRDefault="0036112D" w:rsidP="0036112D">
            <w:r>
              <w:t xml:space="preserve">IAEA SSG-50 </w:t>
            </w:r>
          </w:p>
        </w:tc>
      </w:tr>
      <w:tr w:rsidR="00EB6D88" w:rsidRPr="000D6C7A" w14:paraId="49E9FE3C" w14:textId="77777777">
        <w:tc>
          <w:tcPr>
            <w:tcW w:w="5000" w:type="pct"/>
          </w:tcPr>
          <w:p w14:paraId="4C328A21" w14:textId="77777777" w:rsidR="00EB6D88" w:rsidRPr="000D6C7A" w:rsidRDefault="00EB6D88">
            <w:pPr>
              <w:spacing w:after="0"/>
              <w:rPr>
                <w:b/>
                <w:bCs/>
              </w:rPr>
            </w:pPr>
            <w:r w:rsidRPr="00FA1E51">
              <w:rPr>
                <w:b/>
                <w:bCs/>
              </w:rPr>
              <w:t>Discussion</w:t>
            </w:r>
            <w:r>
              <w:rPr>
                <w:b/>
                <w:bCs/>
              </w:rPr>
              <w:t>:</w:t>
            </w:r>
          </w:p>
        </w:tc>
      </w:tr>
      <w:tr w:rsidR="00EB6D88" w:rsidRPr="00C60C99" w14:paraId="7E7E6261" w14:textId="77777777">
        <w:tc>
          <w:tcPr>
            <w:tcW w:w="5000" w:type="pct"/>
          </w:tcPr>
          <w:p w14:paraId="7AF43898" w14:textId="77777777" w:rsidR="0036112D" w:rsidRDefault="0036112D" w:rsidP="0036112D">
            <w:r>
              <w:t>Similarly worded to NS10, this category is intended to cover external natural events such as earthquakes, fires, high winds, lightning, snow, ice, floods and any other relevant external hazards.</w:t>
            </w:r>
          </w:p>
          <w:p w14:paraId="062C21D3" w14:textId="2BAD2AB9" w:rsidR="0036112D" w:rsidRDefault="0036112D" w:rsidP="0036112D">
            <w:r>
              <w:t>Licensees should ensure that their arrangements have an appropriate definition for the threshold of an “actual threat to the safety of the nuclear installation” or “significantly hampers personnel</w:t>
            </w:r>
            <w:r w:rsidR="004C1A0D">
              <w:t>.”</w:t>
            </w:r>
          </w:p>
          <w:p w14:paraId="30CB335E" w14:textId="50A766EE" w:rsidR="00EB6D88" w:rsidRPr="00C60C99" w:rsidRDefault="0036112D" w:rsidP="0036112D">
            <w:r>
              <w:t>ONR expects licensees to use this category to notify incidents that resulted from severe weather incidents.</w:t>
            </w:r>
          </w:p>
        </w:tc>
      </w:tr>
    </w:tbl>
    <w:p w14:paraId="4D509985" w14:textId="77777777" w:rsidR="00D620A3" w:rsidRDefault="00D620A3" w:rsidP="00E335A5"/>
    <w:p w14:paraId="2880DCC9" w14:textId="77777777" w:rsidR="00396B88" w:rsidRDefault="00396B88" w:rsidP="00E335A5"/>
    <w:p w14:paraId="31ADD474" w14:textId="77777777" w:rsidR="002B154B" w:rsidRDefault="002B154B" w:rsidP="002B154B"/>
    <w:p w14:paraId="216CC737" w14:textId="30499B96" w:rsidR="00B1658B" w:rsidRDefault="00B1658B" w:rsidP="002B154B">
      <w:pPr>
        <w:sectPr w:rsidR="00B1658B"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120835" w:rsidRPr="002C0D0F" w14:paraId="213818C0"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1D928823" w14:textId="77777777" w:rsidR="00120835" w:rsidRDefault="00120835">
            <w:pPr>
              <w:rPr>
                <w:b w:val="0"/>
              </w:rPr>
            </w:pPr>
            <w:r>
              <w:lastRenderedPageBreak/>
              <w:t>NS14</w:t>
            </w:r>
          </w:p>
          <w:p w14:paraId="35A54AEC" w14:textId="52E5197A" w:rsidR="00120835" w:rsidRPr="002C0D0F" w:rsidRDefault="00120835" w:rsidP="00120835">
            <w:r>
              <w:t>Any fault or mal-operation of lifting equipment that had or may have had a significant effect on nuclear safety.</w:t>
            </w:r>
          </w:p>
        </w:tc>
      </w:tr>
      <w:tr w:rsidR="00120835" w:rsidRPr="000D6C7A" w14:paraId="4C622207" w14:textId="77777777">
        <w:tc>
          <w:tcPr>
            <w:tcW w:w="5000" w:type="pct"/>
          </w:tcPr>
          <w:p w14:paraId="001A4F80" w14:textId="002762DF" w:rsidR="00120835" w:rsidRDefault="00120835">
            <w:pPr>
              <w:spacing w:before="120" w:after="120"/>
            </w:pPr>
            <w:r w:rsidRPr="00637929">
              <w:rPr>
                <w:b/>
                <w:bCs/>
              </w:rPr>
              <w:t xml:space="preserve">Timeframe for </w:t>
            </w:r>
            <w:r>
              <w:rPr>
                <w:b/>
                <w:bCs/>
              </w:rPr>
              <w:t>notification</w:t>
            </w:r>
            <w:r w:rsidRPr="00637929">
              <w:rPr>
                <w:b/>
                <w:bCs/>
              </w:rPr>
              <w:t>:</w:t>
            </w:r>
            <w:r>
              <w:t xml:space="preserve"> Week</w:t>
            </w:r>
          </w:p>
          <w:p w14:paraId="0C689B7F" w14:textId="6F12BAE1" w:rsidR="00120835" w:rsidRDefault="00120835">
            <w:pPr>
              <w:spacing w:before="120" w:after="120"/>
              <w:rPr>
                <w:b/>
                <w:bCs/>
              </w:rPr>
            </w:pPr>
            <w:r w:rsidRPr="00DA3D55">
              <w:rPr>
                <w:b/>
                <w:bCs/>
              </w:rPr>
              <w:t>FUR Requirement:</w:t>
            </w:r>
            <w:r>
              <w:rPr>
                <w:b/>
                <w:bCs/>
              </w:rPr>
              <w:t xml:space="preserve"> </w:t>
            </w:r>
            <w:r w:rsidRPr="00120835">
              <w:t>Yes</w:t>
            </w:r>
          </w:p>
          <w:p w14:paraId="2422213F" w14:textId="77777777" w:rsidR="00120835" w:rsidRPr="000D6C7A" w:rsidRDefault="00120835">
            <w:pPr>
              <w:spacing w:before="120" w:after="120"/>
              <w:rPr>
                <w:b/>
                <w:bCs/>
              </w:rPr>
            </w:pPr>
            <w:r w:rsidRPr="00FA1E51">
              <w:rPr>
                <w:b/>
                <w:bCs/>
              </w:rPr>
              <w:t xml:space="preserve">Origin of </w:t>
            </w:r>
            <w:r>
              <w:rPr>
                <w:b/>
                <w:bCs/>
              </w:rPr>
              <w:t>Category:</w:t>
            </w:r>
          </w:p>
        </w:tc>
      </w:tr>
      <w:tr w:rsidR="00120835" w:rsidRPr="00120835" w14:paraId="4996AF9E" w14:textId="77777777">
        <w:tc>
          <w:tcPr>
            <w:tcW w:w="5000" w:type="pct"/>
          </w:tcPr>
          <w:p w14:paraId="6BC04151" w14:textId="5961D36B" w:rsidR="00120835" w:rsidRPr="00120835" w:rsidRDefault="00120835">
            <w:r>
              <w:t>IAEA SSG-50</w:t>
            </w:r>
          </w:p>
        </w:tc>
      </w:tr>
      <w:tr w:rsidR="00120835" w:rsidRPr="000D6C7A" w14:paraId="7E17C31A" w14:textId="77777777">
        <w:tc>
          <w:tcPr>
            <w:tcW w:w="5000" w:type="pct"/>
          </w:tcPr>
          <w:p w14:paraId="34DC2F85" w14:textId="77777777" w:rsidR="00120835" w:rsidRPr="000D6C7A" w:rsidRDefault="00120835">
            <w:pPr>
              <w:spacing w:after="0"/>
              <w:rPr>
                <w:b/>
                <w:bCs/>
              </w:rPr>
            </w:pPr>
            <w:r w:rsidRPr="00FA1E51">
              <w:rPr>
                <w:b/>
                <w:bCs/>
              </w:rPr>
              <w:t>Discussion</w:t>
            </w:r>
            <w:r>
              <w:rPr>
                <w:b/>
                <w:bCs/>
              </w:rPr>
              <w:t>:</w:t>
            </w:r>
          </w:p>
        </w:tc>
      </w:tr>
      <w:tr w:rsidR="00120835" w:rsidRPr="00C60C99" w14:paraId="77E96073" w14:textId="77777777">
        <w:tc>
          <w:tcPr>
            <w:tcW w:w="5000" w:type="pct"/>
          </w:tcPr>
          <w:p w14:paraId="70A4A8B7" w14:textId="28044F71" w:rsidR="00120835" w:rsidRPr="00C60C99" w:rsidRDefault="00120835">
            <w:r>
              <w:t>Incidents associated with lifting machinery or equipment in nuclear plants are of interest because the potential for damage to safety related plant is significant when failures occur. This category is to cover failure of lifting equipment to perform as it should, from misuse or poor maintenance of the equipment by operators. This category does not just cover actual physical damage to safety related plant but also significant procedural deviations and near-misses where loss of control of a load might have easily damaged safety related plant, but by chance did not.</w:t>
            </w:r>
          </w:p>
        </w:tc>
      </w:tr>
    </w:tbl>
    <w:p w14:paraId="1B86E6B8" w14:textId="77777777" w:rsidR="00B1658B" w:rsidRDefault="00B1658B" w:rsidP="00B1658B"/>
    <w:tbl>
      <w:tblPr>
        <w:tblStyle w:val="Box2"/>
        <w:tblW w:w="5000" w:type="pct"/>
        <w:tblInd w:w="0" w:type="dxa"/>
        <w:tblLook w:val="01E0" w:firstRow="1" w:lastRow="1" w:firstColumn="1" w:lastColumn="1" w:noHBand="0" w:noVBand="0"/>
      </w:tblPr>
      <w:tblGrid>
        <w:gridCol w:w="9016"/>
      </w:tblGrid>
      <w:tr w:rsidR="00445A1A" w:rsidRPr="002C0D0F" w14:paraId="42922A2D"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0D2D5F08" w14:textId="77777777" w:rsidR="00445A1A" w:rsidRDefault="00445A1A">
            <w:pPr>
              <w:rPr>
                <w:b w:val="0"/>
              </w:rPr>
            </w:pPr>
            <w:r>
              <w:t>NS15</w:t>
            </w:r>
          </w:p>
          <w:p w14:paraId="085511A2" w14:textId="549F5044" w:rsidR="00445A1A" w:rsidRPr="002C0D0F" w:rsidRDefault="00445A1A" w:rsidP="00445A1A">
            <w:r>
              <w:t>If a Duly Authorised Person appointed under LC 12 is prevented by the licensee from continuing to act in that capacity.</w:t>
            </w:r>
          </w:p>
        </w:tc>
      </w:tr>
      <w:tr w:rsidR="00445A1A" w:rsidRPr="000D6C7A" w14:paraId="37DC0E2B" w14:textId="77777777">
        <w:tc>
          <w:tcPr>
            <w:tcW w:w="5000" w:type="pct"/>
          </w:tcPr>
          <w:p w14:paraId="7C68CE45" w14:textId="023EB3A3" w:rsidR="00445A1A" w:rsidRDefault="00445A1A">
            <w:pPr>
              <w:spacing w:before="120" w:after="120"/>
            </w:pPr>
            <w:r w:rsidRPr="00637929">
              <w:rPr>
                <w:b/>
                <w:bCs/>
              </w:rPr>
              <w:t xml:space="preserve">Timeframe for </w:t>
            </w:r>
            <w:r>
              <w:rPr>
                <w:b/>
                <w:bCs/>
              </w:rPr>
              <w:t>notification</w:t>
            </w:r>
            <w:r w:rsidRPr="00637929">
              <w:rPr>
                <w:b/>
                <w:bCs/>
              </w:rPr>
              <w:t>:</w:t>
            </w:r>
            <w:r>
              <w:t xml:space="preserve"> Week</w:t>
            </w:r>
          </w:p>
          <w:p w14:paraId="5BBE29AC" w14:textId="52E46A91" w:rsidR="00445A1A" w:rsidRDefault="00445A1A">
            <w:pPr>
              <w:spacing w:before="120" w:after="120"/>
              <w:rPr>
                <w:b/>
                <w:bCs/>
              </w:rPr>
            </w:pPr>
            <w:r w:rsidRPr="00DA3D55">
              <w:rPr>
                <w:b/>
                <w:bCs/>
              </w:rPr>
              <w:t>FUR Requirement:</w:t>
            </w:r>
            <w:r>
              <w:rPr>
                <w:b/>
                <w:bCs/>
              </w:rPr>
              <w:t xml:space="preserve"> </w:t>
            </w:r>
            <w:r w:rsidRPr="00445A1A">
              <w:t>Yes</w:t>
            </w:r>
          </w:p>
          <w:p w14:paraId="29518806" w14:textId="77777777" w:rsidR="00445A1A" w:rsidRPr="000D6C7A" w:rsidRDefault="00445A1A">
            <w:pPr>
              <w:spacing w:before="120" w:after="120"/>
              <w:rPr>
                <w:b/>
                <w:bCs/>
              </w:rPr>
            </w:pPr>
            <w:r w:rsidRPr="00FA1E51">
              <w:rPr>
                <w:b/>
                <w:bCs/>
              </w:rPr>
              <w:t xml:space="preserve">Origin of </w:t>
            </w:r>
            <w:r>
              <w:rPr>
                <w:b/>
                <w:bCs/>
              </w:rPr>
              <w:t>Category:</w:t>
            </w:r>
          </w:p>
        </w:tc>
      </w:tr>
      <w:tr w:rsidR="00445A1A" w:rsidRPr="00445A1A" w14:paraId="1311F586" w14:textId="77777777">
        <w:tc>
          <w:tcPr>
            <w:tcW w:w="5000" w:type="pct"/>
          </w:tcPr>
          <w:p w14:paraId="1018661C" w14:textId="3B54F791" w:rsidR="00445A1A" w:rsidRPr="00445A1A" w:rsidRDefault="00445A1A" w:rsidP="00445A1A">
            <w:r>
              <w:t>LC 12(5) – Duly Authorised Persons unfit for the role.</w:t>
            </w:r>
          </w:p>
        </w:tc>
      </w:tr>
      <w:tr w:rsidR="00445A1A" w:rsidRPr="000D6C7A" w14:paraId="5B88BF7A" w14:textId="77777777">
        <w:tc>
          <w:tcPr>
            <w:tcW w:w="5000" w:type="pct"/>
          </w:tcPr>
          <w:p w14:paraId="3304D5BF" w14:textId="77777777" w:rsidR="00445A1A" w:rsidRPr="000D6C7A" w:rsidRDefault="00445A1A">
            <w:pPr>
              <w:spacing w:after="0"/>
              <w:rPr>
                <w:b/>
                <w:bCs/>
              </w:rPr>
            </w:pPr>
            <w:r w:rsidRPr="00FA1E51">
              <w:rPr>
                <w:b/>
                <w:bCs/>
              </w:rPr>
              <w:t>Discussion</w:t>
            </w:r>
            <w:r>
              <w:rPr>
                <w:b/>
                <w:bCs/>
              </w:rPr>
              <w:t>:</w:t>
            </w:r>
          </w:p>
        </w:tc>
      </w:tr>
      <w:tr w:rsidR="00445A1A" w:rsidRPr="00C60C99" w14:paraId="68790B72" w14:textId="77777777" w:rsidTr="00E56710">
        <w:tc>
          <w:tcPr>
            <w:tcW w:w="5000" w:type="pct"/>
            <w:tcBorders>
              <w:bottom w:val="single" w:sz="4" w:space="0" w:color="auto"/>
            </w:tcBorders>
          </w:tcPr>
          <w:p w14:paraId="63260FFC" w14:textId="77777777" w:rsidR="00445A1A" w:rsidRDefault="00445A1A" w:rsidP="00445A1A">
            <w:r>
              <w:t>This category is aimed at identifying when Duly Authorised Persons (DAPs) with important safety related duties e.g., reactor desk operators, are deemed to be unfit to meet the requirements of the post. This may reveal an issue with training or other arrangements and which ONR should be informed about.</w:t>
            </w:r>
          </w:p>
          <w:p w14:paraId="282682EA" w14:textId="270FFF17" w:rsidR="00445A1A" w:rsidRPr="00C60C99" w:rsidRDefault="00445A1A" w:rsidP="00445A1A">
            <w:r>
              <w:t>Exceptions to notifying under this category include where individuals may be absent from work for long periods due to sickness, they leave their employment or where they are transferred for career development purposes to other work which does not require DAP status.</w:t>
            </w:r>
          </w:p>
        </w:tc>
      </w:tr>
      <w:tr w:rsidR="002C4EA1" w:rsidRPr="002C0D0F" w14:paraId="6B38DFCE" w14:textId="77777777" w:rsidTr="00E56710">
        <w:tc>
          <w:tcPr>
            <w:tcW w:w="5000" w:type="pct"/>
            <w:tcBorders>
              <w:top w:val="single" w:sz="4" w:space="0" w:color="auto"/>
              <w:left w:val="single" w:sz="4" w:space="0" w:color="auto"/>
              <w:bottom w:val="single" w:sz="4" w:space="0" w:color="auto"/>
              <w:right w:val="single" w:sz="4" w:space="0" w:color="auto"/>
            </w:tcBorders>
            <w:shd w:val="clear" w:color="auto" w:fill="D4EFE5"/>
          </w:tcPr>
          <w:p w14:paraId="0FB70F1D" w14:textId="77777777" w:rsidR="002C4EA1" w:rsidRPr="00E56710" w:rsidRDefault="002C4EA1">
            <w:pPr>
              <w:rPr>
                <w:b/>
                <w:bCs/>
              </w:rPr>
            </w:pPr>
            <w:r w:rsidRPr="00E56710">
              <w:rPr>
                <w:b/>
                <w:bCs/>
              </w:rPr>
              <w:lastRenderedPageBreak/>
              <w:t>NS16</w:t>
            </w:r>
          </w:p>
          <w:p w14:paraId="2E5E1ADA" w14:textId="1FA50F00" w:rsidR="002C4EA1" w:rsidRPr="002C0D0F" w:rsidRDefault="002C4EA1">
            <w:r w:rsidRPr="00E56710">
              <w:rPr>
                <w:b/>
                <w:bCs/>
              </w:rPr>
              <w:t>Any event or occurrence that could significantly compromise the effectiveness of the arrangements for emergency preparedness and response on the site.</w:t>
            </w:r>
          </w:p>
        </w:tc>
      </w:tr>
      <w:tr w:rsidR="002C4EA1" w:rsidRPr="000D6C7A" w14:paraId="4C18AF87" w14:textId="77777777" w:rsidTr="00E56710">
        <w:tc>
          <w:tcPr>
            <w:tcW w:w="5000" w:type="pct"/>
            <w:tcBorders>
              <w:top w:val="single" w:sz="4" w:space="0" w:color="auto"/>
            </w:tcBorders>
          </w:tcPr>
          <w:p w14:paraId="7FEECE07" w14:textId="3B17847D" w:rsidR="002C4EA1" w:rsidRDefault="002C4EA1">
            <w:pPr>
              <w:spacing w:before="120" w:after="120"/>
            </w:pPr>
            <w:r w:rsidRPr="00637929">
              <w:rPr>
                <w:b/>
                <w:bCs/>
              </w:rPr>
              <w:t xml:space="preserve">Timeframe for </w:t>
            </w:r>
            <w:r>
              <w:rPr>
                <w:b/>
                <w:bCs/>
              </w:rPr>
              <w:t>notification</w:t>
            </w:r>
            <w:r w:rsidRPr="00637929">
              <w:rPr>
                <w:b/>
                <w:bCs/>
              </w:rPr>
              <w:t>:</w:t>
            </w:r>
            <w:r>
              <w:t xml:space="preserve"> </w:t>
            </w:r>
            <w:r w:rsidR="003637E0">
              <w:t>Week</w:t>
            </w:r>
          </w:p>
          <w:p w14:paraId="0762EDD7" w14:textId="285A4295" w:rsidR="002C4EA1" w:rsidRDefault="002C4EA1">
            <w:pPr>
              <w:spacing w:before="120" w:after="120"/>
              <w:rPr>
                <w:b/>
                <w:bCs/>
              </w:rPr>
            </w:pPr>
            <w:r w:rsidRPr="00DA3D55">
              <w:rPr>
                <w:b/>
                <w:bCs/>
              </w:rPr>
              <w:t>FUR Requirement:</w:t>
            </w:r>
            <w:r>
              <w:rPr>
                <w:b/>
                <w:bCs/>
              </w:rPr>
              <w:t xml:space="preserve"> </w:t>
            </w:r>
            <w:r w:rsidR="003637E0" w:rsidRPr="003637E0">
              <w:t>Yes</w:t>
            </w:r>
          </w:p>
          <w:p w14:paraId="794AF7FD" w14:textId="77777777" w:rsidR="002C4EA1" w:rsidRPr="000D6C7A" w:rsidRDefault="002C4EA1">
            <w:pPr>
              <w:spacing w:before="120" w:after="120"/>
              <w:rPr>
                <w:b/>
                <w:bCs/>
              </w:rPr>
            </w:pPr>
            <w:r w:rsidRPr="00FA1E51">
              <w:rPr>
                <w:b/>
                <w:bCs/>
              </w:rPr>
              <w:t xml:space="preserve">Origin of </w:t>
            </w:r>
            <w:r>
              <w:rPr>
                <w:b/>
                <w:bCs/>
              </w:rPr>
              <w:t>Category:</w:t>
            </w:r>
          </w:p>
        </w:tc>
      </w:tr>
      <w:tr w:rsidR="002C4EA1" w:rsidRPr="002C4EA1" w14:paraId="68F8D82F" w14:textId="77777777">
        <w:tc>
          <w:tcPr>
            <w:tcW w:w="5000" w:type="pct"/>
          </w:tcPr>
          <w:p w14:paraId="6A12A961" w14:textId="08FBBA97" w:rsidR="002C4EA1" w:rsidRPr="002C4EA1" w:rsidRDefault="003637E0" w:rsidP="003637E0">
            <w:r>
              <w:t>LC 11: Emergency Arrangements.</w:t>
            </w:r>
          </w:p>
        </w:tc>
      </w:tr>
      <w:tr w:rsidR="002C4EA1" w:rsidRPr="000D6C7A" w14:paraId="34EF5712" w14:textId="77777777">
        <w:tc>
          <w:tcPr>
            <w:tcW w:w="5000" w:type="pct"/>
          </w:tcPr>
          <w:p w14:paraId="2D8A7D22" w14:textId="77777777" w:rsidR="002C4EA1" w:rsidRPr="000D6C7A" w:rsidRDefault="002C4EA1">
            <w:pPr>
              <w:spacing w:after="0"/>
              <w:rPr>
                <w:b/>
                <w:bCs/>
              </w:rPr>
            </w:pPr>
            <w:r w:rsidRPr="00FA1E51">
              <w:rPr>
                <w:b/>
                <w:bCs/>
              </w:rPr>
              <w:t>Discussion</w:t>
            </w:r>
            <w:r>
              <w:rPr>
                <w:b/>
                <w:bCs/>
              </w:rPr>
              <w:t>:</w:t>
            </w:r>
          </w:p>
        </w:tc>
      </w:tr>
      <w:tr w:rsidR="002C4EA1" w:rsidRPr="00C60C99" w14:paraId="6984935C" w14:textId="77777777">
        <w:tc>
          <w:tcPr>
            <w:tcW w:w="5000" w:type="pct"/>
          </w:tcPr>
          <w:p w14:paraId="5CEC1F96" w14:textId="4F3F65F7" w:rsidR="002C4EA1" w:rsidRPr="00C60C99" w:rsidRDefault="003637E0">
            <w:r>
              <w:t>This category relates to incidents which could potentially adversely affect the response of the licensee to deal with an accident or emergency on and off site. Incidents which may adversely affect response activities should be notified. However, some judgement will be necessary on the part of the licensees; an isolated failure of a component such as a radio-set or phone or a flat tyre on a non-specific vehicle need not be notified. Failure of a complete communications system or of an important vehicle declared in the arrangements to be deployed should be notified to ONR.</w:t>
            </w:r>
          </w:p>
        </w:tc>
      </w:tr>
    </w:tbl>
    <w:p w14:paraId="3AC14B3F" w14:textId="77777777" w:rsidR="006B0C25" w:rsidRDefault="006B0C25" w:rsidP="002C4EA1"/>
    <w:tbl>
      <w:tblPr>
        <w:tblStyle w:val="Box2"/>
        <w:tblW w:w="5000" w:type="pct"/>
        <w:tblInd w:w="0" w:type="dxa"/>
        <w:tblLook w:val="01E0" w:firstRow="1" w:lastRow="1" w:firstColumn="1" w:lastColumn="1" w:noHBand="0" w:noVBand="0"/>
      </w:tblPr>
      <w:tblGrid>
        <w:gridCol w:w="9016"/>
      </w:tblGrid>
      <w:tr w:rsidR="00961A00" w:rsidRPr="002C0D0F" w14:paraId="43898D39"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03E644F4" w14:textId="77777777" w:rsidR="00961A00" w:rsidRDefault="00961A00">
            <w:pPr>
              <w:rPr>
                <w:b w:val="0"/>
              </w:rPr>
            </w:pPr>
            <w:r>
              <w:t>NS17</w:t>
            </w:r>
          </w:p>
          <w:p w14:paraId="4B638246" w14:textId="72D8E510" w:rsidR="00961A00" w:rsidRPr="002C0D0F" w:rsidRDefault="00961A00" w:rsidP="00961A00">
            <w:r w:rsidRPr="003D0263">
              <w:t>If it is intended to reject, in whole or in part, any advice given by a Nuclear Safety Committee to the licensee.</w:t>
            </w:r>
          </w:p>
        </w:tc>
      </w:tr>
      <w:tr w:rsidR="00961A00" w:rsidRPr="000D6C7A" w14:paraId="7A493D1A" w14:textId="77777777">
        <w:tc>
          <w:tcPr>
            <w:tcW w:w="5000" w:type="pct"/>
          </w:tcPr>
          <w:p w14:paraId="0EFB9CBA" w14:textId="5AB3163D" w:rsidR="00961A00" w:rsidRDefault="00961A00">
            <w:pPr>
              <w:spacing w:before="120" w:after="120"/>
            </w:pPr>
            <w:r w:rsidRPr="00637929">
              <w:rPr>
                <w:b/>
                <w:bCs/>
              </w:rPr>
              <w:t xml:space="preserve">Timeframe for </w:t>
            </w:r>
            <w:r>
              <w:rPr>
                <w:b/>
                <w:bCs/>
              </w:rPr>
              <w:t>notification</w:t>
            </w:r>
            <w:r w:rsidRPr="00637929">
              <w:rPr>
                <w:b/>
                <w:bCs/>
              </w:rPr>
              <w:t>:</w:t>
            </w:r>
            <w:r>
              <w:t xml:space="preserve"> Week</w:t>
            </w:r>
          </w:p>
          <w:p w14:paraId="65B836F4" w14:textId="237A9F94" w:rsidR="00961A00" w:rsidRDefault="00961A00">
            <w:pPr>
              <w:spacing w:before="120" w:after="120"/>
              <w:rPr>
                <w:b/>
                <w:bCs/>
              </w:rPr>
            </w:pPr>
            <w:r w:rsidRPr="00DA3D55">
              <w:rPr>
                <w:b/>
                <w:bCs/>
              </w:rPr>
              <w:t>FUR Requirement:</w:t>
            </w:r>
            <w:r>
              <w:rPr>
                <w:b/>
                <w:bCs/>
              </w:rPr>
              <w:t xml:space="preserve"> </w:t>
            </w:r>
            <w:r w:rsidRPr="00961A00">
              <w:t>Yes</w:t>
            </w:r>
          </w:p>
          <w:p w14:paraId="67210EFF" w14:textId="77777777" w:rsidR="00961A00" w:rsidRPr="000D6C7A" w:rsidRDefault="00961A00">
            <w:pPr>
              <w:spacing w:before="120" w:after="120"/>
              <w:rPr>
                <w:b/>
                <w:bCs/>
              </w:rPr>
            </w:pPr>
            <w:r w:rsidRPr="00FA1E51">
              <w:rPr>
                <w:b/>
                <w:bCs/>
              </w:rPr>
              <w:t xml:space="preserve">Origin of </w:t>
            </w:r>
            <w:r>
              <w:rPr>
                <w:b/>
                <w:bCs/>
              </w:rPr>
              <w:t>Category:</w:t>
            </w:r>
          </w:p>
        </w:tc>
      </w:tr>
      <w:tr w:rsidR="00961A00" w:rsidRPr="00961A00" w14:paraId="08C2BFA6" w14:textId="77777777">
        <w:tc>
          <w:tcPr>
            <w:tcW w:w="5000" w:type="pct"/>
          </w:tcPr>
          <w:p w14:paraId="66BA00EF" w14:textId="4E0B90C3" w:rsidR="00961A00" w:rsidRPr="00961A00" w:rsidRDefault="00961A00" w:rsidP="00961A00">
            <w:r>
              <w:t xml:space="preserve">LC 13(10) - Nuclear Safety Committee. </w:t>
            </w:r>
          </w:p>
        </w:tc>
      </w:tr>
      <w:tr w:rsidR="00961A00" w:rsidRPr="000D6C7A" w14:paraId="3285DFBD" w14:textId="77777777">
        <w:tc>
          <w:tcPr>
            <w:tcW w:w="5000" w:type="pct"/>
          </w:tcPr>
          <w:p w14:paraId="323EE938" w14:textId="77777777" w:rsidR="00961A00" w:rsidRPr="000D6C7A" w:rsidRDefault="00961A00">
            <w:pPr>
              <w:spacing w:after="0"/>
              <w:rPr>
                <w:b/>
                <w:bCs/>
              </w:rPr>
            </w:pPr>
            <w:r w:rsidRPr="00FA1E51">
              <w:rPr>
                <w:b/>
                <w:bCs/>
              </w:rPr>
              <w:t>Discussion</w:t>
            </w:r>
            <w:r>
              <w:rPr>
                <w:b/>
                <w:bCs/>
              </w:rPr>
              <w:t>:</w:t>
            </w:r>
          </w:p>
        </w:tc>
      </w:tr>
      <w:tr w:rsidR="00961A00" w:rsidRPr="00C60C99" w14:paraId="741798CE" w14:textId="77777777">
        <w:tc>
          <w:tcPr>
            <w:tcW w:w="5000" w:type="pct"/>
          </w:tcPr>
          <w:p w14:paraId="54E519B2" w14:textId="17265168" w:rsidR="00961A00" w:rsidRPr="00C60C99" w:rsidRDefault="00961A00">
            <w:r>
              <w:t>This category is established directly by the licence condition, and as such, it is clear and legally binding. The licence condition states that ONR should be notified as soon as practicable, which for the purposes of ONR is considered to be within a week.</w:t>
            </w:r>
          </w:p>
        </w:tc>
      </w:tr>
    </w:tbl>
    <w:p w14:paraId="099A7630" w14:textId="77777777" w:rsidR="006B0C25" w:rsidRDefault="006B0C25" w:rsidP="002C4EA1"/>
    <w:p w14:paraId="784B763C" w14:textId="30E628F3" w:rsidR="0081650D" w:rsidRPr="00B075B4" w:rsidRDefault="0081650D" w:rsidP="0081650D">
      <w:pPr>
        <w:pStyle w:val="Heading1"/>
        <w:numPr>
          <w:ilvl w:val="0"/>
          <w:numId w:val="0"/>
        </w:numPr>
      </w:pPr>
      <w:bookmarkStart w:id="22" w:name="_Toc95839522"/>
      <w:bookmarkStart w:id="23" w:name="_Toc218612997"/>
      <w:bookmarkStart w:id="24" w:name="_Toc220421062"/>
      <w:r w:rsidRPr="002050C1">
        <w:lastRenderedPageBreak/>
        <w:t xml:space="preserve">Appendix </w:t>
      </w:r>
      <w:r>
        <w:t>B</w:t>
      </w:r>
      <w:r w:rsidRPr="00556439">
        <w:t xml:space="preserve"> </w:t>
      </w:r>
      <w:r>
        <w:t xml:space="preserve">– Radiological </w:t>
      </w:r>
      <w:r w:rsidRPr="00556439">
        <w:t>S</w:t>
      </w:r>
      <w:r>
        <w:t>afety</w:t>
      </w:r>
      <w:r w:rsidRPr="00556439">
        <w:t xml:space="preserve"> </w:t>
      </w:r>
      <w:r>
        <w:t>Incident</w:t>
      </w:r>
      <w:r w:rsidRPr="00556439">
        <w:t xml:space="preserve"> </w:t>
      </w:r>
      <w:r>
        <w:t>Categories</w:t>
      </w:r>
      <w:bookmarkEnd w:id="22"/>
      <w:bookmarkEnd w:id="23"/>
      <w:bookmarkEnd w:id="24"/>
    </w:p>
    <w:p w14:paraId="6F7FD7A6" w14:textId="77777777" w:rsidR="0090582A" w:rsidRDefault="0090582A" w:rsidP="0090582A"/>
    <w:tbl>
      <w:tblPr>
        <w:tblStyle w:val="Box2"/>
        <w:tblW w:w="5000" w:type="pct"/>
        <w:tblInd w:w="0" w:type="dxa"/>
        <w:tblLook w:val="01E0" w:firstRow="1" w:lastRow="1" w:firstColumn="1" w:lastColumn="1" w:noHBand="0" w:noVBand="0"/>
      </w:tblPr>
      <w:tblGrid>
        <w:gridCol w:w="9016"/>
      </w:tblGrid>
      <w:tr w:rsidR="00EF76BE" w:rsidRPr="002C0D0F" w14:paraId="27800CBD"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4B3A4249" w14:textId="77777777" w:rsidR="00EF76BE" w:rsidRDefault="00EF76BE">
            <w:pPr>
              <w:rPr>
                <w:b w:val="0"/>
              </w:rPr>
            </w:pPr>
            <w:r>
              <w:t>RS01</w:t>
            </w:r>
          </w:p>
          <w:p w14:paraId="0F220755" w14:textId="4BD50D59" w:rsidR="00EF76BE" w:rsidRPr="002C0D0F" w:rsidRDefault="00EF76BE" w:rsidP="00EF76BE">
            <w:r>
              <w:t>Any occurrence on a licensed site involving the emission of ionising radiations or the release of radioactive or toxic substances, causing or likely to cause death, or serious injury to persons on or off the site.</w:t>
            </w:r>
          </w:p>
        </w:tc>
      </w:tr>
      <w:tr w:rsidR="00EF76BE" w:rsidRPr="000D6C7A" w14:paraId="00982E79" w14:textId="77777777">
        <w:tc>
          <w:tcPr>
            <w:tcW w:w="5000" w:type="pct"/>
          </w:tcPr>
          <w:p w14:paraId="767585B9" w14:textId="5FC2F8AF" w:rsidR="00EF76BE" w:rsidRDefault="00EF76BE">
            <w:pPr>
              <w:spacing w:before="120" w:after="120"/>
            </w:pPr>
            <w:r w:rsidRPr="00637929">
              <w:rPr>
                <w:b/>
                <w:bCs/>
              </w:rPr>
              <w:t xml:space="preserve">Timeframe for </w:t>
            </w:r>
            <w:r>
              <w:rPr>
                <w:b/>
                <w:bCs/>
              </w:rPr>
              <w:t>notification</w:t>
            </w:r>
            <w:r w:rsidRPr="00637929">
              <w:rPr>
                <w:b/>
                <w:bCs/>
              </w:rPr>
              <w:t>:</w:t>
            </w:r>
            <w:r>
              <w:t xml:space="preserve"> Immediate</w:t>
            </w:r>
          </w:p>
          <w:p w14:paraId="15980CF6" w14:textId="5A848926" w:rsidR="00EF76BE" w:rsidRDefault="00EF76BE">
            <w:pPr>
              <w:spacing w:before="120" w:after="120"/>
              <w:rPr>
                <w:b/>
                <w:bCs/>
              </w:rPr>
            </w:pPr>
            <w:r w:rsidRPr="00DA3D55">
              <w:rPr>
                <w:b/>
                <w:bCs/>
              </w:rPr>
              <w:t>FUR Requirement:</w:t>
            </w:r>
            <w:r>
              <w:rPr>
                <w:b/>
                <w:bCs/>
              </w:rPr>
              <w:t xml:space="preserve"> Yes</w:t>
            </w:r>
          </w:p>
          <w:p w14:paraId="0535EB80" w14:textId="77777777" w:rsidR="00EF76BE" w:rsidRPr="000D6C7A" w:rsidRDefault="00EF76BE">
            <w:pPr>
              <w:spacing w:before="120" w:after="120"/>
              <w:rPr>
                <w:b/>
                <w:bCs/>
              </w:rPr>
            </w:pPr>
            <w:r w:rsidRPr="00FA1E51">
              <w:rPr>
                <w:b/>
                <w:bCs/>
              </w:rPr>
              <w:t xml:space="preserve">Origin of </w:t>
            </w:r>
            <w:r>
              <w:rPr>
                <w:b/>
                <w:bCs/>
              </w:rPr>
              <w:t>Category:</w:t>
            </w:r>
          </w:p>
        </w:tc>
      </w:tr>
      <w:tr w:rsidR="00EF76BE" w:rsidRPr="005F3506" w14:paraId="2BEDF82C" w14:textId="77777777">
        <w:tc>
          <w:tcPr>
            <w:tcW w:w="5000" w:type="pct"/>
          </w:tcPr>
          <w:p w14:paraId="693B886F" w14:textId="63641A9D" w:rsidR="00EF76BE" w:rsidRPr="00EF76BE" w:rsidRDefault="00EF76BE" w:rsidP="00EF76BE">
            <w:pPr>
              <w:rPr>
                <w:lang w:val="pt-PT"/>
              </w:rPr>
            </w:pPr>
            <w:r w:rsidRPr="00EF76BE">
              <w:rPr>
                <w:lang w:val="pt-PT"/>
              </w:rPr>
              <w:t xml:space="preserve">NI(DO)R65; Reg. 3 sub-paragraph (a) </w:t>
            </w:r>
          </w:p>
        </w:tc>
      </w:tr>
      <w:tr w:rsidR="00EF76BE" w:rsidRPr="000D6C7A" w14:paraId="078DF0E0" w14:textId="77777777">
        <w:tc>
          <w:tcPr>
            <w:tcW w:w="5000" w:type="pct"/>
          </w:tcPr>
          <w:p w14:paraId="635679DD" w14:textId="77777777" w:rsidR="00EF76BE" w:rsidRPr="000D6C7A" w:rsidRDefault="00EF76BE">
            <w:pPr>
              <w:spacing w:after="0"/>
              <w:rPr>
                <w:b/>
                <w:bCs/>
              </w:rPr>
            </w:pPr>
            <w:r w:rsidRPr="00FA1E51">
              <w:rPr>
                <w:b/>
                <w:bCs/>
              </w:rPr>
              <w:t>Discussion</w:t>
            </w:r>
            <w:r>
              <w:rPr>
                <w:b/>
                <w:bCs/>
              </w:rPr>
              <w:t>:</w:t>
            </w:r>
          </w:p>
        </w:tc>
      </w:tr>
      <w:tr w:rsidR="00EF76BE" w:rsidRPr="00C60C99" w14:paraId="20F50989" w14:textId="77777777">
        <w:tc>
          <w:tcPr>
            <w:tcW w:w="5000" w:type="pct"/>
          </w:tcPr>
          <w:p w14:paraId="6B5E6FD4" w14:textId="57C091AE" w:rsidR="00EF76BE" w:rsidRPr="00C60C99" w:rsidRDefault="00EF76BE">
            <w:r>
              <w:t>This category applies to events where doses received by persons are above about 1Sievert (Sv) i.e. more than fifty times the statutory limit for annual whole-body dose. High doses of radiation (1-10 Sv) will kill a large number of body cells and may lead to serious injury. Higher doses may lead to death within a relatively short time of exposure. These “so called” deterministic effects do not occur below a threshold of around a few Sv.</w:t>
            </w:r>
          </w:p>
        </w:tc>
      </w:tr>
    </w:tbl>
    <w:p w14:paraId="689D3141" w14:textId="77777777" w:rsidR="0090582A" w:rsidRDefault="0090582A" w:rsidP="0090582A"/>
    <w:p w14:paraId="3E2BA6F7" w14:textId="77777777" w:rsidR="00EF76BE" w:rsidRDefault="00EF76BE" w:rsidP="00EF76BE"/>
    <w:p w14:paraId="4451EF32" w14:textId="77777777" w:rsidR="00EF76BE" w:rsidRDefault="00EF76BE" w:rsidP="00EF76BE"/>
    <w:p w14:paraId="6C0BB738" w14:textId="77777777" w:rsidR="00EF76BE" w:rsidRDefault="00EF76BE" w:rsidP="00EF76BE"/>
    <w:p w14:paraId="2088EC94" w14:textId="77777777" w:rsidR="00EF76BE" w:rsidRDefault="00EF76BE" w:rsidP="00EF76BE"/>
    <w:p w14:paraId="5B3B35CE" w14:textId="77777777" w:rsidR="00EF76BE" w:rsidRDefault="00EF76BE" w:rsidP="00EF76BE"/>
    <w:p w14:paraId="5B2405F0" w14:textId="77777777" w:rsidR="00EF76BE" w:rsidRDefault="00EF76BE" w:rsidP="00EF76BE"/>
    <w:p w14:paraId="4266798B" w14:textId="77777777" w:rsidR="00EF76BE" w:rsidRDefault="00EF76BE" w:rsidP="00EF76BE"/>
    <w:p w14:paraId="04140D07" w14:textId="77777777" w:rsidR="00EF76BE" w:rsidRDefault="00EF76BE" w:rsidP="00EF76BE"/>
    <w:p w14:paraId="2AF8281D" w14:textId="77777777" w:rsidR="00EF76BE" w:rsidRDefault="00EF76BE" w:rsidP="00EF76BE"/>
    <w:p w14:paraId="47AD0BFA" w14:textId="77777777" w:rsidR="00EF76BE" w:rsidRDefault="00EF76BE" w:rsidP="00EF76BE"/>
    <w:tbl>
      <w:tblPr>
        <w:tblStyle w:val="Box2"/>
        <w:tblW w:w="5000" w:type="pct"/>
        <w:tblInd w:w="0" w:type="dxa"/>
        <w:tblLook w:val="01E0" w:firstRow="1" w:lastRow="1" w:firstColumn="1" w:lastColumn="1" w:noHBand="0" w:noVBand="0"/>
      </w:tblPr>
      <w:tblGrid>
        <w:gridCol w:w="9016"/>
      </w:tblGrid>
      <w:tr w:rsidR="00181E76" w:rsidRPr="002C0D0F" w14:paraId="4A6A0977"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A084580" w14:textId="77777777" w:rsidR="00181E76" w:rsidRDefault="00181E76">
            <w:pPr>
              <w:rPr>
                <w:b w:val="0"/>
              </w:rPr>
            </w:pPr>
            <w:r>
              <w:lastRenderedPageBreak/>
              <w:t>RS02</w:t>
            </w:r>
          </w:p>
          <w:p w14:paraId="267A2348" w14:textId="77777777" w:rsidR="00181E76" w:rsidRDefault="00181E76" w:rsidP="00181E76">
            <w:r>
              <w:t>Abnormal occurrences leading to a radioactive substance which has been:</w:t>
            </w:r>
          </w:p>
          <w:p w14:paraId="36A85108" w14:textId="77777777" w:rsidR="00181E76" w:rsidRDefault="00181E76" w:rsidP="00181E76">
            <w:pPr>
              <w:pStyle w:val="NumList2"/>
            </w:pPr>
            <w:r>
              <w:t>released or is likely to have been released into the atmosphere as a gas, aerosol or dust; or</w:t>
            </w:r>
          </w:p>
          <w:p w14:paraId="72396B82" w14:textId="77777777" w:rsidR="00181E76" w:rsidRDefault="00181E76" w:rsidP="00181E76">
            <w:pPr>
              <w:pStyle w:val="NumList2"/>
            </w:pPr>
            <w:r>
              <w:t xml:space="preserve">spilled or otherwise released in such a manner as to give rise to significant contamination; </w:t>
            </w:r>
          </w:p>
          <w:p w14:paraId="262A9385" w14:textId="2C186BF8" w:rsidR="00181E76" w:rsidRPr="002C0D0F" w:rsidRDefault="00181E76" w:rsidP="00254837">
            <w:r>
              <w:t xml:space="preserve">and which exceeds or is expected to exceed, the quantities set out in Column 5 of Part 1 of Schedule 7 to the IRR17, except where the release is in a manner specified in an Authorisation under the EPR16 or EASR18. </w:t>
            </w:r>
          </w:p>
        </w:tc>
      </w:tr>
      <w:tr w:rsidR="00181E76" w:rsidRPr="000D6C7A" w14:paraId="4CF6BBD3" w14:textId="77777777">
        <w:tc>
          <w:tcPr>
            <w:tcW w:w="5000" w:type="pct"/>
          </w:tcPr>
          <w:p w14:paraId="60FA0441" w14:textId="3E31BA35" w:rsidR="00181E76" w:rsidRDefault="00181E76">
            <w:pPr>
              <w:spacing w:before="120" w:after="120"/>
            </w:pPr>
            <w:r w:rsidRPr="00637929">
              <w:rPr>
                <w:b/>
                <w:bCs/>
              </w:rPr>
              <w:t xml:space="preserve">Timeframe for </w:t>
            </w:r>
            <w:r>
              <w:rPr>
                <w:b/>
                <w:bCs/>
              </w:rPr>
              <w:t>notification</w:t>
            </w:r>
            <w:r w:rsidRPr="00637929">
              <w:rPr>
                <w:b/>
                <w:bCs/>
              </w:rPr>
              <w:t>:</w:t>
            </w:r>
            <w:r>
              <w:t xml:space="preserve"> </w:t>
            </w:r>
            <w:r w:rsidR="00254837">
              <w:t>Immediate</w:t>
            </w:r>
          </w:p>
          <w:p w14:paraId="72820C46" w14:textId="4E243E70" w:rsidR="00181E76" w:rsidRDefault="00181E76">
            <w:pPr>
              <w:spacing w:before="120" w:after="120"/>
              <w:rPr>
                <w:b/>
                <w:bCs/>
              </w:rPr>
            </w:pPr>
            <w:r w:rsidRPr="00DA3D55">
              <w:rPr>
                <w:b/>
                <w:bCs/>
              </w:rPr>
              <w:t>FUR Requirement:</w:t>
            </w:r>
            <w:r>
              <w:rPr>
                <w:b/>
                <w:bCs/>
              </w:rPr>
              <w:t xml:space="preserve"> </w:t>
            </w:r>
            <w:r w:rsidR="00254837" w:rsidRPr="00254837">
              <w:t>Yes</w:t>
            </w:r>
          </w:p>
          <w:p w14:paraId="021DD165" w14:textId="77777777" w:rsidR="00181E76" w:rsidRPr="000D6C7A" w:rsidRDefault="00181E76">
            <w:pPr>
              <w:spacing w:before="120" w:after="120"/>
              <w:rPr>
                <w:b/>
                <w:bCs/>
              </w:rPr>
            </w:pPr>
            <w:r w:rsidRPr="00FA1E51">
              <w:rPr>
                <w:b/>
                <w:bCs/>
              </w:rPr>
              <w:t xml:space="preserve">Origin of </w:t>
            </w:r>
            <w:r>
              <w:rPr>
                <w:b/>
                <w:bCs/>
              </w:rPr>
              <w:t>Category:</w:t>
            </w:r>
          </w:p>
        </w:tc>
      </w:tr>
      <w:tr w:rsidR="00181E76" w:rsidRPr="00181E76" w14:paraId="2ECB165B" w14:textId="77777777">
        <w:tc>
          <w:tcPr>
            <w:tcW w:w="5000" w:type="pct"/>
          </w:tcPr>
          <w:p w14:paraId="309066F8" w14:textId="1AF7C40B" w:rsidR="00181E76" w:rsidRPr="00181E76" w:rsidRDefault="00254837" w:rsidP="00254837">
            <w:r>
              <w:t xml:space="preserve">IRR17 Regulation 31(1). </w:t>
            </w:r>
          </w:p>
        </w:tc>
      </w:tr>
      <w:tr w:rsidR="00181E76" w:rsidRPr="000D6C7A" w14:paraId="760E7C13" w14:textId="77777777">
        <w:tc>
          <w:tcPr>
            <w:tcW w:w="5000" w:type="pct"/>
          </w:tcPr>
          <w:p w14:paraId="402567DE" w14:textId="77777777" w:rsidR="00181E76" w:rsidRPr="000D6C7A" w:rsidRDefault="00181E76">
            <w:pPr>
              <w:spacing w:after="0"/>
              <w:rPr>
                <w:b/>
                <w:bCs/>
              </w:rPr>
            </w:pPr>
            <w:r w:rsidRPr="00FA1E51">
              <w:rPr>
                <w:b/>
                <w:bCs/>
              </w:rPr>
              <w:t>Discussion</w:t>
            </w:r>
            <w:r>
              <w:rPr>
                <w:b/>
                <w:bCs/>
              </w:rPr>
              <w:t>:</w:t>
            </w:r>
          </w:p>
        </w:tc>
      </w:tr>
      <w:tr w:rsidR="00181E76" w:rsidRPr="00C60C99" w14:paraId="2CC6BEAB" w14:textId="77777777">
        <w:tc>
          <w:tcPr>
            <w:tcW w:w="5000" w:type="pct"/>
          </w:tcPr>
          <w:p w14:paraId="2AD915C9" w14:textId="77777777" w:rsidR="00254837" w:rsidRDefault="00254837" w:rsidP="00254837">
            <w:r>
              <w:t>This category is based on quantitative limits set out in IRR17 and is therefore a legal obligation to notify ONR promptly.</w:t>
            </w:r>
          </w:p>
          <w:p w14:paraId="24BAC93C" w14:textId="16CDC021" w:rsidR="00181E76" w:rsidRPr="00C60C99" w:rsidRDefault="00254837" w:rsidP="00254837">
            <w:r>
              <w:t>The exception to this is where the spillage is in an enclosure or other such localised facility, designed to prevent the release going beyond that facility e.g.</w:t>
            </w:r>
            <w:r w:rsidR="00EA5A47">
              <w:t>,</w:t>
            </w:r>
            <w:r>
              <w:t xml:space="preserve"> a spill in a glove-box. However, this exception is not intended to cover releases affecting general working areas where personnel could receive significant exposure as a result of a leakage or spillage e.g., a leak into a bund around a tank that is open to the atmosphere, either inside a building or in the open air.</w:t>
            </w:r>
          </w:p>
        </w:tc>
      </w:tr>
    </w:tbl>
    <w:p w14:paraId="3429B6F6" w14:textId="77777777" w:rsidR="00EF76BE" w:rsidRDefault="00EF76BE" w:rsidP="00EF76BE"/>
    <w:p w14:paraId="7820667F" w14:textId="77777777" w:rsidR="00BC6DA9" w:rsidRDefault="00BC6DA9" w:rsidP="008C17AB"/>
    <w:p w14:paraId="1697D668" w14:textId="77777777" w:rsidR="00770512" w:rsidRDefault="00770512" w:rsidP="008C17AB"/>
    <w:p w14:paraId="28AA322A" w14:textId="77777777" w:rsidR="00770512" w:rsidRDefault="00770512" w:rsidP="008C17AB"/>
    <w:p w14:paraId="2ACF069A" w14:textId="77777777" w:rsidR="00770512" w:rsidRDefault="00770512" w:rsidP="008C17AB"/>
    <w:p w14:paraId="36A56AA1" w14:textId="77777777" w:rsidR="00770512" w:rsidRDefault="00770512" w:rsidP="008C17AB"/>
    <w:p w14:paraId="0FC6CB36" w14:textId="77777777" w:rsidR="00770512" w:rsidRDefault="00770512" w:rsidP="008C17AB"/>
    <w:p w14:paraId="24559C27" w14:textId="77777777" w:rsidR="00770512" w:rsidRDefault="00770512" w:rsidP="008C17AB"/>
    <w:tbl>
      <w:tblPr>
        <w:tblStyle w:val="Box2"/>
        <w:tblW w:w="5000" w:type="pct"/>
        <w:tblInd w:w="0" w:type="dxa"/>
        <w:tblLook w:val="01E0" w:firstRow="1" w:lastRow="1" w:firstColumn="1" w:lastColumn="1" w:noHBand="0" w:noVBand="0"/>
      </w:tblPr>
      <w:tblGrid>
        <w:gridCol w:w="9016"/>
      </w:tblGrid>
      <w:tr w:rsidR="00770512" w:rsidRPr="002C0D0F" w14:paraId="400F07F8"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5F6028EB" w14:textId="77777777" w:rsidR="00770512" w:rsidRDefault="00770512">
            <w:pPr>
              <w:rPr>
                <w:b w:val="0"/>
              </w:rPr>
            </w:pPr>
            <w:r>
              <w:lastRenderedPageBreak/>
              <w:t>RS03</w:t>
            </w:r>
          </w:p>
          <w:p w14:paraId="73B9F593" w14:textId="3CE8679D" w:rsidR="00770512" w:rsidRPr="002C0D0F" w:rsidRDefault="00770512" w:rsidP="00770512">
            <w:r>
              <w:t xml:space="preserve">Abnormal occurrences leading to a release or suspected release or spread of radioactivity, on or off site, which requires special action or special investigation by the Operator. </w:t>
            </w:r>
          </w:p>
        </w:tc>
      </w:tr>
      <w:tr w:rsidR="00770512" w:rsidRPr="000D6C7A" w14:paraId="6E8C03E8" w14:textId="77777777">
        <w:tc>
          <w:tcPr>
            <w:tcW w:w="5000" w:type="pct"/>
          </w:tcPr>
          <w:p w14:paraId="1BB18532" w14:textId="57F8CC41" w:rsidR="00770512" w:rsidRDefault="00770512">
            <w:pPr>
              <w:spacing w:before="120" w:after="120"/>
            </w:pPr>
            <w:r w:rsidRPr="00637929">
              <w:rPr>
                <w:b/>
                <w:bCs/>
              </w:rPr>
              <w:t xml:space="preserve">Timeframe for </w:t>
            </w:r>
            <w:r>
              <w:rPr>
                <w:b/>
                <w:bCs/>
              </w:rPr>
              <w:t>notification</w:t>
            </w:r>
            <w:r w:rsidRPr="00637929">
              <w:rPr>
                <w:b/>
                <w:bCs/>
              </w:rPr>
              <w:t>:</w:t>
            </w:r>
            <w:r>
              <w:t xml:space="preserve"> Immediate</w:t>
            </w:r>
          </w:p>
          <w:p w14:paraId="044F8950" w14:textId="37192AC5" w:rsidR="00770512" w:rsidRDefault="00770512">
            <w:pPr>
              <w:spacing w:before="120" w:after="120"/>
              <w:rPr>
                <w:b/>
                <w:bCs/>
              </w:rPr>
            </w:pPr>
            <w:r w:rsidRPr="00DA3D55">
              <w:rPr>
                <w:b/>
                <w:bCs/>
              </w:rPr>
              <w:t>FUR Requirement:</w:t>
            </w:r>
            <w:r>
              <w:rPr>
                <w:b/>
                <w:bCs/>
              </w:rPr>
              <w:t xml:space="preserve"> </w:t>
            </w:r>
            <w:r w:rsidRPr="00770512">
              <w:t>Yes</w:t>
            </w:r>
          </w:p>
          <w:p w14:paraId="7A5373BD" w14:textId="77777777" w:rsidR="00770512" w:rsidRPr="000D6C7A" w:rsidRDefault="00770512">
            <w:pPr>
              <w:spacing w:before="120" w:after="120"/>
              <w:rPr>
                <w:b/>
                <w:bCs/>
              </w:rPr>
            </w:pPr>
            <w:r w:rsidRPr="00FA1E51">
              <w:rPr>
                <w:b/>
                <w:bCs/>
              </w:rPr>
              <w:t xml:space="preserve">Origin of </w:t>
            </w:r>
            <w:r>
              <w:rPr>
                <w:b/>
                <w:bCs/>
              </w:rPr>
              <w:t>Category:</w:t>
            </w:r>
          </w:p>
        </w:tc>
      </w:tr>
      <w:tr w:rsidR="00770512" w:rsidRPr="00770512" w14:paraId="773E923E" w14:textId="77777777">
        <w:tc>
          <w:tcPr>
            <w:tcW w:w="5000" w:type="pct"/>
          </w:tcPr>
          <w:p w14:paraId="0C7ECB01" w14:textId="6834FC8C" w:rsidR="00770512" w:rsidRPr="00770512" w:rsidRDefault="00770512" w:rsidP="00770512">
            <w:r>
              <w:t>LC 34 – Leakage and Escape of Radioactive Material and Radioactive Waste</w:t>
            </w:r>
          </w:p>
        </w:tc>
      </w:tr>
      <w:tr w:rsidR="00770512" w:rsidRPr="000D6C7A" w14:paraId="0005E275" w14:textId="77777777">
        <w:tc>
          <w:tcPr>
            <w:tcW w:w="5000" w:type="pct"/>
          </w:tcPr>
          <w:p w14:paraId="367D4D29" w14:textId="77777777" w:rsidR="00770512" w:rsidRPr="000D6C7A" w:rsidRDefault="00770512">
            <w:pPr>
              <w:spacing w:after="0"/>
              <w:rPr>
                <w:b/>
                <w:bCs/>
              </w:rPr>
            </w:pPr>
            <w:r w:rsidRPr="00FA1E51">
              <w:rPr>
                <w:b/>
                <w:bCs/>
              </w:rPr>
              <w:t>Discussion</w:t>
            </w:r>
            <w:r>
              <w:rPr>
                <w:b/>
                <w:bCs/>
              </w:rPr>
              <w:t>:</w:t>
            </w:r>
          </w:p>
        </w:tc>
      </w:tr>
      <w:tr w:rsidR="00770512" w:rsidRPr="00C60C99" w14:paraId="6D906289" w14:textId="77777777">
        <w:tc>
          <w:tcPr>
            <w:tcW w:w="5000" w:type="pct"/>
          </w:tcPr>
          <w:p w14:paraId="168A18F4" w14:textId="77777777" w:rsidR="00770512" w:rsidRDefault="00770512" w:rsidP="00770512">
            <w:r>
              <w:t>This category is intended to cover only significant releases of radioactivity not meeting the other quantitatively based leakage and release criteria. This category requires judgement to be used to interpret what constitutes special action or investigation. Any unexpected spillage or release would usually require some form of remedial action by the operator to clean up any residual radioactivity. However, to assist in judging whether notification is warranted then events deemed to require special action or investigation could include:</w:t>
            </w:r>
          </w:p>
          <w:p w14:paraId="4AEC10DF" w14:textId="77777777" w:rsidR="00770512" w:rsidRDefault="00770512" w:rsidP="00770512">
            <w:pPr>
              <w:pStyle w:val="Bulletlist1"/>
            </w:pPr>
            <w:r>
              <w:t>Special countermeasures, such as non-routine monitoring outside controlled areas, taken to prevent unacceptable exposures;</w:t>
            </w:r>
          </w:p>
          <w:p w14:paraId="5D5018BF" w14:textId="77777777" w:rsidR="00770512" w:rsidRDefault="00770512" w:rsidP="00770512">
            <w:pPr>
              <w:pStyle w:val="Bulletlist1"/>
            </w:pPr>
            <w:r>
              <w:t>Any release requiring action off the licensed site;</w:t>
            </w:r>
          </w:p>
          <w:p w14:paraId="64D23A24" w14:textId="77777777" w:rsidR="00770512" w:rsidRDefault="00770512" w:rsidP="00770512">
            <w:pPr>
              <w:pStyle w:val="Bulletlist1"/>
            </w:pPr>
            <w:r>
              <w:t>Discovery of radiation or contamination levels requiring either of the following actions:</w:t>
            </w:r>
          </w:p>
          <w:p w14:paraId="700D605A" w14:textId="77777777" w:rsidR="00770512" w:rsidRDefault="00770512" w:rsidP="00770512">
            <w:pPr>
              <w:pStyle w:val="Bulletlist1"/>
            </w:pPr>
            <w:r>
              <w:t xml:space="preserve">Limitation of access for distances greater than several metres outside designated areas; </w:t>
            </w:r>
          </w:p>
          <w:p w14:paraId="4C363E67" w14:textId="77777777" w:rsidR="00770512" w:rsidRDefault="00770512" w:rsidP="00770512">
            <w:pPr>
              <w:pStyle w:val="Bulletlist1"/>
            </w:pPr>
            <w:r>
              <w:t>Significant interference with normal access by the public to areas on the licensed site;</w:t>
            </w:r>
          </w:p>
          <w:p w14:paraId="5804C9DC" w14:textId="77777777" w:rsidR="00770512" w:rsidRDefault="00770512" w:rsidP="00770512">
            <w:pPr>
              <w:pStyle w:val="Bulletlist1"/>
            </w:pPr>
            <w:r>
              <w:t>A confirmed release of radioactivity, which requires evacuation of a significant area of the plant for at least 24 hours, apart from purely precautionary evacuation; or,</w:t>
            </w:r>
          </w:p>
          <w:p w14:paraId="7501A5F9" w14:textId="3BD875D4" w:rsidR="00770512" w:rsidRDefault="00770512" w:rsidP="00770512">
            <w:r>
              <w:t>Extensive work needed to decontaminate an area using non-standard procedures.</w:t>
            </w:r>
          </w:p>
          <w:p w14:paraId="23C4E997" w14:textId="77777777" w:rsidR="00770512" w:rsidRDefault="00770512"/>
          <w:p w14:paraId="7CCD5DB2" w14:textId="77777777" w:rsidR="00770512" w:rsidRPr="00C60C99" w:rsidRDefault="00770512"/>
        </w:tc>
      </w:tr>
    </w:tbl>
    <w:p w14:paraId="2F1A9AE1" w14:textId="52063C25" w:rsidR="00254837" w:rsidRDefault="00254837" w:rsidP="00254837">
      <w:pPr>
        <w:sectPr w:rsidR="00254837"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452A37" w:rsidRPr="002C0D0F" w14:paraId="648C518A"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777AD87D" w14:textId="77777777" w:rsidR="00452A37" w:rsidRDefault="00452A37">
            <w:pPr>
              <w:rPr>
                <w:b w:val="0"/>
              </w:rPr>
            </w:pPr>
            <w:r>
              <w:lastRenderedPageBreak/>
              <w:t>RS04</w:t>
            </w:r>
          </w:p>
          <w:p w14:paraId="64852FEC" w14:textId="13FDBDE9" w:rsidR="00452A37" w:rsidRPr="002C0D0F" w:rsidRDefault="00452A37">
            <w:r>
              <w:t>Any abnormal occurrence giving rise to an uncontrolled or unauthorised leakage, release, spill or escape of radioactive material or waste which exceeds 50% of the quantities set out in Column 5 of Part 1 of Schedule 7 to the IRR17.</w:t>
            </w:r>
          </w:p>
        </w:tc>
      </w:tr>
      <w:tr w:rsidR="00452A37" w:rsidRPr="000D6C7A" w14:paraId="753252D7" w14:textId="77777777">
        <w:tc>
          <w:tcPr>
            <w:tcW w:w="5000" w:type="pct"/>
          </w:tcPr>
          <w:p w14:paraId="76210F0B" w14:textId="1BA4A1FF" w:rsidR="00452A37" w:rsidRDefault="00452A37">
            <w:pPr>
              <w:spacing w:before="120" w:after="120"/>
            </w:pPr>
            <w:r w:rsidRPr="00637929">
              <w:rPr>
                <w:b/>
                <w:bCs/>
              </w:rPr>
              <w:t xml:space="preserve">Timeframe for </w:t>
            </w:r>
            <w:r>
              <w:rPr>
                <w:b/>
                <w:bCs/>
              </w:rPr>
              <w:t>notification</w:t>
            </w:r>
            <w:r w:rsidRPr="00637929">
              <w:rPr>
                <w:b/>
                <w:bCs/>
              </w:rPr>
              <w:t>:</w:t>
            </w:r>
            <w:r>
              <w:t xml:space="preserve"> Day</w:t>
            </w:r>
          </w:p>
          <w:p w14:paraId="6D4B191F" w14:textId="1E355C82" w:rsidR="00452A37" w:rsidRDefault="00452A37">
            <w:pPr>
              <w:spacing w:before="120" w:after="120"/>
              <w:rPr>
                <w:b/>
                <w:bCs/>
              </w:rPr>
            </w:pPr>
            <w:r w:rsidRPr="00DA3D55">
              <w:rPr>
                <w:b/>
                <w:bCs/>
              </w:rPr>
              <w:t>FUR Requirement:</w:t>
            </w:r>
            <w:r>
              <w:rPr>
                <w:b/>
                <w:bCs/>
              </w:rPr>
              <w:t xml:space="preserve"> </w:t>
            </w:r>
            <w:r w:rsidRPr="00452A37">
              <w:t>Yes</w:t>
            </w:r>
          </w:p>
          <w:p w14:paraId="750FAB7A" w14:textId="77777777" w:rsidR="00452A37" w:rsidRPr="000D6C7A" w:rsidRDefault="00452A37">
            <w:pPr>
              <w:spacing w:before="120" w:after="120"/>
              <w:rPr>
                <w:b/>
                <w:bCs/>
              </w:rPr>
            </w:pPr>
            <w:r w:rsidRPr="00FA1E51">
              <w:rPr>
                <w:b/>
                <w:bCs/>
              </w:rPr>
              <w:t xml:space="preserve">Origin of </w:t>
            </w:r>
            <w:r>
              <w:rPr>
                <w:b/>
                <w:bCs/>
              </w:rPr>
              <w:t>Category:</w:t>
            </w:r>
          </w:p>
        </w:tc>
      </w:tr>
      <w:tr w:rsidR="00452A37" w:rsidRPr="00452A37" w14:paraId="07E87936" w14:textId="77777777">
        <w:tc>
          <w:tcPr>
            <w:tcW w:w="5000" w:type="pct"/>
          </w:tcPr>
          <w:p w14:paraId="1036E751" w14:textId="77777777" w:rsidR="00452A37" w:rsidRDefault="00452A37">
            <w:r>
              <w:t>IRR17</w:t>
            </w:r>
          </w:p>
          <w:p w14:paraId="26A0F51F" w14:textId="3E181A39" w:rsidR="00452A37" w:rsidRPr="00452A37" w:rsidRDefault="00452A37" w:rsidP="00452A37">
            <w:r w:rsidRPr="009031E7">
              <w:t>LC 34 (2) - Leakage and Escape of Radioactive Material and Radioactive Waste.</w:t>
            </w:r>
            <w:r>
              <w:t xml:space="preserve"> </w:t>
            </w:r>
          </w:p>
        </w:tc>
      </w:tr>
      <w:tr w:rsidR="00452A37" w:rsidRPr="000D6C7A" w14:paraId="260C4559" w14:textId="77777777">
        <w:tc>
          <w:tcPr>
            <w:tcW w:w="5000" w:type="pct"/>
          </w:tcPr>
          <w:p w14:paraId="7C7EC303" w14:textId="77777777" w:rsidR="00452A37" w:rsidRPr="000D6C7A" w:rsidRDefault="00452A37">
            <w:pPr>
              <w:spacing w:after="0"/>
              <w:rPr>
                <w:b/>
                <w:bCs/>
              </w:rPr>
            </w:pPr>
            <w:r w:rsidRPr="00FA1E51">
              <w:rPr>
                <w:b/>
                <w:bCs/>
              </w:rPr>
              <w:t>Discussion</w:t>
            </w:r>
            <w:r>
              <w:rPr>
                <w:b/>
                <w:bCs/>
              </w:rPr>
              <w:t>:</w:t>
            </w:r>
          </w:p>
        </w:tc>
      </w:tr>
      <w:tr w:rsidR="00452A37" w:rsidRPr="00C60C99" w14:paraId="3F24D3D9" w14:textId="77777777">
        <w:tc>
          <w:tcPr>
            <w:tcW w:w="5000" w:type="pct"/>
          </w:tcPr>
          <w:p w14:paraId="6B6928DB" w14:textId="18FCF854" w:rsidR="00452A37" w:rsidRDefault="00452A37" w:rsidP="00452A37">
            <w:r>
              <w:t xml:space="preserve">This category is aimed at those incidents not meeting RS02 or RS03 </w:t>
            </w:r>
            <w:r w:rsidR="004C1A0D">
              <w:t>criteria,</w:t>
            </w:r>
            <w:r>
              <w:t xml:space="preserve"> but which nevertheless represent a loss of control over radioactive material which the regulator should be notified about. This category sets a threshold level for release and escape that should be notified under LC 34 (2)</w:t>
            </w:r>
            <w:r w:rsidR="004C1A0D">
              <w:t xml:space="preserve">. </w:t>
            </w:r>
          </w:p>
          <w:p w14:paraId="3C51545E" w14:textId="77777777" w:rsidR="00452A37" w:rsidRDefault="00452A37" w:rsidP="00452A37">
            <w:r>
              <w:t>The reporting level of 50% in this category is considered to represent a figure that provides a pragmatic trigger to reflect failures in containment and control of radioactive material or waste that should be notified to ONR.</w:t>
            </w:r>
          </w:p>
          <w:p w14:paraId="3FCD3987" w14:textId="6E507233" w:rsidR="00452A37" w:rsidRPr="00C60C99" w:rsidRDefault="00452A37" w:rsidP="00452A37">
            <w:r>
              <w:t>The exception to this is where the spillage is in an enclosure or other such localised facility, designed to prevent the release going beyond that facility e.g.</w:t>
            </w:r>
            <w:r w:rsidR="00EA5A47">
              <w:t>,</w:t>
            </w:r>
            <w:r>
              <w:t xml:space="preserve"> a spill in a glove-box. However, this exception is not intended to cover releases affecting general working areas where personnel could receive significant exposure as a result of a leakage or spillage e.g., a leak into a bund around a tank open to the atmosphere, either inside a building or in the open air.</w:t>
            </w:r>
          </w:p>
        </w:tc>
      </w:tr>
    </w:tbl>
    <w:p w14:paraId="272F7BA4" w14:textId="77777777" w:rsidR="00770512" w:rsidRDefault="00770512" w:rsidP="00452A37"/>
    <w:p w14:paraId="1AAFA0EE" w14:textId="77777777" w:rsidR="00770512" w:rsidRDefault="00770512" w:rsidP="00452A37"/>
    <w:p w14:paraId="26057854" w14:textId="77777777" w:rsidR="00770512" w:rsidRDefault="00770512" w:rsidP="00452A37"/>
    <w:p w14:paraId="1E8BC360" w14:textId="77777777" w:rsidR="00452A37" w:rsidRDefault="00452A37" w:rsidP="00452A37"/>
    <w:p w14:paraId="211F04EA" w14:textId="77777777" w:rsidR="00452A37" w:rsidRDefault="00452A37" w:rsidP="00452A37"/>
    <w:p w14:paraId="75950214" w14:textId="77777777" w:rsidR="00452A37" w:rsidRDefault="00452A37" w:rsidP="00452A37"/>
    <w:p w14:paraId="222C8727" w14:textId="77777777" w:rsidR="00770512" w:rsidRDefault="00770512" w:rsidP="00452A37"/>
    <w:tbl>
      <w:tblPr>
        <w:tblStyle w:val="Box2"/>
        <w:tblW w:w="5000" w:type="pct"/>
        <w:tblInd w:w="0" w:type="dxa"/>
        <w:tblLook w:val="01E0" w:firstRow="1" w:lastRow="1" w:firstColumn="1" w:lastColumn="1" w:noHBand="0" w:noVBand="0"/>
      </w:tblPr>
      <w:tblGrid>
        <w:gridCol w:w="9016"/>
      </w:tblGrid>
      <w:tr w:rsidR="001E1260" w:rsidRPr="002C0D0F" w14:paraId="74DF538B"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57509543" w14:textId="77777777" w:rsidR="001E1260" w:rsidRDefault="001E1260">
            <w:pPr>
              <w:rPr>
                <w:b w:val="0"/>
              </w:rPr>
            </w:pPr>
            <w:r>
              <w:lastRenderedPageBreak/>
              <w:t>RS05</w:t>
            </w:r>
          </w:p>
          <w:p w14:paraId="4D98AADA" w14:textId="68ECC71E" w:rsidR="001E1260" w:rsidRPr="002C0D0F" w:rsidRDefault="001E1260">
            <w:r>
              <w:t>A confirmed breach of, or discharge expected to breach quantitative limits of a Certificate of Authorisation for the disposal of radioactive waste issued under the EPR16 or EASR18</w:t>
            </w:r>
          </w:p>
        </w:tc>
      </w:tr>
      <w:tr w:rsidR="001E1260" w:rsidRPr="000D6C7A" w14:paraId="5F04D48F" w14:textId="77777777">
        <w:tc>
          <w:tcPr>
            <w:tcW w:w="5000" w:type="pct"/>
          </w:tcPr>
          <w:p w14:paraId="36950058" w14:textId="251E3391" w:rsidR="001E1260" w:rsidRDefault="001E1260">
            <w:pPr>
              <w:spacing w:before="120" w:after="120"/>
            </w:pPr>
            <w:r w:rsidRPr="00637929">
              <w:rPr>
                <w:b/>
                <w:bCs/>
              </w:rPr>
              <w:t xml:space="preserve">Timeframe for </w:t>
            </w:r>
            <w:r>
              <w:rPr>
                <w:b/>
                <w:bCs/>
              </w:rPr>
              <w:t>notification</w:t>
            </w:r>
            <w:r w:rsidRPr="00637929">
              <w:rPr>
                <w:b/>
                <w:bCs/>
              </w:rPr>
              <w:t>:</w:t>
            </w:r>
            <w:r>
              <w:t xml:space="preserve"> Day</w:t>
            </w:r>
          </w:p>
          <w:p w14:paraId="0D3B0BC2" w14:textId="74EDDCC0" w:rsidR="001E1260" w:rsidRPr="001E1260" w:rsidRDefault="001E1260">
            <w:pPr>
              <w:spacing w:before="120" w:after="120"/>
            </w:pPr>
            <w:r w:rsidRPr="00DA3D55">
              <w:rPr>
                <w:b/>
                <w:bCs/>
              </w:rPr>
              <w:t>FUR Requirement:</w:t>
            </w:r>
            <w:r>
              <w:rPr>
                <w:b/>
                <w:bCs/>
              </w:rPr>
              <w:t xml:space="preserve"> </w:t>
            </w:r>
            <w:r w:rsidRPr="001E1260">
              <w:t>Yes</w:t>
            </w:r>
          </w:p>
          <w:p w14:paraId="2D3ED883" w14:textId="77777777" w:rsidR="001E1260" w:rsidRPr="000D6C7A" w:rsidRDefault="001E1260">
            <w:pPr>
              <w:spacing w:before="120" w:after="120"/>
              <w:rPr>
                <w:b/>
                <w:bCs/>
              </w:rPr>
            </w:pPr>
            <w:r w:rsidRPr="00FA1E51">
              <w:rPr>
                <w:b/>
                <w:bCs/>
              </w:rPr>
              <w:t xml:space="preserve">Origin of </w:t>
            </w:r>
            <w:r>
              <w:rPr>
                <w:b/>
                <w:bCs/>
              </w:rPr>
              <w:t>Category:</w:t>
            </w:r>
          </w:p>
        </w:tc>
      </w:tr>
      <w:tr w:rsidR="001E1260" w:rsidRPr="001E1260" w14:paraId="642F7949" w14:textId="77777777">
        <w:tc>
          <w:tcPr>
            <w:tcW w:w="5000" w:type="pct"/>
          </w:tcPr>
          <w:p w14:paraId="575B49EA" w14:textId="336680AB" w:rsidR="001E1260" w:rsidRPr="001E1260" w:rsidRDefault="001E1260">
            <w:r>
              <w:t>EPR16/EASR18</w:t>
            </w:r>
          </w:p>
        </w:tc>
      </w:tr>
      <w:tr w:rsidR="001E1260" w:rsidRPr="000D6C7A" w14:paraId="7B35B179" w14:textId="77777777">
        <w:tc>
          <w:tcPr>
            <w:tcW w:w="5000" w:type="pct"/>
          </w:tcPr>
          <w:p w14:paraId="0C4CD936" w14:textId="77777777" w:rsidR="001E1260" w:rsidRPr="000D6C7A" w:rsidRDefault="001E1260">
            <w:pPr>
              <w:spacing w:after="0"/>
              <w:rPr>
                <w:b/>
                <w:bCs/>
              </w:rPr>
            </w:pPr>
            <w:r w:rsidRPr="00FA1E51">
              <w:rPr>
                <w:b/>
                <w:bCs/>
              </w:rPr>
              <w:t>Discussion</w:t>
            </w:r>
            <w:r>
              <w:rPr>
                <w:b/>
                <w:bCs/>
              </w:rPr>
              <w:t>:</w:t>
            </w:r>
          </w:p>
        </w:tc>
      </w:tr>
      <w:tr w:rsidR="001E1260" w:rsidRPr="00C60C99" w14:paraId="03D8EE81" w14:textId="77777777">
        <w:tc>
          <w:tcPr>
            <w:tcW w:w="5000" w:type="pct"/>
          </w:tcPr>
          <w:p w14:paraId="55E66C63" w14:textId="6FA97882" w:rsidR="001E1260" w:rsidRPr="00C60C99" w:rsidRDefault="001E1260">
            <w:r>
              <w:t>This category reflects the fact that quantitative limits are clearly set out in the sites’ Certificates of Authorisation and are therefore  legal obligations. Although primarily of interest to the environment agencies (EA in England, NRW in Wales, and SEPA in Scotland) it is important that ONR also knows about such incidents as there may be relevant issues associated with the circumstances giving rise to the breach. The liaison arrangements between ONR and EA/NRW/SEPA allow for joint investigations into the circumstances surrounding events and matters of mutual interest often arise from such joint investigations.</w:t>
            </w:r>
          </w:p>
        </w:tc>
      </w:tr>
    </w:tbl>
    <w:p w14:paraId="3ABA6AE4" w14:textId="77777777" w:rsidR="00452A37" w:rsidRDefault="00452A37" w:rsidP="000F3DAB">
      <w:pPr>
        <w:pStyle w:val="Heading2"/>
        <w:numPr>
          <w:ilvl w:val="0"/>
          <w:numId w:val="0"/>
        </w:numPr>
        <w:ind w:left="851" w:hanging="851"/>
      </w:pPr>
    </w:p>
    <w:p w14:paraId="1C91BD10" w14:textId="77777777" w:rsidR="00B33C0D" w:rsidRDefault="00B33C0D" w:rsidP="00B33C0D"/>
    <w:p w14:paraId="7B5DCBCE" w14:textId="77777777" w:rsidR="00B33C0D" w:rsidRDefault="00B33C0D" w:rsidP="00B33C0D">
      <w:pPr>
        <w:sectPr w:rsidR="00B33C0D"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E632E8" w:rsidRPr="002C0D0F" w14:paraId="412D2C66"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7F6CBCC5" w14:textId="77777777" w:rsidR="00E632E8" w:rsidRDefault="00E632E8">
            <w:pPr>
              <w:rPr>
                <w:b w:val="0"/>
              </w:rPr>
            </w:pPr>
            <w:r>
              <w:lastRenderedPageBreak/>
              <w:t>RS06</w:t>
            </w:r>
          </w:p>
          <w:p w14:paraId="28362B70" w14:textId="7A7C516F" w:rsidR="00E632E8" w:rsidRPr="002C0D0F" w:rsidRDefault="00E632E8" w:rsidP="00E632E8">
            <w:r>
              <w:t>An incident or occurrence that leads to a person receiving an unexpected effective dose either from external dose exposure, or internal dose exposure due to an intake of radioactive material, or both exposure pathways that exceeds 1 mSv.</w:t>
            </w:r>
          </w:p>
        </w:tc>
      </w:tr>
      <w:tr w:rsidR="00E632E8" w:rsidRPr="000D6C7A" w14:paraId="5AD9C0CD" w14:textId="77777777">
        <w:tc>
          <w:tcPr>
            <w:tcW w:w="5000" w:type="pct"/>
          </w:tcPr>
          <w:p w14:paraId="7D0D0E2E" w14:textId="27A9DFC6" w:rsidR="00E632E8" w:rsidRDefault="00E632E8">
            <w:pPr>
              <w:spacing w:before="120" w:after="120"/>
            </w:pPr>
            <w:r w:rsidRPr="00637929">
              <w:rPr>
                <w:b/>
                <w:bCs/>
              </w:rPr>
              <w:t xml:space="preserve">Timeframe for </w:t>
            </w:r>
            <w:r>
              <w:rPr>
                <w:b/>
                <w:bCs/>
              </w:rPr>
              <w:t>notification</w:t>
            </w:r>
            <w:r w:rsidRPr="00637929">
              <w:rPr>
                <w:b/>
                <w:bCs/>
              </w:rPr>
              <w:t>:</w:t>
            </w:r>
            <w:r>
              <w:t xml:space="preserve"> Week</w:t>
            </w:r>
          </w:p>
          <w:p w14:paraId="78E605B3" w14:textId="1E24E4CA" w:rsidR="00E632E8" w:rsidRPr="00D46053" w:rsidRDefault="00E632E8">
            <w:pPr>
              <w:spacing w:before="120" w:after="120"/>
            </w:pPr>
            <w:r w:rsidRPr="00DA3D55">
              <w:rPr>
                <w:b/>
                <w:bCs/>
              </w:rPr>
              <w:t>FUR Requirement:</w:t>
            </w:r>
            <w:r>
              <w:rPr>
                <w:b/>
                <w:bCs/>
              </w:rPr>
              <w:t xml:space="preserve"> </w:t>
            </w:r>
            <w:r w:rsidR="00D46053" w:rsidRPr="00D46053">
              <w:t>Yes</w:t>
            </w:r>
          </w:p>
          <w:p w14:paraId="2B75A222" w14:textId="77777777" w:rsidR="00E632E8" w:rsidRPr="000D6C7A" w:rsidRDefault="00E632E8">
            <w:pPr>
              <w:spacing w:before="120" w:after="120"/>
              <w:rPr>
                <w:b/>
                <w:bCs/>
              </w:rPr>
            </w:pPr>
            <w:r w:rsidRPr="00FA1E51">
              <w:rPr>
                <w:b/>
                <w:bCs/>
              </w:rPr>
              <w:t xml:space="preserve">Origin of </w:t>
            </w:r>
            <w:r>
              <w:rPr>
                <w:b/>
                <w:bCs/>
              </w:rPr>
              <w:t>Category:</w:t>
            </w:r>
          </w:p>
        </w:tc>
      </w:tr>
      <w:tr w:rsidR="00E632E8" w:rsidRPr="00E632E8" w14:paraId="4A562CF7" w14:textId="77777777">
        <w:tc>
          <w:tcPr>
            <w:tcW w:w="5000" w:type="pct"/>
          </w:tcPr>
          <w:p w14:paraId="6F9F14DC" w14:textId="77777777" w:rsidR="00D46053" w:rsidRDefault="00D46053" w:rsidP="00D46053">
            <w:r>
              <w:t>LC 34 – Leakage and Escape of Radioactive Material and Radioactive Waste</w:t>
            </w:r>
          </w:p>
          <w:p w14:paraId="44F03275" w14:textId="096A808E" w:rsidR="00D46053" w:rsidRDefault="00D46053" w:rsidP="00D46053">
            <w:r>
              <w:t>IRR17 Reg 24(2) – notification of accident dose assessment</w:t>
            </w:r>
          </w:p>
          <w:p w14:paraId="6EC65921" w14:textId="27EB500B" w:rsidR="00E632E8" w:rsidRPr="00E632E8" w:rsidRDefault="00D46053" w:rsidP="00D46053">
            <w:r w:rsidRPr="0084560E">
              <w:t xml:space="preserve">IRR17 </w:t>
            </w:r>
            <w:r>
              <w:t>R</w:t>
            </w:r>
            <w:r w:rsidRPr="0084560E">
              <w:t>eg 9(1) ACoP pa</w:t>
            </w:r>
            <w:r w:rsidRPr="00253FF4">
              <w:t>ragraph 86 – restriction of</w:t>
            </w:r>
            <w:r>
              <w:t xml:space="preserve"> exposure</w:t>
            </w:r>
          </w:p>
        </w:tc>
      </w:tr>
      <w:tr w:rsidR="00E632E8" w:rsidRPr="000D6C7A" w14:paraId="346EB97C" w14:textId="77777777">
        <w:tc>
          <w:tcPr>
            <w:tcW w:w="5000" w:type="pct"/>
          </w:tcPr>
          <w:p w14:paraId="6707E1CF" w14:textId="77777777" w:rsidR="00E632E8" w:rsidRPr="000D6C7A" w:rsidRDefault="00E632E8">
            <w:pPr>
              <w:spacing w:after="0"/>
              <w:rPr>
                <w:b/>
                <w:bCs/>
              </w:rPr>
            </w:pPr>
            <w:r w:rsidRPr="00FA1E51">
              <w:rPr>
                <w:b/>
                <w:bCs/>
              </w:rPr>
              <w:t>Discussion</w:t>
            </w:r>
            <w:r>
              <w:rPr>
                <w:b/>
                <w:bCs/>
              </w:rPr>
              <w:t>:</w:t>
            </w:r>
          </w:p>
        </w:tc>
      </w:tr>
      <w:tr w:rsidR="00E632E8" w:rsidRPr="00C60C99" w14:paraId="116F01C2" w14:textId="77777777">
        <w:tc>
          <w:tcPr>
            <w:tcW w:w="5000" w:type="pct"/>
          </w:tcPr>
          <w:p w14:paraId="16CEAA7C" w14:textId="4C435024" w:rsidR="00E632E8" w:rsidRPr="00C60C99" w:rsidRDefault="00D46053" w:rsidP="00B809D2">
            <w:r>
              <w:t xml:space="preserve">This category is aimed at occurrences which are unplanned or unexpected, where persons ingest, inhale or receive an intake of radioactive material through a wound, or from direct exposure from external radiation. Such incidents represent a degradation in radiological protection measures. ONR has set a threshold of 1mSv to prompt consistent incident notification. </w:t>
            </w:r>
          </w:p>
        </w:tc>
      </w:tr>
    </w:tbl>
    <w:p w14:paraId="0F81DF93" w14:textId="77777777" w:rsidR="00AF0C9F" w:rsidRDefault="00AF0C9F" w:rsidP="00AF0C9F"/>
    <w:p w14:paraId="532A08D1" w14:textId="0EA12A19" w:rsidR="00004062" w:rsidRDefault="00004062" w:rsidP="00B33C0D"/>
    <w:p w14:paraId="46914713" w14:textId="77777777" w:rsidR="009C5125" w:rsidRDefault="009C5125" w:rsidP="00B33C0D"/>
    <w:p w14:paraId="64F03FC7" w14:textId="77777777" w:rsidR="009C5125" w:rsidRDefault="009C5125" w:rsidP="00B33C0D"/>
    <w:p w14:paraId="70C00BB1" w14:textId="77777777" w:rsidR="009C5125" w:rsidRDefault="009C5125" w:rsidP="00B33C0D"/>
    <w:p w14:paraId="57F19282" w14:textId="77777777" w:rsidR="009C5125" w:rsidRDefault="009C5125" w:rsidP="00B33C0D"/>
    <w:p w14:paraId="18D5DED6" w14:textId="77777777" w:rsidR="009C5125" w:rsidRDefault="009C5125" w:rsidP="00B33C0D"/>
    <w:p w14:paraId="2AA3C443" w14:textId="77777777" w:rsidR="009C5125" w:rsidRDefault="009C5125" w:rsidP="00B33C0D"/>
    <w:p w14:paraId="73973022" w14:textId="77777777" w:rsidR="009C5125" w:rsidRDefault="009C5125" w:rsidP="00B33C0D"/>
    <w:p w14:paraId="508EDF93" w14:textId="77777777" w:rsidR="009C5125" w:rsidRDefault="009C5125" w:rsidP="00B33C0D"/>
    <w:p w14:paraId="435EE902" w14:textId="77777777" w:rsidR="009C5125" w:rsidRDefault="009C5125" w:rsidP="00B33C0D"/>
    <w:p w14:paraId="339E0E40" w14:textId="77777777" w:rsidR="009C5125" w:rsidRDefault="009C5125" w:rsidP="00B33C0D"/>
    <w:tbl>
      <w:tblPr>
        <w:tblStyle w:val="Box2"/>
        <w:tblW w:w="5000" w:type="pct"/>
        <w:tblInd w:w="0" w:type="dxa"/>
        <w:tblLook w:val="01E0" w:firstRow="1" w:lastRow="1" w:firstColumn="1" w:lastColumn="1" w:noHBand="0" w:noVBand="0"/>
      </w:tblPr>
      <w:tblGrid>
        <w:gridCol w:w="9016"/>
      </w:tblGrid>
      <w:tr w:rsidR="009C5125" w:rsidRPr="002C0D0F" w14:paraId="457CEC8C"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6AA05B9A" w14:textId="77777777" w:rsidR="009C5125" w:rsidRDefault="009C5125">
            <w:pPr>
              <w:rPr>
                <w:b w:val="0"/>
              </w:rPr>
            </w:pPr>
            <w:r>
              <w:lastRenderedPageBreak/>
              <w:t>RS07</w:t>
            </w:r>
          </w:p>
          <w:p w14:paraId="1F060866" w14:textId="131FC1BF" w:rsidR="009C5125" w:rsidRPr="002C0D0F" w:rsidRDefault="009C5125" w:rsidP="009C5125">
            <w:r>
              <w:t>Discovery outside a controlled area boundary of radiation or contamination, including contamination on equipment, clothing or skin, significantly above that permitted by the local arrangements.</w:t>
            </w:r>
          </w:p>
        </w:tc>
      </w:tr>
      <w:tr w:rsidR="009C5125" w:rsidRPr="000D6C7A" w14:paraId="75779E35" w14:textId="77777777">
        <w:tc>
          <w:tcPr>
            <w:tcW w:w="5000" w:type="pct"/>
          </w:tcPr>
          <w:p w14:paraId="648B993D" w14:textId="610FFC34" w:rsidR="009C5125" w:rsidRDefault="009C5125">
            <w:pPr>
              <w:spacing w:before="120" w:after="120"/>
            </w:pPr>
            <w:r w:rsidRPr="00637929">
              <w:rPr>
                <w:b/>
                <w:bCs/>
              </w:rPr>
              <w:t xml:space="preserve">Timeframe for </w:t>
            </w:r>
            <w:r>
              <w:rPr>
                <w:b/>
                <w:bCs/>
              </w:rPr>
              <w:t>notification</w:t>
            </w:r>
            <w:r w:rsidRPr="00637929">
              <w:rPr>
                <w:b/>
                <w:bCs/>
              </w:rPr>
              <w:t>:</w:t>
            </w:r>
            <w:r>
              <w:t xml:space="preserve"> Week</w:t>
            </w:r>
          </w:p>
          <w:p w14:paraId="5A82A5F4" w14:textId="14167388" w:rsidR="009C5125" w:rsidRPr="009C5125" w:rsidRDefault="009C5125">
            <w:pPr>
              <w:spacing w:before="120" w:after="120"/>
            </w:pPr>
            <w:r w:rsidRPr="00DA3D55">
              <w:rPr>
                <w:b/>
                <w:bCs/>
              </w:rPr>
              <w:t>FUR Requirement:</w:t>
            </w:r>
            <w:r>
              <w:rPr>
                <w:b/>
                <w:bCs/>
              </w:rPr>
              <w:t xml:space="preserve"> </w:t>
            </w:r>
            <w:r w:rsidRPr="009C5125">
              <w:t>Yes</w:t>
            </w:r>
          </w:p>
          <w:p w14:paraId="612577F3" w14:textId="77777777" w:rsidR="009C5125" w:rsidRPr="000D6C7A" w:rsidRDefault="009C5125">
            <w:pPr>
              <w:spacing w:before="120" w:after="120"/>
              <w:rPr>
                <w:b/>
                <w:bCs/>
              </w:rPr>
            </w:pPr>
            <w:r w:rsidRPr="00FA1E51">
              <w:rPr>
                <w:b/>
                <w:bCs/>
              </w:rPr>
              <w:t xml:space="preserve">Origin of </w:t>
            </w:r>
            <w:r>
              <w:rPr>
                <w:b/>
                <w:bCs/>
              </w:rPr>
              <w:t>Category:</w:t>
            </w:r>
          </w:p>
        </w:tc>
      </w:tr>
      <w:tr w:rsidR="009C5125" w:rsidRPr="009C5125" w14:paraId="7B082A20" w14:textId="77777777">
        <w:tc>
          <w:tcPr>
            <w:tcW w:w="5000" w:type="pct"/>
          </w:tcPr>
          <w:p w14:paraId="08FD5DE7" w14:textId="48CDB657" w:rsidR="009C5125" w:rsidRPr="009C5125" w:rsidRDefault="009C5125">
            <w:r>
              <w:t>LC 34 – Leakage and Escape of Radioactive Material and Radioactive Waste.</w:t>
            </w:r>
          </w:p>
        </w:tc>
      </w:tr>
      <w:tr w:rsidR="009C5125" w:rsidRPr="000D6C7A" w14:paraId="0ACBB438" w14:textId="77777777">
        <w:tc>
          <w:tcPr>
            <w:tcW w:w="5000" w:type="pct"/>
          </w:tcPr>
          <w:p w14:paraId="03450B35" w14:textId="77777777" w:rsidR="009C5125" w:rsidRPr="000D6C7A" w:rsidRDefault="009C5125">
            <w:pPr>
              <w:spacing w:after="0"/>
              <w:rPr>
                <w:b/>
                <w:bCs/>
              </w:rPr>
            </w:pPr>
            <w:r w:rsidRPr="00FA1E51">
              <w:rPr>
                <w:b/>
                <w:bCs/>
              </w:rPr>
              <w:t>Discussion</w:t>
            </w:r>
            <w:r>
              <w:rPr>
                <w:b/>
                <w:bCs/>
              </w:rPr>
              <w:t>:</w:t>
            </w:r>
          </w:p>
        </w:tc>
      </w:tr>
      <w:tr w:rsidR="009C5125" w:rsidRPr="00C60C99" w14:paraId="3BA140A3" w14:textId="77777777">
        <w:tc>
          <w:tcPr>
            <w:tcW w:w="5000" w:type="pct"/>
          </w:tcPr>
          <w:p w14:paraId="77E04F28" w14:textId="77777777" w:rsidR="009C5125" w:rsidRDefault="009C5125" w:rsidP="009C5125">
            <w:r>
              <w:t>This category is aimed at occurrences which are unplanned or unexpected, where significant contamination or radiation is discovered to exist outside a designated controlled area. Such incidents represent a loss of control and should be notified to ONR.</w:t>
            </w:r>
          </w:p>
          <w:p w14:paraId="43CD7228" w14:textId="3077E72D" w:rsidR="009C5125" w:rsidRPr="00C60C99" w:rsidRDefault="009C5125" w:rsidP="009C5125">
            <w:r>
              <w:t>The significance of a radiological incident should be judged on the basis of levels specified in local arrangements. Incidents involving levels significantly above those specified should be notified to ONR.</w:t>
            </w:r>
          </w:p>
        </w:tc>
      </w:tr>
    </w:tbl>
    <w:tbl>
      <w:tblPr>
        <w:tblStyle w:val="Box2"/>
        <w:tblpPr w:leftFromText="180" w:rightFromText="180" w:vertAnchor="text" w:horzAnchor="margin" w:tblpY="1205"/>
        <w:tblW w:w="5000" w:type="pct"/>
        <w:tblInd w:w="0" w:type="dxa"/>
        <w:tblLook w:val="01E0" w:firstRow="1" w:lastRow="1" w:firstColumn="1" w:lastColumn="1" w:noHBand="0" w:noVBand="0"/>
      </w:tblPr>
      <w:tblGrid>
        <w:gridCol w:w="9016"/>
      </w:tblGrid>
      <w:tr w:rsidR="00AA0001" w:rsidRPr="002C0D0F" w14:paraId="1ECB7F8F" w14:textId="77777777" w:rsidTr="00AA0001">
        <w:trPr>
          <w:cnfStyle w:val="100000000000" w:firstRow="1" w:lastRow="0" w:firstColumn="0" w:lastColumn="0" w:oddVBand="0" w:evenVBand="0" w:oddHBand="0" w:evenHBand="0" w:firstRowFirstColumn="0" w:firstRowLastColumn="0" w:lastRowFirstColumn="0" w:lastRowLastColumn="0"/>
        </w:trPr>
        <w:tc>
          <w:tcPr>
            <w:tcW w:w="5000" w:type="pct"/>
          </w:tcPr>
          <w:p w14:paraId="5FA9B77E" w14:textId="77777777" w:rsidR="00AA0001" w:rsidRDefault="00AA0001" w:rsidP="00AA0001">
            <w:pPr>
              <w:rPr>
                <w:b w:val="0"/>
              </w:rPr>
            </w:pPr>
            <w:r>
              <w:t>RS08</w:t>
            </w:r>
          </w:p>
          <w:p w14:paraId="0CF14407" w14:textId="77777777" w:rsidR="00AA0001" w:rsidRPr="002C0D0F" w:rsidRDefault="00AA0001" w:rsidP="00AA0001">
            <w:r>
              <w:t>Confirmed exposure to radiation of any individual which exceeds or is suspected to exceed, the dose limits specified in IRR17.</w:t>
            </w:r>
          </w:p>
        </w:tc>
      </w:tr>
      <w:tr w:rsidR="00AA0001" w:rsidRPr="000D6C7A" w14:paraId="1800787B" w14:textId="77777777" w:rsidTr="00AA0001">
        <w:tc>
          <w:tcPr>
            <w:tcW w:w="5000" w:type="pct"/>
          </w:tcPr>
          <w:p w14:paraId="7FE96192" w14:textId="77777777" w:rsidR="00AA0001" w:rsidRDefault="00AA0001" w:rsidP="00AA0001">
            <w:pPr>
              <w:spacing w:before="120" w:after="120"/>
            </w:pPr>
            <w:r w:rsidRPr="00637929">
              <w:rPr>
                <w:b/>
                <w:bCs/>
              </w:rPr>
              <w:t xml:space="preserve">Timeframe for </w:t>
            </w:r>
            <w:r>
              <w:rPr>
                <w:b/>
                <w:bCs/>
              </w:rPr>
              <w:t>notification</w:t>
            </w:r>
            <w:r w:rsidRPr="00637929">
              <w:rPr>
                <w:b/>
                <w:bCs/>
              </w:rPr>
              <w:t>:</w:t>
            </w:r>
            <w:r>
              <w:t xml:space="preserve"> Immediate</w:t>
            </w:r>
          </w:p>
          <w:p w14:paraId="375108F6" w14:textId="77777777" w:rsidR="00AA0001" w:rsidRDefault="00AA0001" w:rsidP="00AA0001">
            <w:pPr>
              <w:spacing w:before="120" w:after="120"/>
              <w:rPr>
                <w:b/>
                <w:bCs/>
              </w:rPr>
            </w:pPr>
            <w:r w:rsidRPr="00DA3D55">
              <w:rPr>
                <w:b/>
                <w:bCs/>
              </w:rPr>
              <w:t>FUR Requirement:</w:t>
            </w:r>
            <w:r>
              <w:rPr>
                <w:b/>
                <w:bCs/>
              </w:rPr>
              <w:t xml:space="preserve"> </w:t>
            </w:r>
            <w:r w:rsidRPr="00492492">
              <w:t>Yes</w:t>
            </w:r>
          </w:p>
          <w:p w14:paraId="3AD1A700" w14:textId="77777777" w:rsidR="00AA0001" w:rsidRPr="000D6C7A" w:rsidRDefault="00AA0001" w:rsidP="00AA0001">
            <w:pPr>
              <w:spacing w:before="120" w:after="120"/>
              <w:rPr>
                <w:b/>
                <w:bCs/>
              </w:rPr>
            </w:pPr>
            <w:r w:rsidRPr="00FA1E51">
              <w:rPr>
                <w:b/>
                <w:bCs/>
              </w:rPr>
              <w:t xml:space="preserve">Origin of </w:t>
            </w:r>
            <w:r>
              <w:rPr>
                <w:b/>
                <w:bCs/>
              </w:rPr>
              <w:t>Category:</w:t>
            </w:r>
          </w:p>
        </w:tc>
      </w:tr>
      <w:tr w:rsidR="00AA0001" w:rsidRPr="00492492" w14:paraId="4C5654B9" w14:textId="77777777" w:rsidTr="00AA0001">
        <w:tc>
          <w:tcPr>
            <w:tcW w:w="5000" w:type="pct"/>
          </w:tcPr>
          <w:p w14:paraId="651AB31D" w14:textId="77777777" w:rsidR="00AA0001" w:rsidRPr="00492492" w:rsidRDefault="00AA0001" w:rsidP="00AA0001">
            <w:r>
              <w:t>IRR17 Regulation 26(1).</w:t>
            </w:r>
          </w:p>
        </w:tc>
      </w:tr>
      <w:tr w:rsidR="00AA0001" w:rsidRPr="000D6C7A" w14:paraId="56E87357" w14:textId="77777777" w:rsidTr="00AA0001">
        <w:tc>
          <w:tcPr>
            <w:tcW w:w="5000" w:type="pct"/>
          </w:tcPr>
          <w:p w14:paraId="26FD1A58" w14:textId="77777777" w:rsidR="00AA0001" w:rsidRPr="000D6C7A" w:rsidRDefault="00AA0001" w:rsidP="00AA0001">
            <w:pPr>
              <w:spacing w:after="0"/>
              <w:rPr>
                <w:b/>
                <w:bCs/>
              </w:rPr>
            </w:pPr>
            <w:r w:rsidRPr="00FA1E51">
              <w:rPr>
                <w:b/>
                <w:bCs/>
              </w:rPr>
              <w:t>Discussion</w:t>
            </w:r>
            <w:r>
              <w:rPr>
                <w:b/>
                <w:bCs/>
              </w:rPr>
              <w:t>:</w:t>
            </w:r>
          </w:p>
        </w:tc>
      </w:tr>
      <w:tr w:rsidR="00AA0001" w:rsidRPr="00C60C99" w14:paraId="7321D7C1" w14:textId="77777777" w:rsidTr="00AA0001">
        <w:tc>
          <w:tcPr>
            <w:tcW w:w="5000" w:type="pct"/>
          </w:tcPr>
          <w:p w14:paraId="2E9DB47C" w14:textId="77777777" w:rsidR="00AA0001" w:rsidRPr="00C60C99" w:rsidRDefault="00AA0001" w:rsidP="00AA0001">
            <w:r>
              <w:t>This category covers confirmed exposures above the statutory dose limits set out in Schedule 3 of IRR17.</w:t>
            </w:r>
          </w:p>
        </w:tc>
      </w:tr>
    </w:tbl>
    <w:p w14:paraId="1565470D" w14:textId="77777777" w:rsidR="00004062" w:rsidRDefault="00004062" w:rsidP="00E45B48">
      <w:pPr>
        <w:sectPr w:rsidR="00004062"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0C1A52" w:rsidRPr="002C0D0F" w14:paraId="1D43284A"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6259A105" w14:textId="77777777" w:rsidR="000C1A52" w:rsidRDefault="000C1A52">
            <w:pPr>
              <w:rPr>
                <w:b w:val="0"/>
              </w:rPr>
            </w:pPr>
            <w:r>
              <w:lastRenderedPageBreak/>
              <w:t>RS09</w:t>
            </w:r>
          </w:p>
          <w:p w14:paraId="1A6B30FD" w14:textId="163F2846" w:rsidR="000C1A52" w:rsidRPr="002C0D0F" w:rsidRDefault="000C1A52" w:rsidP="000C1A52">
            <w:r>
              <w:t>Where any individual is confirmed to have received an annual effective dose greater than the level set as subject to investigation under IRR17 Regulation 9(8).</w:t>
            </w:r>
          </w:p>
        </w:tc>
      </w:tr>
      <w:tr w:rsidR="000C1A52" w:rsidRPr="000D6C7A" w14:paraId="6FE316FD" w14:textId="77777777">
        <w:tc>
          <w:tcPr>
            <w:tcW w:w="5000" w:type="pct"/>
          </w:tcPr>
          <w:p w14:paraId="346D5236" w14:textId="6D69DC8E" w:rsidR="000C1A52" w:rsidRDefault="000C1A52">
            <w:pPr>
              <w:spacing w:before="120" w:after="120"/>
            </w:pPr>
            <w:r w:rsidRPr="00637929">
              <w:rPr>
                <w:b/>
                <w:bCs/>
              </w:rPr>
              <w:t xml:space="preserve">Timeframe for </w:t>
            </w:r>
            <w:r>
              <w:rPr>
                <w:b/>
                <w:bCs/>
              </w:rPr>
              <w:t>notification</w:t>
            </w:r>
            <w:r w:rsidRPr="00637929">
              <w:rPr>
                <w:b/>
                <w:bCs/>
              </w:rPr>
              <w:t>:</w:t>
            </w:r>
            <w:r>
              <w:t xml:space="preserve"> Day</w:t>
            </w:r>
          </w:p>
          <w:p w14:paraId="60F7A55A" w14:textId="62C002DE" w:rsidR="000C1A52" w:rsidRDefault="000C1A52">
            <w:pPr>
              <w:spacing w:before="120" w:after="120"/>
              <w:rPr>
                <w:b/>
                <w:bCs/>
              </w:rPr>
            </w:pPr>
            <w:r w:rsidRPr="00DA3D55">
              <w:rPr>
                <w:b/>
                <w:bCs/>
              </w:rPr>
              <w:t>FUR Requirement:</w:t>
            </w:r>
            <w:r>
              <w:rPr>
                <w:b/>
                <w:bCs/>
              </w:rPr>
              <w:t xml:space="preserve"> </w:t>
            </w:r>
            <w:r w:rsidRPr="000C1A52">
              <w:t>Yes</w:t>
            </w:r>
          </w:p>
          <w:p w14:paraId="178F4F54" w14:textId="77777777" w:rsidR="000C1A52" w:rsidRPr="000D6C7A" w:rsidRDefault="000C1A52">
            <w:pPr>
              <w:spacing w:before="120" w:after="120"/>
              <w:rPr>
                <w:b/>
                <w:bCs/>
              </w:rPr>
            </w:pPr>
            <w:r w:rsidRPr="00FA1E51">
              <w:rPr>
                <w:b/>
                <w:bCs/>
              </w:rPr>
              <w:t xml:space="preserve">Origin of </w:t>
            </w:r>
            <w:r>
              <w:rPr>
                <w:b/>
                <w:bCs/>
              </w:rPr>
              <w:t>Category:</w:t>
            </w:r>
          </w:p>
        </w:tc>
      </w:tr>
      <w:tr w:rsidR="000C1A52" w:rsidRPr="000C1A52" w14:paraId="74C83E70" w14:textId="77777777">
        <w:tc>
          <w:tcPr>
            <w:tcW w:w="5000" w:type="pct"/>
          </w:tcPr>
          <w:p w14:paraId="75F5E111" w14:textId="441021ED" w:rsidR="000C1A52" w:rsidRPr="000C1A52" w:rsidRDefault="000C1A52" w:rsidP="000C1A52">
            <w:r>
              <w:t xml:space="preserve">IRR17 Regulation 9(8). </w:t>
            </w:r>
          </w:p>
        </w:tc>
      </w:tr>
      <w:tr w:rsidR="000C1A52" w:rsidRPr="000D6C7A" w14:paraId="257C42F2" w14:textId="77777777">
        <w:tc>
          <w:tcPr>
            <w:tcW w:w="5000" w:type="pct"/>
          </w:tcPr>
          <w:p w14:paraId="411032DE" w14:textId="77777777" w:rsidR="000C1A52" w:rsidRPr="000D6C7A" w:rsidRDefault="000C1A52">
            <w:pPr>
              <w:spacing w:after="0"/>
              <w:rPr>
                <w:b/>
                <w:bCs/>
              </w:rPr>
            </w:pPr>
            <w:r w:rsidRPr="00FA1E51">
              <w:rPr>
                <w:b/>
                <w:bCs/>
              </w:rPr>
              <w:t>Discussion</w:t>
            </w:r>
            <w:r>
              <w:rPr>
                <w:b/>
                <w:bCs/>
              </w:rPr>
              <w:t>:</w:t>
            </w:r>
          </w:p>
        </w:tc>
      </w:tr>
      <w:tr w:rsidR="000C1A52" w:rsidRPr="00C60C99" w14:paraId="2BD6241C" w14:textId="77777777">
        <w:tc>
          <w:tcPr>
            <w:tcW w:w="5000" w:type="pct"/>
          </w:tcPr>
          <w:p w14:paraId="2B20FEA7" w14:textId="11BCA9DC" w:rsidR="000C1A52" w:rsidRPr="00C60C99" w:rsidRDefault="000C1A52" w:rsidP="000C1A52">
            <w:r>
              <w:t>This category is contained in IRR17 and is currently set at a dose level of 15 mSv effective dose, or whatever lower effective dose  is specified by the employer in local arrangements.</w:t>
            </w:r>
          </w:p>
        </w:tc>
      </w:tr>
    </w:tbl>
    <w:p w14:paraId="2EA030D3" w14:textId="527DC9B2" w:rsidR="00D75B84" w:rsidRDefault="00D75B84" w:rsidP="00004062"/>
    <w:tbl>
      <w:tblPr>
        <w:tblStyle w:val="Box2"/>
        <w:tblW w:w="5000" w:type="pct"/>
        <w:tblInd w:w="0" w:type="dxa"/>
        <w:tblLook w:val="01E0" w:firstRow="1" w:lastRow="1" w:firstColumn="1" w:lastColumn="1" w:noHBand="0" w:noVBand="0"/>
      </w:tblPr>
      <w:tblGrid>
        <w:gridCol w:w="9016"/>
      </w:tblGrid>
      <w:tr w:rsidR="00CD048A" w:rsidRPr="002C0D0F" w14:paraId="4AFD8CCD"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441EB2A" w14:textId="77777777" w:rsidR="00CD048A" w:rsidRDefault="00CD048A">
            <w:pPr>
              <w:rPr>
                <w:b w:val="0"/>
              </w:rPr>
            </w:pPr>
            <w:r>
              <w:t>RS10</w:t>
            </w:r>
          </w:p>
          <w:p w14:paraId="324638CB" w14:textId="5C7B7CC3" w:rsidR="00CD048A" w:rsidRPr="002C0D0F" w:rsidRDefault="00CD048A" w:rsidP="00CD048A">
            <w:r>
              <w:t>Where assessment confirms that the average effective dose to specified classes of persons exceeds the level ONR has Specified under licence condition 18(1).</w:t>
            </w:r>
          </w:p>
        </w:tc>
      </w:tr>
      <w:tr w:rsidR="00CD048A" w:rsidRPr="000D6C7A" w14:paraId="24CFBD74" w14:textId="77777777">
        <w:tc>
          <w:tcPr>
            <w:tcW w:w="5000" w:type="pct"/>
          </w:tcPr>
          <w:p w14:paraId="7C0F7221" w14:textId="188FCA5E" w:rsidR="00CD048A" w:rsidRDefault="00CD048A">
            <w:pPr>
              <w:spacing w:before="120" w:after="120"/>
            </w:pPr>
            <w:r w:rsidRPr="00637929">
              <w:rPr>
                <w:b/>
                <w:bCs/>
              </w:rPr>
              <w:t xml:space="preserve">Timeframe for </w:t>
            </w:r>
            <w:r>
              <w:rPr>
                <w:b/>
                <w:bCs/>
              </w:rPr>
              <w:t>notification</w:t>
            </w:r>
            <w:r w:rsidRPr="00637929">
              <w:rPr>
                <w:b/>
                <w:bCs/>
              </w:rPr>
              <w:t>:</w:t>
            </w:r>
            <w:r>
              <w:t xml:space="preserve"> Day</w:t>
            </w:r>
          </w:p>
          <w:p w14:paraId="779A5E23" w14:textId="4EE80CD7" w:rsidR="00CD048A" w:rsidRDefault="00CD048A">
            <w:pPr>
              <w:spacing w:before="120" w:after="120"/>
              <w:rPr>
                <w:b/>
                <w:bCs/>
              </w:rPr>
            </w:pPr>
            <w:r w:rsidRPr="00DA3D55">
              <w:rPr>
                <w:b/>
                <w:bCs/>
              </w:rPr>
              <w:t>FUR Requirement:</w:t>
            </w:r>
            <w:r>
              <w:rPr>
                <w:b/>
                <w:bCs/>
              </w:rPr>
              <w:t xml:space="preserve"> </w:t>
            </w:r>
            <w:r w:rsidRPr="00CD048A">
              <w:t>Yes</w:t>
            </w:r>
          </w:p>
          <w:p w14:paraId="781A522F" w14:textId="77777777" w:rsidR="00CD048A" w:rsidRPr="000D6C7A" w:rsidRDefault="00CD048A">
            <w:pPr>
              <w:spacing w:before="120" w:after="120"/>
              <w:rPr>
                <w:b/>
                <w:bCs/>
              </w:rPr>
            </w:pPr>
            <w:r w:rsidRPr="00FA1E51">
              <w:rPr>
                <w:b/>
                <w:bCs/>
              </w:rPr>
              <w:t xml:space="preserve">Origin of </w:t>
            </w:r>
            <w:r>
              <w:rPr>
                <w:b/>
                <w:bCs/>
              </w:rPr>
              <w:t>Category:</w:t>
            </w:r>
          </w:p>
        </w:tc>
      </w:tr>
      <w:tr w:rsidR="00CD048A" w:rsidRPr="00CD048A" w14:paraId="34FCC343" w14:textId="77777777">
        <w:tc>
          <w:tcPr>
            <w:tcW w:w="5000" w:type="pct"/>
          </w:tcPr>
          <w:p w14:paraId="50A3BFAA" w14:textId="39BE4669" w:rsidR="00CD048A" w:rsidRPr="00CD048A" w:rsidRDefault="00CD048A" w:rsidP="00CD048A">
            <w:r>
              <w:t xml:space="preserve">LC 18 (1) - Radiological Protection </w:t>
            </w:r>
          </w:p>
        </w:tc>
      </w:tr>
      <w:tr w:rsidR="00CD048A" w:rsidRPr="000D6C7A" w14:paraId="08B1C787" w14:textId="77777777">
        <w:tc>
          <w:tcPr>
            <w:tcW w:w="5000" w:type="pct"/>
          </w:tcPr>
          <w:p w14:paraId="5FDBA765" w14:textId="77777777" w:rsidR="00CD048A" w:rsidRPr="000D6C7A" w:rsidRDefault="00CD048A">
            <w:pPr>
              <w:spacing w:after="0"/>
              <w:rPr>
                <w:b/>
                <w:bCs/>
              </w:rPr>
            </w:pPr>
            <w:r w:rsidRPr="00FA1E51">
              <w:rPr>
                <w:b/>
                <w:bCs/>
              </w:rPr>
              <w:t>Discussion</w:t>
            </w:r>
            <w:r>
              <w:rPr>
                <w:b/>
                <w:bCs/>
              </w:rPr>
              <w:t>:</w:t>
            </w:r>
          </w:p>
        </w:tc>
      </w:tr>
      <w:tr w:rsidR="00CD048A" w:rsidRPr="00C60C99" w14:paraId="67EB1DF7" w14:textId="77777777">
        <w:tc>
          <w:tcPr>
            <w:tcW w:w="5000" w:type="pct"/>
          </w:tcPr>
          <w:p w14:paraId="274046DC" w14:textId="5E495784" w:rsidR="00CD048A" w:rsidRPr="00C60C99" w:rsidRDefault="00115BBE">
            <w:r>
              <w:t>This category is required by Licence Condition 18 only if a licence instrument i.e., a Specification has been issued by ONR, and in this case it becomes a legal obligation. A number of (but not all) licensed sites have LC18 specifications issued to them, and the dose level contained in the Specification is usually 5 mSv average effective dose for classified workers. If this level is reached then the requirement is to notify ONR forthwith, which for practical purposes is set at within a day of it being confirmed.</w:t>
            </w:r>
          </w:p>
        </w:tc>
      </w:tr>
    </w:tbl>
    <w:p w14:paraId="262F130D" w14:textId="76FA9EF4" w:rsidR="00CA4A30" w:rsidRDefault="00CA4A30" w:rsidP="005831AA"/>
    <w:p w14:paraId="280469C5" w14:textId="77777777" w:rsidR="00626F93" w:rsidRDefault="00626F93" w:rsidP="00626F93"/>
    <w:tbl>
      <w:tblPr>
        <w:tblStyle w:val="Box2"/>
        <w:tblW w:w="5000" w:type="pct"/>
        <w:tblInd w:w="0" w:type="dxa"/>
        <w:tblLook w:val="01E0" w:firstRow="1" w:lastRow="1" w:firstColumn="1" w:lastColumn="1" w:noHBand="0" w:noVBand="0"/>
      </w:tblPr>
      <w:tblGrid>
        <w:gridCol w:w="9016"/>
      </w:tblGrid>
      <w:tr w:rsidR="003C2C9A" w:rsidRPr="002C0D0F" w14:paraId="1432DC5C"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DB96DE4" w14:textId="77777777" w:rsidR="003C2C9A" w:rsidRDefault="003C2C9A">
            <w:pPr>
              <w:rPr>
                <w:b w:val="0"/>
              </w:rPr>
            </w:pPr>
            <w:r>
              <w:lastRenderedPageBreak/>
              <w:t>RS11</w:t>
            </w:r>
          </w:p>
          <w:p w14:paraId="1645F0C8" w14:textId="3CD452F0" w:rsidR="003C2C9A" w:rsidRPr="002C0D0F" w:rsidRDefault="003C2C9A">
            <w:r>
              <w:t>An occurrence whereby any individual worker is confirmed to have received an effective dose that exceeds or is likely to exceed 1 mSv above that estimated for the task.</w:t>
            </w:r>
          </w:p>
        </w:tc>
      </w:tr>
      <w:tr w:rsidR="003C2C9A" w:rsidRPr="000D6C7A" w14:paraId="6D8E3AA3" w14:textId="77777777">
        <w:tc>
          <w:tcPr>
            <w:tcW w:w="5000" w:type="pct"/>
          </w:tcPr>
          <w:p w14:paraId="7E3C75A2" w14:textId="704803D4" w:rsidR="003C2C9A" w:rsidRDefault="003C2C9A">
            <w:pPr>
              <w:spacing w:before="120" w:after="120"/>
            </w:pPr>
            <w:r w:rsidRPr="00637929">
              <w:rPr>
                <w:b/>
                <w:bCs/>
              </w:rPr>
              <w:t xml:space="preserve">Timeframe for </w:t>
            </w:r>
            <w:r>
              <w:rPr>
                <w:b/>
                <w:bCs/>
              </w:rPr>
              <w:t>notification</w:t>
            </w:r>
            <w:r w:rsidRPr="00637929">
              <w:rPr>
                <w:b/>
                <w:bCs/>
              </w:rPr>
              <w:t>:</w:t>
            </w:r>
            <w:r>
              <w:t xml:space="preserve"> </w:t>
            </w:r>
            <w:r w:rsidR="004973FB">
              <w:t>Week</w:t>
            </w:r>
          </w:p>
          <w:p w14:paraId="7079BB3D" w14:textId="65A6022E" w:rsidR="003C2C9A" w:rsidRDefault="003C2C9A">
            <w:pPr>
              <w:spacing w:before="120" w:after="120"/>
              <w:rPr>
                <w:b/>
                <w:bCs/>
              </w:rPr>
            </w:pPr>
            <w:r w:rsidRPr="00DA3D55">
              <w:rPr>
                <w:b/>
                <w:bCs/>
              </w:rPr>
              <w:t>FUR Requirement:</w:t>
            </w:r>
            <w:r>
              <w:rPr>
                <w:b/>
                <w:bCs/>
              </w:rPr>
              <w:t xml:space="preserve"> </w:t>
            </w:r>
            <w:r w:rsidR="004973FB" w:rsidRPr="004973FB">
              <w:t>Yes</w:t>
            </w:r>
          </w:p>
          <w:p w14:paraId="091108E0" w14:textId="77777777" w:rsidR="003C2C9A" w:rsidRPr="000D6C7A" w:rsidRDefault="003C2C9A">
            <w:pPr>
              <w:spacing w:before="120" w:after="120"/>
              <w:rPr>
                <w:b/>
                <w:bCs/>
              </w:rPr>
            </w:pPr>
            <w:r w:rsidRPr="00FA1E51">
              <w:rPr>
                <w:b/>
                <w:bCs/>
              </w:rPr>
              <w:t xml:space="preserve">Origin of </w:t>
            </w:r>
            <w:r>
              <w:rPr>
                <w:b/>
                <w:bCs/>
              </w:rPr>
              <w:t>Category:</w:t>
            </w:r>
          </w:p>
        </w:tc>
      </w:tr>
      <w:tr w:rsidR="003C2C9A" w:rsidRPr="003C2C9A" w14:paraId="4CD4D212" w14:textId="77777777">
        <w:tc>
          <w:tcPr>
            <w:tcW w:w="5000" w:type="pct"/>
          </w:tcPr>
          <w:p w14:paraId="046C6113" w14:textId="6427F4C4" w:rsidR="003C2C9A" w:rsidRPr="003C2C9A" w:rsidRDefault="004973FB" w:rsidP="004973FB">
            <w:r>
              <w:t>IRR17 and the As Low as Reasonably Practicable (ALARP) principle</w:t>
            </w:r>
          </w:p>
        </w:tc>
      </w:tr>
      <w:tr w:rsidR="003C2C9A" w:rsidRPr="000D6C7A" w14:paraId="5DDA4259" w14:textId="77777777">
        <w:tc>
          <w:tcPr>
            <w:tcW w:w="5000" w:type="pct"/>
          </w:tcPr>
          <w:p w14:paraId="1B8BD0E9" w14:textId="77777777" w:rsidR="003C2C9A" w:rsidRPr="000D6C7A" w:rsidRDefault="003C2C9A">
            <w:pPr>
              <w:spacing w:after="0"/>
              <w:rPr>
                <w:b/>
                <w:bCs/>
              </w:rPr>
            </w:pPr>
            <w:r w:rsidRPr="00FA1E51">
              <w:rPr>
                <w:b/>
                <w:bCs/>
              </w:rPr>
              <w:t>Discussion</w:t>
            </w:r>
            <w:r>
              <w:rPr>
                <w:b/>
                <w:bCs/>
              </w:rPr>
              <w:t>:</w:t>
            </w:r>
          </w:p>
        </w:tc>
      </w:tr>
      <w:tr w:rsidR="003C2C9A" w:rsidRPr="00C60C99" w14:paraId="6C9454B1" w14:textId="77777777">
        <w:tc>
          <w:tcPr>
            <w:tcW w:w="5000" w:type="pct"/>
          </w:tcPr>
          <w:p w14:paraId="6C44B304" w14:textId="77777777" w:rsidR="00716ED7" w:rsidRDefault="00716ED7" w:rsidP="00716ED7">
            <w:r>
              <w:t>This category is intended to cover incidents where individual(s) receive a dose above that expected for a discrete task or activity.</w:t>
            </w:r>
          </w:p>
          <w:p w14:paraId="229485D5" w14:textId="68957384" w:rsidR="00716ED7" w:rsidRDefault="00716ED7" w:rsidP="00716ED7">
            <w:r>
              <w:t>The level set to report doses of 1 mSv greater than that planned for a task is because the industry norm is to estimate doses for specific tasks together with controls in place for carrying out the tasks, and these are generally accurate to the nearest mSv. Setting the level in this category is in expectation of receiving notifications where a task or activity has not been controlled</w:t>
            </w:r>
            <w:r w:rsidR="00550AC8">
              <w:t xml:space="preserve">. </w:t>
            </w:r>
          </w:p>
          <w:p w14:paraId="19304A05" w14:textId="09646C39" w:rsidR="003C2C9A" w:rsidRPr="00C60C99" w:rsidRDefault="00716ED7" w:rsidP="00716ED7">
            <w:r>
              <w:t>This category is not meant to be applied to work where there are planned activities whereby entry into a particular area is expected to give rise to doses to workers of the order of several mSv, unless the dose uptake exceeds that which was expected by more than 1 mSv. For example, where weld repairs to vessel internal components results in a group of welders receiving individual effective doses between 5-10 mSv, however these doses are in accordance with predictions made before the work began.</w:t>
            </w:r>
          </w:p>
        </w:tc>
      </w:tr>
    </w:tbl>
    <w:p w14:paraId="42637755" w14:textId="77777777" w:rsidR="00626F93" w:rsidRDefault="00626F93" w:rsidP="00626F93"/>
    <w:p w14:paraId="39B7773F" w14:textId="77777777" w:rsidR="00180AB8" w:rsidRDefault="00180AB8" w:rsidP="00050E13"/>
    <w:p w14:paraId="2C53D7D1" w14:textId="77777777" w:rsidR="003242D8" w:rsidRDefault="003242D8" w:rsidP="00050E13"/>
    <w:p w14:paraId="22779DC9" w14:textId="77777777" w:rsidR="003242D8" w:rsidRDefault="003242D8" w:rsidP="00050E13"/>
    <w:p w14:paraId="5A7BDCF7" w14:textId="77777777" w:rsidR="003242D8" w:rsidRDefault="003242D8" w:rsidP="00050E13"/>
    <w:p w14:paraId="0703F1D2" w14:textId="77777777" w:rsidR="003242D8" w:rsidRDefault="003242D8" w:rsidP="00050E13"/>
    <w:p w14:paraId="459106DD" w14:textId="77777777" w:rsidR="003242D8" w:rsidRDefault="003242D8" w:rsidP="00050E13"/>
    <w:p w14:paraId="4C8CD49B" w14:textId="77777777" w:rsidR="00D136E8" w:rsidRDefault="00D136E8" w:rsidP="00050E13"/>
    <w:tbl>
      <w:tblPr>
        <w:tblStyle w:val="Box2"/>
        <w:tblW w:w="5000" w:type="pct"/>
        <w:tblInd w:w="0" w:type="dxa"/>
        <w:tblLook w:val="01E0" w:firstRow="1" w:lastRow="1" w:firstColumn="1" w:lastColumn="1" w:noHBand="0" w:noVBand="0"/>
      </w:tblPr>
      <w:tblGrid>
        <w:gridCol w:w="9016"/>
      </w:tblGrid>
      <w:tr w:rsidR="003242D8" w:rsidRPr="002C0D0F" w14:paraId="2C0B14B3"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7B8B4C30" w14:textId="77777777" w:rsidR="003242D8" w:rsidRDefault="003242D8">
            <w:pPr>
              <w:rPr>
                <w:b w:val="0"/>
              </w:rPr>
            </w:pPr>
            <w:r>
              <w:lastRenderedPageBreak/>
              <w:t>RS12</w:t>
            </w:r>
          </w:p>
          <w:p w14:paraId="0AC11338" w14:textId="3E440EE8" w:rsidR="003242D8" w:rsidRPr="002C0D0F" w:rsidRDefault="003242D8" w:rsidP="003242D8">
            <w:r w:rsidRPr="005D1875">
              <w:t>An occurrence where an individual receives an emergency exposure as defined by REPPIR19, Regulation 18 (1)</w:t>
            </w:r>
            <w:r>
              <w:t>.</w:t>
            </w:r>
          </w:p>
        </w:tc>
      </w:tr>
      <w:tr w:rsidR="003242D8" w:rsidRPr="000D6C7A" w14:paraId="048A7DE5" w14:textId="77777777">
        <w:tc>
          <w:tcPr>
            <w:tcW w:w="5000" w:type="pct"/>
          </w:tcPr>
          <w:p w14:paraId="4025EA33" w14:textId="1077948A" w:rsidR="003242D8" w:rsidRDefault="003242D8">
            <w:pPr>
              <w:spacing w:before="120" w:after="120"/>
            </w:pPr>
            <w:r w:rsidRPr="00637929">
              <w:rPr>
                <w:b/>
                <w:bCs/>
              </w:rPr>
              <w:t xml:space="preserve">Timeframe for </w:t>
            </w:r>
            <w:r>
              <w:rPr>
                <w:b/>
                <w:bCs/>
              </w:rPr>
              <w:t>notification</w:t>
            </w:r>
            <w:r w:rsidRPr="00637929">
              <w:rPr>
                <w:b/>
                <w:bCs/>
              </w:rPr>
              <w:t>:</w:t>
            </w:r>
            <w:r>
              <w:t xml:space="preserve"> Week</w:t>
            </w:r>
          </w:p>
          <w:p w14:paraId="099671D5" w14:textId="5718004A" w:rsidR="003242D8" w:rsidRDefault="003242D8">
            <w:pPr>
              <w:spacing w:before="120" w:after="120"/>
              <w:rPr>
                <w:b/>
                <w:bCs/>
              </w:rPr>
            </w:pPr>
            <w:r w:rsidRPr="00DA3D55">
              <w:rPr>
                <w:b/>
                <w:bCs/>
              </w:rPr>
              <w:t>FUR Requirement:</w:t>
            </w:r>
            <w:r>
              <w:rPr>
                <w:b/>
                <w:bCs/>
              </w:rPr>
              <w:t xml:space="preserve"> </w:t>
            </w:r>
            <w:r w:rsidRPr="003242D8">
              <w:t>Yes</w:t>
            </w:r>
          </w:p>
          <w:p w14:paraId="6B99C0E8" w14:textId="77777777" w:rsidR="003242D8" w:rsidRPr="000D6C7A" w:rsidRDefault="003242D8">
            <w:pPr>
              <w:spacing w:before="120" w:after="120"/>
              <w:rPr>
                <w:b/>
                <w:bCs/>
              </w:rPr>
            </w:pPr>
            <w:r w:rsidRPr="00FA1E51">
              <w:rPr>
                <w:b/>
                <w:bCs/>
              </w:rPr>
              <w:t xml:space="preserve">Origin of </w:t>
            </w:r>
            <w:r>
              <w:rPr>
                <w:b/>
                <w:bCs/>
              </w:rPr>
              <w:t>Category:</w:t>
            </w:r>
          </w:p>
        </w:tc>
      </w:tr>
      <w:tr w:rsidR="003242D8" w:rsidRPr="003242D8" w14:paraId="06B897BB" w14:textId="77777777">
        <w:tc>
          <w:tcPr>
            <w:tcW w:w="5000" w:type="pct"/>
          </w:tcPr>
          <w:p w14:paraId="500C662C" w14:textId="600EDDE7" w:rsidR="003242D8" w:rsidRPr="003242D8" w:rsidRDefault="003242D8" w:rsidP="003242D8">
            <w:r>
              <w:t>REPPIR19, Reg 18(1).</w:t>
            </w:r>
          </w:p>
        </w:tc>
      </w:tr>
      <w:tr w:rsidR="003242D8" w:rsidRPr="000D6C7A" w14:paraId="3A3AA3AA" w14:textId="77777777">
        <w:tc>
          <w:tcPr>
            <w:tcW w:w="5000" w:type="pct"/>
          </w:tcPr>
          <w:p w14:paraId="72A18A11" w14:textId="77777777" w:rsidR="003242D8" w:rsidRPr="000D6C7A" w:rsidRDefault="003242D8">
            <w:pPr>
              <w:spacing w:after="0"/>
              <w:rPr>
                <w:b/>
                <w:bCs/>
              </w:rPr>
            </w:pPr>
            <w:r w:rsidRPr="00FA1E51">
              <w:rPr>
                <w:b/>
                <w:bCs/>
              </w:rPr>
              <w:t>Discussion</w:t>
            </w:r>
            <w:r>
              <w:rPr>
                <w:b/>
                <w:bCs/>
              </w:rPr>
              <w:t>:</w:t>
            </w:r>
          </w:p>
        </w:tc>
      </w:tr>
      <w:tr w:rsidR="003242D8" w:rsidRPr="00C60C99" w14:paraId="46AEEDAB" w14:textId="77777777">
        <w:tc>
          <w:tcPr>
            <w:tcW w:w="5000" w:type="pct"/>
          </w:tcPr>
          <w:p w14:paraId="6C4F6E18" w14:textId="77777777" w:rsidR="003242D8" w:rsidRDefault="003242D8" w:rsidP="003242D8">
            <w:r>
              <w:t>This category is required under REPPIR19 where the doses received by intervention personnel in a REPPIR19  emergency are subsequently assessed. The results of the assessment, whatever the effective doses received, should be notified.</w:t>
            </w:r>
          </w:p>
          <w:p w14:paraId="3E3F7200" w14:textId="77777777" w:rsidR="003242D8" w:rsidRDefault="003242D8" w:rsidP="003242D8">
            <w:r>
              <w:t xml:space="preserve">The incident notification should include all the relevant information required by REPPIR19 Reg 18(1)(e). </w:t>
            </w:r>
            <w:r w:rsidRPr="00960512">
              <w:t>This includes the effective doses received by intervention personnel who receive emergency exposures during a REPPIR</w:t>
            </w:r>
            <w:r>
              <w:t>19</w:t>
            </w:r>
            <w:r w:rsidRPr="00960512">
              <w:t xml:space="preserve"> declared emergency, and where a separate dose assessment has been completed following the emergency.</w:t>
            </w:r>
          </w:p>
          <w:p w14:paraId="76A58367" w14:textId="0E7A31D3" w:rsidR="003242D8" w:rsidRPr="00C60C99" w:rsidRDefault="003242D8" w:rsidP="003242D8">
            <w:r>
              <w:t>Dutyholders should not use this category to notify ONR of incidents with a REPPIR19 Regulation 25 exemption.</w:t>
            </w:r>
          </w:p>
        </w:tc>
      </w:tr>
    </w:tbl>
    <w:p w14:paraId="6B052FB8" w14:textId="4A0489E8" w:rsidR="00D136E8" w:rsidRDefault="00D136E8" w:rsidP="00050E13">
      <w:pPr>
        <w:sectPr w:rsidR="00D136E8" w:rsidSect="004C4FA8">
          <w:pgSz w:w="11906" w:h="16838" w:code="9"/>
          <w:pgMar w:top="1440" w:right="1440" w:bottom="1440" w:left="1440" w:header="397" w:footer="397" w:gutter="0"/>
          <w:cols w:space="312"/>
          <w:docGrid w:linePitch="360"/>
        </w:sectPr>
      </w:pPr>
    </w:p>
    <w:tbl>
      <w:tblPr>
        <w:tblStyle w:val="Box2"/>
        <w:tblW w:w="5000" w:type="pct"/>
        <w:tblInd w:w="0" w:type="dxa"/>
        <w:tblLook w:val="01E0" w:firstRow="1" w:lastRow="1" w:firstColumn="1" w:lastColumn="1" w:noHBand="0" w:noVBand="0"/>
      </w:tblPr>
      <w:tblGrid>
        <w:gridCol w:w="9016"/>
      </w:tblGrid>
      <w:tr w:rsidR="00C11364" w:rsidRPr="002C0D0F" w14:paraId="7FF94FF3"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3E6B6840" w14:textId="77777777" w:rsidR="00C11364" w:rsidRDefault="00C11364">
            <w:pPr>
              <w:rPr>
                <w:b w:val="0"/>
              </w:rPr>
            </w:pPr>
            <w:r>
              <w:lastRenderedPageBreak/>
              <w:t>RS13</w:t>
            </w:r>
          </w:p>
          <w:p w14:paraId="5B239ADF" w14:textId="398B235C" w:rsidR="007C6A72" w:rsidRPr="002C0D0F" w:rsidRDefault="007C6A72">
            <w:r>
              <w:t>Where there is reasonable cause to believe that a quantity of a radioactive substance specified in column 6 of Part 1 of Schedule 7 to the IRR17 and which was under an employer’s control is lost or has been stolen.</w:t>
            </w:r>
          </w:p>
        </w:tc>
      </w:tr>
      <w:tr w:rsidR="00C11364" w:rsidRPr="000D6C7A" w14:paraId="32DC0B2E" w14:textId="77777777">
        <w:tc>
          <w:tcPr>
            <w:tcW w:w="5000" w:type="pct"/>
          </w:tcPr>
          <w:p w14:paraId="1A7D0F8C" w14:textId="2A1EEFBC" w:rsidR="00C11364" w:rsidRDefault="00C11364">
            <w:pPr>
              <w:spacing w:before="120" w:after="120"/>
            </w:pPr>
            <w:r w:rsidRPr="00637929">
              <w:rPr>
                <w:b/>
                <w:bCs/>
              </w:rPr>
              <w:t xml:space="preserve">Timeframe for </w:t>
            </w:r>
            <w:r>
              <w:rPr>
                <w:b/>
                <w:bCs/>
              </w:rPr>
              <w:t>notification</w:t>
            </w:r>
            <w:r w:rsidRPr="00637929">
              <w:rPr>
                <w:b/>
                <w:bCs/>
              </w:rPr>
              <w:t>:</w:t>
            </w:r>
            <w:r>
              <w:t xml:space="preserve"> </w:t>
            </w:r>
            <w:r w:rsidR="00C05EC7">
              <w:t>Day</w:t>
            </w:r>
          </w:p>
          <w:p w14:paraId="4ACA217C" w14:textId="20CABFFF" w:rsidR="00C11364" w:rsidRDefault="00C11364">
            <w:pPr>
              <w:spacing w:before="120" w:after="120"/>
              <w:rPr>
                <w:b/>
                <w:bCs/>
              </w:rPr>
            </w:pPr>
            <w:r w:rsidRPr="00DA3D55">
              <w:rPr>
                <w:b/>
                <w:bCs/>
              </w:rPr>
              <w:t>FUR Requirement:</w:t>
            </w:r>
            <w:r>
              <w:rPr>
                <w:b/>
                <w:bCs/>
              </w:rPr>
              <w:t xml:space="preserve"> </w:t>
            </w:r>
            <w:r w:rsidR="00C05EC7" w:rsidRPr="00C05EC7">
              <w:t>Yes</w:t>
            </w:r>
          </w:p>
          <w:p w14:paraId="477371A8" w14:textId="77777777" w:rsidR="00C11364" w:rsidRPr="000D6C7A" w:rsidRDefault="00C11364">
            <w:pPr>
              <w:spacing w:before="120" w:after="120"/>
              <w:rPr>
                <w:b/>
                <w:bCs/>
              </w:rPr>
            </w:pPr>
            <w:r w:rsidRPr="00FA1E51">
              <w:rPr>
                <w:b/>
                <w:bCs/>
              </w:rPr>
              <w:t xml:space="preserve">Origin of </w:t>
            </w:r>
            <w:r>
              <w:rPr>
                <w:b/>
                <w:bCs/>
              </w:rPr>
              <w:t>Category:</w:t>
            </w:r>
          </w:p>
        </w:tc>
      </w:tr>
      <w:tr w:rsidR="00C11364" w:rsidRPr="00C11364" w14:paraId="75C4CEA5" w14:textId="77777777">
        <w:tc>
          <w:tcPr>
            <w:tcW w:w="5000" w:type="pct"/>
          </w:tcPr>
          <w:p w14:paraId="3EA5B2B0" w14:textId="32166DE2" w:rsidR="00C11364" w:rsidRPr="00C11364" w:rsidRDefault="00C05EC7" w:rsidP="00C05EC7">
            <w:r>
              <w:t>IRR17 Regulation 31(3) &amp; (4)</w:t>
            </w:r>
          </w:p>
        </w:tc>
      </w:tr>
      <w:tr w:rsidR="00C11364" w:rsidRPr="000D6C7A" w14:paraId="047DA9F5" w14:textId="77777777">
        <w:tc>
          <w:tcPr>
            <w:tcW w:w="5000" w:type="pct"/>
          </w:tcPr>
          <w:p w14:paraId="1A387F70" w14:textId="77777777" w:rsidR="00C11364" w:rsidRPr="000D6C7A" w:rsidRDefault="00C11364">
            <w:pPr>
              <w:spacing w:after="0"/>
              <w:rPr>
                <w:b/>
                <w:bCs/>
              </w:rPr>
            </w:pPr>
            <w:r w:rsidRPr="00FA1E51">
              <w:rPr>
                <w:b/>
                <w:bCs/>
              </w:rPr>
              <w:t>Discussion</w:t>
            </w:r>
            <w:r>
              <w:rPr>
                <w:b/>
                <w:bCs/>
              </w:rPr>
              <w:t>:</w:t>
            </w:r>
          </w:p>
        </w:tc>
      </w:tr>
      <w:tr w:rsidR="00C11364" w:rsidRPr="00C60C99" w14:paraId="34EA171B" w14:textId="77777777">
        <w:tc>
          <w:tcPr>
            <w:tcW w:w="5000" w:type="pct"/>
          </w:tcPr>
          <w:p w14:paraId="63EDCD4E" w14:textId="3428A1D5" w:rsidR="00C11364" w:rsidRPr="00C60C99" w:rsidRDefault="00B86A5C" w:rsidP="00B86A5C">
            <w:r>
              <w:t>This is a legal requirement in IRR17 for material that meets the thresholds specified in Column 6 of Schedule 7. [Security Category SC10.5e, also covers loss or theft of material, however it has no radionuclides or quantities specified.]</w:t>
            </w:r>
          </w:p>
        </w:tc>
      </w:tr>
    </w:tbl>
    <w:p w14:paraId="1D9AFBED" w14:textId="5DBF696B" w:rsidR="003756F2" w:rsidRDefault="003756F2" w:rsidP="00A20737"/>
    <w:p w14:paraId="2D95B9B1" w14:textId="77777777" w:rsidR="00451037" w:rsidRDefault="00451037" w:rsidP="00155A99"/>
    <w:tbl>
      <w:tblPr>
        <w:tblStyle w:val="Box2"/>
        <w:tblW w:w="5000" w:type="pct"/>
        <w:tblInd w:w="0" w:type="dxa"/>
        <w:tblLook w:val="01E0" w:firstRow="1" w:lastRow="1" w:firstColumn="1" w:lastColumn="1" w:noHBand="0" w:noVBand="0"/>
      </w:tblPr>
      <w:tblGrid>
        <w:gridCol w:w="9016"/>
      </w:tblGrid>
      <w:tr w:rsidR="000D55A4" w:rsidRPr="002C0D0F" w14:paraId="0CCF6236"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695080C3" w14:textId="77777777" w:rsidR="000D55A4" w:rsidRDefault="000D55A4" w:rsidP="000D55A4">
            <w:pPr>
              <w:rPr>
                <w:b w:val="0"/>
              </w:rPr>
            </w:pPr>
            <w:r>
              <w:t>RS14</w:t>
            </w:r>
          </w:p>
          <w:p w14:paraId="062321AB" w14:textId="22BEA9E6" w:rsidR="000D55A4" w:rsidRPr="002C0D0F" w:rsidRDefault="000D55A4" w:rsidP="000D55A4">
            <w:r>
              <w:t>Any event where radioactive material or waste was inadvertently brought on to or transported off the licensed site.</w:t>
            </w:r>
          </w:p>
        </w:tc>
      </w:tr>
      <w:tr w:rsidR="000D55A4" w:rsidRPr="000D6C7A" w14:paraId="70630284" w14:textId="77777777">
        <w:tc>
          <w:tcPr>
            <w:tcW w:w="5000" w:type="pct"/>
          </w:tcPr>
          <w:p w14:paraId="0AF767DC" w14:textId="68BA8413" w:rsidR="000D55A4" w:rsidRDefault="000D55A4">
            <w:pPr>
              <w:spacing w:before="120" w:after="120"/>
            </w:pPr>
            <w:r w:rsidRPr="00637929">
              <w:rPr>
                <w:b/>
                <w:bCs/>
              </w:rPr>
              <w:t xml:space="preserve">Timeframe for </w:t>
            </w:r>
            <w:r>
              <w:rPr>
                <w:b/>
                <w:bCs/>
              </w:rPr>
              <w:t>notification</w:t>
            </w:r>
            <w:r w:rsidRPr="00637929">
              <w:rPr>
                <w:b/>
                <w:bCs/>
              </w:rPr>
              <w:t>:</w:t>
            </w:r>
            <w:r>
              <w:t xml:space="preserve"> Day</w:t>
            </w:r>
          </w:p>
          <w:p w14:paraId="50581A9F" w14:textId="7B62258C" w:rsidR="000D55A4" w:rsidRPr="00E83FB2" w:rsidRDefault="000D55A4">
            <w:pPr>
              <w:spacing w:before="120" w:after="120"/>
            </w:pPr>
            <w:r w:rsidRPr="00DA3D55">
              <w:rPr>
                <w:b/>
                <w:bCs/>
              </w:rPr>
              <w:t>FUR Requirement:</w:t>
            </w:r>
            <w:r>
              <w:rPr>
                <w:b/>
                <w:bCs/>
              </w:rPr>
              <w:t xml:space="preserve"> </w:t>
            </w:r>
            <w:r w:rsidRPr="00E83FB2">
              <w:t>Yes</w:t>
            </w:r>
          </w:p>
          <w:p w14:paraId="5F02256F" w14:textId="77777777" w:rsidR="000D55A4" w:rsidRPr="000D6C7A" w:rsidRDefault="000D55A4">
            <w:pPr>
              <w:spacing w:before="120" w:after="120"/>
              <w:rPr>
                <w:b/>
                <w:bCs/>
              </w:rPr>
            </w:pPr>
            <w:r w:rsidRPr="00FA1E51">
              <w:rPr>
                <w:b/>
                <w:bCs/>
              </w:rPr>
              <w:t xml:space="preserve">Origin of </w:t>
            </w:r>
            <w:r>
              <w:rPr>
                <w:b/>
                <w:bCs/>
              </w:rPr>
              <w:t>Category:</w:t>
            </w:r>
          </w:p>
        </w:tc>
      </w:tr>
      <w:tr w:rsidR="000D55A4" w:rsidRPr="000D55A4" w14:paraId="2552A7C4" w14:textId="77777777">
        <w:tc>
          <w:tcPr>
            <w:tcW w:w="5000" w:type="pct"/>
          </w:tcPr>
          <w:p w14:paraId="624DCBB0" w14:textId="77777777" w:rsidR="000D55A4" w:rsidRDefault="000D55A4" w:rsidP="006D0478">
            <w:pPr>
              <w:spacing w:after="0"/>
            </w:pPr>
            <w:r>
              <w:t>LC 34 – Leakage and Escape of Radioactive Material and Radioactive Waste.</w:t>
            </w:r>
          </w:p>
          <w:p w14:paraId="5D8C0271" w14:textId="77777777" w:rsidR="000D55A4" w:rsidRDefault="000D55A4" w:rsidP="006D0478">
            <w:pPr>
              <w:spacing w:after="0"/>
            </w:pPr>
            <w:r>
              <w:t xml:space="preserve">IRR17 Regs 28, 29 &amp; 30 Control of Radioactive Substances </w:t>
            </w:r>
          </w:p>
          <w:p w14:paraId="21647113" w14:textId="5F468B48" w:rsidR="000D55A4" w:rsidRPr="000D55A4" w:rsidRDefault="000D55A4" w:rsidP="006D0478">
            <w:pPr>
              <w:spacing w:after="0"/>
            </w:pPr>
            <w:r>
              <w:t>LC26 – Control and Supervision of Operations</w:t>
            </w:r>
          </w:p>
        </w:tc>
      </w:tr>
      <w:tr w:rsidR="000D55A4" w:rsidRPr="000D6C7A" w14:paraId="281A020B" w14:textId="77777777">
        <w:tc>
          <w:tcPr>
            <w:tcW w:w="5000" w:type="pct"/>
          </w:tcPr>
          <w:p w14:paraId="6EFAD714" w14:textId="77777777" w:rsidR="000D55A4" w:rsidRPr="000D6C7A" w:rsidRDefault="000D55A4">
            <w:pPr>
              <w:spacing w:after="0"/>
              <w:rPr>
                <w:b/>
                <w:bCs/>
              </w:rPr>
            </w:pPr>
            <w:r w:rsidRPr="00FA1E51">
              <w:rPr>
                <w:b/>
                <w:bCs/>
              </w:rPr>
              <w:t>Discussion</w:t>
            </w:r>
            <w:r>
              <w:rPr>
                <w:b/>
                <w:bCs/>
              </w:rPr>
              <w:t>:</w:t>
            </w:r>
          </w:p>
        </w:tc>
      </w:tr>
      <w:tr w:rsidR="000D55A4" w:rsidRPr="00C60C99" w14:paraId="41BDF49B" w14:textId="77777777">
        <w:tc>
          <w:tcPr>
            <w:tcW w:w="5000" w:type="pct"/>
          </w:tcPr>
          <w:p w14:paraId="08CD2981" w14:textId="3669DE3C" w:rsidR="000D55A4" w:rsidRPr="00C60C99" w:rsidRDefault="000E6E07">
            <w:r>
              <w:t xml:space="preserve">This category is to notify ONR of incidents where radioactive material or waste is brought to or taken out of a licensed site not in accordance with established arrangements, or where the amount of material moved was significantly different to that authorised. It does not include movement of excepted matter </w:t>
            </w:r>
            <w:r>
              <w:rPr>
                <w:rStyle w:val="FootnoteReference"/>
              </w:rPr>
              <w:footnoteReference w:id="4"/>
            </w:r>
            <w:r>
              <w:t xml:space="preserve"> or radioactive material or waste which is exempt from legislation e.g. smoke detectors containing trace amounts of Americium.</w:t>
            </w:r>
          </w:p>
        </w:tc>
      </w:tr>
    </w:tbl>
    <w:p w14:paraId="1A5E5C3B" w14:textId="77777777" w:rsidR="007A1449" w:rsidRDefault="007A1449" w:rsidP="007A1449">
      <w:pPr>
        <w:pStyle w:val="Heading1"/>
        <w:numPr>
          <w:ilvl w:val="0"/>
          <w:numId w:val="0"/>
        </w:numPr>
      </w:pPr>
      <w:bookmarkStart w:id="25" w:name="_Toc218612998"/>
      <w:bookmarkStart w:id="26" w:name="_Toc220421063"/>
      <w:r>
        <w:lastRenderedPageBreak/>
        <w:t>Appendix C – Media Interest Incident Category</w:t>
      </w:r>
      <w:bookmarkEnd w:id="25"/>
      <w:bookmarkEnd w:id="26"/>
    </w:p>
    <w:tbl>
      <w:tblPr>
        <w:tblStyle w:val="Box2"/>
        <w:tblW w:w="5000" w:type="pct"/>
        <w:tblInd w:w="0" w:type="dxa"/>
        <w:tblLook w:val="01E0" w:firstRow="1" w:lastRow="1" w:firstColumn="1" w:lastColumn="1" w:noHBand="0" w:noVBand="0"/>
      </w:tblPr>
      <w:tblGrid>
        <w:gridCol w:w="9016"/>
      </w:tblGrid>
      <w:tr w:rsidR="00546D75" w:rsidRPr="002C0D0F" w14:paraId="6D25A3C1"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4CE80906" w14:textId="77777777" w:rsidR="00546D75" w:rsidRDefault="00546D75">
            <w:pPr>
              <w:rPr>
                <w:b w:val="0"/>
              </w:rPr>
            </w:pPr>
            <w:r>
              <w:t>AN01</w:t>
            </w:r>
          </w:p>
          <w:p w14:paraId="5D3C4B67" w14:textId="5D5F2CA5" w:rsidR="00546D75" w:rsidRPr="002C0D0F" w:rsidRDefault="00546D75">
            <w:r>
              <w:t>Events likely to attract, or that have attracted, significant national media or public attention.</w:t>
            </w:r>
          </w:p>
        </w:tc>
      </w:tr>
      <w:tr w:rsidR="00546D75" w:rsidRPr="000D6C7A" w14:paraId="1DE644E5" w14:textId="77777777">
        <w:tc>
          <w:tcPr>
            <w:tcW w:w="5000" w:type="pct"/>
          </w:tcPr>
          <w:p w14:paraId="58080E2F" w14:textId="33CDD327" w:rsidR="00546D75" w:rsidRDefault="00546D75">
            <w:pPr>
              <w:spacing w:before="120" w:after="120"/>
            </w:pPr>
            <w:r w:rsidRPr="00637929">
              <w:rPr>
                <w:b/>
                <w:bCs/>
              </w:rPr>
              <w:t xml:space="preserve">Timeframe for </w:t>
            </w:r>
            <w:r>
              <w:rPr>
                <w:b/>
                <w:bCs/>
              </w:rPr>
              <w:t>notification</w:t>
            </w:r>
            <w:r w:rsidRPr="00637929">
              <w:rPr>
                <w:b/>
                <w:bCs/>
              </w:rPr>
              <w:t>:</w:t>
            </w:r>
            <w:r>
              <w:t xml:space="preserve"> </w:t>
            </w:r>
            <w:r w:rsidR="00FF76A4">
              <w:t>Immediate</w:t>
            </w:r>
          </w:p>
          <w:p w14:paraId="481510A4" w14:textId="4C786755" w:rsidR="00546D75" w:rsidRDefault="00546D75">
            <w:pPr>
              <w:spacing w:before="120" w:after="120"/>
              <w:rPr>
                <w:b/>
                <w:bCs/>
              </w:rPr>
            </w:pPr>
            <w:r w:rsidRPr="00DA3D55">
              <w:rPr>
                <w:b/>
                <w:bCs/>
              </w:rPr>
              <w:t>FUR Requirement:</w:t>
            </w:r>
            <w:r>
              <w:rPr>
                <w:b/>
                <w:bCs/>
              </w:rPr>
              <w:t xml:space="preserve"> </w:t>
            </w:r>
            <w:r w:rsidR="00FF76A4" w:rsidRPr="00FF76A4">
              <w:t>Yes</w:t>
            </w:r>
          </w:p>
          <w:p w14:paraId="6B2C4F2C" w14:textId="77777777" w:rsidR="00546D75" w:rsidRPr="000D6C7A" w:rsidRDefault="00546D75">
            <w:pPr>
              <w:spacing w:before="120" w:after="120"/>
              <w:rPr>
                <w:b/>
                <w:bCs/>
              </w:rPr>
            </w:pPr>
            <w:r w:rsidRPr="00FA1E51">
              <w:rPr>
                <w:b/>
                <w:bCs/>
              </w:rPr>
              <w:t xml:space="preserve">Origin of </w:t>
            </w:r>
            <w:r>
              <w:rPr>
                <w:b/>
                <w:bCs/>
              </w:rPr>
              <w:t>Category:</w:t>
            </w:r>
          </w:p>
        </w:tc>
      </w:tr>
      <w:tr w:rsidR="00546D75" w:rsidRPr="00546D75" w14:paraId="2EE0269E" w14:textId="77777777">
        <w:tc>
          <w:tcPr>
            <w:tcW w:w="5000" w:type="pct"/>
          </w:tcPr>
          <w:p w14:paraId="25EDCD0D" w14:textId="7EDCE969" w:rsidR="00546D75" w:rsidRPr="00FF76A4" w:rsidRDefault="00FF76A4" w:rsidP="00FF76A4">
            <w:pPr>
              <w:rPr>
                <w:highlight w:val="yellow"/>
              </w:rPr>
            </w:pPr>
            <w:r w:rsidRPr="009B2E43">
              <w:t>Ministerial Reporting Criteria (MRC). For more information please refer to</w:t>
            </w:r>
            <w:r>
              <w:t xml:space="preserve"> ONR’s website </w:t>
            </w:r>
            <w:r>
              <w:rPr>
                <w:rStyle w:val="normaltextrun"/>
                <w:rFonts w:eastAsiaTheme="majorEastAsia"/>
                <w:shd w:val="clear" w:color="auto" w:fill="FFFFFF"/>
              </w:rPr>
              <w:t>(</w:t>
            </w:r>
            <w:r w:rsidRPr="00083F3E">
              <w:t xml:space="preserve"> </w:t>
            </w:r>
            <w:hyperlink r:id="rId26" w:history="1">
              <w:r w:rsidRPr="00083F3E">
                <w:rPr>
                  <w:color w:val="0000FF"/>
                  <w:u w:val="single"/>
                </w:rPr>
                <w:t>Notify ONR | Office for Nuclear Regulation</w:t>
              </w:r>
            </w:hyperlink>
            <w:r>
              <w:t>)</w:t>
            </w:r>
          </w:p>
        </w:tc>
      </w:tr>
      <w:tr w:rsidR="00546D75" w:rsidRPr="000D6C7A" w14:paraId="061DA619" w14:textId="77777777">
        <w:tc>
          <w:tcPr>
            <w:tcW w:w="5000" w:type="pct"/>
          </w:tcPr>
          <w:p w14:paraId="68364C65" w14:textId="77777777" w:rsidR="00546D75" w:rsidRPr="000D6C7A" w:rsidRDefault="00546D75">
            <w:pPr>
              <w:spacing w:after="0"/>
              <w:rPr>
                <w:b/>
                <w:bCs/>
              </w:rPr>
            </w:pPr>
            <w:r w:rsidRPr="00FA1E51">
              <w:rPr>
                <w:b/>
                <w:bCs/>
              </w:rPr>
              <w:t>Discussion</w:t>
            </w:r>
            <w:r>
              <w:rPr>
                <w:b/>
                <w:bCs/>
              </w:rPr>
              <w:t>:</w:t>
            </w:r>
          </w:p>
        </w:tc>
      </w:tr>
      <w:tr w:rsidR="00546D75" w:rsidRPr="00C60C99" w14:paraId="69EE95DD" w14:textId="77777777">
        <w:tc>
          <w:tcPr>
            <w:tcW w:w="5000" w:type="pct"/>
          </w:tcPr>
          <w:p w14:paraId="26EF851A" w14:textId="77777777" w:rsidR="00FF76A4" w:rsidRDefault="00FF76A4" w:rsidP="00FF76A4">
            <w:r>
              <w:t xml:space="preserve">This category is a “catch-all” aimed at incidents which have the potential to achieve a high public profile but do not appear to meet any of the immediate reporting categories. Often these incidents may have been reported in the media. As such it is useful for ONR to be notified of these incidents in anticipation of requests for comment by other interested parties. </w:t>
            </w:r>
          </w:p>
          <w:p w14:paraId="4DD1F23D" w14:textId="77777777" w:rsidR="00FF76A4" w:rsidRDefault="00FF76A4" w:rsidP="00FF76A4">
            <w:r>
              <w:t>This category may be used with or without any of the other notifications categories, to give immediate effect to a notification. The presence or absence of other categories will provide an initial indication to ONR of the extent of any follow-up required.</w:t>
            </w:r>
          </w:p>
          <w:p w14:paraId="3A79B3AC" w14:textId="69AA5357" w:rsidR="00546D75" w:rsidRPr="00C60C99" w:rsidRDefault="00FF76A4" w:rsidP="00FF76A4">
            <w:r>
              <w:t>This category is not intended to cover attendance at site by external response services for routine matters such as an ambulance transporting a worker to hospital for treatment of a minor injury or a precautionary check-up, however if emergency services attend with flashing blue lights and sirens, this may give rise to media attention and hence be reported under this incident notification category AN01.</w:t>
            </w:r>
          </w:p>
        </w:tc>
      </w:tr>
    </w:tbl>
    <w:p w14:paraId="5FCF02C8" w14:textId="77777777" w:rsidR="000E6E07" w:rsidRDefault="000E6E07" w:rsidP="000E6E07"/>
    <w:p w14:paraId="75445420" w14:textId="77777777" w:rsidR="00FF76A4" w:rsidRDefault="00FF76A4" w:rsidP="000E6E07"/>
    <w:p w14:paraId="44FC4EEF" w14:textId="67258A22" w:rsidR="005F3506" w:rsidRDefault="005F3506">
      <w:pPr>
        <w:spacing w:after="0" w:line="240" w:lineRule="auto"/>
      </w:pPr>
      <w:r>
        <w:br w:type="page"/>
      </w:r>
    </w:p>
    <w:p w14:paraId="47D16014" w14:textId="77777777" w:rsidR="005F3506" w:rsidRDefault="005F3506" w:rsidP="005F3506">
      <w:pPr>
        <w:pStyle w:val="Heading1"/>
        <w:numPr>
          <w:ilvl w:val="0"/>
          <w:numId w:val="0"/>
        </w:numPr>
        <w:ind w:left="851" w:hanging="851"/>
      </w:pPr>
      <w:bookmarkStart w:id="27" w:name="_Toc220421064"/>
      <w:r>
        <w:lastRenderedPageBreak/>
        <w:t>Document Control Information</w:t>
      </w:r>
      <w:bookmarkEnd w:id="27"/>
    </w:p>
    <w:p w14:paraId="465FC3F8" w14:textId="77777777" w:rsidR="005F3506" w:rsidRDefault="005F3506" w:rsidP="005F3506">
      <w:pPr>
        <w:rPr>
          <w:b/>
          <w:bCs/>
          <w:sz w:val="28"/>
          <w:szCs w:val="28"/>
        </w:rPr>
      </w:pPr>
      <w:r w:rsidRPr="005F3506">
        <w:rPr>
          <w:b/>
          <w:bCs/>
          <w:szCs w:val="24"/>
        </w:rPr>
        <w:t xml:space="preserve">Process Owner: </w:t>
      </w:r>
      <w:r w:rsidRPr="005F3506">
        <w:rPr>
          <w:szCs w:val="24"/>
        </w:rPr>
        <w:t>Deputy Director (CORD),</w:t>
      </w:r>
      <w:r w:rsidRPr="005F3506">
        <w:rPr>
          <w:b/>
          <w:bCs/>
          <w:szCs w:val="24"/>
        </w:rPr>
        <w:t xml:space="preserve"> </w:t>
      </w:r>
      <w:r w:rsidRPr="005F3506">
        <w:rPr>
          <w:szCs w:val="24"/>
        </w:rPr>
        <w:t xml:space="preserve">Technical Directorate </w:t>
      </w:r>
    </w:p>
    <w:p w14:paraId="62EDDFBA" w14:textId="77777777" w:rsidR="005F3506" w:rsidRPr="00380CC2" w:rsidRDefault="005F3506" w:rsidP="005F3506">
      <w:pPr>
        <w:rPr>
          <w:szCs w:val="24"/>
        </w:rPr>
      </w:pPr>
      <w:r w:rsidRPr="00380CC2">
        <w:rPr>
          <w:b/>
          <w:bCs/>
          <w:szCs w:val="24"/>
        </w:rPr>
        <w:t xml:space="preserve">Prepared by: </w:t>
      </w:r>
      <w:r w:rsidRPr="00380CC2">
        <w:rPr>
          <w:szCs w:val="24"/>
        </w:rPr>
        <w:t>Incidents Management Lead</w:t>
      </w:r>
    </w:p>
    <w:p w14:paraId="32235E88" w14:textId="68A89D21" w:rsidR="005F3506" w:rsidRDefault="005F3506" w:rsidP="005F3506">
      <w:pPr>
        <w:spacing w:after="0"/>
        <w:rPr>
          <w:szCs w:val="24"/>
        </w:rPr>
      </w:pPr>
      <w:r w:rsidRPr="00380CC2">
        <w:rPr>
          <w:b/>
          <w:bCs/>
          <w:szCs w:val="24"/>
        </w:rPr>
        <w:t>Reviewed / Approved by:</w:t>
      </w:r>
      <w:r w:rsidRPr="00380CC2">
        <w:rPr>
          <w:szCs w:val="24"/>
        </w:rPr>
        <w:t xml:space="preserve"> Head of Organisational Learning</w:t>
      </w:r>
    </w:p>
    <w:p w14:paraId="610BAF6F" w14:textId="77777777" w:rsidR="005F3506" w:rsidRPr="005F3506" w:rsidRDefault="005F3506" w:rsidP="005F3506">
      <w:pPr>
        <w:spacing w:after="0"/>
        <w:rPr>
          <w:szCs w:val="24"/>
        </w:rPr>
      </w:pPr>
    </w:p>
    <w:p w14:paraId="11EE4740" w14:textId="77777777" w:rsidR="005F3506" w:rsidRPr="00EE7D35" w:rsidRDefault="005F3506" w:rsidP="005F3506">
      <w:r w:rsidRPr="7703D612">
        <w:rPr>
          <w:b/>
          <w:bCs/>
        </w:rPr>
        <w:t>Issue No</w:t>
      </w:r>
      <w:r w:rsidRPr="00EE7D35">
        <w:rPr>
          <w:szCs w:val="24"/>
        </w:rPr>
        <w:t xml:space="preserve">: </w:t>
      </w:r>
      <w:sdt>
        <w:sdtPr>
          <w:rPr>
            <w:szCs w:val="24"/>
          </w:rPr>
          <w:alias w:val="Issue No."/>
          <w:tag w:val=""/>
          <w:id w:val="-894428327"/>
          <w:placeholder>
            <w:docPart w:val="C34AD918B06D48839A6548F2F03F7495"/>
          </w:placeholder>
          <w:dataBinding w:prefixMappings="xmlns:ns0='http://purl.org/dc/elements/1.1/' xmlns:ns1='http://schemas.openxmlformats.org/package/2006/metadata/core-properties' " w:xpath="/ns1:coreProperties[1]/ns1:contentStatus[1]" w:storeItemID="{6C3C8BC8-F283-45AE-878A-BAB7291924A1}"/>
          <w:text/>
        </w:sdtPr>
        <w:sdtEndPr/>
        <w:sdtContent>
          <w:r>
            <w:rPr>
              <w:szCs w:val="24"/>
            </w:rPr>
            <w:t>1.5</w:t>
          </w:r>
        </w:sdtContent>
      </w:sdt>
    </w:p>
    <w:p w14:paraId="7D300C6E" w14:textId="77777777" w:rsidR="005F3506" w:rsidRPr="00EE7D35" w:rsidRDefault="005F3506" w:rsidP="005F3506">
      <w:pPr>
        <w:rPr>
          <w:szCs w:val="24"/>
        </w:rPr>
      </w:pPr>
      <w:r w:rsidRPr="00EE7D35">
        <w:rPr>
          <w:b/>
          <w:bCs/>
          <w:szCs w:val="24"/>
        </w:rPr>
        <w:t>Publication Date</w:t>
      </w:r>
      <w:r w:rsidRPr="00EE7D35">
        <w:rPr>
          <w:szCs w:val="24"/>
        </w:rPr>
        <w:t xml:space="preserve">: </w:t>
      </w:r>
      <w:r>
        <w:rPr>
          <w:szCs w:val="24"/>
        </w:rPr>
        <w:t xml:space="preserve">February 2026 </w:t>
      </w:r>
    </w:p>
    <w:p w14:paraId="3759E248" w14:textId="77777777" w:rsidR="005F3506" w:rsidRDefault="005F3506" w:rsidP="005F3506">
      <w:pPr>
        <w:rPr>
          <w:szCs w:val="24"/>
        </w:rPr>
      </w:pPr>
      <w:r w:rsidRPr="00EE7D35">
        <w:rPr>
          <w:b/>
          <w:bCs/>
          <w:szCs w:val="24"/>
        </w:rPr>
        <w:t>Next Major Review Date</w:t>
      </w:r>
      <w:r w:rsidRPr="00EE7D35">
        <w:rPr>
          <w:szCs w:val="24"/>
        </w:rPr>
        <w:t xml:space="preserve">: </w:t>
      </w:r>
      <w:r>
        <w:rPr>
          <w:szCs w:val="24"/>
        </w:rPr>
        <w:t xml:space="preserve">March 2030 </w:t>
      </w:r>
    </w:p>
    <w:p w14:paraId="0E4AA3A0" w14:textId="77777777" w:rsidR="005F3506" w:rsidRPr="009614CA" w:rsidRDefault="005F3506" w:rsidP="005F3506">
      <w:pPr>
        <w:rPr>
          <w:szCs w:val="24"/>
          <w:lang w:val="pt-PT"/>
        </w:rPr>
      </w:pPr>
      <w:r w:rsidRPr="009614CA">
        <w:rPr>
          <w:b/>
          <w:bCs/>
          <w:szCs w:val="24"/>
          <w:lang w:val="pt-PT"/>
        </w:rPr>
        <w:t>Doc. Ref. No</w:t>
      </w:r>
      <w:r w:rsidRPr="009614CA">
        <w:rPr>
          <w:szCs w:val="24"/>
          <w:lang w:val="pt-PT"/>
        </w:rPr>
        <w:t>.: ONR-OL-GD-002</w:t>
      </w:r>
    </w:p>
    <w:p w14:paraId="58386393" w14:textId="185627D1" w:rsidR="005F3506" w:rsidRPr="005F3506" w:rsidRDefault="005F3506" w:rsidP="005F3506">
      <w:pPr>
        <w:rPr>
          <w:szCs w:val="24"/>
        </w:rPr>
      </w:pPr>
      <w:r w:rsidRPr="00EE7D35">
        <w:rPr>
          <w:b/>
          <w:bCs/>
          <w:szCs w:val="24"/>
        </w:rPr>
        <w:t>Record Ref. No</w:t>
      </w:r>
      <w:r w:rsidRPr="00EE7D35">
        <w:rPr>
          <w:szCs w:val="24"/>
        </w:rPr>
        <w:t>.:</w:t>
      </w:r>
      <w:r>
        <w:rPr>
          <w:szCs w:val="24"/>
        </w:rPr>
        <w:t xml:space="preserve"> </w:t>
      </w:r>
      <w:r w:rsidRPr="007B37A3">
        <w:rPr>
          <w:szCs w:val="24"/>
        </w:rPr>
        <w:t>ONRHH-822789359-19670</w:t>
      </w:r>
    </w:p>
    <w:p w14:paraId="0650E236" w14:textId="77777777" w:rsidR="005F3506" w:rsidRDefault="005F3506" w:rsidP="005F3506">
      <w:pPr>
        <w:pStyle w:val="Caption"/>
        <w:keepNext/>
      </w:pPr>
      <w:r>
        <w:t>Revision Commentary</w:t>
      </w:r>
    </w:p>
    <w:tbl>
      <w:tblPr>
        <w:tblStyle w:val="ONRTable1"/>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28"/>
        <w:gridCol w:w="7288"/>
      </w:tblGrid>
      <w:tr w:rsidR="005F3506" w:rsidRPr="000913ED" w14:paraId="78718FC7" w14:textId="77777777" w:rsidTr="00727A4E">
        <w:trPr>
          <w:cnfStyle w:val="100000000000" w:firstRow="1" w:lastRow="0" w:firstColumn="0" w:lastColumn="0" w:oddVBand="0" w:evenVBand="0" w:oddHBand="0" w:evenHBand="0" w:firstRowFirstColumn="0" w:firstRowLastColumn="0" w:lastRowFirstColumn="0" w:lastRowLastColumn="0"/>
        </w:trPr>
        <w:tc>
          <w:tcPr>
            <w:tcW w:w="1728" w:type="dxa"/>
          </w:tcPr>
          <w:p w14:paraId="6802E2FE" w14:textId="77777777" w:rsidR="005F3506" w:rsidRPr="000913ED" w:rsidRDefault="005F3506" w:rsidP="00727A4E">
            <w:pPr>
              <w:spacing w:before="60" w:after="60"/>
              <w:rPr>
                <w:b w:val="0"/>
                <w:bCs/>
              </w:rPr>
            </w:pPr>
            <w:r w:rsidRPr="000913ED">
              <w:rPr>
                <w:b w:val="0"/>
                <w:bCs/>
              </w:rPr>
              <w:t>Issue No.</w:t>
            </w:r>
          </w:p>
        </w:tc>
        <w:tc>
          <w:tcPr>
            <w:tcW w:w="7288" w:type="dxa"/>
          </w:tcPr>
          <w:p w14:paraId="51CB1F03" w14:textId="77777777" w:rsidR="005F3506" w:rsidRPr="000913ED" w:rsidRDefault="005F3506" w:rsidP="00727A4E">
            <w:pPr>
              <w:spacing w:before="60" w:after="60"/>
              <w:rPr>
                <w:b w:val="0"/>
                <w:bCs/>
              </w:rPr>
            </w:pPr>
            <w:r w:rsidRPr="000913ED">
              <w:rPr>
                <w:b w:val="0"/>
                <w:bCs/>
              </w:rPr>
              <w:t>Description of Update(s)</w:t>
            </w:r>
          </w:p>
        </w:tc>
      </w:tr>
      <w:tr w:rsidR="005F3506" w14:paraId="2B685AD8" w14:textId="77777777" w:rsidTr="00727A4E">
        <w:tc>
          <w:tcPr>
            <w:tcW w:w="1728" w:type="dxa"/>
          </w:tcPr>
          <w:p w14:paraId="37A5AF64" w14:textId="77777777" w:rsidR="005F3506" w:rsidRDefault="005F3506" w:rsidP="00727A4E">
            <w:pPr>
              <w:spacing w:before="60" w:after="60"/>
            </w:pPr>
            <w:r>
              <w:t>1</w:t>
            </w:r>
          </w:p>
        </w:tc>
        <w:tc>
          <w:tcPr>
            <w:tcW w:w="7288" w:type="dxa"/>
          </w:tcPr>
          <w:p w14:paraId="6A4670F5" w14:textId="77777777" w:rsidR="005F3506" w:rsidRDefault="005F3506" w:rsidP="00727A4E">
            <w:pPr>
              <w:spacing w:before="60" w:after="60"/>
            </w:pPr>
            <w:r>
              <w:t>New document.</w:t>
            </w:r>
          </w:p>
        </w:tc>
      </w:tr>
      <w:tr w:rsidR="005F3506" w14:paraId="2C57F62E" w14:textId="77777777" w:rsidTr="00727A4E">
        <w:tc>
          <w:tcPr>
            <w:tcW w:w="1728" w:type="dxa"/>
          </w:tcPr>
          <w:p w14:paraId="5D71E343" w14:textId="77777777" w:rsidR="005F3506" w:rsidRDefault="005F3506" w:rsidP="00727A4E">
            <w:pPr>
              <w:spacing w:before="60" w:after="60"/>
            </w:pPr>
            <w:r>
              <w:t>1.1</w:t>
            </w:r>
          </w:p>
        </w:tc>
        <w:tc>
          <w:tcPr>
            <w:tcW w:w="7288" w:type="dxa"/>
          </w:tcPr>
          <w:p w14:paraId="75287686" w14:textId="77777777" w:rsidR="005F3506" w:rsidRDefault="005F3506" w:rsidP="00727A4E">
            <w:pPr>
              <w:spacing w:before="60" w:after="60"/>
            </w:pPr>
            <w:r>
              <w:t>Minor updates to the Appendix B.</w:t>
            </w:r>
          </w:p>
        </w:tc>
      </w:tr>
      <w:tr w:rsidR="005F3506" w14:paraId="314FBCD4" w14:textId="77777777" w:rsidTr="00727A4E">
        <w:tc>
          <w:tcPr>
            <w:tcW w:w="1728" w:type="dxa"/>
          </w:tcPr>
          <w:p w14:paraId="458C1428" w14:textId="77777777" w:rsidR="005F3506" w:rsidRDefault="005F3506" w:rsidP="00727A4E">
            <w:pPr>
              <w:spacing w:before="60" w:after="60"/>
            </w:pPr>
            <w:r>
              <w:t>1.2</w:t>
            </w:r>
          </w:p>
        </w:tc>
        <w:tc>
          <w:tcPr>
            <w:tcW w:w="7288" w:type="dxa"/>
          </w:tcPr>
          <w:p w14:paraId="29EE2D61" w14:textId="77777777" w:rsidR="005F3506" w:rsidRDefault="005F3506" w:rsidP="00727A4E">
            <w:pPr>
              <w:spacing w:before="60" w:after="60"/>
            </w:pPr>
            <w:r>
              <w:t>Review date extended to July 2024</w:t>
            </w:r>
          </w:p>
        </w:tc>
      </w:tr>
      <w:tr w:rsidR="005F3506" w14:paraId="2D22AA05" w14:textId="77777777" w:rsidTr="00727A4E">
        <w:tc>
          <w:tcPr>
            <w:tcW w:w="1728" w:type="dxa"/>
          </w:tcPr>
          <w:p w14:paraId="5B0BDBA5" w14:textId="77777777" w:rsidR="005F3506" w:rsidRDefault="005F3506" w:rsidP="00727A4E">
            <w:pPr>
              <w:spacing w:before="60" w:after="60"/>
            </w:pPr>
            <w:r>
              <w:t>1.3</w:t>
            </w:r>
          </w:p>
        </w:tc>
        <w:tc>
          <w:tcPr>
            <w:tcW w:w="7288" w:type="dxa"/>
          </w:tcPr>
          <w:p w14:paraId="70F61F7B" w14:textId="77777777" w:rsidR="005F3506" w:rsidRDefault="005F3506" w:rsidP="00727A4E">
            <w:pPr>
              <w:spacing w:before="60" w:after="60"/>
            </w:pPr>
            <w:r>
              <w:t>Minor update to the Appendix B.</w:t>
            </w:r>
          </w:p>
        </w:tc>
      </w:tr>
      <w:tr w:rsidR="005F3506" w14:paraId="172CFB87" w14:textId="77777777" w:rsidTr="00727A4E">
        <w:tc>
          <w:tcPr>
            <w:tcW w:w="1728" w:type="dxa"/>
          </w:tcPr>
          <w:p w14:paraId="25E150DE" w14:textId="77777777" w:rsidR="005F3506" w:rsidRDefault="005F3506" w:rsidP="00727A4E">
            <w:pPr>
              <w:spacing w:before="60" w:after="60"/>
            </w:pPr>
            <w:r>
              <w:t>1.4.</w:t>
            </w:r>
          </w:p>
        </w:tc>
        <w:tc>
          <w:tcPr>
            <w:tcW w:w="7288" w:type="dxa"/>
          </w:tcPr>
          <w:p w14:paraId="4FE82053" w14:textId="77777777" w:rsidR="005F3506" w:rsidRPr="00503753" w:rsidRDefault="005F3506" w:rsidP="00727A4E">
            <w:pPr>
              <w:spacing w:before="60" w:after="60"/>
            </w:pPr>
            <w:r w:rsidRPr="00503753">
              <w:rPr>
                <w:shd w:val="clear" w:color="auto" w:fill="FFFFFF"/>
              </w:rPr>
              <w:t xml:space="preserve">New title. </w:t>
            </w:r>
            <w:r w:rsidRPr="00503753">
              <w:rPr>
                <w:rStyle w:val="normaltextrun"/>
                <w:rFonts w:cs="Arial"/>
                <w:shd w:val="clear" w:color="auto" w:fill="FFFFFF"/>
              </w:rPr>
              <w:t>Minor amendments to r</w:t>
            </w:r>
            <w:r w:rsidRPr="00503753">
              <w:rPr>
                <w:rStyle w:val="normaltextrun"/>
                <w:shd w:val="clear" w:color="auto" w:fill="FFFFFF"/>
              </w:rPr>
              <w:t xml:space="preserve">eferencing, and to </w:t>
            </w:r>
            <w:r w:rsidRPr="00503753">
              <w:rPr>
                <w:rStyle w:val="normaltextrun"/>
                <w:rFonts w:cs="Arial"/>
                <w:shd w:val="clear" w:color="auto" w:fill="FFFFFF"/>
              </w:rPr>
              <w:t>consistency in terminology across ONR’s suite of incidents guidance.</w:t>
            </w:r>
            <w:r w:rsidRPr="00503753">
              <w:rPr>
                <w:rStyle w:val="normaltextrun"/>
                <w:shd w:val="clear" w:color="auto" w:fill="FFFFFF"/>
              </w:rPr>
              <w:t xml:space="preserve"> Detailed </w:t>
            </w:r>
            <w:r>
              <w:rPr>
                <w:rStyle w:val="normaltextrun"/>
                <w:shd w:val="clear" w:color="auto" w:fill="FFFFFF"/>
              </w:rPr>
              <w:t xml:space="preserve">Ministerial Reporting Criteria </w:t>
            </w:r>
            <w:r w:rsidRPr="00503753">
              <w:rPr>
                <w:rStyle w:val="normaltextrun"/>
                <w:shd w:val="clear" w:color="auto" w:fill="FFFFFF"/>
              </w:rPr>
              <w:t>references removed.</w:t>
            </w:r>
          </w:p>
        </w:tc>
      </w:tr>
      <w:tr w:rsidR="005F3506" w14:paraId="28F78D03" w14:textId="77777777" w:rsidTr="00727A4E">
        <w:tc>
          <w:tcPr>
            <w:tcW w:w="1728" w:type="dxa"/>
          </w:tcPr>
          <w:p w14:paraId="33BA28AF" w14:textId="77777777" w:rsidR="005F3506" w:rsidRDefault="005F3506" w:rsidP="00727A4E">
            <w:pPr>
              <w:spacing w:before="60" w:after="60"/>
            </w:pPr>
            <w:r>
              <w:t>1.5</w:t>
            </w:r>
          </w:p>
        </w:tc>
        <w:tc>
          <w:tcPr>
            <w:tcW w:w="7288" w:type="dxa"/>
          </w:tcPr>
          <w:p w14:paraId="07B795B9" w14:textId="77777777" w:rsidR="005F3506" w:rsidRPr="00503753" w:rsidRDefault="005F3506" w:rsidP="00727A4E">
            <w:pPr>
              <w:spacing w:before="60" w:after="60"/>
              <w:rPr>
                <w:shd w:val="clear" w:color="auto" w:fill="FFFFFF"/>
              </w:rPr>
            </w:pPr>
            <w:r>
              <w:rPr>
                <w:shd w:val="clear" w:color="auto" w:fill="FFFFFF"/>
              </w:rPr>
              <w:t>Minor update to section 2 to include incident significance g</w:t>
            </w:r>
            <w:r>
              <w:t>uidance.</w:t>
            </w:r>
          </w:p>
        </w:tc>
      </w:tr>
    </w:tbl>
    <w:p w14:paraId="26312E7E" w14:textId="77777777" w:rsidR="00FF76A4" w:rsidRDefault="00FF76A4" w:rsidP="000E6E07"/>
    <w:sectPr w:rsidR="00FF76A4" w:rsidSect="004C4FA8">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F42C7E" w14:textId="77777777" w:rsidR="000F5AC3" w:rsidRDefault="000F5AC3" w:rsidP="007D199A">
      <w:pPr>
        <w:spacing w:after="0"/>
      </w:pPr>
      <w:r>
        <w:separator/>
      </w:r>
    </w:p>
    <w:p w14:paraId="665BB9EF" w14:textId="77777777" w:rsidR="000F5AC3" w:rsidRDefault="000F5AC3"/>
  </w:endnote>
  <w:endnote w:type="continuationSeparator" w:id="0">
    <w:p w14:paraId="541072C1" w14:textId="77777777" w:rsidR="000F5AC3" w:rsidRDefault="000F5AC3" w:rsidP="007D199A">
      <w:pPr>
        <w:spacing w:after="0"/>
      </w:pPr>
      <w:r>
        <w:continuationSeparator/>
      </w:r>
    </w:p>
    <w:p w14:paraId="160F2FF5" w14:textId="77777777" w:rsidR="000F5AC3" w:rsidRDefault="000F5AC3"/>
  </w:endnote>
  <w:endnote w:type="continuationNotice" w:id="1">
    <w:p w14:paraId="69345773" w14:textId="77777777" w:rsidR="000F5AC3" w:rsidRDefault="000F5AC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63DE20E4" w:rsidR="007C3C1D" w:rsidRPr="006A525B" w:rsidRDefault="007C3C1D" w:rsidP="007C3C1D">
    <w:pPr>
      <w:pStyle w:val="Footer"/>
      <w:jc w:val="left"/>
      <w:rPr>
        <w:szCs w:val="2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63EE04C1" w:rsidR="00CE6198" w:rsidRPr="00A53D2F" w:rsidRDefault="00A53D2F" w:rsidP="008229BA">
    <w:pPr>
      <w:pStyle w:val="Footer"/>
      <w:rPr>
        <w:rStyle w:val="PageNumber"/>
        <w:bCs/>
      </w:rPr>
    </w:pPr>
    <w:r w:rsidRPr="00A53D2F">
      <w:rPr>
        <w:rStyle w:val="PageNumber"/>
        <w:bCs/>
      </w:rPr>
      <w:t xml:space="preserve">Page | </w:t>
    </w:r>
    <w:r w:rsidRPr="00A53D2F">
      <w:rPr>
        <w:rStyle w:val="PageNumber"/>
        <w:bCs/>
      </w:rPr>
      <w:fldChar w:fldCharType="begin"/>
    </w:r>
    <w:r w:rsidRPr="00A53D2F">
      <w:rPr>
        <w:rStyle w:val="PageNumber"/>
        <w:bCs/>
      </w:rPr>
      <w:instrText>PAGE   \* MERGEFORMAT</w:instrText>
    </w:r>
    <w:r w:rsidRPr="00A53D2F">
      <w:rPr>
        <w:rStyle w:val="PageNumber"/>
        <w:bCs/>
      </w:rPr>
      <w:fldChar w:fldCharType="separate"/>
    </w:r>
    <w:r w:rsidRPr="00A53D2F">
      <w:rPr>
        <w:rStyle w:val="PageNumber"/>
        <w:bCs/>
      </w:rPr>
      <w:t>1</w:t>
    </w:r>
    <w:r w:rsidRPr="00A53D2F">
      <w:rPr>
        <w:rStyle w:val="PageNumber"/>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399A82" w14:textId="77777777" w:rsidR="000F5AC3" w:rsidRPr="005E0344" w:rsidRDefault="000F5AC3" w:rsidP="005E0344">
      <w:pPr>
        <w:spacing w:after="120"/>
        <w:rPr>
          <w:color w:val="000000" w:themeColor="text2"/>
        </w:rPr>
      </w:pPr>
      <w:r w:rsidRPr="005E0344">
        <w:rPr>
          <w:color w:val="000000" w:themeColor="text2"/>
        </w:rPr>
        <w:separator/>
      </w:r>
    </w:p>
  </w:footnote>
  <w:footnote w:type="continuationSeparator" w:id="0">
    <w:p w14:paraId="553E4A03" w14:textId="77777777" w:rsidR="000F5AC3" w:rsidRPr="005E0344" w:rsidRDefault="000F5AC3" w:rsidP="0090581D">
      <w:pPr>
        <w:spacing w:after="120"/>
        <w:rPr>
          <w:color w:val="000000" w:themeColor="text2"/>
        </w:rPr>
      </w:pPr>
      <w:r w:rsidRPr="005E0344">
        <w:rPr>
          <w:color w:val="000000" w:themeColor="text2"/>
        </w:rPr>
        <w:continuationSeparator/>
      </w:r>
    </w:p>
    <w:p w14:paraId="51AA2D34" w14:textId="77777777" w:rsidR="000F5AC3" w:rsidRDefault="000F5AC3"/>
  </w:footnote>
  <w:footnote w:type="continuationNotice" w:id="1">
    <w:p w14:paraId="5A579841" w14:textId="77777777" w:rsidR="000F5AC3" w:rsidRDefault="000F5AC3">
      <w:pPr>
        <w:spacing w:after="0"/>
      </w:pPr>
    </w:p>
    <w:p w14:paraId="6D78E195" w14:textId="77777777" w:rsidR="000F5AC3" w:rsidRDefault="000F5AC3"/>
  </w:footnote>
  <w:footnote w:id="2">
    <w:p w14:paraId="6327E0F6" w14:textId="77777777" w:rsidR="008D01C9" w:rsidRDefault="008D01C9" w:rsidP="008D01C9">
      <w:pPr>
        <w:pStyle w:val="FootnoteText"/>
      </w:pPr>
    </w:p>
  </w:footnote>
  <w:footnote w:id="3">
    <w:p w14:paraId="47F47E50" w14:textId="77777777" w:rsidR="008D01C9" w:rsidRDefault="008D01C9" w:rsidP="008D01C9">
      <w:pPr>
        <w:pStyle w:val="FootnoteText"/>
      </w:pPr>
    </w:p>
  </w:footnote>
  <w:footnote w:id="4">
    <w:p w14:paraId="01689C88" w14:textId="77777777" w:rsidR="000E6E07" w:rsidRDefault="000E6E07" w:rsidP="000E6E07">
      <w:pPr>
        <w:pStyle w:val="FootnoteText"/>
      </w:pPr>
      <w:r>
        <w:rPr>
          <w:rStyle w:val="FootnoteReference"/>
        </w:rPr>
        <w:footnoteRef/>
      </w:r>
      <w:r>
        <w:t xml:space="preserve"> ‘excepted matter’ is defined in the Nuclear Installations (Excepted Matter) Regulations 2017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471EA3A3" w:rsidR="00CE6198" w:rsidRPr="00744FD2" w:rsidRDefault="00276272" w:rsidP="00744FD2">
    <w:pPr>
      <w:pStyle w:val="Header"/>
      <w:rPr>
        <w:sz w:val="20"/>
        <w:szCs w:val="24"/>
      </w:rPr>
    </w:pPr>
    <w:sdt>
      <w:sdtPr>
        <w:rPr>
          <w:sz w:val="20"/>
          <w:szCs w:val="24"/>
        </w:rPr>
        <w:alias w:val="Title"/>
        <w:tag w:val=""/>
        <w:id w:val="-1471275927"/>
        <w:placeholder>
          <w:docPart w:val="77634869B9C241578CC4AA4D0AD5BFD9"/>
        </w:placeholder>
        <w:dataBinding w:prefixMappings="xmlns:ns0='http://purl.org/dc/elements/1.1/' xmlns:ns1='http://schemas.openxmlformats.org/package/2006/metadata/core-properties' " w:xpath="/ns1:coreProperties[1]/ns0:title[1]" w:storeItemID="{6C3C8BC8-F283-45AE-878A-BAB7291924A1}"/>
        <w:text/>
      </w:sdtPr>
      <w:sdtEndPr/>
      <w:sdtContent>
        <w:r w:rsidR="00B92718">
          <w:rPr>
            <w:sz w:val="20"/>
            <w:szCs w:val="24"/>
          </w:rPr>
          <w:t>Notification Guidance for Incidents involving Nuclear or Radiological Safety</w:t>
        </w:r>
      </w:sdtContent>
    </w:sdt>
    <w:r w:rsidR="00744FD2" w:rsidRPr="003A7E1C">
      <w:rPr>
        <w:sz w:val="20"/>
        <w:szCs w:val="24"/>
      </w:rPr>
      <w:t xml:space="preserve"> | Issue No: </w:t>
    </w:r>
    <w:r w:rsidR="00E00231">
      <w:rPr>
        <w:sz w:val="20"/>
        <w:szCs w:val="24"/>
      </w:rPr>
      <w:t>1.</w:t>
    </w:r>
    <w:r w:rsidR="00FC7EDB">
      <w:rPr>
        <w:sz w:val="20"/>
        <w:szCs w:val="24"/>
      </w:rPr>
      <w:t>5</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313A54B3" w:rsidR="00177666" w:rsidRPr="003A7E1C" w:rsidRDefault="00276272" w:rsidP="009E0E52">
    <w:pPr>
      <w:pStyle w:val="Header"/>
      <w:rPr>
        <w:sz w:val="20"/>
        <w:szCs w:val="24"/>
      </w:rPr>
    </w:pPr>
    <w:sdt>
      <w:sdtPr>
        <w:rPr>
          <w:sz w:val="20"/>
          <w:szCs w:val="24"/>
        </w:rPr>
        <w:alias w:val="Title"/>
        <w:tag w:val=""/>
        <w:id w:val="-545993998"/>
        <w:placeholder>
          <w:docPart w:val="EAD4CFF72DAF481F821FAF7A0412267D"/>
        </w:placeholder>
        <w:dataBinding w:prefixMappings="xmlns:ns0='http://purl.org/dc/elements/1.1/' xmlns:ns1='http://schemas.openxmlformats.org/package/2006/metadata/core-properties' " w:xpath="/ns1:coreProperties[1]/ns0:title[1]" w:storeItemID="{6C3C8BC8-F283-45AE-878A-BAB7291924A1}"/>
        <w:text/>
      </w:sdtPr>
      <w:sdtEndPr/>
      <w:sdtContent>
        <w:r w:rsidR="00B92718">
          <w:rPr>
            <w:sz w:val="20"/>
            <w:szCs w:val="24"/>
          </w:rPr>
          <w:t>Notification Guidance for Incidents involving Nuclear or Radiological Safety</w:t>
        </w:r>
      </w:sdtContent>
    </w:sdt>
    <w:r w:rsidR="004E3932" w:rsidRPr="003A7E1C">
      <w:rPr>
        <w:sz w:val="20"/>
        <w:szCs w:val="24"/>
      </w:rPr>
      <w:t xml:space="preserve"> | Issue No.: </w:t>
    </w:r>
    <w:r w:rsidR="003C64E1">
      <w:rPr>
        <w:sz w:val="20"/>
        <w:szCs w:val="24"/>
      </w:rPr>
      <w:t>1.</w:t>
    </w:r>
    <w:r w:rsidR="00FC7EDB">
      <w:rPr>
        <w:sz w:val="20"/>
        <w:szCs w:val="24"/>
      </w:rPr>
      <w:t>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2371781"/>
    <w:multiLevelType w:val="multilevel"/>
    <w:tmpl w:val="F5182C50"/>
    <w:lvl w:ilvl="0">
      <w:start w:val="1"/>
      <w:numFmt w:val="decimal"/>
      <w:lvlText w:val="%1"/>
      <w:lvlJc w:val="left"/>
      <w:pPr>
        <w:ind w:left="503" w:hanging="503"/>
      </w:pPr>
      <w:rPr>
        <w:rFonts w:ascii="Arial" w:eastAsiaTheme="majorEastAsia" w:hAnsi="Arial" w:cs="Arial" w:hint="default"/>
        <w:color w:val="D13438"/>
        <w:sz w:val="36"/>
        <w:u w:val="single"/>
      </w:rPr>
    </w:lvl>
    <w:lvl w:ilvl="1">
      <w:start w:val="4"/>
      <w:numFmt w:val="decimal"/>
      <w:lvlText w:val="%1.%2"/>
      <w:lvlJc w:val="left"/>
      <w:pPr>
        <w:ind w:left="645" w:hanging="503"/>
      </w:pPr>
      <w:rPr>
        <w:rFonts w:ascii="Arial" w:eastAsiaTheme="majorEastAsia" w:hAnsi="Arial" w:cs="Arial" w:hint="default"/>
        <w:color w:val="22413A"/>
        <w:sz w:val="36"/>
        <w:u w:val="none"/>
      </w:rPr>
    </w:lvl>
    <w:lvl w:ilvl="2">
      <w:start w:val="1"/>
      <w:numFmt w:val="decimal"/>
      <w:lvlText w:val="%1.%2.%3"/>
      <w:lvlJc w:val="left"/>
      <w:pPr>
        <w:ind w:left="2422" w:hanging="720"/>
      </w:pPr>
      <w:rPr>
        <w:rFonts w:ascii="Arial" w:eastAsiaTheme="majorEastAsia" w:hAnsi="Arial" w:cs="Arial" w:hint="default"/>
        <w:color w:val="D13438"/>
        <w:sz w:val="36"/>
        <w:u w:val="single"/>
      </w:rPr>
    </w:lvl>
    <w:lvl w:ilvl="3">
      <w:start w:val="1"/>
      <w:numFmt w:val="decimal"/>
      <w:lvlText w:val="%1.%2.%3.%4"/>
      <w:lvlJc w:val="left"/>
      <w:pPr>
        <w:ind w:left="3273" w:hanging="720"/>
      </w:pPr>
      <w:rPr>
        <w:rFonts w:ascii="Arial" w:eastAsiaTheme="majorEastAsia" w:hAnsi="Arial" w:cs="Arial" w:hint="default"/>
        <w:color w:val="D13438"/>
        <w:sz w:val="36"/>
        <w:u w:val="single"/>
      </w:rPr>
    </w:lvl>
    <w:lvl w:ilvl="4">
      <w:start w:val="1"/>
      <w:numFmt w:val="decimal"/>
      <w:lvlText w:val="%1.%2.%3.%4.%5"/>
      <w:lvlJc w:val="left"/>
      <w:pPr>
        <w:ind w:left="4124" w:hanging="720"/>
      </w:pPr>
      <w:rPr>
        <w:rFonts w:ascii="Arial" w:eastAsiaTheme="majorEastAsia" w:hAnsi="Arial" w:cs="Arial" w:hint="default"/>
        <w:color w:val="D13438"/>
        <w:sz w:val="36"/>
        <w:u w:val="single"/>
      </w:rPr>
    </w:lvl>
    <w:lvl w:ilvl="5">
      <w:start w:val="1"/>
      <w:numFmt w:val="decimal"/>
      <w:lvlText w:val="%1.%2.%3.%4.%5.%6"/>
      <w:lvlJc w:val="left"/>
      <w:pPr>
        <w:ind w:left="5335" w:hanging="1080"/>
      </w:pPr>
      <w:rPr>
        <w:rFonts w:ascii="Arial" w:eastAsiaTheme="majorEastAsia" w:hAnsi="Arial" w:cs="Arial" w:hint="default"/>
        <w:color w:val="D13438"/>
        <w:sz w:val="36"/>
        <w:u w:val="single"/>
      </w:rPr>
    </w:lvl>
    <w:lvl w:ilvl="6">
      <w:start w:val="1"/>
      <w:numFmt w:val="decimal"/>
      <w:lvlText w:val="%1.%2.%3.%4.%5.%6.%7"/>
      <w:lvlJc w:val="left"/>
      <w:pPr>
        <w:ind w:left="6186" w:hanging="1080"/>
      </w:pPr>
      <w:rPr>
        <w:rFonts w:ascii="Arial" w:eastAsiaTheme="majorEastAsia" w:hAnsi="Arial" w:cs="Arial" w:hint="default"/>
        <w:color w:val="D13438"/>
        <w:sz w:val="36"/>
        <w:u w:val="single"/>
      </w:rPr>
    </w:lvl>
    <w:lvl w:ilvl="7">
      <w:start w:val="1"/>
      <w:numFmt w:val="decimal"/>
      <w:lvlText w:val="%1.%2.%3.%4.%5.%6.%7.%8"/>
      <w:lvlJc w:val="left"/>
      <w:pPr>
        <w:ind w:left="7397" w:hanging="1440"/>
      </w:pPr>
      <w:rPr>
        <w:rFonts w:ascii="Arial" w:eastAsiaTheme="majorEastAsia" w:hAnsi="Arial" w:cs="Arial" w:hint="default"/>
        <w:color w:val="D13438"/>
        <w:sz w:val="36"/>
        <w:u w:val="single"/>
      </w:rPr>
    </w:lvl>
    <w:lvl w:ilvl="8">
      <w:start w:val="1"/>
      <w:numFmt w:val="decimal"/>
      <w:lvlText w:val="%1.%2.%3.%4.%5.%6.%7.%8.%9"/>
      <w:lvlJc w:val="left"/>
      <w:pPr>
        <w:ind w:left="8248" w:hanging="1440"/>
      </w:pPr>
      <w:rPr>
        <w:rFonts w:ascii="Arial" w:eastAsiaTheme="majorEastAsia" w:hAnsi="Arial" w:cs="Arial" w:hint="default"/>
        <w:color w:val="D13438"/>
        <w:sz w:val="36"/>
        <w:u w:val="single"/>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9057AED"/>
    <w:multiLevelType w:val="hybridMultilevel"/>
    <w:tmpl w:val="5D8EAA36"/>
    <w:lvl w:ilvl="0" w:tplc="47060712">
      <w:start w:val="1"/>
      <w:numFmt w:val="decimal"/>
      <w:lvlText w:val="%1."/>
      <w:lvlJc w:val="left"/>
      <w:pPr>
        <w:ind w:left="1020" w:hanging="360"/>
      </w:pPr>
    </w:lvl>
    <w:lvl w:ilvl="1" w:tplc="A97A5C62">
      <w:start w:val="1"/>
      <w:numFmt w:val="decimal"/>
      <w:lvlText w:val="%2."/>
      <w:lvlJc w:val="left"/>
      <w:pPr>
        <w:ind w:left="1020" w:hanging="360"/>
      </w:pPr>
    </w:lvl>
    <w:lvl w:ilvl="2" w:tplc="9946B542">
      <w:start w:val="1"/>
      <w:numFmt w:val="decimal"/>
      <w:lvlText w:val="%3."/>
      <w:lvlJc w:val="left"/>
      <w:pPr>
        <w:ind w:left="1020" w:hanging="360"/>
      </w:pPr>
    </w:lvl>
    <w:lvl w:ilvl="3" w:tplc="23DE8230">
      <w:start w:val="1"/>
      <w:numFmt w:val="decimal"/>
      <w:lvlText w:val="%4."/>
      <w:lvlJc w:val="left"/>
      <w:pPr>
        <w:ind w:left="1020" w:hanging="360"/>
      </w:pPr>
    </w:lvl>
    <w:lvl w:ilvl="4" w:tplc="F462F534">
      <w:start w:val="1"/>
      <w:numFmt w:val="decimal"/>
      <w:lvlText w:val="%5."/>
      <w:lvlJc w:val="left"/>
      <w:pPr>
        <w:ind w:left="1020" w:hanging="360"/>
      </w:pPr>
    </w:lvl>
    <w:lvl w:ilvl="5" w:tplc="91142B26">
      <w:start w:val="1"/>
      <w:numFmt w:val="decimal"/>
      <w:lvlText w:val="%6."/>
      <w:lvlJc w:val="left"/>
      <w:pPr>
        <w:ind w:left="1020" w:hanging="360"/>
      </w:pPr>
    </w:lvl>
    <w:lvl w:ilvl="6" w:tplc="DCF2DD4C">
      <w:start w:val="1"/>
      <w:numFmt w:val="decimal"/>
      <w:lvlText w:val="%7."/>
      <w:lvlJc w:val="left"/>
      <w:pPr>
        <w:ind w:left="1020" w:hanging="360"/>
      </w:pPr>
    </w:lvl>
    <w:lvl w:ilvl="7" w:tplc="4F804AF4">
      <w:start w:val="1"/>
      <w:numFmt w:val="decimal"/>
      <w:lvlText w:val="%8."/>
      <w:lvlJc w:val="left"/>
      <w:pPr>
        <w:ind w:left="1020" w:hanging="360"/>
      </w:pPr>
    </w:lvl>
    <w:lvl w:ilvl="8" w:tplc="CD0A6E56">
      <w:start w:val="1"/>
      <w:numFmt w:val="decimal"/>
      <w:lvlText w:val="%9."/>
      <w:lvlJc w:val="left"/>
      <w:pPr>
        <w:ind w:left="1020" w:hanging="360"/>
      </w:pPr>
    </w:lvl>
  </w:abstractNum>
  <w:abstractNum w:abstractNumId="13" w15:restartNumberingAfterBreak="0">
    <w:nsid w:val="1F4601F8"/>
    <w:multiLevelType w:val="hybridMultilevel"/>
    <w:tmpl w:val="8496EC48"/>
    <w:lvl w:ilvl="0" w:tplc="3D6CCCC8">
      <w:start w:val="1"/>
      <w:numFmt w:val="decimal"/>
      <w:lvlText w:val="%1."/>
      <w:lvlJc w:val="left"/>
      <w:pPr>
        <w:ind w:left="1020" w:hanging="360"/>
      </w:pPr>
    </w:lvl>
    <w:lvl w:ilvl="1" w:tplc="B09E1BAE">
      <w:start w:val="1"/>
      <w:numFmt w:val="decimal"/>
      <w:lvlText w:val="%2."/>
      <w:lvlJc w:val="left"/>
      <w:pPr>
        <w:ind w:left="1020" w:hanging="360"/>
      </w:pPr>
    </w:lvl>
    <w:lvl w:ilvl="2" w:tplc="455C2D94">
      <w:start w:val="1"/>
      <w:numFmt w:val="decimal"/>
      <w:lvlText w:val="%3."/>
      <w:lvlJc w:val="left"/>
      <w:pPr>
        <w:ind w:left="1020" w:hanging="360"/>
      </w:pPr>
    </w:lvl>
    <w:lvl w:ilvl="3" w:tplc="F6082E98">
      <w:start w:val="1"/>
      <w:numFmt w:val="decimal"/>
      <w:lvlText w:val="%4."/>
      <w:lvlJc w:val="left"/>
      <w:pPr>
        <w:ind w:left="1020" w:hanging="360"/>
      </w:pPr>
    </w:lvl>
    <w:lvl w:ilvl="4" w:tplc="F0AEC6DC">
      <w:start w:val="1"/>
      <w:numFmt w:val="decimal"/>
      <w:lvlText w:val="%5."/>
      <w:lvlJc w:val="left"/>
      <w:pPr>
        <w:ind w:left="1020" w:hanging="360"/>
      </w:pPr>
    </w:lvl>
    <w:lvl w:ilvl="5" w:tplc="74545230">
      <w:start w:val="1"/>
      <w:numFmt w:val="decimal"/>
      <w:lvlText w:val="%6."/>
      <w:lvlJc w:val="left"/>
      <w:pPr>
        <w:ind w:left="1020" w:hanging="360"/>
      </w:pPr>
    </w:lvl>
    <w:lvl w:ilvl="6" w:tplc="575A6EEA">
      <w:start w:val="1"/>
      <w:numFmt w:val="decimal"/>
      <w:lvlText w:val="%7."/>
      <w:lvlJc w:val="left"/>
      <w:pPr>
        <w:ind w:left="1020" w:hanging="360"/>
      </w:pPr>
    </w:lvl>
    <w:lvl w:ilvl="7" w:tplc="7A84A562">
      <w:start w:val="1"/>
      <w:numFmt w:val="decimal"/>
      <w:lvlText w:val="%8."/>
      <w:lvlJc w:val="left"/>
      <w:pPr>
        <w:ind w:left="1020" w:hanging="360"/>
      </w:pPr>
    </w:lvl>
    <w:lvl w:ilvl="8" w:tplc="1974F376">
      <w:start w:val="1"/>
      <w:numFmt w:val="decimal"/>
      <w:lvlText w:val="%9."/>
      <w:lvlJc w:val="left"/>
      <w:pPr>
        <w:ind w:left="1020" w:hanging="360"/>
      </w:pPr>
    </w:lvl>
  </w:abstractNum>
  <w:abstractNum w:abstractNumId="14"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98C22A1"/>
    <w:multiLevelType w:val="hybridMultilevel"/>
    <w:tmpl w:val="837818C8"/>
    <w:lvl w:ilvl="0" w:tplc="0576F8A4">
      <w:start w:val="1"/>
      <w:numFmt w:val="decimal"/>
      <w:lvlText w:val="%1."/>
      <w:lvlJc w:val="left"/>
      <w:pPr>
        <w:ind w:left="1020" w:hanging="360"/>
      </w:pPr>
    </w:lvl>
    <w:lvl w:ilvl="1" w:tplc="3DD8F8AC">
      <w:start w:val="1"/>
      <w:numFmt w:val="decimal"/>
      <w:lvlText w:val="%2."/>
      <w:lvlJc w:val="left"/>
      <w:pPr>
        <w:ind w:left="1020" w:hanging="360"/>
      </w:pPr>
    </w:lvl>
    <w:lvl w:ilvl="2" w:tplc="9F2871B0">
      <w:start w:val="1"/>
      <w:numFmt w:val="decimal"/>
      <w:lvlText w:val="%3."/>
      <w:lvlJc w:val="left"/>
      <w:pPr>
        <w:ind w:left="1020" w:hanging="360"/>
      </w:pPr>
    </w:lvl>
    <w:lvl w:ilvl="3" w:tplc="DD964BC0">
      <w:start w:val="1"/>
      <w:numFmt w:val="decimal"/>
      <w:lvlText w:val="%4."/>
      <w:lvlJc w:val="left"/>
      <w:pPr>
        <w:ind w:left="1020" w:hanging="360"/>
      </w:pPr>
    </w:lvl>
    <w:lvl w:ilvl="4" w:tplc="76BEFC48">
      <w:start w:val="1"/>
      <w:numFmt w:val="decimal"/>
      <w:lvlText w:val="%5."/>
      <w:lvlJc w:val="left"/>
      <w:pPr>
        <w:ind w:left="1020" w:hanging="360"/>
      </w:pPr>
    </w:lvl>
    <w:lvl w:ilvl="5" w:tplc="1CA67E1C">
      <w:start w:val="1"/>
      <w:numFmt w:val="decimal"/>
      <w:lvlText w:val="%6."/>
      <w:lvlJc w:val="left"/>
      <w:pPr>
        <w:ind w:left="1020" w:hanging="360"/>
      </w:pPr>
    </w:lvl>
    <w:lvl w:ilvl="6" w:tplc="9B8E474C">
      <w:start w:val="1"/>
      <w:numFmt w:val="decimal"/>
      <w:lvlText w:val="%7."/>
      <w:lvlJc w:val="left"/>
      <w:pPr>
        <w:ind w:left="1020" w:hanging="360"/>
      </w:pPr>
    </w:lvl>
    <w:lvl w:ilvl="7" w:tplc="9ECC6A7A">
      <w:start w:val="1"/>
      <w:numFmt w:val="decimal"/>
      <w:lvlText w:val="%8."/>
      <w:lvlJc w:val="left"/>
      <w:pPr>
        <w:ind w:left="1020" w:hanging="360"/>
      </w:pPr>
    </w:lvl>
    <w:lvl w:ilvl="8" w:tplc="68840E6C">
      <w:start w:val="1"/>
      <w:numFmt w:val="decimal"/>
      <w:lvlText w:val="%9."/>
      <w:lvlJc w:val="left"/>
      <w:pPr>
        <w:ind w:left="1020" w:hanging="360"/>
      </w:pPr>
    </w:lvl>
  </w:abstractNum>
  <w:abstractNum w:abstractNumId="16"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4D95711"/>
    <w:multiLevelType w:val="hybridMultilevel"/>
    <w:tmpl w:val="22461BD6"/>
    <w:lvl w:ilvl="0" w:tplc="9F46D58E">
      <w:start w:val="1"/>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4D61534"/>
    <w:multiLevelType w:val="hybridMultilevel"/>
    <w:tmpl w:val="3C10C5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5F46359"/>
    <w:multiLevelType w:val="hybridMultilevel"/>
    <w:tmpl w:val="F5461EF6"/>
    <w:lvl w:ilvl="0" w:tplc="8456645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6090A82"/>
    <w:multiLevelType w:val="hybridMultilevel"/>
    <w:tmpl w:val="7EB42B76"/>
    <w:lvl w:ilvl="0" w:tplc="A9E42A42">
      <w:start w:val="1"/>
      <w:numFmt w:val="bullet"/>
      <w:lvlText w:val=""/>
      <w:lvlJc w:val="left"/>
      <w:pPr>
        <w:ind w:left="1571" w:hanging="360"/>
      </w:pPr>
      <w:rPr>
        <w:rFonts w:ascii="Wingdings" w:hAnsi="Wingdings" w:hint="default"/>
      </w:rPr>
    </w:lvl>
    <w:lvl w:ilvl="1" w:tplc="08090003">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6" w15:restartNumberingAfterBreak="0">
    <w:nsid w:val="79447535"/>
    <w:multiLevelType w:val="hybridMultilevel"/>
    <w:tmpl w:val="10F03B5C"/>
    <w:lvl w:ilvl="0" w:tplc="C6ECFBEA">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7D863EDD"/>
    <w:multiLevelType w:val="multilevel"/>
    <w:tmpl w:val="6C8C9D44"/>
    <w:lvl w:ilvl="0">
      <w:start w:val="1"/>
      <w:numFmt w:val="decimal"/>
      <w:pStyle w:val="NumberedParagraph"/>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508104855">
    <w:abstractNumId w:val="9"/>
  </w:num>
  <w:num w:numId="2" w16cid:durableId="655570559">
    <w:abstractNumId w:val="7"/>
  </w:num>
  <w:num w:numId="3" w16cid:durableId="791944251">
    <w:abstractNumId w:val="6"/>
  </w:num>
  <w:num w:numId="4" w16cid:durableId="1969125229">
    <w:abstractNumId w:val="5"/>
  </w:num>
  <w:num w:numId="5" w16cid:durableId="1101410692">
    <w:abstractNumId w:val="4"/>
  </w:num>
  <w:num w:numId="6" w16cid:durableId="1413309256">
    <w:abstractNumId w:val="8"/>
  </w:num>
  <w:num w:numId="7" w16cid:durableId="2043361040">
    <w:abstractNumId w:val="3"/>
  </w:num>
  <w:num w:numId="8" w16cid:durableId="500003620">
    <w:abstractNumId w:val="2"/>
  </w:num>
  <w:num w:numId="9" w16cid:durableId="820847008">
    <w:abstractNumId w:val="1"/>
  </w:num>
  <w:num w:numId="10" w16cid:durableId="916406473">
    <w:abstractNumId w:val="0"/>
  </w:num>
  <w:num w:numId="11" w16cid:durableId="719133875">
    <w:abstractNumId w:val="11"/>
  </w:num>
  <w:num w:numId="12" w16cid:durableId="1265113928">
    <w:abstractNumId w:val="24"/>
  </w:num>
  <w:num w:numId="13" w16cid:durableId="1915507873">
    <w:abstractNumId w:val="18"/>
  </w:num>
  <w:num w:numId="14" w16cid:durableId="1750346747">
    <w:abstractNumId w:val="14"/>
  </w:num>
  <w:num w:numId="15" w16cid:durableId="1820607922">
    <w:abstractNumId w:val="24"/>
    <w:lvlOverride w:ilvl="0">
      <w:startOverride w:val="1"/>
    </w:lvlOverride>
  </w:num>
  <w:num w:numId="16" w16cid:durableId="294146709">
    <w:abstractNumId w:val="18"/>
    <w:lvlOverride w:ilvl="0">
      <w:startOverride w:val="1"/>
    </w:lvlOverride>
  </w:num>
  <w:num w:numId="17" w16cid:durableId="834615613">
    <w:abstractNumId w:val="14"/>
    <w:lvlOverride w:ilvl="0">
      <w:startOverride w:val="1"/>
    </w:lvlOverride>
  </w:num>
  <w:num w:numId="18" w16cid:durableId="236330439">
    <w:abstractNumId w:val="22"/>
  </w:num>
  <w:num w:numId="19" w16cid:durableId="118883941">
    <w:abstractNumId w:val="20"/>
  </w:num>
  <w:num w:numId="20" w16cid:durableId="875433615">
    <w:abstractNumId w:val="17"/>
  </w:num>
  <w:num w:numId="21" w16cid:durableId="1595894696">
    <w:abstractNumId w:val="21"/>
  </w:num>
  <w:num w:numId="22" w16cid:durableId="1572613651">
    <w:abstractNumId w:val="16"/>
  </w:num>
  <w:num w:numId="23" w16cid:durableId="1266160082">
    <w:abstractNumId w:val="27"/>
  </w:num>
  <w:num w:numId="24" w16cid:durableId="235483124">
    <w:abstractNumId w:val="25"/>
  </w:num>
  <w:num w:numId="25" w16cid:durableId="127551374">
    <w:abstractNumId w:val="26"/>
    <w:lvlOverride w:ilvl="0">
      <w:startOverride w:val="1"/>
    </w:lvlOverride>
  </w:num>
  <w:num w:numId="26" w16cid:durableId="1256399506">
    <w:abstractNumId w:val="13"/>
  </w:num>
  <w:num w:numId="27" w16cid:durableId="1323117050">
    <w:abstractNumId w:val="15"/>
  </w:num>
  <w:num w:numId="28" w16cid:durableId="771702209">
    <w:abstractNumId w:val="19"/>
  </w:num>
  <w:num w:numId="29" w16cid:durableId="664668768">
    <w:abstractNumId w:val="12"/>
  </w:num>
  <w:num w:numId="30" w16cid:durableId="1853184107">
    <w:abstractNumId w:val="10"/>
  </w:num>
  <w:num w:numId="31" w16cid:durableId="558832099">
    <w:abstractNumId w:val="26"/>
  </w:num>
  <w:num w:numId="32" w16cid:durableId="324089034">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6E"/>
    <w:rsid w:val="00000C4C"/>
    <w:rsid w:val="00000E30"/>
    <w:rsid w:val="00002389"/>
    <w:rsid w:val="00002576"/>
    <w:rsid w:val="00002F03"/>
    <w:rsid w:val="00004062"/>
    <w:rsid w:val="00004221"/>
    <w:rsid w:val="00004C16"/>
    <w:rsid w:val="00006578"/>
    <w:rsid w:val="00011141"/>
    <w:rsid w:val="00011177"/>
    <w:rsid w:val="00013992"/>
    <w:rsid w:val="000143E2"/>
    <w:rsid w:val="00014814"/>
    <w:rsid w:val="0001528F"/>
    <w:rsid w:val="00023BA6"/>
    <w:rsid w:val="00024522"/>
    <w:rsid w:val="00024B2E"/>
    <w:rsid w:val="00026735"/>
    <w:rsid w:val="00026869"/>
    <w:rsid w:val="000277BE"/>
    <w:rsid w:val="00027D37"/>
    <w:rsid w:val="00027F4F"/>
    <w:rsid w:val="00030198"/>
    <w:rsid w:val="00030430"/>
    <w:rsid w:val="00030699"/>
    <w:rsid w:val="000306E1"/>
    <w:rsid w:val="0003078E"/>
    <w:rsid w:val="00030BB7"/>
    <w:rsid w:val="00031B89"/>
    <w:rsid w:val="000320D9"/>
    <w:rsid w:val="000338C8"/>
    <w:rsid w:val="00033C0E"/>
    <w:rsid w:val="00034136"/>
    <w:rsid w:val="0003481A"/>
    <w:rsid w:val="0003693D"/>
    <w:rsid w:val="000379BE"/>
    <w:rsid w:val="00042E59"/>
    <w:rsid w:val="00042F52"/>
    <w:rsid w:val="00043A45"/>
    <w:rsid w:val="0004440F"/>
    <w:rsid w:val="00045687"/>
    <w:rsid w:val="00046CC0"/>
    <w:rsid w:val="0004702D"/>
    <w:rsid w:val="00047649"/>
    <w:rsid w:val="00047B31"/>
    <w:rsid w:val="00050916"/>
    <w:rsid w:val="00050E13"/>
    <w:rsid w:val="00051610"/>
    <w:rsid w:val="00051C28"/>
    <w:rsid w:val="00052841"/>
    <w:rsid w:val="00052C8A"/>
    <w:rsid w:val="000540F3"/>
    <w:rsid w:val="00054480"/>
    <w:rsid w:val="000548C8"/>
    <w:rsid w:val="00056B84"/>
    <w:rsid w:val="0006010B"/>
    <w:rsid w:val="00060996"/>
    <w:rsid w:val="00060DC1"/>
    <w:rsid w:val="000615F8"/>
    <w:rsid w:val="000624C0"/>
    <w:rsid w:val="00070F3A"/>
    <w:rsid w:val="00071925"/>
    <w:rsid w:val="00074CFF"/>
    <w:rsid w:val="0007557B"/>
    <w:rsid w:val="00075605"/>
    <w:rsid w:val="000758DC"/>
    <w:rsid w:val="00075C66"/>
    <w:rsid w:val="00075F7A"/>
    <w:rsid w:val="00076746"/>
    <w:rsid w:val="00077F25"/>
    <w:rsid w:val="000817D4"/>
    <w:rsid w:val="00082879"/>
    <w:rsid w:val="00083774"/>
    <w:rsid w:val="00083AE2"/>
    <w:rsid w:val="00083F3E"/>
    <w:rsid w:val="00084592"/>
    <w:rsid w:val="00085C4E"/>
    <w:rsid w:val="0009107E"/>
    <w:rsid w:val="000913ED"/>
    <w:rsid w:val="00091731"/>
    <w:rsid w:val="00091EEA"/>
    <w:rsid w:val="00093872"/>
    <w:rsid w:val="0009426E"/>
    <w:rsid w:val="000943DA"/>
    <w:rsid w:val="000A0FBE"/>
    <w:rsid w:val="000A105C"/>
    <w:rsid w:val="000A2015"/>
    <w:rsid w:val="000A3764"/>
    <w:rsid w:val="000A6C2B"/>
    <w:rsid w:val="000A6C55"/>
    <w:rsid w:val="000A76A6"/>
    <w:rsid w:val="000A77FC"/>
    <w:rsid w:val="000B7179"/>
    <w:rsid w:val="000C1A52"/>
    <w:rsid w:val="000C2DDC"/>
    <w:rsid w:val="000C306F"/>
    <w:rsid w:val="000C3AF7"/>
    <w:rsid w:val="000C5CE4"/>
    <w:rsid w:val="000C72BF"/>
    <w:rsid w:val="000D2FD4"/>
    <w:rsid w:val="000D406A"/>
    <w:rsid w:val="000D55A4"/>
    <w:rsid w:val="000D55BB"/>
    <w:rsid w:val="000D5693"/>
    <w:rsid w:val="000D5E5F"/>
    <w:rsid w:val="000D63B7"/>
    <w:rsid w:val="000E135C"/>
    <w:rsid w:val="000E217C"/>
    <w:rsid w:val="000E6541"/>
    <w:rsid w:val="000E6E07"/>
    <w:rsid w:val="000F1199"/>
    <w:rsid w:val="000F11DA"/>
    <w:rsid w:val="000F1245"/>
    <w:rsid w:val="000F1B7B"/>
    <w:rsid w:val="000F2136"/>
    <w:rsid w:val="000F2ED4"/>
    <w:rsid w:val="000F2F2D"/>
    <w:rsid w:val="000F3740"/>
    <w:rsid w:val="000F3DAB"/>
    <w:rsid w:val="000F4027"/>
    <w:rsid w:val="000F5AC3"/>
    <w:rsid w:val="00101BA5"/>
    <w:rsid w:val="001028E8"/>
    <w:rsid w:val="0010422D"/>
    <w:rsid w:val="00104C42"/>
    <w:rsid w:val="0011046C"/>
    <w:rsid w:val="00110563"/>
    <w:rsid w:val="0011153E"/>
    <w:rsid w:val="00113385"/>
    <w:rsid w:val="001140F3"/>
    <w:rsid w:val="00115BBE"/>
    <w:rsid w:val="00116BE9"/>
    <w:rsid w:val="00117ABD"/>
    <w:rsid w:val="00117B4E"/>
    <w:rsid w:val="00120410"/>
    <w:rsid w:val="00120835"/>
    <w:rsid w:val="00120E3F"/>
    <w:rsid w:val="00122FCC"/>
    <w:rsid w:val="00124C2B"/>
    <w:rsid w:val="00124C45"/>
    <w:rsid w:val="001254B0"/>
    <w:rsid w:val="00125F9E"/>
    <w:rsid w:val="00126752"/>
    <w:rsid w:val="00127FD8"/>
    <w:rsid w:val="001304C4"/>
    <w:rsid w:val="00130B30"/>
    <w:rsid w:val="00134091"/>
    <w:rsid w:val="00134DD9"/>
    <w:rsid w:val="00134F88"/>
    <w:rsid w:val="0014022D"/>
    <w:rsid w:val="00140458"/>
    <w:rsid w:val="00140795"/>
    <w:rsid w:val="0014090F"/>
    <w:rsid w:val="00140E1C"/>
    <w:rsid w:val="00140FB7"/>
    <w:rsid w:val="00141155"/>
    <w:rsid w:val="001417A0"/>
    <w:rsid w:val="00141B5A"/>
    <w:rsid w:val="00142738"/>
    <w:rsid w:val="00142EC8"/>
    <w:rsid w:val="00143768"/>
    <w:rsid w:val="001444DD"/>
    <w:rsid w:val="00145065"/>
    <w:rsid w:val="001479F8"/>
    <w:rsid w:val="00147AE4"/>
    <w:rsid w:val="00150DE4"/>
    <w:rsid w:val="0015105D"/>
    <w:rsid w:val="001527AB"/>
    <w:rsid w:val="00155169"/>
    <w:rsid w:val="00155349"/>
    <w:rsid w:val="00155A99"/>
    <w:rsid w:val="00155E75"/>
    <w:rsid w:val="00156BB6"/>
    <w:rsid w:val="001571E5"/>
    <w:rsid w:val="0015760B"/>
    <w:rsid w:val="0016486A"/>
    <w:rsid w:val="00165466"/>
    <w:rsid w:val="0016793A"/>
    <w:rsid w:val="001679A1"/>
    <w:rsid w:val="0017001A"/>
    <w:rsid w:val="00170565"/>
    <w:rsid w:val="0017118F"/>
    <w:rsid w:val="001711E0"/>
    <w:rsid w:val="001745D3"/>
    <w:rsid w:val="00175A7E"/>
    <w:rsid w:val="0017726A"/>
    <w:rsid w:val="00177666"/>
    <w:rsid w:val="00177A75"/>
    <w:rsid w:val="00180AB8"/>
    <w:rsid w:val="001813F9"/>
    <w:rsid w:val="00181E76"/>
    <w:rsid w:val="001849CA"/>
    <w:rsid w:val="00184C4E"/>
    <w:rsid w:val="00185410"/>
    <w:rsid w:val="00185A5F"/>
    <w:rsid w:val="00190380"/>
    <w:rsid w:val="00190E67"/>
    <w:rsid w:val="001913EA"/>
    <w:rsid w:val="00192352"/>
    <w:rsid w:val="00192A34"/>
    <w:rsid w:val="001930C7"/>
    <w:rsid w:val="00194CD0"/>
    <w:rsid w:val="00197413"/>
    <w:rsid w:val="001974A2"/>
    <w:rsid w:val="001976F3"/>
    <w:rsid w:val="001A045D"/>
    <w:rsid w:val="001A1235"/>
    <w:rsid w:val="001A1F97"/>
    <w:rsid w:val="001A30A5"/>
    <w:rsid w:val="001A4068"/>
    <w:rsid w:val="001A5F69"/>
    <w:rsid w:val="001A6E45"/>
    <w:rsid w:val="001B1160"/>
    <w:rsid w:val="001B1D4F"/>
    <w:rsid w:val="001B1E97"/>
    <w:rsid w:val="001B2353"/>
    <w:rsid w:val="001B5894"/>
    <w:rsid w:val="001B5B9A"/>
    <w:rsid w:val="001B5E2D"/>
    <w:rsid w:val="001B7A43"/>
    <w:rsid w:val="001C16DB"/>
    <w:rsid w:val="001C1DD8"/>
    <w:rsid w:val="001C3F98"/>
    <w:rsid w:val="001C49A7"/>
    <w:rsid w:val="001C4D63"/>
    <w:rsid w:val="001C50DF"/>
    <w:rsid w:val="001C680D"/>
    <w:rsid w:val="001D0DE0"/>
    <w:rsid w:val="001D1B01"/>
    <w:rsid w:val="001D1C22"/>
    <w:rsid w:val="001D293B"/>
    <w:rsid w:val="001D36CD"/>
    <w:rsid w:val="001D53B4"/>
    <w:rsid w:val="001D5AFF"/>
    <w:rsid w:val="001D74B4"/>
    <w:rsid w:val="001D755F"/>
    <w:rsid w:val="001D771E"/>
    <w:rsid w:val="001E03E1"/>
    <w:rsid w:val="001E1260"/>
    <w:rsid w:val="001E166C"/>
    <w:rsid w:val="001E5DF6"/>
    <w:rsid w:val="001F059F"/>
    <w:rsid w:val="001F0A8C"/>
    <w:rsid w:val="001F0E3E"/>
    <w:rsid w:val="001F0F71"/>
    <w:rsid w:val="001F21CB"/>
    <w:rsid w:val="001F3461"/>
    <w:rsid w:val="001F38E7"/>
    <w:rsid w:val="001F499A"/>
    <w:rsid w:val="0020021A"/>
    <w:rsid w:val="00200811"/>
    <w:rsid w:val="00200CA1"/>
    <w:rsid w:val="0020129D"/>
    <w:rsid w:val="00203C6F"/>
    <w:rsid w:val="002075A9"/>
    <w:rsid w:val="00207B66"/>
    <w:rsid w:val="002101D2"/>
    <w:rsid w:val="0021338D"/>
    <w:rsid w:val="00214D43"/>
    <w:rsid w:val="002173D3"/>
    <w:rsid w:val="002217FD"/>
    <w:rsid w:val="00221AFA"/>
    <w:rsid w:val="00223090"/>
    <w:rsid w:val="002238B4"/>
    <w:rsid w:val="0022565F"/>
    <w:rsid w:val="00225820"/>
    <w:rsid w:val="00226A00"/>
    <w:rsid w:val="002302B3"/>
    <w:rsid w:val="002319AB"/>
    <w:rsid w:val="002319AC"/>
    <w:rsid w:val="00234342"/>
    <w:rsid w:val="0023544D"/>
    <w:rsid w:val="002367F3"/>
    <w:rsid w:val="00236DCB"/>
    <w:rsid w:val="0024040D"/>
    <w:rsid w:val="0024153B"/>
    <w:rsid w:val="00242C15"/>
    <w:rsid w:val="00245E96"/>
    <w:rsid w:val="0024737E"/>
    <w:rsid w:val="00250321"/>
    <w:rsid w:val="00251CD7"/>
    <w:rsid w:val="00252447"/>
    <w:rsid w:val="002537FF"/>
    <w:rsid w:val="00253D5D"/>
    <w:rsid w:val="00254837"/>
    <w:rsid w:val="00255B26"/>
    <w:rsid w:val="00255FA3"/>
    <w:rsid w:val="00257288"/>
    <w:rsid w:val="00257BE7"/>
    <w:rsid w:val="00257E94"/>
    <w:rsid w:val="0026133F"/>
    <w:rsid w:val="00261FB6"/>
    <w:rsid w:val="002629F8"/>
    <w:rsid w:val="00263396"/>
    <w:rsid w:val="002643DB"/>
    <w:rsid w:val="002659FA"/>
    <w:rsid w:val="00266077"/>
    <w:rsid w:val="00266566"/>
    <w:rsid w:val="00267815"/>
    <w:rsid w:val="00272072"/>
    <w:rsid w:val="00276272"/>
    <w:rsid w:val="00276AF8"/>
    <w:rsid w:val="00280DDF"/>
    <w:rsid w:val="00282C00"/>
    <w:rsid w:val="00285336"/>
    <w:rsid w:val="0028615F"/>
    <w:rsid w:val="00290878"/>
    <w:rsid w:val="00290E6F"/>
    <w:rsid w:val="002917FF"/>
    <w:rsid w:val="00292ADF"/>
    <w:rsid w:val="00293B3B"/>
    <w:rsid w:val="00294E05"/>
    <w:rsid w:val="002969AC"/>
    <w:rsid w:val="00296D97"/>
    <w:rsid w:val="002A0DEC"/>
    <w:rsid w:val="002A2391"/>
    <w:rsid w:val="002A2BA2"/>
    <w:rsid w:val="002A3CD0"/>
    <w:rsid w:val="002A45C8"/>
    <w:rsid w:val="002A71A9"/>
    <w:rsid w:val="002A7A67"/>
    <w:rsid w:val="002B0065"/>
    <w:rsid w:val="002B154B"/>
    <w:rsid w:val="002B1C53"/>
    <w:rsid w:val="002B3960"/>
    <w:rsid w:val="002B60FB"/>
    <w:rsid w:val="002B7927"/>
    <w:rsid w:val="002C0ACE"/>
    <w:rsid w:val="002C1895"/>
    <w:rsid w:val="002C3B97"/>
    <w:rsid w:val="002C4480"/>
    <w:rsid w:val="002C4EA1"/>
    <w:rsid w:val="002D063E"/>
    <w:rsid w:val="002D4A58"/>
    <w:rsid w:val="002D4C4C"/>
    <w:rsid w:val="002D5424"/>
    <w:rsid w:val="002D7791"/>
    <w:rsid w:val="002E0BE4"/>
    <w:rsid w:val="002E165D"/>
    <w:rsid w:val="002E33BF"/>
    <w:rsid w:val="002E349F"/>
    <w:rsid w:val="002E3B58"/>
    <w:rsid w:val="002E3E8A"/>
    <w:rsid w:val="002E61E3"/>
    <w:rsid w:val="002E6A6A"/>
    <w:rsid w:val="002F1532"/>
    <w:rsid w:val="002F177E"/>
    <w:rsid w:val="002F23B3"/>
    <w:rsid w:val="002F2C71"/>
    <w:rsid w:val="002F3397"/>
    <w:rsid w:val="002F631E"/>
    <w:rsid w:val="002F7D38"/>
    <w:rsid w:val="00301C3D"/>
    <w:rsid w:val="00302210"/>
    <w:rsid w:val="0030380D"/>
    <w:rsid w:val="00304DA2"/>
    <w:rsid w:val="00305BEE"/>
    <w:rsid w:val="00306113"/>
    <w:rsid w:val="003068A8"/>
    <w:rsid w:val="003074DA"/>
    <w:rsid w:val="00311377"/>
    <w:rsid w:val="00312411"/>
    <w:rsid w:val="0031368E"/>
    <w:rsid w:val="00316D62"/>
    <w:rsid w:val="00320D2F"/>
    <w:rsid w:val="00323533"/>
    <w:rsid w:val="00323E71"/>
    <w:rsid w:val="00324054"/>
    <w:rsid w:val="003242D8"/>
    <w:rsid w:val="00326F77"/>
    <w:rsid w:val="00331AB8"/>
    <w:rsid w:val="00332261"/>
    <w:rsid w:val="00333971"/>
    <w:rsid w:val="003401B0"/>
    <w:rsid w:val="003416ED"/>
    <w:rsid w:val="0034238F"/>
    <w:rsid w:val="00345845"/>
    <w:rsid w:val="00346C8E"/>
    <w:rsid w:val="00346D40"/>
    <w:rsid w:val="00350263"/>
    <w:rsid w:val="00350D5F"/>
    <w:rsid w:val="00351245"/>
    <w:rsid w:val="003520F1"/>
    <w:rsid w:val="0035294D"/>
    <w:rsid w:val="00352DD7"/>
    <w:rsid w:val="00357E65"/>
    <w:rsid w:val="0036112D"/>
    <w:rsid w:val="003612EF"/>
    <w:rsid w:val="003613E9"/>
    <w:rsid w:val="00362989"/>
    <w:rsid w:val="00362D50"/>
    <w:rsid w:val="003637E0"/>
    <w:rsid w:val="00364915"/>
    <w:rsid w:val="00365A25"/>
    <w:rsid w:val="00366437"/>
    <w:rsid w:val="0036711F"/>
    <w:rsid w:val="003678C8"/>
    <w:rsid w:val="00367BD5"/>
    <w:rsid w:val="00370034"/>
    <w:rsid w:val="0037198B"/>
    <w:rsid w:val="00371CD2"/>
    <w:rsid w:val="003756F2"/>
    <w:rsid w:val="0037577B"/>
    <w:rsid w:val="0037621A"/>
    <w:rsid w:val="0037635E"/>
    <w:rsid w:val="00376B64"/>
    <w:rsid w:val="00380CC2"/>
    <w:rsid w:val="00381333"/>
    <w:rsid w:val="00384B41"/>
    <w:rsid w:val="00384BC3"/>
    <w:rsid w:val="00387210"/>
    <w:rsid w:val="00387630"/>
    <w:rsid w:val="00390327"/>
    <w:rsid w:val="0039050E"/>
    <w:rsid w:val="003910D1"/>
    <w:rsid w:val="00392341"/>
    <w:rsid w:val="00393066"/>
    <w:rsid w:val="00393B78"/>
    <w:rsid w:val="00394E7E"/>
    <w:rsid w:val="0039500E"/>
    <w:rsid w:val="00396B88"/>
    <w:rsid w:val="003A01E9"/>
    <w:rsid w:val="003A15C6"/>
    <w:rsid w:val="003A6046"/>
    <w:rsid w:val="003A6829"/>
    <w:rsid w:val="003A6CB6"/>
    <w:rsid w:val="003A7A19"/>
    <w:rsid w:val="003A7E1C"/>
    <w:rsid w:val="003B0A74"/>
    <w:rsid w:val="003B2833"/>
    <w:rsid w:val="003B3652"/>
    <w:rsid w:val="003C0306"/>
    <w:rsid w:val="003C114C"/>
    <w:rsid w:val="003C12E8"/>
    <w:rsid w:val="003C2C9A"/>
    <w:rsid w:val="003C3041"/>
    <w:rsid w:val="003C3331"/>
    <w:rsid w:val="003C3637"/>
    <w:rsid w:val="003C465D"/>
    <w:rsid w:val="003C56F9"/>
    <w:rsid w:val="003C621B"/>
    <w:rsid w:val="003C64E1"/>
    <w:rsid w:val="003C69F2"/>
    <w:rsid w:val="003C75D1"/>
    <w:rsid w:val="003C7F03"/>
    <w:rsid w:val="003D0263"/>
    <w:rsid w:val="003D415B"/>
    <w:rsid w:val="003D495D"/>
    <w:rsid w:val="003E098E"/>
    <w:rsid w:val="003E2B33"/>
    <w:rsid w:val="003E2FAE"/>
    <w:rsid w:val="003E4B4D"/>
    <w:rsid w:val="003E5676"/>
    <w:rsid w:val="003E6DBA"/>
    <w:rsid w:val="003E7413"/>
    <w:rsid w:val="003E7509"/>
    <w:rsid w:val="003E755C"/>
    <w:rsid w:val="003F28C7"/>
    <w:rsid w:val="003F3A1C"/>
    <w:rsid w:val="003F3FBD"/>
    <w:rsid w:val="003F472E"/>
    <w:rsid w:val="003F5532"/>
    <w:rsid w:val="003F6469"/>
    <w:rsid w:val="003F651E"/>
    <w:rsid w:val="004017E5"/>
    <w:rsid w:val="0040221E"/>
    <w:rsid w:val="00407CF7"/>
    <w:rsid w:val="004118B9"/>
    <w:rsid w:val="00415504"/>
    <w:rsid w:val="00415ED6"/>
    <w:rsid w:val="00415FBE"/>
    <w:rsid w:val="00417C42"/>
    <w:rsid w:val="00417CAF"/>
    <w:rsid w:val="004205BD"/>
    <w:rsid w:val="00420A11"/>
    <w:rsid w:val="004210E2"/>
    <w:rsid w:val="00422265"/>
    <w:rsid w:val="00422ED5"/>
    <w:rsid w:val="00424914"/>
    <w:rsid w:val="0042549C"/>
    <w:rsid w:val="00433637"/>
    <w:rsid w:val="004373A7"/>
    <w:rsid w:val="004377C4"/>
    <w:rsid w:val="00437D94"/>
    <w:rsid w:val="00437F4B"/>
    <w:rsid w:val="0044030C"/>
    <w:rsid w:val="0044189E"/>
    <w:rsid w:val="00444513"/>
    <w:rsid w:val="00445A1A"/>
    <w:rsid w:val="00446B49"/>
    <w:rsid w:val="00446C7A"/>
    <w:rsid w:val="00450013"/>
    <w:rsid w:val="004507D3"/>
    <w:rsid w:val="004508B8"/>
    <w:rsid w:val="0045093B"/>
    <w:rsid w:val="00451037"/>
    <w:rsid w:val="00451FF7"/>
    <w:rsid w:val="00452969"/>
    <w:rsid w:val="00452A37"/>
    <w:rsid w:val="00453153"/>
    <w:rsid w:val="0045387D"/>
    <w:rsid w:val="00457291"/>
    <w:rsid w:val="00462EF6"/>
    <w:rsid w:val="004637BC"/>
    <w:rsid w:val="004648A4"/>
    <w:rsid w:val="0046578F"/>
    <w:rsid w:val="00465B61"/>
    <w:rsid w:val="0046778C"/>
    <w:rsid w:val="00471380"/>
    <w:rsid w:val="00474BCC"/>
    <w:rsid w:val="00474F10"/>
    <w:rsid w:val="0047628A"/>
    <w:rsid w:val="004770E1"/>
    <w:rsid w:val="00477D03"/>
    <w:rsid w:val="0048243E"/>
    <w:rsid w:val="00482731"/>
    <w:rsid w:val="00483D39"/>
    <w:rsid w:val="00485124"/>
    <w:rsid w:val="00486698"/>
    <w:rsid w:val="00490F79"/>
    <w:rsid w:val="00492492"/>
    <w:rsid w:val="00492799"/>
    <w:rsid w:val="00494E84"/>
    <w:rsid w:val="00494F0D"/>
    <w:rsid w:val="004969E6"/>
    <w:rsid w:val="00496BFD"/>
    <w:rsid w:val="004973FB"/>
    <w:rsid w:val="004A0FC6"/>
    <w:rsid w:val="004A2605"/>
    <w:rsid w:val="004A3DF2"/>
    <w:rsid w:val="004A66C3"/>
    <w:rsid w:val="004A6750"/>
    <w:rsid w:val="004B01FA"/>
    <w:rsid w:val="004B3800"/>
    <w:rsid w:val="004B7F70"/>
    <w:rsid w:val="004C14CF"/>
    <w:rsid w:val="004C1A0D"/>
    <w:rsid w:val="004C23A4"/>
    <w:rsid w:val="004C361D"/>
    <w:rsid w:val="004C3630"/>
    <w:rsid w:val="004C4863"/>
    <w:rsid w:val="004C4891"/>
    <w:rsid w:val="004C4FA8"/>
    <w:rsid w:val="004C5647"/>
    <w:rsid w:val="004C5AF0"/>
    <w:rsid w:val="004C680E"/>
    <w:rsid w:val="004D1003"/>
    <w:rsid w:val="004D2C89"/>
    <w:rsid w:val="004D3373"/>
    <w:rsid w:val="004D4691"/>
    <w:rsid w:val="004D5B38"/>
    <w:rsid w:val="004D6657"/>
    <w:rsid w:val="004D73E3"/>
    <w:rsid w:val="004E0A53"/>
    <w:rsid w:val="004E0A55"/>
    <w:rsid w:val="004E1A8A"/>
    <w:rsid w:val="004E2D41"/>
    <w:rsid w:val="004E3725"/>
    <w:rsid w:val="004E3932"/>
    <w:rsid w:val="004E3D61"/>
    <w:rsid w:val="004E4A0B"/>
    <w:rsid w:val="004F0E5B"/>
    <w:rsid w:val="004F1E79"/>
    <w:rsid w:val="004F5F33"/>
    <w:rsid w:val="0050103A"/>
    <w:rsid w:val="005036BD"/>
    <w:rsid w:val="00503753"/>
    <w:rsid w:val="00505A41"/>
    <w:rsid w:val="00506162"/>
    <w:rsid w:val="00507FDB"/>
    <w:rsid w:val="005102E7"/>
    <w:rsid w:val="00511B0F"/>
    <w:rsid w:val="00511F6A"/>
    <w:rsid w:val="00513EF8"/>
    <w:rsid w:val="005175AD"/>
    <w:rsid w:val="00525825"/>
    <w:rsid w:val="00525BDE"/>
    <w:rsid w:val="00526B69"/>
    <w:rsid w:val="00530391"/>
    <w:rsid w:val="0053142F"/>
    <w:rsid w:val="00533F39"/>
    <w:rsid w:val="0053442A"/>
    <w:rsid w:val="00535545"/>
    <w:rsid w:val="005377E0"/>
    <w:rsid w:val="00540044"/>
    <w:rsid w:val="00545D55"/>
    <w:rsid w:val="0054685F"/>
    <w:rsid w:val="00546CBC"/>
    <w:rsid w:val="00546D75"/>
    <w:rsid w:val="00550AC8"/>
    <w:rsid w:val="00551A70"/>
    <w:rsid w:val="0055256E"/>
    <w:rsid w:val="0055333D"/>
    <w:rsid w:val="005535B7"/>
    <w:rsid w:val="0055388E"/>
    <w:rsid w:val="005603FB"/>
    <w:rsid w:val="00561DDB"/>
    <w:rsid w:val="00563633"/>
    <w:rsid w:val="00563648"/>
    <w:rsid w:val="005648C1"/>
    <w:rsid w:val="00565CDF"/>
    <w:rsid w:val="00565D31"/>
    <w:rsid w:val="00567460"/>
    <w:rsid w:val="00567ED4"/>
    <w:rsid w:val="005701AE"/>
    <w:rsid w:val="0057106B"/>
    <w:rsid w:val="00571662"/>
    <w:rsid w:val="00572D4F"/>
    <w:rsid w:val="005754AE"/>
    <w:rsid w:val="00577FB5"/>
    <w:rsid w:val="005811C5"/>
    <w:rsid w:val="005831AA"/>
    <w:rsid w:val="005852D1"/>
    <w:rsid w:val="005870C4"/>
    <w:rsid w:val="00587A22"/>
    <w:rsid w:val="0059065C"/>
    <w:rsid w:val="00592358"/>
    <w:rsid w:val="0059299D"/>
    <w:rsid w:val="00592D7D"/>
    <w:rsid w:val="00593E74"/>
    <w:rsid w:val="00595C8C"/>
    <w:rsid w:val="00596701"/>
    <w:rsid w:val="00597529"/>
    <w:rsid w:val="00597747"/>
    <w:rsid w:val="005A0F52"/>
    <w:rsid w:val="005A2DF1"/>
    <w:rsid w:val="005A2E77"/>
    <w:rsid w:val="005A4CDD"/>
    <w:rsid w:val="005A73F1"/>
    <w:rsid w:val="005A74B3"/>
    <w:rsid w:val="005B03CB"/>
    <w:rsid w:val="005B05E0"/>
    <w:rsid w:val="005B20F7"/>
    <w:rsid w:val="005B28DD"/>
    <w:rsid w:val="005B3CFD"/>
    <w:rsid w:val="005B4779"/>
    <w:rsid w:val="005B57E4"/>
    <w:rsid w:val="005B5ABD"/>
    <w:rsid w:val="005C140A"/>
    <w:rsid w:val="005C1519"/>
    <w:rsid w:val="005C197F"/>
    <w:rsid w:val="005C1E52"/>
    <w:rsid w:val="005C2B1B"/>
    <w:rsid w:val="005C5256"/>
    <w:rsid w:val="005C5B95"/>
    <w:rsid w:val="005C62B1"/>
    <w:rsid w:val="005C6763"/>
    <w:rsid w:val="005C6AA7"/>
    <w:rsid w:val="005D1875"/>
    <w:rsid w:val="005D1EE7"/>
    <w:rsid w:val="005D3164"/>
    <w:rsid w:val="005D3CF1"/>
    <w:rsid w:val="005D4CAA"/>
    <w:rsid w:val="005D5CCE"/>
    <w:rsid w:val="005D6FFD"/>
    <w:rsid w:val="005D703C"/>
    <w:rsid w:val="005D789B"/>
    <w:rsid w:val="005E0344"/>
    <w:rsid w:val="005E418E"/>
    <w:rsid w:val="005E440B"/>
    <w:rsid w:val="005E57F0"/>
    <w:rsid w:val="005E7B1F"/>
    <w:rsid w:val="005F2C85"/>
    <w:rsid w:val="005F3506"/>
    <w:rsid w:val="005F55C9"/>
    <w:rsid w:val="005F61B4"/>
    <w:rsid w:val="005F75DB"/>
    <w:rsid w:val="005F7714"/>
    <w:rsid w:val="006006C5"/>
    <w:rsid w:val="00601D61"/>
    <w:rsid w:val="0060393A"/>
    <w:rsid w:val="0060572C"/>
    <w:rsid w:val="00605ADB"/>
    <w:rsid w:val="00611248"/>
    <w:rsid w:val="00611C9F"/>
    <w:rsid w:val="00612404"/>
    <w:rsid w:val="00612B7A"/>
    <w:rsid w:val="0061348C"/>
    <w:rsid w:val="0061516E"/>
    <w:rsid w:val="00615D10"/>
    <w:rsid w:val="006160CD"/>
    <w:rsid w:val="0061797A"/>
    <w:rsid w:val="00622721"/>
    <w:rsid w:val="00623198"/>
    <w:rsid w:val="006248DE"/>
    <w:rsid w:val="0062571F"/>
    <w:rsid w:val="00625A92"/>
    <w:rsid w:val="00625DE8"/>
    <w:rsid w:val="00626F93"/>
    <w:rsid w:val="00627555"/>
    <w:rsid w:val="00632070"/>
    <w:rsid w:val="006322A0"/>
    <w:rsid w:val="0063413D"/>
    <w:rsid w:val="0063413E"/>
    <w:rsid w:val="006361FD"/>
    <w:rsid w:val="0064226F"/>
    <w:rsid w:val="00642DDB"/>
    <w:rsid w:val="00643219"/>
    <w:rsid w:val="00651BDE"/>
    <w:rsid w:val="00652272"/>
    <w:rsid w:val="00652918"/>
    <w:rsid w:val="00653298"/>
    <w:rsid w:val="0065406E"/>
    <w:rsid w:val="00654F6A"/>
    <w:rsid w:val="0065700A"/>
    <w:rsid w:val="0066285C"/>
    <w:rsid w:val="00662896"/>
    <w:rsid w:val="00662D76"/>
    <w:rsid w:val="00663A7C"/>
    <w:rsid w:val="006651F2"/>
    <w:rsid w:val="0066752E"/>
    <w:rsid w:val="00667DF2"/>
    <w:rsid w:val="00670DF1"/>
    <w:rsid w:val="00671345"/>
    <w:rsid w:val="00672A9B"/>
    <w:rsid w:val="006735B0"/>
    <w:rsid w:val="00673CEF"/>
    <w:rsid w:val="006750F2"/>
    <w:rsid w:val="00675884"/>
    <w:rsid w:val="006759E2"/>
    <w:rsid w:val="00675D87"/>
    <w:rsid w:val="00680520"/>
    <w:rsid w:val="00681F01"/>
    <w:rsid w:val="00682DA2"/>
    <w:rsid w:val="006839B2"/>
    <w:rsid w:val="006871D0"/>
    <w:rsid w:val="006877CF"/>
    <w:rsid w:val="00687BA5"/>
    <w:rsid w:val="00691EDF"/>
    <w:rsid w:val="00691F04"/>
    <w:rsid w:val="00694E0F"/>
    <w:rsid w:val="00695F32"/>
    <w:rsid w:val="00696EE0"/>
    <w:rsid w:val="00697980"/>
    <w:rsid w:val="006A148D"/>
    <w:rsid w:val="006A19EF"/>
    <w:rsid w:val="006A1EB6"/>
    <w:rsid w:val="006A2E5F"/>
    <w:rsid w:val="006A2F04"/>
    <w:rsid w:val="006A43D5"/>
    <w:rsid w:val="006A4D2C"/>
    <w:rsid w:val="006A525B"/>
    <w:rsid w:val="006A644D"/>
    <w:rsid w:val="006A7EBF"/>
    <w:rsid w:val="006B0C25"/>
    <w:rsid w:val="006B132B"/>
    <w:rsid w:val="006B1A5D"/>
    <w:rsid w:val="006B294D"/>
    <w:rsid w:val="006C045F"/>
    <w:rsid w:val="006C11EB"/>
    <w:rsid w:val="006C1B4C"/>
    <w:rsid w:val="006C4196"/>
    <w:rsid w:val="006C63B0"/>
    <w:rsid w:val="006C6FFE"/>
    <w:rsid w:val="006C76A2"/>
    <w:rsid w:val="006C792E"/>
    <w:rsid w:val="006C7C97"/>
    <w:rsid w:val="006D0478"/>
    <w:rsid w:val="006D116C"/>
    <w:rsid w:val="006D1B0B"/>
    <w:rsid w:val="006D1B23"/>
    <w:rsid w:val="006D32D2"/>
    <w:rsid w:val="006D4277"/>
    <w:rsid w:val="006D47C9"/>
    <w:rsid w:val="006E12B1"/>
    <w:rsid w:val="006E3399"/>
    <w:rsid w:val="006E6DD0"/>
    <w:rsid w:val="006E79C0"/>
    <w:rsid w:val="006E7C42"/>
    <w:rsid w:val="006E7D29"/>
    <w:rsid w:val="006F10D3"/>
    <w:rsid w:val="006F168A"/>
    <w:rsid w:val="006F3531"/>
    <w:rsid w:val="006F36D7"/>
    <w:rsid w:val="006F3A65"/>
    <w:rsid w:val="006F3F26"/>
    <w:rsid w:val="006F4FF1"/>
    <w:rsid w:val="006F5076"/>
    <w:rsid w:val="006F595D"/>
    <w:rsid w:val="006F6009"/>
    <w:rsid w:val="006F639A"/>
    <w:rsid w:val="006F645A"/>
    <w:rsid w:val="006F7A93"/>
    <w:rsid w:val="006F7B3F"/>
    <w:rsid w:val="00701371"/>
    <w:rsid w:val="00701681"/>
    <w:rsid w:val="00701A87"/>
    <w:rsid w:val="007031F3"/>
    <w:rsid w:val="0070321D"/>
    <w:rsid w:val="007034A1"/>
    <w:rsid w:val="00703AF6"/>
    <w:rsid w:val="007048FA"/>
    <w:rsid w:val="007068BA"/>
    <w:rsid w:val="007134B1"/>
    <w:rsid w:val="00714A23"/>
    <w:rsid w:val="007154C5"/>
    <w:rsid w:val="00716AB1"/>
    <w:rsid w:val="00716E1A"/>
    <w:rsid w:val="00716ED7"/>
    <w:rsid w:val="00716FD4"/>
    <w:rsid w:val="00720C47"/>
    <w:rsid w:val="007219D8"/>
    <w:rsid w:val="00721D63"/>
    <w:rsid w:val="007221F8"/>
    <w:rsid w:val="00722570"/>
    <w:rsid w:val="0072271C"/>
    <w:rsid w:val="00723EDB"/>
    <w:rsid w:val="0072754F"/>
    <w:rsid w:val="00730A6A"/>
    <w:rsid w:val="00732C7B"/>
    <w:rsid w:val="00732D91"/>
    <w:rsid w:val="00733472"/>
    <w:rsid w:val="00734D2B"/>
    <w:rsid w:val="007359E9"/>
    <w:rsid w:val="00736041"/>
    <w:rsid w:val="007360A2"/>
    <w:rsid w:val="00736254"/>
    <w:rsid w:val="00737705"/>
    <w:rsid w:val="007408D4"/>
    <w:rsid w:val="00740FF3"/>
    <w:rsid w:val="00741399"/>
    <w:rsid w:val="007420AC"/>
    <w:rsid w:val="00742617"/>
    <w:rsid w:val="00743675"/>
    <w:rsid w:val="00744FD2"/>
    <w:rsid w:val="00747B37"/>
    <w:rsid w:val="00750D11"/>
    <w:rsid w:val="00751659"/>
    <w:rsid w:val="00752A24"/>
    <w:rsid w:val="00753244"/>
    <w:rsid w:val="007534D7"/>
    <w:rsid w:val="0075355E"/>
    <w:rsid w:val="00753E28"/>
    <w:rsid w:val="00756518"/>
    <w:rsid w:val="007618C8"/>
    <w:rsid w:val="00761E32"/>
    <w:rsid w:val="007621B9"/>
    <w:rsid w:val="007648AD"/>
    <w:rsid w:val="0076714F"/>
    <w:rsid w:val="00770512"/>
    <w:rsid w:val="00770ED6"/>
    <w:rsid w:val="007755DB"/>
    <w:rsid w:val="00775A8A"/>
    <w:rsid w:val="00777AFE"/>
    <w:rsid w:val="00777CF4"/>
    <w:rsid w:val="00780F25"/>
    <w:rsid w:val="00782623"/>
    <w:rsid w:val="00783AFA"/>
    <w:rsid w:val="00785427"/>
    <w:rsid w:val="00790540"/>
    <w:rsid w:val="00792E36"/>
    <w:rsid w:val="0079324F"/>
    <w:rsid w:val="007934E0"/>
    <w:rsid w:val="007960E1"/>
    <w:rsid w:val="007968CA"/>
    <w:rsid w:val="007A06F1"/>
    <w:rsid w:val="007A1449"/>
    <w:rsid w:val="007A3534"/>
    <w:rsid w:val="007A39BA"/>
    <w:rsid w:val="007A43FF"/>
    <w:rsid w:val="007A5474"/>
    <w:rsid w:val="007A6ADF"/>
    <w:rsid w:val="007B2B67"/>
    <w:rsid w:val="007B37A3"/>
    <w:rsid w:val="007B3918"/>
    <w:rsid w:val="007B6613"/>
    <w:rsid w:val="007B7948"/>
    <w:rsid w:val="007B7A8E"/>
    <w:rsid w:val="007C3C1D"/>
    <w:rsid w:val="007C3F79"/>
    <w:rsid w:val="007C48AB"/>
    <w:rsid w:val="007C68CE"/>
    <w:rsid w:val="007C6A72"/>
    <w:rsid w:val="007D0914"/>
    <w:rsid w:val="007D102B"/>
    <w:rsid w:val="007D1192"/>
    <w:rsid w:val="007D199A"/>
    <w:rsid w:val="007D22DC"/>
    <w:rsid w:val="007D2AD8"/>
    <w:rsid w:val="007D2EBE"/>
    <w:rsid w:val="007D3C5C"/>
    <w:rsid w:val="007D42A0"/>
    <w:rsid w:val="007D5372"/>
    <w:rsid w:val="007D6A9F"/>
    <w:rsid w:val="007D7F76"/>
    <w:rsid w:val="007E1C07"/>
    <w:rsid w:val="007E3582"/>
    <w:rsid w:val="007E4806"/>
    <w:rsid w:val="007E488C"/>
    <w:rsid w:val="007E4EB2"/>
    <w:rsid w:val="007F24B6"/>
    <w:rsid w:val="007F2614"/>
    <w:rsid w:val="007F2991"/>
    <w:rsid w:val="007F3B34"/>
    <w:rsid w:val="007F5C72"/>
    <w:rsid w:val="007F7501"/>
    <w:rsid w:val="007F7677"/>
    <w:rsid w:val="007F7EE5"/>
    <w:rsid w:val="00800E6A"/>
    <w:rsid w:val="0080111A"/>
    <w:rsid w:val="0080141B"/>
    <w:rsid w:val="0080267F"/>
    <w:rsid w:val="00803D94"/>
    <w:rsid w:val="0080433F"/>
    <w:rsid w:val="008043DC"/>
    <w:rsid w:val="0080474E"/>
    <w:rsid w:val="00804CAE"/>
    <w:rsid w:val="008071C2"/>
    <w:rsid w:val="00807346"/>
    <w:rsid w:val="00811A22"/>
    <w:rsid w:val="00812073"/>
    <w:rsid w:val="00815BC0"/>
    <w:rsid w:val="0081650D"/>
    <w:rsid w:val="00820098"/>
    <w:rsid w:val="00820AEC"/>
    <w:rsid w:val="00821855"/>
    <w:rsid w:val="008229BA"/>
    <w:rsid w:val="00823702"/>
    <w:rsid w:val="00824151"/>
    <w:rsid w:val="00826B3A"/>
    <w:rsid w:val="0082771E"/>
    <w:rsid w:val="00827907"/>
    <w:rsid w:val="00827B1C"/>
    <w:rsid w:val="00827E72"/>
    <w:rsid w:val="008304DE"/>
    <w:rsid w:val="00830666"/>
    <w:rsid w:val="00831018"/>
    <w:rsid w:val="00832F44"/>
    <w:rsid w:val="00833F09"/>
    <w:rsid w:val="00834BCB"/>
    <w:rsid w:val="008358CD"/>
    <w:rsid w:val="008359B2"/>
    <w:rsid w:val="0083621B"/>
    <w:rsid w:val="008376FB"/>
    <w:rsid w:val="00840123"/>
    <w:rsid w:val="0084093C"/>
    <w:rsid w:val="008417CA"/>
    <w:rsid w:val="00842B6A"/>
    <w:rsid w:val="00844099"/>
    <w:rsid w:val="00844AF1"/>
    <w:rsid w:val="00845390"/>
    <w:rsid w:val="0084601B"/>
    <w:rsid w:val="0085081F"/>
    <w:rsid w:val="00851C9C"/>
    <w:rsid w:val="00852024"/>
    <w:rsid w:val="0085233E"/>
    <w:rsid w:val="00852DE6"/>
    <w:rsid w:val="0085643B"/>
    <w:rsid w:val="008572C0"/>
    <w:rsid w:val="008606F0"/>
    <w:rsid w:val="00861340"/>
    <w:rsid w:val="0086176A"/>
    <w:rsid w:val="00861F85"/>
    <w:rsid w:val="00862342"/>
    <w:rsid w:val="008627C9"/>
    <w:rsid w:val="00862E05"/>
    <w:rsid w:val="0086318A"/>
    <w:rsid w:val="00863425"/>
    <w:rsid w:val="00863A42"/>
    <w:rsid w:val="00865489"/>
    <w:rsid w:val="0086553D"/>
    <w:rsid w:val="00865A0E"/>
    <w:rsid w:val="00866362"/>
    <w:rsid w:val="00866774"/>
    <w:rsid w:val="00867108"/>
    <w:rsid w:val="0087251F"/>
    <w:rsid w:val="00872703"/>
    <w:rsid w:val="00872779"/>
    <w:rsid w:val="00874330"/>
    <w:rsid w:val="00874FEB"/>
    <w:rsid w:val="00876B5F"/>
    <w:rsid w:val="008818E6"/>
    <w:rsid w:val="00881B6F"/>
    <w:rsid w:val="008827C5"/>
    <w:rsid w:val="00882AA4"/>
    <w:rsid w:val="00883E22"/>
    <w:rsid w:val="00884D03"/>
    <w:rsid w:val="00884E43"/>
    <w:rsid w:val="008860F8"/>
    <w:rsid w:val="0088700F"/>
    <w:rsid w:val="00887EC6"/>
    <w:rsid w:val="008903E7"/>
    <w:rsid w:val="0089084C"/>
    <w:rsid w:val="00890DC7"/>
    <w:rsid w:val="00893409"/>
    <w:rsid w:val="0089351A"/>
    <w:rsid w:val="00893D9F"/>
    <w:rsid w:val="00894526"/>
    <w:rsid w:val="00894F59"/>
    <w:rsid w:val="0089568C"/>
    <w:rsid w:val="00895795"/>
    <w:rsid w:val="00896654"/>
    <w:rsid w:val="00896ED9"/>
    <w:rsid w:val="008A2379"/>
    <w:rsid w:val="008A24CC"/>
    <w:rsid w:val="008A2DF1"/>
    <w:rsid w:val="008A4329"/>
    <w:rsid w:val="008A578E"/>
    <w:rsid w:val="008B0D6D"/>
    <w:rsid w:val="008B1519"/>
    <w:rsid w:val="008B1AA5"/>
    <w:rsid w:val="008B2309"/>
    <w:rsid w:val="008B3CE7"/>
    <w:rsid w:val="008B51FE"/>
    <w:rsid w:val="008B5D02"/>
    <w:rsid w:val="008B63A1"/>
    <w:rsid w:val="008B7BCC"/>
    <w:rsid w:val="008C0759"/>
    <w:rsid w:val="008C090E"/>
    <w:rsid w:val="008C17AB"/>
    <w:rsid w:val="008C2A7B"/>
    <w:rsid w:val="008C3548"/>
    <w:rsid w:val="008C445C"/>
    <w:rsid w:val="008C50C3"/>
    <w:rsid w:val="008C6BBA"/>
    <w:rsid w:val="008C7094"/>
    <w:rsid w:val="008C7794"/>
    <w:rsid w:val="008D01C9"/>
    <w:rsid w:val="008D2845"/>
    <w:rsid w:val="008D2B97"/>
    <w:rsid w:val="008D467F"/>
    <w:rsid w:val="008D49A5"/>
    <w:rsid w:val="008D49E6"/>
    <w:rsid w:val="008D6C81"/>
    <w:rsid w:val="008E010F"/>
    <w:rsid w:val="008E0679"/>
    <w:rsid w:val="008E14AA"/>
    <w:rsid w:val="008E1C48"/>
    <w:rsid w:val="008E2269"/>
    <w:rsid w:val="008E30B0"/>
    <w:rsid w:val="008E429D"/>
    <w:rsid w:val="008E4A30"/>
    <w:rsid w:val="008E6CF0"/>
    <w:rsid w:val="008E73C6"/>
    <w:rsid w:val="008F021A"/>
    <w:rsid w:val="008F1439"/>
    <w:rsid w:val="008F183A"/>
    <w:rsid w:val="008F1F91"/>
    <w:rsid w:val="008F62E7"/>
    <w:rsid w:val="008F6E7C"/>
    <w:rsid w:val="008F7051"/>
    <w:rsid w:val="009003E8"/>
    <w:rsid w:val="009011E0"/>
    <w:rsid w:val="00901FEF"/>
    <w:rsid w:val="00902C1E"/>
    <w:rsid w:val="009031E7"/>
    <w:rsid w:val="009033A9"/>
    <w:rsid w:val="00903F99"/>
    <w:rsid w:val="0090447C"/>
    <w:rsid w:val="0090581D"/>
    <w:rsid w:val="0090582A"/>
    <w:rsid w:val="00905AC7"/>
    <w:rsid w:val="00912E4C"/>
    <w:rsid w:val="0091439C"/>
    <w:rsid w:val="00915CC4"/>
    <w:rsid w:val="00916538"/>
    <w:rsid w:val="00917D5F"/>
    <w:rsid w:val="00920572"/>
    <w:rsid w:val="00920BF2"/>
    <w:rsid w:val="0092147F"/>
    <w:rsid w:val="00923BE7"/>
    <w:rsid w:val="00925320"/>
    <w:rsid w:val="009256DD"/>
    <w:rsid w:val="00927119"/>
    <w:rsid w:val="00930549"/>
    <w:rsid w:val="00930F47"/>
    <w:rsid w:val="00931B86"/>
    <w:rsid w:val="00934907"/>
    <w:rsid w:val="009349A9"/>
    <w:rsid w:val="00936439"/>
    <w:rsid w:val="00936C52"/>
    <w:rsid w:val="00936FA7"/>
    <w:rsid w:val="009415B2"/>
    <w:rsid w:val="009418F1"/>
    <w:rsid w:val="00942C03"/>
    <w:rsid w:val="0094337D"/>
    <w:rsid w:val="009455E6"/>
    <w:rsid w:val="00946008"/>
    <w:rsid w:val="0094613F"/>
    <w:rsid w:val="009473D9"/>
    <w:rsid w:val="00947F4B"/>
    <w:rsid w:val="00947FC4"/>
    <w:rsid w:val="0095303A"/>
    <w:rsid w:val="0095489B"/>
    <w:rsid w:val="009551FA"/>
    <w:rsid w:val="009579A3"/>
    <w:rsid w:val="00960512"/>
    <w:rsid w:val="00960587"/>
    <w:rsid w:val="0096062F"/>
    <w:rsid w:val="009614CA"/>
    <w:rsid w:val="00961A00"/>
    <w:rsid w:val="009634C4"/>
    <w:rsid w:val="00963EA3"/>
    <w:rsid w:val="00965800"/>
    <w:rsid w:val="0096592F"/>
    <w:rsid w:val="00966FB9"/>
    <w:rsid w:val="009671CD"/>
    <w:rsid w:val="009702DD"/>
    <w:rsid w:val="009704CE"/>
    <w:rsid w:val="009718F3"/>
    <w:rsid w:val="00972F49"/>
    <w:rsid w:val="0097357E"/>
    <w:rsid w:val="0097358B"/>
    <w:rsid w:val="00974DE9"/>
    <w:rsid w:val="00974F1E"/>
    <w:rsid w:val="009751A9"/>
    <w:rsid w:val="00977A31"/>
    <w:rsid w:val="00977A6F"/>
    <w:rsid w:val="00977D7C"/>
    <w:rsid w:val="00980528"/>
    <w:rsid w:val="00980F9C"/>
    <w:rsid w:val="009814FC"/>
    <w:rsid w:val="0098205D"/>
    <w:rsid w:val="009839CC"/>
    <w:rsid w:val="00983E66"/>
    <w:rsid w:val="00984954"/>
    <w:rsid w:val="00985654"/>
    <w:rsid w:val="0098632B"/>
    <w:rsid w:val="00990BC1"/>
    <w:rsid w:val="00993D91"/>
    <w:rsid w:val="0099488B"/>
    <w:rsid w:val="00996813"/>
    <w:rsid w:val="00997BFB"/>
    <w:rsid w:val="00997D9D"/>
    <w:rsid w:val="009A043C"/>
    <w:rsid w:val="009A273C"/>
    <w:rsid w:val="009A2F4F"/>
    <w:rsid w:val="009A3C9C"/>
    <w:rsid w:val="009A4C2D"/>
    <w:rsid w:val="009A5D73"/>
    <w:rsid w:val="009A7069"/>
    <w:rsid w:val="009A7348"/>
    <w:rsid w:val="009A7B37"/>
    <w:rsid w:val="009B2BF4"/>
    <w:rsid w:val="009B2E43"/>
    <w:rsid w:val="009B2F32"/>
    <w:rsid w:val="009B360F"/>
    <w:rsid w:val="009B462C"/>
    <w:rsid w:val="009B6253"/>
    <w:rsid w:val="009B6A48"/>
    <w:rsid w:val="009B6B5A"/>
    <w:rsid w:val="009B76FB"/>
    <w:rsid w:val="009C0762"/>
    <w:rsid w:val="009C15F3"/>
    <w:rsid w:val="009C1673"/>
    <w:rsid w:val="009C243B"/>
    <w:rsid w:val="009C3689"/>
    <w:rsid w:val="009C4CFF"/>
    <w:rsid w:val="009C5125"/>
    <w:rsid w:val="009C574D"/>
    <w:rsid w:val="009D3F26"/>
    <w:rsid w:val="009D4CDB"/>
    <w:rsid w:val="009D5007"/>
    <w:rsid w:val="009D53C2"/>
    <w:rsid w:val="009D584A"/>
    <w:rsid w:val="009D7B4F"/>
    <w:rsid w:val="009E07C2"/>
    <w:rsid w:val="009E0E52"/>
    <w:rsid w:val="009E2DE1"/>
    <w:rsid w:val="009E3FB7"/>
    <w:rsid w:val="009E4798"/>
    <w:rsid w:val="009E52D8"/>
    <w:rsid w:val="009E60EA"/>
    <w:rsid w:val="009F0A83"/>
    <w:rsid w:val="009F0F20"/>
    <w:rsid w:val="009F2E96"/>
    <w:rsid w:val="009F6282"/>
    <w:rsid w:val="009F671F"/>
    <w:rsid w:val="009F72F9"/>
    <w:rsid w:val="00A00205"/>
    <w:rsid w:val="00A00AF0"/>
    <w:rsid w:val="00A025F6"/>
    <w:rsid w:val="00A03562"/>
    <w:rsid w:val="00A03F5E"/>
    <w:rsid w:val="00A040A6"/>
    <w:rsid w:val="00A0480A"/>
    <w:rsid w:val="00A05C5A"/>
    <w:rsid w:val="00A05CF6"/>
    <w:rsid w:val="00A0750B"/>
    <w:rsid w:val="00A1020C"/>
    <w:rsid w:val="00A14B5A"/>
    <w:rsid w:val="00A14F89"/>
    <w:rsid w:val="00A16AB1"/>
    <w:rsid w:val="00A20737"/>
    <w:rsid w:val="00A21771"/>
    <w:rsid w:val="00A21DC2"/>
    <w:rsid w:val="00A22720"/>
    <w:rsid w:val="00A22D8F"/>
    <w:rsid w:val="00A2366B"/>
    <w:rsid w:val="00A24086"/>
    <w:rsid w:val="00A2468E"/>
    <w:rsid w:val="00A258DA"/>
    <w:rsid w:val="00A27BED"/>
    <w:rsid w:val="00A3045D"/>
    <w:rsid w:val="00A310BD"/>
    <w:rsid w:val="00A32301"/>
    <w:rsid w:val="00A343C0"/>
    <w:rsid w:val="00A3567F"/>
    <w:rsid w:val="00A35CFC"/>
    <w:rsid w:val="00A37698"/>
    <w:rsid w:val="00A4084C"/>
    <w:rsid w:val="00A408B5"/>
    <w:rsid w:val="00A40CF0"/>
    <w:rsid w:val="00A41ED3"/>
    <w:rsid w:val="00A42341"/>
    <w:rsid w:val="00A429F1"/>
    <w:rsid w:val="00A44AE0"/>
    <w:rsid w:val="00A44F47"/>
    <w:rsid w:val="00A46EAE"/>
    <w:rsid w:val="00A50168"/>
    <w:rsid w:val="00A5119E"/>
    <w:rsid w:val="00A51BDF"/>
    <w:rsid w:val="00A52A1C"/>
    <w:rsid w:val="00A52BB8"/>
    <w:rsid w:val="00A53D2F"/>
    <w:rsid w:val="00A5709D"/>
    <w:rsid w:val="00A579A3"/>
    <w:rsid w:val="00A57EEA"/>
    <w:rsid w:val="00A646C7"/>
    <w:rsid w:val="00A6513B"/>
    <w:rsid w:val="00A653CF"/>
    <w:rsid w:val="00A67332"/>
    <w:rsid w:val="00A6768C"/>
    <w:rsid w:val="00A72635"/>
    <w:rsid w:val="00A7437A"/>
    <w:rsid w:val="00A8078B"/>
    <w:rsid w:val="00A81D82"/>
    <w:rsid w:val="00A82091"/>
    <w:rsid w:val="00A83724"/>
    <w:rsid w:val="00A856C1"/>
    <w:rsid w:val="00A8704A"/>
    <w:rsid w:val="00A871D2"/>
    <w:rsid w:val="00A87C3B"/>
    <w:rsid w:val="00A9118F"/>
    <w:rsid w:val="00A936AF"/>
    <w:rsid w:val="00A93E33"/>
    <w:rsid w:val="00A97725"/>
    <w:rsid w:val="00AA0001"/>
    <w:rsid w:val="00AA131F"/>
    <w:rsid w:val="00AA2269"/>
    <w:rsid w:val="00AA6225"/>
    <w:rsid w:val="00AB1A22"/>
    <w:rsid w:val="00AB2ADD"/>
    <w:rsid w:val="00AB30C7"/>
    <w:rsid w:val="00AB3F90"/>
    <w:rsid w:val="00AB52B6"/>
    <w:rsid w:val="00AB6900"/>
    <w:rsid w:val="00AB6970"/>
    <w:rsid w:val="00AB7EFF"/>
    <w:rsid w:val="00AC073E"/>
    <w:rsid w:val="00AC1939"/>
    <w:rsid w:val="00AC311C"/>
    <w:rsid w:val="00AC3A53"/>
    <w:rsid w:val="00AC47A8"/>
    <w:rsid w:val="00AC5472"/>
    <w:rsid w:val="00AC5588"/>
    <w:rsid w:val="00AC72C4"/>
    <w:rsid w:val="00AC7C05"/>
    <w:rsid w:val="00AD167C"/>
    <w:rsid w:val="00AD17C7"/>
    <w:rsid w:val="00AD2BAB"/>
    <w:rsid w:val="00AD4041"/>
    <w:rsid w:val="00AD43B9"/>
    <w:rsid w:val="00AD66F8"/>
    <w:rsid w:val="00AD6E3F"/>
    <w:rsid w:val="00AE0905"/>
    <w:rsid w:val="00AE1EB8"/>
    <w:rsid w:val="00AE302B"/>
    <w:rsid w:val="00AE38EE"/>
    <w:rsid w:val="00AE3C45"/>
    <w:rsid w:val="00AE6C9B"/>
    <w:rsid w:val="00AF03BB"/>
    <w:rsid w:val="00AF0C9F"/>
    <w:rsid w:val="00AF0EF8"/>
    <w:rsid w:val="00AF1BFC"/>
    <w:rsid w:val="00AF42DA"/>
    <w:rsid w:val="00AF74B6"/>
    <w:rsid w:val="00B0029B"/>
    <w:rsid w:val="00B00C31"/>
    <w:rsid w:val="00B021DC"/>
    <w:rsid w:val="00B053D1"/>
    <w:rsid w:val="00B06AF9"/>
    <w:rsid w:val="00B077A7"/>
    <w:rsid w:val="00B10B6F"/>
    <w:rsid w:val="00B10D45"/>
    <w:rsid w:val="00B1137C"/>
    <w:rsid w:val="00B1152B"/>
    <w:rsid w:val="00B15A77"/>
    <w:rsid w:val="00B1658B"/>
    <w:rsid w:val="00B16BE5"/>
    <w:rsid w:val="00B22E3A"/>
    <w:rsid w:val="00B236FB"/>
    <w:rsid w:val="00B24CD9"/>
    <w:rsid w:val="00B259DF"/>
    <w:rsid w:val="00B27AF8"/>
    <w:rsid w:val="00B30E4A"/>
    <w:rsid w:val="00B33090"/>
    <w:rsid w:val="00B33C0D"/>
    <w:rsid w:val="00B357AB"/>
    <w:rsid w:val="00B36045"/>
    <w:rsid w:val="00B373C8"/>
    <w:rsid w:val="00B430FD"/>
    <w:rsid w:val="00B43DEF"/>
    <w:rsid w:val="00B44B1F"/>
    <w:rsid w:val="00B45402"/>
    <w:rsid w:val="00B45590"/>
    <w:rsid w:val="00B46E6B"/>
    <w:rsid w:val="00B475B9"/>
    <w:rsid w:val="00B4795F"/>
    <w:rsid w:val="00B47BCF"/>
    <w:rsid w:val="00B50035"/>
    <w:rsid w:val="00B514AD"/>
    <w:rsid w:val="00B53D5A"/>
    <w:rsid w:val="00B53ED6"/>
    <w:rsid w:val="00B56B81"/>
    <w:rsid w:val="00B61252"/>
    <w:rsid w:val="00B62403"/>
    <w:rsid w:val="00B63063"/>
    <w:rsid w:val="00B63122"/>
    <w:rsid w:val="00B638BB"/>
    <w:rsid w:val="00B64141"/>
    <w:rsid w:val="00B64E72"/>
    <w:rsid w:val="00B6643D"/>
    <w:rsid w:val="00B704F8"/>
    <w:rsid w:val="00B70DFF"/>
    <w:rsid w:val="00B7225C"/>
    <w:rsid w:val="00B732F8"/>
    <w:rsid w:val="00B74289"/>
    <w:rsid w:val="00B74B37"/>
    <w:rsid w:val="00B77913"/>
    <w:rsid w:val="00B809D2"/>
    <w:rsid w:val="00B81940"/>
    <w:rsid w:val="00B824FB"/>
    <w:rsid w:val="00B82646"/>
    <w:rsid w:val="00B82CD8"/>
    <w:rsid w:val="00B83158"/>
    <w:rsid w:val="00B845E1"/>
    <w:rsid w:val="00B84EC6"/>
    <w:rsid w:val="00B865DF"/>
    <w:rsid w:val="00B86A5C"/>
    <w:rsid w:val="00B90134"/>
    <w:rsid w:val="00B90A7A"/>
    <w:rsid w:val="00B92718"/>
    <w:rsid w:val="00B938E7"/>
    <w:rsid w:val="00B97359"/>
    <w:rsid w:val="00B97495"/>
    <w:rsid w:val="00B97A8F"/>
    <w:rsid w:val="00BA1089"/>
    <w:rsid w:val="00BA154F"/>
    <w:rsid w:val="00BA3304"/>
    <w:rsid w:val="00BA4E58"/>
    <w:rsid w:val="00BA5D6C"/>
    <w:rsid w:val="00BA7074"/>
    <w:rsid w:val="00BB292D"/>
    <w:rsid w:val="00BB3167"/>
    <w:rsid w:val="00BB5287"/>
    <w:rsid w:val="00BB7648"/>
    <w:rsid w:val="00BB7829"/>
    <w:rsid w:val="00BB7EB7"/>
    <w:rsid w:val="00BC362A"/>
    <w:rsid w:val="00BC48DD"/>
    <w:rsid w:val="00BC56F7"/>
    <w:rsid w:val="00BC6DA9"/>
    <w:rsid w:val="00BC6E42"/>
    <w:rsid w:val="00BC7375"/>
    <w:rsid w:val="00BD0817"/>
    <w:rsid w:val="00BD0AE7"/>
    <w:rsid w:val="00BD1457"/>
    <w:rsid w:val="00BD34F8"/>
    <w:rsid w:val="00BD6EC0"/>
    <w:rsid w:val="00BD78C1"/>
    <w:rsid w:val="00BD7A85"/>
    <w:rsid w:val="00BE0731"/>
    <w:rsid w:val="00BE0EAE"/>
    <w:rsid w:val="00BE1225"/>
    <w:rsid w:val="00BE2AD9"/>
    <w:rsid w:val="00BE6775"/>
    <w:rsid w:val="00BE76F6"/>
    <w:rsid w:val="00BF0EA5"/>
    <w:rsid w:val="00BF27FE"/>
    <w:rsid w:val="00BF2CC7"/>
    <w:rsid w:val="00BF2FC6"/>
    <w:rsid w:val="00BF38BD"/>
    <w:rsid w:val="00BF5149"/>
    <w:rsid w:val="00BF633B"/>
    <w:rsid w:val="00BF7C16"/>
    <w:rsid w:val="00C01591"/>
    <w:rsid w:val="00C043B3"/>
    <w:rsid w:val="00C04FAE"/>
    <w:rsid w:val="00C0539B"/>
    <w:rsid w:val="00C05EC7"/>
    <w:rsid w:val="00C079AB"/>
    <w:rsid w:val="00C07D39"/>
    <w:rsid w:val="00C07ED8"/>
    <w:rsid w:val="00C101C9"/>
    <w:rsid w:val="00C10E61"/>
    <w:rsid w:val="00C11364"/>
    <w:rsid w:val="00C129B5"/>
    <w:rsid w:val="00C14787"/>
    <w:rsid w:val="00C14EDA"/>
    <w:rsid w:val="00C1596D"/>
    <w:rsid w:val="00C15B8D"/>
    <w:rsid w:val="00C15CFF"/>
    <w:rsid w:val="00C17010"/>
    <w:rsid w:val="00C20512"/>
    <w:rsid w:val="00C20562"/>
    <w:rsid w:val="00C20B36"/>
    <w:rsid w:val="00C211AC"/>
    <w:rsid w:val="00C215C3"/>
    <w:rsid w:val="00C21A00"/>
    <w:rsid w:val="00C228AD"/>
    <w:rsid w:val="00C236C5"/>
    <w:rsid w:val="00C23A96"/>
    <w:rsid w:val="00C249C6"/>
    <w:rsid w:val="00C24C0E"/>
    <w:rsid w:val="00C24FF1"/>
    <w:rsid w:val="00C30356"/>
    <w:rsid w:val="00C32CC1"/>
    <w:rsid w:val="00C34CDE"/>
    <w:rsid w:val="00C35B62"/>
    <w:rsid w:val="00C3629B"/>
    <w:rsid w:val="00C36C85"/>
    <w:rsid w:val="00C415BD"/>
    <w:rsid w:val="00C426EC"/>
    <w:rsid w:val="00C43966"/>
    <w:rsid w:val="00C46662"/>
    <w:rsid w:val="00C47000"/>
    <w:rsid w:val="00C5107C"/>
    <w:rsid w:val="00C53EFB"/>
    <w:rsid w:val="00C6106E"/>
    <w:rsid w:val="00C6358A"/>
    <w:rsid w:val="00C63EBF"/>
    <w:rsid w:val="00C642EA"/>
    <w:rsid w:val="00C6483C"/>
    <w:rsid w:val="00C64A07"/>
    <w:rsid w:val="00C64AE9"/>
    <w:rsid w:val="00C654B9"/>
    <w:rsid w:val="00C70CFF"/>
    <w:rsid w:val="00C718F7"/>
    <w:rsid w:val="00C718FE"/>
    <w:rsid w:val="00C74BD2"/>
    <w:rsid w:val="00C75141"/>
    <w:rsid w:val="00C75CC6"/>
    <w:rsid w:val="00C80AB9"/>
    <w:rsid w:val="00C82B73"/>
    <w:rsid w:val="00C82F7F"/>
    <w:rsid w:val="00C83CD6"/>
    <w:rsid w:val="00C84872"/>
    <w:rsid w:val="00C85D88"/>
    <w:rsid w:val="00C86CEC"/>
    <w:rsid w:val="00C8773D"/>
    <w:rsid w:val="00C87ABB"/>
    <w:rsid w:val="00C9106A"/>
    <w:rsid w:val="00C91831"/>
    <w:rsid w:val="00C91D09"/>
    <w:rsid w:val="00C92662"/>
    <w:rsid w:val="00C92D7D"/>
    <w:rsid w:val="00C953DF"/>
    <w:rsid w:val="00C97BB6"/>
    <w:rsid w:val="00CA0A97"/>
    <w:rsid w:val="00CA4A30"/>
    <w:rsid w:val="00CA52FD"/>
    <w:rsid w:val="00CB046B"/>
    <w:rsid w:val="00CB0F14"/>
    <w:rsid w:val="00CB1144"/>
    <w:rsid w:val="00CB1F85"/>
    <w:rsid w:val="00CB239C"/>
    <w:rsid w:val="00CB3D71"/>
    <w:rsid w:val="00CB7322"/>
    <w:rsid w:val="00CC11BA"/>
    <w:rsid w:val="00CC1641"/>
    <w:rsid w:val="00CC1C2F"/>
    <w:rsid w:val="00CC2FED"/>
    <w:rsid w:val="00CC421D"/>
    <w:rsid w:val="00CC4A69"/>
    <w:rsid w:val="00CC709A"/>
    <w:rsid w:val="00CC7499"/>
    <w:rsid w:val="00CC7B9A"/>
    <w:rsid w:val="00CD048A"/>
    <w:rsid w:val="00CD08AC"/>
    <w:rsid w:val="00CD1698"/>
    <w:rsid w:val="00CD5401"/>
    <w:rsid w:val="00CE2709"/>
    <w:rsid w:val="00CE2D64"/>
    <w:rsid w:val="00CE3953"/>
    <w:rsid w:val="00CE6198"/>
    <w:rsid w:val="00CF1BDA"/>
    <w:rsid w:val="00CF3B4A"/>
    <w:rsid w:val="00CF5B15"/>
    <w:rsid w:val="00CF5FDF"/>
    <w:rsid w:val="00CF6230"/>
    <w:rsid w:val="00CF649B"/>
    <w:rsid w:val="00CF6E0C"/>
    <w:rsid w:val="00CF7492"/>
    <w:rsid w:val="00CF7986"/>
    <w:rsid w:val="00D0159E"/>
    <w:rsid w:val="00D017FC"/>
    <w:rsid w:val="00D0226A"/>
    <w:rsid w:val="00D027DE"/>
    <w:rsid w:val="00D02D99"/>
    <w:rsid w:val="00D03BE7"/>
    <w:rsid w:val="00D05311"/>
    <w:rsid w:val="00D0604B"/>
    <w:rsid w:val="00D07D97"/>
    <w:rsid w:val="00D1119D"/>
    <w:rsid w:val="00D1198E"/>
    <w:rsid w:val="00D122E2"/>
    <w:rsid w:val="00D12E11"/>
    <w:rsid w:val="00D13147"/>
    <w:rsid w:val="00D136E8"/>
    <w:rsid w:val="00D13AED"/>
    <w:rsid w:val="00D1677C"/>
    <w:rsid w:val="00D16827"/>
    <w:rsid w:val="00D17D55"/>
    <w:rsid w:val="00D205DB"/>
    <w:rsid w:val="00D20E5E"/>
    <w:rsid w:val="00D23507"/>
    <w:rsid w:val="00D23E76"/>
    <w:rsid w:val="00D2415E"/>
    <w:rsid w:val="00D265B4"/>
    <w:rsid w:val="00D26654"/>
    <w:rsid w:val="00D272E5"/>
    <w:rsid w:val="00D30520"/>
    <w:rsid w:val="00D30DE4"/>
    <w:rsid w:val="00D31453"/>
    <w:rsid w:val="00D35223"/>
    <w:rsid w:val="00D36EFB"/>
    <w:rsid w:val="00D37401"/>
    <w:rsid w:val="00D37EED"/>
    <w:rsid w:val="00D4086D"/>
    <w:rsid w:val="00D40D8A"/>
    <w:rsid w:val="00D418CA"/>
    <w:rsid w:val="00D42717"/>
    <w:rsid w:val="00D42B5C"/>
    <w:rsid w:val="00D42C99"/>
    <w:rsid w:val="00D449CE"/>
    <w:rsid w:val="00D45F41"/>
    <w:rsid w:val="00D46053"/>
    <w:rsid w:val="00D463FF"/>
    <w:rsid w:val="00D465B0"/>
    <w:rsid w:val="00D505C0"/>
    <w:rsid w:val="00D5098E"/>
    <w:rsid w:val="00D525DF"/>
    <w:rsid w:val="00D53793"/>
    <w:rsid w:val="00D54BA5"/>
    <w:rsid w:val="00D54D93"/>
    <w:rsid w:val="00D553BB"/>
    <w:rsid w:val="00D55474"/>
    <w:rsid w:val="00D5576E"/>
    <w:rsid w:val="00D5715A"/>
    <w:rsid w:val="00D57389"/>
    <w:rsid w:val="00D579F4"/>
    <w:rsid w:val="00D620A3"/>
    <w:rsid w:val="00D62389"/>
    <w:rsid w:val="00D62A0F"/>
    <w:rsid w:val="00D63798"/>
    <w:rsid w:val="00D64512"/>
    <w:rsid w:val="00D64FC9"/>
    <w:rsid w:val="00D66D68"/>
    <w:rsid w:val="00D6769A"/>
    <w:rsid w:val="00D704E7"/>
    <w:rsid w:val="00D71687"/>
    <w:rsid w:val="00D71A69"/>
    <w:rsid w:val="00D71D1C"/>
    <w:rsid w:val="00D72079"/>
    <w:rsid w:val="00D7378E"/>
    <w:rsid w:val="00D73E0F"/>
    <w:rsid w:val="00D74566"/>
    <w:rsid w:val="00D74813"/>
    <w:rsid w:val="00D75B84"/>
    <w:rsid w:val="00D77DA5"/>
    <w:rsid w:val="00D85202"/>
    <w:rsid w:val="00D8552E"/>
    <w:rsid w:val="00D922BF"/>
    <w:rsid w:val="00D93793"/>
    <w:rsid w:val="00D95BAA"/>
    <w:rsid w:val="00DA2B4E"/>
    <w:rsid w:val="00DA30BC"/>
    <w:rsid w:val="00DA4AA4"/>
    <w:rsid w:val="00DA4B38"/>
    <w:rsid w:val="00DA4C11"/>
    <w:rsid w:val="00DA5210"/>
    <w:rsid w:val="00DA69C2"/>
    <w:rsid w:val="00DA6D70"/>
    <w:rsid w:val="00DB0F6F"/>
    <w:rsid w:val="00DB1E48"/>
    <w:rsid w:val="00DB346F"/>
    <w:rsid w:val="00DB6050"/>
    <w:rsid w:val="00DB7BF4"/>
    <w:rsid w:val="00DC036B"/>
    <w:rsid w:val="00DC1556"/>
    <w:rsid w:val="00DC292B"/>
    <w:rsid w:val="00DC2C34"/>
    <w:rsid w:val="00DC3947"/>
    <w:rsid w:val="00DC401D"/>
    <w:rsid w:val="00DC5A6B"/>
    <w:rsid w:val="00DC5A7E"/>
    <w:rsid w:val="00DC5FDD"/>
    <w:rsid w:val="00DC6879"/>
    <w:rsid w:val="00DC7BD9"/>
    <w:rsid w:val="00DC7C92"/>
    <w:rsid w:val="00DD0C55"/>
    <w:rsid w:val="00DD0F48"/>
    <w:rsid w:val="00DD22CA"/>
    <w:rsid w:val="00DD51AC"/>
    <w:rsid w:val="00DD5880"/>
    <w:rsid w:val="00DE0509"/>
    <w:rsid w:val="00DE2C87"/>
    <w:rsid w:val="00DE459A"/>
    <w:rsid w:val="00DE473D"/>
    <w:rsid w:val="00DF27DA"/>
    <w:rsid w:val="00DF2ECA"/>
    <w:rsid w:val="00DF31FE"/>
    <w:rsid w:val="00DF4439"/>
    <w:rsid w:val="00DF4DBE"/>
    <w:rsid w:val="00DF6215"/>
    <w:rsid w:val="00DF626E"/>
    <w:rsid w:val="00DF63E0"/>
    <w:rsid w:val="00DF64D4"/>
    <w:rsid w:val="00DF74FC"/>
    <w:rsid w:val="00DF7DE4"/>
    <w:rsid w:val="00E00231"/>
    <w:rsid w:val="00E01259"/>
    <w:rsid w:val="00E026C5"/>
    <w:rsid w:val="00E0323D"/>
    <w:rsid w:val="00E03805"/>
    <w:rsid w:val="00E03910"/>
    <w:rsid w:val="00E059A7"/>
    <w:rsid w:val="00E06BD8"/>
    <w:rsid w:val="00E07751"/>
    <w:rsid w:val="00E106D1"/>
    <w:rsid w:val="00E10A92"/>
    <w:rsid w:val="00E10ADD"/>
    <w:rsid w:val="00E13D38"/>
    <w:rsid w:val="00E2078A"/>
    <w:rsid w:val="00E210A6"/>
    <w:rsid w:val="00E21FFC"/>
    <w:rsid w:val="00E229BB"/>
    <w:rsid w:val="00E23579"/>
    <w:rsid w:val="00E23726"/>
    <w:rsid w:val="00E244D3"/>
    <w:rsid w:val="00E253C0"/>
    <w:rsid w:val="00E27135"/>
    <w:rsid w:val="00E31E73"/>
    <w:rsid w:val="00E335A5"/>
    <w:rsid w:val="00E34197"/>
    <w:rsid w:val="00E349BD"/>
    <w:rsid w:val="00E34D14"/>
    <w:rsid w:val="00E40820"/>
    <w:rsid w:val="00E41386"/>
    <w:rsid w:val="00E458F5"/>
    <w:rsid w:val="00E45B48"/>
    <w:rsid w:val="00E4658F"/>
    <w:rsid w:val="00E5065E"/>
    <w:rsid w:val="00E52E85"/>
    <w:rsid w:val="00E53D93"/>
    <w:rsid w:val="00E54739"/>
    <w:rsid w:val="00E548DF"/>
    <w:rsid w:val="00E54A46"/>
    <w:rsid w:val="00E54A67"/>
    <w:rsid w:val="00E555E0"/>
    <w:rsid w:val="00E56710"/>
    <w:rsid w:val="00E57A66"/>
    <w:rsid w:val="00E6148A"/>
    <w:rsid w:val="00E61C0D"/>
    <w:rsid w:val="00E61CB2"/>
    <w:rsid w:val="00E632E8"/>
    <w:rsid w:val="00E634FA"/>
    <w:rsid w:val="00E63C05"/>
    <w:rsid w:val="00E63EB4"/>
    <w:rsid w:val="00E6453D"/>
    <w:rsid w:val="00E64AC8"/>
    <w:rsid w:val="00E6504C"/>
    <w:rsid w:val="00E6519D"/>
    <w:rsid w:val="00E66160"/>
    <w:rsid w:val="00E71329"/>
    <w:rsid w:val="00E74864"/>
    <w:rsid w:val="00E7505E"/>
    <w:rsid w:val="00E75B13"/>
    <w:rsid w:val="00E76C3E"/>
    <w:rsid w:val="00E77A6C"/>
    <w:rsid w:val="00E80FDE"/>
    <w:rsid w:val="00E81CBB"/>
    <w:rsid w:val="00E82A25"/>
    <w:rsid w:val="00E8363B"/>
    <w:rsid w:val="00E837DF"/>
    <w:rsid w:val="00E83FB2"/>
    <w:rsid w:val="00E84966"/>
    <w:rsid w:val="00E86992"/>
    <w:rsid w:val="00E87AA9"/>
    <w:rsid w:val="00E92383"/>
    <w:rsid w:val="00E94857"/>
    <w:rsid w:val="00E971AF"/>
    <w:rsid w:val="00EA07B7"/>
    <w:rsid w:val="00EA1206"/>
    <w:rsid w:val="00EA1B3A"/>
    <w:rsid w:val="00EA2109"/>
    <w:rsid w:val="00EA4F9C"/>
    <w:rsid w:val="00EA5A47"/>
    <w:rsid w:val="00EB1AED"/>
    <w:rsid w:val="00EB27C2"/>
    <w:rsid w:val="00EB31E5"/>
    <w:rsid w:val="00EB5393"/>
    <w:rsid w:val="00EB62A1"/>
    <w:rsid w:val="00EB6D88"/>
    <w:rsid w:val="00EB79CE"/>
    <w:rsid w:val="00EB7FFB"/>
    <w:rsid w:val="00EC1ED8"/>
    <w:rsid w:val="00EC39B3"/>
    <w:rsid w:val="00EC4687"/>
    <w:rsid w:val="00EC5108"/>
    <w:rsid w:val="00EC5F52"/>
    <w:rsid w:val="00EC6A1B"/>
    <w:rsid w:val="00EC7101"/>
    <w:rsid w:val="00EC7B6B"/>
    <w:rsid w:val="00ED2EA5"/>
    <w:rsid w:val="00ED4D4E"/>
    <w:rsid w:val="00ED5102"/>
    <w:rsid w:val="00EE072D"/>
    <w:rsid w:val="00EE0C77"/>
    <w:rsid w:val="00EE18AF"/>
    <w:rsid w:val="00EE18BF"/>
    <w:rsid w:val="00EE3106"/>
    <w:rsid w:val="00EE318B"/>
    <w:rsid w:val="00EE4E54"/>
    <w:rsid w:val="00EE5467"/>
    <w:rsid w:val="00EE75A6"/>
    <w:rsid w:val="00EE7D35"/>
    <w:rsid w:val="00EF05BD"/>
    <w:rsid w:val="00EF12D6"/>
    <w:rsid w:val="00EF1430"/>
    <w:rsid w:val="00EF31B8"/>
    <w:rsid w:val="00EF4334"/>
    <w:rsid w:val="00EF490E"/>
    <w:rsid w:val="00EF4B1B"/>
    <w:rsid w:val="00EF5C3B"/>
    <w:rsid w:val="00EF6949"/>
    <w:rsid w:val="00EF6D2C"/>
    <w:rsid w:val="00EF76BE"/>
    <w:rsid w:val="00EF78BD"/>
    <w:rsid w:val="00F00D06"/>
    <w:rsid w:val="00F01812"/>
    <w:rsid w:val="00F02314"/>
    <w:rsid w:val="00F03C1A"/>
    <w:rsid w:val="00F04585"/>
    <w:rsid w:val="00F060C0"/>
    <w:rsid w:val="00F111D5"/>
    <w:rsid w:val="00F114F3"/>
    <w:rsid w:val="00F12BBE"/>
    <w:rsid w:val="00F13793"/>
    <w:rsid w:val="00F203DF"/>
    <w:rsid w:val="00F22BB6"/>
    <w:rsid w:val="00F268F2"/>
    <w:rsid w:val="00F32290"/>
    <w:rsid w:val="00F3702E"/>
    <w:rsid w:val="00F40B3D"/>
    <w:rsid w:val="00F41B7E"/>
    <w:rsid w:val="00F41FB7"/>
    <w:rsid w:val="00F42751"/>
    <w:rsid w:val="00F42D1D"/>
    <w:rsid w:val="00F436BB"/>
    <w:rsid w:val="00F452A4"/>
    <w:rsid w:val="00F45A75"/>
    <w:rsid w:val="00F45E2F"/>
    <w:rsid w:val="00F45E34"/>
    <w:rsid w:val="00F47145"/>
    <w:rsid w:val="00F508EF"/>
    <w:rsid w:val="00F5090C"/>
    <w:rsid w:val="00F519C8"/>
    <w:rsid w:val="00F536E5"/>
    <w:rsid w:val="00F545BF"/>
    <w:rsid w:val="00F55055"/>
    <w:rsid w:val="00F552A2"/>
    <w:rsid w:val="00F56826"/>
    <w:rsid w:val="00F56B2F"/>
    <w:rsid w:val="00F57980"/>
    <w:rsid w:val="00F57B7C"/>
    <w:rsid w:val="00F609FF"/>
    <w:rsid w:val="00F61808"/>
    <w:rsid w:val="00F61F06"/>
    <w:rsid w:val="00F62AC8"/>
    <w:rsid w:val="00F668A8"/>
    <w:rsid w:val="00F67C14"/>
    <w:rsid w:val="00F67E52"/>
    <w:rsid w:val="00F71B56"/>
    <w:rsid w:val="00F73100"/>
    <w:rsid w:val="00F74411"/>
    <w:rsid w:val="00F75277"/>
    <w:rsid w:val="00F82116"/>
    <w:rsid w:val="00F832C8"/>
    <w:rsid w:val="00F835ED"/>
    <w:rsid w:val="00F873B3"/>
    <w:rsid w:val="00F91765"/>
    <w:rsid w:val="00F91EDC"/>
    <w:rsid w:val="00F9286A"/>
    <w:rsid w:val="00F9329A"/>
    <w:rsid w:val="00F93D46"/>
    <w:rsid w:val="00F940AF"/>
    <w:rsid w:val="00F96764"/>
    <w:rsid w:val="00F9686D"/>
    <w:rsid w:val="00F96AD7"/>
    <w:rsid w:val="00F96C64"/>
    <w:rsid w:val="00F97A62"/>
    <w:rsid w:val="00FA33FE"/>
    <w:rsid w:val="00FA42B9"/>
    <w:rsid w:val="00FA53D0"/>
    <w:rsid w:val="00FA574F"/>
    <w:rsid w:val="00FA677D"/>
    <w:rsid w:val="00FA755A"/>
    <w:rsid w:val="00FB0820"/>
    <w:rsid w:val="00FB1E0A"/>
    <w:rsid w:val="00FB20AC"/>
    <w:rsid w:val="00FB2B0F"/>
    <w:rsid w:val="00FB41AB"/>
    <w:rsid w:val="00FB4251"/>
    <w:rsid w:val="00FB4F6B"/>
    <w:rsid w:val="00FB5FE1"/>
    <w:rsid w:val="00FB67BD"/>
    <w:rsid w:val="00FC0061"/>
    <w:rsid w:val="00FC08A1"/>
    <w:rsid w:val="00FC0E8D"/>
    <w:rsid w:val="00FC15AC"/>
    <w:rsid w:val="00FC17EB"/>
    <w:rsid w:val="00FC32FA"/>
    <w:rsid w:val="00FC3CFE"/>
    <w:rsid w:val="00FC3FE6"/>
    <w:rsid w:val="00FC46EF"/>
    <w:rsid w:val="00FC4921"/>
    <w:rsid w:val="00FC5081"/>
    <w:rsid w:val="00FC5FA9"/>
    <w:rsid w:val="00FC7EDB"/>
    <w:rsid w:val="00FD16AC"/>
    <w:rsid w:val="00FD291B"/>
    <w:rsid w:val="00FD31B3"/>
    <w:rsid w:val="00FD4204"/>
    <w:rsid w:val="00FE00B0"/>
    <w:rsid w:val="00FE1094"/>
    <w:rsid w:val="00FE2200"/>
    <w:rsid w:val="00FE32C3"/>
    <w:rsid w:val="00FE4C27"/>
    <w:rsid w:val="00FF0B89"/>
    <w:rsid w:val="00FF3CCB"/>
    <w:rsid w:val="00FF4413"/>
    <w:rsid w:val="00FF57B5"/>
    <w:rsid w:val="00FF5A4C"/>
    <w:rsid w:val="00FF6798"/>
    <w:rsid w:val="00FF711B"/>
    <w:rsid w:val="00FF75CF"/>
    <w:rsid w:val="00FF76A4"/>
    <w:rsid w:val="02ACA54E"/>
    <w:rsid w:val="0AE9363E"/>
    <w:rsid w:val="0C951AAD"/>
    <w:rsid w:val="0CF08DD4"/>
    <w:rsid w:val="183E8448"/>
    <w:rsid w:val="18645E8D"/>
    <w:rsid w:val="1A36BECE"/>
    <w:rsid w:val="1AD2D195"/>
    <w:rsid w:val="1BC7B269"/>
    <w:rsid w:val="219A7E92"/>
    <w:rsid w:val="258205EE"/>
    <w:rsid w:val="26F71100"/>
    <w:rsid w:val="2B9A045E"/>
    <w:rsid w:val="2D8722C6"/>
    <w:rsid w:val="34258AF9"/>
    <w:rsid w:val="35BED233"/>
    <w:rsid w:val="3A4A51D2"/>
    <w:rsid w:val="3A4E7C3E"/>
    <w:rsid w:val="3A9FD16B"/>
    <w:rsid w:val="3D14A488"/>
    <w:rsid w:val="3E76B663"/>
    <w:rsid w:val="4073A938"/>
    <w:rsid w:val="44A17899"/>
    <w:rsid w:val="462B43A8"/>
    <w:rsid w:val="467A5A8A"/>
    <w:rsid w:val="4696AEFF"/>
    <w:rsid w:val="46A8F2D3"/>
    <w:rsid w:val="48033D0A"/>
    <w:rsid w:val="4CC36612"/>
    <w:rsid w:val="4F71DEA8"/>
    <w:rsid w:val="536FD2DA"/>
    <w:rsid w:val="54C6F040"/>
    <w:rsid w:val="56E906A4"/>
    <w:rsid w:val="57C94B9F"/>
    <w:rsid w:val="5B77CB83"/>
    <w:rsid w:val="5BF0B0D3"/>
    <w:rsid w:val="5ED7D5E3"/>
    <w:rsid w:val="6AF12D28"/>
    <w:rsid w:val="6CC81FA2"/>
    <w:rsid w:val="6E694DDE"/>
    <w:rsid w:val="6F8CA5DA"/>
    <w:rsid w:val="709D1B3B"/>
    <w:rsid w:val="72782E4A"/>
    <w:rsid w:val="7635FC64"/>
    <w:rsid w:val="76BFBAFD"/>
    <w:rsid w:val="7703D612"/>
    <w:rsid w:val="7BB79B2C"/>
    <w:rsid w:val="7BC48E09"/>
    <w:rsid w:val="7BFD208D"/>
    <w:rsid w:val="7C1AA55E"/>
    <w:rsid w:val="7DB3B319"/>
    <w:rsid w:val="7E57F69F"/>
    <w:rsid w:val="7FCA9545"/>
    <w:rsid w:val="7FE783D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C9CC4298-369B-4C07-AC41-16B126F8C6E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E66160"/>
    <w:pPr>
      <w:numPr>
        <w:numId w:val="12"/>
      </w:numPr>
    </w:pPr>
    <w:rPr>
      <w:noProof/>
    </w:rPr>
  </w:style>
  <w:style w:type="paragraph" w:customStyle="1" w:styleId="Bulletlist2">
    <w:name w:val="Bullet list 2"/>
    <w:basedOn w:val="Bulletlist1"/>
    <w:uiPriority w:val="1"/>
    <w:qFormat/>
    <w:rsid w:val="00C215C3"/>
    <w:pPr>
      <w:numPr>
        <w:ilvl w:val="1"/>
      </w:numPr>
      <w:ind w:left="851"/>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FD31B3"/>
    <w:pPr>
      <w:numPr>
        <w:numId w:val="18"/>
      </w:numPr>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C215C3"/>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NumberedParagraph">
    <w:name w:val="Numbered Paragraph"/>
    <w:basedOn w:val="Normal"/>
    <w:link w:val="NumberedParagraphChar"/>
    <w:qFormat/>
    <w:rsid w:val="005F7714"/>
    <w:pPr>
      <w:numPr>
        <w:numId w:val="23"/>
      </w:numPr>
      <w:spacing w:before="240" w:after="120" w:line="240" w:lineRule="auto"/>
    </w:pPr>
    <w:rPr>
      <w:rFonts w:eastAsia="Times New Roman"/>
      <w:szCs w:val="24"/>
      <w:lang w:bidi="ar-SA"/>
    </w:rPr>
  </w:style>
  <w:style w:type="character" w:customStyle="1" w:styleId="NumberedParagraphChar">
    <w:name w:val="Numbered Paragraph Char"/>
    <w:basedOn w:val="DefaultParagraphFont"/>
    <w:link w:val="NumberedParagraph"/>
    <w:rsid w:val="005F7714"/>
    <w:rPr>
      <w:rFonts w:ascii="Arial" w:eastAsia="Times New Roman" w:hAnsi="Arial"/>
      <w:sz w:val="24"/>
      <w:szCs w:val="24"/>
      <w:lang w:eastAsia="en-US"/>
    </w:rPr>
  </w:style>
  <w:style w:type="character" w:customStyle="1" w:styleId="ListParagraphChar">
    <w:name w:val="List Paragraph Char"/>
    <w:link w:val="ListParagraph"/>
    <w:uiPriority w:val="34"/>
    <w:rsid w:val="00A646C7"/>
    <w:rPr>
      <w:rFonts w:ascii="Arial" w:hAnsi="Arial"/>
      <w:sz w:val="24"/>
      <w:szCs w:val="22"/>
      <w:lang w:eastAsia="en-US" w:bidi="he-IL"/>
    </w:rPr>
  </w:style>
  <w:style w:type="paragraph" w:styleId="Revision">
    <w:name w:val="Revision"/>
    <w:hidden/>
    <w:uiPriority w:val="99"/>
    <w:semiHidden/>
    <w:rsid w:val="00B84EC6"/>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A52A1C"/>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A52A1C"/>
    <w:rPr>
      <w:rFonts w:ascii="Arial" w:eastAsiaTheme="minorHAnsi" w:hAnsi="Arial" w:cstheme="minorBidi"/>
      <w:b/>
      <w:bCs/>
      <w:lang w:eastAsia="en-US" w:bidi="he-IL"/>
    </w:rPr>
  </w:style>
  <w:style w:type="character" w:styleId="Mention">
    <w:name w:val="Mention"/>
    <w:basedOn w:val="DefaultParagraphFont"/>
    <w:uiPriority w:val="99"/>
    <w:unhideWhenUsed/>
    <w:rsid w:val="008A24CC"/>
    <w:rPr>
      <w:color w:val="2B579A"/>
      <w:shd w:val="clear" w:color="auto" w:fill="E1DFDD"/>
    </w:rPr>
  </w:style>
  <w:style w:type="paragraph" w:styleId="NormalWeb">
    <w:name w:val="Normal (Web)"/>
    <w:basedOn w:val="Normal"/>
    <w:uiPriority w:val="99"/>
    <w:unhideWhenUsed/>
    <w:rsid w:val="00242C15"/>
    <w:pPr>
      <w:spacing w:before="100" w:beforeAutospacing="1" w:after="100" w:afterAutospacing="1" w:line="240" w:lineRule="auto"/>
    </w:pPr>
    <w:rPr>
      <w:rFonts w:ascii="Aptos" w:eastAsiaTheme="minorHAnsi" w:hAnsi="Aptos" w:cs="Aptos"/>
      <w:szCs w:val="24"/>
      <w:lang w:eastAsia="en-GB" w:bidi="ar-SA"/>
    </w:rPr>
  </w:style>
  <w:style w:type="character" w:customStyle="1" w:styleId="normaltextrun">
    <w:name w:val="normaltextrun"/>
    <w:basedOn w:val="DefaultParagraphFont"/>
    <w:rsid w:val="00242C15"/>
  </w:style>
  <w:style w:type="character" w:customStyle="1" w:styleId="eop">
    <w:name w:val="eop"/>
    <w:basedOn w:val="DefaultParagraphFont"/>
    <w:rsid w:val="00242C15"/>
  </w:style>
  <w:style w:type="paragraph" w:customStyle="1" w:styleId="paragraph">
    <w:name w:val="paragraph"/>
    <w:basedOn w:val="Normal"/>
    <w:rsid w:val="00DC401D"/>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contentcontrolboundarysink">
    <w:name w:val="contentcontrolboundarysink"/>
    <w:basedOn w:val="DefaultParagraphFont"/>
    <w:rsid w:val="00CE3953"/>
  </w:style>
  <w:style w:type="paragraph" w:styleId="TOCHeading">
    <w:name w:val="TOC Heading"/>
    <w:basedOn w:val="Heading1"/>
    <w:next w:val="Normal"/>
    <w:uiPriority w:val="39"/>
    <w:unhideWhenUsed/>
    <w:qFormat/>
    <w:rsid w:val="001B2353"/>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7345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69954545">
      <w:bodyDiv w:val="1"/>
      <w:marLeft w:val="0"/>
      <w:marRight w:val="0"/>
      <w:marTop w:val="0"/>
      <w:marBottom w:val="0"/>
      <w:divBdr>
        <w:top w:val="none" w:sz="0" w:space="0" w:color="auto"/>
        <w:left w:val="none" w:sz="0" w:space="0" w:color="auto"/>
        <w:bottom w:val="none" w:sz="0" w:space="0" w:color="auto"/>
        <w:right w:val="none" w:sz="0" w:space="0" w:color="auto"/>
      </w:divBdr>
    </w:div>
    <w:div w:id="178545559">
      <w:bodyDiv w:val="1"/>
      <w:marLeft w:val="0"/>
      <w:marRight w:val="0"/>
      <w:marTop w:val="0"/>
      <w:marBottom w:val="0"/>
      <w:divBdr>
        <w:top w:val="none" w:sz="0" w:space="0" w:color="auto"/>
        <w:left w:val="none" w:sz="0" w:space="0" w:color="auto"/>
        <w:bottom w:val="none" w:sz="0" w:space="0" w:color="auto"/>
        <w:right w:val="none" w:sz="0" w:space="0" w:color="auto"/>
      </w:divBdr>
    </w:div>
    <w:div w:id="19870538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84313803">
      <w:bodyDiv w:val="1"/>
      <w:marLeft w:val="0"/>
      <w:marRight w:val="0"/>
      <w:marTop w:val="0"/>
      <w:marBottom w:val="0"/>
      <w:divBdr>
        <w:top w:val="none" w:sz="0" w:space="0" w:color="auto"/>
        <w:left w:val="none" w:sz="0" w:space="0" w:color="auto"/>
        <w:bottom w:val="none" w:sz="0" w:space="0" w:color="auto"/>
        <w:right w:val="none" w:sz="0" w:space="0" w:color="auto"/>
      </w:divBdr>
    </w:div>
    <w:div w:id="31241686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7195508">
      <w:bodyDiv w:val="1"/>
      <w:marLeft w:val="0"/>
      <w:marRight w:val="0"/>
      <w:marTop w:val="0"/>
      <w:marBottom w:val="0"/>
      <w:divBdr>
        <w:top w:val="none" w:sz="0" w:space="0" w:color="auto"/>
        <w:left w:val="none" w:sz="0" w:space="0" w:color="auto"/>
        <w:bottom w:val="none" w:sz="0" w:space="0" w:color="auto"/>
        <w:right w:val="none" w:sz="0" w:space="0" w:color="auto"/>
      </w:divBdr>
    </w:div>
    <w:div w:id="357969242">
      <w:bodyDiv w:val="1"/>
      <w:marLeft w:val="0"/>
      <w:marRight w:val="0"/>
      <w:marTop w:val="0"/>
      <w:marBottom w:val="0"/>
      <w:divBdr>
        <w:top w:val="none" w:sz="0" w:space="0" w:color="auto"/>
        <w:left w:val="none" w:sz="0" w:space="0" w:color="auto"/>
        <w:bottom w:val="none" w:sz="0" w:space="0" w:color="auto"/>
        <w:right w:val="none" w:sz="0" w:space="0" w:color="auto"/>
      </w:divBdr>
    </w:div>
    <w:div w:id="363142739">
      <w:bodyDiv w:val="1"/>
      <w:marLeft w:val="0"/>
      <w:marRight w:val="0"/>
      <w:marTop w:val="0"/>
      <w:marBottom w:val="0"/>
      <w:divBdr>
        <w:top w:val="none" w:sz="0" w:space="0" w:color="auto"/>
        <w:left w:val="none" w:sz="0" w:space="0" w:color="auto"/>
        <w:bottom w:val="none" w:sz="0" w:space="0" w:color="auto"/>
        <w:right w:val="none" w:sz="0" w:space="0" w:color="auto"/>
      </w:divBdr>
    </w:div>
    <w:div w:id="372509248">
      <w:bodyDiv w:val="1"/>
      <w:marLeft w:val="0"/>
      <w:marRight w:val="0"/>
      <w:marTop w:val="0"/>
      <w:marBottom w:val="0"/>
      <w:divBdr>
        <w:top w:val="none" w:sz="0" w:space="0" w:color="auto"/>
        <w:left w:val="none" w:sz="0" w:space="0" w:color="auto"/>
        <w:bottom w:val="none" w:sz="0" w:space="0" w:color="auto"/>
        <w:right w:val="none" w:sz="0" w:space="0" w:color="auto"/>
      </w:divBdr>
    </w:div>
    <w:div w:id="390813419">
      <w:bodyDiv w:val="1"/>
      <w:marLeft w:val="0"/>
      <w:marRight w:val="0"/>
      <w:marTop w:val="0"/>
      <w:marBottom w:val="0"/>
      <w:divBdr>
        <w:top w:val="none" w:sz="0" w:space="0" w:color="auto"/>
        <w:left w:val="none" w:sz="0" w:space="0" w:color="auto"/>
        <w:bottom w:val="none" w:sz="0" w:space="0" w:color="auto"/>
        <w:right w:val="none" w:sz="0" w:space="0" w:color="auto"/>
      </w:divBdr>
    </w:div>
    <w:div w:id="391659610">
      <w:bodyDiv w:val="1"/>
      <w:marLeft w:val="0"/>
      <w:marRight w:val="0"/>
      <w:marTop w:val="0"/>
      <w:marBottom w:val="0"/>
      <w:divBdr>
        <w:top w:val="none" w:sz="0" w:space="0" w:color="auto"/>
        <w:left w:val="none" w:sz="0" w:space="0" w:color="auto"/>
        <w:bottom w:val="none" w:sz="0" w:space="0" w:color="auto"/>
        <w:right w:val="none" w:sz="0" w:space="0" w:color="auto"/>
      </w:divBdr>
    </w:div>
    <w:div w:id="430511862">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3320180">
      <w:bodyDiv w:val="1"/>
      <w:marLeft w:val="0"/>
      <w:marRight w:val="0"/>
      <w:marTop w:val="0"/>
      <w:marBottom w:val="0"/>
      <w:divBdr>
        <w:top w:val="none" w:sz="0" w:space="0" w:color="auto"/>
        <w:left w:val="none" w:sz="0" w:space="0" w:color="auto"/>
        <w:bottom w:val="none" w:sz="0" w:space="0" w:color="auto"/>
        <w:right w:val="none" w:sz="0" w:space="0" w:color="auto"/>
      </w:divBdr>
    </w:div>
    <w:div w:id="515577147">
      <w:bodyDiv w:val="1"/>
      <w:marLeft w:val="0"/>
      <w:marRight w:val="0"/>
      <w:marTop w:val="0"/>
      <w:marBottom w:val="0"/>
      <w:divBdr>
        <w:top w:val="none" w:sz="0" w:space="0" w:color="auto"/>
        <w:left w:val="none" w:sz="0" w:space="0" w:color="auto"/>
        <w:bottom w:val="none" w:sz="0" w:space="0" w:color="auto"/>
        <w:right w:val="none" w:sz="0" w:space="0" w:color="auto"/>
      </w:divBdr>
    </w:div>
    <w:div w:id="52186461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8345660">
      <w:bodyDiv w:val="1"/>
      <w:marLeft w:val="0"/>
      <w:marRight w:val="0"/>
      <w:marTop w:val="0"/>
      <w:marBottom w:val="0"/>
      <w:divBdr>
        <w:top w:val="none" w:sz="0" w:space="0" w:color="auto"/>
        <w:left w:val="none" w:sz="0" w:space="0" w:color="auto"/>
        <w:bottom w:val="none" w:sz="0" w:space="0" w:color="auto"/>
        <w:right w:val="none" w:sz="0" w:space="0" w:color="auto"/>
      </w:divBdr>
    </w:div>
    <w:div w:id="594631957">
      <w:bodyDiv w:val="1"/>
      <w:marLeft w:val="0"/>
      <w:marRight w:val="0"/>
      <w:marTop w:val="0"/>
      <w:marBottom w:val="0"/>
      <w:divBdr>
        <w:top w:val="none" w:sz="0" w:space="0" w:color="auto"/>
        <w:left w:val="none" w:sz="0" w:space="0" w:color="auto"/>
        <w:bottom w:val="none" w:sz="0" w:space="0" w:color="auto"/>
        <w:right w:val="none" w:sz="0" w:space="0" w:color="auto"/>
      </w:divBdr>
    </w:div>
    <w:div w:id="658075484">
      <w:bodyDiv w:val="1"/>
      <w:marLeft w:val="0"/>
      <w:marRight w:val="0"/>
      <w:marTop w:val="0"/>
      <w:marBottom w:val="0"/>
      <w:divBdr>
        <w:top w:val="none" w:sz="0" w:space="0" w:color="auto"/>
        <w:left w:val="none" w:sz="0" w:space="0" w:color="auto"/>
        <w:bottom w:val="none" w:sz="0" w:space="0" w:color="auto"/>
        <w:right w:val="none" w:sz="0" w:space="0" w:color="auto"/>
      </w:divBdr>
    </w:div>
    <w:div w:id="693000480">
      <w:bodyDiv w:val="1"/>
      <w:marLeft w:val="0"/>
      <w:marRight w:val="0"/>
      <w:marTop w:val="0"/>
      <w:marBottom w:val="0"/>
      <w:divBdr>
        <w:top w:val="none" w:sz="0" w:space="0" w:color="auto"/>
        <w:left w:val="none" w:sz="0" w:space="0" w:color="auto"/>
        <w:bottom w:val="none" w:sz="0" w:space="0" w:color="auto"/>
        <w:right w:val="none" w:sz="0" w:space="0" w:color="auto"/>
      </w:divBdr>
    </w:div>
    <w:div w:id="831532147">
      <w:bodyDiv w:val="1"/>
      <w:marLeft w:val="0"/>
      <w:marRight w:val="0"/>
      <w:marTop w:val="0"/>
      <w:marBottom w:val="0"/>
      <w:divBdr>
        <w:top w:val="none" w:sz="0" w:space="0" w:color="auto"/>
        <w:left w:val="none" w:sz="0" w:space="0" w:color="auto"/>
        <w:bottom w:val="none" w:sz="0" w:space="0" w:color="auto"/>
        <w:right w:val="none" w:sz="0" w:space="0" w:color="auto"/>
      </w:divBdr>
    </w:div>
    <w:div w:id="834029140">
      <w:bodyDiv w:val="1"/>
      <w:marLeft w:val="0"/>
      <w:marRight w:val="0"/>
      <w:marTop w:val="0"/>
      <w:marBottom w:val="0"/>
      <w:divBdr>
        <w:top w:val="none" w:sz="0" w:space="0" w:color="auto"/>
        <w:left w:val="none" w:sz="0" w:space="0" w:color="auto"/>
        <w:bottom w:val="none" w:sz="0" w:space="0" w:color="auto"/>
        <w:right w:val="none" w:sz="0" w:space="0" w:color="auto"/>
      </w:divBdr>
    </w:div>
    <w:div w:id="894004662">
      <w:bodyDiv w:val="1"/>
      <w:marLeft w:val="0"/>
      <w:marRight w:val="0"/>
      <w:marTop w:val="0"/>
      <w:marBottom w:val="0"/>
      <w:divBdr>
        <w:top w:val="none" w:sz="0" w:space="0" w:color="auto"/>
        <w:left w:val="none" w:sz="0" w:space="0" w:color="auto"/>
        <w:bottom w:val="none" w:sz="0" w:space="0" w:color="auto"/>
        <w:right w:val="none" w:sz="0" w:space="0" w:color="auto"/>
      </w:divBdr>
    </w:div>
    <w:div w:id="96111166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986036">
      <w:bodyDiv w:val="1"/>
      <w:marLeft w:val="0"/>
      <w:marRight w:val="0"/>
      <w:marTop w:val="0"/>
      <w:marBottom w:val="0"/>
      <w:divBdr>
        <w:top w:val="none" w:sz="0" w:space="0" w:color="auto"/>
        <w:left w:val="none" w:sz="0" w:space="0" w:color="auto"/>
        <w:bottom w:val="none" w:sz="0" w:space="0" w:color="auto"/>
        <w:right w:val="none" w:sz="0" w:space="0" w:color="auto"/>
      </w:divBdr>
    </w:div>
    <w:div w:id="1047873856">
      <w:bodyDiv w:val="1"/>
      <w:marLeft w:val="0"/>
      <w:marRight w:val="0"/>
      <w:marTop w:val="0"/>
      <w:marBottom w:val="0"/>
      <w:divBdr>
        <w:top w:val="none" w:sz="0" w:space="0" w:color="auto"/>
        <w:left w:val="none" w:sz="0" w:space="0" w:color="auto"/>
        <w:bottom w:val="none" w:sz="0" w:space="0" w:color="auto"/>
        <w:right w:val="none" w:sz="0" w:space="0" w:color="auto"/>
      </w:divBdr>
    </w:div>
    <w:div w:id="1070075476">
      <w:bodyDiv w:val="1"/>
      <w:marLeft w:val="0"/>
      <w:marRight w:val="0"/>
      <w:marTop w:val="0"/>
      <w:marBottom w:val="0"/>
      <w:divBdr>
        <w:top w:val="none" w:sz="0" w:space="0" w:color="auto"/>
        <w:left w:val="none" w:sz="0" w:space="0" w:color="auto"/>
        <w:bottom w:val="none" w:sz="0" w:space="0" w:color="auto"/>
        <w:right w:val="none" w:sz="0" w:space="0" w:color="auto"/>
      </w:divBdr>
    </w:div>
    <w:div w:id="1075712419">
      <w:bodyDiv w:val="1"/>
      <w:marLeft w:val="0"/>
      <w:marRight w:val="0"/>
      <w:marTop w:val="0"/>
      <w:marBottom w:val="0"/>
      <w:divBdr>
        <w:top w:val="none" w:sz="0" w:space="0" w:color="auto"/>
        <w:left w:val="none" w:sz="0" w:space="0" w:color="auto"/>
        <w:bottom w:val="none" w:sz="0" w:space="0" w:color="auto"/>
        <w:right w:val="none" w:sz="0" w:space="0" w:color="auto"/>
      </w:divBdr>
    </w:div>
    <w:div w:id="1080450117">
      <w:bodyDiv w:val="1"/>
      <w:marLeft w:val="0"/>
      <w:marRight w:val="0"/>
      <w:marTop w:val="0"/>
      <w:marBottom w:val="0"/>
      <w:divBdr>
        <w:top w:val="none" w:sz="0" w:space="0" w:color="auto"/>
        <w:left w:val="none" w:sz="0" w:space="0" w:color="auto"/>
        <w:bottom w:val="none" w:sz="0" w:space="0" w:color="auto"/>
        <w:right w:val="none" w:sz="0" w:space="0" w:color="auto"/>
      </w:divBdr>
    </w:div>
    <w:div w:id="113413150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6844622">
      <w:bodyDiv w:val="1"/>
      <w:marLeft w:val="0"/>
      <w:marRight w:val="0"/>
      <w:marTop w:val="0"/>
      <w:marBottom w:val="0"/>
      <w:divBdr>
        <w:top w:val="none" w:sz="0" w:space="0" w:color="auto"/>
        <w:left w:val="none" w:sz="0" w:space="0" w:color="auto"/>
        <w:bottom w:val="none" w:sz="0" w:space="0" w:color="auto"/>
        <w:right w:val="none" w:sz="0" w:space="0" w:color="auto"/>
      </w:divBdr>
    </w:div>
    <w:div w:id="1206410844">
      <w:bodyDiv w:val="1"/>
      <w:marLeft w:val="0"/>
      <w:marRight w:val="0"/>
      <w:marTop w:val="0"/>
      <w:marBottom w:val="0"/>
      <w:divBdr>
        <w:top w:val="none" w:sz="0" w:space="0" w:color="auto"/>
        <w:left w:val="none" w:sz="0" w:space="0" w:color="auto"/>
        <w:bottom w:val="none" w:sz="0" w:space="0" w:color="auto"/>
        <w:right w:val="none" w:sz="0" w:space="0" w:color="auto"/>
      </w:divBdr>
    </w:div>
    <w:div w:id="1218400082">
      <w:bodyDiv w:val="1"/>
      <w:marLeft w:val="0"/>
      <w:marRight w:val="0"/>
      <w:marTop w:val="0"/>
      <w:marBottom w:val="0"/>
      <w:divBdr>
        <w:top w:val="none" w:sz="0" w:space="0" w:color="auto"/>
        <w:left w:val="none" w:sz="0" w:space="0" w:color="auto"/>
        <w:bottom w:val="none" w:sz="0" w:space="0" w:color="auto"/>
        <w:right w:val="none" w:sz="0" w:space="0" w:color="auto"/>
      </w:divBdr>
    </w:div>
    <w:div w:id="1231773572">
      <w:bodyDiv w:val="1"/>
      <w:marLeft w:val="0"/>
      <w:marRight w:val="0"/>
      <w:marTop w:val="0"/>
      <w:marBottom w:val="0"/>
      <w:divBdr>
        <w:top w:val="none" w:sz="0" w:space="0" w:color="auto"/>
        <w:left w:val="none" w:sz="0" w:space="0" w:color="auto"/>
        <w:bottom w:val="none" w:sz="0" w:space="0" w:color="auto"/>
        <w:right w:val="none" w:sz="0" w:space="0" w:color="auto"/>
      </w:divBdr>
    </w:div>
    <w:div w:id="1286885437">
      <w:bodyDiv w:val="1"/>
      <w:marLeft w:val="0"/>
      <w:marRight w:val="0"/>
      <w:marTop w:val="0"/>
      <w:marBottom w:val="0"/>
      <w:divBdr>
        <w:top w:val="none" w:sz="0" w:space="0" w:color="auto"/>
        <w:left w:val="none" w:sz="0" w:space="0" w:color="auto"/>
        <w:bottom w:val="none" w:sz="0" w:space="0" w:color="auto"/>
        <w:right w:val="none" w:sz="0" w:space="0" w:color="auto"/>
      </w:divBdr>
    </w:div>
    <w:div w:id="1329404951">
      <w:bodyDiv w:val="1"/>
      <w:marLeft w:val="0"/>
      <w:marRight w:val="0"/>
      <w:marTop w:val="0"/>
      <w:marBottom w:val="0"/>
      <w:divBdr>
        <w:top w:val="none" w:sz="0" w:space="0" w:color="auto"/>
        <w:left w:val="none" w:sz="0" w:space="0" w:color="auto"/>
        <w:bottom w:val="none" w:sz="0" w:space="0" w:color="auto"/>
        <w:right w:val="none" w:sz="0" w:space="0" w:color="auto"/>
      </w:divBdr>
    </w:div>
    <w:div w:id="1387291782">
      <w:bodyDiv w:val="1"/>
      <w:marLeft w:val="0"/>
      <w:marRight w:val="0"/>
      <w:marTop w:val="0"/>
      <w:marBottom w:val="0"/>
      <w:divBdr>
        <w:top w:val="none" w:sz="0" w:space="0" w:color="auto"/>
        <w:left w:val="none" w:sz="0" w:space="0" w:color="auto"/>
        <w:bottom w:val="none" w:sz="0" w:space="0" w:color="auto"/>
        <w:right w:val="none" w:sz="0" w:space="0" w:color="auto"/>
      </w:divBdr>
    </w:div>
    <w:div w:id="1388912842">
      <w:bodyDiv w:val="1"/>
      <w:marLeft w:val="0"/>
      <w:marRight w:val="0"/>
      <w:marTop w:val="0"/>
      <w:marBottom w:val="0"/>
      <w:divBdr>
        <w:top w:val="none" w:sz="0" w:space="0" w:color="auto"/>
        <w:left w:val="none" w:sz="0" w:space="0" w:color="auto"/>
        <w:bottom w:val="none" w:sz="0" w:space="0" w:color="auto"/>
        <w:right w:val="none" w:sz="0" w:space="0" w:color="auto"/>
      </w:divBdr>
    </w:div>
    <w:div w:id="140760873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8239576">
      <w:bodyDiv w:val="1"/>
      <w:marLeft w:val="0"/>
      <w:marRight w:val="0"/>
      <w:marTop w:val="0"/>
      <w:marBottom w:val="0"/>
      <w:divBdr>
        <w:top w:val="none" w:sz="0" w:space="0" w:color="auto"/>
        <w:left w:val="none" w:sz="0" w:space="0" w:color="auto"/>
        <w:bottom w:val="none" w:sz="0" w:space="0" w:color="auto"/>
        <w:right w:val="none" w:sz="0" w:space="0" w:color="auto"/>
      </w:divBdr>
    </w:div>
    <w:div w:id="1462846614">
      <w:bodyDiv w:val="1"/>
      <w:marLeft w:val="0"/>
      <w:marRight w:val="0"/>
      <w:marTop w:val="0"/>
      <w:marBottom w:val="0"/>
      <w:divBdr>
        <w:top w:val="none" w:sz="0" w:space="0" w:color="auto"/>
        <w:left w:val="none" w:sz="0" w:space="0" w:color="auto"/>
        <w:bottom w:val="none" w:sz="0" w:space="0" w:color="auto"/>
        <w:right w:val="none" w:sz="0" w:space="0" w:color="auto"/>
      </w:divBdr>
    </w:div>
    <w:div w:id="1466436621">
      <w:bodyDiv w:val="1"/>
      <w:marLeft w:val="0"/>
      <w:marRight w:val="0"/>
      <w:marTop w:val="0"/>
      <w:marBottom w:val="0"/>
      <w:divBdr>
        <w:top w:val="none" w:sz="0" w:space="0" w:color="auto"/>
        <w:left w:val="none" w:sz="0" w:space="0" w:color="auto"/>
        <w:bottom w:val="none" w:sz="0" w:space="0" w:color="auto"/>
        <w:right w:val="none" w:sz="0" w:space="0" w:color="auto"/>
      </w:divBdr>
    </w:div>
    <w:div w:id="1477339703">
      <w:bodyDiv w:val="1"/>
      <w:marLeft w:val="0"/>
      <w:marRight w:val="0"/>
      <w:marTop w:val="0"/>
      <w:marBottom w:val="0"/>
      <w:divBdr>
        <w:top w:val="none" w:sz="0" w:space="0" w:color="auto"/>
        <w:left w:val="none" w:sz="0" w:space="0" w:color="auto"/>
        <w:bottom w:val="none" w:sz="0" w:space="0" w:color="auto"/>
        <w:right w:val="none" w:sz="0" w:space="0" w:color="auto"/>
      </w:divBdr>
    </w:div>
    <w:div w:id="1534028718">
      <w:bodyDiv w:val="1"/>
      <w:marLeft w:val="0"/>
      <w:marRight w:val="0"/>
      <w:marTop w:val="0"/>
      <w:marBottom w:val="0"/>
      <w:divBdr>
        <w:top w:val="none" w:sz="0" w:space="0" w:color="auto"/>
        <w:left w:val="none" w:sz="0" w:space="0" w:color="auto"/>
        <w:bottom w:val="none" w:sz="0" w:space="0" w:color="auto"/>
        <w:right w:val="none" w:sz="0" w:space="0" w:color="auto"/>
      </w:divBdr>
    </w:div>
    <w:div w:id="1557081503">
      <w:bodyDiv w:val="1"/>
      <w:marLeft w:val="0"/>
      <w:marRight w:val="0"/>
      <w:marTop w:val="0"/>
      <w:marBottom w:val="0"/>
      <w:divBdr>
        <w:top w:val="none" w:sz="0" w:space="0" w:color="auto"/>
        <w:left w:val="none" w:sz="0" w:space="0" w:color="auto"/>
        <w:bottom w:val="none" w:sz="0" w:space="0" w:color="auto"/>
        <w:right w:val="none" w:sz="0" w:space="0" w:color="auto"/>
      </w:divBdr>
    </w:div>
    <w:div w:id="161166394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2267005">
      <w:bodyDiv w:val="1"/>
      <w:marLeft w:val="0"/>
      <w:marRight w:val="0"/>
      <w:marTop w:val="0"/>
      <w:marBottom w:val="0"/>
      <w:divBdr>
        <w:top w:val="none" w:sz="0" w:space="0" w:color="auto"/>
        <w:left w:val="none" w:sz="0" w:space="0" w:color="auto"/>
        <w:bottom w:val="none" w:sz="0" w:space="0" w:color="auto"/>
        <w:right w:val="none" w:sz="0" w:space="0" w:color="auto"/>
      </w:divBdr>
    </w:div>
    <w:div w:id="1653560374">
      <w:bodyDiv w:val="1"/>
      <w:marLeft w:val="0"/>
      <w:marRight w:val="0"/>
      <w:marTop w:val="0"/>
      <w:marBottom w:val="0"/>
      <w:divBdr>
        <w:top w:val="none" w:sz="0" w:space="0" w:color="auto"/>
        <w:left w:val="none" w:sz="0" w:space="0" w:color="auto"/>
        <w:bottom w:val="none" w:sz="0" w:space="0" w:color="auto"/>
        <w:right w:val="none" w:sz="0" w:space="0" w:color="auto"/>
      </w:divBdr>
    </w:div>
    <w:div w:id="1675499221">
      <w:bodyDiv w:val="1"/>
      <w:marLeft w:val="0"/>
      <w:marRight w:val="0"/>
      <w:marTop w:val="0"/>
      <w:marBottom w:val="0"/>
      <w:divBdr>
        <w:top w:val="none" w:sz="0" w:space="0" w:color="auto"/>
        <w:left w:val="none" w:sz="0" w:space="0" w:color="auto"/>
        <w:bottom w:val="none" w:sz="0" w:space="0" w:color="auto"/>
        <w:right w:val="none" w:sz="0" w:space="0" w:color="auto"/>
      </w:divBdr>
    </w:div>
    <w:div w:id="1683892882">
      <w:bodyDiv w:val="1"/>
      <w:marLeft w:val="0"/>
      <w:marRight w:val="0"/>
      <w:marTop w:val="0"/>
      <w:marBottom w:val="0"/>
      <w:divBdr>
        <w:top w:val="none" w:sz="0" w:space="0" w:color="auto"/>
        <w:left w:val="none" w:sz="0" w:space="0" w:color="auto"/>
        <w:bottom w:val="none" w:sz="0" w:space="0" w:color="auto"/>
        <w:right w:val="none" w:sz="0" w:space="0" w:color="auto"/>
      </w:divBdr>
    </w:div>
    <w:div w:id="1689598473">
      <w:bodyDiv w:val="1"/>
      <w:marLeft w:val="0"/>
      <w:marRight w:val="0"/>
      <w:marTop w:val="0"/>
      <w:marBottom w:val="0"/>
      <w:divBdr>
        <w:top w:val="none" w:sz="0" w:space="0" w:color="auto"/>
        <w:left w:val="none" w:sz="0" w:space="0" w:color="auto"/>
        <w:bottom w:val="none" w:sz="0" w:space="0" w:color="auto"/>
        <w:right w:val="none" w:sz="0" w:space="0" w:color="auto"/>
      </w:divBdr>
    </w:div>
    <w:div w:id="1714228891">
      <w:bodyDiv w:val="1"/>
      <w:marLeft w:val="0"/>
      <w:marRight w:val="0"/>
      <w:marTop w:val="0"/>
      <w:marBottom w:val="0"/>
      <w:divBdr>
        <w:top w:val="none" w:sz="0" w:space="0" w:color="auto"/>
        <w:left w:val="none" w:sz="0" w:space="0" w:color="auto"/>
        <w:bottom w:val="none" w:sz="0" w:space="0" w:color="auto"/>
        <w:right w:val="none" w:sz="0" w:space="0" w:color="auto"/>
      </w:divBdr>
    </w:div>
    <w:div w:id="1739357256">
      <w:bodyDiv w:val="1"/>
      <w:marLeft w:val="0"/>
      <w:marRight w:val="0"/>
      <w:marTop w:val="0"/>
      <w:marBottom w:val="0"/>
      <w:divBdr>
        <w:top w:val="none" w:sz="0" w:space="0" w:color="auto"/>
        <w:left w:val="none" w:sz="0" w:space="0" w:color="auto"/>
        <w:bottom w:val="none" w:sz="0" w:space="0" w:color="auto"/>
        <w:right w:val="none" w:sz="0" w:space="0" w:color="auto"/>
      </w:divBdr>
    </w:div>
    <w:div w:id="1748190217">
      <w:bodyDiv w:val="1"/>
      <w:marLeft w:val="0"/>
      <w:marRight w:val="0"/>
      <w:marTop w:val="0"/>
      <w:marBottom w:val="0"/>
      <w:divBdr>
        <w:top w:val="none" w:sz="0" w:space="0" w:color="auto"/>
        <w:left w:val="none" w:sz="0" w:space="0" w:color="auto"/>
        <w:bottom w:val="none" w:sz="0" w:space="0" w:color="auto"/>
        <w:right w:val="none" w:sz="0" w:space="0" w:color="auto"/>
      </w:divBdr>
    </w:div>
    <w:div w:id="1761414664">
      <w:bodyDiv w:val="1"/>
      <w:marLeft w:val="0"/>
      <w:marRight w:val="0"/>
      <w:marTop w:val="0"/>
      <w:marBottom w:val="0"/>
      <w:divBdr>
        <w:top w:val="none" w:sz="0" w:space="0" w:color="auto"/>
        <w:left w:val="none" w:sz="0" w:space="0" w:color="auto"/>
        <w:bottom w:val="none" w:sz="0" w:space="0" w:color="auto"/>
        <w:right w:val="none" w:sz="0" w:space="0" w:color="auto"/>
      </w:divBdr>
    </w:div>
    <w:div w:id="179401057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9056274">
      <w:bodyDiv w:val="1"/>
      <w:marLeft w:val="0"/>
      <w:marRight w:val="0"/>
      <w:marTop w:val="0"/>
      <w:marBottom w:val="0"/>
      <w:divBdr>
        <w:top w:val="none" w:sz="0" w:space="0" w:color="auto"/>
        <w:left w:val="none" w:sz="0" w:space="0" w:color="auto"/>
        <w:bottom w:val="none" w:sz="0" w:space="0" w:color="auto"/>
        <w:right w:val="none" w:sz="0" w:space="0" w:color="auto"/>
      </w:divBdr>
    </w:div>
    <w:div w:id="1880707327">
      <w:bodyDiv w:val="1"/>
      <w:marLeft w:val="0"/>
      <w:marRight w:val="0"/>
      <w:marTop w:val="0"/>
      <w:marBottom w:val="0"/>
      <w:divBdr>
        <w:top w:val="none" w:sz="0" w:space="0" w:color="auto"/>
        <w:left w:val="none" w:sz="0" w:space="0" w:color="auto"/>
        <w:bottom w:val="none" w:sz="0" w:space="0" w:color="auto"/>
        <w:right w:val="none" w:sz="0" w:space="0" w:color="auto"/>
      </w:divBdr>
    </w:div>
    <w:div w:id="1971937045">
      <w:bodyDiv w:val="1"/>
      <w:marLeft w:val="0"/>
      <w:marRight w:val="0"/>
      <w:marTop w:val="0"/>
      <w:marBottom w:val="0"/>
      <w:divBdr>
        <w:top w:val="none" w:sz="0" w:space="0" w:color="auto"/>
        <w:left w:val="none" w:sz="0" w:space="0" w:color="auto"/>
        <w:bottom w:val="none" w:sz="0" w:space="0" w:color="auto"/>
        <w:right w:val="none" w:sz="0" w:space="0" w:color="auto"/>
      </w:divBdr>
    </w:div>
    <w:div w:id="2007245324">
      <w:bodyDiv w:val="1"/>
      <w:marLeft w:val="0"/>
      <w:marRight w:val="0"/>
      <w:marTop w:val="0"/>
      <w:marBottom w:val="0"/>
      <w:divBdr>
        <w:top w:val="none" w:sz="0" w:space="0" w:color="auto"/>
        <w:left w:val="none" w:sz="0" w:space="0" w:color="auto"/>
        <w:bottom w:val="none" w:sz="0" w:space="0" w:color="auto"/>
        <w:right w:val="none" w:sz="0" w:space="0" w:color="auto"/>
      </w:divBdr>
    </w:div>
    <w:div w:id="2012641712">
      <w:bodyDiv w:val="1"/>
      <w:marLeft w:val="0"/>
      <w:marRight w:val="0"/>
      <w:marTop w:val="0"/>
      <w:marBottom w:val="0"/>
      <w:divBdr>
        <w:top w:val="none" w:sz="0" w:space="0" w:color="auto"/>
        <w:left w:val="none" w:sz="0" w:space="0" w:color="auto"/>
        <w:bottom w:val="none" w:sz="0" w:space="0" w:color="auto"/>
        <w:right w:val="none" w:sz="0" w:space="0" w:color="auto"/>
      </w:divBdr>
    </w:div>
    <w:div w:id="2060550010">
      <w:bodyDiv w:val="1"/>
      <w:marLeft w:val="0"/>
      <w:marRight w:val="0"/>
      <w:marTop w:val="0"/>
      <w:marBottom w:val="0"/>
      <w:divBdr>
        <w:top w:val="none" w:sz="0" w:space="0" w:color="auto"/>
        <w:left w:val="none" w:sz="0" w:space="0" w:color="auto"/>
        <w:bottom w:val="none" w:sz="0" w:space="0" w:color="auto"/>
        <w:right w:val="none" w:sz="0" w:space="0" w:color="auto"/>
      </w:divBdr>
    </w:div>
    <w:div w:id="207692897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758177">
      <w:bodyDiv w:val="1"/>
      <w:marLeft w:val="0"/>
      <w:marRight w:val="0"/>
      <w:marTop w:val="0"/>
      <w:marBottom w:val="0"/>
      <w:divBdr>
        <w:top w:val="none" w:sz="0" w:space="0" w:color="auto"/>
        <w:left w:val="none" w:sz="0" w:space="0" w:color="auto"/>
        <w:bottom w:val="none" w:sz="0" w:space="0" w:color="auto"/>
        <w:right w:val="none" w:sz="0" w:space="0" w:color="auto"/>
      </w:divBdr>
    </w:div>
    <w:div w:id="21043716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s://www.onr.org.uk/about-us/contact-us/notify-onr/" TargetMode="External"/><Relationship Id="rId3" Type="http://schemas.openxmlformats.org/officeDocument/2006/relationships/customXml" Target="../customXml/item3.xml"/><Relationship Id="rId21" Type="http://schemas.openxmlformats.org/officeDocument/2006/relationships/hyperlink" Target="https://www.onr.org.uk/about-us/contact-us/notify-onr/"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www.onr.org.uk/about-us/contact-us/notify-onr/" TargetMode="Externa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5.xml"/><Relationship Id="rId28"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4.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2DFEC71E95FF4CBA841EBC597116E684"/>
        <w:category>
          <w:name w:val="General"/>
          <w:gallery w:val="placeholder"/>
        </w:category>
        <w:types>
          <w:type w:val="bbPlcHdr"/>
        </w:types>
        <w:behaviors>
          <w:behavior w:val="content"/>
        </w:behaviors>
        <w:guid w:val="{46994EB4-DAD3-45D8-A9B1-5567C0CE07AB}"/>
      </w:docPartPr>
      <w:docPartBody>
        <w:p w:rsidR="00361E78" w:rsidRDefault="007154C5">
          <w:pPr>
            <w:pStyle w:val="2DFEC71E95FF4CBA841EBC597116E684"/>
          </w:pPr>
          <w:r w:rsidRPr="0069507A">
            <w:rPr>
              <w:rStyle w:val="PlaceholderText"/>
            </w:rPr>
            <w:t>[Title]</w:t>
          </w:r>
        </w:p>
      </w:docPartBody>
    </w:docPart>
    <w:docPart>
      <w:docPartPr>
        <w:name w:val="77634869B9C241578CC4AA4D0AD5BFD9"/>
        <w:category>
          <w:name w:val="General"/>
          <w:gallery w:val="placeholder"/>
        </w:category>
        <w:types>
          <w:type w:val="bbPlcHdr"/>
        </w:types>
        <w:behaviors>
          <w:behavior w:val="content"/>
        </w:behaviors>
        <w:guid w:val="{529BE373-E0D6-4311-8D6B-BC1EA1B8A24E}"/>
      </w:docPartPr>
      <w:docPartBody>
        <w:p w:rsidR="00361E78" w:rsidRDefault="00C236C5">
          <w:pPr>
            <w:pStyle w:val="77634869B9C241578CC4AA4D0AD5BFD9"/>
          </w:pPr>
          <w:r w:rsidRPr="00561874">
            <w:rPr>
              <w:rStyle w:val="PlaceholderText"/>
            </w:rPr>
            <w:t>[Title]</w:t>
          </w:r>
        </w:p>
      </w:docPartBody>
    </w:docPart>
    <w:docPart>
      <w:docPartPr>
        <w:name w:val="EAD4CFF72DAF481F821FAF7A0412267D"/>
        <w:category>
          <w:name w:val="General"/>
          <w:gallery w:val="placeholder"/>
        </w:category>
        <w:types>
          <w:type w:val="bbPlcHdr"/>
        </w:types>
        <w:behaviors>
          <w:behavior w:val="content"/>
        </w:behaviors>
        <w:guid w:val="{33D2E449-F7F8-4F0B-813E-79C8B1B6E69B}"/>
      </w:docPartPr>
      <w:docPartBody>
        <w:p w:rsidR="00361E78" w:rsidRDefault="007154C5">
          <w:pPr>
            <w:pStyle w:val="EAD4CFF72DAF481F821FAF7A0412267D"/>
          </w:pPr>
          <w:r w:rsidRPr="00561874">
            <w:rPr>
              <w:rStyle w:val="PlaceholderText"/>
            </w:rPr>
            <w:t>[Title]</w:t>
          </w:r>
        </w:p>
      </w:docPartBody>
    </w:docPart>
    <w:docPart>
      <w:docPartPr>
        <w:name w:val="C34AD918B06D48839A6548F2F03F7495"/>
        <w:category>
          <w:name w:val="General"/>
          <w:gallery w:val="placeholder"/>
        </w:category>
        <w:types>
          <w:type w:val="bbPlcHdr"/>
        </w:types>
        <w:behaviors>
          <w:behavior w:val="content"/>
        </w:behaviors>
        <w:guid w:val="{9CD2899C-185D-4513-BCA5-E0A6980A9599}"/>
      </w:docPartPr>
      <w:docPartBody>
        <w:p w:rsidR="00C24BCE" w:rsidRDefault="00C24BCE" w:rsidP="00C24BCE">
          <w:pPr>
            <w:pStyle w:val="C34AD918B06D48839A6548F2F03F7495"/>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4702D"/>
    <w:rsid w:val="00060996"/>
    <w:rsid w:val="000A2DAE"/>
    <w:rsid w:val="001479F8"/>
    <w:rsid w:val="00160011"/>
    <w:rsid w:val="00183F29"/>
    <w:rsid w:val="00195A7E"/>
    <w:rsid w:val="001C49A7"/>
    <w:rsid w:val="00200860"/>
    <w:rsid w:val="00227242"/>
    <w:rsid w:val="002550FD"/>
    <w:rsid w:val="002A3CD0"/>
    <w:rsid w:val="00333F8E"/>
    <w:rsid w:val="00350199"/>
    <w:rsid w:val="00361E78"/>
    <w:rsid w:val="00365A25"/>
    <w:rsid w:val="00376832"/>
    <w:rsid w:val="00377EBE"/>
    <w:rsid w:val="003C048E"/>
    <w:rsid w:val="003D4631"/>
    <w:rsid w:val="003E6DBA"/>
    <w:rsid w:val="003F0DFD"/>
    <w:rsid w:val="0047628A"/>
    <w:rsid w:val="00487CAE"/>
    <w:rsid w:val="00492799"/>
    <w:rsid w:val="004A1FD4"/>
    <w:rsid w:val="004B2B0A"/>
    <w:rsid w:val="0055256E"/>
    <w:rsid w:val="005D6FFD"/>
    <w:rsid w:val="0060572C"/>
    <w:rsid w:val="006160CD"/>
    <w:rsid w:val="006D48A3"/>
    <w:rsid w:val="006F743F"/>
    <w:rsid w:val="007154C5"/>
    <w:rsid w:val="00731C64"/>
    <w:rsid w:val="00756140"/>
    <w:rsid w:val="007A3E07"/>
    <w:rsid w:val="007C4095"/>
    <w:rsid w:val="007E3582"/>
    <w:rsid w:val="00814A4E"/>
    <w:rsid w:val="00831018"/>
    <w:rsid w:val="00835E07"/>
    <w:rsid w:val="008627C9"/>
    <w:rsid w:val="00862F35"/>
    <w:rsid w:val="00924489"/>
    <w:rsid w:val="009579A3"/>
    <w:rsid w:val="00981B52"/>
    <w:rsid w:val="00A65719"/>
    <w:rsid w:val="00A856C1"/>
    <w:rsid w:val="00A8704A"/>
    <w:rsid w:val="00AC1A4C"/>
    <w:rsid w:val="00B64AB6"/>
    <w:rsid w:val="00B865DF"/>
    <w:rsid w:val="00B91FB0"/>
    <w:rsid w:val="00BA154F"/>
    <w:rsid w:val="00C236C5"/>
    <w:rsid w:val="00C24BCE"/>
    <w:rsid w:val="00C27110"/>
    <w:rsid w:val="00C41BCC"/>
    <w:rsid w:val="00C6106E"/>
    <w:rsid w:val="00CA7669"/>
    <w:rsid w:val="00D14D28"/>
    <w:rsid w:val="00D42C99"/>
    <w:rsid w:val="00D74696"/>
    <w:rsid w:val="00DD0F48"/>
    <w:rsid w:val="00DD7BA4"/>
    <w:rsid w:val="00E0323D"/>
    <w:rsid w:val="00E03805"/>
    <w:rsid w:val="00E10ADD"/>
    <w:rsid w:val="00E21FFC"/>
    <w:rsid w:val="00E27AEC"/>
    <w:rsid w:val="00E318CE"/>
    <w:rsid w:val="00E646E1"/>
    <w:rsid w:val="00E76C3E"/>
    <w:rsid w:val="00E94A1E"/>
    <w:rsid w:val="00F75277"/>
    <w:rsid w:val="00F9387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24BCE"/>
    <w:rPr>
      <w:color w:val="808080"/>
    </w:rPr>
  </w:style>
  <w:style w:type="paragraph" w:customStyle="1" w:styleId="2DFEC71E95FF4CBA841EBC597116E684">
    <w:name w:val="2DFEC71E95FF4CBA841EBC597116E684"/>
    <w:pPr>
      <w:spacing w:line="278" w:lineRule="auto"/>
    </w:pPr>
    <w:rPr>
      <w:kern w:val="2"/>
      <w:sz w:val="24"/>
      <w:szCs w:val="24"/>
      <w14:ligatures w14:val="standardContextual"/>
    </w:rPr>
  </w:style>
  <w:style w:type="paragraph" w:customStyle="1" w:styleId="77634869B9C241578CC4AA4D0AD5BFD9">
    <w:name w:val="77634869B9C241578CC4AA4D0AD5BFD9"/>
    <w:pPr>
      <w:spacing w:line="278" w:lineRule="auto"/>
    </w:pPr>
    <w:rPr>
      <w:kern w:val="2"/>
      <w:sz w:val="24"/>
      <w:szCs w:val="24"/>
      <w14:ligatures w14:val="standardContextual"/>
    </w:rPr>
  </w:style>
  <w:style w:type="paragraph" w:customStyle="1" w:styleId="EAD4CFF72DAF481F821FAF7A0412267D">
    <w:name w:val="EAD4CFF72DAF481F821FAF7A0412267D"/>
    <w:pPr>
      <w:spacing w:line="278" w:lineRule="auto"/>
    </w:pPr>
    <w:rPr>
      <w:kern w:val="2"/>
      <w:sz w:val="24"/>
      <w:szCs w:val="24"/>
      <w14:ligatures w14:val="standardContextual"/>
    </w:rPr>
  </w:style>
  <w:style w:type="paragraph" w:customStyle="1" w:styleId="C34AD918B06D48839A6548F2F03F7495">
    <w:name w:val="C34AD918B06D48839A6548F2F03F7495"/>
    <w:rsid w:val="00C24BC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05350e14-297a-489c-ad04-faf6563b232c"/>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IEEE2006OfficeOnline.xsl" StyleName="IEEE" Version="2006">
  <b:Source>
    <b:Tag>ONR206</b:Tag>
    <b:SourceType>ElectronicSource</b:SourceType>
    <b:Guid>{51AC143D-6747-4E9B-BFFA-FA6B0F6C2431}</b:Guid>
    <b:Author>
      <b:Author>
        <b:Corporate>ONR</b:Corporate>
      </b:Author>
    </b:Author>
    <b:Title>NS-INSP-GD-007 - LC7 Incidents on the Site</b:Title>
    <b:RefOrder>3</b:RefOrder>
  </b:Source>
  <b:Source>
    <b:Tag>Pro1</b:Tag>
    <b:SourceType>ElectronicSource</b:SourceType>
    <b:Guid>{BFBF1A66-C1C5-4E54-B055-F2148DA26589}</b:Guid>
    <b:Title>ONR-OL-PROC-002 - Process for Notifying Incidents to ONR</b:Title>
    <b:Author>
      <b:Author>
        <b:Corporate>ONR</b:Corporate>
      </b:Author>
    </b:Author>
    <b:RefOrder>1</b:RefOrder>
  </b:Source>
  <b:Source>
    <b:Tag>ONR17</b:Tag>
    <b:SourceType>Book</b:SourceType>
    <b:Guid>{36A39FAB-770C-43DA-9855-2ACD4F8C699B}</b:Guid>
    <b:Author>
      <b:Author>
        <b:Corporate>ONR</b:Corporate>
      </b:Author>
    </b:Author>
    <b:Title>Licence Condition Handbook</b:Title>
    <b:Year>February 2017</b:Year>
    <b:Publisher>https://www.onr.org.uk/our-work/how-we-regulate/nuclear-site-licensing/</b:Publisher>
    <b:RefOrder>2</b:RefOrder>
  </b:Source>
</b:Sources>
</file>

<file path=customXml/item7.xml><?xml version="1.0" encoding="utf-8"?>
<?mso-contentType ?>
<SharedContentType xmlns="Microsoft.SharePoint.Taxonomy.ContentTypeSync" SourceId="66693000-3e12-4b44-a742-9a2ba35b7d28" ContentTypeId="0x0101000C70A82DFAAC384DB9F6EBA2C8B87C57"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2383258-9343-47EF-B84C-423B05E67E4D}">
  <ds:schemaRefs>
    <ds:schemaRef ds:uri="http://schemas.microsoft.com/sharepoint/events"/>
  </ds:schemaRefs>
</ds:datastoreItem>
</file>

<file path=customXml/itemProps3.xml><?xml version="1.0" encoding="utf-8"?>
<ds:datastoreItem xmlns:ds="http://schemas.openxmlformats.org/officeDocument/2006/customXml" ds:itemID="{0DB9D4C4-D64C-4B7C-8DBC-AB855E7ADE47}">
  <ds:schemaRefs>
    <ds:schemaRef ds:uri="http://schemas.microsoft.com/sharepoint/v3/contenttype/forms"/>
  </ds:schemaRefs>
</ds:datastoreItem>
</file>

<file path=customXml/itemProps4.xml><?xml version="1.0" encoding="utf-8"?>
<ds:datastoreItem xmlns:ds="http://schemas.openxmlformats.org/officeDocument/2006/customXml" ds:itemID="{964FFBD2-8047-4BD1-918E-128D3190DD8B}">
  <ds:schemaRefs>
    <ds:schemaRef ds:uri="http://schemas.microsoft.com/office/2006/metadata/properties"/>
    <ds:schemaRef ds:uri="http://schemas.microsoft.com/office/2006/documentManagement/types"/>
    <ds:schemaRef ds:uri="fbd4c4c3-96d4-4265-b68e-6a383a5dca66"/>
    <ds:schemaRef ds:uri="http://schemas.microsoft.com/office/infopath/2007/PartnerControls"/>
    <ds:schemaRef ds:uri="http://purl.org/dc/elements/1.1/"/>
    <ds:schemaRef ds:uri="05350e14-297a-489c-ad04-faf6563b232c"/>
    <ds:schemaRef ds:uri="http://purl.org/dc/terms/"/>
    <ds:schemaRef ds:uri="http://www.w3.org/XML/1998/namespace"/>
    <ds:schemaRef ds:uri="http://purl.org/dc/dcmitype/"/>
    <ds:schemaRef ds:uri="http://schemas.openxmlformats.org/package/2006/metadata/core-properties"/>
    <ds:schemaRef ds:uri="8c4e2855-9588-4bc9-9890-af639bd565eb"/>
  </ds:schemaRefs>
</ds:datastoreItem>
</file>

<file path=customXml/itemProps5.xml><?xml version="1.0" encoding="utf-8"?>
<ds:datastoreItem xmlns:ds="http://schemas.openxmlformats.org/officeDocument/2006/customXml" ds:itemID="{FFE5EB22-BB0D-43A2-99F2-2091B74187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BFE2C3B-ABE6-44ED-B993-CC8359DC04F7}">
  <ds:schemaRefs>
    <ds:schemaRef ds:uri="http://schemas.openxmlformats.org/officeDocument/2006/bibliography"/>
  </ds:schemaRefs>
</ds:datastoreItem>
</file>

<file path=customXml/itemProps7.xml><?xml version="1.0" encoding="utf-8"?>
<ds:datastoreItem xmlns:ds="http://schemas.openxmlformats.org/officeDocument/2006/customXml" ds:itemID="{B5CCBDE1-02D5-4B3A-8C15-027803B92B77}">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35</Pages>
  <Words>6763</Words>
  <Characters>38555</Characters>
  <Application>Microsoft Office Word</Application>
  <DocSecurity>0</DocSecurity>
  <Lines>321</Lines>
  <Paragraphs>90</Paragraphs>
  <ScaleCrop>false</ScaleCrop>
  <HeadingPairs>
    <vt:vector size="2" baseType="variant">
      <vt:variant>
        <vt:lpstr>Title</vt:lpstr>
      </vt:variant>
      <vt:variant>
        <vt:i4>1</vt:i4>
      </vt:variant>
    </vt:vector>
  </HeadingPairs>
  <TitlesOfParts>
    <vt:vector size="1" baseType="lpstr">
      <vt:lpstr>Notification Guidance for Incidents involving Nuclear or Radiological Safety</vt:lpstr>
    </vt:vector>
  </TitlesOfParts>
  <Manager>Office for Nuclear Regulation</Manager>
  <Company>Office for Nuclear Regulation</Company>
  <LinksUpToDate>false</LinksUpToDate>
  <CharactersWithSpaces>45228</CharactersWithSpaces>
  <SharedDoc>false</SharedDoc>
  <HLinks>
    <vt:vector size="96" baseType="variant">
      <vt:variant>
        <vt:i4>2687078</vt:i4>
      </vt:variant>
      <vt:variant>
        <vt:i4>114</vt:i4>
      </vt:variant>
      <vt:variant>
        <vt:i4>0</vt:i4>
      </vt:variant>
      <vt:variant>
        <vt:i4>5</vt:i4>
      </vt:variant>
      <vt:variant>
        <vt:lpwstr>https://www.onr.org.uk/about-us/contact-us/notify-onr/</vt:lpwstr>
      </vt:variant>
      <vt:variant>
        <vt:lpwstr/>
      </vt:variant>
      <vt:variant>
        <vt:i4>2687078</vt:i4>
      </vt:variant>
      <vt:variant>
        <vt:i4>111</vt:i4>
      </vt:variant>
      <vt:variant>
        <vt:i4>0</vt:i4>
      </vt:variant>
      <vt:variant>
        <vt:i4>5</vt:i4>
      </vt:variant>
      <vt:variant>
        <vt:lpwstr>https://www.onr.org.uk/about-us/contact-us/notify-onr/</vt:lpwstr>
      </vt:variant>
      <vt:variant>
        <vt:lpwstr/>
      </vt:variant>
      <vt:variant>
        <vt:i4>2687078</vt:i4>
      </vt:variant>
      <vt:variant>
        <vt:i4>96</vt:i4>
      </vt:variant>
      <vt:variant>
        <vt:i4>0</vt:i4>
      </vt:variant>
      <vt:variant>
        <vt:i4>5</vt:i4>
      </vt:variant>
      <vt:variant>
        <vt:lpwstr>https://www.onr.org.uk/about-us/contact-us/notify-onr/</vt:lpwstr>
      </vt:variant>
      <vt:variant>
        <vt:lpwstr/>
      </vt:variant>
      <vt:variant>
        <vt:i4>1703995</vt:i4>
      </vt:variant>
      <vt:variant>
        <vt:i4>74</vt:i4>
      </vt:variant>
      <vt:variant>
        <vt:i4>0</vt:i4>
      </vt:variant>
      <vt:variant>
        <vt:i4>5</vt:i4>
      </vt:variant>
      <vt:variant>
        <vt:lpwstr/>
      </vt:variant>
      <vt:variant>
        <vt:lpwstr>_Toc219800042</vt:lpwstr>
      </vt:variant>
      <vt:variant>
        <vt:i4>1703995</vt:i4>
      </vt:variant>
      <vt:variant>
        <vt:i4>68</vt:i4>
      </vt:variant>
      <vt:variant>
        <vt:i4>0</vt:i4>
      </vt:variant>
      <vt:variant>
        <vt:i4>5</vt:i4>
      </vt:variant>
      <vt:variant>
        <vt:lpwstr/>
      </vt:variant>
      <vt:variant>
        <vt:lpwstr>_Toc219800041</vt:lpwstr>
      </vt:variant>
      <vt:variant>
        <vt:i4>1703995</vt:i4>
      </vt:variant>
      <vt:variant>
        <vt:i4>62</vt:i4>
      </vt:variant>
      <vt:variant>
        <vt:i4>0</vt:i4>
      </vt:variant>
      <vt:variant>
        <vt:i4>5</vt:i4>
      </vt:variant>
      <vt:variant>
        <vt:lpwstr/>
      </vt:variant>
      <vt:variant>
        <vt:lpwstr>_Toc219800040</vt:lpwstr>
      </vt:variant>
      <vt:variant>
        <vt:i4>1900603</vt:i4>
      </vt:variant>
      <vt:variant>
        <vt:i4>56</vt:i4>
      </vt:variant>
      <vt:variant>
        <vt:i4>0</vt:i4>
      </vt:variant>
      <vt:variant>
        <vt:i4>5</vt:i4>
      </vt:variant>
      <vt:variant>
        <vt:lpwstr/>
      </vt:variant>
      <vt:variant>
        <vt:lpwstr>_Toc219800038</vt:lpwstr>
      </vt:variant>
      <vt:variant>
        <vt:i4>1900603</vt:i4>
      </vt:variant>
      <vt:variant>
        <vt:i4>50</vt:i4>
      </vt:variant>
      <vt:variant>
        <vt:i4>0</vt:i4>
      </vt:variant>
      <vt:variant>
        <vt:i4>5</vt:i4>
      </vt:variant>
      <vt:variant>
        <vt:lpwstr/>
      </vt:variant>
      <vt:variant>
        <vt:lpwstr>_Toc219800037</vt:lpwstr>
      </vt:variant>
      <vt:variant>
        <vt:i4>1900603</vt:i4>
      </vt:variant>
      <vt:variant>
        <vt:i4>44</vt:i4>
      </vt:variant>
      <vt:variant>
        <vt:i4>0</vt:i4>
      </vt:variant>
      <vt:variant>
        <vt:i4>5</vt:i4>
      </vt:variant>
      <vt:variant>
        <vt:lpwstr/>
      </vt:variant>
      <vt:variant>
        <vt:lpwstr>_Toc219800036</vt:lpwstr>
      </vt:variant>
      <vt:variant>
        <vt:i4>1900603</vt:i4>
      </vt:variant>
      <vt:variant>
        <vt:i4>38</vt:i4>
      </vt:variant>
      <vt:variant>
        <vt:i4>0</vt:i4>
      </vt:variant>
      <vt:variant>
        <vt:i4>5</vt:i4>
      </vt:variant>
      <vt:variant>
        <vt:lpwstr/>
      </vt:variant>
      <vt:variant>
        <vt:lpwstr>_Toc219800035</vt:lpwstr>
      </vt:variant>
      <vt:variant>
        <vt:i4>1900603</vt:i4>
      </vt:variant>
      <vt:variant>
        <vt:i4>32</vt:i4>
      </vt:variant>
      <vt:variant>
        <vt:i4>0</vt:i4>
      </vt:variant>
      <vt:variant>
        <vt:i4>5</vt:i4>
      </vt:variant>
      <vt:variant>
        <vt:lpwstr/>
      </vt:variant>
      <vt:variant>
        <vt:lpwstr>_Toc219800034</vt:lpwstr>
      </vt:variant>
      <vt:variant>
        <vt:i4>1900603</vt:i4>
      </vt:variant>
      <vt:variant>
        <vt:i4>26</vt:i4>
      </vt:variant>
      <vt:variant>
        <vt:i4>0</vt:i4>
      </vt:variant>
      <vt:variant>
        <vt:i4>5</vt:i4>
      </vt:variant>
      <vt:variant>
        <vt:lpwstr/>
      </vt:variant>
      <vt:variant>
        <vt:lpwstr>_Toc219800033</vt:lpwstr>
      </vt:variant>
      <vt:variant>
        <vt:i4>1900603</vt:i4>
      </vt:variant>
      <vt:variant>
        <vt:i4>20</vt:i4>
      </vt:variant>
      <vt:variant>
        <vt:i4>0</vt:i4>
      </vt:variant>
      <vt:variant>
        <vt:i4>5</vt:i4>
      </vt:variant>
      <vt:variant>
        <vt:lpwstr/>
      </vt:variant>
      <vt:variant>
        <vt:lpwstr>_Toc219800032</vt:lpwstr>
      </vt:variant>
      <vt:variant>
        <vt:i4>1900603</vt:i4>
      </vt:variant>
      <vt:variant>
        <vt:i4>14</vt:i4>
      </vt:variant>
      <vt:variant>
        <vt:i4>0</vt:i4>
      </vt:variant>
      <vt:variant>
        <vt:i4>5</vt:i4>
      </vt:variant>
      <vt:variant>
        <vt:lpwstr/>
      </vt:variant>
      <vt:variant>
        <vt:lpwstr>_Toc219800031</vt:lpwstr>
      </vt:variant>
      <vt:variant>
        <vt:i4>1900603</vt:i4>
      </vt:variant>
      <vt:variant>
        <vt:i4>8</vt:i4>
      </vt:variant>
      <vt:variant>
        <vt:i4>0</vt:i4>
      </vt:variant>
      <vt:variant>
        <vt:i4>5</vt:i4>
      </vt:variant>
      <vt:variant>
        <vt:lpwstr/>
      </vt:variant>
      <vt:variant>
        <vt:lpwstr>_Toc219800030</vt:lpwstr>
      </vt:variant>
      <vt:variant>
        <vt:i4>1835067</vt:i4>
      </vt:variant>
      <vt:variant>
        <vt:i4>2</vt:i4>
      </vt:variant>
      <vt:variant>
        <vt:i4>0</vt:i4>
      </vt:variant>
      <vt:variant>
        <vt:i4>5</vt:i4>
      </vt:variant>
      <vt:variant>
        <vt:lpwstr/>
      </vt:variant>
      <vt:variant>
        <vt:lpwstr>_Toc219800029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Notification Guidance for Incidents involving Nuclear or Radiological Safety</dc:title>
  <dc:subject>[Subtitle or description]</dc:subject>
  <dc:creator>Liam Dunning</dc:creator>
  <cp:keywords>[Key words separated by commas]</cp:keywords>
  <dc:description/>
  <cp:lastModifiedBy>Steve McCabe</cp:lastModifiedBy>
  <cp:revision>2</cp:revision>
  <cp:lastPrinted>2016-11-28T11:35:00Z</cp:lastPrinted>
  <dcterms:created xsi:type="dcterms:W3CDTF">2026-01-29T10:23:00Z</dcterms:created>
  <dcterms:modified xsi:type="dcterms:W3CDTF">2026-01-29T10:23:00Z</dcterms:modified>
  <cp:contentStatus>1.5</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y fmtid="{D5CDD505-2E9C-101B-9397-08002B2CF9AE}" pid="10" name="MediaServiceImageTags">
    <vt:lpwstr/>
  </property>
  <property fmtid="{D5CDD505-2E9C-101B-9397-08002B2CF9AE}" pid="11" name="docLang">
    <vt:lpwstr>en</vt:lpwstr>
  </property>
</Properties>
</file>