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7DE24BE6">
        <w:trPr>
          <w:trHeight w:val="1162"/>
        </w:trPr>
        <w:tc>
          <w:tcPr>
            <w:tcW w:w="9156" w:type="dxa"/>
            <w:tcBorders>
              <w:bottom w:val="single" w:sz="24" w:space="0" w:color="22413A"/>
            </w:tcBorders>
          </w:tcPr>
          <w:p w14:paraId="35C1F1C6" w14:textId="77777777" w:rsidR="00C20562" w:rsidRPr="00C20562" w:rsidRDefault="7DE24BE6" w:rsidP="00323E71">
            <w:bookmarkStart w:id="0" w:name="_Toc466022543"/>
            <w:r>
              <w:rPr>
                <w:noProof/>
              </w:rPr>
              <w:drawing>
                <wp:anchor distT="0" distB="0" distL="114300" distR="114300" simplePos="0" relativeHeight="251659776" behindDoc="1" locked="0" layoutInCell="1" allowOverlap="1" wp14:anchorId="51E48C4A" wp14:editId="1D931F16">
                  <wp:simplePos x="0" y="0"/>
                  <wp:positionH relativeFrom="column">
                    <wp:posOffset>-828675</wp:posOffset>
                  </wp:positionH>
                  <wp:positionV relativeFrom="paragraph">
                    <wp:posOffset>-1009650</wp:posOffset>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D0226A" w:rsidRPr="001E03E1" w14:paraId="6FF9A0F4" w14:textId="77777777" w:rsidTr="7DE24BE6">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D666B4B" w:rsidR="00595C8C" w:rsidRPr="00595C8C" w:rsidRDefault="00595C8C" w:rsidP="00595C8C">
            <w:pPr>
              <w:pStyle w:val="InnerCoverTitle"/>
              <w:rPr>
                <w:sz w:val="36"/>
                <w:szCs w:val="36"/>
              </w:rPr>
            </w:pPr>
            <w:r w:rsidRPr="00595C8C">
              <w:rPr>
                <w:sz w:val="36"/>
                <w:szCs w:val="36"/>
              </w:rPr>
              <w:t xml:space="preserve">ONR </w:t>
            </w:r>
            <w:r w:rsidR="000950B3">
              <w:rPr>
                <w:sz w:val="36"/>
                <w:szCs w:val="36"/>
              </w:rPr>
              <w:t>Technical Assessment Guide</w:t>
            </w:r>
          </w:p>
          <w:p w14:paraId="7C4EA414" w14:textId="1F7C7D9B" w:rsidR="00D0226A" w:rsidRPr="001E03E1" w:rsidRDefault="00000000" w:rsidP="001E03E1">
            <w:pPr>
              <w:pStyle w:val="CoverTitle"/>
              <w:rPr>
                <w:szCs w:val="90"/>
              </w:rPr>
            </w:pPr>
            <w:sdt>
              <w:sdtPr>
                <w:rPr>
                  <w:sz w:val="72"/>
                  <w:szCs w:val="72"/>
                </w:rPr>
                <w:id w:val="1228188510"/>
                <w:placeholder>
                  <w:docPart w:val="DefaultPlaceholder_-1854013440"/>
                </w:placeholder>
              </w:sdtPr>
              <w:sdtEndPr>
                <w:rPr>
                  <w:sz w:val="144"/>
                  <w:szCs w:val="144"/>
                </w:rPr>
              </w:sdtEndPr>
              <w:sdtContent>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33652A" w:rsidRPr="0033652A">
                      <w:rPr>
                        <w:sz w:val="72"/>
                        <w:szCs w:val="72"/>
                      </w:rPr>
                      <w:t>Transport engineering assessment</w:t>
                    </w:r>
                  </w:sdtContent>
                </w:sdt>
              </w:sdtContent>
            </w:sdt>
          </w:p>
        </w:tc>
      </w:tr>
    </w:tbl>
    <w:p w14:paraId="56A09D10" w14:textId="77777777" w:rsidR="00D0226A" w:rsidRDefault="00D0226A">
      <w:pPr>
        <w:spacing w:after="0"/>
      </w:pPr>
    </w:p>
    <w:p w14:paraId="6AB6425B" w14:textId="3159CEFC" w:rsidR="00D0226A" w:rsidRDefault="00D0226A">
      <w:pPr>
        <w:spacing w:after="0"/>
      </w:pPr>
    </w:p>
    <w:p w14:paraId="6D1C8B33" w14:textId="77777777" w:rsidR="00267815" w:rsidRDefault="00267815">
      <w:pPr>
        <w:spacing w:after="0"/>
      </w:pPr>
      <w:r>
        <w:br w:type="page"/>
      </w:r>
    </w:p>
    <w:p w14:paraId="1FDB4B56" w14:textId="6C10B266" w:rsidR="00595C8C" w:rsidRDefault="00595C8C" w:rsidP="00323E71">
      <w:pPr>
        <w:sectPr w:rsidR="00595C8C" w:rsidSect="00EA2C19">
          <w:headerReference w:type="default" r:id="rId16"/>
          <w:footerReference w:type="default" r:id="rId17"/>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1352E6B1" w14:textId="2B310EEA" w:rsidR="0033652A" w:rsidRDefault="00404B0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"1-1" \h \z \u </w:instrText>
      </w:r>
      <w:r>
        <w:fldChar w:fldCharType="separate"/>
      </w:r>
      <w:hyperlink w:anchor="_Toc225154397" w:history="1">
        <w:r w:rsidR="0033652A" w:rsidRPr="00FD5ABC">
          <w:rPr>
            <w:rStyle w:val="Hyperlink"/>
          </w:rPr>
          <w:t>1.</w:t>
        </w:r>
        <w:r w:rsidR="0033652A">
          <w:rPr>
            <w:rFonts w:asciiTheme="minorHAnsi" w:eastAsiaTheme="minorEastAsia" w:hAnsiTheme="minorHAnsi" w:cstheme="minorBidi"/>
            <w:kern w:val="2"/>
            <w:szCs w:val="24"/>
            <w:lang w:eastAsia="en-GB" w:bidi="ar-SA"/>
            <w14:ligatures w14:val="standardContextual"/>
          </w:rPr>
          <w:tab/>
        </w:r>
        <w:r w:rsidR="0033652A" w:rsidRPr="00FD5ABC">
          <w:rPr>
            <w:rStyle w:val="Hyperlink"/>
          </w:rPr>
          <w:t>Introduction</w:t>
        </w:r>
        <w:r w:rsidR="0033652A">
          <w:rPr>
            <w:webHidden/>
          </w:rPr>
          <w:tab/>
        </w:r>
        <w:r w:rsidR="0033652A">
          <w:rPr>
            <w:webHidden/>
          </w:rPr>
          <w:fldChar w:fldCharType="begin"/>
        </w:r>
        <w:r w:rsidR="0033652A">
          <w:rPr>
            <w:webHidden/>
          </w:rPr>
          <w:instrText xml:space="preserve"> PAGEREF _Toc225154397 \h </w:instrText>
        </w:r>
        <w:r w:rsidR="0033652A">
          <w:rPr>
            <w:webHidden/>
          </w:rPr>
        </w:r>
        <w:r w:rsidR="0033652A">
          <w:rPr>
            <w:webHidden/>
          </w:rPr>
          <w:fldChar w:fldCharType="separate"/>
        </w:r>
        <w:r w:rsidR="0033652A">
          <w:rPr>
            <w:webHidden/>
          </w:rPr>
          <w:t>3</w:t>
        </w:r>
        <w:r w:rsidR="0033652A">
          <w:rPr>
            <w:webHidden/>
          </w:rPr>
          <w:fldChar w:fldCharType="end"/>
        </w:r>
      </w:hyperlink>
    </w:p>
    <w:p w14:paraId="6E68BE8F" w14:textId="27E11C66" w:rsidR="0033652A" w:rsidRDefault="0033652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154398" w:history="1">
        <w:r w:rsidRPr="00FD5ABC">
          <w:rPr>
            <w:rStyle w:val="Hyperlink"/>
          </w:rPr>
          <w:t>2.</w:t>
        </w:r>
        <w:r>
          <w:rPr>
            <w:rFonts w:asciiTheme="minorHAnsi" w:eastAsiaTheme="minorEastAsia" w:hAnsiTheme="minorHAnsi" w:cstheme="minorBidi"/>
            <w:kern w:val="2"/>
            <w:szCs w:val="24"/>
            <w:lang w:eastAsia="en-GB" w:bidi="ar-SA"/>
            <w14:ligatures w14:val="standardContextual"/>
          </w:rPr>
          <w:tab/>
        </w:r>
        <w:r w:rsidRPr="00FD5ABC">
          <w:rPr>
            <w:rStyle w:val="Hyperlink"/>
          </w:rPr>
          <w:t>Purpose and scope</w:t>
        </w:r>
        <w:r>
          <w:rPr>
            <w:webHidden/>
          </w:rPr>
          <w:tab/>
        </w:r>
        <w:r>
          <w:rPr>
            <w:webHidden/>
          </w:rPr>
          <w:fldChar w:fldCharType="begin"/>
        </w:r>
        <w:r>
          <w:rPr>
            <w:webHidden/>
          </w:rPr>
          <w:instrText xml:space="preserve"> PAGEREF _Toc225154398 \h </w:instrText>
        </w:r>
        <w:r>
          <w:rPr>
            <w:webHidden/>
          </w:rPr>
        </w:r>
        <w:r>
          <w:rPr>
            <w:webHidden/>
          </w:rPr>
          <w:fldChar w:fldCharType="separate"/>
        </w:r>
        <w:r>
          <w:rPr>
            <w:webHidden/>
          </w:rPr>
          <w:t>3</w:t>
        </w:r>
        <w:r>
          <w:rPr>
            <w:webHidden/>
          </w:rPr>
          <w:fldChar w:fldCharType="end"/>
        </w:r>
      </w:hyperlink>
    </w:p>
    <w:p w14:paraId="43635EDF" w14:textId="03C7FC6F" w:rsidR="0033652A" w:rsidRDefault="0033652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154399" w:history="1">
        <w:r w:rsidRPr="00FD5ABC">
          <w:rPr>
            <w:rStyle w:val="Hyperlink"/>
          </w:rPr>
          <w:t>3.</w:t>
        </w:r>
        <w:r>
          <w:rPr>
            <w:rFonts w:asciiTheme="minorHAnsi" w:eastAsiaTheme="minorEastAsia" w:hAnsiTheme="minorHAnsi" w:cstheme="minorBidi"/>
            <w:kern w:val="2"/>
            <w:szCs w:val="24"/>
            <w:lang w:eastAsia="en-GB" w:bidi="ar-SA"/>
            <w14:ligatures w14:val="standardContextual"/>
          </w:rPr>
          <w:tab/>
        </w:r>
        <w:r w:rsidRPr="00FD5ABC">
          <w:rPr>
            <w:rStyle w:val="Hyperlink"/>
          </w:rPr>
          <w:t>Relationship to licence and other relevant legislation</w:t>
        </w:r>
        <w:r>
          <w:rPr>
            <w:webHidden/>
          </w:rPr>
          <w:tab/>
        </w:r>
        <w:r>
          <w:rPr>
            <w:webHidden/>
          </w:rPr>
          <w:fldChar w:fldCharType="begin"/>
        </w:r>
        <w:r>
          <w:rPr>
            <w:webHidden/>
          </w:rPr>
          <w:instrText xml:space="preserve"> PAGEREF _Toc225154399 \h </w:instrText>
        </w:r>
        <w:r>
          <w:rPr>
            <w:webHidden/>
          </w:rPr>
        </w:r>
        <w:r>
          <w:rPr>
            <w:webHidden/>
          </w:rPr>
          <w:fldChar w:fldCharType="separate"/>
        </w:r>
        <w:r>
          <w:rPr>
            <w:webHidden/>
          </w:rPr>
          <w:t>4</w:t>
        </w:r>
        <w:r>
          <w:rPr>
            <w:webHidden/>
          </w:rPr>
          <w:fldChar w:fldCharType="end"/>
        </w:r>
      </w:hyperlink>
    </w:p>
    <w:p w14:paraId="563B72A4" w14:textId="6DCD9D4E" w:rsidR="0033652A" w:rsidRDefault="0033652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154400" w:history="1">
        <w:r w:rsidRPr="00FD5ABC">
          <w:rPr>
            <w:rStyle w:val="Hyperlink"/>
          </w:rPr>
          <w:t>4.</w:t>
        </w:r>
        <w:r>
          <w:rPr>
            <w:rFonts w:asciiTheme="minorHAnsi" w:eastAsiaTheme="minorEastAsia" w:hAnsiTheme="minorHAnsi" w:cstheme="minorBidi"/>
            <w:kern w:val="2"/>
            <w:szCs w:val="24"/>
            <w:lang w:eastAsia="en-GB" w:bidi="ar-SA"/>
            <w14:ligatures w14:val="standardContextual"/>
          </w:rPr>
          <w:tab/>
        </w:r>
        <w:r w:rsidRPr="00FD5ABC">
          <w:rPr>
            <w:rStyle w:val="Hyperlink"/>
          </w:rPr>
          <w:t>Relationship to Safety Assessment Principles, WENRA Reference Levels, and IAEA Safety Standards and Guides</w:t>
        </w:r>
        <w:r>
          <w:rPr>
            <w:webHidden/>
          </w:rPr>
          <w:tab/>
        </w:r>
        <w:r>
          <w:rPr>
            <w:webHidden/>
          </w:rPr>
          <w:fldChar w:fldCharType="begin"/>
        </w:r>
        <w:r>
          <w:rPr>
            <w:webHidden/>
          </w:rPr>
          <w:instrText xml:space="preserve"> PAGEREF _Toc225154400 \h </w:instrText>
        </w:r>
        <w:r>
          <w:rPr>
            <w:webHidden/>
          </w:rPr>
        </w:r>
        <w:r>
          <w:rPr>
            <w:webHidden/>
          </w:rPr>
          <w:fldChar w:fldCharType="separate"/>
        </w:r>
        <w:r>
          <w:rPr>
            <w:webHidden/>
          </w:rPr>
          <w:t>5</w:t>
        </w:r>
        <w:r>
          <w:rPr>
            <w:webHidden/>
          </w:rPr>
          <w:fldChar w:fldCharType="end"/>
        </w:r>
      </w:hyperlink>
    </w:p>
    <w:p w14:paraId="41A9F16B" w14:textId="3F38D6F5" w:rsidR="0033652A" w:rsidRDefault="0033652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154401" w:history="1">
        <w:r w:rsidRPr="00FD5ABC">
          <w:rPr>
            <w:rStyle w:val="Hyperlink"/>
          </w:rPr>
          <w:t>5.</w:t>
        </w:r>
        <w:r>
          <w:rPr>
            <w:rFonts w:asciiTheme="minorHAnsi" w:eastAsiaTheme="minorEastAsia" w:hAnsiTheme="minorHAnsi" w:cstheme="minorBidi"/>
            <w:kern w:val="2"/>
            <w:szCs w:val="24"/>
            <w:lang w:eastAsia="en-GB" w:bidi="ar-SA"/>
            <w14:ligatures w14:val="standardContextual"/>
          </w:rPr>
          <w:tab/>
        </w:r>
        <w:r w:rsidRPr="00FD5ABC">
          <w:rPr>
            <w:rStyle w:val="Hyperlink"/>
          </w:rPr>
          <w:t>Assessment strategy</w:t>
        </w:r>
        <w:r>
          <w:rPr>
            <w:webHidden/>
          </w:rPr>
          <w:tab/>
        </w:r>
        <w:r>
          <w:rPr>
            <w:webHidden/>
          </w:rPr>
          <w:fldChar w:fldCharType="begin"/>
        </w:r>
        <w:r>
          <w:rPr>
            <w:webHidden/>
          </w:rPr>
          <w:instrText xml:space="preserve"> PAGEREF _Toc225154401 \h </w:instrText>
        </w:r>
        <w:r>
          <w:rPr>
            <w:webHidden/>
          </w:rPr>
        </w:r>
        <w:r>
          <w:rPr>
            <w:webHidden/>
          </w:rPr>
          <w:fldChar w:fldCharType="separate"/>
        </w:r>
        <w:r>
          <w:rPr>
            <w:webHidden/>
          </w:rPr>
          <w:t>6</w:t>
        </w:r>
        <w:r>
          <w:rPr>
            <w:webHidden/>
          </w:rPr>
          <w:fldChar w:fldCharType="end"/>
        </w:r>
      </w:hyperlink>
    </w:p>
    <w:p w14:paraId="2F9F68AB" w14:textId="197A79AC" w:rsidR="0033652A" w:rsidRDefault="0033652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154402" w:history="1">
        <w:r w:rsidRPr="00FD5ABC">
          <w:rPr>
            <w:rStyle w:val="Hyperlink"/>
          </w:rPr>
          <w:t>6.</w:t>
        </w:r>
        <w:r>
          <w:rPr>
            <w:rFonts w:asciiTheme="minorHAnsi" w:eastAsiaTheme="minorEastAsia" w:hAnsiTheme="minorHAnsi" w:cstheme="minorBidi"/>
            <w:kern w:val="2"/>
            <w:szCs w:val="24"/>
            <w:lang w:eastAsia="en-GB" w:bidi="ar-SA"/>
            <w14:ligatures w14:val="standardContextual"/>
          </w:rPr>
          <w:tab/>
        </w:r>
        <w:r w:rsidRPr="00FD5ABC">
          <w:rPr>
            <w:rStyle w:val="Hyperlink"/>
          </w:rPr>
          <w:t>Advice to inspectors</w:t>
        </w:r>
        <w:r>
          <w:rPr>
            <w:webHidden/>
          </w:rPr>
          <w:tab/>
        </w:r>
        <w:r>
          <w:rPr>
            <w:webHidden/>
          </w:rPr>
          <w:fldChar w:fldCharType="begin"/>
        </w:r>
        <w:r>
          <w:rPr>
            <w:webHidden/>
          </w:rPr>
          <w:instrText xml:space="preserve"> PAGEREF _Toc225154402 \h </w:instrText>
        </w:r>
        <w:r>
          <w:rPr>
            <w:webHidden/>
          </w:rPr>
        </w:r>
        <w:r>
          <w:rPr>
            <w:webHidden/>
          </w:rPr>
          <w:fldChar w:fldCharType="separate"/>
        </w:r>
        <w:r>
          <w:rPr>
            <w:webHidden/>
          </w:rPr>
          <w:t>11</w:t>
        </w:r>
        <w:r>
          <w:rPr>
            <w:webHidden/>
          </w:rPr>
          <w:fldChar w:fldCharType="end"/>
        </w:r>
      </w:hyperlink>
    </w:p>
    <w:p w14:paraId="117F36F3" w14:textId="62D34E34" w:rsidR="0033652A" w:rsidRDefault="0033652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154403" w:history="1">
        <w:r w:rsidRPr="00FD5ABC">
          <w:rPr>
            <w:rStyle w:val="Hyperlink"/>
          </w:rPr>
          <w:t>7.</w:t>
        </w:r>
        <w:r>
          <w:rPr>
            <w:rFonts w:asciiTheme="minorHAnsi" w:eastAsiaTheme="minorEastAsia" w:hAnsiTheme="minorHAnsi" w:cstheme="minorBidi"/>
            <w:kern w:val="2"/>
            <w:szCs w:val="24"/>
            <w:lang w:eastAsia="en-GB" w:bidi="ar-SA"/>
            <w14:ligatures w14:val="standardContextual"/>
          </w:rPr>
          <w:tab/>
        </w:r>
        <w:r w:rsidRPr="00FD5ABC">
          <w:rPr>
            <w:rStyle w:val="Hyperlink"/>
          </w:rPr>
          <w:t>Demonstration of compliance</w:t>
        </w:r>
        <w:r>
          <w:rPr>
            <w:webHidden/>
          </w:rPr>
          <w:tab/>
        </w:r>
        <w:r>
          <w:rPr>
            <w:webHidden/>
          </w:rPr>
          <w:fldChar w:fldCharType="begin"/>
        </w:r>
        <w:r>
          <w:rPr>
            <w:webHidden/>
          </w:rPr>
          <w:instrText xml:space="preserve"> PAGEREF _Toc225154403 \h </w:instrText>
        </w:r>
        <w:r>
          <w:rPr>
            <w:webHidden/>
          </w:rPr>
        </w:r>
        <w:r>
          <w:rPr>
            <w:webHidden/>
          </w:rPr>
          <w:fldChar w:fldCharType="separate"/>
        </w:r>
        <w:r>
          <w:rPr>
            <w:webHidden/>
          </w:rPr>
          <w:t>16</w:t>
        </w:r>
        <w:r>
          <w:rPr>
            <w:webHidden/>
          </w:rPr>
          <w:fldChar w:fldCharType="end"/>
        </w:r>
      </w:hyperlink>
    </w:p>
    <w:p w14:paraId="586BBF0C" w14:textId="4DFA1889" w:rsidR="0033652A" w:rsidRDefault="0033652A">
      <w:pPr>
        <w:pStyle w:val="TOC1"/>
        <w:rPr>
          <w:rFonts w:asciiTheme="minorHAnsi" w:eastAsiaTheme="minorEastAsia" w:hAnsiTheme="minorHAnsi" w:cstheme="minorBidi"/>
          <w:kern w:val="2"/>
          <w:szCs w:val="24"/>
          <w:lang w:eastAsia="en-GB" w:bidi="ar-SA"/>
          <w14:ligatures w14:val="standardContextual"/>
        </w:rPr>
      </w:pPr>
      <w:hyperlink w:anchor="_Toc225154404" w:history="1">
        <w:r w:rsidRPr="00FD5ABC">
          <w:rPr>
            <w:rStyle w:val="Hyperlink"/>
          </w:rPr>
          <w:t>Appendix A – Dual Purpose Casks</w:t>
        </w:r>
        <w:r>
          <w:rPr>
            <w:webHidden/>
          </w:rPr>
          <w:tab/>
        </w:r>
        <w:r>
          <w:rPr>
            <w:webHidden/>
          </w:rPr>
          <w:fldChar w:fldCharType="begin"/>
        </w:r>
        <w:r>
          <w:rPr>
            <w:webHidden/>
          </w:rPr>
          <w:instrText xml:space="preserve"> PAGEREF _Toc225154404 \h </w:instrText>
        </w:r>
        <w:r>
          <w:rPr>
            <w:webHidden/>
          </w:rPr>
        </w:r>
        <w:r>
          <w:rPr>
            <w:webHidden/>
          </w:rPr>
          <w:fldChar w:fldCharType="separate"/>
        </w:r>
        <w:r>
          <w:rPr>
            <w:webHidden/>
          </w:rPr>
          <w:t>18</w:t>
        </w:r>
        <w:r>
          <w:rPr>
            <w:webHidden/>
          </w:rPr>
          <w:fldChar w:fldCharType="end"/>
        </w:r>
      </w:hyperlink>
    </w:p>
    <w:p w14:paraId="388D2718" w14:textId="2EA59405" w:rsidR="0033652A" w:rsidRDefault="0033652A">
      <w:pPr>
        <w:pStyle w:val="TOC1"/>
        <w:rPr>
          <w:rFonts w:asciiTheme="minorHAnsi" w:eastAsiaTheme="minorEastAsia" w:hAnsiTheme="minorHAnsi" w:cstheme="minorBidi"/>
          <w:kern w:val="2"/>
          <w:szCs w:val="24"/>
          <w:lang w:eastAsia="en-GB" w:bidi="ar-SA"/>
          <w14:ligatures w14:val="standardContextual"/>
        </w:rPr>
      </w:pPr>
      <w:hyperlink w:anchor="_Toc225154405" w:history="1">
        <w:r w:rsidRPr="00FD5ABC">
          <w:rPr>
            <w:rStyle w:val="Hyperlink"/>
          </w:rPr>
          <w:t>Appendix 2 – Guidance applicable to seals for use in RAM transport packages</w:t>
        </w:r>
        <w:r>
          <w:rPr>
            <w:webHidden/>
          </w:rPr>
          <w:tab/>
        </w:r>
        <w:r>
          <w:rPr>
            <w:webHidden/>
          </w:rPr>
          <w:fldChar w:fldCharType="begin"/>
        </w:r>
        <w:r>
          <w:rPr>
            <w:webHidden/>
          </w:rPr>
          <w:instrText xml:space="preserve"> PAGEREF _Toc225154405 \h </w:instrText>
        </w:r>
        <w:r>
          <w:rPr>
            <w:webHidden/>
          </w:rPr>
        </w:r>
        <w:r>
          <w:rPr>
            <w:webHidden/>
          </w:rPr>
          <w:fldChar w:fldCharType="separate"/>
        </w:r>
        <w:r>
          <w:rPr>
            <w:webHidden/>
          </w:rPr>
          <w:t>19</w:t>
        </w:r>
        <w:r>
          <w:rPr>
            <w:webHidden/>
          </w:rPr>
          <w:fldChar w:fldCharType="end"/>
        </w:r>
      </w:hyperlink>
    </w:p>
    <w:p w14:paraId="1A21A79A" w14:textId="3B48E7C7" w:rsidR="0033652A" w:rsidRDefault="0033652A">
      <w:pPr>
        <w:pStyle w:val="TOC1"/>
        <w:rPr>
          <w:rFonts w:asciiTheme="minorHAnsi" w:eastAsiaTheme="minorEastAsia" w:hAnsiTheme="minorHAnsi" w:cstheme="minorBidi"/>
          <w:kern w:val="2"/>
          <w:szCs w:val="24"/>
          <w:lang w:eastAsia="en-GB" w:bidi="ar-SA"/>
          <w14:ligatures w14:val="standardContextual"/>
        </w:rPr>
      </w:pPr>
      <w:hyperlink w:anchor="_Toc225154406" w:history="1">
        <w:r w:rsidRPr="00FD5ABC">
          <w:rPr>
            <w:rStyle w:val="Hyperlink"/>
          </w:rPr>
          <w:t>References</w:t>
        </w:r>
        <w:r>
          <w:rPr>
            <w:webHidden/>
          </w:rPr>
          <w:tab/>
        </w:r>
        <w:r>
          <w:rPr>
            <w:webHidden/>
          </w:rPr>
          <w:fldChar w:fldCharType="begin"/>
        </w:r>
        <w:r>
          <w:rPr>
            <w:webHidden/>
          </w:rPr>
          <w:instrText xml:space="preserve"> PAGEREF _Toc225154406 \h </w:instrText>
        </w:r>
        <w:r>
          <w:rPr>
            <w:webHidden/>
          </w:rPr>
        </w:r>
        <w:r>
          <w:rPr>
            <w:webHidden/>
          </w:rPr>
          <w:fldChar w:fldCharType="separate"/>
        </w:r>
        <w:r>
          <w:rPr>
            <w:webHidden/>
          </w:rPr>
          <w:t>20</w:t>
        </w:r>
        <w:r>
          <w:rPr>
            <w:webHidden/>
          </w:rPr>
          <w:fldChar w:fldCharType="end"/>
        </w:r>
      </w:hyperlink>
    </w:p>
    <w:p w14:paraId="1827774B" w14:textId="04C09D99" w:rsidR="0033652A" w:rsidRDefault="0033652A">
      <w:pPr>
        <w:pStyle w:val="TOC1"/>
        <w:rPr>
          <w:rFonts w:asciiTheme="minorHAnsi" w:eastAsiaTheme="minorEastAsia" w:hAnsiTheme="minorHAnsi" w:cstheme="minorBidi"/>
          <w:kern w:val="2"/>
          <w:szCs w:val="24"/>
          <w:lang w:eastAsia="en-GB" w:bidi="ar-SA"/>
          <w14:ligatures w14:val="standardContextual"/>
        </w:rPr>
      </w:pPr>
      <w:hyperlink w:anchor="_Toc225154407" w:history="1">
        <w:r w:rsidRPr="00FD5ABC">
          <w:rPr>
            <w:rStyle w:val="Hyperlink"/>
          </w:rPr>
          <w:t>List of key acronyms, abbreviations and initialisms</w:t>
        </w:r>
        <w:r>
          <w:rPr>
            <w:webHidden/>
          </w:rPr>
          <w:tab/>
        </w:r>
        <w:r>
          <w:rPr>
            <w:webHidden/>
          </w:rPr>
          <w:fldChar w:fldCharType="begin"/>
        </w:r>
        <w:r>
          <w:rPr>
            <w:webHidden/>
          </w:rPr>
          <w:instrText xml:space="preserve"> PAGEREF _Toc225154407 \h </w:instrText>
        </w:r>
        <w:r>
          <w:rPr>
            <w:webHidden/>
          </w:rPr>
        </w:r>
        <w:r>
          <w:rPr>
            <w:webHidden/>
          </w:rPr>
          <w:fldChar w:fldCharType="separate"/>
        </w:r>
        <w:r>
          <w:rPr>
            <w:webHidden/>
          </w:rPr>
          <w:t>22</w:t>
        </w:r>
        <w:r>
          <w:rPr>
            <w:webHidden/>
          </w:rPr>
          <w:fldChar w:fldCharType="end"/>
        </w:r>
      </w:hyperlink>
    </w:p>
    <w:p w14:paraId="3D184280" w14:textId="555538BD" w:rsidR="0033652A" w:rsidRDefault="0033652A">
      <w:pPr>
        <w:pStyle w:val="TOC1"/>
        <w:rPr>
          <w:rFonts w:asciiTheme="minorHAnsi" w:eastAsiaTheme="minorEastAsia" w:hAnsiTheme="minorHAnsi" w:cstheme="minorBidi"/>
          <w:kern w:val="2"/>
          <w:szCs w:val="24"/>
          <w:lang w:eastAsia="en-GB" w:bidi="ar-SA"/>
          <w14:ligatures w14:val="standardContextual"/>
        </w:rPr>
      </w:pPr>
      <w:hyperlink w:anchor="_Toc225154408" w:history="1">
        <w:r w:rsidRPr="00FD5ABC">
          <w:rPr>
            <w:rStyle w:val="Hyperlink"/>
          </w:rPr>
          <w:t>Document control</w:t>
        </w:r>
        <w:r>
          <w:rPr>
            <w:webHidden/>
          </w:rPr>
          <w:tab/>
        </w:r>
        <w:r>
          <w:rPr>
            <w:webHidden/>
          </w:rPr>
          <w:fldChar w:fldCharType="begin"/>
        </w:r>
        <w:r>
          <w:rPr>
            <w:webHidden/>
          </w:rPr>
          <w:instrText xml:space="preserve"> PAGEREF _Toc225154408 \h </w:instrText>
        </w:r>
        <w:r>
          <w:rPr>
            <w:webHidden/>
          </w:rPr>
        </w:r>
        <w:r>
          <w:rPr>
            <w:webHidden/>
          </w:rPr>
          <w:fldChar w:fldCharType="separate"/>
        </w:r>
        <w:r>
          <w:rPr>
            <w:webHidden/>
          </w:rPr>
          <w:t>23</w:t>
        </w:r>
        <w:r>
          <w:rPr>
            <w:webHidden/>
          </w:rPr>
          <w:fldChar w:fldCharType="end"/>
        </w:r>
      </w:hyperlink>
    </w:p>
    <w:p w14:paraId="0CC4B54A" w14:textId="66BC0290" w:rsidR="00267815" w:rsidRDefault="00404B0C" w:rsidP="00267815">
      <w:r>
        <w:fldChar w:fldCharType="end"/>
      </w:r>
    </w:p>
    <w:p w14:paraId="716B9A7E" w14:textId="77777777" w:rsidR="003E098E" w:rsidRDefault="003E098E" w:rsidP="00267815"/>
    <w:p w14:paraId="4812BFF8" w14:textId="77777777" w:rsidR="003E098E" w:rsidRDefault="003E098E" w:rsidP="00267815">
      <w:pPr>
        <w:sectPr w:rsidR="003E098E" w:rsidSect="00EA2C19">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43A875A4" w14:textId="5DEDA49A" w:rsidR="008D49A5" w:rsidRDefault="008D49A5" w:rsidP="001639ED">
      <w:pPr>
        <w:pStyle w:val="Heading1"/>
        <w:numPr>
          <w:ilvl w:val="0"/>
          <w:numId w:val="6"/>
        </w:numPr>
        <w:ind w:left="851" w:hanging="851"/>
      </w:pPr>
      <w:bookmarkStart w:id="1" w:name="_Toc225154397"/>
      <w:bookmarkEnd w:id="0"/>
      <w:r w:rsidRPr="00E90780">
        <w:lastRenderedPageBreak/>
        <w:t>Introduction</w:t>
      </w:r>
      <w:bookmarkEnd w:id="1"/>
    </w:p>
    <w:p w14:paraId="5C17B663" w14:textId="2C920364" w:rsidR="00E34A30" w:rsidRDefault="00BF2A3D" w:rsidP="000A51C3">
      <w:pPr>
        <w:pStyle w:val="F9-Paragraph"/>
      </w:pPr>
      <w:r>
        <w:t>Th</w:t>
      </w:r>
      <w:r w:rsidR="00994891">
        <w:t xml:space="preserve">is Technical Assessment Guide (TAG) is part of a suite of guidance </w:t>
      </w:r>
      <w:r w:rsidR="00A44B74">
        <w:t xml:space="preserve">available to ONR inspectors </w:t>
      </w:r>
      <w:r w:rsidR="00451416">
        <w:t xml:space="preserve">to assist </w:t>
      </w:r>
      <w:r w:rsidR="00A44B74">
        <w:t xml:space="preserve">in </w:t>
      </w:r>
      <w:r w:rsidR="00E3770E">
        <w:t xml:space="preserve">their </w:t>
      </w:r>
      <w:r w:rsidR="00066D5C">
        <w:t>application of the Safey Assessment Principles</w:t>
      </w:r>
      <w:r w:rsidR="00A6562D">
        <w:t xml:space="preserve"> (SAPs)</w:t>
      </w:r>
      <w:r w:rsidR="00066D5C">
        <w:t xml:space="preserve"> </w:t>
      </w:r>
      <w:sdt>
        <w:sdtPr>
          <w:id w:val="-1048605043"/>
          <w:citation/>
        </w:sdtPr>
        <w:sdtContent>
          <w:r w:rsidR="00066D5C">
            <w:fldChar w:fldCharType="begin"/>
          </w:r>
          <w:r w:rsidR="00066D5C">
            <w:instrText xml:space="preserve"> CITATION ONR2013 \l 2057 </w:instrText>
          </w:r>
          <w:r w:rsidR="00066D5C">
            <w:fldChar w:fldCharType="separate"/>
          </w:r>
          <w:r w:rsidR="00A6562D">
            <w:rPr>
              <w:noProof/>
            </w:rPr>
            <w:t>[1]</w:t>
          </w:r>
          <w:r w:rsidR="00066D5C">
            <w:fldChar w:fldCharType="end"/>
          </w:r>
        </w:sdtContent>
      </w:sdt>
      <w:r w:rsidR="007C4A91">
        <w:t xml:space="preserve"> which are used in the </w:t>
      </w:r>
      <w:r w:rsidR="00E3770E">
        <w:t>technical assessment of the safety cases for nuclear facilities</w:t>
      </w:r>
      <w:r w:rsidR="00451416">
        <w:t xml:space="preserve"> and in the formation of regulatory judgements</w:t>
      </w:r>
      <w:r w:rsidR="007D50EE">
        <w:t>.</w:t>
      </w:r>
    </w:p>
    <w:p w14:paraId="51714134" w14:textId="77777777" w:rsidR="00DD6819" w:rsidRDefault="00E34A30" w:rsidP="00CC57B3">
      <w:pPr>
        <w:pStyle w:val="F9-Paragraph"/>
      </w:pPr>
      <w:r>
        <w:t>Th</w:t>
      </w:r>
      <w:r w:rsidR="000B3085">
        <w:t xml:space="preserve">is </w:t>
      </w:r>
      <w:r w:rsidR="00C4700A">
        <w:t>TAG</w:t>
      </w:r>
      <w:r w:rsidR="000B3085">
        <w:t xml:space="preserve"> </w:t>
      </w:r>
      <w:r w:rsidR="00C4700A">
        <w:t>ha</w:t>
      </w:r>
      <w:r w:rsidR="000B3085">
        <w:t>s</w:t>
      </w:r>
      <w:r w:rsidR="00C4700A">
        <w:t xml:space="preserve"> been written with due </w:t>
      </w:r>
      <w:r w:rsidR="00F94EDC">
        <w:t>re</w:t>
      </w:r>
      <w:r w:rsidR="00C527A8">
        <w:t>gard for</w:t>
      </w:r>
      <w:r w:rsidR="00F94EDC">
        <w:t xml:space="preserve"> relevant legislation, licen</w:t>
      </w:r>
      <w:r w:rsidR="00107ECF">
        <w:t>c</w:t>
      </w:r>
      <w:r w:rsidR="00F94EDC">
        <w:t xml:space="preserve">e conditions and international guidance. The overarching relationships between the TAGs and </w:t>
      </w:r>
      <w:r w:rsidR="00246CE6">
        <w:t>these areas of legislation and guidance are discussed further in</w:t>
      </w:r>
      <w:r w:rsidR="00D0535A">
        <w:t xml:space="preserve"> </w:t>
      </w:r>
      <w:r w:rsidR="00A6562D">
        <w:t>“</w:t>
      </w:r>
      <w:hyperlink r:id="rId22">
        <w:r w:rsidR="2ADDE0A8" w:rsidRPr="364C8C61">
          <w:rPr>
            <w:rStyle w:val="Hyperlink"/>
          </w:rPr>
          <w:t>An Introduction to ONR's technical assessment and inspection guide</w:t>
        </w:r>
        <w:r w:rsidR="00D0535A" w:rsidRPr="364C8C61">
          <w:rPr>
            <w:rStyle w:val="Hyperlink"/>
          </w:rPr>
          <w:t>s</w:t>
        </w:r>
      </w:hyperlink>
      <w:r w:rsidR="00A6562D">
        <w:t>”</w:t>
      </w:r>
      <w:r w:rsidR="00D0535A">
        <w:t xml:space="preserve"> </w:t>
      </w:r>
      <w:sdt>
        <w:sdtPr>
          <w:id w:val="-1838684607"/>
          <w:citation/>
        </w:sdtPr>
        <w:sdtContent>
          <w:r w:rsidR="00D0535A">
            <w:fldChar w:fldCharType="begin"/>
          </w:r>
          <w:r w:rsidR="004854AE">
            <w:instrText xml:space="preserve">CITATION ONR25 \l 2057 </w:instrText>
          </w:r>
          <w:r w:rsidR="00D0535A">
            <w:fldChar w:fldCharType="separate"/>
          </w:r>
          <w:r w:rsidR="00A6562D">
            <w:rPr>
              <w:noProof/>
            </w:rPr>
            <w:t>[2]</w:t>
          </w:r>
          <w:r w:rsidR="00D0535A">
            <w:fldChar w:fldCharType="end"/>
          </w:r>
        </w:sdtContent>
      </w:sdt>
      <w:r w:rsidR="00D0535A">
        <w:t xml:space="preserve">. </w:t>
      </w:r>
    </w:p>
    <w:p w14:paraId="10DAE9BF" w14:textId="77777777" w:rsidR="00DD6819" w:rsidRDefault="00DD6819" w:rsidP="00DD6819">
      <w:pPr>
        <w:pStyle w:val="F9-Paragraph"/>
        <w:numPr>
          <w:ilvl w:val="0"/>
          <w:numId w:val="0"/>
        </w:numPr>
        <w:ind w:left="851"/>
      </w:pPr>
    </w:p>
    <w:p w14:paraId="05AAE39A" w14:textId="00DF4807" w:rsidR="008D49A5" w:rsidRDefault="000950B3" w:rsidP="00DD6819">
      <w:pPr>
        <w:pStyle w:val="Heading1"/>
      </w:pPr>
      <w:bookmarkStart w:id="2" w:name="_Toc225154398"/>
      <w:r>
        <w:t xml:space="preserve">Purpose and </w:t>
      </w:r>
      <w:r w:rsidR="001C19DE">
        <w:t>s</w:t>
      </w:r>
      <w:r>
        <w:t>cope</w:t>
      </w:r>
      <w:bookmarkEnd w:id="2"/>
    </w:p>
    <w:p w14:paraId="4523DDC9" w14:textId="0891C8B8" w:rsidR="0018417B" w:rsidRPr="00187B2C" w:rsidRDefault="0018417B" w:rsidP="0018417B">
      <w:pPr>
        <w:pStyle w:val="F9-Paragraph"/>
      </w:pPr>
      <w:r w:rsidRPr="007E344F">
        <w:t xml:space="preserve">This TAG guides ONR inspectors’ </w:t>
      </w:r>
      <w:r>
        <w:t xml:space="preserve">during their </w:t>
      </w:r>
      <w:r w:rsidRPr="007E344F">
        <w:t>mechanical assessment of the safety of package designs</w:t>
      </w:r>
      <w:r>
        <w:t xml:space="preserve"> that are being assessed for approval under the transport regulations</w:t>
      </w:r>
      <w:r w:rsidRPr="007E344F">
        <w:t xml:space="preserve">. The scope of this guidance is governed by two primary ONR Transport guidance documents: TRA-PER-GD-014 </w:t>
      </w:r>
      <w:sdt>
        <w:sdtPr>
          <w:id w:val="-1681032747"/>
          <w:citation/>
        </w:sdtPr>
        <w:sdtContent>
          <w:r w:rsidR="00DD6819">
            <w:fldChar w:fldCharType="begin"/>
          </w:r>
          <w:r w:rsidR="00DD6819">
            <w:instrText xml:space="preserve"> CITATION ONR417 \l 2057 </w:instrText>
          </w:r>
          <w:r w:rsidR="00DD6819">
            <w:fldChar w:fldCharType="separate"/>
          </w:r>
          <w:r w:rsidR="00DD6819">
            <w:rPr>
              <w:noProof/>
            </w:rPr>
            <w:t>[3]</w:t>
          </w:r>
          <w:r w:rsidR="00DD6819">
            <w:fldChar w:fldCharType="end"/>
          </w:r>
        </w:sdtContent>
      </w:sdt>
      <w:r w:rsidRPr="007E344F">
        <w:t xml:space="preserve"> and TRA-PER-GD-001 </w:t>
      </w:r>
      <w:sdt>
        <w:sdtPr>
          <w:id w:val="-874616443"/>
          <w:citation/>
        </w:sdtPr>
        <w:sdtContent>
          <w:r w:rsidR="00DD6819">
            <w:fldChar w:fldCharType="begin"/>
          </w:r>
          <w:r w:rsidR="00DD6819">
            <w:instrText xml:space="preserve"> CITATION ONR269 \l 2057 </w:instrText>
          </w:r>
          <w:r w:rsidR="00DD6819">
            <w:fldChar w:fldCharType="separate"/>
          </w:r>
          <w:r w:rsidR="00DD6819">
            <w:rPr>
              <w:noProof/>
            </w:rPr>
            <w:t>[4]</w:t>
          </w:r>
          <w:r w:rsidR="00DD6819">
            <w:fldChar w:fldCharType="end"/>
          </w:r>
        </w:sdtContent>
      </w:sdt>
      <w:r w:rsidRPr="00187B2C">
        <w:t>.</w:t>
      </w:r>
      <w:r w:rsidR="002D7BF6">
        <w:t xml:space="preserve"> </w:t>
      </w:r>
    </w:p>
    <w:p w14:paraId="0C0050C6" w14:textId="49D2B732" w:rsidR="0018417B" w:rsidRPr="00187B2C" w:rsidRDefault="0018417B" w:rsidP="0018417B">
      <w:pPr>
        <w:pStyle w:val="F9-Paragraph"/>
      </w:pPr>
      <w:r>
        <w:t xml:space="preserve">This TAG is intended to aid ONR staff in navigating the mechanical engineering requirements of </w:t>
      </w:r>
      <w:r w:rsidRPr="00DD6819">
        <w:rPr>
          <w:rStyle w:val="cf01"/>
          <w:rFonts w:asciiTheme="minorHAnsi" w:hAnsiTheme="minorHAnsi" w:cstheme="minorHAnsi"/>
          <w:sz w:val="24"/>
          <w:szCs w:val="24"/>
        </w:rPr>
        <w:t xml:space="preserve">IAEA’s </w:t>
      </w:r>
      <w:r w:rsidR="00DD6819">
        <w:rPr>
          <w:rStyle w:val="cf01"/>
          <w:rFonts w:asciiTheme="minorHAnsi" w:hAnsiTheme="minorHAnsi" w:cstheme="minorHAnsi"/>
          <w:sz w:val="24"/>
          <w:szCs w:val="24"/>
        </w:rPr>
        <w:t>“</w:t>
      </w:r>
      <w:r w:rsidRPr="00DD6819">
        <w:rPr>
          <w:rStyle w:val="cf01"/>
          <w:rFonts w:asciiTheme="minorHAnsi" w:hAnsiTheme="minorHAnsi" w:cstheme="minorHAnsi"/>
          <w:sz w:val="24"/>
          <w:szCs w:val="24"/>
        </w:rPr>
        <w:t>Regulations for the Safe Transport of Radioactive Material</w:t>
      </w:r>
      <w:r w:rsidR="00DD6819">
        <w:rPr>
          <w:rStyle w:val="cf01"/>
          <w:rFonts w:asciiTheme="minorHAnsi" w:hAnsiTheme="minorHAnsi" w:cstheme="minorHAnsi"/>
          <w:sz w:val="24"/>
          <w:szCs w:val="24"/>
        </w:rPr>
        <w:t>”</w:t>
      </w:r>
      <w:r w:rsidRPr="00DD6819">
        <w:rPr>
          <w:rStyle w:val="cf01"/>
          <w:rFonts w:asciiTheme="minorHAnsi" w:hAnsiTheme="minorHAnsi" w:cstheme="minorHAnsi"/>
          <w:sz w:val="24"/>
          <w:szCs w:val="24"/>
        </w:rPr>
        <w:t xml:space="preserve"> (SSR</w:t>
      </w:r>
      <w:r w:rsidRPr="00DD6819">
        <w:rPr>
          <w:rStyle w:val="cf01"/>
          <w:rFonts w:asciiTheme="minorHAnsi" w:hAnsiTheme="minorHAnsi" w:cstheme="minorHAnsi"/>
          <w:sz w:val="24"/>
          <w:szCs w:val="24"/>
        </w:rPr>
        <w:noBreakHyphen/>
        <w:t>6)</w:t>
      </w:r>
      <w:r w:rsidR="00DD6819">
        <w:rPr>
          <w:rStyle w:val="cf01"/>
          <w:rFonts w:asciiTheme="minorHAnsi" w:hAnsiTheme="minorHAnsi" w:cstheme="minorHAnsi"/>
          <w:sz w:val="24"/>
          <w:szCs w:val="24"/>
        </w:rPr>
        <w:t xml:space="preserve"> </w:t>
      </w:r>
      <w:sdt>
        <w:sdtPr>
          <w:rPr>
            <w:rStyle w:val="cf01"/>
            <w:rFonts w:asciiTheme="minorHAnsi" w:hAnsiTheme="minorHAnsi" w:cstheme="minorHAnsi"/>
            <w:sz w:val="24"/>
            <w:szCs w:val="24"/>
          </w:rPr>
          <w:id w:val="-852264796"/>
          <w:citation/>
        </w:sdtPr>
        <w:sdtContent>
          <w:r w:rsidR="00DD6819">
            <w:rPr>
              <w:rStyle w:val="cf01"/>
              <w:rFonts w:asciiTheme="minorHAnsi" w:hAnsiTheme="minorHAnsi" w:cstheme="minorHAnsi"/>
              <w:sz w:val="24"/>
              <w:szCs w:val="24"/>
            </w:rPr>
            <w:fldChar w:fldCharType="begin"/>
          </w:r>
          <w:r w:rsidR="00DD6819">
            <w:rPr>
              <w:rStyle w:val="cf01"/>
              <w:rFonts w:asciiTheme="minorHAnsi" w:hAnsiTheme="minorHAnsi" w:cstheme="minorHAnsi"/>
              <w:sz w:val="24"/>
              <w:szCs w:val="24"/>
            </w:rPr>
            <w:instrText xml:space="preserve"> CITATION IAE184 \l 2057 </w:instrText>
          </w:r>
          <w:r w:rsidR="00DD6819">
            <w:rPr>
              <w:rStyle w:val="cf01"/>
              <w:rFonts w:asciiTheme="minorHAnsi" w:hAnsiTheme="minorHAnsi" w:cstheme="minorHAnsi"/>
              <w:sz w:val="24"/>
              <w:szCs w:val="24"/>
            </w:rPr>
            <w:fldChar w:fldCharType="separate"/>
          </w:r>
          <w:r w:rsidR="00DD6819" w:rsidRPr="00DD6819">
            <w:rPr>
              <w:rFonts w:asciiTheme="minorHAnsi" w:hAnsiTheme="minorHAnsi" w:cstheme="minorHAnsi"/>
              <w:noProof/>
            </w:rPr>
            <w:t>[5]</w:t>
          </w:r>
          <w:r w:rsidR="00DD6819">
            <w:rPr>
              <w:rStyle w:val="cf01"/>
              <w:rFonts w:asciiTheme="minorHAnsi" w:hAnsiTheme="minorHAnsi" w:cstheme="minorHAnsi"/>
              <w:sz w:val="24"/>
              <w:szCs w:val="24"/>
            </w:rPr>
            <w:fldChar w:fldCharType="end"/>
          </w:r>
        </w:sdtContent>
      </w:sdt>
      <w:r>
        <w:rPr>
          <w:rStyle w:val="cf01"/>
          <w:rFonts w:asciiTheme="minorHAnsi" w:hAnsiTheme="minorHAnsi" w:cstheme="minorHAnsi"/>
        </w:rPr>
        <w:t xml:space="preserve">. </w:t>
      </w:r>
      <w:r w:rsidRPr="00187B2C">
        <w:t xml:space="preserve">The TAG is </w:t>
      </w:r>
      <w:r>
        <w:t xml:space="preserve">therefore </w:t>
      </w:r>
      <w:r w:rsidRPr="00187B2C">
        <w:t>limited to the aspects of the transport regulations relevant to the mechanical safety of package designs, specifically:</w:t>
      </w:r>
    </w:p>
    <w:p w14:paraId="03276CDD" w14:textId="77777777" w:rsidR="0018417B" w:rsidRPr="0040219B" w:rsidRDefault="0018417B" w:rsidP="0018417B">
      <w:pPr>
        <w:pStyle w:val="Bulletlist1"/>
      </w:pPr>
      <w:r w:rsidRPr="0040219B">
        <w:t>containment of radioactive contents; and</w:t>
      </w:r>
    </w:p>
    <w:p w14:paraId="1A87FEDA" w14:textId="77777777" w:rsidR="0018417B" w:rsidRPr="0040219B" w:rsidRDefault="0018417B" w:rsidP="0018417B">
      <w:pPr>
        <w:pStyle w:val="Bulletlist1"/>
      </w:pPr>
      <w:r w:rsidRPr="0040219B">
        <w:t>prevention of damage caused by heat.</w:t>
      </w:r>
    </w:p>
    <w:p w14:paraId="6E48BD3F" w14:textId="77777777" w:rsidR="0018417B" w:rsidRPr="00187B2C" w:rsidRDefault="0018417B" w:rsidP="0018417B">
      <w:pPr>
        <w:pStyle w:val="F9-Paragraph"/>
      </w:pPr>
      <w:r w:rsidRPr="00187B2C">
        <w:t xml:space="preserve">This </w:t>
      </w:r>
      <w:r>
        <w:t>TAG</w:t>
      </w:r>
      <w:r w:rsidRPr="00187B2C">
        <w:t xml:space="preserve"> excludes the following safety attribute</w:t>
      </w:r>
      <w:r>
        <w:t>s</w:t>
      </w:r>
      <w:r w:rsidRPr="00187B2C">
        <w:t xml:space="preserve"> </w:t>
      </w:r>
      <w:r>
        <w:t>as they are addressed in other guidance</w:t>
      </w:r>
      <w:r w:rsidRPr="00187B2C">
        <w:t>:</w:t>
      </w:r>
    </w:p>
    <w:p w14:paraId="779118BD" w14:textId="77777777" w:rsidR="0018417B" w:rsidRPr="0040219B" w:rsidRDefault="0018417B" w:rsidP="0018417B">
      <w:pPr>
        <w:pStyle w:val="Bulletlist1"/>
      </w:pPr>
      <w:r w:rsidRPr="0040219B">
        <w:t>preventing criticality; and</w:t>
      </w:r>
    </w:p>
    <w:p w14:paraId="146EF86F" w14:textId="77777777" w:rsidR="0018417B" w:rsidRPr="0040219B" w:rsidRDefault="0018417B" w:rsidP="0018417B">
      <w:pPr>
        <w:pStyle w:val="Bulletlist1"/>
      </w:pPr>
      <w:r w:rsidRPr="0040219B">
        <w:t xml:space="preserve">controlling external radiation hazards. </w:t>
      </w:r>
    </w:p>
    <w:p w14:paraId="003D71DA" w14:textId="77777777" w:rsidR="0018417B" w:rsidRDefault="0018417B" w:rsidP="0018417B">
      <w:pPr>
        <w:pStyle w:val="F9-Paragraph"/>
      </w:pPr>
      <w:r w:rsidRPr="00187B2C">
        <w:t xml:space="preserve">This TAG contains guidance to advise and inform ONR staff in the exercise of their regulatory judgment. </w:t>
      </w:r>
    </w:p>
    <w:p w14:paraId="50455C29" w14:textId="77777777" w:rsidR="0018417B" w:rsidRDefault="0018417B" w:rsidP="0018417B">
      <w:pPr>
        <w:pStyle w:val="F9-Paragraph"/>
      </w:pPr>
      <w:r>
        <w:t>Research into topics relevant to the assessment of transport packages has been carried out, this TAG includes short summaries of these research activities as Annexes.</w:t>
      </w:r>
    </w:p>
    <w:p w14:paraId="3A0A8599" w14:textId="299FCB4C" w:rsidR="0018417B" w:rsidRDefault="0018417B" w:rsidP="00046936">
      <w:pPr>
        <w:pStyle w:val="F9-Paragraph"/>
        <w:sectPr w:rsidR="0018417B" w:rsidSect="00EA2C19">
          <w:headerReference w:type="default" r:id="rId23"/>
          <w:footerReference w:type="default" r:id="rId24"/>
          <w:pgSz w:w="11906" w:h="16838" w:code="9"/>
          <w:pgMar w:top="1440" w:right="1440" w:bottom="1440" w:left="1440" w:header="397" w:footer="397" w:gutter="0"/>
          <w:cols w:space="312"/>
          <w:docGrid w:linePitch="360"/>
        </w:sectPr>
      </w:pPr>
    </w:p>
    <w:p w14:paraId="6E712D03" w14:textId="03A76960" w:rsidR="009E0E52" w:rsidRDefault="000950B3" w:rsidP="00E90780">
      <w:pPr>
        <w:pStyle w:val="Heading1"/>
      </w:pPr>
      <w:bookmarkStart w:id="3" w:name="_Toc225154399"/>
      <w:r>
        <w:lastRenderedPageBreak/>
        <w:t xml:space="preserve">Relationship to </w:t>
      </w:r>
      <w:r w:rsidR="001C19DE">
        <w:t>l</w:t>
      </w:r>
      <w:r>
        <w:t xml:space="preserve">icence and other </w:t>
      </w:r>
      <w:r w:rsidR="001C19DE">
        <w:t>r</w:t>
      </w:r>
      <w:r>
        <w:t xml:space="preserve">elevant </w:t>
      </w:r>
      <w:r w:rsidR="001C19DE">
        <w:t>l</w:t>
      </w:r>
      <w:r>
        <w:t>egislation</w:t>
      </w:r>
      <w:bookmarkEnd w:id="3"/>
      <w:r>
        <w:t xml:space="preserve"> </w:t>
      </w:r>
    </w:p>
    <w:p w14:paraId="32B465D8" w14:textId="2BE81C66" w:rsidR="00A40AA8" w:rsidRPr="00A40AA8" w:rsidRDefault="00A40AA8" w:rsidP="00A40AA8">
      <w:pPr>
        <w:pStyle w:val="F9-Paragraph"/>
        <w:rPr>
          <w:rFonts w:asciiTheme="minorHAnsi" w:hAnsiTheme="minorHAnsi" w:cstheme="minorHAnsi"/>
          <w:lang w:eastAsia="en-GB"/>
        </w:rPr>
      </w:pPr>
      <w:r w:rsidRPr="00A40AA8">
        <w:rPr>
          <w:rStyle w:val="cf01"/>
          <w:rFonts w:asciiTheme="minorHAnsi" w:hAnsiTheme="minorHAnsi" w:cstheme="minorHAnsi"/>
          <w:sz w:val="24"/>
          <w:szCs w:val="24"/>
        </w:rPr>
        <w:t>Licence conditions (LCs) for nuclear safety on licensed sites do not directly apply to assessing package designs for offsite transport. However, some transport activities overlap with onsite operations—such as management arrangements, packing</w:t>
      </w:r>
      <w:r>
        <w:rPr>
          <w:rStyle w:val="cf01"/>
          <w:rFonts w:asciiTheme="minorHAnsi" w:hAnsiTheme="minorHAnsi" w:cstheme="minorHAnsi"/>
          <w:sz w:val="24"/>
          <w:szCs w:val="24"/>
        </w:rPr>
        <w:t xml:space="preserve"> </w:t>
      </w:r>
      <w:r w:rsidRPr="00A40AA8">
        <w:rPr>
          <w:rStyle w:val="cf01"/>
          <w:rFonts w:asciiTheme="minorHAnsi" w:hAnsiTheme="minorHAnsi" w:cstheme="minorHAnsi"/>
          <w:sz w:val="24"/>
          <w:szCs w:val="24"/>
        </w:rPr>
        <w:t>/</w:t>
      </w:r>
      <w:r>
        <w:rPr>
          <w:rStyle w:val="cf01"/>
          <w:rFonts w:asciiTheme="minorHAnsi" w:hAnsiTheme="minorHAnsi" w:cstheme="minorHAnsi"/>
          <w:sz w:val="24"/>
          <w:szCs w:val="24"/>
        </w:rPr>
        <w:t xml:space="preserve"> </w:t>
      </w:r>
      <w:r w:rsidRPr="00A40AA8">
        <w:rPr>
          <w:rStyle w:val="cf01"/>
          <w:rFonts w:asciiTheme="minorHAnsi" w:hAnsiTheme="minorHAnsi" w:cstheme="minorHAnsi"/>
          <w:sz w:val="24"/>
          <w:szCs w:val="24"/>
        </w:rPr>
        <w:t>unpacking, and loading</w:t>
      </w:r>
      <w:r>
        <w:rPr>
          <w:rStyle w:val="cf01"/>
          <w:rFonts w:asciiTheme="minorHAnsi" w:hAnsiTheme="minorHAnsi" w:cstheme="minorHAnsi"/>
          <w:sz w:val="24"/>
          <w:szCs w:val="24"/>
        </w:rPr>
        <w:t xml:space="preserve"> </w:t>
      </w:r>
      <w:r w:rsidRPr="00A40AA8">
        <w:rPr>
          <w:rStyle w:val="cf01"/>
          <w:rFonts w:asciiTheme="minorHAnsi" w:hAnsiTheme="minorHAnsi" w:cstheme="minorHAnsi"/>
          <w:sz w:val="24"/>
          <w:szCs w:val="24"/>
        </w:rPr>
        <w:t>/</w:t>
      </w:r>
      <w:r>
        <w:rPr>
          <w:rStyle w:val="cf01"/>
          <w:rFonts w:asciiTheme="minorHAnsi" w:hAnsiTheme="minorHAnsi" w:cstheme="minorHAnsi"/>
          <w:sz w:val="24"/>
          <w:szCs w:val="24"/>
        </w:rPr>
        <w:t xml:space="preserve"> </w:t>
      </w:r>
      <w:r w:rsidRPr="00A40AA8">
        <w:rPr>
          <w:rStyle w:val="cf01"/>
          <w:rFonts w:asciiTheme="minorHAnsi" w:hAnsiTheme="minorHAnsi" w:cstheme="minorHAnsi"/>
          <w:sz w:val="24"/>
          <w:szCs w:val="24"/>
        </w:rPr>
        <w:t>unloading. Where this occurs, the activities described in the Package Design Safety Report (PDSR) should also meet the relevant licence conditions. If packages are used onsite for storage or transport, the assessment should consider any conflicts between onsite and offsite requirements and how these are resolved in the PDSR.</w:t>
      </w:r>
    </w:p>
    <w:p w14:paraId="4DB3EE2D" w14:textId="0FB096F7" w:rsidR="00A40AA8" w:rsidRPr="00A40AA8" w:rsidRDefault="00A40AA8" w:rsidP="00A40AA8">
      <w:pPr>
        <w:pStyle w:val="F9-Paragraph"/>
        <w:rPr>
          <w:rStyle w:val="cf01"/>
          <w:rFonts w:asciiTheme="minorHAnsi" w:hAnsiTheme="minorHAnsi" w:cstheme="minorHAnsi"/>
          <w:sz w:val="24"/>
          <w:szCs w:val="24"/>
        </w:rPr>
      </w:pPr>
      <w:r w:rsidRPr="00A40AA8">
        <w:rPr>
          <w:rStyle w:val="cf01"/>
          <w:rFonts w:asciiTheme="minorHAnsi" w:hAnsiTheme="minorHAnsi" w:cstheme="minorHAnsi"/>
          <w:sz w:val="24"/>
          <w:szCs w:val="24"/>
        </w:rPr>
        <w:t>Regulation of national and international transport of radioactive materials is based on the IAEA’s SSR</w:t>
      </w:r>
      <w:r w:rsidRPr="00A40AA8">
        <w:rPr>
          <w:rStyle w:val="cf01"/>
          <w:rFonts w:asciiTheme="minorHAnsi" w:hAnsiTheme="minorHAnsi" w:cstheme="minorHAnsi"/>
          <w:sz w:val="24"/>
          <w:szCs w:val="24"/>
        </w:rPr>
        <w:noBreakHyphen/>
        <w:t>6 requirements</w:t>
      </w:r>
      <w:r>
        <w:rPr>
          <w:rStyle w:val="cf01"/>
          <w:rFonts w:asciiTheme="minorHAnsi" w:hAnsiTheme="minorHAnsi" w:cstheme="minorHAnsi"/>
          <w:sz w:val="24"/>
          <w:szCs w:val="24"/>
        </w:rPr>
        <w:t xml:space="preserve"> </w:t>
      </w:r>
      <w:sdt>
        <w:sdtPr>
          <w:rPr>
            <w:rStyle w:val="cf01"/>
            <w:rFonts w:asciiTheme="minorHAnsi" w:hAnsiTheme="minorHAnsi" w:cstheme="minorHAnsi"/>
            <w:sz w:val="24"/>
            <w:szCs w:val="24"/>
          </w:rPr>
          <w:id w:val="133070204"/>
          <w:citation/>
        </w:sdtPr>
        <w:sdtContent>
          <w:r>
            <w:rPr>
              <w:rStyle w:val="cf01"/>
              <w:rFonts w:asciiTheme="minorHAnsi" w:hAnsiTheme="minorHAnsi" w:cstheme="minorHAnsi"/>
              <w:sz w:val="24"/>
              <w:szCs w:val="24"/>
            </w:rPr>
            <w:fldChar w:fldCharType="begin"/>
          </w:r>
          <w:r>
            <w:rPr>
              <w:rStyle w:val="cf01"/>
              <w:rFonts w:asciiTheme="minorHAnsi" w:hAnsiTheme="minorHAnsi" w:cstheme="minorHAnsi"/>
              <w:sz w:val="24"/>
              <w:szCs w:val="24"/>
            </w:rPr>
            <w:instrText xml:space="preserve"> CITATION IAE184 \l 2057 </w:instrText>
          </w:r>
          <w:r>
            <w:rPr>
              <w:rStyle w:val="cf01"/>
              <w:rFonts w:asciiTheme="minorHAnsi" w:hAnsiTheme="minorHAnsi" w:cstheme="minorHAnsi"/>
              <w:sz w:val="24"/>
              <w:szCs w:val="24"/>
            </w:rPr>
            <w:fldChar w:fldCharType="separate"/>
          </w:r>
          <w:r w:rsidRPr="00A40AA8">
            <w:rPr>
              <w:rFonts w:asciiTheme="minorHAnsi" w:hAnsiTheme="minorHAnsi" w:cstheme="minorHAnsi"/>
              <w:noProof/>
            </w:rPr>
            <w:t>[5]</w:t>
          </w:r>
          <w:r>
            <w:rPr>
              <w:rStyle w:val="cf01"/>
              <w:rFonts w:asciiTheme="minorHAnsi" w:hAnsiTheme="minorHAnsi" w:cstheme="minorHAnsi"/>
              <w:sz w:val="24"/>
              <w:szCs w:val="24"/>
            </w:rPr>
            <w:fldChar w:fldCharType="end"/>
          </w:r>
        </w:sdtContent>
      </w:sdt>
      <w:r w:rsidRPr="00A40AA8">
        <w:rPr>
          <w:rStyle w:val="cf01"/>
          <w:rFonts w:asciiTheme="minorHAnsi" w:hAnsiTheme="minorHAnsi" w:cstheme="minorHAnsi"/>
          <w:sz w:val="24"/>
          <w:szCs w:val="24"/>
        </w:rPr>
        <w:t>. These are adopted into European modal regulations, such as Agreement concerning the International Carriage of Dangerous Goods by Road (</w:t>
      </w:r>
      <w:r w:rsidRPr="00A40AA8">
        <w:rPr>
          <w:rFonts w:asciiTheme="minorHAnsi" w:hAnsiTheme="minorHAnsi" w:cstheme="minorHAnsi"/>
        </w:rPr>
        <w:t xml:space="preserve">ADR) </w:t>
      </w:r>
      <w:sdt>
        <w:sdtPr>
          <w:rPr>
            <w:rFonts w:asciiTheme="minorHAnsi" w:hAnsiTheme="minorHAnsi" w:cstheme="minorHAnsi"/>
          </w:rPr>
          <w:id w:val="184488656"/>
          <w:citation/>
        </w:sdtPr>
        <w:sdtContent>
          <w:r>
            <w:rPr>
              <w:rFonts w:asciiTheme="minorHAnsi" w:hAnsiTheme="minorHAnsi" w:cstheme="minorHAnsi"/>
            </w:rPr>
            <w:fldChar w:fldCharType="begin"/>
          </w:r>
          <w:r>
            <w:rPr>
              <w:rFonts w:asciiTheme="minorHAnsi" w:hAnsiTheme="minorHAnsi" w:cstheme="minorHAnsi"/>
            </w:rPr>
            <w:instrText xml:space="preserve"> CITATION Eco23 \l 2057 </w:instrText>
          </w:r>
          <w:r>
            <w:rPr>
              <w:rFonts w:asciiTheme="minorHAnsi" w:hAnsiTheme="minorHAnsi" w:cstheme="minorHAnsi"/>
            </w:rPr>
            <w:fldChar w:fldCharType="separate"/>
          </w:r>
          <w:r w:rsidRPr="00A40AA8">
            <w:rPr>
              <w:rFonts w:asciiTheme="minorHAnsi" w:hAnsiTheme="minorHAnsi" w:cstheme="minorHAnsi"/>
              <w:noProof/>
            </w:rPr>
            <w:t>[6]</w:t>
          </w:r>
          <w:r>
            <w:rPr>
              <w:rFonts w:asciiTheme="minorHAnsi" w:hAnsiTheme="minorHAnsi" w:cstheme="minorHAnsi"/>
            </w:rPr>
            <w:fldChar w:fldCharType="end"/>
          </w:r>
        </w:sdtContent>
      </w:sdt>
      <w:r w:rsidRPr="00A40AA8">
        <w:rPr>
          <w:rFonts w:asciiTheme="minorHAnsi" w:hAnsiTheme="minorHAnsi" w:cstheme="minorHAnsi"/>
        </w:rPr>
        <w:t xml:space="preserve"> for road and </w:t>
      </w:r>
      <w:r w:rsidRPr="00A40AA8">
        <w:rPr>
          <w:rStyle w:val="cf01"/>
          <w:rFonts w:asciiTheme="minorHAnsi" w:hAnsiTheme="minorHAnsi" w:cstheme="minorHAnsi"/>
          <w:sz w:val="24"/>
          <w:szCs w:val="24"/>
        </w:rPr>
        <w:t xml:space="preserve">Agreement concerning the International Carriage of Dangerous Goods by Rail </w:t>
      </w:r>
      <w:r w:rsidRPr="00A40AA8">
        <w:rPr>
          <w:rFonts w:asciiTheme="minorHAnsi" w:hAnsiTheme="minorHAnsi" w:cstheme="minorHAnsi"/>
        </w:rPr>
        <w:t xml:space="preserve">(RID) </w:t>
      </w:r>
      <w:sdt>
        <w:sdtPr>
          <w:rPr>
            <w:rFonts w:asciiTheme="minorHAnsi" w:hAnsiTheme="minorHAnsi" w:cstheme="minorHAnsi"/>
          </w:rPr>
          <w:id w:val="1737510654"/>
          <w:citation/>
        </w:sdtPr>
        <w:sdtContent>
          <w:r>
            <w:rPr>
              <w:rFonts w:asciiTheme="minorHAnsi" w:hAnsiTheme="minorHAnsi" w:cstheme="minorHAnsi"/>
            </w:rPr>
            <w:fldChar w:fldCharType="begin"/>
          </w:r>
          <w:r>
            <w:rPr>
              <w:rFonts w:asciiTheme="minorHAnsi" w:hAnsiTheme="minorHAnsi" w:cstheme="minorHAnsi"/>
            </w:rPr>
            <w:instrText xml:space="preserve"> CITATION EU23 \l 2057 </w:instrText>
          </w:r>
          <w:r>
            <w:rPr>
              <w:rFonts w:asciiTheme="minorHAnsi" w:hAnsiTheme="minorHAnsi" w:cstheme="minorHAnsi"/>
            </w:rPr>
            <w:fldChar w:fldCharType="separate"/>
          </w:r>
          <w:r w:rsidRPr="00A40AA8">
            <w:rPr>
              <w:rFonts w:asciiTheme="minorHAnsi" w:hAnsiTheme="minorHAnsi" w:cstheme="minorHAnsi"/>
              <w:noProof/>
            </w:rPr>
            <w:t>[7]</w:t>
          </w:r>
          <w:r>
            <w:rPr>
              <w:rFonts w:asciiTheme="minorHAnsi" w:hAnsiTheme="minorHAnsi" w:cstheme="minorHAnsi"/>
            </w:rPr>
            <w:fldChar w:fldCharType="end"/>
          </w:r>
        </w:sdtContent>
      </w:sdt>
      <w:r w:rsidRPr="00A40AA8">
        <w:rPr>
          <w:rFonts w:asciiTheme="minorHAnsi" w:hAnsiTheme="minorHAnsi" w:cstheme="minorHAnsi"/>
        </w:rPr>
        <w:t xml:space="preserve"> for rail</w:t>
      </w:r>
      <w:r w:rsidRPr="00A40AA8">
        <w:rPr>
          <w:rStyle w:val="cf01"/>
          <w:rFonts w:asciiTheme="minorHAnsi" w:hAnsiTheme="minorHAnsi" w:cstheme="minorHAnsi"/>
          <w:sz w:val="24"/>
          <w:szCs w:val="24"/>
        </w:rPr>
        <w:t xml:space="preserve">, where radioactive materials are classified as Class 7 Dangerous Goods. In Great Britain, these modal regulations are given legal effect through </w:t>
      </w:r>
      <w:r>
        <w:rPr>
          <w:rStyle w:val="cf01"/>
          <w:rFonts w:asciiTheme="minorHAnsi" w:hAnsiTheme="minorHAnsi" w:cstheme="minorHAnsi"/>
          <w:sz w:val="24"/>
          <w:szCs w:val="24"/>
        </w:rPr>
        <w:t>T</w:t>
      </w:r>
      <w:r w:rsidRPr="00A40AA8">
        <w:rPr>
          <w:rStyle w:val="cf01"/>
          <w:rFonts w:asciiTheme="minorHAnsi" w:hAnsiTheme="minorHAnsi" w:cstheme="minorHAnsi"/>
          <w:sz w:val="24"/>
          <w:szCs w:val="24"/>
        </w:rPr>
        <w:t>he Carriage of Dangerous Goods and Use of Transportable Pressure Equipment Regulations</w:t>
      </w:r>
      <w:r>
        <w:rPr>
          <w:rStyle w:val="cf01"/>
          <w:rFonts w:asciiTheme="minorHAnsi" w:hAnsiTheme="minorHAnsi" w:cstheme="minorHAnsi"/>
          <w:sz w:val="24"/>
          <w:szCs w:val="24"/>
        </w:rPr>
        <w:t xml:space="preserve"> 2009</w:t>
      </w:r>
      <w:r w:rsidRPr="00A40AA8">
        <w:rPr>
          <w:rStyle w:val="cf01"/>
          <w:rFonts w:asciiTheme="minorHAnsi" w:hAnsiTheme="minorHAnsi" w:cstheme="minorHAnsi"/>
          <w:sz w:val="24"/>
          <w:szCs w:val="24"/>
        </w:rPr>
        <w:t xml:space="preserve"> (CDG) </w:t>
      </w:r>
      <w:sdt>
        <w:sdtPr>
          <w:rPr>
            <w:rStyle w:val="cf01"/>
            <w:rFonts w:asciiTheme="minorHAnsi" w:hAnsiTheme="minorHAnsi" w:cstheme="minorHAnsi"/>
            <w:sz w:val="24"/>
            <w:szCs w:val="24"/>
          </w:rPr>
          <w:id w:val="-1577279536"/>
          <w:citation/>
        </w:sdtPr>
        <w:sdtContent>
          <w:r>
            <w:rPr>
              <w:rStyle w:val="cf01"/>
              <w:rFonts w:asciiTheme="minorHAnsi" w:hAnsiTheme="minorHAnsi" w:cstheme="minorHAnsi"/>
              <w:sz w:val="24"/>
              <w:szCs w:val="24"/>
            </w:rPr>
            <w:fldChar w:fldCharType="begin"/>
          </w:r>
          <w:r>
            <w:rPr>
              <w:rStyle w:val="cf01"/>
              <w:rFonts w:asciiTheme="minorHAnsi" w:hAnsiTheme="minorHAnsi" w:cstheme="minorHAnsi"/>
              <w:sz w:val="24"/>
              <w:szCs w:val="24"/>
            </w:rPr>
            <w:instrText xml:space="preserve"> CITATION HMG09 \l 2057 </w:instrText>
          </w:r>
          <w:r>
            <w:rPr>
              <w:rStyle w:val="cf01"/>
              <w:rFonts w:asciiTheme="minorHAnsi" w:hAnsiTheme="minorHAnsi" w:cstheme="minorHAnsi"/>
              <w:sz w:val="24"/>
              <w:szCs w:val="24"/>
            </w:rPr>
            <w:fldChar w:fldCharType="separate"/>
          </w:r>
          <w:r w:rsidRPr="00A40AA8">
            <w:rPr>
              <w:rFonts w:asciiTheme="minorHAnsi" w:hAnsiTheme="minorHAnsi" w:cstheme="minorHAnsi"/>
              <w:noProof/>
            </w:rPr>
            <w:t>[8]</w:t>
          </w:r>
          <w:r>
            <w:rPr>
              <w:rStyle w:val="cf01"/>
              <w:rFonts w:asciiTheme="minorHAnsi" w:hAnsiTheme="minorHAnsi" w:cstheme="minorHAnsi"/>
              <w:sz w:val="24"/>
              <w:szCs w:val="24"/>
            </w:rPr>
            <w:fldChar w:fldCharType="end"/>
          </w:r>
        </w:sdtContent>
      </w:sdt>
      <w:r w:rsidRPr="00A40AA8">
        <w:rPr>
          <w:rStyle w:val="cf01"/>
          <w:rFonts w:asciiTheme="minorHAnsi" w:hAnsiTheme="minorHAnsi" w:cstheme="minorHAnsi"/>
          <w:sz w:val="24"/>
          <w:szCs w:val="24"/>
        </w:rPr>
        <w:t>, which sit under the Energy Act (2013).</w:t>
      </w:r>
    </w:p>
    <w:p w14:paraId="0AC524F8" w14:textId="05015CEE" w:rsidR="00A40AA8" w:rsidRPr="00A40AA8" w:rsidRDefault="00A40AA8" w:rsidP="007F7D39">
      <w:pPr>
        <w:pStyle w:val="F9-Paragraph"/>
        <w:rPr>
          <w:rFonts w:asciiTheme="minorHAnsi" w:hAnsiTheme="minorHAnsi" w:cstheme="minorHAnsi"/>
        </w:rPr>
      </w:pPr>
      <w:r w:rsidRPr="00A40AA8">
        <w:rPr>
          <w:rStyle w:val="cf01"/>
          <w:rFonts w:asciiTheme="minorHAnsi" w:hAnsiTheme="minorHAnsi" w:cstheme="minorHAnsi"/>
          <w:sz w:val="24"/>
          <w:szCs w:val="24"/>
        </w:rPr>
        <w:t xml:space="preserve">This TAG references the 2018 issue of SSR-6 </w:t>
      </w:r>
      <w:sdt>
        <w:sdtPr>
          <w:rPr>
            <w:rStyle w:val="cf01"/>
            <w:rFonts w:asciiTheme="minorHAnsi" w:hAnsiTheme="minorHAnsi" w:cstheme="minorHAnsi"/>
            <w:sz w:val="24"/>
            <w:szCs w:val="24"/>
          </w:rPr>
          <w:id w:val="2022662680"/>
          <w:citation/>
        </w:sdtPr>
        <w:sdtContent>
          <w:r>
            <w:rPr>
              <w:rStyle w:val="cf01"/>
              <w:rFonts w:asciiTheme="minorHAnsi" w:hAnsiTheme="minorHAnsi" w:cstheme="minorHAnsi"/>
              <w:sz w:val="24"/>
              <w:szCs w:val="24"/>
            </w:rPr>
            <w:fldChar w:fldCharType="begin"/>
          </w:r>
          <w:r>
            <w:rPr>
              <w:rStyle w:val="cf01"/>
              <w:rFonts w:asciiTheme="minorHAnsi" w:hAnsiTheme="minorHAnsi" w:cstheme="minorHAnsi"/>
              <w:sz w:val="24"/>
              <w:szCs w:val="24"/>
            </w:rPr>
            <w:instrText xml:space="preserve"> CITATION IAE184 \l 2057 </w:instrText>
          </w:r>
          <w:r>
            <w:rPr>
              <w:rStyle w:val="cf01"/>
              <w:rFonts w:asciiTheme="minorHAnsi" w:hAnsiTheme="minorHAnsi" w:cstheme="minorHAnsi"/>
              <w:sz w:val="24"/>
              <w:szCs w:val="24"/>
            </w:rPr>
            <w:fldChar w:fldCharType="separate"/>
          </w:r>
          <w:r w:rsidRPr="00A40AA8">
            <w:rPr>
              <w:rFonts w:asciiTheme="minorHAnsi" w:hAnsiTheme="minorHAnsi" w:cstheme="minorHAnsi"/>
              <w:noProof/>
            </w:rPr>
            <w:t>[5]</w:t>
          </w:r>
          <w:r>
            <w:rPr>
              <w:rStyle w:val="cf01"/>
              <w:rFonts w:asciiTheme="minorHAnsi" w:hAnsiTheme="minorHAnsi" w:cstheme="minorHAnsi"/>
              <w:sz w:val="24"/>
              <w:szCs w:val="24"/>
            </w:rPr>
            <w:fldChar w:fldCharType="end"/>
          </w:r>
        </w:sdtContent>
      </w:sdt>
      <w:r w:rsidRPr="00A40AA8">
        <w:rPr>
          <w:rStyle w:val="cf01"/>
          <w:rFonts w:asciiTheme="minorHAnsi" w:hAnsiTheme="minorHAnsi" w:cstheme="minorHAnsi"/>
          <w:sz w:val="24"/>
          <w:szCs w:val="24"/>
        </w:rPr>
        <w:t xml:space="preserve">, as this is the basis for the modal regulations </w:t>
      </w:r>
      <w:sdt>
        <w:sdtPr>
          <w:rPr>
            <w:rStyle w:val="cf01"/>
            <w:rFonts w:asciiTheme="minorHAnsi" w:hAnsiTheme="minorHAnsi" w:cstheme="minorHAnsi"/>
            <w:sz w:val="24"/>
            <w:szCs w:val="24"/>
          </w:rPr>
          <w:id w:val="-546366507"/>
          <w:citation/>
        </w:sdtPr>
        <w:sdtContent>
          <w:r>
            <w:rPr>
              <w:rStyle w:val="cf01"/>
              <w:rFonts w:asciiTheme="minorHAnsi" w:hAnsiTheme="minorHAnsi" w:cstheme="minorHAnsi"/>
              <w:sz w:val="24"/>
              <w:szCs w:val="24"/>
            </w:rPr>
            <w:fldChar w:fldCharType="begin"/>
          </w:r>
          <w:r>
            <w:rPr>
              <w:rStyle w:val="cf01"/>
              <w:rFonts w:asciiTheme="minorHAnsi" w:hAnsiTheme="minorHAnsi" w:cstheme="minorHAnsi"/>
              <w:sz w:val="24"/>
              <w:szCs w:val="24"/>
            </w:rPr>
            <w:instrText xml:space="preserve"> CITATION Eco23 \l 2057  \m EU23</w:instrText>
          </w:r>
          <w:r>
            <w:rPr>
              <w:rStyle w:val="cf01"/>
              <w:rFonts w:asciiTheme="minorHAnsi" w:hAnsiTheme="minorHAnsi" w:cstheme="minorHAnsi"/>
              <w:sz w:val="24"/>
              <w:szCs w:val="24"/>
            </w:rPr>
            <w:fldChar w:fldCharType="separate"/>
          </w:r>
          <w:r w:rsidRPr="00A40AA8">
            <w:rPr>
              <w:rFonts w:asciiTheme="minorHAnsi" w:hAnsiTheme="minorHAnsi" w:cstheme="minorHAnsi"/>
              <w:noProof/>
            </w:rPr>
            <w:t>[6, 7]</w:t>
          </w:r>
          <w:r>
            <w:rPr>
              <w:rStyle w:val="cf01"/>
              <w:rFonts w:asciiTheme="minorHAnsi" w:hAnsiTheme="minorHAnsi" w:cstheme="minorHAnsi"/>
              <w:sz w:val="24"/>
              <w:szCs w:val="24"/>
            </w:rPr>
            <w:fldChar w:fldCharType="end"/>
          </w:r>
        </w:sdtContent>
      </w:sdt>
      <w:r w:rsidRPr="00A40AA8">
        <w:rPr>
          <w:rStyle w:val="cf01"/>
          <w:rFonts w:asciiTheme="minorHAnsi" w:hAnsiTheme="minorHAnsi" w:cstheme="minorHAnsi"/>
          <w:sz w:val="24"/>
          <w:szCs w:val="24"/>
        </w:rPr>
        <w:t xml:space="preserve">. Transitional arrangements for the introduction of the 2025 issue of SSR-6 through the modal regulations will be communicated by </w:t>
      </w:r>
      <w:r w:rsidR="007F7D39" w:rsidRPr="007F7D39">
        <w:rPr>
          <w:rFonts w:asciiTheme="minorHAnsi" w:hAnsiTheme="minorHAnsi" w:cstheme="minorHAnsi"/>
        </w:rPr>
        <w:t>The United Nations Economic Commission for Europe </w:t>
      </w:r>
      <w:r w:rsidR="007F7D39">
        <w:rPr>
          <w:rFonts w:asciiTheme="minorHAnsi" w:hAnsiTheme="minorHAnsi" w:cstheme="minorHAnsi"/>
        </w:rPr>
        <w:t>(</w:t>
      </w:r>
      <w:r w:rsidRPr="00A40AA8">
        <w:rPr>
          <w:rStyle w:val="cf01"/>
          <w:rFonts w:asciiTheme="minorHAnsi" w:hAnsiTheme="minorHAnsi" w:cstheme="minorHAnsi"/>
          <w:sz w:val="24"/>
          <w:szCs w:val="24"/>
        </w:rPr>
        <w:t>UNECE</w:t>
      </w:r>
      <w:r w:rsidR="007F7D39">
        <w:rPr>
          <w:rStyle w:val="cf01"/>
          <w:rFonts w:asciiTheme="minorHAnsi" w:hAnsiTheme="minorHAnsi" w:cstheme="minorHAnsi"/>
          <w:sz w:val="24"/>
          <w:szCs w:val="24"/>
        </w:rPr>
        <w:t>)</w:t>
      </w:r>
      <w:r w:rsidRPr="00A40AA8">
        <w:rPr>
          <w:rStyle w:val="cf01"/>
          <w:rFonts w:asciiTheme="minorHAnsi" w:hAnsiTheme="minorHAnsi" w:cstheme="minorHAnsi"/>
          <w:sz w:val="24"/>
          <w:szCs w:val="24"/>
        </w:rPr>
        <w:t>.</w:t>
      </w:r>
    </w:p>
    <w:p w14:paraId="4827F1CB" w14:textId="77777777" w:rsidR="00A40AA8" w:rsidRPr="00A40AA8" w:rsidRDefault="00A40AA8" w:rsidP="00A40AA8">
      <w:pPr>
        <w:pStyle w:val="F9-Paragraph"/>
        <w:rPr>
          <w:rFonts w:asciiTheme="minorHAnsi" w:hAnsiTheme="minorHAnsi" w:cstheme="minorHAnsi"/>
        </w:rPr>
      </w:pPr>
      <w:r w:rsidRPr="00A40AA8">
        <w:rPr>
          <w:rStyle w:val="cf01"/>
          <w:rFonts w:asciiTheme="minorHAnsi" w:hAnsiTheme="minorHAnsi" w:cstheme="minorHAnsi"/>
          <w:sz w:val="24"/>
          <w:szCs w:val="24"/>
        </w:rPr>
        <w:t>ONR approves packages for air and sea transport through agency agreements with the relevant competent authorities. These approvals are also based on SSR</w:t>
      </w:r>
      <w:r w:rsidRPr="00A40AA8">
        <w:rPr>
          <w:rStyle w:val="cf01"/>
          <w:rFonts w:asciiTheme="minorHAnsi" w:hAnsiTheme="minorHAnsi" w:cstheme="minorHAnsi"/>
          <w:sz w:val="24"/>
          <w:szCs w:val="24"/>
        </w:rPr>
        <w:noBreakHyphen/>
        <w:t>6. ONR additionally approves packages used by road in Northern Ireland, where ADR applies. Assessments must clearly identify all intended modes of transport to ensure the correct requirements are applied.</w:t>
      </w:r>
    </w:p>
    <w:p w14:paraId="3F73DF53" w14:textId="77777777" w:rsidR="00A40AA8" w:rsidRPr="00A40AA8" w:rsidRDefault="00A40AA8" w:rsidP="00A40AA8">
      <w:pPr>
        <w:pStyle w:val="F9-Paragraph"/>
        <w:rPr>
          <w:rFonts w:asciiTheme="minorHAnsi" w:hAnsiTheme="minorHAnsi" w:cstheme="minorHAnsi"/>
        </w:rPr>
      </w:pPr>
      <w:r w:rsidRPr="00A40AA8">
        <w:rPr>
          <w:rStyle w:val="cf01"/>
          <w:rFonts w:asciiTheme="minorHAnsi" w:hAnsiTheme="minorHAnsi" w:cstheme="minorHAnsi"/>
          <w:sz w:val="24"/>
          <w:szCs w:val="24"/>
        </w:rPr>
        <w:t>In this TAG, safety requirements cite the relevant SSR</w:t>
      </w:r>
      <w:r w:rsidRPr="00A40AA8">
        <w:rPr>
          <w:rStyle w:val="cf01"/>
          <w:rFonts w:asciiTheme="minorHAnsi" w:hAnsiTheme="minorHAnsi" w:cstheme="minorHAnsi"/>
          <w:sz w:val="24"/>
          <w:szCs w:val="24"/>
        </w:rPr>
        <w:noBreakHyphen/>
        <w:t>6 paragraphs unless modal regulations differ, in which case the specific modal reference should be used. Any formal communications with duty holders or enforcement actions should reference the correct legal provisions for the transport mode involved.</w:t>
      </w:r>
    </w:p>
    <w:p w14:paraId="5B4B402D" w14:textId="7616C1CD" w:rsidR="00A40AA8" w:rsidRPr="00A40AA8" w:rsidRDefault="00A40AA8" w:rsidP="00A40AA8">
      <w:pPr>
        <w:pStyle w:val="F9-Paragraph"/>
        <w:rPr>
          <w:rFonts w:asciiTheme="minorHAnsi" w:hAnsiTheme="minorHAnsi" w:cstheme="minorHAnsi"/>
        </w:rPr>
      </w:pPr>
      <w:r w:rsidRPr="00A40AA8">
        <w:rPr>
          <w:rStyle w:val="cf01"/>
          <w:rFonts w:asciiTheme="minorHAnsi" w:hAnsiTheme="minorHAnsi" w:cstheme="minorHAnsi"/>
          <w:sz w:val="24"/>
          <w:szCs w:val="24"/>
        </w:rPr>
        <w:t xml:space="preserve">IAEA “advisory material” document </w:t>
      </w:r>
      <w:r w:rsidR="007F7D39">
        <w:rPr>
          <w:rStyle w:val="cf01"/>
          <w:rFonts w:asciiTheme="minorHAnsi" w:hAnsiTheme="minorHAnsi" w:cstheme="minorHAnsi"/>
          <w:sz w:val="24"/>
          <w:szCs w:val="24"/>
        </w:rPr>
        <w:t>(</w:t>
      </w:r>
      <w:r w:rsidRPr="00A40AA8">
        <w:rPr>
          <w:rStyle w:val="cf01"/>
          <w:rFonts w:asciiTheme="minorHAnsi" w:hAnsiTheme="minorHAnsi" w:cstheme="minorHAnsi"/>
          <w:sz w:val="24"/>
          <w:szCs w:val="24"/>
        </w:rPr>
        <w:t>SSG</w:t>
      </w:r>
      <w:r w:rsidRPr="00A40AA8">
        <w:rPr>
          <w:rStyle w:val="cf01"/>
          <w:rFonts w:asciiTheme="minorHAnsi" w:hAnsiTheme="minorHAnsi" w:cstheme="minorHAnsi"/>
          <w:sz w:val="24"/>
          <w:szCs w:val="24"/>
        </w:rPr>
        <w:noBreakHyphen/>
        <w:t>26</w:t>
      </w:r>
      <w:r w:rsidR="007F7D39">
        <w:rPr>
          <w:rStyle w:val="cf01"/>
          <w:rFonts w:asciiTheme="minorHAnsi" w:hAnsiTheme="minorHAnsi" w:cstheme="minorHAnsi"/>
          <w:sz w:val="24"/>
          <w:szCs w:val="24"/>
        </w:rPr>
        <w:t>)</w:t>
      </w:r>
      <w:r w:rsidRPr="00A40AA8">
        <w:rPr>
          <w:rStyle w:val="cf01"/>
          <w:rFonts w:asciiTheme="minorHAnsi" w:hAnsiTheme="minorHAnsi" w:cstheme="minorHAnsi"/>
          <w:sz w:val="24"/>
          <w:szCs w:val="24"/>
        </w:rPr>
        <w:t xml:space="preserve"> </w:t>
      </w:r>
      <w:sdt>
        <w:sdtPr>
          <w:rPr>
            <w:rStyle w:val="cf01"/>
            <w:rFonts w:asciiTheme="minorHAnsi" w:hAnsiTheme="minorHAnsi" w:cstheme="minorHAnsi"/>
            <w:sz w:val="24"/>
            <w:szCs w:val="24"/>
          </w:rPr>
          <w:id w:val="872341919"/>
          <w:citation/>
        </w:sdtPr>
        <w:sdtContent>
          <w:r w:rsidR="007F7D39">
            <w:rPr>
              <w:rStyle w:val="cf01"/>
              <w:rFonts w:asciiTheme="minorHAnsi" w:hAnsiTheme="minorHAnsi" w:cstheme="minorHAnsi"/>
              <w:sz w:val="24"/>
              <w:szCs w:val="24"/>
            </w:rPr>
            <w:fldChar w:fldCharType="begin"/>
          </w:r>
          <w:r w:rsidR="007F7D39">
            <w:rPr>
              <w:rStyle w:val="cf01"/>
              <w:rFonts w:asciiTheme="minorHAnsi" w:hAnsiTheme="minorHAnsi" w:cstheme="minorHAnsi"/>
              <w:sz w:val="24"/>
              <w:szCs w:val="24"/>
            </w:rPr>
            <w:instrText xml:space="preserve"> CITATION IAE188 \l 2057 </w:instrText>
          </w:r>
          <w:r w:rsidR="007F7D39">
            <w:rPr>
              <w:rStyle w:val="cf01"/>
              <w:rFonts w:asciiTheme="minorHAnsi" w:hAnsiTheme="minorHAnsi" w:cstheme="minorHAnsi"/>
              <w:sz w:val="24"/>
              <w:szCs w:val="24"/>
            </w:rPr>
            <w:fldChar w:fldCharType="separate"/>
          </w:r>
          <w:r w:rsidR="007F7D39" w:rsidRPr="007F7D39">
            <w:rPr>
              <w:rFonts w:asciiTheme="minorHAnsi" w:hAnsiTheme="minorHAnsi" w:cstheme="minorHAnsi"/>
              <w:noProof/>
            </w:rPr>
            <w:t>[9]</w:t>
          </w:r>
          <w:r w:rsidR="007F7D39">
            <w:rPr>
              <w:rStyle w:val="cf01"/>
              <w:rFonts w:asciiTheme="minorHAnsi" w:hAnsiTheme="minorHAnsi" w:cstheme="minorHAnsi"/>
              <w:sz w:val="24"/>
              <w:szCs w:val="24"/>
            </w:rPr>
            <w:fldChar w:fldCharType="end"/>
          </w:r>
        </w:sdtContent>
      </w:sdt>
      <w:r w:rsidRPr="00A40AA8">
        <w:rPr>
          <w:rStyle w:val="cf01"/>
          <w:rFonts w:asciiTheme="minorHAnsi" w:hAnsiTheme="minorHAnsi" w:cstheme="minorHAnsi"/>
          <w:sz w:val="24"/>
          <w:szCs w:val="24"/>
        </w:rPr>
        <w:t xml:space="preserve"> provides guidance for interpreting SSR</w:t>
      </w:r>
      <w:r w:rsidRPr="00A40AA8">
        <w:rPr>
          <w:rStyle w:val="cf01"/>
          <w:rFonts w:asciiTheme="minorHAnsi" w:hAnsiTheme="minorHAnsi" w:cstheme="minorHAnsi"/>
          <w:sz w:val="24"/>
          <w:szCs w:val="24"/>
        </w:rPr>
        <w:noBreakHyphen/>
        <w:t>6 requirements. SSG</w:t>
      </w:r>
      <w:r w:rsidRPr="00A40AA8">
        <w:rPr>
          <w:rStyle w:val="cf01"/>
          <w:rFonts w:asciiTheme="minorHAnsi" w:hAnsiTheme="minorHAnsi" w:cstheme="minorHAnsi"/>
          <w:sz w:val="24"/>
          <w:szCs w:val="24"/>
        </w:rPr>
        <w:noBreakHyphen/>
        <w:t>33 helps identify applicable requirements for each package type via its UN number</w:t>
      </w:r>
      <w:r w:rsidR="007F7D39">
        <w:rPr>
          <w:rStyle w:val="cf01"/>
          <w:rFonts w:asciiTheme="minorHAnsi" w:hAnsiTheme="minorHAnsi" w:cstheme="minorHAnsi"/>
          <w:sz w:val="24"/>
          <w:szCs w:val="24"/>
        </w:rPr>
        <w:t xml:space="preserve"> </w:t>
      </w:r>
      <w:sdt>
        <w:sdtPr>
          <w:rPr>
            <w:rStyle w:val="cf01"/>
            <w:rFonts w:asciiTheme="minorHAnsi" w:hAnsiTheme="minorHAnsi" w:cstheme="minorHAnsi"/>
            <w:sz w:val="24"/>
            <w:szCs w:val="24"/>
          </w:rPr>
          <w:id w:val="1352222215"/>
          <w:citation/>
        </w:sdtPr>
        <w:sdtContent>
          <w:r w:rsidR="007F7D39">
            <w:rPr>
              <w:rStyle w:val="cf01"/>
              <w:rFonts w:asciiTheme="minorHAnsi" w:hAnsiTheme="minorHAnsi" w:cstheme="minorHAnsi"/>
              <w:sz w:val="24"/>
              <w:szCs w:val="24"/>
            </w:rPr>
            <w:fldChar w:fldCharType="begin"/>
          </w:r>
          <w:r w:rsidR="007F7D39">
            <w:rPr>
              <w:rStyle w:val="cf01"/>
              <w:rFonts w:asciiTheme="minorHAnsi" w:hAnsiTheme="minorHAnsi" w:cstheme="minorHAnsi"/>
              <w:sz w:val="24"/>
              <w:szCs w:val="24"/>
            </w:rPr>
            <w:instrText xml:space="preserve"> CITATION IAE216 \l 2057 </w:instrText>
          </w:r>
          <w:r w:rsidR="007F7D39">
            <w:rPr>
              <w:rStyle w:val="cf01"/>
              <w:rFonts w:asciiTheme="minorHAnsi" w:hAnsiTheme="minorHAnsi" w:cstheme="minorHAnsi"/>
              <w:sz w:val="24"/>
              <w:szCs w:val="24"/>
            </w:rPr>
            <w:fldChar w:fldCharType="separate"/>
          </w:r>
          <w:r w:rsidR="007F7D39" w:rsidRPr="007F7D39">
            <w:rPr>
              <w:rFonts w:asciiTheme="minorHAnsi" w:hAnsiTheme="minorHAnsi" w:cstheme="minorHAnsi"/>
              <w:noProof/>
            </w:rPr>
            <w:t>[10]</w:t>
          </w:r>
          <w:r w:rsidR="007F7D39">
            <w:rPr>
              <w:rStyle w:val="cf01"/>
              <w:rFonts w:asciiTheme="minorHAnsi" w:hAnsiTheme="minorHAnsi" w:cstheme="minorHAnsi"/>
              <w:sz w:val="24"/>
              <w:szCs w:val="24"/>
            </w:rPr>
            <w:fldChar w:fldCharType="end"/>
          </w:r>
        </w:sdtContent>
      </w:sdt>
      <w:r w:rsidRPr="00A40AA8">
        <w:rPr>
          <w:rStyle w:val="cf01"/>
          <w:rFonts w:asciiTheme="minorHAnsi" w:hAnsiTheme="minorHAnsi" w:cstheme="minorHAnsi"/>
          <w:sz w:val="24"/>
          <w:szCs w:val="24"/>
        </w:rPr>
        <w:t>.</w:t>
      </w:r>
    </w:p>
    <w:p w14:paraId="61743AA0" w14:textId="77777777" w:rsidR="00A40AA8" w:rsidRPr="00A40AA8" w:rsidRDefault="00A40AA8" w:rsidP="00A40AA8">
      <w:pPr>
        <w:sectPr w:rsidR="00A40AA8" w:rsidRPr="00A40AA8" w:rsidSect="00EA2C19">
          <w:pgSz w:w="11906" w:h="16838" w:code="9"/>
          <w:pgMar w:top="1440" w:right="1440" w:bottom="1440" w:left="1440" w:header="397" w:footer="397" w:gutter="0"/>
          <w:cols w:space="312"/>
          <w:docGrid w:linePitch="360"/>
        </w:sectPr>
      </w:pPr>
    </w:p>
    <w:p w14:paraId="219A98D5" w14:textId="41280D76" w:rsidR="00140E1C" w:rsidRDefault="000950B3" w:rsidP="00E90780">
      <w:pPr>
        <w:pStyle w:val="Heading1"/>
      </w:pPr>
      <w:bookmarkStart w:id="4" w:name="_Toc225154400"/>
      <w:r w:rsidRPr="000950B3">
        <w:lastRenderedPageBreak/>
        <w:t xml:space="preserve">Relationship to </w:t>
      </w:r>
      <w:r>
        <w:t>Safety Assessment Principles</w:t>
      </w:r>
      <w:r w:rsidRPr="000950B3">
        <w:t>, WENRA</w:t>
      </w:r>
      <w:r>
        <w:t xml:space="preserve"> </w:t>
      </w:r>
      <w:r w:rsidRPr="000950B3">
        <w:t>Reference Levels</w:t>
      </w:r>
      <w:r>
        <w:t xml:space="preserve">, </w:t>
      </w:r>
      <w:r w:rsidR="00F7687C">
        <w:t xml:space="preserve">and </w:t>
      </w:r>
      <w:r w:rsidRPr="000950B3">
        <w:t>IAEA Safety Standards</w:t>
      </w:r>
      <w:r w:rsidR="00F7687C">
        <w:t xml:space="preserve"> and </w:t>
      </w:r>
      <w:r w:rsidR="001C19DE">
        <w:t>G</w:t>
      </w:r>
      <w:r w:rsidR="00F7687C">
        <w:t>uides</w:t>
      </w:r>
      <w:bookmarkEnd w:id="4"/>
    </w:p>
    <w:p w14:paraId="7390969F" w14:textId="5552FADD" w:rsidR="00D56AE8" w:rsidRDefault="00D56AE8" w:rsidP="00D56AE8">
      <w:pPr>
        <w:pStyle w:val="Heading2"/>
      </w:pPr>
      <w:bookmarkStart w:id="5" w:name="_Toc107315195"/>
      <w:r>
        <w:t>SAPs</w:t>
      </w:r>
      <w:bookmarkEnd w:id="5"/>
    </w:p>
    <w:p w14:paraId="0CEF4588" w14:textId="6C81E3D4" w:rsidR="00D56AE8" w:rsidRPr="00187B2C" w:rsidRDefault="00D56AE8" w:rsidP="00D56AE8">
      <w:pPr>
        <w:pStyle w:val="F9-Paragraph"/>
        <w:keepNext/>
      </w:pPr>
      <w:r w:rsidRPr="007E344F">
        <w:t>This TAG does not directly address or support any of the ONR Safety Assessment Principles (SAPs)</w:t>
      </w:r>
      <w:r>
        <w:t xml:space="preserve"> </w:t>
      </w:r>
      <w:sdt>
        <w:sdtPr>
          <w:id w:val="-1924948604"/>
          <w:citation/>
        </w:sdtPr>
        <w:sdtContent>
          <w:r>
            <w:fldChar w:fldCharType="begin"/>
          </w:r>
          <w:r>
            <w:instrText xml:space="preserve"> CITATION ONR2013 \l 2057 </w:instrText>
          </w:r>
          <w:r>
            <w:fldChar w:fldCharType="separate"/>
          </w:r>
          <w:r>
            <w:rPr>
              <w:noProof/>
            </w:rPr>
            <w:t>[1]</w:t>
          </w:r>
          <w:r>
            <w:fldChar w:fldCharType="end"/>
          </w:r>
        </w:sdtContent>
      </w:sdt>
      <w:r w:rsidRPr="00187B2C">
        <w:t>. This is because the SAPs apply to assessments of the safety of existing or proposed nuclear facilities.</w:t>
      </w:r>
    </w:p>
    <w:p w14:paraId="524B17F2" w14:textId="2D5EA5C9" w:rsidR="00D56AE8" w:rsidRPr="00187B2C" w:rsidRDefault="00D56AE8" w:rsidP="00D56AE8">
      <w:pPr>
        <w:pStyle w:val="F9-Paragraph"/>
        <w:keepNext/>
      </w:pPr>
      <w:r w:rsidRPr="00187B2C">
        <w:t xml:space="preserve">However, where aspects of package use interact with nuclear facilities, </w:t>
      </w:r>
      <w:r>
        <w:br/>
      </w:r>
      <w:r w:rsidRPr="00187B2C">
        <w:t>i.e. storage, packing and</w:t>
      </w:r>
      <w:r>
        <w:t xml:space="preserve"> </w:t>
      </w:r>
      <w:r w:rsidRPr="00187B2C">
        <w:t>/</w:t>
      </w:r>
      <w:r>
        <w:t xml:space="preserve"> </w:t>
      </w:r>
      <w:r w:rsidRPr="00187B2C">
        <w:t>or loading, then using the SAPs may be appropriate during assessment. Particularly, if there is no other directly relevant guidance available.</w:t>
      </w:r>
    </w:p>
    <w:p w14:paraId="25E278D4" w14:textId="71E1B2BF" w:rsidR="00D56AE8" w:rsidRDefault="00D56AE8" w:rsidP="00D56AE8">
      <w:pPr>
        <w:pStyle w:val="Heading2"/>
      </w:pPr>
      <w:bookmarkStart w:id="6" w:name="_Toc107315196"/>
      <w:r>
        <w:t xml:space="preserve">WENRA </w:t>
      </w:r>
      <w:r w:rsidR="00711DCB">
        <w:t xml:space="preserve">Safety </w:t>
      </w:r>
      <w:r>
        <w:t>Reference Levels</w:t>
      </w:r>
      <w:bookmarkEnd w:id="6"/>
    </w:p>
    <w:p w14:paraId="7C4235A7" w14:textId="39B64797" w:rsidR="00D56AE8" w:rsidRPr="00B448C9" w:rsidRDefault="00D56AE8" w:rsidP="00D56AE8">
      <w:pPr>
        <w:pStyle w:val="F9-Paragraph"/>
      </w:pPr>
      <w:r w:rsidRPr="00B448C9">
        <w:t xml:space="preserve">There are no specific WENRA </w:t>
      </w:r>
      <w:r w:rsidR="00711DCB">
        <w:t xml:space="preserve">Safety </w:t>
      </w:r>
      <w:r>
        <w:t>R</w:t>
      </w:r>
      <w:r w:rsidRPr="00B448C9">
        <w:t xml:space="preserve">eference </w:t>
      </w:r>
      <w:r>
        <w:t>L</w:t>
      </w:r>
      <w:r w:rsidRPr="00B448C9">
        <w:t>evels</w:t>
      </w:r>
      <w:r w:rsidR="00711DCB">
        <w:t xml:space="preserve"> </w:t>
      </w:r>
      <w:sdt>
        <w:sdtPr>
          <w:id w:val="1190952826"/>
          <w:citation/>
        </w:sdtPr>
        <w:sdtContent>
          <w:r w:rsidR="00711DCB">
            <w:fldChar w:fldCharType="begin"/>
          </w:r>
          <w:r w:rsidR="00711DCB">
            <w:instrText xml:space="preserve"> CITATION WEN \l 2057 </w:instrText>
          </w:r>
          <w:r w:rsidR="00711DCB">
            <w:fldChar w:fldCharType="separate"/>
          </w:r>
          <w:r w:rsidR="00711DCB">
            <w:rPr>
              <w:noProof/>
            </w:rPr>
            <w:t>[11]</w:t>
          </w:r>
          <w:r w:rsidR="00711DCB">
            <w:fldChar w:fldCharType="end"/>
          </w:r>
        </w:sdtContent>
      </w:sdt>
      <w:r w:rsidRPr="00B448C9">
        <w:t xml:space="preserve"> relevant to this TAG.</w:t>
      </w:r>
    </w:p>
    <w:p w14:paraId="1311434D" w14:textId="77777777" w:rsidR="00D56AE8" w:rsidRDefault="00D56AE8" w:rsidP="00D56AE8">
      <w:pPr>
        <w:pStyle w:val="Heading2"/>
      </w:pPr>
      <w:bookmarkStart w:id="7" w:name="_Toc107315197"/>
      <w:r>
        <w:t>IAEA Safety Standards</w:t>
      </w:r>
      <w:bookmarkEnd w:id="7"/>
    </w:p>
    <w:p w14:paraId="184FAFBA" w14:textId="3E36F3DD" w:rsidR="00D56AE8" w:rsidRDefault="00D56AE8" w:rsidP="00D56AE8">
      <w:pPr>
        <w:pStyle w:val="F9-Paragraph"/>
      </w:pPr>
      <w:r w:rsidRPr="00B448C9">
        <w:t xml:space="preserve">The applicable IAEA Safety Standard is SSR-6 </w:t>
      </w:r>
      <w:sdt>
        <w:sdtPr>
          <w:id w:val="-1358880763"/>
          <w:citation/>
        </w:sdtPr>
        <w:sdtContent>
          <w:r w:rsidR="00711DCB">
            <w:fldChar w:fldCharType="begin"/>
          </w:r>
          <w:r w:rsidR="00711DCB">
            <w:instrText xml:space="preserve"> CITATION IAE184 \l 2057 </w:instrText>
          </w:r>
          <w:r w:rsidR="00711DCB">
            <w:fldChar w:fldCharType="separate"/>
          </w:r>
          <w:r w:rsidR="00711DCB">
            <w:rPr>
              <w:noProof/>
            </w:rPr>
            <w:t>[5]</w:t>
          </w:r>
          <w:r w:rsidR="00711DCB">
            <w:fldChar w:fldCharType="end"/>
          </w:r>
        </w:sdtContent>
      </w:sdt>
      <w:r w:rsidR="00711DCB">
        <w:t xml:space="preserve"> </w:t>
      </w:r>
      <w:r w:rsidRPr="00B448C9">
        <w:t xml:space="preserve">which, along with its supporting guidance document, SSG-26 </w:t>
      </w:r>
      <w:sdt>
        <w:sdtPr>
          <w:id w:val="90517682"/>
          <w:citation/>
        </w:sdtPr>
        <w:sdtContent>
          <w:r w:rsidR="00711DCB">
            <w:fldChar w:fldCharType="begin"/>
          </w:r>
          <w:r w:rsidR="00711DCB">
            <w:instrText xml:space="preserve"> CITATION IAE188 \l 2057 </w:instrText>
          </w:r>
          <w:r w:rsidR="00711DCB">
            <w:fldChar w:fldCharType="separate"/>
          </w:r>
          <w:r w:rsidR="00711DCB">
            <w:rPr>
              <w:noProof/>
            </w:rPr>
            <w:t>[9]</w:t>
          </w:r>
          <w:r w:rsidR="00711DCB">
            <w:fldChar w:fldCharType="end"/>
          </w:r>
        </w:sdtContent>
      </w:sdt>
      <w:r w:rsidRPr="00B448C9">
        <w:t xml:space="preserve">, has been </w:t>
      </w:r>
      <w:r>
        <w:t>addressed</w:t>
      </w:r>
      <w:r w:rsidRPr="00B448C9">
        <w:t xml:space="preserve"> in Section </w:t>
      </w:r>
      <w:r>
        <w:fldChar w:fldCharType="begin"/>
      </w:r>
      <w:r>
        <w:instrText xml:space="preserve"> REF _Ref103252808 \r \h </w:instrText>
      </w:r>
      <w:r>
        <w:fldChar w:fldCharType="separate"/>
      </w:r>
      <w:r>
        <w:t>3</w:t>
      </w:r>
      <w:r>
        <w:fldChar w:fldCharType="end"/>
      </w:r>
      <w:r w:rsidRPr="00B448C9">
        <w:t>.</w:t>
      </w:r>
    </w:p>
    <w:p w14:paraId="5C9FA9A4" w14:textId="2472C5F0" w:rsidR="00D56AE8" w:rsidRDefault="00D56AE8" w:rsidP="00B73194">
      <w:pPr>
        <w:pStyle w:val="F9-Paragraph"/>
        <w:sectPr w:rsidR="00D56AE8" w:rsidSect="00EA2C19">
          <w:pgSz w:w="11906" w:h="16838" w:code="9"/>
          <w:pgMar w:top="1440" w:right="1440" w:bottom="1440" w:left="1440" w:header="397" w:footer="397" w:gutter="0"/>
          <w:cols w:space="312"/>
          <w:docGrid w:linePitch="360"/>
        </w:sectPr>
      </w:pPr>
    </w:p>
    <w:p w14:paraId="5255232C" w14:textId="007CADCD" w:rsidR="00F7687C" w:rsidRDefault="005C5C8C" w:rsidP="00E90780">
      <w:pPr>
        <w:pStyle w:val="Heading1"/>
      </w:pPr>
      <w:bookmarkStart w:id="8" w:name="_Toc225154401"/>
      <w:r>
        <w:lastRenderedPageBreak/>
        <w:t>Assessment strategy</w:t>
      </w:r>
      <w:bookmarkEnd w:id="8"/>
    </w:p>
    <w:p w14:paraId="05386875" w14:textId="77777777" w:rsidR="00D726CE" w:rsidRDefault="00D726CE" w:rsidP="00D726CE">
      <w:pPr>
        <w:pStyle w:val="Heading2"/>
      </w:pPr>
      <w:bookmarkStart w:id="9" w:name="_Toc107315199"/>
      <w:r>
        <w:t>Overview</w:t>
      </w:r>
      <w:bookmarkEnd w:id="9"/>
    </w:p>
    <w:p w14:paraId="600BF31F" w14:textId="0BBD562B" w:rsidR="00D726CE" w:rsidRPr="00187B2C" w:rsidRDefault="00D726CE" w:rsidP="00D726CE">
      <w:pPr>
        <w:pStyle w:val="F9-Paragraph"/>
      </w:pPr>
      <w:r w:rsidRPr="007E344F">
        <w:t xml:space="preserve">The purpose of an assessment is to examine a </w:t>
      </w:r>
      <w:r>
        <w:t xml:space="preserve">transport safety case or PDSR </w:t>
      </w:r>
      <w:r w:rsidRPr="007E344F">
        <w:t>against the requirements of the transport regulations</w:t>
      </w:r>
      <w:r>
        <w:t xml:space="preserve">, as detailed in </w:t>
      </w:r>
      <w:r w:rsidRPr="007E344F">
        <w:t>SSR-6</w:t>
      </w:r>
      <w:r w:rsidR="005C5C8C">
        <w:t xml:space="preserve"> </w:t>
      </w:r>
      <w:sdt>
        <w:sdtPr>
          <w:id w:val="-575199798"/>
          <w:citation/>
        </w:sdtPr>
        <w:sdtContent>
          <w:r w:rsidR="005C5C8C">
            <w:fldChar w:fldCharType="begin"/>
          </w:r>
          <w:r w:rsidR="005C5C8C">
            <w:instrText xml:space="preserve"> CITATION IAE184 \l 2057 </w:instrText>
          </w:r>
          <w:r w:rsidR="005C5C8C">
            <w:fldChar w:fldCharType="separate"/>
          </w:r>
          <w:r w:rsidR="005C5C8C">
            <w:rPr>
              <w:noProof/>
            </w:rPr>
            <w:t>[5]</w:t>
          </w:r>
          <w:r w:rsidR="005C5C8C">
            <w:fldChar w:fldCharType="end"/>
          </w:r>
        </w:sdtContent>
      </w:sdt>
      <w:r w:rsidRPr="00187B2C">
        <w:t>.</w:t>
      </w:r>
    </w:p>
    <w:p w14:paraId="457AC2F4" w14:textId="486EE035" w:rsidR="00D726CE" w:rsidRPr="00187B2C" w:rsidRDefault="00D726CE" w:rsidP="00D726CE">
      <w:pPr>
        <w:pStyle w:val="F9-Paragraph"/>
      </w:pPr>
      <w:r w:rsidRPr="00187B2C">
        <w:t xml:space="preserve">SSR-6 is structured </w:t>
      </w:r>
      <w:r>
        <w:t xml:space="preserve">such </w:t>
      </w:r>
      <w:r w:rsidRPr="00187B2C">
        <w:t xml:space="preserve">that </w:t>
      </w:r>
    </w:p>
    <w:p w14:paraId="1195EA8D" w14:textId="77777777" w:rsidR="00D726CE" w:rsidRPr="0040219B" w:rsidRDefault="00D726CE" w:rsidP="00D726CE">
      <w:pPr>
        <w:pStyle w:val="Bulletlist1"/>
      </w:pPr>
      <w:r w:rsidRPr="0040219B">
        <w:t>section II defines the terms;</w:t>
      </w:r>
    </w:p>
    <w:p w14:paraId="3F53E9E1" w14:textId="77777777" w:rsidR="00D726CE" w:rsidRPr="0040219B" w:rsidRDefault="00D726CE" w:rsidP="00D726CE">
      <w:pPr>
        <w:pStyle w:val="Bulletlist1"/>
      </w:pPr>
      <w:r w:rsidRPr="0040219B">
        <w:t>section III specifies general provisions relating to radiation protection</w:t>
      </w:r>
      <w:r>
        <w:t>,</w:t>
      </w:r>
      <w:r w:rsidRPr="0040219B">
        <w:t xml:space="preserve"> emergency response, management system</w:t>
      </w:r>
      <w:r>
        <w:t>,</w:t>
      </w:r>
      <w:r w:rsidRPr="0040219B">
        <w:t xml:space="preserve"> training</w:t>
      </w:r>
      <w:r>
        <w:t>,</w:t>
      </w:r>
      <w:r w:rsidRPr="0040219B">
        <w:t xml:space="preserve"> etc; </w:t>
      </w:r>
    </w:p>
    <w:p w14:paraId="11404198" w14:textId="77777777" w:rsidR="00D726CE" w:rsidRPr="0040219B" w:rsidRDefault="00D726CE" w:rsidP="00D726CE">
      <w:pPr>
        <w:pStyle w:val="Bulletlist1"/>
      </w:pPr>
      <w:r w:rsidRPr="0040219B">
        <w:t xml:space="preserve">section IV specifies applicable activity limits and material restrictions; </w:t>
      </w:r>
    </w:p>
    <w:p w14:paraId="69212A6D" w14:textId="77777777" w:rsidR="00D726CE" w:rsidRPr="0040219B" w:rsidRDefault="00D726CE" w:rsidP="00D726CE">
      <w:pPr>
        <w:pStyle w:val="Bulletlist1"/>
      </w:pPr>
      <w:r w:rsidRPr="0040219B">
        <w:t xml:space="preserve">section V specifies requirements and controls for transport; </w:t>
      </w:r>
    </w:p>
    <w:p w14:paraId="38657901" w14:textId="204DE90F" w:rsidR="00D726CE" w:rsidRPr="0040219B" w:rsidRDefault="00D726CE" w:rsidP="00D726CE">
      <w:pPr>
        <w:pStyle w:val="Bulletlist1"/>
      </w:pPr>
      <w:r w:rsidRPr="0040219B">
        <w:t xml:space="preserve">section VI specifies performance standards for radioactive material and for </w:t>
      </w:r>
      <w:r w:rsidR="005C5C8C" w:rsidRPr="0040219B">
        <w:t>packaging’s</w:t>
      </w:r>
      <w:r w:rsidRPr="0040219B">
        <w:t xml:space="preserve"> and packages; </w:t>
      </w:r>
    </w:p>
    <w:p w14:paraId="27DFFA4D" w14:textId="77777777" w:rsidR="00D726CE" w:rsidRPr="0040219B" w:rsidRDefault="00D726CE" w:rsidP="00D726CE">
      <w:pPr>
        <w:pStyle w:val="Bulletlist1"/>
      </w:pPr>
      <w:r w:rsidRPr="0040219B">
        <w:t xml:space="preserve">section VII specifies test procedures for demonstrating compliance with performance standards specified in Section VI, and </w:t>
      </w:r>
    </w:p>
    <w:p w14:paraId="569214C4" w14:textId="77777777" w:rsidR="00D726CE" w:rsidRPr="0040219B" w:rsidRDefault="00D726CE" w:rsidP="00D726CE">
      <w:pPr>
        <w:pStyle w:val="Bulletlist1"/>
      </w:pPr>
      <w:r w:rsidRPr="0040219B">
        <w:t>section VIII specifies requirements for approvals and administration.</w:t>
      </w:r>
    </w:p>
    <w:p w14:paraId="3D339744" w14:textId="53496C8C" w:rsidR="00D726CE" w:rsidRPr="00187B2C" w:rsidRDefault="00D726CE" w:rsidP="00D726CE">
      <w:pPr>
        <w:pStyle w:val="F9-Paragraph"/>
      </w:pPr>
      <w:r w:rsidRPr="00187B2C">
        <w:t xml:space="preserve">Engineering assessment focuses on whether the </w:t>
      </w:r>
      <w:r>
        <w:t>PDSR</w:t>
      </w:r>
      <w:r w:rsidRPr="00187B2C">
        <w:t xml:space="preserve"> meets the specific requirements of SSR-6</w:t>
      </w:r>
      <w:r w:rsidR="005C5C8C">
        <w:t>,</w:t>
      </w:r>
      <w:r w:rsidRPr="00523E6A">
        <w:t xml:space="preserve"> </w:t>
      </w:r>
      <w:r w:rsidRPr="00187B2C">
        <w:t>Section VI</w:t>
      </w:r>
      <w:r>
        <w:t xml:space="preserve">, and this is linked to </w:t>
      </w:r>
      <w:r w:rsidRPr="00187B2C">
        <w:t>Section VII which specifies the test procedures for demonstrating</w:t>
      </w:r>
      <w:r>
        <w:t xml:space="preserve"> those requirements are met</w:t>
      </w:r>
      <w:r w:rsidRPr="00187B2C">
        <w:t>.</w:t>
      </w:r>
    </w:p>
    <w:p w14:paraId="7F3EF366" w14:textId="153B10DF" w:rsidR="00D726CE" w:rsidRPr="00187B2C" w:rsidRDefault="00D726CE" w:rsidP="00D726CE">
      <w:pPr>
        <w:pStyle w:val="F9-Paragraph"/>
      </w:pPr>
      <w:r w:rsidRPr="00187B2C">
        <w:t>SSR-6</w:t>
      </w:r>
      <w:r w:rsidR="005C5C8C">
        <w:t xml:space="preserve">, </w:t>
      </w:r>
      <w:r w:rsidRPr="00187B2C">
        <w:t xml:space="preserve">Section VI prescribes safety requirements for radioactive material design, </w:t>
      </w:r>
      <w:r w:rsidR="005C5C8C" w:rsidRPr="00187B2C">
        <w:t>packaging’s</w:t>
      </w:r>
      <w:r w:rsidRPr="00187B2C">
        <w:t xml:space="preserve"> and packages</w:t>
      </w:r>
      <w:r>
        <w:t>,</w:t>
      </w:r>
      <w:r w:rsidRPr="007F4253">
        <w:t xml:space="preserve"> </w:t>
      </w:r>
      <w:r>
        <w:t>specifically</w:t>
      </w:r>
      <w:r w:rsidRPr="00187B2C">
        <w:t>:</w:t>
      </w:r>
    </w:p>
    <w:p w14:paraId="2D0C9F3E" w14:textId="77777777" w:rsidR="00D726CE" w:rsidRPr="0040219B" w:rsidRDefault="00D726CE" w:rsidP="00D726CE">
      <w:pPr>
        <w:pStyle w:val="Bulletlist1"/>
      </w:pPr>
      <w:r w:rsidRPr="0040219B">
        <w:t>radioactive material (601–605);</w:t>
      </w:r>
    </w:p>
    <w:p w14:paraId="5845EBDB" w14:textId="77777777" w:rsidR="00D726CE" w:rsidRPr="0040219B" w:rsidRDefault="00D726CE" w:rsidP="00D726CE">
      <w:pPr>
        <w:pStyle w:val="Bulletlist1"/>
      </w:pPr>
      <w:r w:rsidRPr="0040219B">
        <w:t>material excepted from fissile classification (606);</w:t>
      </w:r>
    </w:p>
    <w:p w14:paraId="0D7624B3" w14:textId="0FBD7E61" w:rsidR="00D726CE" w:rsidRPr="0040219B" w:rsidRDefault="00D726CE" w:rsidP="00D726CE">
      <w:pPr>
        <w:pStyle w:val="Bulletlist1"/>
      </w:pPr>
      <w:r>
        <w:t xml:space="preserve">general </w:t>
      </w:r>
      <w:r w:rsidR="005C5C8C" w:rsidRPr="0040219B">
        <w:t>packaging’s</w:t>
      </w:r>
      <w:r w:rsidRPr="0040219B">
        <w:t xml:space="preserve"> and packages (607–618);</w:t>
      </w:r>
    </w:p>
    <w:p w14:paraId="086AAF56" w14:textId="77777777" w:rsidR="00D726CE" w:rsidRPr="0040219B" w:rsidRDefault="00D726CE" w:rsidP="00D726CE">
      <w:pPr>
        <w:pStyle w:val="Bulletlist1"/>
      </w:pPr>
      <w:r w:rsidRPr="0040219B">
        <w:t>packages transported by air (619–621);</w:t>
      </w:r>
    </w:p>
    <w:p w14:paraId="7FD53494" w14:textId="77777777" w:rsidR="00D726CE" w:rsidRPr="0040219B" w:rsidRDefault="00D726CE" w:rsidP="00D726CE">
      <w:pPr>
        <w:pStyle w:val="Bulletlist1"/>
      </w:pPr>
      <w:r w:rsidRPr="0040219B">
        <w:t>excepted packages (622);</w:t>
      </w:r>
    </w:p>
    <w:p w14:paraId="314F16C4" w14:textId="77777777" w:rsidR="00D726CE" w:rsidRPr="0040219B" w:rsidRDefault="00D726CE" w:rsidP="00D726CE">
      <w:pPr>
        <w:pStyle w:val="Bulletlist1"/>
      </w:pPr>
      <w:r w:rsidRPr="0040219B">
        <w:t>industrial packages (623–630);</w:t>
      </w:r>
    </w:p>
    <w:p w14:paraId="42292090" w14:textId="77777777" w:rsidR="00D726CE" w:rsidRPr="0040219B" w:rsidRDefault="00D726CE" w:rsidP="00D726CE">
      <w:pPr>
        <w:pStyle w:val="Bulletlist1"/>
      </w:pPr>
      <w:r w:rsidRPr="0040219B">
        <w:t>packages containing uranium hexafluoride (631–634);</w:t>
      </w:r>
    </w:p>
    <w:p w14:paraId="3ED31977" w14:textId="77777777" w:rsidR="00D726CE" w:rsidRPr="0040219B" w:rsidRDefault="00D726CE" w:rsidP="00D726CE">
      <w:pPr>
        <w:pStyle w:val="Bulletlist1"/>
      </w:pPr>
      <w:r w:rsidRPr="0040219B">
        <w:t>Type A packages (635–651);</w:t>
      </w:r>
    </w:p>
    <w:p w14:paraId="4384CC50" w14:textId="77777777" w:rsidR="00D726CE" w:rsidRPr="0040219B" w:rsidRDefault="00D726CE" w:rsidP="00D726CE">
      <w:pPr>
        <w:pStyle w:val="Bulletlist1"/>
      </w:pPr>
      <w:r w:rsidRPr="0040219B">
        <w:lastRenderedPageBreak/>
        <w:t>Type B(U) packages (652–666);</w:t>
      </w:r>
    </w:p>
    <w:p w14:paraId="589EE9FC" w14:textId="77777777" w:rsidR="00D726CE" w:rsidRPr="0040219B" w:rsidRDefault="00D726CE" w:rsidP="00D726CE">
      <w:pPr>
        <w:pStyle w:val="Bulletlist1"/>
      </w:pPr>
      <w:r w:rsidRPr="0040219B">
        <w:t>Type B(M) packages (667–668);</w:t>
      </w:r>
    </w:p>
    <w:p w14:paraId="638348FA" w14:textId="77777777" w:rsidR="00D726CE" w:rsidRPr="0040219B" w:rsidRDefault="00D726CE" w:rsidP="00D726CE">
      <w:pPr>
        <w:pStyle w:val="Bulletlist1"/>
      </w:pPr>
      <w:r w:rsidRPr="0040219B">
        <w:t>Type C packages (669–672); and</w:t>
      </w:r>
    </w:p>
    <w:p w14:paraId="3E939642" w14:textId="77777777" w:rsidR="00D726CE" w:rsidRPr="0040219B" w:rsidRDefault="00D726CE" w:rsidP="00D726CE">
      <w:pPr>
        <w:pStyle w:val="Bulletlist1"/>
      </w:pPr>
      <w:r w:rsidRPr="0040219B">
        <w:t>packages containing fissile material (673–686).</w:t>
      </w:r>
    </w:p>
    <w:p w14:paraId="3EF829FC" w14:textId="3F16765A" w:rsidR="00D726CE" w:rsidRDefault="00D726CE" w:rsidP="00D726CE">
      <w:pPr>
        <w:pStyle w:val="F9-Paragraph"/>
        <w:rPr>
          <w:lang w:eastAsia="en-GB"/>
        </w:rPr>
      </w:pPr>
      <w:r>
        <w:t>SSG-33 specifies</w:t>
      </w:r>
      <w:r w:rsidDel="00FD1E04">
        <w:t xml:space="preserve"> </w:t>
      </w:r>
      <w:r>
        <w:t>a method for identifying the requirements for each package type based on the UN number</w:t>
      </w:r>
      <w:r w:rsidR="005C5C8C">
        <w:t xml:space="preserve"> </w:t>
      </w:r>
      <w:sdt>
        <w:sdtPr>
          <w:id w:val="1509480879"/>
          <w:citation/>
        </w:sdtPr>
        <w:sdtContent>
          <w:r w:rsidR="005C5C8C">
            <w:fldChar w:fldCharType="begin"/>
          </w:r>
          <w:r w:rsidR="005C5C8C">
            <w:instrText xml:space="preserve"> CITATION IAE216 \l 2057 </w:instrText>
          </w:r>
          <w:r w:rsidR="005C5C8C">
            <w:fldChar w:fldCharType="separate"/>
          </w:r>
          <w:r w:rsidR="005C5C8C">
            <w:rPr>
              <w:noProof/>
            </w:rPr>
            <w:t>[10]</w:t>
          </w:r>
          <w:r w:rsidR="005C5C8C">
            <w:fldChar w:fldCharType="end"/>
          </w:r>
        </w:sdtContent>
      </w:sdt>
      <w:r>
        <w:t xml:space="preserve">. </w:t>
      </w:r>
    </w:p>
    <w:p w14:paraId="516F7160" w14:textId="7448D3FB" w:rsidR="00D726CE" w:rsidRDefault="00D726CE" w:rsidP="00D726CE">
      <w:pPr>
        <w:pStyle w:val="F9-Paragraph"/>
        <w:rPr>
          <w:lang w:eastAsia="en-GB"/>
        </w:rPr>
      </w:pPr>
      <w:r>
        <w:t>The initial assessment should comprise</w:t>
      </w:r>
      <w:r w:rsidDel="00FD1E04">
        <w:t xml:space="preserve"> </w:t>
      </w:r>
      <w:r>
        <w:t xml:space="preserve">a high-level “thin slice” review of the Package Design Safety Report (PDSR), verifying that evidence is provided supporting all relevant requirements. The PDSR should also meet the requirements identified in the Applicants Guide </w:t>
      </w:r>
      <w:r w:rsidRPr="00187B2C">
        <w:t>(</w:t>
      </w:r>
      <w:sdt>
        <w:sdtPr>
          <w:id w:val="27842597"/>
          <w:citation/>
        </w:sdtPr>
        <w:sdtContent>
          <w:r w:rsidR="00363AAC">
            <w:fldChar w:fldCharType="begin"/>
          </w:r>
          <w:r w:rsidR="00363AAC">
            <w:instrText xml:space="preserve"> CITATION ONR417 \l 2057 </w:instrText>
          </w:r>
          <w:r w:rsidR="00363AAC">
            <w:fldChar w:fldCharType="separate"/>
          </w:r>
          <w:r w:rsidR="00363AAC">
            <w:rPr>
              <w:noProof/>
            </w:rPr>
            <w:t xml:space="preserve"> [3]</w:t>
          </w:r>
          <w:r w:rsidR="00363AAC">
            <w:fldChar w:fldCharType="end"/>
          </w:r>
        </w:sdtContent>
      </w:sdt>
      <w:r w:rsidR="00363AAC">
        <w:t xml:space="preserve">, </w:t>
      </w:r>
      <w:r w:rsidRPr="00187B2C">
        <w:t xml:space="preserve">para </w:t>
      </w:r>
      <w:r>
        <w:t>3</w:t>
      </w:r>
      <w:r w:rsidRPr="00187B2C">
        <w:t>.5)</w:t>
      </w:r>
      <w:r>
        <w:t>.</w:t>
      </w:r>
    </w:p>
    <w:p w14:paraId="3B5D5EFF" w14:textId="28F9310E" w:rsidR="00D726CE" w:rsidRDefault="00D726CE" w:rsidP="00D726CE">
      <w:pPr>
        <w:pStyle w:val="F9-Paragraph"/>
      </w:pPr>
      <w:r>
        <w:t xml:space="preserve">The high-level review should confirm that safety claims and arguments are complete and supported by suitable and sufficient evidence. </w:t>
      </w:r>
      <w:r w:rsidR="00363AAC">
        <w:br/>
      </w:r>
      <w:r>
        <w:t xml:space="preserve">Where necessary, further detailed assessment (“deep dives”) should be conducted on specific topics, focusing on the adequacy of methods and supporting evidence. Deep dives are only required for selected areas identified by design, usage, or risk factors, and the scope may be adjusted as findings emerge. </w:t>
      </w:r>
    </w:p>
    <w:p w14:paraId="08121E6D" w14:textId="77777777" w:rsidR="00D726CE" w:rsidRDefault="00D726CE" w:rsidP="00D726CE">
      <w:pPr>
        <w:pStyle w:val="F9-Paragraph"/>
      </w:pPr>
      <w:r>
        <w:t xml:space="preserve">If the design involves novel materials or significant reliance on weld strength, consultation with a Structural Integrity specialist may be requested. Similarly, if manufacturing or supply chain issues are raised, input from Human and Organisational Capability specialists should be sought. </w:t>
      </w:r>
    </w:p>
    <w:p w14:paraId="3A260182" w14:textId="5CAC80B6" w:rsidR="00D726CE" w:rsidRDefault="00D726CE" w:rsidP="00D726CE">
      <w:pPr>
        <w:pStyle w:val="Heading2"/>
      </w:pPr>
      <w:bookmarkStart w:id="10" w:name="_Toc107315200"/>
      <w:bookmarkStart w:id="11" w:name="_Ref225152818"/>
      <w:r>
        <w:t xml:space="preserve">Thin </w:t>
      </w:r>
      <w:r w:rsidR="00363AAC">
        <w:t>s</w:t>
      </w:r>
      <w:r>
        <w:t xml:space="preserve">lice </w:t>
      </w:r>
      <w:r w:rsidR="00363AAC">
        <w:t>a</w:t>
      </w:r>
      <w:r>
        <w:t xml:space="preserve">ssessment </w:t>
      </w:r>
      <w:r w:rsidR="00363AAC">
        <w:t>a</w:t>
      </w:r>
      <w:r>
        <w:t>pproach</w:t>
      </w:r>
      <w:bookmarkEnd w:id="10"/>
      <w:bookmarkEnd w:id="11"/>
    </w:p>
    <w:p w14:paraId="5F149DC2" w14:textId="58B159BB" w:rsidR="00D726CE" w:rsidRPr="00187B2C" w:rsidRDefault="00D726CE" w:rsidP="00D726CE">
      <w:pPr>
        <w:pStyle w:val="F9-Paragraph"/>
        <w:keepNext/>
      </w:pPr>
      <w:bookmarkStart w:id="12" w:name="_Ref107306412"/>
      <w:r w:rsidRPr="007E344F">
        <w:t>The purpose of a thin slice PDSR assessment is to consider whether compliance with the relevant prescribed parts of SSR-6</w:t>
      </w:r>
      <w:r w:rsidR="00363AAC">
        <w:t xml:space="preserve">, </w:t>
      </w:r>
      <w:r w:rsidRPr="007E344F">
        <w:t>Section VI</w:t>
      </w:r>
      <w:r w:rsidRPr="00187B2C">
        <w:t>, is adequately presented.</w:t>
      </w:r>
      <w:bookmarkEnd w:id="12"/>
    </w:p>
    <w:p w14:paraId="34F50AE5" w14:textId="77777777" w:rsidR="00D726CE" w:rsidRPr="00187B2C" w:rsidRDefault="00D726CE" w:rsidP="00D726CE">
      <w:pPr>
        <w:pStyle w:val="F9-Paragraph"/>
      </w:pPr>
      <w:bookmarkStart w:id="13" w:name="_Ref95298952"/>
      <w:r>
        <w:t>T</w:t>
      </w:r>
      <w:r w:rsidRPr="00187B2C">
        <w:t xml:space="preserve">he assessment should consider whether the </w:t>
      </w:r>
      <w:r>
        <w:t>PDSR</w:t>
      </w:r>
      <w:r w:rsidRPr="00187B2C">
        <w:t xml:space="preserve"> has:</w:t>
      </w:r>
      <w:bookmarkEnd w:id="13"/>
    </w:p>
    <w:p w14:paraId="37AFD0DA" w14:textId="44F655AD" w:rsidR="00D726CE" w:rsidRPr="0040219B" w:rsidRDefault="00D726CE" w:rsidP="00D726CE">
      <w:pPr>
        <w:pStyle w:val="Bulletlist1"/>
      </w:pPr>
      <w:r w:rsidRPr="0040219B">
        <w:t>Dealt with all the relevant safety performance requirements</w:t>
      </w:r>
      <w:r w:rsidR="002D7BF6">
        <w:t xml:space="preserve"> (</w:t>
      </w:r>
      <w:sdt>
        <w:sdtPr>
          <w:id w:val="1214006421"/>
          <w:citation/>
        </w:sdtPr>
        <w:sdtContent>
          <w:r w:rsidR="00D81AE1">
            <w:fldChar w:fldCharType="begin"/>
          </w:r>
          <w:r w:rsidR="00D81AE1">
            <w:instrText xml:space="preserve"> CITATION IAE216 \l 2057 </w:instrText>
          </w:r>
          <w:r w:rsidR="00D81AE1">
            <w:fldChar w:fldCharType="separate"/>
          </w:r>
          <w:r w:rsidR="00D81AE1">
            <w:rPr>
              <w:noProof/>
            </w:rPr>
            <w:t xml:space="preserve"> </w:t>
          </w:r>
          <w:r w:rsidR="00D81AE1" w:rsidRPr="00D81AE1">
            <w:rPr>
              <w:noProof/>
            </w:rPr>
            <w:t>[10]</w:t>
          </w:r>
          <w:r w:rsidR="00D81AE1">
            <w:fldChar w:fldCharType="end"/>
          </w:r>
        </w:sdtContent>
      </w:sdt>
      <w:r w:rsidRPr="0040219B">
        <w:t xml:space="preserve">and </w:t>
      </w:r>
      <w:sdt>
        <w:sdtPr>
          <w:id w:val="903179420"/>
          <w:citation/>
        </w:sdtPr>
        <w:sdtContent>
          <w:r w:rsidR="002D7BF6">
            <w:fldChar w:fldCharType="begin"/>
          </w:r>
          <w:r w:rsidR="002D7BF6">
            <w:instrText xml:space="preserve"> CITATION ONR561 \l 2057 </w:instrText>
          </w:r>
          <w:r w:rsidR="002D7BF6">
            <w:fldChar w:fldCharType="separate"/>
          </w:r>
          <w:r w:rsidR="002D7BF6" w:rsidRPr="002D7BF6">
            <w:rPr>
              <w:noProof/>
            </w:rPr>
            <w:t>[12]</w:t>
          </w:r>
          <w:r w:rsidR="002D7BF6">
            <w:fldChar w:fldCharType="end"/>
          </w:r>
        </w:sdtContent>
      </w:sdt>
      <w:r w:rsidRPr="0040219B">
        <w:t xml:space="preserve"> provide </w:t>
      </w:r>
      <w:r w:rsidR="00363AAC">
        <w:t>appropriate</w:t>
      </w:r>
      <w:r w:rsidRPr="0040219B">
        <w:t xml:space="preserve"> guidance</w:t>
      </w:r>
      <w:r>
        <w:t>)</w:t>
      </w:r>
      <w:r w:rsidRPr="0040219B">
        <w:t>.</w:t>
      </w:r>
    </w:p>
    <w:p w14:paraId="6EEC16FB" w14:textId="537E1BB8" w:rsidR="00D726CE" w:rsidRPr="0040219B" w:rsidRDefault="00D726CE" w:rsidP="00D726CE">
      <w:pPr>
        <w:pStyle w:val="Bulletlist1"/>
      </w:pPr>
      <w:r w:rsidRPr="0040219B">
        <w:t xml:space="preserve">Identified, and described, </w:t>
      </w:r>
      <w:r>
        <w:t xml:space="preserve">the </w:t>
      </w:r>
      <w:r w:rsidRPr="0040219B">
        <w:t>engineering components and processes</w:t>
      </w:r>
      <w:r w:rsidR="002D7BF6">
        <w:t xml:space="preserve"> </w:t>
      </w:r>
      <w:r w:rsidRPr="0040219B">
        <w:t>provided to meet</w:t>
      </w:r>
      <w:r w:rsidR="002D7BF6">
        <w:t xml:space="preserve"> </w:t>
      </w:r>
      <w:r w:rsidRPr="0040219B">
        <w:t>safety performance requirements. This should specifically cover containment, shielding, criticality and temperature effects.</w:t>
      </w:r>
    </w:p>
    <w:p w14:paraId="3941B7F2" w14:textId="77777777" w:rsidR="002D7BF6" w:rsidRDefault="002D7BF6" w:rsidP="00D726CE">
      <w:pPr>
        <w:pStyle w:val="Bulletlist1"/>
        <w:sectPr w:rsidR="002D7BF6" w:rsidSect="00EA2C19">
          <w:pgSz w:w="11906" w:h="16838" w:code="9"/>
          <w:pgMar w:top="1440" w:right="1440" w:bottom="1440" w:left="1440" w:header="397" w:footer="397" w:gutter="0"/>
          <w:cols w:space="312"/>
          <w:docGrid w:linePitch="360"/>
        </w:sectPr>
      </w:pPr>
    </w:p>
    <w:p w14:paraId="723A8893" w14:textId="492DE856" w:rsidR="00D726CE" w:rsidRPr="0040219B" w:rsidRDefault="00D726CE" w:rsidP="00D726CE">
      <w:pPr>
        <w:pStyle w:val="Bulletlist1"/>
      </w:pPr>
      <w:r w:rsidRPr="0040219B">
        <w:lastRenderedPageBreak/>
        <w:t xml:space="preserve">Substantiated safety performance requirements for </w:t>
      </w:r>
      <w:r>
        <w:t>those</w:t>
      </w:r>
      <w:r w:rsidRPr="0040219B">
        <w:t xml:space="preserve"> components and processes for relevant transport conditions.</w:t>
      </w:r>
      <w:r w:rsidR="002D7BF6">
        <w:t xml:space="preserve"> </w:t>
      </w:r>
      <w:r>
        <w:t>These are specified in the relevant sections of SSR-6 and identified and described herein for reference:</w:t>
      </w:r>
    </w:p>
    <w:p w14:paraId="4A967719" w14:textId="77777777" w:rsidR="00D726CE" w:rsidRDefault="00D726CE" w:rsidP="001639ED">
      <w:pPr>
        <w:pStyle w:val="Bulletlist1"/>
        <w:numPr>
          <w:ilvl w:val="0"/>
          <w:numId w:val="9"/>
        </w:numPr>
      </w:pPr>
      <w:r>
        <w:t>The correct engineering loads have been applied to all the relevant components, including radioactive contents. For example:</w:t>
      </w:r>
    </w:p>
    <w:p w14:paraId="0963D220" w14:textId="689A4F10" w:rsidR="00D726CE" w:rsidRDefault="00D726CE" w:rsidP="00D726CE">
      <w:pPr>
        <w:pStyle w:val="Bulletlist2"/>
        <w:ind w:left="3119"/>
      </w:pPr>
      <w:r>
        <w:t>the relevant range of loads (for routine, normal and accident conditions of transport) have been applied; any drop tests have been conducted “in the most damaging orientation” (SSR-6</w:t>
      </w:r>
      <w:r w:rsidR="002D7BF6">
        <w:t>,</w:t>
      </w:r>
      <w:r>
        <w:t xml:space="preserve"> para 630b</w:t>
      </w:r>
      <w:r w:rsidR="002D7BF6">
        <w:t xml:space="preserve"> </w:t>
      </w:r>
      <w:sdt>
        <w:sdtPr>
          <w:id w:val="-899520687"/>
          <w:citation/>
        </w:sdtPr>
        <w:sdtContent>
          <w:r w:rsidR="002D7BF6">
            <w:fldChar w:fldCharType="begin"/>
          </w:r>
          <w:r w:rsidR="002D7BF6">
            <w:instrText xml:space="preserve"> CITATION IAE184 \l 2057 </w:instrText>
          </w:r>
          <w:r w:rsidR="002D7BF6">
            <w:fldChar w:fldCharType="separate"/>
          </w:r>
          <w:r w:rsidR="002D7BF6" w:rsidRPr="002D7BF6">
            <w:rPr>
              <w:noProof/>
            </w:rPr>
            <w:t>[5]</w:t>
          </w:r>
          <w:r w:rsidR="002D7BF6">
            <w:fldChar w:fldCharType="end"/>
          </w:r>
        </w:sdtContent>
      </w:sdt>
      <w:r>
        <w:t>);</w:t>
      </w:r>
    </w:p>
    <w:p w14:paraId="5580D982" w14:textId="7C78FE23" w:rsidR="00D726CE" w:rsidRDefault="00D726CE" w:rsidP="00D726CE">
      <w:pPr>
        <w:pStyle w:val="Bulletlist2"/>
        <w:ind w:left="3119"/>
      </w:pPr>
      <w:r>
        <w:t>targets used for drop tests are essentially unyielding (SSR-6</w:t>
      </w:r>
      <w:r w:rsidR="002D7BF6">
        <w:t>,</w:t>
      </w:r>
      <w:r>
        <w:t xml:space="preserve"> para 717</w:t>
      </w:r>
      <w:r w:rsidR="002D7BF6">
        <w:t xml:space="preserve"> </w:t>
      </w:r>
      <w:sdt>
        <w:sdtPr>
          <w:id w:val="1300580688"/>
          <w:citation/>
        </w:sdtPr>
        <w:sdtContent>
          <w:r w:rsidR="002D7BF6">
            <w:fldChar w:fldCharType="begin"/>
          </w:r>
          <w:r w:rsidR="002D7BF6">
            <w:instrText xml:space="preserve"> CITATION IAE184 \l 2057 </w:instrText>
          </w:r>
          <w:r w:rsidR="002D7BF6">
            <w:fldChar w:fldCharType="separate"/>
          </w:r>
          <w:r w:rsidR="002D7BF6" w:rsidRPr="002D7BF6">
            <w:rPr>
              <w:noProof/>
            </w:rPr>
            <w:t>[5]</w:t>
          </w:r>
          <w:r w:rsidR="002D7BF6">
            <w:fldChar w:fldCharType="end"/>
          </w:r>
        </w:sdtContent>
      </w:sdt>
      <w:r>
        <w:t>);</w:t>
      </w:r>
    </w:p>
    <w:p w14:paraId="4B253FCB" w14:textId="02612010" w:rsidR="00D726CE" w:rsidRDefault="00D726CE" w:rsidP="00D726CE">
      <w:pPr>
        <w:pStyle w:val="Bulletlist2"/>
        <w:ind w:left="3119"/>
      </w:pPr>
      <w:r>
        <w:t>test loads for accident conditions of transport have been applied cumulatively (SSR-6</w:t>
      </w:r>
      <w:r w:rsidR="002D7BF6">
        <w:t>,</w:t>
      </w:r>
      <w:r>
        <w:t xml:space="preserve"> para 726</w:t>
      </w:r>
      <w:r w:rsidR="002D7BF6">
        <w:t xml:space="preserve"> </w:t>
      </w:r>
      <w:sdt>
        <w:sdtPr>
          <w:id w:val="-1721129746"/>
          <w:citation/>
        </w:sdtPr>
        <w:sdtContent>
          <w:r w:rsidR="002D7BF6">
            <w:fldChar w:fldCharType="begin"/>
          </w:r>
          <w:r w:rsidR="002D7BF6">
            <w:instrText xml:space="preserve"> CITATION IAE184 \l 2057 </w:instrText>
          </w:r>
          <w:r w:rsidR="002D7BF6">
            <w:fldChar w:fldCharType="separate"/>
          </w:r>
          <w:r w:rsidR="002D7BF6" w:rsidRPr="002D7BF6">
            <w:rPr>
              <w:noProof/>
            </w:rPr>
            <w:t>[5]</w:t>
          </w:r>
          <w:r w:rsidR="002D7BF6">
            <w:fldChar w:fldCharType="end"/>
          </w:r>
        </w:sdtContent>
      </w:sdt>
      <w:r>
        <w:t>) and impact drops have been conducted in the order that would result in maximum damage during the thermal test that follows (SSR-6</w:t>
      </w:r>
      <w:r w:rsidR="002D7BF6">
        <w:t xml:space="preserve">, </w:t>
      </w:r>
      <w:r>
        <w:t>para 727</w:t>
      </w:r>
      <w:r w:rsidR="002D7BF6">
        <w:t xml:space="preserve"> </w:t>
      </w:r>
      <w:sdt>
        <w:sdtPr>
          <w:id w:val="1943335130"/>
          <w:citation/>
        </w:sdtPr>
        <w:sdtContent>
          <w:r w:rsidR="002D7BF6">
            <w:fldChar w:fldCharType="begin"/>
          </w:r>
          <w:r w:rsidR="002D7BF6">
            <w:instrText xml:space="preserve"> CITATION IAE184 \l 2057 </w:instrText>
          </w:r>
          <w:r w:rsidR="002D7BF6">
            <w:fldChar w:fldCharType="separate"/>
          </w:r>
          <w:r w:rsidR="002D7BF6" w:rsidRPr="002D7BF6">
            <w:rPr>
              <w:noProof/>
            </w:rPr>
            <w:t>[5]</w:t>
          </w:r>
          <w:r w:rsidR="002D7BF6">
            <w:fldChar w:fldCharType="end"/>
          </w:r>
        </w:sdtContent>
      </w:sdt>
      <w:r>
        <w:t>).</w:t>
      </w:r>
    </w:p>
    <w:p w14:paraId="6F0D3A57" w14:textId="77777777" w:rsidR="00D726CE" w:rsidRPr="00C816A2" w:rsidRDefault="00D726CE" w:rsidP="001639ED">
      <w:pPr>
        <w:pStyle w:val="TSBullet2Circle"/>
        <w:numPr>
          <w:ilvl w:val="0"/>
          <w:numId w:val="9"/>
        </w:numPr>
        <w:spacing w:before="120" w:after="0"/>
        <w:rPr>
          <w:sz w:val="24"/>
          <w:szCs w:val="28"/>
        </w:rPr>
      </w:pPr>
      <w:r w:rsidRPr="00C816A2">
        <w:rPr>
          <w:sz w:val="24"/>
          <w:szCs w:val="28"/>
        </w:rPr>
        <w:t>Consequential loads, particularly resulting from normal and accident conditions of transport, have been addressed, for example:</w:t>
      </w:r>
    </w:p>
    <w:p w14:paraId="69841583" w14:textId="77777777" w:rsidR="00D726CE" w:rsidRPr="001F04CD" w:rsidRDefault="00D726CE" w:rsidP="00D726CE">
      <w:pPr>
        <w:pStyle w:val="Bulletlist2"/>
        <w:ind w:left="3119"/>
        <w:rPr>
          <w:szCs w:val="24"/>
        </w:rPr>
      </w:pPr>
      <w:r w:rsidRPr="001F04CD">
        <w:rPr>
          <w:szCs w:val="24"/>
        </w:rPr>
        <w:t>pressurisation from material decomposition due to thermal and radiation effects;</w:t>
      </w:r>
    </w:p>
    <w:p w14:paraId="0B3A30D0" w14:textId="77777777" w:rsidR="00D726CE" w:rsidRPr="001F04CD" w:rsidRDefault="00D726CE" w:rsidP="00D726CE">
      <w:pPr>
        <w:pStyle w:val="Bulletlist2"/>
        <w:ind w:left="3119"/>
        <w:rPr>
          <w:szCs w:val="24"/>
        </w:rPr>
      </w:pPr>
      <w:r w:rsidRPr="001F04CD">
        <w:rPr>
          <w:szCs w:val="24"/>
        </w:rPr>
        <w:t>combustion of flammable gases released from such decomposition; and</w:t>
      </w:r>
    </w:p>
    <w:p w14:paraId="526F5675" w14:textId="77777777" w:rsidR="00D726CE" w:rsidRPr="001F04CD" w:rsidRDefault="00D726CE" w:rsidP="00D726CE">
      <w:pPr>
        <w:pStyle w:val="Bulletlist2"/>
        <w:ind w:left="3119"/>
        <w:rPr>
          <w:szCs w:val="24"/>
        </w:rPr>
      </w:pPr>
      <w:r w:rsidRPr="001F04CD">
        <w:rPr>
          <w:szCs w:val="24"/>
        </w:rPr>
        <w:t>fatigue and fracture as a result of cyclic loading.</w:t>
      </w:r>
    </w:p>
    <w:p w14:paraId="14549781" w14:textId="77777777" w:rsidR="00D726CE" w:rsidRPr="001F04CD" w:rsidRDefault="00D726CE" w:rsidP="001639ED">
      <w:pPr>
        <w:pStyle w:val="TSBullet2Circle"/>
        <w:numPr>
          <w:ilvl w:val="0"/>
          <w:numId w:val="9"/>
        </w:numPr>
        <w:spacing w:before="120" w:after="0"/>
        <w:rPr>
          <w:sz w:val="24"/>
        </w:rPr>
      </w:pPr>
      <w:r w:rsidRPr="001F04CD">
        <w:rPr>
          <w:sz w:val="24"/>
        </w:rPr>
        <w:t xml:space="preserve">All the relevant failure modes and sequences for the given design have been considered, for example: </w:t>
      </w:r>
    </w:p>
    <w:p w14:paraId="0C44F0E8" w14:textId="77777777" w:rsidR="00D726CE" w:rsidRDefault="00D726CE" w:rsidP="00D726CE">
      <w:pPr>
        <w:pStyle w:val="Bulletlist2"/>
        <w:ind w:left="3119"/>
      </w:pPr>
      <w:r>
        <w:t xml:space="preserve">damage to shielding, moderator or radioactive material resulting in burn-off, melting or slumping; </w:t>
      </w:r>
    </w:p>
    <w:p w14:paraId="4BDA9ADE" w14:textId="77777777" w:rsidR="00D726CE" w:rsidRPr="009842FC" w:rsidRDefault="00D726CE" w:rsidP="00D726CE">
      <w:pPr>
        <w:pStyle w:val="Bulletlist2"/>
        <w:ind w:left="3119"/>
        <w:rPr>
          <w:szCs w:val="24"/>
        </w:rPr>
      </w:pPr>
      <w:r w:rsidRPr="009842FC">
        <w:rPr>
          <w:szCs w:val="24"/>
        </w:rPr>
        <w:t xml:space="preserve">relocation or re-arrangement of the radioactive material contents; </w:t>
      </w:r>
    </w:p>
    <w:p w14:paraId="1C742565" w14:textId="77777777" w:rsidR="00D726CE" w:rsidRPr="009842FC" w:rsidRDefault="00D726CE" w:rsidP="00D726CE">
      <w:pPr>
        <w:pStyle w:val="Bulletlist2"/>
        <w:ind w:left="3119"/>
        <w:rPr>
          <w:szCs w:val="24"/>
        </w:rPr>
      </w:pPr>
      <w:r w:rsidRPr="009842FC">
        <w:rPr>
          <w:szCs w:val="24"/>
        </w:rPr>
        <w:t>water ingress; and</w:t>
      </w:r>
    </w:p>
    <w:p w14:paraId="2ECB5900" w14:textId="6AE9D89F" w:rsidR="00D726CE" w:rsidRPr="009842FC" w:rsidRDefault="00D726CE" w:rsidP="00D726CE">
      <w:pPr>
        <w:pStyle w:val="Bulletlist2"/>
        <w:ind w:left="3119"/>
        <w:rPr>
          <w:szCs w:val="24"/>
        </w:rPr>
      </w:pPr>
      <w:r w:rsidRPr="009842FC">
        <w:rPr>
          <w:szCs w:val="24"/>
        </w:rPr>
        <w:t>low temperature brittle failure or high temperature creep failure of containment components, particularly the seals (</w:t>
      </w:r>
      <w:r w:rsidR="002D7BF6">
        <w:rPr>
          <w:szCs w:val="24"/>
        </w:rPr>
        <w:t xml:space="preserve">refer to </w:t>
      </w:r>
      <w:r w:rsidR="002D7BF6" w:rsidRPr="00702CE4">
        <w:rPr>
          <w:szCs w:val="24"/>
        </w:rPr>
        <w:t>Appendix 2</w:t>
      </w:r>
      <w:r w:rsidRPr="009842FC">
        <w:rPr>
          <w:szCs w:val="24"/>
        </w:rPr>
        <w:t>).</w:t>
      </w:r>
    </w:p>
    <w:p w14:paraId="4A222F83" w14:textId="77777777" w:rsidR="00D726CE" w:rsidRPr="00187B2C" w:rsidRDefault="00D726CE" w:rsidP="00D726CE">
      <w:pPr>
        <w:pStyle w:val="F9-Paragraph"/>
      </w:pPr>
      <w:r w:rsidRPr="00187B2C">
        <w:lastRenderedPageBreak/>
        <w:t xml:space="preserve">In addition, the </w:t>
      </w:r>
      <w:r>
        <w:t>PDSR</w:t>
      </w:r>
      <w:r w:rsidRPr="00187B2C">
        <w:t xml:space="preserve"> must be internally consistent. There must be a clear link between the referenced documents, supporting evidence and the main safety case documentation (golden thread).</w:t>
      </w:r>
    </w:p>
    <w:p w14:paraId="1C859E9E" w14:textId="61F68211" w:rsidR="00D726CE" w:rsidRDefault="00D726CE" w:rsidP="00D726CE">
      <w:pPr>
        <w:pStyle w:val="Heading2"/>
      </w:pPr>
      <w:bookmarkStart w:id="14" w:name="_Toc107315201"/>
      <w:r>
        <w:t xml:space="preserve">Deep </w:t>
      </w:r>
      <w:r w:rsidR="00663E08">
        <w:t>d</w:t>
      </w:r>
      <w:r>
        <w:t xml:space="preserve">ive </w:t>
      </w:r>
      <w:r w:rsidR="00663E08">
        <w:t>a</w:t>
      </w:r>
      <w:r>
        <w:t xml:space="preserve">ssessment </w:t>
      </w:r>
      <w:r w:rsidR="00663E08">
        <w:t>a</w:t>
      </w:r>
      <w:r>
        <w:t>pproach</w:t>
      </w:r>
      <w:bookmarkEnd w:id="14"/>
    </w:p>
    <w:p w14:paraId="4D22C7B3" w14:textId="3B34B793" w:rsidR="00D726CE" w:rsidRDefault="00D726CE" w:rsidP="00D726CE">
      <w:pPr>
        <w:pStyle w:val="F9-Paragraph"/>
        <w:rPr>
          <w:lang w:eastAsia="en-GB"/>
        </w:rPr>
      </w:pPr>
      <w:bookmarkStart w:id="15" w:name="_Ref107306398"/>
      <w:r>
        <w:t xml:space="preserve">Depending on the application type (new, renewal, validation, modification) and the design’s technical aspects, the PDSR may be sampled at a more in-depth level. The deep dive assessments </w:t>
      </w:r>
      <w:r w:rsidRPr="00187B2C">
        <w:t>should target PDSR aspects that address higher risk and</w:t>
      </w:r>
      <w:r w:rsidR="00663E08">
        <w:t xml:space="preserve"> / o</w:t>
      </w:r>
      <w:r w:rsidRPr="00187B2C">
        <w:t>r where the claims of compliance require significant amounts or complexity of evidence to support them</w:t>
      </w:r>
      <w:r>
        <w:t xml:space="preserve">. </w:t>
      </w:r>
    </w:p>
    <w:p w14:paraId="4A53EFA0" w14:textId="31F564BC" w:rsidR="00D726CE" w:rsidRPr="00187B2C" w:rsidRDefault="00D726CE" w:rsidP="00D726CE">
      <w:pPr>
        <w:pStyle w:val="F9-Paragraph"/>
      </w:pPr>
      <w:r w:rsidRPr="00187B2C">
        <w:t>The deep dive assessment approach is similar to that addressed in</w:t>
      </w:r>
      <w:r w:rsidR="00663E08">
        <w:t xml:space="preserve"> section</w:t>
      </w:r>
      <w:r w:rsidRPr="00187B2C">
        <w:t xml:space="preserve"> </w:t>
      </w:r>
      <w:r w:rsidR="00663E08">
        <w:fldChar w:fldCharType="begin"/>
      </w:r>
      <w:r w:rsidR="00663E08">
        <w:instrText xml:space="preserve"> REF _Ref225152818 \r \h </w:instrText>
      </w:r>
      <w:r w:rsidR="00663E08">
        <w:fldChar w:fldCharType="separate"/>
      </w:r>
      <w:r w:rsidR="00663E08">
        <w:rPr>
          <w:cs/>
        </w:rPr>
        <w:t>‎</w:t>
      </w:r>
      <w:r w:rsidR="00663E08">
        <w:t>5.2</w:t>
      </w:r>
      <w:r w:rsidR="00663E08">
        <w:fldChar w:fldCharType="end"/>
      </w:r>
      <w:r>
        <w:t xml:space="preserve"> </w:t>
      </w:r>
      <w:r w:rsidRPr="007E344F">
        <w:t>but with additional depth of review. To support these deep dive assessments, more detailed supporting guidance to the requirements in SSR-6</w:t>
      </w:r>
      <w:r w:rsidR="00663E08">
        <w:t xml:space="preserve"> </w:t>
      </w:r>
      <w:sdt>
        <w:sdtPr>
          <w:id w:val="-1200313052"/>
          <w:citation/>
        </w:sdtPr>
        <w:sdtContent>
          <w:r w:rsidR="00663E08">
            <w:fldChar w:fldCharType="begin"/>
          </w:r>
          <w:r w:rsidR="00663E08">
            <w:instrText xml:space="preserve"> CITATION IAE184 \l 2057 </w:instrText>
          </w:r>
          <w:r w:rsidR="00663E08">
            <w:fldChar w:fldCharType="separate"/>
          </w:r>
          <w:r w:rsidR="00663E08">
            <w:rPr>
              <w:noProof/>
            </w:rPr>
            <w:t>[5]</w:t>
          </w:r>
          <w:r w:rsidR="00663E08">
            <w:fldChar w:fldCharType="end"/>
          </w:r>
        </w:sdtContent>
      </w:sdt>
      <w:r w:rsidRPr="007E344F">
        <w:t xml:space="preserve"> is provided in SSG-26</w:t>
      </w:r>
      <w:r w:rsidR="00663E08">
        <w:t xml:space="preserve"> </w:t>
      </w:r>
      <w:sdt>
        <w:sdtPr>
          <w:id w:val="1504247900"/>
          <w:citation/>
        </w:sdtPr>
        <w:sdtContent>
          <w:r w:rsidR="00663E08">
            <w:fldChar w:fldCharType="begin"/>
          </w:r>
          <w:r w:rsidR="00663E08">
            <w:instrText xml:space="preserve"> CITATION IAE188 \l 2057 </w:instrText>
          </w:r>
          <w:r w:rsidR="00663E08">
            <w:fldChar w:fldCharType="separate"/>
          </w:r>
          <w:r w:rsidR="00663E08">
            <w:rPr>
              <w:noProof/>
            </w:rPr>
            <w:t>[9]</w:t>
          </w:r>
          <w:r w:rsidR="00663E08">
            <w:fldChar w:fldCharType="end"/>
          </w:r>
        </w:sdtContent>
      </w:sdt>
      <w:r w:rsidRPr="007E344F">
        <w:t>.</w:t>
      </w:r>
    </w:p>
    <w:bookmarkEnd w:id="15"/>
    <w:p w14:paraId="111C9F8D" w14:textId="77777777" w:rsidR="00D726CE" w:rsidRPr="00187B2C" w:rsidRDefault="00D726CE" w:rsidP="00D726CE">
      <w:pPr>
        <w:pStyle w:val="F9-Paragraph"/>
      </w:pPr>
      <w:r w:rsidRPr="00187B2C">
        <w:t>The assessment also needs to ascertain that the PDSR supporting evidence is complete and supports the claims of compliance</w:t>
      </w:r>
      <w:r>
        <w:t>, for example:</w:t>
      </w:r>
      <w:r w:rsidRPr="00187B2C">
        <w:t xml:space="preserve"> </w:t>
      </w:r>
    </w:p>
    <w:p w14:paraId="12219035" w14:textId="77777777" w:rsidR="00D726CE" w:rsidRPr="0040219B" w:rsidRDefault="00D726CE" w:rsidP="00663E08">
      <w:pPr>
        <w:pStyle w:val="NumList2"/>
      </w:pPr>
      <w:r w:rsidRPr="0040219B">
        <w:t>Where analytical substantiation is provided:</w:t>
      </w:r>
    </w:p>
    <w:p w14:paraId="2CA60CA2" w14:textId="77777777" w:rsidR="00D726CE" w:rsidRPr="0040219B" w:rsidRDefault="00D726CE" w:rsidP="00663E08">
      <w:pPr>
        <w:pStyle w:val="BulletList3"/>
      </w:pPr>
      <w:r w:rsidRPr="0040219B">
        <w:t xml:space="preserve">calculation methods have good provenance and pedigree, </w:t>
      </w:r>
    </w:p>
    <w:p w14:paraId="793F7259" w14:textId="7F1EC52A" w:rsidR="00D726CE" w:rsidRPr="0040219B" w:rsidRDefault="00D726CE" w:rsidP="00663E08">
      <w:pPr>
        <w:pStyle w:val="BulletList3"/>
      </w:pPr>
      <w:r w:rsidRPr="0040219B">
        <w:t>are verified and validated (</w:t>
      </w:r>
      <w:r w:rsidR="00663E08">
        <w:t>refer to</w:t>
      </w:r>
      <w:r w:rsidRPr="0040219B">
        <w:t xml:space="preserve"> paragraphs 2.24 to 2.29 of</w:t>
      </w:r>
      <w:r w:rsidR="00663E08">
        <w:t xml:space="preserve"> </w:t>
      </w:r>
      <w:sdt>
        <w:sdtPr>
          <w:id w:val="1082183293"/>
          <w:citation/>
        </w:sdtPr>
        <w:sdtContent>
          <w:r w:rsidR="00663E08">
            <w:fldChar w:fldCharType="begin"/>
          </w:r>
          <w:r w:rsidR="00663E08">
            <w:instrText xml:space="preserve"> CITATION ONR2013 \l 2057 </w:instrText>
          </w:r>
          <w:r w:rsidR="00663E08">
            <w:fldChar w:fldCharType="separate"/>
          </w:r>
          <w:r w:rsidR="00663E08" w:rsidRPr="00663E08">
            <w:rPr>
              <w:noProof/>
            </w:rPr>
            <w:t>[1]</w:t>
          </w:r>
          <w:r w:rsidR="00663E08">
            <w:fldChar w:fldCharType="end"/>
          </w:r>
        </w:sdtContent>
      </w:sdt>
      <w:r w:rsidRPr="0040219B">
        <w:t xml:space="preserve">), and </w:t>
      </w:r>
    </w:p>
    <w:p w14:paraId="72D60BEF" w14:textId="0FCEBCDF" w:rsidR="00D726CE" w:rsidRPr="00663E08" w:rsidRDefault="00D726CE" w:rsidP="001639ED">
      <w:pPr>
        <w:pStyle w:val="BulletList3"/>
      </w:pPr>
      <w:r w:rsidRPr="0040219B">
        <w:t xml:space="preserve">use valid and verified input data. </w:t>
      </w:r>
    </w:p>
    <w:p w14:paraId="1C40396F" w14:textId="093069E4" w:rsidR="00D726CE" w:rsidRPr="0040219B" w:rsidRDefault="00D726CE" w:rsidP="00663E08">
      <w:pPr>
        <w:pStyle w:val="F9-Paragraph"/>
        <w:numPr>
          <w:ilvl w:val="0"/>
          <w:numId w:val="0"/>
        </w:numPr>
        <w:ind w:left="851"/>
      </w:pPr>
      <w:r w:rsidRPr="00663E08">
        <w:rPr>
          <w:b/>
          <w:bCs/>
        </w:rPr>
        <w:t>Note</w:t>
      </w:r>
      <w:r w:rsidRPr="0040219B">
        <w:t>: Certain calculations will require specialist assessment by a subject matter expert</w:t>
      </w:r>
      <w:r>
        <w:t>. Examples include</w:t>
      </w:r>
      <w:r w:rsidRPr="0040219B">
        <w:t xml:space="preserve"> those involving new/non-standard</w:t>
      </w:r>
      <w:r w:rsidR="00663E08">
        <w:t xml:space="preserve"> </w:t>
      </w:r>
      <w:r w:rsidRPr="0040219B">
        <w:t>/</w:t>
      </w:r>
      <w:r w:rsidR="00663E08">
        <w:t xml:space="preserve"> </w:t>
      </w:r>
      <w:r w:rsidRPr="0040219B">
        <w:t>untested technology, or based on bespoke or in-house models.</w:t>
      </w:r>
      <w:r w:rsidR="002D7BF6">
        <w:t xml:space="preserve"> </w:t>
      </w:r>
      <w:r w:rsidR="00663E08">
        <w:br/>
      </w:r>
      <w:r w:rsidRPr="0040219B">
        <w:t xml:space="preserve">The requirement for a specialist assessment </w:t>
      </w:r>
      <w:r>
        <w:t>should</w:t>
      </w:r>
      <w:r w:rsidRPr="0040219B">
        <w:t xml:space="preserve"> be determined by the Project Inspector in consultation with the </w:t>
      </w:r>
      <w:r w:rsidR="00663E08">
        <w:t>Head of Profession and / or the Head of Regulation</w:t>
      </w:r>
      <w:r w:rsidRPr="0040219B">
        <w:t>. The need for a specialist assessment can be minimised if the calculation methods in question has been validated and verified.</w:t>
      </w:r>
    </w:p>
    <w:p w14:paraId="66E80F85" w14:textId="5D097EF6" w:rsidR="00D726CE" w:rsidRPr="00663E08" w:rsidRDefault="00D726CE" w:rsidP="00663E08">
      <w:pPr>
        <w:pStyle w:val="NumList2"/>
        <w:ind w:left="1701"/>
      </w:pPr>
      <w:r w:rsidRPr="00663E08">
        <w:t>Where substantiation was by means of physical testing, the test specimen must be demonstrated to be sufficiently similar to the production or approved module, and test procedures must be as prescribed in SSR-6</w:t>
      </w:r>
      <w:r w:rsidR="00663E08">
        <w:t>,</w:t>
      </w:r>
      <w:r w:rsidRPr="00663E08">
        <w:t xml:space="preserve"> Sections VI and VII </w:t>
      </w:r>
      <w:sdt>
        <w:sdtPr>
          <w:id w:val="-1631164349"/>
          <w:citation/>
        </w:sdtPr>
        <w:sdtContent>
          <w:r w:rsidR="00663E08">
            <w:fldChar w:fldCharType="begin"/>
          </w:r>
          <w:r w:rsidR="00663E08">
            <w:instrText xml:space="preserve"> CITATION IAE184 \l 2057 </w:instrText>
          </w:r>
          <w:r w:rsidR="00663E08">
            <w:fldChar w:fldCharType="separate"/>
          </w:r>
          <w:r w:rsidR="00663E08" w:rsidRPr="00663E08">
            <w:t>[5]</w:t>
          </w:r>
          <w:r w:rsidR="00663E08">
            <w:fldChar w:fldCharType="end"/>
          </w:r>
        </w:sdtContent>
      </w:sdt>
      <w:r w:rsidR="00663E08">
        <w:t xml:space="preserve"> </w:t>
      </w:r>
      <w:r w:rsidRPr="00663E08">
        <w:t>(</w:t>
      </w:r>
      <w:r w:rsidR="00663E08">
        <w:t>refer to p</w:t>
      </w:r>
      <w:r w:rsidRPr="00663E08">
        <w:t xml:space="preserve">ara </w:t>
      </w:r>
      <w:r w:rsidRPr="00663E08">
        <w:fldChar w:fldCharType="begin"/>
      </w:r>
      <w:r w:rsidRPr="00663E08">
        <w:instrText xml:space="preserve"> REF _Ref95298952 \r \h </w:instrText>
      </w:r>
      <w:r w:rsidR="00663E08">
        <w:instrText xml:space="preserve"> \* MERGEFORMAT </w:instrText>
      </w:r>
      <w:r w:rsidRPr="00663E08">
        <w:fldChar w:fldCharType="separate"/>
      </w:r>
      <w:r w:rsidRPr="00663E08">
        <w:t>26</w:t>
      </w:r>
      <w:r w:rsidRPr="00663E08">
        <w:fldChar w:fldCharType="end"/>
      </w:r>
      <w:r w:rsidRPr="00663E08">
        <w:t xml:space="preserve"> for examples of issues that should be considered).</w:t>
      </w:r>
    </w:p>
    <w:p w14:paraId="6FA843FF" w14:textId="03953FE4" w:rsidR="00D726CE" w:rsidRDefault="00D726CE" w:rsidP="00D726CE">
      <w:pPr>
        <w:pStyle w:val="Heading2"/>
      </w:pPr>
      <w:bookmarkStart w:id="16" w:name="_Toc107315202"/>
      <w:r>
        <w:t xml:space="preserve">Guidance for </w:t>
      </w:r>
      <w:r w:rsidR="00663E08">
        <w:t>s</w:t>
      </w:r>
      <w:r>
        <w:t xml:space="preserve">pecific </w:t>
      </w:r>
      <w:r w:rsidR="00663E08">
        <w:t>a</w:t>
      </w:r>
      <w:r>
        <w:t xml:space="preserve">pplication </w:t>
      </w:r>
      <w:r w:rsidR="00663E08">
        <w:t>t</w:t>
      </w:r>
      <w:r>
        <w:t>ypes</w:t>
      </w:r>
      <w:bookmarkEnd w:id="16"/>
    </w:p>
    <w:p w14:paraId="25456FF2" w14:textId="584E03BD" w:rsidR="00D726CE" w:rsidRPr="009446D3" w:rsidRDefault="00D726CE" w:rsidP="00D726CE">
      <w:pPr>
        <w:pStyle w:val="F9-Paragraph"/>
      </w:pPr>
      <w:r w:rsidRPr="009446D3">
        <w:t xml:space="preserve">Guidance on the appropriate levels of permissioning assessment required for the different types of applications is provided in Table 1 of the </w:t>
      </w:r>
      <w:r w:rsidR="00663E08">
        <w:t xml:space="preserve">transport </w:t>
      </w:r>
      <w:r w:rsidRPr="009446D3">
        <w:t xml:space="preserve">permissioning guide </w:t>
      </w:r>
      <w:sdt>
        <w:sdtPr>
          <w:id w:val="-819276209"/>
          <w:citation/>
        </w:sdtPr>
        <w:sdtContent>
          <w:r w:rsidR="00663E08">
            <w:fldChar w:fldCharType="begin"/>
          </w:r>
          <w:r w:rsidR="00663E08">
            <w:instrText xml:space="preserve"> CITATION ONR269 \l 2057 </w:instrText>
          </w:r>
          <w:r w:rsidR="00663E08">
            <w:fldChar w:fldCharType="separate"/>
          </w:r>
          <w:r w:rsidR="00663E08">
            <w:rPr>
              <w:noProof/>
            </w:rPr>
            <w:t>[4]</w:t>
          </w:r>
          <w:r w:rsidR="00663E08">
            <w:fldChar w:fldCharType="end"/>
          </w:r>
        </w:sdtContent>
      </w:sdt>
      <w:r w:rsidR="00663E08">
        <w:t>.</w:t>
      </w:r>
    </w:p>
    <w:p w14:paraId="73E45660" w14:textId="413197AA" w:rsidR="00D726CE" w:rsidRDefault="00D726CE" w:rsidP="00D726CE">
      <w:pPr>
        <w:pStyle w:val="Heading2"/>
      </w:pPr>
      <w:bookmarkStart w:id="17" w:name="_Toc107315204"/>
      <w:r>
        <w:lastRenderedPageBreak/>
        <w:t xml:space="preserve">Engineering </w:t>
      </w:r>
      <w:r w:rsidR="00663E08">
        <w:t>a</w:t>
      </w:r>
      <w:r>
        <w:t xml:space="preserve">ssessment </w:t>
      </w:r>
      <w:r w:rsidR="00663E08">
        <w:t>o</w:t>
      </w:r>
      <w:r>
        <w:t>utputs</w:t>
      </w:r>
      <w:bookmarkEnd w:id="17"/>
    </w:p>
    <w:p w14:paraId="19D29B4F" w14:textId="77777777" w:rsidR="00D726CE" w:rsidRPr="00187B2C" w:rsidRDefault="00D726CE" w:rsidP="00D726CE">
      <w:pPr>
        <w:pStyle w:val="F9-Paragraph"/>
      </w:pPr>
      <w:r w:rsidRPr="00187B2C">
        <w:t>The engineering assessment outputs are:</w:t>
      </w:r>
    </w:p>
    <w:p w14:paraId="3F9CF80C" w14:textId="77777777" w:rsidR="00D726CE" w:rsidRPr="00663E08" w:rsidRDefault="00D726CE" w:rsidP="001639ED">
      <w:pPr>
        <w:pStyle w:val="NumList2"/>
        <w:numPr>
          <w:ilvl w:val="1"/>
          <w:numId w:val="10"/>
        </w:numPr>
        <w:rPr>
          <w:rFonts w:cs="Arial"/>
        </w:rPr>
      </w:pPr>
      <w:r w:rsidRPr="00663E08">
        <w:rPr>
          <w:rFonts w:cs="Arial"/>
        </w:rPr>
        <w:t>The Q1 Question Set, which:</w:t>
      </w:r>
    </w:p>
    <w:p w14:paraId="03E4AFBE" w14:textId="77777777" w:rsidR="00D726CE" w:rsidRPr="0040219B" w:rsidRDefault="00D726CE" w:rsidP="00663E08">
      <w:pPr>
        <w:pStyle w:val="BulletList3"/>
      </w:pPr>
      <w:r w:rsidRPr="0040219B">
        <w:t xml:space="preserve">Lists the set of </w:t>
      </w:r>
      <w:r>
        <w:t>Regulatory Queries (RQ)</w:t>
      </w:r>
      <w:r w:rsidRPr="0040219B">
        <w:t xml:space="preserve"> raised with the Transport duty-holder during the course of the assessment.</w:t>
      </w:r>
    </w:p>
    <w:p w14:paraId="7736B528" w14:textId="77777777" w:rsidR="00D726CE" w:rsidRPr="0040219B" w:rsidRDefault="00D726CE" w:rsidP="00663E08">
      <w:pPr>
        <w:pStyle w:val="BulletList3"/>
      </w:pPr>
      <w:r w:rsidRPr="0040219B">
        <w:t>Provides a means of recording the interaction history with the duty-holder to resolve the issues as well as the inspector’s final sentencing of the issues.</w:t>
      </w:r>
    </w:p>
    <w:p w14:paraId="49BD5376" w14:textId="7A36DBE3" w:rsidR="00D726CE" w:rsidRPr="0040219B" w:rsidRDefault="00D726CE" w:rsidP="001639ED">
      <w:pPr>
        <w:pStyle w:val="NumList2"/>
        <w:numPr>
          <w:ilvl w:val="1"/>
          <w:numId w:val="10"/>
        </w:numPr>
        <w:rPr>
          <w:rFonts w:cs="Arial"/>
        </w:rPr>
      </w:pPr>
      <w:r w:rsidRPr="0040219B">
        <w:rPr>
          <w:rFonts w:cs="Arial"/>
        </w:rPr>
        <w:t>The Assessment Report, which:</w:t>
      </w:r>
    </w:p>
    <w:p w14:paraId="7F37BD1D" w14:textId="77777777" w:rsidR="00D726CE" w:rsidRPr="0040219B" w:rsidRDefault="00D726CE" w:rsidP="00663E08">
      <w:pPr>
        <w:pStyle w:val="BulletList3"/>
      </w:pPr>
      <w:r w:rsidRPr="0040219B">
        <w:t xml:space="preserve">Records the assessment, including a definite statement of whether (or not) the regulatory requirements </w:t>
      </w:r>
      <w:r>
        <w:t xml:space="preserve">are judged to </w:t>
      </w:r>
      <w:r w:rsidRPr="0040219B">
        <w:t>have been met by the</w:t>
      </w:r>
      <w:r>
        <w:t xml:space="preserve"> PDSR</w:t>
      </w:r>
      <w:r w:rsidRPr="0040219B">
        <w:t>.</w:t>
      </w:r>
    </w:p>
    <w:p w14:paraId="185F0D47" w14:textId="77777777" w:rsidR="00D726CE" w:rsidRPr="0040219B" w:rsidRDefault="00D726CE" w:rsidP="00663E08">
      <w:pPr>
        <w:pStyle w:val="BulletList3"/>
      </w:pPr>
      <w:r w:rsidRPr="0040219B">
        <w:t>Records the reasons for that statement.</w:t>
      </w:r>
    </w:p>
    <w:p w14:paraId="05C8D8F8" w14:textId="2D85CE7A" w:rsidR="00D726CE" w:rsidRDefault="00663E08" w:rsidP="00663E08">
      <w:pPr>
        <w:pStyle w:val="F9-Paragraph"/>
        <w:numPr>
          <w:ilvl w:val="0"/>
          <w:numId w:val="0"/>
        </w:numPr>
        <w:ind w:left="851"/>
      </w:pPr>
      <w:r w:rsidRPr="00663E08">
        <w:rPr>
          <w:b/>
          <w:bCs/>
        </w:rPr>
        <w:t>N</w:t>
      </w:r>
      <w:r w:rsidR="00D726CE" w:rsidRPr="00663E08">
        <w:rPr>
          <w:b/>
          <w:bCs/>
        </w:rPr>
        <w:t>ote</w:t>
      </w:r>
      <w:r w:rsidR="00D726CE">
        <w:t>:</w:t>
      </w:r>
      <w:r w:rsidR="00D726CE" w:rsidRPr="0040219B">
        <w:t xml:space="preserve"> Guidance on the different levels of report by application type is provided in</w:t>
      </w:r>
      <w:r>
        <w:t xml:space="preserve"> </w:t>
      </w:r>
      <w:sdt>
        <w:sdtPr>
          <w:id w:val="-130476252"/>
          <w:citation/>
        </w:sdtPr>
        <w:sdtContent>
          <w:r>
            <w:fldChar w:fldCharType="begin"/>
          </w:r>
          <w:r>
            <w:instrText xml:space="preserve"> CITATION ONR269 \l 2057 </w:instrText>
          </w:r>
          <w:r>
            <w:fldChar w:fldCharType="separate"/>
          </w:r>
          <w:r>
            <w:rPr>
              <w:noProof/>
            </w:rPr>
            <w:t>[4]</w:t>
          </w:r>
          <w:r>
            <w:fldChar w:fldCharType="end"/>
          </w:r>
        </w:sdtContent>
      </w:sdt>
      <w:r w:rsidR="00D726CE" w:rsidRPr="0040219B">
        <w:t>.</w:t>
      </w:r>
    </w:p>
    <w:p w14:paraId="58A2669C" w14:textId="77777777" w:rsidR="001057A9" w:rsidRDefault="001057A9" w:rsidP="00663E08">
      <w:pPr>
        <w:pStyle w:val="F9-Paragraph"/>
        <w:numPr>
          <w:ilvl w:val="0"/>
          <w:numId w:val="0"/>
        </w:numPr>
        <w:ind w:left="851"/>
      </w:pPr>
    </w:p>
    <w:p w14:paraId="497CA25E" w14:textId="77777777" w:rsidR="001057A9" w:rsidRDefault="001057A9" w:rsidP="00663E08">
      <w:pPr>
        <w:pStyle w:val="F9-Paragraph"/>
        <w:numPr>
          <w:ilvl w:val="0"/>
          <w:numId w:val="0"/>
        </w:numPr>
        <w:ind w:left="851"/>
        <w:sectPr w:rsidR="001057A9" w:rsidSect="00EA2C19">
          <w:pgSz w:w="11906" w:h="16838" w:code="9"/>
          <w:pgMar w:top="1440" w:right="1440" w:bottom="1440" w:left="1440" w:header="397" w:footer="397" w:gutter="0"/>
          <w:cols w:space="312"/>
          <w:docGrid w:linePitch="360"/>
        </w:sectPr>
      </w:pPr>
    </w:p>
    <w:p w14:paraId="720874FA" w14:textId="7B99AF13" w:rsidR="001057A9" w:rsidRDefault="001057A9" w:rsidP="001057A9">
      <w:pPr>
        <w:pStyle w:val="Heading1"/>
      </w:pPr>
      <w:bookmarkStart w:id="18" w:name="_Toc225154402"/>
      <w:r>
        <w:lastRenderedPageBreak/>
        <w:t>Advice to inspectors</w:t>
      </w:r>
      <w:bookmarkEnd w:id="18"/>
    </w:p>
    <w:p w14:paraId="219CBF40" w14:textId="4EA6BC9C" w:rsidR="001057A9" w:rsidRDefault="001057A9" w:rsidP="001057A9">
      <w:pPr>
        <w:pStyle w:val="F9-Paragraph"/>
        <w:rPr>
          <w:lang w:eastAsia="en-GB"/>
        </w:rPr>
      </w:pPr>
      <w:r>
        <w:t xml:space="preserve">The following advice offers supplementary guidance on specific package performance requirements and should be considered in combination with the requirements and guidance in SSR-6 and SSG-26 </w:t>
      </w:r>
      <w:sdt>
        <w:sdtPr>
          <w:id w:val="-463038154"/>
          <w:citation/>
        </w:sdtPr>
        <w:sdtContent>
          <w:r>
            <w:fldChar w:fldCharType="begin"/>
          </w:r>
          <w:r>
            <w:instrText xml:space="preserve"> CITATION IAE184 \l 2057  \m IAE188</w:instrText>
          </w:r>
          <w:r>
            <w:fldChar w:fldCharType="separate"/>
          </w:r>
          <w:r>
            <w:rPr>
              <w:noProof/>
            </w:rPr>
            <w:t>[5, 9]</w:t>
          </w:r>
          <w:r>
            <w:fldChar w:fldCharType="end"/>
          </w:r>
        </w:sdtContent>
      </w:sdt>
      <w:r>
        <w:t xml:space="preserve">. </w:t>
      </w:r>
      <w:r w:rsidRPr="003059EC">
        <w:t xml:space="preserve">Those with specific importance to mechanical engineering assessment are </w:t>
      </w:r>
      <w:r>
        <w:t>identified in the following sections.</w:t>
      </w:r>
    </w:p>
    <w:p w14:paraId="1561CF4C" w14:textId="77777777" w:rsidR="001057A9" w:rsidRDefault="001057A9" w:rsidP="001057A9">
      <w:pPr>
        <w:pStyle w:val="Heading2"/>
      </w:pPr>
      <w:bookmarkStart w:id="19" w:name="_Toc99634358"/>
      <w:bookmarkStart w:id="20" w:name="_Toc107315206"/>
      <w:r>
        <w:t>Key definitions</w:t>
      </w:r>
      <w:bookmarkEnd w:id="19"/>
      <w:bookmarkEnd w:id="20"/>
    </w:p>
    <w:p w14:paraId="645A504D" w14:textId="1FA68E56" w:rsidR="001057A9" w:rsidRPr="003059EC" w:rsidRDefault="001057A9" w:rsidP="001057A9">
      <w:pPr>
        <w:pStyle w:val="F9-Paragraph"/>
      </w:pPr>
      <w:bookmarkStart w:id="21" w:name="_Ref95740810"/>
      <w:r w:rsidRPr="003059EC">
        <w:t>The requirements within SSR-6 include reference to aspects of the design which have specific meaning, which affect the interpretation. Words with specific definitions within SSR-6 are written in italics and defined in Section II</w:t>
      </w:r>
      <w:r>
        <w:t xml:space="preserve"> </w:t>
      </w:r>
      <w:sdt>
        <w:sdtPr>
          <w:id w:val="856005181"/>
          <w:citation/>
        </w:sdtPr>
        <w:sdtContent>
          <w:r>
            <w:fldChar w:fldCharType="begin"/>
          </w:r>
          <w:r>
            <w:instrText xml:space="preserve"> CITATION IAE184 \l 2057 </w:instrText>
          </w:r>
          <w:r>
            <w:fldChar w:fldCharType="separate"/>
          </w:r>
          <w:r>
            <w:rPr>
              <w:noProof/>
            </w:rPr>
            <w:t>[5]</w:t>
          </w:r>
          <w:r>
            <w:fldChar w:fldCharType="end"/>
          </w:r>
        </w:sdtContent>
      </w:sdt>
      <w:r w:rsidRPr="003059EC">
        <w:t xml:space="preserve">. Inspectors should </w:t>
      </w:r>
      <w:r>
        <w:t>be</w:t>
      </w:r>
      <w:r w:rsidRPr="003059EC">
        <w:t xml:space="preserve"> familiar with all the definitions.</w:t>
      </w:r>
      <w:bookmarkEnd w:id="21"/>
    </w:p>
    <w:p w14:paraId="77C794ED" w14:textId="3617705D" w:rsidR="001057A9" w:rsidRPr="001057A9" w:rsidRDefault="001057A9" w:rsidP="001057A9">
      <w:pPr>
        <w:pStyle w:val="Bulletlist1"/>
      </w:pPr>
      <w:r w:rsidRPr="001057A9">
        <w:t>Containment system – SSR-6</w:t>
      </w:r>
      <w:r>
        <w:t>, pa</w:t>
      </w:r>
      <w:r w:rsidRPr="001057A9">
        <w:t>ra 213].</w:t>
      </w:r>
    </w:p>
    <w:p w14:paraId="3EA94B13" w14:textId="73659FF5" w:rsidR="001057A9" w:rsidRPr="001057A9" w:rsidRDefault="001057A9" w:rsidP="001057A9">
      <w:pPr>
        <w:pStyle w:val="Bulletlist1"/>
      </w:pPr>
      <w:r w:rsidRPr="001057A9">
        <w:t>Maximum normal operating pressure – SSR-6</w:t>
      </w:r>
      <w:r>
        <w:t>,</w:t>
      </w:r>
      <w:r w:rsidRPr="001057A9">
        <w:t xml:space="preserve"> para 229.</w:t>
      </w:r>
    </w:p>
    <w:p w14:paraId="7FB1DEDB" w14:textId="0B87CA39" w:rsidR="001057A9" w:rsidRPr="001057A9" w:rsidRDefault="001057A9" w:rsidP="001057A9">
      <w:pPr>
        <w:pStyle w:val="Bulletlist1"/>
      </w:pPr>
      <w:r w:rsidRPr="001057A9">
        <w:t>Package – SSR-6</w:t>
      </w:r>
      <w:r>
        <w:t>,</w:t>
      </w:r>
      <w:r w:rsidRPr="001057A9">
        <w:t xml:space="preserve"> para 231]. </w:t>
      </w:r>
    </w:p>
    <w:p w14:paraId="65BF7849" w14:textId="0ECA8CCA" w:rsidR="001057A9" w:rsidRPr="001057A9" w:rsidRDefault="001057A9" w:rsidP="001057A9">
      <w:pPr>
        <w:pStyle w:val="Bulletlist1"/>
      </w:pPr>
      <w:r w:rsidRPr="001057A9">
        <w:t>Packaging – SSR-6</w:t>
      </w:r>
      <w:r>
        <w:t>,</w:t>
      </w:r>
      <w:r w:rsidRPr="001057A9">
        <w:t xml:space="preserve"> para 232.</w:t>
      </w:r>
    </w:p>
    <w:p w14:paraId="7D7664C1" w14:textId="77777777" w:rsidR="001057A9" w:rsidRDefault="001057A9" w:rsidP="001057A9">
      <w:pPr>
        <w:pStyle w:val="Heading2"/>
      </w:pPr>
      <w:bookmarkStart w:id="22" w:name="_Toc107315207"/>
      <w:r>
        <w:t>General requirements for all packaging and packages</w:t>
      </w:r>
      <w:bookmarkEnd w:id="22"/>
    </w:p>
    <w:p w14:paraId="420430F5" w14:textId="42896897" w:rsidR="001057A9" w:rsidRPr="003059EC" w:rsidRDefault="001057A9" w:rsidP="001057A9">
      <w:pPr>
        <w:pStyle w:val="F9-Paragraph"/>
      </w:pPr>
      <w:bookmarkStart w:id="23" w:name="_Ref99629625"/>
      <w:r w:rsidRPr="003059EC">
        <w:t>SSR-6</w:t>
      </w:r>
      <w:r>
        <w:t>,</w:t>
      </w:r>
      <w:r w:rsidRPr="003059EC">
        <w:t xml:space="preserve"> paras 607 to 618</w:t>
      </w:r>
      <w:r>
        <w:t xml:space="preserve"> </w:t>
      </w:r>
      <w:sdt>
        <w:sdtPr>
          <w:id w:val="-1302377324"/>
          <w:citation/>
        </w:sdtPr>
        <w:sdtContent>
          <w:r>
            <w:fldChar w:fldCharType="begin"/>
          </w:r>
          <w:r>
            <w:instrText xml:space="preserve"> CITATION IAE184 \l 2057 </w:instrText>
          </w:r>
          <w:r>
            <w:fldChar w:fldCharType="separate"/>
          </w:r>
          <w:r>
            <w:rPr>
              <w:noProof/>
            </w:rPr>
            <w:t>[5]</w:t>
          </w:r>
          <w:r>
            <w:fldChar w:fldCharType="end"/>
          </w:r>
        </w:sdtContent>
      </w:sdt>
      <w:r>
        <w:t>, detailed below,</w:t>
      </w:r>
      <w:r w:rsidRPr="003059EC">
        <w:t xml:space="preserve"> identify general requirements applicable to all packages.</w:t>
      </w:r>
      <w:bookmarkEnd w:id="23"/>
      <w:r w:rsidRPr="003059EC">
        <w:t xml:space="preserve"> </w:t>
      </w:r>
    </w:p>
    <w:p w14:paraId="35D6EFC3" w14:textId="77777777" w:rsidR="001057A9" w:rsidRPr="0040219B" w:rsidRDefault="001057A9" w:rsidP="001057A9">
      <w:pPr>
        <w:pStyle w:val="Bulletlist1"/>
      </w:pPr>
      <w:r w:rsidRPr="0040219B">
        <w:t>Para 607: requires that packages should be designed that they can be “properly secured” in or on the conveyance during transport. ADR para 7.5.7.1 identifies that this requirement is met for road transport if the securing system meets the requirements of EN 12195-1:2010. Appendix IV of SSR-6 provides additional guidance on other methods of demonstrating compliance to this requirement.</w:t>
      </w:r>
    </w:p>
    <w:p w14:paraId="11B8CDA1" w14:textId="77777777" w:rsidR="001057A9" w:rsidRPr="0040219B" w:rsidRDefault="001057A9" w:rsidP="001057A9">
      <w:pPr>
        <w:pStyle w:val="Bulletlist1"/>
      </w:pPr>
      <w:r w:rsidRPr="0040219B">
        <w:t>Para 608: requires suitable design of the lifting attachments. SSG-26 identifies ISO 10276:2010 as an appropriate standard for trunnion design for radioactive packages.</w:t>
      </w:r>
    </w:p>
    <w:p w14:paraId="79B55F65" w14:textId="77777777" w:rsidR="001057A9" w:rsidRPr="0040219B" w:rsidRDefault="001057A9" w:rsidP="001057A9">
      <w:pPr>
        <w:pStyle w:val="Bulletlist1"/>
      </w:pPr>
      <w:r w:rsidRPr="0040219B">
        <w:t>Para 612: This requirement includes, for example, packages that are transported on a pallet or in a frame where the pallet/frame has not been assessed as part of the package design. The inspector should ensure that the method of transport clearly identifies these additional features.</w:t>
      </w:r>
    </w:p>
    <w:p w14:paraId="2C7E38BB" w14:textId="77777777" w:rsidR="001057A9" w:rsidRDefault="001057A9" w:rsidP="001057A9">
      <w:pPr>
        <w:pStyle w:val="Bulletlist1"/>
        <w:sectPr w:rsidR="001057A9" w:rsidSect="00EA2C19">
          <w:pgSz w:w="11906" w:h="16838" w:code="9"/>
          <w:pgMar w:top="1440" w:right="1440" w:bottom="1440" w:left="1440" w:header="397" w:footer="397" w:gutter="0"/>
          <w:cols w:space="312"/>
          <w:docGrid w:linePitch="360"/>
        </w:sectPr>
      </w:pPr>
    </w:p>
    <w:p w14:paraId="3E199197" w14:textId="77777777" w:rsidR="001057A9" w:rsidRPr="0040219B" w:rsidRDefault="001057A9" w:rsidP="001057A9">
      <w:pPr>
        <w:pStyle w:val="Bulletlist1"/>
      </w:pPr>
      <w:r w:rsidRPr="0040219B">
        <w:lastRenderedPageBreak/>
        <w:t>Para 613: The requirement to withstand acceleration and vibration during routine conditions is not demonstrated by read across from any of the tests for more onerous impact conditions. The requirement should be specifically addressed in the PDSR and suitably justified.</w:t>
      </w:r>
    </w:p>
    <w:p w14:paraId="75F316E8" w14:textId="77777777" w:rsidR="001057A9" w:rsidRPr="0040219B" w:rsidRDefault="001057A9" w:rsidP="001057A9">
      <w:pPr>
        <w:pStyle w:val="Bulletlist1"/>
      </w:pPr>
      <w:r w:rsidRPr="0040219B">
        <w:t>Para 613A: This requirement was added in the 2018 edition of SSR-6 and read into the modal requirements in 2021. The PDSR should include a management system that details how the package will be managed through life, addressing likely degradation, inspection and replacement of parts required. Where appropriate it should include aspects of long term storage (full or empty) with consideration of demonstration of suitability to transport when left in a filled condition for periods before transport. SSG-26 2019 includes guidance on this topic, the draft version should be used until it is formally issued.</w:t>
      </w:r>
    </w:p>
    <w:p w14:paraId="09C2C64F" w14:textId="77777777" w:rsidR="001057A9" w:rsidRPr="0040219B" w:rsidRDefault="001057A9" w:rsidP="001057A9">
      <w:pPr>
        <w:pStyle w:val="Bulletlist1"/>
      </w:pPr>
      <w:r w:rsidRPr="0040219B">
        <w:t>Para 616: This requires the package to withstand the ambient conditions it may see during transport. SSG-26 regards the ambient temperatures to be -40°C to +38°C. These values are consistent with the requirements in paras 639, 653 and 666, therefore the demonstration of these temperature requirements may be based on a bounding case.</w:t>
      </w:r>
    </w:p>
    <w:p w14:paraId="103E7A47" w14:textId="1AA670A5" w:rsidR="001057A9" w:rsidRPr="0040219B" w:rsidRDefault="001057A9" w:rsidP="001057A9">
      <w:pPr>
        <w:pStyle w:val="Bulletlist1"/>
      </w:pPr>
      <w:r w:rsidRPr="0040219B">
        <w:t xml:space="preserve">Para 618: radioactive material with a significant secondary hazard </w:t>
      </w:r>
      <w:r>
        <w:t>is</w:t>
      </w:r>
      <w:r w:rsidRPr="0040219B">
        <w:t xml:space="preserve"> unusual but this should be confirmed within the PDSR. In the case of </w:t>
      </w:r>
      <w:r w:rsidR="002440D8">
        <w:t>u</w:t>
      </w:r>
      <w:r w:rsidRPr="0040219B">
        <w:t xml:space="preserve">ranium </w:t>
      </w:r>
      <w:r w:rsidR="002440D8">
        <w:t>h</w:t>
      </w:r>
      <w:r w:rsidRPr="0040219B">
        <w:t>exafluoride (UF</w:t>
      </w:r>
      <w:r w:rsidRPr="002440D8">
        <w:rPr>
          <w:vertAlign w:val="subscript"/>
        </w:rPr>
        <w:t>6</w:t>
      </w:r>
      <w:r w:rsidRPr="0040219B">
        <w:t>)</w:t>
      </w:r>
      <w:r>
        <w:t>, refer to</w:t>
      </w:r>
      <w:r w:rsidRPr="0040219B">
        <w:t xml:space="preserve"> </w:t>
      </w:r>
      <w:r>
        <w:t xml:space="preserve">section </w:t>
      </w:r>
      <w:r>
        <w:fldChar w:fldCharType="begin"/>
      </w:r>
      <w:r>
        <w:instrText xml:space="preserve"> REF _Ref225153181 \r \h </w:instrText>
      </w:r>
      <w:r>
        <w:fldChar w:fldCharType="separate"/>
      </w:r>
      <w:r>
        <w:rPr>
          <w:cs/>
        </w:rPr>
        <w:t>‎</w:t>
      </w:r>
      <w:r>
        <w:t>6.7</w:t>
      </w:r>
      <w:r>
        <w:fldChar w:fldCharType="end"/>
      </w:r>
      <w:r w:rsidRPr="0040219B">
        <w:t>.</w:t>
      </w:r>
    </w:p>
    <w:p w14:paraId="47E5A466" w14:textId="77777777" w:rsidR="001057A9" w:rsidRDefault="001057A9" w:rsidP="001057A9">
      <w:pPr>
        <w:pStyle w:val="Heading2"/>
      </w:pPr>
      <w:bookmarkStart w:id="24" w:name="_Toc99634359"/>
      <w:bookmarkStart w:id="25" w:name="_Toc107315208"/>
      <w:r>
        <w:t>Requirement for Type A packages</w:t>
      </w:r>
      <w:bookmarkEnd w:id="24"/>
      <w:bookmarkEnd w:id="25"/>
    </w:p>
    <w:p w14:paraId="4FE0B625" w14:textId="1AAA0C5B" w:rsidR="001057A9" w:rsidRPr="000631E9" w:rsidRDefault="001057A9" w:rsidP="001057A9">
      <w:pPr>
        <w:pStyle w:val="F9-Paragraph"/>
      </w:pPr>
      <w:r w:rsidRPr="000631E9">
        <w:t xml:space="preserve">Type A packages are generally exempt from assessment, but the same requirements apply to Type B and C packages. If a Type A package is used for transporting fissile material, a Type AF assessment is needed, which may include a limited mechanical </w:t>
      </w:r>
      <w:r>
        <w:t>assessment of the package performance</w:t>
      </w:r>
      <w:r w:rsidRPr="000631E9">
        <w:t xml:space="preserve"> to support the criticality assessment. For Type B and C packages, SSR-6 paragraphs 636–649</w:t>
      </w:r>
      <w:r>
        <w:t xml:space="preserve"> apply </w:t>
      </w:r>
      <w:sdt>
        <w:sdtPr>
          <w:id w:val="1565981775"/>
          <w:citation/>
        </w:sdtPr>
        <w:sdtContent>
          <w:r>
            <w:fldChar w:fldCharType="begin"/>
          </w:r>
          <w:r>
            <w:instrText xml:space="preserve"> CITATION IAE184 \l 2057 </w:instrText>
          </w:r>
          <w:r>
            <w:fldChar w:fldCharType="separate"/>
          </w:r>
          <w:r>
            <w:rPr>
              <w:noProof/>
            </w:rPr>
            <w:t>[5]</w:t>
          </w:r>
          <w:r>
            <w:fldChar w:fldCharType="end"/>
          </w:r>
        </w:sdtContent>
      </w:sdt>
      <w:r w:rsidRPr="000631E9">
        <w:t xml:space="preserve">; paragraphs </w:t>
      </w:r>
      <w:r>
        <w:t xml:space="preserve">635, </w:t>
      </w:r>
      <w:r w:rsidRPr="000631E9">
        <w:t>650 and 651 do not apply.</w:t>
      </w:r>
    </w:p>
    <w:p w14:paraId="7AB88227" w14:textId="08A8B2C3" w:rsidR="001057A9" w:rsidRPr="0040219B" w:rsidRDefault="001057A9" w:rsidP="001057A9">
      <w:pPr>
        <w:pStyle w:val="Bulletlist1"/>
      </w:pPr>
      <w:r w:rsidRPr="0040219B">
        <w:t>Para 63</w:t>
      </w:r>
      <w:r>
        <w:t>7</w:t>
      </w:r>
      <w:r w:rsidRPr="0040219B">
        <w:t xml:space="preserve">: requires a </w:t>
      </w:r>
      <w:r>
        <w:t>feature</w:t>
      </w:r>
      <w:r w:rsidRPr="0040219B">
        <w:t xml:space="preserve"> to demonstrate the package had not been opened during the transport activity. Th</w:t>
      </w:r>
      <w:r>
        <w:t>is feature</w:t>
      </w:r>
      <w:r w:rsidRPr="0040219B">
        <w:t xml:space="preserve"> should be placed in a location where it is no</w:t>
      </w:r>
      <w:r>
        <w:t>t</w:t>
      </w:r>
      <w:r w:rsidRPr="0040219B">
        <w:t xml:space="preserve"> likely to become damaged through normal movement and be </w:t>
      </w:r>
      <w:r>
        <w:t xml:space="preserve">sufficiently </w:t>
      </w:r>
      <w:r w:rsidRPr="0040219B">
        <w:t xml:space="preserve">robust to withstand weather conditions. </w:t>
      </w:r>
      <w:r>
        <w:br/>
      </w:r>
      <w:r w:rsidRPr="0040219B">
        <w:t>If a padlock is proposed as a solution then it should be of a robust standard and be attached in a way as to make removal difficult or that attempts to remove it will be noticeable.</w:t>
      </w:r>
    </w:p>
    <w:p w14:paraId="136614C5" w14:textId="412D2F59" w:rsidR="001057A9" w:rsidRPr="0040219B" w:rsidRDefault="001057A9" w:rsidP="001057A9">
      <w:pPr>
        <w:pStyle w:val="Bulletlist1"/>
      </w:pPr>
      <w:r w:rsidRPr="0040219B">
        <w:t>Para 638: SSG-26</w:t>
      </w:r>
      <w:r>
        <w:t>,</w:t>
      </w:r>
      <w:r w:rsidRPr="0040219B">
        <w:t xml:space="preserve"> para 638.1 allows the use of “weak link” attachments to ensure that when forces exceed those of the restraint system the package is not damaged</w:t>
      </w:r>
      <w:r>
        <w:t xml:space="preserve"> </w:t>
      </w:r>
      <w:sdt>
        <w:sdtPr>
          <w:id w:val="1358701424"/>
          <w:citation/>
        </w:sdtPr>
        <w:sdtContent>
          <w:r>
            <w:fldChar w:fldCharType="begin"/>
          </w:r>
          <w:r>
            <w:instrText xml:space="preserve"> CITATION IAE188 \l 2057 </w:instrText>
          </w:r>
          <w:r>
            <w:fldChar w:fldCharType="separate"/>
          </w:r>
          <w:r w:rsidRPr="001057A9">
            <w:rPr>
              <w:noProof/>
            </w:rPr>
            <w:t>[9]</w:t>
          </w:r>
          <w:r>
            <w:fldChar w:fldCharType="end"/>
          </w:r>
        </w:sdtContent>
      </w:sdt>
      <w:r w:rsidRPr="0040219B">
        <w:t>. The use of “weak links” should be demonstrated to still meet the requirements of para 608 with suitable margin before failure.</w:t>
      </w:r>
    </w:p>
    <w:p w14:paraId="4E37941F" w14:textId="77777777" w:rsidR="001057A9" w:rsidRPr="0040219B" w:rsidRDefault="001057A9" w:rsidP="001057A9">
      <w:pPr>
        <w:pStyle w:val="Bulletlist1"/>
      </w:pPr>
      <w:r w:rsidRPr="0040219B">
        <w:lastRenderedPageBreak/>
        <w:t>Para 639: This requirement is specifically for the “components of the packaging”, the assessment should consider with general material properties of components within the package, including the material contents. The performance of the package as a whole is addressed in paras 616, 639, 653 and 666 although the PDSR may consider all within the same claim.</w:t>
      </w:r>
    </w:p>
    <w:p w14:paraId="453A38D6" w14:textId="69A0783D" w:rsidR="001057A9" w:rsidRPr="0040219B" w:rsidRDefault="001057A9" w:rsidP="001057A9">
      <w:pPr>
        <w:pStyle w:val="Bulletlist1"/>
      </w:pPr>
      <w:r w:rsidRPr="0040219B">
        <w:t>Para 640: The design and manufacturing techniques</w:t>
      </w:r>
      <w:r>
        <w:t>, including relevant national / international standards,</w:t>
      </w:r>
      <w:r w:rsidRPr="0040219B">
        <w:t xml:space="preserve"> should be clearly identified in the PDSR.</w:t>
      </w:r>
    </w:p>
    <w:p w14:paraId="65A33FD5" w14:textId="7D7E3B3A" w:rsidR="001057A9" w:rsidRPr="0040219B" w:rsidRDefault="001057A9" w:rsidP="001057A9">
      <w:pPr>
        <w:pStyle w:val="Bulletlist1"/>
      </w:pPr>
      <w:r w:rsidRPr="0040219B">
        <w:t xml:space="preserve">Para 641: The containment system should be clearly identified within the PDSR, a description is required to be included in the certificate of approval and therefore should be provided by the applicant. </w:t>
      </w:r>
      <w:r>
        <w:br/>
      </w:r>
      <w:r w:rsidRPr="0040219B">
        <w:t>This should ideally be supported by a clear diagram detailing the outer boundary of the containment system.</w:t>
      </w:r>
    </w:p>
    <w:p w14:paraId="42D4C344" w14:textId="152FEDD3" w:rsidR="001057A9" w:rsidRDefault="001057A9" w:rsidP="001057A9">
      <w:pPr>
        <w:pStyle w:val="Bulletlist1"/>
      </w:pPr>
      <w:r w:rsidRPr="0040219B">
        <w:t>Para 648: The requirement is to “prevent loss or dispersal of the radioactive contents”. In the case of Type A packages this would generally be considered to be no loss of any amount. SSG-26 however notes that the intent of the requirement is to minimise losses to levels below that which may create a radiological or contamination hazard</w:t>
      </w:r>
      <w:r>
        <w:t xml:space="preserve"> </w:t>
      </w:r>
      <w:sdt>
        <w:sdtPr>
          <w:id w:val="426546151"/>
          <w:citation/>
        </w:sdtPr>
        <w:sdtContent>
          <w:r>
            <w:fldChar w:fldCharType="begin"/>
          </w:r>
          <w:r>
            <w:instrText xml:space="preserve"> CITATION IAE188 \l 2057 </w:instrText>
          </w:r>
          <w:r>
            <w:fldChar w:fldCharType="separate"/>
          </w:r>
          <w:r w:rsidRPr="001057A9">
            <w:rPr>
              <w:noProof/>
            </w:rPr>
            <w:t>[9]</w:t>
          </w:r>
          <w:r>
            <w:fldChar w:fldCharType="end"/>
          </w:r>
        </w:sdtContent>
      </w:sdt>
      <w:r w:rsidRPr="0040219B">
        <w:t>. Therefore meeting the requirement in para 659 can be considered to have demonstrated compliance with para 648 without the need to specifically test at a lower drop height.</w:t>
      </w:r>
    </w:p>
    <w:p w14:paraId="7753EF53" w14:textId="77777777" w:rsidR="001057A9" w:rsidRDefault="001057A9" w:rsidP="001057A9">
      <w:pPr>
        <w:pStyle w:val="Heading2"/>
      </w:pPr>
      <w:bookmarkStart w:id="26" w:name="_Toc99634360"/>
      <w:bookmarkStart w:id="27" w:name="_Toc107315209"/>
      <w:r>
        <w:t>Requirements for Type B(U) Packages</w:t>
      </w:r>
      <w:bookmarkEnd w:id="26"/>
      <w:bookmarkEnd w:id="27"/>
    </w:p>
    <w:p w14:paraId="6A114B5F" w14:textId="77777777" w:rsidR="001057A9" w:rsidRPr="00187B2C" w:rsidRDefault="001057A9" w:rsidP="001057A9">
      <w:pPr>
        <w:pStyle w:val="F9-Paragraph"/>
      </w:pPr>
      <w:r w:rsidRPr="00187B2C">
        <w:t>Paras 653 to 666 apply to</w:t>
      </w:r>
      <w:r>
        <w:t xml:space="preserve"> Type </w:t>
      </w:r>
      <w:r w:rsidRPr="00187B2C">
        <w:t>B(U) packages, as well as those identified from the general and Type A requirements.</w:t>
      </w:r>
    </w:p>
    <w:p w14:paraId="34855E0B" w14:textId="77777777" w:rsidR="001057A9" w:rsidRPr="0040219B" w:rsidRDefault="001057A9" w:rsidP="001057A9">
      <w:pPr>
        <w:pStyle w:val="Bulletlist1"/>
      </w:pPr>
      <w:r w:rsidRPr="0040219B">
        <w:t>Paras 654 and 655: The requirement only applies to “accessible” surfaces, the surface temperature of a package may exceed the requirement temperatures if they are not accessible.</w:t>
      </w:r>
    </w:p>
    <w:p w14:paraId="7B75A05D" w14:textId="77777777" w:rsidR="001057A9" w:rsidRPr="0040219B" w:rsidRDefault="001057A9" w:rsidP="001057A9">
      <w:pPr>
        <w:pStyle w:val="Bulletlist1"/>
      </w:pPr>
      <w:r w:rsidRPr="0040219B">
        <w:t>Para 656: the ambient temperature detailed in this para is only applicable to paragraphs that reference it directly.</w:t>
      </w:r>
    </w:p>
    <w:p w14:paraId="4C31B2EC" w14:textId="77777777" w:rsidR="001057A9" w:rsidRDefault="001057A9" w:rsidP="001057A9">
      <w:pPr>
        <w:pStyle w:val="Heading2"/>
        <w:sectPr w:rsidR="001057A9" w:rsidSect="00EA2C19">
          <w:pgSz w:w="11906" w:h="16838" w:code="9"/>
          <w:pgMar w:top="1440" w:right="1440" w:bottom="1440" w:left="1440" w:header="397" w:footer="397" w:gutter="0"/>
          <w:cols w:space="312"/>
          <w:docGrid w:linePitch="360"/>
        </w:sectPr>
      </w:pPr>
      <w:bookmarkStart w:id="28" w:name="_Toc99634361"/>
      <w:bookmarkStart w:id="29" w:name="_Toc107315210"/>
    </w:p>
    <w:p w14:paraId="6A95FDDA" w14:textId="77777777" w:rsidR="001057A9" w:rsidRPr="00C92ADC" w:rsidRDefault="001057A9" w:rsidP="001057A9">
      <w:pPr>
        <w:pStyle w:val="Heading2"/>
      </w:pPr>
      <w:r w:rsidRPr="00C92ADC">
        <w:lastRenderedPageBreak/>
        <w:t>Requirements for Type B(M) Packages</w:t>
      </w:r>
      <w:bookmarkEnd w:id="28"/>
      <w:bookmarkEnd w:id="29"/>
    </w:p>
    <w:p w14:paraId="17388DF5" w14:textId="65BB49A1" w:rsidR="001057A9" w:rsidRPr="003059EC" w:rsidRDefault="001057A9" w:rsidP="001057A9">
      <w:pPr>
        <w:pStyle w:val="F9-Paragraph"/>
      </w:pPr>
      <w:r w:rsidRPr="003059EC">
        <w:t>SSR-6</w:t>
      </w:r>
      <w:r>
        <w:t>,</w:t>
      </w:r>
      <w:r w:rsidRPr="003059EC">
        <w:t xml:space="preserve"> paras 667 and 668 permit </w:t>
      </w:r>
      <w:r>
        <w:t xml:space="preserve">Type </w:t>
      </w:r>
      <w:r w:rsidRPr="003059EC">
        <w:t>B(M) packages to comply with less stringent conditions</w:t>
      </w:r>
      <w:r>
        <w:t xml:space="preserve"> </w:t>
      </w:r>
      <w:sdt>
        <w:sdtPr>
          <w:id w:val="-1413306757"/>
          <w:citation/>
        </w:sdtPr>
        <w:sdtContent>
          <w:r>
            <w:fldChar w:fldCharType="begin"/>
          </w:r>
          <w:r>
            <w:instrText xml:space="preserve"> CITATION IAE184 \l 2057 </w:instrText>
          </w:r>
          <w:r>
            <w:fldChar w:fldCharType="separate"/>
          </w:r>
          <w:r>
            <w:rPr>
              <w:noProof/>
            </w:rPr>
            <w:t>[5]</w:t>
          </w:r>
          <w:r>
            <w:fldChar w:fldCharType="end"/>
          </w:r>
        </w:sdtContent>
      </w:sdt>
      <w:r w:rsidRPr="003059EC">
        <w:t>. This is reliant on approval by the competent authority of each country the package is to be transported through:</w:t>
      </w:r>
    </w:p>
    <w:p w14:paraId="6FAAA9D9" w14:textId="19669C3E" w:rsidR="001057A9" w:rsidRPr="0040219B" w:rsidRDefault="001057A9" w:rsidP="001057A9">
      <w:pPr>
        <w:pStyle w:val="Bulletlist1"/>
      </w:pPr>
      <w:r w:rsidRPr="0040219B">
        <w:t xml:space="preserve">Para 667: Although para 667 uses “As far as is practicable” and does not include “reasonably”, the assessment of practicability should still follow the general ALARP approach as defined in NS-TAST-GD-005 </w:t>
      </w:r>
      <w:sdt>
        <w:sdtPr>
          <w:id w:val="692656922"/>
          <w:citation/>
        </w:sdtPr>
        <w:sdtContent>
          <w:r>
            <w:fldChar w:fldCharType="begin"/>
          </w:r>
          <w:r>
            <w:instrText xml:space="preserve"> CITATION ONR100 \l 2057 </w:instrText>
          </w:r>
          <w:r>
            <w:fldChar w:fldCharType="separate"/>
          </w:r>
          <w:r w:rsidRPr="001057A9">
            <w:rPr>
              <w:noProof/>
            </w:rPr>
            <w:t>[13]</w:t>
          </w:r>
          <w:r>
            <w:fldChar w:fldCharType="end"/>
          </w:r>
        </w:sdtContent>
      </w:sdt>
      <w:r w:rsidRPr="0040219B">
        <w:t xml:space="preserve">. This is because, although the competent authority may approve a less stringent condition, the PDSR should demonstrate that the original requirements have been met as far as is practicable. For less stringent conditions relating to paras 639, 656 and 657 this is not required. </w:t>
      </w:r>
    </w:p>
    <w:p w14:paraId="0142CC5E" w14:textId="3969A0C5" w:rsidR="001057A9" w:rsidRPr="00C92ADC" w:rsidRDefault="001057A9" w:rsidP="001057A9">
      <w:pPr>
        <w:pStyle w:val="Heading2"/>
      </w:pPr>
      <w:bookmarkStart w:id="30" w:name="_Toc99634362"/>
      <w:bookmarkStart w:id="31" w:name="_Toc107315211"/>
      <w:r w:rsidRPr="00C92ADC">
        <w:t xml:space="preserve">Additional requirements for packages transported by </w:t>
      </w:r>
      <w:r w:rsidR="003D5E45">
        <w:t>a</w:t>
      </w:r>
      <w:r w:rsidRPr="00C92ADC">
        <w:t>ir</w:t>
      </w:r>
      <w:bookmarkEnd w:id="30"/>
      <w:bookmarkEnd w:id="31"/>
    </w:p>
    <w:p w14:paraId="7AA6E03A" w14:textId="3190143C" w:rsidR="001057A9" w:rsidRPr="003059EC" w:rsidRDefault="001057A9" w:rsidP="001057A9">
      <w:pPr>
        <w:pStyle w:val="F9-Paragraph"/>
      </w:pPr>
      <w:r w:rsidRPr="003059EC">
        <w:t>SSR-6</w:t>
      </w:r>
      <w:r>
        <w:t>,</w:t>
      </w:r>
      <w:r w:rsidRPr="003059EC">
        <w:t xml:space="preserve"> paras 619 and 620 described below apply to all packages transported by air</w:t>
      </w:r>
      <w:r>
        <w:t xml:space="preserve"> </w:t>
      </w:r>
      <w:sdt>
        <w:sdtPr>
          <w:id w:val="-1257208385"/>
          <w:citation/>
        </w:sdtPr>
        <w:sdtContent>
          <w:r>
            <w:fldChar w:fldCharType="begin"/>
          </w:r>
          <w:r>
            <w:instrText xml:space="preserve"> CITATION IAE184 \l 2057 </w:instrText>
          </w:r>
          <w:r>
            <w:fldChar w:fldCharType="separate"/>
          </w:r>
          <w:r>
            <w:rPr>
              <w:noProof/>
            </w:rPr>
            <w:t>[5]</w:t>
          </w:r>
          <w:r>
            <w:fldChar w:fldCharType="end"/>
          </w:r>
        </w:sdtContent>
      </w:sdt>
      <w:r w:rsidRPr="003059EC">
        <w:t>. Assessors should understand what modes of transport a package is to be approved for:</w:t>
      </w:r>
    </w:p>
    <w:p w14:paraId="6EF5061B" w14:textId="2210CD3B" w:rsidR="001057A9" w:rsidRPr="0040219B" w:rsidRDefault="001057A9" w:rsidP="001057A9">
      <w:pPr>
        <w:pStyle w:val="Bulletlist1"/>
      </w:pPr>
      <w:r w:rsidRPr="0040219B">
        <w:t>Para 619: This requirement means that the “exclusive use” exception in para 654 does not apply. Hence, para 655 is not applicable to the package. The PDSR may define lower activity of contents for air transport to lower the surface temperature to meet this requirement; whilst allowing road</w:t>
      </w:r>
      <w:r>
        <w:t xml:space="preserve"> </w:t>
      </w:r>
      <w:r w:rsidRPr="0040219B">
        <w:t>/</w:t>
      </w:r>
      <w:r>
        <w:t xml:space="preserve"> </w:t>
      </w:r>
      <w:r w:rsidRPr="0040219B">
        <w:t>rail</w:t>
      </w:r>
      <w:r>
        <w:t xml:space="preserve"> </w:t>
      </w:r>
      <w:r w:rsidRPr="0040219B">
        <w:t>/</w:t>
      </w:r>
      <w:r>
        <w:t xml:space="preserve"> </w:t>
      </w:r>
      <w:r w:rsidRPr="0040219B">
        <w:t>sea transport at higher surface temperatures. In such cases, the approval certificate should clearly identify the contents limits for each mode of transport.</w:t>
      </w:r>
    </w:p>
    <w:p w14:paraId="48F83AE9" w14:textId="77777777" w:rsidR="001057A9" w:rsidRPr="0040219B" w:rsidRDefault="001057A9" w:rsidP="001057A9">
      <w:pPr>
        <w:pStyle w:val="Bulletlist1"/>
      </w:pPr>
      <w:r w:rsidRPr="0040219B">
        <w:t>Para 620: The higher upper temperature exceeds the paras 616 and 666 requirements. However, this only applies to the containment function of the package.</w:t>
      </w:r>
    </w:p>
    <w:p w14:paraId="75F8D548" w14:textId="4EFE7CA4" w:rsidR="001057A9" w:rsidRPr="00C92ADC" w:rsidRDefault="001057A9" w:rsidP="001057A9">
      <w:pPr>
        <w:pStyle w:val="Heading2"/>
      </w:pPr>
      <w:bookmarkStart w:id="32" w:name="_Toc99634363"/>
      <w:bookmarkStart w:id="33" w:name="_Toc107315212"/>
      <w:bookmarkStart w:id="34" w:name="_Ref225153181"/>
      <w:r w:rsidRPr="00C92ADC">
        <w:t xml:space="preserve">Requirements for packages containing </w:t>
      </w:r>
      <w:r w:rsidR="002440D8">
        <w:t>u</w:t>
      </w:r>
      <w:r w:rsidRPr="00C92ADC">
        <w:t xml:space="preserve">ranium </w:t>
      </w:r>
      <w:bookmarkEnd w:id="32"/>
      <w:bookmarkEnd w:id="33"/>
      <w:r w:rsidR="002440D8">
        <w:t>h</w:t>
      </w:r>
      <w:r w:rsidRPr="00C92ADC">
        <w:t>exafluoride</w:t>
      </w:r>
      <w:r>
        <w:t xml:space="preserve"> (UF</w:t>
      </w:r>
      <w:r w:rsidRPr="002440D8">
        <w:rPr>
          <w:vertAlign w:val="subscript"/>
        </w:rPr>
        <w:t>6</w:t>
      </w:r>
      <w:r>
        <w:t>)</w:t>
      </w:r>
      <w:bookmarkEnd w:id="34"/>
    </w:p>
    <w:p w14:paraId="661B26C9" w14:textId="5DF92F9E" w:rsidR="001057A9" w:rsidRPr="00187B2C" w:rsidRDefault="001057A9" w:rsidP="001057A9">
      <w:pPr>
        <w:pStyle w:val="F9-Paragraph"/>
      </w:pPr>
      <w:bookmarkStart w:id="35" w:name="_Ref99523487"/>
      <w:r w:rsidRPr="007E344F">
        <w:t>Although not specifically part of the requirements for the packaging, SSR-6</w:t>
      </w:r>
      <w:r>
        <w:t xml:space="preserve">, </w:t>
      </w:r>
      <w:r w:rsidRPr="007E344F">
        <w:t>para 420</w:t>
      </w:r>
      <w:r w:rsidRPr="00187B2C">
        <w:t xml:space="preserve"> includes three requirements for packages containing UF</w:t>
      </w:r>
      <w:r w:rsidRPr="002440D8">
        <w:rPr>
          <w:vertAlign w:val="subscript"/>
        </w:rPr>
        <w:t>6</w:t>
      </w:r>
      <w:r w:rsidR="002440D8">
        <w:rPr>
          <w:vertAlign w:val="subscript"/>
        </w:rPr>
        <w:t xml:space="preserve"> </w:t>
      </w:r>
      <w:sdt>
        <w:sdtPr>
          <w:rPr>
            <w:vertAlign w:val="subscript"/>
          </w:rPr>
          <w:id w:val="1026520115"/>
          <w:citation/>
        </w:sdtPr>
        <w:sdtContent>
          <w:r w:rsidR="002440D8">
            <w:rPr>
              <w:vertAlign w:val="subscript"/>
            </w:rPr>
            <w:fldChar w:fldCharType="begin"/>
          </w:r>
          <w:r w:rsidR="002440D8">
            <w:instrText xml:space="preserve"> CITATION IAE184 \l 2057 </w:instrText>
          </w:r>
          <w:r w:rsidR="002440D8">
            <w:rPr>
              <w:vertAlign w:val="subscript"/>
            </w:rPr>
            <w:fldChar w:fldCharType="separate"/>
          </w:r>
          <w:r w:rsidR="002440D8">
            <w:rPr>
              <w:noProof/>
            </w:rPr>
            <w:t>[5]</w:t>
          </w:r>
          <w:r w:rsidR="002440D8">
            <w:rPr>
              <w:vertAlign w:val="subscript"/>
            </w:rPr>
            <w:fldChar w:fldCharType="end"/>
          </w:r>
        </w:sdtContent>
      </w:sdt>
      <w:r w:rsidRPr="00187B2C">
        <w:t xml:space="preserve">. </w:t>
      </w:r>
      <w:r w:rsidR="002440D8">
        <w:br/>
      </w:r>
      <w:r w:rsidRPr="00187B2C">
        <w:t>These conditions should be considered as part of the PDSR as design criteria for the requirements.</w:t>
      </w:r>
      <w:bookmarkEnd w:id="35"/>
    </w:p>
    <w:p w14:paraId="3AABE222" w14:textId="12F517AB" w:rsidR="001057A9" w:rsidRPr="007E344F" w:rsidRDefault="001057A9" w:rsidP="001057A9">
      <w:pPr>
        <w:pStyle w:val="F9-Paragraph"/>
      </w:pPr>
      <w:r w:rsidRPr="00187B2C">
        <w:t>SSR-6</w:t>
      </w:r>
      <w:r w:rsidR="002440D8">
        <w:t>,</w:t>
      </w:r>
      <w:r w:rsidRPr="00187B2C">
        <w:t xml:space="preserve"> paras 631 to 634</w:t>
      </w:r>
      <w:r w:rsidRPr="007E344F">
        <w:t xml:space="preserve"> apply to all packages that are designed to transport UF</w:t>
      </w:r>
      <w:r w:rsidRPr="002440D8">
        <w:rPr>
          <w:vertAlign w:val="subscript"/>
        </w:rPr>
        <w:t>6</w:t>
      </w:r>
      <w:r w:rsidR="002440D8">
        <w:t xml:space="preserve"> </w:t>
      </w:r>
      <w:sdt>
        <w:sdtPr>
          <w:id w:val="-1393267082"/>
          <w:citation/>
        </w:sdtPr>
        <w:sdtContent>
          <w:r w:rsidR="002440D8">
            <w:fldChar w:fldCharType="begin"/>
          </w:r>
          <w:r w:rsidR="002440D8">
            <w:instrText xml:space="preserve"> CITATION IAE184 \l 2057 </w:instrText>
          </w:r>
          <w:r w:rsidR="002440D8">
            <w:fldChar w:fldCharType="separate"/>
          </w:r>
          <w:r w:rsidR="002440D8">
            <w:rPr>
              <w:noProof/>
            </w:rPr>
            <w:t>[5]</w:t>
          </w:r>
          <w:r w:rsidR="002440D8">
            <w:fldChar w:fldCharType="end"/>
          </w:r>
        </w:sdtContent>
      </w:sdt>
      <w:r w:rsidRPr="007E344F">
        <w:t>.</w:t>
      </w:r>
    </w:p>
    <w:p w14:paraId="6F0F0884" w14:textId="72D81643" w:rsidR="001057A9" w:rsidRPr="005363FB" w:rsidRDefault="001057A9" w:rsidP="001057A9">
      <w:pPr>
        <w:pStyle w:val="Bulletlist1"/>
        <w:rPr>
          <w:u w:val="single"/>
        </w:rPr>
      </w:pPr>
      <w:r w:rsidRPr="0040219B">
        <w:t xml:space="preserve">Para 631: The ISO 7195:2005 edition is referenced in SSR-6. </w:t>
      </w:r>
      <w:r w:rsidR="00AB5F4D">
        <w:br/>
      </w:r>
      <w:r w:rsidRPr="0040219B">
        <w:t xml:space="preserve">The modal regulations also reference this specific edition. </w:t>
      </w:r>
    </w:p>
    <w:p w14:paraId="4B0AA0DF" w14:textId="77777777" w:rsidR="00AB5F4D" w:rsidRDefault="00AB5F4D" w:rsidP="00AB5F4D">
      <w:pPr>
        <w:pStyle w:val="Bulletlist1"/>
        <w:numPr>
          <w:ilvl w:val="0"/>
          <w:numId w:val="0"/>
        </w:numPr>
        <w:ind w:left="1418"/>
        <w:rPr>
          <w:b/>
          <w:bCs w:val="0"/>
        </w:rPr>
        <w:sectPr w:rsidR="00AB5F4D" w:rsidSect="00EA2C19">
          <w:pgSz w:w="11906" w:h="16838" w:code="9"/>
          <w:pgMar w:top="1440" w:right="1440" w:bottom="1440" w:left="1440" w:header="397" w:footer="397" w:gutter="0"/>
          <w:cols w:space="312"/>
          <w:docGrid w:linePitch="360"/>
        </w:sectPr>
      </w:pPr>
    </w:p>
    <w:p w14:paraId="2EC6ABD0" w14:textId="44EA0B6F" w:rsidR="001057A9" w:rsidRPr="00AB5F4D" w:rsidRDefault="001057A9" w:rsidP="00AB5F4D">
      <w:pPr>
        <w:pStyle w:val="Bulletlist1"/>
        <w:numPr>
          <w:ilvl w:val="0"/>
          <w:numId w:val="0"/>
        </w:numPr>
        <w:ind w:left="1418"/>
        <w:rPr>
          <w:b/>
          <w:bCs w:val="0"/>
        </w:rPr>
      </w:pPr>
      <w:r w:rsidRPr="00AB5F4D">
        <w:rPr>
          <w:b/>
          <w:bCs w:val="0"/>
        </w:rPr>
        <w:lastRenderedPageBreak/>
        <w:t xml:space="preserve">Further </w:t>
      </w:r>
      <w:r w:rsidR="00AB5F4D" w:rsidRPr="00AB5F4D">
        <w:rPr>
          <w:b/>
          <w:bCs w:val="0"/>
        </w:rPr>
        <w:t>e</w:t>
      </w:r>
      <w:r w:rsidRPr="00AB5F4D">
        <w:rPr>
          <w:b/>
          <w:bCs w:val="0"/>
        </w:rPr>
        <w:t>xplanation</w:t>
      </w:r>
      <w:r w:rsidR="00AB5F4D" w:rsidRPr="00AB5F4D">
        <w:rPr>
          <w:b/>
          <w:bCs w:val="0"/>
        </w:rPr>
        <w:t>:</w:t>
      </w:r>
    </w:p>
    <w:p w14:paraId="79C9467D" w14:textId="3AC90305" w:rsidR="001057A9" w:rsidRPr="0040219B" w:rsidRDefault="001057A9" w:rsidP="00AB5F4D">
      <w:pPr>
        <w:pStyle w:val="Bulletlist1"/>
        <w:numPr>
          <w:ilvl w:val="0"/>
          <w:numId w:val="0"/>
        </w:numPr>
        <w:ind w:left="1418"/>
      </w:pPr>
      <w:r w:rsidRPr="0040219B">
        <w:t>A new edition</w:t>
      </w:r>
      <w:r>
        <w:t>,</w:t>
      </w:r>
      <w:r w:rsidRPr="0040219B">
        <w:t xml:space="preserve"> ISO 7195:2020 has been issued. The IAEA Transport Safety Standards Committee states that it considers ISO 7195:2020 to be within the scope of SSR-6 </w:t>
      </w:r>
      <w:sdt>
        <w:sdtPr>
          <w:id w:val="149490722"/>
          <w:citation/>
        </w:sdtPr>
        <w:sdtContent>
          <w:r w:rsidR="004C6045">
            <w:fldChar w:fldCharType="begin"/>
          </w:r>
          <w:r w:rsidR="004C6045">
            <w:instrText xml:space="preserve"> CITATION IAE184 \l 2057 </w:instrText>
          </w:r>
          <w:r w:rsidR="004C6045">
            <w:fldChar w:fldCharType="separate"/>
          </w:r>
          <w:r w:rsidR="004C6045" w:rsidRPr="004C6045">
            <w:rPr>
              <w:noProof/>
            </w:rPr>
            <w:t>[5]</w:t>
          </w:r>
          <w:r w:rsidR="004C6045">
            <w:fldChar w:fldCharType="end"/>
          </w:r>
        </w:sdtContent>
      </w:sdt>
      <w:r w:rsidRPr="0040219B">
        <w:t>. Hence, for the purposes of para 631</w:t>
      </w:r>
      <w:r w:rsidR="004C6045">
        <w:t xml:space="preserve"> of SSR-6 </w:t>
      </w:r>
      <w:sdt>
        <w:sdtPr>
          <w:id w:val="-640038748"/>
          <w:citation/>
        </w:sdtPr>
        <w:sdtContent>
          <w:r w:rsidR="004C6045">
            <w:fldChar w:fldCharType="begin"/>
          </w:r>
          <w:r w:rsidR="004C6045">
            <w:instrText xml:space="preserve"> CITATION IAE184 \l 2057 </w:instrText>
          </w:r>
          <w:r w:rsidR="004C6045">
            <w:fldChar w:fldCharType="separate"/>
          </w:r>
          <w:r w:rsidR="004C6045" w:rsidRPr="004C6045">
            <w:rPr>
              <w:noProof/>
            </w:rPr>
            <w:t>[5]</w:t>
          </w:r>
          <w:r w:rsidR="004C6045">
            <w:fldChar w:fldCharType="end"/>
          </w:r>
        </w:sdtContent>
      </w:sdt>
      <w:r w:rsidRPr="0040219B">
        <w:t xml:space="preserve">, assessments undertaken against ISO 7195:2020 demonstrate compliance with ISO 7195:2005 </w:t>
      </w:r>
    </w:p>
    <w:p w14:paraId="1D45BC3C" w14:textId="1DE01A98" w:rsidR="001057A9" w:rsidRDefault="001057A9" w:rsidP="00AB5F4D">
      <w:pPr>
        <w:pStyle w:val="Bulletlist1"/>
        <w:numPr>
          <w:ilvl w:val="0"/>
          <w:numId w:val="0"/>
        </w:numPr>
        <w:ind w:left="1418"/>
      </w:pPr>
      <w:r w:rsidRPr="0040219B">
        <w:t xml:space="preserve">The ANSI 14.1-2019 standard is also considered equivalent to ISO 7195:2020. Hence, analysis against ANSI 14.1 can be considered to demonstrate compliance against ISO 7195:2005 for the purposes of </w:t>
      </w:r>
      <w:r w:rsidR="004C6045">
        <w:t xml:space="preserve">SSR-6, </w:t>
      </w:r>
      <w:r w:rsidRPr="0040219B">
        <w:t xml:space="preserve">para 631 </w:t>
      </w:r>
      <w:sdt>
        <w:sdtPr>
          <w:id w:val="-589154525"/>
          <w:citation/>
        </w:sdtPr>
        <w:sdtContent>
          <w:r w:rsidR="004C6045">
            <w:fldChar w:fldCharType="begin"/>
          </w:r>
          <w:r w:rsidR="004C6045">
            <w:instrText xml:space="preserve"> CITATION IAE184 \l 2057 </w:instrText>
          </w:r>
          <w:r w:rsidR="004C6045">
            <w:fldChar w:fldCharType="separate"/>
          </w:r>
          <w:r w:rsidR="004C6045" w:rsidRPr="004C6045">
            <w:rPr>
              <w:noProof/>
            </w:rPr>
            <w:t>[5]</w:t>
          </w:r>
          <w:r w:rsidR="004C6045">
            <w:fldChar w:fldCharType="end"/>
          </w:r>
        </w:sdtContent>
      </w:sdt>
      <w:r w:rsidRPr="0040219B">
        <w:t>.</w:t>
      </w:r>
    </w:p>
    <w:p w14:paraId="651BDFFD" w14:textId="770031C1" w:rsidR="001057A9" w:rsidRPr="0040219B" w:rsidRDefault="001057A9" w:rsidP="00AB5F4D">
      <w:pPr>
        <w:pStyle w:val="Bulletlist1"/>
        <w:numPr>
          <w:ilvl w:val="0"/>
          <w:numId w:val="0"/>
        </w:numPr>
        <w:ind w:left="1418"/>
      </w:pPr>
      <w:r w:rsidRPr="0040219B">
        <w:t xml:space="preserve">An exception to the above is the 30C cylinder has no equivalent in ISO 7195:2005 and </w:t>
      </w:r>
      <w:r>
        <w:t xml:space="preserve">therefore </w:t>
      </w:r>
      <w:r w:rsidRPr="0040219B">
        <w:t xml:space="preserve">does not satisfy </w:t>
      </w:r>
      <w:r w:rsidR="004C6045">
        <w:t xml:space="preserve">SSR-6, </w:t>
      </w:r>
      <w:r w:rsidRPr="0040219B">
        <w:t>para 631</w:t>
      </w:r>
      <w:r w:rsidR="004C6045">
        <w:t xml:space="preserve"> </w:t>
      </w:r>
      <w:sdt>
        <w:sdtPr>
          <w:id w:val="410121566"/>
          <w:citation/>
        </w:sdtPr>
        <w:sdtContent>
          <w:r w:rsidR="004C6045">
            <w:fldChar w:fldCharType="begin"/>
          </w:r>
          <w:r w:rsidR="004C6045">
            <w:instrText xml:space="preserve"> CITATION IAE184 \l 2057 </w:instrText>
          </w:r>
          <w:r w:rsidR="004C6045">
            <w:fldChar w:fldCharType="separate"/>
          </w:r>
          <w:r w:rsidR="004C6045" w:rsidRPr="004C6045">
            <w:rPr>
              <w:noProof/>
            </w:rPr>
            <w:t>[5]</w:t>
          </w:r>
          <w:r w:rsidR="004C6045">
            <w:fldChar w:fldCharType="end"/>
          </w:r>
        </w:sdtContent>
      </w:sdt>
      <w:r w:rsidRPr="0040219B">
        <w:t>.</w:t>
      </w:r>
    </w:p>
    <w:p w14:paraId="796CDB80" w14:textId="50516E59" w:rsidR="001057A9" w:rsidRPr="0040219B" w:rsidRDefault="001057A9" w:rsidP="001057A9">
      <w:pPr>
        <w:pStyle w:val="Bulletlist1"/>
      </w:pPr>
      <w:r w:rsidRPr="0040219B">
        <w:t xml:space="preserve">Para 634: For the purposes of </w:t>
      </w:r>
      <w:r w:rsidR="004C6045">
        <w:t>SSR-6, p</w:t>
      </w:r>
      <w:r w:rsidRPr="0040219B">
        <w:t>ara 634(a)</w:t>
      </w:r>
      <w:r w:rsidR="004C6045">
        <w:t xml:space="preserve"> </w:t>
      </w:r>
      <w:sdt>
        <w:sdtPr>
          <w:id w:val="53748903"/>
          <w:citation/>
        </w:sdtPr>
        <w:sdtContent>
          <w:r w:rsidR="004C6045">
            <w:fldChar w:fldCharType="begin"/>
          </w:r>
          <w:r w:rsidR="004C6045">
            <w:instrText xml:space="preserve"> CITATION IAE184 \l 2057 </w:instrText>
          </w:r>
          <w:r w:rsidR="004C6045">
            <w:fldChar w:fldCharType="separate"/>
          </w:r>
          <w:r w:rsidR="004C6045" w:rsidRPr="004C6045">
            <w:rPr>
              <w:noProof/>
            </w:rPr>
            <w:t>[5]</w:t>
          </w:r>
          <w:r w:rsidR="004C6045">
            <w:fldChar w:fldCharType="end"/>
          </w:r>
        </w:sdtContent>
      </w:sdt>
      <w:r w:rsidR="004C6045">
        <w:t>,</w:t>
      </w:r>
      <w:r w:rsidRPr="0040219B">
        <w:t xml:space="preserve"> ISO 7195:2020 is considered to be an international standard with an equivalent level of safety with regards to the 30C cylinder. Hence, the 30C may be approved subject to multilateral approval through this route.</w:t>
      </w:r>
    </w:p>
    <w:p w14:paraId="6F2D5A11" w14:textId="77777777" w:rsidR="000B0E98" w:rsidRDefault="000B0E98" w:rsidP="00DA1467">
      <w:pPr>
        <w:tabs>
          <w:tab w:val="left" w:pos="915"/>
        </w:tabs>
      </w:pPr>
    </w:p>
    <w:p w14:paraId="39E5407A" w14:textId="77777777" w:rsidR="00EA0036" w:rsidRDefault="00EA0036" w:rsidP="00DA1467">
      <w:pPr>
        <w:tabs>
          <w:tab w:val="left" w:pos="915"/>
        </w:tabs>
        <w:sectPr w:rsidR="00EA0036" w:rsidSect="00EA2C19">
          <w:pgSz w:w="11906" w:h="16838" w:code="9"/>
          <w:pgMar w:top="1440" w:right="1440" w:bottom="1440" w:left="1440" w:header="397" w:footer="397" w:gutter="0"/>
          <w:cols w:space="312"/>
          <w:docGrid w:linePitch="360"/>
        </w:sectPr>
      </w:pPr>
    </w:p>
    <w:p w14:paraId="5EB2A6F9" w14:textId="4E5BE847" w:rsidR="00EA0036" w:rsidRDefault="00EA0036" w:rsidP="00EA0036">
      <w:pPr>
        <w:pStyle w:val="Heading1"/>
      </w:pPr>
      <w:bookmarkStart w:id="36" w:name="_Toc225154403"/>
      <w:r>
        <w:lastRenderedPageBreak/>
        <w:t>Demonstration of compliance</w:t>
      </w:r>
      <w:bookmarkEnd w:id="36"/>
    </w:p>
    <w:p w14:paraId="2AE75D5E" w14:textId="7A8DFFF1" w:rsidR="00EA0036" w:rsidRPr="00187B2C" w:rsidRDefault="00EA0036" w:rsidP="00EA0036">
      <w:pPr>
        <w:pStyle w:val="F9-Paragraph"/>
      </w:pPr>
      <w:r w:rsidRPr="007E344F">
        <w:t>Section VI of SSR-6 states the demonstration of compliance to the requirements can be accomplished by a range of methods</w:t>
      </w:r>
      <w:sdt>
        <w:sdtPr>
          <w:id w:val="1472248749"/>
          <w:citation/>
        </w:sdtPr>
        <w:sdtContent>
          <w:r>
            <w:fldChar w:fldCharType="begin"/>
          </w:r>
          <w:r>
            <w:instrText xml:space="preserve"> CITATION IAE184 \l 2057 </w:instrText>
          </w:r>
          <w:r>
            <w:fldChar w:fldCharType="separate"/>
          </w:r>
          <w:r>
            <w:rPr>
              <w:noProof/>
            </w:rPr>
            <w:t xml:space="preserve"> [5]</w:t>
          </w:r>
          <w:r>
            <w:fldChar w:fldCharType="end"/>
          </w:r>
        </w:sdtContent>
      </w:sdt>
      <w:r w:rsidRPr="007E344F">
        <w:t xml:space="preserve">. Notably, the test criteria requirements state “shall be so designed that </w:t>
      </w:r>
      <w:r w:rsidRPr="00187B2C">
        <w:rPr>
          <w:i/>
          <w:iCs/>
        </w:rPr>
        <w:t>if it were subjected</w:t>
      </w:r>
      <w:r w:rsidRPr="00187B2C">
        <w:t xml:space="preserve"> to the tests specified….”.</w:t>
      </w:r>
    </w:p>
    <w:p w14:paraId="08F598D9" w14:textId="1762950B" w:rsidR="00EA0036" w:rsidRPr="00187B2C" w:rsidRDefault="00EA0036" w:rsidP="00EA0036">
      <w:pPr>
        <w:pStyle w:val="F9-Paragraph"/>
      </w:pPr>
      <w:r w:rsidRPr="00187B2C">
        <w:t>SSR-6</w:t>
      </w:r>
      <w:r>
        <w:t>, p</w:t>
      </w:r>
      <w:r w:rsidRPr="00187B2C">
        <w:t>ara 701 states the following range of options to demonstrate compliance</w:t>
      </w:r>
      <w:r>
        <w:t xml:space="preserve"> </w:t>
      </w:r>
      <w:sdt>
        <w:sdtPr>
          <w:id w:val="616022867"/>
          <w:citation/>
        </w:sdtPr>
        <w:sdtContent>
          <w:r>
            <w:fldChar w:fldCharType="begin"/>
          </w:r>
          <w:r>
            <w:instrText xml:space="preserve"> CITATION IAE184 \l 2057 </w:instrText>
          </w:r>
          <w:r>
            <w:fldChar w:fldCharType="separate"/>
          </w:r>
          <w:r>
            <w:rPr>
              <w:noProof/>
            </w:rPr>
            <w:t>[5]</w:t>
          </w:r>
          <w:r>
            <w:fldChar w:fldCharType="end"/>
          </w:r>
        </w:sdtContent>
      </w:sdt>
      <w:r w:rsidRPr="00187B2C">
        <w:t>:</w:t>
      </w:r>
    </w:p>
    <w:p w14:paraId="50F56B10" w14:textId="77777777" w:rsidR="00EA0036" w:rsidRPr="0040219B" w:rsidRDefault="00EA0036" w:rsidP="001639ED">
      <w:pPr>
        <w:pStyle w:val="NumList2"/>
        <w:numPr>
          <w:ilvl w:val="1"/>
          <w:numId w:val="11"/>
        </w:numPr>
      </w:pPr>
      <w:r w:rsidRPr="0040219B">
        <w:t>Performance of the test with a suitable full size test item.</w:t>
      </w:r>
    </w:p>
    <w:p w14:paraId="7219216C" w14:textId="77777777" w:rsidR="00EA0036" w:rsidRPr="0040219B" w:rsidRDefault="00EA0036" w:rsidP="001639ED">
      <w:pPr>
        <w:pStyle w:val="NumList2"/>
        <w:numPr>
          <w:ilvl w:val="1"/>
          <w:numId w:val="11"/>
        </w:numPr>
      </w:pPr>
      <w:r w:rsidRPr="0040219B">
        <w:t>Read across from similar testing previously carried out, with justification.</w:t>
      </w:r>
    </w:p>
    <w:p w14:paraId="4924198E" w14:textId="77777777" w:rsidR="00EA0036" w:rsidRPr="0040219B" w:rsidRDefault="00EA0036" w:rsidP="001639ED">
      <w:pPr>
        <w:pStyle w:val="NumList2"/>
        <w:numPr>
          <w:ilvl w:val="1"/>
          <w:numId w:val="11"/>
        </w:numPr>
      </w:pPr>
      <w:r w:rsidRPr="0040219B">
        <w:t>Performance of the test with a suitable smaller scale item with justification.</w:t>
      </w:r>
    </w:p>
    <w:p w14:paraId="08F53707" w14:textId="77777777" w:rsidR="00EA0036" w:rsidRPr="0040219B" w:rsidRDefault="00EA0036" w:rsidP="001639ED">
      <w:pPr>
        <w:pStyle w:val="NumList2"/>
        <w:numPr>
          <w:ilvl w:val="1"/>
          <w:numId w:val="11"/>
        </w:numPr>
      </w:pPr>
      <w:r w:rsidRPr="0040219B">
        <w:t>Calculation or reasoned argument.</w:t>
      </w:r>
    </w:p>
    <w:p w14:paraId="424CC43C" w14:textId="77777777" w:rsidR="00EA0036" w:rsidRPr="00187B2C" w:rsidRDefault="00EA0036" w:rsidP="00EA0036">
      <w:pPr>
        <w:pStyle w:val="F9-Paragraph"/>
      </w:pPr>
      <w:r w:rsidRPr="00187B2C">
        <w:t>Calculation, or reasoned argument, can cover a wide range of options, including:</w:t>
      </w:r>
    </w:p>
    <w:p w14:paraId="16111096" w14:textId="4EA3FEDA" w:rsidR="00EA0036" w:rsidRPr="0040219B" w:rsidRDefault="00EA0036" w:rsidP="00EA0036">
      <w:pPr>
        <w:pStyle w:val="Bulletlist1"/>
      </w:pPr>
      <w:r w:rsidRPr="0040219B">
        <w:t>FEA</w:t>
      </w:r>
      <w:r>
        <w:t xml:space="preserve"> </w:t>
      </w:r>
      <w:r w:rsidRPr="0040219B">
        <w:t>/</w:t>
      </w:r>
      <w:r>
        <w:t xml:space="preserve"> </w:t>
      </w:r>
      <w:r w:rsidRPr="0040219B">
        <w:t>CFD analysis with appropriate validation and verification</w:t>
      </w:r>
    </w:p>
    <w:p w14:paraId="27B5F55A" w14:textId="77777777" w:rsidR="00EA0036" w:rsidRPr="0040219B" w:rsidRDefault="00EA0036" w:rsidP="00EA0036">
      <w:pPr>
        <w:pStyle w:val="Bulletlist1"/>
      </w:pPr>
      <w:r w:rsidRPr="0040219B">
        <w:t>Numerical analysis – with suitable discussion and justification of applicability.</w:t>
      </w:r>
    </w:p>
    <w:p w14:paraId="0A9253A4" w14:textId="77777777" w:rsidR="00EA0036" w:rsidRPr="0040219B" w:rsidRDefault="00EA0036" w:rsidP="00EA0036">
      <w:pPr>
        <w:pStyle w:val="Bulletlist1"/>
      </w:pPr>
      <w:r w:rsidRPr="0040219B">
        <w:t>Statement of engineering reasoning – such as “use of X material demonstrates compliance with Y due to X’s material properties”.</w:t>
      </w:r>
    </w:p>
    <w:p w14:paraId="2A9F7B2B" w14:textId="77777777" w:rsidR="00EA0036" w:rsidRPr="00187B2C" w:rsidRDefault="00EA0036" w:rsidP="00EA0036">
      <w:pPr>
        <w:pStyle w:val="F9-Paragraph"/>
      </w:pPr>
      <w:r w:rsidRPr="00187B2C">
        <w:t>Usually a mixture of approaches, using the strengths of each approach, provides the best demonstration of compliance.</w:t>
      </w:r>
    </w:p>
    <w:p w14:paraId="4344EA20" w14:textId="77777777" w:rsidR="00EA0036" w:rsidRDefault="00EA0036" w:rsidP="00EA0036">
      <w:pPr>
        <w:pStyle w:val="Heading2"/>
      </w:pPr>
      <w:bookmarkStart w:id="37" w:name="_Toc99634365"/>
      <w:bookmarkStart w:id="38" w:name="_Toc107315214"/>
      <w:r>
        <w:t>Preparation of a specimen for testing</w:t>
      </w:r>
      <w:bookmarkEnd w:id="37"/>
      <w:bookmarkEnd w:id="38"/>
    </w:p>
    <w:p w14:paraId="45D6AEBB" w14:textId="47F1B9CB" w:rsidR="00EA0036" w:rsidRPr="009446D3" w:rsidRDefault="00EA0036" w:rsidP="00EA0036">
      <w:pPr>
        <w:pStyle w:val="F9-Paragraph"/>
      </w:pPr>
      <w:r w:rsidRPr="009446D3">
        <w:t>SSR-6</w:t>
      </w:r>
      <w:r>
        <w:t>, p</w:t>
      </w:r>
      <w:r w:rsidRPr="009446D3">
        <w:t xml:space="preserve">aras 713 to 715 detail a set of criteria required before an item is tested to demonstrate </w:t>
      </w:r>
      <w:r>
        <w:t xml:space="preserve">compliance </w:t>
      </w:r>
      <w:sdt>
        <w:sdtPr>
          <w:id w:val="-430740033"/>
          <w:citation/>
        </w:sdtPr>
        <w:sdtContent>
          <w:r>
            <w:fldChar w:fldCharType="begin"/>
          </w:r>
          <w:r>
            <w:instrText xml:space="preserve"> CITATION IAE184 \l 2057 </w:instrText>
          </w:r>
          <w:r>
            <w:fldChar w:fldCharType="separate"/>
          </w:r>
          <w:r>
            <w:rPr>
              <w:noProof/>
            </w:rPr>
            <w:t>[5]</w:t>
          </w:r>
          <w:r>
            <w:fldChar w:fldCharType="end"/>
          </w:r>
        </w:sdtContent>
      </w:sdt>
      <w:r w:rsidRPr="009446D3">
        <w:t>. Test preparation is key to ensuring that the test results can be assessed correctly. If there is early engagement with the applicant prior to testing being carried out these requirements should be highlighted.</w:t>
      </w:r>
    </w:p>
    <w:p w14:paraId="57FA255B" w14:textId="77777777" w:rsidR="00EA0036" w:rsidRDefault="00EA0036" w:rsidP="00EA0036">
      <w:pPr>
        <w:pStyle w:val="Heading2"/>
      </w:pPr>
      <w:bookmarkStart w:id="39" w:name="_Toc99634366"/>
      <w:bookmarkStart w:id="40" w:name="_Toc107315215"/>
      <w:r>
        <w:t>Target for drop tests</w:t>
      </w:r>
      <w:bookmarkEnd w:id="39"/>
      <w:bookmarkEnd w:id="40"/>
    </w:p>
    <w:p w14:paraId="327803B4" w14:textId="3AA22489" w:rsidR="00EA0036" w:rsidRPr="003059EC" w:rsidRDefault="00EA0036" w:rsidP="00EA0036">
      <w:pPr>
        <w:pStyle w:val="F9-Paragraph"/>
      </w:pPr>
      <w:r w:rsidRPr="003059EC">
        <w:t>SSR-6</w:t>
      </w:r>
      <w:r>
        <w:t>, p</w:t>
      </w:r>
      <w:r w:rsidRPr="003059EC">
        <w:t>ara 717 requires that the target for the drop tests meets a set criteria</w:t>
      </w:r>
      <w:r>
        <w:t xml:space="preserve"> </w:t>
      </w:r>
      <w:sdt>
        <w:sdtPr>
          <w:id w:val="1490827820"/>
          <w:citation/>
        </w:sdtPr>
        <w:sdtContent>
          <w:r>
            <w:fldChar w:fldCharType="begin"/>
          </w:r>
          <w:r>
            <w:instrText xml:space="preserve"> CITATION IAE184 \l 2057 </w:instrText>
          </w:r>
          <w:r>
            <w:fldChar w:fldCharType="separate"/>
          </w:r>
          <w:r>
            <w:rPr>
              <w:noProof/>
            </w:rPr>
            <w:t>[5]</w:t>
          </w:r>
          <w:r>
            <w:fldChar w:fldCharType="end"/>
          </w:r>
        </w:sdtContent>
      </w:sdt>
      <w:r w:rsidRPr="003059EC">
        <w:t>. This is generally known as an “unyielding” target. The guidance in SSG-26</w:t>
      </w:r>
      <w:r>
        <w:t xml:space="preserve">, </w:t>
      </w:r>
      <w:r w:rsidRPr="003059EC">
        <w:t>para 717.2 provides examples of what would be considered acceptable</w:t>
      </w:r>
      <w:r>
        <w:t xml:space="preserve"> </w:t>
      </w:r>
      <w:sdt>
        <w:sdtPr>
          <w:id w:val="-734851351"/>
          <w:citation/>
        </w:sdtPr>
        <w:sdtContent>
          <w:r>
            <w:fldChar w:fldCharType="begin"/>
          </w:r>
          <w:r>
            <w:instrText xml:space="preserve"> CITATION IAE188 \l 2057 </w:instrText>
          </w:r>
          <w:r>
            <w:fldChar w:fldCharType="separate"/>
          </w:r>
          <w:r>
            <w:rPr>
              <w:noProof/>
            </w:rPr>
            <w:t>[9]</w:t>
          </w:r>
          <w:r>
            <w:fldChar w:fldCharType="end"/>
          </w:r>
        </w:sdtContent>
      </w:sdt>
      <w:r w:rsidRPr="003059EC">
        <w:t>.</w:t>
      </w:r>
    </w:p>
    <w:p w14:paraId="4132DC98" w14:textId="2449688E" w:rsidR="00EA0036" w:rsidRDefault="00EA0036" w:rsidP="00EA0036">
      <w:pPr>
        <w:pStyle w:val="Heading2"/>
      </w:pPr>
      <w:bookmarkStart w:id="41" w:name="_Toc99634367"/>
      <w:bookmarkStart w:id="42" w:name="_Toc107315216"/>
      <w:r>
        <w:lastRenderedPageBreak/>
        <w:t>Tests for demonstrating ability to withstand normal conditions</w:t>
      </w:r>
      <w:bookmarkEnd w:id="41"/>
      <w:bookmarkEnd w:id="42"/>
    </w:p>
    <w:p w14:paraId="574582A4" w14:textId="5DA4E238" w:rsidR="00EA0036" w:rsidRPr="003059EC" w:rsidRDefault="00EA0036" w:rsidP="00EA0036">
      <w:pPr>
        <w:pStyle w:val="F9-Paragraph"/>
      </w:pPr>
      <w:r w:rsidRPr="003059EC">
        <w:t>SSR-6</w:t>
      </w:r>
      <w:r>
        <w:t>, p</w:t>
      </w:r>
      <w:r w:rsidRPr="003059EC">
        <w:t>aras 720 and 721</w:t>
      </w:r>
      <w:r>
        <w:t>,</w:t>
      </w:r>
      <w:r w:rsidRPr="003059EC">
        <w:t xml:space="preserve"> require specific water spray tests to be undertaken in advance of the free drop, stacking and penetration tests</w:t>
      </w:r>
      <w:r>
        <w:t xml:space="preserve"> </w:t>
      </w:r>
      <w:sdt>
        <w:sdtPr>
          <w:id w:val="731739924"/>
          <w:citation/>
        </w:sdtPr>
        <w:sdtContent>
          <w:r>
            <w:fldChar w:fldCharType="begin"/>
          </w:r>
          <w:r>
            <w:instrText xml:space="preserve"> CITATION IAE184 \l 2057 </w:instrText>
          </w:r>
          <w:r>
            <w:fldChar w:fldCharType="separate"/>
          </w:r>
          <w:r>
            <w:rPr>
              <w:noProof/>
            </w:rPr>
            <w:t>[5]</w:t>
          </w:r>
          <w:r>
            <w:fldChar w:fldCharType="end"/>
          </w:r>
        </w:sdtContent>
      </w:sdt>
      <w:r w:rsidRPr="003059EC">
        <w:t>. The guidance in SSG-26</w:t>
      </w:r>
      <w:r>
        <w:t>,</w:t>
      </w:r>
      <w:r w:rsidRPr="003059EC">
        <w:t xml:space="preserve"> para 720</w:t>
      </w:r>
      <w:r>
        <w:t>,</w:t>
      </w:r>
      <w:r w:rsidRPr="003059EC">
        <w:t xml:space="preserve"> allows the use of reasoned argument to demonstrate compliance with the water spray test for certain materials</w:t>
      </w:r>
      <w:r>
        <w:t xml:space="preserve"> </w:t>
      </w:r>
      <w:sdt>
        <w:sdtPr>
          <w:id w:val="548420574"/>
          <w:citation/>
        </w:sdtPr>
        <w:sdtContent>
          <w:r>
            <w:fldChar w:fldCharType="begin"/>
          </w:r>
          <w:r>
            <w:instrText xml:space="preserve"> CITATION IAE188 \l 2057 </w:instrText>
          </w:r>
          <w:r>
            <w:fldChar w:fldCharType="separate"/>
          </w:r>
          <w:r>
            <w:rPr>
              <w:noProof/>
            </w:rPr>
            <w:t>[9]</w:t>
          </w:r>
          <w:r>
            <w:fldChar w:fldCharType="end"/>
          </w:r>
        </w:sdtContent>
      </w:sdt>
      <w:r w:rsidRPr="003059EC">
        <w:t>.</w:t>
      </w:r>
    </w:p>
    <w:p w14:paraId="20B1BC19" w14:textId="2F3CD1E6" w:rsidR="00EA0036" w:rsidRDefault="00EA0036" w:rsidP="00EA0036">
      <w:pPr>
        <w:pStyle w:val="Heading2"/>
      </w:pPr>
      <w:bookmarkStart w:id="43" w:name="_Toc99634368"/>
      <w:bookmarkStart w:id="44" w:name="_Toc107315217"/>
      <w:r>
        <w:t>Tests for demonstrating ability to withstand accident conditions</w:t>
      </w:r>
      <w:bookmarkEnd w:id="43"/>
      <w:bookmarkEnd w:id="44"/>
    </w:p>
    <w:p w14:paraId="5D89E1D9" w14:textId="3FB2CE7E" w:rsidR="00EA0036" w:rsidRPr="00187B2C" w:rsidRDefault="00EA0036" w:rsidP="00EA0036">
      <w:pPr>
        <w:pStyle w:val="F9-Paragraph"/>
      </w:pPr>
      <w:r w:rsidRPr="007E344F">
        <w:t>SSR-6</w:t>
      </w:r>
      <w:r>
        <w:t>, p</w:t>
      </w:r>
      <w:r w:rsidRPr="007E344F">
        <w:t>ara 726</w:t>
      </w:r>
      <w:r>
        <w:t>,</w:t>
      </w:r>
      <w:r w:rsidRPr="00187B2C">
        <w:t xml:space="preserve"> requires that the effects of the testing in para 727 and 728 are cumulative and the tests must be carried out in that order</w:t>
      </w:r>
      <w:r>
        <w:t xml:space="preserve"> </w:t>
      </w:r>
      <w:sdt>
        <w:sdtPr>
          <w:id w:val="1918667627"/>
          <w:citation/>
        </w:sdtPr>
        <w:sdtContent>
          <w:r>
            <w:fldChar w:fldCharType="begin"/>
          </w:r>
          <w:r>
            <w:instrText xml:space="preserve"> CITATION IAE184 \l 2057 </w:instrText>
          </w:r>
          <w:r>
            <w:fldChar w:fldCharType="separate"/>
          </w:r>
          <w:r>
            <w:rPr>
              <w:noProof/>
            </w:rPr>
            <w:t>[5]</w:t>
          </w:r>
          <w:r>
            <w:fldChar w:fldCharType="end"/>
          </w:r>
        </w:sdtContent>
      </w:sdt>
      <w:r w:rsidRPr="00187B2C">
        <w:t>. The test in para 729 is a standalone requirement.</w:t>
      </w:r>
    </w:p>
    <w:p w14:paraId="0DAA28B6" w14:textId="34742E9F" w:rsidR="00EA0036" w:rsidRPr="00187B2C" w:rsidRDefault="00EA0036" w:rsidP="00EA0036">
      <w:pPr>
        <w:pStyle w:val="F9-Paragraph"/>
      </w:pPr>
      <w:r w:rsidRPr="00187B2C">
        <w:t>SSR-6</w:t>
      </w:r>
      <w:r>
        <w:t>, p</w:t>
      </w:r>
      <w:r w:rsidRPr="00187B2C">
        <w:t>ara 727</w:t>
      </w:r>
      <w:r w:rsidRPr="007E344F">
        <w:t xml:space="preserve"> – Mechanical test – usually this test will be the bounding case for a package with regards to drop</w:t>
      </w:r>
      <w:r w:rsidR="00D87C6B">
        <w:t xml:space="preserve"> </w:t>
      </w:r>
      <w:r w:rsidRPr="007E344F">
        <w:t>/</w:t>
      </w:r>
      <w:r w:rsidR="00D87C6B">
        <w:t xml:space="preserve"> </w:t>
      </w:r>
      <w:r w:rsidRPr="007E344F">
        <w:t>impact testing</w:t>
      </w:r>
      <w:r>
        <w:t xml:space="preserve"> </w:t>
      </w:r>
      <w:sdt>
        <w:sdtPr>
          <w:id w:val="833728424"/>
          <w:citation/>
        </w:sdtPr>
        <w:sdtContent>
          <w:r>
            <w:fldChar w:fldCharType="begin"/>
          </w:r>
          <w:r>
            <w:instrText xml:space="preserve"> CITATION IAE184 \l 2057 </w:instrText>
          </w:r>
          <w:r>
            <w:fldChar w:fldCharType="separate"/>
          </w:r>
          <w:r>
            <w:rPr>
              <w:noProof/>
            </w:rPr>
            <w:t>[5]</w:t>
          </w:r>
          <w:r>
            <w:fldChar w:fldCharType="end"/>
          </w:r>
        </w:sdtContent>
      </w:sdt>
      <w:r w:rsidRPr="007E344F">
        <w:t>. Hence, the demonstration of compliance to para 727 may be used to demonstrate compliance with tests from paras 722 and 725</w:t>
      </w:r>
      <w:r w:rsidRPr="00187B2C">
        <w:t>.</w:t>
      </w:r>
    </w:p>
    <w:p w14:paraId="53E890A7" w14:textId="73AAC4CC" w:rsidR="00EA0036" w:rsidRPr="007E344F" w:rsidRDefault="00EA0036" w:rsidP="00EA0036">
      <w:pPr>
        <w:pStyle w:val="F9-Paragraph"/>
      </w:pPr>
      <w:r w:rsidRPr="00187B2C">
        <w:t>SSR-6</w:t>
      </w:r>
      <w:r>
        <w:t>, p</w:t>
      </w:r>
      <w:r w:rsidRPr="00187B2C">
        <w:t>ara 733</w:t>
      </w:r>
      <w:r>
        <w:t>,</w:t>
      </w:r>
      <w:r w:rsidRPr="007E344F">
        <w:t xml:space="preserve"> details the water leakage test conditions for fissile packages, and differs from the para 729 requirement</w:t>
      </w:r>
      <w:r>
        <w:t xml:space="preserve"> </w:t>
      </w:r>
      <w:sdt>
        <w:sdtPr>
          <w:id w:val="-747339327"/>
          <w:citation/>
        </w:sdtPr>
        <w:sdtContent>
          <w:r>
            <w:fldChar w:fldCharType="begin"/>
          </w:r>
          <w:r>
            <w:instrText xml:space="preserve"> CITATION IAE184 \l 2057 </w:instrText>
          </w:r>
          <w:r>
            <w:fldChar w:fldCharType="separate"/>
          </w:r>
          <w:r>
            <w:rPr>
              <w:noProof/>
            </w:rPr>
            <w:t>[5]</w:t>
          </w:r>
          <w:r>
            <w:fldChar w:fldCharType="end"/>
          </w:r>
        </w:sdtContent>
      </w:sdt>
      <w:r>
        <w:t>.</w:t>
      </w:r>
    </w:p>
    <w:p w14:paraId="70597920" w14:textId="3D750B59" w:rsidR="004555E0" w:rsidRDefault="004555E0" w:rsidP="00DA1467">
      <w:pPr>
        <w:tabs>
          <w:tab w:val="left" w:pos="915"/>
        </w:tabs>
        <w:sectPr w:rsidR="004555E0" w:rsidSect="00EA2C19">
          <w:pgSz w:w="11906" w:h="16838" w:code="9"/>
          <w:pgMar w:top="1440" w:right="1440" w:bottom="1440" w:left="1440" w:header="397" w:footer="397" w:gutter="0"/>
          <w:cols w:space="312"/>
          <w:docGrid w:linePitch="360"/>
        </w:sectPr>
      </w:pPr>
    </w:p>
    <w:p w14:paraId="3388B224" w14:textId="7C10FCBD" w:rsidR="000B0E98" w:rsidRDefault="000B0E98" w:rsidP="00114DB8">
      <w:pPr>
        <w:pStyle w:val="Heading1"/>
        <w:numPr>
          <w:ilvl w:val="0"/>
          <w:numId w:val="0"/>
        </w:numPr>
      </w:pPr>
      <w:bookmarkStart w:id="45" w:name="_Toc225154404"/>
      <w:r>
        <w:lastRenderedPageBreak/>
        <w:t xml:space="preserve">Appendix A – </w:t>
      </w:r>
      <w:r w:rsidR="0093322D">
        <w:t xml:space="preserve">Dual </w:t>
      </w:r>
      <w:r w:rsidR="00114DB8">
        <w:t>P</w:t>
      </w:r>
      <w:r w:rsidR="0093322D">
        <w:t xml:space="preserve">urpose </w:t>
      </w:r>
      <w:r w:rsidR="00114DB8">
        <w:t>C</w:t>
      </w:r>
      <w:r w:rsidR="0093322D">
        <w:t>asks</w:t>
      </w:r>
      <w:bookmarkEnd w:id="45"/>
    </w:p>
    <w:p w14:paraId="53ABFD97" w14:textId="47BEFF63" w:rsidR="00114DB8" w:rsidRPr="00277A74" w:rsidRDefault="00114DB8" w:rsidP="00114DB8">
      <w:r w:rsidRPr="00277A74">
        <w:t xml:space="preserve">This </w:t>
      </w:r>
      <w:r>
        <w:t>appendix</w:t>
      </w:r>
      <w:r w:rsidRPr="00277A74">
        <w:t xml:space="preserve"> aims to provide a </w:t>
      </w:r>
      <w:r>
        <w:t>summary</w:t>
      </w:r>
      <w:r w:rsidRPr="00277A74">
        <w:t xml:space="preserve"> of the Dual Purpose Cask </w:t>
      </w:r>
      <w:r>
        <w:t xml:space="preserve">(DPC) </w:t>
      </w:r>
      <w:r w:rsidRPr="00277A74">
        <w:t>Technical Support report</w:t>
      </w:r>
      <w:r>
        <w:t>, which is the output from ONR Research Project 086</w:t>
      </w:r>
      <w:r w:rsidRPr="00277A74">
        <w:t xml:space="preserve">. </w:t>
      </w:r>
      <w:r w:rsidR="0069586E">
        <w:br/>
      </w:r>
      <w:r w:rsidRPr="00277A74">
        <w:t>The full report is publicly available on the ONR website</w:t>
      </w:r>
      <w:r w:rsidR="0069586E">
        <w:t xml:space="preserve"> </w:t>
      </w:r>
      <w:sdt>
        <w:sdtPr>
          <w:id w:val="-1171482410"/>
          <w:citation/>
        </w:sdtPr>
        <w:sdtContent>
          <w:r w:rsidR="0069586E">
            <w:fldChar w:fldCharType="begin"/>
          </w:r>
          <w:r w:rsidR="0069586E">
            <w:instrText xml:space="preserve"> CITATION ONR1915 \l 2057 </w:instrText>
          </w:r>
          <w:r w:rsidR="0069586E">
            <w:fldChar w:fldCharType="separate"/>
          </w:r>
          <w:r w:rsidR="0069586E" w:rsidRPr="0069586E">
            <w:rPr>
              <w:noProof/>
            </w:rPr>
            <w:t>[14]</w:t>
          </w:r>
          <w:r w:rsidR="0069586E">
            <w:fldChar w:fldCharType="end"/>
          </w:r>
        </w:sdtContent>
      </w:sdt>
      <w:r>
        <w:t>.</w:t>
      </w:r>
    </w:p>
    <w:p w14:paraId="082C6AF7" w14:textId="05584552" w:rsidR="00114DB8" w:rsidRPr="00277A74" w:rsidRDefault="00114DB8" w:rsidP="00114DB8">
      <w:r w:rsidRPr="00277A74">
        <w:t>ONR Research Project 086 was commissioned to consider the feasibility of DPC</w:t>
      </w:r>
      <w:r>
        <w:t>s</w:t>
      </w:r>
      <w:r w:rsidRPr="00277A74">
        <w:t xml:space="preserve"> </w:t>
      </w:r>
      <w:r>
        <w:t>for</w:t>
      </w:r>
      <w:r w:rsidRPr="00277A74">
        <w:t xml:space="preserve"> the transportation of RAM between licenced sites, and storage for an extended period without modification or waste repackaging. The</w:t>
      </w:r>
      <w:r>
        <w:t xml:space="preserve"> DPC</w:t>
      </w:r>
      <w:r w:rsidRPr="00277A74">
        <w:t xml:space="preserve"> report, considers the relevant information regarding storage, transportation, and the proposed ALARP argument for a DPC transport system.</w:t>
      </w:r>
    </w:p>
    <w:p w14:paraId="2B1048CB" w14:textId="266811CA" w:rsidR="00114DB8" w:rsidRPr="00277A74" w:rsidRDefault="00114DB8" w:rsidP="00114DB8">
      <w:r w:rsidRPr="00277A74">
        <w:t xml:space="preserve">The report uses the 2013 Inventory for Geological Disposal (IGD), which comprises of UK Radioactive Waste Inventory (UKRWI) data and the inclusion of materials not-yet-classified as waste (spent fuel, stocks of uranium). The 2016 data was not published until the DPC report was already complete. Differences between the inventories should not affect the report conclusions. </w:t>
      </w:r>
    </w:p>
    <w:p w14:paraId="2AC55D07" w14:textId="01FBF9A2" w:rsidR="00114DB8" w:rsidRPr="00277A74" w:rsidRDefault="00114DB8" w:rsidP="00114DB8">
      <w:r w:rsidRPr="00277A74">
        <w:t xml:space="preserve">The DPC report is based upon the IAEA SSR-6 (2012 edition) transport regulations. The updated IAEA SSR-6 Rev.1 (2018) </w:t>
      </w:r>
      <w:sdt>
        <w:sdtPr>
          <w:id w:val="899328043"/>
          <w:citation/>
        </w:sdtPr>
        <w:sdtContent>
          <w:r w:rsidR="0069586E">
            <w:fldChar w:fldCharType="begin"/>
          </w:r>
          <w:r w:rsidR="0069586E">
            <w:instrText xml:space="preserve"> CITATION IAE184 \l 2057 </w:instrText>
          </w:r>
          <w:r w:rsidR="0069586E">
            <w:fldChar w:fldCharType="separate"/>
          </w:r>
          <w:r w:rsidR="0069586E" w:rsidRPr="0069586E">
            <w:rPr>
              <w:noProof/>
            </w:rPr>
            <w:t>[5]</w:t>
          </w:r>
          <w:r w:rsidR="0069586E">
            <w:fldChar w:fldCharType="end"/>
          </w:r>
        </w:sdtContent>
      </w:sdt>
      <w:r w:rsidR="0069586E">
        <w:t xml:space="preserve"> </w:t>
      </w:r>
      <w:r w:rsidRPr="00277A74">
        <w:t xml:space="preserve">includes two relevant additions relating directly to DPCs which state the package design should account for ageing mechanisms, and packages intended for shipment after storage should be maintained in a manner that meets the relevant provisions of the regulations and the applicable certificates of approval have been fulfilled. </w:t>
      </w:r>
    </w:p>
    <w:p w14:paraId="708EA1BE" w14:textId="4FC30D09" w:rsidR="00114DB8" w:rsidRPr="00277A74" w:rsidRDefault="00114DB8" w:rsidP="00114DB8">
      <w:r w:rsidRPr="00277A74">
        <w:t>The methods of transporting DPC’s are only considered viable for road or rail, as sea transport was not deemed cost, or nuclear-safety affective. Limitations for transport by rail include the number of sites with functioning railheads and the route / gauge availability. It is therefore assumed road transport will be the default method, which is primarily limited to HGV</w:t>
      </w:r>
      <w:r w:rsidR="0069586E">
        <w:t xml:space="preserve"> </w:t>
      </w:r>
      <w:r w:rsidRPr="00277A74">
        <w:t>/</w:t>
      </w:r>
      <w:r w:rsidR="0069586E">
        <w:t xml:space="preserve"> </w:t>
      </w:r>
      <w:r w:rsidRPr="00277A74">
        <w:t xml:space="preserve">STGO cat 1 and STGO cat 3 vehicles. </w:t>
      </w:r>
    </w:p>
    <w:p w14:paraId="2ADFEBD0" w14:textId="6E695C75" w:rsidR="00114DB8" w:rsidRPr="00277A74" w:rsidRDefault="00114DB8" w:rsidP="00114DB8">
      <w:r w:rsidRPr="00277A74">
        <w:t>A section of the report is dedicated to review the ALARP considerations around the justifications of implementing a DPC system, which include: handling systems and repackaging; containment barriers; the fuel assembly capacity of a DPC; the benefits of DPCs for failed fuel assemblies; the importance of ageing management and monitoring of DPCs during interim storage; and also the vulnerability of ALARP justifications to future changes to both regulation and the GDF design</w:t>
      </w:r>
      <w:r>
        <w:t>.</w:t>
      </w:r>
    </w:p>
    <w:p w14:paraId="1DF46090" w14:textId="77777777" w:rsidR="00857A62" w:rsidRDefault="00857A62" w:rsidP="00DA1467">
      <w:pPr>
        <w:tabs>
          <w:tab w:val="left" w:pos="915"/>
        </w:tabs>
        <w:sectPr w:rsidR="00857A62" w:rsidSect="00EA2C19">
          <w:pgSz w:w="11906" w:h="16838" w:code="9"/>
          <w:pgMar w:top="1440" w:right="1440" w:bottom="1440" w:left="1440" w:header="397" w:footer="397" w:gutter="0"/>
          <w:cols w:space="312"/>
          <w:docGrid w:linePitch="360"/>
        </w:sectPr>
      </w:pPr>
    </w:p>
    <w:p w14:paraId="5335C5F7" w14:textId="77777777" w:rsidR="00DA1467" w:rsidRDefault="00857A62" w:rsidP="00857A62">
      <w:pPr>
        <w:pStyle w:val="Heading1"/>
        <w:numPr>
          <w:ilvl w:val="0"/>
          <w:numId w:val="0"/>
        </w:numPr>
      </w:pPr>
      <w:bookmarkStart w:id="46" w:name="_Toc225154405"/>
      <w:r>
        <w:lastRenderedPageBreak/>
        <w:t>Appendix 2 – Guidance applicable to seals for use in RAM transport packages</w:t>
      </w:r>
      <w:bookmarkEnd w:id="46"/>
    </w:p>
    <w:p w14:paraId="2F234054" w14:textId="24863932" w:rsidR="00496ACB" w:rsidRDefault="00496ACB" w:rsidP="00496ACB">
      <w:r w:rsidRPr="00DF00C6">
        <w:t xml:space="preserve">This </w:t>
      </w:r>
      <w:r>
        <w:t>appendix</w:t>
      </w:r>
      <w:r w:rsidRPr="00DF00C6">
        <w:t xml:space="preserve"> summarises </w:t>
      </w:r>
      <w:r w:rsidRPr="00277A74">
        <w:t>the ‘Overview of Current Practices and Guidance Applicable to Seals for use in Radioactive Materials Transport Packages and other Nuclear Safety Applications’ technical report</w:t>
      </w:r>
      <w:r>
        <w:t>, which is the output from ONR Research Project 083</w:t>
      </w:r>
      <w:r w:rsidRPr="00277A74">
        <w:t>. The full report is publicly available on the ONR website</w:t>
      </w:r>
      <w:r w:rsidR="00345C9A">
        <w:t xml:space="preserve"> </w:t>
      </w:r>
      <w:sdt>
        <w:sdtPr>
          <w:id w:val="2080940514"/>
          <w:citation/>
        </w:sdtPr>
        <w:sdtContent>
          <w:r w:rsidR="003A3677">
            <w:fldChar w:fldCharType="begin"/>
          </w:r>
          <w:r w:rsidR="003A3677">
            <w:instrText xml:space="preserve">CITATION ONR2124 \l 2057 </w:instrText>
          </w:r>
          <w:r w:rsidR="003A3677">
            <w:fldChar w:fldCharType="separate"/>
          </w:r>
          <w:r w:rsidR="003A3677" w:rsidRPr="003A3677">
            <w:rPr>
              <w:noProof/>
            </w:rPr>
            <w:t>[15]</w:t>
          </w:r>
          <w:r w:rsidR="003A3677">
            <w:fldChar w:fldCharType="end"/>
          </w:r>
        </w:sdtContent>
      </w:sdt>
      <w:r>
        <w:t>.</w:t>
      </w:r>
    </w:p>
    <w:p w14:paraId="76679467" w14:textId="4C4D0403" w:rsidR="00496ACB" w:rsidRPr="00277A74" w:rsidRDefault="00496ACB" w:rsidP="00496ACB">
      <w:r w:rsidRPr="00277A74">
        <w:t xml:space="preserve">ONR Research Project 083 was required as existing guidance on the application of seals in RAM transport and other nuclear safety applications had not </w:t>
      </w:r>
      <w:r>
        <w:t xml:space="preserve">recently </w:t>
      </w:r>
      <w:r w:rsidRPr="00277A74">
        <w:t xml:space="preserve">been reviewed and was limited in scope and application. </w:t>
      </w:r>
    </w:p>
    <w:p w14:paraId="7EB534F7" w14:textId="419FC08E" w:rsidR="00496ACB" w:rsidRPr="00277A74" w:rsidRDefault="00496ACB" w:rsidP="00496ACB">
      <w:r w:rsidRPr="00277A74">
        <w:t xml:space="preserve">The use of seals covers a large range of functions, and equally, there are a large choice of seal types and materials available for nuclear applications. The technical report provides an overall description of the different sealing arrangements available, with recommendations for seal types and materials for different nuclear applications. However, an overriding consideration in seal material selection and use is the choice of suitable tests to indicate that the sealing arrangement can </w:t>
      </w:r>
      <w:r>
        <w:t xml:space="preserve">deliver their safety performance requirements </w:t>
      </w:r>
      <w:r w:rsidRPr="00277A74">
        <w:t xml:space="preserve"> for its intended service </w:t>
      </w:r>
      <w:r>
        <w:t>life</w:t>
      </w:r>
      <w:r w:rsidRPr="00277A74">
        <w:t>.</w:t>
      </w:r>
    </w:p>
    <w:p w14:paraId="08BDEA2F" w14:textId="28AADCC8" w:rsidR="00496ACB" w:rsidRPr="00277A74" w:rsidRDefault="00496ACB" w:rsidP="00496ACB">
      <w:r w:rsidRPr="00277A74">
        <w:t xml:space="preserve">The technical report provides an overview of the seal response to specific ageing conditions (ionising radiation, elevated temperatures, pressure harsh chemical environments and low temperatures) discussed in terms of long-term ageing effects and functionality. The properties of different types of polymeric seal materials have been compared and contrasted in terms of their use across the range of conditions experienced across the UK nuclear industry. </w:t>
      </w:r>
    </w:p>
    <w:p w14:paraId="78CDC9B0" w14:textId="3DE4AC4A" w:rsidR="00496ACB" w:rsidRPr="00277A74" w:rsidRDefault="00496ACB" w:rsidP="00496ACB">
      <w:r w:rsidRPr="00277A74">
        <w:t xml:space="preserve">A major consideration associated with the reliability of polymeric seals is the assessment of ‘service lifetime’ or ‘qualified life’. The technical report provides an overview of the qualification process for nuclear applications, interpreting international standards and best practice. The qualification process is discussed in terms of the implementation of test programmes that are representative of nuclear environmental conditions. </w:t>
      </w:r>
    </w:p>
    <w:p w14:paraId="09BF631F" w14:textId="08B25F3D" w:rsidR="00496ACB" w:rsidRDefault="00496ACB" w:rsidP="00496ACB">
      <w:r w:rsidRPr="00277A74">
        <w:t>A table comparing ONR SAP requirements to the report content is included in the technical report. It is intended to assist with inspections and the judgements that relate to the adequacy and suitability of any proposed sealing arrangements in a safety related nuclear application. The information in the table is intended to be neither exclusive or exhaustive and is subject to change.</w:t>
      </w:r>
    </w:p>
    <w:p w14:paraId="3F578FF9" w14:textId="77777777" w:rsidR="00C8353F" w:rsidRDefault="00C8353F" w:rsidP="00857A62">
      <w:pPr>
        <w:sectPr w:rsidR="00C8353F" w:rsidSect="00EA2C19">
          <w:pgSz w:w="11906" w:h="16838" w:code="9"/>
          <w:pgMar w:top="1440" w:right="1440" w:bottom="1440" w:left="1440" w:header="397" w:footer="397" w:gutter="0"/>
          <w:cols w:space="312"/>
          <w:docGrid w:linePitch="360"/>
        </w:sectPr>
      </w:pPr>
    </w:p>
    <w:bookmarkStart w:id="47" w:name="_Toc225154406" w:displacedByCustomXml="next"/>
    <w:sdt>
      <w:sdtPr>
        <w:rPr>
          <w:color w:val="auto"/>
          <w:sz w:val="24"/>
        </w:rPr>
        <w:id w:val="-332911330"/>
        <w:docPartObj>
          <w:docPartGallery w:val="Bibliographies"/>
          <w:docPartUnique/>
        </w:docPartObj>
      </w:sdtPr>
      <w:sdtContent>
        <w:p w14:paraId="5E64B577" w14:textId="395B13D6" w:rsidR="00C8353F" w:rsidRDefault="00C8353F" w:rsidP="00C8353F">
          <w:pPr>
            <w:pStyle w:val="Heading1"/>
            <w:numPr>
              <w:ilvl w:val="0"/>
              <w:numId w:val="0"/>
            </w:numPr>
            <w:ind w:left="851" w:hanging="851"/>
          </w:pPr>
          <w:r>
            <w:t>References</w:t>
          </w:r>
          <w:bookmarkEnd w:id="47"/>
        </w:p>
        <w:sdt>
          <w:sdtPr>
            <w:id w:val="-573587230"/>
            <w:bibliography/>
          </w:sdtPr>
          <w:sdtContent>
            <w:p w14:paraId="5127A960" w14:textId="77777777" w:rsidR="00C8353F" w:rsidRDefault="00C8353F">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57"/>
                <w:gridCol w:w="8669"/>
              </w:tblGrid>
              <w:tr w:rsidR="00C8353F" w14:paraId="18894891" w14:textId="77777777">
                <w:trPr>
                  <w:divId w:val="724185298"/>
                  <w:tblCellSpacing w:w="15" w:type="dxa"/>
                </w:trPr>
                <w:tc>
                  <w:tcPr>
                    <w:tcW w:w="50" w:type="pct"/>
                    <w:hideMark/>
                  </w:tcPr>
                  <w:p w14:paraId="0DB548DD" w14:textId="35491E99" w:rsidR="00C8353F" w:rsidRDefault="00C8353F">
                    <w:pPr>
                      <w:pStyle w:val="Bibliography"/>
                      <w:rPr>
                        <w:noProof/>
                        <w:szCs w:val="24"/>
                      </w:rPr>
                    </w:pPr>
                    <w:r>
                      <w:rPr>
                        <w:noProof/>
                      </w:rPr>
                      <w:t xml:space="preserve">[1] </w:t>
                    </w:r>
                  </w:p>
                </w:tc>
                <w:tc>
                  <w:tcPr>
                    <w:tcW w:w="0" w:type="auto"/>
                    <w:hideMark/>
                  </w:tcPr>
                  <w:p w14:paraId="7EB8F483" w14:textId="77777777" w:rsidR="00C8353F" w:rsidRDefault="00C8353F">
                    <w:pPr>
                      <w:pStyle w:val="Bibliography"/>
                      <w:rPr>
                        <w:noProof/>
                      </w:rPr>
                    </w:pPr>
                    <w:r>
                      <w:rPr>
                        <w:noProof/>
                      </w:rPr>
                      <w:t>ONR, “Safety Assessment Principles (SAPs) for Nuclear Facilities - 2014 Edition (Revision 1),” 2020.</w:t>
                    </w:r>
                  </w:p>
                </w:tc>
              </w:tr>
              <w:tr w:rsidR="00C8353F" w14:paraId="13BAC812" w14:textId="77777777">
                <w:trPr>
                  <w:divId w:val="724185298"/>
                  <w:tblCellSpacing w:w="15" w:type="dxa"/>
                </w:trPr>
                <w:tc>
                  <w:tcPr>
                    <w:tcW w:w="50" w:type="pct"/>
                    <w:hideMark/>
                  </w:tcPr>
                  <w:p w14:paraId="65B1A9A2" w14:textId="77777777" w:rsidR="00C8353F" w:rsidRDefault="00C8353F">
                    <w:pPr>
                      <w:pStyle w:val="Bibliography"/>
                      <w:rPr>
                        <w:noProof/>
                      </w:rPr>
                    </w:pPr>
                    <w:r>
                      <w:rPr>
                        <w:noProof/>
                      </w:rPr>
                      <w:t xml:space="preserve">[2] </w:t>
                    </w:r>
                  </w:p>
                </w:tc>
                <w:tc>
                  <w:tcPr>
                    <w:tcW w:w="0" w:type="auto"/>
                    <w:hideMark/>
                  </w:tcPr>
                  <w:p w14:paraId="6BC58636" w14:textId="77777777" w:rsidR="00C8353F" w:rsidRDefault="00C8353F">
                    <w:pPr>
                      <w:pStyle w:val="Bibliography"/>
                      <w:rPr>
                        <w:noProof/>
                      </w:rPr>
                    </w:pPr>
                    <w:r>
                      <w:rPr>
                        <w:noProof/>
                      </w:rPr>
                      <w:t xml:space="preserve">ONR, “ONR-RD-REF-001 - An introduction to ONR’s technical assessment and inspection guides,” [Online]. </w:t>
                    </w:r>
                  </w:p>
                </w:tc>
              </w:tr>
              <w:tr w:rsidR="00C8353F" w14:paraId="58ACF8AD" w14:textId="77777777">
                <w:trPr>
                  <w:divId w:val="724185298"/>
                  <w:tblCellSpacing w:w="15" w:type="dxa"/>
                </w:trPr>
                <w:tc>
                  <w:tcPr>
                    <w:tcW w:w="50" w:type="pct"/>
                    <w:hideMark/>
                  </w:tcPr>
                  <w:p w14:paraId="7F9A1727" w14:textId="77777777" w:rsidR="00C8353F" w:rsidRDefault="00C8353F">
                    <w:pPr>
                      <w:pStyle w:val="Bibliography"/>
                      <w:rPr>
                        <w:noProof/>
                      </w:rPr>
                    </w:pPr>
                    <w:r>
                      <w:rPr>
                        <w:noProof/>
                      </w:rPr>
                      <w:t xml:space="preserve">[3] </w:t>
                    </w:r>
                  </w:p>
                </w:tc>
                <w:tc>
                  <w:tcPr>
                    <w:tcW w:w="0" w:type="auto"/>
                    <w:hideMark/>
                  </w:tcPr>
                  <w:p w14:paraId="55773159" w14:textId="77777777" w:rsidR="00C8353F" w:rsidRDefault="00C8353F">
                    <w:pPr>
                      <w:pStyle w:val="Bibliography"/>
                      <w:rPr>
                        <w:noProof/>
                      </w:rPr>
                    </w:pPr>
                    <w:r>
                      <w:rPr>
                        <w:noProof/>
                      </w:rPr>
                      <w:t xml:space="preserve">ONR, “TRA-PER-GD-014 - Guidance for Applications for UK Competent Authority Approval,” [Online]. </w:t>
                    </w:r>
                  </w:p>
                </w:tc>
              </w:tr>
              <w:tr w:rsidR="00C8353F" w14:paraId="2CB9C15F" w14:textId="77777777">
                <w:trPr>
                  <w:divId w:val="724185298"/>
                  <w:tblCellSpacing w:w="15" w:type="dxa"/>
                </w:trPr>
                <w:tc>
                  <w:tcPr>
                    <w:tcW w:w="50" w:type="pct"/>
                    <w:hideMark/>
                  </w:tcPr>
                  <w:p w14:paraId="7ECCDA6A" w14:textId="77777777" w:rsidR="00C8353F" w:rsidRDefault="00C8353F">
                    <w:pPr>
                      <w:pStyle w:val="Bibliography"/>
                      <w:rPr>
                        <w:noProof/>
                      </w:rPr>
                    </w:pPr>
                    <w:r>
                      <w:rPr>
                        <w:noProof/>
                      </w:rPr>
                      <w:t xml:space="preserve">[4] </w:t>
                    </w:r>
                  </w:p>
                </w:tc>
                <w:tc>
                  <w:tcPr>
                    <w:tcW w:w="0" w:type="auto"/>
                    <w:hideMark/>
                  </w:tcPr>
                  <w:p w14:paraId="13E3FEFC" w14:textId="77777777" w:rsidR="00C8353F" w:rsidRDefault="00C8353F">
                    <w:pPr>
                      <w:pStyle w:val="Bibliography"/>
                      <w:rPr>
                        <w:noProof/>
                      </w:rPr>
                    </w:pPr>
                    <w:r>
                      <w:rPr>
                        <w:noProof/>
                      </w:rPr>
                      <w:t xml:space="preserve">ONR, “TRA-PER-GD-001 - Transport Permissioning Assessment,” [Online]. </w:t>
                    </w:r>
                  </w:p>
                </w:tc>
              </w:tr>
              <w:tr w:rsidR="00C8353F" w14:paraId="24B6C88E" w14:textId="77777777">
                <w:trPr>
                  <w:divId w:val="724185298"/>
                  <w:tblCellSpacing w:w="15" w:type="dxa"/>
                </w:trPr>
                <w:tc>
                  <w:tcPr>
                    <w:tcW w:w="50" w:type="pct"/>
                    <w:hideMark/>
                  </w:tcPr>
                  <w:p w14:paraId="6D3C1959" w14:textId="77777777" w:rsidR="00C8353F" w:rsidRDefault="00C8353F">
                    <w:pPr>
                      <w:pStyle w:val="Bibliography"/>
                      <w:rPr>
                        <w:noProof/>
                      </w:rPr>
                    </w:pPr>
                    <w:r>
                      <w:rPr>
                        <w:noProof/>
                      </w:rPr>
                      <w:t xml:space="preserve">[5] </w:t>
                    </w:r>
                  </w:p>
                </w:tc>
                <w:tc>
                  <w:tcPr>
                    <w:tcW w:w="0" w:type="auto"/>
                    <w:hideMark/>
                  </w:tcPr>
                  <w:p w14:paraId="35A5623F" w14:textId="77777777" w:rsidR="00C8353F" w:rsidRDefault="00C8353F">
                    <w:pPr>
                      <w:pStyle w:val="Bibliography"/>
                      <w:rPr>
                        <w:noProof/>
                      </w:rPr>
                    </w:pPr>
                    <w:r>
                      <w:rPr>
                        <w:noProof/>
                      </w:rPr>
                      <w:t>IAEA, “IAEA Safety Standards - SSR-6 - Regulations for the Safe Transport of Radioactive Material,” 2018. [Online]. Available: https://www-pub.iaea.org/MTCD/Publications/PDF/PUB1798_web.pdf.</w:t>
                    </w:r>
                  </w:p>
                </w:tc>
              </w:tr>
              <w:tr w:rsidR="00C8353F" w14:paraId="55A936FE" w14:textId="77777777">
                <w:trPr>
                  <w:divId w:val="724185298"/>
                  <w:tblCellSpacing w:w="15" w:type="dxa"/>
                </w:trPr>
                <w:tc>
                  <w:tcPr>
                    <w:tcW w:w="50" w:type="pct"/>
                    <w:hideMark/>
                  </w:tcPr>
                  <w:p w14:paraId="1338B5DF" w14:textId="77777777" w:rsidR="00C8353F" w:rsidRDefault="00C8353F">
                    <w:pPr>
                      <w:pStyle w:val="Bibliography"/>
                      <w:rPr>
                        <w:noProof/>
                      </w:rPr>
                    </w:pPr>
                    <w:r>
                      <w:rPr>
                        <w:noProof/>
                      </w:rPr>
                      <w:t xml:space="preserve">[6] </w:t>
                    </w:r>
                  </w:p>
                </w:tc>
                <w:tc>
                  <w:tcPr>
                    <w:tcW w:w="0" w:type="auto"/>
                    <w:hideMark/>
                  </w:tcPr>
                  <w:p w14:paraId="01A5EE07" w14:textId="77777777" w:rsidR="00C8353F" w:rsidRDefault="00C8353F">
                    <w:pPr>
                      <w:pStyle w:val="Bibliography"/>
                      <w:rPr>
                        <w:noProof/>
                      </w:rPr>
                    </w:pPr>
                    <w:r>
                      <w:rPr>
                        <w:noProof/>
                      </w:rPr>
                      <w:t>Economic Commission for Europe, “ADR 2023 - Agreement concerning the International Carriage of Dangerous Goods by Road,” 1 January 2023. [Online]. Available: https://unece.org/transport/standards/transport/dangerous-goods/adr-2023-agreement-concerning-international-carriage.</w:t>
                    </w:r>
                  </w:p>
                </w:tc>
              </w:tr>
              <w:tr w:rsidR="00C8353F" w14:paraId="2366108D" w14:textId="77777777">
                <w:trPr>
                  <w:divId w:val="724185298"/>
                  <w:tblCellSpacing w:w="15" w:type="dxa"/>
                </w:trPr>
                <w:tc>
                  <w:tcPr>
                    <w:tcW w:w="50" w:type="pct"/>
                    <w:hideMark/>
                  </w:tcPr>
                  <w:p w14:paraId="57AF8DCF" w14:textId="77777777" w:rsidR="00C8353F" w:rsidRDefault="00C8353F">
                    <w:pPr>
                      <w:pStyle w:val="Bibliography"/>
                      <w:rPr>
                        <w:noProof/>
                      </w:rPr>
                    </w:pPr>
                    <w:r>
                      <w:rPr>
                        <w:noProof/>
                      </w:rPr>
                      <w:t xml:space="preserve">[7] </w:t>
                    </w:r>
                  </w:p>
                </w:tc>
                <w:tc>
                  <w:tcPr>
                    <w:tcW w:w="0" w:type="auto"/>
                    <w:hideMark/>
                  </w:tcPr>
                  <w:p w14:paraId="04E013D9" w14:textId="77777777" w:rsidR="00C8353F" w:rsidRDefault="00C8353F">
                    <w:pPr>
                      <w:pStyle w:val="Bibliography"/>
                      <w:rPr>
                        <w:noProof/>
                      </w:rPr>
                    </w:pPr>
                    <w:r>
                      <w:rPr>
                        <w:noProof/>
                      </w:rPr>
                      <w:t>EU, “Convention concerning International Carriage by Rail (COTIF) - Appendix C: The Regulation concerning the International Carriage of Dangerous Goods by Rail (RID),” 1 January 2023. [Online]. Available: https://otif.org/fileadmin/new/3-Reference-Text/3B-RID/RID_2023_e_30_June_2023.pdf.</w:t>
                    </w:r>
                  </w:p>
                </w:tc>
              </w:tr>
              <w:tr w:rsidR="00C8353F" w14:paraId="4804D833" w14:textId="77777777">
                <w:trPr>
                  <w:divId w:val="724185298"/>
                  <w:tblCellSpacing w:w="15" w:type="dxa"/>
                </w:trPr>
                <w:tc>
                  <w:tcPr>
                    <w:tcW w:w="50" w:type="pct"/>
                    <w:hideMark/>
                  </w:tcPr>
                  <w:p w14:paraId="1D95A4DA" w14:textId="77777777" w:rsidR="00C8353F" w:rsidRDefault="00C8353F">
                    <w:pPr>
                      <w:pStyle w:val="Bibliography"/>
                      <w:rPr>
                        <w:noProof/>
                      </w:rPr>
                    </w:pPr>
                    <w:r>
                      <w:rPr>
                        <w:noProof/>
                      </w:rPr>
                      <w:t xml:space="preserve">[8] </w:t>
                    </w:r>
                  </w:p>
                </w:tc>
                <w:tc>
                  <w:tcPr>
                    <w:tcW w:w="0" w:type="auto"/>
                    <w:hideMark/>
                  </w:tcPr>
                  <w:p w14:paraId="10E1F872" w14:textId="77777777" w:rsidR="00C8353F" w:rsidRDefault="00C8353F">
                    <w:pPr>
                      <w:pStyle w:val="Bibliography"/>
                      <w:rPr>
                        <w:noProof/>
                      </w:rPr>
                    </w:pPr>
                    <w:r>
                      <w:rPr>
                        <w:noProof/>
                      </w:rPr>
                      <w:t>HM Government, “The Carriage of Dangerous Goods and Use of Transportable Pressure Equipment Regulations (CDG) 2009 (UK Statutory Instrument 2009 No. 1348),” 2009. [Online]. Available: https://www.legislation.gov.uk/uksi/2009/1348.</w:t>
                    </w:r>
                  </w:p>
                </w:tc>
              </w:tr>
              <w:tr w:rsidR="00C8353F" w14:paraId="1B4F689C" w14:textId="77777777">
                <w:trPr>
                  <w:divId w:val="724185298"/>
                  <w:tblCellSpacing w:w="15" w:type="dxa"/>
                </w:trPr>
                <w:tc>
                  <w:tcPr>
                    <w:tcW w:w="50" w:type="pct"/>
                    <w:hideMark/>
                  </w:tcPr>
                  <w:p w14:paraId="7CE6EB80" w14:textId="77777777" w:rsidR="00C8353F" w:rsidRDefault="00C8353F">
                    <w:pPr>
                      <w:pStyle w:val="Bibliography"/>
                      <w:rPr>
                        <w:noProof/>
                      </w:rPr>
                    </w:pPr>
                    <w:r>
                      <w:rPr>
                        <w:noProof/>
                      </w:rPr>
                      <w:t xml:space="preserve">[9] </w:t>
                    </w:r>
                  </w:p>
                </w:tc>
                <w:tc>
                  <w:tcPr>
                    <w:tcW w:w="0" w:type="auto"/>
                    <w:hideMark/>
                  </w:tcPr>
                  <w:p w14:paraId="41E57893" w14:textId="77777777" w:rsidR="00C8353F" w:rsidRDefault="00C8353F">
                    <w:pPr>
                      <w:pStyle w:val="Bibliography"/>
                      <w:rPr>
                        <w:noProof/>
                      </w:rPr>
                    </w:pPr>
                    <w:r>
                      <w:rPr>
                        <w:noProof/>
                      </w:rPr>
                      <w:t>IAEA, “Safety Standards Series No. SSG-26 - Advisory Material for the IAEA Regulations for the Safe Transport of Radioactive Material (Rev. 1),” 2022. [Online]. Available: https://www-pub.iaea.org/MTCD/Publications/PDF/PUB1953_web.pdf.</w:t>
                    </w:r>
                  </w:p>
                </w:tc>
              </w:tr>
              <w:tr w:rsidR="00C8353F" w14:paraId="6F5F7CCB" w14:textId="77777777">
                <w:trPr>
                  <w:divId w:val="724185298"/>
                  <w:tblCellSpacing w:w="15" w:type="dxa"/>
                </w:trPr>
                <w:tc>
                  <w:tcPr>
                    <w:tcW w:w="50" w:type="pct"/>
                    <w:hideMark/>
                  </w:tcPr>
                  <w:p w14:paraId="506CEDE8" w14:textId="77777777" w:rsidR="00C8353F" w:rsidRDefault="00C8353F">
                    <w:pPr>
                      <w:pStyle w:val="Bibliography"/>
                      <w:rPr>
                        <w:noProof/>
                      </w:rPr>
                    </w:pPr>
                    <w:r>
                      <w:rPr>
                        <w:noProof/>
                      </w:rPr>
                      <w:t xml:space="preserve">[10] </w:t>
                    </w:r>
                  </w:p>
                </w:tc>
                <w:tc>
                  <w:tcPr>
                    <w:tcW w:w="0" w:type="auto"/>
                    <w:hideMark/>
                  </w:tcPr>
                  <w:p w14:paraId="7DEFB0D3" w14:textId="77777777" w:rsidR="00C8353F" w:rsidRDefault="00C8353F">
                    <w:pPr>
                      <w:pStyle w:val="Bibliography"/>
                      <w:rPr>
                        <w:noProof/>
                      </w:rPr>
                    </w:pPr>
                    <w:r>
                      <w:rPr>
                        <w:noProof/>
                      </w:rPr>
                      <w:t>IAEA, “SSG-33 - Schedules of Provisions of the IAEA Regulations for the Safe Transport of Radioactive Material (2018 Edition),” 2021. [Online]. Available: https://www.iaea.org/publications/14686/schedules-of-provisions-of-the-iaea-regulations-for-the-safe-transport-of-radioactive-material-2018-edition.</w:t>
                    </w:r>
                  </w:p>
                </w:tc>
              </w:tr>
              <w:tr w:rsidR="00C8353F" w14:paraId="6EDF50A9" w14:textId="77777777">
                <w:trPr>
                  <w:divId w:val="724185298"/>
                  <w:tblCellSpacing w:w="15" w:type="dxa"/>
                </w:trPr>
                <w:tc>
                  <w:tcPr>
                    <w:tcW w:w="50" w:type="pct"/>
                    <w:hideMark/>
                  </w:tcPr>
                  <w:p w14:paraId="3D43788C" w14:textId="77777777" w:rsidR="00C8353F" w:rsidRDefault="00C8353F">
                    <w:pPr>
                      <w:pStyle w:val="Bibliography"/>
                      <w:rPr>
                        <w:noProof/>
                      </w:rPr>
                    </w:pPr>
                    <w:r>
                      <w:rPr>
                        <w:noProof/>
                      </w:rPr>
                      <w:t xml:space="preserve">[11] </w:t>
                    </w:r>
                  </w:p>
                </w:tc>
                <w:tc>
                  <w:tcPr>
                    <w:tcW w:w="0" w:type="auto"/>
                    <w:hideMark/>
                  </w:tcPr>
                  <w:p w14:paraId="607475FD" w14:textId="77777777" w:rsidR="00C8353F" w:rsidRDefault="00C8353F">
                    <w:pPr>
                      <w:pStyle w:val="Bibliography"/>
                      <w:rPr>
                        <w:noProof/>
                      </w:rPr>
                    </w:pPr>
                    <w:r>
                      <w:rPr>
                        <w:noProof/>
                      </w:rPr>
                      <w:t xml:space="preserve">WENRA, “Safety Reference Levels for Existing Reactors (Revision 2020),” 17 February 2021. [Online]. Available: </w:t>
                    </w:r>
                    <w:r>
                      <w:rPr>
                        <w:noProof/>
                      </w:rPr>
                      <w:lastRenderedPageBreak/>
                      <w:t>https://www.wenra.eu/sites/default/files/publications/wenra_safety_reference_level_for_existing_reactors_2020.pdf.</w:t>
                    </w:r>
                  </w:p>
                </w:tc>
              </w:tr>
              <w:tr w:rsidR="00C8353F" w14:paraId="24E84376" w14:textId="77777777">
                <w:trPr>
                  <w:divId w:val="724185298"/>
                  <w:tblCellSpacing w:w="15" w:type="dxa"/>
                </w:trPr>
                <w:tc>
                  <w:tcPr>
                    <w:tcW w:w="50" w:type="pct"/>
                    <w:hideMark/>
                  </w:tcPr>
                  <w:p w14:paraId="082656DD" w14:textId="77777777" w:rsidR="00C8353F" w:rsidRDefault="00C8353F">
                    <w:pPr>
                      <w:pStyle w:val="Bibliography"/>
                      <w:rPr>
                        <w:noProof/>
                      </w:rPr>
                    </w:pPr>
                    <w:r>
                      <w:rPr>
                        <w:noProof/>
                      </w:rPr>
                      <w:lastRenderedPageBreak/>
                      <w:t xml:space="preserve">[12] </w:t>
                    </w:r>
                  </w:p>
                </w:tc>
                <w:tc>
                  <w:tcPr>
                    <w:tcW w:w="0" w:type="auto"/>
                    <w:hideMark/>
                  </w:tcPr>
                  <w:p w14:paraId="41DF0C50" w14:textId="77777777" w:rsidR="00C8353F" w:rsidRDefault="00C8353F">
                    <w:pPr>
                      <w:pStyle w:val="Bibliography"/>
                      <w:rPr>
                        <w:noProof/>
                      </w:rPr>
                    </w:pPr>
                    <w:r>
                      <w:rPr>
                        <w:noProof/>
                      </w:rPr>
                      <w:t>ONR, “Certification of transport packages and special form radioactive material - Latest Competent Authority Project Assessment Reports,” [Online]. Available: https://www.onr.org.uk/our-work/what-we-regulate/transport-of-radioactive-material/competent-authority-approval/certification-of-transport-packages-and-special-form-radioactive-material.</w:t>
                    </w:r>
                  </w:p>
                </w:tc>
              </w:tr>
              <w:tr w:rsidR="00C8353F" w14:paraId="17C0EF13" w14:textId="77777777">
                <w:trPr>
                  <w:divId w:val="724185298"/>
                  <w:tblCellSpacing w:w="15" w:type="dxa"/>
                </w:trPr>
                <w:tc>
                  <w:tcPr>
                    <w:tcW w:w="50" w:type="pct"/>
                    <w:hideMark/>
                  </w:tcPr>
                  <w:p w14:paraId="7D70DD01" w14:textId="77777777" w:rsidR="00C8353F" w:rsidRDefault="00C8353F">
                    <w:pPr>
                      <w:pStyle w:val="Bibliography"/>
                      <w:rPr>
                        <w:noProof/>
                      </w:rPr>
                    </w:pPr>
                    <w:r>
                      <w:rPr>
                        <w:noProof/>
                      </w:rPr>
                      <w:t xml:space="preserve">[13] </w:t>
                    </w:r>
                  </w:p>
                </w:tc>
                <w:tc>
                  <w:tcPr>
                    <w:tcW w:w="0" w:type="auto"/>
                    <w:hideMark/>
                  </w:tcPr>
                  <w:p w14:paraId="6DDB7914" w14:textId="77777777" w:rsidR="00C8353F" w:rsidRDefault="00C8353F">
                    <w:pPr>
                      <w:pStyle w:val="Bibliography"/>
                      <w:rPr>
                        <w:noProof/>
                      </w:rPr>
                    </w:pPr>
                    <w:r>
                      <w:rPr>
                        <w:noProof/>
                      </w:rPr>
                      <w:t xml:space="preserve">ONR, “NS-TAST-GD-005 - Regulating duties to reduce risks to ALARP,” [Online]. </w:t>
                    </w:r>
                  </w:p>
                </w:tc>
              </w:tr>
              <w:tr w:rsidR="00C8353F" w14:paraId="2BA79D3D" w14:textId="77777777">
                <w:trPr>
                  <w:divId w:val="724185298"/>
                  <w:tblCellSpacing w:w="15" w:type="dxa"/>
                </w:trPr>
                <w:tc>
                  <w:tcPr>
                    <w:tcW w:w="50" w:type="pct"/>
                    <w:hideMark/>
                  </w:tcPr>
                  <w:p w14:paraId="5FA07AA6" w14:textId="77777777" w:rsidR="00C8353F" w:rsidRDefault="00C8353F">
                    <w:pPr>
                      <w:pStyle w:val="Bibliography"/>
                      <w:rPr>
                        <w:noProof/>
                      </w:rPr>
                    </w:pPr>
                    <w:r>
                      <w:rPr>
                        <w:noProof/>
                      </w:rPr>
                      <w:t xml:space="preserve">[14] </w:t>
                    </w:r>
                  </w:p>
                </w:tc>
                <w:tc>
                  <w:tcPr>
                    <w:tcW w:w="0" w:type="auto"/>
                    <w:hideMark/>
                  </w:tcPr>
                  <w:p w14:paraId="2A8E2ED6" w14:textId="77777777" w:rsidR="00C8353F" w:rsidRDefault="00C8353F">
                    <w:pPr>
                      <w:pStyle w:val="Bibliography"/>
                      <w:rPr>
                        <w:noProof/>
                      </w:rPr>
                    </w:pPr>
                    <w:r>
                      <w:rPr>
                        <w:noProof/>
                      </w:rPr>
                      <w:t>ONR, “ONR-RRR-086 - Dual Purpose Casks (ONR375 - 203171/0025/001) (Issue 1),” 4 July 2019. [Online]. Available: https://www.onr.org.uk/media/wiei5qc5/onr-rrr-086.pdf.</w:t>
                    </w:r>
                  </w:p>
                </w:tc>
              </w:tr>
              <w:tr w:rsidR="00C8353F" w14:paraId="11349FC1" w14:textId="77777777">
                <w:trPr>
                  <w:divId w:val="724185298"/>
                  <w:tblCellSpacing w:w="15" w:type="dxa"/>
                </w:trPr>
                <w:tc>
                  <w:tcPr>
                    <w:tcW w:w="50" w:type="pct"/>
                    <w:hideMark/>
                  </w:tcPr>
                  <w:p w14:paraId="5847EA4D" w14:textId="77777777" w:rsidR="00C8353F" w:rsidRDefault="00C8353F">
                    <w:pPr>
                      <w:pStyle w:val="Bibliography"/>
                      <w:rPr>
                        <w:noProof/>
                      </w:rPr>
                    </w:pPr>
                    <w:r>
                      <w:rPr>
                        <w:noProof/>
                      </w:rPr>
                      <w:t xml:space="preserve">[15] </w:t>
                    </w:r>
                  </w:p>
                </w:tc>
                <w:tc>
                  <w:tcPr>
                    <w:tcW w:w="0" w:type="auto"/>
                    <w:hideMark/>
                  </w:tcPr>
                  <w:p w14:paraId="59F46E34" w14:textId="77777777" w:rsidR="00C8353F" w:rsidRDefault="00C8353F">
                    <w:pPr>
                      <w:pStyle w:val="Bibliography"/>
                      <w:rPr>
                        <w:noProof/>
                      </w:rPr>
                    </w:pPr>
                    <w:r>
                      <w:rPr>
                        <w:noProof/>
                      </w:rPr>
                      <w:t>ONR, “ONR-RRR-083 - Overview of Current Practices and Guidance Applicable to Seals for use in Radioactive Materials Transport Packages and other Nuclear Safety Applications (ONR 668, 208736/011/002) (Issue 2),” 7 June 2021. [Online]. Available: https://www.onr.org.uk/media/03edpmq2/onr-rrr-083.pdf.</w:t>
                    </w:r>
                  </w:p>
                </w:tc>
              </w:tr>
              <w:tr w:rsidR="00C8353F" w14:paraId="6E3056D6" w14:textId="77777777">
                <w:trPr>
                  <w:divId w:val="724185298"/>
                  <w:tblCellSpacing w:w="15" w:type="dxa"/>
                </w:trPr>
                <w:tc>
                  <w:tcPr>
                    <w:tcW w:w="50" w:type="pct"/>
                    <w:hideMark/>
                  </w:tcPr>
                  <w:p w14:paraId="2AE160F1" w14:textId="77777777" w:rsidR="00C8353F" w:rsidRDefault="00C8353F">
                    <w:pPr>
                      <w:pStyle w:val="Bibliography"/>
                      <w:rPr>
                        <w:noProof/>
                      </w:rPr>
                    </w:pPr>
                    <w:r>
                      <w:rPr>
                        <w:noProof/>
                      </w:rPr>
                      <w:t xml:space="preserve">[16] </w:t>
                    </w:r>
                  </w:p>
                </w:tc>
                <w:tc>
                  <w:tcPr>
                    <w:tcW w:w="0" w:type="auto"/>
                    <w:hideMark/>
                  </w:tcPr>
                  <w:p w14:paraId="2350CF60" w14:textId="77777777" w:rsidR="00C8353F" w:rsidRDefault="00C8353F">
                    <w:pPr>
                      <w:pStyle w:val="Bibliography"/>
                      <w:rPr>
                        <w:noProof/>
                      </w:rPr>
                    </w:pPr>
                    <w:r>
                      <w:rPr>
                        <w:noProof/>
                      </w:rPr>
                      <w:t xml:space="preserve">ONR, “ONR-RD-REF-002 - List of regulatory acronyms, abbreviations and initialisms,” [Online]. </w:t>
                    </w:r>
                  </w:p>
                </w:tc>
              </w:tr>
            </w:tbl>
            <w:p w14:paraId="4F803C16" w14:textId="77777777" w:rsidR="00C8353F" w:rsidRDefault="00C8353F">
              <w:pPr>
                <w:divId w:val="724185298"/>
                <w:rPr>
                  <w:rFonts w:eastAsia="Times New Roman"/>
                  <w:noProof/>
                </w:rPr>
              </w:pPr>
            </w:p>
            <w:p w14:paraId="58927FA7" w14:textId="15BE1C94" w:rsidR="00C8353F" w:rsidRDefault="00C8353F">
              <w:r>
                <w:rPr>
                  <w:b/>
                  <w:bCs/>
                </w:rPr>
                <w:fldChar w:fldCharType="end"/>
              </w:r>
            </w:p>
          </w:sdtContent>
        </w:sdt>
      </w:sdtContent>
    </w:sdt>
    <w:p w14:paraId="08F0172B" w14:textId="09387A31" w:rsidR="00496ACB" w:rsidRPr="00857A62" w:rsidRDefault="00496ACB" w:rsidP="00857A62">
      <w:pPr>
        <w:sectPr w:rsidR="00496ACB" w:rsidRPr="00857A62" w:rsidSect="00EA2C19">
          <w:pgSz w:w="11906" w:h="16838" w:code="9"/>
          <w:pgMar w:top="1440" w:right="1440" w:bottom="1440" w:left="1440" w:header="397" w:footer="397" w:gutter="0"/>
          <w:cols w:space="312"/>
          <w:docGrid w:linePitch="360"/>
        </w:sectPr>
      </w:pPr>
    </w:p>
    <w:p w14:paraId="608A3757" w14:textId="77777777" w:rsidR="0029347E" w:rsidRPr="003B4701" w:rsidRDefault="0029347E" w:rsidP="0029347E">
      <w:pPr>
        <w:pStyle w:val="Heading1"/>
        <w:numPr>
          <w:ilvl w:val="0"/>
          <w:numId w:val="0"/>
        </w:numPr>
      </w:pPr>
      <w:bookmarkStart w:id="48" w:name="_Toc89268373"/>
      <w:bookmarkStart w:id="49" w:name="_Toc225154407"/>
      <w:r>
        <w:lastRenderedPageBreak/>
        <w:t>List of key acronyms, a</w:t>
      </w:r>
      <w:r w:rsidRPr="003B4701">
        <w:t>bbreviations</w:t>
      </w:r>
      <w:bookmarkEnd w:id="48"/>
      <w:r>
        <w:t xml:space="preserve"> and initialisms</w:t>
      </w:r>
      <w:bookmarkEnd w:id="49"/>
    </w:p>
    <w:p w14:paraId="24241224" w14:textId="77777777" w:rsidR="00167D50" w:rsidRDefault="00167D50" w:rsidP="00167D50">
      <w:pPr>
        <w:tabs>
          <w:tab w:val="left" w:pos="1440"/>
        </w:tabs>
        <w:contextualSpacing/>
      </w:pPr>
      <w:r>
        <w:t>ALARP</w:t>
      </w:r>
      <w:r>
        <w:tab/>
        <w:t>As Low As Reasonably Practicable</w:t>
      </w:r>
    </w:p>
    <w:p w14:paraId="16D8A5B4" w14:textId="77777777" w:rsidR="00167D50" w:rsidRDefault="00167D50" w:rsidP="00167D50">
      <w:pPr>
        <w:tabs>
          <w:tab w:val="left" w:pos="1440"/>
        </w:tabs>
        <w:contextualSpacing/>
      </w:pPr>
      <w:r>
        <w:t>CA</w:t>
      </w:r>
      <w:r>
        <w:tab/>
        <w:t>Competent Authority</w:t>
      </w:r>
    </w:p>
    <w:p w14:paraId="1059ADD4" w14:textId="77777777" w:rsidR="00167D50" w:rsidRDefault="00167D50" w:rsidP="00167D50">
      <w:pPr>
        <w:tabs>
          <w:tab w:val="left" w:pos="1440"/>
        </w:tabs>
        <w:ind w:left="1440" w:hanging="1440"/>
        <w:contextualSpacing/>
      </w:pPr>
      <w:r>
        <w:t>CDG</w:t>
      </w:r>
      <w:r>
        <w:tab/>
        <w:t>Carriage of Dangerous Goods and Use of Transportable Pressure Equipment Regulations</w:t>
      </w:r>
    </w:p>
    <w:p w14:paraId="5B6E63C6" w14:textId="77777777" w:rsidR="00167D50" w:rsidRDefault="00167D50" w:rsidP="00167D50">
      <w:pPr>
        <w:tabs>
          <w:tab w:val="left" w:pos="1440"/>
        </w:tabs>
        <w:contextualSpacing/>
      </w:pPr>
      <w:r>
        <w:t>GB</w:t>
      </w:r>
      <w:r>
        <w:tab/>
        <w:t>Great Britain</w:t>
      </w:r>
    </w:p>
    <w:p w14:paraId="34F680E4" w14:textId="77777777" w:rsidR="00167D50" w:rsidRDefault="00167D50" w:rsidP="00167D50">
      <w:pPr>
        <w:tabs>
          <w:tab w:val="left" w:pos="1440"/>
        </w:tabs>
        <w:contextualSpacing/>
      </w:pPr>
      <w:r>
        <w:t>IAEA</w:t>
      </w:r>
      <w:r>
        <w:tab/>
        <w:t>International Atomic Energy Agency</w:t>
      </w:r>
    </w:p>
    <w:p w14:paraId="6FBB7C1F" w14:textId="77777777" w:rsidR="00167D50" w:rsidRDefault="00167D50" w:rsidP="00167D50">
      <w:pPr>
        <w:tabs>
          <w:tab w:val="left" w:pos="1440"/>
        </w:tabs>
        <w:contextualSpacing/>
      </w:pPr>
      <w:r>
        <w:t>ONR</w:t>
      </w:r>
      <w:r>
        <w:tab/>
        <w:t>Office for Nuclear Regulation</w:t>
      </w:r>
    </w:p>
    <w:p w14:paraId="0695B48A" w14:textId="77777777" w:rsidR="00167D50" w:rsidRDefault="00167D50" w:rsidP="00167D50">
      <w:pPr>
        <w:tabs>
          <w:tab w:val="left" w:pos="1440"/>
        </w:tabs>
        <w:contextualSpacing/>
      </w:pPr>
      <w:r>
        <w:t>PDSR</w:t>
      </w:r>
      <w:r>
        <w:tab/>
        <w:t>Package Design Safety Report</w:t>
      </w:r>
    </w:p>
    <w:p w14:paraId="383BCE9A" w14:textId="77777777" w:rsidR="00167D50" w:rsidRDefault="00167D50" w:rsidP="00167D50">
      <w:pPr>
        <w:tabs>
          <w:tab w:val="left" w:pos="1440"/>
        </w:tabs>
        <w:contextualSpacing/>
      </w:pPr>
      <w:r>
        <w:t>SAP</w:t>
      </w:r>
      <w:r>
        <w:tab/>
        <w:t>Safety Assessment Principle(s)</w:t>
      </w:r>
    </w:p>
    <w:p w14:paraId="6971B3D3" w14:textId="77777777" w:rsidR="00167D50" w:rsidRDefault="00167D50" w:rsidP="00167D50">
      <w:pPr>
        <w:tabs>
          <w:tab w:val="left" w:pos="1440"/>
        </w:tabs>
        <w:contextualSpacing/>
      </w:pPr>
      <w:r>
        <w:t>TAG</w:t>
      </w:r>
      <w:r>
        <w:tab/>
        <w:t>Technical Assessment Guide(s)</w:t>
      </w:r>
    </w:p>
    <w:p w14:paraId="4A0C833D" w14:textId="77777777" w:rsidR="00167D50" w:rsidRDefault="00167D50" w:rsidP="00167D50">
      <w:pPr>
        <w:tabs>
          <w:tab w:val="left" w:pos="1440"/>
        </w:tabs>
        <w:contextualSpacing/>
      </w:pPr>
      <w:r>
        <w:t>TP</w:t>
      </w:r>
      <w:r>
        <w:tab/>
        <w:t>Transport Permissioning</w:t>
      </w:r>
    </w:p>
    <w:p w14:paraId="5D138FFA" w14:textId="77777777" w:rsidR="00167D50" w:rsidRDefault="00167D50" w:rsidP="00167D50">
      <w:pPr>
        <w:tabs>
          <w:tab w:val="left" w:pos="1440"/>
        </w:tabs>
        <w:contextualSpacing/>
      </w:pPr>
      <w:r>
        <w:t>TSC</w:t>
      </w:r>
      <w:r>
        <w:tab/>
        <w:t>Technical Support Contract(or)</w:t>
      </w:r>
    </w:p>
    <w:p w14:paraId="2D68A2F4" w14:textId="77777777" w:rsidR="00167D50" w:rsidRDefault="00167D50" w:rsidP="00167D50">
      <w:pPr>
        <w:tabs>
          <w:tab w:val="left" w:pos="1440"/>
        </w:tabs>
        <w:contextualSpacing/>
      </w:pPr>
      <w:r>
        <w:t>WENRA</w:t>
      </w:r>
      <w:r>
        <w:tab/>
        <w:t>Western European Nuclear Regulators’ Association</w:t>
      </w:r>
    </w:p>
    <w:p w14:paraId="170B8ECC" w14:textId="77777777" w:rsidR="00167D50" w:rsidRDefault="00167D50" w:rsidP="00167D50">
      <w:pPr>
        <w:tabs>
          <w:tab w:val="left" w:pos="1440"/>
        </w:tabs>
        <w:contextualSpacing/>
      </w:pPr>
    </w:p>
    <w:p w14:paraId="47F01ACC" w14:textId="224047B4" w:rsidR="0029347E" w:rsidRDefault="0029347E" w:rsidP="00167D50">
      <w:pPr>
        <w:tabs>
          <w:tab w:val="left" w:pos="1440"/>
        </w:tabs>
        <w:contextualSpacing/>
      </w:pPr>
      <w:r w:rsidRPr="0029347E">
        <w:rPr>
          <w:b/>
          <w:bCs/>
        </w:rPr>
        <w:t>Note</w:t>
      </w:r>
      <w:r w:rsidRPr="0029347E">
        <w:t xml:space="preserve">: A comprehensive list of regulatory acronyms, etc., can be </w:t>
      </w:r>
      <w:r>
        <w:t>found</w:t>
      </w:r>
      <w:r w:rsidRPr="0029347E">
        <w:t xml:space="preserve"> in ONR’s “List of regulatory acronyms, abbreviations and initialisms” </w:t>
      </w:r>
      <w:sdt>
        <w:sdtPr>
          <w:id w:val="1297180099"/>
          <w:citation/>
        </w:sdtPr>
        <w:sdtContent>
          <w:r w:rsidRPr="0029347E">
            <w:fldChar w:fldCharType="begin"/>
          </w:r>
          <w:r w:rsidRPr="0029347E">
            <w:instrText xml:space="preserve"> CITATION ONR548 \l 2057 </w:instrText>
          </w:r>
          <w:r w:rsidRPr="0029347E">
            <w:fldChar w:fldCharType="separate"/>
          </w:r>
          <w:r w:rsidRPr="0029347E">
            <w:rPr>
              <w:noProof/>
            </w:rPr>
            <w:t>[3]</w:t>
          </w:r>
          <w:r w:rsidRPr="0029347E">
            <w:fldChar w:fldCharType="end"/>
          </w:r>
        </w:sdtContent>
      </w:sdt>
      <w:r w:rsidRPr="0029347E">
        <w:t>.</w:t>
      </w:r>
    </w:p>
    <w:p w14:paraId="0A6553CC" w14:textId="77777777" w:rsidR="0029347E" w:rsidRDefault="0029347E" w:rsidP="000B0E98">
      <w:pPr>
        <w:pStyle w:val="Heading1"/>
        <w:numPr>
          <w:ilvl w:val="0"/>
          <w:numId w:val="0"/>
        </w:numPr>
        <w:ind w:left="851" w:hanging="851"/>
        <w:sectPr w:rsidR="0029347E" w:rsidSect="00EA2C19">
          <w:pgSz w:w="11906" w:h="16838" w:code="9"/>
          <w:pgMar w:top="1440" w:right="1440" w:bottom="1440" w:left="1440" w:header="397" w:footer="397" w:gutter="0"/>
          <w:cols w:space="312"/>
          <w:docGrid w:linePitch="360"/>
        </w:sectPr>
      </w:pPr>
    </w:p>
    <w:p w14:paraId="3F64C03A" w14:textId="486BCA41" w:rsidR="000B0E98" w:rsidRPr="00136064" w:rsidRDefault="000B0E98" w:rsidP="000B0E98">
      <w:pPr>
        <w:pStyle w:val="Heading1"/>
        <w:numPr>
          <w:ilvl w:val="0"/>
          <w:numId w:val="0"/>
        </w:numPr>
        <w:ind w:left="851" w:hanging="851"/>
      </w:pPr>
      <w:bookmarkStart w:id="50" w:name="_Toc225154408"/>
      <w:r>
        <w:lastRenderedPageBreak/>
        <w:t>Document control</w:t>
      </w:r>
      <w:bookmarkEnd w:id="50"/>
      <w:r>
        <w:t xml:space="preserve"> </w:t>
      </w:r>
    </w:p>
    <w:p w14:paraId="7F015B62" w14:textId="079B92F4" w:rsidR="000B0E98" w:rsidRPr="002D5F2E" w:rsidRDefault="000B0E98" w:rsidP="000B0E98">
      <w:pPr>
        <w:rPr>
          <w:szCs w:val="24"/>
        </w:rPr>
      </w:pPr>
      <w:r w:rsidRPr="002D5F2E">
        <w:rPr>
          <w:b/>
          <w:bCs/>
          <w:szCs w:val="24"/>
        </w:rPr>
        <w:t>Authored by</w:t>
      </w:r>
      <w:r w:rsidRPr="002D5F2E">
        <w:rPr>
          <w:szCs w:val="24"/>
        </w:rPr>
        <w:t>:</w:t>
      </w:r>
      <w:r w:rsidR="0033652A">
        <w:rPr>
          <w:szCs w:val="24"/>
        </w:rPr>
        <w:t xml:space="preserve"> Nuclear safety inspector</w:t>
      </w:r>
    </w:p>
    <w:p w14:paraId="721BB849" w14:textId="0B42EBC0" w:rsidR="000B0E98" w:rsidRPr="002D5F2E" w:rsidRDefault="000B0E98" w:rsidP="000B0E98">
      <w:pPr>
        <w:rPr>
          <w:szCs w:val="24"/>
        </w:rPr>
      </w:pPr>
      <w:r w:rsidRPr="002D5F2E">
        <w:rPr>
          <w:b/>
          <w:bCs/>
          <w:szCs w:val="24"/>
        </w:rPr>
        <w:t>Approved by</w:t>
      </w:r>
      <w:r w:rsidRPr="002D5F2E">
        <w:rPr>
          <w:szCs w:val="24"/>
        </w:rPr>
        <w:t>:</w:t>
      </w:r>
      <w:r w:rsidR="0033652A">
        <w:rPr>
          <w:szCs w:val="24"/>
        </w:rPr>
        <w:t xml:space="preserve"> Head of Profession for Mechanical Engineering and Structural Integrity</w:t>
      </w:r>
    </w:p>
    <w:p w14:paraId="2C79B8D7" w14:textId="2DD191F9" w:rsidR="000B0E98" w:rsidRPr="002D5F2E" w:rsidRDefault="000B0E98" w:rsidP="000B0E98">
      <w:pPr>
        <w:rPr>
          <w:szCs w:val="24"/>
        </w:rPr>
      </w:pPr>
      <w:r w:rsidRPr="002D5F2E">
        <w:rPr>
          <w:b/>
          <w:bCs/>
          <w:szCs w:val="24"/>
        </w:rPr>
        <w:t>Issue</w:t>
      </w:r>
      <w:r w:rsidRPr="002D5F2E">
        <w:rPr>
          <w:szCs w:val="24"/>
        </w:rPr>
        <w:t xml:space="preserve">: </w:t>
      </w:r>
      <w:sdt>
        <w:sdtPr>
          <w:rPr>
            <w:szCs w:val="24"/>
          </w:rPr>
          <w:alias w:val="Issue No."/>
          <w:tag w:val=""/>
          <w:id w:val="-894428327"/>
          <w:placeholder>
            <w:docPart w:val="DDC13E566F4347CDBBB4608452FB9CDE"/>
          </w:placeholder>
          <w:dataBinding w:prefixMappings="xmlns:ns0='http://purl.org/dc/elements/1.1/' xmlns:ns1='http://schemas.openxmlformats.org/package/2006/metadata/core-properties' " w:xpath="/ns1:coreProperties[1]/ns1:contentStatus[1]" w:storeItemID="{6C3C8BC8-F283-45AE-878A-BAB7291924A1}"/>
          <w:text/>
        </w:sdtPr>
        <w:sdtContent>
          <w:r w:rsidR="003D5E45">
            <w:rPr>
              <w:szCs w:val="24"/>
            </w:rPr>
            <w:t>2.3</w:t>
          </w:r>
        </w:sdtContent>
      </w:sdt>
    </w:p>
    <w:p w14:paraId="54B4CE5F" w14:textId="5C9EAECE" w:rsidR="000B0E98" w:rsidRPr="002D5F2E" w:rsidRDefault="000B0E98" w:rsidP="000B0E98">
      <w:pPr>
        <w:rPr>
          <w:szCs w:val="24"/>
        </w:rPr>
      </w:pPr>
      <w:r>
        <w:rPr>
          <w:b/>
          <w:bCs/>
          <w:szCs w:val="24"/>
        </w:rPr>
        <w:t>Published</w:t>
      </w:r>
      <w:r w:rsidRPr="002D5F2E">
        <w:rPr>
          <w:szCs w:val="24"/>
        </w:rPr>
        <w:t xml:space="preserve">: </w:t>
      </w:r>
      <w:r w:rsidR="0033652A">
        <w:rPr>
          <w:szCs w:val="24"/>
        </w:rPr>
        <w:t>March 2026</w:t>
      </w:r>
    </w:p>
    <w:p w14:paraId="375DEA2E" w14:textId="21FD00FA" w:rsidR="000B0E98" w:rsidRPr="002D5F2E" w:rsidRDefault="000B0E98" w:rsidP="000B0E98">
      <w:pPr>
        <w:rPr>
          <w:szCs w:val="24"/>
        </w:rPr>
      </w:pPr>
      <w:r w:rsidRPr="002D5F2E">
        <w:rPr>
          <w:b/>
          <w:bCs/>
          <w:szCs w:val="24"/>
        </w:rPr>
        <w:t xml:space="preserve">Next </w:t>
      </w:r>
      <w:r>
        <w:rPr>
          <w:b/>
          <w:bCs/>
          <w:szCs w:val="24"/>
        </w:rPr>
        <w:t>scheduled review</w:t>
      </w:r>
      <w:r w:rsidRPr="002D5F2E">
        <w:rPr>
          <w:szCs w:val="24"/>
        </w:rPr>
        <w:t xml:space="preserve">: </w:t>
      </w:r>
      <w:r w:rsidR="0033652A">
        <w:rPr>
          <w:szCs w:val="24"/>
        </w:rPr>
        <w:t>March 2031</w:t>
      </w:r>
    </w:p>
    <w:p w14:paraId="28EDAE1F" w14:textId="215F03DA" w:rsidR="000B0E98" w:rsidRPr="002D5F2E" w:rsidRDefault="000B0E98" w:rsidP="000B0E98">
      <w:pPr>
        <w:rPr>
          <w:szCs w:val="24"/>
        </w:rPr>
      </w:pPr>
      <w:r w:rsidRPr="002D5F2E">
        <w:rPr>
          <w:b/>
          <w:bCs/>
          <w:szCs w:val="24"/>
        </w:rPr>
        <w:t>Doc</w:t>
      </w:r>
      <w:r>
        <w:rPr>
          <w:b/>
          <w:bCs/>
          <w:szCs w:val="24"/>
        </w:rPr>
        <w:t>ument reference</w:t>
      </w:r>
      <w:r w:rsidRPr="002D5F2E">
        <w:rPr>
          <w:szCs w:val="24"/>
        </w:rPr>
        <w:t xml:space="preserve">: </w:t>
      </w:r>
      <w:r w:rsidR="0033652A">
        <w:rPr>
          <w:szCs w:val="24"/>
        </w:rPr>
        <w:t>NS-TAST-GD-099</w:t>
      </w:r>
    </w:p>
    <w:p w14:paraId="7232137A" w14:textId="77777777" w:rsidR="000B0E98" w:rsidRDefault="000B0E98" w:rsidP="000B0E98"/>
    <w:p w14:paraId="0622147A" w14:textId="77777777" w:rsidR="000B0E98" w:rsidRDefault="000B0E98" w:rsidP="000B0E98">
      <w:pPr>
        <w:pStyle w:val="Caption"/>
        <w:keepNext/>
      </w:pPr>
      <w:r>
        <w:t>Revision commentary</w:t>
      </w:r>
    </w:p>
    <w:tbl>
      <w:tblPr>
        <w:tblStyle w:val="ONRTable1"/>
        <w:tblW w:w="0" w:type="auto"/>
        <w:tblInd w:w="10" w:type="dxa"/>
        <w:tblLook w:val="04A0" w:firstRow="1" w:lastRow="0" w:firstColumn="1" w:lastColumn="0" w:noHBand="0" w:noVBand="1"/>
      </w:tblPr>
      <w:tblGrid>
        <w:gridCol w:w="983"/>
        <w:gridCol w:w="8033"/>
      </w:tblGrid>
      <w:tr w:rsidR="000B0E98" w:rsidRPr="002D5F2E" w14:paraId="535A93CD" w14:textId="77777777" w:rsidTr="00081FEC">
        <w:trPr>
          <w:cnfStyle w:val="100000000000" w:firstRow="1" w:lastRow="0" w:firstColumn="0" w:lastColumn="0" w:oddVBand="0" w:evenVBand="0" w:oddHBand="0" w:evenHBand="0" w:firstRowFirstColumn="0" w:firstRowLastColumn="0" w:lastRowFirstColumn="0" w:lastRowLastColumn="0"/>
          <w:cantSplit/>
          <w:tblHeader/>
        </w:trPr>
        <w:tc>
          <w:tcPr>
            <w:tcW w:w="983" w:type="dxa"/>
          </w:tcPr>
          <w:p w14:paraId="64784830" w14:textId="77777777" w:rsidR="000B0E98" w:rsidRPr="002D5F2E" w:rsidRDefault="000B0E98" w:rsidP="00081FEC">
            <w:pPr>
              <w:spacing w:before="60" w:after="60"/>
              <w:rPr>
                <w:b w:val="0"/>
                <w:bCs/>
                <w:szCs w:val="24"/>
              </w:rPr>
            </w:pPr>
            <w:r w:rsidRPr="002D5F2E">
              <w:rPr>
                <w:b w:val="0"/>
                <w:bCs/>
                <w:szCs w:val="24"/>
              </w:rPr>
              <w:t>Issue</w:t>
            </w:r>
          </w:p>
        </w:tc>
        <w:tc>
          <w:tcPr>
            <w:tcW w:w="8033" w:type="dxa"/>
          </w:tcPr>
          <w:p w14:paraId="7576384B" w14:textId="77777777" w:rsidR="000B0E98" w:rsidRPr="002D5F2E" w:rsidRDefault="000B0E98" w:rsidP="00081FEC">
            <w:pPr>
              <w:spacing w:before="60" w:after="60"/>
              <w:rPr>
                <w:b w:val="0"/>
                <w:bCs/>
                <w:szCs w:val="24"/>
              </w:rPr>
            </w:pPr>
            <w:r w:rsidRPr="002D5F2E">
              <w:rPr>
                <w:b w:val="0"/>
                <w:bCs/>
                <w:szCs w:val="24"/>
              </w:rPr>
              <w:t xml:space="preserve">Description of </w:t>
            </w:r>
            <w:r>
              <w:rPr>
                <w:b w:val="0"/>
                <w:bCs/>
                <w:szCs w:val="24"/>
              </w:rPr>
              <w:t>u</w:t>
            </w:r>
            <w:r w:rsidRPr="002D5F2E">
              <w:rPr>
                <w:b w:val="0"/>
                <w:bCs/>
                <w:szCs w:val="24"/>
              </w:rPr>
              <w:t>pdate(s)</w:t>
            </w:r>
          </w:p>
        </w:tc>
      </w:tr>
      <w:tr w:rsidR="000B0E98" w:rsidRPr="002D5F2E" w14:paraId="40C364BF" w14:textId="77777777" w:rsidTr="00081FEC">
        <w:trPr>
          <w:cantSplit/>
        </w:trPr>
        <w:tc>
          <w:tcPr>
            <w:tcW w:w="983" w:type="dxa"/>
          </w:tcPr>
          <w:p w14:paraId="54E4F15E" w14:textId="72F24BC7" w:rsidR="000B0E98" w:rsidRPr="002D5F2E" w:rsidRDefault="00A33361" w:rsidP="00081FEC">
            <w:pPr>
              <w:spacing w:before="60" w:after="60"/>
              <w:rPr>
                <w:szCs w:val="24"/>
              </w:rPr>
            </w:pPr>
            <w:r>
              <w:rPr>
                <w:szCs w:val="24"/>
              </w:rPr>
              <w:t>1</w:t>
            </w:r>
          </w:p>
        </w:tc>
        <w:tc>
          <w:tcPr>
            <w:tcW w:w="8033" w:type="dxa"/>
          </w:tcPr>
          <w:p w14:paraId="73348446" w14:textId="0767A82E" w:rsidR="000B0E98" w:rsidRPr="002D5F2E" w:rsidRDefault="001A5211" w:rsidP="00081FEC">
            <w:pPr>
              <w:spacing w:before="60" w:after="60"/>
              <w:rPr>
                <w:szCs w:val="24"/>
              </w:rPr>
            </w:pPr>
            <w:r>
              <w:rPr>
                <w:szCs w:val="24"/>
              </w:rPr>
              <w:t>First issue.</w:t>
            </w:r>
          </w:p>
        </w:tc>
      </w:tr>
      <w:tr w:rsidR="00A33361" w:rsidRPr="002D5F2E" w14:paraId="039FD789" w14:textId="77777777" w:rsidTr="00081FEC">
        <w:trPr>
          <w:cantSplit/>
        </w:trPr>
        <w:tc>
          <w:tcPr>
            <w:tcW w:w="983" w:type="dxa"/>
          </w:tcPr>
          <w:p w14:paraId="67B14806" w14:textId="261C5E0A" w:rsidR="00A33361" w:rsidRDefault="00A33361" w:rsidP="00081FEC">
            <w:pPr>
              <w:spacing w:before="60" w:after="60"/>
              <w:rPr>
                <w:szCs w:val="24"/>
              </w:rPr>
            </w:pPr>
            <w:r>
              <w:rPr>
                <w:szCs w:val="24"/>
              </w:rPr>
              <w:t>2</w:t>
            </w:r>
          </w:p>
        </w:tc>
        <w:tc>
          <w:tcPr>
            <w:tcW w:w="8033" w:type="dxa"/>
          </w:tcPr>
          <w:p w14:paraId="17250E3C" w14:textId="36F19022" w:rsidR="00A33361" w:rsidRPr="002D5F2E" w:rsidRDefault="008670A6" w:rsidP="00081FEC">
            <w:pPr>
              <w:spacing w:before="60" w:after="60"/>
              <w:rPr>
                <w:szCs w:val="24"/>
              </w:rPr>
            </w:pPr>
            <w:r>
              <w:rPr>
                <w:szCs w:val="24"/>
              </w:rPr>
              <w:t xml:space="preserve">Major update: </w:t>
            </w:r>
            <w:r w:rsidRPr="00FD6EA2">
              <w:rPr>
                <w:szCs w:val="24"/>
              </w:rPr>
              <w:t>Update taking account of</w:t>
            </w:r>
            <w:r>
              <w:rPr>
                <w:szCs w:val="24"/>
              </w:rPr>
              <w:t xml:space="preserve"> u</w:t>
            </w:r>
            <w:r w:rsidRPr="008670A6">
              <w:rPr>
                <w:szCs w:val="24"/>
              </w:rPr>
              <w:t>pdates to Regulations (CDG09(19) and SSR-6 2018)</w:t>
            </w:r>
            <w:r>
              <w:rPr>
                <w:szCs w:val="24"/>
              </w:rPr>
              <w:t xml:space="preserve"> and a</w:t>
            </w:r>
            <w:r w:rsidRPr="00FD6EA2">
              <w:rPr>
                <w:szCs w:val="24"/>
              </w:rPr>
              <w:t>ddition of specific assessment topic guidance</w:t>
            </w:r>
            <w:r>
              <w:rPr>
                <w:szCs w:val="24"/>
              </w:rPr>
              <w:t>.</w:t>
            </w:r>
          </w:p>
        </w:tc>
      </w:tr>
      <w:tr w:rsidR="00A33361" w:rsidRPr="002D5F2E" w14:paraId="7C4B3F98" w14:textId="77777777" w:rsidTr="00081FEC">
        <w:trPr>
          <w:cantSplit/>
        </w:trPr>
        <w:tc>
          <w:tcPr>
            <w:tcW w:w="983" w:type="dxa"/>
          </w:tcPr>
          <w:p w14:paraId="1909B7EC" w14:textId="514964F7" w:rsidR="00A33361" w:rsidRDefault="00A33361" w:rsidP="00081FEC">
            <w:pPr>
              <w:spacing w:before="60" w:after="60"/>
              <w:rPr>
                <w:szCs w:val="24"/>
              </w:rPr>
            </w:pPr>
            <w:r>
              <w:rPr>
                <w:szCs w:val="24"/>
              </w:rPr>
              <w:t>2.1</w:t>
            </w:r>
          </w:p>
        </w:tc>
        <w:tc>
          <w:tcPr>
            <w:tcW w:w="8033" w:type="dxa"/>
          </w:tcPr>
          <w:p w14:paraId="24E18F82" w14:textId="7BB0F65F" w:rsidR="00A33361" w:rsidRPr="002D5F2E" w:rsidRDefault="00EF3705" w:rsidP="00081FEC">
            <w:pPr>
              <w:spacing w:before="60" w:after="60"/>
              <w:rPr>
                <w:szCs w:val="24"/>
              </w:rPr>
            </w:pPr>
            <w:r w:rsidRPr="00FD6EA2">
              <w:rPr>
                <w:szCs w:val="24"/>
              </w:rPr>
              <w:t>Minor update to remove extant URLs from the document to mitigate potential configuration control issues arising because of changes to third-party web domains.</w:t>
            </w:r>
          </w:p>
        </w:tc>
      </w:tr>
      <w:tr w:rsidR="00A33361" w:rsidRPr="002D5F2E" w14:paraId="4434E5E4" w14:textId="77777777" w:rsidTr="00081FEC">
        <w:trPr>
          <w:cantSplit/>
        </w:trPr>
        <w:tc>
          <w:tcPr>
            <w:tcW w:w="983" w:type="dxa"/>
          </w:tcPr>
          <w:p w14:paraId="1A9AA1EB" w14:textId="34E6F739" w:rsidR="00A33361" w:rsidRDefault="00A33361" w:rsidP="00081FEC">
            <w:pPr>
              <w:spacing w:before="60" w:after="60"/>
              <w:rPr>
                <w:szCs w:val="24"/>
              </w:rPr>
            </w:pPr>
            <w:r>
              <w:rPr>
                <w:szCs w:val="24"/>
              </w:rPr>
              <w:t>2.2</w:t>
            </w:r>
          </w:p>
        </w:tc>
        <w:tc>
          <w:tcPr>
            <w:tcW w:w="8033" w:type="dxa"/>
          </w:tcPr>
          <w:p w14:paraId="39426BF8" w14:textId="78FB71A4" w:rsidR="00A33361" w:rsidRPr="002D5F2E" w:rsidRDefault="00081FEC" w:rsidP="00081FEC">
            <w:pPr>
              <w:spacing w:before="60" w:after="60"/>
              <w:rPr>
                <w:szCs w:val="24"/>
              </w:rPr>
            </w:pPr>
            <w:r w:rsidRPr="00FD6EA2">
              <w:rPr>
                <w:szCs w:val="24"/>
              </w:rPr>
              <w:t>Minor update to include web and CM9 references to ONR research project 083 – Elastomeric Seals. Updated to most recent template</w:t>
            </w:r>
            <w:r>
              <w:rPr>
                <w:szCs w:val="24"/>
              </w:rPr>
              <w:t>.</w:t>
            </w:r>
          </w:p>
        </w:tc>
      </w:tr>
      <w:tr w:rsidR="00081FEC" w:rsidRPr="002D5F2E" w14:paraId="241E2D21" w14:textId="77777777" w:rsidTr="00081FEC">
        <w:trPr>
          <w:cantSplit/>
        </w:trPr>
        <w:tc>
          <w:tcPr>
            <w:tcW w:w="983" w:type="dxa"/>
          </w:tcPr>
          <w:p w14:paraId="28BED8D4" w14:textId="55E02D07" w:rsidR="00081FEC" w:rsidRDefault="003D5E45" w:rsidP="00081FEC">
            <w:pPr>
              <w:spacing w:before="60" w:after="60"/>
              <w:rPr>
                <w:szCs w:val="24"/>
              </w:rPr>
            </w:pPr>
            <w:r>
              <w:rPr>
                <w:szCs w:val="24"/>
              </w:rPr>
              <w:t>2.3</w:t>
            </w:r>
          </w:p>
        </w:tc>
        <w:tc>
          <w:tcPr>
            <w:tcW w:w="8033" w:type="dxa"/>
          </w:tcPr>
          <w:p w14:paraId="3C910FF6" w14:textId="35477A35" w:rsidR="00081FEC" w:rsidRPr="00FD6EA2" w:rsidRDefault="003D5E45" w:rsidP="00081FEC">
            <w:pPr>
              <w:spacing w:before="60" w:after="60"/>
              <w:rPr>
                <w:szCs w:val="24"/>
              </w:rPr>
            </w:pPr>
            <w:r>
              <w:rPr>
                <w:szCs w:val="24"/>
              </w:rPr>
              <w:t xml:space="preserve">Minor updates as part of wider review of ONR technical guidance to </w:t>
            </w:r>
            <w:r w:rsidR="006433BA">
              <w:rPr>
                <w:szCs w:val="24"/>
              </w:rPr>
              <w:t xml:space="preserve"> improve conciseness, clarity and precision of language. </w:t>
            </w:r>
            <w:r w:rsidR="006433BA" w:rsidRPr="00FD6EA2">
              <w:rPr>
                <w:szCs w:val="24"/>
              </w:rPr>
              <w:t>Updated to most recent template</w:t>
            </w:r>
            <w:r w:rsidR="006433BA">
              <w:rPr>
                <w:szCs w:val="24"/>
              </w:rPr>
              <w:t>.</w:t>
            </w:r>
          </w:p>
        </w:tc>
      </w:tr>
    </w:tbl>
    <w:p w14:paraId="5EF7DC62" w14:textId="77777777" w:rsidR="000B0E98" w:rsidRDefault="000B0E98" w:rsidP="007D33FC"/>
    <w:p w14:paraId="25FE4C73" w14:textId="4973193C" w:rsidR="00F32B6F" w:rsidRPr="00F32B6F" w:rsidRDefault="00F32B6F" w:rsidP="00F32B6F">
      <w:pPr>
        <w:rPr>
          <w:sz w:val="20"/>
          <w:szCs w:val="18"/>
        </w:rPr>
      </w:pPr>
      <w:r w:rsidRPr="00F32B6F">
        <w:rPr>
          <w:b/>
          <w:bCs/>
          <w:sz w:val="20"/>
          <w:szCs w:val="18"/>
        </w:rPr>
        <w:t>Template reference</w:t>
      </w:r>
      <w:r w:rsidRPr="00F32B6F">
        <w:rPr>
          <w:sz w:val="20"/>
          <w:szCs w:val="18"/>
        </w:rPr>
        <w:t>: ONR-DOC-TEMP-002 (Issue 6</w:t>
      </w:r>
      <w:r w:rsidR="0029347E">
        <w:rPr>
          <w:sz w:val="20"/>
          <w:szCs w:val="18"/>
        </w:rPr>
        <w:t>.1</w:t>
      </w:r>
      <w:r w:rsidRPr="00F32B6F">
        <w:rPr>
          <w:sz w:val="20"/>
          <w:szCs w:val="18"/>
        </w:rPr>
        <w:t>)</w:t>
      </w:r>
    </w:p>
    <w:sectPr w:rsidR="00F32B6F" w:rsidRPr="00F32B6F" w:rsidSect="00EA2C19">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92227D" w14:textId="77777777" w:rsidR="00EE4B6D" w:rsidRDefault="00EE4B6D" w:rsidP="007D199A">
      <w:pPr>
        <w:spacing w:after="0"/>
      </w:pPr>
      <w:r>
        <w:separator/>
      </w:r>
    </w:p>
    <w:p w14:paraId="0641EA3C" w14:textId="77777777" w:rsidR="00EE4B6D" w:rsidRDefault="00EE4B6D"/>
    <w:p w14:paraId="29C3A497" w14:textId="77777777" w:rsidR="00EE4B6D" w:rsidRDefault="00EE4B6D"/>
  </w:endnote>
  <w:endnote w:type="continuationSeparator" w:id="0">
    <w:p w14:paraId="4D27EA44" w14:textId="77777777" w:rsidR="00EE4B6D" w:rsidRDefault="00EE4B6D" w:rsidP="007D199A">
      <w:pPr>
        <w:spacing w:after="0"/>
      </w:pPr>
      <w:r>
        <w:continuationSeparator/>
      </w:r>
    </w:p>
    <w:p w14:paraId="0F53043A" w14:textId="77777777" w:rsidR="00EE4B6D" w:rsidRDefault="00EE4B6D"/>
    <w:p w14:paraId="7ED5F085" w14:textId="77777777" w:rsidR="00EE4B6D" w:rsidRDefault="00EE4B6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C4492D5" w:rsidR="007C3C1D" w:rsidRPr="002D5F2E" w:rsidRDefault="006A525B" w:rsidP="007C3C1D">
    <w:pPr>
      <w:pStyle w:val="Footer"/>
      <w:jc w:val="left"/>
      <w:rPr>
        <w:sz w:val="22"/>
      </w:rPr>
    </w:pPr>
    <w:r w:rsidRPr="002D5F2E">
      <w:rPr>
        <w:sz w:val="22"/>
      </w:rPr>
      <w:t>ONR-DOC-TEMP-</w:t>
    </w:r>
    <w:r w:rsidR="001321E2" w:rsidRPr="002D5F2E">
      <w:rPr>
        <w:sz w:val="22"/>
      </w:rPr>
      <w:t>002</w:t>
    </w:r>
    <w:r w:rsidRPr="002D5F2E">
      <w:rPr>
        <w:sz w:val="22"/>
      </w:rPr>
      <w:t xml:space="preserve"> (Issue </w:t>
    </w:r>
    <w:r w:rsidR="001321E2" w:rsidRPr="002D5F2E">
      <w:rPr>
        <w:sz w:val="22"/>
      </w:rPr>
      <w:t>5</w:t>
    </w:r>
    <w:r w:rsidR="00CE1DB2" w:rsidRPr="002D5F2E">
      <w:rPr>
        <w:sz w:val="22"/>
      </w:rPr>
      <w:t>.</w:t>
    </w:r>
    <w:r w:rsidR="0088550C">
      <w:rPr>
        <w:sz w:val="22"/>
      </w:rPr>
      <w:t>8</w:t>
    </w:r>
    <w:r w:rsidRPr="002D5F2E">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56CE48E5" w:rsidR="00CE6198" w:rsidRPr="000B2BCD" w:rsidRDefault="002D5F2E" w:rsidP="000B2BCD">
    <w:pPr>
      <w:pStyle w:val="Footer"/>
      <w:spacing w:before="240" w:after="0" w:line="240" w:lineRule="auto"/>
      <w:rPr>
        <w:rStyle w:val="PageNumber"/>
        <w:color w:val="22413A"/>
        <w:sz w:val="24"/>
      </w:rPr>
    </w:pPr>
    <w:r w:rsidRPr="002D5F2E">
      <w:rPr>
        <w:rStyle w:val="PageNumber"/>
        <w:color w:val="22413A"/>
        <w:sz w:val="24"/>
      </w:rPr>
      <w:t xml:space="preserve">Page | </w:t>
    </w:r>
    <w:r w:rsidRPr="002D5F2E">
      <w:rPr>
        <w:rStyle w:val="PageNumber"/>
        <w:color w:val="22413A"/>
        <w:sz w:val="24"/>
      </w:rPr>
      <w:fldChar w:fldCharType="begin"/>
    </w:r>
    <w:r w:rsidRPr="002D5F2E">
      <w:rPr>
        <w:rStyle w:val="PageNumber"/>
        <w:color w:val="22413A"/>
        <w:sz w:val="24"/>
      </w:rPr>
      <w:instrText xml:space="preserve"> PAGE   \* MERGEFORMAT </w:instrText>
    </w:r>
    <w:r w:rsidRPr="002D5F2E">
      <w:rPr>
        <w:rStyle w:val="PageNumber"/>
        <w:color w:val="22413A"/>
        <w:sz w:val="24"/>
      </w:rPr>
      <w:fldChar w:fldCharType="separate"/>
    </w:r>
    <w:r w:rsidRPr="002D5F2E">
      <w:rPr>
        <w:rStyle w:val="PageNumber"/>
        <w:noProof/>
        <w:color w:val="22413A"/>
        <w:sz w:val="24"/>
      </w:rPr>
      <w:t>1</w:t>
    </w:r>
    <w:r w:rsidRPr="002D5F2E">
      <w:rPr>
        <w:rStyle w:val="PageNumber"/>
        <w:noProof/>
        <w:color w:val="22413A"/>
        <w:sz w:val="24"/>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4C87D4" w14:textId="07FF8408" w:rsidR="000B2BCD" w:rsidRPr="000B2BCD" w:rsidRDefault="00A8606E" w:rsidP="000B2BCD">
    <w:pPr>
      <w:pStyle w:val="Footer"/>
      <w:spacing w:before="240" w:after="0" w:line="240" w:lineRule="auto"/>
      <w:rPr>
        <w:rStyle w:val="PageNumber"/>
        <w:color w:val="22413A"/>
        <w:sz w:val="24"/>
      </w:rPr>
    </w:pPr>
    <w:r w:rsidRPr="00A8606E">
      <w:rPr>
        <w:rStyle w:val="PageNumber"/>
        <w:color w:val="22413A"/>
        <w:sz w:val="24"/>
      </w:rPr>
      <w:t xml:space="preserve">Page | </w:t>
    </w:r>
    <w:r w:rsidRPr="00A8606E">
      <w:rPr>
        <w:rStyle w:val="PageNumber"/>
        <w:color w:val="22413A"/>
        <w:sz w:val="24"/>
      </w:rPr>
      <w:fldChar w:fldCharType="begin"/>
    </w:r>
    <w:r w:rsidRPr="00A8606E">
      <w:rPr>
        <w:rStyle w:val="PageNumber"/>
        <w:color w:val="22413A"/>
        <w:sz w:val="24"/>
      </w:rPr>
      <w:instrText xml:space="preserve"> PAGE   \* MERGEFORMAT </w:instrText>
    </w:r>
    <w:r w:rsidRPr="00A8606E">
      <w:rPr>
        <w:rStyle w:val="PageNumber"/>
        <w:color w:val="22413A"/>
        <w:sz w:val="24"/>
      </w:rPr>
      <w:fldChar w:fldCharType="separate"/>
    </w:r>
    <w:r w:rsidRPr="00A8606E">
      <w:rPr>
        <w:rStyle w:val="PageNumber"/>
        <w:noProof/>
        <w:color w:val="22413A"/>
        <w:sz w:val="24"/>
      </w:rPr>
      <w:t>1</w:t>
    </w:r>
    <w:r w:rsidRPr="00A8606E">
      <w:rPr>
        <w:rStyle w:val="PageNumber"/>
        <w:noProof/>
        <w:color w:val="22413A"/>
        <w:sz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5E3AE7" w14:textId="77777777" w:rsidR="00EE4B6D" w:rsidRPr="005E0344" w:rsidRDefault="00EE4B6D" w:rsidP="005E0344">
      <w:pPr>
        <w:spacing w:after="120"/>
        <w:rPr>
          <w:color w:val="000000" w:themeColor="text2"/>
        </w:rPr>
      </w:pPr>
      <w:r w:rsidRPr="005E0344">
        <w:rPr>
          <w:color w:val="000000" w:themeColor="text2"/>
        </w:rPr>
        <w:separator/>
      </w:r>
    </w:p>
    <w:p w14:paraId="610696F1" w14:textId="77777777" w:rsidR="00EE4B6D" w:rsidRDefault="00EE4B6D"/>
  </w:footnote>
  <w:footnote w:type="continuationSeparator" w:id="0">
    <w:p w14:paraId="39D1BCF4" w14:textId="77777777" w:rsidR="00EE4B6D" w:rsidRPr="005E0344" w:rsidRDefault="00EE4B6D" w:rsidP="0090581D">
      <w:pPr>
        <w:spacing w:after="120"/>
        <w:rPr>
          <w:color w:val="000000" w:themeColor="text2"/>
        </w:rPr>
      </w:pPr>
      <w:r w:rsidRPr="005E0344">
        <w:rPr>
          <w:color w:val="000000" w:themeColor="text2"/>
        </w:rPr>
        <w:continuationSeparator/>
      </w:r>
    </w:p>
    <w:p w14:paraId="3E4AA014" w14:textId="77777777" w:rsidR="00EE4B6D" w:rsidRDefault="00EE4B6D"/>
    <w:p w14:paraId="4FEBE506" w14:textId="77777777" w:rsidR="00EE4B6D" w:rsidRDefault="00EE4B6D"/>
  </w:footnote>
  <w:footnote w:type="continuationNotice" w:id="1">
    <w:p w14:paraId="3D723760" w14:textId="77777777" w:rsidR="00EE4B6D" w:rsidRDefault="00EE4B6D">
      <w:pPr>
        <w:spacing w:after="0"/>
      </w:pPr>
    </w:p>
    <w:p w14:paraId="61C33AC9" w14:textId="77777777" w:rsidR="00EE4B6D" w:rsidRDefault="00EE4B6D"/>
    <w:p w14:paraId="19B313DA" w14:textId="77777777" w:rsidR="00EE4B6D" w:rsidRDefault="00EE4B6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A65B1" w14:textId="4D28872C" w:rsidR="000B2BCD" w:rsidRPr="00046936" w:rsidRDefault="00000000" w:rsidP="009E0E52">
    <w:pPr>
      <w:pStyle w:val="Header"/>
      <w:rPr>
        <w:sz w:val="20"/>
        <w:szCs w:val="24"/>
      </w:rPr>
    </w:pPr>
    <w:sdt>
      <w:sdtPr>
        <w:rPr>
          <w:sz w:val="20"/>
          <w:szCs w:val="24"/>
        </w:rPr>
        <w:alias w:val="Title"/>
        <w:tag w:val=""/>
        <w:id w:val="2101294540"/>
        <w:placeholder>
          <w:docPart w:val="30CB27CBF28C4D2FBF0903761E9BCFB8"/>
        </w:placeholder>
        <w:dataBinding w:prefixMappings="xmlns:ns0='http://purl.org/dc/elements/1.1/' xmlns:ns1='http://schemas.openxmlformats.org/package/2006/metadata/core-properties' " w:xpath="/ns1:coreProperties[1]/ns0:title[1]" w:storeItemID="{6C3C8BC8-F283-45AE-878A-BAB7291924A1}"/>
        <w:text/>
      </w:sdtPr>
      <w:sdtContent>
        <w:r w:rsidR="0033652A">
          <w:rPr>
            <w:sz w:val="20"/>
            <w:szCs w:val="24"/>
          </w:rPr>
          <w:t>Transport engineering assessment</w:t>
        </w:r>
      </w:sdtContent>
    </w:sdt>
    <w:r w:rsidR="000B2BCD" w:rsidRPr="00046936">
      <w:rPr>
        <w:sz w:val="20"/>
        <w:szCs w:val="24"/>
      </w:rPr>
      <w:t xml:space="preserve"> | Issue: </w:t>
    </w:r>
    <w:sdt>
      <w:sdtPr>
        <w:rPr>
          <w:sz w:val="20"/>
          <w:szCs w:val="24"/>
        </w:rPr>
        <w:alias w:val="Status"/>
        <w:tag w:val=""/>
        <w:id w:val="801957864"/>
        <w:placeholder>
          <w:docPart w:val="3E5B43D4E703445285DC56911DA95DBF"/>
        </w:placeholder>
        <w:dataBinding w:prefixMappings="xmlns:ns0='http://purl.org/dc/elements/1.1/' xmlns:ns1='http://schemas.openxmlformats.org/package/2006/metadata/core-properties' " w:xpath="/ns1:coreProperties[1]/ns1:contentStatus[1]" w:storeItemID="{6C3C8BC8-F283-45AE-878A-BAB7291924A1}"/>
        <w:text/>
      </w:sdtPr>
      <w:sdtContent>
        <w:r w:rsidR="003D5E45">
          <w:rPr>
            <w:sz w:val="20"/>
            <w:szCs w:val="24"/>
          </w:rPr>
          <w:t>2.3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075CD1"/>
    <w:multiLevelType w:val="multilevel"/>
    <w:tmpl w:val="49E2B3AE"/>
    <w:lvl w:ilvl="0">
      <w:start w:val="1"/>
      <w:numFmt w:val="decimal"/>
      <w:pStyle w:val="NumList1"/>
      <w:lvlText w:val="%1)"/>
      <w:lvlJc w:val="left"/>
      <w:pPr>
        <w:ind w:left="1276" w:hanging="357"/>
      </w:pPr>
      <w:rPr>
        <w:rFonts w:hint="default"/>
      </w:rPr>
    </w:lvl>
    <w:lvl w:ilvl="1">
      <w:start w:val="1"/>
      <w:numFmt w:val="lowerLetter"/>
      <w:pStyle w:val="NumList2"/>
      <w:lvlText w:val="%2)"/>
      <w:lvlJc w:val="left"/>
      <w:pPr>
        <w:ind w:left="1633" w:hanging="357"/>
      </w:pPr>
      <w:rPr>
        <w:rFonts w:hint="default"/>
      </w:rPr>
    </w:lvl>
    <w:lvl w:ilvl="2">
      <w:start w:val="1"/>
      <w:numFmt w:val="lowerRoman"/>
      <w:lvlText w:val="%3)"/>
      <w:lvlJc w:val="left"/>
      <w:pPr>
        <w:ind w:left="1999" w:hanging="360"/>
      </w:pPr>
      <w:rPr>
        <w:rFonts w:hint="default"/>
      </w:rPr>
    </w:lvl>
    <w:lvl w:ilvl="3">
      <w:start w:val="1"/>
      <w:numFmt w:val="decimal"/>
      <w:lvlText w:val="(%4)"/>
      <w:lvlJc w:val="left"/>
      <w:pPr>
        <w:ind w:left="2359" w:hanging="360"/>
      </w:pPr>
      <w:rPr>
        <w:rFonts w:hint="default"/>
      </w:rPr>
    </w:lvl>
    <w:lvl w:ilvl="4">
      <w:start w:val="1"/>
      <w:numFmt w:val="lowerLetter"/>
      <w:lvlText w:val="(%5)"/>
      <w:lvlJc w:val="left"/>
      <w:pPr>
        <w:ind w:left="2719" w:hanging="360"/>
      </w:pPr>
      <w:rPr>
        <w:rFonts w:hint="default"/>
      </w:rPr>
    </w:lvl>
    <w:lvl w:ilvl="5">
      <w:start w:val="1"/>
      <w:numFmt w:val="lowerRoman"/>
      <w:lvlText w:val="(%6)"/>
      <w:lvlJc w:val="left"/>
      <w:pPr>
        <w:ind w:left="3079" w:hanging="360"/>
      </w:pPr>
      <w:rPr>
        <w:rFonts w:hint="default"/>
      </w:rPr>
    </w:lvl>
    <w:lvl w:ilvl="6">
      <w:start w:val="1"/>
      <w:numFmt w:val="decimal"/>
      <w:lvlText w:val="%7."/>
      <w:lvlJc w:val="left"/>
      <w:pPr>
        <w:ind w:left="3439" w:hanging="360"/>
      </w:pPr>
      <w:rPr>
        <w:rFonts w:hint="default"/>
      </w:rPr>
    </w:lvl>
    <w:lvl w:ilvl="7">
      <w:start w:val="1"/>
      <w:numFmt w:val="lowerLetter"/>
      <w:lvlText w:val="%8."/>
      <w:lvlJc w:val="left"/>
      <w:pPr>
        <w:ind w:left="3799" w:hanging="360"/>
      </w:pPr>
      <w:rPr>
        <w:rFonts w:hint="default"/>
      </w:rPr>
    </w:lvl>
    <w:lvl w:ilvl="8">
      <w:start w:val="1"/>
      <w:numFmt w:val="lowerRoman"/>
      <w:lvlText w:val="%9."/>
      <w:lvlJc w:val="left"/>
      <w:pPr>
        <w:ind w:left="4159" w:hanging="360"/>
      </w:pPr>
      <w:rPr>
        <w:rFonts w:hint="default"/>
      </w:rPr>
    </w:lvl>
  </w:abstractNum>
  <w:abstractNum w:abstractNumId="1" w15:restartNumberingAfterBreak="0">
    <w:nsid w:val="24866945"/>
    <w:multiLevelType w:val="hybridMultilevel"/>
    <w:tmpl w:val="21B8E1B4"/>
    <w:lvl w:ilvl="0" w:tplc="9710B646">
      <w:start w:val="1"/>
      <w:numFmt w:val="bullet"/>
      <w:pStyle w:val="TSBullet2Circle"/>
      <w:lvlText w:val=""/>
      <w:lvlJc w:val="left"/>
      <w:pPr>
        <w:ind w:left="2160" w:hanging="720"/>
      </w:pPr>
      <w:rPr>
        <w:rFonts w:ascii="Symbol" w:hAnsi="Symbol" w:hint="default"/>
        <w:b w:val="0"/>
        <w:i w:val="0"/>
        <w:color w:val="333333"/>
        <w:sz w:val="24"/>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cs="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cs="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52957587"/>
    <w:multiLevelType w:val="multilevel"/>
    <w:tmpl w:val="4ADAFD6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6E766292"/>
    <w:multiLevelType w:val="hybridMultilevel"/>
    <w:tmpl w:val="CB5E8AE2"/>
    <w:lvl w:ilvl="0" w:tplc="3438B376">
      <w:start w:val="1"/>
      <w:numFmt w:val="lowerRoman"/>
      <w:lvlText w:val="%1)"/>
      <w:lvlJc w:val="left"/>
      <w:pPr>
        <w:ind w:left="2138" w:hanging="360"/>
      </w:pPr>
    </w:lvl>
    <w:lvl w:ilvl="1" w:tplc="08090019" w:tentative="1">
      <w:start w:val="1"/>
      <w:numFmt w:val="lowerLetter"/>
      <w:lvlText w:val="%2."/>
      <w:lvlJc w:val="left"/>
      <w:pPr>
        <w:ind w:left="2858" w:hanging="360"/>
      </w:pPr>
    </w:lvl>
    <w:lvl w:ilvl="2" w:tplc="0809001B" w:tentative="1">
      <w:start w:val="1"/>
      <w:numFmt w:val="lowerRoman"/>
      <w:lvlText w:val="%3."/>
      <w:lvlJc w:val="right"/>
      <w:pPr>
        <w:ind w:left="3578" w:hanging="180"/>
      </w:pPr>
    </w:lvl>
    <w:lvl w:ilvl="3" w:tplc="0809000F" w:tentative="1">
      <w:start w:val="1"/>
      <w:numFmt w:val="decimal"/>
      <w:lvlText w:val="%4."/>
      <w:lvlJc w:val="left"/>
      <w:pPr>
        <w:ind w:left="4298" w:hanging="360"/>
      </w:pPr>
    </w:lvl>
    <w:lvl w:ilvl="4" w:tplc="08090019" w:tentative="1">
      <w:start w:val="1"/>
      <w:numFmt w:val="lowerLetter"/>
      <w:lvlText w:val="%5."/>
      <w:lvlJc w:val="left"/>
      <w:pPr>
        <w:ind w:left="5018" w:hanging="360"/>
      </w:pPr>
    </w:lvl>
    <w:lvl w:ilvl="5" w:tplc="0809001B" w:tentative="1">
      <w:start w:val="1"/>
      <w:numFmt w:val="lowerRoman"/>
      <w:lvlText w:val="%6."/>
      <w:lvlJc w:val="right"/>
      <w:pPr>
        <w:ind w:left="5738" w:hanging="180"/>
      </w:pPr>
    </w:lvl>
    <w:lvl w:ilvl="6" w:tplc="0809000F" w:tentative="1">
      <w:start w:val="1"/>
      <w:numFmt w:val="decimal"/>
      <w:lvlText w:val="%7."/>
      <w:lvlJc w:val="left"/>
      <w:pPr>
        <w:ind w:left="6458" w:hanging="360"/>
      </w:pPr>
    </w:lvl>
    <w:lvl w:ilvl="7" w:tplc="08090019" w:tentative="1">
      <w:start w:val="1"/>
      <w:numFmt w:val="lowerLetter"/>
      <w:lvlText w:val="%8."/>
      <w:lvlJc w:val="left"/>
      <w:pPr>
        <w:ind w:left="7178" w:hanging="360"/>
      </w:pPr>
    </w:lvl>
    <w:lvl w:ilvl="8" w:tplc="0809001B" w:tentative="1">
      <w:start w:val="1"/>
      <w:numFmt w:val="lowerRoman"/>
      <w:lvlText w:val="%9."/>
      <w:lvlJc w:val="right"/>
      <w:pPr>
        <w:ind w:left="7898" w:hanging="180"/>
      </w:pPr>
    </w:lvl>
  </w:abstractNum>
  <w:abstractNum w:abstractNumId="4" w15:restartNumberingAfterBreak="0">
    <w:nsid w:val="70C2195C"/>
    <w:multiLevelType w:val="hybridMultilevel"/>
    <w:tmpl w:val="11C8635E"/>
    <w:lvl w:ilvl="0" w:tplc="84BA4EF8">
      <w:start w:val="1"/>
      <w:numFmt w:val="bullet"/>
      <w:pStyle w:val="TSBullet1Square"/>
      <w:lvlText w:val=""/>
      <w:lvlJc w:val="left"/>
      <w:pPr>
        <w:ind w:left="1440" w:hanging="720"/>
      </w:pPr>
      <w:rPr>
        <w:rFonts w:ascii="Wingdings" w:hAnsi="Wingdings" w:hint="default"/>
        <w:b w:val="0"/>
        <w:i w:val="0"/>
        <w:color w:val="333333"/>
        <w:sz w:val="20"/>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cs="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cs="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75F46359"/>
    <w:multiLevelType w:val="hybridMultilevel"/>
    <w:tmpl w:val="C70EF4C0"/>
    <w:lvl w:ilvl="0" w:tplc="1692325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58CA018">
      <w:start w:val="1"/>
      <w:numFmt w:val="bullet"/>
      <w:pStyle w:val="Bulletlist2"/>
      <w:lvlText w:val="o"/>
      <w:lvlJc w:val="left"/>
      <w:pPr>
        <w:ind w:left="1440" w:hanging="360"/>
      </w:pPr>
      <w:rPr>
        <w:rFonts w:ascii="Courier New" w:hAnsi="Courier New" w:cs="Courier New" w:hint="default"/>
      </w:rPr>
    </w:lvl>
    <w:lvl w:ilvl="2" w:tplc="1572F48C">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79447535"/>
    <w:multiLevelType w:val="multilevel"/>
    <w:tmpl w:val="BF6ABE74"/>
    <w:lvl w:ilvl="0">
      <w:start w:val="1"/>
      <w:numFmt w:val="decimal"/>
      <w:pStyle w:val="F9-Paragraph"/>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7E7F2150"/>
    <w:multiLevelType w:val="hybridMultilevel"/>
    <w:tmpl w:val="92EC001E"/>
    <w:lvl w:ilvl="0" w:tplc="F3721D86">
      <w:start w:val="1"/>
      <w:numFmt w:val="bullet"/>
      <w:pStyle w:val="BulletPoint"/>
      <w:lvlText w:val=""/>
      <w:lvlJc w:val="left"/>
      <w:pPr>
        <w:ind w:left="1074" w:hanging="360"/>
      </w:pPr>
      <w:rPr>
        <w:rFonts w:ascii="Wingdings" w:hAnsi="Wingdings" w:hint="default"/>
      </w:rPr>
    </w:lvl>
    <w:lvl w:ilvl="1" w:tplc="08090003" w:tentative="1">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num w:numId="1" w16cid:durableId="783227120">
    <w:abstractNumId w:val="5"/>
  </w:num>
  <w:num w:numId="2" w16cid:durableId="399718409">
    <w:abstractNumId w:val="6"/>
  </w:num>
  <w:num w:numId="3" w16cid:durableId="999388671">
    <w:abstractNumId w:val="2"/>
  </w:num>
  <w:num w:numId="4" w16cid:durableId="1293636562">
    <w:abstractNumId w:val="7"/>
  </w:num>
  <w:num w:numId="5" w16cid:durableId="391512796">
    <w:abstractNumId w:val="0"/>
  </w:num>
  <w:num w:numId="6" w16cid:durableId="208306732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04099157">
    <w:abstractNumId w:val="4"/>
  </w:num>
  <w:num w:numId="8" w16cid:durableId="774057444">
    <w:abstractNumId w:val="1"/>
  </w:num>
  <w:num w:numId="9" w16cid:durableId="1325159325">
    <w:abstractNumId w:val="3"/>
  </w:num>
  <w:num w:numId="10" w16cid:durableId="124611231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26618591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32C9"/>
    <w:rsid w:val="00004C16"/>
    <w:rsid w:val="00011177"/>
    <w:rsid w:val="00014814"/>
    <w:rsid w:val="00024522"/>
    <w:rsid w:val="00024B2E"/>
    <w:rsid w:val="00027F4F"/>
    <w:rsid w:val="00030430"/>
    <w:rsid w:val="0003078E"/>
    <w:rsid w:val="00031B89"/>
    <w:rsid w:val="000365E8"/>
    <w:rsid w:val="0003693D"/>
    <w:rsid w:val="00037EE2"/>
    <w:rsid w:val="00042687"/>
    <w:rsid w:val="0004440F"/>
    <w:rsid w:val="00046936"/>
    <w:rsid w:val="00052C8A"/>
    <w:rsid w:val="000548C8"/>
    <w:rsid w:val="00055898"/>
    <w:rsid w:val="00066D5C"/>
    <w:rsid w:val="00075605"/>
    <w:rsid w:val="00075C66"/>
    <w:rsid w:val="00081114"/>
    <w:rsid w:val="00081FEC"/>
    <w:rsid w:val="00082879"/>
    <w:rsid w:val="00091EEA"/>
    <w:rsid w:val="000950B3"/>
    <w:rsid w:val="000A098A"/>
    <w:rsid w:val="000A51C3"/>
    <w:rsid w:val="000B0E98"/>
    <w:rsid w:val="000B2BCD"/>
    <w:rsid w:val="000B3085"/>
    <w:rsid w:val="000C13AB"/>
    <w:rsid w:val="000C2DDC"/>
    <w:rsid w:val="000D2FD4"/>
    <w:rsid w:val="000F1B7B"/>
    <w:rsid w:val="000F2ED4"/>
    <w:rsid w:val="000F3932"/>
    <w:rsid w:val="000F5146"/>
    <w:rsid w:val="001028E8"/>
    <w:rsid w:val="001057A9"/>
    <w:rsid w:val="00107ECF"/>
    <w:rsid w:val="00114DB8"/>
    <w:rsid w:val="00122FCC"/>
    <w:rsid w:val="00126752"/>
    <w:rsid w:val="00130B30"/>
    <w:rsid w:val="00131E06"/>
    <w:rsid w:val="001321E2"/>
    <w:rsid w:val="00136064"/>
    <w:rsid w:val="00140E1C"/>
    <w:rsid w:val="001447A9"/>
    <w:rsid w:val="00147AE4"/>
    <w:rsid w:val="00152921"/>
    <w:rsid w:val="0015407B"/>
    <w:rsid w:val="001571E5"/>
    <w:rsid w:val="001639ED"/>
    <w:rsid w:val="001650D3"/>
    <w:rsid w:val="00167D50"/>
    <w:rsid w:val="00177666"/>
    <w:rsid w:val="0018417B"/>
    <w:rsid w:val="001849CA"/>
    <w:rsid w:val="00185410"/>
    <w:rsid w:val="00192352"/>
    <w:rsid w:val="001A0905"/>
    <w:rsid w:val="001A5211"/>
    <w:rsid w:val="001C181E"/>
    <w:rsid w:val="001C19DE"/>
    <w:rsid w:val="001C4BB5"/>
    <w:rsid w:val="001C4D63"/>
    <w:rsid w:val="001D0DE0"/>
    <w:rsid w:val="001D570B"/>
    <w:rsid w:val="001D5AFF"/>
    <w:rsid w:val="001D74B4"/>
    <w:rsid w:val="001E03E1"/>
    <w:rsid w:val="001E219E"/>
    <w:rsid w:val="001E2EDB"/>
    <w:rsid w:val="001F059F"/>
    <w:rsid w:val="001F2B7C"/>
    <w:rsid w:val="00200811"/>
    <w:rsid w:val="00200CA1"/>
    <w:rsid w:val="0021338D"/>
    <w:rsid w:val="00214C48"/>
    <w:rsid w:val="00214D43"/>
    <w:rsid w:val="002157BC"/>
    <w:rsid w:val="00221ED0"/>
    <w:rsid w:val="002238B4"/>
    <w:rsid w:val="002319AB"/>
    <w:rsid w:val="002319AC"/>
    <w:rsid w:val="00234342"/>
    <w:rsid w:val="0024040D"/>
    <w:rsid w:val="002411C2"/>
    <w:rsid w:val="00243388"/>
    <w:rsid w:val="002440D8"/>
    <w:rsid w:val="0024463A"/>
    <w:rsid w:val="00245A0D"/>
    <w:rsid w:val="00246CE6"/>
    <w:rsid w:val="00253F5D"/>
    <w:rsid w:val="00255FA3"/>
    <w:rsid w:val="00257288"/>
    <w:rsid w:val="00261FB6"/>
    <w:rsid w:val="002629F8"/>
    <w:rsid w:val="00263396"/>
    <w:rsid w:val="002659FA"/>
    <w:rsid w:val="00267815"/>
    <w:rsid w:val="00275D62"/>
    <w:rsid w:val="00280DDF"/>
    <w:rsid w:val="00283FEB"/>
    <w:rsid w:val="002917FF"/>
    <w:rsid w:val="00292ADF"/>
    <w:rsid w:val="0029347E"/>
    <w:rsid w:val="002A0DEC"/>
    <w:rsid w:val="002B0A9C"/>
    <w:rsid w:val="002B1C53"/>
    <w:rsid w:val="002B2FBA"/>
    <w:rsid w:val="002D1B8C"/>
    <w:rsid w:val="002D3EF7"/>
    <w:rsid w:val="002D5F2E"/>
    <w:rsid w:val="002D7BF6"/>
    <w:rsid w:val="002E0BE4"/>
    <w:rsid w:val="002E3B58"/>
    <w:rsid w:val="002E3E8A"/>
    <w:rsid w:val="002E6A6A"/>
    <w:rsid w:val="002F3397"/>
    <w:rsid w:val="0030380D"/>
    <w:rsid w:val="003040C8"/>
    <w:rsid w:val="003119B6"/>
    <w:rsid w:val="00312411"/>
    <w:rsid w:val="00323E71"/>
    <w:rsid w:val="00325D84"/>
    <w:rsid w:val="00335CF4"/>
    <w:rsid w:val="0033652A"/>
    <w:rsid w:val="00345C9A"/>
    <w:rsid w:val="00346C8E"/>
    <w:rsid w:val="0034742C"/>
    <w:rsid w:val="00347CA8"/>
    <w:rsid w:val="00357A80"/>
    <w:rsid w:val="00363AAC"/>
    <w:rsid w:val="00367BD5"/>
    <w:rsid w:val="0037176F"/>
    <w:rsid w:val="00386D7A"/>
    <w:rsid w:val="0038761F"/>
    <w:rsid w:val="00390327"/>
    <w:rsid w:val="00393B78"/>
    <w:rsid w:val="003970B0"/>
    <w:rsid w:val="003A01E9"/>
    <w:rsid w:val="003A3677"/>
    <w:rsid w:val="003A6B51"/>
    <w:rsid w:val="003C0306"/>
    <w:rsid w:val="003C0DD8"/>
    <w:rsid w:val="003C114C"/>
    <w:rsid w:val="003C18C4"/>
    <w:rsid w:val="003C465D"/>
    <w:rsid w:val="003D495D"/>
    <w:rsid w:val="003D5E45"/>
    <w:rsid w:val="003E098E"/>
    <w:rsid w:val="003E2F1A"/>
    <w:rsid w:val="003E2FAE"/>
    <w:rsid w:val="003E3E67"/>
    <w:rsid w:val="003F40DA"/>
    <w:rsid w:val="00404B0C"/>
    <w:rsid w:val="00405E9C"/>
    <w:rsid w:val="00407CF7"/>
    <w:rsid w:val="00415ED6"/>
    <w:rsid w:val="00417CAF"/>
    <w:rsid w:val="00420A11"/>
    <w:rsid w:val="00422265"/>
    <w:rsid w:val="0042657E"/>
    <w:rsid w:val="00431A65"/>
    <w:rsid w:val="004373A7"/>
    <w:rsid w:val="00437D94"/>
    <w:rsid w:val="0044030C"/>
    <w:rsid w:val="00451416"/>
    <w:rsid w:val="004555E0"/>
    <w:rsid w:val="004638C7"/>
    <w:rsid w:val="004648A4"/>
    <w:rsid w:val="00471380"/>
    <w:rsid w:val="0047504D"/>
    <w:rsid w:val="004854AE"/>
    <w:rsid w:val="00487601"/>
    <w:rsid w:val="00494F0D"/>
    <w:rsid w:val="00496ACB"/>
    <w:rsid w:val="00496BFD"/>
    <w:rsid w:val="004A3DF2"/>
    <w:rsid w:val="004B0BC8"/>
    <w:rsid w:val="004C1302"/>
    <w:rsid w:val="004C361D"/>
    <w:rsid w:val="004C4891"/>
    <w:rsid w:val="004C6045"/>
    <w:rsid w:val="004D2C89"/>
    <w:rsid w:val="004E3932"/>
    <w:rsid w:val="004E63FD"/>
    <w:rsid w:val="004F1E79"/>
    <w:rsid w:val="004F5F33"/>
    <w:rsid w:val="0050103A"/>
    <w:rsid w:val="005059CD"/>
    <w:rsid w:val="00511B0F"/>
    <w:rsid w:val="00535A24"/>
    <w:rsid w:val="00536721"/>
    <w:rsid w:val="005454CC"/>
    <w:rsid w:val="005504C2"/>
    <w:rsid w:val="0055139B"/>
    <w:rsid w:val="0055388E"/>
    <w:rsid w:val="005754AE"/>
    <w:rsid w:val="00575A51"/>
    <w:rsid w:val="005763D7"/>
    <w:rsid w:val="00577FB5"/>
    <w:rsid w:val="005852D1"/>
    <w:rsid w:val="00587A22"/>
    <w:rsid w:val="00587E35"/>
    <w:rsid w:val="00590AC6"/>
    <w:rsid w:val="0059299D"/>
    <w:rsid w:val="00595C8C"/>
    <w:rsid w:val="00597747"/>
    <w:rsid w:val="005A49B8"/>
    <w:rsid w:val="005A4CDD"/>
    <w:rsid w:val="005B57E4"/>
    <w:rsid w:val="005B5ABD"/>
    <w:rsid w:val="005B5DD1"/>
    <w:rsid w:val="005B7798"/>
    <w:rsid w:val="005B7FC8"/>
    <w:rsid w:val="005C140A"/>
    <w:rsid w:val="005C5C8C"/>
    <w:rsid w:val="005C6763"/>
    <w:rsid w:val="005D3164"/>
    <w:rsid w:val="005E0344"/>
    <w:rsid w:val="005E055B"/>
    <w:rsid w:val="005E17B4"/>
    <w:rsid w:val="005E211F"/>
    <w:rsid w:val="005E440B"/>
    <w:rsid w:val="005F2C85"/>
    <w:rsid w:val="0060217C"/>
    <w:rsid w:val="00605ADB"/>
    <w:rsid w:val="006111D6"/>
    <w:rsid w:val="00611C9F"/>
    <w:rsid w:val="00615FBE"/>
    <w:rsid w:val="00621BF6"/>
    <w:rsid w:val="00623A49"/>
    <w:rsid w:val="00626B30"/>
    <w:rsid w:val="00627555"/>
    <w:rsid w:val="0062796F"/>
    <w:rsid w:val="00627B76"/>
    <w:rsid w:val="006316C4"/>
    <w:rsid w:val="006322A0"/>
    <w:rsid w:val="00634637"/>
    <w:rsid w:val="00634CC8"/>
    <w:rsid w:val="006361FD"/>
    <w:rsid w:val="00637B24"/>
    <w:rsid w:val="0064226F"/>
    <w:rsid w:val="006433BA"/>
    <w:rsid w:val="0064593C"/>
    <w:rsid w:val="00653298"/>
    <w:rsid w:val="00663A7C"/>
    <w:rsid w:val="00663E08"/>
    <w:rsid w:val="00667DF2"/>
    <w:rsid w:val="00670DF1"/>
    <w:rsid w:val="00671345"/>
    <w:rsid w:val="00672A9B"/>
    <w:rsid w:val="00674646"/>
    <w:rsid w:val="00674F45"/>
    <w:rsid w:val="00674F63"/>
    <w:rsid w:val="00675884"/>
    <w:rsid w:val="0069586E"/>
    <w:rsid w:val="006966CA"/>
    <w:rsid w:val="00696D09"/>
    <w:rsid w:val="00696EE0"/>
    <w:rsid w:val="00697980"/>
    <w:rsid w:val="006A19EF"/>
    <w:rsid w:val="006A43D5"/>
    <w:rsid w:val="006A525B"/>
    <w:rsid w:val="006C045F"/>
    <w:rsid w:val="006C4196"/>
    <w:rsid w:val="006C63B0"/>
    <w:rsid w:val="006C76A2"/>
    <w:rsid w:val="006C792E"/>
    <w:rsid w:val="006D116C"/>
    <w:rsid w:val="006E1BB5"/>
    <w:rsid w:val="006E200C"/>
    <w:rsid w:val="006E22C1"/>
    <w:rsid w:val="006E51D1"/>
    <w:rsid w:val="006E7C42"/>
    <w:rsid w:val="006F168A"/>
    <w:rsid w:val="006F5076"/>
    <w:rsid w:val="006F55D4"/>
    <w:rsid w:val="006F6009"/>
    <w:rsid w:val="00702CE4"/>
    <w:rsid w:val="0070321D"/>
    <w:rsid w:val="007068BA"/>
    <w:rsid w:val="00711DCB"/>
    <w:rsid w:val="007154C5"/>
    <w:rsid w:val="00716AB1"/>
    <w:rsid w:val="00721D63"/>
    <w:rsid w:val="0072562D"/>
    <w:rsid w:val="00732C7B"/>
    <w:rsid w:val="00734D2B"/>
    <w:rsid w:val="00737705"/>
    <w:rsid w:val="007405B2"/>
    <w:rsid w:val="007408D4"/>
    <w:rsid w:val="007420AC"/>
    <w:rsid w:val="00742617"/>
    <w:rsid w:val="00752F6A"/>
    <w:rsid w:val="0075482E"/>
    <w:rsid w:val="00757C42"/>
    <w:rsid w:val="0077101E"/>
    <w:rsid w:val="00783AFA"/>
    <w:rsid w:val="00785427"/>
    <w:rsid w:val="00790540"/>
    <w:rsid w:val="007968CA"/>
    <w:rsid w:val="007A1074"/>
    <w:rsid w:val="007A43FF"/>
    <w:rsid w:val="007B3918"/>
    <w:rsid w:val="007C09A9"/>
    <w:rsid w:val="007C0AD9"/>
    <w:rsid w:val="007C3C1D"/>
    <w:rsid w:val="007C4A91"/>
    <w:rsid w:val="007C4EB7"/>
    <w:rsid w:val="007D199A"/>
    <w:rsid w:val="007D2EBE"/>
    <w:rsid w:val="007D33FC"/>
    <w:rsid w:val="007D50EE"/>
    <w:rsid w:val="007E1A31"/>
    <w:rsid w:val="007E1C07"/>
    <w:rsid w:val="007F24B6"/>
    <w:rsid w:val="007F2A70"/>
    <w:rsid w:val="007F5EFE"/>
    <w:rsid w:val="007F6460"/>
    <w:rsid w:val="007F7D39"/>
    <w:rsid w:val="00803D94"/>
    <w:rsid w:val="00806CD2"/>
    <w:rsid w:val="00806D68"/>
    <w:rsid w:val="008229BA"/>
    <w:rsid w:val="0083093D"/>
    <w:rsid w:val="00840CCB"/>
    <w:rsid w:val="008431F7"/>
    <w:rsid w:val="00844004"/>
    <w:rsid w:val="00845390"/>
    <w:rsid w:val="00845409"/>
    <w:rsid w:val="0084601B"/>
    <w:rsid w:val="00855259"/>
    <w:rsid w:val="00857A62"/>
    <w:rsid w:val="008606F0"/>
    <w:rsid w:val="00865489"/>
    <w:rsid w:val="0086553D"/>
    <w:rsid w:val="00866E96"/>
    <w:rsid w:val="008670A6"/>
    <w:rsid w:val="00874FEB"/>
    <w:rsid w:val="00881B6F"/>
    <w:rsid w:val="00882AA4"/>
    <w:rsid w:val="00883E22"/>
    <w:rsid w:val="00884E43"/>
    <w:rsid w:val="0088550C"/>
    <w:rsid w:val="00887EC6"/>
    <w:rsid w:val="0089084C"/>
    <w:rsid w:val="00893409"/>
    <w:rsid w:val="00893D9F"/>
    <w:rsid w:val="008A2379"/>
    <w:rsid w:val="008A4329"/>
    <w:rsid w:val="008A578E"/>
    <w:rsid w:val="008B1519"/>
    <w:rsid w:val="008B69E3"/>
    <w:rsid w:val="008B7BCC"/>
    <w:rsid w:val="008C50C3"/>
    <w:rsid w:val="008C7094"/>
    <w:rsid w:val="008D2B97"/>
    <w:rsid w:val="008D385E"/>
    <w:rsid w:val="008D49A5"/>
    <w:rsid w:val="008D54BE"/>
    <w:rsid w:val="008D6C81"/>
    <w:rsid w:val="008E6CF0"/>
    <w:rsid w:val="008F1439"/>
    <w:rsid w:val="008F660E"/>
    <w:rsid w:val="008F7051"/>
    <w:rsid w:val="008F75EF"/>
    <w:rsid w:val="009033A9"/>
    <w:rsid w:val="00904152"/>
    <w:rsid w:val="0090581D"/>
    <w:rsid w:val="0091439C"/>
    <w:rsid w:val="00920572"/>
    <w:rsid w:val="00920BF2"/>
    <w:rsid w:val="00926DE4"/>
    <w:rsid w:val="00931697"/>
    <w:rsid w:val="0093322D"/>
    <w:rsid w:val="009349A9"/>
    <w:rsid w:val="00936760"/>
    <w:rsid w:val="00936C52"/>
    <w:rsid w:val="0095489B"/>
    <w:rsid w:val="009557A5"/>
    <w:rsid w:val="00961C06"/>
    <w:rsid w:val="00966FB9"/>
    <w:rsid w:val="009671CD"/>
    <w:rsid w:val="00972B41"/>
    <w:rsid w:val="009751A9"/>
    <w:rsid w:val="009763CE"/>
    <w:rsid w:val="00980F9C"/>
    <w:rsid w:val="0098632B"/>
    <w:rsid w:val="00994891"/>
    <w:rsid w:val="0099770E"/>
    <w:rsid w:val="00997BFB"/>
    <w:rsid w:val="009A7348"/>
    <w:rsid w:val="009B462C"/>
    <w:rsid w:val="009B6A75"/>
    <w:rsid w:val="009C15F3"/>
    <w:rsid w:val="009E07C2"/>
    <w:rsid w:val="009E0E52"/>
    <w:rsid w:val="009F6465"/>
    <w:rsid w:val="009F72F9"/>
    <w:rsid w:val="00A00205"/>
    <w:rsid w:val="00A00AF0"/>
    <w:rsid w:val="00A040F6"/>
    <w:rsid w:val="00A05159"/>
    <w:rsid w:val="00A14B5A"/>
    <w:rsid w:val="00A33284"/>
    <w:rsid w:val="00A33361"/>
    <w:rsid w:val="00A33CC3"/>
    <w:rsid w:val="00A3567F"/>
    <w:rsid w:val="00A37698"/>
    <w:rsid w:val="00A403DA"/>
    <w:rsid w:val="00A40AA8"/>
    <w:rsid w:val="00A41ED3"/>
    <w:rsid w:val="00A44B74"/>
    <w:rsid w:val="00A46D91"/>
    <w:rsid w:val="00A56C01"/>
    <w:rsid w:val="00A573D9"/>
    <w:rsid w:val="00A6562D"/>
    <w:rsid w:val="00A81D82"/>
    <w:rsid w:val="00A83E3F"/>
    <w:rsid w:val="00A8606E"/>
    <w:rsid w:val="00A93E33"/>
    <w:rsid w:val="00A963C4"/>
    <w:rsid w:val="00A9770B"/>
    <w:rsid w:val="00AA6D10"/>
    <w:rsid w:val="00AB195E"/>
    <w:rsid w:val="00AB4683"/>
    <w:rsid w:val="00AB5F4D"/>
    <w:rsid w:val="00AB6970"/>
    <w:rsid w:val="00AC1939"/>
    <w:rsid w:val="00AC3D2A"/>
    <w:rsid w:val="00AC4514"/>
    <w:rsid w:val="00AC7C05"/>
    <w:rsid w:val="00AD167C"/>
    <w:rsid w:val="00AD17C7"/>
    <w:rsid w:val="00AD298F"/>
    <w:rsid w:val="00AD4041"/>
    <w:rsid w:val="00AD78FC"/>
    <w:rsid w:val="00AE302B"/>
    <w:rsid w:val="00AE4F54"/>
    <w:rsid w:val="00AF1E35"/>
    <w:rsid w:val="00AF31F0"/>
    <w:rsid w:val="00B13FA9"/>
    <w:rsid w:val="00B22B81"/>
    <w:rsid w:val="00B259DF"/>
    <w:rsid w:val="00B2620A"/>
    <w:rsid w:val="00B44B1F"/>
    <w:rsid w:val="00B47B73"/>
    <w:rsid w:val="00B50450"/>
    <w:rsid w:val="00B60E77"/>
    <w:rsid w:val="00B64141"/>
    <w:rsid w:val="00B64C21"/>
    <w:rsid w:val="00B64E72"/>
    <w:rsid w:val="00B73194"/>
    <w:rsid w:val="00B77913"/>
    <w:rsid w:val="00B824FB"/>
    <w:rsid w:val="00B82646"/>
    <w:rsid w:val="00B92E1A"/>
    <w:rsid w:val="00B97359"/>
    <w:rsid w:val="00B97A8F"/>
    <w:rsid w:val="00BA4E58"/>
    <w:rsid w:val="00BA7074"/>
    <w:rsid w:val="00BB5EBA"/>
    <w:rsid w:val="00BB7829"/>
    <w:rsid w:val="00BD1457"/>
    <w:rsid w:val="00BD3825"/>
    <w:rsid w:val="00BE2AD9"/>
    <w:rsid w:val="00BF27FE"/>
    <w:rsid w:val="00BF2A3D"/>
    <w:rsid w:val="00BF4526"/>
    <w:rsid w:val="00C02CC8"/>
    <w:rsid w:val="00C043B3"/>
    <w:rsid w:val="00C079AB"/>
    <w:rsid w:val="00C10E61"/>
    <w:rsid w:val="00C14787"/>
    <w:rsid w:val="00C1596D"/>
    <w:rsid w:val="00C15B8D"/>
    <w:rsid w:val="00C17010"/>
    <w:rsid w:val="00C20562"/>
    <w:rsid w:val="00C215C3"/>
    <w:rsid w:val="00C23A96"/>
    <w:rsid w:val="00C245A5"/>
    <w:rsid w:val="00C249C6"/>
    <w:rsid w:val="00C32CC1"/>
    <w:rsid w:val="00C35D86"/>
    <w:rsid w:val="00C426EC"/>
    <w:rsid w:val="00C44917"/>
    <w:rsid w:val="00C4700A"/>
    <w:rsid w:val="00C5066C"/>
    <w:rsid w:val="00C50809"/>
    <w:rsid w:val="00C527A8"/>
    <w:rsid w:val="00C53B86"/>
    <w:rsid w:val="00C6483C"/>
    <w:rsid w:val="00C64AE9"/>
    <w:rsid w:val="00C70CFF"/>
    <w:rsid w:val="00C7140F"/>
    <w:rsid w:val="00C718FE"/>
    <w:rsid w:val="00C75830"/>
    <w:rsid w:val="00C8353F"/>
    <w:rsid w:val="00C8773D"/>
    <w:rsid w:val="00C87ABB"/>
    <w:rsid w:val="00C91831"/>
    <w:rsid w:val="00C953DF"/>
    <w:rsid w:val="00CA2905"/>
    <w:rsid w:val="00CA7B44"/>
    <w:rsid w:val="00CD48E3"/>
    <w:rsid w:val="00CE1DB2"/>
    <w:rsid w:val="00CE2709"/>
    <w:rsid w:val="00CE2D64"/>
    <w:rsid w:val="00CE6198"/>
    <w:rsid w:val="00CF6230"/>
    <w:rsid w:val="00D017FC"/>
    <w:rsid w:val="00D0226A"/>
    <w:rsid w:val="00D03034"/>
    <w:rsid w:val="00D0535A"/>
    <w:rsid w:val="00D05756"/>
    <w:rsid w:val="00D1256B"/>
    <w:rsid w:val="00D12AE6"/>
    <w:rsid w:val="00D13147"/>
    <w:rsid w:val="00D31955"/>
    <w:rsid w:val="00D51573"/>
    <w:rsid w:val="00D55D6E"/>
    <w:rsid w:val="00D56AE8"/>
    <w:rsid w:val="00D5715A"/>
    <w:rsid w:val="00D618F4"/>
    <w:rsid w:val="00D71687"/>
    <w:rsid w:val="00D726CE"/>
    <w:rsid w:val="00D74813"/>
    <w:rsid w:val="00D81AE1"/>
    <w:rsid w:val="00D87C6B"/>
    <w:rsid w:val="00D90D43"/>
    <w:rsid w:val="00DA1467"/>
    <w:rsid w:val="00DA30BC"/>
    <w:rsid w:val="00DA69C2"/>
    <w:rsid w:val="00DA6D70"/>
    <w:rsid w:val="00DB6050"/>
    <w:rsid w:val="00DC2281"/>
    <w:rsid w:val="00DC2C34"/>
    <w:rsid w:val="00DC4909"/>
    <w:rsid w:val="00DD6819"/>
    <w:rsid w:val="00DE2C87"/>
    <w:rsid w:val="00DE459A"/>
    <w:rsid w:val="00DF27DA"/>
    <w:rsid w:val="00DF4DBE"/>
    <w:rsid w:val="00E01077"/>
    <w:rsid w:val="00E162AF"/>
    <w:rsid w:val="00E20B32"/>
    <w:rsid w:val="00E221DC"/>
    <w:rsid w:val="00E34607"/>
    <w:rsid w:val="00E34A30"/>
    <w:rsid w:val="00E36337"/>
    <w:rsid w:val="00E3770E"/>
    <w:rsid w:val="00E40820"/>
    <w:rsid w:val="00E4658F"/>
    <w:rsid w:val="00E54A67"/>
    <w:rsid w:val="00E57DB9"/>
    <w:rsid w:val="00E61C0D"/>
    <w:rsid w:val="00E637C8"/>
    <w:rsid w:val="00E63EB4"/>
    <w:rsid w:val="00E64912"/>
    <w:rsid w:val="00E66160"/>
    <w:rsid w:val="00E67022"/>
    <w:rsid w:val="00E67773"/>
    <w:rsid w:val="00E71329"/>
    <w:rsid w:val="00E8363B"/>
    <w:rsid w:val="00E84966"/>
    <w:rsid w:val="00E90780"/>
    <w:rsid w:val="00E92383"/>
    <w:rsid w:val="00E9489D"/>
    <w:rsid w:val="00EA0036"/>
    <w:rsid w:val="00EA1605"/>
    <w:rsid w:val="00EA1B3A"/>
    <w:rsid w:val="00EA2109"/>
    <w:rsid w:val="00EA2C19"/>
    <w:rsid w:val="00EB57E7"/>
    <w:rsid w:val="00ED2619"/>
    <w:rsid w:val="00ED4D4E"/>
    <w:rsid w:val="00EE0C77"/>
    <w:rsid w:val="00EE4B6D"/>
    <w:rsid w:val="00EE4E54"/>
    <w:rsid w:val="00EF3705"/>
    <w:rsid w:val="00F02006"/>
    <w:rsid w:val="00F12186"/>
    <w:rsid w:val="00F3284E"/>
    <w:rsid w:val="00F32B6F"/>
    <w:rsid w:val="00F37740"/>
    <w:rsid w:val="00F436BB"/>
    <w:rsid w:val="00F44BEF"/>
    <w:rsid w:val="00F47145"/>
    <w:rsid w:val="00F545BF"/>
    <w:rsid w:val="00F56152"/>
    <w:rsid w:val="00F61B86"/>
    <w:rsid w:val="00F63AA5"/>
    <w:rsid w:val="00F71B56"/>
    <w:rsid w:val="00F7687C"/>
    <w:rsid w:val="00F832C8"/>
    <w:rsid w:val="00F83866"/>
    <w:rsid w:val="00F873B3"/>
    <w:rsid w:val="00F920A7"/>
    <w:rsid w:val="00F94EDC"/>
    <w:rsid w:val="00FA1765"/>
    <w:rsid w:val="00FA42B9"/>
    <w:rsid w:val="00FA69C5"/>
    <w:rsid w:val="00FA755A"/>
    <w:rsid w:val="00FB2B0F"/>
    <w:rsid w:val="00FB3F53"/>
    <w:rsid w:val="00FB40FE"/>
    <w:rsid w:val="00FB4F6B"/>
    <w:rsid w:val="00FB5FE1"/>
    <w:rsid w:val="00FC0E8D"/>
    <w:rsid w:val="00FC46EF"/>
    <w:rsid w:val="00FD31B3"/>
    <w:rsid w:val="00FD32AB"/>
    <w:rsid w:val="00FD418B"/>
    <w:rsid w:val="00FD4204"/>
    <w:rsid w:val="00FF2C97"/>
    <w:rsid w:val="00FF3CCB"/>
    <w:rsid w:val="00FF57B5"/>
    <w:rsid w:val="00FF7A52"/>
    <w:rsid w:val="0972AB58"/>
    <w:rsid w:val="2ADDE0A8"/>
    <w:rsid w:val="364C8C61"/>
    <w:rsid w:val="380D8841"/>
    <w:rsid w:val="3886491F"/>
    <w:rsid w:val="51431A27"/>
    <w:rsid w:val="787D7EC5"/>
    <w:rsid w:val="7BDA5B39"/>
    <w:rsid w:val="7DE24BE6"/>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E90780"/>
    <w:pPr>
      <w:keepNext/>
      <w:numPr>
        <w:numId w:val="3"/>
      </w:numPr>
      <w:spacing w:before="240"/>
      <w:ind w:left="851" w:hanging="851"/>
      <w:outlineLvl w:val="0"/>
    </w:pPr>
    <w:rPr>
      <w:color w:val="22413A"/>
      <w:sz w:val="48"/>
    </w:rPr>
  </w:style>
  <w:style w:type="paragraph" w:styleId="Heading2">
    <w:name w:val="heading 2"/>
    <w:basedOn w:val="Heading1"/>
    <w:next w:val="Normal"/>
    <w:link w:val="Heading2Char"/>
    <w:qFormat/>
    <w:rsid w:val="00037EE2"/>
    <w:pPr>
      <w:numPr>
        <w:ilvl w:val="1"/>
      </w:numPr>
      <w:ind w:left="851" w:hanging="851"/>
      <w:outlineLvl w:val="1"/>
    </w:pPr>
    <w:rPr>
      <w:sz w:val="36"/>
    </w:rPr>
  </w:style>
  <w:style w:type="paragraph" w:styleId="Heading3">
    <w:name w:val="heading 3"/>
    <w:basedOn w:val="Heading1"/>
    <w:next w:val="Normal"/>
    <w:link w:val="Heading3Char"/>
    <w:qFormat/>
    <w:rsid w:val="00037EE2"/>
    <w:pPr>
      <w:numPr>
        <w:ilvl w:val="2"/>
      </w:numPr>
      <w:ind w:left="851" w:hanging="851"/>
      <w:outlineLvl w:val="2"/>
    </w:pPr>
    <w:rPr>
      <w:sz w:val="28"/>
      <w:szCs w:val="12"/>
    </w:rPr>
  </w:style>
  <w:style w:type="paragraph" w:styleId="Heading4">
    <w:name w:val="heading 4"/>
    <w:basedOn w:val="Heading3"/>
    <w:next w:val="Normal"/>
    <w:link w:val="Heading4Char"/>
    <w:qFormat/>
    <w:rsid w:val="000A51C3"/>
    <w:pPr>
      <w:numPr>
        <w:ilvl w:val="3"/>
      </w:numPr>
      <w:ind w:left="851" w:hanging="851"/>
      <w:outlineLvl w:val="3"/>
    </w:pPr>
    <w:rPr>
      <w:b/>
      <w:bCs/>
      <w:sz w:val="24"/>
      <w:szCs w:val="10"/>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037EE2"/>
    <w:rPr>
      <w:rFonts w:ascii="Arial" w:hAnsi="Arial"/>
      <w:color w:val="22413A"/>
      <w:sz w:val="36"/>
      <w:szCs w:val="22"/>
      <w:lang w:eastAsia="en-US" w:bidi="he-IL"/>
    </w:rPr>
  </w:style>
  <w:style w:type="character" w:customStyle="1" w:styleId="Heading3Char">
    <w:name w:val="Heading 3 Char"/>
    <w:link w:val="Heading3"/>
    <w:rsid w:val="00037EE2"/>
    <w:rPr>
      <w:rFonts w:ascii="Arial" w:hAnsi="Arial"/>
      <w:color w:val="22413A"/>
      <w:sz w:val="28"/>
      <w:szCs w:val="12"/>
      <w:lang w:eastAsia="en-US" w:bidi="he-IL"/>
    </w:rPr>
  </w:style>
  <w:style w:type="character" w:customStyle="1" w:styleId="Heading4Char">
    <w:name w:val="Heading 4 Char"/>
    <w:link w:val="Heading4"/>
    <w:rsid w:val="000A51C3"/>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E9078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9557A5"/>
    <w:pPr>
      <w:numPr>
        <w:numId w:val="1"/>
      </w:numPr>
      <w:spacing w:before="240" w:after="120" w:line="240" w:lineRule="auto"/>
      <w:ind w:left="1418" w:hanging="357"/>
    </w:pPr>
    <w:rPr>
      <w:bCs/>
    </w:rPr>
  </w:style>
  <w:style w:type="paragraph" w:customStyle="1" w:styleId="Bulletlist2">
    <w:name w:val="Bullet list 2"/>
    <w:basedOn w:val="Bulletlist1"/>
    <w:uiPriority w:val="1"/>
    <w:qFormat/>
    <w:rsid w:val="00C35D86"/>
    <w:pPr>
      <w:numPr>
        <w:ilvl w:val="1"/>
      </w:numPr>
      <w:ind w:left="1843"/>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semiHidden/>
    <w:rsid w:val="00C32CC1"/>
    <w:rPr>
      <w:lang w:eastAsia="en-US" w:bidi="he-IL"/>
    </w:rPr>
  </w:style>
  <w:style w:type="character" w:styleId="FootnoteReference">
    <w:name w:val="footnote reference"/>
    <w:basedOn w:val="DefaultParagraphFont"/>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1C19DE"/>
    <w:pPr>
      <w:pBdr>
        <w:top w:val="single" w:sz="4" w:space="6" w:color="22413A"/>
        <w:bottom w:val="single" w:sz="4" w:space="6" w:color="22413A"/>
      </w:pBdr>
      <w:spacing w:before="240"/>
      <w:ind w:left="851"/>
    </w:pPr>
    <w:rPr>
      <w:rFonts w:asciiTheme="minorHAnsi" w:eastAsiaTheme="minorHAnsi" w:hAnsiTheme="minorHAnsi" w:cstheme="minorBidi"/>
      <w:szCs w:val="28"/>
      <w:lang w:bidi="ar-SA"/>
    </w:rPr>
  </w:style>
  <w:style w:type="paragraph" w:customStyle="1" w:styleId="NumList1">
    <w:name w:val="Num List 1"/>
    <w:basedOn w:val="Normal"/>
    <w:uiPriority w:val="1"/>
    <w:qFormat/>
    <w:rsid w:val="000A51C3"/>
    <w:pPr>
      <w:numPr>
        <w:numId w:val="5"/>
      </w:numPr>
      <w:spacing w:before="240" w:after="120" w:line="240" w:lineRule="auto"/>
    </w:pPr>
    <w:rPr>
      <w:rFonts w:asciiTheme="minorHAnsi" w:eastAsiaTheme="minorHAnsi" w:hAnsiTheme="minorHAnsi" w:cstheme="minorBidi"/>
      <w:bCs/>
      <w:noProof/>
      <w:lang w:bidi="ar-SA"/>
    </w:rPr>
  </w:style>
  <w:style w:type="paragraph" w:customStyle="1" w:styleId="NumList2">
    <w:name w:val="Num List 2"/>
    <w:basedOn w:val="NumList1"/>
    <w:uiPriority w:val="1"/>
    <w:qFormat/>
    <w:rsid w:val="000A51C3"/>
    <w:pPr>
      <w:numPr>
        <w:ilvl w:val="1"/>
      </w:numPr>
    </w:pPr>
  </w:style>
  <w:style w:type="paragraph" w:customStyle="1" w:styleId="BulletList3">
    <w:name w:val="Bullet List 3"/>
    <w:basedOn w:val="Bulletlist2"/>
    <w:uiPriority w:val="1"/>
    <w:qFormat/>
    <w:rsid w:val="00C35D86"/>
    <w:pPr>
      <w:numPr>
        <w:ilvl w:val="2"/>
      </w:numPr>
      <w:ind w:left="226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404B0C"/>
    <w:pPr>
      <w:keepLines/>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F9-Paragraph">
    <w:name w:val="F9 - # Paragraph"/>
    <w:basedOn w:val="Normal"/>
    <w:link w:val="F9-ParagraphChar"/>
    <w:qFormat/>
    <w:rsid w:val="005504C2"/>
    <w:pPr>
      <w:numPr>
        <w:numId w:val="2"/>
      </w:numPr>
      <w:spacing w:before="240" w:after="120" w:line="240" w:lineRule="auto"/>
      <w:ind w:left="851" w:hanging="851"/>
    </w:pPr>
    <w:rPr>
      <w:rFonts w:eastAsia="Times New Roman"/>
      <w:szCs w:val="24"/>
      <w:lang w:bidi="ar-SA"/>
    </w:rPr>
  </w:style>
  <w:style w:type="character" w:customStyle="1" w:styleId="F9-ParagraphChar">
    <w:name w:val="F9 - # Paragraph Char"/>
    <w:basedOn w:val="DefaultParagraphFont"/>
    <w:link w:val="F9-Paragraph"/>
    <w:rsid w:val="005504C2"/>
    <w:rPr>
      <w:rFonts w:ascii="Arial" w:eastAsia="Times New Roman" w:hAnsi="Arial"/>
      <w:sz w:val="24"/>
      <w:szCs w:val="24"/>
      <w:lang w:eastAsia="en-US"/>
    </w:rPr>
  </w:style>
  <w:style w:type="paragraph" w:customStyle="1" w:styleId="BulletPoint">
    <w:name w:val="Bullet Point"/>
    <w:basedOn w:val="ListParagraph"/>
    <w:link w:val="BulletPointChar"/>
    <w:qFormat/>
    <w:rsid w:val="00587E35"/>
    <w:pPr>
      <w:numPr>
        <w:numId w:val="4"/>
      </w:numPr>
      <w:spacing w:before="240" w:after="120" w:line="264" w:lineRule="auto"/>
    </w:pPr>
    <w:rPr>
      <w:rFonts w:eastAsia="Times New Roman" w:cs="Times New Roman"/>
      <w:sz w:val="22"/>
      <w:szCs w:val="24"/>
      <w:lang w:bidi="ar-SA"/>
    </w:rPr>
  </w:style>
  <w:style w:type="character" w:customStyle="1" w:styleId="BulletPointChar">
    <w:name w:val="Bullet Point Char"/>
    <w:basedOn w:val="DefaultParagraphFont"/>
    <w:link w:val="BulletPoint"/>
    <w:rsid w:val="00587E35"/>
    <w:rPr>
      <w:rFonts w:ascii="Arial" w:eastAsia="Times New Roman" w:hAnsi="Arial" w:cs="Times New Roman"/>
      <w:sz w:val="22"/>
      <w:szCs w:val="24"/>
      <w:lang w:eastAsia="en-US"/>
    </w:rPr>
  </w:style>
  <w:style w:type="character" w:styleId="FollowedHyperlink">
    <w:name w:val="FollowedHyperlink"/>
    <w:basedOn w:val="DefaultParagraphFont"/>
    <w:uiPriority w:val="99"/>
    <w:semiHidden/>
    <w:unhideWhenUsed/>
    <w:rsid w:val="00F61B86"/>
    <w:rPr>
      <w:color w:val="AA1C76" w:themeColor="followedHyperlink"/>
      <w:u w:val="single"/>
    </w:rPr>
  </w:style>
  <w:style w:type="paragraph" w:styleId="NormalWeb">
    <w:name w:val="Normal (Web)"/>
    <w:basedOn w:val="Normal"/>
    <w:uiPriority w:val="99"/>
    <w:unhideWhenUsed/>
    <w:rsid w:val="00AA6D10"/>
    <w:pPr>
      <w:spacing w:before="100" w:beforeAutospacing="1" w:after="100" w:afterAutospacing="1" w:line="240" w:lineRule="auto"/>
    </w:pPr>
    <w:rPr>
      <w:rFonts w:eastAsia="Times New Roman"/>
      <w:szCs w:val="24"/>
      <w:lang w:eastAsia="en-GB" w:bidi="ar-SA"/>
    </w:rPr>
  </w:style>
  <w:style w:type="paragraph" w:styleId="Revision">
    <w:name w:val="Revision"/>
    <w:hidden/>
    <w:uiPriority w:val="99"/>
    <w:semiHidden/>
    <w:rsid w:val="00431A65"/>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386D7A"/>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386D7A"/>
    <w:rPr>
      <w:rFonts w:ascii="Arial" w:eastAsiaTheme="minorHAnsi" w:hAnsi="Arial" w:cstheme="minorBidi"/>
      <w:b/>
      <w:bCs/>
      <w:lang w:eastAsia="en-US" w:bidi="he-IL"/>
    </w:rPr>
  </w:style>
  <w:style w:type="character" w:customStyle="1" w:styleId="cf01">
    <w:name w:val="cf01"/>
    <w:basedOn w:val="DefaultParagraphFont"/>
    <w:rsid w:val="0018417B"/>
    <w:rPr>
      <w:rFonts w:ascii="Segoe UI" w:hAnsi="Segoe UI" w:cs="Segoe UI" w:hint="default"/>
      <w:sz w:val="18"/>
      <w:szCs w:val="18"/>
    </w:rPr>
  </w:style>
  <w:style w:type="paragraph" w:customStyle="1" w:styleId="TSBullet1Square">
    <w:name w:val="TS Bullet 1 Square"/>
    <w:basedOn w:val="Normal"/>
    <w:rsid w:val="00D726CE"/>
    <w:pPr>
      <w:numPr>
        <w:numId w:val="7"/>
      </w:numPr>
      <w:tabs>
        <w:tab w:val="num" w:pos="-31680"/>
      </w:tabs>
      <w:spacing w:line="240" w:lineRule="auto"/>
      <w:contextualSpacing/>
    </w:pPr>
    <w:rPr>
      <w:rFonts w:eastAsia="Times New Roman" w:cs="Times New Roman"/>
      <w:sz w:val="22"/>
      <w:szCs w:val="24"/>
      <w:lang w:bidi="ar-SA"/>
    </w:rPr>
  </w:style>
  <w:style w:type="paragraph" w:customStyle="1" w:styleId="TSBullet2Circle">
    <w:name w:val="TS Bullet 2 Circle"/>
    <w:basedOn w:val="TSBullet1Square"/>
    <w:rsid w:val="00D726CE"/>
    <w:pPr>
      <w:numPr>
        <w:numId w:val="8"/>
      </w:numPr>
      <w:tabs>
        <w:tab w:val="num" w:pos="-31680"/>
      </w:tabs>
    </w:pPr>
  </w:style>
  <w:style w:type="character" w:customStyle="1" w:styleId="ListParagraphChar">
    <w:name w:val="List Paragraph Char"/>
    <w:link w:val="ListParagraph"/>
    <w:uiPriority w:val="34"/>
    <w:rsid w:val="008670A6"/>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11057">
      <w:bodyDiv w:val="1"/>
      <w:marLeft w:val="0"/>
      <w:marRight w:val="0"/>
      <w:marTop w:val="0"/>
      <w:marBottom w:val="0"/>
      <w:divBdr>
        <w:top w:val="none" w:sz="0" w:space="0" w:color="auto"/>
        <w:left w:val="none" w:sz="0" w:space="0" w:color="auto"/>
        <w:bottom w:val="none" w:sz="0" w:space="0" w:color="auto"/>
        <w:right w:val="none" w:sz="0" w:space="0" w:color="auto"/>
      </w:divBdr>
    </w:div>
    <w:div w:id="10690439">
      <w:bodyDiv w:val="1"/>
      <w:marLeft w:val="0"/>
      <w:marRight w:val="0"/>
      <w:marTop w:val="0"/>
      <w:marBottom w:val="0"/>
      <w:divBdr>
        <w:top w:val="none" w:sz="0" w:space="0" w:color="auto"/>
        <w:left w:val="none" w:sz="0" w:space="0" w:color="auto"/>
        <w:bottom w:val="none" w:sz="0" w:space="0" w:color="auto"/>
        <w:right w:val="none" w:sz="0" w:space="0" w:color="auto"/>
      </w:divBdr>
    </w:div>
    <w:div w:id="18970184">
      <w:bodyDiv w:val="1"/>
      <w:marLeft w:val="0"/>
      <w:marRight w:val="0"/>
      <w:marTop w:val="0"/>
      <w:marBottom w:val="0"/>
      <w:divBdr>
        <w:top w:val="none" w:sz="0" w:space="0" w:color="auto"/>
        <w:left w:val="none" w:sz="0" w:space="0" w:color="auto"/>
        <w:bottom w:val="none" w:sz="0" w:space="0" w:color="auto"/>
        <w:right w:val="none" w:sz="0" w:space="0" w:color="auto"/>
      </w:divBdr>
    </w:div>
    <w:div w:id="40440878">
      <w:bodyDiv w:val="1"/>
      <w:marLeft w:val="0"/>
      <w:marRight w:val="0"/>
      <w:marTop w:val="0"/>
      <w:marBottom w:val="0"/>
      <w:divBdr>
        <w:top w:val="none" w:sz="0" w:space="0" w:color="auto"/>
        <w:left w:val="none" w:sz="0" w:space="0" w:color="auto"/>
        <w:bottom w:val="none" w:sz="0" w:space="0" w:color="auto"/>
        <w:right w:val="none" w:sz="0" w:space="0" w:color="auto"/>
      </w:divBdr>
    </w:div>
    <w:div w:id="45879035">
      <w:bodyDiv w:val="1"/>
      <w:marLeft w:val="0"/>
      <w:marRight w:val="0"/>
      <w:marTop w:val="0"/>
      <w:marBottom w:val="0"/>
      <w:divBdr>
        <w:top w:val="none" w:sz="0" w:space="0" w:color="auto"/>
        <w:left w:val="none" w:sz="0" w:space="0" w:color="auto"/>
        <w:bottom w:val="none" w:sz="0" w:space="0" w:color="auto"/>
        <w:right w:val="none" w:sz="0" w:space="0" w:color="auto"/>
      </w:divBdr>
    </w:div>
    <w:div w:id="67503073">
      <w:bodyDiv w:val="1"/>
      <w:marLeft w:val="0"/>
      <w:marRight w:val="0"/>
      <w:marTop w:val="0"/>
      <w:marBottom w:val="0"/>
      <w:divBdr>
        <w:top w:val="none" w:sz="0" w:space="0" w:color="auto"/>
        <w:left w:val="none" w:sz="0" w:space="0" w:color="auto"/>
        <w:bottom w:val="none" w:sz="0" w:space="0" w:color="auto"/>
        <w:right w:val="none" w:sz="0" w:space="0" w:color="auto"/>
      </w:divBdr>
    </w:div>
    <w:div w:id="8619141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015345">
      <w:bodyDiv w:val="1"/>
      <w:marLeft w:val="0"/>
      <w:marRight w:val="0"/>
      <w:marTop w:val="0"/>
      <w:marBottom w:val="0"/>
      <w:divBdr>
        <w:top w:val="none" w:sz="0" w:space="0" w:color="auto"/>
        <w:left w:val="none" w:sz="0" w:space="0" w:color="auto"/>
        <w:bottom w:val="none" w:sz="0" w:space="0" w:color="auto"/>
        <w:right w:val="none" w:sz="0" w:space="0" w:color="auto"/>
      </w:divBdr>
    </w:div>
    <w:div w:id="95759597">
      <w:bodyDiv w:val="1"/>
      <w:marLeft w:val="0"/>
      <w:marRight w:val="0"/>
      <w:marTop w:val="0"/>
      <w:marBottom w:val="0"/>
      <w:divBdr>
        <w:top w:val="none" w:sz="0" w:space="0" w:color="auto"/>
        <w:left w:val="none" w:sz="0" w:space="0" w:color="auto"/>
        <w:bottom w:val="none" w:sz="0" w:space="0" w:color="auto"/>
        <w:right w:val="none" w:sz="0" w:space="0" w:color="auto"/>
      </w:divBdr>
    </w:div>
    <w:div w:id="102261898">
      <w:bodyDiv w:val="1"/>
      <w:marLeft w:val="0"/>
      <w:marRight w:val="0"/>
      <w:marTop w:val="0"/>
      <w:marBottom w:val="0"/>
      <w:divBdr>
        <w:top w:val="none" w:sz="0" w:space="0" w:color="auto"/>
        <w:left w:val="none" w:sz="0" w:space="0" w:color="auto"/>
        <w:bottom w:val="none" w:sz="0" w:space="0" w:color="auto"/>
        <w:right w:val="none" w:sz="0" w:space="0" w:color="auto"/>
      </w:divBdr>
    </w:div>
    <w:div w:id="11313600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38950760">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3896265">
      <w:bodyDiv w:val="1"/>
      <w:marLeft w:val="0"/>
      <w:marRight w:val="0"/>
      <w:marTop w:val="0"/>
      <w:marBottom w:val="0"/>
      <w:divBdr>
        <w:top w:val="none" w:sz="0" w:space="0" w:color="auto"/>
        <w:left w:val="none" w:sz="0" w:space="0" w:color="auto"/>
        <w:bottom w:val="none" w:sz="0" w:space="0" w:color="auto"/>
        <w:right w:val="none" w:sz="0" w:space="0" w:color="auto"/>
      </w:divBdr>
    </w:div>
    <w:div w:id="344022084">
      <w:bodyDiv w:val="1"/>
      <w:marLeft w:val="0"/>
      <w:marRight w:val="0"/>
      <w:marTop w:val="0"/>
      <w:marBottom w:val="0"/>
      <w:divBdr>
        <w:top w:val="none" w:sz="0" w:space="0" w:color="auto"/>
        <w:left w:val="none" w:sz="0" w:space="0" w:color="auto"/>
        <w:bottom w:val="none" w:sz="0" w:space="0" w:color="auto"/>
        <w:right w:val="none" w:sz="0" w:space="0" w:color="auto"/>
      </w:divBdr>
    </w:div>
    <w:div w:id="372652506">
      <w:bodyDiv w:val="1"/>
      <w:marLeft w:val="0"/>
      <w:marRight w:val="0"/>
      <w:marTop w:val="0"/>
      <w:marBottom w:val="0"/>
      <w:divBdr>
        <w:top w:val="none" w:sz="0" w:space="0" w:color="auto"/>
        <w:left w:val="none" w:sz="0" w:space="0" w:color="auto"/>
        <w:bottom w:val="none" w:sz="0" w:space="0" w:color="auto"/>
        <w:right w:val="none" w:sz="0" w:space="0" w:color="auto"/>
      </w:divBdr>
    </w:div>
    <w:div w:id="382486006">
      <w:bodyDiv w:val="1"/>
      <w:marLeft w:val="0"/>
      <w:marRight w:val="0"/>
      <w:marTop w:val="0"/>
      <w:marBottom w:val="0"/>
      <w:divBdr>
        <w:top w:val="none" w:sz="0" w:space="0" w:color="auto"/>
        <w:left w:val="none" w:sz="0" w:space="0" w:color="auto"/>
        <w:bottom w:val="none" w:sz="0" w:space="0" w:color="auto"/>
        <w:right w:val="none" w:sz="0" w:space="0" w:color="auto"/>
      </w:divBdr>
    </w:div>
    <w:div w:id="401148942">
      <w:bodyDiv w:val="1"/>
      <w:marLeft w:val="0"/>
      <w:marRight w:val="0"/>
      <w:marTop w:val="0"/>
      <w:marBottom w:val="0"/>
      <w:divBdr>
        <w:top w:val="none" w:sz="0" w:space="0" w:color="auto"/>
        <w:left w:val="none" w:sz="0" w:space="0" w:color="auto"/>
        <w:bottom w:val="none" w:sz="0" w:space="0" w:color="auto"/>
        <w:right w:val="none" w:sz="0" w:space="0" w:color="auto"/>
      </w:divBdr>
    </w:div>
    <w:div w:id="438717687">
      <w:bodyDiv w:val="1"/>
      <w:marLeft w:val="0"/>
      <w:marRight w:val="0"/>
      <w:marTop w:val="0"/>
      <w:marBottom w:val="0"/>
      <w:divBdr>
        <w:top w:val="none" w:sz="0" w:space="0" w:color="auto"/>
        <w:left w:val="none" w:sz="0" w:space="0" w:color="auto"/>
        <w:bottom w:val="none" w:sz="0" w:space="0" w:color="auto"/>
        <w:right w:val="none" w:sz="0" w:space="0" w:color="auto"/>
      </w:divBdr>
    </w:div>
    <w:div w:id="45680169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8887780">
      <w:bodyDiv w:val="1"/>
      <w:marLeft w:val="0"/>
      <w:marRight w:val="0"/>
      <w:marTop w:val="0"/>
      <w:marBottom w:val="0"/>
      <w:divBdr>
        <w:top w:val="none" w:sz="0" w:space="0" w:color="auto"/>
        <w:left w:val="none" w:sz="0" w:space="0" w:color="auto"/>
        <w:bottom w:val="none" w:sz="0" w:space="0" w:color="auto"/>
        <w:right w:val="none" w:sz="0" w:space="0" w:color="auto"/>
      </w:divBdr>
    </w:div>
    <w:div w:id="475221789">
      <w:bodyDiv w:val="1"/>
      <w:marLeft w:val="0"/>
      <w:marRight w:val="0"/>
      <w:marTop w:val="0"/>
      <w:marBottom w:val="0"/>
      <w:divBdr>
        <w:top w:val="none" w:sz="0" w:space="0" w:color="auto"/>
        <w:left w:val="none" w:sz="0" w:space="0" w:color="auto"/>
        <w:bottom w:val="none" w:sz="0" w:space="0" w:color="auto"/>
        <w:right w:val="none" w:sz="0" w:space="0" w:color="auto"/>
      </w:divBdr>
    </w:div>
    <w:div w:id="480804666">
      <w:bodyDiv w:val="1"/>
      <w:marLeft w:val="0"/>
      <w:marRight w:val="0"/>
      <w:marTop w:val="0"/>
      <w:marBottom w:val="0"/>
      <w:divBdr>
        <w:top w:val="none" w:sz="0" w:space="0" w:color="auto"/>
        <w:left w:val="none" w:sz="0" w:space="0" w:color="auto"/>
        <w:bottom w:val="none" w:sz="0" w:space="0" w:color="auto"/>
        <w:right w:val="none" w:sz="0" w:space="0" w:color="auto"/>
      </w:divBdr>
    </w:div>
    <w:div w:id="485633112">
      <w:bodyDiv w:val="1"/>
      <w:marLeft w:val="0"/>
      <w:marRight w:val="0"/>
      <w:marTop w:val="0"/>
      <w:marBottom w:val="0"/>
      <w:divBdr>
        <w:top w:val="none" w:sz="0" w:space="0" w:color="auto"/>
        <w:left w:val="none" w:sz="0" w:space="0" w:color="auto"/>
        <w:bottom w:val="none" w:sz="0" w:space="0" w:color="auto"/>
        <w:right w:val="none" w:sz="0" w:space="0" w:color="auto"/>
      </w:divBdr>
    </w:div>
    <w:div w:id="508568602">
      <w:bodyDiv w:val="1"/>
      <w:marLeft w:val="0"/>
      <w:marRight w:val="0"/>
      <w:marTop w:val="0"/>
      <w:marBottom w:val="0"/>
      <w:divBdr>
        <w:top w:val="none" w:sz="0" w:space="0" w:color="auto"/>
        <w:left w:val="none" w:sz="0" w:space="0" w:color="auto"/>
        <w:bottom w:val="none" w:sz="0" w:space="0" w:color="auto"/>
        <w:right w:val="none" w:sz="0" w:space="0" w:color="auto"/>
      </w:divBdr>
    </w:div>
    <w:div w:id="512718892">
      <w:bodyDiv w:val="1"/>
      <w:marLeft w:val="0"/>
      <w:marRight w:val="0"/>
      <w:marTop w:val="0"/>
      <w:marBottom w:val="0"/>
      <w:divBdr>
        <w:top w:val="none" w:sz="0" w:space="0" w:color="auto"/>
        <w:left w:val="none" w:sz="0" w:space="0" w:color="auto"/>
        <w:bottom w:val="none" w:sz="0" w:space="0" w:color="auto"/>
        <w:right w:val="none" w:sz="0" w:space="0" w:color="auto"/>
      </w:divBdr>
    </w:div>
    <w:div w:id="52255118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69536628">
      <w:bodyDiv w:val="1"/>
      <w:marLeft w:val="0"/>
      <w:marRight w:val="0"/>
      <w:marTop w:val="0"/>
      <w:marBottom w:val="0"/>
      <w:divBdr>
        <w:top w:val="none" w:sz="0" w:space="0" w:color="auto"/>
        <w:left w:val="none" w:sz="0" w:space="0" w:color="auto"/>
        <w:bottom w:val="none" w:sz="0" w:space="0" w:color="auto"/>
        <w:right w:val="none" w:sz="0" w:space="0" w:color="auto"/>
      </w:divBdr>
    </w:div>
    <w:div w:id="646788987">
      <w:bodyDiv w:val="1"/>
      <w:marLeft w:val="0"/>
      <w:marRight w:val="0"/>
      <w:marTop w:val="0"/>
      <w:marBottom w:val="0"/>
      <w:divBdr>
        <w:top w:val="none" w:sz="0" w:space="0" w:color="auto"/>
        <w:left w:val="none" w:sz="0" w:space="0" w:color="auto"/>
        <w:bottom w:val="none" w:sz="0" w:space="0" w:color="auto"/>
        <w:right w:val="none" w:sz="0" w:space="0" w:color="auto"/>
      </w:divBdr>
    </w:div>
    <w:div w:id="663313108">
      <w:bodyDiv w:val="1"/>
      <w:marLeft w:val="0"/>
      <w:marRight w:val="0"/>
      <w:marTop w:val="0"/>
      <w:marBottom w:val="0"/>
      <w:divBdr>
        <w:top w:val="none" w:sz="0" w:space="0" w:color="auto"/>
        <w:left w:val="none" w:sz="0" w:space="0" w:color="auto"/>
        <w:bottom w:val="none" w:sz="0" w:space="0" w:color="auto"/>
        <w:right w:val="none" w:sz="0" w:space="0" w:color="auto"/>
      </w:divBdr>
    </w:div>
    <w:div w:id="724185298">
      <w:bodyDiv w:val="1"/>
      <w:marLeft w:val="0"/>
      <w:marRight w:val="0"/>
      <w:marTop w:val="0"/>
      <w:marBottom w:val="0"/>
      <w:divBdr>
        <w:top w:val="none" w:sz="0" w:space="0" w:color="auto"/>
        <w:left w:val="none" w:sz="0" w:space="0" w:color="auto"/>
        <w:bottom w:val="none" w:sz="0" w:space="0" w:color="auto"/>
        <w:right w:val="none" w:sz="0" w:space="0" w:color="auto"/>
      </w:divBdr>
    </w:div>
    <w:div w:id="724573577">
      <w:bodyDiv w:val="1"/>
      <w:marLeft w:val="0"/>
      <w:marRight w:val="0"/>
      <w:marTop w:val="0"/>
      <w:marBottom w:val="0"/>
      <w:divBdr>
        <w:top w:val="none" w:sz="0" w:space="0" w:color="auto"/>
        <w:left w:val="none" w:sz="0" w:space="0" w:color="auto"/>
        <w:bottom w:val="none" w:sz="0" w:space="0" w:color="auto"/>
        <w:right w:val="none" w:sz="0" w:space="0" w:color="auto"/>
      </w:divBdr>
    </w:div>
    <w:div w:id="751003637">
      <w:bodyDiv w:val="1"/>
      <w:marLeft w:val="0"/>
      <w:marRight w:val="0"/>
      <w:marTop w:val="0"/>
      <w:marBottom w:val="0"/>
      <w:divBdr>
        <w:top w:val="none" w:sz="0" w:space="0" w:color="auto"/>
        <w:left w:val="none" w:sz="0" w:space="0" w:color="auto"/>
        <w:bottom w:val="none" w:sz="0" w:space="0" w:color="auto"/>
        <w:right w:val="none" w:sz="0" w:space="0" w:color="auto"/>
      </w:divBdr>
    </w:div>
    <w:div w:id="751509335">
      <w:bodyDiv w:val="1"/>
      <w:marLeft w:val="0"/>
      <w:marRight w:val="0"/>
      <w:marTop w:val="0"/>
      <w:marBottom w:val="0"/>
      <w:divBdr>
        <w:top w:val="none" w:sz="0" w:space="0" w:color="auto"/>
        <w:left w:val="none" w:sz="0" w:space="0" w:color="auto"/>
        <w:bottom w:val="none" w:sz="0" w:space="0" w:color="auto"/>
        <w:right w:val="none" w:sz="0" w:space="0" w:color="auto"/>
      </w:divBdr>
    </w:div>
    <w:div w:id="780613320">
      <w:bodyDiv w:val="1"/>
      <w:marLeft w:val="0"/>
      <w:marRight w:val="0"/>
      <w:marTop w:val="0"/>
      <w:marBottom w:val="0"/>
      <w:divBdr>
        <w:top w:val="none" w:sz="0" w:space="0" w:color="auto"/>
        <w:left w:val="none" w:sz="0" w:space="0" w:color="auto"/>
        <w:bottom w:val="none" w:sz="0" w:space="0" w:color="auto"/>
        <w:right w:val="none" w:sz="0" w:space="0" w:color="auto"/>
      </w:divBdr>
    </w:div>
    <w:div w:id="786773560">
      <w:bodyDiv w:val="1"/>
      <w:marLeft w:val="0"/>
      <w:marRight w:val="0"/>
      <w:marTop w:val="0"/>
      <w:marBottom w:val="0"/>
      <w:divBdr>
        <w:top w:val="none" w:sz="0" w:space="0" w:color="auto"/>
        <w:left w:val="none" w:sz="0" w:space="0" w:color="auto"/>
        <w:bottom w:val="none" w:sz="0" w:space="0" w:color="auto"/>
        <w:right w:val="none" w:sz="0" w:space="0" w:color="auto"/>
      </w:divBdr>
    </w:div>
    <w:div w:id="809637513">
      <w:bodyDiv w:val="1"/>
      <w:marLeft w:val="0"/>
      <w:marRight w:val="0"/>
      <w:marTop w:val="0"/>
      <w:marBottom w:val="0"/>
      <w:divBdr>
        <w:top w:val="none" w:sz="0" w:space="0" w:color="auto"/>
        <w:left w:val="none" w:sz="0" w:space="0" w:color="auto"/>
        <w:bottom w:val="none" w:sz="0" w:space="0" w:color="auto"/>
        <w:right w:val="none" w:sz="0" w:space="0" w:color="auto"/>
      </w:divBdr>
    </w:div>
    <w:div w:id="817914046">
      <w:bodyDiv w:val="1"/>
      <w:marLeft w:val="0"/>
      <w:marRight w:val="0"/>
      <w:marTop w:val="0"/>
      <w:marBottom w:val="0"/>
      <w:divBdr>
        <w:top w:val="none" w:sz="0" w:space="0" w:color="auto"/>
        <w:left w:val="none" w:sz="0" w:space="0" w:color="auto"/>
        <w:bottom w:val="none" w:sz="0" w:space="0" w:color="auto"/>
        <w:right w:val="none" w:sz="0" w:space="0" w:color="auto"/>
      </w:divBdr>
    </w:div>
    <w:div w:id="833301387">
      <w:bodyDiv w:val="1"/>
      <w:marLeft w:val="0"/>
      <w:marRight w:val="0"/>
      <w:marTop w:val="0"/>
      <w:marBottom w:val="0"/>
      <w:divBdr>
        <w:top w:val="none" w:sz="0" w:space="0" w:color="auto"/>
        <w:left w:val="none" w:sz="0" w:space="0" w:color="auto"/>
        <w:bottom w:val="none" w:sz="0" w:space="0" w:color="auto"/>
        <w:right w:val="none" w:sz="0" w:space="0" w:color="auto"/>
      </w:divBdr>
    </w:div>
    <w:div w:id="946814001">
      <w:bodyDiv w:val="1"/>
      <w:marLeft w:val="0"/>
      <w:marRight w:val="0"/>
      <w:marTop w:val="0"/>
      <w:marBottom w:val="0"/>
      <w:divBdr>
        <w:top w:val="none" w:sz="0" w:space="0" w:color="auto"/>
        <w:left w:val="none" w:sz="0" w:space="0" w:color="auto"/>
        <w:bottom w:val="none" w:sz="0" w:space="0" w:color="auto"/>
        <w:right w:val="none" w:sz="0" w:space="0" w:color="auto"/>
      </w:divBdr>
    </w:div>
    <w:div w:id="94989533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8610202">
      <w:bodyDiv w:val="1"/>
      <w:marLeft w:val="0"/>
      <w:marRight w:val="0"/>
      <w:marTop w:val="0"/>
      <w:marBottom w:val="0"/>
      <w:divBdr>
        <w:top w:val="none" w:sz="0" w:space="0" w:color="auto"/>
        <w:left w:val="none" w:sz="0" w:space="0" w:color="auto"/>
        <w:bottom w:val="none" w:sz="0" w:space="0" w:color="auto"/>
        <w:right w:val="none" w:sz="0" w:space="0" w:color="auto"/>
      </w:divBdr>
    </w:div>
    <w:div w:id="983704265">
      <w:bodyDiv w:val="1"/>
      <w:marLeft w:val="0"/>
      <w:marRight w:val="0"/>
      <w:marTop w:val="0"/>
      <w:marBottom w:val="0"/>
      <w:divBdr>
        <w:top w:val="none" w:sz="0" w:space="0" w:color="auto"/>
        <w:left w:val="none" w:sz="0" w:space="0" w:color="auto"/>
        <w:bottom w:val="none" w:sz="0" w:space="0" w:color="auto"/>
        <w:right w:val="none" w:sz="0" w:space="0" w:color="auto"/>
      </w:divBdr>
    </w:div>
    <w:div w:id="1018195665">
      <w:bodyDiv w:val="1"/>
      <w:marLeft w:val="0"/>
      <w:marRight w:val="0"/>
      <w:marTop w:val="0"/>
      <w:marBottom w:val="0"/>
      <w:divBdr>
        <w:top w:val="none" w:sz="0" w:space="0" w:color="auto"/>
        <w:left w:val="none" w:sz="0" w:space="0" w:color="auto"/>
        <w:bottom w:val="none" w:sz="0" w:space="0" w:color="auto"/>
        <w:right w:val="none" w:sz="0" w:space="0" w:color="auto"/>
      </w:divBdr>
    </w:div>
    <w:div w:id="1049181429">
      <w:bodyDiv w:val="1"/>
      <w:marLeft w:val="0"/>
      <w:marRight w:val="0"/>
      <w:marTop w:val="0"/>
      <w:marBottom w:val="0"/>
      <w:divBdr>
        <w:top w:val="none" w:sz="0" w:space="0" w:color="auto"/>
        <w:left w:val="none" w:sz="0" w:space="0" w:color="auto"/>
        <w:bottom w:val="none" w:sz="0" w:space="0" w:color="auto"/>
        <w:right w:val="none" w:sz="0" w:space="0" w:color="auto"/>
      </w:divBdr>
    </w:div>
    <w:div w:id="1093472641">
      <w:bodyDiv w:val="1"/>
      <w:marLeft w:val="0"/>
      <w:marRight w:val="0"/>
      <w:marTop w:val="0"/>
      <w:marBottom w:val="0"/>
      <w:divBdr>
        <w:top w:val="none" w:sz="0" w:space="0" w:color="auto"/>
        <w:left w:val="none" w:sz="0" w:space="0" w:color="auto"/>
        <w:bottom w:val="none" w:sz="0" w:space="0" w:color="auto"/>
        <w:right w:val="none" w:sz="0" w:space="0" w:color="auto"/>
      </w:divBdr>
    </w:div>
    <w:div w:id="1135217164">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263958">
      <w:bodyDiv w:val="1"/>
      <w:marLeft w:val="0"/>
      <w:marRight w:val="0"/>
      <w:marTop w:val="0"/>
      <w:marBottom w:val="0"/>
      <w:divBdr>
        <w:top w:val="none" w:sz="0" w:space="0" w:color="auto"/>
        <w:left w:val="none" w:sz="0" w:space="0" w:color="auto"/>
        <w:bottom w:val="none" w:sz="0" w:space="0" w:color="auto"/>
        <w:right w:val="none" w:sz="0" w:space="0" w:color="auto"/>
      </w:divBdr>
    </w:div>
    <w:div w:id="1141920319">
      <w:bodyDiv w:val="1"/>
      <w:marLeft w:val="0"/>
      <w:marRight w:val="0"/>
      <w:marTop w:val="0"/>
      <w:marBottom w:val="0"/>
      <w:divBdr>
        <w:top w:val="none" w:sz="0" w:space="0" w:color="auto"/>
        <w:left w:val="none" w:sz="0" w:space="0" w:color="auto"/>
        <w:bottom w:val="none" w:sz="0" w:space="0" w:color="auto"/>
        <w:right w:val="none" w:sz="0" w:space="0" w:color="auto"/>
      </w:divBdr>
    </w:div>
    <w:div w:id="1181629381">
      <w:bodyDiv w:val="1"/>
      <w:marLeft w:val="0"/>
      <w:marRight w:val="0"/>
      <w:marTop w:val="0"/>
      <w:marBottom w:val="0"/>
      <w:divBdr>
        <w:top w:val="none" w:sz="0" w:space="0" w:color="auto"/>
        <w:left w:val="none" w:sz="0" w:space="0" w:color="auto"/>
        <w:bottom w:val="none" w:sz="0" w:space="0" w:color="auto"/>
        <w:right w:val="none" w:sz="0" w:space="0" w:color="auto"/>
      </w:divBdr>
    </w:div>
    <w:div w:id="1188179469">
      <w:bodyDiv w:val="1"/>
      <w:marLeft w:val="0"/>
      <w:marRight w:val="0"/>
      <w:marTop w:val="0"/>
      <w:marBottom w:val="0"/>
      <w:divBdr>
        <w:top w:val="none" w:sz="0" w:space="0" w:color="auto"/>
        <w:left w:val="none" w:sz="0" w:space="0" w:color="auto"/>
        <w:bottom w:val="none" w:sz="0" w:space="0" w:color="auto"/>
        <w:right w:val="none" w:sz="0" w:space="0" w:color="auto"/>
      </w:divBdr>
    </w:div>
    <w:div w:id="1188638748">
      <w:bodyDiv w:val="1"/>
      <w:marLeft w:val="0"/>
      <w:marRight w:val="0"/>
      <w:marTop w:val="0"/>
      <w:marBottom w:val="0"/>
      <w:divBdr>
        <w:top w:val="none" w:sz="0" w:space="0" w:color="auto"/>
        <w:left w:val="none" w:sz="0" w:space="0" w:color="auto"/>
        <w:bottom w:val="none" w:sz="0" w:space="0" w:color="auto"/>
        <w:right w:val="none" w:sz="0" w:space="0" w:color="auto"/>
      </w:divBdr>
    </w:div>
    <w:div w:id="1202129619">
      <w:bodyDiv w:val="1"/>
      <w:marLeft w:val="0"/>
      <w:marRight w:val="0"/>
      <w:marTop w:val="0"/>
      <w:marBottom w:val="0"/>
      <w:divBdr>
        <w:top w:val="none" w:sz="0" w:space="0" w:color="auto"/>
        <w:left w:val="none" w:sz="0" w:space="0" w:color="auto"/>
        <w:bottom w:val="none" w:sz="0" w:space="0" w:color="auto"/>
        <w:right w:val="none" w:sz="0" w:space="0" w:color="auto"/>
      </w:divBdr>
    </w:div>
    <w:div w:id="1218971695">
      <w:bodyDiv w:val="1"/>
      <w:marLeft w:val="0"/>
      <w:marRight w:val="0"/>
      <w:marTop w:val="0"/>
      <w:marBottom w:val="0"/>
      <w:divBdr>
        <w:top w:val="none" w:sz="0" w:space="0" w:color="auto"/>
        <w:left w:val="none" w:sz="0" w:space="0" w:color="auto"/>
        <w:bottom w:val="none" w:sz="0" w:space="0" w:color="auto"/>
        <w:right w:val="none" w:sz="0" w:space="0" w:color="auto"/>
      </w:divBdr>
    </w:div>
    <w:div w:id="1256547887">
      <w:bodyDiv w:val="1"/>
      <w:marLeft w:val="0"/>
      <w:marRight w:val="0"/>
      <w:marTop w:val="0"/>
      <w:marBottom w:val="0"/>
      <w:divBdr>
        <w:top w:val="none" w:sz="0" w:space="0" w:color="auto"/>
        <w:left w:val="none" w:sz="0" w:space="0" w:color="auto"/>
        <w:bottom w:val="none" w:sz="0" w:space="0" w:color="auto"/>
        <w:right w:val="none" w:sz="0" w:space="0" w:color="auto"/>
      </w:divBdr>
    </w:div>
    <w:div w:id="1258947117">
      <w:bodyDiv w:val="1"/>
      <w:marLeft w:val="0"/>
      <w:marRight w:val="0"/>
      <w:marTop w:val="0"/>
      <w:marBottom w:val="0"/>
      <w:divBdr>
        <w:top w:val="none" w:sz="0" w:space="0" w:color="auto"/>
        <w:left w:val="none" w:sz="0" w:space="0" w:color="auto"/>
        <w:bottom w:val="none" w:sz="0" w:space="0" w:color="auto"/>
        <w:right w:val="none" w:sz="0" w:space="0" w:color="auto"/>
      </w:divBdr>
    </w:div>
    <w:div w:id="1297488118">
      <w:bodyDiv w:val="1"/>
      <w:marLeft w:val="0"/>
      <w:marRight w:val="0"/>
      <w:marTop w:val="0"/>
      <w:marBottom w:val="0"/>
      <w:divBdr>
        <w:top w:val="none" w:sz="0" w:space="0" w:color="auto"/>
        <w:left w:val="none" w:sz="0" w:space="0" w:color="auto"/>
        <w:bottom w:val="none" w:sz="0" w:space="0" w:color="auto"/>
        <w:right w:val="none" w:sz="0" w:space="0" w:color="auto"/>
      </w:divBdr>
    </w:div>
    <w:div w:id="1313758300">
      <w:bodyDiv w:val="1"/>
      <w:marLeft w:val="0"/>
      <w:marRight w:val="0"/>
      <w:marTop w:val="0"/>
      <w:marBottom w:val="0"/>
      <w:divBdr>
        <w:top w:val="none" w:sz="0" w:space="0" w:color="auto"/>
        <w:left w:val="none" w:sz="0" w:space="0" w:color="auto"/>
        <w:bottom w:val="none" w:sz="0" w:space="0" w:color="auto"/>
        <w:right w:val="none" w:sz="0" w:space="0" w:color="auto"/>
      </w:divBdr>
    </w:div>
    <w:div w:id="1329745187">
      <w:bodyDiv w:val="1"/>
      <w:marLeft w:val="0"/>
      <w:marRight w:val="0"/>
      <w:marTop w:val="0"/>
      <w:marBottom w:val="0"/>
      <w:divBdr>
        <w:top w:val="none" w:sz="0" w:space="0" w:color="auto"/>
        <w:left w:val="none" w:sz="0" w:space="0" w:color="auto"/>
        <w:bottom w:val="none" w:sz="0" w:space="0" w:color="auto"/>
        <w:right w:val="none" w:sz="0" w:space="0" w:color="auto"/>
      </w:divBdr>
    </w:div>
    <w:div w:id="1344669518">
      <w:bodyDiv w:val="1"/>
      <w:marLeft w:val="0"/>
      <w:marRight w:val="0"/>
      <w:marTop w:val="0"/>
      <w:marBottom w:val="0"/>
      <w:divBdr>
        <w:top w:val="none" w:sz="0" w:space="0" w:color="auto"/>
        <w:left w:val="none" w:sz="0" w:space="0" w:color="auto"/>
        <w:bottom w:val="none" w:sz="0" w:space="0" w:color="auto"/>
        <w:right w:val="none" w:sz="0" w:space="0" w:color="auto"/>
      </w:divBdr>
    </w:div>
    <w:div w:id="1355306876">
      <w:bodyDiv w:val="1"/>
      <w:marLeft w:val="0"/>
      <w:marRight w:val="0"/>
      <w:marTop w:val="0"/>
      <w:marBottom w:val="0"/>
      <w:divBdr>
        <w:top w:val="none" w:sz="0" w:space="0" w:color="auto"/>
        <w:left w:val="none" w:sz="0" w:space="0" w:color="auto"/>
        <w:bottom w:val="none" w:sz="0" w:space="0" w:color="auto"/>
        <w:right w:val="none" w:sz="0" w:space="0" w:color="auto"/>
      </w:divBdr>
    </w:div>
    <w:div w:id="140734215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956503">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7235783">
      <w:bodyDiv w:val="1"/>
      <w:marLeft w:val="0"/>
      <w:marRight w:val="0"/>
      <w:marTop w:val="0"/>
      <w:marBottom w:val="0"/>
      <w:divBdr>
        <w:top w:val="none" w:sz="0" w:space="0" w:color="auto"/>
        <w:left w:val="none" w:sz="0" w:space="0" w:color="auto"/>
        <w:bottom w:val="none" w:sz="0" w:space="0" w:color="auto"/>
        <w:right w:val="none" w:sz="0" w:space="0" w:color="auto"/>
      </w:divBdr>
    </w:div>
    <w:div w:id="1451313448">
      <w:bodyDiv w:val="1"/>
      <w:marLeft w:val="0"/>
      <w:marRight w:val="0"/>
      <w:marTop w:val="0"/>
      <w:marBottom w:val="0"/>
      <w:divBdr>
        <w:top w:val="none" w:sz="0" w:space="0" w:color="auto"/>
        <w:left w:val="none" w:sz="0" w:space="0" w:color="auto"/>
        <w:bottom w:val="none" w:sz="0" w:space="0" w:color="auto"/>
        <w:right w:val="none" w:sz="0" w:space="0" w:color="auto"/>
      </w:divBdr>
    </w:div>
    <w:div w:id="1455438676">
      <w:bodyDiv w:val="1"/>
      <w:marLeft w:val="0"/>
      <w:marRight w:val="0"/>
      <w:marTop w:val="0"/>
      <w:marBottom w:val="0"/>
      <w:divBdr>
        <w:top w:val="none" w:sz="0" w:space="0" w:color="auto"/>
        <w:left w:val="none" w:sz="0" w:space="0" w:color="auto"/>
        <w:bottom w:val="none" w:sz="0" w:space="0" w:color="auto"/>
        <w:right w:val="none" w:sz="0" w:space="0" w:color="auto"/>
      </w:divBdr>
    </w:div>
    <w:div w:id="1516383896">
      <w:bodyDiv w:val="1"/>
      <w:marLeft w:val="0"/>
      <w:marRight w:val="0"/>
      <w:marTop w:val="0"/>
      <w:marBottom w:val="0"/>
      <w:divBdr>
        <w:top w:val="none" w:sz="0" w:space="0" w:color="auto"/>
        <w:left w:val="none" w:sz="0" w:space="0" w:color="auto"/>
        <w:bottom w:val="none" w:sz="0" w:space="0" w:color="auto"/>
        <w:right w:val="none" w:sz="0" w:space="0" w:color="auto"/>
      </w:divBdr>
    </w:div>
    <w:div w:id="1542935327">
      <w:bodyDiv w:val="1"/>
      <w:marLeft w:val="0"/>
      <w:marRight w:val="0"/>
      <w:marTop w:val="0"/>
      <w:marBottom w:val="0"/>
      <w:divBdr>
        <w:top w:val="none" w:sz="0" w:space="0" w:color="auto"/>
        <w:left w:val="none" w:sz="0" w:space="0" w:color="auto"/>
        <w:bottom w:val="none" w:sz="0" w:space="0" w:color="auto"/>
        <w:right w:val="none" w:sz="0" w:space="0" w:color="auto"/>
      </w:divBdr>
    </w:div>
    <w:div w:id="1547914229">
      <w:bodyDiv w:val="1"/>
      <w:marLeft w:val="0"/>
      <w:marRight w:val="0"/>
      <w:marTop w:val="0"/>
      <w:marBottom w:val="0"/>
      <w:divBdr>
        <w:top w:val="none" w:sz="0" w:space="0" w:color="auto"/>
        <w:left w:val="none" w:sz="0" w:space="0" w:color="auto"/>
        <w:bottom w:val="none" w:sz="0" w:space="0" w:color="auto"/>
        <w:right w:val="none" w:sz="0" w:space="0" w:color="auto"/>
      </w:divBdr>
    </w:div>
    <w:div w:id="1556114283">
      <w:bodyDiv w:val="1"/>
      <w:marLeft w:val="0"/>
      <w:marRight w:val="0"/>
      <w:marTop w:val="0"/>
      <w:marBottom w:val="0"/>
      <w:divBdr>
        <w:top w:val="none" w:sz="0" w:space="0" w:color="auto"/>
        <w:left w:val="none" w:sz="0" w:space="0" w:color="auto"/>
        <w:bottom w:val="none" w:sz="0" w:space="0" w:color="auto"/>
        <w:right w:val="none" w:sz="0" w:space="0" w:color="auto"/>
      </w:divBdr>
    </w:div>
    <w:div w:id="1557858069">
      <w:bodyDiv w:val="1"/>
      <w:marLeft w:val="0"/>
      <w:marRight w:val="0"/>
      <w:marTop w:val="0"/>
      <w:marBottom w:val="0"/>
      <w:divBdr>
        <w:top w:val="none" w:sz="0" w:space="0" w:color="auto"/>
        <w:left w:val="none" w:sz="0" w:space="0" w:color="auto"/>
        <w:bottom w:val="none" w:sz="0" w:space="0" w:color="auto"/>
        <w:right w:val="none" w:sz="0" w:space="0" w:color="auto"/>
      </w:divBdr>
    </w:div>
    <w:div w:id="1591354142">
      <w:bodyDiv w:val="1"/>
      <w:marLeft w:val="0"/>
      <w:marRight w:val="0"/>
      <w:marTop w:val="0"/>
      <w:marBottom w:val="0"/>
      <w:divBdr>
        <w:top w:val="none" w:sz="0" w:space="0" w:color="auto"/>
        <w:left w:val="none" w:sz="0" w:space="0" w:color="auto"/>
        <w:bottom w:val="none" w:sz="0" w:space="0" w:color="auto"/>
        <w:right w:val="none" w:sz="0" w:space="0" w:color="auto"/>
      </w:divBdr>
    </w:div>
    <w:div w:id="161293061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04404773">
      <w:bodyDiv w:val="1"/>
      <w:marLeft w:val="0"/>
      <w:marRight w:val="0"/>
      <w:marTop w:val="0"/>
      <w:marBottom w:val="0"/>
      <w:divBdr>
        <w:top w:val="none" w:sz="0" w:space="0" w:color="auto"/>
        <w:left w:val="none" w:sz="0" w:space="0" w:color="auto"/>
        <w:bottom w:val="none" w:sz="0" w:space="0" w:color="auto"/>
        <w:right w:val="none" w:sz="0" w:space="0" w:color="auto"/>
      </w:divBdr>
    </w:div>
    <w:div w:id="1717896526">
      <w:bodyDiv w:val="1"/>
      <w:marLeft w:val="0"/>
      <w:marRight w:val="0"/>
      <w:marTop w:val="0"/>
      <w:marBottom w:val="0"/>
      <w:divBdr>
        <w:top w:val="none" w:sz="0" w:space="0" w:color="auto"/>
        <w:left w:val="none" w:sz="0" w:space="0" w:color="auto"/>
        <w:bottom w:val="none" w:sz="0" w:space="0" w:color="auto"/>
        <w:right w:val="none" w:sz="0" w:space="0" w:color="auto"/>
      </w:divBdr>
    </w:div>
    <w:div w:id="1720977116">
      <w:bodyDiv w:val="1"/>
      <w:marLeft w:val="0"/>
      <w:marRight w:val="0"/>
      <w:marTop w:val="0"/>
      <w:marBottom w:val="0"/>
      <w:divBdr>
        <w:top w:val="none" w:sz="0" w:space="0" w:color="auto"/>
        <w:left w:val="none" w:sz="0" w:space="0" w:color="auto"/>
        <w:bottom w:val="none" w:sz="0" w:space="0" w:color="auto"/>
        <w:right w:val="none" w:sz="0" w:space="0" w:color="auto"/>
      </w:divBdr>
    </w:div>
    <w:div w:id="1727409609">
      <w:bodyDiv w:val="1"/>
      <w:marLeft w:val="0"/>
      <w:marRight w:val="0"/>
      <w:marTop w:val="0"/>
      <w:marBottom w:val="0"/>
      <w:divBdr>
        <w:top w:val="none" w:sz="0" w:space="0" w:color="auto"/>
        <w:left w:val="none" w:sz="0" w:space="0" w:color="auto"/>
        <w:bottom w:val="none" w:sz="0" w:space="0" w:color="auto"/>
        <w:right w:val="none" w:sz="0" w:space="0" w:color="auto"/>
      </w:divBdr>
    </w:div>
    <w:div w:id="1746025304">
      <w:bodyDiv w:val="1"/>
      <w:marLeft w:val="0"/>
      <w:marRight w:val="0"/>
      <w:marTop w:val="0"/>
      <w:marBottom w:val="0"/>
      <w:divBdr>
        <w:top w:val="none" w:sz="0" w:space="0" w:color="auto"/>
        <w:left w:val="none" w:sz="0" w:space="0" w:color="auto"/>
        <w:bottom w:val="none" w:sz="0" w:space="0" w:color="auto"/>
        <w:right w:val="none" w:sz="0" w:space="0" w:color="auto"/>
      </w:divBdr>
    </w:div>
    <w:div w:id="1767265134">
      <w:bodyDiv w:val="1"/>
      <w:marLeft w:val="0"/>
      <w:marRight w:val="0"/>
      <w:marTop w:val="0"/>
      <w:marBottom w:val="0"/>
      <w:divBdr>
        <w:top w:val="none" w:sz="0" w:space="0" w:color="auto"/>
        <w:left w:val="none" w:sz="0" w:space="0" w:color="auto"/>
        <w:bottom w:val="none" w:sz="0" w:space="0" w:color="auto"/>
        <w:right w:val="none" w:sz="0" w:space="0" w:color="auto"/>
      </w:divBdr>
    </w:div>
    <w:div w:id="1775203419">
      <w:bodyDiv w:val="1"/>
      <w:marLeft w:val="0"/>
      <w:marRight w:val="0"/>
      <w:marTop w:val="0"/>
      <w:marBottom w:val="0"/>
      <w:divBdr>
        <w:top w:val="none" w:sz="0" w:space="0" w:color="auto"/>
        <w:left w:val="none" w:sz="0" w:space="0" w:color="auto"/>
        <w:bottom w:val="none" w:sz="0" w:space="0" w:color="auto"/>
        <w:right w:val="none" w:sz="0" w:space="0" w:color="auto"/>
      </w:divBdr>
    </w:div>
    <w:div w:id="1780300121">
      <w:bodyDiv w:val="1"/>
      <w:marLeft w:val="0"/>
      <w:marRight w:val="0"/>
      <w:marTop w:val="0"/>
      <w:marBottom w:val="0"/>
      <w:divBdr>
        <w:top w:val="none" w:sz="0" w:space="0" w:color="auto"/>
        <w:left w:val="none" w:sz="0" w:space="0" w:color="auto"/>
        <w:bottom w:val="none" w:sz="0" w:space="0" w:color="auto"/>
        <w:right w:val="none" w:sz="0" w:space="0" w:color="auto"/>
      </w:divBdr>
    </w:div>
    <w:div w:id="179309403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696016">
      <w:bodyDiv w:val="1"/>
      <w:marLeft w:val="0"/>
      <w:marRight w:val="0"/>
      <w:marTop w:val="0"/>
      <w:marBottom w:val="0"/>
      <w:divBdr>
        <w:top w:val="none" w:sz="0" w:space="0" w:color="auto"/>
        <w:left w:val="none" w:sz="0" w:space="0" w:color="auto"/>
        <w:bottom w:val="none" w:sz="0" w:space="0" w:color="auto"/>
        <w:right w:val="none" w:sz="0" w:space="0" w:color="auto"/>
      </w:divBdr>
    </w:div>
    <w:div w:id="1806579867">
      <w:bodyDiv w:val="1"/>
      <w:marLeft w:val="0"/>
      <w:marRight w:val="0"/>
      <w:marTop w:val="0"/>
      <w:marBottom w:val="0"/>
      <w:divBdr>
        <w:top w:val="none" w:sz="0" w:space="0" w:color="auto"/>
        <w:left w:val="none" w:sz="0" w:space="0" w:color="auto"/>
        <w:bottom w:val="none" w:sz="0" w:space="0" w:color="auto"/>
        <w:right w:val="none" w:sz="0" w:space="0" w:color="auto"/>
      </w:divBdr>
    </w:div>
    <w:div w:id="181826087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698192">
      <w:bodyDiv w:val="1"/>
      <w:marLeft w:val="0"/>
      <w:marRight w:val="0"/>
      <w:marTop w:val="0"/>
      <w:marBottom w:val="0"/>
      <w:divBdr>
        <w:top w:val="none" w:sz="0" w:space="0" w:color="auto"/>
        <w:left w:val="none" w:sz="0" w:space="0" w:color="auto"/>
        <w:bottom w:val="none" w:sz="0" w:space="0" w:color="auto"/>
        <w:right w:val="none" w:sz="0" w:space="0" w:color="auto"/>
      </w:divBdr>
    </w:div>
    <w:div w:id="1852407771">
      <w:bodyDiv w:val="1"/>
      <w:marLeft w:val="0"/>
      <w:marRight w:val="0"/>
      <w:marTop w:val="0"/>
      <w:marBottom w:val="0"/>
      <w:divBdr>
        <w:top w:val="none" w:sz="0" w:space="0" w:color="auto"/>
        <w:left w:val="none" w:sz="0" w:space="0" w:color="auto"/>
        <w:bottom w:val="none" w:sz="0" w:space="0" w:color="auto"/>
        <w:right w:val="none" w:sz="0" w:space="0" w:color="auto"/>
      </w:divBdr>
    </w:div>
    <w:div w:id="1863471660">
      <w:bodyDiv w:val="1"/>
      <w:marLeft w:val="0"/>
      <w:marRight w:val="0"/>
      <w:marTop w:val="0"/>
      <w:marBottom w:val="0"/>
      <w:divBdr>
        <w:top w:val="none" w:sz="0" w:space="0" w:color="auto"/>
        <w:left w:val="none" w:sz="0" w:space="0" w:color="auto"/>
        <w:bottom w:val="none" w:sz="0" w:space="0" w:color="auto"/>
        <w:right w:val="none" w:sz="0" w:space="0" w:color="auto"/>
      </w:divBdr>
    </w:div>
    <w:div w:id="1884562521">
      <w:bodyDiv w:val="1"/>
      <w:marLeft w:val="0"/>
      <w:marRight w:val="0"/>
      <w:marTop w:val="0"/>
      <w:marBottom w:val="0"/>
      <w:divBdr>
        <w:top w:val="none" w:sz="0" w:space="0" w:color="auto"/>
        <w:left w:val="none" w:sz="0" w:space="0" w:color="auto"/>
        <w:bottom w:val="none" w:sz="0" w:space="0" w:color="auto"/>
        <w:right w:val="none" w:sz="0" w:space="0" w:color="auto"/>
      </w:divBdr>
    </w:div>
    <w:div w:id="1896161631">
      <w:bodyDiv w:val="1"/>
      <w:marLeft w:val="0"/>
      <w:marRight w:val="0"/>
      <w:marTop w:val="0"/>
      <w:marBottom w:val="0"/>
      <w:divBdr>
        <w:top w:val="none" w:sz="0" w:space="0" w:color="auto"/>
        <w:left w:val="none" w:sz="0" w:space="0" w:color="auto"/>
        <w:bottom w:val="none" w:sz="0" w:space="0" w:color="auto"/>
        <w:right w:val="none" w:sz="0" w:space="0" w:color="auto"/>
      </w:divBdr>
    </w:div>
    <w:div w:id="1899781423">
      <w:bodyDiv w:val="1"/>
      <w:marLeft w:val="0"/>
      <w:marRight w:val="0"/>
      <w:marTop w:val="0"/>
      <w:marBottom w:val="0"/>
      <w:divBdr>
        <w:top w:val="none" w:sz="0" w:space="0" w:color="auto"/>
        <w:left w:val="none" w:sz="0" w:space="0" w:color="auto"/>
        <w:bottom w:val="none" w:sz="0" w:space="0" w:color="auto"/>
        <w:right w:val="none" w:sz="0" w:space="0" w:color="auto"/>
      </w:divBdr>
    </w:div>
    <w:div w:id="1905068815">
      <w:bodyDiv w:val="1"/>
      <w:marLeft w:val="0"/>
      <w:marRight w:val="0"/>
      <w:marTop w:val="0"/>
      <w:marBottom w:val="0"/>
      <w:divBdr>
        <w:top w:val="none" w:sz="0" w:space="0" w:color="auto"/>
        <w:left w:val="none" w:sz="0" w:space="0" w:color="auto"/>
        <w:bottom w:val="none" w:sz="0" w:space="0" w:color="auto"/>
        <w:right w:val="none" w:sz="0" w:space="0" w:color="auto"/>
      </w:divBdr>
    </w:div>
    <w:div w:id="1922249438">
      <w:bodyDiv w:val="1"/>
      <w:marLeft w:val="0"/>
      <w:marRight w:val="0"/>
      <w:marTop w:val="0"/>
      <w:marBottom w:val="0"/>
      <w:divBdr>
        <w:top w:val="none" w:sz="0" w:space="0" w:color="auto"/>
        <w:left w:val="none" w:sz="0" w:space="0" w:color="auto"/>
        <w:bottom w:val="none" w:sz="0" w:space="0" w:color="auto"/>
        <w:right w:val="none" w:sz="0" w:space="0" w:color="auto"/>
      </w:divBdr>
    </w:div>
    <w:div w:id="1940290967">
      <w:bodyDiv w:val="1"/>
      <w:marLeft w:val="0"/>
      <w:marRight w:val="0"/>
      <w:marTop w:val="0"/>
      <w:marBottom w:val="0"/>
      <w:divBdr>
        <w:top w:val="none" w:sz="0" w:space="0" w:color="auto"/>
        <w:left w:val="none" w:sz="0" w:space="0" w:color="auto"/>
        <w:bottom w:val="none" w:sz="0" w:space="0" w:color="auto"/>
        <w:right w:val="none" w:sz="0" w:space="0" w:color="auto"/>
      </w:divBdr>
    </w:div>
    <w:div w:id="1969047492">
      <w:bodyDiv w:val="1"/>
      <w:marLeft w:val="0"/>
      <w:marRight w:val="0"/>
      <w:marTop w:val="0"/>
      <w:marBottom w:val="0"/>
      <w:divBdr>
        <w:top w:val="none" w:sz="0" w:space="0" w:color="auto"/>
        <w:left w:val="none" w:sz="0" w:space="0" w:color="auto"/>
        <w:bottom w:val="none" w:sz="0" w:space="0" w:color="auto"/>
        <w:right w:val="none" w:sz="0" w:space="0" w:color="auto"/>
      </w:divBdr>
    </w:div>
    <w:div w:id="1980105780">
      <w:bodyDiv w:val="1"/>
      <w:marLeft w:val="0"/>
      <w:marRight w:val="0"/>
      <w:marTop w:val="0"/>
      <w:marBottom w:val="0"/>
      <w:divBdr>
        <w:top w:val="none" w:sz="0" w:space="0" w:color="auto"/>
        <w:left w:val="none" w:sz="0" w:space="0" w:color="auto"/>
        <w:bottom w:val="none" w:sz="0" w:space="0" w:color="auto"/>
        <w:right w:val="none" w:sz="0" w:space="0" w:color="auto"/>
      </w:divBdr>
    </w:div>
    <w:div w:id="1992325352">
      <w:bodyDiv w:val="1"/>
      <w:marLeft w:val="0"/>
      <w:marRight w:val="0"/>
      <w:marTop w:val="0"/>
      <w:marBottom w:val="0"/>
      <w:divBdr>
        <w:top w:val="none" w:sz="0" w:space="0" w:color="auto"/>
        <w:left w:val="none" w:sz="0" w:space="0" w:color="auto"/>
        <w:bottom w:val="none" w:sz="0" w:space="0" w:color="auto"/>
        <w:right w:val="none" w:sz="0" w:space="0" w:color="auto"/>
      </w:divBdr>
    </w:div>
    <w:div w:id="2001734009">
      <w:bodyDiv w:val="1"/>
      <w:marLeft w:val="0"/>
      <w:marRight w:val="0"/>
      <w:marTop w:val="0"/>
      <w:marBottom w:val="0"/>
      <w:divBdr>
        <w:top w:val="none" w:sz="0" w:space="0" w:color="auto"/>
        <w:left w:val="none" w:sz="0" w:space="0" w:color="auto"/>
        <w:bottom w:val="none" w:sz="0" w:space="0" w:color="auto"/>
        <w:right w:val="none" w:sz="0" w:space="0" w:color="auto"/>
      </w:divBdr>
    </w:div>
    <w:div w:id="2003510814">
      <w:bodyDiv w:val="1"/>
      <w:marLeft w:val="0"/>
      <w:marRight w:val="0"/>
      <w:marTop w:val="0"/>
      <w:marBottom w:val="0"/>
      <w:divBdr>
        <w:top w:val="none" w:sz="0" w:space="0" w:color="auto"/>
        <w:left w:val="none" w:sz="0" w:space="0" w:color="auto"/>
        <w:bottom w:val="none" w:sz="0" w:space="0" w:color="auto"/>
        <w:right w:val="none" w:sz="0" w:space="0" w:color="auto"/>
      </w:divBdr>
    </w:div>
    <w:div w:id="2022588983">
      <w:bodyDiv w:val="1"/>
      <w:marLeft w:val="0"/>
      <w:marRight w:val="0"/>
      <w:marTop w:val="0"/>
      <w:marBottom w:val="0"/>
      <w:divBdr>
        <w:top w:val="none" w:sz="0" w:space="0" w:color="auto"/>
        <w:left w:val="none" w:sz="0" w:space="0" w:color="auto"/>
        <w:bottom w:val="none" w:sz="0" w:space="0" w:color="auto"/>
        <w:right w:val="none" w:sz="0" w:space="0" w:color="auto"/>
      </w:divBdr>
    </w:div>
    <w:div w:id="2035299310">
      <w:bodyDiv w:val="1"/>
      <w:marLeft w:val="0"/>
      <w:marRight w:val="0"/>
      <w:marTop w:val="0"/>
      <w:marBottom w:val="0"/>
      <w:divBdr>
        <w:top w:val="none" w:sz="0" w:space="0" w:color="auto"/>
        <w:left w:val="none" w:sz="0" w:space="0" w:color="auto"/>
        <w:bottom w:val="none" w:sz="0" w:space="0" w:color="auto"/>
        <w:right w:val="none" w:sz="0" w:space="0" w:color="auto"/>
      </w:divBdr>
    </w:div>
    <w:div w:id="203923597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8650797">
      <w:bodyDiv w:val="1"/>
      <w:marLeft w:val="0"/>
      <w:marRight w:val="0"/>
      <w:marTop w:val="0"/>
      <w:marBottom w:val="0"/>
      <w:divBdr>
        <w:top w:val="none" w:sz="0" w:space="0" w:color="auto"/>
        <w:left w:val="none" w:sz="0" w:space="0" w:color="auto"/>
        <w:bottom w:val="none" w:sz="0" w:space="0" w:color="auto"/>
        <w:right w:val="none" w:sz="0" w:space="0" w:color="auto"/>
      </w:divBdr>
    </w:div>
    <w:div w:id="2092114507">
      <w:bodyDiv w:val="1"/>
      <w:marLeft w:val="0"/>
      <w:marRight w:val="0"/>
      <w:marTop w:val="0"/>
      <w:marBottom w:val="0"/>
      <w:divBdr>
        <w:top w:val="none" w:sz="0" w:space="0" w:color="auto"/>
        <w:left w:val="none" w:sz="0" w:space="0" w:color="auto"/>
        <w:bottom w:val="none" w:sz="0" w:space="0" w:color="auto"/>
        <w:right w:val="none" w:sz="0" w:space="0" w:color="auto"/>
      </w:divBdr>
    </w:div>
    <w:div w:id="2104178626">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48120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glossaryDocument" Target="glossary/document.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ntTable" Target="fontTable.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footer" Target="footer2.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4.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4.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prodonrgov.sharepoint.com/:w:/r/sites/HOW2Hub/Shared%20Documents/ONR-RD-REF-001%20-%20An%20introduction%20to%20ONR%E2%80%99s%20technical%20assessment%20and%20inspection%20guides.docx?d=w8e4e9ed1281f4385a2f4bc4f180102b9&amp;csf=1&amp;web=1&amp;e=9mAXbn&amp;xsdata=MDV8MDJ8QW50aG9ueS5NY0ZhZGRlbkBvbnIuZ292LnVrfGRhNmExNzc2Y2Y1MjRiZTBiN2I3MDhkZGYxZjEwN2VlfDc0Mjc3NWRmODA3NzQ4ZDY4MWQwMWU4MmExZjUyY2I4fDB8MHw2Mzg5MzI3Mzk3MDM3ODY5Mjd8VW5rbm93bnxUV0ZwYkdac2IzZDhleUpGYlhCMGVVMWhjR2tpT25SeWRXVXNJbFlpT2lJd0xqQXVNREF3TUNJc0lsQWlPaUpYYVc0ek1pSXNJa0ZPSWpvaVRXRnBiQ0lzSWxkVUlqb3lmUT09fDB8fHw%3d&amp;sdata=cHVBQmlzdnpxR3ZEL1MwejN0WHpkbjNrRlJBZHlzT2hQeGpCc1gvWmhkcz0%3d" TargetMode="External"/><Relationship Id="rId27"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r w:rsidRPr="0069507A">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0A0C3B" w:rsidRDefault="007154C5">
          <w:r w:rsidRPr="00812B14">
            <w:t>Click or tap here to enter text.</w:t>
          </w:r>
        </w:p>
      </w:docPartBody>
    </w:docPart>
    <w:docPart>
      <w:docPartPr>
        <w:name w:val="30CB27CBF28C4D2FBF0903761E9BCFB8"/>
        <w:category>
          <w:name w:val="General"/>
          <w:gallery w:val="placeholder"/>
        </w:category>
        <w:types>
          <w:type w:val="bbPlcHdr"/>
        </w:types>
        <w:behaviors>
          <w:behavior w:val="content"/>
        </w:behaviors>
        <w:guid w:val="{14BEFC57-22AC-426B-AFBE-6BACEB08906E}"/>
      </w:docPartPr>
      <w:docPartBody>
        <w:p w:rsidR="00252452" w:rsidRDefault="00972B41" w:rsidP="00972B41">
          <w:pPr>
            <w:pStyle w:val="30CB27CBF28C4D2FBF0903761E9BCFB8"/>
          </w:pPr>
          <w:r w:rsidRPr="00561874">
            <w:t>[Title]</w:t>
          </w:r>
        </w:p>
      </w:docPartBody>
    </w:docPart>
    <w:docPart>
      <w:docPartPr>
        <w:name w:val="3E5B43D4E703445285DC56911DA95DBF"/>
        <w:category>
          <w:name w:val="General"/>
          <w:gallery w:val="placeholder"/>
        </w:category>
        <w:types>
          <w:type w:val="bbPlcHdr"/>
        </w:types>
        <w:behaviors>
          <w:behavior w:val="content"/>
        </w:behaviors>
        <w:guid w:val="{7526907D-2838-43FE-852F-110E4F3111B1}"/>
      </w:docPartPr>
      <w:docPartBody>
        <w:p w:rsidR="00252452" w:rsidRDefault="00972B41" w:rsidP="00972B41">
          <w:pPr>
            <w:pStyle w:val="3E5B43D4E703445285DC56911DA95DBF"/>
          </w:pPr>
          <w:r w:rsidRPr="00D1240B">
            <w:t>[Status]</w:t>
          </w:r>
        </w:p>
      </w:docPartBody>
    </w:docPart>
    <w:docPart>
      <w:docPartPr>
        <w:name w:val="DDC13E566F4347CDBBB4608452FB9CDE"/>
        <w:category>
          <w:name w:val="General"/>
          <w:gallery w:val="placeholder"/>
        </w:category>
        <w:types>
          <w:type w:val="bbPlcHdr"/>
        </w:types>
        <w:behaviors>
          <w:behavior w:val="content"/>
        </w:behaviors>
        <w:guid w:val="{8F66F740-42AD-45BB-9705-D415003A3E59}"/>
      </w:docPartPr>
      <w:docPartBody>
        <w:p w:rsidR="00A83579" w:rsidRDefault="00A83579" w:rsidP="00A83579">
          <w:pPr>
            <w:pStyle w:val="DDC13E566F4347CDBBB4608452FB9CDE"/>
          </w:pPr>
          <w:r w:rsidRPr="00812B14">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42687"/>
    <w:rsid w:val="000A0C3B"/>
    <w:rsid w:val="00150B2F"/>
    <w:rsid w:val="00164B5A"/>
    <w:rsid w:val="00252452"/>
    <w:rsid w:val="002550FD"/>
    <w:rsid w:val="00260439"/>
    <w:rsid w:val="00350199"/>
    <w:rsid w:val="003653E7"/>
    <w:rsid w:val="003C5A45"/>
    <w:rsid w:val="004B0BC8"/>
    <w:rsid w:val="004C2BEE"/>
    <w:rsid w:val="005802B5"/>
    <w:rsid w:val="005A49B8"/>
    <w:rsid w:val="00634637"/>
    <w:rsid w:val="006E51D1"/>
    <w:rsid w:val="007154C5"/>
    <w:rsid w:val="00752F6A"/>
    <w:rsid w:val="00780C80"/>
    <w:rsid w:val="007E6AE6"/>
    <w:rsid w:val="0082164B"/>
    <w:rsid w:val="00835E07"/>
    <w:rsid w:val="008B4744"/>
    <w:rsid w:val="00972B41"/>
    <w:rsid w:val="00A33CC3"/>
    <w:rsid w:val="00A83579"/>
    <w:rsid w:val="00C245A5"/>
    <w:rsid w:val="00C5066C"/>
    <w:rsid w:val="00C50809"/>
    <w:rsid w:val="00CA10A9"/>
    <w:rsid w:val="00CD10A9"/>
    <w:rsid w:val="00D51573"/>
    <w:rsid w:val="00D618F4"/>
    <w:rsid w:val="00D75606"/>
    <w:rsid w:val="00DB4022"/>
    <w:rsid w:val="00DD7BA4"/>
    <w:rsid w:val="00E162AF"/>
    <w:rsid w:val="00E24D23"/>
    <w:rsid w:val="00E318CE"/>
    <w:rsid w:val="00E646E1"/>
    <w:rsid w:val="00EC7F14"/>
    <w:rsid w:val="00FD32AB"/>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80C80"/>
    <w:rPr>
      <w:color w:val="808080"/>
    </w:rPr>
  </w:style>
  <w:style w:type="paragraph" w:customStyle="1" w:styleId="30CB27CBF28C4D2FBF0903761E9BCFB8">
    <w:name w:val="30CB27CBF28C4D2FBF0903761E9BCFB8"/>
    <w:rsid w:val="00972B41"/>
  </w:style>
  <w:style w:type="paragraph" w:customStyle="1" w:styleId="3E5B43D4E703445285DC56911DA95DBF">
    <w:name w:val="3E5B43D4E703445285DC56911DA95DBF"/>
    <w:rsid w:val="00972B41"/>
  </w:style>
  <w:style w:type="paragraph" w:customStyle="1" w:styleId="DDC13E566F4347CDBBB4608452FB9CDE">
    <w:name w:val="DDC13E566F4347CDBBB4608452FB9CDE"/>
    <w:rsid w:val="00A83579"/>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ONR2013</b:Tag>
    <b:SourceType>ElectronicSource</b:SourceType>
    <b:Guid>{652CD94D-26CB-45BB-9919-EA28B315E3F8}</b:Guid>
    <b:Author>
      <b:Author>
        <b:Corporate>ONR</b:Corporate>
      </b:Author>
    </b:Author>
    <b:Title>Safety Assessment Principles (SAPs) for Nuclear Facilities - 2014 Edition (Revision 1)</b:Title>
    <b:Year>2020</b:Year>
    <b:Month>January</b:Month>
    <b:RefOrder>1</b:RefOrder>
  </b:Source>
  <b:Source>
    <b:Tag>ONR548</b:Tag>
    <b:SourceType>DocumentFromInternetSite</b:SourceType>
    <b:Guid>{B28165F0-F5C2-489F-9979-9B122F0A60FE}</b:Guid>
    <b:Author>
      <b:Author>
        <b:Corporate>ONR</b:Corporate>
      </b:Author>
    </b:Author>
    <b:Title>ONR-RD-REF-002 - List of regulatory acronyms, abbreviations and initialisms</b:Title>
    <b:RefOrder>16</b:RefOrder>
  </b:Source>
  <b:Source>
    <b:Tag>ONR25</b:Tag>
    <b:SourceType>DocumentFromInternetSite</b:SourceType>
    <b:Guid>{3F9DCAD6-F932-4D56-80D8-A9D841438E17}</b:Guid>
    <b:Author>
      <b:Author>
        <b:Corporate>ONR</b:Corporate>
      </b:Author>
    </b:Author>
    <b:Title>ONR-RD-REF-001 - An introduction to ONR’s technical assessment and inspection guides</b:Title>
    <b:RefOrder>2</b:RefOrder>
  </b:Source>
  <b:Source>
    <b:Tag>ONR417</b:Tag>
    <b:SourceType>DocumentFromInternetSite</b:SourceType>
    <b:Guid>{9514227A-EAFE-4E2D-9B6E-539FA4E967ED}</b:Guid>
    <b:Author>
      <b:Author>
        <b:Corporate>ONR</b:Corporate>
      </b:Author>
    </b:Author>
    <b:Title>TRA-PER-GD-014 - Guidance for Applications for UK Competent Authority Approval</b:Title>
    <b:RefOrder>3</b:RefOrder>
  </b:Source>
  <b:Source>
    <b:Tag>ONR269</b:Tag>
    <b:SourceType>DocumentFromInternetSite</b:SourceType>
    <b:Guid>{CFB1589B-ED96-4AE7-95D3-AC029C5DB48D}</b:Guid>
    <b:Author>
      <b:Author>
        <b:Corporate>ONR</b:Corporate>
      </b:Author>
    </b:Author>
    <b:Title>TRA-PER-GD-001 - Transport Permissioning Assessment</b:Title>
    <b:RefOrder>4</b:RefOrder>
  </b:Source>
  <b:Source>
    <b:Tag>IAE184</b:Tag>
    <b:SourceType>DocumentFromInternetSite</b:SourceType>
    <b:Guid>{5B45512F-5FAA-4A64-8A87-85E64B4F7A79}</b:Guid>
    <b:Title>IAEA Safety Standards - SSR-6 - Regulations for the Safe Transport of Radioactive Material</b:Title>
    <b:Year>2018</b:Year>
    <b:Author>
      <b:Author>
        <b:Corporate>IAEA</b:Corporate>
      </b:Author>
    </b:Author>
    <b:URL>https://www-pub.iaea.org/MTCD/Publications/PDF/PUB1798_web.pdf</b:URL>
    <b:RefOrder>5</b:RefOrder>
  </b:Source>
  <b:Source>
    <b:Tag>Eco23</b:Tag>
    <b:SourceType>InternetSite</b:SourceType>
    <b:Guid>{ED00E8F4-F968-4D29-9844-C480A8020165}</b:Guid>
    <b:Title>ADR 2023 - Agreement concerning the International Carriage of Dangerous Goods by Road</b:Title>
    <b:Year>2023</b:Year>
    <b:Month>January</b:Month>
    <b:Day>1</b:Day>
    <b:URL>https://unece.org/transport/standards/transport/dangerous-goods/adr-2023-agreement-concerning-international-carriage</b:URL>
    <b:Author>
      <b:Author>
        <b:Corporate>Economic Commission for Europe</b:Corporate>
      </b:Author>
    </b:Author>
    <b:RefOrder>6</b:RefOrder>
  </b:Source>
  <b:Source>
    <b:Tag>EU23</b:Tag>
    <b:SourceType>DocumentFromInternetSite</b:SourceType>
    <b:Guid>{7DB410E6-E8C0-4422-A5C8-822CF4692674}</b:Guid>
    <b:Title>Convention concerning International Carriage by Rail (COTIF) - Appendix C: The Regulation concerning the International Carriage of Dangerous Goods by Rail (RID) </b:Title>
    <b:Year>2023</b:Year>
    <b:Month>January</b:Month>
    <b:Day>1</b:Day>
    <b:URL>https://otif.org/fileadmin/new/3-Reference-Text/3B-RID/RID_2023_e_30_June_2023.pdf</b:URL>
    <b:Author>
      <b:Author>
        <b:Corporate>EU</b:Corporate>
      </b:Author>
    </b:Author>
    <b:RefOrder>7</b:RefOrder>
  </b:Source>
  <b:Source>
    <b:Tag>HMG09</b:Tag>
    <b:SourceType>InternetSite</b:SourceType>
    <b:Guid>{BD4FAE67-1F5C-4844-AF37-308DD1BFD10A}</b:Guid>
    <b:Author>
      <b:Author>
        <b:Corporate>HM Government</b:Corporate>
      </b:Author>
    </b:Author>
    <b:Title>The Carriage of Dangerous Goods and Use of Transportable Pressure Equipment Regulations (CDG) 2009 (UK Statutory Instrument 2009 No. 1348)</b:Title>
    <b:Year>2009</b:Year>
    <b:URL>https://www.legislation.gov.uk/uksi/2009/1348</b:URL>
    <b:RefOrder>8</b:RefOrder>
  </b:Source>
  <b:Source>
    <b:Tag>IAE188</b:Tag>
    <b:SourceType>DocumentFromInternetSite</b:SourceType>
    <b:Guid>{C57C3A0E-37F5-4317-A26B-161172D1C14E}</b:Guid>
    <b:Title>Safety Standards Series No. SSG-26 - Advisory Material for the IAEA Regulations for the Safe Transport of Radioactive Material (Rev. 1)</b:Title>
    <b:URL>https://www-pub.iaea.org/MTCD/Publications/PDF/PUB1953_web.pdf</b:URL>
    <b:Author>
      <b:Author>
        <b:Corporate>IAEA</b:Corporate>
      </b:Author>
    </b:Author>
    <b:Year>2022</b:Year>
    <b:RefOrder>9</b:RefOrder>
  </b:Source>
  <b:Source>
    <b:Tag>IAE216</b:Tag>
    <b:SourceType>DocumentFromInternetSite</b:SourceType>
    <b:Guid>{5778B7C6-E1EA-48A3-A2AA-F9FFAC70746F}</b:Guid>
    <b:Author>
      <b:Author>
        <b:Corporate>IAEA</b:Corporate>
      </b:Author>
    </b:Author>
    <b:Title>SSG-33 - Schedules of Provisions of the IAEA Regulations for the Safe Transport of Radioactive Material (2018 Edition)</b:Title>
    <b:Year>2021</b:Year>
    <b:URL>https://www.iaea.org/publications/14686/schedules-of-provisions-of-the-iaea-regulations-for-the-safe-transport-of-radioactive-material-2018-edition</b:URL>
    <b:RefOrder>10</b:RefOrder>
  </b:Source>
  <b:Source>
    <b:Tag>WEN</b:Tag>
    <b:SourceType>InternetSite</b:SourceType>
    <b:Guid>{22060BE7-FF50-45A6-84BC-801038345BE0}</b:Guid>
    <b:Author>
      <b:Author>
        <b:Corporate>WENRA</b:Corporate>
      </b:Author>
    </b:Author>
    <b:Title>Safety Reference Levels for Existing Reactors (Revision 2020)</b:Title>
    <b:URL>https://www.wenra.eu/sites/default/files/publications/wenra_safety_reference_level_for_existing_reactors_2020.pdf</b:URL>
    <b:Year>2021</b:Year>
    <b:Month>February</b:Month>
    <b:Day>17</b:Day>
    <b:RefOrder>11</b:RefOrder>
  </b:Source>
  <b:Source>
    <b:Tag>ONR561</b:Tag>
    <b:SourceType>InternetSite</b:SourceType>
    <b:Guid>{5E3AB805-71A7-43F3-9C5D-B33D3AF87979}</b:Guid>
    <b:Author>
      <b:Author>
        <b:Corporate>ONR</b:Corporate>
      </b:Author>
    </b:Author>
    <b:Title>Certification of transport packages and special form radioactive material - Latest Competent Authority Project Assessment Reports</b:Title>
    <b:URL>https://www.onr.org.uk/our-work/what-we-regulate/transport-of-radioactive-material/competent-authority-approval/certification-of-transport-packages-and-special-form-radioactive-material</b:URL>
    <b:RefOrder>12</b:RefOrder>
  </b:Source>
  <b:Source>
    <b:Tag>ONR100</b:Tag>
    <b:SourceType>InternetSite</b:SourceType>
    <b:Guid>{7FBA44C4-5C93-4D83-9DF2-5C98035375DB}</b:Guid>
    <b:Author>
      <b:Author>
        <b:Corporate>ONR</b:Corporate>
      </b:Author>
    </b:Author>
    <b:Title>NS-TAST-GD-005 - Regulating duties to reduce risks to ALARP</b:Title>
    <b:RefOrder>13</b:RefOrder>
  </b:Source>
  <b:Source>
    <b:Tag>ONR1915</b:Tag>
    <b:SourceType>DocumentFromInternetSite</b:SourceType>
    <b:Guid>{57569F00-EDB8-404A-8737-75519778BDFD}</b:Guid>
    <b:Title>ONR-RRR-086 - Dual Purpose Casks (ONR375 - 203171/0025/001) (Issue 1)</b:Title>
    <b:Year>2019</b:Year>
    <b:Month>July</b:Month>
    <b:Day>4</b:Day>
    <b:URL>https://www.onr.org.uk/media/wiei5qc5/onr-rrr-086.pdf</b:URL>
    <b:Author>
      <b:Author>
        <b:Corporate>ONR</b:Corporate>
      </b:Author>
    </b:Author>
    <b:RefOrder>14</b:RefOrder>
  </b:Source>
  <b:Source>
    <b:Tag>ONR2124</b:Tag>
    <b:SourceType>DocumentFromInternetSite</b:SourceType>
    <b:Guid>{49D0ADF2-E65F-4892-8161-215AB13A4729}</b:Guid>
    <b:Author>
      <b:Author>
        <b:Corporate>ONR</b:Corporate>
      </b:Author>
    </b:Author>
    <b:Title>ONR-RRR-083 - Overview of Current Practices and Guidance Applicable to Seals for use in Radioactive Materials Transport Packages and other Nuclear Safety Applications (ONR 668, 208736/011/002) (Issue 2)</b:Title>
    <b:Year>2021</b:Year>
    <b:Month>June</b:Month>
    <b:Day>7</b:Day>
    <b:URL>https://www.onr.org.uk/media/03edpmq2/onr-rrr-083.pdf</b:URL>
    <b:RefOrder>15</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66693000-3e12-4b44-a742-9a2ba35b7d28" ContentTypeId="0x0101000C70A82DFAAC384DB9F6EBA2C8B87C57"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4F1DEEA-CD2B-4EFB-B74F-772F261C8FC1}">
  <ds:schemaRefs>
    <ds:schemaRef ds:uri="http://schemas.openxmlformats.org/officeDocument/2006/bibliography"/>
  </ds:schemaRefs>
</ds:datastoreItem>
</file>

<file path=customXml/itemProps3.xml><?xml version="1.0" encoding="utf-8"?>
<ds:datastoreItem xmlns:ds="http://schemas.openxmlformats.org/officeDocument/2006/customXml" ds:itemID="{200CDBA9-4445-4A6A-82AB-61BB7B40098F}">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4.xml><?xml version="1.0" encoding="utf-8"?>
<ds:datastoreItem xmlns:ds="http://schemas.openxmlformats.org/officeDocument/2006/customXml" ds:itemID="{5C875514-1F50-41EA-BFA1-25E1AC2E2C97}">
  <ds:schemaRefs>
    <ds:schemaRef ds:uri="http://schemas.microsoft.com/sharepoint/v3/contenttype/forms"/>
  </ds:schemaRefs>
</ds:datastoreItem>
</file>

<file path=customXml/itemProps5.xml><?xml version="1.0" encoding="utf-8"?>
<ds:datastoreItem xmlns:ds="http://schemas.openxmlformats.org/officeDocument/2006/customXml" ds:itemID="{2DD7AA1E-34F8-4CD3-8BDB-988DE7583D09}">
  <ds:schemaRefs>
    <ds:schemaRef ds:uri="http://schemas.microsoft.com/sharepoint/events"/>
  </ds:schemaRefs>
</ds:datastoreItem>
</file>

<file path=customXml/itemProps6.xml><?xml version="1.0" encoding="utf-8"?>
<ds:datastoreItem xmlns:ds="http://schemas.openxmlformats.org/officeDocument/2006/customXml" ds:itemID="{0434D732-B726-4C78-9164-5AFD16D9FD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1C4264C-2A45-4D6E-91CB-1CC526243603}">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23</Pages>
  <Words>5740</Words>
  <Characters>32724</Characters>
  <Application>Microsoft Office Word</Application>
  <DocSecurity>0</DocSecurity>
  <Lines>272</Lines>
  <Paragraphs>76</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38388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Transport engineering assessment</dc:title>
  <dc:subject>[Subtitle or description]</dc:subject>
  <cp:keywords>[Key words separated by commas]</cp:keywords>
  <dc:description/>
  <cp:revision>5</cp:revision>
  <cp:lastPrinted>2016-11-28T11:35:00Z</cp:lastPrinted>
  <dcterms:created xsi:type="dcterms:W3CDTF">2026-03-23T10:40:00Z</dcterms:created>
  <dcterms:modified xsi:type="dcterms:W3CDTF">2026-03-23T10:42:00Z</dcterms:modified>
  <cp:contentStatus>2.3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