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5D2CA735" w:rsidR="00595C8C" w:rsidRPr="00595C8C" w:rsidRDefault="00595C8C" w:rsidP="00595C8C">
            <w:pPr>
              <w:pStyle w:val="InnerCoverTitle"/>
              <w:rPr>
                <w:sz w:val="36"/>
                <w:szCs w:val="36"/>
              </w:rPr>
            </w:pPr>
            <w:r w:rsidRPr="00595C8C">
              <w:rPr>
                <w:sz w:val="36"/>
                <w:szCs w:val="36"/>
              </w:rPr>
              <w:t xml:space="preserve">ONR </w:t>
            </w:r>
            <w:r w:rsidR="00D0257D">
              <w:rPr>
                <w:sz w:val="36"/>
                <w:szCs w:val="36"/>
              </w:rPr>
              <w:t>Framework Document</w:t>
            </w:r>
          </w:p>
          <w:sdt>
            <w:sdtPr>
              <w:rPr>
                <w:sz w:val="48"/>
                <w:szCs w:val="48"/>
              </w:rPr>
              <w:id w:val="1228188510"/>
              <w:placeholder>
                <w:docPart w:val="DefaultPlaceholder_-1854013440"/>
              </w:placeholder>
            </w:sdtPr>
            <w:sdtEndPr/>
            <w:sdtContent>
              <w:p w14:paraId="7C4EA414" w14:textId="1771208E" w:rsidR="00D0226A" w:rsidRPr="001E03E1" w:rsidRDefault="00DA7627" w:rsidP="001E03E1">
                <w:pPr>
                  <w:pStyle w:val="CoverTitle"/>
                  <w:rPr>
                    <w:szCs w:val="90"/>
                  </w:rPr>
                </w:pPr>
                <w:sdt>
                  <w:sdtPr>
                    <w:rPr>
                      <w:sz w:val="48"/>
                      <w:szCs w:val="48"/>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856ACF">
                      <w:rPr>
                        <w:sz w:val="48"/>
                        <w:szCs w:val="48"/>
                      </w:rPr>
                      <w:t>ONR Nuclear Material Accountancy, Control and Safeguards Assessment Principles (ONMACS)</w:t>
                    </w:r>
                  </w:sdtContent>
                </w:sdt>
              </w:p>
            </w:sdtContent>
          </w:sdt>
        </w:tc>
      </w:tr>
    </w:tbl>
    <w:p w14:paraId="56A09D10" w14:textId="77777777" w:rsidR="00D0226A" w:rsidRDefault="00D0226A">
      <w:pPr>
        <w:spacing w:after="0"/>
      </w:pPr>
    </w:p>
    <w:p w14:paraId="6AB6425B" w14:textId="77777777" w:rsidR="00D0226A" w:rsidRDefault="00881B6F">
      <w:pPr>
        <w:spacing w:after="0"/>
      </w:pPr>
      <w:r>
        <w:rPr>
          <w:noProof/>
        </w:rPr>
        <w:drawing>
          <wp:anchor distT="0" distB="0" distL="114300" distR="114300" simplePos="0" relativeHeight="251658240" behindDoc="1" locked="0" layoutInCell="1" allowOverlap="1" wp14:anchorId="10B0A4AA" wp14:editId="237341DD">
            <wp:simplePos x="685800" y="914400"/>
            <wp:positionH relativeFrom="page">
              <wp:align>left</wp:align>
            </wp:positionH>
            <wp:positionV relativeFrom="page">
              <wp:align>top</wp:align>
            </wp:positionV>
            <wp:extent cx="7568280" cy="1069236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7568280" cy="1069236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D1C8B33" w14:textId="77777777" w:rsidR="00267815" w:rsidRDefault="00267815">
      <w:pPr>
        <w:spacing w:after="0"/>
      </w:pPr>
      <w:r>
        <w:br w:type="page"/>
      </w:r>
    </w:p>
    <w:p w14:paraId="1FDB4B56" w14:textId="6C10B266" w:rsidR="00595C8C" w:rsidRDefault="00595C8C" w:rsidP="00323E71">
      <w:pPr>
        <w:sectPr w:rsidR="00595C8C" w:rsidSect="00996A47">
          <w:headerReference w:type="default" r:id="rId16"/>
          <w:footerReference w:type="default" r:id="rId17"/>
          <w:pgSz w:w="11906" w:h="16838" w:code="9"/>
          <w:pgMar w:top="1440" w:right="1440" w:bottom="1440" w:left="1440" w:header="397" w:footer="397" w:gutter="0"/>
          <w:cols w:space="312"/>
          <w:titlePg/>
          <w:docGrid w:linePitch="360"/>
        </w:sectPr>
      </w:pPr>
    </w:p>
    <w:p w14:paraId="3AE5EE98" w14:textId="77777777" w:rsidR="00267815" w:rsidRPr="00EE0C77" w:rsidRDefault="00267815" w:rsidP="00EE0C77">
      <w:pPr>
        <w:pStyle w:val="ContentsHeading"/>
      </w:pPr>
      <w:r w:rsidRPr="00EE0C77">
        <w:lastRenderedPageBreak/>
        <w:t>Co</w:t>
      </w:r>
      <w:r w:rsidRPr="00257288">
        <w:t>n</w:t>
      </w:r>
      <w:r w:rsidRPr="00420A11">
        <w:t>ten</w:t>
      </w:r>
      <w:r w:rsidRPr="00EE0C77">
        <w:t>ts</w:t>
      </w:r>
    </w:p>
    <w:p w14:paraId="061D0AFA" w14:textId="10165F3B" w:rsidR="002F1DFD" w:rsidRDefault="00CB6731">
      <w:pPr>
        <w:pStyle w:val="TOC1"/>
        <w:rPr>
          <w:rFonts w:asciiTheme="minorHAnsi" w:eastAsiaTheme="minorEastAsia" w:hAnsiTheme="minorHAnsi" w:cstheme="minorBidi"/>
          <w:kern w:val="2"/>
          <w:szCs w:val="24"/>
          <w:lang w:eastAsia="en-GB" w:bidi="ar-SA"/>
          <w14:ligatures w14:val="standardContextual"/>
        </w:rPr>
      </w:pPr>
      <w:r>
        <w:fldChar w:fldCharType="begin"/>
      </w:r>
      <w:r>
        <w:instrText xml:space="preserve"> TOC \h \z \t "Heading 1,1,Heading 2,2" </w:instrText>
      </w:r>
      <w:r>
        <w:fldChar w:fldCharType="separate"/>
      </w:r>
      <w:hyperlink w:anchor="_Toc236043928" w:history="1">
        <w:r w:rsidR="002F1DFD" w:rsidRPr="001B5622">
          <w:rPr>
            <w:rStyle w:val="Hyperlink"/>
          </w:rPr>
          <w:t>Foreword</w:t>
        </w:r>
        <w:r w:rsidR="002F1DFD">
          <w:rPr>
            <w:webHidden/>
          </w:rPr>
          <w:tab/>
        </w:r>
        <w:r w:rsidR="002F1DFD">
          <w:rPr>
            <w:webHidden/>
          </w:rPr>
          <w:fldChar w:fldCharType="begin"/>
        </w:r>
        <w:r w:rsidR="002F1DFD">
          <w:rPr>
            <w:webHidden/>
          </w:rPr>
          <w:instrText xml:space="preserve"> PAGEREF _Toc236043928 \h </w:instrText>
        </w:r>
        <w:r w:rsidR="002F1DFD">
          <w:rPr>
            <w:webHidden/>
          </w:rPr>
        </w:r>
        <w:r w:rsidR="002F1DFD">
          <w:rPr>
            <w:webHidden/>
          </w:rPr>
          <w:fldChar w:fldCharType="separate"/>
        </w:r>
        <w:r w:rsidR="002F1DFD">
          <w:rPr>
            <w:webHidden/>
          </w:rPr>
          <w:t>3</w:t>
        </w:r>
        <w:r w:rsidR="002F1DFD">
          <w:rPr>
            <w:webHidden/>
          </w:rPr>
          <w:fldChar w:fldCharType="end"/>
        </w:r>
      </w:hyperlink>
    </w:p>
    <w:p w14:paraId="233ABB11" w14:textId="29EDBAEF" w:rsidR="002F1DFD" w:rsidRDefault="002F1DFD">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6043929" w:history="1">
        <w:r w:rsidRPr="001B5622">
          <w:rPr>
            <w:rStyle w:val="Hyperlink"/>
          </w:rPr>
          <w:t>1.</w:t>
        </w:r>
        <w:r>
          <w:rPr>
            <w:rFonts w:asciiTheme="minorHAnsi" w:eastAsiaTheme="minorEastAsia" w:hAnsiTheme="minorHAnsi" w:cstheme="minorBidi"/>
            <w:kern w:val="2"/>
            <w:szCs w:val="24"/>
            <w:lang w:eastAsia="en-GB" w:bidi="ar-SA"/>
            <w14:ligatures w14:val="standardContextual"/>
          </w:rPr>
          <w:tab/>
        </w:r>
        <w:r w:rsidRPr="001B5622">
          <w:rPr>
            <w:rStyle w:val="Hyperlink"/>
          </w:rPr>
          <w:t>Introduction</w:t>
        </w:r>
        <w:r>
          <w:rPr>
            <w:webHidden/>
          </w:rPr>
          <w:tab/>
        </w:r>
        <w:r>
          <w:rPr>
            <w:webHidden/>
          </w:rPr>
          <w:fldChar w:fldCharType="begin"/>
        </w:r>
        <w:r>
          <w:rPr>
            <w:webHidden/>
          </w:rPr>
          <w:instrText xml:space="preserve"> PAGEREF _Toc236043929 \h </w:instrText>
        </w:r>
        <w:r>
          <w:rPr>
            <w:webHidden/>
          </w:rPr>
        </w:r>
        <w:r>
          <w:rPr>
            <w:webHidden/>
          </w:rPr>
          <w:fldChar w:fldCharType="separate"/>
        </w:r>
        <w:r>
          <w:rPr>
            <w:webHidden/>
          </w:rPr>
          <w:t>4</w:t>
        </w:r>
        <w:r>
          <w:rPr>
            <w:webHidden/>
          </w:rPr>
          <w:fldChar w:fldCharType="end"/>
        </w:r>
      </w:hyperlink>
    </w:p>
    <w:p w14:paraId="1F272F07" w14:textId="68681EAB" w:rsidR="002F1DFD" w:rsidRDefault="002F1DFD">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6043930" w:history="1">
        <w:r w:rsidRPr="001B5622">
          <w:rPr>
            <w:rStyle w:val="Hyperlink"/>
          </w:rPr>
          <w:t>1.1.</w:t>
        </w:r>
        <w:r>
          <w:rPr>
            <w:rFonts w:asciiTheme="minorHAnsi" w:eastAsiaTheme="minorEastAsia" w:hAnsiTheme="minorHAnsi" w:cstheme="minorBidi"/>
            <w:kern w:val="2"/>
            <w:szCs w:val="24"/>
            <w:lang w:eastAsia="en-GB" w:bidi="ar-SA"/>
            <w14:ligatures w14:val="standardContextual"/>
          </w:rPr>
          <w:tab/>
        </w:r>
        <w:r w:rsidRPr="001B5622">
          <w:rPr>
            <w:rStyle w:val="Hyperlink"/>
          </w:rPr>
          <w:t>Purpose</w:t>
        </w:r>
        <w:r>
          <w:rPr>
            <w:webHidden/>
          </w:rPr>
          <w:tab/>
        </w:r>
        <w:r>
          <w:rPr>
            <w:webHidden/>
          </w:rPr>
          <w:fldChar w:fldCharType="begin"/>
        </w:r>
        <w:r>
          <w:rPr>
            <w:webHidden/>
          </w:rPr>
          <w:instrText xml:space="preserve"> PAGEREF _Toc236043930 \h </w:instrText>
        </w:r>
        <w:r>
          <w:rPr>
            <w:webHidden/>
          </w:rPr>
        </w:r>
        <w:r>
          <w:rPr>
            <w:webHidden/>
          </w:rPr>
          <w:fldChar w:fldCharType="separate"/>
        </w:r>
        <w:r>
          <w:rPr>
            <w:webHidden/>
          </w:rPr>
          <w:t>4</w:t>
        </w:r>
        <w:r>
          <w:rPr>
            <w:webHidden/>
          </w:rPr>
          <w:fldChar w:fldCharType="end"/>
        </w:r>
      </w:hyperlink>
    </w:p>
    <w:p w14:paraId="3D43EDB2" w14:textId="6DCCAF90" w:rsidR="002F1DFD" w:rsidRDefault="002F1DFD">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6043931" w:history="1">
        <w:r w:rsidRPr="001B5622">
          <w:rPr>
            <w:rStyle w:val="Hyperlink"/>
          </w:rPr>
          <w:t>1.2.</w:t>
        </w:r>
        <w:r>
          <w:rPr>
            <w:rFonts w:asciiTheme="minorHAnsi" w:eastAsiaTheme="minorEastAsia" w:hAnsiTheme="minorHAnsi" w:cstheme="minorBidi"/>
            <w:kern w:val="2"/>
            <w:szCs w:val="24"/>
            <w:lang w:eastAsia="en-GB" w:bidi="ar-SA"/>
            <w14:ligatures w14:val="standardContextual"/>
          </w:rPr>
          <w:tab/>
        </w:r>
        <w:r w:rsidRPr="001B5622">
          <w:rPr>
            <w:rStyle w:val="Hyperlink"/>
          </w:rPr>
          <w:t>Regulatory context</w:t>
        </w:r>
        <w:r>
          <w:rPr>
            <w:webHidden/>
          </w:rPr>
          <w:tab/>
        </w:r>
        <w:r>
          <w:rPr>
            <w:webHidden/>
          </w:rPr>
          <w:fldChar w:fldCharType="begin"/>
        </w:r>
        <w:r>
          <w:rPr>
            <w:webHidden/>
          </w:rPr>
          <w:instrText xml:space="preserve"> PAGEREF _Toc236043931 \h </w:instrText>
        </w:r>
        <w:r>
          <w:rPr>
            <w:webHidden/>
          </w:rPr>
        </w:r>
        <w:r>
          <w:rPr>
            <w:webHidden/>
          </w:rPr>
          <w:fldChar w:fldCharType="separate"/>
        </w:r>
        <w:r>
          <w:rPr>
            <w:webHidden/>
          </w:rPr>
          <w:t>4</w:t>
        </w:r>
        <w:r>
          <w:rPr>
            <w:webHidden/>
          </w:rPr>
          <w:fldChar w:fldCharType="end"/>
        </w:r>
      </w:hyperlink>
    </w:p>
    <w:p w14:paraId="72028A72" w14:textId="7B4353B3" w:rsidR="002F1DFD" w:rsidRDefault="002F1DFD">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6043932" w:history="1">
        <w:r w:rsidRPr="001B5622">
          <w:rPr>
            <w:rStyle w:val="Hyperlink"/>
          </w:rPr>
          <w:t>1.3.</w:t>
        </w:r>
        <w:r>
          <w:rPr>
            <w:rFonts w:asciiTheme="minorHAnsi" w:eastAsiaTheme="minorEastAsia" w:hAnsiTheme="minorHAnsi" w:cstheme="minorBidi"/>
            <w:kern w:val="2"/>
            <w:szCs w:val="24"/>
            <w:lang w:eastAsia="en-GB" w:bidi="ar-SA"/>
            <w14:ligatures w14:val="standardContextual"/>
          </w:rPr>
          <w:tab/>
        </w:r>
        <w:r w:rsidRPr="001B5622">
          <w:rPr>
            <w:rStyle w:val="Hyperlink"/>
          </w:rPr>
          <w:t>Application of the ONMACS</w:t>
        </w:r>
        <w:r>
          <w:rPr>
            <w:webHidden/>
          </w:rPr>
          <w:tab/>
        </w:r>
        <w:r>
          <w:rPr>
            <w:webHidden/>
          </w:rPr>
          <w:fldChar w:fldCharType="begin"/>
        </w:r>
        <w:r>
          <w:rPr>
            <w:webHidden/>
          </w:rPr>
          <w:instrText xml:space="preserve"> PAGEREF _Toc236043932 \h </w:instrText>
        </w:r>
        <w:r>
          <w:rPr>
            <w:webHidden/>
          </w:rPr>
        </w:r>
        <w:r>
          <w:rPr>
            <w:webHidden/>
          </w:rPr>
          <w:fldChar w:fldCharType="separate"/>
        </w:r>
        <w:r>
          <w:rPr>
            <w:webHidden/>
          </w:rPr>
          <w:t>7</w:t>
        </w:r>
        <w:r>
          <w:rPr>
            <w:webHidden/>
          </w:rPr>
          <w:fldChar w:fldCharType="end"/>
        </w:r>
      </w:hyperlink>
    </w:p>
    <w:p w14:paraId="66862DE0" w14:textId="48E333B3" w:rsidR="002F1DFD" w:rsidRDefault="002F1DFD">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6043933" w:history="1">
        <w:r w:rsidRPr="001B5622">
          <w:rPr>
            <w:rStyle w:val="Hyperlink"/>
          </w:rPr>
          <w:t>2.</w:t>
        </w:r>
        <w:r>
          <w:rPr>
            <w:rFonts w:asciiTheme="minorHAnsi" w:eastAsiaTheme="minorEastAsia" w:hAnsiTheme="minorHAnsi" w:cstheme="minorBidi"/>
            <w:kern w:val="2"/>
            <w:szCs w:val="24"/>
            <w:lang w:eastAsia="en-GB" w:bidi="ar-SA"/>
            <w14:ligatures w14:val="standardContextual"/>
          </w:rPr>
          <w:tab/>
        </w:r>
        <w:r w:rsidRPr="001B5622">
          <w:rPr>
            <w:rStyle w:val="Hyperlink"/>
          </w:rPr>
          <w:t>Fundamental safeguards expectations for NMACS</w:t>
        </w:r>
        <w:r>
          <w:rPr>
            <w:webHidden/>
          </w:rPr>
          <w:tab/>
        </w:r>
        <w:r>
          <w:rPr>
            <w:webHidden/>
          </w:rPr>
          <w:fldChar w:fldCharType="begin"/>
        </w:r>
        <w:r>
          <w:rPr>
            <w:webHidden/>
          </w:rPr>
          <w:instrText xml:space="preserve"> PAGEREF _Toc236043933 \h </w:instrText>
        </w:r>
        <w:r>
          <w:rPr>
            <w:webHidden/>
          </w:rPr>
        </w:r>
        <w:r>
          <w:rPr>
            <w:webHidden/>
          </w:rPr>
          <w:fldChar w:fldCharType="separate"/>
        </w:r>
        <w:r>
          <w:rPr>
            <w:webHidden/>
          </w:rPr>
          <w:t>10</w:t>
        </w:r>
        <w:r>
          <w:rPr>
            <w:webHidden/>
          </w:rPr>
          <w:fldChar w:fldCharType="end"/>
        </w:r>
      </w:hyperlink>
    </w:p>
    <w:p w14:paraId="449ACAF5" w14:textId="5E2CD436" w:rsidR="002F1DFD" w:rsidRDefault="002F1DFD">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6043934" w:history="1">
        <w:r w:rsidRPr="001B5622">
          <w:rPr>
            <w:rStyle w:val="Hyperlink"/>
          </w:rPr>
          <w:t>3.</w:t>
        </w:r>
        <w:r>
          <w:rPr>
            <w:rFonts w:asciiTheme="minorHAnsi" w:eastAsiaTheme="minorEastAsia" w:hAnsiTheme="minorHAnsi" w:cstheme="minorBidi"/>
            <w:kern w:val="2"/>
            <w:szCs w:val="24"/>
            <w:lang w:eastAsia="en-GB" w:bidi="ar-SA"/>
            <w14:ligatures w14:val="standardContextual"/>
          </w:rPr>
          <w:tab/>
        </w:r>
        <w:r w:rsidRPr="001B5622">
          <w:rPr>
            <w:rStyle w:val="Hyperlink"/>
          </w:rPr>
          <w:t>NMACS expectations</w:t>
        </w:r>
        <w:r>
          <w:rPr>
            <w:webHidden/>
          </w:rPr>
          <w:tab/>
        </w:r>
        <w:r>
          <w:rPr>
            <w:webHidden/>
          </w:rPr>
          <w:fldChar w:fldCharType="begin"/>
        </w:r>
        <w:r>
          <w:rPr>
            <w:webHidden/>
          </w:rPr>
          <w:instrText xml:space="preserve"> PAGEREF _Toc236043934 \h </w:instrText>
        </w:r>
        <w:r>
          <w:rPr>
            <w:webHidden/>
          </w:rPr>
        </w:r>
        <w:r>
          <w:rPr>
            <w:webHidden/>
          </w:rPr>
          <w:fldChar w:fldCharType="separate"/>
        </w:r>
        <w:r>
          <w:rPr>
            <w:webHidden/>
          </w:rPr>
          <w:t>11</w:t>
        </w:r>
        <w:r>
          <w:rPr>
            <w:webHidden/>
          </w:rPr>
          <w:fldChar w:fldCharType="end"/>
        </w:r>
      </w:hyperlink>
    </w:p>
    <w:p w14:paraId="0168F804" w14:textId="43393B0C" w:rsidR="002F1DFD" w:rsidRDefault="002F1DFD">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6043935" w:history="1">
        <w:r w:rsidRPr="001B5622">
          <w:rPr>
            <w:rStyle w:val="Hyperlink"/>
          </w:rPr>
          <w:t>3.1.</w:t>
        </w:r>
        <w:r>
          <w:rPr>
            <w:rFonts w:asciiTheme="minorHAnsi" w:eastAsiaTheme="minorEastAsia" w:hAnsiTheme="minorHAnsi" w:cstheme="minorBidi"/>
            <w:kern w:val="2"/>
            <w:szCs w:val="24"/>
            <w:lang w:eastAsia="en-GB" w:bidi="ar-SA"/>
            <w14:ligatures w14:val="standardContextual"/>
          </w:rPr>
          <w:tab/>
        </w:r>
        <w:r w:rsidRPr="001B5622">
          <w:rPr>
            <w:rStyle w:val="Hyperlink"/>
          </w:rPr>
          <w:t>FSE 1 – Leadership and management for NMACS</w:t>
        </w:r>
        <w:r>
          <w:rPr>
            <w:webHidden/>
          </w:rPr>
          <w:tab/>
        </w:r>
        <w:r>
          <w:rPr>
            <w:webHidden/>
          </w:rPr>
          <w:fldChar w:fldCharType="begin"/>
        </w:r>
        <w:r>
          <w:rPr>
            <w:webHidden/>
          </w:rPr>
          <w:instrText xml:space="preserve"> PAGEREF _Toc236043935 \h </w:instrText>
        </w:r>
        <w:r>
          <w:rPr>
            <w:webHidden/>
          </w:rPr>
        </w:r>
        <w:r>
          <w:rPr>
            <w:webHidden/>
          </w:rPr>
          <w:fldChar w:fldCharType="separate"/>
        </w:r>
        <w:r>
          <w:rPr>
            <w:webHidden/>
          </w:rPr>
          <w:t>11</w:t>
        </w:r>
        <w:r>
          <w:rPr>
            <w:webHidden/>
          </w:rPr>
          <w:fldChar w:fldCharType="end"/>
        </w:r>
      </w:hyperlink>
    </w:p>
    <w:p w14:paraId="32FF7138" w14:textId="28DC9EF6" w:rsidR="002F1DFD" w:rsidRDefault="002F1DFD">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6043936" w:history="1">
        <w:r w:rsidRPr="001B5622">
          <w:rPr>
            <w:rStyle w:val="Hyperlink"/>
          </w:rPr>
          <w:t>3.2.</w:t>
        </w:r>
        <w:r>
          <w:rPr>
            <w:rFonts w:asciiTheme="minorHAnsi" w:eastAsiaTheme="minorEastAsia" w:hAnsiTheme="minorHAnsi" w:cstheme="minorBidi"/>
            <w:kern w:val="2"/>
            <w:szCs w:val="24"/>
            <w:lang w:eastAsia="en-GB" w:bidi="ar-SA"/>
            <w14:ligatures w14:val="standardContextual"/>
          </w:rPr>
          <w:tab/>
        </w:r>
        <w:r w:rsidRPr="001B5622">
          <w:rPr>
            <w:rStyle w:val="Hyperlink"/>
          </w:rPr>
          <w:t>FSE 2 – Organisational culture</w:t>
        </w:r>
        <w:r>
          <w:rPr>
            <w:webHidden/>
          </w:rPr>
          <w:tab/>
        </w:r>
        <w:r>
          <w:rPr>
            <w:webHidden/>
          </w:rPr>
          <w:fldChar w:fldCharType="begin"/>
        </w:r>
        <w:r>
          <w:rPr>
            <w:webHidden/>
          </w:rPr>
          <w:instrText xml:space="preserve"> PAGEREF _Toc236043936 \h </w:instrText>
        </w:r>
        <w:r>
          <w:rPr>
            <w:webHidden/>
          </w:rPr>
        </w:r>
        <w:r>
          <w:rPr>
            <w:webHidden/>
          </w:rPr>
          <w:fldChar w:fldCharType="separate"/>
        </w:r>
        <w:r>
          <w:rPr>
            <w:webHidden/>
          </w:rPr>
          <w:t>18</w:t>
        </w:r>
        <w:r>
          <w:rPr>
            <w:webHidden/>
          </w:rPr>
          <w:fldChar w:fldCharType="end"/>
        </w:r>
      </w:hyperlink>
    </w:p>
    <w:p w14:paraId="0CA73AEE" w14:textId="31EAB16E" w:rsidR="002F1DFD" w:rsidRDefault="002F1DFD">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6043937" w:history="1">
        <w:r w:rsidRPr="001B5622">
          <w:rPr>
            <w:rStyle w:val="Hyperlink"/>
          </w:rPr>
          <w:t>3.3.</w:t>
        </w:r>
        <w:r>
          <w:rPr>
            <w:rFonts w:asciiTheme="minorHAnsi" w:eastAsiaTheme="minorEastAsia" w:hAnsiTheme="minorHAnsi" w:cstheme="minorBidi"/>
            <w:kern w:val="2"/>
            <w:szCs w:val="24"/>
            <w:lang w:eastAsia="en-GB" w:bidi="ar-SA"/>
            <w14:ligatures w14:val="standardContextual"/>
          </w:rPr>
          <w:tab/>
        </w:r>
        <w:r w:rsidRPr="001B5622">
          <w:rPr>
            <w:rStyle w:val="Hyperlink"/>
          </w:rPr>
          <w:t>FSE 3 – Competence management</w:t>
        </w:r>
        <w:r>
          <w:rPr>
            <w:webHidden/>
          </w:rPr>
          <w:tab/>
        </w:r>
        <w:r>
          <w:rPr>
            <w:webHidden/>
          </w:rPr>
          <w:fldChar w:fldCharType="begin"/>
        </w:r>
        <w:r>
          <w:rPr>
            <w:webHidden/>
          </w:rPr>
          <w:instrText xml:space="preserve"> PAGEREF _Toc236043937 \h </w:instrText>
        </w:r>
        <w:r>
          <w:rPr>
            <w:webHidden/>
          </w:rPr>
        </w:r>
        <w:r>
          <w:rPr>
            <w:webHidden/>
          </w:rPr>
          <w:fldChar w:fldCharType="separate"/>
        </w:r>
        <w:r>
          <w:rPr>
            <w:webHidden/>
          </w:rPr>
          <w:t>20</w:t>
        </w:r>
        <w:r>
          <w:rPr>
            <w:webHidden/>
          </w:rPr>
          <w:fldChar w:fldCharType="end"/>
        </w:r>
      </w:hyperlink>
    </w:p>
    <w:p w14:paraId="068C6351" w14:textId="55325AD5" w:rsidR="002F1DFD" w:rsidRDefault="002F1DFD">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6043938" w:history="1">
        <w:r w:rsidRPr="001B5622">
          <w:rPr>
            <w:rStyle w:val="Hyperlink"/>
          </w:rPr>
          <w:t>3.4.</w:t>
        </w:r>
        <w:r>
          <w:rPr>
            <w:rFonts w:asciiTheme="minorHAnsi" w:eastAsiaTheme="minorEastAsia" w:hAnsiTheme="minorHAnsi" w:cstheme="minorBidi"/>
            <w:kern w:val="2"/>
            <w:szCs w:val="24"/>
            <w:lang w:eastAsia="en-GB" w:bidi="ar-SA"/>
            <w14:ligatures w14:val="standardContextual"/>
          </w:rPr>
          <w:tab/>
        </w:r>
        <w:r w:rsidRPr="001B5622">
          <w:rPr>
            <w:rStyle w:val="Hyperlink"/>
          </w:rPr>
          <w:t>FSE 4 – Reporting, anomalies, and investigations</w:t>
        </w:r>
        <w:r>
          <w:rPr>
            <w:webHidden/>
          </w:rPr>
          <w:tab/>
        </w:r>
        <w:r>
          <w:rPr>
            <w:webHidden/>
          </w:rPr>
          <w:fldChar w:fldCharType="begin"/>
        </w:r>
        <w:r>
          <w:rPr>
            <w:webHidden/>
          </w:rPr>
          <w:instrText xml:space="preserve"> PAGEREF _Toc236043938 \h </w:instrText>
        </w:r>
        <w:r>
          <w:rPr>
            <w:webHidden/>
          </w:rPr>
        </w:r>
        <w:r>
          <w:rPr>
            <w:webHidden/>
          </w:rPr>
          <w:fldChar w:fldCharType="separate"/>
        </w:r>
        <w:r>
          <w:rPr>
            <w:webHidden/>
          </w:rPr>
          <w:t>24</w:t>
        </w:r>
        <w:r>
          <w:rPr>
            <w:webHidden/>
          </w:rPr>
          <w:fldChar w:fldCharType="end"/>
        </w:r>
      </w:hyperlink>
    </w:p>
    <w:p w14:paraId="52CAC1A6" w14:textId="58072034" w:rsidR="002F1DFD" w:rsidRDefault="002F1DFD">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6043939" w:history="1">
        <w:r w:rsidRPr="001B5622">
          <w:rPr>
            <w:rStyle w:val="Hyperlink"/>
          </w:rPr>
          <w:t>3.5.</w:t>
        </w:r>
        <w:r>
          <w:rPr>
            <w:rFonts w:asciiTheme="minorHAnsi" w:eastAsiaTheme="minorEastAsia" w:hAnsiTheme="minorHAnsi" w:cstheme="minorBidi"/>
            <w:kern w:val="2"/>
            <w:szCs w:val="24"/>
            <w:lang w:eastAsia="en-GB" w:bidi="ar-SA"/>
            <w14:ligatures w14:val="standardContextual"/>
          </w:rPr>
          <w:tab/>
        </w:r>
        <w:r w:rsidRPr="001B5622">
          <w:rPr>
            <w:rStyle w:val="Hyperlink"/>
          </w:rPr>
          <w:t>FSE 5 – Reliability, resilience and sustainability</w:t>
        </w:r>
        <w:r>
          <w:rPr>
            <w:webHidden/>
          </w:rPr>
          <w:tab/>
        </w:r>
        <w:r>
          <w:rPr>
            <w:webHidden/>
          </w:rPr>
          <w:fldChar w:fldCharType="begin"/>
        </w:r>
        <w:r>
          <w:rPr>
            <w:webHidden/>
          </w:rPr>
          <w:instrText xml:space="preserve"> PAGEREF _Toc236043939 \h </w:instrText>
        </w:r>
        <w:r>
          <w:rPr>
            <w:webHidden/>
          </w:rPr>
        </w:r>
        <w:r>
          <w:rPr>
            <w:webHidden/>
          </w:rPr>
          <w:fldChar w:fldCharType="separate"/>
        </w:r>
        <w:r>
          <w:rPr>
            <w:webHidden/>
          </w:rPr>
          <w:t>28</w:t>
        </w:r>
        <w:r>
          <w:rPr>
            <w:webHidden/>
          </w:rPr>
          <w:fldChar w:fldCharType="end"/>
        </w:r>
      </w:hyperlink>
    </w:p>
    <w:p w14:paraId="4773EDBC" w14:textId="425B0A0E" w:rsidR="002F1DFD" w:rsidRDefault="002F1DFD">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6043940" w:history="1">
        <w:r w:rsidRPr="001B5622">
          <w:rPr>
            <w:rStyle w:val="Hyperlink"/>
          </w:rPr>
          <w:t>3.6.</w:t>
        </w:r>
        <w:r>
          <w:rPr>
            <w:rFonts w:asciiTheme="minorHAnsi" w:eastAsiaTheme="minorEastAsia" w:hAnsiTheme="minorHAnsi" w:cstheme="minorBidi"/>
            <w:kern w:val="2"/>
            <w:szCs w:val="24"/>
            <w:lang w:eastAsia="en-GB" w:bidi="ar-SA"/>
            <w14:ligatures w14:val="standardContextual"/>
          </w:rPr>
          <w:tab/>
        </w:r>
        <w:r w:rsidRPr="001B5622">
          <w:rPr>
            <w:rStyle w:val="Hyperlink"/>
          </w:rPr>
          <w:t>FSE 6 – Measurement programme and control</w:t>
        </w:r>
        <w:r>
          <w:rPr>
            <w:webHidden/>
          </w:rPr>
          <w:tab/>
        </w:r>
        <w:r>
          <w:rPr>
            <w:webHidden/>
          </w:rPr>
          <w:fldChar w:fldCharType="begin"/>
        </w:r>
        <w:r>
          <w:rPr>
            <w:webHidden/>
          </w:rPr>
          <w:instrText xml:space="preserve"> PAGEREF _Toc236043940 \h </w:instrText>
        </w:r>
        <w:r>
          <w:rPr>
            <w:webHidden/>
          </w:rPr>
        </w:r>
        <w:r>
          <w:rPr>
            <w:webHidden/>
          </w:rPr>
          <w:fldChar w:fldCharType="separate"/>
        </w:r>
        <w:r>
          <w:rPr>
            <w:webHidden/>
          </w:rPr>
          <w:t>32</w:t>
        </w:r>
        <w:r>
          <w:rPr>
            <w:webHidden/>
          </w:rPr>
          <w:fldChar w:fldCharType="end"/>
        </w:r>
      </w:hyperlink>
    </w:p>
    <w:p w14:paraId="45742129" w14:textId="6BAC6DAF" w:rsidR="002F1DFD" w:rsidRDefault="002F1DFD">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6043941" w:history="1">
        <w:r w:rsidRPr="001B5622">
          <w:rPr>
            <w:rStyle w:val="Hyperlink"/>
          </w:rPr>
          <w:t>3.7.</w:t>
        </w:r>
        <w:r>
          <w:rPr>
            <w:rFonts w:asciiTheme="minorHAnsi" w:eastAsiaTheme="minorEastAsia" w:hAnsiTheme="minorHAnsi" w:cstheme="minorBidi"/>
            <w:kern w:val="2"/>
            <w:szCs w:val="24"/>
            <w:lang w:eastAsia="en-GB" w:bidi="ar-SA"/>
            <w14:ligatures w14:val="standardContextual"/>
          </w:rPr>
          <w:tab/>
        </w:r>
        <w:r w:rsidRPr="001B5622">
          <w:rPr>
            <w:rStyle w:val="Hyperlink"/>
          </w:rPr>
          <w:t>FSE 7 – Nuclear material tracking</w:t>
        </w:r>
        <w:r>
          <w:rPr>
            <w:webHidden/>
          </w:rPr>
          <w:tab/>
        </w:r>
        <w:r>
          <w:rPr>
            <w:webHidden/>
          </w:rPr>
          <w:fldChar w:fldCharType="begin"/>
        </w:r>
        <w:r>
          <w:rPr>
            <w:webHidden/>
          </w:rPr>
          <w:instrText xml:space="preserve"> PAGEREF _Toc236043941 \h </w:instrText>
        </w:r>
        <w:r>
          <w:rPr>
            <w:webHidden/>
          </w:rPr>
        </w:r>
        <w:r>
          <w:rPr>
            <w:webHidden/>
          </w:rPr>
          <w:fldChar w:fldCharType="separate"/>
        </w:r>
        <w:r>
          <w:rPr>
            <w:webHidden/>
          </w:rPr>
          <w:t>36</w:t>
        </w:r>
        <w:r>
          <w:rPr>
            <w:webHidden/>
          </w:rPr>
          <w:fldChar w:fldCharType="end"/>
        </w:r>
      </w:hyperlink>
    </w:p>
    <w:p w14:paraId="1328EFE6" w14:textId="72090D13" w:rsidR="002F1DFD" w:rsidRDefault="002F1DFD">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6043942" w:history="1">
        <w:r w:rsidRPr="001B5622">
          <w:rPr>
            <w:rStyle w:val="Hyperlink"/>
          </w:rPr>
          <w:t>3.8.</w:t>
        </w:r>
        <w:r>
          <w:rPr>
            <w:rFonts w:asciiTheme="minorHAnsi" w:eastAsiaTheme="minorEastAsia" w:hAnsiTheme="minorHAnsi" w:cstheme="minorBidi"/>
            <w:kern w:val="2"/>
            <w:szCs w:val="24"/>
            <w:lang w:eastAsia="en-GB" w:bidi="ar-SA"/>
            <w14:ligatures w14:val="standardContextual"/>
          </w:rPr>
          <w:tab/>
        </w:r>
        <w:r w:rsidRPr="001B5622">
          <w:rPr>
            <w:rStyle w:val="Hyperlink"/>
          </w:rPr>
          <w:t>FSE 8 – Data processing and control</w:t>
        </w:r>
        <w:r>
          <w:rPr>
            <w:webHidden/>
          </w:rPr>
          <w:tab/>
        </w:r>
        <w:r>
          <w:rPr>
            <w:webHidden/>
          </w:rPr>
          <w:fldChar w:fldCharType="begin"/>
        </w:r>
        <w:r>
          <w:rPr>
            <w:webHidden/>
          </w:rPr>
          <w:instrText xml:space="preserve"> PAGEREF _Toc236043942 \h </w:instrText>
        </w:r>
        <w:r>
          <w:rPr>
            <w:webHidden/>
          </w:rPr>
        </w:r>
        <w:r>
          <w:rPr>
            <w:webHidden/>
          </w:rPr>
          <w:fldChar w:fldCharType="separate"/>
        </w:r>
        <w:r>
          <w:rPr>
            <w:webHidden/>
          </w:rPr>
          <w:t>41</w:t>
        </w:r>
        <w:r>
          <w:rPr>
            <w:webHidden/>
          </w:rPr>
          <w:fldChar w:fldCharType="end"/>
        </w:r>
      </w:hyperlink>
    </w:p>
    <w:p w14:paraId="24880167" w14:textId="34750ADD" w:rsidR="002F1DFD" w:rsidRDefault="002F1DFD">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6043943" w:history="1">
        <w:r w:rsidRPr="001B5622">
          <w:rPr>
            <w:rStyle w:val="Hyperlink"/>
          </w:rPr>
          <w:t>3.9.</w:t>
        </w:r>
        <w:r>
          <w:rPr>
            <w:rFonts w:asciiTheme="minorHAnsi" w:eastAsiaTheme="minorEastAsia" w:hAnsiTheme="minorHAnsi" w:cstheme="minorBidi"/>
            <w:kern w:val="2"/>
            <w:szCs w:val="24"/>
            <w:lang w:eastAsia="en-GB" w:bidi="ar-SA"/>
            <w14:ligatures w14:val="standardContextual"/>
          </w:rPr>
          <w:tab/>
        </w:r>
        <w:r w:rsidRPr="001B5622">
          <w:rPr>
            <w:rStyle w:val="Hyperlink"/>
          </w:rPr>
          <w:t>FSE 9 – Material balance</w:t>
        </w:r>
        <w:r>
          <w:rPr>
            <w:webHidden/>
          </w:rPr>
          <w:tab/>
        </w:r>
        <w:r>
          <w:rPr>
            <w:webHidden/>
          </w:rPr>
          <w:fldChar w:fldCharType="begin"/>
        </w:r>
        <w:r>
          <w:rPr>
            <w:webHidden/>
          </w:rPr>
          <w:instrText xml:space="preserve"> PAGEREF _Toc236043943 \h </w:instrText>
        </w:r>
        <w:r>
          <w:rPr>
            <w:webHidden/>
          </w:rPr>
        </w:r>
        <w:r>
          <w:rPr>
            <w:webHidden/>
          </w:rPr>
          <w:fldChar w:fldCharType="separate"/>
        </w:r>
        <w:r>
          <w:rPr>
            <w:webHidden/>
          </w:rPr>
          <w:t>49</w:t>
        </w:r>
        <w:r>
          <w:rPr>
            <w:webHidden/>
          </w:rPr>
          <w:fldChar w:fldCharType="end"/>
        </w:r>
      </w:hyperlink>
    </w:p>
    <w:p w14:paraId="10AAA4C3" w14:textId="5C122CD7" w:rsidR="002F1DFD" w:rsidRDefault="002F1DFD">
      <w:pPr>
        <w:pStyle w:val="TOC2"/>
        <w:tabs>
          <w:tab w:val="left" w:pos="1200"/>
        </w:tabs>
        <w:rPr>
          <w:rFonts w:asciiTheme="minorHAnsi" w:eastAsiaTheme="minorEastAsia" w:hAnsiTheme="minorHAnsi" w:cstheme="minorBidi"/>
          <w:kern w:val="2"/>
          <w:szCs w:val="24"/>
          <w:lang w:eastAsia="en-GB" w:bidi="ar-SA"/>
          <w14:ligatures w14:val="standardContextual"/>
        </w:rPr>
      </w:pPr>
      <w:hyperlink w:anchor="_Toc236043944" w:history="1">
        <w:r w:rsidRPr="001B5622">
          <w:rPr>
            <w:rStyle w:val="Hyperlink"/>
          </w:rPr>
          <w:t>3.10.</w:t>
        </w:r>
        <w:r>
          <w:rPr>
            <w:rFonts w:asciiTheme="minorHAnsi" w:eastAsiaTheme="minorEastAsia" w:hAnsiTheme="minorHAnsi" w:cstheme="minorBidi"/>
            <w:kern w:val="2"/>
            <w:szCs w:val="24"/>
            <w:lang w:eastAsia="en-GB" w:bidi="ar-SA"/>
            <w14:ligatures w14:val="standardContextual"/>
          </w:rPr>
          <w:tab/>
        </w:r>
        <w:r w:rsidRPr="001B5622">
          <w:rPr>
            <w:rStyle w:val="Hyperlink"/>
          </w:rPr>
          <w:t>FSE 10 – Quality assurance and control for NMACS</w:t>
        </w:r>
        <w:r>
          <w:rPr>
            <w:webHidden/>
          </w:rPr>
          <w:tab/>
        </w:r>
        <w:r>
          <w:rPr>
            <w:webHidden/>
          </w:rPr>
          <w:fldChar w:fldCharType="begin"/>
        </w:r>
        <w:r>
          <w:rPr>
            <w:webHidden/>
          </w:rPr>
          <w:instrText xml:space="preserve"> PAGEREF _Toc236043944 \h </w:instrText>
        </w:r>
        <w:r>
          <w:rPr>
            <w:webHidden/>
          </w:rPr>
        </w:r>
        <w:r>
          <w:rPr>
            <w:webHidden/>
          </w:rPr>
          <w:fldChar w:fldCharType="separate"/>
        </w:r>
        <w:r>
          <w:rPr>
            <w:webHidden/>
          </w:rPr>
          <w:t>59</w:t>
        </w:r>
        <w:r>
          <w:rPr>
            <w:webHidden/>
          </w:rPr>
          <w:fldChar w:fldCharType="end"/>
        </w:r>
      </w:hyperlink>
    </w:p>
    <w:p w14:paraId="7D7F863B" w14:textId="33893214" w:rsidR="002F1DFD" w:rsidRDefault="002F1DFD">
      <w:pPr>
        <w:pStyle w:val="TOC1"/>
        <w:rPr>
          <w:rFonts w:asciiTheme="minorHAnsi" w:eastAsiaTheme="minorEastAsia" w:hAnsiTheme="minorHAnsi" w:cstheme="minorBidi"/>
          <w:kern w:val="2"/>
          <w:szCs w:val="24"/>
          <w:lang w:eastAsia="en-GB" w:bidi="ar-SA"/>
          <w14:ligatures w14:val="standardContextual"/>
        </w:rPr>
      </w:pPr>
      <w:hyperlink w:anchor="_Toc236043945" w:history="1">
        <w:r w:rsidRPr="001B5622">
          <w:rPr>
            <w:rStyle w:val="Hyperlink"/>
          </w:rPr>
          <w:t>Appendix A – FSE and MACE list</w:t>
        </w:r>
        <w:r>
          <w:rPr>
            <w:webHidden/>
          </w:rPr>
          <w:tab/>
        </w:r>
        <w:r>
          <w:rPr>
            <w:webHidden/>
          </w:rPr>
          <w:fldChar w:fldCharType="begin"/>
        </w:r>
        <w:r>
          <w:rPr>
            <w:webHidden/>
          </w:rPr>
          <w:instrText xml:space="preserve"> PAGEREF _Toc236043945 \h </w:instrText>
        </w:r>
        <w:r>
          <w:rPr>
            <w:webHidden/>
          </w:rPr>
        </w:r>
        <w:r>
          <w:rPr>
            <w:webHidden/>
          </w:rPr>
          <w:fldChar w:fldCharType="separate"/>
        </w:r>
        <w:r>
          <w:rPr>
            <w:webHidden/>
          </w:rPr>
          <w:t>62</w:t>
        </w:r>
        <w:r>
          <w:rPr>
            <w:webHidden/>
          </w:rPr>
          <w:fldChar w:fldCharType="end"/>
        </w:r>
      </w:hyperlink>
    </w:p>
    <w:p w14:paraId="204D8AE2" w14:textId="58071BDA" w:rsidR="002F1DFD" w:rsidRDefault="002F1DFD">
      <w:pPr>
        <w:pStyle w:val="TOC1"/>
        <w:rPr>
          <w:rFonts w:asciiTheme="minorHAnsi" w:eastAsiaTheme="minorEastAsia" w:hAnsiTheme="minorHAnsi" w:cstheme="minorBidi"/>
          <w:kern w:val="2"/>
          <w:szCs w:val="24"/>
          <w:lang w:eastAsia="en-GB" w:bidi="ar-SA"/>
          <w14:ligatures w14:val="standardContextual"/>
        </w:rPr>
      </w:pPr>
      <w:hyperlink w:anchor="_Toc236043946" w:history="1">
        <w:r w:rsidRPr="001B5622">
          <w:rPr>
            <w:rStyle w:val="Hyperlink"/>
          </w:rPr>
          <w:t>References</w:t>
        </w:r>
        <w:r>
          <w:rPr>
            <w:webHidden/>
          </w:rPr>
          <w:tab/>
        </w:r>
        <w:r>
          <w:rPr>
            <w:webHidden/>
          </w:rPr>
          <w:fldChar w:fldCharType="begin"/>
        </w:r>
        <w:r>
          <w:rPr>
            <w:webHidden/>
          </w:rPr>
          <w:instrText xml:space="preserve"> PAGEREF _Toc236043946 \h </w:instrText>
        </w:r>
        <w:r>
          <w:rPr>
            <w:webHidden/>
          </w:rPr>
        </w:r>
        <w:r>
          <w:rPr>
            <w:webHidden/>
          </w:rPr>
          <w:fldChar w:fldCharType="separate"/>
        </w:r>
        <w:r>
          <w:rPr>
            <w:webHidden/>
          </w:rPr>
          <w:t>71</w:t>
        </w:r>
        <w:r>
          <w:rPr>
            <w:webHidden/>
          </w:rPr>
          <w:fldChar w:fldCharType="end"/>
        </w:r>
      </w:hyperlink>
    </w:p>
    <w:p w14:paraId="59D5C6E8" w14:textId="3E7C8792" w:rsidR="002F1DFD" w:rsidRDefault="002F1DFD">
      <w:pPr>
        <w:pStyle w:val="TOC1"/>
        <w:rPr>
          <w:rFonts w:asciiTheme="minorHAnsi" w:eastAsiaTheme="minorEastAsia" w:hAnsiTheme="minorHAnsi" w:cstheme="minorBidi"/>
          <w:kern w:val="2"/>
          <w:szCs w:val="24"/>
          <w:lang w:eastAsia="en-GB" w:bidi="ar-SA"/>
          <w14:ligatures w14:val="standardContextual"/>
        </w:rPr>
      </w:pPr>
      <w:hyperlink w:anchor="_Toc236043947" w:history="1">
        <w:r w:rsidRPr="001B5622">
          <w:rPr>
            <w:rStyle w:val="Hyperlink"/>
          </w:rPr>
          <w:t>Glossary</w:t>
        </w:r>
        <w:r>
          <w:rPr>
            <w:webHidden/>
          </w:rPr>
          <w:tab/>
        </w:r>
        <w:r>
          <w:rPr>
            <w:webHidden/>
          </w:rPr>
          <w:fldChar w:fldCharType="begin"/>
        </w:r>
        <w:r>
          <w:rPr>
            <w:webHidden/>
          </w:rPr>
          <w:instrText xml:space="preserve"> PAGEREF _Toc236043947 \h </w:instrText>
        </w:r>
        <w:r>
          <w:rPr>
            <w:webHidden/>
          </w:rPr>
        </w:r>
        <w:r>
          <w:rPr>
            <w:webHidden/>
          </w:rPr>
          <w:fldChar w:fldCharType="separate"/>
        </w:r>
        <w:r>
          <w:rPr>
            <w:webHidden/>
          </w:rPr>
          <w:t>74</w:t>
        </w:r>
        <w:r>
          <w:rPr>
            <w:webHidden/>
          </w:rPr>
          <w:fldChar w:fldCharType="end"/>
        </w:r>
      </w:hyperlink>
    </w:p>
    <w:p w14:paraId="793CA511" w14:textId="5612C355" w:rsidR="002F1DFD" w:rsidRDefault="002F1DFD">
      <w:pPr>
        <w:pStyle w:val="TOC2"/>
        <w:rPr>
          <w:rFonts w:asciiTheme="minorHAnsi" w:eastAsiaTheme="minorEastAsia" w:hAnsiTheme="minorHAnsi" w:cstheme="minorBidi"/>
          <w:kern w:val="2"/>
          <w:szCs w:val="24"/>
          <w:lang w:eastAsia="en-GB" w:bidi="ar-SA"/>
          <w14:ligatures w14:val="standardContextual"/>
        </w:rPr>
      </w:pPr>
      <w:hyperlink w:anchor="_Toc236043948" w:history="1">
        <w:r w:rsidRPr="001B5622">
          <w:rPr>
            <w:rStyle w:val="Hyperlink"/>
          </w:rPr>
          <w:t>Glossary</w:t>
        </w:r>
        <w:r>
          <w:rPr>
            <w:webHidden/>
          </w:rPr>
          <w:tab/>
        </w:r>
        <w:r>
          <w:rPr>
            <w:webHidden/>
          </w:rPr>
          <w:fldChar w:fldCharType="begin"/>
        </w:r>
        <w:r>
          <w:rPr>
            <w:webHidden/>
          </w:rPr>
          <w:instrText xml:space="preserve"> PAGEREF _Toc236043948 \h </w:instrText>
        </w:r>
        <w:r>
          <w:rPr>
            <w:webHidden/>
          </w:rPr>
        </w:r>
        <w:r>
          <w:rPr>
            <w:webHidden/>
          </w:rPr>
          <w:fldChar w:fldCharType="separate"/>
        </w:r>
        <w:r>
          <w:rPr>
            <w:webHidden/>
          </w:rPr>
          <w:t>74</w:t>
        </w:r>
        <w:r>
          <w:rPr>
            <w:webHidden/>
          </w:rPr>
          <w:fldChar w:fldCharType="end"/>
        </w:r>
      </w:hyperlink>
    </w:p>
    <w:p w14:paraId="269587DF" w14:textId="2DB74301" w:rsidR="002F1DFD" w:rsidRDefault="002F1DFD">
      <w:pPr>
        <w:pStyle w:val="TOC2"/>
        <w:rPr>
          <w:rFonts w:asciiTheme="minorHAnsi" w:eastAsiaTheme="minorEastAsia" w:hAnsiTheme="minorHAnsi" w:cstheme="minorBidi"/>
          <w:kern w:val="2"/>
          <w:szCs w:val="24"/>
          <w:lang w:eastAsia="en-GB" w:bidi="ar-SA"/>
          <w14:ligatures w14:val="standardContextual"/>
        </w:rPr>
      </w:pPr>
      <w:hyperlink w:anchor="_Toc236043949" w:history="1">
        <w:r w:rsidRPr="001B5622">
          <w:rPr>
            <w:rStyle w:val="Hyperlink"/>
          </w:rPr>
          <w:t>List of acronyms, abbreviations and initialisms</w:t>
        </w:r>
        <w:r>
          <w:rPr>
            <w:webHidden/>
          </w:rPr>
          <w:tab/>
        </w:r>
        <w:r>
          <w:rPr>
            <w:webHidden/>
          </w:rPr>
          <w:fldChar w:fldCharType="begin"/>
        </w:r>
        <w:r>
          <w:rPr>
            <w:webHidden/>
          </w:rPr>
          <w:instrText xml:space="preserve"> PAGEREF _Toc236043949 \h </w:instrText>
        </w:r>
        <w:r>
          <w:rPr>
            <w:webHidden/>
          </w:rPr>
        </w:r>
        <w:r>
          <w:rPr>
            <w:webHidden/>
          </w:rPr>
          <w:fldChar w:fldCharType="separate"/>
        </w:r>
        <w:r>
          <w:rPr>
            <w:webHidden/>
          </w:rPr>
          <w:t>87</w:t>
        </w:r>
        <w:r>
          <w:rPr>
            <w:webHidden/>
          </w:rPr>
          <w:fldChar w:fldCharType="end"/>
        </w:r>
      </w:hyperlink>
    </w:p>
    <w:p w14:paraId="518A31E1" w14:textId="0AF759C4" w:rsidR="002F1DFD" w:rsidRDefault="002F1DFD">
      <w:pPr>
        <w:pStyle w:val="TOC1"/>
        <w:rPr>
          <w:rFonts w:asciiTheme="minorHAnsi" w:eastAsiaTheme="minorEastAsia" w:hAnsiTheme="minorHAnsi" w:cstheme="minorBidi"/>
          <w:kern w:val="2"/>
          <w:szCs w:val="24"/>
          <w:lang w:eastAsia="en-GB" w:bidi="ar-SA"/>
          <w14:ligatures w14:val="standardContextual"/>
        </w:rPr>
      </w:pPr>
      <w:hyperlink w:anchor="_Toc236043950" w:history="1">
        <w:r w:rsidRPr="001B5622">
          <w:rPr>
            <w:rStyle w:val="Hyperlink"/>
          </w:rPr>
          <w:t>Document control information</w:t>
        </w:r>
        <w:r>
          <w:rPr>
            <w:webHidden/>
          </w:rPr>
          <w:tab/>
        </w:r>
        <w:r>
          <w:rPr>
            <w:webHidden/>
          </w:rPr>
          <w:fldChar w:fldCharType="begin"/>
        </w:r>
        <w:r>
          <w:rPr>
            <w:webHidden/>
          </w:rPr>
          <w:instrText xml:space="preserve"> PAGEREF _Toc236043950 \h </w:instrText>
        </w:r>
        <w:r>
          <w:rPr>
            <w:webHidden/>
          </w:rPr>
        </w:r>
        <w:r>
          <w:rPr>
            <w:webHidden/>
          </w:rPr>
          <w:fldChar w:fldCharType="separate"/>
        </w:r>
        <w:r>
          <w:rPr>
            <w:webHidden/>
          </w:rPr>
          <w:t>88</w:t>
        </w:r>
        <w:r>
          <w:rPr>
            <w:webHidden/>
          </w:rPr>
          <w:fldChar w:fldCharType="end"/>
        </w:r>
      </w:hyperlink>
    </w:p>
    <w:p w14:paraId="0CC4B54A" w14:textId="3DA86399" w:rsidR="00267815" w:rsidRDefault="00CB6731" w:rsidP="00267815">
      <w:r>
        <w:rPr>
          <w:noProof/>
        </w:rPr>
        <w:fldChar w:fldCharType="end"/>
      </w:r>
    </w:p>
    <w:p w14:paraId="716B9A7E" w14:textId="77777777" w:rsidR="003E098E" w:rsidRDefault="003E098E" w:rsidP="00267815"/>
    <w:p w14:paraId="4812BFF8" w14:textId="77777777" w:rsidR="003E098E" w:rsidRDefault="003E098E" w:rsidP="00267815">
      <w:pPr>
        <w:sectPr w:rsidR="003E098E" w:rsidSect="00996A47">
          <w:headerReference w:type="even" r:id="rId18"/>
          <w:headerReference w:type="default" r:id="rId19"/>
          <w:footerReference w:type="even" r:id="rId20"/>
          <w:footerReference w:type="default" r:id="rId21"/>
          <w:pgSz w:w="11906" w:h="16838" w:code="9"/>
          <w:pgMar w:top="1440" w:right="1440" w:bottom="1440" w:left="1440" w:header="397" w:footer="397" w:gutter="0"/>
          <w:cols w:space="312"/>
          <w:docGrid w:linePitch="360"/>
        </w:sectPr>
      </w:pPr>
    </w:p>
    <w:p w14:paraId="1579C5E2" w14:textId="77777777" w:rsidR="00D0257D" w:rsidRPr="008A5A23" w:rsidRDefault="00D0257D" w:rsidP="00D0257D">
      <w:pPr>
        <w:pStyle w:val="Heading1"/>
        <w:numPr>
          <w:ilvl w:val="0"/>
          <w:numId w:val="0"/>
        </w:numPr>
        <w:ind w:left="851" w:hanging="851"/>
      </w:pPr>
      <w:bookmarkStart w:id="1" w:name="_Toc94860787"/>
      <w:bookmarkStart w:id="2" w:name="_Toc236043928"/>
      <w:bookmarkEnd w:id="0"/>
      <w:r w:rsidRPr="008A5A23">
        <w:lastRenderedPageBreak/>
        <w:t>Foreword</w:t>
      </w:r>
      <w:bookmarkEnd w:id="1"/>
      <w:bookmarkEnd w:id="2"/>
    </w:p>
    <w:p w14:paraId="7BA924F9" w14:textId="7D8427FC" w:rsidR="00D0257D" w:rsidRPr="008A5A23" w:rsidRDefault="00D0257D" w:rsidP="00D0257D">
      <w:pPr>
        <w:pStyle w:val="Paragraph"/>
      </w:pPr>
      <w:r w:rsidRPr="008A5A23">
        <w:t xml:space="preserve">The Office for Nuclear Regulation (ONR) is the independent regulator of nuclear safety and site health and safety on and around nuclear sites, civil nuclear security, safe transport of civil radioactive material transport and </w:t>
      </w:r>
      <w:r w:rsidRPr="00215EF3">
        <w:t>nuclear safeguards</w:t>
      </w:r>
      <w:r w:rsidRPr="008A5A23">
        <w:t xml:space="preserve"> across the United Kingdom</w:t>
      </w:r>
      <w:r w:rsidR="008B1459">
        <w:t xml:space="preserve"> (UK)</w:t>
      </w:r>
      <w:r w:rsidRPr="008A5A23">
        <w:t>.</w:t>
      </w:r>
    </w:p>
    <w:p w14:paraId="456133BA" w14:textId="3EF659BA" w:rsidR="00D0257D" w:rsidRPr="008A5A23" w:rsidRDefault="00D0257D" w:rsidP="001F2FFB">
      <w:pPr>
        <w:pStyle w:val="Paragraph"/>
        <w:rPr>
          <w:szCs w:val="28"/>
        </w:rPr>
      </w:pPr>
      <w:r w:rsidRPr="008A5A23">
        <w:t xml:space="preserve">This document, </w:t>
      </w:r>
      <w:r w:rsidRPr="008A5A23">
        <w:rPr>
          <w:szCs w:val="28"/>
        </w:rPr>
        <w:t xml:space="preserve">together with supporting </w:t>
      </w:r>
      <w:r w:rsidR="00CB6731">
        <w:rPr>
          <w:szCs w:val="28"/>
        </w:rPr>
        <w:t>t</w:t>
      </w:r>
      <w:r w:rsidRPr="008A5A23">
        <w:rPr>
          <w:szCs w:val="28"/>
        </w:rPr>
        <w:t xml:space="preserve">echnical </w:t>
      </w:r>
      <w:r w:rsidR="00CB6731">
        <w:rPr>
          <w:szCs w:val="28"/>
        </w:rPr>
        <w:t>a</w:t>
      </w:r>
      <w:r w:rsidRPr="008A5A23">
        <w:rPr>
          <w:szCs w:val="28"/>
        </w:rPr>
        <w:t xml:space="preserve">ssessment </w:t>
      </w:r>
      <w:r w:rsidR="00052B20">
        <w:rPr>
          <w:szCs w:val="28"/>
        </w:rPr>
        <w:t>and</w:t>
      </w:r>
      <w:r w:rsidRPr="008A5A23">
        <w:rPr>
          <w:szCs w:val="28"/>
        </w:rPr>
        <w:t xml:space="preserve"> </w:t>
      </w:r>
      <w:r w:rsidR="00CB6731">
        <w:rPr>
          <w:szCs w:val="28"/>
        </w:rPr>
        <w:t>i</w:t>
      </w:r>
      <w:r w:rsidRPr="008A5A23">
        <w:rPr>
          <w:szCs w:val="28"/>
        </w:rPr>
        <w:t xml:space="preserve">nspection </w:t>
      </w:r>
      <w:r w:rsidR="00CB6731">
        <w:rPr>
          <w:szCs w:val="28"/>
        </w:rPr>
        <w:t>g</w:t>
      </w:r>
      <w:r w:rsidRPr="008A5A23">
        <w:rPr>
          <w:szCs w:val="28"/>
        </w:rPr>
        <w:t xml:space="preserve">uides, will be used by inspectors to assist in making regulatory judgements and decisions. The guidance </w:t>
      </w:r>
      <w:r w:rsidR="001F2FFB">
        <w:rPr>
          <w:szCs w:val="28"/>
        </w:rPr>
        <w:t xml:space="preserve">in this document </w:t>
      </w:r>
      <w:r w:rsidRPr="008A5A23">
        <w:rPr>
          <w:szCs w:val="28"/>
        </w:rPr>
        <w:t xml:space="preserve">covers both assessment of the </w:t>
      </w:r>
      <w:r w:rsidRPr="00215EF3">
        <w:rPr>
          <w:szCs w:val="28"/>
        </w:rPr>
        <w:t>operator’s</w:t>
      </w:r>
      <w:r w:rsidRPr="008A5A23">
        <w:rPr>
          <w:szCs w:val="28"/>
        </w:rPr>
        <w:t xml:space="preserve"> </w:t>
      </w:r>
      <w:r w:rsidR="00CB6731">
        <w:rPr>
          <w:szCs w:val="28"/>
        </w:rPr>
        <w:t>n</w:t>
      </w:r>
      <w:r w:rsidRPr="00367294">
        <w:rPr>
          <w:szCs w:val="28"/>
        </w:rPr>
        <w:t xml:space="preserve">uclear </w:t>
      </w:r>
      <w:r w:rsidR="00CB6731">
        <w:rPr>
          <w:szCs w:val="28"/>
        </w:rPr>
        <w:t>m</w:t>
      </w:r>
      <w:r w:rsidRPr="00367294">
        <w:rPr>
          <w:szCs w:val="28"/>
        </w:rPr>
        <w:t xml:space="preserve">aterial </w:t>
      </w:r>
      <w:r w:rsidR="00CB6731">
        <w:rPr>
          <w:szCs w:val="28"/>
        </w:rPr>
        <w:t>a</w:t>
      </w:r>
      <w:r w:rsidRPr="00367294">
        <w:rPr>
          <w:szCs w:val="28"/>
        </w:rPr>
        <w:t xml:space="preserve">ccountancy, </w:t>
      </w:r>
      <w:r w:rsidR="00CB6731">
        <w:rPr>
          <w:szCs w:val="28"/>
        </w:rPr>
        <w:t>c</w:t>
      </w:r>
      <w:r w:rsidRPr="00367294">
        <w:rPr>
          <w:szCs w:val="28"/>
        </w:rPr>
        <w:t xml:space="preserve">ontrol, and </w:t>
      </w:r>
      <w:r w:rsidR="00CB6731">
        <w:rPr>
          <w:szCs w:val="28"/>
        </w:rPr>
        <w:t>s</w:t>
      </w:r>
      <w:r w:rsidRPr="00367294">
        <w:rPr>
          <w:szCs w:val="28"/>
        </w:rPr>
        <w:t>afeguards (NMACS)</w:t>
      </w:r>
      <w:r w:rsidRPr="008A5A23">
        <w:rPr>
          <w:szCs w:val="28"/>
        </w:rPr>
        <w:t xml:space="preserve"> arrangements and inspection of the implementation of these arrangements. These arrangements are made both to comply with the UK’s international obligations under the </w:t>
      </w:r>
      <w:r>
        <w:rPr>
          <w:szCs w:val="28"/>
        </w:rPr>
        <w:t xml:space="preserve">Treaty on the </w:t>
      </w:r>
      <w:r w:rsidRPr="008A5A23">
        <w:rPr>
          <w:szCs w:val="28"/>
        </w:rPr>
        <w:t>Non-</w:t>
      </w:r>
      <w:r>
        <w:rPr>
          <w:szCs w:val="28"/>
        </w:rPr>
        <w:t>P</w:t>
      </w:r>
      <w:r w:rsidRPr="008A5A23">
        <w:rPr>
          <w:szCs w:val="28"/>
        </w:rPr>
        <w:t xml:space="preserve">roliferation </w:t>
      </w:r>
      <w:r>
        <w:rPr>
          <w:szCs w:val="28"/>
        </w:rPr>
        <w:t>of Nuclear Weapons</w:t>
      </w:r>
      <w:r w:rsidR="001F2FFB">
        <w:rPr>
          <w:szCs w:val="28"/>
        </w:rPr>
        <w:t xml:space="preserve"> </w:t>
      </w:r>
      <w:sdt>
        <w:sdtPr>
          <w:rPr>
            <w:szCs w:val="28"/>
          </w:rPr>
          <w:id w:val="932548115"/>
          <w:citation/>
        </w:sdtPr>
        <w:sdtEndPr/>
        <w:sdtContent>
          <w:r w:rsidR="001F2FFB">
            <w:rPr>
              <w:szCs w:val="28"/>
            </w:rPr>
            <w:fldChar w:fldCharType="begin"/>
          </w:r>
          <w:r w:rsidR="001F2FFB">
            <w:rPr>
              <w:szCs w:val="28"/>
            </w:rPr>
            <w:instrText xml:space="preserve"> CITATION UN15 \l 2057 </w:instrText>
          </w:r>
          <w:r w:rsidR="001F2FFB">
            <w:rPr>
              <w:szCs w:val="28"/>
            </w:rPr>
            <w:fldChar w:fldCharType="separate"/>
          </w:r>
          <w:r w:rsidR="001F2FFB" w:rsidRPr="001F2FFB">
            <w:rPr>
              <w:noProof/>
              <w:szCs w:val="28"/>
            </w:rPr>
            <w:t>[1]</w:t>
          </w:r>
          <w:r w:rsidR="001F2FFB">
            <w:rPr>
              <w:szCs w:val="28"/>
            </w:rPr>
            <w:fldChar w:fldCharType="end"/>
          </w:r>
        </w:sdtContent>
      </w:sdt>
      <w:r>
        <w:rPr>
          <w:szCs w:val="28"/>
        </w:rPr>
        <w:t xml:space="preserve"> </w:t>
      </w:r>
      <w:r w:rsidRPr="008A5A23">
        <w:rPr>
          <w:szCs w:val="28"/>
        </w:rPr>
        <w:t xml:space="preserve">and the legal duties placed on </w:t>
      </w:r>
      <w:r w:rsidRPr="00367294">
        <w:rPr>
          <w:szCs w:val="28"/>
        </w:rPr>
        <w:t>operators</w:t>
      </w:r>
      <w:r w:rsidRPr="008A5A23">
        <w:rPr>
          <w:szCs w:val="28"/>
        </w:rPr>
        <w:t xml:space="preserve"> by The Nuclear Safeguards (EU Exit) Regulations 2019 (NSR19) </w:t>
      </w:r>
      <w:sdt>
        <w:sdtPr>
          <w:rPr>
            <w:szCs w:val="28"/>
          </w:rPr>
          <w:id w:val="831491999"/>
          <w:citation/>
        </w:sdtPr>
        <w:sdtEndPr/>
        <w:sdtContent>
          <w:r w:rsidRPr="008A5A23">
            <w:rPr>
              <w:szCs w:val="28"/>
            </w:rPr>
            <w:fldChar w:fldCharType="begin"/>
          </w:r>
          <w:r w:rsidR="002552BD">
            <w:rPr>
              <w:szCs w:val="28"/>
            </w:rPr>
            <w:instrText xml:space="preserve">CITATION HMG \l 2057 </w:instrText>
          </w:r>
          <w:r w:rsidRPr="008A5A23">
            <w:rPr>
              <w:szCs w:val="28"/>
            </w:rPr>
            <w:fldChar w:fldCharType="separate"/>
          </w:r>
          <w:r w:rsidR="002552BD" w:rsidRPr="002552BD">
            <w:rPr>
              <w:noProof/>
              <w:szCs w:val="28"/>
            </w:rPr>
            <w:t>[2]</w:t>
          </w:r>
          <w:r w:rsidRPr="008A5A23">
            <w:rPr>
              <w:szCs w:val="28"/>
            </w:rPr>
            <w:fldChar w:fldCharType="end"/>
          </w:r>
        </w:sdtContent>
      </w:sdt>
      <w:r w:rsidRPr="008A5A23">
        <w:rPr>
          <w:szCs w:val="28"/>
        </w:rPr>
        <w:t>.</w:t>
      </w:r>
    </w:p>
    <w:p w14:paraId="3D0A4EB9" w14:textId="77777777" w:rsidR="00D0257D" w:rsidRPr="008A5A23" w:rsidRDefault="00D0257D" w:rsidP="00D0257D">
      <w:pPr>
        <w:pStyle w:val="Paragraph"/>
        <w:rPr>
          <w:szCs w:val="28"/>
        </w:rPr>
      </w:pPr>
      <w:r w:rsidRPr="008A5A23">
        <w:rPr>
          <w:szCs w:val="28"/>
        </w:rPr>
        <w:t xml:space="preserve">Parts of NSR19 are prescriptive and often related to enabling the UK to fulfil its international </w:t>
      </w:r>
      <w:r w:rsidRPr="00367294">
        <w:rPr>
          <w:szCs w:val="28"/>
        </w:rPr>
        <w:t>nuclear safeguards</w:t>
      </w:r>
      <w:r w:rsidRPr="008A5A23">
        <w:rPr>
          <w:szCs w:val="28"/>
        </w:rPr>
        <w:t xml:space="preserve"> obligations, and parts are outcome focused, in line with the extant regulatory approach applied within the UK across most industries, including nuclear.</w:t>
      </w:r>
    </w:p>
    <w:p w14:paraId="4F7AD51D" w14:textId="2F930435" w:rsidR="00D0257D" w:rsidRPr="008A5A23" w:rsidRDefault="00D0257D" w:rsidP="00D0257D">
      <w:pPr>
        <w:pStyle w:val="Paragraph"/>
        <w:rPr>
          <w:szCs w:val="28"/>
        </w:rPr>
      </w:pPr>
      <w:bookmarkStart w:id="3" w:name="_Hlk92901479"/>
      <w:r w:rsidRPr="008A5A23">
        <w:rPr>
          <w:szCs w:val="28"/>
        </w:rPr>
        <w:t xml:space="preserve">The ONMACS details our regulatory expectations for compliance with NSR19. </w:t>
      </w:r>
      <w:r>
        <w:rPr>
          <w:szCs w:val="28"/>
        </w:rPr>
        <w:br/>
      </w:r>
      <w:r w:rsidRPr="008A5A23">
        <w:rPr>
          <w:szCs w:val="28"/>
        </w:rPr>
        <w:t xml:space="preserve">As such, it provides guidance to ONRs safeguards inspectors in reaching balanced regulatory judgements on </w:t>
      </w:r>
      <w:r w:rsidRPr="006B19E0">
        <w:rPr>
          <w:szCs w:val="28"/>
        </w:rPr>
        <w:t>operators’</w:t>
      </w:r>
      <w:r w:rsidRPr="008A5A23">
        <w:rPr>
          <w:szCs w:val="28"/>
        </w:rPr>
        <w:t xml:space="preserve"> compliance with the law.</w:t>
      </w:r>
    </w:p>
    <w:bookmarkEnd w:id="3"/>
    <w:p w14:paraId="7C925953" w14:textId="77777777" w:rsidR="00D0257D" w:rsidRDefault="00D0257D" w:rsidP="0040021E">
      <w:pPr>
        <w:pStyle w:val="NumberedPara"/>
        <w:numPr>
          <w:ilvl w:val="0"/>
          <w:numId w:val="0"/>
        </w:numPr>
      </w:pPr>
    </w:p>
    <w:p w14:paraId="406CFE4D" w14:textId="77777777" w:rsidR="00D0257D" w:rsidRDefault="00D0257D" w:rsidP="00BB6970">
      <w:pPr>
        <w:pStyle w:val="Heading1"/>
        <w:sectPr w:rsidR="00D0257D" w:rsidSect="00996A47">
          <w:headerReference w:type="even" r:id="rId22"/>
          <w:headerReference w:type="default" r:id="rId23"/>
          <w:footerReference w:type="even" r:id="rId24"/>
          <w:pgSz w:w="11906" w:h="16838" w:code="9"/>
          <w:pgMar w:top="1440" w:right="1440" w:bottom="1440" w:left="1440" w:header="397" w:footer="397" w:gutter="0"/>
          <w:cols w:space="312"/>
          <w:docGrid w:linePitch="360"/>
        </w:sectPr>
      </w:pPr>
    </w:p>
    <w:p w14:paraId="43A875A4" w14:textId="16B017EB" w:rsidR="008D49A5" w:rsidRPr="00A81D82" w:rsidRDefault="008D49A5" w:rsidP="00BB6970">
      <w:pPr>
        <w:pStyle w:val="Heading1"/>
      </w:pPr>
      <w:bookmarkStart w:id="4" w:name="_Toc236043929"/>
      <w:r>
        <w:lastRenderedPageBreak/>
        <w:t>Introduction</w:t>
      </w:r>
      <w:bookmarkEnd w:id="4"/>
    </w:p>
    <w:p w14:paraId="616F197D" w14:textId="77777777" w:rsidR="008D49A5" w:rsidRDefault="008D49A5" w:rsidP="00996A47">
      <w:pPr>
        <w:pStyle w:val="Heading2"/>
      </w:pPr>
      <w:bookmarkStart w:id="5" w:name="_Toc236043930"/>
      <w:r>
        <w:t>Purpose</w:t>
      </w:r>
      <w:bookmarkEnd w:id="5"/>
    </w:p>
    <w:p w14:paraId="6BFFDC6E" w14:textId="7FE329C9" w:rsidR="00D0257D" w:rsidRPr="00CC342C" w:rsidRDefault="00D0257D" w:rsidP="00CC342C">
      <w:pPr>
        <w:pStyle w:val="NumberedPara"/>
      </w:pPr>
      <w:r w:rsidRPr="00CC342C">
        <w:t xml:space="preserve">The purpose of </w:t>
      </w:r>
      <w:r w:rsidR="0001197F">
        <w:t>the ONR nuclear material accountancy, control and safeguards assessment principles (ONMACS)</w:t>
      </w:r>
      <w:r w:rsidR="002D2CE8">
        <w:t xml:space="preserve"> </w:t>
      </w:r>
      <w:r w:rsidR="0001197F">
        <w:t>are</w:t>
      </w:r>
      <w:r w:rsidRPr="00CC342C">
        <w:t xml:space="preserve"> to provide our safeguards inspectors with a framework for making consistent and proportionate regulatory judgements on the adequacy of an operator’s compliance with NSR19. </w:t>
      </w:r>
      <w:r w:rsidR="00072387">
        <w:t>The ONMACS</w:t>
      </w:r>
      <w:r w:rsidR="002D2CE8">
        <w:t xml:space="preserve"> </w:t>
      </w:r>
      <w:r w:rsidR="00072387">
        <w:t>set out ONR</w:t>
      </w:r>
      <w:r w:rsidR="00931CB4">
        <w:t>s</w:t>
      </w:r>
      <w:r w:rsidRPr="00CC342C">
        <w:t xml:space="preserve"> regulatory expectations for compliance with NSR19. As such, </w:t>
      </w:r>
      <w:r w:rsidR="00931CB4">
        <w:t>this document</w:t>
      </w:r>
      <w:r w:rsidRPr="00CC342C">
        <w:t xml:space="preserve"> provides guidance to inspectors in reaching balanced regulatory judgements on operators’ compliance with the law.</w:t>
      </w:r>
    </w:p>
    <w:p w14:paraId="51B84AEE" w14:textId="32DC71E3" w:rsidR="00D0257D" w:rsidRPr="008A5A23" w:rsidRDefault="00D0257D" w:rsidP="00CC342C">
      <w:pPr>
        <w:pStyle w:val="NumberedPara"/>
      </w:pPr>
      <w:r w:rsidRPr="008A5A23">
        <w:t xml:space="preserve">The expectations contained in </w:t>
      </w:r>
      <w:r w:rsidR="00CE2248">
        <w:t>the ONMACS,</w:t>
      </w:r>
      <w:r w:rsidR="002D2CE8">
        <w:t xml:space="preserve"> </w:t>
      </w:r>
      <w:r w:rsidR="00931CB4">
        <w:t>along with</w:t>
      </w:r>
      <w:r w:rsidRPr="008A5A23">
        <w:t xml:space="preserve"> the associated </w:t>
      </w:r>
      <w:r w:rsidR="00052B20">
        <w:t>t</w:t>
      </w:r>
      <w:r w:rsidRPr="008A5A23">
        <w:t xml:space="preserve">echnical </w:t>
      </w:r>
      <w:r w:rsidR="00052B20">
        <w:t>a</w:t>
      </w:r>
      <w:r w:rsidRPr="008A5A23">
        <w:t xml:space="preserve">ssessment </w:t>
      </w:r>
      <w:r w:rsidR="00052B20">
        <w:t>g</w:t>
      </w:r>
      <w:r w:rsidRPr="008A5A23">
        <w:t xml:space="preserve">uides (TAGs), </w:t>
      </w:r>
      <w:r w:rsidR="00052B20">
        <w:t>t</w:t>
      </w:r>
      <w:r w:rsidRPr="008A5A23">
        <w:t xml:space="preserve">echnical </w:t>
      </w:r>
      <w:r w:rsidR="00052B20">
        <w:t>i</w:t>
      </w:r>
      <w:r w:rsidRPr="008A5A23">
        <w:t xml:space="preserve">nspection </w:t>
      </w:r>
      <w:r w:rsidR="00052B20">
        <w:t>g</w:t>
      </w:r>
      <w:r w:rsidRPr="008A5A23">
        <w:t>uides (TIGs) and other guidance</w:t>
      </w:r>
      <w:r w:rsidR="002D2CE8">
        <w:t>,</w:t>
      </w:r>
      <w:r w:rsidRPr="008A5A23">
        <w:t xml:space="preserve"> should promote a consistent and proportionate regulatory approach, considering the requirements of NSR19 and relevant good practice. </w:t>
      </w:r>
    </w:p>
    <w:p w14:paraId="261F7B6F" w14:textId="07FA6674" w:rsidR="00D0257D" w:rsidRPr="008A5A23" w:rsidRDefault="00D0257D" w:rsidP="00CC342C">
      <w:pPr>
        <w:pStyle w:val="NumberedPara"/>
      </w:pPr>
      <w:r w:rsidRPr="008A5A23">
        <w:t>The requirements of NSR19 relate to</w:t>
      </w:r>
      <w:r w:rsidR="0001197F">
        <w:t xml:space="preserve"> nuclear material accountancy, control and safeguards (</w:t>
      </w:r>
      <w:r w:rsidRPr="006B19E0">
        <w:t>NMACS</w:t>
      </w:r>
      <w:r w:rsidR="0001197F">
        <w:t>)</w:t>
      </w:r>
      <w:r w:rsidRPr="008A5A23">
        <w:t xml:space="preserve"> for qualifying nuclear material (QNM) and qualifying nuclear </w:t>
      </w:r>
      <w:r w:rsidRPr="006B19E0">
        <w:t>facilities</w:t>
      </w:r>
      <w:r w:rsidRPr="008A5A23">
        <w:t xml:space="preserve"> (QNF) used only for civil activities as defined in the Nuclear Safeguards Act 2018</w:t>
      </w:r>
      <w:sdt>
        <w:sdtPr>
          <w:id w:val="-1073043510"/>
          <w:citation/>
        </w:sdtPr>
        <w:sdtEndPr/>
        <w:sdtContent>
          <w:r w:rsidRPr="008A5A23">
            <w:fldChar w:fldCharType="begin"/>
          </w:r>
          <w:r w:rsidR="002552BD">
            <w:rPr>
              <w:lang w:val="en-US"/>
            </w:rPr>
            <w:instrText xml:space="preserve">CITATION HMG18 \l 1033 </w:instrText>
          </w:r>
          <w:r w:rsidRPr="008A5A23">
            <w:fldChar w:fldCharType="separate"/>
          </w:r>
          <w:r w:rsidR="002552BD">
            <w:rPr>
              <w:noProof/>
            </w:rPr>
            <w:t xml:space="preserve"> [3]</w:t>
          </w:r>
          <w:r w:rsidRPr="008A5A23">
            <w:fldChar w:fldCharType="end"/>
          </w:r>
        </w:sdtContent>
      </w:sdt>
      <w:r w:rsidRPr="008A5A23">
        <w:t xml:space="preserve">. QNM not used for civil activities is excluded from the UK </w:t>
      </w:r>
      <w:r w:rsidRPr="006B19E0">
        <w:t>nuclear safeguards</w:t>
      </w:r>
      <w:r w:rsidRPr="008A5A23">
        <w:t xml:space="preserve"> regulatory regime.</w:t>
      </w:r>
    </w:p>
    <w:p w14:paraId="20CF052D" w14:textId="77777777" w:rsidR="00D0257D" w:rsidRPr="008A5A23" w:rsidRDefault="00D0257D" w:rsidP="00CC342C">
      <w:pPr>
        <w:pStyle w:val="NumberedPara"/>
      </w:pPr>
      <w:r w:rsidRPr="008A5A23">
        <w:t xml:space="preserve">The ONMACS are published and may be used by </w:t>
      </w:r>
      <w:r w:rsidRPr="006B19E0">
        <w:t>operators</w:t>
      </w:r>
      <w:r w:rsidRPr="008A5A23">
        <w:t xml:space="preserve"> to provide advice and guidance on our expectations. However, the ONMACS are not sufficient on their own to be used as design or an operational standard. </w:t>
      </w:r>
    </w:p>
    <w:p w14:paraId="41065D80" w14:textId="45562706" w:rsidR="00D0257D" w:rsidRPr="008A5A23" w:rsidRDefault="00D0257D" w:rsidP="00D0257D">
      <w:pPr>
        <w:pStyle w:val="Heading2"/>
      </w:pPr>
      <w:bookmarkStart w:id="6" w:name="_Toc94860790"/>
      <w:bookmarkStart w:id="7" w:name="_Toc236043931"/>
      <w:r w:rsidRPr="008A5A23">
        <w:t xml:space="preserve">Regulatory </w:t>
      </w:r>
      <w:r>
        <w:t>c</w:t>
      </w:r>
      <w:r w:rsidRPr="008A5A23">
        <w:t>ontext</w:t>
      </w:r>
      <w:bookmarkEnd w:id="6"/>
      <w:bookmarkEnd w:id="7"/>
      <w:r w:rsidRPr="008A5A23">
        <w:t xml:space="preserve"> </w:t>
      </w:r>
    </w:p>
    <w:p w14:paraId="2C3DBC49" w14:textId="1F775F6B" w:rsidR="00D0257D" w:rsidRPr="008A5A23" w:rsidRDefault="00D0257D" w:rsidP="00D0257D">
      <w:pPr>
        <w:pStyle w:val="Heading3"/>
      </w:pPr>
      <w:r w:rsidRPr="008A5A23">
        <w:t xml:space="preserve">Scope and </w:t>
      </w:r>
      <w:r>
        <w:t>a</w:t>
      </w:r>
      <w:r w:rsidRPr="008A5A23">
        <w:t>pplicability</w:t>
      </w:r>
    </w:p>
    <w:p w14:paraId="576D0C9E" w14:textId="6695AF39" w:rsidR="00D0257D" w:rsidRPr="008A5A23" w:rsidRDefault="00D0257D" w:rsidP="00CC342C">
      <w:pPr>
        <w:pStyle w:val="NumberedPara"/>
      </w:pPr>
      <w:r w:rsidRPr="008A5A23">
        <w:t xml:space="preserve">Part 3, Chapter 1 of the Energy Act (TEA) 2013 </w:t>
      </w:r>
      <w:sdt>
        <w:sdtPr>
          <w:id w:val="-2070331298"/>
          <w:citation/>
        </w:sdtPr>
        <w:sdtEndPr/>
        <w:sdtContent>
          <w:r w:rsidRPr="008A5A23">
            <w:fldChar w:fldCharType="begin"/>
          </w:r>
          <w:r w:rsidR="002552BD">
            <w:instrText xml:space="preserve">CITATION HMG1 \l 2057 </w:instrText>
          </w:r>
          <w:r w:rsidRPr="008A5A23">
            <w:fldChar w:fldCharType="separate"/>
          </w:r>
          <w:r w:rsidR="002552BD">
            <w:rPr>
              <w:noProof/>
            </w:rPr>
            <w:t>[4]</w:t>
          </w:r>
          <w:r w:rsidRPr="008A5A23">
            <w:fldChar w:fldCharType="end"/>
          </w:r>
        </w:sdtContent>
      </w:sdt>
      <w:r w:rsidRPr="008A5A23">
        <w:t xml:space="preserve"> defines ONR’s purposes and appoints it as an independent regulator within the UK for:</w:t>
      </w:r>
    </w:p>
    <w:p w14:paraId="0D89E9E9" w14:textId="1DAAACFA" w:rsidR="00D0257D" w:rsidRPr="00D0257D" w:rsidRDefault="00D0257D" w:rsidP="00D0257D">
      <w:pPr>
        <w:pStyle w:val="NumList2"/>
      </w:pPr>
      <w:r w:rsidRPr="00D0257D">
        <w:t xml:space="preserve">the nuclear safety purpose </w:t>
      </w:r>
      <w:r w:rsidR="00A12CD9">
        <w:t>(refer to</w:t>
      </w:r>
      <w:r w:rsidRPr="00D0257D">
        <w:t xml:space="preserve"> section 68).</w:t>
      </w:r>
    </w:p>
    <w:p w14:paraId="7EDF4152" w14:textId="25DB06ED" w:rsidR="00D0257D" w:rsidRPr="00D0257D" w:rsidRDefault="00D0257D" w:rsidP="00D0257D">
      <w:pPr>
        <w:pStyle w:val="NumList2"/>
      </w:pPr>
      <w:r w:rsidRPr="00D0257D">
        <w:t xml:space="preserve">the nuclear site health and safety purposes </w:t>
      </w:r>
      <w:r w:rsidR="00A12CD9">
        <w:t>(refer to</w:t>
      </w:r>
      <w:r w:rsidRPr="00D0257D">
        <w:t xml:space="preserve"> section 69).</w:t>
      </w:r>
    </w:p>
    <w:p w14:paraId="55D9D109" w14:textId="0BCEB7B7" w:rsidR="00D0257D" w:rsidRPr="00D0257D" w:rsidRDefault="00D0257D" w:rsidP="00D0257D">
      <w:pPr>
        <w:pStyle w:val="NumList2"/>
      </w:pPr>
      <w:r w:rsidRPr="00D0257D">
        <w:t xml:space="preserve">the nuclear security purposes </w:t>
      </w:r>
      <w:r w:rsidR="00A12CD9">
        <w:t>(refer to</w:t>
      </w:r>
      <w:r w:rsidRPr="00D0257D">
        <w:t xml:space="preserve"> section 70). </w:t>
      </w:r>
    </w:p>
    <w:p w14:paraId="203535FD" w14:textId="57408C43" w:rsidR="00D0257D" w:rsidRPr="00D0257D" w:rsidRDefault="00D0257D" w:rsidP="00D0257D">
      <w:pPr>
        <w:pStyle w:val="NumList2"/>
      </w:pPr>
      <w:r w:rsidRPr="00D0257D">
        <w:t xml:space="preserve">the nuclear safeguards purposes </w:t>
      </w:r>
      <w:r w:rsidR="00A12CD9">
        <w:t>(refer to</w:t>
      </w:r>
      <w:r w:rsidRPr="00D0257D">
        <w:t xml:space="preserve"> section 71); and, </w:t>
      </w:r>
    </w:p>
    <w:p w14:paraId="3464FE15" w14:textId="78B60ECE" w:rsidR="00D0257D" w:rsidRPr="00D0257D" w:rsidRDefault="00D0257D" w:rsidP="00D0257D">
      <w:pPr>
        <w:pStyle w:val="NumList2"/>
      </w:pPr>
      <w:r w:rsidRPr="00D0257D">
        <w:t xml:space="preserve">the transport purposes </w:t>
      </w:r>
      <w:r w:rsidR="00A12CD9">
        <w:t>(refer to</w:t>
      </w:r>
      <w:r w:rsidRPr="00D0257D">
        <w:t xml:space="preserve"> section 73). </w:t>
      </w:r>
    </w:p>
    <w:p w14:paraId="0A50E6CB" w14:textId="77777777" w:rsidR="00D0257D" w:rsidRDefault="00D0257D" w:rsidP="00CC342C">
      <w:pPr>
        <w:pStyle w:val="NumberedPara"/>
        <w:sectPr w:rsidR="00D0257D" w:rsidSect="00D0257D">
          <w:pgSz w:w="11906" w:h="16838"/>
          <w:pgMar w:top="1440" w:right="1440" w:bottom="1440" w:left="1440" w:header="709" w:footer="709" w:gutter="0"/>
          <w:cols w:space="708"/>
          <w:docGrid w:linePitch="360"/>
        </w:sectPr>
      </w:pPr>
    </w:p>
    <w:p w14:paraId="217436EF" w14:textId="53987C6C" w:rsidR="00D0257D" w:rsidRPr="008A5A23" w:rsidRDefault="00D0257D" w:rsidP="00CC342C">
      <w:pPr>
        <w:pStyle w:val="NumberedPara"/>
      </w:pPr>
      <w:r w:rsidRPr="008A5A23">
        <w:lastRenderedPageBreak/>
        <w:t xml:space="preserve">For the purposes of TEA, </w:t>
      </w:r>
      <w:r w:rsidR="002552BD">
        <w:t>r</w:t>
      </w:r>
      <w:r w:rsidRPr="008A5A23">
        <w:t xml:space="preserve">elevant </w:t>
      </w:r>
      <w:r w:rsidR="002552BD">
        <w:t>s</w:t>
      </w:r>
      <w:r w:rsidRPr="008A5A23">
        <w:t xml:space="preserve">tatutory </w:t>
      </w:r>
      <w:r w:rsidR="002552BD">
        <w:t>p</w:t>
      </w:r>
      <w:r w:rsidRPr="008A5A23">
        <w:t xml:space="preserve">rovisions (RSPs) are: </w:t>
      </w:r>
    </w:p>
    <w:p w14:paraId="026C375C" w14:textId="77777777" w:rsidR="00D0257D" w:rsidRPr="008A5A23" w:rsidRDefault="00D0257D" w:rsidP="000E014B">
      <w:pPr>
        <w:pStyle w:val="NumList2"/>
        <w:numPr>
          <w:ilvl w:val="1"/>
          <w:numId w:val="15"/>
        </w:numPr>
        <w:ind w:left="1276"/>
      </w:pPr>
      <w:r w:rsidRPr="008A5A23">
        <w:t xml:space="preserve">Part 3 of TEA. </w:t>
      </w:r>
    </w:p>
    <w:p w14:paraId="0C94714F" w14:textId="3C2E8B5F" w:rsidR="00D0257D" w:rsidRPr="008A5A23" w:rsidRDefault="00D0257D" w:rsidP="00D0257D">
      <w:pPr>
        <w:pStyle w:val="NumList2"/>
      </w:pPr>
      <w:r w:rsidRPr="008A5A23">
        <w:t xml:space="preserve">NSR19 and </w:t>
      </w:r>
      <w:r w:rsidR="002552BD">
        <w:t>T</w:t>
      </w:r>
      <w:r w:rsidRPr="008A5A23">
        <w:t xml:space="preserve">he Nuclear Safeguards (Fissionable Material and Relevant International Agreements) (EU Exit) Regulations 2019 </w:t>
      </w:r>
      <w:sdt>
        <w:sdtPr>
          <w:id w:val="1450277676"/>
          <w:citation/>
        </w:sdtPr>
        <w:sdtEndPr/>
        <w:sdtContent>
          <w:r w:rsidRPr="008A5A23">
            <w:fldChar w:fldCharType="begin"/>
          </w:r>
          <w:r w:rsidR="002552BD">
            <w:instrText xml:space="preserve">CITATION HMG19 \l 2057 </w:instrText>
          </w:r>
          <w:r w:rsidRPr="008A5A23">
            <w:fldChar w:fldCharType="separate"/>
          </w:r>
          <w:r w:rsidR="002552BD" w:rsidRPr="002552BD">
            <w:rPr>
              <w:noProof/>
            </w:rPr>
            <w:t>[5]</w:t>
          </w:r>
          <w:r w:rsidRPr="008A5A23">
            <w:fldChar w:fldCharType="end"/>
          </w:r>
        </w:sdtContent>
      </w:sdt>
      <w:r w:rsidRPr="008A5A23">
        <w:t xml:space="preserve">, The Nuclear Industries Security Regulations 2003 (NISR) </w:t>
      </w:r>
      <w:sdt>
        <w:sdtPr>
          <w:id w:val="-2088601194"/>
          <w:citation/>
        </w:sdtPr>
        <w:sdtEndPr/>
        <w:sdtContent>
          <w:r w:rsidRPr="008A5A23">
            <w:fldChar w:fldCharType="begin"/>
          </w:r>
          <w:r w:rsidR="002552BD">
            <w:instrText xml:space="preserve">CITATION HMG03 \l 2057 </w:instrText>
          </w:r>
          <w:r w:rsidRPr="008A5A23">
            <w:fldChar w:fldCharType="separate"/>
          </w:r>
          <w:r w:rsidR="002552BD" w:rsidRPr="002552BD">
            <w:rPr>
              <w:noProof/>
            </w:rPr>
            <w:t>[6]</w:t>
          </w:r>
          <w:r w:rsidRPr="008A5A23">
            <w:fldChar w:fldCharType="end"/>
          </w:r>
        </w:sdtContent>
      </w:sdt>
      <w:r w:rsidRPr="008A5A23">
        <w:t xml:space="preserve">, and ‘Class 7’ aspects of </w:t>
      </w:r>
      <w:r w:rsidR="002552BD">
        <w:t>T</w:t>
      </w:r>
      <w:r w:rsidRPr="008A5A23">
        <w:t xml:space="preserve">he Carriage of Dangerous Goods </w:t>
      </w:r>
      <w:r w:rsidR="002552BD">
        <w:t xml:space="preserve">and </w:t>
      </w:r>
      <w:r w:rsidRPr="008A5A23">
        <w:t xml:space="preserve">Use of Transportable Pressure Equipment Regulations) </w:t>
      </w:r>
      <w:sdt>
        <w:sdtPr>
          <w:id w:val="931400681"/>
          <w:citation/>
        </w:sdtPr>
        <w:sdtEndPr/>
        <w:sdtContent>
          <w:r w:rsidRPr="008A5A23">
            <w:fldChar w:fldCharType="begin"/>
          </w:r>
          <w:r w:rsidR="002552BD">
            <w:instrText xml:space="preserve">CITATION HMG091 \l 2057 </w:instrText>
          </w:r>
          <w:r w:rsidRPr="008A5A23">
            <w:fldChar w:fldCharType="separate"/>
          </w:r>
          <w:r w:rsidR="002552BD" w:rsidRPr="002552BD">
            <w:rPr>
              <w:noProof/>
            </w:rPr>
            <w:t>[7]</w:t>
          </w:r>
          <w:r w:rsidRPr="008A5A23">
            <w:fldChar w:fldCharType="end"/>
          </w:r>
        </w:sdtContent>
      </w:sdt>
      <w:r w:rsidRPr="008A5A23">
        <w:t xml:space="preserve">; </w:t>
      </w:r>
    </w:p>
    <w:p w14:paraId="35CB8F9C" w14:textId="4B1DC65C" w:rsidR="00D0257D" w:rsidRPr="008A5A23" w:rsidRDefault="00D0257D" w:rsidP="00D0257D">
      <w:pPr>
        <w:pStyle w:val="NumList2"/>
      </w:pPr>
      <w:r w:rsidRPr="008A5A23">
        <w:t xml:space="preserve">Sections 1, 3-6, 22 </w:t>
      </w:r>
      <w:r w:rsidR="00CC342C">
        <w:t>and</w:t>
      </w:r>
      <w:r w:rsidRPr="008A5A23">
        <w:t xml:space="preserve"> 24A of the Nuclear Installations Act 1965 </w:t>
      </w:r>
      <w:sdt>
        <w:sdtPr>
          <w:id w:val="1134680053"/>
          <w:citation/>
        </w:sdtPr>
        <w:sdtEndPr/>
        <w:sdtContent>
          <w:r w:rsidRPr="008A5A23">
            <w:fldChar w:fldCharType="begin"/>
          </w:r>
          <w:r w:rsidR="002552BD">
            <w:instrText xml:space="preserve">CITATION HMG651 \l 2057 </w:instrText>
          </w:r>
          <w:r w:rsidRPr="008A5A23">
            <w:fldChar w:fldCharType="separate"/>
          </w:r>
          <w:r w:rsidR="002552BD" w:rsidRPr="002552BD">
            <w:rPr>
              <w:noProof/>
            </w:rPr>
            <w:t>[8]</w:t>
          </w:r>
          <w:r w:rsidRPr="008A5A23">
            <w:fldChar w:fldCharType="end"/>
          </w:r>
        </w:sdtContent>
      </w:sdt>
      <w:r w:rsidRPr="008A5A23">
        <w:t xml:space="preserve">; and, </w:t>
      </w:r>
    </w:p>
    <w:p w14:paraId="5D512F13" w14:textId="275E1019" w:rsidR="00D0257D" w:rsidRPr="008A5A23" w:rsidRDefault="00D0257D" w:rsidP="00D0257D">
      <w:pPr>
        <w:pStyle w:val="NumList2"/>
      </w:pPr>
      <w:r w:rsidRPr="008A5A23">
        <w:t xml:space="preserve">The Nuclear Safeguards Act 2000 </w:t>
      </w:r>
      <w:sdt>
        <w:sdtPr>
          <w:id w:val="2128815854"/>
          <w:citation/>
        </w:sdtPr>
        <w:sdtEndPr/>
        <w:sdtContent>
          <w:r w:rsidRPr="008A5A23">
            <w:fldChar w:fldCharType="begin"/>
          </w:r>
          <w:r w:rsidR="002552BD">
            <w:instrText xml:space="preserve">CITATION HMG001 \l 2057 </w:instrText>
          </w:r>
          <w:r w:rsidRPr="008A5A23">
            <w:fldChar w:fldCharType="separate"/>
          </w:r>
          <w:r w:rsidR="002552BD" w:rsidRPr="002552BD">
            <w:rPr>
              <w:noProof/>
            </w:rPr>
            <w:t>[9]</w:t>
          </w:r>
          <w:r w:rsidRPr="008A5A23">
            <w:fldChar w:fldCharType="end"/>
          </w:r>
        </w:sdtContent>
      </w:sdt>
      <w:r w:rsidRPr="008A5A23">
        <w:t xml:space="preserve">. </w:t>
      </w:r>
    </w:p>
    <w:p w14:paraId="0E87CD8A" w14:textId="5E9C6506" w:rsidR="00D0257D" w:rsidRPr="008A5A23" w:rsidRDefault="00D0257D" w:rsidP="00CC342C">
      <w:pPr>
        <w:pStyle w:val="NumberedPara"/>
      </w:pPr>
      <w:r w:rsidRPr="008A5A23">
        <w:t xml:space="preserve">Although the Nuclear Safeguards Act 2018 and the Nuclear Safeguards and Electricity (Finance) Act 1978 are not RSPs of TEA, they are part of the legislative framework for safeguards implementation in the UK. </w:t>
      </w:r>
      <w:r w:rsidRPr="008A5A23">
        <w:br/>
        <w:t>In accordance with Section 72 of TEA</w:t>
      </w:r>
      <w:r w:rsidR="002552BD">
        <w:t>,</w:t>
      </w:r>
      <w:r w:rsidRPr="008A5A23">
        <w:t xml:space="preserve"> as amended by the Nuclear Safeguards Act 2018, ONR’s safeguards purposes are to ensure compliance with the NSR19 and compliance by the UK or enabling or facilitating compliance by a Minister of the Crown, with a relevant international agreement, and the development of any future obligations relating to </w:t>
      </w:r>
      <w:r w:rsidRPr="006B19E0">
        <w:t>nuclear safeguards</w:t>
      </w:r>
      <w:r w:rsidRPr="008A5A23">
        <w:t xml:space="preserve">. </w:t>
      </w:r>
    </w:p>
    <w:p w14:paraId="0AE4CE40" w14:textId="4544E690" w:rsidR="00D0257D" w:rsidRPr="008A5A23" w:rsidRDefault="00D0257D" w:rsidP="00D0257D">
      <w:pPr>
        <w:pStyle w:val="Heading3"/>
      </w:pPr>
      <w:r w:rsidRPr="008A5A23">
        <w:t xml:space="preserve">International </w:t>
      </w:r>
      <w:r>
        <w:t>f</w:t>
      </w:r>
      <w:r w:rsidRPr="008A5A23">
        <w:t xml:space="preserve">ramework and </w:t>
      </w:r>
      <w:r>
        <w:t>c</w:t>
      </w:r>
      <w:r w:rsidRPr="008A5A23">
        <w:t>ontext</w:t>
      </w:r>
    </w:p>
    <w:p w14:paraId="06C919B0" w14:textId="1374A133" w:rsidR="00D0257D" w:rsidRPr="00D0257D" w:rsidRDefault="00D0257D" w:rsidP="00D0257D">
      <w:pPr>
        <w:pStyle w:val="Heading4"/>
      </w:pPr>
      <w:r w:rsidRPr="00D0257D">
        <w:t xml:space="preserve">Relevant </w:t>
      </w:r>
      <w:r>
        <w:t>i</w:t>
      </w:r>
      <w:r w:rsidRPr="00D0257D">
        <w:t xml:space="preserve">nternational </w:t>
      </w:r>
      <w:r>
        <w:t>a</w:t>
      </w:r>
      <w:r w:rsidRPr="00D0257D">
        <w:t>greements</w:t>
      </w:r>
    </w:p>
    <w:p w14:paraId="6BEB1D65" w14:textId="79AAFCF5" w:rsidR="00D0257D" w:rsidRPr="008A5A23" w:rsidRDefault="00D0257D" w:rsidP="00CC342C">
      <w:pPr>
        <w:pStyle w:val="NumberedPara"/>
      </w:pPr>
      <w:r w:rsidRPr="008A5A23">
        <w:t xml:space="preserve">The UK has concluded several agreements with international stakeholders, which are relevant to this document. These include agreements with the </w:t>
      </w:r>
      <w:r w:rsidRPr="006B19E0">
        <w:t>International Atomic Energy Agency (IAEA)</w:t>
      </w:r>
      <w:r w:rsidRPr="008A5A23">
        <w:t xml:space="preserve"> and </w:t>
      </w:r>
      <w:r w:rsidR="00CD31B1">
        <w:t>n</w:t>
      </w:r>
      <w:r w:rsidRPr="008A5A23">
        <w:t xml:space="preserve">uclear </w:t>
      </w:r>
      <w:r w:rsidR="00CD31B1">
        <w:t>c</w:t>
      </w:r>
      <w:r w:rsidRPr="008A5A23">
        <w:t xml:space="preserve">ooperation </w:t>
      </w:r>
      <w:r w:rsidR="00CD31B1">
        <w:t>a</w:t>
      </w:r>
      <w:r w:rsidRPr="008A5A23">
        <w:t xml:space="preserve">greements (NCAs) with international partners. The relevant international agreements are defined in </w:t>
      </w:r>
      <w:r w:rsidR="00AC76FF">
        <w:t>T</w:t>
      </w:r>
      <w:r w:rsidRPr="008A5A23">
        <w:t>he Nuclear Safeguards (Fissionable Material and Relevant International Agreements) (EU Exit) Regulations 2019 and listed in references</w:t>
      </w:r>
      <w:r>
        <w:t xml:space="preserve"> </w:t>
      </w:r>
      <w:sdt>
        <w:sdtPr>
          <w:id w:val="1216700214"/>
          <w:citation/>
        </w:sdtPr>
        <w:sdtEndPr/>
        <w:sdtContent>
          <w:r>
            <w:fldChar w:fldCharType="begin"/>
          </w:r>
          <w:r w:rsidR="00AC76FF">
            <w:rPr>
              <w:lang w:val="en-US"/>
            </w:rPr>
            <w:instrText xml:space="preserve">CITATION UKI18 \l 1033 </w:instrText>
          </w:r>
          <w:r>
            <w:fldChar w:fldCharType="separate"/>
          </w:r>
          <w:r w:rsidR="00AC76FF">
            <w:rPr>
              <w:noProof/>
            </w:rPr>
            <w:t>[10]</w:t>
          </w:r>
          <w:r>
            <w:fldChar w:fldCharType="end"/>
          </w:r>
        </w:sdtContent>
      </w:sdt>
      <w:r>
        <w:t xml:space="preserve">, </w:t>
      </w:r>
      <w:sdt>
        <w:sdtPr>
          <w:id w:val="-1490098708"/>
          <w:citation/>
        </w:sdtPr>
        <w:sdtEndPr/>
        <w:sdtContent>
          <w:r>
            <w:fldChar w:fldCharType="begin"/>
          </w:r>
          <w:r w:rsidR="00AC76FF">
            <w:rPr>
              <w:lang w:val="en-US"/>
            </w:rPr>
            <w:instrText xml:space="preserve">CITATION UKI181 \l 1033 </w:instrText>
          </w:r>
          <w:r>
            <w:fldChar w:fldCharType="separate"/>
          </w:r>
          <w:r w:rsidR="00AC76FF">
            <w:rPr>
              <w:noProof/>
            </w:rPr>
            <w:t>[11]</w:t>
          </w:r>
          <w:r>
            <w:fldChar w:fldCharType="end"/>
          </w:r>
        </w:sdtContent>
      </w:sdt>
      <w:r w:rsidRPr="008A5A23">
        <w:t>,</w:t>
      </w:r>
      <w:sdt>
        <w:sdtPr>
          <w:id w:val="1746521873"/>
          <w:citation/>
        </w:sdtPr>
        <w:sdtEndPr/>
        <w:sdtContent>
          <w:r w:rsidRPr="008A5A23">
            <w:fldChar w:fldCharType="begin"/>
          </w:r>
          <w:r w:rsidR="00AC76FF">
            <w:instrText xml:space="preserve">CITATION UKU18 \l 2057 </w:instrText>
          </w:r>
          <w:r w:rsidRPr="008A5A23">
            <w:fldChar w:fldCharType="separate"/>
          </w:r>
          <w:r w:rsidR="00AC76FF">
            <w:rPr>
              <w:noProof/>
            </w:rPr>
            <w:t xml:space="preserve"> [12]</w:t>
          </w:r>
          <w:r w:rsidRPr="008A5A23">
            <w:fldChar w:fldCharType="end"/>
          </w:r>
        </w:sdtContent>
      </w:sdt>
      <w:r w:rsidRPr="008A5A23">
        <w:t>,</w:t>
      </w:r>
      <w:r>
        <w:t xml:space="preserve"> </w:t>
      </w:r>
      <w:sdt>
        <w:sdtPr>
          <w:id w:val="103461314"/>
          <w:citation/>
        </w:sdtPr>
        <w:sdtEndPr/>
        <w:sdtContent>
          <w:r>
            <w:fldChar w:fldCharType="begin"/>
          </w:r>
          <w:r w:rsidR="00AC76FF">
            <w:rPr>
              <w:lang w:val="en-US"/>
            </w:rPr>
            <w:instrText xml:space="preserve">CITATION UKC18 \l 1033 </w:instrText>
          </w:r>
          <w:r>
            <w:fldChar w:fldCharType="separate"/>
          </w:r>
          <w:r w:rsidR="00AC76FF">
            <w:rPr>
              <w:noProof/>
            </w:rPr>
            <w:t>[13]</w:t>
          </w:r>
          <w:r>
            <w:fldChar w:fldCharType="end"/>
          </w:r>
        </w:sdtContent>
      </w:sdt>
      <w:r w:rsidRPr="008A5A23">
        <w:t xml:space="preserve">, </w:t>
      </w:r>
      <w:sdt>
        <w:sdtPr>
          <w:id w:val="-781491242"/>
          <w:citation/>
        </w:sdtPr>
        <w:sdtEndPr/>
        <w:sdtContent>
          <w:r w:rsidRPr="008A5A23">
            <w:fldChar w:fldCharType="begin"/>
          </w:r>
          <w:r w:rsidR="00AC76FF">
            <w:instrText xml:space="preserve">CITATION UKA18 \l 2057 </w:instrText>
          </w:r>
          <w:r w:rsidRPr="008A5A23">
            <w:fldChar w:fldCharType="separate"/>
          </w:r>
          <w:r w:rsidR="00AC76FF">
            <w:rPr>
              <w:noProof/>
            </w:rPr>
            <w:t>[14]</w:t>
          </w:r>
          <w:r w:rsidRPr="008A5A23">
            <w:fldChar w:fldCharType="end"/>
          </w:r>
        </w:sdtContent>
      </w:sdt>
      <w:r w:rsidRPr="008A5A23">
        <w:t xml:space="preserve">, </w:t>
      </w:r>
      <w:sdt>
        <w:sdtPr>
          <w:id w:val="515048559"/>
          <w:citation/>
        </w:sdtPr>
        <w:sdtEndPr/>
        <w:sdtContent>
          <w:r w:rsidRPr="008A5A23">
            <w:fldChar w:fldCharType="begin"/>
          </w:r>
          <w:r w:rsidR="00AC76FF">
            <w:instrText xml:space="preserve">CITATION UKJ18 \l 2057 </w:instrText>
          </w:r>
          <w:r w:rsidRPr="008A5A23">
            <w:fldChar w:fldCharType="separate"/>
          </w:r>
          <w:r w:rsidR="00AC76FF">
            <w:rPr>
              <w:noProof/>
            </w:rPr>
            <w:t>[15]</w:t>
          </w:r>
          <w:r w:rsidRPr="008A5A23">
            <w:fldChar w:fldCharType="end"/>
          </w:r>
        </w:sdtContent>
      </w:sdt>
      <w:r w:rsidRPr="008A5A23">
        <w:t xml:space="preserve">, </w:t>
      </w:r>
      <w:sdt>
        <w:sdtPr>
          <w:id w:val="1463531436"/>
          <w:citation/>
        </w:sdtPr>
        <w:sdtEndPr/>
        <w:sdtContent>
          <w:r w:rsidRPr="008A5A23">
            <w:fldChar w:fldCharType="begin"/>
          </w:r>
          <w:r w:rsidR="00AC76FF">
            <w:rPr>
              <w:lang w:val="en-US"/>
            </w:rPr>
            <w:instrText xml:space="preserve">CITATION UKJ20 \l 1033 </w:instrText>
          </w:r>
          <w:r w:rsidRPr="008A5A23">
            <w:fldChar w:fldCharType="separate"/>
          </w:r>
          <w:r w:rsidR="00AC76FF">
            <w:rPr>
              <w:noProof/>
            </w:rPr>
            <w:t>[16]</w:t>
          </w:r>
          <w:r w:rsidRPr="008A5A23">
            <w:fldChar w:fldCharType="end"/>
          </w:r>
        </w:sdtContent>
      </w:sdt>
      <w:r w:rsidRPr="008A5A23">
        <w:t xml:space="preserve">, </w:t>
      </w:r>
      <w:sdt>
        <w:sdtPr>
          <w:id w:val="-1361740259"/>
          <w:citation/>
        </w:sdtPr>
        <w:sdtEndPr/>
        <w:sdtContent>
          <w:r w:rsidRPr="008A5A23">
            <w:fldChar w:fldCharType="begin"/>
          </w:r>
          <w:r w:rsidR="00AC76FF">
            <w:rPr>
              <w:lang w:val="en-US"/>
            </w:rPr>
            <w:instrText xml:space="preserve">CITATION UKE19 \l 1033 </w:instrText>
          </w:r>
          <w:r w:rsidRPr="008A5A23">
            <w:fldChar w:fldCharType="separate"/>
          </w:r>
          <w:r w:rsidR="00AC76FF">
            <w:rPr>
              <w:noProof/>
            </w:rPr>
            <w:t>[17]</w:t>
          </w:r>
          <w:r w:rsidRPr="008A5A23">
            <w:fldChar w:fldCharType="end"/>
          </w:r>
        </w:sdtContent>
      </w:sdt>
      <w:r w:rsidRPr="008A5A23">
        <w:t xml:space="preserve">, </w:t>
      </w:r>
      <w:sdt>
        <w:sdtPr>
          <w:id w:val="843434634"/>
          <w:citation/>
        </w:sdtPr>
        <w:sdtEndPr/>
        <w:sdtContent>
          <w:r w:rsidRPr="008A5A23">
            <w:fldChar w:fldCharType="begin"/>
          </w:r>
          <w:r w:rsidR="00AC76FF">
            <w:rPr>
              <w:lang w:val="en-US"/>
            </w:rPr>
            <w:instrText xml:space="preserve">CITATION UKE20 \l 1033 </w:instrText>
          </w:r>
          <w:r w:rsidRPr="008A5A23">
            <w:fldChar w:fldCharType="separate"/>
          </w:r>
          <w:r w:rsidR="00AC76FF">
            <w:rPr>
              <w:noProof/>
            </w:rPr>
            <w:t>[18]</w:t>
          </w:r>
          <w:r w:rsidRPr="008A5A23">
            <w:fldChar w:fldCharType="end"/>
          </w:r>
        </w:sdtContent>
      </w:sdt>
      <w:r w:rsidRPr="008A5A23">
        <w:t xml:space="preserve">, and </w:t>
      </w:r>
      <w:sdt>
        <w:sdtPr>
          <w:id w:val="-1517608059"/>
          <w:citation/>
        </w:sdtPr>
        <w:sdtEndPr/>
        <w:sdtContent>
          <w:r w:rsidRPr="008A5A23">
            <w:fldChar w:fldCharType="begin"/>
          </w:r>
          <w:r w:rsidR="00AC76FF">
            <w:rPr>
              <w:lang w:val="en-US"/>
            </w:rPr>
            <w:instrText xml:space="preserve">CITATION HMG20 \l 1033 </w:instrText>
          </w:r>
          <w:r w:rsidRPr="008A5A23">
            <w:fldChar w:fldCharType="separate"/>
          </w:r>
          <w:r w:rsidR="00AC76FF">
            <w:rPr>
              <w:noProof/>
            </w:rPr>
            <w:t>[19]</w:t>
          </w:r>
          <w:r w:rsidRPr="008A5A23">
            <w:fldChar w:fldCharType="end"/>
          </w:r>
        </w:sdtContent>
      </w:sdt>
      <w:r w:rsidRPr="008A5A23">
        <w:t>.</w:t>
      </w:r>
    </w:p>
    <w:p w14:paraId="35D3AF31" w14:textId="77777777" w:rsidR="00D0257D" w:rsidRPr="008A5A23" w:rsidRDefault="00D0257D" w:rsidP="00D0257D">
      <w:pPr>
        <w:pStyle w:val="Heading4"/>
      </w:pPr>
      <w:r w:rsidRPr="008A5A23">
        <w:t>Responsibilities of the State</w:t>
      </w:r>
    </w:p>
    <w:p w14:paraId="14F4BC40" w14:textId="65A87946" w:rsidR="00D0257D" w:rsidRPr="008A5A23" w:rsidRDefault="00D0257D" w:rsidP="00CC342C">
      <w:pPr>
        <w:pStyle w:val="NumberedPara"/>
      </w:pPr>
      <w:r w:rsidRPr="008A5A23">
        <w:t xml:space="preserve">The UK is a member of the </w:t>
      </w:r>
      <w:r w:rsidRPr="006B19E0">
        <w:t>IAEA</w:t>
      </w:r>
      <w:r w:rsidRPr="008A5A23">
        <w:t xml:space="preserve"> and is a Depositary State for the Treaty on the Non-Proliferation of Nuclear Weapons (NPT). To fulfil commitments related to the NPT the UK has concluded a </w:t>
      </w:r>
      <w:r w:rsidRPr="00A37863">
        <w:t>safeguards agreement</w:t>
      </w:r>
      <w:r w:rsidRPr="008A5A23">
        <w:t xml:space="preserve"> with the </w:t>
      </w:r>
      <w:r w:rsidRPr="00A37863">
        <w:t>IAEA</w:t>
      </w:r>
      <w:r w:rsidRPr="008A5A23">
        <w:t xml:space="preserve"> in connection with the NPT, known as the UK </w:t>
      </w:r>
      <w:r w:rsidR="00CD31B1">
        <w:t>v</w:t>
      </w:r>
      <w:r w:rsidRPr="008A5A23">
        <w:t xml:space="preserve">oluntary </w:t>
      </w:r>
      <w:r w:rsidR="00CD31B1">
        <w:t>o</w:t>
      </w:r>
      <w:r w:rsidRPr="008A5A23">
        <w:t xml:space="preserve">ffer </w:t>
      </w:r>
      <w:r w:rsidR="00CD31B1">
        <w:t>a</w:t>
      </w:r>
      <w:r w:rsidRPr="008A5A23">
        <w:t xml:space="preserve">greement (VOA) </w:t>
      </w:r>
      <w:sdt>
        <w:sdtPr>
          <w:id w:val="-1487550087"/>
          <w:citation/>
        </w:sdtPr>
        <w:sdtEndPr/>
        <w:sdtContent>
          <w:r w:rsidRPr="008A5A23">
            <w:fldChar w:fldCharType="begin"/>
          </w:r>
          <w:r w:rsidR="00AC76FF">
            <w:instrText xml:space="preserve">CITATION UKI18 \l 2057 </w:instrText>
          </w:r>
          <w:r w:rsidRPr="008A5A23">
            <w:fldChar w:fldCharType="separate"/>
          </w:r>
          <w:r w:rsidR="00AC76FF">
            <w:rPr>
              <w:noProof/>
            </w:rPr>
            <w:t>[10]</w:t>
          </w:r>
          <w:r w:rsidRPr="008A5A23">
            <w:fldChar w:fldCharType="end"/>
          </w:r>
        </w:sdtContent>
      </w:sdt>
      <w:r w:rsidRPr="008A5A23">
        <w:t xml:space="preserve">. The VOA provides for the application of </w:t>
      </w:r>
      <w:r w:rsidRPr="00A37863">
        <w:t>IAEA</w:t>
      </w:r>
      <w:r w:rsidRPr="008A5A23">
        <w:t xml:space="preserve"> safeguards in the UK </w:t>
      </w:r>
      <w:r w:rsidRPr="00A37863">
        <w:rPr>
          <w:rFonts w:cs="Calibri"/>
        </w:rPr>
        <w:t xml:space="preserve">“on all source or special fissionable material in facilities or parts thereof within the </w:t>
      </w:r>
      <w:r w:rsidR="00A12CD9">
        <w:rPr>
          <w:rFonts w:cs="Calibri"/>
        </w:rPr>
        <w:t>UK</w:t>
      </w:r>
      <w:r w:rsidRPr="00A37863">
        <w:rPr>
          <w:rFonts w:cs="Calibri"/>
        </w:rPr>
        <w:t>, subject to exclusions for national security reasons only”</w:t>
      </w:r>
      <w:r w:rsidRPr="008A5A23">
        <w:t xml:space="preserve">. </w:t>
      </w:r>
    </w:p>
    <w:p w14:paraId="6ED81968" w14:textId="77777777" w:rsidR="00CC342C" w:rsidRDefault="00CC342C" w:rsidP="00CC342C">
      <w:pPr>
        <w:pStyle w:val="NumberedPara"/>
        <w:sectPr w:rsidR="00CC342C" w:rsidSect="00D0257D">
          <w:pgSz w:w="11906" w:h="16838"/>
          <w:pgMar w:top="1440" w:right="1440" w:bottom="1440" w:left="1440" w:header="709" w:footer="709" w:gutter="0"/>
          <w:cols w:space="708"/>
          <w:docGrid w:linePitch="360"/>
        </w:sectPr>
      </w:pPr>
    </w:p>
    <w:p w14:paraId="0BE6A7BD" w14:textId="03C14735" w:rsidR="00D0257D" w:rsidRPr="008A5A23" w:rsidRDefault="00D0257D" w:rsidP="00CC342C">
      <w:pPr>
        <w:pStyle w:val="NumberedPara"/>
      </w:pPr>
      <w:r w:rsidRPr="008A5A23">
        <w:lastRenderedPageBreak/>
        <w:t xml:space="preserve">Under the VOA, the UK has a responsibility to establish, implement and maintain a </w:t>
      </w:r>
      <w:r w:rsidR="00CD31B1">
        <w:t>s</w:t>
      </w:r>
      <w:r w:rsidRPr="00A37863">
        <w:t xml:space="preserve">tate </w:t>
      </w:r>
      <w:r w:rsidR="00CD31B1">
        <w:t>s</w:t>
      </w:r>
      <w:r w:rsidRPr="00A37863">
        <w:t xml:space="preserve">ystem of </w:t>
      </w:r>
      <w:r w:rsidR="00CD31B1">
        <w:t>a</w:t>
      </w:r>
      <w:r w:rsidRPr="00A37863">
        <w:t xml:space="preserve">ccounting and </w:t>
      </w:r>
      <w:r w:rsidR="00CD31B1">
        <w:t>c</w:t>
      </w:r>
      <w:r w:rsidRPr="00A37863">
        <w:t>ontrol (SSAC)</w:t>
      </w:r>
      <w:r w:rsidRPr="008A5A23">
        <w:t xml:space="preserve"> of civil nuclear material subject to the agreements with the </w:t>
      </w:r>
      <w:r w:rsidRPr="00A37863">
        <w:t>IAEA</w:t>
      </w:r>
      <w:r w:rsidRPr="008A5A23">
        <w:t xml:space="preserve">. Furthermore, the </w:t>
      </w:r>
      <w:r w:rsidRPr="00A37863">
        <w:t>SSAC</w:t>
      </w:r>
      <w:r w:rsidRPr="008A5A23">
        <w:t xml:space="preserve"> must also have arrangements to provide </w:t>
      </w:r>
      <w:r w:rsidRPr="00A37863">
        <w:t>NMACS</w:t>
      </w:r>
      <w:r w:rsidRPr="008A5A23">
        <w:t xml:space="preserve"> reports to the </w:t>
      </w:r>
      <w:r w:rsidRPr="00A37863">
        <w:t>IAEA</w:t>
      </w:r>
      <w:r w:rsidRPr="008A5A23">
        <w:t xml:space="preserve"> and measures to provide assurance that accountancy systems related to UK civil nuclear </w:t>
      </w:r>
      <w:r w:rsidRPr="00A37863">
        <w:t>facilities</w:t>
      </w:r>
      <w:r w:rsidRPr="008A5A23">
        <w:t xml:space="preserve"> function correctly.</w:t>
      </w:r>
    </w:p>
    <w:p w14:paraId="2ABDB1E3" w14:textId="0CEAD1D5" w:rsidR="00D0257D" w:rsidRPr="008A5A23" w:rsidRDefault="00D0257D" w:rsidP="00CC342C">
      <w:pPr>
        <w:pStyle w:val="NumberedPara"/>
      </w:pPr>
      <w:r w:rsidRPr="008A5A23">
        <w:t xml:space="preserve">The UK has concluded an Additional Protocol (AP) with the </w:t>
      </w:r>
      <w:r w:rsidRPr="00A37863">
        <w:t>IAEA</w:t>
      </w:r>
      <w:r w:rsidRPr="008A5A23">
        <w:t xml:space="preserve">, which contains measures additional to the UK VOA </w:t>
      </w:r>
      <w:sdt>
        <w:sdtPr>
          <w:id w:val="80811111"/>
          <w:citation/>
        </w:sdtPr>
        <w:sdtEndPr/>
        <w:sdtContent>
          <w:r w:rsidRPr="008A5A23">
            <w:fldChar w:fldCharType="begin"/>
          </w:r>
          <w:r w:rsidR="00AC76FF">
            <w:instrText xml:space="preserve">CITATION UKI181 \l 2057 </w:instrText>
          </w:r>
          <w:r w:rsidRPr="008A5A23">
            <w:fldChar w:fldCharType="separate"/>
          </w:r>
          <w:r w:rsidR="00AC76FF">
            <w:rPr>
              <w:noProof/>
            </w:rPr>
            <w:t>[11]</w:t>
          </w:r>
          <w:r w:rsidRPr="008A5A23">
            <w:fldChar w:fldCharType="end"/>
          </w:r>
        </w:sdtContent>
      </w:sdt>
      <w:r w:rsidRPr="008A5A23">
        <w:t xml:space="preserve">. Under the AP, the UK has a responsibility to provide declarations on any nuclear fuel cycle-related research and development activity associated with, and the manufacture or export of specified nuclear equipment to non-nuclear weapons states (NNWS). In addition, it allows the </w:t>
      </w:r>
      <w:r w:rsidRPr="00A37863">
        <w:t>IAEA</w:t>
      </w:r>
      <w:r w:rsidRPr="008A5A23">
        <w:t xml:space="preserve"> access to any relevant information in connection with these activities. Additional guidance for </w:t>
      </w:r>
      <w:r w:rsidRPr="00A37863">
        <w:t>operators</w:t>
      </w:r>
      <w:r w:rsidRPr="008A5A23">
        <w:t xml:space="preserve"> on the requirements of the AP is contained in ONR guidance document</w:t>
      </w:r>
      <w:r w:rsidR="00A12CD9">
        <w:t>, ‘</w:t>
      </w:r>
      <w:r w:rsidRPr="008A5A23">
        <w:t>Guidelines for the Preparation and Submission of Declarations Pursuant to Article 2 of the AP to the UK/</w:t>
      </w:r>
      <w:r w:rsidRPr="00A37863">
        <w:t>IAEA</w:t>
      </w:r>
      <w:r w:rsidRPr="008A5A23">
        <w:t xml:space="preserve"> </w:t>
      </w:r>
      <w:r w:rsidRPr="00A37863">
        <w:t>Safeguards Agreement</w:t>
      </w:r>
      <w:r w:rsidR="00A12CD9">
        <w:t>’</w:t>
      </w:r>
      <w:r w:rsidRPr="008A5A23">
        <w:t xml:space="preserve"> </w:t>
      </w:r>
      <w:sdt>
        <w:sdtPr>
          <w:id w:val="-1836146667"/>
          <w:citation/>
        </w:sdtPr>
        <w:sdtEndPr/>
        <w:sdtContent>
          <w:r w:rsidR="00A12CD9">
            <w:fldChar w:fldCharType="begin"/>
          </w:r>
          <w:r w:rsidR="00A12CD9">
            <w:instrText xml:space="preserve"> CITATION ONR294 \l 2057 </w:instrText>
          </w:r>
          <w:r w:rsidR="00A12CD9">
            <w:fldChar w:fldCharType="separate"/>
          </w:r>
          <w:r w:rsidR="00A12CD9">
            <w:rPr>
              <w:noProof/>
            </w:rPr>
            <w:t>[19]</w:t>
          </w:r>
          <w:r w:rsidR="00A12CD9">
            <w:fldChar w:fldCharType="end"/>
          </w:r>
        </w:sdtContent>
      </w:sdt>
      <w:r w:rsidR="00A12CD9">
        <w:t>.</w:t>
      </w:r>
    </w:p>
    <w:p w14:paraId="4A5E1C18" w14:textId="3409FB9E" w:rsidR="00D0257D" w:rsidRPr="008A5A23" w:rsidRDefault="00D0257D" w:rsidP="00CC342C">
      <w:pPr>
        <w:pStyle w:val="Heading4"/>
      </w:pPr>
      <w:r w:rsidRPr="00A37863">
        <w:t>SSAC</w:t>
      </w:r>
      <w:r w:rsidRPr="008A5A23">
        <w:t xml:space="preserve"> of </w:t>
      </w:r>
      <w:r w:rsidR="00CC342C">
        <w:t>n</w:t>
      </w:r>
      <w:r w:rsidRPr="008A5A23">
        <w:t xml:space="preserve">uclear </w:t>
      </w:r>
      <w:r w:rsidR="00CC342C">
        <w:t>m</w:t>
      </w:r>
      <w:r w:rsidRPr="008A5A23">
        <w:t>aterial</w:t>
      </w:r>
    </w:p>
    <w:p w14:paraId="17689B44" w14:textId="77777777" w:rsidR="00D0257D" w:rsidRPr="008A5A23" w:rsidRDefault="00D0257D" w:rsidP="00CC342C">
      <w:pPr>
        <w:pStyle w:val="NumberedPara"/>
      </w:pPr>
      <w:r w:rsidRPr="008A5A23">
        <w:t>Our safeguards purpose includes ensuring compliance by the UK with the relevant international agreements detailed above. This includes provision of nuclear materials accountancy and other safeguards declarations required of the UK under such agreements.</w:t>
      </w:r>
    </w:p>
    <w:p w14:paraId="23192B50" w14:textId="77777777" w:rsidR="00D0257D" w:rsidRPr="008A5A23" w:rsidRDefault="00D0257D" w:rsidP="00CC342C">
      <w:pPr>
        <w:pStyle w:val="NumberedPara"/>
      </w:pPr>
      <w:r w:rsidRPr="008A5A23">
        <w:t xml:space="preserve">Consequently, the UK has a domestic framework for the regulation of </w:t>
      </w:r>
      <w:r w:rsidRPr="00A37863">
        <w:t>nuclear safeguards</w:t>
      </w:r>
      <w:r w:rsidRPr="008A5A23">
        <w:t xml:space="preserve">. This framework sets out arrangements to enable us to achieve the timely and comprehensive reporting of </w:t>
      </w:r>
      <w:r w:rsidRPr="00A37863">
        <w:t>NMACS</w:t>
      </w:r>
      <w:r w:rsidRPr="008A5A23">
        <w:t xml:space="preserve"> declarations to the </w:t>
      </w:r>
      <w:r w:rsidRPr="00A37863">
        <w:t>IAEA</w:t>
      </w:r>
      <w:r w:rsidRPr="008A5A23">
        <w:t xml:space="preserve">, it provides for international safeguards inspection, and assurance of the effectiveness of both. Furthermore, the regulatory system provides us with the authority to enforce the legal duties placed on the </w:t>
      </w:r>
      <w:r w:rsidRPr="00A37863">
        <w:t>operators</w:t>
      </w:r>
      <w:r w:rsidRPr="008A5A23">
        <w:t>.</w:t>
      </w:r>
    </w:p>
    <w:p w14:paraId="179F6AF7" w14:textId="6964DB27" w:rsidR="00D0257D" w:rsidRPr="008A5A23" w:rsidRDefault="00D0257D" w:rsidP="00CC342C">
      <w:pPr>
        <w:pStyle w:val="Heading4"/>
      </w:pPr>
      <w:r w:rsidRPr="008A5A23">
        <w:t xml:space="preserve">Responsibilities of </w:t>
      </w:r>
      <w:r w:rsidR="00CC342C">
        <w:t>o</w:t>
      </w:r>
      <w:r w:rsidRPr="00A37863">
        <w:t>perators</w:t>
      </w:r>
    </w:p>
    <w:p w14:paraId="59D74378" w14:textId="261EC2C8" w:rsidR="00D0257D" w:rsidRPr="008A5A23" w:rsidRDefault="00D0257D" w:rsidP="00CC342C">
      <w:pPr>
        <w:pStyle w:val="NumberedPara"/>
        <w:rPr>
          <w:szCs w:val="22"/>
        </w:rPr>
      </w:pPr>
      <w:r w:rsidRPr="008A5A23">
        <w:t xml:space="preserve">Throughout this document, the term </w:t>
      </w:r>
      <w:r w:rsidR="009C60D0">
        <w:t>‘</w:t>
      </w:r>
      <w:r w:rsidRPr="00A37863">
        <w:t>operator</w:t>
      </w:r>
      <w:r w:rsidR="009C60D0">
        <w:t>’</w:t>
      </w:r>
      <w:r w:rsidRPr="008A5A23">
        <w:t>, as defined in NSR19, is used to refer to all persons or organisations that have legal obligations placed on them by NSR19.</w:t>
      </w:r>
    </w:p>
    <w:p w14:paraId="32444636" w14:textId="77777777" w:rsidR="00D0257D" w:rsidRPr="008A5A23" w:rsidRDefault="00D0257D" w:rsidP="00CC342C">
      <w:pPr>
        <w:pStyle w:val="NumberedPara"/>
      </w:pPr>
      <w:r w:rsidRPr="008A5A23">
        <w:t xml:space="preserve">NSR19 places a duty on </w:t>
      </w:r>
      <w:r w:rsidRPr="00A37863">
        <w:t>operators</w:t>
      </w:r>
      <w:r w:rsidRPr="008A5A23">
        <w:t xml:space="preserve"> to establish, implement and maintain a system of accountancy and control of QNM in each QNF. </w:t>
      </w:r>
      <w:r w:rsidRPr="00A37863">
        <w:t>Operators</w:t>
      </w:r>
      <w:r w:rsidRPr="008A5A23">
        <w:t xml:space="preserve"> must also</w:t>
      </w:r>
      <w:r w:rsidRPr="008A5A23">
        <w:rPr>
          <w:color w:val="FF0000"/>
        </w:rPr>
        <w:t xml:space="preserve"> </w:t>
      </w:r>
      <w:r w:rsidRPr="008A5A23">
        <w:t>ensure that arrangements are in place to provide the accounting reports required by NSR19.</w:t>
      </w:r>
    </w:p>
    <w:p w14:paraId="5D3853F6" w14:textId="77777777" w:rsidR="00CC342C" w:rsidRDefault="00CC342C" w:rsidP="00D0257D">
      <w:pPr>
        <w:pStyle w:val="Heading2"/>
        <w:sectPr w:rsidR="00CC342C" w:rsidSect="00D0257D">
          <w:pgSz w:w="11906" w:h="16838"/>
          <w:pgMar w:top="1440" w:right="1440" w:bottom="1440" w:left="1440" w:header="709" w:footer="709" w:gutter="0"/>
          <w:cols w:space="708"/>
          <w:docGrid w:linePitch="360"/>
        </w:sectPr>
      </w:pPr>
      <w:bookmarkStart w:id="8" w:name="_Toc94860791"/>
    </w:p>
    <w:p w14:paraId="00464383" w14:textId="77777777" w:rsidR="00D0257D" w:rsidRPr="008A5A23" w:rsidRDefault="00D0257D" w:rsidP="00D0257D">
      <w:pPr>
        <w:pStyle w:val="Heading2"/>
      </w:pPr>
      <w:bookmarkStart w:id="9" w:name="_Toc236043932"/>
      <w:r w:rsidRPr="008A5A23">
        <w:lastRenderedPageBreak/>
        <w:t>Application of the ONMACS</w:t>
      </w:r>
      <w:bookmarkEnd w:id="8"/>
      <w:bookmarkEnd w:id="9"/>
    </w:p>
    <w:p w14:paraId="2298AD6B" w14:textId="77777777" w:rsidR="00D0257D" w:rsidRPr="008A5A23" w:rsidRDefault="00D0257D" w:rsidP="00D0257D">
      <w:pPr>
        <w:pStyle w:val="Heading3"/>
      </w:pPr>
      <w:r w:rsidRPr="008A5A23">
        <w:t>General</w:t>
      </w:r>
    </w:p>
    <w:p w14:paraId="56419785" w14:textId="77777777" w:rsidR="00D0257D" w:rsidRPr="008A5A23" w:rsidRDefault="00D0257D" w:rsidP="00CC342C">
      <w:pPr>
        <w:pStyle w:val="NumberedPara"/>
        <w:rPr>
          <w:b/>
        </w:rPr>
      </w:pPr>
      <w:r w:rsidRPr="008A5A23">
        <w:t>The ONMACS contains regulatory expectations and associated guidance. The expectations form the underlying basis for regulatory judgements made by safeguards inspectors and constitute safeguards relevant good practice.</w:t>
      </w:r>
    </w:p>
    <w:p w14:paraId="2D5EB3A4" w14:textId="77777777" w:rsidR="00D0257D" w:rsidRPr="008A5A23" w:rsidRDefault="00D0257D" w:rsidP="00CC342C">
      <w:pPr>
        <w:pStyle w:val="NumberedPara"/>
      </w:pPr>
      <w:r w:rsidRPr="008A5A23">
        <w:t xml:space="preserve">The expectations apply to all QNFs that are used for the production, processing, storage, handling, disposal or other use of QNM including qualifying nuclear </w:t>
      </w:r>
      <w:r w:rsidRPr="00A37863">
        <w:t>facilities</w:t>
      </w:r>
      <w:r w:rsidRPr="008A5A23">
        <w:t xml:space="preserve"> with limited operation.</w:t>
      </w:r>
    </w:p>
    <w:p w14:paraId="251E6AC1" w14:textId="77777777" w:rsidR="00D0257D" w:rsidRPr="008A5A23" w:rsidRDefault="00D0257D" w:rsidP="00CC342C">
      <w:pPr>
        <w:pStyle w:val="NumberedPara"/>
      </w:pPr>
      <w:r w:rsidRPr="008A5A23">
        <w:t xml:space="preserve">A QNF is defined in the Nuclear Safeguards Act 2018 as a </w:t>
      </w:r>
      <w:r w:rsidRPr="00A37863">
        <w:t>facility</w:t>
      </w:r>
      <w:r w:rsidRPr="008A5A23">
        <w:t xml:space="preserve"> (including associated buildings) in which qualifying nuclear material is produced, processed, used, handled, stored, or disposed of.</w:t>
      </w:r>
    </w:p>
    <w:p w14:paraId="1AF22F3B" w14:textId="77777777" w:rsidR="00D0257D" w:rsidRPr="008A5A23" w:rsidRDefault="00D0257D" w:rsidP="00CC342C">
      <w:pPr>
        <w:pStyle w:val="NumberedPara"/>
      </w:pPr>
      <w:r w:rsidRPr="008A5A23">
        <w:t xml:space="preserve">A </w:t>
      </w:r>
      <w:r w:rsidRPr="00A37863">
        <w:t>qualifying nuclear facility with limited operation (QNFLO)</w:t>
      </w:r>
      <w:r w:rsidRPr="008A5A23">
        <w:t xml:space="preserve"> is defined in NSR19 as a QNF:</w:t>
      </w:r>
    </w:p>
    <w:p w14:paraId="580A97FD" w14:textId="4DE4658B" w:rsidR="00D0257D" w:rsidRPr="008A5A23" w:rsidRDefault="00D0257D" w:rsidP="000E014B">
      <w:pPr>
        <w:pStyle w:val="NumList2"/>
        <w:numPr>
          <w:ilvl w:val="1"/>
          <w:numId w:val="16"/>
        </w:numPr>
        <w:ind w:left="1276"/>
      </w:pPr>
      <w:r w:rsidRPr="008A5A23">
        <w:t xml:space="preserve">in which less than one </w:t>
      </w:r>
      <w:r w:rsidRPr="00A37863">
        <w:t>effective kilogram</w:t>
      </w:r>
      <w:r w:rsidRPr="008A5A23">
        <w:t xml:space="preserve"> of QNM is produced, processed, stored, handled, disposed of or otherwise used; </w:t>
      </w:r>
    </w:p>
    <w:p w14:paraId="2975AF89" w14:textId="1512B7C9" w:rsidR="00D0257D" w:rsidRPr="008A5A23" w:rsidRDefault="00CC342C" w:rsidP="00CC342C">
      <w:pPr>
        <w:pStyle w:val="NumberedPara"/>
        <w:numPr>
          <w:ilvl w:val="0"/>
          <w:numId w:val="0"/>
        </w:numPr>
        <w:ind w:left="1134"/>
      </w:pPr>
      <w:r>
        <w:t>a</w:t>
      </w:r>
      <w:r w:rsidR="00D0257D" w:rsidRPr="008A5A23">
        <w:t xml:space="preserve">nd, </w:t>
      </w:r>
    </w:p>
    <w:p w14:paraId="22DBE074" w14:textId="4D95980A" w:rsidR="00D0257D" w:rsidRPr="008A5A23" w:rsidRDefault="00057E95" w:rsidP="00057E95">
      <w:pPr>
        <w:pStyle w:val="NumList2"/>
      </w:pPr>
      <w:r w:rsidRPr="00057E95">
        <w:t>which is not a reactor, a critical facility, a conversion facility, a fabrication facility, a reprocessing facility, an isotopic enrichment facility, a spent fuel encapsulation facility nor a separate storage facility</w:t>
      </w:r>
    </w:p>
    <w:p w14:paraId="683E9921" w14:textId="77777777" w:rsidR="00D0257D" w:rsidRPr="008A5A23" w:rsidRDefault="00D0257D" w:rsidP="00CC342C">
      <w:pPr>
        <w:pStyle w:val="NumberedPara"/>
      </w:pPr>
      <w:bookmarkStart w:id="10" w:name="_Ref189131609"/>
      <w:r w:rsidRPr="008A5A23">
        <w:t>We will adopt a consistent, targeted, and proportionate approach to its regulation as set out in our enforcement policy statement, considering the:</w:t>
      </w:r>
      <w:bookmarkEnd w:id="10"/>
    </w:p>
    <w:p w14:paraId="448582C5" w14:textId="21A81B2B" w:rsidR="00D0257D" w:rsidRPr="008A5A23" w:rsidRDefault="00D0257D" w:rsidP="000E014B">
      <w:pPr>
        <w:pStyle w:val="Default"/>
        <w:numPr>
          <w:ilvl w:val="0"/>
          <w:numId w:val="17"/>
        </w:numPr>
        <w:spacing w:before="240" w:after="120" w:line="252" w:lineRule="auto"/>
        <w:ind w:left="1417" w:hanging="215"/>
        <w:rPr>
          <w:color w:val="auto"/>
        </w:rPr>
      </w:pPr>
      <w:r w:rsidRPr="008A5A23">
        <w:rPr>
          <w:color w:val="auto"/>
        </w:rPr>
        <w:t>Sensitivity and quantity of QNM</w:t>
      </w:r>
      <w:r w:rsidR="007569CA">
        <w:rPr>
          <w:color w:val="auto"/>
        </w:rPr>
        <w:t>;</w:t>
      </w:r>
      <w:r w:rsidRPr="008A5A23">
        <w:rPr>
          <w:color w:val="auto"/>
        </w:rPr>
        <w:t xml:space="preserve"> </w:t>
      </w:r>
    </w:p>
    <w:p w14:paraId="50F69C1A" w14:textId="4926FA51" w:rsidR="00D0257D" w:rsidRPr="008A5A23" w:rsidRDefault="00D0257D" w:rsidP="000E014B">
      <w:pPr>
        <w:pStyle w:val="Default"/>
        <w:numPr>
          <w:ilvl w:val="0"/>
          <w:numId w:val="17"/>
        </w:numPr>
        <w:spacing w:before="240" w:after="120" w:line="252" w:lineRule="auto"/>
        <w:ind w:left="1417" w:hanging="215"/>
        <w:rPr>
          <w:color w:val="auto"/>
        </w:rPr>
      </w:pPr>
      <w:r w:rsidRPr="008A5A23">
        <w:rPr>
          <w:color w:val="auto"/>
        </w:rPr>
        <w:t>Strategic importance and configuration of the QNF</w:t>
      </w:r>
      <w:r w:rsidR="007569CA">
        <w:rPr>
          <w:color w:val="auto"/>
        </w:rPr>
        <w:t>;</w:t>
      </w:r>
      <w:r w:rsidRPr="008A5A23">
        <w:rPr>
          <w:color w:val="auto"/>
        </w:rPr>
        <w:t xml:space="preserve"> </w:t>
      </w:r>
    </w:p>
    <w:p w14:paraId="1FCF77CD" w14:textId="775DCA04" w:rsidR="00D0257D" w:rsidRPr="008A5A23" w:rsidRDefault="00D0257D" w:rsidP="000E014B">
      <w:pPr>
        <w:pStyle w:val="Default"/>
        <w:numPr>
          <w:ilvl w:val="0"/>
          <w:numId w:val="17"/>
        </w:numPr>
        <w:spacing w:before="240" w:after="120" w:line="252" w:lineRule="auto"/>
        <w:ind w:left="1417" w:hanging="215"/>
        <w:rPr>
          <w:color w:val="auto"/>
        </w:rPr>
      </w:pPr>
      <w:r w:rsidRPr="008A5A23">
        <w:rPr>
          <w:color w:val="auto"/>
        </w:rPr>
        <w:t xml:space="preserve">The quality of the </w:t>
      </w:r>
      <w:r w:rsidRPr="00A37863">
        <w:rPr>
          <w:color w:val="auto"/>
        </w:rPr>
        <w:t>operator’s</w:t>
      </w:r>
      <w:r w:rsidRPr="008A5A23">
        <w:rPr>
          <w:color w:val="auto"/>
        </w:rPr>
        <w:t xml:space="preserve"> </w:t>
      </w:r>
      <w:r w:rsidRPr="00A37863">
        <w:rPr>
          <w:color w:val="auto"/>
        </w:rPr>
        <w:t>NMACS</w:t>
      </w:r>
      <w:r w:rsidRPr="008A5A23">
        <w:rPr>
          <w:color w:val="auto"/>
        </w:rPr>
        <w:t xml:space="preserve"> system</w:t>
      </w:r>
      <w:r w:rsidR="007569CA">
        <w:rPr>
          <w:color w:val="auto"/>
        </w:rPr>
        <w:t>;</w:t>
      </w:r>
    </w:p>
    <w:p w14:paraId="7533AB97" w14:textId="641BFE6D" w:rsidR="00D0257D" w:rsidRPr="008A5A23" w:rsidRDefault="00D0257D" w:rsidP="000E014B">
      <w:pPr>
        <w:pStyle w:val="Default"/>
        <w:numPr>
          <w:ilvl w:val="0"/>
          <w:numId w:val="17"/>
        </w:numPr>
        <w:spacing w:before="240" w:after="120" w:line="252" w:lineRule="auto"/>
        <w:ind w:left="1417" w:hanging="215"/>
        <w:rPr>
          <w:color w:val="auto"/>
        </w:rPr>
      </w:pPr>
      <w:r w:rsidRPr="008A5A23">
        <w:rPr>
          <w:color w:val="auto"/>
        </w:rPr>
        <w:t xml:space="preserve">The </w:t>
      </w:r>
      <w:r w:rsidRPr="00A37863">
        <w:rPr>
          <w:color w:val="auto"/>
        </w:rPr>
        <w:t>operator’s</w:t>
      </w:r>
      <w:r w:rsidRPr="008A5A23">
        <w:rPr>
          <w:color w:val="auto"/>
        </w:rPr>
        <w:t xml:space="preserve"> programme of activities</w:t>
      </w:r>
      <w:r w:rsidR="007569CA">
        <w:rPr>
          <w:color w:val="auto"/>
        </w:rPr>
        <w:t>;</w:t>
      </w:r>
    </w:p>
    <w:p w14:paraId="5A4AC1EE" w14:textId="77777777" w:rsidR="00D0257D" w:rsidRPr="008A5A23" w:rsidRDefault="00D0257D" w:rsidP="000E014B">
      <w:pPr>
        <w:pStyle w:val="Default"/>
        <w:numPr>
          <w:ilvl w:val="0"/>
          <w:numId w:val="17"/>
        </w:numPr>
        <w:spacing w:before="240" w:after="120" w:line="252" w:lineRule="auto"/>
        <w:ind w:left="1417" w:hanging="215"/>
        <w:rPr>
          <w:color w:val="auto"/>
        </w:rPr>
      </w:pPr>
      <w:r w:rsidRPr="00A37863">
        <w:rPr>
          <w:color w:val="auto"/>
        </w:rPr>
        <w:t>NMACS</w:t>
      </w:r>
      <w:r w:rsidRPr="008A5A23">
        <w:rPr>
          <w:color w:val="auto"/>
        </w:rPr>
        <w:t xml:space="preserve"> regulatory performance.</w:t>
      </w:r>
    </w:p>
    <w:p w14:paraId="00FEADE4" w14:textId="77777777" w:rsidR="00D0257D" w:rsidRPr="008A5A23" w:rsidRDefault="00D0257D" w:rsidP="00D0257D">
      <w:pPr>
        <w:pStyle w:val="Heading3"/>
      </w:pPr>
      <w:r w:rsidRPr="008A5A23">
        <w:t>Lifecycle</w:t>
      </w:r>
    </w:p>
    <w:p w14:paraId="4561C2EB" w14:textId="52B8B0F9" w:rsidR="00D0257D" w:rsidRPr="008A5A23" w:rsidRDefault="00CD4910" w:rsidP="00CC342C">
      <w:pPr>
        <w:pStyle w:val="NumberedPara"/>
        <w:rPr>
          <w:b/>
        </w:rPr>
      </w:pPr>
      <w:bookmarkStart w:id="11" w:name="_Ref86673069"/>
      <w:r>
        <w:t xml:space="preserve">The </w:t>
      </w:r>
      <w:r w:rsidR="00D0257D" w:rsidRPr="008A5A23">
        <w:t xml:space="preserve">ONMACS support regulatory activities throughout the entire lifecycle of QNFs. It is important to note that where different areas of a QNF are in different lifecycle phases it is expected that proportionate and appropriate arrangements and procedures for </w:t>
      </w:r>
      <w:r w:rsidR="00D0257D" w:rsidRPr="00A37863">
        <w:t>NMACS</w:t>
      </w:r>
      <w:r w:rsidR="00D0257D" w:rsidRPr="008A5A23">
        <w:t xml:space="preserve"> would be in place for each area and regulatory attention would be proportionate to the QNM, activities and arrangements concerned.</w:t>
      </w:r>
      <w:bookmarkEnd w:id="11"/>
    </w:p>
    <w:p w14:paraId="527F88F6" w14:textId="77777777" w:rsidR="00D0257D" w:rsidRPr="008A5A23" w:rsidRDefault="00D0257D" w:rsidP="00CC342C">
      <w:pPr>
        <w:pStyle w:val="NumberedPara"/>
        <w:rPr>
          <w:b/>
        </w:rPr>
      </w:pPr>
      <w:r w:rsidRPr="008A5A23">
        <w:lastRenderedPageBreak/>
        <w:t>QNFs identified for decommissioning or closure by the operator remain subject to safeguards requirements until we are satisfied that:</w:t>
      </w:r>
    </w:p>
    <w:p w14:paraId="01B637A3" w14:textId="77777777" w:rsidR="00D0257D" w:rsidRPr="00CC342C" w:rsidRDefault="00D0257D" w:rsidP="00CC342C">
      <w:pPr>
        <w:pStyle w:val="Bulletlist1"/>
      </w:pPr>
      <w:r w:rsidRPr="00CC342C">
        <w:t xml:space="preserve">All QNM has been removed, </w:t>
      </w:r>
    </w:p>
    <w:p w14:paraId="46811BC4" w14:textId="77777777" w:rsidR="00D0257D" w:rsidRPr="00CC342C" w:rsidRDefault="00D0257D" w:rsidP="00CC342C">
      <w:pPr>
        <w:pStyle w:val="Bulletlist1"/>
      </w:pPr>
      <w:r w:rsidRPr="00CC342C">
        <w:t xml:space="preserve">The physical inventory is recorded as zero, and any remaining difference from the book inventory is recorded as an inventory difference (ID) and, where considered necessary, </w:t>
      </w:r>
    </w:p>
    <w:p w14:paraId="621306D8" w14:textId="77777777" w:rsidR="00D0257D" w:rsidRPr="00CC342C" w:rsidRDefault="00D0257D" w:rsidP="00CC342C">
      <w:pPr>
        <w:pStyle w:val="Bulletlist1"/>
      </w:pPr>
      <w:r w:rsidRPr="00CC342C">
        <w:t>All structures and equipment essential for its use have been removed or rendered inoperable such that it can no longer be used to store, produce, handle, process, dispose of or utilise QNM.</w:t>
      </w:r>
    </w:p>
    <w:p w14:paraId="0EFA78BE" w14:textId="39CECCDD" w:rsidR="00D0257D" w:rsidRPr="008A5A23" w:rsidRDefault="00D0257D" w:rsidP="00CC342C">
      <w:pPr>
        <w:pStyle w:val="NumberedPara"/>
        <w:rPr>
          <w:b/>
        </w:rPr>
      </w:pPr>
      <w:r w:rsidRPr="008A5A23">
        <w:t xml:space="preserve">The status of the QNF is then amended to </w:t>
      </w:r>
      <w:r w:rsidRPr="00A37863">
        <w:t>'decommissioned for safeguards purposes’</w:t>
      </w:r>
      <w:r w:rsidRPr="008A5A23">
        <w:t xml:space="preserve"> </w:t>
      </w:r>
      <w:r w:rsidR="00A12CD9">
        <w:t>(refer to</w:t>
      </w:r>
      <w:r w:rsidRPr="008A5A23">
        <w:t xml:space="preserve"> </w:t>
      </w:r>
      <w:r w:rsidR="00A12CD9">
        <w:t xml:space="preserve">‘Facility life cycle’ in </w:t>
      </w:r>
      <w:r w:rsidR="007569CA">
        <w:t xml:space="preserve">the </w:t>
      </w:r>
      <w:r w:rsidR="00A12CD9" w:rsidRPr="008006C7">
        <w:rPr>
          <w:b/>
          <w:bCs/>
        </w:rPr>
        <w:fldChar w:fldCharType="begin"/>
      </w:r>
      <w:r w:rsidR="00A12CD9" w:rsidRPr="008006C7">
        <w:rPr>
          <w:b/>
          <w:bCs/>
        </w:rPr>
        <w:instrText xml:space="preserve"> REF _Ref189129288 \h </w:instrText>
      </w:r>
      <w:r w:rsidR="007569CA" w:rsidRPr="008006C7">
        <w:rPr>
          <w:b/>
          <w:bCs/>
        </w:rPr>
        <w:instrText xml:space="preserve"> \* MERGEFORMAT </w:instrText>
      </w:r>
      <w:r w:rsidR="00A12CD9" w:rsidRPr="008006C7">
        <w:rPr>
          <w:b/>
          <w:bCs/>
        </w:rPr>
      </w:r>
      <w:r w:rsidR="00A12CD9" w:rsidRPr="008006C7">
        <w:rPr>
          <w:b/>
          <w:bCs/>
        </w:rPr>
        <w:fldChar w:fldCharType="separate"/>
      </w:r>
      <w:r w:rsidR="00A12CD9" w:rsidRPr="008006C7">
        <w:rPr>
          <w:b/>
          <w:bCs/>
        </w:rPr>
        <w:t>Glossary</w:t>
      </w:r>
      <w:r w:rsidR="00A12CD9" w:rsidRPr="008006C7">
        <w:rPr>
          <w:b/>
          <w:bCs/>
        </w:rPr>
        <w:fldChar w:fldCharType="end"/>
      </w:r>
      <w:r w:rsidR="007569CA">
        <w:t xml:space="preserve"> of this document</w:t>
      </w:r>
      <w:r w:rsidRPr="008A5A23">
        <w:t>).</w:t>
      </w:r>
    </w:p>
    <w:p w14:paraId="39F6D68F" w14:textId="4F071A85" w:rsidR="00D0257D" w:rsidRPr="008A5A23" w:rsidRDefault="00D0257D" w:rsidP="00D0257D">
      <w:pPr>
        <w:pStyle w:val="Heading3"/>
        <w:rPr>
          <w:b/>
        </w:rPr>
      </w:pPr>
      <w:r w:rsidRPr="008A5A23">
        <w:t xml:space="preserve">New </w:t>
      </w:r>
      <w:r w:rsidR="00CC342C">
        <w:t>f</w:t>
      </w:r>
      <w:r w:rsidRPr="00A37863">
        <w:t>acilities</w:t>
      </w:r>
    </w:p>
    <w:p w14:paraId="4D91F501" w14:textId="650E887F" w:rsidR="00D0257D" w:rsidRPr="008A5A23" w:rsidRDefault="00D0257D" w:rsidP="00CC342C">
      <w:pPr>
        <w:pStyle w:val="NumberedPara"/>
      </w:pPr>
      <w:r w:rsidRPr="008A5A23">
        <w:t xml:space="preserve">ONMACS support the regulatory </w:t>
      </w:r>
      <w:r w:rsidRPr="00A37863">
        <w:t>NMACS</w:t>
      </w:r>
      <w:r w:rsidRPr="008A5A23">
        <w:t xml:space="preserve"> assessment of new </w:t>
      </w:r>
      <w:r w:rsidR="00CC342C">
        <w:br/>
      </w:r>
      <w:r w:rsidRPr="008A5A23">
        <w:t xml:space="preserve">(and proposed) QNFs. It represents our view of relevant good practice, and it is an expectation that modern </w:t>
      </w:r>
      <w:r w:rsidRPr="00A37863">
        <w:t>facilities</w:t>
      </w:r>
      <w:r w:rsidRPr="008A5A23">
        <w:t xml:space="preserve"> satisfy their overall intent.</w:t>
      </w:r>
    </w:p>
    <w:p w14:paraId="51DA92F7" w14:textId="69126A92" w:rsidR="00D0257D" w:rsidRPr="008A5A23" w:rsidRDefault="00D0257D" w:rsidP="00D0257D">
      <w:pPr>
        <w:pStyle w:val="Heading3"/>
      </w:pPr>
      <w:r w:rsidRPr="00A37863">
        <w:t>Facilities</w:t>
      </w:r>
      <w:r w:rsidRPr="008A5A23">
        <w:t xml:space="preserve"> </w:t>
      </w:r>
      <w:r w:rsidR="00CC342C">
        <w:t>b</w:t>
      </w:r>
      <w:r w:rsidRPr="008A5A23">
        <w:t xml:space="preserve">uilt to </w:t>
      </w:r>
      <w:r w:rsidR="00CC342C">
        <w:t>e</w:t>
      </w:r>
      <w:r w:rsidRPr="008A5A23">
        <w:t xml:space="preserve">arlier </w:t>
      </w:r>
      <w:r w:rsidR="00CC342C">
        <w:t>s</w:t>
      </w:r>
      <w:r w:rsidRPr="008A5A23">
        <w:t>tandards</w:t>
      </w:r>
    </w:p>
    <w:p w14:paraId="4944FB33" w14:textId="77777777" w:rsidR="00D0257D" w:rsidRPr="008A5A23" w:rsidRDefault="00D0257D" w:rsidP="00CC342C">
      <w:pPr>
        <w:pStyle w:val="NumberedPara"/>
        <w:rPr>
          <w:b/>
        </w:rPr>
      </w:pPr>
      <w:r w:rsidRPr="008A5A23">
        <w:t xml:space="preserve">Our inspectors will assess the </w:t>
      </w:r>
      <w:r w:rsidRPr="00A37863">
        <w:t>operator’s</w:t>
      </w:r>
      <w:r w:rsidRPr="008A5A23">
        <w:t xml:space="preserve"> </w:t>
      </w:r>
      <w:r w:rsidRPr="00A37863">
        <w:t>NMACS</w:t>
      </w:r>
      <w:r w:rsidRPr="008A5A23">
        <w:t xml:space="preserve"> arrangements against the relevant expectations when judging if an </w:t>
      </w:r>
      <w:r w:rsidRPr="00A37863">
        <w:t>operator</w:t>
      </w:r>
      <w:r w:rsidRPr="008A5A23">
        <w:t xml:space="preserve"> has demonstrated that </w:t>
      </w:r>
      <w:r w:rsidRPr="00A37863">
        <w:t>NMACS</w:t>
      </w:r>
      <w:r w:rsidRPr="008A5A23">
        <w:t xml:space="preserve"> requirements and regulatory outcomes are met.</w:t>
      </w:r>
      <w:r w:rsidRPr="008A5A23">
        <w:rPr>
          <w:color w:val="FF0000"/>
        </w:rPr>
        <w:t xml:space="preserve"> </w:t>
      </w:r>
      <w:r w:rsidRPr="008A5A23">
        <w:t xml:space="preserve">The expectations should consider the age of the QNF, the standards when it was constructed and the extent to which practicable improvements could be made to meet relevant good practice. </w:t>
      </w:r>
    </w:p>
    <w:p w14:paraId="7665BBD3" w14:textId="03F2D35C" w:rsidR="00D0257D" w:rsidRPr="008A5A23" w:rsidRDefault="00D0257D" w:rsidP="00D0257D">
      <w:pPr>
        <w:pStyle w:val="Heading3"/>
      </w:pPr>
      <w:r w:rsidRPr="008A5A23">
        <w:t xml:space="preserve">Nuclear </w:t>
      </w:r>
      <w:r w:rsidR="009A6A09">
        <w:t>s</w:t>
      </w:r>
      <w:r w:rsidRPr="008A5A23">
        <w:t xml:space="preserve">afety, </w:t>
      </w:r>
      <w:r w:rsidR="009A6A09">
        <w:t>s</w:t>
      </w:r>
      <w:r w:rsidRPr="008A5A23">
        <w:t xml:space="preserve">ecurity and </w:t>
      </w:r>
      <w:r w:rsidR="009A6A09">
        <w:t>s</w:t>
      </w:r>
      <w:r w:rsidRPr="008A5A23">
        <w:t xml:space="preserve">afeguards </w:t>
      </w:r>
      <w:r w:rsidR="009A6A09">
        <w:t>a</w:t>
      </w:r>
      <w:r w:rsidRPr="008A5A23">
        <w:t>ssessments</w:t>
      </w:r>
    </w:p>
    <w:p w14:paraId="37E387DC" w14:textId="77777777" w:rsidR="00D0257D" w:rsidRPr="008A5A23" w:rsidRDefault="00D0257D" w:rsidP="00CC342C">
      <w:pPr>
        <w:pStyle w:val="NumberedPara"/>
        <w:rPr>
          <w:lang w:eastAsia="en-GB"/>
        </w:rPr>
      </w:pPr>
      <w:r w:rsidRPr="008A5A23">
        <w:rPr>
          <w:lang w:eastAsia="en-GB"/>
        </w:rPr>
        <w:t xml:space="preserve">Nuclear safety, security and safeguards legislation impose separate, specific duties on licensees, </w:t>
      </w:r>
      <w:r w:rsidRPr="00A37863">
        <w:rPr>
          <w:lang w:eastAsia="en-GB"/>
        </w:rPr>
        <w:t>operators</w:t>
      </w:r>
      <w:r w:rsidRPr="008A5A23">
        <w:rPr>
          <w:lang w:eastAsia="en-GB"/>
        </w:rPr>
        <w:t xml:space="preserve">, and dutyholders. Sometimes these duties overlap, for example, in the event of a loss of QNM control or suspected theft or diversion of QNM, </w:t>
      </w:r>
      <w:r w:rsidRPr="00A37863">
        <w:rPr>
          <w:lang w:eastAsia="en-GB"/>
        </w:rPr>
        <w:t>operators</w:t>
      </w:r>
      <w:r w:rsidRPr="008A5A23">
        <w:rPr>
          <w:lang w:eastAsia="en-GB"/>
        </w:rPr>
        <w:t xml:space="preserve"> have a duty to report to us under safety and security legislation as soon as they become aware of any such occurrence. There would also be a requirement to report such incidents for </w:t>
      </w:r>
      <w:r w:rsidRPr="00A37863">
        <w:rPr>
          <w:lang w:eastAsia="en-GB"/>
        </w:rPr>
        <w:t>nuclear safeguards</w:t>
      </w:r>
      <w:r w:rsidRPr="008A5A23">
        <w:rPr>
          <w:lang w:eastAsia="en-GB"/>
        </w:rPr>
        <w:t xml:space="preserve"> purposes. </w:t>
      </w:r>
    </w:p>
    <w:p w14:paraId="7264F86E" w14:textId="77777777" w:rsidR="00CC342C" w:rsidRDefault="00CC342C" w:rsidP="00CC342C">
      <w:pPr>
        <w:pStyle w:val="NumberedPara"/>
        <w:rPr>
          <w:lang w:eastAsia="en-GB"/>
        </w:rPr>
        <w:sectPr w:rsidR="00CC342C" w:rsidSect="00D0257D">
          <w:pgSz w:w="11906" w:h="16838"/>
          <w:pgMar w:top="1440" w:right="1440" w:bottom="1440" w:left="1440" w:header="709" w:footer="709" w:gutter="0"/>
          <w:cols w:space="708"/>
          <w:docGrid w:linePitch="360"/>
        </w:sectPr>
      </w:pPr>
    </w:p>
    <w:p w14:paraId="2EDFE6A7" w14:textId="77777777" w:rsidR="00D0257D" w:rsidRPr="008A5A23" w:rsidRDefault="00D0257D" w:rsidP="00CC342C">
      <w:pPr>
        <w:pStyle w:val="NumberedPara"/>
      </w:pPr>
      <w:r w:rsidRPr="00A37863">
        <w:rPr>
          <w:lang w:eastAsia="en-GB"/>
        </w:rPr>
        <w:lastRenderedPageBreak/>
        <w:t>Operators</w:t>
      </w:r>
      <w:r w:rsidRPr="008A5A23">
        <w:rPr>
          <w:lang w:eastAsia="en-GB"/>
        </w:rPr>
        <w:t xml:space="preserve"> should aim, where possible, to integrate their </w:t>
      </w:r>
      <w:r w:rsidRPr="00A37863">
        <w:rPr>
          <w:lang w:eastAsia="en-GB"/>
        </w:rPr>
        <w:t>NMACS</w:t>
      </w:r>
      <w:r w:rsidRPr="008A5A23">
        <w:rPr>
          <w:lang w:eastAsia="en-GB"/>
        </w:rPr>
        <w:t xml:space="preserve"> responsibilities with those for both safety and security. </w:t>
      </w:r>
      <w:r w:rsidRPr="008A5A23">
        <w:t xml:space="preserve">The aims of nuclear safety, security and safeguards legislation are complementary in that measures that address the requirements of one set of legislation may satisfy the requirements of another, which can lead to improved effectiveness and efficiency. However, it should be recognised that an </w:t>
      </w:r>
      <w:r w:rsidRPr="00A37863">
        <w:t>operator</w:t>
      </w:r>
      <w:r w:rsidRPr="008A5A23">
        <w:t xml:space="preserve"> sets up arrangements that enable it to demonstrate compliance to all legislation, and integration might not be the most satisfactory method for them.</w:t>
      </w:r>
    </w:p>
    <w:p w14:paraId="5EA06570" w14:textId="27D562B4" w:rsidR="00D0257D" w:rsidRPr="008A5A23" w:rsidRDefault="00D0257D" w:rsidP="00CC342C">
      <w:pPr>
        <w:pStyle w:val="NumberedPara"/>
      </w:pPr>
      <w:r w:rsidRPr="008A5A23">
        <w:t xml:space="preserve">Detailed information on safety aspects can be found in </w:t>
      </w:r>
      <w:r w:rsidR="002C2295">
        <w:t>ONRs</w:t>
      </w:r>
      <w:r w:rsidRPr="008A5A23">
        <w:t xml:space="preserve"> </w:t>
      </w:r>
      <w:r w:rsidR="002C2295">
        <w:t>‘</w:t>
      </w:r>
      <w:r w:rsidRPr="008A5A23">
        <w:t xml:space="preserve">Safety Assessment Principles for Nuclear </w:t>
      </w:r>
      <w:r w:rsidRPr="00A37863">
        <w:t>Facilities</w:t>
      </w:r>
      <w:r w:rsidR="002C2295">
        <w:t>’</w:t>
      </w:r>
      <w:r w:rsidRPr="008A5A23">
        <w:t xml:space="preserve"> (SAPs) </w:t>
      </w:r>
      <w:sdt>
        <w:sdtPr>
          <w:id w:val="1608778904"/>
          <w:citation/>
        </w:sdtPr>
        <w:sdtEndPr/>
        <w:sdtContent>
          <w:r w:rsidRPr="008A5A23">
            <w:fldChar w:fldCharType="begin"/>
          </w:r>
          <w:r w:rsidR="009A6A09">
            <w:instrText xml:space="preserve">CITATION ONR2013 \l 2057 </w:instrText>
          </w:r>
          <w:r w:rsidRPr="008A5A23">
            <w:fldChar w:fldCharType="separate"/>
          </w:r>
          <w:r w:rsidR="009A6A09">
            <w:rPr>
              <w:noProof/>
            </w:rPr>
            <w:t>[21]</w:t>
          </w:r>
          <w:r w:rsidRPr="008A5A23">
            <w:fldChar w:fldCharType="end"/>
          </w:r>
        </w:sdtContent>
      </w:sdt>
      <w:r w:rsidR="00FE53E4">
        <w:t>,</w:t>
      </w:r>
      <w:r w:rsidRPr="008A5A23">
        <w:rPr>
          <w:color w:val="C00000"/>
        </w:rPr>
        <w:t xml:space="preserve"> </w:t>
      </w:r>
      <w:r w:rsidRPr="008A5A23">
        <w:t>and for security aspects</w:t>
      </w:r>
      <w:r w:rsidR="002C2295">
        <w:t xml:space="preserve">, </w:t>
      </w:r>
      <w:r w:rsidRPr="008A5A23">
        <w:t xml:space="preserve">the </w:t>
      </w:r>
      <w:r w:rsidR="002C2295">
        <w:t>‘</w:t>
      </w:r>
      <w:r w:rsidRPr="008A5A23">
        <w:t>Security Assessment Principles for the Civil Nuclear Industry</w:t>
      </w:r>
      <w:r w:rsidR="002C2295">
        <w:t>’</w:t>
      </w:r>
      <w:r w:rsidRPr="008A5A23">
        <w:t xml:space="preserve"> (SyAPs) </w:t>
      </w:r>
      <w:sdt>
        <w:sdtPr>
          <w:id w:val="1412432560"/>
          <w:citation/>
        </w:sdtPr>
        <w:sdtEndPr/>
        <w:sdtContent>
          <w:r w:rsidRPr="008A5A23">
            <w:fldChar w:fldCharType="begin"/>
          </w:r>
          <w:r w:rsidR="009A6A09">
            <w:instrText xml:space="preserve">CITATION ONR171 \l 2057 </w:instrText>
          </w:r>
          <w:r w:rsidRPr="008A5A23">
            <w:fldChar w:fldCharType="separate"/>
          </w:r>
          <w:r w:rsidR="009A6A09">
            <w:rPr>
              <w:noProof/>
            </w:rPr>
            <w:t>[22]</w:t>
          </w:r>
          <w:r w:rsidRPr="008A5A23">
            <w:fldChar w:fldCharType="end"/>
          </w:r>
        </w:sdtContent>
      </w:sdt>
      <w:r w:rsidRPr="008A5A23">
        <w:t xml:space="preserve">. </w:t>
      </w:r>
    </w:p>
    <w:p w14:paraId="4A60728C" w14:textId="61ADC8AF" w:rsidR="00D0257D" w:rsidRPr="008A5A23" w:rsidRDefault="00D0257D" w:rsidP="00D0257D">
      <w:pPr>
        <w:pStyle w:val="Heading3"/>
      </w:pPr>
      <w:r w:rsidRPr="008A5A23">
        <w:t xml:space="preserve">Alternative </w:t>
      </w:r>
      <w:r w:rsidR="00CC342C">
        <w:t>a</w:t>
      </w:r>
      <w:r w:rsidRPr="008A5A23">
        <w:t>pproaches</w:t>
      </w:r>
    </w:p>
    <w:p w14:paraId="71173E2C" w14:textId="3C654B64" w:rsidR="00D0257D" w:rsidRPr="008A5A23" w:rsidRDefault="00D0257D" w:rsidP="00CC342C">
      <w:pPr>
        <w:pStyle w:val="NumberedPara"/>
      </w:pPr>
      <w:r w:rsidRPr="008A5A23">
        <w:t xml:space="preserve">The ONMACS set out our view of relevant good practice </w:t>
      </w:r>
      <w:r w:rsidRPr="00A37863">
        <w:t>NMACS</w:t>
      </w:r>
      <w:r w:rsidRPr="008A5A23">
        <w:t xml:space="preserve"> that meet our expectations and delivers a system that complies with NSR19. </w:t>
      </w:r>
      <w:r w:rsidR="00CC342C">
        <w:br/>
      </w:r>
      <w:r w:rsidRPr="008A5A23">
        <w:t xml:space="preserve">However, designers and/or </w:t>
      </w:r>
      <w:r w:rsidRPr="00A37863">
        <w:t>operators</w:t>
      </w:r>
      <w:r w:rsidRPr="008A5A23">
        <w:t xml:space="preserve"> may wish to propose alternative practices that deliver the same outcomes and a compliant </w:t>
      </w:r>
      <w:r w:rsidRPr="00A37863">
        <w:t>NMACS</w:t>
      </w:r>
      <w:r w:rsidRPr="008A5A23">
        <w:t xml:space="preserve"> system. </w:t>
      </w:r>
    </w:p>
    <w:p w14:paraId="23B90B9B" w14:textId="77777777" w:rsidR="00D0257D" w:rsidRPr="008A5A23" w:rsidRDefault="00D0257D" w:rsidP="00CC342C">
      <w:pPr>
        <w:pStyle w:val="NumberedPara"/>
      </w:pPr>
      <w:r w:rsidRPr="008A5A23">
        <w:t xml:space="preserve">Where alternative approaches are in place, it is for the </w:t>
      </w:r>
      <w:r w:rsidRPr="00A37863">
        <w:t>operator</w:t>
      </w:r>
      <w:r w:rsidRPr="008A5A23">
        <w:t xml:space="preserve"> to present evidence to the ONR that provides assurance the alternative approach delivers the same or improved outcomes.</w:t>
      </w:r>
    </w:p>
    <w:p w14:paraId="0CFF0943" w14:textId="77777777" w:rsidR="00D0257D" w:rsidRPr="008A5A23" w:rsidRDefault="00D0257D" w:rsidP="00D0257D">
      <w:pPr>
        <w:tabs>
          <w:tab w:val="left" w:pos="1534"/>
        </w:tabs>
        <w:sectPr w:rsidR="00D0257D" w:rsidRPr="008A5A23" w:rsidSect="00D0257D">
          <w:pgSz w:w="11906" w:h="16838"/>
          <w:pgMar w:top="1440" w:right="1440" w:bottom="1440" w:left="1440" w:header="709" w:footer="709" w:gutter="0"/>
          <w:cols w:space="708"/>
          <w:docGrid w:linePitch="360"/>
        </w:sectPr>
      </w:pPr>
    </w:p>
    <w:p w14:paraId="2F12FB8D" w14:textId="1548B107" w:rsidR="00D0257D" w:rsidRPr="008A5A23" w:rsidRDefault="00D0257D" w:rsidP="00D0257D">
      <w:pPr>
        <w:pStyle w:val="Heading1"/>
      </w:pPr>
      <w:bookmarkStart w:id="12" w:name="_Toc94860792"/>
      <w:bookmarkStart w:id="13" w:name="_Toc236043933"/>
      <w:r w:rsidRPr="008A5A23">
        <w:lastRenderedPageBreak/>
        <w:t xml:space="preserve">Fundamental </w:t>
      </w:r>
      <w:r w:rsidR="009A6A09">
        <w:t>s</w:t>
      </w:r>
      <w:r w:rsidRPr="008A5A23">
        <w:t xml:space="preserve">afeguards </w:t>
      </w:r>
      <w:r w:rsidR="009A6A09">
        <w:t>e</w:t>
      </w:r>
      <w:r w:rsidRPr="008A5A23">
        <w:t xml:space="preserve">xpectations for </w:t>
      </w:r>
      <w:bookmarkEnd w:id="12"/>
      <w:r w:rsidR="00BF538C">
        <w:t>NMACS</w:t>
      </w:r>
      <w:bookmarkEnd w:id="13"/>
    </w:p>
    <w:p w14:paraId="4F7667CD" w14:textId="04E9D47F" w:rsidR="00CC342C" w:rsidRDefault="00D0257D" w:rsidP="00060EA8">
      <w:pPr>
        <w:pStyle w:val="NumberedPara"/>
      </w:pPr>
      <w:r w:rsidRPr="008A5A23">
        <w:t xml:space="preserve">The </w:t>
      </w:r>
      <w:r w:rsidR="00BF538C">
        <w:t>f</w:t>
      </w:r>
      <w:r w:rsidRPr="008A5A23">
        <w:t xml:space="preserve">undamental </w:t>
      </w:r>
      <w:r w:rsidR="00BF538C">
        <w:t>s</w:t>
      </w:r>
      <w:r w:rsidRPr="008A5A23">
        <w:t xml:space="preserve">afeguards </w:t>
      </w:r>
      <w:r w:rsidR="00BF538C">
        <w:t>e</w:t>
      </w:r>
      <w:r w:rsidRPr="008A5A23">
        <w:t xml:space="preserve">xpectations (FSEs) are defined in UK law through NSR19, in the requirements of relevant international agreements, and in relevant good practice. </w:t>
      </w:r>
    </w:p>
    <w:p w14:paraId="3B16F094" w14:textId="229529EF" w:rsidR="00D0257D" w:rsidRPr="008A5A23" w:rsidRDefault="00D0257D" w:rsidP="00060EA8">
      <w:pPr>
        <w:pStyle w:val="NumberedPara"/>
      </w:pPr>
      <w:r w:rsidRPr="008A5A23">
        <w:t xml:space="preserve">The FSEs underpin all activities that contribute to sustain high standards of </w:t>
      </w:r>
      <w:r w:rsidRPr="00A37863">
        <w:t>NMACS</w:t>
      </w:r>
      <w:r w:rsidRPr="008A5A23">
        <w:t>. They fall into two categories:</w:t>
      </w:r>
    </w:p>
    <w:p w14:paraId="7A182E03" w14:textId="77777777" w:rsidR="00D0257D" w:rsidRPr="008A5A23" w:rsidRDefault="00D0257D" w:rsidP="000E014B">
      <w:pPr>
        <w:pStyle w:val="ListParagraph"/>
        <w:numPr>
          <w:ilvl w:val="0"/>
          <w:numId w:val="6"/>
        </w:numPr>
        <w:spacing w:before="240" w:after="120"/>
        <w:ind w:left="1276" w:hanging="357"/>
        <w:contextualSpacing w:val="0"/>
        <w:rPr>
          <w:szCs w:val="28"/>
        </w:rPr>
      </w:pPr>
      <w:r w:rsidRPr="00BF538C">
        <w:rPr>
          <w:b/>
          <w:bCs/>
          <w:szCs w:val="28"/>
        </w:rPr>
        <w:t>Strategic enablers</w:t>
      </w:r>
      <w:r w:rsidRPr="008A5A23">
        <w:rPr>
          <w:szCs w:val="28"/>
        </w:rPr>
        <w:t xml:space="preserve"> – FSEs 1-5 are expectations focussed on creation of the right conditions to support effective </w:t>
      </w:r>
      <w:r w:rsidRPr="00A37863">
        <w:rPr>
          <w:szCs w:val="28"/>
        </w:rPr>
        <w:t>NMACS</w:t>
      </w:r>
      <w:r w:rsidRPr="008A5A23">
        <w:rPr>
          <w:szCs w:val="28"/>
        </w:rPr>
        <w:t xml:space="preserve"> strategy</w:t>
      </w:r>
    </w:p>
    <w:p w14:paraId="0CAA178A" w14:textId="77777777" w:rsidR="00D0257D" w:rsidRDefault="00D0257D" w:rsidP="000E014B">
      <w:pPr>
        <w:pStyle w:val="ListParagraph"/>
        <w:numPr>
          <w:ilvl w:val="0"/>
          <w:numId w:val="6"/>
        </w:numPr>
        <w:spacing w:before="240" w:after="120"/>
        <w:ind w:left="1276" w:hanging="357"/>
        <w:contextualSpacing w:val="0"/>
        <w:rPr>
          <w:szCs w:val="28"/>
        </w:rPr>
      </w:pPr>
      <w:r w:rsidRPr="00BF538C">
        <w:rPr>
          <w:b/>
          <w:bCs/>
          <w:szCs w:val="28"/>
        </w:rPr>
        <w:t>Material controls</w:t>
      </w:r>
      <w:r w:rsidRPr="008A5A23">
        <w:rPr>
          <w:szCs w:val="28"/>
        </w:rPr>
        <w:t xml:space="preserve"> – FSEs 6-10 are expectations focussed on implementation and maintenance of effective and robust </w:t>
      </w:r>
      <w:r w:rsidRPr="00A37863">
        <w:rPr>
          <w:szCs w:val="28"/>
        </w:rPr>
        <w:t>NMACS</w:t>
      </w:r>
      <w:r w:rsidRPr="008A5A23">
        <w:rPr>
          <w:szCs w:val="28"/>
        </w:rPr>
        <w:t xml:space="preserve"> arrangements.</w:t>
      </w:r>
    </w:p>
    <w:p w14:paraId="00D0A124" w14:textId="4819C46D" w:rsidR="00CC342C" w:rsidRPr="008A5A23" w:rsidRDefault="00CC342C" w:rsidP="00CC342C">
      <w:pPr>
        <w:pStyle w:val="NumberedPara"/>
      </w:pPr>
      <w:r w:rsidRPr="008A5A23">
        <w:t xml:space="preserve">Strategic enablers align with our other regulatory purposes </w:t>
      </w:r>
      <w:r w:rsidRPr="008A5A23">
        <w:br/>
      </w:r>
      <w:r w:rsidR="002F1DFD">
        <w:t>(for example,</w:t>
      </w:r>
      <w:r w:rsidRPr="008A5A23">
        <w:t xml:space="preserve"> </w:t>
      </w:r>
      <w:r w:rsidR="00BF538C">
        <w:t xml:space="preserve">the </w:t>
      </w:r>
      <w:r w:rsidR="00BF538C" w:rsidRPr="008A5A23">
        <w:t xml:space="preserve">SAPs </w:t>
      </w:r>
      <w:r w:rsidR="00BF538C">
        <w:t xml:space="preserve">and the </w:t>
      </w:r>
      <w:r w:rsidRPr="008A5A23">
        <w:t xml:space="preserve">SyAPs) and material controls focus specifically on the implementation and maintenance of </w:t>
      </w:r>
      <w:r w:rsidRPr="003D3FAD">
        <w:t>NMACS</w:t>
      </w:r>
      <w:r w:rsidRPr="008A5A23">
        <w:t xml:space="preserve"> arrangements.</w:t>
      </w:r>
      <w:r w:rsidRPr="008A5A23" w:rsidDel="00171325">
        <w:rPr>
          <w:rStyle w:val="FootnoteReference"/>
          <w:sz w:val="22"/>
        </w:rPr>
        <w:t xml:space="preserve"> </w:t>
      </w:r>
    </w:p>
    <w:p w14:paraId="0778692C" w14:textId="77777777" w:rsidR="00CC342C" w:rsidRDefault="00CC342C" w:rsidP="00CC342C">
      <w:pPr>
        <w:pStyle w:val="NumberedPara"/>
      </w:pPr>
      <w:r w:rsidRPr="008A5A23">
        <w:t xml:space="preserve">Each FSE is supported by one or more </w:t>
      </w:r>
      <w:r w:rsidR="00BF538C">
        <w:t>n</w:t>
      </w:r>
      <w:r w:rsidRPr="008A5A23">
        <w:t xml:space="preserve">uclear </w:t>
      </w:r>
      <w:r w:rsidR="00BF538C">
        <w:t>m</w:t>
      </w:r>
      <w:r w:rsidRPr="008A5A23">
        <w:t xml:space="preserve">aterial </w:t>
      </w:r>
      <w:r w:rsidR="00BF538C">
        <w:t>a</w:t>
      </w:r>
      <w:r w:rsidRPr="008A5A23">
        <w:t xml:space="preserve">ccountancy and </w:t>
      </w:r>
      <w:r w:rsidR="00BF538C">
        <w:t>c</w:t>
      </w:r>
      <w:r w:rsidRPr="008A5A23">
        <w:t xml:space="preserve">ontrol </w:t>
      </w:r>
      <w:r w:rsidR="00BF538C">
        <w:t>e</w:t>
      </w:r>
      <w:r w:rsidRPr="008A5A23">
        <w:t xml:space="preserve">xpectation (MACE). It is against these expectations that inspectors should judge the adequacy of </w:t>
      </w:r>
      <w:r w:rsidRPr="003D3FAD">
        <w:t>operators’</w:t>
      </w:r>
      <w:r w:rsidRPr="008A5A23">
        <w:t xml:space="preserve"> arrangements and their implementation. Further context to the FSEs and their subsequent MACEs is provided below each expectation in section </w:t>
      </w:r>
      <w:r w:rsidR="00BF538C">
        <w:fldChar w:fldCharType="begin"/>
      </w:r>
      <w:r w:rsidR="00BF538C">
        <w:instrText xml:space="preserve"> REF _Ref189131384 \r \h </w:instrText>
      </w:r>
      <w:r w:rsidR="00BF538C">
        <w:fldChar w:fldCharType="separate"/>
      </w:r>
      <w:r w:rsidR="00BF538C">
        <w:rPr>
          <w:cs/>
        </w:rPr>
        <w:t>‎</w:t>
      </w:r>
      <w:r w:rsidR="00BF538C">
        <w:t>3</w:t>
      </w:r>
      <w:r w:rsidR="00BF538C">
        <w:fldChar w:fldCharType="end"/>
      </w:r>
      <w:r w:rsidR="006560FB">
        <w:t>.</w:t>
      </w:r>
    </w:p>
    <w:p w14:paraId="7455B2B7" w14:textId="240D802C" w:rsidR="00D0257D" w:rsidRPr="008A5A23" w:rsidRDefault="00D0257D" w:rsidP="002F1DFD">
      <w:pPr>
        <w:pStyle w:val="Caption"/>
        <w:ind w:left="851"/>
      </w:pPr>
      <w:bookmarkStart w:id="14" w:name="_Ref86665226"/>
      <w:r w:rsidRPr="008A5A23">
        <w:t xml:space="preserve">Table </w:t>
      </w:r>
      <w:r>
        <w:fldChar w:fldCharType="begin"/>
      </w:r>
      <w:r>
        <w:instrText xml:space="preserve"> SEQ Table \* ARABIC </w:instrText>
      </w:r>
      <w:r>
        <w:fldChar w:fldCharType="separate"/>
      </w:r>
      <w:r w:rsidRPr="008A5A23">
        <w:rPr>
          <w:noProof/>
        </w:rPr>
        <w:t>1</w:t>
      </w:r>
      <w:r>
        <w:rPr>
          <w:noProof/>
        </w:rPr>
        <w:fldChar w:fldCharType="end"/>
      </w:r>
      <w:bookmarkEnd w:id="14"/>
      <w:r w:rsidRPr="008A5A23">
        <w:rPr>
          <w:noProof/>
        </w:rPr>
        <w:t>:</w:t>
      </w:r>
      <w:r w:rsidRPr="008A5A23">
        <w:t xml:space="preserve"> A summary table of our </w:t>
      </w:r>
      <w:r w:rsidR="00BF538C">
        <w:t>FSEs</w:t>
      </w:r>
      <w:r w:rsidRPr="008A5A23">
        <w:t xml:space="preserve"> for </w:t>
      </w:r>
      <w:r w:rsidRPr="003D3FAD">
        <w:t>NMACS</w:t>
      </w:r>
      <w:r w:rsidRPr="008A5A23">
        <w:t>.</w:t>
      </w:r>
    </w:p>
    <w:tbl>
      <w:tblPr>
        <w:tblStyle w:val="ONRTable1"/>
        <w:tblW w:w="4540" w:type="pct"/>
        <w:tblInd w:w="851" w:type="dxa"/>
        <w:tblLook w:val="04A0" w:firstRow="1" w:lastRow="0" w:firstColumn="1" w:lastColumn="0" w:noHBand="0" w:noVBand="1"/>
      </w:tblPr>
      <w:tblGrid>
        <w:gridCol w:w="992"/>
        <w:gridCol w:w="2977"/>
        <w:gridCol w:w="713"/>
        <w:gridCol w:w="3506"/>
        <w:gridCol w:w="8"/>
      </w:tblGrid>
      <w:tr w:rsidR="00CC342C" w:rsidRPr="00CC342C" w14:paraId="28742FA0" w14:textId="77777777" w:rsidTr="002F1DFD">
        <w:trPr>
          <w:gridAfter w:val="1"/>
          <w:cnfStyle w:val="100000000000" w:firstRow="1" w:lastRow="0" w:firstColumn="0" w:lastColumn="0" w:oddVBand="0" w:evenVBand="0" w:oddHBand="0" w:evenHBand="0" w:firstRowFirstColumn="0" w:firstRowLastColumn="0" w:lastRowFirstColumn="0" w:lastRowLastColumn="0"/>
          <w:wAfter w:w="5" w:type="pct"/>
          <w:trHeight w:val="198"/>
        </w:trPr>
        <w:tc>
          <w:tcPr>
            <w:tcW w:w="2421" w:type="pct"/>
            <w:gridSpan w:val="2"/>
            <w:hideMark/>
          </w:tcPr>
          <w:p w14:paraId="16B60F6B" w14:textId="29893B60" w:rsidR="00D0257D" w:rsidRPr="00CC342C" w:rsidRDefault="00D0257D" w:rsidP="002F1DFD">
            <w:pPr>
              <w:spacing w:before="20" w:after="20" w:line="240" w:lineRule="auto"/>
              <w:jc w:val="center"/>
              <w:rPr>
                <w:rFonts w:cs="Arial"/>
                <w:szCs w:val="32"/>
                <w:lang w:eastAsia="en-GB"/>
              </w:rPr>
            </w:pPr>
            <w:r w:rsidRPr="00CC342C">
              <w:rPr>
                <w:rFonts w:cs="Arial"/>
                <w:kern w:val="24"/>
                <w:szCs w:val="32"/>
                <w:lang w:eastAsia="en-GB"/>
              </w:rPr>
              <w:t xml:space="preserve">Strategic </w:t>
            </w:r>
            <w:r w:rsidR="00CC342C">
              <w:rPr>
                <w:rFonts w:cs="Arial"/>
                <w:kern w:val="24"/>
                <w:szCs w:val="32"/>
                <w:lang w:eastAsia="en-GB"/>
              </w:rPr>
              <w:t>e</w:t>
            </w:r>
            <w:r w:rsidRPr="00CC342C">
              <w:rPr>
                <w:rFonts w:cs="Arial"/>
                <w:kern w:val="24"/>
                <w:szCs w:val="32"/>
                <w:lang w:eastAsia="en-GB"/>
              </w:rPr>
              <w:t>nablers</w:t>
            </w:r>
          </w:p>
        </w:tc>
        <w:tc>
          <w:tcPr>
            <w:tcW w:w="2574" w:type="pct"/>
            <w:gridSpan w:val="2"/>
            <w:hideMark/>
          </w:tcPr>
          <w:p w14:paraId="617A35F0" w14:textId="10B7A13A" w:rsidR="00D0257D" w:rsidRPr="00CC342C" w:rsidRDefault="00D0257D" w:rsidP="002F1DFD">
            <w:pPr>
              <w:spacing w:before="20" w:after="20" w:line="240" w:lineRule="auto"/>
              <w:jc w:val="center"/>
              <w:rPr>
                <w:rFonts w:cs="Arial"/>
                <w:szCs w:val="32"/>
                <w:lang w:eastAsia="en-GB"/>
              </w:rPr>
            </w:pPr>
            <w:r w:rsidRPr="00CC342C">
              <w:rPr>
                <w:rFonts w:cs="Arial"/>
                <w:kern w:val="24"/>
                <w:szCs w:val="32"/>
                <w:lang w:eastAsia="en-GB"/>
              </w:rPr>
              <w:t xml:space="preserve">Material </w:t>
            </w:r>
            <w:r w:rsidR="00CC342C">
              <w:rPr>
                <w:rFonts w:cs="Arial"/>
                <w:kern w:val="24"/>
                <w:szCs w:val="32"/>
                <w:lang w:eastAsia="en-GB"/>
              </w:rPr>
              <w:t>c</w:t>
            </w:r>
            <w:r w:rsidRPr="00CC342C">
              <w:rPr>
                <w:rFonts w:cs="Arial"/>
                <w:kern w:val="24"/>
                <w:szCs w:val="32"/>
                <w:lang w:eastAsia="en-GB"/>
              </w:rPr>
              <w:t>ontrols</w:t>
            </w:r>
          </w:p>
        </w:tc>
      </w:tr>
      <w:tr w:rsidR="006560FB" w:rsidRPr="008A5A23" w14:paraId="4B990587" w14:textId="77777777" w:rsidTr="002F1DFD">
        <w:trPr>
          <w:trHeight w:val="672"/>
        </w:trPr>
        <w:tc>
          <w:tcPr>
            <w:tcW w:w="605" w:type="pct"/>
            <w:hideMark/>
          </w:tcPr>
          <w:p w14:paraId="0C53D522" w14:textId="2300587E" w:rsidR="00D0257D" w:rsidRPr="00CC342C" w:rsidRDefault="00D0257D" w:rsidP="002F1DFD">
            <w:pPr>
              <w:spacing w:before="20" w:after="20" w:line="240" w:lineRule="auto"/>
              <w:rPr>
                <w:rFonts w:cs="Arial"/>
                <w:sz w:val="32"/>
                <w:szCs w:val="36"/>
                <w:lang w:eastAsia="en-GB"/>
              </w:rPr>
            </w:pPr>
            <w:r w:rsidRPr="00CC342C">
              <w:rPr>
                <w:rFonts w:cs="Arial"/>
                <w:b/>
                <w:bCs/>
                <w:kern w:val="24"/>
                <w:szCs w:val="28"/>
                <w:lang w:eastAsia="en-GB"/>
              </w:rPr>
              <w:t>FSE 1</w:t>
            </w:r>
          </w:p>
        </w:tc>
        <w:tc>
          <w:tcPr>
            <w:tcW w:w="1816" w:type="pct"/>
            <w:hideMark/>
          </w:tcPr>
          <w:p w14:paraId="07244230" w14:textId="0C534C5D" w:rsidR="00D0257D" w:rsidRPr="008A5A23" w:rsidRDefault="00D0257D" w:rsidP="002F1DFD">
            <w:pPr>
              <w:spacing w:before="20" w:after="20" w:line="240" w:lineRule="auto"/>
              <w:rPr>
                <w:rFonts w:cs="Arial"/>
                <w:sz w:val="32"/>
                <w:szCs w:val="36"/>
                <w:lang w:eastAsia="en-GB"/>
              </w:rPr>
            </w:pPr>
            <w:r w:rsidRPr="008A5A23">
              <w:rPr>
                <w:rFonts w:cs="Arial"/>
                <w:color w:val="000000"/>
                <w:kern w:val="24"/>
                <w:szCs w:val="28"/>
                <w:lang w:eastAsia="en-GB"/>
              </w:rPr>
              <w:t xml:space="preserve">Leadership and </w:t>
            </w:r>
            <w:r w:rsidR="00BF538C">
              <w:rPr>
                <w:rFonts w:cs="Arial"/>
                <w:color w:val="000000"/>
                <w:kern w:val="24"/>
                <w:szCs w:val="28"/>
                <w:lang w:eastAsia="en-GB"/>
              </w:rPr>
              <w:t>m</w:t>
            </w:r>
            <w:r w:rsidRPr="008A5A23">
              <w:rPr>
                <w:rFonts w:cs="Arial"/>
                <w:color w:val="000000"/>
                <w:kern w:val="24"/>
                <w:szCs w:val="28"/>
                <w:lang w:eastAsia="en-GB"/>
              </w:rPr>
              <w:t xml:space="preserve">anagement for </w:t>
            </w:r>
            <w:r w:rsidR="00BF538C">
              <w:rPr>
                <w:rFonts w:cs="Arial"/>
                <w:color w:val="000000"/>
                <w:kern w:val="24"/>
                <w:szCs w:val="28"/>
                <w:lang w:eastAsia="en-GB"/>
              </w:rPr>
              <w:t>NMACS</w:t>
            </w:r>
          </w:p>
        </w:tc>
        <w:tc>
          <w:tcPr>
            <w:tcW w:w="435" w:type="pct"/>
            <w:hideMark/>
          </w:tcPr>
          <w:p w14:paraId="150BCDD5" w14:textId="197E72A1" w:rsidR="00D0257D" w:rsidRPr="00CC342C" w:rsidRDefault="00D0257D" w:rsidP="002F1DFD">
            <w:pPr>
              <w:spacing w:before="20" w:after="20" w:line="240" w:lineRule="auto"/>
              <w:rPr>
                <w:rFonts w:cs="Arial"/>
                <w:sz w:val="32"/>
                <w:szCs w:val="36"/>
                <w:lang w:eastAsia="en-GB"/>
              </w:rPr>
            </w:pPr>
            <w:r w:rsidRPr="00CC342C">
              <w:rPr>
                <w:rFonts w:cs="Arial"/>
                <w:b/>
                <w:bCs/>
                <w:kern w:val="24"/>
                <w:szCs w:val="28"/>
                <w:lang w:eastAsia="en-GB"/>
              </w:rPr>
              <w:t>FSE 6</w:t>
            </w:r>
          </w:p>
        </w:tc>
        <w:tc>
          <w:tcPr>
            <w:tcW w:w="2144" w:type="pct"/>
            <w:gridSpan w:val="2"/>
            <w:hideMark/>
          </w:tcPr>
          <w:p w14:paraId="00E4262C" w14:textId="5FD74636" w:rsidR="00D0257D" w:rsidRPr="008A5A23" w:rsidRDefault="00D0257D" w:rsidP="002F1DFD">
            <w:pPr>
              <w:spacing w:before="20" w:after="20" w:line="240" w:lineRule="auto"/>
              <w:rPr>
                <w:rFonts w:cs="Arial"/>
                <w:sz w:val="32"/>
                <w:szCs w:val="36"/>
                <w:lang w:eastAsia="en-GB"/>
              </w:rPr>
            </w:pPr>
            <w:r w:rsidRPr="008A5A23">
              <w:rPr>
                <w:rFonts w:eastAsia="MS ??" w:cs="Arial"/>
                <w:color w:val="000000"/>
                <w:kern w:val="24"/>
                <w:szCs w:val="28"/>
                <w:lang w:eastAsia="en-GB"/>
              </w:rPr>
              <w:t xml:space="preserve">Measurement </w:t>
            </w:r>
            <w:r w:rsidR="00BF538C">
              <w:rPr>
                <w:rFonts w:eastAsia="MS ??" w:cs="Arial"/>
                <w:color w:val="000000"/>
                <w:kern w:val="24"/>
                <w:szCs w:val="28"/>
                <w:lang w:eastAsia="en-GB"/>
              </w:rPr>
              <w:t>p</w:t>
            </w:r>
            <w:r w:rsidRPr="008A5A23">
              <w:rPr>
                <w:rFonts w:eastAsia="MS ??" w:cs="Arial"/>
                <w:color w:val="000000"/>
                <w:kern w:val="24"/>
                <w:szCs w:val="28"/>
                <w:lang w:eastAsia="en-GB"/>
              </w:rPr>
              <w:t xml:space="preserve">rogramme and </w:t>
            </w:r>
            <w:r w:rsidR="00BF538C">
              <w:rPr>
                <w:rFonts w:eastAsia="MS ??" w:cs="Arial"/>
                <w:color w:val="000000"/>
                <w:kern w:val="24"/>
                <w:szCs w:val="28"/>
                <w:lang w:eastAsia="en-GB"/>
              </w:rPr>
              <w:t>c</w:t>
            </w:r>
            <w:r w:rsidRPr="008A5A23">
              <w:rPr>
                <w:rFonts w:eastAsia="MS ??" w:cs="Arial"/>
                <w:color w:val="000000"/>
                <w:kern w:val="24"/>
                <w:szCs w:val="28"/>
                <w:lang w:eastAsia="en-GB"/>
              </w:rPr>
              <w:t>ontrol</w:t>
            </w:r>
          </w:p>
        </w:tc>
      </w:tr>
      <w:tr w:rsidR="006560FB" w:rsidRPr="008A5A23" w14:paraId="4B5C7907" w14:textId="77777777" w:rsidTr="002F1DFD">
        <w:trPr>
          <w:trHeight w:val="672"/>
        </w:trPr>
        <w:tc>
          <w:tcPr>
            <w:tcW w:w="605" w:type="pct"/>
            <w:hideMark/>
          </w:tcPr>
          <w:p w14:paraId="4875F7F1" w14:textId="5F4F909F" w:rsidR="00D0257D" w:rsidRPr="00CC342C" w:rsidRDefault="00D0257D" w:rsidP="002F1DFD">
            <w:pPr>
              <w:spacing w:before="20" w:after="20" w:line="240" w:lineRule="auto"/>
              <w:rPr>
                <w:rFonts w:cs="Arial"/>
                <w:sz w:val="32"/>
                <w:szCs w:val="36"/>
                <w:lang w:eastAsia="en-GB"/>
              </w:rPr>
            </w:pPr>
            <w:r w:rsidRPr="00CC342C">
              <w:rPr>
                <w:rFonts w:cs="Arial"/>
                <w:b/>
                <w:bCs/>
                <w:kern w:val="24"/>
                <w:szCs w:val="28"/>
                <w:lang w:eastAsia="en-GB"/>
              </w:rPr>
              <w:t>FSE 2</w:t>
            </w:r>
          </w:p>
        </w:tc>
        <w:tc>
          <w:tcPr>
            <w:tcW w:w="1816" w:type="pct"/>
          </w:tcPr>
          <w:p w14:paraId="70B5AD11" w14:textId="65EA041B" w:rsidR="00D0257D" w:rsidRPr="008A5A23" w:rsidRDefault="00D0257D" w:rsidP="002F1DFD">
            <w:pPr>
              <w:spacing w:before="20" w:after="20" w:line="240" w:lineRule="auto"/>
              <w:rPr>
                <w:rFonts w:cs="Arial"/>
                <w:szCs w:val="36"/>
                <w:lang w:eastAsia="en-GB"/>
              </w:rPr>
            </w:pPr>
            <w:r w:rsidRPr="008A5A23">
              <w:rPr>
                <w:rFonts w:cs="Arial"/>
                <w:szCs w:val="36"/>
                <w:lang w:eastAsia="en-GB"/>
              </w:rPr>
              <w:t xml:space="preserve">Organisational </w:t>
            </w:r>
            <w:r w:rsidR="00BF538C">
              <w:rPr>
                <w:rFonts w:cs="Arial"/>
                <w:szCs w:val="36"/>
                <w:lang w:eastAsia="en-GB"/>
              </w:rPr>
              <w:t>c</w:t>
            </w:r>
            <w:r w:rsidRPr="008A5A23">
              <w:rPr>
                <w:rFonts w:cs="Arial"/>
                <w:szCs w:val="36"/>
                <w:lang w:eastAsia="en-GB"/>
              </w:rPr>
              <w:t>ulture</w:t>
            </w:r>
          </w:p>
        </w:tc>
        <w:tc>
          <w:tcPr>
            <w:tcW w:w="435" w:type="pct"/>
            <w:hideMark/>
          </w:tcPr>
          <w:p w14:paraId="04BD6130" w14:textId="7CF68CA4" w:rsidR="00D0257D" w:rsidRPr="00CC342C" w:rsidRDefault="00D0257D" w:rsidP="002F1DFD">
            <w:pPr>
              <w:spacing w:before="20" w:after="20" w:line="240" w:lineRule="auto"/>
              <w:rPr>
                <w:rFonts w:cs="Arial"/>
                <w:sz w:val="32"/>
                <w:szCs w:val="36"/>
                <w:lang w:eastAsia="en-GB"/>
              </w:rPr>
            </w:pPr>
            <w:r w:rsidRPr="00CC342C">
              <w:rPr>
                <w:rFonts w:cs="Arial"/>
                <w:b/>
                <w:bCs/>
                <w:kern w:val="24"/>
                <w:szCs w:val="28"/>
                <w:lang w:eastAsia="en-GB"/>
              </w:rPr>
              <w:t>FSE 7</w:t>
            </w:r>
          </w:p>
        </w:tc>
        <w:tc>
          <w:tcPr>
            <w:tcW w:w="2144" w:type="pct"/>
            <w:gridSpan w:val="2"/>
            <w:hideMark/>
          </w:tcPr>
          <w:p w14:paraId="7046133A" w14:textId="5D405884" w:rsidR="00D0257D" w:rsidRPr="008A5A23" w:rsidRDefault="00D0257D" w:rsidP="002F1DFD">
            <w:pPr>
              <w:spacing w:before="20" w:after="20" w:line="240" w:lineRule="auto"/>
              <w:rPr>
                <w:rFonts w:cs="Arial"/>
                <w:sz w:val="32"/>
                <w:szCs w:val="36"/>
                <w:lang w:eastAsia="en-GB"/>
              </w:rPr>
            </w:pPr>
            <w:r w:rsidRPr="008A5A23">
              <w:rPr>
                <w:rFonts w:cs="Arial"/>
                <w:color w:val="000000"/>
                <w:kern w:val="24"/>
                <w:szCs w:val="28"/>
                <w:lang w:eastAsia="en-GB"/>
              </w:rPr>
              <w:t xml:space="preserve">Nuclear </w:t>
            </w:r>
            <w:r w:rsidR="00BF538C">
              <w:rPr>
                <w:rFonts w:cs="Arial"/>
                <w:color w:val="000000"/>
                <w:kern w:val="24"/>
                <w:szCs w:val="28"/>
                <w:lang w:eastAsia="en-GB"/>
              </w:rPr>
              <w:t>m</w:t>
            </w:r>
            <w:r w:rsidRPr="008A5A23">
              <w:rPr>
                <w:rFonts w:cs="Arial"/>
                <w:color w:val="000000"/>
                <w:kern w:val="24"/>
                <w:szCs w:val="28"/>
                <w:lang w:eastAsia="en-GB"/>
              </w:rPr>
              <w:t xml:space="preserve">aterial </w:t>
            </w:r>
            <w:r w:rsidR="00BF538C">
              <w:rPr>
                <w:rFonts w:cs="Arial"/>
                <w:color w:val="000000"/>
                <w:kern w:val="24"/>
                <w:szCs w:val="28"/>
                <w:lang w:eastAsia="en-GB"/>
              </w:rPr>
              <w:t>t</w:t>
            </w:r>
            <w:r w:rsidRPr="008A5A23">
              <w:rPr>
                <w:rFonts w:cs="Arial"/>
                <w:color w:val="000000"/>
                <w:kern w:val="24"/>
                <w:szCs w:val="28"/>
                <w:lang w:eastAsia="en-GB"/>
              </w:rPr>
              <w:t>racking</w:t>
            </w:r>
          </w:p>
        </w:tc>
      </w:tr>
      <w:tr w:rsidR="006560FB" w:rsidRPr="008A5A23" w14:paraId="062B0891" w14:textId="77777777" w:rsidTr="002F1DFD">
        <w:trPr>
          <w:trHeight w:val="672"/>
        </w:trPr>
        <w:tc>
          <w:tcPr>
            <w:tcW w:w="605" w:type="pct"/>
            <w:hideMark/>
          </w:tcPr>
          <w:p w14:paraId="359BDD2E" w14:textId="0A6BFC1B" w:rsidR="00D0257D" w:rsidRPr="00CC342C" w:rsidRDefault="00D0257D" w:rsidP="002F1DFD">
            <w:pPr>
              <w:spacing w:before="20" w:after="20" w:line="240" w:lineRule="auto"/>
              <w:rPr>
                <w:rFonts w:cs="Arial"/>
                <w:sz w:val="32"/>
                <w:szCs w:val="36"/>
                <w:lang w:eastAsia="en-GB"/>
              </w:rPr>
            </w:pPr>
            <w:r w:rsidRPr="00CC342C">
              <w:rPr>
                <w:rFonts w:cs="Arial"/>
                <w:b/>
                <w:bCs/>
                <w:kern w:val="24"/>
                <w:szCs w:val="28"/>
                <w:lang w:eastAsia="en-GB"/>
              </w:rPr>
              <w:t>FSE 3</w:t>
            </w:r>
          </w:p>
        </w:tc>
        <w:tc>
          <w:tcPr>
            <w:tcW w:w="1816" w:type="pct"/>
            <w:hideMark/>
          </w:tcPr>
          <w:p w14:paraId="37810D2C" w14:textId="22D3D5C5" w:rsidR="00D0257D" w:rsidRPr="008A5A23" w:rsidRDefault="00D0257D" w:rsidP="002F1DFD">
            <w:pPr>
              <w:spacing w:before="20" w:after="20" w:line="240" w:lineRule="auto"/>
              <w:rPr>
                <w:rFonts w:cs="Arial"/>
                <w:sz w:val="32"/>
                <w:szCs w:val="36"/>
                <w:lang w:eastAsia="en-GB"/>
              </w:rPr>
            </w:pPr>
            <w:r w:rsidRPr="008A5A23">
              <w:rPr>
                <w:rFonts w:cs="Arial"/>
                <w:color w:val="000000"/>
                <w:kern w:val="24"/>
                <w:szCs w:val="28"/>
                <w:lang w:eastAsia="en-GB"/>
              </w:rPr>
              <w:t xml:space="preserve">Competence </w:t>
            </w:r>
            <w:r w:rsidR="00BF538C">
              <w:rPr>
                <w:rFonts w:cs="Arial"/>
                <w:color w:val="000000"/>
                <w:kern w:val="24"/>
                <w:szCs w:val="28"/>
                <w:lang w:eastAsia="en-GB"/>
              </w:rPr>
              <w:t>m</w:t>
            </w:r>
            <w:r w:rsidRPr="008A5A23">
              <w:rPr>
                <w:rFonts w:cs="Arial"/>
                <w:color w:val="000000"/>
                <w:kern w:val="24"/>
                <w:szCs w:val="28"/>
                <w:lang w:eastAsia="en-GB"/>
              </w:rPr>
              <w:t>anagement</w:t>
            </w:r>
          </w:p>
        </w:tc>
        <w:tc>
          <w:tcPr>
            <w:tcW w:w="435" w:type="pct"/>
            <w:hideMark/>
          </w:tcPr>
          <w:p w14:paraId="6CE31431" w14:textId="16274E61" w:rsidR="00D0257D" w:rsidRPr="00CC342C" w:rsidRDefault="00D0257D" w:rsidP="002F1DFD">
            <w:pPr>
              <w:spacing w:before="20" w:after="20" w:line="240" w:lineRule="auto"/>
              <w:rPr>
                <w:rFonts w:cs="Arial"/>
                <w:sz w:val="32"/>
                <w:szCs w:val="36"/>
                <w:lang w:eastAsia="en-GB"/>
              </w:rPr>
            </w:pPr>
            <w:r w:rsidRPr="00CC342C">
              <w:rPr>
                <w:rFonts w:cs="Arial"/>
                <w:b/>
                <w:bCs/>
                <w:kern w:val="24"/>
                <w:szCs w:val="28"/>
                <w:lang w:eastAsia="en-GB"/>
              </w:rPr>
              <w:t>FSE 8</w:t>
            </w:r>
          </w:p>
        </w:tc>
        <w:tc>
          <w:tcPr>
            <w:tcW w:w="2144" w:type="pct"/>
            <w:gridSpan w:val="2"/>
            <w:hideMark/>
          </w:tcPr>
          <w:p w14:paraId="5E8A9961" w14:textId="1D86094E" w:rsidR="00D0257D" w:rsidRPr="008A5A23" w:rsidRDefault="00D0257D" w:rsidP="002F1DFD">
            <w:pPr>
              <w:spacing w:before="20" w:after="20" w:line="240" w:lineRule="auto"/>
              <w:rPr>
                <w:rFonts w:cs="Arial"/>
                <w:sz w:val="32"/>
                <w:szCs w:val="36"/>
                <w:lang w:eastAsia="en-GB"/>
              </w:rPr>
            </w:pPr>
            <w:r w:rsidRPr="003D3FAD">
              <w:rPr>
                <w:rFonts w:cs="Arial"/>
                <w:color w:val="000000"/>
                <w:kern w:val="24"/>
                <w:szCs w:val="28"/>
                <w:lang w:eastAsia="en-GB"/>
              </w:rPr>
              <w:t xml:space="preserve">Data </w:t>
            </w:r>
            <w:r w:rsidR="00BF538C">
              <w:rPr>
                <w:rFonts w:cs="Arial"/>
                <w:color w:val="000000"/>
                <w:kern w:val="24"/>
                <w:szCs w:val="28"/>
                <w:lang w:eastAsia="en-GB"/>
              </w:rPr>
              <w:t>p</w:t>
            </w:r>
            <w:r w:rsidRPr="003D3FAD">
              <w:rPr>
                <w:rFonts w:cs="Arial"/>
                <w:color w:val="000000"/>
                <w:kern w:val="24"/>
                <w:szCs w:val="28"/>
                <w:lang w:eastAsia="en-GB"/>
              </w:rPr>
              <w:t>rocessing</w:t>
            </w:r>
            <w:r w:rsidRPr="008A5A23">
              <w:rPr>
                <w:rFonts w:cs="Arial"/>
                <w:color w:val="000000"/>
                <w:kern w:val="24"/>
                <w:szCs w:val="28"/>
                <w:lang w:eastAsia="en-GB"/>
              </w:rPr>
              <w:t xml:space="preserve"> and </w:t>
            </w:r>
            <w:r w:rsidR="00BF538C">
              <w:rPr>
                <w:rFonts w:cs="Arial"/>
                <w:color w:val="000000"/>
                <w:kern w:val="24"/>
                <w:szCs w:val="28"/>
                <w:lang w:eastAsia="en-GB"/>
              </w:rPr>
              <w:t>c</w:t>
            </w:r>
            <w:r w:rsidRPr="008A5A23">
              <w:rPr>
                <w:rFonts w:cs="Arial"/>
                <w:color w:val="000000"/>
                <w:kern w:val="24"/>
                <w:szCs w:val="28"/>
                <w:lang w:eastAsia="en-GB"/>
              </w:rPr>
              <w:t>ontrol</w:t>
            </w:r>
          </w:p>
        </w:tc>
      </w:tr>
      <w:tr w:rsidR="006560FB" w:rsidRPr="008A5A23" w14:paraId="0ACBCEF1" w14:textId="77777777" w:rsidTr="002F1DFD">
        <w:trPr>
          <w:trHeight w:val="672"/>
        </w:trPr>
        <w:tc>
          <w:tcPr>
            <w:tcW w:w="605" w:type="pct"/>
            <w:hideMark/>
          </w:tcPr>
          <w:p w14:paraId="3BF44C7D" w14:textId="6BB35134" w:rsidR="00D0257D" w:rsidRPr="00CC342C" w:rsidRDefault="00D0257D" w:rsidP="002F1DFD">
            <w:pPr>
              <w:spacing w:before="20" w:after="20" w:line="240" w:lineRule="auto"/>
              <w:rPr>
                <w:rFonts w:cs="Arial"/>
                <w:sz w:val="32"/>
                <w:szCs w:val="36"/>
                <w:lang w:eastAsia="en-GB"/>
              </w:rPr>
            </w:pPr>
            <w:r w:rsidRPr="00CC342C">
              <w:rPr>
                <w:rFonts w:cs="Arial"/>
                <w:b/>
                <w:bCs/>
                <w:kern w:val="24"/>
                <w:szCs w:val="28"/>
                <w:lang w:eastAsia="en-GB"/>
              </w:rPr>
              <w:t>FSE 4</w:t>
            </w:r>
          </w:p>
        </w:tc>
        <w:tc>
          <w:tcPr>
            <w:tcW w:w="1816" w:type="pct"/>
            <w:hideMark/>
          </w:tcPr>
          <w:p w14:paraId="26271886" w14:textId="79A1C479" w:rsidR="00D0257D" w:rsidRPr="008A5A23" w:rsidRDefault="00D0257D" w:rsidP="002F1DFD">
            <w:pPr>
              <w:spacing w:before="20" w:after="20" w:line="240" w:lineRule="auto"/>
              <w:rPr>
                <w:rFonts w:cs="Arial"/>
                <w:sz w:val="32"/>
                <w:szCs w:val="36"/>
                <w:lang w:eastAsia="en-GB"/>
              </w:rPr>
            </w:pPr>
            <w:r w:rsidRPr="008A5A23">
              <w:rPr>
                <w:rFonts w:eastAsia="MS ??" w:cs="Arial"/>
                <w:color w:val="000000"/>
                <w:kern w:val="24"/>
                <w:szCs w:val="28"/>
                <w:lang w:eastAsia="en-GB"/>
              </w:rPr>
              <w:t xml:space="preserve">Reporting, </w:t>
            </w:r>
            <w:r w:rsidR="00BF538C">
              <w:rPr>
                <w:rFonts w:eastAsia="MS ??" w:cs="Arial"/>
                <w:color w:val="000000"/>
                <w:kern w:val="24"/>
                <w:szCs w:val="28"/>
                <w:lang w:eastAsia="en-GB"/>
              </w:rPr>
              <w:t>a</w:t>
            </w:r>
            <w:r w:rsidRPr="003D3FAD">
              <w:rPr>
                <w:rFonts w:eastAsia="MS ??" w:cs="Arial"/>
                <w:color w:val="000000"/>
                <w:kern w:val="24"/>
                <w:szCs w:val="28"/>
                <w:lang w:eastAsia="en-GB"/>
              </w:rPr>
              <w:t>nomalies</w:t>
            </w:r>
            <w:r w:rsidRPr="008A5A23">
              <w:rPr>
                <w:rFonts w:eastAsia="MS ??" w:cs="Arial"/>
                <w:color w:val="000000"/>
                <w:kern w:val="24"/>
                <w:szCs w:val="28"/>
                <w:lang w:eastAsia="en-GB"/>
              </w:rPr>
              <w:t xml:space="preserve">, and </w:t>
            </w:r>
            <w:r w:rsidR="00BF538C">
              <w:rPr>
                <w:rFonts w:eastAsia="MS ??" w:cs="Arial"/>
                <w:color w:val="000000"/>
                <w:kern w:val="24"/>
                <w:szCs w:val="28"/>
                <w:lang w:eastAsia="en-GB"/>
              </w:rPr>
              <w:t>i</w:t>
            </w:r>
            <w:r w:rsidRPr="008A5A23">
              <w:rPr>
                <w:rFonts w:eastAsia="MS ??" w:cs="Arial"/>
                <w:color w:val="000000"/>
                <w:kern w:val="24"/>
                <w:szCs w:val="28"/>
                <w:lang w:eastAsia="en-GB"/>
              </w:rPr>
              <w:t>nvestigations</w:t>
            </w:r>
          </w:p>
        </w:tc>
        <w:tc>
          <w:tcPr>
            <w:tcW w:w="435" w:type="pct"/>
            <w:hideMark/>
          </w:tcPr>
          <w:p w14:paraId="44E4A099" w14:textId="56EB2640" w:rsidR="00D0257D" w:rsidRPr="00CC342C" w:rsidRDefault="00D0257D" w:rsidP="002F1DFD">
            <w:pPr>
              <w:spacing w:before="20" w:after="20" w:line="240" w:lineRule="auto"/>
              <w:rPr>
                <w:rFonts w:cs="Arial"/>
                <w:sz w:val="32"/>
                <w:szCs w:val="36"/>
                <w:lang w:eastAsia="en-GB"/>
              </w:rPr>
            </w:pPr>
            <w:r w:rsidRPr="00CC342C">
              <w:rPr>
                <w:rFonts w:cs="Arial"/>
                <w:b/>
                <w:bCs/>
                <w:kern w:val="24"/>
                <w:szCs w:val="28"/>
                <w:lang w:eastAsia="en-GB"/>
              </w:rPr>
              <w:t>FSE 9</w:t>
            </w:r>
          </w:p>
        </w:tc>
        <w:tc>
          <w:tcPr>
            <w:tcW w:w="2144" w:type="pct"/>
            <w:gridSpan w:val="2"/>
            <w:hideMark/>
          </w:tcPr>
          <w:p w14:paraId="11F1F835" w14:textId="1824F3F5" w:rsidR="00D0257D" w:rsidRPr="003D3FAD" w:rsidRDefault="00D0257D" w:rsidP="002F1DFD">
            <w:pPr>
              <w:spacing w:before="20" w:after="20" w:line="240" w:lineRule="auto"/>
              <w:rPr>
                <w:rFonts w:cs="Arial"/>
                <w:sz w:val="32"/>
                <w:szCs w:val="36"/>
                <w:lang w:eastAsia="en-GB"/>
              </w:rPr>
            </w:pPr>
            <w:r w:rsidRPr="003D3FAD">
              <w:rPr>
                <w:rFonts w:cs="Arial"/>
                <w:color w:val="000000"/>
                <w:kern w:val="24"/>
                <w:szCs w:val="28"/>
                <w:lang w:eastAsia="en-GB"/>
              </w:rPr>
              <w:t xml:space="preserve">Material </w:t>
            </w:r>
            <w:r w:rsidR="00BF538C">
              <w:rPr>
                <w:rFonts w:cs="Arial"/>
                <w:color w:val="000000"/>
                <w:kern w:val="24"/>
                <w:szCs w:val="28"/>
                <w:lang w:eastAsia="en-GB"/>
              </w:rPr>
              <w:t>b</w:t>
            </w:r>
            <w:r w:rsidRPr="003D3FAD">
              <w:rPr>
                <w:rFonts w:cs="Arial"/>
                <w:color w:val="000000"/>
                <w:kern w:val="24"/>
                <w:szCs w:val="28"/>
                <w:lang w:eastAsia="en-GB"/>
              </w:rPr>
              <w:t>alance</w:t>
            </w:r>
          </w:p>
        </w:tc>
      </w:tr>
      <w:tr w:rsidR="006560FB" w:rsidRPr="008A5A23" w14:paraId="75BE8463" w14:textId="77777777" w:rsidTr="002F1DFD">
        <w:trPr>
          <w:trHeight w:val="672"/>
        </w:trPr>
        <w:tc>
          <w:tcPr>
            <w:tcW w:w="605" w:type="pct"/>
            <w:hideMark/>
          </w:tcPr>
          <w:p w14:paraId="47CEA42E" w14:textId="593F16F9" w:rsidR="00D0257D" w:rsidRPr="00CC342C" w:rsidRDefault="00D0257D" w:rsidP="002F1DFD">
            <w:pPr>
              <w:spacing w:before="20" w:after="20" w:line="240" w:lineRule="auto"/>
              <w:rPr>
                <w:rFonts w:cs="Arial"/>
                <w:sz w:val="32"/>
                <w:szCs w:val="36"/>
                <w:lang w:eastAsia="en-GB"/>
              </w:rPr>
            </w:pPr>
            <w:r w:rsidRPr="00CC342C">
              <w:rPr>
                <w:rFonts w:cs="Arial"/>
                <w:b/>
                <w:bCs/>
                <w:kern w:val="24"/>
                <w:szCs w:val="28"/>
                <w:lang w:eastAsia="en-GB"/>
              </w:rPr>
              <w:t>FSE 5</w:t>
            </w:r>
          </w:p>
        </w:tc>
        <w:tc>
          <w:tcPr>
            <w:tcW w:w="1816" w:type="pct"/>
            <w:hideMark/>
          </w:tcPr>
          <w:p w14:paraId="5D7D4E21" w14:textId="23E9F9CC" w:rsidR="00D0257D" w:rsidRPr="008A5A23" w:rsidRDefault="00D0257D" w:rsidP="002F1DFD">
            <w:pPr>
              <w:spacing w:before="20" w:after="20" w:line="240" w:lineRule="auto"/>
              <w:rPr>
                <w:rFonts w:cs="Arial"/>
                <w:sz w:val="32"/>
                <w:szCs w:val="36"/>
                <w:lang w:eastAsia="en-GB"/>
              </w:rPr>
            </w:pPr>
            <w:r w:rsidRPr="008A5A23">
              <w:rPr>
                <w:rFonts w:cs="Arial"/>
                <w:color w:val="000000"/>
                <w:kern w:val="24"/>
                <w:szCs w:val="28"/>
                <w:lang w:eastAsia="en-GB"/>
              </w:rPr>
              <w:t xml:space="preserve">Reliability, </w:t>
            </w:r>
            <w:r w:rsidR="00BF538C">
              <w:rPr>
                <w:rFonts w:cs="Arial"/>
                <w:color w:val="000000"/>
                <w:kern w:val="24"/>
                <w:szCs w:val="28"/>
                <w:lang w:eastAsia="en-GB"/>
              </w:rPr>
              <w:t>r</w:t>
            </w:r>
            <w:r w:rsidRPr="008A5A23">
              <w:rPr>
                <w:rFonts w:cs="Arial"/>
                <w:color w:val="000000"/>
                <w:kern w:val="24"/>
                <w:szCs w:val="28"/>
                <w:lang w:eastAsia="en-GB"/>
              </w:rPr>
              <w:t xml:space="preserve">esilience, and </w:t>
            </w:r>
            <w:r w:rsidR="00BF538C">
              <w:rPr>
                <w:rFonts w:cs="Arial"/>
                <w:color w:val="000000"/>
                <w:kern w:val="24"/>
                <w:szCs w:val="28"/>
                <w:lang w:eastAsia="en-GB"/>
              </w:rPr>
              <w:t>s</w:t>
            </w:r>
            <w:r w:rsidRPr="008A5A23">
              <w:rPr>
                <w:rFonts w:cs="Arial"/>
                <w:color w:val="000000"/>
                <w:kern w:val="24"/>
                <w:szCs w:val="28"/>
                <w:lang w:eastAsia="en-GB"/>
              </w:rPr>
              <w:t>ustainability</w:t>
            </w:r>
          </w:p>
        </w:tc>
        <w:tc>
          <w:tcPr>
            <w:tcW w:w="435" w:type="pct"/>
            <w:hideMark/>
          </w:tcPr>
          <w:p w14:paraId="2B2B2487" w14:textId="654659AD" w:rsidR="00D0257D" w:rsidRPr="00CC342C" w:rsidRDefault="00D0257D" w:rsidP="002F1DFD">
            <w:pPr>
              <w:spacing w:before="20" w:after="20" w:line="240" w:lineRule="auto"/>
              <w:rPr>
                <w:rFonts w:cs="Arial"/>
                <w:sz w:val="32"/>
                <w:szCs w:val="36"/>
                <w:lang w:eastAsia="en-GB"/>
              </w:rPr>
            </w:pPr>
            <w:r w:rsidRPr="00CC342C">
              <w:rPr>
                <w:rFonts w:cs="Arial"/>
                <w:b/>
                <w:bCs/>
                <w:kern w:val="24"/>
                <w:szCs w:val="28"/>
                <w:lang w:eastAsia="en-GB"/>
              </w:rPr>
              <w:t>FSE 10</w:t>
            </w:r>
          </w:p>
        </w:tc>
        <w:tc>
          <w:tcPr>
            <w:tcW w:w="2144" w:type="pct"/>
            <w:gridSpan w:val="2"/>
            <w:hideMark/>
          </w:tcPr>
          <w:p w14:paraId="31250F08" w14:textId="04BFB916" w:rsidR="00D0257D" w:rsidRPr="008A5A23" w:rsidRDefault="00D0257D" w:rsidP="002F1DFD">
            <w:pPr>
              <w:spacing w:before="20" w:after="20" w:line="240" w:lineRule="auto"/>
              <w:rPr>
                <w:rFonts w:cs="Arial"/>
                <w:sz w:val="32"/>
                <w:szCs w:val="36"/>
                <w:lang w:eastAsia="en-GB"/>
              </w:rPr>
            </w:pPr>
            <w:r w:rsidRPr="008A5A23">
              <w:rPr>
                <w:rFonts w:eastAsia="MS ??" w:cs="Arial"/>
                <w:color w:val="000000"/>
                <w:kern w:val="24"/>
                <w:szCs w:val="28"/>
                <w:lang w:eastAsia="en-GB"/>
              </w:rPr>
              <w:t xml:space="preserve">Quality </w:t>
            </w:r>
            <w:r w:rsidR="00BF538C">
              <w:rPr>
                <w:rFonts w:eastAsia="MS ??" w:cs="Arial"/>
                <w:color w:val="000000"/>
                <w:kern w:val="24"/>
                <w:szCs w:val="28"/>
                <w:lang w:eastAsia="en-GB"/>
              </w:rPr>
              <w:t>a</w:t>
            </w:r>
            <w:r w:rsidRPr="008A5A23">
              <w:rPr>
                <w:rFonts w:eastAsia="MS ??" w:cs="Arial"/>
                <w:color w:val="000000"/>
                <w:kern w:val="24"/>
                <w:szCs w:val="28"/>
                <w:lang w:eastAsia="en-GB"/>
              </w:rPr>
              <w:t xml:space="preserve">ssurance and </w:t>
            </w:r>
            <w:r w:rsidR="00BF538C">
              <w:rPr>
                <w:rFonts w:eastAsia="MS ??" w:cs="Arial"/>
                <w:color w:val="000000"/>
                <w:kern w:val="24"/>
                <w:szCs w:val="28"/>
                <w:lang w:eastAsia="en-GB"/>
              </w:rPr>
              <w:t>c</w:t>
            </w:r>
            <w:r w:rsidRPr="008A5A23">
              <w:rPr>
                <w:rFonts w:eastAsia="MS ??" w:cs="Arial"/>
                <w:color w:val="000000"/>
                <w:kern w:val="24"/>
                <w:szCs w:val="28"/>
                <w:lang w:eastAsia="en-GB"/>
              </w:rPr>
              <w:t xml:space="preserve">ontrol for </w:t>
            </w:r>
            <w:r w:rsidR="00BF538C">
              <w:rPr>
                <w:rFonts w:cs="Arial"/>
                <w:color w:val="000000"/>
                <w:kern w:val="24"/>
                <w:szCs w:val="28"/>
                <w:lang w:eastAsia="en-GB"/>
              </w:rPr>
              <w:t>NMACS</w:t>
            </w:r>
          </w:p>
        </w:tc>
      </w:tr>
    </w:tbl>
    <w:p w14:paraId="28E9CC0B" w14:textId="77777777" w:rsidR="00D0257D" w:rsidRPr="008A5A23" w:rsidRDefault="00D0257D" w:rsidP="00CC342C">
      <w:pPr>
        <w:pStyle w:val="NumberedPara"/>
        <w:numPr>
          <w:ilvl w:val="0"/>
          <w:numId w:val="0"/>
        </w:numPr>
        <w:ind w:left="792"/>
      </w:pPr>
    </w:p>
    <w:p w14:paraId="399D0331" w14:textId="77777777" w:rsidR="00CC342C" w:rsidRDefault="00CC342C" w:rsidP="00D0257D">
      <w:pPr>
        <w:pStyle w:val="Heading1"/>
        <w:sectPr w:rsidR="00CC342C" w:rsidSect="00D0257D">
          <w:pgSz w:w="11906" w:h="16838"/>
          <w:pgMar w:top="1440" w:right="1440" w:bottom="1440" w:left="1440" w:header="708" w:footer="708" w:gutter="0"/>
          <w:cols w:space="708"/>
          <w:docGrid w:linePitch="360"/>
        </w:sectPr>
      </w:pPr>
      <w:bookmarkStart w:id="15" w:name="_Toc94860793"/>
    </w:p>
    <w:p w14:paraId="72004684" w14:textId="54F4D09D" w:rsidR="00D0257D" w:rsidRPr="008A5A23" w:rsidRDefault="00D0257D" w:rsidP="00D0257D">
      <w:pPr>
        <w:pStyle w:val="Heading1"/>
      </w:pPr>
      <w:bookmarkStart w:id="16" w:name="_Ref189131384"/>
      <w:bookmarkStart w:id="17" w:name="_Toc236043934"/>
      <w:r w:rsidRPr="003D3FAD">
        <w:lastRenderedPageBreak/>
        <w:t>NMACS</w:t>
      </w:r>
      <w:r w:rsidRPr="008A5A23">
        <w:t xml:space="preserve"> </w:t>
      </w:r>
      <w:r w:rsidR="00CC342C">
        <w:t>e</w:t>
      </w:r>
      <w:r w:rsidRPr="008A5A23">
        <w:t>xpectations</w:t>
      </w:r>
      <w:bookmarkEnd w:id="15"/>
      <w:bookmarkEnd w:id="16"/>
      <w:bookmarkEnd w:id="17"/>
      <w:r w:rsidRPr="008A5A23">
        <w:t xml:space="preserve"> </w:t>
      </w:r>
    </w:p>
    <w:p w14:paraId="0F9E3449" w14:textId="6D51E569" w:rsidR="00D0257D" w:rsidRPr="008A5A23" w:rsidRDefault="00D0257D" w:rsidP="00226E93">
      <w:pPr>
        <w:pStyle w:val="NumberedPara"/>
        <w:tabs>
          <w:tab w:val="left" w:pos="5245"/>
        </w:tabs>
      </w:pPr>
      <w:r w:rsidRPr="008A5A23">
        <w:t xml:space="preserve">The expectations in this section enable the effective delivery of </w:t>
      </w:r>
      <w:r w:rsidRPr="003D3FAD">
        <w:t>NMACS</w:t>
      </w:r>
      <w:r w:rsidRPr="008A5A23">
        <w:t xml:space="preserve">. Inspectors should use these expectations proportionately, including by consideration of the factors summarised at paragraph </w:t>
      </w:r>
      <w:r w:rsidR="00226E93">
        <w:fldChar w:fldCharType="begin"/>
      </w:r>
      <w:r w:rsidR="00226E93">
        <w:instrText xml:space="preserve"> REF _Ref189131609 \r \h </w:instrText>
      </w:r>
      <w:r w:rsidR="00226E93">
        <w:fldChar w:fldCharType="separate"/>
      </w:r>
      <w:r w:rsidR="00226E93">
        <w:rPr>
          <w:cs/>
        </w:rPr>
        <w:t>‎</w:t>
      </w:r>
      <w:r w:rsidR="00226E93">
        <w:t>20</w:t>
      </w:r>
      <w:r w:rsidR="00226E93">
        <w:fldChar w:fldCharType="end"/>
      </w:r>
      <w:r w:rsidRPr="008A5A23">
        <w:t xml:space="preserve">. </w:t>
      </w:r>
    </w:p>
    <w:p w14:paraId="43489196" w14:textId="77777777" w:rsidR="00D0257D" w:rsidRPr="008A5A23" w:rsidRDefault="00D0257D" w:rsidP="00CC342C">
      <w:pPr>
        <w:pStyle w:val="NumberedPara"/>
      </w:pPr>
      <w:r w:rsidRPr="008A5A23">
        <w:t>Each FSE has an associated MACE or MACEs, which provide detail and set the outcomes to be achieved for that FSE. As the MACEs for different FSEs are inter-connected, there is some overlap between the expectations. Therefore, it is necessary for them to be considered as a whole and delivered via an integrated approach.</w:t>
      </w:r>
    </w:p>
    <w:p w14:paraId="520602C1" w14:textId="5B0D6F64" w:rsidR="00D0257D" w:rsidRPr="008A5A23" w:rsidRDefault="00D0257D" w:rsidP="00D0257D">
      <w:pPr>
        <w:pStyle w:val="Heading2"/>
      </w:pPr>
      <w:bookmarkStart w:id="18" w:name="_Toc94860794"/>
      <w:bookmarkStart w:id="19" w:name="_Toc236043935"/>
      <w:r w:rsidRPr="008A5A23">
        <w:t xml:space="preserve">FSE 1 – Leadership and </w:t>
      </w:r>
      <w:r w:rsidR="00CC342C">
        <w:t>m</w:t>
      </w:r>
      <w:r w:rsidRPr="008A5A23">
        <w:t xml:space="preserve">anagement for </w:t>
      </w:r>
      <w:r w:rsidRPr="003D3FAD">
        <w:t>NMACS</w:t>
      </w:r>
      <w:bookmarkEnd w:id="18"/>
      <w:bookmarkEnd w:id="19"/>
    </w:p>
    <w:tbl>
      <w:tblPr>
        <w:tblStyle w:val="ONRTable1"/>
        <w:tblW w:w="4531" w:type="pct"/>
        <w:tblInd w:w="851" w:type="dxa"/>
        <w:tblLook w:val="04A0" w:firstRow="1" w:lastRow="0" w:firstColumn="1" w:lastColumn="0" w:noHBand="0" w:noVBand="1"/>
      </w:tblPr>
      <w:tblGrid>
        <w:gridCol w:w="1276"/>
        <w:gridCol w:w="5527"/>
        <w:gridCol w:w="1376"/>
      </w:tblGrid>
      <w:tr w:rsidR="00CC342C" w:rsidRPr="00CC342C" w14:paraId="4CD4941B" w14:textId="77777777" w:rsidTr="00BF538C">
        <w:trPr>
          <w:cnfStyle w:val="100000000000" w:firstRow="1" w:lastRow="0" w:firstColumn="0" w:lastColumn="0" w:oddVBand="0" w:evenVBand="0" w:oddHBand="0" w:evenHBand="0" w:firstRowFirstColumn="0" w:firstRowLastColumn="0" w:lastRowFirstColumn="0" w:lastRowLastColumn="0"/>
        </w:trPr>
        <w:tc>
          <w:tcPr>
            <w:tcW w:w="780" w:type="pct"/>
          </w:tcPr>
          <w:p w14:paraId="4BA48918" w14:textId="66BEC470" w:rsidR="00D0257D" w:rsidRPr="00CC342C" w:rsidRDefault="00BF538C" w:rsidP="006F586C">
            <w:pPr>
              <w:pStyle w:val="Paragraphtext"/>
              <w:spacing w:before="120"/>
              <w:rPr>
                <w:b w:val="0"/>
                <w:bCs/>
              </w:rPr>
            </w:pPr>
            <w:r>
              <w:rPr>
                <w:bCs/>
              </w:rPr>
              <w:t>FSE</w:t>
            </w:r>
            <w:r w:rsidR="00D0257D" w:rsidRPr="00CC342C">
              <w:rPr>
                <w:bCs/>
              </w:rPr>
              <w:t xml:space="preserve"> </w:t>
            </w:r>
          </w:p>
        </w:tc>
        <w:tc>
          <w:tcPr>
            <w:tcW w:w="3379" w:type="pct"/>
          </w:tcPr>
          <w:p w14:paraId="022C358A" w14:textId="515332B2" w:rsidR="00D0257D" w:rsidRPr="00CC342C" w:rsidRDefault="00D0257D" w:rsidP="006F586C">
            <w:pPr>
              <w:pStyle w:val="Paragraphtext"/>
              <w:spacing w:before="120"/>
              <w:rPr>
                <w:b w:val="0"/>
                <w:bCs/>
                <w:szCs w:val="28"/>
              </w:rPr>
            </w:pPr>
            <w:r w:rsidRPr="00CC342C">
              <w:rPr>
                <w:bCs/>
                <w:szCs w:val="28"/>
              </w:rPr>
              <w:t xml:space="preserve">Leadership and </w:t>
            </w:r>
            <w:r w:rsidR="00CC342C">
              <w:rPr>
                <w:bCs/>
                <w:szCs w:val="28"/>
              </w:rPr>
              <w:t>m</w:t>
            </w:r>
            <w:r w:rsidRPr="00CC342C">
              <w:rPr>
                <w:bCs/>
                <w:szCs w:val="28"/>
              </w:rPr>
              <w:t>anagement for NMACS</w:t>
            </w:r>
          </w:p>
        </w:tc>
        <w:tc>
          <w:tcPr>
            <w:tcW w:w="841" w:type="pct"/>
          </w:tcPr>
          <w:p w14:paraId="750E9E1C" w14:textId="77777777" w:rsidR="00D0257D" w:rsidRPr="00CC342C" w:rsidRDefault="00D0257D" w:rsidP="006F586C">
            <w:pPr>
              <w:pStyle w:val="Paragraphtext"/>
              <w:spacing w:before="120"/>
              <w:rPr>
                <w:b w:val="0"/>
                <w:bCs/>
                <w:szCs w:val="28"/>
              </w:rPr>
            </w:pPr>
            <w:r w:rsidRPr="00CC342C">
              <w:rPr>
                <w:bCs/>
                <w:szCs w:val="28"/>
              </w:rPr>
              <w:t>FSE 1</w:t>
            </w:r>
          </w:p>
        </w:tc>
      </w:tr>
      <w:tr w:rsidR="00D0257D" w:rsidRPr="008A5A23" w14:paraId="22A6D4A7" w14:textId="77777777" w:rsidTr="00CC342C">
        <w:tc>
          <w:tcPr>
            <w:tcW w:w="5000" w:type="pct"/>
            <w:gridSpan w:val="3"/>
          </w:tcPr>
          <w:p w14:paraId="1242AB00" w14:textId="74B28A00" w:rsidR="00D0257D" w:rsidRPr="008A5A23" w:rsidRDefault="00D0257D" w:rsidP="006F586C">
            <w:pPr>
              <w:pStyle w:val="Paragraphtext"/>
              <w:spacing w:before="120"/>
            </w:pPr>
            <w:r w:rsidRPr="00911C8F">
              <w:t>Operators</w:t>
            </w:r>
            <w:r w:rsidRPr="008A5A23">
              <w:t xml:space="preserve"> should </w:t>
            </w:r>
            <w:r w:rsidR="00A950AC">
              <w:t xml:space="preserve">establish, </w:t>
            </w:r>
            <w:r w:rsidRPr="008A5A23">
              <w:t xml:space="preserve">implement and maintain organisational capability for </w:t>
            </w:r>
            <w:r w:rsidRPr="00911C8F">
              <w:t>NMACS</w:t>
            </w:r>
            <w:r w:rsidRPr="008A5A23">
              <w:t xml:space="preserve"> underpinned by strong leadership, robust governance, adequate management, and accountability of </w:t>
            </w:r>
            <w:r w:rsidRPr="00911C8F">
              <w:t>NMACS</w:t>
            </w:r>
            <w:r w:rsidRPr="008A5A23">
              <w:t xml:space="preserve"> arrangements incorporating internal and independent evidence-based assurance processes. </w:t>
            </w:r>
          </w:p>
        </w:tc>
      </w:tr>
    </w:tbl>
    <w:p w14:paraId="7538C03D" w14:textId="77777777" w:rsidR="00D0257D" w:rsidRPr="008A5A23" w:rsidRDefault="00D0257D" w:rsidP="00CC342C">
      <w:pPr>
        <w:pStyle w:val="NumberedPara"/>
      </w:pPr>
      <w:r w:rsidRPr="008A5A23">
        <w:t xml:space="preserve">In combining the key features of leadership and management for </w:t>
      </w:r>
      <w:r w:rsidRPr="00911C8F">
        <w:t>NMACS</w:t>
      </w:r>
      <w:r w:rsidRPr="008A5A23">
        <w:t xml:space="preserve"> from a range of sources, the expectations reflect:</w:t>
      </w:r>
    </w:p>
    <w:p w14:paraId="1D33DF7F" w14:textId="77777777" w:rsidR="00D0257D" w:rsidRPr="008A5A23" w:rsidRDefault="00D0257D" w:rsidP="000E014B">
      <w:pPr>
        <w:pStyle w:val="NumList2"/>
        <w:numPr>
          <w:ilvl w:val="1"/>
          <w:numId w:val="18"/>
        </w:numPr>
        <w:ind w:left="1276"/>
      </w:pPr>
      <w:r w:rsidRPr="008A5A23">
        <w:t xml:space="preserve">the emphasis given to leadership and management for </w:t>
      </w:r>
      <w:r w:rsidRPr="00911C8F">
        <w:t>NMACS</w:t>
      </w:r>
      <w:r w:rsidRPr="008A5A23">
        <w:t>, the role of the Board, directors and worker involvement;</w:t>
      </w:r>
    </w:p>
    <w:p w14:paraId="6A11BE03" w14:textId="77777777" w:rsidR="00D0257D" w:rsidRPr="008A5A23" w:rsidRDefault="00D0257D" w:rsidP="00AF2FD3">
      <w:pPr>
        <w:pStyle w:val="NumList2"/>
      </w:pPr>
      <w:r w:rsidRPr="008A5A23">
        <w:t xml:space="preserve">the impact of good and effective leadership, people management and processes; </w:t>
      </w:r>
    </w:p>
    <w:p w14:paraId="45B35FBE" w14:textId="77777777" w:rsidR="00D0257D" w:rsidRPr="008A5A23" w:rsidRDefault="00D0257D" w:rsidP="00AF2FD3">
      <w:pPr>
        <w:pStyle w:val="NumList2"/>
      </w:pPr>
      <w:r w:rsidRPr="008A5A23">
        <w:t>the need for leaders and managers to be suitably qualified and experienced persons (SQEP), and</w:t>
      </w:r>
    </w:p>
    <w:p w14:paraId="0D6CD005" w14:textId="77777777" w:rsidR="00D0257D" w:rsidRPr="008A5A23" w:rsidRDefault="00D0257D" w:rsidP="00AF2FD3">
      <w:pPr>
        <w:pStyle w:val="NumList2"/>
      </w:pPr>
      <w:r w:rsidRPr="008A5A23">
        <w:t xml:space="preserve">the need to consider the management of </w:t>
      </w:r>
      <w:r w:rsidRPr="00911C8F">
        <w:t>NMACS</w:t>
      </w:r>
      <w:r w:rsidRPr="008A5A23">
        <w:t xml:space="preserve"> at all levels throughout the whole organisation in building and sustaining a positive </w:t>
      </w:r>
      <w:r w:rsidRPr="00911C8F">
        <w:t>NMACS</w:t>
      </w:r>
      <w:r w:rsidRPr="008A5A23">
        <w:t xml:space="preserve"> culture.</w:t>
      </w:r>
    </w:p>
    <w:p w14:paraId="22751B0C" w14:textId="77777777" w:rsidR="00D0257D" w:rsidRPr="008A5A23" w:rsidRDefault="00D0257D" w:rsidP="00D0257D">
      <w:pPr>
        <w:sectPr w:rsidR="00D0257D" w:rsidRPr="008A5A23" w:rsidSect="00D0257D">
          <w:pgSz w:w="11906" w:h="16838"/>
          <w:pgMar w:top="1440" w:right="1440" w:bottom="1440" w:left="1440" w:header="708" w:footer="708" w:gutter="0"/>
          <w:cols w:space="708"/>
          <w:docGrid w:linePitch="360"/>
        </w:sectPr>
      </w:pPr>
    </w:p>
    <w:p w14:paraId="019B5CED" w14:textId="1B3FD5C7" w:rsidR="00D0257D" w:rsidRPr="008A5A23" w:rsidRDefault="00D0257D" w:rsidP="00D0257D">
      <w:pPr>
        <w:pStyle w:val="Heading3"/>
      </w:pPr>
      <w:r w:rsidRPr="008A5A23">
        <w:lastRenderedPageBreak/>
        <w:t xml:space="preserve">MACE 1.1 – Governance and </w:t>
      </w:r>
      <w:r w:rsidR="00AF2FD3">
        <w:t>l</w:t>
      </w:r>
      <w:r w:rsidRPr="008A5A23">
        <w:t>eadership</w:t>
      </w:r>
    </w:p>
    <w:tbl>
      <w:tblPr>
        <w:tblStyle w:val="ONRTable1"/>
        <w:tblW w:w="0" w:type="auto"/>
        <w:tblInd w:w="851" w:type="dxa"/>
        <w:tblLook w:val="04A0" w:firstRow="1" w:lastRow="0" w:firstColumn="1" w:lastColumn="0" w:noHBand="0" w:noVBand="1"/>
      </w:tblPr>
      <w:tblGrid>
        <w:gridCol w:w="3260"/>
        <w:gridCol w:w="3260"/>
        <w:gridCol w:w="1655"/>
      </w:tblGrid>
      <w:tr w:rsidR="00AF2FD3" w:rsidRPr="00AF2FD3" w14:paraId="226DBAFF" w14:textId="77777777" w:rsidTr="00AF2FD3">
        <w:trPr>
          <w:cnfStyle w:val="100000000000" w:firstRow="1" w:lastRow="0" w:firstColumn="0" w:lastColumn="0" w:oddVBand="0" w:evenVBand="0" w:oddHBand="0" w:evenHBand="0" w:firstRowFirstColumn="0" w:firstRowLastColumn="0" w:lastRowFirstColumn="0" w:lastRowLastColumn="0"/>
        </w:trPr>
        <w:tc>
          <w:tcPr>
            <w:tcW w:w="3260" w:type="dxa"/>
          </w:tcPr>
          <w:p w14:paraId="4048A11A" w14:textId="32E817E8" w:rsidR="00D0257D" w:rsidRPr="00AF2FD3" w:rsidRDefault="00D0257D" w:rsidP="006F586C">
            <w:pPr>
              <w:pStyle w:val="Paragraphtext"/>
              <w:spacing w:before="120"/>
            </w:pPr>
            <w:r w:rsidRPr="00AF2FD3">
              <w:t xml:space="preserve">FSE 1 – Leadership and </w:t>
            </w:r>
            <w:r w:rsidR="00AF2FD3">
              <w:t>m</w:t>
            </w:r>
            <w:r w:rsidRPr="00AF2FD3">
              <w:t>anagement for NMACS</w:t>
            </w:r>
          </w:p>
        </w:tc>
        <w:tc>
          <w:tcPr>
            <w:tcW w:w="3260" w:type="dxa"/>
          </w:tcPr>
          <w:p w14:paraId="3D593458" w14:textId="3E76EEAA" w:rsidR="00D0257D" w:rsidRPr="00AF2FD3" w:rsidRDefault="00D0257D" w:rsidP="006F586C">
            <w:pPr>
              <w:pStyle w:val="Paragraphtext"/>
              <w:spacing w:before="120"/>
            </w:pPr>
            <w:r w:rsidRPr="00AF2FD3">
              <w:t xml:space="preserve">Governance and </w:t>
            </w:r>
            <w:r w:rsidR="00AF2FD3">
              <w:t>l</w:t>
            </w:r>
            <w:r w:rsidRPr="00AF2FD3">
              <w:t>eadership</w:t>
            </w:r>
          </w:p>
        </w:tc>
        <w:tc>
          <w:tcPr>
            <w:tcW w:w="1655" w:type="dxa"/>
          </w:tcPr>
          <w:p w14:paraId="2239E75E" w14:textId="77777777" w:rsidR="00D0257D" w:rsidRPr="00AF2FD3" w:rsidRDefault="00D0257D" w:rsidP="006F586C">
            <w:pPr>
              <w:pStyle w:val="Paragraphtext"/>
              <w:spacing w:before="120"/>
            </w:pPr>
            <w:r w:rsidRPr="00AF2FD3">
              <w:t>MACE 1.1</w:t>
            </w:r>
          </w:p>
        </w:tc>
      </w:tr>
      <w:tr w:rsidR="00D0257D" w:rsidRPr="008A5A23" w14:paraId="5D12A734" w14:textId="77777777" w:rsidTr="00AF2FD3">
        <w:tc>
          <w:tcPr>
            <w:tcW w:w="8175" w:type="dxa"/>
            <w:gridSpan w:val="3"/>
          </w:tcPr>
          <w:p w14:paraId="66AB84CD" w14:textId="77777777" w:rsidR="00D0257D" w:rsidRPr="008A5A23" w:rsidRDefault="00D0257D" w:rsidP="006F586C">
            <w:pPr>
              <w:pStyle w:val="Paragraphtext"/>
              <w:spacing w:before="120"/>
              <w:rPr>
                <w:b/>
              </w:rPr>
            </w:pPr>
            <w:r w:rsidRPr="008A5A23">
              <w:t xml:space="preserve">Governance and leadership at all levels should focus the organisation on achieving and sustaining high standards of </w:t>
            </w:r>
            <w:r w:rsidRPr="00911C8F">
              <w:t>NMACS</w:t>
            </w:r>
            <w:r w:rsidRPr="008A5A23">
              <w:t xml:space="preserve"> and on delivering the characteristics of a high reliability organisation.</w:t>
            </w:r>
          </w:p>
        </w:tc>
      </w:tr>
    </w:tbl>
    <w:p w14:paraId="2FA563F6" w14:textId="77777777" w:rsidR="00D0257D" w:rsidRPr="008A5A23" w:rsidRDefault="00D0257D" w:rsidP="00CC342C">
      <w:pPr>
        <w:pStyle w:val="NumberedPara"/>
      </w:pPr>
      <w:r w:rsidRPr="008A5A23">
        <w:t xml:space="preserve">Robust governance includes clear roles and responsibilities that ensure a coherent, direct chain of accountability for </w:t>
      </w:r>
      <w:r w:rsidRPr="00911C8F">
        <w:t>NMACS</w:t>
      </w:r>
      <w:r w:rsidRPr="008A5A23">
        <w:t xml:space="preserve"> from workface through to the Board member responsible for </w:t>
      </w:r>
      <w:r w:rsidRPr="00911C8F">
        <w:t>NMACS</w:t>
      </w:r>
      <w:r w:rsidRPr="008A5A23">
        <w:t xml:space="preserve"> oversight. Reporting structures should be clearly understood, with well-defined responsibilities and delegated personal authorities.</w:t>
      </w:r>
    </w:p>
    <w:p w14:paraId="76F8A7AF" w14:textId="77777777" w:rsidR="00D0257D" w:rsidRPr="008A5A23" w:rsidRDefault="00D0257D" w:rsidP="00CC342C">
      <w:pPr>
        <w:pStyle w:val="NumberedPara"/>
      </w:pPr>
      <w:r w:rsidRPr="008A5A23">
        <w:t xml:space="preserve">An effective management system incorporating </w:t>
      </w:r>
      <w:r w:rsidRPr="00911C8F">
        <w:t>NMACS</w:t>
      </w:r>
      <w:r w:rsidRPr="008A5A23">
        <w:t xml:space="preserve"> should:</w:t>
      </w:r>
    </w:p>
    <w:p w14:paraId="3C45E42D" w14:textId="77777777" w:rsidR="00D0257D" w:rsidRPr="008A5A23" w:rsidRDefault="00D0257D" w:rsidP="000E014B">
      <w:pPr>
        <w:pStyle w:val="NumList2"/>
        <w:numPr>
          <w:ilvl w:val="1"/>
          <w:numId w:val="19"/>
        </w:numPr>
        <w:ind w:left="1276"/>
      </w:pPr>
      <w:r w:rsidRPr="008A5A23">
        <w:t>be based on national or international standards or equivalent requirements.</w:t>
      </w:r>
    </w:p>
    <w:p w14:paraId="604F7913" w14:textId="77777777" w:rsidR="00D0257D" w:rsidRPr="008A5A23" w:rsidRDefault="00D0257D" w:rsidP="000E014B">
      <w:pPr>
        <w:pStyle w:val="NumList2"/>
        <w:numPr>
          <w:ilvl w:val="1"/>
          <w:numId w:val="19"/>
        </w:numPr>
        <w:ind w:left="1276"/>
      </w:pPr>
      <w:r w:rsidRPr="008A5A23">
        <w:t>be integrated such that the potential for conflicts between the organisation’s goals and responsibilities is minimised.</w:t>
      </w:r>
    </w:p>
    <w:p w14:paraId="63E4A8DD" w14:textId="77777777" w:rsidR="00D0257D" w:rsidRPr="008A5A23" w:rsidRDefault="00D0257D" w:rsidP="000E014B">
      <w:pPr>
        <w:pStyle w:val="NumList2"/>
        <w:numPr>
          <w:ilvl w:val="1"/>
          <w:numId w:val="19"/>
        </w:numPr>
        <w:ind w:left="1276"/>
      </w:pPr>
      <w:r w:rsidRPr="008A5A23">
        <w:t xml:space="preserve">ensure </w:t>
      </w:r>
      <w:r w:rsidRPr="00911C8F">
        <w:t>NMACS</w:t>
      </w:r>
      <w:r w:rsidRPr="008A5A23">
        <w:t xml:space="preserve"> staff contribute to the definition and achievement of the goals of the organisation.</w:t>
      </w:r>
    </w:p>
    <w:p w14:paraId="562F13C1" w14:textId="77777777" w:rsidR="00D0257D" w:rsidRPr="008A5A23" w:rsidRDefault="00D0257D" w:rsidP="000E014B">
      <w:pPr>
        <w:pStyle w:val="NumList2"/>
        <w:numPr>
          <w:ilvl w:val="1"/>
          <w:numId w:val="19"/>
        </w:numPr>
        <w:ind w:left="1276"/>
      </w:pPr>
      <w:r w:rsidRPr="008A5A23">
        <w:t xml:space="preserve">give due regard to </w:t>
      </w:r>
      <w:r w:rsidRPr="00911C8F">
        <w:t>NMACS</w:t>
      </w:r>
      <w:r w:rsidRPr="008A5A23">
        <w:t xml:space="preserve"> and support a positive </w:t>
      </w:r>
      <w:r w:rsidRPr="00911C8F">
        <w:t>NMACS</w:t>
      </w:r>
      <w:r w:rsidRPr="008A5A23">
        <w:t xml:space="preserve"> culture, reflecting a priority for accuracy over simplicity in </w:t>
      </w:r>
      <w:r w:rsidRPr="00911C8F">
        <w:t>NMACS</w:t>
      </w:r>
      <w:r w:rsidRPr="008A5A23">
        <w:t xml:space="preserve"> reporting. </w:t>
      </w:r>
    </w:p>
    <w:p w14:paraId="6715BB69" w14:textId="77777777" w:rsidR="00D0257D" w:rsidRPr="008A5A23" w:rsidRDefault="00D0257D" w:rsidP="000E014B">
      <w:pPr>
        <w:pStyle w:val="NumList2"/>
        <w:numPr>
          <w:ilvl w:val="1"/>
          <w:numId w:val="19"/>
        </w:numPr>
        <w:ind w:left="1276"/>
      </w:pPr>
      <w:r w:rsidRPr="008A5A23">
        <w:t xml:space="preserve">be subject to regular review, seeking continual improvement. </w:t>
      </w:r>
    </w:p>
    <w:p w14:paraId="47C3A55A" w14:textId="77777777" w:rsidR="00D0257D" w:rsidRPr="008A5A23" w:rsidRDefault="00D0257D" w:rsidP="000E014B">
      <w:pPr>
        <w:pStyle w:val="NumList2"/>
        <w:numPr>
          <w:ilvl w:val="1"/>
          <w:numId w:val="19"/>
        </w:numPr>
        <w:ind w:left="1276"/>
      </w:pPr>
      <w:r w:rsidRPr="008A5A23">
        <w:t xml:space="preserve">explicitly consider </w:t>
      </w:r>
      <w:r w:rsidRPr="00911C8F">
        <w:t>NMACS</w:t>
      </w:r>
      <w:r w:rsidRPr="008A5A23">
        <w:t xml:space="preserve"> when developing and implementing any new arrangements for managing the organisation.</w:t>
      </w:r>
    </w:p>
    <w:p w14:paraId="37AB515A" w14:textId="46DDE56B" w:rsidR="00D0257D" w:rsidRPr="008A5A23" w:rsidRDefault="00D0257D" w:rsidP="00CC342C">
      <w:pPr>
        <w:pStyle w:val="NumberedPara"/>
      </w:pPr>
      <w:r w:rsidRPr="008A5A23">
        <w:t xml:space="preserve">Strong leadership is key to establishing and </w:t>
      </w:r>
      <w:r w:rsidR="009400D2">
        <w:t>maintaining</w:t>
      </w:r>
      <w:r w:rsidRPr="008A5A23">
        <w:t xml:space="preserve"> a positive </w:t>
      </w:r>
      <w:r w:rsidRPr="00911C8F">
        <w:t>NMACS</w:t>
      </w:r>
      <w:r w:rsidRPr="008A5A23">
        <w:t xml:space="preserve"> culture. The behaviour </w:t>
      </w:r>
      <w:r w:rsidRPr="008A5A23">
        <w:rPr>
          <w:rStyle w:val="NumberedParaChar"/>
        </w:rPr>
        <w:t>and</w:t>
      </w:r>
      <w:r w:rsidRPr="008A5A23">
        <w:t xml:space="preserve"> activities of directors, managers and other leaders should include:</w:t>
      </w:r>
    </w:p>
    <w:p w14:paraId="425CB380" w14:textId="77777777" w:rsidR="00D0257D" w:rsidRPr="008A5A23" w:rsidRDefault="00D0257D" w:rsidP="000E014B">
      <w:pPr>
        <w:pStyle w:val="NumList2"/>
        <w:numPr>
          <w:ilvl w:val="1"/>
          <w:numId w:val="20"/>
        </w:numPr>
        <w:ind w:left="1276"/>
      </w:pPr>
      <w:r w:rsidRPr="008A5A23">
        <w:t xml:space="preserve">establishing standards and providing direction, governance, and oversight to establish and foster an organisational culture that underpins </w:t>
      </w:r>
      <w:r w:rsidRPr="00911C8F">
        <w:t>NMACS</w:t>
      </w:r>
      <w:r w:rsidRPr="008A5A23">
        <w:t>.</w:t>
      </w:r>
    </w:p>
    <w:p w14:paraId="795F0C1D" w14:textId="65299FED" w:rsidR="00D0257D" w:rsidRPr="008A5A23" w:rsidRDefault="00D0257D" w:rsidP="000E014B">
      <w:pPr>
        <w:pStyle w:val="NumList2"/>
        <w:numPr>
          <w:ilvl w:val="1"/>
          <w:numId w:val="20"/>
        </w:numPr>
        <w:ind w:left="1276"/>
      </w:pPr>
      <w:r w:rsidRPr="008A5A23">
        <w:t xml:space="preserve">recognising and resolving conflict between </w:t>
      </w:r>
      <w:r w:rsidRPr="00911C8F">
        <w:t>NMACS</w:t>
      </w:r>
      <w:r w:rsidRPr="008A5A23">
        <w:t xml:space="preserve"> and other goals </w:t>
      </w:r>
      <w:r w:rsidR="002F1DFD">
        <w:t>(for example,</w:t>
      </w:r>
      <w:r w:rsidRPr="008A5A23">
        <w:t xml:space="preserve"> safety, security, operational delivery, and commercial pressures).</w:t>
      </w:r>
    </w:p>
    <w:p w14:paraId="4E60B3D6" w14:textId="77777777" w:rsidR="00D0257D" w:rsidRPr="008A5A23" w:rsidRDefault="00D0257D" w:rsidP="000E014B">
      <w:pPr>
        <w:pStyle w:val="NumList2"/>
        <w:numPr>
          <w:ilvl w:val="1"/>
          <w:numId w:val="20"/>
        </w:numPr>
        <w:ind w:left="1276"/>
      </w:pPr>
      <w:r w:rsidRPr="008A5A23">
        <w:t xml:space="preserve">ensuring that </w:t>
      </w:r>
      <w:r w:rsidRPr="00911C8F">
        <w:t>NMACS</w:t>
      </w:r>
      <w:r w:rsidRPr="008A5A23">
        <w:t xml:space="preserve"> is participative, actively drawing on the knowledge and experience of all staff.</w:t>
      </w:r>
    </w:p>
    <w:p w14:paraId="6EE009F5" w14:textId="77777777" w:rsidR="00D0257D" w:rsidRPr="00AF2FD3" w:rsidRDefault="00D0257D" w:rsidP="000E014B">
      <w:pPr>
        <w:pStyle w:val="NumList2"/>
        <w:numPr>
          <w:ilvl w:val="1"/>
          <w:numId w:val="20"/>
        </w:numPr>
        <w:ind w:left="1276"/>
        <w:rPr>
          <w:szCs w:val="28"/>
        </w:rPr>
      </w:pPr>
      <w:r w:rsidRPr="008A5A23">
        <w:lastRenderedPageBreak/>
        <w:t xml:space="preserve">ensuring that performance management tools promote the identification and management of risk, encourage positive </w:t>
      </w:r>
      <w:r w:rsidRPr="00911C8F">
        <w:t>NMACS</w:t>
      </w:r>
      <w:r w:rsidRPr="008A5A23">
        <w:t xml:space="preserve"> behaviours and discourage poor behaviours or complacency.</w:t>
      </w:r>
    </w:p>
    <w:p w14:paraId="23EAE774" w14:textId="326F6DED" w:rsidR="00D0257D" w:rsidRPr="008A5A23" w:rsidRDefault="00D0257D" w:rsidP="00D0257D">
      <w:pPr>
        <w:pStyle w:val="Heading3"/>
      </w:pPr>
      <w:r w:rsidRPr="008A5A23">
        <w:t xml:space="preserve">MACE 1.2 – Capable </w:t>
      </w:r>
      <w:r w:rsidR="00AF2FD3">
        <w:t>o</w:t>
      </w:r>
      <w:r w:rsidRPr="008A5A23">
        <w:t>rganisation</w:t>
      </w:r>
    </w:p>
    <w:tbl>
      <w:tblPr>
        <w:tblStyle w:val="ONRTable1"/>
        <w:tblW w:w="0" w:type="auto"/>
        <w:tblInd w:w="851" w:type="dxa"/>
        <w:tblLook w:val="04A0" w:firstRow="1" w:lastRow="0" w:firstColumn="1" w:lastColumn="0" w:noHBand="0" w:noVBand="1"/>
      </w:tblPr>
      <w:tblGrid>
        <w:gridCol w:w="3402"/>
        <w:gridCol w:w="3260"/>
        <w:gridCol w:w="1513"/>
      </w:tblGrid>
      <w:tr w:rsidR="00AF2FD3" w:rsidRPr="00AF2FD3" w14:paraId="72552029" w14:textId="77777777" w:rsidTr="00AF2FD3">
        <w:trPr>
          <w:cnfStyle w:val="100000000000" w:firstRow="1" w:lastRow="0" w:firstColumn="0" w:lastColumn="0" w:oddVBand="0" w:evenVBand="0" w:oddHBand="0" w:evenHBand="0" w:firstRowFirstColumn="0" w:firstRowLastColumn="0" w:lastRowFirstColumn="0" w:lastRowLastColumn="0"/>
        </w:trPr>
        <w:tc>
          <w:tcPr>
            <w:tcW w:w="3402" w:type="dxa"/>
          </w:tcPr>
          <w:p w14:paraId="05BE12E7" w14:textId="460DC084" w:rsidR="00D0257D" w:rsidRPr="00AF2FD3" w:rsidRDefault="00D0257D" w:rsidP="006F586C">
            <w:pPr>
              <w:pStyle w:val="Paragraphtext"/>
              <w:spacing w:before="120"/>
            </w:pPr>
            <w:r w:rsidRPr="00AF2FD3">
              <w:t xml:space="preserve">FSE 1 – Leadership and </w:t>
            </w:r>
            <w:r w:rsidR="00AF2FD3">
              <w:t>m</w:t>
            </w:r>
            <w:r w:rsidRPr="00AF2FD3">
              <w:t>anagement for NMACS</w:t>
            </w:r>
          </w:p>
        </w:tc>
        <w:tc>
          <w:tcPr>
            <w:tcW w:w="3260" w:type="dxa"/>
          </w:tcPr>
          <w:p w14:paraId="67E7DF83" w14:textId="7153752B" w:rsidR="00D0257D" w:rsidRPr="00AF2FD3" w:rsidRDefault="00D0257D" w:rsidP="006F586C">
            <w:pPr>
              <w:pStyle w:val="Paragraphtext"/>
              <w:spacing w:before="120"/>
            </w:pPr>
            <w:r w:rsidRPr="00AF2FD3">
              <w:t xml:space="preserve">Capable </w:t>
            </w:r>
            <w:r w:rsidR="00AF2FD3">
              <w:t>o</w:t>
            </w:r>
            <w:r w:rsidRPr="00AF2FD3">
              <w:t>rganisation</w:t>
            </w:r>
          </w:p>
        </w:tc>
        <w:tc>
          <w:tcPr>
            <w:tcW w:w="1513" w:type="dxa"/>
          </w:tcPr>
          <w:p w14:paraId="45769C40" w14:textId="77777777" w:rsidR="00D0257D" w:rsidRPr="00AF2FD3" w:rsidRDefault="00D0257D" w:rsidP="006F586C">
            <w:pPr>
              <w:pStyle w:val="Paragraphtext"/>
              <w:spacing w:before="120"/>
            </w:pPr>
            <w:r w:rsidRPr="00AF2FD3">
              <w:t>MACE 1.2</w:t>
            </w:r>
          </w:p>
        </w:tc>
      </w:tr>
      <w:tr w:rsidR="00D0257D" w:rsidRPr="008A5A23" w14:paraId="41925486" w14:textId="77777777" w:rsidTr="00AF2FD3">
        <w:tc>
          <w:tcPr>
            <w:tcW w:w="8175" w:type="dxa"/>
            <w:gridSpan w:val="3"/>
          </w:tcPr>
          <w:p w14:paraId="46BFA7BA" w14:textId="11934B6B" w:rsidR="00D0257D" w:rsidRPr="008A5A23" w:rsidRDefault="00D0257D" w:rsidP="006F586C">
            <w:pPr>
              <w:pStyle w:val="Paragraphtext"/>
              <w:spacing w:before="120"/>
              <w:rPr>
                <w:b/>
              </w:rPr>
            </w:pPr>
            <w:r w:rsidRPr="008A5A23">
              <w:t xml:space="preserve">The organisation should have the capability to </w:t>
            </w:r>
            <w:r w:rsidR="00EA6A02">
              <w:t xml:space="preserve">establish, </w:t>
            </w:r>
            <w:r w:rsidRPr="008A5A23">
              <w:t xml:space="preserve">implement and maintain the </w:t>
            </w:r>
            <w:r w:rsidRPr="00911C8F">
              <w:t>NMACS</w:t>
            </w:r>
            <w:r w:rsidRPr="008A5A23">
              <w:t xml:space="preserve"> arrangements for its undertakings.</w:t>
            </w:r>
          </w:p>
        </w:tc>
      </w:tr>
    </w:tbl>
    <w:p w14:paraId="25C17D3C" w14:textId="3539ED59" w:rsidR="00D0257D" w:rsidRPr="008A5A23" w:rsidRDefault="00D0257D" w:rsidP="00CC342C">
      <w:pPr>
        <w:pStyle w:val="NumberedPara"/>
      </w:pPr>
      <w:r w:rsidRPr="008A5A23">
        <w:t>The organisation should have adequate arrangements in place to ensure that the necessary competencies, experience, and knowledge is maintained across enough personnel to provide resilience</w:t>
      </w:r>
      <w:r w:rsidR="000C28B0">
        <w:t>,</w:t>
      </w:r>
      <w:r w:rsidRPr="008A5A23">
        <w:t xml:space="preserve"> </w:t>
      </w:r>
      <w:r w:rsidR="00D6478D">
        <w:t xml:space="preserve">establish and </w:t>
      </w:r>
      <w:r w:rsidRPr="008A5A23">
        <w:t xml:space="preserve">maintain the capability to govern, lead and manage </w:t>
      </w:r>
      <w:r w:rsidRPr="00911C8F">
        <w:t>NMACS</w:t>
      </w:r>
      <w:r w:rsidRPr="008A5A23">
        <w:t xml:space="preserve"> at all times. </w:t>
      </w:r>
    </w:p>
    <w:p w14:paraId="0AEE3780" w14:textId="77777777" w:rsidR="00D0257D" w:rsidRPr="008A5A23" w:rsidRDefault="00D0257D" w:rsidP="00CC342C">
      <w:pPr>
        <w:pStyle w:val="NumberedPara"/>
      </w:pPr>
      <w:r w:rsidRPr="008A5A23">
        <w:t xml:space="preserve">A properly resourced </w:t>
      </w:r>
      <w:r w:rsidRPr="00911C8F">
        <w:rPr>
          <w:rStyle w:val="NumberedParaChar"/>
        </w:rPr>
        <w:t>NMACS</w:t>
      </w:r>
      <w:r w:rsidRPr="008A5A23">
        <w:t xml:space="preserve"> governance structure might typically include (but is not limited to) the following roles:</w:t>
      </w:r>
    </w:p>
    <w:p w14:paraId="6FD3CEA9" w14:textId="77777777" w:rsidR="00D0257D" w:rsidRPr="008A5A23" w:rsidRDefault="00D0257D" w:rsidP="00AF2FD3">
      <w:pPr>
        <w:pStyle w:val="Bulletlist1"/>
      </w:pPr>
      <w:r w:rsidRPr="008A5A23">
        <w:t xml:space="preserve">Board member responsible for </w:t>
      </w:r>
      <w:r w:rsidRPr="00911C8F">
        <w:t>NMACS</w:t>
      </w:r>
    </w:p>
    <w:p w14:paraId="2BAC2D32" w14:textId="77777777" w:rsidR="00D0257D" w:rsidRPr="008A5A23" w:rsidRDefault="00D0257D" w:rsidP="00AF2FD3">
      <w:pPr>
        <w:pStyle w:val="Bulletlist1"/>
      </w:pPr>
      <w:r w:rsidRPr="008A5A23">
        <w:t xml:space="preserve">Director or Chief </w:t>
      </w:r>
      <w:r w:rsidRPr="00911C8F">
        <w:t>NMACS</w:t>
      </w:r>
      <w:r w:rsidRPr="008A5A23">
        <w:t xml:space="preserve"> Officer</w:t>
      </w:r>
    </w:p>
    <w:p w14:paraId="074E9E20" w14:textId="77777777" w:rsidR="00D0257D" w:rsidRPr="008A5A23" w:rsidRDefault="00D0257D" w:rsidP="00AF2FD3">
      <w:pPr>
        <w:pStyle w:val="Bulletlist1"/>
      </w:pPr>
      <w:r w:rsidRPr="00911C8F">
        <w:t>NMACS</w:t>
      </w:r>
      <w:r w:rsidRPr="008A5A23">
        <w:t xml:space="preserve"> Manager</w:t>
      </w:r>
    </w:p>
    <w:p w14:paraId="6E14E59F" w14:textId="77777777" w:rsidR="00D0257D" w:rsidRDefault="00D0257D" w:rsidP="00AF2FD3">
      <w:pPr>
        <w:pStyle w:val="Bulletlist1"/>
      </w:pPr>
      <w:r w:rsidRPr="008A5A23">
        <w:t>Analytical Measurement Management</w:t>
      </w:r>
    </w:p>
    <w:p w14:paraId="32BA0737" w14:textId="77777777" w:rsidR="00D0257D" w:rsidRPr="008A5A23" w:rsidRDefault="00D0257D" w:rsidP="00AF2FD3">
      <w:pPr>
        <w:pStyle w:val="Bulletlist1"/>
      </w:pPr>
      <w:r>
        <w:t>Facility Manager responsible for NMACS</w:t>
      </w:r>
    </w:p>
    <w:p w14:paraId="25B38599" w14:textId="77777777" w:rsidR="00D0257D" w:rsidRPr="008A5A23" w:rsidRDefault="00D0257D" w:rsidP="00AF2FD3">
      <w:pPr>
        <w:pStyle w:val="Bulletlist1"/>
      </w:pPr>
      <w:r w:rsidRPr="008A5A23">
        <w:t xml:space="preserve">Independent internal regulatory oversight for </w:t>
      </w:r>
      <w:r w:rsidRPr="00911C8F">
        <w:t>NMACS</w:t>
      </w:r>
    </w:p>
    <w:p w14:paraId="73191665" w14:textId="77777777" w:rsidR="00D0257D" w:rsidRPr="008A5A23" w:rsidRDefault="00D0257D" w:rsidP="00AF2FD3">
      <w:pPr>
        <w:pStyle w:val="Bulletlist1"/>
      </w:pPr>
      <w:r w:rsidRPr="008A5A23">
        <w:t>Other specialists relevant and specific to the organisation’s needs</w:t>
      </w:r>
    </w:p>
    <w:p w14:paraId="247D1C66" w14:textId="77777777" w:rsidR="00D0257D" w:rsidRPr="008A5A23" w:rsidRDefault="00D0257D" w:rsidP="00CC342C">
      <w:pPr>
        <w:pStyle w:val="NumberedPara"/>
      </w:pPr>
      <w:r w:rsidRPr="008A5A23">
        <w:t xml:space="preserve">The structure should have an individual appointed who is responsible for </w:t>
      </w:r>
      <w:r w:rsidRPr="00911C8F">
        <w:t>NMACS</w:t>
      </w:r>
      <w:r w:rsidRPr="008A5A23">
        <w:t xml:space="preserve">, with sufficient authority, autonomy, and resources to implement and oversee all </w:t>
      </w:r>
      <w:r w:rsidRPr="00911C8F">
        <w:t>NMACS</w:t>
      </w:r>
      <w:r w:rsidRPr="008A5A23">
        <w:t xml:space="preserve"> activities. </w:t>
      </w:r>
    </w:p>
    <w:p w14:paraId="6EB74AB2" w14:textId="77777777" w:rsidR="00D0257D" w:rsidRPr="008A5A23" w:rsidRDefault="00D0257D" w:rsidP="00CC342C">
      <w:pPr>
        <w:pStyle w:val="NumberedPara"/>
      </w:pPr>
      <w:r w:rsidRPr="008A5A23">
        <w:t xml:space="preserve">The staffing requirements (structure, staffing, resources, or competencies) for the </w:t>
      </w:r>
      <w:r w:rsidRPr="00911C8F">
        <w:t>NMACS</w:t>
      </w:r>
      <w:r w:rsidRPr="008A5A23">
        <w:t xml:space="preserve"> organisation should be:</w:t>
      </w:r>
    </w:p>
    <w:p w14:paraId="08B9801C" w14:textId="77777777" w:rsidR="00D0257D" w:rsidRPr="008A5A23" w:rsidRDefault="00D0257D" w:rsidP="000E014B">
      <w:pPr>
        <w:pStyle w:val="NumList2"/>
        <w:numPr>
          <w:ilvl w:val="1"/>
          <w:numId w:val="21"/>
        </w:numPr>
        <w:ind w:left="1276"/>
      </w:pPr>
      <w:r w:rsidRPr="008A5A23">
        <w:t>established, controlled, and reviewed regularly through robust, auditable processes</w:t>
      </w:r>
    </w:p>
    <w:p w14:paraId="4F7465F2" w14:textId="77777777" w:rsidR="00D0257D" w:rsidRPr="008A5A23" w:rsidRDefault="00D0257D" w:rsidP="000E014B">
      <w:pPr>
        <w:pStyle w:val="NumList2"/>
        <w:numPr>
          <w:ilvl w:val="1"/>
          <w:numId w:val="21"/>
        </w:numPr>
        <w:ind w:left="1276"/>
      </w:pPr>
      <w:r w:rsidRPr="008A5A23">
        <w:t>robust against organisational change or be adaptable for organisational change following systematic review.</w:t>
      </w:r>
    </w:p>
    <w:p w14:paraId="3F77E276" w14:textId="418C433D" w:rsidR="00D0257D" w:rsidRPr="008A5A23" w:rsidRDefault="00D0257D" w:rsidP="000E014B">
      <w:pPr>
        <w:pStyle w:val="NumList2"/>
        <w:numPr>
          <w:ilvl w:val="1"/>
          <w:numId w:val="21"/>
        </w:numPr>
        <w:ind w:left="1276"/>
      </w:pPr>
      <w:r w:rsidRPr="008A5A23">
        <w:lastRenderedPageBreak/>
        <w:t xml:space="preserve">robust against staffing changes via the use of succession planning (especially where there is limited or singleton expertise) for expected </w:t>
      </w:r>
      <w:r w:rsidR="002F1DFD">
        <w:t>(for example,</w:t>
      </w:r>
      <w:r w:rsidRPr="008A5A23">
        <w:t xml:space="preserve"> retirement) and unexpected </w:t>
      </w:r>
      <w:r w:rsidR="002F1DFD">
        <w:t>(for example,</w:t>
      </w:r>
      <w:r w:rsidRPr="008A5A23">
        <w:t xml:space="preserve"> resignation) events.</w:t>
      </w:r>
    </w:p>
    <w:p w14:paraId="753791C5" w14:textId="77777777" w:rsidR="00D0257D" w:rsidRPr="008A5A23" w:rsidRDefault="00D0257D" w:rsidP="00CC342C">
      <w:pPr>
        <w:pStyle w:val="NumberedPara"/>
      </w:pPr>
      <w:r w:rsidRPr="008A5A23">
        <w:t>The organisational structure, roles and responsibilities and performance standards should ensure that in a proportionate way:</w:t>
      </w:r>
    </w:p>
    <w:p w14:paraId="6FE028A7" w14:textId="77777777" w:rsidR="00D0257D" w:rsidRPr="008A5A23" w:rsidRDefault="00D0257D" w:rsidP="000E014B">
      <w:pPr>
        <w:pStyle w:val="NumList2"/>
        <w:numPr>
          <w:ilvl w:val="1"/>
          <w:numId w:val="22"/>
        </w:numPr>
        <w:ind w:left="1276"/>
      </w:pPr>
      <w:r w:rsidRPr="008A5A23">
        <w:t xml:space="preserve">governance and supervision of </w:t>
      </w:r>
      <w:r w:rsidRPr="00911C8F">
        <w:t>NMACS</w:t>
      </w:r>
      <w:r w:rsidRPr="008A5A23">
        <w:t xml:space="preserve"> at all levels is achieved.</w:t>
      </w:r>
    </w:p>
    <w:p w14:paraId="058472B3" w14:textId="77777777" w:rsidR="00D0257D" w:rsidRPr="008A5A23" w:rsidRDefault="00D0257D" w:rsidP="000E014B">
      <w:pPr>
        <w:pStyle w:val="NumList2"/>
        <w:numPr>
          <w:ilvl w:val="1"/>
          <w:numId w:val="22"/>
        </w:numPr>
        <w:ind w:left="1276"/>
      </w:pPr>
      <w:r w:rsidRPr="008A5A23">
        <w:t xml:space="preserve">those with responsibilities for </w:t>
      </w:r>
      <w:r w:rsidRPr="00911C8F">
        <w:t>NMACS</w:t>
      </w:r>
      <w:r w:rsidRPr="008A5A23">
        <w:t xml:space="preserve"> have authority and access to resources to discharge those responsibilities effectively.</w:t>
      </w:r>
    </w:p>
    <w:p w14:paraId="45310363" w14:textId="77777777" w:rsidR="00D0257D" w:rsidRPr="008A5A23" w:rsidRDefault="00D0257D" w:rsidP="000E014B">
      <w:pPr>
        <w:pStyle w:val="NumList2"/>
        <w:numPr>
          <w:ilvl w:val="1"/>
          <w:numId w:val="22"/>
        </w:numPr>
        <w:ind w:left="1276"/>
      </w:pPr>
      <w:r w:rsidRPr="008A5A23">
        <w:t>conflict with other business roles, responsibilities, accountabilities, and objectives is managed.</w:t>
      </w:r>
    </w:p>
    <w:p w14:paraId="045BB5F3" w14:textId="77777777" w:rsidR="00D0257D" w:rsidRPr="008A5A23" w:rsidRDefault="00D0257D" w:rsidP="000E014B">
      <w:pPr>
        <w:pStyle w:val="NumList2"/>
        <w:numPr>
          <w:ilvl w:val="1"/>
          <w:numId w:val="22"/>
        </w:numPr>
        <w:ind w:left="1276"/>
      </w:pPr>
      <w:r w:rsidRPr="008A5A23">
        <w:t>co-ordination and collaboration are effective between all those involved, including contractors.</w:t>
      </w:r>
    </w:p>
    <w:p w14:paraId="4D5FDB9B" w14:textId="77777777" w:rsidR="00D0257D" w:rsidRPr="008A5A23" w:rsidRDefault="00D0257D" w:rsidP="000E014B">
      <w:pPr>
        <w:pStyle w:val="NumList2"/>
        <w:numPr>
          <w:ilvl w:val="1"/>
          <w:numId w:val="22"/>
        </w:numPr>
        <w:ind w:left="1276"/>
      </w:pPr>
      <w:r w:rsidRPr="008A5A23">
        <w:t>jobs, processes, and procedures are designed to avoid impairing the reliable performance of the organisation.</w:t>
      </w:r>
    </w:p>
    <w:p w14:paraId="7178A937" w14:textId="77777777" w:rsidR="00D0257D" w:rsidRPr="008A5A23" w:rsidRDefault="00D0257D" w:rsidP="000E014B">
      <w:pPr>
        <w:pStyle w:val="NumList2"/>
        <w:numPr>
          <w:ilvl w:val="1"/>
          <w:numId w:val="22"/>
        </w:numPr>
        <w:ind w:left="1276"/>
      </w:pPr>
      <w:r w:rsidRPr="008A5A23">
        <w:t xml:space="preserve">technical and behavioural competencies related to </w:t>
      </w:r>
      <w:r w:rsidRPr="00911C8F">
        <w:t>NMACS</w:t>
      </w:r>
      <w:r w:rsidRPr="008A5A23">
        <w:t xml:space="preserve"> are acquired and maintained by all staff with related roles and responsibilities.</w:t>
      </w:r>
    </w:p>
    <w:p w14:paraId="3D009000" w14:textId="77777777" w:rsidR="00D0257D" w:rsidRPr="008A5A23" w:rsidRDefault="00D0257D" w:rsidP="000E014B">
      <w:pPr>
        <w:pStyle w:val="NumList2"/>
        <w:numPr>
          <w:ilvl w:val="1"/>
          <w:numId w:val="22"/>
        </w:numPr>
        <w:ind w:left="1276"/>
      </w:pPr>
      <w:r w:rsidRPr="008A5A23">
        <w:t xml:space="preserve">the knowledge of </w:t>
      </w:r>
      <w:r w:rsidRPr="00911C8F">
        <w:t>NMACS</w:t>
      </w:r>
      <w:r w:rsidRPr="008A5A23">
        <w:t xml:space="preserve"> requirements within all activities is understood and controlled, both from an internal perspective and those external perspectives within the supply chain (</w:t>
      </w:r>
      <w:r w:rsidRPr="00911C8F">
        <w:t>intelligent customer</w:t>
      </w:r>
      <w:r w:rsidRPr="008A5A23">
        <w:t xml:space="preserve">) including the management of contractors, such that the organisation can manage </w:t>
      </w:r>
      <w:r w:rsidRPr="00911C8F">
        <w:t>NMACS</w:t>
      </w:r>
      <w:r w:rsidRPr="008A5A23">
        <w:t xml:space="preserve"> effectively.</w:t>
      </w:r>
    </w:p>
    <w:p w14:paraId="59A134ED" w14:textId="77777777" w:rsidR="00D0257D" w:rsidRPr="008A5A23" w:rsidRDefault="00D0257D" w:rsidP="00CC342C">
      <w:pPr>
        <w:pStyle w:val="NumberedPara"/>
      </w:pPr>
      <w:r w:rsidRPr="008A5A23">
        <w:t>The knowledge management requirements of the organisation should also be proportionate with:</w:t>
      </w:r>
    </w:p>
    <w:p w14:paraId="18785BA4" w14:textId="77777777" w:rsidR="00D0257D" w:rsidRPr="008A5A23" w:rsidRDefault="00D0257D" w:rsidP="000E014B">
      <w:pPr>
        <w:pStyle w:val="NumList2"/>
        <w:numPr>
          <w:ilvl w:val="1"/>
          <w:numId w:val="23"/>
        </w:numPr>
        <w:ind w:left="1276"/>
      </w:pPr>
      <w:r w:rsidRPr="008A5A23">
        <w:t xml:space="preserve">a capability that includes suitable and sufficient experts with a detailed and up-to-date understanding of the site, its </w:t>
      </w:r>
      <w:r w:rsidRPr="00911C8F">
        <w:t>facilities</w:t>
      </w:r>
      <w:r w:rsidRPr="008A5A23">
        <w:t xml:space="preserve"> and their design, operation and associated </w:t>
      </w:r>
      <w:r w:rsidRPr="00911C8F">
        <w:t>NMACS</w:t>
      </w:r>
      <w:r w:rsidRPr="008A5A23">
        <w:t xml:space="preserve"> arrangements.</w:t>
      </w:r>
    </w:p>
    <w:p w14:paraId="5C605980" w14:textId="77777777" w:rsidR="00D0257D" w:rsidRPr="008A5A23" w:rsidRDefault="00D0257D" w:rsidP="000E014B">
      <w:pPr>
        <w:pStyle w:val="NumList2"/>
        <w:numPr>
          <w:ilvl w:val="1"/>
          <w:numId w:val="23"/>
        </w:numPr>
        <w:ind w:left="1276"/>
      </w:pPr>
      <w:r w:rsidRPr="008A5A23">
        <w:t xml:space="preserve">an adequate corporate memory and baseline of the knowledge of the intended design performance of </w:t>
      </w:r>
      <w:r w:rsidRPr="00911C8F">
        <w:t>NMACS</w:t>
      </w:r>
      <w:r w:rsidRPr="008A5A23">
        <w:t xml:space="preserve"> equipment, processes, and systems. </w:t>
      </w:r>
    </w:p>
    <w:p w14:paraId="775662CE" w14:textId="77777777" w:rsidR="00D0257D" w:rsidRPr="008A5A23" w:rsidRDefault="00D0257D" w:rsidP="000E014B">
      <w:pPr>
        <w:pStyle w:val="NumList2"/>
        <w:numPr>
          <w:ilvl w:val="1"/>
          <w:numId w:val="23"/>
        </w:numPr>
        <w:ind w:left="1276"/>
      </w:pPr>
      <w:r w:rsidRPr="008A5A23">
        <w:t xml:space="preserve">a robust effective process to manage expected and unexpected staffing changes. </w:t>
      </w:r>
    </w:p>
    <w:p w14:paraId="48197AD6" w14:textId="6B078E8A" w:rsidR="00D0257D" w:rsidRPr="008A5A23" w:rsidRDefault="00D0257D" w:rsidP="000E014B">
      <w:pPr>
        <w:pStyle w:val="NumList2"/>
        <w:numPr>
          <w:ilvl w:val="1"/>
          <w:numId w:val="23"/>
        </w:numPr>
        <w:ind w:left="1276"/>
      </w:pPr>
      <w:r w:rsidRPr="008A5A23">
        <w:t xml:space="preserve">an effective knowledge capture and learning from experience </w:t>
      </w:r>
      <w:r w:rsidR="00375CA7">
        <w:t xml:space="preserve">(LFE) </w:t>
      </w:r>
      <w:r w:rsidRPr="008A5A23">
        <w:t>system.</w:t>
      </w:r>
    </w:p>
    <w:p w14:paraId="148A4347" w14:textId="77777777" w:rsidR="00D0257D" w:rsidRPr="008A5A23" w:rsidRDefault="00D0257D" w:rsidP="000E014B">
      <w:pPr>
        <w:pStyle w:val="ListParagraph"/>
        <w:numPr>
          <w:ilvl w:val="1"/>
          <w:numId w:val="7"/>
        </w:numPr>
        <w:spacing w:before="240" w:after="120" w:line="240" w:lineRule="auto"/>
        <w:ind w:left="1276" w:hanging="357"/>
        <w:contextualSpacing w:val="0"/>
        <w:sectPr w:rsidR="00D0257D" w:rsidRPr="008A5A23" w:rsidSect="00D0257D">
          <w:pgSz w:w="11906" w:h="16838"/>
          <w:pgMar w:top="1440" w:right="1440" w:bottom="1440" w:left="1440" w:header="708" w:footer="708" w:gutter="0"/>
          <w:cols w:space="708"/>
          <w:docGrid w:linePitch="360"/>
        </w:sectPr>
      </w:pPr>
    </w:p>
    <w:p w14:paraId="1743C4FA" w14:textId="113A9DFA" w:rsidR="00D0257D" w:rsidRPr="008A5A23" w:rsidRDefault="00D0257D" w:rsidP="00AF2FD3">
      <w:pPr>
        <w:pStyle w:val="NumList2"/>
      </w:pPr>
      <w:r w:rsidRPr="008A5A23">
        <w:lastRenderedPageBreak/>
        <w:t xml:space="preserve">provision for identifying, updating, and preserving documents and records relevant to </w:t>
      </w:r>
      <w:r w:rsidRPr="00911C8F">
        <w:t>NMACS</w:t>
      </w:r>
      <w:r w:rsidRPr="008A5A23">
        <w:t xml:space="preserve">. Such documents and records should be stored securely and should be retrievable and readable throughout their anticipated useful life (including statutory retention periods). </w:t>
      </w:r>
      <w:r w:rsidR="00FC17B4">
        <w:br/>
      </w:r>
      <w:r w:rsidRPr="008A5A23">
        <w:t xml:space="preserve">Documents and records relevant to </w:t>
      </w:r>
      <w:r w:rsidRPr="00911C8F">
        <w:t>NMACS</w:t>
      </w:r>
      <w:r w:rsidRPr="008A5A23">
        <w:t xml:space="preserve"> should include those:</w:t>
      </w:r>
    </w:p>
    <w:p w14:paraId="1DE8578E" w14:textId="77777777" w:rsidR="00D0257D" w:rsidRPr="008A5A23" w:rsidRDefault="00D0257D" w:rsidP="000E014B">
      <w:pPr>
        <w:pStyle w:val="NumList2"/>
        <w:numPr>
          <w:ilvl w:val="2"/>
          <w:numId w:val="2"/>
        </w:numPr>
        <w:ind w:left="1701"/>
      </w:pPr>
      <w:r w:rsidRPr="008A5A23">
        <w:t xml:space="preserve">of value throughout the whole lifecycle of a </w:t>
      </w:r>
      <w:r w:rsidRPr="00911C8F">
        <w:t>facility</w:t>
      </w:r>
      <w:r w:rsidRPr="008A5A23">
        <w:t>.</w:t>
      </w:r>
    </w:p>
    <w:p w14:paraId="7573A6EB" w14:textId="377B10FE" w:rsidR="00D0257D" w:rsidRPr="008A5A23" w:rsidRDefault="00D0257D" w:rsidP="000E014B">
      <w:pPr>
        <w:pStyle w:val="NumList2"/>
        <w:numPr>
          <w:ilvl w:val="2"/>
          <w:numId w:val="2"/>
        </w:numPr>
        <w:ind w:left="1701"/>
      </w:pPr>
      <w:r w:rsidRPr="008A5A23">
        <w:t xml:space="preserve">that would assist during an incident or circumstances of </w:t>
      </w:r>
      <w:r w:rsidRPr="00911C8F">
        <w:t>NMACS</w:t>
      </w:r>
      <w:r w:rsidRPr="008A5A23">
        <w:t xml:space="preserve"> significance </w:t>
      </w:r>
      <w:r w:rsidR="002F1DFD">
        <w:t>(for example,</w:t>
      </w:r>
      <w:r w:rsidRPr="008A5A23">
        <w:t xml:space="preserve"> LFE).</w:t>
      </w:r>
    </w:p>
    <w:p w14:paraId="70D77862" w14:textId="77777777" w:rsidR="00D0257D" w:rsidRPr="008A5A23" w:rsidRDefault="00D0257D" w:rsidP="000E014B">
      <w:pPr>
        <w:pStyle w:val="NumList2"/>
        <w:numPr>
          <w:ilvl w:val="2"/>
          <w:numId w:val="2"/>
        </w:numPr>
        <w:ind w:left="1701"/>
      </w:pPr>
      <w:r w:rsidRPr="008A5A23">
        <w:t>relevant to making future modifications; or,</w:t>
      </w:r>
    </w:p>
    <w:p w14:paraId="153240EA" w14:textId="77777777" w:rsidR="00D0257D" w:rsidRPr="008A5A23" w:rsidRDefault="00D0257D" w:rsidP="000E014B">
      <w:pPr>
        <w:pStyle w:val="NumList2"/>
        <w:numPr>
          <w:ilvl w:val="2"/>
          <w:numId w:val="2"/>
        </w:numPr>
        <w:ind w:left="1701"/>
      </w:pPr>
      <w:r w:rsidRPr="008A5A23">
        <w:t xml:space="preserve">that could contribute to improvements in </w:t>
      </w:r>
      <w:r w:rsidRPr="00911C8F">
        <w:t>NMACS</w:t>
      </w:r>
      <w:r w:rsidRPr="008A5A23">
        <w:t>.</w:t>
      </w:r>
    </w:p>
    <w:p w14:paraId="43F1077B" w14:textId="6620EA12" w:rsidR="00D0257D" w:rsidRPr="008A5A23" w:rsidRDefault="00D0257D" w:rsidP="00D0257D">
      <w:pPr>
        <w:pStyle w:val="Heading3"/>
      </w:pPr>
      <w:r w:rsidRPr="008A5A23">
        <w:t xml:space="preserve">MACE 1.3 – Decision </w:t>
      </w:r>
      <w:r w:rsidR="00AF2FD3">
        <w:t>m</w:t>
      </w:r>
      <w:r w:rsidRPr="008A5A23">
        <w:t>aking</w:t>
      </w:r>
    </w:p>
    <w:tbl>
      <w:tblPr>
        <w:tblStyle w:val="ONRTable1"/>
        <w:tblW w:w="0" w:type="auto"/>
        <w:tblInd w:w="851" w:type="dxa"/>
        <w:tblLook w:val="04A0" w:firstRow="1" w:lastRow="0" w:firstColumn="1" w:lastColumn="0" w:noHBand="0" w:noVBand="1"/>
      </w:tblPr>
      <w:tblGrid>
        <w:gridCol w:w="3260"/>
        <w:gridCol w:w="3119"/>
        <w:gridCol w:w="1791"/>
      </w:tblGrid>
      <w:tr w:rsidR="00AF2FD3" w:rsidRPr="00AF2FD3" w14:paraId="078882B2" w14:textId="77777777" w:rsidTr="00AF2FD3">
        <w:trPr>
          <w:cnfStyle w:val="100000000000" w:firstRow="1" w:lastRow="0" w:firstColumn="0" w:lastColumn="0" w:oddVBand="0" w:evenVBand="0" w:oddHBand="0" w:evenHBand="0" w:firstRowFirstColumn="0" w:firstRowLastColumn="0" w:lastRowFirstColumn="0" w:lastRowLastColumn="0"/>
        </w:trPr>
        <w:tc>
          <w:tcPr>
            <w:tcW w:w="3260" w:type="dxa"/>
          </w:tcPr>
          <w:p w14:paraId="10B8D58D" w14:textId="0CE941CD" w:rsidR="00D0257D" w:rsidRPr="00AF2FD3" w:rsidRDefault="00D0257D" w:rsidP="006F586C">
            <w:pPr>
              <w:pStyle w:val="Paragraphtext"/>
              <w:spacing w:before="120"/>
            </w:pPr>
            <w:r w:rsidRPr="00AF2FD3">
              <w:t xml:space="preserve">FSE 1 – Leadership and </w:t>
            </w:r>
            <w:r w:rsidR="00AF2FD3" w:rsidRPr="00AF2FD3">
              <w:t>m</w:t>
            </w:r>
            <w:r w:rsidRPr="00AF2FD3">
              <w:t>anagement for NMACS</w:t>
            </w:r>
          </w:p>
        </w:tc>
        <w:tc>
          <w:tcPr>
            <w:tcW w:w="3119" w:type="dxa"/>
          </w:tcPr>
          <w:p w14:paraId="1DE529DD" w14:textId="525F22AF" w:rsidR="00D0257D" w:rsidRPr="00AF2FD3" w:rsidRDefault="00D0257D" w:rsidP="006F586C">
            <w:pPr>
              <w:pStyle w:val="Paragraphtext"/>
              <w:spacing w:before="120"/>
            </w:pPr>
            <w:r w:rsidRPr="00AF2FD3">
              <w:t xml:space="preserve">Decision </w:t>
            </w:r>
            <w:r w:rsidR="00AF2FD3" w:rsidRPr="00AF2FD3">
              <w:t>m</w:t>
            </w:r>
            <w:r w:rsidRPr="00AF2FD3">
              <w:t>aking</w:t>
            </w:r>
          </w:p>
        </w:tc>
        <w:tc>
          <w:tcPr>
            <w:tcW w:w="1791" w:type="dxa"/>
          </w:tcPr>
          <w:p w14:paraId="7B83BA21" w14:textId="77777777" w:rsidR="00D0257D" w:rsidRPr="00AF2FD3" w:rsidRDefault="00D0257D" w:rsidP="006F586C">
            <w:pPr>
              <w:pStyle w:val="Paragraphtext"/>
              <w:spacing w:before="120"/>
            </w:pPr>
            <w:r w:rsidRPr="00AF2FD3">
              <w:t>MACE 1.3</w:t>
            </w:r>
          </w:p>
        </w:tc>
      </w:tr>
      <w:tr w:rsidR="00D0257D" w:rsidRPr="008A5A23" w14:paraId="01AE1E68" w14:textId="77777777" w:rsidTr="00AF2FD3">
        <w:tc>
          <w:tcPr>
            <w:tcW w:w="8170" w:type="dxa"/>
            <w:gridSpan w:val="3"/>
          </w:tcPr>
          <w:p w14:paraId="1B0AA023" w14:textId="77777777" w:rsidR="00D0257D" w:rsidRPr="008A5A23" w:rsidRDefault="00D0257D" w:rsidP="006F586C">
            <w:pPr>
              <w:pStyle w:val="Paragraphtext"/>
              <w:spacing w:before="120"/>
              <w:rPr>
                <w:b/>
              </w:rPr>
            </w:pPr>
            <w:r w:rsidRPr="008A5A23">
              <w:t xml:space="preserve">Decisions made at all levels in the organisation affecting </w:t>
            </w:r>
            <w:r w:rsidRPr="00911C8F">
              <w:t>NMACS</w:t>
            </w:r>
            <w:r w:rsidRPr="008A5A23">
              <w:t xml:space="preserve"> should be informed, rational, objective, and prudent.</w:t>
            </w:r>
          </w:p>
        </w:tc>
      </w:tr>
    </w:tbl>
    <w:p w14:paraId="0FD13E65" w14:textId="77777777" w:rsidR="00D0257D" w:rsidRPr="008A5A23" w:rsidRDefault="00D0257D" w:rsidP="00CC342C">
      <w:pPr>
        <w:pStyle w:val="NumberedPara"/>
      </w:pPr>
      <w:r w:rsidRPr="008A5A23">
        <w:t xml:space="preserve">The decision-making processes should proportionately include </w:t>
      </w:r>
      <w:r w:rsidRPr="00911C8F">
        <w:t>NMACS</w:t>
      </w:r>
      <w:r w:rsidRPr="008A5A23">
        <w:t xml:space="preserve"> aspects where they will affect the </w:t>
      </w:r>
      <w:r w:rsidRPr="00911C8F">
        <w:t>NMACS</w:t>
      </w:r>
      <w:r w:rsidRPr="008A5A23">
        <w:t xml:space="preserve"> systems. These would be expected to ensure that:</w:t>
      </w:r>
    </w:p>
    <w:p w14:paraId="69536E86" w14:textId="77777777" w:rsidR="00D0257D" w:rsidRPr="008A5A23" w:rsidRDefault="00D0257D" w:rsidP="000E014B">
      <w:pPr>
        <w:pStyle w:val="NumList2"/>
        <w:numPr>
          <w:ilvl w:val="1"/>
          <w:numId w:val="24"/>
        </w:numPr>
        <w:ind w:left="1276"/>
      </w:pPr>
      <w:r w:rsidRPr="008A5A23">
        <w:t>all relevant data (as determined by a SQEP) and opinions are collected, recorded, and considered.</w:t>
      </w:r>
    </w:p>
    <w:p w14:paraId="40C4069D" w14:textId="77777777" w:rsidR="00D0257D" w:rsidRPr="008A5A23" w:rsidRDefault="00D0257D" w:rsidP="000E014B">
      <w:pPr>
        <w:pStyle w:val="NumList2"/>
        <w:numPr>
          <w:ilvl w:val="1"/>
          <w:numId w:val="24"/>
        </w:numPr>
        <w:ind w:left="1276"/>
      </w:pPr>
      <w:r w:rsidRPr="008A5A23">
        <w:t xml:space="preserve">there are the means for setting </w:t>
      </w:r>
      <w:r w:rsidRPr="00911C8F">
        <w:t>NMACS</w:t>
      </w:r>
      <w:r w:rsidRPr="008A5A23">
        <w:t xml:space="preserve"> priorities to aid decision making at all levels.</w:t>
      </w:r>
    </w:p>
    <w:p w14:paraId="3B3E7925" w14:textId="77777777" w:rsidR="00D0257D" w:rsidRPr="008A5A23" w:rsidRDefault="00D0257D" w:rsidP="000E014B">
      <w:pPr>
        <w:pStyle w:val="NumList2"/>
        <w:numPr>
          <w:ilvl w:val="1"/>
          <w:numId w:val="24"/>
        </w:numPr>
        <w:ind w:left="1276"/>
      </w:pPr>
      <w:r w:rsidRPr="00911C8F">
        <w:t>NMACS</w:t>
      </w:r>
      <w:r w:rsidRPr="008A5A23">
        <w:t xml:space="preserve"> decisions are not delayed unnecessarily. </w:t>
      </w:r>
    </w:p>
    <w:p w14:paraId="66BA5E8D" w14:textId="77777777" w:rsidR="00D0257D" w:rsidRPr="008A5A23" w:rsidRDefault="00D0257D" w:rsidP="000E014B">
      <w:pPr>
        <w:pStyle w:val="NumList2"/>
        <w:numPr>
          <w:ilvl w:val="1"/>
          <w:numId w:val="24"/>
        </w:numPr>
        <w:ind w:left="1276"/>
      </w:pPr>
      <w:r w:rsidRPr="008A5A23">
        <w:t xml:space="preserve">personnel are empowered to take timely decisions in the interests of </w:t>
      </w:r>
      <w:r w:rsidRPr="00911C8F">
        <w:t>NMACS</w:t>
      </w:r>
      <w:r w:rsidRPr="008A5A23">
        <w:t xml:space="preserve"> requirements.</w:t>
      </w:r>
    </w:p>
    <w:p w14:paraId="16CA2676" w14:textId="77777777" w:rsidR="00D0257D" w:rsidRPr="008A5A23" w:rsidRDefault="00D0257D" w:rsidP="00CC342C">
      <w:pPr>
        <w:pStyle w:val="NumberedPara"/>
      </w:pPr>
      <w:r w:rsidRPr="008A5A23">
        <w:t xml:space="preserve">Decisions affecting </w:t>
      </w:r>
      <w:r w:rsidRPr="00911C8F">
        <w:t>NMACS</w:t>
      </w:r>
      <w:r w:rsidRPr="008A5A23">
        <w:t xml:space="preserve"> should be made and/or approved by a SQEP and consider in a proportionate way the following factors (where relevant):</w:t>
      </w:r>
    </w:p>
    <w:p w14:paraId="64322B2C" w14:textId="77777777" w:rsidR="00D0257D" w:rsidRPr="008A5A23" w:rsidRDefault="00D0257D" w:rsidP="000E014B">
      <w:pPr>
        <w:pStyle w:val="NumList2"/>
        <w:numPr>
          <w:ilvl w:val="1"/>
          <w:numId w:val="25"/>
        </w:numPr>
        <w:ind w:left="1276"/>
      </w:pPr>
      <w:r w:rsidRPr="008A5A23">
        <w:t>the quality, accuracy, and sufficiency of the information.</w:t>
      </w:r>
    </w:p>
    <w:p w14:paraId="73AF1A90" w14:textId="77777777" w:rsidR="00D0257D" w:rsidRPr="008A5A23" w:rsidRDefault="00D0257D" w:rsidP="000E014B">
      <w:pPr>
        <w:pStyle w:val="NumList2"/>
        <w:numPr>
          <w:ilvl w:val="1"/>
          <w:numId w:val="25"/>
        </w:numPr>
        <w:ind w:left="1276"/>
      </w:pPr>
      <w:r w:rsidRPr="008A5A23">
        <w:t>the significance of uncertainties.</w:t>
      </w:r>
    </w:p>
    <w:p w14:paraId="1F9AEF84" w14:textId="77777777" w:rsidR="00D0257D" w:rsidRPr="008A5A23" w:rsidRDefault="00D0257D" w:rsidP="000E014B">
      <w:pPr>
        <w:pStyle w:val="NumList2"/>
        <w:numPr>
          <w:ilvl w:val="1"/>
          <w:numId w:val="25"/>
        </w:numPr>
        <w:ind w:left="1276"/>
      </w:pPr>
      <w:r w:rsidRPr="008A5A23">
        <w:t>the questioning of assumptions.</w:t>
      </w:r>
    </w:p>
    <w:p w14:paraId="15E34F55" w14:textId="77777777" w:rsidR="00D0257D" w:rsidRPr="008A5A23" w:rsidRDefault="00D0257D" w:rsidP="000E014B">
      <w:pPr>
        <w:pStyle w:val="NumList2"/>
        <w:numPr>
          <w:ilvl w:val="1"/>
          <w:numId w:val="25"/>
        </w:numPr>
        <w:ind w:left="1276"/>
      </w:pPr>
      <w:r w:rsidRPr="008A5A23">
        <w:t xml:space="preserve">exploration of all relevant scenarios that may threaten </w:t>
      </w:r>
      <w:r w:rsidRPr="00911C8F">
        <w:t>NMACS</w:t>
      </w:r>
      <w:r w:rsidRPr="008A5A23">
        <w:t>.</w:t>
      </w:r>
    </w:p>
    <w:p w14:paraId="4C672215" w14:textId="77777777" w:rsidR="00D0257D" w:rsidRPr="008A5A23" w:rsidRDefault="00D0257D" w:rsidP="000E014B">
      <w:pPr>
        <w:pStyle w:val="NumList2"/>
        <w:numPr>
          <w:ilvl w:val="1"/>
          <w:numId w:val="25"/>
        </w:numPr>
        <w:ind w:left="1276"/>
      </w:pPr>
      <w:r w:rsidRPr="008A5A23">
        <w:lastRenderedPageBreak/>
        <w:t>the range of options to appropriately manage risk, error, and uncertainty in the short and long term.</w:t>
      </w:r>
    </w:p>
    <w:p w14:paraId="2B934DEE" w14:textId="77777777" w:rsidR="00D0257D" w:rsidRPr="008A5A23" w:rsidRDefault="00D0257D" w:rsidP="000E014B">
      <w:pPr>
        <w:pStyle w:val="NumList2"/>
        <w:numPr>
          <w:ilvl w:val="1"/>
          <w:numId w:val="25"/>
        </w:numPr>
        <w:ind w:left="1276"/>
      </w:pPr>
      <w:r w:rsidRPr="008A5A23">
        <w:t>the criteria and standards that should be applied.</w:t>
      </w:r>
    </w:p>
    <w:p w14:paraId="4D21762E" w14:textId="77777777" w:rsidR="00D0257D" w:rsidRPr="008A5A23" w:rsidRDefault="00D0257D" w:rsidP="000E014B">
      <w:pPr>
        <w:pStyle w:val="NumList2"/>
        <w:numPr>
          <w:ilvl w:val="1"/>
          <w:numId w:val="25"/>
        </w:numPr>
        <w:ind w:left="1276"/>
      </w:pPr>
      <w:r w:rsidRPr="008A5A23">
        <w:t>the impact on regulatory compliance.</w:t>
      </w:r>
    </w:p>
    <w:p w14:paraId="17BFB0EF" w14:textId="77777777" w:rsidR="00D0257D" w:rsidRPr="008A5A23" w:rsidRDefault="00D0257D" w:rsidP="000E014B">
      <w:pPr>
        <w:pStyle w:val="NumList2"/>
        <w:numPr>
          <w:ilvl w:val="1"/>
          <w:numId w:val="25"/>
        </w:numPr>
        <w:ind w:left="1276"/>
      </w:pPr>
      <w:r w:rsidRPr="008A5A23">
        <w:t xml:space="preserve">and ensure that for </w:t>
      </w:r>
      <w:r w:rsidRPr="00911C8F">
        <w:t>NMACS</w:t>
      </w:r>
      <w:r w:rsidRPr="008A5A23">
        <w:t xml:space="preserve"> decisions:</w:t>
      </w:r>
    </w:p>
    <w:p w14:paraId="2FF37BB8" w14:textId="77777777" w:rsidR="00D0257D" w:rsidRPr="008A5A23" w:rsidRDefault="00D0257D" w:rsidP="000E014B">
      <w:pPr>
        <w:pStyle w:val="NumList2"/>
        <w:numPr>
          <w:ilvl w:val="1"/>
          <w:numId w:val="25"/>
        </w:numPr>
        <w:ind w:left="1276"/>
      </w:pPr>
      <w:r w:rsidRPr="008A5A23">
        <w:t xml:space="preserve">conflicts between </w:t>
      </w:r>
      <w:r w:rsidRPr="007D4376">
        <w:t>NMACS</w:t>
      </w:r>
      <w:r w:rsidRPr="008A5A23">
        <w:t xml:space="preserve"> and other business goals are recognised and appropriately resolved without compromising </w:t>
      </w:r>
      <w:r w:rsidRPr="007D4376">
        <w:t>NMACS</w:t>
      </w:r>
      <w:r w:rsidRPr="008A5A23">
        <w:t xml:space="preserve"> outcomes.</w:t>
      </w:r>
    </w:p>
    <w:p w14:paraId="2ADE12D8" w14:textId="77777777" w:rsidR="00D0257D" w:rsidRPr="008A5A23" w:rsidRDefault="00D0257D" w:rsidP="000E014B">
      <w:pPr>
        <w:pStyle w:val="NumList2"/>
        <w:numPr>
          <w:ilvl w:val="1"/>
          <w:numId w:val="25"/>
        </w:numPr>
        <w:ind w:left="1276"/>
      </w:pPr>
      <w:r w:rsidRPr="008A5A23">
        <w:t>they are documented and traceable.</w:t>
      </w:r>
    </w:p>
    <w:p w14:paraId="2485A982" w14:textId="77777777" w:rsidR="00D0257D" w:rsidRPr="008A5A23" w:rsidRDefault="00D0257D" w:rsidP="000E014B">
      <w:pPr>
        <w:pStyle w:val="NumList2"/>
        <w:numPr>
          <w:ilvl w:val="1"/>
          <w:numId w:val="25"/>
        </w:numPr>
        <w:ind w:left="1276"/>
      </w:pPr>
      <w:r w:rsidRPr="008A5A23">
        <w:t>they cater for the potential for error, uncertainty and the unexpected.</w:t>
      </w:r>
    </w:p>
    <w:p w14:paraId="36C4AD2E" w14:textId="77777777" w:rsidR="00D0257D" w:rsidRPr="008A5A23" w:rsidRDefault="00D0257D" w:rsidP="000E014B">
      <w:pPr>
        <w:pStyle w:val="NumList2"/>
        <w:numPr>
          <w:ilvl w:val="1"/>
          <w:numId w:val="25"/>
        </w:numPr>
        <w:ind w:left="1276"/>
      </w:pPr>
      <w:r w:rsidRPr="008A5A23">
        <w:t xml:space="preserve">an appropriately conservative approach is demonstrated. </w:t>
      </w:r>
    </w:p>
    <w:p w14:paraId="32348618" w14:textId="143C15C2" w:rsidR="00D0257D" w:rsidRPr="008A5A23" w:rsidRDefault="00D0257D" w:rsidP="00D0257D">
      <w:pPr>
        <w:pStyle w:val="Heading3"/>
      </w:pPr>
      <w:r w:rsidRPr="008A5A23">
        <w:t xml:space="preserve"> MACE 1.4 – Organisational </w:t>
      </w:r>
      <w:r w:rsidR="00AF2FD3">
        <w:t>l</w:t>
      </w:r>
      <w:r w:rsidRPr="008A5A23">
        <w:t>earning</w:t>
      </w:r>
    </w:p>
    <w:tbl>
      <w:tblPr>
        <w:tblStyle w:val="ONRTable1"/>
        <w:tblW w:w="0" w:type="auto"/>
        <w:tblInd w:w="851" w:type="dxa"/>
        <w:tblLook w:val="04A0" w:firstRow="1" w:lastRow="0" w:firstColumn="1" w:lastColumn="0" w:noHBand="0" w:noVBand="1"/>
      </w:tblPr>
      <w:tblGrid>
        <w:gridCol w:w="3350"/>
        <w:gridCol w:w="2887"/>
        <w:gridCol w:w="1938"/>
      </w:tblGrid>
      <w:tr w:rsidR="00AF2FD3" w:rsidRPr="00AF2FD3" w14:paraId="2DF9BED6" w14:textId="77777777" w:rsidTr="00AF2FD3">
        <w:trPr>
          <w:cnfStyle w:val="100000000000" w:firstRow="1" w:lastRow="0" w:firstColumn="0" w:lastColumn="0" w:oddVBand="0" w:evenVBand="0" w:oddHBand="0" w:evenHBand="0" w:firstRowFirstColumn="0" w:firstRowLastColumn="0" w:lastRowFirstColumn="0" w:lastRowLastColumn="0"/>
        </w:trPr>
        <w:tc>
          <w:tcPr>
            <w:tcW w:w="3350" w:type="dxa"/>
          </w:tcPr>
          <w:p w14:paraId="24090C08" w14:textId="177697F9" w:rsidR="00D0257D" w:rsidRPr="00AF2FD3" w:rsidRDefault="00D0257D" w:rsidP="006F586C">
            <w:pPr>
              <w:pStyle w:val="Paragraphtext"/>
              <w:spacing w:before="120"/>
            </w:pPr>
            <w:r w:rsidRPr="00AF2FD3">
              <w:t xml:space="preserve">FSE 1 – Leadership and </w:t>
            </w:r>
            <w:r w:rsidR="00AF2FD3" w:rsidRPr="00AF2FD3">
              <w:t>m</w:t>
            </w:r>
            <w:r w:rsidRPr="00AF2FD3">
              <w:t>anagement for NMACS</w:t>
            </w:r>
          </w:p>
        </w:tc>
        <w:tc>
          <w:tcPr>
            <w:tcW w:w="2887" w:type="dxa"/>
          </w:tcPr>
          <w:p w14:paraId="0A1F430F" w14:textId="1A5CE15F" w:rsidR="00D0257D" w:rsidRPr="00AF2FD3" w:rsidRDefault="00D0257D" w:rsidP="006F586C">
            <w:pPr>
              <w:pStyle w:val="Paragraphtext"/>
              <w:spacing w:before="120"/>
            </w:pPr>
            <w:r w:rsidRPr="00AF2FD3">
              <w:t xml:space="preserve">Organisational </w:t>
            </w:r>
            <w:r w:rsidR="00AF2FD3" w:rsidRPr="00AF2FD3">
              <w:t>l</w:t>
            </w:r>
            <w:r w:rsidRPr="00AF2FD3">
              <w:t>earning</w:t>
            </w:r>
          </w:p>
        </w:tc>
        <w:tc>
          <w:tcPr>
            <w:tcW w:w="1938" w:type="dxa"/>
          </w:tcPr>
          <w:p w14:paraId="6C5C5A1B" w14:textId="77777777" w:rsidR="00D0257D" w:rsidRPr="00AF2FD3" w:rsidRDefault="00D0257D" w:rsidP="006F586C">
            <w:pPr>
              <w:pStyle w:val="Paragraphtext"/>
              <w:spacing w:before="120"/>
            </w:pPr>
            <w:r w:rsidRPr="00AF2FD3">
              <w:t>MACE 1.4</w:t>
            </w:r>
          </w:p>
        </w:tc>
      </w:tr>
      <w:tr w:rsidR="00D0257D" w:rsidRPr="008A5A23" w14:paraId="607C40C4" w14:textId="77777777" w:rsidTr="00AF2FD3">
        <w:tc>
          <w:tcPr>
            <w:tcW w:w="8175" w:type="dxa"/>
            <w:gridSpan w:val="3"/>
          </w:tcPr>
          <w:p w14:paraId="611AE97D" w14:textId="77777777" w:rsidR="00D0257D" w:rsidRPr="008A5A23" w:rsidRDefault="00D0257D" w:rsidP="006F586C">
            <w:pPr>
              <w:pStyle w:val="Paragraphtext"/>
              <w:spacing w:before="120"/>
              <w:rPr>
                <w:b/>
              </w:rPr>
            </w:pPr>
            <w:r w:rsidRPr="008A5A23">
              <w:t xml:space="preserve">Lessons should be learned from internal and external sources to continually improve leadership, organisational capability, the management system, </w:t>
            </w:r>
            <w:r w:rsidRPr="007D4376">
              <w:t>NMACS</w:t>
            </w:r>
            <w:r w:rsidRPr="008A5A23">
              <w:t xml:space="preserve"> decision-making and performance.</w:t>
            </w:r>
          </w:p>
        </w:tc>
      </w:tr>
    </w:tbl>
    <w:p w14:paraId="19CD8FAC" w14:textId="77777777" w:rsidR="00D0257D" w:rsidRPr="008A5A23" w:rsidRDefault="00D0257D" w:rsidP="00CC342C">
      <w:pPr>
        <w:pStyle w:val="NumberedPara"/>
      </w:pPr>
      <w:r w:rsidRPr="008A5A23">
        <w:t xml:space="preserve">A learning organisation should seek out, analyse, and act upon lessons learned from a wide range of sources both within itself and externally. It is therefore important for an </w:t>
      </w:r>
      <w:r w:rsidRPr="007D4376">
        <w:t>operator</w:t>
      </w:r>
      <w:r w:rsidRPr="008A5A23">
        <w:t xml:space="preserve"> to demonstrate that they are open to capturing learning from </w:t>
      </w:r>
      <w:r w:rsidRPr="007D4376">
        <w:t>NMACS</w:t>
      </w:r>
      <w:r w:rsidRPr="008A5A23">
        <w:t xml:space="preserve"> events and near misses and that they use that learning to improve their accounting for and controlling of QNM. Learning should extend from operations through to organisational, management and cultural issues.</w:t>
      </w:r>
    </w:p>
    <w:p w14:paraId="7E0D859C" w14:textId="77777777" w:rsidR="00D0257D" w:rsidRPr="008A5A23" w:rsidRDefault="00D0257D" w:rsidP="00CC342C">
      <w:pPr>
        <w:pStyle w:val="NumberedPara"/>
      </w:pPr>
      <w:r w:rsidRPr="008A5A23">
        <w:t xml:space="preserve">Information should be collected from a range of sources inside the organisation, including from: </w:t>
      </w:r>
    </w:p>
    <w:p w14:paraId="67CBA07D" w14:textId="6362F73C" w:rsidR="00D0257D" w:rsidRPr="008A5A23" w:rsidRDefault="00D0257D" w:rsidP="000E014B">
      <w:pPr>
        <w:pStyle w:val="NumList2"/>
        <w:numPr>
          <w:ilvl w:val="1"/>
          <w:numId w:val="26"/>
        </w:numPr>
        <w:ind w:left="1276"/>
      </w:pPr>
      <w:r w:rsidRPr="008A5A23">
        <w:t xml:space="preserve">workers </w:t>
      </w:r>
      <w:r w:rsidR="002F1DFD">
        <w:t>(for example,</w:t>
      </w:r>
      <w:r w:rsidRPr="008A5A23">
        <w:t xml:space="preserve"> about strengths, weaknesses, deviations and errors, or concerns in relation to </w:t>
      </w:r>
      <w:r w:rsidRPr="007D4376">
        <w:t>NMACS</w:t>
      </w:r>
      <w:r w:rsidRPr="008A5A23">
        <w:t xml:space="preserve"> procedures and processes). </w:t>
      </w:r>
    </w:p>
    <w:p w14:paraId="09D8CE21" w14:textId="77777777" w:rsidR="00D0257D" w:rsidRPr="008A5A23" w:rsidRDefault="00D0257D" w:rsidP="000E014B">
      <w:pPr>
        <w:pStyle w:val="NumList2"/>
        <w:numPr>
          <w:ilvl w:val="1"/>
          <w:numId w:val="26"/>
        </w:numPr>
        <w:ind w:left="1276"/>
      </w:pPr>
      <w:r w:rsidRPr="008A5A23">
        <w:t xml:space="preserve">operational feedback and audits on processes. </w:t>
      </w:r>
    </w:p>
    <w:p w14:paraId="5D687EFC" w14:textId="7595DF0B" w:rsidR="00D0257D" w:rsidRPr="008A5A23" w:rsidRDefault="008276AE" w:rsidP="000E014B">
      <w:pPr>
        <w:pStyle w:val="NumList2"/>
        <w:numPr>
          <w:ilvl w:val="1"/>
          <w:numId w:val="26"/>
        </w:numPr>
        <w:ind w:left="1276"/>
      </w:pPr>
      <w:r>
        <w:t>facility</w:t>
      </w:r>
      <w:r w:rsidR="00D0257D" w:rsidRPr="008A5A23">
        <w:t xml:space="preserve"> monitoring of </w:t>
      </w:r>
      <w:r w:rsidR="00D0257D" w:rsidRPr="007D4376">
        <w:t>NMACS</w:t>
      </w:r>
      <w:r w:rsidR="00D0257D" w:rsidRPr="008A5A23">
        <w:t xml:space="preserve"> relevant equipment and processes including trending where feasible and relevant.</w:t>
      </w:r>
    </w:p>
    <w:p w14:paraId="0CDC6FD4" w14:textId="14940BCB" w:rsidR="00D0257D" w:rsidRPr="008A5A23" w:rsidRDefault="00D0257D" w:rsidP="000E014B">
      <w:pPr>
        <w:pStyle w:val="NumList2"/>
        <w:numPr>
          <w:ilvl w:val="1"/>
          <w:numId w:val="26"/>
        </w:numPr>
        <w:ind w:left="1276"/>
      </w:pPr>
      <w:r w:rsidRPr="008A5A23">
        <w:t xml:space="preserve">regulatory reports </w:t>
      </w:r>
      <w:r w:rsidR="002F1DFD">
        <w:t>(for example,</w:t>
      </w:r>
      <w:r w:rsidRPr="008A5A23">
        <w:t xml:space="preserve"> ONR Intervention Records).</w:t>
      </w:r>
    </w:p>
    <w:p w14:paraId="7FBAC92A" w14:textId="77777777" w:rsidR="00D0257D" w:rsidRPr="008A5A23" w:rsidRDefault="00D0257D" w:rsidP="000E014B">
      <w:pPr>
        <w:pStyle w:val="NumList2"/>
        <w:numPr>
          <w:ilvl w:val="1"/>
          <w:numId w:val="26"/>
        </w:numPr>
        <w:ind w:left="1276"/>
      </w:pPr>
      <w:r w:rsidRPr="008A5A23">
        <w:t xml:space="preserve">investigations of </w:t>
      </w:r>
      <w:r w:rsidRPr="007D4376">
        <w:t>NMACS</w:t>
      </w:r>
      <w:r w:rsidRPr="008A5A23">
        <w:t xml:space="preserve"> issues, events, </w:t>
      </w:r>
      <w:r w:rsidRPr="007D4376">
        <w:t>discrepancies</w:t>
      </w:r>
      <w:r w:rsidRPr="008A5A23">
        <w:t xml:space="preserve">, or </w:t>
      </w:r>
      <w:r w:rsidRPr="007D4376">
        <w:t>anomalies</w:t>
      </w:r>
      <w:r w:rsidRPr="008A5A23">
        <w:t>.</w:t>
      </w:r>
    </w:p>
    <w:p w14:paraId="3BC45674" w14:textId="77777777" w:rsidR="00D0257D" w:rsidRPr="008A5A23" w:rsidRDefault="00D0257D" w:rsidP="000E014B">
      <w:pPr>
        <w:pStyle w:val="NumList2"/>
        <w:numPr>
          <w:ilvl w:val="1"/>
          <w:numId w:val="26"/>
        </w:numPr>
        <w:ind w:left="1276"/>
      </w:pPr>
      <w:r w:rsidRPr="008A5A23">
        <w:lastRenderedPageBreak/>
        <w:t xml:space="preserve">external or self-assessment. </w:t>
      </w:r>
    </w:p>
    <w:p w14:paraId="76358644" w14:textId="77777777" w:rsidR="00D0257D" w:rsidRPr="008A5A23" w:rsidRDefault="00D0257D" w:rsidP="00CC342C">
      <w:pPr>
        <w:pStyle w:val="NumberedPara"/>
      </w:pPr>
      <w:r w:rsidRPr="008A5A23">
        <w:t xml:space="preserve">External learning from experience and good practice should be considered from both the nuclear and relevant non-nuclear industries that are involved in accounting for and controlling nuclear and other sensitive materials. Including: </w:t>
      </w:r>
    </w:p>
    <w:p w14:paraId="7E6CCEA4" w14:textId="08A9EE69" w:rsidR="00D0257D" w:rsidRPr="008A5A23" w:rsidRDefault="00D0257D" w:rsidP="000E014B">
      <w:pPr>
        <w:pStyle w:val="NumList2"/>
        <w:numPr>
          <w:ilvl w:val="1"/>
          <w:numId w:val="27"/>
        </w:numPr>
        <w:ind w:left="1276"/>
      </w:pPr>
      <w:r w:rsidRPr="008A5A23">
        <w:t xml:space="preserve">international standards and practices </w:t>
      </w:r>
      <w:r w:rsidR="002F1DFD">
        <w:t>(for example,</w:t>
      </w:r>
      <w:r w:rsidR="007C36B9">
        <w:t xml:space="preserve"> </w:t>
      </w:r>
      <w:r w:rsidRPr="008A5A23">
        <w:t>IAEA guidance).</w:t>
      </w:r>
    </w:p>
    <w:p w14:paraId="2F40782B" w14:textId="77777777" w:rsidR="00D0257D" w:rsidRPr="008A5A23" w:rsidRDefault="00D0257D" w:rsidP="000E014B">
      <w:pPr>
        <w:pStyle w:val="NumList2"/>
        <w:numPr>
          <w:ilvl w:val="1"/>
          <w:numId w:val="27"/>
        </w:numPr>
        <w:ind w:left="1276"/>
      </w:pPr>
      <w:r w:rsidRPr="008A5A23">
        <w:t>investigation of events in other organisations from both within and outside the nuclear industry.</w:t>
      </w:r>
    </w:p>
    <w:p w14:paraId="574ED692" w14:textId="00F537DC" w:rsidR="00D0257D" w:rsidRPr="008A5A23" w:rsidRDefault="00D0257D" w:rsidP="000E014B">
      <w:pPr>
        <w:pStyle w:val="NumList2"/>
        <w:numPr>
          <w:ilvl w:val="1"/>
          <w:numId w:val="27"/>
        </w:numPr>
        <w:ind w:left="1276"/>
      </w:pPr>
      <w:r w:rsidRPr="008A5A23">
        <w:t xml:space="preserve">benchmarking </w:t>
      </w:r>
      <w:r w:rsidRPr="007D4376">
        <w:t>NMACS</w:t>
      </w:r>
      <w:r w:rsidRPr="008A5A23">
        <w:t xml:space="preserve"> from both within and outside the nuclear industry </w:t>
      </w:r>
      <w:r w:rsidR="002F1DFD">
        <w:t>(for example,</w:t>
      </w:r>
      <w:r w:rsidRPr="008A5A23">
        <w:t xml:space="preserve"> </w:t>
      </w:r>
      <w:r>
        <w:t>European Safeguards Research and Development Association (</w:t>
      </w:r>
      <w:r w:rsidRPr="008A5A23">
        <w:t>ESARDA</w:t>
      </w:r>
      <w:r>
        <w:t>)</w:t>
      </w:r>
      <w:r w:rsidRPr="008A5A23">
        <w:t>,</w:t>
      </w:r>
      <w:r>
        <w:t xml:space="preserve"> Institute of Nuclear Materials Management (INMM),</w:t>
      </w:r>
      <w:r w:rsidRPr="008A5A23">
        <w:t xml:space="preserve"> relevant ISO standards and the UK’s National Physical Laboratory for the process of measurement).</w:t>
      </w:r>
    </w:p>
    <w:p w14:paraId="068A8DC9" w14:textId="77777777" w:rsidR="00D0257D" w:rsidRPr="008A5A23" w:rsidRDefault="00D0257D" w:rsidP="000E014B">
      <w:pPr>
        <w:pStyle w:val="NumList2"/>
        <w:numPr>
          <w:ilvl w:val="1"/>
          <w:numId w:val="27"/>
        </w:numPr>
        <w:ind w:left="1276"/>
      </w:pPr>
      <w:r w:rsidRPr="008A5A23">
        <w:t xml:space="preserve">published feedback from ONR and the </w:t>
      </w:r>
      <w:r w:rsidRPr="007D4376">
        <w:t>IAEA</w:t>
      </w:r>
      <w:r w:rsidRPr="008A5A23">
        <w:t xml:space="preserve"> on accountancy and control.</w:t>
      </w:r>
    </w:p>
    <w:p w14:paraId="0C6E1D55" w14:textId="218D36C4" w:rsidR="00D0257D" w:rsidRPr="008A5A23" w:rsidRDefault="00D0257D" w:rsidP="00D0257D">
      <w:pPr>
        <w:pStyle w:val="Heading3"/>
      </w:pPr>
      <w:r w:rsidRPr="008A5A23">
        <w:t xml:space="preserve">MACE 1.5 – Assurance </w:t>
      </w:r>
      <w:r w:rsidR="00AF2FD3">
        <w:t>p</w:t>
      </w:r>
      <w:r w:rsidRPr="008A5A23">
        <w:t>rocesses</w:t>
      </w:r>
    </w:p>
    <w:tbl>
      <w:tblPr>
        <w:tblStyle w:val="ONRTable1"/>
        <w:tblW w:w="0" w:type="auto"/>
        <w:tblInd w:w="851" w:type="dxa"/>
        <w:tblLook w:val="04A0" w:firstRow="1" w:lastRow="0" w:firstColumn="1" w:lastColumn="0" w:noHBand="0" w:noVBand="1"/>
      </w:tblPr>
      <w:tblGrid>
        <w:gridCol w:w="3260"/>
        <w:gridCol w:w="3260"/>
        <w:gridCol w:w="1655"/>
      </w:tblGrid>
      <w:tr w:rsidR="00AF2FD3" w:rsidRPr="00AF2FD3" w14:paraId="4DB6E426" w14:textId="77777777" w:rsidTr="00AF2FD3">
        <w:trPr>
          <w:cnfStyle w:val="100000000000" w:firstRow="1" w:lastRow="0" w:firstColumn="0" w:lastColumn="0" w:oddVBand="0" w:evenVBand="0" w:oddHBand="0" w:evenHBand="0" w:firstRowFirstColumn="0" w:firstRowLastColumn="0" w:lastRowFirstColumn="0" w:lastRowLastColumn="0"/>
        </w:trPr>
        <w:tc>
          <w:tcPr>
            <w:tcW w:w="3260" w:type="dxa"/>
          </w:tcPr>
          <w:p w14:paraId="7767FA07" w14:textId="010D0DDC" w:rsidR="00D0257D" w:rsidRPr="00AF2FD3" w:rsidRDefault="00D0257D" w:rsidP="006F586C">
            <w:pPr>
              <w:pStyle w:val="Paragraphtext"/>
              <w:spacing w:before="120"/>
            </w:pPr>
            <w:r w:rsidRPr="00AF2FD3">
              <w:t xml:space="preserve">FSE 1 – Leadership and </w:t>
            </w:r>
            <w:r w:rsidR="00AF2FD3">
              <w:t>m</w:t>
            </w:r>
            <w:r w:rsidRPr="00AF2FD3">
              <w:t>anagement for NMACS</w:t>
            </w:r>
          </w:p>
        </w:tc>
        <w:tc>
          <w:tcPr>
            <w:tcW w:w="3260" w:type="dxa"/>
          </w:tcPr>
          <w:p w14:paraId="6AEFC890" w14:textId="071948E9" w:rsidR="00D0257D" w:rsidRPr="00AF2FD3" w:rsidRDefault="00D0257D" w:rsidP="006F586C">
            <w:pPr>
              <w:pStyle w:val="Paragraphtext"/>
              <w:spacing w:before="120"/>
            </w:pPr>
            <w:r w:rsidRPr="00AF2FD3">
              <w:t xml:space="preserve">Assurance </w:t>
            </w:r>
            <w:r w:rsidR="00AF2FD3">
              <w:t>p</w:t>
            </w:r>
            <w:r w:rsidRPr="00AF2FD3">
              <w:t>rocesses</w:t>
            </w:r>
          </w:p>
        </w:tc>
        <w:tc>
          <w:tcPr>
            <w:tcW w:w="1655" w:type="dxa"/>
          </w:tcPr>
          <w:p w14:paraId="0BEE3D6B" w14:textId="77777777" w:rsidR="00D0257D" w:rsidRPr="00AF2FD3" w:rsidRDefault="00D0257D" w:rsidP="006F586C">
            <w:pPr>
              <w:pStyle w:val="Paragraphtext"/>
              <w:spacing w:before="120"/>
            </w:pPr>
            <w:r w:rsidRPr="00AF2FD3">
              <w:t>MACE 1.5</w:t>
            </w:r>
          </w:p>
        </w:tc>
      </w:tr>
      <w:tr w:rsidR="00D0257D" w:rsidRPr="008A5A23" w14:paraId="57C1B680" w14:textId="77777777" w:rsidTr="00AF2FD3">
        <w:tc>
          <w:tcPr>
            <w:tcW w:w="8175" w:type="dxa"/>
            <w:gridSpan w:val="3"/>
          </w:tcPr>
          <w:p w14:paraId="7C5B5B12" w14:textId="77777777" w:rsidR="00D0257D" w:rsidRPr="008A5A23" w:rsidRDefault="00D0257D" w:rsidP="006F586C">
            <w:pPr>
              <w:pStyle w:val="Paragraphtext"/>
              <w:spacing w:before="120"/>
              <w:rPr>
                <w:b/>
              </w:rPr>
            </w:pPr>
            <w:r w:rsidRPr="008A5A23">
              <w:t>There should be evidence-based assurance processes in place to inform strategy through the governance process, which welcomes challenge from across the organisation.</w:t>
            </w:r>
          </w:p>
        </w:tc>
      </w:tr>
    </w:tbl>
    <w:p w14:paraId="3D833B2B" w14:textId="77777777" w:rsidR="00D0257D" w:rsidRPr="008A5A23" w:rsidRDefault="00D0257D" w:rsidP="00CC342C">
      <w:pPr>
        <w:pStyle w:val="NumberedPara"/>
      </w:pPr>
      <w:r w:rsidRPr="008A5A23">
        <w:t xml:space="preserve">A primary aim of assurance should be to provide ongoing confirmation that the </w:t>
      </w:r>
      <w:r w:rsidRPr="00AB426B">
        <w:t>NMACS</w:t>
      </w:r>
      <w:r w:rsidRPr="008A5A23">
        <w:t xml:space="preserve"> regime is delivering the required outcome. This assurance should be achieved at all management levels including the Board. It is important that assurance be maintained throughout all stages of the life of the undertaking.</w:t>
      </w:r>
    </w:p>
    <w:p w14:paraId="6E81C552" w14:textId="77777777" w:rsidR="00D0257D" w:rsidRPr="008A5A23" w:rsidRDefault="00D0257D" w:rsidP="00CC342C">
      <w:pPr>
        <w:pStyle w:val="NumberedPara"/>
      </w:pPr>
      <w:r w:rsidRPr="008A5A23">
        <w:t xml:space="preserve">Confidence that the </w:t>
      </w:r>
      <w:r w:rsidRPr="00AB426B">
        <w:t>NMACS</w:t>
      </w:r>
      <w:r w:rsidRPr="008A5A23">
        <w:t xml:space="preserve">, quality policies, strategies, plans, goals, standards, systems, and procedures are being implemented through the application of an effective management system and are compliant with the regulations may be achieved by means of suitable governance, monitoring and auditing processes. </w:t>
      </w:r>
    </w:p>
    <w:p w14:paraId="037BDFCA" w14:textId="7F9E174F" w:rsidR="00D0257D" w:rsidRPr="008A5A23" w:rsidRDefault="00D0257D" w:rsidP="00CC342C">
      <w:pPr>
        <w:pStyle w:val="NumberedPara"/>
      </w:pPr>
      <w:r w:rsidRPr="008A5A23">
        <w:t xml:space="preserve">Good practice assurance processes utilise evidence-based methodology </w:t>
      </w:r>
      <w:r w:rsidR="002F1DFD">
        <w:br/>
        <w:t>(for example,</w:t>
      </w:r>
      <w:r w:rsidRPr="008A5A23">
        <w:t xml:space="preserve"> analysis and interpretation of data) and incorporate meaningful metrics and performance indicators, which can be used to influence strategy and drive continuous improvement. Such indicators can be both lead and lag and should balance the use of qualitative and quantitative information.</w:t>
      </w:r>
    </w:p>
    <w:p w14:paraId="42450BBE" w14:textId="77777777" w:rsidR="00D0257D" w:rsidRPr="008A5A23" w:rsidRDefault="00D0257D" w:rsidP="00CC342C">
      <w:pPr>
        <w:pStyle w:val="NumberedPara"/>
      </w:pPr>
      <w:r w:rsidRPr="008A5A23">
        <w:lastRenderedPageBreak/>
        <w:t xml:space="preserve">Metrics and performance indicators should be chosen that are suitable for underpinning an </w:t>
      </w:r>
      <w:r w:rsidRPr="00AB426B">
        <w:t>operator’s</w:t>
      </w:r>
      <w:r w:rsidRPr="008A5A23">
        <w:t xml:space="preserve"> assurance. They should be:</w:t>
      </w:r>
    </w:p>
    <w:p w14:paraId="6DE05D2D" w14:textId="77777777" w:rsidR="00D0257D" w:rsidRPr="008A5A23" w:rsidRDefault="00D0257D" w:rsidP="000E014B">
      <w:pPr>
        <w:pStyle w:val="NumList2"/>
        <w:numPr>
          <w:ilvl w:val="1"/>
          <w:numId w:val="28"/>
        </w:numPr>
        <w:ind w:left="1276"/>
      </w:pPr>
      <w:r w:rsidRPr="008A5A23">
        <w:t>appropriate to the audience.</w:t>
      </w:r>
    </w:p>
    <w:p w14:paraId="5363696E" w14:textId="77777777" w:rsidR="00D0257D" w:rsidRPr="008A5A23" w:rsidRDefault="00D0257D" w:rsidP="000E014B">
      <w:pPr>
        <w:pStyle w:val="NumList2"/>
        <w:numPr>
          <w:ilvl w:val="1"/>
          <w:numId w:val="28"/>
        </w:numPr>
        <w:ind w:left="1276"/>
      </w:pPr>
      <w:r w:rsidRPr="008A5A23">
        <w:t>clear, defined, understood, informative up to, and including Board level.</w:t>
      </w:r>
    </w:p>
    <w:p w14:paraId="27D071F6" w14:textId="77777777" w:rsidR="00D0257D" w:rsidRPr="008A5A23" w:rsidRDefault="00D0257D" w:rsidP="000E014B">
      <w:pPr>
        <w:pStyle w:val="NumList2"/>
        <w:numPr>
          <w:ilvl w:val="1"/>
          <w:numId w:val="28"/>
        </w:numPr>
        <w:ind w:left="1276"/>
      </w:pPr>
      <w:r w:rsidRPr="008A5A23">
        <w:t>useable to impact on the operations being assured.</w:t>
      </w:r>
    </w:p>
    <w:p w14:paraId="02B0AB69" w14:textId="77777777" w:rsidR="00D0257D" w:rsidRPr="008A5A23" w:rsidRDefault="00D0257D" w:rsidP="000E014B">
      <w:pPr>
        <w:pStyle w:val="NumList2"/>
        <w:numPr>
          <w:ilvl w:val="1"/>
          <w:numId w:val="28"/>
        </w:numPr>
        <w:ind w:left="1276"/>
      </w:pPr>
      <w:r w:rsidRPr="008A5A23">
        <w:t>aligned with other relevant business metrics as appropriate.</w:t>
      </w:r>
    </w:p>
    <w:p w14:paraId="4EAC81BB" w14:textId="77777777" w:rsidR="00D0257D" w:rsidRPr="008A5A23" w:rsidRDefault="00D0257D" w:rsidP="000E014B">
      <w:pPr>
        <w:pStyle w:val="NumList2"/>
        <w:numPr>
          <w:ilvl w:val="1"/>
          <w:numId w:val="28"/>
        </w:numPr>
        <w:ind w:left="1276"/>
      </w:pPr>
      <w:r w:rsidRPr="008A5A23">
        <w:t>adequately defined to both trend and measure performance.</w:t>
      </w:r>
    </w:p>
    <w:p w14:paraId="4AF9D1AE" w14:textId="10F227B3" w:rsidR="00D0257D" w:rsidRPr="008A5A23" w:rsidRDefault="00D0257D" w:rsidP="00D0257D">
      <w:pPr>
        <w:pStyle w:val="Heading2"/>
      </w:pPr>
      <w:bookmarkStart w:id="20" w:name="_Toc94860795"/>
      <w:bookmarkStart w:id="21" w:name="_Toc236043936"/>
      <w:r w:rsidRPr="008A5A23">
        <w:t xml:space="preserve">FSE 2 – Organisational </w:t>
      </w:r>
      <w:r w:rsidR="00AF2FD3">
        <w:t>c</w:t>
      </w:r>
      <w:r w:rsidRPr="008A5A23">
        <w:t>ulture</w:t>
      </w:r>
      <w:bookmarkEnd w:id="20"/>
      <w:bookmarkEnd w:id="21"/>
    </w:p>
    <w:tbl>
      <w:tblPr>
        <w:tblStyle w:val="ONRTable1"/>
        <w:tblW w:w="0" w:type="auto"/>
        <w:tblInd w:w="851" w:type="dxa"/>
        <w:tblLook w:val="04A0" w:firstRow="1" w:lastRow="0" w:firstColumn="1" w:lastColumn="0" w:noHBand="0" w:noVBand="1"/>
      </w:tblPr>
      <w:tblGrid>
        <w:gridCol w:w="2551"/>
        <w:gridCol w:w="2899"/>
        <w:gridCol w:w="2725"/>
      </w:tblGrid>
      <w:tr w:rsidR="00AF2FD3" w:rsidRPr="00AF2FD3" w14:paraId="0ABCDC7F" w14:textId="77777777" w:rsidTr="00173F1A">
        <w:trPr>
          <w:cnfStyle w:val="100000000000" w:firstRow="1" w:lastRow="0" w:firstColumn="0" w:lastColumn="0" w:oddVBand="0" w:evenVBand="0" w:oddHBand="0" w:evenHBand="0" w:firstRowFirstColumn="0" w:firstRowLastColumn="0" w:lastRowFirstColumn="0" w:lastRowLastColumn="0"/>
        </w:trPr>
        <w:tc>
          <w:tcPr>
            <w:tcW w:w="2551" w:type="dxa"/>
          </w:tcPr>
          <w:p w14:paraId="6CEDDC85" w14:textId="00A4F93A" w:rsidR="00D0257D" w:rsidRPr="00AF2FD3" w:rsidRDefault="00173F1A" w:rsidP="006F586C">
            <w:pPr>
              <w:pStyle w:val="Paragraphtext"/>
              <w:spacing w:before="120"/>
              <w:rPr>
                <w:b w:val="0"/>
                <w:bCs/>
              </w:rPr>
            </w:pPr>
            <w:r>
              <w:rPr>
                <w:bCs/>
              </w:rPr>
              <w:t>FSE</w:t>
            </w:r>
          </w:p>
        </w:tc>
        <w:tc>
          <w:tcPr>
            <w:tcW w:w="2899" w:type="dxa"/>
          </w:tcPr>
          <w:p w14:paraId="7C31D220" w14:textId="77777777" w:rsidR="00D0257D" w:rsidRPr="00AF2FD3" w:rsidRDefault="00D0257D" w:rsidP="006F586C">
            <w:pPr>
              <w:pStyle w:val="Paragraphtext"/>
              <w:spacing w:before="120"/>
              <w:rPr>
                <w:b w:val="0"/>
                <w:bCs/>
              </w:rPr>
            </w:pPr>
            <w:r w:rsidRPr="00AF2FD3">
              <w:rPr>
                <w:bCs/>
              </w:rPr>
              <w:t>Organisational Culture</w:t>
            </w:r>
          </w:p>
        </w:tc>
        <w:tc>
          <w:tcPr>
            <w:tcW w:w="2725" w:type="dxa"/>
          </w:tcPr>
          <w:p w14:paraId="1E57008D" w14:textId="77777777" w:rsidR="00D0257D" w:rsidRPr="00AF2FD3" w:rsidRDefault="00D0257D" w:rsidP="006F586C">
            <w:pPr>
              <w:pStyle w:val="Paragraphtext"/>
              <w:spacing w:before="120"/>
              <w:rPr>
                <w:b w:val="0"/>
                <w:bCs/>
              </w:rPr>
            </w:pPr>
            <w:r w:rsidRPr="00AF2FD3">
              <w:rPr>
                <w:bCs/>
              </w:rPr>
              <w:t>FSE 2</w:t>
            </w:r>
          </w:p>
        </w:tc>
      </w:tr>
      <w:tr w:rsidR="00D0257D" w:rsidRPr="008A5A23" w14:paraId="2A47B90C" w14:textId="77777777" w:rsidTr="00AF2FD3">
        <w:tc>
          <w:tcPr>
            <w:tcW w:w="8175" w:type="dxa"/>
            <w:gridSpan w:val="3"/>
          </w:tcPr>
          <w:p w14:paraId="0A639B41" w14:textId="77777777" w:rsidR="00D0257D" w:rsidRPr="008A5A23" w:rsidRDefault="00D0257D" w:rsidP="006F586C">
            <w:pPr>
              <w:pStyle w:val="Paragraphtext"/>
              <w:spacing w:before="120"/>
            </w:pPr>
            <w:r w:rsidRPr="00AB426B">
              <w:t>Operators</w:t>
            </w:r>
            <w:r w:rsidRPr="008A5A23">
              <w:t xml:space="preserve"> should encourage and embed an organisational culture that recognises and promotes the importance of </w:t>
            </w:r>
            <w:r w:rsidRPr="00AB426B">
              <w:t>NMACS</w:t>
            </w:r>
            <w:r w:rsidRPr="008A5A23">
              <w:t>.</w:t>
            </w:r>
          </w:p>
        </w:tc>
      </w:tr>
    </w:tbl>
    <w:p w14:paraId="1C92D030" w14:textId="77777777" w:rsidR="00D0257D" w:rsidRPr="008A5A23" w:rsidRDefault="00D0257D" w:rsidP="00CC342C">
      <w:pPr>
        <w:pStyle w:val="NumberedPara"/>
      </w:pPr>
      <w:r w:rsidRPr="008A5A23">
        <w:t xml:space="preserve">Organisational culture encompasses the values and behaviours that contribute towards the social and psychological environment within a company. In addition to the prioritisation of safety and security, which are often acknowledged in the nuclear industry as having a positive influence on the wider organisational culture, the workforce should also be encouraged to prioritise </w:t>
      </w:r>
      <w:r w:rsidRPr="00AB426B">
        <w:t>NMACS</w:t>
      </w:r>
      <w:r w:rsidRPr="008A5A23">
        <w:t xml:space="preserve">. Prioritisation of </w:t>
      </w:r>
      <w:r w:rsidRPr="00AB426B">
        <w:t>NMACS</w:t>
      </w:r>
      <w:r w:rsidRPr="008A5A23">
        <w:t xml:space="preserve"> can be demonstrated by ensuring that staff responsible for </w:t>
      </w:r>
      <w:r w:rsidRPr="00AB426B">
        <w:t>NMACS</w:t>
      </w:r>
      <w:r w:rsidRPr="008A5A23">
        <w:t xml:space="preserve"> activities are SQEP.</w:t>
      </w:r>
    </w:p>
    <w:p w14:paraId="47497836" w14:textId="77777777" w:rsidR="00D0257D" w:rsidRPr="008A5A23" w:rsidRDefault="00D0257D" w:rsidP="00CC342C">
      <w:pPr>
        <w:pStyle w:val="NumberedPara"/>
      </w:pPr>
      <w:r w:rsidRPr="00AB426B">
        <w:t>NMACS</w:t>
      </w:r>
      <w:r w:rsidRPr="008A5A23">
        <w:t xml:space="preserve"> culture is identified by ONR as ‘the assembly of characteristics, attitudes and behaviour of individuals, organisations and institutions which serves as a means to support and enhance </w:t>
      </w:r>
      <w:r w:rsidRPr="00AB426B">
        <w:t>NMACS</w:t>
      </w:r>
      <w:r w:rsidRPr="008A5A23">
        <w:t>, including as a crucial part of the international regime to prevent the proliferation of nuclear weapons’.</w:t>
      </w:r>
    </w:p>
    <w:p w14:paraId="689580FD" w14:textId="77777777" w:rsidR="00D0257D" w:rsidRPr="008A5A23" w:rsidRDefault="00D0257D" w:rsidP="00CC342C">
      <w:pPr>
        <w:pStyle w:val="NumberedPara"/>
      </w:pPr>
      <w:r w:rsidRPr="008A5A23">
        <w:t xml:space="preserve">Where it is embedded, </w:t>
      </w:r>
      <w:r w:rsidRPr="00AB426B">
        <w:t>NMACS</w:t>
      </w:r>
      <w:r w:rsidRPr="008A5A23">
        <w:t xml:space="preserve"> culture brings significant benefits including providing greater assurance that appropriate QNM control is being applied and that effective and efficient safeguards compliance is being achieved.</w:t>
      </w:r>
    </w:p>
    <w:p w14:paraId="4A824DCA" w14:textId="77777777" w:rsidR="00D0257D" w:rsidRPr="008A5A23" w:rsidRDefault="00D0257D" w:rsidP="00CC342C">
      <w:pPr>
        <w:pStyle w:val="NumberedPara"/>
      </w:pPr>
      <w:r w:rsidRPr="00AB426B">
        <w:t>NMACS</w:t>
      </w:r>
      <w:r w:rsidRPr="008A5A23">
        <w:t xml:space="preserve">, safety, and security cultures co-exist and need to reinforce each other to ensure the required outcomes are achieved. Therefore, successful organisational cultures foster an approach that integrates </w:t>
      </w:r>
      <w:r w:rsidRPr="00AB426B">
        <w:t>NMACS</w:t>
      </w:r>
      <w:r w:rsidRPr="008A5A23">
        <w:t xml:space="preserve">, safety, and security in a mutually-supporting manner; however, assurance of good safety and security culture cannot be considered to provide full assurance of good </w:t>
      </w:r>
      <w:r w:rsidRPr="00AB426B">
        <w:t>NMACS</w:t>
      </w:r>
      <w:r w:rsidRPr="008A5A23">
        <w:t xml:space="preserve"> culture and vice versa.</w:t>
      </w:r>
    </w:p>
    <w:p w14:paraId="03EF1D19" w14:textId="4F1A3DEB" w:rsidR="00D0257D" w:rsidRPr="008A5A23" w:rsidRDefault="00D0257D" w:rsidP="00D0257D">
      <w:pPr>
        <w:pStyle w:val="Heading3"/>
      </w:pPr>
      <w:r w:rsidRPr="008A5A23">
        <w:lastRenderedPageBreak/>
        <w:t xml:space="preserve">MACE 2.1 - Maintenance of a </w:t>
      </w:r>
      <w:r w:rsidR="00AF2FD3">
        <w:t>r</w:t>
      </w:r>
      <w:r w:rsidRPr="008A5A23">
        <w:t xml:space="preserve">obust </w:t>
      </w:r>
      <w:r w:rsidRPr="00AB426B">
        <w:t>NMACS</w:t>
      </w:r>
      <w:r w:rsidRPr="008A5A23">
        <w:t xml:space="preserve"> </w:t>
      </w:r>
      <w:r w:rsidR="00AF2FD3">
        <w:t>c</w:t>
      </w:r>
      <w:r w:rsidRPr="008A5A23">
        <w:t>ulture</w:t>
      </w:r>
    </w:p>
    <w:tbl>
      <w:tblPr>
        <w:tblStyle w:val="ONRTable1"/>
        <w:tblW w:w="0" w:type="auto"/>
        <w:tblInd w:w="851" w:type="dxa"/>
        <w:tblLook w:val="04A0" w:firstRow="1" w:lastRow="0" w:firstColumn="1" w:lastColumn="0" w:noHBand="0" w:noVBand="1"/>
      </w:tblPr>
      <w:tblGrid>
        <w:gridCol w:w="2977"/>
        <w:gridCol w:w="3685"/>
        <w:gridCol w:w="1513"/>
      </w:tblGrid>
      <w:tr w:rsidR="00AF2FD3" w:rsidRPr="00AF2FD3" w14:paraId="33BCB338" w14:textId="77777777" w:rsidTr="00AF2FD3">
        <w:trPr>
          <w:cnfStyle w:val="100000000000" w:firstRow="1" w:lastRow="0" w:firstColumn="0" w:lastColumn="0" w:oddVBand="0" w:evenVBand="0" w:oddHBand="0" w:evenHBand="0" w:firstRowFirstColumn="0" w:firstRowLastColumn="0" w:lastRowFirstColumn="0" w:lastRowLastColumn="0"/>
        </w:trPr>
        <w:tc>
          <w:tcPr>
            <w:tcW w:w="2977" w:type="dxa"/>
          </w:tcPr>
          <w:p w14:paraId="073BEBFA" w14:textId="0689825A" w:rsidR="00D0257D" w:rsidRPr="00AF2FD3" w:rsidRDefault="00D0257D" w:rsidP="006F586C">
            <w:pPr>
              <w:pStyle w:val="Paragraphtext"/>
              <w:spacing w:before="120"/>
            </w:pPr>
            <w:r w:rsidRPr="00AF2FD3">
              <w:t xml:space="preserve">FSE 2 – Organisational </w:t>
            </w:r>
            <w:r w:rsidR="00AF2FD3" w:rsidRPr="00AF2FD3">
              <w:t>c</w:t>
            </w:r>
            <w:r w:rsidRPr="00AF2FD3">
              <w:t>ulture</w:t>
            </w:r>
          </w:p>
        </w:tc>
        <w:tc>
          <w:tcPr>
            <w:tcW w:w="3685" w:type="dxa"/>
          </w:tcPr>
          <w:p w14:paraId="20D88986" w14:textId="0B9070B4" w:rsidR="00D0257D" w:rsidRPr="00AF2FD3" w:rsidRDefault="00D0257D" w:rsidP="006F586C">
            <w:pPr>
              <w:pStyle w:val="Paragraphtext"/>
              <w:spacing w:before="120"/>
            </w:pPr>
            <w:r w:rsidRPr="00AF2FD3">
              <w:t xml:space="preserve">Maintenance of a </w:t>
            </w:r>
            <w:r w:rsidR="00AF2FD3" w:rsidRPr="00AF2FD3">
              <w:t>r</w:t>
            </w:r>
            <w:r w:rsidRPr="00AF2FD3">
              <w:t xml:space="preserve">obust NMACS </w:t>
            </w:r>
            <w:r w:rsidR="00AF2FD3" w:rsidRPr="00AF2FD3">
              <w:t>c</w:t>
            </w:r>
            <w:r w:rsidRPr="00AF2FD3">
              <w:t>ulture</w:t>
            </w:r>
          </w:p>
        </w:tc>
        <w:tc>
          <w:tcPr>
            <w:tcW w:w="1513" w:type="dxa"/>
          </w:tcPr>
          <w:p w14:paraId="2E2099E5" w14:textId="77777777" w:rsidR="00D0257D" w:rsidRPr="00AF2FD3" w:rsidRDefault="00D0257D" w:rsidP="006F586C">
            <w:pPr>
              <w:pStyle w:val="Paragraphtext"/>
              <w:spacing w:before="120"/>
            </w:pPr>
            <w:r w:rsidRPr="00AF2FD3">
              <w:t>MACE 2.1</w:t>
            </w:r>
          </w:p>
        </w:tc>
      </w:tr>
      <w:tr w:rsidR="00D0257D" w:rsidRPr="008A5A23" w14:paraId="13BC7FDB" w14:textId="77777777" w:rsidTr="00AF2FD3">
        <w:tc>
          <w:tcPr>
            <w:tcW w:w="8175" w:type="dxa"/>
            <w:gridSpan w:val="3"/>
          </w:tcPr>
          <w:p w14:paraId="69343AB1" w14:textId="77777777" w:rsidR="00D0257D" w:rsidRPr="008A5A23" w:rsidRDefault="00D0257D" w:rsidP="006F586C">
            <w:pPr>
              <w:pStyle w:val="Paragraphtext"/>
              <w:spacing w:before="120"/>
              <w:rPr>
                <w:b/>
              </w:rPr>
            </w:pPr>
            <w:r w:rsidRPr="008A5A23">
              <w:t>There should be evidence-based assurance processes in place to inform strategy through the governance process, which welcomes challenge from across the organisation.</w:t>
            </w:r>
          </w:p>
        </w:tc>
      </w:tr>
    </w:tbl>
    <w:p w14:paraId="4181A915" w14:textId="77777777" w:rsidR="00D0257D" w:rsidRPr="008A5A23" w:rsidRDefault="00D0257D" w:rsidP="00AF2FD3">
      <w:pPr>
        <w:pStyle w:val="NumberedPara"/>
      </w:pPr>
      <w:r w:rsidRPr="008A5A23">
        <w:t xml:space="preserve">It is good practice to have: </w:t>
      </w:r>
    </w:p>
    <w:p w14:paraId="26407122" w14:textId="77777777" w:rsidR="00D0257D" w:rsidRPr="008A5A23" w:rsidRDefault="00D0257D" w:rsidP="000E014B">
      <w:pPr>
        <w:pStyle w:val="NumList2"/>
        <w:numPr>
          <w:ilvl w:val="1"/>
          <w:numId w:val="29"/>
        </w:numPr>
        <w:ind w:left="1276"/>
      </w:pPr>
      <w:r w:rsidRPr="008A5A23">
        <w:t xml:space="preserve">processes and arrangements in place to create and sustain a strong </w:t>
      </w:r>
      <w:r w:rsidRPr="00AB426B">
        <w:t>NMACS</w:t>
      </w:r>
      <w:r w:rsidRPr="008A5A23">
        <w:t xml:space="preserve"> culture. This includes:</w:t>
      </w:r>
    </w:p>
    <w:p w14:paraId="1140EB6A" w14:textId="77777777" w:rsidR="00D0257D" w:rsidRPr="008A5A23" w:rsidRDefault="00D0257D" w:rsidP="000E014B">
      <w:pPr>
        <w:pStyle w:val="NumList2"/>
        <w:numPr>
          <w:ilvl w:val="2"/>
          <w:numId w:val="2"/>
        </w:numPr>
        <w:ind w:left="1701"/>
      </w:pPr>
      <w:r w:rsidRPr="008A5A23">
        <w:t xml:space="preserve">maintaining and communicating </w:t>
      </w:r>
      <w:r w:rsidRPr="00AB426B">
        <w:t>NMACS</w:t>
      </w:r>
      <w:r w:rsidRPr="008A5A23">
        <w:t xml:space="preserve"> expectations and standards to all staff involved in </w:t>
      </w:r>
      <w:r w:rsidRPr="00AB426B">
        <w:t>NMACS</w:t>
      </w:r>
      <w:r w:rsidRPr="008A5A23">
        <w:t xml:space="preserve"> and all parts of the organisation that may encounter ONR and </w:t>
      </w:r>
      <w:r w:rsidRPr="00AB426B">
        <w:t>IAEA</w:t>
      </w:r>
      <w:r w:rsidRPr="008A5A23">
        <w:t xml:space="preserve"> safeguards inspectors. </w:t>
      </w:r>
    </w:p>
    <w:p w14:paraId="0293EE9E" w14:textId="77777777" w:rsidR="00D0257D" w:rsidRPr="008A5A23" w:rsidRDefault="00D0257D" w:rsidP="000E014B">
      <w:pPr>
        <w:pStyle w:val="NumList2"/>
        <w:numPr>
          <w:ilvl w:val="2"/>
          <w:numId w:val="2"/>
        </w:numPr>
        <w:ind w:left="1701"/>
      </w:pPr>
      <w:r w:rsidRPr="008A5A23">
        <w:t>ensuring these are understood.</w:t>
      </w:r>
    </w:p>
    <w:p w14:paraId="0035E437" w14:textId="77777777" w:rsidR="00D0257D" w:rsidRPr="008A5A23" w:rsidRDefault="00D0257D" w:rsidP="000E014B">
      <w:pPr>
        <w:pStyle w:val="NumList2"/>
        <w:numPr>
          <w:ilvl w:val="2"/>
          <w:numId w:val="2"/>
        </w:numPr>
        <w:ind w:left="1701"/>
      </w:pPr>
      <w:r w:rsidRPr="008A5A23">
        <w:t>defining roles, responsibilities, and accountability for each level of the organisation and interrelations between them.</w:t>
      </w:r>
    </w:p>
    <w:p w14:paraId="2E80CA08" w14:textId="77777777" w:rsidR="00D0257D" w:rsidRPr="008A5A23" w:rsidRDefault="00D0257D" w:rsidP="000E014B">
      <w:pPr>
        <w:pStyle w:val="NumList2"/>
        <w:numPr>
          <w:ilvl w:val="2"/>
          <w:numId w:val="2"/>
        </w:numPr>
        <w:ind w:left="1701"/>
      </w:pPr>
      <w:r w:rsidRPr="008A5A23">
        <w:t xml:space="preserve">supporting business and </w:t>
      </w:r>
      <w:r w:rsidRPr="00AB426B">
        <w:t>NMACS</w:t>
      </w:r>
      <w:r w:rsidRPr="008A5A23">
        <w:t xml:space="preserve"> priorities whilst being cognisant of the UK’s international obligations and responsibilities.</w:t>
      </w:r>
    </w:p>
    <w:p w14:paraId="1DD35A49" w14:textId="77777777" w:rsidR="00D0257D" w:rsidRPr="008A5A23" w:rsidRDefault="00D0257D" w:rsidP="00AF2FD3">
      <w:pPr>
        <w:pStyle w:val="NumList2"/>
      </w:pPr>
      <w:r w:rsidRPr="008A5A23">
        <w:t xml:space="preserve">an appropriate, independent governance regime led by the Board to ensure that an adequate </w:t>
      </w:r>
      <w:r w:rsidRPr="00AB426B">
        <w:t>NMACS</w:t>
      </w:r>
      <w:r w:rsidRPr="008A5A23">
        <w:t xml:space="preserve"> culture is in place and is maintained by use of appropriate management systems/ structures. </w:t>
      </w:r>
    </w:p>
    <w:p w14:paraId="503B73BE" w14:textId="77777777" w:rsidR="00D0257D" w:rsidRPr="008A5A23" w:rsidRDefault="00D0257D" w:rsidP="00AF2FD3">
      <w:pPr>
        <w:pStyle w:val="NumList2"/>
      </w:pPr>
      <w:r w:rsidRPr="008A5A23">
        <w:t xml:space="preserve">effective leadership that supports and demonstrates a commitment to </w:t>
      </w:r>
      <w:r w:rsidRPr="00AB426B">
        <w:t>NMACS</w:t>
      </w:r>
      <w:r w:rsidRPr="008A5A23">
        <w:t xml:space="preserve"> culture and is inclusive of staff concerns, knowledge, and resource needs.</w:t>
      </w:r>
    </w:p>
    <w:p w14:paraId="13D415F8" w14:textId="77777777" w:rsidR="00D0257D" w:rsidRPr="008A5A23" w:rsidRDefault="00D0257D" w:rsidP="00AF2FD3">
      <w:pPr>
        <w:pStyle w:val="NumList2"/>
      </w:pPr>
      <w:r w:rsidRPr="008A5A23">
        <w:t xml:space="preserve">assurance related to the </w:t>
      </w:r>
      <w:r w:rsidRPr="00AB426B">
        <w:t>NMACS</w:t>
      </w:r>
      <w:r w:rsidRPr="008A5A23">
        <w:t xml:space="preserve"> culture delivered through SQEP. </w:t>
      </w:r>
    </w:p>
    <w:p w14:paraId="4A5B8BAE" w14:textId="77777777" w:rsidR="00D0257D" w:rsidRPr="008A5A23" w:rsidRDefault="00D0257D" w:rsidP="00AF2FD3">
      <w:pPr>
        <w:pStyle w:val="NumList2"/>
      </w:pPr>
      <w:r w:rsidRPr="008A5A23">
        <w:t xml:space="preserve">assurance processes include systems both to deal with inappropriate </w:t>
      </w:r>
      <w:r w:rsidRPr="00AB426B">
        <w:t>NMACS</w:t>
      </w:r>
      <w:r w:rsidRPr="008A5A23">
        <w:t xml:space="preserve"> behaviour and to encourage the sharing of relevant good practice.</w:t>
      </w:r>
    </w:p>
    <w:p w14:paraId="350A8214" w14:textId="77777777" w:rsidR="00D0257D" w:rsidRPr="008A5A23" w:rsidRDefault="00D0257D" w:rsidP="00D0257D">
      <w:pPr>
        <w:pStyle w:val="Heading2"/>
        <w:sectPr w:rsidR="00D0257D" w:rsidRPr="008A5A23" w:rsidSect="00D0257D">
          <w:pgSz w:w="11906" w:h="16838"/>
          <w:pgMar w:top="1440" w:right="1440" w:bottom="1440" w:left="1440" w:header="708" w:footer="708" w:gutter="0"/>
          <w:cols w:space="708"/>
          <w:docGrid w:linePitch="360"/>
        </w:sectPr>
      </w:pPr>
    </w:p>
    <w:p w14:paraId="6F2D1A5F" w14:textId="5845E964" w:rsidR="00D0257D" w:rsidRPr="008A5A23" w:rsidRDefault="00D0257D" w:rsidP="00D0257D">
      <w:pPr>
        <w:pStyle w:val="Heading2"/>
      </w:pPr>
      <w:bookmarkStart w:id="22" w:name="_Toc94860796"/>
      <w:bookmarkStart w:id="23" w:name="_Toc236043937"/>
      <w:r w:rsidRPr="008A5A23">
        <w:lastRenderedPageBreak/>
        <w:t xml:space="preserve">FSE 3 – Competence </w:t>
      </w:r>
      <w:r w:rsidR="00AF2FD3">
        <w:t>m</w:t>
      </w:r>
      <w:r w:rsidRPr="008A5A23">
        <w:t>anagement</w:t>
      </w:r>
      <w:bookmarkEnd w:id="22"/>
      <w:bookmarkEnd w:id="23"/>
    </w:p>
    <w:tbl>
      <w:tblPr>
        <w:tblStyle w:val="ONRTable1"/>
        <w:tblW w:w="0" w:type="auto"/>
        <w:tblInd w:w="851" w:type="dxa"/>
        <w:tblLook w:val="04A0" w:firstRow="1" w:lastRow="0" w:firstColumn="1" w:lastColumn="0" w:noHBand="0" w:noVBand="1"/>
      </w:tblPr>
      <w:tblGrid>
        <w:gridCol w:w="2410"/>
        <w:gridCol w:w="4252"/>
        <w:gridCol w:w="1513"/>
      </w:tblGrid>
      <w:tr w:rsidR="00AF2FD3" w:rsidRPr="00AF2FD3" w14:paraId="70E8C992" w14:textId="77777777" w:rsidTr="00173F1A">
        <w:trPr>
          <w:cnfStyle w:val="100000000000" w:firstRow="1" w:lastRow="0" w:firstColumn="0" w:lastColumn="0" w:oddVBand="0" w:evenVBand="0" w:oddHBand="0" w:evenHBand="0" w:firstRowFirstColumn="0" w:firstRowLastColumn="0" w:lastRowFirstColumn="0" w:lastRowLastColumn="0"/>
        </w:trPr>
        <w:tc>
          <w:tcPr>
            <w:tcW w:w="2410" w:type="dxa"/>
          </w:tcPr>
          <w:p w14:paraId="305997F0" w14:textId="33BD046F" w:rsidR="00D0257D" w:rsidRPr="00AF2FD3" w:rsidRDefault="00173F1A" w:rsidP="006F586C">
            <w:pPr>
              <w:pStyle w:val="Paragraphtext"/>
              <w:spacing w:before="120"/>
              <w:rPr>
                <w:b w:val="0"/>
                <w:bCs/>
              </w:rPr>
            </w:pPr>
            <w:r>
              <w:rPr>
                <w:bCs/>
              </w:rPr>
              <w:t>FSE</w:t>
            </w:r>
          </w:p>
        </w:tc>
        <w:tc>
          <w:tcPr>
            <w:tcW w:w="4252" w:type="dxa"/>
          </w:tcPr>
          <w:p w14:paraId="78269B8A" w14:textId="596CABD3" w:rsidR="00D0257D" w:rsidRPr="00AF2FD3" w:rsidRDefault="00D0257D" w:rsidP="006F586C">
            <w:pPr>
              <w:pStyle w:val="Paragraphtext"/>
              <w:spacing w:before="120"/>
              <w:rPr>
                <w:b w:val="0"/>
                <w:bCs/>
              </w:rPr>
            </w:pPr>
            <w:r w:rsidRPr="00AF2FD3">
              <w:rPr>
                <w:bCs/>
              </w:rPr>
              <w:t xml:space="preserve">Competence </w:t>
            </w:r>
            <w:r w:rsidR="00AF2FD3">
              <w:rPr>
                <w:bCs/>
              </w:rPr>
              <w:t>m</w:t>
            </w:r>
            <w:r w:rsidRPr="00AF2FD3">
              <w:rPr>
                <w:bCs/>
              </w:rPr>
              <w:t>anagement</w:t>
            </w:r>
          </w:p>
        </w:tc>
        <w:tc>
          <w:tcPr>
            <w:tcW w:w="1513" w:type="dxa"/>
          </w:tcPr>
          <w:p w14:paraId="7C29F6AA" w14:textId="77777777" w:rsidR="00D0257D" w:rsidRPr="00AF2FD3" w:rsidRDefault="00D0257D" w:rsidP="006F586C">
            <w:pPr>
              <w:pStyle w:val="Paragraphtext"/>
              <w:spacing w:before="120"/>
              <w:rPr>
                <w:b w:val="0"/>
                <w:bCs/>
              </w:rPr>
            </w:pPr>
            <w:r w:rsidRPr="00AF2FD3">
              <w:rPr>
                <w:bCs/>
              </w:rPr>
              <w:t>FSE 3</w:t>
            </w:r>
          </w:p>
        </w:tc>
      </w:tr>
      <w:tr w:rsidR="00D0257D" w:rsidRPr="008A5A23" w14:paraId="1DD42FF7" w14:textId="77777777" w:rsidTr="00AF2FD3">
        <w:tc>
          <w:tcPr>
            <w:tcW w:w="8175" w:type="dxa"/>
            <w:gridSpan w:val="3"/>
          </w:tcPr>
          <w:p w14:paraId="2D89E2F2" w14:textId="41B3F0F2" w:rsidR="00D0257D" w:rsidRPr="008A5A23" w:rsidRDefault="00D0257D" w:rsidP="006F586C">
            <w:pPr>
              <w:pStyle w:val="Paragraphtext"/>
              <w:spacing w:before="120"/>
            </w:pPr>
            <w:r w:rsidRPr="00AB426B">
              <w:t>Operators</w:t>
            </w:r>
            <w:r w:rsidRPr="008A5A23">
              <w:t xml:space="preserve"> should </w:t>
            </w:r>
            <w:r w:rsidR="007B0FB8">
              <w:t xml:space="preserve">establish, </w:t>
            </w:r>
            <w:r w:rsidRPr="008A5A23">
              <w:t xml:space="preserve">implement and maintain effective arrangements to manage the competence of those with assigned </w:t>
            </w:r>
            <w:r w:rsidRPr="00AB426B">
              <w:t>NMACS</w:t>
            </w:r>
            <w:r w:rsidRPr="008A5A23">
              <w:t xml:space="preserve"> roles and responsibilities.</w:t>
            </w:r>
          </w:p>
        </w:tc>
      </w:tr>
    </w:tbl>
    <w:p w14:paraId="7040C63B" w14:textId="77777777" w:rsidR="00D0257D" w:rsidRPr="008A5A23" w:rsidRDefault="00D0257D" w:rsidP="00CC342C">
      <w:pPr>
        <w:pStyle w:val="NumberedPara"/>
      </w:pPr>
      <w:r w:rsidRPr="008A5A23">
        <w:t xml:space="preserve">It is essential that all personnel, whose activities have the potential to impact on </w:t>
      </w:r>
      <w:r w:rsidRPr="00AB426B">
        <w:t>NMACS</w:t>
      </w:r>
      <w:r w:rsidRPr="008A5A23">
        <w:t xml:space="preserve">, are demonstrably competent (i.e., SQEP to carry out their work and responsibilities in respect of the </w:t>
      </w:r>
      <w:r w:rsidRPr="00AB426B">
        <w:t>NMACS</w:t>
      </w:r>
      <w:r w:rsidRPr="008A5A23">
        <w:t xml:space="preserve"> system). This includes both those who directly carry out operations and those whose roles, if inadequately conceived or executed, may affect </w:t>
      </w:r>
      <w:r w:rsidRPr="00AB426B">
        <w:t>NMACS</w:t>
      </w:r>
      <w:r w:rsidRPr="008A5A23">
        <w:t xml:space="preserve"> in less visible ways. SQEP and competence are often interchangeable terms.</w:t>
      </w:r>
    </w:p>
    <w:p w14:paraId="0001CBC9" w14:textId="77777777" w:rsidR="00D0257D" w:rsidRPr="008A5A23" w:rsidRDefault="00D0257D" w:rsidP="00CC342C">
      <w:pPr>
        <w:pStyle w:val="NumberedPara"/>
      </w:pPr>
      <w:r w:rsidRPr="008A5A23">
        <w:t>It is good practice to have robust, proportionate arrangements for identifying competence needs and assuring these are met. The process for identifying and delivering competence can be split into four phases:</w:t>
      </w:r>
    </w:p>
    <w:p w14:paraId="5FF3855B" w14:textId="77777777" w:rsidR="00D0257D" w:rsidRPr="008A5A23" w:rsidRDefault="00D0257D" w:rsidP="000E014B">
      <w:pPr>
        <w:pStyle w:val="NumList2"/>
        <w:numPr>
          <w:ilvl w:val="1"/>
          <w:numId w:val="30"/>
        </w:numPr>
        <w:ind w:left="1276"/>
      </w:pPr>
      <w:r w:rsidRPr="008A5A23">
        <w:t xml:space="preserve">analysing </w:t>
      </w:r>
      <w:r w:rsidRPr="00AB426B">
        <w:t>NMACS</w:t>
      </w:r>
      <w:r w:rsidRPr="008A5A23">
        <w:t xml:space="preserve"> roles and competencies.</w:t>
      </w:r>
    </w:p>
    <w:p w14:paraId="1C4FDBC3" w14:textId="77777777" w:rsidR="00D0257D" w:rsidRPr="008A5A23" w:rsidRDefault="00D0257D" w:rsidP="000E014B">
      <w:pPr>
        <w:pStyle w:val="NumList2"/>
        <w:numPr>
          <w:ilvl w:val="1"/>
          <w:numId w:val="30"/>
        </w:numPr>
        <w:ind w:left="1276"/>
      </w:pPr>
      <w:r w:rsidRPr="008A5A23">
        <w:t xml:space="preserve">identifying learning objectives and training needs. </w:t>
      </w:r>
    </w:p>
    <w:p w14:paraId="3EAE982A" w14:textId="77777777" w:rsidR="00D0257D" w:rsidRPr="008A5A23" w:rsidRDefault="00D0257D" w:rsidP="000E014B">
      <w:pPr>
        <w:pStyle w:val="NumList2"/>
        <w:numPr>
          <w:ilvl w:val="1"/>
          <w:numId w:val="30"/>
        </w:numPr>
        <w:ind w:left="1276"/>
      </w:pPr>
      <w:r w:rsidRPr="008A5A23">
        <w:t>measuring competence.</w:t>
      </w:r>
    </w:p>
    <w:p w14:paraId="4B10524F" w14:textId="77777777" w:rsidR="00D0257D" w:rsidRPr="008A5A23" w:rsidRDefault="00D0257D" w:rsidP="000E014B">
      <w:pPr>
        <w:pStyle w:val="NumList2"/>
        <w:numPr>
          <w:ilvl w:val="1"/>
          <w:numId w:val="30"/>
        </w:numPr>
        <w:ind w:left="1276"/>
      </w:pPr>
      <w:r w:rsidRPr="008A5A23">
        <w:t>organising support and training.</w:t>
      </w:r>
    </w:p>
    <w:p w14:paraId="4C326C60" w14:textId="131EFB48" w:rsidR="00D0257D" w:rsidRPr="008A5A23" w:rsidRDefault="00D0257D" w:rsidP="00AF2FD3">
      <w:pPr>
        <w:pStyle w:val="NumberedPara"/>
      </w:pPr>
      <w:r w:rsidRPr="008A5A23">
        <w:t xml:space="preserve">Relevant good practice can be found in the </w:t>
      </w:r>
      <w:hyperlink r:id="rId25" w:history="1">
        <w:r w:rsidRPr="00173F1A">
          <w:rPr>
            <w:rStyle w:val="Hyperlink"/>
          </w:rPr>
          <w:t>National Occupational Standards (NOS) for Nuclear Material Accountancy and Safeguards</w:t>
        </w:r>
      </w:hyperlink>
      <w:r w:rsidRPr="008A5A23">
        <w:t xml:space="preserve">. The NOS describe the standard expected of individuals who are responsible for activities to meet </w:t>
      </w:r>
      <w:r w:rsidRPr="00AB426B">
        <w:t>NMACS</w:t>
      </w:r>
      <w:r w:rsidRPr="008A5A23">
        <w:t xml:space="preserve"> requirements, together with specifications of the underpinning knowledge and understanding. </w:t>
      </w:r>
    </w:p>
    <w:p w14:paraId="45748A3F" w14:textId="74E75FA9" w:rsidR="00D0257D" w:rsidRPr="008A5A23" w:rsidRDefault="00D0257D" w:rsidP="00D0257D">
      <w:pPr>
        <w:pStyle w:val="Heading3"/>
      </w:pPr>
      <w:r w:rsidRPr="008A5A23">
        <w:t xml:space="preserve">MACE 3.1 - Analysis of </w:t>
      </w:r>
      <w:r w:rsidRPr="00AB426B">
        <w:t>NMACS</w:t>
      </w:r>
      <w:r w:rsidRPr="008A5A23">
        <w:t xml:space="preserve"> </w:t>
      </w:r>
      <w:r w:rsidR="009742C3">
        <w:t>r</w:t>
      </w:r>
      <w:r w:rsidRPr="008A5A23">
        <w:t xml:space="preserve">oles and </w:t>
      </w:r>
      <w:r w:rsidR="009742C3">
        <w:t>a</w:t>
      </w:r>
      <w:r w:rsidRPr="008A5A23">
        <w:t xml:space="preserve">ssociated </w:t>
      </w:r>
      <w:r w:rsidR="009742C3">
        <w:t>c</w:t>
      </w:r>
      <w:r w:rsidRPr="008A5A23">
        <w:t>ompetencies</w:t>
      </w:r>
    </w:p>
    <w:tbl>
      <w:tblPr>
        <w:tblStyle w:val="ONRTable1"/>
        <w:tblW w:w="0" w:type="auto"/>
        <w:tblInd w:w="851" w:type="dxa"/>
        <w:tblLook w:val="04A0" w:firstRow="1" w:lastRow="0" w:firstColumn="1" w:lastColumn="0" w:noHBand="0" w:noVBand="1"/>
      </w:tblPr>
      <w:tblGrid>
        <w:gridCol w:w="2835"/>
        <w:gridCol w:w="3827"/>
        <w:gridCol w:w="1513"/>
      </w:tblGrid>
      <w:tr w:rsidR="009742C3" w:rsidRPr="009742C3" w14:paraId="5A615972" w14:textId="77777777" w:rsidTr="009742C3">
        <w:trPr>
          <w:cnfStyle w:val="100000000000" w:firstRow="1" w:lastRow="0" w:firstColumn="0" w:lastColumn="0" w:oddVBand="0" w:evenVBand="0" w:oddHBand="0" w:evenHBand="0" w:firstRowFirstColumn="0" w:firstRowLastColumn="0" w:lastRowFirstColumn="0" w:lastRowLastColumn="0"/>
        </w:trPr>
        <w:tc>
          <w:tcPr>
            <w:tcW w:w="2835" w:type="dxa"/>
          </w:tcPr>
          <w:p w14:paraId="22E877E4" w14:textId="7371826A" w:rsidR="00D0257D" w:rsidRPr="009742C3" w:rsidRDefault="00D0257D" w:rsidP="006F586C">
            <w:pPr>
              <w:pStyle w:val="Paragraphtext"/>
              <w:spacing w:before="120"/>
            </w:pPr>
            <w:r w:rsidRPr="009742C3">
              <w:t xml:space="preserve">FSE 3 – Competence </w:t>
            </w:r>
            <w:r w:rsidR="009742C3">
              <w:t>m</w:t>
            </w:r>
            <w:r w:rsidRPr="009742C3">
              <w:t>anagement</w:t>
            </w:r>
          </w:p>
        </w:tc>
        <w:tc>
          <w:tcPr>
            <w:tcW w:w="3827" w:type="dxa"/>
          </w:tcPr>
          <w:p w14:paraId="4B4C39F9" w14:textId="2BC34F52" w:rsidR="00D0257D" w:rsidRPr="009742C3" w:rsidRDefault="00D0257D" w:rsidP="006F586C">
            <w:pPr>
              <w:pStyle w:val="Paragraphtext"/>
              <w:spacing w:before="120"/>
            </w:pPr>
            <w:r w:rsidRPr="009742C3">
              <w:t xml:space="preserve">Analysis of NMACS </w:t>
            </w:r>
            <w:r w:rsidR="009742C3">
              <w:t>r</w:t>
            </w:r>
            <w:r w:rsidRPr="009742C3">
              <w:t xml:space="preserve">oles and </w:t>
            </w:r>
            <w:r w:rsidR="009742C3">
              <w:t>a</w:t>
            </w:r>
            <w:r w:rsidRPr="009742C3">
              <w:t xml:space="preserve">ssociated </w:t>
            </w:r>
            <w:r w:rsidR="009742C3">
              <w:t>c</w:t>
            </w:r>
            <w:r w:rsidRPr="009742C3">
              <w:t>ompetencies</w:t>
            </w:r>
          </w:p>
        </w:tc>
        <w:tc>
          <w:tcPr>
            <w:tcW w:w="1513" w:type="dxa"/>
          </w:tcPr>
          <w:p w14:paraId="4658DE9F" w14:textId="77777777" w:rsidR="00D0257D" w:rsidRPr="009742C3" w:rsidRDefault="00D0257D" w:rsidP="006F586C">
            <w:pPr>
              <w:pStyle w:val="Paragraphtext"/>
              <w:spacing w:before="120"/>
            </w:pPr>
            <w:r w:rsidRPr="009742C3">
              <w:t>MACE 3.1</w:t>
            </w:r>
          </w:p>
        </w:tc>
      </w:tr>
      <w:tr w:rsidR="00D0257D" w:rsidRPr="008A5A23" w14:paraId="22522643" w14:textId="77777777" w:rsidTr="009742C3">
        <w:tc>
          <w:tcPr>
            <w:tcW w:w="8175" w:type="dxa"/>
            <w:gridSpan w:val="3"/>
          </w:tcPr>
          <w:p w14:paraId="63B14287" w14:textId="77777777" w:rsidR="00D0257D" w:rsidRPr="008A5A23" w:rsidRDefault="00D0257D" w:rsidP="006F586C">
            <w:pPr>
              <w:pStyle w:val="Paragraphtext"/>
              <w:spacing w:before="120"/>
              <w:rPr>
                <w:bCs/>
              </w:rPr>
            </w:pPr>
            <w:r w:rsidRPr="008A5A23">
              <w:rPr>
                <w:bCs/>
              </w:rPr>
              <w:t xml:space="preserve">Analysis should be carried out of all tasks important to </w:t>
            </w:r>
            <w:r w:rsidRPr="00AB426B">
              <w:rPr>
                <w:bCs/>
              </w:rPr>
              <w:t>NMACS</w:t>
            </w:r>
            <w:r w:rsidRPr="008A5A23">
              <w:rPr>
                <w:bCs/>
              </w:rPr>
              <w:t xml:space="preserve"> and used to justify the effective delivery of the </w:t>
            </w:r>
            <w:r w:rsidRPr="00AB426B">
              <w:rPr>
                <w:bCs/>
              </w:rPr>
              <w:t>NMACS</w:t>
            </w:r>
            <w:r w:rsidRPr="008A5A23">
              <w:rPr>
                <w:bCs/>
              </w:rPr>
              <w:t xml:space="preserve"> functions to which they contribute.</w:t>
            </w:r>
          </w:p>
        </w:tc>
      </w:tr>
    </w:tbl>
    <w:p w14:paraId="0E229756" w14:textId="77777777" w:rsidR="00173F1A" w:rsidRDefault="00173F1A" w:rsidP="00CC342C">
      <w:pPr>
        <w:pStyle w:val="NumberedPara"/>
        <w:sectPr w:rsidR="00173F1A" w:rsidSect="00D0257D">
          <w:pgSz w:w="11906" w:h="16838"/>
          <w:pgMar w:top="1440" w:right="1440" w:bottom="1440" w:left="1440" w:header="708" w:footer="708" w:gutter="0"/>
          <w:cols w:space="708"/>
          <w:docGrid w:linePitch="360"/>
        </w:sectPr>
      </w:pPr>
    </w:p>
    <w:p w14:paraId="44929D6C" w14:textId="29CF6097" w:rsidR="00D0257D" w:rsidRPr="008A5A23" w:rsidRDefault="00D0257D" w:rsidP="00CC342C">
      <w:pPr>
        <w:pStyle w:val="NumberedPara"/>
      </w:pPr>
      <w:r w:rsidRPr="008A5A23">
        <w:lastRenderedPageBreak/>
        <w:t xml:space="preserve">It is good practice to carry out and review the following for all members of the workforce who have responsibility for any operations which may affect </w:t>
      </w:r>
      <w:r w:rsidRPr="00AB426B">
        <w:t>NMACS</w:t>
      </w:r>
      <w:sdt>
        <w:sdtPr>
          <w:id w:val="-1975356155"/>
          <w:citation/>
        </w:sdtPr>
        <w:sdtEndPr/>
        <w:sdtContent>
          <w:r w:rsidR="00173F1A" w:rsidRPr="008A5A23">
            <w:fldChar w:fldCharType="begin"/>
          </w:r>
          <w:r w:rsidR="00173F1A">
            <w:rPr>
              <w:lang w:val="en-US"/>
            </w:rPr>
            <w:instrText xml:space="preserve">CITATION USD14 \l 1033 </w:instrText>
          </w:r>
          <w:r w:rsidR="00173F1A" w:rsidRPr="008A5A23">
            <w:fldChar w:fldCharType="separate"/>
          </w:r>
          <w:r w:rsidR="00173F1A">
            <w:rPr>
              <w:noProof/>
            </w:rPr>
            <w:t xml:space="preserve"> [23]</w:t>
          </w:r>
          <w:r w:rsidR="00173F1A" w:rsidRPr="008A5A23">
            <w:fldChar w:fldCharType="end"/>
          </w:r>
        </w:sdtContent>
      </w:sdt>
      <w:r w:rsidRPr="008A5A23">
        <w:t>:</w:t>
      </w:r>
    </w:p>
    <w:p w14:paraId="47AE2435" w14:textId="77777777" w:rsidR="00D0257D" w:rsidRPr="008A5A23" w:rsidRDefault="00D0257D" w:rsidP="000E014B">
      <w:pPr>
        <w:pStyle w:val="NumList2"/>
        <w:numPr>
          <w:ilvl w:val="1"/>
          <w:numId w:val="31"/>
        </w:numPr>
        <w:ind w:left="1276"/>
      </w:pPr>
      <w:r w:rsidRPr="008A5A23">
        <w:t xml:space="preserve">develop training requirements at all responsibility levels based on a task analysis of </w:t>
      </w:r>
      <w:r w:rsidRPr="00AB426B">
        <w:t>NMACS</w:t>
      </w:r>
      <w:r w:rsidRPr="008A5A23">
        <w:t xml:space="preserve"> operations.</w:t>
      </w:r>
    </w:p>
    <w:p w14:paraId="7EAFD546" w14:textId="31ECB84F" w:rsidR="00D0257D" w:rsidRPr="008A5A23" w:rsidRDefault="00D0257D" w:rsidP="000E014B">
      <w:pPr>
        <w:pStyle w:val="NumList2"/>
        <w:numPr>
          <w:ilvl w:val="1"/>
          <w:numId w:val="31"/>
        </w:numPr>
        <w:ind w:left="1276"/>
      </w:pPr>
      <w:r w:rsidRPr="008A5A23">
        <w:t xml:space="preserve">ensure that the task analysis applies to all actions and controls required to </w:t>
      </w:r>
      <w:r w:rsidR="004267B1">
        <w:t xml:space="preserve">establish and </w:t>
      </w:r>
      <w:r w:rsidRPr="008A5A23">
        <w:t xml:space="preserve">maintain effective and robust </w:t>
      </w:r>
      <w:r w:rsidRPr="00AB426B">
        <w:t>NMACS</w:t>
      </w:r>
      <w:r w:rsidRPr="008A5A23">
        <w:t xml:space="preserve">. </w:t>
      </w:r>
    </w:p>
    <w:p w14:paraId="3A95DE55" w14:textId="77777777" w:rsidR="00D0257D" w:rsidRPr="008A5A23" w:rsidRDefault="00D0257D" w:rsidP="000E014B">
      <w:pPr>
        <w:pStyle w:val="NumList2"/>
        <w:numPr>
          <w:ilvl w:val="1"/>
          <w:numId w:val="31"/>
        </w:numPr>
        <w:ind w:left="1276"/>
      </w:pPr>
      <w:r w:rsidRPr="008A5A23">
        <w:t xml:space="preserve">ensure all tasks are designed to be feasible and within achievable timescales so that there is high confidence of successful completion. </w:t>
      </w:r>
    </w:p>
    <w:p w14:paraId="227F3F1E" w14:textId="77777777" w:rsidR="00D0257D" w:rsidRPr="008A5A23" w:rsidRDefault="00D0257D" w:rsidP="000E014B">
      <w:pPr>
        <w:pStyle w:val="NumList2"/>
        <w:numPr>
          <w:ilvl w:val="1"/>
          <w:numId w:val="31"/>
        </w:numPr>
        <w:ind w:left="1276"/>
      </w:pPr>
      <w:r w:rsidRPr="008A5A23">
        <w:t>use the task analysis to provide the basis for establishing required staffing levels for normal operations and reasonably foreseeable deviations from the norm.</w:t>
      </w:r>
    </w:p>
    <w:p w14:paraId="06A52C62" w14:textId="77777777" w:rsidR="00D0257D" w:rsidRPr="008A5A23" w:rsidRDefault="00D0257D" w:rsidP="000E014B">
      <w:pPr>
        <w:pStyle w:val="NumList2"/>
        <w:numPr>
          <w:ilvl w:val="1"/>
          <w:numId w:val="31"/>
        </w:numPr>
        <w:ind w:left="1276"/>
      </w:pPr>
      <w:r w:rsidRPr="008A5A23">
        <w:t xml:space="preserve">once defined, ensure competencies and staffing levels are kept under periodic review. </w:t>
      </w:r>
    </w:p>
    <w:p w14:paraId="09A44DD9" w14:textId="77777777" w:rsidR="00D0257D" w:rsidRPr="008A5A23" w:rsidRDefault="00D0257D" w:rsidP="000E014B">
      <w:pPr>
        <w:pStyle w:val="NumList2"/>
        <w:numPr>
          <w:ilvl w:val="1"/>
          <w:numId w:val="31"/>
        </w:numPr>
        <w:ind w:left="1276"/>
      </w:pPr>
      <w:r w:rsidRPr="008A5A23">
        <w:t xml:space="preserve">routinely ensure that staff with </w:t>
      </w:r>
      <w:r w:rsidRPr="00AB426B">
        <w:t>NMACS</w:t>
      </w:r>
      <w:r w:rsidRPr="008A5A23">
        <w:t xml:space="preserve"> responsibilities are adequately trained, keep training records, and assure the competence and capability of all.</w:t>
      </w:r>
    </w:p>
    <w:p w14:paraId="7F4B31AE" w14:textId="77777777" w:rsidR="00D0257D" w:rsidRPr="008A5A23" w:rsidRDefault="00D0257D" w:rsidP="00CC342C">
      <w:pPr>
        <w:pStyle w:val="NumberedPara"/>
      </w:pPr>
      <w:r w:rsidRPr="008A5A23">
        <w:t xml:space="preserve">The analysis of </w:t>
      </w:r>
      <w:r w:rsidRPr="004C702D">
        <w:t>NMACS</w:t>
      </w:r>
      <w:r w:rsidRPr="008A5A23">
        <w:t xml:space="preserve"> roles and associated competencies may result in the identification and appointment of SQEP personnel with direct operational responsibility for QNM in a particular QNF, to control and supervise operations critical for </w:t>
      </w:r>
      <w:r w:rsidRPr="004C702D">
        <w:t>NMACS</w:t>
      </w:r>
      <w:r w:rsidRPr="008A5A23">
        <w:t xml:space="preserve">; and arrangements to ensure that only SQEP personnel perform any duties which may affect </w:t>
      </w:r>
      <w:r w:rsidRPr="004C702D">
        <w:t>NMACS</w:t>
      </w:r>
      <w:r w:rsidRPr="008A5A23">
        <w:t>.</w:t>
      </w:r>
    </w:p>
    <w:p w14:paraId="02BDD4BA" w14:textId="5B9874B7" w:rsidR="00D0257D" w:rsidRPr="008A5A23" w:rsidRDefault="00D0257D" w:rsidP="00D0257D">
      <w:pPr>
        <w:pStyle w:val="Heading3"/>
      </w:pPr>
      <w:r w:rsidRPr="008A5A23">
        <w:t xml:space="preserve">MACE 3.2 - Identification of </w:t>
      </w:r>
      <w:r w:rsidR="009742C3">
        <w:t>l</w:t>
      </w:r>
      <w:r w:rsidRPr="008A5A23">
        <w:t xml:space="preserve">earning </w:t>
      </w:r>
      <w:r w:rsidR="009742C3">
        <w:t>o</w:t>
      </w:r>
      <w:r w:rsidRPr="008A5A23">
        <w:t xml:space="preserve">bjectives and </w:t>
      </w:r>
      <w:r w:rsidR="009742C3">
        <w:t>t</w:t>
      </w:r>
      <w:r w:rsidRPr="008A5A23">
        <w:t xml:space="preserve">raining </w:t>
      </w:r>
      <w:r w:rsidR="009742C3">
        <w:t>n</w:t>
      </w:r>
      <w:r w:rsidRPr="008A5A23">
        <w:t>eeds</w:t>
      </w:r>
    </w:p>
    <w:tbl>
      <w:tblPr>
        <w:tblStyle w:val="ONRTable1"/>
        <w:tblW w:w="0" w:type="auto"/>
        <w:tblInd w:w="851" w:type="dxa"/>
        <w:tblLook w:val="04A0" w:firstRow="1" w:lastRow="0" w:firstColumn="1" w:lastColumn="0" w:noHBand="0" w:noVBand="1"/>
      </w:tblPr>
      <w:tblGrid>
        <w:gridCol w:w="2835"/>
        <w:gridCol w:w="3969"/>
        <w:gridCol w:w="1371"/>
      </w:tblGrid>
      <w:tr w:rsidR="009742C3" w:rsidRPr="009742C3" w14:paraId="719EB62C" w14:textId="77777777" w:rsidTr="009742C3">
        <w:trPr>
          <w:cnfStyle w:val="100000000000" w:firstRow="1" w:lastRow="0" w:firstColumn="0" w:lastColumn="0" w:oddVBand="0" w:evenVBand="0" w:oddHBand="0" w:evenHBand="0" w:firstRowFirstColumn="0" w:firstRowLastColumn="0" w:lastRowFirstColumn="0" w:lastRowLastColumn="0"/>
        </w:trPr>
        <w:tc>
          <w:tcPr>
            <w:tcW w:w="2835" w:type="dxa"/>
          </w:tcPr>
          <w:p w14:paraId="4796A86E" w14:textId="76DA6471" w:rsidR="00D0257D" w:rsidRPr="009742C3" w:rsidRDefault="00D0257D" w:rsidP="006F586C">
            <w:pPr>
              <w:pStyle w:val="Paragraphtext"/>
              <w:spacing w:before="120"/>
            </w:pPr>
            <w:r w:rsidRPr="009742C3">
              <w:t xml:space="preserve">FSE 3 – Competence </w:t>
            </w:r>
            <w:r w:rsidR="009742C3" w:rsidRPr="009742C3">
              <w:t>m</w:t>
            </w:r>
            <w:r w:rsidRPr="009742C3">
              <w:t>anagement</w:t>
            </w:r>
          </w:p>
        </w:tc>
        <w:tc>
          <w:tcPr>
            <w:tcW w:w="3969" w:type="dxa"/>
          </w:tcPr>
          <w:p w14:paraId="79C85B07" w14:textId="10BB1C69" w:rsidR="00D0257D" w:rsidRPr="009742C3" w:rsidRDefault="00D0257D" w:rsidP="006F586C">
            <w:pPr>
              <w:pStyle w:val="Paragraphtext"/>
              <w:spacing w:before="120"/>
            </w:pPr>
            <w:r w:rsidRPr="009742C3">
              <w:t xml:space="preserve">Identification of </w:t>
            </w:r>
            <w:r w:rsidR="009742C3" w:rsidRPr="009742C3">
              <w:t>l</w:t>
            </w:r>
            <w:r w:rsidRPr="009742C3">
              <w:t xml:space="preserve">earning </w:t>
            </w:r>
            <w:r w:rsidR="009742C3" w:rsidRPr="009742C3">
              <w:t>o</w:t>
            </w:r>
            <w:r w:rsidRPr="009742C3">
              <w:t xml:space="preserve">bjectives and </w:t>
            </w:r>
            <w:r w:rsidR="009742C3" w:rsidRPr="009742C3">
              <w:t>t</w:t>
            </w:r>
            <w:r w:rsidRPr="009742C3">
              <w:t xml:space="preserve">raining </w:t>
            </w:r>
            <w:r w:rsidR="009742C3" w:rsidRPr="009742C3">
              <w:t>n</w:t>
            </w:r>
            <w:r w:rsidRPr="009742C3">
              <w:t>eeds</w:t>
            </w:r>
          </w:p>
        </w:tc>
        <w:tc>
          <w:tcPr>
            <w:tcW w:w="1371" w:type="dxa"/>
          </w:tcPr>
          <w:p w14:paraId="16590EEF" w14:textId="77777777" w:rsidR="00D0257D" w:rsidRPr="009742C3" w:rsidRDefault="00D0257D" w:rsidP="006F586C">
            <w:pPr>
              <w:pStyle w:val="Paragraphtext"/>
              <w:spacing w:before="120"/>
            </w:pPr>
            <w:r w:rsidRPr="009742C3">
              <w:t>MACE 3.2</w:t>
            </w:r>
          </w:p>
        </w:tc>
      </w:tr>
      <w:tr w:rsidR="00D0257D" w:rsidRPr="008A5A23" w14:paraId="020B6BD0" w14:textId="77777777" w:rsidTr="009742C3">
        <w:tc>
          <w:tcPr>
            <w:tcW w:w="8175" w:type="dxa"/>
            <w:gridSpan w:val="3"/>
          </w:tcPr>
          <w:p w14:paraId="70BF9D88" w14:textId="77777777" w:rsidR="00D0257D" w:rsidRPr="008A5A23" w:rsidRDefault="00D0257D" w:rsidP="006F586C">
            <w:pPr>
              <w:pStyle w:val="Paragraphtext"/>
              <w:spacing w:before="120"/>
              <w:rPr>
                <w:bCs/>
              </w:rPr>
            </w:pPr>
            <w:r w:rsidRPr="008A5A23">
              <w:rPr>
                <w:bCs/>
              </w:rPr>
              <w:t>An analysis of roles, tasks and competencies should be used to generate learning objectives, which inform the development of a set of training needs and are used to derive the criteria, or standards, against which the trainee is assessed during and/or after training.</w:t>
            </w:r>
          </w:p>
        </w:tc>
      </w:tr>
    </w:tbl>
    <w:p w14:paraId="366697CD" w14:textId="77777777" w:rsidR="00173F1A" w:rsidRDefault="00173F1A" w:rsidP="00CC342C">
      <w:pPr>
        <w:pStyle w:val="NumberedPara"/>
        <w:sectPr w:rsidR="00173F1A" w:rsidSect="00D0257D">
          <w:pgSz w:w="11906" w:h="16838"/>
          <w:pgMar w:top="1440" w:right="1440" w:bottom="1440" w:left="1440" w:header="708" w:footer="708" w:gutter="0"/>
          <w:cols w:space="708"/>
          <w:docGrid w:linePitch="360"/>
        </w:sectPr>
      </w:pPr>
    </w:p>
    <w:p w14:paraId="0B33B25A" w14:textId="77777777" w:rsidR="00D0257D" w:rsidRPr="008A5A23" w:rsidRDefault="00D0257D" w:rsidP="00CC342C">
      <w:pPr>
        <w:pStyle w:val="NumberedPara"/>
      </w:pPr>
      <w:r w:rsidRPr="008A5A23">
        <w:lastRenderedPageBreak/>
        <w:t>It is good practice to proportionately define from the analysis of the roles and tasks:</w:t>
      </w:r>
    </w:p>
    <w:p w14:paraId="594DEB7B" w14:textId="0F5B3F55" w:rsidR="00D0257D" w:rsidRPr="008A5A23" w:rsidRDefault="00173F1A" w:rsidP="000E014B">
      <w:pPr>
        <w:pStyle w:val="NumList2"/>
        <w:numPr>
          <w:ilvl w:val="1"/>
          <w:numId w:val="32"/>
        </w:numPr>
        <w:ind w:left="1276"/>
      </w:pPr>
      <w:r>
        <w:t>G</w:t>
      </w:r>
      <w:r w:rsidR="00D0257D" w:rsidRPr="008A5A23">
        <w:t>eneral and specific competencies needed for each role and the training needed to achieve an adequate level of competence. The competencies should include both technical and other areas such as decision-making, leadership and management.</w:t>
      </w:r>
    </w:p>
    <w:p w14:paraId="1D4FB4C7" w14:textId="5291BCF8" w:rsidR="00D0257D" w:rsidRPr="008A5A23" w:rsidRDefault="00173F1A" w:rsidP="000E014B">
      <w:pPr>
        <w:pStyle w:val="NumList2"/>
        <w:numPr>
          <w:ilvl w:val="1"/>
          <w:numId w:val="32"/>
        </w:numPr>
        <w:ind w:left="1276"/>
      </w:pPr>
      <w:r>
        <w:t>L</w:t>
      </w:r>
      <w:r w:rsidR="00D0257D" w:rsidRPr="008A5A23">
        <w:t>earning objectives (LO</w:t>
      </w:r>
      <w:r>
        <w:t>s</w:t>
      </w:r>
      <w:r w:rsidR="00D0257D" w:rsidRPr="008A5A23">
        <w:t xml:space="preserve">) to inform the design and implementation of appropriate training arrangements and measures to determine, monitor, and sustain competence of all personnel with </w:t>
      </w:r>
      <w:r w:rsidR="00D0257D" w:rsidRPr="004C702D">
        <w:t>NMACS</w:t>
      </w:r>
      <w:r w:rsidR="00D0257D" w:rsidRPr="008A5A23">
        <w:t xml:space="preserve"> responsibilities. </w:t>
      </w:r>
    </w:p>
    <w:p w14:paraId="15D6FE74" w14:textId="5CCD7F19" w:rsidR="00D0257D" w:rsidRPr="008A5A23" w:rsidRDefault="00173F1A" w:rsidP="000E014B">
      <w:pPr>
        <w:pStyle w:val="NumList2"/>
        <w:numPr>
          <w:ilvl w:val="1"/>
          <w:numId w:val="32"/>
        </w:numPr>
        <w:ind w:left="1276"/>
      </w:pPr>
      <w:r>
        <w:t>T</w:t>
      </w:r>
      <w:r w:rsidR="00D0257D" w:rsidRPr="008A5A23">
        <w:t xml:space="preserve">he training programme required to develop and maintain the competence of all personnel with </w:t>
      </w:r>
      <w:r w:rsidR="00D0257D" w:rsidRPr="004C702D">
        <w:t>NMACS</w:t>
      </w:r>
      <w:r w:rsidR="00D0257D" w:rsidRPr="008A5A23">
        <w:t xml:space="preserve"> responsibilities. </w:t>
      </w:r>
      <w:r>
        <w:br/>
      </w:r>
      <w:r w:rsidR="00D0257D" w:rsidRPr="008A5A23">
        <w:t>The programme should set out the LOs and how they are to be achieved.</w:t>
      </w:r>
    </w:p>
    <w:p w14:paraId="73EC588B" w14:textId="4A9A06D0" w:rsidR="00D0257D" w:rsidRPr="008A5A23" w:rsidRDefault="00D0257D" w:rsidP="00D0257D">
      <w:pPr>
        <w:pStyle w:val="Heading3"/>
      </w:pPr>
      <w:r w:rsidRPr="008A5A23">
        <w:t xml:space="preserve">MACE 3.3 - Measurement of </w:t>
      </w:r>
      <w:r w:rsidR="009742C3">
        <w:t>c</w:t>
      </w:r>
      <w:r w:rsidRPr="008A5A23">
        <w:t>ompetence</w:t>
      </w:r>
    </w:p>
    <w:tbl>
      <w:tblPr>
        <w:tblStyle w:val="ONRTable1"/>
        <w:tblW w:w="0" w:type="auto"/>
        <w:tblInd w:w="851" w:type="dxa"/>
        <w:tblLook w:val="04A0" w:firstRow="1" w:lastRow="0" w:firstColumn="1" w:lastColumn="0" w:noHBand="0" w:noVBand="1"/>
      </w:tblPr>
      <w:tblGrid>
        <w:gridCol w:w="2693"/>
        <w:gridCol w:w="4111"/>
        <w:gridCol w:w="1371"/>
      </w:tblGrid>
      <w:tr w:rsidR="009742C3" w:rsidRPr="009742C3" w14:paraId="4E6B9874" w14:textId="77777777" w:rsidTr="009742C3">
        <w:trPr>
          <w:cnfStyle w:val="100000000000" w:firstRow="1" w:lastRow="0" w:firstColumn="0" w:lastColumn="0" w:oddVBand="0" w:evenVBand="0" w:oddHBand="0" w:evenHBand="0" w:firstRowFirstColumn="0" w:firstRowLastColumn="0" w:lastRowFirstColumn="0" w:lastRowLastColumn="0"/>
        </w:trPr>
        <w:tc>
          <w:tcPr>
            <w:tcW w:w="2693" w:type="dxa"/>
          </w:tcPr>
          <w:p w14:paraId="4D0DB35F" w14:textId="1B6DF29D" w:rsidR="00D0257D" w:rsidRPr="009742C3" w:rsidRDefault="00D0257D" w:rsidP="006F586C">
            <w:pPr>
              <w:pStyle w:val="Paragraphtext"/>
              <w:spacing w:before="120"/>
            </w:pPr>
            <w:r w:rsidRPr="009742C3">
              <w:t xml:space="preserve">FSE 3 – Competence </w:t>
            </w:r>
            <w:r w:rsidR="009742C3">
              <w:t>m</w:t>
            </w:r>
            <w:r w:rsidRPr="009742C3">
              <w:t>anagement</w:t>
            </w:r>
          </w:p>
        </w:tc>
        <w:tc>
          <w:tcPr>
            <w:tcW w:w="4111" w:type="dxa"/>
          </w:tcPr>
          <w:p w14:paraId="21A72C7D" w14:textId="478DB892" w:rsidR="00D0257D" w:rsidRPr="009742C3" w:rsidRDefault="00D0257D" w:rsidP="006F586C">
            <w:pPr>
              <w:pStyle w:val="Paragraphtext"/>
              <w:spacing w:before="120"/>
            </w:pPr>
            <w:r w:rsidRPr="009742C3">
              <w:t xml:space="preserve">Measurement of </w:t>
            </w:r>
            <w:r w:rsidR="009742C3" w:rsidRPr="009742C3">
              <w:t>c</w:t>
            </w:r>
            <w:r w:rsidRPr="009742C3">
              <w:t>ompetence</w:t>
            </w:r>
          </w:p>
        </w:tc>
        <w:tc>
          <w:tcPr>
            <w:tcW w:w="1371" w:type="dxa"/>
          </w:tcPr>
          <w:p w14:paraId="25627D3F" w14:textId="77777777" w:rsidR="00D0257D" w:rsidRPr="009742C3" w:rsidRDefault="00D0257D" w:rsidP="006F586C">
            <w:pPr>
              <w:pStyle w:val="Paragraphtext"/>
              <w:tabs>
                <w:tab w:val="left" w:pos="1504"/>
              </w:tabs>
              <w:spacing w:before="120"/>
            </w:pPr>
            <w:r w:rsidRPr="009742C3">
              <w:t>MACE 3.3</w:t>
            </w:r>
          </w:p>
        </w:tc>
      </w:tr>
      <w:tr w:rsidR="00D0257D" w:rsidRPr="008A5A23" w14:paraId="59BC6BB6" w14:textId="77777777" w:rsidTr="009742C3">
        <w:tc>
          <w:tcPr>
            <w:tcW w:w="8175" w:type="dxa"/>
            <w:gridSpan w:val="3"/>
          </w:tcPr>
          <w:p w14:paraId="10C46752" w14:textId="723BF00A" w:rsidR="00D0257D" w:rsidRPr="008A5A23" w:rsidRDefault="00D0257D" w:rsidP="006F586C">
            <w:pPr>
              <w:pStyle w:val="Paragraphtext"/>
              <w:spacing w:before="120"/>
              <w:rPr>
                <w:bCs/>
              </w:rPr>
            </w:pPr>
            <w:r w:rsidRPr="004C702D">
              <w:rPr>
                <w:bCs/>
              </w:rPr>
              <w:t>Operators</w:t>
            </w:r>
            <w:r w:rsidRPr="008A5A23">
              <w:rPr>
                <w:bCs/>
              </w:rPr>
              <w:t xml:space="preserve"> should </w:t>
            </w:r>
            <w:r w:rsidR="00E3078A">
              <w:rPr>
                <w:bCs/>
              </w:rPr>
              <w:t xml:space="preserve">establish, </w:t>
            </w:r>
            <w:r w:rsidRPr="008A5A23">
              <w:rPr>
                <w:bCs/>
              </w:rPr>
              <w:t xml:space="preserve">implement and maintain a process of assessment, which provides confidence that all personnel whose actions have the potential to impact upon </w:t>
            </w:r>
            <w:r w:rsidRPr="004C702D">
              <w:rPr>
                <w:bCs/>
              </w:rPr>
              <w:t>NMACS</w:t>
            </w:r>
            <w:r w:rsidRPr="008A5A23">
              <w:rPr>
                <w:bCs/>
              </w:rPr>
              <w:t xml:space="preserve"> meet defined competence expectations.</w:t>
            </w:r>
          </w:p>
        </w:tc>
      </w:tr>
    </w:tbl>
    <w:p w14:paraId="2C7D046D" w14:textId="77777777" w:rsidR="00D0257D" w:rsidRPr="008A5A23" w:rsidRDefault="00D0257D" w:rsidP="00CC342C">
      <w:pPr>
        <w:pStyle w:val="NumberedPara"/>
      </w:pPr>
      <w:r w:rsidRPr="008A5A23">
        <w:t>In measuring competence, it is good practice to:</w:t>
      </w:r>
    </w:p>
    <w:p w14:paraId="531FA53C" w14:textId="77777777" w:rsidR="00D0257D" w:rsidRPr="008A5A23" w:rsidRDefault="00D0257D" w:rsidP="000E014B">
      <w:pPr>
        <w:pStyle w:val="NumberedPara"/>
        <w:numPr>
          <w:ilvl w:val="1"/>
          <w:numId w:val="8"/>
        </w:numPr>
        <w:ind w:left="1276"/>
      </w:pPr>
      <w:r w:rsidRPr="008A5A23">
        <w:t xml:space="preserve">assess and periodically re-assess the competence of workforce personnel who have </w:t>
      </w:r>
      <w:r w:rsidRPr="004C702D">
        <w:t>NMACS</w:t>
      </w:r>
      <w:r w:rsidRPr="008A5A23">
        <w:t xml:space="preserve"> responsibilities to establish and maintain SQEP status. Assessment methods can include written, oral, or practical demonstrations of learning competence. Records of assessments should be retained.</w:t>
      </w:r>
    </w:p>
    <w:p w14:paraId="0012CE42" w14:textId="77777777" w:rsidR="00D0257D" w:rsidRPr="008A5A23" w:rsidRDefault="00D0257D" w:rsidP="000E014B">
      <w:pPr>
        <w:pStyle w:val="NumberedPara"/>
        <w:numPr>
          <w:ilvl w:val="1"/>
          <w:numId w:val="8"/>
        </w:numPr>
        <w:ind w:left="1276"/>
      </w:pPr>
      <w:r w:rsidRPr="008A5A23">
        <w:t xml:space="preserve">select and employ the most effective competence assessment methodologies based upon their validity, objectivity, reliability, and frequency for the </w:t>
      </w:r>
      <w:r w:rsidRPr="004C702D">
        <w:t>NMACS</w:t>
      </w:r>
      <w:r w:rsidRPr="008A5A23">
        <w:t xml:space="preserve"> role being assessed.</w:t>
      </w:r>
    </w:p>
    <w:p w14:paraId="6C7F7D2F" w14:textId="77777777" w:rsidR="00D0257D" w:rsidRPr="008A5A23" w:rsidRDefault="00D0257D" w:rsidP="000E014B">
      <w:pPr>
        <w:pStyle w:val="NumberedPara"/>
        <w:numPr>
          <w:ilvl w:val="1"/>
          <w:numId w:val="8"/>
        </w:numPr>
        <w:ind w:left="1276"/>
      </w:pPr>
      <w:r w:rsidRPr="008A5A23">
        <w:t>implement a well-defined system for monitoring the effectiveness of training, and for identifying areas where training may need to be augmented or revised. The evaluation should involve intelligence gathering to confirm that training has been specified properly, and that it is comprehensive, effective and up to date.</w:t>
      </w:r>
    </w:p>
    <w:p w14:paraId="71F271A7" w14:textId="2EAC714F" w:rsidR="00D0257D" w:rsidRPr="008A5A23" w:rsidRDefault="00D0257D" w:rsidP="00D0257D">
      <w:pPr>
        <w:pStyle w:val="Heading3"/>
      </w:pPr>
      <w:r w:rsidRPr="008A5A23">
        <w:lastRenderedPageBreak/>
        <w:t xml:space="preserve">MACE 3.4 - Organisation of and </w:t>
      </w:r>
      <w:r w:rsidR="00070076">
        <w:t>s</w:t>
      </w:r>
      <w:r w:rsidRPr="008A5A23">
        <w:t xml:space="preserve">upport to the </w:t>
      </w:r>
      <w:r w:rsidR="00070076">
        <w:t>t</w:t>
      </w:r>
      <w:r w:rsidRPr="008A5A23">
        <w:t xml:space="preserve">raining </w:t>
      </w:r>
      <w:r w:rsidR="00070076">
        <w:t>f</w:t>
      </w:r>
      <w:r w:rsidRPr="008A5A23">
        <w:t>unction</w:t>
      </w:r>
    </w:p>
    <w:tbl>
      <w:tblPr>
        <w:tblStyle w:val="ONRTable1"/>
        <w:tblW w:w="0" w:type="auto"/>
        <w:tblInd w:w="851" w:type="dxa"/>
        <w:tblLook w:val="04A0" w:firstRow="1" w:lastRow="0" w:firstColumn="1" w:lastColumn="0" w:noHBand="0" w:noVBand="1"/>
      </w:tblPr>
      <w:tblGrid>
        <w:gridCol w:w="2835"/>
        <w:gridCol w:w="3544"/>
        <w:gridCol w:w="1796"/>
      </w:tblGrid>
      <w:tr w:rsidR="00070076" w:rsidRPr="00070076" w14:paraId="6D934AD1" w14:textId="77777777" w:rsidTr="00070076">
        <w:trPr>
          <w:cnfStyle w:val="100000000000" w:firstRow="1" w:lastRow="0" w:firstColumn="0" w:lastColumn="0" w:oddVBand="0" w:evenVBand="0" w:oddHBand="0" w:evenHBand="0" w:firstRowFirstColumn="0" w:firstRowLastColumn="0" w:lastRowFirstColumn="0" w:lastRowLastColumn="0"/>
        </w:trPr>
        <w:tc>
          <w:tcPr>
            <w:tcW w:w="2835" w:type="dxa"/>
          </w:tcPr>
          <w:p w14:paraId="7CFF0BC6" w14:textId="01184DC6" w:rsidR="00D0257D" w:rsidRPr="00070076" w:rsidRDefault="00D0257D" w:rsidP="006F586C">
            <w:pPr>
              <w:pStyle w:val="Paragraphtext"/>
              <w:spacing w:before="120"/>
            </w:pPr>
            <w:r w:rsidRPr="00070076">
              <w:t xml:space="preserve">FSE 3 – Competence </w:t>
            </w:r>
            <w:r w:rsidR="00070076">
              <w:t>m</w:t>
            </w:r>
            <w:r w:rsidRPr="00070076">
              <w:t>anagement</w:t>
            </w:r>
          </w:p>
        </w:tc>
        <w:tc>
          <w:tcPr>
            <w:tcW w:w="3544" w:type="dxa"/>
          </w:tcPr>
          <w:p w14:paraId="5F73B1B9" w14:textId="3011B7FD" w:rsidR="00D0257D" w:rsidRPr="00070076" w:rsidRDefault="00D0257D" w:rsidP="006F586C">
            <w:pPr>
              <w:pStyle w:val="Paragraphtext"/>
              <w:spacing w:before="120"/>
            </w:pPr>
            <w:r w:rsidRPr="00070076">
              <w:t xml:space="preserve">Organisation of and </w:t>
            </w:r>
            <w:r w:rsidR="00070076">
              <w:t>s</w:t>
            </w:r>
            <w:r w:rsidRPr="00070076">
              <w:t xml:space="preserve">upport to the </w:t>
            </w:r>
            <w:r w:rsidR="00070076">
              <w:t>t</w:t>
            </w:r>
            <w:r w:rsidRPr="00070076">
              <w:t xml:space="preserve">raining </w:t>
            </w:r>
            <w:r w:rsidR="00070076">
              <w:t>f</w:t>
            </w:r>
            <w:r w:rsidRPr="00070076">
              <w:t>unction</w:t>
            </w:r>
          </w:p>
        </w:tc>
        <w:tc>
          <w:tcPr>
            <w:tcW w:w="1796" w:type="dxa"/>
          </w:tcPr>
          <w:p w14:paraId="7475FDB7" w14:textId="77777777" w:rsidR="00D0257D" w:rsidRPr="00070076" w:rsidRDefault="00D0257D" w:rsidP="006F586C">
            <w:pPr>
              <w:pStyle w:val="Paragraphtext"/>
              <w:tabs>
                <w:tab w:val="left" w:pos="1504"/>
              </w:tabs>
              <w:spacing w:before="120"/>
            </w:pPr>
            <w:r w:rsidRPr="00070076">
              <w:t>MACE 3.4</w:t>
            </w:r>
          </w:p>
        </w:tc>
      </w:tr>
      <w:tr w:rsidR="00D0257D" w:rsidRPr="008A5A23" w14:paraId="0779CBF3" w14:textId="77777777" w:rsidTr="00070076">
        <w:tc>
          <w:tcPr>
            <w:tcW w:w="8175" w:type="dxa"/>
            <w:gridSpan w:val="3"/>
          </w:tcPr>
          <w:p w14:paraId="46AA1F26" w14:textId="77777777" w:rsidR="00D0257D" w:rsidRPr="008A5A23" w:rsidRDefault="00D0257D" w:rsidP="006F586C">
            <w:pPr>
              <w:pStyle w:val="Paragraphtext"/>
              <w:spacing w:before="120"/>
              <w:rPr>
                <w:bCs/>
              </w:rPr>
            </w:pPr>
            <w:r w:rsidRPr="008A5A23">
              <w:rPr>
                <w:bCs/>
              </w:rPr>
              <w:t xml:space="preserve">Training and competence assurance of personnel with </w:t>
            </w:r>
            <w:r w:rsidRPr="004C702D">
              <w:rPr>
                <w:bCs/>
              </w:rPr>
              <w:t>NMACS</w:t>
            </w:r>
            <w:r w:rsidRPr="008A5A23">
              <w:rPr>
                <w:bCs/>
              </w:rPr>
              <w:t xml:space="preserve"> roles should be given due priority by </w:t>
            </w:r>
            <w:r w:rsidRPr="004C702D">
              <w:rPr>
                <w:bCs/>
              </w:rPr>
              <w:t>operators</w:t>
            </w:r>
            <w:r w:rsidRPr="008A5A23">
              <w:rPr>
                <w:bCs/>
              </w:rPr>
              <w:t>.</w:t>
            </w:r>
          </w:p>
        </w:tc>
      </w:tr>
    </w:tbl>
    <w:p w14:paraId="6691E644" w14:textId="77777777" w:rsidR="00D0257D" w:rsidRPr="008A5A23" w:rsidRDefault="00D0257D" w:rsidP="00CC342C">
      <w:pPr>
        <w:pStyle w:val="NumberedPara"/>
      </w:pPr>
      <w:r w:rsidRPr="008A5A23">
        <w:t xml:space="preserve">Competence delivery functions should be supported by commitment from senior levels in the organisation and by an appropriate management structure. </w:t>
      </w:r>
    </w:p>
    <w:p w14:paraId="063BB95D" w14:textId="77777777" w:rsidR="00D0257D" w:rsidRPr="008A5A23" w:rsidRDefault="00D0257D" w:rsidP="00CC342C">
      <w:pPr>
        <w:pStyle w:val="NumberedPara"/>
      </w:pPr>
      <w:r w:rsidRPr="008A5A23">
        <w:t>Good practice includes:</w:t>
      </w:r>
    </w:p>
    <w:p w14:paraId="3C42E586" w14:textId="77777777" w:rsidR="00D0257D" w:rsidRPr="008A5A23" w:rsidRDefault="00D0257D" w:rsidP="000E014B">
      <w:pPr>
        <w:pStyle w:val="NumList2"/>
        <w:numPr>
          <w:ilvl w:val="1"/>
          <w:numId w:val="33"/>
        </w:numPr>
        <w:ind w:left="1276"/>
      </w:pPr>
      <w:r w:rsidRPr="008A5A23">
        <w:t xml:space="preserve">a defined commitment in policy and arrangements recognising the need to develop and maintain the competence of staff to meet </w:t>
      </w:r>
      <w:r w:rsidRPr="004C702D">
        <w:t>NMACS</w:t>
      </w:r>
      <w:r w:rsidRPr="008A5A23">
        <w:t xml:space="preserve"> requirements. </w:t>
      </w:r>
    </w:p>
    <w:p w14:paraId="6D6C1D1E" w14:textId="138C39B6" w:rsidR="00D0257D" w:rsidRPr="008A5A23" w:rsidRDefault="00D0257D" w:rsidP="000E014B">
      <w:pPr>
        <w:pStyle w:val="NumList2"/>
        <w:numPr>
          <w:ilvl w:val="1"/>
          <w:numId w:val="33"/>
        </w:numPr>
        <w:ind w:left="1276"/>
      </w:pPr>
      <w:r w:rsidRPr="008A5A23">
        <w:t xml:space="preserve">ensuring there are adequate resources to </w:t>
      </w:r>
      <w:r w:rsidR="004267B1">
        <w:t xml:space="preserve">establish and </w:t>
      </w:r>
      <w:r w:rsidRPr="008A5A23">
        <w:t xml:space="preserve">maintain a training system to support the implementation of the </w:t>
      </w:r>
      <w:r w:rsidRPr="004C702D">
        <w:t>NMACS</w:t>
      </w:r>
      <w:r w:rsidRPr="008A5A23">
        <w:t xml:space="preserve"> policy.</w:t>
      </w:r>
    </w:p>
    <w:p w14:paraId="67A60720" w14:textId="77777777" w:rsidR="00D0257D" w:rsidRPr="008A5A23" w:rsidRDefault="00D0257D" w:rsidP="000E014B">
      <w:pPr>
        <w:pStyle w:val="NumList2"/>
        <w:numPr>
          <w:ilvl w:val="1"/>
          <w:numId w:val="33"/>
        </w:numPr>
        <w:ind w:left="1276"/>
      </w:pPr>
      <w:r w:rsidRPr="008A5A23">
        <w:t>defining responsibilities for training.</w:t>
      </w:r>
    </w:p>
    <w:p w14:paraId="676C40F2" w14:textId="77777777" w:rsidR="00D0257D" w:rsidRPr="008A5A23" w:rsidRDefault="00D0257D" w:rsidP="000E014B">
      <w:pPr>
        <w:pStyle w:val="NumList2"/>
        <w:numPr>
          <w:ilvl w:val="1"/>
          <w:numId w:val="33"/>
        </w:numPr>
        <w:ind w:left="1276"/>
      </w:pPr>
      <w:r w:rsidRPr="008A5A23">
        <w:t>management demonstrating an awareness of the purpose and significance of training, the need to monitor staff performance and to facilitate the maintenance of competence.</w:t>
      </w:r>
    </w:p>
    <w:p w14:paraId="3F047A73" w14:textId="77777777" w:rsidR="00D0257D" w:rsidRPr="008A5A23" w:rsidRDefault="00D0257D" w:rsidP="000E014B">
      <w:pPr>
        <w:pStyle w:val="NumList2"/>
        <w:numPr>
          <w:ilvl w:val="1"/>
          <w:numId w:val="33"/>
        </w:numPr>
        <w:ind w:left="1276"/>
      </w:pPr>
      <w:r w:rsidRPr="008A5A23">
        <w:t>active identification of training needs and willingness to release staff for training.</w:t>
      </w:r>
    </w:p>
    <w:p w14:paraId="29DA7541" w14:textId="77777777" w:rsidR="00D0257D" w:rsidRPr="008A5A23" w:rsidRDefault="00D0257D" w:rsidP="000E014B">
      <w:pPr>
        <w:pStyle w:val="NumList2"/>
        <w:numPr>
          <w:ilvl w:val="1"/>
          <w:numId w:val="33"/>
        </w:numPr>
        <w:ind w:left="1276"/>
      </w:pPr>
      <w:r w:rsidRPr="008A5A23">
        <w:t>ensuring trainers maintain and develop their own capability.</w:t>
      </w:r>
    </w:p>
    <w:p w14:paraId="3CD11289" w14:textId="77777777" w:rsidR="00D0257D" w:rsidRPr="008A5A23" w:rsidRDefault="00D0257D" w:rsidP="000E014B">
      <w:pPr>
        <w:pStyle w:val="NumList2"/>
        <w:numPr>
          <w:ilvl w:val="1"/>
          <w:numId w:val="33"/>
        </w:numPr>
        <w:ind w:left="1276"/>
      </w:pPr>
      <w:r w:rsidRPr="008A5A23">
        <w:t xml:space="preserve">maintaining appropriate training records. </w:t>
      </w:r>
    </w:p>
    <w:p w14:paraId="3BC0D608" w14:textId="7FB262F1" w:rsidR="00D0257D" w:rsidRPr="008A5A23" w:rsidRDefault="00D0257D" w:rsidP="00CC342C">
      <w:pPr>
        <w:pStyle w:val="NumberedPara"/>
      </w:pPr>
      <w:r w:rsidRPr="004C702D">
        <w:t>Operators</w:t>
      </w:r>
      <w:r w:rsidRPr="008A5A23">
        <w:t xml:space="preserve"> should make every effort to ensure availability of a sufficient number of competent resources to </w:t>
      </w:r>
      <w:r w:rsidR="004267B1">
        <w:t xml:space="preserve">establish and </w:t>
      </w:r>
      <w:r w:rsidRPr="008A5A23">
        <w:t xml:space="preserve">maintain continuity of </w:t>
      </w:r>
      <w:r w:rsidRPr="004C702D">
        <w:t>NMACS</w:t>
      </w:r>
      <w:r w:rsidRPr="008A5A23">
        <w:t xml:space="preserve"> provision for effective design, implementation, operation, and maintenance of </w:t>
      </w:r>
      <w:r w:rsidRPr="004C702D">
        <w:t>NMACS</w:t>
      </w:r>
      <w:r w:rsidRPr="008A5A23">
        <w:t xml:space="preserve"> systems. Continuity arrangements, aligned to appropriate standards, should be developed to </w:t>
      </w:r>
      <w:r w:rsidR="008C03A5">
        <w:t xml:space="preserve">establish and </w:t>
      </w:r>
      <w:r w:rsidRPr="008A5A23">
        <w:t xml:space="preserve">maintain an effective and robust </w:t>
      </w:r>
      <w:r w:rsidRPr="004C702D">
        <w:t>NMACS</w:t>
      </w:r>
      <w:r w:rsidRPr="008A5A23">
        <w:t xml:space="preserve"> system.</w:t>
      </w:r>
    </w:p>
    <w:p w14:paraId="7047E740" w14:textId="77777777" w:rsidR="00173F1A" w:rsidRDefault="00173F1A" w:rsidP="00D0257D">
      <w:pPr>
        <w:pStyle w:val="Heading2"/>
        <w:sectPr w:rsidR="00173F1A" w:rsidSect="00D0257D">
          <w:pgSz w:w="11906" w:h="16838"/>
          <w:pgMar w:top="1440" w:right="1440" w:bottom="1440" w:left="1440" w:header="708" w:footer="708" w:gutter="0"/>
          <w:cols w:space="708"/>
          <w:docGrid w:linePitch="360"/>
        </w:sectPr>
      </w:pPr>
      <w:bookmarkStart w:id="24" w:name="_Toc94860797"/>
    </w:p>
    <w:p w14:paraId="6FDFB696" w14:textId="3510987E" w:rsidR="00D0257D" w:rsidRPr="008A5A23" w:rsidRDefault="00D0257D" w:rsidP="00D0257D">
      <w:pPr>
        <w:pStyle w:val="Heading2"/>
      </w:pPr>
      <w:bookmarkStart w:id="25" w:name="_Ref189132051"/>
      <w:bookmarkStart w:id="26" w:name="_Toc236043938"/>
      <w:r w:rsidRPr="008A5A23">
        <w:lastRenderedPageBreak/>
        <w:t xml:space="preserve">FSE 4 – Reporting, </w:t>
      </w:r>
      <w:r w:rsidR="00070076">
        <w:t>a</w:t>
      </w:r>
      <w:r w:rsidRPr="004C702D">
        <w:t>nomalies</w:t>
      </w:r>
      <w:r w:rsidRPr="008A5A23">
        <w:t xml:space="preserve">, and </w:t>
      </w:r>
      <w:r w:rsidR="00070076">
        <w:t>i</w:t>
      </w:r>
      <w:r w:rsidRPr="008A5A23">
        <w:t>nvestigations</w:t>
      </w:r>
      <w:bookmarkEnd w:id="24"/>
      <w:bookmarkEnd w:id="25"/>
      <w:bookmarkEnd w:id="26"/>
    </w:p>
    <w:tbl>
      <w:tblPr>
        <w:tblStyle w:val="ONRTable1"/>
        <w:tblW w:w="0" w:type="auto"/>
        <w:tblInd w:w="851" w:type="dxa"/>
        <w:tblLook w:val="04A0" w:firstRow="1" w:lastRow="0" w:firstColumn="1" w:lastColumn="0" w:noHBand="0" w:noVBand="1"/>
      </w:tblPr>
      <w:tblGrid>
        <w:gridCol w:w="1417"/>
        <w:gridCol w:w="5245"/>
        <w:gridCol w:w="1508"/>
      </w:tblGrid>
      <w:tr w:rsidR="00070076" w:rsidRPr="00070076" w14:paraId="1742A923" w14:textId="77777777" w:rsidTr="00173F1A">
        <w:trPr>
          <w:cnfStyle w:val="100000000000" w:firstRow="1" w:lastRow="0" w:firstColumn="0" w:lastColumn="0" w:oddVBand="0" w:evenVBand="0" w:oddHBand="0" w:evenHBand="0" w:firstRowFirstColumn="0" w:firstRowLastColumn="0" w:lastRowFirstColumn="0" w:lastRowLastColumn="0"/>
        </w:trPr>
        <w:tc>
          <w:tcPr>
            <w:tcW w:w="1417" w:type="dxa"/>
          </w:tcPr>
          <w:p w14:paraId="746C95D8" w14:textId="452F9000" w:rsidR="00D0257D" w:rsidRPr="00070076" w:rsidRDefault="00173F1A" w:rsidP="006F586C">
            <w:pPr>
              <w:pStyle w:val="Paragraphtext"/>
              <w:spacing w:before="120"/>
              <w:rPr>
                <w:b w:val="0"/>
                <w:bCs/>
              </w:rPr>
            </w:pPr>
            <w:r>
              <w:rPr>
                <w:bCs/>
              </w:rPr>
              <w:t>FSE</w:t>
            </w:r>
          </w:p>
        </w:tc>
        <w:tc>
          <w:tcPr>
            <w:tcW w:w="5245" w:type="dxa"/>
          </w:tcPr>
          <w:p w14:paraId="04BD7B54" w14:textId="2D92B8D3" w:rsidR="00D0257D" w:rsidRPr="00070076" w:rsidRDefault="00D0257D" w:rsidP="006F586C">
            <w:pPr>
              <w:pStyle w:val="Paragraphtext"/>
              <w:spacing w:before="120"/>
              <w:rPr>
                <w:b w:val="0"/>
                <w:bCs/>
              </w:rPr>
            </w:pPr>
            <w:r w:rsidRPr="00070076">
              <w:rPr>
                <w:bCs/>
              </w:rPr>
              <w:t xml:space="preserve">Reporting, </w:t>
            </w:r>
            <w:r w:rsidR="00070076" w:rsidRPr="00173F1A">
              <w:t>a</w:t>
            </w:r>
            <w:r w:rsidRPr="00173F1A">
              <w:t>nomalies</w:t>
            </w:r>
            <w:r w:rsidRPr="00070076">
              <w:rPr>
                <w:bCs/>
              </w:rPr>
              <w:t xml:space="preserve"> and</w:t>
            </w:r>
            <w:r w:rsidR="00070076" w:rsidRPr="00070076">
              <w:rPr>
                <w:b w:val="0"/>
                <w:bCs/>
              </w:rPr>
              <w:t xml:space="preserve"> i</w:t>
            </w:r>
            <w:r w:rsidRPr="00070076">
              <w:rPr>
                <w:bCs/>
              </w:rPr>
              <w:t>nvestigations</w:t>
            </w:r>
          </w:p>
        </w:tc>
        <w:tc>
          <w:tcPr>
            <w:tcW w:w="1508" w:type="dxa"/>
          </w:tcPr>
          <w:p w14:paraId="743102BB" w14:textId="77777777" w:rsidR="00D0257D" w:rsidRPr="00070076" w:rsidRDefault="00D0257D" w:rsidP="006F586C">
            <w:pPr>
              <w:pStyle w:val="Paragraphtext"/>
              <w:spacing w:before="120"/>
              <w:rPr>
                <w:b w:val="0"/>
                <w:bCs/>
              </w:rPr>
            </w:pPr>
            <w:r w:rsidRPr="00070076">
              <w:rPr>
                <w:bCs/>
              </w:rPr>
              <w:t>FSE 4</w:t>
            </w:r>
          </w:p>
        </w:tc>
      </w:tr>
      <w:tr w:rsidR="00D0257D" w:rsidRPr="008A5A23" w14:paraId="2BC342EC" w14:textId="77777777" w:rsidTr="00070076">
        <w:tc>
          <w:tcPr>
            <w:tcW w:w="8170" w:type="dxa"/>
            <w:gridSpan w:val="3"/>
          </w:tcPr>
          <w:p w14:paraId="735F5816" w14:textId="6E2CED90" w:rsidR="00D0257D" w:rsidRPr="008A5A23" w:rsidRDefault="00D0257D" w:rsidP="006F586C">
            <w:pPr>
              <w:pStyle w:val="Paragraphtext"/>
              <w:spacing w:before="120"/>
            </w:pPr>
            <w:r w:rsidRPr="004C702D">
              <w:t>Operators</w:t>
            </w:r>
            <w:r w:rsidRPr="008A5A23">
              <w:t xml:space="preserve"> must </w:t>
            </w:r>
            <w:r w:rsidR="00AC5B9C">
              <w:t xml:space="preserve">establish, </w:t>
            </w:r>
            <w:r w:rsidRPr="008A5A23">
              <w:t xml:space="preserve">implement and maintain arrangements for the timely and accurate reporting of information required by NSR19. Arrangements for the investigation, resolution and reporting of </w:t>
            </w:r>
            <w:r w:rsidRPr="004C702D">
              <w:t>discrepancies</w:t>
            </w:r>
            <w:r w:rsidRPr="008A5A23">
              <w:t xml:space="preserve"> and </w:t>
            </w:r>
            <w:r w:rsidRPr="004C702D">
              <w:t>anomalies</w:t>
            </w:r>
            <w:r w:rsidRPr="008A5A23">
              <w:t xml:space="preserve"> must be in place.</w:t>
            </w:r>
          </w:p>
        </w:tc>
      </w:tr>
    </w:tbl>
    <w:p w14:paraId="7CEB262E" w14:textId="77777777" w:rsidR="00D0257D" w:rsidRPr="008A5A23" w:rsidRDefault="00D0257D" w:rsidP="00CC342C">
      <w:pPr>
        <w:pStyle w:val="NumberedPara"/>
      </w:pPr>
      <w:bookmarkStart w:id="27" w:name="_Ref86670490"/>
      <w:r w:rsidRPr="008A5A23">
        <w:t xml:space="preserve">NSR19 has several regulations requiring the regular reporting of information in several forms at set times from </w:t>
      </w:r>
      <w:r w:rsidRPr="004C702D">
        <w:t>operators</w:t>
      </w:r>
      <w:r w:rsidRPr="008A5A23">
        <w:t xml:space="preserve"> to </w:t>
      </w:r>
      <w:r>
        <w:t>the ONR</w:t>
      </w:r>
      <w:r w:rsidRPr="008A5A23">
        <w:t xml:space="preserve"> which must be complied with. Arrangements must be in place to comply with Regulation 12 of NSR19 and to ensure that the reports contain up to date</w:t>
      </w:r>
      <w:r>
        <w:t>, complete,</w:t>
      </w:r>
      <w:r w:rsidRPr="008A5A23">
        <w:t xml:space="preserve"> and correct information.</w:t>
      </w:r>
      <w:bookmarkEnd w:id="27"/>
      <w:r w:rsidRPr="008A5A23">
        <w:t xml:space="preserve"> Those responsible for the implementation of such arrangements should be SQEP.</w:t>
      </w:r>
    </w:p>
    <w:p w14:paraId="6424B9BB" w14:textId="77777777" w:rsidR="00D0257D" w:rsidRPr="008A5A23" w:rsidRDefault="00D0257D" w:rsidP="00CC342C">
      <w:pPr>
        <w:pStyle w:val="NumberedPara"/>
      </w:pPr>
      <w:r w:rsidRPr="008A5A23">
        <w:t xml:space="preserve">In addition, there are other reports required from the </w:t>
      </w:r>
      <w:r w:rsidRPr="004C702D">
        <w:t>operator</w:t>
      </w:r>
      <w:r w:rsidRPr="008A5A23">
        <w:t xml:space="preserve"> in the event of a deviation from normal operations. Arrangements must be in place that correspond to the reporting requirements under Regulation 16 (Special Reports) of NSR19 and an approach must be in place to recognise, investigate, and document the treatment of </w:t>
      </w:r>
      <w:r w:rsidRPr="004C702D">
        <w:t>NMACS</w:t>
      </w:r>
      <w:r w:rsidRPr="008A5A23">
        <w:t xml:space="preserve"> discrepancies and </w:t>
      </w:r>
      <w:r w:rsidRPr="004C702D">
        <w:t>anomalies</w:t>
      </w:r>
      <w:r w:rsidRPr="008A5A23">
        <w:t xml:space="preserve"> pursuant to Regulation 17 (a) (Unusual Occurrences) of NSR19. </w:t>
      </w:r>
    </w:p>
    <w:p w14:paraId="6FF6210F" w14:textId="77777777" w:rsidR="00D0257D" w:rsidRPr="008A5A23" w:rsidRDefault="00D0257D" w:rsidP="00CC342C">
      <w:pPr>
        <w:pStyle w:val="NumberedPara"/>
      </w:pPr>
      <w:r w:rsidRPr="00E23400">
        <w:t>Operators</w:t>
      </w:r>
      <w:r w:rsidRPr="008A5A23">
        <w:t xml:space="preserve"> should have a detection capability for QNM lost during normal operations and should not rely solely on an annual </w:t>
      </w:r>
      <w:r w:rsidRPr="00E23400">
        <w:t>physical inventory taking (PIT)</w:t>
      </w:r>
      <w:r w:rsidRPr="008A5A23">
        <w:t xml:space="preserve">. Such a capability should include detection of abrupt and protracted loss. </w:t>
      </w:r>
    </w:p>
    <w:p w14:paraId="505F2C64" w14:textId="61235B95" w:rsidR="00D0257D" w:rsidRPr="008A5A23" w:rsidRDefault="00D0257D" w:rsidP="00CC342C">
      <w:pPr>
        <w:pStyle w:val="NumberedPara"/>
      </w:pPr>
      <w:r w:rsidRPr="00E23400">
        <w:t>Operators</w:t>
      </w:r>
      <w:r w:rsidRPr="008A5A23">
        <w:t xml:space="preserve"> shall notify and report </w:t>
      </w:r>
      <w:r w:rsidRPr="00E23400">
        <w:t>NMACS</w:t>
      </w:r>
      <w:r w:rsidRPr="008A5A23">
        <w:t xml:space="preserve"> </w:t>
      </w:r>
      <w:r w:rsidRPr="00E23400">
        <w:t>discrepancies</w:t>
      </w:r>
      <w:r w:rsidRPr="008A5A23">
        <w:t xml:space="preserve">, </w:t>
      </w:r>
      <w:r w:rsidRPr="00E23400">
        <w:t>anomalies</w:t>
      </w:r>
      <w:r w:rsidRPr="008A5A23">
        <w:t>, incidents, or events to ONR</w:t>
      </w:r>
      <w:r w:rsidR="00F701D2">
        <w:t>, in accordance with, ‘</w:t>
      </w:r>
      <w:r w:rsidRPr="008A5A23">
        <w:t xml:space="preserve">Notifying and </w:t>
      </w:r>
      <w:r w:rsidR="00F701D2">
        <w:t>r</w:t>
      </w:r>
      <w:r w:rsidRPr="008A5A23">
        <w:t xml:space="preserve">eporting </w:t>
      </w:r>
      <w:r w:rsidR="00F701D2">
        <w:t>i</w:t>
      </w:r>
      <w:r w:rsidRPr="008A5A23">
        <w:t xml:space="preserve">ncidents and </w:t>
      </w:r>
      <w:r w:rsidR="00F701D2">
        <w:t>e</w:t>
      </w:r>
      <w:r w:rsidRPr="008A5A23">
        <w:t>vents to ONR</w:t>
      </w:r>
      <w:r w:rsidR="00F701D2">
        <w:t>’</w:t>
      </w:r>
      <w:r w:rsidRPr="008A5A23">
        <w:t xml:space="preserve"> </w:t>
      </w:r>
      <w:sdt>
        <w:sdtPr>
          <w:id w:val="1300875467"/>
          <w:citation/>
        </w:sdtPr>
        <w:sdtEndPr/>
        <w:sdtContent>
          <w:r w:rsidRPr="008A5A23">
            <w:fldChar w:fldCharType="begin"/>
          </w:r>
          <w:r w:rsidR="00173F1A">
            <w:instrText xml:space="preserve">CITATION ONR2113 \l 2057 </w:instrText>
          </w:r>
          <w:r w:rsidRPr="008A5A23">
            <w:fldChar w:fldCharType="separate"/>
          </w:r>
          <w:r w:rsidR="00173F1A">
            <w:rPr>
              <w:noProof/>
            </w:rPr>
            <w:t>[24]</w:t>
          </w:r>
          <w:r w:rsidRPr="008A5A23">
            <w:fldChar w:fldCharType="end"/>
          </w:r>
        </w:sdtContent>
      </w:sdt>
      <w:r w:rsidRPr="008A5A23">
        <w:t>.</w:t>
      </w:r>
    </w:p>
    <w:p w14:paraId="6E36E08D" w14:textId="77777777" w:rsidR="00D0257D" w:rsidRPr="008A5A23" w:rsidRDefault="00D0257D" w:rsidP="00CC342C">
      <w:pPr>
        <w:pStyle w:val="NumberedPara"/>
      </w:pPr>
      <w:r w:rsidRPr="008A5A23">
        <w:t xml:space="preserve">ONR uses a graded approach to the management of </w:t>
      </w:r>
      <w:r w:rsidRPr="00E23400">
        <w:t>regulatory issues</w:t>
      </w:r>
      <w:r w:rsidRPr="008A5A23">
        <w:t xml:space="preserve"> and the issue level is assigned to indicate its significance and to assign an appropriate level of management scrutiny.</w:t>
      </w:r>
    </w:p>
    <w:p w14:paraId="4A517476" w14:textId="77777777" w:rsidR="00D0257D" w:rsidRPr="008A5A23" w:rsidRDefault="00D0257D" w:rsidP="00D0257D">
      <w:pPr>
        <w:pStyle w:val="Heading3"/>
      </w:pPr>
      <w:r w:rsidRPr="008A5A23">
        <w:t>MACE 4.1 - Reporting</w:t>
      </w:r>
    </w:p>
    <w:tbl>
      <w:tblPr>
        <w:tblStyle w:val="ONRTable1"/>
        <w:tblW w:w="0" w:type="auto"/>
        <w:tblInd w:w="851" w:type="dxa"/>
        <w:tblLook w:val="04A0" w:firstRow="1" w:lastRow="0" w:firstColumn="1" w:lastColumn="0" w:noHBand="0" w:noVBand="1"/>
      </w:tblPr>
      <w:tblGrid>
        <w:gridCol w:w="3827"/>
        <w:gridCol w:w="2835"/>
        <w:gridCol w:w="1508"/>
      </w:tblGrid>
      <w:tr w:rsidR="00070076" w:rsidRPr="00070076" w14:paraId="3FF8E941" w14:textId="77777777" w:rsidTr="00070076">
        <w:trPr>
          <w:cnfStyle w:val="100000000000" w:firstRow="1" w:lastRow="0" w:firstColumn="0" w:lastColumn="0" w:oddVBand="0" w:evenVBand="0" w:oddHBand="0" w:evenHBand="0" w:firstRowFirstColumn="0" w:firstRowLastColumn="0" w:lastRowFirstColumn="0" w:lastRowLastColumn="0"/>
        </w:trPr>
        <w:tc>
          <w:tcPr>
            <w:tcW w:w="3827" w:type="dxa"/>
          </w:tcPr>
          <w:p w14:paraId="31EDBACB" w14:textId="709DF0FF" w:rsidR="00D0257D" w:rsidRPr="00070076" w:rsidRDefault="00D0257D" w:rsidP="006F586C">
            <w:pPr>
              <w:pStyle w:val="Paragraphtext"/>
              <w:spacing w:before="120"/>
            </w:pPr>
            <w:r w:rsidRPr="00070076">
              <w:t xml:space="preserve">FSE 4 – Reporting, </w:t>
            </w:r>
            <w:r w:rsidR="00070076" w:rsidRPr="00070076">
              <w:t>a</w:t>
            </w:r>
            <w:r w:rsidRPr="00070076">
              <w:t xml:space="preserve">nomalies, and </w:t>
            </w:r>
            <w:r w:rsidR="00070076" w:rsidRPr="00070076">
              <w:t>i</w:t>
            </w:r>
            <w:r w:rsidRPr="00070076">
              <w:t>nvestigations</w:t>
            </w:r>
          </w:p>
        </w:tc>
        <w:tc>
          <w:tcPr>
            <w:tcW w:w="2835" w:type="dxa"/>
          </w:tcPr>
          <w:p w14:paraId="0823D51E" w14:textId="77777777" w:rsidR="00D0257D" w:rsidRPr="00070076" w:rsidRDefault="00D0257D" w:rsidP="006F586C">
            <w:pPr>
              <w:pStyle w:val="Paragraphtext"/>
              <w:spacing w:before="120"/>
            </w:pPr>
            <w:r w:rsidRPr="00070076">
              <w:t>Reporting</w:t>
            </w:r>
          </w:p>
        </w:tc>
        <w:tc>
          <w:tcPr>
            <w:tcW w:w="1508" w:type="dxa"/>
          </w:tcPr>
          <w:p w14:paraId="61B38B6E" w14:textId="77777777" w:rsidR="00D0257D" w:rsidRPr="00070076" w:rsidRDefault="00D0257D" w:rsidP="006F586C">
            <w:pPr>
              <w:pStyle w:val="Paragraphtext"/>
              <w:tabs>
                <w:tab w:val="left" w:pos="1504"/>
              </w:tabs>
              <w:spacing w:before="120"/>
            </w:pPr>
            <w:r w:rsidRPr="00070076">
              <w:t>MACE 4.1</w:t>
            </w:r>
          </w:p>
        </w:tc>
      </w:tr>
      <w:tr w:rsidR="00D0257D" w:rsidRPr="008A5A23" w14:paraId="2458E6FC" w14:textId="77777777" w:rsidTr="00070076">
        <w:tc>
          <w:tcPr>
            <w:tcW w:w="8170" w:type="dxa"/>
            <w:gridSpan w:val="3"/>
          </w:tcPr>
          <w:p w14:paraId="4B194AD7" w14:textId="593C64DE" w:rsidR="00D0257D" w:rsidRPr="008A5A23" w:rsidRDefault="00D0257D" w:rsidP="006F586C">
            <w:pPr>
              <w:pStyle w:val="Paragraphtext"/>
              <w:spacing w:before="120"/>
              <w:rPr>
                <w:bCs/>
              </w:rPr>
            </w:pPr>
            <w:r w:rsidRPr="00E23400">
              <w:rPr>
                <w:bCs/>
              </w:rPr>
              <w:t>Operators</w:t>
            </w:r>
            <w:r w:rsidRPr="008A5A23">
              <w:rPr>
                <w:bCs/>
              </w:rPr>
              <w:t xml:space="preserve"> should </w:t>
            </w:r>
            <w:r w:rsidR="00AC5B9C">
              <w:rPr>
                <w:bCs/>
              </w:rPr>
              <w:t xml:space="preserve">establish, </w:t>
            </w:r>
            <w:r w:rsidRPr="008A5A23">
              <w:rPr>
                <w:bCs/>
              </w:rPr>
              <w:t xml:space="preserve">implement and maintain arrangements for the monitoring, reporting and review of </w:t>
            </w:r>
            <w:r w:rsidRPr="00E23400">
              <w:rPr>
                <w:bCs/>
              </w:rPr>
              <w:t>NMACS</w:t>
            </w:r>
            <w:r w:rsidRPr="008A5A23">
              <w:rPr>
                <w:bCs/>
              </w:rPr>
              <w:t xml:space="preserve"> performance, which includes the effectiveness of meeting </w:t>
            </w:r>
            <w:r w:rsidRPr="00E23400">
              <w:rPr>
                <w:bCs/>
              </w:rPr>
              <w:t>NMACS</w:t>
            </w:r>
            <w:r w:rsidRPr="008A5A23">
              <w:rPr>
                <w:bCs/>
              </w:rPr>
              <w:t xml:space="preserve"> requirements and identifying trends.</w:t>
            </w:r>
          </w:p>
        </w:tc>
      </w:tr>
    </w:tbl>
    <w:p w14:paraId="01A212F7" w14:textId="77777777" w:rsidR="00D0257D" w:rsidRPr="008A5A23" w:rsidRDefault="00D0257D" w:rsidP="00CC342C">
      <w:pPr>
        <w:pStyle w:val="NumberedPara"/>
      </w:pPr>
      <w:r w:rsidRPr="008A5A23">
        <w:lastRenderedPageBreak/>
        <w:t xml:space="preserve">In addition to arrangements and procedures for regular reporting, there should be reasonably practicable arrangements and procedures for detecting, reporting, and responding to </w:t>
      </w:r>
      <w:r w:rsidRPr="00E23400">
        <w:t>NMACS</w:t>
      </w:r>
      <w:r w:rsidRPr="008A5A23">
        <w:t xml:space="preserve"> </w:t>
      </w:r>
      <w:r w:rsidRPr="00E23400">
        <w:t>discrepancies</w:t>
      </w:r>
      <w:r w:rsidRPr="008A5A23">
        <w:t xml:space="preserve"> and </w:t>
      </w:r>
      <w:r w:rsidRPr="00E23400">
        <w:t>anomalies</w:t>
      </w:r>
      <w:r w:rsidRPr="008A5A23">
        <w:t xml:space="preserve">. </w:t>
      </w:r>
    </w:p>
    <w:p w14:paraId="41BE30CC" w14:textId="77777777" w:rsidR="00D0257D" w:rsidRPr="008A5A23" w:rsidRDefault="00D0257D" w:rsidP="00CC342C">
      <w:pPr>
        <w:pStyle w:val="NumberedPara"/>
      </w:pPr>
      <w:r w:rsidRPr="00E23400">
        <w:t>Operators</w:t>
      </w:r>
      <w:r w:rsidRPr="008A5A23">
        <w:t xml:space="preserve"> should monitor and review </w:t>
      </w:r>
      <w:r w:rsidRPr="00E23400">
        <w:t>NMACS</w:t>
      </w:r>
      <w:r w:rsidRPr="008A5A23">
        <w:t xml:space="preserve"> performance, which should include effectiveness of meeting </w:t>
      </w:r>
      <w:r w:rsidRPr="00E23400">
        <w:t>NMACS</w:t>
      </w:r>
      <w:r w:rsidRPr="008A5A23">
        <w:t xml:space="preserve"> requirements and identifying trends. Performance metrics will be tailored to local conditions but should include information on: </w:t>
      </w:r>
    </w:p>
    <w:p w14:paraId="3862DC40" w14:textId="77777777" w:rsidR="00D0257D" w:rsidRPr="008A5A23" w:rsidRDefault="00D0257D" w:rsidP="000E014B">
      <w:pPr>
        <w:pStyle w:val="NumList2"/>
        <w:numPr>
          <w:ilvl w:val="1"/>
          <w:numId w:val="34"/>
        </w:numPr>
        <w:ind w:left="1276"/>
      </w:pPr>
      <w:r w:rsidRPr="008A5A23">
        <w:t>nuclear material control of movements, measurements, and inventory.</w:t>
      </w:r>
    </w:p>
    <w:p w14:paraId="43A855E5" w14:textId="77777777" w:rsidR="00D0257D" w:rsidRPr="008A5A23" w:rsidRDefault="00D0257D" w:rsidP="000E014B">
      <w:pPr>
        <w:pStyle w:val="NumList2"/>
        <w:numPr>
          <w:ilvl w:val="1"/>
          <w:numId w:val="34"/>
        </w:numPr>
        <w:ind w:left="1276"/>
      </w:pPr>
      <w:r w:rsidRPr="008A5A23">
        <w:t>nuclear material accountancy accuracy and timeliness.</w:t>
      </w:r>
    </w:p>
    <w:p w14:paraId="2BF41972" w14:textId="2C97F825" w:rsidR="00D0257D" w:rsidRPr="008A5A23" w:rsidRDefault="00D0257D" w:rsidP="000E014B">
      <w:pPr>
        <w:pStyle w:val="NumList2"/>
        <w:numPr>
          <w:ilvl w:val="1"/>
          <w:numId w:val="34"/>
        </w:numPr>
        <w:ind w:left="1276"/>
      </w:pPr>
      <w:r w:rsidRPr="00E23400">
        <w:t>discrepancies</w:t>
      </w:r>
      <w:r w:rsidRPr="008A5A23">
        <w:t xml:space="preserve">, </w:t>
      </w:r>
      <w:r w:rsidRPr="00E23400">
        <w:t>anomalies</w:t>
      </w:r>
      <w:r w:rsidRPr="008A5A23">
        <w:t xml:space="preserve">, their investigation, </w:t>
      </w:r>
      <w:r w:rsidRPr="00E23400">
        <w:t>corrective action</w:t>
      </w:r>
      <w:r w:rsidRPr="008A5A23">
        <w:t>, and LFE</w:t>
      </w:r>
      <w:r w:rsidR="00421F84">
        <w:t>.</w:t>
      </w:r>
      <w:r w:rsidRPr="008A5A23">
        <w:t xml:space="preserve"> </w:t>
      </w:r>
    </w:p>
    <w:p w14:paraId="4E80E96E" w14:textId="77777777" w:rsidR="00D0257D" w:rsidRPr="008A5A23" w:rsidRDefault="00D0257D" w:rsidP="000E014B">
      <w:pPr>
        <w:pStyle w:val="NumList2"/>
        <w:numPr>
          <w:ilvl w:val="1"/>
          <w:numId w:val="34"/>
        </w:numPr>
        <w:ind w:left="1276"/>
      </w:pPr>
      <w:r w:rsidRPr="008A5A23">
        <w:t>human performance in conduct of operations to reduce intrinsic risk of human errors.</w:t>
      </w:r>
    </w:p>
    <w:p w14:paraId="4287F195" w14:textId="77777777" w:rsidR="00D0257D" w:rsidRPr="008A5A23" w:rsidRDefault="00D0257D" w:rsidP="000E014B">
      <w:pPr>
        <w:pStyle w:val="NumList2"/>
        <w:numPr>
          <w:ilvl w:val="1"/>
          <w:numId w:val="34"/>
        </w:numPr>
        <w:ind w:left="1276"/>
      </w:pPr>
      <w:r w:rsidRPr="008A5A23">
        <w:t>safeguards compliance, assurance, and responsiveness.</w:t>
      </w:r>
    </w:p>
    <w:p w14:paraId="744BCC0C" w14:textId="77777777" w:rsidR="00D0257D" w:rsidRPr="008A5A23" w:rsidRDefault="00D0257D" w:rsidP="000E014B">
      <w:pPr>
        <w:pStyle w:val="NumList2"/>
        <w:numPr>
          <w:ilvl w:val="1"/>
          <w:numId w:val="34"/>
        </w:numPr>
        <w:ind w:left="1276"/>
      </w:pPr>
      <w:r w:rsidRPr="00E23400">
        <w:t>NMACS</w:t>
      </w:r>
      <w:r w:rsidRPr="008A5A23">
        <w:t xml:space="preserve"> competence, culture, and regulatory confidence.</w:t>
      </w:r>
    </w:p>
    <w:p w14:paraId="1ADFF048" w14:textId="77777777" w:rsidR="00D0257D" w:rsidRPr="008A5A23" w:rsidRDefault="00D0257D" w:rsidP="00CC342C">
      <w:pPr>
        <w:pStyle w:val="NumberedPara"/>
      </w:pPr>
      <w:r w:rsidRPr="008A5A23">
        <w:t>Personnel should be identified to act as points of contact for the following:</w:t>
      </w:r>
    </w:p>
    <w:p w14:paraId="1C11C0D1" w14:textId="77777777" w:rsidR="00D0257D" w:rsidRPr="008A5A23" w:rsidRDefault="00D0257D" w:rsidP="000E014B">
      <w:pPr>
        <w:pStyle w:val="NumList2"/>
        <w:numPr>
          <w:ilvl w:val="1"/>
          <w:numId w:val="35"/>
        </w:numPr>
        <w:ind w:left="1276"/>
      </w:pPr>
      <w:r w:rsidRPr="008A5A23">
        <w:t>routine reporting under NSR19.</w:t>
      </w:r>
    </w:p>
    <w:p w14:paraId="701ED06A" w14:textId="77777777" w:rsidR="00D0257D" w:rsidRPr="008A5A23" w:rsidRDefault="00D0257D" w:rsidP="000E014B">
      <w:pPr>
        <w:pStyle w:val="NumList2"/>
        <w:numPr>
          <w:ilvl w:val="1"/>
          <w:numId w:val="35"/>
        </w:numPr>
        <w:ind w:left="1276"/>
      </w:pPr>
      <w:r w:rsidRPr="00E23400">
        <w:t>NMACS</w:t>
      </w:r>
      <w:r w:rsidRPr="008A5A23">
        <w:t xml:space="preserve"> performance. </w:t>
      </w:r>
    </w:p>
    <w:p w14:paraId="692E5F14" w14:textId="77777777" w:rsidR="00D0257D" w:rsidRPr="008A5A23" w:rsidRDefault="00D0257D" w:rsidP="000E014B">
      <w:pPr>
        <w:pStyle w:val="NumList2"/>
        <w:numPr>
          <w:ilvl w:val="1"/>
          <w:numId w:val="35"/>
        </w:numPr>
        <w:ind w:left="1276"/>
      </w:pPr>
      <w:r w:rsidRPr="008A5A23">
        <w:t xml:space="preserve">relevant information regarding the investigation, identification, and elimination of the cause of </w:t>
      </w:r>
      <w:r w:rsidRPr="00E23400">
        <w:t>NMACS</w:t>
      </w:r>
      <w:r w:rsidRPr="008A5A23">
        <w:t xml:space="preserve"> </w:t>
      </w:r>
      <w:r w:rsidRPr="00E23400">
        <w:t>discrepancies</w:t>
      </w:r>
      <w:r w:rsidRPr="008A5A23">
        <w:t xml:space="preserve"> and </w:t>
      </w:r>
      <w:r w:rsidRPr="00E23400">
        <w:t>anomalies</w:t>
      </w:r>
      <w:r w:rsidRPr="008A5A23">
        <w:t xml:space="preserve">. </w:t>
      </w:r>
    </w:p>
    <w:p w14:paraId="330263C0" w14:textId="77777777" w:rsidR="00D0257D" w:rsidRPr="008A5A23" w:rsidRDefault="00D0257D" w:rsidP="000E014B">
      <w:pPr>
        <w:pStyle w:val="NumList2"/>
        <w:numPr>
          <w:ilvl w:val="1"/>
          <w:numId w:val="35"/>
        </w:numPr>
        <w:ind w:left="1276"/>
      </w:pPr>
      <w:r w:rsidRPr="00E23400">
        <w:t>NMACS</w:t>
      </w:r>
      <w:r w:rsidRPr="008A5A23">
        <w:t xml:space="preserve"> performance and learning.</w:t>
      </w:r>
    </w:p>
    <w:p w14:paraId="7DB97C49" w14:textId="77777777" w:rsidR="00D0257D" w:rsidRPr="008A5A23" w:rsidRDefault="00D0257D" w:rsidP="000E014B">
      <w:pPr>
        <w:pStyle w:val="NumList2"/>
        <w:numPr>
          <w:ilvl w:val="1"/>
          <w:numId w:val="35"/>
        </w:numPr>
        <w:ind w:left="1276"/>
      </w:pPr>
      <w:r w:rsidRPr="008A5A23">
        <w:t>actions under Regulation 17 (a) or (b) of NSR19 on ‘unusual occurrences’ to report internally and to ONR.</w:t>
      </w:r>
    </w:p>
    <w:p w14:paraId="4FE1FDEC" w14:textId="77777777" w:rsidR="00D0257D" w:rsidRPr="008A5A23" w:rsidRDefault="00D0257D" w:rsidP="000E014B">
      <w:pPr>
        <w:pStyle w:val="NumList2"/>
        <w:numPr>
          <w:ilvl w:val="1"/>
          <w:numId w:val="35"/>
        </w:numPr>
        <w:ind w:left="1276"/>
      </w:pPr>
      <w:r w:rsidRPr="008A5A23">
        <w:t>responding to ONR requests for ‘further details or explanations’ in connection with a special report under Regulation 16 of NSR19.</w:t>
      </w:r>
    </w:p>
    <w:p w14:paraId="2BD714E3" w14:textId="77777777" w:rsidR="00D0257D" w:rsidRPr="008A5A23" w:rsidRDefault="00D0257D" w:rsidP="00D0257D">
      <w:pPr>
        <w:pStyle w:val="Heading3"/>
        <w:sectPr w:rsidR="00D0257D" w:rsidRPr="008A5A23" w:rsidSect="00D0257D">
          <w:pgSz w:w="11906" w:h="16838"/>
          <w:pgMar w:top="1440" w:right="1440" w:bottom="1440" w:left="1440" w:header="708" w:footer="708" w:gutter="0"/>
          <w:cols w:space="708"/>
          <w:docGrid w:linePitch="360"/>
        </w:sectPr>
      </w:pPr>
    </w:p>
    <w:p w14:paraId="75490D3F" w14:textId="47D2C468" w:rsidR="00D0257D" w:rsidRPr="008A5A23" w:rsidRDefault="00D0257D" w:rsidP="00D0257D">
      <w:pPr>
        <w:pStyle w:val="Heading3"/>
      </w:pPr>
      <w:bookmarkStart w:id="28" w:name="_Ref189132732"/>
      <w:r w:rsidRPr="008A5A23">
        <w:lastRenderedPageBreak/>
        <w:t xml:space="preserve">MACE 4.2 – </w:t>
      </w:r>
      <w:r w:rsidRPr="00E23400">
        <w:t>Anomalies</w:t>
      </w:r>
      <w:r w:rsidRPr="008A5A23">
        <w:t xml:space="preserve"> and </w:t>
      </w:r>
      <w:r w:rsidR="00070076">
        <w:t>i</w:t>
      </w:r>
      <w:r w:rsidRPr="008A5A23">
        <w:t>nvestigations</w:t>
      </w:r>
      <w:bookmarkEnd w:id="28"/>
    </w:p>
    <w:tbl>
      <w:tblPr>
        <w:tblStyle w:val="ONRTable1"/>
        <w:tblW w:w="0" w:type="auto"/>
        <w:tblInd w:w="851" w:type="dxa"/>
        <w:tblLook w:val="04A0" w:firstRow="1" w:lastRow="0" w:firstColumn="1" w:lastColumn="0" w:noHBand="0" w:noVBand="1"/>
      </w:tblPr>
      <w:tblGrid>
        <w:gridCol w:w="3827"/>
        <w:gridCol w:w="2977"/>
        <w:gridCol w:w="1371"/>
      </w:tblGrid>
      <w:tr w:rsidR="00070076" w:rsidRPr="00070076" w14:paraId="3650B595" w14:textId="77777777" w:rsidTr="00070076">
        <w:trPr>
          <w:cnfStyle w:val="100000000000" w:firstRow="1" w:lastRow="0" w:firstColumn="0" w:lastColumn="0" w:oddVBand="0" w:evenVBand="0" w:oddHBand="0" w:evenHBand="0" w:firstRowFirstColumn="0" w:firstRowLastColumn="0" w:lastRowFirstColumn="0" w:lastRowLastColumn="0"/>
        </w:trPr>
        <w:tc>
          <w:tcPr>
            <w:tcW w:w="3827" w:type="dxa"/>
          </w:tcPr>
          <w:p w14:paraId="0E8E205A" w14:textId="0C56925A" w:rsidR="00D0257D" w:rsidRPr="00070076" w:rsidRDefault="00D0257D" w:rsidP="006F586C">
            <w:pPr>
              <w:pStyle w:val="Paragraphtext"/>
              <w:spacing w:before="120"/>
            </w:pPr>
            <w:r w:rsidRPr="00070076">
              <w:t xml:space="preserve">FSE 4 – Reporting, </w:t>
            </w:r>
            <w:r w:rsidR="00070076" w:rsidRPr="00070076">
              <w:t>a</w:t>
            </w:r>
            <w:r w:rsidRPr="00070076">
              <w:t xml:space="preserve">nomalies, and </w:t>
            </w:r>
            <w:r w:rsidR="00070076" w:rsidRPr="00070076">
              <w:t>i</w:t>
            </w:r>
            <w:r w:rsidRPr="00070076">
              <w:t>nvestigations</w:t>
            </w:r>
          </w:p>
        </w:tc>
        <w:tc>
          <w:tcPr>
            <w:tcW w:w="2977" w:type="dxa"/>
          </w:tcPr>
          <w:p w14:paraId="7D7BD6E9" w14:textId="66768FB3" w:rsidR="00D0257D" w:rsidRPr="00070076" w:rsidRDefault="00D0257D" w:rsidP="006F586C">
            <w:pPr>
              <w:pStyle w:val="Paragraphtext"/>
              <w:spacing w:before="120"/>
            </w:pPr>
            <w:r w:rsidRPr="00070076">
              <w:t xml:space="preserve">Anomalies and </w:t>
            </w:r>
            <w:r w:rsidR="00070076" w:rsidRPr="00070076">
              <w:t>i</w:t>
            </w:r>
            <w:r w:rsidRPr="00070076">
              <w:t>nvestigations</w:t>
            </w:r>
          </w:p>
        </w:tc>
        <w:tc>
          <w:tcPr>
            <w:tcW w:w="1371" w:type="dxa"/>
          </w:tcPr>
          <w:p w14:paraId="12F0AE05" w14:textId="77777777" w:rsidR="00D0257D" w:rsidRPr="00070076" w:rsidRDefault="00D0257D" w:rsidP="006F586C">
            <w:pPr>
              <w:pStyle w:val="Paragraphtext"/>
              <w:tabs>
                <w:tab w:val="left" w:pos="1504"/>
              </w:tabs>
              <w:spacing w:before="120"/>
            </w:pPr>
            <w:r w:rsidRPr="00070076">
              <w:t>MACE 4.2</w:t>
            </w:r>
          </w:p>
        </w:tc>
      </w:tr>
      <w:tr w:rsidR="00D0257D" w:rsidRPr="008A5A23" w14:paraId="7336ADD4" w14:textId="77777777" w:rsidTr="00070076">
        <w:tc>
          <w:tcPr>
            <w:tcW w:w="8175" w:type="dxa"/>
            <w:gridSpan w:val="3"/>
          </w:tcPr>
          <w:p w14:paraId="5152DEB5" w14:textId="77777777" w:rsidR="00D0257D" w:rsidRPr="008A5A23" w:rsidRDefault="00D0257D" w:rsidP="006F586C">
            <w:pPr>
              <w:pStyle w:val="Paragraphtext"/>
              <w:spacing w:before="120"/>
              <w:rPr>
                <w:bCs/>
              </w:rPr>
            </w:pPr>
            <w:r w:rsidRPr="00E23400">
              <w:rPr>
                <w:bCs/>
              </w:rPr>
              <w:t>Operators</w:t>
            </w:r>
            <w:r w:rsidRPr="008A5A23">
              <w:rPr>
                <w:bCs/>
              </w:rPr>
              <w:t xml:space="preserve"> should have an approach that recognises, investigates, and manages </w:t>
            </w:r>
            <w:r w:rsidRPr="00E23400">
              <w:rPr>
                <w:bCs/>
              </w:rPr>
              <w:t>NMACS</w:t>
            </w:r>
            <w:r w:rsidRPr="008A5A23">
              <w:rPr>
                <w:bCs/>
              </w:rPr>
              <w:t xml:space="preserve"> </w:t>
            </w:r>
            <w:r w:rsidRPr="00E23400">
              <w:rPr>
                <w:bCs/>
              </w:rPr>
              <w:t>discrepancies</w:t>
            </w:r>
            <w:r w:rsidRPr="008A5A23">
              <w:rPr>
                <w:bCs/>
              </w:rPr>
              <w:t xml:space="preserve"> and </w:t>
            </w:r>
            <w:r w:rsidRPr="00E23400">
              <w:rPr>
                <w:bCs/>
              </w:rPr>
              <w:t>anomalies</w:t>
            </w:r>
            <w:r w:rsidRPr="008A5A23">
              <w:rPr>
                <w:bCs/>
              </w:rPr>
              <w:t xml:space="preserve"> in a timely manner and documents their treatment. Such investigations should aim to establish in a timely manner the accountancy evidence that all material is properly accounted for and under control.</w:t>
            </w:r>
          </w:p>
        </w:tc>
      </w:tr>
      <w:tr w:rsidR="00D0257D" w:rsidRPr="008A5A23" w14:paraId="0235AA73" w14:textId="77777777" w:rsidTr="00070076">
        <w:tc>
          <w:tcPr>
            <w:tcW w:w="8175" w:type="dxa"/>
            <w:gridSpan w:val="3"/>
          </w:tcPr>
          <w:p w14:paraId="13B78352" w14:textId="77777777" w:rsidR="00D0257D" w:rsidRPr="008A5A23" w:rsidRDefault="00D0257D" w:rsidP="006F586C">
            <w:pPr>
              <w:pStyle w:val="Paragraphtext"/>
              <w:spacing w:before="120"/>
              <w:rPr>
                <w:bCs/>
              </w:rPr>
            </w:pPr>
            <w:r w:rsidRPr="008A5A23">
              <w:rPr>
                <w:bCs/>
              </w:rPr>
              <w:t>Related MACE: 7.3 and 9.3</w:t>
            </w:r>
          </w:p>
        </w:tc>
      </w:tr>
    </w:tbl>
    <w:p w14:paraId="5FD8A018" w14:textId="77777777" w:rsidR="00D0257D" w:rsidRPr="008A5A23" w:rsidRDefault="00D0257D" w:rsidP="00CC342C">
      <w:pPr>
        <w:pStyle w:val="NumberedPara"/>
      </w:pPr>
      <w:r w:rsidRPr="00E23400">
        <w:t>Operators</w:t>
      </w:r>
      <w:r w:rsidRPr="008A5A23">
        <w:t xml:space="preserve"> should have arrangements and procedures in place for investigation, identification, and elimination of the root cause of </w:t>
      </w:r>
      <w:r w:rsidRPr="00E23400">
        <w:t>NMACS</w:t>
      </w:r>
      <w:r w:rsidRPr="008A5A23">
        <w:t xml:space="preserve"> </w:t>
      </w:r>
      <w:r w:rsidRPr="00E23400">
        <w:t>discrepancies</w:t>
      </w:r>
      <w:r w:rsidRPr="008A5A23">
        <w:t xml:space="preserve"> and </w:t>
      </w:r>
      <w:r w:rsidRPr="00E23400">
        <w:t>anomalies</w:t>
      </w:r>
      <w:r w:rsidRPr="008A5A23">
        <w:t xml:space="preserve">. Such investigations should aim to establish in a timely manner the evidence that all QNM is properly accounted for and under control. </w:t>
      </w:r>
    </w:p>
    <w:p w14:paraId="148299E8" w14:textId="7771F93E" w:rsidR="00D0257D" w:rsidRPr="008A5A23" w:rsidRDefault="00D0257D" w:rsidP="00CC342C">
      <w:pPr>
        <w:pStyle w:val="NumberedPara"/>
      </w:pPr>
      <w:r w:rsidRPr="008A5A23">
        <w:t xml:space="preserve">Where applicable, </w:t>
      </w:r>
      <w:r w:rsidRPr="00E23400">
        <w:t>operators</w:t>
      </w:r>
      <w:r w:rsidRPr="008A5A23">
        <w:t xml:space="preserve"> should </w:t>
      </w:r>
      <w:r w:rsidR="0096060A">
        <w:t>establish</w:t>
      </w:r>
      <w:r w:rsidRPr="008A5A23">
        <w:t xml:space="preserve">, implement, and maintain </w:t>
      </w:r>
      <w:r w:rsidRPr="00E23400">
        <w:t>NMACS</w:t>
      </w:r>
      <w:r w:rsidRPr="008A5A23">
        <w:t xml:space="preserve"> related response procedures for:</w:t>
      </w:r>
    </w:p>
    <w:p w14:paraId="715713F3" w14:textId="0B61BC50" w:rsidR="00D0257D" w:rsidRPr="008A5A23" w:rsidRDefault="00D0257D" w:rsidP="000E014B">
      <w:pPr>
        <w:pStyle w:val="NumList2"/>
        <w:numPr>
          <w:ilvl w:val="1"/>
          <w:numId w:val="36"/>
        </w:numPr>
        <w:ind w:left="1276"/>
      </w:pPr>
      <w:r w:rsidRPr="00E23400">
        <w:t>IDs</w:t>
      </w:r>
      <w:r w:rsidRPr="008A5A23">
        <w:t xml:space="preserve"> or </w:t>
      </w:r>
      <w:r w:rsidRPr="00E23400">
        <w:t>SRDs</w:t>
      </w:r>
      <w:r w:rsidRPr="008A5A23">
        <w:t xml:space="preserve"> that exceed </w:t>
      </w:r>
      <w:r w:rsidRPr="00E23400">
        <w:t>action levels</w:t>
      </w:r>
      <w:r w:rsidRPr="008A5A23">
        <w:t xml:space="preserve"> (</w:t>
      </w:r>
      <w:r w:rsidR="00421F84">
        <w:t>t</w:t>
      </w:r>
      <w:r w:rsidRPr="008A5A23">
        <w:t xml:space="preserve">he loss of a discrete </w:t>
      </w:r>
      <w:r w:rsidRPr="00E23400">
        <w:t>item</w:t>
      </w:r>
      <w:r w:rsidRPr="008A5A23">
        <w:t xml:space="preserve"> shall be considered a breach of </w:t>
      </w:r>
      <w:r w:rsidRPr="00E23400">
        <w:t>action level</w:t>
      </w:r>
      <w:r w:rsidRPr="008A5A23">
        <w:t>).</w:t>
      </w:r>
    </w:p>
    <w:p w14:paraId="34A533BC" w14:textId="77777777" w:rsidR="00D0257D" w:rsidRPr="008A5A23" w:rsidRDefault="00D0257D" w:rsidP="000E014B">
      <w:pPr>
        <w:pStyle w:val="NumList2"/>
        <w:numPr>
          <w:ilvl w:val="1"/>
          <w:numId w:val="36"/>
        </w:numPr>
        <w:ind w:left="1276"/>
      </w:pPr>
      <w:r w:rsidRPr="008A5A23">
        <w:t xml:space="preserve">unexpected changes in the control of QNM, to a point where unauthorised removal of QNM has become possible. </w:t>
      </w:r>
    </w:p>
    <w:p w14:paraId="40BE80D9" w14:textId="77777777" w:rsidR="00D0257D" w:rsidRPr="008A5A23" w:rsidRDefault="00D0257D" w:rsidP="000E014B">
      <w:pPr>
        <w:pStyle w:val="NumList2"/>
        <w:numPr>
          <w:ilvl w:val="1"/>
          <w:numId w:val="36"/>
        </w:numPr>
        <w:ind w:left="1276"/>
      </w:pPr>
      <w:r w:rsidRPr="00E23400">
        <w:t>discrepancies</w:t>
      </w:r>
      <w:r w:rsidRPr="008A5A23">
        <w:t xml:space="preserve"> and </w:t>
      </w:r>
      <w:r w:rsidRPr="00E23400">
        <w:t>anomalies</w:t>
      </w:r>
      <w:r w:rsidRPr="008A5A23">
        <w:t xml:space="preserve"> that are deemed significant by the </w:t>
      </w:r>
      <w:r w:rsidRPr="00E23400">
        <w:t>operator</w:t>
      </w:r>
      <w:r w:rsidRPr="008A5A23">
        <w:t xml:space="preserve"> including </w:t>
      </w:r>
      <w:r w:rsidRPr="00E23400">
        <w:t>items</w:t>
      </w:r>
      <w:r w:rsidRPr="008A5A23">
        <w:t xml:space="preserve"> that cannot be found at their recorded location.</w:t>
      </w:r>
    </w:p>
    <w:p w14:paraId="6761DE98" w14:textId="77777777" w:rsidR="00D0257D" w:rsidRPr="008A5A23" w:rsidRDefault="00D0257D" w:rsidP="00CC342C">
      <w:pPr>
        <w:pStyle w:val="NumberedPara"/>
      </w:pPr>
      <w:r w:rsidRPr="008A5A23">
        <w:t>The procedures where appropriate should ensure:</w:t>
      </w:r>
    </w:p>
    <w:p w14:paraId="30A55E49" w14:textId="67B4BBB0" w:rsidR="00D0257D" w:rsidRPr="008A5A23" w:rsidRDefault="00D0257D" w:rsidP="000E014B">
      <w:pPr>
        <w:pStyle w:val="NumList2"/>
        <w:numPr>
          <w:ilvl w:val="1"/>
          <w:numId w:val="37"/>
        </w:numPr>
        <w:ind w:left="1276"/>
      </w:pPr>
      <w:r w:rsidRPr="008A5A23">
        <w:t xml:space="preserve">any abnormal </w:t>
      </w:r>
      <w:r w:rsidRPr="00E23400">
        <w:t>ID</w:t>
      </w:r>
      <w:r w:rsidRPr="008A5A23">
        <w:t xml:space="preserve"> or </w:t>
      </w:r>
      <w:r w:rsidRPr="00E23400">
        <w:t>SRD</w:t>
      </w:r>
      <w:r w:rsidRPr="008A5A23">
        <w:t xml:space="preserve"> is recorded immediately when it is identified </w:t>
      </w:r>
      <w:r w:rsidR="002F1DFD">
        <w:t>(for example,</w:t>
      </w:r>
      <w:r w:rsidRPr="008A5A23">
        <w:t xml:space="preserve"> once an </w:t>
      </w:r>
      <w:r w:rsidRPr="00E23400">
        <w:t>ID</w:t>
      </w:r>
      <w:r w:rsidRPr="008A5A23">
        <w:t xml:space="preserve"> is calculated after a </w:t>
      </w:r>
      <w:r w:rsidRPr="00E23400">
        <w:t>PIT</w:t>
      </w:r>
      <w:r w:rsidRPr="008A5A23">
        <w:t xml:space="preserve"> or when an abnormal </w:t>
      </w:r>
      <w:r w:rsidRPr="00E23400">
        <w:t>SRD</w:t>
      </w:r>
      <w:r w:rsidRPr="008A5A23">
        <w:t xml:space="preserve"> is measured). It is not appropriate to wait for the results of investigatory work before documenting and reporting the </w:t>
      </w:r>
      <w:r w:rsidRPr="00E23400">
        <w:t>ID</w:t>
      </w:r>
      <w:r w:rsidRPr="008A5A23">
        <w:t xml:space="preserve"> and the </w:t>
      </w:r>
      <w:r w:rsidRPr="00E23400">
        <w:t>ID</w:t>
      </w:r>
      <w:r w:rsidRPr="008A5A23">
        <w:t xml:space="preserve"> should be reported in the </w:t>
      </w:r>
      <w:r w:rsidRPr="00E23400">
        <w:t>material balance report (MBR)</w:t>
      </w:r>
      <w:r w:rsidRPr="008A5A23">
        <w:t xml:space="preserve"> declaration within 15 days of a </w:t>
      </w:r>
      <w:r w:rsidRPr="00E23400">
        <w:t>PIT</w:t>
      </w:r>
      <w:r w:rsidRPr="008A5A23">
        <w:t>.</w:t>
      </w:r>
    </w:p>
    <w:p w14:paraId="531EF407" w14:textId="77777777" w:rsidR="00D0257D" w:rsidRPr="008A5A23" w:rsidRDefault="00D0257D" w:rsidP="000E014B">
      <w:pPr>
        <w:pStyle w:val="NumList2"/>
        <w:numPr>
          <w:ilvl w:val="1"/>
          <w:numId w:val="37"/>
        </w:numPr>
        <w:ind w:left="1276"/>
      </w:pPr>
      <w:r w:rsidRPr="008A5A23">
        <w:t xml:space="preserve">A SQEP individual or </w:t>
      </w:r>
      <w:r w:rsidRPr="00E23400">
        <w:t>operator</w:t>
      </w:r>
      <w:r w:rsidRPr="008A5A23">
        <w:t xml:space="preserve"> ensures the investigating officer issues an initial report as soon as reasonably practicable.</w:t>
      </w:r>
    </w:p>
    <w:p w14:paraId="6584A4C1" w14:textId="77777777" w:rsidR="00D0257D" w:rsidRPr="008A5A23" w:rsidRDefault="00D0257D" w:rsidP="000E014B">
      <w:pPr>
        <w:pStyle w:val="NumList2"/>
        <w:numPr>
          <w:ilvl w:val="1"/>
          <w:numId w:val="37"/>
        </w:numPr>
        <w:ind w:left="1276"/>
      </w:pPr>
      <w:r w:rsidRPr="008A5A23">
        <w:t xml:space="preserve">the investigation remains open until a final report on the incident is issued and this is accepted by the </w:t>
      </w:r>
      <w:r w:rsidRPr="00E23400">
        <w:t>NMACS</w:t>
      </w:r>
      <w:r w:rsidRPr="008A5A23">
        <w:t xml:space="preserve"> manager.</w:t>
      </w:r>
    </w:p>
    <w:p w14:paraId="3EC514AA" w14:textId="77777777" w:rsidR="00070076" w:rsidRDefault="00070076" w:rsidP="00CC342C">
      <w:pPr>
        <w:pStyle w:val="NumberedPara"/>
        <w:sectPr w:rsidR="00070076" w:rsidSect="00D0257D">
          <w:pgSz w:w="11906" w:h="16838"/>
          <w:pgMar w:top="1440" w:right="1440" w:bottom="1440" w:left="1440" w:header="708" w:footer="708" w:gutter="0"/>
          <w:cols w:space="708"/>
          <w:docGrid w:linePitch="360"/>
        </w:sectPr>
      </w:pPr>
    </w:p>
    <w:p w14:paraId="2CB175C1" w14:textId="77777777" w:rsidR="00D0257D" w:rsidRPr="008A5A23" w:rsidRDefault="00D0257D" w:rsidP="00CC342C">
      <w:pPr>
        <w:pStyle w:val="NumberedPara"/>
      </w:pPr>
      <w:r w:rsidRPr="008A5A23">
        <w:lastRenderedPageBreak/>
        <w:t xml:space="preserve">Wherever possible, QNM for which significant </w:t>
      </w:r>
      <w:r w:rsidRPr="00E23400">
        <w:t>SRDs</w:t>
      </w:r>
      <w:r w:rsidRPr="008A5A23">
        <w:t xml:space="preserve"> have been identified should not be further processed or converted into other </w:t>
      </w:r>
      <w:r w:rsidRPr="00E23400">
        <w:t>batches</w:t>
      </w:r>
      <w:r w:rsidRPr="008A5A23">
        <w:t xml:space="preserve"> until approved by the </w:t>
      </w:r>
      <w:r w:rsidRPr="00E23400">
        <w:t>NMACS</w:t>
      </w:r>
      <w:r w:rsidRPr="008A5A23">
        <w:t xml:space="preserve"> manager. Normally, this would only be after the </w:t>
      </w:r>
      <w:r w:rsidRPr="00E23400">
        <w:t>NMACS</w:t>
      </w:r>
      <w:r w:rsidRPr="008A5A23">
        <w:t xml:space="preserve"> manager is satisfied that adequate measures have been taken to understand and resolve the </w:t>
      </w:r>
      <w:r w:rsidRPr="00E23400">
        <w:t>SRD</w:t>
      </w:r>
      <w:r w:rsidRPr="008A5A23">
        <w:t>.</w:t>
      </w:r>
    </w:p>
    <w:p w14:paraId="2EFF2755" w14:textId="22EE648F" w:rsidR="00D0257D" w:rsidRPr="008A5A23" w:rsidRDefault="00D0257D" w:rsidP="00D0257D">
      <w:pPr>
        <w:pStyle w:val="Heading3"/>
      </w:pPr>
      <w:r w:rsidRPr="008A5A23">
        <w:t xml:space="preserve">MACE 4.3 – </w:t>
      </w:r>
      <w:r w:rsidRPr="00E23400">
        <w:t xml:space="preserve">Corrective </w:t>
      </w:r>
      <w:r w:rsidR="00070076">
        <w:t>a</w:t>
      </w:r>
      <w:r w:rsidRPr="00E23400">
        <w:t>ctions</w:t>
      </w:r>
      <w:r w:rsidRPr="008A5A23">
        <w:tab/>
      </w:r>
      <w:r w:rsidRPr="008A5A23">
        <w:tab/>
      </w:r>
    </w:p>
    <w:tbl>
      <w:tblPr>
        <w:tblStyle w:val="ONRTable1"/>
        <w:tblW w:w="0" w:type="auto"/>
        <w:tblInd w:w="851" w:type="dxa"/>
        <w:tblLook w:val="04A0" w:firstRow="1" w:lastRow="0" w:firstColumn="1" w:lastColumn="0" w:noHBand="0" w:noVBand="1"/>
      </w:tblPr>
      <w:tblGrid>
        <w:gridCol w:w="3802"/>
        <w:gridCol w:w="2718"/>
        <w:gridCol w:w="1655"/>
      </w:tblGrid>
      <w:tr w:rsidR="00070076" w:rsidRPr="00070076" w14:paraId="7FA6622E" w14:textId="77777777" w:rsidTr="00070076">
        <w:trPr>
          <w:cnfStyle w:val="100000000000" w:firstRow="1" w:lastRow="0" w:firstColumn="0" w:lastColumn="0" w:oddVBand="0" w:evenVBand="0" w:oddHBand="0" w:evenHBand="0" w:firstRowFirstColumn="0" w:firstRowLastColumn="0" w:lastRowFirstColumn="0" w:lastRowLastColumn="0"/>
        </w:trPr>
        <w:tc>
          <w:tcPr>
            <w:tcW w:w="3802" w:type="dxa"/>
          </w:tcPr>
          <w:p w14:paraId="0D94C6E4" w14:textId="5ECD6D9C" w:rsidR="00D0257D" w:rsidRPr="00070076" w:rsidRDefault="00D0257D" w:rsidP="006F586C">
            <w:pPr>
              <w:pStyle w:val="Paragraphtext"/>
              <w:spacing w:before="120"/>
            </w:pPr>
            <w:r w:rsidRPr="00070076">
              <w:t xml:space="preserve">FSE 4 – Reporting, </w:t>
            </w:r>
            <w:r w:rsidR="00070076" w:rsidRPr="00070076">
              <w:t>a</w:t>
            </w:r>
            <w:r w:rsidRPr="00070076">
              <w:t xml:space="preserve">nomalies, and </w:t>
            </w:r>
            <w:r w:rsidR="00070076" w:rsidRPr="00070076">
              <w:t>i</w:t>
            </w:r>
            <w:r w:rsidRPr="00070076">
              <w:t>nvestigations</w:t>
            </w:r>
          </w:p>
        </w:tc>
        <w:tc>
          <w:tcPr>
            <w:tcW w:w="2718" w:type="dxa"/>
          </w:tcPr>
          <w:p w14:paraId="1F9ED898" w14:textId="12D96C35" w:rsidR="00D0257D" w:rsidRPr="00070076" w:rsidRDefault="00D0257D" w:rsidP="006F586C">
            <w:pPr>
              <w:pStyle w:val="Paragraphtext"/>
              <w:spacing w:before="120"/>
            </w:pPr>
            <w:r w:rsidRPr="00070076">
              <w:t xml:space="preserve">Corrective </w:t>
            </w:r>
            <w:r w:rsidR="00070076" w:rsidRPr="00070076">
              <w:t>a</w:t>
            </w:r>
            <w:r w:rsidRPr="00070076">
              <w:t>ctions</w:t>
            </w:r>
          </w:p>
        </w:tc>
        <w:tc>
          <w:tcPr>
            <w:tcW w:w="1655" w:type="dxa"/>
          </w:tcPr>
          <w:p w14:paraId="2BE808CD" w14:textId="77777777" w:rsidR="00D0257D" w:rsidRPr="00070076" w:rsidRDefault="00D0257D" w:rsidP="006F586C">
            <w:pPr>
              <w:pStyle w:val="Paragraphtext"/>
              <w:tabs>
                <w:tab w:val="left" w:pos="1504"/>
              </w:tabs>
              <w:spacing w:before="120"/>
            </w:pPr>
            <w:r w:rsidRPr="00070076">
              <w:t>MACE 4.3</w:t>
            </w:r>
          </w:p>
        </w:tc>
      </w:tr>
      <w:tr w:rsidR="00D0257D" w:rsidRPr="008A5A23" w14:paraId="14F674E5" w14:textId="77777777" w:rsidTr="00070076">
        <w:tc>
          <w:tcPr>
            <w:tcW w:w="8175" w:type="dxa"/>
            <w:gridSpan w:val="3"/>
          </w:tcPr>
          <w:p w14:paraId="2D118A61" w14:textId="77777777" w:rsidR="00D0257D" w:rsidRPr="008A5A23" w:rsidRDefault="00D0257D" w:rsidP="006F586C">
            <w:pPr>
              <w:pStyle w:val="Paragraphtext"/>
              <w:spacing w:before="120"/>
              <w:rPr>
                <w:bCs/>
              </w:rPr>
            </w:pPr>
            <w:r w:rsidRPr="00E23400">
              <w:t>Operators</w:t>
            </w:r>
            <w:r w:rsidRPr="008A5A23">
              <w:t xml:space="preserve"> should have arrangements and procedures in place to deal with </w:t>
            </w:r>
            <w:r w:rsidRPr="00E23400">
              <w:t>NMACS</w:t>
            </w:r>
            <w:r w:rsidRPr="008A5A23">
              <w:t xml:space="preserve"> incidents, events, </w:t>
            </w:r>
            <w:r w:rsidRPr="00E23400">
              <w:t>anomalies</w:t>
            </w:r>
            <w:r w:rsidRPr="008A5A23">
              <w:t xml:space="preserve">, and </w:t>
            </w:r>
            <w:r w:rsidRPr="00E23400">
              <w:t>discrepancies</w:t>
            </w:r>
            <w:r w:rsidRPr="008A5A23">
              <w:t xml:space="preserve">, which include escalation, investigation, and </w:t>
            </w:r>
            <w:r w:rsidRPr="00E23400">
              <w:t>corrective action</w:t>
            </w:r>
            <w:r w:rsidRPr="008A5A23">
              <w:t xml:space="preserve"> arrangements to resolve incidents. Procedures should aim to prevent reoccurrence of </w:t>
            </w:r>
            <w:r w:rsidRPr="00E23400">
              <w:t>NMACS</w:t>
            </w:r>
            <w:r w:rsidRPr="008A5A23">
              <w:t xml:space="preserve"> incidents, events, </w:t>
            </w:r>
            <w:r w:rsidRPr="00E23400">
              <w:t>anomalies</w:t>
            </w:r>
            <w:r w:rsidRPr="008A5A23">
              <w:t xml:space="preserve">, and </w:t>
            </w:r>
            <w:r w:rsidRPr="00E23400">
              <w:t>discrepancies</w:t>
            </w:r>
            <w:r w:rsidRPr="008A5A23">
              <w:t xml:space="preserve"> and ensure wider dissemination of learning from experience.</w:t>
            </w:r>
          </w:p>
        </w:tc>
      </w:tr>
    </w:tbl>
    <w:p w14:paraId="4DEF3DDF" w14:textId="25B98F91" w:rsidR="00D0257D" w:rsidRPr="008A5A23" w:rsidRDefault="00D0257D" w:rsidP="00CC342C">
      <w:pPr>
        <w:pStyle w:val="NumberedPara"/>
      </w:pPr>
      <w:r w:rsidRPr="00E23400">
        <w:t>Corrective actions</w:t>
      </w:r>
      <w:r w:rsidRPr="008A5A23">
        <w:t xml:space="preserve"> are defined for safeguards purposes as an action to eliminate the cause of a detected </w:t>
      </w:r>
      <w:r w:rsidRPr="00E23400">
        <w:t>NMACS</w:t>
      </w:r>
      <w:r w:rsidRPr="008A5A23">
        <w:t xml:space="preserve"> </w:t>
      </w:r>
      <w:r w:rsidRPr="00E23400">
        <w:t>discrepancy</w:t>
      </w:r>
      <w:r w:rsidRPr="008A5A23">
        <w:t xml:space="preserve">, </w:t>
      </w:r>
      <w:r w:rsidRPr="00E23400">
        <w:t>anomaly</w:t>
      </w:r>
      <w:r w:rsidRPr="008A5A23">
        <w:t xml:space="preserve"> (as defined in </w:t>
      </w:r>
      <w:r w:rsidR="00421F84">
        <w:fldChar w:fldCharType="begin"/>
      </w:r>
      <w:r w:rsidR="00421F84">
        <w:instrText xml:space="preserve"> REF _Ref189132051 \h </w:instrText>
      </w:r>
      <w:r w:rsidR="00421F84">
        <w:fldChar w:fldCharType="separate"/>
      </w:r>
      <w:r w:rsidR="00421F84" w:rsidRPr="008A5A23">
        <w:t xml:space="preserve">FSE 4 – Reporting, </w:t>
      </w:r>
      <w:r w:rsidR="00421F84">
        <w:t>a</w:t>
      </w:r>
      <w:r w:rsidR="00421F84" w:rsidRPr="004C702D">
        <w:t>nomalies</w:t>
      </w:r>
      <w:r w:rsidR="00421F84" w:rsidRPr="008A5A23">
        <w:t xml:space="preserve">, and </w:t>
      </w:r>
      <w:r w:rsidR="00421F84">
        <w:t>i</w:t>
      </w:r>
      <w:r w:rsidR="00421F84" w:rsidRPr="008A5A23">
        <w:t>nvestigations</w:t>
      </w:r>
      <w:r w:rsidR="00421F84">
        <w:fldChar w:fldCharType="end"/>
      </w:r>
      <w:r w:rsidRPr="008A5A23">
        <w:t xml:space="preserve">) or another undesirable situation. </w:t>
      </w:r>
      <w:r w:rsidRPr="00E23400">
        <w:t>Corrective action</w:t>
      </w:r>
      <w:r w:rsidRPr="008A5A23">
        <w:t xml:space="preserve"> is taken to prevent recurrence. There is a distinction between correction</w:t>
      </w:r>
      <w:r w:rsidRPr="008A5A23">
        <w:rPr>
          <w:rStyle w:val="FootnoteReference"/>
        </w:rPr>
        <w:footnoteReference w:id="2"/>
      </w:r>
      <w:r w:rsidRPr="008A5A23">
        <w:t xml:space="preserve"> and </w:t>
      </w:r>
      <w:r w:rsidRPr="00E23400">
        <w:t>corrective action</w:t>
      </w:r>
      <w:r w:rsidRPr="008A5A23">
        <w:t xml:space="preserve">, i.e., a correction is to put the issue right, a </w:t>
      </w:r>
      <w:r w:rsidRPr="00E23400">
        <w:t>corrective action</w:t>
      </w:r>
      <w:r w:rsidRPr="008A5A23">
        <w:t xml:space="preserve"> is to make sure it should not happen again. </w:t>
      </w:r>
    </w:p>
    <w:p w14:paraId="6E257531" w14:textId="77777777" w:rsidR="00D0257D" w:rsidRPr="008A5A23" w:rsidRDefault="00D0257D" w:rsidP="00CC342C">
      <w:pPr>
        <w:pStyle w:val="NumberedPara"/>
      </w:pPr>
      <w:r w:rsidRPr="00E23400">
        <w:t>Operators</w:t>
      </w:r>
      <w:r w:rsidRPr="008A5A23">
        <w:t xml:space="preserve"> should have practicable and proportionate arrangements and procedures in place to deal with </w:t>
      </w:r>
      <w:r w:rsidRPr="00E23400">
        <w:t>NMACS</w:t>
      </w:r>
      <w:r w:rsidRPr="008A5A23">
        <w:t xml:space="preserve"> incidents including escalation, investigation, and </w:t>
      </w:r>
      <w:r w:rsidRPr="00E23400">
        <w:t>corrective action</w:t>
      </w:r>
      <w:r w:rsidRPr="008A5A23">
        <w:t xml:space="preserve"> arrangements. These should include escalation procedures for suspected loss of QNM control and/or suspected theft or diversion of QNM. </w:t>
      </w:r>
      <w:r w:rsidRPr="00E23400">
        <w:t>Operators</w:t>
      </w:r>
      <w:r w:rsidRPr="008A5A23">
        <w:t xml:space="preserve"> should recognize that </w:t>
      </w:r>
      <w:r w:rsidRPr="00E23400">
        <w:t>corrective actions</w:t>
      </w:r>
      <w:r w:rsidRPr="008A5A23">
        <w:t xml:space="preserve"> may include updates and/or changes to such procedures.</w:t>
      </w:r>
    </w:p>
    <w:p w14:paraId="2E0DC932" w14:textId="77777777" w:rsidR="00D0257D" w:rsidRPr="008A5A23" w:rsidRDefault="00D0257D" w:rsidP="00CC342C">
      <w:pPr>
        <w:pStyle w:val="NumberedPara"/>
      </w:pPr>
      <w:r w:rsidRPr="008A5A23">
        <w:t>Escalation arrangements and procedures should cover conditions including:</w:t>
      </w:r>
    </w:p>
    <w:p w14:paraId="61EC4852" w14:textId="77777777" w:rsidR="00D0257D" w:rsidRPr="008A5A23" w:rsidRDefault="00D0257D" w:rsidP="000E014B">
      <w:pPr>
        <w:pStyle w:val="NumList2"/>
        <w:numPr>
          <w:ilvl w:val="1"/>
          <w:numId w:val="38"/>
        </w:numPr>
        <w:ind w:left="1276"/>
      </w:pPr>
      <w:r w:rsidRPr="008A5A23">
        <w:t>the suspension of movements/operations.</w:t>
      </w:r>
    </w:p>
    <w:p w14:paraId="409F64BB" w14:textId="77777777" w:rsidR="00D0257D" w:rsidRPr="008A5A23" w:rsidRDefault="00D0257D" w:rsidP="000E014B">
      <w:pPr>
        <w:pStyle w:val="NumList2"/>
        <w:numPr>
          <w:ilvl w:val="1"/>
          <w:numId w:val="38"/>
        </w:numPr>
        <w:ind w:left="1276"/>
      </w:pPr>
      <w:r w:rsidRPr="008A5A23">
        <w:t xml:space="preserve">the taking of a physical inventory at short notice (an </w:t>
      </w:r>
      <w:r w:rsidRPr="00E23400">
        <w:t>Emergency Physical Inventory Taking – EPIT</w:t>
      </w:r>
      <w:r w:rsidRPr="008A5A23">
        <w:t>).</w:t>
      </w:r>
    </w:p>
    <w:p w14:paraId="3DE825D6" w14:textId="77777777" w:rsidR="00D0257D" w:rsidRPr="008A5A23" w:rsidRDefault="00D0257D" w:rsidP="000E014B">
      <w:pPr>
        <w:pStyle w:val="NumList2"/>
        <w:numPr>
          <w:ilvl w:val="1"/>
          <w:numId w:val="38"/>
        </w:numPr>
        <w:ind w:left="1276"/>
      </w:pPr>
      <w:r w:rsidRPr="008A5A23">
        <w:t xml:space="preserve">reporting to ONR. </w:t>
      </w:r>
    </w:p>
    <w:p w14:paraId="6E775E77" w14:textId="77777777" w:rsidR="00070076" w:rsidRDefault="00070076" w:rsidP="00CC342C">
      <w:pPr>
        <w:pStyle w:val="NumberedPara"/>
        <w:sectPr w:rsidR="00070076" w:rsidSect="00D0257D">
          <w:pgSz w:w="11906" w:h="16838"/>
          <w:pgMar w:top="1440" w:right="1440" w:bottom="1440" w:left="1440" w:header="708" w:footer="708" w:gutter="0"/>
          <w:cols w:space="708"/>
          <w:docGrid w:linePitch="360"/>
        </w:sectPr>
      </w:pPr>
    </w:p>
    <w:p w14:paraId="0E005CA9" w14:textId="77777777" w:rsidR="00D0257D" w:rsidRPr="008A5A23" w:rsidRDefault="00D0257D" w:rsidP="00CC342C">
      <w:pPr>
        <w:pStyle w:val="NumberedPara"/>
      </w:pPr>
      <w:r w:rsidRPr="008A5A23">
        <w:lastRenderedPageBreak/>
        <w:t xml:space="preserve">Incidents classed as </w:t>
      </w:r>
      <w:r w:rsidRPr="002C6AC6">
        <w:t>NMACS</w:t>
      </w:r>
      <w:r w:rsidRPr="008A5A23">
        <w:rPr>
          <w:rFonts w:ascii="Cambria Math" w:hAnsi="Cambria Math" w:cs="Cambria Math"/>
        </w:rPr>
        <w:t>‐</w:t>
      </w:r>
      <w:r w:rsidRPr="008A5A23">
        <w:t>related include those which:</w:t>
      </w:r>
    </w:p>
    <w:p w14:paraId="3EEF71AC" w14:textId="30C6C78D" w:rsidR="00D0257D" w:rsidRPr="008A5A23" w:rsidRDefault="00D0257D" w:rsidP="000E014B">
      <w:pPr>
        <w:pStyle w:val="NumList2"/>
        <w:numPr>
          <w:ilvl w:val="1"/>
          <w:numId w:val="39"/>
        </w:numPr>
        <w:ind w:left="1276"/>
      </w:pPr>
      <w:r w:rsidRPr="008A5A23">
        <w:t xml:space="preserve">are a potential loss of control of QNM </w:t>
      </w:r>
      <w:r w:rsidR="002F1DFD">
        <w:t>(for example,</w:t>
      </w:r>
      <w:r w:rsidRPr="008A5A23">
        <w:t xml:space="preserve"> </w:t>
      </w:r>
      <w:r w:rsidRPr="002C6AC6">
        <w:t>discrepancies</w:t>
      </w:r>
      <w:r w:rsidRPr="008A5A23">
        <w:t xml:space="preserve"> and </w:t>
      </w:r>
      <w:r w:rsidRPr="002C6AC6">
        <w:t>anomalies</w:t>
      </w:r>
      <w:r w:rsidRPr="008A5A23">
        <w:t xml:space="preserve"> exceeding </w:t>
      </w:r>
      <w:r w:rsidRPr="002C6AC6">
        <w:t>operator</w:t>
      </w:r>
      <w:r w:rsidRPr="008A5A23">
        <w:t xml:space="preserve"> defined action levels, unexpected changes in control, </w:t>
      </w:r>
      <w:r w:rsidRPr="002C6AC6">
        <w:t>items</w:t>
      </w:r>
      <w:r w:rsidRPr="008A5A23">
        <w:t xml:space="preserve"> which cannot be found and unauthorised movements).</w:t>
      </w:r>
    </w:p>
    <w:p w14:paraId="02E8A8C2" w14:textId="77777777" w:rsidR="00D0257D" w:rsidRPr="008A5A23" w:rsidRDefault="00D0257D" w:rsidP="000E014B">
      <w:pPr>
        <w:pStyle w:val="NumList2"/>
        <w:numPr>
          <w:ilvl w:val="1"/>
          <w:numId w:val="39"/>
        </w:numPr>
        <w:ind w:left="1276"/>
      </w:pPr>
      <w:r w:rsidRPr="008A5A23">
        <w:t xml:space="preserve">undermine the integrity of nuclear material accountancy information. </w:t>
      </w:r>
    </w:p>
    <w:p w14:paraId="329EC2B7" w14:textId="77777777" w:rsidR="00D0257D" w:rsidRPr="008A5A23" w:rsidRDefault="00D0257D" w:rsidP="000E014B">
      <w:pPr>
        <w:pStyle w:val="NumList2"/>
        <w:numPr>
          <w:ilvl w:val="1"/>
          <w:numId w:val="39"/>
        </w:numPr>
        <w:ind w:left="1276"/>
      </w:pPr>
      <w:r w:rsidRPr="008A5A23">
        <w:t>are non</w:t>
      </w:r>
      <w:r w:rsidRPr="00070076">
        <w:rPr>
          <w:rFonts w:ascii="Cambria Math" w:hAnsi="Cambria Math" w:cs="Cambria Math"/>
        </w:rPr>
        <w:t>‐</w:t>
      </w:r>
      <w:r w:rsidRPr="008A5A23">
        <w:t xml:space="preserve">compliant with </w:t>
      </w:r>
      <w:r w:rsidRPr="002C6AC6">
        <w:t>NMACS</w:t>
      </w:r>
      <w:r w:rsidRPr="00070076">
        <w:rPr>
          <w:rFonts w:ascii="Cambria Math" w:hAnsi="Cambria Math" w:cs="Cambria Math"/>
        </w:rPr>
        <w:t>‐</w:t>
      </w:r>
      <w:r w:rsidRPr="008A5A23">
        <w:t>related requirements.</w:t>
      </w:r>
    </w:p>
    <w:p w14:paraId="0FA0AEB8" w14:textId="08953AC1" w:rsidR="00D0257D" w:rsidRPr="008A5A23" w:rsidRDefault="00D0257D" w:rsidP="000E014B">
      <w:pPr>
        <w:pStyle w:val="NumList2"/>
        <w:numPr>
          <w:ilvl w:val="1"/>
          <w:numId w:val="39"/>
        </w:numPr>
        <w:ind w:left="1276"/>
      </w:pPr>
      <w:r w:rsidRPr="008A5A23">
        <w:t xml:space="preserve">negatively affect ONR or </w:t>
      </w:r>
      <w:r w:rsidRPr="002C6AC6">
        <w:t>IAEA</w:t>
      </w:r>
      <w:r w:rsidRPr="008A5A23">
        <w:t xml:space="preserve"> safeguards implementation </w:t>
      </w:r>
      <w:r w:rsidR="002F1DFD">
        <w:t>(for example,</w:t>
      </w:r>
      <w:r w:rsidRPr="008A5A23">
        <w:t xml:space="preserve"> denial of access to ONR or </w:t>
      </w:r>
      <w:r w:rsidRPr="002C6AC6">
        <w:t>IAEA</w:t>
      </w:r>
      <w:r w:rsidRPr="008A5A23">
        <w:t xml:space="preserve"> inspectors or tampering with </w:t>
      </w:r>
      <w:r w:rsidRPr="002C6AC6">
        <w:t>IAEA</w:t>
      </w:r>
      <w:r w:rsidRPr="008A5A23">
        <w:t xml:space="preserve"> equipment.). </w:t>
      </w:r>
    </w:p>
    <w:p w14:paraId="225B70DC" w14:textId="77777777" w:rsidR="00D0257D" w:rsidRPr="008A5A23" w:rsidRDefault="00D0257D" w:rsidP="000E014B">
      <w:pPr>
        <w:pStyle w:val="NumList2"/>
        <w:numPr>
          <w:ilvl w:val="1"/>
          <w:numId w:val="39"/>
        </w:numPr>
        <w:ind w:left="1276"/>
      </w:pPr>
      <w:r w:rsidRPr="008A5A23">
        <w:t xml:space="preserve">impact on </w:t>
      </w:r>
      <w:r w:rsidRPr="002C6AC6">
        <w:t>obligation code</w:t>
      </w:r>
      <w:r w:rsidRPr="008A5A23">
        <w:t xml:space="preserve"> and </w:t>
      </w:r>
      <w:r w:rsidRPr="002C6AC6">
        <w:t>pool accountancy</w:t>
      </w:r>
      <w:r w:rsidRPr="008A5A23">
        <w:t xml:space="preserve"> management and reporting (</w:t>
      </w:r>
      <w:r w:rsidRPr="002C6AC6">
        <w:t>obligation codes</w:t>
      </w:r>
      <w:r w:rsidRPr="008A5A23">
        <w:t xml:space="preserve"> and </w:t>
      </w:r>
      <w:r w:rsidRPr="002C6AC6">
        <w:t>pool accountancy</w:t>
      </w:r>
      <w:r w:rsidRPr="008A5A23">
        <w:t xml:space="preserve"> are described in the glossary).</w:t>
      </w:r>
    </w:p>
    <w:p w14:paraId="29055B40" w14:textId="3B018B51" w:rsidR="00D0257D" w:rsidRPr="008A5A23" w:rsidRDefault="00D0257D" w:rsidP="00CC342C">
      <w:pPr>
        <w:pStyle w:val="NumberedPara"/>
      </w:pPr>
      <w:r w:rsidRPr="002C6AC6">
        <w:t>Operators</w:t>
      </w:r>
      <w:r w:rsidRPr="008A5A23">
        <w:t xml:space="preserve"> should </w:t>
      </w:r>
      <w:r w:rsidR="0096060A">
        <w:t>establish</w:t>
      </w:r>
      <w:r w:rsidRPr="008A5A23">
        <w:t xml:space="preserve">, implement, and maintain graded </w:t>
      </w:r>
      <w:r w:rsidRPr="002C6AC6">
        <w:t>corrective action</w:t>
      </w:r>
      <w:r w:rsidRPr="008A5A23">
        <w:t xml:space="preserve"> arrangements to aim to prevent recurrence of </w:t>
      </w:r>
      <w:r w:rsidRPr="002C6AC6">
        <w:t>NMACS</w:t>
      </w:r>
      <w:r w:rsidRPr="008A5A23">
        <w:t xml:space="preserve"> </w:t>
      </w:r>
      <w:r w:rsidRPr="002C6AC6">
        <w:t>discrepancies</w:t>
      </w:r>
      <w:r w:rsidRPr="008A5A23">
        <w:t xml:space="preserve">, </w:t>
      </w:r>
      <w:r w:rsidRPr="002C6AC6">
        <w:t>anomalies</w:t>
      </w:r>
      <w:r w:rsidRPr="008A5A23">
        <w:t xml:space="preserve"> and incidents and ensure wider dissemination for LFE. </w:t>
      </w:r>
      <w:r w:rsidR="00D10ECE">
        <w:br/>
      </w:r>
      <w:r w:rsidRPr="008A5A23">
        <w:t>Such arrangements should include a review of similar incidents or LFE at other nuclear sites where available.</w:t>
      </w:r>
    </w:p>
    <w:p w14:paraId="4D8A69FC" w14:textId="77777777" w:rsidR="00D0257D" w:rsidRPr="008A5A23" w:rsidRDefault="00D0257D" w:rsidP="00CC342C">
      <w:pPr>
        <w:pStyle w:val="NumberedPara"/>
      </w:pPr>
      <w:r w:rsidRPr="008A5A23">
        <w:t xml:space="preserve">The Quality Management System (QMS) should assign responsibility for managing </w:t>
      </w:r>
      <w:r w:rsidRPr="002C6AC6">
        <w:t>corrective actions</w:t>
      </w:r>
      <w:r w:rsidRPr="008A5A23">
        <w:t xml:space="preserve"> and the criteria for recognising when practicable corrections (including </w:t>
      </w:r>
      <w:r w:rsidRPr="002C6AC6">
        <w:t>corrections</w:t>
      </w:r>
      <w:r w:rsidRPr="008A5A23">
        <w:t xml:space="preserve"> to NMA records and reports) are identified.</w:t>
      </w:r>
    </w:p>
    <w:p w14:paraId="5210CA2D" w14:textId="239BEC74" w:rsidR="00D0257D" w:rsidRPr="008A5A23" w:rsidRDefault="00D0257D" w:rsidP="00D0257D">
      <w:pPr>
        <w:pStyle w:val="Heading2"/>
      </w:pPr>
      <w:bookmarkStart w:id="29" w:name="_Toc94860798"/>
      <w:bookmarkStart w:id="30" w:name="_Toc236043939"/>
      <w:r w:rsidRPr="008A5A23">
        <w:t xml:space="preserve">FSE 5 – Reliability, </w:t>
      </w:r>
      <w:r w:rsidR="00070076">
        <w:t>r</w:t>
      </w:r>
      <w:r w:rsidRPr="008A5A23">
        <w:t xml:space="preserve">esilience and </w:t>
      </w:r>
      <w:r w:rsidR="00070076">
        <w:t>s</w:t>
      </w:r>
      <w:r w:rsidRPr="008A5A23">
        <w:t>ustainability</w:t>
      </w:r>
      <w:bookmarkEnd w:id="29"/>
      <w:bookmarkEnd w:id="30"/>
    </w:p>
    <w:tbl>
      <w:tblPr>
        <w:tblStyle w:val="ONRTable1"/>
        <w:tblW w:w="0" w:type="auto"/>
        <w:tblInd w:w="851" w:type="dxa"/>
        <w:tblLook w:val="04A0" w:firstRow="1" w:lastRow="0" w:firstColumn="1" w:lastColumn="0" w:noHBand="0" w:noVBand="1"/>
      </w:tblPr>
      <w:tblGrid>
        <w:gridCol w:w="1701"/>
        <w:gridCol w:w="4961"/>
        <w:gridCol w:w="1508"/>
      </w:tblGrid>
      <w:tr w:rsidR="00070076" w:rsidRPr="00070076" w14:paraId="557054E6" w14:textId="77777777" w:rsidTr="00D10ECE">
        <w:trPr>
          <w:cnfStyle w:val="100000000000" w:firstRow="1" w:lastRow="0" w:firstColumn="0" w:lastColumn="0" w:oddVBand="0" w:evenVBand="0" w:oddHBand="0" w:evenHBand="0" w:firstRowFirstColumn="0" w:firstRowLastColumn="0" w:lastRowFirstColumn="0" w:lastRowLastColumn="0"/>
        </w:trPr>
        <w:tc>
          <w:tcPr>
            <w:tcW w:w="1701" w:type="dxa"/>
          </w:tcPr>
          <w:p w14:paraId="6929142F" w14:textId="06D3CFF4" w:rsidR="00D0257D" w:rsidRPr="00070076" w:rsidRDefault="00D10ECE" w:rsidP="006F586C">
            <w:pPr>
              <w:pStyle w:val="Paragraphtext"/>
              <w:spacing w:before="120"/>
              <w:rPr>
                <w:b w:val="0"/>
                <w:bCs/>
              </w:rPr>
            </w:pPr>
            <w:r>
              <w:rPr>
                <w:bCs/>
              </w:rPr>
              <w:t>FSE</w:t>
            </w:r>
          </w:p>
        </w:tc>
        <w:tc>
          <w:tcPr>
            <w:tcW w:w="4961" w:type="dxa"/>
          </w:tcPr>
          <w:p w14:paraId="67F8483B" w14:textId="294E3474" w:rsidR="00D0257D" w:rsidRPr="00070076" w:rsidRDefault="00D0257D" w:rsidP="006F586C">
            <w:pPr>
              <w:pStyle w:val="Paragraphtext"/>
              <w:spacing w:before="120"/>
              <w:rPr>
                <w:b w:val="0"/>
                <w:bCs/>
              </w:rPr>
            </w:pPr>
            <w:r w:rsidRPr="00070076">
              <w:rPr>
                <w:bCs/>
              </w:rPr>
              <w:t xml:space="preserve">Reliability, </w:t>
            </w:r>
            <w:r w:rsidR="00070076" w:rsidRPr="00D10ECE">
              <w:t>r</w:t>
            </w:r>
            <w:r w:rsidRPr="00D10ECE">
              <w:t>esilience</w:t>
            </w:r>
            <w:r w:rsidRPr="00070076">
              <w:rPr>
                <w:bCs/>
              </w:rPr>
              <w:t xml:space="preserve"> and</w:t>
            </w:r>
            <w:r w:rsidR="00070076" w:rsidRPr="00070076">
              <w:rPr>
                <w:b w:val="0"/>
                <w:bCs/>
              </w:rPr>
              <w:t xml:space="preserve"> </w:t>
            </w:r>
            <w:r w:rsidR="00070076" w:rsidRPr="00D10ECE">
              <w:t>s</w:t>
            </w:r>
            <w:r w:rsidRPr="00D10ECE">
              <w:t>ustainability</w:t>
            </w:r>
          </w:p>
        </w:tc>
        <w:tc>
          <w:tcPr>
            <w:tcW w:w="1508" w:type="dxa"/>
          </w:tcPr>
          <w:p w14:paraId="3AF7F49F" w14:textId="77777777" w:rsidR="00D0257D" w:rsidRPr="00070076" w:rsidRDefault="00D0257D" w:rsidP="006F586C">
            <w:pPr>
              <w:pStyle w:val="Paragraphtext"/>
              <w:spacing w:before="120"/>
              <w:rPr>
                <w:b w:val="0"/>
                <w:bCs/>
              </w:rPr>
            </w:pPr>
            <w:r w:rsidRPr="00070076">
              <w:rPr>
                <w:bCs/>
              </w:rPr>
              <w:t>FSE 5</w:t>
            </w:r>
          </w:p>
        </w:tc>
      </w:tr>
      <w:tr w:rsidR="00D0257D" w:rsidRPr="008A5A23" w14:paraId="2F4383FA" w14:textId="77777777" w:rsidTr="00070076">
        <w:tc>
          <w:tcPr>
            <w:tcW w:w="8170" w:type="dxa"/>
            <w:gridSpan w:val="3"/>
          </w:tcPr>
          <w:p w14:paraId="5175CCED" w14:textId="77777777" w:rsidR="00D0257D" w:rsidRPr="008A5A23" w:rsidRDefault="00D0257D" w:rsidP="006F586C">
            <w:pPr>
              <w:pStyle w:val="Paragraphtext"/>
              <w:spacing w:before="120"/>
            </w:pPr>
            <w:r w:rsidRPr="002C6AC6">
              <w:t>Operators</w:t>
            </w:r>
            <w:r w:rsidRPr="008A5A23">
              <w:t xml:space="preserve"> should design and support their </w:t>
            </w:r>
            <w:r w:rsidRPr="002C6AC6">
              <w:t>NMACS</w:t>
            </w:r>
            <w:r w:rsidRPr="008A5A23">
              <w:t xml:space="preserve"> regime to ensure it is reliable, resilient, sustained and remains relevant and proportionate throughout the entire lifecycle of the </w:t>
            </w:r>
            <w:r w:rsidRPr="002C6AC6">
              <w:t>facility</w:t>
            </w:r>
            <w:r w:rsidRPr="008A5A23">
              <w:t>.</w:t>
            </w:r>
          </w:p>
        </w:tc>
      </w:tr>
    </w:tbl>
    <w:p w14:paraId="4C2AEC87" w14:textId="77777777" w:rsidR="00D0257D" w:rsidRPr="008A5A23" w:rsidRDefault="00D0257D" w:rsidP="00CC342C">
      <w:pPr>
        <w:pStyle w:val="NumberedPara"/>
      </w:pPr>
      <w:r w:rsidRPr="002C6AC6">
        <w:t>NMACS</w:t>
      </w:r>
      <w:r w:rsidRPr="008A5A23">
        <w:t xml:space="preserve"> structures, systems and components should be designed to deliver their required </w:t>
      </w:r>
      <w:r w:rsidRPr="002C6AC6">
        <w:t>NMACS</w:t>
      </w:r>
      <w:r w:rsidRPr="008A5A23">
        <w:t xml:space="preserve"> functions with appropriate reliability and so provide confidence in the robustness of the overall design of the </w:t>
      </w:r>
      <w:r w:rsidRPr="002C6AC6">
        <w:t>NMACS</w:t>
      </w:r>
      <w:r w:rsidRPr="008A5A23">
        <w:t xml:space="preserve"> system. Those responsible for the design and support of the </w:t>
      </w:r>
      <w:r w:rsidRPr="002C6AC6">
        <w:t>NMACS</w:t>
      </w:r>
      <w:r w:rsidRPr="008A5A23">
        <w:t xml:space="preserve"> system should be SQEP.</w:t>
      </w:r>
    </w:p>
    <w:p w14:paraId="73D9E64B" w14:textId="77777777" w:rsidR="00CE2B61" w:rsidRDefault="00CE2B61" w:rsidP="00CC342C">
      <w:pPr>
        <w:pStyle w:val="NumberedPara"/>
        <w:sectPr w:rsidR="00CE2B61" w:rsidSect="00D0257D">
          <w:pgSz w:w="11906" w:h="16838"/>
          <w:pgMar w:top="1440" w:right="1440" w:bottom="1440" w:left="1440" w:header="708" w:footer="708" w:gutter="0"/>
          <w:cols w:space="708"/>
          <w:docGrid w:linePitch="360"/>
        </w:sectPr>
      </w:pPr>
    </w:p>
    <w:p w14:paraId="25C0E7AA" w14:textId="77777777" w:rsidR="00D0257D" w:rsidRPr="008A5A23" w:rsidRDefault="00D0257D" w:rsidP="00CC342C">
      <w:pPr>
        <w:pStyle w:val="NumberedPara"/>
      </w:pPr>
      <w:r w:rsidRPr="008A5A23">
        <w:lastRenderedPageBreak/>
        <w:t xml:space="preserve">For </w:t>
      </w:r>
      <w:r w:rsidRPr="002C6AC6">
        <w:t>NMACS</w:t>
      </w:r>
      <w:r w:rsidRPr="008A5A23">
        <w:t xml:space="preserve"> purposes, the </w:t>
      </w:r>
      <w:r w:rsidRPr="002C6AC6">
        <w:t>facility life cycle</w:t>
      </w:r>
      <w:r w:rsidRPr="008A5A23">
        <w:t xml:space="preserve"> of a QNF can be sub-divided into six phases:</w:t>
      </w:r>
    </w:p>
    <w:p w14:paraId="74841875" w14:textId="77777777" w:rsidR="00D0257D" w:rsidRPr="008A5A23" w:rsidRDefault="00D0257D" w:rsidP="000E014B">
      <w:pPr>
        <w:pStyle w:val="NumList2"/>
        <w:numPr>
          <w:ilvl w:val="1"/>
          <w:numId w:val="40"/>
        </w:numPr>
        <w:ind w:left="1276"/>
      </w:pPr>
      <w:r w:rsidRPr="008A5A23">
        <w:t>Planned (including pre-construction)</w:t>
      </w:r>
    </w:p>
    <w:p w14:paraId="0AAB2716" w14:textId="287F3B01" w:rsidR="00D0257D" w:rsidRPr="008A5A23" w:rsidRDefault="00D0257D" w:rsidP="000E014B">
      <w:pPr>
        <w:pStyle w:val="NumList2"/>
        <w:numPr>
          <w:ilvl w:val="1"/>
          <w:numId w:val="40"/>
        </w:numPr>
        <w:ind w:left="1276"/>
      </w:pPr>
      <w:r w:rsidRPr="008A5A23">
        <w:t xml:space="preserve">Under </w:t>
      </w:r>
      <w:r w:rsidR="00D10ECE">
        <w:t>c</w:t>
      </w:r>
      <w:r w:rsidRPr="008A5A23">
        <w:t>onstruction (including inactive commissioning)</w:t>
      </w:r>
    </w:p>
    <w:p w14:paraId="63071DBA" w14:textId="4B43D234" w:rsidR="00D0257D" w:rsidRPr="008A5A23" w:rsidRDefault="00D0257D" w:rsidP="000E014B">
      <w:pPr>
        <w:pStyle w:val="NumList2"/>
        <w:numPr>
          <w:ilvl w:val="1"/>
          <w:numId w:val="40"/>
        </w:numPr>
        <w:ind w:left="1276"/>
      </w:pPr>
      <w:r w:rsidRPr="008A5A23">
        <w:t xml:space="preserve">In </w:t>
      </w:r>
      <w:r w:rsidR="00D10ECE">
        <w:t>o</w:t>
      </w:r>
      <w:r w:rsidRPr="008A5A23">
        <w:t>peration (including active commissioning</w:t>
      </w:r>
      <w:r w:rsidR="00151520">
        <w:t xml:space="preserve"> and repurposing</w:t>
      </w:r>
      <w:r w:rsidRPr="008A5A23">
        <w:t>)</w:t>
      </w:r>
    </w:p>
    <w:p w14:paraId="230C6541" w14:textId="77777777" w:rsidR="00D0257D" w:rsidRPr="008A5A23" w:rsidRDefault="00D0257D" w:rsidP="000E014B">
      <w:pPr>
        <w:pStyle w:val="NumList2"/>
        <w:numPr>
          <w:ilvl w:val="1"/>
          <w:numId w:val="40"/>
        </w:numPr>
        <w:ind w:left="1276"/>
      </w:pPr>
      <w:r w:rsidRPr="008A5A23">
        <w:t>Shut-down (including for maintenance/modification)</w:t>
      </w:r>
    </w:p>
    <w:p w14:paraId="2D952BAE" w14:textId="7265C8C6" w:rsidR="00D0257D" w:rsidRPr="008A5A23" w:rsidRDefault="00D0257D" w:rsidP="000E014B">
      <w:pPr>
        <w:pStyle w:val="NumList2"/>
        <w:numPr>
          <w:ilvl w:val="1"/>
          <w:numId w:val="40"/>
        </w:numPr>
        <w:ind w:left="1276"/>
      </w:pPr>
      <w:r w:rsidRPr="008A5A23">
        <w:t>Closed down</w:t>
      </w:r>
      <w:r w:rsidR="005F4C77">
        <w:t xml:space="preserve"> </w:t>
      </w:r>
      <w:r w:rsidR="00FD2C04">
        <w:t xml:space="preserve">(as defined in NSR19 and in the </w:t>
      </w:r>
      <w:r w:rsidR="00FD2C04" w:rsidRPr="007C23D2">
        <w:rPr>
          <w:b/>
          <w:bCs w:val="0"/>
        </w:rPr>
        <w:t>Glossary</w:t>
      </w:r>
      <w:r w:rsidR="00FD2C04">
        <w:t xml:space="preserve"> of this document).</w:t>
      </w:r>
    </w:p>
    <w:p w14:paraId="4EB98D79" w14:textId="17E3A03B" w:rsidR="00D0257D" w:rsidRPr="008A5A23" w:rsidRDefault="00D0257D" w:rsidP="000E014B">
      <w:pPr>
        <w:pStyle w:val="NumList2"/>
        <w:numPr>
          <w:ilvl w:val="1"/>
          <w:numId w:val="40"/>
        </w:numPr>
        <w:ind w:left="1276"/>
      </w:pPr>
      <w:r w:rsidRPr="002C6AC6">
        <w:t>Decommissioned for safeguards purposes</w:t>
      </w:r>
      <w:r w:rsidRPr="008A5A23">
        <w:t xml:space="preserve"> (as defined in NSR19 and </w:t>
      </w:r>
      <w:r w:rsidR="00125069">
        <w:t xml:space="preserve">in the </w:t>
      </w:r>
      <w:r w:rsidR="00125069" w:rsidRPr="00125069">
        <w:rPr>
          <w:b/>
          <w:bCs w:val="0"/>
        </w:rPr>
        <w:fldChar w:fldCharType="begin"/>
      </w:r>
      <w:r w:rsidR="00125069" w:rsidRPr="00125069">
        <w:rPr>
          <w:b/>
          <w:bCs w:val="0"/>
        </w:rPr>
        <w:instrText xml:space="preserve"> REF _Ref189132135 \h </w:instrText>
      </w:r>
      <w:r w:rsidR="00125069">
        <w:rPr>
          <w:b/>
          <w:bCs w:val="0"/>
        </w:rPr>
        <w:instrText xml:space="preserve"> \* MERGEFORMAT </w:instrText>
      </w:r>
      <w:r w:rsidR="00125069" w:rsidRPr="00125069">
        <w:rPr>
          <w:b/>
          <w:bCs w:val="0"/>
        </w:rPr>
      </w:r>
      <w:r w:rsidR="00125069" w:rsidRPr="00125069">
        <w:rPr>
          <w:b/>
          <w:bCs w:val="0"/>
        </w:rPr>
        <w:fldChar w:fldCharType="separate"/>
      </w:r>
      <w:r w:rsidR="00125069" w:rsidRPr="00125069">
        <w:rPr>
          <w:b/>
          <w:bCs w:val="0"/>
        </w:rPr>
        <w:t>Glossary</w:t>
      </w:r>
      <w:r w:rsidR="00125069" w:rsidRPr="00125069">
        <w:rPr>
          <w:b/>
          <w:bCs w:val="0"/>
        </w:rPr>
        <w:fldChar w:fldCharType="end"/>
      </w:r>
      <w:r w:rsidR="00125069">
        <w:t xml:space="preserve"> of this document</w:t>
      </w:r>
      <w:r w:rsidRPr="008A5A23">
        <w:t>)</w:t>
      </w:r>
    </w:p>
    <w:p w14:paraId="3F753DF0" w14:textId="77777777" w:rsidR="00D0257D" w:rsidRPr="008A5A23" w:rsidRDefault="00D0257D" w:rsidP="00CC342C">
      <w:pPr>
        <w:pStyle w:val="NumberedPara"/>
      </w:pPr>
      <w:r w:rsidRPr="008A5A23">
        <w:t xml:space="preserve">Each phase is associated with specific </w:t>
      </w:r>
      <w:r w:rsidRPr="002C6AC6">
        <w:t>NMACS</w:t>
      </w:r>
      <w:r w:rsidRPr="008A5A23">
        <w:t xml:space="preserve"> requirements; it is important to keep in mind that different areas of the same QNF may be in different life cycle phases. </w:t>
      </w:r>
    </w:p>
    <w:p w14:paraId="0FD5F802" w14:textId="77777777" w:rsidR="00D0257D" w:rsidRPr="008A5A23" w:rsidRDefault="00D0257D" w:rsidP="00CC342C">
      <w:pPr>
        <w:pStyle w:val="NumberedPara"/>
      </w:pPr>
      <w:r w:rsidRPr="008A5A23">
        <w:t xml:space="preserve">Sustainability is characterized by the set of objectives and implementing actions incorporated into the </w:t>
      </w:r>
      <w:r w:rsidRPr="002C6AC6">
        <w:t>NMACS</w:t>
      </w:r>
      <w:r w:rsidRPr="008A5A23">
        <w:t xml:space="preserve"> system to support its continuing effectiveness. If the </w:t>
      </w:r>
      <w:r w:rsidRPr="002C6AC6">
        <w:t>NMACS</w:t>
      </w:r>
      <w:r w:rsidRPr="008A5A23">
        <w:t xml:space="preserve"> system is to remain effective, its constituent parts must be maintained and supported over time to ensure it continues to achieve the required outcomes. It should also remain relevant and proportionate throughout the entire lifecycle of the QNF.</w:t>
      </w:r>
    </w:p>
    <w:p w14:paraId="1E9813B5" w14:textId="18F23BA0" w:rsidR="00D0257D" w:rsidRPr="008A5A23" w:rsidRDefault="00D0257D" w:rsidP="00D0257D">
      <w:pPr>
        <w:pStyle w:val="Heading3"/>
      </w:pPr>
      <w:r w:rsidRPr="008A5A23">
        <w:t xml:space="preserve">MACE 5.1 – Reliability and </w:t>
      </w:r>
      <w:r w:rsidR="00CE2B61">
        <w:t>r</w:t>
      </w:r>
      <w:r w:rsidRPr="008A5A23">
        <w:t>esilience</w:t>
      </w:r>
      <w:r w:rsidRPr="008A5A23">
        <w:tab/>
      </w:r>
      <w:r w:rsidRPr="008A5A23">
        <w:tab/>
      </w:r>
    </w:p>
    <w:tbl>
      <w:tblPr>
        <w:tblStyle w:val="ONRTable1"/>
        <w:tblW w:w="0" w:type="auto"/>
        <w:tblInd w:w="851" w:type="dxa"/>
        <w:tblLook w:val="04A0" w:firstRow="1" w:lastRow="0" w:firstColumn="1" w:lastColumn="0" w:noHBand="0" w:noVBand="1"/>
      </w:tblPr>
      <w:tblGrid>
        <w:gridCol w:w="3544"/>
        <w:gridCol w:w="3260"/>
        <w:gridCol w:w="1371"/>
      </w:tblGrid>
      <w:tr w:rsidR="00CE2B61" w:rsidRPr="00CE2B61" w14:paraId="3F0A8303" w14:textId="77777777" w:rsidTr="00CE2B61">
        <w:trPr>
          <w:cnfStyle w:val="100000000000" w:firstRow="1" w:lastRow="0" w:firstColumn="0" w:lastColumn="0" w:oddVBand="0" w:evenVBand="0" w:oddHBand="0" w:evenHBand="0" w:firstRowFirstColumn="0" w:firstRowLastColumn="0" w:lastRowFirstColumn="0" w:lastRowLastColumn="0"/>
        </w:trPr>
        <w:tc>
          <w:tcPr>
            <w:tcW w:w="3544" w:type="dxa"/>
          </w:tcPr>
          <w:p w14:paraId="4B38DC52" w14:textId="4027E41D" w:rsidR="00D0257D" w:rsidRPr="00CE2B61" w:rsidRDefault="00D0257D" w:rsidP="006F586C">
            <w:pPr>
              <w:pStyle w:val="Paragraphtext"/>
              <w:spacing w:before="120"/>
            </w:pPr>
            <w:r w:rsidRPr="00CE2B61">
              <w:t xml:space="preserve">FSE 5 – Reliability, </w:t>
            </w:r>
            <w:r w:rsidR="00CE2B61" w:rsidRPr="00CE2B61">
              <w:t>r</w:t>
            </w:r>
            <w:r w:rsidRPr="00CE2B61">
              <w:t xml:space="preserve">esilience and </w:t>
            </w:r>
            <w:r w:rsidR="00CE2B61" w:rsidRPr="00CE2B61">
              <w:t>s</w:t>
            </w:r>
            <w:r w:rsidRPr="00CE2B61">
              <w:t>ustainability</w:t>
            </w:r>
          </w:p>
        </w:tc>
        <w:tc>
          <w:tcPr>
            <w:tcW w:w="3260" w:type="dxa"/>
          </w:tcPr>
          <w:p w14:paraId="5F692043" w14:textId="5C39F6B7" w:rsidR="00D0257D" w:rsidRPr="00CE2B61" w:rsidRDefault="00D0257D" w:rsidP="006F586C">
            <w:pPr>
              <w:pStyle w:val="Paragraphtext"/>
              <w:spacing w:before="120"/>
            </w:pPr>
            <w:r w:rsidRPr="00CE2B61">
              <w:t xml:space="preserve">Reliability and </w:t>
            </w:r>
            <w:r w:rsidR="00CE2B61" w:rsidRPr="00CE2B61">
              <w:t>r</w:t>
            </w:r>
            <w:r w:rsidRPr="00CE2B61">
              <w:t>esilience</w:t>
            </w:r>
          </w:p>
        </w:tc>
        <w:tc>
          <w:tcPr>
            <w:tcW w:w="1371" w:type="dxa"/>
          </w:tcPr>
          <w:p w14:paraId="5F078873" w14:textId="77777777" w:rsidR="00D0257D" w:rsidRPr="00CE2B61" w:rsidRDefault="00D0257D" w:rsidP="006F586C">
            <w:pPr>
              <w:pStyle w:val="Paragraphtext"/>
              <w:tabs>
                <w:tab w:val="left" w:pos="1504"/>
              </w:tabs>
              <w:spacing w:before="120"/>
            </w:pPr>
            <w:r w:rsidRPr="00CE2B61">
              <w:t>MACE 5.1</w:t>
            </w:r>
          </w:p>
        </w:tc>
      </w:tr>
      <w:tr w:rsidR="00D0257D" w:rsidRPr="008A5A23" w14:paraId="667E9C0E" w14:textId="77777777" w:rsidTr="00CE2B61">
        <w:tc>
          <w:tcPr>
            <w:tcW w:w="8175" w:type="dxa"/>
            <w:gridSpan w:val="3"/>
          </w:tcPr>
          <w:p w14:paraId="1150DEC3" w14:textId="77777777" w:rsidR="00D0257D" w:rsidRPr="008A5A23" w:rsidRDefault="00D0257D" w:rsidP="006F586C">
            <w:pPr>
              <w:pStyle w:val="Paragraphtext"/>
              <w:spacing w:before="120"/>
              <w:rPr>
                <w:bCs/>
              </w:rPr>
            </w:pPr>
            <w:r w:rsidRPr="002C6AC6">
              <w:rPr>
                <w:bCs/>
              </w:rPr>
              <w:t>Operators</w:t>
            </w:r>
            <w:r w:rsidRPr="008A5A23">
              <w:rPr>
                <w:bCs/>
              </w:rPr>
              <w:t xml:space="preserve"> should incorporate reliability and resilience into the design of systems for the purposes of </w:t>
            </w:r>
            <w:r w:rsidRPr="002C6AC6">
              <w:rPr>
                <w:bCs/>
              </w:rPr>
              <w:t>NMACS</w:t>
            </w:r>
            <w:r w:rsidRPr="008A5A23">
              <w:rPr>
                <w:bCs/>
              </w:rPr>
              <w:t>.</w:t>
            </w:r>
          </w:p>
        </w:tc>
      </w:tr>
    </w:tbl>
    <w:p w14:paraId="2235AE4A" w14:textId="77777777" w:rsidR="00D0257D" w:rsidRPr="008A5A23" w:rsidRDefault="00D0257D" w:rsidP="00CC342C">
      <w:pPr>
        <w:pStyle w:val="NumberedPara"/>
      </w:pPr>
      <w:r w:rsidRPr="008A5A23">
        <w:t xml:space="preserve">Redundancy should be incorporated as appropriate within the designs of </w:t>
      </w:r>
      <w:r w:rsidRPr="002C6AC6">
        <w:t>NMACS</w:t>
      </w:r>
      <w:r w:rsidRPr="008A5A23">
        <w:t xml:space="preserve"> systems and the </w:t>
      </w:r>
      <w:r w:rsidRPr="002C6AC6">
        <w:t>operator’s</w:t>
      </w:r>
      <w:r w:rsidRPr="008A5A23">
        <w:t xml:space="preserve"> arrangements should demonstrate that the required level of redundancy for the intended </w:t>
      </w:r>
      <w:r w:rsidRPr="002C6AC6">
        <w:t>NMACS</w:t>
      </w:r>
      <w:r w:rsidRPr="008A5A23">
        <w:t xml:space="preserve"> function has been achieved. </w:t>
      </w:r>
    </w:p>
    <w:p w14:paraId="5C146DA5" w14:textId="77777777" w:rsidR="00CE2B61" w:rsidRDefault="00CE2B61" w:rsidP="00CC342C">
      <w:pPr>
        <w:pStyle w:val="NumberedPara"/>
        <w:sectPr w:rsidR="00CE2B61" w:rsidSect="00D0257D">
          <w:pgSz w:w="11906" w:h="16838"/>
          <w:pgMar w:top="1440" w:right="1440" w:bottom="1440" w:left="1440" w:header="708" w:footer="708" w:gutter="0"/>
          <w:cols w:space="708"/>
          <w:docGrid w:linePitch="360"/>
        </w:sectPr>
      </w:pPr>
    </w:p>
    <w:p w14:paraId="006C0143" w14:textId="56431ABE" w:rsidR="00D0257D" w:rsidRPr="008A5A23" w:rsidRDefault="00D0257D" w:rsidP="00CC342C">
      <w:pPr>
        <w:pStyle w:val="NumberedPara"/>
      </w:pPr>
      <w:r w:rsidRPr="002C6AC6">
        <w:lastRenderedPageBreak/>
        <w:t>Source data</w:t>
      </w:r>
      <w:r w:rsidRPr="008A5A23">
        <w:t xml:space="preserve"> and operating records to substantiate accounting records and accounting reports and if necessary, enable reconstruction of the accounts </w:t>
      </w:r>
      <w:r w:rsidR="002F1DFD">
        <w:t>(for example,</w:t>
      </w:r>
      <w:r w:rsidRPr="008A5A23">
        <w:t xml:space="preserve"> if any part of the system is destroyed or rendered ineffective) should always be accessible and available. These records shall be maintained </w:t>
      </w:r>
      <w:r>
        <w:t>in line with the timescales set out in NSR19</w:t>
      </w:r>
      <w:r w:rsidRPr="008A5A23">
        <w:rPr>
          <w:rStyle w:val="FootnoteReference"/>
        </w:rPr>
        <w:footnoteReference w:id="3"/>
      </w:r>
      <w:r w:rsidRPr="008A5A23">
        <w:t xml:space="preserve">.Longer maintenance timescales may nonetheless be necessary, as all nuclear material accountancy information is to be readily traceable from its generation as </w:t>
      </w:r>
      <w:r w:rsidRPr="002C6AC6">
        <w:t>source data</w:t>
      </w:r>
      <w:r w:rsidRPr="008A5A23">
        <w:t xml:space="preserve"> through to its use in the final production of accounting reports.</w:t>
      </w:r>
    </w:p>
    <w:p w14:paraId="4A79198B" w14:textId="77777777" w:rsidR="00D0257D" w:rsidRPr="008A5A23" w:rsidRDefault="00D0257D" w:rsidP="00CC342C">
      <w:pPr>
        <w:pStyle w:val="NumberedPara"/>
      </w:pPr>
      <w:r w:rsidRPr="008A5A23">
        <w:t xml:space="preserve">The measures whereby the claimed reliability of </w:t>
      </w:r>
      <w:r w:rsidRPr="002C6AC6">
        <w:t>NMACS</w:t>
      </w:r>
      <w:r w:rsidRPr="008A5A23">
        <w:t xml:space="preserve"> systems and components will be achieved in practice should be stated in the arrangements. Evidence should be provided to demonstrate the adequacy of these measures. This should include a reliability analysis of both random and systematic failures. Assumptions made during the reliability analysis should be justified.</w:t>
      </w:r>
    </w:p>
    <w:p w14:paraId="22D5B7CD" w14:textId="77777777" w:rsidR="00D0257D" w:rsidRPr="008A5A23" w:rsidRDefault="00D0257D" w:rsidP="00CC342C">
      <w:pPr>
        <w:pStyle w:val="NumberedPara"/>
      </w:pPr>
      <w:r w:rsidRPr="008A5A23">
        <w:t>Where reliability data is insufficient to support a claim, appropriate measures should be taken to ensure that the onset of failures will be detected, and that the consequences of failure are minimised. Such measures may, for example, include planned replacement after a fixed lifetime, or be achieved through a programme of examination, maintenance, and inspection and/or testing.</w:t>
      </w:r>
    </w:p>
    <w:p w14:paraId="7BF8EB4A" w14:textId="3B18C9AA" w:rsidR="00D0257D" w:rsidRPr="008A5A23" w:rsidRDefault="00D0257D" w:rsidP="00D0257D">
      <w:pPr>
        <w:pStyle w:val="Heading3"/>
      </w:pPr>
      <w:r w:rsidRPr="008A5A23">
        <w:t xml:space="preserve">MACE 5.2 – Examination, </w:t>
      </w:r>
      <w:r w:rsidR="00125069">
        <w:t>i</w:t>
      </w:r>
      <w:r w:rsidRPr="008A5A23">
        <w:t xml:space="preserve">nspection, </w:t>
      </w:r>
      <w:r w:rsidR="00125069">
        <w:t>m</w:t>
      </w:r>
      <w:r w:rsidRPr="008A5A23">
        <w:t xml:space="preserve">aintenance and </w:t>
      </w:r>
      <w:r w:rsidR="00125069">
        <w:t>t</w:t>
      </w:r>
      <w:r w:rsidRPr="008A5A23">
        <w:t>esting</w:t>
      </w:r>
    </w:p>
    <w:tbl>
      <w:tblPr>
        <w:tblStyle w:val="ONRTable1"/>
        <w:tblW w:w="0" w:type="auto"/>
        <w:tblInd w:w="851" w:type="dxa"/>
        <w:tblLook w:val="04A0" w:firstRow="1" w:lastRow="0" w:firstColumn="1" w:lastColumn="0" w:noHBand="0" w:noVBand="1"/>
      </w:tblPr>
      <w:tblGrid>
        <w:gridCol w:w="3544"/>
        <w:gridCol w:w="3118"/>
        <w:gridCol w:w="1508"/>
      </w:tblGrid>
      <w:tr w:rsidR="00CE2B61" w:rsidRPr="00CE2B61" w14:paraId="1BC56BA4" w14:textId="77777777" w:rsidTr="00CE2B61">
        <w:trPr>
          <w:cnfStyle w:val="100000000000" w:firstRow="1" w:lastRow="0" w:firstColumn="0" w:lastColumn="0" w:oddVBand="0" w:evenVBand="0" w:oddHBand="0" w:evenHBand="0" w:firstRowFirstColumn="0" w:firstRowLastColumn="0" w:lastRowFirstColumn="0" w:lastRowLastColumn="0"/>
        </w:trPr>
        <w:tc>
          <w:tcPr>
            <w:tcW w:w="3544" w:type="dxa"/>
          </w:tcPr>
          <w:p w14:paraId="17678273" w14:textId="0F1D6CB6" w:rsidR="00D0257D" w:rsidRPr="00CE2B61" w:rsidRDefault="00D0257D" w:rsidP="006F586C">
            <w:pPr>
              <w:pStyle w:val="Paragraphtext"/>
              <w:spacing w:before="120"/>
            </w:pPr>
            <w:r w:rsidRPr="00CE2B61">
              <w:t xml:space="preserve">FSE 5 – Reliability, </w:t>
            </w:r>
            <w:r w:rsidR="00125069">
              <w:t>r</w:t>
            </w:r>
            <w:r w:rsidRPr="00CE2B61">
              <w:t xml:space="preserve">esilience and </w:t>
            </w:r>
            <w:r w:rsidR="00125069">
              <w:t>s</w:t>
            </w:r>
            <w:r w:rsidRPr="00CE2B61">
              <w:t>ustainability</w:t>
            </w:r>
          </w:p>
        </w:tc>
        <w:tc>
          <w:tcPr>
            <w:tcW w:w="3118" w:type="dxa"/>
          </w:tcPr>
          <w:p w14:paraId="79044652" w14:textId="3389F26F" w:rsidR="00D0257D" w:rsidRPr="00CE2B61" w:rsidRDefault="00D0257D" w:rsidP="006F586C">
            <w:pPr>
              <w:pStyle w:val="Paragraphtext"/>
              <w:spacing w:before="120"/>
            </w:pPr>
            <w:r w:rsidRPr="00CE2B61">
              <w:t xml:space="preserve">Examination, </w:t>
            </w:r>
            <w:r w:rsidR="00125069">
              <w:t>i</w:t>
            </w:r>
            <w:r w:rsidRPr="00CE2B61">
              <w:t xml:space="preserve">nspection, </w:t>
            </w:r>
            <w:r w:rsidR="00125069">
              <w:t>m</w:t>
            </w:r>
            <w:r w:rsidRPr="00CE2B61">
              <w:t xml:space="preserve">aintenance and </w:t>
            </w:r>
            <w:r w:rsidR="00125069">
              <w:t>t</w:t>
            </w:r>
            <w:r w:rsidRPr="00CE2B61">
              <w:t>esting</w:t>
            </w:r>
          </w:p>
        </w:tc>
        <w:tc>
          <w:tcPr>
            <w:tcW w:w="1508" w:type="dxa"/>
          </w:tcPr>
          <w:p w14:paraId="340AC21C" w14:textId="77777777" w:rsidR="00D0257D" w:rsidRPr="00CE2B61" w:rsidRDefault="00D0257D" w:rsidP="006F586C">
            <w:pPr>
              <w:pStyle w:val="Paragraphtext"/>
              <w:tabs>
                <w:tab w:val="left" w:pos="1504"/>
              </w:tabs>
              <w:spacing w:before="120"/>
            </w:pPr>
            <w:r w:rsidRPr="00CE2B61">
              <w:t>MACE 5.2</w:t>
            </w:r>
          </w:p>
        </w:tc>
      </w:tr>
      <w:tr w:rsidR="00D0257D" w:rsidRPr="008A5A23" w14:paraId="624662B7" w14:textId="77777777" w:rsidTr="00CE2B61">
        <w:tc>
          <w:tcPr>
            <w:tcW w:w="8170" w:type="dxa"/>
            <w:gridSpan w:val="3"/>
          </w:tcPr>
          <w:p w14:paraId="7FBF2048" w14:textId="0967CB39" w:rsidR="00D0257D" w:rsidRPr="008A5A23" w:rsidRDefault="00D0257D" w:rsidP="006F586C">
            <w:pPr>
              <w:pStyle w:val="Paragraphtext"/>
              <w:spacing w:before="120"/>
              <w:rPr>
                <w:bCs/>
              </w:rPr>
            </w:pPr>
            <w:r w:rsidRPr="008A5A23">
              <w:rPr>
                <w:bCs/>
              </w:rPr>
              <w:t xml:space="preserve">Systems and components for the purposes of nuclear material accountancy and control should receive regular and systematic Examination, </w:t>
            </w:r>
            <w:r w:rsidR="00125069">
              <w:rPr>
                <w:bCs/>
              </w:rPr>
              <w:t>i</w:t>
            </w:r>
            <w:r w:rsidRPr="008A5A23">
              <w:rPr>
                <w:bCs/>
              </w:rPr>
              <w:t xml:space="preserve">nspection, </w:t>
            </w:r>
            <w:r w:rsidR="00125069">
              <w:rPr>
                <w:bCs/>
              </w:rPr>
              <w:t>m</w:t>
            </w:r>
            <w:r w:rsidRPr="008A5A23">
              <w:rPr>
                <w:bCs/>
              </w:rPr>
              <w:t xml:space="preserve">aintenance and </w:t>
            </w:r>
            <w:r w:rsidR="00125069">
              <w:rPr>
                <w:bCs/>
              </w:rPr>
              <w:t>t</w:t>
            </w:r>
            <w:r w:rsidRPr="008A5A23">
              <w:rPr>
                <w:bCs/>
              </w:rPr>
              <w:t>esting (EIMT).</w:t>
            </w:r>
          </w:p>
        </w:tc>
      </w:tr>
    </w:tbl>
    <w:p w14:paraId="4145EA5C" w14:textId="77777777" w:rsidR="00D0257D" w:rsidRPr="008A5A23" w:rsidRDefault="00D0257D" w:rsidP="00CC342C">
      <w:pPr>
        <w:pStyle w:val="NumberedPara"/>
      </w:pPr>
      <w:r w:rsidRPr="008A5A23">
        <w:t xml:space="preserve">A process for in-service testing, inspection, and other maintenance procedures of </w:t>
      </w:r>
      <w:r w:rsidRPr="002C6AC6">
        <w:t>NMACS</w:t>
      </w:r>
      <w:r w:rsidRPr="008A5A23">
        <w:t xml:space="preserve"> systems and components should be identified in the </w:t>
      </w:r>
      <w:r w:rsidRPr="002C6AC6">
        <w:t>operator’s</w:t>
      </w:r>
      <w:r w:rsidRPr="008A5A23">
        <w:t xml:space="preserve"> arrangements.</w:t>
      </w:r>
    </w:p>
    <w:p w14:paraId="1E2ADD97" w14:textId="77777777" w:rsidR="00CE2B61" w:rsidRDefault="00CE2B61" w:rsidP="00CC342C">
      <w:pPr>
        <w:pStyle w:val="NumberedPara"/>
        <w:sectPr w:rsidR="00CE2B61" w:rsidSect="00D0257D">
          <w:pgSz w:w="11906" w:h="16838"/>
          <w:pgMar w:top="1440" w:right="1440" w:bottom="1440" w:left="1440" w:header="708" w:footer="708" w:gutter="0"/>
          <w:cols w:space="708"/>
          <w:docGrid w:linePitch="360"/>
        </w:sectPr>
      </w:pPr>
    </w:p>
    <w:p w14:paraId="323CAA22" w14:textId="77777777" w:rsidR="00D0257D" w:rsidRPr="008A5A23" w:rsidRDefault="00D0257D" w:rsidP="00CC342C">
      <w:pPr>
        <w:pStyle w:val="NumberedPara"/>
      </w:pPr>
      <w:r w:rsidRPr="008A5A23">
        <w:lastRenderedPageBreak/>
        <w:t xml:space="preserve">The EIMT should be commensurate with the reliability required of each element and carried out in a manner, governed by arrangements and procedures, and applying codes and standards appropriate to the </w:t>
      </w:r>
      <w:r w:rsidRPr="002C6AC6">
        <w:t>NMACS</w:t>
      </w:r>
      <w:r w:rsidRPr="008A5A23">
        <w:t xml:space="preserve"> system or component. Such inspection should be of sufficient extent and frequency to give adequate confidence that degradation will be detected before loss of the </w:t>
      </w:r>
      <w:r w:rsidRPr="002C6AC6">
        <w:t>NMACS</w:t>
      </w:r>
      <w:r w:rsidRPr="008A5A23">
        <w:t xml:space="preserve"> function to ensure continuing quality and reliability. Accordingly, EIMT should prove the outcome of the complete system and the </w:t>
      </w:r>
      <w:r w:rsidRPr="002C6AC6">
        <w:t>NMACS</w:t>
      </w:r>
      <w:r w:rsidRPr="008A5A23">
        <w:t xml:space="preserve"> function of each functional group. </w:t>
      </w:r>
    </w:p>
    <w:p w14:paraId="5C57A49B" w14:textId="4652430D" w:rsidR="00D0257D" w:rsidRPr="008A5A23" w:rsidRDefault="00D0257D" w:rsidP="00CC342C">
      <w:pPr>
        <w:pStyle w:val="NumberedPara"/>
      </w:pPr>
      <w:r w:rsidRPr="008A5A23">
        <w:t xml:space="preserve">Where test equipment, or other engineered means, is used for EIMT </w:t>
      </w:r>
      <w:r w:rsidRPr="008A5A23">
        <w:br/>
      </w:r>
      <w:r w:rsidR="002F1DFD">
        <w:t>(for example,</w:t>
      </w:r>
      <w:r w:rsidRPr="008A5A23">
        <w:t xml:space="preserve"> for measurement equipment), the extent to which they reveal failures affecting </w:t>
      </w:r>
      <w:r w:rsidRPr="002C6AC6">
        <w:t>NMACS</w:t>
      </w:r>
      <w:r w:rsidRPr="008A5A23">
        <w:t xml:space="preserve"> functions should be justified. The test equipment, or other engineered means, should itself be tested at intervals sufficient to uphold the reliability claims of the equipment under test.</w:t>
      </w:r>
    </w:p>
    <w:p w14:paraId="2952A860" w14:textId="77777777" w:rsidR="00D0257D" w:rsidRPr="008A5A23" w:rsidRDefault="00D0257D" w:rsidP="00CC342C">
      <w:pPr>
        <w:pStyle w:val="NumberedPara"/>
      </w:pPr>
      <w:r w:rsidRPr="008A5A23">
        <w:t xml:space="preserve">EIMT is part of normal operations, and it should be possible to carry out these tests without any loss of any </w:t>
      </w:r>
      <w:r w:rsidRPr="002C6AC6">
        <w:t>NMACS</w:t>
      </w:r>
      <w:r w:rsidRPr="008A5A23">
        <w:t xml:space="preserve"> function. In other cases, the </w:t>
      </w:r>
      <w:r w:rsidRPr="002C6AC6">
        <w:t>operator’s</w:t>
      </w:r>
      <w:r w:rsidRPr="008A5A23">
        <w:t xml:space="preserve"> arrangements should justify that there will always be sufficient compensatory measures in place to ensure any risk of system/component failure is adequately mitigated. </w:t>
      </w:r>
    </w:p>
    <w:p w14:paraId="63122B16" w14:textId="77777777" w:rsidR="00D0257D" w:rsidRPr="008A5A23" w:rsidRDefault="00D0257D" w:rsidP="00CC342C">
      <w:pPr>
        <w:pStyle w:val="NumberedPara"/>
      </w:pPr>
      <w:r w:rsidRPr="008A5A23">
        <w:t>Where complete functional testing is claimed not to be appropriate, an equivalent means of functional proving should be adopted. In circumstances where this cannot be done, additional design measures should be incorporated to compensate for the deficiency, or it should be demonstrated that adequate long-term performance would be achieved without additional measures.</w:t>
      </w:r>
    </w:p>
    <w:p w14:paraId="4B0BDE62" w14:textId="77777777" w:rsidR="00D0257D" w:rsidRPr="008A5A23" w:rsidRDefault="00D0257D" w:rsidP="00CC342C">
      <w:pPr>
        <w:pStyle w:val="NumberedPara"/>
      </w:pPr>
      <w:r w:rsidRPr="008A5A23">
        <w:t xml:space="preserve">The continuing validity of such equipment qualification for </w:t>
      </w:r>
      <w:r w:rsidRPr="002C6AC6">
        <w:t>NMACS</w:t>
      </w:r>
      <w:r w:rsidRPr="008A5A23">
        <w:t xml:space="preserve"> structures, systems and components should not be unacceptably degraded by any modification or by the carrying out of any maintenance, inspection or testing activity. Furthermore, </w:t>
      </w:r>
      <w:r w:rsidRPr="002C6AC6">
        <w:t>NMACS</w:t>
      </w:r>
      <w:r w:rsidRPr="008A5A23">
        <w:t xml:space="preserve"> systems and components should be subject to extraordinary EIMT and/or re-validation after any event that might have challenged their reliability.</w:t>
      </w:r>
    </w:p>
    <w:p w14:paraId="215F24F4" w14:textId="77777777" w:rsidR="00D0257D" w:rsidRPr="008A5A23" w:rsidRDefault="00D0257D" w:rsidP="00D0257D">
      <w:pPr>
        <w:pStyle w:val="Heading3"/>
      </w:pPr>
      <w:r w:rsidRPr="008A5A23">
        <w:t>MACE 5.3 – Sustainability</w:t>
      </w:r>
      <w:r w:rsidRPr="008A5A23">
        <w:tab/>
      </w:r>
    </w:p>
    <w:tbl>
      <w:tblPr>
        <w:tblStyle w:val="ONRTable1"/>
        <w:tblW w:w="0" w:type="auto"/>
        <w:tblInd w:w="851" w:type="dxa"/>
        <w:tblLook w:val="04A0" w:firstRow="1" w:lastRow="0" w:firstColumn="1" w:lastColumn="0" w:noHBand="0" w:noVBand="1"/>
      </w:tblPr>
      <w:tblGrid>
        <w:gridCol w:w="3827"/>
        <w:gridCol w:w="2552"/>
        <w:gridCol w:w="1791"/>
      </w:tblGrid>
      <w:tr w:rsidR="00CE2B61" w:rsidRPr="00CE2B61" w14:paraId="49CAB94B" w14:textId="77777777" w:rsidTr="00CE2B61">
        <w:trPr>
          <w:cnfStyle w:val="100000000000" w:firstRow="1" w:lastRow="0" w:firstColumn="0" w:lastColumn="0" w:oddVBand="0" w:evenVBand="0" w:oddHBand="0" w:evenHBand="0" w:firstRowFirstColumn="0" w:firstRowLastColumn="0" w:lastRowFirstColumn="0" w:lastRowLastColumn="0"/>
        </w:trPr>
        <w:tc>
          <w:tcPr>
            <w:tcW w:w="3827" w:type="dxa"/>
          </w:tcPr>
          <w:p w14:paraId="5A1965D4" w14:textId="66533C58" w:rsidR="00D0257D" w:rsidRPr="00CE2B61" w:rsidRDefault="00D0257D" w:rsidP="006F586C">
            <w:pPr>
              <w:pStyle w:val="Paragraphtext"/>
              <w:spacing w:before="120"/>
            </w:pPr>
            <w:r w:rsidRPr="00CE2B61">
              <w:t xml:space="preserve">FSE 5 – Reliability, </w:t>
            </w:r>
            <w:r w:rsidR="00CE2B61" w:rsidRPr="00CE2B61">
              <w:t>r</w:t>
            </w:r>
            <w:r w:rsidRPr="00CE2B61">
              <w:t xml:space="preserve">esilience and </w:t>
            </w:r>
            <w:r w:rsidR="00CE2B61" w:rsidRPr="00CE2B61">
              <w:t>s</w:t>
            </w:r>
            <w:r w:rsidRPr="00CE2B61">
              <w:t>ustainability</w:t>
            </w:r>
          </w:p>
        </w:tc>
        <w:tc>
          <w:tcPr>
            <w:tcW w:w="2552" w:type="dxa"/>
          </w:tcPr>
          <w:p w14:paraId="1B6450E8" w14:textId="77777777" w:rsidR="00D0257D" w:rsidRPr="00CE2B61" w:rsidRDefault="00D0257D" w:rsidP="006F586C">
            <w:pPr>
              <w:pStyle w:val="Paragraphtext"/>
              <w:spacing w:before="120"/>
            </w:pPr>
            <w:r w:rsidRPr="00CE2B61">
              <w:t>Sustainability</w:t>
            </w:r>
          </w:p>
        </w:tc>
        <w:tc>
          <w:tcPr>
            <w:tcW w:w="1791" w:type="dxa"/>
          </w:tcPr>
          <w:p w14:paraId="7280946B" w14:textId="77777777" w:rsidR="00D0257D" w:rsidRPr="00CE2B61" w:rsidRDefault="00D0257D" w:rsidP="006F586C">
            <w:pPr>
              <w:pStyle w:val="Paragraphtext"/>
              <w:tabs>
                <w:tab w:val="left" w:pos="1504"/>
              </w:tabs>
              <w:spacing w:before="120"/>
            </w:pPr>
            <w:r w:rsidRPr="00CE2B61">
              <w:t>MACE 5.3</w:t>
            </w:r>
          </w:p>
        </w:tc>
      </w:tr>
      <w:tr w:rsidR="00D0257D" w:rsidRPr="008A5A23" w14:paraId="27094487" w14:textId="77777777" w:rsidTr="00CE2B61">
        <w:tc>
          <w:tcPr>
            <w:tcW w:w="8170" w:type="dxa"/>
            <w:gridSpan w:val="3"/>
          </w:tcPr>
          <w:p w14:paraId="013345CC" w14:textId="77777777" w:rsidR="00D0257D" w:rsidRPr="008A5A23" w:rsidRDefault="00D0257D" w:rsidP="006F586C">
            <w:pPr>
              <w:pStyle w:val="Paragraphtext"/>
              <w:spacing w:before="120"/>
              <w:rPr>
                <w:bCs/>
              </w:rPr>
            </w:pPr>
            <w:r w:rsidRPr="002C6AC6">
              <w:rPr>
                <w:bCs/>
              </w:rPr>
              <w:t>Each operator</w:t>
            </w:r>
            <w:r w:rsidRPr="008A5A23">
              <w:rPr>
                <w:bCs/>
              </w:rPr>
              <w:t xml:space="preserve"> should ensure that the constituent parts of its </w:t>
            </w:r>
            <w:r w:rsidRPr="002C6AC6">
              <w:rPr>
                <w:bCs/>
              </w:rPr>
              <w:t>NMACS</w:t>
            </w:r>
            <w:r w:rsidRPr="008A5A23">
              <w:rPr>
                <w:bCs/>
              </w:rPr>
              <w:t xml:space="preserve"> regime, including requisite SQEP staff, are sustained and supported over time to ensure it continues to achieve the required outcomes.</w:t>
            </w:r>
          </w:p>
        </w:tc>
      </w:tr>
    </w:tbl>
    <w:p w14:paraId="0E7371E9" w14:textId="77777777" w:rsidR="008F5941" w:rsidRDefault="008F5941" w:rsidP="00CC342C">
      <w:pPr>
        <w:pStyle w:val="NumberedPara"/>
        <w:sectPr w:rsidR="008F5941" w:rsidSect="00D0257D">
          <w:pgSz w:w="11906" w:h="16838"/>
          <w:pgMar w:top="1440" w:right="1440" w:bottom="1440" w:left="1440" w:header="708" w:footer="708" w:gutter="0"/>
          <w:cols w:space="708"/>
          <w:docGrid w:linePitch="360"/>
        </w:sectPr>
      </w:pPr>
    </w:p>
    <w:p w14:paraId="2996C956" w14:textId="1233ED57" w:rsidR="00D0257D" w:rsidRPr="008A5A23" w:rsidRDefault="00D0257D" w:rsidP="00CC342C">
      <w:pPr>
        <w:pStyle w:val="NumberedPara"/>
      </w:pPr>
      <w:r w:rsidRPr="008A5A23">
        <w:lastRenderedPageBreak/>
        <w:t xml:space="preserve">Senior managers within </w:t>
      </w:r>
      <w:r w:rsidRPr="002C6AC6">
        <w:t>operator</w:t>
      </w:r>
      <w:r w:rsidRPr="008A5A23">
        <w:t xml:space="preserve"> organisations should set priorities and identify the long-term financial resources needed </w:t>
      </w:r>
      <w:r w:rsidR="002F1DFD">
        <w:t>(for example,</w:t>
      </w:r>
      <w:r w:rsidRPr="008A5A23">
        <w:t xml:space="preserve"> for asset replacement) in addition to on-going operational expenditure related to issues such as training, configuration management, asset care and maintenance. Particular attention should be given to the retention of SQEP staff, and when necessary, recruitment of appropriate replacements for such. </w:t>
      </w:r>
    </w:p>
    <w:p w14:paraId="18B6A280" w14:textId="6BBC84E6" w:rsidR="00D0257D" w:rsidRPr="008A5A23" w:rsidRDefault="00D0257D" w:rsidP="00D0257D">
      <w:pPr>
        <w:pStyle w:val="Heading2"/>
      </w:pPr>
      <w:bookmarkStart w:id="31" w:name="_Toc94860799"/>
      <w:bookmarkStart w:id="32" w:name="_Ref189132256"/>
      <w:bookmarkStart w:id="33" w:name="_Ref189132632"/>
      <w:bookmarkStart w:id="34" w:name="_Toc236043940"/>
      <w:r w:rsidRPr="008A5A23">
        <w:t xml:space="preserve">FSE 6 – Measurement </w:t>
      </w:r>
      <w:r w:rsidR="00CE2B61">
        <w:t>p</w:t>
      </w:r>
      <w:r w:rsidRPr="008A5A23">
        <w:t xml:space="preserve">rogramme and </w:t>
      </w:r>
      <w:r w:rsidR="00CE2B61">
        <w:t>c</w:t>
      </w:r>
      <w:r w:rsidRPr="008A5A23">
        <w:t>ontrol</w:t>
      </w:r>
      <w:bookmarkEnd w:id="31"/>
      <w:bookmarkEnd w:id="32"/>
      <w:bookmarkEnd w:id="33"/>
      <w:bookmarkEnd w:id="34"/>
    </w:p>
    <w:tbl>
      <w:tblPr>
        <w:tblStyle w:val="ONRTable1"/>
        <w:tblW w:w="0" w:type="auto"/>
        <w:tblInd w:w="851" w:type="dxa"/>
        <w:tblLook w:val="04A0" w:firstRow="1" w:lastRow="0" w:firstColumn="1" w:lastColumn="0" w:noHBand="0" w:noVBand="1"/>
      </w:tblPr>
      <w:tblGrid>
        <w:gridCol w:w="1417"/>
        <w:gridCol w:w="4962"/>
        <w:gridCol w:w="1791"/>
      </w:tblGrid>
      <w:tr w:rsidR="00CE2B61" w:rsidRPr="00CE2B61" w14:paraId="30EC9AD9" w14:textId="77777777" w:rsidTr="008F5941">
        <w:trPr>
          <w:cnfStyle w:val="100000000000" w:firstRow="1" w:lastRow="0" w:firstColumn="0" w:lastColumn="0" w:oddVBand="0" w:evenVBand="0" w:oddHBand="0" w:evenHBand="0" w:firstRowFirstColumn="0" w:firstRowLastColumn="0" w:lastRowFirstColumn="0" w:lastRowLastColumn="0"/>
        </w:trPr>
        <w:tc>
          <w:tcPr>
            <w:tcW w:w="1417" w:type="dxa"/>
          </w:tcPr>
          <w:p w14:paraId="3184D7D0" w14:textId="150DE167" w:rsidR="00D0257D" w:rsidRPr="00CE2B61" w:rsidRDefault="008F5941" w:rsidP="006F586C">
            <w:pPr>
              <w:pStyle w:val="Paragraphtext"/>
              <w:spacing w:before="120"/>
              <w:rPr>
                <w:b w:val="0"/>
                <w:bCs/>
              </w:rPr>
            </w:pPr>
            <w:r>
              <w:rPr>
                <w:bCs/>
              </w:rPr>
              <w:t>FSE</w:t>
            </w:r>
          </w:p>
        </w:tc>
        <w:tc>
          <w:tcPr>
            <w:tcW w:w="4962" w:type="dxa"/>
          </w:tcPr>
          <w:p w14:paraId="50581772" w14:textId="7A5DDB5E" w:rsidR="00D0257D" w:rsidRPr="00CE2B61" w:rsidRDefault="00D0257D" w:rsidP="006F586C">
            <w:pPr>
              <w:pStyle w:val="Paragraphtext"/>
              <w:spacing w:before="120"/>
              <w:rPr>
                <w:b w:val="0"/>
                <w:bCs/>
              </w:rPr>
            </w:pPr>
            <w:r w:rsidRPr="00CE2B61">
              <w:rPr>
                <w:bCs/>
              </w:rPr>
              <w:t xml:space="preserve">Measurement </w:t>
            </w:r>
            <w:r w:rsidR="00CE2B61" w:rsidRPr="008F5941">
              <w:t>p</w:t>
            </w:r>
            <w:r w:rsidRPr="008F5941">
              <w:t>rogramme</w:t>
            </w:r>
            <w:r w:rsidRPr="00CE2B61">
              <w:rPr>
                <w:bCs/>
              </w:rPr>
              <w:t xml:space="preserve"> and </w:t>
            </w:r>
            <w:r w:rsidR="00CE2B61" w:rsidRPr="008F5941">
              <w:t>c</w:t>
            </w:r>
            <w:r w:rsidRPr="008F5941">
              <w:t>ontrol</w:t>
            </w:r>
          </w:p>
        </w:tc>
        <w:tc>
          <w:tcPr>
            <w:tcW w:w="1791" w:type="dxa"/>
          </w:tcPr>
          <w:p w14:paraId="5E88608B" w14:textId="77777777" w:rsidR="00D0257D" w:rsidRPr="00CE2B61" w:rsidRDefault="00D0257D" w:rsidP="006F586C">
            <w:pPr>
              <w:pStyle w:val="Paragraphtext"/>
              <w:spacing w:before="120"/>
              <w:rPr>
                <w:b w:val="0"/>
                <w:bCs/>
              </w:rPr>
            </w:pPr>
            <w:r w:rsidRPr="00CE2B61">
              <w:rPr>
                <w:bCs/>
              </w:rPr>
              <w:t>FSE 6</w:t>
            </w:r>
          </w:p>
        </w:tc>
      </w:tr>
      <w:tr w:rsidR="00D0257D" w:rsidRPr="008A5A23" w14:paraId="34BEE024" w14:textId="77777777" w:rsidTr="00CE2B61">
        <w:tc>
          <w:tcPr>
            <w:tcW w:w="8170" w:type="dxa"/>
            <w:gridSpan w:val="3"/>
          </w:tcPr>
          <w:p w14:paraId="7FFD5550" w14:textId="53F8D3DE" w:rsidR="00D0257D" w:rsidRPr="008A5A23" w:rsidRDefault="00D0257D" w:rsidP="006F586C">
            <w:pPr>
              <w:pStyle w:val="Paragraphtext"/>
              <w:spacing w:before="120"/>
            </w:pPr>
            <w:r w:rsidRPr="008A5A23">
              <w:t xml:space="preserve">Where measurements are performed, </w:t>
            </w:r>
            <w:r w:rsidRPr="002422E0">
              <w:t>operators</w:t>
            </w:r>
            <w:r w:rsidRPr="008A5A23">
              <w:t xml:space="preserve"> must</w:t>
            </w:r>
            <w:r w:rsidR="00D119E9">
              <w:t xml:space="preserve"> establish,</w:t>
            </w:r>
            <w:r w:rsidRPr="008A5A23">
              <w:t xml:space="preserve"> implement and maintain robust arrangements to ensure the appropriate performance of measurement systems that provide data for the purposes of </w:t>
            </w:r>
            <w:r w:rsidRPr="002422E0">
              <w:t>NMACS</w:t>
            </w:r>
            <w:r w:rsidRPr="008A5A23">
              <w:t>.</w:t>
            </w:r>
          </w:p>
        </w:tc>
      </w:tr>
    </w:tbl>
    <w:p w14:paraId="19A98525" w14:textId="18B5625C" w:rsidR="00D0257D" w:rsidRPr="008A5A23" w:rsidRDefault="00D0257D" w:rsidP="00CC342C">
      <w:pPr>
        <w:pStyle w:val="NumberedPara"/>
      </w:pPr>
      <w:r w:rsidRPr="008A5A23">
        <w:t xml:space="preserve">The measurement and accountancy systems of QNFs should comply with relevant good practice such as those set out in ISO standards e.g., ISO/IEC 17025:2017 </w:t>
      </w:r>
      <w:sdt>
        <w:sdtPr>
          <w:id w:val="-1064722605"/>
          <w:citation/>
        </w:sdtPr>
        <w:sdtEndPr/>
        <w:sdtContent>
          <w:r w:rsidRPr="008A5A23">
            <w:fldChar w:fldCharType="begin"/>
          </w:r>
          <w:r w:rsidR="008F5941">
            <w:instrText xml:space="preserve">CITATION ISO17 \l 2057 </w:instrText>
          </w:r>
          <w:r w:rsidRPr="008A5A23">
            <w:fldChar w:fldCharType="separate"/>
          </w:r>
          <w:r w:rsidR="008F5941">
            <w:rPr>
              <w:noProof/>
            </w:rPr>
            <w:t>[25]</w:t>
          </w:r>
          <w:r w:rsidRPr="008A5A23">
            <w:fldChar w:fldCharType="end"/>
          </w:r>
        </w:sdtContent>
      </w:sdt>
      <w:r w:rsidRPr="008A5A23">
        <w:t xml:space="preserve"> and ISO 10012:2003 </w:t>
      </w:r>
      <w:sdt>
        <w:sdtPr>
          <w:id w:val="1711989410"/>
          <w:citation/>
        </w:sdtPr>
        <w:sdtEndPr/>
        <w:sdtContent>
          <w:r w:rsidRPr="008A5A23">
            <w:fldChar w:fldCharType="begin"/>
          </w:r>
          <w:r w:rsidR="008F5941">
            <w:instrText xml:space="preserve">CITATION ISO03 \l 2057 </w:instrText>
          </w:r>
          <w:r w:rsidRPr="008A5A23">
            <w:fldChar w:fldCharType="separate"/>
          </w:r>
          <w:r w:rsidR="008F5941">
            <w:rPr>
              <w:noProof/>
            </w:rPr>
            <w:t>[26]</w:t>
          </w:r>
          <w:r w:rsidRPr="008A5A23">
            <w:fldChar w:fldCharType="end"/>
          </w:r>
        </w:sdtContent>
      </w:sdt>
      <w:r w:rsidRPr="008A5A23">
        <w:t xml:space="preserve">. This criterion also applies where accounting reports are based on calculations (i.e., burn-up declarations and </w:t>
      </w:r>
      <w:r w:rsidRPr="002422E0">
        <w:t>nuclear production</w:t>
      </w:r>
      <w:r w:rsidRPr="008A5A23">
        <w:t xml:space="preserve"> and loss in power reactors); this applies for the whole</w:t>
      </w:r>
      <w:r w:rsidR="008F5941">
        <w:t xml:space="preserve"> of</w:t>
      </w:r>
      <w:r w:rsidRPr="008A5A23">
        <w:t xml:space="preserve"> </w:t>
      </w:r>
      <w:r w:rsidR="008F5941">
        <w:fldChar w:fldCharType="begin"/>
      </w:r>
      <w:r w:rsidR="008F5941">
        <w:instrText xml:space="preserve"> REF _Ref189132256 \h </w:instrText>
      </w:r>
      <w:r w:rsidR="008F5941">
        <w:fldChar w:fldCharType="separate"/>
      </w:r>
      <w:r w:rsidR="008F5941" w:rsidRPr="008A5A23">
        <w:t xml:space="preserve">FSE 6 – Measurement </w:t>
      </w:r>
      <w:r w:rsidR="008F5941">
        <w:t>p</w:t>
      </w:r>
      <w:r w:rsidR="008F5941" w:rsidRPr="008A5A23">
        <w:t xml:space="preserve">rogramme and </w:t>
      </w:r>
      <w:r w:rsidR="008F5941">
        <w:t>c</w:t>
      </w:r>
      <w:r w:rsidR="008F5941" w:rsidRPr="008A5A23">
        <w:t>ontrol</w:t>
      </w:r>
      <w:r w:rsidR="008F5941">
        <w:fldChar w:fldCharType="end"/>
      </w:r>
      <w:r w:rsidRPr="008A5A23">
        <w:t>.</w:t>
      </w:r>
    </w:p>
    <w:p w14:paraId="17659B89" w14:textId="6821F4CC" w:rsidR="00D0257D" w:rsidRPr="008A5A23" w:rsidRDefault="00D0257D" w:rsidP="00CC342C">
      <w:pPr>
        <w:pStyle w:val="NumberedPara"/>
      </w:pPr>
      <w:r w:rsidRPr="008A5A23">
        <w:t xml:space="preserve">The quality of measurements from which nuclear material accountancy records are based should meet the latest </w:t>
      </w:r>
      <w:r w:rsidRPr="002422E0">
        <w:t>International Target Values (ITVs)</w:t>
      </w:r>
      <w:r w:rsidRPr="008A5A23">
        <w:t xml:space="preserve"> for Measurement Uncertainties in Safeguarding Nuclear Materials as published by the </w:t>
      </w:r>
      <w:r w:rsidRPr="002422E0">
        <w:t>IAEA</w:t>
      </w:r>
      <w:sdt>
        <w:sdtPr>
          <w:id w:val="-374466104"/>
          <w:citation/>
        </w:sdtPr>
        <w:sdtEndPr/>
        <w:sdtContent>
          <w:r w:rsidRPr="008A5A23">
            <w:fldChar w:fldCharType="begin"/>
          </w:r>
          <w:r w:rsidRPr="008A5A23">
            <w:rPr>
              <w:lang w:val="en-US"/>
            </w:rPr>
            <w:instrText xml:space="preserve"> CITATION IAE22 \l 1033 </w:instrText>
          </w:r>
          <w:r w:rsidRPr="008A5A23">
            <w:fldChar w:fldCharType="separate"/>
          </w:r>
          <w:r w:rsidR="00A12CD9">
            <w:rPr>
              <w:noProof/>
              <w:lang w:val="en-US"/>
            </w:rPr>
            <w:t xml:space="preserve"> </w:t>
          </w:r>
          <w:r w:rsidR="00A12CD9" w:rsidRPr="00A12CD9">
            <w:rPr>
              <w:noProof/>
              <w:lang w:val="en-US"/>
            </w:rPr>
            <w:t>[26]</w:t>
          </w:r>
          <w:r w:rsidRPr="008A5A23">
            <w:fldChar w:fldCharType="end"/>
          </w:r>
        </w:sdtContent>
      </w:sdt>
      <w:r w:rsidRPr="008A5A23">
        <w:t>.</w:t>
      </w:r>
    </w:p>
    <w:p w14:paraId="300C8800" w14:textId="77777777" w:rsidR="00D0257D" w:rsidRPr="008A5A23" w:rsidRDefault="00D0257D" w:rsidP="00CC342C">
      <w:pPr>
        <w:pStyle w:val="NumberedPara"/>
      </w:pPr>
      <w:r w:rsidRPr="008A5A23">
        <w:t xml:space="preserve">The implementation of an effective measurement system and an associated </w:t>
      </w:r>
      <w:r w:rsidRPr="002422E0">
        <w:t>measurement control programme</w:t>
      </w:r>
      <w:r w:rsidRPr="008A5A23">
        <w:t xml:space="preserve"> are crucial for achieving accurate and robust </w:t>
      </w:r>
      <w:r w:rsidRPr="002422E0">
        <w:t>NMACS</w:t>
      </w:r>
      <w:r w:rsidRPr="008A5A23">
        <w:t xml:space="preserve">. Aspects of the measurement system, and control programme that are likely to be important for achieving and maintaining accurate and robust </w:t>
      </w:r>
      <w:r w:rsidRPr="002422E0">
        <w:t>NMACS</w:t>
      </w:r>
      <w:r w:rsidRPr="008A5A23">
        <w:t xml:space="preserve"> are highlighted in individual sections of these expectations. These have not been written to be exhaustive. </w:t>
      </w:r>
    </w:p>
    <w:p w14:paraId="6BCA2870" w14:textId="77777777" w:rsidR="00D0257D" w:rsidRPr="008A5A23" w:rsidRDefault="00D0257D" w:rsidP="00CC342C">
      <w:pPr>
        <w:pStyle w:val="NumberedPara"/>
      </w:pPr>
      <w:r w:rsidRPr="002422E0">
        <w:t>Operators</w:t>
      </w:r>
      <w:r w:rsidRPr="008A5A23">
        <w:t xml:space="preserve"> should, where practicable and proportionate, ensure SQEP personnel are in place for the management of the </w:t>
      </w:r>
      <w:r w:rsidRPr="002422E0">
        <w:t>measurement control programme</w:t>
      </w:r>
      <w:r w:rsidRPr="008A5A23">
        <w:t xml:space="preserve"> who are ideally organisationally independent of those performing measurements and either directly responsible for or have oversight of:</w:t>
      </w:r>
    </w:p>
    <w:p w14:paraId="457E329E" w14:textId="77777777" w:rsidR="00D0257D" w:rsidRPr="008A5A23" w:rsidRDefault="00D0257D" w:rsidP="000E014B">
      <w:pPr>
        <w:pStyle w:val="NumList2"/>
        <w:numPr>
          <w:ilvl w:val="1"/>
          <w:numId w:val="41"/>
        </w:numPr>
        <w:ind w:left="1276"/>
      </w:pPr>
      <w:r w:rsidRPr="008A5A23">
        <w:t>measurement quality and authenticity.</w:t>
      </w:r>
    </w:p>
    <w:p w14:paraId="1568C0D3" w14:textId="77777777" w:rsidR="00D0257D" w:rsidRPr="008A5A23" w:rsidRDefault="00D0257D" w:rsidP="000E014B">
      <w:pPr>
        <w:pStyle w:val="NumList2"/>
        <w:numPr>
          <w:ilvl w:val="1"/>
          <w:numId w:val="41"/>
        </w:numPr>
        <w:ind w:left="1276"/>
      </w:pPr>
      <w:r w:rsidRPr="008A5A23">
        <w:t xml:space="preserve">measurement equipment performance, including that used during the </w:t>
      </w:r>
      <w:r w:rsidRPr="002422E0">
        <w:t>PIT</w:t>
      </w:r>
      <w:r w:rsidRPr="008A5A23">
        <w:t xml:space="preserve">. </w:t>
      </w:r>
    </w:p>
    <w:p w14:paraId="6EBA27EE" w14:textId="77777777" w:rsidR="00D0257D" w:rsidRPr="008A5A23" w:rsidRDefault="00D0257D" w:rsidP="000E014B">
      <w:pPr>
        <w:pStyle w:val="NumList2"/>
        <w:numPr>
          <w:ilvl w:val="1"/>
          <w:numId w:val="41"/>
        </w:numPr>
        <w:ind w:left="1276"/>
      </w:pPr>
      <w:r w:rsidRPr="008A5A23">
        <w:t xml:space="preserve">the planning, development, coordination, and administration of a </w:t>
      </w:r>
      <w:r w:rsidRPr="002422E0">
        <w:t>measurement control program</w:t>
      </w:r>
      <w:r w:rsidRPr="008A5A23">
        <w:t xml:space="preserve">. </w:t>
      </w:r>
    </w:p>
    <w:p w14:paraId="769AC806" w14:textId="77777777" w:rsidR="00D0257D" w:rsidRPr="008A5A23" w:rsidRDefault="00D0257D" w:rsidP="000E014B">
      <w:pPr>
        <w:pStyle w:val="NumList2"/>
        <w:numPr>
          <w:ilvl w:val="1"/>
          <w:numId w:val="41"/>
        </w:numPr>
        <w:ind w:left="1276"/>
      </w:pPr>
      <w:r w:rsidRPr="008A5A23">
        <w:lastRenderedPageBreak/>
        <w:t xml:space="preserve">the appropriate use of and traceability to reference standards. </w:t>
      </w:r>
    </w:p>
    <w:p w14:paraId="2AF8840B" w14:textId="77777777" w:rsidR="00D0257D" w:rsidRPr="008A5A23" w:rsidRDefault="00D0257D" w:rsidP="000E014B">
      <w:pPr>
        <w:pStyle w:val="NumList2"/>
        <w:numPr>
          <w:ilvl w:val="1"/>
          <w:numId w:val="41"/>
        </w:numPr>
        <w:ind w:left="1276"/>
      </w:pPr>
      <w:r w:rsidRPr="008A5A23">
        <w:t>the measurement resources (equipment, instruments and procedures used in performing a measurement).</w:t>
      </w:r>
    </w:p>
    <w:p w14:paraId="1AEE6933" w14:textId="77777777" w:rsidR="00D0257D" w:rsidRPr="008A5A23" w:rsidRDefault="00D0257D" w:rsidP="000E014B">
      <w:pPr>
        <w:pStyle w:val="NumList2"/>
        <w:numPr>
          <w:ilvl w:val="1"/>
          <w:numId w:val="41"/>
        </w:numPr>
        <w:ind w:left="1276"/>
      </w:pPr>
      <w:r w:rsidRPr="008A5A23">
        <w:t xml:space="preserve">hold up modelling and statistical handling of measurement errors. </w:t>
      </w:r>
    </w:p>
    <w:p w14:paraId="47467CC7" w14:textId="77777777" w:rsidR="00D0257D" w:rsidRPr="008A5A23" w:rsidRDefault="00D0257D" w:rsidP="000E014B">
      <w:pPr>
        <w:pStyle w:val="NumList2"/>
        <w:numPr>
          <w:ilvl w:val="1"/>
          <w:numId w:val="41"/>
        </w:numPr>
        <w:ind w:left="1276"/>
      </w:pPr>
      <w:r w:rsidRPr="008A5A23">
        <w:t>improvements to eliminate/minimise significant source</w:t>
      </w:r>
      <w:r>
        <w:t>s</w:t>
      </w:r>
      <w:r w:rsidRPr="008A5A23">
        <w:t xml:space="preserve"> of bias or improve measurement capability. </w:t>
      </w:r>
    </w:p>
    <w:p w14:paraId="762DC16C" w14:textId="77777777" w:rsidR="00D0257D" w:rsidRPr="008A5A23" w:rsidRDefault="00D0257D" w:rsidP="000E014B">
      <w:pPr>
        <w:pStyle w:val="NumList2"/>
        <w:numPr>
          <w:ilvl w:val="1"/>
          <w:numId w:val="41"/>
        </w:numPr>
        <w:ind w:left="1276"/>
      </w:pPr>
      <w:r w:rsidRPr="008A5A23">
        <w:t>measurement inconsistencies.</w:t>
      </w:r>
    </w:p>
    <w:p w14:paraId="546231FC" w14:textId="5B82BCB4" w:rsidR="00D0257D" w:rsidRPr="008A5A23" w:rsidRDefault="00D0257D" w:rsidP="00D0257D">
      <w:pPr>
        <w:pStyle w:val="Heading3"/>
      </w:pPr>
      <w:r w:rsidRPr="008A5A23">
        <w:t xml:space="preserve">MACE 6.1 – </w:t>
      </w:r>
      <w:r w:rsidRPr="002422E0">
        <w:t xml:space="preserve">Measurement </w:t>
      </w:r>
      <w:r w:rsidR="00CE2B61">
        <w:t>c</w:t>
      </w:r>
      <w:r w:rsidRPr="002422E0">
        <w:t xml:space="preserve">ontrol </w:t>
      </w:r>
      <w:r w:rsidR="00CE2B61">
        <w:t>p</w:t>
      </w:r>
      <w:r w:rsidRPr="002422E0">
        <w:t>rogramme</w:t>
      </w:r>
      <w:r w:rsidRPr="008A5A23">
        <w:tab/>
      </w:r>
    </w:p>
    <w:tbl>
      <w:tblPr>
        <w:tblStyle w:val="ONRTable1"/>
        <w:tblW w:w="0" w:type="auto"/>
        <w:tblInd w:w="851" w:type="dxa"/>
        <w:tblLook w:val="04A0" w:firstRow="1" w:lastRow="0" w:firstColumn="1" w:lastColumn="0" w:noHBand="0" w:noVBand="1"/>
      </w:tblPr>
      <w:tblGrid>
        <w:gridCol w:w="3969"/>
        <w:gridCol w:w="2835"/>
        <w:gridCol w:w="1371"/>
      </w:tblGrid>
      <w:tr w:rsidR="00CE2B61" w:rsidRPr="00CE2B61" w14:paraId="3A256D49" w14:textId="77777777" w:rsidTr="00CE2B61">
        <w:trPr>
          <w:cnfStyle w:val="100000000000" w:firstRow="1" w:lastRow="0" w:firstColumn="0" w:lastColumn="0" w:oddVBand="0" w:evenVBand="0" w:oddHBand="0" w:evenHBand="0" w:firstRowFirstColumn="0" w:firstRowLastColumn="0" w:lastRowFirstColumn="0" w:lastRowLastColumn="0"/>
        </w:trPr>
        <w:tc>
          <w:tcPr>
            <w:tcW w:w="3969" w:type="dxa"/>
          </w:tcPr>
          <w:p w14:paraId="56248429" w14:textId="0F306B38" w:rsidR="00D0257D" w:rsidRPr="00CE2B61" w:rsidRDefault="00D0257D" w:rsidP="006F586C">
            <w:pPr>
              <w:pStyle w:val="Paragraphtext"/>
              <w:spacing w:before="120"/>
            </w:pPr>
            <w:r w:rsidRPr="00CE2B61">
              <w:t xml:space="preserve">FSE 6 – Measurement </w:t>
            </w:r>
            <w:r w:rsidR="00CE2B61" w:rsidRPr="00CE2B61">
              <w:t>p</w:t>
            </w:r>
            <w:r w:rsidRPr="00CE2B61">
              <w:t xml:space="preserve">rogramme and </w:t>
            </w:r>
            <w:r w:rsidR="00CE2B61" w:rsidRPr="00CE2B61">
              <w:t>c</w:t>
            </w:r>
            <w:r w:rsidRPr="00CE2B61">
              <w:t>ontrol</w:t>
            </w:r>
          </w:p>
        </w:tc>
        <w:tc>
          <w:tcPr>
            <w:tcW w:w="2835" w:type="dxa"/>
          </w:tcPr>
          <w:p w14:paraId="51EEFD26" w14:textId="50CF2200" w:rsidR="00D0257D" w:rsidRPr="00CE2B61" w:rsidRDefault="00D0257D" w:rsidP="006F586C">
            <w:pPr>
              <w:pStyle w:val="Paragraphtext"/>
              <w:spacing w:before="120"/>
            </w:pPr>
            <w:r w:rsidRPr="00CE2B61">
              <w:t xml:space="preserve">Measurement </w:t>
            </w:r>
            <w:r w:rsidR="00CE2B61" w:rsidRPr="00CE2B61">
              <w:t>c</w:t>
            </w:r>
            <w:r w:rsidRPr="00CE2B61">
              <w:t xml:space="preserve">ontrol </w:t>
            </w:r>
            <w:r w:rsidR="00CE2B61" w:rsidRPr="00CE2B61">
              <w:t>p</w:t>
            </w:r>
            <w:r w:rsidRPr="00CE2B61">
              <w:t>rogramme</w:t>
            </w:r>
          </w:p>
        </w:tc>
        <w:tc>
          <w:tcPr>
            <w:tcW w:w="1371" w:type="dxa"/>
          </w:tcPr>
          <w:p w14:paraId="587275FE" w14:textId="77777777" w:rsidR="00D0257D" w:rsidRPr="00CE2B61" w:rsidRDefault="00D0257D" w:rsidP="006F586C">
            <w:pPr>
              <w:pStyle w:val="Paragraphtext"/>
              <w:tabs>
                <w:tab w:val="left" w:pos="1504"/>
              </w:tabs>
              <w:spacing w:before="120"/>
            </w:pPr>
            <w:r w:rsidRPr="00CE2B61">
              <w:t>MACE 6.1</w:t>
            </w:r>
          </w:p>
        </w:tc>
      </w:tr>
      <w:tr w:rsidR="00D0257D" w:rsidRPr="008A5A23" w14:paraId="16E70E7A" w14:textId="77777777" w:rsidTr="00CE2B61">
        <w:tc>
          <w:tcPr>
            <w:tcW w:w="8175" w:type="dxa"/>
            <w:gridSpan w:val="3"/>
          </w:tcPr>
          <w:p w14:paraId="48DE6575" w14:textId="77777777" w:rsidR="00D0257D" w:rsidRPr="008A5A23" w:rsidRDefault="00D0257D" w:rsidP="006F586C">
            <w:pPr>
              <w:pStyle w:val="Paragraphtext"/>
              <w:spacing w:before="120"/>
              <w:rPr>
                <w:bCs/>
              </w:rPr>
            </w:pPr>
            <w:r w:rsidRPr="008A5A23">
              <w:rPr>
                <w:bCs/>
              </w:rPr>
              <w:t xml:space="preserve">A system must be implemented for </w:t>
            </w:r>
            <w:r w:rsidRPr="002422E0">
              <w:rPr>
                <w:bCs/>
              </w:rPr>
              <w:t>accountancy areas</w:t>
            </w:r>
            <w:r w:rsidRPr="008A5A23">
              <w:rPr>
                <w:bCs/>
              </w:rPr>
              <w:t xml:space="preserve"> where QNM is processed, to ensure the effectiveness of measurement and analytical systems and the quality of resulting data that is generated for </w:t>
            </w:r>
            <w:r w:rsidRPr="002422E0">
              <w:rPr>
                <w:bCs/>
              </w:rPr>
              <w:t>NMACS</w:t>
            </w:r>
            <w:r w:rsidRPr="008A5A23">
              <w:rPr>
                <w:bCs/>
              </w:rPr>
              <w:t xml:space="preserve"> purposes.</w:t>
            </w:r>
          </w:p>
        </w:tc>
      </w:tr>
    </w:tbl>
    <w:p w14:paraId="3923110C" w14:textId="753F7EAD" w:rsidR="00D0257D" w:rsidRPr="008A5A23" w:rsidRDefault="00D0257D" w:rsidP="00CC342C">
      <w:pPr>
        <w:pStyle w:val="NumberedPara"/>
      </w:pPr>
      <w:r w:rsidRPr="008A5A23">
        <w:t xml:space="preserve">The </w:t>
      </w:r>
      <w:r w:rsidRPr="002422E0">
        <w:t>operator</w:t>
      </w:r>
      <w:r w:rsidRPr="008A5A23">
        <w:t xml:space="preserve"> must have arrangements and procedures in place for monitoring the validity of the measurement results to be used for nuclear material accountancy. The criteria to assess the results must be predetermined and statistical tools should be used where relevant and possible. The programme should include the regular use of certified reference material to demonstrate analytical and measurement performance, participation in inter-comparisons, replicate tests, and retesting. </w:t>
      </w:r>
      <w:r w:rsidR="00CE2B61">
        <w:br/>
      </w:r>
      <w:r w:rsidRPr="008A5A23">
        <w:t xml:space="preserve">The programme should be subject to periodic review and improvement. </w:t>
      </w:r>
    </w:p>
    <w:p w14:paraId="1151D214" w14:textId="77777777" w:rsidR="00D0257D" w:rsidRPr="008A5A23" w:rsidRDefault="00D0257D" w:rsidP="00CC342C">
      <w:pPr>
        <w:pStyle w:val="NumberedPara"/>
      </w:pPr>
      <w:r w:rsidRPr="002422E0">
        <w:t>Operators</w:t>
      </w:r>
      <w:r w:rsidRPr="008A5A23">
        <w:t xml:space="preserve"> must ensure the arrangements that comprise the </w:t>
      </w:r>
      <w:r w:rsidRPr="002422E0">
        <w:t>measurement control programme (MCP)</w:t>
      </w:r>
      <w:r w:rsidRPr="008A5A23">
        <w:t xml:space="preserve"> include a calibration and verification plan for instruments used in measurements for </w:t>
      </w:r>
      <w:r w:rsidRPr="002422E0">
        <w:t>NMACS</w:t>
      </w:r>
      <w:r w:rsidRPr="008A5A23">
        <w:t xml:space="preserve"> purposes. Verifications and calibrations should be performed according to arrangements and procedures in place to ensure metrological traceability. Calibration uncertainty should be estimated according to established methods, further considerations are outlined below:</w:t>
      </w:r>
    </w:p>
    <w:p w14:paraId="0AF4FF25" w14:textId="77777777" w:rsidR="00D0257D" w:rsidRPr="008A5A23" w:rsidRDefault="00D0257D" w:rsidP="000E014B">
      <w:pPr>
        <w:pStyle w:val="NumList2"/>
        <w:numPr>
          <w:ilvl w:val="1"/>
          <w:numId w:val="42"/>
        </w:numPr>
        <w:ind w:left="1276"/>
      </w:pPr>
      <w:r w:rsidRPr="008A5A23">
        <w:t xml:space="preserve">verification and calibration parameters should be stipulated in advance. </w:t>
      </w:r>
    </w:p>
    <w:p w14:paraId="73ECD28E" w14:textId="77777777" w:rsidR="00D0257D" w:rsidRPr="008A5A23" w:rsidRDefault="00D0257D" w:rsidP="000E014B">
      <w:pPr>
        <w:pStyle w:val="NumList2"/>
        <w:numPr>
          <w:ilvl w:val="1"/>
          <w:numId w:val="42"/>
        </w:numPr>
        <w:ind w:left="1276"/>
      </w:pPr>
      <w:r w:rsidRPr="008A5A23">
        <w:t>routine checks should be planned when needed.</w:t>
      </w:r>
    </w:p>
    <w:p w14:paraId="5F56808E" w14:textId="77777777" w:rsidR="00D0257D" w:rsidRPr="008A5A23" w:rsidRDefault="00D0257D" w:rsidP="000E014B">
      <w:pPr>
        <w:pStyle w:val="NumList2"/>
        <w:numPr>
          <w:ilvl w:val="1"/>
          <w:numId w:val="42"/>
        </w:numPr>
        <w:ind w:left="1276"/>
      </w:pPr>
      <w:r w:rsidRPr="008A5A23">
        <w:t xml:space="preserve">actions to resolve non-conformities should be included in the arrangements. </w:t>
      </w:r>
    </w:p>
    <w:p w14:paraId="148EA1E1" w14:textId="77777777" w:rsidR="00D0257D" w:rsidRPr="008A5A23" w:rsidRDefault="00D0257D" w:rsidP="000E014B">
      <w:pPr>
        <w:pStyle w:val="NumList2"/>
        <w:numPr>
          <w:ilvl w:val="1"/>
          <w:numId w:val="42"/>
        </w:numPr>
        <w:ind w:left="1276"/>
      </w:pPr>
      <w:r w:rsidRPr="008A5A23">
        <w:t>follow-up and history of every relevant instrument should be ensured by means of a records system.</w:t>
      </w:r>
    </w:p>
    <w:p w14:paraId="3EE4E37E" w14:textId="77777777" w:rsidR="00D0257D" w:rsidRPr="008A5A23" w:rsidRDefault="00D0257D" w:rsidP="00CC342C">
      <w:pPr>
        <w:pStyle w:val="NumberedPara"/>
      </w:pPr>
      <w:r w:rsidRPr="008A5A23">
        <w:lastRenderedPageBreak/>
        <w:t xml:space="preserve">The </w:t>
      </w:r>
      <w:r w:rsidRPr="002422E0">
        <w:t>MCP</w:t>
      </w:r>
      <w:r w:rsidRPr="008A5A23">
        <w:t xml:space="preserve"> should provide assurance that accountancy measurements or estimations are free from any significant measurement bias and that the measurement uncertainty is appropriately estimated. The </w:t>
      </w:r>
      <w:r w:rsidRPr="002422E0">
        <w:t>MCP</w:t>
      </w:r>
      <w:r w:rsidRPr="008A5A23">
        <w:t xml:space="preserve"> should include measures to ensure that factors influencing measurements are under control, considerations should include: </w:t>
      </w:r>
    </w:p>
    <w:p w14:paraId="6DF83FCC" w14:textId="77777777" w:rsidR="00D0257D" w:rsidRPr="008A5A23" w:rsidRDefault="00D0257D" w:rsidP="000E014B">
      <w:pPr>
        <w:pStyle w:val="NumList2"/>
        <w:numPr>
          <w:ilvl w:val="1"/>
          <w:numId w:val="43"/>
        </w:numPr>
        <w:ind w:left="1276"/>
      </w:pPr>
      <w:r w:rsidRPr="008A5A23">
        <w:t>instrumentation and equipment</w:t>
      </w:r>
    </w:p>
    <w:p w14:paraId="67B46BF2" w14:textId="77777777" w:rsidR="00D0257D" w:rsidRPr="008A5A23" w:rsidRDefault="00D0257D" w:rsidP="000E014B">
      <w:pPr>
        <w:pStyle w:val="NumList2"/>
        <w:numPr>
          <w:ilvl w:val="1"/>
          <w:numId w:val="43"/>
        </w:numPr>
        <w:ind w:left="1276"/>
      </w:pPr>
      <w:r w:rsidRPr="008A5A23">
        <w:t>external conditions</w:t>
      </w:r>
    </w:p>
    <w:p w14:paraId="0F9E000E" w14:textId="77777777" w:rsidR="00D0257D" w:rsidRPr="008A5A23" w:rsidRDefault="00D0257D" w:rsidP="000E014B">
      <w:pPr>
        <w:pStyle w:val="NumList2"/>
        <w:numPr>
          <w:ilvl w:val="1"/>
          <w:numId w:val="43"/>
        </w:numPr>
        <w:ind w:left="1276"/>
      </w:pPr>
      <w:r w:rsidRPr="008A5A23">
        <w:t>human errors</w:t>
      </w:r>
    </w:p>
    <w:p w14:paraId="3B74C418" w14:textId="77777777" w:rsidR="00D0257D" w:rsidRPr="008A5A23" w:rsidRDefault="00D0257D" w:rsidP="000E014B">
      <w:pPr>
        <w:pStyle w:val="NumList2"/>
        <w:numPr>
          <w:ilvl w:val="1"/>
          <w:numId w:val="43"/>
        </w:numPr>
        <w:ind w:left="1276"/>
      </w:pPr>
      <w:r w:rsidRPr="008A5A23">
        <w:t xml:space="preserve">measurement methods. </w:t>
      </w:r>
    </w:p>
    <w:p w14:paraId="0993B09A" w14:textId="77777777" w:rsidR="00D0257D" w:rsidRPr="008A5A23" w:rsidRDefault="00D0257D" w:rsidP="00CC342C">
      <w:pPr>
        <w:pStyle w:val="NumberedPara"/>
      </w:pPr>
      <w:r w:rsidRPr="008A5A23">
        <w:t>Estimation methods to quantify measurement uncertainties should be documented. They should include every component, which are of importance in each situation and should guarantee metrological traceability of measurements and calibrations.</w:t>
      </w:r>
    </w:p>
    <w:p w14:paraId="01EABC4C" w14:textId="77777777" w:rsidR="00D0257D" w:rsidRPr="008A5A23" w:rsidRDefault="00D0257D" w:rsidP="00CC342C">
      <w:pPr>
        <w:pStyle w:val="NumberedPara"/>
      </w:pPr>
      <w:r w:rsidRPr="008A5A23">
        <w:t xml:space="preserve">Provision should be made for the record keeping of all measurement activities performed. </w:t>
      </w:r>
      <w:r w:rsidRPr="002422E0">
        <w:t>Operators</w:t>
      </w:r>
      <w:r w:rsidRPr="008A5A23">
        <w:t xml:space="preserve"> should ensure that the implementation of a records management system enables the maintenance of a comprehensive record of measurement data. </w:t>
      </w:r>
    </w:p>
    <w:p w14:paraId="25465381" w14:textId="77777777" w:rsidR="00D0257D" w:rsidRPr="008A5A23" w:rsidRDefault="00D0257D" w:rsidP="00CC342C">
      <w:pPr>
        <w:pStyle w:val="NumberedPara"/>
      </w:pPr>
      <w:r w:rsidRPr="008A5A23">
        <w:t>Written measurement procedures should be in place for each of the measurement methods in use and should be known and understood by those performing measurements.</w:t>
      </w:r>
    </w:p>
    <w:p w14:paraId="15FE2F92" w14:textId="6BC8E93D" w:rsidR="00D0257D" w:rsidRPr="008A5A23" w:rsidRDefault="00D0257D" w:rsidP="00CC342C">
      <w:pPr>
        <w:pStyle w:val="NumberedPara"/>
      </w:pPr>
      <w:r w:rsidRPr="008A5A23">
        <w:t xml:space="preserve">A SQEP should be nominated as responsible for approving measurement results. </w:t>
      </w:r>
    </w:p>
    <w:p w14:paraId="5373A4E4" w14:textId="77777777" w:rsidR="00D0257D" w:rsidRPr="008A5A23" w:rsidRDefault="00D0257D" w:rsidP="00CC342C">
      <w:pPr>
        <w:pStyle w:val="NumberedPara"/>
      </w:pPr>
      <w:r w:rsidRPr="008A5A23">
        <w:t xml:space="preserve">Where QNM sampling is performed for </w:t>
      </w:r>
      <w:r w:rsidRPr="002422E0">
        <w:t>NMACS</w:t>
      </w:r>
      <w:r w:rsidRPr="008A5A23">
        <w:t xml:space="preserve"> purposes, a sampling plan should be in place and appropriate sampling procedures should be identified based on statistical considerations. Sampling and the sampling technique should be recorded appropriately. </w:t>
      </w:r>
    </w:p>
    <w:p w14:paraId="1689A927" w14:textId="77777777" w:rsidR="00D0257D" w:rsidRPr="008A5A23" w:rsidRDefault="00D0257D" w:rsidP="00CC342C">
      <w:pPr>
        <w:pStyle w:val="NumberedPara"/>
      </w:pPr>
      <w:r w:rsidRPr="008A5A23">
        <w:t xml:space="preserve">In cases where data provided for the purposes of </w:t>
      </w:r>
      <w:r w:rsidRPr="002422E0">
        <w:t>NMACS</w:t>
      </w:r>
      <w:r w:rsidRPr="008A5A23">
        <w:t xml:space="preserve"> is based on calculations that are not direct measurements, the values provided should be validated, traceable and approved. Similar requirements apply to </w:t>
      </w:r>
      <w:r w:rsidRPr="002422E0">
        <w:t>item</w:t>
      </w:r>
      <w:r w:rsidRPr="008A5A23">
        <w:t xml:space="preserve"> counting. The calculation method applied should be documented, technically justified, and validated with real data where possible. A nominated SQEP should approve the results and every activity should be recorded.</w:t>
      </w:r>
    </w:p>
    <w:p w14:paraId="48AB9379" w14:textId="77777777" w:rsidR="00E33EE0" w:rsidRDefault="00E33EE0" w:rsidP="00D0257D">
      <w:pPr>
        <w:pStyle w:val="Heading3"/>
        <w:sectPr w:rsidR="00E33EE0" w:rsidSect="00D0257D">
          <w:pgSz w:w="11906" w:h="16838"/>
          <w:pgMar w:top="1440" w:right="1440" w:bottom="1440" w:left="1440" w:header="708" w:footer="708" w:gutter="0"/>
          <w:cols w:space="708"/>
          <w:docGrid w:linePitch="360"/>
        </w:sectPr>
      </w:pPr>
    </w:p>
    <w:p w14:paraId="20ABAA15" w14:textId="39EDF9C4" w:rsidR="00D0257D" w:rsidRPr="008A5A23" w:rsidRDefault="00D0257D" w:rsidP="00D0257D">
      <w:pPr>
        <w:pStyle w:val="Heading3"/>
      </w:pPr>
      <w:r w:rsidRPr="008A5A23">
        <w:lastRenderedPageBreak/>
        <w:t xml:space="preserve">MACE 6.2 – Traceability and </w:t>
      </w:r>
      <w:r w:rsidR="00CE2B61">
        <w:t>v</w:t>
      </w:r>
      <w:r w:rsidRPr="008A5A23">
        <w:t>alidation</w:t>
      </w:r>
    </w:p>
    <w:tbl>
      <w:tblPr>
        <w:tblStyle w:val="ONRTable1"/>
        <w:tblW w:w="0" w:type="auto"/>
        <w:tblInd w:w="851" w:type="dxa"/>
        <w:tblLook w:val="04A0" w:firstRow="1" w:lastRow="0" w:firstColumn="1" w:lastColumn="0" w:noHBand="0" w:noVBand="1"/>
      </w:tblPr>
      <w:tblGrid>
        <w:gridCol w:w="3260"/>
        <w:gridCol w:w="3402"/>
        <w:gridCol w:w="1513"/>
      </w:tblGrid>
      <w:tr w:rsidR="00CE2B61" w:rsidRPr="00CE2B61" w14:paraId="05FCE2CD" w14:textId="77777777" w:rsidTr="00CE2B61">
        <w:trPr>
          <w:cnfStyle w:val="100000000000" w:firstRow="1" w:lastRow="0" w:firstColumn="0" w:lastColumn="0" w:oddVBand="0" w:evenVBand="0" w:oddHBand="0" w:evenHBand="0" w:firstRowFirstColumn="0" w:firstRowLastColumn="0" w:lastRowFirstColumn="0" w:lastRowLastColumn="0"/>
        </w:trPr>
        <w:tc>
          <w:tcPr>
            <w:tcW w:w="3260" w:type="dxa"/>
          </w:tcPr>
          <w:p w14:paraId="74A8BB8C" w14:textId="791E99A6" w:rsidR="00D0257D" w:rsidRPr="00CE2B61" w:rsidRDefault="00D0257D" w:rsidP="006F586C">
            <w:pPr>
              <w:pStyle w:val="Paragraphtext"/>
              <w:spacing w:before="120"/>
            </w:pPr>
            <w:r w:rsidRPr="00CE2B61">
              <w:t xml:space="preserve">FSE 6 – Measurement </w:t>
            </w:r>
            <w:r w:rsidR="00CE2B61" w:rsidRPr="00CE2B61">
              <w:t>p</w:t>
            </w:r>
            <w:r w:rsidRPr="00CE2B61">
              <w:t xml:space="preserve">rogramme and </w:t>
            </w:r>
            <w:r w:rsidR="00CE2B61" w:rsidRPr="00CE2B61">
              <w:t>c</w:t>
            </w:r>
            <w:r w:rsidRPr="00CE2B61">
              <w:t>ontrol</w:t>
            </w:r>
          </w:p>
        </w:tc>
        <w:tc>
          <w:tcPr>
            <w:tcW w:w="3402" w:type="dxa"/>
          </w:tcPr>
          <w:p w14:paraId="082FD47C" w14:textId="306C1A79" w:rsidR="00D0257D" w:rsidRPr="00CE2B61" w:rsidRDefault="00D0257D" w:rsidP="006F586C">
            <w:pPr>
              <w:pStyle w:val="Paragraphtext"/>
              <w:spacing w:before="120"/>
            </w:pPr>
            <w:r w:rsidRPr="00CE2B61">
              <w:t xml:space="preserve">Traceability and </w:t>
            </w:r>
            <w:r w:rsidR="00CE2B61" w:rsidRPr="00CE2B61">
              <w:t>v</w:t>
            </w:r>
            <w:r w:rsidRPr="00CE2B61">
              <w:t>alidation</w:t>
            </w:r>
          </w:p>
        </w:tc>
        <w:tc>
          <w:tcPr>
            <w:tcW w:w="1513" w:type="dxa"/>
          </w:tcPr>
          <w:p w14:paraId="2DF75ECE" w14:textId="77777777" w:rsidR="00D0257D" w:rsidRPr="00CE2B61" w:rsidRDefault="00D0257D" w:rsidP="006F586C">
            <w:pPr>
              <w:pStyle w:val="Paragraphtext"/>
              <w:tabs>
                <w:tab w:val="left" w:pos="1504"/>
              </w:tabs>
              <w:spacing w:before="120"/>
            </w:pPr>
            <w:r w:rsidRPr="00CE2B61">
              <w:t>MACE 6.2</w:t>
            </w:r>
          </w:p>
        </w:tc>
      </w:tr>
      <w:tr w:rsidR="00D0257D" w:rsidRPr="008A5A23" w14:paraId="6EF8DBB1" w14:textId="77777777" w:rsidTr="00CE2B61">
        <w:tc>
          <w:tcPr>
            <w:tcW w:w="8175" w:type="dxa"/>
            <w:gridSpan w:val="3"/>
          </w:tcPr>
          <w:p w14:paraId="51957D68" w14:textId="77777777" w:rsidR="00D0257D" w:rsidRPr="008A5A23" w:rsidRDefault="00D0257D" w:rsidP="006F586C">
            <w:pPr>
              <w:pStyle w:val="Paragraphtext"/>
              <w:spacing w:before="120"/>
              <w:rPr>
                <w:bCs/>
              </w:rPr>
            </w:pPr>
            <w:r w:rsidRPr="008A5A23">
              <w:rPr>
                <w:bCs/>
              </w:rPr>
              <w:t xml:space="preserve">Measurements performed for the purposes of </w:t>
            </w:r>
            <w:r w:rsidRPr="002422E0">
              <w:rPr>
                <w:bCs/>
              </w:rPr>
              <w:t>NMACS</w:t>
            </w:r>
            <w:r w:rsidRPr="008A5A23">
              <w:rPr>
                <w:bCs/>
              </w:rPr>
              <w:t xml:space="preserve"> must be conducted to have traceability and should be validated appropriately.</w:t>
            </w:r>
          </w:p>
        </w:tc>
      </w:tr>
    </w:tbl>
    <w:p w14:paraId="5C10F821" w14:textId="77777777" w:rsidR="00D0257D" w:rsidRPr="008A5A23" w:rsidRDefault="00D0257D" w:rsidP="00CC342C">
      <w:pPr>
        <w:pStyle w:val="NumberedPara"/>
      </w:pPr>
      <w:r w:rsidRPr="008A5A23">
        <w:t>Records of every measurement related activity should be signed and dated, and should show exactly how, whom by, when, the equipment used, and under what conditions the measurement was made. Templates for records should consider this criterion and a system to archive records should be documented and implemented.</w:t>
      </w:r>
    </w:p>
    <w:p w14:paraId="120BFA4F" w14:textId="4E45EBE3" w:rsidR="00D0257D" w:rsidRPr="002422E0" w:rsidRDefault="00D0257D" w:rsidP="00CC342C">
      <w:pPr>
        <w:pStyle w:val="NumberedPara"/>
      </w:pPr>
      <w:r w:rsidRPr="008A5A23">
        <w:t>Measurement results must be traceable to units of the international system, when possible, by means of traceable calibrations. For the purposes of this document, traceability should be read as metrological traceability as it is defined in International Vocabulary of Metrology (VIM), ‘property of a measurement result whereby the result can be related to a stated reference through a documented unbroken chain of calibrations, each contributing to the measurement uncertainty’</w:t>
      </w:r>
      <w:r w:rsidR="00E33EE0" w:rsidRPr="00E33EE0">
        <w:t xml:space="preserve"> </w:t>
      </w:r>
      <w:sdt>
        <w:sdtPr>
          <w:id w:val="-800451273"/>
          <w:citation/>
        </w:sdtPr>
        <w:sdtEndPr/>
        <w:sdtContent>
          <w:r w:rsidR="00E33EE0" w:rsidRPr="008A5A23">
            <w:fldChar w:fldCharType="begin"/>
          </w:r>
          <w:r w:rsidR="00E33EE0">
            <w:instrText xml:space="preserve">CITATION JCG08 \l 2057 </w:instrText>
          </w:r>
          <w:r w:rsidR="00E33EE0" w:rsidRPr="008A5A23">
            <w:fldChar w:fldCharType="separate"/>
          </w:r>
          <w:r w:rsidR="00E33EE0">
            <w:rPr>
              <w:noProof/>
            </w:rPr>
            <w:t>[28]</w:t>
          </w:r>
          <w:r w:rsidR="00E33EE0" w:rsidRPr="008A5A23">
            <w:fldChar w:fldCharType="end"/>
          </w:r>
        </w:sdtContent>
      </w:sdt>
      <w:r w:rsidRPr="008A5A23">
        <w:t>.</w:t>
      </w:r>
      <w:r w:rsidRPr="002422E0">
        <w:t xml:space="preserve"> </w:t>
      </w:r>
    </w:p>
    <w:p w14:paraId="708E66E3" w14:textId="4DC2067F" w:rsidR="00D0257D" w:rsidRPr="008A5A23" w:rsidRDefault="00D0257D" w:rsidP="00CC342C">
      <w:pPr>
        <w:pStyle w:val="NumberedPara"/>
      </w:pPr>
      <w:r w:rsidRPr="008A5A23">
        <w:t xml:space="preserve">The measurement methods and techniques used for </w:t>
      </w:r>
      <w:r w:rsidRPr="002422E0">
        <w:t>NMACS</w:t>
      </w:r>
      <w:r w:rsidRPr="008A5A23">
        <w:t xml:space="preserve"> purposes should be subject to appropriate validation. Measurement methods completely covered by recognised international standards or normative documents (</w:t>
      </w:r>
      <w:r w:rsidR="00E33EE0">
        <w:t xml:space="preserve">i.e., </w:t>
      </w:r>
      <w:r w:rsidRPr="008A5A23">
        <w:t xml:space="preserve">ISO standards, </w:t>
      </w:r>
      <w:r w:rsidR="00E33EE0">
        <w:t>E</w:t>
      </w:r>
      <w:r w:rsidR="00E33EE0" w:rsidRPr="008A5A23">
        <w:t>uropean</w:t>
      </w:r>
      <w:r w:rsidRPr="008A5A23">
        <w:t xml:space="preserve"> standards, International Organization of Legal Metrology (OIML) </w:t>
      </w:r>
      <w:r w:rsidR="00E33EE0">
        <w:t>r</w:t>
      </w:r>
      <w:r w:rsidRPr="008A5A23">
        <w:t xml:space="preserve">ecommendations) do not need to be validated (this does not imply that metrological validation should not be performed). Any other method should be validated according to predetermined performance criteria. </w:t>
      </w:r>
      <w:r w:rsidRPr="002422E0">
        <w:t>Operators</w:t>
      </w:r>
      <w:r w:rsidRPr="008A5A23">
        <w:t xml:space="preserve"> should document and record each validation study. In the case of nuclear power reactors, the calculation codes for the burn-up and </w:t>
      </w:r>
      <w:r w:rsidRPr="002422E0">
        <w:t>nuclear production</w:t>
      </w:r>
      <w:r w:rsidRPr="008A5A23">
        <w:t>/</w:t>
      </w:r>
      <w:r w:rsidRPr="002422E0">
        <w:t>loss</w:t>
      </w:r>
      <w:r w:rsidRPr="008A5A23">
        <w:t xml:space="preserve"> are considered as validated by the provider. It should be ensured that the code is used under the conditions allowed by the validation and using the correct data.</w:t>
      </w:r>
    </w:p>
    <w:p w14:paraId="220E0987" w14:textId="77777777" w:rsidR="00D0257D" w:rsidRPr="008A5A23" w:rsidRDefault="00D0257D" w:rsidP="00CC342C">
      <w:pPr>
        <w:pStyle w:val="NumberedPara"/>
      </w:pPr>
      <w:r w:rsidRPr="008A5A23">
        <w:t xml:space="preserve">Measurement techniques employed for the purposes of the </w:t>
      </w:r>
      <w:r w:rsidRPr="002422E0">
        <w:t>NMACS</w:t>
      </w:r>
      <w:r w:rsidRPr="008A5A23">
        <w:t xml:space="preserve"> system should:</w:t>
      </w:r>
    </w:p>
    <w:p w14:paraId="0F904BA6" w14:textId="77777777" w:rsidR="00D0257D" w:rsidRPr="008A5A23" w:rsidRDefault="00D0257D" w:rsidP="000E014B">
      <w:pPr>
        <w:pStyle w:val="NumList2"/>
        <w:numPr>
          <w:ilvl w:val="1"/>
          <w:numId w:val="44"/>
        </w:numPr>
        <w:ind w:left="1276"/>
      </w:pPr>
      <w:r w:rsidRPr="008A5A23">
        <w:t xml:space="preserve">be appropriately identified, in </w:t>
      </w:r>
      <w:r w:rsidRPr="002422E0">
        <w:t>NMACS</w:t>
      </w:r>
      <w:r w:rsidRPr="008A5A23">
        <w:t xml:space="preserve"> arrangements and procedures; and</w:t>
      </w:r>
    </w:p>
    <w:p w14:paraId="2DB2DD59" w14:textId="77777777" w:rsidR="00D0257D" w:rsidRPr="008A5A23" w:rsidRDefault="00D0257D" w:rsidP="000E014B">
      <w:pPr>
        <w:pStyle w:val="NumList2"/>
        <w:numPr>
          <w:ilvl w:val="1"/>
          <w:numId w:val="44"/>
        </w:numPr>
        <w:ind w:left="1276"/>
      </w:pPr>
      <w:r w:rsidRPr="008A5A23">
        <w:t>be calibrated, maintained, and used to provide accurate data in line with the prevailing measurement standards.</w:t>
      </w:r>
    </w:p>
    <w:p w14:paraId="24DA067E" w14:textId="31890EC8" w:rsidR="00D0257D" w:rsidRPr="008A5A23" w:rsidRDefault="00D0257D" w:rsidP="00D0257D">
      <w:pPr>
        <w:pStyle w:val="Heading3"/>
      </w:pPr>
      <w:r w:rsidRPr="008A5A23">
        <w:lastRenderedPageBreak/>
        <w:t xml:space="preserve">MACE 6.3 – Precision and </w:t>
      </w:r>
      <w:r w:rsidR="00CE2B61">
        <w:t>a</w:t>
      </w:r>
      <w:r w:rsidRPr="008A5A23">
        <w:t>ccuracy</w:t>
      </w:r>
      <w:r w:rsidRPr="008A5A23">
        <w:tab/>
      </w:r>
    </w:p>
    <w:tbl>
      <w:tblPr>
        <w:tblStyle w:val="ONRTable1"/>
        <w:tblW w:w="0" w:type="auto"/>
        <w:tblInd w:w="851" w:type="dxa"/>
        <w:tblLook w:val="04A0" w:firstRow="1" w:lastRow="0" w:firstColumn="1" w:lastColumn="0" w:noHBand="0" w:noVBand="1"/>
      </w:tblPr>
      <w:tblGrid>
        <w:gridCol w:w="3118"/>
        <w:gridCol w:w="3544"/>
        <w:gridCol w:w="1513"/>
      </w:tblGrid>
      <w:tr w:rsidR="00CE2B61" w:rsidRPr="00CE2B61" w14:paraId="19E1F38F" w14:textId="77777777" w:rsidTr="00CE2B61">
        <w:trPr>
          <w:cnfStyle w:val="100000000000" w:firstRow="1" w:lastRow="0" w:firstColumn="0" w:lastColumn="0" w:oddVBand="0" w:evenVBand="0" w:oddHBand="0" w:evenHBand="0" w:firstRowFirstColumn="0" w:firstRowLastColumn="0" w:lastRowFirstColumn="0" w:lastRowLastColumn="0"/>
        </w:trPr>
        <w:tc>
          <w:tcPr>
            <w:tcW w:w="3118" w:type="dxa"/>
          </w:tcPr>
          <w:p w14:paraId="5B37C618" w14:textId="7CACD13A" w:rsidR="00D0257D" w:rsidRPr="00CE2B61" w:rsidRDefault="00D0257D" w:rsidP="006F586C">
            <w:pPr>
              <w:pStyle w:val="Paragraphtext"/>
              <w:spacing w:before="120"/>
            </w:pPr>
            <w:r w:rsidRPr="00CE2B61">
              <w:t xml:space="preserve">FSE 6 – Measurement </w:t>
            </w:r>
            <w:r w:rsidR="00CE2B61" w:rsidRPr="00CE2B61">
              <w:t>p</w:t>
            </w:r>
            <w:r w:rsidRPr="00CE2B61">
              <w:t xml:space="preserve">rogramme and </w:t>
            </w:r>
            <w:r w:rsidR="00CE2B61" w:rsidRPr="00CE2B61">
              <w:t>c</w:t>
            </w:r>
            <w:r w:rsidRPr="00CE2B61">
              <w:t>ontrol</w:t>
            </w:r>
          </w:p>
        </w:tc>
        <w:tc>
          <w:tcPr>
            <w:tcW w:w="3544" w:type="dxa"/>
          </w:tcPr>
          <w:p w14:paraId="05B77B03" w14:textId="5A8724E9" w:rsidR="00D0257D" w:rsidRPr="00CE2B61" w:rsidRDefault="00D0257D" w:rsidP="006F586C">
            <w:pPr>
              <w:pStyle w:val="Paragraphtext"/>
              <w:spacing w:before="120"/>
            </w:pPr>
            <w:r w:rsidRPr="00CE2B61">
              <w:t xml:space="preserve">Precision and </w:t>
            </w:r>
            <w:r w:rsidR="00CE2B61" w:rsidRPr="00CE2B61">
              <w:t>a</w:t>
            </w:r>
            <w:r w:rsidRPr="00CE2B61">
              <w:t>ccuracy</w:t>
            </w:r>
            <w:r w:rsidRPr="00CE2B61">
              <w:tab/>
            </w:r>
          </w:p>
        </w:tc>
        <w:tc>
          <w:tcPr>
            <w:tcW w:w="1513" w:type="dxa"/>
          </w:tcPr>
          <w:p w14:paraId="6AF6D1F7" w14:textId="77777777" w:rsidR="00D0257D" w:rsidRPr="00CE2B61" w:rsidRDefault="00D0257D" w:rsidP="006F586C">
            <w:pPr>
              <w:pStyle w:val="Paragraphtext"/>
              <w:tabs>
                <w:tab w:val="left" w:pos="1504"/>
              </w:tabs>
              <w:spacing w:before="120"/>
            </w:pPr>
            <w:r w:rsidRPr="00CE2B61">
              <w:t>MACE 6.3</w:t>
            </w:r>
          </w:p>
        </w:tc>
      </w:tr>
      <w:tr w:rsidR="00D0257D" w:rsidRPr="008A5A23" w14:paraId="78126570" w14:textId="77777777" w:rsidTr="00CE2B61">
        <w:tc>
          <w:tcPr>
            <w:tcW w:w="8175" w:type="dxa"/>
            <w:gridSpan w:val="3"/>
          </w:tcPr>
          <w:p w14:paraId="0C496E1F" w14:textId="77777777" w:rsidR="00D0257D" w:rsidRPr="008A5A23" w:rsidRDefault="00D0257D" w:rsidP="006F586C">
            <w:pPr>
              <w:pStyle w:val="Paragraphtext"/>
              <w:spacing w:before="120"/>
              <w:rPr>
                <w:bCs/>
              </w:rPr>
            </w:pPr>
            <w:r w:rsidRPr="008A5A23">
              <w:rPr>
                <w:bCs/>
              </w:rPr>
              <w:t xml:space="preserve">Where measurements are performed for the purposes of </w:t>
            </w:r>
            <w:r w:rsidRPr="002422E0">
              <w:rPr>
                <w:bCs/>
              </w:rPr>
              <w:t>NMACS</w:t>
            </w:r>
            <w:r w:rsidRPr="008A5A23">
              <w:rPr>
                <w:bCs/>
              </w:rPr>
              <w:t>, a programme must be established and documented for providing sufficiently accurate and precise quantification and characterisation of the QNM subject to measurement.</w:t>
            </w:r>
          </w:p>
        </w:tc>
      </w:tr>
    </w:tbl>
    <w:p w14:paraId="74CA7325" w14:textId="4761E269" w:rsidR="00D0257D" w:rsidRPr="008A5A23" w:rsidRDefault="00D0257D" w:rsidP="00CC342C">
      <w:pPr>
        <w:pStyle w:val="NumberedPara"/>
      </w:pPr>
      <w:r w:rsidRPr="008A5A23">
        <w:t xml:space="preserve">This should, where appropriate, be done according to the </w:t>
      </w:r>
      <w:r w:rsidR="00B549E3">
        <w:t>‘</w:t>
      </w:r>
      <w:r w:rsidRPr="008A5A23">
        <w:t>Guide to the expression of uncertainty in measurement</w:t>
      </w:r>
      <w:r w:rsidR="00B549E3">
        <w:t>’</w:t>
      </w:r>
      <w:r w:rsidRPr="008A5A23">
        <w:t xml:space="preserve"> (GUM) </w:t>
      </w:r>
      <w:sdt>
        <w:sdtPr>
          <w:id w:val="-1392496669"/>
          <w:citation/>
        </w:sdtPr>
        <w:sdtEndPr/>
        <w:sdtContent>
          <w:r w:rsidRPr="008A5A23">
            <w:fldChar w:fldCharType="begin"/>
          </w:r>
          <w:r w:rsidR="00B549E3">
            <w:instrText xml:space="preserve">CITATION JCG081 \l 2057 </w:instrText>
          </w:r>
          <w:r w:rsidRPr="008A5A23">
            <w:fldChar w:fldCharType="separate"/>
          </w:r>
          <w:r w:rsidR="00B549E3">
            <w:rPr>
              <w:noProof/>
            </w:rPr>
            <w:t>[29]</w:t>
          </w:r>
          <w:r w:rsidRPr="008A5A23">
            <w:fldChar w:fldCharType="end"/>
          </w:r>
        </w:sdtContent>
      </w:sdt>
      <w:r w:rsidRPr="008A5A23">
        <w:t>. Limits on uncertainty should be pre-stated and should be assessed not only during validation etc. but also on a regular basis for every measurement based on regular validation and calibration of the measurement system involved.</w:t>
      </w:r>
    </w:p>
    <w:p w14:paraId="15B03D38" w14:textId="73D971B9" w:rsidR="00D0257D" w:rsidRPr="008A5A23" w:rsidRDefault="00D0257D" w:rsidP="00D0257D">
      <w:pPr>
        <w:pStyle w:val="Heading2"/>
      </w:pPr>
      <w:bookmarkStart w:id="35" w:name="_Toc94860800"/>
      <w:bookmarkStart w:id="36" w:name="_Toc236043941"/>
      <w:r w:rsidRPr="008A5A23">
        <w:t xml:space="preserve">FSE 7 – Nuclear </w:t>
      </w:r>
      <w:r w:rsidR="00CE2B61">
        <w:t>m</w:t>
      </w:r>
      <w:r w:rsidRPr="008A5A23">
        <w:t xml:space="preserve">aterial </w:t>
      </w:r>
      <w:r w:rsidR="00CE2B61">
        <w:t>t</w:t>
      </w:r>
      <w:r w:rsidRPr="008A5A23">
        <w:t>racking</w:t>
      </w:r>
      <w:bookmarkEnd w:id="35"/>
      <w:bookmarkEnd w:id="36"/>
    </w:p>
    <w:tbl>
      <w:tblPr>
        <w:tblStyle w:val="ONRTable1"/>
        <w:tblW w:w="0" w:type="auto"/>
        <w:tblInd w:w="851" w:type="dxa"/>
        <w:tblLook w:val="04A0" w:firstRow="1" w:lastRow="0" w:firstColumn="1" w:lastColumn="0" w:noHBand="0" w:noVBand="1"/>
      </w:tblPr>
      <w:tblGrid>
        <w:gridCol w:w="2410"/>
        <w:gridCol w:w="4252"/>
        <w:gridCol w:w="1508"/>
      </w:tblGrid>
      <w:tr w:rsidR="00CE2B61" w:rsidRPr="00CE2B61" w14:paraId="0143DF14" w14:textId="77777777" w:rsidTr="00B549E3">
        <w:trPr>
          <w:cnfStyle w:val="100000000000" w:firstRow="1" w:lastRow="0" w:firstColumn="0" w:lastColumn="0" w:oddVBand="0" w:evenVBand="0" w:oddHBand="0" w:evenHBand="0" w:firstRowFirstColumn="0" w:firstRowLastColumn="0" w:lastRowFirstColumn="0" w:lastRowLastColumn="0"/>
        </w:trPr>
        <w:tc>
          <w:tcPr>
            <w:tcW w:w="2410" w:type="dxa"/>
          </w:tcPr>
          <w:p w14:paraId="25293AAD" w14:textId="3B21CDFE" w:rsidR="00D0257D" w:rsidRPr="00CE2B61" w:rsidRDefault="00B549E3" w:rsidP="006F586C">
            <w:pPr>
              <w:pStyle w:val="Paragraphtext"/>
              <w:spacing w:before="120"/>
              <w:rPr>
                <w:b w:val="0"/>
                <w:bCs/>
              </w:rPr>
            </w:pPr>
            <w:r>
              <w:rPr>
                <w:bCs/>
              </w:rPr>
              <w:t>FSE</w:t>
            </w:r>
          </w:p>
        </w:tc>
        <w:tc>
          <w:tcPr>
            <w:tcW w:w="4252" w:type="dxa"/>
          </w:tcPr>
          <w:p w14:paraId="39BCD491" w14:textId="03CEC7EA" w:rsidR="00D0257D" w:rsidRPr="00CE2B61" w:rsidRDefault="00D0257D" w:rsidP="006F586C">
            <w:pPr>
              <w:pStyle w:val="Paragraphtext"/>
              <w:spacing w:before="120"/>
              <w:rPr>
                <w:b w:val="0"/>
                <w:bCs/>
              </w:rPr>
            </w:pPr>
            <w:r w:rsidRPr="00CE2B61">
              <w:rPr>
                <w:bCs/>
              </w:rPr>
              <w:t xml:space="preserve">Nuclear </w:t>
            </w:r>
            <w:r w:rsidR="00CE2B61" w:rsidRPr="00B549E3">
              <w:t>m</w:t>
            </w:r>
            <w:r w:rsidRPr="00B549E3">
              <w:t>aterial</w:t>
            </w:r>
            <w:r w:rsidRPr="00CE2B61">
              <w:rPr>
                <w:bCs/>
              </w:rPr>
              <w:t xml:space="preserve"> </w:t>
            </w:r>
            <w:r w:rsidR="00CE2B61" w:rsidRPr="00B549E3">
              <w:t>t</w:t>
            </w:r>
            <w:r w:rsidRPr="00B549E3">
              <w:t>racking</w:t>
            </w:r>
          </w:p>
        </w:tc>
        <w:tc>
          <w:tcPr>
            <w:tcW w:w="1508" w:type="dxa"/>
          </w:tcPr>
          <w:p w14:paraId="1C3390BA" w14:textId="77777777" w:rsidR="00D0257D" w:rsidRPr="00CE2B61" w:rsidRDefault="00D0257D" w:rsidP="006F586C">
            <w:pPr>
              <w:pStyle w:val="Paragraphtext"/>
              <w:spacing w:before="120"/>
              <w:rPr>
                <w:b w:val="0"/>
                <w:bCs/>
              </w:rPr>
            </w:pPr>
            <w:r w:rsidRPr="00CE2B61">
              <w:rPr>
                <w:bCs/>
              </w:rPr>
              <w:t>FSE 7</w:t>
            </w:r>
          </w:p>
        </w:tc>
      </w:tr>
      <w:tr w:rsidR="00D0257D" w:rsidRPr="008A5A23" w14:paraId="4021C118" w14:textId="77777777" w:rsidTr="00CE2B61">
        <w:tc>
          <w:tcPr>
            <w:tcW w:w="8170" w:type="dxa"/>
            <w:gridSpan w:val="3"/>
          </w:tcPr>
          <w:p w14:paraId="23D1BBE3" w14:textId="5F9D6D2D" w:rsidR="00D0257D" w:rsidRPr="008A5A23" w:rsidRDefault="00D0257D" w:rsidP="006F586C">
            <w:pPr>
              <w:pStyle w:val="Paragraphtext"/>
              <w:spacing w:before="120"/>
            </w:pPr>
            <w:r w:rsidRPr="002422E0">
              <w:t>Operators</w:t>
            </w:r>
            <w:r w:rsidRPr="008A5A23">
              <w:t xml:space="preserve"> must</w:t>
            </w:r>
            <w:r w:rsidR="00D119E9">
              <w:t xml:space="preserve"> establish,</w:t>
            </w:r>
            <w:r w:rsidRPr="008A5A23">
              <w:t xml:space="preserve"> implement and maintain an </w:t>
            </w:r>
            <w:r w:rsidRPr="002422E0">
              <w:t>NMACS</w:t>
            </w:r>
            <w:r w:rsidRPr="008A5A23">
              <w:t xml:space="preserve"> system that is able to provide identification, quantity, characteristics and track any QNM in their </w:t>
            </w:r>
            <w:r w:rsidRPr="002422E0">
              <w:t>facilities</w:t>
            </w:r>
            <w:r w:rsidRPr="008A5A23">
              <w:t xml:space="preserve"> at any time. </w:t>
            </w:r>
          </w:p>
        </w:tc>
      </w:tr>
    </w:tbl>
    <w:p w14:paraId="69F97B96" w14:textId="77777777" w:rsidR="00D0257D" w:rsidRPr="008A5A23" w:rsidRDefault="00D0257D" w:rsidP="00CC342C">
      <w:pPr>
        <w:pStyle w:val="NumberedPara"/>
      </w:pPr>
      <w:r w:rsidRPr="008A5A23">
        <w:t xml:space="preserve">For the </w:t>
      </w:r>
      <w:r w:rsidRPr="008A5A23">
        <w:rPr>
          <w:rStyle w:val="NumberedParaChar"/>
        </w:rPr>
        <w:t>purposes</w:t>
      </w:r>
      <w:r w:rsidRPr="008A5A23">
        <w:t xml:space="preserve"> of these expectations, internal (on-site) movements should be performed by those who are SQEP, and the control of such movements is as follows:</w:t>
      </w:r>
    </w:p>
    <w:p w14:paraId="23072520" w14:textId="77777777" w:rsidR="00D0257D" w:rsidRPr="008A5A23" w:rsidRDefault="00D0257D" w:rsidP="000E014B">
      <w:pPr>
        <w:pStyle w:val="NumList2"/>
        <w:numPr>
          <w:ilvl w:val="1"/>
          <w:numId w:val="45"/>
        </w:numPr>
        <w:ind w:left="1276"/>
      </w:pPr>
      <w:r w:rsidRPr="008A5A23">
        <w:t xml:space="preserve">document the expected QNM flow and locations in each </w:t>
      </w:r>
      <w:r w:rsidRPr="009446FB">
        <w:t>MBA</w:t>
      </w:r>
      <w:r w:rsidRPr="008A5A23">
        <w:t>, the accountancy points at which transfer of QNM custody occurs, and methods for determining the quantity of QNM transferred.</w:t>
      </w:r>
    </w:p>
    <w:p w14:paraId="64280B39" w14:textId="77777777" w:rsidR="00D0257D" w:rsidRPr="008A5A23" w:rsidRDefault="00D0257D" w:rsidP="000E014B">
      <w:pPr>
        <w:pStyle w:val="NumList2"/>
        <w:numPr>
          <w:ilvl w:val="1"/>
          <w:numId w:val="45"/>
        </w:numPr>
        <w:ind w:left="1276"/>
      </w:pPr>
      <w:r w:rsidRPr="008A5A23">
        <w:t xml:space="preserve">retain custodial control with the issuing </w:t>
      </w:r>
      <w:r w:rsidRPr="009446FB">
        <w:t>MBA</w:t>
      </w:r>
      <w:r w:rsidRPr="008A5A23">
        <w:t xml:space="preserve"> until the accountancy point at which transfer of QNM custody occurs (including for transfers of QNM in ‘</w:t>
      </w:r>
      <w:r w:rsidRPr="009446FB">
        <w:t>waste’</w:t>
      </w:r>
      <w:r w:rsidRPr="008A5A23">
        <w:t xml:space="preserve"> as defined in NSR19</w:t>
      </w:r>
      <w:r w:rsidRPr="008A5A23">
        <w:rPr>
          <w:rStyle w:val="FootnoteReference"/>
        </w:rPr>
        <w:footnoteReference w:id="4"/>
      </w:r>
      <w:r w:rsidRPr="008A5A23">
        <w:t>).</w:t>
      </w:r>
    </w:p>
    <w:p w14:paraId="6F43784C" w14:textId="77777777" w:rsidR="00D0257D" w:rsidRPr="008A5A23" w:rsidRDefault="00D0257D" w:rsidP="000E014B">
      <w:pPr>
        <w:pStyle w:val="NumList2"/>
        <w:numPr>
          <w:ilvl w:val="1"/>
          <w:numId w:val="45"/>
        </w:numPr>
        <w:ind w:left="1276"/>
      </w:pPr>
      <w:r w:rsidRPr="008A5A23">
        <w:t xml:space="preserve">record and verify all movements of QNM between different </w:t>
      </w:r>
      <w:r w:rsidRPr="009446FB">
        <w:t>MBAs</w:t>
      </w:r>
      <w:r w:rsidRPr="008A5A23">
        <w:t xml:space="preserve"> and transfer the nuclear material accountancy data to the Nuclear Material Accountant as soon as is reasonably practicable with an aim of doing so within one working day to ensure </w:t>
      </w:r>
      <w:r w:rsidRPr="009446FB">
        <w:t>nuclear material accounts</w:t>
      </w:r>
      <w:r w:rsidRPr="008A5A23">
        <w:t xml:space="preserve"> are as up to date as possible at any given time. </w:t>
      </w:r>
    </w:p>
    <w:p w14:paraId="0A6AFFB6" w14:textId="77777777" w:rsidR="00D0257D" w:rsidRPr="008A5A23" w:rsidRDefault="00D0257D" w:rsidP="000E014B">
      <w:pPr>
        <w:pStyle w:val="NumList2"/>
        <w:numPr>
          <w:ilvl w:val="1"/>
          <w:numId w:val="45"/>
        </w:numPr>
        <w:ind w:left="1276"/>
      </w:pPr>
      <w:r w:rsidRPr="008A5A23">
        <w:lastRenderedPageBreak/>
        <w:t>prove the integrity of the reporting system for fully automated systems of movement control during commissioning.</w:t>
      </w:r>
    </w:p>
    <w:p w14:paraId="45E0A596" w14:textId="77777777" w:rsidR="00D0257D" w:rsidRPr="008A5A23" w:rsidRDefault="00D0257D" w:rsidP="000E014B">
      <w:pPr>
        <w:pStyle w:val="NumList2"/>
        <w:numPr>
          <w:ilvl w:val="1"/>
          <w:numId w:val="45"/>
        </w:numPr>
        <w:ind w:left="1276"/>
      </w:pPr>
      <w:r w:rsidRPr="008A5A23">
        <w:t xml:space="preserve">ensure that any interventions or </w:t>
      </w:r>
      <w:r w:rsidRPr="009446FB">
        <w:t>corrections</w:t>
      </w:r>
      <w:r w:rsidRPr="008A5A23">
        <w:t xml:space="preserve"> to </w:t>
      </w:r>
      <w:r w:rsidRPr="009446FB">
        <w:t>source data</w:t>
      </w:r>
      <w:r w:rsidRPr="008A5A23">
        <w:t xml:space="preserve"> are documented and traceable to the personnel involved.</w:t>
      </w:r>
    </w:p>
    <w:p w14:paraId="563D355F" w14:textId="77777777" w:rsidR="00D0257D" w:rsidRPr="008A5A23" w:rsidRDefault="00D0257D" w:rsidP="000E014B">
      <w:pPr>
        <w:pStyle w:val="NumList2"/>
        <w:numPr>
          <w:ilvl w:val="1"/>
          <w:numId w:val="45"/>
        </w:numPr>
        <w:ind w:left="1276"/>
      </w:pPr>
      <w:r w:rsidRPr="008A5A23">
        <w:t xml:space="preserve">agree </w:t>
      </w:r>
      <w:r w:rsidRPr="009446FB">
        <w:t>NMACS</w:t>
      </w:r>
      <w:r w:rsidRPr="008A5A23">
        <w:t xml:space="preserve"> arrangements for new flows of QNM in new or existing </w:t>
      </w:r>
      <w:r w:rsidRPr="009446FB">
        <w:t>MBAs</w:t>
      </w:r>
      <w:r w:rsidRPr="008A5A23">
        <w:t xml:space="preserve"> before the first movement takes place.</w:t>
      </w:r>
      <w:r w:rsidRPr="008A5A23">
        <w:tab/>
      </w:r>
    </w:p>
    <w:p w14:paraId="05355B1A" w14:textId="6306C69A" w:rsidR="00D0257D" w:rsidRPr="008A5A23" w:rsidRDefault="00D0257D" w:rsidP="00D0257D">
      <w:pPr>
        <w:pStyle w:val="Heading3"/>
      </w:pPr>
      <w:bookmarkStart w:id="37" w:name="_Ref189133073"/>
      <w:r w:rsidRPr="008A5A23">
        <w:t xml:space="preserve">MACE 7.1 – Inventory </w:t>
      </w:r>
      <w:r w:rsidR="00CE2B61">
        <w:t>c</w:t>
      </w:r>
      <w:r w:rsidRPr="008A5A23">
        <w:t>ontrol</w:t>
      </w:r>
      <w:bookmarkEnd w:id="37"/>
    </w:p>
    <w:tbl>
      <w:tblPr>
        <w:tblStyle w:val="ONRTable1"/>
        <w:tblW w:w="0" w:type="auto"/>
        <w:tblInd w:w="851" w:type="dxa"/>
        <w:tblLook w:val="04A0" w:firstRow="1" w:lastRow="0" w:firstColumn="1" w:lastColumn="0" w:noHBand="0" w:noVBand="1"/>
      </w:tblPr>
      <w:tblGrid>
        <w:gridCol w:w="3402"/>
        <w:gridCol w:w="3260"/>
        <w:gridCol w:w="1513"/>
      </w:tblGrid>
      <w:tr w:rsidR="00CE2B61" w:rsidRPr="00CE2B61" w14:paraId="2AB2C57F" w14:textId="77777777" w:rsidTr="00CE2B61">
        <w:trPr>
          <w:cnfStyle w:val="100000000000" w:firstRow="1" w:lastRow="0" w:firstColumn="0" w:lastColumn="0" w:oddVBand="0" w:evenVBand="0" w:oddHBand="0" w:evenHBand="0" w:firstRowFirstColumn="0" w:firstRowLastColumn="0" w:lastRowFirstColumn="0" w:lastRowLastColumn="0"/>
        </w:trPr>
        <w:tc>
          <w:tcPr>
            <w:tcW w:w="3402" w:type="dxa"/>
          </w:tcPr>
          <w:p w14:paraId="6AF4A2E6" w14:textId="0C01DBA9" w:rsidR="00D0257D" w:rsidRPr="00CE2B61" w:rsidRDefault="00D0257D" w:rsidP="006F586C">
            <w:pPr>
              <w:pStyle w:val="Paragraphtext"/>
              <w:spacing w:before="120"/>
            </w:pPr>
            <w:r w:rsidRPr="00CE2B61">
              <w:t xml:space="preserve">FSE 7 – Nuclear </w:t>
            </w:r>
            <w:r w:rsidR="00CE2B61" w:rsidRPr="00CE2B61">
              <w:t>m</w:t>
            </w:r>
            <w:r w:rsidRPr="00CE2B61">
              <w:t xml:space="preserve">aterial </w:t>
            </w:r>
            <w:r w:rsidR="00CE2B61" w:rsidRPr="00CE2B61">
              <w:t>t</w:t>
            </w:r>
            <w:r w:rsidRPr="00CE2B61">
              <w:t>racking</w:t>
            </w:r>
          </w:p>
        </w:tc>
        <w:tc>
          <w:tcPr>
            <w:tcW w:w="3260" w:type="dxa"/>
          </w:tcPr>
          <w:p w14:paraId="461A4312" w14:textId="46B781C3" w:rsidR="00D0257D" w:rsidRPr="00CE2B61" w:rsidRDefault="00D0257D" w:rsidP="006F586C">
            <w:pPr>
              <w:pStyle w:val="Paragraphtext"/>
              <w:spacing w:before="120"/>
            </w:pPr>
            <w:r w:rsidRPr="00CE2B61">
              <w:t xml:space="preserve">Inventory </w:t>
            </w:r>
            <w:r w:rsidR="00CE2B61" w:rsidRPr="00CE2B61">
              <w:t>c</w:t>
            </w:r>
            <w:r w:rsidRPr="00CE2B61">
              <w:t>ontrol</w:t>
            </w:r>
          </w:p>
        </w:tc>
        <w:tc>
          <w:tcPr>
            <w:tcW w:w="1513" w:type="dxa"/>
          </w:tcPr>
          <w:p w14:paraId="788BEA91" w14:textId="77777777" w:rsidR="00D0257D" w:rsidRPr="00CE2B61" w:rsidRDefault="00D0257D" w:rsidP="006F586C">
            <w:pPr>
              <w:pStyle w:val="Paragraphtext"/>
              <w:tabs>
                <w:tab w:val="left" w:pos="1504"/>
              </w:tabs>
              <w:spacing w:before="120"/>
            </w:pPr>
            <w:r w:rsidRPr="00CE2B61">
              <w:t>MACE 7.1</w:t>
            </w:r>
          </w:p>
        </w:tc>
      </w:tr>
      <w:tr w:rsidR="00D0257D" w:rsidRPr="008A5A23" w14:paraId="2C2347B4" w14:textId="77777777" w:rsidTr="00CE2B61">
        <w:tc>
          <w:tcPr>
            <w:tcW w:w="8175" w:type="dxa"/>
            <w:gridSpan w:val="3"/>
          </w:tcPr>
          <w:p w14:paraId="274F66B0" w14:textId="77777777" w:rsidR="00D0257D" w:rsidRPr="008A5A23" w:rsidRDefault="00D0257D" w:rsidP="006F586C">
            <w:pPr>
              <w:pStyle w:val="Paragraphtext"/>
              <w:spacing w:before="120"/>
              <w:rPr>
                <w:bCs/>
              </w:rPr>
            </w:pPr>
            <w:r w:rsidRPr="009446FB">
              <w:rPr>
                <w:bCs/>
              </w:rPr>
              <w:t>Operators</w:t>
            </w:r>
            <w:r w:rsidRPr="008A5A23">
              <w:rPr>
                <w:bCs/>
              </w:rPr>
              <w:t xml:space="preserve"> must ensure that procedures and arrangements are established and implemented to ensure any processing and/or transfers of QNM are controlled, recorded, and verified appropriately.</w:t>
            </w:r>
          </w:p>
        </w:tc>
      </w:tr>
      <w:tr w:rsidR="00D0257D" w:rsidRPr="008A5A23" w14:paraId="0BB8693C" w14:textId="77777777" w:rsidTr="00CE2B61">
        <w:tc>
          <w:tcPr>
            <w:tcW w:w="8175" w:type="dxa"/>
            <w:gridSpan w:val="3"/>
          </w:tcPr>
          <w:p w14:paraId="60828F18" w14:textId="24CD9B13" w:rsidR="00D0257D" w:rsidRPr="008A5A23" w:rsidRDefault="00D0257D" w:rsidP="006F586C">
            <w:pPr>
              <w:pStyle w:val="Paragraphtext"/>
              <w:spacing w:before="120"/>
              <w:rPr>
                <w:bCs/>
              </w:rPr>
            </w:pPr>
            <w:r w:rsidRPr="008A5A23">
              <w:rPr>
                <w:bCs/>
              </w:rPr>
              <w:t>Related</w:t>
            </w:r>
            <w:r w:rsidR="00080BF4">
              <w:rPr>
                <w:bCs/>
              </w:rPr>
              <w:t xml:space="preserve">: </w:t>
            </w:r>
            <w:r w:rsidR="00080BF4">
              <w:rPr>
                <w:bCs/>
              </w:rPr>
              <w:fldChar w:fldCharType="begin"/>
            </w:r>
            <w:r w:rsidR="00080BF4">
              <w:rPr>
                <w:bCs/>
              </w:rPr>
              <w:instrText xml:space="preserve"> REF _Ref189132500 \h </w:instrText>
            </w:r>
            <w:r w:rsidR="00080BF4">
              <w:rPr>
                <w:bCs/>
              </w:rPr>
            </w:r>
            <w:r w:rsidR="00080BF4">
              <w:rPr>
                <w:bCs/>
              </w:rPr>
              <w:fldChar w:fldCharType="separate"/>
            </w:r>
            <w:r w:rsidR="00080BF4" w:rsidRPr="008A5A23">
              <w:t xml:space="preserve">MACE 8.3 – Records </w:t>
            </w:r>
            <w:r w:rsidR="00080BF4">
              <w:t>m</w:t>
            </w:r>
            <w:r w:rsidR="00080BF4" w:rsidRPr="008A5A23">
              <w:t>anagement</w:t>
            </w:r>
            <w:r w:rsidR="00080BF4">
              <w:rPr>
                <w:bCs/>
              </w:rPr>
              <w:fldChar w:fldCharType="end"/>
            </w:r>
            <w:r w:rsidR="00080BF4">
              <w:rPr>
                <w:bCs/>
              </w:rPr>
              <w:t xml:space="preserve"> </w:t>
            </w:r>
            <w:r w:rsidRPr="008A5A23">
              <w:rPr>
                <w:bCs/>
              </w:rPr>
              <w:t xml:space="preserve">and </w:t>
            </w:r>
            <w:r w:rsidR="00080BF4">
              <w:rPr>
                <w:bCs/>
              </w:rPr>
              <w:fldChar w:fldCharType="begin"/>
            </w:r>
            <w:r w:rsidR="00080BF4">
              <w:rPr>
                <w:bCs/>
              </w:rPr>
              <w:instrText xml:space="preserve"> REF _Ref189132508 \h </w:instrText>
            </w:r>
            <w:r w:rsidR="00080BF4">
              <w:rPr>
                <w:bCs/>
              </w:rPr>
            </w:r>
            <w:r w:rsidR="00080BF4">
              <w:rPr>
                <w:bCs/>
              </w:rPr>
              <w:fldChar w:fldCharType="separate"/>
            </w:r>
            <w:r w:rsidR="00080BF4" w:rsidRPr="008A5A23">
              <w:t xml:space="preserve">MACE 9.2 – </w:t>
            </w:r>
            <w:r w:rsidR="00080BF4" w:rsidRPr="00811ECE">
              <w:t>Physical Inventory Taking</w:t>
            </w:r>
            <w:r w:rsidR="00080BF4">
              <w:rPr>
                <w:bCs/>
              </w:rPr>
              <w:fldChar w:fldCharType="end"/>
            </w:r>
          </w:p>
        </w:tc>
      </w:tr>
    </w:tbl>
    <w:p w14:paraId="3CA9CA49" w14:textId="4071F946" w:rsidR="00D0257D" w:rsidRPr="008A5A23" w:rsidRDefault="00D0257D" w:rsidP="00CC342C">
      <w:pPr>
        <w:pStyle w:val="NumberedPara"/>
      </w:pPr>
      <w:r w:rsidRPr="008A5A23">
        <w:t xml:space="preserve">Inventory control requires the </w:t>
      </w:r>
      <w:r w:rsidRPr="009446FB">
        <w:t>operator</w:t>
      </w:r>
      <w:r w:rsidRPr="008A5A23">
        <w:t xml:space="preserve"> to ensure that all QNM transfers into and out of the </w:t>
      </w:r>
      <w:r w:rsidRPr="009446FB">
        <w:t>MBA</w:t>
      </w:r>
      <w:r w:rsidRPr="008A5A23">
        <w:t xml:space="preserve"> and material changes </w:t>
      </w:r>
      <w:r w:rsidR="002F1DFD">
        <w:t>(for example,</w:t>
      </w:r>
      <w:r w:rsidRPr="008A5A23">
        <w:t xml:space="preserve"> in material description code or form) are recorded. </w:t>
      </w:r>
      <w:r w:rsidRPr="009446FB">
        <w:t>Operators</w:t>
      </w:r>
      <w:r w:rsidRPr="008A5A23">
        <w:t xml:space="preserve"> must have arrangements in place and implemented to ensure that all transfers of QNM are correctly recorded. </w:t>
      </w:r>
      <w:r w:rsidR="00CE2B61">
        <w:br/>
      </w:r>
      <w:r w:rsidRPr="008A5A23">
        <w:t xml:space="preserve">This must include transfers of QNM to or from </w:t>
      </w:r>
      <w:r>
        <w:t xml:space="preserve">retained </w:t>
      </w:r>
      <w:r w:rsidRPr="009446FB">
        <w:t>waste</w:t>
      </w:r>
      <w:r w:rsidRPr="008A5A23">
        <w:t xml:space="preserve"> as defined in NSR19.</w:t>
      </w:r>
    </w:p>
    <w:p w14:paraId="58C221CB" w14:textId="77777777" w:rsidR="00D0257D" w:rsidRPr="008A5A23" w:rsidRDefault="00D0257D" w:rsidP="00CC342C">
      <w:pPr>
        <w:pStyle w:val="NumberedPara"/>
      </w:pPr>
      <w:r w:rsidRPr="008A5A23">
        <w:t xml:space="preserve">Timeliness is a key aspect of the capability of an </w:t>
      </w:r>
      <w:r w:rsidRPr="009446FB">
        <w:t>NMACS</w:t>
      </w:r>
      <w:r w:rsidRPr="008A5A23">
        <w:t xml:space="preserve"> system to provide an up</w:t>
      </w:r>
      <w:r w:rsidRPr="008A5A23">
        <w:rPr>
          <w:rFonts w:ascii="Cambria Math" w:hAnsi="Cambria Math" w:cs="Cambria Math"/>
        </w:rPr>
        <w:t>‐</w:t>
      </w:r>
      <w:r w:rsidRPr="008A5A23">
        <w:t>to</w:t>
      </w:r>
      <w:r w:rsidRPr="008A5A23">
        <w:rPr>
          <w:rFonts w:ascii="Cambria Math" w:hAnsi="Cambria Math" w:cs="Cambria Math"/>
        </w:rPr>
        <w:t>‐</w:t>
      </w:r>
      <w:r w:rsidRPr="008A5A23">
        <w:t>date statement of QNM inventories. Where the required accountancy records rely on results from sampling and analysis, provisional estimated data should be entered, and identified as such.</w:t>
      </w:r>
    </w:p>
    <w:p w14:paraId="2A974955" w14:textId="0288031B" w:rsidR="00D0257D" w:rsidRPr="008A5A23" w:rsidRDefault="00D0257D" w:rsidP="00CC342C">
      <w:pPr>
        <w:pStyle w:val="NumberedPara"/>
      </w:pPr>
      <w:r w:rsidRPr="009446FB">
        <w:t>Operators</w:t>
      </w:r>
      <w:r w:rsidRPr="008A5A23">
        <w:t xml:space="preserve"> must have inventory control arrangements and procedures in place to comply with Regulation 19 of NSR19 to identify and report separately by </w:t>
      </w:r>
      <w:r w:rsidRPr="009446FB">
        <w:t>obligation code</w:t>
      </w:r>
      <w:r w:rsidRPr="008A5A23">
        <w:t xml:space="preserve"> the QNM subject to the relevant international agreements </w:t>
      </w:r>
      <w:r w:rsidR="00A12CD9">
        <w:t>(refer to</w:t>
      </w:r>
      <w:r w:rsidRPr="008A5A23">
        <w:t xml:space="preserve"> references </w:t>
      </w:r>
      <w:sdt>
        <w:sdtPr>
          <w:id w:val="535169876"/>
          <w:citation/>
        </w:sdtPr>
        <w:sdtEndPr/>
        <w:sdtContent>
          <w:r w:rsidRPr="008A5A23">
            <w:fldChar w:fldCharType="begin"/>
          </w:r>
          <w:r w:rsidR="00AC76FF">
            <w:instrText xml:space="preserve">CITATION UKU18 \l 2057 </w:instrText>
          </w:r>
          <w:r w:rsidRPr="008A5A23">
            <w:fldChar w:fldCharType="separate"/>
          </w:r>
          <w:r w:rsidR="00AC76FF">
            <w:rPr>
              <w:noProof/>
            </w:rPr>
            <w:t>[12]</w:t>
          </w:r>
          <w:r w:rsidRPr="008A5A23">
            <w:fldChar w:fldCharType="end"/>
          </w:r>
        </w:sdtContent>
      </w:sdt>
      <w:r w:rsidRPr="008A5A23">
        <w:t xml:space="preserve">, </w:t>
      </w:r>
      <w:sdt>
        <w:sdtPr>
          <w:id w:val="-1404373829"/>
          <w:citation/>
        </w:sdtPr>
        <w:sdtEndPr/>
        <w:sdtContent>
          <w:r w:rsidRPr="008A5A23">
            <w:fldChar w:fldCharType="begin"/>
          </w:r>
          <w:r w:rsidR="00AC76FF">
            <w:instrText xml:space="preserve">CITATION UKC18 \l 2057 </w:instrText>
          </w:r>
          <w:r w:rsidRPr="008A5A23">
            <w:fldChar w:fldCharType="separate"/>
          </w:r>
          <w:r w:rsidR="00AC76FF">
            <w:rPr>
              <w:noProof/>
            </w:rPr>
            <w:t>[13]</w:t>
          </w:r>
          <w:r w:rsidRPr="008A5A23">
            <w:fldChar w:fldCharType="end"/>
          </w:r>
        </w:sdtContent>
      </w:sdt>
      <w:r w:rsidRPr="008A5A23">
        <w:t xml:space="preserve">, </w:t>
      </w:r>
      <w:sdt>
        <w:sdtPr>
          <w:id w:val="552582323"/>
          <w:citation/>
        </w:sdtPr>
        <w:sdtEndPr/>
        <w:sdtContent>
          <w:r w:rsidRPr="008A5A23">
            <w:fldChar w:fldCharType="begin"/>
          </w:r>
          <w:r w:rsidR="00AC76FF">
            <w:instrText xml:space="preserve">CITATION UKA18 \l 2057 </w:instrText>
          </w:r>
          <w:r w:rsidRPr="008A5A23">
            <w:fldChar w:fldCharType="separate"/>
          </w:r>
          <w:r w:rsidR="00AC76FF">
            <w:rPr>
              <w:noProof/>
            </w:rPr>
            <w:t>[14]</w:t>
          </w:r>
          <w:r w:rsidRPr="008A5A23">
            <w:fldChar w:fldCharType="end"/>
          </w:r>
        </w:sdtContent>
      </w:sdt>
      <w:r>
        <w:t>,</w:t>
      </w:r>
      <w:r w:rsidRPr="008A5A23">
        <w:t xml:space="preserve"> </w:t>
      </w:r>
      <w:sdt>
        <w:sdtPr>
          <w:id w:val="1821229713"/>
          <w:citation/>
        </w:sdtPr>
        <w:sdtEndPr/>
        <w:sdtContent>
          <w:r w:rsidRPr="008A5A23">
            <w:fldChar w:fldCharType="begin"/>
          </w:r>
          <w:r w:rsidR="00AC76FF">
            <w:instrText xml:space="preserve">CITATION UKJ18 \l 2057 </w:instrText>
          </w:r>
          <w:r w:rsidRPr="008A5A23">
            <w:fldChar w:fldCharType="separate"/>
          </w:r>
          <w:r w:rsidR="00AC76FF">
            <w:rPr>
              <w:noProof/>
            </w:rPr>
            <w:t>[15]</w:t>
          </w:r>
          <w:r w:rsidRPr="008A5A23">
            <w:fldChar w:fldCharType="end"/>
          </w:r>
        </w:sdtContent>
      </w:sdt>
      <w:r>
        <w:t xml:space="preserve">, and </w:t>
      </w:r>
      <w:sdt>
        <w:sdtPr>
          <w:id w:val="-2056760821"/>
          <w:citation/>
        </w:sdtPr>
        <w:sdtEndPr/>
        <w:sdtContent>
          <w:r>
            <w:fldChar w:fldCharType="begin"/>
          </w:r>
          <w:r w:rsidR="00AC76FF">
            <w:rPr>
              <w:lang w:val="en-US"/>
            </w:rPr>
            <w:instrText xml:space="preserve">CITATION UKE20 \l 1033 </w:instrText>
          </w:r>
          <w:r>
            <w:fldChar w:fldCharType="separate"/>
          </w:r>
          <w:r w:rsidR="00AC76FF">
            <w:rPr>
              <w:noProof/>
            </w:rPr>
            <w:t>[18]</w:t>
          </w:r>
          <w:r>
            <w:fldChar w:fldCharType="end"/>
          </w:r>
        </w:sdtContent>
      </w:sdt>
      <w:r w:rsidRPr="008A5A23">
        <w:t xml:space="preserve">). </w:t>
      </w:r>
      <w:r w:rsidR="006D7F4E">
        <w:br/>
      </w:r>
      <w:r w:rsidRPr="008A5A23">
        <w:t xml:space="preserve">More information on </w:t>
      </w:r>
      <w:r w:rsidRPr="009446FB">
        <w:t>obligation codes</w:t>
      </w:r>
      <w:r w:rsidRPr="008A5A23">
        <w:t xml:space="preserve"> and </w:t>
      </w:r>
      <w:r w:rsidRPr="009446FB">
        <w:t>obligation code</w:t>
      </w:r>
      <w:r w:rsidRPr="008A5A23">
        <w:t xml:space="preserve"> accountancy is provided in the </w:t>
      </w:r>
      <w:r w:rsidR="00697C5F" w:rsidRPr="00697C5F">
        <w:rPr>
          <w:b/>
          <w:bCs/>
        </w:rPr>
        <w:fldChar w:fldCharType="begin"/>
      </w:r>
      <w:r w:rsidR="00697C5F" w:rsidRPr="00697C5F">
        <w:rPr>
          <w:b/>
          <w:bCs/>
        </w:rPr>
        <w:instrText xml:space="preserve"> REF _Ref189132575 \h </w:instrText>
      </w:r>
      <w:r w:rsidR="00697C5F">
        <w:rPr>
          <w:b/>
          <w:bCs/>
        </w:rPr>
        <w:instrText xml:space="preserve"> \* MERGEFORMAT </w:instrText>
      </w:r>
      <w:r w:rsidR="00697C5F" w:rsidRPr="00697C5F">
        <w:rPr>
          <w:b/>
          <w:bCs/>
        </w:rPr>
      </w:r>
      <w:r w:rsidR="00697C5F" w:rsidRPr="00697C5F">
        <w:rPr>
          <w:b/>
          <w:bCs/>
        </w:rPr>
        <w:fldChar w:fldCharType="separate"/>
      </w:r>
      <w:r w:rsidR="00697C5F" w:rsidRPr="00697C5F">
        <w:rPr>
          <w:b/>
          <w:bCs/>
        </w:rPr>
        <w:t>Glossary</w:t>
      </w:r>
      <w:r w:rsidR="00697C5F" w:rsidRPr="00697C5F">
        <w:rPr>
          <w:b/>
          <w:bCs/>
        </w:rPr>
        <w:fldChar w:fldCharType="end"/>
      </w:r>
      <w:r w:rsidR="00697C5F">
        <w:t xml:space="preserve"> </w:t>
      </w:r>
      <w:r w:rsidRPr="008A5A23">
        <w:t xml:space="preserve">and the joint </w:t>
      </w:r>
      <w:r w:rsidR="00EE0C38">
        <w:t>Department for Energy Security and Net Zero (</w:t>
      </w:r>
      <w:r w:rsidRPr="008A5A23">
        <w:t>DESNZ</w:t>
      </w:r>
      <w:r w:rsidR="00EE0C38">
        <w:t>)</w:t>
      </w:r>
      <w:r w:rsidRPr="008A5A23">
        <w:t xml:space="preserve">/ONR implementation guidelines for implementing Nuclear Cooperation Agreements between the UK and International Partners </w:t>
      </w:r>
      <w:sdt>
        <w:sdtPr>
          <w:id w:val="189885030"/>
          <w:citation/>
        </w:sdtPr>
        <w:sdtEndPr/>
        <w:sdtContent>
          <w:r w:rsidRPr="008A5A23">
            <w:fldChar w:fldCharType="begin"/>
          </w:r>
          <w:r w:rsidR="006D7F4E">
            <w:instrText xml:space="preserve">CITATION BEI19 \l 2057 </w:instrText>
          </w:r>
          <w:r w:rsidRPr="008A5A23">
            <w:fldChar w:fldCharType="separate"/>
          </w:r>
          <w:r w:rsidR="006D7F4E">
            <w:rPr>
              <w:noProof/>
            </w:rPr>
            <w:t>[30]</w:t>
          </w:r>
          <w:r w:rsidRPr="008A5A23">
            <w:fldChar w:fldCharType="end"/>
          </w:r>
        </w:sdtContent>
      </w:sdt>
      <w:r w:rsidRPr="008A5A23">
        <w:t xml:space="preserve">. </w:t>
      </w:r>
    </w:p>
    <w:p w14:paraId="08E4FA87" w14:textId="7185ED08" w:rsidR="00D0257D" w:rsidRPr="008A5A23" w:rsidRDefault="00D0257D" w:rsidP="00CC342C">
      <w:pPr>
        <w:pStyle w:val="NumberedPara"/>
      </w:pPr>
      <w:r w:rsidRPr="008A5A23">
        <w:t xml:space="preserve">A regular interval for records matching should be defined and procedures and arrangements in place, to ensure that accounting records correspond with </w:t>
      </w:r>
      <w:r w:rsidRPr="009446FB">
        <w:t>key measurement points (KMP)</w:t>
      </w:r>
      <w:r w:rsidRPr="008A5A23">
        <w:t xml:space="preserve"> flow records, operating records, and </w:t>
      </w:r>
      <w:r w:rsidRPr="009446FB">
        <w:t>source data</w:t>
      </w:r>
      <w:r w:rsidRPr="008A5A23">
        <w:t xml:space="preserve">. </w:t>
      </w:r>
    </w:p>
    <w:p w14:paraId="536BCCCE" w14:textId="281BF9CC" w:rsidR="00D0257D" w:rsidRPr="008A5A23" w:rsidRDefault="00D0257D" w:rsidP="00CC342C">
      <w:pPr>
        <w:pStyle w:val="NumberedPara"/>
      </w:pPr>
      <w:r w:rsidRPr="008A5A23">
        <w:lastRenderedPageBreak/>
        <w:t xml:space="preserve">Where appropriate, the </w:t>
      </w:r>
      <w:r w:rsidRPr="009446FB">
        <w:t>NMACS</w:t>
      </w:r>
      <w:r w:rsidRPr="008A5A23">
        <w:t xml:space="preserve"> system should consider any inventory control measures that ensure continuity of knowledge of the QNM contents of </w:t>
      </w:r>
      <w:r w:rsidRPr="009446FB">
        <w:t>items</w:t>
      </w:r>
      <w:r w:rsidRPr="008A5A23">
        <w:t xml:space="preserve"> </w:t>
      </w:r>
      <w:r w:rsidR="002F1DFD">
        <w:t>(for example,</w:t>
      </w:r>
      <w:r w:rsidRPr="008A5A23">
        <w:t xml:space="preserve"> </w:t>
      </w:r>
      <w:r w:rsidRPr="009446FB">
        <w:t>items</w:t>
      </w:r>
      <w:r w:rsidRPr="008A5A23">
        <w:t xml:space="preserve"> under </w:t>
      </w:r>
      <w:r w:rsidRPr="009446FB">
        <w:t>seal</w:t>
      </w:r>
      <w:r w:rsidRPr="008A5A23">
        <w:t xml:space="preserve">). </w:t>
      </w:r>
    </w:p>
    <w:p w14:paraId="699CEAC7" w14:textId="636C8D72" w:rsidR="00D0257D" w:rsidRPr="008A5A23" w:rsidRDefault="00D0257D" w:rsidP="00CC342C">
      <w:pPr>
        <w:pStyle w:val="NumberedPara"/>
      </w:pPr>
      <w:r w:rsidRPr="009446FB">
        <w:t>Operators’</w:t>
      </w:r>
      <w:r w:rsidRPr="008A5A23">
        <w:t xml:space="preserve"> inventory control arrangements should, in a proportionate manner include physical checks of inventory in addition to the </w:t>
      </w:r>
      <w:r w:rsidRPr="009446FB">
        <w:t>PIT</w:t>
      </w:r>
      <w:r w:rsidRPr="008A5A23">
        <w:t xml:space="preserve">. This requirement should be proportionate to the material </w:t>
      </w:r>
      <w:r w:rsidR="00D5558B">
        <w:t>category</w:t>
      </w:r>
      <w:r w:rsidRPr="008A5A23">
        <w:t>, material form, the complexity, and size of the installation in addition to its operational status.</w:t>
      </w:r>
    </w:p>
    <w:p w14:paraId="43E7BC5E" w14:textId="5DDFECC9" w:rsidR="00D0257D" w:rsidRPr="008A5A23" w:rsidRDefault="00D0257D" w:rsidP="00CC342C">
      <w:pPr>
        <w:pStyle w:val="NumberedPara"/>
      </w:pPr>
      <w:r w:rsidRPr="008A5A23">
        <w:t xml:space="preserve">The locations in which QNM can be held must be defined and identified in an accountancy and control plan (ACP) and/or </w:t>
      </w:r>
      <w:r w:rsidR="00F12DC4">
        <w:t>design information (DI)</w:t>
      </w:r>
      <w:r w:rsidRPr="008A5A23">
        <w:t xml:space="preserve"> document and used as the basis for recording the location and transfers of QNM.</w:t>
      </w:r>
    </w:p>
    <w:p w14:paraId="2C324774" w14:textId="77777777" w:rsidR="00D0257D" w:rsidRPr="008A5A23" w:rsidRDefault="00D0257D" w:rsidP="00CC342C">
      <w:pPr>
        <w:pStyle w:val="NumberedPara"/>
      </w:pPr>
      <w:r w:rsidRPr="008A5A23">
        <w:t xml:space="preserve">The </w:t>
      </w:r>
      <w:r w:rsidRPr="009446FB">
        <w:t>NMACS</w:t>
      </w:r>
      <w:r w:rsidRPr="008A5A23">
        <w:t xml:space="preserve"> system must be able to provide location, identification, quantity, and the characteristics of all QNM in the </w:t>
      </w:r>
      <w:r w:rsidRPr="009446FB">
        <w:t>MBA</w:t>
      </w:r>
      <w:r w:rsidRPr="008A5A23">
        <w:t xml:space="preserve"> at any time, irrespective of custodial transfer and pending receipt documentation. </w:t>
      </w:r>
    </w:p>
    <w:p w14:paraId="1FEBF6CC" w14:textId="77777777" w:rsidR="00D0257D" w:rsidRPr="008A5A23" w:rsidRDefault="00D0257D" w:rsidP="00CC342C">
      <w:pPr>
        <w:pStyle w:val="NumberedPara"/>
      </w:pPr>
      <w:r w:rsidRPr="008A5A23">
        <w:t xml:space="preserve">The records associated with QNM movements should include information on the protective security marking; what QNM was moved, how and when it was transported, where it was moved from, and the point of formal transfer and confirmation sign offs. Data should include locations, </w:t>
      </w:r>
      <w:r w:rsidRPr="009446FB">
        <w:t>batch</w:t>
      </w:r>
      <w:r w:rsidRPr="008A5A23">
        <w:t xml:space="preserve"> and container identification, quantity and form, the actual date of movement, and authorisations and confirmations of those accountable. </w:t>
      </w:r>
    </w:p>
    <w:p w14:paraId="3A67B8CA" w14:textId="77777777" w:rsidR="00D0257D" w:rsidRPr="008A5A23" w:rsidRDefault="00D0257D" w:rsidP="00CC342C">
      <w:pPr>
        <w:pStyle w:val="NumberedPara"/>
      </w:pPr>
      <w:r w:rsidRPr="008A5A23">
        <w:t xml:space="preserve">Nuclear material accountancy data authentication must include a full audit trail to original source documents. The accounting records may be updated based on an electronically authorised source document, providing this is secured, retained, and protected from unauthorised </w:t>
      </w:r>
      <w:r w:rsidRPr="009446FB">
        <w:t>correction</w:t>
      </w:r>
      <w:r w:rsidRPr="008A5A23">
        <w:t xml:space="preserve"> or modification. </w:t>
      </w:r>
      <w:r w:rsidRPr="009446FB">
        <w:t>Source data</w:t>
      </w:r>
      <w:r w:rsidRPr="008A5A23">
        <w:t xml:space="preserve"> for QNM movements should never be amended without endorsement by a suitably authorised or SQEP person and amendments should be traceable without overwriting the original </w:t>
      </w:r>
      <w:r w:rsidRPr="009446FB">
        <w:t>source data</w:t>
      </w:r>
      <w:r w:rsidRPr="008A5A23">
        <w:t>.</w:t>
      </w:r>
    </w:p>
    <w:p w14:paraId="3828FE91" w14:textId="55EFAF9B" w:rsidR="00D0257D" w:rsidRPr="008A5A23" w:rsidRDefault="00D0257D" w:rsidP="00CC342C">
      <w:pPr>
        <w:pStyle w:val="NumberedPara"/>
      </w:pPr>
      <w:r w:rsidRPr="008A5A23">
        <w:t xml:space="preserve">Where blending and mixing of a variety of QNM is not aimed at producing a target product </w:t>
      </w:r>
      <w:r w:rsidRPr="009446FB">
        <w:t>batch</w:t>
      </w:r>
      <w:r w:rsidRPr="008A5A23">
        <w:t xml:space="preserve"> </w:t>
      </w:r>
      <w:r w:rsidR="002F1DFD">
        <w:t>(for example,</w:t>
      </w:r>
      <w:r w:rsidRPr="008A5A23">
        <w:t xml:space="preserve"> within an analytical laboratory), then a SQEP person should ensure that details of the QNM being blended in the </w:t>
      </w:r>
      <w:r w:rsidRPr="009446FB">
        <w:t>batch</w:t>
      </w:r>
      <w:r w:rsidRPr="008A5A23">
        <w:t xml:space="preserve"> are provided to the Nuclear Material Accountant. </w:t>
      </w:r>
    </w:p>
    <w:p w14:paraId="17BACAB5" w14:textId="77777777" w:rsidR="00D0257D" w:rsidRPr="008A5A23" w:rsidRDefault="00D0257D" w:rsidP="00D0257D">
      <w:pPr>
        <w:pStyle w:val="Heading3"/>
      </w:pPr>
      <w:r w:rsidRPr="008A5A23">
        <w:t>MACE 7.2 – Identification of QNM</w:t>
      </w:r>
    </w:p>
    <w:tbl>
      <w:tblPr>
        <w:tblStyle w:val="ONRTable1"/>
        <w:tblW w:w="0" w:type="auto"/>
        <w:tblInd w:w="851" w:type="dxa"/>
        <w:tblLook w:val="04A0" w:firstRow="1" w:lastRow="0" w:firstColumn="1" w:lastColumn="0" w:noHBand="0" w:noVBand="1"/>
      </w:tblPr>
      <w:tblGrid>
        <w:gridCol w:w="3118"/>
        <w:gridCol w:w="3261"/>
        <w:gridCol w:w="1796"/>
      </w:tblGrid>
      <w:tr w:rsidR="00CE2B61" w:rsidRPr="00CE2B61" w14:paraId="29C00D59" w14:textId="77777777" w:rsidTr="00CE2B61">
        <w:trPr>
          <w:cnfStyle w:val="100000000000" w:firstRow="1" w:lastRow="0" w:firstColumn="0" w:lastColumn="0" w:oddVBand="0" w:evenVBand="0" w:oddHBand="0" w:evenHBand="0" w:firstRowFirstColumn="0" w:firstRowLastColumn="0" w:lastRowFirstColumn="0" w:lastRowLastColumn="0"/>
        </w:trPr>
        <w:tc>
          <w:tcPr>
            <w:tcW w:w="3118" w:type="dxa"/>
          </w:tcPr>
          <w:p w14:paraId="73FF46E9" w14:textId="3B6D2903" w:rsidR="00D0257D" w:rsidRPr="00CE2B61" w:rsidRDefault="00D0257D" w:rsidP="006F586C">
            <w:pPr>
              <w:pStyle w:val="Paragraphtext"/>
              <w:spacing w:before="120"/>
            </w:pPr>
            <w:r w:rsidRPr="00CE2B61">
              <w:t xml:space="preserve">FSE 7 – Nuclear </w:t>
            </w:r>
            <w:r w:rsidR="00CE2B61">
              <w:t>m</w:t>
            </w:r>
            <w:r w:rsidRPr="00CE2B61">
              <w:t xml:space="preserve">aterial </w:t>
            </w:r>
            <w:r w:rsidR="00CE2B61">
              <w:t>t</w:t>
            </w:r>
            <w:r w:rsidRPr="00CE2B61">
              <w:t>racking</w:t>
            </w:r>
          </w:p>
        </w:tc>
        <w:tc>
          <w:tcPr>
            <w:tcW w:w="3261" w:type="dxa"/>
          </w:tcPr>
          <w:p w14:paraId="23504B96" w14:textId="77777777" w:rsidR="00D0257D" w:rsidRPr="00CE2B61" w:rsidRDefault="00D0257D" w:rsidP="006F586C">
            <w:pPr>
              <w:pStyle w:val="Paragraphtext"/>
              <w:spacing w:before="120"/>
            </w:pPr>
            <w:r w:rsidRPr="00CE2B61">
              <w:t>Identification of QNM</w:t>
            </w:r>
          </w:p>
        </w:tc>
        <w:tc>
          <w:tcPr>
            <w:tcW w:w="1796" w:type="dxa"/>
          </w:tcPr>
          <w:p w14:paraId="5A70858B" w14:textId="77777777" w:rsidR="00D0257D" w:rsidRPr="00CE2B61" w:rsidRDefault="00D0257D" w:rsidP="006F586C">
            <w:pPr>
              <w:pStyle w:val="Paragraphtext"/>
              <w:tabs>
                <w:tab w:val="left" w:pos="1504"/>
              </w:tabs>
              <w:spacing w:before="120"/>
            </w:pPr>
            <w:r w:rsidRPr="00CE2B61">
              <w:t>MACE 7.2</w:t>
            </w:r>
          </w:p>
        </w:tc>
      </w:tr>
      <w:tr w:rsidR="00D0257D" w:rsidRPr="008A5A23" w14:paraId="19AFDEF4" w14:textId="77777777" w:rsidTr="00CE2B61">
        <w:tc>
          <w:tcPr>
            <w:tcW w:w="8175" w:type="dxa"/>
            <w:gridSpan w:val="3"/>
          </w:tcPr>
          <w:p w14:paraId="47CCDFBB" w14:textId="77777777" w:rsidR="00D0257D" w:rsidRPr="008A5A23" w:rsidRDefault="00D0257D" w:rsidP="006F586C">
            <w:pPr>
              <w:pStyle w:val="Paragraphtext"/>
              <w:spacing w:before="120"/>
              <w:rPr>
                <w:bCs/>
              </w:rPr>
            </w:pPr>
            <w:r w:rsidRPr="009446FB">
              <w:rPr>
                <w:bCs/>
              </w:rPr>
              <w:t>Operators</w:t>
            </w:r>
            <w:r w:rsidRPr="008A5A23">
              <w:rPr>
                <w:bCs/>
              </w:rPr>
              <w:t xml:space="preserve"> must ensure that arrangements and procedures are in place to enable the unique identification of all QNM within the </w:t>
            </w:r>
            <w:r w:rsidRPr="009446FB">
              <w:rPr>
                <w:bCs/>
              </w:rPr>
              <w:t>MBA</w:t>
            </w:r>
            <w:r w:rsidRPr="008A5A23">
              <w:rPr>
                <w:bCs/>
              </w:rPr>
              <w:t>.</w:t>
            </w:r>
          </w:p>
        </w:tc>
      </w:tr>
    </w:tbl>
    <w:p w14:paraId="0B08FE33" w14:textId="525AD986" w:rsidR="00D0257D" w:rsidRPr="008A5A23" w:rsidRDefault="00D0257D" w:rsidP="00CC342C">
      <w:pPr>
        <w:pStyle w:val="NumberedPara"/>
      </w:pPr>
      <w:r w:rsidRPr="008A5A23">
        <w:lastRenderedPageBreak/>
        <w:t xml:space="preserve">QNM should, where practical, be in containers having a recorded unique identity. When QNM is not in a transportable container </w:t>
      </w:r>
      <w:r w:rsidR="002F1DFD">
        <w:t>(for example,</w:t>
      </w:r>
      <w:r w:rsidRPr="008A5A23">
        <w:t xml:space="preserve"> in process vessels), a well-defined process location can be considered both as identity of the ‘container’ and as the location of the QNM. </w:t>
      </w:r>
      <w:r w:rsidRPr="009446FB">
        <w:t>Batch</w:t>
      </w:r>
      <w:r w:rsidRPr="008A5A23">
        <w:t xml:space="preserve"> names should be unique within </w:t>
      </w:r>
      <w:r w:rsidRPr="009446FB">
        <w:t>MBAs</w:t>
      </w:r>
      <w:r w:rsidRPr="008A5A23">
        <w:t xml:space="preserve">, and where possible, within </w:t>
      </w:r>
      <w:r w:rsidRPr="009446FB">
        <w:t>facilities</w:t>
      </w:r>
      <w:r w:rsidRPr="008A5A23">
        <w:t>.</w:t>
      </w:r>
    </w:p>
    <w:p w14:paraId="730CAFE8" w14:textId="7F52F030" w:rsidR="00D0257D" w:rsidRPr="008A5A23" w:rsidRDefault="00D0257D" w:rsidP="00CC342C">
      <w:pPr>
        <w:pStyle w:val="NumberedPara"/>
      </w:pPr>
      <w:r w:rsidRPr="008A5A23">
        <w:t xml:space="preserve">Identities of the containers must be readily legible for inventory checking and permanent for the expected lifetime of and environmental conditions experienced by the container. If the nature of the storage method for multiple </w:t>
      </w:r>
      <w:r w:rsidRPr="009446FB">
        <w:t>items</w:t>
      </w:r>
      <w:r w:rsidRPr="008A5A23">
        <w:t xml:space="preserve"> in long-term storage </w:t>
      </w:r>
      <w:r w:rsidR="002F1DFD">
        <w:t>(for example,</w:t>
      </w:r>
      <w:r w:rsidR="007C36B9">
        <w:t xml:space="preserve"> </w:t>
      </w:r>
      <w:r w:rsidRPr="008A5A23">
        <w:t>stacking) makes the routine observation of individual container identity labels difficult (or impossible), a scheme to ensure continuity of knowledge (</w:t>
      </w:r>
      <w:proofErr w:type="spellStart"/>
      <w:r w:rsidRPr="008A5A23">
        <w:t>CoK</w:t>
      </w:r>
      <w:proofErr w:type="spellEnd"/>
      <w:r w:rsidRPr="008A5A23">
        <w:t xml:space="preserve">) should be arranged, documented, and implemented. If the identity of an </w:t>
      </w:r>
      <w:r w:rsidRPr="009446FB">
        <w:t>item</w:t>
      </w:r>
      <w:r w:rsidRPr="008A5A23">
        <w:t xml:space="preserve"> needs to be changed, the link between the old and new identities should be recorded and declared as a rebatching of the material in the accountancy records and reports.</w:t>
      </w:r>
    </w:p>
    <w:p w14:paraId="48C55F20" w14:textId="77777777" w:rsidR="00D0257D" w:rsidRPr="008A5A23" w:rsidRDefault="00D0257D" w:rsidP="00CC342C">
      <w:pPr>
        <w:pStyle w:val="NumberedPara"/>
      </w:pPr>
      <w:r w:rsidRPr="008A5A23">
        <w:t xml:space="preserve">If QNM is within multiple layers of </w:t>
      </w:r>
      <w:r w:rsidRPr="009446FB">
        <w:t>containment</w:t>
      </w:r>
      <w:r w:rsidRPr="008A5A23">
        <w:t xml:space="preserve">, the </w:t>
      </w:r>
      <w:r w:rsidRPr="009446FB">
        <w:t>NMACS</w:t>
      </w:r>
      <w:r w:rsidRPr="008A5A23">
        <w:t xml:space="preserve"> system should be able to provide the characteristics and quantity of the QNM by means of the container’s unique identity. </w:t>
      </w:r>
    </w:p>
    <w:p w14:paraId="56DF349A" w14:textId="77777777" w:rsidR="00D0257D" w:rsidRPr="008A5A23" w:rsidRDefault="00D0257D" w:rsidP="00CC342C">
      <w:pPr>
        <w:pStyle w:val="NumberedPara"/>
      </w:pPr>
      <w:r w:rsidRPr="008A5A23">
        <w:t xml:space="preserve">For QNM storage, the </w:t>
      </w:r>
      <w:r w:rsidRPr="009446FB">
        <w:t>NMACS</w:t>
      </w:r>
      <w:r w:rsidRPr="008A5A23">
        <w:t xml:space="preserve"> system should be able to provide identification, quantity, and characteristics of QNM present in every specific location of the </w:t>
      </w:r>
      <w:r w:rsidRPr="009446FB">
        <w:t>facility</w:t>
      </w:r>
      <w:r w:rsidRPr="008A5A23">
        <w:t xml:space="preserve">. Records of QNM transfers into and out of the </w:t>
      </w:r>
      <w:r w:rsidRPr="009446FB">
        <w:t>facility</w:t>
      </w:r>
      <w:r w:rsidRPr="008A5A23">
        <w:t xml:space="preserve"> and between different positions within the </w:t>
      </w:r>
      <w:r w:rsidRPr="009446FB">
        <w:t>MBA</w:t>
      </w:r>
      <w:r w:rsidRPr="008A5A23">
        <w:t xml:space="preserve"> should be kept. This includes QNM in ‘</w:t>
      </w:r>
      <w:r w:rsidRPr="009446FB">
        <w:t>waste</w:t>
      </w:r>
      <w:r w:rsidRPr="008A5A23">
        <w:t>’ as defined in NSR19 and described in the glossary.</w:t>
      </w:r>
    </w:p>
    <w:p w14:paraId="4BF1D9F3" w14:textId="0081EEB3" w:rsidR="00D0257D" w:rsidRPr="008A5A23" w:rsidRDefault="00D0257D" w:rsidP="00CC342C">
      <w:pPr>
        <w:pStyle w:val="NumberedPara"/>
      </w:pPr>
      <w:r w:rsidRPr="008A5A23">
        <w:t xml:space="preserve">When QNM enters a process or is subject to repacking, the operating records should specify the amount of QNM fed into the process or repackaged and identification of the </w:t>
      </w:r>
      <w:r w:rsidRPr="009446FB">
        <w:t>items</w:t>
      </w:r>
      <w:r w:rsidRPr="008A5A23">
        <w:t xml:space="preserve"> from which the QNM has been fed into the process (or into the new containers) to provide traceability of the characteristics and quantity of the QNM. The rebatching process should be suitably transparent in nuclear material accounting declarations.</w:t>
      </w:r>
    </w:p>
    <w:p w14:paraId="18432F99" w14:textId="5B9EAB03" w:rsidR="00D0257D" w:rsidRPr="008A5A23" w:rsidRDefault="00D0257D" w:rsidP="00CC342C">
      <w:pPr>
        <w:pStyle w:val="NumberedPara"/>
      </w:pPr>
      <w:bookmarkStart w:id="38" w:name="_Ref189133312"/>
      <w:r w:rsidRPr="008A5A23">
        <w:t xml:space="preserve">In the event of a transfer of QNM, that is not a transfer of a contained </w:t>
      </w:r>
      <w:r w:rsidRPr="009446FB">
        <w:t>item</w:t>
      </w:r>
      <w:r w:rsidRPr="008A5A23">
        <w:t xml:space="preserve">, the amount of the transferred QNM should be measured. It should be documented which methods and instruments are used for this purpose, </w:t>
      </w:r>
      <w:r>
        <w:t xml:space="preserve">and </w:t>
      </w:r>
      <w:r w:rsidRPr="008A5A23">
        <w:t xml:space="preserve">all requirements of </w:t>
      </w:r>
      <w:r w:rsidR="00592168">
        <w:fldChar w:fldCharType="begin"/>
      </w:r>
      <w:r w:rsidR="00592168">
        <w:instrText xml:space="preserve"> REF _Ref189132632 \h </w:instrText>
      </w:r>
      <w:r w:rsidR="00592168">
        <w:fldChar w:fldCharType="separate"/>
      </w:r>
      <w:r w:rsidR="00592168" w:rsidRPr="008A5A23">
        <w:t xml:space="preserve">FSE 6 – Measurement </w:t>
      </w:r>
      <w:r w:rsidR="00592168">
        <w:t>p</w:t>
      </w:r>
      <w:r w:rsidR="00592168" w:rsidRPr="008A5A23">
        <w:t xml:space="preserve">rogramme and </w:t>
      </w:r>
      <w:r w:rsidR="00592168">
        <w:t>c</w:t>
      </w:r>
      <w:r w:rsidR="00592168" w:rsidRPr="008A5A23">
        <w:t>ontrol</w:t>
      </w:r>
      <w:r w:rsidR="00592168">
        <w:fldChar w:fldCharType="end"/>
      </w:r>
      <w:r w:rsidR="00592168">
        <w:t xml:space="preserve"> </w:t>
      </w:r>
      <w:r w:rsidRPr="008A5A23">
        <w:t>apply.</w:t>
      </w:r>
      <w:bookmarkEnd w:id="38"/>
      <w:r w:rsidRPr="008A5A23">
        <w:t xml:space="preserve"> </w:t>
      </w:r>
    </w:p>
    <w:p w14:paraId="6485BEC5" w14:textId="77777777" w:rsidR="00D0257D" w:rsidRPr="008A5A23" w:rsidRDefault="00D0257D" w:rsidP="00CC342C">
      <w:pPr>
        <w:pStyle w:val="NumberedPara"/>
      </w:pPr>
      <w:r w:rsidRPr="009446FB">
        <w:t>Operators</w:t>
      </w:r>
      <w:r w:rsidRPr="008A5A23">
        <w:t xml:space="preserve"> should ensure that the records associated with blending or mixing of QNM with different isotopic compositions include a unique blend identity, where and when the blend took place, the QNM identity, quantity, form, and isotopic composition of the blend inputs and outputs.</w:t>
      </w:r>
    </w:p>
    <w:p w14:paraId="09CC1397" w14:textId="77777777" w:rsidR="00592168" w:rsidRDefault="00592168" w:rsidP="00CC342C">
      <w:pPr>
        <w:pStyle w:val="NumberedPara"/>
        <w:sectPr w:rsidR="00592168" w:rsidSect="00D0257D">
          <w:pgSz w:w="11906" w:h="16838"/>
          <w:pgMar w:top="1440" w:right="1440" w:bottom="1440" w:left="1440" w:header="708" w:footer="708" w:gutter="0"/>
          <w:cols w:space="708"/>
          <w:docGrid w:linePitch="360"/>
        </w:sectPr>
      </w:pPr>
    </w:p>
    <w:p w14:paraId="79F482A0" w14:textId="689F9128" w:rsidR="00D0257D" w:rsidRPr="008A5A23" w:rsidRDefault="00D0257D" w:rsidP="0044152E">
      <w:pPr>
        <w:pStyle w:val="NumberedPara"/>
      </w:pPr>
      <w:r w:rsidRPr="008A5A23">
        <w:lastRenderedPageBreak/>
        <w:t xml:space="preserve">NSR19 requirements for submission of certain accounting reports to ONR do not apply to QNM transferred to </w:t>
      </w:r>
      <w:r w:rsidRPr="009446FB">
        <w:t>conditioned</w:t>
      </w:r>
      <w:r w:rsidRPr="008A5A23">
        <w:t xml:space="preserve"> or </w:t>
      </w:r>
      <w:r w:rsidRPr="009446FB">
        <w:t>retained waste</w:t>
      </w:r>
      <w:r w:rsidRPr="008A5A23">
        <w:t xml:space="preserve">, but </w:t>
      </w:r>
      <w:r w:rsidRPr="009446FB">
        <w:t>operator</w:t>
      </w:r>
      <w:r w:rsidRPr="008A5A23">
        <w:t xml:space="preserve"> </w:t>
      </w:r>
      <w:r w:rsidRPr="009446FB">
        <w:t>NMACS</w:t>
      </w:r>
      <w:r w:rsidRPr="008A5A23">
        <w:t xml:space="preserve"> systems must include accounting records including locations and unique identification of QNM in </w:t>
      </w:r>
      <w:r w:rsidRPr="009446FB">
        <w:t>conditioned</w:t>
      </w:r>
      <w:r w:rsidRPr="008A5A23">
        <w:t xml:space="preserve"> and </w:t>
      </w:r>
      <w:r w:rsidRPr="009446FB">
        <w:t>retained waste</w:t>
      </w:r>
      <w:r w:rsidRPr="008A5A23">
        <w:t xml:space="preserve"> as specified in Regulation 29 of NSR19. </w:t>
      </w:r>
      <w:r w:rsidR="00037550">
        <w:t>It is a requirement of NSR19 Regulation 29 that</w:t>
      </w:r>
      <w:r w:rsidR="0044152E">
        <w:t xml:space="preserve"> an operator must provide to ONR, </w:t>
      </w:r>
      <w:r w:rsidR="0044152E" w:rsidRPr="0044152E">
        <w:t>the most recently updated stock list within 30 days of the receipt of a written request from the ONR.</w:t>
      </w:r>
      <w:r w:rsidR="00D76103">
        <w:t xml:space="preserve"> </w:t>
      </w:r>
      <w:r w:rsidR="0044152E">
        <w:t>F</w:t>
      </w:r>
      <w:r w:rsidRPr="008A5A23">
        <w:t xml:space="preserve">urther information on the expectations for the reporting of </w:t>
      </w:r>
      <w:r w:rsidRPr="009446FB">
        <w:t>waste</w:t>
      </w:r>
      <w:r w:rsidRPr="008A5A23">
        <w:t xml:space="preserve"> can be found in </w:t>
      </w:r>
      <w:r w:rsidR="008A4B17">
        <w:t>the TAG on n</w:t>
      </w:r>
      <w:r w:rsidRPr="008A5A23">
        <w:t xml:space="preserve">uclear </w:t>
      </w:r>
      <w:r w:rsidR="008A4B17">
        <w:t>m</w:t>
      </w:r>
      <w:r w:rsidRPr="008A5A23">
        <w:t xml:space="preserve">aterial </w:t>
      </w:r>
      <w:r w:rsidR="008A4B17">
        <w:t>a</w:t>
      </w:r>
      <w:r w:rsidRPr="008A5A23">
        <w:t>ccountancy</w:t>
      </w:r>
      <w:r w:rsidR="008A4B17">
        <w:t xml:space="preserve"> </w:t>
      </w:r>
      <w:sdt>
        <w:sdtPr>
          <w:id w:val="-394196543"/>
          <w:citation/>
        </w:sdtPr>
        <w:sdtEndPr/>
        <w:sdtContent>
          <w:r w:rsidR="00D64B54">
            <w:fldChar w:fldCharType="begin"/>
          </w:r>
          <w:r w:rsidR="00D64B54">
            <w:instrText xml:space="preserve"> CITATION ONR295 \l 2057 </w:instrText>
          </w:r>
          <w:r w:rsidR="00D64B54">
            <w:fldChar w:fldCharType="separate"/>
          </w:r>
          <w:r w:rsidR="00D64B54">
            <w:rPr>
              <w:noProof/>
            </w:rPr>
            <w:t>[31]</w:t>
          </w:r>
          <w:r w:rsidR="00D64B54">
            <w:fldChar w:fldCharType="end"/>
          </w:r>
        </w:sdtContent>
      </w:sdt>
      <w:r w:rsidRPr="008A5A23">
        <w:t xml:space="preserve">. </w:t>
      </w:r>
    </w:p>
    <w:p w14:paraId="34442604" w14:textId="76CB1013" w:rsidR="00D0257D" w:rsidRPr="008A5A23" w:rsidRDefault="00D0257D" w:rsidP="00D0257D">
      <w:pPr>
        <w:pStyle w:val="Heading3"/>
      </w:pPr>
      <w:bookmarkStart w:id="39" w:name="_Ref189133074"/>
      <w:r w:rsidRPr="008A5A23">
        <w:t xml:space="preserve">MACE 7.3 – </w:t>
      </w:r>
      <w:r w:rsidRPr="009446FB">
        <w:t>NMACS</w:t>
      </w:r>
      <w:r w:rsidRPr="008A5A23">
        <w:t xml:space="preserve"> </w:t>
      </w:r>
      <w:r w:rsidR="00CE2B61">
        <w:t>d</w:t>
      </w:r>
      <w:r w:rsidRPr="009446FB">
        <w:t>iscrepancies</w:t>
      </w:r>
      <w:bookmarkEnd w:id="39"/>
    </w:p>
    <w:tbl>
      <w:tblPr>
        <w:tblStyle w:val="ONRTable1"/>
        <w:tblW w:w="0" w:type="auto"/>
        <w:tblInd w:w="851" w:type="dxa"/>
        <w:tblLook w:val="04A0" w:firstRow="1" w:lastRow="0" w:firstColumn="1" w:lastColumn="0" w:noHBand="0" w:noVBand="1"/>
      </w:tblPr>
      <w:tblGrid>
        <w:gridCol w:w="3260"/>
        <w:gridCol w:w="3260"/>
        <w:gridCol w:w="1650"/>
      </w:tblGrid>
      <w:tr w:rsidR="00CE2B61" w:rsidRPr="00CE2B61" w14:paraId="5F9023CC" w14:textId="77777777" w:rsidTr="00CE2B61">
        <w:trPr>
          <w:cnfStyle w:val="100000000000" w:firstRow="1" w:lastRow="0" w:firstColumn="0" w:lastColumn="0" w:oddVBand="0" w:evenVBand="0" w:oddHBand="0" w:evenHBand="0" w:firstRowFirstColumn="0" w:firstRowLastColumn="0" w:lastRowFirstColumn="0" w:lastRowLastColumn="0"/>
        </w:trPr>
        <w:tc>
          <w:tcPr>
            <w:tcW w:w="3260" w:type="dxa"/>
          </w:tcPr>
          <w:p w14:paraId="357344E4" w14:textId="52ADF725" w:rsidR="00D0257D" w:rsidRPr="00CE2B61" w:rsidRDefault="00D0257D" w:rsidP="006F586C">
            <w:pPr>
              <w:pStyle w:val="Paragraphtext"/>
              <w:spacing w:before="120"/>
            </w:pPr>
            <w:r w:rsidRPr="00CE2B61">
              <w:t xml:space="preserve">FSE 7 – Nuclear </w:t>
            </w:r>
            <w:r w:rsidR="00CE2B61" w:rsidRPr="00CE2B61">
              <w:t>m</w:t>
            </w:r>
            <w:r w:rsidRPr="00CE2B61">
              <w:t xml:space="preserve">aterial </w:t>
            </w:r>
            <w:r w:rsidR="00CE2B61" w:rsidRPr="00CE2B61">
              <w:t>t</w:t>
            </w:r>
            <w:r w:rsidRPr="00CE2B61">
              <w:t>racking</w:t>
            </w:r>
          </w:p>
        </w:tc>
        <w:tc>
          <w:tcPr>
            <w:tcW w:w="3260" w:type="dxa"/>
          </w:tcPr>
          <w:p w14:paraId="2226A5B6" w14:textId="69AA2997" w:rsidR="00D0257D" w:rsidRPr="00CE2B61" w:rsidRDefault="00D0257D" w:rsidP="006F586C">
            <w:pPr>
              <w:pStyle w:val="Paragraphtext"/>
              <w:spacing w:before="120"/>
            </w:pPr>
            <w:r w:rsidRPr="00CE2B61">
              <w:t xml:space="preserve">NMACS </w:t>
            </w:r>
            <w:r w:rsidR="00CE2B61" w:rsidRPr="00CE2B61">
              <w:t>d</w:t>
            </w:r>
            <w:r w:rsidRPr="00CE2B61">
              <w:t>iscrepancies</w:t>
            </w:r>
          </w:p>
        </w:tc>
        <w:tc>
          <w:tcPr>
            <w:tcW w:w="1650" w:type="dxa"/>
          </w:tcPr>
          <w:p w14:paraId="3FB00A83" w14:textId="77777777" w:rsidR="00D0257D" w:rsidRPr="00CE2B61" w:rsidRDefault="00D0257D" w:rsidP="006F586C">
            <w:pPr>
              <w:pStyle w:val="Paragraphtext"/>
              <w:tabs>
                <w:tab w:val="left" w:pos="1504"/>
              </w:tabs>
              <w:spacing w:before="120"/>
            </w:pPr>
            <w:r w:rsidRPr="00CE2B61">
              <w:t>MACE 7.3</w:t>
            </w:r>
          </w:p>
        </w:tc>
      </w:tr>
      <w:tr w:rsidR="00D0257D" w:rsidRPr="008A5A23" w14:paraId="7C2906F2" w14:textId="77777777" w:rsidTr="00CE2B61">
        <w:tc>
          <w:tcPr>
            <w:tcW w:w="8170" w:type="dxa"/>
            <w:gridSpan w:val="3"/>
          </w:tcPr>
          <w:p w14:paraId="37BA2BA4" w14:textId="77777777" w:rsidR="00D0257D" w:rsidRPr="008A5A23" w:rsidRDefault="00D0257D" w:rsidP="006F586C">
            <w:pPr>
              <w:pStyle w:val="Paragraphtext"/>
              <w:spacing w:before="120"/>
              <w:rPr>
                <w:bCs/>
              </w:rPr>
            </w:pPr>
            <w:r w:rsidRPr="009446FB">
              <w:rPr>
                <w:bCs/>
              </w:rPr>
              <w:t>Operators</w:t>
            </w:r>
            <w:r w:rsidRPr="008A5A23">
              <w:rPr>
                <w:bCs/>
              </w:rPr>
              <w:t xml:space="preserve"> should ensure that arrangements are in place that recognise and investigate </w:t>
            </w:r>
            <w:r w:rsidRPr="009446FB">
              <w:rPr>
                <w:bCs/>
              </w:rPr>
              <w:t>NMACS</w:t>
            </w:r>
            <w:r w:rsidRPr="008A5A23">
              <w:rPr>
                <w:bCs/>
              </w:rPr>
              <w:t xml:space="preserve"> </w:t>
            </w:r>
            <w:r w:rsidRPr="009446FB">
              <w:rPr>
                <w:bCs/>
              </w:rPr>
              <w:t>discrepancies</w:t>
            </w:r>
            <w:r w:rsidRPr="008A5A23">
              <w:rPr>
                <w:bCs/>
              </w:rPr>
              <w:t xml:space="preserve"> whilst recording their management.</w:t>
            </w:r>
          </w:p>
        </w:tc>
      </w:tr>
      <w:tr w:rsidR="00D0257D" w:rsidRPr="008A5A23" w14:paraId="08FB19F2" w14:textId="77777777" w:rsidTr="00CE2B61">
        <w:tc>
          <w:tcPr>
            <w:tcW w:w="8170" w:type="dxa"/>
            <w:gridSpan w:val="3"/>
          </w:tcPr>
          <w:p w14:paraId="4CFC5FFC" w14:textId="1A6D3C6F" w:rsidR="00D0257D" w:rsidRPr="008A5A23" w:rsidRDefault="00D0257D" w:rsidP="006F586C">
            <w:pPr>
              <w:pStyle w:val="Paragraphtext"/>
              <w:spacing w:before="120"/>
              <w:rPr>
                <w:bCs/>
              </w:rPr>
            </w:pPr>
            <w:r w:rsidRPr="008A5A23">
              <w:rPr>
                <w:bCs/>
              </w:rPr>
              <w:t>Related</w:t>
            </w:r>
            <w:r w:rsidR="00D64B54">
              <w:rPr>
                <w:bCs/>
              </w:rPr>
              <w:t xml:space="preserve">: </w:t>
            </w:r>
            <w:r w:rsidR="00D64B54">
              <w:rPr>
                <w:bCs/>
              </w:rPr>
              <w:fldChar w:fldCharType="begin"/>
            </w:r>
            <w:r w:rsidR="00D64B54">
              <w:rPr>
                <w:bCs/>
              </w:rPr>
              <w:instrText xml:space="preserve"> REF _Ref189132732 \h </w:instrText>
            </w:r>
            <w:r w:rsidR="00D64B54">
              <w:rPr>
                <w:bCs/>
              </w:rPr>
            </w:r>
            <w:r w:rsidR="00D64B54">
              <w:rPr>
                <w:bCs/>
              </w:rPr>
              <w:fldChar w:fldCharType="separate"/>
            </w:r>
            <w:r w:rsidR="00D64B54" w:rsidRPr="008A5A23">
              <w:t xml:space="preserve">MACE 4.2 – </w:t>
            </w:r>
            <w:r w:rsidR="00D64B54" w:rsidRPr="00E23400">
              <w:t>Anomalies</w:t>
            </w:r>
            <w:r w:rsidR="00D64B54" w:rsidRPr="008A5A23">
              <w:t xml:space="preserve"> and </w:t>
            </w:r>
            <w:r w:rsidR="00D64B54">
              <w:t>i</w:t>
            </w:r>
            <w:r w:rsidR="00D64B54" w:rsidRPr="008A5A23">
              <w:t>nvestigations</w:t>
            </w:r>
            <w:r w:rsidR="00D64B54">
              <w:rPr>
                <w:bCs/>
              </w:rPr>
              <w:fldChar w:fldCharType="end"/>
            </w:r>
            <w:r w:rsidR="00D64B54">
              <w:rPr>
                <w:bCs/>
              </w:rPr>
              <w:t xml:space="preserve"> and </w:t>
            </w:r>
            <w:r w:rsidR="00D64B54">
              <w:rPr>
                <w:bCs/>
              </w:rPr>
              <w:fldChar w:fldCharType="begin"/>
            </w:r>
            <w:r w:rsidR="00D64B54">
              <w:rPr>
                <w:bCs/>
              </w:rPr>
              <w:instrText xml:space="preserve"> REF _Ref189132500 \h </w:instrText>
            </w:r>
            <w:r w:rsidR="00D64B54">
              <w:rPr>
                <w:bCs/>
              </w:rPr>
            </w:r>
            <w:r w:rsidR="00D64B54">
              <w:rPr>
                <w:bCs/>
              </w:rPr>
              <w:fldChar w:fldCharType="separate"/>
            </w:r>
            <w:r w:rsidR="00D64B54" w:rsidRPr="008A5A23">
              <w:t xml:space="preserve">MACE 8.3 – Records </w:t>
            </w:r>
            <w:r w:rsidR="00D64B54">
              <w:t>m</w:t>
            </w:r>
            <w:r w:rsidR="00D64B54" w:rsidRPr="008A5A23">
              <w:t>anagement</w:t>
            </w:r>
            <w:r w:rsidR="00D64B54">
              <w:rPr>
                <w:bCs/>
              </w:rPr>
              <w:fldChar w:fldCharType="end"/>
            </w:r>
          </w:p>
        </w:tc>
      </w:tr>
    </w:tbl>
    <w:p w14:paraId="241F12C3" w14:textId="77777777" w:rsidR="00D0257D" w:rsidRPr="008A5A23" w:rsidRDefault="00D0257D" w:rsidP="00CC342C">
      <w:pPr>
        <w:pStyle w:val="NumberedPara"/>
      </w:pPr>
      <w:r w:rsidRPr="008A5A23">
        <w:t xml:space="preserve">The </w:t>
      </w:r>
      <w:r w:rsidRPr="009446FB">
        <w:t>NMACS</w:t>
      </w:r>
      <w:r w:rsidRPr="008A5A23">
        <w:t xml:space="preserve"> system should include procedures and arrangements to minimise </w:t>
      </w:r>
      <w:r w:rsidRPr="009446FB">
        <w:t>NMACS</w:t>
      </w:r>
      <w:r w:rsidRPr="008A5A23">
        <w:t xml:space="preserve"> </w:t>
      </w:r>
      <w:r w:rsidRPr="009446FB">
        <w:t>discrepancies</w:t>
      </w:r>
      <w:r w:rsidRPr="008A5A23">
        <w:t xml:space="preserve"> resulting from misreading or incorrect data transmission or calculation, with checking mechanisms employed to provide timely detection of errors, </w:t>
      </w:r>
      <w:r w:rsidRPr="009446FB">
        <w:t>discrepancies</w:t>
      </w:r>
      <w:r w:rsidRPr="008A5A23">
        <w:t>, or omissions in records.</w:t>
      </w:r>
    </w:p>
    <w:p w14:paraId="571F7F02" w14:textId="46A64625" w:rsidR="00D0257D" w:rsidRPr="008A5A23" w:rsidRDefault="00D0257D" w:rsidP="00CC342C">
      <w:pPr>
        <w:pStyle w:val="NumberedPara"/>
      </w:pPr>
      <w:r w:rsidRPr="008A5A23">
        <w:t xml:space="preserve">Investigations into </w:t>
      </w:r>
      <w:r w:rsidRPr="009446FB">
        <w:t>NMACS</w:t>
      </w:r>
      <w:r w:rsidRPr="008A5A23">
        <w:t xml:space="preserve"> </w:t>
      </w:r>
      <w:r w:rsidRPr="009446FB">
        <w:t>discrepancies</w:t>
      </w:r>
      <w:r w:rsidRPr="008A5A23">
        <w:t xml:space="preserve"> should indicate the actions to be taken and the conditions that are required to resolve the </w:t>
      </w:r>
      <w:r w:rsidRPr="009446FB">
        <w:t>discrepancy</w:t>
      </w:r>
      <w:r w:rsidRPr="008A5A23">
        <w:t xml:space="preserve">. Actions to be taken should include identifying the responsible person and the additional data to be utilised. </w:t>
      </w:r>
      <w:r w:rsidRPr="009446FB">
        <w:t>Operators</w:t>
      </w:r>
      <w:r w:rsidRPr="008A5A23">
        <w:t xml:space="preserve"> should have arrangements and procedures in place for resolving and reporting </w:t>
      </w:r>
      <w:r w:rsidRPr="009446FB">
        <w:t>discrepancies</w:t>
      </w:r>
      <w:r w:rsidRPr="008A5A23">
        <w:t xml:space="preserve">, which fulfil the requirements of relevant good practice </w:t>
      </w:r>
      <w:sdt>
        <w:sdtPr>
          <w:id w:val="-1221211781"/>
          <w:citation/>
        </w:sdtPr>
        <w:sdtEndPr/>
        <w:sdtContent>
          <w:r w:rsidRPr="008A5A23">
            <w:fldChar w:fldCharType="begin"/>
          </w:r>
          <w:r w:rsidR="008F5941">
            <w:instrText xml:space="preserve">CITATION ISO03 \l 2057 </w:instrText>
          </w:r>
          <w:r w:rsidRPr="008A5A23">
            <w:fldChar w:fldCharType="separate"/>
          </w:r>
          <w:r w:rsidR="008F5941">
            <w:rPr>
              <w:noProof/>
            </w:rPr>
            <w:t>[26]</w:t>
          </w:r>
          <w:r w:rsidRPr="008A5A23">
            <w:fldChar w:fldCharType="end"/>
          </w:r>
        </w:sdtContent>
      </w:sdt>
      <w:r w:rsidRPr="008A5A23">
        <w:t xml:space="preserve">. </w:t>
      </w:r>
    </w:p>
    <w:p w14:paraId="6E584418" w14:textId="77777777" w:rsidR="00D0257D" w:rsidRPr="008A5A23" w:rsidRDefault="00D0257D" w:rsidP="00CC342C">
      <w:pPr>
        <w:pStyle w:val="NumberedPara"/>
      </w:pPr>
      <w:r w:rsidRPr="009446FB">
        <w:t>Operators</w:t>
      </w:r>
      <w:r w:rsidRPr="008A5A23">
        <w:t xml:space="preserve"> should make the appropriate </w:t>
      </w:r>
      <w:r w:rsidRPr="009446FB">
        <w:t>correction</w:t>
      </w:r>
      <w:r w:rsidRPr="008A5A23">
        <w:t xml:space="preserve"> of records and accounting reports when a </w:t>
      </w:r>
      <w:r w:rsidRPr="009446FB">
        <w:t>discrepancy</w:t>
      </w:r>
      <w:r w:rsidRPr="008A5A23">
        <w:t xml:space="preserve"> has been resolved.</w:t>
      </w:r>
    </w:p>
    <w:p w14:paraId="4B393ACA" w14:textId="77777777" w:rsidR="00D0257D" w:rsidRPr="008A5A23" w:rsidRDefault="00D0257D" w:rsidP="00CC342C">
      <w:pPr>
        <w:pStyle w:val="NumberedPara"/>
      </w:pPr>
      <w:r w:rsidRPr="008A5A23">
        <w:t xml:space="preserve">When a </w:t>
      </w:r>
      <w:r w:rsidRPr="009446FB">
        <w:t>discrepancy</w:t>
      </w:r>
      <w:r w:rsidRPr="008A5A23">
        <w:t xml:space="preserve"> remains unresolved the </w:t>
      </w:r>
      <w:r w:rsidRPr="009446FB">
        <w:t>operator</w:t>
      </w:r>
      <w:r w:rsidRPr="008A5A23">
        <w:t xml:space="preserve"> should record the action taken in attempting to resolve it and the arrangements required to mitigate the unresolved </w:t>
      </w:r>
      <w:r w:rsidRPr="009446FB">
        <w:t>discrepancy</w:t>
      </w:r>
      <w:r w:rsidRPr="008A5A23">
        <w:t>.</w:t>
      </w:r>
    </w:p>
    <w:p w14:paraId="6D912AC7" w14:textId="77777777" w:rsidR="00D0257D" w:rsidRPr="008A5A23" w:rsidRDefault="00D0257D" w:rsidP="00CC342C">
      <w:pPr>
        <w:pStyle w:val="NumberedPara"/>
      </w:pPr>
      <w:r w:rsidRPr="009446FB">
        <w:t>Operators</w:t>
      </w:r>
      <w:r w:rsidRPr="008A5A23">
        <w:t xml:space="preserve"> should have arrangements and procedures in place to resolve and report </w:t>
      </w:r>
      <w:r w:rsidRPr="009446FB">
        <w:t>discrepancies</w:t>
      </w:r>
      <w:r w:rsidRPr="008A5A23">
        <w:t xml:space="preserve">, and to perform any necessary reconciliations with other </w:t>
      </w:r>
      <w:r w:rsidRPr="009446FB">
        <w:t>MBA</w:t>
      </w:r>
      <w:r w:rsidRPr="008A5A23">
        <w:t xml:space="preserve"> accounts. </w:t>
      </w:r>
    </w:p>
    <w:p w14:paraId="622B0F38" w14:textId="77777777" w:rsidR="00BD71BB" w:rsidRDefault="00BD71BB" w:rsidP="00D0257D">
      <w:pPr>
        <w:pStyle w:val="Heading2"/>
        <w:sectPr w:rsidR="00BD71BB" w:rsidSect="00D0257D">
          <w:pgSz w:w="11906" w:h="16838"/>
          <w:pgMar w:top="1440" w:right="1440" w:bottom="1440" w:left="1440" w:header="708" w:footer="708" w:gutter="0"/>
          <w:cols w:space="708"/>
          <w:docGrid w:linePitch="360"/>
        </w:sectPr>
      </w:pPr>
      <w:bookmarkStart w:id="40" w:name="_Toc94860801"/>
    </w:p>
    <w:p w14:paraId="7522F47F" w14:textId="37D99DB2" w:rsidR="00D0257D" w:rsidRPr="008A5A23" w:rsidRDefault="00D0257D" w:rsidP="00D0257D">
      <w:pPr>
        <w:pStyle w:val="Heading2"/>
      </w:pPr>
      <w:bookmarkStart w:id="41" w:name="_Toc236043942"/>
      <w:r w:rsidRPr="008A5A23">
        <w:lastRenderedPageBreak/>
        <w:t xml:space="preserve">FSE 8 – </w:t>
      </w:r>
      <w:r w:rsidRPr="009446FB">
        <w:t xml:space="preserve">Data </w:t>
      </w:r>
      <w:r w:rsidR="00CE2B61">
        <w:t>p</w:t>
      </w:r>
      <w:r w:rsidRPr="009446FB">
        <w:t>rocessing</w:t>
      </w:r>
      <w:r w:rsidRPr="008A5A23">
        <w:t xml:space="preserve"> and </w:t>
      </w:r>
      <w:r w:rsidR="00CE2B61">
        <w:t>c</w:t>
      </w:r>
      <w:r w:rsidRPr="008A5A23">
        <w:t>ontrol</w:t>
      </w:r>
      <w:bookmarkEnd w:id="40"/>
      <w:bookmarkEnd w:id="41"/>
    </w:p>
    <w:tbl>
      <w:tblPr>
        <w:tblStyle w:val="ONRTable1"/>
        <w:tblW w:w="0" w:type="auto"/>
        <w:tblInd w:w="851" w:type="dxa"/>
        <w:tblLook w:val="04A0" w:firstRow="1" w:lastRow="0" w:firstColumn="1" w:lastColumn="0" w:noHBand="0" w:noVBand="1"/>
      </w:tblPr>
      <w:tblGrid>
        <w:gridCol w:w="2126"/>
        <w:gridCol w:w="4678"/>
        <w:gridCol w:w="1366"/>
      </w:tblGrid>
      <w:tr w:rsidR="00CE2B61" w:rsidRPr="00CE2B61" w14:paraId="769652B5" w14:textId="77777777" w:rsidTr="00BD71BB">
        <w:trPr>
          <w:cnfStyle w:val="100000000000" w:firstRow="1" w:lastRow="0" w:firstColumn="0" w:lastColumn="0" w:oddVBand="0" w:evenVBand="0" w:oddHBand="0" w:evenHBand="0" w:firstRowFirstColumn="0" w:firstRowLastColumn="0" w:lastRowFirstColumn="0" w:lastRowLastColumn="0"/>
        </w:trPr>
        <w:tc>
          <w:tcPr>
            <w:tcW w:w="2126" w:type="dxa"/>
          </w:tcPr>
          <w:p w14:paraId="590AB508" w14:textId="0A27F64E" w:rsidR="00D0257D" w:rsidRPr="00CE2B61" w:rsidRDefault="00BD71BB" w:rsidP="006F586C">
            <w:pPr>
              <w:pStyle w:val="Paragraphtext"/>
              <w:spacing w:before="120"/>
              <w:rPr>
                <w:b w:val="0"/>
                <w:bCs/>
              </w:rPr>
            </w:pPr>
            <w:r>
              <w:rPr>
                <w:bCs/>
              </w:rPr>
              <w:t>FSE</w:t>
            </w:r>
          </w:p>
        </w:tc>
        <w:tc>
          <w:tcPr>
            <w:tcW w:w="4678" w:type="dxa"/>
          </w:tcPr>
          <w:p w14:paraId="0ACFC85B" w14:textId="0C08DB9D" w:rsidR="00D0257D" w:rsidRPr="00CE2B61" w:rsidRDefault="00D0257D" w:rsidP="006F586C">
            <w:pPr>
              <w:pStyle w:val="Paragraphtext"/>
              <w:spacing w:before="120"/>
              <w:rPr>
                <w:b w:val="0"/>
                <w:bCs/>
              </w:rPr>
            </w:pPr>
            <w:r w:rsidRPr="00CE2B61">
              <w:rPr>
                <w:bCs/>
              </w:rPr>
              <w:t xml:space="preserve">Data </w:t>
            </w:r>
            <w:r w:rsidR="00CE2B61" w:rsidRPr="00BD71BB">
              <w:t>p</w:t>
            </w:r>
            <w:r w:rsidRPr="00BD71BB">
              <w:t>rocessing</w:t>
            </w:r>
            <w:r w:rsidRPr="00CE2B61">
              <w:rPr>
                <w:bCs/>
              </w:rPr>
              <w:t xml:space="preserve"> and </w:t>
            </w:r>
            <w:r w:rsidR="00CE2B61" w:rsidRPr="00BD71BB">
              <w:t>c</w:t>
            </w:r>
            <w:r w:rsidRPr="00BD71BB">
              <w:t>ontrol</w:t>
            </w:r>
          </w:p>
        </w:tc>
        <w:tc>
          <w:tcPr>
            <w:tcW w:w="1366" w:type="dxa"/>
          </w:tcPr>
          <w:p w14:paraId="6045F35E" w14:textId="77777777" w:rsidR="00D0257D" w:rsidRPr="00CE2B61" w:rsidRDefault="00D0257D" w:rsidP="006F586C">
            <w:pPr>
              <w:pStyle w:val="Paragraphtext"/>
              <w:spacing w:before="120"/>
              <w:rPr>
                <w:b w:val="0"/>
                <w:bCs/>
              </w:rPr>
            </w:pPr>
            <w:r w:rsidRPr="00CE2B61">
              <w:rPr>
                <w:bCs/>
              </w:rPr>
              <w:t>FSE 8</w:t>
            </w:r>
          </w:p>
        </w:tc>
      </w:tr>
      <w:tr w:rsidR="00D0257D" w:rsidRPr="008A5A23" w14:paraId="31E68E11" w14:textId="77777777" w:rsidTr="00CE2B61">
        <w:tc>
          <w:tcPr>
            <w:tcW w:w="8170" w:type="dxa"/>
            <w:gridSpan w:val="3"/>
          </w:tcPr>
          <w:p w14:paraId="7FEFE9BA" w14:textId="6C6129AE" w:rsidR="00D0257D" w:rsidRPr="008A5A23" w:rsidRDefault="00D0257D" w:rsidP="006F586C">
            <w:pPr>
              <w:pStyle w:val="Paragraphtext"/>
              <w:spacing w:before="120"/>
            </w:pPr>
            <w:r w:rsidRPr="009446FB">
              <w:t>Operators</w:t>
            </w:r>
            <w:r w:rsidRPr="008A5A23">
              <w:t xml:space="preserve"> must </w:t>
            </w:r>
            <w:r w:rsidR="00996AF2">
              <w:t xml:space="preserve">establish, </w:t>
            </w:r>
            <w:r w:rsidRPr="008A5A23">
              <w:t xml:space="preserve">implement and maintain </w:t>
            </w:r>
            <w:r w:rsidRPr="009446FB">
              <w:t>data processing</w:t>
            </w:r>
            <w:r w:rsidRPr="008A5A23">
              <w:t xml:space="preserve"> systems that can produce the </w:t>
            </w:r>
            <w:r w:rsidRPr="009446FB">
              <w:t>NMACS</w:t>
            </w:r>
            <w:r w:rsidRPr="008A5A23">
              <w:t xml:space="preserve"> reports, and records required under NSR19 that incorporate technical and procedural controls to protect the confidentiality, integrity, and availability of sensitive nuclear information.</w:t>
            </w:r>
          </w:p>
        </w:tc>
      </w:tr>
    </w:tbl>
    <w:p w14:paraId="74E4E1A3" w14:textId="77777777" w:rsidR="00D0257D" w:rsidRPr="008A5A23" w:rsidRDefault="00D0257D" w:rsidP="00CC342C">
      <w:pPr>
        <w:pStyle w:val="NumberedPara"/>
      </w:pPr>
      <w:r w:rsidRPr="009446FB">
        <w:t>Data processing</w:t>
      </w:r>
      <w:r w:rsidRPr="008A5A23">
        <w:t xml:space="preserve"> systems and components need to be designed to deliver their required </w:t>
      </w:r>
      <w:r w:rsidRPr="009446FB">
        <w:t>NMACS</w:t>
      </w:r>
      <w:r w:rsidRPr="008A5A23">
        <w:t xml:space="preserve"> functions whilst maintaining an appropriate level of control of the documentation and data they handle. </w:t>
      </w:r>
      <w:r w:rsidRPr="009446FB">
        <w:t>Data processing</w:t>
      </w:r>
      <w:r w:rsidRPr="008A5A23">
        <w:t xml:space="preserve"> systems can be computerised or non-computerised systems. This fundamental expectation for </w:t>
      </w:r>
      <w:r w:rsidRPr="009446FB">
        <w:t>NMACS</w:t>
      </w:r>
      <w:r w:rsidRPr="008A5A23">
        <w:t xml:space="preserve"> describes ONR’s expectations of how </w:t>
      </w:r>
      <w:r w:rsidRPr="009446FB">
        <w:t>operators</w:t>
      </w:r>
      <w:r w:rsidRPr="008A5A23">
        <w:t xml:space="preserve"> will implement effective </w:t>
      </w:r>
      <w:r w:rsidRPr="009446FB">
        <w:t>data processing</w:t>
      </w:r>
      <w:r w:rsidRPr="008A5A23">
        <w:t xml:space="preserve"> and control to ensure the </w:t>
      </w:r>
      <w:r w:rsidRPr="009446FB">
        <w:t>NMACS</w:t>
      </w:r>
      <w:r w:rsidRPr="008A5A23">
        <w:t xml:space="preserve"> system can function effectively and efficiently. </w:t>
      </w:r>
      <w:r w:rsidRPr="009446FB">
        <w:t>Data processing</w:t>
      </w:r>
      <w:r w:rsidRPr="008A5A23">
        <w:t xml:space="preserve"> systems should be implemented and maintained by those who are SQEP.</w:t>
      </w:r>
    </w:p>
    <w:p w14:paraId="0BB124A7" w14:textId="785D7F0D" w:rsidR="00D0257D" w:rsidRPr="008A5A23" w:rsidRDefault="00D0257D" w:rsidP="00CC342C">
      <w:pPr>
        <w:pStyle w:val="NumberedPara"/>
      </w:pPr>
      <w:r w:rsidRPr="008A5A23">
        <w:t xml:space="preserve">The MACE’s below do not specify processes but describe what good </w:t>
      </w:r>
      <w:r w:rsidRPr="009446FB">
        <w:t>data processing</w:t>
      </w:r>
      <w:r w:rsidRPr="008A5A23">
        <w:t xml:space="preserve"> and control will look like. It should be noted that </w:t>
      </w:r>
      <w:r>
        <w:t>ONRs</w:t>
      </w:r>
      <w:r w:rsidRPr="008A5A23">
        <w:t xml:space="preserve"> security assessment principles </w:t>
      </w:r>
      <w:sdt>
        <w:sdtPr>
          <w:id w:val="42340861"/>
          <w:citation/>
        </w:sdtPr>
        <w:sdtEndPr/>
        <w:sdtContent>
          <w:r w:rsidRPr="008A5A23">
            <w:fldChar w:fldCharType="begin"/>
          </w:r>
          <w:r w:rsidR="009A6A09">
            <w:instrText xml:space="preserve">CITATION ONR171 \l 2057 </w:instrText>
          </w:r>
          <w:r w:rsidRPr="008A5A23">
            <w:fldChar w:fldCharType="separate"/>
          </w:r>
          <w:r w:rsidR="009A6A09">
            <w:rPr>
              <w:noProof/>
            </w:rPr>
            <w:t>[22]</w:t>
          </w:r>
          <w:r w:rsidRPr="008A5A23">
            <w:fldChar w:fldCharType="end"/>
          </w:r>
        </w:sdtContent>
      </w:sdt>
      <w:r w:rsidRPr="008A5A23">
        <w:t xml:space="preserve"> outline our expectations of how organisations within the civil nuclear industry and third parties handling sensitive nuclear information (SNI) and other assets will apply protective security to ensure the civil nuclear industry can function effectively, efficiently, and securely.</w:t>
      </w:r>
    </w:p>
    <w:p w14:paraId="25D7C6A7" w14:textId="08597DD5" w:rsidR="00D0257D" w:rsidRPr="008A5A23" w:rsidRDefault="00D0257D" w:rsidP="00D0257D">
      <w:pPr>
        <w:pStyle w:val="Heading3"/>
      </w:pPr>
      <w:r w:rsidRPr="008A5A23">
        <w:t xml:space="preserve">MACE 8.1 – </w:t>
      </w:r>
      <w:r w:rsidRPr="00996315">
        <w:t xml:space="preserve">Data </w:t>
      </w:r>
      <w:r w:rsidR="00CE2B61">
        <w:t>p</w:t>
      </w:r>
      <w:r w:rsidRPr="00996315">
        <w:t>rocessing</w:t>
      </w:r>
      <w:r w:rsidRPr="008A5A23">
        <w:t xml:space="preserve"> </w:t>
      </w:r>
      <w:r w:rsidR="00CE2B61">
        <w:t>c</w:t>
      </w:r>
      <w:r w:rsidRPr="008A5A23">
        <w:t>apabilities</w:t>
      </w:r>
    </w:p>
    <w:tbl>
      <w:tblPr>
        <w:tblStyle w:val="ONRTable1"/>
        <w:tblW w:w="0" w:type="auto"/>
        <w:tblInd w:w="851" w:type="dxa"/>
        <w:tblLook w:val="04A0" w:firstRow="1" w:lastRow="0" w:firstColumn="1" w:lastColumn="0" w:noHBand="0" w:noVBand="1"/>
      </w:tblPr>
      <w:tblGrid>
        <w:gridCol w:w="3118"/>
        <w:gridCol w:w="3686"/>
        <w:gridCol w:w="1366"/>
      </w:tblGrid>
      <w:tr w:rsidR="00CE2B61" w:rsidRPr="00CE2B61" w14:paraId="11C05D02" w14:textId="77777777" w:rsidTr="00CE2B61">
        <w:trPr>
          <w:cnfStyle w:val="100000000000" w:firstRow="1" w:lastRow="0" w:firstColumn="0" w:lastColumn="0" w:oddVBand="0" w:evenVBand="0" w:oddHBand="0" w:evenHBand="0" w:firstRowFirstColumn="0" w:firstRowLastColumn="0" w:lastRowFirstColumn="0" w:lastRowLastColumn="0"/>
        </w:trPr>
        <w:tc>
          <w:tcPr>
            <w:tcW w:w="3118" w:type="dxa"/>
          </w:tcPr>
          <w:p w14:paraId="61ECC00B" w14:textId="5443DE2F" w:rsidR="00D0257D" w:rsidRPr="00CE2B61" w:rsidRDefault="00D0257D" w:rsidP="006F586C">
            <w:pPr>
              <w:pStyle w:val="Paragraphtext"/>
              <w:spacing w:before="120"/>
            </w:pPr>
            <w:r w:rsidRPr="00CE2B61">
              <w:t xml:space="preserve">FSE 8 – Data </w:t>
            </w:r>
            <w:r w:rsidR="00CE2B61" w:rsidRPr="00CE2B61">
              <w:t>p</w:t>
            </w:r>
            <w:r w:rsidRPr="00CE2B61">
              <w:t>rocessing and</w:t>
            </w:r>
            <w:r w:rsidR="00CE2B61" w:rsidRPr="00CE2B61">
              <w:t xml:space="preserve"> c</w:t>
            </w:r>
            <w:r w:rsidRPr="00CE2B61">
              <w:t>ontrol</w:t>
            </w:r>
          </w:p>
        </w:tc>
        <w:tc>
          <w:tcPr>
            <w:tcW w:w="3686" w:type="dxa"/>
          </w:tcPr>
          <w:p w14:paraId="52905BDC" w14:textId="61DF8BA6" w:rsidR="00D0257D" w:rsidRPr="00CE2B61" w:rsidRDefault="00D0257D" w:rsidP="006F586C">
            <w:pPr>
              <w:pStyle w:val="Paragraphtext"/>
              <w:spacing w:before="120"/>
            </w:pPr>
            <w:r w:rsidRPr="00CE2B61">
              <w:t xml:space="preserve">Data </w:t>
            </w:r>
            <w:r w:rsidR="00CE2B61" w:rsidRPr="00CE2B61">
              <w:t>p</w:t>
            </w:r>
            <w:r w:rsidRPr="00CE2B61">
              <w:t xml:space="preserve">rocessing </w:t>
            </w:r>
            <w:r w:rsidR="00CE2B61" w:rsidRPr="00CE2B61">
              <w:t>c</w:t>
            </w:r>
            <w:r w:rsidRPr="00CE2B61">
              <w:t>apabilities</w:t>
            </w:r>
          </w:p>
        </w:tc>
        <w:tc>
          <w:tcPr>
            <w:tcW w:w="1366" w:type="dxa"/>
          </w:tcPr>
          <w:p w14:paraId="0720D60D" w14:textId="77777777" w:rsidR="00D0257D" w:rsidRPr="00CE2B61" w:rsidRDefault="00D0257D" w:rsidP="006F586C">
            <w:pPr>
              <w:pStyle w:val="Paragraphtext"/>
              <w:tabs>
                <w:tab w:val="left" w:pos="1504"/>
              </w:tabs>
              <w:spacing w:before="120"/>
            </w:pPr>
            <w:r w:rsidRPr="00CE2B61">
              <w:t>MACE 8.1</w:t>
            </w:r>
          </w:p>
        </w:tc>
      </w:tr>
      <w:tr w:rsidR="00D0257D" w:rsidRPr="008A5A23" w14:paraId="36822A6A" w14:textId="77777777" w:rsidTr="00CE2B61">
        <w:tc>
          <w:tcPr>
            <w:tcW w:w="8170" w:type="dxa"/>
            <w:gridSpan w:val="3"/>
          </w:tcPr>
          <w:p w14:paraId="1BBCD69E" w14:textId="77777777" w:rsidR="00D0257D" w:rsidRPr="008A5A23" w:rsidRDefault="00D0257D" w:rsidP="006F586C">
            <w:pPr>
              <w:pStyle w:val="Paragraphtext"/>
              <w:spacing w:before="120"/>
              <w:rPr>
                <w:bCs/>
              </w:rPr>
            </w:pPr>
            <w:r w:rsidRPr="00996315">
              <w:rPr>
                <w:bCs/>
              </w:rPr>
              <w:t>Operators</w:t>
            </w:r>
            <w:r w:rsidRPr="008A5A23">
              <w:rPr>
                <w:bCs/>
              </w:rPr>
              <w:t xml:space="preserve"> must have the appropriate capabilities in place to ensure that the reports and records required under NSR19 can be produced in the correct format, within the required timescales.</w:t>
            </w:r>
          </w:p>
        </w:tc>
      </w:tr>
    </w:tbl>
    <w:p w14:paraId="3AA1F522" w14:textId="30334432" w:rsidR="00D0257D" w:rsidRPr="008A5A23" w:rsidRDefault="00D0257D" w:rsidP="00CC342C">
      <w:pPr>
        <w:pStyle w:val="NumberedPara"/>
      </w:pPr>
      <w:r w:rsidRPr="00996315">
        <w:t>Operators</w:t>
      </w:r>
      <w:r w:rsidRPr="008A5A23">
        <w:t xml:space="preserve"> must implement a </w:t>
      </w:r>
      <w:r w:rsidRPr="00996315">
        <w:t>data processing</w:t>
      </w:r>
      <w:r w:rsidRPr="008A5A23">
        <w:t xml:space="preserve"> system, which can produce the accounting reports required under NSR19 in a safe and secure manner. </w:t>
      </w:r>
      <w:r w:rsidR="00CE2B61">
        <w:br/>
      </w:r>
      <w:r w:rsidRPr="008A5A23">
        <w:t xml:space="preserve">An </w:t>
      </w:r>
      <w:r w:rsidRPr="00996315">
        <w:t>NMACS</w:t>
      </w:r>
      <w:r w:rsidRPr="008A5A23">
        <w:t xml:space="preserve"> </w:t>
      </w:r>
      <w:r w:rsidRPr="00996315">
        <w:t>data processing</w:t>
      </w:r>
      <w:r w:rsidRPr="008A5A23">
        <w:t xml:space="preserve"> system should include, as appropriate: </w:t>
      </w:r>
    </w:p>
    <w:p w14:paraId="7245DDE9" w14:textId="77777777" w:rsidR="00D0257D" w:rsidRPr="008A5A23" w:rsidRDefault="00D0257D" w:rsidP="000E014B">
      <w:pPr>
        <w:pStyle w:val="NumList2"/>
        <w:numPr>
          <w:ilvl w:val="1"/>
          <w:numId w:val="46"/>
        </w:numPr>
        <w:ind w:left="1276"/>
      </w:pPr>
      <w:r w:rsidRPr="00996315">
        <w:t>material balance</w:t>
      </w:r>
      <w:r w:rsidRPr="008A5A23">
        <w:t xml:space="preserve"> standard deviation for </w:t>
      </w:r>
      <w:r w:rsidRPr="00996315">
        <w:t>material balance</w:t>
      </w:r>
      <w:r w:rsidRPr="008A5A23">
        <w:t xml:space="preserve"> tests (i.e., for bulk QNM).</w:t>
      </w:r>
    </w:p>
    <w:p w14:paraId="7D5F1533" w14:textId="35FFB288" w:rsidR="00D0257D" w:rsidRPr="008A5A23" w:rsidRDefault="00D0257D" w:rsidP="000E014B">
      <w:pPr>
        <w:pStyle w:val="NumList2"/>
        <w:numPr>
          <w:ilvl w:val="1"/>
          <w:numId w:val="46"/>
        </w:numPr>
        <w:ind w:left="1276"/>
      </w:pPr>
      <w:r w:rsidRPr="008A5A23">
        <w:t xml:space="preserve">various types of documents linked to </w:t>
      </w:r>
      <w:r w:rsidRPr="00996315">
        <w:t xml:space="preserve">inventory change </w:t>
      </w:r>
      <w:r w:rsidRPr="008A5A23">
        <w:t xml:space="preserve">declarations including accounting and operating records </w:t>
      </w:r>
      <w:r w:rsidR="002F1DFD">
        <w:t>(for example,</w:t>
      </w:r>
      <w:r w:rsidR="007C36B9">
        <w:t xml:space="preserve"> </w:t>
      </w:r>
      <w:r w:rsidRPr="008A5A23">
        <w:t>shipping documentation, calibration certificates, and other source documents).</w:t>
      </w:r>
    </w:p>
    <w:p w14:paraId="43BD328C" w14:textId="5C48D3E3" w:rsidR="00D0257D" w:rsidRPr="008A5A23" w:rsidRDefault="00D0257D" w:rsidP="000E014B">
      <w:pPr>
        <w:pStyle w:val="NumList2"/>
        <w:numPr>
          <w:ilvl w:val="1"/>
          <w:numId w:val="46"/>
        </w:numPr>
        <w:ind w:left="1276"/>
      </w:pPr>
      <w:r w:rsidRPr="008A5A23">
        <w:lastRenderedPageBreak/>
        <w:t xml:space="preserve">working documents for routine inventory control </w:t>
      </w:r>
      <w:r w:rsidR="002F1DFD">
        <w:t>(for example,</w:t>
      </w:r>
      <w:r w:rsidRPr="008A5A23">
        <w:t xml:space="preserve"> </w:t>
      </w:r>
      <w:r w:rsidR="00993A64">
        <w:t>a l</w:t>
      </w:r>
      <w:r w:rsidRPr="00996315">
        <w:t xml:space="preserve">ist of </w:t>
      </w:r>
      <w:r w:rsidR="00993A64">
        <w:t>i</w:t>
      </w:r>
      <w:r w:rsidRPr="00996315">
        <w:t xml:space="preserve">nventory </w:t>
      </w:r>
      <w:r w:rsidR="00993A64">
        <w:t>i</w:t>
      </w:r>
      <w:r w:rsidRPr="00996315">
        <w:t>tems</w:t>
      </w:r>
      <w:r w:rsidR="00993A64">
        <w:t xml:space="preserve"> (LII)</w:t>
      </w:r>
      <w:r w:rsidRPr="008A5A23">
        <w:t>).</w:t>
      </w:r>
    </w:p>
    <w:p w14:paraId="4C4909CA" w14:textId="77777777" w:rsidR="00D0257D" w:rsidRPr="008A5A23" w:rsidRDefault="00D0257D" w:rsidP="000E014B">
      <w:pPr>
        <w:pStyle w:val="NumList2"/>
        <w:numPr>
          <w:ilvl w:val="1"/>
          <w:numId w:val="46"/>
        </w:numPr>
        <w:ind w:left="1276"/>
      </w:pPr>
      <w:r w:rsidRPr="008A5A23">
        <w:t xml:space="preserve">working documents for the </w:t>
      </w:r>
      <w:r w:rsidRPr="00996315">
        <w:t>PIT</w:t>
      </w:r>
      <w:r w:rsidRPr="008A5A23">
        <w:t>.</w:t>
      </w:r>
    </w:p>
    <w:p w14:paraId="29095790" w14:textId="18F82E4F" w:rsidR="00D0257D" w:rsidRPr="008A5A23" w:rsidRDefault="00D0257D" w:rsidP="000E014B">
      <w:pPr>
        <w:pStyle w:val="NumList2"/>
        <w:numPr>
          <w:ilvl w:val="1"/>
          <w:numId w:val="46"/>
        </w:numPr>
        <w:ind w:left="1276"/>
      </w:pPr>
      <w:r w:rsidRPr="008A5A23">
        <w:t xml:space="preserve">a </w:t>
      </w:r>
      <w:r w:rsidRPr="00996315">
        <w:t>LII</w:t>
      </w:r>
      <w:r w:rsidRPr="008A5A23">
        <w:t xml:space="preserve"> resulting from </w:t>
      </w:r>
      <w:r w:rsidRPr="00996315">
        <w:t>PIT</w:t>
      </w:r>
      <w:r w:rsidRPr="008A5A23">
        <w:t xml:space="preserve"> and used during PIV or other verification.</w:t>
      </w:r>
    </w:p>
    <w:p w14:paraId="6670E63C" w14:textId="77777777" w:rsidR="00D0257D" w:rsidRPr="008A5A23" w:rsidRDefault="00D0257D" w:rsidP="000E014B">
      <w:pPr>
        <w:pStyle w:val="NumList2"/>
        <w:numPr>
          <w:ilvl w:val="1"/>
          <w:numId w:val="46"/>
        </w:numPr>
        <w:ind w:left="1276"/>
      </w:pPr>
      <w:r w:rsidRPr="00996315">
        <w:t>data processing</w:t>
      </w:r>
      <w:r w:rsidRPr="008A5A23">
        <w:t xml:space="preserve"> procedures should be in place to correct records and generate </w:t>
      </w:r>
      <w:r w:rsidRPr="00996315">
        <w:t>correction</w:t>
      </w:r>
      <w:r w:rsidRPr="008A5A23">
        <w:t xml:space="preserve"> declarations as appropriate, for any situation where a </w:t>
      </w:r>
      <w:r w:rsidRPr="00996315">
        <w:t>discrepancy</w:t>
      </w:r>
      <w:r w:rsidRPr="008A5A23">
        <w:t xml:space="preserve"> has been detected. Traceability should be maintained during such </w:t>
      </w:r>
      <w:r w:rsidRPr="00996315">
        <w:t>correction</w:t>
      </w:r>
      <w:r w:rsidRPr="008A5A23">
        <w:t xml:space="preserve"> processes. Quality control and quality assurance should ensure the completeness and correctness of the data-processing system.</w:t>
      </w:r>
    </w:p>
    <w:p w14:paraId="143D6B1C" w14:textId="77777777" w:rsidR="00D0257D" w:rsidRPr="008A5A23" w:rsidRDefault="00D0257D" w:rsidP="00CC342C">
      <w:pPr>
        <w:pStyle w:val="NumberedPara"/>
      </w:pPr>
      <w:r w:rsidRPr="00996315">
        <w:t>NMACS</w:t>
      </w:r>
      <w:r w:rsidRPr="008A5A23">
        <w:t xml:space="preserve"> </w:t>
      </w:r>
      <w:r w:rsidRPr="00996315">
        <w:t>data processing</w:t>
      </w:r>
      <w:r w:rsidRPr="008A5A23">
        <w:t xml:space="preserve"> capabilities may also include:</w:t>
      </w:r>
    </w:p>
    <w:p w14:paraId="1342C673" w14:textId="77777777" w:rsidR="00D0257D" w:rsidRPr="008A5A23" w:rsidRDefault="00D0257D" w:rsidP="000E014B">
      <w:pPr>
        <w:pStyle w:val="NumList2"/>
        <w:numPr>
          <w:ilvl w:val="1"/>
          <w:numId w:val="47"/>
        </w:numPr>
        <w:ind w:left="1276"/>
      </w:pPr>
      <w:r w:rsidRPr="008A5A23">
        <w:t xml:space="preserve">provision of inventory lists (including </w:t>
      </w:r>
      <w:r>
        <w:t xml:space="preserve">retained </w:t>
      </w:r>
      <w:r w:rsidRPr="00996315">
        <w:t>waste</w:t>
      </w:r>
      <w:r w:rsidRPr="008A5A23">
        <w:t xml:space="preserve"> </w:t>
      </w:r>
      <w:r>
        <w:t xml:space="preserve">stock / </w:t>
      </w:r>
      <w:r w:rsidRPr="008A5A23">
        <w:t xml:space="preserve">inventory lists) permitting inventory checking by the </w:t>
      </w:r>
      <w:r w:rsidRPr="00996315">
        <w:t>operator</w:t>
      </w:r>
      <w:r w:rsidRPr="008A5A23">
        <w:t>.</w:t>
      </w:r>
    </w:p>
    <w:p w14:paraId="03C3E2E0" w14:textId="77777777" w:rsidR="00D0257D" w:rsidRPr="008A5A23" w:rsidRDefault="00D0257D" w:rsidP="000E014B">
      <w:pPr>
        <w:pStyle w:val="NumList2"/>
        <w:numPr>
          <w:ilvl w:val="1"/>
          <w:numId w:val="47"/>
        </w:numPr>
        <w:ind w:left="1276"/>
      </w:pPr>
      <w:r w:rsidRPr="008A5A23">
        <w:t xml:space="preserve">inventory lists (including </w:t>
      </w:r>
      <w:r w:rsidRPr="00996315">
        <w:t>waste</w:t>
      </w:r>
      <w:r w:rsidRPr="008A5A23">
        <w:t xml:space="preserve"> inventory lists) providing any information necessary for identifying </w:t>
      </w:r>
      <w:r w:rsidRPr="00996315">
        <w:t>discrepancies</w:t>
      </w:r>
      <w:r w:rsidRPr="008A5A23">
        <w:t xml:space="preserve"> between the locations described in the records and the real physical location.</w:t>
      </w:r>
    </w:p>
    <w:p w14:paraId="0CE36E97" w14:textId="122D951A" w:rsidR="00D0257D" w:rsidRPr="008A5A23" w:rsidRDefault="00D0257D" w:rsidP="000E014B">
      <w:pPr>
        <w:pStyle w:val="NumList2"/>
        <w:numPr>
          <w:ilvl w:val="1"/>
          <w:numId w:val="47"/>
        </w:numPr>
        <w:ind w:left="1276"/>
      </w:pPr>
      <w:r w:rsidRPr="008A5A23">
        <w:t>support of regular reconciliation of operating records and accounting records when the accountancy of QNM in process involves separate storage of these records.</w:t>
      </w:r>
    </w:p>
    <w:p w14:paraId="0C1647B6" w14:textId="77777777" w:rsidR="00D0257D" w:rsidRPr="008A5A23" w:rsidRDefault="00D0257D" w:rsidP="000E014B">
      <w:pPr>
        <w:pStyle w:val="NumList2"/>
        <w:numPr>
          <w:ilvl w:val="1"/>
          <w:numId w:val="47"/>
        </w:numPr>
        <w:ind w:left="1276"/>
      </w:pPr>
      <w:r w:rsidRPr="008A5A23">
        <w:t xml:space="preserve">arrangements and procedures in place to describe how to deal with </w:t>
      </w:r>
      <w:r w:rsidRPr="008972A1">
        <w:t>discrepancies</w:t>
      </w:r>
      <w:r w:rsidRPr="008A5A23">
        <w:t xml:space="preserve">, and which guarantee traceability of </w:t>
      </w:r>
      <w:r w:rsidRPr="00AD04C5">
        <w:t>corrections</w:t>
      </w:r>
      <w:r w:rsidRPr="008A5A23">
        <w:t>.</w:t>
      </w:r>
    </w:p>
    <w:p w14:paraId="4DC9D514" w14:textId="77777777" w:rsidR="00D0257D" w:rsidRPr="008A5A23" w:rsidRDefault="00D0257D" w:rsidP="000E014B">
      <w:pPr>
        <w:pStyle w:val="NumList2"/>
        <w:numPr>
          <w:ilvl w:val="1"/>
          <w:numId w:val="47"/>
        </w:numPr>
        <w:ind w:left="1276"/>
      </w:pPr>
      <w:r w:rsidRPr="008A5A23">
        <w:t xml:space="preserve">documentation of the results of inventory checking and database reconciliation, including documentation of </w:t>
      </w:r>
      <w:r w:rsidRPr="00AD04C5">
        <w:t>discrepancies</w:t>
      </w:r>
      <w:r w:rsidRPr="008A5A23">
        <w:t xml:space="preserve"> encountered (for the purpose of performance indicators). </w:t>
      </w:r>
    </w:p>
    <w:p w14:paraId="53003070" w14:textId="37C7E0A7" w:rsidR="00D0257D" w:rsidRPr="008A5A23" w:rsidRDefault="00D0257D" w:rsidP="00CC342C">
      <w:pPr>
        <w:pStyle w:val="NumberedPara"/>
      </w:pPr>
      <w:r w:rsidRPr="008A5A23">
        <w:t xml:space="preserve">The arrangements and procedures in place for data-processing activities should provide the </w:t>
      </w:r>
      <w:r w:rsidRPr="00AD04C5">
        <w:t>NMACS</w:t>
      </w:r>
      <w:r w:rsidRPr="008A5A23">
        <w:t xml:space="preserve"> system manager with supervisory information. This should include the staff member initiating each software execution, identify the application program(s) involved as well as identify the location of the data inputs used and location of the data outputs created. It should also be possible to identify any execution of application software or access to records and data, which do not conform to the authorized </w:t>
      </w:r>
      <w:r w:rsidRPr="00AD04C5">
        <w:t>data processing</w:t>
      </w:r>
      <w:r w:rsidRPr="008A5A23">
        <w:t xml:space="preserve"> policy (ISO/IEC 27002:2022 </w:t>
      </w:r>
      <w:sdt>
        <w:sdtPr>
          <w:id w:val="548038754"/>
          <w:citation/>
        </w:sdtPr>
        <w:sdtEndPr/>
        <w:sdtContent>
          <w:r w:rsidRPr="008A5A23">
            <w:fldChar w:fldCharType="begin"/>
          </w:r>
          <w:r w:rsidR="007844D1">
            <w:instrText xml:space="preserve">CITATION ISO05 \l 2057 </w:instrText>
          </w:r>
          <w:r w:rsidRPr="008A5A23">
            <w:fldChar w:fldCharType="separate"/>
          </w:r>
          <w:r w:rsidR="007844D1">
            <w:rPr>
              <w:noProof/>
            </w:rPr>
            <w:t>[32]</w:t>
          </w:r>
          <w:r w:rsidRPr="008A5A23">
            <w:fldChar w:fldCharType="end"/>
          </w:r>
        </w:sdtContent>
      </w:sdt>
      <w:r w:rsidRPr="008A5A23">
        <w:t>).</w:t>
      </w:r>
    </w:p>
    <w:p w14:paraId="0A02405C" w14:textId="77777777" w:rsidR="007844D1" w:rsidRDefault="007844D1" w:rsidP="00CC342C">
      <w:pPr>
        <w:pStyle w:val="NumberedPara"/>
        <w:sectPr w:rsidR="007844D1" w:rsidSect="00D0257D">
          <w:pgSz w:w="11906" w:h="16838"/>
          <w:pgMar w:top="1440" w:right="1440" w:bottom="1440" w:left="1440" w:header="708" w:footer="708" w:gutter="0"/>
          <w:cols w:space="708"/>
          <w:docGrid w:linePitch="360"/>
        </w:sectPr>
      </w:pPr>
    </w:p>
    <w:p w14:paraId="494F202A" w14:textId="7334DD75" w:rsidR="00D0257D" w:rsidRPr="008A5A23" w:rsidRDefault="00D0257D" w:rsidP="00CC342C">
      <w:pPr>
        <w:pStyle w:val="NumberedPara"/>
      </w:pPr>
      <w:r w:rsidRPr="00AD04C5">
        <w:lastRenderedPageBreak/>
        <w:t>Source data</w:t>
      </w:r>
      <w:r w:rsidRPr="008A5A23">
        <w:t xml:space="preserve">, operating records, and accounting records to substantiate accounting reports submitted to </w:t>
      </w:r>
      <w:r>
        <w:t>the ONR</w:t>
      </w:r>
      <w:r w:rsidRPr="008A5A23">
        <w:t xml:space="preserve"> and if necessary, reconstruct the accounts </w:t>
      </w:r>
      <w:r w:rsidR="002F1DFD">
        <w:t>(for example,</w:t>
      </w:r>
      <w:r w:rsidRPr="008A5A23">
        <w:t xml:space="preserve"> if any part of the system is destroyed or rendered ineffective) are required to be maintained </w:t>
      </w:r>
      <w:r>
        <w:t>in line with the timescales set out in NSR19</w:t>
      </w:r>
      <w:r w:rsidRPr="008A5A23">
        <w:rPr>
          <w:rStyle w:val="FootnoteReference"/>
        </w:rPr>
        <w:footnoteReference w:id="5"/>
      </w:r>
      <w:r w:rsidRPr="008A5A23">
        <w:t xml:space="preserve">. All accountancy information is to be readily traceable from its generation as </w:t>
      </w:r>
      <w:r w:rsidRPr="00AD04C5">
        <w:t>source data</w:t>
      </w:r>
      <w:r w:rsidRPr="008A5A23">
        <w:t xml:space="preserve"> through to final production of </w:t>
      </w:r>
      <w:r w:rsidRPr="00AD04C5">
        <w:t>NMACS</w:t>
      </w:r>
      <w:r w:rsidRPr="008A5A23">
        <w:t xml:space="preserve"> reports. </w:t>
      </w:r>
      <w:r w:rsidR="007844D1">
        <w:br/>
      </w:r>
      <w:r w:rsidRPr="008A5A23">
        <w:t>Accounting records, including stock lists, operating data, and changes to the stock</w:t>
      </w:r>
      <w:r>
        <w:t xml:space="preserve"> list</w:t>
      </w:r>
      <w:r w:rsidRPr="008A5A23">
        <w:t>s, must also be available for QNM in ‘</w:t>
      </w:r>
      <w:r w:rsidRPr="00AD04C5">
        <w:t>waste</w:t>
      </w:r>
      <w:r w:rsidRPr="008A5A23">
        <w:t>’ as defined in NSR19.</w:t>
      </w:r>
    </w:p>
    <w:p w14:paraId="7B91BF2D" w14:textId="77777777" w:rsidR="00D0257D" w:rsidRPr="008A5A23" w:rsidRDefault="00D0257D" w:rsidP="00CC342C">
      <w:pPr>
        <w:pStyle w:val="NumberedPara"/>
      </w:pPr>
      <w:r w:rsidRPr="008A5A23">
        <w:t xml:space="preserve">Timeliness is a key aspect of the capability of an </w:t>
      </w:r>
      <w:r w:rsidRPr="00AD04C5">
        <w:t>NMACS</w:t>
      </w:r>
      <w:r w:rsidRPr="008A5A23">
        <w:t xml:space="preserve"> system to provide an up</w:t>
      </w:r>
      <w:r w:rsidRPr="008A5A23">
        <w:rPr>
          <w:rFonts w:ascii="Cambria Math" w:hAnsi="Cambria Math" w:cs="Cambria Math"/>
        </w:rPr>
        <w:t>‐</w:t>
      </w:r>
      <w:r w:rsidRPr="008A5A23">
        <w:t>to</w:t>
      </w:r>
      <w:r w:rsidRPr="008A5A23">
        <w:rPr>
          <w:rFonts w:ascii="Cambria Math" w:hAnsi="Cambria Math" w:cs="Cambria Math"/>
        </w:rPr>
        <w:t>‐</w:t>
      </w:r>
      <w:r w:rsidRPr="008A5A23">
        <w:t xml:space="preserve">date statement of QNM inventories, and so the system aim should be to record transactions within one working day of them taking place where practicable. The </w:t>
      </w:r>
      <w:r w:rsidRPr="00AD04C5">
        <w:t>NMACS</w:t>
      </w:r>
      <w:r w:rsidRPr="008A5A23">
        <w:t xml:space="preserve"> system should show both the date the transaction took place and the date it was entered into the records and include means of monitoring any delay. Where the required accountancy data relies on results from sampling and analysis, provisional estimated data should be entered, and identified as such.</w:t>
      </w:r>
    </w:p>
    <w:p w14:paraId="21600BF9" w14:textId="77777777" w:rsidR="00D0257D" w:rsidRPr="008A5A23" w:rsidRDefault="00D0257D" w:rsidP="00CC342C">
      <w:pPr>
        <w:pStyle w:val="NumberedPara"/>
      </w:pPr>
      <w:r w:rsidRPr="008A5A23">
        <w:t xml:space="preserve">The </w:t>
      </w:r>
      <w:r w:rsidRPr="00AD04C5">
        <w:t>NMACS</w:t>
      </w:r>
      <w:r w:rsidRPr="008A5A23">
        <w:t xml:space="preserve"> system should include procedures to minimise data errors resulting from misreading or incorrect data transmission or calculation, with checking mechanisms employed to provide timely detection of errors, </w:t>
      </w:r>
      <w:r w:rsidRPr="00AD04C5">
        <w:t>discrepancies</w:t>
      </w:r>
      <w:r w:rsidRPr="008A5A23">
        <w:t>, or omissions in records.</w:t>
      </w:r>
    </w:p>
    <w:p w14:paraId="7CB81536" w14:textId="5ABB2E47" w:rsidR="00D0257D" w:rsidRPr="008A5A23" w:rsidRDefault="00D0257D" w:rsidP="00CC342C">
      <w:pPr>
        <w:pStyle w:val="NumberedPara"/>
      </w:pPr>
      <w:r w:rsidRPr="008A5A23">
        <w:t xml:space="preserve">The </w:t>
      </w:r>
      <w:r w:rsidRPr="00AD04C5">
        <w:t>NMACS</w:t>
      </w:r>
      <w:r w:rsidRPr="008A5A23">
        <w:t xml:space="preserve"> system should also include procedures to account for information relating to the </w:t>
      </w:r>
      <w:r w:rsidRPr="00AD04C5">
        <w:t>correction</w:t>
      </w:r>
      <w:r w:rsidRPr="008A5A23">
        <w:t xml:space="preserve"> of values measured in different </w:t>
      </w:r>
      <w:r w:rsidRPr="00AD04C5">
        <w:t xml:space="preserve">MBAs, </w:t>
      </w:r>
      <w:r w:rsidRPr="008A5A23">
        <w:t xml:space="preserve">if those </w:t>
      </w:r>
      <w:r w:rsidRPr="00AD04C5">
        <w:t>MBAs</w:t>
      </w:r>
      <w:r w:rsidRPr="008A5A23">
        <w:t xml:space="preserve"> are related </w:t>
      </w:r>
      <w:r w:rsidR="002F1DFD">
        <w:t>(for example,</w:t>
      </w:r>
      <w:r w:rsidR="007C36B9">
        <w:t xml:space="preserve"> </w:t>
      </w:r>
      <w:r w:rsidRPr="008A5A23">
        <w:t xml:space="preserve">as parts of an interconnected process and/or material flow), and/or if measurements made in one </w:t>
      </w:r>
      <w:r w:rsidRPr="00AD04C5">
        <w:t>MBA</w:t>
      </w:r>
      <w:r w:rsidRPr="008A5A23">
        <w:t xml:space="preserve"> routinely affect accountancy values for </w:t>
      </w:r>
      <w:r w:rsidRPr="00AD04C5">
        <w:t>batches</w:t>
      </w:r>
      <w:r w:rsidRPr="008A5A23">
        <w:t xml:space="preserve"> that are shipped to another related </w:t>
      </w:r>
      <w:r w:rsidRPr="00AD04C5">
        <w:t>MBA</w:t>
      </w:r>
      <w:r w:rsidRPr="008A5A23">
        <w:t xml:space="preserve">. </w:t>
      </w:r>
      <w:r w:rsidR="007844D1">
        <w:br/>
      </w:r>
      <w:r w:rsidRPr="008A5A23">
        <w:t xml:space="preserve">If the accountancy values for a </w:t>
      </w:r>
      <w:r w:rsidRPr="00AD04C5">
        <w:t>batch</w:t>
      </w:r>
      <w:r w:rsidRPr="008A5A23">
        <w:t xml:space="preserve"> in the shipping </w:t>
      </w:r>
      <w:r w:rsidRPr="00AD04C5">
        <w:t xml:space="preserve">MBA </w:t>
      </w:r>
      <w:r w:rsidRPr="008A5A23">
        <w:t xml:space="preserve">are </w:t>
      </w:r>
      <w:r w:rsidRPr="00AD04C5">
        <w:t>corrected</w:t>
      </w:r>
      <w:r w:rsidRPr="008A5A23">
        <w:t xml:space="preserve"> after that </w:t>
      </w:r>
      <w:r w:rsidRPr="00AD04C5">
        <w:t>batch</w:t>
      </w:r>
      <w:r w:rsidRPr="008A5A23">
        <w:t xml:space="preserve"> has been shipped to a different MBA, the values to be </w:t>
      </w:r>
      <w:r w:rsidRPr="00AD04C5">
        <w:t>corrected</w:t>
      </w:r>
      <w:r w:rsidRPr="008A5A23">
        <w:t xml:space="preserve"> will usually include both the shipment values (in the shipping </w:t>
      </w:r>
      <w:r w:rsidRPr="00AD04C5">
        <w:t>MBA</w:t>
      </w:r>
      <w:r w:rsidRPr="008A5A23">
        <w:t xml:space="preserve">) and the receipt values (in the receipt </w:t>
      </w:r>
      <w:r w:rsidRPr="00AD04C5">
        <w:t>MBA</w:t>
      </w:r>
      <w:r w:rsidRPr="008A5A23">
        <w:t xml:space="preserve">). Such </w:t>
      </w:r>
      <w:r w:rsidRPr="00AD04C5">
        <w:t>corrections</w:t>
      </w:r>
      <w:r w:rsidRPr="008A5A23">
        <w:t xml:space="preserve"> should not be confused with </w:t>
      </w:r>
      <w:r w:rsidRPr="00AD04C5">
        <w:t xml:space="preserve">shipper-receiver differences, </w:t>
      </w:r>
      <w:r w:rsidRPr="008A5A23">
        <w:t xml:space="preserve">which are to be declared if the material is measured in the receipt </w:t>
      </w:r>
      <w:r w:rsidRPr="00AD04C5">
        <w:t>MBA</w:t>
      </w:r>
      <w:r w:rsidRPr="008A5A23">
        <w:t>.</w:t>
      </w:r>
    </w:p>
    <w:p w14:paraId="4470043E" w14:textId="77777777" w:rsidR="00CE2B61" w:rsidRDefault="00CE2B61" w:rsidP="00D0257D">
      <w:pPr>
        <w:pStyle w:val="Heading3"/>
        <w:sectPr w:rsidR="00CE2B61" w:rsidSect="00D0257D">
          <w:pgSz w:w="11906" w:h="16838"/>
          <w:pgMar w:top="1440" w:right="1440" w:bottom="1440" w:left="1440" w:header="708" w:footer="708" w:gutter="0"/>
          <w:cols w:space="708"/>
          <w:docGrid w:linePitch="360"/>
        </w:sectPr>
      </w:pPr>
    </w:p>
    <w:p w14:paraId="3D12BCF1" w14:textId="7935A628" w:rsidR="00D0257D" w:rsidRPr="008A5A23" w:rsidRDefault="00D0257D" w:rsidP="00D0257D">
      <w:pPr>
        <w:pStyle w:val="Heading3"/>
      </w:pPr>
      <w:r w:rsidRPr="008A5A23">
        <w:lastRenderedPageBreak/>
        <w:t xml:space="preserve">MACE 8.2 – Compilation of </w:t>
      </w:r>
      <w:r w:rsidR="00A91B96">
        <w:t>n</w:t>
      </w:r>
      <w:r w:rsidRPr="00AD04C5">
        <w:t xml:space="preserve">uclear </w:t>
      </w:r>
      <w:r w:rsidR="00A91B96">
        <w:t>m</w:t>
      </w:r>
      <w:r w:rsidRPr="00AD04C5">
        <w:t xml:space="preserve">aterial </w:t>
      </w:r>
      <w:r w:rsidR="00A91B96">
        <w:t>a</w:t>
      </w:r>
      <w:r w:rsidRPr="00AD04C5">
        <w:t>ccounts</w:t>
      </w:r>
    </w:p>
    <w:tbl>
      <w:tblPr>
        <w:tblStyle w:val="ONRTable1"/>
        <w:tblW w:w="0" w:type="auto"/>
        <w:tblInd w:w="851" w:type="dxa"/>
        <w:tblLook w:val="04A0" w:firstRow="1" w:lastRow="0" w:firstColumn="1" w:lastColumn="0" w:noHBand="0" w:noVBand="1"/>
      </w:tblPr>
      <w:tblGrid>
        <w:gridCol w:w="3118"/>
        <w:gridCol w:w="3544"/>
        <w:gridCol w:w="1513"/>
      </w:tblGrid>
      <w:tr w:rsidR="00A91B96" w:rsidRPr="00A91B96" w14:paraId="2B6095D8" w14:textId="77777777" w:rsidTr="00A91B96">
        <w:trPr>
          <w:cnfStyle w:val="100000000000" w:firstRow="1" w:lastRow="0" w:firstColumn="0" w:lastColumn="0" w:oddVBand="0" w:evenVBand="0" w:oddHBand="0" w:evenHBand="0" w:firstRowFirstColumn="0" w:firstRowLastColumn="0" w:lastRowFirstColumn="0" w:lastRowLastColumn="0"/>
        </w:trPr>
        <w:tc>
          <w:tcPr>
            <w:tcW w:w="3118" w:type="dxa"/>
          </w:tcPr>
          <w:p w14:paraId="12E73B00" w14:textId="74AD780E" w:rsidR="00D0257D" w:rsidRPr="00A91B96" w:rsidRDefault="00D0257D" w:rsidP="006F586C">
            <w:pPr>
              <w:pStyle w:val="Paragraphtext"/>
              <w:spacing w:before="120"/>
            </w:pPr>
            <w:r w:rsidRPr="00A91B96">
              <w:t xml:space="preserve">FSE 8 – Data </w:t>
            </w:r>
            <w:r w:rsidR="00A91B96" w:rsidRPr="00A91B96">
              <w:t>p</w:t>
            </w:r>
            <w:r w:rsidRPr="00A91B96">
              <w:t xml:space="preserve">rocessing and </w:t>
            </w:r>
            <w:r w:rsidR="00A91B96" w:rsidRPr="00A91B96">
              <w:t>c</w:t>
            </w:r>
            <w:r w:rsidRPr="00A91B96">
              <w:t>ontrol</w:t>
            </w:r>
          </w:p>
        </w:tc>
        <w:tc>
          <w:tcPr>
            <w:tcW w:w="3544" w:type="dxa"/>
          </w:tcPr>
          <w:p w14:paraId="4BCF337C" w14:textId="4A063DB4" w:rsidR="00D0257D" w:rsidRPr="00A91B96" w:rsidRDefault="00D0257D" w:rsidP="006F586C">
            <w:pPr>
              <w:pStyle w:val="Paragraphtext"/>
              <w:spacing w:before="120"/>
            </w:pPr>
            <w:r w:rsidRPr="00A91B96">
              <w:t xml:space="preserve">Compilation of </w:t>
            </w:r>
            <w:r w:rsidR="00A91B96" w:rsidRPr="00A91B96">
              <w:t>n</w:t>
            </w:r>
            <w:r w:rsidRPr="00A91B96">
              <w:t xml:space="preserve">uclear </w:t>
            </w:r>
            <w:r w:rsidR="00A91B96" w:rsidRPr="00A91B96">
              <w:t>m</w:t>
            </w:r>
            <w:r w:rsidRPr="00A91B96">
              <w:t xml:space="preserve">aterial </w:t>
            </w:r>
            <w:r w:rsidR="00A91B96" w:rsidRPr="00A91B96">
              <w:t>a</w:t>
            </w:r>
            <w:r w:rsidRPr="00A91B96">
              <w:t>ccounts</w:t>
            </w:r>
          </w:p>
        </w:tc>
        <w:tc>
          <w:tcPr>
            <w:tcW w:w="1513" w:type="dxa"/>
          </w:tcPr>
          <w:p w14:paraId="66F6F6A2" w14:textId="77777777" w:rsidR="00D0257D" w:rsidRPr="00A91B96" w:rsidRDefault="00D0257D" w:rsidP="006F586C">
            <w:pPr>
              <w:pStyle w:val="Paragraphtext"/>
              <w:tabs>
                <w:tab w:val="left" w:pos="1504"/>
              </w:tabs>
              <w:spacing w:before="120"/>
            </w:pPr>
            <w:r w:rsidRPr="00A91B96">
              <w:t>MACE 8.2</w:t>
            </w:r>
          </w:p>
        </w:tc>
      </w:tr>
      <w:tr w:rsidR="00D0257D" w:rsidRPr="008A5A23" w14:paraId="382D8310" w14:textId="77777777" w:rsidTr="00A91B96">
        <w:tc>
          <w:tcPr>
            <w:tcW w:w="8175" w:type="dxa"/>
            <w:gridSpan w:val="3"/>
          </w:tcPr>
          <w:p w14:paraId="33615603" w14:textId="77777777" w:rsidR="00D0257D" w:rsidRPr="008A5A23" w:rsidRDefault="00D0257D" w:rsidP="006F586C">
            <w:pPr>
              <w:pStyle w:val="Paragraphtext"/>
              <w:spacing w:before="120"/>
              <w:rPr>
                <w:bCs/>
              </w:rPr>
            </w:pPr>
            <w:r w:rsidRPr="00AD04C5">
              <w:rPr>
                <w:bCs/>
              </w:rPr>
              <w:t>Operators</w:t>
            </w:r>
            <w:r w:rsidRPr="008A5A23">
              <w:rPr>
                <w:bCs/>
              </w:rPr>
              <w:t xml:space="preserve"> should ensure that the appropriate arrangements and procedures are in place to ensure the effective management of their </w:t>
            </w:r>
            <w:r w:rsidRPr="00AD04C5">
              <w:rPr>
                <w:bCs/>
              </w:rPr>
              <w:t>nuclear material accounts</w:t>
            </w:r>
            <w:r w:rsidRPr="008A5A23">
              <w:rPr>
                <w:bCs/>
              </w:rPr>
              <w:t>.</w:t>
            </w:r>
          </w:p>
        </w:tc>
      </w:tr>
    </w:tbl>
    <w:p w14:paraId="4509CBB6" w14:textId="77777777" w:rsidR="00D0257D" w:rsidRPr="008A5A23" w:rsidRDefault="00D0257D" w:rsidP="00CC342C">
      <w:pPr>
        <w:pStyle w:val="NumberedPara"/>
      </w:pPr>
      <w:r w:rsidRPr="008A5A23">
        <w:t xml:space="preserve">Accounting records for each </w:t>
      </w:r>
      <w:r w:rsidRPr="00AD04C5">
        <w:t>MBA</w:t>
      </w:r>
      <w:r w:rsidRPr="008A5A23">
        <w:t xml:space="preserve"> are finalised when </w:t>
      </w:r>
      <w:r w:rsidRPr="00AD04C5">
        <w:t>PIT</w:t>
      </w:r>
      <w:r w:rsidRPr="008A5A23">
        <w:t xml:space="preserve"> data becomes available, the </w:t>
      </w:r>
      <w:r w:rsidRPr="00AD04C5">
        <w:t>MBA</w:t>
      </w:r>
      <w:r w:rsidRPr="008A5A23">
        <w:t xml:space="preserve"> book balance has been calculated, and the </w:t>
      </w:r>
      <w:r w:rsidRPr="00AD04C5">
        <w:t>ID</w:t>
      </w:r>
      <w:r w:rsidRPr="008A5A23">
        <w:t xml:space="preserve"> derived and reported on the </w:t>
      </w:r>
      <w:r w:rsidRPr="00AD04C5">
        <w:t>MBR</w:t>
      </w:r>
      <w:r w:rsidRPr="008A5A23">
        <w:t xml:space="preserve"> declaration. The </w:t>
      </w:r>
      <w:r w:rsidRPr="00AD04C5">
        <w:t>physical inventory listing (PIL)</w:t>
      </w:r>
      <w:r w:rsidRPr="008A5A23">
        <w:t xml:space="preserve"> and </w:t>
      </w:r>
      <w:r w:rsidRPr="00AD04C5">
        <w:t>MBR</w:t>
      </w:r>
      <w:r w:rsidRPr="008A5A23">
        <w:t xml:space="preserve"> must be submitted to </w:t>
      </w:r>
      <w:r>
        <w:t>the ONR</w:t>
      </w:r>
      <w:r w:rsidRPr="008A5A23">
        <w:t xml:space="preserve"> within 15 days of the </w:t>
      </w:r>
      <w:r w:rsidRPr="00AD04C5">
        <w:t>PIT</w:t>
      </w:r>
      <w:r w:rsidRPr="008A5A23">
        <w:t xml:space="preserve">. Subsequent </w:t>
      </w:r>
      <w:r w:rsidRPr="00AD04C5">
        <w:t>corrections</w:t>
      </w:r>
      <w:r w:rsidRPr="008A5A23">
        <w:t xml:space="preserve"> will then apply to the accounts for the period in which the </w:t>
      </w:r>
      <w:r w:rsidRPr="00AD04C5">
        <w:t>correction</w:t>
      </w:r>
      <w:r w:rsidRPr="008A5A23">
        <w:t xml:space="preserve"> is made.</w:t>
      </w:r>
    </w:p>
    <w:p w14:paraId="23D8E939" w14:textId="77777777" w:rsidR="00D0257D" w:rsidRPr="008A5A23" w:rsidRDefault="00D0257D" w:rsidP="00CC342C">
      <w:pPr>
        <w:pStyle w:val="NumberedPara"/>
      </w:pPr>
      <w:r w:rsidRPr="008A5A23">
        <w:t xml:space="preserve">Units of accountancy for QNM </w:t>
      </w:r>
    </w:p>
    <w:p w14:paraId="5377FCF5" w14:textId="7F96D038" w:rsidR="00D0257D" w:rsidRPr="008A5A23" w:rsidRDefault="00D0257D" w:rsidP="000E014B">
      <w:pPr>
        <w:pStyle w:val="NumList2"/>
        <w:numPr>
          <w:ilvl w:val="1"/>
          <w:numId w:val="48"/>
        </w:numPr>
        <w:ind w:left="1276"/>
      </w:pPr>
      <w:r w:rsidRPr="008A5A23">
        <w:t xml:space="preserve">quantities of QNM are required to be </w:t>
      </w:r>
      <w:r>
        <w:t xml:space="preserve">reported to the ONR </w:t>
      </w:r>
      <w:r w:rsidRPr="008A5A23">
        <w:t>in</w:t>
      </w:r>
      <w:r>
        <w:t xml:space="preserve"> weight units expressed </w:t>
      </w:r>
      <w:r w:rsidR="009937DF">
        <w:t>in grams</w:t>
      </w:r>
      <w:r>
        <w:t xml:space="preserve">, and </w:t>
      </w:r>
      <w:r w:rsidR="00063379">
        <w:t xml:space="preserve">may be expressed </w:t>
      </w:r>
      <w:r>
        <w:t>to a maximum of three decimal places;</w:t>
      </w:r>
      <w:r w:rsidRPr="008A5A23">
        <w:t xml:space="preserve"> therefore</w:t>
      </w:r>
      <w:r>
        <w:t>,</w:t>
      </w:r>
      <w:r w:rsidRPr="008A5A23">
        <w:t xml:space="preserve"> accounting records should be expressed in units of grams </w:t>
      </w:r>
      <w:r>
        <w:t>(</w:t>
      </w:r>
      <w:r w:rsidRPr="008A5A23">
        <w:t>or smaller</w:t>
      </w:r>
      <w:r>
        <w:t xml:space="preserve"> units </w:t>
      </w:r>
      <w:r w:rsidRPr="008A5A23">
        <w:t>if additional precision is necessary</w:t>
      </w:r>
      <w:r>
        <w:t>)</w:t>
      </w:r>
      <w:r w:rsidRPr="008A5A23">
        <w:t>.</w:t>
      </w:r>
    </w:p>
    <w:p w14:paraId="3D302742" w14:textId="30BDED4A" w:rsidR="00D0257D" w:rsidRPr="008A5A23" w:rsidRDefault="00D0257D" w:rsidP="000E014B">
      <w:pPr>
        <w:pStyle w:val="NumList2"/>
        <w:numPr>
          <w:ilvl w:val="1"/>
          <w:numId w:val="48"/>
        </w:numPr>
        <w:ind w:left="1276"/>
      </w:pPr>
      <w:r w:rsidRPr="008A5A23">
        <w:t xml:space="preserve">uranium accounting records and reports are required for each QNM </w:t>
      </w:r>
      <w:r w:rsidRPr="00AD04C5">
        <w:t>category</w:t>
      </w:r>
      <w:r w:rsidRPr="008A5A23">
        <w:t xml:space="preserve"> (natural, depleted or enriched) in terms of total uranium. </w:t>
      </w:r>
      <w:r w:rsidR="007844D1">
        <w:br/>
      </w:r>
      <w:r w:rsidRPr="008A5A23">
        <w:t xml:space="preserve">A single (unified) </w:t>
      </w:r>
      <w:r w:rsidRPr="00AD04C5">
        <w:t>category</w:t>
      </w:r>
      <w:r w:rsidRPr="008A5A23">
        <w:t xml:space="preserve"> may be agreed with </w:t>
      </w:r>
      <w:r>
        <w:t>the ONR</w:t>
      </w:r>
      <w:r w:rsidRPr="008A5A23">
        <w:t xml:space="preserve"> for bulk processes </w:t>
      </w:r>
      <w:r w:rsidR="002F1DFD">
        <w:t>(for example,</w:t>
      </w:r>
      <w:r w:rsidRPr="008A5A23">
        <w:t xml:space="preserve"> enrichment) which involve more than one </w:t>
      </w:r>
      <w:r w:rsidRPr="00AD04C5">
        <w:t>category</w:t>
      </w:r>
      <w:r w:rsidRPr="008A5A23">
        <w:t xml:space="preserve">. </w:t>
      </w:r>
    </w:p>
    <w:p w14:paraId="7B5EEA29" w14:textId="77777777" w:rsidR="00D0257D" w:rsidRPr="008A5A23" w:rsidRDefault="00D0257D" w:rsidP="000E014B">
      <w:pPr>
        <w:pStyle w:val="NumList2"/>
        <w:numPr>
          <w:ilvl w:val="1"/>
          <w:numId w:val="48"/>
        </w:numPr>
        <w:ind w:left="1276"/>
      </w:pPr>
      <w:r w:rsidRPr="008A5A23">
        <w:t xml:space="preserve">uranium accounting records and reports are required to record the fissile component for low and high enriched uranium stocks. </w:t>
      </w:r>
    </w:p>
    <w:p w14:paraId="034A2946" w14:textId="77777777" w:rsidR="00D0257D" w:rsidRPr="008A5A23" w:rsidRDefault="00D0257D" w:rsidP="000E014B">
      <w:pPr>
        <w:pStyle w:val="NumList2"/>
        <w:numPr>
          <w:ilvl w:val="1"/>
          <w:numId w:val="48"/>
        </w:numPr>
        <w:ind w:left="1276"/>
      </w:pPr>
      <w:r w:rsidRPr="008A5A23">
        <w:t>plutonium accounting records and reports are required to be kept in terms of total plutonium (and may also record fissile content, if request</w:t>
      </w:r>
      <w:r>
        <w:t>ed</w:t>
      </w:r>
      <w:r w:rsidRPr="008A5A23">
        <w:t xml:space="preserve"> </w:t>
      </w:r>
      <w:r>
        <w:t>by the ONR</w:t>
      </w:r>
      <w:r w:rsidRPr="008A5A23">
        <w:t>).</w:t>
      </w:r>
    </w:p>
    <w:p w14:paraId="4F1E1801" w14:textId="77777777" w:rsidR="00D0257D" w:rsidRPr="008A5A23" w:rsidRDefault="00D0257D" w:rsidP="000E014B">
      <w:pPr>
        <w:pStyle w:val="NumList2"/>
        <w:numPr>
          <w:ilvl w:val="1"/>
          <w:numId w:val="48"/>
        </w:numPr>
        <w:ind w:left="1276"/>
      </w:pPr>
      <w:r w:rsidRPr="008A5A23">
        <w:t xml:space="preserve">where QNM is present as discrete </w:t>
      </w:r>
      <w:r w:rsidRPr="00AD04C5">
        <w:t>items</w:t>
      </w:r>
      <w:r w:rsidRPr="008A5A23">
        <w:t xml:space="preserve">, then the accounting records and reports should also reflect the number of </w:t>
      </w:r>
      <w:r w:rsidRPr="00AD04C5">
        <w:t>items</w:t>
      </w:r>
      <w:r w:rsidRPr="008A5A23">
        <w:t>.</w:t>
      </w:r>
    </w:p>
    <w:p w14:paraId="508BB355" w14:textId="77777777" w:rsidR="00D0257D" w:rsidRPr="008A5A23" w:rsidRDefault="00D0257D" w:rsidP="000E014B">
      <w:pPr>
        <w:pStyle w:val="NumList2"/>
        <w:numPr>
          <w:ilvl w:val="1"/>
          <w:numId w:val="48"/>
        </w:numPr>
        <w:ind w:left="1276"/>
      </w:pPr>
      <w:r w:rsidRPr="008A5A23">
        <w:t xml:space="preserve">the significant figures and decimal precision used for accounting records should be reasonable given the weight of QNM in the </w:t>
      </w:r>
      <w:r w:rsidRPr="00AD04C5">
        <w:t>item</w:t>
      </w:r>
      <w:r w:rsidRPr="008A5A23">
        <w:t xml:space="preserve">, and should be consistent with the uncertainty associated with the measurement of the </w:t>
      </w:r>
      <w:r w:rsidRPr="00AD04C5">
        <w:t>item</w:t>
      </w:r>
      <w:r w:rsidRPr="008A5A23">
        <w:t>.</w:t>
      </w:r>
    </w:p>
    <w:p w14:paraId="48839936" w14:textId="77777777" w:rsidR="00A91B96" w:rsidRDefault="00A91B96" w:rsidP="00CC342C">
      <w:pPr>
        <w:pStyle w:val="NumberedPara"/>
        <w:sectPr w:rsidR="00A91B96" w:rsidSect="00D0257D">
          <w:pgSz w:w="11906" w:h="16838"/>
          <w:pgMar w:top="1440" w:right="1440" w:bottom="1440" w:left="1440" w:header="708" w:footer="708" w:gutter="0"/>
          <w:cols w:space="708"/>
          <w:docGrid w:linePitch="360"/>
        </w:sectPr>
      </w:pPr>
    </w:p>
    <w:p w14:paraId="1A6BB3F9" w14:textId="77777777" w:rsidR="00D0257D" w:rsidRPr="008A5A23" w:rsidRDefault="00D0257D" w:rsidP="00CC342C">
      <w:pPr>
        <w:pStyle w:val="NumberedPara"/>
      </w:pPr>
      <w:r w:rsidRPr="008A5A23">
        <w:lastRenderedPageBreak/>
        <w:t xml:space="preserve">Good practice is to: </w:t>
      </w:r>
    </w:p>
    <w:p w14:paraId="30E4271B" w14:textId="4FA9FA5B" w:rsidR="00D0257D" w:rsidRPr="008A5A23" w:rsidRDefault="00D0257D" w:rsidP="000E014B">
      <w:pPr>
        <w:pStyle w:val="NumList2"/>
        <w:numPr>
          <w:ilvl w:val="1"/>
          <w:numId w:val="49"/>
        </w:numPr>
        <w:ind w:left="1276"/>
      </w:pPr>
      <w:r w:rsidRPr="008A5A23">
        <w:t xml:space="preserve">account for sub gram </w:t>
      </w:r>
      <w:r w:rsidRPr="00AD04C5">
        <w:t>items</w:t>
      </w:r>
      <w:r w:rsidRPr="008A5A23">
        <w:t xml:space="preserve"> held in discrete containers and which have higher concentrations of QNM </w:t>
      </w:r>
      <w:r w:rsidR="002F1DFD">
        <w:t>(for example,</w:t>
      </w:r>
      <w:r w:rsidRPr="008A5A23">
        <w:t xml:space="preserve"> metallic uranium or plutonium), especially if there are large number of such </w:t>
      </w:r>
      <w:r w:rsidRPr="00AD04C5">
        <w:t>items</w:t>
      </w:r>
      <w:r w:rsidRPr="008A5A23">
        <w:t xml:space="preserve">. In this case, such </w:t>
      </w:r>
      <w:r w:rsidRPr="00AD04C5">
        <w:t>items</w:t>
      </w:r>
      <w:r w:rsidRPr="008A5A23">
        <w:t xml:space="preserve"> can be aggregated and reported as a single batch with several </w:t>
      </w:r>
      <w:r w:rsidRPr="00AD04C5">
        <w:t>items</w:t>
      </w:r>
      <w:r w:rsidRPr="008A5A23">
        <w:t xml:space="preserve"> if the material description code is the same.</w:t>
      </w:r>
    </w:p>
    <w:p w14:paraId="3BBD13DF" w14:textId="77777777" w:rsidR="00D0257D" w:rsidRPr="008A5A23" w:rsidRDefault="00D0257D" w:rsidP="000E014B">
      <w:pPr>
        <w:pStyle w:val="NumList2"/>
        <w:numPr>
          <w:ilvl w:val="1"/>
          <w:numId w:val="49"/>
        </w:numPr>
        <w:ind w:left="1276"/>
      </w:pPr>
      <w:r w:rsidRPr="008A5A23">
        <w:t xml:space="preserve">record all </w:t>
      </w:r>
      <w:r w:rsidRPr="00AD04C5">
        <w:t>item</w:t>
      </w:r>
      <w:r w:rsidRPr="008A5A23">
        <w:t xml:space="preserve"> QNM weights to the same level of significance (as determined by the sensitivity or capability of the measurement) for aggregating.</w:t>
      </w:r>
    </w:p>
    <w:p w14:paraId="5FB01C6A" w14:textId="77777777" w:rsidR="00D0257D" w:rsidRPr="008A5A23" w:rsidRDefault="00D0257D" w:rsidP="000E014B">
      <w:pPr>
        <w:pStyle w:val="NumList2"/>
        <w:numPr>
          <w:ilvl w:val="1"/>
          <w:numId w:val="49"/>
        </w:numPr>
        <w:ind w:left="1276"/>
      </w:pPr>
      <w:r w:rsidRPr="008A5A23">
        <w:t xml:space="preserve">All accounting or recording conventions used in deriving QNM quantities from </w:t>
      </w:r>
      <w:r w:rsidRPr="00AD04C5">
        <w:t>source data</w:t>
      </w:r>
      <w:r w:rsidRPr="008A5A23">
        <w:t xml:space="preserve"> should be contained within the accounting arrangements and approved.</w:t>
      </w:r>
    </w:p>
    <w:p w14:paraId="023EF683" w14:textId="0F71D3A7" w:rsidR="00D0257D" w:rsidRPr="008A5A23" w:rsidRDefault="00D0257D" w:rsidP="00CC342C">
      <w:pPr>
        <w:pStyle w:val="NumberedPara"/>
      </w:pPr>
      <w:r w:rsidRPr="008A5A23">
        <w:t xml:space="preserve">Arrangements should be in place to identify the steps required to make </w:t>
      </w:r>
      <w:r w:rsidRPr="00AD04C5">
        <w:t>corrections</w:t>
      </w:r>
      <w:r w:rsidRPr="008A5A23">
        <w:t xml:space="preserve"> to accounting reports including considerations to identify the method of </w:t>
      </w:r>
      <w:r w:rsidRPr="00AD04C5">
        <w:t>correction</w:t>
      </w:r>
      <w:r w:rsidRPr="008A5A23">
        <w:t xml:space="preserve">. Further information on the </w:t>
      </w:r>
      <w:r w:rsidRPr="00AD04C5">
        <w:t>correction</w:t>
      </w:r>
      <w:r w:rsidRPr="008A5A23">
        <w:t xml:space="preserve"> of accounting reports can be found in </w:t>
      </w:r>
      <w:sdt>
        <w:sdtPr>
          <w:id w:val="-137431303"/>
          <w:citation/>
        </w:sdtPr>
        <w:sdtEndPr/>
        <w:sdtContent>
          <w:r w:rsidR="007844D1">
            <w:fldChar w:fldCharType="begin"/>
          </w:r>
          <w:r w:rsidR="007844D1">
            <w:instrText xml:space="preserve"> CITATION ONR295 \l 2057 </w:instrText>
          </w:r>
          <w:r w:rsidR="007844D1">
            <w:fldChar w:fldCharType="separate"/>
          </w:r>
          <w:r w:rsidR="007844D1">
            <w:rPr>
              <w:noProof/>
            </w:rPr>
            <w:t>[31]</w:t>
          </w:r>
          <w:r w:rsidR="007844D1">
            <w:fldChar w:fldCharType="end"/>
          </w:r>
        </w:sdtContent>
      </w:sdt>
      <w:r w:rsidRPr="008A5A23">
        <w:t xml:space="preserve">. </w:t>
      </w:r>
    </w:p>
    <w:p w14:paraId="4483B790" w14:textId="77777777" w:rsidR="00D0257D" w:rsidRPr="008A5A23" w:rsidRDefault="00D0257D" w:rsidP="00CC342C">
      <w:pPr>
        <w:pStyle w:val="NumberedPara"/>
      </w:pPr>
      <w:r w:rsidRPr="00AD04C5">
        <w:t>Category</w:t>
      </w:r>
      <w:r w:rsidRPr="008A5A23">
        <w:t xml:space="preserve"> changes: </w:t>
      </w:r>
    </w:p>
    <w:p w14:paraId="0C25DD18" w14:textId="51E1EF33" w:rsidR="00D0257D" w:rsidRPr="008A5A23" w:rsidRDefault="00D0257D" w:rsidP="000E014B">
      <w:pPr>
        <w:pStyle w:val="NumList2"/>
        <w:numPr>
          <w:ilvl w:val="1"/>
          <w:numId w:val="50"/>
        </w:numPr>
        <w:ind w:left="1276"/>
      </w:pPr>
      <w:r w:rsidRPr="008A5A23">
        <w:t xml:space="preserve">where blending or mixing of batches of QNM with different isotopic compositions leads to a change of QNM </w:t>
      </w:r>
      <w:r w:rsidRPr="00AD04C5">
        <w:t>category</w:t>
      </w:r>
      <w:r w:rsidRPr="008A5A23">
        <w:t xml:space="preserve"> </w:t>
      </w:r>
      <w:r w:rsidR="002F1DFD">
        <w:t>(for example,</w:t>
      </w:r>
      <w:r w:rsidRPr="008A5A23">
        <w:t xml:space="preserve"> from high enriched uranium to low enriched uranium), the change is reported in the </w:t>
      </w:r>
      <w:r w:rsidRPr="00AD04C5">
        <w:t>MBA</w:t>
      </w:r>
      <w:r w:rsidRPr="008A5A23">
        <w:t xml:space="preserve"> in which the blending occurred and should record the uranium quantity, the U235/233 quantity and the </w:t>
      </w:r>
      <w:r w:rsidRPr="00AD04C5">
        <w:t>obligation codes</w:t>
      </w:r>
      <w:r w:rsidRPr="008A5A23">
        <w:t xml:space="preserve"> involved.</w:t>
      </w:r>
    </w:p>
    <w:p w14:paraId="239F9AAB" w14:textId="77777777" w:rsidR="00D0257D" w:rsidRPr="008A5A23" w:rsidRDefault="00D0257D" w:rsidP="000E014B">
      <w:pPr>
        <w:pStyle w:val="NumList2"/>
        <w:numPr>
          <w:ilvl w:val="1"/>
          <w:numId w:val="50"/>
        </w:numPr>
        <w:ind w:left="1276"/>
      </w:pPr>
      <w:r w:rsidRPr="008A5A23">
        <w:t xml:space="preserve">if a </w:t>
      </w:r>
      <w:r w:rsidRPr="00AD04C5">
        <w:t>category</w:t>
      </w:r>
      <w:r w:rsidRPr="008A5A23">
        <w:t xml:space="preserve"> change is required because of a new analytical result, it should be reported in the </w:t>
      </w:r>
      <w:r w:rsidRPr="00AD04C5">
        <w:t>MBA</w:t>
      </w:r>
      <w:r w:rsidRPr="008A5A23">
        <w:t xml:space="preserve"> where the QNM originated, and any subsequent transactions already declared to us should be treated in accordance with the procedure for </w:t>
      </w:r>
      <w:r w:rsidRPr="00AD04C5">
        <w:t>corrections</w:t>
      </w:r>
      <w:r w:rsidRPr="008A5A23">
        <w:t>.</w:t>
      </w:r>
    </w:p>
    <w:p w14:paraId="3CFD4765" w14:textId="77777777" w:rsidR="00D0257D" w:rsidRPr="008A5A23" w:rsidRDefault="00D0257D" w:rsidP="000E014B">
      <w:pPr>
        <w:pStyle w:val="NumList2"/>
        <w:numPr>
          <w:ilvl w:val="1"/>
          <w:numId w:val="50"/>
        </w:numPr>
        <w:ind w:left="1276"/>
      </w:pPr>
      <w:r w:rsidRPr="008A5A23">
        <w:t xml:space="preserve">if it is determined that irradiated fuel is of a different </w:t>
      </w:r>
      <w:r w:rsidRPr="00AD04C5">
        <w:t>category</w:t>
      </w:r>
      <w:r w:rsidRPr="008A5A23">
        <w:t xml:space="preserve"> than its pre-irradiation </w:t>
      </w:r>
      <w:r w:rsidRPr="00AD04C5">
        <w:t>category</w:t>
      </w:r>
      <w:r w:rsidRPr="008A5A23">
        <w:t xml:space="preserve">, a </w:t>
      </w:r>
      <w:r w:rsidRPr="00AD04C5">
        <w:t>category</w:t>
      </w:r>
      <w:r w:rsidRPr="008A5A23">
        <w:t xml:space="preserve"> change should normally be declared at the same time (and in the same </w:t>
      </w:r>
      <w:r w:rsidRPr="00AD04C5">
        <w:t>MBA</w:t>
      </w:r>
      <w:r w:rsidRPr="008A5A23">
        <w:t xml:space="preserve">) as the declaration of </w:t>
      </w:r>
      <w:r w:rsidRPr="00AD04C5">
        <w:t>nuclear production</w:t>
      </w:r>
      <w:r w:rsidRPr="008A5A23">
        <w:t xml:space="preserve"> and </w:t>
      </w:r>
      <w:r w:rsidRPr="00AD04C5">
        <w:t>nuclear loss</w:t>
      </w:r>
      <w:r w:rsidRPr="008A5A23">
        <w:t xml:space="preserve">, unless a different timescale and/or appropriate </w:t>
      </w:r>
      <w:r w:rsidRPr="00AD04C5">
        <w:t>MBA</w:t>
      </w:r>
      <w:r w:rsidRPr="008A5A23">
        <w:t xml:space="preserve"> for the </w:t>
      </w:r>
      <w:r w:rsidRPr="00AD04C5">
        <w:t>category</w:t>
      </w:r>
      <w:r w:rsidRPr="008A5A23">
        <w:t xml:space="preserve"> change is separately agreed with </w:t>
      </w:r>
      <w:r>
        <w:t>the ONR</w:t>
      </w:r>
      <w:r w:rsidRPr="008A5A23">
        <w:t xml:space="preserve"> or specified in a </w:t>
      </w:r>
      <w:r w:rsidRPr="00AD04C5">
        <w:t>particular safeguards provision (PSP)</w:t>
      </w:r>
      <w:r w:rsidRPr="008A5A23">
        <w:t>.</w:t>
      </w:r>
    </w:p>
    <w:p w14:paraId="5BA8CD26" w14:textId="77777777" w:rsidR="00D0257D" w:rsidRPr="008A5A23" w:rsidRDefault="00D0257D" w:rsidP="00CC342C">
      <w:pPr>
        <w:pStyle w:val="NumberedPara"/>
      </w:pPr>
      <w:r w:rsidRPr="008A5A23">
        <w:t xml:space="preserve">Re-batching: </w:t>
      </w:r>
    </w:p>
    <w:p w14:paraId="75D31460" w14:textId="77777777" w:rsidR="00D0257D" w:rsidRPr="008A5A23" w:rsidRDefault="00D0257D" w:rsidP="000E014B">
      <w:pPr>
        <w:pStyle w:val="NumList2"/>
        <w:numPr>
          <w:ilvl w:val="1"/>
          <w:numId w:val="51"/>
        </w:numPr>
        <w:ind w:left="1276"/>
      </w:pPr>
      <w:r w:rsidRPr="008A5A23">
        <w:t xml:space="preserve">where a </w:t>
      </w:r>
      <w:r w:rsidRPr="00AD04C5">
        <w:t>batch</w:t>
      </w:r>
      <w:r w:rsidRPr="008A5A23">
        <w:t xml:space="preserve"> or </w:t>
      </w:r>
      <w:r w:rsidRPr="00F80516">
        <w:t>batches</w:t>
      </w:r>
      <w:r w:rsidRPr="008A5A23">
        <w:t xml:space="preserve"> of QNM are re</w:t>
      </w:r>
      <w:r w:rsidRPr="00A91B96">
        <w:rPr>
          <w:rFonts w:ascii="Cambria Math" w:hAnsi="Cambria Math" w:cs="Cambria Math"/>
        </w:rPr>
        <w:t>‐</w:t>
      </w:r>
      <w:r w:rsidRPr="008A5A23">
        <w:t xml:space="preserve">batched into new discrete </w:t>
      </w:r>
      <w:r w:rsidRPr="00F80516">
        <w:t>batches</w:t>
      </w:r>
      <w:r w:rsidRPr="008A5A23">
        <w:t xml:space="preserve">, then a full audit trail is maintained between the original and new </w:t>
      </w:r>
      <w:r w:rsidRPr="00F80516">
        <w:t>batch(es)</w:t>
      </w:r>
      <w:r w:rsidRPr="008A5A23">
        <w:t>.</w:t>
      </w:r>
    </w:p>
    <w:p w14:paraId="3DC1A475" w14:textId="77777777" w:rsidR="00D0257D" w:rsidRPr="008A5A23" w:rsidRDefault="00D0257D" w:rsidP="000E014B">
      <w:pPr>
        <w:pStyle w:val="NumList2"/>
        <w:numPr>
          <w:ilvl w:val="1"/>
          <w:numId w:val="51"/>
        </w:numPr>
        <w:ind w:left="1276"/>
      </w:pPr>
      <w:r w:rsidRPr="008A5A23">
        <w:lastRenderedPageBreak/>
        <w:t>re</w:t>
      </w:r>
      <w:r w:rsidRPr="00A91B96">
        <w:rPr>
          <w:rFonts w:ascii="Cambria Math" w:hAnsi="Cambria Math" w:cs="Cambria Math"/>
        </w:rPr>
        <w:t>‐</w:t>
      </w:r>
      <w:r w:rsidRPr="008A5A23">
        <w:t xml:space="preserve">batching takes place entirely within one </w:t>
      </w:r>
      <w:r w:rsidRPr="00F80516">
        <w:t>MBA</w:t>
      </w:r>
      <w:r w:rsidRPr="008A5A23">
        <w:t xml:space="preserve"> and one </w:t>
      </w:r>
      <w:r w:rsidRPr="00F80516">
        <w:t>category</w:t>
      </w:r>
      <w:r w:rsidRPr="008A5A23">
        <w:t xml:space="preserve"> and should not give rise to any </w:t>
      </w:r>
      <w:r w:rsidRPr="00F80516">
        <w:t>discrepancies</w:t>
      </w:r>
      <w:r w:rsidRPr="008A5A23">
        <w:t xml:space="preserve"> other than rounding.</w:t>
      </w:r>
    </w:p>
    <w:p w14:paraId="48CEE077" w14:textId="77777777" w:rsidR="00D0257D" w:rsidRPr="008A5A23" w:rsidRDefault="00D0257D" w:rsidP="000E014B">
      <w:pPr>
        <w:pStyle w:val="NumList2"/>
        <w:numPr>
          <w:ilvl w:val="1"/>
          <w:numId w:val="51"/>
        </w:numPr>
        <w:ind w:left="1276"/>
      </w:pPr>
      <w:r w:rsidRPr="008A5A23">
        <w:t>any re-batching of QNM should be suitably transparent in nuclear material accounting declarations.</w:t>
      </w:r>
    </w:p>
    <w:p w14:paraId="43860567" w14:textId="648B7B28" w:rsidR="00D0257D" w:rsidRPr="008A5A23" w:rsidRDefault="00D0257D" w:rsidP="00CC342C">
      <w:pPr>
        <w:pStyle w:val="NumberedPara"/>
      </w:pPr>
      <w:r w:rsidRPr="00F80516">
        <w:t>Nuclear production</w:t>
      </w:r>
      <w:r w:rsidRPr="008A5A23">
        <w:t xml:space="preserve">: the generation of QNM because of irradiation </w:t>
      </w:r>
      <w:r w:rsidR="002F1DFD">
        <w:t>(for example,</w:t>
      </w:r>
      <w:r w:rsidRPr="008A5A23">
        <w:t xml:space="preserve"> in a reactor) is required to be recorded. Such production in irradiated fuel is declared to </w:t>
      </w:r>
      <w:r>
        <w:t>the ONR</w:t>
      </w:r>
      <w:r w:rsidRPr="008A5A23">
        <w:t xml:space="preserve"> in the accounting reports when the fuel is transferred from the reactor </w:t>
      </w:r>
      <w:r w:rsidRPr="00F80516">
        <w:t>MBA</w:t>
      </w:r>
      <w:r w:rsidRPr="008A5A23">
        <w:t xml:space="preserve"> or as otherwise agreed with </w:t>
      </w:r>
      <w:r>
        <w:t>the ONR</w:t>
      </w:r>
      <w:r w:rsidRPr="008A5A23">
        <w:t xml:space="preserve">. Elsewhere, </w:t>
      </w:r>
      <w:r w:rsidRPr="00F80516">
        <w:t>nuclear production</w:t>
      </w:r>
      <w:r w:rsidRPr="008A5A23">
        <w:t xml:space="preserve"> should be accounted for and reported as specified in </w:t>
      </w:r>
      <w:r w:rsidRPr="00F80516">
        <w:t>PSPs</w:t>
      </w:r>
      <w:r w:rsidRPr="008A5A23">
        <w:t xml:space="preserve"> or otherwise agreed with </w:t>
      </w:r>
      <w:r>
        <w:t>the ONR</w:t>
      </w:r>
      <w:r w:rsidRPr="008A5A23">
        <w:t>.</w:t>
      </w:r>
    </w:p>
    <w:p w14:paraId="078A27E6" w14:textId="77777777" w:rsidR="00D0257D" w:rsidRPr="008A5A23" w:rsidRDefault="00D0257D" w:rsidP="00CC342C">
      <w:pPr>
        <w:pStyle w:val="NumberedPara"/>
      </w:pPr>
      <w:r w:rsidRPr="00F80516">
        <w:t>Nuclear loss</w:t>
      </w:r>
      <w:r w:rsidRPr="008A5A23">
        <w:t xml:space="preserve"> information on the nuclear transformation of uranium and plutonium and on the decay of isotopes for plutonium, and reference dates for their calculation, must be provided to </w:t>
      </w:r>
      <w:r>
        <w:t>the ONR</w:t>
      </w:r>
      <w:r w:rsidRPr="008A5A23">
        <w:t xml:space="preserve"> on request.</w:t>
      </w:r>
    </w:p>
    <w:p w14:paraId="5A29501C" w14:textId="53E7F47A" w:rsidR="00D0257D" w:rsidRPr="008A5A23" w:rsidRDefault="00D0257D" w:rsidP="00CC342C">
      <w:pPr>
        <w:pStyle w:val="NumberedPara"/>
      </w:pPr>
      <w:r w:rsidRPr="008A5A23">
        <w:t xml:space="preserve">Reported quantities of QNM may be </w:t>
      </w:r>
      <w:r w:rsidR="005D3BBE">
        <w:t xml:space="preserve">expressed </w:t>
      </w:r>
      <w:r w:rsidR="00265473">
        <w:t>to a maximum of three decimal places</w:t>
      </w:r>
      <w:r w:rsidRPr="008A5A23">
        <w:t>. Individual nuclear material accounting records may be rounded in such a manner as to ensure they remain meaningful to enable their summation to provide reports accurate to the nearest gram.</w:t>
      </w:r>
    </w:p>
    <w:p w14:paraId="7DF32CCB" w14:textId="07F271D3" w:rsidR="00D0257D" w:rsidRPr="008A5A23" w:rsidRDefault="00D0257D" w:rsidP="00CC342C">
      <w:pPr>
        <w:pStyle w:val="NumberedPara"/>
      </w:pPr>
      <w:r w:rsidRPr="008A5A23">
        <w:t xml:space="preserve">Change of safeguards status (i.e., QNM withdrawn from or brought under safeguards): QNM can only be withdrawn from safeguards following </w:t>
      </w:r>
      <w:r>
        <w:t>ONR’s</w:t>
      </w:r>
      <w:r w:rsidRPr="008A5A23">
        <w:t xml:space="preserve"> written consent of a request made in advance (Regulation 33 of NSR19). Since 1998, UK Government policy</w:t>
      </w:r>
      <w:sdt>
        <w:sdtPr>
          <w:id w:val="896946061"/>
          <w:citation/>
        </w:sdtPr>
        <w:sdtEndPr/>
        <w:sdtContent>
          <w:r w:rsidRPr="008A5A23">
            <w:fldChar w:fldCharType="begin"/>
          </w:r>
          <w:r w:rsidRPr="008A5A23">
            <w:rPr>
              <w:lang w:val="en-US"/>
            </w:rPr>
            <w:instrText xml:space="preserve"> CITATION Sec98 \l 1033 </w:instrText>
          </w:r>
          <w:r w:rsidRPr="008A5A23">
            <w:fldChar w:fldCharType="separate"/>
          </w:r>
          <w:r w:rsidR="00A12CD9">
            <w:rPr>
              <w:noProof/>
              <w:lang w:val="en-US"/>
            </w:rPr>
            <w:t xml:space="preserve"> </w:t>
          </w:r>
          <w:r w:rsidR="00A12CD9" w:rsidRPr="00A12CD9">
            <w:rPr>
              <w:noProof/>
              <w:lang w:val="en-US"/>
            </w:rPr>
            <w:t>[31]</w:t>
          </w:r>
          <w:r w:rsidRPr="008A5A23">
            <w:fldChar w:fldCharType="end"/>
          </w:r>
        </w:sdtContent>
      </w:sdt>
      <w:r w:rsidRPr="008A5A23">
        <w:rPr>
          <w:rStyle w:val="FootnoteReference"/>
        </w:rPr>
        <w:footnoteReference w:id="6"/>
      </w:r>
      <w:r w:rsidRPr="008A5A23">
        <w:t xml:space="preserve"> has been that such withdrawals are limited to small quantities of QNM not suitable for weapons purposes, the details of which are made public. </w:t>
      </w:r>
      <w:r>
        <w:t>If QNM which was not previously subject to safeguards under Article 1(a) of the VOA</w:t>
      </w:r>
      <w:sdt>
        <w:sdtPr>
          <w:id w:val="2033830510"/>
          <w:citation/>
        </w:sdtPr>
        <w:sdtEndPr/>
        <w:sdtContent>
          <w:r>
            <w:fldChar w:fldCharType="begin"/>
          </w:r>
          <w:r w:rsidR="00AC76FF">
            <w:rPr>
              <w:lang w:val="en-US"/>
            </w:rPr>
            <w:instrText xml:space="preserve">CITATION UKI18 \l 1033 </w:instrText>
          </w:r>
          <w:r>
            <w:fldChar w:fldCharType="separate"/>
          </w:r>
          <w:r w:rsidR="00AC76FF">
            <w:rPr>
              <w:noProof/>
            </w:rPr>
            <w:t xml:space="preserve"> [10]</w:t>
          </w:r>
          <w:r>
            <w:fldChar w:fldCharType="end"/>
          </w:r>
        </w:sdtContent>
      </w:sdt>
      <w:r>
        <w:t xml:space="preserve"> is to become subject to safeguards, approval should be sought from the owner of the QNM, and separate notification should be provided to ONR.</w:t>
      </w:r>
    </w:p>
    <w:p w14:paraId="750A53CA" w14:textId="6C7CA9B6" w:rsidR="00D0257D" w:rsidRPr="008A5A23" w:rsidRDefault="00D0257D" w:rsidP="00CC342C">
      <w:pPr>
        <w:pStyle w:val="NumberedPara"/>
      </w:pPr>
      <w:r w:rsidRPr="00F80516">
        <w:t xml:space="preserve">Obligation </w:t>
      </w:r>
      <w:r w:rsidR="00EE0C38">
        <w:t>a</w:t>
      </w:r>
      <w:r w:rsidRPr="00F80516">
        <w:t>ccountancy</w:t>
      </w:r>
      <w:r w:rsidRPr="008A5A23">
        <w:t xml:space="preserve">: </w:t>
      </w:r>
    </w:p>
    <w:p w14:paraId="283D69E4" w14:textId="77777777" w:rsidR="00D0257D" w:rsidRPr="008A5A23" w:rsidRDefault="00D0257D" w:rsidP="000E014B">
      <w:pPr>
        <w:pStyle w:val="NumList2"/>
        <w:numPr>
          <w:ilvl w:val="1"/>
          <w:numId w:val="52"/>
        </w:numPr>
        <w:ind w:left="1276"/>
      </w:pPr>
      <w:r w:rsidRPr="00F80516">
        <w:t>obligation account</w:t>
      </w:r>
      <w:r w:rsidRPr="008A5A23">
        <w:t xml:space="preserve"> stocks must reconcile with total site stocks (including QNM held in </w:t>
      </w:r>
      <w:r w:rsidRPr="00F80516">
        <w:t>waste)</w:t>
      </w:r>
      <w:r w:rsidRPr="008A5A23">
        <w:t>.</w:t>
      </w:r>
    </w:p>
    <w:p w14:paraId="57140CE5" w14:textId="58E996AA" w:rsidR="00D0257D" w:rsidRPr="008A5A23" w:rsidRDefault="00D0257D" w:rsidP="000E014B">
      <w:pPr>
        <w:pStyle w:val="NumList2"/>
        <w:numPr>
          <w:ilvl w:val="1"/>
          <w:numId w:val="52"/>
        </w:numPr>
        <w:ind w:left="1276"/>
      </w:pPr>
      <w:r w:rsidRPr="008A5A23">
        <w:t xml:space="preserve">methods of allocating </w:t>
      </w:r>
      <w:r w:rsidRPr="00C13C99">
        <w:t>obligations</w:t>
      </w:r>
      <w:r w:rsidRPr="008A5A23">
        <w:t xml:space="preserve"> </w:t>
      </w:r>
      <w:r w:rsidR="002F1DFD">
        <w:t>(for example,</w:t>
      </w:r>
      <w:r w:rsidRPr="008A5A23">
        <w:t xml:space="preserve"> the principles of </w:t>
      </w:r>
      <w:r w:rsidRPr="00C13C99">
        <w:t>fungibility</w:t>
      </w:r>
      <w:r w:rsidRPr="008A5A23">
        <w:t xml:space="preserve">, </w:t>
      </w:r>
      <w:r w:rsidRPr="00C13C99">
        <w:t>proportionality</w:t>
      </w:r>
      <w:r w:rsidRPr="008A5A23">
        <w:t xml:space="preserve"> and </w:t>
      </w:r>
      <w:r w:rsidRPr="00C13C99">
        <w:t>equivalence</w:t>
      </w:r>
      <w:r w:rsidRPr="008A5A23">
        <w:t>) should be fully documented.</w:t>
      </w:r>
    </w:p>
    <w:p w14:paraId="373F8874" w14:textId="77777777" w:rsidR="00D0257D" w:rsidRPr="008A5A23" w:rsidRDefault="00D0257D" w:rsidP="000E014B">
      <w:pPr>
        <w:pStyle w:val="NumList2"/>
        <w:numPr>
          <w:ilvl w:val="1"/>
          <w:numId w:val="52"/>
        </w:numPr>
        <w:ind w:left="1276"/>
      </w:pPr>
      <w:r w:rsidRPr="008A5A23">
        <w:lastRenderedPageBreak/>
        <w:t xml:space="preserve">prior authorisation for </w:t>
      </w:r>
      <w:r w:rsidRPr="00C13C99">
        <w:t>obligation</w:t>
      </w:r>
      <w:r w:rsidRPr="008A5A23">
        <w:t xml:space="preserve"> exchanges must be sought by contacting DESNZ. Information on swaps that are approved should be part of the accounting records.</w:t>
      </w:r>
    </w:p>
    <w:p w14:paraId="1B62AD20" w14:textId="7221D873" w:rsidR="00D0257D" w:rsidRPr="008A5A23" w:rsidRDefault="00D0257D" w:rsidP="00CC342C">
      <w:pPr>
        <w:pStyle w:val="NumberedPara"/>
      </w:pPr>
      <w:r w:rsidRPr="008A5A23">
        <w:t xml:space="preserve">Further information on </w:t>
      </w:r>
      <w:r w:rsidRPr="00C13C99">
        <w:t>obligation codes</w:t>
      </w:r>
      <w:r w:rsidRPr="008A5A23">
        <w:t xml:space="preserve"> and </w:t>
      </w:r>
      <w:r w:rsidRPr="00C13C99">
        <w:t>obligation code</w:t>
      </w:r>
      <w:r w:rsidRPr="008A5A23">
        <w:t xml:space="preserve"> accountancy is provided in the </w:t>
      </w:r>
      <w:r w:rsidR="00EE0C38" w:rsidRPr="00EE0C38">
        <w:rPr>
          <w:b/>
          <w:bCs/>
        </w:rPr>
        <w:fldChar w:fldCharType="begin"/>
      </w:r>
      <w:r w:rsidR="00EE0C38" w:rsidRPr="00EE0C38">
        <w:rPr>
          <w:b/>
          <w:bCs/>
        </w:rPr>
        <w:instrText xml:space="preserve"> REF _Ref189133024 \h </w:instrText>
      </w:r>
      <w:r w:rsidR="00EE0C38">
        <w:rPr>
          <w:b/>
          <w:bCs/>
        </w:rPr>
        <w:instrText xml:space="preserve"> \* MERGEFORMAT </w:instrText>
      </w:r>
      <w:r w:rsidR="00EE0C38" w:rsidRPr="00EE0C38">
        <w:rPr>
          <w:b/>
          <w:bCs/>
        </w:rPr>
      </w:r>
      <w:r w:rsidR="00EE0C38" w:rsidRPr="00EE0C38">
        <w:rPr>
          <w:b/>
          <w:bCs/>
        </w:rPr>
        <w:fldChar w:fldCharType="separate"/>
      </w:r>
      <w:r w:rsidR="00EE0C38" w:rsidRPr="00EE0C38">
        <w:rPr>
          <w:b/>
          <w:bCs/>
        </w:rPr>
        <w:t>Glossary</w:t>
      </w:r>
      <w:r w:rsidR="00EE0C38" w:rsidRPr="00EE0C38">
        <w:rPr>
          <w:b/>
          <w:bCs/>
        </w:rPr>
        <w:fldChar w:fldCharType="end"/>
      </w:r>
      <w:r w:rsidR="000C74AE">
        <w:rPr>
          <w:b/>
          <w:bCs/>
        </w:rPr>
        <w:t xml:space="preserve"> </w:t>
      </w:r>
      <w:r w:rsidRPr="008A5A23">
        <w:t xml:space="preserve">and in the joint DESNZ/ONR implementation guidelines for implementing Nuclear Cooperation Agreements between the UK and International Partners </w:t>
      </w:r>
      <w:sdt>
        <w:sdtPr>
          <w:id w:val="482283574"/>
          <w:citation/>
        </w:sdtPr>
        <w:sdtEndPr/>
        <w:sdtContent>
          <w:r w:rsidRPr="008A5A23">
            <w:fldChar w:fldCharType="begin"/>
          </w:r>
          <w:r w:rsidR="006D7F4E">
            <w:instrText xml:space="preserve">CITATION BEI19 \l 2057 </w:instrText>
          </w:r>
          <w:r w:rsidRPr="008A5A23">
            <w:fldChar w:fldCharType="separate"/>
          </w:r>
          <w:r w:rsidR="006D7F4E">
            <w:rPr>
              <w:noProof/>
            </w:rPr>
            <w:t>[30]</w:t>
          </w:r>
          <w:r w:rsidRPr="008A5A23">
            <w:fldChar w:fldCharType="end"/>
          </w:r>
        </w:sdtContent>
      </w:sdt>
      <w:r w:rsidRPr="008A5A23">
        <w:t>.</w:t>
      </w:r>
    </w:p>
    <w:p w14:paraId="33985614" w14:textId="47B48E55" w:rsidR="00D0257D" w:rsidRPr="008A5A23" w:rsidRDefault="00D0257D" w:rsidP="00CC342C">
      <w:pPr>
        <w:pStyle w:val="NumberedPara"/>
      </w:pPr>
      <w:r w:rsidRPr="00C13C99">
        <w:t>Operator</w:t>
      </w:r>
      <w:r w:rsidRPr="008A5A23">
        <w:t xml:space="preserve"> arrangements and procedures must also be in place to ensure effective management of accounts for QNM contained in </w:t>
      </w:r>
      <w:r w:rsidRPr="00C13C99">
        <w:t>waste</w:t>
      </w:r>
      <w:r w:rsidRPr="008A5A23">
        <w:t xml:space="preserve"> – including for accounting records as specified in Regulation 29 of NSR19. </w:t>
      </w:r>
      <w:r w:rsidR="00A91B96">
        <w:br/>
      </w:r>
      <w:r w:rsidRPr="008A5A23">
        <w:t xml:space="preserve">Further information on the expectations for the reporting of </w:t>
      </w:r>
      <w:r w:rsidRPr="00C13C99">
        <w:t>waste</w:t>
      </w:r>
      <w:r w:rsidRPr="008A5A23">
        <w:t xml:space="preserve"> can be found in </w:t>
      </w:r>
      <w:sdt>
        <w:sdtPr>
          <w:id w:val="-1425802632"/>
          <w:citation/>
        </w:sdtPr>
        <w:sdtEndPr/>
        <w:sdtContent>
          <w:r w:rsidR="00EE0C38">
            <w:fldChar w:fldCharType="begin"/>
          </w:r>
          <w:r w:rsidR="00EE0C38">
            <w:instrText xml:space="preserve"> CITATION ONR295 \l 2057 </w:instrText>
          </w:r>
          <w:r w:rsidR="00EE0C38">
            <w:fldChar w:fldCharType="separate"/>
          </w:r>
          <w:r w:rsidR="00EE0C38">
            <w:rPr>
              <w:noProof/>
            </w:rPr>
            <w:t>[31]</w:t>
          </w:r>
          <w:r w:rsidR="00EE0C38">
            <w:fldChar w:fldCharType="end"/>
          </w:r>
        </w:sdtContent>
      </w:sdt>
      <w:r w:rsidRPr="008A5A23">
        <w:t>.</w:t>
      </w:r>
    </w:p>
    <w:p w14:paraId="762B129B" w14:textId="2D14ED53" w:rsidR="00D0257D" w:rsidRPr="008A5A23" w:rsidRDefault="00D0257D" w:rsidP="00D0257D">
      <w:pPr>
        <w:pStyle w:val="Heading3"/>
      </w:pPr>
      <w:bookmarkStart w:id="42" w:name="_Ref189132500"/>
      <w:r w:rsidRPr="008A5A23">
        <w:t xml:space="preserve">MACE 8.3 – Records </w:t>
      </w:r>
      <w:r w:rsidR="00A91B96">
        <w:t>m</w:t>
      </w:r>
      <w:r w:rsidRPr="008A5A23">
        <w:t>anagement</w:t>
      </w:r>
      <w:bookmarkEnd w:id="42"/>
    </w:p>
    <w:tbl>
      <w:tblPr>
        <w:tblStyle w:val="ONRTable1"/>
        <w:tblW w:w="0" w:type="auto"/>
        <w:tblInd w:w="851" w:type="dxa"/>
        <w:tblLook w:val="04A0" w:firstRow="1" w:lastRow="0" w:firstColumn="1" w:lastColumn="0" w:noHBand="0" w:noVBand="1"/>
      </w:tblPr>
      <w:tblGrid>
        <w:gridCol w:w="3260"/>
        <w:gridCol w:w="3402"/>
        <w:gridCol w:w="1513"/>
      </w:tblGrid>
      <w:tr w:rsidR="00A91B96" w:rsidRPr="00A91B96" w14:paraId="378B4241" w14:textId="77777777" w:rsidTr="00A91B96">
        <w:trPr>
          <w:cnfStyle w:val="100000000000" w:firstRow="1" w:lastRow="0" w:firstColumn="0" w:lastColumn="0" w:oddVBand="0" w:evenVBand="0" w:oddHBand="0" w:evenHBand="0" w:firstRowFirstColumn="0" w:firstRowLastColumn="0" w:lastRowFirstColumn="0" w:lastRowLastColumn="0"/>
        </w:trPr>
        <w:tc>
          <w:tcPr>
            <w:tcW w:w="3260" w:type="dxa"/>
          </w:tcPr>
          <w:p w14:paraId="6D75C03D" w14:textId="0AA8F41F" w:rsidR="00D0257D" w:rsidRPr="00A91B96" w:rsidRDefault="00D0257D" w:rsidP="006F586C">
            <w:pPr>
              <w:pStyle w:val="Paragraphtext"/>
              <w:spacing w:before="120"/>
            </w:pPr>
            <w:r w:rsidRPr="00A91B96">
              <w:t xml:space="preserve">FSE 8 – Data </w:t>
            </w:r>
            <w:r w:rsidR="00A91B96" w:rsidRPr="00A91B96">
              <w:t>p</w:t>
            </w:r>
            <w:r w:rsidRPr="00A91B96">
              <w:t xml:space="preserve">rocessing and </w:t>
            </w:r>
            <w:r w:rsidR="00A91B96" w:rsidRPr="00A91B96">
              <w:t>c</w:t>
            </w:r>
            <w:r w:rsidRPr="00A91B96">
              <w:t>ontrol</w:t>
            </w:r>
          </w:p>
        </w:tc>
        <w:tc>
          <w:tcPr>
            <w:tcW w:w="3402" w:type="dxa"/>
          </w:tcPr>
          <w:p w14:paraId="595CCEC8" w14:textId="5D7794C6" w:rsidR="00D0257D" w:rsidRPr="00A91B96" w:rsidRDefault="00D0257D" w:rsidP="006F586C">
            <w:pPr>
              <w:pStyle w:val="Paragraphtext"/>
              <w:spacing w:before="120"/>
            </w:pPr>
            <w:r w:rsidRPr="00A91B96">
              <w:t xml:space="preserve">Records </w:t>
            </w:r>
            <w:r w:rsidR="00A91B96" w:rsidRPr="00A91B96">
              <w:t>m</w:t>
            </w:r>
            <w:r w:rsidRPr="00A91B96">
              <w:t>anagement</w:t>
            </w:r>
          </w:p>
        </w:tc>
        <w:tc>
          <w:tcPr>
            <w:tcW w:w="1513" w:type="dxa"/>
          </w:tcPr>
          <w:p w14:paraId="5875BAC7" w14:textId="77777777" w:rsidR="00D0257D" w:rsidRPr="00A91B96" w:rsidRDefault="00D0257D" w:rsidP="006F586C">
            <w:pPr>
              <w:pStyle w:val="Paragraphtext"/>
              <w:tabs>
                <w:tab w:val="left" w:pos="1504"/>
              </w:tabs>
              <w:spacing w:before="120"/>
            </w:pPr>
            <w:r w:rsidRPr="00A91B96">
              <w:t>MACE 8.3</w:t>
            </w:r>
          </w:p>
        </w:tc>
      </w:tr>
      <w:tr w:rsidR="00D0257D" w:rsidRPr="008A5A23" w14:paraId="75862F8D" w14:textId="77777777" w:rsidTr="00A91B96">
        <w:tc>
          <w:tcPr>
            <w:tcW w:w="8175" w:type="dxa"/>
            <w:gridSpan w:val="3"/>
          </w:tcPr>
          <w:p w14:paraId="747988E8" w14:textId="77777777" w:rsidR="00D0257D" w:rsidRPr="008A5A23" w:rsidRDefault="00D0257D" w:rsidP="006F586C">
            <w:pPr>
              <w:pStyle w:val="Paragraphtext"/>
              <w:spacing w:before="120"/>
              <w:rPr>
                <w:bCs/>
              </w:rPr>
            </w:pPr>
            <w:r w:rsidRPr="00C13C99">
              <w:rPr>
                <w:bCs/>
              </w:rPr>
              <w:t>Operators</w:t>
            </w:r>
            <w:r w:rsidRPr="008A5A23">
              <w:rPr>
                <w:bCs/>
              </w:rPr>
              <w:t xml:space="preserve"> should ensure that the appropriate arrangements are in place to effectively manage the control of </w:t>
            </w:r>
            <w:r w:rsidRPr="00C13C99">
              <w:rPr>
                <w:bCs/>
              </w:rPr>
              <w:t>NMACS</w:t>
            </w:r>
            <w:r w:rsidRPr="008A5A23">
              <w:rPr>
                <w:bCs/>
              </w:rPr>
              <w:t xml:space="preserve"> documentation and data.</w:t>
            </w:r>
          </w:p>
        </w:tc>
      </w:tr>
      <w:tr w:rsidR="00D0257D" w:rsidRPr="008A5A23" w14:paraId="70CFFBD3" w14:textId="77777777" w:rsidTr="00A91B96">
        <w:tc>
          <w:tcPr>
            <w:tcW w:w="8175" w:type="dxa"/>
            <w:gridSpan w:val="3"/>
          </w:tcPr>
          <w:p w14:paraId="37DB3D6B" w14:textId="7A28E598" w:rsidR="00D0257D" w:rsidRPr="008A5A23" w:rsidRDefault="00D0257D" w:rsidP="006F586C">
            <w:pPr>
              <w:pStyle w:val="Paragraphtext"/>
              <w:spacing w:before="120"/>
              <w:rPr>
                <w:bCs/>
              </w:rPr>
            </w:pPr>
            <w:r w:rsidRPr="008A5A23">
              <w:rPr>
                <w:bCs/>
              </w:rPr>
              <w:t>Related</w:t>
            </w:r>
            <w:r w:rsidR="000C74AE">
              <w:rPr>
                <w:bCs/>
              </w:rPr>
              <w:t xml:space="preserve">: </w:t>
            </w:r>
            <w:r w:rsidR="000C74AE">
              <w:rPr>
                <w:bCs/>
              </w:rPr>
              <w:fldChar w:fldCharType="begin"/>
            </w:r>
            <w:r w:rsidR="000C74AE">
              <w:rPr>
                <w:bCs/>
              </w:rPr>
              <w:instrText xml:space="preserve"> REF _Ref189133073 \h </w:instrText>
            </w:r>
            <w:r w:rsidR="000C74AE">
              <w:rPr>
                <w:bCs/>
              </w:rPr>
            </w:r>
            <w:r w:rsidR="000C74AE">
              <w:rPr>
                <w:bCs/>
              </w:rPr>
              <w:fldChar w:fldCharType="separate"/>
            </w:r>
            <w:r w:rsidR="000C74AE" w:rsidRPr="008A5A23">
              <w:t xml:space="preserve">MACE 7.1 – Inventory </w:t>
            </w:r>
            <w:r w:rsidR="000C74AE">
              <w:t>c</w:t>
            </w:r>
            <w:r w:rsidR="000C74AE" w:rsidRPr="008A5A23">
              <w:t>ontrol</w:t>
            </w:r>
            <w:r w:rsidR="000C74AE">
              <w:rPr>
                <w:bCs/>
              </w:rPr>
              <w:fldChar w:fldCharType="end"/>
            </w:r>
            <w:r w:rsidR="000C74AE">
              <w:rPr>
                <w:bCs/>
              </w:rPr>
              <w:t xml:space="preserve"> and </w:t>
            </w:r>
            <w:r w:rsidR="000C74AE">
              <w:rPr>
                <w:bCs/>
              </w:rPr>
              <w:fldChar w:fldCharType="begin"/>
            </w:r>
            <w:r w:rsidR="000C74AE">
              <w:rPr>
                <w:bCs/>
              </w:rPr>
              <w:instrText xml:space="preserve"> REF _Ref189133074 \h </w:instrText>
            </w:r>
            <w:r w:rsidR="000C74AE">
              <w:rPr>
                <w:bCs/>
              </w:rPr>
            </w:r>
            <w:r w:rsidR="000C74AE">
              <w:rPr>
                <w:bCs/>
              </w:rPr>
              <w:fldChar w:fldCharType="separate"/>
            </w:r>
            <w:r w:rsidR="000C74AE" w:rsidRPr="008A5A23">
              <w:t xml:space="preserve">MACE 7.3 – </w:t>
            </w:r>
            <w:r w:rsidR="000C74AE" w:rsidRPr="009446FB">
              <w:t>NMACS</w:t>
            </w:r>
            <w:r w:rsidR="000C74AE" w:rsidRPr="008A5A23">
              <w:t xml:space="preserve"> </w:t>
            </w:r>
            <w:r w:rsidR="000C74AE">
              <w:t>d</w:t>
            </w:r>
            <w:r w:rsidR="000C74AE" w:rsidRPr="009446FB">
              <w:t>iscrepancies</w:t>
            </w:r>
            <w:r w:rsidR="000C74AE">
              <w:rPr>
                <w:bCs/>
              </w:rPr>
              <w:fldChar w:fldCharType="end"/>
            </w:r>
          </w:p>
        </w:tc>
      </w:tr>
    </w:tbl>
    <w:p w14:paraId="7A4D6C19" w14:textId="77777777" w:rsidR="00D0257D" w:rsidRPr="008A5A23" w:rsidRDefault="00D0257D" w:rsidP="00CC342C">
      <w:pPr>
        <w:pStyle w:val="NumberedPara"/>
      </w:pPr>
      <w:r w:rsidRPr="00C13C99">
        <w:t>NMACS</w:t>
      </w:r>
      <w:r w:rsidRPr="008A5A23">
        <w:t xml:space="preserve"> documentation and data:</w:t>
      </w:r>
    </w:p>
    <w:p w14:paraId="0738FAFD" w14:textId="77777777" w:rsidR="00D0257D" w:rsidRPr="008A5A23" w:rsidRDefault="00D0257D" w:rsidP="000E014B">
      <w:pPr>
        <w:pStyle w:val="NumList2"/>
        <w:numPr>
          <w:ilvl w:val="1"/>
          <w:numId w:val="53"/>
        </w:numPr>
        <w:ind w:left="1276"/>
      </w:pPr>
      <w:r w:rsidRPr="008A5A23">
        <w:t xml:space="preserve">all </w:t>
      </w:r>
      <w:r w:rsidRPr="00C13C99">
        <w:t>NMACS</w:t>
      </w:r>
      <w:r w:rsidRPr="008A5A23">
        <w:t xml:space="preserve"> data, whether for safeguards, commercial or other purposes, should be derived from and readily reconcilable with a single set of </w:t>
      </w:r>
      <w:r w:rsidRPr="00C13C99">
        <w:t>source data</w:t>
      </w:r>
      <w:r w:rsidRPr="008A5A23">
        <w:t>. The same QNM is not to be the subject of parallel accountancy systems /arrangements.</w:t>
      </w:r>
    </w:p>
    <w:p w14:paraId="300171C9" w14:textId="77777777" w:rsidR="00D0257D" w:rsidRPr="008A5A23" w:rsidRDefault="00D0257D" w:rsidP="000E014B">
      <w:pPr>
        <w:pStyle w:val="NumList2"/>
        <w:numPr>
          <w:ilvl w:val="1"/>
          <w:numId w:val="53"/>
        </w:numPr>
        <w:ind w:left="1276"/>
      </w:pPr>
      <w:r w:rsidRPr="008A5A23">
        <w:t xml:space="preserve">all documentation and data associated with the </w:t>
      </w:r>
      <w:r w:rsidRPr="00C13C99">
        <w:t>NMACS</w:t>
      </w:r>
      <w:r w:rsidRPr="008A5A23">
        <w:t xml:space="preserve"> system requires appropriate protective marking in accordance with the relevant security classification policy. It is held, handled, and transmitted in accordance with current security policy for government protectively marked information and, where appropriate, procedures for the control of commercial information. Personnel require appropriate security clearance for the information or IT systems to which they have access.</w:t>
      </w:r>
    </w:p>
    <w:p w14:paraId="6EF13CFD" w14:textId="77777777" w:rsidR="002F1DFD" w:rsidRDefault="002F1DFD" w:rsidP="000E014B">
      <w:pPr>
        <w:pStyle w:val="NumList2"/>
        <w:numPr>
          <w:ilvl w:val="1"/>
          <w:numId w:val="53"/>
        </w:numPr>
        <w:ind w:left="1276"/>
        <w:sectPr w:rsidR="002F1DFD" w:rsidSect="00D0257D">
          <w:pgSz w:w="11906" w:h="16838"/>
          <w:pgMar w:top="1440" w:right="1440" w:bottom="1440" w:left="1440" w:header="708" w:footer="708" w:gutter="0"/>
          <w:cols w:space="708"/>
          <w:docGrid w:linePitch="360"/>
        </w:sectPr>
      </w:pPr>
    </w:p>
    <w:p w14:paraId="4276F680" w14:textId="27D0E7C7" w:rsidR="00D0257D" w:rsidRPr="008A5A23" w:rsidRDefault="00D0257D" w:rsidP="000E014B">
      <w:pPr>
        <w:pStyle w:val="NumList2"/>
        <w:numPr>
          <w:ilvl w:val="1"/>
          <w:numId w:val="53"/>
        </w:numPr>
        <w:ind w:left="1276"/>
      </w:pPr>
      <w:r w:rsidRPr="00C13C99">
        <w:lastRenderedPageBreak/>
        <w:t>NMACS</w:t>
      </w:r>
      <w:r w:rsidRPr="008A5A23">
        <w:t xml:space="preserve"> data needs to be readily retrievable for independent audit and verification. The data should reflect the quantity of QNM on inventory for each </w:t>
      </w:r>
      <w:r w:rsidRPr="00C13C99">
        <w:t>MBA</w:t>
      </w:r>
      <w:r w:rsidRPr="008A5A23">
        <w:t xml:space="preserve">, including details of QNM transferred into and out of the </w:t>
      </w:r>
      <w:r w:rsidRPr="00C13C99">
        <w:t>MBA</w:t>
      </w:r>
      <w:r w:rsidRPr="008A5A23">
        <w:t xml:space="preserve"> and other </w:t>
      </w:r>
      <w:r w:rsidRPr="00C13C99">
        <w:t>inventory changes</w:t>
      </w:r>
      <w:r w:rsidRPr="008A5A23">
        <w:t xml:space="preserve"> and information on </w:t>
      </w:r>
      <w:r w:rsidRPr="00C13C99">
        <w:t>obligation codes</w:t>
      </w:r>
      <w:r w:rsidRPr="008A5A23">
        <w:t xml:space="preserve">. </w:t>
      </w:r>
      <w:r w:rsidR="00A91B96">
        <w:br/>
      </w:r>
      <w:r w:rsidRPr="008A5A23">
        <w:t xml:space="preserve">The </w:t>
      </w:r>
      <w:r w:rsidRPr="00C13C99">
        <w:t>NMACS</w:t>
      </w:r>
      <w:r w:rsidRPr="008A5A23">
        <w:t xml:space="preserve"> system should be capable of being updated on a daily basis or on</w:t>
      </w:r>
      <w:r w:rsidRPr="00A91B96">
        <w:rPr>
          <w:rFonts w:ascii="Cambria Math" w:hAnsi="Cambria Math" w:cs="Cambria Math"/>
        </w:rPr>
        <w:t>‐</w:t>
      </w:r>
      <w:r w:rsidRPr="008A5A23">
        <w:t xml:space="preserve">demand for all QNM transactions, and of producing </w:t>
      </w:r>
      <w:r w:rsidRPr="00C13C99">
        <w:t>book inventory</w:t>
      </w:r>
      <w:r w:rsidRPr="008A5A23">
        <w:t xml:space="preserve"> figures for </w:t>
      </w:r>
      <w:r w:rsidRPr="00C13C99">
        <w:t>MBAs</w:t>
      </w:r>
      <w:r w:rsidRPr="008A5A23">
        <w:t xml:space="preserve"> within one working day.</w:t>
      </w:r>
    </w:p>
    <w:p w14:paraId="68DB551A" w14:textId="77777777" w:rsidR="00D0257D" w:rsidRPr="008A5A23" w:rsidRDefault="00D0257D" w:rsidP="000E014B">
      <w:pPr>
        <w:pStyle w:val="NumList2"/>
        <w:numPr>
          <w:ilvl w:val="1"/>
          <w:numId w:val="53"/>
        </w:numPr>
        <w:ind w:left="1276"/>
      </w:pPr>
      <w:r w:rsidRPr="008A5A23">
        <w:t xml:space="preserve">all records used for nuclear material accountancy are to be traceable to authenticated </w:t>
      </w:r>
      <w:r w:rsidRPr="00C13C99">
        <w:t>source data</w:t>
      </w:r>
      <w:r w:rsidRPr="008A5A23">
        <w:t xml:space="preserve"> and kept in a manner that guarantees traceability. All </w:t>
      </w:r>
      <w:r>
        <w:t>quantity</w:t>
      </w:r>
      <w:r w:rsidRPr="008A5A23">
        <w:t xml:space="preserve"> values for effluents, discards, </w:t>
      </w:r>
      <w:r w:rsidRPr="00C13C99">
        <w:t>wastes</w:t>
      </w:r>
      <w:r w:rsidRPr="008A5A23">
        <w:t xml:space="preserve"> and </w:t>
      </w:r>
      <w:r w:rsidRPr="00C13C99">
        <w:t>accidental losses</w:t>
      </w:r>
      <w:r w:rsidRPr="008A5A23">
        <w:t xml:space="preserve"> require a traceable history.</w:t>
      </w:r>
    </w:p>
    <w:p w14:paraId="415CC706" w14:textId="14589543" w:rsidR="00D0257D" w:rsidRPr="008A5A23" w:rsidRDefault="00D0257D" w:rsidP="00CC342C">
      <w:pPr>
        <w:pStyle w:val="NumberedPara"/>
      </w:pPr>
      <w:r w:rsidRPr="008A5A23">
        <w:t xml:space="preserve">Disaster recovery processes need to include the reconstruction or reconstitution of the </w:t>
      </w:r>
      <w:r w:rsidRPr="00C13C99">
        <w:t>nuclear material accounts</w:t>
      </w:r>
      <w:r w:rsidRPr="008A5A23">
        <w:t xml:space="preserve"> for any </w:t>
      </w:r>
      <w:r w:rsidRPr="00C13C99">
        <w:t>MBA</w:t>
      </w:r>
      <w:r w:rsidRPr="008A5A23">
        <w:t xml:space="preserve">, if any part of the accountancy system for that area is destroyed or rendered ineffective. </w:t>
      </w:r>
      <w:r w:rsidR="00A91B96">
        <w:br/>
      </w:r>
      <w:r w:rsidRPr="008A5A23">
        <w:t xml:space="preserve">The </w:t>
      </w:r>
      <w:r w:rsidRPr="00C13C99">
        <w:t>source data</w:t>
      </w:r>
      <w:r w:rsidRPr="008A5A23">
        <w:t xml:space="preserve"> and accompanying </w:t>
      </w:r>
      <w:r w:rsidRPr="00811ECE">
        <w:t>operator</w:t>
      </w:r>
      <w:r w:rsidRPr="008A5A23">
        <w:t xml:space="preserve"> and accounting records necessary to reconstruct the accounts are required to be maintained </w:t>
      </w:r>
      <w:r>
        <w:t>in line with the timescales set out in NSR19</w:t>
      </w:r>
      <w:r w:rsidRPr="008A5A23">
        <w:rPr>
          <w:rStyle w:val="FootnoteReference"/>
        </w:rPr>
        <w:footnoteReference w:id="7"/>
      </w:r>
      <w:r w:rsidRPr="008A5A23">
        <w:t xml:space="preserve">. </w:t>
      </w:r>
    </w:p>
    <w:p w14:paraId="1F4BFF55" w14:textId="77777777" w:rsidR="00D0257D" w:rsidRPr="008A5A23" w:rsidRDefault="00D0257D" w:rsidP="00CC342C">
      <w:pPr>
        <w:pStyle w:val="NumberedPara"/>
      </w:pPr>
      <w:r w:rsidRPr="008A5A23">
        <w:t>IT management systems should:</w:t>
      </w:r>
    </w:p>
    <w:p w14:paraId="418F24AA" w14:textId="77777777" w:rsidR="00D0257D" w:rsidRPr="008A5A23" w:rsidRDefault="00D0257D" w:rsidP="000E014B">
      <w:pPr>
        <w:pStyle w:val="NumList2"/>
        <w:numPr>
          <w:ilvl w:val="1"/>
          <w:numId w:val="54"/>
        </w:numPr>
        <w:ind w:left="1276"/>
      </w:pPr>
      <w:r w:rsidRPr="008A5A23">
        <w:t>assure the authenticity and security of data. This includes protection from training and program testing activities.</w:t>
      </w:r>
    </w:p>
    <w:p w14:paraId="2B7E5DDC" w14:textId="77777777" w:rsidR="00D0257D" w:rsidRPr="008A5A23" w:rsidRDefault="00D0257D" w:rsidP="000E014B">
      <w:pPr>
        <w:pStyle w:val="NumList2"/>
        <w:numPr>
          <w:ilvl w:val="1"/>
          <w:numId w:val="54"/>
        </w:numPr>
        <w:ind w:left="1276"/>
      </w:pPr>
      <w:r w:rsidRPr="008A5A23">
        <w:t>have a configuration-controlled environment for quality assurance and provide a full audit trail of data and programme changes, to enable independent confirmation.</w:t>
      </w:r>
    </w:p>
    <w:p w14:paraId="29E37B11" w14:textId="77777777" w:rsidR="00D0257D" w:rsidRPr="008A5A23" w:rsidRDefault="00D0257D" w:rsidP="000E014B">
      <w:pPr>
        <w:pStyle w:val="NumList2"/>
        <w:numPr>
          <w:ilvl w:val="1"/>
          <w:numId w:val="54"/>
        </w:numPr>
        <w:ind w:left="1276"/>
      </w:pPr>
      <w:r w:rsidRPr="008A5A23">
        <w:t>provide a description to us of the computerised nuclear material accountancy system at least to a level which documents the data handling procedures.</w:t>
      </w:r>
    </w:p>
    <w:p w14:paraId="16F51338" w14:textId="6592869A" w:rsidR="00D0257D" w:rsidRPr="008A5A23" w:rsidRDefault="00D0257D" w:rsidP="000E014B">
      <w:pPr>
        <w:pStyle w:val="NumList2"/>
        <w:numPr>
          <w:ilvl w:val="1"/>
          <w:numId w:val="54"/>
        </w:numPr>
        <w:ind w:left="1276"/>
      </w:pPr>
      <w:r w:rsidRPr="008A5A23">
        <w:t xml:space="preserve">ensure the computer system has an appropriate accreditation </w:t>
      </w:r>
      <w:r w:rsidR="002F1DFD">
        <w:t>(for example,</w:t>
      </w:r>
      <w:r w:rsidR="007C36B9">
        <w:t xml:space="preserve"> </w:t>
      </w:r>
      <w:r w:rsidRPr="008A5A23">
        <w:t xml:space="preserve">ISO 27001). </w:t>
      </w:r>
    </w:p>
    <w:p w14:paraId="52EF0F3A" w14:textId="77777777" w:rsidR="00D0257D" w:rsidRPr="008A5A23" w:rsidRDefault="00D0257D" w:rsidP="000E014B">
      <w:pPr>
        <w:pStyle w:val="NumList2"/>
        <w:numPr>
          <w:ilvl w:val="1"/>
          <w:numId w:val="54"/>
        </w:numPr>
        <w:ind w:left="1276"/>
      </w:pPr>
      <w:r w:rsidRPr="008A5A23">
        <w:t>ensure that any migration or upgrade strategy includes suitable arrangements for maintenance of data integrity during migration and provision of long-term record storage and retrieval capability of historic data not migrated.</w:t>
      </w:r>
    </w:p>
    <w:p w14:paraId="6524B3E0" w14:textId="77777777" w:rsidR="000C74AE" w:rsidRDefault="000C74AE" w:rsidP="00D0257D">
      <w:pPr>
        <w:pStyle w:val="Heading2"/>
        <w:sectPr w:rsidR="000C74AE" w:rsidSect="00D0257D">
          <w:pgSz w:w="11906" w:h="16838"/>
          <w:pgMar w:top="1440" w:right="1440" w:bottom="1440" w:left="1440" w:header="708" w:footer="708" w:gutter="0"/>
          <w:cols w:space="708"/>
          <w:docGrid w:linePitch="360"/>
        </w:sectPr>
      </w:pPr>
      <w:bookmarkStart w:id="43" w:name="_Toc94860802"/>
    </w:p>
    <w:p w14:paraId="382813A4" w14:textId="77EB0655" w:rsidR="00D0257D" w:rsidRPr="008A5A23" w:rsidRDefault="00D0257D" w:rsidP="00D0257D">
      <w:pPr>
        <w:pStyle w:val="Heading2"/>
      </w:pPr>
      <w:bookmarkStart w:id="44" w:name="_Toc236043943"/>
      <w:r w:rsidRPr="008A5A23">
        <w:lastRenderedPageBreak/>
        <w:t xml:space="preserve">FSE 9 – </w:t>
      </w:r>
      <w:r w:rsidRPr="00811ECE">
        <w:t xml:space="preserve">Material </w:t>
      </w:r>
      <w:r w:rsidR="00A91B96">
        <w:t>b</w:t>
      </w:r>
      <w:r w:rsidRPr="00811ECE">
        <w:t>alance</w:t>
      </w:r>
      <w:bookmarkEnd w:id="43"/>
      <w:bookmarkEnd w:id="44"/>
    </w:p>
    <w:tbl>
      <w:tblPr>
        <w:tblStyle w:val="ONRTable1"/>
        <w:tblW w:w="0" w:type="auto"/>
        <w:tblInd w:w="851" w:type="dxa"/>
        <w:tblLook w:val="04A0" w:firstRow="1" w:lastRow="0" w:firstColumn="1" w:lastColumn="0" w:noHBand="0" w:noVBand="1"/>
      </w:tblPr>
      <w:tblGrid>
        <w:gridCol w:w="2693"/>
        <w:gridCol w:w="4111"/>
        <w:gridCol w:w="1366"/>
      </w:tblGrid>
      <w:tr w:rsidR="00A91B96" w:rsidRPr="00A91B96" w14:paraId="1BFA31CD" w14:textId="77777777" w:rsidTr="000C74AE">
        <w:trPr>
          <w:cnfStyle w:val="100000000000" w:firstRow="1" w:lastRow="0" w:firstColumn="0" w:lastColumn="0" w:oddVBand="0" w:evenVBand="0" w:oddHBand="0" w:evenHBand="0" w:firstRowFirstColumn="0" w:firstRowLastColumn="0" w:lastRowFirstColumn="0" w:lastRowLastColumn="0"/>
        </w:trPr>
        <w:tc>
          <w:tcPr>
            <w:tcW w:w="2693" w:type="dxa"/>
          </w:tcPr>
          <w:p w14:paraId="74863FCF" w14:textId="446495AE" w:rsidR="00D0257D" w:rsidRPr="00A91B96" w:rsidRDefault="000C74AE" w:rsidP="006F586C">
            <w:pPr>
              <w:pStyle w:val="Paragraphtext"/>
              <w:spacing w:before="120"/>
              <w:rPr>
                <w:b w:val="0"/>
                <w:bCs/>
              </w:rPr>
            </w:pPr>
            <w:r>
              <w:rPr>
                <w:bCs/>
              </w:rPr>
              <w:t>FSE</w:t>
            </w:r>
          </w:p>
        </w:tc>
        <w:tc>
          <w:tcPr>
            <w:tcW w:w="4111" w:type="dxa"/>
          </w:tcPr>
          <w:p w14:paraId="5D4AE21B" w14:textId="6B5BEBB7" w:rsidR="00D0257D" w:rsidRPr="00A91B96" w:rsidRDefault="00D0257D" w:rsidP="006F586C">
            <w:pPr>
              <w:pStyle w:val="Paragraphtext"/>
              <w:spacing w:before="120"/>
              <w:rPr>
                <w:b w:val="0"/>
                <w:bCs/>
              </w:rPr>
            </w:pPr>
            <w:r w:rsidRPr="00A91B96">
              <w:rPr>
                <w:bCs/>
              </w:rPr>
              <w:t xml:space="preserve">Material </w:t>
            </w:r>
            <w:r w:rsidR="00A91B96" w:rsidRPr="00A91B96">
              <w:t>b</w:t>
            </w:r>
            <w:r w:rsidRPr="00A91B96">
              <w:t>alance</w:t>
            </w:r>
          </w:p>
        </w:tc>
        <w:tc>
          <w:tcPr>
            <w:tcW w:w="1366" w:type="dxa"/>
          </w:tcPr>
          <w:p w14:paraId="1CD11408" w14:textId="77777777" w:rsidR="00D0257D" w:rsidRPr="00A91B96" w:rsidRDefault="00D0257D" w:rsidP="006F586C">
            <w:pPr>
              <w:pStyle w:val="Paragraphtext"/>
              <w:spacing w:before="120"/>
              <w:rPr>
                <w:b w:val="0"/>
                <w:bCs/>
              </w:rPr>
            </w:pPr>
            <w:r w:rsidRPr="00A91B96">
              <w:rPr>
                <w:bCs/>
              </w:rPr>
              <w:t>FSE 9</w:t>
            </w:r>
          </w:p>
        </w:tc>
      </w:tr>
      <w:tr w:rsidR="00D0257D" w:rsidRPr="008A5A23" w14:paraId="2CE320FF" w14:textId="77777777" w:rsidTr="00A91B96">
        <w:tc>
          <w:tcPr>
            <w:tcW w:w="8170" w:type="dxa"/>
            <w:gridSpan w:val="3"/>
          </w:tcPr>
          <w:p w14:paraId="68555678" w14:textId="77777777" w:rsidR="00D0257D" w:rsidRPr="008A5A23" w:rsidRDefault="00D0257D" w:rsidP="006F586C">
            <w:pPr>
              <w:pStyle w:val="Paragraphtext"/>
              <w:spacing w:before="120"/>
            </w:pPr>
            <w:r w:rsidRPr="00811ECE">
              <w:t>Operators</w:t>
            </w:r>
            <w:r w:rsidRPr="008A5A23">
              <w:t xml:space="preserve"> must have arrangements in place to ensure that QNM shipped, received, processed, and stored within </w:t>
            </w:r>
            <w:r w:rsidRPr="00811ECE">
              <w:t>facilities</w:t>
            </w:r>
            <w:r w:rsidRPr="008A5A23">
              <w:t xml:space="preserve"> is subject to robust </w:t>
            </w:r>
            <w:r w:rsidRPr="00811ECE">
              <w:t>NMACS</w:t>
            </w:r>
            <w:r w:rsidRPr="008A5A23">
              <w:t xml:space="preserve"> arrangements that guarantee traceability, include arrangements for </w:t>
            </w:r>
            <w:r w:rsidRPr="00811ECE">
              <w:t>physical inventory taking</w:t>
            </w:r>
            <w:r w:rsidRPr="008A5A23">
              <w:t xml:space="preserve"> and, where appropriate, </w:t>
            </w:r>
            <w:r w:rsidRPr="00811ECE">
              <w:t xml:space="preserve">material balance </w:t>
            </w:r>
            <w:r w:rsidRPr="008A5A23">
              <w:t>evaluation.</w:t>
            </w:r>
          </w:p>
        </w:tc>
      </w:tr>
    </w:tbl>
    <w:p w14:paraId="2075A397" w14:textId="771380AC" w:rsidR="00D0257D" w:rsidRPr="008A5A23" w:rsidRDefault="00D0257D" w:rsidP="00CC342C">
      <w:pPr>
        <w:pStyle w:val="NumberedPara"/>
      </w:pPr>
      <w:r w:rsidRPr="00811ECE">
        <w:t>NMACS</w:t>
      </w:r>
      <w:r w:rsidRPr="008A5A23">
        <w:t xml:space="preserve"> requires an authoritative breakdown of all QNM, which reflects physical reality. This breakdown needs to be localised enough to </w:t>
      </w:r>
      <w:r w:rsidR="008C03A5">
        <w:t xml:space="preserve">establish and </w:t>
      </w:r>
      <w:r w:rsidRPr="008A5A23">
        <w:t xml:space="preserve">maintain appropriate QNM control and enable effective and efficient safeguards verification. The level of localisation needed is determined by </w:t>
      </w:r>
      <w:r>
        <w:t>the ONR</w:t>
      </w:r>
      <w:r w:rsidRPr="008A5A23">
        <w:t xml:space="preserve"> in consultation with the </w:t>
      </w:r>
      <w:r w:rsidRPr="00811ECE">
        <w:t>operator</w:t>
      </w:r>
      <w:r w:rsidRPr="008A5A23">
        <w:t xml:space="preserve"> (and agreed with the </w:t>
      </w:r>
      <w:r w:rsidRPr="00811ECE">
        <w:t>IAEA</w:t>
      </w:r>
      <w:r w:rsidRPr="008A5A23">
        <w:t xml:space="preserve"> for </w:t>
      </w:r>
      <w:r w:rsidRPr="00811ECE">
        <w:t>facilities</w:t>
      </w:r>
      <w:r w:rsidRPr="008A5A23">
        <w:t xml:space="preserve"> or parts of </w:t>
      </w:r>
      <w:r w:rsidRPr="00811ECE">
        <w:t>facilities</w:t>
      </w:r>
      <w:r w:rsidRPr="008A5A23">
        <w:t xml:space="preserve"> designated pursuant to Article 76[a] of</w:t>
      </w:r>
      <w:sdt>
        <w:sdtPr>
          <w:id w:val="-1632398891"/>
          <w:citation/>
        </w:sdtPr>
        <w:sdtEndPr/>
        <w:sdtContent>
          <w:r w:rsidRPr="008A5A23">
            <w:fldChar w:fldCharType="begin"/>
          </w:r>
          <w:r w:rsidR="00AC76FF">
            <w:rPr>
              <w:lang w:val="en-US"/>
            </w:rPr>
            <w:instrText xml:space="preserve">CITATION UKI18 \l 1033 </w:instrText>
          </w:r>
          <w:r w:rsidRPr="008A5A23">
            <w:fldChar w:fldCharType="separate"/>
          </w:r>
          <w:r w:rsidR="00AC76FF">
            <w:rPr>
              <w:noProof/>
            </w:rPr>
            <w:t xml:space="preserve"> [10]</w:t>
          </w:r>
          <w:r w:rsidRPr="008A5A23">
            <w:fldChar w:fldCharType="end"/>
          </w:r>
        </w:sdtContent>
      </w:sdt>
      <w:r w:rsidRPr="008A5A23">
        <w:t xml:space="preserve">), including defining the </w:t>
      </w:r>
      <w:r w:rsidRPr="00811ECE">
        <w:t>facility</w:t>
      </w:r>
      <w:r w:rsidRPr="008A5A23">
        <w:t xml:space="preserve"> as comprising one or more </w:t>
      </w:r>
      <w:r w:rsidRPr="00811ECE">
        <w:t>MBAs</w:t>
      </w:r>
      <w:r w:rsidRPr="008A5A23">
        <w:t xml:space="preserve">. The </w:t>
      </w:r>
      <w:r w:rsidRPr="00811ECE">
        <w:t>operator</w:t>
      </w:r>
      <w:r w:rsidRPr="008A5A23">
        <w:t xml:space="preserve"> may decide to subdivide an </w:t>
      </w:r>
      <w:r w:rsidRPr="00811ECE">
        <w:t>MBA</w:t>
      </w:r>
      <w:r w:rsidRPr="008A5A23">
        <w:t xml:space="preserve"> into smaller </w:t>
      </w:r>
      <w:r w:rsidRPr="00811ECE">
        <w:t>accountancy areas</w:t>
      </w:r>
      <w:r w:rsidRPr="008A5A23">
        <w:t xml:space="preserve"> for their own QNM control purposes. The </w:t>
      </w:r>
      <w:r w:rsidRPr="00811ECE">
        <w:t>material balance</w:t>
      </w:r>
      <w:r w:rsidRPr="008A5A23">
        <w:t xml:space="preserve"> of QNM should be maintained and evaluated by those who are SQEP.</w:t>
      </w:r>
    </w:p>
    <w:p w14:paraId="5C11A03C" w14:textId="77777777" w:rsidR="00D0257D" w:rsidRPr="008A5A23" w:rsidRDefault="00D0257D" w:rsidP="00CC342C">
      <w:pPr>
        <w:pStyle w:val="NumberedPara"/>
      </w:pPr>
      <w:r w:rsidRPr="008A5A23">
        <w:t xml:space="preserve">General guidelines for constructing </w:t>
      </w:r>
      <w:r w:rsidRPr="00811ECE">
        <w:t>accountancy areas</w:t>
      </w:r>
      <w:r w:rsidRPr="008A5A23">
        <w:t xml:space="preserve"> are that physical boundaries and </w:t>
      </w:r>
      <w:r w:rsidRPr="00811ECE">
        <w:t>key measurement points (KMPs)</w:t>
      </w:r>
      <w:r w:rsidRPr="008A5A23">
        <w:t xml:space="preserve"> are identified to maximise the control of QNM flow and physical inventories (which contribute to the </w:t>
      </w:r>
      <w:r w:rsidRPr="00811ECE">
        <w:t>material balance</w:t>
      </w:r>
      <w:r w:rsidRPr="008A5A23">
        <w:t xml:space="preserve"> of each </w:t>
      </w:r>
      <w:r w:rsidRPr="00811ECE">
        <w:t>category</w:t>
      </w:r>
      <w:r w:rsidRPr="008A5A23">
        <w:t xml:space="preserve"> of QNM held in the </w:t>
      </w:r>
      <w:r w:rsidRPr="00811ECE">
        <w:t>accountancy area</w:t>
      </w:r>
      <w:r w:rsidRPr="008A5A23">
        <w:t xml:space="preserve">) and that an </w:t>
      </w:r>
      <w:r w:rsidRPr="00811ECE">
        <w:t>accountancy area</w:t>
      </w:r>
      <w:r w:rsidRPr="008A5A23">
        <w:t xml:space="preserve"> does not span more than one </w:t>
      </w:r>
      <w:r w:rsidRPr="00811ECE">
        <w:t>MBA</w:t>
      </w:r>
      <w:r w:rsidRPr="008A5A23">
        <w:t>.</w:t>
      </w:r>
    </w:p>
    <w:p w14:paraId="2B3D0978" w14:textId="77777777" w:rsidR="00D0257D" w:rsidRPr="008A5A23" w:rsidRDefault="00D0257D" w:rsidP="00CC342C">
      <w:pPr>
        <w:pStyle w:val="NumberedPara"/>
      </w:pPr>
      <w:r w:rsidRPr="008A5A23">
        <w:t xml:space="preserve">Ongoing accountancy and control are exercised over an </w:t>
      </w:r>
      <w:r w:rsidRPr="00811ECE">
        <w:t>MBA</w:t>
      </w:r>
      <w:r w:rsidRPr="008A5A23">
        <w:t xml:space="preserve"> by documenting the area; assigning a SQEP individual or </w:t>
      </w:r>
      <w:r w:rsidRPr="00811ECE">
        <w:t>operator</w:t>
      </w:r>
      <w:r w:rsidRPr="008A5A23">
        <w:t xml:space="preserve"> to control the area; conducting a regular physical inventory of locations which can hold QNM; controlling measurements; deploying performance monitoring criteria; and controlling the authenticity and technical provenance of all nuclear material accountancy related data.</w:t>
      </w:r>
    </w:p>
    <w:p w14:paraId="5FA11B1B" w14:textId="77777777" w:rsidR="00D0257D" w:rsidRPr="008A5A23" w:rsidRDefault="00D0257D" w:rsidP="00CC342C">
      <w:pPr>
        <w:pStyle w:val="NumberedPara"/>
      </w:pPr>
      <w:r w:rsidRPr="008A5A23">
        <w:t>Good practice is that:</w:t>
      </w:r>
    </w:p>
    <w:p w14:paraId="4299C4D5" w14:textId="77777777" w:rsidR="00D0257D" w:rsidRPr="008A5A23" w:rsidRDefault="00D0257D" w:rsidP="000E014B">
      <w:pPr>
        <w:pStyle w:val="NumList2"/>
        <w:numPr>
          <w:ilvl w:val="1"/>
          <w:numId w:val="55"/>
        </w:numPr>
        <w:ind w:left="1276"/>
      </w:pPr>
      <w:r w:rsidRPr="008A5A23">
        <w:t xml:space="preserve">there are separate </w:t>
      </w:r>
      <w:r w:rsidRPr="00811ECE">
        <w:t>MBAs</w:t>
      </w:r>
      <w:r w:rsidRPr="008A5A23">
        <w:t xml:space="preserve"> for: bulk handling processes; storage of discrete </w:t>
      </w:r>
      <w:r w:rsidRPr="00811ECE">
        <w:t>items</w:t>
      </w:r>
      <w:r w:rsidRPr="008A5A23">
        <w:t xml:space="preserve"> of QNM; areas with significantly different safeguards approaches; separate physical areas of the site and separate areas of management responsibility.</w:t>
      </w:r>
    </w:p>
    <w:p w14:paraId="2020FA0B" w14:textId="77777777" w:rsidR="00D0257D" w:rsidRPr="008A5A23" w:rsidRDefault="00D0257D" w:rsidP="000E014B">
      <w:pPr>
        <w:pStyle w:val="NumList2"/>
        <w:numPr>
          <w:ilvl w:val="1"/>
          <w:numId w:val="55"/>
        </w:numPr>
        <w:ind w:left="1276"/>
      </w:pPr>
      <w:r w:rsidRPr="00811ECE">
        <w:t>NMACS</w:t>
      </w:r>
      <w:r w:rsidRPr="008A5A23">
        <w:t xml:space="preserve"> systems cater for reconfiguration of </w:t>
      </w:r>
      <w:r w:rsidRPr="00811ECE">
        <w:t>MBAs</w:t>
      </w:r>
      <w:r w:rsidRPr="008A5A23">
        <w:t xml:space="preserve"> (merging or splitting) and the size of the </w:t>
      </w:r>
      <w:r w:rsidRPr="00811ECE">
        <w:t>MBA</w:t>
      </w:r>
      <w:r w:rsidRPr="008A5A23">
        <w:t xml:space="preserve"> is proportionate with cost effective measurement and recording. </w:t>
      </w:r>
    </w:p>
    <w:p w14:paraId="2C254998" w14:textId="77777777" w:rsidR="00D0257D" w:rsidRPr="008A5A23" w:rsidRDefault="00D0257D" w:rsidP="000E014B">
      <w:pPr>
        <w:pStyle w:val="NumList2"/>
        <w:numPr>
          <w:ilvl w:val="1"/>
          <w:numId w:val="55"/>
        </w:numPr>
        <w:ind w:left="1276"/>
      </w:pPr>
      <w:r w:rsidRPr="008A5A23">
        <w:t xml:space="preserve">there is a single responsibility for the correct and accurate functioning of the QNM measurement systems used for </w:t>
      </w:r>
      <w:r w:rsidRPr="00811ECE">
        <w:t>NMACS</w:t>
      </w:r>
      <w:r w:rsidRPr="008A5A23">
        <w:t>.</w:t>
      </w:r>
    </w:p>
    <w:p w14:paraId="2D851EA4" w14:textId="77777777" w:rsidR="00D0257D" w:rsidRPr="008A5A23" w:rsidRDefault="00D0257D" w:rsidP="000E014B">
      <w:pPr>
        <w:pStyle w:val="NumList2"/>
        <w:numPr>
          <w:ilvl w:val="1"/>
          <w:numId w:val="55"/>
        </w:numPr>
        <w:ind w:left="1276"/>
      </w:pPr>
      <w:r w:rsidRPr="008A5A23">
        <w:lastRenderedPageBreak/>
        <w:t xml:space="preserve">formal handover arrangements exist within an </w:t>
      </w:r>
      <w:r w:rsidRPr="00811ECE">
        <w:t>MBA</w:t>
      </w:r>
      <w:r w:rsidRPr="008A5A23">
        <w:t xml:space="preserve"> to enable continuity of knowledge for ongoing activities (moves, physical inventories in progress, investigations etc).</w:t>
      </w:r>
    </w:p>
    <w:p w14:paraId="66F54BEC" w14:textId="4EE6B5A6" w:rsidR="00D0257D" w:rsidRPr="008A5A23" w:rsidRDefault="00D0257D" w:rsidP="00D0257D">
      <w:pPr>
        <w:pStyle w:val="Heading3"/>
      </w:pPr>
      <w:r w:rsidRPr="008A5A23">
        <w:t>MACE 9.1 – On/</w:t>
      </w:r>
      <w:r w:rsidR="00A91B96">
        <w:t>o</w:t>
      </w:r>
      <w:r w:rsidRPr="008A5A23">
        <w:t>ff</w:t>
      </w:r>
      <w:r w:rsidR="00A91B96">
        <w:t>-s</w:t>
      </w:r>
      <w:r w:rsidRPr="008A5A23">
        <w:t xml:space="preserve">ite </w:t>
      </w:r>
      <w:r w:rsidR="00A91B96">
        <w:t>m</w:t>
      </w:r>
      <w:r w:rsidRPr="008A5A23">
        <w:t>ovements of QNM</w:t>
      </w:r>
    </w:p>
    <w:tbl>
      <w:tblPr>
        <w:tblStyle w:val="ONRTable1"/>
        <w:tblW w:w="0" w:type="auto"/>
        <w:tblInd w:w="851" w:type="dxa"/>
        <w:tblLook w:val="04A0" w:firstRow="1" w:lastRow="0" w:firstColumn="1" w:lastColumn="0" w:noHBand="0" w:noVBand="1"/>
      </w:tblPr>
      <w:tblGrid>
        <w:gridCol w:w="2977"/>
        <w:gridCol w:w="3685"/>
        <w:gridCol w:w="1508"/>
      </w:tblGrid>
      <w:tr w:rsidR="00A91B96" w:rsidRPr="00A91B96" w14:paraId="773C3505" w14:textId="77777777" w:rsidTr="00A91B96">
        <w:trPr>
          <w:cnfStyle w:val="100000000000" w:firstRow="1" w:lastRow="0" w:firstColumn="0" w:lastColumn="0" w:oddVBand="0" w:evenVBand="0" w:oddHBand="0" w:evenHBand="0" w:firstRowFirstColumn="0" w:firstRowLastColumn="0" w:lastRowFirstColumn="0" w:lastRowLastColumn="0"/>
        </w:trPr>
        <w:tc>
          <w:tcPr>
            <w:tcW w:w="2977" w:type="dxa"/>
          </w:tcPr>
          <w:p w14:paraId="6B6E8E79" w14:textId="6A16FBBD" w:rsidR="00D0257D" w:rsidRPr="00A91B96" w:rsidRDefault="00D0257D" w:rsidP="006F586C">
            <w:pPr>
              <w:pStyle w:val="Paragraphtext"/>
              <w:spacing w:before="120"/>
            </w:pPr>
            <w:r w:rsidRPr="00A91B96">
              <w:t xml:space="preserve">FSE 9 – Material </w:t>
            </w:r>
            <w:r w:rsidR="00A91B96" w:rsidRPr="00A91B96">
              <w:t>b</w:t>
            </w:r>
            <w:r w:rsidRPr="00A91B96">
              <w:t>alance</w:t>
            </w:r>
          </w:p>
        </w:tc>
        <w:tc>
          <w:tcPr>
            <w:tcW w:w="3685" w:type="dxa"/>
          </w:tcPr>
          <w:p w14:paraId="0B5CADD3" w14:textId="275149D3" w:rsidR="00D0257D" w:rsidRPr="00A91B96" w:rsidRDefault="00D0257D" w:rsidP="006F586C">
            <w:pPr>
              <w:pStyle w:val="Paragraphtext"/>
              <w:spacing w:before="120"/>
            </w:pPr>
            <w:r w:rsidRPr="00A91B96">
              <w:t>On/</w:t>
            </w:r>
            <w:r w:rsidR="00A91B96" w:rsidRPr="00A91B96">
              <w:t>o</w:t>
            </w:r>
            <w:r w:rsidRPr="00A91B96">
              <w:t>ff</w:t>
            </w:r>
            <w:r w:rsidR="00A91B96" w:rsidRPr="00A91B96">
              <w:t>-s</w:t>
            </w:r>
            <w:r w:rsidRPr="00A91B96">
              <w:t xml:space="preserve">ite </w:t>
            </w:r>
            <w:r w:rsidR="00A91B96" w:rsidRPr="00A91B96">
              <w:t>m</w:t>
            </w:r>
            <w:r w:rsidRPr="00A91B96">
              <w:t>ovements of QNM</w:t>
            </w:r>
          </w:p>
        </w:tc>
        <w:tc>
          <w:tcPr>
            <w:tcW w:w="1508" w:type="dxa"/>
          </w:tcPr>
          <w:p w14:paraId="7D85207C" w14:textId="77777777" w:rsidR="00D0257D" w:rsidRPr="00A91B96" w:rsidRDefault="00D0257D" w:rsidP="006F586C">
            <w:pPr>
              <w:pStyle w:val="Paragraphtext"/>
              <w:tabs>
                <w:tab w:val="left" w:pos="1504"/>
              </w:tabs>
              <w:spacing w:before="120"/>
            </w:pPr>
            <w:r w:rsidRPr="00A91B96">
              <w:t>MACE 9.1</w:t>
            </w:r>
          </w:p>
        </w:tc>
      </w:tr>
      <w:tr w:rsidR="00D0257D" w:rsidRPr="008A5A23" w14:paraId="17575E88" w14:textId="77777777" w:rsidTr="00A91B96">
        <w:tc>
          <w:tcPr>
            <w:tcW w:w="8170" w:type="dxa"/>
            <w:gridSpan w:val="3"/>
          </w:tcPr>
          <w:p w14:paraId="5BCB0A4F" w14:textId="77777777" w:rsidR="00D0257D" w:rsidRPr="008A5A23" w:rsidRDefault="00D0257D" w:rsidP="006F586C">
            <w:pPr>
              <w:pStyle w:val="Paragraphtext"/>
              <w:spacing w:before="120"/>
              <w:rPr>
                <w:bCs/>
              </w:rPr>
            </w:pPr>
            <w:r w:rsidRPr="00811ECE">
              <w:rPr>
                <w:bCs/>
              </w:rPr>
              <w:t>Operators</w:t>
            </w:r>
            <w:r w:rsidRPr="008A5A23">
              <w:rPr>
                <w:bCs/>
              </w:rPr>
              <w:t xml:space="preserve"> must ensure that the appropriate arrangements are in place to ensure that QNM shipped from sites and external receipts of QNM onto sites are controlled and subject to effective and robust </w:t>
            </w:r>
            <w:r w:rsidRPr="00811ECE">
              <w:rPr>
                <w:bCs/>
              </w:rPr>
              <w:t>NMACS</w:t>
            </w:r>
            <w:r w:rsidRPr="008A5A23">
              <w:rPr>
                <w:bCs/>
              </w:rPr>
              <w:t xml:space="preserve"> arrangements that guarantee traceability.</w:t>
            </w:r>
          </w:p>
        </w:tc>
      </w:tr>
    </w:tbl>
    <w:p w14:paraId="0DD2351E" w14:textId="77777777" w:rsidR="00D0257D" w:rsidRPr="008A5A23" w:rsidRDefault="00D0257D" w:rsidP="00CC342C">
      <w:pPr>
        <w:pStyle w:val="NumberedPara"/>
      </w:pPr>
      <w:r w:rsidRPr="00811ECE">
        <w:t>Operators’</w:t>
      </w:r>
      <w:r w:rsidRPr="008A5A23">
        <w:t xml:space="preserve"> arrangements for the control of external receipts into and issues out of the site should include: </w:t>
      </w:r>
    </w:p>
    <w:p w14:paraId="544C6BBB" w14:textId="77777777" w:rsidR="00D0257D" w:rsidRPr="008A5A23" w:rsidRDefault="00D0257D" w:rsidP="000E014B">
      <w:pPr>
        <w:pStyle w:val="NumList2"/>
        <w:numPr>
          <w:ilvl w:val="1"/>
          <w:numId w:val="56"/>
        </w:numPr>
        <w:ind w:left="1276"/>
      </w:pPr>
      <w:r w:rsidRPr="008A5A23">
        <w:t>each site has a nominated person with overall responsibility for QNM in transit to or from the location.</w:t>
      </w:r>
    </w:p>
    <w:p w14:paraId="12CDC8BE" w14:textId="77777777" w:rsidR="00D0257D" w:rsidRPr="008A5A23" w:rsidRDefault="00D0257D" w:rsidP="000E014B">
      <w:pPr>
        <w:pStyle w:val="NumList2"/>
        <w:numPr>
          <w:ilvl w:val="1"/>
          <w:numId w:val="56"/>
        </w:numPr>
        <w:ind w:left="1276"/>
      </w:pPr>
      <w:r w:rsidRPr="008A5A23">
        <w:t xml:space="preserve">agreement should be obtained from the relevant SQEP individual or </w:t>
      </w:r>
      <w:r w:rsidRPr="00811ECE">
        <w:t>operator</w:t>
      </w:r>
      <w:r w:rsidRPr="008A5A23">
        <w:t xml:space="preserve"> before delivery of the QNM is commenced.</w:t>
      </w:r>
    </w:p>
    <w:p w14:paraId="7B9AD266" w14:textId="77777777" w:rsidR="00D0257D" w:rsidRPr="008A5A23" w:rsidRDefault="00D0257D" w:rsidP="000E014B">
      <w:pPr>
        <w:pStyle w:val="NumList2"/>
        <w:numPr>
          <w:ilvl w:val="1"/>
          <w:numId w:val="56"/>
        </w:numPr>
        <w:ind w:left="1276"/>
      </w:pPr>
      <w:r w:rsidRPr="008A5A23">
        <w:t>formal agreement for the shipment of QNM is required from the consignee, prior to the dispatch of any QNM from the site.</w:t>
      </w:r>
    </w:p>
    <w:p w14:paraId="7D8687CA" w14:textId="77777777" w:rsidR="00D0257D" w:rsidRPr="008A5A23" w:rsidRDefault="00D0257D" w:rsidP="000E014B">
      <w:pPr>
        <w:pStyle w:val="NumList2"/>
        <w:numPr>
          <w:ilvl w:val="1"/>
          <w:numId w:val="56"/>
        </w:numPr>
        <w:ind w:left="1276"/>
      </w:pPr>
      <w:r w:rsidRPr="008A5A23">
        <w:t>information relevant to on/off site movements of QNM should be recorded in a way that guarantees traceability.</w:t>
      </w:r>
    </w:p>
    <w:p w14:paraId="2D145096" w14:textId="77777777" w:rsidR="00D0257D" w:rsidRPr="008A5A23" w:rsidRDefault="00D0257D" w:rsidP="000E014B">
      <w:pPr>
        <w:pStyle w:val="NumList2"/>
        <w:numPr>
          <w:ilvl w:val="1"/>
          <w:numId w:val="56"/>
        </w:numPr>
        <w:ind w:left="1276"/>
      </w:pPr>
      <w:r w:rsidRPr="008A5A23">
        <w:t xml:space="preserve">accountancy data should be transmitted to the nuclear material accountant as soon as is practicable, with the aim of this being within one working day to ensure </w:t>
      </w:r>
      <w:r w:rsidRPr="00811ECE">
        <w:t>nuclear material accounts</w:t>
      </w:r>
      <w:r w:rsidRPr="008A5A23">
        <w:t xml:space="preserve"> are as up to date as possible at any given time.</w:t>
      </w:r>
    </w:p>
    <w:p w14:paraId="7F645C3C" w14:textId="77777777" w:rsidR="00D0257D" w:rsidRPr="008A5A23" w:rsidRDefault="00D0257D" w:rsidP="00CC342C">
      <w:pPr>
        <w:pStyle w:val="NumberedPara"/>
      </w:pPr>
      <w:r w:rsidRPr="00811ECE">
        <w:t>Operators’</w:t>
      </w:r>
      <w:r w:rsidRPr="008A5A23">
        <w:t xml:space="preserve"> arrangements for the receipt of QNM onto site, should include: </w:t>
      </w:r>
    </w:p>
    <w:p w14:paraId="48337085" w14:textId="77777777" w:rsidR="00D0257D" w:rsidRPr="008A5A23" w:rsidRDefault="00D0257D" w:rsidP="000E014B">
      <w:pPr>
        <w:pStyle w:val="NumList2"/>
        <w:numPr>
          <w:ilvl w:val="1"/>
          <w:numId w:val="57"/>
        </w:numPr>
        <w:ind w:left="1276"/>
      </w:pPr>
      <w:r w:rsidRPr="008A5A23">
        <w:t xml:space="preserve">arrangements to clearly identify those responsible and the activities required to check and enter </w:t>
      </w:r>
      <w:r w:rsidRPr="00811ECE">
        <w:t>NMACS</w:t>
      </w:r>
      <w:r w:rsidRPr="008A5A23">
        <w:t xml:space="preserve"> information provided to the site upon receipt of QNM. These activities should include the </w:t>
      </w:r>
      <w:r w:rsidRPr="00811ECE">
        <w:t>corrective actions</w:t>
      </w:r>
      <w:r w:rsidRPr="008A5A23">
        <w:t xml:space="preserve"> to be taken in the event of </w:t>
      </w:r>
      <w:r w:rsidRPr="00811ECE">
        <w:t>discrepancies</w:t>
      </w:r>
      <w:r w:rsidRPr="008A5A23">
        <w:t xml:space="preserve">. </w:t>
      </w:r>
    </w:p>
    <w:p w14:paraId="78706891" w14:textId="4DA3CA90" w:rsidR="00D0257D" w:rsidRPr="008A5A23" w:rsidRDefault="00D0257D" w:rsidP="000E014B">
      <w:pPr>
        <w:pStyle w:val="NumList2"/>
        <w:numPr>
          <w:ilvl w:val="1"/>
          <w:numId w:val="57"/>
        </w:numPr>
        <w:ind w:left="1276"/>
      </w:pPr>
      <w:r w:rsidRPr="008A5A23">
        <w:t xml:space="preserve">QNM receipts are physically checked as far as practicable against accompanying </w:t>
      </w:r>
      <w:r w:rsidRPr="00811ECE">
        <w:t>source data</w:t>
      </w:r>
      <w:r w:rsidRPr="008A5A23">
        <w:t xml:space="preserve"> </w:t>
      </w:r>
      <w:r w:rsidR="002F1DFD">
        <w:t>(for example,</w:t>
      </w:r>
      <w:r w:rsidRPr="008A5A23">
        <w:t xml:space="preserve"> which should indicate or allow the derivation of QNM weight, isotopic composition, </w:t>
      </w:r>
      <w:r w:rsidRPr="00811ECE">
        <w:t>obligation code</w:t>
      </w:r>
      <w:r w:rsidRPr="008A5A23">
        <w:t xml:space="preserve"> and, where available, the </w:t>
      </w:r>
      <w:r w:rsidRPr="00811ECE">
        <w:t>MBA</w:t>
      </w:r>
      <w:r w:rsidRPr="008A5A23">
        <w:t xml:space="preserve"> code for the shipper), including check measurements where appropriate. The QNM should not be released for use until these checks are complete.</w:t>
      </w:r>
    </w:p>
    <w:p w14:paraId="0B68831B" w14:textId="1E2F359B" w:rsidR="00D0257D" w:rsidRPr="008A5A23" w:rsidRDefault="00D0257D" w:rsidP="000E014B">
      <w:pPr>
        <w:pStyle w:val="NumList2"/>
        <w:numPr>
          <w:ilvl w:val="1"/>
          <w:numId w:val="57"/>
        </w:numPr>
        <w:ind w:left="1276"/>
      </w:pPr>
      <w:r w:rsidRPr="008A5A23">
        <w:lastRenderedPageBreak/>
        <w:t xml:space="preserve">the </w:t>
      </w:r>
      <w:r w:rsidRPr="00811ECE">
        <w:t>NMACS</w:t>
      </w:r>
      <w:r w:rsidRPr="008A5A23">
        <w:t xml:space="preserve"> system uses the shipper’s data. If, after measurement, a difference is found outside the acceptance criteria and a </w:t>
      </w:r>
      <w:r w:rsidRPr="00811ECE">
        <w:t>correction</w:t>
      </w:r>
      <w:r w:rsidRPr="008A5A23">
        <w:t xml:space="preserve"> is not supplied by the shipper, then the data is instead corrected to the site’s values by declaring a </w:t>
      </w:r>
      <w:r w:rsidRPr="00811ECE">
        <w:t>SRD</w:t>
      </w:r>
      <w:r w:rsidRPr="008A5A23">
        <w:t xml:space="preserve"> </w:t>
      </w:r>
      <w:r w:rsidR="00A12CD9">
        <w:t xml:space="preserve">(refer </w:t>
      </w:r>
      <w:r w:rsidRPr="008A5A23">
        <w:t>also</w:t>
      </w:r>
      <w:r w:rsidR="001D0808">
        <w:t xml:space="preserve"> to</w:t>
      </w:r>
      <w:r w:rsidRPr="008A5A23">
        <w:t xml:space="preserve"> </w:t>
      </w:r>
      <w:r w:rsidR="001D0808">
        <w:fldChar w:fldCharType="begin"/>
      </w:r>
      <w:r w:rsidR="001D0808">
        <w:instrText xml:space="preserve"> REF _Ref189132732 \h </w:instrText>
      </w:r>
      <w:r w:rsidR="001D0808">
        <w:fldChar w:fldCharType="separate"/>
      </w:r>
      <w:r w:rsidR="001D0808" w:rsidRPr="008A5A23">
        <w:t xml:space="preserve">MACE 4.2 – </w:t>
      </w:r>
      <w:r w:rsidR="001D0808" w:rsidRPr="00E23400">
        <w:t>Anomalies</w:t>
      </w:r>
      <w:r w:rsidR="001D0808" w:rsidRPr="008A5A23">
        <w:t xml:space="preserve"> and </w:t>
      </w:r>
      <w:r w:rsidR="001D0808">
        <w:t>i</w:t>
      </w:r>
      <w:r w:rsidR="001D0808" w:rsidRPr="008A5A23">
        <w:t>nvestigations</w:t>
      </w:r>
      <w:r w:rsidR="001D0808">
        <w:fldChar w:fldCharType="end"/>
      </w:r>
      <w:r w:rsidR="001D0808">
        <w:t xml:space="preserve"> </w:t>
      </w:r>
      <w:r w:rsidRPr="008A5A23">
        <w:t xml:space="preserve">and </w:t>
      </w:r>
      <w:r w:rsidR="001D0808">
        <w:fldChar w:fldCharType="begin"/>
      </w:r>
      <w:r w:rsidR="001D0808">
        <w:instrText xml:space="preserve"> REF _Ref189133176 \h </w:instrText>
      </w:r>
      <w:r w:rsidR="001D0808">
        <w:fldChar w:fldCharType="separate"/>
      </w:r>
      <w:r w:rsidR="001D0808" w:rsidRPr="008A5A23">
        <w:t xml:space="preserve">MACE 9.3 – </w:t>
      </w:r>
      <w:r w:rsidR="001D0808" w:rsidRPr="00513591">
        <w:t>Material Balance</w:t>
      </w:r>
      <w:r w:rsidR="001D0808" w:rsidRPr="008A5A23">
        <w:t xml:space="preserve"> Evaluation</w:t>
      </w:r>
      <w:r w:rsidR="001D0808">
        <w:fldChar w:fldCharType="end"/>
      </w:r>
      <w:r w:rsidRPr="008A5A23">
        <w:t>).</w:t>
      </w:r>
    </w:p>
    <w:p w14:paraId="437A632C" w14:textId="77777777" w:rsidR="00D0257D" w:rsidRPr="008A5A23" w:rsidRDefault="00D0257D" w:rsidP="000E014B">
      <w:pPr>
        <w:pStyle w:val="NumList2"/>
        <w:numPr>
          <w:ilvl w:val="1"/>
          <w:numId w:val="57"/>
        </w:numPr>
        <w:ind w:left="1276"/>
      </w:pPr>
      <w:r w:rsidRPr="008A5A23">
        <w:t>an arrangement or escalation process should be in place to deal with receipts that have no accompanying QNM documentation or for QNM subsequently found in equipment or apparently empty containers received at the site.</w:t>
      </w:r>
    </w:p>
    <w:p w14:paraId="493B69F2" w14:textId="7D7E6107" w:rsidR="00D0257D" w:rsidRPr="008A5A23" w:rsidRDefault="00D0257D" w:rsidP="000E014B">
      <w:pPr>
        <w:pStyle w:val="NumList2"/>
        <w:numPr>
          <w:ilvl w:val="1"/>
          <w:numId w:val="57"/>
        </w:numPr>
        <w:ind w:left="1276"/>
      </w:pPr>
      <w:r w:rsidRPr="008A5A23">
        <w:t xml:space="preserve">if, on receipt, the data recorded on the shipper’s documentation is incorrect then the shipper should provide corrected documentation </w:t>
      </w:r>
      <w:r w:rsidR="001D0808">
        <w:br/>
      </w:r>
      <w:r w:rsidRPr="008A5A23">
        <w:t xml:space="preserve">(the personnel at the receiving site should not amend shipper’s documentation). Until a difference is resolved, the shipment should be held under a quarantine procedure </w:t>
      </w:r>
      <w:r w:rsidR="001D0808">
        <w:t xml:space="preserve">(refer </w:t>
      </w:r>
      <w:r w:rsidR="001D0808" w:rsidRPr="008A5A23">
        <w:t>also</w:t>
      </w:r>
      <w:r w:rsidR="001D0808">
        <w:t xml:space="preserve"> to</w:t>
      </w:r>
      <w:r w:rsidR="001D0808" w:rsidRPr="008A5A23">
        <w:t xml:space="preserve"> </w:t>
      </w:r>
      <w:r w:rsidR="001D0808">
        <w:fldChar w:fldCharType="begin"/>
      </w:r>
      <w:r w:rsidR="001D0808">
        <w:instrText xml:space="preserve"> REF _Ref189132732 \h </w:instrText>
      </w:r>
      <w:r w:rsidR="001D0808">
        <w:fldChar w:fldCharType="separate"/>
      </w:r>
      <w:r w:rsidR="001D0808" w:rsidRPr="008A5A23">
        <w:t xml:space="preserve">MACE 4.2 – </w:t>
      </w:r>
      <w:r w:rsidR="001D0808" w:rsidRPr="00E23400">
        <w:t>Anomalies</w:t>
      </w:r>
      <w:r w:rsidR="001D0808" w:rsidRPr="008A5A23">
        <w:t xml:space="preserve"> and </w:t>
      </w:r>
      <w:r w:rsidR="001D0808">
        <w:t>i</w:t>
      </w:r>
      <w:r w:rsidR="001D0808" w:rsidRPr="008A5A23">
        <w:t>nvestigations</w:t>
      </w:r>
      <w:r w:rsidR="001D0808">
        <w:fldChar w:fldCharType="end"/>
      </w:r>
      <w:r w:rsidR="001D0808">
        <w:t xml:space="preserve"> </w:t>
      </w:r>
      <w:r w:rsidR="001D0808" w:rsidRPr="008A5A23">
        <w:t xml:space="preserve">and </w:t>
      </w:r>
      <w:r w:rsidR="001D0808">
        <w:fldChar w:fldCharType="begin"/>
      </w:r>
      <w:r w:rsidR="001D0808">
        <w:instrText xml:space="preserve"> REF _Ref189133176 \h </w:instrText>
      </w:r>
      <w:r w:rsidR="001D0808">
        <w:fldChar w:fldCharType="separate"/>
      </w:r>
      <w:r w:rsidR="001D0808" w:rsidRPr="008A5A23">
        <w:t xml:space="preserve">MACE 9.3 – </w:t>
      </w:r>
      <w:r w:rsidR="001D0808" w:rsidRPr="00513591">
        <w:t>Material Balance</w:t>
      </w:r>
      <w:r w:rsidR="001D0808" w:rsidRPr="008A5A23">
        <w:t xml:space="preserve"> Evaluation</w:t>
      </w:r>
      <w:r w:rsidR="001D0808">
        <w:fldChar w:fldCharType="end"/>
      </w:r>
      <w:r w:rsidR="001D0808" w:rsidRPr="008A5A23">
        <w:t>).</w:t>
      </w:r>
    </w:p>
    <w:p w14:paraId="075C5663" w14:textId="452CDA9A" w:rsidR="00D0257D" w:rsidRPr="008A5A23" w:rsidRDefault="00D0257D" w:rsidP="000E014B">
      <w:pPr>
        <w:pStyle w:val="NumList2"/>
        <w:numPr>
          <w:ilvl w:val="1"/>
          <w:numId w:val="57"/>
        </w:numPr>
        <w:ind w:left="1276"/>
      </w:pPr>
      <w:r w:rsidRPr="008A5A23">
        <w:t xml:space="preserve">advance notification of certain imports is required to be communicated to </w:t>
      </w:r>
      <w:r>
        <w:t>the ONR</w:t>
      </w:r>
      <w:r w:rsidRPr="008A5A23">
        <w:t xml:space="preserve"> (as specified in Regulation 22 of NSR19). Unless otherwise stated, such notification must reach us by the deadline prescribed in NSR19, carry the appropriate protective marking and be submitted to </w:t>
      </w:r>
      <w:r>
        <w:t>the ONR</w:t>
      </w:r>
      <w:r w:rsidRPr="008A5A23">
        <w:t xml:space="preserve"> via </w:t>
      </w:r>
      <w:hyperlink r:id="rId26" w:history="1">
        <w:r w:rsidRPr="008A5A23">
          <w:rPr>
            <w:rStyle w:val="Hyperlink"/>
          </w:rPr>
          <w:t>ukso@onr.gov.uk</w:t>
        </w:r>
      </w:hyperlink>
      <w:r w:rsidR="00A91B96">
        <w:rPr>
          <w:rStyle w:val="Hyperlink"/>
        </w:rPr>
        <w:t>.</w:t>
      </w:r>
      <w:r w:rsidRPr="008A5A23">
        <w:t xml:space="preserve"> </w:t>
      </w:r>
    </w:p>
    <w:p w14:paraId="7C6AD5E6" w14:textId="77777777" w:rsidR="00D0257D" w:rsidRPr="008A5A23" w:rsidRDefault="00D0257D" w:rsidP="000E014B">
      <w:pPr>
        <w:pStyle w:val="NumList2"/>
        <w:numPr>
          <w:ilvl w:val="1"/>
          <w:numId w:val="57"/>
        </w:numPr>
        <w:ind w:left="1276"/>
      </w:pPr>
      <w:r w:rsidRPr="008A5A23">
        <w:t xml:space="preserve">good practice is the use of suitably protected/encrypted electronic data exchange between consignor and consignee for regular and detailed consignments. </w:t>
      </w:r>
    </w:p>
    <w:p w14:paraId="299CD2C4" w14:textId="77777777" w:rsidR="00D0257D" w:rsidRPr="008A5A23" w:rsidRDefault="00D0257D" w:rsidP="00CC342C">
      <w:pPr>
        <w:pStyle w:val="NumberedPara"/>
      </w:pPr>
      <w:r w:rsidRPr="00811ECE">
        <w:t>Operators</w:t>
      </w:r>
      <w:r w:rsidRPr="008A5A23">
        <w:t xml:space="preserve"> should have arrangements in place for the shipment of QNM from sites, which ensure the following:</w:t>
      </w:r>
    </w:p>
    <w:p w14:paraId="004E6693" w14:textId="627284AA" w:rsidR="00D0257D" w:rsidRPr="008A5A23" w:rsidRDefault="00D0257D" w:rsidP="000E014B">
      <w:pPr>
        <w:pStyle w:val="NumList2"/>
        <w:numPr>
          <w:ilvl w:val="1"/>
          <w:numId w:val="58"/>
        </w:numPr>
        <w:ind w:left="1276"/>
      </w:pPr>
      <w:r w:rsidRPr="008A5A23">
        <w:t xml:space="preserve">QNM is appropriately measured (physically checked) and accounted for before dispatch and </w:t>
      </w:r>
      <w:r w:rsidRPr="00811ECE">
        <w:t>NMACS</w:t>
      </w:r>
      <w:r w:rsidRPr="008A5A23">
        <w:t xml:space="preserve"> shipping advice notes are produced. </w:t>
      </w:r>
      <w:r w:rsidR="00A91B96">
        <w:br/>
      </w:r>
      <w:r w:rsidRPr="008A5A23">
        <w:t xml:space="preserve">These activities should include the check of the </w:t>
      </w:r>
      <w:r w:rsidRPr="00811ECE">
        <w:t>NMACS</w:t>
      </w:r>
      <w:r w:rsidRPr="008A5A23">
        <w:t xml:space="preserve"> information to be sent to the receiver.</w:t>
      </w:r>
    </w:p>
    <w:p w14:paraId="5AC1BFCF" w14:textId="77777777" w:rsidR="00D0257D" w:rsidRPr="008A5A23" w:rsidRDefault="00D0257D" w:rsidP="000E014B">
      <w:pPr>
        <w:pStyle w:val="NumList2"/>
        <w:numPr>
          <w:ilvl w:val="1"/>
          <w:numId w:val="58"/>
        </w:numPr>
        <w:ind w:left="1276"/>
      </w:pPr>
      <w:r w:rsidRPr="008A5A23">
        <w:t xml:space="preserve">the </w:t>
      </w:r>
      <w:r w:rsidRPr="00811ECE">
        <w:t>NMACS</w:t>
      </w:r>
      <w:r w:rsidRPr="008A5A23">
        <w:t xml:space="preserve"> system is appropriately updated to reflect the dispatch of QNM.</w:t>
      </w:r>
    </w:p>
    <w:p w14:paraId="55E8610F" w14:textId="77777777" w:rsidR="00D0257D" w:rsidRPr="008A5A23" w:rsidRDefault="00D0257D" w:rsidP="000E014B">
      <w:pPr>
        <w:pStyle w:val="NumList2"/>
        <w:numPr>
          <w:ilvl w:val="1"/>
          <w:numId w:val="58"/>
        </w:numPr>
        <w:ind w:left="1276"/>
      </w:pPr>
      <w:r w:rsidRPr="008A5A23">
        <w:t xml:space="preserve">arrangements should be in place to manage the appropriate response and </w:t>
      </w:r>
      <w:r w:rsidRPr="00811ECE">
        <w:t>corrective actions</w:t>
      </w:r>
      <w:r w:rsidRPr="008A5A23">
        <w:t xml:space="preserve"> to be taken in the event of the recipient reporting </w:t>
      </w:r>
      <w:r w:rsidRPr="00811ECE">
        <w:t>discrepancies</w:t>
      </w:r>
      <w:r w:rsidRPr="008A5A23">
        <w:t xml:space="preserve">. </w:t>
      </w:r>
    </w:p>
    <w:p w14:paraId="4EE06426" w14:textId="77777777" w:rsidR="00D0257D" w:rsidRPr="008A5A23" w:rsidRDefault="00D0257D" w:rsidP="000E014B">
      <w:pPr>
        <w:pStyle w:val="NumList2"/>
        <w:numPr>
          <w:ilvl w:val="1"/>
          <w:numId w:val="58"/>
        </w:numPr>
        <w:ind w:left="1276"/>
      </w:pPr>
      <w:r w:rsidRPr="008A5A23">
        <w:t xml:space="preserve">advance notification of certain exports is required to be communicated to </w:t>
      </w:r>
      <w:r>
        <w:t>the ONR</w:t>
      </w:r>
      <w:r w:rsidRPr="008A5A23">
        <w:t xml:space="preserve"> (as specified in Regulation 21 of NSR19). Unless otherwise stated, such notification must reach </w:t>
      </w:r>
      <w:r>
        <w:t>the ONR</w:t>
      </w:r>
      <w:r w:rsidRPr="008A5A23">
        <w:t xml:space="preserve"> by the deadline prescribed in NSR19, carry the appropriate protective marking and be submitted to </w:t>
      </w:r>
      <w:r>
        <w:t>the ONR</w:t>
      </w:r>
      <w:r w:rsidRPr="008A5A23">
        <w:t xml:space="preserve"> via </w:t>
      </w:r>
      <w:hyperlink r:id="rId27" w:history="1">
        <w:r w:rsidRPr="008A5A23">
          <w:rPr>
            <w:rStyle w:val="Hyperlink"/>
          </w:rPr>
          <w:t>ukso@onr.gov.uk</w:t>
        </w:r>
      </w:hyperlink>
      <w:r w:rsidRPr="008A5A23">
        <w:t>.</w:t>
      </w:r>
    </w:p>
    <w:p w14:paraId="116EEEA2" w14:textId="77777777" w:rsidR="00D0257D" w:rsidRPr="008A5A23" w:rsidRDefault="00D0257D" w:rsidP="000E014B">
      <w:pPr>
        <w:pStyle w:val="NumList2"/>
        <w:numPr>
          <w:ilvl w:val="1"/>
          <w:numId w:val="58"/>
        </w:numPr>
        <w:ind w:left="1276"/>
      </w:pPr>
      <w:r w:rsidRPr="008A5A23">
        <w:lastRenderedPageBreak/>
        <w:t>an auditable system of checks should be in place to ensure that QNM is not shipped from the site in apparently empty containers.</w:t>
      </w:r>
    </w:p>
    <w:p w14:paraId="67C574BF" w14:textId="745D349D" w:rsidR="00D0257D" w:rsidRPr="008A5A23" w:rsidRDefault="00D0257D" w:rsidP="00CC342C">
      <w:pPr>
        <w:pStyle w:val="NumberedPara"/>
      </w:pPr>
      <w:r w:rsidRPr="00811ECE">
        <w:t>Operator</w:t>
      </w:r>
      <w:r w:rsidRPr="008A5A23">
        <w:t xml:space="preserve"> arrangements must also provide for reporting on transfers of QNM in </w:t>
      </w:r>
      <w:r w:rsidRPr="00811ECE">
        <w:t>conditioned waste</w:t>
      </w:r>
      <w:r w:rsidRPr="008A5A23">
        <w:t xml:space="preserve"> as specified in NSR19</w:t>
      </w:r>
      <w:r w:rsidR="001D0808">
        <w:t>,</w:t>
      </w:r>
      <w:r w:rsidRPr="008A5A23">
        <w:t xml:space="preserve"> Regulation 30. The relevant arrangements should be agreed with </w:t>
      </w:r>
      <w:r>
        <w:t>the ONR</w:t>
      </w:r>
      <w:r w:rsidRPr="008A5A23">
        <w:t xml:space="preserve"> prior to any such transfers taking place.</w:t>
      </w:r>
    </w:p>
    <w:p w14:paraId="1D1CB08F" w14:textId="6A59E837" w:rsidR="00D0257D" w:rsidRPr="008A5A23" w:rsidRDefault="00D0257D" w:rsidP="00D0257D">
      <w:pPr>
        <w:pStyle w:val="Heading3"/>
      </w:pPr>
      <w:bookmarkStart w:id="45" w:name="_Ref189132508"/>
      <w:r w:rsidRPr="008A5A23">
        <w:t xml:space="preserve">MACE 9.2 – </w:t>
      </w:r>
      <w:r w:rsidRPr="00811ECE">
        <w:t xml:space="preserve">Physical </w:t>
      </w:r>
      <w:r w:rsidR="008613AE">
        <w:t>i</w:t>
      </w:r>
      <w:r w:rsidRPr="00811ECE">
        <w:t xml:space="preserve">nventory </w:t>
      </w:r>
      <w:r w:rsidR="008613AE">
        <w:t>t</w:t>
      </w:r>
      <w:r w:rsidRPr="00811ECE">
        <w:t>aking</w:t>
      </w:r>
      <w:bookmarkEnd w:id="45"/>
    </w:p>
    <w:tbl>
      <w:tblPr>
        <w:tblStyle w:val="ONRTable1"/>
        <w:tblW w:w="0" w:type="auto"/>
        <w:tblInd w:w="851" w:type="dxa"/>
        <w:tblLook w:val="04A0" w:firstRow="1" w:lastRow="0" w:firstColumn="1" w:lastColumn="0" w:noHBand="0" w:noVBand="1"/>
      </w:tblPr>
      <w:tblGrid>
        <w:gridCol w:w="3118"/>
        <w:gridCol w:w="3261"/>
        <w:gridCol w:w="1796"/>
      </w:tblGrid>
      <w:tr w:rsidR="00A91B96" w:rsidRPr="00A91B96" w14:paraId="4A4EEE1F" w14:textId="77777777" w:rsidTr="00A91B96">
        <w:trPr>
          <w:cnfStyle w:val="100000000000" w:firstRow="1" w:lastRow="0" w:firstColumn="0" w:lastColumn="0" w:oddVBand="0" w:evenVBand="0" w:oddHBand="0" w:evenHBand="0" w:firstRowFirstColumn="0" w:firstRowLastColumn="0" w:lastRowFirstColumn="0" w:lastRowLastColumn="0"/>
        </w:trPr>
        <w:tc>
          <w:tcPr>
            <w:tcW w:w="3118" w:type="dxa"/>
          </w:tcPr>
          <w:p w14:paraId="70AE2A60" w14:textId="1BB67829" w:rsidR="00D0257D" w:rsidRPr="00A91B96" w:rsidRDefault="00D0257D" w:rsidP="006F586C">
            <w:pPr>
              <w:pStyle w:val="Paragraphtext"/>
              <w:spacing w:before="120"/>
            </w:pPr>
            <w:r w:rsidRPr="00A91B96">
              <w:t xml:space="preserve">FSE 9 – Material </w:t>
            </w:r>
            <w:r w:rsidR="00A91B96">
              <w:t>b</w:t>
            </w:r>
            <w:r w:rsidRPr="00A91B96">
              <w:t>alance</w:t>
            </w:r>
          </w:p>
        </w:tc>
        <w:tc>
          <w:tcPr>
            <w:tcW w:w="3261" w:type="dxa"/>
          </w:tcPr>
          <w:p w14:paraId="649C8934" w14:textId="2FEA26C7" w:rsidR="00D0257D" w:rsidRPr="00A91B96" w:rsidRDefault="00D0257D" w:rsidP="006F586C">
            <w:pPr>
              <w:pStyle w:val="Paragraphtext"/>
              <w:spacing w:before="120"/>
            </w:pPr>
            <w:r w:rsidRPr="00A91B96">
              <w:t xml:space="preserve">Physical </w:t>
            </w:r>
            <w:r w:rsidR="008613AE">
              <w:t>i</w:t>
            </w:r>
            <w:r w:rsidRPr="00A91B96">
              <w:t xml:space="preserve">nventory </w:t>
            </w:r>
            <w:r w:rsidR="008613AE">
              <w:t>t</w:t>
            </w:r>
            <w:r w:rsidRPr="00A91B96">
              <w:t>aking</w:t>
            </w:r>
          </w:p>
        </w:tc>
        <w:tc>
          <w:tcPr>
            <w:tcW w:w="1796" w:type="dxa"/>
          </w:tcPr>
          <w:p w14:paraId="6448721F" w14:textId="77777777" w:rsidR="00D0257D" w:rsidRPr="00A91B96" w:rsidRDefault="00D0257D" w:rsidP="006F586C">
            <w:pPr>
              <w:pStyle w:val="Paragraphtext"/>
              <w:tabs>
                <w:tab w:val="left" w:pos="1504"/>
              </w:tabs>
              <w:spacing w:before="120"/>
            </w:pPr>
            <w:r w:rsidRPr="00A91B96">
              <w:t>MACE 9.2</w:t>
            </w:r>
          </w:p>
        </w:tc>
      </w:tr>
      <w:tr w:rsidR="00D0257D" w:rsidRPr="008A5A23" w14:paraId="38B57AF7" w14:textId="77777777" w:rsidTr="00A91B96">
        <w:tc>
          <w:tcPr>
            <w:tcW w:w="8175" w:type="dxa"/>
            <w:gridSpan w:val="3"/>
          </w:tcPr>
          <w:p w14:paraId="5111F374" w14:textId="77777777" w:rsidR="00D0257D" w:rsidRPr="008A5A23" w:rsidRDefault="00D0257D" w:rsidP="006F586C">
            <w:pPr>
              <w:pStyle w:val="Paragraphtext"/>
              <w:spacing w:before="120"/>
              <w:rPr>
                <w:bCs/>
              </w:rPr>
            </w:pPr>
            <w:r w:rsidRPr="00811ECE">
              <w:rPr>
                <w:bCs/>
              </w:rPr>
              <w:t>Operators</w:t>
            </w:r>
            <w:r w:rsidRPr="008A5A23">
              <w:rPr>
                <w:bCs/>
              </w:rPr>
              <w:t xml:space="preserve"> must ensure that the appropriate </w:t>
            </w:r>
            <w:r w:rsidRPr="00811ECE">
              <w:rPr>
                <w:bCs/>
              </w:rPr>
              <w:t>PIT</w:t>
            </w:r>
            <w:r w:rsidRPr="008A5A23">
              <w:rPr>
                <w:bCs/>
              </w:rPr>
              <w:t xml:space="preserve"> arrangements are in place to ensure that all QNM within an </w:t>
            </w:r>
            <w:r w:rsidRPr="00811ECE">
              <w:rPr>
                <w:bCs/>
              </w:rPr>
              <w:t>MBA</w:t>
            </w:r>
            <w:r w:rsidRPr="008A5A23">
              <w:rPr>
                <w:bCs/>
              </w:rPr>
              <w:t xml:space="preserve"> is recorded accurately through measurement or derived estimates, as specified in Regulation 15 of NSR19.</w:t>
            </w:r>
          </w:p>
        </w:tc>
      </w:tr>
      <w:tr w:rsidR="00D0257D" w:rsidRPr="008A5A23" w14:paraId="66E270A5" w14:textId="77777777" w:rsidTr="00A91B96">
        <w:tc>
          <w:tcPr>
            <w:tcW w:w="8175" w:type="dxa"/>
            <w:gridSpan w:val="3"/>
          </w:tcPr>
          <w:p w14:paraId="253B16B2" w14:textId="3871F2E1" w:rsidR="00D0257D" w:rsidRPr="008A5A23" w:rsidRDefault="00D0257D" w:rsidP="006F586C">
            <w:pPr>
              <w:pStyle w:val="Paragraphtext"/>
              <w:spacing w:before="120"/>
              <w:rPr>
                <w:bCs/>
              </w:rPr>
            </w:pPr>
            <w:r w:rsidRPr="008A5A23">
              <w:rPr>
                <w:bCs/>
              </w:rPr>
              <w:t>Related</w:t>
            </w:r>
            <w:r w:rsidR="008613AE">
              <w:rPr>
                <w:bCs/>
              </w:rPr>
              <w:t xml:space="preserve">: </w:t>
            </w:r>
            <w:r w:rsidR="008613AE">
              <w:rPr>
                <w:bCs/>
              </w:rPr>
              <w:fldChar w:fldCharType="begin"/>
            </w:r>
            <w:r w:rsidR="008613AE">
              <w:rPr>
                <w:bCs/>
              </w:rPr>
              <w:instrText xml:space="preserve"> REF _Ref189133073 \h </w:instrText>
            </w:r>
            <w:r w:rsidR="008613AE">
              <w:rPr>
                <w:bCs/>
              </w:rPr>
            </w:r>
            <w:r w:rsidR="008613AE">
              <w:rPr>
                <w:bCs/>
              </w:rPr>
              <w:fldChar w:fldCharType="separate"/>
            </w:r>
            <w:r w:rsidR="008613AE" w:rsidRPr="008A5A23">
              <w:t xml:space="preserve">MACE 7.1 – Inventory </w:t>
            </w:r>
            <w:r w:rsidR="008613AE">
              <w:t>c</w:t>
            </w:r>
            <w:r w:rsidR="008613AE" w:rsidRPr="008A5A23">
              <w:t>ontrol</w:t>
            </w:r>
            <w:r w:rsidR="008613AE">
              <w:rPr>
                <w:bCs/>
              </w:rPr>
              <w:fldChar w:fldCharType="end"/>
            </w:r>
          </w:p>
        </w:tc>
      </w:tr>
    </w:tbl>
    <w:p w14:paraId="18085CCF" w14:textId="77777777" w:rsidR="00D0257D" w:rsidRPr="008A5A23" w:rsidRDefault="00D0257D" w:rsidP="00CC342C">
      <w:pPr>
        <w:pStyle w:val="NumberedPara"/>
      </w:pPr>
      <w:r w:rsidRPr="008A5A23">
        <w:t xml:space="preserve">A </w:t>
      </w:r>
      <w:r w:rsidRPr="00811ECE">
        <w:t>PIT</w:t>
      </w:r>
      <w:r w:rsidRPr="008A5A23">
        <w:t xml:space="preserve"> involves measuring or deriving estimates of all QNM within an </w:t>
      </w:r>
      <w:r w:rsidRPr="00811ECE">
        <w:t>MBA</w:t>
      </w:r>
      <w:r w:rsidRPr="008A5A23">
        <w:t xml:space="preserve"> and is performed to verify the </w:t>
      </w:r>
      <w:r w:rsidRPr="00811ECE">
        <w:t>book inventory</w:t>
      </w:r>
      <w:r w:rsidRPr="008A5A23">
        <w:t xml:space="preserve"> at a given date. Unless otherwise specified in a </w:t>
      </w:r>
      <w:r w:rsidRPr="00811ECE">
        <w:t>PSP</w:t>
      </w:r>
      <w:r w:rsidRPr="008A5A23">
        <w:t xml:space="preserve">, a </w:t>
      </w:r>
      <w:r w:rsidRPr="00811ECE">
        <w:t>PIT</w:t>
      </w:r>
      <w:r w:rsidRPr="008A5A23">
        <w:t xml:space="preserve"> is required for each </w:t>
      </w:r>
      <w:r w:rsidRPr="00811ECE">
        <w:t>MBA</w:t>
      </w:r>
      <w:r w:rsidRPr="008A5A23">
        <w:t xml:space="preserve"> every calendar year, with the period between two successive </w:t>
      </w:r>
      <w:r w:rsidRPr="00811ECE">
        <w:t>PITs</w:t>
      </w:r>
      <w:r w:rsidRPr="008A5A23">
        <w:t xml:space="preserve"> not exceeding 14 months. NSR19 requires, on an annual basis, an outline programme of activities that includes provisional dates for taking a </w:t>
      </w:r>
      <w:r w:rsidRPr="00811ECE">
        <w:t>PIT</w:t>
      </w:r>
      <w:r w:rsidRPr="008A5A23">
        <w:t xml:space="preserve">, with confirmatory details of the </w:t>
      </w:r>
      <w:r w:rsidRPr="00811ECE">
        <w:t>PIT</w:t>
      </w:r>
      <w:r w:rsidRPr="008A5A23">
        <w:t xml:space="preserve"> provided to </w:t>
      </w:r>
      <w:r>
        <w:t>the ONR</w:t>
      </w:r>
      <w:r w:rsidRPr="008A5A23">
        <w:t xml:space="preserve"> at least 40 days prior to it taking place. Any subsequent changes to the intended programme require communication to </w:t>
      </w:r>
      <w:r>
        <w:t>the ONR</w:t>
      </w:r>
      <w:r w:rsidRPr="008A5A23">
        <w:t xml:space="preserve"> without delay. Such declarations carry an appropriate protective marking and, unless agreed otherwise, are to be submitted to </w:t>
      </w:r>
      <w:r>
        <w:t>the ONR</w:t>
      </w:r>
      <w:r w:rsidRPr="008A5A23">
        <w:t xml:space="preserve"> via </w:t>
      </w:r>
      <w:hyperlink r:id="rId28" w:history="1">
        <w:r w:rsidRPr="008A5A23">
          <w:rPr>
            <w:rStyle w:val="Hyperlink"/>
          </w:rPr>
          <w:t>ukso@onr.gov.uk</w:t>
        </w:r>
      </w:hyperlink>
      <w:r w:rsidRPr="008A5A23">
        <w:t xml:space="preserve">. </w:t>
      </w:r>
    </w:p>
    <w:p w14:paraId="13DD3623" w14:textId="77777777" w:rsidR="00D0257D" w:rsidRPr="008A5A23" w:rsidRDefault="00D0257D" w:rsidP="00CC342C">
      <w:pPr>
        <w:pStyle w:val="NumberedPara"/>
      </w:pPr>
      <w:bookmarkStart w:id="46" w:name="_Ref189133345"/>
      <w:r w:rsidRPr="008A5A23">
        <w:t xml:space="preserve">The </w:t>
      </w:r>
      <w:r w:rsidRPr="00811ECE">
        <w:t>operator’s</w:t>
      </w:r>
      <w:r w:rsidRPr="008A5A23">
        <w:t xml:space="preserve"> arrangements for </w:t>
      </w:r>
      <w:r w:rsidRPr="00811ECE">
        <w:t>PIT</w:t>
      </w:r>
      <w:r w:rsidRPr="008A5A23">
        <w:t xml:space="preserve"> should consider all relevant organisational policies, management procedures and work instructions and include clear definition of responsibilities and specific criteria for the planning, housekeeping, pre</w:t>
      </w:r>
      <w:r w:rsidRPr="008A5A23">
        <w:rPr>
          <w:rFonts w:ascii="Cambria Math" w:hAnsi="Cambria Math" w:cs="Cambria Math"/>
        </w:rPr>
        <w:t>‐</w:t>
      </w:r>
      <w:r w:rsidRPr="008A5A23">
        <w:t xml:space="preserve">checks, conducting, and reconciling the results of the inventory. They should ensure that QNM movements are halted for the duration of the </w:t>
      </w:r>
      <w:r w:rsidRPr="00811ECE">
        <w:t>PIT</w:t>
      </w:r>
      <w:r w:rsidRPr="008A5A23">
        <w:t xml:space="preserve"> and that the presence of all QNM is recorded accurately, including:</w:t>
      </w:r>
      <w:bookmarkEnd w:id="46"/>
      <w:r w:rsidRPr="008A5A23">
        <w:t xml:space="preserve"> </w:t>
      </w:r>
    </w:p>
    <w:p w14:paraId="28729463" w14:textId="75CE0B1A" w:rsidR="00D0257D" w:rsidRPr="008A5A23" w:rsidRDefault="00D0257D" w:rsidP="000E014B">
      <w:pPr>
        <w:pStyle w:val="NumList2"/>
        <w:numPr>
          <w:ilvl w:val="1"/>
          <w:numId w:val="59"/>
        </w:numPr>
        <w:ind w:left="1276"/>
      </w:pPr>
      <w:r w:rsidRPr="008A5A23">
        <w:t xml:space="preserve">QNM is uniquely identified </w:t>
      </w:r>
      <w:r w:rsidR="00A12CD9">
        <w:t>(refer to</w:t>
      </w:r>
      <w:r w:rsidRPr="008A5A23">
        <w:t xml:space="preserve"> paragraph </w:t>
      </w:r>
      <w:r w:rsidR="00FD021E">
        <w:fldChar w:fldCharType="begin"/>
      </w:r>
      <w:r w:rsidR="00FD021E">
        <w:instrText xml:space="preserve"> REF _Ref189133312 \r \h </w:instrText>
      </w:r>
      <w:r w:rsidR="00FD021E">
        <w:fldChar w:fldCharType="separate"/>
      </w:r>
      <w:r w:rsidR="00FD021E">
        <w:rPr>
          <w:cs/>
        </w:rPr>
        <w:t>‎</w:t>
      </w:r>
      <w:r w:rsidR="00FD021E">
        <w:t>139</w:t>
      </w:r>
      <w:r w:rsidR="00FD021E">
        <w:fldChar w:fldCharType="end"/>
      </w:r>
      <w:r w:rsidRPr="008A5A23">
        <w:t xml:space="preserve">). </w:t>
      </w:r>
    </w:p>
    <w:p w14:paraId="4EB3723B" w14:textId="77777777" w:rsidR="00D0257D" w:rsidRPr="008A5A23" w:rsidRDefault="00D0257D" w:rsidP="000E014B">
      <w:pPr>
        <w:pStyle w:val="NumList2"/>
        <w:numPr>
          <w:ilvl w:val="1"/>
          <w:numId w:val="59"/>
        </w:numPr>
        <w:ind w:left="1276"/>
      </w:pPr>
      <w:r w:rsidRPr="00811ECE">
        <w:t>items</w:t>
      </w:r>
      <w:r w:rsidRPr="008A5A23">
        <w:t xml:space="preserve"> that can be shown to have retained their integrity since last being measured do not require re</w:t>
      </w:r>
      <w:r w:rsidRPr="00A91B96">
        <w:rPr>
          <w:rFonts w:ascii="Cambria Math" w:hAnsi="Cambria Math" w:cs="Cambria Math"/>
        </w:rPr>
        <w:t>‐</w:t>
      </w:r>
      <w:r w:rsidRPr="008A5A23">
        <w:t xml:space="preserve">measurement but should receive some continuity check measurements to maintain confidence. </w:t>
      </w:r>
    </w:p>
    <w:p w14:paraId="7C8CE0F9" w14:textId="77777777" w:rsidR="00FD021E" w:rsidRDefault="00FD021E" w:rsidP="000E014B">
      <w:pPr>
        <w:pStyle w:val="NumList2"/>
        <w:numPr>
          <w:ilvl w:val="1"/>
          <w:numId w:val="59"/>
        </w:numPr>
        <w:ind w:left="1276"/>
        <w:sectPr w:rsidR="00FD021E" w:rsidSect="00D0257D">
          <w:pgSz w:w="11906" w:h="16838"/>
          <w:pgMar w:top="1440" w:right="1440" w:bottom="1440" w:left="1440" w:header="708" w:footer="708" w:gutter="0"/>
          <w:cols w:space="708"/>
          <w:docGrid w:linePitch="360"/>
        </w:sectPr>
      </w:pPr>
    </w:p>
    <w:p w14:paraId="55321A39" w14:textId="77777777" w:rsidR="00D0257D" w:rsidRPr="008A5A23" w:rsidRDefault="00D0257D" w:rsidP="000E014B">
      <w:pPr>
        <w:pStyle w:val="NumList2"/>
        <w:numPr>
          <w:ilvl w:val="1"/>
          <w:numId w:val="59"/>
        </w:numPr>
        <w:ind w:left="1276"/>
      </w:pPr>
      <w:r w:rsidRPr="008A5A23">
        <w:lastRenderedPageBreak/>
        <w:t xml:space="preserve">the amount of QNM held in any process areas is minimised, and there is suitable technical justification for estimates of the QNM quantities involved (i.e., they are not determined by the difference between receipts and issues in a particular location). </w:t>
      </w:r>
    </w:p>
    <w:p w14:paraId="7E24DFE9" w14:textId="77777777" w:rsidR="00D0257D" w:rsidRPr="008A5A23" w:rsidRDefault="00D0257D" w:rsidP="000E014B">
      <w:pPr>
        <w:pStyle w:val="NumList2"/>
        <w:numPr>
          <w:ilvl w:val="1"/>
          <w:numId w:val="59"/>
        </w:numPr>
        <w:ind w:left="1276"/>
      </w:pPr>
      <w:r w:rsidRPr="008A5A23">
        <w:t>wherever necessary to determine its QNM content, QNM is converted to a measurable form and/or transferred to a suitable measurement location. Where this is not practicable then a documented technically justifiable estimate can be used.</w:t>
      </w:r>
    </w:p>
    <w:p w14:paraId="67AEDA5D" w14:textId="77777777" w:rsidR="00D0257D" w:rsidRPr="008A5A23" w:rsidRDefault="00D0257D" w:rsidP="000E014B">
      <w:pPr>
        <w:pStyle w:val="NumList2"/>
        <w:numPr>
          <w:ilvl w:val="1"/>
          <w:numId w:val="59"/>
        </w:numPr>
        <w:ind w:left="1276"/>
      </w:pPr>
      <w:r w:rsidRPr="008A5A23">
        <w:t>QNM, which is in a measurable form, and for which the QNM content is not accurately known, is homogenised, sampled, and analysed.</w:t>
      </w:r>
    </w:p>
    <w:p w14:paraId="39FC1134" w14:textId="77777777" w:rsidR="00D0257D" w:rsidRPr="008A5A23" w:rsidRDefault="00D0257D" w:rsidP="000E014B">
      <w:pPr>
        <w:pStyle w:val="NumList2"/>
        <w:numPr>
          <w:ilvl w:val="1"/>
          <w:numId w:val="59"/>
        </w:numPr>
        <w:ind w:left="1276"/>
      </w:pPr>
      <w:r w:rsidRPr="008A5A23">
        <w:t xml:space="preserve">all personnel who participate in the </w:t>
      </w:r>
      <w:r w:rsidRPr="00811ECE">
        <w:t>PIT</w:t>
      </w:r>
      <w:r w:rsidRPr="008A5A23">
        <w:t xml:space="preserve"> are trained and have achieved the necessary competence for their area of responsibility.</w:t>
      </w:r>
    </w:p>
    <w:p w14:paraId="162CD58E" w14:textId="77777777" w:rsidR="00D0257D" w:rsidRPr="008A5A23" w:rsidRDefault="00D0257D" w:rsidP="000E014B">
      <w:pPr>
        <w:pStyle w:val="NumList2"/>
        <w:numPr>
          <w:ilvl w:val="1"/>
          <w:numId w:val="59"/>
        </w:numPr>
        <w:ind w:left="1276"/>
      </w:pPr>
      <w:r w:rsidRPr="008A5A23">
        <w:t xml:space="preserve">instruments used for QNM measurements at </w:t>
      </w:r>
      <w:r w:rsidRPr="00811ECE">
        <w:t>KMPs</w:t>
      </w:r>
      <w:r w:rsidRPr="008A5A23">
        <w:t xml:space="preserve"> and other locations supporting the PIT are in calibration and records of recent calibrations and derived measurement uncertainties are available.</w:t>
      </w:r>
    </w:p>
    <w:p w14:paraId="51095E02" w14:textId="20DFE366" w:rsidR="00D0257D" w:rsidRPr="008A5A23" w:rsidRDefault="00D0257D" w:rsidP="00CC342C">
      <w:pPr>
        <w:pStyle w:val="NumberedPara"/>
      </w:pPr>
      <w:r w:rsidRPr="008A5A23">
        <w:t xml:space="preserve">Good practice is that </w:t>
      </w:r>
      <w:r w:rsidRPr="00811ECE">
        <w:t>operators</w:t>
      </w:r>
      <w:r w:rsidRPr="008A5A23">
        <w:t xml:space="preserve">, as part of their </w:t>
      </w:r>
      <w:r w:rsidRPr="00811ECE">
        <w:t>PIT</w:t>
      </w:r>
      <w:r w:rsidRPr="008A5A23">
        <w:t xml:space="preserve"> procedures, develop </w:t>
      </w:r>
      <w:r w:rsidRPr="00811ECE">
        <w:t>MBA</w:t>
      </w:r>
      <w:r w:rsidRPr="008A5A23">
        <w:t xml:space="preserve"> specific standards to target at </w:t>
      </w:r>
      <w:r w:rsidRPr="00811ECE">
        <w:t>PIT</w:t>
      </w:r>
      <w:r w:rsidRPr="008A5A23">
        <w:t xml:space="preserve">, which ensure that </w:t>
      </w:r>
      <w:r w:rsidRPr="00811ECE">
        <w:t>facilities</w:t>
      </w:r>
      <w:r w:rsidRPr="008A5A23">
        <w:t xml:space="preserve"> are in an optimal configuration (considering points from </w:t>
      </w:r>
      <w:r>
        <w:t xml:space="preserve">paragraph </w:t>
      </w:r>
      <w:r w:rsidR="00FD021E">
        <w:fldChar w:fldCharType="begin"/>
      </w:r>
      <w:r w:rsidR="00FD021E">
        <w:instrText xml:space="preserve"> REF _Ref189133345 \r \h </w:instrText>
      </w:r>
      <w:r w:rsidR="00FD021E">
        <w:fldChar w:fldCharType="separate"/>
      </w:r>
      <w:r w:rsidR="00FD021E">
        <w:rPr>
          <w:cs/>
        </w:rPr>
        <w:t>‎</w:t>
      </w:r>
      <w:r w:rsidR="00FD021E">
        <w:t>181</w:t>
      </w:r>
      <w:r w:rsidR="00FD021E">
        <w:fldChar w:fldCharType="end"/>
      </w:r>
      <w:r w:rsidRPr="008A5A23">
        <w:t xml:space="preserve">). This provides outage management and operational personnel with a clear target to aim for at </w:t>
      </w:r>
      <w:r w:rsidRPr="00811ECE">
        <w:t>PIT</w:t>
      </w:r>
      <w:r w:rsidRPr="008A5A23">
        <w:t xml:space="preserve"> for which they can begin preparations from an early stage.</w:t>
      </w:r>
    </w:p>
    <w:p w14:paraId="6F68601F" w14:textId="2BDAABE0" w:rsidR="00D0257D" w:rsidRPr="008A5A23" w:rsidRDefault="00D0257D" w:rsidP="00CC342C">
      <w:pPr>
        <w:pStyle w:val="NumberedPara"/>
      </w:pPr>
      <w:r w:rsidRPr="008A5A23">
        <w:t xml:space="preserve">If it is not possible to perform a direct check of all QNM </w:t>
      </w:r>
      <w:r w:rsidR="002F1DFD">
        <w:t>(for example,</w:t>
      </w:r>
      <w:r w:rsidRPr="008A5A23">
        <w:t xml:space="preserve"> in areas where it cannot be safely accessed, such as reactor cores, fuel storage ponds and </w:t>
      </w:r>
      <w:r w:rsidRPr="00811ECE">
        <w:t>waste</w:t>
      </w:r>
      <w:r w:rsidRPr="008A5A23">
        <w:t xml:space="preserve"> stores), then the </w:t>
      </w:r>
      <w:r w:rsidRPr="00811ECE">
        <w:t>PIT</w:t>
      </w:r>
      <w:r w:rsidRPr="008A5A23">
        <w:t xml:space="preserve"> may involve the use of a statistically-meaningful sampling plan or record check as approved by the </w:t>
      </w:r>
      <w:r w:rsidRPr="00811ECE">
        <w:t>NMACS</w:t>
      </w:r>
      <w:r w:rsidRPr="008A5A23">
        <w:t xml:space="preserve"> Manager and documented within the ACP. Continuity of knowledge schemes may also be leveraged where possible (but must be appropriately documented). </w:t>
      </w:r>
      <w:r w:rsidR="00A91B96">
        <w:br/>
      </w:r>
      <w:r w:rsidRPr="008A5A23">
        <w:t xml:space="preserve">Where the </w:t>
      </w:r>
      <w:r w:rsidRPr="00513591">
        <w:t>PIT</w:t>
      </w:r>
      <w:r w:rsidRPr="008A5A23">
        <w:t xml:space="preserve"> relies entirely on transfer records, then quality controls on such records need to be undertaken, supported by assurance of the QNM integrity during presence in the area.</w:t>
      </w:r>
    </w:p>
    <w:p w14:paraId="123C6699" w14:textId="77777777" w:rsidR="00D0257D" w:rsidRPr="008A5A23" w:rsidRDefault="00D0257D" w:rsidP="00CC342C">
      <w:pPr>
        <w:pStyle w:val="NumberedPara"/>
      </w:pPr>
      <w:r w:rsidRPr="008A5A23">
        <w:t xml:space="preserve">Procedures should ensure that </w:t>
      </w:r>
      <w:r w:rsidRPr="00513591">
        <w:t>PIT</w:t>
      </w:r>
      <w:r w:rsidRPr="008A5A23">
        <w:t xml:space="preserve"> results are recorded on uniquely identified source documents that facilitate the accurate recording of data and, as a minimum, include </w:t>
      </w:r>
      <w:r w:rsidRPr="00513591">
        <w:t>batch</w:t>
      </w:r>
      <w:r w:rsidRPr="008A5A23">
        <w:t xml:space="preserve"> and container/vessel identities, quantitative information on number of </w:t>
      </w:r>
      <w:r w:rsidRPr="00513591">
        <w:t>items</w:t>
      </w:r>
      <w:r w:rsidRPr="008A5A23">
        <w:t xml:space="preserve"> and bulk quantity of QNM; location information and </w:t>
      </w:r>
      <w:r w:rsidRPr="00513591">
        <w:t>accountancy area</w:t>
      </w:r>
      <w:r w:rsidRPr="008A5A23">
        <w:t xml:space="preserve">; physical and chemical form; isotopic data and </w:t>
      </w:r>
      <w:r w:rsidRPr="00513591">
        <w:t>category</w:t>
      </w:r>
      <w:r w:rsidRPr="008A5A23">
        <w:t xml:space="preserve"> of QNM; and sign off data of those taking/checking the inventory.</w:t>
      </w:r>
    </w:p>
    <w:p w14:paraId="37BDA986" w14:textId="77777777" w:rsidR="002F1DFD" w:rsidRDefault="002F1DFD" w:rsidP="00CC342C">
      <w:pPr>
        <w:pStyle w:val="NumberedPara"/>
        <w:sectPr w:rsidR="002F1DFD" w:rsidSect="00D0257D">
          <w:pgSz w:w="11906" w:h="16838"/>
          <w:pgMar w:top="1440" w:right="1440" w:bottom="1440" w:left="1440" w:header="708" w:footer="708" w:gutter="0"/>
          <w:cols w:space="708"/>
          <w:docGrid w:linePitch="360"/>
        </w:sectPr>
      </w:pPr>
    </w:p>
    <w:p w14:paraId="3238AD43" w14:textId="77777777" w:rsidR="00D0257D" w:rsidRPr="008A5A23" w:rsidRDefault="00D0257D" w:rsidP="00CC342C">
      <w:pPr>
        <w:pStyle w:val="NumberedPara"/>
      </w:pPr>
      <w:r w:rsidRPr="008A5A23">
        <w:lastRenderedPageBreak/>
        <w:t xml:space="preserve">Any </w:t>
      </w:r>
      <w:r w:rsidRPr="00513591">
        <w:t>corrections</w:t>
      </w:r>
      <w:r w:rsidRPr="008A5A23">
        <w:t xml:space="preserve"> to </w:t>
      </w:r>
      <w:r w:rsidRPr="00513591">
        <w:t>PIT</w:t>
      </w:r>
      <w:r w:rsidRPr="008A5A23">
        <w:t xml:space="preserve"> data are to be authorised by or with the consent of the </w:t>
      </w:r>
      <w:r w:rsidRPr="00513591">
        <w:t>facility</w:t>
      </w:r>
      <w:r w:rsidRPr="008A5A23">
        <w:t xml:space="preserve"> </w:t>
      </w:r>
      <w:r w:rsidRPr="00513591">
        <w:t>operator</w:t>
      </w:r>
      <w:r w:rsidRPr="008A5A23">
        <w:t xml:space="preserve"> and the relevant nuclear material accountant. </w:t>
      </w:r>
      <w:r w:rsidRPr="00513591">
        <w:t>PIT</w:t>
      </w:r>
      <w:r w:rsidRPr="008A5A23">
        <w:t xml:space="preserve"> results are reported to </w:t>
      </w:r>
      <w:r>
        <w:t>the ONR</w:t>
      </w:r>
      <w:r w:rsidRPr="008A5A23">
        <w:t xml:space="preserve"> in the form of a </w:t>
      </w:r>
      <w:r w:rsidRPr="00513591">
        <w:t>PIL</w:t>
      </w:r>
      <w:r w:rsidRPr="008A5A23">
        <w:t xml:space="preserve">, submitted along with a </w:t>
      </w:r>
      <w:r w:rsidRPr="00513591">
        <w:t>MBR</w:t>
      </w:r>
      <w:r w:rsidRPr="008A5A23">
        <w:t xml:space="preserve"> within 15 days of the date of the </w:t>
      </w:r>
      <w:r w:rsidRPr="00513591">
        <w:t>PIT</w:t>
      </w:r>
      <w:r w:rsidRPr="008A5A23">
        <w:t>.</w:t>
      </w:r>
    </w:p>
    <w:p w14:paraId="435BA73A" w14:textId="77777777" w:rsidR="00D0257D" w:rsidRPr="008A5A23" w:rsidRDefault="00D0257D" w:rsidP="00CC342C">
      <w:pPr>
        <w:pStyle w:val="NumberedPara"/>
      </w:pPr>
      <w:r w:rsidRPr="008A5A23">
        <w:t xml:space="preserve">Process control and/or other requirements not directly related to safeguards may mean that inventory monitoring and verification are required on a more frequent basis than an annual </w:t>
      </w:r>
      <w:r w:rsidRPr="00513591">
        <w:t>PIT</w:t>
      </w:r>
      <w:r w:rsidRPr="008A5A23">
        <w:t xml:space="preserve">. Such monitoring may take several forms, for example, process monitoring, check inventories, interim assurance or </w:t>
      </w:r>
      <w:r w:rsidRPr="00513591">
        <w:t>Near Real Time Material Accountancy (NRTMA)</w:t>
      </w:r>
      <w:r w:rsidRPr="008A5A23">
        <w:t xml:space="preserve">. </w:t>
      </w:r>
    </w:p>
    <w:p w14:paraId="2E2B2547" w14:textId="77777777" w:rsidR="00D0257D" w:rsidRPr="008A5A23" w:rsidRDefault="00D0257D" w:rsidP="00CC342C">
      <w:pPr>
        <w:pStyle w:val="NumberedPara"/>
      </w:pPr>
      <w:r w:rsidRPr="008A5A23">
        <w:t xml:space="preserve">Good practice is that: </w:t>
      </w:r>
    </w:p>
    <w:p w14:paraId="4841DA07" w14:textId="308F5007" w:rsidR="00D0257D" w:rsidRPr="008A5A23" w:rsidRDefault="00D0257D" w:rsidP="000E014B">
      <w:pPr>
        <w:pStyle w:val="NumList2"/>
        <w:numPr>
          <w:ilvl w:val="1"/>
          <w:numId w:val="60"/>
        </w:numPr>
        <w:ind w:left="1276"/>
      </w:pPr>
      <w:r w:rsidRPr="00513591">
        <w:t>PIT</w:t>
      </w:r>
      <w:r w:rsidRPr="008A5A23">
        <w:t xml:space="preserve"> frequency should be no greater than 12 months, so as to allow a contingency period for achieving a successful </w:t>
      </w:r>
      <w:r w:rsidRPr="00513591">
        <w:t>PIT</w:t>
      </w:r>
      <w:r w:rsidRPr="008A5A23">
        <w:t xml:space="preserve"> within the required 14 months. Intervals between consecutive </w:t>
      </w:r>
      <w:r w:rsidRPr="00513591">
        <w:t>PITs</w:t>
      </w:r>
      <w:r w:rsidRPr="008A5A23">
        <w:t xml:space="preserve"> should be of similar duration, but optimising </w:t>
      </w:r>
      <w:r w:rsidRPr="00513591">
        <w:t>PIT</w:t>
      </w:r>
      <w:r w:rsidRPr="008A5A23">
        <w:t xml:space="preserve"> intervals is risk-based (considering the control and monitoring measures in place; the size of </w:t>
      </w:r>
      <w:r w:rsidRPr="00513591">
        <w:t>ID</w:t>
      </w:r>
      <w:r w:rsidRPr="008A5A23">
        <w:t xml:space="preserve">; the accuracy of the system; </w:t>
      </w:r>
      <w:r w:rsidR="00A701BA">
        <w:t>facility</w:t>
      </w:r>
      <w:r w:rsidRPr="008A5A23">
        <w:t xml:space="preserve"> opportunities, and the degree of confidence in the system).</w:t>
      </w:r>
    </w:p>
    <w:p w14:paraId="21561217" w14:textId="77777777" w:rsidR="00D0257D" w:rsidRPr="008A5A23" w:rsidRDefault="00D0257D" w:rsidP="000E014B">
      <w:pPr>
        <w:pStyle w:val="NumList2"/>
        <w:numPr>
          <w:ilvl w:val="1"/>
          <w:numId w:val="60"/>
        </w:numPr>
        <w:ind w:left="1276"/>
      </w:pPr>
      <w:r w:rsidRPr="008A5A23">
        <w:t xml:space="preserve">following a </w:t>
      </w:r>
      <w:r w:rsidRPr="00513591">
        <w:t>PIT</w:t>
      </w:r>
      <w:r w:rsidRPr="008A5A23">
        <w:t xml:space="preserve">, a timely critique of the </w:t>
      </w:r>
      <w:r w:rsidRPr="00513591">
        <w:t>PIT</w:t>
      </w:r>
      <w:r w:rsidRPr="008A5A23">
        <w:t xml:space="preserve"> performance and </w:t>
      </w:r>
      <w:r w:rsidRPr="00513591">
        <w:t>anomaly</w:t>
      </w:r>
      <w:r w:rsidRPr="008A5A23">
        <w:t xml:space="preserve"> resolution should be produced and communicated to those involved/responsible and to a wider site review of </w:t>
      </w:r>
      <w:r w:rsidRPr="00513591">
        <w:t>PIT</w:t>
      </w:r>
      <w:r w:rsidRPr="008A5A23">
        <w:t xml:space="preserve"> performance and learning.</w:t>
      </w:r>
    </w:p>
    <w:p w14:paraId="7E00C422" w14:textId="4F3C9A43" w:rsidR="00D0257D" w:rsidRPr="008A5A23" w:rsidRDefault="00D0257D" w:rsidP="000E014B">
      <w:pPr>
        <w:pStyle w:val="NumList2"/>
        <w:numPr>
          <w:ilvl w:val="1"/>
          <w:numId w:val="60"/>
        </w:numPr>
        <w:ind w:left="1276"/>
      </w:pPr>
      <w:r w:rsidRPr="008A5A23">
        <w:t xml:space="preserve">stores with high turnover of </w:t>
      </w:r>
      <w:r w:rsidRPr="00513591">
        <w:t>items</w:t>
      </w:r>
      <w:r w:rsidRPr="008A5A23">
        <w:t xml:space="preserve"> should be subject to interim stock checks </w:t>
      </w:r>
      <w:r w:rsidR="002F1DFD">
        <w:t>(for example,</w:t>
      </w:r>
      <w:r w:rsidRPr="008A5A23">
        <w:t xml:space="preserve"> cycle counting) to identify </w:t>
      </w:r>
      <w:r w:rsidRPr="00513591">
        <w:t>items</w:t>
      </w:r>
      <w:r w:rsidRPr="008A5A23">
        <w:t xml:space="preserve"> in error earlier, thus triggering investigation, identification, and </w:t>
      </w:r>
      <w:r w:rsidRPr="00513591">
        <w:t>corrective action</w:t>
      </w:r>
      <w:r w:rsidRPr="008A5A23">
        <w:t xml:space="preserve"> to eliminate the cause of the errors.</w:t>
      </w:r>
    </w:p>
    <w:p w14:paraId="7E714D00" w14:textId="77777777" w:rsidR="00D0257D" w:rsidRPr="008A5A23" w:rsidRDefault="00D0257D" w:rsidP="000E014B">
      <w:pPr>
        <w:pStyle w:val="NumList2"/>
        <w:numPr>
          <w:ilvl w:val="1"/>
          <w:numId w:val="60"/>
        </w:numPr>
        <w:ind w:left="1276"/>
      </w:pPr>
      <w:r w:rsidRPr="008A5A23">
        <w:t xml:space="preserve">sites have a detection capability for QNM lost during normal operations and do not rely solely on an annual </w:t>
      </w:r>
      <w:r w:rsidRPr="00513591">
        <w:t>PIT</w:t>
      </w:r>
      <w:r w:rsidRPr="008A5A23">
        <w:t>. Such a capability includes detection of abrupt and protracted loss.</w:t>
      </w:r>
    </w:p>
    <w:p w14:paraId="5BA3F48E" w14:textId="77777777" w:rsidR="00D0257D" w:rsidRPr="008A5A23" w:rsidRDefault="00D0257D" w:rsidP="000E014B">
      <w:pPr>
        <w:pStyle w:val="NumList2"/>
        <w:numPr>
          <w:ilvl w:val="1"/>
          <w:numId w:val="60"/>
        </w:numPr>
        <w:ind w:left="1276"/>
      </w:pPr>
      <w:r w:rsidRPr="008A5A23">
        <w:t xml:space="preserve">sites can carry out an </w:t>
      </w:r>
      <w:r w:rsidRPr="00513591">
        <w:t>EPIT</w:t>
      </w:r>
      <w:r w:rsidRPr="008A5A23">
        <w:t xml:space="preserve"> to confirm or discount claims (external or internal) concerning loss of QNM.</w:t>
      </w:r>
    </w:p>
    <w:p w14:paraId="3BE9D9A8" w14:textId="77777777" w:rsidR="00D0257D" w:rsidRPr="008A5A23" w:rsidRDefault="00D0257D" w:rsidP="00CC342C">
      <w:pPr>
        <w:pStyle w:val="NumberedPara"/>
      </w:pPr>
      <w:r w:rsidRPr="008A5A23">
        <w:t xml:space="preserve">NSR19 requirements for the submission of </w:t>
      </w:r>
      <w:r w:rsidRPr="00513591">
        <w:t>MBRs</w:t>
      </w:r>
      <w:r w:rsidRPr="008A5A23">
        <w:t xml:space="preserve"> and </w:t>
      </w:r>
      <w:r w:rsidRPr="00513591">
        <w:t>PILs</w:t>
      </w:r>
      <w:r w:rsidRPr="008A5A23">
        <w:t xml:space="preserve"> to </w:t>
      </w:r>
      <w:r>
        <w:t>the ONR</w:t>
      </w:r>
      <w:r w:rsidRPr="008A5A23">
        <w:t xml:space="preserve"> do not apply to QNM contained in </w:t>
      </w:r>
      <w:r w:rsidRPr="00513591">
        <w:t>waste</w:t>
      </w:r>
      <w:r w:rsidRPr="008A5A23">
        <w:t xml:space="preserve">, but </w:t>
      </w:r>
      <w:r w:rsidRPr="00513591">
        <w:t>operator</w:t>
      </w:r>
      <w:r w:rsidRPr="008A5A23">
        <w:t xml:space="preserve"> arrangements must include </w:t>
      </w:r>
      <w:r w:rsidRPr="00513591">
        <w:t>physical inventory taking</w:t>
      </w:r>
      <w:r w:rsidRPr="008A5A23">
        <w:t xml:space="preserve"> and associated accounting records for QNM in </w:t>
      </w:r>
      <w:r w:rsidRPr="00513591">
        <w:t>waste</w:t>
      </w:r>
      <w:r w:rsidRPr="008A5A23">
        <w:t xml:space="preserve"> as specified in Regulation 29 of NSR19.</w:t>
      </w:r>
    </w:p>
    <w:p w14:paraId="3C12F31D" w14:textId="77777777" w:rsidR="00191982" w:rsidRDefault="00191982" w:rsidP="00D0257D">
      <w:pPr>
        <w:pStyle w:val="Heading3"/>
        <w:sectPr w:rsidR="00191982" w:rsidSect="00D0257D">
          <w:pgSz w:w="11906" w:h="16838"/>
          <w:pgMar w:top="1440" w:right="1440" w:bottom="1440" w:left="1440" w:header="708" w:footer="708" w:gutter="0"/>
          <w:cols w:space="708"/>
          <w:docGrid w:linePitch="360"/>
        </w:sectPr>
      </w:pPr>
      <w:bookmarkStart w:id="47" w:name="_Ref189133176"/>
    </w:p>
    <w:p w14:paraId="154FD55B" w14:textId="58C048D4" w:rsidR="00D0257D" w:rsidRPr="008A5A23" w:rsidRDefault="00D0257D" w:rsidP="00D0257D">
      <w:pPr>
        <w:pStyle w:val="Heading3"/>
      </w:pPr>
      <w:r w:rsidRPr="008A5A23">
        <w:lastRenderedPageBreak/>
        <w:t xml:space="preserve">MACE 9.3 – </w:t>
      </w:r>
      <w:r w:rsidRPr="00513591">
        <w:t xml:space="preserve">Material </w:t>
      </w:r>
      <w:r w:rsidR="00191982">
        <w:t>b</w:t>
      </w:r>
      <w:r w:rsidRPr="00513591">
        <w:t>alance</w:t>
      </w:r>
      <w:r w:rsidRPr="008A5A23">
        <w:t xml:space="preserve"> </w:t>
      </w:r>
      <w:r w:rsidR="00191982">
        <w:t>e</w:t>
      </w:r>
      <w:r w:rsidRPr="008A5A23">
        <w:t>valuation</w:t>
      </w:r>
      <w:bookmarkEnd w:id="47"/>
    </w:p>
    <w:tbl>
      <w:tblPr>
        <w:tblStyle w:val="ONRTable1"/>
        <w:tblW w:w="0" w:type="auto"/>
        <w:tblInd w:w="851" w:type="dxa"/>
        <w:tblLook w:val="04A0" w:firstRow="1" w:lastRow="0" w:firstColumn="1" w:lastColumn="0" w:noHBand="0" w:noVBand="1"/>
      </w:tblPr>
      <w:tblGrid>
        <w:gridCol w:w="2693"/>
        <w:gridCol w:w="3686"/>
        <w:gridCol w:w="1791"/>
      </w:tblGrid>
      <w:tr w:rsidR="00A91B96" w:rsidRPr="00A91B96" w14:paraId="3AB457BB" w14:textId="77777777" w:rsidTr="00A91B96">
        <w:trPr>
          <w:cnfStyle w:val="100000000000" w:firstRow="1" w:lastRow="0" w:firstColumn="0" w:lastColumn="0" w:oddVBand="0" w:evenVBand="0" w:oddHBand="0" w:evenHBand="0" w:firstRowFirstColumn="0" w:firstRowLastColumn="0" w:lastRowFirstColumn="0" w:lastRowLastColumn="0"/>
        </w:trPr>
        <w:tc>
          <w:tcPr>
            <w:tcW w:w="2693" w:type="dxa"/>
          </w:tcPr>
          <w:p w14:paraId="32B8B6F0" w14:textId="40CBF16D" w:rsidR="00D0257D" w:rsidRPr="00A91B96" w:rsidRDefault="00D0257D" w:rsidP="006F586C">
            <w:pPr>
              <w:pStyle w:val="Paragraphtext"/>
              <w:spacing w:before="120"/>
            </w:pPr>
            <w:r w:rsidRPr="00A91B96">
              <w:t xml:space="preserve">FSE 9 – Material </w:t>
            </w:r>
            <w:r w:rsidR="00A91B96">
              <w:t>b</w:t>
            </w:r>
            <w:r w:rsidRPr="00A91B96">
              <w:t>alance</w:t>
            </w:r>
          </w:p>
        </w:tc>
        <w:tc>
          <w:tcPr>
            <w:tcW w:w="3686" w:type="dxa"/>
          </w:tcPr>
          <w:p w14:paraId="734ED579" w14:textId="74A0A902" w:rsidR="00D0257D" w:rsidRPr="00A91B96" w:rsidRDefault="00D0257D" w:rsidP="006F586C">
            <w:pPr>
              <w:pStyle w:val="Paragraphtext"/>
              <w:spacing w:before="120"/>
            </w:pPr>
            <w:r w:rsidRPr="00A91B96">
              <w:t xml:space="preserve">Material </w:t>
            </w:r>
            <w:r w:rsidR="00191982">
              <w:t>b</w:t>
            </w:r>
            <w:r w:rsidRPr="00A91B96">
              <w:t xml:space="preserve">alance </w:t>
            </w:r>
            <w:r w:rsidR="00191982">
              <w:t>e</w:t>
            </w:r>
            <w:r w:rsidRPr="00A91B96">
              <w:t>valuation</w:t>
            </w:r>
          </w:p>
        </w:tc>
        <w:tc>
          <w:tcPr>
            <w:tcW w:w="1791" w:type="dxa"/>
          </w:tcPr>
          <w:p w14:paraId="32607D51" w14:textId="77777777" w:rsidR="00D0257D" w:rsidRPr="00A91B96" w:rsidRDefault="00D0257D" w:rsidP="006F586C">
            <w:pPr>
              <w:pStyle w:val="Paragraphtext"/>
              <w:tabs>
                <w:tab w:val="left" w:pos="2113"/>
              </w:tabs>
              <w:spacing w:before="120"/>
            </w:pPr>
            <w:r w:rsidRPr="00A91B96">
              <w:t>MACE 9.3</w:t>
            </w:r>
          </w:p>
        </w:tc>
      </w:tr>
      <w:tr w:rsidR="00D0257D" w:rsidRPr="008A5A23" w14:paraId="2C58CD7A" w14:textId="77777777" w:rsidTr="00A91B96">
        <w:tc>
          <w:tcPr>
            <w:tcW w:w="8170" w:type="dxa"/>
            <w:gridSpan w:val="3"/>
          </w:tcPr>
          <w:p w14:paraId="33966977" w14:textId="0A26D911" w:rsidR="00D0257D" w:rsidRPr="008A5A23" w:rsidRDefault="00D0257D" w:rsidP="006F586C">
            <w:pPr>
              <w:pStyle w:val="Paragraphtext"/>
              <w:spacing w:before="120"/>
              <w:rPr>
                <w:bCs/>
              </w:rPr>
            </w:pPr>
            <w:r w:rsidRPr="00513591">
              <w:rPr>
                <w:bCs/>
              </w:rPr>
              <w:t>Operators</w:t>
            </w:r>
            <w:r w:rsidRPr="008A5A23">
              <w:rPr>
                <w:bCs/>
              </w:rPr>
              <w:t xml:space="preserve"> must ensure that where appropriate, arrangements are in place to ensure that </w:t>
            </w:r>
            <w:r w:rsidR="00191982">
              <w:rPr>
                <w:bCs/>
              </w:rPr>
              <w:t>m</w:t>
            </w:r>
            <w:r w:rsidRPr="00513591">
              <w:rPr>
                <w:bCs/>
              </w:rPr>
              <w:t xml:space="preserve">aterial </w:t>
            </w:r>
            <w:r w:rsidR="00191982">
              <w:rPr>
                <w:bCs/>
              </w:rPr>
              <w:t>b</w:t>
            </w:r>
            <w:r w:rsidRPr="00513591">
              <w:rPr>
                <w:bCs/>
              </w:rPr>
              <w:t>alance</w:t>
            </w:r>
            <w:r w:rsidRPr="008A5A23">
              <w:rPr>
                <w:bCs/>
              </w:rPr>
              <w:t xml:space="preserve"> </w:t>
            </w:r>
            <w:r w:rsidR="00191982">
              <w:rPr>
                <w:bCs/>
              </w:rPr>
              <w:t>e</w:t>
            </w:r>
            <w:r w:rsidRPr="008A5A23">
              <w:rPr>
                <w:bCs/>
              </w:rPr>
              <w:t xml:space="preserve">valuation (MBE) is carried out to determine if any non-zero </w:t>
            </w:r>
            <w:r w:rsidRPr="00513591">
              <w:rPr>
                <w:bCs/>
              </w:rPr>
              <w:t>IDs</w:t>
            </w:r>
            <w:r w:rsidRPr="008A5A23">
              <w:rPr>
                <w:bCs/>
              </w:rPr>
              <w:t xml:space="preserve"> can be explained by measurement uncertainty or reflects other causes.</w:t>
            </w:r>
          </w:p>
        </w:tc>
      </w:tr>
      <w:tr w:rsidR="00D0257D" w:rsidRPr="008A5A23" w14:paraId="675DF2A0" w14:textId="77777777" w:rsidTr="00A91B96">
        <w:tc>
          <w:tcPr>
            <w:tcW w:w="8170" w:type="dxa"/>
            <w:gridSpan w:val="3"/>
          </w:tcPr>
          <w:p w14:paraId="65CF9397" w14:textId="627FB093" w:rsidR="00D0257D" w:rsidRPr="008A5A23" w:rsidRDefault="00D0257D" w:rsidP="006F586C">
            <w:pPr>
              <w:pStyle w:val="Paragraphtext"/>
              <w:spacing w:before="120"/>
              <w:rPr>
                <w:bCs/>
              </w:rPr>
            </w:pPr>
            <w:r w:rsidRPr="008A5A23">
              <w:rPr>
                <w:bCs/>
              </w:rPr>
              <w:t>Related</w:t>
            </w:r>
            <w:r w:rsidR="00191982">
              <w:rPr>
                <w:bCs/>
              </w:rPr>
              <w:t xml:space="preserve">: </w:t>
            </w:r>
            <w:r w:rsidR="00191982">
              <w:rPr>
                <w:bCs/>
              </w:rPr>
              <w:fldChar w:fldCharType="begin"/>
            </w:r>
            <w:r w:rsidR="00191982">
              <w:rPr>
                <w:bCs/>
              </w:rPr>
              <w:instrText xml:space="preserve"> REF _Ref189132732 \h </w:instrText>
            </w:r>
            <w:r w:rsidR="00191982">
              <w:rPr>
                <w:bCs/>
              </w:rPr>
            </w:r>
            <w:r w:rsidR="00191982">
              <w:rPr>
                <w:bCs/>
              </w:rPr>
              <w:fldChar w:fldCharType="separate"/>
            </w:r>
            <w:r w:rsidR="00191982" w:rsidRPr="008A5A23">
              <w:t xml:space="preserve">MACE 4.2 – </w:t>
            </w:r>
            <w:r w:rsidR="00191982" w:rsidRPr="00E23400">
              <w:t>Anomalies</w:t>
            </w:r>
            <w:r w:rsidR="00191982" w:rsidRPr="008A5A23">
              <w:t xml:space="preserve"> and </w:t>
            </w:r>
            <w:r w:rsidR="00191982">
              <w:t>i</w:t>
            </w:r>
            <w:r w:rsidR="00191982" w:rsidRPr="008A5A23">
              <w:t>nvestigations</w:t>
            </w:r>
            <w:r w:rsidR="00191982">
              <w:rPr>
                <w:bCs/>
              </w:rPr>
              <w:fldChar w:fldCharType="end"/>
            </w:r>
            <w:r w:rsidRPr="008A5A23">
              <w:rPr>
                <w:bCs/>
              </w:rPr>
              <w:t xml:space="preserve"> </w:t>
            </w:r>
          </w:p>
        </w:tc>
      </w:tr>
    </w:tbl>
    <w:p w14:paraId="1A31DE1C" w14:textId="77777777" w:rsidR="00D0257D" w:rsidRPr="008A5A23" w:rsidRDefault="00D0257D" w:rsidP="00CC342C">
      <w:pPr>
        <w:pStyle w:val="NumberedPara"/>
      </w:pPr>
      <w:r w:rsidRPr="008A5A23">
        <w:t xml:space="preserve">The physical inventory determined by the </w:t>
      </w:r>
      <w:r w:rsidRPr="00513591">
        <w:t>operator</w:t>
      </w:r>
      <w:r w:rsidRPr="008A5A23">
        <w:t xml:space="preserve"> at the </w:t>
      </w:r>
      <w:r w:rsidRPr="00513591">
        <w:t>PIT</w:t>
      </w:r>
      <w:r w:rsidRPr="008A5A23">
        <w:t xml:space="preserve"> and declared in the </w:t>
      </w:r>
      <w:r w:rsidRPr="00513591">
        <w:t>PIL</w:t>
      </w:r>
      <w:r w:rsidRPr="008A5A23">
        <w:t xml:space="preserve"> should be compared by the </w:t>
      </w:r>
      <w:r w:rsidRPr="00513591">
        <w:t>operator</w:t>
      </w:r>
      <w:r w:rsidRPr="008A5A23">
        <w:t xml:space="preserve"> to the book balance which is determined by summing all </w:t>
      </w:r>
      <w:r w:rsidRPr="00513591">
        <w:t>inventory changes</w:t>
      </w:r>
      <w:r w:rsidRPr="008A5A23">
        <w:t xml:space="preserve"> in the </w:t>
      </w:r>
      <w:r w:rsidRPr="00513591">
        <w:t>MBA</w:t>
      </w:r>
      <w:r w:rsidRPr="008A5A23">
        <w:t xml:space="preserve"> during the </w:t>
      </w:r>
      <w:r w:rsidRPr="00513591">
        <w:t>material balance</w:t>
      </w:r>
      <w:r w:rsidRPr="008A5A23">
        <w:t xml:space="preserve"> period and declared on the </w:t>
      </w:r>
      <w:r w:rsidRPr="00513591">
        <w:t>MBR</w:t>
      </w:r>
      <w:r w:rsidRPr="008A5A23">
        <w:t xml:space="preserve">. The ID is calculated as: </w:t>
      </w:r>
    </w:p>
    <w:p w14:paraId="0622A6ED" w14:textId="77777777" w:rsidR="00D0257D" w:rsidRPr="008A5A23" w:rsidRDefault="00D0257D" w:rsidP="00A91B96">
      <w:pPr>
        <w:pStyle w:val="Bulletlist1"/>
        <w:numPr>
          <w:ilvl w:val="0"/>
          <w:numId w:val="0"/>
        </w:numPr>
        <w:ind w:left="1418"/>
      </w:pPr>
      <w:r w:rsidRPr="00513591">
        <w:t>ID</w:t>
      </w:r>
      <w:r w:rsidRPr="008A5A23">
        <w:t xml:space="preserve"> = the “ending physical inventory” minus the “ending </w:t>
      </w:r>
      <w:r w:rsidRPr="00513591">
        <w:t>book inventory</w:t>
      </w:r>
      <w:r w:rsidRPr="008A5A23">
        <w:t xml:space="preserve">” </w:t>
      </w:r>
    </w:p>
    <w:p w14:paraId="7A6A81E6" w14:textId="77777777" w:rsidR="00D0257D" w:rsidRPr="008A5A23" w:rsidRDefault="00D0257D" w:rsidP="00A91B96">
      <w:pPr>
        <w:pStyle w:val="Bulletlist1"/>
        <w:numPr>
          <w:ilvl w:val="0"/>
          <w:numId w:val="0"/>
        </w:numPr>
        <w:ind w:left="1418"/>
      </w:pPr>
      <w:r w:rsidRPr="008A5A23">
        <w:t xml:space="preserve">A positive </w:t>
      </w:r>
      <w:r w:rsidRPr="00513591">
        <w:t>ID</w:t>
      </w:r>
      <w:r w:rsidRPr="008A5A23">
        <w:t xml:space="preserve"> is therefore referred to as an apparent QNM ‘gain’ and a negative </w:t>
      </w:r>
      <w:r w:rsidRPr="00513591">
        <w:t>ID</w:t>
      </w:r>
      <w:r w:rsidRPr="008A5A23">
        <w:t xml:space="preserve"> as an apparent QNM ‘loss’. </w:t>
      </w:r>
    </w:p>
    <w:p w14:paraId="63065069" w14:textId="4F6EF8D9" w:rsidR="00D0257D" w:rsidRPr="008A5A23" w:rsidRDefault="00D0257D" w:rsidP="00CC342C">
      <w:pPr>
        <w:pStyle w:val="NumberedPara"/>
      </w:pPr>
      <w:r w:rsidRPr="00513591">
        <w:t>IDs</w:t>
      </w:r>
      <w:r w:rsidRPr="008A5A23">
        <w:t xml:space="preserve"> in bulk handling </w:t>
      </w:r>
      <w:r w:rsidRPr="00513591">
        <w:t>facilities</w:t>
      </w:r>
      <w:r w:rsidRPr="008A5A23">
        <w:t xml:space="preserve"> are recorded in the accounting reports for the </w:t>
      </w:r>
      <w:r w:rsidRPr="00513591">
        <w:t>MBA</w:t>
      </w:r>
      <w:r w:rsidRPr="008A5A23">
        <w:t xml:space="preserve"> in which they are determined. These </w:t>
      </w:r>
      <w:r w:rsidRPr="00513591">
        <w:t>IDs</w:t>
      </w:r>
      <w:r w:rsidRPr="008A5A23">
        <w:t xml:space="preserve"> should be tested by </w:t>
      </w:r>
      <w:r w:rsidRPr="00513591">
        <w:t>operators</w:t>
      </w:r>
      <w:r w:rsidRPr="008A5A23">
        <w:t xml:space="preserve"> for statistical significance against the </w:t>
      </w:r>
      <w:r w:rsidRPr="00513591">
        <w:t>inventory difference action level (IDAL)</w:t>
      </w:r>
      <w:r w:rsidRPr="008A5A23">
        <w:t xml:space="preserve">. The </w:t>
      </w:r>
      <w:r w:rsidRPr="00513591">
        <w:t>IDAL</w:t>
      </w:r>
      <w:r w:rsidRPr="008A5A23">
        <w:t xml:space="preserve"> should be calculated by the </w:t>
      </w:r>
      <w:r w:rsidRPr="00513591">
        <w:t>operator</w:t>
      </w:r>
      <w:r w:rsidRPr="008A5A23">
        <w:t xml:space="preserve"> specifically for the </w:t>
      </w:r>
      <w:r w:rsidRPr="00513591">
        <w:t>facility</w:t>
      </w:r>
      <w:r w:rsidRPr="008A5A23">
        <w:t xml:space="preserve"> and the </w:t>
      </w:r>
      <w:r w:rsidRPr="00513591">
        <w:t>material balance</w:t>
      </w:r>
      <w:r w:rsidRPr="008A5A23">
        <w:t xml:space="preserve"> period being addressed i.e., the </w:t>
      </w:r>
      <w:r w:rsidR="00A701BA">
        <w:t>facility</w:t>
      </w:r>
      <w:r w:rsidRPr="008A5A23">
        <w:t xml:space="preserve">, its material flows, and the measurement uncertainties identified in the </w:t>
      </w:r>
      <w:r w:rsidRPr="00513591">
        <w:t>operators’</w:t>
      </w:r>
      <w:r w:rsidRPr="008A5A23">
        <w:t xml:space="preserve"> measurement control plan (</w:t>
      </w:r>
      <w:r w:rsidRPr="00513591">
        <w:t>MCP</w:t>
      </w:r>
      <w:r w:rsidRPr="008A5A23">
        <w:t xml:space="preserve">). </w:t>
      </w:r>
    </w:p>
    <w:p w14:paraId="0447AFBA" w14:textId="77777777" w:rsidR="00D0257D" w:rsidRPr="008A5A23" w:rsidRDefault="00D0257D" w:rsidP="00CC342C">
      <w:pPr>
        <w:pStyle w:val="NumberedPara"/>
      </w:pPr>
      <w:r w:rsidRPr="008A5A23">
        <w:t xml:space="preserve">The measurement uncertainties identified in the </w:t>
      </w:r>
      <w:r w:rsidRPr="00513591">
        <w:t>MCP</w:t>
      </w:r>
      <w:r w:rsidRPr="008A5A23">
        <w:t xml:space="preserve"> should be compared by the </w:t>
      </w:r>
      <w:r w:rsidRPr="00513591">
        <w:t>operators</w:t>
      </w:r>
      <w:r w:rsidRPr="008A5A23">
        <w:t xml:space="preserve"> against the </w:t>
      </w:r>
      <w:r w:rsidRPr="00513591">
        <w:t>international target values</w:t>
      </w:r>
      <w:r w:rsidRPr="008A5A23">
        <w:t xml:space="preserve"> for measurement uncertainty in safeguards as published by the </w:t>
      </w:r>
      <w:r w:rsidRPr="00513591">
        <w:t>IAEA</w:t>
      </w:r>
      <w:r w:rsidRPr="008A5A23">
        <w:t xml:space="preserve"> to ensure they conform with current international standards.</w:t>
      </w:r>
    </w:p>
    <w:p w14:paraId="4D2D3568" w14:textId="434264DF" w:rsidR="00D0257D" w:rsidRPr="008A5A23" w:rsidRDefault="00D0257D" w:rsidP="00CC342C">
      <w:pPr>
        <w:pStyle w:val="NumberedPara"/>
      </w:pPr>
      <w:r w:rsidRPr="008A5A23">
        <w:t xml:space="preserve">If no </w:t>
      </w:r>
      <w:r w:rsidRPr="00513591">
        <w:t>IDAL</w:t>
      </w:r>
      <w:r w:rsidRPr="008A5A23">
        <w:t xml:space="preserve"> has been calculated, then whilst an </w:t>
      </w:r>
      <w:r w:rsidRPr="00513591">
        <w:t>IDAL</w:t>
      </w:r>
      <w:r w:rsidRPr="008A5A23">
        <w:t xml:space="preserve"> is being calculated, interim </w:t>
      </w:r>
      <w:r w:rsidRPr="00513591">
        <w:t>action levels</w:t>
      </w:r>
      <w:r w:rsidRPr="008A5A23">
        <w:t xml:space="preserve"> should be assigned using historic performance or the </w:t>
      </w:r>
      <w:r w:rsidRPr="00513591">
        <w:t>IAEA</w:t>
      </w:r>
      <w:r w:rsidRPr="008A5A23">
        <w:t xml:space="preserve"> values for the “expected measurement uncertainty δE (relative standard deviation) associated with closing a </w:t>
      </w:r>
      <w:r w:rsidRPr="00513591">
        <w:t>material balance</w:t>
      </w:r>
      <w:r w:rsidRPr="008A5A23">
        <w:t xml:space="preserve">” quoted in the </w:t>
      </w:r>
      <w:r w:rsidRPr="00513591">
        <w:t>IAEA</w:t>
      </w:r>
      <w:r w:rsidRPr="008A5A23">
        <w:t xml:space="preserve"> Safeguards Glossary</w:t>
      </w:r>
      <w:sdt>
        <w:sdtPr>
          <w:id w:val="-240258480"/>
          <w:citation/>
        </w:sdtPr>
        <w:sdtEndPr/>
        <w:sdtContent>
          <w:r w:rsidRPr="008A5A23">
            <w:fldChar w:fldCharType="begin"/>
          </w:r>
          <w:r w:rsidR="00B66B4D">
            <w:instrText xml:space="preserve">CITATION IAE2 \l 2057 </w:instrText>
          </w:r>
          <w:r w:rsidRPr="008A5A23">
            <w:fldChar w:fldCharType="separate"/>
          </w:r>
          <w:r w:rsidR="00B66B4D">
            <w:rPr>
              <w:noProof/>
            </w:rPr>
            <w:t xml:space="preserve"> [34]</w:t>
          </w:r>
          <w:r w:rsidRPr="008A5A23">
            <w:fldChar w:fldCharType="end"/>
          </w:r>
        </w:sdtContent>
      </w:sdt>
      <w:r w:rsidRPr="008A5A23">
        <w:t>.</w:t>
      </w:r>
    </w:p>
    <w:p w14:paraId="69EE58AC" w14:textId="77777777" w:rsidR="00A91B96" w:rsidRDefault="00A91B96" w:rsidP="00D0257D">
      <w:pPr>
        <w:pStyle w:val="Caption"/>
        <w:sectPr w:rsidR="00A91B96" w:rsidSect="00D0257D">
          <w:pgSz w:w="11906" w:h="16838"/>
          <w:pgMar w:top="1440" w:right="1440" w:bottom="1440" w:left="1440" w:header="708" w:footer="708" w:gutter="0"/>
          <w:cols w:space="708"/>
          <w:docGrid w:linePitch="360"/>
        </w:sectPr>
      </w:pPr>
    </w:p>
    <w:p w14:paraId="5A66B185" w14:textId="77777777" w:rsidR="00D0257D" w:rsidRPr="008A5A23" w:rsidRDefault="00D0257D" w:rsidP="00A91B96">
      <w:pPr>
        <w:pStyle w:val="Caption"/>
        <w:ind w:left="851"/>
      </w:pPr>
      <w:r w:rsidRPr="008A5A23">
        <w:lastRenderedPageBreak/>
        <w:t xml:space="preserve">Table </w:t>
      </w:r>
      <w:r>
        <w:fldChar w:fldCharType="begin"/>
      </w:r>
      <w:r>
        <w:instrText xml:space="preserve"> SEQ Table \* ARABIC </w:instrText>
      </w:r>
      <w:r>
        <w:fldChar w:fldCharType="separate"/>
      </w:r>
      <w:r w:rsidRPr="008A5A23">
        <w:rPr>
          <w:noProof/>
        </w:rPr>
        <w:t>2</w:t>
      </w:r>
      <w:r>
        <w:rPr>
          <w:noProof/>
        </w:rPr>
        <w:fldChar w:fldCharType="end"/>
      </w:r>
      <w:r w:rsidRPr="008A5A23">
        <w:rPr>
          <w:noProof/>
        </w:rPr>
        <w:t>:</w:t>
      </w:r>
      <w:r w:rsidRPr="008A5A23">
        <w:t xml:space="preserve"> Bulk handling </w:t>
      </w:r>
      <w:r w:rsidRPr="00513591">
        <w:t>facility</w:t>
      </w:r>
      <w:r w:rsidRPr="008A5A23">
        <w:t xml:space="preserve"> types and their respective relative standard deviations</w:t>
      </w:r>
    </w:p>
    <w:tbl>
      <w:tblPr>
        <w:tblStyle w:val="ONRTable1"/>
        <w:tblW w:w="4531" w:type="pct"/>
        <w:tblInd w:w="851" w:type="dxa"/>
        <w:tblLook w:val="0000" w:firstRow="0" w:lastRow="0" w:firstColumn="0" w:lastColumn="0" w:noHBand="0" w:noVBand="0"/>
      </w:tblPr>
      <w:tblGrid>
        <w:gridCol w:w="4089"/>
        <w:gridCol w:w="4090"/>
      </w:tblGrid>
      <w:tr w:rsidR="00A91B96" w:rsidRPr="00A91B96" w14:paraId="02CBA925" w14:textId="77777777" w:rsidTr="00A91B96">
        <w:trPr>
          <w:trHeight w:val="413"/>
          <w:tblHeader/>
        </w:trPr>
        <w:tc>
          <w:tcPr>
            <w:tcW w:w="2500" w:type="pct"/>
            <w:shd w:val="clear" w:color="auto" w:fill="D4EFE5"/>
          </w:tcPr>
          <w:p w14:paraId="30B513E2" w14:textId="77777777" w:rsidR="00D0257D" w:rsidRPr="00A91B96" w:rsidRDefault="00D0257D" w:rsidP="006F586C">
            <w:pPr>
              <w:autoSpaceDE w:val="0"/>
              <w:autoSpaceDN w:val="0"/>
              <w:adjustRightInd w:val="0"/>
              <w:spacing w:before="60" w:after="60" w:line="240" w:lineRule="auto"/>
              <w:rPr>
                <w:rFonts w:cs="Arial"/>
                <w:b/>
                <w:bCs/>
                <w:lang w:eastAsia="en-GB"/>
              </w:rPr>
            </w:pPr>
            <w:r w:rsidRPr="00A91B96">
              <w:rPr>
                <w:rFonts w:cs="Arial"/>
                <w:b/>
                <w:bCs/>
                <w:lang w:eastAsia="en-GB"/>
              </w:rPr>
              <w:t xml:space="preserve">Bulk handling facility type </w:t>
            </w:r>
          </w:p>
        </w:tc>
        <w:tc>
          <w:tcPr>
            <w:tcW w:w="2500" w:type="pct"/>
            <w:shd w:val="clear" w:color="auto" w:fill="D4EFE5"/>
          </w:tcPr>
          <w:p w14:paraId="2DC89367" w14:textId="77777777" w:rsidR="00D0257D" w:rsidRPr="00A91B96" w:rsidRDefault="00D0257D" w:rsidP="006F586C">
            <w:pPr>
              <w:autoSpaceDE w:val="0"/>
              <w:autoSpaceDN w:val="0"/>
              <w:adjustRightInd w:val="0"/>
              <w:spacing w:before="60" w:after="60" w:line="240" w:lineRule="auto"/>
              <w:jc w:val="center"/>
              <w:rPr>
                <w:rFonts w:cs="Arial"/>
                <w:b/>
                <w:bCs/>
                <w:lang w:eastAsia="en-GB"/>
              </w:rPr>
            </w:pPr>
            <w:r w:rsidRPr="00A91B96">
              <w:rPr>
                <w:rFonts w:cs="Arial"/>
                <w:b/>
                <w:bCs/>
                <w:lang w:eastAsia="en-GB"/>
              </w:rPr>
              <w:t>Relative standard deviation, δE</w:t>
            </w:r>
          </w:p>
        </w:tc>
      </w:tr>
      <w:tr w:rsidR="00D0257D" w:rsidRPr="008A5A23" w14:paraId="2AEF90A2" w14:textId="77777777" w:rsidTr="00A91B96">
        <w:trPr>
          <w:trHeight w:val="138"/>
        </w:trPr>
        <w:tc>
          <w:tcPr>
            <w:tcW w:w="2500" w:type="pct"/>
          </w:tcPr>
          <w:p w14:paraId="5A2491EF" w14:textId="77777777" w:rsidR="00D0257D" w:rsidRPr="008A5A23" w:rsidRDefault="00D0257D" w:rsidP="006F586C">
            <w:pPr>
              <w:autoSpaceDE w:val="0"/>
              <w:autoSpaceDN w:val="0"/>
              <w:adjustRightInd w:val="0"/>
              <w:spacing w:before="60" w:after="60" w:line="240" w:lineRule="auto"/>
              <w:rPr>
                <w:rFonts w:cs="Arial"/>
                <w:color w:val="000000"/>
                <w:lang w:eastAsia="en-GB"/>
              </w:rPr>
            </w:pPr>
            <w:r w:rsidRPr="008A5A23">
              <w:rPr>
                <w:rFonts w:cs="Arial"/>
                <w:color w:val="000000"/>
                <w:lang w:eastAsia="en-GB"/>
              </w:rPr>
              <w:t xml:space="preserve">Uranium enrichment </w:t>
            </w:r>
          </w:p>
        </w:tc>
        <w:tc>
          <w:tcPr>
            <w:tcW w:w="2500" w:type="pct"/>
          </w:tcPr>
          <w:p w14:paraId="47FF5F15" w14:textId="77777777" w:rsidR="00D0257D" w:rsidRPr="008A5A23" w:rsidRDefault="00D0257D" w:rsidP="006F586C">
            <w:pPr>
              <w:autoSpaceDE w:val="0"/>
              <w:autoSpaceDN w:val="0"/>
              <w:adjustRightInd w:val="0"/>
              <w:spacing w:before="60" w:after="60" w:line="240" w:lineRule="auto"/>
              <w:jc w:val="center"/>
              <w:rPr>
                <w:rFonts w:cs="Arial"/>
                <w:color w:val="000000"/>
                <w:lang w:eastAsia="en-GB"/>
              </w:rPr>
            </w:pPr>
            <w:r w:rsidRPr="008A5A23">
              <w:rPr>
                <w:rFonts w:cs="Arial"/>
                <w:color w:val="000000"/>
                <w:lang w:eastAsia="en-GB"/>
              </w:rPr>
              <w:t xml:space="preserve">0.002 </w:t>
            </w:r>
          </w:p>
        </w:tc>
      </w:tr>
      <w:tr w:rsidR="00D0257D" w:rsidRPr="008A5A23" w14:paraId="6307BE44" w14:textId="77777777" w:rsidTr="00A91B96">
        <w:trPr>
          <w:trHeight w:val="138"/>
        </w:trPr>
        <w:tc>
          <w:tcPr>
            <w:tcW w:w="2500" w:type="pct"/>
          </w:tcPr>
          <w:p w14:paraId="438C4ED3" w14:textId="77777777" w:rsidR="00D0257D" w:rsidRPr="008A5A23" w:rsidRDefault="00D0257D" w:rsidP="006F586C">
            <w:pPr>
              <w:autoSpaceDE w:val="0"/>
              <w:autoSpaceDN w:val="0"/>
              <w:adjustRightInd w:val="0"/>
              <w:spacing w:before="60" w:after="60" w:line="240" w:lineRule="auto"/>
              <w:rPr>
                <w:rFonts w:cs="Arial"/>
                <w:color w:val="000000"/>
                <w:lang w:eastAsia="en-GB"/>
              </w:rPr>
            </w:pPr>
            <w:r w:rsidRPr="008A5A23">
              <w:rPr>
                <w:rFonts w:cs="Arial"/>
                <w:color w:val="000000"/>
                <w:lang w:eastAsia="en-GB"/>
              </w:rPr>
              <w:t xml:space="preserve">Uranium fabrication </w:t>
            </w:r>
          </w:p>
        </w:tc>
        <w:tc>
          <w:tcPr>
            <w:tcW w:w="2500" w:type="pct"/>
          </w:tcPr>
          <w:p w14:paraId="78B8C26D" w14:textId="77777777" w:rsidR="00D0257D" w:rsidRPr="008A5A23" w:rsidRDefault="00D0257D" w:rsidP="006F586C">
            <w:pPr>
              <w:autoSpaceDE w:val="0"/>
              <w:autoSpaceDN w:val="0"/>
              <w:adjustRightInd w:val="0"/>
              <w:spacing w:before="60" w:after="60" w:line="240" w:lineRule="auto"/>
              <w:jc w:val="center"/>
              <w:rPr>
                <w:rFonts w:cs="Arial"/>
                <w:color w:val="000000"/>
                <w:lang w:eastAsia="en-GB"/>
              </w:rPr>
            </w:pPr>
            <w:r w:rsidRPr="008A5A23">
              <w:rPr>
                <w:rFonts w:cs="Arial"/>
                <w:color w:val="000000"/>
                <w:lang w:eastAsia="en-GB"/>
              </w:rPr>
              <w:t xml:space="preserve">0.003 </w:t>
            </w:r>
          </w:p>
        </w:tc>
      </w:tr>
      <w:tr w:rsidR="00D0257D" w:rsidRPr="008A5A23" w14:paraId="2C288D0D" w14:textId="77777777" w:rsidTr="00A91B96">
        <w:trPr>
          <w:trHeight w:val="138"/>
        </w:trPr>
        <w:tc>
          <w:tcPr>
            <w:tcW w:w="2500" w:type="pct"/>
          </w:tcPr>
          <w:p w14:paraId="3B1B1B7B" w14:textId="77777777" w:rsidR="00D0257D" w:rsidRPr="008A5A23" w:rsidRDefault="00D0257D" w:rsidP="006F586C">
            <w:pPr>
              <w:autoSpaceDE w:val="0"/>
              <w:autoSpaceDN w:val="0"/>
              <w:adjustRightInd w:val="0"/>
              <w:spacing w:before="60" w:after="60" w:line="240" w:lineRule="auto"/>
              <w:rPr>
                <w:rFonts w:cs="Arial"/>
                <w:color w:val="000000"/>
                <w:lang w:eastAsia="en-GB"/>
              </w:rPr>
            </w:pPr>
            <w:r w:rsidRPr="008A5A23">
              <w:rPr>
                <w:rFonts w:cs="Arial"/>
                <w:color w:val="000000"/>
                <w:lang w:eastAsia="en-GB"/>
              </w:rPr>
              <w:t xml:space="preserve">Plutonium fabrication </w:t>
            </w:r>
          </w:p>
        </w:tc>
        <w:tc>
          <w:tcPr>
            <w:tcW w:w="2500" w:type="pct"/>
          </w:tcPr>
          <w:p w14:paraId="19FA234A" w14:textId="77777777" w:rsidR="00D0257D" w:rsidRPr="008A5A23" w:rsidRDefault="00D0257D" w:rsidP="006F586C">
            <w:pPr>
              <w:autoSpaceDE w:val="0"/>
              <w:autoSpaceDN w:val="0"/>
              <w:adjustRightInd w:val="0"/>
              <w:spacing w:before="60" w:after="60" w:line="240" w:lineRule="auto"/>
              <w:jc w:val="center"/>
              <w:rPr>
                <w:rFonts w:cs="Arial"/>
                <w:color w:val="000000"/>
                <w:lang w:eastAsia="en-GB"/>
              </w:rPr>
            </w:pPr>
            <w:r w:rsidRPr="008A5A23">
              <w:rPr>
                <w:rFonts w:cs="Arial"/>
                <w:color w:val="000000"/>
                <w:lang w:eastAsia="en-GB"/>
              </w:rPr>
              <w:t xml:space="preserve">0.005 </w:t>
            </w:r>
          </w:p>
        </w:tc>
      </w:tr>
      <w:tr w:rsidR="00D0257D" w:rsidRPr="008A5A23" w14:paraId="495C8207" w14:textId="77777777" w:rsidTr="00A91B96">
        <w:trPr>
          <w:trHeight w:val="138"/>
        </w:trPr>
        <w:tc>
          <w:tcPr>
            <w:tcW w:w="2500" w:type="pct"/>
          </w:tcPr>
          <w:p w14:paraId="2AB7E3EC" w14:textId="77777777" w:rsidR="00D0257D" w:rsidRPr="008A5A23" w:rsidRDefault="00D0257D" w:rsidP="006F586C">
            <w:pPr>
              <w:autoSpaceDE w:val="0"/>
              <w:autoSpaceDN w:val="0"/>
              <w:adjustRightInd w:val="0"/>
              <w:spacing w:before="60" w:after="60" w:line="240" w:lineRule="auto"/>
              <w:rPr>
                <w:rFonts w:cs="Arial"/>
                <w:color w:val="000000"/>
                <w:lang w:eastAsia="en-GB"/>
              </w:rPr>
            </w:pPr>
            <w:r w:rsidRPr="008A5A23">
              <w:rPr>
                <w:rFonts w:cs="Arial"/>
                <w:color w:val="000000"/>
                <w:lang w:eastAsia="en-GB"/>
              </w:rPr>
              <w:t xml:space="preserve">Uranium reprocessing </w:t>
            </w:r>
          </w:p>
        </w:tc>
        <w:tc>
          <w:tcPr>
            <w:tcW w:w="2500" w:type="pct"/>
          </w:tcPr>
          <w:p w14:paraId="6BAF910D" w14:textId="77777777" w:rsidR="00D0257D" w:rsidRPr="008A5A23" w:rsidRDefault="00D0257D" w:rsidP="006F586C">
            <w:pPr>
              <w:autoSpaceDE w:val="0"/>
              <w:autoSpaceDN w:val="0"/>
              <w:adjustRightInd w:val="0"/>
              <w:spacing w:before="60" w:after="60" w:line="240" w:lineRule="auto"/>
              <w:jc w:val="center"/>
              <w:rPr>
                <w:rFonts w:cs="Arial"/>
                <w:color w:val="000000"/>
                <w:lang w:eastAsia="en-GB"/>
              </w:rPr>
            </w:pPr>
            <w:r w:rsidRPr="008A5A23">
              <w:rPr>
                <w:rFonts w:cs="Arial"/>
                <w:color w:val="000000"/>
                <w:lang w:eastAsia="en-GB"/>
              </w:rPr>
              <w:t xml:space="preserve">0.008 </w:t>
            </w:r>
          </w:p>
        </w:tc>
      </w:tr>
      <w:tr w:rsidR="00D0257D" w:rsidRPr="008A5A23" w14:paraId="6A538279" w14:textId="77777777" w:rsidTr="00A91B96">
        <w:trPr>
          <w:trHeight w:val="138"/>
        </w:trPr>
        <w:tc>
          <w:tcPr>
            <w:tcW w:w="2500" w:type="pct"/>
          </w:tcPr>
          <w:p w14:paraId="7CF52C5E" w14:textId="77777777" w:rsidR="00D0257D" w:rsidRPr="008A5A23" w:rsidRDefault="00D0257D" w:rsidP="006F586C">
            <w:pPr>
              <w:autoSpaceDE w:val="0"/>
              <w:autoSpaceDN w:val="0"/>
              <w:adjustRightInd w:val="0"/>
              <w:spacing w:before="60" w:after="60" w:line="240" w:lineRule="auto"/>
              <w:rPr>
                <w:rFonts w:cs="Arial"/>
                <w:color w:val="000000"/>
                <w:lang w:eastAsia="en-GB"/>
              </w:rPr>
            </w:pPr>
            <w:r w:rsidRPr="008A5A23">
              <w:rPr>
                <w:rFonts w:cs="Arial"/>
                <w:color w:val="000000"/>
                <w:lang w:eastAsia="en-GB"/>
              </w:rPr>
              <w:t xml:space="preserve">Plutonium reprocessing </w:t>
            </w:r>
          </w:p>
        </w:tc>
        <w:tc>
          <w:tcPr>
            <w:tcW w:w="2500" w:type="pct"/>
          </w:tcPr>
          <w:p w14:paraId="64B40C94" w14:textId="77777777" w:rsidR="00D0257D" w:rsidRPr="008A5A23" w:rsidRDefault="00D0257D" w:rsidP="006F586C">
            <w:pPr>
              <w:autoSpaceDE w:val="0"/>
              <w:autoSpaceDN w:val="0"/>
              <w:adjustRightInd w:val="0"/>
              <w:spacing w:before="60" w:after="60" w:line="240" w:lineRule="auto"/>
              <w:jc w:val="center"/>
              <w:rPr>
                <w:rFonts w:cs="Arial"/>
                <w:color w:val="000000"/>
                <w:lang w:eastAsia="en-GB"/>
              </w:rPr>
            </w:pPr>
            <w:r w:rsidRPr="008A5A23">
              <w:rPr>
                <w:rFonts w:cs="Arial"/>
                <w:color w:val="000000"/>
                <w:lang w:eastAsia="en-GB"/>
              </w:rPr>
              <w:t xml:space="preserve">0.010 </w:t>
            </w:r>
          </w:p>
        </w:tc>
      </w:tr>
      <w:tr w:rsidR="00D0257D" w:rsidRPr="008A5A23" w14:paraId="3B31592B" w14:textId="77777777" w:rsidTr="00A91B96">
        <w:trPr>
          <w:trHeight w:val="138"/>
        </w:trPr>
        <w:tc>
          <w:tcPr>
            <w:tcW w:w="2500" w:type="pct"/>
          </w:tcPr>
          <w:p w14:paraId="20C14DB3" w14:textId="77777777" w:rsidR="00D0257D" w:rsidRPr="008A5A23" w:rsidRDefault="00D0257D" w:rsidP="006F586C">
            <w:pPr>
              <w:autoSpaceDE w:val="0"/>
              <w:autoSpaceDN w:val="0"/>
              <w:adjustRightInd w:val="0"/>
              <w:spacing w:before="60" w:after="60" w:line="240" w:lineRule="auto"/>
              <w:rPr>
                <w:rFonts w:cs="Arial"/>
                <w:color w:val="000000"/>
                <w:lang w:eastAsia="en-GB"/>
              </w:rPr>
            </w:pPr>
            <w:r w:rsidRPr="008A5A23">
              <w:rPr>
                <w:rFonts w:cs="Arial"/>
                <w:color w:val="000000"/>
                <w:lang w:eastAsia="en-GB"/>
              </w:rPr>
              <w:t xml:space="preserve">Separate scrap storage </w:t>
            </w:r>
          </w:p>
        </w:tc>
        <w:tc>
          <w:tcPr>
            <w:tcW w:w="2500" w:type="pct"/>
          </w:tcPr>
          <w:p w14:paraId="32CE9B87" w14:textId="77777777" w:rsidR="00D0257D" w:rsidRPr="008A5A23" w:rsidRDefault="00D0257D" w:rsidP="006F586C">
            <w:pPr>
              <w:autoSpaceDE w:val="0"/>
              <w:autoSpaceDN w:val="0"/>
              <w:adjustRightInd w:val="0"/>
              <w:spacing w:before="60" w:after="60" w:line="240" w:lineRule="auto"/>
              <w:jc w:val="center"/>
              <w:rPr>
                <w:rFonts w:cs="Arial"/>
                <w:color w:val="000000"/>
                <w:lang w:eastAsia="en-GB"/>
              </w:rPr>
            </w:pPr>
            <w:r w:rsidRPr="008A5A23">
              <w:rPr>
                <w:rFonts w:cs="Arial"/>
                <w:color w:val="000000"/>
                <w:lang w:eastAsia="en-GB"/>
              </w:rPr>
              <w:t xml:space="preserve"> 0.04</w:t>
            </w:r>
          </w:p>
        </w:tc>
      </w:tr>
      <w:tr w:rsidR="00D0257D" w:rsidRPr="008A5A23" w14:paraId="27D1F22C" w14:textId="77777777" w:rsidTr="00A91B96">
        <w:trPr>
          <w:trHeight w:val="140"/>
        </w:trPr>
        <w:tc>
          <w:tcPr>
            <w:tcW w:w="2500" w:type="pct"/>
          </w:tcPr>
          <w:p w14:paraId="6F369944" w14:textId="77777777" w:rsidR="00D0257D" w:rsidRPr="008A5A23" w:rsidRDefault="00D0257D" w:rsidP="006F586C">
            <w:pPr>
              <w:autoSpaceDE w:val="0"/>
              <w:autoSpaceDN w:val="0"/>
              <w:adjustRightInd w:val="0"/>
              <w:spacing w:before="60" w:after="60" w:line="240" w:lineRule="auto"/>
              <w:rPr>
                <w:rFonts w:cs="Arial"/>
                <w:color w:val="000000"/>
                <w:lang w:eastAsia="en-GB"/>
              </w:rPr>
            </w:pPr>
            <w:r w:rsidRPr="008A5A23">
              <w:rPr>
                <w:rFonts w:cs="Arial"/>
                <w:color w:val="000000"/>
                <w:lang w:eastAsia="en-GB"/>
              </w:rPr>
              <w:t xml:space="preserve">Separate waste storage </w:t>
            </w:r>
          </w:p>
        </w:tc>
        <w:tc>
          <w:tcPr>
            <w:tcW w:w="2500" w:type="pct"/>
          </w:tcPr>
          <w:p w14:paraId="1CA2ACF5" w14:textId="77777777" w:rsidR="00D0257D" w:rsidRPr="008A5A23" w:rsidRDefault="00D0257D" w:rsidP="006F586C">
            <w:pPr>
              <w:autoSpaceDE w:val="0"/>
              <w:autoSpaceDN w:val="0"/>
              <w:adjustRightInd w:val="0"/>
              <w:spacing w:before="60" w:after="60" w:line="240" w:lineRule="auto"/>
              <w:jc w:val="center"/>
              <w:rPr>
                <w:rFonts w:cs="Arial"/>
                <w:color w:val="000000"/>
                <w:lang w:eastAsia="en-GB"/>
              </w:rPr>
            </w:pPr>
            <w:r w:rsidRPr="008A5A23">
              <w:rPr>
                <w:rFonts w:cs="Arial"/>
                <w:color w:val="000000"/>
                <w:lang w:eastAsia="en-GB"/>
              </w:rPr>
              <w:t xml:space="preserve"> 0.25</w:t>
            </w:r>
          </w:p>
        </w:tc>
      </w:tr>
    </w:tbl>
    <w:p w14:paraId="3C443A2E" w14:textId="77777777" w:rsidR="00D0257D" w:rsidRPr="008A5A23" w:rsidRDefault="00D0257D" w:rsidP="00CC342C">
      <w:pPr>
        <w:pStyle w:val="NumberedPara"/>
      </w:pPr>
      <w:r w:rsidRPr="008A5A23">
        <w:t xml:space="preserve">These δE values are based on historical operating experience at various types of bulk handling QNFs and are considered achievable under normal operation conditions. For calculating the international standard for the uncertainty of a </w:t>
      </w:r>
      <w:r w:rsidRPr="00513591">
        <w:t>material balance</w:t>
      </w:r>
      <w:r w:rsidRPr="008A5A23">
        <w:t xml:space="preserve">, the figure from the table above (expressed as a relative standard deviation) is multiplied by the facility throughput. </w:t>
      </w:r>
    </w:p>
    <w:p w14:paraId="2078D965" w14:textId="77777777" w:rsidR="00D0257D" w:rsidRPr="008A5A23" w:rsidRDefault="00D0257D" w:rsidP="00CC342C">
      <w:pPr>
        <w:pStyle w:val="NumberedPara"/>
      </w:pPr>
      <w:r w:rsidRPr="008A5A23">
        <w:t xml:space="preserve">The methodologies for calculating </w:t>
      </w:r>
      <w:r w:rsidRPr="00513591">
        <w:t>ID</w:t>
      </w:r>
      <w:r w:rsidRPr="008A5A23">
        <w:t xml:space="preserve"> and </w:t>
      </w:r>
      <w:r w:rsidRPr="00513591">
        <w:t>IDAL</w:t>
      </w:r>
      <w:r w:rsidRPr="008A5A23">
        <w:t xml:space="preserve"> should be part of the </w:t>
      </w:r>
      <w:r w:rsidRPr="00513591">
        <w:t>operator’s</w:t>
      </w:r>
      <w:r w:rsidRPr="008A5A23">
        <w:t xml:space="preserve"> arrangements and any statistical evaluation should be technically defensible. </w:t>
      </w:r>
    </w:p>
    <w:p w14:paraId="5738B3A2" w14:textId="77777777" w:rsidR="00D0257D" w:rsidRPr="008A5A23" w:rsidRDefault="00D0257D" w:rsidP="00CC342C">
      <w:pPr>
        <w:pStyle w:val="NumberedPara"/>
      </w:pPr>
      <w:r w:rsidRPr="008A5A23">
        <w:t xml:space="preserve">Where estimates of in-process QNM are based on historical information or modelling, the estimation method and method of estimating the uncertainty should be described in the </w:t>
      </w:r>
      <w:r w:rsidRPr="00513591">
        <w:t>operators’</w:t>
      </w:r>
      <w:r w:rsidRPr="008A5A23">
        <w:t xml:space="preserve"> arrangements. </w:t>
      </w:r>
    </w:p>
    <w:p w14:paraId="355033AE" w14:textId="77777777" w:rsidR="00D0257D" w:rsidRPr="008A5A23" w:rsidRDefault="00D0257D" w:rsidP="00CC342C">
      <w:pPr>
        <w:pStyle w:val="NumberedPara"/>
      </w:pPr>
      <w:r w:rsidRPr="00513591">
        <w:t>IDs</w:t>
      </w:r>
      <w:r w:rsidRPr="008A5A23">
        <w:t xml:space="preserve"> in storage </w:t>
      </w:r>
      <w:r w:rsidRPr="00513591">
        <w:t>facilities</w:t>
      </w:r>
      <w:r w:rsidRPr="008A5A23">
        <w:t xml:space="preserve"> may arise because of rounding, such as when </w:t>
      </w:r>
      <w:r w:rsidRPr="00513591">
        <w:t>batches</w:t>
      </w:r>
      <w:r w:rsidRPr="008A5A23">
        <w:t xml:space="preserve"> are </w:t>
      </w:r>
      <w:proofErr w:type="spellStart"/>
      <w:r w:rsidRPr="008A5A23">
        <w:t>rebatched</w:t>
      </w:r>
      <w:proofErr w:type="spellEnd"/>
      <w:r w:rsidRPr="008A5A23">
        <w:t xml:space="preserve"> into two or more sub</w:t>
      </w:r>
      <w:r w:rsidRPr="008A5A23">
        <w:rPr>
          <w:rFonts w:ascii="Cambria Math" w:hAnsi="Cambria Math" w:cs="Cambria Math"/>
        </w:rPr>
        <w:t>‐</w:t>
      </w:r>
      <w:r w:rsidRPr="00513591">
        <w:t>batches</w:t>
      </w:r>
      <w:r w:rsidRPr="008A5A23">
        <w:t xml:space="preserve">. Such differences are recorded as rounding adjustments and not </w:t>
      </w:r>
      <w:r w:rsidRPr="00513591">
        <w:t>IDs</w:t>
      </w:r>
      <w:r w:rsidRPr="008A5A23">
        <w:t xml:space="preserve">. Differences can also arise from analytical results or mistakes in </w:t>
      </w:r>
      <w:r w:rsidRPr="00513591">
        <w:t>batch</w:t>
      </w:r>
      <w:r w:rsidRPr="008A5A23">
        <w:t xml:space="preserve"> details. An amendment to the quantity associated with a </w:t>
      </w:r>
      <w:r w:rsidRPr="00513591">
        <w:t>batch</w:t>
      </w:r>
      <w:r w:rsidRPr="008A5A23">
        <w:t xml:space="preserve"> in a store should not generate an </w:t>
      </w:r>
      <w:r w:rsidRPr="00513591">
        <w:t>ID</w:t>
      </w:r>
      <w:r w:rsidRPr="008A5A23">
        <w:t xml:space="preserve"> in that store. The difference between the original and amended quantities either is transferred back, to the </w:t>
      </w:r>
      <w:r w:rsidRPr="00513591">
        <w:t>MBA</w:t>
      </w:r>
      <w:r w:rsidRPr="008A5A23">
        <w:t xml:space="preserve"> in which the </w:t>
      </w:r>
      <w:r w:rsidRPr="00513591">
        <w:t>batch</w:t>
      </w:r>
      <w:r w:rsidRPr="008A5A23">
        <w:t xml:space="preserve"> originated via </w:t>
      </w:r>
      <w:r w:rsidRPr="00513591">
        <w:t>corrections</w:t>
      </w:r>
      <w:r w:rsidRPr="008A5A23">
        <w:t xml:space="preserve"> to the original shipment and receipt, or alternatively generates an </w:t>
      </w:r>
      <w:r w:rsidRPr="00513591">
        <w:t>SRD</w:t>
      </w:r>
      <w:r w:rsidRPr="008A5A23">
        <w:t xml:space="preserve"> in the case of receipts from off-site </w:t>
      </w:r>
      <w:r w:rsidRPr="00513591">
        <w:t>MBAs</w:t>
      </w:r>
      <w:r w:rsidRPr="008A5A23">
        <w:t>.</w:t>
      </w:r>
    </w:p>
    <w:p w14:paraId="36512E0C" w14:textId="77777777" w:rsidR="00BC5F78" w:rsidRDefault="00BC5F78" w:rsidP="00CC342C">
      <w:pPr>
        <w:pStyle w:val="NumberedPara"/>
        <w:sectPr w:rsidR="00BC5F78" w:rsidSect="00D0257D">
          <w:pgSz w:w="11906" w:h="16838"/>
          <w:pgMar w:top="1440" w:right="1440" w:bottom="1440" w:left="1440" w:header="708" w:footer="708" w:gutter="0"/>
          <w:cols w:space="708"/>
          <w:docGrid w:linePitch="360"/>
        </w:sectPr>
      </w:pPr>
    </w:p>
    <w:p w14:paraId="60DB6E47" w14:textId="3E5E00E2" w:rsidR="00D0257D" w:rsidRPr="008A5A23" w:rsidRDefault="00D0257D" w:rsidP="00CC342C">
      <w:pPr>
        <w:pStyle w:val="NumberedPara"/>
      </w:pPr>
      <w:r w:rsidRPr="008A5A23">
        <w:lastRenderedPageBreak/>
        <w:t xml:space="preserve">Where it is necessary to confirm or refresh characterisation data for a </w:t>
      </w:r>
      <w:r w:rsidRPr="00513591">
        <w:t>batch</w:t>
      </w:r>
      <w:r w:rsidRPr="008A5A23">
        <w:t xml:space="preserve"> it is normal for any sampling/re</w:t>
      </w:r>
      <w:r w:rsidRPr="008A5A23">
        <w:rPr>
          <w:rFonts w:ascii="Cambria Math" w:hAnsi="Cambria Math" w:cs="Cambria Math"/>
        </w:rPr>
        <w:t>‐</w:t>
      </w:r>
      <w:r w:rsidRPr="008A5A23">
        <w:t xml:space="preserve">containerisation to be conducted in a process (contact) area. Differences, which arise from such characterisation, can be recorded as </w:t>
      </w:r>
      <w:r w:rsidRPr="00513591">
        <w:t>new measurements</w:t>
      </w:r>
      <w:r w:rsidRPr="008A5A23">
        <w:t xml:space="preserve"> in that process area and not passed back to </w:t>
      </w:r>
      <w:r w:rsidR="00A701BA">
        <w:t>facility</w:t>
      </w:r>
      <w:r w:rsidRPr="008A5A23">
        <w:t xml:space="preserve"> of origin. Where the process performs other fuel cycle operations, then re</w:t>
      </w:r>
      <w:r w:rsidRPr="008A5A23">
        <w:rPr>
          <w:rFonts w:ascii="Cambria Math" w:hAnsi="Cambria Math" w:cs="Cambria Math"/>
        </w:rPr>
        <w:t>‐</w:t>
      </w:r>
      <w:r w:rsidRPr="008A5A23">
        <w:t xml:space="preserve">characterisation differences should be recorded separately from normal </w:t>
      </w:r>
      <w:r w:rsidR="00886655">
        <w:t>facility</w:t>
      </w:r>
      <w:r w:rsidRPr="008A5A23">
        <w:t xml:space="preserve"> performance or </w:t>
      </w:r>
      <w:r w:rsidRPr="00513591">
        <w:t>ID action levels</w:t>
      </w:r>
      <w:r w:rsidRPr="008A5A23">
        <w:t xml:space="preserve">. </w:t>
      </w:r>
    </w:p>
    <w:p w14:paraId="5D22925A" w14:textId="589C8C4A" w:rsidR="00D0257D" w:rsidRPr="008A5A23" w:rsidRDefault="00D0257D" w:rsidP="00CC342C">
      <w:pPr>
        <w:pStyle w:val="NumberedPara"/>
      </w:pPr>
      <w:r w:rsidRPr="00513591">
        <w:t>Finds</w:t>
      </w:r>
      <w:r w:rsidRPr="008A5A23">
        <w:t xml:space="preserve"> of QNM where the presence of QNM is both unexpected and unusual are normally brought onto inventory using the inventory change code </w:t>
      </w:r>
      <w:r w:rsidRPr="00513591">
        <w:t>Accidental Gain (GA)</w:t>
      </w:r>
      <w:r w:rsidRPr="008A5A23">
        <w:t xml:space="preserve">. </w:t>
      </w:r>
      <w:r w:rsidR="00DF4770">
        <w:t>A</w:t>
      </w:r>
      <w:r w:rsidRPr="008A5A23">
        <w:t xml:space="preserve">dvice on security reporting should be obtained from the site security manager. </w:t>
      </w:r>
    </w:p>
    <w:p w14:paraId="12556A81" w14:textId="77777777" w:rsidR="00D0257D" w:rsidRPr="008A5A23" w:rsidRDefault="00D0257D" w:rsidP="00CC342C">
      <w:pPr>
        <w:pStyle w:val="NumberedPara"/>
      </w:pPr>
      <w:r w:rsidRPr="00513591">
        <w:t>IDs</w:t>
      </w:r>
      <w:r w:rsidRPr="008A5A23">
        <w:t xml:space="preserve"> are identified as significant at the three sigma, 99.7% confidence level with </w:t>
      </w:r>
      <w:r w:rsidRPr="00513591">
        <w:t>operator</w:t>
      </w:r>
      <w:r w:rsidRPr="008A5A23">
        <w:t xml:space="preserve"> investigation and follow</w:t>
      </w:r>
      <w:r w:rsidRPr="008A5A23">
        <w:rPr>
          <w:rFonts w:ascii="Cambria Math" w:hAnsi="Cambria Math" w:cs="Cambria Math"/>
        </w:rPr>
        <w:t>‐</w:t>
      </w:r>
      <w:r w:rsidRPr="008A5A23">
        <w:t>up expected at the two-sigma</w:t>
      </w:r>
      <w:r>
        <w:t>, 95% confidence</w:t>
      </w:r>
      <w:r w:rsidRPr="008A5A23">
        <w:t xml:space="preserve"> level. For </w:t>
      </w:r>
      <w:r w:rsidRPr="00513591">
        <w:t>MBAs</w:t>
      </w:r>
      <w:r w:rsidRPr="008A5A23">
        <w:t xml:space="preserve"> where QNM is stored in the form of discrete </w:t>
      </w:r>
      <w:r w:rsidRPr="00E81991">
        <w:t>items</w:t>
      </w:r>
      <w:r w:rsidRPr="008A5A23">
        <w:t xml:space="preserve">, the </w:t>
      </w:r>
      <w:r w:rsidRPr="00E81991">
        <w:t>IDAL</w:t>
      </w:r>
      <w:r w:rsidRPr="008A5A23">
        <w:t xml:space="preserve"> is typically the loss of an </w:t>
      </w:r>
      <w:r w:rsidRPr="00E81991">
        <w:t>item</w:t>
      </w:r>
      <w:r w:rsidRPr="008A5A23">
        <w:t xml:space="preserve">. The </w:t>
      </w:r>
      <w:r w:rsidRPr="00E81991">
        <w:t>NMACS</w:t>
      </w:r>
      <w:r w:rsidRPr="008A5A23">
        <w:t xml:space="preserve"> manager is responsible for specifying </w:t>
      </w:r>
      <w:r w:rsidRPr="00326D02">
        <w:t>IDALs</w:t>
      </w:r>
      <w:r w:rsidRPr="008A5A23">
        <w:t xml:space="preserve">, records for which (and their derivation) are to be maintained for all </w:t>
      </w:r>
      <w:r w:rsidRPr="00326D02">
        <w:t>MBAs</w:t>
      </w:r>
      <w:r w:rsidRPr="008A5A23">
        <w:t xml:space="preserve"> on the site.</w:t>
      </w:r>
    </w:p>
    <w:p w14:paraId="71E3883D" w14:textId="0299A326" w:rsidR="00D0257D" w:rsidRPr="008A5A23" w:rsidRDefault="00D0257D" w:rsidP="00CC342C">
      <w:pPr>
        <w:pStyle w:val="NumberedPara"/>
      </w:pPr>
      <w:r w:rsidRPr="00326D02">
        <w:t>Shipper/Receiver Difference (SRD)</w:t>
      </w:r>
      <w:r w:rsidRPr="008A5A23">
        <w:t xml:space="preserve"> is calculated as</w:t>
      </w:r>
      <w:r w:rsidR="00AA55D9">
        <w:t>:</w:t>
      </w:r>
      <w:r w:rsidR="00B66B4D">
        <w:t xml:space="preserve"> </w:t>
      </w:r>
    </w:p>
    <w:p w14:paraId="40EE80E6" w14:textId="77777777" w:rsidR="00D0257D" w:rsidRPr="008A5A23" w:rsidRDefault="00D0257D" w:rsidP="00BC5F78">
      <w:pPr>
        <w:pStyle w:val="Bulletlist1"/>
        <w:numPr>
          <w:ilvl w:val="0"/>
          <w:numId w:val="0"/>
        </w:numPr>
        <w:ind w:left="1418"/>
      </w:pPr>
      <w:r w:rsidRPr="00326D02">
        <w:t>SRD</w:t>
      </w:r>
      <w:r w:rsidRPr="008A5A23">
        <w:t xml:space="preserve"> = Receiver value minus Shipper value</w:t>
      </w:r>
    </w:p>
    <w:p w14:paraId="18D3D165" w14:textId="77777777" w:rsidR="00D0257D" w:rsidRPr="008A5A23" w:rsidRDefault="00D0257D" w:rsidP="00CC342C">
      <w:pPr>
        <w:pStyle w:val="NumberedPara"/>
      </w:pPr>
      <w:r w:rsidRPr="00326D02">
        <w:t>SRDs</w:t>
      </w:r>
      <w:r w:rsidRPr="008A5A23">
        <w:t xml:space="preserve"> should not exist between </w:t>
      </w:r>
      <w:r w:rsidRPr="00756696">
        <w:t>MBAs</w:t>
      </w:r>
      <w:r w:rsidRPr="008A5A23">
        <w:t xml:space="preserve"> within the same site, and there should be procedures to ensure that shipping and receiving areas use the same figure for the quantity of QNM transferred. Agreement should be based on measurement and not, for example, commercial or financial convention.</w:t>
      </w:r>
    </w:p>
    <w:p w14:paraId="1114E15E" w14:textId="77777777" w:rsidR="00D0257D" w:rsidRPr="008A5A23" w:rsidRDefault="00D0257D" w:rsidP="00CC342C">
      <w:pPr>
        <w:pStyle w:val="NumberedPara"/>
      </w:pPr>
      <w:r w:rsidRPr="008A5A23">
        <w:t xml:space="preserve">Where an </w:t>
      </w:r>
      <w:r w:rsidRPr="00756696">
        <w:t>operator’s</w:t>
      </w:r>
      <w:r w:rsidRPr="008A5A23">
        <w:t xml:space="preserve"> arrangements generate a better understanding or measurement of QNM received from another site then any difference can either be recorded using </w:t>
      </w:r>
      <w:r w:rsidRPr="00756696">
        <w:t>SRD</w:t>
      </w:r>
      <w:r w:rsidRPr="008A5A23">
        <w:t xml:space="preserve"> or by the consignee correcting the shipment documentation. </w:t>
      </w:r>
      <w:r w:rsidRPr="00756696">
        <w:t>SRD</w:t>
      </w:r>
      <w:r w:rsidRPr="008A5A23">
        <w:t xml:space="preserve"> is the normal reporting method for regular differences such as those arising from reprocessing spent fuel, where reactor calculations applied to the fuel at the shipping </w:t>
      </w:r>
      <w:r w:rsidRPr="00756696">
        <w:t>facility</w:t>
      </w:r>
      <w:r w:rsidRPr="008A5A23">
        <w:t xml:space="preserve"> are typically less accurate than destructive analysis measurements made at the receiving </w:t>
      </w:r>
      <w:r w:rsidRPr="00756696">
        <w:t>facility</w:t>
      </w:r>
      <w:r w:rsidRPr="008A5A23">
        <w:t xml:space="preserve"> once the fuel has been dissolved. Shipment documentation should however be corrected if there is reason to believe the quantities stated are incorrect.</w:t>
      </w:r>
    </w:p>
    <w:p w14:paraId="6916862C" w14:textId="77777777" w:rsidR="00D0257D" w:rsidRPr="008A5A23" w:rsidRDefault="00D0257D" w:rsidP="00CC342C">
      <w:pPr>
        <w:pStyle w:val="NumberedPara"/>
      </w:pPr>
      <w:r w:rsidRPr="008A5A23">
        <w:t xml:space="preserve">Action levels for </w:t>
      </w:r>
      <w:r w:rsidRPr="00756696">
        <w:t>SRDs</w:t>
      </w:r>
      <w:r w:rsidRPr="008A5A23">
        <w:t xml:space="preserve"> are deemed significant at the 3 sigma, 99.7% confidence level with </w:t>
      </w:r>
      <w:r w:rsidRPr="00756696">
        <w:t>operator</w:t>
      </w:r>
      <w:r w:rsidRPr="008A5A23">
        <w:t xml:space="preserve"> investigation and follow up expected at the two sigma, 95% confidence level. The </w:t>
      </w:r>
      <w:r w:rsidRPr="00756696">
        <w:t>NMACS</w:t>
      </w:r>
      <w:r w:rsidRPr="008A5A23">
        <w:t xml:space="preserve"> manager is responsible for specifying </w:t>
      </w:r>
      <w:r w:rsidRPr="00756696">
        <w:t>SRD</w:t>
      </w:r>
      <w:r w:rsidRPr="008A5A23">
        <w:t xml:space="preserve"> action levels. In the case of reprocessing </w:t>
      </w:r>
      <w:r w:rsidRPr="00756696">
        <w:t>SRDs</w:t>
      </w:r>
      <w:r w:rsidRPr="008A5A23">
        <w:t>, action levels will vary depending on fuel type and burn up.</w:t>
      </w:r>
    </w:p>
    <w:p w14:paraId="021D5E03" w14:textId="77777777" w:rsidR="002F1DFD" w:rsidRDefault="002F1DFD" w:rsidP="00CC342C">
      <w:pPr>
        <w:pStyle w:val="NumberedPara"/>
        <w:sectPr w:rsidR="002F1DFD" w:rsidSect="00D0257D">
          <w:pgSz w:w="11906" w:h="16838"/>
          <w:pgMar w:top="1440" w:right="1440" w:bottom="1440" w:left="1440" w:header="708" w:footer="708" w:gutter="0"/>
          <w:cols w:space="708"/>
          <w:docGrid w:linePitch="360"/>
        </w:sectPr>
      </w:pPr>
    </w:p>
    <w:p w14:paraId="20263A93" w14:textId="3604A385" w:rsidR="00D0257D" w:rsidRPr="008A5A23" w:rsidRDefault="00D0257D" w:rsidP="00CC342C">
      <w:pPr>
        <w:pStyle w:val="NumberedPara"/>
      </w:pPr>
      <w:r w:rsidRPr="008A5A23">
        <w:lastRenderedPageBreak/>
        <w:t xml:space="preserve">Where applicable, </w:t>
      </w:r>
      <w:r w:rsidRPr="00756696">
        <w:t>operators</w:t>
      </w:r>
      <w:r w:rsidRPr="008A5A23">
        <w:t xml:space="preserve"> should </w:t>
      </w:r>
      <w:r w:rsidR="00D535A7">
        <w:t>establish</w:t>
      </w:r>
      <w:r w:rsidRPr="008A5A23">
        <w:t xml:space="preserve">, implement, and maintain </w:t>
      </w:r>
      <w:r w:rsidRPr="00756696">
        <w:t>NMACS</w:t>
      </w:r>
      <w:r w:rsidRPr="008A5A23">
        <w:t xml:space="preserve"> arrangements for:</w:t>
      </w:r>
    </w:p>
    <w:p w14:paraId="75A1E527" w14:textId="77777777" w:rsidR="00D0257D" w:rsidRPr="008A5A23" w:rsidRDefault="00D0257D" w:rsidP="000E014B">
      <w:pPr>
        <w:pStyle w:val="NumList2"/>
        <w:numPr>
          <w:ilvl w:val="1"/>
          <w:numId w:val="61"/>
        </w:numPr>
        <w:ind w:left="1276"/>
      </w:pPr>
      <w:r w:rsidRPr="00756696">
        <w:t>IDs</w:t>
      </w:r>
      <w:r w:rsidRPr="008A5A23">
        <w:t xml:space="preserve"> or </w:t>
      </w:r>
      <w:r w:rsidRPr="00756696">
        <w:t>SRDs</w:t>
      </w:r>
      <w:r w:rsidRPr="008A5A23">
        <w:t xml:space="preserve"> that exceed </w:t>
      </w:r>
      <w:r w:rsidRPr="00756696">
        <w:t>action levels</w:t>
      </w:r>
      <w:r w:rsidRPr="008A5A23">
        <w:t xml:space="preserve"> (including any that involve the loss of discrete </w:t>
      </w:r>
      <w:r w:rsidRPr="00756696">
        <w:t>items</w:t>
      </w:r>
      <w:r w:rsidRPr="008A5A23">
        <w:t>).</w:t>
      </w:r>
    </w:p>
    <w:p w14:paraId="5EE0FB82" w14:textId="77777777" w:rsidR="00D0257D" w:rsidRPr="008A5A23" w:rsidRDefault="00D0257D" w:rsidP="000E014B">
      <w:pPr>
        <w:pStyle w:val="NumList2"/>
        <w:numPr>
          <w:ilvl w:val="1"/>
          <w:numId w:val="61"/>
        </w:numPr>
        <w:ind w:left="1276"/>
      </w:pPr>
      <w:r w:rsidRPr="008A5A23">
        <w:t>unexpected changes in the control of QNM, to a point where unauthorised removal of QNM has become possible.</w:t>
      </w:r>
    </w:p>
    <w:p w14:paraId="781D8B41" w14:textId="77777777" w:rsidR="00D0257D" w:rsidRPr="008A5A23" w:rsidRDefault="00D0257D" w:rsidP="000E014B">
      <w:pPr>
        <w:pStyle w:val="NumList2"/>
        <w:numPr>
          <w:ilvl w:val="1"/>
          <w:numId w:val="61"/>
        </w:numPr>
        <w:ind w:left="1276"/>
      </w:pPr>
      <w:r w:rsidRPr="00756696">
        <w:t>discrepancies</w:t>
      </w:r>
      <w:r w:rsidRPr="008A5A23">
        <w:t xml:space="preserve"> and </w:t>
      </w:r>
      <w:r w:rsidRPr="00756696">
        <w:t>anomalies</w:t>
      </w:r>
      <w:r w:rsidRPr="008A5A23">
        <w:t xml:space="preserve"> that are deemed significant by the </w:t>
      </w:r>
      <w:r w:rsidRPr="00756696">
        <w:t>operator</w:t>
      </w:r>
      <w:r w:rsidRPr="008A5A23">
        <w:t xml:space="preserve"> including </w:t>
      </w:r>
      <w:r w:rsidRPr="00756696">
        <w:t>items</w:t>
      </w:r>
      <w:r w:rsidRPr="008A5A23">
        <w:t xml:space="preserve"> that cannot be found at their recorded location.</w:t>
      </w:r>
    </w:p>
    <w:p w14:paraId="2074456F" w14:textId="77777777" w:rsidR="00D0257D" w:rsidRPr="00756696" w:rsidRDefault="00D0257D" w:rsidP="00CC342C">
      <w:pPr>
        <w:pStyle w:val="NumberedPara"/>
      </w:pPr>
      <w:r w:rsidRPr="008A5A23">
        <w:t xml:space="preserve">The </w:t>
      </w:r>
      <w:r w:rsidRPr="00756696">
        <w:t>operator’s</w:t>
      </w:r>
      <w:r w:rsidRPr="008A5A23">
        <w:t xml:space="preserve"> arrangements and procedures should ensure that:</w:t>
      </w:r>
    </w:p>
    <w:p w14:paraId="279880E0" w14:textId="71503D4C" w:rsidR="00D0257D" w:rsidRPr="008A5A23" w:rsidRDefault="00D0257D" w:rsidP="000E014B">
      <w:pPr>
        <w:pStyle w:val="NumList2"/>
        <w:numPr>
          <w:ilvl w:val="1"/>
          <w:numId w:val="62"/>
        </w:numPr>
        <w:ind w:left="1276"/>
      </w:pPr>
      <w:r w:rsidRPr="008A5A23">
        <w:t xml:space="preserve">any abnormal </w:t>
      </w:r>
      <w:r w:rsidRPr="00756696">
        <w:t>ID</w:t>
      </w:r>
      <w:r w:rsidRPr="008A5A23">
        <w:t xml:space="preserve"> or </w:t>
      </w:r>
      <w:r w:rsidRPr="00756696">
        <w:t>SRD</w:t>
      </w:r>
      <w:r w:rsidRPr="008A5A23">
        <w:t xml:space="preserve"> is documented immediately when it is identified </w:t>
      </w:r>
      <w:r w:rsidR="002F1DFD">
        <w:t>(for example,</w:t>
      </w:r>
      <w:r w:rsidRPr="008A5A23">
        <w:t xml:space="preserve"> once an </w:t>
      </w:r>
      <w:r w:rsidRPr="00756696">
        <w:t>ID</w:t>
      </w:r>
      <w:r w:rsidRPr="008A5A23">
        <w:t xml:space="preserve"> is calculated after a </w:t>
      </w:r>
      <w:r w:rsidRPr="00756696">
        <w:t>PIT</w:t>
      </w:r>
      <w:r w:rsidRPr="008A5A23">
        <w:t xml:space="preserve">, or when an abnormal </w:t>
      </w:r>
      <w:r w:rsidRPr="00756696">
        <w:t>SRD</w:t>
      </w:r>
      <w:r w:rsidRPr="008A5A23">
        <w:t xml:space="preserve"> is measured)). It is not appropriate to wait for the results of investigatory work before documenting and reporting the </w:t>
      </w:r>
      <w:r w:rsidRPr="00756696">
        <w:t>ID</w:t>
      </w:r>
      <w:r w:rsidRPr="008A5A23">
        <w:t xml:space="preserve"> and the </w:t>
      </w:r>
      <w:r w:rsidRPr="00756696">
        <w:t>ID</w:t>
      </w:r>
      <w:r w:rsidRPr="008A5A23">
        <w:t xml:space="preserve"> should be reported in the </w:t>
      </w:r>
      <w:r w:rsidRPr="00756696">
        <w:t>MBR</w:t>
      </w:r>
      <w:r w:rsidRPr="008A5A23">
        <w:t xml:space="preserve"> declaration within 15 days of a </w:t>
      </w:r>
      <w:r w:rsidRPr="00756696">
        <w:t>PIT</w:t>
      </w:r>
      <w:r w:rsidRPr="008A5A23">
        <w:t xml:space="preserve">. </w:t>
      </w:r>
    </w:p>
    <w:p w14:paraId="2094EB24" w14:textId="77777777" w:rsidR="00D0257D" w:rsidRPr="008A5A23" w:rsidRDefault="00D0257D" w:rsidP="000E014B">
      <w:pPr>
        <w:pStyle w:val="NumList2"/>
        <w:numPr>
          <w:ilvl w:val="1"/>
          <w:numId w:val="62"/>
        </w:numPr>
        <w:ind w:left="1276"/>
      </w:pPr>
      <w:r w:rsidRPr="008A5A23">
        <w:t xml:space="preserve">A SQEP individual or </w:t>
      </w:r>
      <w:r w:rsidRPr="00756696">
        <w:t>operator</w:t>
      </w:r>
      <w:r w:rsidRPr="008A5A23">
        <w:t xml:space="preserve"> ensures the investigating officer issues an initial report as soon as reasonably practicable. </w:t>
      </w:r>
    </w:p>
    <w:p w14:paraId="0C0D8EC9" w14:textId="77777777" w:rsidR="00D0257D" w:rsidRPr="008A5A23" w:rsidRDefault="00D0257D" w:rsidP="000E014B">
      <w:pPr>
        <w:pStyle w:val="NumList2"/>
        <w:numPr>
          <w:ilvl w:val="1"/>
          <w:numId w:val="62"/>
        </w:numPr>
        <w:ind w:left="1276"/>
      </w:pPr>
      <w:r w:rsidRPr="008A5A23">
        <w:t xml:space="preserve">the investigation remains open until a final report on the incident is issued and this is accepted by the </w:t>
      </w:r>
      <w:r w:rsidRPr="00756696">
        <w:t>NMACS</w:t>
      </w:r>
      <w:r w:rsidRPr="008A5A23">
        <w:t xml:space="preserve"> Manager.</w:t>
      </w:r>
    </w:p>
    <w:p w14:paraId="7F2B6C2A" w14:textId="77777777" w:rsidR="00D0257D" w:rsidRPr="008A5A23" w:rsidRDefault="00D0257D" w:rsidP="00CC342C">
      <w:pPr>
        <w:pStyle w:val="NumberedPara"/>
      </w:pPr>
      <w:r w:rsidRPr="008A5A23">
        <w:t xml:space="preserve">Wherever possible, QNM for which significant </w:t>
      </w:r>
      <w:r w:rsidRPr="00756696">
        <w:t>SRDs</w:t>
      </w:r>
      <w:r w:rsidRPr="008A5A23">
        <w:t xml:space="preserve"> have been identified should not be further processed or converted into other </w:t>
      </w:r>
      <w:r w:rsidRPr="00756696">
        <w:t>batches</w:t>
      </w:r>
      <w:r w:rsidRPr="008A5A23">
        <w:t xml:space="preserve"> until approval has been received from the </w:t>
      </w:r>
      <w:r w:rsidRPr="00756696">
        <w:t>NMACS</w:t>
      </w:r>
      <w:r w:rsidRPr="008A5A23">
        <w:t xml:space="preserve"> Manager. Normally, this would only be after the </w:t>
      </w:r>
      <w:r w:rsidRPr="00756696">
        <w:t>NMACS</w:t>
      </w:r>
      <w:r w:rsidRPr="008A5A23">
        <w:t xml:space="preserve"> Manager is satisfied that adequate measures have been taken to understand and resolve the </w:t>
      </w:r>
      <w:r w:rsidRPr="00756696">
        <w:t>SRD</w:t>
      </w:r>
      <w:r w:rsidRPr="008A5A23">
        <w:t>.</w:t>
      </w:r>
    </w:p>
    <w:p w14:paraId="3FE17B79" w14:textId="77777777" w:rsidR="00D0257D" w:rsidRPr="008A5A23" w:rsidRDefault="00D0257D" w:rsidP="00CC342C">
      <w:pPr>
        <w:pStyle w:val="NumberedPara"/>
      </w:pPr>
      <w:r w:rsidRPr="008A5A23">
        <w:t xml:space="preserve">Cumulative </w:t>
      </w:r>
      <w:r w:rsidRPr="00756696">
        <w:t>ID</w:t>
      </w:r>
      <w:r w:rsidRPr="008A5A23">
        <w:t xml:space="preserve"> and </w:t>
      </w:r>
      <w:r w:rsidRPr="00756696">
        <w:t>SRD</w:t>
      </w:r>
      <w:r w:rsidRPr="008A5A23">
        <w:t xml:space="preserve"> figures should be maintained such that lifetime positions by </w:t>
      </w:r>
      <w:r w:rsidRPr="00756696">
        <w:t>MBAs</w:t>
      </w:r>
      <w:r w:rsidRPr="008A5A23">
        <w:t xml:space="preserve"> and by </w:t>
      </w:r>
      <w:r w:rsidRPr="00756696">
        <w:t>facility</w:t>
      </w:r>
      <w:r w:rsidRPr="008A5A23">
        <w:t xml:space="preserve"> are available. Trends should be identified and investigated.</w:t>
      </w:r>
    </w:p>
    <w:p w14:paraId="484AA04E" w14:textId="77777777" w:rsidR="00D0257D" w:rsidRPr="008A5A23" w:rsidRDefault="00D0257D" w:rsidP="00CC342C">
      <w:pPr>
        <w:pStyle w:val="NumberedPara"/>
      </w:pPr>
      <w:r w:rsidRPr="008A5A23">
        <w:t xml:space="preserve">Good practice is that: </w:t>
      </w:r>
    </w:p>
    <w:p w14:paraId="71F4B7E2" w14:textId="77777777" w:rsidR="00D0257D" w:rsidRPr="008A5A23" w:rsidRDefault="00D0257D" w:rsidP="000E014B">
      <w:pPr>
        <w:pStyle w:val="NumList2"/>
        <w:numPr>
          <w:ilvl w:val="1"/>
          <w:numId w:val="63"/>
        </w:numPr>
        <w:ind w:left="1276"/>
      </w:pPr>
      <w:r w:rsidRPr="008A5A23">
        <w:t xml:space="preserve">when </w:t>
      </w:r>
      <w:r w:rsidRPr="00756696">
        <w:t>IDs</w:t>
      </w:r>
      <w:r w:rsidRPr="008A5A23">
        <w:t xml:space="preserve"> occur due to re</w:t>
      </w:r>
      <w:r w:rsidRPr="00BC5F78">
        <w:rPr>
          <w:rFonts w:ascii="Cambria Math" w:hAnsi="Cambria Math" w:cs="Cambria Math"/>
        </w:rPr>
        <w:t>‐</w:t>
      </w:r>
      <w:r w:rsidRPr="008A5A23">
        <w:t xml:space="preserve">measurement the rationale for accepting the </w:t>
      </w:r>
      <w:r w:rsidRPr="00756696">
        <w:t>new measurement</w:t>
      </w:r>
      <w:r w:rsidRPr="008A5A23">
        <w:t xml:space="preserve"> and (in cases of gross differences) assurances about </w:t>
      </w:r>
      <w:r w:rsidRPr="009B6A2B">
        <w:t>batch</w:t>
      </w:r>
      <w:r w:rsidRPr="008A5A23">
        <w:t xml:space="preserve"> integrity should be recorded.</w:t>
      </w:r>
    </w:p>
    <w:p w14:paraId="543F5A5A" w14:textId="48E86323" w:rsidR="00D0257D" w:rsidRPr="008A5A23" w:rsidRDefault="00D0257D" w:rsidP="000E014B">
      <w:pPr>
        <w:pStyle w:val="NumList2"/>
        <w:numPr>
          <w:ilvl w:val="1"/>
          <w:numId w:val="63"/>
        </w:numPr>
        <w:ind w:left="1276"/>
      </w:pPr>
      <w:r w:rsidRPr="008A5A23">
        <w:t xml:space="preserve">a trend of linked </w:t>
      </w:r>
      <w:r w:rsidRPr="00D678A3">
        <w:t>IDs</w:t>
      </w:r>
      <w:r w:rsidRPr="008A5A23">
        <w:t xml:space="preserve"> of opposite sign should be investigated. </w:t>
      </w:r>
      <w:r w:rsidRPr="008A5A23">
        <w:br/>
        <w:t xml:space="preserve">This includes coupled </w:t>
      </w:r>
      <w:r w:rsidRPr="00D678A3">
        <w:t>MBAs</w:t>
      </w:r>
      <w:r w:rsidRPr="008A5A23">
        <w:t xml:space="preserve"> with opposite sign </w:t>
      </w:r>
      <w:r w:rsidRPr="00D678A3">
        <w:t>inventory differences</w:t>
      </w:r>
      <w:r w:rsidRPr="008A5A23">
        <w:t xml:space="preserve"> </w:t>
      </w:r>
      <w:r w:rsidR="002F1DFD">
        <w:t>(for example,</w:t>
      </w:r>
      <w:r w:rsidRPr="008A5A23">
        <w:t xml:space="preserve"> regular pattern of gains in one in line with losses in another) and includes mixed uranium/plutonium streams (one </w:t>
      </w:r>
      <w:r w:rsidRPr="00D678A3">
        <w:t>category</w:t>
      </w:r>
      <w:r w:rsidRPr="008A5A23">
        <w:t xml:space="preserve"> loses and the other gains)</w:t>
      </w:r>
      <w:r w:rsidR="00BC5F78">
        <w:t>.</w:t>
      </w:r>
    </w:p>
    <w:p w14:paraId="078E7F46" w14:textId="77777777" w:rsidR="00BC5F78" w:rsidRDefault="00BC5F78" w:rsidP="000E014B">
      <w:pPr>
        <w:pStyle w:val="NumList2"/>
        <w:numPr>
          <w:ilvl w:val="1"/>
          <w:numId w:val="63"/>
        </w:numPr>
        <w:ind w:left="1276"/>
        <w:sectPr w:rsidR="00BC5F78" w:rsidSect="00D0257D">
          <w:pgSz w:w="11906" w:h="16838"/>
          <w:pgMar w:top="1440" w:right="1440" w:bottom="1440" w:left="1440" w:header="708" w:footer="708" w:gutter="0"/>
          <w:cols w:space="708"/>
          <w:docGrid w:linePitch="360"/>
        </w:sectPr>
      </w:pPr>
    </w:p>
    <w:p w14:paraId="1D7A1546" w14:textId="5534A1FC" w:rsidR="00D0257D" w:rsidRPr="008A5A23" w:rsidRDefault="00D0257D" w:rsidP="000E014B">
      <w:pPr>
        <w:pStyle w:val="NumList2"/>
        <w:numPr>
          <w:ilvl w:val="1"/>
          <w:numId w:val="63"/>
        </w:numPr>
        <w:ind w:left="1276"/>
      </w:pPr>
      <w:r w:rsidRPr="008A5A23">
        <w:lastRenderedPageBreak/>
        <w:t xml:space="preserve">an </w:t>
      </w:r>
      <w:r w:rsidRPr="00D678A3">
        <w:t>MCP</w:t>
      </w:r>
      <w:r w:rsidRPr="008A5A23">
        <w:t xml:space="preserve"> is used for bulk handling </w:t>
      </w:r>
      <w:r w:rsidR="00886655">
        <w:t>facilities</w:t>
      </w:r>
      <w:r w:rsidRPr="008A5A23">
        <w:t xml:space="preserve"> (NSR19 requires that measurements comply with relevant international standards and that a site describes its control of accuracy, statistical evaluation and determination of uncertainties and uncertainty propagation).</w:t>
      </w:r>
    </w:p>
    <w:p w14:paraId="6F8EEB74" w14:textId="20EE02C8" w:rsidR="00D0257D" w:rsidRPr="008A5A23" w:rsidRDefault="00D0257D" w:rsidP="00D0257D">
      <w:pPr>
        <w:pStyle w:val="Heading2"/>
      </w:pPr>
      <w:bookmarkStart w:id="48" w:name="_Toc94860803"/>
      <w:bookmarkStart w:id="49" w:name="_Toc236043944"/>
      <w:r w:rsidRPr="008A5A23">
        <w:t xml:space="preserve">FSE 10 – Quality </w:t>
      </w:r>
      <w:r w:rsidR="00BC5F78">
        <w:t>a</w:t>
      </w:r>
      <w:r w:rsidRPr="008A5A23">
        <w:t xml:space="preserve">ssurance and </w:t>
      </w:r>
      <w:r w:rsidR="00BC5F78">
        <w:t>c</w:t>
      </w:r>
      <w:r w:rsidRPr="008A5A23">
        <w:t xml:space="preserve">ontrol for </w:t>
      </w:r>
      <w:r w:rsidRPr="00AE4C71">
        <w:t>NMACS</w:t>
      </w:r>
      <w:bookmarkEnd w:id="48"/>
      <w:bookmarkEnd w:id="49"/>
    </w:p>
    <w:tbl>
      <w:tblPr>
        <w:tblStyle w:val="ONRTable1"/>
        <w:tblW w:w="0" w:type="auto"/>
        <w:tblInd w:w="851" w:type="dxa"/>
        <w:tblLook w:val="04A0" w:firstRow="1" w:lastRow="0" w:firstColumn="1" w:lastColumn="0" w:noHBand="0" w:noVBand="1"/>
      </w:tblPr>
      <w:tblGrid>
        <w:gridCol w:w="1417"/>
        <w:gridCol w:w="5387"/>
        <w:gridCol w:w="1366"/>
      </w:tblGrid>
      <w:tr w:rsidR="00BC5F78" w:rsidRPr="00BC5F78" w14:paraId="5DE74FD2" w14:textId="77777777" w:rsidTr="00AA55D9">
        <w:trPr>
          <w:cnfStyle w:val="100000000000" w:firstRow="1" w:lastRow="0" w:firstColumn="0" w:lastColumn="0" w:oddVBand="0" w:evenVBand="0" w:oddHBand="0" w:evenHBand="0" w:firstRowFirstColumn="0" w:firstRowLastColumn="0" w:lastRowFirstColumn="0" w:lastRowLastColumn="0"/>
        </w:trPr>
        <w:tc>
          <w:tcPr>
            <w:tcW w:w="1417" w:type="dxa"/>
          </w:tcPr>
          <w:p w14:paraId="58EBB6DA" w14:textId="686B20EA" w:rsidR="00D0257D" w:rsidRPr="00BC5F78" w:rsidRDefault="00AA55D9" w:rsidP="006F586C">
            <w:pPr>
              <w:pStyle w:val="Paragraphtext"/>
              <w:spacing w:before="120"/>
              <w:rPr>
                <w:b w:val="0"/>
                <w:bCs/>
              </w:rPr>
            </w:pPr>
            <w:r>
              <w:rPr>
                <w:bCs/>
              </w:rPr>
              <w:t>FSE</w:t>
            </w:r>
          </w:p>
        </w:tc>
        <w:tc>
          <w:tcPr>
            <w:tcW w:w="5387" w:type="dxa"/>
          </w:tcPr>
          <w:p w14:paraId="65D2B0D2" w14:textId="34F19343" w:rsidR="00D0257D" w:rsidRPr="00BC5F78" w:rsidRDefault="00D0257D" w:rsidP="006F586C">
            <w:pPr>
              <w:pStyle w:val="Paragraphtext"/>
              <w:spacing w:before="120"/>
              <w:rPr>
                <w:b w:val="0"/>
                <w:bCs/>
              </w:rPr>
            </w:pPr>
            <w:r w:rsidRPr="00BC5F78">
              <w:rPr>
                <w:bCs/>
              </w:rPr>
              <w:t xml:space="preserve">Quality </w:t>
            </w:r>
            <w:r w:rsidR="00BC5F78" w:rsidRPr="00AA55D9">
              <w:t>a</w:t>
            </w:r>
            <w:r w:rsidRPr="00AA55D9">
              <w:t>ssurance</w:t>
            </w:r>
            <w:r w:rsidRPr="00BC5F78">
              <w:rPr>
                <w:bCs/>
              </w:rPr>
              <w:t xml:space="preserve"> and </w:t>
            </w:r>
            <w:r w:rsidR="00BC5F78" w:rsidRPr="00BC5F78">
              <w:t>c</w:t>
            </w:r>
            <w:r w:rsidRPr="00BC5F78">
              <w:t>ontrol</w:t>
            </w:r>
            <w:r w:rsidRPr="00BC5F78">
              <w:rPr>
                <w:bCs/>
              </w:rPr>
              <w:t xml:space="preserve"> for NMACS</w:t>
            </w:r>
          </w:p>
        </w:tc>
        <w:tc>
          <w:tcPr>
            <w:tcW w:w="1366" w:type="dxa"/>
          </w:tcPr>
          <w:p w14:paraId="5ED64A25" w14:textId="77777777" w:rsidR="00D0257D" w:rsidRPr="00BC5F78" w:rsidRDefault="00D0257D" w:rsidP="006F586C">
            <w:pPr>
              <w:pStyle w:val="Paragraphtext"/>
              <w:spacing w:before="120"/>
              <w:rPr>
                <w:b w:val="0"/>
                <w:bCs/>
              </w:rPr>
            </w:pPr>
            <w:r w:rsidRPr="00BC5F78">
              <w:rPr>
                <w:bCs/>
              </w:rPr>
              <w:t>FSE 10</w:t>
            </w:r>
          </w:p>
        </w:tc>
      </w:tr>
      <w:tr w:rsidR="00D0257D" w:rsidRPr="008A5A23" w14:paraId="021ED3F2" w14:textId="77777777" w:rsidTr="00BC5F78">
        <w:tc>
          <w:tcPr>
            <w:tcW w:w="8170" w:type="dxa"/>
            <w:gridSpan w:val="3"/>
          </w:tcPr>
          <w:p w14:paraId="0DEE1817" w14:textId="54C0AD0A" w:rsidR="00D0257D" w:rsidRPr="008A5A23" w:rsidRDefault="00D0257D" w:rsidP="006F586C">
            <w:pPr>
              <w:pStyle w:val="Paragraphtext"/>
              <w:spacing w:before="120"/>
            </w:pPr>
            <w:r w:rsidRPr="00AE4C71">
              <w:t>Operators</w:t>
            </w:r>
            <w:r w:rsidRPr="008A5A23">
              <w:t xml:space="preserve"> must </w:t>
            </w:r>
            <w:r w:rsidR="00D535A7">
              <w:t xml:space="preserve">establish, </w:t>
            </w:r>
            <w:r w:rsidRPr="008A5A23">
              <w:t xml:space="preserve">implement and maintain quality assurance and quality control measures for </w:t>
            </w:r>
            <w:r w:rsidRPr="00AE4C71">
              <w:t>NMACS</w:t>
            </w:r>
            <w:r w:rsidRPr="008A5A23">
              <w:t>.</w:t>
            </w:r>
          </w:p>
        </w:tc>
      </w:tr>
    </w:tbl>
    <w:p w14:paraId="73B5971E" w14:textId="391C54F6" w:rsidR="00D0257D" w:rsidRPr="008A5A23" w:rsidRDefault="00D0257D" w:rsidP="00CC342C">
      <w:pPr>
        <w:pStyle w:val="NumberedPara"/>
      </w:pPr>
      <w:r w:rsidRPr="008A5A23">
        <w:t xml:space="preserve">An </w:t>
      </w:r>
      <w:r w:rsidRPr="00AE4C71">
        <w:t>operator’s</w:t>
      </w:r>
      <w:r w:rsidRPr="008A5A23">
        <w:t xml:space="preserve"> QMS needs to ensure that all </w:t>
      </w:r>
      <w:r w:rsidRPr="00AE4C71">
        <w:t>NMACS</w:t>
      </w:r>
      <w:r w:rsidRPr="008A5A23">
        <w:t xml:space="preserve"> requirements are incorporated. The QMS should set</w:t>
      </w:r>
      <w:r w:rsidRPr="008A5A23">
        <w:rPr>
          <w:rFonts w:ascii="Cambria Math" w:hAnsi="Cambria Math" w:cs="Cambria Math"/>
        </w:rPr>
        <w:t>‐</w:t>
      </w:r>
      <w:r w:rsidRPr="008A5A23">
        <w:t xml:space="preserve">out the organisation, responsibilities, documentation, controls, and operational activities of the </w:t>
      </w:r>
      <w:r w:rsidRPr="00AE4C71">
        <w:t>NMACS</w:t>
      </w:r>
      <w:r w:rsidRPr="008A5A23">
        <w:t xml:space="preserve"> arrangements. Arrangements for current and historic system parameters should include </w:t>
      </w:r>
      <w:r w:rsidRPr="00AE4C71">
        <w:t>MBA</w:t>
      </w:r>
      <w:r w:rsidRPr="008A5A23">
        <w:t xml:space="preserve"> structures, </w:t>
      </w:r>
      <w:r w:rsidRPr="00AE4C71">
        <w:t>accountancy areas</w:t>
      </w:r>
      <w:r w:rsidRPr="008A5A23">
        <w:t xml:space="preserve"> (where appropriate), </w:t>
      </w:r>
      <w:r w:rsidRPr="00AE4C71">
        <w:t>facility</w:t>
      </w:r>
      <w:r w:rsidRPr="008A5A23">
        <w:t xml:space="preserve"> </w:t>
      </w:r>
      <w:r w:rsidRPr="00AE4C71">
        <w:t>operator</w:t>
      </w:r>
      <w:r w:rsidRPr="008A5A23">
        <w:t xml:space="preserve"> appointments, technical justifications, action levels, performance indicators, investigations, and current and cumulative apparent losses/gains. The QMS should be implemented and maintained by those who are SQEP.</w:t>
      </w:r>
    </w:p>
    <w:p w14:paraId="1873608D" w14:textId="77777777" w:rsidR="00D0257D" w:rsidRPr="008A5A23" w:rsidRDefault="00D0257D" w:rsidP="00CC342C">
      <w:pPr>
        <w:pStyle w:val="NumberedPara"/>
      </w:pPr>
      <w:r w:rsidRPr="008A5A23">
        <w:t xml:space="preserve"> Good practice is to: </w:t>
      </w:r>
    </w:p>
    <w:p w14:paraId="1D4BB500" w14:textId="77777777" w:rsidR="00D0257D" w:rsidRPr="008A5A23" w:rsidRDefault="00D0257D" w:rsidP="000E014B">
      <w:pPr>
        <w:pStyle w:val="NumList2"/>
        <w:numPr>
          <w:ilvl w:val="1"/>
          <w:numId w:val="64"/>
        </w:numPr>
        <w:ind w:left="1276"/>
      </w:pPr>
      <w:r w:rsidRPr="008A5A23">
        <w:t xml:space="preserve">standardise </w:t>
      </w:r>
      <w:r w:rsidRPr="00AE4C71">
        <w:t>NMACS</w:t>
      </w:r>
      <w:r w:rsidRPr="008A5A23">
        <w:t xml:space="preserve"> arrangements and procedures across the site. </w:t>
      </w:r>
    </w:p>
    <w:p w14:paraId="7C6B882E" w14:textId="77777777" w:rsidR="00D0257D" w:rsidRPr="008A5A23" w:rsidRDefault="00D0257D" w:rsidP="00BC5F78">
      <w:pPr>
        <w:pStyle w:val="NumList2"/>
      </w:pPr>
      <w:r w:rsidRPr="008A5A23">
        <w:t xml:space="preserve">have a clear and concise statement of how </w:t>
      </w:r>
      <w:r w:rsidRPr="00AE4C71">
        <w:t>NMACS</w:t>
      </w:r>
      <w:r w:rsidRPr="008A5A23">
        <w:t xml:space="preserve"> requirements are implemented.</w:t>
      </w:r>
    </w:p>
    <w:p w14:paraId="44543BFB" w14:textId="77777777" w:rsidR="00D0257D" w:rsidRPr="008A5A23" w:rsidRDefault="00D0257D" w:rsidP="00BC5F78">
      <w:pPr>
        <w:pStyle w:val="NumList2"/>
      </w:pPr>
      <w:r w:rsidRPr="008A5A23">
        <w:t>pursue continuous improvement and adoption of better practice.</w:t>
      </w:r>
    </w:p>
    <w:p w14:paraId="6E8DDBFB" w14:textId="77777777" w:rsidR="00D0257D" w:rsidRPr="008A5A23" w:rsidRDefault="00D0257D" w:rsidP="00BC5F78">
      <w:pPr>
        <w:pStyle w:val="NumList2"/>
      </w:pPr>
      <w:r w:rsidRPr="008A5A23">
        <w:t xml:space="preserve">have an </w:t>
      </w:r>
      <w:r w:rsidRPr="00AE4C71">
        <w:t>NMACS</w:t>
      </w:r>
      <w:r w:rsidRPr="008A5A23">
        <w:t xml:space="preserve"> testing and comparison regime for important locations.</w:t>
      </w:r>
    </w:p>
    <w:p w14:paraId="533D172E" w14:textId="20C51419" w:rsidR="00D0257D" w:rsidRPr="008A5A23" w:rsidRDefault="00D0257D" w:rsidP="00BC5F78">
      <w:pPr>
        <w:pStyle w:val="NumList2"/>
      </w:pPr>
      <w:r w:rsidRPr="008A5A23">
        <w:t xml:space="preserve">have an overall records management system compliant with or equivalent to ISO 15489-1:2016 </w:t>
      </w:r>
      <w:sdt>
        <w:sdtPr>
          <w:id w:val="1232356766"/>
          <w:citation/>
        </w:sdtPr>
        <w:sdtEndPr/>
        <w:sdtContent>
          <w:r w:rsidRPr="008A5A23">
            <w:fldChar w:fldCharType="begin"/>
          </w:r>
          <w:r w:rsidR="003815D5">
            <w:instrText xml:space="preserve">CITATION ISO16 \l 2057 </w:instrText>
          </w:r>
          <w:r w:rsidRPr="008A5A23">
            <w:fldChar w:fldCharType="separate"/>
          </w:r>
          <w:r w:rsidR="003815D5" w:rsidRPr="003815D5">
            <w:rPr>
              <w:noProof/>
            </w:rPr>
            <w:t>[35]</w:t>
          </w:r>
          <w:r w:rsidRPr="008A5A23">
            <w:fldChar w:fldCharType="end"/>
          </w:r>
        </w:sdtContent>
      </w:sdt>
      <w:r w:rsidRPr="008A5A23">
        <w:t>.</w:t>
      </w:r>
    </w:p>
    <w:p w14:paraId="69AF283C" w14:textId="77777777" w:rsidR="00D0257D" w:rsidRPr="008A5A23" w:rsidRDefault="00D0257D" w:rsidP="00BC5F78">
      <w:pPr>
        <w:pStyle w:val="NumList2"/>
      </w:pPr>
      <w:r w:rsidRPr="008A5A23">
        <w:t xml:space="preserve">ensure that the authoritative QNM inventory for the site is the </w:t>
      </w:r>
      <w:r w:rsidRPr="00AE4C71">
        <w:t>NMACS</w:t>
      </w:r>
      <w:r w:rsidRPr="008A5A23">
        <w:t xml:space="preserve"> inventory (i.e., all QNM inventory (mass) information, for whatever purpose, is derived from that held in the </w:t>
      </w:r>
      <w:r w:rsidRPr="00AE4C71">
        <w:t>NMACS</w:t>
      </w:r>
      <w:r w:rsidRPr="008A5A23">
        <w:t xml:space="preserve"> system).</w:t>
      </w:r>
    </w:p>
    <w:p w14:paraId="57D9EC61" w14:textId="77777777" w:rsidR="00BC5F78" w:rsidRDefault="00BC5F78" w:rsidP="00D0257D">
      <w:pPr>
        <w:pStyle w:val="Heading3"/>
        <w:sectPr w:rsidR="00BC5F78" w:rsidSect="00D0257D">
          <w:pgSz w:w="11906" w:h="16838"/>
          <w:pgMar w:top="1440" w:right="1440" w:bottom="1440" w:left="1440" w:header="708" w:footer="708" w:gutter="0"/>
          <w:cols w:space="708"/>
          <w:docGrid w:linePitch="360"/>
        </w:sectPr>
      </w:pPr>
    </w:p>
    <w:p w14:paraId="7FA76E8B" w14:textId="6E400052" w:rsidR="00D0257D" w:rsidRPr="008A5A23" w:rsidRDefault="00D0257D" w:rsidP="00D0257D">
      <w:pPr>
        <w:pStyle w:val="Heading3"/>
      </w:pPr>
      <w:r w:rsidRPr="008A5A23">
        <w:lastRenderedPageBreak/>
        <w:t xml:space="preserve">MACE 10.1 – </w:t>
      </w:r>
      <w:r w:rsidRPr="00AE4C71">
        <w:t>NMACS</w:t>
      </w:r>
      <w:r w:rsidRPr="008A5A23">
        <w:t xml:space="preserve"> </w:t>
      </w:r>
      <w:r w:rsidR="00BC5F78">
        <w:t>p</w:t>
      </w:r>
      <w:r w:rsidRPr="008A5A23">
        <w:t xml:space="preserve">erformance </w:t>
      </w:r>
      <w:r w:rsidR="00BC5F78">
        <w:t>m</w:t>
      </w:r>
      <w:r w:rsidRPr="008A5A23">
        <w:t>easures</w:t>
      </w:r>
    </w:p>
    <w:tbl>
      <w:tblPr>
        <w:tblStyle w:val="ONRTable1"/>
        <w:tblW w:w="0" w:type="auto"/>
        <w:tblInd w:w="851" w:type="dxa"/>
        <w:tblLook w:val="04A0" w:firstRow="1" w:lastRow="0" w:firstColumn="1" w:lastColumn="0" w:noHBand="0" w:noVBand="1"/>
      </w:tblPr>
      <w:tblGrid>
        <w:gridCol w:w="3544"/>
        <w:gridCol w:w="2976"/>
        <w:gridCol w:w="1655"/>
      </w:tblGrid>
      <w:tr w:rsidR="00BC5F78" w:rsidRPr="00BC5F78" w14:paraId="52A1CC18" w14:textId="77777777" w:rsidTr="00BC5F78">
        <w:trPr>
          <w:cnfStyle w:val="100000000000" w:firstRow="1" w:lastRow="0" w:firstColumn="0" w:lastColumn="0" w:oddVBand="0" w:evenVBand="0" w:oddHBand="0" w:evenHBand="0" w:firstRowFirstColumn="0" w:firstRowLastColumn="0" w:lastRowFirstColumn="0" w:lastRowLastColumn="0"/>
        </w:trPr>
        <w:tc>
          <w:tcPr>
            <w:tcW w:w="3544" w:type="dxa"/>
          </w:tcPr>
          <w:p w14:paraId="5548C826" w14:textId="6CC0F204" w:rsidR="00D0257D" w:rsidRPr="00BC5F78" w:rsidRDefault="00D0257D" w:rsidP="006F586C">
            <w:pPr>
              <w:pStyle w:val="Paragraphtext"/>
              <w:spacing w:before="120"/>
            </w:pPr>
            <w:r w:rsidRPr="00BC5F78">
              <w:t xml:space="preserve">FSE 10 – Quality </w:t>
            </w:r>
            <w:r w:rsidR="00BC5F78" w:rsidRPr="00BC5F78">
              <w:t>a</w:t>
            </w:r>
            <w:r w:rsidRPr="00BC5F78">
              <w:t xml:space="preserve">ssurance and </w:t>
            </w:r>
            <w:r w:rsidR="00BC5F78" w:rsidRPr="00BC5F78">
              <w:t>c</w:t>
            </w:r>
            <w:r w:rsidRPr="00BC5F78">
              <w:t>ontrol for NMACS</w:t>
            </w:r>
          </w:p>
        </w:tc>
        <w:tc>
          <w:tcPr>
            <w:tcW w:w="2976" w:type="dxa"/>
          </w:tcPr>
          <w:p w14:paraId="64334B2B" w14:textId="6BF6DBA7" w:rsidR="00D0257D" w:rsidRPr="00BC5F78" w:rsidRDefault="00D0257D" w:rsidP="006F586C">
            <w:pPr>
              <w:pStyle w:val="Paragraphtext"/>
              <w:spacing w:before="120"/>
            </w:pPr>
            <w:r w:rsidRPr="00BC5F78">
              <w:t xml:space="preserve">NMACS </w:t>
            </w:r>
            <w:r w:rsidR="00BC5F78" w:rsidRPr="00BC5F78">
              <w:t>p</w:t>
            </w:r>
            <w:r w:rsidRPr="00BC5F78">
              <w:t xml:space="preserve">erformance </w:t>
            </w:r>
            <w:r w:rsidR="00BC5F78" w:rsidRPr="00BC5F78">
              <w:t>m</w:t>
            </w:r>
            <w:r w:rsidRPr="00BC5F78">
              <w:t>easures</w:t>
            </w:r>
          </w:p>
        </w:tc>
        <w:tc>
          <w:tcPr>
            <w:tcW w:w="1655" w:type="dxa"/>
          </w:tcPr>
          <w:p w14:paraId="1ED7AA02" w14:textId="77777777" w:rsidR="00D0257D" w:rsidRPr="00BC5F78" w:rsidRDefault="00D0257D" w:rsidP="006F586C">
            <w:pPr>
              <w:pStyle w:val="Paragraphtext"/>
              <w:tabs>
                <w:tab w:val="left" w:pos="2113"/>
              </w:tabs>
              <w:spacing w:before="120"/>
            </w:pPr>
            <w:r w:rsidRPr="00BC5F78">
              <w:t>MACE 10.1</w:t>
            </w:r>
          </w:p>
        </w:tc>
      </w:tr>
      <w:tr w:rsidR="00D0257D" w:rsidRPr="008A5A23" w14:paraId="68510544" w14:textId="77777777" w:rsidTr="00BC5F78">
        <w:tc>
          <w:tcPr>
            <w:tcW w:w="8175" w:type="dxa"/>
            <w:gridSpan w:val="3"/>
          </w:tcPr>
          <w:p w14:paraId="241F857E" w14:textId="77777777" w:rsidR="00D0257D" w:rsidRPr="008A5A23" w:rsidRDefault="00D0257D" w:rsidP="006F586C">
            <w:pPr>
              <w:pStyle w:val="Paragraphtext"/>
              <w:spacing w:before="120"/>
              <w:rPr>
                <w:bCs/>
              </w:rPr>
            </w:pPr>
            <w:r w:rsidRPr="00AE4C71">
              <w:rPr>
                <w:bCs/>
              </w:rPr>
              <w:t>Operators</w:t>
            </w:r>
            <w:r w:rsidRPr="008A5A23">
              <w:rPr>
                <w:bCs/>
              </w:rPr>
              <w:t xml:space="preserve"> should ensure that the appropriate arrangements are in place to ensure that </w:t>
            </w:r>
            <w:r w:rsidRPr="00AE4C71">
              <w:rPr>
                <w:bCs/>
              </w:rPr>
              <w:t>NMACS</w:t>
            </w:r>
            <w:r w:rsidRPr="008A5A23">
              <w:rPr>
                <w:bCs/>
              </w:rPr>
              <w:t xml:space="preserve"> performance is monitored and reviewed.</w:t>
            </w:r>
          </w:p>
        </w:tc>
      </w:tr>
    </w:tbl>
    <w:p w14:paraId="07440162" w14:textId="24D8586E" w:rsidR="00D0257D" w:rsidRPr="008A5A23" w:rsidRDefault="00D0257D" w:rsidP="00CC342C">
      <w:pPr>
        <w:pStyle w:val="NumberedPara"/>
      </w:pPr>
      <w:r w:rsidRPr="008A5A23">
        <w:t xml:space="preserve">Monitoring and review of </w:t>
      </w:r>
      <w:r w:rsidRPr="00AE4C71">
        <w:t>NMACS</w:t>
      </w:r>
      <w:r w:rsidRPr="008A5A23">
        <w:t xml:space="preserve"> performance should include effectiveness of meeting </w:t>
      </w:r>
      <w:r w:rsidRPr="00AE4C71">
        <w:t>NMACS</w:t>
      </w:r>
      <w:r w:rsidRPr="008A5A23">
        <w:t xml:space="preserve"> requirements and identifying trends. </w:t>
      </w:r>
      <w:r w:rsidR="00BC5F78">
        <w:br/>
      </w:r>
      <w:r w:rsidRPr="008A5A23">
        <w:t xml:space="preserve">Performance metrics will be tailored to local conditions but should include information on: </w:t>
      </w:r>
    </w:p>
    <w:p w14:paraId="56F5D3DB" w14:textId="77777777" w:rsidR="00D0257D" w:rsidRPr="008A5A23" w:rsidRDefault="00D0257D" w:rsidP="000E014B">
      <w:pPr>
        <w:pStyle w:val="NumList2"/>
        <w:numPr>
          <w:ilvl w:val="1"/>
          <w:numId w:val="65"/>
        </w:numPr>
        <w:ind w:left="1276"/>
      </w:pPr>
      <w:r w:rsidRPr="008A5A23">
        <w:t>QNM control of movements, measurements, and inventory.</w:t>
      </w:r>
    </w:p>
    <w:p w14:paraId="2FCD6ECC" w14:textId="77777777" w:rsidR="00D0257D" w:rsidRPr="008A5A23" w:rsidRDefault="00D0257D" w:rsidP="000E014B">
      <w:pPr>
        <w:pStyle w:val="NumList2"/>
        <w:numPr>
          <w:ilvl w:val="1"/>
          <w:numId w:val="65"/>
        </w:numPr>
        <w:ind w:left="1276"/>
      </w:pPr>
      <w:r w:rsidRPr="00AE4C71">
        <w:t>nuclear material accountancy</w:t>
      </w:r>
      <w:r w:rsidRPr="008A5A23">
        <w:t xml:space="preserve"> accuracy and timeliness. </w:t>
      </w:r>
    </w:p>
    <w:p w14:paraId="772053B5" w14:textId="01E2C453" w:rsidR="00D0257D" w:rsidRPr="008A5A23" w:rsidRDefault="00D0257D" w:rsidP="000E014B">
      <w:pPr>
        <w:pStyle w:val="NumList2"/>
        <w:numPr>
          <w:ilvl w:val="1"/>
          <w:numId w:val="65"/>
        </w:numPr>
        <w:ind w:left="1276"/>
      </w:pPr>
      <w:r w:rsidRPr="00AE4C71">
        <w:t>anomalies</w:t>
      </w:r>
      <w:r w:rsidRPr="008A5A23">
        <w:t xml:space="preserve">; their investigation, </w:t>
      </w:r>
      <w:r w:rsidRPr="00AE4C71">
        <w:t>corrective action</w:t>
      </w:r>
      <w:r w:rsidRPr="008A5A23">
        <w:t xml:space="preserve">, and LFE. </w:t>
      </w:r>
    </w:p>
    <w:p w14:paraId="2E385186" w14:textId="77777777" w:rsidR="00D0257D" w:rsidRPr="008A5A23" w:rsidRDefault="00D0257D" w:rsidP="000E014B">
      <w:pPr>
        <w:pStyle w:val="NumList2"/>
        <w:numPr>
          <w:ilvl w:val="1"/>
          <w:numId w:val="65"/>
        </w:numPr>
        <w:ind w:left="1276"/>
      </w:pPr>
      <w:r w:rsidRPr="008A5A23">
        <w:t xml:space="preserve">human performance in conduct of operations to reduce intrinsic risk of human errors. </w:t>
      </w:r>
    </w:p>
    <w:p w14:paraId="419C4471" w14:textId="77777777" w:rsidR="00D0257D" w:rsidRPr="008A5A23" w:rsidRDefault="00D0257D" w:rsidP="000E014B">
      <w:pPr>
        <w:pStyle w:val="NumList2"/>
        <w:numPr>
          <w:ilvl w:val="1"/>
          <w:numId w:val="65"/>
        </w:numPr>
        <w:ind w:left="1276"/>
      </w:pPr>
      <w:r w:rsidRPr="00AE4C71">
        <w:t>NMACS</w:t>
      </w:r>
      <w:r w:rsidRPr="008A5A23">
        <w:t xml:space="preserve"> compliance, assurance, and responsiveness</w:t>
      </w:r>
    </w:p>
    <w:p w14:paraId="22FA76D3" w14:textId="77777777" w:rsidR="00D0257D" w:rsidRPr="008A5A23" w:rsidRDefault="00D0257D" w:rsidP="000E014B">
      <w:pPr>
        <w:pStyle w:val="NumList2"/>
        <w:numPr>
          <w:ilvl w:val="1"/>
          <w:numId w:val="65"/>
        </w:numPr>
        <w:ind w:left="1276"/>
      </w:pPr>
      <w:r w:rsidRPr="00AE4C71">
        <w:t>NMACS</w:t>
      </w:r>
      <w:r w:rsidRPr="008A5A23">
        <w:t xml:space="preserve"> competence, culture, and regulatory confidence.</w:t>
      </w:r>
    </w:p>
    <w:p w14:paraId="7DAD32F9" w14:textId="77777777" w:rsidR="00D0257D" w:rsidRPr="008A5A23" w:rsidRDefault="00D0257D" w:rsidP="00CC342C">
      <w:pPr>
        <w:pStyle w:val="NumberedPara"/>
      </w:pPr>
      <w:r w:rsidRPr="008A5A23">
        <w:t xml:space="preserve">Review of the </w:t>
      </w:r>
      <w:r w:rsidRPr="00AE4C71">
        <w:t>NMACS</w:t>
      </w:r>
      <w:r w:rsidRPr="008A5A23">
        <w:t xml:space="preserve"> processes helps ensure performance is maintained and, where necessary, improved. Such review includes assessment of system effectiveness, mitigating weaknesses and risks, self</w:t>
      </w:r>
      <w:r w:rsidRPr="008A5A23">
        <w:rPr>
          <w:rFonts w:ascii="Cambria Math" w:hAnsi="Cambria Math" w:cs="Cambria Math"/>
        </w:rPr>
        <w:t>‐</w:t>
      </w:r>
      <w:r w:rsidRPr="008A5A23">
        <w:t>verification, measures of performance/quality and communication with regulators on deficiencies.</w:t>
      </w:r>
    </w:p>
    <w:p w14:paraId="78896EBE" w14:textId="0EC256AD" w:rsidR="00D0257D" w:rsidRPr="008A5A23" w:rsidRDefault="00D0257D" w:rsidP="00D0257D">
      <w:pPr>
        <w:pStyle w:val="Heading3"/>
      </w:pPr>
      <w:r w:rsidRPr="008A5A23">
        <w:t xml:space="preserve">MACE 10.2 – Quality </w:t>
      </w:r>
      <w:r w:rsidR="00BC5F78">
        <w:t>a</w:t>
      </w:r>
      <w:r w:rsidRPr="008A5A23">
        <w:t xml:space="preserve">ssurance and </w:t>
      </w:r>
      <w:r w:rsidR="00BC5F78">
        <w:t>c</w:t>
      </w:r>
      <w:r w:rsidRPr="008A5A23">
        <w:t xml:space="preserve">ontrol </w:t>
      </w:r>
      <w:r w:rsidR="00BC5F78">
        <w:t>m</w:t>
      </w:r>
      <w:r w:rsidRPr="008A5A23">
        <w:t>easures</w:t>
      </w:r>
    </w:p>
    <w:tbl>
      <w:tblPr>
        <w:tblStyle w:val="ONRTable1"/>
        <w:tblW w:w="0" w:type="auto"/>
        <w:tblInd w:w="851" w:type="dxa"/>
        <w:tblLook w:val="04A0" w:firstRow="1" w:lastRow="0" w:firstColumn="1" w:lastColumn="0" w:noHBand="0" w:noVBand="1"/>
      </w:tblPr>
      <w:tblGrid>
        <w:gridCol w:w="3402"/>
        <w:gridCol w:w="2977"/>
        <w:gridCol w:w="1796"/>
      </w:tblGrid>
      <w:tr w:rsidR="00BC5F78" w:rsidRPr="00BC5F78" w14:paraId="2AEC17E4" w14:textId="77777777" w:rsidTr="00BC5F78">
        <w:trPr>
          <w:cnfStyle w:val="100000000000" w:firstRow="1" w:lastRow="0" w:firstColumn="0" w:lastColumn="0" w:oddVBand="0" w:evenVBand="0" w:oddHBand="0" w:evenHBand="0" w:firstRowFirstColumn="0" w:firstRowLastColumn="0" w:lastRowFirstColumn="0" w:lastRowLastColumn="0"/>
        </w:trPr>
        <w:tc>
          <w:tcPr>
            <w:tcW w:w="3402" w:type="dxa"/>
          </w:tcPr>
          <w:p w14:paraId="4B6A6BA1" w14:textId="7677E9AC" w:rsidR="00D0257D" w:rsidRPr="00BC5F78" w:rsidRDefault="00D0257D" w:rsidP="006F586C">
            <w:pPr>
              <w:pStyle w:val="Paragraphtext"/>
              <w:spacing w:before="120"/>
            </w:pPr>
            <w:r w:rsidRPr="00BC5F78">
              <w:t xml:space="preserve">FSE 10 – Quality </w:t>
            </w:r>
            <w:r w:rsidR="00BC5F78" w:rsidRPr="00BC5F78">
              <w:t>a</w:t>
            </w:r>
            <w:r w:rsidRPr="00BC5F78">
              <w:t xml:space="preserve">ssurance and </w:t>
            </w:r>
            <w:r w:rsidR="00BC5F78" w:rsidRPr="00BC5F78">
              <w:t>c</w:t>
            </w:r>
            <w:r w:rsidRPr="00BC5F78">
              <w:t>ontrol for NMACS</w:t>
            </w:r>
          </w:p>
        </w:tc>
        <w:tc>
          <w:tcPr>
            <w:tcW w:w="2977" w:type="dxa"/>
          </w:tcPr>
          <w:p w14:paraId="4CAFDC06" w14:textId="3FDDF208" w:rsidR="00D0257D" w:rsidRPr="00BC5F78" w:rsidRDefault="00D0257D" w:rsidP="006F586C">
            <w:pPr>
              <w:pStyle w:val="Paragraphtext"/>
              <w:spacing w:before="120"/>
            </w:pPr>
            <w:r w:rsidRPr="00BC5F78">
              <w:t xml:space="preserve">Quality </w:t>
            </w:r>
            <w:r w:rsidR="00BC5F78" w:rsidRPr="00BC5F78">
              <w:t>a</w:t>
            </w:r>
            <w:r w:rsidRPr="00BC5F78">
              <w:t xml:space="preserve">ssurance and </w:t>
            </w:r>
            <w:r w:rsidR="00BC5F78" w:rsidRPr="00BC5F78">
              <w:t>c</w:t>
            </w:r>
            <w:r w:rsidRPr="00BC5F78">
              <w:t xml:space="preserve">ontrol </w:t>
            </w:r>
            <w:r w:rsidR="00BC5F78" w:rsidRPr="00BC5F78">
              <w:t>m</w:t>
            </w:r>
            <w:r w:rsidRPr="00BC5F78">
              <w:t>easures</w:t>
            </w:r>
          </w:p>
        </w:tc>
        <w:tc>
          <w:tcPr>
            <w:tcW w:w="1796" w:type="dxa"/>
          </w:tcPr>
          <w:p w14:paraId="1198B889" w14:textId="77777777" w:rsidR="00D0257D" w:rsidRPr="00BC5F78" w:rsidRDefault="00D0257D" w:rsidP="006F586C">
            <w:pPr>
              <w:pStyle w:val="Paragraphtext"/>
              <w:tabs>
                <w:tab w:val="left" w:pos="2113"/>
              </w:tabs>
              <w:spacing w:before="120"/>
            </w:pPr>
            <w:r w:rsidRPr="00BC5F78">
              <w:t>MACE 10.2</w:t>
            </w:r>
          </w:p>
        </w:tc>
      </w:tr>
      <w:tr w:rsidR="00D0257D" w:rsidRPr="008A5A23" w14:paraId="1F73D190" w14:textId="77777777" w:rsidTr="00BC5F78">
        <w:tc>
          <w:tcPr>
            <w:tcW w:w="8175" w:type="dxa"/>
            <w:gridSpan w:val="3"/>
          </w:tcPr>
          <w:p w14:paraId="3E5D618A" w14:textId="77777777" w:rsidR="00D0257D" w:rsidRPr="008A5A23" w:rsidRDefault="00D0257D" w:rsidP="006F586C">
            <w:pPr>
              <w:pStyle w:val="Paragraphtext"/>
              <w:spacing w:before="120"/>
              <w:rPr>
                <w:bCs/>
              </w:rPr>
            </w:pPr>
            <w:r w:rsidRPr="00AE4C71">
              <w:rPr>
                <w:bCs/>
              </w:rPr>
              <w:t>Operators</w:t>
            </w:r>
            <w:r w:rsidRPr="008A5A23">
              <w:rPr>
                <w:bCs/>
              </w:rPr>
              <w:t xml:space="preserve"> should ensure that key </w:t>
            </w:r>
            <w:r w:rsidRPr="00AE4C71">
              <w:rPr>
                <w:bCs/>
              </w:rPr>
              <w:t>NMACS</w:t>
            </w:r>
            <w:r w:rsidRPr="008A5A23">
              <w:rPr>
                <w:bCs/>
              </w:rPr>
              <w:t xml:space="preserve"> tasks incorporate quality assurance and quality control measures.</w:t>
            </w:r>
          </w:p>
        </w:tc>
      </w:tr>
    </w:tbl>
    <w:p w14:paraId="393B4067" w14:textId="77777777" w:rsidR="00D0257D" w:rsidRPr="008A5A23" w:rsidRDefault="00D0257D" w:rsidP="00CC342C">
      <w:pPr>
        <w:pStyle w:val="NumberedPara"/>
      </w:pPr>
      <w:r w:rsidRPr="008A5A23">
        <w:t>Automation of data handling should be implemented where possible and effective. Peer review and other quality control measures to ascertain the accuracy of data should be documented and implemented where needed.</w:t>
      </w:r>
    </w:p>
    <w:p w14:paraId="601F0C0A" w14:textId="77777777" w:rsidR="00BC5F78" w:rsidRDefault="00BC5F78" w:rsidP="00CC342C">
      <w:pPr>
        <w:pStyle w:val="NumberedPara"/>
        <w:sectPr w:rsidR="00BC5F78" w:rsidSect="00D0257D">
          <w:pgSz w:w="11906" w:h="16838"/>
          <w:pgMar w:top="1440" w:right="1440" w:bottom="1440" w:left="1440" w:header="708" w:footer="708" w:gutter="0"/>
          <w:cols w:space="708"/>
          <w:docGrid w:linePitch="360"/>
        </w:sectPr>
      </w:pPr>
    </w:p>
    <w:p w14:paraId="31228703" w14:textId="77777777" w:rsidR="00D0257D" w:rsidRPr="008A5A23" w:rsidRDefault="00D0257D" w:rsidP="00CC342C">
      <w:pPr>
        <w:pStyle w:val="NumberedPara"/>
      </w:pPr>
      <w:r w:rsidRPr="008A5A23">
        <w:lastRenderedPageBreak/>
        <w:t xml:space="preserve">Arrangements should be in place detailing the methodology used to calculate performance indicators along with criteria defining poor performance from the results. </w:t>
      </w:r>
      <w:r w:rsidRPr="00AE4C71">
        <w:t>Operators</w:t>
      </w:r>
      <w:r w:rsidRPr="008A5A23">
        <w:t xml:space="preserve"> should take action to improve poor performance and retain records of historic performance. Examples of relevant indicators may include: </w:t>
      </w:r>
    </w:p>
    <w:p w14:paraId="14A23E88" w14:textId="77777777" w:rsidR="00D0257D" w:rsidRPr="008A5A23" w:rsidRDefault="00D0257D" w:rsidP="000E014B">
      <w:pPr>
        <w:pStyle w:val="NumList2"/>
        <w:numPr>
          <w:ilvl w:val="1"/>
          <w:numId w:val="66"/>
        </w:numPr>
        <w:ind w:left="1276"/>
      </w:pPr>
      <w:r w:rsidRPr="00AE4C71">
        <w:t>ID</w:t>
      </w:r>
      <w:r w:rsidRPr="008A5A23">
        <w:t xml:space="preserve"> figures.</w:t>
      </w:r>
    </w:p>
    <w:p w14:paraId="2F45A2FA" w14:textId="77777777" w:rsidR="00D0257D" w:rsidRPr="008A5A23" w:rsidRDefault="00D0257D" w:rsidP="000E014B">
      <w:pPr>
        <w:pStyle w:val="NumList2"/>
        <w:numPr>
          <w:ilvl w:val="1"/>
          <w:numId w:val="66"/>
        </w:numPr>
        <w:ind w:left="1276"/>
      </w:pPr>
      <w:r w:rsidRPr="008A5A23">
        <w:t xml:space="preserve">Number of </w:t>
      </w:r>
      <w:r w:rsidRPr="00AE4C71">
        <w:t>NMACS</w:t>
      </w:r>
      <w:r w:rsidRPr="008A5A23">
        <w:t xml:space="preserve"> </w:t>
      </w:r>
      <w:r w:rsidRPr="00AE4C71">
        <w:t>anomalies</w:t>
      </w:r>
      <w:r w:rsidRPr="008A5A23">
        <w:t>.</w:t>
      </w:r>
    </w:p>
    <w:p w14:paraId="1D8A13CF" w14:textId="77777777" w:rsidR="00D0257D" w:rsidRPr="008A5A23" w:rsidRDefault="00D0257D" w:rsidP="000E014B">
      <w:pPr>
        <w:pStyle w:val="NumList2"/>
        <w:numPr>
          <w:ilvl w:val="1"/>
          <w:numId w:val="66"/>
        </w:numPr>
        <w:ind w:left="1276"/>
      </w:pPr>
      <w:r w:rsidRPr="008A5A23">
        <w:t xml:space="preserve">Number of regulatory comments arising from </w:t>
      </w:r>
      <w:r w:rsidRPr="00AE4C71">
        <w:t>NMACS</w:t>
      </w:r>
      <w:r w:rsidRPr="008A5A23">
        <w:t xml:space="preserve"> reporting and inspections.</w:t>
      </w:r>
    </w:p>
    <w:p w14:paraId="5526AE83" w14:textId="77777777" w:rsidR="00D0257D" w:rsidRPr="008A5A23" w:rsidRDefault="00D0257D" w:rsidP="00CC342C">
      <w:pPr>
        <w:pStyle w:val="NumberedPara"/>
      </w:pPr>
      <w:r w:rsidRPr="008A5A23">
        <w:t xml:space="preserve">An internal assessment programme should be in place that covers key </w:t>
      </w:r>
      <w:r w:rsidRPr="00AE4C71">
        <w:t>NMACS</w:t>
      </w:r>
      <w:r w:rsidRPr="008A5A23">
        <w:t xml:space="preserve"> tasks. It should include a schedule and identify the individuals responsible for carrying out audits and the audit criteria to use. Records of the internal audits should be kept, and issues identified during </w:t>
      </w:r>
      <w:r w:rsidRPr="00AE4C71">
        <w:t>NMACS</w:t>
      </w:r>
      <w:r w:rsidRPr="008A5A23">
        <w:t xml:space="preserve"> audits should be managed appropriately. </w:t>
      </w:r>
    </w:p>
    <w:p w14:paraId="4801A7EA" w14:textId="77777777" w:rsidR="00D0257D" w:rsidRPr="008A5A23" w:rsidRDefault="00D0257D" w:rsidP="00D0257D"/>
    <w:p w14:paraId="02938B10" w14:textId="77777777" w:rsidR="00D0257D" w:rsidRPr="008A5A23" w:rsidRDefault="00D0257D" w:rsidP="00D0257D">
      <w:pPr>
        <w:sectPr w:rsidR="00D0257D" w:rsidRPr="008A5A23" w:rsidSect="00D0257D">
          <w:pgSz w:w="11906" w:h="16838"/>
          <w:pgMar w:top="1440" w:right="1440" w:bottom="1440" w:left="1440" w:header="708" w:footer="708" w:gutter="0"/>
          <w:cols w:space="708"/>
          <w:docGrid w:linePitch="360"/>
        </w:sectPr>
      </w:pPr>
    </w:p>
    <w:p w14:paraId="590F47B7" w14:textId="410942CD" w:rsidR="0040021E" w:rsidRPr="008A5A23" w:rsidRDefault="0040021E" w:rsidP="0040021E">
      <w:pPr>
        <w:pStyle w:val="Heading1"/>
        <w:numPr>
          <w:ilvl w:val="0"/>
          <w:numId w:val="0"/>
        </w:numPr>
        <w:ind w:left="851" w:hanging="851"/>
      </w:pPr>
      <w:bookmarkStart w:id="50" w:name="_Toc94860809"/>
      <w:bookmarkStart w:id="51" w:name="_Toc94860804"/>
      <w:bookmarkStart w:id="52" w:name="_Toc236043945"/>
      <w:r>
        <w:lastRenderedPageBreak/>
        <w:t xml:space="preserve">Appendix A – </w:t>
      </w:r>
      <w:r w:rsidRPr="008A5A23">
        <w:t>FSE</w:t>
      </w:r>
      <w:r>
        <w:t xml:space="preserve"> </w:t>
      </w:r>
      <w:r w:rsidRPr="008A5A23">
        <w:t xml:space="preserve">and MACE </w:t>
      </w:r>
      <w:r>
        <w:t>l</w:t>
      </w:r>
      <w:r w:rsidRPr="008A5A23">
        <w:t>ist</w:t>
      </w:r>
      <w:bookmarkEnd w:id="50"/>
      <w:bookmarkEnd w:id="52"/>
    </w:p>
    <w:p w14:paraId="3A3F1EF5" w14:textId="77777777" w:rsidR="0040021E" w:rsidRPr="0040021E" w:rsidRDefault="0040021E" w:rsidP="0040021E">
      <w:pPr>
        <w:rPr>
          <w:b/>
          <w:bCs/>
        </w:rPr>
      </w:pPr>
      <w:bookmarkStart w:id="53" w:name="_Toc93571721"/>
      <w:r w:rsidRPr="0040021E">
        <w:rPr>
          <w:b/>
          <w:bCs/>
        </w:rPr>
        <w:t xml:space="preserve">FSE 1 – Leadership and </w:t>
      </w:r>
      <w:r>
        <w:rPr>
          <w:b/>
          <w:bCs/>
        </w:rPr>
        <w:t>m</w:t>
      </w:r>
      <w:r w:rsidRPr="0040021E">
        <w:rPr>
          <w:b/>
          <w:bCs/>
        </w:rPr>
        <w:t>anagement for NMACS</w:t>
      </w:r>
      <w:bookmarkEnd w:id="53"/>
    </w:p>
    <w:tbl>
      <w:tblPr>
        <w:tblStyle w:val="ONRTable1"/>
        <w:tblW w:w="5000" w:type="pct"/>
        <w:tblInd w:w="5" w:type="dxa"/>
        <w:tblLook w:val="04A0" w:firstRow="1" w:lastRow="0" w:firstColumn="1" w:lastColumn="0" w:noHBand="0" w:noVBand="1"/>
      </w:tblPr>
      <w:tblGrid>
        <w:gridCol w:w="3017"/>
        <w:gridCol w:w="3016"/>
        <w:gridCol w:w="2993"/>
      </w:tblGrid>
      <w:tr w:rsidR="0040021E" w:rsidRPr="00BC5F78" w14:paraId="47628DCD" w14:textId="77777777" w:rsidTr="00F14A66">
        <w:trPr>
          <w:cnfStyle w:val="100000000000" w:firstRow="1" w:lastRow="0" w:firstColumn="0" w:lastColumn="0" w:oddVBand="0" w:evenVBand="0" w:oddHBand="0" w:evenHBand="0" w:firstRowFirstColumn="0" w:firstRowLastColumn="0" w:lastRowFirstColumn="0" w:lastRowLastColumn="0"/>
        </w:trPr>
        <w:tc>
          <w:tcPr>
            <w:tcW w:w="1671" w:type="pct"/>
          </w:tcPr>
          <w:p w14:paraId="229370ED" w14:textId="77777777" w:rsidR="0040021E" w:rsidRPr="00BC5F78" w:rsidRDefault="0040021E" w:rsidP="00F14A66">
            <w:pPr>
              <w:spacing w:after="0" w:line="240" w:lineRule="auto"/>
            </w:pPr>
            <w:r w:rsidRPr="00BC5F78">
              <w:t xml:space="preserve">Fundamental Safeguards Expectation </w:t>
            </w:r>
          </w:p>
        </w:tc>
        <w:tc>
          <w:tcPr>
            <w:tcW w:w="1671" w:type="pct"/>
          </w:tcPr>
          <w:p w14:paraId="0D5FF85C" w14:textId="77777777" w:rsidR="0040021E" w:rsidRPr="00BC5F78" w:rsidRDefault="0040021E" w:rsidP="00F14A66">
            <w:pPr>
              <w:spacing w:after="0" w:line="240" w:lineRule="auto"/>
              <w:rPr>
                <w:b w:val="0"/>
                <w:bCs/>
                <w:szCs w:val="28"/>
              </w:rPr>
            </w:pPr>
            <w:r w:rsidRPr="00BC5F78">
              <w:rPr>
                <w:bCs/>
                <w:szCs w:val="28"/>
              </w:rPr>
              <w:t xml:space="preserve">Leadership and </w:t>
            </w:r>
            <w:r>
              <w:rPr>
                <w:bCs/>
                <w:szCs w:val="28"/>
              </w:rPr>
              <w:t>m</w:t>
            </w:r>
            <w:r w:rsidRPr="00BC5F78">
              <w:rPr>
                <w:bCs/>
                <w:szCs w:val="28"/>
              </w:rPr>
              <w:t>anagement for NMACS</w:t>
            </w:r>
          </w:p>
        </w:tc>
        <w:tc>
          <w:tcPr>
            <w:tcW w:w="1658" w:type="pct"/>
          </w:tcPr>
          <w:p w14:paraId="35C7A71B" w14:textId="77777777" w:rsidR="0040021E" w:rsidRPr="00BC5F78" w:rsidRDefault="0040021E" w:rsidP="00F14A66">
            <w:pPr>
              <w:spacing w:after="0" w:line="240" w:lineRule="auto"/>
              <w:rPr>
                <w:b w:val="0"/>
                <w:bCs/>
                <w:szCs w:val="28"/>
              </w:rPr>
            </w:pPr>
            <w:r w:rsidRPr="00BC5F78">
              <w:rPr>
                <w:bCs/>
                <w:szCs w:val="28"/>
              </w:rPr>
              <w:t>FSE 1</w:t>
            </w:r>
          </w:p>
        </w:tc>
      </w:tr>
      <w:tr w:rsidR="0040021E" w:rsidRPr="008A5A23" w14:paraId="7268F55D" w14:textId="77777777" w:rsidTr="00F14A66">
        <w:tc>
          <w:tcPr>
            <w:tcW w:w="5000" w:type="pct"/>
            <w:gridSpan w:val="3"/>
          </w:tcPr>
          <w:p w14:paraId="2AE6C6E4" w14:textId="36670FE2" w:rsidR="0040021E" w:rsidRPr="008A5A23" w:rsidRDefault="0040021E" w:rsidP="00F14A66">
            <w:pPr>
              <w:spacing w:after="0" w:line="240" w:lineRule="auto"/>
            </w:pPr>
            <w:r w:rsidRPr="00267F76">
              <w:t>Operators</w:t>
            </w:r>
            <w:r w:rsidRPr="008A5A23">
              <w:t xml:space="preserve"> should </w:t>
            </w:r>
            <w:r w:rsidR="006F46E1">
              <w:t xml:space="preserve">establish, </w:t>
            </w:r>
            <w:r w:rsidRPr="008A5A23">
              <w:t xml:space="preserve">implement and maintain organisational capability for </w:t>
            </w:r>
            <w:r w:rsidRPr="00267F76">
              <w:t>NMACS</w:t>
            </w:r>
            <w:r w:rsidRPr="008A5A23">
              <w:t xml:space="preserve"> underpinned by strong leadership, robust governance, adequate management, and accountability of </w:t>
            </w:r>
            <w:r w:rsidRPr="00267F76">
              <w:t>NMACS</w:t>
            </w:r>
            <w:r w:rsidRPr="008A5A23">
              <w:t xml:space="preserve"> arrangements incorporating internal and independent evidence-based assurance processes. </w:t>
            </w:r>
          </w:p>
        </w:tc>
      </w:tr>
    </w:tbl>
    <w:p w14:paraId="3F99D723" w14:textId="77777777" w:rsidR="0040021E" w:rsidRPr="008A5A23" w:rsidRDefault="0040021E" w:rsidP="0040021E">
      <w:pPr>
        <w:spacing w:after="0" w:line="240" w:lineRule="auto"/>
      </w:pPr>
    </w:p>
    <w:tbl>
      <w:tblPr>
        <w:tblStyle w:val="ONRTable1"/>
        <w:tblW w:w="0" w:type="auto"/>
        <w:tblInd w:w="5" w:type="dxa"/>
        <w:tblLook w:val="04A0" w:firstRow="1" w:lastRow="0" w:firstColumn="1" w:lastColumn="0" w:noHBand="0" w:noVBand="1"/>
      </w:tblPr>
      <w:tblGrid>
        <w:gridCol w:w="3021"/>
        <w:gridCol w:w="3016"/>
        <w:gridCol w:w="2984"/>
      </w:tblGrid>
      <w:tr w:rsidR="0040021E" w:rsidRPr="00BC5F78" w14:paraId="6AEE3A59" w14:textId="77777777" w:rsidTr="00F14A66">
        <w:trPr>
          <w:cnfStyle w:val="100000000000" w:firstRow="1" w:lastRow="0" w:firstColumn="0" w:lastColumn="0" w:oddVBand="0" w:evenVBand="0" w:oddHBand="0" w:evenHBand="0" w:firstRowFirstColumn="0" w:firstRowLastColumn="0" w:lastRowFirstColumn="0" w:lastRowLastColumn="0"/>
        </w:trPr>
        <w:tc>
          <w:tcPr>
            <w:tcW w:w="3054" w:type="dxa"/>
          </w:tcPr>
          <w:p w14:paraId="0BDF385A" w14:textId="77777777" w:rsidR="0040021E" w:rsidRPr="00BC5F78" w:rsidRDefault="0040021E" w:rsidP="00F14A66">
            <w:pPr>
              <w:pStyle w:val="Paragraphtext"/>
              <w:spacing w:before="0" w:after="0"/>
            </w:pPr>
            <w:r w:rsidRPr="00BC5F78">
              <w:t xml:space="preserve">FSE 1 – </w:t>
            </w:r>
            <w:r w:rsidRPr="00BC5F78">
              <w:rPr>
                <w:bCs/>
                <w:szCs w:val="28"/>
              </w:rPr>
              <w:t xml:space="preserve">Leadership and </w:t>
            </w:r>
            <w:r>
              <w:rPr>
                <w:bCs/>
                <w:szCs w:val="28"/>
              </w:rPr>
              <w:t>m</w:t>
            </w:r>
            <w:r w:rsidRPr="00BC5F78">
              <w:rPr>
                <w:bCs/>
                <w:szCs w:val="28"/>
              </w:rPr>
              <w:t>anagement for NMACS</w:t>
            </w:r>
          </w:p>
        </w:tc>
        <w:tc>
          <w:tcPr>
            <w:tcW w:w="3052" w:type="dxa"/>
          </w:tcPr>
          <w:p w14:paraId="0D8197FC" w14:textId="77777777" w:rsidR="0040021E" w:rsidRPr="00BC5F78" w:rsidRDefault="0040021E" w:rsidP="00F14A66">
            <w:pPr>
              <w:pStyle w:val="Paragraphtext"/>
              <w:spacing w:before="0" w:after="0"/>
            </w:pPr>
            <w:r w:rsidRPr="00BC5F78">
              <w:t xml:space="preserve">Governance and </w:t>
            </w:r>
            <w:r>
              <w:t>l</w:t>
            </w:r>
            <w:r w:rsidRPr="00BC5F78">
              <w:t>eadership</w:t>
            </w:r>
          </w:p>
        </w:tc>
        <w:tc>
          <w:tcPr>
            <w:tcW w:w="3036" w:type="dxa"/>
          </w:tcPr>
          <w:p w14:paraId="3FB0565E" w14:textId="77777777" w:rsidR="0040021E" w:rsidRPr="00BC5F78" w:rsidRDefault="0040021E" w:rsidP="00F14A66">
            <w:pPr>
              <w:pStyle w:val="Paragraphtext"/>
              <w:spacing w:before="0" w:after="0"/>
            </w:pPr>
            <w:r w:rsidRPr="00BC5F78">
              <w:t>MACE 1.1</w:t>
            </w:r>
          </w:p>
        </w:tc>
      </w:tr>
      <w:tr w:rsidR="0040021E" w:rsidRPr="008A5A23" w14:paraId="76EFB18D" w14:textId="77777777" w:rsidTr="00F14A66">
        <w:tc>
          <w:tcPr>
            <w:tcW w:w="9142" w:type="dxa"/>
            <w:gridSpan w:val="3"/>
          </w:tcPr>
          <w:p w14:paraId="50415F3E" w14:textId="77777777" w:rsidR="0040021E" w:rsidRPr="008A5A23" w:rsidRDefault="0040021E" w:rsidP="00F14A66">
            <w:pPr>
              <w:pStyle w:val="Paragraphtext"/>
              <w:spacing w:before="0" w:after="0"/>
              <w:rPr>
                <w:b/>
              </w:rPr>
            </w:pPr>
            <w:r w:rsidRPr="008A5A23">
              <w:t xml:space="preserve">Governance and leadership at all levels should focus the organisation on achieving and sustaining high standards of </w:t>
            </w:r>
            <w:r w:rsidRPr="00267F76">
              <w:t>NMACS</w:t>
            </w:r>
            <w:r w:rsidRPr="008A5A23">
              <w:t xml:space="preserve"> and on delivering the characteristics of a high reliability organisation.</w:t>
            </w:r>
          </w:p>
        </w:tc>
      </w:tr>
    </w:tbl>
    <w:p w14:paraId="647B5ADE" w14:textId="77777777" w:rsidR="0040021E" w:rsidRPr="008A5A23" w:rsidRDefault="0040021E" w:rsidP="0040021E">
      <w:pPr>
        <w:spacing w:after="0" w:line="240" w:lineRule="auto"/>
      </w:pPr>
    </w:p>
    <w:tbl>
      <w:tblPr>
        <w:tblStyle w:val="ONRTable1"/>
        <w:tblW w:w="0" w:type="auto"/>
        <w:tblInd w:w="5" w:type="dxa"/>
        <w:tblLook w:val="04A0" w:firstRow="1" w:lastRow="0" w:firstColumn="1" w:lastColumn="0" w:noHBand="0" w:noVBand="1"/>
      </w:tblPr>
      <w:tblGrid>
        <w:gridCol w:w="3021"/>
        <w:gridCol w:w="3017"/>
        <w:gridCol w:w="2983"/>
      </w:tblGrid>
      <w:tr w:rsidR="0040021E" w:rsidRPr="00BC5F78" w14:paraId="534A1D99" w14:textId="77777777" w:rsidTr="00F14A66">
        <w:trPr>
          <w:cnfStyle w:val="100000000000" w:firstRow="1" w:lastRow="0" w:firstColumn="0" w:lastColumn="0" w:oddVBand="0" w:evenVBand="0" w:oddHBand="0" w:evenHBand="0" w:firstRowFirstColumn="0" w:firstRowLastColumn="0" w:lastRowFirstColumn="0" w:lastRowLastColumn="0"/>
        </w:trPr>
        <w:tc>
          <w:tcPr>
            <w:tcW w:w="3054" w:type="dxa"/>
          </w:tcPr>
          <w:p w14:paraId="6B59DF2C" w14:textId="77777777" w:rsidR="0040021E" w:rsidRPr="00BC5F78" w:rsidRDefault="0040021E" w:rsidP="00F14A66">
            <w:pPr>
              <w:pStyle w:val="Paragraphtext"/>
              <w:spacing w:before="120"/>
            </w:pPr>
            <w:r w:rsidRPr="00BC5F78">
              <w:t xml:space="preserve">FSE 1 – </w:t>
            </w:r>
            <w:r w:rsidRPr="00BC5F78">
              <w:rPr>
                <w:bCs/>
                <w:szCs w:val="28"/>
              </w:rPr>
              <w:t xml:space="preserve">Leadership and </w:t>
            </w:r>
            <w:r>
              <w:rPr>
                <w:bCs/>
                <w:szCs w:val="28"/>
              </w:rPr>
              <w:t>m</w:t>
            </w:r>
            <w:r w:rsidRPr="00BC5F78">
              <w:rPr>
                <w:bCs/>
                <w:szCs w:val="28"/>
              </w:rPr>
              <w:t>anagement for NMACS</w:t>
            </w:r>
          </w:p>
        </w:tc>
        <w:tc>
          <w:tcPr>
            <w:tcW w:w="3052" w:type="dxa"/>
          </w:tcPr>
          <w:p w14:paraId="71D383BB" w14:textId="77777777" w:rsidR="0040021E" w:rsidRPr="00BC5F78" w:rsidRDefault="0040021E" w:rsidP="00F14A66">
            <w:pPr>
              <w:pStyle w:val="Paragraphtext"/>
              <w:spacing w:before="120"/>
            </w:pPr>
            <w:r w:rsidRPr="00BC5F78">
              <w:t xml:space="preserve">Capable </w:t>
            </w:r>
            <w:r>
              <w:t>o</w:t>
            </w:r>
            <w:r w:rsidRPr="00BC5F78">
              <w:t>rganisation</w:t>
            </w:r>
          </w:p>
        </w:tc>
        <w:tc>
          <w:tcPr>
            <w:tcW w:w="3036" w:type="dxa"/>
          </w:tcPr>
          <w:p w14:paraId="5A719ABD" w14:textId="77777777" w:rsidR="0040021E" w:rsidRPr="00BC5F78" w:rsidRDefault="0040021E" w:rsidP="00F14A66">
            <w:pPr>
              <w:pStyle w:val="Paragraphtext"/>
              <w:spacing w:before="120"/>
            </w:pPr>
            <w:r w:rsidRPr="00BC5F78">
              <w:t>MACE 1.2</w:t>
            </w:r>
          </w:p>
        </w:tc>
      </w:tr>
      <w:tr w:rsidR="0040021E" w:rsidRPr="008A5A23" w14:paraId="09BE08B1" w14:textId="77777777" w:rsidTr="00F14A66">
        <w:tc>
          <w:tcPr>
            <w:tcW w:w="9142" w:type="dxa"/>
            <w:gridSpan w:val="3"/>
          </w:tcPr>
          <w:p w14:paraId="5D5E67B9" w14:textId="6F7C5F57" w:rsidR="0040021E" w:rsidRPr="008A5A23" w:rsidRDefault="0040021E" w:rsidP="00F14A66">
            <w:pPr>
              <w:pStyle w:val="Paragraphtext"/>
              <w:spacing w:before="120"/>
              <w:rPr>
                <w:b/>
              </w:rPr>
            </w:pPr>
            <w:r w:rsidRPr="008A5A23">
              <w:t xml:space="preserve">The organisation should have the capability to </w:t>
            </w:r>
            <w:r w:rsidR="006F46E1">
              <w:t xml:space="preserve">establish, </w:t>
            </w:r>
            <w:r w:rsidRPr="008A5A23">
              <w:t xml:space="preserve">implement and maintain the </w:t>
            </w:r>
            <w:r w:rsidRPr="00267F76">
              <w:t>NMACS</w:t>
            </w:r>
            <w:r w:rsidRPr="008A5A23">
              <w:t xml:space="preserve"> arrangements for its undertakings.</w:t>
            </w:r>
          </w:p>
        </w:tc>
      </w:tr>
    </w:tbl>
    <w:p w14:paraId="5A6011AA" w14:textId="77777777" w:rsidR="0040021E" w:rsidRPr="008A5A23" w:rsidRDefault="0040021E" w:rsidP="0040021E">
      <w:pPr>
        <w:spacing w:after="0" w:line="240" w:lineRule="auto"/>
      </w:pPr>
    </w:p>
    <w:tbl>
      <w:tblPr>
        <w:tblStyle w:val="ONRTable1"/>
        <w:tblW w:w="0" w:type="auto"/>
        <w:tblInd w:w="5" w:type="dxa"/>
        <w:tblLook w:val="04A0" w:firstRow="1" w:lastRow="0" w:firstColumn="1" w:lastColumn="0" w:noHBand="0" w:noVBand="1"/>
      </w:tblPr>
      <w:tblGrid>
        <w:gridCol w:w="3023"/>
        <w:gridCol w:w="3010"/>
        <w:gridCol w:w="2988"/>
      </w:tblGrid>
      <w:tr w:rsidR="0040021E" w:rsidRPr="00BC5F78" w14:paraId="49B212D4" w14:textId="77777777" w:rsidTr="00F14A66">
        <w:trPr>
          <w:cnfStyle w:val="100000000000" w:firstRow="1" w:lastRow="0" w:firstColumn="0" w:lastColumn="0" w:oddVBand="0" w:evenVBand="0" w:oddHBand="0" w:evenHBand="0" w:firstRowFirstColumn="0" w:firstRowLastColumn="0" w:lastRowFirstColumn="0" w:lastRowLastColumn="0"/>
        </w:trPr>
        <w:tc>
          <w:tcPr>
            <w:tcW w:w="3054" w:type="dxa"/>
          </w:tcPr>
          <w:p w14:paraId="32929CC5" w14:textId="77777777" w:rsidR="0040021E" w:rsidRPr="00BC5F78" w:rsidRDefault="0040021E" w:rsidP="00F14A66">
            <w:pPr>
              <w:pStyle w:val="Paragraphtext"/>
              <w:spacing w:before="120"/>
            </w:pPr>
            <w:r w:rsidRPr="00BC5F78">
              <w:t xml:space="preserve">FSE 1 – </w:t>
            </w:r>
            <w:r w:rsidRPr="00BC5F78">
              <w:rPr>
                <w:bCs/>
                <w:szCs w:val="28"/>
              </w:rPr>
              <w:t xml:space="preserve">Leadership and </w:t>
            </w:r>
            <w:r>
              <w:rPr>
                <w:bCs/>
                <w:szCs w:val="28"/>
              </w:rPr>
              <w:t>m</w:t>
            </w:r>
            <w:r w:rsidRPr="00BC5F78">
              <w:rPr>
                <w:bCs/>
                <w:szCs w:val="28"/>
              </w:rPr>
              <w:t>anagement for NMACS</w:t>
            </w:r>
          </w:p>
        </w:tc>
        <w:tc>
          <w:tcPr>
            <w:tcW w:w="3052" w:type="dxa"/>
          </w:tcPr>
          <w:p w14:paraId="3D950EA1" w14:textId="77777777" w:rsidR="0040021E" w:rsidRPr="00BC5F78" w:rsidRDefault="0040021E" w:rsidP="00F14A66">
            <w:pPr>
              <w:pStyle w:val="Paragraphtext"/>
              <w:spacing w:before="120"/>
            </w:pPr>
            <w:r w:rsidRPr="00BC5F78">
              <w:t xml:space="preserve">Decision </w:t>
            </w:r>
            <w:r>
              <w:t>m</w:t>
            </w:r>
            <w:r w:rsidRPr="00BC5F78">
              <w:t>aking</w:t>
            </w:r>
          </w:p>
        </w:tc>
        <w:tc>
          <w:tcPr>
            <w:tcW w:w="3036" w:type="dxa"/>
          </w:tcPr>
          <w:p w14:paraId="1A5F00E5" w14:textId="77777777" w:rsidR="0040021E" w:rsidRPr="00BC5F78" w:rsidRDefault="0040021E" w:rsidP="00F14A66">
            <w:pPr>
              <w:pStyle w:val="Paragraphtext"/>
              <w:spacing w:before="120"/>
            </w:pPr>
            <w:r w:rsidRPr="00BC5F78">
              <w:t>MACE 1.3</w:t>
            </w:r>
          </w:p>
        </w:tc>
      </w:tr>
      <w:tr w:rsidR="0040021E" w:rsidRPr="008A5A23" w14:paraId="5C9DA378" w14:textId="77777777" w:rsidTr="00F14A66">
        <w:tc>
          <w:tcPr>
            <w:tcW w:w="9142" w:type="dxa"/>
            <w:gridSpan w:val="3"/>
          </w:tcPr>
          <w:p w14:paraId="4F892D5A" w14:textId="77777777" w:rsidR="0040021E" w:rsidRPr="008A5A23" w:rsidRDefault="0040021E" w:rsidP="00F14A66">
            <w:pPr>
              <w:pStyle w:val="Paragraphtext"/>
              <w:spacing w:before="120"/>
              <w:rPr>
                <w:b/>
              </w:rPr>
            </w:pPr>
            <w:r w:rsidRPr="008A5A23">
              <w:t xml:space="preserve">Decisions made at all levels in the organisation affecting </w:t>
            </w:r>
            <w:r w:rsidRPr="00267F76">
              <w:t>NMACS</w:t>
            </w:r>
            <w:r w:rsidRPr="008A5A23">
              <w:t xml:space="preserve"> should be informed, rational, objective, and prudent.</w:t>
            </w:r>
          </w:p>
        </w:tc>
      </w:tr>
    </w:tbl>
    <w:p w14:paraId="26952144" w14:textId="77777777" w:rsidR="0040021E" w:rsidRPr="008A5A23" w:rsidRDefault="0040021E" w:rsidP="0040021E">
      <w:pPr>
        <w:spacing w:after="0" w:line="240" w:lineRule="auto"/>
      </w:pPr>
    </w:p>
    <w:tbl>
      <w:tblPr>
        <w:tblStyle w:val="ONRTable1"/>
        <w:tblW w:w="0" w:type="auto"/>
        <w:tblInd w:w="5" w:type="dxa"/>
        <w:tblLook w:val="04A0" w:firstRow="1" w:lastRow="0" w:firstColumn="1" w:lastColumn="0" w:noHBand="0" w:noVBand="1"/>
      </w:tblPr>
      <w:tblGrid>
        <w:gridCol w:w="3018"/>
        <w:gridCol w:w="3022"/>
        <w:gridCol w:w="2981"/>
      </w:tblGrid>
      <w:tr w:rsidR="0040021E" w:rsidRPr="00BC5F78" w14:paraId="780DFEE6" w14:textId="77777777" w:rsidTr="00F14A66">
        <w:trPr>
          <w:cnfStyle w:val="100000000000" w:firstRow="1" w:lastRow="0" w:firstColumn="0" w:lastColumn="0" w:oddVBand="0" w:evenVBand="0" w:oddHBand="0" w:evenHBand="0" w:firstRowFirstColumn="0" w:firstRowLastColumn="0" w:lastRowFirstColumn="0" w:lastRowLastColumn="0"/>
        </w:trPr>
        <w:tc>
          <w:tcPr>
            <w:tcW w:w="3054" w:type="dxa"/>
          </w:tcPr>
          <w:p w14:paraId="4229EC0B" w14:textId="77777777" w:rsidR="0040021E" w:rsidRPr="00BC5F78" w:rsidRDefault="0040021E" w:rsidP="00F14A66">
            <w:pPr>
              <w:pStyle w:val="Paragraphtext"/>
              <w:spacing w:before="120"/>
            </w:pPr>
            <w:r w:rsidRPr="00BC5F78">
              <w:t xml:space="preserve">FSE 1 – </w:t>
            </w:r>
            <w:r w:rsidRPr="00BC5F78">
              <w:rPr>
                <w:bCs/>
                <w:szCs w:val="28"/>
              </w:rPr>
              <w:t xml:space="preserve">Leadership and </w:t>
            </w:r>
            <w:r>
              <w:rPr>
                <w:bCs/>
                <w:szCs w:val="28"/>
              </w:rPr>
              <w:t>m</w:t>
            </w:r>
            <w:r w:rsidRPr="00BC5F78">
              <w:rPr>
                <w:bCs/>
                <w:szCs w:val="28"/>
              </w:rPr>
              <w:t>anagement for NMACS</w:t>
            </w:r>
          </w:p>
        </w:tc>
        <w:tc>
          <w:tcPr>
            <w:tcW w:w="3052" w:type="dxa"/>
          </w:tcPr>
          <w:p w14:paraId="5D5140A1" w14:textId="77777777" w:rsidR="0040021E" w:rsidRPr="00BC5F78" w:rsidRDefault="0040021E" w:rsidP="00F14A66">
            <w:pPr>
              <w:pStyle w:val="Paragraphtext"/>
              <w:spacing w:before="120"/>
            </w:pPr>
            <w:r w:rsidRPr="00BC5F78">
              <w:t xml:space="preserve">Organisational </w:t>
            </w:r>
            <w:r>
              <w:t>l</w:t>
            </w:r>
            <w:r w:rsidRPr="00BC5F78">
              <w:t>earning</w:t>
            </w:r>
          </w:p>
        </w:tc>
        <w:tc>
          <w:tcPr>
            <w:tcW w:w="3036" w:type="dxa"/>
          </w:tcPr>
          <w:p w14:paraId="11294A24" w14:textId="77777777" w:rsidR="0040021E" w:rsidRPr="00BC5F78" w:rsidRDefault="0040021E" w:rsidP="00F14A66">
            <w:pPr>
              <w:pStyle w:val="Paragraphtext"/>
              <w:spacing w:before="120"/>
            </w:pPr>
            <w:r w:rsidRPr="00BC5F78">
              <w:t>MACE 1.4</w:t>
            </w:r>
          </w:p>
        </w:tc>
      </w:tr>
      <w:tr w:rsidR="0040021E" w:rsidRPr="008A5A23" w14:paraId="1CAF1A07" w14:textId="77777777" w:rsidTr="00F14A66">
        <w:tc>
          <w:tcPr>
            <w:tcW w:w="9142" w:type="dxa"/>
            <w:gridSpan w:val="3"/>
          </w:tcPr>
          <w:p w14:paraId="4BF8A3C2" w14:textId="77777777" w:rsidR="0040021E" w:rsidRPr="008A5A23" w:rsidRDefault="0040021E" w:rsidP="00F14A66">
            <w:pPr>
              <w:pStyle w:val="Paragraphtext"/>
              <w:spacing w:before="120"/>
              <w:rPr>
                <w:b/>
              </w:rPr>
            </w:pPr>
            <w:r w:rsidRPr="008A5A23">
              <w:t xml:space="preserve">Lessons should be learned from internal and external sources to continually improve leadership, organisational capability, the management system, </w:t>
            </w:r>
            <w:r w:rsidRPr="00267F76">
              <w:t>NMACS</w:t>
            </w:r>
            <w:r w:rsidRPr="008A5A23">
              <w:t xml:space="preserve"> decision-making and performance.</w:t>
            </w:r>
          </w:p>
        </w:tc>
      </w:tr>
    </w:tbl>
    <w:p w14:paraId="04863C23" w14:textId="77777777" w:rsidR="0040021E" w:rsidRPr="008A5A23" w:rsidRDefault="0040021E" w:rsidP="0040021E">
      <w:pPr>
        <w:spacing w:after="0" w:line="240" w:lineRule="auto"/>
      </w:pPr>
    </w:p>
    <w:p w14:paraId="2CBDCA08" w14:textId="77777777" w:rsidR="0040021E" w:rsidRPr="008A5A23" w:rsidRDefault="0040021E" w:rsidP="0040021E">
      <w:pPr>
        <w:pStyle w:val="Paragraphtext"/>
        <w:spacing w:before="120"/>
        <w:rPr>
          <w:color w:val="FFFFFF" w:themeColor="background1"/>
        </w:rPr>
        <w:sectPr w:rsidR="0040021E" w:rsidRPr="008A5A23" w:rsidSect="0040021E">
          <w:pgSz w:w="11906" w:h="16838"/>
          <w:pgMar w:top="1440" w:right="1440" w:bottom="1440" w:left="1440" w:header="708" w:footer="708" w:gutter="0"/>
          <w:cols w:space="708"/>
          <w:docGrid w:linePitch="360"/>
        </w:sectPr>
      </w:pPr>
    </w:p>
    <w:tbl>
      <w:tblPr>
        <w:tblStyle w:val="ONRTable1"/>
        <w:tblW w:w="0" w:type="auto"/>
        <w:tblInd w:w="5" w:type="dxa"/>
        <w:tblLook w:val="04A0" w:firstRow="1" w:lastRow="0" w:firstColumn="1" w:lastColumn="0" w:noHBand="0" w:noVBand="1"/>
      </w:tblPr>
      <w:tblGrid>
        <w:gridCol w:w="3019"/>
        <w:gridCol w:w="3011"/>
        <w:gridCol w:w="2986"/>
      </w:tblGrid>
      <w:tr w:rsidR="0040021E" w:rsidRPr="00BC5F78" w14:paraId="0CA73828" w14:textId="77777777" w:rsidTr="00F14A66">
        <w:trPr>
          <w:cnfStyle w:val="100000000000" w:firstRow="1" w:lastRow="0" w:firstColumn="0" w:lastColumn="0" w:oddVBand="0" w:evenVBand="0" w:oddHBand="0" w:evenHBand="0" w:firstRowFirstColumn="0" w:firstRowLastColumn="0" w:lastRowFirstColumn="0" w:lastRowLastColumn="0"/>
        </w:trPr>
        <w:tc>
          <w:tcPr>
            <w:tcW w:w="3019" w:type="dxa"/>
          </w:tcPr>
          <w:p w14:paraId="07FC5B0B" w14:textId="77777777" w:rsidR="0040021E" w:rsidRPr="00BC5F78" w:rsidRDefault="0040021E" w:rsidP="00F14A66">
            <w:pPr>
              <w:pStyle w:val="Paragraphtext"/>
              <w:spacing w:before="120"/>
            </w:pPr>
            <w:r w:rsidRPr="00BC5F78">
              <w:lastRenderedPageBreak/>
              <w:t xml:space="preserve">FSE 1 – </w:t>
            </w:r>
            <w:r w:rsidRPr="00BC5F78">
              <w:rPr>
                <w:bCs/>
                <w:szCs w:val="28"/>
              </w:rPr>
              <w:t xml:space="preserve">Leadership and </w:t>
            </w:r>
            <w:r>
              <w:rPr>
                <w:bCs/>
                <w:szCs w:val="28"/>
              </w:rPr>
              <w:t>m</w:t>
            </w:r>
            <w:r w:rsidRPr="00BC5F78">
              <w:rPr>
                <w:bCs/>
                <w:szCs w:val="28"/>
              </w:rPr>
              <w:t>anagement for NMACS</w:t>
            </w:r>
          </w:p>
        </w:tc>
        <w:tc>
          <w:tcPr>
            <w:tcW w:w="3011" w:type="dxa"/>
          </w:tcPr>
          <w:p w14:paraId="773D6911" w14:textId="77777777" w:rsidR="0040021E" w:rsidRPr="00BC5F78" w:rsidRDefault="0040021E" w:rsidP="00F14A66">
            <w:pPr>
              <w:pStyle w:val="Paragraphtext"/>
              <w:spacing w:before="120"/>
            </w:pPr>
            <w:r w:rsidRPr="00BC5F78">
              <w:t xml:space="preserve">Assurance </w:t>
            </w:r>
            <w:r>
              <w:t>p</w:t>
            </w:r>
            <w:r w:rsidRPr="00BC5F78">
              <w:t>rocesses</w:t>
            </w:r>
          </w:p>
        </w:tc>
        <w:tc>
          <w:tcPr>
            <w:tcW w:w="2986" w:type="dxa"/>
          </w:tcPr>
          <w:p w14:paraId="09F4BA99" w14:textId="77777777" w:rsidR="0040021E" w:rsidRPr="00BC5F78" w:rsidRDefault="0040021E" w:rsidP="00F14A66">
            <w:pPr>
              <w:pStyle w:val="Paragraphtext"/>
              <w:spacing w:before="120"/>
            </w:pPr>
            <w:r w:rsidRPr="00BC5F78">
              <w:t>MACE 1.5</w:t>
            </w:r>
          </w:p>
        </w:tc>
      </w:tr>
      <w:tr w:rsidR="0040021E" w:rsidRPr="008A5A23" w14:paraId="63B2D737" w14:textId="77777777" w:rsidTr="00F14A66">
        <w:tc>
          <w:tcPr>
            <w:tcW w:w="9016" w:type="dxa"/>
            <w:gridSpan w:val="3"/>
          </w:tcPr>
          <w:p w14:paraId="06220F55" w14:textId="77777777" w:rsidR="0040021E" w:rsidRPr="008A5A23" w:rsidRDefault="0040021E" w:rsidP="00F14A66">
            <w:pPr>
              <w:pStyle w:val="Paragraphtext"/>
              <w:spacing w:before="120"/>
              <w:rPr>
                <w:b/>
              </w:rPr>
            </w:pPr>
            <w:r w:rsidRPr="008A5A23">
              <w:t>There should be evidence-based assurance processes in place to inform strategy through the governance process, which welcomes challenge from across the organisation.</w:t>
            </w:r>
          </w:p>
        </w:tc>
      </w:tr>
    </w:tbl>
    <w:p w14:paraId="5EF740AE" w14:textId="77777777" w:rsidR="0040021E" w:rsidRPr="0040021E" w:rsidRDefault="0040021E" w:rsidP="0040021E">
      <w:pPr>
        <w:spacing w:before="240"/>
        <w:rPr>
          <w:b/>
          <w:bCs/>
        </w:rPr>
      </w:pPr>
      <w:bookmarkStart w:id="54" w:name="_Toc93571723"/>
      <w:r w:rsidRPr="0040021E">
        <w:rPr>
          <w:b/>
          <w:bCs/>
        </w:rPr>
        <w:t xml:space="preserve">FSE 2 – Organisational </w:t>
      </w:r>
      <w:r>
        <w:rPr>
          <w:b/>
          <w:bCs/>
        </w:rPr>
        <w:t>c</w:t>
      </w:r>
      <w:r w:rsidRPr="0040021E">
        <w:rPr>
          <w:b/>
          <w:bCs/>
        </w:rPr>
        <w:t>ulture</w:t>
      </w:r>
    </w:p>
    <w:tbl>
      <w:tblPr>
        <w:tblStyle w:val="ONRTable1"/>
        <w:tblW w:w="0" w:type="auto"/>
        <w:tblInd w:w="5" w:type="dxa"/>
        <w:tblLook w:val="04A0" w:firstRow="1" w:lastRow="0" w:firstColumn="1" w:lastColumn="0" w:noHBand="0" w:noVBand="1"/>
      </w:tblPr>
      <w:tblGrid>
        <w:gridCol w:w="3021"/>
        <w:gridCol w:w="3023"/>
        <w:gridCol w:w="2977"/>
      </w:tblGrid>
      <w:tr w:rsidR="0040021E" w:rsidRPr="00BC5F78" w14:paraId="5B12ED68" w14:textId="77777777" w:rsidTr="00F14A66">
        <w:trPr>
          <w:cnfStyle w:val="100000000000" w:firstRow="1" w:lastRow="0" w:firstColumn="0" w:lastColumn="0" w:oddVBand="0" w:evenVBand="0" w:oddHBand="0" w:evenHBand="0" w:firstRowFirstColumn="0" w:firstRowLastColumn="0" w:lastRowFirstColumn="0" w:lastRowLastColumn="0"/>
        </w:trPr>
        <w:tc>
          <w:tcPr>
            <w:tcW w:w="3054" w:type="dxa"/>
          </w:tcPr>
          <w:p w14:paraId="4E793C09" w14:textId="77777777" w:rsidR="0040021E" w:rsidRPr="00BC5F78" w:rsidRDefault="0040021E" w:rsidP="00F14A66">
            <w:pPr>
              <w:pStyle w:val="Paragraphtext"/>
              <w:spacing w:before="120"/>
              <w:rPr>
                <w:b w:val="0"/>
                <w:bCs/>
              </w:rPr>
            </w:pPr>
            <w:r w:rsidRPr="00BC5F78">
              <w:rPr>
                <w:bCs/>
              </w:rPr>
              <w:t>Fundamental Safeguards Expectation</w:t>
            </w:r>
          </w:p>
        </w:tc>
        <w:tc>
          <w:tcPr>
            <w:tcW w:w="3052" w:type="dxa"/>
          </w:tcPr>
          <w:p w14:paraId="1C010388" w14:textId="77777777" w:rsidR="0040021E" w:rsidRPr="00BC5F78" w:rsidRDefault="0040021E" w:rsidP="00F14A66">
            <w:pPr>
              <w:pStyle w:val="Paragraphtext"/>
              <w:spacing w:before="120"/>
              <w:rPr>
                <w:b w:val="0"/>
                <w:bCs/>
              </w:rPr>
            </w:pPr>
            <w:r w:rsidRPr="00BC5F78">
              <w:rPr>
                <w:bCs/>
              </w:rPr>
              <w:t xml:space="preserve">Organisational </w:t>
            </w:r>
            <w:r>
              <w:rPr>
                <w:bCs/>
              </w:rPr>
              <w:t>c</w:t>
            </w:r>
            <w:r w:rsidRPr="00BC5F78">
              <w:rPr>
                <w:bCs/>
              </w:rPr>
              <w:t>ulture</w:t>
            </w:r>
          </w:p>
        </w:tc>
        <w:tc>
          <w:tcPr>
            <w:tcW w:w="3036" w:type="dxa"/>
          </w:tcPr>
          <w:p w14:paraId="6DF13F36" w14:textId="77777777" w:rsidR="0040021E" w:rsidRPr="00BC5F78" w:rsidRDefault="0040021E" w:rsidP="00F14A66">
            <w:pPr>
              <w:pStyle w:val="Paragraphtext"/>
              <w:spacing w:before="120"/>
              <w:rPr>
                <w:b w:val="0"/>
                <w:bCs/>
              </w:rPr>
            </w:pPr>
            <w:r w:rsidRPr="00BC5F78">
              <w:rPr>
                <w:bCs/>
              </w:rPr>
              <w:t>FSE 2</w:t>
            </w:r>
          </w:p>
        </w:tc>
      </w:tr>
      <w:tr w:rsidR="0040021E" w:rsidRPr="008A5A23" w14:paraId="7C5A7B53" w14:textId="77777777" w:rsidTr="00F14A66">
        <w:tc>
          <w:tcPr>
            <w:tcW w:w="9142" w:type="dxa"/>
            <w:gridSpan w:val="3"/>
          </w:tcPr>
          <w:p w14:paraId="002A931D" w14:textId="77777777" w:rsidR="0040021E" w:rsidRPr="008A5A23" w:rsidRDefault="0040021E" w:rsidP="00F14A66">
            <w:pPr>
              <w:pStyle w:val="Paragraphtext"/>
              <w:spacing w:before="120"/>
            </w:pPr>
            <w:r w:rsidRPr="00267F76">
              <w:t>Operators</w:t>
            </w:r>
            <w:r w:rsidRPr="008A5A23">
              <w:t xml:space="preserve"> should encourage and embed an organisational culture that recognises and promotes the importance of </w:t>
            </w:r>
            <w:r w:rsidRPr="00267F76">
              <w:t>NMACS</w:t>
            </w:r>
            <w:r w:rsidRPr="008A5A23">
              <w:t>.</w:t>
            </w:r>
          </w:p>
        </w:tc>
      </w:tr>
    </w:tbl>
    <w:p w14:paraId="363A1D69" w14:textId="77777777" w:rsidR="0040021E" w:rsidRPr="008A5A23" w:rsidRDefault="0040021E" w:rsidP="0040021E">
      <w:pPr>
        <w:spacing w:after="0" w:line="240" w:lineRule="auto"/>
      </w:pPr>
    </w:p>
    <w:tbl>
      <w:tblPr>
        <w:tblStyle w:val="ONRTable1"/>
        <w:tblW w:w="0" w:type="auto"/>
        <w:tblInd w:w="5" w:type="dxa"/>
        <w:tblLook w:val="04A0" w:firstRow="1" w:lastRow="0" w:firstColumn="1" w:lastColumn="0" w:noHBand="0" w:noVBand="1"/>
      </w:tblPr>
      <w:tblGrid>
        <w:gridCol w:w="3024"/>
        <w:gridCol w:w="3016"/>
        <w:gridCol w:w="2981"/>
      </w:tblGrid>
      <w:tr w:rsidR="0040021E" w:rsidRPr="00BC5F78" w14:paraId="39781C88" w14:textId="77777777" w:rsidTr="00F14A66">
        <w:trPr>
          <w:cnfStyle w:val="100000000000" w:firstRow="1" w:lastRow="0" w:firstColumn="0" w:lastColumn="0" w:oddVBand="0" w:evenVBand="0" w:oddHBand="0" w:evenHBand="0" w:firstRowFirstColumn="0" w:firstRowLastColumn="0" w:lastRowFirstColumn="0" w:lastRowLastColumn="0"/>
        </w:trPr>
        <w:tc>
          <w:tcPr>
            <w:tcW w:w="3054" w:type="dxa"/>
          </w:tcPr>
          <w:p w14:paraId="6E87098D" w14:textId="77777777" w:rsidR="0040021E" w:rsidRPr="00BC5F78" w:rsidRDefault="0040021E" w:rsidP="00F14A66">
            <w:pPr>
              <w:pStyle w:val="Paragraphtext"/>
              <w:spacing w:before="120"/>
            </w:pPr>
            <w:r w:rsidRPr="00BC5F78">
              <w:t xml:space="preserve">FSE 2 – Organisational </w:t>
            </w:r>
            <w:r>
              <w:t>c</w:t>
            </w:r>
            <w:r w:rsidRPr="00BC5F78">
              <w:t>ulture</w:t>
            </w:r>
          </w:p>
        </w:tc>
        <w:tc>
          <w:tcPr>
            <w:tcW w:w="3052" w:type="dxa"/>
          </w:tcPr>
          <w:p w14:paraId="4D866035" w14:textId="77777777" w:rsidR="0040021E" w:rsidRPr="00BC5F78" w:rsidRDefault="0040021E" w:rsidP="00F14A66">
            <w:pPr>
              <w:pStyle w:val="Paragraphtext"/>
              <w:spacing w:before="120"/>
            </w:pPr>
            <w:r w:rsidRPr="00BC5F78">
              <w:t xml:space="preserve">Maintenance of a </w:t>
            </w:r>
            <w:r>
              <w:t>r</w:t>
            </w:r>
            <w:r w:rsidRPr="00BC5F78">
              <w:t xml:space="preserve">obust NMACS </w:t>
            </w:r>
            <w:r>
              <w:t>c</w:t>
            </w:r>
            <w:r w:rsidRPr="00BC5F78">
              <w:t>ulture</w:t>
            </w:r>
          </w:p>
        </w:tc>
        <w:tc>
          <w:tcPr>
            <w:tcW w:w="3036" w:type="dxa"/>
          </w:tcPr>
          <w:p w14:paraId="3725A001" w14:textId="77777777" w:rsidR="0040021E" w:rsidRPr="00BC5F78" w:rsidRDefault="0040021E" w:rsidP="00F14A66">
            <w:pPr>
              <w:pStyle w:val="Paragraphtext"/>
              <w:spacing w:before="120"/>
            </w:pPr>
            <w:r w:rsidRPr="00BC5F78">
              <w:t>MACE 2.1</w:t>
            </w:r>
          </w:p>
        </w:tc>
      </w:tr>
      <w:tr w:rsidR="0040021E" w:rsidRPr="008A5A23" w14:paraId="143DF510" w14:textId="77777777" w:rsidTr="00F14A66">
        <w:tc>
          <w:tcPr>
            <w:tcW w:w="9142" w:type="dxa"/>
            <w:gridSpan w:val="3"/>
          </w:tcPr>
          <w:p w14:paraId="4FEB62E6" w14:textId="77777777" w:rsidR="0040021E" w:rsidRPr="008A5A23" w:rsidRDefault="0040021E" w:rsidP="00F14A66">
            <w:pPr>
              <w:pStyle w:val="Paragraphtext"/>
              <w:spacing w:before="120"/>
              <w:rPr>
                <w:b/>
              </w:rPr>
            </w:pPr>
            <w:r w:rsidRPr="008A5A23">
              <w:t>There should be evidence-based assurance processes in place to inform strategy through the governance process, which welcomes challenge from across the organisation.</w:t>
            </w:r>
          </w:p>
        </w:tc>
      </w:tr>
    </w:tbl>
    <w:p w14:paraId="27EF22AF" w14:textId="77777777" w:rsidR="0040021E" w:rsidRPr="0040021E" w:rsidRDefault="0040021E" w:rsidP="0040021E">
      <w:pPr>
        <w:spacing w:before="240"/>
        <w:rPr>
          <w:b/>
          <w:bCs/>
        </w:rPr>
      </w:pPr>
      <w:r w:rsidRPr="0040021E">
        <w:rPr>
          <w:b/>
          <w:bCs/>
        </w:rPr>
        <w:t>FSE 3 – Competence management</w:t>
      </w:r>
      <w:bookmarkEnd w:id="54"/>
    </w:p>
    <w:tbl>
      <w:tblPr>
        <w:tblStyle w:val="ONRTable1"/>
        <w:tblW w:w="0" w:type="auto"/>
        <w:tblInd w:w="5" w:type="dxa"/>
        <w:tblLook w:val="04A0" w:firstRow="1" w:lastRow="0" w:firstColumn="1" w:lastColumn="0" w:noHBand="0" w:noVBand="1"/>
      </w:tblPr>
      <w:tblGrid>
        <w:gridCol w:w="3021"/>
        <w:gridCol w:w="3020"/>
        <w:gridCol w:w="2980"/>
      </w:tblGrid>
      <w:tr w:rsidR="0040021E" w:rsidRPr="00BC5F78" w14:paraId="32BAC471" w14:textId="77777777" w:rsidTr="00F14A66">
        <w:trPr>
          <w:cnfStyle w:val="100000000000" w:firstRow="1" w:lastRow="0" w:firstColumn="0" w:lastColumn="0" w:oddVBand="0" w:evenVBand="0" w:oddHBand="0" w:evenHBand="0" w:firstRowFirstColumn="0" w:firstRowLastColumn="0" w:lastRowFirstColumn="0" w:lastRowLastColumn="0"/>
        </w:trPr>
        <w:tc>
          <w:tcPr>
            <w:tcW w:w="3054" w:type="dxa"/>
          </w:tcPr>
          <w:p w14:paraId="1C124C13" w14:textId="77777777" w:rsidR="0040021E" w:rsidRPr="00BC5F78" w:rsidRDefault="0040021E" w:rsidP="00F14A66">
            <w:pPr>
              <w:pStyle w:val="Paragraphtext"/>
              <w:spacing w:before="120"/>
              <w:rPr>
                <w:b w:val="0"/>
                <w:bCs/>
              </w:rPr>
            </w:pPr>
            <w:r w:rsidRPr="00BC5F78">
              <w:rPr>
                <w:bCs/>
              </w:rPr>
              <w:t>Fundamental Safeguards Expectation</w:t>
            </w:r>
          </w:p>
        </w:tc>
        <w:tc>
          <w:tcPr>
            <w:tcW w:w="3052" w:type="dxa"/>
          </w:tcPr>
          <w:p w14:paraId="04FD26BC" w14:textId="77777777" w:rsidR="0040021E" w:rsidRPr="00BC5F78" w:rsidRDefault="0040021E" w:rsidP="00F14A66">
            <w:pPr>
              <w:pStyle w:val="Paragraphtext"/>
              <w:spacing w:before="120"/>
              <w:rPr>
                <w:b w:val="0"/>
                <w:bCs/>
              </w:rPr>
            </w:pPr>
            <w:r w:rsidRPr="00BC5F78">
              <w:rPr>
                <w:bCs/>
              </w:rPr>
              <w:t xml:space="preserve">Competence </w:t>
            </w:r>
            <w:r>
              <w:rPr>
                <w:bCs/>
              </w:rPr>
              <w:t>m</w:t>
            </w:r>
            <w:r w:rsidRPr="00BC5F78">
              <w:rPr>
                <w:bCs/>
              </w:rPr>
              <w:t>anagement</w:t>
            </w:r>
          </w:p>
        </w:tc>
        <w:tc>
          <w:tcPr>
            <w:tcW w:w="3036" w:type="dxa"/>
          </w:tcPr>
          <w:p w14:paraId="7EC3A5C0" w14:textId="77777777" w:rsidR="0040021E" w:rsidRPr="00BC5F78" w:rsidRDefault="0040021E" w:rsidP="00F14A66">
            <w:pPr>
              <w:pStyle w:val="Paragraphtext"/>
              <w:spacing w:before="120"/>
              <w:rPr>
                <w:b w:val="0"/>
                <w:bCs/>
              </w:rPr>
            </w:pPr>
            <w:r w:rsidRPr="00BC5F78">
              <w:rPr>
                <w:bCs/>
              </w:rPr>
              <w:t>FSE 3</w:t>
            </w:r>
          </w:p>
        </w:tc>
      </w:tr>
      <w:tr w:rsidR="0040021E" w:rsidRPr="008A5A23" w14:paraId="5111AAA4" w14:textId="77777777" w:rsidTr="00F14A66">
        <w:tc>
          <w:tcPr>
            <w:tcW w:w="9142" w:type="dxa"/>
            <w:gridSpan w:val="3"/>
          </w:tcPr>
          <w:p w14:paraId="420EE91C" w14:textId="3EC9C0C1" w:rsidR="0040021E" w:rsidRPr="008A5A23" w:rsidRDefault="0040021E" w:rsidP="00F14A66">
            <w:pPr>
              <w:pStyle w:val="Paragraphtext"/>
              <w:spacing w:before="120"/>
            </w:pPr>
            <w:r w:rsidRPr="00267F76">
              <w:t>Operators</w:t>
            </w:r>
            <w:r w:rsidRPr="008A5A23">
              <w:t xml:space="preserve"> should </w:t>
            </w:r>
            <w:r w:rsidR="00703919">
              <w:t xml:space="preserve">establish, </w:t>
            </w:r>
            <w:r w:rsidRPr="008A5A23">
              <w:t xml:space="preserve">implement and maintain effective arrangements to manage the competence of those with assigned </w:t>
            </w:r>
            <w:r w:rsidRPr="00267F76">
              <w:t>NMACS</w:t>
            </w:r>
            <w:r w:rsidRPr="008A5A23">
              <w:t xml:space="preserve"> roles and responsibilities.</w:t>
            </w:r>
          </w:p>
        </w:tc>
      </w:tr>
    </w:tbl>
    <w:p w14:paraId="2DCC3CC1" w14:textId="77777777" w:rsidR="0040021E" w:rsidRPr="008A5A23" w:rsidRDefault="0040021E" w:rsidP="0040021E">
      <w:pPr>
        <w:spacing w:after="0" w:line="240" w:lineRule="auto"/>
      </w:pPr>
    </w:p>
    <w:tbl>
      <w:tblPr>
        <w:tblStyle w:val="ONRTable1"/>
        <w:tblW w:w="0" w:type="auto"/>
        <w:tblInd w:w="5" w:type="dxa"/>
        <w:tblLook w:val="04A0" w:firstRow="1" w:lastRow="0" w:firstColumn="1" w:lastColumn="0" w:noHBand="0" w:noVBand="1"/>
      </w:tblPr>
      <w:tblGrid>
        <w:gridCol w:w="3019"/>
        <w:gridCol w:w="3020"/>
        <w:gridCol w:w="2982"/>
      </w:tblGrid>
      <w:tr w:rsidR="0040021E" w:rsidRPr="00BC5F78" w14:paraId="71D0D1BB" w14:textId="77777777" w:rsidTr="00F14A66">
        <w:trPr>
          <w:cnfStyle w:val="100000000000" w:firstRow="1" w:lastRow="0" w:firstColumn="0" w:lastColumn="0" w:oddVBand="0" w:evenVBand="0" w:oddHBand="0" w:evenHBand="0" w:firstRowFirstColumn="0" w:firstRowLastColumn="0" w:lastRowFirstColumn="0" w:lastRowLastColumn="0"/>
        </w:trPr>
        <w:tc>
          <w:tcPr>
            <w:tcW w:w="3054" w:type="dxa"/>
          </w:tcPr>
          <w:p w14:paraId="0F439687" w14:textId="77777777" w:rsidR="0040021E" w:rsidRPr="00BC5F78" w:rsidRDefault="0040021E" w:rsidP="00F14A66">
            <w:pPr>
              <w:pStyle w:val="Paragraphtext"/>
              <w:spacing w:before="120"/>
            </w:pPr>
            <w:r w:rsidRPr="00BC5F78">
              <w:t xml:space="preserve">FSE 3 – Competence </w:t>
            </w:r>
            <w:r>
              <w:t>m</w:t>
            </w:r>
            <w:r w:rsidRPr="00BC5F78">
              <w:t>anagement</w:t>
            </w:r>
          </w:p>
        </w:tc>
        <w:tc>
          <w:tcPr>
            <w:tcW w:w="3052" w:type="dxa"/>
          </w:tcPr>
          <w:p w14:paraId="2EF2676D" w14:textId="77777777" w:rsidR="0040021E" w:rsidRPr="00BC5F78" w:rsidRDefault="0040021E" w:rsidP="00F14A66">
            <w:pPr>
              <w:pStyle w:val="Paragraphtext"/>
              <w:spacing w:before="120"/>
            </w:pPr>
            <w:r w:rsidRPr="00BC5F78">
              <w:t xml:space="preserve">Analysis of NMACS </w:t>
            </w:r>
            <w:r>
              <w:t>r</w:t>
            </w:r>
            <w:r w:rsidRPr="00BC5F78">
              <w:t xml:space="preserve">oles and </w:t>
            </w:r>
            <w:r>
              <w:t>a</w:t>
            </w:r>
            <w:r w:rsidRPr="00BC5F78">
              <w:t xml:space="preserve">ssociated </w:t>
            </w:r>
            <w:r>
              <w:t>c</w:t>
            </w:r>
            <w:r w:rsidRPr="00BC5F78">
              <w:t>ompetencies</w:t>
            </w:r>
          </w:p>
        </w:tc>
        <w:tc>
          <w:tcPr>
            <w:tcW w:w="3036" w:type="dxa"/>
          </w:tcPr>
          <w:p w14:paraId="247684C9" w14:textId="77777777" w:rsidR="0040021E" w:rsidRPr="00BC5F78" w:rsidRDefault="0040021E" w:rsidP="00F14A66">
            <w:pPr>
              <w:pStyle w:val="Paragraphtext"/>
              <w:spacing w:before="120"/>
            </w:pPr>
            <w:r w:rsidRPr="00BC5F78">
              <w:t>MACE 3.1</w:t>
            </w:r>
          </w:p>
        </w:tc>
      </w:tr>
      <w:tr w:rsidR="0040021E" w:rsidRPr="008A5A23" w14:paraId="064F3531" w14:textId="77777777" w:rsidTr="00F14A66">
        <w:tc>
          <w:tcPr>
            <w:tcW w:w="9142" w:type="dxa"/>
            <w:gridSpan w:val="3"/>
          </w:tcPr>
          <w:p w14:paraId="730AF468" w14:textId="77777777" w:rsidR="0040021E" w:rsidRPr="008A5A23" w:rsidRDefault="0040021E" w:rsidP="00F14A66">
            <w:pPr>
              <w:pStyle w:val="Paragraphtext"/>
              <w:spacing w:before="120"/>
              <w:rPr>
                <w:bCs/>
              </w:rPr>
            </w:pPr>
            <w:r w:rsidRPr="008A5A23">
              <w:rPr>
                <w:bCs/>
              </w:rPr>
              <w:t xml:space="preserve">Analysis should be carried out of all tasks important to </w:t>
            </w:r>
            <w:r w:rsidRPr="00267F76">
              <w:rPr>
                <w:bCs/>
              </w:rPr>
              <w:t>NMACS</w:t>
            </w:r>
            <w:r w:rsidRPr="008A5A23">
              <w:rPr>
                <w:bCs/>
              </w:rPr>
              <w:t xml:space="preserve"> and used to justify the effective delivery of the </w:t>
            </w:r>
            <w:r w:rsidRPr="00267F76">
              <w:rPr>
                <w:bCs/>
              </w:rPr>
              <w:t>NMACS</w:t>
            </w:r>
            <w:r w:rsidRPr="008A5A23">
              <w:rPr>
                <w:bCs/>
              </w:rPr>
              <w:t xml:space="preserve"> functions to which they contribute.</w:t>
            </w:r>
          </w:p>
        </w:tc>
      </w:tr>
    </w:tbl>
    <w:p w14:paraId="27B85293" w14:textId="77777777" w:rsidR="0040021E" w:rsidRPr="008A5A23" w:rsidRDefault="0040021E" w:rsidP="0040021E">
      <w:pPr>
        <w:spacing w:after="0" w:line="240" w:lineRule="auto"/>
      </w:pPr>
    </w:p>
    <w:p w14:paraId="65448699" w14:textId="77777777" w:rsidR="0040021E" w:rsidRDefault="0040021E" w:rsidP="0040021E">
      <w:pPr>
        <w:pStyle w:val="Paragraphtext"/>
        <w:spacing w:before="120"/>
        <w:rPr>
          <w:b/>
        </w:rPr>
        <w:sectPr w:rsidR="0040021E" w:rsidSect="0040021E">
          <w:pgSz w:w="11906" w:h="16838"/>
          <w:pgMar w:top="1440" w:right="1440" w:bottom="1440" w:left="1440" w:header="708" w:footer="708" w:gutter="0"/>
          <w:cols w:space="708"/>
          <w:docGrid w:linePitch="360"/>
        </w:sectPr>
      </w:pPr>
    </w:p>
    <w:tbl>
      <w:tblPr>
        <w:tblStyle w:val="ONRTable1"/>
        <w:tblW w:w="0" w:type="auto"/>
        <w:tblInd w:w="5" w:type="dxa"/>
        <w:tblLook w:val="04A0" w:firstRow="1" w:lastRow="0" w:firstColumn="1" w:lastColumn="0" w:noHBand="0" w:noVBand="1"/>
      </w:tblPr>
      <w:tblGrid>
        <w:gridCol w:w="3020"/>
        <w:gridCol w:w="3018"/>
        <w:gridCol w:w="2983"/>
      </w:tblGrid>
      <w:tr w:rsidR="0040021E" w:rsidRPr="00BC5F78" w14:paraId="1BCEAAE1" w14:textId="77777777" w:rsidTr="00F14A66">
        <w:trPr>
          <w:cnfStyle w:val="100000000000" w:firstRow="1" w:lastRow="0" w:firstColumn="0" w:lastColumn="0" w:oddVBand="0" w:evenVBand="0" w:oddHBand="0" w:evenHBand="0" w:firstRowFirstColumn="0" w:firstRowLastColumn="0" w:lastRowFirstColumn="0" w:lastRowLastColumn="0"/>
        </w:trPr>
        <w:tc>
          <w:tcPr>
            <w:tcW w:w="3054" w:type="dxa"/>
          </w:tcPr>
          <w:p w14:paraId="10EC9A70" w14:textId="77777777" w:rsidR="0040021E" w:rsidRPr="00BC5F78" w:rsidRDefault="0040021E" w:rsidP="00F14A66">
            <w:pPr>
              <w:pStyle w:val="Paragraphtext"/>
              <w:spacing w:before="120"/>
            </w:pPr>
            <w:r w:rsidRPr="00BC5F78">
              <w:lastRenderedPageBreak/>
              <w:t xml:space="preserve">FSE 3 – Competence </w:t>
            </w:r>
            <w:r>
              <w:t>m</w:t>
            </w:r>
            <w:r w:rsidRPr="00BC5F78">
              <w:t>anagement</w:t>
            </w:r>
          </w:p>
        </w:tc>
        <w:tc>
          <w:tcPr>
            <w:tcW w:w="3052" w:type="dxa"/>
          </w:tcPr>
          <w:p w14:paraId="5FED8205" w14:textId="77777777" w:rsidR="0040021E" w:rsidRPr="00BC5F78" w:rsidRDefault="0040021E" w:rsidP="00F14A66">
            <w:pPr>
              <w:pStyle w:val="Paragraphtext"/>
              <w:spacing w:before="120"/>
            </w:pPr>
            <w:r w:rsidRPr="00BC5F78">
              <w:t xml:space="preserve">Identification of </w:t>
            </w:r>
            <w:r>
              <w:t>l</w:t>
            </w:r>
            <w:r w:rsidRPr="00BC5F78">
              <w:t xml:space="preserve">earning </w:t>
            </w:r>
            <w:r>
              <w:t>o</w:t>
            </w:r>
            <w:r w:rsidRPr="00BC5F78">
              <w:t xml:space="preserve">bjectives and </w:t>
            </w:r>
            <w:r>
              <w:t>t</w:t>
            </w:r>
            <w:r w:rsidRPr="00BC5F78">
              <w:t xml:space="preserve">raining </w:t>
            </w:r>
            <w:r>
              <w:t>n</w:t>
            </w:r>
            <w:r w:rsidRPr="00BC5F78">
              <w:t>eeds</w:t>
            </w:r>
          </w:p>
        </w:tc>
        <w:tc>
          <w:tcPr>
            <w:tcW w:w="3036" w:type="dxa"/>
          </w:tcPr>
          <w:p w14:paraId="35A1D0A9" w14:textId="77777777" w:rsidR="0040021E" w:rsidRPr="00BC5F78" w:rsidRDefault="0040021E" w:rsidP="00F14A66">
            <w:pPr>
              <w:pStyle w:val="Paragraphtext"/>
              <w:spacing w:before="120"/>
            </w:pPr>
            <w:r w:rsidRPr="00BC5F78">
              <w:t>MACE 3.2</w:t>
            </w:r>
          </w:p>
        </w:tc>
      </w:tr>
      <w:tr w:rsidR="0040021E" w:rsidRPr="008A5A23" w14:paraId="1F3D15C6" w14:textId="77777777" w:rsidTr="00F14A66">
        <w:tc>
          <w:tcPr>
            <w:tcW w:w="9142" w:type="dxa"/>
            <w:gridSpan w:val="3"/>
          </w:tcPr>
          <w:p w14:paraId="627E3827" w14:textId="77777777" w:rsidR="0040021E" w:rsidRPr="008A5A23" w:rsidRDefault="0040021E" w:rsidP="00F14A66">
            <w:pPr>
              <w:pStyle w:val="Paragraphtext"/>
              <w:spacing w:before="120"/>
              <w:rPr>
                <w:bCs/>
              </w:rPr>
            </w:pPr>
            <w:r w:rsidRPr="008A5A23">
              <w:rPr>
                <w:bCs/>
              </w:rPr>
              <w:t>An analysis of roles, tasks and competencies should be used to generate learning objectives, which inform the development of a set of training needs and are used to derive the criteria, or standards, against which the trainee is assessed during and/or after training.</w:t>
            </w:r>
          </w:p>
        </w:tc>
      </w:tr>
    </w:tbl>
    <w:p w14:paraId="05790C19" w14:textId="77777777" w:rsidR="0040021E" w:rsidRPr="008A5A23" w:rsidRDefault="0040021E" w:rsidP="0040021E">
      <w:pPr>
        <w:spacing w:after="0" w:line="240" w:lineRule="auto"/>
      </w:pPr>
    </w:p>
    <w:tbl>
      <w:tblPr>
        <w:tblStyle w:val="ONRTable1"/>
        <w:tblW w:w="0" w:type="auto"/>
        <w:tblInd w:w="5" w:type="dxa"/>
        <w:tblLook w:val="04A0" w:firstRow="1" w:lastRow="0" w:firstColumn="1" w:lastColumn="0" w:noHBand="0" w:noVBand="1"/>
      </w:tblPr>
      <w:tblGrid>
        <w:gridCol w:w="3020"/>
        <w:gridCol w:w="3019"/>
        <w:gridCol w:w="2982"/>
      </w:tblGrid>
      <w:tr w:rsidR="0040021E" w:rsidRPr="00BC5F78" w14:paraId="524AB92B" w14:textId="77777777" w:rsidTr="00F14A66">
        <w:trPr>
          <w:cnfStyle w:val="100000000000" w:firstRow="1" w:lastRow="0" w:firstColumn="0" w:lastColumn="0" w:oddVBand="0" w:evenVBand="0" w:oddHBand="0" w:evenHBand="0" w:firstRowFirstColumn="0" w:firstRowLastColumn="0" w:lastRowFirstColumn="0" w:lastRowLastColumn="0"/>
        </w:trPr>
        <w:tc>
          <w:tcPr>
            <w:tcW w:w="3054" w:type="dxa"/>
          </w:tcPr>
          <w:p w14:paraId="0FD1D348" w14:textId="77777777" w:rsidR="0040021E" w:rsidRPr="00BC5F78" w:rsidRDefault="0040021E" w:rsidP="00F14A66">
            <w:pPr>
              <w:pStyle w:val="Paragraphtext"/>
              <w:spacing w:before="120"/>
            </w:pPr>
            <w:r w:rsidRPr="00BC5F78">
              <w:t xml:space="preserve">FSE 3 – Competence </w:t>
            </w:r>
            <w:r>
              <w:t>m</w:t>
            </w:r>
            <w:r w:rsidRPr="00BC5F78">
              <w:t>anagement</w:t>
            </w:r>
          </w:p>
        </w:tc>
        <w:tc>
          <w:tcPr>
            <w:tcW w:w="3052" w:type="dxa"/>
          </w:tcPr>
          <w:p w14:paraId="7FA32D78" w14:textId="77777777" w:rsidR="0040021E" w:rsidRPr="00BC5F78" w:rsidRDefault="0040021E" w:rsidP="00F14A66">
            <w:pPr>
              <w:pStyle w:val="Paragraphtext"/>
              <w:spacing w:before="120"/>
            </w:pPr>
            <w:r w:rsidRPr="00BC5F78">
              <w:t xml:space="preserve">Measurement of </w:t>
            </w:r>
            <w:r>
              <w:t>c</w:t>
            </w:r>
            <w:r w:rsidRPr="00BC5F78">
              <w:t>ompetence</w:t>
            </w:r>
          </w:p>
        </w:tc>
        <w:tc>
          <w:tcPr>
            <w:tcW w:w="3036" w:type="dxa"/>
          </w:tcPr>
          <w:p w14:paraId="32145D44" w14:textId="77777777" w:rsidR="0040021E" w:rsidRPr="00BC5F78" w:rsidRDefault="0040021E" w:rsidP="00F14A66">
            <w:pPr>
              <w:pStyle w:val="Paragraphtext"/>
              <w:tabs>
                <w:tab w:val="left" w:pos="1504"/>
              </w:tabs>
              <w:spacing w:before="120"/>
            </w:pPr>
            <w:r w:rsidRPr="00BC5F78">
              <w:t>MACE 3.3</w:t>
            </w:r>
          </w:p>
        </w:tc>
      </w:tr>
      <w:tr w:rsidR="0040021E" w:rsidRPr="008A5A23" w14:paraId="1BA5AA80" w14:textId="77777777" w:rsidTr="00F14A66">
        <w:tc>
          <w:tcPr>
            <w:tcW w:w="9142" w:type="dxa"/>
            <w:gridSpan w:val="3"/>
          </w:tcPr>
          <w:p w14:paraId="17AE7AB2" w14:textId="6D37A952" w:rsidR="0040021E" w:rsidRPr="008A5A23" w:rsidRDefault="0040021E" w:rsidP="00F14A66">
            <w:pPr>
              <w:pStyle w:val="Paragraphtext"/>
              <w:spacing w:before="120"/>
              <w:rPr>
                <w:bCs/>
              </w:rPr>
            </w:pPr>
            <w:r w:rsidRPr="00267F76">
              <w:rPr>
                <w:bCs/>
              </w:rPr>
              <w:t>Operators</w:t>
            </w:r>
            <w:r w:rsidRPr="008A5A23">
              <w:rPr>
                <w:bCs/>
              </w:rPr>
              <w:t xml:space="preserve"> should </w:t>
            </w:r>
            <w:r w:rsidR="00703919">
              <w:rPr>
                <w:bCs/>
              </w:rPr>
              <w:t xml:space="preserve">establish, </w:t>
            </w:r>
            <w:r w:rsidRPr="008A5A23">
              <w:rPr>
                <w:bCs/>
              </w:rPr>
              <w:t xml:space="preserve">implement and maintain a process of assessment, which provides confidence that all personnel whose actions have the potential to impact upon </w:t>
            </w:r>
            <w:r w:rsidRPr="00267F76">
              <w:rPr>
                <w:bCs/>
              </w:rPr>
              <w:t>NMACS</w:t>
            </w:r>
            <w:r w:rsidRPr="008A5A23">
              <w:rPr>
                <w:bCs/>
              </w:rPr>
              <w:t xml:space="preserve"> meet defined competence expectations.</w:t>
            </w:r>
          </w:p>
        </w:tc>
      </w:tr>
    </w:tbl>
    <w:p w14:paraId="3D8AADF1" w14:textId="77777777" w:rsidR="0040021E" w:rsidRPr="008A5A23" w:rsidRDefault="0040021E" w:rsidP="0040021E">
      <w:pPr>
        <w:spacing w:after="0" w:line="240" w:lineRule="auto"/>
      </w:pPr>
    </w:p>
    <w:tbl>
      <w:tblPr>
        <w:tblStyle w:val="ONRTable1"/>
        <w:tblW w:w="0" w:type="auto"/>
        <w:tblInd w:w="5" w:type="dxa"/>
        <w:tblLook w:val="04A0" w:firstRow="1" w:lastRow="0" w:firstColumn="1" w:lastColumn="0" w:noHBand="0" w:noVBand="1"/>
      </w:tblPr>
      <w:tblGrid>
        <w:gridCol w:w="3020"/>
        <w:gridCol w:w="3018"/>
        <w:gridCol w:w="2983"/>
      </w:tblGrid>
      <w:tr w:rsidR="0040021E" w:rsidRPr="00BC5F78" w14:paraId="044DA7E1" w14:textId="77777777" w:rsidTr="00F14A66">
        <w:trPr>
          <w:cnfStyle w:val="100000000000" w:firstRow="1" w:lastRow="0" w:firstColumn="0" w:lastColumn="0" w:oddVBand="0" w:evenVBand="0" w:oddHBand="0" w:evenHBand="0" w:firstRowFirstColumn="0" w:firstRowLastColumn="0" w:lastRowFirstColumn="0" w:lastRowLastColumn="0"/>
        </w:trPr>
        <w:tc>
          <w:tcPr>
            <w:tcW w:w="3054" w:type="dxa"/>
          </w:tcPr>
          <w:p w14:paraId="0C3FCE4C" w14:textId="77777777" w:rsidR="0040021E" w:rsidRPr="00BC5F78" w:rsidRDefault="0040021E" w:rsidP="00F14A66">
            <w:pPr>
              <w:pStyle w:val="Paragraphtext"/>
              <w:spacing w:before="120"/>
            </w:pPr>
            <w:r w:rsidRPr="00BC5F78">
              <w:t xml:space="preserve">FSE 3 – Competence </w:t>
            </w:r>
            <w:r>
              <w:t>m</w:t>
            </w:r>
            <w:r w:rsidRPr="00BC5F78">
              <w:t>anagement</w:t>
            </w:r>
          </w:p>
        </w:tc>
        <w:tc>
          <w:tcPr>
            <w:tcW w:w="3052" w:type="dxa"/>
          </w:tcPr>
          <w:p w14:paraId="06D9E1A0" w14:textId="77777777" w:rsidR="0040021E" w:rsidRPr="00BC5F78" w:rsidRDefault="0040021E" w:rsidP="00F14A66">
            <w:pPr>
              <w:pStyle w:val="Paragraphtext"/>
              <w:spacing w:before="120"/>
            </w:pPr>
            <w:r w:rsidRPr="00BC5F78">
              <w:t xml:space="preserve">Organisation of and </w:t>
            </w:r>
            <w:r>
              <w:t>s</w:t>
            </w:r>
            <w:r w:rsidRPr="00BC5F78">
              <w:t xml:space="preserve">upport to the </w:t>
            </w:r>
            <w:r>
              <w:t>t</w:t>
            </w:r>
            <w:r w:rsidRPr="00BC5F78">
              <w:t xml:space="preserve">raining </w:t>
            </w:r>
            <w:r>
              <w:t>f</w:t>
            </w:r>
            <w:r w:rsidRPr="00BC5F78">
              <w:t>unction</w:t>
            </w:r>
          </w:p>
        </w:tc>
        <w:tc>
          <w:tcPr>
            <w:tcW w:w="3036" w:type="dxa"/>
          </w:tcPr>
          <w:p w14:paraId="6FB16A73" w14:textId="77777777" w:rsidR="0040021E" w:rsidRPr="00BC5F78" w:rsidRDefault="0040021E" w:rsidP="00F14A66">
            <w:pPr>
              <w:pStyle w:val="Paragraphtext"/>
              <w:tabs>
                <w:tab w:val="left" w:pos="1504"/>
              </w:tabs>
              <w:spacing w:before="120"/>
            </w:pPr>
            <w:r w:rsidRPr="00BC5F78">
              <w:t>MACE 3.4</w:t>
            </w:r>
          </w:p>
        </w:tc>
      </w:tr>
      <w:tr w:rsidR="0040021E" w:rsidRPr="008A5A23" w14:paraId="2E420034" w14:textId="77777777" w:rsidTr="00F14A66">
        <w:tc>
          <w:tcPr>
            <w:tcW w:w="9142" w:type="dxa"/>
            <w:gridSpan w:val="3"/>
          </w:tcPr>
          <w:p w14:paraId="322E1E02" w14:textId="77777777" w:rsidR="0040021E" w:rsidRPr="008A5A23" w:rsidRDefault="0040021E" w:rsidP="00F14A66">
            <w:pPr>
              <w:pStyle w:val="Paragraphtext"/>
              <w:spacing w:before="120"/>
              <w:rPr>
                <w:bCs/>
              </w:rPr>
            </w:pPr>
            <w:r w:rsidRPr="008A5A23">
              <w:rPr>
                <w:bCs/>
              </w:rPr>
              <w:t xml:space="preserve">Training and competence assurance of personnel with </w:t>
            </w:r>
            <w:r w:rsidRPr="00267F76">
              <w:rPr>
                <w:bCs/>
              </w:rPr>
              <w:t>NMACS</w:t>
            </w:r>
            <w:r w:rsidRPr="008A5A23">
              <w:rPr>
                <w:bCs/>
              </w:rPr>
              <w:t xml:space="preserve"> roles should be given due priority by </w:t>
            </w:r>
            <w:r w:rsidRPr="00267F76">
              <w:rPr>
                <w:bCs/>
              </w:rPr>
              <w:t>operators</w:t>
            </w:r>
            <w:r w:rsidRPr="008A5A23">
              <w:rPr>
                <w:bCs/>
              </w:rPr>
              <w:t>.</w:t>
            </w:r>
          </w:p>
        </w:tc>
      </w:tr>
    </w:tbl>
    <w:p w14:paraId="350E9DB0" w14:textId="77777777" w:rsidR="0040021E" w:rsidRPr="0040021E" w:rsidRDefault="0040021E" w:rsidP="0040021E">
      <w:pPr>
        <w:spacing w:before="240"/>
        <w:rPr>
          <w:b/>
          <w:bCs/>
        </w:rPr>
      </w:pPr>
      <w:bookmarkStart w:id="55" w:name="_Toc93571724"/>
      <w:r w:rsidRPr="0040021E">
        <w:rPr>
          <w:b/>
          <w:bCs/>
        </w:rPr>
        <w:t xml:space="preserve">FSE 4 – Reporting, </w:t>
      </w:r>
      <w:r>
        <w:rPr>
          <w:b/>
          <w:bCs/>
        </w:rPr>
        <w:t>a</w:t>
      </w:r>
      <w:r w:rsidRPr="0040021E">
        <w:rPr>
          <w:b/>
          <w:bCs/>
        </w:rPr>
        <w:t xml:space="preserve">nomalies, and </w:t>
      </w:r>
      <w:r>
        <w:rPr>
          <w:b/>
          <w:bCs/>
        </w:rPr>
        <w:t>i</w:t>
      </w:r>
      <w:r w:rsidRPr="0040021E">
        <w:rPr>
          <w:b/>
          <w:bCs/>
        </w:rPr>
        <w:t>nvestigations</w:t>
      </w:r>
      <w:bookmarkEnd w:id="55"/>
    </w:p>
    <w:tbl>
      <w:tblPr>
        <w:tblStyle w:val="ONRTable1"/>
        <w:tblW w:w="0" w:type="auto"/>
        <w:tblInd w:w="5" w:type="dxa"/>
        <w:tblLook w:val="04A0" w:firstRow="1" w:lastRow="0" w:firstColumn="1" w:lastColumn="0" w:noHBand="0" w:noVBand="1"/>
      </w:tblPr>
      <w:tblGrid>
        <w:gridCol w:w="3021"/>
        <w:gridCol w:w="3022"/>
        <w:gridCol w:w="2978"/>
      </w:tblGrid>
      <w:tr w:rsidR="0040021E" w:rsidRPr="00BC5F78" w14:paraId="6360F3AE" w14:textId="77777777" w:rsidTr="00F14A66">
        <w:trPr>
          <w:cnfStyle w:val="100000000000" w:firstRow="1" w:lastRow="0" w:firstColumn="0" w:lastColumn="0" w:oddVBand="0" w:evenVBand="0" w:oddHBand="0" w:evenHBand="0" w:firstRowFirstColumn="0" w:firstRowLastColumn="0" w:lastRowFirstColumn="0" w:lastRowLastColumn="0"/>
        </w:trPr>
        <w:tc>
          <w:tcPr>
            <w:tcW w:w="3054" w:type="dxa"/>
          </w:tcPr>
          <w:p w14:paraId="0CC437C4" w14:textId="77777777" w:rsidR="0040021E" w:rsidRPr="00BC5F78" w:rsidRDefault="0040021E" w:rsidP="00F14A66">
            <w:pPr>
              <w:pStyle w:val="Paragraphtext"/>
              <w:spacing w:before="120"/>
              <w:rPr>
                <w:b w:val="0"/>
                <w:bCs/>
              </w:rPr>
            </w:pPr>
            <w:r w:rsidRPr="00BC5F78">
              <w:rPr>
                <w:bCs/>
              </w:rPr>
              <w:t>Fundamental Safeguards Expectation</w:t>
            </w:r>
          </w:p>
        </w:tc>
        <w:tc>
          <w:tcPr>
            <w:tcW w:w="3052" w:type="dxa"/>
          </w:tcPr>
          <w:p w14:paraId="5E9C10F9" w14:textId="77777777" w:rsidR="0040021E" w:rsidRPr="00BC5F78" w:rsidRDefault="0040021E" w:rsidP="00F14A66">
            <w:pPr>
              <w:pStyle w:val="Paragraphtext"/>
              <w:spacing w:before="120"/>
              <w:rPr>
                <w:b w:val="0"/>
                <w:bCs/>
              </w:rPr>
            </w:pPr>
            <w:r w:rsidRPr="00BC5F78">
              <w:rPr>
                <w:bCs/>
              </w:rPr>
              <w:t xml:space="preserve">Reporting, </w:t>
            </w:r>
            <w:r>
              <w:rPr>
                <w:bCs/>
              </w:rPr>
              <w:t>a</w:t>
            </w:r>
            <w:r w:rsidRPr="00BC5F78">
              <w:rPr>
                <w:bCs/>
              </w:rPr>
              <w:t xml:space="preserve">nomalies and </w:t>
            </w:r>
            <w:r>
              <w:rPr>
                <w:bCs/>
              </w:rPr>
              <w:t>i</w:t>
            </w:r>
            <w:r w:rsidRPr="00BC5F78">
              <w:rPr>
                <w:bCs/>
              </w:rPr>
              <w:t>nvestigations</w:t>
            </w:r>
          </w:p>
        </w:tc>
        <w:tc>
          <w:tcPr>
            <w:tcW w:w="3036" w:type="dxa"/>
          </w:tcPr>
          <w:p w14:paraId="24441832" w14:textId="77777777" w:rsidR="0040021E" w:rsidRPr="00BC5F78" w:rsidRDefault="0040021E" w:rsidP="00F14A66">
            <w:pPr>
              <w:pStyle w:val="Paragraphtext"/>
              <w:spacing w:before="120"/>
              <w:rPr>
                <w:b w:val="0"/>
                <w:bCs/>
              </w:rPr>
            </w:pPr>
            <w:r w:rsidRPr="00BC5F78">
              <w:rPr>
                <w:bCs/>
              </w:rPr>
              <w:t>FSE 4</w:t>
            </w:r>
          </w:p>
        </w:tc>
      </w:tr>
      <w:tr w:rsidR="0040021E" w:rsidRPr="008A5A23" w14:paraId="27A17FFD" w14:textId="77777777" w:rsidTr="00F14A66">
        <w:tc>
          <w:tcPr>
            <w:tcW w:w="9142" w:type="dxa"/>
            <w:gridSpan w:val="3"/>
          </w:tcPr>
          <w:p w14:paraId="197138EC" w14:textId="11203470" w:rsidR="0040021E" w:rsidRPr="008A5A23" w:rsidRDefault="0040021E" w:rsidP="00F14A66">
            <w:pPr>
              <w:pStyle w:val="Paragraphtext"/>
              <w:spacing w:before="120"/>
            </w:pPr>
            <w:r w:rsidRPr="00267F76">
              <w:t>Operators</w:t>
            </w:r>
            <w:r w:rsidRPr="008A5A23">
              <w:t xml:space="preserve"> must </w:t>
            </w:r>
            <w:r w:rsidR="00703919">
              <w:t xml:space="preserve">establish, </w:t>
            </w:r>
            <w:r w:rsidRPr="008A5A23">
              <w:t xml:space="preserve">implement and maintain arrangements for the timely and accurate reporting of information required by NSR19. Arrangements for the investigation, resolution and reporting of discrepancies and </w:t>
            </w:r>
            <w:r w:rsidRPr="00267F76">
              <w:t>anomalies</w:t>
            </w:r>
            <w:r w:rsidRPr="008A5A23">
              <w:t xml:space="preserve"> must be in place.</w:t>
            </w:r>
          </w:p>
        </w:tc>
      </w:tr>
    </w:tbl>
    <w:p w14:paraId="79B7E6F9" w14:textId="77777777" w:rsidR="0040021E" w:rsidRPr="008A5A23" w:rsidRDefault="0040021E" w:rsidP="0040021E">
      <w:pPr>
        <w:spacing w:after="0" w:line="240" w:lineRule="auto"/>
      </w:pPr>
    </w:p>
    <w:tbl>
      <w:tblPr>
        <w:tblStyle w:val="ONRTable1"/>
        <w:tblW w:w="0" w:type="auto"/>
        <w:tblInd w:w="5" w:type="dxa"/>
        <w:tblLook w:val="04A0" w:firstRow="1" w:lastRow="0" w:firstColumn="1" w:lastColumn="0" w:noHBand="0" w:noVBand="1"/>
      </w:tblPr>
      <w:tblGrid>
        <w:gridCol w:w="3021"/>
        <w:gridCol w:w="3009"/>
        <w:gridCol w:w="2986"/>
      </w:tblGrid>
      <w:tr w:rsidR="0040021E" w:rsidRPr="00BC5F78" w14:paraId="3777E172" w14:textId="77777777" w:rsidTr="00F14A66">
        <w:trPr>
          <w:cnfStyle w:val="100000000000" w:firstRow="1" w:lastRow="0" w:firstColumn="0" w:lastColumn="0" w:oddVBand="0" w:evenVBand="0" w:oddHBand="0" w:evenHBand="0" w:firstRowFirstColumn="0" w:firstRowLastColumn="0" w:lastRowFirstColumn="0" w:lastRowLastColumn="0"/>
        </w:trPr>
        <w:tc>
          <w:tcPr>
            <w:tcW w:w="3021" w:type="dxa"/>
          </w:tcPr>
          <w:p w14:paraId="1F24C509" w14:textId="77777777" w:rsidR="0040021E" w:rsidRPr="00BC5F78" w:rsidRDefault="0040021E" w:rsidP="00F14A66">
            <w:pPr>
              <w:pStyle w:val="Paragraphtext"/>
              <w:spacing w:before="120"/>
            </w:pPr>
            <w:r w:rsidRPr="00BC5F78">
              <w:t xml:space="preserve">FSE 4 – Reporting, </w:t>
            </w:r>
            <w:r>
              <w:t>a</w:t>
            </w:r>
            <w:r w:rsidRPr="00BC5F78">
              <w:t xml:space="preserve">nomalies, and </w:t>
            </w:r>
            <w:r>
              <w:t>i</w:t>
            </w:r>
            <w:r w:rsidRPr="00BC5F78">
              <w:t>nvestigations</w:t>
            </w:r>
          </w:p>
        </w:tc>
        <w:tc>
          <w:tcPr>
            <w:tcW w:w="3009" w:type="dxa"/>
          </w:tcPr>
          <w:p w14:paraId="60A7B75E" w14:textId="77777777" w:rsidR="0040021E" w:rsidRPr="00BC5F78" w:rsidRDefault="0040021E" w:rsidP="00F14A66">
            <w:pPr>
              <w:pStyle w:val="Paragraphtext"/>
              <w:spacing w:before="120"/>
            </w:pPr>
            <w:r w:rsidRPr="00BC5F78">
              <w:t>Reporting</w:t>
            </w:r>
          </w:p>
        </w:tc>
        <w:tc>
          <w:tcPr>
            <w:tcW w:w="2986" w:type="dxa"/>
          </w:tcPr>
          <w:p w14:paraId="1D328DD5" w14:textId="77777777" w:rsidR="0040021E" w:rsidRPr="00BC5F78" w:rsidRDefault="0040021E" w:rsidP="00F14A66">
            <w:pPr>
              <w:pStyle w:val="Paragraphtext"/>
              <w:tabs>
                <w:tab w:val="left" w:pos="1504"/>
              </w:tabs>
              <w:spacing w:before="120"/>
            </w:pPr>
            <w:r w:rsidRPr="00BC5F78">
              <w:t>MACE 4.1</w:t>
            </w:r>
          </w:p>
        </w:tc>
      </w:tr>
      <w:tr w:rsidR="0040021E" w:rsidRPr="008A5A23" w14:paraId="53E3A8D4" w14:textId="77777777" w:rsidTr="00F14A66">
        <w:tc>
          <w:tcPr>
            <w:tcW w:w="9016" w:type="dxa"/>
            <w:gridSpan w:val="3"/>
          </w:tcPr>
          <w:p w14:paraId="0D10ADAE" w14:textId="1A739DA5" w:rsidR="0040021E" w:rsidRPr="008A5A23" w:rsidRDefault="0040021E" w:rsidP="00F14A66">
            <w:pPr>
              <w:pStyle w:val="Paragraphtext"/>
              <w:spacing w:before="120"/>
              <w:rPr>
                <w:bCs/>
              </w:rPr>
            </w:pPr>
            <w:r w:rsidRPr="00267F76">
              <w:rPr>
                <w:bCs/>
              </w:rPr>
              <w:t>Operators</w:t>
            </w:r>
            <w:r w:rsidRPr="008A5A23">
              <w:rPr>
                <w:bCs/>
              </w:rPr>
              <w:t xml:space="preserve"> should </w:t>
            </w:r>
            <w:r w:rsidR="00703919">
              <w:rPr>
                <w:bCs/>
              </w:rPr>
              <w:t xml:space="preserve">establish, </w:t>
            </w:r>
            <w:r w:rsidRPr="008A5A23">
              <w:rPr>
                <w:bCs/>
              </w:rPr>
              <w:t xml:space="preserve">implement and maintain arrangements for the monitoring, reporting and review of </w:t>
            </w:r>
            <w:r w:rsidRPr="00267F76">
              <w:rPr>
                <w:bCs/>
              </w:rPr>
              <w:t>NMACS</w:t>
            </w:r>
            <w:r w:rsidRPr="008A5A23">
              <w:rPr>
                <w:bCs/>
              </w:rPr>
              <w:t xml:space="preserve"> performance, which includes the effectiveness of meeting </w:t>
            </w:r>
            <w:r w:rsidRPr="00267F76">
              <w:rPr>
                <w:bCs/>
              </w:rPr>
              <w:t>NMACS</w:t>
            </w:r>
            <w:r w:rsidRPr="008A5A23">
              <w:rPr>
                <w:bCs/>
              </w:rPr>
              <w:t xml:space="preserve"> requirements and identifying trends.</w:t>
            </w:r>
          </w:p>
        </w:tc>
      </w:tr>
    </w:tbl>
    <w:p w14:paraId="5FD0A4D4" w14:textId="77777777" w:rsidR="0040021E" w:rsidRPr="008A5A23" w:rsidRDefault="0040021E" w:rsidP="0040021E">
      <w:pPr>
        <w:spacing w:after="0" w:line="240" w:lineRule="auto"/>
      </w:pPr>
    </w:p>
    <w:tbl>
      <w:tblPr>
        <w:tblStyle w:val="ONRTable1"/>
        <w:tblW w:w="0" w:type="auto"/>
        <w:tblInd w:w="5" w:type="dxa"/>
        <w:tblLook w:val="04A0" w:firstRow="1" w:lastRow="0" w:firstColumn="1" w:lastColumn="0" w:noHBand="0" w:noVBand="1"/>
      </w:tblPr>
      <w:tblGrid>
        <w:gridCol w:w="3021"/>
        <w:gridCol w:w="3020"/>
        <w:gridCol w:w="2980"/>
      </w:tblGrid>
      <w:tr w:rsidR="0040021E" w:rsidRPr="00BC5F78" w14:paraId="6AB7ED87" w14:textId="77777777" w:rsidTr="00F14A66">
        <w:trPr>
          <w:cnfStyle w:val="100000000000" w:firstRow="1" w:lastRow="0" w:firstColumn="0" w:lastColumn="0" w:oddVBand="0" w:evenVBand="0" w:oddHBand="0" w:evenHBand="0" w:firstRowFirstColumn="0" w:firstRowLastColumn="0" w:lastRowFirstColumn="0" w:lastRowLastColumn="0"/>
        </w:trPr>
        <w:tc>
          <w:tcPr>
            <w:tcW w:w="3054" w:type="dxa"/>
          </w:tcPr>
          <w:p w14:paraId="625054B8" w14:textId="77777777" w:rsidR="0040021E" w:rsidRPr="00BC5F78" w:rsidRDefault="0040021E" w:rsidP="00F14A66">
            <w:pPr>
              <w:pStyle w:val="Paragraphtext"/>
              <w:spacing w:before="120"/>
            </w:pPr>
            <w:r w:rsidRPr="00BC5F78">
              <w:lastRenderedPageBreak/>
              <w:t xml:space="preserve">FSE 4 – Reporting, </w:t>
            </w:r>
            <w:r>
              <w:t>a</w:t>
            </w:r>
            <w:r w:rsidRPr="00BC5F78">
              <w:t xml:space="preserve">nomalies, and </w:t>
            </w:r>
            <w:r>
              <w:t>i</w:t>
            </w:r>
            <w:r w:rsidRPr="00BC5F78">
              <w:t>nvestigations</w:t>
            </w:r>
          </w:p>
        </w:tc>
        <w:tc>
          <w:tcPr>
            <w:tcW w:w="3052" w:type="dxa"/>
          </w:tcPr>
          <w:p w14:paraId="3ECF12C7" w14:textId="77777777" w:rsidR="0040021E" w:rsidRPr="00BC5F78" w:rsidRDefault="0040021E" w:rsidP="00F14A66">
            <w:pPr>
              <w:pStyle w:val="Paragraphtext"/>
              <w:spacing w:before="120"/>
            </w:pPr>
            <w:r w:rsidRPr="00BC5F78">
              <w:t xml:space="preserve">Anomalies and </w:t>
            </w:r>
            <w:r>
              <w:t>i</w:t>
            </w:r>
            <w:r w:rsidRPr="00BC5F78">
              <w:t>nvestigations</w:t>
            </w:r>
          </w:p>
        </w:tc>
        <w:tc>
          <w:tcPr>
            <w:tcW w:w="3036" w:type="dxa"/>
          </w:tcPr>
          <w:p w14:paraId="29102068" w14:textId="77777777" w:rsidR="0040021E" w:rsidRPr="00BC5F78" w:rsidRDefault="0040021E" w:rsidP="00F14A66">
            <w:pPr>
              <w:pStyle w:val="Paragraphtext"/>
              <w:tabs>
                <w:tab w:val="left" w:pos="1504"/>
              </w:tabs>
              <w:spacing w:before="120"/>
            </w:pPr>
            <w:r w:rsidRPr="00BC5F78">
              <w:t>MACE 4.2</w:t>
            </w:r>
          </w:p>
        </w:tc>
      </w:tr>
      <w:tr w:rsidR="0040021E" w:rsidRPr="008A5A23" w14:paraId="475BFF76" w14:textId="77777777" w:rsidTr="00F14A66">
        <w:tc>
          <w:tcPr>
            <w:tcW w:w="9142" w:type="dxa"/>
            <w:gridSpan w:val="3"/>
          </w:tcPr>
          <w:p w14:paraId="2D203347" w14:textId="77777777" w:rsidR="0040021E" w:rsidRPr="008A5A23" w:rsidRDefault="0040021E" w:rsidP="00F14A66">
            <w:pPr>
              <w:pStyle w:val="Paragraphtext"/>
              <w:spacing w:before="120"/>
              <w:rPr>
                <w:bCs/>
              </w:rPr>
            </w:pPr>
            <w:r w:rsidRPr="00267F76">
              <w:rPr>
                <w:bCs/>
              </w:rPr>
              <w:t>Operators</w:t>
            </w:r>
            <w:r w:rsidRPr="008A5A23">
              <w:rPr>
                <w:bCs/>
              </w:rPr>
              <w:t xml:space="preserve"> should have an approach that recognises, investigates, and manages </w:t>
            </w:r>
            <w:r w:rsidRPr="00267F76">
              <w:rPr>
                <w:bCs/>
              </w:rPr>
              <w:t>NMACS</w:t>
            </w:r>
            <w:r w:rsidRPr="008A5A23">
              <w:rPr>
                <w:bCs/>
              </w:rPr>
              <w:t xml:space="preserve"> discrepancies and </w:t>
            </w:r>
            <w:r w:rsidRPr="00267F76">
              <w:rPr>
                <w:bCs/>
              </w:rPr>
              <w:t>anomalies</w:t>
            </w:r>
            <w:r w:rsidRPr="008A5A23">
              <w:rPr>
                <w:bCs/>
              </w:rPr>
              <w:t xml:space="preserve"> in a timely manner and documents their treatment. Such investigations should aim to establish in a timely manner the accountancy evidence that all QNM is properly accounted for and under control.</w:t>
            </w:r>
          </w:p>
        </w:tc>
      </w:tr>
      <w:tr w:rsidR="0040021E" w:rsidRPr="008A5A23" w14:paraId="32633F9D" w14:textId="77777777" w:rsidTr="00F14A66">
        <w:tc>
          <w:tcPr>
            <w:tcW w:w="9142" w:type="dxa"/>
            <w:gridSpan w:val="3"/>
          </w:tcPr>
          <w:p w14:paraId="2F643573" w14:textId="77777777" w:rsidR="0040021E" w:rsidRPr="008A5A23" w:rsidRDefault="0040021E" w:rsidP="00F14A66">
            <w:pPr>
              <w:pStyle w:val="Paragraphtext"/>
              <w:spacing w:before="120"/>
              <w:rPr>
                <w:bCs/>
              </w:rPr>
            </w:pPr>
            <w:r w:rsidRPr="008A5A23">
              <w:rPr>
                <w:bCs/>
              </w:rPr>
              <w:t>Related MACE: 7.3 and 9.3</w:t>
            </w:r>
          </w:p>
        </w:tc>
      </w:tr>
    </w:tbl>
    <w:p w14:paraId="248C44C6" w14:textId="77777777" w:rsidR="0040021E" w:rsidRPr="008A5A23" w:rsidRDefault="0040021E" w:rsidP="0040021E">
      <w:pPr>
        <w:spacing w:after="0" w:line="240" w:lineRule="auto"/>
      </w:pPr>
    </w:p>
    <w:tbl>
      <w:tblPr>
        <w:tblStyle w:val="ONRTable1"/>
        <w:tblW w:w="0" w:type="auto"/>
        <w:tblInd w:w="5" w:type="dxa"/>
        <w:tblLook w:val="04A0" w:firstRow="1" w:lastRow="0" w:firstColumn="1" w:lastColumn="0" w:noHBand="0" w:noVBand="1"/>
      </w:tblPr>
      <w:tblGrid>
        <w:gridCol w:w="3021"/>
        <w:gridCol w:w="3010"/>
        <w:gridCol w:w="2985"/>
      </w:tblGrid>
      <w:tr w:rsidR="0040021E" w:rsidRPr="00BC5F78" w14:paraId="21B0F101" w14:textId="77777777" w:rsidTr="00F14A66">
        <w:trPr>
          <w:cnfStyle w:val="100000000000" w:firstRow="1" w:lastRow="0" w:firstColumn="0" w:lastColumn="0" w:oddVBand="0" w:evenVBand="0" w:oddHBand="0" w:evenHBand="0" w:firstRowFirstColumn="0" w:firstRowLastColumn="0" w:lastRowFirstColumn="0" w:lastRowLastColumn="0"/>
        </w:trPr>
        <w:tc>
          <w:tcPr>
            <w:tcW w:w="3021" w:type="dxa"/>
          </w:tcPr>
          <w:p w14:paraId="3437387F" w14:textId="77777777" w:rsidR="0040021E" w:rsidRPr="00BC5F78" w:rsidRDefault="0040021E" w:rsidP="00F14A66">
            <w:pPr>
              <w:pStyle w:val="Paragraphtext"/>
              <w:spacing w:before="120"/>
            </w:pPr>
            <w:r w:rsidRPr="00BC5F78">
              <w:t xml:space="preserve">FSE 4 – Reporting, </w:t>
            </w:r>
            <w:r>
              <w:t>a</w:t>
            </w:r>
            <w:r w:rsidRPr="00BC5F78">
              <w:t xml:space="preserve">nomalies, and </w:t>
            </w:r>
            <w:r>
              <w:t>i</w:t>
            </w:r>
            <w:r w:rsidRPr="00BC5F78">
              <w:t>nvestigations</w:t>
            </w:r>
          </w:p>
        </w:tc>
        <w:tc>
          <w:tcPr>
            <w:tcW w:w="3010" w:type="dxa"/>
          </w:tcPr>
          <w:p w14:paraId="457F2E70" w14:textId="77777777" w:rsidR="0040021E" w:rsidRPr="00BC5F78" w:rsidRDefault="0040021E" w:rsidP="00F14A66">
            <w:pPr>
              <w:pStyle w:val="Paragraphtext"/>
              <w:spacing w:before="120"/>
            </w:pPr>
            <w:r w:rsidRPr="00BC5F78">
              <w:t xml:space="preserve">Corrective </w:t>
            </w:r>
            <w:r>
              <w:t>a</w:t>
            </w:r>
            <w:r w:rsidRPr="00BC5F78">
              <w:t>ctions</w:t>
            </w:r>
          </w:p>
        </w:tc>
        <w:tc>
          <w:tcPr>
            <w:tcW w:w="2985" w:type="dxa"/>
          </w:tcPr>
          <w:p w14:paraId="3B255169" w14:textId="77777777" w:rsidR="0040021E" w:rsidRPr="00BC5F78" w:rsidRDefault="0040021E" w:rsidP="00F14A66">
            <w:pPr>
              <w:pStyle w:val="Paragraphtext"/>
              <w:tabs>
                <w:tab w:val="left" w:pos="1504"/>
              </w:tabs>
              <w:spacing w:before="120"/>
            </w:pPr>
            <w:r w:rsidRPr="00BC5F78">
              <w:t>MACE 4.3</w:t>
            </w:r>
          </w:p>
        </w:tc>
      </w:tr>
      <w:tr w:rsidR="0040021E" w:rsidRPr="008A5A23" w14:paraId="3D04AAF9" w14:textId="77777777" w:rsidTr="00F14A66">
        <w:tc>
          <w:tcPr>
            <w:tcW w:w="9016" w:type="dxa"/>
            <w:gridSpan w:val="3"/>
          </w:tcPr>
          <w:p w14:paraId="1C1A6E42" w14:textId="77777777" w:rsidR="0040021E" w:rsidRPr="008A5A23" w:rsidRDefault="0040021E" w:rsidP="00F14A66">
            <w:pPr>
              <w:pStyle w:val="Paragraphtext"/>
              <w:spacing w:before="120"/>
              <w:rPr>
                <w:bCs/>
              </w:rPr>
            </w:pPr>
            <w:r w:rsidRPr="00267F76">
              <w:t>Operators</w:t>
            </w:r>
            <w:r w:rsidRPr="008A5A23">
              <w:t xml:space="preserve"> should have arrangements and procedures in place to deal with </w:t>
            </w:r>
            <w:r w:rsidRPr="00267F76">
              <w:t>NMACS</w:t>
            </w:r>
            <w:r w:rsidRPr="008A5A23">
              <w:t xml:space="preserve"> incidents, events, </w:t>
            </w:r>
            <w:r w:rsidRPr="00267F76">
              <w:t>anomalies</w:t>
            </w:r>
            <w:r w:rsidRPr="008A5A23">
              <w:t xml:space="preserve">, and discrepancies, which include escalation, investigation, and </w:t>
            </w:r>
            <w:r w:rsidRPr="00267F76">
              <w:t>corrective action</w:t>
            </w:r>
            <w:r w:rsidRPr="008A5A23">
              <w:t xml:space="preserve"> arrangements to resolve incidents. Procedures should aim to prevent reoccurrence of </w:t>
            </w:r>
            <w:r w:rsidRPr="00267F76">
              <w:t>NMACS</w:t>
            </w:r>
            <w:r w:rsidRPr="008A5A23">
              <w:t xml:space="preserve"> incidents, events, </w:t>
            </w:r>
            <w:r w:rsidRPr="00267F76">
              <w:t>anomalies</w:t>
            </w:r>
            <w:r w:rsidRPr="008A5A23">
              <w:t>, and discrepancies and ensure wider dissemination of learning from experience.</w:t>
            </w:r>
          </w:p>
        </w:tc>
      </w:tr>
    </w:tbl>
    <w:p w14:paraId="771FF9DB" w14:textId="77777777" w:rsidR="0040021E" w:rsidRPr="0040021E" w:rsidRDefault="0040021E" w:rsidP="0040021E">
      <w:pPr>
        <w:spacing w:before="240"/>
        <w:rPr>
          <w:b/>
          <w:bCs/>
        </w:rPr>
      </w:pPr>
      <w:bookmarkStart w:id="56" w:name="_Toc93571725"/>
      <w:r w:rsidRPr="0040021E">
        <w:rPr>
          <w:b/>
          <w:bCs/>
        </w:rPr>
        <w:t>FSE 5 – Reliability, resilience and sustainability</w:t>
      </w:r>
      <w:bookmarkEnd w:id="56"/>
    </w:p>
    <w:tbl>
      <w:tblPr>
        <w:tblStyle w:val="ONRTable1"/>
        <w:tblW w:w="0" w:type="auto"/>
        <w:tblInd w:w="5" w:type="dxa"/>
        <w:tblLook w:val="04A0" w:firstRow="1" w:lastRow="0" w:firstColumn="1" w:lastColumn="0" w:noHBand="0" w:noVBand="1"/>
      </w:tblPr>
      <w:tblGrid>
        <w:gridCol w:w="3020"/>
        <w:gridCol w:w="3019"/>
        <w:gridCol w:w="2977"/>
      </w:tblGrid>
      <w:tr w:rsidR="0040021E" w:rsidRPr="00BC5F78" w14:paraId="26F57C6D" w14:textId="77777777" w:rsidTr="00F14A66">
        <w:trPr>
          <w:cnfStyle w:val="100000000000" w:firstRow="1" w:lastRow="0" w:firstColumn="0" w:lastColumn="0" w:oddVBand="0" w:evenVBand="0" w:oddHBand="0" w:evenHBand="0" w:firstRowFirstColumn="0" w:firstRowLastColumn="0" w:lastRowFirstColumn="0" w:lastRowLastColumn="0"/>
        </w:trPr>
        <w:tc>
          <w:tcPr>
            <w:tcW w:w="3020" w:type="dxa"/>
          </w:tcPr>
          <w:p w14:paraId="20C139E0" w14:textId="77777777" w:rsidR="0040021E" w:rsidRPr="00BC5F78" w:rsidRDefault="0040021E" w:rsidP="00F14A66">
            <w:pPr>
              <w:pStyle w:val="Paragraphtext"/>
              <w:spacing w:before="120"/>
              <w:rPr>
                <w:b w:val="0"/>
                <w:bCs/>
              </w:rPr>
            </w:pPr>
            <w:r w:rsidRPr="00BC5F78">
              <w:rPr>
                <w:bCs/>
              </w:rPr>
              <w:t>Fundamental Safeguards Expectation</w:t>
            </w:r>
          </w:p>
        </w:tc>
        <w:tc>
          <w:tcPr>
            <w:tcW w:w="3019" w:type="dxa"/>
          </w:tcPr>
          <w:p w14:paraId="2FD60ED5" w14:textId="77777777" w:rsidR="0040021E" w:rsidRPr="00BC5F78" w:rsidRDefault="0040021E" w:rsidP="00F14A66">
            <w:pPr>
              <w:pStyle w:val="Paragraphtext"/>
              <w:spacing w:before="120"/>
              <w:rPr>
                <w:b w:val="0"/>
                <w:bCs/>
              </w:rPr>
            </w:pPr>
            <w:r w:rsidRPr="00BC5F78">
              <w:rPr>
                <w:bCs/>
              </w:rPr>
              <w:t xml:space="preserve">Reliability, </w:t>
            </w:r>
            <w:r>
              <w:rPr>
                <w:bCs/>
              </w:rPr>
              <w:t>r</w:t>
            </w:r>
            <w:r w:rsidRPr="00BC5F78">
              <w:rPr>
                <w:bCs/>
              </w:rPr>
              <w:t xml:space="preserve">esilience and </w:t>
            </w:r>
            <w:r>
              <w:rPr>
                <w:bCs/>
              </w:rPr>
              <w:t>s</w:t>
            </w:r>
            <w:r w:rsidRPr="00BC5F78">
              <w:rPr>
                <w:bCs/>
              </w:rPr>
              <w:t>ustainability</w:t>
            </w:r>
          </w:p>
        </w:tc>
        <w:tc>
          <w:tcPr>
            <w:tcW w:w="2977" w:type="dxa"/>
          </w:tcPr>
          <w:p w14:paraId="4203CDA8" w14:textId="77777777" w:rsidR="0040021E" w:rsidRPr="00BC5F78" w:rsidRDefault="0040021E" w:rsidP="00F14A66">
            <w:pPr>
              <w:pStyle w:val="Paragraphtext"/>
              <w:spacing w:before="120"/>
              <w:rPr>
                <w:b w:val="0"/>
                <w:bCs/>
              </w:rPr>
            </w:pPr>
            <w:r w:rsidRPr="00BC5F78">
              <w:rPr>
                <w:bCs/>
              </w:rPr>
              <w:t>FSE 5</w:t>
            </w:r>
          </w:p>
        </w:tc>
      </w:tr>
      <w:tr w:rsidR="0040021E" w:rsidRPr="008A5A23" w14:paraId="1DB78EFF" w14:textId="77777777" w:rsidTr="00F14A66">
        <w:tc>
          <w:tcPr>
            <w:tcW w:w="9016" w:type="dxa"/>
            <w:gridSpan w:val="3"/>
          </w:tcPr>
          <w:p w14:paraId="32B325A2" w14:textId="77777777" w:rsidR="0040021E" w:rsidRPr="008A5A23" w:rsidRDefault="0040021E" w:rsidP="00F14A66">
            <w:pPr>
              <w:pStyle w:val="Paragraphtext"/>
              <w:spacing w:before="120"/>
            </w:pPr>
            <w:r w:rsidRPr="00267F76">
              <w:t>Operators</w:t>
            </w:r>
            <w:r w:rsidRPr="008A5A23">
              <w:t xml:space="preserve"> should design and support their </w:t>
            </w:r>
            <w:r w:rsidRPr="00267F76">
              <w:t>NMACS</w:t>
            </w:r>
            <w:r w:rsidRPr="008A5A23">
              <w:t xml:space="preserve"> regime to ensure it is reliable, resilient, sustained and remains relevant and proportionate throughout the entire lifecycle of the </w:t>
            </w:r>
            <w:r w:rsidRPr="00267F76">
              <w:t>facility</w:t>
            </w:r>
            <w:r w:rsidRPr="008A5A23">
              <w:t>.</w:t>
            </w:r>
          </w:p>
        </w:tc>
      </w:tr>
    </w:tbl>
    <w:p w14:paraId="25F589A1" w14:textId="77777777" w:rsidR="0040021E" w:rsidRPr="008A5A23" w:rsidRDefault="0040021E" w:rsidP="0040021E">
      <w:pPr>
        <w:spacing w:after="0" w:line="240" w:lineRule="auto"/>
      </w:pPr>
    </w:p>
    <w:tbl>
      <w:tblPr>
        <w:tblStyle w:val="ONRTable1"/>
        <w:tblW w:w="0" w:type="auto"/>
        <w:tblInd w:w="5" w:type="dxa"/>
        <w:tblLook w:val="04A0" w:firstRow="1" w:lastRow="0" w:firstColumn="1" w:lastColumn="0" w:noHBand="0" w:noVBand="1"/>
      </w:tblPr>
      <w:tblGrid>
        <w:gridCol w:w="3023"/>
        <w:gridCol w:w="3012"/>
        <w:gridCol w:w="2986"/>
      </w:tblGrid>
      <w:tr w:rsidR="0040021E" w:rsidRPr="00BC5F78" w14:paraId="7838693C" w14:textId="77777777" w:rsidTr="00F14A66">
        <w:trPr>
          <w:cnfStyle w:val="100000000000" w:firstRow="1" w:lastRow="0" w:firstColumn="0" w:lastColumn="0" w:oddVBand="0" w:evenVBand="0" w:oddHBand="0" w:evenHBand="0" w:firstRowFirstColumn="0" w:firstRowLastColumn="0" w:lastRowFirstColumn="0" w:lastRowLastColumn="0"/>
        </w:trPr>
        <w:tc>
          <w:tcPr>
            <w:tcW w:w="3054" w:type="dxa"/>
          </w:tcPr>
          <w:p w14:paraId="57ADB9C8" w14:textId="77777777" w:rsidR="0040021E" w:rsidRPr="00BC5F78" w:rsidRDefault="0040021E" w:rsidP="00F14A66">
            <w:pPr>
              <w:pStyle w:val="Paragraphtext"/>
              <w:spacing w:before="120"/>
            </w:pPr>
            <w:r w:rsidRPr="00BC5F78">
              <w:t xml:space="preserve">FSE 5 – </w:t>
            </w:r>
            <w:r w:rsidRPr="00BC5F78">
              <w:rPr>
                <w:bCs/>
              </w:rPr>
              <w:t xml:space="preserve">Reliability, </w:t>
            </w:r>
            <w:r>
              <w:rPr>
                <w:bCs/>
              </w:rPr>
              <w:t>r</w:t>
            </w:r>
            <w:r w:rsidRPr="00BC5F78">
              <w:rPr>
                <w:bCs/>
              </w:rPr>
              <w:t xml:space="preserve">esilience and </w:t>
            </w:r>
            <w:r>
              <w:rPr>
                <w:bCs/>
              </w:rPr>
              <w:t>s</w:t>
            </w:r>
            <w:r w:rsidRPr="00BC5F78">
              <w:rPr>
                <w:bCs/>
              </w:rPr>
              <w:t>ustainability</w:t>
            </w:r>
          </w:p>
        </w:tc>
        <w:tc>
          <w:tcPr>
            <w:tcW w:w="3052" w:type="dxa"/>
          </w:tcPr>
          <w:p w14:paraId="3EBD14C2" w14:textId="77777777" w:rsidR="0040021E" w:rsidRPr="00BC5F78" w:rsidRDefault="0040021E" w:rsidP="00F14A66">
            <w:pPr>
              <w:pStyle w:val="Paragraphtext"/>
              <w:spacing w:before="120"/>
            </w:pPr>
            <w:r w:rsidRPr="00BC5F78">
              <w:t xml:space="preserve">Reliability and </w:t>
            </w:r>
            <w:r>
              <w:t>r</w:t>
            </w:r>
            <w:r w:rsidRPr="00BC5F78">
              <w:t>esilience</w:t>
            </w:r>
          </w:p>
        </w:tc>
        <w:tc>
          <w:tcPr>
            <w:tcW w:w="3036" w:type="dxa"/>
          </w:tcPr>
          <w:p w14:paraId="76D22DEA" w14:textId="77777777" w:rsidR="0040021E" w:rsidRPr="00BC5F78" w:rsidRDefault="0040021E" w:rsidP="00F14A66">
            <w:pPr>
              <w:pStyle w:val="Paragraphtext"/>
              <w:tabs>
                <w:tab w:val="left" w:pos="1504"/>
              </w:tabs>
              <w:spacing w:before="120"/>
            </w:pPr>
            <w:r w:rsidRPr="00BC5F78">
              <w:t>MACE 5.1</w:t>
            </w:r>
          </w:p>
        </w:tc>
      </w:tr>
      <w:tr w:rsidR="0040021E" w:rsidRPr="008A5A23" w14:paraId="13462E83" w14:textId="77777777" w:rsidTr="00F14A66">
        <w:tc>
          <w:tcPr>
            <w:tcW w:w="9142" w:type="dxa"/>
            <w:gridSpan w:val="3"/>
          </w:tcPr>
          <w:p w14:paraId="272A0D1F" w14:textId="77777777" w:rsidR="0040021E" w:rsidRPr="008A5A23" w:rsidRDefault="0040021E" w:rsidP="00F14A66">
            <w:pPr>
              <w:pStyle w:val="Paragraphtext"/>
              <w:spacing w:before="120"/>
              <w:rPr>
                <w:bCs/>
              </w:rPr>
            </w:pPr>
            <w:r w:rsidRPr="00267F76">
              <w:rPr>
                <w:bCs/>
              </w:rPr>
              <w:t>Operators</w:t>
            </w:r>
            <w:r w:rsidRPr="008A5A23">
              <w:rPr>
                <w:bCs/>
              </w:rPr>
              <w:t xml:space="preserve"> should incorporate reliability and resilience into the design of systems for the purposes of </w:t>
            </w:r>
            <w:r w:rsidRPr="00267F76">
              <w:rPr>
                <w:bCs/>
              </w:rPr>
              <w:t>NMACS</w:t>
            </w:r>
            <w:r w:rsidRPr="008A5A23">
              <w:rPr>
                <w:bCs/>
              </w:rPr>
              <w:t>.</w:t>
            </w:r>
          </w:p>
        </w:tc>
      </w:tr>
    </w:tbl>
    <w:p w14:paraId="06731FAD" w14:textId="77777777" w:rsidR="0040021E" w:rsidRPr="008A5A23" w:rsidRDefault="0040021E" w:rsidP="0040021E">
      <w:pPr>
        <w:spacing w:after="0" w:line="240" w:lineRule="auto"/>
      </w:pPr>
    </w:p>
    <w:p w14:paraId="0992D949" w14:textId="77777777" w:rsidR="0040021E" w:rsidRPr="008A5A23" w:rsidRDefault="0040021E" w:rsidP="0040021E">
      <w:pPr>
        <w:pStyle w:val="Paragraphtext"/>
        <w:spacing w:before="120"/>
        <w:rPr>
          <w:color w:val="FFFFFF" w:themeColor="background1"/>
        </w:rPr>
        <w:sectPr w:rsidR="0040021E" w:rsidRPr="008A5A23" w:rsidSect="0040021E">
          <w:pgSz w:w="11906" w:h="16838"/>
          <w:pgMar w:top="1440" w:right="1440" w:bottom="1440" w:left="1440" w:header="708" w:footer="708" w:gutter="0"/>
          <w:cols w:space="708"/>
          <w:docGrid w:linePitch="360"/>
        </w:sectPr>
      </w:pPr>
    </w:p>
    <w:tbl>
      <w:tblPr>
        <w:tblStyle w:val="ONRTable1"/>
        <w:tblW w:w="0" w:type="auto"/>
        <w:tblInd w:w="5" w:type="dxa"/>
        <w:tblLook w:val="04A0" w:firstRow="1" w:lastRow="0" w:firstColumn="1" w:lastColumn="0" w:noHBand="0" w:noVBand="1"/>
      </w:tblPr>
      <w:tblGrid>
        <w:gridCol w:w="3021"/>
        <w:gridCol w:w="3018"/>
        <w:gridCol w:w="2982"/>
      </w:tblGrid>
      <w:tr w:rsidR="0040021E" w:rsidRPr="00BC5F78" w14:paraId="6E658F03" w14:textId="77777777" w:rsidTr="00F14A66">
        <w:trPr>
          <w:cnfStyle w:val="100000000000" w:firstRow="1" w:lastRow="0" w:firstColumn="0" w:lastColumn="0" w:oddVBand="0" w:evenVBand="0" w:oddHBand="0" w:evenHBand="0" w:firstRowFirstColumn="0" w:firstRowLastColumn="0" w:lastRowFirstColumn="0" w:lastRowLastColumn="0"/>
        </w:trPr>
        <w:tc>
          <w:tcPr>
            <w:tcW w:w="3054" w:type="dxa"/>
          </w:tcPr>
          <w:p w14:paraId="61A68A27" w14:textId="77777777" w:rsidR="0040021E" w:rsidRPr="00BC5F78" w:rsidRDefault="0040021E" w:rsidP="00F14A66">
            <w:pPr>
              <w:pStyle w:val="Paragraphtext"/>
              <w:spacing w:before="120"/>
            </w:pPr>
            <w:r w:rsidRPr="00BC5F78">
              <w:lastRenderedPageBreak/>
              <w:t xml:space="preserve">FSE 5 – </w:t>
            </w:r>
            <w:r w:rsidRPr="00BC5F78">
              <w:rPr>
                <w:bCs/>
              </w:rPr>
              <w:t xml:space="preserve">Reliability, </w:t>
            </w:r>
            <w:r>
              <w:rPr>
                <w:bCs/>
              </w:rPr>
              <w:t>r</w:t>
            </w:r>
            <w:r w:rsidRPr="00BC5F78">
              <w:rPr>
                <w:bCs/>
              </w:rPr>
              <w:t xml:space="preserve">esilience and </w:t>
            </w:r>
            <w:r>
              <w:rPr>
                <w:bCs/>
              </w:rPr>
              <w:t>s</w:t>
            </w:r>
            <w:r w:rsidRPr="00BC5F78">
              <w:rPr>
                <w:bCs/>
              </w:rPr>
              <w:t>ustainability</w:t>
            </w:r>
          </w:p>
        </w:tc>
        <w:tc>
          <w:tcPr>
            <w:tcW w:w="3052" w:type="dxa"/>
          </w:tcPr>
          <w:p w14:paraId="4D0EE2B1" w14:textId="77777777" w:rsidR="0040021E" w:rsidRPr="00BC5F78" w:rsidRDefault="0040021E" w:rsidP="00F14A66">
            <w:pPr>
              <w:pStyle w:val="Paragraphtext"/>
              <w:spacing w:before="120"/>
            </w:pPr>
            <w:r w:rsidRPr="00BC5F78">
              <w:t>Examination, Inspection, Maintenance and Testing</w:t>
            </w:r>
          </w:p>
        </w:tc>
        <w:tc>
          <w:tcPr>
            <w:tcW w:w="3036" w:type="dxa"/>
          </w:tcPr>
          <w:p w14:paraId="4F1B890D" w14:textId="77777777" w:rsidR="0040021E" w:rsidRPr="00BC5F78" w:rsidRDefault="0040021E" w:rsidP="00F14A66">
            <w:pPr>
              <w:pStyle w:val="Paragraphtext"/>
              <w:tabs>
                <w:tab w:val="left" w:pos="1504"/>
              </w:tabs>
              <w:spacing w:before="120"/>
            </w:pPr>
            <w:r w:rsidRPr="00BC5F78">
              <w:t>MACE 5.2</w:t>
            </w:r>
          </w:p>
        </w:tc>
      </w:tr>
      <w:tr w:rsidR="0040021E" w:rsidRPr="008A5A23" w14:paraId="452116A7" w14:textId="77777777" w:rsidTr="00F14A66">
        <w:tc>
          <w:tcPr>
            <w:tcW w:w="9142" w:type="dxa"/>
            <w:gridSpan w:val="3"/>
          </w:tcPr>
          <w:p w14:paraId="492C5762" w14:textId="77777777" w:rsidR="0040021E" w:rsidRPr="008A5A23" w:rsidRDefault="0040021E" w:rsidP="00F14A66">
            <w:pPr>
              <w:pStyle w:val="Paragraphtext"/>
              <w:spacing w:before="120"/>
              <w:rPr>
                <w:bCs/>
              </w:rPr>
            </w:pPr>
            <w:r w:rsidRPr="008A5A23">
              <w:rPr>
                <w:bCs/>
              </w:rPr>
              <w:t xml:space="preserve">Systems and components for the purposes of </w:t>
            </w:r>
            <w:r w:rsidRPr="00267F76">
              <w:rPr>
                <w:bCs/>
              </w:rPr>
              <w:t>NMACS</w:t>
            </w:r>
            <w:r w:rsidRPr="008A5A23">
              <w:rPr>
                <w:bCs/>
              </w:rPr>
              <w:t xml:space="preserve"> should receive regular and systematic Examination, Inspection, Maintenance and Testing (EIMT).</w:t>
            </w:r>
          </w:p>
        </w:tc>
      </w:tr>
    </w:tbl>
    <w:p w14:paraId="216EEC85" w14:textId="77777777" w:rsidR="0040021E" w:rsidRPr="008A5A23" w:rsidRDefault="0040021E" w:rsidP="0040021E">
      <w:pPr>
        <w:spacing w:after="0" w:line="240" w:lineRule="auto"/>
      </w:pPr>
    </w:p>
    <w:tbl>
      <w:tblPr>
        <w:tblStyle w:val="ONRTable1"/>
        <w:tblW w:w="0" w:type="auto"/>
        <w:tblInd w:w="5" w:type="dxa"/>
        <w:tblLook w:val="04A0" w:firstRow="1" w:lastRow="0" w:firstColumn="1" w:lastColumn="0" w:noHBand="0" w:noVBand="1"/>
      </w:tblPr>
      <w:tblGrid>
        <w:gridCol w:w="3017"/>
        <w:gridCol w:w="3016"/>
        <w:gridCol w:w="2983"/>
      </w:tblGrid>
      <w:tr w:rsidR="0040021E" w:rsidRPr="00BC5F78" w14:paraId="201B96D6" w14:textId="77777777" w:rsidTr="00F14A66">
        <w:trPr>
          <w:cnfStyle w:val="100000000000" w:firstRow="1" w:lastRow="0" w:firstColumn="0" w:lastColumn="0" w:oddVBand="0" w:evenVBand="0" w:oddHBand="0" w:evenHBand="0" w:firstRowFirstColumn="0" w:firstRowLastColumn="0" w:lastRowFirstColumn="0" w:lastRowLastColumn="0"/>
        </w:trPr>
        <w:tc>
          <w:tcPr>
            <w:tcW w:w="3017" w:type="dxa"/>
          </w:tcPr>
          <w:p w14:paraId="37747AB7" w14:textId="77777777" w:rsidR="0040021E" w:rsidRPr="00BC5F78" w:rsidRDefault="0040021E" w:rsidP="00F14A66">
            <w:pPr>
              <w:pStyle w:val="Paragraphtext"/>
              <w:spacing w:before="120"/>
            </w:pPr>
            <w:r w:rsidRPr="00BC5F78">
              <w:t xml:space="preserve">FSE 5 – </w:t>
            </w:r>
            <w:r w:rsidRPr="00BC5F78">
              <w:rPr>
                <w:bCs/>
              </w:rPr>
              <w:t xml:space="preserve">Reliability, </w:t>
            </w:r>
            <w:r>
              <w:rPr>
                <w:bCs/>
              </w:rPr>
              <w:t>r</w:t>
            </w:r>
            <w:r w:rsidRPr="00BC5F78">
              <w:rPr>
                <w:bCs/>
              </w:rPr>
              <w:t xml:space="preserve">esilience and </w:t>
            </w:r>
            <w:r>
              <w:rPr>
                <w:bCs/>
              </w:rPr>
              <w:t>s</w:t>
            </w:r>
            <w:r w:rsidRPr="00BC5F78">
              <w:rPr>
                <w:bCs/>
              </w:rPr>
              <w:t>ustainability</w:t>
            </w:r>
          </w:p>
        </w:tc>
        <w:tc>
          <w:tcPr>
            <w:tcW w:w="3016" w:type="dxa"/>
          </w:tcPr>
          <w:p w14:paraId="0A949480" w14:textId="77777777" w:rsidR="0040021E" w:rsidRPr="00BC5F78" w:rsidRDefault="0040021E" w:rsidP="00F14A66">
            <w:pPr>
              <w:pStyle w:val="Paragraphtext"/>
              <w:spacing w:before="120"/>
            </w:pPr>
            <w:r w:rsidRPr="00BC5F78">
              <w:t>Sustainability</w:t>
            </w:r>
          </w:p>
        </w:tc>
        <w:tc>
          <w:tcPr>
            <w:tcW w:w="2983" w:type="dxa"/>
          </w:tcPr>
          <w:p w14:paraId="0111BA10" w14:textId="77777777" w:rsidR="0040021E" w:rsidRPr="00BC5F78" w:rsidRDefault="0040021E" w:rsidP="00F14A66">
            <w:pPr>
              <w:pStyle w:val="Paragraphtext"/>
              <w:tabs>
                <w:tab w:val="left" w:pos="1504"/>
              </w:tabs>
              <w:spacing w:before="120"/>
            </w:pPr>
            <w:r w:rsidRPr="00BC5F78">
              <w:t>MACE 5.3</w:t>
            </w:r>
          </w:p>
        </w:tc>
      </w:tr>
      <w:tr w:rsidR="0040021E" w:rsidRPr="008A5A23" w14:paraId="1E22CB54" w14:textId="77777777" w:rsidTr="00F14A66">
        <w:tc>
          <w:tcPr>
            <w:tcW w:w="9016" w:type="dxa"/>
            <w:gridSpan w:val="3"/>
          </w:tcPr>
          <w:p w14:paraId="5D764ADC" w14:textId="77777777" w:rsidR="0040021E" w:rsidRPr="008A5A23" w:rsidRDefault="0040021E" w:rsidP="00F14A66">
            <w:pPr>
              <w:pStyle w:val="Paragraphtext"/>
              <w:spacing w:before="120"/>
              <w:rPr>
                <w:bCs/>
              </w:rPr>
            </w:pPr>
            <w:r w:rsidRPr="008A5A23">
              <w:rPr>
                <w:bCs/>
              </w:rPr>
              <w:t xml:space="preserve">Each </w:t>
            </w:r>
            <w:r w:rsidRPr="00267F76">
              <w:rPr>
                <w:bCs/>
              </w:rPr>
              <w:t>operator</w:t>
            </w:r>
            <w:r w:rsidRPr="008A5A23">
              <w:rPr>
                <w:bCs/>
              </w:rPr>
              <w:t xml:space="preserve"> should ensure that the constituent parts of its </w:t>
            </w:r>
            <w:r w:rsidRPr="00267F76">
              <w:rPr>
                <w:bCs/>
              </w:rPr>
              <w:t>NMACS</w:t>
            </w:r>
            <w:r w:rsidRPr="008A5A23">
              <w:rPr>
                <w:bCs/>
              </w:rPr>
              <w:t xml:space="preserve"> regime, including requisite SQEP staff, are sustained and supported over time to ensure it continues to achieve the required outcomes.</w:t>
            </w:r>
          </w:p>
        </w:tc>
      </w:tr>
    </w:tbl>
    <w:p w14:paraId="37DF18CD" w14:textId="77777777" w:rsidR="0040021E" w:rsidRPr="0040021E" w:rsidRDefault="0040021E" w:rsidP="0040021E">
      <w:pPr>
        <w:spacing w:before="240"/>
        <w:rPr>
          <w:b/>
          <w:bCs/>
        </w:rPr>
      </w:pPr>
      <w:bookmarkStart w:id="57" w:name="_Toc93571726"/>
      <w:r w:rsidRPr="0040021E">
        <w:rPr>
          <w:b/>
          <w:bCs/>
        </w:rPr>
        <w:t xml:space="preserve">FSE 6 – Measurement </w:t>
      </w:r>
      <w:r>
        <w:rPr>
          <w:b/>
          <w:bCs/>
        </w:rPr>
        <w:t>p</w:t>
      </w:r>
      <w:r w:rsidRPr="0040021E">
        <w:rPr>
          <w:b/>
          <w:bCs/>
        </w:rPr>
        <w:t xml:space="preserve">rogramme and </w:t>
      </w:r>
      <w:r>
        <w:rPr>
          <w:b/>
          <w:bCs/>
        </w:rPr>
        <w:t>c</w:t>
      </w:r>
      <w:r w:rsidRPr="0040021E">
        <w:rPr>
          <w:b/>
          <w:bCs/>
        </w:rPr>
        <w:t>ontrol</w:t>
      </w:r>
      <w:bookmarkEnd w:id="57"/>
    </w:p>
    <w:tbl>
      <w:tblPr>
        <w:tblStyle w:val="ONRTable1"/>
        <w:tblW w:w="0" w:type="auto"/>
        <w:tblInd w:w="5" w:type="dxa"/>
        <w:tblLook w:val="04A0" w:firstRow="1" w:lastRow="0" w:firstColumn="1" w:lastColumn="0" w:noHBand="0" w:noVBand="1"/>
      </w:tblPr>
      <w:tblGrid>
        <w:gridCol w:w="3020"/>
        <w:gridCol w:w="3019"/>
        <w:gridCol w:w="2977"/>
      </w:tblGrid>
      <w:tr w:rsidR="0040021E" w:rsidRPr="00BC5F78" w14:paraId="5F5A5AFF" w14:textId="77777777" w:rsidTr="00F14A66">
        <w:trPr>
          <w:cnfStyle w:val="100000000000" w:firstRow="1" w:lastRow="0" w:firstColumn="0" w:lastColumn="0" w:oddVBand="0" w:evenVBand="0" w:oddHBand="0" w:evenHBand="0" w:firstRowFirstColumn="0" w:firstRowLastColumn="0" w:lastRowFirstColumn="0" w:lastRowLastColumn="0"/>
        </w:trPr>
        <w:tc>
          <w:tcPr>
            <w:tcW w:w="3020" w:type="dxa"/>
          </w:tcPr>
          <w:p w14:paraId="04C74EA9" w14:textId="77777777" w:rsidR="0040021E" w:rsidRPr="00BC5F78" w:rsidRDefault="0040021E" w:rsidP="00F14A66">
            <w:pPr>
              <w:pStyle w:val="Paragraphtext"/>
              <w:spacing w:before="120"/>
              <w:rPr>
                <w:b w:val="0"/>
                <w:bCs/>
              </w:rPr>
            </w:pPr>
            <w:r w:rsidRPr="00BC5F78">
              <w:rPr>
                <w:bCs/>
              </w:rPr>
              <w:t>Fundamental Safeguards Expectation</w:t>
            </w:r>
          </w:p>
        </w:tc>
        <w:tc>
          <w:tcPr>
            <w:tcW w:w="3019" w:type="dxa"/>
          </w:tcPr>
          <w:p w14:paraId="6D21693B" w14:textId="77777777" w:rsidR="0040021E" w:rsidRPr="00BC5F78" w:rsidRDefault="0040021E" w:rsidP="00F14A66">
            <w:pPr>
              <w:pStyle w:val="Paragraphtext"/>
              <w:spacing w:before="120"/>
              <w:rPr>
                <w:b w:val="0"/>
                <w:bCs/>
              </w:rPr>
            </w:pPr>
            <w:r w:rsidRPr="00BC5F78">
              <w:rPr>
                <w:bCs/>
              </w:rPr>
              <w:t xml:space="preserve">Measurement </w:t>
            </w:r>
            <w:r>
              <w:rPr>
                <w:bCs/>
              </w:rPr>
              <w:t>p</w:t>
            </w:r>
            <w:r w:rsidRPr="00BC5F78">
              <w:rPr>
                <w:bCs/>
              </w:rPr>
              <w:t xml:space="preserve">rogramme and </w:t>
            </w:r>
            <w:r>
              <w:rPr>
                <w:bCs/>
              </w:rPr>
              <w:t>c</w:t>
            </w:r>
            <w:r w:rsidRPr="00BC5F78">
              <w:rPr>
                <w:bCs/>
              </w:rPr>
              <w:t>ontrol</w:t>
            </w:r>
          </w:p>
        </w:tc>
        <w:tc>
          <w:tcPr>
            <w:tcW w:w="2977" w:type="dxa"/>
          </w:tcPr>
          <w:p w14:paraId="35CEF359" w14:textId="77777777" w:rsidR="0040021E" w:rsidRPr="00BC5F78" w:rsidRDefault="0040021E" w:rsidP="00F14A66">
            <w:pPr>
              <w:pStyle w:val="Paragraphtext"/>
              <w:spacing w:before="120"/>
              <w:rPr>
                <w:b w:val="0"/>
                <w:bCs/>
              </w:rPr>
            </w:pPr>
            <w:r w:rsidRPr="00BC5F78">
              <w:rPr>
                <w:bCs/>
              </w:rPr>
              <w:t>FSE 6</w:t>
            </w:r>
          </w:p>
        </w:tc>
      </w:tr>
      <w:tr w:rsidR="0040021E" w:rsidRPr="008A5A23" w14:paraId="4C401388" w14:textId="77777777" w:rsidTr="00F14A66">
        <w:tc>
          <w:tcPr>
            <w:tcW w:w="9016" w:type="dxa"/>
            <w:gridSpan w:val="3"/>
          </w:tcPr>
          <w:p w14:paraId="2861D549" w14:textId="0B5FF7FA" w:rsidR="0040021E" w:rsidRPr="008A5A23" w:rsidRDefault="0040021E" w:rsidP="00F14A66">
            <w:pPr>
              <w:pStyle w:val="Paragraphtext"/>
              <w:spacing w:before="120"/>
            </w:pPr>
            <w:r w:rsidRPr="008A5A23">
              <w:t xml:space="preserve">Where measurements are performed, </w:t>
            </w:r>
            <w:r w:rsidRPr="00267F76">
              <w:t>operators</w:t>
            </w:r>
            <w:r w:rsidRPr="008A5A23">
              <w:t xml:space="preserve"> must </w:t>
            </w:r>
            <w:r w:rsidR="00703919">
              <w:t xml:space="preserve">establish, </w:t>
            </w:r>
            <w:r w:rsidRPr="008A5A23">
              <w:t xml:space="preserve">implement and maintain robust arrangements to ensure the appropriate performance of measurement systems that provide data for the purposes of </w:t>
            </w:r>
            <w:r w:rsidRPr="00267F76">
              <w:t>NMACS</w:t>
            </w:r>
            <w:r w:rsidRPr="008A5A23">
              <w:t>.</w:t>
            </w:r>
          </w:p>
        </w:tc>
      </w:tr>
    </w:tbl>
    <w:p w14:paraId="513A2338" w14:textId="77777777" w:rsidR="0040021E" w:rsidRPr="008A5A23" w:rsidRDefault="0040021E" w:rsidP="0040021E">
      <w:pPr>
        <w:spacing w:after="0" w:line="240" w:lineRule="auto"/>
      </w:pPr>
    </w:p>
    <w:tbl>
      <w:tblPr>
        <w:tblStyle w:val="ONRTable1"/>
        <w:tblW w:w="0" w:type="auto"/>
        <w:tblInd w:w="5" w:type="dxa"/>
        <w:tblLook w:val="04A0" w:firstRow="1" w:lastRow="0" w:firstColumn="1" w:lastColumn="0" w:noHBand="0" w:noVBand="1"/>
      </w:tblPr>
      <w:tblGrid>
        <w:gridCol w:w="3021"/>
        <w:gridCol w:w="3019"/>
        <w:gridCol w:w="2981"/>
      </w:tblGrid>
      <w:tr w:rsidR="0040021E" w:rsidRPr="00BC5F78" w14:paraId="7A1C8CED" w14:textId="77777777" w:rsidTr="00F14A66">
        <w:trPr>
          <w:cnfStyle w:val="100000000000" w:firstRow="1" w:lastRow="0" w:firstColumn="0" w:lastColumn="0" w:oddVBand="0" w:evenVBand="0" w:oddHBand="0" w:evenHBand="0" w:firstRowFirstColumn="0" w:firstRowLastColumn="0" w:lastRowFirstColumn="0" w:lastRowLastColumn="0"/>
        </w:trPr>
        <w:tc>
          <w:tcPr>
            <w:tcW w:w="3054" w:type="dxa"/>
          </w:tcPr>
          <w:p w14:paraId="3E65FAE1" w14:textId="77777777" w:rsidR="0040021E" w:rsidRPr="00BC5F78" w:rsidRDefault="0040021E" w:rsidP="00F14A66">
            <w:pPr>
              <w:pStyle w:val="Paragraphtext"/>
              <w:spacing w:before="120"/>
            </w:pPr>
            <w:r w:rsidRPr="00BC5F78">
              <w:t xml:space="preserve">FSE 6 – </w:t>
            </w:r>
            <w:r w:rsidRPr="00BC5F78">
              <w:rPr>
                <w:bCs/>
              </w:rPr>
              <w:t xml:space="preserve">Measurement </w:t>
            </w:r>
            <w:r>
              <w:rPr>
                <w:bCs/>
              </w:rPr>
              <w:t>p</w:t>
            </w:r>
            <w:r w:rsidRPr="00BC5F78">
              <w:rPr>
                <w:bCs/>
              </w:rPr>
              <w:t xml:space="preserve">rogramme and </w:t>
            </w:r>
            <w:r>
              <w:rPr>
                <w:bCs/>
              </w:rPr>
              <w:t>c</w:t>
            </w:r>
            <w:r w:rsidRPr="00BC5F78">
              <w:rPr>
                <w:bCs/>
              </w:rPr>
              <w:t>ontrol</w:t>
            </w:r>
          </w:p>
        </w:tc>
        <w:tc>
          <w:tcPr>
            <w:tcW w:w="3052" w:type="dxa"/>
          </w:tcPr>
          <w:p w14:paraId="695653EA" w14:textId="77777777" w:rsidR="0040021E" w:rsidRPr="00BC5F78" w:rsidRDefault="0040021E" w:rsidP="00F14A66">
            <w:pPr>
              <w:pStyle w:val="Paragraphtext"/>
              <w:spacing w:before="120"/>
            </w:pPr>
            <w:r w:rsidRPr="00BC5F78">
              <w:rPr>
                <w:bCs/>
              </w:rPr>
              <w:t xml:space="preserve">Measurement </w:t>
            </w:r>
            <w:r>
              <w:rPr>
                <w:bCs/>
              </w:rPr>
              <w:t>p</w:t>
            </w:r>
            <w:r w:rsidRPr="00BC5F78">
              <w:rPr>
                <w:bCs/>
              </w:rPr>
              <w:t xml:space="preserve">rogramme </w:t>
            </w:r>
            <w:r>
              <w:rPr>
                <w:bCs/>
              </w:rPr>
              <w:t>c</w:t>
            </w:r>
            <w:r w:rsidRPr="00BC5F78">
              <w:rPr>
                <w:bCs/>
              </w:rPr>
              <w:t>ontrol</w:t>
            </w:r>
          </w:p>
        </w:tc>
        <w:tc>
          <w:tcPr>
            <w:tcW w:w="3036" w:type="dxa"/>
          </w:tcPr>
          <w:p w14:paraId="2FDE3178" w14:textId="77777777" w:rsidR="0040021E" w:rsidRPr="00BC5F78" w:rsidRDefault="0040021E" w:rsidP="00F14A66">
            <w:pPr>
              <w:pStyle w:val="Paragraphtext"/>
              <w:tabs>
                <w:tab w:val="left" w:pos="1504"/>
              </w:tabs>
              <w:spacing w:before="120"/>
            </w:pPr>
            <w:r w:rsidRPr="00BC5F78">
              <w:t>MACE 6.1</w:t>
            </w:r>
          </w:p>
        </w:tc>
      </w:tr>
      <w:tr w:rsidR="0040021E" w:rsidRPr="008A5A23" w14:paraId="151C527C" w14:textId="77777777" w:rsidTr="00F14A66">
        <w:tc>
          <w:tcPr>
            <w:tcW w:w="9142" w:type="dxa"/>
            <w:gridSpan w:val="3"/>
          </w:tcPr>
          <w:p w14:paraId="3457531D" w14:textId="77777777" w:rsidR="0040021E" w:rsidRPr="008A5A23" w:rsidRDefault="0040021E" w:rsidP="00F14A66">
            <w:pPr>
              <w:pStyle w:val="Paragraphtext"/>
              <w:spacing w:before="120"/>
              <w:rPr>
                <w:bCs/>
              </w:rPr>
            </w:pPr>
            <w:r w:rsidRPr="008A5A23">
              <w:rPr>
                <w:bCs/>
              </w:rPr>
              <w:t xml:space="preserve">A system must be implemented for </w:t>
            </w:r>
            <w:r w:rsidRPr="00267F76">
              <w:rPr>
                <w:bCs/>
              </w:rPr>
              <w:t>accountancy areas</w:t>
            </w:r>
            <w:r w:rsidRPr="008A5A23">
              <w:rPr>
                <w:bCs/>
              </w:rPr>
              <w:t xml:space="preserve"> where QNM is processed, to ensure the effectiveness of measurement and analytical systems and the quality of resulting data that is generated for </w:t>
            </w:r>
            <w:r w:rsidRPr="00267F76">
              <w:rPr>
                <w:bCs/>
              </w:rPr>
              <w:t>NMACS</w:t>
            </w:r>
            <w:r w:rsidRPr="008A5A23">
              <w:rPr>
                <w:bCs/>
              </w:rPr>
              <w:t xml:space="preserve"> purposes.</w:t>
            </w:r>
          </w:p>
        </w:tc>
      </w:tr>
    </w:tbl>
    <w:p w14:paraId="7A951571" w14:textId="77777777" w:rsidR="0040021E" w:rsidRPr="008A5A23" w:rsidRDefault="0040021E" w:rsidP="0040021E">
      <w:pPr>
        <w:spacing w:after="0" w:line="240" w:lineRule="auto"/>
      </w:pPr>
    </w:p>
    <w:tbl>
      <w:tblPr>
        <w:tblStyle w:val="ONRTable1"/>
        <w:tblW w:w="0" w:type="auto"/>
        <w:tblInd w:w="5" w:type="dxa"/>
        <w:tblLook w:val="04A0" w:firstRow="1" w:lastRow="0" w:firstColumn="1" w:lastColumn="0" w:noHBand="0" w:noVBand="1"/>
      </w:tblPr>
      <w:tblGrid>
        <w:gridCol w:w="3022"/>
        <w:gridCol w:w="3015"/>
        <w:gridCol w:w="2984"/>
      </w:tblGrid>
      <w:tr w:rsidR="0040021E" w:rsidRPr="00BC5F78" w14:paraId="43039161" w14:textId="77777777" w:rsidTr="00F14A66">
        <w:trPr>
          <w:cnfStyle w:val="100000000000" w:firstRow="1" w:lastRow="0" w:firstColumn="0" w:lastColumn="0" w:oddVBand="0" w:evenVBand="0" w:oddHBand="0" w:evenHBand="0" w:firstRowFirstColumn="0" w:firstRowLastColumn="0" w:lastRowFirstColumn="0" w:lastRowLastColumn="0"/>
        </w:trPr>
        <w:tc>
          <w:tcPr>
            <w:tcW w:w="3054" w:type="dxa"/>
          </w:tcPr>
          <w:p w14:paraId="44648B4F" w14:textId="77777777" w:rsidR="0040021E" w:rsidRPr="00BC5F78" w:rsidRDefault="0040021E" w:rsidP="00F14A66">
            <w:pPr>
              <w:pStyle w:val="Paragraphtext"/>
              <w:spacing w:before="120"/>
            </w:pPr>
            <w:r w:rsidRPr="00BC5F78">
              <w:t xml:space="preserve">FSE 6 – </w:t>
            </w:r>
            <w:r w:rsidRPr="00BC5F78">
              <w:rPr>
                <w:bCs/>
              </w:rPr>
              <w:t xml:space="preserve">Measurement </w:t>
            </w:r>
            <w:r>
              <w:rPr>
                <w:bCs/>
              </w:rPr>
              <w:t>p</w:t>
            </w:r>
            <w:r w:rsidRPr="00BC5F78">
              <w:rPr>
                <w:bCs/>
              </w:rPr>
              <w:t xml:space="preserve">rogramme and </w:t>
            </w:r>
            <w:r>
              <w:rPr>
                <w:bCs/>
              </w:rPr>
              <w:t>c</w:t>
            </w:r>
            <w:r w:rsidRPr="00BC5F78">
              <w:rPr>
                <w:bCs/>
              </w:rPr>
              <w:t>ontrol</w:t>
            </w:r>
          </w:p>
        </w:tc>
        <w:tc>
          <w:tcPr>
            <w:tcW w:w="3052" w:type="dxa"/>
          </w:tcPr>
          <w:p w14:paraId="604127E5" w14:textId="77777777" w:rsidR="0040021E" w:rsidRPr="00BC5F78" w:rsidRDefault="0040021E" w:rsidP="00F14A66">
            <w:pPr>
              <w:pStyle w:val="Paragraphtext"/>
              <w:spacing w:before="120"/>
            </w:pPr>
            <w:r w:rsidRPr="00BC5F78">
              <w:t xml:space="preserve">Traceability and </w:t>
            </w:r>
            <w:r>
              <w:t>v</w:t>
            </w:r>
            <w:r w:rsidRPr="00BC5F78">
              <w:t>alidation</w:t>
            </w:r>
          </w:p>
        </w:tc>
        <w:tc>
          <w:tcPr>
            <w:tcW w:w="3036" w:type="dxa"/>
          </w:tcPr>
          <w:p w14:paraId="3EA45FFF" w14:textId="77777777" w:rsidR="0040021E" w:rsidRPr="00BC5F78" w:rsidRDefault="0040021E" w:rsidP="00F14A66">
            <w:pPr>
              <w:pStyle w:val="Paragraphtext"/>
              <w:tabs>
                <w:tab w:val="left" w:pos="1504"/>
              </w:tabs>
              <w:spacing w:before="120"/>
            </w:pPr>
            <w:r w:rsidRPr="00BC5F78">
              <w:t>MACE 6.2</w:t>
            </w:r>
          </w:p>
        </w:tc>
      </w:tr>
      <w:tr w:rsidR="0040021E" w:rsidRPr="008A5A23" w14:paraId="71D6D4B9" w14:textId="77777777" w:rsidTr="00F14A66">
        <w:tc>
          <w:tcPr>
            <w:tcW w:w="9142" w:type="dxa"/>
            <w:gridSpan w:val="3"/>
          </w:tcPr>
          <w:p w14:paraId="7AED049C" w14:textId="77777777" w:rsidR="0040021E" w:rsidRPr="008A5A23" w:rsidRDefault="0040021E" w:rsidP="00F14A66">
            <w:pPr>
              <w:pStyle w:val="Paragraphtext"/>
              <w:spacing w:before="120"/>
              <w:rPr>
                <w:bCs/>
              </w:rPr>
            </w:pPr>
            <w:r w:rsidRPr="008A5A23">
              <w:rPr>
                <w:bCs/>
              </w:rPr>
              <w:t xml:space="preserve">Measurements performed for the purposes of </w:t>
            </w:r>
            <w:r w:rsidRPr="00267F76">
              <w:rPr>
                <w:bCs/>
              </w:rPr>
              <w:t>NMACS</w:t>
            </w:r>
            <w:r w:rsidRPr="008A5A23">
              <w:rPr>
                <w:bCs/>
              </w:rPr>
              <w:t xml:space="preserve"> must be conducted to have traceability and should be validated appropriately.</w:t>
            </w:r>
          </w:p>
        </w:tc>
      </w:tr>
    </w:tbl>
    <w:p w14:paraId="59ABA761" w14:textId="77777777" w:rsidR="0040021E" w:rsidRPr="008A5A23" w:rsidRDefault="0040021E" w:rsidP="0040021E">
      <w:pPr>
        <w:spacing w:after="0" w:line="240" w:lineRule="auto"/>
      </w:pPr>
    </w:p>
    <w:p w14:paraId="29411CEA" w14:textId="77777777" w:rsidR="0040021E" w:rsidRPr="008A5A23" w:rsidRDefault="0040021E" w:rsidP="0040021E">
      <w:pPr>
        <w:pStyle w:val="Paragraphtext"/>
        <w:spacing w:before="120"/>
        <w:rPr>
          <w:color w:val="FFFFFF" w:themeColor="background1"/>
        </w:rPr>
        <w:sectPr w:rsidR="0040021E" w:rsidRPr="008A5A23" w:rsidSect="0040021E">
          <w:pgSz w:w="11906" w:h="16838"/>
          <w:pgMar w:top="1440" w:right="1440" w:bottom="1440" w:left="1440" w:header="708" w:footer="708" w:gutter="0"/>
          <w:cols w:space="708"/>
          <w:docGrid w:linePitch="360"/>
        </w:sectPr>
      </w:pPr>
    </w:p>
    <w:tbl>
      <w:tblPr>
        <w:tblStyle w:val="ONRTable1"/>
        <w:tblW w:w="0" w:type="auto"/>
        <w:tblInd w:w="5" w:type="dxa"/>
        <w:tblLook w:val="04A0" w:firstRow="1" w:lastRow="0" w:firstColumn="1" w:lastColumn="0" w:noHBand="0" w:noVBand="1"/>
      </w:tblPr>
      <w:tblGrid>
        <w:gridCol w:w="3024"/>
        <w:gridCol w:w="3011"/>
        <w:gridCol w:w="2986"/>
      </w:tblGrid>
      <w:tr w:rsidR="0040021E" w:rsidRPr="00BC5F78" w14:paraId="48016C3D" w14:textId="77777777" w:rsidTr="00F14A66">
        <w:trPr>
          <w:cnfStyle w:val="100000000000" w:firstRow="1" w:lastRow="0" w:firstColumn="0" w:lastColumn="0" w:oddVBand="0" w:evenVBand="0" w:oddHBand="0" w:evenHBand="0" w:firstRowFirstColumn="0" w:firstRowLastColumn="0" w:lastRowFirstColumn="0" w:lastRowLastColumn="0"/>
        </w:trPr>
        <w:tc>
          <w:tcPr>
            <w:tcW w:w="3054" w:type="dxa"/>
          </w:tcPr>
          <w:p w14:paraId="41FF0D55" w14:textId="77777777" w:rsidR="0040021E" w:rsidRPr="00BC5F78" w:rsidRDefault="0040021E" w:rsidP="00F14A66">
            <w:pPr>
              <w:pStyle w:val="Paragraphtext"/>
              <w:spacing w:before="120"/>
            </w:pPr>
            <w:r w:rsidRPr="00BC5F78">
              <w:lastRenderedPageBreak/>
              <w:t xml:space="preserve">FSE 6 – </w:t>
            </w:r>
            <w:r w:rsidRPr="00BC5F78">
              <w:rPr>
                <w:bCs/>
              </w:rPr>
              <w:t xml:space="preserve">Measurement </w:t>
            </w:r>
            <w:r>
              <w:rPr>
                <w:bCs/>
              </w:rPr>
              <w:t>p</w:t>
            </w:r>
            <w:r w:rsidRPr="00BC5F78">
              <w:rPr>
                <w:bCs/>
              </w:rPr>
              <w:t xml:space="preserve">rogramme and </w:t>
            </w:r>
            <w:r>
              <w:rPr>
                <w:bCs/>
              </w:rPr>
              <w:t>c</w:t>
            </w:r>
            <w:r w:rsidRPr="00BC5F78">
              <w:rPr>
                <w:bCs/>
              </w:rPr>
              <w:t>ontrol</w:t>
            </w:r>
          </w:p>
        </w:tc>
        <w:tc>
          <w:tcPr>
            <w:tcW w:w="3052" w:type="dxa"/>
          </w:tcPr>
          <w:p w14:paraId="70AF44ED" w14:textId="77777777" w:rsidR="0040021E" w:rsidRPr="00BC5F78" w:rsidRDefault="0040021E" w:rsidP="00F14A66">
            <w:pPr>
              <w:pStyle w:val="Paragraphtext"/>
              <w:spacing w:before="120"/>
            </w:pPr>
            <w:r w:rsidRPr="00BC5F78">
              <w:t xml:space="preserve">Precision and </w:t>
            </w:r>
            <w:r>
              <w:t>a</w:t>
            </w:r>
            <w:r w:rsidRPr="00BC5F78">
              <w:t>ccuracy</w:t>
            </w:r>
            <w:r w:rsidRPr="00BC5F78">
              <w:tab/>
            </w:r>
          </w:p>
        </w:tc>
        <w:tc>
          <w:tcPr>
            <w:tcW w:w="3036" w:type="dxa"/>
          </w:tcPr>
          <w:p w14:paraId="0EF42A24" w14:textId="77777777" w:rsidR="0040021E" w:rsidRPr="00BC5F78" w:rsidRDefault="0040021E" w:rsidP="00F14A66">
            <w:pPr>
              <w:pStyle w:val="Paragraphtext"/>
              <w:tabs>
                <w:tab w:val="left" w:pos="1504"/>
              </w:tabs>
              <w:spacing w:before="120"/>
            </w:pPr>
            <w:r w:rsidRPr="00BC5F78">
              <w:t>MACE 6.3</w:t>
            </w:r>
          </w:p>
        </w:tc>
      </w:tr>
      <w:tr w:rsidR="0040021E" w:rsidRPr="008A5A23" w14:paraId="5D9B1A90" w14:textId="77777777" w:rsidTr="00F14A66">
        <w:tc>
          <w:tcPr>
            <w:tcW w:w="9142" w:type="dxa"/>
            <w:gridSpan w:val="3"/>
          </w:tcPr>
          <w:p w14:paraId="79A22CBC" w14:textId="77777777" w:rsidR="0040021E" w:rsidRPr="008A5A23" w:rsidRDefault="0040021E" w:rsidP="00F14A66">
            <w:pPr>
              <w:pStyle w:val="Paragraphtext"/>
              <w:spacing w:before="120"/>
              <w:rPr>
                <w:bCs/>
              </w:rPr>
            </w:pPr>
            <w:r w:rsidRPr="008A5A23">
              <w:rPr>
                <w:bCs/>
              </w:rPr>
              <w:t xml:space="preserve">Where measurements are performed for the purposes of </w:t>
            </w:r>
            <w:r w:rsidRPr="00267F76">
              <w:rPr>
                <w:bCs/>
              </w:rPr>
              <w:t>NMACS</w:t>
            </w:r>
            <w:r w:rsidRPr="008A5A23">
              <w:rPr>
                <w:bCs/>
              </w:rPr>
              <w:t>, a programme must be established and documented for providing sufficiently accurate and precise quantification and characterisation of the QNM subject to measurement.</w:t>
            </w:r>
          </w:p>
        </w:tc>
      </w:tr>
    </w:tbl>
    <w:p w14:paraId="2256E04E" w14:textId="77777777" w:rsidR="0040021E" w:rsidRPr="0040021E" w:rsidRDefault="0040021E" w:rsidP="0040021E">
      <w:pPr>
        <w:spacing w:before="240"/>
        <w:rPr>
          <w:b/>
          <w:bCs/>
        </w:rPr>
      </w:pPr>
      <w:bookmarkStart w:id="58" w:name="_Toc93571727"/>
      <w:r w:rsidRPr="0040021E">
        <w:rPr>
          <w:b/>
          <w:bCs/>
        </w:rPr>
        <w:t xml:space="preserve">FSE 7 – Nuclear </w:t>
      </w:r>
      <w:r>
        <w:rPr>
          <w:b/>
          <w:bCs/>
        </w:rPr>
        <w:t>m</w:t>
      </w:r>
      <w:r w:rsidRPr="0040021E">
        <w:rPr>
          <w:b/>
          <w:bCs/>
        </w:rPr>
        <w:t xml:space="preserve">aterial </w:t>
      </w:r>
      <w:r>
        <w:rPr>
          <w:b/>
          <w:bCs/>
        </w:rPr>
        <w:t>t</w:t>
      </w:r>
      <w:r w:rsidRPr="0040021E">
        <w:rPr>
          <w:b/>
          <w:bCs/>
        </w:rPr>
        <w:t>racking</w:t>
      </w:r>
      <w:bookmarkEnd w:id="58"/>
    </w:p>
    <w:tbl>
      <w:tblPr>
        <w:tblStyle w:val="ONRTable1"/>
        <w:tblW w:w="0" w:type="auto"/>
        <w:tblInd w:w="5" w:type="dxa"/>
        <w:tblLook w:val="04A0" w:firstRow="1" w:lastRow="0" w:firstColumn="1" w:lastColumn="0" w:noHBand="0" w:noVBand="1"/>
      </w:tblPr>
      <w:tblGrid>
        <w:gridCol w:w="3020"/>
        <w:gridCol w:w="3019"/>
        <w:gridCol w:w="2977"/>
      </w:tblGrid>
      <w:tr w:rsidR="0040021E" w:rsidRPr="00BC5F78" w14:paraId="6B158E25" w14:textId="77777777" w:rsidTr="00F14A66">
        <w:trPr>
          <w:cnfStyle w:val="100000000000" w:firstRow="1" w:lastRow="0" w:firstColumn="0" w:lastColumn="0" w:oddVBand="0" w:evenVBand="0" w:oddHBand="0" w:evenHBand="0" w:firstRowFirstColumn="0" w:firstRowLastColumn="0" w:lastRowFirstColumn="0" w:lastRowLastColumn="0"/>
        </w:trPr>
        <w:tc>
          <w:tcPr>
            <w:tcW w:w="3020" w:type="dxa"/>
          </w:tcPr>
          <w:p w14:paraId="79E7C994" w14:textId="77777777" w:rsidR="0040021E" w:rsidRPr="00BC5F78" w:rsidRDefault="0040021E" w:rsidP="00F14A66">
            <w:pPr>
              <w:pStyle w:val="Paragraphtext"/>
              <w:spacing w:before="120"/>
              <w:rPr>
                <w:b w:val="0"/>
                <w:bCs/>
              </w:rPr>
            </w:pPr>
            <w:r w:rsidRPr="00BC5F78">
              <w:rPr>
                <w:bCs/>
              </w:rPr>
              <w:t>Fundamental Safeguards Expectation</w:t>
            </w:r>
          </w:p>
        </w:tc>
        <w:tc>
          <w:tcPr>
            <w:tcW w:w="3019" w:type="dxa"/>
          </w:tcPr>
          <w:p w14:paraId="4C2D2A47" w14:textId="77777777" w:rsidR="0040021E" w:rsidRPr="00BC5F78" w:rsidRDefault="0040021E" w:rsidP="00F14A66">
            <w:pPr>
              <w:pStyle w:val="Paragraphtext"/>
              <w:spacing w:before="120"/>
              <w:rPr>
                <w:b w:val="0"/>
                <w:bCs/>
              </w:rPr>
            </w:pPr>
            <w:r w:rsidRPr="00BC5F78">
              <w:rPr>
                <w:bCs/>
              </w:rPr>
              <w:t xml:space="preserve">Nuclear </w:t>
            </w:r>
            <w:r>
              <w:rPr>
                <w:bCs/>
              </w:rPr>
              <w:t>m</w:t>
            </w:r>
            <w:r w:rsidRPr="00BC5F78">
              <w:rPr>
                <w:bCs/>
              </w:rPr>
              <w:t xml:space="preserve">aterial </w:t>
            </w:r>
            <w:r>
              <w:rPr>
                <w:bCs/>
              </w:rPr>
              <w:t>t</w:t>
            </w:r>
            <w:r w:rsidRPr="00BC5F78">
              <w:rPr>
                <w:bCs/>
              </w:rPr>
              <w:t>racking</w:t>
            </w:r>
          </w:p>
        </w:tc>
        <w:tc>
          <w:tcPr>
            <w:tcW w:w="2977" w:type="dxa"/>
          </w:tcPr>
          <w:p w14:paraId="7BBBB4D7" w14:textId="77777777" w:rsidR="0040021E" w:rsidRPr="00BC5F78" w:rsidRDefault="0040021E" w:rsidP="00F14A66">
            <w:pPr>
              <w:pStyle w:val="Paragraphtext"/>
              <w:spacing w:before="120"/>
              <w:rPr>
                <w:b w:val="0"/>
                <w:bCs/>
              </w:rPr>
            </w:pPr>
            <w:r w:rsidRPr="00BC5F78">
              <w:rPr>
                <w:bCs/>
              </w:rPr>
              <w:t>FSE 7</w:t>
            </w:r>
          </w:p>
        </w:tc>
      </w:tr>
      <w:tr w:rsidR="0040021E" w:rsidRPr="008A5A23" w14:paraId="1E2D2C62" w14:textId="77777777" w:rsidTr="00F14A66">
        <w:tc>
          <w:tcPr>
            <w:tcW w:w="9016" w:type="dxa"/>
            <w:gridSpan w:val="3"/>
          </w:tcPr>
          <w:p w14:paraId="34FB0CF7" w14:textId="5F07938E" w:rsidR="0040021E" w:rsidRPr="008A5A23" w:rsidRDefault="0040021E" w:rsidP="00F14A66">
            <w:pPr>
              <w:pStyle w:val="Paragraphtext"/>
              <w:spacing w:before="120"/>
            </w:pPr>
            <w:r w:rsidRPr="00267F76">
              <w:t>Operators</w:t>
            </w:r>
            <w:r w:rsidRPr="008A5A23">
              <w:t xml:space="preserve"> must </w:t>
            </w:r>
            <w:r w:rsidR="00703919">
              <w:t xml:space="preserve">establish, </w:t>
            </w:r>
            <w:r w:rsidRPr="008A5A23">
              <w:t xml:space="preserve">implement and maintain an </w:t>
            </w:r>
            <w:r w:rsidRPr="00267F76">
              <w:t>NMACS</w:t>
            </w:r>
            <w:r w:rsidRPr="008A5A23">
              <w:t xml:space="preserve"> system that is able to provide identification, quantity, characteristics and track any QNM in their QNFs at any time. </w:t>
            </w:r>
          </w:p>
        </w:tc>
      </w:tr>
    </w:tbl>
    <w:p w14:paraId="460C7E79" w14:textId="77777777" w:rsidR="0040021E" w:rsidRPr="008A5A23" w:rsidRDefault="0040021E" w:rsidP="0040021E">
      <w:pPr>
        <w:spacing w:after="0"/>
      </w:pPr>
    </w:p>
    <w:tbl>
      <w:tblPr>
        <w:tblStyle w:val="ONRTable1"/>
        <w:tblW w:w="0" w:type="auto"/>
        <w:tblInd w:w="5" w:type="dxa"/>
        <w:tblLook w:val="04A0" w:firstRow="1" w:lastRow="0" w:firstColumn="1" w:lastColumn="0" w:noHBand="0" w:noVBand="1"/>
      </w:tblPr>
      <w:tblGrid>
        <w:gridCol w:w="3013"/>
        <w:gridCol w:w="3012"/>
        <w:gridCol w:w="2991"/>
      </w:tblGrid>
      <w:tr w:rsidR="0040021E" w:rsidRPr="00BC5F78" w14:paraId="706F79A2" w14:textId="77777777" w:rsidTr="00F14A66">
        <w:trPr>
          <w:cnfStyle w:val="100000000000" w:firstRow="1" w:lastRow="0" w:firstColumn="0" w:lastColumn="0" w:oddVBand="0" w:evenVBand="0" w:oddHBand="0" w:evenHBand="0" w:firstRowFirstColumn="0" w:firstRowLastColumn="0" w:lastRowFirstColumn="0" w:lastRowLastColumn="0"/>
        </w:trPr>
        <w:tc>
          <w:tcPr>
            <w:tcW w:w="3013" w:type="dxa"/>
          </w:tcPr>
          <w:p w14:paraId="685CBDBF" w14:textId="77777777" w:rsidR="0040021E" w:rsidRPr="00BC5F78" w:rsidRDefault="0040021E" w:rsidP="00F14A66">
            <w:pPr>
              <w:pStyle w:val="Paragraphtext"/>
              <w:spacing w:before="120"/>
            </w:pPr>
            <w:r w:rsidRPr="00BC5F78">
              <w:t xml:space="preserve">FSE 7 – </w:t>
            </w:r>
            <w:r w:rsidRPr="00BC5F78">
              <w:rPr>
                <w:bCs/>
              </w:rPr>
              <w:t xml:space="preserve">Nuclear </w:t>
            </w:r>
            <w:r>
              <w:rPr>
                <w:bCs/>
              </w:rPr>
              <w:t>m</w:t>
            </w:r>
            <w:r w:rsidRPr="00BC5F78">
              <w:rPr>
                <w:bCs/>
              </w:rPr>
              <w:t xml:space="preserve">aterial </w:t>
            </w:r>
            <w:r>
              <w:rPr>
                <w:bCs/>
              </w:rPr>
              <w:t>t</w:t>
            </w:r>
            <w:r w:rsidRPr="00BC5F78">
              <w:rPr>
                <w:bCs/>
              </w:rPr>
              <w:t>racking</w:t>
            </w:r>
          </w:p>
        </w:tc>
        <w:tc>
          <w:tcPr>
            <w:tcW w:w="3012" w:type="dxa"/>
          </w:tcPr>
          <w:p w14:paraId="48E847C4" w14:textId="77777777" w:rsidR="0040021E" w:rsidRPr="00BC5F78" w:rsidRDefault="0040021E" w:rsidP="00F14A66">
            <w:pPr>
              <w:pStyle w:val="Paragraphtext"/>
              <w:spacing w:before="120"/>
            </w:pPr>
            <w:r w:rsidRPr="00BC5F78">
              <w:t xml:space="preserve">Inventory </w:t>
            </w:r>
            <w:r>
              <w:t>c</w:t>
            </w:r>
            <w:r w:rsidRPr="00BC5F78">
              <w:t>ontrol</w:t>
            </w:r>
          </w:p>
        </w:tc>
        <w:tc>
          <w:tcPr>
            <w:tcW w:w="2991" w:type="dxa"/>
          </w:tcPr>
          <w:p w14:paraId="1215FBF4" w14:textId="77777777" w:rsidR="0040021E" w:rsidRPr="00BC5F78" w:rsidRDefault="0040021E" w:rsidP="00F14A66">
            <w:pPr>
              <w:pStyle w:val="Paragraphtext"/>
              <w:tabs>
                <w:tab w:val="left" w:pos="1504"/>
              </w:tabs>
              <w:spacing w:before="120"/>
            </w:pPr>
            <w:r w:rsidRPr="00BC5F78">
              <w:t>MACE 7.1</w:t>
            </w:r>
          </w:p>
        </w:tc>
      </w:tr>
      <w:tr w:rsidR="0040021E" w:rsidRPr="008A5A23" w14:paraId="58A311FD" w14:textId="77777777" w:rsidTr="00F14A66">
        <w:tc>
          <w:tcPr>
            <w:tcW w:w="9016" w:type="dxa"/>
            <w:gridSpan w:val="3"/>
          </w:tcPr>
          <w:p w14:paraId="7F9A2C51" w14:textId="77777777" w:rsidR="0040021E" w:rsidRPr="008A5A23" w:rsidRDefault="0040021E" w:rsidP="00F14A66">
            <w:pPr>
              <w:pStyle w:val="Paragraphtext"/>
              <w:spacing w:before="120"/>
              <w:rPr>
                <w:bCs/>
              </w:rPr>
            </w:pPr>
            <w:r w:rsidRPr="00267F76">
              <w:rPr>
                <w:bCs/>
              </w:rPr>
              <w:t>Operators</w:t>
            </w:r>
            <w:r w:rsidRPr="008A5A23">
              <w:rPr>
                <w:bCs/>
              </w:rPr>
              <w:t xml:space="preserve"> must ensure that procedures and arrangements are established and implemented to ensure any processing and/or transfers of QNM are controlled, recorded and verified appropriately.</w:t>
            </w:r>
          </w:p>
        </w:tc>
      </w:tr>
      <w:tr w:rsidR="0040021E" w:rsidRPr="008A5A23" w14:paraId="3454D70E" w14:textId="77777777" w:rsidTr="00F14A66">
        <w:tc>
          <w:tcPr>
            <w:tcW w:w="9016" w:type="dxa"/>
            <w:gridSpan w:val="3"/>
          </w:tcPr>
          <w:p w14:paraId="02F60CC7" w14:textId="77777777" w:rsidR="0040021E" w:rsidRPr="008A5A23" w:rsidRDefault="0040021E" w:rsidP="00F14A66">
            <w:pPr>
              <w:pStyle w:val="Paragraphtext"/>
              <w:spacing w:before="120"/>
              <w:rPr>
                <w:bCs/>
              </w:rPr>
            </w:pPr>
            <w:r w:rsidRPr="008A5A23">
              <w:rPr>
                <w:bCs/>
              </w:rPr>
              <w:t>Related MACE: 8.3 and 9.2</w:t>
            </w:r>
          </w:p>
        </w:tc>
      </w:tr>
    </w:tbl>
    <w:p w14:paraId="35CB06BC" w14:textId="77777777" w:rsidR="0040021E" w:rsidRPr="008A5A23" w:rsidRDefault="0040021E" w:rsidP="0040021E">
      <w:pPr>
        <w:spacing w:after="0"/>
      </w:pPr>
    </w:p>
    <w:tbl>
      <w:tblPr>
        <w:tblStyle w:val="ONRTable1"/>
        <w:tblW w:w="0" w:type="auto"/>
        <w:tblInd w:w="5" w:type="dxa"/>
        <w:tblLook w:val="04A0" w:firstRow="1" w:lastRow="0" w:firstColumn="1" w:lastColumn="0" w:noHBand="0" w:noVBand="1"/>
      </w:tblPr>
      <w:tblGrid>
        <w:gridCol w:w="3011"/>
        <w:gridCol w:w="3022"/>
        <w:gridCol w:w="2988"/>
      </w:tblGrid>
      <w:tr w:rsidR="0040021E" w:rsidRPr="00BC5F78" w14:paraId="22087304" w14:textId="77777777" w:rsidTr="00F14A66">
        <w:trPr>
          <w:cnfStyle w:val="100000000000" w:firstRow="1" w:lastRow="0" w:firstColumn="0" w:lastColumn="0" w:oddVBand="0" w:evenVBand="0" w:oddHBand="0" w:evenHBand="0" w:firstRowFirstColumn="0" w:firstRowLastColumn="0" w:lastRowFirstColumn="0" w:lastRowLastColumn="0"/>
        </w:trPr>
        <w:tc>
          <w:tcPr>
            <w:tcW w:w="3054" w:type="dxa"/>
          </w:tcPr>
          <w:p w14:paraId="48CE3230" w14:textId="77777777" w:rsidR="0040021E" w:rsidRPr="00BC5F78" w:rsidRDefault="0040021E" w:rsidP="00F14A66">
            <w:pPr>
              <w:pStyle w:val="Paragraphtext"/>
              <w:spacing w:before="120"/>
            </w:pPr>
            <w:r w:rsidRPr="00BC5F78">
              <w:t xml:space="preserve">FSE 7 – </w:t>
            </w:r>
            <w:r w:rsidRPr="00BC5F78">
              <w:rPr>
                <w:bCs/>
              </w:rPr>
              <w:t xml:space="preserve">Nuclear </w:t>
            </w:r>
            <w:r>
              <w:rPr>
                <w:bCs/>
              </w:rPr>
              <w:t>m</w:t>
            </w:r>
            <w:r w:rsidRPr="00BC5F78">
              <w:rPr>
                <w:bCs/>
              </w:rPr>
              <w:t xml:space="preserve">aterial </w:t>
            </w:r>
            <w:r>
              <w:rPr>
                <w:bCs/>
              </w:rPr>
              <w:t>t</w:t>
            </w:r>
            <w:r w:rsidRPr="00BC5F78">
              <w:rPr>
                <w:bCs/>
              </w:rPr>
              <w:t>racking</w:t>
            </w:r>
          </w:p>
        </w:tc>
        <w:tc>
          <w:tcPr>
            <w:tcW w:w="3052" w:type="dxa"/>
          </w:tcPr>
          <w:p w14:paraId="296837C0" w14:textId="77777777" w:rsidR="0040021E" w:rsidRPr="00BC5F78" w:rsidRDefault="0040021E" w:rsidP="00F14A66">
            <w:pPr>
              <w:pStyle w:val="Paragraphtext"/>
              <w:spacing w:before="120"/>
            </w:pPr>
            <w:r w:rsidRPr="00BC5F78">
              <w:t>Identification of QNM</w:t>
            </w:r>
          </w:p>
        </w:tc>
        <w:tc>
          <w:tcPr>
            <w:tcW w:w="3036" w:type="dxa"/>
          </w:tcPr>
          <w:p w14:paraId="1E2F9233" w14:textId="77777777" w:rsidR="0040021E" w:rsidRPr="00BC5F78" w:rsidRDefault="0040021E" w:rsidP="00F14A66">
            <w:pPr>
              <w:pStyle w:val="Paragraphtext"/>
              <w:tabs>
                <w:tab w:val="left" w:pos="1504"/>
              </w:tabs>
              <w:spacing w:before="120"/>
            </w:pPr>
            <w:r w:rsidRPr="00BC5F78">
              <w:t>MACE 7.2</w:t>
            </w:r>
          </w:p>
        </w:tc>
      </w:tr>
      <w:tr w:rsidR="0040021E" w:rsidRPr="008A5A23" w14:paraId="2AF321D7" w14:textId="77777777" w:rsidTr="00F14A66">
        <w:tc>
          <w:tcPr>
            <w:tcW w:w="9142" w:type="dxa"/>
            <w:gridSpan w:val="3"/>
          </w:tcPr>
          <w:p w14:paraId="393114AE" w14:textId="77777777" w:rsidR="0040021E" w:rsidRPr="008A5A23" w:rsidRDefault="0040021E" w:rsidP="00F14A66">
            <w:pPr>
              <w:pStyle w:val="Paragraphtext"/>
              <w:spacing w:before="120"/>
              <w:rPr>
                <w:bCs/>
              </w:rPr>
            </w:pPr>
            <w:r w:rsidRPr="00267F76">
              <w:rPr>
                <w:bCs/>
              </w:rPr>
              <w:t>Operators</w:t>
            </w:r>
            <w:r w:rsidRPr="008A5A23">
              <w:rPr>
                <w:bCs/>
              </w:rPr>
              <w:t xml:space="preserve"> must ensure that arrangements and procedures are in place to enable the unique identification of all QNM within the </w:t>
            </w:r>
            <w:r w:rsidRPr="00267F76">
              <w:rPr>
                <w:bCs/>
              </w:rPr>
              <w:t>MBA</w:t>
            </w:r>
            <w:r w:rsidRPr="008A5A23">
              <w:rPr>
                <w:bCs/>
              </w:rPr>
              <w:t>.</w:t>
            </w:r>
          </w:p>
        </w:tc>
      </w:tr>
    </w:tbl>
    <w:p w14:paraId="4C660BA6" w14:textId="77777777" w:rsidR="0040021E" w:rsidRPr="008A5A23" w:rsidRDefault="0040021E" w:rsidP="0040021E">
      <w:pPr>
        <w:spacing w:after="0"/>
      </w:pPr>
    </w:p>
    <w:tbl>
      <w:tblPr>
        <w:tblStyle w:val="ONRTable1"/>
        <w:tblW w:w="0" w:type="auto"/>
        <w:tblInd w:w="5" w:type="dxa"/>
        <w:tblLook w:val="04A0" w:firstRow="1" w:lastRow="0" w:firstColumn="1" w:lastColumn="0" w:noHBand="0" w:noVBand="1"/>
      </w:tblPr>
      <w:tblGrid>
        <w:gridCol w:w="3009"/>
        <w:gridCol w:w="3020"/>
        <w:gridCol w:w="2987"/>
      </w:tblGrid>
      <w:tr w:rsidR="0040021E" w:rsidRPr="00BC5F78" w14:paraId="7344F308" w14:textId="77777777" w:rsidTr="00F14A66">
        <w:trPr>
          <w:cnfStyle w:val="100000000000" w:firstRow="1" w:lastRow="0" w:firstColumn="0" w:lastColumn="0" w:oddVBand="0" w:evenVBand="0" w:oddHBand="0" w:evenHBand="0" w:firstRowFirstColumn="0" w:firstRowLastColumn="0" w:lastRowFirstColumn="0" w:lastRowLastColumn="0"/>
        </w:trPr>
        <w:tc>
          <w:tcPr>
            <w:tcW w:w="3009" w:type="dxa"/>
          </w:tcPr>
          <w:p w14:paraId="01D9B148" w14:textId="77777777" w:rsidR="0040021E" w:rsidRPr="00BC5F78" w:rsidRDefault="0040021E" w:rsidP="00F14A66">
            <w:pPr>
              <w:pStyle w:val="Paragraphtext"/>
              <w:spacing w:before="120"/>
            </w:pPr>
            <w:r w:rsidRPr="00BC5F78">
              <w:t xml:space="preserve">FSE 7 – </w:t>
            </w:r>
            <w:r w:rsidRPr="00BC5F78">
              <w:rPr>
                <w:bCs/>
              </w:rPr>
              <w:t xml:space="preserve">Nuclear </w:t>
            </w:r>
            <w:r>
              <w:rPr>
                <w:bCs/>
              </w:rPr>
              <w:t>m</w:t>
            </w:r>
            <w:r w:rsidRPr="00BC5F78">
              <w:rPr>
                <w:bCs/>
              </w:rPr>
              <w:t xml:space="preserve">aterial </w:t>
            </w:r>
            <w:r>
              <w:rPr>
                <w:bCs/>
              </w:rPr>
              <w:t>t</w:t>
            </w:r>
            <w:r w:rsidRPr="00BC5F78">
              <w:rPr>
                <w:bCs/>
              </w:rPr>
              <w:t>racking</w:t>
            </w:r>
          </w:p>
        </w:tc>
        <w:tc>
          <w:tcPr>
            <w:tcW w:w="3020" w:type="dxa"/>
          </w:tcPr>
          <w:p w14:paraId="1772BFB2" w14:textId="77777777" w:rsidR="0040021E" w:rsidRPr="00BC5F78" w:rsidRDefault="0040021E" w:rsidP="00F14A66">
            <w:pPr>
              <w:pStyle w:val="Paragraphtext"/>
              <w:spacing w:before="120"/>
            </w:pPr>
            <w:r w:rsidRPr="00BC5F78">
              <w:t xml:space="preserve">NMACS </w:t>
            </w:r>
            <w:r>
              <w:t>d</w:t>
            </w:r>
            <w:r w:rsidRPr="00BC5F78">
              <w:t>iscrepancies</w:t>
            </w:r>
          </w:p>
        </w:tc>
        <w:tc>
          <w:tcPr>
            <w:tcW w:w="2987" w:type="dxa"/>
          </w:tcPr>
          <w:p w14:paraId="2830CD69" w14:textId="77777777" w:rsidR="0040021E" w:rsidRPr="00BC5F78" w:rsidRDefault="0040021E" w:rsidP="00F14A66">
            <w:pPr>
              <w:pStyle w:val="Paragraphtext"/>
              <w:tabs>
                <w:tab w:val="left" w:pos="1504"/>
              </w:tabs>
              <w:spacing w:before="120"/>
            </w:pPr>
            <w:r w:rsidRPr="00BC5F78">
              <w:t>MACE 7.3</w:t>
            </w:r>
          </w:p>
        </w:tc>
      </w:tr>
      <w:tr w:rsidR="0040021E" w:rsidRPr="008A5A23" w14:paraId="40891397" w14:textId="77777777" w:rsidTr="00F14A66">
        <w:tc>
          <w:tcPr>
            <w:tcW w:w="9016" w:type="dxa"/>
            <w:gridSpan w:val="3"/>
          </w:tcPr>
          <w:p w14:paraId="372C7B75" w14:textId="77777777" w:rsidR="0040021E" w:rsidRPr="008A5A23" w:rsidRDefault="0040021E" w:rsidP="00F14A66">
            <w:pPr>
              <w:pStyle w:val="Paragraphtext"/>
              <w:spacing w:before="120"/>
              <w:rPr>
                <w:bCs/>
              </w:rPr>
            </w:pPr>
            <w:r w:rsidRPr="00267F76">
              <w:rPr>
                <w:bCs/>
              </w:rPr>
              <w:t>Operators</w:t>
            </w:r>
            <w:r w:rsidRPr="008A5A23">
              <w:rPr>
                <w:bCs/>
              </w:rPr>
              <w:t xml:space="preserve"> should ensure that arrangements are in place that recognise and investigate </w:t>
            </w:r>
            <w:r w:rsidRPr="00267F76">
              <w:rPr>
                <w:bCs/>
              </w:rPr>
              <w:t>NMACS</w:t>
            </w:r>
            <w:r w:rsidRPr="008A5A23">
              <w:rPr>
                <w:bCs/>
              </w:rPr>
              <w:t xml:space="preserve"> discrepancies whilst recording their management.</w:t>
            </w:r>
          </w:p>
        </w:tc>
      </w:tr>
      <w:tr w:rsidR="0040021E" w:rsidRPr="008A5A23" w14:paraId="48298BB0" w14:textId="77777777" w:rsidTr="00F14A66">
        <w:tc>
          <w:tcPr>
            <w:tcW w:w="9016" w:type="dxa"/>
            <w:gridSpan w:val="3"/>
          </w:tcPr>
          <w:p w14:paraId="65C16AC2" w14:textId="77777777" w:rsidR="0040021E" w:rsidRPr="008A5A23" w:rsidRDefault="0040021E" w:rsidP="00F14A66">
            <w:pPr>
              <w:pStyle w:val="Paragraphtext"/>
              <w:spacing w:before="120"/>
              <w:rPr>
                <w:bCs/>
              </w:rPr>
            </w:pPr>
            <w:r w:rsidRPr="008A5A23">
              <w:rPr>
                <w:bCs/>
              </w:rPr>
              <w:t>Related MACE: 4.2 and 8.3</w:t>
            </w:r>
          </w:p>
        </w:tc>
      </w:tr>
    </w:tbl>
    <w:p w14:paraId="7CE0B866" w14:textId="77777777" w:rsidR="0040021E" w:rsidRPr="008A5A23" w:rsidRDefault="0040021E" w:rsidP="0040021E">
      <w:pPr>
        <w:pStyle w:val="Heading3"/>
        <w:numPr>
          <w:ilvl w:val="0"/>
          <w:numId w:val="0"/>
        </w:numPr>
        <w:ind w:left="851" w:hanging="851"/>
        <w:sectPr w:rsidR="0040021E" w:rsidRPr="008A5A23" w:rsidSect="0040021E">
          <w:pgSz w:w="11906" w:h="16838"/>
          <w:pgMar w:top="1440" w:right="1440" w:bottom="1440" w:left="1440" w:header="708" w:footer="708" w:gutter="0"/>
          <w:cols w:space="708"/>
          <w:docGrid w:linePitch="360"/>
        </w:sectPr>
      </w:pPr>
      <w:bookmarkStart w:id="59" w:name="_Toc93571728"/>
    </w:p>
    <w:p w14:paraId="540F1C9C" w14:textId="77777777" w:rsidR="0040021E" w:rsidRPr="0040021E" w:rsidRDefault="0040021E" w:rsidP="0040021E">
      <w:pPr>
        <w:spacing w:before="240"/>
        <w:rPr>
          <w:b/>
          <w:bCs/>
        </w:rPr>
      </w:pPr>
      <w:r w:rsidRPr="0040021E">
        <w:rPr>
          <w:b/>
          <w:bCs/>
        </w:rPr>
        <w:lastRenderedPageBreak/>
        <w:t xml:space="preserve">FSE 8 – Data </w:t>
      </w:r>
      <w:r>
        <w:rPr>
          <w:b/>
          <w:bCs/>
        </w:rPr>
        <w:t>p</w:t>
      </w:r>
      <w:r w:rsidRPr="0040021E">
        <w:rPr>
          <w:b/>
          <w:bCs/>
        </w:rPr>
        <w:t xml:space="preserve">rocessing and </w:t>
      </w:r>
      <w:r>
        <w:rPr>
          <w:b/>
          <w:bCs/>
        </w:rPr>
        <w:t>c</w:t>
      </w:r>
      <w:r w:rsidRPr="0040021E">
        <w:rPr>
          <w:b/>
          <w:bCs/>
        </w:rPr>
        <w:t>ontrol</w:t>
      </w:r>
      <w:bookmarkEnd w:id="59"/>
    </w:p>
    <w:tbl>
      <w:tblPr>
        <w:tblStyle w:val="ONRTable1"/>
        <w:tblW w:w="0" w:type="auto"/>
        <w:tblInd w:w="5" w:type="dxa"/>
        <w:tblLook w:val="04A0" w:firstRow="1" w:lastRow="0" w:firstColumn="1" w:lastColumn="0" w:noHBand="0" w:noVBand="1"/>
      </w:tblPr>
      <w:tblGrid>
        <w:gridCol w:w="3020"/>
        <w:gridCol w:w="3019"/>
        <w:gridCol w:w="2977"/>
      </w:tblGrid>
      <w:tr w:rsidR="0040021E" w:rsidRPr="00BC5F78" w14:paraId="38A82AE8" w14:textId="77777777" w:rsidTr="00F14A66">
        <w:trPr>
          <w:cnfStyle w:val="100000000000" w:firstRow="1" w:lastRow="0" w:firstColumn="0" w:lastColumn="0" w:oddVBand="0" w:evenVBand="0" w:oddHBand="0" w:evenHBand="0" w:firstRowFirstColumn="0" w:firstRowLastColumn="0" w:lastRowFirstColumn="0" w:lastRowLastColumn="0"/>
        </w:trPr>
        <w:tc>
          <w:tcPr>
            <w:tcW w:w="3020" w:type="dxa"/>
          </w:tcPr>
          <w:p w14:paraId="62C97ABD" w14:textId="77777777" w:rsidR="0040021E" w:rsidRPr="00BC5F78" w:rsidRDefault="0040021E" w:rsidP="00F14A66">
            <w:pPr>
              <w:pStyle w:val="Paragraphtext"/>
              <w:spacing w:before="120"/>
              <w:rPr>
                <w:b w:val="0"/>
                <w:bCs/>
              </w:rPr>
            </w:pPr>
            <w:r w:rsidRPr="00BC5F78">
              <w:rPr>
                <w:bCs/>
              </w:rPr>
              <w:t>Fundamental Safeguards Expectation</w:t>
            </w:r>
          </w:p>
        </w:tc>
        <w:tc>
          <w:tcPr>
            <w:tcW w:w="3019" w:type="dxa"/>
          </w:tcPr>
          <w:p w14:paraId="66769E57" w14:textId="77777777" w:rsidR="0040021E" w:rsidRPr="00BC5F78" w:rsidRDefault="0040021E" w:rsidP="00F14A66">
            <w:pPr>
              <w:pStyle w:val="Paragraphtext"/>
              <w:spacing w:before="120"/>
              <w:rPr>
                <w:b w:val="0"/>
                <w:bCs/>
              </w:rPr>
            </w:pPr>
            <w:r w:rsidRPr="00BC5F78">
              <w:rPr>
                <w:bCs/>
              </w:rPr>
              <w:t xml:space="preserve">Data </w:t>
            </w:r>
            <w:r>
              <w:rPr>
                <w:bCs/>
              </w:rPr>
              <w:t>p</w:t>
            </w:r>
            <w:r w:rsidRPr="00BC5F78">
              <w:rPr>
                <w:bCs/>
              </w:rPr>
              <w:t xml:space="preserve">rocessing and </w:t>
            </w:r>
            <w:r>
              <w:rPr>
                <w:bCs/>
              </w:rPr>
              <w:t>c</w:t>
            </w:r>
            <w:r w:rsidRPr="00BC5F78">
              <w:rPr>
                <w:bCs/>
              </w:rPr>
              <w:t>ontrol</w:t>
            </w:r>
          </w:p>
        </w:tc>
        <w:tc>
          <w:tcPr>
            <w:tcW w:w="2977" w:type="dxa"/>
          </w:tcPr>
          <w:p w14:paraId="6FA56F35" w14:textId="77777777" w:rsidR="0040021E" w:rsidRPr="00BC5F78" w:rsidRDefault="0040021E" w:rsidP="00F14A66">
            <w:pPr>
              <w:pStyle w:val="Paragraphtext"/>
              <w:spacing w:before="120"/>
              <w:rPr>
                <w:b w:val="0"/>
                <w:bCs/>
              </w:rPr>
            </w:pPr>
            <w:r w:rsidRPr="00BC5F78">
              <w:rPr>
                <w:bCs/>
              </w:rPr>
              <w:t>FSE 8</w:t>
            </w:r>
          </w:p>
        </w:tc>
      </w:tr>
      <w:tr w:rsidR="0040021E" w:rsidRPr="008A5A23" w14:paraId="050260C4" w14:textId="77777777" w:rsidTr="00F14A66">
        <w:tc>
          <w:tcPr>
            <w:tcW w:w="9016" w:type="dxa"/>
            <w:gridSpan w:val="3"/>
          </w:tcPr>
          <w:p w14:paraId="2682DA6D" w14:textId="04393D3B" w:rsidR="0040021E" w:rsidRPr="008A5A23" w:rsidRDefault="0040021E" w:rsidP="00F14A66">
            <w:pPr>
              <w:pStyle w:val="Paragraphtext"/>
              <w:spacing w:before="120"/>
            </w:pPr>
            <w:r w:rsidRPr="00267F76">
              <w:t>Operator</w:t>
            </w:r>
            <w:r w:rsidRPr="008A5A23">
              <w:t xml:space="preserve">s must </w:t>
            </w:r>
            <w:r w:rsidR="00703919">
              <w:t xml:space="preserve">establish, </w:t>
            </w:r>
            <w:r w:rsidRPr="008A5A23">
              <w:t xml:space="preserve">implement and maintain </w:t>
            </w:r>
            <w:r w:rsidRPr="00267F76">
              <w:t>data processing</w:t>
            </w:r>
            <w:r w:rsidRPr="008A5A23">
              <w:t xml:space="preserve"> systems that can produce the </w:t>
            </w:r>
            <w:r w:rsidRPr="00267F76">
              <w:t>NMACS</w:t>
            </w:r>
            <w:r w:rsidRPr="008A5A23">
              <w:t xml:space="preserve"> reports, and records required under NSR19 that incorporate technical and procedural controls to protect the confidentiality, integrity and availability of sensitive nuclear information.</w:t>
            </w:r>
          </w:p>
        </w:tc>
      </w:tr>
    </w:tbl>
    <w:p w14:paraId="4746F886" w14:textId="77777777" w:rsidR="0040021E" w:rsidRPr="008A5A23" w:rsidRDefault="0040021E" w:rsidP="0040021E">
      <w:pPr>
        <w:spacing w:after="0"/>
      </w:pPr>
    </w:p>
    <w:tbl>
      <w:tblPr>
        <w:tblStyle w:val="ONRTable1"/>
        <w:tblW w:w="0" w:type="auto"/>
        <w:tblInd w:w="5" w:type="dxa"/>
        <w:tblLook w:val="04A0" w:firstRow="1" w:lastRow="0" w:firstColumn="1" w:lastColumn="0" w:noHBand="0" w:noVBand="1"/>
      </w:tblPr>
      <w:tblGrid>
        <w:gridCol w:w="3018"/>
        <w:gridCol w:w="3016"/>
        <w:gridCol w:w="2987"/>
      </w:tblGrid>
      <w:tr w:rsidR="0040021E" w:rsidRPr="00BC5F78" w14:paraId="5EA60F88" w14:textId="77777777" w:rsidTr="00F14A66">
        <w:trPr>
          <w:cnfStyle w:val="100000000000" w:firstRow="1" w:lastRow="0" w:firstColumn="0" w:lastColumn="0" w:oddVBand="0" w:evenVBand="0" w:oddHBand="0" w:evenHBand="0" w:firstRowFirstColumn="0" w:firstRowLastColumn="0" w:lastRowFirstColumn="0" w:lastRowLastColumn="0"/>
        </w:trPr>
        <w:tc>
          <w:tcPr>
            <w:tcW w:w="3054" w:type="dxa"/>
          </w:tcPr>
          <w:p w14:paraId="08B904CD" w14:textId="77777777" w:rsidR="0040021E" w:rsidRPr="00BC5F78" w:rsidRDefault="0040021E" w:rsidP="00F14A66">
            <w:pPr>
              <w:pStyle w:val="Paragraphtext"/>
              <w:spacing w:before="120"/>
            </w:pPr>
            <w:r w:rsidRPr="00BC5F78">
              <w:t xml:space="preserve">FSE 8 – </w:t>
            </w:r>
            <w:r w:rsidRPr="00BC5F78">
              <w:rPr>
                <w:bCs/>
              </w:rPr>
              <w:t xml:space="preserve">Data </w:t>
            </w:r>
            <w:r>
              <w:rPr>
                <w:bCs/>
              </w:rPr>
              <w:t>p</w:t>
            </w:r>
            <w:r w:rsidRPr="00BC5F78">
              <w:rPr>
                <w:bCs/>
              </w:rPr>
              <w:t xml:space="preserve">rocessing and </w:t>
            </w:r>
            <w:r>
              <w:rPr>
                <w:bCs/>
              </w:rPr>
              <w:t>c</w:t>
            </w:r>
            <w:r w:rsidRPr="00BC5F78">
              <w:rPr>
                <w:bCs/>
              </w:rPr>
              <w:t>ontrol</w:t>
            </w:r>
          </w:p>
        </w:tc>
        <w:tc>
          <w:tcPr>
            <w:tcW w:w="3052" w:type="dxa"/>
          </w:tcPr>
          <w:p w14:paraId="3CF9D0F7" w14:textId="77777777" w:rsidR="0040021E" w:rsidRPr="00BC5F78" w:rsidRDefault="0040021E" w:rsidP="00F14A66">
            <w:pPr>
              <w:pStyle w:val="Paragraphtext"/>
              <w:spacing w:before="120"/>
            </w:pPr>
            <w:r w:rsidRPr="00BC5F78">
              <w:t xml:space="preserve">Data </w:t>
            </w:r>
            <w:r>
              <w:t>p</w:t>
            </w:r>
            <w:r w:rsidRPr="00BC5F78">
              <w:t xml:space="preserve">rocessing </w:t>
            </w:r>
            <w:r>
              <w:t>c</w:t>
            </w:r>
            <w:r w:rsidRPr="00BC5F78">
              <w:t>apabilities</w:t>
            </w:r>
          </w:p>
        </w:tc>
        <w:tc>
          <w:tcPr>
            <w:tcW w:w="3036" w:type="dxa"/>
          </w:tcPr>
          <w:p w14:paraId="56D258D0" w14:textId="77777777" w:rsidR="0040021E" w:rsidRPr="00BC5F78" w:rsidRDefault="0040021E" w:rsidP="00F14A66">
            <w:pPr>
              <w:pStyle w:val="Paragraphtext"/>
              <w:tabs>
                <w:tab w:val="left" w:pos="1504"/>
              </w:tabs>
              <w:spacing w:before="120"/>
            </w:pPr>
            <w:r w:rsidRPr="00BC5F78">
              <w:t>MACE 8.1</w:t>
            </w:r>
          </w:p>
        </w:tc>
      </w:tr>
      <w:tr w:rsidR="0040021E" w:rsidRPr="008A5A23" w14:paraId="03A6A74A" w14:textId="77777777" w:rsidTr="00F14A66">
        <w:tc>
          <w:tcPr>
            <w:tcW w:w="9142" w:type="dxa"/>
            <w:gridSpan w:val="3"/>
          </w:tcPr>
          <w:p w14:paraId="23AECACC" w14:textId="77777777" w:rsidR="0040021E" w:rsidRPr="008A5A23" w:rsidRDefault="0040021E" w:rsidP="00F14A66">
            <w:pPr>
              <w:pStyle w:val="Paragraphtext"/>
              <w:spacing w:before="120"/>
              <w:rPr>
                <w:bCs/>
              </w:rPr>
            </w:pPr>
            <w:r w:rsidRPr="00267F76">
              <w:rPr>
                <w:bCs/>
              </w:rPr>
              <w:t>Operators</w:t>
            </w:r>
            <w:r w:rsidRPr="008A5A23">
              <w:rPr>
                <w:bCs/>
              </w:rPr>
              <w:t xml:space="preserve"> must have the appropriate capabilities in place to ensure that the reports and records required under NSR19 can be produced in the correct format, within the required timescales.</w:t>
            </w:r>
          </w:p>
        </w:tc>
      </w:tr>
    </w:tbl>
    <w:p w14:paraId="2B6C77AF" w14:textId="77777777" w:rsidR="0040021E" w:rsidRPr="008A5A23" w:rsidRDefault="0040021E" w:rsidP="0040021E">
      <w:pPr>
        <w:spacing w:after="0"/>
      </w:pPr>
    </w:p>
    <w:tbl>
      <w:tblPr>
        <w:tblStyle w:val="ONRTable1"/>
        <w:tblW w:w="0" w:type="auto"/>
        <w:tblInd w:w="5" w:type="dxa"/>
        <w:tblLook w:val="04A0" w:firstRow="1" w:lastRow="0" w:firstColumn="1" w:lastColumn="0" w:noHBand="0" w:noVBand="1"/>
      </w:tblPr>
      <w:tblGrid>
        <w:gridCol w:w="3017"/>
        <w:gridCol w:w="3018"/>
        <w:gridCol w:w="2986"/>
      </w:tblGrid>
      <w:tr w:rsidR="0040021E" w:rsidRPr="00BC5F78" w14:paraId="7E12373E" w14:textId="77777777" w:rsidTr="00F14A66">
        <w:trPr>
          <w:cnfStyle w:val="100000000000" w:firstRow="1" w:lastRow="0" w:firstColumn="0" w:lastColumn="0" w:oddVBand="0" w:evenVBand="0" w:oddHBand="0" w:evenHBand="0" w:firstRowFirstColumn="0" w:firstRowLastColumn="0" w:lastRowFirstColumn="0" w:lastRowLastColumn="0"/>
        </w:trPr>
        <w:tc>
          <w:tcPr>
            <w:tcW w:w="3054" w:type="dxa"/>
          </w:tcPr>
          <w:p w14:paraId="7B383815" w14:textId="77777777" w:rsidR="0040021E" w:rsidRPr="00BC5F78" w:rsidRDefault="0040021E" w:rsidP="00F14A66">
            <w:pPr>
              <w:pStyle w:val="Paragraphtext"/>
              <w:spacing w:before="120"/>
            </w:pPr>
            <w:r w:rsidRPr="00BC5F78">
              <w:t xml:space="preserve">FSE 8 – </w:t>
            </w:r>
            <w:r w:rsidRPr="00BC5F78">
              <w:rPr>
                <w:bCs/>
              </w:rPr>
              <w:t xml:space="preserve">Data </w:t>
            </w:r>
            <w:r>
              <w:rPr>
                <w:bCs/>
              </w:rPr>
              <w:t>p</w:t>
            </w:r>
            <w:r w:rsidRPr="00BC5F78">
              <w:rPr>
                <w:bCs/>
              </w:rPr>
              <w:t xml:space="preserve">rocessing and </w:t>
            </w:r>
            <w:r>
              <w:rPr>
                <w:bCs/>
              </w:rPr>
              <w:t>c</w:t>
            </w:r>
            <w:r w:rsidRPr="00BC5F78">
              <w:rPr>
                <w:bCs/>
              </w:rPr>
              <w:t>ontrol</w:t>
            </w:r>
          </w:p>
        </w:tc>
        <w:tc>
          <w:tcPr>
            <w:tcW w:w="3052" w:type="dxa"/>
          </w:tcPr>
          <w:p w14:paraId="36CC70B8" w14:textId="77777777" w:rsidR="0040021E" w:rsidRPr="00BC5F78" w:rsidRDefault="0040021E" w:rsidP="00F14A66">
            <w:pPr>
              <w:pStyle w:val="Paragraphtext"/>
              <w:spacing w:before="120"/>
            </w:pPr>
            <w:r w:rsidRPr="00BC5F78">
              <w:t xml:space="preserve">Compilation of </w:t>
            </w:r>
            <w:r>
              <w:t>n</w:t>
            </w:r>
            <w:r w:rsidRPr="00BC5F78">
              <w:t xml:space="preserve">uclear </w:t>
            </w:r>
            <w:r>
              <w:t>m</w:t>
            </w:r>
            <w:r w:rsidRPr="00BC5F78">
              <w:t xml:space="preserve">aterial </w:t>
            </w:r>
            <w:r>
              <w:t>a</w:t>
            </w:r>
            <w:r w:rsidRPr="00BC5F78">
              <w:t>ccounts</w:t>
            </w:r>
          </w:p>
        </w:tc>
        <w:tc>
          <w:tcPr>
            <w:tcW w:w="3036" w:type="dxa"/>
          </w:tcPr>
          <w:p w14:paraId="5C0D1CAE" w14:textId="77777777" w:rsidR="0040021E" w:rsidRPr="00BC5F78" w:rsidRDefault="0040021E" w:rsidP="00F14A66">
            <w:pPr>
              <w:pStyle w:val="Paragraphtext"/>
              <w:tabs>
                <w:tab w:val="left" w:pos="1504"/>
              </w:tabs>
              <w:spacing w:before="120"/>
            </w:pPr>
            <w:r w:rsidRPr="00BC5F78">
              <w:t>MACE 8.2</w:t>
            </w:r>
          </w:p>
        </w:tc>
      </w:tr>
      <w:tr w:rsidR="0040021E" w:rsidRPr="008A5A23" w14:paraId="39148318" w14:textId="77777777" w:rsidTr="00F14A66">
        <w:tc>
          <w:tcPr>
            <w:tcW w:w="9142" w:type="dxa"/>
            <w:gridSpan w:val="3"/>
          </w:tcPr>
          <w:p w14:paraId="1BDE4547" w14:textId="77777777" w:rsidR="0040021E" w:rsidRPr="008A5A23" w:rsidRDefault="0040021E" w:rsidP="00F14A66">
            <w:pPr>
              <w:pStyle w:val="Paragraphtext"/>
              <w:spacing w:before="120"/>
              <w:rPr>
                <w:bCs/>
              </w:rPr>
            </w:pPr>
            <w:r w:rsidRPr="00267F76">
              <w:rPr>
                <w:bCs/>
              </w:rPr>
              <w:t>Operators</w:t>
            </w:r>
            <w:r w:rsidRPr="008A5A23">
              <w:rPr>
                <w:bCs/>
              </w:rPr>
              <w:t xml:space="preserve"> should ensure that the appropriate arrangements and procedures are in place to ensure the effective management of their </w:t>
            </w:r>
            <w:r w:rsidRPr="00267F76">
              <w:rPr>
                <w:bCs/>
              </w:rPr>
              <w:t>nuclear material accounts</w:t>
            </w:r>
            <w:r w:rsidRPr="008A5A23">
              <w:rPr>
                <w:bCs/>
              </w:rPr>
              <w:t>.</w:t>
            </w:r>
          </w:p>
        </w:tc>
      </w:tr>
    </w:tbl>
    <w:p w14:paraId="62F60270" w14:textId="77777777" w:rsidR="0040021E" w:rsidRPr="008A5A23" w:rsidRDefault="0040021E" w:rsidP="0040021E">
      <w:pPr>
        <w:spacing w:after="0"/>
      </w:pPr>
    </w:p>
    <w:tbl>
      <w:tblPr>
        <w:tblStyle w:val="ONRTable1"/>
        <w:tblW w:w="0" w:type="auto"/>
        <w:tblInd w:w="5" w:type="dxa"/>
        <w:tblLook w:val="04A0" w:firstRow="1" w:lastRow="0" w:firstColumn="1" w:lastColumn="0" w:noHBand="0" w:noVBand="1"/>
      </w:tblPr>
      <w:tblGrid>
        <w:gridCol w:w="3017"/>
        <w:gridCol w:w="3019"/>
        <w:gridCol w:w="2985"/>
      </w:tblGrid>
      <w:tr w:rsidR="0040021E" w:rsidRPr="00BC5F78" w14:paraId="54BAB963" w14:textId="77777777" w:rsidTr="00F14A66">
        <w:trPr>
          <w:cnfStyle w:val="100000000000" w:firstRow="1" w:lastRow="0" w:firstColumn="0" w:lastColumn="0" w:oddVBand="0" w:evenVBand="0" w:oddHBand="0" w:evenHBand="0" w:firstRowFirstColumn="0" w:firstRowLastColumn="0" w:lastRowFirstColumn="0" w:lastRowLastColumn="0"/>
        </w:trPr>
        <w:tc>
          <w:tcPr>
            <w:tcW w:w="3054" w:type="dxa"/>
          </w:tcPr>
          <w:p w14:paraId="12C870E9" w14:textId="77777777" w:rsidR="0040021E" w:rsidRPr="00BC5F78" w:rsidRDefault="0040021E" w:rsidP="00F14A66">
            <w:pPr>
              <w:pStyle w:val="Paragraphtext"/>
              <w:spacing w:before="120"/>
            </w:pPr>
            <w:r w:rsidRPr="00BC5F78">
              <w:t xml:space="preserve">FSE 8 – </w:t>
            </w:r>
            <w:r w:rsidRPr="00BC5F78">
              <w:rPr>
                <w:bCs/>
              </w:rPr>
              <w:t xml:space="preserve">Data </w:t>
            </w:r>
            <w:r>
              <w:rPr>
                <w:bCs/>
              </w:rPr>
              <w:t>p</w:t>
            </w:r>
            <w:r w:rsidRPr="00BC5F78">
              <w:rPr>
                <w:bCs/>
              </w:rPr>
              <w:t xml:space="preserve">rocessing and </w:t>
            </w:r>
            <w:r>
              <w:rPr>
                <w:bCs/>
              </w:rPr>
              <w:t>c</w:t>
            </w:r>
            <w:r w:rsidRPr="00BC5F78">
              <w:rPr>
                <w:bCs/>
              </w:rPr>
              <w:t>ontrol</w:t>
            </w:r>
          </w:p>
        </w:tc>
        <w:tc>
          <w:tcPr>
            <w:tcW w:w="3052" w:type="dxa"/>
          </w:tcPr>
          <w:p w14:paraId="2EA0558A" w14:textId="77777777" w:rsidR="0040021E" w:rsidRPr="00BC5F78" w:rsidRDefault="0040021E" w:rsidP="00F14A66">
            <w:pPr>
              <w:pStyle w:val="Paragraphtext"/>
              <w:spacing w:before="120"/>
            </w:pPr>
            <w:r w:rsidRPr="00BC5F78">
              <w:t xml:space="preserve">Records </w:t>
            </w:r>
            <w:r>
              <w:t>m</w:t>
            </w:r>
            <w:r w:rsidRPr="00BC5F78">
              <w:t>anagement</w:t>
            </w:r>
          </w:p>
        </w:tc>
        <w:tc>
          <w:tcPr>
            <w:tcW w:w="3036" w:type="dxa"/>
          </w:tcPr>
          <w:p w14:paraId="57FE6021" w14:textId="77777777" w:rsidR="0040021E" w:rsidRPr="00BC5F78" w:rsidRDefault="0040021E" w:rsidP="00F14A66">
            <w:pPr>
              <w:pStyle w:val="Paragraphtext"/>
              <w:tabs>
                <w:tab w:val="left" w:pos="1504"/>
              </w:tabs>
              <w:spacing w:before="120"/>
            </w:pPr>
            <w:r w:rsidRPr="00BC5F78">
              <w:t>MACE 8.3</w:t>
            </w:r>
          </w:p>
        </w:tc>
      </w:tr>
      <w:tr w:rsidR="0040021E" w:rsidRPr="008A5A23" w14:paraId="7C35D889" w14:textId="77777777" w:rsidTr="00F14A66">
        <w:tc>
          <w:tcPr>
            <w:tcW w:w="9142" w:type="dxa"/>
            <w:gridSpan w:val="3"/>
          </w:tcPr>
          <w:p w14:paraId="1A66FE48" w14:textId="77777777" w:rsidR="0040021E" w:rsidRPr="008A5A23" w:rsidRDefault="0040021E" w:rsidP="00F14A66">
            <w:pPr>
              <w:pStyle w:val="Paragraphtext"/>
              <w:spacing w:before="120"/>
              <w:rPr>
                <w:bCs/>
              </w:rPr>
            </w:pPr>
            <w:r w:rsidRPr="00267F76">
              <w:rPr>
                <w:bCs/>
              </w:rPr>
              <w:t>Operators</w:t>
            </w:r>
            <w:r w:rsidRPr="008A5A23">
              <w:rPr>
                <w:bCs/>
              </w:rPr>
              <w:t xml:space="preserve"> should ensure that the appropriate arrangements are in place to effectively manage the control of </w:t>
            </w:r>
            <w:r w:rsidRPr="00267F76">
              <w:rPr>
                <w:bCs/>
              </w:rPr>
              <w:t>NMACS</w:t>
            </w:r>
            <w:r w:rsidRPr="008A5A23">
              <w:rPr>
                <w:bCs/>
              </w:rPr>
              <w:t xml:space="preserve"> documentation and data.</w:t>
            </w:r>
          </w:p>
        </w:tc>
      </w:tr>
      <w:tr w:rsidR="0040021E" w:rsidRPr="008A5A23" w14:paraId="5C1528A3" w14:textId="77777777" w:rsidTr="00F14A66">
        <w:tc>
          <w:tcPr>
            <w:tcW w:w="9142" w:type="dxa"/>
            <w:gridSpan w:val="3"/>
          </w:tcPr>
          <w:p w14:paraId="38C0EB71" w14:textId="77777777" w:rsidR="0040021E" w:rsidRPr="008A5A23" w:rsidRDefault="0040021E" w:rsidP="00F14A66">
            <w:pPr>
              <w:pStyle w:val="Paragraphtext"/>
              <w:spacing w:before="120"/>
              <w:rPr>
                <w:bCs/>
              </w:rPr>
            </w:pPr>
            <w:r w:rsidRPr="008A5A23">
              <w:rPr>
                <w:bCs/>
              </w:rPr>
              <w:t>Related MACE: 7.1 and 7.3</w:t>
            </w:r>
          </w:p>
        </w:tc>
      </w:tr>
    </w:tbl>
    <w:p w14:paraId="32C4E635" w14:textId="77777777" w:rsidR="0040021E" w:rsidRPr="0040021E" w:rsidRDefault="0040021E" w:rsidP="0040021E">
      <w:pPr>
        <w:spacing w:before="240"/>
        <w:rPr>
          <w:b/>
          <w:bCs/>
        </w:rPr>
      </w:pPr>
      <w:bookmarkStart w:id="60" w:name="_Toc93571729"/>
      <w:r w:rsidRPr="0040021E">
        <w:rPr>
          <w:b/>
          <w:bCs/>
        </w:rPr>
        <w:t>FSE 9 – Material balance</w:t>
      </w:r>
      <w:bookmarkEnd w:id="60"/>
    </w:p>
    <w:tbl>
      <w:tblPr>
        <w:tblStyle w:val="ONRTable1"/>
        <w:tblW w:w="0" w:type="auto"/>
        <w:tblInd w:w="5" w:type="dxa"/>
        <w:tblLook w:val="04A0" w:firstRow="1" w:lastRow="0" w:firstColumn="1" w:lastColumn="0" w:noHBand="0" w:noVBand="1"/>
      </w:tblPr>
      <w:tblGrid>
        <w:gridCol w:w="3020"/>
        <w:gridCol w:w="3019"/>
        <w:gridCol w:w="2977"/>
      </w:tblGrid>
      <w:tr w:rsidR="0040021E" w:rsidRPr="00BC5F78" w14:paraId="7B33F025" w14:textId="77777777" w:rsidTr="00F14A66">
        <w:trPr>
          <w:cnfStyle w:val="100000000000" w:firstRow="1" w:lastRow="0" w:firstColumn="0" w:lastColumn="0" w:oddVBand="0" w:evenVBand="0" w:oddHBand="0" w:evenHBand="0" w:firstRowFirstColumn="0" w:firstRowLastColumn="0" w:lastRowFirstColumn="0" w:lastRowLastColumn="0"/>
        </w:trPr>
        <w:tc>
          <w:tcPr>
            <w:tcW w:w="3020" w:type="dxa"/>
          </w:tcPr>
          <w:p w14:paraId="46C055CC" w14:textId="77777777" w:rsidR="0040021E" w:rsidRPr="00BC5F78" w:rsidRDefault="0040021E" w:rsidP="00F14A66">
            <w:pPr>
              <w:pStyle w:val="Paragraphtext"/>
              <w:spacing w:before="120"/>
              <w:rPr>
                <w:b w:val="0"/>
                <w:bCs/>
              </w:rPr>
            </w:pPr>
            <w:r w:rsidRPr="00BC5F78">
              <w:rPr>
                <w:bCs/>
              </w:rPr>
              <w:t>Fundamental Safeguards Expectation</w:t>
            </w:r>
          </w:p>
        </w:tc>
        <w:tc>
          <w:tcPr>
            <w:tcW w:w="3019" w:type="dxa"/>
          </w:tcPr>
          <w:p w14:paraId="5BA84514" w14:textId="77777777" w:rsidR="0040021E" w:rsidRPr="00BC5F78" w:rsidRDefault="0040021E" w:rsidP="00F14A66">
            <w:pPr>
              <w:pStyle w:val="Paragraphtext"/>
              <w:spacing w:before="120"/>
              <w:rPr>
                <w:b w:val="0"/>
                <w:bCs/>
              </w:rPr>
            </w:pPr>
            <w:r w:rsidRPr="00BC5F78">
              <w:rPr>
                <w:bCs/>
              </w:rPr>
              <w:t xml:space="preserve">Material </w:t>
            </w:r>
            <w:r>
              <w:rPr>
                <w:bCs/>
              </w:rPr>
              <w:t>b</w:t>
            </w:r>
            <w:r w:rsidRPr="00BC5F78">
              <w:rPr>
                <w:bCs/>
              </w:rPr>
              <w:t>alance</w:t>
            </w:r>
          </w:p>
        </w:tc>
        <w:tc>
          <w:tcPr>
            <w:tcW w:w="2977" w:type="dxa"/>
          </w:tcPr>
          <w:p w14:paraId="616F0587" w14:textId="77777777" w:rsidR="0040021E" w:rsidRPr="00BC5F78" w:rsidRDefault="0040021E" w:rsidP="00F14A66">
            <w:pPr>
              <w:pStyle w:val="Paragraphtext"/>
              <w:spacing w:before="120"/>
              <w:rPr>
                <w:b w:val="0"/>
                <w:bCs/>
              </w:rPr>
            </w:pPr>
            <w:r w:rsidRPr="00BC5F78">
              <w:rPr>
                <w:bCs/>
              </w:rPr>
              <w:t>FSE 9</w:t>
            </w:r>
          </w:p>
        </w:tc>
      </w:tr>
      <w:tr w:rsidR="0040021E" w:rsidRPr="008A5A23" w14:paraId="5398906A" w14:textId="77777777" w:rsidTr="00F14A66">
        <w:tc>
          <w:tcPr>
            <w:tcW w:w="9016" w:type="dxa"/>
            <w:gridSpan w:val="3"/>
          </w:tcPr>
          <w:p w14:paraId="1290AF0F" w14:textId="77777777" w:rsidR="0040021E" w:rsidRPr="008A5A23" w:rsidRDefault="0040021E" w:rsidP="00F14A66">
            <w:pPr>
              <w:pStyle w:val="Paragraphtext"/>
              <w:spacing w:before="120"/>
            </w:pPr>
            <w:r w:rsidRPr="00267F76">
              <w:t>Operators</w:t>
            </w:r>
            <w:r w:rsidRPr="008A5A23">
              <w:t xml:space="preserve"> must have arrangements in place to ensure that QNM shipped, received, processed and stored within QNFs is subject to robust </w:t>
            </w:r>
            <w:r w:rsidRPr="00267F76">
              <w:t>NMACS</w:t>
            </w:r>
            <w:r w:rsidRPr="008A5A23">
              <w:t xml:space="preserve"> arrangements that guarantee traceability, include arrangements for </w:t>
            </w:r>
            <w:r w:rsidRPr="00267F76">
              <w:t>physical inventory taking</w:t>
            </w:r>
            <w:r w:rsidRPr="008A5A23">
              <w:t xml:space="preserve"> and, where appropriate, </w:t>
            </w:r>
            <w:r w:rsidRPr="00267F76">
              <w:t>material balance</w:t>
            </w:r>
            <w:r w:rsidRPr="008A5A23">
              <w:t xml:space="preserve"> evaluation.</w:t>
            </w:r>
          </w:p>
        </w:tc>
      </w:tr>
    </w:tbl>
    <w:p w14:paraId="1EE914AB" w14:textId="77777777" w:rsidR="0040021E" w:rsidRPr="008A5A23" w:rsidRDefault="0040021E" w:rsidP="0040021E">
      <w:pPr>
        <w:spacing w:after="0"/>
      </w:pPr>
    </w:p>
    <w:tbl>
      <w:tblPr>
        <w:tblStyle w:val="ONRTable1"/>
        <w:tblW w:w="0" w:type="auto"/>
        <w:tblInd w:w="5" w:type="dxa"/>
        <w:tblLook w:val="04A0" w:firstRow="1" w:lastRow="0" w:firstColumn="1" w:lastColumn="0" w:noHBand="0" w:noVBand="1"/>
      </w:tblPr>
      <w:tblGrid>
        <w:gridCol w:w="3011"/>
        <w:gridCol w:w="3016"/>
        <w:gridCol w:w="2989"/>
      </w:tblGrid>
      <w:tr w:rsidR="0040021E" w:rsidRPr="00BC5F78" w14:paraId="0FEC9465" w14:textId="77777777" w:rsidTr="00F14A66">
        <w:trPr>
          <w:cnfStyle w:val="100000000000" w:firstRow="1" w:lastRow="0" w:firstColumn="0" w:lastColumn="0" w:oddVBand="0" w:evenVBand="0" w:oddHBand="0" w:evenHBand="0" w:firstRowFirstColumn="0" w:firstRowLastColumn="0" w:lastRowFirstColumn="0" w:lastRowLastColumn="0"/>
        </w:trPr>
        <w:tc>
          <w:tcPr>
            <w:tcW w:w="3011" w:type="dxa"/>
          </w:tcPr>
          <w:p w14:paraId="6ECA95A5" w14:textId="77777777" w:rsidR="0040021E" w:rsidRPr="00BC5F78" w:rsidRDefault="0040021E" w:rsidP="00F14A66">
            <w:pPr>
              <w:pStyle w:val="Paragraphtext"/>
              <w:spacing w:before="120"/>
            </w:pPr>
            <w:r w:rsidRPr="00BC5F78">
              <w:lastRenderedPageBreak/>
              <w:t xml:space="preserve">FSE 9 – Material </w:t>
            </w:r>
            <w:r>
              <w:t>b</w:t>
            </w:r>
            <w:r w:rsidRPr="00BC5F78">
              <w:t>alance</w:t>
            </w:r>
          </w:p>
        </w:tc>
        <w:tc>
          <w:tcPr>
            <w:tcW w:w="3016" w:type="dxa"/>
          </w:tcPr>
          <w:p w14:paraId="6CDBDD9D" w14:textId="77777777" w:rsidR="0040021E" w:rsidRPr="00BC5F78" w:rsidRDefault="0040021E" w:rsidP="00F14A66">
            <w:pPr>
              <w:pStyle w:val="Paragraphtext"/>
              <w:spacing w:before="120"/>
            </w:pPr>
            <w:r w:rsidRPr="00BC5F78">
              <w:t>On/</w:t>
            </w:r>
            <w:r>
              <w:t>o</w:t>
            </w:r>
            <w:r w:rsidRPr="00BC5F78">
              <w:t>ff</w:t>
            </w:r>
            <w:r>
              <w:t>-s</w:t>
            </w:r>
            <w:r w:rsidRPr="00BC5F78">
              <w:t xml:space="preserve">ite </w:t>
            </w:r>
            <w:r>
              <w:t>m</w:t>
            </w:r>
            <w:r w:rsidRPr="00BC5F78">
              <w:t>ovements of QNM</w:t>
            </w:r>
          </w:p>
        </w:tc>
        <w:tc>
          <w:tcPr>
            <w:tcW w:w="2989" w:type="dxa"/>
          </w:tcPr>
          <w:p w14:paraId="49D1C7D8" w14:textId="77777777" w:rsidR="0040021E" w:rsidRPr="00BC5F78" w:rsidRDefault="0040021E" w:rsidP="00F14A66">
            <w:pPr>
              <w:pStyle w:val="Paragraphtext"/>
              <w:tabs>
                <w:tab w:val="left" w:pos="1504"/>
              </w:tabs>
              <w:spacing w:before="120"/>
            </w:pPr>
            <w:r w:rsidRPr="00BC5F78">
              <w:t>MACE 9.1</w:t>
            </w:r>
          </w:p>
        </w:tc>
      </w:tr>
      <w:tr w:rsidR="0040021E" w:rsidRPr="008A5A23" w14:paraId="2D2047F9" w14:textId="77777777" w:rsidTr="00F14A66">
        <w:tc>
          <w:tcPr>
            <w:tcW w:w="9016" w:type="dxa"/>
            <w:gridSpan w:val="3"/>
          </w:tcPr>
          <w:p w14:paraId="0205A1E4" w14:textId="77777777" w:rsidR="0040021E" w:rsidRPr="008A5A23" w:rsidRDefault="0040021E" w:rsidP="00F14A66">
            <w:pPr>
              <w:pStyle w:val="Paragraphtext"/>
              <w:spacing w:before="120"/>
              <w:rPr>
                <w:bCs/>
              </w:rPr>
            </w:pPr>
            <w:r w:rsidRPr="00267F76">
              <w:rPr>
                <w:bCs/>
              </w:rPr>
              <w:t>Operators</w:t>
            </w:r>
            <w:r w:rsidRPr="008A5A23">
              <w:rPr>
                <w:bCs/>
              </w:rPr>
              <w:t xml:space="preserve"> must ensure that the appropriate arrangements are in place to ensure that QNM shipped from sites and external receipts of QNM onto sites are controlled and subject to effective and robust </w:t>
            </w:r>
            <w:r w:rsidRPr="00267F76">
              <w:rPr>
                <w:bCs/>
              </w:rPr>
              <w:t>NMACS</w:t>
            </w:r>
            <w:r w:rsidRPr="008A5A23">
              <w:rPr>
                <w:bCs/>
              </w:rPr>
              <w:t xml:space="preserve"> arrangements that guarantee traceability.</w:t>
            </w:r>
          </w:p>
        </w:tc>
      </w:tr>
    </w:tbl>
    <w:p w14:paraId="4A75F260" w14:textId="77777777" w:rsidR="0040021E" w:rsidRPr="008A5A23" w:rsidRDefault="0040021E" w:rsidP="0040021E">
      <w:pPr>
        <w:spacing w:after="0"/>
      </w:pPr>
    </w:p>
    <w:tbl>
      <w:tblPr>
        <w:tblStyle w:val="ONRTable1"/>
        <w:tblW w:w="0" w:type="auto"/>
        <w:tblInd w:w="5" w:type="dxa"/>
        <w:tblLook w:val="04A0" w:firstRow="1" w:lastRow="0" w:firstColumn="1" w:lastColumn="0" w:noHBand="0" w:noVBand="1"/>
      </w:tblPr>
      <w:tblGrid>
        <w:gridCol w:w="3014"/>
        <w:gridCol w:w="3015"/>
        <w:gridCol w:w="2992"/>
      </w:tblGrid>
      <w:tr w:rsidR="0040021E" w:rsidRPr="00BC5F78" w14:paraId="41D6849A" w14:textId="77777777" w:rsidTr="00F14A66">
        <w:trPr>
          <w:cnfStyle w:val="100000000000" w:firstRow="1" w:lastRow="0" w:firstColumn="0" w:lastColumn="0" w:oddVBand="0" w:evenVBand="0" w:oddHBand="0" w:evenHBand="0" w:firstRowFirstColumn="0" w:firstRowLastColumn="0" w:lastRowFirstColumn="0" w:lastRowLastColumn="0"/>
        </w:trPr>
        <w:tc>
          <w:tcPr>
            <w:tcW w:w="3054" w:type="dxa"/>
          </w:tcPr>
          <w:p w14:paraId="29E03254" w14:textId="77777777" w:rsidR="0040021E" w:rsidRPr="00BC5F78" w:rsidRDefault="0040021E" w:rsidP="00F14A66">
            <w:pPr>
              <w:pStyle w:val="Paragraphtext"/>
              <w:spacing w:before="120"/>
            </w:pPr>
            <w:r w:rsidRPr="00BC5F78">
              <w:t xml:space="preserve">FSE 9 – Material </w:t>
            </w:r>
            <w:r>
              <w:t>b</w:t>
            </w:r>
            <w:r w:rsidRPr="00BC5F78">
              <w:t>alance</w:t>
            </w:r>
          </w:p>
        </w:tc>
        <w:tc>
          <w:tcPr>
            <w:tcW w:w="3052" w:type="dxa"/>
          </w:tcPr>
          <w:p w14:paraId="18F7981C" w14:textId="77777777" w:rsidR="0040021E" w:rsidRPr="00BC5F78" w:rsidRDefault="0040021E" w:rsidP="00F14A66">
            <w:pPr>
              <w:pStyle w:val="Paragraphtext"/>
              <w:spacing w:before="120"/>
            </w:pPr>
            <w:r w:rsidRPr="00BC5F78">
              <w:t>Physical Inventory Taking</w:t>
            </w:r>
          </w:p>
        </w:tc>
        <w:tc>
          <w:tcPr>
            <w:tcW w:w="3036" w:type="dxa"/>
          </w:tcPr>
          <w:p w14:paraId="6D932A9C" w14:textId="77777777" w:rsidR="0040021E" w:rsidRPr="00BC5F78" w:rsidRDefault="0040021E" w:rsidP="00F14A66">
            <w:pPr>
              <w:pStyle w:val="Paragraphtext"/>
              <w:tabs>
                <w:tab w:val="left" w:pos="1504"/>
              </w:tabs>
              <w:spacing w:before="120"/>
            </w:pPr>
            <w:r w:rsidRPr="00BC5F78">
              <w:t>MACE 9.2</w:t>
            </w:r>
          </w:p>
        </w:tc>
      </w:tr>
      <w:tr w:rsidR="0040021E" w:rsidRPr="008A5A23" w14:paraId="5B9D92CA" w14:textId="77777777" w:rsidTr="00F14A66">
        <w:tc>
          <w:tcPr>
            <w:tcW w:w="9142" w:type="dxa"/>
            <w:gridSpan w:val="3"/>
          </w:tcPr>
          <w:p w14:paraId="5DA9F15E" w14:textId="77777777" w:rsidR="0040021E" w:rsidRPr="008A5A23" w:rsidRDefault="0040021E" w:rsidP="00F14A66">
            <w:pPr>
              <w:pStyle w:val="Paragraphtext"/>
              <w:spacing w:before="120"/>
              <w:rPr>
                <w:bCs/>
              </w:rPr>
            </w:pPr>
            <w:r w:rsidRPr="00267F76">
              <w:rPr>
                <w:bCs/>
              </w:rPr>
              <w:t>Operators</w:t>
            </w:r>
            <w:r w:rsidRPr="008A5A23">
              <w:rPr>
                <w:bCs/>
              </w:rPr>
              <w:t xml:space="preserve"> must ensure that the appropriate </w:t>
            </w:r>
            <w:r w:rsidRPr="00267F76">
              <w:rPr>
                <w:bCs/>
              </w:rPr>
              <w:t>Physical Inventory Taking (PIT)</w:t>
            </w:r>
            <w:r w:rsidRPr="008A5A23">
              <w:rPr>
                <w:bCs/>
              </w:rPr>
              <w:t xml:space="preserve"> arrangements are in place to ensure that all QNM within an </w:t>
            </w:r>
            <w:r w:rsidRPr="00267F76">
              <w:rPr>
                <w:bCs/>
              </w:rPr>
              <w:t>MBA</w:t>
            </w:r>
            <w:r w:rsidRPr="008A5A23">
              <w:rPr>
                <w:bCs/>
              </w:rPr>
              <w:t xml:space="preserve"> is recorded accurately through measurement or derived estimates, as specified in Regulation 15 of NSR19.</w:t>
            </w:r>
          </w:p>
        </w:tc>
      </w:tr>
      <w:tr w:rsidR="0040021E" w:rsidRPr="008A5A23" w14:paraId="158FD6B4" w14:textId="77777777" w:rsidTr="00F14A66">
        <w:tc>
          <w:tcPr>
            <w:tcW w:w="9142" w:type="dxa"/>
            <w:gridSpan w:val="3"/>
          </w:tcPr>
          <w:p w14:paraId="471541F3" w14:textId="77777777" w:rsidR="0040021E" w:rsidRPr="008A5A23" w:rsidRDefault="0040021E" w:rsidP="00F14A66">
            <w:pPr>
              <w:pStyle w:val="Paragraphtext"/>
              <w:spacing w:before="120"/>
              <w:rPr>
                <w:bCs/>
              </w:rPr>
            </w:pPr>
            <w:r w:rsidRPr="008A5A23">
              <w:rPr>
                <w:bCs/>
              </w:rPr>
              <w:t>Related MACE: 7.1</w:t>
            </w:r>
          </w:p>
        </w:tc>
      </w:tr>
    </w:tbl>
    <w:p w14:paraId="4A2C7F8C" w14:textId="77777777" w:rsidR="0040021E" w:rsidRPr="008A5A23" w:rsidRDefault="0040021E" w:rsidP="0040021E">
      <w:pPr>
        <w:spacing w:after="0"/>
      </w:pPr>
    </w:p>
    <w:tbl>
      <w:tblPr>
        <w:tblStyle w:val="ONRTable1"/>
        <w:tblW w:w="0" w:type="auto"/>
        <w:tblInd w:w="5" w:type="dxa"/>
        <w:tblLook w:val="04A0" w:firstRow="1" w:lastRow="0" w:firstColumn="1" w:lastColumn="0" w:noHBand="0" w:noVBand="1"/>
      </w:tblPr>
      <w:tblGrid>
        <w:gridCol w:w="3013"/>
        <w:gridCol w:w="3017"/>
        <w:gridCol w:w="2991"/>
      </w:tblGrid>
      <w:tr w:rsidR="0040021E" w:rsidRPr="00BC5F78" w14:paraId="4DBF11C8" w14:textId="77777777" w:rsidTr="00F14A66">
        <w:trPr>
          <w:cnfStyle w:val="100000000000" w:firstRow="1" w:lastRow="0" w:firstColumn="0" w:lastColumn="0" w:oddVBand="0" w:evenVBand="0" w:oddHBand="0" w:evenHBand="0" w:firstRowFirstColumn="0" w:firstRowLastColumn="0" w:lastRowFirstColumn="0" w:lastRowLastColumn="0"/>
        </w:trPr>
        <w:tc>
          <w:tcPr>
            <w:tcW w:w="3054" w:type="dxa"/>
          </w:tcPr>
          <w:p w14:paraId="2825F4A1" w14:textId="77777777" w:rsidR="0040021E" w:rsidRPr="00BC5F78" w:rsidRDefault="0040021E" w:rsidP="00F14A66">
            <w:pPr>
              <w:pStyle w:val="Paragraphtext"/>
              <w:spacing w:before="120"/>
            </w:pPr>
            <w:r w:rsidRPr="00BC5F78">
              <w:t xml:space="preserve">FSE 9 – Material </w:t>
            </w:r>
            <w:r>
              <w:t>b</w:t>
            </w:r>
            <w:r w:rsidRPr="00BC5F78">
              <w:t>alance</w:t>
            </w:r>
          </w:p>
        </w:tc>
        <w:tc>
          <w:tcPr>
            <w:tcW w:w="3052" w:type="dxa"/>
          </w:tcPr>
          <w:p w14:paraId="53268500" w14:textId="77777777" w:rsidR="0040021E" w:rsidRPr="00BC5F78" w:rsidRDefault="0040021E" w:rsidP="00F14A66">
            <w:pPr>
              <w:pStyle w:val="Paragraphtext"/>
              <w:spacing w:before="120"/>
            </w:pPr>
            <w:r w:rsidRPr="00BC5F78">
              <w:t>Material Balance Evaluation</w:t>
            </w:r>
          </w:p>
        </w:tc>
        <w:tc>
          <w:tcPr>
            <w:tcW w:w="3036" w:type="dxa"/>
          </w:tcPr>
          <w:p w14:paraId="07C939E7" w14:textId="77777777" w:rsidR="0040021E" w:rsidRPr="00BC5F78" w:rsidRDefault="0040021E" w:rsidP="00F14A66">
            <w:pPr>
              <w:pStyle w:val="Paragraphtext"/>
              <w:tabs>
                <w:tab w:val="left" w:pos="2113"/>
              </w:tabs>
              <w:spacing w:before="120"/>
            </w:pPr>
            <w:r w:rsidRPr="00BC5F78">
              <w:t>MACE 9.3</w:t>
            </w:r>
          </w:p>
        </w:tc>
      </w:tr>
      <w:tr w:rsidR="0040021E" w:rsidRPr="008A5A23" w14:paraId="20B3028F" w14:textId="77777777" w:rsidTr="00F14A66">
        <w:tc>
          <w:tcPr>
            <w:tcW w:w="9142" w:type="dxa"/>
            <w:gridSpan w:val="3"/>
          </w:tcPr>
          <w:p w14:paraId="361A0EB5" w14:textId="77777777" w:rsidR="0040021E" w:rsidRPr="008A5A23" w:rsidRDefault="0040021E" w:rsidP="00F14A66">
            <w:pPr>
              <w:pStyle w:val="Paragraphtext"/>
              <w:spacing w:before="120"/>
              <w:rPr>
                <w:bCs/>
              </w:rPr>
            </w:pPr>
            <w:r w:rsidRPr="00267F76">
              <w:rPr>
                <w:bCs/>
              </w:rPr>
              <w:t>Operators</w:t>
            </w:r>
            <w:r w:rsidRPr="008A5A23">
              <w:rPr>
                <w:bCs/>
              </w:rPr>
              <w:t xml:space="preserve"> must ensure that where appropriate, arrangements are in place to ensure that </w:t>
            </w:r>
            <w:r w:rsidRPr="00267F76">
              <w:rPr>
                <w:bCs/>
              </w:rPr>
              <w:t>Material Balance</w:t>
            </w:r>
            <w:r w:rsidRPr="008A5A23">
              <w:rPr>
                <w:bCs/>
              </w:rPr>
              <w:t xml:space="preserve"> Evaluation (MBE) is carried out to determine if any non-zero </w:t>
            </w:r>
            <w:r w:rsidRPr="00267F76">
              <w:rPr>
                <w:bCs/>
              </w:rPr>
              <w:t>inventory differences</w:t>
            </w:r>
            <w:r w:rsidRPr="008A5A23">
              <w:rPr>
                <w:bCs/>
              </w:rPr>
              <w:t xml:space="preserve"> can be explained by measurement uncertainty or reflect other causes.</w:t>
            </w:r>
          </w:p>
        </w:tc>
      </w:tr>
      <w:tr w:rsidR="0040021E" w:rsidRPr="008A5A23" w14:paraId="5B7B0A3E" w14:textId="77777777" w:rsidTr="00F14A66">
        <w:tc>
          <w:tcPr>
            <w:tcW w:w="9142" w:type="dxa"/>
            <w:gridSpan w:val="3"/>
          </w:tcPr>
          <w:p w14:paraId="0E75E266" w14:textId="77777777" w:rsidR="0040021E" w:rsidRPr="008A5A23" w:rsidRDefault="0040021E" w:rsidP="00F14A66">
            <w:pPr>
              <w:pStyle w:val="Paragraphtext"/>
              <w:spacing w:before="120"/>
              <w:rPr>
                <w:bCs/>
              </w:rPr>
            </w:pPr>
            <w:r w:rsidRPr="008A5A23">
              <w:rPr>
                <w:bCs/>
              </w:rPr>
              <w:t xml:space="preserve">Related MACE: 4.2 </w:t>
            </w:r>
          </w:p>
        </w:tc>
      </w:tr>
    </w:tbl>
    <w:p w14:paraId="1A44C64A" w14:textId="77777777" w:rsidR="0040021E" w:rsidRPr="0040021E" w:rsidRDefault="0040021E" w:rsidP="0040021E">
      <w:pPr>
        <w:spacing w:before="240"/>
        <w:rPr>
          <w:b/>
          <w:bCs/>
        </w:rPr>
      </w:pPr>
      <w:bookmarkStart w:id="61" w:name="_Toc93571730"/>
      <w:r w:rsidRPr="0040021E">
        <w:rPr>
          <w:b/>
          <w:bCs/>
        </w:rPr>
        <w:t>FSE 10 – Quality assurance and control for NMACS</w:t>
      </w:r>
      <w:bookmarkEnd w:id="61"/>
    </w:p>
    <w:tbl>
      <w:tblPr>
        <w:tblStyle w:val="ONRTable1"/>
        <w:tblW w:w="0" w:type="auto"/>
        <w:tblInd w:w="5" w:type="dxa"/>
        <w:tblLook w:val="04A0" w:firstRow="1" w:lastRow="0" w:firstColumn="1" w:lastColumn="0" w:noHBand="0" w:noVBand="1"/>
      </w:tblPr>
      <w:tblGrid>
        <w:gridCol w:w="3020"/>
        <w:gridCol w:w="3019"/>
        <w:gridCol w:w="2977"/>
      </w:tblGrid>
      <w:tr w:rsidR="0040021E" w:rsidRPr="00BC5F78" w14:paraId="69C8D441" w14:textId="77777777" w:rsidTr="00F14A66">
        <w:trPr>
          <w:cnfStyle w:val="100000000000" w:firstRow="1" w:lastRow="0" w:firstColumn="0" w:lastColumn="0" w:oddVBand="0" w:evenVBand="0" w:oddHBand="0" w:evenHBand="0" w:firstRowFirstColumn="0" w:firstRowLastColumn="0" w:lastRowFirstColumn="0" w:lastRowLastColumn="0"/>
        </w:trPr>
        <w:tc>
          <w:tcPr>
            <w:tcW w:w="3020" w:type="dxa"/>
          </w:tcPr>
          <w:p w14:paraId="5B77CF96" w14:textId="77777777" w:rsidR="0040021E" w:rsidRPr="00BC5F78" w:rsidRDefault="0040021E" w:rsidP="00F14A66">
            <w:pPr>
              <w:pStyle w:val="Paragraphtext"/>
              <w:spacing w:before="120"/>
              <w:rPr>
                <w:b w:val="0"/>
                <w:bCs/>
              </w:rPr>
            </w:pPr>
            <w:r w:rsidRPr="00BC5F78">
              <w:rPr>
                <w:bCs/>
              </w:rPr>
              <w:t>Fundamental Safeguards Expectation</w:t>
            </w:r>
          </w:p>
        </w:tc>
        <w:tc>
          <w:tcPr>
            <w:tcW w:w="3019" w:type="dxa"/>
          </w:tcPr>
          <w:p w14:paraId="1E638B01" w14:textId="77777777" w:rsidR="0040021E" w:rsidRPr="00BC5F78" w:rsidRDefault="0040021E" w:rsidP="00F14A66">
            <w:pPr>
              <w:pStyle w:val="Paragraphtext"/>
              <w:spacing w:before="120"/>
              <w:rPr>
                <w:b w:val="0"/>
                <w:bCs/>
              </w:rPr>
            </w:pPr>
            <w:r w:rsidRPr="00BC5F78">
              <w:rPr>
                <w:bCs/>
              </w:rPr>
              <w:t xml:space="preserve">Quality </w:t>
            </w:r>
            <w:r>
              <w:rPr>
                <w:bCs/>
              </w:rPr>
              <w:t>a</w:t>
            </w:r>
            <w:r w:rsidRPr="00BC5F78">
              <w:rPr>
                <w:bCs/>
              </w:rPr>
              <w:t xml:space="preserve">ssurance and </w:t>
            </w:r>
            <w:r>
              <w:rPr>
                <w:bCs/>
              </w:rPr>
              <w:t>c</w:t>
            </w:r>
            <w:r w:rsidRPr="00BC5F78">
              <w:rPr>
                <w:bCs/>
              </w:rPr>
              <w:t>ontrol for NMACS</w:t>
            </w:r>
          </w:p>
        </w:tc>
        <w:tc>
          <w:tcPr>
            <w:tcW w:w="2977" w:type="dxa"/>
          </w:tcPr>
          <w:p w14:paraId="6BD87336" w14:textId="77777777" w:rsidR="0040021E" w:rsidRPr="00BC5F78" w:rsidRDefault="0040021E" w:rsidP="00F14A66">
            <w:pPr>
              <w:pStyle w:val="Paragraphtext"/>
              <w:spacing w:before="120"/>
              <w:rPr>
                <w:b w:val="0"/>
                <w:bCs/>
              </w:rPr>
            </w:pPr>
            <w:r w:rsidRPr="00BC5F78">
              <w:rPr>
                <w:bCs/>
              </w:rPr>
              <w:t>FSE 10</w:t>
            </w:r>
          </w:p>
        </w:tc>
      </w:tr>
      <w:tr w:rsidR="0040021E" w:rsidRPr="008A5A23" w14:paraId="4CF7F6EA" w14:textId="77777777" w:rsidTr="00F14A66">
        <w:tc>
          <w:tcPr>
            <w:tcW w:w="9016" w:type="dxa"/>
            <w:gridSpan w:val="3"/>
          </w:tcPr>
          <w:p w14:paraId="5883A258" w14:textId="5BEF1299" w:rsidR="0040021E" w:rsidRPr="008A5A23" w:rsidRDefault="0040021E" w:rsidP="00F14A66">
            <w:pPr>
              <w:pStyle w:val="Paragraphtext"/>
              <w:spacing w:before="120"/>
            </w:pPr>
            <w:r w:rsidRPr="00267F76">
              <w:t>Operators</w:t>
            </w:r>
            <w:r w:rsidRPr="008A5A23">
              <w:t xml:space="preserve"> must </w:t>
            </w:r>
            <w:r w:rsidR="00703919">
              <w:t xml:space="preserve">establish, </w:t>
            </w:r>
            <w:r w:rsidRPr="008A5A23">
              <w:t xml:space="preserve">implement and maintain quality assurance and quality control measures for </w:t>
            </w:r>
            <w:r w:rsidRPr="00267F76">
              <w:t>NMACS</w:t>
            </w:r>
            <w:r w:rsidRPr="008A5A23">
              <w:t>.</w:t>
            </w:r>
          </w:p>
        </w:tc>
      </w:tr>
    </w:tbl>
    <w:p w14:paraId="5FC84CE4" w14:textId="77777777" w:rsidR="0040021E" w:rsidRPr="008A5A23" w:rsidRDefault="0040021E" w:rsidP="0040021E">
      <w:pPr>
        <w:spacing w:after="0"/>
      </w:pPr>
    </w:p>
    <w:p w14:paraId="223AB786" w14:textId="77777777" w:rsidR="0040021E" w:rsidRPr="008A5A23" w:rsidRDefault="0040021E" w:rsidP="0040021E">
      <w:pPr>
        <w:pStyle w:val="Paragraphtext"/>
        <w:spacing w:before="120"/>
        <w:rPr>
          <w:color w:val="FFFFFF" w:themeColor="background1"/>
        </w:rPr>
        <w:sectPr w:rsidR="0040021E" w:rsidRPr="008A5A23" w:rsidSect="0040021E">
          <w:pgSz w:w="11906" w:h="16838"/>
          <w:pgMar w:top="1440" w:right="1440" w:bottom="1440" w:left="1440" w:header="708" w:footer="708" w:gutter="0"/>
          <w:cols w:space="708"/>
          <w:docGrid w:linePitch="360"/>
        </w:sectPr>
      </w:pPr>
    </w:p>
    <w:tbl>
      <w:tblPr>
        <w:tblStyle w:val="ONRTable1"/>
        <w:tblW w:w="0" w:type="auto"/>
        <w:tblInd w:w="5" w:type="dxa"/>
        <w:tblLook w:val="04A0" w:firstRow="1" w:lastRow="0" w:firstColumn="1" w:lastColumn="0" w:noHBand="0" w:noVBand="1"/>
      </w:tblPr>
      <w:tblGrid>
        <w:gridCol w:w="3015"/>
        <w:gridCol w:w="3020"/>
        <w:gridCol w:w="2986"/>
      </w:tblGrid>
      <w:tr w:rsidR="0040021E" w:rsidRPr="00BC5F78" w14:paraId="0156DEDA" w14:textId="77777777" w:rsidTr="00F14A66">
        <w:trPr>
          <w:cnfStyle w:val="100000000000" w:firstRow="1" w:lastRow="0" w:firstColumn="0" w:lastColumn="0" w:oddVBand="0" w:evenVBand="0" w:oddHBand="0" w:evenHBand="0" w:firstRowFirstColumn="0" w:firstRowLastColumn="0" w:lastRowFirstColumn="0" w:lastRowLastColumn="0"/>
        </w:trPr>
        <w:tc>
          <w:tcPr>
            <w:tcW w:w="3054" w:type="dxa"/>
          </w:tcPr>
          <w:p w14:paraId="419F4A59" w14:textId="77777777" w:rsidR="0040021E" w:rsidRPr="00BC5F78" w:rsidRDefault="0040021E" w:rsidP="00F14A66">
            <w:pPr>
              <w:pStyle w:val="Paragraphtext"/>
              <w:spacing w:before="120"/>
            </w:pPr>
            <w:r w:rsidRPr="00BC5F78">
              <w:lastRenderedPageBreak/>
              <w:t xml:space="preserve">FSE 10 – </w:t>
            </w:r>
            <w:r w:rsidRPr="00BC5F78">
              <w:rPr>
                <w:bCs/>
              </w:rPr>
              <w:t xml:space="preserve">Quality </w:t>
            </w:r>
            <w:r>
              <w:rPr>
                <w:bCs/>
              </w:rPr>
              <w:t>a</w:t>
            </w:r>
            <w:r w:rsidRPr="00BC5F78">
              <w:rPr>
                <w:bCs/>
              </w:rPr>
              <w:t xml:space="preserve">ssurance and </w:t>
            </w:r>
            <w:r>
              <w:rPr>
                <w:bCs/>
              </w:rPr>
              <w:t>c</w:t>
            </w:r>
            <w:r w:rsidRPr="00BC5F78">
              <w:rPr>
                <w:bCs/>
              </w:rPr>
              <w:t>ontrol for NMACS</w:t>
            </w:r>
          </w:p>
        </w:tc>
        <w:tc>
          <w:tcPr>
            <w:tcW w:w="3052" w:type="dxa"/>
          </w:tcPr>
          <w:p w14:paraId="16F41ACA" w14:textId="77777777" w:rsidR="0040021E" w:rsidRPr="00BC5F78" w:rsidRDefault="0040021E" w:rsidP="00F14A66">
            <w:pPr>
              <w:pStyle w:val="Paragraphtext"/>
              <w:spacing w:before="120"/>
            </w:pPr>
            <w:r w:rsidRPr="00BC5F78">
              <w:t xml:space="preserve">NMACS </w:t>
            </w:r>
            <w:r>
              <w:t>p</w:t>
            </w:r>
            <w:r w:rsidRPr="00BC5F78">
              <w:t xml:space="preserve">erformance </w:t>
            </w:r>
            <w:r>
              <w:t>m</w:t>
            </w:r>
            <w:r w:rsidRPr="00BC5F78">
              <w:t>easures</w:t>
            </w:r>
          </w:p>
        </w:tc>
        <w:tc>
          <w:tcPr>
            <w:tcW w:w="3036" w:type="dxa"/>
          </w:tcPr>
          <w:p w14:paraId="2DB484C9" w14:textId="77777777" w:rsidR="0040021E" w:rsidRPr="00BC5F78" w:rsidRDefault="0040021E" w:rsidP="00F14A66">
            <w:pPr>
              <w:pStyle w:val="Paragraphtext"/>
              <w:tabs>
                <w:tab w:val="left" w:pos="2113"/>
              </w:tabs>
              <w:spacing w:before="120"/>
            </w:pPr>
            <w:r w:rsidRPr="00BC5F78">
              <w:t>MACE 10.1</w:t>
            </w:r>
          </w:p>
        </w:tc>
      </w:tr>
      <w:tr w:rsidR="0040021E" w:rsidRPr="008A5A23" w14:paraId="06A7980F" w14:textId="77777777" w:rsidTr="00F14A66">
        <w:tc>
          <w:tcPr>
            <w:tcW w:w="9142" w:type="dxa"/>
            <w:gridSpan w:val="3"/>
          </w:tcPr>
          <w:p w14:paraId="7CAFFDC6" w14:textId="77777777" w:rsidR="0040021E" w:rsidRPr="008A5A23" w:rsidRDefault="0040021E" w:rsidP="00F14A66">
            <w:pPr>
              <w:pStyle w:val="Paragraphtext"/>
              <w:spacing w:before="120"/>
              <w:rPr>
                <w:bCs/>
              </w:rPr>
            </w:pPr>
            <w:r w:rsidRPr="00267F76">
              <w:rPr>
                <w:bCs/>
              </w:rPr>
              <w:t>Operators</w:t>
            </w:r>
            <w:r w:rsidRPr="008A5A23">
              <w:rPr>
                <w:bCs/>
              </w:rPr>
              <w:t xml:space="preserve"> should ensure that the appropriate arrangements are in place to ensure that </w:t>
            </w:r>
            <w:r w:rsidRPr="00267F76">
              <w:rPr>
                <w:bCs/>
              </w:rPr>
              <w:t>NMACS</w:t>
            </w:r>
            <w:r w:rsidRPr="008A5A23">
              <w:rPr>
                <w:bCs/>
              </w:rPr>
              <w:t xml:space="preserve"> performance is monitored and reviewed.</w:t>
            </w:r>
          </w:p>
        </w:tc>
      </w:tr>
    </w:tbl>
    <w:p w14:paraId="66813184" w14:textId="77777777" w:rsidR="0040021E" w:rsidRPr="008A5A23" w:rsidRDefault="0040021E" w:rsidP="0040021E">
      <w:pPr>
        <w:spacing w:after="0"/>
      </w:pPr>
    </w:p>
    <w:tbl>
      <w:tblPr>
        <w:tblStyle w:val="ONRTable1"/>
        <w:tblW w:w="0" w:type="auto"/>
        <w:tblInd w:w="5" w:type="dxa"/>
        <w:tblLook w:val="04A0" w:firstRow="1" w:lastRow="0" w:firstColumn="1" w:lastColumn="0" w:noHBand="0" w:noVBand="1"/>
      </w:tblPr>
      <w:tblGrid>
        <w:gridCol w:w="3017"/>
        <w:gridCol w:w="3015"/>
        <w:gridCol w:w="2989"/>
      </w:tblGrid>
      <w:tr w:rsidR="0040021E" w:rsidRPr="00BC5F78" w14:paraId="1B77BDA9" w14:textId="77777777" w:rsidTr="00F14A66">
        <w:trPr>
          <w:cnfStyle w:val="100000000000" w:firstRow="1" w:lastRow="0" w:firstColumn="0" w:lastColumn="0" w:oddVBand="0" w:evenVBand="0" w:oddHBand="0" w:evenHBand="0" w:firstRowFirstColumn="0" w:firstRowLastColumn="0" w:lastRowFirstColumn="0" w:lastRowLastColumn="0"/>
        </w:trPr>
        <w:tc>
          <w:tcPr>
            <w:tcW w:w="3054" w:type="dxa"/>
          </w:tcPr>
          <w:p w14:paraId="05558C65" w14:textId="77777777" w:rsidR="0040021E" w:rsidRPr="00BC5F78" w:rsidRDefault="0040021E" w:rsidP="00F14A66">
            <w:pPr>
              <w:pStyle w:val="Paragraphtext"/>
              <w:spacing w:before="120"/>
            </w:pPr>
            <w:r w:rsidRPr="00BC5F78">
              <w:t xml:space="preserve">FSE 10 – </w:t>
            </w:r>
            <w:r w:rsidRPr="00BC5F78">
              <w:rPr>
                <w:bCs/>
              </w:rPr>
              <w:t xml:space="preserve">Quality </w:t>
            </w:r>
            <w:r>
              <w:rPr>
                <w:bCs/>
              </w:rPr>
              <w:t>a</w:t>
            </w:r>
            <w:r w:rsidRPr="00BC5F78">
              <w:rPr>
                <w:bCs/>
              </w:rPr>
              <w:t xml:space="preserve">ssurance and </w:t>
            </w:r>
            <w:r>
              <w:rPr>
                <w:bCs/>
              </w:rPr>
              <w:t>c</w:t>
            </w:r>
            <w:r w:rsidRPr="00BC5F78">
              <w:rPr>
                <w:bCs/>
              </w:rPr>
              <w:t>ontrol for NMACS</w:t>
            </w:r>
          </w:p>
        </w:tc>
        <w:tc>
          <w:tcPr>
            <w:tcW w:w="3052" w:type="dxa"/>
          </w:tcPr>
          <w:p w14:paraId="3DF7A056" w14:textId="77777777" w:rsidR="0040021E" w:rsidRPr="00BC5F78" w:rsidRDefault="0040021E" w:rsidP="00F14A66">
            <w:pPr>
              <w:pStyle w:val="Paragraphtext"/>
              <w:spacing w:before="120"/>
            </w:pPr>
            <w:r w:rsidRPr="00BC5F78">
              <w:t xml:space="preserve">Quality </w:t>
            </w:r>
            <w:r>
              <w:t>a</w:t>
            </w:r>
            <w:r w:rsidRPr="00BC5F78">
              <w:t xml:space="preserve">ssurance and </w:t>
            </w:r>
            <w:r>
              <w:t>c</w:t>
            </w:r>
            <w:r w:rsidRPr="00BC5F78">
              <w:t xml:space="preserve">ontrol </w:t>
            </w:r>
            <w:r>
              <w:t>m</w:t>
            </w:r>
            <w:r w:rsidRPr="00BC5F78">
              <w:t>easures</w:t>
            </w:r>
          </w:p>
        </w:tc>
        <w:tc>
          <w:tcPr>
            <w:tcW w:w="3036" w:type="dxa"/>
          </w:tcPr>
          <w:p w14:paraId="5FCECC12" w14:textId="77777777" w:rsidR="0040021E" w:rsidRPr="00BC5F78" w:rsidRDefault="0040021E" w:rsidP="00F14A66">
            <w:pPr>
              <w:pStyle w:val="Paragraphtext"/>
              <w:tabs>
                <w:tab w:val="left" w:pos="2113"/>
              </w:tabs>
              <w:spacing w:before="120"/>
            </w:pPr>
            <w:r w:rsidRPr="00BC5F78">
              <w:t>MACE 10.2</w:t>
            </w:r>
          </w:p>
        </w:tc>
      </w:tr>
      <w:tr w:rsidR="0040021E" w:rsidRPr="008A5A23" w14:paraId="1993D6FC" w14:textId="77777777" w:rsidTr="00F14A66">
        <w:tc>
          <w:tcPr>
            <w:tcW w:w="9142" w:type="dxa"/>
            <w:gridSpan w:val="3"/>
          </w:tcPr>
          <w:p w14:paraId="5BB3BE2E" w14:textId="77777777" w:rsidR="0040021E" w:rsidRPr="008A5A23" w:rsidRDefault="0040021E" w:rsidP="00F14A66">
            <w:pPr>
              <w:pStyle w:val="Paragraphtext"/>
              <w:spacing w:before="120"/>
              <w:rPr>
                <w:bCs/>
              </w:rPr>
            </w:pPr>
            <w:r w:rsidRPr="00267F76">
              <w:rPr>
                <w:bCs/>
              </w:rPr>
              <w:t>Operators</w:t>
            </w:r>
            <w:r w:rsidRPr="008A5A23">
              <w:rPr>
                <w:bCs/>
              </w:rPr>
              <w:t xml:space="preserve"> should ensure that key </w:t>
            </w:r>
            <w:r w:rsidRPr="00267F76">
              <w:rPr>
                <w:bCs/>
              </w:rPr>
              <w:t>NMACS</w:t>
            </w:r>
            <w:r w:rsidRPr="008A5A23">
              <w:rPr>
                <w:bCs/>
              </w:rPr>
              <w:t xml:space="preserve"> tasks incorporate quality assurance and quality control measures.</w:t>
            </w:r>
          </w:p>
        </w:tc>
      </w:tr>
    </w:tbl>
    <w:p w14:paraId="57AB4714" w14:textId="77777777" w:rsidR="0040021E" w:rsidRPr="008A5A23" w:rsidRDefault="0040021E" w:rsidP="0040021E"/>
    <w:p w14:paraId="60D2B9AF" w14:textId="77777777" w:rsidR="0040021E" w:rsidRPr="008A5A23" w:rsidRDefault="0040021E" w:rsidP="0040021E">
      <w:pPr>
        <w:pStyle w:val="NumberedPara"/>
        <w:numPr>
          <w:ilvl w:val="0"/>
          <w:numId w:val="0"/>
        </w:numPr>
        <w:ind w:left="360"/>
      </w:pPr>
    </w:p>
    <w:p w14:paraId="0F2A4C3D" w14:textId="77777777" w:rsidR="0040021E" w:rsidRDefault="0040021E" w:rsidP="0040021E">
      <w:pPr>
        <w:pStyle w:val="Paragraph"/>
      </w:pPr>
    </w:p>
    <w:p w14:paraId="332FB6AE" w14:textId="77777777" w:rsidR="00845D9D" w:rsidRDefault="00845D9D" w:rsidP="00D0257D">
      <w:pPr>
        <w:pStyle w:val="Heading1"/>
        <w:numPr>
          <w:ilvl w:val="0"/>
          <w:numId w:val="0"/>
        </w:numPr>
        <w:ind w:left="851" w:hanging="851"/>
        <w:rPr>
          <w:rFonts w:cs="Times New Roman"/>
          <w:bCs/>
          <w:sz w:val="22"/>
          <w:szCs w:val="24"/>
        </w:rPr>
        <w:sectPr w:rsidR="00845D9D" w:rsidSect="00D0257D">
          <w:pgSz w:w="11906" w:h="16838"/>
          <w:pgMar w:top="1440" w:right="1440" w:bottom="1440" w:left="1440" w:header="708" w:footer="708" w:gutter="0"/>
          <w:cols w:space="708"/>
          <w:docGrid w:linePitch="360"/>
        </w:sectPr>
      </w:pPr>
    </w:p>
    <w:bookmarkStart w:id="62" w:name="_Toc236043946" w:displacedByCustomXml="next"/>
    <w:sdt>
      <w:sdtPr>
        <w:rPr>
          <w:rFonts w:cs="Times New Roman"/>
          <w:color w:val="auto"/>
          <w:sz w:val="22"/>
        </w:rPr>
        <w:id w:val="1553884224"/>
        <w:docPartObj>
          <w:docPartGallery w:val="Bibliographies"/>
          <w:docPartUnique/>
        </w:docPartObj>
      </w:sdtPr>
      <w:sdtEndPr>
        <w:rPr>
          <w:rFonts w:cs="Arial"/>
          <w:sz w:val="24"/>
          <w:szCs w:val="24"/>
        </w:rPr>
      </w:sdtEndPr>
      <w:sdtContent>
        <w:p w14:paraId="714A8A20" w14:textId="77777777" w:rsidR="00D0257D" w:rsidRPr="008A5A23" w:rsidRDefault="00D0257D" w:rsidP="00D0257D">
          <w:pPr>
            <w:pStyle w:val="Heading1"/>
            <w:numPr>
              <w:ilvl w:val="0"/>
              <w:numId w:val="0"/>
            </w:numPr>
            <w:ind w:left="851" w:hanging="851"/>
          </w:pPr>
          <w:r w:rsidRPr="008A5A23">
            <w:t>References</w:t>
          </w:r>
          <w:bookmarkEnd w:id="51"/>
          <w:bookmarkEnd w:id="62"/>
        </w:p>
        <w:sdt>
          <w:sdtPr>
            <w:id w:val="-573587230"/>
            <w:bibliography/>
          </w:sdtPr>
          <w:sdtEndPr/>
          <w:sdtContent>
            <w:p w14:paraId="2D08BC3D" w14:textId="77777777" w:rsidR="00845D9D" w:rsidRDefault="00D0257D" w:rsidP="00D0257D">
              <w:pPr>
                <w:rPr>
                  <w:rFonts w:ascii="Calibri" w:hAnsi="Calibri"/>
                  <w:noProof/>
                  <w:sz w:val="20"/>
                  <w:szCs w:val="20"/>
                  <w:lang w:eastAsia="en-GB" w:bidi="ar-SA"/>
                </w:rPr>
              </w:pPr>
              <w:r w:rsidRPr="008A5A23">
                <w:fldChar w:fldCharType="begin"/>
              </w:r>
              <w:r w:rsidRPr="008A5A23">
                <w:instrText xml:space="preserve"> BIBLIOGRAPHY </w:instrText>
              </w:r>
              <w:r w:rsidRPr="008A5A23">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845D9D" w14:paraId="255E2529" w14:textId="77777777">
                <w:trPr>
                  <w:divId w:val="181164937"/>
                  <w:tblCellSpacing w:w="15" w:type="dxa"/>
                </w:trPr>
                <w:tc>
                  <w:tcPr>
                    <w:tcW w:w="50" w:type="pct"/>
                    <w:hideMark/>
                  </w:tcPr>
                  <w:p w14:paraId="2B6512E7" w14:textId="38F513E3" w:rsidR="00845D9D" w:rsidRDefault="00845D9D">
                    <w:pPr>
                      <w:pStyle w:val="Bibliography"/>
                      <w:rPr>
                        <w:noProof/>
                        <w:szCs w:val="24"/>
                      </w:rPr>
                    </w:pPr>
                    <w:r>
                      <w:rPr>
                        <w:noProof/>
                      </w:rPr>
                      <w:t xml:space="preserve">[1] </w:t>
                    </w:r>
                  </w:p>
                </w:tc>
                <w:tc>
                  <w:tcPr>
                    <w:tcW w:w="0" w:type="auto"/>
                    <w:hideMark/>
                  </w:tcPr>
                  <w:p w14:paraId="5F92FF6F" w14:textId="77777777" w:rsidR="00845D9D" w:rsidRDefault="00845D9D">
                    <w:pPr>
                      <w:pStyle w:val="Bibliography"/>
                      <w:rPr>
                        <w:noProof/>
                      </w:rPr>
                    </w:pPr>
                    <w:r>
                      <w:rPr>
                        <w:noProof/>
                      </w:rPr>
                      <w:t>UN, “Review Conference of the Parties to the Treaty on the Non-Proliferation of Nuclear Weapons,” 2015. [Online]. Available: https://www.un.org/en/conf/npt/2015/pdf/text%20of%20the%20treaty.pdf.</w:t>
                    </w:r>
                  </w:p>
                </w:tc>
              </w:tr>
              <w:tr w:rsidR="00845D9D" w14:paraId="48D3B7A4" w14:textId="77777777">
                <w:trPr>
                  <w:divId w:val="181164937"/>
                  <w:tblCellSpacing w:w="15" w:type="dxa"/>
                </w:trPr>
                <w:tc>
                  <w:tcPr>
                    <w:tcW w:w="50" w:type="pct"/>
                    <w:hideMark/>
                  </w:tcPr>
                  <w:p w14:paraId="27C45596" w14:textId="77777777" w:rsidR="00845D9D" w:rsidRDefault="00845D9D">
                    <w:pPr>
                      <w:pStyle w:val="Bibliography"/>
                      <w:rPr>
                        <w:noProof/>
                      </w:rPr>
                    </w:pPr>
                    <w:r>
                      <w:rPr>
                        <w:noProof/>
                      </w:rPr>
                      <w:t xml:space="preserve">[2] </w:t>
                    </w:r>
                  </w:p>
                </w:tc>
                <w:tc>
                  <w:tcPr>
                    <w:tcW w:w="0" w:type="auto"/>
                    <w:hideMark/>
                  </w:tcPr>
                  <w:p w14:paraId="32141E1B" w14:textId="77777777" w:rsidR="00845D9D" w:rsidRDefault="00845D9D">
                    <w:pPr>
                      <w:pStyle w:val="Bibliography"/>
                      <w:rPr>
                        <w:noProof/>
                      </w:rPr>
                    </w:pPr>
                    <w:r>
                      <w:rPr>
                        <w:noProof/>
                      </w:rPr>
                      <w:t>HM Government, “The Nuclear Safeguards (EU Exit) Regulations 2019 (2019/196),” 2019.</w:t>
                    </w:r>
                  </w:p>
                </w:tc>
              </w:tr>
              <w:tr w:rsidR="00845D9D" w14:paraId="6AA43FDA" w14:textId="77777777">
                <w:trPr>
                  <w:divId w:val="181164937"/>
                  <w:tblCellSpacing w:w="15" w:type="dxa"/>
                </w:trPr>
                <w:tc>
                  <w:tcPr>
                    <w:tcW w:w="50" w:type="pct"/>
                    <w:hideMark/>
                  </w:tcPr>
                  <w:p w14:paraId="7D38F381" w14:textId="77777777" w:rsidR="00845D9D" w:rsidRDefault="00845D9D">
                    <w:pPr>
                      <w:pStyle w:val="Bibliography"/>
                      <w:rPr>
                        <w:noProof/>
                      </w:rPr>
                    </w:pPr>
                    <w:r>
                      <w:rPr>
                        <w:noProof/>
                      </w:rPr>
                      <w:t xml:space="preserve">[3] </w:t>
                    </w:r>
                  </w:p>
                </w:tc>
                <w:tc>
                  <w:tcPr>
                    <w:tcW w:w="0" w:type="auto"/>
                    <w:hideMark/>
                  </w:tcPr>
                  <w:p w14:paraId="0CE28F68" w14:textId="77777777" w:rsidR="00845D9D" w:rsidRDefault="00845D9D">
                    <w:pPr>
                      <w:pStyle w:val="Bibliography"/>
                      <w:rPr>
                        <w:noProof/>
                      </w:rPr>
                    </w:pPr>
                    <w:r>
                      <w:rPr>
                        <w:noProof/>
                      </w:rPr>
                      <w:t>HM Government, “Nuclear Safeguards Act 2018,” 2018.</w:t>
                    </w:r>
                  </w:p>
                </w:tc>
              </w:tr>
              <w:tr w:rsidR="00845D9D" w14:paraId="1B2B02A0" w14:textId="77777777">
                <w:trPr>
                  <w:divId w:val="181164937"/>
                  <w:tblCellSpacing w:w="15" w:type="dxa"/>
                </w:trPr>
                <w:tc>
                  <w:tcPr>
                    <w:tcW w:w="50" w:type="pct"/>
                    <w:hideMark/>
                  </w:tcPr>
                  <w:p w14:paraId="3A327B71" w14:textId="77777777" w:rsidR="00845D9D" w:rsidRDefault="00845D9D">
                    <w:pPr>
                      <w:pStyle w:val="Bibliography"/>
                      <w:rPr>
                        <w:noProof/>
                      </w:rPr>
                    </w:pPr>
                    <w:r>
                      <w:rPr>
                        <w:noProof/>
                      </w:rPr>
                      <w:t xml:space="preserve">[4] </w:t>
                    </w:r>
                  </w:p>
                </w:tc>
                <w:tc>
                  <w:tcPr>
                    <w:tcW w:w="0" w:type="auto"/>
                    <w:hideMark/>
                  </w:tcPr>
                  <w:p w14:paraId="3DB67172" w14:textId="77777777" w:rsidR="00845D9D" w:rsidRDefault="00845D9D">
                    <w:pPr>
                      <w:pStyle w:val="Bibliography"/>
                      <w:rPr>
                        <w:noProof/>
                      </w:rPr>
                    </w:pPr>
                    <w:r>
                      <w:rPr>
                        <w:noProof/>
                      </w:rPr>
                      <w:t>HM Government, “The Energy Act (TEA) 2013,” 2013.</w:t>
                    </w:r>
                  </w:p>
                </w:tc>
              </w:tr>
              <w:tr w:rsidR="00845D9D" w14:paraId="0100921C" w14:textId="77777777">
                <w:trPr>
                  <w:divId w:val="181164937"/>
                  <w:tblCellSpacing w:w="15" w:type="dxa"/>
                </w:trPr>
                <w:tc>
                  <w:tcPr>
                    <w:tcW w:w="50" w:type="pct"/>
                    <w:hideMark/>
                  </w:tcPr>
                  <w:p w14:paraId="5C10704B" w14:textId="77777777" w:rsidR="00845D9D" w:rsidRDefault="00845D9D">
                    <w:pPr>
                      <w:pStyle w:val="Bibliography"/>
                      <w:rPr>
                        <w:noProof/>
                      </w:rPr>
                    </w:pPr>
                    <w:r>
                      <w:rPr>
                        <w:noProof/>
                      </w:rPr>
                      <w:t xml:space="preserve">[5] </w:t>
                    </w:r>
                  </w:p>
                </w:tc>
                <w:tc>
                  <w:tcPr>
                    <w:tcW w:w="0" w:type="auto"/>
                    <w:hideMark/>
                  </w:tcPr>
                  <w:p w14:paraId="7DB0C19D" w14:textId="77777777" w:rsidR="00845D9D" w:rsidRDefault="00845D9D">
                    <w:pPr>
                      <w:pStyle w:val="Bibliography"/>
                      <w:rPr>
                        <w:noProof/>
                      </w:rPr>
                    </w:pPr>
                    <w:r>
                      <w:rPr>
                        <w:noProof/>
                      </w:rPr>
                      <w:t>HM Government, “The Nuclear Safeguards (Fissionable Material and Relevant International Agreements) (EU Exit) Regulations 2019 (2019/195),” 2019.</w:t>
                    </w:r>
                  </w:p>
                </w:tc>
              </w:tr>
              <w:tr w:rsidR="00845D9D" w14:paraId="65E9BD1D" w14:textId="77777777">
                <w:trPr>
                  <w:divId w:val="181164937"/>
                  <w:tblCellSpacing w:w="15" w:type="dxa"/>
                </w:trPr>
                <w:tc>
                  <w:tcPr>
                    <w:tcW w:w="50" w:type="pct"/>
                    <w:hideMark/>
                  </w:tcPr>
                  <w:p w14:paraId="0DF1E935" w14:textId="77777777" w:rsidR="00845D9D" w:rsidRDefault="00845D9D">
                    <w:pPr>
                      <w:pStyle w:val="Bibliography"/>
                      <w:rPr>
                        <w:noProof/>
                      </w:rPr>
                    </w:pPr>
                    <w:r>
                      <w:rPr>
                        <w:noProof/>
                      </w:rPr>
                      <w:t xml:space="preserve">[6] </w:t>
                    </w:r>
                  </w:p>
                </w:tc>
                <w:tc>
                  <w:tcPr>
                    <w:tcW w:w="0" w:type="auto"/>
                    <w:hideMark/>
                  </w:tcPr>
                  <w:p w14:paraId="148C501A" w14:textId="77777777" w:rsidR="00845D9D" w:rsidRDefault="00845D9D">
                    <w:pPr>
                      <w:pStyle w:val="Bibliography"/>
                      <w:rPr>
                        <w:noProof/>
                      </w:rPr>
                    </w:pPr>
                    <w:r>
                      <w:rPr>
                        <w:noProof/>
                      </w:rPr>
                      <w:t>HM Government, “The Nuclear Industries Security Regulations 2003 (NISR) (2003/403),” 2003.</w:t>
                    </w:r>
                  </w:p>
                </w:tc>
              </w:tr>
              <w:tr w:rsidR="00845D9D" w14:paraId="630EE6EB" w14:textId="77777777">
                <w:trPr>
                  <w:divId w:val="181164937"/>
                  <w:tblCellSpacing w:w="15" w:type="dxa"/>
                </w:trPr>
                <w:tc>
                  <w:tcPr>
                    <w:tcW w:w="50" w:type="pct"/>
                    <w:hideMark/>
                  </w:tcPr>
                  <w:p w14:paraId="5308E48D" w14:textId="77777777" w:rsidR="00845D9D" w:rsidRDefault="00845D9D">
                    <w:pPr>
                      <w:pStyle w:val="Bibliography"/>
                      <w:rPr>
                        <w:noProof/>
                      </w:rPr>
                    </w:pPr>
                    <w:r>
                      <w:rPr>
                        <w:noProof/>
                      </w:rPr>
                      <w:t xml:space="preserve">[7] </w:t>
                    </w:r>
                  </w:p>
                </w:tc>
                <w:tc>
                  <w:tcPr>
                    <w:tcW w:w="0" w:type="auto"/>
                    <w:hideMark/>
                  </w:tcPr>
                  <w:p w14:paraId="1734E3AB" w14:textId="77777777" w:rsidR="00845D9D" w:rsidRDefault="00845D9D">
                    <w:pPr>
                      <w:pStyle w:val="Bibliography"/>
                      <w:rPr>
                        <w:noProof/>
                      </w:rPr>
                    </w:pPr>
                    <w:r>
                      <w:rPr>
                        <w:noProof/>
                      </w:rPr>
                      <w:t>HM Government, “The Carriage of Dangerous Goods and Use of Transportable Pressure Equipment Regulations 2009 (2009/1348),” 2009.</w:t>
                    </w:r>
                  </w:p>
                </w:tc>
              </w:tr>
              <w:tr w:rsidR="00845D9D" w14:paraId="5A88253C" w14:textId="77777777">
                <w:trPr>
                  <w:divId w:val="181164937"/>
                  <w:tblCellSpacing w:w="15" w:type="dxa"/>
                </w:trPr>
                <w:tc>
                  <w:tcPr>
                    <w:tcW w:w="50" w:type="pct"/>
                    <w:hideMark/>
                  </w:tcPr>
                  <w:p w14:paraId="4DBDB05E" w14:textId="77777777" w:rsidR="00845D9D" w:rsidRDefault="00845D9D">
                    <w:pPr>
                      <w:pStyle w:val="Bibliography"/>
                      <w:rPr>
                        <w:noProof/>
                      </w:rPr>
                    </w:pPr>
                    <w:r>
                      <w:rPr>
                        <w:noProof/>
                      </w:rPr>
                      <w:t xml:space="preserve">[8] </w:t>
                    </w:r>
                  </w:p>
                </w:tc>
                <w:tc>
                  <w:tcPr>
                    <w:tcW w:w="0" w:type="auto"/>
                    <w:hideMark/>
                  </w:tcPr>
                  <w:p w14:paraId="0123EEAD" w14:textId="77777777" w:rsidR="00845D9D" w:rsidRDefault="00845D9D">
                    <w:pPr>
                      <w:pStyle w:val="Bibliography"/>
                      <w:rPr>
                        <w:noProof/>
                      </w:rPr>
                    </w:pPr>
                    <w:r>
                      <w:rPr>
                        <w:noProof/>
                      </w:rPr>
                      <w:t>HM Government, “Nuclear Installations Act 1965 (1965 c.57),” 1965.</w:t>
                    </w:r>
                  </w:p>
                </w:tc>
              </w:tr>
              <w:tr w:rsidR="00845D9D" w14:paraId="48B9A7C9" w14:textId="77777777">
                <w:trPr>
                  <w:divId w:val="181164937"/>
                  <w:tblCellSpacing w:w="15" w:type="dxa"/>
                </w:trPr>
                <w:tc>
                  <w:tcPr>
                    <w:tcW w:w="50" w:type="pct"/>
                    <w:hideMark/>
                  </w:tcPr>
                  <w:p w14:paraId="34094617" w14:textId="77777777" w:rsidR="00845D9D" w:rsidRDefault="00845D9D">
                    <w:pPr>
                      <w:pStyle w:val="Bibliography"/>
                      <w:rPr>
                        <w:noProof/>
                      </w:rPr>
                    </w:pPr>
                    <w:r>
                      <w:rPr>
                        <w:noProof/>
                      </w:rPr>
                      <w:t xml:space="preserve">[9] </w:t>
                    </w:r>
                  </w:p>
                </w:tc>
                <w:tc>
                  <w:tcPr>
                    <w:tcW w:w="0" w:type="auto"/>
                    <w:hideMark/>
                  </w:tcPr>
                  <w:p w14:paraId="62D2B6BF" w14:textId="77777777" w:rsidR="00845D9D" w:rsidRDefault="00845D9D">
                    <w:pPr>
                      <w:pStyle w:val="Bibliography"/>
                      <w:rPr>
                        <w:noProof/>
                      </w:rPr>
                    </w:pPr>
                    <w:r>
                      <w:rPr>
                        <w:noProof/>
                      </w:rPr>
                      <w:t>HM Government, “Nuclear Safeguards Act 2000,” 2000.</w:t>
                    </w:r>
                  </w:p>
                </w:tc>
              </w:tr>
              <w:tr w:rsidR="00845D9D" w14:paraId="75A1BC8B" w14:textId="77777777">
                <w:trPr>
                  <w:divId w:val="181164937"/>
                  <w:tblCellSpacing w:w="15" w:type="dxa"/>
                </w:trPr>
                <w:tc>
                  <w:tcPr>
                    <w:tcW w:w="50" w:type="pct"/>
                    <w:hideMark/>
                  </w:tcPr>
                  <w:p w14:paraId="1566A12A" w14:textId="77777777" w:rsidR="00845D9D" w:rsidRDefault="00845D9D">
                    <w:pPr>
                      <w:pStyle w:val="Bibliography"/>
                      <w:rPr>
                        <w:noProof/>
                      </w:rPr>
                    </w:pPr>
                    <w:r>
                      <w:rPr>
                        <w:noProof/>
                      </w:rPr>
                      <w:t xml:space="preserve">[10] </w:t>
                    </w:r>
                  </w:p>
                </w:tc>
                <w:tc>
                  <w:tcPr>
                    <w:tcW w:w="0" w:type="auto"/>
                    <w:hideMark/>
                  </w:tcPr>
                  <w:p w14:paraId="1D418540" w14:textId="77777777" w:rsidR="00845D9D" w:rsidRDefault="00845D9D">
                    <w:pPr>
                      <w:pStyle w:val="Bibliography"/>
                      <w:rPr>
                        <w:noProof/>
                      </w:rPr>
                    </w:pPr>
                    <w:r>
                      <w:rPr>
                        <w:noProof/>
                      </w:rPr>
                      <w:t>UK/IAEA, “Agreement for Application of Safeguards in Connection with Treaty on the Non-Proliferation of Nuclear Weapons [MS No.13/2018],” 2018.</w:t>
                    </w:r>
                  </w:p>
                </w:tc>
              </w:tr>
              <w:tr w:rsidR="00845D9D" w14:paraId="1ADDCF0C" w14:textId="77777777">
                <w:trPr>
                  <w:divId w:val="181164937"/>
                  <w:tblCellSpacing w:w="15" w:type="dxa"/>
                </w:trPr>
                <w:tc>
                  <w:tcPr>
                    <w:tcW w:w="50" w:type="pct"/>
                    <w:hideMark/>
                  </w:tcPr>
                  <w:p w14:paraId="58CB0799" w14:textId="77777777" w:rsidR="00845D9D" w:rsidRDefault="00845D9D">
                    <w:pPr>
                      <w:pStyle w:val="Bibliography"/>
                      <w:rPr>
                        <w:noProof/>
                      </w:rPr>
                    </w:pPr>
                    <w:r>
                      <w:rPr>
                        <w:noProof/>
                      </w:rPr>
                      <w:t xml:space="preserve">[11] </w:t>
                    </w:r>
                  </w:p>
                </w:tc>
                <w:tc>
                  <w:tcPr>
                    <w:tcW w:w="0" w:type="auto"/>
                    <w:hideMark/>
                  </w:tcPr>
                  <w:p w14:paraId="7FEF5005" w14:textId="77777777" w:rsidR="00845D9D" w:rsidRDefault="00845D9D">
                    <w:pPr>
                      <w:pStyle w:val="Bibliography"/>
                      <w:rPr>
                        <w:noProof/>
                      </w:rPr>
                    </w:pPr>
                    <w:r>
                      <w:rPr>
                        <w:noProof/>
                      </w:rPr>
                      <w:t>UK/IAEA, “Additional to the Agreement between the UK and the IAEA for the Application of Safeguards in the UK in Connection with the Treaty on the Non-Proliferation of Nuclear Weapons,” 2018.</w:t>
                    </w:r>
                  </w:p>
                </w:tc>
              </w:tr>
              <w:tr w:rsidR="00845D9D" w14:paraId="08D1F4D9" w14:textId="77777777">
                <w:trPr>
                  <w:divId w:val="181164937"/>
                  <w:tblCellSpacing w:w="15" w:type="dxa"/>
                </w:trPr>
                <w:tc>
                  <w:tcPr>
                    <w:tcW w:w="50" w:type="pct"/>
                    <w:hideMark/>
                  </w:tcPr>
                  <w:p w14:paraId="4A5CC352" w14:textId="77777777" w:rsidR="00845D9D" w:rsidRDefault="00845D9D">
                    <w:pPr>
                      <w:pStyle w:val="Bibliography"/>
                      <w:rPr>
                        <w:noProof/>
                      </w:rPr>
                    </w:pPr>
                    <w:r>
                      <w:rPr>
                        <w:noProof/>
                      </w:rPr>
                      <w:t xml:space="preserve">[12] </w:t>
                    </w:r>
                  </w:p>
                </w:tc>
                <w:tc>
                  <w:tcPr>
                    <w:tcW w:w="0" w:type="auto"/>
                    <w:hideMark/>
                  </w:tcPr>
                  <w:p w14:paraId="63BDF0F6" w14:textId="77777777" w:rsidR="00845D9D" w:rsidRDefault="00845D9D">
                    <w:pPr>
                      <w:pStyle w:val="Bibliography"/>
                      <w:rPr>
                        <w:noProof/>
                      </w:rPr>
                    </w:pPr>
                    <w:r>
                      <w:rPr>
                        <w:noProof/>
                      </w:rPr>
                      <w:t>UK/US, “Agreement between the Government of the UK and the USA for Cooperation in Peaceful Uses of Nuclear Energy,” 2018.</w:t>
                    </w:r>
                  </w:p>
                </w:tc>
              </w:tr>
              <w:tr w:rsidR="00845D9D" w14:paraId="63D82C9D" w14:textId="77777777">
                <w:trPr>
                  <w:divId w:val="181164937"/>
                  <w:tblCellSpacing w:w="15" w:type="dxa"/>
                </w:trPr>
                <w:tc>
                  <w:tcPr>
                    <w:tcW w:w="50" w:type="pct"/>
                    <w:hideMark/>
                  </w:tcPr>
                  <w:p w14:paraId="79AAD663" w14:textId="77777777" w:rsidR="00845D9D" w:rsidRDefault="00845D9D">
                    <w:pPr>
                      <w:pStyle w:val="Bibliography"/>
                      <w:rPr>
                        <w:noProof/>
                      </w:rPr>
                    </w:pPr>
                    <w:r>
                      <w:rPr>
                        <w:noProof/>
                      </w:rPr>
                      <w:t xml:space="preserve">[13] </w:t>
                    </w:r>
                  </w:p>
                </w:tc>
                <w:tc>
                  <w:tcPr>
                    <w:tcW w:w="0" w:type="auto"/>
                    <w:hideMark/>
                  </w:tcPr>
                  <w:p w14:paraId="29EF7E97" w14:textId="77777777" w:rsidR="00845D9D" w:rsidRDefault="00845D9D">
                    <w:pPr>
                      <w:pStyle w:val="Bibliography"/>
                      <w:rPr>
                        <w:noProof/>
                      </w:rPr>
                    </w:pPr>
                    <w:r>
                      <w:rPr>
                        <w:noProof/>
                      </w:rPr>
                      <w:t>UK/Canada, “Agreement between the Government of the UK and Canada for Cooperation in the Peaceful Uses of Nuclear Energy,” 2018.</w:t>
                    </w:r>
                  </w:p>
                </w:tc>
              </w:tr>
              <w:tr w:rsidR="00845D9D" w14:paraId="72C398CF" w14:textId="77777777">
                <w:trPr>
                  <w:divId w:val="181164937"/>
                  <w:tblCellSpacing w:w="15" w:type="dxa"/>
                </w:trPr>
                <w:tc>
                  <w:tcPr>
                    <w:tcW w:w="50" w:type="pct"/>
                    <w:hideMark/>
                  </w:tcPr>
                  <w:p w14:paraId="773460FE" w14:textId="77777777" w:rsidR="00845D9D" w:rsidRDefault="00845D9D">
                    <w:pPr>
                      <w:pStyle w:val="Bibliography"/>
                      <w:rPr>
                        <w:noProof/>
                      </w:rPr>
                    </w:pPr>
                    <w:r>
                      <w:rPr>
                        <w:noProof/>
                      </w:rPr>
                      <w:t xml:space="preserve">[14] </w:t>
                    </w:r>
                  </w:p>
                </w:tc>
                <w:tc>
                  <w:tcPr>
                    <w:tcW w:w="0" w:type="auto"/>
                    <w:hideMark/>
                  </w:tcPr>
                  <w:p w14:paraId="2F79E7EF" w14:textId="77777777" w:rsidR="00845D9D" w:rsidRDefault="00845D9D">
                    <w:pPr>
                      <w:pStyle w:val="Bibliography"/>
                      <w:rPr>
                        <w:noProof/>
                      </w:rPr>
                    </w:pPr>
                    <w:r>
                      <w:rPr>
                        <w:noProof/>
                      </w:rPr>
                      <w:t>UK/Australia, “Agreement for Cooperation in the Peaceful Uses of Nuclear Energy,” 2018.</w:t>
                    </w:r>
                  </w:p>
                </w:tc>
              </w:tr>
              <w:tr w:rsidR="00845D9D" w14:paraId="3E8F2070" w14:textId="77777777">
                <w:trPr>
                  <w:divId w:val="181164937"/>
                  <w:tblCellSpacing w:w="15" w:type="dxa"/>
                </w:trPr>
                <w:tc>
                  <w:tcPr>
                    <w:tcW w:w="50" w:type="pct"/>
                    <w:hideMark/>
                  </w:tcPr>
                  <w:p w14:paraId="54CA26FF" w14:textId="77777777" w:rsidR="00845D9D" w:rsidRDefault="00845D9D">
                    <w:pPr>
                      <w:pStyle w:val="Bibliography"/>
                      <w:rPr>
                        <w:noProof/>
                      </w:rPr>
                    </w:pPr>
                    <w:r>
                      <w:rPr>
                        <w:noProof/>
                      </w:rPr>
                      <w:t xml:space="preserve">[15] </w:t>
                    </w:r>
                  </w:p>
                </w:tc>
                <w:tc>
                  <w:tcPr>
                    <w:tcW w:w="0" w:type="auto"/>
                    <w:hideMark/>
                  </w:tcPr>
                  <w:p w14:paraId="6A46F0C2" w14:textId="77777777" w:rsidR="00845D9D" w:rsidRDefault="00845D9D">
                    <w:pPr>
                      <w:pStyle w:val="Bibliography"/>
                      <w:rPr>
                        <w:noProof/>
                      </w:rPr>
                    </w:pPr>
                    <w:r>
                      <w:rPr>
                        <w:noProof/>
                      </w:rPr>
                      <w:t xml:space="preserve">UK/Japan, “Agreement, signed on 25th February 1998, between the Government of the United Kingdom of Great Britain and Northern Ireland and </w:t>
                    </w:r>
                    <w:r>
                      <w:rPr>
                        <w:noProof/>
                      </w:rPr>
                      <w:lastRenderedPageBreak/>
                      <w:t>the Government of Japan for Cooperation in Peaceful Uses of Nuclear Energy,” 2018.</w:t>
                    </w:r>
                  </w:p>
                </w:tc>
              </w:tr>
              <w:tr w:rsidR="00845D9D" w14:paraId="35404C56" w14:textId="77777777">
                <w:trPr>
                  <w:divId w:val="181164937"/>
                  <w:tblCellSpacing w:w="15" w:type="dxa"/>
                </w:trPr>
                <w:tc>
                  <w:tcPr>
                    <w:tcW w:w="50" w:type="pct"/>
                    <w:hideMark/>
                  </w:tcPr>
                  <w:p w14:paraId="13DC39FD" w14:textId="77777777" w:rsidR="00845D9D" w:rsidRDefault="00845D9D">
                    <w:pPr>
                      <w:pStyle w:val="Bibliography"/>
                      <w:rPr>
                        <w:noProof/>
                      </w:rPr>
                    </w:pPr>
                    <w:r>
                      <w:rPr>
                        <w:noProof/>
                      </w:rPr>
                      <w:t xml:space="preserve">[16] </w:t>
                    </w:r>
                  </w:p>
                </w:tc>
                <w:tc>
                  <w:tcPr>
                    <w:tcW w:w="0" w:type="auto"/>
                    <w:hideMark/>
                  </w:tcPr>
                  <w:p w14:paraId="02A95576" w14:textId="77777777" w:rsidR="00845D9D" w:rsidRDefault="00845D9D">
                    <w:pPr>
                      <w:pStyle w:val="Bibliography"/>
                      <w:rPr>
                        <w:noProof/>
                      </w:rPr>
                    </w:pPr>
                    <w:r>
                      <w:rPr>
                        <w:noProof/>
                      </w:rPr>
                      <w:t>UK/Japan, “Protocol Amending the Agreement between the Government of the United Kingdom of Great Britain and Northern Ireland and the Government of Japan for Co-operation in the Peaceful Uses of Nuclear Energy,” 2020.</w:t>
                    </w:r>
                  </w:p>
                </w:tc>
              </w:tr>
              <w:tr w:rsidR="00845D9D" w14:paraId="45CB5CF3" w14:textId="77777777">
                <w:trPr>
                  <w:divId w:val="181164937"/>
                  <w:tblCellSpacing w:w="15" w:type="dxa"/>
                </w:trPr>
                <w:tc>
                  <w:tcPr>
                    <w:tcW w:w="50" w:type="pct"/>
                    <w:hideMark/>
                  </w:tcPr>
                  <w:p w14:paraId="7EBD491F" w14:textId="77777777" w:rsidR="00845D9D" w:rsidRDefault="00845D9D">
                    <w:pPr>
                      <w:pStyle w:val="Bibliography"/>
                      <w:rPr>
                        <w:noProof/>
                      </w:rPr>
                    </w:pPr>
                    <w:r>
                      <w:rPr>
                        <w:noProof/>
                      </w:rPr>
                      <w:t xml:space="preserve">[17] </w:t>
                    </w:r>
                  </w:p>
                </w:tc>
                <w:tc>
                  <w:tcPr>
                    <w:tcW w:w="0" w:type="auto"/>
                    <w:hideMark/>
                  </w:tcPr>
                  <w:p w14:paraId="3EAB1EDA" w14:textId="77777777" w:rsidR="00845D9D" w:rsidRDefault="00845D9D">
                    <w:pPr>
                      <w:pStyle w:val="Bibliography"/>
                      <w:rPr>
                        <w:noProof/>
                      </w:rPr>
                    </w:pPr>
                    <w:r>
                      <w:rPr>
                        <w:noProof/>
                      </w:rPr>
                      <w:t>UK/EU, “Agreement on the withdrawal of the United Kingdom of Great Britain and Northern Ireland from the European Union and the European Atomic Energy Community,” 2019.</w:t>
                    </w:r>
                  </w:p>
                </w:tc>
              </w:tr>
              <w:tr w:rsidR="00845D9D" w14:paraId="572574A8" w14:textId="77777777">
                <w:trPr>
                  <w:divId w:val="181164937"/>
                  <w:tblCellSpacing w:w="15" w:type="dxa"/>
                </w:trPr>
                <w:tc>
                  <w:tcPr>
                    <w:tcW w:w="50" w:type="pct"/>
                    <w:hideMark/>
                  </w:tcPr>
                  <w:p w14:paraId="25B9A242" w14:textId="77777777" w:rsidR="00845D9D" w:rsidRDefault="00845D9D">
                    <w:pPr>
                      <w:pStyle w:val="Bibliography"/>
                      <w:rPr>
                        <w:noProof/>
                      </w:rPr>
                    </w:pPr>
                    <w:r>
                      <w:rPr>
                        <w:noProof/>
                      </w:rPr>
                      <w:t xml:space="preserve">[18] </w:t>
                    </w:r>
                  </w:p>
                </w:tc>
                <w:tc>
                  <w:tcPr>
                    <w:tcW w:w="0" w:type="auto"/>
                    <w:hideMark/>
                  </w:tcPr>
                  <w:p w14:paraId="5D92787E" w14:textId="77777777" w:rsidR="00845D9D" w:rsidRDefault="00845D9D">
                    <w:pPr>
                      <w:pStyle w:val="Bibliography"/>
                      <w:rPr>
                        <w:noProof/>
                      </w:rPr>
                    </w:pPr>
                    <w:r>
                      <w:rPr>
                        <w:noProof/>
                      </w:rPr>
                      <w:t>UK/Euratom, “Agreement between the Government of the United Kingdom of Great Britain and Northern Ireland and the European Atomic Energy Community for Cooperation on the Safe and Peaceful Uses of Nuclear Energy,” 2020.</w:t>
                    </w:r>
                  </w:p>
                </w:tc>
              </w:tr>
              <w:tr w:rsidR="00845D9D" w14:paraId="2817AF17" w14:textId="77777777">
                <w:trPr>
                  <w:divId w:val="181164937"/>
                  <w:tblCellSpacing w:w="15" w:type="dxa"/>
                </w:trPr>
                <w:tc>
                  <w:tcPr>
                    <w:tcW w:w="50" w:type="pct"/>
                    <w:hideMark/>
                  </w:tcPr>
                  <w:p w14:paraId="52F926AC" w14:textId="77777777" w:rsidR="00845D9D" w:rsidRDefault="00845D9D">
                    <w:pPr>
                      <w:pStyle w:val="Bibliography"/>
                      <w:rPr>
                        <w:noProof/>
                      </w:rPr>
                    </w:pPr>
                    <w:r>
                      <w:rPr>
                        <w:noProof/>
                      </w:rPr>
                      <w:t xml:space="preserve">[19] </w:t>
                    </w:r>
                  </w:p>
                </w:tc>
                <w:tc>
                  <w:tcPr>
                    <w:tcW w:w="0" w:type="auto"/>
                    <w:hideMark/>
                  </w:tcPr>
                  <w:p w14:paraId="3B4D85ED" w14:textId="77777777" w:rsidR="00845D9D" w:rsidRDefault="00845D9D">
                    <w:pPr>
                      <w:pStyle w:val="Bibliography"/>
                      <w:rPr>
                        <w:noProof/>
                      </w:rPr>
                    </w:pPr>
                    <w:r>
                      <w:rPr>
                        <w:noProof/>
                      </w:rPr>
                      <w:t>HM Government, “The European Union (Future Relationship) Act 2020 (Commencement No. 1) Regulations 2020,” 2020.</w:t>
                    </w:r>
                  </w:p>
                </w:tc>
              </w:tr>
              <w:tr w:rsidR="00845D9D" w14:paraId="15B7C6B2" w14:textId="77777777">
                <w:trPr>
                  <w:divId w:val="181164937"/>
                  <w:tblCellSpacing w:w="15" w:type="dxa"/>
                </w:trPr>
                <w:tc>
                  <w:tcPr>
                    <w:tcW w:w="50" w:type="pct"/>
                    <w:hideMark/>
                  </w:tcPr>
                  <w:p w14:paraId="2FA4BE9A" w14:textId="77777777" w:rsidR="00845D9D" w:rsidRDefault="00845D9D">
                    <w:pPr>
                      <w:pStyle w:val="Bibliography"/>
                      <w:rPr>
                        <w:noProof/>
                      </w:rPr>
                    </w:pPr>
                    <w:r>
                      <w:rPr>
                        <w:noProof/>
                      </w:rPr>
                      <w:t xml:space="preserve">[20] </w:t>
                    </w:r>
                  </w:p>
                </w:tc>
                <w:tc>
                  <w:tcPr>
                    <w:tcW w:w="0" w:type="auto"/>
                    <w:hideMark/>
                  </w:tcPr>
                  <w:p w14:paraId="5E30EB17" w14:textId="77777777" w:rsidR="00845D9D" w:rsidRDefault="00845D9D">
                    <w:pPr>
                      <w:pStyle w:val="Bibliography"/>
                      <w:rPr>
                        <w:noProof/>
                      </w:rPr>
                    </w:pPr>
                    <w:r>
                      <w:rPr>
                        <w:noProof/>
                      </w:rPr>
                      <w:t>ONR, “CNSS-SAF-GD-001 - Guidelines for the Preparation and Submission of Declarations Pursuant to Article”.</w:t>
                    </w:r>
                  </w:p>
                </w:tc>
              </w:tr>
              <w:tr w:rsidR="00845D9D" w14:paraId="6D1F9DFD" w14:textId="77777777">
                <w:trPr>
                  <w:divId w:val="181164937"/>
                  <w:tblCellSpacing w:w="15" w:type="dxa"/>
                </w:trPr>
                <w:tc>
                  <w:tcPr>
                    <w:tcW w:w="50" w:type="pct"/>
                    <w:hideMark/>
                  </w:tcPr>
                  <w:p w14:paraId="464E5F60" w14:textId="77777777" w:rsidR="00845D9D" w:rsidRDefault="00845D9D">
                    <w:pPr>
                      <w:pStyle w:val="Bibliography"/>
                      <w:rPr>
                        <w:noProof/>
                      </w:rPr>
                    </w:pPr>
                    <w:r>
                      <w:rPr>
                        <w:noProof/>
                      </w:rPr>
                      <w:t xml:space="preserve">[21] </w:t>
                    </w:r>
                  </w:p>
                </w:tc>
                <w:tc>
                  <w:tcPr>
                    <w:tcW w:w="0" w:type="auto"/>
                    <w:hideMark/>
                  </w:tcPr>
                  <w:p w14:paraId="47ADAF01" w14:textId="77777777" w:rsidR="00845D9D" w:rsidRDefault="00845D9D">
                    <w:pPr>
                      <w:pStyle w:val="Bibliography"/>
                      <w:rPr>
                        <w:noProof/>
                      </w:rPr>
                    </w:pPr>
                    <w:r>
                      <w:rPr>
                        <w:noProof/>
                      </w:rPr>
                      <w:t>ONR, “Safety Assessment Principles for Nuclear Facilities - 2014 Edition, Revision 1 (January 2020),” 2020.</w:t>
                    </w:r>
                  </w:p>
                </w:tc>
              </w:tr>
              <w:tr w:rsidR="00845D9D" w14:paraId="419A98A1" w14:textId="77777777">
                <w:trPr>
                  <w:divId w:val="181164937"/>
                  <w:tblCellSpacing w:w="15" w:type="dxa"/>
                </w:trPr>
                <w:tc>
                  <w:tcPr>
                    <w:tcW w:w="50" w:type="pct"/>
                    <w:hideMark/>
                  </w:tcPr>
                  <w:p w14:paraId="70FCF0F0" w14:textId="77777777" w:rsidR="00845D9D" w:rsidRDefault="00845D9D">
                    <w:pPr>
                      <w:pStyle w:val="Bibliography"/>
                      <w:rPr>
                        <w:noProof/>
                      </w:rPr>
                    </w:pPr>
                    <w:r>
                      <w:rPr>
                        <w:noProof/>
                      </w:rPr>
                      <w:t xml:space="preserve">[22] </w:t>
                    </w:r>
                  </w:p>
                </w:tc>
                <w:tc>
                  <w:tcPr>
                    <w:tcW w:w="0" w:type="auto"/>
                    <w:hideMark/>
                  </w:tcPr>
                  <w:p w14:paraId="32B4151C" w14:textId="77777777" w:rsidR="00845D9D" w:rsidRDefault="00845D9D">
                    <w:pPr>
                      <w:pStyle w:val="Bibliography"/>
                      <w:rPr>
                        <w:noProof/>
                      </w:rPr>
                    </w:pPr>
                    <w:r>
                      <w:rPr>
                        <w:noProof/>
                      </w:rPr>
                      <w:t>ONR, “Security Assessment Principles for the Civil Nuclear Industry - 2017 Edition Version 0,” 2017.</w:t>
                    </w:r>
                  </w:p>
                </w:tc>
              </w:tr>
              <w:tr w:rsidR="00845D9D" w14:paraId="31C0BD82" w14:textId="77777777">
                <w:trPr>
                  <w:divId w:val="181164937"/>
                  <w:tblCellSpacing w:w="15" w:type="dxa"/>
                </w:trPr>
                <w:tc>
                  <w:tcPr>
                    <w:tcW w:w="50" w:type="pct"/>
                    <w:hideMark/>
                  </w:tcPr>
                  <w:p w14:paraId="62DE40F0" w14:textId="77777777" w:rsidR="00845D9D" w:rsidRDefault="00845D9D">
                    <w:pPr>
                      <w:pStyle w:val="Bibliography"/>
                      <w:rPr>
                        <w:noProof/>
                      </w:rPr>
                    </w:pPr>
                    <w:r>
                      <w:rPr>
                        <w:noProof/>
                      </w:rPr>
                      <w:t xml:space="preserve">[23] </w:t>
                    </w:r>
                  </w:p>
                </w:tc>
                <w:tc>
                  <w:tcPr>
                    <w:tcW w:w="0" w:type="auto"/>
                    <w:hideMark/>
                  </w:tcPr>
                  <w:p w14:paraId="036E18F9" w14:textId="77777777" w:rsidR="00845D9D" w:rsidRDefault="00845D9D">
                    <w:pPr>
                      <w:pStyle w:val="Bibliography"/>
                      <w:rPr>
                        <w:noProof/>
                      </w:rPr>
                    </w:pPr>
                    <w:r>
                      <w:rPr>
                        <w:noProof/>
                      </w:rPr>
                      <w:t xml:space="preserve">US DOE, Training Program Handbook: A Systematic Approach to Training (DOE-HDBK-1078-94), 2014. </w:t>
                    </w:r>
                  </w:p>
                </w:tc>
              </w:tr>
              <w:tr w:rsidR="00845D9D" w14:paraId="41033387" w14:textId="77777777">
                <w:trPr>
                  <w:divId w:val="181164937"/>
                  <w:tblCellSpacing w:w="15" w:type="dxa"/>
                </w:trPr>
                <w:tc>
                  <w:tcPr>
                    <w:tcW w:w="50" w:type="pct"/>
                    <w:hideMark/>
                  </w:tcPr>
                  <w:p w14:paraId="4A32EEC8" w14:textId="77777777" w:rsidR="00845D9D" w:rsidRDefault="00845D9D">
                    <w:pPr>
                      <w:pStyle w:val="Bibliography"/>
                      <w:rPr>
                        <w:noProof/>
                      </w:rPr>
                    </w:pPr>
                    <w:r>
                      <w:rPr>
                        <w:noProof/>
                      </w:rPr>
                      <w:t xml:space="preserve">[24] </w:t>
                    </w:r>
                  </w:p>
                </w:tc>
                <w:tc>
                  <w:tcPr>
                    <w:tcW w:w="0" w:type="auto"/>
                    <w:hideMark/>
                  </w:tcPr>
                  <w:p w14:paraId="1EFF3E3C" w14:textId="77777777" w:rsidR="00845D9D" w:rsidRDefault="00845D9D">
                    <w:pPr>
                      <w:pStyle w:val="Bibliography"/>
                      <w:rPr>
                        <w:noProof/>
                      </w:rPr>
                    </w:pPr>
                    <w:r>
                      <w:rPr>
                        <w:noProof/>
                      </w:rPr>
                      <w:t>ONR, “ONR-RIO-PROC-002 - Process for notifying incidents to ONR,” 2024.</w:t>
                    </w:r>
                  </w:p>
                </w:tc>
              </w:tr>
              <w:tr w:rsidR="00845D9D" w14:paraId="503655D4" w14:textId="77777777">
                <w:trPr>
                  <w:divId w:val="181164937"/>
                  <w:tblCellSpacing w:w="15" w:type="dxa"/>
                </w:trPr>
                <w:tc>
                  <w:tcPr>
                    <w:tcW w:w="50" w:type="pct"/>
                    <w:hideMark/>
                  </w:tcPr>
                  <w:p w14:paraId="32DC9092" w14:textId="77777777" w:rsidR="00845D9D" w:rsidRDefault="00845D9D">
                    <w:pPr>
                      <w:pStyle w:val="Bibliography"/>
                      <w:rPr>
                        <w:noProof/>
                      </w:rPr>
                    </w:pPr>
                    <w:r>
                      <w:rPr>
                        <w:noProof/>
                      </w:rPr>
                      <w:t xml:space="preserve">[25] </w:t>
                    </w:r>
                  </w:p>
                </w:tc>
                <w:tc>
                  <w:tcPr>
                    <w:tcW w:w="0" w:type="auto"/>
                    <w:hideMark/>
                  </w:tcPr>
                  <w:p w14:paraId="52A2F24D" w14:textId="77777777" w:rsidR="00845D9D" w:rsidRDefault="00845D9D">
                    <w:pPr>
                      <w:pStyle w:val="Bibliography"/>
                      <w:rPr>
                        <w:noProof/>
                      </w:rPr>
                    </w:pPr>
                    <w:r>
                      <w:rPr>
                        <w:noProof/>
                      </w:rPr>
                      <w:t>ISO, “ISO/IEC 17025:2017 - General requirements for the competence of testing and calibration laboratories,” 2017.</w:t>
                    </w:r>
                  </w:p>
                </w:tc>
              </w:tr>
              <w:tr w:rsidR="00845D9D" w14:paraId="175CC65D" w14:textId="77777777">
                <w:trPr>
                  <w:divId w:val="181164937"/>
                  <w:tblCellSpacing w:w="15" w:type="dxa"/>
                </w:trPr>
                <w:tc>
                  <w:tcPr>
                    <w:tcW w:w="50" w:type="pct"/>
                    <w:hideMark/>
                  </w:tcPr>
                  <w:p w14:paraId="4F878865" w14:textId="77777777" w:rsidR="00845D9D" w:rsidRDefault="00845D9D">
                    <w:pPr>
                      <w:pStyle w:val="Bibliography"/>
                      <w:rPr>
                        <w:noProof/>
                      </w:rPr>
                    </w:pPr>
                    <w:r>
                      <w:rPr>
                        <w:noProof/>
                      </w:rPr>
                      <w:t xml:space="preserve">[26] </w:t>
                    </w:r>
                  </w:p>
                </w:tc>
                <w:tc>
                  <w:tcPr>
                    <w:tcW w:w="0" w:type="auto"/>
                    <w:hideMark/>
                  </w:tcPr>
                  <w:p w14:paraId="1D88777D" w14:textId="77777777" w:rsidR="00845D9D" w:rsidRDefault="00845D9D">
                    <w:pPr>
                      <w:pStyle w:val="Bibliography"/>
                      <w:rPr>
                        <w:noProof/>
                      </w:rPr>
                    </w:pPr>
                    <w:r>
                      <w:rPr>
                        <w:noProof/>
                      </w:rPr>
                      <w:t>ISO, “ISO 10012:2003 - Measurement management systems — Requirements for measurement processes and measuring equipment,” 2003.</w:t>
                    </w:r>
                  </w:p>
                </w:tc>
              </w:tr>
              <w:tr w:rsidR="00845D9D" w14:paraId="3F15F216" w14:textId="77777777">
                <w:trPr>
                  <w:divId w:val="181164937"/>
                  <w:tblCellSpacing w:w="15" w:type="dxa"/>
                </w:trPr>
                <w:tc>
                  <w:tcPr>
                    <w:tcW w:w="50" w:type="pct"/>
                    <w:hideMark/>
                  </w:tcPr>
                  <w:p w14:paraId="5D3289FE" w14:textId="77777777" w:rsidR="00845D9D" w:rsidRDefault="00845D9D">
                    <w:pPr>
                      <w:pStyle w:val="Bibliography"/>
                      <w:rPr>
                        <w:noProof/>
                      </w:rPr>
                    </w:pPr>
                    <w:r>
                      <w:rPr>
                        <w:noProof/>
                      </w:rPr>
                      <w:t xml:space="preserve">[27] </w:t>
                    </w:r>
                  </w:p>
                </w:tc>
                <w:tc>
                  <w:tcPr>
                    <w:tcW w:w="0" w:type="auto"/>
                    <w:hideMark/>
                  </w:tcPr>
                  <w:p w14:paraId="76E4B58E" w14:textId="77777777" w:rsidR="00845D9D" w:rsidRDefault="00845D9D">
                    <w:pPr>
                      <w:pStyle w:val="Bibliography"/>
                      <w:rPr>
                        <w:noProof/>
                      </w:rPr>
                    </w:pPr>
                    <w:r>
                      <w:rPr>
                        <w:noProof/>
                      </w:rPr>
                      <w:t xml:space="preserve">IAEA, International Target Values for Measurement Uncertainties in Safeguarding Nuclear Materials, 2022. </w:t>
                    </w:r>
                  </w:p>
                </w:tc>
              </w:tr>
              <w:tr w:rsidR="00845D9D" w14:paraId="17A44A1C" w14:textId="77777777">
                <w:trPr>
                  <w:divId w:val="181164937"/>
                  <w:tblCellSpacing w:w="15" w:type="dxa"/>
                </w:trPr>
                <w:tc>
                  <w:tcPr>
                    <w:tcW w:w="50" w:type="pct"/>
                    <w:hideMark/>
                  </w:tcPr>
                  <w:p w14:paraId="47F5063D" w14:textId="77777777" w:rsidR="00845D9D" w:rsidRDefault="00845D9D">
                    <w:pPr>
                      <w:pStyle w:val="Bibliography"/>
                      <w:rPr>
                        <w:noProof/>
                      </w:rPr>
                    </w:pPr>
                    <w:r>
                      <w:rPr>
                        <w:noProof/>
                      </w:rPr>
                      <w:t xml:space="preserve">[28] </w:t>
                    </w:r>
                  </w:p>
                </w:tc>
                <w:tc>
                  <w:tcPr>
                    <w:tcW w:w="0" w:type="auto"/>
                    <w:hideMark/>
                  </w:tcPr>
                  <w:p w14:paraId="1DFD409B" w14:textId="77777777" w:rsidR="00845D9D" w:rsidRDefault="00845D9D">
                    <w:pPr>
                      <w:pStyle w:val="Bibliography"/>
                      <w:rPr>
                        <w:noProof/>
                      </w:rPr>
                    </w:pPr>
                    <w:r>
                      <w:rPr>
                        <w:noProof/>
                      </w:rPr>
                      <w:t>JCGM, “International Vocabulary of Metrology - Basic and General Concepts and Associated Terms (VIM) (3rd Edition),” 2008.</w:t>
                    </w:r>
                  </w:p>
                </w:tc>
              </w:tr>
              <w:tr w:rsidR="00845D9D" w14:paraId="1780952D" w14:textId="77777777">
                <w:trPr>
                  <w:divId w:val="181164937"/>
                  <w:tblCellSpacing w:w="15" w:type="dxa"/>
                </w:trPr>
                <w:tc>
                  <w:tcPr>
                    <w:tcW w:w="50" w:type="pct"/>
                    <w:hideMark/>
                  </w:tcPr>
                  <w:p w14:paraId="14BBD8CF" w14:textId="77777777" w:rsidR="00845D9D" w:rsidRDefault="00845D9D">
                    <w:pPr>
                      <w:pStyle w:val="Bibliography"/>
                      <w:rPr>
                        <w:noProof/>
                      </w:rPr>
                    </w:pPr>
                    <w:r>
                      <w:rPr>
                        <w:noProof/>
                      </w:rPr>
                      <w:lastRenderedPageBreak/>
                      <w:t xml:space="preserve">[29] </w:t>
                    </w:r>
                  </w:p>
                </w:tc>
                <w:tc>
                  <w:tcPr>
                    <w:tcW w:w="0" w:type="auto"/>
                    <w:hideMark/>
                  </w:tcPr>
                  <w:p w14:paraId="05793F5D" w14:textId="77777777" w:rsidR="00845D9D" w:rsidRDefault="00845D9D">
                    <w:pPr>
                      <w:pStyle w:val="Bibliography"/>
                      <w:rPr>
                        <w:noProof/>
                      </w:rPr>
                    </w:pPr>
                    <w:r>
                      <w:rPr>
                        <w:noProof/>
                      </w:rPr>
                      <w:t>JCGM, “Evaluation of Measurement Data - Guide to the Expression of Uncertainty in Measurement (GUM) (1st Edition),” 2008.</w:t>
                    </w:r>
                  </w:p>
                </w:tc>
              </w:tr>
              <w:tr w:rsidR="00845D9D" w14:paraId="121F8B43" w14:textId="77777777">
                <w:trPr>
                  <w:divId w:val="181164937"/>
                  <w:tblCellSpacing w:w="15" w:type="dxa"/>
                </w:trPr>
                <w:tc>
                  <w:tcPr>
                    <w:tcW w:w="50" w:type="pct"/>
                    <w:hideMark/>
                  </w:tcPr>
                  <w:p w14:paraId="3AE79047" w14:textId="77777777" w:rsidR="00845D9D" w:rsidRDefault="00845D9D">
                    <w:pPr>
                      <w:pStyle w:val="Bibliography"/>
                      <w:rPr>
                        <w:noProof/>
                      </w:rPr>
                    </w:pPr>
                    <w:r>
                      <w:rPr>
                        <w:noProof/>
                      </w:rPr>
                      <w:t xml:space="preserve">[30] </w:t>
                    </w:r>
                  </w:p>
                </w:tc>
                <w:tc>
                  <w:tcPr>
                    <w:tcW w:w="0" w:type="auto"/>
                    <w:hideMark/>
                  </w:tcPr>
                  <w:p w14:paraId="6096BEB8" w14:textId="77777777" w:rsidR="00845D9D" w:rsidRDefault="00845D9D">
                    <w:pPr>
                      <w:pStyle w:val="Bibliography"/>
                      <w:rPr>
                        <w:noProof/>
                      </w:rPr>
                    </w:pPr>
                    <w:r>
                      <w:rPr>
                        <w:noProof/>
                      </w:rPr>
                      <w:t>DESNZ/ONR, “Importing and exporting nuclear-related items and the role of Nuclear Cooperation Agreements between the United Kingdom and international partners,” 2024.</w:t>
                    </w:r>
                  </w:p>
                </w:tc>
              </w:tr>
              <w:tr w:rsidR="00845D9D" w14:paraId="3666F387" w14:textId="77777777">
                <w:trPr>
                  <w:divId w:val="181164937"/>
                  <w:tblCellSpacing w:w="15" w:type="dxa"/>
                </w:trPr>
                <w:tc>
                  <w:tcPr>
                    <w:tcW w:w="50" w:type="pct"/>
                    <w:hideMark/>
                  </w:tcPr>
                  <w:p w14:paraId="5F2E4AD3" w14:textId="77777777" w:rsidR="00845D9D" w:rsidRDefault="00845D9D">
                    <w:pPr>
                      <w:pStyle w:val="Bibliography"/>
                      <w:rPr>
                        <w:noProof/>
                      </w:rPr>
                    </w:pPr>
                    <w:r>
                      <w:rPr>
                        <w:noProof/>
                      </w:rPr>
                      <w:t xml:space="preserve">[31] </w:t>
                    </w:r>
                  </w:p>
                </w:tc>
                <w:tc>
                  <w:tcPr>
                    <w:tcW w:w="0" w:type="auto"/>
                    <w:hideMark/>
                  </w:tcPr>
                  <w:p w14:paraId="0DF9776B" w14:textId="77777777" w:rsidR="00845D9D" w:rsidRDefault="00845D9D">
                    <w:pPr>
                      <w:pStyle w:val="Bibliography"/>
                      <w:rPr>
                        <w:noProof/>
                      </w:rPr>
                    </w:pPr>
                    <w:r>
                      <w:rPr>
                        <w:noProof/>
                      </w:rPr>
                      <w:t>ONR, “SG-TAST-GD-002 - Nuclear Material Accountancy”.</w:t>
                    </w:r>
                  </w:p>
                </w:tc>
              </w:tr>
              <w:tr w:rsidR="00845D9D" w14:paraId="39949E00" w14:textId="77777777">
                <w:trPr>
                  <w:divId w:val="181164937"/>
                  <w:tblCellSpacing w:w="15" w:type="dxa"/>
                </w:trPr>
                <w:tc>
                  <w:tcPr>
                    <w:tcW w:w="50" w:type="pct"/>
                    <w:hideMark/>
                  </w:tcPr>
                  <w:p w14:paraId="2699499A" w14:textId="77777777" w:rsidR="00845D9D" w:rsidRDefault="00845D9D">
                    <w:pPr>
                      <w:pStyle w:val="Bibliography"/>
                      <w:rPr>
                        <w:noProof/>
                      </w:rPr>
                    </w:pPr>
                    <w:r>
                      <w:rPr>
                        <w:noProof/>
                      </w:rPr>
                      <w:t xml:space="preserve">[32] </w:t>
                    </w:r>
                  </w:p>
                </w:tc>
                <w:tc>
                  <w:tcPr>
                    <w:tcW w:w="0" w:type="auto"/>
                    <w:hideMark/>
                  </w:tcPr>
                  <w:p w14:paraId="61A95E54" w14:textId="77777777" w:rsidR="00845D9D" w:rsidRDefault="00845D9D">
                    <w:pPr>
                      <w:pStyle w:val="Bibliography"/>
                      <w:rPr>
                        <w:noProof/>
                      </w:rPr>
                    </w:pPr>
                    <w:r>
                      <w:rPr>
                        <w:noProof/>
                      </w:rPr>
                      <w:t>ISO, “ISO/IEC 27002:2022 - Information security, cybersecurity and privacy protection — Information security controls,” 2022.</w:t>
                    </w:r>
                  </w:p>
                </w:tc>
              </w:tr>
              <w:tr w:rsidR="00845D9D" w14:paraId="0CF43810" w14:textId="77777777">
                <w:trPr>
                  <w:divId w:val="181164937"/>
                  <w:tblCellSpacing w:w="15" w:type="dxa"/>
                </w:trPr>
                <w:tc>
                  <w:tcPr>
                    <w:tcW w:w="50" w:type="pct"/>
                    <w:hideMark/>
                  </w:tcPr>
                  <w:p w14:paraId="157E258B" w14:textId="77777777" w:rsidR="00845D9D" w:rsidRDefault="00845D9D">
                    <w:pPr>
                      <w:pStyle w:val="Bibliography"/>
                      <w:rPr>
                        <w:noProof/>
                      </w:rPr>
                    </w:pPr>
                    <w:r>
                      <w:rPr>
                        <w:noProof/>
                      </w:rPr>
                      <w:t xml:space="preserve">[33] </w:t>
                    </w:r>
                  </w:p>
                </w:tc>
                <w:tc>
                  <w:tcPr>
                    <w:tcW w:w="0" w:type="auto"/>
                    <w:hideMark/>
                  </w:tcPr>
                  <w:p w14:paraId="2372FA2C" w14:textId="77777777" w:rsidR="00845D9D" w:rsidRDefault="00845D9D">
                    <w:pPr>
                      <w:pStyle w:val="Bibliography"/>
                      <w:rPr>
                        <w:noProof/>
                      </w:rPr>
                    </w:pPr>
                    <w:r>
                      <w:rPr>
                        <w:noProof/>
                      </w:rPr>
                      <w:t>Secretary of State for Defence, “Strategic Defence Review,” 1998.</w:t>
                    </w:r>
                  </w:p>
                </w:tc>
              </w:tr>
              <w:tr w:rsidR="00845D9D" w14:paraId="310B36E3" w14:textId="77777777">
                <w:trPr>
                  <w:divId w:val="181164937"/>
                  <w:tblCellSpacing w:w="15" w:type="dxa"/>
                </w:trPr>
                <w:tc>
                  <w:tcPr>
                    <w:tcW w:w="50" w:type="pct"/>
                    <w:hideMark/>
                  </w:tcPr>
                  <w:p w14:paraId="10177BA2" w14:textId="77777777" w:rsidR="00845D9D" w:rsidRDefault="00845D9D">
                    <w:pPr>
                      <w:pStyle w:val="Bibliography"/>
                      <w:rPr>
                        <w:noProof/>
                      </w:rPr>
                    </w:pPr>
                    <w:r>
                      <w:rPr>
                        <w:noProof/>
                      </w:rPr>
                      <w:t xml:space="preserve">[34] </w:t>
                    </w:r>
                  </w:p>
                </w:tc>
                <w:tc>
                  <w:tcPr>
                    <w:tcW w:w="0" w:type="auto"/>
                    <w:hideMark/>
                  </w:tcPr>
                  <w:p w14:paraId="6FEEA3B5" w14:textId="77777777" w:rsidR="00845D9D" w:rsidRDefault="00845D9D">
                    <w:pPr>
                      <w:pStyle w:val="Bibliography"/>
                      <w:rPr>
                        <w:noProof/>
                      </w:rPr>
                    </w:pPr>
                    <w:r>
                      <w:rPr>
                        <w:noProof/>
                      </w:rPr>
                      <w:t>IAEA, “Safeguards Glossary - 2022 Edition,” 2022.</w:t>
                    </w:r>
                  </w:p>
                </w:tc>
              </w:tr>
              <w:tr w:rsidR="00845D9D" w14:paraId="39F4A97E" w14:textId="77777777">
                <w:trPr>
                  <w:divId w:val="181164937"/>
                  <w:tblCellSpacing w:w="15" w:type="dxa"/>
                </w:trPr>
                <w:tc>
                  <w:tcPr>
                    <w:tcW w:w="50" w:type="pct"/>
                    <w:hideMark/>
                  </w:tcPr>
                  <w:p w14:paraId="16457E1B" w14:textId="77777777" w:rsidR="00845D9D" w:rsidRDefault="00845D9D">
                    <w:pPr>
                      <w:pStyle w:val="Bibliography"/>
                      <w:rPr>
                        <w:noProof/>
                      </w:rPr>
                    </w:pPr>
                    <w:r>
                      <w:rPr>
                        <w:noProof/>
                      </w:rPr>
                      <w:t xml:space="preserve">[35] </w:t>
                    </w:r>
                  </w:p>
                </w:tc>
                <w:tc>
                  <w:tcPr>
                    <w:tcW w:w="0" w:type="auto"/>
                    <w:hideMark/>
                  </w:tcPr>
                  <w:p w14:paraId="03038AE8" w14:textId="77777777" w:rsidR="00845D9D" w:rsidRDefault="00845D9D">
                    <w:pPr>
                      <w:pStyle w:val="Bibliography"/>
                      <w:rPr>
                        <w:noProof/>
                      </w:rPr>
                    </w:pPr>
                    <w:r>
                      <w:rPr>
                        <w:noProof/>
                      </w:rPr>
                      <w:t>ISO, “ISO 15489-1:2016 - Information and documentation — Records management — Part 1: Concepts and principles,” 2016.</w:t>
                    </w:r>
                  </w:p>
                </w:tc>
              </w:tr>
              <w:tr w:rsidR="00845D9D" w14:paraId="1B060F6B" w14:textId="77777777">
                <w:trPr>
                  <w:divId w:val="181164937"/>
                  <w:tblCellSpacing w:w="15" w:type="dxa"/>
                </w:trPr>
                <w:tc>
                  <w:tcPr>
                    <w:tcW w:w="50" w:type="pct"/>
                    <w:hideMark/>
                  </w:tcPr>
                  <w:p w14:paraId="7A171DFD" w14:textId="77777777" w:rsidR="00845D9D" w:rsidRDefault="00845D9D">
                    <w:pPr>
                      <w:pStyle w:val="Bibliography"/>
                      <w:rPr>
                        <w:noProof/>
                      </w:rPr>
                    </w:pPr>
                    <w:r>
                      <w:rPr>
                        <w:noProof/>
                      </w:rPr>
                      <w:t xml:space="preserve">[36] </w:t>
                    </w:r>
                  </w:p>
                </w:tc>
                <w:tc>
                  <w:tcPr>
                    <w:tcW w:w="0" w:type="auto"/>
                    <w:hideMark/>
                  </w:tcPr>
                  <w:p w14:paraId="63E6743C" w14:textId="77777777" w:rsidR="00845D9D" w:rsidRDefault="00845D9D">
                    <w:pPr>
                      <w:pStyle w:val="Bibliography"/>
                      <w:rPr>
                        <w:noProof/>
                      </w:rPr>
                    </w:pPr>
                    <w:r>
                      <w:rPr>
                        <w:noProof/>
                      </w:rPr>
                      <w:t>EU, “European Commission recommendation on the implementation of a nuclear material accountancy and control system by operators of nuclear installations (2009/120/Euratom),” 2009.</w:t>
                    </w:r>
                  </w:p>
                </w:tc>
              </w:tr>
              <w:tr w:rsidR="00845D9D" w14:paraId="7BEE3350" w14:textId="77777777">
                <w:trPr>
                  <w:divId w:val="181164937"/>
                  <w:tblCellSpacing w:w="15" w:type="dxa"/>
                </w:trPr>
                <w:tc>
                  <w:tcPr>
                    <w:tcW w:w="50" w:type="pct"/>
                    <w:hideMark/>
                  </w:tcPr>
                  <w:p w14:paraId="528A4BBE" w14:textId="77777777" w:rsidR="00845D9D" w:rsidRDefault="00845D9D">
                    <w:pPr>
                      <w:pStyle w:val="Bibliography"/>
                      <w:rPr>
                        <w:noProof/>
                      </w:rPr>
                    </w:pPr>
                    <w:r>
                      <w:rPr>
                        <w:noProof/>
                      </w:rPr>
                      <w:t xml:space="preserve">[37] </w:t>
                    </w:r>
                  </w:p>
                </w:tc>
                <w:tc>
                  <w:tcPr>
                    <w:tcW w:w="0" w:type="auto"/>
                    <w:hideMark/>
                  </w:tcPr>
                  <w:p w14:paraId="1E88A9FE" w14:textId="77777777" w:rsidR="00845D9D" w:rsidRDefault="00845D9D">
                    <w:pPr>
                      <w:pStyle w:val="Bibliography"/>
                      <w:rPr>
                        <w:noProof/>
                      </w:rPr>
                    </w:pPr>
                    <w:r>
                      <w:rPr>
                        <w:noProof/>
                      </w:rPr>
                      <w:t xml:space="preserve">ONR, "Guidelines for the Preparation and Submission of Declarations Pursuant to Article 2 of the Additional Protocol to the UK/IAEA Safeguards Agreement, Issue 1, 2022. </w:t>
                    </w:r>
                  </w:p>
                </w:tc>
              </w:tr>
            </w:tbl>
            <w:p w14:paraId="7C336D2F" w14:textId="77777777" w:rsidR="00845D9D" w:rsidRDefault="00845D9D">
              <w:pPr>
                <w:divId w:val="181164937"/>
                <w:rPr>
                  <w:rFonts w:eastAsia="Times New Roman"/>
                  <w:noProof/>
                </w:rPr>
              </w:pPr>
            </w:p>
            <w:p w14:paraId="525A2A27" w14:textId="77777777" w:rsidR="00D0257D" w:rsidRPr="008A5A23" w:rsidRDefault="00D0257D" w:rsidP="00D0257D">
              <w:r w:rsidRPr="008A5A23">
                <w:rPr>
                  <w:b/>
                  <w:bCs/>
                  <w:noProof/>
                </w:rPr>
                <w:fldChar w:fldCharType="end"/>
              </w:r>
            </w:p>
          </w:sdtContent>
        </w:sdt>
      </w:sdtContent>
    </w:sdt>
    <w:p w14:paraId="6810065D" w14:textId="77777777" w:rsidR="00D0257D" w:rsidRPr="008A5A23" w:rsidRDefault="00D0257D" w:rsidP="00D0257D"/>
    <w:p w14:paraId="49D102B7" w14:textId="77777777" w:rsidR="00D0257D" w:rsidRPr="008A5A23" w:rsidRDefault="00D0257D" w:rsidP="00D0257D">
      <w:pPr>
        <w:pStyle w:val="Heading1"/>
        <w:numPr>
          <w:ilvl w:val="0"/>
          <w:numId w:val="0"/>
        </w:numPr>
        <w:ind w:left="432"/>
        <w:sectPr w:rsidR="00D0257D" w:rsidRPr="008A5A23" w:rsidSect="00D0257D">
          <w:pgSz w:w="11906" w:h="16838"/>
          <w:pgMar w:top="1440" w:right="1440" w:bottom="1440" w:left="1440" w:header="708" w:footer="708" w:gutter="0"/>
          <w:cols w:space="708"/>
          <w:docGrid w:linePitch="360"/>
        </w:sectPr>
      </w:pPr>
    </w:p>
    <w:p w14:paraId="7261F3A7" w14:textId="747D41A7" w:rsidR="00D0257D" w:rsidRPr="008A5A23" w:rsidRDefault="00D0257D" w:rsidP="00D0257D">
      <w:pPr>
        <w:pStyle w:val="Heading1"/>
        <w:numPr>
          <w:ilvl w:val="0"/>
          <w:numId w:val="0"/>
        </w:numPr>
      </w:pPr>
      <w:bookmarkStart w:id="63" w:name="_Toc94860805"/>
      <w:bookmarkStart w:id="64" w:name="_Ref189129288"/>
      <w:bookmarkStart w:id="65" w:name="_Ref189132135"/>
      <w:bookmarkStart w:id="66" w:name="_Ref189132575"/>
      <w:bookmarkStart w:id="67" w:name="_Ref189133024"/>
      <w:bookmarkStart w:id="68" w:name="_Toc236043947"/>
      <w:r w:rsidRPr="008A5A23">
        <w:lastRenderedPageBreak/>
        <w:t>Glossary</w:t>
      </w:r>
      <w:bookmarkEnd w:id="63"/>
      <w:bookmarkEnd w:id="64"/>
      <w:bookmarkEnd w:id="65"/>
      <w:bookmarkEnd w:id="66"/>
      <w:bookmarkEnd w:id="67"/>
      <w:bookmarkEnd w:id="68"/>
    </w:p>
    <w:p w14:paraId="09B56FD0" w14:textId="017F810D" w:rsidR="00D0257D" w:rsidRPr="008A5A23" w:rsidRDefault="00D0257D" w:rsidP="00BC5F78">
      <w:pPr>
        <w:pStyle w:val="NumberedPara"/>
        <w:numPr>
          <w:ilvl w:val="0"/>
          <w:numId w:val="0"/>
        </w:numPr>
      </w:pPr>
      <w:r w:rsidRPr="008A5A23">
        <w:t xml:space="preserve">The description of some of the terms below includes their definition as included in The Nuclear Safeguards (EU Exit) Regulations 2019 (‘NSR19’) </w:t>
      </w:r>
      <w:sdt>
        <w:sdtPr>
          <w:id w:val="-1992472836"/>
          <w:citation/>
        </w:sdtPr>
        <w:sdtEndPr/>
        <w:sdtContent>
          <w:r w:rsidRPr="008A5A23">
            <w:fldChar w:fldCharType="begin"/>
          </w:r>
          <w:r w:rsidR="002552BD">
            <w:instrText xml:space="preserve">CITATION HMG \l 2057 </w:instrText>
          </w:r>
          <w:r w:rsidRPr="008A5A23">
            <w:fldChar w:fldCharType="separate"/>
          </w:r>
          <w:r w:rsidR="002552BD">
            <w:rPr>
              <w:noProof/>
            </w:rPr>
            <w:t>[2]</w:t>
          </w:r>
          <w:r w:rsidRPr="008A5A23">
            <w:fldChar w:fldCharType="end"/>
          </w:r>
        </w:sdtContent>
      </w:sdt>
      <w:r w:rsidRPr="008A5A23">
        <w:t xml:space="preserve"> or international good practice </w:t>
      </w:r>
      <w:r w:rsidR="002F1DFD">
        <w:t>(for example,</w:t>
      </w:r>
      <w:r w:rsidRPr="008A5A23">
        <w:t xml:space="preserve"> European Commission recommendation 2009/120/Euratom) </w:t>
      </w:r>
      <w:sdt>
        <w:sdtPr>
          <w:id w:val="-822268862"/>
          <w:citation/>
        </w:sdtPr>
        <w:sdtEndPr/>
        <w:sdtContent>
          <w:r w:rsidRPr="008A5A23">
            <w:fldChar w:fldCharType="begin"/>
          </w:r>
          <w:r w:rsidR="00845D9D">
            <w:instrText xml:space="preserve">CITATION EU09 \l 2057 </w:instrText>
          </w:r>
          <w:r w:rsidRPr="008A5A23">
            <w:fldChar w:fldCharType="separate"/>
          </w:r>
          <w:r w:rsidR="00845D9D">
            <w:rPr>
              <w:noProof/>
            </w:rPr>
            <w:t>[36]</w:t>
          </w:r>
          <w:r w:rsidRPr="008A5A23">
            <w:fldChar w:fldCharType="end"/>
          </w:r>
        </w:sdtContent>
      </w:sdt>
      <w:r w:rsidRPr="008A5A23">
        <w:t xml:space="preserve">). and guidance published by the </w:t>
      </w:r>
      <w:r w:rsidRPr="005069FC">
        <w:t>IAEA</w:t>
      </w:r>
      <w:r w:rsidRPr="008A5A23">
        <w:t xml:space="preserve"> and ESARDA. </w:t>
      </w:r>
    </w:p>
    <w:p w14:paraId="108F3ACF" w14:textId="77777777" w:rsidR="00D0257D" w:rsidRPr="008A5A23" w:rsidRDefault="00D0257D" w:rsidP="00D0257D">
      <w:pPr>
        <w:pStyle w:val="Heading2"/>
        <w:numPr>
          <w:ilvl w:val="0"/>
          <w:numId w:val="0"/>
        </w:numPr>
      </w:pPr>
      <w:bookmarkStart w:id="69" w:name="_Toc94860807"/>
      <w:bookmarkStart w:id="70" w:name="_Toc236043948"/>
      <w:r w:rsidRPr="008A5A23">
        <w:t>Glossary</w:t>
      </w:r>
      <w:bookmarkEnd w:id="69"/>
      <w:bookmarkEnd w:id="70"/>
    </w:p>
    <w:p w14:paraId="61CFCC2C" w14:textId="77777777" w:rsidR="00D0257D" w:rsidRPr="008A5A23" w:rsidRDefault="00D0257D" w:rsidP="00BC5F78">
      <w:r w:rsidRPr="008A5A23">
        <w:rPr>
          <w:b/>
          <w:bCs/>
        </w:rPr>
        <w:t xml:space="preserve">Accountancy area </w:t>
      </w:r>
      <w:r w:rsidRPr="008A5A23">
        <w:rPr>
          <w:rFonts w:ascii="Cambria Math" w:hAnsi="Cambria Math" w:cs="Cambria Math"/>
          <w:b/>
          <w:bCs/>
        </w:rPr>
        <w:t xml:space="preserve">‐ </w:t>
      </w:r>
      <w:r w:rsidRPr="008A5A23">
        <w:t xml:space="preserve">A uniquely identified area, wholly within a single </w:t>
      </w:r>
      <w:r w:rsidRPr="005069FC">
        <w:t>MBA</w:t>
      </w:r>
      <w:r w:rsidRPr="008A5A23">
        <w:t xml:space="preserve">, with its own QNM account. The physical boundaries of an </w:t>
      </w:r>
      <w:r w:rsidRPr="005069FC">
        <w:t>accountancy area</w:t>
      </w:r>
      <w:r w:rsidRPr="008A5A23">
        <w:t xml:space="preserve"> are defined by the </w:t>
      </w:r>
      <w:r w:rsidRPr="005069FC">
        <w:t>operator</w:t>
      </w:r>
      <w:r w:rsidRPr="008A5A23">
        <w:t xml:space="preserve">, in contrast to those of an </w:t>
      </w:r>
      <w:r w:rsidRPr="005069FC">
        <w:t>MBA</w:t>
      </w:r>
      <w:r w:rsidRPr="008A5A23">
        <w:t xml:space="preserve">, which are agreed between the </w:t>
      </w:r>
      <w:r w:rsidRPr="005069FC">
        <w:t>operator</w:t>
      </w:r>
      <w:r w:rsidRPr="008A5A23">
        <w:t xml:space="preserve"> and ONR Safeguards.</w:t>
      </w:r>
    </w:p>
    <w:p w14:paraId="7BD89DEE" w14:textId="77777777" w:rsidR="00D0257D" w:rsidRPr="008A5A23" w:rsidRDefault="00D0257D" w:rsidP="00BC5F78">
      <w:r w:rsidRPr="008A5A23">
        <w:rPr>
          <w:b/>
          <w:bCs/>
        </w:rPr>
        <w:t>Anomaly</w:t>
      </w:r>
      <w:r w:rsidRPr="008A5A23">
        <w:t xml:space="preserve"> </w:t>
      </w:r>
      <w:r w:rsidRPr="008A5A23">
        <w:rPr>
          <w:rFonts w:ascii="Cambria Math" w:hAnsi="Cambria Math" w:cs="Cambria Math"/>
        </w:rPr>
        <w:t xml:space="preserve">‐ </w:t>
      </w:r>
      <w:r w:rsidRPr="008A5A23">
        <w:t xml:space="preserve">Defined for the purpose of this guidance as ‘any </w:t>
      </w:r>
      <w:r w:rsidRPr="005069FC">
        <w:t>NMACS</w:t>
      </w:r>
      <w:r w:rsidRPr="008A5A23">
        <w:t xml:space="preserve"> related issue that significantly affects the ability to draw safeguards conclusions or assess compliance with safeguards regulations, including a </w:t>
      </w:r>
      <w:r w:rsidRPr="005069FC">
        <w:t>discrepancy</w:t>
      </w:r>
      <w:r w:rsidRPr="008A5A23">
        <w:t xml:space="preserve"> or series of </w:t>
      </w:r>
      <w:r w:rsidRPr="005069FC">
        <w:t>discrepancies</w:t>
      </w:r>
      <w:r w:rsidRPr="008A5A23">
        <w:t xml:space="preserve"> that are consistent with the absence or gain of a significant amount of QNM’. An </w:t>
      </w:r>
      <w:r w:rsidRPr="005069FC">
        <w:t>anomaly</w:t>
      </w:r>
      <w:r w:rsidRPr="008A5A23">
        <w:t xml:space="preserve"> can be detected during an investigation of </w:t>
      </w:r>
      <w:r w:rsidRPr="005069FC">
        <w:t>discrepancies</w:t>
      </w:r>
      <w:r w:rsidRPr="008A5A23">
        <w:t xml:space="preserve"> of whatever kind. </w:t>
      </w:r>
    </w:p>
    <w:p w14:paraId="00209D1D" w14:textId="77777777" w:rsidR="00D0257D" w:rsidRPr="008A5A23" w:rsidRDefault="00D0257D" w:rsidP="00BC5F78">
      <w:r w:rsidRPr="008A5A23">
        <w:rPr>
          <w:b/>
          <w:bCs/>
        </w:rPr>
        <w:t>Batch</w:t>
      </w:r>
      <w:r w:rsidRPr="008A5A23">
        <w:t xml:space="preserve"> </w:t>
      </w:r>
      <w:r w:rsidRPr="008A5A23">
        <w:rPr>
          <w:rFonts w:ascii="Cambria Math" w:hAnsi="Cambria Math" w:cs="Cambria Math"/>
        </w:rPr>
        <w:t>‐</w:t>
      </w:r>
      <w:r w:rsidRPr="008A5A23">
        <w:t xml:space="preserve">Defined at Regulation 2 of NSR19 as ‘a portion of QNM handled as a unit for accounting purposes at a </w:t>
      </w:r>
      <w:r w:rsidRPr="005069FC">
        <w:t xml:space="preserve">key measurement point </w:t>
      </w:r>
      <w:r w:rsidRPr="008A5A23">
        <w:t xml:space="preserve">and for which the composition and quantity are defined by a single set of specifications or measurements. The QNM may be in bulk form or contained in a number of </w:t>
      </w:r>
      <w:r w:rsidRPr="005069FC">
        <w:t>items</w:t>
      </w:r>
      <w:r w:rsidRPr="008A5A23">
        <w:t xml:space="preserve">. Examples of a </w:t>
      </w:r>
      <w:r w:rsidRPr="005069FC">
        <w:t>batch</w:t>
      </w:r>
      <w:r w:rsidRPr="008A5A23">
        <w:t xml:space="preserve"> therefore include one fuel assembly, one UF</w:t>
      </w:r>
      <w:r w:rsidRPr="008A5A23">
        <w:rPr>
          <w:vertAlign w:val="subscript"/>
        </w:rPr>
        <w:t>6</w:t>
      </w:r>
      <w:r w:rsidRPr="008A5A23">
        <w:t xml:space="preserve"> cylinder, a tray of pellets prepared for loading into one fuel rod and several drums of UO</w:t>
      </w:r>
      <w:r w:rsidRPr="008A5A23">
        <w:rPr>
          <w:vertAlign w:val="subscript"/>
        </w:rPr>
        <w:t xml:space="preserve">2 </w:t>
      </w:r>
      <w:r w:rsidRPr="008A5A23">
        <w:t>powder with the same specifications. The term ‘</w:t>
      </w:r>
      <w:r w:rsidRPr="005069FC">
        <w:t>batch</w:t>
      </w:r>
      <w:r w:rsidRPr="008A5A23">
        <w:t xml:space="preserve"> data’ is defined at Regulation 2 of NSR19 as ‘the total weight of each </w:t>
      </w:r>
      <w:r w:rsidRPr="005069FC">
        <w:t>category</w:t>
      </w:r>
      <w:r w:rsidRPr="008A5A23">
        <w:t xml:space="preserve"> of QNM and, in the case of plutonium and uranium, the isotopic composition when appropriate. For reporting purposes, the weights of individual </w:t>
      </w:r>
      <w:r w:rsidRPr="005069FC">
        <w:t>items</w:t>
      </w:r>
      <w:r w:rsidRPr="008A5A23">
        <w:t xml:space="preserve"> in the </w:t>
      </w:r>
      <w:r w:rsidRPr="005069FC">
        <w:t>batch</w:t>
      </w:r>
      <w:r w:rsidRPr="008A5A23">
        <w:t xml:space="preserve"> must be added together before rounding to the nearest unit’. </w:t>
      </w:r>
    </w:p>
    <w:p w14:paraId="7E38142F" w14:textId="77777777" w:rsidR="00D0257D" w:rsidRPr="008A5A23" w:rsidRDefault="00D0257D" w:rsidP="00BC5F78">
      <w:r w:rsidRPr="008A5A23">
        <w:rPr>
          <w:b/>
          <w:bCs/>
        </w:rPr>
        <w:t>Book inventory</w:t>
      </w:r>
      <w:r w:rsidRPr="008A5A23">
        <w:t xml:space="preserve"> </w:t>
      </w:r>
      <w:r w:rsidRPr="008A5A23">
        <w:rPr>
          <w:rFonts w:ascii="Cambria Math" w:hAnsi="Cambria Math" w:cs="Cambria Math"/>
        </w:rPr>
        <w:t xml:space="preserve">‐ </w:t>
      </w:r>
      <w:r w:rsidRPr="008A5A23">
        <w:t xml:space="preserve">Defined at Regulation 2 of NSR19 as ‘the algebraic sum of the most recent physical inventory of that </w:t>
      </w:r>
      <w:r w:rsidRPr="005069FC">
        <w:t>material balance</w:t>
      </w:r>
      <w:r w:rsidRPr="008A5A23">
        <w:t xml:space="preserve"> </w:t>
      </w:r>
      <w:r w:rsidRPr="005069FC">
        <w:t>area</w:t>
      </w:r>
      <w:r w:rsidRPr="008A5A23">
        <w:t xml:space="preserve">, and of all </w:t>
      </w:r>
      <w:r w:rsidRPr="005069FC">
        <w:t>inventory changes</w:t>
      </w:r>
      <w:r w:rsidRPr="008A5A23">
        <w:t xml:space="preserve"> that have occurred since that physical inventory was taken.’ </w:t>
      </w:r>
    </w:p>
    <w:p w14:paraId="28C3D086" w14:textId="77777777" w:rsidR="002F1DFD" w:rsidRDefault="002F1DFD" w:rsidP="00BC5F78">
      <w:pPr>
        <w:rPr>
          <w:b/>
          <w:bCs/>
        </w:rPr>
        <w:sectPr w:rsidR="002F1DFD" w:rsidSect="00D0257D">
          <w:pgSz w:w="11906" w:h="16838"/>
          <w:pgMar w:top="1440" w:right="1440" w:bottom="1440" w:left="1440" w:header="708" w:footer="708" w:gutter="0"/>
          <w:cols w:space="708"/>
          <w:docGrid w:linePitch="360"/>
        </w:sectPr>
      </w:pPr>
    </w:p>
    <w:p w14:paraId="486B4730" w14:textId="29BA461A" w:rsidR="00D0257D" w:rsidRPr="008A5A23" w:rsidRDefault="00D0257D" w:rsidP="00BC5F78">
      <w:r w:rsidRPr="008A5A23">
        <w:rPr>
          <w:b/>
          <w:bCs/>
        </w:rPr>
        <w:lastRenderedPageBreak/>
        <w:t>Category</w:t>
      </w:r>
      <w:r w:rsidRPr="008A5A23">
        <w:t xml:space="preserve"> </w:t>
      </w:r>
      <w:r w:rsidRPr="008A5A23">
        <w:rPr>
          <w:rFonts w:ascii="Cambria Math" w:hAnsi="Cambria Math" w:cs="Cambria Math"/>
        </w:rPr>
        <w:t xml:space="preserve">‐ </w:t>
      </w:r>
      <w:r w:rsidRPr="008A5A23">
        <w:t xml:space="preserve">For purposes of </w:t>
      </w:r>
      <w:r w:rsidRPr="005069FC">
        <w:t>NMACS</w:t>
      </w:r>
      <w:r w:rsidRPr="008A5A23">
        <w:t>, QNM is assigned to categories. These are</w:t>
      </w:r>
      <w:r w:rsidR="00845D9D">
        <w:t xml:space="preserve">, as </w:t>
      </w:r>
      <w:r w:rsidRPr="008A5A23">
        <w:t>defined at Regulation 2 and Schedule 1 of NSR19:</w:t>
      </w:r>
    </w:p>
    <w:tbl>
      <w:tblPr>
        <w:tblStyle w:val="ONRTable1"/>
        <w:tblW w:w="5000" w:type="pct"/>
        <w:tblInd w:w="5" w:type="dxa"/>
        <w:tblLook w:val="04A0" w:firstRow="1" w:lastRow="0" w:firstColumn="1" w:lastColumn="0" w:noHBand="0" w:noVBand="1"/>
      </w:tblPr>
      <w:tblGrid>
        <w:gridCol w:w="7517"/>
        <w:gridCol w:w="1509"/>
      </w:tblGrid>
      <w:tr w:rsidR="00BC5F78" w:rsidRPr="00BC5F78" w14:paraId="009E3EFE" w14:textId="77777777" w:rsidTr="00BC5F78">
        <w:trPr>
          <w:cnfStyle w:val="100000000000" w:firstRow="1" w:lastRow="0" w:firstColumn="0" w:lastColumn="0" w:oddVBand="0" w:evenVBand="0" w:oddHBand="0" w:evenHBand="0" w:firstRowFirstColumn="0" w:firstRowLastColumn="0" w:lastRowFirstColumn="0" w:lastRowLastColumn="0"/>
        </w:trPr>
        <w:tc>
          <w:tcPr>
            <w:tcW w:w="4164" w:type="pct"/>
          </w:tcPr>
          <w:p w14:paraId="5696C4E4" w14:textId="77777777" w:rsidR="00D0257D" w:rsidRPr="00BC5F78" w:rsidRDefault="00D0257D" w:rsidP="006F586C">
            <w:pPr>
              <w:pStyle w:val="Default"/>
              <w:spacing w:before="60" w:after="60"/>
              <w:rPr>
                <w:bCs/>
                <w:color w:val="auto"/>
              </w:rPr>
            </w:pPr>
            <w:r w:rsidRPr="00BC5F78">
              <w:rPr>
                <w:bCs/>
                <w:color w:val="auto"/>
              </w:rPr>
              <w:t>Category of qualifying nuclear material</w:t>
            </w:r>
          </w:p>
        </w:tc>
        <w:tc>
          <w:tcPr>
            <w:tcW w:w="836" w:type="pct"/>
          </w:tcPr>
          <w:p w14:paraId="710C5177" w14:textId="77777777" w:rsidR="00D0257D" w:rsidRPr="00BC5F78" w:rsidRDefault="00D0257D" w:rsidP="006F586C">
            <w:pPr>
              <w:pStyle w:val="Default"/>
              <w:spacing w:before="60" w:after="60"/>
              <w:jc w:val="center"/>
              <w:rPr>
                <w:bCs/>
                <w:color w:val="auto"/>
              </w:rPr>
            </w:pPr>
            <w:r w:rsidRPr="00BC5F78">
              <w:rPr>
                <w:bCs/>
                <w:color w:val="auto"/>
              </w:rPr>
              <w:t>Code</w:t>
            </w:r>
          </w:p>
        </w:tc>
      </w:tr>
      <w:tr w:rsidR="00D0257D" w:rsidRPr="008A5A23" w14:paraId="49384BCC" w14:textId="77777777" w:rsidTr="00BC5F78">
        <w:tc>
          <w:tcPr>
            <w:tcW w:w="4164" w:type="pct"/>
          </w:tcPr>
          <w:p w14:paraId="51E33405" w14:textId="77777777" w:rsidR="00D0257D" w:rsidRPr="008A5A23" w:rsidRDefault="00D0257D" w:rsidP="006F586C">
            <w:pPr>
              <w:pStyle w:val="Default"/>
              <w:spacing w:before="60" w:after="60"/>
              <w:rPr>
                <w:sz w:val="22"/>
                <w:szCs w:val="22"/>
              </w:rPr>
            </w:pPr>
            <w:r w:rsidRPr="008A5A23">
              <w:rPr>
                <w:sz w:val="22"/>
                <w:szCs w:val="22"/>
              </w:rPr>
              <w:t>Plutonium</w:t>
            </w:r>
          </w:p>
        </w:tc>
        <w:tc>
          <w:tcPr>
            <w:tcW w:w="836" w:type="pct"/>
          </w:tcPr>
          <w:p w14:paraId="144F81EE" w14:textId="77777777" w:rsidR="00D0257D" w:rsidRPr="008A5A23" w:rsidRDefault="00D0257D" w:rsidP="006F586C">
            <w:pPr>
              <w:pStyle w:val="Default"/>
              <w:spacing w:before="60" w:after="60"/>
              <w:jc w:val="center"/>
              <w:rPr>
                <w:sz w:val="22"/>
                <w:szCs w:val="22"/>
              </w:rPr>
            </w:pPr>
            <w:r w:rsidRPr="008A5A23">
              <w:rPr>
                <w:sz w:val="22"/>
                <w:szCs w:val="22"/>
              </w:rPr>
              <w:t>P</w:t>
            </w:r>
          </w:p>
        </w:tc>
      </w:tr>
      <w:tr w:rsidR="00D0257D" w:rsidRPr="008A5A23" w14:paraId="6C345FE8" w14:textId="77777777" w:rsidTr="00BC5F78">
        <w:tc>
          <w:tcPr>
            <w:tcW w:w="4164" w:type="pct"/>
          </w:tcPr>
          <w:p w14:paraId="0FC09DC4" w14:textId="77777777" w:rsidR="00D0257D" w:rsidRPr="008A5A23" w:rsidRDefault="00D0257D" w:rsidP="006F586C">
            <w:pPr>
              <w:pStyle w:val="Default"/>
              <w:spacing w:before="60" w:after="60"/>
              <w:rPr>
                <w:sz w:val="22"/>
                <w:szCs w:val="22"/>
              </w:rPr>
            </w:pPr>
            <w:r w:rsidRPr="008A5A23">
              <w:rPr>
                <w:sz w:val="22"/>
                <w:szCs w:val="22"/>
              </w:rPr>
              <w:t>High enriched uranium (20% enrichment and above)</w:t>
            </w:r>
          </w:p>
        </w:tc>
        <w:tc>
          <w:tcPr>
            <w:tcW w:w="836" w:type="pct"/>
          </w:tcPr>
          <w:p w14:paraId="6B7114B5" w14:textId="77777777" w:rsidR="00D0257D" w:rsidRPr="008A5A23" w:rsidRDefault="00D0257D" w:rsidP="006F586C">
            <w:pPr>
              <w:pStyle w:val="Default"/>
              <w:spacing w:before="60" w:after="60"/>
              <w:jc w:val="center"/>
              <w:rPr>
                <w:sz w:val="22"/>
                <w:szCs w:val="22"/>
              </w:rPr>
            </w:pPr>
            <w:r w:rsidRPr="008A5A23">
              <w:rPr>
                <w:sz w:val="22"/>
                <w:szCs w:val="22"/>
              </w:rPr>
              <w:t>H</w:t>
            </w:r>
          </w:p>
        </w:tc>
      </w:tr>
      <w:tr w:rsidR="00D0257D" w:rsidRPr="008A5A23" w14:paraId="7C69F632" w14:textId="77777777" w:rsidTr="00BC5F78">
        <w:tc>
          <w:tcPr>
            <w:tcW w:w="4164" w:type="pct"/>
          </w:tcPr>
          <w:p w14:paraId="305046BC" w14:textId="77777777" w:rsidR="00D0257D" w:rsidRPr="008A5A23" w:rsidRDefault="00D0257D" w:rsidP="006F586C">
            <w:pPr>
              <w:pStyle w:val="Default"/>
              <w:spacing w:before="60" w:after="60"/>
              <w:rPr>
                <w:sz w:val="22"/>
                <w:szCs w:val="22"/>
              </w:rPr>
            </w:pPr>
            <w:r w:rsidRPr="008A5A23">
              <w:rPr>
                <w:sz w:val="22"/>
                <w:szCs w:val="22"/>
              </w:rPr>
              <w:t>Low enriched uranium (higher than natural but less than 20% enrichment)</w:t>
            </w:r>
          </w:p>
        </w:tc>
        <w:tc>
          <w:tcPr>
            <w:tcW w:w="836" w:type="pct"/>
          </w:tcPr>
          <w:p w14:paraId="12B67317" w14:textId="77777777" w:rsidR="00D0257D" w:rsidRPr="008A5A23" w:rsidRDefault="00D0257D" w:rsidP="006F586C">
            <w:pPr>
              <w:pStyle w:val="Default"/>
              <w:spacing w:before="60" w:after="60"/>
              <w:jc w:val="center"/>
              <w:rPr>
                <w:sz w:val="22"/>
                <w:szCs w:val="22"/>
              </w:rPr>
            </w:pPr>
            <w:r w:rsidRPr="008A5A23">
              <w:rPr>
                <w:sz w:val="22"/>
                <w:szCs w:val="22"/>
              </w:rPr>
              <w:t>L</w:t>
            </w:r>
          </w:p>
        </w:tc>
      </w:tr>
      <w:tr w:rsidR="00D0257D" w:rsidRPr="008A5A23" w14:paraId="511A4CFA" w14:textId="77777777" w:rsidTr="00BC5F78">
        <w:tc>
          <w:tcPr>
            <w:tcW w:w="4164" w:type="pct"/>
          </w:tcPr>
          <w:p w14:paraId="0816C8E4" w14:textId="77777777" w:rsidR="00D0257D" w:rsidRPr="008A5A23" w:rsidRDefault="00D0257D" w:rsidP="006F586C">
            <w:pPr>
              <w:pStyle w:val="Default"/>
              <w:spacing w:before="60" w:after="60"/>
              <w:rPr>
                <w:sz w:val="22"/>
                <w:szCs w:val="22"/>
              </w:rPr>
            </w:pPr>
            <w:r w:rsidRPr="008A5A23">
              <w:rPr>
                <w:sz w:val="22"/>
                <w:szCs w:val="22"/>
              </w:rPr>
              <w:t>Natural uranium</w:t>
            </w:r>
          </w:p>
        </w:tc>
        <w:tc>
          <w:tcPr>
            <w:tcW w:w="836" w:type="pct"/>
          </w:tcPr>
          <w:p w14:paraId="6D257584" w14:textId="77777777" w:rsidR="00D0257D" w:rsidRPr="008A5A23" w:rsidRDefault="00D0257D" w:rsidP="006F586C">
            <w:pPr>
              <w:pStyle w:val="Default"/>
              <w:spacing w:before="60" w:after="60"/>
              <w:jc w:val="center"/>
              <w:rPr>
                <w:sz w:val="22"/>
                <w:szCs w:val="22"/>
              </w:rPr>
            </w:pPr>
            <w:r w:rsidRPr="008A5A23">
              <w:rPr>
                <w:sz w:val="22"/>
                <w:szCs w:val="22"/>
              </w:rPr>
              <w:t>N</w:t>
            </w:r>
          </w:p>
        </w:tc>
      </w:tr>
      <w:tr w:rsidR="00D0257D" w:rsidRPr="008A5A23" w14:paraId="2590B7A8" w14:textId="77777777" w:rsidTr="00BC5F78">
        <w:tc>
          <w:tcPr>
            <w:tcW w:w="4164" w:type="pct"/>
          </w:tcPr>
          <w:p w14:paraId="7907EEC1" w14:textId="77777777" w:rsidR="00D0257D" w:rsidRPr="008A5A23" w:rsidRDefault="00D0257D" w:rsidP="006F586C">
            <w:pPr>
              <w:pStyle w:val="Default"/>
              <w:spacing w:before="60" w:after="60"/>
              <w:rPr>
                <w:sz w:val="22"/>
                <w:szCs w:val="22"/>
              </w:rPr>
            </w:pPr>
            <w:r w:rsidRPr="008A5A23">
              <w:rPr>
                <w:sz w:val="22"/>
                <w:szCs w:val="22"/>
              </w:rPr>
              <w:t>Depleted uranium</w:t>
            </w:r>
          </w:p>
        </w:tc>
        <w:tc>
          <w:tcPr>
            <w:tcW w:w="836" w:type="pct"/>
          </w:tcPr>
          <w:p w14:paraId="405F5D72" w14:textId="77777777" w:rsidR="00D0257D" w:rsidRPr="008A5A23" w:rsidRDefault="00D0257D" w:rsidP="006F586C">
            <w:pPr>
              <w:pStyle w:val="Default"/>
              <w:spacing w:before="60" w:after="60"/>
              <w:jc w:val="center"/>
              <w:rPr>
                <w:sz w:val="22"/>
                <w:szCs w:val="22"/>
              </w:rPr>
            </w:pPr>
            <w:r w:rsidRPr="008A5A23">
              <w:rPr>
                <w:sz w:val="22"/>
                <w:szCs w:val="22"/>
              </w:rPr>
              <w:t>D</w:t>
            </w:r>
          </w:p>
        </w:tc>
      </w:tr>
      <w:tr w:rsidR="00D0257D" w:rsidRPr="008A5A23" w14:paraId="71241B3F" w14:textId="77777777" w:rsidTr="00BC5F78">
        <w:tc>
          <w:tcPr>
            <w:tcW w:w="4164" w:type="pct"/>
          </w:tcPr>
          <w:p w14:paraId="3BE26852" w14:textId="77777777" w:rsidR="00D0257D" w:rsidRPr="008A5A23" w:rsidRDefault="00D0257D" w:rsidP="006F586C">
            <w:pPr>
              <w:pStyle w:val="Default"/>
              <w:spacing w:before="60" w:after="60"/>
              <w:rPr>
                <w:sz w:val="22"/>
                <w:szCs w:val="22"/>
              </w:rPr>
            </w:pPr>
            <w:r w:rsidRPr="008A5A23">
              <w:rPr>
                <w:sz w:val="22"/>
                <w:szCs w:val="22"/>
              </w:rPr>
              <w:t>Thorium</w:t>
            </w:r>
          </w:p>
        </w:tc>
        <w:tc>
          <w:tcPr>
            <w:tcW w:w="836" w:type="pct"/>
          </w:tcPr>
          <w:p w14:paraId="77C8E5C8" w14:textId="77777777" w:rsidR="00D0257D" w:rsidRPr="008A5A23" w:rsidRDefault="00D0257D" w:rsidP="006F586C">
            <w:pPr>
              <w:pStyle w:val="Default"/>
              <w:spacing w:before="60" w:after="60"/>
              <w:jc w:val="center"/>
              <w:rPr>
                <w:sz w:val="22"/>
                <w:szCs w:val="22"/>
              </w:rPr>
            </w:pPr>
            <w:r w:rsidRPr="008A5A23">
              <w:rPr>
                <w:sz w:val="22"/>
                <w:szCs w:val="22"/>
              </w:rPr>
              <w:t>T</w:t>
            </w:r>
          </w:p>
        </w:tc>
      </w:tr>
    </w:tbl>
    <w:p w14:paraId="113627D1" w14:textId="77777777" w:rsidR="00D0257D" w:rsidRPr="008A5A23" w:rsidRDefault="00D0257D" w:rsidP="0040021E">
      <w:pPr>
        <w:spacing w:before="240"/>
      </w:pPr>
      <w:r w:rsidRPr="008A5A23">
        <w:rPr>
          <w:b/>
          <w:bCs/>
        </w:rPr>
        <w:t>Conditioned waste</w:t>
      </w:r>
      <w:r w:rsidRPr="008A5A23">
        <w:t xml:space="preserve"> </w:t>
      </w:r>
      <w:r w:rsidRPr="008A5A23">
        <w:rPr>
          <w:rFonts w:ascii="Cambria Math" w:hAnsi="Cambria Math" w:cs="Cambria Math"/>
        </w:rPr>
        <w:t xml:space="preserve">‐ </w:t>
      </w:r>
      <w:r w:rsidRPr="008A5A23">
        <w:t>Defined at Regulation 2 of NSR19 as ‘</w:t>
      </w:r>
      <w:r w:rsidRPr="005069FC">
        <w:t>waste</w:t>
      </w:r>
      <w:r w:rsidRPr="008A5A23">
        <w:t>, which has been conditioned in such a way (for example, in glass, cement, concrete or bitumen) that it is not suitable for further nuclear use.’</w:t>
      </w:r>
    </w:p>
    <w:p w14:paraId="65A22E00" w14:textId="023DAE51" w:rsidR="00D0257D" w:rsidRPr="008A5A23" w:rsidRDefault="00D0257D" w:rsidP="00BC5F78">
      <w:r w:rsidRPr="008A5A23">
        <w:rPr>
          <w:b/>
          <w:bCs/>
        </w:rPr>
        <w:t>Containment</w:t>
      </w:r>
      <w:r w:rsidRPr="008A5A23">
        <w:t xml:space="preserve"> </w:t>
      </w:r>
      <w:r w:rsidRPr="008A5A23">
        <w:rPr>
          <w:rFonts w:ascii="Cambria Math" w:hAnsi="Cambria Math" w:cs="Cambria Math"/>
        </w:rPr>
        <w:t xml:space="preserve">‐ </w:t>
      </w:r>
      <w:r w:rsidRPr="008A5A23">
        <w:t xml:space="preserve">Defined in international good practice such as Section 2.1 of Recommendation 2009/120/Euratom as ‘a structural feature of a </w:t>
      </w:r>
      <w:r w:rsidRPr="005069FC">
        <w:t>facility</w:t>
      </w:r>
      <w:r w:rsidRPr="008A5A23">
        <w:t xml:space="preserve">, container or equipment which is used to establish the physical integrity of an area or </w:t>
      </w:r>
      <w:r w:rsidRPr="005069FC">
        <w:t>item</w:t>
      </w:r>
      <w:r w:rsidRPr="008A5A23">
        <w:t xml:space="preserve"> (including safeguards equipment or data) and to maintain the continuity of knowledge of the area or </w:t>
      </w:r>
      <w:r w:rsidRPr="005069FC">
        <w:t>item</w:t>
      </w:r>
      <w:r w:rsidRPr="008A5A23">
        <w:t xml:space="preserve"> by preventing undetected access to, or movement of, nuclear or other material, or interference with the contained </w:t>
      </w:r>
      <w:r w:rsidRPr="005069FC">
        <w:t>items</w:t>
      </w:r>
      <w:r w:rsidRPr="008A5A23">
        <w:t>. Examples are the walls of a storage room or of a storage pool, transport flasks and storage containers</w:t>
      </w:r>
      <w:r w:rsidR="000E014B">
        <w:t xml:space="preserve">’ </w:t>
      </w:r>
      <w:sdt>
        <w:sdtPr>
          <w:id w:val="-1287813462"/>
          <w:citation/>
        </w:sdtPr>
        <w:sdtEndPr/>
        <w:sdtContent>
          <w:r w:rsidR="000E014B">
            <w:fldChar w:fldCharType="begin"/>
          </w:r>
          <w:r w:rsidR="00845D9D">
            <w:instrText xml:space="preserve">CITATION EU09 \l 2057 </w:instrText>
          </w:r>
          <w:r w:rsidR="000E014B">
            <w:fldChar w:fldCharType="separate"/>
          </w:r>
          <w:r w:rsidR="00845D9D" w:rsidRPr="00845D9D">
            <w:rPr>
              <w:noProof/>
            </w:rPr>
            <w:t>[36]</w:t>
          </w:r>
          <w:r w:rsidR="000E014B">
            <w:fldChar w:fldCharType="end"/>
          </w:r>
        </w:sdtContent>
      </w:sdt>
      <w:r w:rsidRPr="008A5A23">
        <w:t xml:space="preserve">. The continuing safeguards integrity of the </w:t>
      </w:r>
      <w:r w:rsidRPr="005069FC">
        <w:t>containment</w:t>
      </w:r>
      <w:r w:rsidRPr="008A5A23">
        <w:t xml:space="preserve"> itself is usually assured by </w:t>
      </w:r>
      <w:r w:rsidRPr="005069FC">
        <w:t>seals</w:t>
      </w:r>
      <w:r w:rsidRPr="008A5A23">
        <w:t xml:space="preserve"> or surveillance measures, especially for </w:t>
      </w:r>
      <w:r w:rsidRPr="005069FC">
        <w:t>containment</w:t>
      </w:r>
      <w:r w:rsidRPr="008A5A23">
        <w:t xml:space="preserve"> penetrations such as doors, vessel lids and water surfaces.</w:t>
      </w:r>
    </w:p>
    <w:p w14:paraId="19CBB53B" w14:textId="77777777" w:rsidR="00D0257D" w:rsidRPr="008A5A23" w:rsidRDefault="00D0257D" w:rsidP="00BC5F78">
      <w:r w:rsidRPr="008A5A23">
        <w:rPr>
          <w:b/>
          <w:bCs/>
        </w:rPr>
        <w:t>Correction</w:t>
      </w:r>
      <w:r w:rsidRPr="008A5A23">
        <w:t xml:space="preserve"> </w:t>
      </w:r>
      <w:r w:rsidRPr="008A5A23">
        <w:rPr>
          <w:rFonts w:ascii="Cambria Math" w:hAnsi="Cambria Math" w:cs="Cambria Math"/>
        </w:rPr>
        <w:t xml:space="preserve">‐ </w:t>
      </w:r>
      <w:r w:rsidRPr="008A5A23">
        <w:t>Defined at Regulation 2 in NSR19 as ‘an entry made in an accounting record or report which rectifies an identified mistake in a previous entry or reflects an improved measurement of a quantity which was previously entered in a record or report.’.</w:t>
      </w:r>
    </w:p>
    <w:p w14:paraId="36F45C3F" w14:textId="3E8AF20E" w:rsidR="00D0257D" w:rsidRPr="008A5A23" w:rsidRDefault="00D0257D" w:rsidP="00BC5F78">
      <w:r w:rsidRPr="008A5A23">
        <w:rPr>
          <w:b/>
          <w:bCs/>
        </w:rPr>
        <w:t>Corrective action</w:t>
      </w:r>
      <w:r w:rsidRPr="008A5A23">
        <w:t xml:space="preserve"> </w:t>
      </w:r>
      <w:r w:rsidRPr="008A5A23">
        <w:rPr>
          <w:rFonts w:ascii="Cambria Math" w:hAnsi="Cambria Math" w:cs="Cambria Math"/>
        </w:rPr>
        <w:t xml:space="preserve">‐ </w:t>
      </w:r>
      <w:r w:rsidRPr="008A5A23">
        <w:t xml:space="preserve">Defined in international good practice such as Section 2.2 of 2009/120/Euratom as an ‘action to eliminate the cause of a detected </w:t>
      </w:r>
      <w:r w:rsidRPr="005069FC">
        <w:t>NMACS</w:t>
      </w:r>
      <w:r w:rsidRPr="008A5A23">
        <w:t xml:space="preserve"> </w:t>
      </w:r>
      <w:r w:rsidRPr="005069FC">
        <w:t>discrepancy</w:t>
      </w:r>
      <w:r w:rsidRPr="008A5A23">
        <w:t xml:space="preserve">, </w:t>
      </w:r>
      <w:r w:rsidRPr="005069FC">
        <w:t>anomaly</w:t>
      </w:r>
      <w:r w:rsidRPr="008A5A23">
        <w:t xml:space="preserve"> or other undesirable situation</w:t>
      </w:r>
      <w:r w:rsidR="000E014B">
        <w:t xml:space="preserve">’ </w:t>
      </w:r>
      <w:sdt>
        <w:sdtPr>
          <w:id w:val="120739300"/>
          <w:citation/>
        </w:sdtPr>
        <w:sdtEndPr/>
        <w:sdtContent>
          <w:r w:rsidR="000E014B">
            <w:fldChar w:fldCharType="begin"/>
          </w:r>
          <w:r w:rsidR="00845D9D">
            <w:instrText xml:space="preserve">CITATION EU09 \l 2057 </w:instrText>
          </w:r>
          <w:r w:rsidR="000E014B">
            <w:fldChar w:fldCharType="separate"/>
          </w:r>
          <w:r w:rsidR="00845D9D" w:rsidRPr="00845D9D">
            <w:rPr>
              <w:noProof/>
            </w:rPr>
            <w:t>[36]</w:t>
          </w:r>
          <w:r w:rsidR="000E014B">
            <w:fldChar w:fldCharType="end"/>
          </w:r>
        </w:sdtContent>
      </w:sdt>
      <w:r w:rsidRPr="008A5A23">
        <w:t xml:space="preserve">. </w:t>
      </w:r>
      <w:r w:rsidRPr="005069FC">
        <w:t>Corrective action</w:t>
      </w:r>
      <w:r w:rsidRPr="008A5A23">
        <w:t xml:space="preserve"> is taken to prevent recurrence. There is a distinction between correction and </w:t>
      </w:r>
      <w:r w:rsidRPr="005069FC">
        <w:t>corrective action</w:t>
      </w:r>
      <w:r w:rsidRPr="008A5A23">
        <w:t>.</w:t>
      </w:r>
    </w:p>
    <w:p w14:paraId="57839F1F" w14:textId="6F6C1EE4" w:rsidR="00D0257D" w:rsidRPr="008A5A23" w:rsidRDefault="00D0257D" w:rsidP="00BC5F78">
      <w:r w:rsidRPr="008A5A23">
        <w:rPr>
          <w:b/>
          <w:bCs/>
        </w:rPr>
        <w:t>Data processing</w:t>
      </w:r>
      <w:r w:rsidRPr="008A5A23">
        <w:t xml:space="preserve"> </w:t>
      </w:r>
      <w:r w:rsidRPr="008A5A23">
        <w:rPr>
          <w:rFonts w:ascii="Cambria Math" w:hAnsi="Cambria Math" w:cs="Cambria Math"/>
        </w:rPr>
        <w:t xml:space="preserve">‐ </w:t>
      </w:r>
      <w:r w:rsidRPr="008A5A23">
        <w:t xml:space="preserve">Defined in international good practice such as </w:t>
      </w:r>
      <w:r w:rsidR="005F53C2">
        <w:t>S</w:t>
      </w:r>
      <w:r w:rsidRPr="008A5A23">
        <w:t>ection 2.3 in 2009/120/Euratom as ‘the link between the creation of measurement results and material</w:t>
      </w:r>
      <w:r w:rsidRPr="008A5A23">
        <w:rPr>
          <w:rFonts w:ascii="Cambria Math" w:hAnsi="Cambria Math" w:cs="Cambria Math"/>
        </w:rPr>
        <w:t>‐</w:t>
      </w:r>
      <w:r w:rsidRPr="008A5A23">
        <w:t xml:space="preserve">tracking data and the production of a variety of regulatory reports, documents supporting … verification and internal working documents related to material tracking by the </w:t>
      </w:r>
      <w:r w:rsidRPr="005069FC">
        <w:t>facility</w:t>
      </w:r>
      <w:r w:rsidRPr="008A5A23">
        <w:t xml:space="preserve"> itself’</w:t>
      </w:r>
      <w:r w:rsidR="00A12CD9">
        <w:t xml:space="preserve"> </w:t>
      </w:r>
      <w:sdt>
        <w:sdtPr>
          <w:id w:val="-855419155"/>
          <w:citation/>
        </w:sdtPr>
        <w:sdtEndPr/>
        <w:sdtContent>
          <w:r w:rsidR="00A12CD9">
            <w:fldChar w:fldCharType="begin"/>
          </w:r>
          <w:r w:rsidR="00845D9D">
            <w:instrText xml:space="preserve">CITATION EU09 \l 2057 </w:instrText>
          </w:r>
          <w:r w:rsidR="00A12CD9">
            <w:fldChar w:fldCharType="separate"/>
          </w:r>
          <w:r w:rsidR="00845D9D" w:rsidRPr="00845D9D">
            <w:rPr>
              <w:noProof/>
            </w:rPr>
            <w:t>[36]</w:t>
          </w:r>
          <w:r w:rsidR="00A12CD9">
            <w:fldChar w:fldCharType="end"/>
          </w:r>
        </w:sdtContent>
      </w:sdt>
      <w:r w:rsidRPr="008A5A23">
        <w:t>.</w:t>
      </w:r>
    </w:p>
    <w:p w14:paraId="6F7C57FA" w14:textId="37CC8622" w:rsidR="00D0257D" w:rsidRDefault="00D0257D" w:rsidP="00BC5F78">
      <w:r w:rsidRPr="008A5A23">
        <w:rPr>
          <w:b/>
          <w:bCs/>
        </w:rPr>
        <w:lastRenderedPageBreak/>
        <w:t>Decommissioned</w:t>
      </w:r>
      <w:r w:rsidRPr="008A5A23">
        <w:t xml:space="preserve"> </w:t>
      </w:r>
      <w:r w:rsidRPr="008A5A23">
        <w:rPr>
          <w:b/>
          <w:bCs/>
        </w:rPr>
        <w:t>for safeguards purposes</w:t>
      </w:r>
      <w:r w:rsidRPr="008A5A23">
        <w:t xml:space="preserve"> </w:t>
      </w:r>
      <w:r w:rsidRPr="008A5A23">
        <w:rPr>
          <w:rFonts w:ascii="Cambria Math" w:hAnsi="Cambria Math" w:cs="Cambria Math"/>
        </w:rPr>
        <w:t xml:space="preserve">‐ </w:t>
      </w:r>
      <w:r w:rsidRPr="008A5A23">
        <w:t xml:space="preserve">Defined at Regulation 2 of NSR19 as ‘a QNF for which it has been confirmed to the satisfaction of ONR that </w:t>
      </w:r>
      <w:r w:rsidR="007925D8">
        <w:t>operations have been perm</w:t>
      </w:r>
      <w:r w:rsidR="008A234F">
        <w:t xml:space="preserve">anently stopped, the qualifying nuclear material has been removed and </w:t>
      </w:r>
      <w:r w:rsidRPr="008A5A23">
        <w:t xml:space="preserve">residual structures and equipment essential for its use have been removed or rendered inoperable so that it is not used to store and can no longer be used to produce, handle, process, dispose of or utilise QNM.’ </w:t>
      </w:r>
      <w:r w:rsidR="000E014B">
        <w:t>Refer</w:t>
      </w:r>
      <w:r w:rsidRPr="008A5A23">
        <w:t xml:space="preserve"> also </w:t>
      </w:r>
      <w:r w:rsidR="000E014B">
        <w:t>to ‘</w:t>
      </w:r>
      <w:r w:rsidRPr="000E014B">
        <w:rPr>
          <w:b/>
          <w:bCs/>
          <w:i/>
          <w:iCs/>
        </w:rPr>
        <w:t>Facility life cycle</w:t>
      </w:r>
      <w:r w:rsidR="000E014B" w:rsidRPr="000E014B">
        <w:rPr>
          <w:b/>
          <w:bCs/>
          <w:i/>
          <w:iCs/>
        </w:rPr>
        <w:t>’</w:t>
      </w:r>
      <w:r w:rsidRPr="008A5A23">
        <w:t>.</w:t>
      </w:r>
    </w:p>
    <w:p w14:paraId="7E51C226" w14:textId="68ED4CC3" w:rsidR="00B5310F" w:rsidRPr="008A5A23" w:rsidRDefault="00B5310F" w:rsidP="00BC5F78">
      <w:r w:rsidRPr="003506B0">
        <w:rPr>
          <w:b/>
          <w:bCs/>
        </w:rPr>
        <w:t>Design information</w:t>
      </w:r>
      <w:r>
        <w:t xml:space="preserve"> </w:t>
      </w:r>
      <w:r w:rsidR="003C3F01">
        <w:t>–</w:t>
      </w:r>
      <w:r>
        <w:t xml:space="preserve"> </w:t>
      </w:r>
      <w:r w:rsidR="003C3F01">
        <w:t xml:space="preserve">Defined at Regulation 2 of NSR19 as </w:t>
      </w:r>
      <w:r w:rsidR="0065188E">
        <w:t>‘information which the operator of a qualifying nuclear facility supplies using the relevant questionnaire in Part 1 of Schedule 1’</w:t>
      </w:r>
      <w:r w:rsidR="009B418F">
        <w:t xml:space="preserve">. DI </w:t>
      </w:r>
      <w:r w:rsidR="009B418F" w:rsidRPr="008A5A23">
        <w:t xml:space="preserve">include a description of the installation, the form, quantity, location and flow of QNM being used, the layout of the installation, </w:t>
      </w:r>
      <w:r w:rsidR="009B418F" w:rsidRPr="005069FC">
        <w:t>containment</w:t>
      </w:r>
      <w:r w:rsidR="009B418F" w:rsidRPr="008A5A23">
        <w:t xml:space="preserve"> features and procedures for </w:t>
      </w:r>
      <w:r w:rsidR="009B418F" w:rsidRPr="005069FC">
        <w:t xml:space="preserve">nuclear material accountancy </w:t>
      </w:r>
      <w:r w:rsidR="009B418F" w:rsidRPr="008A5A23">
        <w:t xml:space="preserve">and control. The information is used, inter alia, to prepare the safeguards approach for the installation and if necessary, any </w:t>
      </w:r>
      <w:r w:rsidR="009B418F" w:rsidRPr="005069FC">
        <w:t>Particular Safeguards Provisions (PSPs)</w:t>
      </w:r>
      <w:r w:rsidR="009B418F" w:rsidRPr="008A5A23">
        <w:t>.</w:t>
      </w:r>
    </w:p>
    <w:p w14:paraId="10480B5B" w14:textId="00540E67" w:rsidR="00D0257D" w:rsidRPr="008A5A23" w:rsidRDefault="00D0257D" w:rsidP="00BC5F78">
      <w:r w:rsidRPr="008A5A23">
        <w:rPr>
          <w:b/>
          <w:bCs/>
        </w:rPr>
        <w:t>Discrepancy</w:t>
      </w:r>
      <w:r w:rsidRPr="008A5A23">
        <w:t xml:space="preserve"> </w:t>
      </w:r>
      <w:r w:rsidRPr="008A5A23">
        <w:rPr>
          <w:rFonts w:ascii="Cambria Math" w:hAnsi="Cambria Math" w:cs="Cambria Math"/>
        </w:rPr>
        <w:t>‐</w:t>
      </w:r>
      <w:r w:rsidRPr="008A5A23">
        <w:t xml:space="preserve"> Defined for the purpose of this guidance as ‘any inconsistency between two or more pieces of </w:t>
      </w:r>
      <w:r w:rsidRPr="005069FC">
        <w:t>NMACS</w:t>
      </w:r>
      <w:r w:rsidRPr="008A5A23">
        <w:t xml:space="preserve"> information </w:t>
      </w:r>
      <w:r w:rsidR="002F1DFD">
        <w:t>(for example,</w:t>
      </w:r>
      <w:r w:rsidRPr="008A5A23">
        <w:t xml:space="preserve"> </w:t>
      </w:r>
      <w:r w:rsidRPr="005069FC">
        <w:t>source data</w:t>
      </w:r>
      <w:r w:rsidRPr="008A5A23">
        <w:t xml:space="preserve">, records, reports etc) where this inconsistency cannot be justified after taking account of legitimate measurement variation or uncertainty estimation. </w:t>
      </w:r>
      <w:r w:rsidRPr="005069FC">
        <w:t>Discrepancies</w:t>
      </w:r>
      <w:r w:rsidRPr="008A5A23">
        <w:t xml:space="preserve"> include measurement </w:t>
      </w:r>
      <w:r w:rsidRPr="005069FC">
        <w:t>discrepancies</w:t>
      </w:r>
      <w:r w:rsidRPr="008A5A23">
        <w:t xml:space="preserve">, </w:t>
      </w:r>
      <w:r w:rsidRPr="005069FC">
        <w:t>material balance</w:t>
      </w:r>
      <w:r w:rsidRPr="008A5A23">
        <w:t xml:space="preserve"> </w:t>
      </w:r>
      <w:r w:rsidRPr="005069FC">
        <w:t>discrepancies</w:t>
      </w:r>
      <w:r w:rsidRPr="008A5A23">
        <w:t xml:space="preserve"> (</w:t>
      </w:r>
      <w:r w:rsidRPr="005069FC">
        <w:t>IDs</w:t>
      </w:r>
      <w:r w:rsidRPr="008A5A23">
        <w:t xml:space="preserve"> and </w:t>
      </w:r>
      <w:r w:rsidRPr="005069FC">
        <w:t>SRDs</w:t>
      </w:r>
      <w:r w:rsidRPr="008A5A23">
        <w:t xml:space="preserve">) and QNM control </w:t>
      </w:r>
      <w:r w:rsidRPr="005069FC">
        <w:t>discrepancies</w:t>
      </w:r>
      <w:r w:rsidRPr="008A5A23">
        <w:t xml:space="preserve"> where there is a non-conformance in the identification or location of QNM.’</w:t>
      </w:r>
    </w:p>
    <w:p w14:paraId="36E86D83" w14:textId="2610F30D" w:rsidR="00D0257D" w:rsidRPr="008A5A23" w:rsidRDefault="00D0257D" w:rsidP="00BC5F78">
      <w:r w:rsidRPr="008A5A23">
        <w:rPr>
          <w:b/>
          <w:bCs/>
        </w:rPr>
        <w:t>Effective kilogram</w:t>
      </w:r>
      <w:r w:rsidRPr="008A5A23">
        <w:t xml:space="preserve"> </w:t>
      </w:r>
      <w:r w:rsidRPr="008A5A23">
        <w:rPr>
          <w:rFonts w:ascii="Cambria Math" w:hAnsi="Cambria Math" w:cs="Cambria Math"/>
        </w:rPr>
        <w:t>‐</w:t>
      </w:r>
      <w:r w:rsidRPr="008A5A23">
        <w:t xml:space="preserve"> is defined at Regulation 2 of NSR19 as a unit used in safeguards related to the quantity of QNM which is obtained by taking</w:t>
      </w:r>
      <w:r w:rsidR="00BC5F78">
        <w:t>:</w:t>
      </w:r>
      <w:r w:rsidRPr="008A5A23">
        <w:t xml:space="preserve"> </w:t>
      </w:r>
    </w:p>
    <w:p w14:paraId="0DBE110F" w14:textId="77777777" w:rsidR="00D0257D" w:rsidRPr="008A5A23" w:rsidRDefault="00D0257D" w:rsidP="000E014B">
      <w:pPr>
        <w:pStyle w:val="NumberedPara"/>
        <w:numPr>
          <w:ilvl w:val="1"/>
          <w:numId w:val="12"/>
        </w:numPr>
      </w:pPr>
      <w:r w:rsidRPr="008A5A23">
        <w:t xml:space="preserve">for plutonium, its weight in kilograms. </w:t>
      </w:r>
    </w:p>
    <w:p w14:paraId="4FA13774" w14:textId="77777777" w:rsidR="00D0257D" w:rsidRPr="008A5A23" w:rsidRDefault="00D0257D" w:rsidP="000E014B">
      <w:pPr>
        <w:pStyle w:val="NumberedPara"/>
        <w:numPr>
          <w:ilvl w:val="1"/>
          <w:numId w:val="12"/>
        </w:numPr>
      </w:pPr>
      <w:r w:rsidRPr="008A5A23">
        <w:t xml:space="preserve">for uranium with an enrichment of 0.01 (1%) and above, its weight in kilograms multiplied by the square of its enrichment. </w:t>
      </w:r>
    </w:p>
    <w:p w14:paraId="76D93028" w14:textId="77777777" w:rsidR="00D0257D" w:rsidRPr="008A5A23" w:rsidRDefault="00D0257D" w:rsidP="000E014B">
      <w:pPr>
        <w:pStyle w:val="NumberedPara"/>
        <w:numPr>
          <w:ilvl w:val="1"/>
          <w:numId w:val="12"/>
        </w:numPr>
      </w:pPr>
      <w:r w:rsidRPr="008A5A23">
        <w:t>for uranium with an enrichment below 0.01 (1%) and above 0.005 (0.5%), its weight in kilograms multiplied by 0.0001; and</w:t>
      </w:r>
    </w:p>
    <w:p w14:paraId="051978A1" w14:textId="77777777" w:rsidR="00D0257D" w:rsidRPr="008A5A23" w:rsidRDefault="00D0257D" w:rsidP="000E014B">
      <w:pPr>
        <w:pStyle w:val="NumberedPara"/>
        <w:numPr>
          <w:ilvl w:val="1"/>
          <w:numId w:val="12"/>
        </w:numPr>
      </w:pPr>
      <w:r w:rsidRPr="008A5A23">
        <w:t>for depleted uranium with an enrichment of 0.005 (0.5%) or below, and for thorium, its weight in kilograms multiplied by 0.00005.’</w:t>
      </w:r>
    </w:p>
    <w:p w14:paraId="3D3562F9" w14:textId="09B2AF0B" w:rsidR="00D0257D" w:rsidRPr="008A5A23" w:rsidRDefault="00D0257D" w:rsidP="00BC5F78">
      <w:r w:rsidRPr="008A5A23">
        <w:rPr>
          <w:b/>
          <w:bCs/>
        </w:rPr>
        <w:t xml:space="preserve">Emergency </w:t>
      </w:r>
      <w:r w:rsidR="007F3D7F">
        <w:rPr>
          <w:b/>
          <w:bCs/>
        </w:rPr>
        <w:t>p</w:t>
      </w:r>
      <w:r w:rsidRPr="008A5A23">
        <w:rPr>
          <w:b/>
          <w:bCs/>
        </w:rPr>
        <w:t xml:space="preserve">hysical </w:t>
      </w:r>
      <w:r w:rsidR="007F3D7F">
        <w:rPr>
          <w:b/>
          <w:bCs/>
        </w:rPr>
        <w:t>i</w:t>
      </w:r>
      <w:r w:rsidRPr="008A5A23">
        <w:rPr>
          <w:b/>
          <w:bCs/>
        </w:rPr>
        <w:t xml:space="preserve">nventory </w:t>
      </w:r>
      <w:r w:rsidR="007F3D7F">
        <w:rPr>
          <w:b/>
          <w:bCs/>
        </w:rPr>
        <w:t>t</w:t>
      </w:r>
      <w:r w:rsidRPr="008A5A23">
        <w:rPr>
          <w:b/>
          <w:bCs/>
        </w:rPr>
        <w:t>aking</w:t>
      </w:r>
      <w:r w:rsidRPr="008A5A23">
        <w:t xml:space="preserve"> (EPIT) </w:t>
      </w:r>
      <w:r w:rsidRPr="008A5A23">
        <w:rPr>
          <w:rFonts w:ascii="Cambria Math" w:hAnsi="Cambria Math" w:cs="Cambria Math"/>
        </w:rPr>
        <w:t xml:space="preserve">‐ </w:t>
      </w:r>
      <w:r w:rsidRPr="008A5A23">
        <w:t>A rapid stock take of QNM in response to the suspected loss, theft, or allegation of theft, the objective of which is to confirm or rule out the suspicions/allegations.</w:t>
      </w:r>
    </w:p>
    <w:p w14:paraId="520FCD6F" w14:textId="77777777" w:rsidR="002F1DFD" w:rsidRDefault="002F1DFD" w:rsidP="00BC5F78">
      <w:pPr>
        <w:rPr>
          <w:b/>
          <w:bCs/>
        </w:rPr>
        <w:sectPr w:rsidR="002F1DFD" w:rsidSect="00D0257D">
          <w:pgSz w:w="11906" w:h="16838"/>
          <w:pgMar w:top="1440" w:right="1440" w:bottom="1440" w:left="1440" w:header="708" w:footer="708" w:gutter="0"/>
          <w:cols w:space="708"/>
          <w:docGrid w:linePitch="360"/>
        </w:sectPr>
      </w:pPr>
    </w:p>
    <w:p w14:paraId="4422C3EC" w14:textId="6360FF85" w:rsidR="00D0257D" w:rsidRPr="008A5A23" w:rsidRDefault="00D0257D" w:rsidP="00BC5F78">
      <w:r w:rsidRPr="008A5A23">
        <w:rPr>
          <w:b/>
          <w:bCs/>
        </w:rPr>
        <w:lastRenderedPageBreak/>
        <w:t>Equivalence principle</w:t>
      </w:r>
      <w:r w:rsidRPr="008A5A23">
        <w:t xml:space="preserve"> </w:t>
      </w:r>
      <w:r w:rsidRPr="008A5A23">
        <w:rPr>
          <w:rFonts w:ascii="Cambria Math" w:hAnsi="Cambria Math" w:cs="Cambria Math"/>
        </w:rPr>
        <w:t>‐</w:t>
      </w:r>
      <w:r w:rsidRPr="008A5A23">
        <w:t xml:space="preserve">The </w:t>
      </w:r>
      <w:r w:rsidRPr="005069FC">
        <w:t>equivalence principle</w:t>
      </w:r>
      <w:r w:rsidRPr="008A5A23">
        <w:t xml:space="preserve"> is a feature of NCAs and </w:t>
      </w:r>
      <w:r w:rsidRPr="005069FC">
        <w:t>obligation accountancy</w:t>
      </w:r>
      <w:r w:rsidRPr="008A5A23">
        <w:t xml:space="preserve"> and provides that where QNM of a particular obligation loses its separate identity because of process characteristics </w:t>
      </w:r>
      <w:r w:rsidR="002F1DFD">
        <w:t>(for example,</w:t>
      </w:r>
      <w:r w:rsidRPr="008A5A23">
        <w:t xml:space="preserve"> mixing), an equivalent quantity is designated as obligated QNM (on the basis that atoms or molecules of a substance are indistinguishable from another). The principle of </w:t>
      </w:r>
      <w:r w:rsidRPr="005069FC">
        <w:t>equivalence</w:t>
      </w:r>
      <w:r w:rsidRPr="008A5A23">
        <w:t xml:space="preserve"> does not permit substitution by a lower quality QNM, e.g., enriched uranium cannot be replaced by natural or depleted uranium. </w:t>
      </w:r>
      <w:r w:rsidR="000E014B">
        <w:t>Refer</w:t>
      </w:r>
      <w:r w:rsidRPr="008A5A23">
        <w:t xml:space="preserve"> also </w:t>
      </w:r>
      <w:r w:rsidR="000E014B">
        <w:t xml:space="preserve">to </w:t>
      </w:r>
      <w:r w:rsidRPr="008A5A23">
        <w:t xml:space="preserve">the principles of </w:t>
      </w:r>
      <w:r w:rsidR="000E014B">
        <w:t>‘</w:t>
      </w:r>
      <w:r w:rsidR="000E014B" w:rsidRPr="000E014B">
        <w:rPr>
          <w:b/>
          <w:bCs/>
          <w:i/>
          <w:iCs/>
        </w:rPr>
        <w:t>F</w:t>
      </w:r>
      <w:r w:rsidRPr="000E014B">
        <w:rPr>
          <w:b/>
          <w:bCs/>
          <w:i/>
          <w:iCs/>
        </w:rPr>
        <w:t>ungibility</w:t>
      </w:r>
      <w:r w:rsidR="000E014B" w:rsidRPr="000E014B">
        <w:rPr>
          <w:b/>
          <w:bCs/>
          <w:i/>
          <w:iCs/>
        </w:rPr>
        <w:t>’</w:t>
      </w:r>
      <w:r w:rsidR="000E014B">
        <w:t xml:space="preserve"> </w:t>
      </w:r>
      <w:r w:rsidRPr="008A5A23">
        <w:t xml:space="preserve">and </w:t>
      </w:r>
      <w:r w:rsidR="000E014B">
        <w:t>‘</w:t>
      </w:r>
      <w:r w:rsidR="000E014B" w:rsidRPr="000E014B">
        <w:rPr>
          <w:b/>
          <w:bCs/>
          <w:i/>
          <w:iCs/>
        </w:rPr>
        <w:t>P</w:t>
      </w:r>
      <w:r w:rsidRPr="000E014B">
        <w:rPr>
          <w:b/>
          <w:bCs/>
          <w:i/>
          <w:iCs/>
        </w:rPr>
        <w:t>roportionality</w:t>
      </w:r>
      <w:r w:rsidR="000E014B" w:rsidRPr="000E014B">
        <w:rPr>
          <w:b/>
          <w:bCs/>
          <w:i/>
          <w:iCs/>
        </w:rPr>
        <w:t>’</w:t>
      </w:r>
      <w:r w:rsidRPr="008A5A23">
        <w:t>.</w:t>
      </w:r>
    </w:p>
    <w:p w14:paraId="04C309EF" w14:textId="68457433" w:rsidR="00D0257D" w:rsidRPr="008A5A23" w:rsidRDefault="00D0257D" w:rsidP="00BC5F78">
      <w:r w:rsidRPr="008A5A23">
        <w:rPr>
          <w:b/>
          <w:bCs/>
        </w:rPr>
        <w:t>Facility</w:t>
      </w:r>
      <w:r w:rsidRPr="008A5A23">
        <w:t xml:space="preserve"> </w:t>
      </w:r>
      <w:r w:rsidRPr="008A5A23">
        <w:rPr>
          <w:rFonts w:ascii="Cambria Math" w:hAnsi="Cambria Math" w:cs="Cambria Math"/>
        </w:rPr>
        <w:t xml:space="preserve">‐ </w:t>
      </w:r>
      <w:r w:rsidRPr="008A5A23">
        <w:t xml:space="preserve">Defined for </w:t>
      </w:r>
      <w:r w:rsidRPr="005069FC">
        <w:t>IAEA</w:t>
      </w:r>
      <w:r w:rsidRPr="008A5A23">
        <w:t xml:space="preserve"> safeguards purposes at Article 90.I of the UK/IAEA Safeguards Agreement</w:t>
      </w:r>
      <w:r>
        <w:t xml:space="preserve"> </w:t>
      </w:r>
      <w:r w:rsidRPr="008A5A23">
        <w:t xml:space="preserve"> as ‘a reactor, a critical facility, a conversion </w:t>
      </w:r>
      <w:r w:rsidR="0078330D">
        <w:t>facility</w:t>
      </w:r>
      <w:r w:rsidRPr="008A5A23">
        <w:t xml:space="preserve">, a fabrication </w:t>
      </w:r>
      <w:r w:rsidR="0078330D">
        <w:t>facility</w:t>
      </w:r>
      <w:r w:rsidRPr="008A5A23">
        <w:t xml:space="preserve">, a reprocessing </w:t>
      </w:r>
      <w:r w:rsidR="0078330D">
        <w:t>facility</w:t>
      </w:r>
      <w:r w:rsidRPr="008A5A23">
        <w:t xml:space="preserve">, an isotope separation </w:t>
      </w:r>
      <w:r w:rsidR="0078330D">
        <w:t>facility</w:t>
      </w:r>
      <w:r w:rsidRPr="008A5A23">
        <w:t xml:space="preserve"> or a separate storage installation; or any location where nuclear material in amounts greater than one </w:t>
      </w:r>
      <w:r w:rsidRPr="005069FC">
        <w:t>effective kilogram</w:t>
      </w:r>
      <w:r w:rsidRPr="008A5A23">
        <w:t xml:space="preserve"> is customarily used</w:t>
      </w:r>
      <w:r w:rsidR="007F3D7F">
        <w:t>’</w:t>
      </w:r>
      <w:r w:rsidR="007F3D7F" w:rsidRPr="007F3D7F">
        <w:t xml:space="preserve"> </w:t>
      </w:r>
      <w:sdt>
        <w:sdtPr>
          <w:id w:val="-1092463578"/>
          <w:citation/>
        </w:sdtPr>
        <w:sdtEndPr/>
        <w:sdtContent>
          <w:r w:rsidR="007F3D7F">
            <w:fldChar w:fldCharType="begin"/>
          </w:r>
          <w:r w:rsidR="007F3D7F">
            <w:rPr>
              <w:lang w:val="en-US"/>
            </w:rPr>
            <w:instrText xml:space="preserve">CITATION UKI18 \l 1033 </w:instrText>
          </w:r>
          <w:r w:rsidR="007F3D7F">
            <w:fldChar w:fldCharType="separate"/>
          </w:r>
          <w:r w:rsidR="007F3D7F" w:rsidRPr="00AC76FF">
            <w:rPr>
              <w:noProof/>
            </w:rPr>
            <w:t>[10]</w:t>
          </w:r>
          <w:r w:rsidR="007F3D7F">
            <w:fldChar w:fldCharType="end"/>
          </w:r>
        </w:sdtContent>
      </w:sdt>
      <w:r w:rsidR="007F3D7F">
        <w:t>.</w:t>
      </w:r>
      <w:r w:rsidRPr="008A5A23">
        <w:t xml:space="preserve"> The term ‘installation’ as used in NSR19 differs by also including </w:t>
      </w:r>
      <w:r w:rsidRPr="005069FC">
        <w:t>waste</w:t>
      </w:r>
      <w:r w:rsidRPr="008A5A23">
        <w:t xml:space="preserve"> treatment and storage installations and locations with holdings of less than one </w:t>
      </w:r>
      <w:r w:rsidRPr="005069FC">
        <w:t>effective kilogram</w:t>
      </w:r>
      <w:r w:rsidRPr="008A5A23">
        <w:t xml:space="preserve"> of nuclear material.</w:t>
      </w:r>
    </w:p>
    <w:p w14:paraId="4960B718" w14:textId="382DEEB7" w:rsidR="00D0257D" w:rsidRPr="008A5A23" w:rsidRDefault="00D0257D" w:rsidP="00BC5F78">
      <w:r w:rsidRPr="008A5A23">
        <w:rPr>
          <w:b/>
          <w:bCs/>
        </w:rPr>
        <w:t xml:space="preserve">Facility </w:t>
      </w:r>
      <w:r w:rsidR="000E014B">
        <w:rPr>
          <w:b/>
          <w:bCs/>
        </w:rPr>
        <w:t>a</w:t>
      </w:r>
      <w:r w:rsidRPr="008A5A23">
        <w:rPr>
          <w:b/>
          <w:bCs/>
        </w:rPr>
        <w:t>ttachment</w:t>
      </w:r>
      <w:r w:rsidRPr="008A5A23">
        <w:t xml:space="preserve"> </w:t>
      </w:r>
      <w:r w:rsidRPr="008A5A23">
        <w:rPr>
          <w:rFonts w:ascii="Cambria Math" w:hAnsi="Cambria Math" w:cs="Cambria Math"/>
        </w:rPr>
        <w:t xml:space="preserve">‐ </w:t>
      </w:r>
      <w:r w:rsidRPr="008A5A23">
        <w:t xml:space="preserve">A </w:t>
      </w:r>
      <w:r w:rsidRPr="005069FC">
        <w:t>facility</w:t>
      </w:r>
      <w:r w:rsidRPr="008A5A23">
        <w:rPr>
          <w:rFonts w:ascii="Cambria Math" w:hAnsi="Cambria Math" w:cs="Cambria Math"/>
        </w:rPr>
        <w:t>‐</w:t>
      </w:r>
      <w:r w:rsidRPr="008A5A23">
        <w:t xml:space="preserve">specific </w:t>
      </w:r>
      <w:r w:rsidRPr="005069FC">
        <w:t>safeguards agreement</w:t>
      </w:r>
      <w:r w:rsidRPr="008A5A23">
        <w:t xml:space="preserve"> with the </w:t>
      </w:r>
      <w:r w:rsidRPr="005069FC">
        <w:t>IAEA</w:t>
      </w:r>
      <w:r w:rsidRPr="008A5A23">
        <w:t xml:space="preserve">, which details how the reporting and inspection provisions of the agreement are to be applied at a particular </w:t>
      </w:r>
      <w:r w:rsidRPr="005069FC">
        <w:t>facility</w:t>
      </w:r>
      <w:r w:rsidRPr="008A5A23">
        <w:t xml:space="preserve"> or group of similar </w:t>
      </w:r>
      <w:r w:rsidRPr="005069FC">
        <w:t>facilities</w:t>
      </w:r>
      <w:r w:rsidRPr="008A5A23">
        <w:t>.</w:t>
      </w:r>
    </w:p>
    <w:p w14:paraId="1E5CE013" w14:textId="77777777" w:rsidR="00D0257D" w:rsidRPr="008A5A23" w:rsidRDefault="00D0257D" w:rsidP="00BC5F78">
      <w:r w:rsidRPr="008A5A23">
        <w:rPr>
          <w:b/>
          <w:bCs/>
        </w:rPr>
        <w:t xml:space="preserve">Facility life cycle </w:t>
      </w:r>
      <w:r w:rsidRPr="008A5A23">
        <w:t xml:space="preserve">- The set of six phases encompassing the lifetime of a qualifying nuclear </w:t>
      </w:r>
      <w:r w:rsidRPr="005069FC">
        <w:t>facility</w:t>
      </w:r>
      <w:r w:rsidRPr="008A5A23">
        <w:t>. These stages are:</w:t>
      </w:r>
    </w:p>
    <w:p w14:paraId="6C0CEFE6" w14:textId="77777777" w:rsidR="00D0257D" w:rsidRPr="008A5A23" w:rsidRDefault="00D0257D" w:rsidP="000E014B">
      <w:pPr>
        <w:pStyle w:val="NumList2"/>
        <w:numPr>
          <w:ilvl w:val="1"/>
          <w:numId w:val="67"/>
        </w:numPr>
      </w:pPr>
      <w:r w:rsidRPr="00A12CD9">
        <w:rPr>
          <w:b/>
        </w:rPr>
        <w:t>Planned</w:t>
      </w:r>
      <w:r w:rsidRPr="008A5A23">
        <w:t xml:space="preserve"> - The planned status for a </w:t>
      </w:r>
      <w:r w:rsidRPr="005069FC">
        <w:t>facility</w:t>
      </w:r>
      <w:r w:rsidRPr="008A5A23">
        <w:t xml:space="preserve"> begins as soon as the plan for constructing a nuclear </w:t>
      </w:r>
      <w:r w:rsidRPr="005069FC">
        <w:t>facility</w:t>
      </w:r>
      <w:r w:rsidRPr="008A5A23">
        <w:t xml:space="preserve"> is decided. This status includes the planning, design, and engineering activities which precede the actual construction of the </w:t>
      </w:r>
      <w:r w:rsidRPr="005069FC">
        <w:t>facility</w:t>
      </w:r>
      <w:r w:rsidRPr="008A5A23">
        <w:t>.</w:t>
      </w:r>
    </w:p>
    <w:p w14:paraId="475C30D5" w14:textId="2F8FD2AB" w:rsidR="00D0257D" w:rsidRPr="008A5A23" w:rsidRDefault="00D0257D" w:rsidP="000E014B">
      <w:pPr>
        <w:pStyle w:val="NumList2"/>
        <w:numPr>
          <w:ilvl w:val="1"/>
          <w:numId w:val="67"/>
        </w:numPr>
      </w:pPr>
      <w:r w:rsidRPr="00A12CD9">
        <w:rPr>
          <w:b/>
        </w:rPr>
        <w:t>Under construction</w:t>
      </w:r>
      <w:r w:rsidRPr="008A5A23">
        <w:t xml:space="preserve"> – The under construction status of a </w:t>
      </w:r>
      <w:r w:rsidRPr="005069FC">
        <w:t>facility</w:t>
      </w:r>
      <w:r w:rsidRPr="008A5A23">
        <w:t xml:space="preserve"> begins with the preparation of the site for construction and continues until the entire </w:t>
      </w:r>
      <w:r w:rsidRPr="005069FC">
        <w:t>facility</w:t>
      </w:r>
      <w:r w:rsidRPr="008A5A23">
        <w:t xml:space="preserve"> is constructed and ready for operation. The construction status of a </w:t>
      </w:r>
      <w:r w:rsidRPr="005069FC">
        <w:t>facility</w:t>
      </w:r>
      <w:r w:rsidRPr="008A5A23">
        <w:t xml:space="preserve"> includes manufacturing and assembling the components of a nuclear </w:t>
      </w:r>
      <w:r w:rsidRPr="005069FC">
        <w:t>facility</w:t>
      </w:r>
      <w:r w:rsidRPr="008A5A23">
        <w:t xml:space="preserve">, the erection of civil works and structures, the installation of components and equipment, and the performance of associated tests. During the construction phase the </w:t>
      </w:r>
      <w:r w:rsidR="00D77F6D">
        <w:t>DI</w:t>
      </w:r>
      <w:r w:rsidRPr="008A5A23">
        <w:t xml:space="preserve"> may continue to be updated as changes to the design occur. Cold commissioning (not involving the use of qualifying nuclear material) will normally occur during this phase.</w:t>
      </w:r>
    </w:p>
    <w:p w14:paraId="36CA32F9" w14:textId="77777777" w:rsidR="00D0257D" w:rsidRDefault="00D0257D" w:rsidP="000E014B">
      <w:pPr>
        <w:pStyle w:val="NumList2"/>
        <w:numPr>
          <w:ilvl w:val="1"/>
          <w:numId w:val="67"/>
        </w:numPr>
      </w:pPr>
      <w:r w:rsidRPr="00A12CD9">
        <w:rPr>
          <w:b/>
        </w:rPr>
        <w:t>In operation</w:t>
      </w:r>
      <w:r w:rsidRPr="008A5A23">
        <w:t xml:space="preserve"> - The in operation status (routine operations) of a facility begins after construction is completed and when nuclear material has been introduced to the facility, and where it is functioning for its designed purpose. Active commissioning (involving the use of qualifying nuclear material) will normally occur during this phase.</w:t>
      </w:r>
    </w:p>
    <w:p w14:paraId="47C92241" w14:textId="1D0A8E17" w:rsidR="001D37F6" w:rsidRPr="008A5A23" w:rsidRDefault="00984258" w:rsidP="006B2B2E">
      <w:pPr>
        <w:pStyle w:val="NumList2"/>
        <w:numPr>
          <w:ilvl w:val="2"/>
          <w:numId w:val="67"/>
        </w:numPr>
      </w:pPr>
      <w:r>
        <w:rPr>
          <w:b/>
        </w:rPr>
        <w:t xml:space="preserve">Repurposing </w:t>
      </w:r>
      <w:r>
        <w:t>– When the purpose of a facility is chang</w:t>
      </w:r>
      <w:r w:rsidR="00852D91">
        <w:t xml:space="preserve">ing, for example from fuel fabrication to storage, </w:t>
      </w:r>
      <w:r w:rsidR="000F6564">
        <w:t xml:space="preserve">the operator must declare </w:t>
      </w:r>
      <w:r w:rsidR="00E61022">
        <w:t xml:space="preserve">the new DI for the facility as </w:t>
      </w:r>
      <w:r w:rsidR="008C2D8B">
        <w:t xml:space="preserve">defined in NSR19 </w:t>
      </w:r>
      <w:r w:rsidR="00783B35">
        <w:t>Regulation 3.</w:t>
      </w:r>
    </w:p>
    <w:p w14:paraId="06123AE6" w14:textId="611E8B4E" w:rsidR="00D0257D" w:rsidRPr="008A5A23" w:rsidRDefault="00D0257D" w:rsidP="000E014B">
      <w:pPr>
        <w:pStyle w:val="NumList2"/>
        <w:numPr>
          <w:ilvl w:val="1"/>
          <w:numId w:val="67"/>
        </w:numPr>
      </w:pPr>
      <w:r w:rsidRPr="00A12CD9">
        <w:rPr>
          <w:b/>
        </w:rPr>
        <w:lastRenderedPageBreak/>
        <w:t>Shut-down</w:t>
      </w:r>
      <w:r w:rsidRPr="008A5A23">
        <w:t xml:space="preserve"> - The shut-down status of a </w:t>
      </w:r>
      <w:r w:rsidRPr="005069FC">
        <w:t>facility</w:t>
      </w:r>
      <w:r w:rsidRPr="008A5A23">
        <w:t xml:space="preserve"> includes maintenance/</w:t>
      </w:r>
      <w:r w:rsidR="00CB22B2">
        <w:t xml:space="preserve"> </w:t>
      </w:r>
      <w:r w:rsidRPr="008A5A23">
        <w:t xml:space="preserve">modification shutdown, extended shut-down, permanent shut-down, and etc. The shut-down status of a </w:t>
      </w:r>
      <w:r w:rsidRPr="005069FC">
        <w:t>facility</w:t>
      </w:r>
      <w:r w:rsidRPr="008A5A23">
        <w:t xml:space="preserve"> involves interrupting the operation of a </w:t>
      </w:r>
      <w:r w:rsidRPr="005069FC">
        <w:t>facility</w:t>
      </w:r>
      <w:r w:rsidRPr="008A5A23">
        <w:t xml:space="preserve">. During this phase, the </w:t>
      </w:r>
      <w:r w:rsidRPr="005069FC">
        <w:t>e</w:t>
      </w:r>
      <w:r w:rsidRPr="008A5A23">
        <w:t xml:space="preserve"> is not in operation, contains nuclear material, and could be restarted in a short time. The permanent shut-down status of a </w:t>
      </w:r>
      <w:r w:rsidRPr="005069FC">
        <w:t>facility</w:t>
      </w:r>
      <w:r w:rsidRPr="008A5A23">
        <w:t xml:space="preserve"> begins when operations related to the purpose of the </w:t>
      </w:r>
      <w:r w:rsidRPr="005069FC">
        <w:t>facility</w:t>
      </w:r>
      <w:r w:rsidRPr="008A5A23">
        <w:t xml:space="preserve">, as declared in the </w:t>
      </w:r>
      <w:r w:rsidRPr="005069FC">
        <w:t>facility’s</w:t>
      </w:r>
      <w:r w:rsidRPr="008A5A23">
        <w:t xml:space="preserve"> </w:t>
      </w:r>
      <w:r w:rsidR="00D77F6D">
        <w:t>DI</w:t>
      </w:r>
      <w:r w:rsidRPr="008A5A23">
        <w:t xml:space="preserve"> have been permanently stopped, but the nuclear material has not been removed completely. This may include activities related to the decommissioning </w:t>
      </w:r>
      <w:r w:rsidR="002F1DFD">
        <w:t>(for example,</w:t>
      </w:r>
      <w:r w:rsidRPr="008A5A23">
        <w:t xml:space="preserve"> removal or recovery of nuclear material, dismantling of equipment, decontamination, cleanout) of the </w:t>
      </w:r>
      <w:r w:rsidRPr="005069FC">
        <w:t>facility</w:t>
      </w:r>
      <w:r w:rsidRPr="008A5A23">
        <w:t>.</w:t>
      </w:r>
    </w:p>
    <w:p w14:paraId="046A4520" w14:textId="45AF2260" w:rsidR="00D0257D" w:rsidRPr="008A5A23" w:rsidRDefault="00D0257D" w:rsidP="000E014B">
      <w:pPr>
        <w:pStyle w:val="NumList2"/>
        <w:numPr>
          <w:ilvl w:val="1"/>
          <w:numId w:val="67"/>
        </w:numPr>
      </w:pPr>
      <w:r w:rsidRPr="00A12CD9">
        <w:rPr>
          <w:b/>
        </w:rPr>
        <w:t>Closed down</w:t>
      </w:r>
      <w:r w:rsidRPr="008A5A23">
        <w:t xml:space="preserve"> - a qualifying nuclear </w:t>
      </w:r>
      <w:r w:rsidRPr="005069FC">
        <w:t>facility</w:t>
      </w:r>
      <w:r w:rsidRPr="008A5A23">
        <w:t xml:space="preserve"> which has not been </w:t>
      </w:r>
      <w:r w:rsidRPr="005069FC">
        <w:t>decommissioned</w:t>
      </w:r>
      <w:r w:rsidRPr="008A5A23">
        <w:t xml:space="preserve"> </w:t>
      </w:r>
      <w:r w:rsidR="00EE5DB8">
        <w:t xml:space="preserve">for safeguards purposes </w:t>
      </w:r>
      <w:r w:rsidRPr="008A5A23">
        <w:t>but in relation to which it has been confirmed by ONR that operations have ceased and all the qualifying nuclear material removed.</w:t>
      </w:r>
    </w:p>
    <w:p w14:paraId="7BEA9F9C" w14:textId="27E4AADC" w:rsidR="00D0257D" w:rsidRPr="00CB22B2" w:rsidRDefault="00D0257D" w:rsidP="000E014B">
      <w:pPr>
        <w:pStyle w:val="NumList2"/>
        <w:numPr>
          <w:ilvl w:val="1"/>
          <w:numId w:val="67"/>
        </w:numPr>
        <w:rPr>
          <w:i/>
          <w:iCs/>
        </w:rPr>
      </w:pPr>
      <w:r w:rsidRPr="00A12CD9">
        <w:rPr>
          <w:b/>
          <w:bCs w:val="0"/>
        </w:rPr>
        <w:t>Decommissioned for safeguards purposes</w:t>
      </w:r>
      <w:r w:rsidRPr="008A5A23">
        <w:t xml:space="preserve"> </w:t>
      </w:r>
      <w:r w:rsidR="00A12CD9">
        <w:t>–</w:t>
      </w:r>
      <w:r w:rsidRPr="008A5A23">
        <w:t xml:space="preserve"> </w:t>
      </w:r>
      <w:r w:rsidR="00A12CD9">
        <w:t>refer to</w:t>
      </w:r>
      <w:r w:rsidRPr="008A5A23">
        <w:t xml:space="preserve"> </w:t>
      </w:r>
      <w:r w:rsidR="00A12CD9">
        <w:t xml:space="preserve">definition for </w:t>
      </w:r>
      <w:r w:rsidR="00A12CD9" w:rsidRPr="00CB22B2">
        <w:rPr>
          <w:i/>
          <w:iCs/>
        </w:rPr>
        <w:t>‘</w:t>
      </w:r>
      <w:r w:rsidR="00A12CD9" w:rsidRPr="00CB22B2">
        <w:rPr>
          <w:b/>
          <w:bCs w:val="0"/>
          <w:i/>
          <w:iCs/>
        </w:rPr>
        <w:t>Decommissioned for safeguards purposes</w:t>
      </w:r>
      <w:r w:rsidR="00A12CD9" w:rsidRPr="00CB22B2">
        <w:rPr>
          <w:i/>
          <w:iCs/>
        </w:rPr>
        <w:t>’</w:t>
      </w:r>
      <w:r w:rsidRPr="00CB22B2">
        <w:rPr>
          <w:i/>
          <w:iCs/>
        </w:rPr>
        <w:t>.</w:t>
      </w:r>
    </w:p>
    <w:p w14:paraId="72FA0C58" w14:textId="43F633A7" w:rsidR="00D0257D" w:rsidRPr="008A5A23" w:rsidRDefault="00D0257D" w:rsidP="00A12CD9">
      <w:pPr>
        <w:spacing w:before="240"/>
      </w:pPr>
      <w:r w:rsidRPr="008A5A23">
        <w:rPr>
          <w:b/>
          <w:bCs/>
        </w:rPr>
        <w:t>Find</w:t>
      </w:r>
      <w:r w:rsidRPr="008A5A23">
        <w:t xml:space="preserve"> </w:t>
      </w:r>
      <w:r w:rsidRPr="008A5A23">
        <w:rPr>
          <w:rFonts w:ascii="Cambria Math" w:hAnsi="Cambria Math" w:cs="Cambria Math"/>
        </w:rPr>
        <w:t xml:space="preserve">‐ </w:t>
      </w:r>
      <w:r w:rsidRPr="008A5A23">
        <w:t xml:space="preserve">The discovery of a discrete </w:t>
      </w:r>
      <w:r w:rsidRPr="005069FC">
        <w:t>item</w:t>
      </w:r>
      <w:r w:rsidRPr="008A5A23">
        <w:t xml:space="preserve"> or </w:t>
      </w:r>
      <w:r w:rsidRPr="005069FC">
        <w:t>items</w:t>
      </w:r>
      <w:r w:rsidRPr="008A5A23">
        <w:t xml:space="preserve"> of QNM whose existence is previously unknown, unquantified or the </w:t>
      </w:r>
      <w:r w:rsidRPr="005069FC">
        <w:t>item</w:t>
      </w:r>
      <w:r w:rsidRPr="008A5A23">
        <w:t xml:space="preserve"> is not currently included on the inventory of the </w:t>
      </w:r>
      <w:r w:rsidRPr="005069FC">
        <w:t>MBA</w:t>
      </w:r>
      <w:r w:rsidRPr="008A5A23">
        <w:t xml:space="preserve"> – reporting code </w:t>
      </w:r>
      <w:r w:rsidRPr="005069FC">
        <w:t>GA</w:t>
      </w:r>
      <w:r w:rsidRPr="008A5A23">
        <w:t xml:space="preserve"> (</w:t>
      </w:r>
      <w:r w:rsidRPr="005069FC">
        <w:t>Accidental Gain</w:t>
      </w:r>
      <w:r w:rsidRPr="008A5A23">
        <w:t>) as defined in Schedule 1</w:t>
      </w:r>
      <w:r w:rsidR="00CB22B2">
        <w:t>,</w:t>
      </w:r>
      <w:r w:rsidRPr="008A5A23">
        <w:t xml:space="preserve"> Part 2 and 3 of NSR19.</w:t>
      </w:r>
    </w:p>
    <w:p w14:paraId="7DB882BA" w14:textId="77777777" w:rsidR="00D0257D" w:rsidRPr="008A5A23" w:rsidRDefault="00D0257D" w:rsidP="00BC5F78">
      <w:r w:rsidRPr="008A5A23">
        <w:rPr>
          <w:b/>
          <w:bCs/>
        </w:rPr>
        <w:t>Fungibility principle</w:t>
      </w:r>
      <w:r w:rsidRPr="008A5A23">
        <w:t xml:space="preserve"> </w:t>
      </w:r>
      <w:r w:rsidRPr="008A5A23">
        <w:rPr>
          <w:rFonts w:ascii="Cambria Math" w:hAnsi="Cambria Math" w:cs="Cambria Math"/>
        </w:rPr>
        <w:t xml:space="preserve">‐ </w:t>
      </w:r>
      <w:r w:rsidRPr="008A5A23">
        <w:t xml:space="preserve">Uranium, in common with several other commodities, is ‘fungible’ in that, during processing, uranium from any source is identical to uranium from any other and it is not possible to differentiate, physically, the origin of the uranium. This </w:t>
      </w:r>
      <w:r w:rsidRPr="005069FC">
        <w:t>fungibility</w:t>
      </w:r>
      <w:r w:rsidRPr="008A5A23">
        <w:t xml:space="preserve"> has led to the establishment and use of the principles of </w:t>
      </w:r>
      <w:r w:rsidRPr="005069FC">
        <w:t>equivalence</w:t>
      </w:r>
      <w:r w:rsidRPr="008A5A23">
        <w:t xml:space="preserve"> and </w:t>
      </w:r>
      <w:r w:rsidRPr="005069FC">
        <w:t>proportionality</w:t>
      </w:r>
      <w:r w:rsidRPr="008A5A23">
        <w:t>.</w:t>
      </w:r>
    </w:p>
    <w:p w14:paraId="2A7C1607" w14:textId="57285D04" w:rsidR="00D0257D" w:rsidRPr="008A5A23" w:rsidRDefault="00D0257D" w:rsidP="00BC5F78">
      <w:r w:rsidRPr="008A5A23">
        <w:rPr>
          <w:b/>
          <w:bCs/>
        </w:rPr>
        <w:t>GA</w:t>
      </w:r>
      <w:r w:rsidRPr="008A5A23">
        <w:t xml:space="preserve"> (Accidental Gain) </w:t>
      </w:r>
      <w:r w:rsidRPr="008A5A23">
        <w:rPr>
          <w:rFonts w:ascii="Cambria Math" w:hAnsi="Cambria Math" w:cs="Cambria Math"/>
        </w:rPr>
        <w:t xml:space="preserve">‐ </w:t>
      </w:r>
      <w:r w:rsidRPr="008A5A23">
        <w:t xml:space="preserve">NSR19 reporting code – </w:t>
      </w:r>
      <w:r w:rsidR="000E014B">
        <w:t>refer to</w:t>
      </w:r>
      <w:r w:rsidRPr="008A5A23">
        <w:t xml:space="preserve"> Schedule 1</w:t>
      </w:r>
      <w:r w:rsidR="00CB22B2">
        <w:t>,</w:t>
      </w:r>
      <w:r w:rsidRPr="008A5A23">
        <w:t xml:space="preserve"> Part 2 and 3 of NSR19.</w:t>
      </w:r>
    </w:p>
    <w:p w14:paraId="7565D924" w14:textId="1988719D" w:rsidR="00D0257D" w:rsidRPr="008A5A23" w:rsidRDefault="00D0257D" w:rsidP="00BC5F78">
      <w:r w:rsidRPr="008A5A23">
        <w:rPr>
          <w:b/>
          <w:bCs/>
        </w:rPr>
        <w:t>Holdup</w:t>
      </w:r>
      <w:r w:rsidRPr="008A5A23">
        <w:t xml:space="preserve"> </w:t>
      </w:r>
      <w:r w:rsidRPr="008A5A23">
        <w:rPr>
          <w:rFonts w:ascii="Cambria Math" w:hAnsi="Cambria Math" w:cs="Cambria Math"/>
        </w:rPr>
        <w:t xml:space="preserve">‐ </w:t>
      </w:r>
      <w:r w:rsidRPr="008A5A23">
        <w:t xml:space="preserve">QNM deposits remaining after shutdown of a </w:t>
      </w:r>
      <w:r w:rsidR="00FD5EFC">
        <w:t>facility</w:t>
      </w:r>
      <w:r w:rsidRPr="008A5A23">
        <w:t xml:space="preserve"> in and about process equipment, interconnecting piping and adjacent areas. For </w:t>
      </w:r>
      <w:r w:rsidR="00FD5EFC">
        <w:t>facilities</w:t>
      </w:r>
      <w:r w:rsidRPr="008A5A23">
        <w:t xml:space="preserve"> in operation, the </w:t>
      </w:r>
      <w:r w:rsidRPr="005069FC">
        <w:t>holdup</w:t>
      </w:r>
      <w:r w:rsidRPr="008A5A23">
        <w:t xml:space="preserve"> is the amount of QNM contained in the process and is referred to as ‘in</w:t>
      </w:r>
      <w:r w:rsidRPr="008A5A23">
        <w:rPr>
          <w:rFonts w:ascii="Cambria Math" w:hAnsi="Cambria Math" w:cs="Cambria Math"/>
        </w:rPr>
        <w:t>‐</w:t>
      </w:r>
      <w:r w:rsidRPr="008A5A23">
        <w:t>process inventory’.</w:t>
      </w:r>
    </w:p>
    <w:p w14:paraId="5F4828AC" w14:textId="7E9F37E8" w:rsidR="00D0257D" w:rsidRPr="008A5A23" w:rsidRDefault="00D0257D" w:rsidP="00BC5F78">
      <w:r w:rsidRPr="008A5A23">
        <w:rPr>
          <w:b/>
          <w:bCs/>
        </w:rPr>
        <w:t xml:space="preserve">Intelligent </w:t>
      </w:r>
      <w:r w:rsidR="00CB22B2">
        <w:rPr>
          <w:b/>
          <w:bCs/>
        </w:rPr>
        <w:t>c</w:t>
      </w:r>
      <w:r w:rsidRPr="008A5A23">
        <w:rPr>
          <w:b/>
          <w:bCs/>
        </w:rPr>
        <w:t>ustomer</w:t>
      </w:r>
      <w:r w:rsidR="000E014B">
        <w:rPr>
          <w:b/>
          <w:bCs/>
        </w:rPr>
        <w:t xml:space="preserve"> </w:t>
      </w:r>
      <w:r w:rsidRPr="008A5A23">
        <w:t>- The capability of an organisation to understand where and when work is needed, specify what needs to be done, understand and set suitable standards, supervise and control the work, and review, evaluate and accept the work carried out on its behalf.</w:t>
      </w:r>
    </w:p>
    <w:p w14:paraId="6E4D2C38" w14:textId="77777777" w:rsidR="00D0257D" w:rsidRPr="008A5A23" w:rsidRDefault="00D0257D" w:rsidP="00BC5F78">
      <w:r w:rsidRPr="008A5A23">
        <w:rPr>
          <w:b/>
          <w:bCs/>
        </w:rPr>
        <w:t>International Atomic Energy Agency</w:t>
      </w:r>
      <w:r w:rsidRPr="008A5A23">
        <w:t xml:space="preserve"> (</w:t>
      </w:r>
      <w:r w:rsidRPr="005069FC">
        <w:t>IAEA</w:t>
      </w:r>
      <w:r w:rsidRPr="008A5A23">
        <w:t xml:space="preserve">) </w:t>
      </w:r>
      <w:r w:rsidRPr="008A5A23">
        <w:rPr>
          <w:rFonts w:ascii="Cambria Math" w:hAnsi="Cambria Math" w:cs="Cambria Math"/>
        </w:rPr>
        <w:t xml:space="preserve">‐ </w:t>
      </w:r>
      <w:r w:rsidRPr="008A5A23">
        <w:t>An independent intergovernmental United Nations organisation, which is, amongst other things, responsible for applying the international safeguards measures required by the Nuclear Non</w:t>
      </w:r>
      <w:r w:rsidRPr="008A5A23">
        <w:rPr>
          <w:rFonts w:ascii="Cambria Math" w:hAnsi="Cambria Math" w:cs="Cambria Math"/>
        </w:rPr>
        <w:t>‐</w:t>
      </w:r>
      <w:r w:rsidRPr="008A5A23">
        <w:t>Proliferation Treaty (NPT).</w:t>
      </w:r>
    </w:p>
    <w:p w14:paraId="21A6431A" w14:textId="3CA9CDC9" w:rsidR="00D0257D" w:rsidRPr="008A5A23" w:rsidRDefault="00D0257D" w:rsidP="00BC5F78">
      <w:r w:rsidRPr="008A5A23">
        <w:rPr>
          <w:b/>
          <w:bCs/>
        </w:rPr>
        <w:lastRenderedPageBreak/>
        <w:t xml:space="preserve">International </w:t>
      </w:r>
      <w:r w:rsidR="00CB22B2">
        <w:rPr>
          <w:b/>
          <w:bCs/>
        </w:rPr>
        <w:t>t</w:t>
      </w:r>
      <w:r w:rsidRPr="008A5A23">
        <w:rPr>
          <w:b/>
          <w:bCs/>
        </w:rPr>
        <w:t xml:space="preserve">arget </w:t>
      </w:r>
      <w:r w:rsidR="00CB22B2">
        <w:rPr>
          <w:b/>
          <w:bCs/>
        </w:rPr>
        <w:t>v</w:t>
      </w:r>
      <w:r w:rsidRPr="008A5A23">
        <w:rPr>
          <w:b/>
          <w:bCs/>
        </w:rPr>
        <w:t>alues</w:t>
      </w:r>
      <w:r w:rsidRPr="008A5A23">
        <w:t xml:space="preserve"> (ITVs) </w:t>
      </w:r>
      <w:r w:rsidRPr="008A5A23">
        <w:rPr>
          <w:rFonts w:ascii="Cambria Math" w:hAnsi="Cambria Math" w:cs="Cambria Math"/>
        </w:rPr>
        <w:t>‐</w:t>
      </w:r>
      <w:r w:rsidRPr="008A5A23">
        <w:t xml:space="preserve"> The </w:t>
      </w:r>
      <w:r w:rsidR="00CB22B2">
        <w:t>ITVs</w:t>
      </w:r>
      <w:r w:rsidRPr="005069FC">
        <w:t xml:space="preserve"> </w:t>
      </w:r>
      <w:r w:rsidRPr="008A5A23">
        <w:t xml:space="preserve">as published by the </w:t>
      </w:r>
      <w:r w:rsidRPr="005069FC">
        <w:t>IAEA</w:t>
      </w:r>
      <w:r w:rsidRPr="008A5A23">
        <w:t xml:space="preserve">. The </w:t>
      </w:r>
      <w:r w:rsidRPr="005069FC">
        <w:t>ITVs</w:t>
      </w:r>
      <w:r w:rsidRPr="008A5A23">
        <w:t xml:space="preserve"> set out expected values for random and systematic measurement uncertainty components for destructive analysis (DA) and </w:t>
      </w:r>
      <w:r w:rsidRPr="005069FC">
        <w:t>non</w:t>
      </w:r>
      <w:r w:rsidRPr="005069FC">
        <w:rPr>
          <w:rFonts w:ascii="Cambria Math" w:hAnsi="Cambria Math" w:cs="Cambria Math"/>
        </w:rPr>
        <w:t>‐</w:t>
      </w:r>
      <w:r w:rsidRPr="005069FC">
        <w:t>destructive assay (NDA)</w:t>
      </w:r>
      <w:r w:rsidRPr="008A5A23">
        <w:t xml:space="preserve"> measurements performed on QNM. The values reflect what is regarded as achievable in the conditions normally encountered in industrial laboratories or during safeguards inspections. They do not represent the measurement uncertainties achievable under ‘ideal’ research laboratory conditions.</w:t>
      </w:r>
    </w:p>
    <w:p w14:paraId="58C92BF1" w14:textId="6205E4B4" w:rsidR="00BC5F78" w:rsidRDefault="00D0257D" w:rsidP="00BC5F78">
      <w:r w:rsidRPr="008A5A23">
        <w:rPr>
          <w:b/>
          <w:bCs/>
        </w:rPr>
        <w:t xml:space="preserve">Inventory </w:t>
      </w:r>
      <w:r w:rsidR="000E014B">
        <w:rPr>
          <w:b/>
          <w:bCs/>
        </w:rPr>
        <w:t>c</w:t>
      </w:r>
      <w:r w:rsidRPr="008A5A23">
        <w:rPr>
          <w:b/>
          <w:bCs/>
        </w:rPr>
        <w:t>hanges</w:t>
      </w:r>
      <w:r w:rsidRPr="008A5A23">
        <w:t xml:space="preserve"> </w:t>
      </w:r>
      <w:r w:rsidRPr="008A5A23">
        <w:rPr>
          <w:rFonts w:ascii="Cambria Math" w:hAnsi="Cambria Math" w:cs="Cambria Math"/>
        </w:rPr>
        <w:t>‐</w:t>
      </w:r>
      <w:r w:rsidRPr="008A5A23">
        <w:t xml:space="preserve"> Defined at Regulation 2 of NSR19 as ‘an increase or decrease, in terms of </w:t>
      </w:r>
      <w:r w:rsidRPr="005069FC">
        <w:t>batches</w:t>
      </w:r>
      <w:r w:rsidRPr="008A5A23">
        <w:t xml:space="preserve"> of QNM in a </w:t>
      </w:r>
      <w:r w:rsidRPr="005069FC">
        <w:t>material balance area</w:t>
      </w:r>
      <w:r w:rsidRPr="008A5A23">
        <w:t>.</w:t>
      </w:r>
      <w:r w:rsidR="00BC5F78">
        <w:t xml:space="preserve"> </w:t>
      </w:r>
    </w:p>
    <w:p w14:paraId="111EE782" w14:textId="7F68210F" w:rsidR="00D0257D" w:rsidRPr="008A5A23" w:rsidRDefault="00D0257D" w:rsidP="00BC5F78">
      <w:r w:rsidRPr="008A5A23">
        <w:t xml:space="preserve">Inventory change increases: </w:t>
      </w:r>
    </w:p>
    <w:p w14:paraId="69A4326E" w14:textId="77777777" w:rsidR="00D0257D" w:rsidRPr="008A5A23" w:rsidRDefault="00D0257D" w:rsidP="000E014B">
      <w:pPr>
        <w:pStyle w:val="NumberedPara"/>
        <w:numPr>
          <w:ilvl w:val="1"/>
          <w:numId w:val="11"/>
        </w:numPr>
      </w:pPr>
      <w:r w:rsidRPr="008A5A23">
        <w:t>Imports.</w:t>
      </w:r>
    </w:p>
    <w:p w14:paraId="5B2F8C63" w14:textId="77777777" w:rsidR="00D0257D" w:rsidRPr="008A5A23" w:rsidRDefault="00D0257D" w:rsidP="000E014B">
      <w:pPr>
        <w:pStyle w:val="NumberedPara"/>
        <w:numPr>
          <w:ilvl w:val="1"/>
          <w:numId w:val="11"/>
        </w:numPr>
      </w:pPr>
      <w:r w:rsidRPr="008A5A23">
        <w:rPr>
          <w:b/>
          <w:bCs/>
        </w:rPr>
        <w:t>Receipts within the UK</w:t>
      </w:r>
      <w:r w:rsidRPr="008A5A23">
        <w:t xml:space="preserve"> </w:t>
      </w:r>
      <w:r w:rsidRPr="008A5A23">
        <w:rPr>
          <w:rFonts w:ascii="Cambria Math" w:hAnsi="Cambria Math" w:cs="Cambria Math"/>
        </w:rPr>
        <w:t xml:space="preserve">‐ </w:t>
      </w:r>
      <w:r w:rsidRPr="008A5A23">
        <w:t xml:space="preserve">receipts from another UK nuclear site, or from another </w:t>
      </w:r>
      <w:r w:rsidRPr="005069FC">
        <w:t>MBA</w:t>
      </w:r>
      <w:r w:rsidRPr="008A5A23">
        <w:t xml:space="preserve"> on site, or from an activity not subject to safeguards under NSR19, or at the starting point of safeguards. </w:t>
      </w:r>
    </w:p>
    <w:p w14:paraId="4A29976B" w14:textId="77777777" w:rsidR="00D0257D" w:rsidRPr="008A5A23" w:rsidRDefault="00D0257D" w:rsidP="000E014B">
      <w:pPr>
        <w:pStyle w:val="NumberedPara"/>
        <w:numPr>
          <w:ilvl w:val="1"/>
          <w:numId w:val="11"/>
        </w:numPr>
      </w:pPr>
      <w:r w:rsidRPr="008A5A23">
        <w:rPr>
          <w:b/>
          <w:bCs/>
        </w:rPr>
        <w:t>Nuclear production</w:t>
      </w:r>
      <w:r w:rsidRPr="008A5A23">
        <w:t xml:space="preserve"> </w:t>
      </w:r>
      <w:r w:rsidRPr="008A5A23">
        <w:rPr>
          <w:rFonts w:ascii="Cambria Math" w:hAnsi="Cambria Math" w:cs="Cambria Math"/>
        </w:rPr>
        <w:t xml:space="preserve">‐ </w:t>
      </w:r>
      <w:r w:rsidRPr="008A5A23">
        <w:t xml:space="preserve">production of special fissionable material in a nuclear reactor. </w:t>
      </w:r>
    </w:p>
    <w:p w14:paraId="38A2BB77" w14:textId="17E21475" w:rsidR="00D0257D" w:rsidRPr="008A5A23" w:rsidRDefault="00D0257D" w:rsidP="000E014B">
      <w:pPr>
        <w:pStyle w:val="NumberedPara"/>
        <w:numPr>
          <w:ilvl w:val="1"/>
          <w:numId w:val="11"/>
        </w:numPr>
      </w:pPr>
      <w:r w:rsidRPr="008A5A23">
        <w:rPr>
          <w:b/>
          <w:bCs/>
        </w:rPr>
        <w:t>Accidental gain</w:t>
      </w:r>
      <w:r w:rsidRPr="008A5A23">
        <w:t xml:space="preserve"> </w:t>
      </w:r>
      <w:r w:rsidRPr="008A5A23">
        <w:rPr>
          <w:rFonts w:ascii="Cambria Math" w:hAnsi="Cambria Math" w:cs="Cambria Math"/>
        </w:rPr>
        <w:t xml:space="preserve">‐ </w:t>
      </w:r>
      <w:r w:rsidRPr="008A5A23">
        <w:rPr>
          <w:rFonts w:cs="Arial"/>
        </w:rPr>
        <w:t>A</w:t>
      </w:r>
      <w:r w:rsidRPr="008A5A23">
        <w:rPr>
          <w:rFonts w:ascii="Cambria Math" w:hAnsi="Cambria Math" w:cs="Cambria Math"/>
        </w:rPr>
        <w:t xml:space="preserve"> </w:t>
      </w:r>
      <w:r w:rsidRPr="005069FC">
        <w:t>find</w:t>
      </w:r>
      <w:r w:rsidRPr="008A5A23">
        <w:t xml:space="preserve"> of QNM in </w:t>
      </w:r>
      <w:r w:rsidR="00FD5EFC">
        <w:t>facility</w:t>
      </w:r>
      <w:r w:rsidRPr="008A5A23">
        <w:t xml:space="preserve"> areas where the presence of QNM is both unexpected and unusual; and </w:t>
      </w:r>
    </w:p>
    <w:p w14:paraId="55FE84AB" w14:textId="77777777" w:rsidR="00D0257D" w:rsidRPr="008A5A23" w:rsidRDefault="00D0257D" w:rsidP="000E014B">
      <w:pPr>
        <w:pStyle w:val="NumberedPara"/>
        <w:numPr>
          <w:ilvl w:val="1"/>
          <w:numId w:val="11"/>
        </w:numPr>
      </w:pPr>
      <w:r w:rsidRPr="008A5A23">
        <w:rPr>
          <w:b/>
          <w:bCs/>
        </w:rPr>
        <w:t>New measurements</w:t>
      </w:r>
      <w:r w:rsidRPr="008A5A23">
        <w:t xml:space="preserve"> (+</w:t>
      </w:r>
      <w:proofErr w:type="spellStart"/>
      <w:r w:rsidRPr="008A5A23">
        <w:t>ve</w:t>
      </w:r>
      <w:proofErr w:type="spellEnd"/>
      <w:r w:rsidRPr="008A5A23">
        <w:t xml:space="preserve">) – </w:t>
      </w:r>
      <w:r w:rsidRPr="005069FC">
        <w:t>new measurements</w:t>
      </w:r>
      <w:r w:rsidRPr="008A5A23">
        <w:t xml:space="preserve"> which result in an apparent gain of QNM.</w:t>
      </w:r>
    </w:p>
    <w:p w14:paraId="2034760E" w14:textId="6EA8A18F" w:rsidR="00D0257D" w:rsidRPr="008A5A23" w:rsidRDefault="00D0257D" w:rsidP="00BC5F78">
      <w:r w:rsidRPr="008A5A23">
        <w:t xml:space="preserve">Inventory </w:t>
      </w:r>
      <w:r w:rsidR="000E014B">
        <w:t>c</w:t>
      </w:r>
      <w:r w:rsidRPr="008A5A23">
        <w:t xml:space="preserve">hange </w:t>
      </w:r>
      <w:r w:rsidR="000E014B">
        <w:t>d</w:t>
      </w:r>
      <w:r w:rsidRPr="008A5A23">
        <w:t xml:space="preserve">ecreases: </w:t>
      </w:r>
    </w:p>
    <w:p w14:paraId="17A1BA13" w14:textId="77777777" w:rsidR="00D0257D" w:rsidRPr="008A5A23" w:rsidRDefault="00D0257D" w:rsidP="000E014B">
      <w:pPr>
        <w:pStyle w:val="NumberedPara"/>
        <w:numPr>
          <w:ilvl w:val="1"/>
          <w:numId w:val="10"/>
        </w:numPr>
      </w:pPr>
      <w:r w:rsidRPr="008A5A23">
        <w:t xml:space="preserve">Exports. </w:t>
      </w:r>
    </w:p>
    <w:p w14:paraId="326C2D37" w14:textId="77777777" w:rsidR="00D0257D" w:rsidRPr="008A5A23" w:rsidRDefault="00D0257D" w:rsidP="000E014B">
      <w:pPr>
        <w:pStyle w:val="NumberedPara"/>
        <w:numPr>
          <w:ilvl w:val="1"/>
          <w:numId w:val="10"/>
        </w:numPr>
      </w:pPr>
      <w:r w:rsidRPr="008A5A23">
        <w:rPr>
          <w:b/>
          <w:bCs/>
        </w:rPr>
        <w:t>Shipments within the UK</w:t>
      </w:r>
      <w:r w:rsidRPr="008A5A23">
        <w:t xml:space="preserve"> </w:t>
      </w:r>
      <w:r w:rsidRPr="008A5A23">
        <w:rPr>
          <w:rFonts w:ascii="Cambria Math" w:hAnsi="Cambria Math" w:cs="Cambria Math"/>
        </w:rPr>
        <w:t xml:space="preserve">‐ </w:t>
      </w:r>
      <w:r w:rsidRPr="008A5A23">
        <w:t xml:space="preserve">shipments to another UK nuclear site or to another </w:t>
      </w:r>
      <w:r w:rsidRPr="005069FC">
        <w:t>MBA</w:t>
      </w:r>
      <w:r w:rsidRPr="008A5A23">
        <w:t xml:space="preserve"> on site; or to an activity not subject to safeguards under this Agreement. </w:t>
      </w:r>
    </w:p>
    <w:p w14:paraId="7B0F674D" w14:textId="77777777" w:rsidR="00D0257D" w:rsidRPr="008A5A23" w:rsidRDefault="00D0257D" w:rsidP="000E014B">
      <w:pPr>
        <w:pStyle w:val="NumberedPara"/>
        <w:numPr>
          <w:ilvl w:val="1"/>
          <w:numId w:val="10"/>
        </w:numPr>
      </w:pPr>
      <w:r w:rsidRPr="008A5A23">
        <w:rPr>
          <w:b/>
          <w:bCs/>
        </w:rPr>
        <w:t>Nuclear loss</w:t>
      </w:r>
      <w:r w:rsidRPr="008A5A23">
        <w:t xml:space="preserve"> </w:t>
      </w:r>
      <w:r w:rsidRPr="008A5A23">
        <w:rPr>
          <w:rFonts w:ascii="Cambria Math" w:hAnsi="Cambria Math" w:cs="Cambria Math"/>
        </w:rPr>
        <w:t xml:space="preserve">‐ </w:t>
      </w:r>
      <w:r w:rsidRPr="008A5A23">
        <w:t xml:space="preserve">loss of QNM due to its transformation into other element(s) or isotope(s) as a result of nuclear reactions. </w:t>
      </w:r>
    </w:p>
    <w:p w14:paraId="18FAEA63" w14:textId="77777777" w:rsidR="00D0257D" w:rsidRPr="008A5A23" w:rsidRDefault="00D0257D" w:rsidP="000E014B">
      <w:pPr>
        <w:pStyle w:val="NumberedPara"/>
        <w:numPr>
          <w:ilvl w:val="1"/>
          <w:numId w:val="10"/>
        </w:numPr>
      </w:pPr>
      <w:r w:rsidRPr="008A5A23">
        <w:rPr>
          <w:b/>
          <w:bCs/>
        </w:rPr>
        <w:t>Measured discard</w:t>
      </w:r>
      <w:r w:rsidRPr="008A5A23">
        <w:t xml:space="preserve"> </w:t>
      </w:r>
      <w:r w:rsidRPr="008A5A23">
        <w:rPr>
          <w:rFonts w:ascii="Cambria Math" w:hAnsi="Cambria Math" w:cs="Cambria Math"/>
        </w:rPr>
        <w:t xml:space="preserve">‐ </w:t>
      </w:r>
      <w:r w:rsidRPr="008A5A23">
        <w:t xml:space="preserve">QNM which has been measured, or estimated on the basis of measurements, and disposed of in such a way that it is not suitable for further nuclear use. </w:t>
      </w:r>
    </w:p>
    <w:p w14:paraId="6CFEA3B7" w14:textId="15BB15A6" w:rsidR="00D0257D" w:rsidRPr="008A5A23" w:rsidRDefault="00D0257D" w:rsidP="000E014B">
      <w:pPr>
        <w:pStyle w:val="NumberedPara"/>
        <w:numPr>
          <w:ilvl w:val="1"/>
          <w:numId w:val="10"/>
        </w:numPr>
      </w:pPr>
      <w:r w:rsidRPr="008A5A23">
        <w:rPr>
          <w:b/>
          <w:bCs/>
        </w:rPr>
        <w:t>Retained waste</w:t>
      </w:r>
      <w:r w:rsidRPr="008A5A23">
        <w:t xml:space="preserve"> </w:t>
      </w:r>
      <w:r w:rsidRPr="008A5A23">
        <w:rPr>
          <w:rFonts w:ascii="Cambria Math" w:hAnsi="Cambria Math" w:cs="Cambria Math"/>
        </w:rPr>
        <w:t xml:space="preserve">‐ </w:t>
      </w:r>
      <w:r w:rsidRPr="008A5A23">
        <w:t xml:space="preserve">QNM generated from processing or from an operational accident, which is irrecoverable for the time being, but which is stored. </w:t>
      </w:r>
    </w:p>
    <w:p w14:paraId="7FDB95D1" w14:textId="77777777" w:rsidR="00D0257D" w:rsidRPr="008A5A23" w:rsidRDefault="00D0257D" w:rsidP="000E014B">
      <w:pPr>
        <w:pStyle w:val="NumberedPara"/>
        <w:numPr>
          <w:ilvl w:val="1"/>
          <w:numId w:val="10"/>
        </w:numPr>
      </w:pPr>
      <w:r w:rsidRPr="008A5A23">
        <w:rPr>
          <w:b/>
          <w:bCs/>
        </w:rPr>
        <w:t>Accidental loss</w:t>
      </w:r>
      <w:r w:rsidRPr="008A5A23">
        <w:t xml:space="preserve"> </w:t>
      </w:r>
      <w:r w:rsidRPr="008A5A23">
        <w:rPr>
          <w:rFonts w:ascii="Cambria Math" w:hAnsi="Cambria Math" w:cs="Cambria Math"/>
        </w:rPr>
        <w:t xml:space="preserve">‐ </w:t>
      </w:r>
      <w:r w:rsidRPr="008A5A23">
        <w:t xml:space="preserve">loss that is, irretrievable and inadvertent loss of QNM as the result of an operational accident or theft; and </w:t>
      </w:r>
    </w:p>
    <w:p w14:paraId="260F7A53" w14:textId="77777777" w:rsidR="00D0257D" w:rsidRPr="008A5A23" w:rsidRDefault="00D0257D" w:rsidP="000E014B">
      <w:pPr>
        <w:pStyle w:val="NumberedPara"/>
        <w:numPr>
          <w:ilvl w:val="1"/>
          <w:numId w:val="10"/>
        </w:numPr>
      </w:pPr>
      <w:r w:rsidRPr="008A5A23">
        <w:rPr>
          <w:b/>
          <w:bCs/>
        </w:rPr>
        <w:lastRenderedPageBreak/>
        <w:t>New measurement</w:t>
      </w:r>
      <w:r w:rsidRPr="008A5A23">
        <w:t xml:space="preserve"> (</w:t>
      </w:r>
      <w:r w:rsidRPr="008A5A23">
        <w:rPr>
          <w:rFonts w:ascii="Cambria Math" w:hAnsi="Cambria Math" w:cs="Cambria Math"/>
        </w:rPr>
        <w:t>‐</w:t>
      </w:r>
      <w:proofErr w:type="spellStart"/>
      <w:r w:rsidRPr="008A5A23">
        <w:t>ve</w:t>
      </w:r>
      <w:proofErr w:type="spellEnd"/>
      <w:r w:rsidRPr="008A5A23">
        <w:t xml:space="preserve">) </w:t>
      </w:r>
      <w:r w:rsidRPr="008A5A23">
        <w:rPr>
          <w:rFonts w:cs="Arial"/>
        </w:rPr>
        <w:t>–</w:t>
      </w:r>
      <w:r w:rsidRPr="008A5A23">
        <w:t xml:space="preserve"> </w:t>
      </w:r>
      <w:r w:rsidRPr="005069FC">
        <w:t>new measurements</w:t>
      </w:r>
      <w:r w:rsidRPr="008A5A23">
        <w:t xml:space="preserve"> which result in an apparent loss of QNM.</w:t>
      </w:r>
    </w:p>
    <w:p w14:paraId="3AD47E52" w14:textId="738E26B8" w:rsidR="00D0257D" w:rsidRPr="008A5A23" w:rsidRDefault="00D0257D" w:rsidP="000E014B">
      <w:pPr>
        <w:spacing w:before="240"/>
      </w:pPr>
      <w:r w:rsidRPr="008A5A23">
        <w:rPr>
          <w:b/>
          <w:bCs/>
        </w:rPr>
        <w:t xml:space="preserve">Inventory </w:t>
      </w:r>
      <w:r w:rsidR="00CB22B2">
        <w:rPr>
          <w:b/>
          <w:bCs/>
        </w:rPr>
        <w:t>c</w:t>
      </w:r>
      <w:r w:rsidRPr="008A5A23">
        <w:rPr>
          <w:b/>
          <w:bCs/>
        </w:rPr>
        <w:t xml:space="preserve">hange </w:t>
      </w:r>
      <w:r w:rsidR="00CB22B2">
        <w:rPr>
          <w:b/>
          <w:bCs/>
        </w:rPr>
        <w:t>r</w:t>
      </w:r>
      <w:r w:rsidRPr="008A5A23">
        <w:rPr>
          <w:b/>
          <w:bCs/>
        </w:rPr>
        <w:t>eport</w:t>
      </w:r>
      <w:r w:rsidRPr="008A5A23">
        <w:t xml:space="preserve"> (ICR) </w:t>
      </w:r>
      <w:r w:rsidRPr="008A5A23">
        <w:rPr>
          <w:rFonts w:ascii="Cambria Math" w:hAnsi="Cambria Math" w:cs="Cambria Math"/>
        </w:rPr>
        <w:t xml:space="preserve">‐ </w:t>
      </w:r>
      <w:r w:rsidRPr="008A5A23">
        <w:t xml:space="preserve">A report that describes changes in the inventory of QNM in an </w:t>
      </w:r>
      <w:r w:rsidRPr="005069FC">
        <w:t>MBA</w:t>
      </w:r>
      <w:r w:rsidRPr="008A5A23">
        <w:t>, and one of the accounting reports required by NSR19 (Regulation 14).</w:t>
      </w:r>
    </w:p>
    <w:p w14:paraId="04FEE42A" w14:textId="182B03A6" w:rsidR="00D0257D" w:rsidRPr="008A5A23" w:rsidRDefault="00D0257D" w:rsidP="00BC5F78">
      <w:r w:rsidRPr="008A5A23">
        <w:rPr>
          <w:b/>
          <w:bCs/>
        </w:rPr>
        <w:t xml:space="preserve">Inventory </w:t>
      </w:r>
      <w:r w:rsidR="00CB22B2">
        <w:rPr>
          <w:b/>
          <w:bCs/>
        </w:rPr>
        <w:t>d</w:t>
      </w:r>
      <w:r w:rsidRPr="008A5A23">
        <w:rPr>
          <w:b/>
          <w:bCs/>
        </w:rPr>
        <w:t>ifference</w:t>
      </w:r>
      <w:r w:rsidRPr="008A5A23">
        <w:t xml:space="preserve"> (ID) </w:t>
      </w:r>
      <w:r w:rsidRPr="008A5A23">
        <w:rPr>
          <w:rFonts w:ascii="Cambria Math" w:hAnsi="Cambria Math" w:cs="Cambria Math"/>
        </w:rPr>
        <w:t xml:space="preserve">‐ </w:t>
      </w:r>
      <w:r w:rsidRPr="008A5A23">
        <w:t xml:space="preserve">The difference between the </w:t>
      </w:r>
      <w:r w:rsidR="00AF5371">
        <w:t>p</w:t>
      </w:r>
      <w:r w:rsidRPr="008A5A23">
        <w:t xml:space="preserve">hysical </w:t>
      </w:r>
      <w:r w:rsidR="00AF5371">
        <w:t>i</w:t>
      </w:r>
      <w:r w:rsidRPr="008A5A23">
        <w:t xml:space="preserve">nventory and the inventory indicated by the </w:t>
      </w:r>
      <w:r w:rsidRPr="005069FC">
        <w:t>nuclear material accountancy</w:t>
      </w:r>
      <w:r w:rsidRPr="008A5A23">
        <w:t xml:space="preserve"> system (</w:t>
      </w:r>
      <w:r w:rsidRPr="005069FC">
        <w:t>book inventory</w:t>
      </w:r>
      <w:r w:rsidRPr="008A5A23">
        <w:t>). Also known as ‘</w:t>
      </w:r>
      <w:r w:rsidRPr="005069FC">
        <w:t>Material Unaccounted For’ (MUF)</w:t>
      </w:r>
      <w:r w:rsidRPr="008A5A23">
        <w:t xml:space="preserve"> and for which it should be noted that the NSR19 convention (Physical Inventory – </w:t>
      </w:r>
      <w:r w:rsidRPr="005069FC">
        <w:t>Book Inventory</w:t>
      </w:r>
      <w:r w:rsidRPr="008A5A23">
        <w:t xml:space="preserve">) is the opposite of the </w:t>
      </w:r>
      <w:r w:rsidRPr="005069FC">
        <w:t>IAEA</w:t>
      </w:r>
      <w:r w:rsidRPr="008A5A23">
        <w:t xml:space="preserve"> convention. Annual publication of nuclear </w:t>
      </w:r>
      <w:r w:rsidRPr="005069FC">
        <w:t>material balance</w:t>
      </w:r>
      <w:r w:rsidRPr="008A5A23">
        <w:t xml:space="preserve"> figures for UK sites where civil nuclear material is processed includes information on </w:t>
      </w:r>
      <w:r w:rsidRPr="005069FC">
        <w:t>inventory difference</w:t>
      </w:r>
      <w:r w:rsidRPr="008A5A23">
        <w:t xml:space="preserve"> at the sites concerned.</w:t>
      </w:r>
    </w:p>
    <w:p w14:paraId="4183C09A" w14:textId="5F191E0A" w:rsidR="00D0257D" w:rsidRPr="008A5A23" w:rsidRDefault="00D0257D" w:rsidP="00BC5F78">
      <w:r w:rsidRPr="008A5A23">
        <w:rPr>
          <w:b/>
          <w:bCs/>
        </w:rPr>
        <w:t xml:space="preserve">Inventory </w:t>
      </w:r>
      <w:r w:rsidR="00AF5371">
        <w:rPr>
          <w:b/>
          <w:bCs/>
        </w:rPr>
        <w:t>d</w:t>
      </w:r>
      <w:r w:rsidRPr="008A5A23">
        <w:rPr>
          <w:b/>
          <w:bCs/>
        </w:rPr>
        <w:t xml:space="preserve">ifference </w:t>
      </w:r>
      <w:r w:rsidR="00AF5371">
        <w:rPr>
          <w:b/>
          <w:bCs/>
        </w:rPr>
        <w:t>a</w:t>
      </w:r>
      <w:r w:rsidRPr="008A5A23">
        <w:rPr>
          <w:b/>
          <w:bCs/>
        </w:rPr>
        <w:t xml:space="preserve">ction </w:t>
      </w:r>
      <w:r w:rsidR="00AF5371">
        <w:rPr>
          <w:b/>
          <w:bCs/>
        </w:rPr>
        <w:t>l</w:t>
      </w:r>
      <w:r w:rsidRPr="008A5A23">
        <w:rPr>
          <w:b/>
          <w:bCs/>
        </w:rPr>
        <w:t>evel</w:t>
      </w:r>
      <w:r w:rsidRPr="008A5A23">
        <w:t xml:space="preserve"> (IDAL) </w:t>
      </w:r>
      <w:r w:rsidRPr="008A5A23">
        <w:rPr>
          <w:rFonts w:ascii="Cambria Math" w:hAnsi="Cambria Math" w:cs="Cambria Math"/>
        </w:rPr>
        <w:t xml:space="preserve">‐ </w:t>
      </w:r>
      <w:r w:rsidRPr="008A5A23">
        <w:t xml:space="preserve">The technically underpinned uncertainty limit on an </w:t>
      </w:r>
      <w:r w:rsidRPr="005069FC">
        <w:t>ID</w:t>
      </w:r>
      <w:r w:rsidRPr="008A5A23">
        <w:t xml:space="preserve">, which, if breached, should require an investigation and explanation to be made by the </w:t>
      </w:r>
      <w:r w:rsidRPr="005069FC">
        <w:t>operator</w:t>
      </w:r>
      <w:r w:rsidRPr="008A5A23">
        <w:t xml:space="preserve"> to us and by us to the </w:t>
      </w:r>
      <w:r w:rsidRPr="005069FC">
        <w:t>IAEA</w:t>
      </w:r>
      <w:r w:rsidRPr="008A5A23">
        <w:t xml:space="preserve"> on behalf of the UK.</w:t>
      </w:r>
    </w:p>
    <w:p w14:paraId="7680A743" w14:textId="77777777" w:rsidR="00D0257D" w:rsidRPr="008A5A23" w:rsidRDefault="00D0257D" w:rsidP="00BC5F78">
      <w:r w:rsidRPr="008A5A23">
        <w:rPr>
          <w:b/>
          <w:bCs/>
        </w:rPr>
        <w:t>Item</w:t>
      </w:r>
      <w:r w:rsidRPr="008A5A23">
        <w:t xml:space="preserve"> </w:t>
      </w:r>
      <w:r w:rsidRPr="008A5A23">
        <w:rPr>
          <w:rFonts w:ascii="Cambria Math" w:hAnsi="Cambria Math" w:cs="Cambria Math"/>
        </w:rPr>
        <w:t>‐</w:t>
      </w:r>
      <w:r w:rsidRPr="008A5A23">
        <w:t xml:space="preserve"> Defined at Regulation 2 in NSR19 as ‘an identifiable unit of QNM such as a fuel assembly or a fuel pin.’</w:t>
      </w:r>
    </w:p>
    <w:p w14:paraId="409DB4F1" w14:textId="3B53F4D1" w:rsidR="00D0257D" w:rsidRPr="008A5A23" w:rsidRDefault="00D0257D" w:rsidP="00BC5F78">
      <w:r w:rsidRPr="008A5A23">
        <w:rPr>
          <w:b/>
          <w:bCs/>
        </w:rPr>
        <w:t xml:space="preserve">Key </w:t>
      </w:r>
      <w:r w:rsidR="00AF5371">
        <w:rPr>
          <w:b/>
          <w:bCs/>
        </w:rPr>
        <w:t>m</w:t>
      </w:r>
      <w:r w:rsidRPr="008A5A23">
        <w:rPr>
          <w:b/>
          <w:bCs/>
        </w:rPr>
        <w:t xml:space="preserve">easurement </w:t>
      </w:r>
      <w:r w:rsidR="00AF5371">
        <w:rPr>
          <w:b/>
          <w:bCs/>
        </w:rPr>
        <w:t>p</w:t>
      </w:r>
      <w:r w:rsidRPr="008A5A23">
        <w:rPr>
          <w:b/>
          <w:bCs/>
        </w:rPr>
        <w:t>oint</w:t>
      </w:r>
      <w:r w:rsidRPr="008A5A23">
        <w:t xml:space="preserve"> (KMP) </w:t>
      </w:r>
      <w:r w:rsidRPr="008A5A23">
        <w:rPr>
          <w:rFonts w:ascii="Cambria Math" w:hAnsi="Cambria Math" w:cs="Cambria Math"/>
        </w:rPr>
        <w:t>‐</w:t>
      </w:r>
      <w:r w:rsidRPr="008A5A23">
        <w:t xml:space="preserve"> Defined at Regulation 2 of NSR19 ‘a location where QNM appears in such a form that it may be measured to determine QNM flow or inventory, including but not limited to, the inputs and outputs (including </w:t>
      </w:r>
      <w:r w:rsidRPr="005069FC">
        <w:t>measured discards</w:t>
      </w:r>
      <w:r w:rsidRPr="008A5A23">
        <w:t xml:space="preserve">) and storages in </w:t>
      </w:r>
      <w:r w:rsidRPr="005069FC">
        <w:t>material balance</w:t>
      </w:r>
      <w:r w:rsidRPr="008A5A23">
        <w:t xml:space="preserve"> </w:t>
      </w:r>
      <w:r w:rsidRPr="005069FC">
        <w:t>areas’</w:t>
      </w:r>
      <w:r w:rsidRPr="008A5A23">
        <w:t>.</w:t>
      </w:r>
    </w:p>
    <w:p w14:paraId="7D336846" w14:textId="08BAE760" w:rsidR="00D0257D" w:rsidRPr="008A5A23" w:rsidRDefault="00D0257D" w:rsidP="00BC5F78">
      <w:r w:rsidRPr="008A5A23">
        <w:rPr>
          <w:b/>
          <w:bCs/>
        </w:rPr>
        <w:t xml:space="preserve">Key </w:t>
      </w:r>
      <w:r w:rsidR="00AF5371">
        <w:rPr>
          <w:b/>
          <w:bCs/>
        </w:rPr>
        <w:t>p</w:t>
      </w:r>
      <w:r w:rsidRPr="008A5A23">
        <w:rPr>
          <w:b/>
          <w:bCs/>
        </w:rPr>
        <w:t xml:space="preserve">erformance </w:t>
      </w:r>
      <w:r w:rsidR="00AF5371">
        <w:rPr>
          <w:b/>
          <w:bCs/>
        </w:rPr>
        <w:t>i</w:t>
      </w:r>
      <w:r w:rsidRPr="008A5A23">
        <w:rPr>
          <w:b/>
          <w:bCs/>
        </w:rPr>
        <w:t>ndicator</w:t>
      </w:r>
      <w:r w:rsidRPr="008A5A23">
        <w:t xml:space="preserve"> (KPI) </w:t>
      </w:r>
      <w:r w:rsidRPr="008A5A23">
        <w:rPr>
          <w:rFonts w:ascii="Cambria Math" w:hAnsi="Cambria Math" w:cs="Cambria Math"/>
        </w:rPr>
        <w:t xml:space="preserve">‐ </w:t>
      </w:r>
      <w:r w:rsidRPr="008A5A23">
        <w:t xml:space="preserve">Metrics that may be used to monitor the effectiveness of a </w:t>
      </w:r>
      <w:r w:rsidRPr="005069FC">
        <w:t>nuclear material accountancy</w:t>
      </w:r>
      <w:r w:rsidRPr="008A5A23">
        <w:t xml:space="preserve"> system and nuclear operations. International good practice such as Section 2.15 of Recommendation 2009/120/Euratom defines ‘performance indicator’ as ‘a leading indicator of attainment achieved by an individual, team, organisation or an action</w:t>
      </w:r>
      <w:r w:rsidR="00AF5371">
        <w:t xml:space="preserve">’ </w:t>
      </w:r>
      <w:sdt>
        <w:sdtPr>
          <w:id w:val="-2106257866"/>
          <w:citation/>
        </w:sdtPr>
        <w:sdtEndPr/>
        <w:sdtContent>
          <w:r w:rsidR="00AF5371">
            <w:fldChar w:fldCharType="begin"/>
          </w:r>
          <w:r w:rsidR="00AF5371">
            <w:instrText xml:space="preserve"> CITATION EU09 \l 2057 </w:instrText>
          </w:r>
          <w:r w:rsidR="00AF5371">
            <w:fldChar w:fldCharType="separate"/>
          </w:r>
          <w:r w:rsidR="00AF5371" w:rsidRPr="00AF5371">
            <w:rPr>
              <w:noProof/>
            </w:rPr>
            <w:t>[36]</w:t>
          </w:r>
          <w:r w:rsidR="00AF5371">
            <w:fldChar w:fldCharType="end"/>
          </w:r>
        </w:sdtContent>
      </w:sdt>
      <w:r w:rsidR="00AF5371">
        <w:t>.</w:t>
      </w:r>
    </w:p>
    <w:p w14:paraId="383446C2" w14:textId="2F73BFB4" w:rsidR="00D0257D" w:rsidRPr="008A5A23" w:rsidRDefault="00D0257D" w:rsidP="00BC5F78">
      <w:r w:rsidRPr="008A5A23">
        <w:rPr>
          <w:b/>
          <w:bCs/>
        </w:rPr>
        <w:t xml:space="preserve">List of </w:t>
      </w:r>
      <w:r w:rsidR="00AF5371">
        <w:rPr>
          <w:b/>
          <w:bCs/>
        </w:rPr>
        <w:t>i</w:t>
      </w:r>
      <w:r w:rsidRPr="008A5A23">
        <w:rPr>
          <w:b/>
          <w:bCs/>
        </w:rPr>
        <w:t xml:space="preserve">nventory </w:t>
      </w:r>
      <w:r w:rsidR="00AF5371">
        <w:rPr>
          <w:b/>
          <w:bCs/>
        </w:rPr>
        <w:t>i</w:t>
      </w:r>
      <w:r w:rsidRPr="008A5A23">
        <w:rPr>
          <w:b/>
          <w:bCs/>
        </w:rPr>
        <w:t>tems</w:t>
      </w:r>
      <w:r w:rsidRPr="008A5A23">
        <w:t xml:space="preserve"> (LII) </w:t>
      </w:r>
      <w:r w:rsidRPr="008A5A23">
        <w:rPr>
          <w:rFonts w:ascii="Cambria Math" w:hAnsi="Cambria Math" w:cs="Cambria Math"/>
        </w:rPr>
        <w:t xml:space="preserve">‐ </w:t>
      </w:r>
      <w:r w:rsidRPr="008A5A23">
        <w:t xml:space="preserve">An accounting record produced by the </w:t>
      </w:r>
      <w:r w:rsidRPr="005069FC">
        <w:t>operator</w:t>
      </w:r>
      <w:r w:rsidRPr="008A5A23">
        <w:t xml:space="preserve"> listing each </w:t>
      </w:r>
      <w:r w:rsidRPr="005069FC">
        <w:t>batch</w:t>
      </w:r>
      <w:r w:rsidRPr="008A5A23">
        <w:t xml:space="preserve"> of QNM identified whilst performing a physical inventory. The </w:t>
      </w:r>
      <w:r w:rsidRPr="005069FC">
        <w:t>LII</w:t>
      </w:r>
      <w:r w:rsidRPr="008A5A23">
        <w:t xml:space="preserve"> is used as the basis for the </w:t>
      </w:r>
      <w:r w:rsidRPr="005069FC">
        <w:t>PIL</w:t>
      </w:r>
      <w:r w:rsidRPr="008A5A23">
        <w:t xml:space="preserve"> which is required to be submitted to us under NSR19. </w:t>
      </w:r>
    </w:p>
    <w:p w14:paraId="488B47BC" w14:textId="32095AA0" w:rsidR="00D0257D" w:rsidRPr="008A5A23" w:rsidRDefault="00D0257D" w:rsidP="00BC5F78">
      <w:r w:rsidRPr="008A5A23">
        <w:rPr>
          <w:b/>
          <w:bCs/>
        </w:rPr>
        <w:t xml:space="preserve">Material </w:t>
      </w:r>
      <w:r w:rsidR="000E014B">
        <w:rPr>
          <w:b/>
          <w:bCs/>
        </w:rPr>
        <w:t>b</w:t>
      </w:r>
      <w:r w:rsidRPr="008A5A23">
        <w:rPr>
          <w:b/>
          <w:bCs/>
        </w:rPr>
        <w:t>alance</w:t>
      </w:r>
      <w:r w:rsidRPr="008A5A23">
        <w:t xml:space="preserve"> </w:t>
      </w:r>
      <w:r w:rsidRPr="008A5A23">
        <w:rPr>
          <w:rFonts w:ascii="Cambria Math" w:hAnsi="Cambria Math" w:cs="Cambria Math"/>
        </w:rPr>
        <w:t xml:space="preserve">‐ </w:t>
      </w:r>
      <w:r w:rsidRPr="008A5A23">
        <w:t xml:space="preserve">The output from the process of comparing and reconciling the </w:t>
      </w:r>
      <w:r w:rsidRPr="005069FC">
        <w:t>book inventory</w:t>
      </w:r>
      <w:r w:rsidRPr="008A5A23">
        <w:t xml:space="preserve"> for a </w:t>
      </w:r>
      <w:r w:rsidRPr="005069FC">
        <w:t>category</w:t>
      </w:r>
      <w:r w:rsidRPr="008A5A23">
        <w:t xml:space="preserve"> of QNM and the amount of that material which is physically present. The balance for areas where QNM is processed may therefore include a statement of </w:t>
      </w:r>
      <w:r w:rsidRPr="005069FC">
        <w:t>inventory difference</w:t>
      </w:r>
      <w:r w:rsidRPr="008A5A23">
        <w:t>. The term ‘</w:t>
      </w:r>
      <w:r w:rsidRPr="005069FC">
        <w:t>material balance</w:t>
      </w:r>
      <w:r w:rsidRPr="008A5A23">
        <w:t xml:space="preserve"> test’ is defined in international good practice such as Section 2.6 of Recommendation 2009/120/Euratom as ‘the method for assessing the </w:t>
      </w:r>
      <w:r w:rsidRPr="005069FC">
        <w:t>material balance</w:t>
      </w:r>
      <w:r w:rsidRPr="008A5A23">
        <w:t xml:space="preserve"> value; considering the justified estimation of measurement uncertainty, the balance test will decide whether the balance is acceptable or not’</w:t>
      </w:r>
      <w:r w:rsidR="00AF5371">
        <w:t xml:space="preserve"> </w:t>
      </w:r>
      <w:sdt>
        <w:sdtPr>
          <w:id w:val="-989331786"/>
          <w:citation/>
        </w:sdtPr>
        <w:sdtEndPr/>
        <w:sdtContent>
          <w:r w:rsidR="00AF5371">
            <w:fldChar w:fldCharType="begin"/>
          </w:r>
          <w:r w:rsidR="00AF5371">
            <w:instrText xml:space="preserve"> CITATION EU09 \l 2057 </w:instrText>
          </w:r>
          <w:r w:rsidR="00AF5371">
            <w:fldChar w:fldCharType="separate"/>
          </w:r>
          <w:r w:rsidR="00AF5371" w:rsidRPr="00AF5371">
            <w:rPr>
              <w:noProof/>
            </w:rPr>
            <w:t>[36]</w:t>
          </w:r>
          <w:r w:rsidR="00AF5371">
            <w:fldChar w:fldCharType="end"/>
          </w:r>
        </w:sdtContent>
      </w:sdt>
      <w:r w:rsidR="00AF5371">
        <w:t>.</w:t>
      </w:r>
      <w:r w:rsidRPr="008A5A23">
        <w:t xml:space="preserve"> The term ‘</w:t>
      </w:r>
      <w:r w:rsidRPr="005069FC">
        <w:t>material balance</w:t>
      </w:r>
      <w:r w:rsidRPr="008A5A23">
        <w:t xml:space="preserve"> </w:t>
      </w:r>
      <w:r w:rsidRPr="005069FC">
        <w:t>discrepancy’</w:t>
      </w:r>
      <w:r w:rsidRPr="008A5A23">
        <w:t xml:space="preserve"> is defined at Section 2.7 of the recommendation as ‘a </w:t>
      </w:r>
      <w:r w:rsidRPr="005069FC">
        <w:t>material balance</w:t>
      </w:r>
      <w:r w:rsidRPr="008A5A23">
        <w:t xml:space="preserve"> value which is not accepted by the </w:t>
      </w:r>
      <w:r w:rsidRPr="005069FC">
        <w:t>material balance</w:t>
      </w:r>
      <w:r w:rsidRPr="008A5A23">
        <w:t xml:space="preserve"> test’.</w:t>
      </w:r>
    </w:p>
    <w:p w14:paraId="224BC72C" w14:textId="0A41DD93" w:rsidR="00D0257D" w:rsidRPr="008A5A23" w:rsidRDefault="00D0257D" w:rsidP="00BC5F78">
      <w:r w:rsidRPr="008A5A23">
        <w:rPr>
          <w:b/>
          <w:bCs/>
        </w:rPr>
        <w:lastRenderedPageBreak/>
        <w:t xml:space="preserve">Material </w:t>
      </w:r>
      <w:r w:rsidR="00AF5371">
        <w:rPr>
          <w:b/>
          <w:bCs/>
        </w:rPr>
        <w:t>b</w:t>
      </w:r>
      <w:r w:rsidRPr="008A5A23">
        <w:rPr>
          <w:b/>
          <w:bCs/>
        </w:rPr>
        <w:t xml:space="preserve">alance </w:t>
      </w:r>
      <w:r w:rsidR="00AF5371">
        <w:rPr>
          <w:b/>
          <w:bCs/>
        </w:rPr>
        <w:t>a</w:t>
      </w:r>
      <w:r w:rsidRPr="008A5A23">
        <w:rPr>
          <w:b/>
          <w:bCs/>
        </w:rPr>
        <w:t>rea</w:t>
      </w:r>
      <w:r w:rsidRPr="008A5A23">
        <w:t xml:space="preserve"> (MBA) </w:t>
      </w:r>
      <w:r w:rsidRPr="008A5A23">
        <w:rPr>
          <w:rFonts w:ascii="Cambria Math" w:hAnsi="Cambria Math" w:cs="Cambria Math"/>
        </w:rPr>
        <w:t xml:space="preserve">‐ </w:t>
      </w:r>
      <w:r w:rsidRPr="008A5A23">
        <w:t xml:space="preserve">Defined at Regulation 2 of NSR19 as ‘an area in a QNF in respect of which: </w:t>
      </w:r>
    </w:p>
    <w:p w14:paraId="5024AE96" w14:textId="77777777" w:rsidR="00D0257D" w:rsidRPr="008A5A23" w:rsidRDefault="00D0257D" w:rsidP="000E014B">
      <w:pPr>
        <w:pStyle w:val="NumberedPara"/>
        <w:numPr>
          <w:ilvl w:val="1"/>
          <w:numId w:val="9"/>
        </w:numPr>
      </w:pPr>
      <w:r w:rsidRPr="008A5A23">
        <w:t xml:space="preserve">the quantity of QNM in each transfer into or out of the </w:t>
      </w:r>
      <w:r w:rsidRPr="005069FC">
        <w:t>MBA</w:t>
      </w:r>
      <w:r w:rsidRPr="008A5A23">
        <w:t xml:space="preserve"> can be determined; and </w:t>
      </w:r>
    </w:p>
    <w:p w14:paraId="2A4A94E6" w14:textId="77777777" w:rsidR="00D0257D" w:rsidRPr="008A5A23" w:rsidRDefault="00D0257D" w:rsidP="000E014B">
      <w:pPr>
        <w:pStyle w:val="NumberedPara"/>
        <w:numPr>
          <w:ilvl w:val="1"/>
          <w:numId w:val="9"/>
        </w:numPr>
      </w:pPr>
      <w:r w:rsidRPr="008A5A23">
        <w:t xml:space="preserve">the physical inventory of QNM in the </w:t>
      </w:r>
      <w:r w:rsidRPr="005069FC">
        <w:t>MBA</w:t>
      </w:r>
      <w:r w:rsidRPr="008A5A23">
        <w:t xml:space="preserve"> can be determined when necessary, in accordance with specified procedures, in order that the quantity of QNM for safeguards purposes under NSR19 can be established.</w:t>
      </w:r>
    </w:p>
    <w:p w14:paraId="0A3EFE52" w14:textId="47D5A74E" w:rsidR="00D0257D" w:rsidRPr="008A5A23" w:rsidRDefault="00D0257D" w:rsidP="00AF5371">
      <w:pPr>
        <w:spacing w:before="240"/>
      </w:pPr>
      <w:r w:rsidRPr="008A5A23">
        <w:rPr>
          <w:b/>
          <w:bCs/>
        </w:rPr>
        <w:t>Material Balance Report</w:t>
      </w:r>
      <w:r w:rsidRPr="008A5A23">
        <w:t xml:space="preserve"> (MBR) </w:t>
      </w:r>
      <w:r w:rsidRPr="008A5A23">
        <w:rPr>
          <w:rFonts w:ascii="Cambria Math" w:hAnsi="Cambria Math" w:cs="Cambria Math"/>
        </w:rPr>
        <w:t xml:space="preserve">‐ </w:t>
      </w:r>
      <w:r w:rsidRPr="008A5A23">
        <w:t xml:space="preserve">A report of the QNM in an </w:t>
      </w:r>
      <w:r w:rsidRPr="005069FC">
        <w:t>MBA</w:t>
      </w:r>
      <w:r w:rsidRPr="008A5A23">
        <w:t xml:space="preserve">, </w:t>
      </w:r>
      <w:r w:rsidRPr="005069FC">
        <w:t>facility</w:t>
      </w:r>
      <w:r w:rsidRPr="008A5A23">
        <w:t xml:space="preserve">, installation or other location where safeguarded QNM is stored or used, which shows aggregated transactions for the material balance period </w:t>
      </w:r>
      <w:r w:rsidR="002F1DFD">
        <w:t>(for example,</w:t>
      </w:r>
      <w:r w:rsidRPr="008A5A23">
        <w:t xml:space="preserve"> year) in comparing the physical inventory with the </w:t>
      </w:r>
      <w:r w:rsidRPr="005069FC">
        <w:t>book inventory</w:t>
      </w:r>
      <w:r w:rsidRPr="008A5A23">
        <w:t xml:space="preserve"> and is one of the accounting reports required by the NSR19 (Regulation 15).</w:t>
      </w:r>
    </w:p>
    <w:p w14:paraId="2DAF3D32" w14:textId="0F868E22" w:rsidR="00D0257D" w:rsidRPr="008A5A23" w:rsidRDefault="00D0257D" w:rsidP="00BC5F78">
      <w:r w:rsidRPr="008A5A23">
        <w:rPr>
          <w:b/>
          <w:bCs/>
        </w:rPr>
        <w:t xml:space="preserve">Material </w:t>
      </w:r>
      <w:r w:rsidR="00AF5371">
        <w:rPr>
          <w:b/>
          <w:bCs/>
        </w:rPr>
        <w:t>u</w:t>
      </w:r>
      <w:r w:rsidRPr="008A5A23">
        <w:rPr>
          <w:b/>
          <w:bCs/>
        </w:rPr>
        <w:t xml:space="preserve">naccounted </w:t>
      </w:r>
      <w:r w:rsidR="00AF5371">
        <w:rPr>
          <w:b/>
          <w:bCs/>
        </w:rPr>
        <w:t>f</w:t>
      </w:r>
      <w:r w:rsidRPr="008A5A23">
        <w:rPr>
          <w:b/>
          <w:bCs/>
        </w:rPr>
        <w:t>or</w:t>
      </w:r>
      <w:r w:rsidRPr="008A5A23">
        <w:t xml:space="preserve"> (MUF) </w:t>
      </w:r>
      <w:r w:rsidRPr="008A5A23">
        <w:rPr>
          <w:rFonts w:ascii="Cambria Math" w:hAnsi="Cambria Math" w:cs="Cambria Math"/>
        </w:rPr>
        <w:t xml:space="preserve">‐ </w:t>
      </w:r>
      <w:r w:rsidRPr="008A5A23">
        <w:t>Alternative</w:t>
      </w:r>
      <w:r w:rsidRPr="008A5A23">
        <w:rPr>
          <w:rFonts w:ascii="Cambria Math" w:hAnsi="Cambria Math" w:cs="Cambria Math"/>
        </w:rPr>
        <w:t xml:space="preserve"> </w:t>
      </w:r>
      <w:r w:rsidRPr="008A5A23">
        <w:t xml:space="preserve">terminology for an </w:t>
      </w:r>
      <w:r w:rsidRPr="005069FC">
        <w:t>inventory difference (ID)</w:t>
      </w:r>
      <w:r w:rsidRPr="008A5A23">
        <w:t xml:space="preserve">. The term is defined at Regulation 2 of NSR19 as ‘the difference between the physical inventory for an </w:t>
      </w:r>
      <w:r w:rsidRPr="005069FC">
        <w:t>MBA</w:t>
      </w:r>
      <w:r w:rsidRPr="008A5A23">
        <w:t xml:space="preserve"> and the </w:t>
      </w:r>
      <w:r w:rsidRPr="005069FC">
        <w:t>book inventory</w:t>
      </w:r>
      <w:r w:rsidRPr="008A5A23">
        <w:t xml:space="preserve"> for that </w:t>
      </w:r>
      <w:r w:rsidRPr="005069FC">
        <w:t>MBA</w:t>
      </w:r>
      <w:r w:rsidRPr="008A5A23">
        <w:t>.’</w:t>
      </w:r>
    </w:p>
    <w:p w14:paraId="36CB83DA" w14:textId="54AFC392" w:rsidR="00D0257D" w:rsidRPr="008A5A23" w:rsidRDefault="00D0257D" w:rsidP="00BC5F78">
      <w:r w:rsidRPr="008A5A23">
        <w:rPr>
          <w:b/>
          <w:bCs/>
        </w:rPr>
        <w:t xml:space="preserve">Measurement </w:t>
      </w:r>
      <w:r w:rsidR="00E52E6C">
        <w:rPr>
          <w:b/>
          <w:bCs/>
        </w:rPr>
        <w:t>c</w:t>
      </w:r>
      <w:r w:rsidRPr="008A5A23">
        <w:rPr>
          <w:b/>
          <w:bCs/>
        </w:rPr>
        <w:t xml:space="preserve">ontrol </w:t>
      </w:r>
      <w:r w:rsidR="00E52E6C">
        <w:rPr>
          <w:b/>
          <w:bCs/>
        </w:rPr>
        <w:t>p</w:t>
      </w:r>
      <w:r w:rsidRPr="008A5A23">
        <w:rPr>
          <w:b/>
          <w:bCs/>
        </w:rPr>
        <w:t>rogramme</w:t>
      </w:r>
      <w:r w:rsidRPr="008A5A23">
        <w:t xml:space="preserve"> (MCP) </w:t>
      </w:r>
      <w:r w:rsidRPr="008A5A23">
        <w:rPr>
          <w:rFonts w:ascii="Cambria Math" w:hAnsi="Cambria Math" w:cs="Cambria Math"/>
        </w:rPr>
        <w:t xml:space="preserve">‐ </w:t>
      </w:r>
      <w:r w:rsidRPr="008A5A23">
        <w:t xml:space="preserve">A system to ensure the effectiveness of measurement and analytical systems and the quality of resulting data that is generated for </w:t>
      </w:r>
      <w:r w:rsidRPr="005069FC">
        <w:t>nuclear material accountancy</w:t>
      </w:r>
      <w:r w:rsidRPr="008A5A23">
        <w:t xml:space="preserve"> and safeguards purposes </w:t>
      </w:r>
      <w:r w:rsidR="002F1DFD">
        <w:t>(for example,</w:t>
      </w:r>
      <w:r w:rsidRPr="008A5A23">
        <w:t xml:space="preserve"> using </w:t>
      </w:r>
      <w:r w:rsidRPr="005069FC">
        <w:t>ITVs</w:t>
      </w:r>
      <w:r w:rsidRPr="008A5A23">
        <w:t xml:space="preserve"> to judge performance).</w:t>
      </w:r>
    </w:p>
    <w:p w14:paraId="388E101F" w14:textId="73C28B92" w:rsidR="00D0257D" w:rsidRPr="008A5A23" w:rsidRDefault="00D0257D" w:rsidP="00BC5F78">
      <w:r w:rsidRPr="008A5A23">
        <w:rPr>
          <w:b/>
          <w:bCs/>
        </w:rPr>
        <w:t xml:space="preserve">Near </w:t>
      </w:r>
      <w:r w:rsidR="00E52E6C">
        <w:rPr>
          <w:b/>
          <w:bCs/>
        </w:rPr>
        <w:t>r</w:t>
      </w:r>
      <w:r w:rsidRPr="008A5A23">
        <w:rPr>
          <w:b/>
          <w:bCs/>
        </w:rPr>
        <w:t xml:space="preserve">eal </w:t>
      </w:r>
      <w:r w:rsidR="00E52E6C">
        <w:rPr>
          <w:b/>
          <w:bCs/>
        </w:rPr>
        <w:t>t</w:t>
      </w:r>
      <w:r w:rsidRPr="008A5A23">
        <w:rPr>
          <w:b/>
          <w:bCs/>
        </w:rPr>
        <w:t xml:space="preserve">ime </w:t>
      </w:r>
      <w:r w:rsidR="00E52E6C">
        <w:rPr>
          <w:b/>
          <w:bCs/>
        </w:rPr>
        <w:t>m</w:t>
      </w:r>
      <w:r w:rsidRPr="008A5A23">
        <w:rPr>
          <w:b/>
          <w:bCs/>
        </w:rPr>
        <w:t xml:space="preserve">aterial </w:t>
      </w:r>
      <w:r w:rsidR="00E52E6C">
        <w:rPr>
          <w:b/>
          <w:bCs/>
        </w:rPr>
        <w:t>a</w:t>
      </w:r>
      <w:r w:rsidRPr="008A5A23">
        <w:rPr>
          <w:b/>
          <w:bCs/>
        </w:rPr>
        <w:t>ccountancy</w:t>
      </w:r>
      <w:r w:rsidRPr="008A5A23">
        <w:t xml:space="preserve"> (NRTMA) </w:t>
      </w:r>
      <w:r w:rsidRPr="008A5A23">
        <w:rPr>
          <w:rFonts w:ascii="Cambria Math" w:hAnsi="Cambria Math" w:cs="Cambria Math"/>
        </w:rPr>
        <w:t xml:space="preserve">‐ </w:t>
      </w:r>
      <w:r w:rsidRPr="008A5A23">
        <w:t xml:space="preserve">A form of </w:t>
      </w:r>
      <w:r w:rsidRPr="005069FC">
        <w:t>nuclear material accountancy</w:t>
      </w:r>
      <w:r w:rsidRPr="008A5A23">
        <w:t xml:space="preserve"> for bulk handling </w:t>
      </w:r>
      <w:r w:rsidRPr="005069FC">
        <w:t>facilities</w:t>
      </w:r>
      <w:r w:rsidRPr="008A5A23">
        <w:t xml:space="preserve"> in which verification of QNM flow is supplemented by physical inventories at frequent intervals, e.g., weekly or monthly, using in</w:t>
      </w:r>
      <w:r w:rsidRPr="008A5A23">
        <w:rPr>
          <w:rFonts w:ascii="Cambria Math" w:hAnsi="Cambria Math" w:cs="Cambria Math"/>
        </w:rPr>
        <w:t>‐</w:t>
      </w:r>
      <w:r w:rsidRPr="008A5A23">
        <w:t xml:space="preserve">process instrumentation (generally </w:t>
      </w:r>
      <w:r w:rsidRPr="005069FC">
        <w:t>operator</w:t>
      </w:r>
      <w:r w:rsidRPr="008A5A23">
        <w:t xml:space="preserve"> equipment) that does not interfere with process operations.</w:t>
      </w:r>
    </w:p>
    <w:p w14:paraId="3D0D4B81" w14:textId="626999BD" w:rsidR="00D0257D" w:rsidRPr="008A5A23" w:rsidRDefault="00D0257D" w:rsidP="00BC5F78">
      <w:r w:rsidRPr="008A5A23">
        <w:rPr>
          <w:b/>
          <w:bCs/>
        </w:rPr>
        <w:t xml:space="preserve">New </w:t>
      </w:r>
      <w:r w:rsidR="00E52E6C">
        <w:rPr>
          <w:b/>
          <w:bCs/>
        </w:rPr>
        <w:t>m</w:t>
      </w:r>
      <w:r w:rsidRPr="008A5A23">
        <w:rPr>
          <w:b/>
          <w:bCs/>
        </w:rPr>
        <w:t>easurement</w:t>
      </w:r>
      <w:r w:rsidRPr="008A5A23">
        <w:t xml:space="preserve"> (NM) </w:t>
      </w:r>
      <w:r w:rsidRPr="008A5A23">
        <w:rPr>
          <w:rFonts w:ascii="Cambria Math" w:hAnsi="Cambria Math" w:cs="Cambria Math"/>
        </w:rPr>
        <w:t xml:space="preserve">‐ </w:t>
      </w:r>
      <w:r w:rsidRPr="008A5A23">
        <w:t>NSR19 reporting code – see Schedule 1</w:t>
      </w:r>
      <w:r w:rsidR="00E52E6C">
        <w:t>,</w:t>
      </w:r>
      <w:r w:rsidRPr="008A5A23">
        <w:t xml:space="preserve"> Part 2 and Part 3 of NSR19.</w:t>
      </w:r>
    </w:p>
    <w:p w14:paraId="42167053" w14:textId="52B9559E" w:rsidR="00D0257D" w:rsidRPr="008A5A23" w:rsidRDefault="00D0257D" w:rsidP="00BC5F78">
      <w:r w:rsidRPr="008A5A23">
        <w:rPr>
          <w:b/>
          <w:bCs/>
        </w:rPr>
        <w:t>Non</w:t>
      </w:r>
      <w:r w:rsidRPr="008A5A23">
        <w:rPr>
          <w:rFonts w:ascii="Cambria Math" w:hAnsi="Cambria Math" w:cs="Cambria Math"/>
          <w:b/>
          <w:bCs/>
        </w:rPr>
        <w:t>‐</w:t>
      </w:r>
      <w:r w:rsidR="00E52E6C">
        <w:rPr>
          <w:b/>
          <w:bCs/>
        </w:rPr>
        <w:t>d</w:t>
      </w:r>
      <w:r w:rsidRPr="008A5A23">
        <w:rPr>
          <w:b/>
          <w:bCs/>
        </w:rPr>
        <w:t xml:space="preserve">estructive </w:t>
      </w:r>
      <w:r w:rsidR="00E52E6C">
        <w:rPr>
          <w:b/>
          <w:bCs/>
        </w:rPr>
        <w:t>a</w:t>
      </w:r>
      <w:r w:rsidRPr="008A5A23">
        <w:rPr>
          <w:b/>
          <w:bCs/>
        </w:rPr>
        <w:t>ssay</w:t>
      </w:r>
      <w:r w:rsidRPr="008A5A23">
        <w:t xml:space="preserve"> (NDA) </w:t>
      </w:r>
      <w:r w:rsidRPr="008A5A23">
        <w:rPr>
          <w:rFonts w:ascii="Cambria Math" w:hAnsi="Cambria Math" w:cs="Cambria Math"/>
        </w:rPr>
        <w:t xml:space="preserve">‐ </w:t>
      </w:r>
      <w:r w:rsidRPr="008A5A23">
        <w:t xml:space="preserve">The measurement of the QNM content of an </w:t>
      </w:r>
      <w:r w:rsidRPr="005069FC">
        <w:t>item</w:t>
      </w:r>
      <w:r w:rsidRPr="008A5A23">
        <w:t xml:space="preserve"> without producing significant physical or chemical changes in the </w:t>
      </w:r>
      <w:r w:rsidRPr="005069FC">
        <w:t>item</w:t>
      </w:r>
      <w:r w:rsidRPr="008A5A23">
        <w:t xml:space="preserve">. </w:t>
      </w:r>
      <w:r w:rsidR="00E52E6C">
        <w:t>NDA</w:t>
      </w:r>
      <w:r w:rsidRPr="008A5A23">
        <w:t xml:space="preserve"> usually involves measurement of the radioactivity of the </w:t>
      </w:r>
      <w:r w:rsidRPr="005069FC">
        <w:t>item</w:t>
      </w:r>
      <w:r w:rsidRPr="008A5A23">
        <w:t xml:space="preserve"> for comparison with a calibration based on similar </w:t>
      </w:r>
      <w:r w:rsidRPr="005069FC">
        <w:t>items</w:t>
      </w:r>
      <w:r w:rsidRPr="008A5A23">
        <w:t xml:space="preserve"> whose QNM contents are very accurately known.</w:t>
      </w:r>
    </w:p>
    <w:p w14:paraId="71DFFF89" w14:textId="1EC0F9F5" w:rsidR="00D0257D" w:rsidRPr="008A5A23" w:rsidRDefault="00D0257D" w:rsidP="00BC5F78">
      <w:r w:rsidRPr="008A5A23">
        <w:rPr>
          <w:b/>
          <w:bCs/>
        </w:rPr>
        <w:t>Non</w:t>
      </w:r>
      <w:r w:rsidRPr="008A5A23">
        <w:rPr>
          <w:rFonts w:ascii="Cambria Math" w:hAnsi="Cambria Math" w:cs="Cambria Math"/>
          <w:b/>
          <w:bCs/>
        </w:rPr>
        <w:t>‐</w:t>
      </w:r>
      <w:r w:rsidR="000E014B">
        <w:rPr>
          <w:b/>
          <w:bCs/>
        </w:rPr>
        <w:t>s</w:t>
      </w:r>
      <w:r w:rsidRPr="008A5A23">
        <w:rPr>
          <w:b/>
          <w:bCs/>
        </w:rPr>
        <w:t xml:space="preserve">afeguarded </w:t>
      </w:r>
      <w:r w:rsidR="000E014B">
        <w:rPr>
          <w:b/>
          <w:bCs/>
        </w:rPr>
        <w:t>n</w:t>
      </w:r>
      <w:r w:rsidRPr="008A5A23">
        <w:rPr>
          <w:b/>
          <w:bCs/>
        </w:rPr>
        <w:t xml:space="preserve">uclear </w:t>
      </w:r>
      <w:r w:rsidR="000E014B">
        <w:rPr>
          <w:b/>
          <w:bCs/>
        </w:rPr>
        <w:t>m</w:t>
      </w:r>
      <w:r w:rsidRPr="008A5A23">
        <w:rPr>
          <w:b/>
          <w:bCs/>
        </w:rPr>
        <w:t>aterial</w:t>
      </w:r>
      <w:r w:rsidRPr="008A5A23">
        <w:t xml:space="preserve"> </w:t>
      </w:r>
      <w:r w:rsidRPr="008A5A23">
        <w:rPr>
          <w:rFonts w:ascii="Cambria Math" w:hAnsi="Cambria Math" w:cs="Cambria Math"/>
        </w:rPr>
        <w:t xml:space="preserve">‐ </w:t>
      </w:r>
      <w:r w:rsidRPr="008A5A23">
        <w:t xml:space="preserve">QNM that is excluded from the scope of NSR19 for reasons of national security and/or defence purposes. </w:t>
      </w:r>
      <w:r w:rsidR="000E014B">
        <w:br/>
      </w:r>
      <w:r w:rsidRPr="008A5A23">
        <w:t xml:space="preserve">Accountancy requirements for such </w:t>
      </w:r>
      <w:r w:rsidRPr="005069FC">
        <w:t>non</w:t>
      </w:r>
      <w:r w:rsidRPr="005069FC">
        <w:rPr>
          <w:rFonts w:ascii="Cambria Math" w:hAnsi="Cambria Math" w:cs="Cambria Math"/>
        </w:rPr>
        <w:t>‐</w:t>
      </w:r>
      <w:r w:rsidRPr="005069FC">
        <w:t>safeguarded nuclear material</w:t>
      </w:r>
      <w:r w:rsidRPr="008A5A23">
        <w:t xml:space="preserve"> are specified by the </w:t>
      </w:r>
      <w:r w:rsidRPr="005069FC">
        <w:t>Ministry of Defence (MoD)</w:t>
      </w:r>
      <w:r w:rsidRPr="008A5A23">
        <w:t>.</w:t>
      </w:r>
    </w:p>
    <w:p w14:paraId="395B0D60" w14:textId="3BA6643A" w:rsidR="00D0257D" w:rsidRPr="008A5A23" w:rsidRDefault="00D0257D" w:rsidP="00BC5F78">
      <w:r w:rsidRPr="008A5A23">
        <w:rPr>
          <w:b/>
          <w:bCs/>
        </w:rPr>
        <w:t xml:space="preserve">Nuclear </w:t>
      </w:r>
      <w:r w:rsidR="000E014B">
        <w:rPr>
          <w:b/>
          <w:bCs/>
        </w:rPr>
        <w:t>m</w:t>
      </w:r>
      <w:r w:rsidRPr="008A5A23">
        <w:rPr>
          <w:b/>
          <w:bCs/>
        </w:rPr>
        <w:t xml:space="preserve">aterial </w:t>
      </w:r>
      <w:r w:rsidR="000E014B">
        <w:rPr>
          <w:b/>
          <w:bCs/>
        </w:rPr>
        <w:t>a</w:t>
      </w:r>
      <w:r w:rsidRPr="008A5A23">
        <w:rPr>
          <w:b/>
          <w:bCs/>
        </w:rPr>
        <w:t>ccount</w:t>
      </w:r>
      <w:r w:rsidRPr="008A5A23">
        <w:t xml:space="preserve"> – A group of debit or credit entries brought together under a specific heading to indicate an accounting condition (</w:t>
      </w:r>
      <w:r w:rsidRPr="005069FC">
        <w:t>MBA</w:t>
      </w:r>
      <w:r w:rsidRPr="008A5A23">
        <w:t xml:space="preserve">, Accounting Area, Customer, material </w:t>
      </w:r>
      <w:r w:rsidR="00D5558B">
        <w:t>category</w:t>
      </w:r>
      <w:r w:rsidRPr="008A5A23">
        <w:t>).</w:t>
      </w:r>
    </w:p>
    <w:p w14:paraId="751CF736" w14:textId="6A3F18D8" w:rsidR="00D0257D" w:rsidRPr="008A5A23" w:rsidRDefault="00D0257D" w:rsidP="00BC5F78">
      <w:r w:rsidRPr="008A5A23">
        <w:rPr>
          <w:b/>
          <w:bCs/>
        </w:rPr>
        <w:lastRenderedPageBreak/>
        <w:t xml:space="preserve">Nuclear </w:t>
      </w:r>
      <w:r w:rsidR="00E52E6C">
        <w:rPr>
          <w:b/>
          <w:bCs/>
        </w:rPr>
        <w:t>m</w:t>
      </w:r>
      <w:r w:rsidRPr="008A5A23">
        <w:rPr>
          <w:b/>
          <w:bCs/>
        </w:rPr>
        <w:t xml:space="preserve">aterial </w:t>
      </w:r>
      <w:r w:rsidR="00E52E6C">
        <w:rPr>
          <w:b/>
          <w:bCs/>
        </w:rPr>
        <w:t>a</w:t>
      </w:r>
      <w:r w:rsidRPr="008A5A23">
        <w:rPr>
          <w:b/>
          <w:bCs/>
        </w:rPr>
        <w:t>ccountancy</w:t>
      </w:r>
      <w:r w:rsidRPr="008A5A23">
        <w:t xml:space="preserve"> (NMA) </w:t>
      </w:r>
      <w:r w:rsidRPr="008A5A23">
        <w:rPr>
          <w:rFonts w:ascii="Cambria Math" w:hAnsi="Cambria Math" w:cs="Cambria Math"/>
        </w:rPr>
        <w:t xml:space="preserve">‐ </w:t>
      </w:r>
      <w:r w:rsidRPr="008A5A23">
        <w:t xml:space="preserve">A system to register QNM quantities and locations, track </w:t>
      </w:r>
      <w:r w:rsidRPr="005069FC">
        <w:t>items</w:t>
      </w:r>
      <w:r w:rsidRPr="008A5A23">
        <w:t xml:space="preserve"> and quantities through transfers and processes, record measurement data, and provide information for reporting and analysis. The term ‘</w:t>
      </w:r>
      <w:r w:rsidRPr="005069FC">
        <w:t>Nuclear Material Accountancy</w:t>
      </w:r>
      <w:r w:rsidRPr="008A5A23">
        <w:t xml:space="preserve"> and Control’ (NMAC) is defined in international good practice such as Section 2.10 of Recommendation 2009/120/Euratom as ‘all activities in a nuclear installation concerning the accountancy and control of nuclear material, including the determination and processing of data and the reporting to the Commission</w:t>
      </w:r>
      <w:r w:rsidR="00E52E6C">
        <w:t xml:space="preserve">’ </w:t>
      </w:r>
      <w:sdt>
        <w:sdtPr>
          <w:id w:val="1831714130"/>
          <w:citation/>
        </w:sdtPr>
        <w:sdtEndPr/>
        <w:sdtContent>
          <w:r w:rsidR="00E52E6C">
            <w:fldChar w:fldCharType="begin"/>
          </w:r>
          <w:r w:rsidR="00E52E6C">
            <w:instrText xml:space="preserve"> CITATION EU09 \l 2057 </w:instrText>
          </w:r>
          <w:r w:rsidR="00E52E6C">
            <w:fldChar w:fldCharType="separate"/>
          </w:r>
          <w:r w:rsidR="00E52E6C" w:rsidRPr="00E52E6C">
            <w:rPr>
              <w:noProof/>
            </w:rPr>
            <w:t>[36]</w:t>
          </w:r>
          <w:r w:rsidR="00E52E6C">
            <w:fldChar w:fldCharType="end"/>
          </w:r>
        </w:sdtContent>
      </w:sdt>
      <w:r w:rsidR="00E52E6C">
        <w:t>.</w:t>
      </w:r>
    </w:p>
    <w:p w14:paraId="7344BC90" w14:textId="2D416406" w:rsidR="00D0257D" w:rsidRPr="008A5A23" w:rsidRDefault="00D0257D" w:rsidP="00BC5F78">
      <w:r w:rsidRPr="008A5A23">
        <w:rPr>
          <w:b/>
          <w:bCs/>
        </w:rPr>
        <w:t xml:space="preserve">Nuclear </w:t>
      </w:r>
      <w:r w:rsidR="00E52E6C">
        <w:rPr>
          <w:b/>
          <w:bCs/>
        </w:rPr>
        <w:t>m</w:t>
      </w:r>
      <w:r w:rsidRPr="008A5A23">
        <w:rPr>
          <w:b/>
          <w:bCs/>
        </w:rPr>
        <w:t xml:space="preserve">aterial </w:t>
      </w:r>
      <w:r w:rsidR="00E52E6C">
        <w:rPr>
          <w:b/>
          <w:bCs/>
        </w:rPr>
        <w:t>a</w:t>
      </w:r>
      <w:r w:rsidRPr="008A5A23">
        <w:rPr>
          <w:b/>
          <w:bCs/>
        </w:rPr>
        <w:t xml:space="preserve">ccountancy </w:t>
      </w:r>
      <w:r w:rsidR="00E52E6C">
        <w:rPr>
          <w:b/>
          <w:bCs/>
        </w:rPr>
        <w:t>c</w:t>
      </w:r>
      <w:r w:rsidRPr="008A5A23">
        <w:rPr>
          <w:b/>
          <w:bCs/>
        </w:rPr>
        <w:t xml:space="preserve">ontrol and </w:t>
      </w:r>
      <w:r w:rsidR="00E52E6C">
        <w:rPr>
          <w:b/>
          <w:bCs/>
        </w:rPr>
        <w:t>s</w:t>
      </w:r>
      <w:r w:rsidRPr="008A5A23">
        <w:rPr>
          <w:b/>
          <w:bCs/>
        </w:rPr>
        <w:t>afeguards</w:t>
      </w:r>
      <w:r w:rsidRPr="008A5A23">
        <w:t xml:space="preserve"> (NMACS) </w:t>
      </w:r>
      <w:r w:rsidR="00E52E6C" w:rsidRPr="00E52E6C">
        <w:rPr>
          <w:b/>
          <w:bCs/>
        </w:rPr>
        <w:t>s</w:t>
      </w:r>
      <w:r w:rsidRPr="00E52E6C">
        <w:rPr>
          <w:b/>
          <w:bCs/>
        </w:rPr>
        <w:t>ystems</w:t>
      </w:r>
      <w:r w:rsidRPr="008A5A23">
        <w:t xml:space="preserve"> </w:t>
      </w:r>
      <w:r w:rsidRPr="008A5A23">
        <w:rPr>
          <w:rFonts w:ascii="Cambria Math" w:hAnsi="Cambria Math" w:cs="Cambria Math"/>
        </w:rPr>
        <w:t>‐</w:t>
      </w:r>
      <w:r w:rsidR="000E014B">
        <w:rPr>
          <w:rFonts w:ascii="Cambria Math" w:hAnsi="Cambria Math" w:cs="Cambria Math"/>
        </w:rPr>
        <w:t xml:space="preserve"> </w:t>
      </w:r>
      <w:r w:rsidR="000E014B">
        <w:rPr>
          <w:rFonts w:ascii="Cambria Math" w:hAnsi="Cambria Math" w:cs="Cambria Math"/>
        </w:rPr>
        <w:br/>
      </w:r>
      <w:r w:rsidRPr="008A5A23">
        <w:t xml:space="preserve">The totality of </w:t>
      </w:r>
      <w:r w:rsidRPr="005069FC">
        <w:t>operator</w:t>
      </w:r>
      <w:r w:rsidRPr="008A5A23">
        <w:t xml:space="preserve"> measures for </w:t>
      </w:r>
      <w:r w:rsidRPr="005069FC">
        <w:t>nuclear material accountancy</w:t>
      </w:r>
      <w:r w:rsidRPr="008A5A23">
        <w:t xml:space="preserve"> and control to enable the implementation of </w:t>
      </w:r>
      <w:r w:rsidRPr="005069FC">
        <w:t>nuclear safeguards</w:t>
      </w:r>
      <w:r w:rsidRPr="008A5A23">
        <w:t>.</w:t>
      </w:r>
    </w:p>
    <w:p w14:paraId="2F02DA86" w14:textId="183B69F0" w:rsidR="00D0257D" w:rsidRPr="008A5A23" w:rsidRDefault="00D0257D" w:rsidP="00BC5F78">
      <w:r w:rsidRPr="008A5A23">
        <w:rPr>
          <w:b/>
          <w:bCs/>
        </w:rPr>
        <w:t xml:space="preserve">Nuclear </w:t>
      </w:r>
      <w:r w:rsidR="000E014B">
        <w:rPr>
          <w:b/>
          <w:bCs/>
        </w:rPr>
        <w:t>m</w:t>
      </w:r>
      <w:r w:rsidRPr="008A5A23">
        <w:rPr>
          <w:b/>
          <w:bCs/>
        </w:rPr>
        <w:t xml:space="preserve">aterial </w:t>
      </w:r>
      <w:r w:rsidR="000E014B">
        <w:rPr>
          <w:b/>
          <w:bCs/>
        </w:rPr>
        <w:t>c</w:t>
      </w:r>
      <w:r w:rsidRPr="008A5A23">
        <w:rPr>
          <w:b/>
          <w:bCs/>
        </w:rPr>
        <w:t xml:space="preserve">ontrol </w:t>
      </w:r>
      <w:r w:rsidR="000E014B">
        <w:rPr>
          <w:b/>
          <w:bCs/>
        </w:rPr>
        <w:t>a</w:t>
      </w:r>
      <w:r w:rsidRPr="008A5A23">
        <w:rPr>
          <w:b/>
          <w:bCs/>
        </w:rPr>
        <w:t>ccount</w:t>
      </w:r>
      <w:r w:rsidRPr="008A5A23">
        <w:t xml:space="preserve"> – An account which controls several other accounts. It contains the totals of debits and credits of several accounts to show at any time the QNM balance of the aggregate of these accounts </w:t>
      </w:r>
      <w:r w:rsidR="002F1DFD">
        <w:t>(for example,</w:t>
      </w:r>
      <w:r w:rsidRPr="008A5A23">
        <w:t xml:space="preserve"> site account).</w:t>
      </w:r>
    </w:p>
    <w:p w14:paraId="1B86040C" w14:textId="386EA072" w:rsidR="00D0257D" w:rsidRPr="008A5A23" w:rsidRDefault="00D0257D" w:rsidP="00BC5F78">
      <w:r w:rsidRPr="008A5A23">
        <w:rPr>
          <w:b/>
          <w:bCs/>
        </w:rPr>
        <w:t xml:space="preserve">Nuclear </w:t>
      </w:r>
      <w:r w:rsidR="000E014B">
        <w:rPr>
          <w:b/>
          <w:bCs/>
        </w:rPr>
        <w:t>s</w:t>
      </w:r>
      <w:r w:rsidRPr="008A5A23">
        <w:rPr>
          <w:b/>
          <w:bCs/>
        </w:rPr>
        <w:t>afeguards</w:t>
      </w:r>
      <w:r w:rsidRPr="008A5A23">
        <w:t xml:space="preserve"> </w:t>
      </w:r>
      <w:r w:rsidRPr="008A5A23">
        <w:rPr>
          <w:rFonts w:ascii="Cambria Math" w:hAnsi="Cambria Math" w:cs="Cambria Math"/>
        </w:rPr>
        <w:t xml:space="preserve">‐ </w:t>
      </w:r>
      <w:r w:rsidRPr="008A5A23">
        <w:t>Measures to verify that civil QNM is not being diverted to nuclear weapons or other nuclear explosive devices, that civil QNFs are being operated as declared and that there is no undeclared QNM or QNFs in a State.</w:t>
      </w:r>
    </w:p>
    <w:p w14:paraId="7F561121" w14:textId="227B4655" w:rsidR="00D0257D" w:rsidRPr="008A5A23" w:rsidRDefault="00D0257D" w:rsidP="00BC5F78">
      <w:r w:rsidRPr="008A5A23">
        <w:rPr>
          <w:b/>
          <w:bCs/>
        </w:rPr>
        <w:t xml:space="preserve">Obligation </w:t>
      </w:r>
      <w:r w:rsidR="000E014B">
        <w:rPr>
          <w:b/>
          <w:bCs/>
        </w:rPr>
        <w:t>c</w:t>
      </w:r>
      <w:r w:rsidRPr="008A5A23">
        <w:rPr>
          <w:b/>
          <w:bCs/>
        </w:rPr>
        <w:t>odes</w:t>
      </w:r>
      <w:r w:rsidRPr="008A5A23">
        <w:t xml:space="preserve"> </w:t>
      </w:r>
      <w:r w:rsidRPr="008A5A23">
        <w:rPr>
          <w:rFonts w:ascii="Cambria Math" w:hAnsi="Cambria Math" w:cs="Cambria Math"/>
        </w:rPr>
        <w:t>‐</w:t>
      </w:r>
      <w:r w:rsidRPr="008A5A23">
        <w:t xml:space="preserve"> QNM obligations are commitments on QNM use under nuclear supply or co-operation agreements (NCAs), the current relevant agreements are listed in this document. Reporting on such obligations is a requirement of NSR19 (but is not a feature of </w:t>
      </w:r>
      <w:r w:rsidRPr="005069FC">
        <w:t>IAEA</w:t>
      </w:r>
      <w:r w:rsidRPr="008A5A23">
        <w:t xml:space="preserve"> Safeguards implementation) and a responsibility of the </w:t>
      </w:r>
      <w:r w:rsidRPr="005069FC">
        <w:t>operator</w:t>
      </w:r>
      <w:r w:rsidRPr="008A5A23">
        <w:t xml:space="preserve">. Obligations on peaceful end use (as agreed with supplier states and administered by DESNZ) are to be identified and accounted for using </w:t>
      </w:r>
      <w:r w:rsidRPr="005069FC">
        <w:t>obligation code</w:t>
      </w:r>
      <w:r w:rsidRPr="008A5A23">
        <w:t xml:space="preserve"> (or ‘flags’) assigned by us as an additional </w:t>
      </w:r>
      <w:r w:rsidRPr="005069FC">
        <w:t>nuclear material accountancy</w:t>
      </w:r>
      <w:r w:rsidRPr="008A5A23">
        <w:t xml:space="preserve"> characteristic for the QNM concerned.</w:t>
      </w:r>
    </w:p>
    <w:p w14:paraId="43490520" w14:textId="77777777" w:rsidR="002F1DFD" w:rsidRDefault="002F1DFD" w:rsidP="00BC5F78">
      <w:pPr>
        <w:sectPr w:rsidR="002F1DFD" w:rsidSect="00D0257D">
          <w:pgSz w:w="11906" w:h="16838"/>
          <w:pgMar w:top="1440" w:right="1440" w:bottom="1440" w:left="1440" w:header="708" w:footer="708" w:gutter="0"/>
          <w:cols w:space="708"/>
          <w:docGrid w:linePitch="360"/>
        </w:sectPr>
      </w:pPr>
    </w:p>
    <w:p w14:paraId="23DC17DA" w14:textId="77777777" w:rsidR="00D0257D" w:rsidRPr="008A5A23" w:rsidRDefault="00D0257D" w:rsidP="00BC5F78">
      <w:r w:rsidRPr="005069FC">
        <w:lastRenderedPageBreak/>
        <w:t>Obligation codes</w:t>
      </w:r>
      <w:r w:rsidRPr="008A5A23">
        <w:t xml:space="preserve"> fall into three main groups:</w:t>
      </w:r>
    </w:p>
    <w:tbl>
      <w:tblPr>
        <w:tblStyle w:val="ONRTable1"/>
        <w:tblW w:w="5000" w:type="pct"/>
        <w:tblInd w:w="5" w:type="dxa"/>
        <w:tblLook w:val="04A0" w:firstRow="1" w:lastRow="0" w:firstColumn="1" w:lastColumn="0" w:noHBand="0" w:noVBand="1"/>
      </w:tblPr>
      <w:tblGrid>
        <w:gridCol w:w="1569"/>
        <w:gridCol w:w="7457"/>
      </w:tblGrid>
      <w:tr w:rsidR="00BC5F78" w:rsidRPr="00BC5F78" w14:paraId="2E4AD594" w14:textId="77777777" w:rsidTr="00BC5F78">
        <w:trPr>
          <w:cnfStyle w:val="100000000000" w:firstRow="1" w:lastRow="0" w:firstColumn="0" w:lastColumn="0" w:oddVBand="0" w:evenVBand="0" w:oddHBand="0" w:evenHBand="0" w:firstRowFirstColumn="0" w:firstRowLastColumn="0" w:lastRowFirstColumn="0" w:lastRowLastColumn="0"/>
        </w:trPr>
        <w:tc>
          <w:tcPr>
            <w:tcW w:w="869" w:type="pct"/>
          </w:tcPr>
          <w:p w14:paraId="4D8BB939" w14:textId="77777777" w:rsidR="00D0257D" w:rsidRPr="00BC5F78" w:rsidRDefault="00D0257D" w:rsidP="006F586C">
            <w:pPr>
              <w:pStyle w:val="Default"/>
              <w:spacing w:before="60" w:after="60"/>
              <w:jc w:val="center"/>
              <w:rPr>
                <w:bCs/>
                <w:color w:val="auto"/>
              </w:rPr>
            </w:pPr>
            <w:r w:rsidRPr="00BC5F78">
              <w:rPr>
                <w:bCs/>
                <w:color w:val="auto"/>
              </w:rPr>
              <w:t>Code</w:t>
            </w:r>
          </w:p>
        </w:tc>
        <w:tc>
          <w:tcPr>
            <w:tcW w:w="4131" w:type="pct"/>
          </w:tcPr>
          <w:p w14:paraId="044D8DF0" w14:textId="77777777" w:rsidR="00D0257D" w:rsidRPr="00BC5F78" w:rsidRDefault="00D0257D" w:rsidP="006F586C">
            <w:pPr>
              <w:pStyle w:val="Default"/>
              <w:spacing w:before="60" w:after="60"/>
              <w:jc w:val="center"/>
              <w:rPr>
                <w:bCs/>
                <w:color w:val="auto"/>
              </w:rPr>
            </w:pPr>
            <w:r w:rsidRPr="00BC5F78">
              <w:rPr>
                <w:bCs/>
                <w:color w:val="auto"/>
              </w:rPr>
              <w:t>Obligations</w:t>
            </w:r>
          </w:p>
        </w:tc>
      </w:tr>
      <w:tr w:rsidR="00BC5F78" w:rsidRPr="008A5A23" w14:paraId="709397CC" w14:textId="77777777" w:rsidTr="00BC5F78">
        <w:tc>
          <w:tcPr>
            <w:tcW w:w="5000" w:type="pct"/>
            <w:gridSpan w:val="2"/>
          </w:tcPr>
          <w:p w14:paraId="2AD60BE8" w14:textId="5A926EE4" w:rsidR="00BC5F78" w:rsidRPr="008A5A23" w:rsidRDefault="00BC5F78" w:rsidP="006F586C">
            <w:pPr>
              <w:pStyle w:val="Default"/>
              <w:spacing w:before="60" w:after="60"/>
              <w:rPr>
                <w:b/>
                <w:bCs/>
                <w:sz w:val="22"/>
                <w:szCs w:val="22"/>
              </w:rPr>
            </w:pPr>
            <w:r w:rsidRPr="008A5A23">
              <w:rPr>
                <w:b/>
                <w:bCs/>
                <w:sz w:val="22"/>
                <w:szCs w:val="22"/>
              </w:rPr>
              <w:t xml:space="preserve">Nuclear </w:t>
            </w:r>
            <w:r w:rsidR="00EF5C50">
              <w:rPr>
                <w:b/>
                <w:bCs/>
                <w:sz w:val="22"/>
                <w:szCs w:val="22"/>
              </w:rPr>
              <w:t>c</w:t>
            </w:r>
            <w:r w:rsidRPr="008A5A23">
              <w:rPr>
                <w:b/>
                <w:bCs/>
                <w:sz w:val="22"/>
                <w:szCs w:val="22"/>
              </w:rPr>
              <w:t xml:space="preserve">ooperation </w:t>
            </w:r>
            <w:r w:rsidR="00EF5C50">
              <w:rPr>
                <w:b/>
                <w:bCs/>
                <w:sz w:val="22"/>
                <w:szCs w:val="22"/>
              </w:rPr>
              <w:t>a</w:t>
            </w:r>
            <w:r w:rsidRPr="008A5A23">
              <w:rPr>
                <w:b/>
                <w:bCs/>
                <w:sz w:val="22"/>
                <w:szCs w:val="22"/>
              </w:rPr>
              <w:t>greements (NCA</w:t>
            </w:r>
            <w:r w:rsidR="00EF5C50">
              <w:rPr>
                <w:b/>
                <w:bCs/>
                <w:sz w:val="22"/>
                <w:szCs w:val="22"/>
              </w:rPr>
              <w:t>s</w:t>
            </w:r>
            <w:r w:rsidRPr="008A5A23">
              <w:rPr>
                <w:b/>
                <w:bCs/>
                <w:sz w:val="22"/>
                <w:szCs w:val="22"/>
              </w:rPr>
              <w:t>)</w:t>
            </w:r>
            <w:r w:rsidR="00EF5C50">
              <w:rPr>
                <w:b/>
                <w:bCs/>
                <w:sz w:val="22"/>
                <w:szCs w:val="22"/>
              </w:rPr>
              <w:t>:</w:t>
            </w:r>
          </w:p>
        </w:tc>
      </w:tr>
      <w:tr w:rsidR="00D0257D" w:rsidRPr="008A5A23" w14:paraId="663526AE" w14:textId="77777777" w:rsidTr="00BC5F78">
        <w:tc>
          <w:tcPr>
            <w:tcW w:w="869" w:type="pct"/>
          </w:tcPr>
          <w:p w14:paraId="6933691D" w14:textId="77777777" w:rsidR="00D0257D" w:rsidRPr="008A5A23" w:rsidRDefault="00D0257D" w:rsidP="006F586C">
            <w:pPr>
              <w:pStyle w:val="Default"/>
              <w:spacing w:before="60" w:after="60"/>
              <w:jc w:val="center"/>
              <w:rPr>
                <w:b/>
                <w:sz w:val="22"/>
                <w:szCs w:val="22"/>
              </w:rPr>
            </w:pPr>
            <w:r w:rsidRPr="008A5A23">
              <w:rPr>
                <w:b/>
                <w:sz w:val="22"/>
                <w:szCs w:val="22"/>
              </w:rPr>
              <w:t>A</w:t>
            </w:r>
          </w:p>
        </w:tc>
        <w:tc>
          <w:tcPr>
            <w:tcW w:w="4131" w:type="pct"/>
          </w:tcPr>
          <w:p w14:paraId="74546F0C" w14:textId="77777777" w:rsidR="00D0257D" w:rsidRPr="008A5A23" w:rsidRDefault="00D0257D" w:rsidP="006F586C">
            <w:pPr>
              <w:pStyle w:val="Default"/>
              <w:spacing w:before="60" w:after="60"/>
              <w:rPr>
                <w:sz w:val="22"/>
                <w:szCs w:val="22"/>
              </w:rPr>
            </w:pPr>
            <w:r w:rsidRPr="008A5A23">
              <w:rPr>
                <w:sz w:val="22"/>
                <w:szCs w:val="22"/>
              </w:rPr>
              <w:t>All QNM subject to the UK-US NCA</w:t>
            </w:r>
          </w:p>
        </w:tc>
      </w:tr>
      <w:tr w:rsidR="00D0257D" w:rsidRPr="008A5A23" w14:paraId="2F6DF075" w14:textId="77777777" w:rsidTr="00BC5F78">
        <w:tc>
          <w:tcPr>
            <w:tcW w:w="869" w:type="pct"/>
          </w:tcPr>
          <w:p w14:paraId="2019BCDA" w14:textId="77777777" w:rsidR="00D0257D" w:rsidRPr="008A5A23" w:rsidRDefault="00D0257D" w:rsidP="006F586C">
            <w:pPr>
              <w:pStyle w:val="Default"/>
              <w:spacing w:before="60" w:after="60"/>
              <w:jc w:val="center"/>
              <w:rPr>
                <w:b/>
                <w:sz w:val="22"/>
                <w:szCs w:val="22"/>
              </w:rPr>
            </w:pPr>
            <w:r w:rsidRPr="008A5A23">
              <w:rPr>
                <w:b/>
                <w:sz w:val="22"/>
                <w:szCs w:val="22"/>
              </w:rPr>
              <w:t>C</w:t>
            </w:r>
          </w:p>
        </w:tc>
        <w:tc>
          <w:tcPr>
            <w:tcW w:w="4131" w:type="pct"/>
          </w:tcPr>
          <w:p w14:paraId="166EB04B" w14:textId="77777777" w:rsidR="00D0257D" w:rsidRPr="008A5A23" w:rsidRDefault="00D0257D" w:rsidP="006F586C">
            <w:pPr>
              <w:pStyle w:val="Default"/>
              <w:spacing w:before="60" w:after="60"/>
              <w:rPr>
                <w:sz w:val="22"/>
                <w:szCs w:val="22"/>
              </w:rPr>
            </w:pPr>
            <w:r w:rsidRPr="008A5A23">
              <w:rPr>
                <w:sz w:val="22"/>
                <w:szCs w:val="22"/>
              </w:rPr>
              <w:t>All QNM subject to the UK-Canada NCA</w:t>
            </w:r>
          </w:p>
        </w:tc>
      </w:tr>
      <w:tr w:rsidR="00D0257D" w:rsidRPr="008A5A23" w14:paraId="33F7F1CC" w14:textId="77777777" w:rsidTr="00BC5F78">
        <w:tc>
          <w:tcPr>
            <w:tcW w:w="869" w:type="pct"/>
          </w:tcPr>
          <w:p w14:paraId="27AE8FB9" w14:textId="77777777" w:rsidR="00D0257D" w:rsidRPr="008A5A23" w:rsidRDefault="00D0257D" w:rsidP="006F586C">
            <w:pPr>
              <w:pStyle w:val="Default"/>
              <w:spacing w:before="60" w:after="60"/>
              <w:jc w:val="center"/>
              <w:rPr>
                <w:b/>
                <w:sz w:val="22"/>
                <w:szCs w:val="22"/>
              </w:rPr>
            </w:pPr>
            <w:r w:rsidRPr="008A5A23">
              <w:rPr>
                <w:b/>
                <w:sz w:val="22"/>
                <w:szCs w:val="22"/>
              </w:rPr>
              <w:t>D</w:t>
            </w:r>
          </w:p>
        </w:tc>
        <w:tc>
          <w:tcPr>
            <w:tcW w:w="4131" w:type="pct"/>
          </w:tcPr>
          <w:p w14:paraId="6ECC702A" w14:textId="77777777" w:rsidR="00D0257D" w:rsidRPr="008A5A23" w:rsidRDefault="00D0257D" w:rsidP="006F586C">
            <w:pPr>
              <w:pStyle w:val="Default"/>
              <w:spacing w:before="60" w:after="60"/>
              <w:rPr>
                <w:sz w:val="22"/>
                <w:szCs w:val="22"/>
              </w:rPr>
            </w:pPr>
            <w:r w:rsidRPr="008A5A23">
              <w:rPr>
                <w:sz w:val="22"/>
                <w:szCs w:val="22"/>
              </w:rPr>
              <w:t xml:space="preserve">All QNM subject to the UK-US NCA </w:t>
            </w:r>
            <w:r w:rsidRPr="00BC5F78">
              <w:rPr>
                <w:b/>
                <w:bCs/>
                <w:sz w:val="22"/>
                <w:szCs w:val="22"/>
              </w:rPr>
              <w:t>and</w:t>
            </w:r>
            <w:r w:rsidRPr="008A5A23">
              <w:rPr>
                <w:sz w:val="22"/>
                <w:szCs w:val="22"/>
              </w:rPr>
              <w:t xml:space="preserve"> UK-Canada NCA</w:t>
            </w:r>
          </w:p>
        </w:tc>
      </w:tr>
      <w:tr w:rsidR="00D0257D" w:rsidRPr="008A5A23" w14:paraId="13D3BE88" w14:textId="77777777" w:rsidTr="00BC5F78">
        <w:tc>
          <w:tcPr>
            <w:tcW w:w="869" w:type="pct"/>
          </w:tcPr>
          <w:p w14:paraId="4A03E05F" w14:textId="77777777" w:rsidR="00D0257D" w:rsidRPr="008A5A23" w:rsidRDefault="00D0257D" w:rsidP="006F586C">
            <w:pPr>
              <w:pStyle w:val="Default"/>
              <w:spacing w:before="60" w:after="60"/>
              <w:jc w:val="center"/>
              <w:rPr>
                <w:b/>
                <w:sz w:val="22"/>
                <w:szCs w:val="22"/>
              </w:rPr>
            </w:pPr>
            <w:r w:rsidRPr="008A5A23">
              <w:rPr>
                <w:b/>
                <w:sz w:val="22"/>
                <w:szCs w:val="22"/>
              </w:rPr>
              <w:t>S</w:t>
            </w:r>
          </w:p>
        </w:tc>
        <w:tc>
          <w:tcPr>
            <w:tcW w:w="4131" w:type="pct"/>
          </w:tcPr>
          <w:p w14:paraId="11C37E5F" w14:textId="77777777" w:rsidR="00D0257D" w:rsidRPr="008A5A23" w:rsidRDefault="00D0257D" w:rsidP="006F586C">
            <w:pPr>
              <w:pStyle w:val="Default"/>
              <w:spacing w:before="60" w:after="60"/>
              <w:rPr>
                <w:sz w:val="22"/>
                <w:szCs w:val="22"/>
              </w:rPr>
            </w:pPr>
            <w:r w:rsidRPr="008A5A23">
              <w:rPr>
                <w:sz w:val="22"/>
                <w:szCs w:val="22"/>
              </w:rPr>
              <w:t>All QNM subject to the UK-Australia NCA</w:t>
            </w:r>
          </w:p>
        </w:tc>
      </w:tr>
      <w:tr w:rsidR="00D0257D" w:rsidRPr="008A5A23" w14:paraId="730028A7" w14:textId="77777777" w:rsidTr="00BC5F78">
        <w:tc>
          <w:tcPr>
            <w:tcW w:w="869" w:type="pct"/>
          </w:tcPr>
          <w:p w14:paraId="3D412DD7" w14:textId="77777777" w:rsidR="00D0257D" w:rsidRPr="008A5A23" w:rsidRDefault="00D0257D" w:rsidP="006F586C">
            <w:pPr>
              <w:pStyle w:val="Default"/>
              <w:spacing w:before="60" w:after="60"/>
              <w:jc w:val="center"/>
              <w:rPr>
                <w:b/>
                <w:sz w:val="22"/>
                <w:szCs w:val="22"/>
              </w:rPr>
            </w:pPr>
            <w:r w:rsidRPr="008A5A23">
              <w:rPr>
                <w:b/>
                <w:sz w:val="22"/>
                <w:szCs w:val="22"/>
              </w:rPr>
              <w:t>T</w:t>
            </w:r>
          </w:p>
        </w:tc>
        <w:tc>
          <w:tcPr>
            <w:tcW w:w="4131" w:type="pct"/>
          </w:tcPr>
          <w:p w14:paraId="0888610F" w14:textId="77777777" w:rsidR="00D0257D" w:rsidRPr="008A5A23" w:rsidRDefault="00D0257D" w:rsidP="006F586C">
            <w:pPr>
              <w:pStyle w:val="Default"/>
              <w:spacing w:before="60" w:after="60"/>
              <w:rPr>
                <w:sz w:val="22"/>
                <w:szCs w:val="22"/>
              </w:rPr>
            </w:pPr>
            <w:r w:rsidRPr="008A5A23">
              <w:rPr>
                <w:sz w:val="22"/>
                <w:szCs w:val="22"/>
              </w:rPr>
              <w:t xml:space="preserve">All QNM subject to the UK-US NCA </w:t>
            </w:r>
            <w:r w:rsidRPr="00BC5F78">
              <w:rPr>
                <w:b/>
                <w:bCs/>
                <w:sz w:val="22"/>
                <w:szCs w:val="22"/>
              </w:rPr>
              <w:t>and</w:t>
            </w:r>
            <w:r w:rsidRPr="008A5A23">
              <w:rPr>
                <w:sz w:val="22"/>
                <w:szCs w:val="22"/>
              </w:rPr>
              <w:t xml:space="preserve"> UK-Australia NCA</w:t>
            </w:r>
          </w:p>
        </w:tc>
      </w:tr>
      <w:tr w:rsidR="00BC5F78" w:rsidRPr="008A5A23" w14:paraId="170ECF6F" w14:textId="77777777" w:rsidTr="00BC5F78">
        <w:tc>
          <w:tcPr>
            <w:tcW w:w="5000" w:type="pct"/>
            <w:gridSpan w:val="2"/>
          </w:tcPr>
          <w:p w14:paraId="5E8107A3" w14:textId="3EB51318" w:rsidR="00BC5F78" w:rsidRPr="008A5A23" w:rsidRDefault="00BC5F78" w:rsidP="006F586C">
            <w:pPr>
              <w:pStyle w:val="Default"/>
              <w:spacing w:before="60" w:after="60"/>
              <w:rPr>
                <w:b/>
                <w:bCs/>
                <w:sz w:val="22"/>
                <w:szCs w:val="22"/>
              </w:rPr>
            </w:pPr>
            <w:r w:rsidRPr="008A5A23">
              <w:rPr>
                <w:b/>
                <w:bCs/>
                <w:sz w:val="22"/>
                <w:szCs w:val="22"/>
              </w:rPr>
              <w:t xml:space="preserve">Peaceful </w:t>
            </w:r>
            <w:r>
              <w:rPr>
                <w:b/>
                <w:bCs/>
                <w:sz w:val="22"/>
                <w:szCs w:val="22"/>
              </w:rPr>
              <w:t>u</w:t>
            </w:r>
            <w:r w:rsidRPr="008A5A23">
              <w:rPr>
                <w:b/>
                <w:bCs/>
                <w:sz w:val="22"/>
                <w:szCs w:val="22"/>
              </w:rPr>
              <w:t>se</w:t>
            </w:r>
            <w:r w:rsidR="00EF5C50">
              <w:rPr>
                <w:b/>
                <w:bCs/>
                <w:sz w:val="22"/>
                <w:szCs w:val="22"/>
              </w:rPr>
              <w:t>:</w:t>
            </w:r>
          </w:p>
        </w:tc>
      </w:tr>
      <w:tr w:rsidR="00D0257D" w:rsidRPr="008A5A23" w14:paraId="33AD4EC7" w14:textId="77777777" w:rsidTr="00BC5F78">
        <w:tc>
          <w:tcPr>
            <w:tcW w:w="869" w:type="pct"/>
          </w:tcPr>
          <w:p w14:paraId="2E389949" w14:textId="77777777" w:rsidR="00D0257D" w:rsidRPr="008A5A23" w:rsidRDefault="00D0257D" w:rsidP="006F586C">
            <w:pPr>
              <w:pStyle w:val="Default"/>
              <w:spacing w:before="60" w:after="60"/>
              <w:jc w:val="center"/>
              <w:rPr>
                <w:b/>
                <w:sz w:val="22"/>
                <w:szCs w:val="22"/>
              </w:rPr>
            </w:pPr>
            <w:r w:rsidRPr="008A5A23">
              <w:rPr>
                <w:b/>
                <w:sz w:val="22"/>
                <w:szCs w:val="22"/>
              </w:rPr>
              <w:t>P</w:t>
            </w:r>
          </w:p>
        </w:tc>
        <w:tc>
          <w:tcPr>
            <w:tcW w:w="4131" w:type="pct"/>
          </w:tcPr>
          <w:p w14:paraId="4C5D55B1" w14:textId="77777777" w:rsidR="00D0257D" w:rsidRPr="008A5A23" w:rsidRDefault="00D0257D" w:rsidP="006F586C">
            <w:pPr>
              <w:pStyle w:val="Default"/>
              <w:spacing w:before="60" w:after="60"/>
              <w:rPr>
                <w:sz w:val="22"/>
                <w:szCs w:val="22"/>
              </w:rPr>
            </w:pPr>
            <w:r w:rsidRPr="008A5A23">
              <w:rPr>
                <w:sz w:val="22"/>
                <w:szCs w:val="22"/>
              </w:rPr>
              <w:t>All QNM (other than that described by the codes above) supplied subject to a peaceful use clause</w:t>
            </w:r>
          </w:p>
        </w:tc>
      </w:tr>
      <w:tr w:rsidR="00BC5F78" w:rsidRPr="008A5A23" w14:paraId="6C60A634" w14:textId="77777777" w:rsidTr="00BC5F78">
        <w:tc>
          <w:tcPr>
            <w:tcW w:w="5000" w:type="pct"/>
            <w:gridSpan w:val="2"/>
          </w:tcPr>
          <w:p w14:paraId="05DF8E3E" w14:textId="43AA59A2" w:rsidR="00BC5F78" w:rsidRPr="008A5A23" w:rsidRDefault="00BC5F78" w:rsidP="006F586C">
            <w:pPr>
              <w:pStyle w:val="Default"/>
              <w:spacing w:before="60" w:after="60"/>
              <w:rPr>
                <w:b/>
                <w:bCs/>
                <w:sz w:val="22"/>
                <w:szCs w:val="22"/>
              </w:rPr>
            </w:pPr>
            <w:r w:rsidRPr="008A5A23">
              <w:rPr>
                <w:b/>
                <w:bCs/>
                <w:sz w:val="22"/>
                <w:szCs w:val="22"/>
              </w:rPr>
              <w:t>Not subject to defined safeguarding obligations</w:t>
            </w:r>
            <w:r w:rsidR="00EF5C50">
              <w:rPr>
                <w:b/>
                <w:bCs/>
                <w:sz w:val="22"/>
                <w:szCs w:val="22"/>
              </w:rPr>
              <w:t>:</w:t>
            </w:r>
          </w:p>
        </w:tc>
      </w:tr>
      <w:tr w:rsidR="00D0257D" w:rsidRPr="008A5A23" w14:paraId="052320BF" w14:textId="77777777" w:rsidTr="00BC5F78">
        <w:tc>
          <w:tcPr>
            <w:tcW w:w="869" w:type="pct"/>
          </w:tcPr>
          <w:p w14:paraId="52D5163F" w14:textId="77777777" w:rsidR="00D0257D" w:rsidRPr="008A5A23" w:rsidRDefault="00D0257D" w:rsidP="006F586C">
            <w:pPr>
              <w:pStyle w:val="Default"/>
              <w:spacing w:before="60" w:after="60"/>
              <w:jc w:val="center"/>
              <w:rPr>
                <w:b/>
                <w:sz w:val="22"/>
                <w:szCs w:val="22"/>
              </w:rPr>
            </w:pPr>
            <w:r w:rsidRPr="008A5A23">
              <w:rPr>
                <w:b/>
                <w:sz w:val="22"/>
                <w:szCs w:val="22"/>
              </w:rPr>
              <w:t>N</w:t>
            </w:r>
          </w:p>
        </w:tc>
        <w:tc>
          <w:tcPr>
            <w:tcW w:w="4131" w:type="pct"/>
          </w:tcPr>
          <w:p w14:paraId="53C34461" w14:textId="77777777" w:rsidR="00D0257D" w:rsidRPr="008A5A23" w:rsidRDefault="00D0257D" w:rsidP="006F586C">
            <w:pPr>
              <w:pStyle w:val="Default"/>
              <w:spacing w:before="60" w:after="60"/>
              <w:rPr>
                <w:sz w:val="22"/>
                <w:szCs w:val="22"/>
              </w:rPr>
            </w:pPr>
            <w:r w:rsidRPr="008A5A23">
              <w:rPr>
                <w:sz w:val="22"/>
                <w:szCs w:val="22"/>
              </w:rPr>
              <w:t>All QNM which does not fall into one of the above groups, but which are nevertheless subject to Safeguards under NSR19</w:t>
            </w:r>
          </w:p>
        </w:tc>
      </w:tr>
    </w:tbl>
    <w:p w14:paraId="2FABFB41" w14:textId="1F4DE4BB" w:rsidR="00D0257D" w:rsidRPr="008A5A23" w:rsidRDefault="00D0257D" w:rsidP="00BC5F78">
      <w:pPr>
        <w:spacing w:before="240"/>
      </w:pPr>
      <w:r w:rsidRPr="008A5A23">
        <w:t xml:space="preserve">Obligation </w:t>
      </w:r>
      <w:r w:rsidR="000E014B">
        <w:t>a</w:t>
      </w:r>
      <w:r w:rsidRPr="008A5A23">
        <w:t>ccountancy</w:t>
      </w:r>
      <w:r w:rsidR="000E014B">
        <w:t>:</w:t>
      </w:r>
      <w:r w:rsidRPr="008A5A23">
        <w:t xml:space="preserve"> </w:t>
      </w:r>
    </w:p>
    <w:p w14:paraId="73D2CB78" w14:textId="77777777" w:rsidR="00D0257D" w:rsidRPr="008A5A23" w:rsidRDefault="00D0257D" w:rsidP="000E014B">
      <w:pPr>
        <w:pStyle w:val="NumberedPara"/>
        <w:numPr>
          <w:ilvl w:val="1"/>
          <w:numId w:val="13"/>
        </w:numPr>
      </w:pPr>
      <w:r w:rsidRPr="008A5A23">
        <w:t>QNM obligation account balances need to reconcile with total site QNM balances.</w:t>
      </w:r>
    </w:p>
    <w:p w14:paraId="78D4B925" w14:textId="70BBAD19" w:rsidR="00D0257D" w:rsidRPr="008A5A23" w:rsidRDefault="00D0257D" w:rsidP="000E014B">
      <w:pPr>
        <w:pStyle w:val="NumberedPara"/>
        <w:numPr>
          <w:ilvl w:val="1"/>
          <w:numId w:val="13"/>
        </w:numPr>
      </w:pPr>
      <w:r w:rsidRPr="008A5A23">
        <w:t xml:space="preserve">Methods of allocating QNM obligations </w:t>
      </w:r>
      <w:r w:rsidR="002F1DFD">
        <w:t>(for example,</w:t>
      </w:r>
      <w:r w:rsidRPr="008A5A23">
        <w:t xml:space="preserve"> the principals of </w:t>
      </w:r>
      <w:r w:rsidRPr="005069FC">
        <w:t>fungibility</w:t>
      </w:r>
      <w:r w:rsidRPr="008A5A23">
        <w:t xml:space="preserve">, </w:t>
      </w:r>
      <w:r w:rsidRPr="005069FC">
        <w:t>proportionality</w:t>
      </w:r>
      <w:r w:rsidRPr="008A5A23">
        <w:t xml:space="preserve"> and </w:t>
      </w:r>
      <w:r w:rsidRPr="005069FC">
        <w:t>equivalence</w:t>
      </w:r>
      <w:r w:rsidRPr="008A5A23">
        <w:t>) should be fully documented.</w:t>
      </w:r>
    </w:p>
    <w:p w14:paraId="13CFB8B4" w14:textId="77777777" w:rsidR="00D0257D" w:rsidRPr="008A5A23" w:rsidRDefault="00D0257D" w:rsidP="000E014B">
      <w:pPr>
        <w:pStyle w:val="NumberedPara"/>
        <w:numPr>
          <w:ilvl w:val="1"/>
          <w:numId w:val="13"/>
        </w:numPr>
      </w:pPr>
      <w:r w:rsidRPr="008A5A23">
        <w:t>QNM obligation accounting for any blending of enriched uranium or different isotopic compositions is based on the uranium-235 and/or uranium-233 content, with appropriate adjustments on total uranium.</w:t>
      </w:r>
    </w:p>
    <w:p w14:paraId="22ED9966" w14:textId="77777777" w:rsidR="00D0257D" w:rsidRPr="008A5A23" w:rsidRDefault="00D0257D" w:rsidP="000E014B">
      <w:pPr>
        <w:pStyle w:val="NumberedPara"/>
        <w:numPr>
          <w:ilvl w:val="1"/>
          <w:numId w:val="13"/>
        </w:numPr>
      </w:pPr>
      <w:r w:rsidRPr="008A5A23">
        <w:t xml:space="preserve">QNM obligation exchanges between different sites or owners are possible. The owners involved (or their delegated authorities) have the responsibility to seek prior authorisation from DESNZ. We will seek confirmation of details from the </w:t>
      </w:r>
      <w:r w:rsidRPr="005069FC">
        <w:t>operator</w:t>
      </w:r>
      <w:r w:rsidRPr="008A5A23">
        <w:t xml:space="preserve"> and that exchanges have been reported correctly once authorisation to proceed is given. </w:t>
      </w:r>
    </w:p>
    <w:p w14:paraId="259F2079" w14:textId="77777777" w:rsidR="002F1DFD" w:rsidRDefault="002F1DFD" w:rsidP="000E014B">
      <w:pPr>
        <w:spacing w:before="240"/>
        <w:rPr>
          <w:b/>
          <w:bCs/>
        </w:rPr>
        <w:sectPr w:rsidR="002F1DFD" w:rsidSect="0040021E">
          <w:pgSz w:w="11906" w:h="16838"/>
          <w:pgMar w:top="1440" w:right="1440" w:bottom="1440" w:left="1440" w:header="708" w:footer="708" w:gutter="0"/>
          <w:cols w:space="708"/>
          <w:docGrid w:linePitch="360"/>
        </w:sectPr>
      </w:pPr>
    </w:p>
    <w:p w14:paraId="1022A6E3" w14:textId="3CB46BD7" w:rsidR="00D0257D" w:rsidRPr="008A5A23" w:rsidRDefault="00D0257D" w:rsidP="000E014B">
      <w:pPr>
        <w:spacing w:before="240"/>
      </w:pPr>
      <w:r w:rsidRPr="008A5A23">
        <w:rPr>
          <w:b/>
          <w:bCs/>
        </w:rPr>
        <w:lastRenderedPageBreak/>
        <w:t xml:space="preserve">Obligation </w:t>
      </w:r>
      <w:r w:rsidR="000E014B">
        <w:rPr>
          <w:b/>
          <w:bCs/>
        </w:rPr>
        <w:t>p</w:t>
      </w:r>
      <w:r w:rsidRPr="008A5A23">
        <w:rPr>
          <w:b/>
          <w:bCs/>
        </w:rPr>
        <w:t xml:space="preserve">ool </w:t>
      </w:r>
      <w:r w:rsidR="000E014B">
        <w:rPr>
          <w:b/>
          <w:bCs/>
        </w:rPr>
        <w:t>a</w:t>
      </w:r>
      <w:r w:rsidRPr="008A5A23">
        <w:rPr>
          <w:b/>
          <w:bCs/>
        </w:rPr>
        <w:t>ccounting</w:t>
      </w:r>
      <w:r w:rsidRPr="008A5A23">
        <w:t xml:space="preserve"> – Sites may have arrangements for the operation of an ‘obligation pool’. There is no requirement to use QNM pool accountancy, and such arrangements must be established by agreement with us. Procedures need to ensure correct and traceable allocation of obligation codes to all </w:t>
      </w:r>
      <w:r w:rsidRPr="005069FC">
        <w:t>nuclear material accountancy</w:t>
      </w:r>
      <w:r w:rsidRPr="008A5A23">
        <w:t xml:space="preserve"> transactions and to action any obligation code swaps and loans. Addition of any QNFs to the pooling arrangements must be by agreement with us. Obligations are allocated on QNM transferred to </w:t>
      </w:r>
      <w:r w:rsidRPr="005069FC">
        <w:t>waste</w:t>
      </w:r>
      <w:r w:rsidRPr="008A5A23">
        <w:t xml:space="preserve"> but QNM in </w:t>
      </w:r>
      <w:r w:rsidRPr="005069FC">
        <w:t>retained</w:t>
      </w:r>
      <w:r w:rsidRPr="008A5A23">
        <w:t xml:space="preserve"> or </w:t>
      </w:r>
      <w:r w:rsidRPr="005069FC">
        <w:t>conditioned waste</w:t>
      </w:r>
      <w:r w:rsidRPr="008A5A23">
        <w:t xml:space="preserve"> is no longer considered as part of the pool and no longer under any requirements for obligation tracking and reporting under pool arrangements. Operation of a pool means that once QNM enters the pool it assumes a pool obligation code flag, which is used for all QNM movements within the pool. </w:t>
      </w:r>
      <w:r w:rsidR="000E014B">
        <w:br/>
      </w:r>
      <w:r w:rsidRPr="008A5A23">
        <w:t xml:space="preserve">The inventory of each obligation code are accounted for at pool level and need not be tracked against specific </w:t>
      </w:r>
      <w:r w:rsidRPr="005069FC">
        <w:t>items</w:t>
      </w:r>
      <w:r w:rsidRPr="008A5A23">
        <w:t xml:space="preserve"> in the pool.</w:t>
      </w:r>
    </w:p>
    <w:p w14:paraId="1C691B39" w14:textId="594DAD29" w:rsidR="00D0257D" w:rsidRPr="008A5A23" w:rsidRDefault="00D0257D" w:rsidP="00BC5F78">
      <w:r w:rsidRPr="008A5A23">
        <w:rPr>
          <w:b/>
          <w:bCs/>
        </w:rPr>
        <w:t xml:space="preserve">ONR </w:t>
      </w:r>
      <w:r w:rsidR="000E014B">
        <w:rPr>
          <w:b/>
          <w:bCs/>
        </w:rPr>
        <w:t>s</w:t>
      </w:r>
      <w:r w:rsidRPr="008A5A23">
        <w:rPr>
          <w:b/>
          <w:bCs/>
        </w:rPr>
        <w:t>afeguards</w:t>
      </w:r>
      <w:r w:rsidRPr="008A5A23">
        <w:t xml:space="preserve"> </w:t>
      </w:r>
      <w:r w:rsidRPr="008A5A23">
        <w:rPr>
          <w:rFonts w:ascii="Cambria Math" w:hAnsi="Cambria Math" w:cs="Cambria Math"/>
        </w:rPr>
        <w:t>‐</w:t>
      </w:r>
      <w:r w:rsidRPr="008A5A23">
        <w:t>The safeguards regulator for the UK’s civil nuclear industry.</w:t>
      </w:r>
    </w:p>
    <w:p w14:paraId="07461B7F" w14:textId="258C809E" w:rsidR="00D0257D" w:rsidRPr="008A5A23" w:rsidRDefault="00D0257D" w:rsidP="00BC5F78">
      <w:r w:rsidRPr="008A5A23">
        <w:rPr>
          <w:b/>
          <w:bCs/>
        </w:rPr>
        <w:t xml:space="preserve">ONR NMACS </w:t>
      </w:r>
      <w:r w:rsidR="000E014B">
        <w:rPr>
          <w:b/>
          <w:bCs/>
        </w:rPr>
        <w:t>r</w:t>
      </w:r>
      <w:r w:rsidRPr="008A5A23">
        <w:rPr>
          <w:b/>
          <w:bCs/>
        </w:rPr>
        <w:t xml:space="preserve">egulatory </w:t>
      </w:r>
      <w:r w:rsidR="000E014B">
        <w:rPr>
          <w:b/>
          <w:bCs/>
        </w:rPr>
        <w:t>i</w:t>
      </w:r>
      <w:r w:rsidRPr="008A5A23">
        <w:rPr>
          <w:b/>
          <w:bCs/>
        </w:rPr>
        <w:t>ssue</w:t>
      </w:r>
      <w:r w:rsidRPr="008A5A23">
        <w:t xml:space="preserve"> – Defined for the purpose of this guidance as any </w:t>
      </w:r>
      <w:r w:rsidRPr="005069FC">
        <w:t>NMACS</w:t>
      </w:r>
      <w:r w:rsidRPr="008A5A23">
        <w:t xml:space="preserve"> matter that has the potential to degrade </w:t>
      </w:r>
      <w:r w:rsidRPr="005069FC">
        <w:t>NMACS</w:t>
      </w:r>
      <w:r w:rsidRPr="008A5A23">
        <w:t xml:space="preserve">; challenges regulatory compliance, challenge regulatory strategy; or impugn our reputation. </w:t>
      </w:r>
      <w:r w:rsidR="000E014B">
        <w:br/>
      </w:r>
      <w:r w:rsidRPr="008A5A23">
        <w:t xml:space="preserve">Any </w:t>
      </w:r>
      <w:r w:rsidRPr="005069FC">
        <w:t>discrepancy</w:t>
      </w:r>
      <w:r w:rsidRPr="008A5A23">
        <w:t xml:space="preserve"> or </w:t>
      </w:r>
      <w:r w:rsidRPr="005069FC">
        <w:t>anomaly</w:t>
      </w:r>
      <w:r w:rsidRPr="008A5A23">
        <w:t xml:space="preserve"> will typically be considered as an </w:t>
      </w:r>
      <w:r w:rsidRPr="005069FC">
        <w:t>ONR</w:t>
      </w:r>
      <w:r w:rsidRPr="008A5A23">
        <w:t xml:space="preserve"> </w:t>
      </w:r>
      <w:r w:rsidRPr="005069FC">
        <w:t>NMACS</w:t>
      </w:r>
      <w:r w:rsidRPr="008A5A23">
        <w:t xml:space="preserve"> </w:t>
      </w:r>
      <w:r w:rsidRPr="005069FC">
        <w:t>regulatory</w:t>
      </w:r>
      <w:r w:rsidRPr="008A5A23">
        <w:t xml:space="preserve"> </w:t>
      </w:r>
      <w:r w:rsidRPr="005069FC">
        <w:t>issue</w:t>
      </w:r>
      <w:r w:rsidRPr="008A5A23">
        <w:t>.</w:t>
      </w:r>
    </w:p>
    <w:p w14:paraId="27999D0C" w14:textId="77777777" w:rsidR="00D0257D" w:rsidRPr="008A5A23" w:rsidRDefault="00D0257D" w:rsidP="00BC5F78">
      <w:r w:rsidRPr="008A5A23">
        <w:rPr>
          <w:b/>
          <w:bCs/>
        </w:rPr>
        <w:t>Operator</w:t>
      </w:r>
      <w:r w:rsidRPr="008A5A23">
        <w:t xml:space="preserve"> </w:t>
      </w:r>
      <w:r w:rsidRPr="008A5A23">
        <w:rPr>
          <w:rFonts w:ascii="Cambria Math" w:hAnsi="Cambria Math" w:cs="Cambria Math"/>
        </w:rPr>
        <w:t xml:space="preserve">‐ </w:t>
      </w:r>
      <w:r w:rsidRPr="008A5A23">
        <w:t>The term ‘</w:t>
      </w:r>
      <w:r w:rsidRPr="005069FC">
        <w:t>operator</w:t>
      </w:r>
      <w:r w:rsidRPr="008A5A23">
        <w:t xml:space="preserve">’ is defined at Regulation 2 of NSR19 as ‘a person or organisation undertaking setting up operating, closing down or decommissioning a qualifying nuclear </w:t>
      </w:r>
      <w:r w:rsidRPr="005069FC">
        <w:t>facility</w:t>
      </w:r>
      <w:r w:rsidRPr="008A5A23">
        <w:t xml:space="preserve"> for the production, processing, storage, handling, disposal or other use of qualifying nuclear material’ The term is also used to refer to the organisation ultimately responsible for </w:t>
      </w:r>
      <w:r w:rsidRPr="005069FC">
        <w:t>NMACS</w:t>
      </w:r>
      <w:r w:rsidRPr="008A5A23">
        <w:t xml:space="preserve"> compliance with NSR19’</w:t>
      </w:r>
    </w:p>
    <w:p w14:paraId="4B2A9AE4" w14:textId="28CE6038" w:rsidR="00D0257D" w:rsidRPr="008A5A23" w:rsidRDefault="00D0257D" w:rsidP="00BC5F78">
      <w:r w:rsidRPr="008A5A23">
        <w:rPr>
          <w:b/>
          <w:bCs/>
        </w:rPr>
        <w:t xml:space="preserve">Particular </w:t>
      </w:r>
      <w:r w:rsidR="00FD3D5D">
        <w:rPr>
          <w:b/>
          <w:bCs/>
        </w:rPr>
        <w:t>s</w:t>
      </w:r>
      <w:r w:rsidRPr="008A5A23">
        <w:rPr>
          <w:b/>
          <w:bCs/>
        </w:rPr>
        <w:t xml:space="preserve">afeguards </w:t>
      </w:r>
      <w:r w:rsidR="00FD3D5D">
        <w:rPr>
          <w:b/>
          <w:bCs/>
        </w:rPr>
        <w:t>p</w:t>
      </w:r>
      <w:r w:rsidRPr="008A5A23">
        <w:rPr>
          <w:b/>
          <w:bCs/>
        </w:rPr>
        <w:t>rovisions</w:t>
      </w:r>
      <w:r w:rsidRPr="008A5A23">
        <w:t xml:space="preserve"> (PSPs) </w:t>
      </w:r>
      <w:r w:rsidRPr="008A5A23">
        <w:rPr>
          <w:rFonts w:ascii="Cambria Math" w:hAnsi="Cambria Math" w:cs="Cambria Math"/>
        </w:rPr>
        <w:t xml:space="preserve">‐ </w:t>
      </w:r>
      <w:r w:rsidRPr="008A5A23">
        <w:t xml:space="preserve">Specific requirements for the implementation of safeguards at a site or location within a site where QNM is stored or used. These may be imposed by the ONR following assessment of information provided in the </w:t>
      </w:r>
      <w:r w:rsidR="00A74177">
        <w:t>DI</w:t>
      </w:r>
      <w:r w:rsidRPr="005069FC">
        <w:t>s</w:t>
      </w:r>
      <w:r w:rsidRPr="008A5A23">
        <w:t>, that consider operational and technical constraints of application of the general provisions of NSR19</w:t>
      </w:r>
      <w:r w:rsidR="00C264D3">
        <w:t xml:space="preserve">, obligations under a relevant international agreement, and relevant </w:t>
      </w:r>
      <w:r w:rsidR="00655E66">
        <w:t>operational</w:t>
      </w:r>
      <w:r w:rsidR="00C264D3">
        <w:t xml:space="preserve"> and technical constraints on the operator and qualifying nuclear facility</w:t>
      </w:r>
      <w:r w:rsidRPr="008A5A23">
        <w:t xml:space="preserve">. </w:t>
      </w:r>
    </w:p>
    <w:p w14:paraId="3C850C3F" w14:textId="7B2BAC41" w:rsidR="00D0257D" w:rsidRPr="008A5A23" w:rsidRDefault="00D0257D" w:rsidP="00BC5F78">
      <w:r w:rsidRPr="008A5A23">
        <w:rPr>
          <w:b/>
          <w:bCs/>
        </w:rPr>
        <w:t xml:space="preserve">Physical </w:t>
      </w:r>
      <w:r w:rsidR="00FD3D5D">
        <w:rPr>
          <w:b/>
          <w:bCs/>
        </w:rPr>
        <w:t>i</w:t>
      </w:r>
      <w:r w:rsidRPr="008A5A23">
        <w:rPr>
          <w:b/>
          <w:bCs/>
        </w:rPr>
        <w:t xml:space="preserve">nventory </w:t>
      </w:r>
      <w:r w:rsidR="00FD3D5D">
        <w:rPr>
          <w:b/>
          <w:bCs/>
        </w:rPr>
        <w:t>t</w:t>
      </w:r>
      <w:r w:rsidRPr="008A5A23">
        <w:rPr>
          <w:b/>
          <w:bCs/>
        </w:rPr>
        <w:t>aking</w:t>
      </w:r>
      <w:r w:rsidRPr="008A5A23">
        <w:t xml:space="preserve"> (PIT) - The physical inventory is defined at Regulation 2 of NSR19 as ‘the sum of all the measured or derived estimates of </w:t>
      </w:r>
      <w:r w:rsidRPr="005069FC">
        <w:t>batch</w:t>
      </w:r>
      <w:r w:rsidRPr="008A5A23">
        <w:t xml:space="preserve"> quantities of QNM on hand at a given time within an </w:t>
      </w:r>
      <w:r w:rsidRPr="005069FC">
        <w:t>MBA</w:t>
      </w:r>
      <w:r w:rsidRPr="008A5A23">
        <w:t xml:space="preserve">, obtained in accordance with NSR19’. The physical inventory is therefore as determined by the </w:t>
      </w:r>
      <w:r w:rsidRPr="005069FC">
        <w:t>operator</w:t>
      </w:r>
      <w:r w:rsidRPr="008A5A23">
        <w:t xml:space="preserve"> by means of a </w:t>
      </w:r>
      <w:r w:rsidRPr="005069FC">
        <w:t>physical inventory taking (PIT)</w:t>
      </w:r>
      <w:r w:rsidRPr="008A5A23">
        <w:t xml:space="preserve"> and defined in international good practice such as Section 2.16 of Recommendation 2009/120/Euratom as ‘the process to produce a complete list of the nuclear material </w:t>
      </w:r>
      <w:r w:rsidRPr="005069FC">
        <w:t>items</w:t>
      </w:r>
      <w:r w:rsidRPr="008A5A23">
        <w:t xml:space="preserve"> for an </w:t>
      </w:r>
      <w:r w:rsidRPr="005069FC">
        <w:t>MBA</w:t>
      </w:r>
      <w:r w:rsidRPr="008A5A23">
        <w:t xml:space="preserve"> as a basis for allowing verification of physical inventory by inspectors</w:t>
      </w:r>
      <w:r w:rsidR="000E014B">
        <w:t xml:space="preserve">’ </w:t>
      </w:r>
      <w:sdt>
        <w:sdtPr>
          <w:id w:val="784387027"/>
          <w:citation/>
        </w:sdtPr>
        <w:sdtEndPr/>
        <w:sdtContent>
          <w:r w:rsidR="000E014B">
            <w:fldChar w:fldCharType="begin"/>
          </w:r>
          <w:r w:rsidR="00845D9D">
            <w:instrText xml:space="preserve">CITATION EU09 \l 2057 </w:instrText>
          </w:r>
          <w:r w:rsidR="000E014B">
            <w:fldChar w:fldCharType="separate"/>
          </w:r>
          <w:r w:rsidR="00845D9D" w:rsidRPr="00845D9D">
            <w:rPr>
              <w:noProof/>
            </w:rPr>
            <w:t>[36]</w:t>
          </w:r>
          <w:r w:rsidR="000E014B">
            <w:fldChar w:fldCharType="end"/>
          </w:r>
        </w:sdtContent>
      </w:sdt>
      <w:r w:rsidRPr="008A5A23">
        <w:t>.</w:t>
      </w:r>
    </w:p>
    <w:p w14:paraId="5733AA8C" w14:textId="4DE3377E" w:rsidR="00D0257D" w:rsidRPr="008A5A23" w:rsidRDefault="00D0257D" w:rsidP="00BC5F78">
      <w:r w:rsidRPr="008A5A23">
        <w:t xml:space="preserve">The results of the </w:t>
      </w:r>
      <w:r w:rsidRPr="005069FC">
        <w:t>PIT</w:t>
      </w:r>
      <w:r w:rsidRPr="008A5A23">
        <w:t xml:space="preserve"> must be reported to us in the form of a </w:t>
      </w:r>
      <w:r w:rsidR="00FD3D5D">
        <w:rPr>
          <w:b/>
          <w:bCs/>
        </w:rPr>
        <w:t>p</w:t>
      </w:r>
      <w:r w:rsidRPr="008A5A23">
        <w:rPr>
          <w:b/>
          <w:bCs/>
        </w:rPr>
        <w:t xml:space="preserve">hysical </w:t>
      </w:r>
      <w:r w:rsidR="00FD3D5D">
        <w:rPr>
          <w:b/>
          <w:bCs/>
        </w:rPr>
        <w:t>i</w:t>
      </w:r>
      <w:r w:rsidRPr="008A5A23">
        <w:rPr>
          <w:b/>
          <w:bCs/>
        </w:rPr>
        <w:t xml:space="preserve">nventory </w:t>
      </w:r>
      <w:r w:rsidR="00FD3D5D">
        <w:rPr>
          <w:b/>
          <w:bCs/>
        </w:rPr>
        <w:t>l</w:t>
      </w:r>
      <w:r w:rsidRPr="008A5A23">
        <w:rPr>
          <w:b/>
          <w:bCs/>
        </w:rPr>
        <w:t>isting</w:t>
      </w:r>
      <w:r w:rsidRPr="008A5A23">
        <w:t xml:space="preserve"> (PIL), which lists all </w:t>
      </w:r>
      <w:r w:rsidRPr="005069FC">
        <w:t>batches</w:t>
      </w:r>
      <w:r w:rsidRPr="008A5A23">
        <w:t xml:space="preserve"> of QNM present at the time of the </w:t>
      </w:r>
      <w:r w:rsidRPr="005069FC">
        <w:t>PIT</w:t>
      </w:r>
      <w:r w:rsidRPr="008A5A23">
        <w:t xml:space="preserve">. Requirements for provision of the </w:t>
      </w:r>
      <w:r w:rsidRPr="005069FC">
        <w:t>PIL</w:t>
      </w:r>
      <w:r w:rsidRPr="008A5A23">
        <w:t xml:space="preserve"> are as specified at Regulation 15 of NSR19. </w:t>
      </w:r>
      <w:r w:rsidRPr="008A5A23">
        <w:lastRenderedPageBreak/>
        <w:t xml:space="preserve">The </w:t>
      </w:r>
      <w:r w:rsidRPr="005069FC">
        <w:t>PIL</w:t>
      </w:r>
      <w:r w:rsidRPr="008A5A23">
        <w:t xml:space="preserve"> is underpinned by detailed information in the form of a </w:t>
      </w:r>
      <w:r w:rsidRPr="005069FC">
        <w:t>list of inventory items (LII)</w:t>
      </w:r>
      <w:r w:rsidRPr="008A5A23">
        <w:t xml:space="preserve">, defined in international good practice such as Section 2.5 of Recommendation 2009/120/Euratom as ‘a complete list of nuclear material (NM) </w:t>
      </w:r>
      <w:r w:rsidRPr="005069FC">
        <w:t>items</w:t>
      </w:r>
      <w:r w:rsidRPr="008A5A23">
        <w:t xml:space="preserve"> in a </w:t>
      </w:r>
      <w:r w:rsidRPr="005069FC">
        <w:t>material balance area</w:t>
      </w:r>
      <w:r w:rsidRPr="008A5A23">
        <w:t xml:space="preserve"> (</w:t>
      </w:r>
      <w:r w:rsidRPr="005069FC">
        <w:t>MBA</w:t>
      </w:r>
      <w:r w:rsidRPr="008A5A23">
        <w:t xml:space="preserve">) or a specified location within an </w:t>
      </w:r>
      <w:r w:rsidRPr="005069FC">
        <w:t>MBA</w:t>
      </w:r>
      <w:r w:rsidRPr="008A5A23">
        <w:t xml:space="preserve"> produced as a result of applying an installation procedure. The list may include material that is handled as a </w:t>
      </w:r>
      <w:r w:rsidRPr="005069FC">
        <w:t>batch</w:t>
      </w:r>
      <w:r w:rsidRPr="008A5A23">
        <w:t xml:space="preserve">. The list should include the identities and locations of the </w:t>
      </w:r>
      <w:r w:rsidRPr="005069FC">
        <w:t>items</w:t>
      </w:r>
      <w:r w:rsidRPr="008A5A23">
        <w:t xml:space="preserve"> or </w:t>
      </w:r>
      <w:r w:rsidRPr="005069FC">
        <w:t>batches</w:t>
      </w:r>
      <w:r w:rsidRPr="008A5A23">
        <w:t xml:space="preserve">. The mass values and other characteristics of the </w:t>
      </w:r>
      <w:r w:rsidRPr="005069FC">
        <w:t>items</w:t>
      </w:r>
      <w:r w:rsidRPr="008A5A23">
        <w:t xml:space="preserve"> or </w:t>
      </w:r>
      <w:r w:rsidRPr="005069FC">
        <w:t>batches</w:t>
      </w:r>
      <w:r w:rsidRPr="008A5A23">
        <w:t xml:space="preserve"> should be traceable</w:t>
      </w:r>
      <w:r w:rsidR="000E014B">
        <w:t xml:space="preserve">’ </w:t>
      </w:r>
      <w:sdt>
        <w:sdtPr>
          <w:id w:val="-2110887409"/>
          <w:citation/>
        </w:sdtPr>
        <w:sdtEndPr/>
        <w:sdtContent>
          <w:r w:rsidR="000E014B">
            <w:fldChar w:fldCharType="begin"/>
          </w:r>
          <w:r w:rsidR="00845D9D">
            <w:instrText xml:space="preserve">CITATION EU09 \l 2057 </w:instrText>
          </w:r>
          <w:r w:rsidR="000E014B">
            <w:fldChar w:fldCharType="separate"/>
          </w:r>
          <w:r w:rsidR="00845D9D" w:rsidRPr="00845D9D">
            <w:rPr>
              <w:noProof/>
            </w:rPr>
            <w:t>[36]</w:t>
          </w:r>
          <w:r w:rsidR="000E014B">
            <w:fldChar w:fldCharType="end"/>
          </w:r>
        </w:sdtContent>
      </w:sdt>
      <w:r w:rsidRPr="008A5A23">
        <w:t>.</w:t>
      </w:r>
    </w:p>
    <w:p w14:paraId="742298A5" w14:textId="77777777" w:rsidR="00D0257D" w:rsidRPr="008A5A23" w:rsidRDefault="00D0257D" w:rsidP="00BC5F78">
      <w:r w:rsidRPr="008A5A23">
        <w:rPr>
          <w:b/>
          <w:bCs/>
        </w:rPr>
        <w:t>Proportionality principle</w:t>
      </w:r>
      <w:r w:rsidRPr="008A5A23">
        <w:t xml:space="preserve"> </w:t>
      </w:r>
      <w:r w:rsidRPr="008A5A23">
        <w:rPr>
          <w:rFonts w:ascii="Cambria Math" w:hAnsi="Cambria Math" w:cs="Cambria Math"/>
        </w:rPr>
        <w:t>‐</w:t>
      </w:r>
      <w:r w:rsidRPr="008A5A23">
        <w:t xml:space="preserve">The </w:t>
      </w:r>
      <w:r w:rsidRPr="005069FC">
        <w:t>proportionality principle</w:t>
      </w:r>
      <w:r w:rsidRPr="008A5A23">
        <w:t xml:space="preserve"> is a feature of NCAs and QNM </w:t>
      </w:r>
      <w:r w:rsidRPr="005069FC">
        <w:t>obligation accountancy</w:t>
      </w:r>
      <w:r w:rsidRPr="008A5A23">
        <w:t xml:space="preserve"> and provides that where obligated QNM is mixed, and is processed or irradiated, a proportion of the resulting QNM will be regarded as obligated QNM to the same proportion as was obligated to a particular QNM obligation initially. See also the principles of </w:t>
      </w:r>
      <w:r w:rsidRPr="005069FC">
        <w:t>equivalence</w:t>
      </w:r>
      <w:r w:rsidRPr="008A5A23">
        <w:t xml:space="preserve"> and </w:t>
      </w:r>
      <w:r w:rsidRPr="005069FC">
        <w:t>fungibility.</w:t>
      </w:r>
    </w:p>
    <w:p w14:paraId="6E46DF56" w14:textId="54EA6E5E" w:rsidR="00D0257D" w:rsidRPr="008A5A23" w:rsidRDefault="00D0257D" w:rsidP="00BC5F78">
      <w:r w:rsidRPr="008A5A23">
        <w:rPr>
          <w:b/>
          <w:bCs/>
        </w:rPr>
        <w:t xml:space="preserve">Qualifying </w:t>
      </w:r>
      <w:r w:rsidR="00FD3D5D">
        <w:rPr>
          <w:b/>
          <w:bCs/>
        </w:rPr>
        <w:t>n</w:t>
      </w:r>
      <w:r w:rsidRPr="008A5A23">
        <w:rPr>
          <w:b/>
          <w:bCs/>
        </w:rPr>
        <w:t xml:space="preserve">uclear </w:t>
      </w:r>
      <w:r w:rsidR="00FD3D5D">
        <w:rPr>
          <w:b/>
          <w:bCs/>
        </w:rPr>
        <w:t>f</w:t>
      </w:r>
      <w:r w:rsidRPr="008A5A23">
        <w:rPr>
          <w:b/>
          <w:bCs/>
        </w:rPr>
        <w:t xml:space="preserve">acility with </w:t>
      </w:r>
      <w:r w:rsidR="00FD3D5D">
        <w:rPr>
          <w:b/>
          <w:bCs/>
        </w:rPr>
        <w:t>l</w:t>
      </w:r>
      <w:r w:rsidRPr="008A5A23">
        <w:rPr>
          <w:b/>
          <w:bCs/>
        </w:rPr>
        <w:t xml:space="preserve">imited </w:t>
      </w:r>
      <w:r w:rsidR="00FD3D5D">
        <w:rPr>
          <w:b/>
          <w:bCs/>
        </w:rPr>
        <w:t>o</w:t>
      </w:r>
      <w:r w:rsidRPr="008A5A23">
        <w:rPr>
          <w:b/>
          <w:bCs/>
        </w:rPr>
        <w:t>peration</w:t>
      </w:r>
      <w:r w:rsidRPr="008A5A23">
        <w:t xml:space="preserve"> (QNFLO) </w:t>
      </w:r>
      <w:r w:rsidRPr="008A5A23">
        <w:rPr>
          <w:rFonts w:ascii="Cambria Math" w:hAnsi="Cambria Math" w:cs="Cambria Math"/>
        </w:rPr>
        <w:t xml:space="preserve">‐ </w:t>
      </w:r>
      <w:r w:rsidRPr="008A5A23">
        <w:t xml:space="preserve">Those responsible for QNM which is not at a </w:t>
      </w:r>
      <w:r w:rsidRPr="005069FC">
        <w:t>facility</w:t>
      </w:r>
      <w:r w:rsidRPr="008A5A23">
        <w:t xml:space="preserve"> as defined in the UK/IAEA VOA Safeguards Agreement</w:t>
      </w:r>
      <w:r>
        <w:t xml:space="preserve"> </w:t>
      </w:r>
      <w:sdt>
        <w:sdtPr>
          <w:id w:val="-1424023395"/>
          <w:citation/>
        </w:sdtPr>
        <w:sdtEndPr/>
        <w:sdtContent>
          <w:r>
            <w:fldChar w:fldCharType="begin"/>
          </w:r>
          <w:r w:rsidR="00AC76FF">
            <w:rPr>
              <w:lang w:val="en-US"/>
            </w:rPr>
            <w:instrText xml:space="preserve">CITATION UKI18 \l 1033 </w:instrText>
          </w:r>
          <w:r>
            <w:fldChar w:fldCharType="separate"/>
          </w:r>
          <w:r w:rsidR="00AC76FF" w:rsidRPr="00AC76FF">
            <w:rPr>
              <w:noProof/>
            </w:rPr>
            <w:t>[10]</w:t>
          </w:r>
          <w:r>
            <w:fldChar w:fldCharType="end"/>
          </w:r>
        </w:sdtContent>
      </w:sdt>
      <w:r>
        <w:t xml:space="preserve"> </w:t>
      </w:r>
      <w:r w:rsidRPr="008A5A23">
        <w:t xml:space="preserve">but is nevertheless subject to the safeguard’s requirements of NSR19 (Regulation 31), for example: </w:t>
      </w:r>
    </w:p>
    <w:p w14:paraId="2FF2C793" w14:textId="77777777" w:rsidR="00D0257D" w:rsidRPr="008A5A23" w:rsidRDefault="00D0257D" w:rsidP="000E014B">
      <w:pPr>
        <w:pStyle w:val="NumberedPara"/>
        <w:numPr>
          <w:ilvl w:val="1"/>
          <w:numId w:val="14"/>
        </w:numPr>
      </w:pPr>
      <w:r w:rsidRPr="008A5A23">
        <w:t>universities, colleges, and research institutes that use QNM for academic studies.</w:t>
      </w:r>
    </w:p>
    <w:p w14:paraId="0FDF2A72" w14:textId="77777777" w:rsidR="00D0257D" w:rsidRPr="008A5A23" w:rsidRDefault="00D0257D" w:rsidP="000E014B">
      <w:pPr>
        <w:pStyle w:val="NumberedPara"/>
        <w:numPr>
          <w:ilvl w:val="1"/>
          <w:numId w:val="14"/>
        </w:numPr>
      </w:pPr>
      <w:r w:rsidRPr="008A5A23">
        <w:t xml:space="preserve">analytical laboratories that use QNM as reference sources. </w:t>
      </w:r>
    </w:p>
    <w:p w14:paraId="7F6C1B4C" w14:textId="2CDC1F57" w:rsidR="00D0257D" w:rsidRPr="008A5A23" w:rsidRDefault="00D0257D" w:rsidP="000E014B">
      <w:pPr>
        <w:pStyle w:val="NumberedPara"/>
        <w:numPr>
          <w:ilvl w:val="1"/>
          <w:numId w:val="14"/>
        </w:numPr>
      </w:pPr>
      <w:r w:rsidRPr="008A5A23">
        <w:t>manufacturers of measurement instruments that use sealed sources as standards for calibration and/or who use plutonium, enriched uranium or uranium</w:t>
      </w:r>
      <w:r w:rsidRPr="008A5A23">
        <w:rPr>
          <w:rFonts w:ascii="Cambria Math" w:hAnsi="Cambria Math" w:cs="Cambria Math"/>
        </w:rPr>
        <w:t>‐</w:t>
      </w:r>
      <w:r w:rsidRPr="008A5A23">
        <w:t xml:space="preserve">233 in gram quantities or less as sensing components in instruments </w:t>
      </w:r>
      <w:r w:rsidR="002F1DFD">
        <w:t>(for example,</w:t>
      </w:r>
      <w:r w:rsidRPr="008A5A23">
        <w:t xml:space="preserve"> for fission chambers or smoke alarms); and</w:t>
      </w:r>
    </w:p>
    <w:p w14:paraId="7160222D" w14:textId="286D2F66" w:rsidR="00D0257D" w:rsidRPr="008A5A23" w:rsidRDefault="00D0257D" w:rsidP="000E014B">
      <w:pPr>
        <w:pStyle w:val="NumberedPara"/>
        <w:numPr>
          <w:ilvl w:val="1"/>
          <w:numId w:val="14"/>
        </w:numPr>
      </w:pPr>
      <w:r w:rsidRPr="008A5A23">
        <w:t xml:space="preserve">organisations that use depleted uranium, natural uranium, or thorium in exclusively non-nuclear activities </w:t>
      </w:r>
      <w:r w:rsidR="002F1DFD">
        <w:t>(for example,</w:t>
      </w:r>
      <w:r w:rsidRPr="008A5A23">
        <w:t xml:space="preserve"> as radiation shielding, including depleted uranium transport containers for medical or industrial radioisotopes, as ballast/counterweights, as high hardness alloys of the kind used in aerospace applications, as catalysts for use in the chemical industry or as pigments in glass).</w:t>
      </w:r>
    </w:p>
    <w:p w14:paraId="100C0406" w14:textId="7F1BA97F" w:rsidR="00D0257D" w:rsidRPr="008A5A23" w:rsidRDefault="00D0257D" w:rsidP="000E014B">
      <w:pPr>
        <w:spacing w:before="240"/>
      </w:pPr>
      <w:r w:rsidRPr="008A5A23">
        <w:rPr>
          <w:b/>
          <w:bCs/>
        </w:rPr>
        <w:t>Retained waste</w:t>
      </w:r>
      <w:r w:rsidRPr="008A5A23">
        <w:t xml:space="preserve"> </w:t>
      </w:r>
      <w:r w:rsidRPr="008A5A23">
        <w:rPr>
          <w:rFonts w:ascii="Cambria Math" w:hAnsi="Cambria Math" w:cs="Cambria Math"/>
        </w:rPr>
        <w:t xml:space="preserve">‐ </w:t>
      </w:r>
      <w:r w:rsidRPr="008A5A23">
        <w:t>Defined at Regulation 2 of NSR19 as ‘</w:t>
      </w:r>
      <w:r w:rsidRPr="005069FC">
        <w:t>waste</w:t>
      </w:r>
      <w:r w:rsidRPr="008A5A23">
        <w:t xml:space="preserve"> which is generated from processing or from an operational accident,</w:t>
      </w:r>
      <w:r w:rsidR="00FB22EE">
        <w:t xml:space="preserve"> </w:t>
      </w:r>
      <w:r w:rsidR="001E257B">
        <w:t>which is irrecoverable for the time being, but which is stored</w:t>
      </w:r>
      <w:r w:rsidRPr="008A5A23">
        <w:t>.’</w:t>
      </w:r>
    </w:p>
    <w:p w14:paraId="28E3EA44" w14:textId="77777777" w:rsidR="00A12CD9" w:rsidRDefault="00A12CD9" w:rsidP="00BC5F78">
      <w:pPr>
        <w:rPr>
          <w:b/>
          <w:bCs/>
        </w:rPr>
        <w:sectPr w:rsidR="00A12CD9" w:rsidSect="0040021E">
          <w:pgSz w:w="11906" w:h="16838"/>
          <w:pgMar w:top="1440" w:right="1440" w:bottom="1440" w:left="1440" w:header="708" w:footer="708" w:gutter="0"/>
          <w:cols w:space="708"/>
          <w:docGrid w:linePitch="360"/>
        </w:sectPr>
      </w:pPr>
    </w:p>
    <w:p w14:paraId="38030E68" w14:textId="77777777" w:rsidR="00D0257D" w:rsidRPr="008A5A23" w:rsidRDefault="00D0257D" w:rsidP="00BC5F78">
      <w:r w:rsidRPr="008A5A23">
        <w:rPr>
          <w:b/>
          <w:bCs/>
        </w:rPr>
        <w:lastRenderedPageBreak/>
        <w:t>Safeguards agreement</w:t>
      </w:r>
      <w:r w:rsidRPr="008A5A23">
        <w:t xml:space="preserve"> </w:t>
      </w:r>
      <w:r w:rsidRPr="008A5A23">
        <w:rPr>
          <w:rFonts w:ascii="Cambria Math" w:hAnsi="Cambria Math" w:cs="Cambria Math"/>
        </w:rPr>
        <w:t xml:space="preserve">‐ </w:t>
      </w:r>
      <w:r w:rsidRPr="008A5A23">
        <w:t xml:space="preserve">An international agreement involving the </w:t>
      </w:r>
      <w:r w:rsidRPr="005069FC">
        <w:t>IAEA</w:t>
      </w:r>
      <w:r w:rsidRPr="008A5A23">
        <w:t xml:space="preserve">, which specifies the application of safeguards by the </w:t>
      </w:r>
      <w:r w:rsidRPr="005069FC">
        <w:t>IAEA</w:t>
      </w:r>
      <w:r w:rsidRPr="008A5A23">
        <w:t>. So</w:t>
      </w:r>
      <w:r w:rsidRPr="008A5A23">
        <w:rPr>
          <w:rFonts w:ascii="Cambria Math" w:hAnsi="Cambria Math" w:cs="Cambria Math"/>
        </w:rPr>
        <w:t>‐</w:t>
      </w:r>
      <w:r w:rsidRPr="008A5A23">
        <w:t>called ‘comprehensive’ or ‘full scope’ such agreements are required of non</w:t>
      </w:r>
      <w:r w:rsidRPr="008A5A23">
        <w:rPr>
          <w:rFonts w:ascii="Cambria Math" w:hAnsi="Cambria Math" w:cs="Cambria Math"/>
        </w:rPr>
        <w:t>‐</w:t>
      </w:r>
      <w:r w:rsidRPr="008A5A23">
        <w:t>nuclear</w:t>
      </w:r>
      <w:r w:rsidRPr="008A5A23">
        <w:rPr>
          <w:rFonts w:ascii="Cambria Math" w:hAnsi="Cambria Math" w:cs="Cambria Math"/>
        </w:rPr>
        <w:t>‐</w:t>
      </w:r>
      <w:r w:rsidRPr="008A5A23">
        <w:t>weapon states (NNWS) under the Nuclear Non</w:t>
      </w:r>
      <w:r w:rsidRPr="008A5A23">
        <w:rPr>
          <w:rFonts w:ascii="Cambria Math" w:hAnsi="Cambria Math" w:cs="Cambria Math"/>
        </w:rPr>
        <w:t>‐</w:t>
      </w:r>
      <w:r w:rsidRPr="008A5A23">
        <w:t>Proliferation Treaty (NPT). The states defined as nuclear</w:t>
      </w:r>
      <w:r w:rsidRPr="008A5A23">
        <w:rPr>
          <w:rFonts w:ascii="Cambria Math" w:hAnsi="Cambria Math" w:cs="Cambria Math"/>
        </w:rPr>
        <w:t>‐</w:t>
      </w:r>
      <w:r w:rsidRPr="008A5A23">
        <w:t>weapon states (NWS) under the NPT, including the UK, have agreed so</w:t>
      </w:r>
      <w:r w:rsidRPr="008A5A23">
        <w:rPr>
          <w:rFonts w:ascii="Cambria Math" w:hAnsi="Cambria Math" w:cs="Cambria Math"/>
        </w:rPr>
        <w:t>‐</w:t>
      </w:r>
      <w:r w:rsidRPr="008A5A23">
        <w:t xml:space="preserve">called ‘voluntary offer’ </w:t>
      </w:r>
      <w:r w:rsidRPr="005069FC">
        <w:t>safeguards agreements</w:t>
      </w:r>
      <w:r w:rsidRPr="008A5A23">
        <w:t xml:space="preserve"> in connection with the Treaty, which make some or all their civil nuclear activities eligible for the application of </w:t>
      </w:r>
      <w:r w:rsidRPr="005069FC">
        <w:t>IAEA</w:t>
      </w:r>
      <w:r w:rsidRPr="008A5A23">
        <w:t xml:space="preserve"> safeguards. There are also </w:t>
      </w:r>
      <w:r w:rsidRPr="005069FC">
        <w:t>safeguards agreements</w:t>
      </w:r>
      <w:r w:rsidRPr="008A5A23">
        <w:t xml:space="preserve"> with the </w:t>
      </w:r>
      <w:r w:rsidRPr="005069FC">
        <w:t>IAEA</w:t>
      </w:r>
      <w:r w:rsidRPr="008A5A23">
        <w:t xml:space="preserve"> which predate and/or do not relate directly to the NPT but provide for </w:t>
      </w:r>
      <w:r w:rsidRPr="005069FC">
        <w:t>IAEA</w:t>
      </w:r>
      <w:r w:rsidRPr="008A5A23">
        <w:t xml:space="preserve"> safeguards application to specifically defined nuclear material and/or </w:t>
      </w:r>
      <w:r w:rsidRPr="005069FC">
        <w:t>facilities</w:t>
      </w:r>
      <w:r w:rsidRPr="008A5A23">
        <w:t xml:space="preserve"> (many of which are known as ‘INFCIRC/66’ type agreements).</w:t>
      </w:r>
    </w:p>
    <w:p w14:paraId="684C7668" w14:textId="5AAF8FB7" w:rsidR="00D0257D" w:rsidRPr="008A5A23" w:rsidRDefault="00D0257D" w:rsidP="00BC5F78">
      <w:r w:rsidRPr="008A5A23">
        <w:rPr>
          <w:b/>
          <w:bCs/>
        </w:rPr>
        <w:t xml:space="preserve">Safeguards </w:t>
      </w:r>
      <w:r w:rsidR="00FD3D5D">
        <w:rPr>
          <w:b/>
          <w:bCs/>
        </w:rPr>
        <w:t>b</w:t>
      </w:r>
      <w:r w:rsidRPr="008A5A23">
        <w:rPr>
          <w:b/>
          <w:bCs/>
        </w:rPr>
        <w:t xml:space="preserve">y </w:t>
      </w:r>
      <w:r w:rsidR="00FD3D5D">
        <w:rPr>
          <w:b/>
          <w:bCs/>
        </w:rPr>
        <w:t>d</w:t>
      </w:r>
      <w:r w:rsidRPr="008A5A23">
        <w:rPr>
          <w:b/>
          <w:bCs/>
        </w:rPr>
        <w:t>esign</w:t>
      </w:r>
      <w:r w:rsidRPr="008A5A23">
        <w:t xml:space="preserve"> (SBD) </w:t>
      </w:r>
      <w:r w:rsidRPr="008A5A23">
        <w:rPr>
          <w:rFonts w:ascii="Cambria Math" w:hAnsi="Cambria Math" w:cs="Cambria Math"/>
        </w:rPr>
        <w:t xml:space="preserve">‐ </w:t>
      </w:r>
      <w:r w:rsidRPr="008A5A23">
        <w:t>to ensure that safeguards requirements are fully integrated into the design process stages (design, construction, commissioning, operation, and decommissioning) and the project management structure from project inception.</w:t>
      </w:r>
    </w:p>
    <w:p w14:paraId="586770AF" w14:textId="68488E42" w:rsidR="00D0257D" w:rsidRPr="008A5A23" w:rsidRDefault="00D0257D" w:rsidP="00BC5F78">
      <w:r w:rsidRPr="008A5A23">
        <w:rPr>
          <w:b/>
          <w:bCs/>
        </w:rPr>
        <w:t xml:space="preserve">Safeguards </w:t>
      </w:r>
      <w:r w:rsidR="000E014B">
        <w:rPr>
          <w:b/>
          <w:bCs/>
        </w:rPr>
        <w:t>i</w:t>
      </w:r>
      <w:r w:rsidRPr="008A5A23">
        <w:rPr>
          <w:b/>
          <w:bCs/>
        </w:rPr>
        <w:t>nspectorate</w:t>
      </w:r>
      <w:r w:rsidRPr="008A5A23">
        <w:t xml:space="preserve"> </w:t>
      </w:r>
      <w:r w:rsidRPr="008A5A23">
        <w:rPr>
          <w:rFonts w:ascii="Cambria Math" w:hAnsi="Cambria Math" w:cs="Cambria Math"/>
        </w:rPr>
        <w:t xml:space="preserve">‐ </w:t>
      </w:r>
      <w:r w:rsidRPr="008A5A23">
        <w:t xml:space="preserve">International </w:t>
      </w:r>
      <w:r w:rsidRPr="005069FC">
        <w:t>nuclear safeguards</w:t>
      </w:r>
      <w:r w:rsidRPr="008A5A23">
        <w:t xml:space="preserve"> are measures to verify that countries abide by their commitments to use nuclear material for declared peaceful purposes </w:t>
      </w:r>
      <w:r w:rsidR="00A12CD9">
        <w:t>(refer to</w:t>
      </w:r>
      <w:r w:rsidRPr="008A5A23">
        <w:t xml:space="preserve"> paragraph 5.51). The necessary international confidence is provided by independent verification by the international </w:t>
      </w:r>
      <w:r w:rsidRPr="005069FC">
        <w:t>safeguards inspectorate</w:t>
      </w:r>
      <w:r w:rsidRPr="008A5A23">
        <w:t xml:space="preserve"> of the </w:t>
      </w:r>
      <w:r w:rsidRPr="005069FC">
        <w:t>IAEA</w:t>
      </w:r>
      <w:r w:rsidRPr="008A5A23">
        <w:t>.</w:t>
      </w:r>
    </w:p>
    <w:p w14:paraId="135AE1E9" w14:textId="07A1D4C1" w:rsidR="00D0257D" w:rsidRPr="008A5A23" w:rsidRDefault="00D0257D" w:rsidP="00BC5F78">
      <w:r w:rsidRPr="008A5A23">
        <w:rPr>
          <w:b/>
          <w:bCs/>
        </w:rPr>
        <w:t xml:space="preserve">Seal </w:t>
      </w:r>
      <w:r w:rsidRPr="000E014B">
        <w:t>(</w:t>
      </w:r>
      <w:r w:rsidR="000E014B" w:rsidRPr="000E014B">
        <w:t>s</w:t>
      </w:r>
      <w:r w:rsidRPr="000E014B">
        <w:t>afeguards)</w:t>
      </w:r>
      <w:r w:rsidRPr="008A5A23">
        <w:t xml:space="preserve"> </w:t>
      </w:r>
      <w:r w:rsidRPr="008A5A23">
        <w:rPr>
          <w:rFonts w:ascii="Cambria Math" w:hAnsi="Cambria Math" w:cs="Cambria Math"/>
        </w:rPr>
        <w:t xml:space="preserve">‐ </w:t>
      </w:r>
      <w:r w:rsidRPr="008A5A23">
        <w:t xml:space="preserve">A tamper indicating device used to join movable segments of </w:t>
      </w:r>
      <w:r w:rsidRPr="005069FC">
        <w:t>containment</w:t>
      </w:r>
      <w:r w:rsidRPr="008A5A23">
        <w:t xml:space="preserve"> in a manner such that access to its contents without opening the </w:t>
      </w:r>
      <w:r w:rsidRPr="005069FC">
        <w:t>seal</w:t>
      </w:r>
      <w:r w:rsidRPr="008A5A23">
        <w:t xml:space="preserve"> or breaking of the </w:t>
      </w:r>
      <w:r w:rsidRPr="005069FC">
        <w:t>containment</w:t>
      </w:r>
      <w:r w:rsidRPr="008A5A23">
        <w:t xml:space="preserve"> is difficult. A </w:t>
      </w:r>
      <w:r w:rsidRPr="005069FC">
        <w:t>sealing</w:t>
      </w:r>
      <w:r w:rsidRPr="008A5A23">
        <w:t xml:space="preserve"> system comprises the </w:t>
      </w:r>
      <w:r w:rsidRPr="005069FC">
        <w:t>containment</w:t>
      </w:r>
      <w:r w:rsidRPr="008A5A23">
        <w:t xml:space="preserve"> enclosing the material to be held under safeguards, the means of applying the </w:t>
      </w:r>
      <w:r w:rsidRPr="005069FC">
        <w:t>seal</w:t>
      </w:r>
      <w:r w:rsidRPr="008A5A23">
        <w:t xml:space="preserve"> </w:t>
      </w:r>
      <w:r w:rsidR="002F1DFD">
        <w:t>(for example,</w:t>
      </w:r>
      <w:r w:rsidRPr="008A5A23">
        <w:t xml:space="preserve"> a metal wire) and the </w:t>
      </w:r>
      <w:r w:rsidRPr="005069FC">
        <w:t>seal</w:t>
      </w:r>
      <w:r w:rsidRPr="008A5A23">
        <w:t xml:space="preserve"> itself. All three components must be examined to verify that the </w:t>
      </w:r>
      <w:r w:rsidRPr="005069FC">
        <w:t>sealing</w:t>
      </w:r>
      <w:r w:rsidRPr="008A5A23">
        <w:t xml:space="preserve"> system has fulfilled its function of ensuring continuity of knowledge of the identity and integrity of the QNM concerned. </w:t>
      </w:r>
      <w:r w:rsidR="000E014B">
        <w:t xml:space="preserve">Refer </w:t>
      </w:r>
      <w:r w:rsidRPr="008A5A23">
        <w:t>also</w:t>
      </w:r>
      <w:r w:rsidR="000E014B">
        <w:t xml:space="preserve"> to</w:t>
      </w:r>
      <w:r w:rsidRPr="008A5A23">
        <w:t xml:space="preserve"> </w:t>
      </w:r>
      <w:r w:rsidR="000E014B">
        <w:t>‘</w:t>
      </w:r>
      <w:r w:rsidR="000E014B" w:rsidRPr="000E014B">
        <w:rPr>
          <w:b/>
          <w:bCs/>
          <w:i/>
          <w:iCs/>
        </w:rPr>
        <w:t>C</w:t>
      </w:r>
      <w:r w:rsidRPr="000E014B">
        <w:rPr>
          <w:b/>
          <w:bCs/>
          <w:i/>
          <w:iCs/>
        </w:rPr>
        <w:t>ontainment</w:t>
      </w:r>
      <w:r w:rsidR="000E014B" w:rsidRPr="000E014B">
        <w:rPr>
          <w:b/>
          <w:bCs/>
          <w:i/>
          <w:iCs/>
        </w:rPr>
        <w:t>’</w:t>
      </w:r>
      <w:r w:rsidRPr="008A5A23">
        <w:t>.</w:t>
      </w:r>
    </w:p>
    <w:p w14:paraId="2099768C" w14:textId="733C88CD" w:rsidR="00D0257D" w:rsidRPr="008A5A23" w:rsidRDefault="00D0257D" w:rsidP="00BC5F78">
      <w:r w:rsidRPr="008A5A23">
        <w:rPr>
          <w:b/>
          <w:bCs/>
        </w:rPr>
        <w:t>Shipper/</w:t>
      </w:r>
      <w:r w:rsidR="00FD3D5D">
        <w:rPr>
          <w:b/>
          <w:bCs/>
        </w:rPr>
        <w:t>r</w:t>
      </w:r>
      <w:r w:rsidRPr="008A5A23">
        <w:rPr>
          <w:b/>
          <w:bCs/>
        </w:rPr>
        <w:t xml:space="preserve">eceiver </w:t>
      </w:r>
      <w:r w:rsidR="00FD3D5D">
        <w:rPr>
          <w:b/>
          <w:bCs/>
        </w:rPr>
        <w:t>di</w:t>
      </w:r>
      <w:r w:rsidRPr="008A5A23">
        <w:rPr>
          <w:b/>
          <w:bCs/>
        </w:rPr>
        <w:t>fference</w:t>
      </w:r>
      <w:r w:rsidRPr="008A5A23">
        <w:t xml:space="preserve"> (SRD) </w:t>
      </w:r>
      <w:r w:rsidRPr="008A5A23">
        <w:rPr>
          <w:rFonts w:ascii="Cambria Math" w:hAnsi="Cambria Math" w:cs="Cambria Math"/>
        </w:rPr>
        <w:t xml:space="preserve">‐ </w:t>
      </w:r>
      <w:r w:rsidRPr="008A5A23">
        <w:t xml:space="preserve">Defined at Regulation 2 of NSR19 as ‘the difference between the quantity of QNM in a </w:t>
      </w:r>
      <w:r w:rsidRPr="005069FC">
        <w:t>batch</w:t>
      </w:r>
      <w:r w:rsidRPr="008A5A23">
        <w:t xml:space="preserve"> as stated by the shipping </w:t>
      </w:r>
      <w:r w:rsidRPr="005069FC">
        <w:t>MBA</w:t>
      </w:r>
      <w:r w:rsidRPr="008A5A23">
        <w:t xml:space="preserve"> and as measured at the receiving </w:t>
      </w:r>
      <w:r w:rsidRPr="005069FC">
        <w:t>MBA</w:t>
      </w:r>
      <w:r w:rsidRPr="008A5A23">
        <w:t>.’</w:t>
      </w:r>
    </w:p>
    <w:p w14:paraId="3A65969A" w14:textId="38E52C98" w:rsidR="00D0257D" w:rsidRPr="008A5A23" w:rsidRDefault="00D0257D" w:rsidP="00BC5F78">
      <w:r w:rsidRPr="008A5A23">
        <w:rPr>
          <w:b/>
          <w:bCs/>
        </w:rPr>
        <w:t xml:space="preserve">Source </w:t>
      </w:r>
      <w:r w:rsidR="000E014B">
        <w:rPr>
          <w:b/>
          <w:bCs/>
        </w:rPr>
        <w:t>d</w:t>
      </w:r>
      <w:r w:rsidRPr="008A5A23">
        <w:rPr>
          <w:b/>
          <w:bCs/>
        </w:rPr>
        <w:t>ata</w:t>
      </w:r>
      <w:r w:rsidRPr="008A5A23">
        <w:t xml:space="preserve"> </w:t>
      </w:r>
      <w:r w:rsidRPr="008A5A23">
        <w:rPr>
          <w:rFonts w:ascii="Cambria Math" w:hAnsi="Cambria Math" w:cs="Cambria Math"/>
        </w:rPr>
        <w:t xml:space="preserve">‐ </w:t>
      </w:r>
      <w:r w:rsidRPr="008A5A23">
        <w:t xml:space="preserve">Defined at Regulation 2 of NSR19 as ‘those data, recorded during measurement or calibration or used to derive empirical relationships, which identify QNM and provide </w:t>
      </w:r>
      <w:r w:rsidRPr="005069FC">
        <w:t>batch</w:t>
      </w:r>
      <w:r w:rsidRPr="008A5A23">
        <w:t xml:space="preserve"> data, including: weight of compounds, conversion factors to determine weight of element, specific gravity, element concentration, isotopic ratios, relationship between volume and manometer readings, and relationship between plutonium produced and power generated’.</w:t>
      </w:r>
    </w:p>
    <w:p w14:paraId="664F5F32" w14:textId="429112AE" w:rsidR="00D0257D" w:rsidRPr="008A5A23" w:rsidRDefault="00D0257D" w:rsidP="00BC5F78">
      <w:r w:rsidRPr="00F6288B">
        <w:rPr>
          <w:b/>
          <w:bCs/>
        </w:rPr>
        <w:t xml:space="preserve">State </w:t>
      </w:r>
      <w:r w:rsidR="00FD3D5D" w:rsidRPr="00F6288B">
        <w:rPr>
          <w:b/>
          <w:bCs/>
        </w:rPr>
        <w:t>s</w:t>
      </w:r>
      <w:r w:rsidRPr="00F6288B">
        <w:rPr>
          <w:b/>
          <w:bCs/>
        </w:rPr>
        <w:t xml:space="preserve">ystem of </w:t>
      </w:r>
      <w:r w:rsidR="00FD3D5D" w:rsidRPr="00F6288B">
        <w:rPr>
          <w:b/>
          <w:bCs/>
        </w:rPr>
        <w:t>a</w:t>
      </w:r>
      <w:r w:rsidRPr="00F6288B">
        <w:rPr>
          <w:b/>
          <w:bCs/>
        </w:rPr>
        <w:t xml:space="preserve">ccounting and </w:t>
      </w:r>
      <w:r w:rsidR="00FD3D5D" w:rsidRPr="00F6288B">
        <w:rPr>
          <w:b/>
          <w:bCs/>
        </w:rPr>
        <w:t>c</w:t>
      </w:r>
      <w:r w:rsidRPr="00F6288B">
        <w:rPr>
          <w:b/>
          <w:bCs/>
        </w:rPr>
        <w:t xml:space="preserve">ontrol of </w:t>
      </w:r>
      <w:r w:rsidR="00F6288B" w:rsidRPr="00F6288B">
        <w:rPr>
          <w:b/>
          <w:bCs/>
        </w:rPr>
        <w:t>n</w:t>
      </w:r>
      <w:r w:rsidRPr="00F6288B">
        <w:rPr>
          <w:b/>
          <w:bCs/>
        </w:rPr>
        <w:t xml:space="preserve">uclear </w:t>
      </w:r>
      <w:r w:rsidR="00F6288B" w:rsidRPr="00F6288B">
        <w:rPr>
          <w:b/>
          <w:bCs/>
        </w:rPr>
        <w:t>m</w:t>
      </w:r>
      <w:r w:rsidRPr="00F6288B">
        <w:rPr>
          <w:b/>
          <w:bCs/>
        </w:rPr>
        <w:t xml:space="preserve">aterial </w:t>
      </w:r>
      <w:r w:rsidR="00F6288B" w:rsidRPr="00F6288B">
        <w:rPr>
          <w:b/>
          <w:bCs/>
        </w:rPr>
        <w:t xml:space="preserve">(SSAC) </w:t>
      </w:r>
      <w:r w:rsidRPr="00F6288B">
        <w:rPr>
          <w:rFonts w:ascii="Cambria Math" w:hAnsi="Cambria Math" w:cs="Cambria Math"/>
          <w:b/>
          <w:bCs/>
        </w:rPr>
        <w:t>‐</w:t>
      </w:r>
      <w:r w:rsidRPr="008A5A23">
        <w:rPr>
          <w:rFonts w:ascii="Cambria Math" w:hAnsi="Cambria Math" w:cs="Cambria Math"/>
        </w:rPr>
        <w:t xml:space="preserve"> </w:t>
      </w:r>
      <w:r w:rsidRPr="008A5A23">
        <w:t xml:space="preserve">Organisational arrangements to account for and control QNM in a state, which amongst other things provide the basis for application of </w:t>
      </w:r>
      <w:r w:rsidRPr="005069FC">
        <w:t>IAEA</w:t>
      </w:r>
      <w:r w:rsidRPr="008A5A23">
        <w:t xml:space="preserve"> safeguards – and as such are a requirement of </w:t>
      </w:r>
      <w:r w:rsidRPr="005069FC">
        <w:t>safeguards agreements</w:t>
      </w:r>
      <w:r w:rsidRPr="008A5A23">
        <w:t xml:space="preserve"> with the </w:t>
      </w:r>
      <w:r w:rsidRPr="005069FC">
        <w:t>IAEA</w:t>
      </w:r>
      <w:r w:rsidRPr="008A5A23">
        <w:t xml:space="preserve">. We operate the </w:t>
      </w:r>
      <w:r w:rsidRPr="005069FC">
        <w:t>SSAC</w:t>
      </w:r>
      <w:r w:rsidRPr="008A5A23">
        <w:t xml:space="preserve"> for the UK.</w:t>
      </w:r>
    </w:p>
    <w:p w14:paraId="4685150F" w14:textId="54579B40" w:rsidR="00D0257D" w:rsidRPr="008A5A23" w:rsidRDefault="00D0257D" w:rsidP="0027490C">
      <w:pPr>
        <w:rPr>
          <w:b/>
          <w:bCs/>
          <w:szCs w:val="28"/>
        </w:rPr>
      </w:pPr>
      <w:r w:rsidRPr="008A5A23">
        <w:rPr>
          <w:b/>
          <w:bCs/>
        </w:rPr>
        <w:lastRenderedPageBreak/>
        <w:t>Waste</w:t>
      </w:r>
      <w:r w:rsidRPr="008A5A23">
        <w:t xml:space="preserve"> </w:t>
      </w:r>
      <w:r w:rsidRPr="008A5A23">
        <w:rPr>
          <w:rFonts w:ascii="Cambria Math" w:hAnsi="Cambria Math" w:cs="Cambria Math"/>
        </w:rPr>
        <w:t>‐</w:t>
      </w:r>
      <w:r w:rsidRPr="008A5A23">
        <w:t xml:space="preserve"> Defined at Regulation 2 of NSR19 as </w:t>
      </w:r>
      <w:r w:rsidR="0027490C" w:rsidRPr="0027490C">
        <w:t>waste containing qualifying nuclear material, in concentrations or chemical forms which make the qualifying nuclear material no longer useable for any nuclear activity relevant for safeguards, or which has become practicably irrecoverable.</w:t>
      </w:r>
      <w:r w:rsidRPr="008A5A23">
        <w:t xml:space="preserve"> </w:t>
      </w:r>
      <w:r w:rsidR="000E014B">
        <w:t>Refer</w:t>
      </w:r>
      <w:r w:rsidRPr="008A5A23">
        <w:t xml:space="preserve"> also</w:t>
      </w:r>
      <w:r w:rsidR="000E014B">
        <w:t xml:space="preserve"> to</w:t>
      </w:r>
      <w:r w:rsidRPr="008A5A23">
        <w:t xml:space="preserve"> </w:t>
      </w:r>
      <w:r w:rsidR="000E014B">
        <w:t>‘</w:t>
      </w:r>
      <w:r w:rsidRPr="000E014B">
        <w:rPr>
          <w:b/>
          <w:bCs/>
          <w:i/>
          <w:iCs/>
        </w:rPr>
        <w:t xml:space="preserve">Conditioned </w:t>
      </w:r>
      <w:r w:rsidR="000E014B" w:rsidRPr="000E014B">
        <w:rPr>
          <w:b/>
          <w:bCs/>
          <w:i/>
          <w:iCs/>
        </w:rPr>
        <w:t>w</w:t>
      </w:r>
      <w:r w:rsidRPr="000E014B">
        <w:rPr>
          <w:b/>
          <w:bCs/>
          <w:i/>
          <w:iCs/>
        </w:rPr>
        <w:t>aste</w:t>
      </w:r>
      <w:r w:rsidR="000E014B" w:rsidRPr="000E014B">
        <w:rPr>
          <w:b/>
          <w:bCs/>
          <w:i/>
          <w:iCs/>
        </w:rPr>
        <w:t>’</w:t>
      </w:r>
      <w:r w:rsidRPr="008A5A23">
        <w:t xml:space="preserve"> and </w:t>
      </w:r>
      <w:r w:rsidR="000E014B">
        <w:t>‘</w:t>
      </w:r>
      <w:r w:rsidRPr="000E014B">
        <w:rPr>
          <w:b/>
          <w:bCs/>
          <w:i/>
          <w:iCs/>
        </w:rPr>
        <w:t xml:space="preserve">Retained </w:t>
      </w:r>
      <w:r w:rsidR="000E014B" w:rsidRPr="000E014B">
        <w:rPr>
          <w:b/>
          <w:bCs/>
          <w:i/>
          <w:iCs/>
        </w:rPr>
        <w:t>w</w:t>
      </w:r>
      <w:r w:rsidRPr="000E014B">
        <w:rPr>
          <w:b/>
          <w:bCs/>
          <w:i/>
          <w:iCs/>
        </w:rPr>
        <w:t>aste</w:t>
      </w:r>
      <w:r w:rsidR="000E014B" w:rsidRPr="000E014B">
        <w:rPr>
          <w:b/>
          <w:bCs/>
          <w:i/>
          <w:iCs/>
        </w:rPr>
        <w:t>’</w:t>
      </w:r>
      <w:r w:rsidRPr="000E014B">
        <w:rPr>
          <w:i/>
          <w:iCs/>
        </w:rPr>
        <w:t>.</w:t>
      </w:r>
      <w:r w:rsidRPr="008A5A23">
        <w:t xml:space="preserve"> </w:t>
      </w:r>
    </w:p>
    <w:p w14:paraId="7A85BC75" w14:textId="6B5E1C73" w:rsidR="00D0257D" w:rsidRPr="008A5A23" w:rsidRDefault="002F1DFD" w:rsidP="00D0257D">
      <w:pPr>
        <w:pStyle w:val="Heading2"/>
        <w:numPr>
          <w:ilvl w:val="0"/>
          <w:numId w:val="0"/>
        </w:numPr>
        <w:ind w:left="851" w:hanging="851"/>
      </w:pPr>
      <w:bookmarkStart w:id="71" w:name="_Toc94860808"/>
      <w:bookmarkStart w:id="72" w:name="_Toc236043949"/>
      <w:r>
        <w:t>List of a</w:t>
      </w:r>
      <w:r w:rsidR="00D0257D" w:rsidRPr="008A5A23">
        <w:t>cronyms</w:t>
      </w:r>
      <w:bookmarkEnd w:id="71"/>
      <w:r>
        <w:t>, abbreviations and initialisms</w:t>
      </w:r>
      <w:bookmarkEnd w:id="72"/>
      <w:r>
        <w:t xml:space="preserve"> </w:t>
      </w:r>
    </w:p>
    <w:p w14:paraId="779BD6CD" w14:textId="137410B1" w:rsidR="00D0257D" w:rsidRPr="008A5A23" w:rsidRDefault="00D0257D" w:rsidP="00BC5F78">
      <w:pPr>
        <w:pStyle w:val="NumberedPara"/>
        <w:numPr>
          <w:ilvl w:val="0"/>
          <w:numId w:val="0"/>
        </w:numPr>
        <w:spacing w:before="0" w:after="0"/>
      </w:pPr>
      <w:r w:rsidRPr="008A5A23">
        <w:t>ACP</w:t>
      </w:r>
      <w:r w:rsidRPr="008A5A23">
        <w:tab/>
      </w:r>
      <w:r w:rsidRPr="008A5A23">
        <w:tab/>
        <w:t xml:space="preserve">Accountancy and </w:t>
      </w:r>
      <w:r w:rsidR="003D3DA6">
        <w:t>c</w:t>
      </w:r>
      <w:r w:rsidRPr="008A5A23">
        <w:t xml:space="preserve">ontrol </w:t>
      </w:r>
      <w:r w:rsidR="003D3DA6">
        <w:t>p</w:t>
      </w:r>
      <w:r w:rsidRPr="008A5A23">
        <w:t>lan</w:t>
      </w:r>
    </w:p>
    <w:p w14:paraId="3B2C892A" w14:textId="2C175647" w:rsidR="00A74177" w:rsidRDefault="00A74177" w:rsidP="00BC5F78">
      <w:pPr>
        <w:pStyle w:val="NumberedPara"/>
        <w:numPr>
          <w:ilvl w:val="0"/>
          <w:numId w:val="0"/>
        </w:numPr>
        <w:spacing w:before="0" w:after="0"/>
      </w:pPr>
      <w:r>
        <w:t>DI</w:t>
      </w:r>
      <w:r>
        <w:tab/>
      </w:r>
      <w:r>
        <w:tab/>
        <w:t>Design Information</w:t>
      </w:r>
    </w:p>
    <w:p w14:paraId="16F9A4E0" w14:textId="46263A52" w:rsidR="00D0257D" w:rsidRDefault="00D0257D" w:rsidP="00BC5F78">
      <w:pPr>
        <w:pStyle w:val="NumberedPara"/>
        <w:numPr>
          <w:ilvl w:val="0"/>
          <w:numId w:val="0"/>
        </w:numPr>
        <w:spacing w:before="0" w:after="0"/>
      </w:pPr>
      <w:r>
        <w:t>EPIT</w:t>
      </w:r>
      <w:r>
        <w:tab/>
      </w:r>
      <w:r>
        <w:tab/>
        <w:t xml:space="preserve">Emergency </w:t>
      </w:r>
      <w:r w:rsidR="003D3DA6">
        <w:t>p</w:t>
      </w:r>
      <w:r>
        <w:t xml:space="preserve">hysical </w:t>
      </w:r>
      <w:r w:rsidR="003D3DA6">
        <w:t>i</w:t>
      </w:r>
      <w:r>
        <w:t xml:space="preserve">nventory </w:t>
      </w:r>
      <w:r w:rsidR="003D3DA6">
        <w:t>t</w:t>
      </w:r>
      <w:r>
        <w:t>ake</w:t>
      </w:r>
    </w:p>
    <w:p w14:paraId="0236DA94" w14:textId="77777777" w:rsidR="00D0257D" w:rsidRPr="008A5A23" w:rsidRDefault="00D0257D" w:rsidP="00BC5F78">
      <w:pPr>
        <w:pStyle w:val="NumberedPara"/>
        <w:numPr>
          <w:ilvl w:val="0"/>
          <w:numId w:val="0"/>
        </w:numPr>
        <w:spacing w:before="0" w:after="0"/>
      </w:pPr>
      <w:r>
        <w:t>ESARDA</w:t>
      </w:r>
      <w:r>
        <w:tab/>
        <w:t>European Safeguards Research and Development Association</w:t>
      </w:r>
    </w:p>
    <w:p w14:paraId="0D6C11E5" w14:textId="4040FB71" w:rsidR="00D0257D" w:rsidRPr="008A5A23" w:rsidRDefault="00D0257D" w:rsidP="00BC5F78">
      <w:pPr>
        <w:pStyle w:val="NumberedPara"/>
        <w:numPr>
          <w:ilvl w:val="0"/>
          <w:numId w:val="0"/>
        </w:numPr>
        <w:spacing w:before="0" w:after="0"/>
      </w:pPr>
      <w:r w:rsidRPr="008A5A23">
        <w:t>FSE</w:t>
      </w:r>
      <w:r w:rsidRPr="008A5A23">
        <w:tab/>
      </w:r>
      <w:r w:rsidRPr="008A5A23">
        <w:tab/>
        <w:t xml:space="preserve">Fundamental </w:t>
      </w:r>
      <w:r w:rsidR="003D3DA6">
        <w:t>s</w:t>
      </w:r>
      <w:r w:rsidRPr="008A5A23">
        <w:t xml:space="preserve">afeguards </w:t>
      </w:r>
      <w:r w:rsidR="003D3DA6">
        <w:t>e</w:t>
      </w:r>
      <w:r w:rsidRPr="008A5A23">
        <w:t>xpectation</w:t>
      </w:r>
    </w:p>
    <w:p w14:paraId="05F74588" w14:textId="77777777" w:rsidR="00D0257D" w:rsidRPr="008A5A23" w:rsidRDefault="00D0257D" w:rsidP="00BC5F78">
      <w:pPr>
        <w:pStyle w:val="NumberedPara"/>
        <w:numPr>
          <w:ilvl w:val="0"/>
          <w:numId w:val="0"/>
        </w:numPr>
        <w:spacing w:before="0" w:after="0"/>
      </w:pPr>
      <w:r w:rsidRPr="008A5A23">
        <w:t>IAEA</w:t>
      </w:r>
      <w:r w:rsidRPr="008A5A23">
        <w:tab/>
      </w:r>
      <w:r w:rsidRPr="008A5A23">
        <w:tab/>
        <w:t>International Atomic Energy Agency</w:t>
      </w:r>
    </w:p>
    <w:p w14:paraId="7A331385" w14:textId="407A8199" w:rsidR="00D0257D" w:rsidRPr="008A5A23" w:rsidRDefault="00D0257D" w:rsidP="00BC5F78">
      <w:pPr>
        <w:pStyle w:val="NumberedPara"/>
        <w:numPr>
          <w:ilvl w:val="0"/>
          <w:numId w:val="0"/>
        </w:numPr>
        <w:spacing w:before="0" w:after="0"/>
      </w:pPr>
      <w:r w:rsidRPr="008A5A23">
        <w:t>ICR</w:t>
      </w:r>
      <w:r w:rsidRPr="008A5A23">
        <w:tab/>
      </w:r>
      <w:r w:rsidRPr="008A5A23">
        <w:tab/>
        <w:t xml:space="preserve">Inventory </w:t>
      </w:r>
      <w:r w:rsidR="003D3DA6">
        <w:t>c</w:t>
      </w:r>
      <w:r w:rsidRPr="008A5A23">
        <w:t xml:space="preserve">hange </w:t>
      </w:r>
      <w:r w:rsidR="003D3DA6">
        <w:t>r</w:t>
      </w:r>
      <w:r w:rsidRPr="008A5A23">
        <w:t>eport</w:t>
      </w:r>
    </w:p>
    <w:p w14:paraId="1480E076" w14:textId="15CDC386" w:rsidR="00D0257D" w:rsidRPr="008A5A23" w:rsidRDefault="00D0257D" w:rsidP="00BC5F78">
      <w:pPr>
        <w:pStyle w:val="NumberedPara"/>
        <w:numPr>
          <w:ilvl w:val="0"/>
          <w:numId w:val="0"/>
        </w:numPr>
        <w:spacing w:before="0" w:after="0"/>
      </w:pPr>
      <w:r w:rsidRPr="008A5A23">
        <w:t>ID</w:t>
      </w:r>
      <w:r w:rsidRPr="008A5A23">
        <w:tab/>
      </w:r>
      <w:r w:rsidRPr="008A5A23">
        <w:tab/>
        <w:t xml:space="preserve">Inventory </w:t>
      </w:r>
      <w:r w:rsidR="003D3DA6">
        <w:t>d</w:t>
      </w:r>
      <w:r w:rsidRPr="008A5A23">
        <w:t>ifference</w:t>
      </w:r>
    </w:p>
    <w:p w14:paraId="2F2FCE2F" w14:textId="4161A9F4" w:rsidR="00D0257D" w:rsidRDefault="00D0257D" w:rsidP="00BC5F78">
      <w:pPr>
        <w:pStyle w:val="NumberedPara"/>
        <w:numPr>
          <w:ilvl w:val="0"/>
          <w:numId w:val="0"/>
        </w:numPr>
        <w:spacing w:before="0" w:after="0"/>
      </w:pPr>
      <w:r w:rsidRPr="008A5A23">
        <w:t>IDAL</w:t>
      </w:r>
      <w:r w:rsidRPr="008A5A23">
        <w:tab/>
      </w:r>
      <w:r w:rsidRPr="008A5A23">
        <w:tab/>
        <w:t xml:space="preserve">Inventory </w:t>
      </w:r>
      <w:r w:rsidR="003D3DA6">
        <w:t>d</w:t>
      </w:r>
      <w:r w:rsidRPr="008A5A23">
        <w:t xml:space="preserve">ifference </w:t>
      </w:r>
      <w:r w:rsidR="003D3DA6">
        <w:t>a</w:t>
      </w:r>
      <w:r w:rsidRPr="008A5A23">
        <w:t xml:space="preserve">ction </w:t>
      </w:r>
      <w:r w:rsidR="003D3DA6">
        <w:t>l</w:t>
      </w:r>
      <w:r w:rsidRPr="008A5A23">
        <w:t>evel</w:t>
      </w:r>
    </w:p>
    <w:p w14:paraId="5805A735" w14:textId="77777777" w:rsidR="00D0257D" w:rsidRPr="008A5A23" w:rsidRDefault="00D0257D" w:rsidP="00BC5F78">
      <w:pPr>
        <w:pStyle w:val="NumberedPara"/>
        <w:numPr>
          <w:ilvl w:val="0"/>
          <w:numId w:val="0"/>
        </w:numPr>
        <w:spacing w:before="0" w:after="0"/>
      </w:pPr>
      <w:r>
        <w:t>INMM</w:t>
      </w:r>
      <w:r>
        <w:tab/>
      </w:r>
      <w:r>
        <w:tab/>
        <w:t>Institute of Nuclear Material Management</w:t>
      </w:r>
    </w:p>
    <w:p w14:paraId="6BEC76B1" w14:textId="380CA8EA" w:rsidR="00D0257D" w:rsidRPr="008A5A23" w:rsidRDefault="00D0257D" w:rsidP="00BC5F78">
      <w:pPr>
        <w:pStyle w:val="NumberedPara"/>
        <w:numPr>
          <w:ilvl w:val="0"/>
          <w:numId w:val="0"/>
        </w:numPr>
        <w:spacing w:before="0" w:after="0"/>
      </w:pPr>
      <w:r w:rsidRPr="008A5A23">
        <w:t>ITV</w:t>
      </w:r>
      <w:r w:rsidR="003D3DA6">
        <w:t>(</w:t>
      </w:r>
      <w:r w:rsidRPr="008A5A23">
        <w:t>s</w:t>
      </w:r>
      <w:r w:rsidR="003D3DA6">
        <w:t>)</w:t>
      </w:r>
      <w:r w:rsidRPr="008A5A23">
        <w:tab/>
      </w:r>
      <w:r w:rsidRPr="008A5A23">
        <w:tab/>
        <w:t xml:space="preserve">International </w:t>
      </w:r>
      <w:r w:rsidR="003D3DA6">
        <w:t>t</w:t>
      </w:r>
      <w:r w:rsidRPr="008A5A23">
        <w:t xml:space="preserve">arget </w:t>
      </w:r>
      <w:r w:rsidR="003D3DA6">
        <w:t>v</w:t>
      </w:r>
      <w:r w:rsidRPr="008A5A23">
        <w:t>alue</w:t>
      </w:r>
      <w:r w:rsidR="003D3DA6">
        <w:t>(</w:t>
      </w:r>
      <w:r w:rsidRPr="008A5A23">
        <w:t>s</w:t>
      </w:r>
      <w:r w:rsidR="003D3DA6">
        <w:t>)</w:t>
      </w:r>
    </w:p>
    <w:p w14:paraId="6992475B" w14:textId="798BE85F" w:rsidR="00D0257D" w:rsidRPr="008A5A23" w:rsidRDefault="00D0257D" w:rsidP="00BC5F78">
      <w:pPr>
        <w:pStyle w:val="NumberedPara"/>
        <w:numPr>
          <w:ilvl w:val="0"/>
          <w:numId w:val="0"/>
        </w:numPr>
        <w:spacing w:before="0" w:after="0"/>
      </w:pPr>
      <w:r w:rsidRPr="008A5A23">
        <w:t>KMP</w:t>
      </w:r>
      <w:r w:rsidR="002477B7">
        <w:t>(s)</w:t>
      </w:r>
      <w:r w:rsidRPr="008A5A23">
        <w:tab/>
        <w:t xml:space="preserve">Key </w:t>
      </w:r>
      <w:r w:rsidR="002477B7">
        <w:t>m</w:t>
      </w:r>
      <w:r w:rsidRPr="008A5A23">
        <w:t xml:space="preserve">easurement </w:t>
      </w:r>
      <w:r w:rsidR="002477B7">
        <w:t>p</w:t>
      </w:r>
      <w:r w:rsidRPr="008A5A23">
        <w:t>oint</w:t>
      </w:r>
      <w:r w:rsidR="002477B7">
        <w:t>(s)</w:t>
      </w:r>
    </w:p>
    <w:p w14:paraId="2BC84CFF" w14:textId="525DEF5A" w:rsidR="00D0257D" w:rsidRPr="008A5A23" w:rsidRDefault="00D0257D" w:rsidP="00BC5F78">
      <w:pPr>
        <w:pStyle w:val="NumberedPara"/>
        <w:numPr>
          <w:ilvl w:val="0"/>
          <w:numId w:val="0"/>
        </w:numPr>
        <w:spacing w:before="0" w:after="0"/>
      </w:pPr>
      <w:r w:rsidRPr="008A5A23">
        <w:t>LII</w:t>
      </w:r>
      <w:r w:rsidRPr="008A5A23">
        <w:tab/>
      </w:r>
      <w:r w:rsidRPr="008A5A23">
        <w:tab/>
        <w:t xml:space="preserve">List of </w:t>
      </w:r>
      <w:r w:rsidR="002477B7">
        <w:t>i</w:t>
      </w:r>
      <w:r w:rsidRPr="008A5A23">
        <w:t xml:space="preserve">nventory </w:t>
      </w:r>
      <w:r w:rsidR="002477B7">
        <w:t>i</w:t>
      </w:r>
      <w:r w:rsidRPr="008A5A23">
        <w:t>tems</w:t>
      </w:r>
    </w:p>
    <w:p w14:paraId="3E3E8B6F" w14:textId="50ADEA5A" w:rsidR="00D0257D" w:rsidRPr="008A5A23" w:rsidRDefault="00D0257D" w:rsidP="00BC5F78">
      <w:pPr>
        <w:pStyle w:val="NumberedPara"/>
        <w:numPr>
          <w:ilvl w:val="0"/>
          <w:numId w:val="0"/>
        </w:numPr>
        <w:spacing w:before="0" w:after="0"/>
      </w:pPr>
      <w:r w:rsidRPr="008A5A23">
        <w:t>MACE</w:t>
      </w:r>
      <w:r w:rsidRPr="008A5A23">
        <w:tab/>
      </w:r>
      <w:r w:rsidR="002477B7">
        <w:tab/>
      </w:r>
      <w:r w:rsidRPr="008A5A23">
        <w:t xml:space="preserve">Nuclear </w:t>
      </w:r>
      <w:r w:rsidR="002477B7">
        <w:t>m</w:t>
      </w:r>
      <w:r w:rsidRPr="008A5A23">
        <w:t xml:space="preserve">aterial </w:t>
      </w:r>
      <w:r w:rsidR="002477B7">
        <w:t>a</w:t>
      </w:r>
      <w:r w:rsidRPr="008A5A23">
        <w:t xml:space="preserve">ccountancy and </w:t>
      </w:r>
      <w:r w:rsidR="002477B7">
        <w:t>c</w:t>
      </w:r>
      <w:r w:rsidRPr="008A5A23">
        <w:t xml:space="preserve">ontrol </w:t>
      </w:r>
      <w:r w:rsidR="002477B7">
        <w:t>e</w:t>
      </w:r>
      <w:r w:rsidRPr="008A5A23">
        <w:t>xpectation</w:t>
      </w:r>
    </w:p>
    <w:p w14:paraId="0077EF07" w14:textId="37AF4EEF" w:rsidR="00D0257D" w:rsidRPr="008A5A23" w:rsidRDefault="00D0257D" w:rsidP="00BC5F78">
      <w:pPr>
        <w:pStyle w:val="NumberedPara"/>
        <w:numPr>
          <w:ilvl w:val="0"/>
          <w:numId w:val="0"/>
        </w:numPr>
        <w:spacing w:before="0" w:after="0"/>
      </w:pPr>
      <w:r w:rsidRPr="008A5A23">
        <w:t>MBA</w:t>
      </w:r>
      <w:r w:rsidRPr="008A5A23">
        <w:tab/>
      </w:r>
      <w:r w:rsidRPr="008A5A23">
        <w:tab/>
        <w:t xml:space="preserve">Material </w:t>
      </w:r>
      <w:r w:rsidR="002477B7">
        <w:t>b</w:t>
      </w:r>
      <w:r w:rsidRPr="008A5A23">
        <w:t xml:space="preserve">alance </w:t>
      </w:r>
      <w:r w:rsidR="002477B7">
        <w:t>a</w:t>
      </w:r>
      <w:r w:rsidRPr="008A5A23">
        <w:t>rea</w:t>
      </w:r>
    </w:p>
    <w:p w14:paraId="1419A0E2" w14:textId="6BD30A04" w:rsidR="00D0257D" w:rsidRPr="008A5A23" w:rsidRDefault="00D0257D" w:rsidP="00BC5F78">
      <w:pPr>
        <w:pStyle w:val="NumberedPara"/>
        <w:numPr>
          <w:ilvl w:val="0"/>
          <w:numId w:val="0"/>
        </w:numPr>
        <w:spacing w:before="0" w:after="0"/>
      </w:pPr>
      <w:r w:rsidRPr="008A5A23">
        <w:t>MBR</w:t>
      </w:r>
      <w:r w:rsidRPr="008A5A23">
        <w:tab/>
      </w:r>
      <w:r w:rsidRPr="008A5A23">
        <w:tab/>
        <w:t xml:space="preserve">Material </w:t>
      </w:r>
      <w:r w:rsidR="002477B7">
        <w:t>b</w:t>
      </w:r>
      <w:r w:rsidRPr="008A5A23">
        <w:t xml:space="preserve">alance </w:t>
      </w:r>
      <w:r w:rsidR="002477B7">
        <w:t>r</w:t>
      </w:r>
      <w:r w:rsidRPr="008A5A23">
        <w:t>eport</w:t>
      </w:r>
    </w:p>
    <w:p w14:paraId="363DC091" w14:textId="16808325" w:rsidR="00D0257D" w:rsidRPr="008A5A23" w:rsidRDefault="00D0257D" w:rsidP="00BC5F78">
      <w:pPr>
        <w:pStyle w:val="NumberedPara"/>
        <w:numPr>
          <w:ilvl w:val="0"/>
          <w:numId w:val="0"/>
        </w:numPr>
        <w:spacing w:before="0" w:after="0"/>
      </w:pPr>
      <w:r w:rsidRPr="008A5A23">
        <w:t>MCP</w:t>
      </w:r>
      <w:r w:rsidRPr="008A5A23">
        <w:tab/>
      </w:r>
      <w:r w:rsidRPr="008A5A23">
        <w:tab/>
        <w:t xml:space="preserve">Measurement </w:t>
      </w:r>
      <w:r w:rsidR="002477B7">
        <w:t>c</w:t>
      </w:r>
      <w:r w:rsidRPr="008A5A23">
        <w:t xml:space="preserve">ontrol </w:t>
      </w:r>
      <w:r w:rsidR="002477B7">
        <w:t>p</w:t>
      </w:r>
      <w:r w:rsidRPr="008A5A23">
        <w:t>rogramme</w:t>
      </w:r>
    </w:p>
    <w:p w14:paraId="7A113E12" w14:textId="4795EDE0" w:rsidR="00D0257D" w:rsidRPr="008A5A23" w:rsidRDefault="00D0257D" w:rsidP="00BC5F78">
      <w:pPr>
        <w:pStyle w:val="NumberedPara"/>
        <w:numPr>
          <w:ilvl w:val="0"/>
          <w:numId w:val="0"/>
        </w:numPr>
        <w:spacing w:before="0" w:after="0"/>
      </w:pPr>
      <w:r w:rsidRPr="008A5A23">
        <w:t>MUF</w:t>
      </w:r>
      <w:r w:rsidRPr="008A5A23">
        <w:tab/>
      </w:r>
      <w:r w:rsidRPr="008A5A23">
        <w:tab/>
        <w:t xml:space="preserve">Material </w:t>
      </w:r>
      <w:r w:rsidR="002477B7">
        <w:t>u</w:t>
      </w:r>
      <w:r w:rsidRPr="008A5A23">
        <w:t xml:space="preserve">naccounted </w:t>
      </w:r>
      <w:r w:rsidR="002477B7">
        <w:t>f</w:t>
      </w:r>
      <w:r w:rsidRPr="008A5A23">
        <w:t>or</w:t>
      </w:r>
    </w:p>
    <w:p w14:paraId="02873453" w14:textId="121153A6" w:rsidR="00D0257D" w:rsidRPr="008A5A23" w:rsidRDefault="00D0257D" w:rsidP="00BC5F78">
      <w:pPr>
        <w:pStyle w:val="NumberedPara"/>
        <w:numPr>
          <w:ilvl w:val="0"/>
          <w:numId w:val="0"/>
        </w:numPr>
        <w:spacing w:before="0" w:after="0"/>
      </w:pPr>
      <w:r w:rsidRPr="008A5A23">
        <w:t>NCA</w:t>
      </w:r>
      <w:r w:rsidRPr="008A5A23">
        <w:tab/>
      </w:r>
      <w:r w:rsidRPr="008A5A23">
        <w:tab/>
        <w:t xml:space="preserve">Nuclear </w:t>
      </w:r>
      <w:r w:rsidR="002477B7">
        <w:t>c</w:t>
      </w:r>
      <w:r w:rsidRPr="008A5A23">
        <w:t xml:space="preserve">ooperation </w:t>
      </w:r>
      <w:r w:rsidR="002477B7">
        <w:t>a</w:t>
      </w:r>
      <w:r w:rsidRPr="008A5A23">
        <w:t>greements</w:t>
      </w:r>
    </w:p>
    <w:p w14:paraId="17EF0A54" w14:textId="2C2F3DE8" w:rsidR="00D0257D" w:rsidRPr="008A5A23" w:rsidRDefault="00D0257D" w:rsidP="00BC5F78">
      <w:pPr>
        <w:pStyle w:val="NumberedPara"/>
        <w:numPr>
          <w:ilvl w:val="0"/>
          <w:numId w:val="0"/>
        </w:numPr>
        <w:spacing w:before="0" w:after="0"/>
      </w:pPr>
      <w:r w:rsidRPr="008A5A23">
        <w:t>NMACS</w:t>
      </w:r>
      <w:r w:rsidRPr="008A5A23">
        <w:tab/>
        <w:t xml:space="preserve">Nuclear </w:t>
      </w:r>
      <w:r w:rsidR="0020319D">
        <w:t>m</w:t>
      </w:r>
      <w:r w:rsidRPr="008A5A23">
        <w:t xml:space="preserve">aterial </w:t>
      </w:r>
      <w:r w:rsidR="0020319D">
        <w:t>a</w:t>
      </w:r>
      <w:r w:rsidRPr="008A5A23">
        <w:t xml:space="preserve">ccountancy </w:t>
      </w:r>
      <w:r w:rsidR="0020319D">
        <w:t>c</w:t>
      </w:r>
      <w:r w:rsidRPr="008A5A23">
        <w:t xml:space="preserve">ontrol and </w:t>
      </w:r>
      <w:r w:rsidR="0020319D">
        <w:t>s</w:t>
      </w:r>
      <w:r w:rsidRPr="008A5A23">
        <w:t>afeguards</w:t>
      </w:r>
    </w:p>
    <w:p w14:paraId="486BF882" w14:textId="77777777" w:rsidR="00D0257D" w:rsidRPr="008A5A23" w:rsidRDefault="00D0257D" w:rsidP="00BC5F78">
      <w:pPr>
        <w:pStyle w:val="NumberedPara"/>
        <w:numPr>
          <w:ilvl w:val="0"/>
          <w:numId w:val="0"/>
        </w:numPr>
        <w:spacing w:before="0" w:after="0"/>
      </w:pPr>
      <w:r w:rsidRPr="008A5A23">
        <w:t>NSR19</w:t>
      </w:r>
      <w:r w:rsidRPr="008A5A23">
        <w:tab/>
        <w:t>The Nuclear Safeguards (EU Exit) Regulations 2019</w:t>
      </w:r>
    </w:p>
    <w:p w14:paraId="71296259" w14:textId="77777777" w:rsidR="00D0257D" w:rsidRPr="008A5A23" w:rsidRDefault="00D0257D" w:rsidP="00BC5F78">
      <w:pPr>
        <w:pStyle w:val="NumberedPara"/>
        <w:numPr>
          <w:ilvl w:val="0"/>
          <w:numId w:val="0"/>
        </w:numPr>
        <w:spacing w:before="0" w:after="0"/>
      </w:pPr>
      <w:r w:rsidRPr="008A5A23">
        <w:t>ONR</w:t>
      </w:r>
      <w:r w:rsidRPr="008A5A23">
        <w:tab/>
      </w:r>
      <w:r w:rsidRPr="008A5A23">
        <w:tab/>
        <w:t>Office for Nuclear Regulation</w:t>
      </w:r>
    </w:p>
    <w:p w14:paraId="5BAEE957" w14:textId="71A965C4" w:rsidR="00D0257D" w:rsidRPr="008A5A23" w:rsidRDefault="00D0257D" w:rsidP="00BC5F78">
      <w:pPr>
        <w:pStyle w:val="NumberedPara"/>
        <w:numPr>
          <w:ilvl w:val="0"/>
          <w:numId w:val="0"/>
        </w:numPr>
        <w:spacing w:before="0" w:after="0"/>
      </w:pPr>
      <w:r w:rsidRPr="008A5A23">
        <w:t>PIL</w:t>
      </w:r>
      <w:r w:rsidRPr="008A5A23">
        <w:tab/>
      </w:r>
      <w:r w:rsidRPr="008A5A23">
        <w:tab/>
        <w:t xml:space="preserve">Physical </w:t>
      </w:r>
      <w:r w:rsidR="0020319D">
        <w:t>i</w:t>
      </w:r>
      <w:r w:rsidRPr="008A5A23">
        <w:t xml:space="preserve">nventory </w:t>
      </w:r>
      <w:r w:rsidR="0020319D">
        <w:t>l</w:t>
      </w:r>
      <w:r w:rsidRPr="008A5A23">
        <w:t>ist</w:t>
      </w:r>
    </w:p>
    <w:p w14:paraId="603A95EE" w14:textId="5E536673" w:rsidR="00D0257D" w:rsidRPr="008A5A23" w:rsidRDefault="00D0257D" w:rsidP="00BC5F78">
      <w:pPr>
        <w:pStyle w:val="NumberedPara"/>
        <w:numPr>
          <w:ilvl w:val="0"/>
          <w:numId w:val="0"/>
        </w:numPr>
        <w:spacing w:before="0" w:after="0"/>
      </w:pPr>
      <w:r w:rsidRPr="008A5A23">
        <w:t>PIT</w:t>
      </w:r>
      <w:r w:rsidRPr="008A5A23">
        <w:tab/>
      </w:r>
      <w:r w:rsidRPr="008A5A23">
        <w:tab/>
        <w:t xml:space="preserve">Physical </w:t>
      </w:r>
      <w:r w:rsidR="0020319D">
        <w:t>i</w:t>
      </w:r>
      <w:r w:rsidRPr="008A5A23">
        <w:t xml:space="preserve">nventory </w:t>
      </w:r>
      <w:r w:rsidR="0020319D">
        <w:t>t</w:t>
      </w:r>
      <w:r w:rsidRPr="008A5A23">
        <w:t>ake</w:t>
      </w:r>
    </w:p>
    <w:p w14:paraId="4296B7CF" w14:textId="0FDEE6B4" w:rsidR="00D0257D" w:rsidRPr="008A5A23" w:rsidRDefault="00D0257D" w:rsidP="00BC5F78">
      <w:pPr>
        <w:pStyle w:val="NumberedPara"/>
        <w:numPr>
          <w:ilvl w:val="0"/>
          <w:numId w:val="0"/>
        </w:numPr>
        <w:spacing w:before="0" w:after="0"/>
      </w:pPr>
      <w:r w:rsidRPr="008A5A23">
        <w:t>PSP</w:t>
      </w:r>
      <w:r w:rsidRPr="008A5A23">
        <w:tab/>
      </w:r>
      <w:r w:rsidRPr="008A5A23">
        <w:tab/>
        <w:t xml:space="preserve">Particular </w:t>
      </w:r>
      <w:r w:rsidR="0020319D">
        <w:t>s</w:t>
      </w:r>
      <w:r w:rsidRPr="008A5A23">
        <w:t xml:space="preserve">afeguards </w:t>
      </w:r>
      <w:r w:rsidR="0020319D">
        <w:t>p</w:t>
      </w:r>
      <w:r w:rsidRPr="008A5A23">
        <w:t>rovisions</w:t>
      </w:r>
    </w:p>
    <w:p w14:paraId="2B164CB4" w14:textId="577B448E" w:rsidR="00D0257D" w:rsidRPr="008A5A23" w:rsidRDefault="00D0257D" w:rsidP="00BC5F78">
      <w:pPr>
        <w:pStyle w:val="NumberedPara"/>
        <w:numPr>
          <w:ilvl w:val="0"/>
          <w:numId w:val="0"/>
        </w:numPr>
        <w:spacing w:before="0" w:after="0"/>
      </w:pPr>
      <w:r w:rsidRPr="008A5A23">
        <w:t>QNF</w:t>
      </w:r>
      <w:r w:rsidRPr="008A5A23">
        <w:tab/>
      </w:r>
      <w:r w:rsidRPr="008A5A23">
        <w:tab/>
        <w:t xml:space="preserve">Qualifying </w:t>
      </w:r>
      <w:r w:rsidR="0020319D">
        <w:t>n</w:t>
      </w:r>
      <w:r w:rsidRPr="008A5A23">
        <w:t xml:space="preserve">uclear </w:t>
      </w:r>
      <w:r w:rsidR="0020319D">
        <w:t>f</w:t>
      </w:r>
      <w:r w:rsidRPr="008A5A23">
        <w:t>acility</w:t>
      </w:r>
    </w:p>
    <w:p w14:paraId="11895A54" w14:textId="2CA0BC0F" w:rsidR="00D0257D" w:rsidRPr="008A5A23" w:rsidRDefault="00D0257D" w:rsidP="00BC5F78">
      <w:pPr>
        <w:pStyle w:val="NumberedPara"/>
        <w:numPr>
          <w:ilvl w:val="0"/>
          <w:numId w:val="0"/>
        </w:numPr>
        <w:spacing w:before="0" w:after="0"/>
      </w:pPr>
      <w:r w:rsidRPr="008A5A23">
        <w:t>QNFLO</w:t>
      </w:r>
      <w:r w:rsidRPr="008A5A23">
        <w:tab/>
        <w:t xml:space="preserve">Qualifying </w:t>
      </w:r>
      <w:r w:rsidR="0020319D">
        <w:t>n</w:t>
      </w:r>
      <w:r w:rsidRPr="008A5A23">
        <w:t xml:space="preserve">uclear </w:t>
      </w:r>
      <w:r w:rsidR="0020319D">
        <w:t>f</w:t>
      </w:r>
      <w:r w:rsidRPr="008A5A23">
        <w:t xml:space="preserve">acility with </w:t>
      </w:r>
      <w:r w:rsidR="0020319D">
        <w:t>l</w:t>
      </w:r>
      <w:r w:rsidRPr="008A5A23">
        <w:t xml:space="preserve">imited </w:t>
      </w:r>
      <w:r w:rsidR="0020319D">
        <w:t>o</w:t>
      </w:r>
      <w:r w:rsidRPr="008A5A23">
        <w:t>peration</w:t>
      </w:r>
    </w:p>
    <w:p w14:paraId="5D5B0030" w14:textId="3C75390D" w:rsidR="00D0257D" w:rsidRPr="008A5A23" w:rsidRDefault="00D0257D" w:rsidP="00BC5F78">
      <w:pPr>
        <w:pStyle w:val="NumberedPara"/>
        <w:numPr>
          <w:ilvl w:val="0"/>
          <w:numId w:val="0"/>
        </w:numPr>
        <w:spacing w:before="0" w:after="0"/>
      </w:pPr>
      <w:r w:rsidRPr="008A5A23">
        <w:t>QNM</w:t>
      </w:r>
      <w:r w:rsidRPr="008A5A23">
        <w:tab/>
      </w:r>
      <w:r w:rsidRPr="008A5A23">
        <w:tab/>
        <w:t xml:space="preserve">Qualifying </w:t>
      </w:r>
      <w:r w:rsidR="0020319D">
        <w:t>n</w:t>
      </w:r>
      <w:r w:rsidRPr="008A5A23">
        <w:t xml:space="preserve">uclear </w:t>
      </w:r>
      <w:r w:rsidR="0020319D">
        <w:t>m</w:t>
      </w:r>
      <w:r w:rsidRPr="008A5A23">
        <w:t>aterial</w:t>
      </w:r>
    </w:p>
    <w:p w14:paraId="072309B5" w14:textId="57F29A58" w:rsidR="00D0257D" w:rsidRPr="008A5A23" w:rsidRDefault="00D0257D" w:rsidP="00BC5F78">
      <w:pPr>
        <w:pStyle w:val="NumberedPara"/>
        <w:numPr>
          <w:ilvl w:val="0"/>
          <w:numId w:val="0"/>
        </w:numPr>
        <w:spacing w:before="0" w:after="0"/>
      </w:pPr>
      <w:r w:rsidRPr="008A5A23">
        <w:t>SRD</w:t>
      </w:r>
      <w:r w:rsidRPr="008A5A23">
        <w:tab/>
      </w:r>
      <w:r w:rsidRPr="008A5A23">
        <w:tab/>
        <w:t xml:space="preserve">Shipper and </w:t>
      </w:r>
      <w:r w:rsidR="0020319D">
        <w:t>r</w:t>
      </w:r>
      <w:r w:rsidRPr="008A5A23">
        <w:t xml:space="preserve">eceiver </w:t>
      </w:r>
      <w:r w:rsidR="0020319D">
        <w:t>d</w:t>
      </w:r>
      <w:r w:rsidRPr="008A5A23">
        <w:t>ifference</w:t>
      </w:r>
    </w:p>
    <w:p w14:paraId="6638172E" w14:textId="6DA18682" w:rsidR="00D0257D" w:rsidRPr="008A5A23" w:rsidRDefault="00D0257D" w:rsidP="00BC5F78">
      <w:pPr>
        <w:pStyle w:val="NumberedPara"/>
        <w:numPr>
          <w:ilvl w:val="0"/>
          <w:numId w:val="0"/>
        </w:numPr>
        <w:spacing w:before="0" w:after="0"/>
      </w:pPr>
      <w:r w:rsidRPr="008A5A23">
        <w:t>SQEP</w:t>
      </w:r>
      <w:r w:rsidRPr="008A5A23">
        <w:tab/>
      </w:r>
      <w:r w:rsidRPr="008A5A23">
        <w:tab/>
        <w:t xml:space="preserve">Suitably </w:t>
      </w:r>
      <w:r w:rsidR="0020319D">
        <w:t>q</w:t>
      </w:r>
      <w:r w:rsidRPr="008A5A23">
        <w:t xml:space="preserve">ualified and </w:t>
      </w:r>
      <w:r w:rsidR="0020319D">
        <w:t>e</w:t>
      </w:r>
      <w:r w:rsidRPr="008A5A23">
        <w:t xml:space="preserve">xperienced </w:t>
      </w:r>
      <w:r w:rsidR="0020319D">
        <w:t>p</w:t>
      </w:r>
      <w:r w:rsidRPr="008A5A23">
        <w:t>erson</w:t>
      </w:r>
    </w:p>
    <w:p w14:paraId="10DE22EB" w14:textId="6467F36E" w:rsidR="00D0257D" w:rsidRPr="008A5A23" w:rsidRDefault="00D0257D" w:rsidP="00BC5F78">
      <w:pPr>
        <w:pStyle w:val="NumberedPara"/>
        <w:numPr>
          <w:ilvl w:val="0"/>
          <w:numId w:val="0"/>
        </w:numPr>
        <w:spacing w:before="0" w:after="0"/>
      </w:pPr>
      <w:r w:rsidRPr="008A5A23">
        <w:t>TAG</w:t>
      </w:r>
      <w:r w:rsidRPr="008A5A23">
        <w:tab/>
      </w:r>
      <w:r w:rsidRPr="008A5A23">
        <w:tab/>
        <w:t xml:space="preserve">Technical </w:t>
      </w:r>
      <w:r w:rsidR="0020319D">
        <w:t>a</w:t>
      </w:r>
      <w:r w:rsidRPr="008A5A23">
        <w:t xml:space="preserve">ssessment </w:t>
      </w:r>
      <w:r w:rsidR="0020319D">
        <w:t>g</w:t>
      </w:r>
      <w:r w:rsidRPr="008A5A23">
        <w:t>uide</w:t>
      </w:r>
    </w:p>
    <w:p w14:paraId="34EE57BB" w14:textId="084BEE47" w:rsidR="00D0257D" w:rsidRPr="008A5A23" w:rsidRDefault="00D0257D" w:rsidP="00BC5F78">
      <w:pPr>
        <w:pStyle w:val="NumberedPara"/>
        <w:numPr>
          <w:ilvl w:val="0"/>
          <w:numId w:val="0"/>
        </w:numPr>
        <w:spacing w:before="0" w:after="0"/>
      </w:pPr>
      <w:r w:rsidRPr="008A5A23">
        <w:t>TIG</w:t>
      </w:r>
      <w:r w:rsidRPr="008A5A23">
        <w:tab/>
      </w:r>
      <w:r w:rsidRPr="008A5A23">
        <w:tab/>
        <w:t xml:space="preserve">Technical </w:t>
      </w:r>
      <w:r w:rsidR="0020319D">
        <w:t>i</w:t>
      </w:r>
      <w:r w:rsidRPr="008A5A23">
        <w:t xml:space="preserve">nspection </w:t>
      </w:r>
      <w:r w:rsidR="0020319D">
        <w:t>g</w:t>
      </w:r>
      <w:r w:rsidRPr="008A5A23">
        <w:t>uide</w:t>
      </w:r>
    </w:p>
    <w:p w14:paraId="75F40CB2" w14:textId="158D190C" w:rsidR="00D0257D" w:rsidRDefault="00D0257D" w:rsidP="00A12CD9">
      <w:pPr>
        <w:pStyle w:val="NumberedPara"/>
        <w:numPr>
          <w:ilvl w:val="0"/>
          <w:numId w:val="0"/>
        </w:numPr>
        <w:spacing w:before="0" w:after="0"/>
      </w:pPr>
      <w:r w:rsidRPr="008A5A23">
        <w:t>VOA</w:t>
      </w:r>
      <w:r w:rsidRPr="008A5A23">
        <w:tab/>
      </w:r>
      <w:r w:rsidRPr="008A5A23">
        <w:tab/>
        <w:t xml:space="preserve">Voluntary </w:t>
      </w:r>
      <w:r w:rsidR="0020319D">
        <w:t>o</w:t>
      </w:r>
      <w:r w:rsidRPr="008A5A23">
        <w:t xml:space="preserve">ffer </w:t>
      </w:r>
      <w:r w:rsidR="0020319D">
        <w:t>a</w:t>
      </w:r>
      <w:r w:rsidRPr="008A5A23">
        <w:t>greement</w:t>
      </w:r>
    </w:p>
    <w:p w14:paraId="735E3CA7" w14:textId="77777777" w:rsidR="002F1DFD" w:rsidRDefault="002F1DFD" w:rsidP="00A12CD9">
      <w:pPr>
        <w:pStyle w:val="NumberedPara"/>
        <w:numPr>
          <w:ilvl w:val="0"/>
          <w:numId w:val="0"/>
        </w:numPr>
        <w:spacing w:before="0" w:after="0"/>
        <w:sectPr w:rsidR="002F1DFD" w:rsidSect="0040021E">
          <w:pgSz w:w="11906" w:h="16838"/>
          <w:pgMar w:top="1440" w:right="1440" w:bottom="1440" w:left="1440" w:header="708" w:footer="708" w:gutter="0"/>
          <w:cols w:space="708"/>
          <w:docGrid w:linePitch="360"/>
        </w:sectPr>
      </w:pPr>
    </w:p>
    <w:p w14:paraId="194BA917" w14:textId="06A28823" w:rsidR="002F1DFD" w:rsidRDefault="002F1DFD" w:rsidP="002F1DFD">
      <w:pPr>
        <w:pStyle w:val="Heading1"/>
        <w:numPr>
          <w:ilvl w:val="0"/>
          <w:numId w:val="0"/>
        </w:numPr>
        <w:ind w:left="851" w:hanging="851"/>
      </w:pPr>
      <w:bookmarkStart w:id="73" w:name="_Toc236043950"/>
      <w:r>
        <w:lastRenderedPageBreak/>
        <w:t>Document control information</w:t>
      </w:r>
      <w:bookmarkEnd w:id="73"/>
    </w:p>
    <w:p w14:paraId="5EEC9D94" w14:textId="77777777" w:rsidR="002F1DFD" w:rsidRPr="00996A47" w:rsidRDefault="002F1DFD" w:rsidP="002F1DFD">
      <w:pPr>
        <w:rPr>
          <w:szCs w:val="24"/>
        </w:rPr>
      </w:pPr>
      <w:r w:rsidRPr="00996A47">
        <w:rPr>
          <w:b/>
          <w:bCs/>
          <w:szCs w:val="24"/>
        </w:rPr>
        <w:t>Authored by</w:t>
      </w:r>
      <w:r>
        <w:rPr>
          <w:szCs w:val="24"/>
        </w:rPr>
        <w:t>:</w:t>
      </w:r>
      <w:r w:rsidRPr="00996A47">
        <w:rPr>
          <w:szCs w:val="24"/>
        </w:rPr>
        <w:t xml:space="preserve"> </w:t>
      </w:r>
      <w:r>
        <w:rPr>
          <w:szCs w:val="24"/>
        </w:rPr>
        <w:t>Safeguards Subject Matter Expert</w:t>
      </w:r>
    </w:p>
    <w:p w14:paraId="36661553" w14:textId="77777777" w:rsidR="002F1DFD" w:rsidRPr="00996A47" w:rsidRDefault="002F1DFD" w:rsidP="002F1DFD">
      <w:pPr>
        <w:rPr>
          <w:szCs w:val="24"/>
        </w:rPr>
      </w:pPr>
      <w:r w:rsidRPr="00996A47">
        <w:rPr>
          <w:b/>
          <w:bCs/>
          <w:szCs w:val="24"/>
        </w:rPr>
        <w:t>Approved by</w:t>
      </w:r>
      <w:r>
        <w:rPr>
          <w:szCs w:val="24"/>
        </w:rPr>
        <w:t>:</w:t>
      </w:r>
      <w:r w:rsidRPr="00996A47">
        <w:rPr>
          <w:szCs w:val="24"/>
        </w:rPr>
        <w:t xml:space="preserve"> </w:t>
      </w:r>
      <w:r>
        <w:rPr>
          <w:szCs w:val="24"/>
        </w:rPr>
        <w:t>Head of Profession for Safeguards</w:t>
      </w:r>
    </w:p>
    <w:p w14:paraId="054CF3D6" w14:textId="77777777" w:rsidR="002F1DFD" w:rsidRPr="00996A47" w:rsidRDefault="002F1DFD" w:rsidP="002F1DFD">
      <w:pPr>
        <w:rPr>
          <w:szCs w:val="24"/>
        </w:rPr>
      </w:pPr>
      <w:r w:rsidRPr="00996A47">
        <w:rPr>
          <w:b/>
          <w:bCs/>
          <w:szCs w:val="24"/>
        </w:rPr>
        <w:t>Issue</w:t>
      </w:r>
      <w:r w:rsidRPr="00996A47">
        <w:rPr>
          <w:szCs w:val="24"/>
        </w:rPr>
        <w:t xml:space="preserve">: </w:t>
      </w:r>
      <w:sdt>
        <w:sdtPr>
          <w:rPr>
            <w:szCs w:val="24"/>
          </w:rPr>
          <w:alias w:val="Issue No."/>
          <w:tag w:val=""/>
          <w:id w:val="-894428327"/>
          <w:placeholder>
            <w:docPart w:val="ACEA5B374BE344EE825976FD8564E369"/>
          </w:placeholder>
          <w:dataBinding w:prefixMappings="xmlns:ns0='http://purl.org/dc/elements/1.1/' xmlns:ns1='http://schemas.openxmlformats.org/package/2006/metadata/core-properties' " w:xpath="/ns1:coreProperties[1]/ns1:contentStatus[1]" w:storeItemID="{6C3C8BC8-F283-45AE-878A-BAB7291924A1}"/>
          <w:text/>
        </w:sdtPr>
        <w:sdtContent>
          <w:r>
            <w:rPr>
              <w:szCs w:val="24"/>
            </w:rPr>
            <w:t>7</w:t>
          </w:r>
        </w:sdtContent>
      </w:sdt>
    </w:p>
    <w:p w14:paraId="743314AF" w14:textId="77777777" w:rsidR="002F1DFD" w:rsidRPr="00996A47" w:rsidRDefault="002F1DFD" w:rsidP="002F1DFD">
      <w:pPr>
        <w:rPr>
          <w:szCs w:val="24"/>
        </w:rPr>
      </w:pPr>
      <w:r w:rsidRPr="00996A47">
        <w:rPr>
          <w:b/>
          <w:bCs/>
          <w:szCs w:val="24"/>
        </w:rPr>
        <w:t>Published</w:t>
      </w:r>
      <w:r w:rsidRPr="00996A47">
        <w:rPr>
          <w:szCs w:val="24"/>
        </w:rPr>
        <w:t xml:space="preserve">: </w:t>
      </w:r>
      <w:r>
        <w:rPr>
          <w:szCs w:val="24"/>
        </w:rPr>
        <w:t>July 2026</w:t>
      </w:r>
    </w:p>
    <w:p w14:paraId="66AD6366" w14:textId="77777777" w:rsidR="002F1DFD" w:rsidRPr="00996A47" w:rsidRDefault="002F1DFD" w:rsidP="002F1DFD">
      <w:pPr>
        <w:rPr>
          <w:szCs w:val="24"/>
        </w:rPr>
      </w:pPr>
      <w:r w:rsidRPr="00996A47">
        <w:rPr>
          <w:b/>
          <w:bCs/>
          <w:szCs w:val="24"/>
        </w:rPr>
        <w:t>Next scheduled review</w:t>
      </w:r>
      <w:r w:rsidRPr="00996A47">
        <w:rPr>
          <w:szCs w:val="24"/>
        </w:rPr>
        <w:t xml:space="preserve">: </w:t>
      </w:r>
      <w:r>
        <w:rPr>
          <w:szCs w:val="24"/>
        </w:rPr>
        <w:t>July 2031</w:t>
      </w:r>
    </w:p>
    <w:p w14:paraId="24CB3A90" w14:textId="77777777" w:rsidR="002F1DFD" w:rsidRPr="00996A47" w:rsidRDefault="002F1DFD" w:rsidP="002F1DFD">
      <w:pPr>
        <w:rPr>
          <w:szCs w:val="24"/>
        </w:rPr>
      </w:pPr>
      <w:r w:rsidRPr="00996A47">
        <w:rPr>
          <w:b/>
          <w:bCs/>
          <w:szCs w:val="24"/>
        </w:rPr>
        <w:t>Document reference</w:t>
      </w:r>
      <w:r w:rsidRPr="00996A47">
        <w:rPr>
          <w:szCs w:val="24"/>
        </w:rPr>
        <w:t xml:space="preserve">: </w:t>
      </w:r>
      <w:r>
        <w:rPr>
          <w:szCs w:val="24"/>
        </w:rPr>
        <w:t>ONR-SAF-FW-001</w:t>
      </w:r>
    </w:p>
    <w:p w14:paraId="23927F7B" w14:textId="77777777" w:rsidR="002F1DFD" w:rsidRDefault="002F1DFD" w:rsidP="002F1DFD">
      <w:pPr>
        <w:pStyle w:val="Caption"/>
      </w:pPr>
    </w:p>
    <w:p w14:paraId="46314B01" w14:textId="77777777" w:rsidR="002F1DFD" w:rsidRPr="00595C8C" w:rsidRDefault="002F1DFD" w:rsidP="002F1DFD">
      <w:pPr>
        <w:pStyle w:val="Caption"/>
      </w:pPr>
      <w:r w:rsidRPr="00595C8C">
        <w:t xml:space="preserve">Revision </w:t>
      </w:r>
      <w:r>
        <w:t>c</w:t>
      </w:r>
      <w:r w:rsidRPr="00595C8C">
        <w:t>ommentary</w:t>
      </w:r>
    </w:p>
    <w:tbl>
      <w:tblPr>
        <w:tblStyle w:val="ONRTable1"/>
        <w:tblW w:w="0" w:type="auto"/>
        <w:tblInd w:w="10" w:type="dxa"/>
        <w:tblLook w:val="04A0" w:firstRow="1" w:lastRow="0" w:firstColumn="1" w:lastColumn="0" w:noHBand="0" w:noVBand="1"/>
      </w:tblPr>
      <w:tblGrid>
        <w:gridCol w:w="841"/>
        <w:gridCol w:w="8175"/>
      </w:tblGrid>
      <w:tr w:rsidR="002F1DFD" w:rsidRPr="00996A47" w14:paraId="21370D4B" w14:textId="77777777" w:rsidTr="005F2086">
        <w:trPr>
          <w:cnfStyle w:val="100000000000" w:firstRow="1" w:lastRow="0" w:firstColumn="0" w:lastColumn="0" w:oddVBand="0" w:evenVBand="0" w:oddHBand="0" w:evenHBand="0" w:firstRowFirstColumn="0" w:firstRowLastColumn="0" w:lastRowFirstColumn="0" w:lastRowLastColumn="0"/>
        </w:trPr>
        <w:tc>
          <w:tcPr>
            <w:tcW w:w="841" w:type="dxa"/>
          </w:tcPr>
          <w:p w14:paraId="6C173D7A" w14:textId="77777777" w:rsidR="002F1DFD" w:rsidRPr="00996A47" w:rsidRDefault="002F1DFD" w:rsidP="005F2086">
            <w:pPr>
              <w:spacing w:before="60" w:after="60"/>
              <w:rPr>
                <w:b w:val="0"/>
                <w:bCs/>
              </w:rPr>
            </w:pPr>
            <w:r w:rsidRPr="00996A47">
              <w:rPr>
                <w:b w:val="0"/>
                <w:bCs/>
              </w:rPr>
              <w:t>Issue</w:t>
            </w:r>
          </w:p>
        </w:tc>
        <w:tc>
          <w:tcPr>
            <w:tcW w:w="8175" w:type="dxa"/>
          </w:tcPr>
          <w:p w14:paraId="529E6289" w14:textId="77777777" w:rsidR="002F1DFD" w:rsidRPr="00996A47" w:rsidRDefault="002F1DFD" w:rsidP="005F2086">
            <w:pPr>
              <w:spacing w:before="60" w:after="60"/>
              <w:rPr>
                <w:b w:val="0"/>
                <w:bCs/>
              </w:rPr>
            </w:pPr>
            <w:r w:rsidRPr="00996A47">
              <w:rPr>
                <w:b w:val="0"/>
                <w:bCs/>
              </w:rPr>
              <w:t>Description of update(s)</w:t>
            </w:r>
          </w:p>
        </w:tc>
      </w:tr>
      <w:tr w:rsidR="002F1DFD" w:rsidRPr="00D0257D" w14:paraId="2CBFF580" w14:textId="77777777" w:rsidTr="005F2086">
        <w:tc>
          <w:tcPr>
            <w:tcW w:w="841" w:type="dxa"/>
          </w:tcPr>
          <w:p w14:paraId="5805C2D2" w14:textId="77777777" w:rsidR="002F1DFD" w:rsidRPr="00D0257D" w:rsidRDefault="002F1DFD" w:rsidP="005F2086">
            <w:pPr>
              <w:spacing w:before="60" w:after="60"/>
              <w:rPr>
                <w:sz w:val="22"/>
                <w:szCs w:val="20"/>
              </w:rPr>
            </w:pPr>
            <w:r w:rsidRPr="00D0257D">
              <w:rPr>
                <w:sz w:val="22"/>
                <w:szCs w:val="20"/>
              </w:rPr>
              <w:t>0</w:t>
            </w:r>
          </w:p>
        </w:tc>
        <w:tc>
          <w:tcPr>
            <w:tcW w:w="8175" w:type="dxa"/>
          </w:tcPr>
          <w:p w14:paraId="700FE48D" w14:textId="77777777" w:rsidR="002F1DFD" w:rsidRPr="00D0257D" w:rsidRDefault="002F1DFD" w:rsidP="005F2086">
            <w:pPr>
              <w:spacing w:before="60" w:after="60"/>
              <w:rPr>
                <w:sz w:val="22"/>
                <w:szCs w:val="20"/>
              </w:rPr>
            </w:pPr>
            <w:r w:rsidRPr="00D0257D">
              <w:rPr>
                <w:sz w:val="22"/>
                <w:szCs w:val="20"/>
              </w:rPr>
              <w:t>First publication</w:t>
            </w:r>
          </w:p>
        </w:tc>
      </w:tr>
      <w:tr w:rsidR="002F1DFD" w:rsidRPr="00D0257D" w14:paraId="15CD7EEF" w14:textId="77777777" w:rsidTr="005F2086">
        <w:tc>
          <w:tcPr>
            <w:tcW w:w="841" w:type="dxa"/>
          </w:tcPr>
          <w:p w14:paraId="5B3A0824" w14:textId="77777777" w:rsidR="002F1DFD" w:rsidRPr="00D0257D" w:rsidRDefault="002F1DFD" w:rsidP="005F2086">
            <w:pPr>
              <w:spacing w:before="60" w:after="60"/>
              <w:rPr>
                <w:sz w:val="22"/>
                <w:szCs w:val="20"/>
              </w:rPr>
            </w:pPr>
            <w:r w:rsidRPr="00D0257D">
              <w:rPr>
                <w:sz w:val="22"/>
                <w:szCs w:val="20"/>
              </w:rPr>
              <w:t>1</w:t>
            </w:r>
          </w:p>
        </w:tc>
        <w:tc>
          <w:tcPr>
            <w:tcW w:w="8175" w:type="dxa"/>
          </w:tcPr>
          <w:p w14:paraId="5C572258" w14:textId="77777777" w:rsidR="002F1DFD" w:rsidRPr="00D0257D" w:rsidRDefault="002F1DFD" w:rsidP="005F2086">
            <w:pPr>
              <w:spacing w:before="60" w:after="60"/>
              <w:rPr>
                <w:sz w:val="22"/>
                <w:szCs w:val="20"/>
              </w:rPr>
            </w:pPr>
            <w:r w:rsidRPr="00D0257D">
              <w:rPr>
                <w:sz w:val="22"/>
                <w:szCs w:val="20"/>
              </w:rPr>
              <w:t>Formatted for publication for stakeholder comments and internal use.</w:t>
            </w:r>
          </w:p>
        </w:tc>
      </w:tr>
      <w:tr w:rsidR="002F1DFD" w:rsidRPr="00D0257D" w14:paraId="5AB0500B" w14:textId="77777777" w:rsidTr="005F2086">
        <w:tc>
          <w:tcPr>
            <w:tcW w:w="841" w:type="dxa"/>
          </w:tcPr>
          <w:p w14:paraId="078B5F0F" w14:textId="77777777" w:rsidR="002F1DFD" w:rsidRPr="00D0257D" w:rsidRDefault="002F1DFD" w:rsidP="005F2086">
            <w:pPr>
              <w:spacing w:before="60" w:after="60"/>
              <w:rPr>
                <w:sz w:val="22"/>
                <w:szCs w:val="20"/>
              </w:rPr>
            </w:pPr>
            <w:r w:rsidRPr="00D0257D">
              <w:rPr>
                <w:sz w:val="22"/>
                <w:szCs w:val="20"/>
              </w:rPr>
              <w:t>2</w:t>
            </w:r>
          </w:p>
        </w:tc>
        <w:tc>
          <w:tcPr>
            <w:tcW w:w="8175" w:type="dxa"/>
          </w:tcPr>
          <w:p w14:paraId="08CA79D3" w14:textId="77777777" w:rsidR="002F1DFD" w:rsidRPr="00D0257D" w:rsidRDefault="002F1DFD" w:rsidP="005F2086">
            <w:pPr>
              <w:spacing w:before="60" w:after="60"/>
              <w:rPr>
                <w:sz w:val="22"/>
                <w:szCs w:val="20"/>
              </w:rPr>
            </w:pPr>
            <w:r w:rsidRPr="00D0257D">
              <w:rPr>
                <w:sz w:val="22"/>
                <w:szCs w:val="20"/>
              </w:rPr>
              <w:t>Amended following stakeholder comments and to ensure consistency of language with other guidance documents.</w:t>
            </w:r>
          </w:p>
        </w:tc>
      </w:tr>
      <w:tr w:rsidR="002F1DFD" w:rsidRPr="00D0257D" w14:paraId="07DCAF61" w14:textId="77777777" w:rsidTr="005F2086">
        <w:tc>
          <w:tcPr>
            <w:tcW w:w="841" w:type="dxa"/>
          </w:tcPr>
          <w:p w14:paraId="38FB9F45" w14:textId="77777777" w:rsidR="002F1DFD" w:rsidRPr="00D0257D" w:rsidRDefault="002F1DFD" w:rsidP="005F2086">
            <w:pPr>
              <w:spacing w:before="60" w:after="60"/>
              <w:rPr>
                <w:sz w:val="22"/>
                <w:szCs w:val="20"/>
              </w:rPr>
            </w:pPr>
            <w:r w:rsidRPr="00D0257D">
              <w:rPr>
                <w:sz w:val="22"/>
                <w:szCs w:val="20"/>
              </w:rPr>
              <w:t>3</w:t>
            </w:r>
          </w:p>
        </w:tc>
        <w:tc>
          <w:tcPr>
            <w:tcW w:w="8175" w:type="dxa"/>
          </w:tcPr>
          <w:p w14:paraId="2819FBC6" w14:textId="77777777" w:rsidR="002F1DFD" w:rsidRPr="00D0257D" w:rsidRDefault="002F1DFD" w:rsidP="005F2086">
            <w:pPr>
              <w:spacing w:before="60" w:after="60"/>
              <w:rPr>
                <w:sz w:val="22"/>
                <w:szCs w:val="20"/>
              </w:rPr>
            </w:pPr>
            <w:r w:rsidRPr="00D0257D">
              <w:rPr>
                <w:sz w:val="22"/>
                <w:szCs w:val="20"/>
              </w:rPr>
              <w:t>Updated following stakeholder feedback and use in trial inspection and assessment facilities.</w:t>
            </w:r>
          </w:p>
        </w:tc>
      </w:tr>
      <w:tr w:rsidR="002F1DFD" w:rsidRPr="00D0257D" w14:paraId="379F1CD9" w14:textId="77777777" w:rsidTr="005F2086">
        <w:tc>
          <w:tcPr>
            <w:tcW w:w="841" w:type="dxa"/>
          </w:tcPr>
          <w:p w14:paraId="3840C48D" w14:textId="77777777" w:rsidR="002F1DFD" w:rsidRPr="00D0257D" w:rsidRDefault="002F1DFD" w:rsidP="005F2086">
            <w:pPr>
              <w:spacing w:before="60" w:after="60"/>
              <w:rPr>
                <w:sz w:val="22"/>
                <w:szCs w:val="20"/>
              </w:rPr>
            </w:pPr>
            <w:r w:rsidRPr="00D0257D">
              <w:rPr>
                <w:sz w:val="22"/>
                <w:szCs w:val="20"/>
              </w:rPr>
              <w:t>4</w:t>
            </w:r>
          </w:p>
        </w:tc>
        <w:tc>
          <w:tcPr>
            <w:tcW w:w="8175" w:type="dxa"/>
          </w:tcPr>
          <w:p w14:paraId="27C1246C" w14:textId="77777777" w:rsidR="002F1DFD" w:rsidRPr="00D0257D" w:rsidRDefault="002F1DFD" w:rsidP="005F2086">
            <w:pPr>
              <w:spacing w:before="60" w:after="60"/>
              <w:rPr>
                <w:sz w:val="22"/>
                <w:szCs w:val="20"/>
              </w:rPr>
            </w:pPr>
            <w:r w:rsidRPr="00D0257D">
              <w:rPr>
                <w:sz w:val="22"/>
                <w:szCs w:val="20"/>
              </w:rPr>
              <w:t>Updated to reflect ONR Safeguards as a regulatory purpose.</w:t>
            </w:r>
          </w:p>
        </w:tc>
      </w:tr>
      <w:tr w:rsidR="002F1DFD" w:rsidRPr="00D0257D" w14:paraId="0BC3B484" w14:textId="77777777" w:rsidTr="005F2086">
        <w:tc>
          <w:tcPr>
            <w:tcW w:w="841" w:type="dxa"/>
          </w:tcPr>
          <w:p w14:paraId="6E2293F6" w14:textId="77777777" w:rsidR="002F1DFD" w:rsidRPr="00D0257D" w:rsidRDefault="002F1DFD" w:rsidP="005F2086">
            <w:pPr>
              <w:spacing w:before="60" w:after="60"/>
              <w:rPr>
                <w:sz w:val="22"/>
                <w:szCs w:val="20"/>
              </w:rPr>
            </w:pPr>
            <w:r w:rsidRPr="00D0257D">
              <w:rPr>
                <w:sz w:val="22"/>
                <w:szCs w:val="20"/>
              </w:rPr>
              <w:t>5</w:t>
            </w:r>
          </w:p>
        </w:tc>
        <w:tc>
          <w:tcPr>
            <w:tcW w:w="8175" w:type="dxa"/>
          </w:tcPr>
          <w:p w14:paraId="3F932A1F" w14:textId="77777777" w:rsidR="002F1DFD" w:rsidRPr="00D0257D" w:rsidRDefault="002F1DFD" w:rsidP="005F2086">
            <w:pPr>
              <w:spacing w:before="60" w:after="60"/>
              <w:rPr>
                <w:sz w:val="22"/>
                <w:szCs w:val="20"/>
              </w:rPr>
            </w:pPr>
            <w:r w:rsidRPr="00D0257D">
              <w:rPr>
                <w:sz w:val="22"/>
                <w:szCs w:val="20"/>
              </w:rPr>
              <w:t>Updated following feedback and use in year 1 of operation. Reformatted into Framework Document type to align with updated ONR Management System structure.</w:t>
            </w:r>
          </w:p>
        </w:tc>
      </w:tr>
      <w:tr w:rsidR="002F1DFD" w:rsidRPr="00D0257D" w14:paraId="448BF4CE" w14:textId="77777777" w:rsidTr="005F2086">
        <w:tc>
          <w:tcPr>
            <w:tcW w:w="841" w:type="dxa"/>
          </w:tcPr>
          <w:p w14:paraId="6DF0E9D7" w14:textId="77777777" w:rsidR="002F1DFD" w:rsidRPr="00D0257D" w:rsidRDefault="002F1DFD" w:rsidP="005F2086">
            <w:pPr>
              <w:spacing w:before="60" w:after="60"/>
              <w:rPr>
                <w:sz w:val="22"/>
                <w:szCs w:val="20"/>
              </w:rPr>
            </w:pPr>
            <w:r w:rsidRPr="00D0257D">
              <w:rPr>
                <w:sz w:val="22"/>
                <w:szCs w:val="20"/>
              </w:rPr>
              <w:t>6</w:t>
            </w:r>
          </w:p>
        </w:tc>
        <w:tc>
          <w:tcPr>
            <w:tcW w:w="8175" w:type="dxa"/>
          </w:tcPr>
          <w:p w14:paraId="4E47DEA8" w14:textId="77777777" w:rsidR="002F1DFD" w:rsidRPr="00D0257D" w:rsidRDefault="002F1DFD" w:rsidP="005F2086">
            <w:pPr>
              <w:spacing w:before="60" w:after="60"/>
              <w:rPr>
                <w:sz w:val="22"/>
                <w:szCs w:val="20"/>
              </w:rPr>
            </w:pPr>
            <w:r w:rsidRPr="00D0257D">
              <w:rPr>
                <w:sz w:val="22"/>
                <w:szCs w:val="20"/>
              </w:rPr>
              <w:t xml:space="preserve">Updated following feedback and use in years 1-3 of operation. </w:t>
            </w:r>
          </w:p>
          <w:p w14:paraId="3635AF1E" w14:textId="77777777" w:rsidR="002F1DFD" w:rsidRPr="00D0257D" w:rsidRDefault="002F1DFD" w:rsidP="005F2086">
            <w:pPr>
              <w:spacing w:before="60" w:after="60"/>
              <w:rPr>
                <w:sz w:val="22"/>
                <w:szCs w:val="20"/>
              </w:rPr>
            </w:pPr>
            <w:r w:rsidRPr="00D0257D">
              <w:rPr>
                <w:sz w:val="22"/>
                <w:szCs w:val="20"/>
              </w:rPr>
              <w:t>Document reference updated to reflect document type.</w:t>
            </w:r>
          </w:p>
        </w:tc>
      </w:tr>
      <w:tr w:rsidR="002F1DFD" w:rsidRPr="00D0257D" w14:paraId="34ED66D4" w14:textId="77777777" w:rsidTr="005F2086">
        <w:tc>
          <w:tcPr>
            <w:tcW w:w="841" w:type="dxa"/>
          </w:tcPr>
          <w:p w14:paraId="483B53AF" w14:textId="77777777" w:rsidR="002F1DFD" w:rsidRPr="00D0257D" w:rsidRDefault="002F1DFD" w:rsidP="005F2086">
            <w:pPr>
              <w:spacing w:before="60" w:after="60"/>
              <w:rPr>
                <w:sz w:val="22"/>
                <w:szCs w:val="20"/>
              </w:rPr>
            </w:pPr>
            <w:r>
              <w:rPr>
                <w:sz w:val="22"/>
                <w:szCs w:val="20"/>
              </w:rPr>
              <w:t>7</w:t>
            </w:r>
          </w:p>
        </w:tc>
        <w:tc>
          <w:tcPr>
            <w:tcW w:w="8175" w:type="dxa"/>
          </w:tcPr>
          <w:p w14:paraId="27063A0A" w14:textId="77777777" w:rsidR="002F1DFD" w:rsidRPr="00D0257D" w:rsidRDefault="002F1DFD" w:rsidP="005F2086">
            <w:pPr>
              <w:spacing w:before="60" w:after="60"/>
              <w:rPr>
                <w:sz w:val="22"/>
                <w:szCs w:val="20"/>
              </w:rPr>
            </w:pPr>
            <w:r>
              <w:rPr>
                <w:sz w:val="22"/>
                <w:szCs w:val="20"/>
              </w:rPr>
              <w:t xml:space="preserve">Updated following 2026 regulatory review of the Nuclear Safeguards (EU Exit) 2019 Regulations </w:t>
            </w:r>
          </w:p>
        </w:tc>
      </w:tr>
    </w:tbl>
    <w:p w14:paraId="1EA67835" w14:textId="77777777" w:rsidR="002F1DFD" w:rsidRPr="008A5A23" w:rsidRDefault="002F1DFD" w:rsidP="00A12CD9">
      <w:pPr>
        <w:pStyle w:val="NumberedPara"/>
        <w:numPr>
          <w:ilvl w:val="0"/>
          <w:numId w:val="0"/>
        </w:numPr>
        <w:spacing w:before="0" w:after="0"/>
      </w:pPr>
    </w:p>
    <w:sectPr w:rsidR="002F1DFD" w:rsidRPr="008A5A23" w:rsidSect="0040021E">
      <w:pgSz w:w="11906" w:h="16838"/>
      <w:pgMar w:top="1440" w:right="1440" w:bottom="1440" w:left="1440" w:header="708" w:footer="708" w:gutter="0"/>
      <w:cols w:space="708"/>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0"/>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Manifest>
  </wne:toolbars>
  <wne:acds>
    <wne:acd wne:argValue="AgBOAHUAbQBiAGUAcgBlAGQAIABQAGEAcgBhAA=="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64D1DBA" w14:textId="77777777" w:rsidR="00DA7627" w:rsidRDefault="00DA7627" w:rsidP="007D199A">
      <w:pPr>
        <w:spacing w:after="0"/>
      </w:pPr>
      <w:r>
        <w:separator/>
      </w:r>
    </w:p>
    <w:p w14:paraId="177A50CC" w14:textId="77777777" w:rsidR="00DA7627" w:rsidRDefault="00DA7627"/>
  </w:endnote>
  <w:endnote w:type="continuationSeparator" w:id="0">
    <w:p w14:paraId="5600A152" w14:textId="77777777" w:rsidR="00DA7627" w:rsidRDefault="00DA7627" w:rsidP="007D199A">
      <w:pPr>
        <w:spacing w:after="0"/>
      </w:pPr>
      <w:r>
        <w:continuationSeparator/>
      </w:r>
    </w:p>
    <w:p w14:paraId="7139B694" w14:textId="77777777" w:rsidR="00DA7627" w:rsidRDefault="00DA762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MS ??">
    <w:panose1 w:val="00000000000000000000"/>
    <w:charset w:val="00"/>
    <w:family w:val="roman"/>
    <w:notTrueType/>
    <w:pitch w:val="default"/>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4E96E" w14:textId="0A6638B5" w:rsidR="007C3C1D" w:rsidRPr="006A525B" w:rsidRDefault="006A525B" w:rsidP="007C3C1D">
    <w:pPr>
      <w:pStyle w:val="Footer"/>
      <w:jc w:val="left"/>
      <w:rPr>
        <w:szCs w:val="24"/>
      </w:rPr>
    </w:pPr>
    <w:r w:rsidRPr="006A525B">
      <w:rPr>
        <w:szCs w:val="24"/>
      </w:rPr>
      <w:t>ONR-DOC-TEMP-18</w:t>
    </w:r>
    <w:r w:rsidR="006C76A2">
      <w:rPr>
        <w:szCs w:val="24"/>
      </w:rPr>
      <w:t>3</w:t>
    </w:r>
    <w:r w:rsidRPr="006A525B">
      <w:rPr>
        <w:szCs w:val="24"/>
      </w:rPr>
      <w:t xml:space="preserve"> (Issue 2</w:t>
    </w:r>
    <w:r w:rsidR="00004C16">
      <w:rPr>
        <w:szCs w:val="24"/>
      </w:rPr>
      <w:t>.</w:t>
    </w:r>
    <w:r w:rsidR="00996A47">
      <w:rPr>
        <w:szCs w:val="24"/>
      </w:rPr>
      <w:t>2</w:t>
    </w:r>
    <w:r w:rsidRPr="006A525B">
      <w:rPr>
        <w:szCs w:val="24"/>
      </w:rPr>
      <w:t>)</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A44C0D" w14:textId="77777777" w:rsidR="00CE6198" w:rsidRDefault="00CE6198"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F9C0FA" w14:textId="7A8631AA" w:rsidR="00261FB6" w:rsidRPr="002F1DFD" w:rsidRDefault="002F1DFD" w:rsidP="002F1DFD">
    <w:pPr>
      <w:pStyle w:val="Footer"/>
      <w:rPr>
        <w:rStyle w:val="PageNumber"/>
        <w:color w:val="22413A"/>
        <w:sz w:val="24"/>
      </w:rPr>
    </w:pPr>
    <w:r w:rsidRPr="002F1DFD">
      <w:rPr>
        <w:rStyle w:val="PageNumber"/>
        <w:color w:val="22413A"/>
        <w:sz w:val="24"/>
      </w:rPr>
      <w:t xml:space="preserve">Page </w:t>
    </w:r>
    <w:r w:rsidRPr="002F1DFD">
      <w:rPr>
        <w:rStyle w:val="PageNumber"/>
        <w:color w:val="22413A"/>
        <w:sz w:val="24"/>
      </w:rPr>
      <w:fldChar w:fldCharType="begin"/>
    </w:r>
    <w:r w:rsidRPr="002F1DFD">
      <w:rPr>
        <w:rStyle w:val="PageNumber"/>
        <w:color w:val="22413A"/>
        <w:sz w:val="24"/>
      </w:rPr>
      <w:instrText>PAGE  \* Arabic  \* MERGEFORMAT</w:instrText>
    </w:r>
    <w:r w:rsidRPr="002F1DFD">
      <w:rPr>
        <w:rStyle w:val="PageNumber"/>
        <w:color w:val="22413A"/>
        <w:sz w:val="24"/>
      </w:rPr>
      <w:fldChar w:fldCharType="separate"/>
    </w:r>
    <w:r w:rsidRPr="002F1DFD">
      <w:rPr>
        <w:rStyle w:val="PageNumber"/>
        <w:color w:val="22413A"/>
        <w:sz w:val="24"/>
      </w:rPr>
      <w:t>1</w:t>
    </w:r>
    <w:r w:rsidRPr="002F1DFD">
      <w:rPr>
        <w:rStyle w:val="PageNumber"/>
        <w:color w:val="22413A"/>
        <w:sz w:val="24"/>
      </w:rPr>
      <w:fldChar w:fldCharType="end"/>
    </w:r>
    <w:r w:rsidRPr="002F1DFD">
      <w:rPr>
        <w:rStyle w:val="PageNumber"/>
        <w:color w:val="22413A"/>
        <w:sz w:val="24"/>
      </w:rPr>
      <w:t xml:space="preserve"> of </w:t>
    </w:r>
    <w:r w:rsidRPr="002F1DFD">
      <w:rPr>
        <w:rStyle w:val="PageNumber"/>
        <w:color w:val="22413A"/>
        <w:sz w:val="24"/>
      </w:rPr>
      <w:fldChar w:fldCharType="begin"/>
    </w:r>
    <w:r w:rsidRPr="002F1DFD">
      <w:rPr>
        <w:rStyle w:val="PageNumber"/>
        <w:color w:val="22413A"/>
        <w:sz w:val="24"/>
      </w:rPr>
      <w:instrText>NUMPAGES  \* Arabic  \* MERGEFORMAT</w:instrText>
    </w:r>
    <w:r w:rsidRPr="002F1DFD">
      <w:rPr>
        <w:rStyle w:val="PageNumber"/>
        <w:color w:val="22413A"/>
        <w:sz w:val="24"/>
      </w:rPr>
      <w:fldChar w:fldCharType="separate"/>
    </w:r>
    <w:r w:rsidRPr="002F1DFD">
      <w:rPr>
        <w:rStyle w:val="PageNumber"/>
        <w:color w:val="22413A"/>
        <w:sz w:val="24"/>
      </w:rPr>
      <w:t>2</w:t>
    </w:r>
    <w:r w:rsidRPr="002F1DFD">
      <w:rPr>
        <w:rStyle w:val="PageNumber"/>
        <w:color w:val="22413A"/>
        <w:sz w:val="24"/>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FCAE982" w14:textId="77777777" w:rsidR="00DA7627" w:rsidRPr="005E0344" w:rsidRDefault="00DA7627" w:rsidP="005E0344">
      <w:pPr>
        <w:spacing w:after="120"/>
        <w:rPr>
          <w:color w:val="000000" w:themeColor="text2"/>
        </w:rPr>
      </w:pPr>
      <w:r w:rsidRPr="005E0344">
        <w:rPr>
          <w:color w:val="000000" w:themeColor="text2"/>
        </w:rPr>
        <w:separator/>
      </w:r>
    </w:p>
  </w:footnote>
  <w:footnote w:type="continuationSeparator" w:id="0">
    <w:p w14:paraId="46D1BFC5" w14:textId="77777777" w:rsidR="00DA7627" w:rsidRPr="005E0344" w:rsidRDefault="00DA7627" w:rsidP="0090581D">
      <w:pPr>
        <w:spacing w:after="120"/>
        <w:rPr>
          <w:color w:val="000000" w:themeColor="text2"/>
        </w:rPr>
      </w:pPr>
      <w:r w:rsidRPr="005E0344">
        <w:rPr>
          <w:color w:val="000000" w:themeColor="text2"/>
        </w:rPr>
        <w:continuationSeparator/>
      </w:r>
    </w:p>
    <w:p w14:paraId="77B6D0CA" w14:textId="77777777" w:rsidR="00DA7627" w:rsidRDefault="00DA7627"/>
  </w:footnote>
  <w:footnote w:type="continuationNotice" w:id="1">
    <w:p w14:paraId="0A4163B1" w14:textId="77777777" w:rsidR="00DA7627" w:rsidRDefault="00DA7627">
      <w:pPr>
        <w:spacing w:after="0"/>
      </w:pPr>
    </w:p>
    <w:p w14:paraId="099A2E4F" w14:textId="77777777" w:rsidR="00DA7627" w:rsidRDefault="00DA7627"/>
  </w:footnote>
  <w:footnote w:id="2">
    <w:p w14:paraId="615F39E3" w14:textId="77777777" w:rsidR="00D0257D" w:rsidRPr="002D720A" w:rsidRDefault="00D0257D" w:rsidP="00070076">
      <w:pPr>
        <w:pStyle w:val="FootnoteText"/>
        <w:ind w:left="0" w:firstLine="0"/>
      </w:pPr>
      <w:r>
        <w:rPr>
          <w:rStyle w:val="FootnoteReference"/>
        </w:rPr>
        <w:footnoteRef/>
      </w:r>
      <w:r>
        <w:t xml:space="preserve"> A “correction” in this context may, but does not necessarily, have the same meaning as a </w:t>
      </w:r>
      <w:r w:rsidRPr="000A652F">
        <w:rPr>
          <w:i/>
          <w:iCs/>
        </w:rPr>
        <w:t>correction</w:t>
      </w:r>
      <w:r>
        <w:t xml:space="preserve"> in the </w:t>
      </w:r>
      <w:r w:rsidRPr="000A652F">
        <w:rPr>
          <w:i/>
          <w:iCs/>
        </w:rPr>
        <w:t>nuclear material accounts</w:t>
      </w:r>
      <w:r>
        <w:t>.</w:t>
      </w:r>
    </w:p>
  </w:footnote>
  <w:footnote w:id="3">
    <w:p w14:paraId="1D3CA032" w14:textId="77777777" w:rsidR="00D0257D" w:rsidRPr="00387A17" w:rsidRDefault="00D0257D" w:rsidP="00CE2B61">
      <w:pPr>
        <w:pStyle w:val="FootnoteText"/>
        <w:ind w:left="0" w:firstLine="0"/>
      </w:pPr>
      <w:r>
        <w:rPr>
          <w:rStyle w:val="FootnoteReference"/>
        </w:rPr>
        <w:footnoteRef/>
      </w:r>
      <w:r>
        <w:t xml:space="preserve"> </w:t>
      </w:r>
      <w:r w:rsidRPr="00387A17">
        <w:t>Nuclear Site Licence Condition 6 requires that ‘Without prejudice to any other requirements of the conditions attached to this licence the licensee shall make and implement adequate arrangements to ensure that every document required, every record made, every authority, consent or approval granted, and every direction or certificate issued in pursuance of the conditions attached to this licence is preserved for 30 years or such other periods as ONR may approve.’</w:t>
      </w:r>
    </w:p>
  </w:footnote>
  <w:footnote w:id="4">
    <w:p w14:paraId="39DA52C4" w14:textId="77777777" w:rsidR="00D0257D" w:rsidRPr="0045132A" w:rsidRDefault="00D0257D" w:rsidP="00CE2B61">
      <w:pPr>
        <w:pStyle w:val="FootnoteText"/>
        <w:ind w:left="0" w:firstLine="0"/>
      </w:pPr>
      <w:r>
        <w:rPr>
          <w:rStyle w:val="FootnoteReference"/>
        </w:rPr>
        <w:footnoteRef/>
      </w:r>
      <w:r>
        <w:t xml:space="preserve"> Transfers of </w:t>
      </w:r>
      <w:r w:rsidRPr="000A652F">
        <w:rPr>
          <w:i/>
          <w:iCs/>
        </w:rPr>
        <w:t>waste</w:t>
      </w:r>
      <w:r>
        <w:t xml:space="preserve"> must be declared pursuant to NSR19. For example, ‘</w:t>
      </w:r>
      <w:r w:rsidRPr="000A652F">
        <w:rPr>
          <w:i/>
          <w:iCs/>
        </w:rPr>
        <w:t>retained waste</w:t>
      </w:r>
      <w:r>
        <w:t xml:space="preserve">’ cannot be transferred to another MBA, or removed from custodial control of its existing MBA via e.g. termination of use, until it is retransferred to the inventory of the </w:t>
      </w:r>
      <w:r w:rsidRPr="000A652F">
        <w:rPr>
          <w:i/>
          <w:iCs/>
        </w:rPr>
        <w:t>MBA</w:t>
      </w:r>
      <w:r>
        <w:t>.</w:t>
      </w:r>
    </w:p>
  </w:footnote>
  <w:footnote w:id="5">
    <w:p w14:paraId="07A5F050" w14:textId="77777777" w:rsidR="00D0257D" w:rsidRDefault="00D0257D" w:rsidP="00CE2B61">
      <w:pPr>
        <w:pStyle w:val="FootnoteText"/>
        <w:ind w:left="0" w:firstLine="0"/>
      </w:pPr>
      <w:r>
        <w:rPr>
          <w:rStyle w:val="FootnoteReference"/>
        </w:rPr>
        <w:footnoteRef/>
      </w:r>
      <w:r>
        <w:t xml:space="preserve"> </w:t>
      </w:r>
      <w:r w:rsidRPr="00F82890">
        <w:t>Note however that Nuclear Site Licence Condition 6 requires ‘</w:t>
      </w:r>
      <w:r w:rsidRPr="00235F85">
        <w:t xml:space="preserve">the licensee shall make and implement adequate arrangements to ensure that every document required, every record made, every authority, consent or approval granted, and every direction or certificate issued in pursuance of the conditions attached to this licence is preserved for 30 years or such other periods as ONR may </w:t>
      </w:r>
      <w:r w:rsidRPr="00A91B96">
        <w:rPr>
          <w:u w:val="single"/>
        </w:rPr>
        <w:t>approve</w:t>
      </w:r>
      <w:r w:rsidRPr="00235F85">
        <w:t>.</w:t>
      </w:r>
    </w:p>
  </w:footnote>
  <w:footnote w:id="6">
    <w:p w14:paraId="0400EF01" w14:textId="77777777" w:rsidR="00D0257D" w:rsidRPr="00F466B5" w:rsidRDefault="00D0257D" w:rsidP="00A91B96">
      <w:pPr>
        <w:pStyle w:val="FootnoteText"/>
        <w:ind w:left="0" w:firstLine="0"/>
      </w:pPr>
      <w:r>
        <w:rPr>
          <w:rStyle w:val="FootnoteReference"/>
        </w:rPr>
        <w:footnoteRef/>
      </w:r>
      <w:r>
        <w:t xml:space="preserve"> Chapter 4, Paragraph 72: “We will also cease exercising our right as a nuclear weapon state under the Nuclear Non-Proliferation Treaty to withdraw fissile material from safeguarded stocks for nuclear weapons. Future withdrawals will be limited to small quantities of materials not suitable for weapons purposes and the details will be made public. No material withdrawn from safeguards will be used in nuclear weapons.”</w:t>
      </w:r>
    </w:p>
  </w:footnote>
  <w:footnote w:id="7">
    <w:p w14:paraId="32DDA6D9" w14:textId="6DF7C3C2" w:rsidR="00D0257D" w:rsidRPr="00C96F61" w:rsidRDefault="00D0257D" w:rsidP="00D0257D">
      <w:pPr>
        <w:tabs>
          <w:tab w:val="left" w:pos="1047"/>
        </w:tabs>
        <w:rPr>
          <w:lang w:eastAsia="en-GB"/>
        </w:rPr>
      </w:pPr>
      <w:r w:rsidRPr="00C96F61">
        <w:rPr>
          <w:rStyle w:val="FootnoteReference"/>
          <w:sz w:val="20"/>
        </w:rPr>
        <w:footnoteRef/>
      </w:r>
      <w:r w:rsidRPr="00C96F61">
        <w:rPr>
          <w:sz w:val="20"/>
        </w:rPr>
        <w:t xml:space="preserve"> </w:t>
      </w:r>
      <w:r w:rsidRPr="00C96F61">
        <w:rPr>
          <w:color w:val="000000"/>
          <w:sz w:val="20"/>
          <w:szCs w:val="20"/>
        </w:rPr>
        <w:t xml:space="preserve">Note however that Nuclear Site Licence Condition 6 requires ‘the licensee shall make and implement adequate arrangements to ensure that every document required, every record made, every authority, consent or approval granted, and every direction or certificate issued in pursuance of the conditions attached to this licence is preserved for 30 years or such other periods as ONR may </w:t>
      </w:r>
      <w:r w:rsidRPr="00A91B96">
        <w:rPr>
          <w:color w:val="000000"/>
          <w:sz w:val="20"/>
          <w:szCs w:val="20"/>
          <w:u w:val="single"/>
        </w:rPr>
        <w:t>approve</w:t>
      </w:r>
      <w:r w:rsidR="00A91B96">
        <w:rPr>
          <w:color w:val="000000"/>
          <w:sz w:val="20"/>
          <w:szCs w:val="20"/>
        </w:rPr>
        <w:t>.</w:t>
      </w:r>
      <w:r w:rsidRPr="00C96F61">
        <w:rPr>
          <w:color w:val="000000"/>
          <w:sz w:val="20"/>
          <w:szCs w:val="20"/>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F688BC" w14:textId="77777777" w:rsidR="00267815" w:rsidRPr="00267815" w:rsidRDefault="00267815" w:rsidP="0025728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46A3E0" w14:textId="77777777" w:rsidR="00CE6198" w:rsidRDefault="00CE6198" w:rsidP="00091EEA">
    <w:pPr>
      <w:pStyle w:val="Header"/>
      <w:pBdr>
        <w:bottom w:val="none" w:sz="0" w:space="0" w:color="auto"/>
      </w:pBd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FFC75F" w14:textId="3358F1F6" w:rsidR="00177666" w:rsidRPr="00996A47" w:rsidRDefault="00DA7627" w:rsidP="009E0E52">
    <w:pPr>
      <w:pStyle w:val="Header"/>
      <w:rPr>
        <w:sz w:val="20"/>
        <w:szCs w:val="24"/>
      </w:rPr>
    </w:pP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D0257D">
          <w:rPr>
            <w:sz w:val="20"/>
            <w:szCs w:val="24"/>
          </w:rPr>
          <w:t xml:space="preserve">ONR Nuclear </w:t>
        </w:r>
        <w:r w:rsidR="00F5096D">
          <w:rPr>
            <w:sz w:val="20"/>
            <w:szCs w:val="24"/>
          </w:rPr>
          <w:t>M</w:t>
        </w:r>
        <w:r w:rsidR="00D0257D">
          <w:rPr>
            <w:sz w:val="20"/>
            <w:szCs w:val="24"/>
          </w:rPr>
          <w:t xml:space="preserve">aterial </w:t>
        </w:r>
        <w:r w:rsidR="00F5096D">
          <w:rPr>
            <w:sz w:val="20"/>
            <w:szCs w:val="24"/>
          </w:rPr>
          <w:t>A</w:t>
        </w:r>
        <w:r w:rsidR="00D0257D">
          <w:rPr>
            <w:sz w:val="20"/>
            <w:szCs w:val="24"/>
          </w:rPr>
          <w:t xml:space="preserve">ccountancy, </w:t>
        </w:r>
        <w:r w:rsidR="00F5096D">
          <w:rPr>
            <w:sz w:val="20"/>
            <w:szCs w:val="24"/>
          </w:rPr>
          <w:t>C</w:t>
        </w:r>
        <w:r w:rsidR="00D0257D">
          <w:rPr>
            <w:sz w:val="20"/>
            <w:szCs w:val="24"/>
          </w:rPr>
          <w:t xml:space="preserve">ontrol and </w:t>
        </w:r>
        <w:r w:rsidR="00F5096D">
          <w:rPr>
            <w:sz w:val="20"/>
            <w:szCs w:val="24"/>
          </w:rPr>
          <w:t>S</w:t>
        </w:r>
        <w:r w:rsidR="00D0257D">
          <w:rPr>
            <w:sz w:val="20"/>
            <w:szCs w:val="24"/>
          </w:rPr>
          <w:t xml:space="preserve">afeguards </w:t>
        </w:r>
        <w:r w:rsidR="00F5096D">
          <w:rPr>
            <w:sz w:val="20"/>
            <w:szCs w:val="24"/>
          </w:rPr>
          <w:t>A</w:t>
        </w:r>
        <w:r w:rsidR="00D0257D">
          <w:rPr>
            <w:sz w:val="20"/>
            <w:szCs w:val="24"/>
          </w:rPr>
          <w:t xml:space="preserve">ssessment </w:t>
        </w:r>
        <w:r w:rsidR="00F5096D">
          <w:rPr>
            <w:sz w:val="20"/>
            <w:szCs w:val="24"/>
          </w:rPr>
          <w:t>P</w:t>
        </w:r>
        <w:r w:rsidR="00D0257D">
          <w:rPr>
            <w:sz w:val="20"/>
            <w:szCs w:val="24"/>
          </w:rPr>
          <w:t>rinciples (ONMAC</w:t>
        </w:r>
        <w:r w:rsidR="00856ACF">
          <w:rPr>
            <w:sz w:val="20"/>
            <w:szCs w:val="24"/>
          </w:rPr>
          <w:t>S</w:t>
        </w:r>
        <w:r w:rsidR="00D0257D">
          <w:rPr>
            <w:sz w:val="20"/>
            <w:szCs w:val="24"/>
          </w:rPr>
          <w:t>)</w:t>
        </w:r>
      </w:sdtContent>
    </w:sdt>
    <w:r w:rsidR="00D0257D">
      <w:rPr>
        <w:sz w:val="20"/>
        <w:szCs w:val="24"/>
      </w:rPr>
      <w:br/>
    </w:r>
    <w:r w:rsidR="004E3932" w:rsidRPr="00996A47">
      <w:rPr>
        <w:sz w:val="20"/>
        <w:szCs w:val="24"/>
      </w:rPr>
      <w:t xml:space="preserve">Issue: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57212B">
          <w:rPr>
            <w:sz w:val="20"/>
            <w:szCs w:val="24"/>
          </w:rPr>
          <w:t>7</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D01145"/>
    <w:multiLevelType w:val="multilevel"/>
    <w:tmpl w:val="7B48034C"/>
    <w:lvl w:ilvl="0">
      <w:start w:val="1"/>
      <w:numFmt w:val="decimal"/>
      <w:lvlText w:val="%1."/>
      <w:lvlJc w:val="left"/>
      <w:pPr>
        <w:ind w:left="720" w:hanging="360"/>
      </w:pPr>
      <w:rPr>
        <w:rFonts w:ascii="Arial" w:hAnsi="Arial" w:cs="Arial" w:hint="default"/>
        <w:b w:val="0"/>
        <w:color w:val="auto"/>
        <w:sz w:val="22"/>
        <w:szCs w:val="22"/>
      </w:rPr>
    </w:lvl>
    <w:lvl w:ilvl="1">
      <w:start w:val="1"/>
      <w:numFmt w:val="lowerLetter"/>
      <w:lvlText w:val="(%2)"/>
      <w:lvlJc w:val="left"/>
      <w:pPr>
        <w:ind w:left="765" w:hanging="405"/>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 w15:restartNumberingAfterBreak="0">
    <w:nsid w:val="09B45F61"/>
    <w:multiLevelType w:val="multilevel"/>
    <w:tmpl w:val="D6062C9A"/>
    <w:lvl w:ilvl="0">
      <w:start w:val="1"/>
      <w:numFmt w:val="decimal"/>
      <w:pStyle w:val="NumberedPara"/>
      <w:lvlText w:val="%1."/>
      <w:lvlJc w:val="left"/>
      <w:pPr>
        <w:ind w:left="927" w:hanging="360"/>
      </w:pPr>
      <w:rPr>
        <w:b w:val="0"/>
        <w:bCs/>
        <w:i w:val="0"/>
        <w:iCs w:val="0"/>
      </w:rPr>
    </w:lvl>
    <w:lvl w:ilvl="1">
      <w:start w:val="1"/>
      <w:numFmt w:val="decimal"/>
      <w:lvlText w:val="%1.%2."/>
      <w:lvlJc w:val="left"/>
      <w:pPr>
        <w:ind w:left="792" w:hanging="432"/>
      </w:pPr>
      <w:rPr>
        <w:b w:val="0"/>
        <w:bCs/>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 w15:restartNumberingAfterBreak="0">
    <w:nsid w:val="0DEB117B"/>
    <w:multiLevelType w:val="multilevel"/>
    <w:tmpl w:val="A93C01A8"/>
    <w:lvl w:ilvl="0">
      <w:start w:val="1"/>
      <w:numFmt w:val="decimal"/>
      <w:pStyle w:val="Heading1"/>
      <w:lvlText w:val="%1."/>
      <w:lvlJc w:val="left"/>
      <w:pPr>
        <w:ind w:left="360" w:hanging="360"/>
      </w:pPr>
    </w:lvl>
    <w:lvl w:ilvl="1">
      <w:start w:val="1"/>
      <w:numFmt w:val="decimal"/>
      <w:pStyle w:val="Heading2"/>
      <w:lvlText w:val="%1.%2."/>
      <w:lvlJc w:val="left"/>
      <w:pPr>
        <w:ind w:left="792" w:hanging="432"/>
      </w:pPr>
      <w:rPr>
        <w:sz w:val="36"/>
        <w:szCs w:val="16"/>
      </w:rPr>
    </w:lvl>
    <w:lvl w:ilvl="2">
      <w:start w:val="1"/>
      <w:numFmt w:val="decimal"/>
      <w:pStyle w:val="Heading3"/>
      <w:lvlText w:val="%1.%2.%3."/>
      <w:lvlJc w:val="left"/>
      <w:pPr>
        <w:ind w:left="1224" w:hanging="504"/>
      </w:pPr>
      <w:rPr>
        <w:b w:val="0"/>
        <w:bCs/>
        <w:sz w:val="28"/>
        <w:szCs w:val="12"/>
      </w:rPr>
    </w:lvl>
    <w:lvl w:ilvl="3">
      <w:start w:val="1"/>
      <w:numFmt w:val="decimal"/>
      <w:pStyle w:val="Heading4"/>
      <w:lvlText w:val="%1.%2.%3.%4."/>
      <w:lvlJc w:val="left"/>
      <w:pPr>
        <w:ind w:left="1728" w:hanging="648"/>
      </w:pPr>
      <w:rPr>
        <w:sz w:val="24"/>
        <w:szCs w:val="10"/>
      </w:r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 w15:restartNumberingAfterBreak="0">
    <w:nsid w:val="257F26F7"/>
    <w:multiLevelType w:val="multilevel"/>
    <w:tmpl w:val="2716D87A"/>
    <w:lvl w:ilvl="0">
      <w:start w:val="1"/>
      <w:numFmt w:val="lowerRoman"/>
      <w:lvlText w:val="%1."/>
      <w:lvlJc w:val="right"/>
      <w:pPr>
        <w:ind w:left="360" w:hanging="360"/>
      </w:pPr>
    </w:lvl>
    <w:lvl w:ilvl="1">
      <w:start w:val="1"/>
      <w:numFmt w:val="decimal"/>
      <w:lvlText w:val="%1.%2."/>
      <w:lvlJc w:val="left"/>
      <w:pPr>
        <w:ind w:left="792" w:hanging="432"/>
      </w:pPr>
      <w:rPr>
        <w:b w:val="0"/>
        <w:bCs/>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 w15:restartNumberingAfterBreak="0">
    <w:nsid w:val="40385886"/>
    <w:multiLevelType w:val="multilevel"/>
    <w:tmpl w:val="8AB0F786"/>
    <w:lvl w:ilvl="0">
      <w:start w:val="1"/>
      <w:numFmt w:val="decimal"/>
      <w:lvlText w:val="%1."/>
      <w:lvlJc w:val="left"/>
      <w:pPr>
        <w:ind w:left="360" w:hanging="360"/>
      </w:pPr>
    </w:lvl>
    <w:lvl w:ilvl="1">
      <w:start w:val="1"/>
      <w:numFmt w:val="lowerLetter"/>
      <w:lvlText w:val="%2)"/>
      <w:lvlJc w:val="left"/>
      <w:pPr>
        <w:ind w:left="792" w:hanging="432"/>
      </w:pPr>
      <w:rPr>
        <w:rFonts w:ascii="Arial" w:eastAsia="Times New Roman" w:hAnsi="Arial" w:cs="Arial"/>
        <w:b w:val="0"/>
        <w:bCs/>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5" w15:restartNumberingAfterBreak="0">
    <w:nsid w:val="45296F3B"/>
    <w:multiLevelType w:val="hybridMultilevel"/>
    <w:tmpl w:val="0088BA24"/>
    <w:lvl w:ilvl="0" w:tplc="08090011">
      <w:start w:val="1"/>
      <w:numFmt w:val="decimal"/>
      <w:lvlText w:val="%1)"/>
      <w:lvlJc w:val="left"/>
      <w:pPr>
        <w:ind w:left="1080" w:hanging="360"/>
      </w:p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6" w15:restartNumberingAfterBreak="0">
    <w:nsid w:val="500C2E17"/>
    <w:multiLevelType w:val="multilevel"/>
    <w:tmpl w:val="D4BA8CF2"/>
    <w:lvl w:ilvl="0">
      <w:start w:val="1"/>
      <w:numFmt w:val="decimal"/>
      <w:lvlText w:val="%1."/>
      <w:lvlJc w:val="left"/>
      <w:pPr>
        <w:ind w:left="360" w:hanging="360"/>
      </w:pPr>
    </w:lvl>
    <w:lvl w:ilvl="1">
      <w:start w:val="1"/>
      <w:numFmt w:val="lowerLetter"/>
      <w:lvlText w:val="%2)"/>
      <w:lvlJc w:val="left"/>
      <w:pPr>
        <w:ind w:left="792" w:hanging="432"/>
      </w:pPr>
      <w:rPr>
        <w:b w:val="0"/>
        <w:bCs/>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7" w15:restartNumberingAfterBreak="0">
    <w:nsid w:val="503B2106"/>
    <w:multiLevelType w:val="multilevel"/>
    <w:tmpl w:val="4202B3D2"/>
    <w:lvl w:ilvl="0">
      <w:start w:val="1"/>
      <w:numFmt w:val="decimal"/>
      <w:lvlText w:val="%1."/>
      <w:lvlJc w:val="left"/>
      <w:pPr>
        <w:ind w:left="360" w:hanging="360"/>
      </w:pPr>
    </w:lvl>
    <w:lvl w:ilvl="1">
      <w:start w:val="1"/>
      <w:numFmt w:val="lowerLetter"/>
      <w:lvlText w:val="%2)"/>
      <w:lvlJc w:val="left"/>
      <w:pPr>
        <w:ind w:left="792" w:hanging="432"/>
      </w:pPr>
      <w:rPr>
        <w:b w:val="0"/>
        <w:bCs/>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8" w15:restartNumberingAfterBreak="0">
    <w:nsid w:val="5A8B463C"/>
    <w:multiLevelType w:val="multilevel"/>
    <w:tmpl w:val="4FE68CCE"/>
    <w:lvl w:ilvl="0">
      <w:start w:val="1"/>
      <w:numFmt w:val="decimal"/>
      <w:lvlText w:val="%1."/>
      <w:lvlJc w:val="left"/>
      <w:pPr>
        <w:ind w:left="360" w:hanging="360"/>
      </w:pPr>
    </w:lvl>
    <w:lvl w:ilvl="1">
      <w:start w:val="1"/>
      <w:numFmt w:val="lowerLetter"/>
      <w:lvlText w:val="%2)"/>
      <w:lvlJc w:val="left"/>
      <w:pPr>
        <w:ind w:left="792" w:hanging="432"/>
      </w:pPr>
      <w:rPr>
        <w:rFonts w:ascii="Arial" w:eastAsia="Times New Roman" w:hAnsi="Arial" w:cs="Arial"/>
        <w:b w:val="0"/>
        <w:bCs/>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9" w15:restartNumberingAfterBreak="0">
    <w:nsid w:val="5C847271"/>
    <w:multiLevelType w:val="multilevel"/>
    <w:tmpl w:val="3ABCA664"/>
    <w:lvl w:ilvl="0">
      <w:start w:val="1"/>
      <w:numFmt w:val="decimal"/>
      <w:lvlText w:val="%1."/>
      <w:lvlJc w:val="left"/>
      <w:pPr>
        <w:ind w:left="360" w:hanging="360"/>
      </w:pPr>
    </w:lvl>
    <w:lvl w:ilvl="1">
      <w:start w:val="1"/>
      <w:numFmt w:val="lowerLetter"/>
      <w:lvlText w:val="%2)"/>
      <w:lvlJc w:val="left"/>
      <w:pPr>
        <w:ind w:left="792" w:hanging="432"/>
      </w:pPr>
      <w:rPr>
        <w:rFonts w:ascii="Arial" w:eastAsia="Times New Roman" w:hAnsi="Arial" w:cs="Arial"/>
        <w:b w:val="0"/>
        <w:bCs/>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0" w15:restartNumberingAfterBreak="0">
    <w:nsid w:val="60B0014F"/>
    <w:multiLevelType w:val="multilevel"/>
    <w:tmpl w:val="E91C6554"/>
    <w:lvl w:ilvl="0">
      <w:start w:val="1"/>
      <w:numFmt w:val="decimal"/>
      <w:lvlText w:val="%1."/>
      <w:lvlJc w:val="left"/>
      <w:pPr>
        <w:ind w:left="360" w:hanging="360"/>
      </w:pPr>
    </w:lvl>
    <w:lvl w:ilvl="1">
      <w:start w:val="1"/>
      <w:numFmt w:val="lowerLetter"/>
      <w:lvlText w:val="%2)"/>
      <w:lvlJc w:val="left"/>
      <w:pPr>
        <w:ind w:left="792" w:hanging="432"/>
      </w:pPr>
      <w:rPr>
        <w:b w:val="0"/>
        <w:bCs/>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1" w15:restartNumberingAfterBreak="0">
    <w:nsid w:val="6BAE2DD0"/>
    <w:multiLevelType w:val="multilevel"/>
    <w:tmpl w:val="9BEC20E4"/>
    <w:lvl w:ilvl="0">
      <w:start w:val="1"/>
      <w:numFmt w:val="decimal"/>
      <w:lvlText w:val="%1."/>
      <w:lvlJc w:val="left"/>
      <w:pPr>
        <w:ind w:left="360" w:hanging="360"/>
      </w:pPr>
    </w:lvl>
    <w:lvl w:ilvl="1">
      <w:start w:val="1"/>
      <w:numFmt w:val="lowerLetter"/>
      <w:lvlText w:val="%2)"/>
      <w:lvlJc w:val="left"/>
      <w:pPr>
        <w:ind w:left="792" w:hanging="432"/>
      </w:pPr>
      <w:rPr>
        <w:b w:val="0"/>
        <w:bCs/>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2" w15:restartNumberingAfterBreak="0">
    <w:nsid w:val="718A0F99"/>
    <w:multiLevelType w:val="multilevel"/>
    <w:tmpl w:val="C0C6FA4A"/>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75F46359"/>
    <w:multiLevelType w:val="hybridMultilevel"/>
    <w:tmpl w:val="0322ADD8"/>
    <w:lvl w:ilvl="0" w:tplc="C4C2D8EE">
      <w:start w:val="1"/>
      <w:numFmt w:val="bullet"/>
      <w:pStyle w:val="Bulletlist1"/>
      <w:lvlText w:val=""/>
      <w:lvlJc w:val="left"/>
      <w:pPr>
        <w:ind w:left="360" w:hanging="360"/>
      </w:pPr>
      <w:rPr>
        <w:rFonts w:ascii="Symbol" w:hAnsi="Symbol" w:hint="default"/>
        <w:strike w:val="0"/>
        <w:dstrike w:val="0"/>
        <w:color w:val="07716C" w:themeColor="accent1"/>
        <w:sz w:val="24"/>
      </w:rPr>
    </w:lvl>
    <w:lvl w:ilvl="1" w:tplc="8D1E33AC">
      <w:start w:val="1"/>
      <w:numFmt w:val="bullet"/>
      <w:pStyle w:val="Bulletlist2"/>
      <w:lvlText w:val="o"/>
      <w:lvlJc w:val="left"/>
      <w:pPr>
        <w:ind w:left="1440" w:hanging="360"/>
      </w:pPr>
      <w:rPr>
        <w:rFonts w:ascii="Courier New" w:hAnsi="Courier New" w:cs="Courier New" w:hint="default"/>
      </w:rPr>
    </w:lvl>
    <w:lvl w:ilvl="2" w:tplc="FB9AE3B6">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7E7F2150"/>
    <w:multiLevelType w:val="hybridMultilevel"/>
    <w:tmpl w:val="34983D48"/>
    <w:lvl w:ilvl="0" w:tplc="50E49006">
      <w:start w:val="1"/>
      <w:numFmt w:val="bullet"/>
      <w:pStyle w:val="BulletPoint"/>
      <w:lvlText w:val=""/>
      <w:lvlJc w:val="left"/>
      <w:pPr>
        <w:ind w:left="720" w:hanging="360"/>
      </w:pPr>
      <w:rPr>
        <w:rFonts w:ascii="Wingdings" w:hAnsi="Wingdings" w:hint="default"/>
        <w:color w:val="005F63"/>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703941461">
    <w:abstractNumId w:val="13"/>
  </w:num>
  <w:num w:numId="2" w16cid:durableId="488522732">
    <w:abstractNumId w:val="12"/>
  </w:num>
  <w:num w:numId="3" w16cid:durableId="2138521070">
    <w:abstractNumId w:val="2"/>
  </w:num>
  <w:num w:numId="4" w16cid:durableId="1097481295">
    <w:abstractNumId w:val="14"/>
  </w:num>
  <w:num w:numId="5" w16cid:durableId="1946762941">
    <w:abstractNumId w:val="1"/>
  </w:num>
  <w:num w:numId="6" w16cid:durableId="762458351">
    <w:abstractNumId w:val="5"/>
  </w:num>
  <w:num w:numId="7" w16cid:durableId="986856266">
    <w:abstractNumId w:val="0"/>
  </w:num>
  <w:num w:numId="8" w16cid:durableId="1100177850">
    <w:abstractNumId w:val="7"/>
  </w:num>
  <w:num w:numId="9" w16cid:durableId="1089035908">
    <w:abstractNumId w:val="9"/>
  </w:num>
  <w:num w:numId="10" w16cid:durableId="1060516309">
    <w:abstractNumId w:val="10"/>
  </w:num>
  <w:num w:numId="11" w16cid:durableId="1186821311">
    <w:abstractNumId w:val="8"/>
  </w:num>
  <w:num w:numId="12" w16cid:durableId="1261448964">
    <w:abstractNumId w:val="6"/>
  </w:num>
  <w:num w:numId="13" w16cid:durableId="1542937287">
    <w:abstractNumId w:val="4"/>
  </w:num>
  <w:num w:numId="14" w16cid:durableId="1696342242">
    <w:abstractNumId w:val="11"/>
  </w:num>
  <w:num w:numId="15" w16cid:durableId="13457926">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16008049">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252279052">
    <w:abstractNumId w:val="3"/>
  </w:num>
  <w:num w:numId="18" w16cid:durableId="236944314">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1829243776">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522597081">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853376156">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608002696">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232424212">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315378834">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103842711">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2122451385">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399329365">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1845776413">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1726371772">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657222510">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330715074">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82341484">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16cid:durableId="1629700415">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1218736019">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26413521">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16cid:durableId="1059013547">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281107876">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403332622">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2059232630">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433863751">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393890171">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16cid:durableId="1300912721">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16cid:durableId="1133206406">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4" w16cid:durableId="1188788350">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 w16cid:durableId="439567608">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16cid:durableId="636952581">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7" w16cid:durableId="1490443886">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8" w16cid:durableId="901259989">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9" w16cid:durableId="1368028386">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0" w16cid:durableId="457341298">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1" w16cid:durableId="1745494682">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2" w16cid:durableId="245767777">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3" w16cid:durableId="276569569">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4" w16cid:durableId="832642394">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5" w16cid:durableId="915287278">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6" w16cid:durableId="1514565279">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7" w16cid:durableId="2130737821">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8" w16cid:durableId="1395929214">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9" w16cid:durableId="2001813755">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0" w16cid:durableId="151796322">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1" w16cid:durableId="1350793356">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2" w16cid:durableId="290720124">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3" w16cid:durableId="296186079">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4" w16cid:durableId="1368410228">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5" w16cid:durableId="2095737595">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6" w16cid:durableId="774331665">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7" w16cid:durableId="1959556983">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6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F03"/>
    <w:rsid w:val="00004C16"/>
    <w:rsid w:val="00006BA2"/>
    <w:rsid w:val="00011177"/>
    <w:rsid w:val="0001197F"/>
    <w:rsid w:val="00014814"/>
    <w:rsid w:val="00024522"/>
    <w:rsid w:val="00024B2E"/>
    <w:rsid w:val="00027F4F"/>
    <w:rsid w:val="00030430"/>
    <w:rsid w:val="0003078E"/>
    <w:rsid w:val="00031B89"/>
    <w:rsid w:val="0003693D"/>
    <w:rsid w:val="00037550"/>
    <w:rsid w:val="0004440F"/>
    <w:rsid w:val="00052B20"/>
    <w:rsid w:val="00052C8A"/>
    <w:rsid w:val="000548C8"/>
    <w:rsid w:val="00057E95"/>
    <w:rsid w:val="00063379"/>
    <w:rsid w:val="00070076"/>
    <w:rsid w:val="00072387"/>
    <w:rsid w:val="000725AD"/>
    <w:rsid w:val="00075605"/>
    <w:rsid w:val="00075C66"/>
    <w:rsid w:val="00080BF4"/>
    <w:rsid w:val="00082879"/>
    <w:rsid w:val="00091EEA"/>
    <w:rsid w:val="000C28B0"/>
    <w:rsid w:val="000C2DDC"/>
    <w:rsid w:val="000C39F5"/>
    <w:rsid w:val="000C74AE"/>
    <w:rsid w:val="000D2FD4"/>
    <w:rsid w:val="000D4597"/>
    <w:rsid w:val="000E014B"/>
    <w:rsid w:val="000E63FD"/>
    <w:rsid w:val="000F1B7B"/>
    <w:rsid w:val="000F2ED4"/>
    <w:rsid w:val="000F6564"/>
    <w:rsid w:val="001028E8"/>
    <w:rsid w:val="00116AC0"/>
    <w:rsid w:val="00122FCC"/>
    <w:rsid w:val="00125069"/>
    <w:rsid w:val="00126752"/>
    <w:rsid w:val="00126E6F"/>
    <w:rsid w:val="00130B30"/>
    <w:rsid w:val="00140E1C"/>
    <w:rsid w:val="00141AE3"/>
    <w:rsid w:val="00147AE4"/>
    <w:rsid w:val="00151520"/>
    <w:rsid w:val="001571E5"/>
    <w:rsid w:val="001647A6"/>
    <w:rsid w:val="00173F1A"/>
    <w:rsid w:val="00177666"/>
    <w:rsid w:val="001849CA"/>
    <w:rsid w:val="00185410"/>
    <w:rsid w:val="00191982"/>
    <w:rsid w:val="00192352"/>
    <w:rsid w:val="001C4D63"/>
    <w:rsid w:val="001D0808"/>
    <w:rsid w:val="001D0DE0"/>
    <w:rsid w:val="001D37F6"/>
    <w:rsid w:val="001D5AFF"/>
    <w:rsid w:val="001D74B4"/>
    <w:rsid w:val="001E03E1"/>
    <w:rsid w:val="001E257B"/>
    <w:rsid w:val="001F059F"/>
    <w:rsid w:val="001F2FFB"/>
    <w:rsid w:val="00200811"/>
    <w:rsid w:val="00200CA1"/>
    <w:rsid w:val="0020319D"/>
    <w:rsid w:val="00210826"/>
    <w:rsid w:val="0021338D"/>
    <w:rsid w:val="00214D43"/>
    <w:rsid w:val="002238B4"/>
    <w:rsid w:val="00226E93"/>
    <w:rsid w:val="002319AB"/>
    <w:rsid w:val="002319AC"/>
    <w:rsid w:val="00234342"/>
    <w:rsid w:val="00235A9E"/>
    <w:rsid w:val="0024040D"/>
    <w:rsid w:val="002477B7"/>
    <w:rsid w:val="002552BD"/>
    <w:rsid w:val="00255FA3"/>
    <w:rsid w:val="00257288"/>
    <w:rsid w:val="00261FB6"/>
    <w:rsid w:val="002629F8"/>
    <w:rsid w:val="00263396"/>
    <w:rsid w:val="00265473"/>
    <w:rsid w:val="002659FA"/>
    <w:rsid w:val="00266A85"/>
    <w:rsid w:val="00267815"/>
    <w:rsid w:val="0027490C"/>
    <w:rsid w:val="00280DDF"/>
    <w:rsid w:val="002917FF"/>
    <w:rsid w:val="00292ADF"/>
    <w:rsid w:val="002A0DEC"/>
    <w:rsid w:val="002B1C53"/>
    <w:rsid w:val="002C2295"/>
    <w:rsid w:val="002D2CE8"/>
    <w:rsid w:val="002E0BE4"/>
    <w:rsid w:val="002E3B58"/>
    <w:rsid w:val="002E3E8A"/>
    <w:rsid w:val="002E6A6A"/>
    <w:rsid w:val="002F1DFD"/>
    <w:rsid w:val="002F3397"/>
    <w:rsid w:val="0030380D"/>
    <w:rsid w:val="00312411"/>
    <w:rsid w:val="00323E71"/>
    <w:rsid w:val="00332EB9"/>
    <w:rsid w:val="00346C8E"/>
    <w:rsid w:val="003506B0"/>
    <w:rsid w:val="00367BD5"/>
    <w:rsid w:val="00375CA7"/>
    <w:rsid w:val="003815D5"/>
    <w:rsid w:val="00390327"/>
    <w:rsid w:val="003926C8"/>
    <w:rsid w:val="00393B78"/>
    <w:rsid w:val="003A01E9"/>
    <w:rsid w:val="003C0306"/>
    <w:rsid w:val="003C114C"/>
    <w:rsid w:val="003C3F01"/>
    <w:rsid w:val="003C465D"/>
    <w:rsid w:val="003D3DA6"/>
    <w:rsid w:val="003D495D"/>
    <w:rsid w:val="003E098E"/>
    <w:rsid w:val="003E2FAE"/>
    <w:rsid w:val="003F059B"/>
    <w:rsid w:val="0040021E"/>
    <w:rsid w:val="00406DB7"/>
    <w:rsid w:val="00407CF7"/>
    <w:rsid w:val="00415ED6"/>
    <w:rsid w:val="00417CAF"/>
    <w:rsid w:val="00420A11"/>
    <w:rsid w:val="00421F84"/>
    <w:rsid w:val="00422265"/>
    <w:rsid w:val="004267B1"/>
    <w:rsid w:val="004373A7"/>
    <w:rsid w:val="00437D94"/>
    <w:rsid w:val="0044030C"/>
    <w:rsid w:val="0044152E"/>
    <w:rsid w:val="004648A4"/>
    <w:rsid w:val="00471380"/>
    <w:rsid w:val="004719E9"/>
    <w:rsid w:val="0048740D"/>
    <w:rsid w:val="00494F0D"/>
    <w:rsid w:val="00496BFD"/>
    <w:rsid w:val="004A3DF2"/>
    <w:rsid w:val="004B505B"/>
    <w:rsid w:val="004B6516"/>
    <w:rsid w:val="004C361D"/>
    <w:rsid w:val="004C4891"/>
    <w:rsid w:val="004D2C89"/>
    <w:rsid w:val="004E3932"/>
    <w:rsid w:val="004F1E79"/>
    <w:rsid w:val="004F34DC"/>
    <w:rsid w:val="004F5F33"/>
    <w:rsid w:val="0050103A"/>
    <w:rsid w:val="00511B0F"/>
    <w:rsid w:val="00511D6B"/>
    <w:rsid w:val="00531ADE"/>
    <w:rsid w:val="0054362A"/>
    <w:rsid w:val="0055388E"/>
    <w:rsid w:val="00555B8D"/>
    <w:rsid w:val="00561988"/>
    <w:rsid w:val="0057212B"/>
    <w:rsid w:val="005754AE"/>
    <w:rsid w:val="00577FB5"/>
    <w:rsid w:val="005852D1"/>
    <w:rsid w:val="00587A22"/>
    <w:rsid w:val="00592168"/>
    <w:rsid w:val="0059299D"/>
    <w:rsid w:val="00592C38"/>
    <w:rsid w:val="0059366B"/>
    <w:rsid w:val="00595C8C"/>
    <w:rsid w:val="00597747"/>
    <w:rsid w:val="005A4CDD"/>
    <w:rsid w:val="005B57E4"/>
    <w:rsid w:val="005B5ABD"/>
    <w:rsid w:val="005C140A"/>
    <w:rsid w:val="005C6763"/>
    <w:rsid w:val="005D3164"/>
    <w:rsid w:val="005D3BBE"/>
    <w:rsid w:val="005E0344"/>
    <w:rsid w:val="005E440B"/>
    <w:rsid w:val="005F2C85"/>
    <w:rsid w:val="005F4C77"/>
    <w:rsid w:val="005F53C2"/>
    <w:rsid w:val="00605ADB"/>
    <w:rsid w:val="00611C9F"/>
    <w:rsid w:val="00627555"/>
    <w:rsid w:val="006322A0"/>
    <w:rsid w:val="006361FD"/>
    <w:rsid w:val="00641A88"/>
    <w:rsid w:val="0064226F"/>
    <w:rsid w:val="0065188E"/>
    <w:rsid w:val="00653298"/>
    <w:rsid w:val="00655E66"/>
    <w:rsid w:val="006560FB"/>
    <w:rsid w:val="00663A7C"/>
    <w:rsid w:val="00667DF2"/>
    <w:rsid w:val="00670DF1"/>
    <w:rsid w:val="00671345"/>
    <w:rsid w:val="00672A9B"/>
    <w:rsid w:val="00675884"/>
    <w:rsid w:val="006846BC"/>
    <w:rsid w:val="00696EE0"/>
    <w:rsid w:val="00697980"/>
    <w:rsid w:val="00697C5F"/>
    <w:rsid w:val="006A19EF"/>
    <w:rsid w:val="006A43D5"/>
    <w:rsid w:val="006A525B"/>
    <w:rsid w:val="006A715B"/>
    <w:rsid w:val="006B2B2E"/>
    <w:rsid w:val="006C045F"/>
    <w:rsid w:val="006C4196"/>
    <w:rsid w:val="006C63B0"/>
    <w:rsid w:val="006C76A2"/>
    <w:rsid w:val="006C792E"/>
    <w:rsid w:val="006D116C"/>
    <w:rsid w:val="006D7F4E"/>
    <w:rsid w:val="006E7C42"/>
    <w:rsid w:val="006F168A"/>
    <w:rsid w:val="006F46E1"/>
    <w:rsid w:val="006F5076"/>
    <w:rsid w:val="006F6009"/>
    <w:rsid w:val="0070321D"/>
    <w:rsid w:val="00703919"/>
    <w:rsid w:val="007068BA"/>
    <w:rsid w:val="007154C5"/>
    <w:rsid w:val="00716AB1"/>
    <w:rsid w:val="00721D63"/>
    <w:rsid w:val="00731B2C"/>
    <w:rsid w:val="00732C7B"/>
    <w:rsid w:val="00734D2B"/>
    <w:rsid w:val="007365B4"/>
    <w:rsid w:val="00737705"/>
    <w:rsid w:val="007408D4"/>
    <w:rsid w:val="007420AC"/>
    <w:rsid w:val="00742617"/>
    <w:rsid w:val="007569CA"/>
    <w:rsid w:val="007629E1"/>
    <w:rsid w:val="0077120E"/>
    <w:rsid w:val="0078330D"/>
    <w:rsid w:val="00783AFA"/>
    <w:rsid w:val="00783B35"/>
    <w:rsid w:val="007844D1"/>
    <w:rsid w:val="00785427"/>
    <w:rsid w:val="00790540"/>
    <w:rsid w:val="00791D77"/>
    <w:rsid w:val="007925D8"/>
    <w:rsid w:val="007968CA"/>
    <w:rsid w:val="007A43FF"/>
    <w:rsid w:val="007B0FB8"/>
    <w:rsid w:val="007B3918"/>
    <w:rsid w:val="007B5D45"/>
    <w:rsid w:val="007C23D2"/>
    <w:rsid w:val="007C36B9"/>
    <w:rsid w:val="007C3C1D"/>
    <w:rsid w:val="007C4024"/>
    <w:rsid w:val="007D199A"/>
    <w:rsid w:val="007D2EBE"/>
    <w:rsid w:val="007E1C07"/>
    <w:rsid w:val="007F24B6"/>
    <w:rsid w:val="007F3D7F"/>
    <w:rsid w:val="008006C7"/>
    <w:rsid w:val="00803D94"/>
    <w:rsid w:val="00815E4F"/>
    <w:rsid w:val="008172A4"/>
    <w:rsid w:val="008229BA"/>
    <w:rsid w:val="008233DF"/>
    <w:rsid w:val="00824151"/>
    <w:rsid w:val="008276AE"/>
    <w:rsid w:val="00845390"/>
    <w:rsid w:val="00845D9D"/>
    <w:rsid w:val="0084601B"/>
    <w:rsid w:val="0084755D"/>
    <w:rsid w:val="00852D91"/>
    <w:rsid w:val="00856ACF"/>
    <w:rsid w:val="008606F0"/>
    <w:rsid w:val="008613AE"/>
    <w:rsid w:val="00865489"/>
    <w:rsid w:val="0086553D"/>
    <w:rsid w:val="00874FEB"/>
    <w:rsid w:val="00881B6F"/>
    <w:rsid w:val="008824B4"/>
    <w:rsid w:val="00882AA4"/>
    <w:rsid w:val="00883E22"/>
    <w:rsid w:val="00884E43"/>
    <w:rsid w:val="00886655"/>
    <w:rsid w:val="00887EC6"/>
    <w:rsid w:val="0089084C"/>
    <w:rsid w:val="00893409"/>
    <w:rsid w:val="00893D9F"/>
    <w:rsid w:val="008A234F"/>
    <w:rsid w:val="008A2379"/>
    <w:rsid w:val="008A4329"/>
    <w:rsid w:val="008A4B17"/>
    <w:rsid w:val="008A578E"/>
    <w:rsid w:val="008B1459"/>
    <w:rsid w:val="008B1519"/>
    <w:rsid w:val="008B7BCC"/>
    <w:rsid w:val="008C03A5"/>
    <w:rsid w:val="008C2D8B"/>
    <w:rsid w:val="008C50C3"/>
    <w:rsid w:val="008C7094"/>
    <w:rsid w:val="008D2B97"/>
    <w:rsid w:val="008D49A5"/>
    <w:rsid w:val="008D6C81"/>
    <w:rsid w:val="008E6CF0"/>
    <w:rsid w:val="008F1439"/>
    <w:rsid w:val="008F5941"/>
    <w:rsid w:val="008F7051"/>
    <w:rsid w:val="009033A9"/>
    <w:rsid w:val="0090581D"/>
    <w:rsid w:val="0091439C"/>
    <w:rsid w:val="00920572"/>
    <w:rsid w:val="00920BF2"/>
    <w:rsid w:val="00931CB4"/>
    <w:rsid w:val="009349A9"/>
    <w:rsid w:val="00935F44"/>
    <w:rsid w:val="00936C52"/>
    <w:rsid w:val="009400D2"/>
    <w:rsid w:val="0095489B"/>
    <w:rsid w:val="0096060A"/>
    <w:rsid w:val="00966FB9"/>
    <w:rsid w:val="009671CD"/>
    <w:rsid w:val="00972CC1"/>
    <w:rsid w:val="009742C3"/>
    <w:rsid w:val="009751A9"/>
    <w:rsid w:val="00980F9C"/>
    <w:rsid w:val="00984258"/>
    <w:rsid w:val="0098632B"/>
    <w:rsid w:val="009937DF"/>
    <w:rsid w:val="00993A64"/>
    <w:rsid w:val="00996A47"/>
    <w:rsid w:val="00996AF2"/>
    <w:rsid w:val="00997BFB"/>
    <w:rsid w:val="009A2A70"/>
    <w:rsid w:val="009A6A09"/>
    <w:rsid w:val="009A7348"/>
    <w:rsid w:val="009B418F"/>
    <w:rsid w:val="009B462C"/>
    <w:rsid w:val="009B4C2C"/>
    <w:rsid w:val="009C15F3"/>
    <w:rsid w:val="009C3689"/>
    <w:rsid w:val="009C60D0"/>
    <w:rsid w:val="009E07C2"/>
    <w:rsid w:val="009E0E52"/>
    <w:rsid w:val="009E58FC"/>
    <w:rsid w:val="009F72F9"/>
    <w:rsid w:val="00A00205"/>
    <w:rsid w:val="00A00AF0"/>
    <w:rsid w:val="00A12CD9"/>
    <w:rsid w:val="00A14B5A"/>
    <w:rsid w:val="00A3567F"/>
    <w:rsid w:val="00A37698"/>
    <w:rsid w:val="00A41ED3"/>
    <w:rsid w:val="00A701BA"/>
    <w:rsid w:val="00A74177"/>
    <w:rsid w:val="00A81D82"/>
    <w:rsid w:val="00A91B96"/>
    <w:rsid w:val="00A93E33"/>
    <w:rsid w:val="00A950AC"/>
    <w:rsid w:val="00AA55D9"/>
    <w:rsid w:val="00AB6970"/>
    <w:rsid w:val="00AC1939"/>
    <w:rsid w:val="00AC5B9C"/>
    <w:rsid w:val="00AC76FF"/>
    <w:rsid w:val="00AC7C05"/>
    <w:rsid w:val="00AD167C"/>
    <w:rsid w:val="00AD17C7"/>
    <w:rsid w:val="00AD4041"/>
    <w:rsid w:val="00AE02D4"/>
    <w:rsid w:val="00AE302B"/>
    <w:rsid w:val="00AE6015"/>
    <w:rsid w:val="00AF2FD3"/>
    <w:rsid w:val="00AF5371"/>
    <w:rsid w:val="00B259DF"/>
    <w:rsid w:val="00B40155"/>
    <w:rsid w:val="00B44B1F"/>
    <w:rsid w:val="00B5310F"/>
    <w:rsid w:val="00B549E3"/>
    <w:rsid w:val="00B63B29"/>
    <w:rsid w:val="00B64141"/>
    <w:rsid w:val="00B64E72"/>
    <w:rsid w:val="00B66B4D"/>
    <w:rsid w:val="00B77913"/>
    <w:rsid w:val="00B824FB"/>
    <w:rsid w:val="00B82646"/>
    <w:rsid w:val="00B97359"/>
    <w:rsid w:val="00B97A8F"/>
    <w:rsid w:val="00BA4E58"/>
    <w:rsid w:val="00BA7074"/>
    <w:rsid w:val="00BB6970"/>
    <w:rsid w:val="00BB7829"/>
    <w:rsid w:val="00BC5F78"/>
    <w:rsid w:val="00BD1457"/>
    <w:rsid w:val="00BD71BB"/>
    <w:rsid w:val="00BE0FBB"/>
    <w:rsid w:val="00BE2AD9"/>
    <w:rsid w:val="00BF27FE"/>
    <w:rsid w:val="00BF49A0"/>
    <w:rsid w:val="00BF538C"/>
    <w:rsid w:val="00C043B3"/>
    <w:rsid w:val="00C079AB"/>
    <w:rsid w:val="00C10E61"/>
    <w:rsid w:val="00C14787"/>
    <w:rsid w:val="00C1596D"/>
    <w:rsid w:val="00C15B8D"/>
    <w:rsid w:val="00C16354"/>
    <w:rsid w:val="00C17010"/>
    <w:rsid w:val="00C20562"/>
    <w:rsid w:val="00C215C3"/>
    <w:rsid w:val="00C23A96"/>
    <w:rsid w:val="00C249C6"/>
    <w:rsid w:val="00C2591D"/>
    <w:rsid w:val="00C264D3"/>
    <w:rsid w:val="00C32CC1"/>
    <w:rsid w:val="00C426EC"/>
    <w:rsid w:val="00C6483C"/>
    <w:rsid w:val="00C64AE9"/>
    <w:rsid w:val="00C70CFF"/>
    <w:rsid w:val="00C718FE"/>
    <w:rsid w:val="00C826E7"/>
    <w:rsid w:val="00C8773D"/>
    <w:rsid w:val="00C87ABB"/>
    <w:rsid w:val="00C91831"/>
    <w:rsid w:val="00C953DF"/>
    <w:rsid w:val="00CB22B2"/>
    <w:rsid w:val="00CB5948"/>
    <w:rsid w:val="00CB6731"/>
    <w:rsid w:val="00CC342C"/>
    <w:rsid w:val="00CD31B1"/>
    <w:rsid w:val="00CD4910"/>
    <w:rsid w:val="00CD5401"/>
    <w:rsid w:val="00CE2248"/>
    <w:rsid w:val="00CE2709"/>
    <w:rsid w:val="00CE2B61"/>
    <w:rsid w:val="00CE2D64"/>
    <w:rsid w:val="00CE6198"/>
    <w:rsid w:val="00CF6230"/>
    <w:rsid w:val="00D017FC"/>
    <w:rsid w:val="00D0226A"/>
    <w:rsid w:val="00D0257D"/>
    <w:rsid w:val="00D10ECE"/>
    <w:rsid w:val="00D119E9"/>
    <w:rsid w:val="00D13147"/>
    <w:rsid w:val="00D3551C"/>
    <w:rsid w:val="00D530AE"/>
    <w:rsid w:val="00D535A7"/>
    <w:rsid w:val="00D5558B"/>
    <w:rsid w:val="00D5715A"/>
    <w:rsid w:val="00D6478D"/>
    <w:rsid w:val="00D64B54"/>
    <w:rsid w:val="00D70958"/>
    <w:rsid w:val="00D71687"/>
    <w:rsid w:val="00D74813"/>
    <w:rsid w:val="00D76103"/>
    <w:rsid w:val="00D77F6D"/>
    <w:rsid w:val="00DA30BC"/>
    <w:rsid w:val="00DA69C2"/>
    <w:rsid w:val="00DA6D70"/>
    <w:rsid w:val="00DA7627"/>
    <w:rsid w:val="00DB6050"/>
    <w:rsid w:val="00DC2C34"/>
    <w:rsid w:val="00DE0389"/>
    <w:rsid w:val="00DE2690"/>
    <w:rsid w:val="00DE2C87"/>
    <w:rsid w:val="00DE459A"/>
    <w:rsid w:val="00DF27DA"/>
    <w:rsid w:val="00DF4770"/>
    <w:rsid w:val="00DF4DBE"/>
    <w:rsid w:val="00DF63D0"/>
    <w:rsid w:val="00E25C5A"/>
    <w:rsid w:val="00E3078A"/>
    <w:rsid w:val="00E33EE0"/>
    <w:rsid w:val="00E40820"/>
    <w:rsid w:val="00E4658F"/>
    <w:rsid w:val="00E52E6C"/>
    <w:rsid w:val="00E54A67"/>
    <w:rsid w:val="00E61022"/>
    <w:rsid w:val="00E61C0D"/>
    <w:rsid w:val="00E63EB4"/>
    <w:rsid w:val="00E66160"/>
    <w:rsid w:val="00E71329"/>
    <w:rsid w:val="00E8363B"/>
    <w:rsid w:val="00E84966"/>
    <w:rsid w:val="00E90381"/>
    <w:rsid w:val="00E92383"/>
    <w:rsid w:val="00EA1B3A"/>
    <w:rsid w:val="00EA2109"/>
    <w:rsid w:val="00EA6A02"/>
    <w:rsid w:val="00EC5A1D"/>
    <w:rsid w:val="00EC6C9C"/>
    <w:rsid w:val="00ED26D8"/>
    <w:rsid w:val="00ED4D4E"/>
    <w:rsid w:val="00EE0C38"/>
    <w:rsid w:val="00EE0C77"/>
    <w:rsid w:val="00EE4E54"/>
    <w:rsid w:val="00EE5DB8"/>
    <w:rsid w:val="00EF0396"/>
    <w:rsid w:val="00EF4334"/>
    <w:rsid w:val="00EF5C50"/>
    <w:rsid w:val="00F02410"/>
    <w:rsid w:val="00F0431F"/>
    <w:rsid w:val="00F12DC4"/>
    <w:rsid w:val="00F2208F"/>
    <w:rsid w:val="00F42734"/>
    <w:rsid w:val="00F436BB"/>
    <w:rsid w:val="00F47145"/>
    <w:rsid w:val="00F5096D"/>
    <w:rsid w:val="00F545BF"/>
    <w:rsid w:val="00F60B80"/>
    <w:rsid w:val="00F6288B"/>
    <w:rsid w:val="00F701D2"/>
    <w:rsid w:val="00F71B56"/>
    <w:rsid w:val="00F832C8"/>
    <w:rsid w:val="00F873B3"/>
    <w:rsid w:val="00FA42B9"/>
    <w:rsid w:val="00FA755A"/>
    <w:rsid w:val="00FB22EE"/>
    <w:rsid w:val="00FB2B0F"/>
    <w:rsid w:val="00FB4F6B"/>
    <w:rsid w:val="00FB5FE1"/>
    <w:rsid w:val="00FC0E8D"/>
    <w:rsid w:val="00FC17B4"/>
    <w:rsid w:val="00FC46EF"/>
    <w:rsid w:val="00FD021E"/>
    <w:rsid w:val="00FD2C04"/>
    <w:rsid w:val="00FD31B3"/>
    <w:rsid w:val="00FD3D5D"/>
    <w:rsid w:val="00FD4204"/>
    <w:rsid w:val="00FD5EFC"/>
    <w:rsid w:val="00FD6D81"/>
    <w:rsid w:val="00FE53E4"/>
    <w:rsid w:val="00FF06F2"/>
    <w:rsid w:val="00FF3CCB"/>
    <w:rsid w:val="00FF57B5"/>
    <w:rsid w:val="0E90D781"/>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iPriority="0"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996A47"/>
    <w:pPr>
      <w:keepNext/>
      <w:numPr>
        <w:numId w:val="3"/>
      </w:numPr>
      <w:spacing w:before="240"/>
      <w:ind w:left="851" w:hanging="851"/>
      <w:outlineLvl w:val="0"/>
    </w:pPr>
    <w:rPr>
      <w:color w:val="22413A"/>
      <w:sz w:val="48"/>
    </w:rPr>
  </w:style>
  <w:style w:type="paragraph" w:styleId="Heading2">
    <w:name w:val="heading 2"/>
    <w:basedOn w:val="Heading1"/>
    <w:next w:val="Normal"/>
    <w:link w:val="Heading2Char"/>
    <w:qFormat/>
    <w:rsid w:val="00996A47"/>
    <w:pPr>
      <w:numPr>
        <w:ilvl w:val="1"/>
      </w:numPr>
      <w:ind w:left="851" w:hanging="851"/>
      <w:outlineLvl w:val="1"/>
    </w:pPr>
    <w:rPr>
      <w:sz w:val="36"/>
      <w:szCs w:val="16"/>
    </w:rPr>
  </w:style>
  <w:style w:type="paragraph" w:styleId="Heading3">
    <w:name w:val="heading 3"/>
    <w:basedOn w:val="Heading2"/>
    <w:next w:val="Normal"/>
    <w:link w:val="Heading3Char"/>
    <w:qFormat/>
    <w:rsid w:val="00996A47"/>
    <w:pPr>
      <w:numPr>
        <w:ilvl w:val="2"/>
      </w:numPr>
      <w:ind w:left="851" w:hanging="851"/>
      <w:outlineLvl w:val="2"/>
    </w:pPr>
    <w:rPr>
      <w:sz w:val="28"/>
      <w:szCs w:val="12"/>
    </w:rPr>
  </w:style>
  <w:style w:type="paragraph" w:styleId="Heading4">
    <w:name w:val="heading 4"/>
    <w:basedOn w:val="Heading3"/>
    <w:next w:val="Normal"/>
    <w:link w:val="Heading4Char"/>
    <w:qFormat/>
    <w:rsid w:val="00D0257D"/>
    <w:pPr>
      <w:numPr>
        <w:ilvl w:val="3"/>
      </w:numPr>
      <w:ind w:left="851" w:hanging="851"/>
      <w:outlineLvl w:val="3"/>
    </w:pPr>
    <w:rPr>
      <w:b/>
      <w:bCs/>
      <w:sz w:val="24"/>
      <w:szCs w:val="10"/>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paragraph" w:styleId="Heading7">
    <w:name w:val="heading 7"/>
    <w:basedOn w:val="Normal"/>
    <w:next w:val="Normal"/>
    <w:link w:val="Heading7Char"/>
    <w:rsid w:val="00D0257D"/>
    <w:pPr>
      <w:tabs>
        <w:tab w:val="num" w:pos="1296"/>
      </w:tabs>
      <w:spacing w:before="240" w:after="60" w:line="264" w:lineRule="auto"/>
      <w:ind w:left="1296" w:hanging="1296"/>
      <w:outlineLvl w:val="6"/>
    </w:pPr>
    <w:rPr>
      <w:rFonts w:ascii="Times New Roman" w:eastAsia="Times New Roman" w:hAnsi="Times New Roman" w:cs="Times New Roman"/>
      <w:szCs w:val="24"/>
      <w:lang w:bidi="ar-SA"/>
    </w:rPr>
  </w:style>
  <w:style w:type="paragraph" w:styleId="Heading8">
    <w:name w:val="heading 8"/>
    <w:basedOn w:val="Normal"/>
    <w:next w:val="Normal"/>
    <w:link w:val="Heading8Char"/>
    <w:rsid w:val="00D0257D"/>
    <w:pPr>
      <w:tabs>
        <w:tab w:val="num" w:pos="1440"/>
      </w:tabs>
      <w:spacing w:before="240" w:after="60" w:line="264" w:lineRule="auto"/>
      <w:ind w:left="1440" w:hanging="1440"/>
      <w:outlineLvl w:val="7"/>
    </w:pPr>
    <w:rPr>
      <w:rFonts w:ascii="Times New Roman" w:eastAsia="Times New Roman" w:hAnsi="Times New Roman" w:cs="Times New Roman"/>
      <w:i/>
      <w:iCs/>
      <w:szCs w:val="24"/>
      <w:lang w:bidi="ar-SA"/>
    </w:rPr>
  </w:style>
  <w:style w:type="paragraph" w:styleId="Heading9">
    <w:name w:val="heading 9"/>
    <w:basedOn w:val="Normal"/>
    <w:next w:val="Normal"/>
    <w:link w:val="Heading9Char"/>
    <w:rsid w:val="00D0257D"/>
    <w:pPr>
      <w:tabs>
        <w:tab w:val="num" w:pos="1584"/>
      </w:tabs>
      <w:spacing w:before="240" w:after="60" w:line="264" w:lineRule="auto"/>
      <w:ind w:left="1584" w:hanging="1584"/>
      <w:outlineLvl w:val="8"/>
    </w:pPr>
    <w:rPr>
      <w:rFonts w:eastAsia="Times New Roman"/>
      <w:sz w:val="22"/>
      <w:lang w:bidi="ar-SA"/>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rsid w:val="00257288"/>
    <w:rPr>
      <w:rFonts w:ascii="Arial" w:hAnsi="Arial"/>
      <w:color w:val="22413A"/>
      <w:sz w:val="18"/>
      <w:szCs w:val="22"/>
      <w:lang w:eastAsia="en-US" w:bidi="he-IL"/>
    </w:rPr>
  </w:style>
  <w:style w:type="paragraph" w:styleId="Footer">
    <w:name w:val="footer"/>
    <w:basedOn w:val="Normal"/>
    <w:link w:val="FooterChar"/>
    <w:uiPriority w:val="99"/>
    <w:rsid w:val="008229BA"/>
    <w:pPr>
      <w:tabs>
        <w:tab w:val="center" w:pos="4513"/>
        <w:tab w:val="right" w:pos="9026"/>
      </w:tabs>
      <w:jc w:val="right"/>
    </w:pPr>
    <w:rPr>
      <w:color w:val="22413A"/>
    </w:rPr>
  </w:style>
  <w:style w:type="character" w:customStyle="1" w:styleId="FooterChar">
    <w:name w:val="Footer Char"/>
    <w:link w:val="Footer"/>
    <w:uiPriority w:val="99"/>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996A47"/>
    <w:rPr>
      <w:rFonts w:ascii="Arial" w:hAnsi="Arial"/>
      <w:color w:val="22413A"/>
      <w:sz w:val="36"/>
      <w:szCs w:val="16"/>
      <w:lang w:eastAsia="en-US" w:bidi="he-IL"/>
    </w:rPr>
  </w:style>
  <w:style w:type="character" w:customStyle="1" w:styleId="Heading3Char">
    <w:name w:val="Heading 3 Char"/>
    <w:link w:val="Heading3"/>
    <w:rsid w:val="00996A47"/>
    <w:rPr>
      <w:rFonts w:ascii="Arial" w:hAnsi="Arial"/>
      <w:color w:val="22413A"/>
      <w:sz w:val="28"/>
      <w:szCs w:val="12"/>
      <w:lang w:eastAsia="en-US" w:bidi="he-IL"/>
    </w:rPr>
  </w:style>
  <w:style w:type="character" w:customStyle="1" w:styleId="Heading4Char">
    <w:name w:val="Heading 4 Char"/>
    <w:link w:val="Heading4"/>
    <w:rsid w:val="00D0257D"/>
    <w:rPr>
      <w:rFonts w:ascii="Arial" w:hAnsi="Arial"/>
      <w:b/>
      <w:bCs/>
      <w:color w:val="22413A"/>
      <w:sz w:val="24"/>
      <w:szCs w:val="10"/>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996A47"/>
    <w:rPr>
      <w:rFonts w:ascii="Arial" w:hAnsi="Arial"/>
      <w:color w:val="22413A"/>
      <w:sz w:val="48"/>
      <w:szCs w:val="22"/>
      <w:lang w:eastAsia="en-US" w:bidi="he-IL"/>
    </w:rPr>
  </w:style>
  <w:style w:type="table" w:styleId="TableGrid">
    <w:name w:val="Table Grid"/>
    <w:basedOn w:val="TableNormal"/>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CC342C"/>
    <w:pPr>
      <w:numPr>
        <w:numId w:val="1"/>
      </w:numPr>
      <w:spacing w:before="240" w:after="120"/>
      <w:ind w:left="1418" w:hanging="357"/>
    </w:pPr>
    <w:rPr>
      <w:bCs/>
    </w:rPr>
  </w:style>
  <w:style w:type="paragraph" w:customStyle="1" w:styleId="Bulletlist2">
    <w:name w:val="Bullet list 2"/>
    <w:basedOn w:val="Bulletlist1"/>
    <w:uiPriority w:val="1"/>
    <w:qFormat/>
    <w:rsid w:val="00996A47"/>
    <w:pPr>
      <w:numPr>
        <w:ilvl w:val="1"/>
      </w:numPr>
      <w:ind w:left="851"/>
    </w:pPr>
    <w:rPr>
      <w:bCs w:val="0"/>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884E43"/>
    <w:pPr>
      <w:spacing w:before="60" w:after="60"/>
    </w:p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B6731"/>
    <w:pPr>
      <w:tabs>
        <w:tab w:val="right" w:leader="dot" w:pos="9752"/>
      </w:tabs>
      <w:spacing w:before="120" w:after="0"/>
      <w:ind w:left="284"/>
      <w:contextualSpacing/>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rsid w:val="00C32CC1"/>
    <w:rPr>
      <w:lang w:eastAsia="en-US" w:bidi="he-IL"/>
    </w:rPr>
  </w:style>
  <w:style w:type="character" w:styleId="FootnoteReference">
    <w:name w:val="footnote reference"/>
    <w:basedOn w:val="DefaultParagraphFont"/>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BC5F78"/>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996A47"/>
    <w:pPr>
      <w:pBdr>
        <w:top w:val="single" w:sz="4" w:space="6" w:color="22413A"/>
        <w:bottom w:val="single" w:sz="4" w:space="6" w:color="22413A"/>
      </w:pBdr>
      <w:spacing w:before="240"/>
    </w:pPr>
    <w:rPr>
      <w:rFonts w:asciiTheme="minorHAnsi" w:eastAsiaTheme="minorHAnsi" w:hAnsiTheme="minorHAnsi" w:cstheme="minorBidi"/>
      <w:color w:val="22413A"/>
      <w:szCs w:val="28"/>
      <w:lang w:bidi="ar-SA"/>
    </w:rPr>
  </w:style>
  <w:style w:type="paragraph" w:customStyle="1" w:styleId="NumList1">
    <w:name w:val="Num List 1"/>
    <w:basedOn w:val="Normal"/>
    <w:uiPriority w:val="1"/>
    <w:qFormat/>
    <w:rsid w:val="00996A47"/>
    <w:pPr>
      <w:numPr>
        <w:numId w:val="2"/>
      </w:numPr>
      <w:spacing w:before="240" w:after="120"/>
    </w:pPr>
    <w:rPr>
      <w:rFonts w:asciiTheme="minorHAnsi" w:eastAsiaTheme="minorHAnsi" w:hAnsiTheme="minorHAnsi" w:cstheme="minorBidi"/>
      <w:bCs/>
      <w:lang w:bidi="ar-SA"/>
    </w:rPr>
  </w:style>
  <w:style w:type="paragraph" w:customStyle="1" w:styleId="NumList2">
    <w:name w:val="Num List 2"/>
    <w:basedOn w:val="Normal"/>
    <w:uiPriority w:val="1"/>
    <w:qFormat/>
    <w:rsid w:val="00D0257D"/>
    <w:pPr>
      <w:numPr>
        <w:ilvl w:val="1"/>
        <w:numId w:val="2"/>
      </w:numPr>
      <w:spacing w:before="240" w:after="120"/>
      <w:ind w:left="1276"/>
    </w:pPr>
    <w:rPr>
      <w:rFonts w:asciiTheme="minorHAnsi" w:eastAsiaTheme="minorHAnsi" w:hAnsiTheme="minorHAnsi" w:cstheme="minorBidi"/>
      <w:bCs/>
      <w:lang w:bidi="ar-SA"/>
    </w:rPr>
  </w:style>
  <w:style w:type="paragraph" w:customStyle="1" w:styleId="BulletList3">
    <w:name w:val="Bullet List 3"/>
    <w:basedOn w:val="Bulletlist2"/>
    <w:uiPriority w:val="1"/>
    <w:qFormat/>
    <w:rsid w:val="00996A47"/>
    <w:pPr>
      <w:numPr>
        <w:ilvl w:val="2"/>
      </w:numPr>
      <w:ind w:left="1418"/>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link w:val="ListParagraphChar"/>
    <w:uiPriority w:val="34"/>
    <w:qFormat/>
    <w:rsid w:val="00FD31B3"/>
    <w:pPr>
      <w:ind w:left="720"/>
      <w:contextualSpacing/>
    </w:pPr>
  </w:style>
  <w:style w:type="character" w:styleId="IntenseEmphasis">
    <w:name w:val="Intense Emphasis"/>
    <w:basedOn w:val="DefaultParagraphFont"/>
    <w:uiPriority w:val="21"/>
    <w:qFormat/>
    <w:rsid w:val="004648A4"/>
    <w:rPr>
      <w:i/>
      <w:iCs/>
      <w:color w:val="22413A"/>
    </w:rPr>
  </w:style>
  <w:style w:type="character" w:styleId="IntenseReference">
    <w:name w:val="Intense Reference"/>
    <w:basedOn w:val="DefaultParagraphFont"/>
    <w:uiPriority w:val="32"/>
    <w:qFormat/>
    <w:rsid w:val="004648A4"/>
    <w:rPr>
      <w:b/>
      <w:bCs/>
      <w:smallCaps/>
      <w:color w:val="22413A"/>
      <w:spacing w:val="5"/>
    </w:rPr>
  </w:style>
  <w:style w:type="paragraph" w:styleId="IntenseQuote">
    <w:name w:val="Intense Quote"/>
    <w:basedOn w:val="Normal"/>
    <w:next w:val="Normal"/>
    <w:link w:val="IntenseQuoteChar"/>
    <w:uiPriority w:val="30"/>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aliases w:val="Captions - Tables &amp; Figures"/>
    <w:basedOn w:val="Normal"/>
    <w:next w:val="Normal"/>
    <w:unhideWhenUsed/>
    <w:qFormat/>
    <w:rsid w:val="00BB6970"/>
    <w:pPr>
      <w:keepNext/>
      <w:spacing w:before="240" w:after="12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customStyle="1" w:styleId="Paragraph">
    <w:name w:val="Paragraph"/>
    <w:basedOn w:val="Normal"/>
    <w:link w:val="ParagraphChar"/>
    <w:qFormat/>
    <w:rsid w:val="00996A47"/>
    <w:pPr>
      <w:spacing w:before="240" w:after="120"/>
    </w:pPr>
    <w:rPr>
      <w:bCs/>
    </w:rPr>
  </w:style>
  <w:style w:type="character" w:customStyle="1" w:styleId="ParagraphChar">
    <w:name w:val="Paragraph Char"/>
    <w:basedOn w:val="DefaultParagraphFont"/>
    <w:link w:val="Paragraph"/>
    <w:rsid w:val="00996A47"/>
    <w:rPr>
      <w:rFonts w:ascii="Arial" w:hAnsi="Arial"/>
      <w:bCs/>
      <w:sz w:val="24"/>
      <w:szCs w:val="22"/>
      <w:lang w:eastAsia="en-US" w:bidi="he-IL"/>
    </w:rPr>
  </w:style>
  <w:style w:type="character" w:customStyle="1" w:styleId="Heading7Char">
    <w:name w:val="Heading 7 Char"/>
    <w:basedOn w:val="DefaultParagraphFont"/>
    <w:link w:val="Heading7"/>
    <w:rsid w:val="00D0257D"/>
    <w:rPr>
      <w:rFonts w:ascii="Times New Roman" w:eastAsia="Times New Roman" w:hAnsi="Times New Roman" w:cs="Times New Roman"/>
      <w:sz w:val="24"/>
      <w:szCs w:val="24"/>
      <w:lang w:eastAsia="en-US"/>
    </w:rPr>
  </w:style>
  <w:style w:type="character" w:customStyle="1" w:styleId="Heading8Char">
    <w:name w:val="Heading 8 Char"/>
    <w:basedOn w:val="DefaultParagraphFont"/>
    <w:link w:val="Heading8"/>
    <w:rsid w:val="00D0257D"/>
    <w:rPr>
      <w:rFonts w:ascii="Times New Roman" w:eastAsia="Times New Roman" w:hAnsi="Times New Roman" w:cs="Times New Roman"/>
      <w:i/>
      <w:iCs/>
      <w:sz w:val="24"/>
      <w:szCs w:val="24"/>
      <w:lang w:eastAsia="en-US"/>
    </w:rPr>
  </w:style>
  <w:style w:type="character" w:customStyle="1" w:styleId="Heading9Char">
    <w:name w:val="Heading 9 Char"/>
    <w:basedOn w:val="DefaultParagraphFont"/>
    <w:link w:val="Heading9"/>
    <w:rsid w:val="00D0257D"/>
    <w:rPr>
      <w:rFonts w:ascii="Arial" w:eastAsia="Times New Roman" w:hAnsi="Arial"/>
      <w:sz w:val="22"/>
      <w:szCs w:val="22"/>
      <w:lang w:eastAsia="en-US"/>
    </w:rPr>
  </w:style>
  <w:style w:type="paragraph" w:styleId="Title">
    <w:name w:val="Title"/>
    <w:basedOn w:val="Normal"/>
    <w:next w:val="Normal"/>
    <w:link w:val="TitleChar"/>
    <w:rsid w:val="00D0257D"/>
    <w:pPr>
      <w:pBdr>
        <w:bottom w:val="single" w:sz="8" w:space="4" w:color="4F81BD"/>
      </w:pBdr>
      <w:spacing w:before="240" w:after="300" w:line="264" w:lineRule="auto"/>
      <w:contextualSpacing/>
    </w:pPr>
    <w:rPr>
      <w:rFonts w:ascii="Cambria" w:eastAsia="Times New Roman" w:hAnsi="Cambria" w:cs="Times New Roman"/>
      <w:color w:val="17365D"/>
      <w:spacing w:val="5"/>
      <w:kern w:val="28"/>
      <w:sz w:val="52"/>
      <w:szCs w:val="52"/>
      <w:lang w:bidi="ar-SA"/>
    </w:rPr>
  </w:style>
  <w:style w:type="character" w:customStyle="1" w:styleId="TitleChar">
    <w:name w:val="Title Char"/>
    <w:basedOn w:val="DefaultParagraphFont"/>
    <w:link w:val="Title"/>
    <w:rsid w:val="00D0257D"/>
    <w:rPr>
      <w:rFonts w:ascii="Cambria" w:eastAsia="Times New Roman" w:hAnsi="Cambria" w:cs="Times New Roman"/>
      <w:color w:val="17365D"/>
      <w:spacing w:val="5"/>
      <w:kern w:val="28"/>
      <w:sz w:val="52"/>
      <w:szCs w:val="52"/>
      <w:lang w:eastAsia="en-US"/>
    </w:rPr>
  </w:style>
  <w:style w:type="paragraph" w:styleId="Subtitle">
    <w:name w:val="Subtitle"/>
    <w:basedOn w:val="Normal"/>
    <w:next w:val="Normal"/>
    <w:link w:val="SubtitleChar"/>
    <w:rsid w:val="00D0257D"/>
    <w:pPr>
      <w:numPr>
        <w:ilvl w:val="1"/>
      </w:numPr>
      <w:spacing w:before="240" w:after="120" w:line="264" w:lineRule="auto"/>
    </w:pPr>
    <w:rPr>
      <w:rFonts w:ascii="Cambria" w:eastAsia="Times New Roman" w:hAnsi="Cambria" w:cs="Times New Roman"/>
      <w:i/>
      <w:iCs/>
      <w:color w:val="4F81BD"/>
      <w:spacing w:val="15"/>
      <w:szCs w:val="24"/>
      <w:lang w:bidi="ar-SA"/>
    </w:rPr>
  </w:style>
  <w:style w:type="character" w:customStyle="1" w:styleId="SubtitleChar">
    <w:name w:val="Subtitle Char"/>
    <w:basedOn w:val="DefaultParagraphFont"/>
    <w:link w:val="Subtitle"/>
    <w:rsid w:val="00D0257D"/>
    <w:rPr>
      <w:rFonts w:ascii="Cambria" w:eastAsia="Times New Roman" w:hAnsi="Cambria" w:cs="Times New Roman"/>
      <w:i/>
      <w:iCs/>
      <w:color w:val="4F81BD"/>
      <w:spacing w:val="15"/>
      <w:sz w:val="24"/>
      <w:szCs w:val="24"/>
      <w:lang w:eastAsia="en-US"/>
    </w:rPr>
  </w:style>
  <w:style w:type="character" w:styleId="Strong">
    <w:name w:val="Strong"/>
    <w:uiPriority w:val="22"/>
    <w:qFormat/>
    <w:rsid w:val="00D0257D"/>
    <w:rPr>
      <w:b/>
      <w:bCs/>
    </w:rPr>
  </w:style>
  <w:style w:type="character" w:styleId="Emphasis">
    <w:name w:val="Emphasis"/>
    <w:rsid w:val="00D0257D"/>
    <w:rPr>
      <w:i/>
      <w:iCs/>
    </w:rPr>
  </w:style>
  <w:style w:type="paragraph" w:styleId="NoSpacing">
    <w:name w:val="No Spacing"/>
    <w:basedOn w:val="Normal"/>
    <w:link w:val="NoSpacingChar"/>
    <w:uiPriority w:val="1"/>
    <w:rsid w:val="00D0257D"/>
    <w:pPr>
      <w:spacing w:before="240" w:after="120" w:line="264" w:lineRule="auto"/>
    </w:pPr>
    <w:rPr>
      <w:rFonts w:eastAsia="Times New Roman" w:cs="Times New Roman"/>
      <w:sz w:val="22"/>
      <w:szCs w:val="24"/>
      <w:lang w:bidi="ar-SA"/>
    </w:rPr>
  </w:style>
  <w:style w:type="character" w:customStyle="1" w:styleId="NoSpacingChar">
    <w:name w:val="No Spacing Char"/>
    <w:link w:val="NoSpacing"/>
    <w:uiPriority w:val="1"/>
    <w:rsid w:val="00D0257D"/>
    <w:rPr>
      <w:rFonts w:ascii="Arial" w:eastAsia="Times New Roman" w:hAnsi="Arial" w:cs="Times New Roman"/>
      <w:sz w:val="22"/>
      <w:szCs w:val="24"/>
      <w:lang w:eastAsia="en-US"/>
    </w:rPr>
  </w:style>
  <w:style w:type="paragraph" w:styleId="Quote">
    <w:name w:val="Quote"/>
    <w:basedOn w:val="Normal"/>
    <w:next w:val="Normal"/>
    <w:link w:val="QuoteChar"/>
    <w:uiPriority w:val="29"/>
    <w:rsid w:val="00D0257D"/>
    <w:pPr>
      <w:spacing w:before="240" w:after="120" w:line="264" w:lineRule="auto"/>
    </w:pPr>
    <w:rPr>
      <w:rFonts w:eastAsia="Times New Roman" w:cs="Times New Roman"/>
      <w:i/>
      <w:iCs/>
      <w:color w:val="000000"/>
      <w:sz w:val="22"/>
      <w:szCs w:val="24"/>
      <w:lang w:bidi="ar-SA"/>
    </w:rPr>
  </w:style>
  <w:style w:type="character" w:customStyle="1" w:styleId="QuoteChar">
    <w:name w:val="Quote Char"/>
    <w:basedOn w:val="DefaultParagraphFont"/>
    <w:link w:val="Quote"/>
    <w:uiPriority w:val="29"/>
    <w:rsid w:val="00D0257D"/>
    <w:rPr>
      <w:rFonts w:ascii="Arial" w:eastAsia="Times New Roman" w:hAnsi="Arial" w:cs="Times New Roman"/>
      <w:i/>
      <w:iCs/>
      <w:color w:val="000000"/>
      <w:sz w:val="22"/>
      <w:szCs w:val="24"/>
      <w:lang w:eastAsia="en-US"/>
    </w:rPr>
  </w:style>
  <w:style w:type="character" w:styleId="SubtleEmphasis">
    <w:name w:val="Subtle Emphasis"/>
    <w:uiPriority w:val="19"/>
    <w:rsid w:val="00D0257D"/>
    <w:rPr>
      <w:i/>
      <w:iCs/>
      <w:color w:val="808080"/>
    </w:rPr>
  </w:style>
  <w:style w:type="character" w:styleId="SubtleReference">
    <w:name w:val="Subtle Reference"/>
    <w:uiPriority w:val="31"/>
    <w:rsid w:val="00D0257D"/>
    <w:rPr>
      <w:smallCaps/>
      <w:color w:val="C0504D"/>
      <w:u w:val="single"/>
    </w:rPr>
  </w:style>
  <w:style w:type="character" w:styleId="BookTitle">
    <w:name w:val="Book Title"/>
    <w:uiPriority w:val="33"/>
    <w:rsid w:val="00D0257D"/>
    <w:rPr>
      <w:b/>
      <w:bCs/>
      <w:smallCaps/>
      <w:spacing w:val="5"/>
    </w:rPr>
  </w:style>
  <w:style w:type="paragraph" w:styleId="TOCHeading">
    <w:name w:val="TOC Heading"/>
    <w:basedOn w:val="Heading1"/>
    <w:next w:val="Normal"/>
    <w:uiPriority w:val="39"/>
    <w:semiHidden/>
    <w:unhideWhenUsed/>
    <w:qFormat/>
    <w:rsid w:val="00D0257D"/>
    <w:pPr>
      <w:keepNext w:val="0"/>
      <w:keepLines/>
      <w:spacing w:before="480" w:after="120" w:line="264" w:lineRule="auto"/>
      <w:contextualSpacing/>
      <w:outlineLvl w:val="9"/>
    </w:pPr>
    <w:rPr>
      <w:rFonts w:ascii="Cambria" w:eastAsia="Times New Roman" w:hAnsi="Cambria"/>
      <w:bCs/>
      <w:caps/>
      <w:color w:val="365F91"/>
      <w:szCs w:val="28"/>
      <w:lang w:bidi="ar-SA"/>
    </w:rPr>
  </w:style>
  <w:style w:type="paragraph" w:customStyle="1" w:styleId="SecurityClassification">
    <w:name w:val="Security Classification"/>
    <w:basedOn w:val="Header"/>
    <w:link w:val="SecurityClassificationChar"/>
    <w:qFormat/>
    <w:rsid w:val="00D0257D"/>
    <w:pPr>
      <w:pBdr>
        <w:bottom w:val="none" w:sz="0" w:space="0" w:color="auto"/>
      </w:pBdr>
      <w:spacing w:before="120" w:after="120" w:line="240" w:lineRule="auto"/>
      <w:jc w:val="center"/>
    </w:pPr>
    <w:rPr>
      <w:rFonts w:eastAsia="Times New Roman" w:cs="Times New Roman"/>
      <w:b/>
      <w:color w:val="006D68"/>
      <w:sz w:val="22"/>
      <w:szCs w:val="14"/>
      <w:lang w:bidi="ar-SA"/>
    </w:rPr>
  </w:style>
  <w:style w:type="character" w:customStyle="1" w:styleId="SecurityClassificationChar">
    <w:name w:val="Security Classification Char"/>
    <w:link w:val="SecurityClassification"/>
    <w:rsid w:val="00D0257D"/>
    <w:rPr>
      <w:rFonts w:ascii="Arial" w:eastAsia="Times New Roman" w:hAnsi="Arial" w:cs="Times New Roman"/>
      <w:b/>
      <w:color w:val="006D68"/>
      <w:sz w:val="22"/>
      <w:szCs w:val="14"/>
      <w:lang w:eastAsia="en-US"/>
    </w:rPr>
  </w:style>
  <w:style w:type="paragraph" w:customStyle="1" w:styleId="BulletPoint">
    <w:name w:val="Bullet Point"/>
    <w:basedOn w:val="ListParagraph"/>
    <w:link w:val="BulletPointChar"/>
    <w:qFormat/>
    <w:rsid w:val="00D0257D"/>
    <w:pPr>
      <w:numPr>
        <w:numId w:val="4"/>
      </w:numPr>
      <w:spacing w:before="240" w:after="120" w:line="240" w:lineRule="auto"/>
      <w:ind w:left="714" w:hanging="357"/>
    </w:pPr>
    <w:rPr>
      <w:rFonts w:eastAsia="Times New Roman" w:cs="Times New Roman"/>
    </w:rPr>
  </w:style>
  <w:style w:type="character" w:customStyle="1" w:styleId="ListParagraphChar">
    <w:name w:val="List Paragraph Char"/>
    <w:link w:val="ListParagraph"/>
    <w:uiPriority w:val="34"/>
    <w:rsid w:val="00D0257D"/>
    <w:rPr>
      <w:rFonts w:ascii="Arial" w:hAnsi="Arial"/>
      <w:sz w:val="24"/>
      <w:szCs w:val="22"/>
      <w:lang w:eastAsia="en-US" w:bidi="he-IL"/>
    </w:rPr>
  </w:style>
  <w:style w:type="character" w:customStyle="1" w:styleId="BulletPointChar">
    <w:name w:val="Bullet Point Char"/>
    <w:basedOn w:val="ListParagraphChar"/>
    <w:link w:val="BulletPoint"/>
    <w:rsid w:val="00D0257D"/>
    <w:rPr>
      <w:rFonts w:ascii="Arial" w:eastAsia="Times New Roman" w:hAnsi="Arial" w:cs="Times New Roman"/>
      <w:sz w:val="24"/>
      <w:szCs w:val="22"/>
      <w:lang w:eastAsia="en-US" w:bidi="he-IL"/>
    </w:rPr>
  </w:style>
  <w:style w:type="paragraph" w:styleId="CommentSubject">
    <w:name w:val="annotation subject"/>
    <w:basedOn w:val="CommentText"/>
    <w:next w:val="CommentText"/>
    <w:link w:val="CommentSubjectChar"/>
    <w:uiPriority w:val="99"/>
    <w:semiHidden/>
    <w:unhideWhenUsed/>
    <w:rsid w:val="00D0257D"/>
    <w:pPr>
      <w:spacing w:before="240" w:after="120"/>
    </w:pPr>
    <w:rPr>
      <w:rFonts w:ascii="Arial" w:eastAsia="Times New Roman" w:hAnsi="Arial" w:cs="Times New Roman"/>
      <w:b/>
      <w:bCs/>
    </w:rPr>
  </w:style>
  <w:style w:type="character" w:customStyle="1" w:styleId="CommentSubjectChar">
    <w:name w:val="Comment Subject Char"/>
    <w:basedOn w:val="CommentTextChar"/>
    <w:link w:val="CommentSubject"/>
    <w:uiPriority w:val="99"/>
    <w:semiHidden/>
    <w:rsid w:val="00D0257D"/>
    <w:rPr>
      <w:rFonts w:ascii="Arial" w:eastAsia="Times New Roman" w:hAnsi="Arial" w:cs="Times New Roman"/>
      <w:b/>
      <w:bCs/>
      <w:lang w:eastAsia="en-US"/>
    </w:rPr>
  </w:style>
  <w:style w:type="paragraph" w:customStyle="1" w:styleId="Paragraphtext">
    <w:name w:val="Paragraph text"/>
    <w:basedOn w:val="Normal"/>
    <w:link w:val="ParagraphtextChar"/>
    <w:qFormat/>
    <w:rsid w:val="00D0257D"/>
    <w:pPr>
      <w:spacing w:before="240" w:after="120" w:line="240" w:lineRule="auto"/>
    </w:pPr>
    <w:rPr>
      <w:rFonts w:eastAsia="Times New Roman" w:cs="Times New Roman"/>
      <w:szCs w:val="24"/>
      <w:lang w:bidi="ar-SA"/>
    </w:rPr>
  </w:style>
  <w:style w:type="character" w:customStyle="1" w:styleId="ParagraphtextChar">
    <w:name w:val="Paragraph text Char"/>
    <w:basedOn w:val="DefaultParagraphFont"/>
    <w:link w:val="Paragraphtext"/>
    <w:rsid w:val="00D0257D"/>
    <w:rPr>
      <w:rFonts w:ascii="Arial" w:eastAsia="Times New Roman" w:hAnsi="Arial" w:cs="Times New Roman"/>
      <w:sz w:val="24"/>
      <w:szCs w:val="24"/>
      <w:lang w:eastAsia="en-US"/>
    </w:rPr>
  </w:style>
  <w:style w:type="paragraph" w:customStyle="1" w:styleId="NumberedPara">
    <w:name w:val="Numbered Para"/>
    <w:basedOn w:val="ListParagraph"/>
    <w:link w:val="NumberedParaChar"/>
    <w:qFormat/>
    <w:rsid w:val="00CC342C"/>
    <w:pPr>
      <w:numPr>
        <w:numId w:val="5"/>
      </w:numPr>
      <w:spacing w:before="240" w:after="120"/>
      <w:ind w:left="851" w:hanging="851"/>
      <w:contextualSpacing w:val="0"/>
    </w:pPr>
    <w:rPr>
      <w:rFonts w:eastAsia="Times New Roman" w:cs="Times New Roman"/>
      <w:szCs w:val="28"/>
    </w:rPr>
  </w:style>
  <w:style w:type="paragraph" w:customStyle="1" w:styleId="Default">
    <w:name w:val="Default"/>
    <w:rsid w:val="00D0257D"/>
    <w:pPr>
      <w:autoSpaceDE w:val="0"/>
      <w:autoSpaceDN w:val="0"/>
      <w:adjustRightInd w:val="0"/>
    </w:pPr>
    <w:rPr>
      <w:rFonts w:ascii="Arial" w:eastAsia="Times New Roman" w:hAnsi="Arial"/>
      <w:color w:val="000000"/>
      <w:sz w:val="24"/>
      <w:szCs w:val="24"/>
    </w:rPr>
  </w:style>
  <w:style w:type="character" w:customStyle="1" w:styleId="NumberedParaChar">
    <w:name w:val="Numbered Para Char"/>
    <w:basedOn w:val="ListParagraphChar"/>
    <w:link w:val="NumberedPara"/>
    <w:rsid w:val="00CC342C"/>
    <w:rPr>
      <w:rFonts w:ascii="Arial" w:eastAsia="Times New Roman" w:hAnsi="Arial" w:cs="Times New Roman"/>
      <w:sz w:val="24"/>
      <w:szCs w:val="28"/>
      <w:lang w:eastAsia="en-US" w:bidi="he-IL"/>
    </w:rPr>
  </w:style>
  <w:style w:type="paragraph" w:customStyle="1" w:styleId="Heading-4">
    <w:name w:val="Heading-4"/>
    <w:basedOn w:val="Heading3"/>
    <w:link w:val="Heading-4Char"/>
    <w:qFormat/>
    <w:rsid w:val="00D0257D"/>
    <w:pPr>
      <w:keepNext w:val="0"/>
      <w:numPr>
        <w:ilvl w:val="0"/>
        <w:numId w:val="0"/>
      </w:numPr>
      <w:spacing w:after="120" w:line="240" w:lineRule="auto"/>
      <w:ind w:left="851" w:hanging="851"/>
    </w:pPr>
    <w:rPr>
      <w:rFonts w:eastAsia="Times New Roman"/>
      <w:b/>
      <w:bCs/>
      <w:sz w:val="24"/>
      <w:szCs w:val="24"/>
    </w:rPr>
  </w:style>
  <w:style w:type="character" w:customStyle="1" w:styleId="Heading-4Char">
    <w:name w:val="Heading-4 Char"/>
    <w:basedOn w:val="Heading3Char"/>
    <w:link w:val="Heading-4"/>
    <w:rsid w:val="00D0257D"/>
    <w:rPr>
      <w:rFonts w:ascii="Arial" w:eastAsia="Times New Roman" w:hAnsi="Arial"/>
      <w:b/>
      <w:bCs/>
      <w:color w:val="22413A"/>
      <w:sz w:val="24"/>
      <w:szCs w:val="24"/>
      <w:lang w:eastAsia="en-US" w:bidi="he-IL"/>
    </w:rPr>
  </w:style>
  <w:style w:type="character" w:styleId="FollowedHyperlink">
    <w:name w:val="FollowedHyperlink"/>
    <w:basedOn w:val="DefaultParagraphFont"/>
    <w:uiPriority w:val="99"/>
    <w:semiHidden/>
    <w:unhideWhenUsed/>
    <w:rsid w:val="00D0257D"/>
    <w:rPr>
      <w:color w:val="AA1C76" w:themeColor="followedHyperlink"/>
      <w:u w:val="single"/>
    </w:rPr>
  </w:style>
  <w:style w:type="paragraph" w:styleId="Revision">
    <w:name w:val="Revision"/>
    <w:hidden/>
    <w:uiPriority w:val="99"/>
    <w:semiHidden/>
    <w:rsid w:val="00D0257D"/>
    <w:rPr>
      <w:rFonts w:ascii="Arial" w:eastAsia="Times New Roman" w:hAnsi="Arial" w:cs="Times New Roman"/>
      <w:sz w:val="22"/>
      <w:szCs w:val="24"/>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77989">
      <w:bodyDiv w:val="1"/>
      <w:marLeft w:val="0"/>
      <w:marRight w:val="0"/>
      <w:marTop w:val="0"/>
      <w:marBottom w:val="0"/>
      <w:divBdr>
        <w:top w:val="none" w:sz="0" w:space="0" w:color="auto"/>
        <w:left w:val="none" w:sz="0" w:space="0" w:color="auto"/>
        <w:bottom w:val="none" w:sz="0" w:space="0" w:color="auto"/>
        <w:right w:val="none" w:sz="0" w:space="0" w:color="auto"/>
      </w:divBdr>
    </w:div>
    <w:div w:id="1976327">
      <w:bodyDiv w:val="1"/>
      <w:marLeft w:val="0"/>
      <w:marRight w:val="0"/>
      <w:marTop w:val="0"/>
      <w:marBottom w:val="0"/>
      <w:divBdr>
        <w:top w:val="none" w:sz="0" w:space="0" w:color="auto"/>
        <w:left w:val="none" w:sz="0" w:space="0" w:color="auto"/>
        <w:bottom w:val="none" w:sz="0" w:space="0" w:color="auto"/>
        <w:right w:val="none" w:sz="0" w:space="0" w:color="auto"/>
      </w:divBdr>
    </w:div>
    <w:div w:id="2780780">
      <w:bodyDiv w:val="1"/>
      <w:marLeft w:val="0"/>
      <w:marRight w:val="0"/>
      <w:marTop w:val="0"/>
      <w:marBottom w:val="0"/>
      <w:divBdr>
        <w:top w:val="none" w:sz="0" w:space="0" w:color="auto"/>
        <w:left w:val="none" w:sz="0" w:space="0" w:color="auto"/>
        <w:bottom w:val="none" w:sz="0" w:space="0" w:color="auto"/>
        <w:right w:val="none" w:sz="0" w:space="0" w:color="auto"/>
      </w:divBdr>
    </w:div>
    <w:div w:id="8603315">
      <w:bodyDiv w:val="1"/>
      <w:marLeft w:val="0"/>
      <w:marRight w:val="0"/>
      <w:marTop w:val="0"/>
      <w:marBottom w:val="0"/>
      <w:divBdr>
        <w:top w:val="none" w:sz="0" w:space="0" w:color="auto"/>
        <w:left w:val="none" w:sz="0" w:space="0" w:color="auto"/>
        <w:bottom w:val="none" w:sz="0" w:space="0" w:color="auto"/>
        <w:right w:val="none" w:sz="0" w:space="0" w:color="auto"/>
      </w:divBdr>
    </w:div>
    <w:div w:id="17241188">
      <w:bodyDiv w:val="1"/>
      <w:marLeft w:val="0"/>
      <w:marRight w:val="0"/>
      <w:marTop w:val="0"/>
      <w:marBottom w:val="0"/>
      <w:divBdr>
        <w:top w:val="none" w:sz="0" w:space="0" w:color="auto"/>
        <w:left w:val="none" w:sz="0" w:space="0" w:color="auto"/>
        <w:bottom w:val="none" w:sz="0" w:space="0" w:color="auto"/>
        <w:right w:val="none" w:sz="0" w:space="0" w:color="auto"/>
      </w:divBdr>
    </w:div>
    <w:div w:id="24409276">
      <w:bodyDiv w:val="1"/>
      <w:marLeft w:val="0"/>
      <w:marRight w:val="0"/>
      <w:marTop w:val="0"/>
      <w:marBottom w:val="0"/>
      <w:divBdr>
        <w:top w:val="none" w:sz="0" w:space="0" w:color="auto"/>
        <w:left w:val="none" w:sz="0" w:space="0" w:color="auto"/>
        <w:bottom w:val="none" w:sz="0" w:space="0" w:color="auto"/>
        <w:right w:val="none" w:sz="0" w:space="0" w:color="auto"/>
      </w:divBdr>
    </w:div>
    <w:div w:id="27070150">
      <w:bodyDiv w:val="1"/>
      <w:marLeft w:val="0"/>
      <w:marRight w:val="0"/>
      <w:marTop w:val="0"/>
      <w:marBottom w:val="0"/>
      <w:divBdr>
        <w:top w:val="none" w:sz="0" w:space="0" w:color="auto"/>
        <w:left w:val="none" w:sz="0" w:space="0" w:color="auto"/>
        <w:bottom w:val="none" w:sz="0" w:space="0" w:color="auto"/>
        <w:right w:val="none" w:sz="0" w:space="0" w:color="auto"/>
      </w:divBdr>
    </w:div>
    <w:div w:id="36929124">
      <w:bodyDiv w:val="1"/>
      <w:marLeft w:val="0"/>
      <w:marRight w:val="0"/>
      <w:marTop w:val="0"/>
      <w:marBottom w:val="0"/>
      <w:divBdr>
        <w:top w:val="none" w:sz="0" w:space="0" w:color="auto"/>
        <w:left w:val="none" w:sz="0" w:space="0" w:color="auto"/>
        <w:bottom w:val="none" w:sz="0" w:space="0" w:color="auto"/>
        <w:right w:val="none" w:sz="0" w:space="0" w:color="auto"/>
      </w:divBdr>
    </w:div>
    <w:div w:id="62340813">
      <w:bodyDiv w:val="1"/>
      <w:marLeft w:val="0"/>
      <w:marRight w:val="0"/>
      <w:marTop w:val="0"/>
      <w:marBottom w:val="0"/>
      <w:divBdr>
        <w:top w:val="none" w:sz="0" w:space="0" w:color="auto"/>
        <w:left w:val="none" w:sz="0" w:space="0" w:color="auto"/>
        <w:bottom w:val="none" w:sz="0" w:space="0" w:color="auto"/>
        <w:right w:val="none" w:sz="0" w:space="0" w:color="auto"/>
      </w:divBdr>
    </w:div>
    <w:div w:id="78523702">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6800595">
      <w:bodyDiv w:val="1"/>
      <w:marLeft w:val="0"/>
      <w:marRight w:val="0"/>
      <w:marTop w:val="0"/>
      <w:marBottom w:val="0"/>
      <w:divBdr>
        <w:top w:val="none" w:sz="0" w:space="0" w:color="auto"/>
        <w:left w:val="none" w:sz="0" w:space="0" w:color="auto"/>
        <w:bottom w:val="none" w:sz="0" w:space="0" w:color="auto"/>
        <w:right w:val="none" w:sz="0" w:space="0" w:color="auto"/>
      </w:divBdr>
    </w:div>
    <w:div w:id="108623286">
      <w:bodyDiv w:val="1"/>
      <w:marLeft w:val="0"/>
      <w:marRight w:val="0"/>
      <w:marTop w:val="0"/>
      <w:marBottom w:val="0"/>
      <w:divBdr>
        <w:top w:val="none" w:sz="0" w:space="0" w:color="auto"/>
        <w:left w:val="none" w:sz="0" w:space="0" w:color="auto"/>
        <w:bottom w:val="none" w:sz="0" w:space="0" w:color="auto"/>
        <w:right w:val="none" w:sz="0" w:space="0" w:color="auto"/>
      </w:divBdr>
    </w:div>
    <w:div w:id="113402105">
      <w:bodyDiv w:val="1"/>
      <w:marLeft w:val="0"/>
      <w:marRight w:val="0"/>
      <w:marTop w:val="0"/>
      <w:marBottom w:val="0"/>
      <w:divBdr>
        <w:top w:val="none" w:sz="0" w:space="0" w:color="auto"/>
        <w:left w:val="none" w:sz="0" w:space="0" w:color="auto"/>
        <w:bottom w:val="none" w:sz="0" w:space="0" w:color="auto"/>
        <w:right w:val="none" w:sz="0" w:space="0" w:color="auto"/>
      </w:divBdr>
    </w:div>
    <w:div w:id="114644527">
      <w:bodyDiv w:val="1"/>
      <w:marLeft w:val="0"/>
      <w:marRight w:val="0"/>
      <w:marTop w:val="0"/>
      <w:marBottom w:val="0"/>
      <w:divBdr>
        <w:top w:val="none" w:sz="0" w:space="0" w:color="auto"/>
        <w:left w:val="none" w:sz="0" w:space="0" w:color="auto"/>
        <w:bottom w:val="none" w:sz="0" w:space="0" w:color="auto"/>
        <w:right w:val="none" w:sz="0" w:space="0" w:color="auto"/>
      </w:divBdr>
    </w:div>
    <w:div w:id="116877773">
      <w:bodyDiv w:val="1"/>
      <w:marLeft w:val="0"/>
      <w:marRight w:val="0"/>
      <w:marTop w:val="0"/>
      <w:marBottom w:val="0"/>
      <w:divBdr>
        <w:top w:val="none" w:sz="0" w:space="0" w:color="auto"/>
        <w:left w:val="none" w:sz="0" w:space="0" w:color="auto"/>
        <w:bottom w:val="none" w:sz="0" w:space="0" w:color="auto"/>
        <w:right w:val="none" w:sz="0" w:space="0" w:color="auto"/>
      </w:divBdr>
    </w:div>
    <w:div w:id="134178130">
      <w:bodyDiv w:val="1"/>
      <w:marLeft w:val="0"/>
      <w:marRight w:val="0"/>
      <w:marTop w:val="0"/>
      <w:marBottom w:val="0"/>
      <w:divBdr>
        <w:top w:val="none" w:sz="0" w:space="0" w:color="auto"/>
        <w:left w:val="none" w:sz="0" w:space="0" w:color="auto"/>
        <w:bottom w:val="none" w:sz="0" w:space="0" w:color="auto"/>
        <w:right w:val="none" w:sz="0" w:space="0" w:color="auto"/>
      </w:divBdr>
    </w:div>
    <w:div w:id="143402443">
      <w:bodyDiv w:val="1"/>
      <w:marLeft w:val="0"/>
      <w:marRight w:val="0"/>
      <w:marTop w:val="0"/>
      <w:marBottom w:val="0"/>
      <w:divBdr>
        <w:top w:val="none" w:sz="0" w:space="0" w:color="auto"/>
        <w:left w:val="none" w:sz="0" w:space="0" w:color="auto"/>
        <w:bottom w:val="none" w:sz="0" w:space="0" w:color="auto"/>
        <w:right w:val="none" w:sz="0" w:space="0" w:color="auto"/>
      </w:divBdr>
    </w:div>
    <w:div w:id="152837598">
      <w:bodyDiv w:val="1"/>
      <w:marLeft w:val="0"/>
      <w:marRight w:val="0"/>
      <w:marTop w:val="0"/>
      <w:marBottom w:val="0"/>
      <w:divBdr>
        <w:top w:val="none" w:sz="0" w:space="0" w:color="auto"/>
        <w:left w:val="none" w:sz="0" w:space="0" w:color="auto"/>
        <w:bottom w:val="none" w:sz="0" w:space="0" w:color="auto"/>
        <w:right w:val="none" w:sz="0" w:space="0" w:color="auto"/>
      </w:divBdr>
    </w:div>
    <w:div w:id="158695195">
      <w:bodyDiv w:val="1"/>
      <w:marLeft w:val="0"/>
      <w:marRight w:val="0"/>
      <w:marTop w:val="0"/>
      <w:marBottom w:val="0"/>
      <w:divBdr>
        <w:top w:val="none" w:sz="0" w:space="0" w:color="auto"/>
        <w:left w:val="none" w:sz="0" w:space="0" w:color="auto"/>
        <w:bottom w:val="none" w:sz="0" w:space="0" w:color="auto"/>
        <w:right w:val="none" w:sz="0" w:space="0" w:color="auto"/>
      </w:divBdr>
    </w:div>
    <w:div w:id="171645242">
      <w:bodyDiv w:val="1"/>
      <w:marLeft w:val="0"/>
      <w:marRight w:val="0"/>
      <w:marTop w:val="0"/>
      <w:marBottom w:val="0"/>
      <w:divBdr>
        <w:top w:val="none" w:sz="0" w:space="0" w:color="auto"/>
        <w:left w:val="none" w:sz="0" w:space="0" w:color="auto"/>
        <w:bottom w:val="none" w:sz="0" w:space="0" w:color="auto"/>
        <w:right w:val="none" w:sz="0" w:space="0" w:color="auto"/>
      </w:divBdr>
    </w:div>
    <w:div w:id="181164937">
      <w:bodyDiv w:val="1"/>
      <w:marLeft w:val="0"/>
      <w:marRight w:val="0"/>
      <w:marTop w:val="0"/>
      <w:marBottom w:val="0"/>
      <w:divBdr>
        <w:top w:val="none" w:sz="0" w:space="0" w:color="auto"/>
        <w:left w:val="none" w:sz="0" w:space="0" w:color="auto"/>
        <w:bottom w:val="none" w:sz="0" w:space="0" w:color="auto"/>
        <w:right w:val="none" w:sz="0" w:space="0" w:color="auto"/>
      </w:divBdr>
    </w:div>
    <w:div w:id="187791132">
      <w:bodyDiv w:val="1"/>
      <w:marLeft w:val="0"/>
      <w:marRight w:val="0"/>
      <w:marTop w:val="0"/>
      <w:marBottom w:val="0"/>
      <w:divBdr>
        <w:top w:val="none" w:sz="0" w:space="0" w:color="auto"/>
        <w:left w:val="none" w:sz="0" w:space="0" w:color="auto"/>
        <w:bottom w:val="none" w:sz="0" w:space="0" w:color="auto"/>
        <w:right w:val="none" w:sz="0" w:space="0" w:color="auto"/>
      </w:divBdr>
    </w:div>
    <w:div w:id="200678771">
      <w:bodyDiv w:val="1"/>
      <w:marLeft w:val="0"/>
      <w:marRight w:val="0"/>
      <w:marTop w:val="0"/>
      <w:marBottom w:val="0"/>
      <w:divBdr>
        <w:top w:val="none" w:sz="0" w:space="0" w:color="auto"/>
        <w:left w:val="none" w:sz="0" w:space="0" w:color="auto"/>
        <w:bottom w:val="none" w:sz="0" w:space="0" w:color="auto"/>
        <w:right w:val="none" w:sz="0" w:space="0" w:color="auto"/>
      </w:divBdr>
    </w:div>
    <w:div w:id="200703256">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15362989">
      <w:bodyDiv w:val="1"/>
      <w:marLeft w:val="0"/>
      <w:marRight w:val="0"/>
      <w:marTop w:val="0"/>
      <w:marBottom w:val="0"/>
      <w:divBdr>
        <w:top w:val="none" w:sz="0" w:space="0" w:color="auto"/>
        <w:left w:val="none" w:sz="0" w:space="0" w:color="auto"/>
        <w:bottom w:val="none" w:sz="0" w:space="0" w:color="auto"/>
        <w:right w:val="none" w:sz="0" w:space="0" w:color="auto"/>
      </w:divBdr>
    </w:div>
    <w:div w:id="220799222">
      <w:bodyDiv w:val="1"/>
      <w:marLeft w:val="0"/>
      <w:marRight w:val="0"/>
      <w:marTop w:val="0"/>
      <w:marBottom w:val="0"/>
      <w:divBdr>
        <w:top w:val="none" w:sz="0" w:space="0" w:color="auto"/>
        <w:left w:val="none" w:sz="0" w:space="0" w:color="auto"/>
        <w:bottom w:val="none" w:sz="0" w:space="0" w:color="auto"/>
        <w:right w:val="none" w:sz="0" w:space="0" w:color="auto"/>
      </w:divBdr>
    </w:div>
    <w:div w:id="245261754">
      <w:bodyDiv w:val="1"/>
      <w:marLeft w:val="0"/>
      <w:marRight w:val="0"/>
      <w:marTop w:val="0"/>
      <w:marBottom w:val="0"/>
      <w:divBdr>
        <w:top w:val="none" w:sz="0" w:space="0" w:color="auto"/>
        <w:left w:val="none" w:sz="0" w:space="0" w:color="auto"/>
        <w:bottom w:val="none" w:sz="0" w:space="0" w:color="auto"/>
        <w:right w:val="none" w:sz="0" w:space="0" w:color="auto"/>
      </w:divBdr>
    </w:div>
    <w:div w:id="268244574">
      <w:bodyDiv w:val="1"/>
      <w:marLeft w:val="0"/>
      <w:marRight w:val="0"/>
      <w:marTop w:val="0"/>
      <w:marBottom w:val="0"/>
      <w:divBdr>
        <w:top w:val="none" w:sz="0" w:space="0" w:color="auto"/>
        <w:left w:val="none" w:sz="0" w:space="0" w:color="auto"/>
        <w:bottom w:val="none" w:sz="0" w:space="0" w:color="auto"/>
        <w:right w:val="none" w:sz="0" w:space="0" w:color="auto"/>
      </w:divBdr>
    </w:div>
    <w:div w:id="276063089">
      <w:bodyDiv w:val="1"/>
      <w:marLeft w:val="0"/>
      <w:marRight w:val="0"/>
      <w:marTop w:val="0"/>
      <w:marBottom w:val="0"/>
      <w:divBdr>
        <w:top w:val="none" w:sz="0" w:space="0" w:color="auto"/>
        <w:left w:val="none" w:sz="0" w:space="0" w:color="auto"/>
        <w:bottom w:val="none" w:sz="0" w:space="0" w:color="auto"/>
        <w:right w:val="none" w:sz="0" w:space="0" w:color="auto"/>
      </w:divBdr>
    </w:div>
    <w:div w:id="313722933">
      <w:bodyDiv w:val="1"/>
      <w:marLeft w:val="0"/>
      <w:marRight w:val="0"/>
      <w:marTop w:val="0"/>
      <w:marBottom w:val="0"/>
      <w:divBdr>
        <w:top w:val="none" w:sz="0" w:space="0" w:color="auto"/>
        <w:left w:val="none" w:sz="0" w:space="0" w:color="auto"/>
        <w:bottom w:val="none" w:sz="0" w:space="0" w:color="auto"/>
        <w:right w:val="none" w:sz="0" w:space="0" w:color="auto"/>
      </w:divBdr>
    </w:div>
    <w:div w:id="317535886">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74042762">
      <w:bodyDiv w:val="1"/>
      <w:marLeft w:val="0"/>
      <w:marRight w:val="0"/>
      <w:marTop w:val="0"/>
      <w:marBottom w:val="0"/>
      <w:divBdr>
        <w:top w:val="none" w:sz="0" w:space="0" w:color="auto"/>
        <w:left w:val="none" w:sz="0" w:space="0" w:color="auto"/>
        <w:bottom w:val="none" w:sz="0" w:space="0" w:color="auto"/>
        <w:right w:val="none" w:sz="0" w:space="0" w:color="auto"/>
      </w:divBdr>
    </w:div>
    <w:div w:id="376198658">
      <w:bodyDiv w:val="1"/>
      <w:marLeft w:val="0"/>
      <w:marRight w:val="0"/>
      <w:marTop w:val="0"/>
      <w:marBottom w:val="0"/>
      <w:divBdr>
        <w:top w:val="none" w:sz="0" w:space="0" w:color="auto"/>
        <w:left w:val="none" w:sz="0" w:space="0" w:color="auto"/>
        <w:bottom w:val="none" w:sz="0" w:space="0" w:color="auto"/>
        <w:right w:val="none" w:sz="0" w:space="0" w:color="auto"/>
      </w:divBdr>
    </w:div>
    <w:div w:id="376667215">
      <w:bodyDiv w:val="1"/>
      <w:marLeft w:val="0"/>
      <w:marRight w:val="0"/>
      <w:marTop w:val="0"/>
      <w:marBottom w:val="0"/>
      <w:divBdr>
        <w:top w:val="none" w:sz="0" w:space="0" w:color="auto"/>
        <w:left w:val="none" w:sz="0" w:space="0" w:color="auto"/>
        <w:bottom w:val="none" w:sz="0" w:space="0" w:color="auto"/>
        <w:right w:val="none" w:sz="0" w:space="0" w:color="auto"/>
      </w:divBdr>
    </w:div>
    <w:div w:id="378021689">
      <w:bodyDiv w:val="1"/>
      <w:marLeft w:val="0"/>
      <w:marRight w:val="0"/>
      <w:marTop w:val="0"/>
      <w:marBottom w:val="0"/>
      <w:divBdr>
        <w:top w:val="none" w:sz="0" w:space="0" w:color="auto"/>
        <w:left w:val="none" w:sz="0" w:space="0" w:color="auto"/>
        <w:bottom w:val="none" w:sz="0" w:space="0" w:color="auto"/>
        <w:right w:val="none" w:sz="0" w:space="0" w:color="auto"/>
      </w:divBdr>
    </w:div>
    <w:div w:id="387265902">
      <w:bodyDiv w:val="1"/>
      <w:marLeft w:val="0"/>
      <w:marRight w:val="0"/>
      <w:marTop w:val="0"/>
      <w:marBottom w:val="0"/>
      <w:divBdr>
        <w:top w:val="none" w:sz="0" w:space="0" w:color="auto"/>
        <w:left w:val="none" w:sz="0" w:space="0" w:color="auto"/>
        <w:bottom w:val="none" w:sz="0" w:space="0" w:color="auto"/>
        <w:right w:val="none" w:sz="0" w:space="0" w:color="auto"/>
      </w:divBdr>
    </w:div>
    <w:div w:id="400325075">
      <w:bodyDiv w:val="1"/>
      <w:marLeft w:val="0"/>
      <w:marRight w:val="0"/>
      <w:marTop w:val="0"/>
      <w:marBottom w:val="0"/>
      <w:divBdr>
        <w:top w:val="none" w:sz="0" w:space="0" w:color="auto"/>
        <w:left w:val="none" w:sz="0" w:space="0" w:color="auto"/>
        <w:bottom w:val="none" w:sz="0" w:space="0" w:color="auto"/>
        <w:right w:val="none" w:sz="0" w:space="0" w:color="auto"/>
      </w:divBdr>
    </w:div>
    <w:div w:id="403113882">
      <w:bodyDiv w:val="1"/>
      <w:marLeft w:val="0"/>
      <w:marRight w:val="0"/>
      <w:marTop w:val="0"/>
      <w:marBottom w:val="0"/>
      <w:divBdr>
        <w:top w:val="none" w:sz="0" w:space="0" w:color="auto"/>
        <w:left w:val="none" w:sz="0" w:space="0" w:color="auto"/>
        <w:bottom w:val="none" w:sz="0" w:space="0" w:color="auto"/>
        <w:right w:val="none" w:sz="0" w:space="0" w:color="auto"/>
      </w:divBdr>
    </w:div>
    <w:div w:id="407652507">
      <w:bodyDiv w:val="1"/>
      <w:marLeft w:val="0"/>
      <w:marRight w:val="0"/>
      <w:marTop w:val="0"/>
      <w:marBottom w:val="0"/>
      <w:divBdr>
        <w:top w:val="none" w:sz="0" w:space="0" w:color="auto"/>
        <w:left w:val="none" w:sz="0" w:space="0" w:color="auto"/>
        <w:bottom w:val="none" w:sz="0" w:space="0" w:color="auto"/>
        <w:right w:val="none" w:sz="0" w:space="0" w:color="auto"/>
      </w:divBdr>
    </w:div>
    <w:div w:id="434639459">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78427337">
      <w:bodyDiv w:val="1"/>
      <w:marLeft w:val="0"/>
      <w:marRight w:val="0"/>
      <w:marTop w:val="0"/>
      <w:marBottom w:val="0"/>
      <w:divBdr>
        <w:top w:val="none" w:sz="0" w:space="0" w:color="auto"/>
        <w:left w:val="none" w:sz="0" w:space="0" w:color="auto"/>
        <w:bottom w:val="none" w:sz="0" w:space="0" w:color="auto"/>
        <w:right w:val="none" w:sz="0" w:space="0" w:color="auto"/>
      </w:divBdr>
    </w:div>
    <w:div w:id="484204420">
      <w:bodyDiv w:val="1"/>
      <w:marLeft w:val="0"/>
      <w:marRight w:val="0"/>
      <w:marTop w:val="0"/>
      <w:marBottom w:val="0"/>
      <w:divBdr>
        <w:top w:val="none" w:sz="0" w:space="0" w:color="auto"/>
        <w:left w:val="none" w:sz="0" w:space="0" w:color="auto"/>
        <w:bottom w:val="none" w:sz="0" w:space="0" w:color="auto"/>
        <w:right w:val="none" w:sz="0" w:space="0" w:color="auto"/>
      </w:divBdr>
    </w:div>
    <w:div w:id="492768012">
      <w:bodyDiv w:val="1"/>
      <w:marLeft w:val="0"/>
      <w:marRight w:val="0"/>
      <w:marTop w:val="0"/>
      <w:marBottom w:val="0"/>
      <w:divBdr>
        <w:top w:val="none" w:sz="0" w:space="0" w:color="auto"/>
        <w:left w:val="none" w:sz="0" w:space="0" w:color="auto"/>
        <w:bottom w:val="none" w:sz="0" w:space="0" w:color="auto"/>
        <w:right w:val="none" w:sz="0" w:space="0" w:color="auto"/>
      </w:divBdr>
    </w:div>
    <w:div w:id="504827879">
      <w:bodyDiv w:val="1"/>
      <w:marLeft w:val="0"/>
      <w:marRight w:val="0"/>
      <w:marTop w:val="0"/>
      <w:marBottom w:val="0"/>
      <w:divBdr>
        <w:top w:val="none" w:sz="0" w:space="0" w:color="auto"/>
        <w:left w:val="none" w:sz="0" w:space="0" w:color="auto"/>
        <w:bottom w:val="none" w:sz="0" w:space="0" w:color="auto"/>
        <w:right w:val="none" w:sz="0" w:space="0" w:color="auto"/>
      </w:divBdr>
    </w:div>
    <w:div w:id="508256019">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59949406">
      <w:bodyDiv w:val="1"/>
      <w:marLeft w:val="0"/>
      <w:marRight w:val="0"/>
      <w:marTop w:val="0"/>
      <w:marBottom w:val="0"/>
      <w:divBdr>
        <w:top w:val="none" w:sz="0" w:space="0" w:color="auto"/>
        <w:left w:val="none" w:sz="0" w:space="0" w:color="auto"/>
        <w:bottom w:val="none" w:sz="0" w:space="0" w:color="auto"/>
        <w:right w:val="none" w:sz="0" w:space="0" w:color="auto"/>
      </w:divBdr>
    </w:div>
    <w:div w:id="560483149">
      <w:bodyDiv w:val="1"/>
      <w:marLeft w:val="0"/>
      <w:marRight w:val="0"/>
      <w:marTop w:val="0"/>
      <w:marBottom w:val="0"/>
      <w:divBdr>
        <w:top w:val="none" w:sz="0" w:space="0" w:color="auto"/>
        <w:left w:val="none" w:sz="0" w:space="0" w:color="auto"/>
        <w:bottom w:val="none" w:sz="0" w:space="0" w:color="auto"/>
        <w:right w:val="none" w:sz="0" w:space="0" w:color="auto"/>
      </w:divBdr>
    </w:div>
    <w:div w:id="584072493">
      <w:bodyDiv w:val="1"/>
      <w:marLeft w:val="0"/>
      <w:marRight w:val="0"/>
      <w:marTop w:val="0"/>
      <w:marBottom w:val="0"/>
      <w:divBdr>
        <w:top w:val="none" w:sz="0" w:space="0" w:color="auto"/>
        <w:left w:val="none" w:sz="0" w:space="0" w:color="auto"/>
        <w:bottom w:val="none" w:sz="0" w:space="0" w:color="auto"/>
        <w:right w:val="none" w:sz="0" w:space="0" w:color="auto"/>
      </w:divBdr>
    </w:div>
    <w:div w:id="614363810">
      <w:bodyDiv w:val="1"/>
      <w:marLeft w:val="0"/>
      <w:marRight w:val="0"/>
      <w:marTop w:val="0"/>
      <w:marBottom w:val="0"/>
      <w:divBdr>
        <w:top w:val="none" w:sz="0" w:space="0" w:color="auto"/>
        <w:left w:val="none" w:sz="0" w:space="0" w:color="auto"/>
        <w:bottom w:val="none" w:sz="0" w:space="0" w:color="auto"/>
        <w:right w:val="none" w:sz="0" w:space="0" w:color="auto"/>
      </w:divBdr>
    </w:div>
    <w:div w:id="666245393">
      <w:bodyDiv w:val="1"/>
      <w:marLeft w:val="0"/>
      <w:marRight w:val="0"/>
      <w:marTop w:val="0"/>
      <w:marBottom w:val="0"/>
      <w:divBdr>
        <w:top w:val="none" w:sz="0" w:space="0" w:color="auto"/>
        <w:left w:val="none" w:sz="0" w:space="0" w:color="auto"/>
        <w:bottom w:val="none" w:sz="0" w:space="0" w:color="auto"/>
        <w:right w:val="none" w:sz="0" w:space="0" w:color="auto"/>
      </w:divBdr>
    </w:div>
    <w:div w:id="692265155">
      <w:bodyDiv w:val="1"/>
      <w:marLeft w:val="0"/>
      <w:marRight w:val="0"/>
      <w:marTop w:val="0"/>
      <w:marBottom w:val="0"/>
      <w:divBdr>
        <w:top w:val="none" w:sz="0" w:space="0" w:color="auto"/>
        <w:left w:val="none" w:sz="0" w:space="0" w:color="auto"/>
        <w:bottom w:val="none" w:sz="0" w:space="0" w:color="auto"/>
        <w:right w:val="none" w:sz="0" w:space="0" w:color="auto"/>
      </w:divBdr>
    </w:div>
    <w:div w:id="738794552">
      <w:bodyDiv w:val="1"/>
      <w:marLeft w:val="0"/>
      <w:marRight w:val="0"/>
      <w:marTop w:val="0"/>
      <w:marBottom w:val="0"/>
      <w:divBdr>
        <w:top w:val="none" w:sz="0" w:space="0" w:color="auto"/>
        <w:left w:val="none" w:sz="0" w:space="0" w:color="auto"/>
        <w:bottom w:val="none" w:sz="0" w:space="0" w:color="auto"/>
        <w:right w:val="none" w:sz="0" w:space="0" w:color="auto"/>
      </w:divBdr>
    </w:div>
    <w:div w:id="742918565">
      <w:bodyDiv w:val="1"/>
      <w:marLeft w:val="0"/>
      <w:marRight w:val="0"/>
      <w:marTop w:val="0"/>
      <w:marBottom w:val="0"/>
      <w:divBdr>
        <w:top w:val="none" w:sz="0" w:space="0" w:color="auto"/>
        <w:left w:val="none" w:sz="0" w:space="0" w:color="auto"/>
        <w:bottom w:val="none" w:sz="0" w:space="0" w:color="auto"/>
        <w:right w:val="none" w:sz="0" w:space="0" w:color="auto"/>
      </w:divBdr>
    </w:div>
    <w:div w:id="755899691">
      <w:bodyDiv w:val="1"/>
      <w:marLeft w:val="0"/>
      <w:marRight w:val="0"/>
      <w:marTop w:val="0"/>
      <w:marBottom w:val="0"/>
      <w:divBdr>
        <w:top w:val="none" w:sz="0" w:space="0" w:color="auto"/>
        <w:left w:val="none" w:sz="0" w:space="0" w:color="auto"/>
        <w:bottom w:val="none" w:sz="0" w:space="0" w:color="auto"/>
        <w:right w:val="none" w:sz="0" w:space="0" w:color="auto"/>
      </w:divBdr>
    </w:div>
    <w:div w:id="769088962">
      <w:bodyDiv w:val="1"/>
      <w:marLeft w:val="0"/>
      <w:marRight w:val="0"/>
      <w:marTop w:val="0"/>
      <w:marBottom w:val="0"/>
      <w:divBdr>
        <w:top w:val="none" w:sz="0" w:space="0" w:color="auto"/>
        <w:left w:val="none" w:sz="0" w:space="0" w:color="auto"/>
        <w:bottom w:val="none" w:sz="0" w:space="0" w:color="auto"/>
        <w:right w:val="none" w:sz="0" w:space="0" w:color="auto"/>
      </w:divBdr>
    </w:div>
    <w:div w:id="769130986">
      <w:bodyDiv w:val="1"/>
      <w:marLeft w:val="0"/>
      <w:marRight w:val="0"/>
      <w:marTop w:val="0"/>
      <w:marBottom w:val="0"/>
      <w:divBdr>
        <w:top w:val="none" w:sz="0" w:space="0" w:color="auto"/>
        <w:left w:val="none" w:sz="0" w:space="0" w:color="auto"/>
        <w:bottom w:val="none" w:sz="0" w:space="0" w:color="auto"/>
        <w:right w:val="none" w:sz="0" w:space="0" w:color="auto"/>
      </w:divBdr>
    </w:div>
    <w:div w:id="773943748">
      <w:bodyDiv w:val="1"/>
      <w:marLeft w:val="0"/>
      <w:marRight w:val="0"/>
      <w:marTop w:val="0"/>
      <w:marBottom w:val="0"/>
      <w:divBdr>
        <w:top w:val="none" w:sz="0" w:space="0" w:color="auto"/>
        <w:left w:val="none" w:sz="0" w:space="0" w:color="auto"/>
        <w:bottom w:val="none" w:sz="0" w:space="0" w:color="auto"/>
        <w:right w:val="none" w:sz="0" w:space="0" w:color="auto"/>
      </w:divBdr>
    </w:div>
    <w:div w:id="784694075">
      <w:bodyDiv w:val="1"/>
      <w:marLeft w:val="0"/>
      <w:marRight w:val="0"/>
      <w:marTop w:val="0"/>
      <w:marBottom w:val="0"/>
      <w:divBdr>
        <w:top w:val="none" w:sz="0" w:space="0" w:color="auto"/>
        <w:left w:val="none" w:sz="0" w:space="0" w:color="auto"/>
        <w:bottom w:val="none" w:sz="0" w:space="0" w:color="auto"/>
        <w:right w:val="none" w:sz="0" w:space="0" w:color="auto"/>
      </w:divBdr>
    </w:div>
    <w:div w:id="793522554">
      <w:bodyDiv w:val="1"/>
      <w:marLeft w:val="0"/>
      <w:marRight w:val="0"/>
      <w:marTop w:val="0"/>
      <w:marBottom w:val="0"/>
      <w:divBdr>
        <w:top w:val="none" w:sz="0" w:space="0" w:color="auto"/>
        <w:left w:val="none" w:sz="0" w:space="0" w:color="auto"/>
        <w:bottom w:val="none" w:sz="0" w:space="0" w:color="auto"/>
        <w:right w:val="none" w:sz="0" w:space="0" w:color="auto"/>
      </w:divBdr>
    </w:div>
    <w:div w:id="800418480">
      <w:bodyDiv w:val="1"/>
      <w:marLeft w:val="0"/>
      <w:marRight w:val="0"/>
      <w:marTop w:val="0"/>
      <w:marBottom w:val="0"/>
      <w:divBdr>
        <w:top w:val="none" w:sz="0" w:space="0" w:color="auto"/>
        <w:left w:val="none" w:sz="0" w:space="0" w:color="auto"/>
        <w:bottom w:val="none" w:sz="0" w:space="0" w:color="auto"/>
        <w:right w:val="none" w:sz="0" w:space="0" w:color="auto"/>
      </w:divBdr>
    </w:div>
    <w:div w:id="806432646">
      <w:bodyDiv w:val="1"/>
      <w:marLeft w:val="0"/>
      <w:marRight w:val="0"/>
      <w:marTop w:val="0"/>
      <w:marBottom w:val="0"/>
      <w:divBdr>
        <w:top w:val="none" w:sz="0" w:space="0" w:color="auto"/>
        <w:left w:val="none" w:sz="0" w:space="0" w:color="auto"/>
        <w:bottom w:val="none" w:sz="0" w:space="0" w:color="auto"/>
        <w:right w:val="none" w:sz="0" w:space="0" w:color="auto"/>
      </w:divBdr>
    </w:div>
    <w:div w:id="851457279">
      <w:bodyDiv w:val="1"/>
      <w:marLeft w:val="0"/>
      <w:marRight w:val="0"/>
      <w:marTop w:val="0"/>
      <w:marBottom w:val="0"/>
      <w:divBdr>
        <w:top w:val="none" w:sz="0" w:space="0" w:color="auto"/>
        <w:left w:val="none" w:sz="0" w:space="0" w:color="auto"/>
        <w:bottom w:val="none" w:sz="0" w:space="0" w:color="auto"/>
        <w:right w:val="none" w:sz="0" w:space="0" w:color="auto"/>
      </w:divBdr>
    </w:div>
    <w:div w:id="859784161">
      <w:bodyDiv w:val="1"/>
      <w:marLeft w:val="0"/>
      <w:marRight w:val="0"/>
      <w:marTop w:val="0"/>
      <w:marBottom w:val="0"/>
      <w:divBdr>
        <w:top w:val="none" w:sz="0" w:space="0" w:color="auto"/>
        <w:left w:val="none" w:sz="0" w:space="0" w:color="auto"/>
        <w:bottom w:val="none" w:sz="0" w:space="0" w:color="auto"/>
        <w:right w:val="none" w:sz="0" w:space="0" w:color="auto"/>
      </w:divBdr>
    </w:div>
    <w:div w:id="890649019">
      <w:bodyDiv w:val="1"/>
      <w:marLeft w:val="0"/>
      <w:marRight w:val="0"/>
      <w:marTop w:val="0"/>
      <w:marBottom w:val="0"/>
      <w:divBdr>
        <w:top w:val="none" w:sz="0" w:space="0" w:color="auto"/>
        <w:left w:val="none" w:sz="0" w:space="0" w:color="auto"/>
        <w:bottom w:val="none" w:sz="0" w:space="0" w:color="auto"/>
        <w:right w:val="none" w:sz="0" w:space="0" w:color="auto"/>
      </w:divBdr>
    </w:div>
    <w:div w:id="890846491">
      <w:bodyDiv w:val="1"/>
      <w:marLeft w:val="0"/>
      <w:marRight w:val="0"/>
      <w:marTop w:val="0"/>
      <w:marBottom w:val="0"/>
      <w:divBdr>
        <w:top w:val="none" w:sz="0" w:space="0" w:color="auto"/>
        <w:left w:val="none" w:sz="0" w:space="0" w:color="auto"/>
        <w:bottom w:val="none" w:sz="0" w:space="0" w:color="auto"/>
        <w:right w:val="none" w:sz="0" w:space="0" w:color="auto"/>
      </w:divBdr>
    </w:div>
    <w:div w:id="893858690">
      <w:bodyDiv w:val="1"/>
      <w:marLeft w:val="0"/>
      <w:marRight w:val="0"/>
      <w:marTop w:val="0"/>
      <w:marBottom w:val="0"/>
      <w:divBdr>
        <w:top w:val="none" w:sz="0" w:space="0" w:color="auto"/>
        <w:left w:val="none" w:sz="0" w:space="0" w:color="auto"/>
        <w:bottom w:val="none" w:sz="0" w:space="0" w:color="auto"/>
        <w:right w:val="none" w:sz="0" w:space="0" w:color="auto"/>
      </w:divBdr>
    </w:div>
    <w:div w:id="909268273">
      <w:bodyDiv w:val="1"/>
      <w:marLeft w:val="0"/>
      <w:marRight w:val="0"/>
      <w:marTop w:val="0"/>
      <w:marBottom w:val="0"/>
      <w:divBdr>
        <w:top w:val="none" w:sz="0" w:space="0" w:color="auto"/>
        <w:left w:val="none" w:sz="0" w:space="0" w:color="auto"/>
        <w:bottom w:val="none" w:sz="0" w:space="0" w:color="auto"/>
        <w:right w:val="none" w:sz="0" w:space="0" w:color="auto"/>
      </w:divBdr>
    </w:div>
    <w:div w:id="931669130">
      <w:bodyDiv w:val="1"/>
      <w:marLeft w:val="0"/>
      <w:marRight w:val="0"/>
      <w:marTop w:val="0"/>
      <w:marBottom w:val="0"/>
      <w:divBdr>
        <w:top w:val="none" w:sz="0" w:space="0" w:color="auto"/>
        <w:left w:val="none" w:sz="0" w:space="0" w:color="auto"/>
        <w:bottom w:val="none" w:sz="0" w:space="0" w:color="auto"/>
        <w:right w:val="none" w:sz="0" w:space="0" w:color="auto"/>
      </w:divBdr>
    </w:div>
    <w:div w:id="935792789">
      <w:bodyDiv w:val="1"/>
      <w:marLeft w:val="0"/>
      <w:marRight w:val="0"/>
      <w:marTop w:val="0"/>
      <w:marBottom w:val="0"/>
      <w:divBdr>
        <w:top w:val="none" w:sz="0" w:space="0" w:color="auto"/>
        <w:left w:val="none" w:sz="0" w:space="0" w:color="auto"/>
        <w:bottom w:val="none" w:sz="0" w:space="0" w:color="auto"/>
        <w:right w:val="none" w:sz="0" w:space="0" w:color="auto"/>
      </w:divBdr>
    </w:div>
    <w:div w:id="954749352">
      <w:bodyDiv w:val="1"/>
      <w:marLeft w:val="0"/>
      <w:marRight w:val="0"/>
      <w:marTop w:val="0"/>
      <w:marBottom w:val="0"/>
      <w:divBdr>
        <w:top w:val="none" w:sz="0" w:space="0" w:color="auto"/>
        <w:left w:val="none" w:sz="0" w:space="0" w:color="auto"/>
        <w:bottom w:val="none" w:sz="0" w:space="0" w:color="auto"/>
        <w:right w:val="none" w:sz="0" w:space="0" w:color="auto"/>
      </w:divBdr>
    </w:div>
    <w:div w:id="964844730">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7302044">
      <w:bodyDiv w:val="1"/>
      <w:marLeft w:val="0"/>
      <w:marRight w:val="0"/>
      <w:marTop w:val="0"/>
      <w:marBottom w:val="0"/>
      <w:divBdr>
        <w:top w:val="none" w:sz="0" w:space="0" w:color="auto"/>
        <w:left w:val="none" w:sz="0" w:space="0" w:color="auto"/>
        <w:bottom w:val="none" w:sz="0" w:space="0" w:color="auto"/>
        <w:right w:val="none" w:sz="0" w:space="0" w:color="auto"/>
      </w:divBdr>
    </w:div>
    <w:div w:id="986398989">
      <w:bodyDiv w:val="1"/>
      <w:marLeft w:val="0"/>
      <w:marRight w:val="0"/>
      <w:marTop w:val="0"/>
      <w:marBottom w:val="0"/>
      <w:divBdr>
        <w:top w:val="none" w:sz="0" w:space="0" w:color="auto"/>
        <w:left w:val="none" w:sz="0" w:space="0" w:color="auto"/>
        <w:bottom w:val="none" w:sz="0" w:space="0" w:color="auto"/>
        <w:right w:val="none" w:sz="0" w:space="0" w:color="auto"/>
      </w:divBdr>
    </w:div>
    <w:div w:id="1009598512">
      <w:bodyDiv w:val="1"/>
      <w:marLeft w:val="0"/>
      <w:marRight w:val="0"/>
      <w:marTop w:val="0"/>
      <w:marBottom w:val="0"/>
      <w:divBdr>
        <w:top w:val="none" w:sz="0" w:space="0" w:color="auto"/>
        <w:left w:val="none" w:sz="0" w:space="0" w:color="auto"/>
        <w:bottom w:val="none" w:sz="0" w:space="0" w:color="auto"/>
        <w:right w:val="none" w:sz="0" w:space="0" w:color="auto"/>
      </w:divBdr>
    </w:div>
    <w:div w:id="1055543632">
      <w:bodyDiv w:val="1"/>
      <w:marLeft w:val="0"/>
      <w:marRight w:val="0"/>
      <w:marTop w:val="0"/>
      <w:marBottom w:val="0"/>
      <w:divBdr>
        <w:top w:val="none" w:sz="0" w:space="0" w:color="auto"/>
        <w:left w:val="none" w:sz="0" w:space="0" w:color="auto"/>
        <w:bottom w:val="none" w:sz="0" w:space="0" w:color="auto"/>
        <w:right w:val="none" w:sz="0" w:space="0" w:color="auto"/>
      </w:divBdr>
    </w:div>
    <w:div w:id="1067073612">
      <w:bodyDiv w:val="1"/>
      <w:marLeft w:val="0"/>
      <w:marRight w:val="0"/>
      <w:marTop w:val="0"/>
      <w:marBottom w:val="0"/>
      <w:divBdr>
        <w:top w:val="none" w:sz="0" w:space="0" w:color="auto"/>
        <w:left w:val="none" w:sz="0" w:space="0" w:color="auto"/>
        <w:bottom w:val="none" w:sz="0" w:space="0" w:color="auto"/>
        <w:right w:val="none" w:sz="0" w:space="0" w:color="auto"/>
      </w:divBdr>
    </w:div>
    <w:div w:id="1067647404">
      <w:bodyDiv w:val="1"/>
      <w:marLeft w:val="0"/>
      <w:marRight w:val="0"/>
      <w:marTop w:val="0"/>
      <w:marBottom w:val="0"/>
      <w:divBdr>
        <w:top w:val="none" w:sz="0" w:space="0" w:color="auto"/>
        <w:left w:val="none" w:sz="0" w:space="0" w:color="auto"/>
        <w:bottom w:val="none" w:sz="0" w:space="0" w:color="auto"/>
        <w:right w:val="none" w:sz="0" w:space="0" w:color="auto"/>
      </w:divBdr>
    </w:div>
    <w:div w:id="1081030320">
      <w:bodyDiv w:val="1"/>
      <w:marLeft w:val="0"/>
      <w:marRight w:val="0"/>
      <w:marTop w:val="0"/>
      <w:marBottom w:val="0"/>
      <w:divBdr>
        <w:top w:val="none" w:sz="0" w:space="0" w:color="auto"/>
        <w:left w:val="none" w:sz="0" w:space="0" w:color="auto"/>
        <w:bottom w:val="none" w:sz="0" w:space="0" w:color="auto"/>
        <w:right w:val="none" w:sz="0" w:space="0" w:color="auto"/>
      </w:divBdr>
    </w:div>
    <w:div w:id="1082483957">
      <w:bodyDiv w:val="1"/>
      <w:marLeft w:val="0"/>
      <w:marRight w:val="0"/>
      <w:marTop w:val="0"/>
      <w:marBottom w:val="0"/>
      <w:divBdr>
        <w:top w:val="none" w:sz="0" w:space="0" w:color="auto"/>
        <w:left w:val="none" w:sz="0" w:space="0" w:color="auto"/>
        <w:bottom w:val="none" w:sz="0" w:space="0" w:color="auto"/>
        <w:right w:val="none" w:sz="0" w:space="0" w:color="auto"/>
      </w:divBdr>
    </w:div>
    <w:div w:id="1097404559">
      <w:bodyDiv w:val="1"/>
      <w:marLeft w:val="0"/>
      <w:marRight w:val="0"/>
      <w:marTop w:val="0"/>
      <w:marBottom w:val="0"/>
      <w:divBdr>
        <w:top w:val="none" w:sz="0" w:space="0" w:color="auto"/>
        <w:left w:val="none" w:sz="0" w:space="0" w:color="auto"/>
        <w:bottom w:val="none" w:sz="0" w:space="0" w:color="auto"/>
        <w:right w:val="none" w:sz="0" w:space="0" w:color="auto"/>
      </w:divBdr>
    </w:div>
    <w:div w:id="1098716978">
      <w:bodyDiv w:val="1"/>
      <w:marLeft w:val="0"/>
      <w:marRight w:val="0"/>
      <w:marTop w:val="0"/>
      <w:marBottom w:val="0"/>
      <w:divBdr>
        <w:top w:val="none" w:sz="0" w:space="0" w:color="auto"/>
        <w:left w:val="none" w:sz="0" w:space="0" w:color="auto"/>
        <w:bottom w:val="none" w:sz="0" w:space="0" w:color="auto"/>
        <w:right w:val="none" w:sz="0" w:space="0" w:color="auto"/>
      </w:divBdr>
    </w:div>
    <w:div w:id="1099524760">
      <w:bodyDiv w:val="1"/>
      <w:marLeft w:val="0"/>
      <w:marRight w:val="0"/>
      <w:marTop w:val="0"/>
      <w:marBottom w:val="0"/>
      <w:divBdr>
        <w:top w:val="none" w:sz="0" w:space="0" w:color="auto"/>
        <w:left w:val="none" w:sz="0" w:space="0" w:color="auto"/>
        <w:bottom w:val="none" w:sz="0" w:space="0" w:color="auto"/>
        <w:right w:val="none" w:sz="0" w:space="0" w:color="auto"/>
      </w:divBdr>
    </w:div>
    <w:div w:id="1100876661">
      <w:bodyDiv w:val="1"/>
      <w:marLeft w:val="0"/>
      <w:marRight w:val="0"/>
      <w:marTop w:val="0"/>
      <w:marBottom w:val="0"/>
      <w:divBdr>
        <w:top w:val="none" w:sz="0" w:space="0" w:color="auto"/>
        <w:left w:val="none" w:sz="0" w:space="0" w:color="auto"/>
        <w:bottom w:val="none" w:sz="0" w:space="0" w:color="auto"/>
        <w:right w:val="none" w:sz="0" w:space="0" w:color="auto"/>
      </w:divBdr>
    </w:div>
    <w:div w:id="1102994693">
      <w:bodyDiv w:val="1"/>
      <w:marLeft w:val="0"/>
      <w:marRight w:val="0"/>
      <w:marTop w:val="0"/>
      <w:marBottom w:val="0"/>
      <w:divBdr>
        <w:top w:val="none" w:sz="0" w:space="0" w:color="auto"/>
        <w:left w:val="none" w:sz="0" w:space="0" w:color="auto"/>
        <w:bottom w:val="none" w:sz="0" w:space="0" w:color="auto"/>
        <w:right w:val="none" w:sz="0" w:space="0" w:color="auto"/>
      </w:divBdr>
    </w:div>
    <w:div w:id="1125270609">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75341673">
      <w:bodyDiv w:val="1"/>
      <w:marLeft w:val="0"/>
      <w:marRight w:val="0"/>
      <w:marTop w:val="0"/>
      <w:marBottom w:val="0"/>
      <w:divBdr>
        <w:top w:val="none" w:sz="0" w:space="0" w:color="auto"/>
        <w:left w:val="none" w:sz="0" w:space="0" w:color="auto"/>
        <w:bottom w:val="none" w:sz="0" w:space="0" w:color="auto"/>
        <w:right w:val="none" w:sz="0" w:space="0" w:color="auto"/>
      </w:divBdr>
    </w:div>
    <w:div w:id="1199977846">
      <w:bodyDiv w:val="1"/>
      <w:marLeft w:val="0"/>
      <w:marRight w:val="0"/>
      <w:marTop w:val="0"/>
      <w:marBottom w:val="0"/>
      <w:divBdr>
        <w:top w:val="none" w:sz="0" w:space="0" w:color="auto"/>
        <w:left w:val="none" w:sz="0" w:space="0" w:color="auto"/>
        <w:bottom w:val="none" w:sz="0" w:space="0" w:color="auto"/>
        <w:right w:val="none" w:sz="0" w:space="0" w:color="auto"/>
      </w:divBdr>
    </w:div>
    <w:div w:id="1215654597">
      <w:bodyDiv w:val="1"/>
      <w:marLeft w:val="0"/>
      <w:marRight w:val="0"/>
      <w:marTop w:val="0"/>
      <w:marBottom w:val="0"/>
      <w:divBdr>
        <w:top w:val="none" w:sz="0" w:space="0" w:color="auto"/>
        <w:left w:val="none" w:sz="0" w:space="0" w:color="auto"/>
        <w:bottom w:val="none" w:sz="0" w:space="0" w:color="auto"/>
        <w:right w:val="none" w:sz="0" w:space="0" w:color="auto"/>
      </w:divBdr>
    </w:div>
    <w:div w:id="1225724068">
      <w:bodyDiv w:val="1"/>
      <w:marLeft w:val="0"/>
      <w:marRight w:val="0"/>
      <w:marTop w:val="0"/>
      <w:marBottom w:val="0"/>
      <w:divBdr>
        <w:top w:val="none" w:sz="0" w:space="0" w:color="auto"/>
        <w:left w:val="none" w:sz="0" w:space="0" w:color="auto"/>
        <w:bottom w:val="none" w:sz="0" w:space="0" w:color="auto"/>
        <w:right w:val="none" w:sz="0" w:space="0" w:color="auto"/>
      </w:divBdr>
    </w:div>
    <w:div w:id="1235777819">
      <w:bodyDiv w:val="1"/>
      <w:marLeft w:val="0"/>
      <w:marRight w:val="0"/>
      <w:marTop w:val="0"/>
      <w:marBottom w:val="0"/>
      <w:divBdr>
        <w:top w:val="none" w:sz="0" w:space="0" w:color="auto"/>
        <w:left w:val="none" w:sz="0" w:space="0" w:color="auto"/>
        <w:bottom w:val="none" w:sz="0" w:space="0" w:color="auto"/>
        <w:right w:val="none" w:sz="0" w:space="0" w:color="auto"/>
      </w:divBdr>
    </w:div>
    <w:div w:id="1244804537">
      <w:bodyDiv w:val="1"/>
      <w:marLeft w:val="0"/>
      <w:marRight w:val="0"/>
      <w:marTop w:val="0"/>
      <w:marBottom w:val="0"/>
      <w:divBdr>
        <w:top w:val="none" w:sz="0" w:space="0" w:color="auto"/>
        <w:left w:val="none" w:sz="0" w:space="0" w:color="auto"/>
        <w:bottom w:val="none" w:sz="0" w:space="0" w:color="auto"/>
        <w:right w:val="none" w:sz="0" w:space="0" w:color="auto"/>
      </w:divBdr>
    </w:div>
    <w:div w:id="1256397766">
      <w:bodyDiv w:val="1"/>
      <w:marLeft w:val="0"/>
      <w:marRight w:val="0"/>
      <w:marTop w:val="0"/>
      <w:marBottom w:val="0"/>
      <w:divBdr>
        <w:top w:val="none" w:sz="0" w:space="0" w:color="auto"/>
        <w:left w:val="none" w:sz="0" w:space="0" w:color="auto"/>
        <w:bottom w:val="none" w:sz="0" w:space="0" w:color="auto"/>
        <w:right w:val="none" w:sz="0" w:space="0" w:color="auto"/>
      </w:divBdr>
    </w:div>
    <w:div w:id="1258518446">
      <w:bodyDiv w:val="1"/>
      <w:marLeft w:val="0"/>
      <w:marRight w:val="0"/>
      <w:marTop w:val="0"/>
      <w:marBottom w:val="0"/>
      <w:divBdr>
        <w:top w:val="none" w:sz="0" w:space="0" w:color="auto"/>
        <w:left w:val="none" w:sz="0" w:space="0" w:color="auto"/>
        <w:bottom w:val="none" w:sz="0" w:space="0" w:color="auto"/>
        <w:right w:val="none" w:sz="0" w:space="0" w:color="auto"/>
      </w:divBdr>
    </w:div>
    <w:div w:id="1277760836">
      <w:bodyDiv w:val="1"/>
      <w:marLeft w:val="0"/>
      <w:marRight w:val="0"/>
      <w:marTop w:val="0"/>
      <w:marBottom w:val="0"/>
      <w:divBdr>
        <w:top w:val="none" w:sz="0" w:space="0" w:color="auto"/>
        <w:left w:val="none" w:sz="0" w:space="0" w:color="auto"/>
        <w:bottom w:val="none" w:sz="0" w:space="0" w:color="auto"/>
        <w:right w:val="none" w:sz="0" w:space="0" w:color="auto"/>
      </w:divBdr>
    </w:div>
    <w:div w:id="1286424544">
      <w:bodyDiv w:val="1"/>
      <w:marLeft w:val="0"/>
      <w:marRight w:val="0"/>
      <w:marTop w:val="0"/>
      <w:marBottom w:val="0"/>
      <w:divBdr>
        <w:top w:val="none" w:sz="0" w:space="0" w:color="auto"/>
        <w:left w:val="none" w:sz="0" w:space="0" w:color="auto"/>
        <w:bottom w:val="none" w:sz="0" w:space="0" w:color="auto"/>
        <w:right w:val="none" w:sz="0" w:space="0" w:color="auto"/>
      </w:divBdr>
    </w:div>
    <w:div w:id="1299188566">
      <w:bodyDiv w:val="1"/>
      <w:marLeft w:val="0"/>
      <w:marRight w:val="0"/>
      <w:marTop w:val="0"/>
      <w:marBottom w:val="0"/>
      <w:divBdr>
        <w:top w:val="none" w:sz="0" w:space="0" w:color="auto"/>
        <w:left w:val="none" w:sz="0" w:space="0" w:color="auto"/>
        <w:bottom w:val="none" w:sz="0" w:space="0" w:color="auto"/>
        <w:right w:val="none" w:sz="0" w:space="0" w:color="auto"/>
      </w:divBdr>
    </w:div>
    <w:div w:id="1299339108">
      <w:bodyDiv w:val="1"/>
      <w:marLeft w:val="0"/>
      <w:marRight w:val="0"/>
      <w:marTop w:val="0"/>
      <w:marBottom w:val="0"/>
      <w:divBdr>
        <w:top w:val="none" w:sz="0" w:space="0" w:color="auto"/>
        <w:left w:val="none" w:sz="0" w:space="0" w:color="auto"/>
        <w:bottom w:val="none" w:sz="0" w:space="0" w:color="auto"/>
        <w:right w:val="none" w:sz="0" w:space="0" w:color="auto"/>
      </w:divBdr>
    </w:div>
    <w:div w:id="1341195971">
      <w:bodyDiv w:val="1"/>
      <w:marLeft w:val="0"/>
      <w:marRight w:val="0"/>
      <w:marTop w:val="0"/>
      <w:marBottom w:val="0"/>
      <w:divBdr>
        <w:top w:val="none" w:sz="0" w:space="0" w:color="auto"/>
        <w:left w:val="none" w:sz="0" w:space="0" w:color="auto"/>
        <w:bottom w:val="none" w:sz="0" w:space="0" w:color="auto"/>
        <w:right w:val="none" w:sz="0" w:space="0" w:color="auto"/>
      </w:divBdr>
    </w:div>
    <w:div w:id="1354838783">
      <w:bodyDiv w:val="1"/>
      <w:marLeft w:val="0"/>
      <w:marRight w:val="0"/>
      <w:marTop w:val="0"/>
      <w:marBottom w:val="0"/>
      <w:divBdr>
        <w:top w:val="none" w:sz="0" w:space="0" w:color="auto"/>
        <w:left w:val="none" w:sz="0" w:space="0" w:color="auto"/>
        <w:bottom w:val="none" w:sz="0" w:space="0" w:color="auto"/>
        <w:right w:val="none" w:sz="0" w:space="0" w:color="auto"/>
      </w:divBdr>
    </w:div>
    <w:div w:id="1358920572">
      <w:bodyDiv w:val="1"/>
      <w:marLeft w:val="0"/>
      <w:marRight w:val="0"/>
      <w:marTop w:val="0"/>
      <w:marBottom w:val="0"/>
      <w:divBdr>
        <w:top w:val="none" w:sz="0" w:space="0" w:color="auto"/>
        <w:left w:val="none" w:sz="0" w:space="0" w:color="auto"/>
        <w:bottom w:val="none" w:sz="0" w:space="0" w:color="auto"/>
        <w:right w:val="none" w:sz="0" w:space="0" w:color="auto"/>
      </w:divBdr>
    </w:div>
    <w:div w:id="1384791722">
      <w:bodyDiv w:val="1"/>
      <w:marLeft w:val="0"/>
      <w:marRight w:val="0"/>
      <w:marTop w:val="0"/>
      <w:marBottom w:val="0"/>
      <w:divBdr>
        <w:top w:val="none" w:sz="0" w:space="0" w:color="auto"/>
        <w:left w:val="none" w:sz="0" w:space="0" w:color="auto"/>
        <w:bottom w:val="none" w:sz="0" w:space="0" w:color="auto"/>
        <w:right w:val="none" w:sz="0" w:space="0" w:color="auto"/>
      </w:divBdr>
    </w:div>
    <w:div w:id="1398673086">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32237131">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51313753">
      <w:bodyDiv w:val="1"/>
      <w:marLeft w:val="0"/>
      <w:marRight w:val="0"/>
      <w:marTop w:val="0"/>
      <w:marBottom w:val="0"/>
      <w:divBdr>
        <w:top w:val="none" w:sz="0" w:space="0" w:color="auto"/>
        <w:left w:val="none" w:sz="0" w:space="0" w:color="auto"/>
        <w:bottom w:val="none" w:sz="0" w:space="0" w:color="auto"/>
        <w:right w:val="none" w:sz="0" w:space="0" w:color="auto"/>
      </w:divBdr>
    </w:div>
    <w:div w:id="1459257343">
      <w:bodyDiv w:val="1"/>
      <w:marLeft w:val="0"/>
      <w:marRight w:val="0"/>
      <w:marTop w:val="0"/>
      <w:marBottom w:val="0"/>
      <w:divBdr>
        <w:top w:val="none" w:sz="0" w:space="0" w:color="auto"/>
        <w:left w:val="none" w:sz="0" w:space="0" w:color="auto"/>
        <w:bottom w:val="none" w:sz="0" w:space="0" w:color="auto"/>
        <w:right w:val="none" w:sz="0" w:space="0" w:color="auto"/>
      </w:divBdr>
    </w:div>
    <w:div w:id="1460958244">
      <w:bodyDiv w:val="1"/>
      <w:marLeft w:val="0"/>
      <w:marRight w:val="0"/>
      <w:marTop w:val="0"/>
      <w:marBottom w:val="0"/>
      <w:divBdr>
        <w:top w:val="none" w:sz="0" w:space="0" w:color="auto"/>
        <w:left w:val="none" w:sz="0" w:space="0" w:color="auto"/>
        <w:bottom w:val="none" w:sz="0" w:space="0" w:color="auto"/>
        <w:right w:val="none" w:sz="0" w:space="0" w:color="auto"/>
      </w:divBdr>
    </w:div>
    <w:div w:id="1501847552">
      <w:bodyDiv w:val="1"/>
      <w:marLeft w:val="0"/>
      <w:marRight w:val="0"/>
      <w:marTop w:val="0"/>
      <w:marBottom w:val="0"/>
      <w:divBdr>
        <w:top w:val="none" w:sz="0" w:space="0" w:color="auto"/>
        <w:left w:val="none" w:sz="0" w:space="0" w:color="auto"/>
        <w:bottom w:val="none" w:sz="0" w:space="0" w:color="auto"/>
        <w:right w:val="none" w:sz="0" w:space="0" w:color="auto"/>
      </w:divBdr>
    </w:div>
    <w:div w:id="1506357583">
      <w:bodyDiv w:val="1"/>
      <w:marLeft w:val="0"/>
      <w:marRight w:val="0"/>
      <w:marTop w:val="0"/>
      <w:marBottom w:val="0"/>
      <w:divBdr>
        <w:top w:val="none" w:sz="0" w:space="0" w:color="auto"/>
        <w:left w:val="none" w:sz="0" w:space="0" w:color="auto"/>
        <w:bottom w:val="none" w:sz="0" w:space="0" w:color="auto"/>
        <w:right w:val="none" w:sz="0" w:space="0" w:color="auto"/>
      </w:divBdr>
    </w:div>
    <w:div w:id="1509758341">
      <w:bodyDiv w:val="1"/>
      <w:marLeft w:val="0"/>
      <w:marRight w:val="0"/>
      <w:marTop w:val="0"/>
      <w:marBottom w:val="0"/>
      <w:divBdr>
        <w:top w:val="none" w:sz="0" w:space="0" w:color="auto"/>
        <w:left w:val="none" w:sz="0" w:space="0" w:color="auto"/>
        <w:bottom w:val="none" w:sz="0" w:space="0" w:color="auto"/>
        <w:right w:val="none" w:sz="0" w:space="0" w:color="auto"/>
      </w:divBdr>
    </w:div>
    <w:div w:id="1522471635">
      <w:bodyDiv w:val="1"/>
      <w:marLeft w:val="0"/>
      <w:marRight w:val="0"/>
      <w:marTop w:val="0"/>
      <w:marBottom w:val="0"/>
      <w:divBdr>
        <w:top w:val="none" w:sz="0" w:space="0" w:color="auto"/>
        <w:left w:val="none" w:sz="0" w:space="0" w:color="auto"/>
        <w:bottom w:val="none" w:sz="0" w:space="0" w:color="auto"/>
        <w:right w:val="none" w:sz="0" w:space="0" w:color="auto"/>
      </w:divBdr>
    </w:div>
    <w:div w:id="1527595700">
      <w:bodyDiv w:val="1"/>
      <w:marLeft w:val="0"/>
      <w:marRight w:val="0"/>
      <w:marTop w:val="0"/>
      <w:marBottom w:val="0"/>
      <w:divBdr>
        <w:top w:val="none" w:sz="0" w:space="0" w:color="auto"/>
        <w:left w:val="none" w:sz="0" w:space="0" w:color="auto"/>
        <w:bottom w:val="none" w:sz="0" w:space="0" w:color="auto"/>
        <w:right w:val="none" w:sz="0" w:space="0" w:color="auto"/>
      </w:divBdr>
    </w:div>
    <w:div w:id="1553036380">
      <w:bodyDiv w:val="1"/>
      <w:marLeft w:val="0"/>
      <w:marRight w:val="0"/>
      <w:marTop w:val="0"/>
      <w:marBottom w:val="0"/>
      <w:divBdr>
        <w:top w:val="none" w:sz="0" w:space="0" w:color="auto"/>
        <w:left w:val="none" w:sz="0" w:space="0" w:color="auto"/>
        <w:bottom w:val="none" w:sz="0" w:space="0" w:color="auto"/>
        <w:right w:val="none" w:sz="0" w:space="0" w:color="auto"/>
      </w:divBdr>
    </w:div>
    <w:div w:id="1572736301">
      <w:bodyDiv w:val="1"/>
      <w:marLeft w:val="0"/>
      <w:marRight w:val="0"/>
      <w:marTop w:val="0"/>
      <w:marBottom w:val="0"/>
      <w:divBdr>
        <w:top w:val="none" w:sz="0" w:space="0" w:color="auto"/>
        <w:left w:val="none" w:sz="0" w:space="0" w:color="auto"/>
        <w:bottom w:val="none" w:sz="0" w:space="0" w:color="auto"/>
        <w:right w:val="none" w:sz="0" w:space="0" w:color="auto"/>
      </w:divBdr>
    </w:div>
    <w:div w:id="1575772372">
      <w:bodyDiv w:val="1"/>
      <w:marLeft w:val="0"/>
      <w:marRight w:val="0"/>
      <w:marTop w:val="0"/>
      <w:marBottom w:val="0"/>
      <w:divBdr>
        <w:top w:val="none" w:sz="0" w:space="0" w:color="auto"/>
        <w:left w:val="none" w:sz="0" w:space="0" w:color="auto"/>
        <w:bottom w:val="none" w:sz="0" w:space="0" w:color="auto"/>
        <w:right w:val="none" w:sz="0" w:space="0" w:color="auto"/>
      </w:divBdr>
    </w:div>
    <w:div w:id="1601453263">
      <w:bodyDiv w:val="1"/>
      <w:marLeft w:val="0"/>
      <w:marRight w:val="0"/>
      <w:marTop w:val="0"/>
      <w:marBottom w:val="0"/>
      <w:divBdr>
        <w:top w:val="none" w:sz="0" w:space="0" w:color="auto"/>
        <w:left w:val="none" w:sz="0" w:space="0" w:color="auto"/>
        <w:bottom w:val="none" w:sz="0" w:space="0" w:color="auto"/>
        <w:right w:val="none" w:sz="0" w:space="0" w:color="auto"/>
      </w:divBdr>
    </w:div>
    <w:div w:id="1607468174">
      <w:bodyDiv w:val="1"/>
      <w:marLeft w:val="0"/>
      <w:marRight w:val="0"/>
      <w:marTop w:val="0"/>
      <w:marBottom w:val="0"/>
      <w:divBdr>
        <w:top w:val="none" w:sz="0" w:space="0" w:color="auto"/>
        <w:left w:val="none" w:sz="0" w:space="0" w:color="auto"/>
        <w:bottom w:val="none" w:sz="0" w:space="0" w:color="auto"/>
        <w:right w:val="none" w:sz="0" w:space="0" w:color="auto"/>
      </w:divBdr>
    </w:div>
    <w:div w:id="1626931821">
      <w:bodyDiv w:val="1"/>
      <w:marLeft w:val="0"/>
      <w:marRight w:val="0"/>
      <w:marTop w:val="0"/>
      <w:marBottom w:val="0"/>
      <w:divBdr>
        <w:top w:val="none" w:sz="0" w:space="0" w:color="auto"/>
        <w:left w:val="none" w:sz="0" w:space="0" w:color="auto"/>
        <w:bottom w:val="none" w:sz="0" w:space="0" w:color="auto"/>
        <w:right w:val="none" w:sz="0" w:space="0" w:color="auto"/>
      </w:divBdr>
    </w:div>
    <w:div w:id="1627084775">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55570636">
      <w:bodyDiv w:val="1"/>
      <w:marLeft w:val="0"/>
      <w:marRight w:val="0"/>
      <w:marTop w:val="0"/>
      <w:marBottom w:val="0"/>
      <w:divBdr>
        <w:top w:val="none" w:sz="0" w:space="0" w:color="auto"/>
        <w:left w:val="none" w:sz="0" w:space="0" w:color="auto"/>
        <w:bottom w:val="none" w:sz="0" w:space="0" w:color="auto"/>
        <w:right w:val="none" w:sz="0" w:space="0" w:color="auto"/>
      </w:divBdr>
    </w:div>
    <w:div w:id="1669215843">
      <w:bodyDiv w:val="1"/>
      <w:marLeft w:val="0"/>
      <w:marRight w:val="0"/>
      <w:marTop w:val="0"/>
      <w:marBottom w:val="0"/>
      <w:divBdr>
        <w:top w:val="none" w:sz="0" w:space="0" w:color="auto"/>
        <w:left w:val="none" w:sz="0" w:space="0" w:color="auto"/>
        <w:bottom w:val="none" w:sz="0" w:space="0" w:color="auto"/>
        <w:right w:val="none" w:sz="0" w:space="0" w:color="auto"/>
      </w:divBdr>
    </w:div>
    <w:div w:id="1711296070">
      <w:bodyDiv w:val="1"/>
      <w:marLeft w:val="0"/>
      <w:marRight w:val="0"/>
      <w:marTop w:val="0"/>
      <w:marBottom w:val="0"/>
      <w:divBdr>
        <w:top w:val="none" w:sz="0" w:space="0" w:color="auto"/>
        <w:left w:val="none" w:sz="0" w:space="0" w:color="auto"/>
        <w:bottom w:val="none" w:sz="0" w:space="0" w:color="auto"/>
        <w:right w:val="none" w:sz="0" w:space="0" w:color="auto"/>
      </w:divBdr>
    </w:div>
    <w:div w:id="1711804936">
      <w:bodyDiv w:val="1"/>
      <w:marLeft w:val="0"/>
      <w:marRight w:val="0"/>
      <w:marTop w:val="0"/>
      <w:marBottom w:val="0"/>
      <w:divBdr>
        <w:top w:val="none" w:sz="0" w:space="0" w:color="auto"/>
        <w:left w:val="none" w:sz="0" w:space="0" w:color="auto"/>
        <w:bottom w:val="none" w:sz="0" w:space="0" w:color="auto"/>
        <w:right w:val="none" w:sz="0" w:space="0" w:color="auto"/>
      </w:divBdr>
    </w:div>
    <w:div w:id="1713649976">
      <w:bodyDiv w:val="1"/>
      <w:marLeft w:val="0"/>
      <w:marRight w:val="0"/>
      <w:marTop w:val="0"/>
      <w:marBottom w:val="0"/>
      <w:divBdr>
        <w:top w:val="none" w:sz="0" w:space="0" w:color="auto"/>
        <w:left w:val="none" w:sz="0" w:space="0" w:color="auto"/>
        <w:bottom w:val="none" w:sz="0" w:space="0" w:color="auto"/>
        <w:right w:val="none" w:sz="0" w:space="0" w:color="auto"/>
      </w:divBdr>
    </w:div>
    <w:div w:id="1723165422">
      <w:bodyDiv w:val="1"/>
      <w:marLeft w:val="0"/>
      <w:marRight w:val="0"/>
      <w:marTop w:val="0"/>
      <w:marBottom w:val="0"/>
      <w:divBdr>
        <w:top w:val="none" w:sz="0" w:space="0" w:color="auto"/>
        <w:left w:val="none" w:sz="0" w:space="0" w:color="auto"/>
        <w:bottom w:val="none" w:sz="0" w:space="0" w:color="auto"/>
        <w:right w:val="none" w:sz="0" w:space="0" w:color="auto"/>
      </w:divBdr>
    </w:div>
    <w:div w:id="1723334833">
      <w:bodyDiv w:val="1"/>
      <w:marLeft w:val="0"/>
      <w:marRight w:val="0"/>
      <w:marTop w:val="0"/>
      <w:marBottom w:val="0"/>
      <w:divBdr>
        <w:top w:val="none" w:sz="0" w:space="0" w:color="auto"/>
        <w:left w:val="none" w:sz="0" w:space="0" w:color="auto"/>
        <w:bottom w:val="none" w:sz="0" w:space="0" w:color="auto"/>
        <w:right w:val="none" w:sz="0" w:space="0" w:color="auto"/>
      </w:divBdr>
    </w:div>
    <w:div w:id="1724324519">
      <w:bodyDiv w:val="1"/>
      <w:marLeft w:val="0"/>
      <w:marRight w:val="0"/>
      <w:marTop w:val="0"/>
      <w:marBottom w:val="0"/>
      <w:divBdr>
        <w:top w:val="none" w:sz="0" w:space="0" w:color="auto"/>
        <w:left w:val="none" w:sz="0" w:space="0" w:color="auto"/>
        <w:bottom w:val="none" w:sz="0" w:space="0" w:color="auto"/>
        <w:right w:val="none" w:sz="0" w:space="0" w:color="auto"/>
      </w:divBdr>
    </w:div>
    <w:div w:id="1725523683">
      <w:bodyDiv w:val="1"/>
      <w:marLeft w:val="0"/>
      <w:marRight w:val="0"/>
      <w:marTop w:val="0"/>
      <w:marBottom w:val="0"/>
      <w:divBdr>
        <w:top w:val="none" w:sz="0" w:space="0" w:color="auto"/>
        <w:left w:val="none" w:sz="0" w:space="0" w:color="auto"/>
        <w:bottom w:val="none" w:sz="0" w:space="0" w:color="auto"/>
        <w:right w:val="none" w:sz="0" w:space="0" w:color="auto"/>
      </w:divBdr>
    </w:div>
    <w:div w:id="1740130290">
      <w:bodyDiv w:val="1"/>
      <w:marLeft w:val="0"/>
      <w:marRight w:val="0"/>
      <w:marTop w:val="0"/>
      <w:marBottom w:val="0"/>
      <w:divBdr>
        <w:top w:val="none" w:sz="0" w:space="0" w:color="auto"/>
        <w:left w:val="none" w:sz="0" w:space="0" w:color="auto"/>
        <w:bottom w:val="none" w:sz="0" w:space="0" w:color="auto"/>
        <w:right w:val="none" w:sz="0" w:space="0" w:color="auto"/>
      </w:divBdr>
    </w:div>
    <w:div w:id="1745179931">
      <w:bodyDiv w:val="1"/>
      <w:marLeft w:val="0"/>
      <w:marRight w:val="0"/>
      <w:marTop w:val="0"/>
      <w:marBottom w:val="0"/>
      <w:divBdr>
        <w:top w:val="none" w:sz="0" w:space="0" w:color="auto"/>
        <w:left w:val="none" w:sz="0" w:space="0" w:color="auto"/>
        <w:bottom w:val="none" w:sz="0" w:space="0" w:color="auto"/>
        <w:right w:val="none" w:sz="0" w:space="0" w:color="auto"/>
      </w:divBdr>
    </w:div>
    <w:div w:id="1745562876">
      <w:bodyDiv w:val="1"/>
      <w:marLeft w:val="0"/>
      <w:marRight w:val="0"/>
      <w:marTop w:val="0"/>
      <w:marBottom w:val="0"/>
      <w:divBdr>
        <w:top w:val="none" w:sz="0" w:space="0" w:color="auto"/>
        <w:left w:val="none" w:sz="0" w:space="0" w:color="auto"/>
        <w:bottom w:val="none" w:sz="0" w:space="0" w:color="auto"/>
        <w:right w:val="none" w:sz="0" w:space="0" w:color="auto"/>
      </w:divBdr>
    </w:div>
    <w:div w:id="1752194290">
      <w:bodyDiv w:val="1"/>
      <w:marLeft w:val="0"/>
      <w:marRight w:val="0"/>
      <w:marTop w:val="0"/>
      <w:marBottom w:val="0"/>
      <w:divBdr>
        <w:top w:val="none" w:sz="0" w:space="0" w:color="auto"/>
        <w:left w:val="none" w:sz="0" w:space="0" w:color="auto"/>
        <w:bottom w:val="none" w:sz="0" w:space="0" w:color="auto"/>
        <w:right w:val="none" w:sz="0" w:space="0" w:color="auto"/>
      </w:divBdr>
    </w:div>
    <w:div w:id="1770811269">
      <w:bodyDiv w:val="1"/>
      <w:marLeft w:val="0"/>
      <w:marRight w:val="0"/>
      <w:marTop w:val="0"/>
      <w:marBottom w:val="0"/>
      <w:divBdr>
        <w:top w:val="none" w:sz="0" w:space="0" w:color="auto"/>
        <w:left w:val="none" w:sz="0" w:space="0" w:color="auto"/>
        <w:bottom w:val="none" w:sz="0" w:space="0" w:color="auto"/>
        <w:right w:val="none" w:sz="0" w:space="0" w:color="auto"/>
      </w:divBdr>
    </w:div>
    <w:div w:id="1802528091">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7383948">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2774405">
      <w:bodyDiv w:val="1"/>
      <w:marLeft w:val="0"/>
      <w:marRight w:val="0"/>
      <w:marTop w:val="0"/>
      <w:marBottom w:val="0"/>
      <w:divBdr>
        <w:top w:val="none" w:sz="0" w:space="0" w:color="auto"/>
        <w:left w:val="none" w:sz="0" w:space="0" w:color="auto"/>
        <w:bottom w:val="none" w:sz="0" w:space="0" w:color="auto"/>
        <w:right w:val="none" w:sz="0" w:space="0" w:color="auto"/>
      </w:divBdr>
    </w:div>
    <w:div w:id="1825928266">
      <w:bodyDiv w:val="1"/>
      <w:marLeft w:val="0"/>
      <w:marRight w:val="0"/>
      <w:marTop w:val="0"/>
      <w:marBottom w:val="0"/>
      <w:divBdr>
        <w:top w:val="none" w:sz="0" w:space="0" w:color="auto"/>
        <w:left w:val="none" w:sz="0" w:space="0" w:color="auto"/>
        <w:bottom w:val="none" w:sz="0" w:space="0" w:color="auto"/>
        <w:right w:val="none" w:sz="0" w:space="0" w:color="auto"/>
      </w:divBdr>
    </w:div>
    <w:div w:id="1828283707">
      <w:bodyDiv w:val="1"/>
      <w:marLeft w:val="0"/>
      <w:marRight w:val="0"/>
      <w:marTop w:val="0"/>
      <w:marBottom w:val="0"/>
      <w:divBdr>
        <w:top w:val="none" w:sz="0" w:space="0" w:color="auto"/>
        <w:left w:val="none" w:sz="0" w:space="0" w:color="auto"/>
        <w:bottom w:val="none" w:sz="0" w:space="0" w:color="auto"/>
        <w:right w:val="none" w:sz="0" w:space="0" w:color="auto"/>
      </w:divBdr>
    </w:div>
    <w:div w:id="1828595339">
      <w:bodyDiv w:val="1"/>
      <w:marLeft w:val="0"/>
      <w:marRight w:val="0"/>
      <w:marTop w:val="0"/>
      <w:marBottom w:val="0"/>
      <w:divBdr>
        <w:top w:val="none" w:sz="0" w:space="0" w:color="auto"/>
        <w:left w:val="none" w:sz="0" w:space="0" w:color="auto"/>
        <w:bottom w:val="none" w:sz="0" w:space="0" w:color="auto"/>
        <w:right w:val="none" w:sz="0" w:space="0" w:color="auto"/>
      </w:divBdr>
    </w:div>
    <w:div w:id="1850220357">
      <w:bodyDiv w:val="1"/>
      <w:marLeft w:val="0"/>
      <w:marRight w:val="0"/>
      <w:marTop w:val="0"/>
      <w:marBottom w:val="0"/>
      <w:divBdr>
        <w:top w:val="none" w:sz="0" w:space="0" w:color="auto"/>
        <w:left w:val="none" w:sz="0" w:space="0" w:color="auto"/>
        <w:bottom w:val="none" w:sz="0" w:space="0" w:color="auto"/>
        <w:right w:val="none" w:sz="0" w:space="0" w:color="auto"/>
      </w:divBdr>
    </w:div>
    <w:div w:id="1864517437">
      <w:bodyDiv w:val="1"/>
      <w:marLeft w:val="0"/>
      <w:marRight w:val="0"/>
      <w:marTop w:val="0"/>
      <w:marBottom w:val="0"/>
      <w:divBdr>
        <w:top w:val="none" w:sz="0" w:space="0" w:color="auto"/>
        <w:left w:val="none" w:sz="0" w:space="0" w:color="auto"/>
        <w:bottom w:val="none" w:sz="0" w:space="0" w:color="auto"/>
        <w:right w:val="none" w:sz="0" w:space="0" w:color="auto"/>
      </w:divBdr>
    </w:div>
    <w:div w:id="1882012008">
      <w:bodyDiv w:val="1"/>
      <w:marLeft w:val="0"/>
      <w:marRight w:val="0"/>
      <w:marTop w:val="0"/>
      <w:marBottom w:val="0"/>
      <w:divBdr>
        <w:top w:val="none" w:sz="0" w:space="0" w:color="auto"/>
        <w:left w:val="none" w:sz="0" w:space="0" w:color="auto"/>
        <w:bottom w:val="none" w:sz="0" w:space="0" w:color="auto"/>
        <w:right w:val="none" w:sz="0" w:space="0" w:color="auto"/>
      </w:divBdr>
    </w:div>
    <w:div w:id="1882013342">
      <w:bodyDiv w:val="1"/>
      <w:marLeft w:val="0"/>
      <w:marRight w:val="0"/>
      <w:marTop w:val="0"/>
      <w:marBottom w:val="0"/>
      <w:divBdr>
        <w:top w:val="none" w:sz="0" w:space="0" w:color="auto"/>
        <w:left w:val="none" w:sz="0" w:space="0" w:color="auto"/>
        <w:bottom w:val="none" w:sz="0" w:space="0" w:color="auto"/>
        <w:right w:val="none" w:sz="0" w:space="0" w:color="auto"/>
      </w:divBdr>
    </w:div>
    <w:div w:id="1893885294">
      <w:bodyDiv w:val="1"/>
      <w:marLeft w:val="0"/>
      <w:marRight w:val="0"/>
      <w:marTop w:val="0"/>
      <w:marBottom w:val="0"/>
      <w:divBdr>
        <w:top w:val="none" w:sz="0" w:space="0" w:color="auto"/>
        <w:left w:val="none" w:sz="0" w:space="0" w:color="auto"/>
        <w:bottom w:val="none" w:sz="0" w:space="0" w:color="auto"/>
        <w:right w:val="none" w:sz="0" w:space="0" w:color="auto"/>
      </w:divBdr>
    </w:div>
    <w:div w:id="1911764985">
      <w:bodyDiv w:val="1"/>
      <w:marLeft w:val="0"/>
      <w:marRight w:val="0"/>
      <w:marTop w:val="0"/>
      <w:marBottom w:val="0"/>
      <w:divBdr>
        <w:top w:val="none" w:sz="0" w:space="0" w:color="auto"/>
        <w:left w:val="none" w:sz="0" w:space="0" w:color="auto"/>
        <w:bottom w:val="none" w:sz="0" w:space="0" w:color="auto"/>
        <w:right w:val="none" w:sz="0" w:space="0" w:color="auto"/>
      </w:divBdr>
    </w:div>
    <w:div w:id="1914192935">
      <w:bodyDiv w:val="1"/>
      <w:marLeft w:val="0"/>
      <w:marRight w:val="0"/>
      <w:marTop w:val="0"/>
      <w:marBottom w:val="0"/>
      <w:divBdr>
        <w:top w:val="none" w:sz="0" w:space="0" w:color="auto"/>
        <w:left w:val="none" w:sz="0" w:space="0" w:color="auto"/>
        <w:bottom w:val="none" w:sz="0" w:space="0" w:color="auto"/>
        <w:right w:val="none" w:sz="0" w:space="0" w:color="auto"/>
      </w:divBdr>
    </w:div>
    <w:div w:id="1914700686">
      <w:bodyDiv w:val="1"/>
      <w:marLeft w:val="0"/>
      <w:marRight w:val="0"/>
      <w:marTop w:val="0"/>
      <w:marBottom w:val="0"/>
      <w:divBdr>
        <w:top w:val="none" w:sz="0" w:space="0" w:color="auto"/>
        <w:left w:val="none" w:sz="0" w:space="0" w:color="auto"/>
        <w:bottom w:val="none" w:sz="0" w:space="0" w:color="auto"/>
        <w:right w:val="none" w:sz="0" w:space="0" w:color="auto"/>
      </w:divBdr>
    </w:div>
    <w:div w:id="1921212675">
      <w:bodyDiv w:val="1"/>
      <w:marLeft w:val="0"/>
      <w:marRight w:val="0"/>
      <w:marTop w:val="0"/>
      <w:marBottom w:val="0"/>
      <w:divBdr>
        <w:top w:val="none" w:sz="0" w:space="0" w:color="auto"/>
        <w:left w:val="none" w:sz="0" w:space="0" w:color="auto"/>
        <w:bottom w:val="none" w:sz="0" w:space="0" w:color="auto"/>
        <w:right w:val="none" w:sz="0" w:space="0" w:color="auto"/>
      </w:divBdr>
    </w:div>
    <w:div w:id="1929118582">
      <w:bodyDiv w:val="1"/>
      <w:marLeft w:val="0"/>
      <w:marRight w:val="0"/>
      <w:marTop w:val="0"/>
      <w:marBottom w:val="0"/>
      <w:divBdr>
        <w:top w:val="none" w:sz="0" w:space="0" w:color="auto"/>
        <w:left w:val="none" w:sz="0" w:space="0" w:color="auto"/>
        <w:bottom w:val="none" w:sz="0" w:space="0" w:color="auto"/>
        <w:right w:val="none" w:sz="0" w:space="0" w:color="auto"/>
      </w:divBdr>
    </w:div>
    <w:div w:id="1942104855">
      <w:bodyDiv w:val="1"/>
      <w:marLeft w:val="0"/>
      <w:marRight w:val="0"/>
      <w:marTop w:val="0"/>
      <w:marBottom w:val="0"/>
      <w:divBdr>
        <w:top w:val="none" w:sz="0" w:space="0" w:color="auto"/>
        <w:left w:val="none" w:sz="0" w:space="0" w:color="auto"/>
        <w:bottom w:val="none" w:sz="0" w:space="0" w:color="auto"/>
        <w:right w:val="none" w:sz="0" w:space="0" w:color="auto"/>
      </w:divBdr>
    </w:div>
    <w:div w:id="1948779919">
      <w:bodyDiv w:val="1"/>
      <w:marLeft w:val="0"/>
      <w:marRight w:val="0"/>
      <w:marTop w:val="0"/>
      <w:marBottom w:val="0"/>
      <w:divBdr>
        <w:top w:val="none" w:sz="0" w:space="0" w:color="auto"/>
        <w:left w:val="none" w:sz="0" w:space="0" w:color="auto"/>
        <w:bottom w:val="none" w:sz="0" w:space="0" w:color="auto"/>
        <w:right w:val="none" w:sz="0" w:space="0" w:color="auto"/>
      </w:divBdr>
    </w:div>
    <w:div w:id="1960599868">
      <w:bodyDiv w:val="1"/>
      <w:marLeft w:val="0"/>
      <w:marRight w:val="0"/>
      <w:marTop w:val="0"/>
      <w:marBottom w:val="0"/>
      <w:divBdr>
        <w:top w:val="none" w:sz="0" w:space="0" w:color="auto"/>
        <w:left w:val="none" w:sz="0" w:space="0" w:color="auto"/>
        <w:bottom w:val="none" w:sz="0" w:space="0" w:color="auto"/>
        <w:right w:val="none" w:sz="0" w:space="0" w:color="auto"/>
      </w:divBdr>
    </w:div>
    <w:div w:id="1998417765">
      <w:bodyDiv w:val="1"/>
      <w:marLeft w:val="0"/>
      <w:marRight w:val="0"/>
      <w:marTop w:val="0"/>
      <w:marBottom w:val="0"/>
      <w:divBdr>
        <w:top w:val="none" w:sz="0" w:space="0" w:color="auto"/>
        <w:left w:val="none" w:sz="0" w:space="0" w:color="auto"/>
        <w:bottom w:val="none" w:sz="0" w:space="0" w:color="auto"/>
        <w:right w:val="none" w:sz="0" w:space="0" w:color="auto"/>
      </w:divBdr>
    </w:div>
    <w:div w:id="2037458677">
      <w:bodyDiv w:val="1"/>
      <w:marLeft w:val="0"/>
      <w:marRight w:val="0"/>
      <w:marTop w:val="0"/>
      <w:marBottom w:val="0"/>
      <w:divBdr>
        <w:top w:val="none" w:sz="0" w:space="0" w:color="auto"/>
        <w:left w:val="none" w:sz="0" w:space="0" w:color="auto"/>
        <w:bottom w:val="none" w:sz="0" w:space="0" w:color="auto"/>
        <w:right w:val="none" w:sz="0" w:space="0" w:color="auto"/>
      </w:divBdr>
    </w:div>
    <w:div w:id="2045323997">
      <w:bodyDiv w:val="1"/>
      <w:marLeft w:val="0"/>
      <w:marRight w:val="0"/>
      <w:marTop w:val="0"/>
      <w:marBottom w:val="0"/>
      <w:divBdr>
        <w:top w:val="none" w:sz="0" w:space="0" w:color="auto"/>
        <w:left w:val="none" w:sz="0" w:space="0" w:color="auto"/>
        <w:bottom w:val="none" w:sz="0" w:space="0" w:color="auto"/>
        <w:right w:val="none" w:sz="0" w:space="0" w:color="auto"/>
      </w:divBdr>
    </w:div>
    <w:div w:id="2074620495">
      <w:bodyDiv w:val="1"/>
      <w:marLeft w:val="0"/>
      <w:marRight w:val="0"/>
      <w:marTop w:val="0"/>
      <w:marBottom w:val="0"/>
      <w:divBdr>
        <w:top w:val="none" w:sz="0" w:space="0" w:color="auto"/>
        <w:left w:val="none" w:sz="0" w:space="0" w:color="auto"/>
        <w:bottom w:val="none" w:sz="0" w:space="0" w:color="auto"/>
        <w:right w:val="none" w:sz="0" w:space="0" w:color="auto"/>
      </w:divBdr>
    </w:div>
    <w:div w:id="2085642612">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5762244">
      <w:bodyDiv w:val="1"/>
      <w:marLeft w:val="0"/>
      <w:marRight w:val="0"/>
      <w:marTop w:val="0"/>
      <w:marBottom w:val="0"/>
      <w:divBdr>
        <w:top w:val="none" w:sz="0" w:space="0" w:color="auto"/>
        <w:left w:val="none" w:sz="0" w:space="0" w:color="auto"/>
        <w:bottom w:val="none" w:sz="0" w:space="0" w:color="auto"/>
        <w:right w:val="none" w:sz="0" w:space="0" w:color="auto"/>
      </w:divBdr>
    </w:div>
    <w:div w:id="2090691563">
      <w:bodyDiv w:val="1"/>
      <w:marLeft w:val="0"/>
      <w:marRight w:val="0"/>
      <w:marTop w:val="0"/>
      <w:marBottom w:val="0"/>
      <w:divBdr>
        <w:top w:val="none" w:sz="0" w:space="0" w:color="auto"/>
        <w:left w:val="none" w:sz="0" w:space="0" w:color="auto"/>
        <w:bottom w:val="none" w:sz="0" w:space="0" w:color="auto"/>
        <w:right w:val="none" w:sz="0" w:space="0" w:color="auto"/>
      </w:divBdr>
    </w:div>
    <w:div w:id="2101440354">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3931999">
      <w:bodyDiv w:val="1"/>
      <w:marLeft w:val="0"/>
      <w:marRight w:val="0"/>
      <w:marTop w:val="0"/>
      <w:marBottom w:val="0"/>
      <w:divBdr>
        <w:top w:val="none" w:sz="0" w:space="0" w:color="auto"/>
        <w:left w:val="none" w:sz="0" w:space="0" w:color="auto"/>
        <w:bottom w:val="none" w:sz="0" w:space="0" w:color="auto"/>
        <w:right w:val="none" w:sz="0" w:space="0" w:color="auto"/>
      </w:divBdr>
    </w:div>
    <w:div w:id="2125225520">
      <w:bodyDiv w:val="1"/>
      <w:marLeft w:val="0"/>
      <w:marRight w:val="0"/>
      <w:marTop w:val="0"/>
      <w:marBottom w:val="0"/>
      <w:divBdr>
        <w:top w:val="none" w:sz="0" w:space="0" w:color="auto"/>
        <w:left w:val="none" w:sz="0" w:space="0" w:color="auto"/>
        <w:bottom w:val="none" w:sz="0" w:space="0" w:color="auto"/>
        <w:right w:val="none" w:sz="0" w:space="0" w:color="auto"/>
      </w:divBdr>
    </w:div>
    <w:div w:id="2131431922">
      <w:bodyDiv w:val="1"/>
      <w:marLeft w:val="0"/>
      <w:marRight w:val="0"/>
      <w:marTop w:val="0"/>
      <w:marBottom w:val="0"/>
      <w:divBdr>
        <w:top w:val="none" w:sz="0" w:space="0" w:color="auto"/>
        <w:left w:val="none" w:sz="0" w:space="0" w:color="auto"/>
        <w:bottom w:val="none" w:sz="0" w:space="0" w:color="auto"/>
        <w:right w:val="none" w:sz="0" w:space="0" w:color="auto"/>
      </w:divBdr>
    </w:div>
    <w:div w:id="2134980134">
      <w:bodyDiv w:val="1"/>
      <w:marLeft w:val="0"/>
      <w:marRight w:val="0"/>
      <w:marTop w:val="0"/>
      <w:marBottom w:val="0"/>
      <w:divBdr>
        <w:top w:val="none" w:sz="0" w:space="0" w:color="auto"/>
        <w:left w:val="none" w:sz="0" w:space="0" w:color="auto"/>
        <w:bottom w:val="none" w:sz="0" w:space="0" w:color="auto"/>
        <w:right w:val="none" w:sz="0" w:space="0" w:color="auto"/>
      </w:divBdr>
    </w:div>
    <w:div w:id="2136630259">
      <w:bodyDiv w:val="1"/>
      <w:marLeft w:val="0"/>
      <w:marRight w:val="0"/>
      <w:marTop w:val="0"/>
      <w:marBottom w:val="0"/>
      <w:divBdr>
        <w:top w:val="none" w:sz="0" w:space="0" w:color="auto"/>
        <w:left w:val="none" w:sz="0" w:space="0" w:color="auto"/>
        <w:bottom w:val="none" w:sz="0" w:space="0" w:color="auto"/>
        <w:right w:val="none" w:sz="0" w:space="0" w:color="auto"/>
      </w:divBdr>
    </w:div>
    <w:div w:id="2138983654">
      <w:bodyDiv w:val="1"/>
      <w:marLeft w:val="0"/>
      <w:marRight w:val="0"/>
      <w:marTop w:val="0"/>
      <w:marBottom w:val="0"/>
      <w:divBdr>
        <w:top w:val="none" w:sz="0" w:space="0" w:color="auto"/>
        <w:left w:val="none" w:sz="0" w:space="0" w:color="auto"/>
        <w:bottom w:val="none" w:sz="0" w:space="0" w:color="auto"/>
        <w:right w:val="none" w:sz="0" w:space="0" w:color="auto"/>
      </w:divBdr>
    </w:div>
    <w:div w:id="2144813297">
      <w:bodyDiv w:val="1"/>
      <w:marLeft w:val="0"/>
      <w:marRight w:val="0"/>
      <w:marTop w:val="0"/>
      <w:marBottom w:val="0"/>
      <w:divBdr>
        <w:top w:val="none" w:sz="0" w:space="0" w:color="auto"/>
        <w:left w:val="none" w:sz="0" w:space="0" w:color="auto"/>
        <w:bottom w:val="none" w:sz="0" w:space="0" w:color="auto"/>
        <w:right w:val="none" w:sz="0" w:space="0" w:color="auto"/>
      </w:divBdr>
    </w:div>
    <w:div w:id="2145077184">
      <w:bodyDiv w:val="1"/>
      <w:marLeft w:val="0"/>
      <w:marRight w:val="0"/>
      <w:marTop w:val="0"/>
      <w:marBottom w:val="0"/>
      <w:divBdr>
        <w:top w:val="none" w:sz="0" w:space="0" w:color="auto"/>
        <w:left w:val="none" w:sz="0" w:space="0" w:color="auto"/>
        <w:bottom w:val="none" w:sz="0" w:space="0" w:color="auto"/>
        <w:right w:val="none" w:sz="0" w:space="0" w:color="auto"/>
      </w:divBdr>
    </w:div>
    <w:div w:id="214650727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footnotes" Target="footnotes.xml"/><Relationship Id="rId18" Type="http://schemas.openxmlformats.org/officeDocument/2006/relationships/header" Target="header2.xml"/><Relationship Id="rId26" Type="http://schemas.openxmlformats.org/officeDocument/2006/relationships/hyperlink" Target="mailto:ukso@onr.gov.uk" TargetMode="External"/><Relationship Id="rId3" Type="http://schemas.openxmlformats.org/officeDocument/2006/relationships/customXml" Target="../customXml/item2.xml"/><Relationship Id="rId21" Type="http://schemas.openxmlformats.org/officeDocument/2006/relationships/footer" Target="footer3.xml"/><Relationship Id="rId7" Type="http://schemas.openxmlformats.org/officeDocument/2006/relationships/customXml" Target="../customXml/item6.xml"/><Relationship Id="rId12" Type="http://schemas.openxmlformats.org/officeDocument/2006/relationships/webSettings" Target="webSettings.xml"/><Relationship Id="rId17" Type="http://schemas.openxmlformats.org/officeDocument/2006/relationships/footer" Target="footer1.xml"/><Relationship Id="rId25" Type="http://schemas.openxmlformats.org/officeDocument/2006/relationships/hyperlink" Target="https://www.ukstandards.org.uk/" TargetMode="Externa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footer" Target="footer2.xml"/><Relationship Id="rId29" Type="http://schemas.openxmlformats.org/officeDocument/2006/relationships/fontTable" Target="fontTable.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ettings" Target="settings.xml"/><Relationship Id="rId24" Type="http://schemas.openxmlformats.org/officeDocument/2006/relationships/footer" Target="footer4.xml"/><Relationship Id="rId5" Type="http://schemas.openxmlformats.org/officeDocument/2006/relationships/customXml" Target="../customXml/item4.xml"/><Relationship Id="rId15" Type="http://schemas.openxmlformats.org/officeDocument/2006/relationships/image" Target="media/image1.png"/><Relationship Id="rId23" Type="http://schemas.openxmlformats.org/officeDocument/2006/relationships/header" Target="header5.xml"/><Relationship Id="rId28" Type="http://schemas.openxmlformats.org/officeDocument/2006/relationships/hyperlink" Target="mailto:ukso@onr.gov.uk" TargetMode="External"/><Relationship Id="rId10" Type="http://schemas.openxmlformats.org/officeDocument/2006/relationships/styles" Target="styles.xml"/><Relationship Id="rId19" Type="http://schemas.openxmlformats.org/officeDocument/2006/relationships/header" Target="header3.xml"/><Relationship Id="rId31" Type="http://schemas.openxmlformats.org/officeDocument/2006/relationships/theme" Target="theme/theme1.xml"/><Relationship Id="rId4" Type="http://schemas.openxmlformats.org/officeDocument/2006/relationships/customXml" Target="../customXml/item3.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hyperlink" Target="mailto:ukso@onr.gov.uk" TargetMode="External"/><Relationship Id="rId30"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ACEA5B374BE344EE825976FD8564E369"/>
        <w:category>
          <w:name w:val="General"/>
          <w:gallery w:val="placeholder"/>
        </w:category>
        <w:types>
          <w:type w:val="bbPlcHdr"/>
        </w:types>
        <w:behaviors>
          <w:behavior w:val="content"/>
        </w:behaviors>
        <w:guid w:val="{1C057A2C-01AE-4EA3-81FB-DD4C719725F8}"/>
      </w:docPartPr>
      <w:docPartBody>
        <w:p w:rsidR="00AB0475" w:rsidRDefault="007A1A87" w:rsidP="007A1A87">
          <w:pPr>
            <w:pStyle w:val="ACEA5B374BE344EE825976FD8564E369"/>
          </w:pPr>
          <w:r w:rsidRPr="00812B14">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MS ??">
    <w:panose1 w:val="00000000000000000000"/>
    <w:charset w:val="00"/>
    <w:family w:val="roman"/>
    <w:notTrueType/>
    <w:pitch w:val="default"/>
  </w:font>
  <w:font w:name="Cambria Math">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126E6F"/>
    <w:rsid w:val="00141AE3"/>
    <w:rsid w:val="00183F29"/>
    <w:rsid w:val="002550FD"/>
    <w:rsid w:val="00302F6D"/>
    <w:rsid w:val="00333F8E"/>
    <w:rsid w:val="00350199"/>
    <w:rsid w:val="003C3A53"/>
    <w:rsid w:val="00485814"/>
    <w:rsid w:val="004B505B"/>
    <w:rsid w:val="00511D6B"/>
    <w:rsid w:val="006128D7"/>
    <w:rsid w:val="007154C5"/>
    <w:rsid w:val="007363AA"/>
    <w:rsid w:val="007A1A87"/>
    <w:rsid w:val="00835E07"/>
    <w:rsid w:val="00856956"/>
    <w:rsid w:val="009202A0"/>
    <w:rsid w:val="00AB0475"/>
    <w:rsid w:val="00C2591D"/>
    <w:rsid w:val="00C44192"/>
    <w:rsid w:val="00D52A8F"/>
    <w:rsid w:val="00DD7BA4"/>
    <w:rsid w:val="00DE35F8"/>
    <w:rsid w:val="00DF63D0"/>
    <w:rsid w:val="00E318CE"/>
    <w:rsid w:val="00E646E1"/>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7A1A87"/>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B88A0894AA1A403E945F9B5EB534D0E3">
    <w:name w:val="B88A0894AA1A403E945F9B5EB534D0E3"/>
    <w:rsid w:val="007A1A87"/>
    <w:pPr>
      <w:spacing w:line="278" w:lineRule="auto"/>
    </w:pPr>
    <w:rPr>
      <w:kern w:val="2"/>
      <w:sz w:val="24"/>
      <w:szCs w:val="24"/>
      <w14:ligatures w14:val="standardContextual"/>
    </w:rPr>
  </w:style>
  <w:style w:type="paragraph" w:customStyle="1" w:styleId="ACEA5B374BE344EE825976FD8564E369">
    <w:name w:val="ACEA5B374BE344EE825976FD8564E369"/>
    <w:rsid w:val="007A1A87"/>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IEEE2006OfficeOnline.xsl" StyleName="IEEE" Version="2006">
  <b:Source>
    <b:Tag>ONR22</b:Tag>
    <b:SourceType>Book</b:SourceType>
    <b:Guid>{3C4DF75F-04B0-452E-A857-DF4AFA7C2D3F}</b:Guid>
    <b:Author>
      <b:Author>
        <b:NameList>
          <b:Person>
            <b:Last>ONR</b:Last>
          </b:Person>
        </b:NameList>
      </b:Author>
    </b:Author>
    <b:Title>"Guidelines for the Preparation and Submission of Declarations Pursuant to Article 2 of the Additional Protocol to the UK/IAEA Safeguards Agreement, Issue 1</b:Title>
    <b:Year>2022</b:Year>
    <b:RefOrder>37</b:RefOrder>
  </b:Source>
  <b:Source>
    <b:Tag>IAE22</b:Tag>
    <b:SourceType>Book</b:SourceType>
    <b:Guid>{BFDB9C61-8559-4FE6-9BA1-72D5EF332175}</b:Guid>
    <b:Author>
      <b:Author>
        <b:NameList>
          <b:Person>
            <b:Last>IAEA</b:Last>
          </b:Person>
        </b:NameList>
      </b:Author>
    </b:Author>
    <b:Title>International Target Values for Measurement Uncertainties in Safeguarding Nuclear Materials</b:Title>
    <b:Year>2022</b:Year>
    <b:RefOrder>27</b:RefOrder>
  </b:Source>
  <b:Source>
    <b:Tag>Sec98</b:Tag>
    <b:SourceType>Report</b:SourceType>
    <b:Guid>{61AE0534-1D7D-4F87-A4CB-8CB1A29166EA}</b:Guid>
    <b:Author>
      <b:Author>
        <b:Corporate>Secretary of State for Defence</b:Corporate>
      </b:Author>
    </b:Author>
    <b:Title>Strategic Defence Review</b:Title>
    <b:Year>1998</b:Year>
    <b:RefOrder>33</b:RefOrder>
  </b:Source>
  <b:Source>
    <b:Tag>ONR294</b:Tag>
    <b:SourceType>ElectronicSource</b:SourceType>
    <b:Guid>{C1512A70-0A35-43B0-AA7D-2AF1414E40B6}</b:Guid>
    <b:Author>
      <b:Author>
        <b:Corporate>ONR</b:Corporate>
      </b:Author>
    </b:Author>
    <b:Title>CNSS-SAF-GD-001 - Guidelines for the Preparation and Submission of Declarations Pursuant to Article</b:Title>
    <b:RefOrder>20</b:RefOrder>
  </b:Source>
  <b:Source>
    <b:Tag>UN15</b:Tag>
    <b:SourceType>DocumentFromInternetSite</b:SourceType>
    <b:Guid>{51FD9F4F-6CA1-48EC-BABF-F2BD6C4BB209}</b:Guid>
    <b:Author>
      <b:Author>
        <b:Corporate>UN</b:Corporate>
      </b:Author>
    </b:Author>
    <b:Title>Review Conference of the Parties to the Treaty on the Non-Proliferation of Nuclear Weapons</b:Title>
    <b:Year>2015</b:Year>
    <b:URL>https://www.un.org/en/conf/npt/2015/pdf/text%20of%20the%20treaty.pdf</b:URL>
    <b:RefOrder>1</b:RefOrder>
  </b:Source>
  <b:Source>
    <b:Tag>HMG18</b:Tag>
    <b:SourceType>ElectronicSource</b:SourceType>
    <b:Guid>{7B54166C-A37B-4E13-9E59-167E827C7CE2}</b:Guid>
    <b:Title>Nuclear Safeguards Act 2018</b:Title>
    <b:Year>2018</b:Year>
    <b:Author>
      <b:Author>
        <b:Corporate>HM Government</b:Corporate>
      </b:Author>
    </b:Author>
    <b:RefOrder>3</b:RefOrder>
  </b:Source>
  <b:Source>
    <b:Tag>HMG</b:Tag>
    <b:SourceType>ElectronicSource</b:SourceType>
    <b:Guid>{4A930EF7-111F-4277-81B4-16CF94838ACC}</b:Guid>
    <b:Author>
      <b:Author>
        <b:Corporate>HM Government</b:Corporate>
      </b:Author>
    </b:Author>
    <b:Title>The Nuclear Safeguards (EU Exit) Regulations 2019 (2019/196)</b:Title>
    <b:Year>2019</b:Year>
    <b:RefOrder>2</b:RefOrder>
  </b:Source>
  <b:Source>
    <b:Tag>HMG1</b:Tag>
    <b:SourceType>ElectronicSource</b:SourceType>
    <b:Guid>{A8F0D3F3-67BB-4EBC-8EAE-2100C972D8BE}</b:Guid>
    <b:Author>
      <b:Author>
        <b:Corporate>HM Government</b:Corporate>
      </b:Author>
    </b:Author>
    <b:Title>The Energy Act (TEA) 2013</b:Title>
    <b:Year>2013</b:Year>
    <b:RefOrder>4</b:RefOrder>
  </b:Source>
  <b:Source>
    <b:Tag>HMG19</b:Tag>
    <b:SourceType>ElectronicSource</b:SourceType>
    <b:Guid>{D3955A4E-EB8B-49EC-902B-C951EF7FFD2D}</b:Guid>
    <b:Author>
      <b:Author>
        <b:Corporate>HM Government</b:Corporate>
      </b:Author>
    </b:Author>
    <b:Title>The Nuclear Safeguards (Fissionable Material and Relevant International Agreements) (EU Exit) Regulations 2019 (2019/195)</b:Title>
    <b:Year>2019</b:Year>
    <b:RefOrder>5</b:RefOrder>
  </b:Source>
  <b:Source>
    <b:Tag>HMG03</b:Tag>
    <b:SourceType>ElectronicSource</b:SourceType>
    <b:Guid>{35D8E233-9EE0-4FCB-A229-F868EBBA4A56}</b:Guid>
    <b:Author>
      <b:Author>
        <b:Corporate>HM Government</b:Corporate>
      </b:Author>
    </b:Author>
    <b:Title>The Nuclear Industries Security Regulations 2003 (NISR) (2003/403)</b:Title>
    <b:Year>2003</b:Year>
    <b:RefOrder>6</b:RefOrder>
  </b:Source>
  <b:Source>
    <b:Tag>HMG091</b:Tag>
    <b:SourceType>ElectronicSource</b:SourceType>
    <b:Guid>{28B25EB9-2B23-40E4-BBFA-758891DDA094}</b:Guid>
    <b:Author>
      <b:Author>
        <b:Corporate>HM Government</b:Corporate>
      </b:Author>
    </b:Author>
    <b:Title>The Carriage of Dangerous Goods and Use of Transportable Pressure Equipment Regulations 2009 (2009/1348)</b:Title>
    <b:Year>2009</b:Year>
    <b:RefOrder>7</b:RefOrder>
  </b:Source>
  <b:Source>
    <b:Tag>HMG651</b:Tag>
    <b:SourceType>ElectronicSource</b:SourceType>
    <b:Guid>{81196716-7801-4CD7-A1CB-2D225C18ACF3}</b:Guid>
    <b:Author>
      <b:Author>
        <b:Corporate>HM Government</b:Corporate>
      </b:Author>
    </b:Author>
    <b:Title>Nuclear Installations Act 1965 (1965 c.57)</b:Title>
    <b:Year>1965</b:Year>
    <b:RefOrder>8</b:RefOrder>
  </b:Source>
  <b:Source>
    <b:Tag>HMG001</b:Tag>
    <b:SourceType>ElectronicSource</b:SourceType>
    <b:Guid>{8B352FB3-AF3B-4B51-97C5-3ED7E2F33340}</b:Guid>
    <b:Author>
      <b:Author>
        <b:Corporate>HM Government</b:Corporate>
      </b:Author>
    </b:Author>
    <b:Title>Nuclear Safeguards Act 2000</b:Title>
    <b:Year>2000</b:Year>
    <b:RefOrder>9</b:RefOrder>
  </b:Source>
  <b:Source>
    <b:Tag>UKI18</b:Tag>
    <b:SourceType>ElectronicSource</b:SourceType>
    <b:Guid>{A25CC0AC-DAC8-4F5D-8557-441981A1580F}</b:Guid>
    <b:Author>
      <b:Author>
        <b:Corporate>UK/IAEA</b:Corporate>
      </b:Author>
    </b:Author>
    <b:Title>Agreement for Application of Safeguards in Connection with Treaty on the Non-Proliferation of Nuclear Weapons [MS No.13/2018]</b:Title>
    <b:Year>2018</b:Year>
    <b:RefOrder>10</b:RefOrder>
  </b:Source>
  <b:Source>
    <b:Tag>UKI181</b:Tag>
    <b:SourceType>ElectronicSource</b:SourceType>
    <b:Guid>{F5821016-04CA-4664-83F0-A38D443575AA}</b:Guid>
    <b:Author>
      <b:Author>
        <b:Corporate>UK/IAEA</b:Corporate>
      </b:Author>
    </b:Author>
    <b:Title>Additional to the Agreement between the UK and the IAEA for the Application of Safeguards in the UK in Connection with the Treaty on the Non-Proliferation of Nuclear Weapons</b:Title>
    <b:Year>2018</b:Year>
    <b:RefOrder>11</b:RefOrder>
  </b:Source>
  <b:Source>
    <b:Tag>UKU18</b:Tag>
    <b:SourceType>ElectronicSource</b:SourceType>
    <b:Guid>{80FC939E-AE57-4343-AEF2-3A637EE9A9E9}</b:Guid>
    <b:Author>
      <b:Author>
        <b:Corporate>UK/US</b:Corporate>
      </b:Author>
    </b:Author>
    <b:Title>Agreement between the Government of the UK and the USA for Cooperation in Peaceful Uses of Nuclear Energy</b:Title>
    <b:Year>2018</b:Year>
    <b:RefOrder>12</b:RefOrder>
  </b:Source>
  <b:Source>
    <b:Tag>UKC18</b:Tag>
    <b:SourceType>ElectronicSource</b:SourceType>
    <b:Guid>{06A2B4F2-172C-4CE1-B32D-DA797C882320}</b:Guid>
    <b:Author>
      <b:Author>
        <b:Corporate>UK/Canada</b:Corporate>
      </b:Author>
    </b:Author>
    <b:Title>Agreement between the Government of the UK and Canada for Cooperation in the Peaceful Uses of Nuclear Energy</b:Title>
    <b:Year>2018</b:Year>
    <b:RefOrder>13</b:RefOrder>
  </b:Source>
  <b:Source>
    <b:Tag>UKA18</b:Tag>
    <b:SourceType>ElectronicSource</b:SourceType>
    <b:Guid>{1676F9AA-AE60-42BF-BBD5-87CACD917C2D}</b:Guid>
    <b:Author>
      <b:Author>
        <b:Corporate>UK/Australia</b:Corporate>
      </b:Author>
    </b:Author>
    <b:Title>Agreement for Cooperation in the Peaceful Uses of Nuclear Energy</b:Title>
    <b:Year>2018</b:Year>
    <b:RefOrder>14</b:RefOrder>
  </b:Source>
  <b:Source>
    <b:Tag>UKJ18</b:Tag>
    <b:SourceType>ElectronicSource</b:SourceType>
    <b:Guid>{D3D25219-C4BE-4871-A996-B2F5C1FB37B0}</b:Guid>
    <b:Author>
      <b:Author>
        <b:Corporate>UK/Japan</b:Corporate>
      </b:Author>
    </b:Author>
    <b:Title>Agreement, signed on 25th February 1998, between the Government of the United Kingdom of Great Britain and Northern Ireland and the Government of Japan for Cooperation in Peaceful Uses of Nuclear Energy</b:Title>
    <b:Year>2018</b:Year>
    <b:RefOrder>15</b:RefOrder>
  </b:Source>
  <b:Source>
    <b:Tag>UKJ20</b:Tag>
    <b:SourceType>ElectronicSource</b:SourceType>
    <b:Guid>{E9D4FF0E-6A37-4F84-A0AF-1CFD537207BC}</b:Guid>
    <b:Author>
      <b:Author>
        <b:Corporate>UK/Japan</b:Corporate>
      </b:Author>
    </b:Author>
    <b:Title>Protocol Amending the Agreement between the Government of the United Kingdom of Great Britain and Northern Ireland and the Government of Japan for Co-operation in the Peaceful Uses of Nuclear Energy</b:Title>
    <b:Year>2020</b:Year>
    <b:RefOrder>16</b:RefOrder>
  </b:Source>
  <b:Source>
    <b:Tag>UKE19</b:Tag>
    <b:SourceType>ElectronicSource</b:SourceType>
    <b:Guid>{50743A30-1348-4944-942A-78AB295EAB8B}</b:Guid>
    <b:Author>
      <b:Author>
        <b:Corporate>UK/EU</b:Corporate>
      </b:Author>
    </b:Author>
    <b:Title>Agreement on the withdrawal of the United Kingdom of Great Britain and Northern Ireland from the European Union and the European Atomic Energy Community</b:Title>
    <b:Year>2019</b:Year>
    <b:RefOrder>17</b:RefOrder>
  </b:Source>
  <b:Source>
    <b:Tag>UKE20</b:Tag>
    <b:SourceType>ElectronicSource</b:SourceType>
    <b:Guid>{76D2A868-C921-45BD-98C6-109A7DC851E6}</b:Guid>
    <b:Author>
      <b:Author>
        <b:Corporate>UK/Euratom</b:Corporate>
      </b:Author>
    </b:Author>
    <b:Title>Agreement between the Government of the United Kingdom of Great Britain and Northern Ireland and the European Atomic Energy Community for Cooperation on the Safe and Peaceful Uses of Nuclear Energy</b:Title>
    <b:Year>2020</b:Year>
    <b:RefOrder>18</b:RefOrder>
  </b:Source>
  <b:Source>
    <b:Tag>HMG20</b:Tag>
    <b:SourceType>ElectronicSource</b:SourceType>
    <b:Guid>{A353E27A-91B3-4795-81DB-2A3726723354}</b:Guid>
    <b:Author>
      <b:Author>
        <b:Corporate>HM Government</b:Corporate>
      </b:Author>
    </b:Author>
    <b:Title>The European Union (Future Relationship) Act 2020 (Commencement No. 1) Regulations 2020</b:Title>
    <b:Year>2020</b:Year>
    <b:RefOrder>19</b:RefOrder>
  </b:Source>
  <b:Source>
    <b:Tag>ONR2013</b:Tag>
    <b:SourceType>ElectronicSource</b:SourceType>
    <b:Guid>{3CC6CEA0-B9BA-4A75-A076-FA7AED1F3AE4}</b:Guid>
    <b:Author>
      <b:Author>
        <b:Corporate>ONR</b:Corporate>
      </b:Author>
    </b:Author>
    <b:Title>Safety Assessment Principles for Nuclear Facilities - 2014 Edition, Revision 1 (January 2020)</b:Title>
    <b:Year>2020</b:Year>
    <b:RefOrder>21</b:RefOrder>
  </b:Source>
  <b:Source>
    <b:Tag>ONR171</b:Tag>
    <b:SourceType>ElectronicSource</b:SourceType>
    <b:Guid>{AE8D2A94-CB99-46C9-99E2-0639E03EAF1B}</b:Guid>
    <b:Author>
      <b:Author>
        <b:Corporate>ONR</b:Corporate>
      </b:Author>
    </b:Author>
    <b:Title>Security Assessment Principles for the Civil Nuclear Industry - 2017 Edition Version 0</b:Title>
    <b:Year>2017</b:Year>
    <b:RefOrder>22</b:RefOrder>
  </b:Source>
  <b:Source>
    <b:Tag>USD14</b:Tag>
    <b:SourceType>Book</b:SourceType>
    <b:Guid>{51B60960-26CF-43C0-A143-91653807F429}</b:Guid>
    <b:Title>Training Program Handbook: A Systematic Approach to Training (DOE-HDBK-1078-94)</b:Title>
    <b:Year>2014</b:Year>
    <b:YearAccessed>2024</b:YearAccessed>
    <b:Author>
      <b:Author>
        <b:Corporate>US DOE</b:Corporate>
      </b:Author>
    </b:Author>
    <b:RefOrder>23</b:RefOrder>
  </b:Source>
  <b:Source>
    <b:Tag>ONR2113</b:Tag>
    <b:SourceType>ElectronicSource</b:SourceType>
    <b:Guid>{F52BA72B-2078-4090-8086-40356A0AE0E3}</b:Guid>
    <b:Author>
      <b:Author>
        <b:Corporate>ONR</b:Corporate>
      </b:Author>
    </b:Author>
    <b:Title>ONR-RIO-PROC-002 - Process for notifying incidents to ONR</b:Title>
    <b:Year>2024</b:Year>
    <b:RefOrder>24</b:RefOrder>
  </b:Source>
  <b:Source>
    <b:Tag>ISO17</b:Tag>
    <b:SourceType>ElectronicSource</b:SourceType>
    <b:Guid>{C2C81011-9FE8-4B6B-858E-DCDFC53F96F1}</b:Guid>
    <b:Author>
      <b:Author>
        <b:Corporate>ISO</b:Corporate>
      </b:Author>
    </b:Author>
    <b:Title>ISO/IEC 17025:2017 - General requirements for the competence of testing and calibration laboratories</b:Title>
    <b:Year>2017</b:Year>
    <b:RefOrder>25</b:RefOrder>
  </b:Source>
  <b:Source>
    <b:Tag>ISO03</b:Tag>
    <b:SourceType>ElectronicSource</b:SourceType>
    <b:Guid>{F2AC0DA7-3E52-45E6-A1B9-8640AAD7159E}</b:Guid>
    <b:Author>
      <b:Author>
        <b:Corporate>ISO</b:Corporate>
      </b:Author>
    </b:Author>
    <b:Title>ISO 10012:2003 - Measurement management systems — Requirements for measurement processes and measuring equipment</b:Title>
    <b:Year>2003</b:Year>
    <b:RefOrder>26</b:RefOrder>
  </b:Source>
  <b:Source>
    <b:Tag>JCG08</b:Tag>
    <b:SourceType>ElectronicSource</b:SourceType>
    <b:Guid>{6C2EE306-847A-44CC-B569-C1575A0F287C}</b:Guid>
    <b:Author>
      <b:Author>
        <b:Corporate>JCGM</b:Corporate>
      </b:Author>
    </b:Author>
    <b:Title>International Vocabulary of Metrology - Basic and General Concepts and Associated Terms (VIM) (3rd Edition)</b:Title>
    <b:Year>2008</b:Year>
    <b:RefOrder>28</b:RefOrder>
  </b:Source>
  <b:Source>
    <b:Tag>JCG081</b:Tag>
    <b:SourceType>ElectronicSource</b:SourceType>
    <b:Guid>{CB774F70-7578-438F-BAB2-2C1B300A10C9}</b:Guid>
    <b:Author>
      <b:Author>
        <b:Corporate>JCGM</b:Corporate>
      </b:Author>
    </b:Author>
    <b:Title>Evaluation of Measurement Data - Guide to the Expression of Uncertainty in Measurement (GUM) (1st Edition)</b:Title>
    <b:Year>2008</b:Year>
    <b:RefOrder>29</b:RefOrder>
  </b:Source>
  <b:Source>
    <b:Tag>BEI19</b:Tag>
    <b:SourceType>ElectronicSource</b:SourceType>
    <b:Guid>{238BD92A-107C-4BCC-BF39-7417CA14696E}</b:Guid>
    <b:Author>
      <b:Author>
        <b:Corporate>DESNZ/ONR</b:Corporate>
      </b:Author>
    </b:Author>
    <b:Title>Importing and exporting nuclear-related items and the role of Nuclear Cooperation Agreements between the United Kingdom and international partners</b:Title>
    <b:Year>2024</b:Year>
    <b:RefOrder>30</b:RefOrder>
  </b:Source>
  <b:Source>
    <b:Tag>ONR295</b:Tag>
    <b:SourceType>ElectronicSource</b:SourceType>
    <b:Guid>{7F4CD1DC-DF56-4CA8-BC0A-0235FDDFD9C9}</b:Guid>
    <b:Author>
      <b:Author>
        <b:Corporate>ONR</b:Corporate>
      </b:Author>
    </b:Author>
    <b:Title>SG-TAST-GD-002 - Nuclear Material Accountancy</b:Title>
    <b:RefOrder>31</b:RefOrder>
  </b:Source>
  <b:Source>
    <b:Tag>ISO05</b:Tag>
    <b:SourceType>ElectronicSource</b:SourceType>
    <b:Guid>{B7C30875-EB52-49E0-88E7-A2AE92D61116}</b:Guid>
    <b:Author>
      <b:Author>
        <b:Corporate>ISO</b:Corporate>
      </b:Author>
    </b:Author>
    <b:Title>ISO/IEC 27002:2022 - Information security, cybersecurity and privacy protection — Information security controls</b:Title>
    <b:Year>2022</b:Year>
    <b:RefOrder>32</b:RefOrder>
  </b:Source>
  <b:Source>
    <b:Tag>IAE2</b:Tag>
    <b:SourceType>ElectronicSource</b:SourceType>
    <b:Guid>{EF0CC85E-6F43-4FEC-BDAE-9FF83995D41E}</b:Guid>
    <b:Author>
      <b:Author>
        <b:Corporate>IAEA</b:Corporate>
      </b:Author>
    </b:Author>
    <b:Title>Safeguards Glossary - 2022 Edition</b:Title>
    <b:Year>2022</b:Year>
    <b:RefOrder>34</b:RefOrder>
  </b:Source>
  <b:Source>
    <b:Tag>ISO16</b:Tag>
    <b:SourceType>ElectronicSource</b:SourceType>
    <b:Guid>{6216F116-1297-4540-A525-5A7642C38000}</b:Guid>
    <b:Author>
      <b:Author>
        <b:Corporate>ISO</b:Corporate>
      </b:Author>
    </b:Author>
    <b:Title>ISO 15489-1:2016 - Information and documentation — Records management — Part 1: Concepts and principles</b:Title>
    <b:Year>2016</b:Year>
    <b:RefOrder>35</b:RefOrder>
  </b:Source>
  <b:Source>
    <b:Tag>EU09</b:Tag>
    <b:SourceType>ElectronicSource</b:SourceType>
    <b:Guid>{C9CACB3C-5557-417D-953F-3F71D5FF4558}</b:Guid>
    <b:Author>
      <b:Author>
        <b:Corporate>EU</b:Corporate>
      </b:Author>
    </b:Author>
    <b:Title>European Commission recommendation on the implementation of a nuclear material accountancy and control system by operators of nuclear installations (2009/120/Euratom)</b:Title>
    <b:Year>2009</b:Year>
    <b:RefOrder>36</b:RefOrder>
  </b:Source>
</b:Sources>
</file>

<file path=customXml/item3.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21" ma:contentTypeDescription="" ma:contentTypeScope="" ma:versionID="2a0239fb57c581bced025e54e7cca7e9">
  <xsd:schema xmlns:xsd="http://www.w3.org/2001/XMLSchema" xmlns:xs="http://www.w3.org/2001/XMLSchema" xmlns:p="http://schemas.microsoft.com/office/2006/metadata/properties" xmlns:ns2="8c4e2855-9588-4bc9-9890-af639bd565eb" xmlns:ns3="05350e14-297a-489c-ad04-faf6563b232c" xmlns:ns4="fbd4c4c3-96d4-4265-b68e-6a383a5dca66" targetNamespace="http://schemas.microsoft.com/office/2006/metadata/properties" ma:root="true" ma:fieldsID="f04dd8d70902c340475265b30303215b" ns2:_="" ns3:_="" ns4:_="">
    <xsd:import namespace="8c4e2855-9588-4bc9-9890-af639bd565eb"/>
    <xsd:import namespace="05350e14-297a-489c-ad04-faf6563b232c"/>
    <xsd:import namespace="fbd4c4c3-96d4-4265-b68e-6a383a5dca66"/>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element ref="ns3:TaxKeywordTaxHTField" minOccurs="0"/>
                <xsd:element ref="ns3:TaxCatchAll" minOccurs="0"/>
                <xsd:element ref="ns4:dd2817321d504f1caee75a1112d299d4" minOccurs="0"/>
                <xsd:element ref="ns4:PCR_x003f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Protocol"/>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union memberTypes="dms:Text">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un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union memberTypes="dms:Text">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Technical Director"/>
            </xsd:restriction>
          </xsd:simpleType>
        </xsd:un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rporate Security Manager"/>
              <xsd:enumeration value="Data Protection Compliance Lead"/>
              <xsd:enumeration value="Deputy Director of Regulation (TD)"/>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Privat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ory Policy and Standards"/>
              <xsd:enumeration value="Head of Risk and Assurance"/>
              <xsd:enumeration value="HoR - Advanced Nuclear Technologies (ANTs) and Holtec SMR-300 GDA"/>
              <xsd:enumeration value="HoR - Emergency Preparedness and Response"/>
              <xsd:enumeration value="HoR - Rolls-Royce SMR (GDA)"/>
              <xsd:enumeration value="HoR - Transport Competent Authority (TCA)"/>
              <xsd:enumeration value="HoR - Sellafield Compliance Intelligence and Enforcement"/>
              <xsd:enumeration value="HoR - Sellafield Project Delivery"/>
              <xsd:enumeration value="HoR - Sellafield Decommissioning"/>
              <xsd:enumeration value="HoP - Civil Engineering and External Hazards"/>
              <xsd:enumeration value="HoP - Cyber Security &amp; Information Assurance"/>
              <xsd:enumeration value="HoP - DDS"/>
              <xsd:enumeration value="HoP - Electrical, Control and Instrumentation Engineering"/>
              <xsd:enumeration value="HoP - Fault Analysis"/>
              <xsd:enumeration value="HoP - Human and Organisational Capability"/>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SW Manager"/>
              <xsd:enumeration value="Information Management Manager"/>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element name="TaxKeywordTaxHTField" ma:index="30" nillable="true" ma:taxonomy="true" ma:internalName="TaxKeywordTaxHTField" ma:taxonomyFieldName="TaxKeyword" ma:displayName="Enterprise Keywords" ma:fieldId="{23f27201-bee3-471e-b2e7-b64fd8b7ca38}" ma:taxonomyMulti="true" ma:sspId="66693000-3e12-4b44-a742-9a2ba35b7d28" ma:termSetId="00000000-0000-0000-0000-000000000000" ma:anchorId="00000000-0000-0000-0000-000000000000" ma:open="true" ma:isKeyword="true">
      <xsd:complexType>
        <xsd:sequence>
          <xsd:element ref="pc:Terms" minOccurs="0" maxOccurs="1"/>
        </xsd:sequence>
      </xsd:complexType>
    </xsd:element>
    <xsd:element name="TaxCatchAll" ma:index="31" nillable="true" ma:displayName="Taxonomy Catch All Column" ma:hidden="true" ma:list="{85a4ca9d-4aea-456d-868e-8e20a97dbaed}" ma:internalName="TaxCatchAll" ma:showField="CatchAllData" ma:web="05350e14-297a-489c-ad04-faf6563b232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bd4c4c3-96d4-4265-b68e-6a383a5dca66" elementFormDefault="qualified">
    <xsd:import namespace="http://schemas.microsoft.com/office/2006/documentManagement/types"/>
    <xsd:import namespace="http://schemas.microsoft.com/office/infopath/2007/PartnerControls"/>
    <xsd:element name="dd2817321d504f1caee75a1112d299d4" ma:index="33" nillable="true" ma:taxonomy="true" ma:internalName="dd2817321d504f1caee75a1112d299d4" ma:taxonomyFieldName="Topic" ma:displayName="Topic" ma:default="" ma:fieldId="{dd281732-1d50-4f1c-aee7-5a1112d299d4}" ma:taxonomyMulti="true" ma:sspId="66693000-3e12-4b44-a742-9a2ba35b7d28" ma:termSetId="7b4e1cbc-bd02-4183-9474-8a15f7a1216f" ma:anchorId="00000000-0000-0000-0000-000000000000" ma:open="false" ma:isKeyword="false">
      <xsd:complexType>
        <xsd:sequence>
          <xsd:element ref="pc:Terms" minOccurs="0" maxOccurs="1"/>
        </xsd:sequence>
      </xsd:complexType>
    </xsd:element>
    <xsd:element name="PCR_x003f_" ma:index="34" nillable="true" ma:displayName="PCR?" ma:default="0" ma:description="Document forms part of the Policy Compliance Report for ARAC." ma:format="Dropdown" ma:internalName="PCR_x003f_">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66693000-3e12-4b44-a742-9a2ba35b7d28" ContentTypeId="0x0101000C70A82DFAAC384DB9F6EBA2C8B87C57" PreviousValue="false"/>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p:properties xmlns:p="http://schemas.microsoft.com/office/2006/metadata/properties" xmlns:xsi="http://www.w3.org/2001/XMLSchema-instance" xmlns:pc="http://schemas.microsoft.com/office/infopath/2007/PartnerControls">
  <documentManagement>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TaxKeywordTaxHTField xmlns="05350e14-297a-489c-ad04-faf6563b232c">
      <Terms xmlns="http://schemas.microsoft.com/office/infopath/2007/PartnerControls">
        <TermInfo xmlns="http://schemas.microsoft.com/office/infopath/2007/PartnerControls">
          <TermName xmlns="http://schemas.microsoft.com/office/infopath/2007/PartnerControls">[Key words separated by commas]</TermName>
          <TermId xmlns="http://schemas.microsoft.com/office/infopath/2007/PartnerControls">f43e2310-82d5-44d8-a731-b695dd9d1339</TermId>
        </TermInfo>
      </Terms>
    </TaxKeywordTaxHTField>
    <PolicyPortalDocRef xmlns="8c4e2855-9588-4bc9-9890-af639bd565eb" xsi:nil="true"/>
    <PolicyPortalDocType xmlns="8c4e2855-9588-4bc9-9890-af639bd565eb" xsi:nil="true"/>
    <PolicyPortalIssueDate xmlns="8c4e2855-9588-4bc9-9890-af639bd565eb" xsi:nil="true"/>
    <PolicyPortalIssueNo xmlns="8c4e2855-9588-4bc9-9890-af639bd565eb" xsi:nil="true"/>
    <PolicyPortalOldDocRef xmlns="8c4e2855-9588-4bc9-9890-af639bd565eb" xsi:nil="true"/>
    <PolicyPortalOldRecordRef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TaxCatchAll xmlns="05350e14-297a-489c-ad04-faf6563b232c"/>
    <dd2817321d504f1caee75a1112d299d4 xmlns="fbd4c4c3-96d4-4265-b68e-6a383a5dca66">
      <Terms xmlns="http://schemas.microsoft.com/office/infopath/2007/PartnerControls"/>
    </dd2817321d504f1caee75a1112d299d4>
    <PolicyPortalReviewDate xmlns="8c4e2855-9588-4bc9-9890-af639bd565eb" xsi:nil="true"/>
    <PCR_x003f_ xmlns="fbd4c4c3-96d4-4265-b68e-6a383a5dca66">false</PCR_x003f_>
    <PolicyPortalIssueHistoryComments xmlns="8c4e2855-9588-4bc9-9890-af639bd565eb" xsi:nil="tr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6ED60B4-35D9-40C9-B8CB-959329B1BC22}">
  <ds:schemaRefs>
    <ds:schemaRef ds:uri="http://schemas.openxmlformats.org/officeDocument/2006/bibliography"/>
  </ds:schemaRefs>
</ds:datastoreItem>
</file>

<file path=customXml/itemProps3.xml><?xml version="1.0" encoding="utf-8"?>
<ds:datastoreItem xmlns:ds="http://schemas.openxmlformats.org/officeDocument/2006/customXml" ds:itemID="{F3CEF24C-9A8B-45DA-9C58-B3F5741E79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fbd4c4c3-96d4-4265-b68e-6a383a5dca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4447328-349B-46EC-94F0-B91034B6BA10}">
  <ds:schemaRefs>
    <ds:schemaRef ds:uri="Microsoft.SharePoint.Taxonomy.ContentTypeSync"/>
  </ds:schemaRefs>
</ds:datastoreItem>
</file>

<file path=customXml/itemProps5.xml><?xml version="1.0" encoding="utf-8"?>
<ds:datastoreItem xmlns:ds="http://schemas.openxmlformats.org/officeDocument/2006/customXml" ds:itemID="{C8C28948-26E0-4741-AB37-EDC4D3612823}">
  <ds:schemaRefs>
    <ds:schemaRef ds:uri="http://schemas.microsoft.com/sharepoint/events"/>
  </ds:schemaRefs>
</ds:datastoreItem>
</file>

<file path=customXml/itemProps6.xml><?xml version="1.0" encoding="utf-8"?>
<ds:datastoreItem xmlns:ds="http://schemas.openxmlformats.org/officeDocument/2006/customXml" ds:itemID="{DC97C955-D2B6-4DAF-B52E-BEE5238E000D}">
  <ds:schemaRefs>
    <ds:schemaRef ds:uri="http://schemas.microsoft.com/sharepoint/v3/contenttype/forms"/>
  </ds:schemaRefs>
</ds:datastoreItem>
</file>

<file path=customXml/itemProps7.xml><?xml version="1.0" encoding="utf-8"?>
<ds:datastoreItem xmlns:ds="http://schemas.openxmlformats.org/officeDocument/2006/customXml" ds:itemID="{6C23074A-760C-4FA2-BD73-3EE24398C34F}">
  <ds:schemaRefs>
    <ds:schemaRef ds:uri="http://schemas.microsoft.com/office/2006/metadata/properties"/>
    <ds:schemaRef ds:uri="http://schemas.microsoft.com/office/infopath/2007/PartnerControls"/>
    <ds:schemaRef ds:uri="8c4e2855-9588-4bc9-9890-af639bd565eb"/>
    <ds:schemaRef ds:uri="05350e14-297a-489c-ad04-faf6563b232c"/>
    <ds:schemaRef ds:uri="fbd4c4c3-96d4-4265-b68e-6a383a5dca66"/>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88</Pages>
  <Words>24953</Words>
  <Characters>142237</Characters>
  <Application>Microsoft Office Word</Application>
  <DocSecurity>0</DocSecurity>
  <Lines>3160</Lines>
  <Paragraphs>1453</Paragraphs>
  <ScaleCrop>false</ScaleCrop>
  <Manager>Office for Nuclear Regulation</Manager>
  <Company>Office for Nuclear Regulation</Company>
  <LinksUpToDate>false</LinksUpToDate>
  <CharactersWithSpaces>165737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ONR Nuclear Material Accountancy, Control and Safeguards Assessment Principles (ONMACS)</dc:title>
  <dc:subject>[Subtitle or description]</dc:subject>
  <cp:keywords>[Key words separated by commas]</cp:keywords>
  <dc:description/>
  <cp:revision>3</cp:revision>
  <cp:lastPrinted>2016-11-28T11:35:00Z</cp:lastPrinted>
  <dcterms:created xsi:type="dcterms:W3CDTF">2026-07-27T10:26:00Z</dcterms:created>
  <dcterms:modified xsi:type="dcterms:W3CDTF">2026-07-27T10:26:00Z</dcterms:modified>
  <cp:contentStatus>7</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ContentTypeId">
    <vt:lpwstr>0x0101000C70A82DFAAC384DB9F6EBA2C8B87C5700D27B61D2EA57AC4F87A5F2CF441D8227</vt:lpwstr>
  </property>
</Properties>
</file>