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2B31D062"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BF0F116" w:rsidR="00595C8C" w:rsidRPr="00595C8C" w:rsidRDefault="00257B9C" w:rsidP="00806275">
            <w:pPr>
              <w:pStyle w:val="InnerCoverTitle"/>
              <w:spacing w:before="120"/>
              <w:rPr>
                <w:sz w:val="36"/>
                <w:szCs w:val="36"/>
              </w:rPr>
            </w:pPr>
            <w:r>
              <w:rPr>
                <w:sz w:val="36"/>
                <w:szCs w:val="36"/>
              </w:rPr>
              <w:t>ONR, EA and NRW - Joint regulatory guidance</w:t>
            </w:r>
          </w:p>
          <w:sdt>
            <w:sdtPr>
              <w:rPr>
                <w:sz w:val="56"/>
                <w:szCs w:val="56"/>
              </w:rPr>
              <w:id w:val="1228188510"/>
              <w:placeholder>
                <w:docPart w:val="DefaultPlaceholder_-1854013440"/>
              </w:placeholder>
            </w:sdtPr>
            <w:sdtEndPr/>
            <w:sdtContent>
              <w:p w14:paraId="7C4EA414" w14:textId="248F8E9E" w:rsidR="00D0226A" w:rsidRPr="001E03E1" w:rsidRDefault="007D19BB" w:rsidP="001E03E1">
                <w:pPr>
                  <w:pStyle w:val="CoverTitle"/>
                  <w:rPr>
                    <w:szCs w:val="90"/>
                  </w:rPr>
                </w:pPr>
                <w:sdt>
                  <w:sdtPr>
                    <w:rPr>
                      <w:sz w:val="56"/>
                      <w:szCs w:val="5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257B9C" w:rsidRPr="00257B9C">
                      <w:rPr>
                        <w:sz w:val="56"/>
                        <w:szCs w:val="56"/>
                      </w:rPr>
                      <w:t>Early regulatory engagement for new nuclear projects</w:t>
                    </w:r>
                  </w:sdtContent>
                </w:sdt>
              </w:p>
            </w:sdtContent>
          </w:sdt>
        </w:tc>
      </w:tr>
    </w:tbl>
    <w:p w14:paraId="56A09D10" w14:textId="0C6FFFAE" w:rsidR="00D0226A" w:rsidRDefault="00257B9C">
      <w:pPr>
        <w:spacing w:after="0"/>
      </w:pPr>
      <w:r>
        <w:rPr>
          <w:noProof/>
        </w:rPr>
        <w:drawing>
          <wp:anchor distT="0" distB="0" distL="114300" distR="114300" simplePos="0" relativeHeight="251663360" behindDoc="1" locked="0" layoutInCell="1" allowOverlap="1" wp14:anchorId="7598A647" wp14:editId="4BEE64DA">
            <wp:simplePos x="0" y="0"/>
            <wp:positionH relativeFrom="margin">
              <wp:align>right</wp:align>
            </wp:positionH>
            <wp:positionV relativeFrom="paragraph">
              <wp:posOffset>-2926715</wp:posOffset>
            </wp:positionV>
            <wp:extent cx="1778000" cy="218101"/>
            <wp:effectExtent l="0" t="0" r="0" b="0"/>
            <wp:wrapNone/>
            <wp:docPr id="21" name="Picture 21" descr="Cyfoeth Naturiol Cymru. Natural Resources Wa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Cyfoeth Naturiol Cymru. Natural Resources Wales"/>
                    <pic:cNvPicPr/>
                  </pic:nvPicPr>
                  <pic:blipFill>
                    <a:blip r:embed="rId15" cstate="print">
                      <a:extLst>
                        <a:ext uri="{28A0092B-C50C-407E-A947-70E740481C1C}">
                          <a14:useLocalDpi xmlns:a14="http://schemas.microsoft.com/office/drawing/2010/main" val="0"/>
                        </a:ext>
                      </a:extLst>
                    </a:blip>
                    <a:stretch>
                      <a:fillRect/>
                    </a:stretch>
                  </pic:blipFill>
                  <pic:spPr>
                    <a:xfrm>
                      <a:off x="0" y="0"/>
                      <a:ext cx="1778000" cy="218101"/>
                    </a:xfrm>
                    <a:prstGeom prst="rect">
                      <a:avLst/>
                    </a:prstGeom>
                  </pic:spPr>
                </pic:pic>
              </a:graphicData>
            </a:graphic>
          </wp:anchor>
        </w:drawing>
      </w:r>
      <w:r w:rsidRPr="007F24E1">
        <w:rPr>
          <w:noProof/>
        </w:rPr>
        <w:drawing>
          <wp:anchor distT="0" distB="0" distL="114300" distR="114300" simplePos="0" relativeHeight="251662336" behindDoc="1" locked="0" layoutInCell="1" allowOverlap="1" wp14:anchorId="4D8637CF" wp14:editId="02366DF6">
            <wp:simplePos x="0" y="0"/>
            <wp:positionH relativeFrom="column">
              <wp:posOffset>2590800</wp:posOffset>
            </wp:positionH>
            <wp:positionV relativeFrom="paragraph">
              <wp:posOffset>-3002915</wp:posOffset>
            </wp:positionV>
            <wp:extent cx="1188000" cy="357672"/>
            <wp:effectExtent l="0" t="0" r="0" b="4445"/>
            <wp:wrapNone/>
            <wp:docPr id="12642273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4227305" name=""/>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188000" cy="357672"/>
                    </a:xfrm>
                    <a:prstGeom prst="rect">
                      <a:avLst/>
                    </a:prstGeom>
                  </pic:spPr>
                </pic:pic>
              </a:graphicData>
            </a:graphic>
          </wp:anchor>
        </w:drawing>
      </w:r>
    </w:p>
    <w:p w14:paraId="6AB6425B" w14:textId="0F64D44A"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9D2911">
          <w:headerReference w:type="default" r:id="rId18"/>
          <w:footerReference w:type="default" r:id="rId19"/>
          <w:pgSz w:w="11906" w:h="16838" w:code="9"/>
          <w:pgMar w:top="1440" w:right="1440" w:bottom="1440" w:left="1440" w:header="397" w:footer="397" w:gutter="0"/>
          <w:cols w:space="312"/>
          <w:titlePg/>
          <w:docGrid w:linePitch="360"/>
        </w:sectPr>
      </w:pPr>
    </w:p>
    <w:p w14:paraId="43A875A4" w14:textId="7F61F835" w:rsidR="008D49A5" w:rsidRPr="00223090" w:rsidRDefault="008D49A5" w:rsidP="000477BB">
      <w:pPr>
        <w:pStyle w:val="Heading1"/>
      </w:pPr>
      <w:bookmarkStart w:id="1" w:name="_Toc219278380"/>
      <w:bookmarkEnd w:id="0"/>
      <w:r w:rsidRPr="00223090">
        <w:lastRenderedPageBreak/>
        <w:t>Introduction</w:t>
      </w:r>
      <w:bookmarkEnd w:id="1"/>
    </w:p>
    <w:p w14:paraId="789C17D2" w14:textId="77777777" w:rsidR="000477BB" w:rsidRDefault="000477BB" w:rsidP="000477BB">
      <w:bookmarkStart w:id="2" w:name="_Toc219278286"/>
      <w:bookmarkStart w:id="3" w:name="_Toc219278385"/>
      <w:r w:rsidRPr="00053BB4">
        <w:t>The Office for Nuclear Regulation (ONR)</w:t>
      </w:r>
      <w:r w:rsidRPr="00FC725D">
        <w:t xml:space="preserve">, the </w:t>
      </w:r>
      <w:r w:rsidRPr="00053BB4">
        <w:t>Environment Agency</w:t>
      </w:r>
      <w:r w:rsidRPr="00FC725D">
        <w:t xml:space="preserve"> </w:t>
      </w:r>
      <w:r>
        <w:t xml:space="preserve">(EA) </w:t>
      </w:r>
      <w:r w:rsidRPr="00053BB4">
        <w:t xml:space="preserve">and Natural Resources Wales (NRW) </w:t>
      </w:r>
      <w:r w:rsidRPr="00FC725D">
        <w:t>(</w:t>
      </w:r>
      <w:r>
        <w:t>‘</w:t>
      </w:r>
      <w:r w:rsidRPr="00FC725D">
        <w:t xml:space="preserve">the regulators’) </w:t>
      </w:r>
      <w:r w:rsidRPr="00053BB4">
        <w:t>are working together to make sure that any new nuclear</w:t>
      </w:r>
      <w:r>
        <w:t xml:space="preserve"> installations</w:t>
      </w:r>
      <w:r w:rsidRPr="00053BB4">
        <w:t xml:space="preserve"> built in Great Britain (GB) meet </w:t>
      </w:r>
      <w:r>
        <w:t>the</w:t>
      </w:r>
      <w:r w:rsidRPr="00053BB4">
        <w:t xml:space="preserve"> standards for</w:t>
      </w:r>
      <w:r>
        <w:t xml:space="preserve"> safety, security, safeguards, environmental protection and waste management.</w:t>
      </w:r>
    </w:p>
    <w:p w14:paraId="2BFC81F8" w14:textId="77777777" w:rsidR="000477BB" w:rsidRDefault="000477BB" w:rsidP="000477BB">
      <w:r>
        <w:t>This guidance describes the early engagement process for organisations wishing to deploy new nuclear technology, which may take place prior to entering other regulatory processes such as generic design assessment (GDA), in the case of new reactor technology, or licensing and permitting.</w:t>
      </w:r>
    </w:p>
    <w:p w14:paraId="1112CCC8" w14:textId="77777777" w:rsidR="000477BB" w:rsidRPr="006E4316" w:rsidRDefault="000477BB" w:rsidP="000477BB">
      <w:pPr>
        <w:pStyle w:val="Heading2"/>
      </w:pPr>
      <w:bookmarkStart w:id="4" w:name="_Toc152915855"/>
      <w:bookmarkStart w:id="5" w:name="_Toc209441666"/>
      <w:r w:rsidRPr="006E4316">
        <w:t>Regulation of new nuclear</w:t>
      </w:r>
      <w:bookmarkEnd w:id="4"/>
      <w:r>
        <w:t xml:space="preserve"> installations</w:t>
      </w:r>
      <w:bookmarkEnd w:id="5"/>
    </w:p>
    <w:p w14:paraId="1946C54A" w14:textId="77777777" w:rsidR="000477BB" w:rsidRDefault="000477BB" w:rsidP="000477BB">
      <w:r>
        <w:t xml:space="preserve">ONR </w:t>
      </w:r>
      <w:r w:rsidRPr="00C520FC">
        <w:t>is the independent regulator of safety</w:t>
      </w:r>
      <w:r>
        <w:t xml:space="preserve">, </w:t>
      </w:r>
      <w:r w:rsidRPr="00C520FC">
        <w:t xml:space="preserve">security </w:t>
      </w:r>
      <w:r>
        <w:t xml:space="preserve">and safeguards </w:t>
      </w:r>
      <w:r w:rsidRPr="00C520FC">
        <w:t xml:space="preserve">at </w:t>
      </w:r>
      <w:r>
        <w:t xml:space="preserve">GB nuclear sites. It </w:t>
      </w:r>
      <w:r w:rsidRPr="00C520FC">
        <w:t>also regulates</w:t>
      </w:r>
      <w:r>
        <w:t xml:space="preserve"> radioactive materials transport and ensures that nuclear safeguards obligations for the UK are met.</w:t>
      </w:r>
    </w:p>
    <w:p w14:paraId="0D1311BA" w14:textId="77777777" w:rsidR="000477BB" w:rsidRDefault="000477BB" w:rsidP="000477BB">
      <w:r>
        <w:t xml:space="preserve">The EA’s </w:t>
      </w:r>
      <w:r w:rsidRPr="00053BB4">
        <w:t>and NRW’s regulatory responsibilities extend to England and Wales, respectively</w:t>
      </w:r>
      <w:r>
        <w:t xml:space="preserve">. The principal aim of the EA and NRW is to protect or enhance the environment, and to contribute towards achieving sustainable development. </w:t>
      </w:r>
    </w:p>
    <w:p w14:paraId="07036870" w14:textId="77777777" w:rsidR="000477BB" w:rsidRDefault="000477BB" w:rsidP="000477BB">
      <w:bookmarkStart w:id="6" w:name="_Toc152915856"/>
      <w:r>
        <w:t xml:space="preserve">The regulators are required to issue licences and permits for new nuclear installations in accordance with statutory provisions. </w:t>
      </w:r>
    </w:p>
    <w:p w14:paraId="72EDADB2" w14:textId="77777777" w:rsidR="000477BB" w:rsidRDefault="000477BB" w:rsidP="000477BB">
      <w:r w:rsidRPr="00D0343B">
        <w:t xml:space="preserve">In addition to the oversight provided by </w:t>
      </w:r>
      <w:r>
        <w:t>the regulators</w:t>
      </w:r>
      <w:r w:rsidRPr="00D0343B">
        <w:t xml:space="preserve">, those seeking to deploy new nuclear technology in </w:t>
      </w:r>
      <w:r>
        <w:t>GB</w:t>
      </w:r>
      <w:r w:rsidRPr="00D0343B">
        <w:t xml:space="preserve"> must </w:t>
      </w:r>
      <w:r>
        <w:t>seek</w:t>
      </w:r>
      <w:r w:rsidRPr="00D0343B">
        <w:t xml:space="preserve"> permissions and approvals</w:t>
      </w:r>
      <w:r>
        <w:t xml:space="preserve"> from other authorities</w:t>
      </w:r>
      <w:r w:rsidRPr="00D0343B">
        <w:t>.</w:t>
      </w:r>
      <w:r>
        <w:t xml:space="preserve"> </w:t>
      </w:r>
      <w:r w:rsidRPr="005F53E5">
        <w:t>These interactions fall outside the scope of this early engagement framework</w:t>
      </w:r>
      <w:r>
        <w:t xml:space="preserve"> but are included for awareness. </w:t>
      </w:r>
    </w:p>
    <w:p w14:paraId="207335A4" w14:textId="77777777" w:rsidR="000477BB" w:rsidRDefault="000477BB" w:rsidP="000477BB">
      <w:r>
        <w:t>These may include,</w:t>
      </w:r>
      <w:r w:rsidRPr="00D0343B">
        <w:t xml:space="preserve"> planning permissions overseen by Local Authorities under the Town and Country Planning Act, or by the Planning Inspectorate </w:t>
      </w:r>
      <w:r>
        <w:t xml:space="preserve">(PINS) </w:t>
      </w:r>
      <w:r w:rsidRPr="00D0343B">
        <w:t xml:space="preserve">for projects designated as Nationally Significant Infrastructure Projects (NSIPs). </w:t>
      </w:r>
    </w:p>
    <w:p w14:paraId="17C14455" w14:textId="77777777" w:rsidR="000477BB" w:rsidRDefault="000477BB" w:rsidP="000477BB">
      <w:r w:rsidRPr="005F53E5">
        <w:t>Certain additional, but separate requirements arise from government policy expressed in relevant legislation:</w:t>
      </w:r>
    </w:p>
    <w:p w14:paraId="6C6734B0" w14:textId="77777777" w:rsidR="000477BB" w:rsidRDefault="000477BB" w:rsidP="000477BB">
      <w:pPr>
        <w:pStyle w:val="Bulletlist1"/>
      </w:pPr>
      <w:r>
        <w:t xml:space="preserve">The </w:t>
      </w:r>
      <w:r w:rsidRPr="00D0343B">
        <w:t>Department for Environment, Food &amp; Rural Affairs (DEFRA)</w:t>
      </w:r>
      <w:r>
        <w:t xml:space="preserve"> </w:t>
      </w:r>
      <w:r w:rsidRPr="00D0343B">
        <w:t xml:space="preserve">administers </w:t>
      </w:r>
      <w:r>
        <w:t xml:space="preserve">the </w:t>
      </w:r>
      <w:r w:rsidRPr="00904E96">
        <w:t>Justification of Practices Involving Ionising Radiation Regulations 2004.</w:t>
      </w:r>
      <w:r w:rsidRPr="00D0343B">
        <w:t xml:space="preserve"> </w:t>
      </w:r>
      <w:r w:rsidRPr="00F12DAF">
        <w:tab/>
      </w:r>
    </w:p>
    <w:p w14:paraId="4E5D2C89" w14:textId="3A525875" w:rsidR="000477BB" w:rsidRPr="00F12DAF" w:rsidRDefault="000477BB" w:rsidP="000477BB">
      <w:pPr>
        <w:pStyle w:val="Bulletlist1"/>
      </w:pPr>
      <w:r>
        <w:t>A</w:t>
      </w:r>
      <w:r w:rsidRPr="00F12DAF">
        <w:t xml:space="preserve"> due diligence check </w:t>
      </w:r>
      <w:r>
        <w:t xml:space="preserve">is required </w:t>
      </w:r>
      <w:r w:rsidRPr="00F12DAF">
        <w:t xml:space="preserve">by </w:t>
      </w:r>
      <w:r w:rsidR="00DD2C7B">
        <w:t>The Department for Energy Security and Net Zero (</w:t>
      </w:r>
      <w:r w:rsidRPr="00F12DAF">
        <w:t>DESNZ</w:t>
      </w:r>
      <w:r w:rsidR="00DD2C7B">
        <w:t>)</w:t>
      </w:r>
      <w:r w:rsidRPr="00F12DAF">
        <w:t xml:space="preserve"> and featur</w:t>
      </w:r>
      <w:r>
        <w:t>es</w:t>
      </w:r>
      <w:r w:rsidRPr="00F12DAF">
        <w:t xml:space="preserve"> </w:t>
      </w:r>
      <w:r w:rsidRPr="00DD2C7B">
        <w:rPr>
          <w:szCs w:val="24"/>
        </w:rPr>
        <w:t xml:space="preserve">as a pre-requisite in </w:t>
      </w:r>
      <w:r w:rsidR="00DD2C7B" w:rsidRPr="00DD2C7B">
        <w:rPr>
          <w:szCs w:val="24"/>
        </w:rPr>
        <w:fldChar w:fldCharType="begin"/>
      </w:r>
      <w:r w:rsidR="00DD2C7B" w:rsidRPr="00DD2C7B">
        <w:rPr>
          <w:szCs w:val="24"/>
        </w:rPr>
        <w:instrText xml:space="preserve"> REF _Ref222903536 \h </w:instrText>
      </w:r>
      <w:r w:rsidR="00DD2C7B">
        <w:rPr>
          <w:szCs w:val="24"/>
        </w:rPr>
        <w:instrText xml:space="preserve"> \* MERGEFORMAT </w:instrText>
      </w:r>
      <w:r w:rsidR="00DD2C7B" w:rsidRPr="00DD2C7B">
        <w:rPr>
          <w:szCs w:val="24"/>
        </w:rPr>
      </w:r>
      <w:r w:rsidR="00DD2C7B" w:rsidRPr="00DD2C7B">
        <w:rPr>
          <w:szCs w:val="24"/>
        </w:rPr>
        <w:fldChar w:fldCharType="separate"/>
      </w:r>
      <w:r w:rsidR="00DD2C7B" w:rsidRPr="00DD2C7B">
        <w:rPr>
          <w:b/>
          <w:bCs/>
          <w:szCs w:val="24"/>
        </w:rPr>
        <w:t>Table 1</w:t>
      </w:r>
      <w:r w:rsidR="00DD2C7B" w:rsidRPr="00DD2C7B">
        <w:rPr>
          <w:szCs w:val="24"/>
        </w:rPr>
        <w:fldChar w:fldCharType="end"/>
      </w:r>
      <w:r w:rsidR="00DD2C7B" w:rsidRPr="00DD2C7B">
        <w:rPr>
          <w:szCs w:val="24"/>
        </w:rPr>
        <w:t xml:space="preserve"> </w:t>
      </w:r>
      <w:r w:rsidRPr="00DD2C7B">
        <w:rPr>
          <w:szCs w:val="24"/>
        </w:rPr>
        <w:t>for the</w:t>
      </w:r>
      <w:r w:rsidRPr="00F12DAF">
        <w:t xml:space="preserve"> ‘one day’ workshop; and </w:t>
      </w:r>
    </w:p>
    <w:p w14:paraId="5CA08B85" w14:textId="77777777" w:rsidR="00AD0078" w:rsidRDefault="00AD0078" w:rsidP="000477BB">
      <w:pPr>
        <w:pStyle w:val="Bulletlist1"/>
        <w:sectPr w:rsidR="00AD0078" w:rsidSect="000477BB">
          <w:headerReference w:type="default" r:id="rId20"/>
          <w:footerReference w:type="default" r:id="rId21"/>
          <w:pgSz w:w="11906" w:h="16838" w:code="9"/>
          <w:pgMar w:top="1440" w:right="1440" w:bottom="1440" w:left="1440" w:header="397" w:footer="397" w:gutter="0"/>
          <w:cols w:space="312"/>
          <w:docGrid w:linePitch="360"/>
        </w:sectPr>
      </w:pPr>
    </w:p>
    <w:p w14:paraId="6782737C" w14:textId="04185D58" w:rsidR="000477BB" w:rsidRPr="008C6594" w:rsidRDefault="000477BB" w:rsidP="000477BB">
      <w:pPr>
        <w:pStyle w:val="Bulletlist1"/>
      </w:pPr>
      <w:r>
        <w:lastRenderedPageBreak/>
        <w:t>The</w:t>
      </w:r>
      <w:r w:rsidRPr="008C6594">
        <w:t xml:space="preserve"> Nuclear Installations Act 1965 (NIA65) </w:t>
      </w:r>
      <w:r>
        <w:t>p</w:t>
      </w:r>
      <w:r w:rsidRPr="008C6594">
        <w:t xml:space="preserve">rohibits certain operations except under a permit in writing granted by the Secretary of State (SofS) for DESNZ or a government department. This is in addition to the requirement for a </w:t>
      </w:r>
      <w:r>
        <w:t>Nuclear Site Licence (</w:t>
      </w:r>
      <w:r w:rsidRPr="008C6594">
        <w:t>NSL</w:t>
      </w:r>
      <w:r>
        <w:t>)</w:t>
      </w:r>
      <w:r w:rsidRPr="008C6594">
        <w:t xml:space="preserve"> and environmental permits. This process can be started in parallel with the start of early engagement once due diligence is complete. </w:t>
      </w:r>
      <w:r w:rsidR="00DD2C7B">
        <w:br/>
      </w:r>
      <w:r w:rsidRPr="008C6594">
        <w:t>These operations include:</w:t>
      </w:r>
    </w:p>
    <w:p w14:paraId="12955595" w14:textId="77777777" w:rsidR="000477BB" w:rsidRPr="008C6594" w:rsidRDefault="000477BB" w:rsidP="000477BB">
      <w:pPr>
        <w:pStyle w:val="Bulletlist2"/>
      </w:pPr>
      <w:r w:rsidRPr="008C6594">
        <w:t>treatment of irradiated matter which involves the extraction of plutonium or uranium; or</w:t>
      </w:r>
    </w:p>
    <w:p w14:paraId="06010070" w14:textId="77777777" w:rsidR="000477BB" w:rsidRDefault="000477BB" w:rsidP="000477BB">
      <w:pPr>
        <w:pStyle w:val="Bulletlist2"/>
      </w:pPr>
      <w:r w:rsidRPr="008C6594">
        <w:t>treatment of uranium such as to increase the proportion of the isotope 235</w:t>
      </w:r>
      <w:r w:rsidRPr="00904E96">
        <w:rPr>
          <w:highlight w:val="yellow"/>
        </w:rPr>
        <w:t xml:space="preserve">  </w:t>
      </w:r>
    </w:p>
    <w:p w14:paraId="6F7A6ADA" w14:textId="77777777" w:rsidR="000477BB" w:rsidRPr="006E4316" w:rsidRDefault="000477BB" w:rsidP="000477BB">
      <w:pPr>
        <w:pStyle w:val="Heading2"/>
      </w:pPr>
      <w:bookmarkStart w:id="7" w:name="_Toc209441667"/>
      <w:r w:rsidRPr="006E4316">
        <w:t>Purpose of this guidance</w:t>
      </w:r>
      <w:bookmarkEnd w:id="6"/>
      <w:bookmarkEnd w:id="7"/>
    </w:p>
    <w:p w14:paraId="3E777F2F" w14:textId="3AF3BEEB" w:rsidR="000477BB" w:rsidRDefault="000477BB" w:rsidP="000477BB">
      <w:r w:rsidRPr="00053BB4">
        <w:t xml:space="preserve">This guidance </w:t>
      </w:r>
      <w:r>
        <w:t xml:space="preserve">describes a multi-tiered </w:t>
      </w:r>
      <w:r w:rsidRPr="00C44BEE">
        <w:t>process to give advice and guidance</w:t>
      </w:r>
      <w:r>
        <w:t>,</w:t>
      </w:r>
      <w:r w:rsidRPr="00C44BEE">
        <w:t xml:space="preserve"> both on the technical design and the </w:t>
      </w:r>
      <w:r>
        <w:t xml:space="preserve">potential pathways through optional and mandatory regulatory processes. It is available to any party requesting early engagement on a proposed deployment in GB, including technology </w:t>
      </w:r>
      <w:r w:rsidRPr="004B2E3F">
        <w:t>vendor</w:t>
      </w:r>
      <w:r>
        <w:t>s</w:t>
      </w:r>
      <w:r w:rsidRPr="004B2E3F">
        <w:t>, developer</w:t>
      </w:r>
      <w:r>
        <w:t>s</w:t>
      </w:r>
      <w:r w:rsidRPr="004B2E3F">
        <w:t xml:space="preserve"> or aspirant licen</w:t>
      </w:r>
      <w:r>
        <w:t>c</w:t>
      </w:r>
      <w:r w:rsidRPr="004B2E3F">
        <w:t>e</w:t>
      </w:r>
      <w:r>
        <w:t xml:space="preserve"> </w:t>
      </w:r>
      <w:r w:rsidRPr="004B2E3F">
        <w:t>/</w:t>
      </w:r>
      <w:r>
        <w:t xml:space="preserve"> </w:t>
      </w:r>
      <w:r w:rsidRPr="004B2E3F">
        <w:t>permit holder</w:t>
      </w:r>
      <w:r>
        <w:t>s</w:t>
      </w:r>
      <w:r w:rsidRPr="004B2E3F">
        <w:t xml:space="preserve"> (or consorti</w:t>
      </w:r>
      <w:r>
        <w:t>a</w:t>
      </w:r>
      <w:r w:rsidRPr="004B2E3F">
        <w:t xml:space="preserve"> of these</w:t>
      </w:r>
      <w:r>
        <w:t>)</w:t>
      </w:r>
      <w:r w:rsidRPr="00053BB4">
        <w:t>.</w:t>
      </w:r>
    </w:p>
    <w:p w14:paraId="0956F975" w14:textId="77777777" w:rsidR="000477BB" w:rsidRPr="00053BB4" w:rsidRDefault="000477BB" w:rsidP="000477BB">
      <w:r w:rsidRPr="00053BB4">
        <w:t>This guidance explains:</w:t>
      </w:r>
    </w:p>
    <w:p w14:paraId="68ACA6A3" w14:textId="77777777" w:rsidR="000477BB" w:rsidRPr="00053BB4" w:rsidRDefault="000477BB" w:rsidP="000477BB">
      <w:pPr>
        <w:pStyle w:val="Bulletlist1"/>
      </w:pPr>
      <w:r w:rsidRPr="00053BB4">
        <w:t>how the early engagement process</w:t>
      </w:r>
      <w:r>
        <w:t xml:space="preserve"> is intended to</w:t>
      </w:r>
      <w:r w:rsidRPr="00053BB4">
        <w:t xml:space="preserve"> work;</w:t>
      </w:r>
    </w:p>
    <w:p w14:paraId="4281B0B4" w14:textId="77777777" w:rsidR="000477BB" w:rsidRDefault="000477BB" w:rsidP="000477BB">
      <w:pPr>
        <w:pStyle w:val="Bulletlist1"/>
      </w:pPr>
      <w:r>
        <w:t>our expectations for entering</w:t>
      </w:r>
      <w:r w:rsidRPr="00053BB4">
        <w:t xml:space="preserve"> early engagement; </w:t>
      </w:r>
    </w:p>
    <w:p w14:paraId="0464BC0A" w14:textId="77777777" w:rsidR="000477BB" w:rsidRDefault="000477BB" w:rsidP="000477BB">
      <w:pPr>
        <w:pStyle w:val="Bulletlist1"/>
      </w:pPr>
      <w:r>
        <w:t xml:space="preserve">the subjects on which we are able to provide advice and guidance; </w:t>
      </w:r>
      <w:r w:rsidRPr="00053BB4">
        <w:t>and</w:t>
      </w:r>
    </w:p>
    <w:p w14:paraId="278E8C86" w14:textId="77777777" w:rsidR="000477BB" w:rsidRDefault="000477BB" w:rsidP="000477BB">
      <w:pPr>
        <w:pStyle w:val="Bulletlist1"/>
      </w:pPr>
      <w:r w:rsidRPr="00053BB4">
        <w:t xml:space="preserve">the </w:t>
      </w:r>
      <w:r>
        <w:t xml:space="preserve">benefits and </w:t>
      </w:r>
      <w:r w:rsidRPr="00053BB4">
        <w:t>possible outcomes from early engagement.</w:t>
      </w:r>
      <w:bookmarkStart w:id="8" w:name="_Toc152915857"/>
    </w:p>
    <w:p w14:paraId="22B1AFB2" w14:textId="77777777" w:rsidR="000477BB" w:rsidRDefault="000477BB" w:rsidP="000477BB">
      <w:pPr>
        <w:pStyle w:val="Heading1"/>
        <w:sectPr w:rsidR="000477BB" w:rsidSect="000477BB">
          <w:pgSz w:w="11906" w:h="16838" w:code="9"/>
          <w:pgMar w:top="1440" w:right="1440" w:bottom="1440" w:left="1440" w:header="397" w:footer="397" w:gutter="0"/>
          <w:cols w:space="312"/>
          <w:docGrid w:linePitch="360"/>
        </w:sectPr>
      </w:pPr>
    </w:p>
    <w:p w14:paraId="15AE104A" w14:textId="77777777" w:rsidR="000477BB" w:rsidRPr="006E4316" w:rsidRDefault="000477BB" w:rsidP="000477BB">
      <w:pPr>
        <w:pStyle w:val="Heading1"/>
      </w:pPr>
      <w:bookmarkStart w:id="9" w:name="_Toc209441668"/>
      <w:r w:rsidRPr="006E4316">
        <w:lastRenderedPageBreak/>
        <w:t>Early engagement process</w:t>
      </w:r>
      <w:bookmarkEnd w:id="8"/>
      <w:bookmarkEnd w:id="9"/>
    </w:p>
    <w:p w14:paraId="51B3AB71" w14:textId="77777777" w:rsidR="000477BB" w:rsidRPr="005D7FB1" w:rsidRDefault="000477BB" w:rsidP="000477BB">
      <w:pPr>
        <w:pStyle w:val="ListParagraph"/>
        <w:keepNext/>
        <w:numPr>
          <w:ilvl w:val="0"/>
          <w:numId w:val="28"/>
        </w:numPr>
        <w:suppressAutoHyphens/>
        <w:autoSpaceDE w:val="0"/>
        <w:autoSpaceDN w:val="0"/>
        <w:adjustRightInd w:val="0"/>
        <w:spacing w:before="0"/>
        <w:contextualSpacing w:val="0"/>
        <w:textAlignment w:val="center"/>
        <w:outlineLvl w:val="1"/>
        <w:rPr>
          <w:vanish/>
          <w:color w:val="5D7F36"/>
          <w:sz w:val="36"/>
        </w:rPr>
      </w:pPr>
      <w:bookmarkStart w:id="10" w:name="_Toc153457233"/>
      <w:bookmarkStart w:id="11" w:name="_Toc153457279"/>
      <w:bookmarkStart w:id="12" w:name="_Toc153457519"/>
      <w:bookmarkStart w:id="13" w:name="_Toc153457553"/>
      <w:bookmarkStart w:id="14" w:name="_Toc153457764"/>
      <w:bookmarkStart w:id="15" w:name="_Toc153457862"/>
      <w:bookmarkStart w:id="16" w:name="_Toc153458504"/>
      <w:bookmarkStart w:id="17" w:name="_Toc157610348"/>
      <w:bookmarkStart w:id="18" w:name="_Toc158127922"/>
      <w:bookmarkStart w:id="19" w:name="_Toc160702827"/>
      <w:bookmarkStart w:id="20" w:name="_Toc160705314"/>
      <w:bookmarkStart w:id="21" w:name="_Toc161601380"/>
      <w:bookmarkStart w:id="22" w:name="_Toc195711721"/>
      <w:bookmarkStart w:id="23" w:name="_Toc195712282"/>
      <w:bookmarkStart w:id="24" w:name="_Toc207369396"/>
      <w:bookmarkStart w:id="25" w:name="_Toc207369476"/>
      <w:bookmarkStart w:id="26" w:name="_Toc207966215"/>
      <w:bookmarkStart w:id="27" w:name="_Toc207966510"/>
      <w:bookmarkStart w:id="28" w:name="_Toc207966563"/>
      <w:bookmarkStart w:id="29" w:name="_Toc207971290"/>
      <w:bookmarkStart w:id="30" w:name="_Toc207971497"/>
      <w:bookmarkStart w:id="31" w:name="_Toc209441669"/>
      <w:bookmarkStart w:id="32" w:name="_Toc152915858"/>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p>
    <w:p w14:paraId="74C4EF9B" w14:textId="77777777" w:rsidR="000477BB" w:rsidRPr="005D7FB1" w:rsidRDefault="000477BB" w:rsidP="000477BB">
      <w:pPr>
        <w:pStyle w:val="ListParagraph"/>
        <w:keepNext/>
        <w:numPr>
          <w:ilvl w:val="0"/>
          <w:numId w:val="28"/>
        </w:numPr>
        <w:suppressAutoHyphens/>
        <w:autoSpaceDE w:val="0"/>
        <w:autoSpaceDN w:val="0"/>
        <w:adjustRightInd w:val="0"/>
        <w:spacing w:before="0"/>
        <w:contextualSpacing w:val="0"/>
        <w:textAlignment w:val="center"/>
        <w:outlineLvl w:val="1"/>
        <w:rPr>
          <w:vanish/>
          <w:color w:val="5D7F36"/>
          <w:sz w:val="36"/>
        </w:rPr>
      </w:pPr>
      <w:bookmarkStart w:id="33" w:name="_Toc157610349"/>
      <w:bookmarkStart w:id="34" w:name="_Toc158127923"/>
      <w:bookmarkStart w:id="35" w:name="_Toc160702828"/>
      <w:bookmarkStart w:id="36" w:name="_Toc160705315"/>
      <w:bookmarkStart w:id="37" w:name="_Toc161601381"/>
      <w:bookmarkStart w:id="38" w:name="_Toc195711722"/>
      <w:bookmarkStart w:id="39" w:name="_Toc195712283"/>
      <w:bookmarkStart w:id="40" w:name="_Toc207369397"/>
      <w:bookmarkStart w:id="41" w:name="_Toc207369477"/>
      <w:bookmarkStart w:id="42" w:name="_Toc207966216"/>
      <w:bookmarkStart w:id="43" w:name="_Toc207966511"/>
      <w:bookmarkStart w:id="44" w:name="_Toc207966564"/>
      <w:bookmarkStart w:id="45" w:name="_Toc207971291"/>
      <w:bookmarkStart w:id="46" w:name="_Toc207971498"/>
      <w:bookmarkStart w:id="47" w:name="_Toc209441670"/>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p>
    <w:p w14:paraId="4228FA2E" w14:textId="77777777" w:rsidR="000477BB" w:rsidRDefault="000477BB" w:rsidP="000477BB">
      <w:pPr>
        <w:pStyle w:val="Heading2"/>
      </w:pPr>
      <w:bookmarkStart w:id="48" w:name="_Toc209441671"/>
      <w:r>
        <w:t>Overview</w:t>
      </w:r>
      <w:bookmarkEnd w:id="48"/>
      <w:r>
        <w:t xml:space="preserve"> </w:t>
      </w:r>
      <w:bookmarkEnd w:id="32"/>
    </w:p>
    <w:p w14:paraId="39128DB4" w14:textId="77777777" w:rsidR="000477BB" w:rsidRPr="00053BB4" w:rsidRDefault="000477BB" w:rsidP="00994D96">
      <w:r w:rsidRPr="00342DA3">
        <w:t xml:space="preserve">The approaches </w:t>
      </w:r>
      <w:r>
        <w:t>described in this document are not mandatory, prescriptive, or fixed in scope. Our</w:t>
      </w:r>
      <w:r w:rsidRPr="00053BB4">
        <w:t xml:space="preserve"> joint objectives for early engagement</w:t>
      </w:r>
      <w:r>
        <w:t xml:space="preserve"> are to</w:t>
      </w:r>
      <w:r w:rsidRPr="00053BB4">
        <w:t>:</w:t>
      </w:r>
    </w:p>
    <w:p w14:paraId="17D307D0" w14:textId="77777777" w:rsidR="000477BB" w:rsidRDefault="000477BB" w:rsidP="00994D96">
      <w:pPr>
        <w:pStyle w:val="Bulletlist1"/>
      </w:pPr>
      <w:r>
        <w:t>f</w:t>
      </w:r>
      <w:r w:rsidRPr="00754614">
        <w:t>acilitate</w:t>
      </w:r>
      <w:r>
        <w:t xml:space="preserve"> an</w:t>
      </w:r>
      <w:r w:rsidRPr="00754614">
        <w:t xml:space="preserve"> </w:t>
      </w:r>
      <w:r>
        <w:t xml:space="preserve">applicant’s </w:t>
      </w:r>
      <w:r w:rsidRPr="00754614">
        <w:t>access to regulators as early as possible,</w:t>
      </w:r>
      <w:r>
        <w:t xml:space="preserve"> so that they can benefit from early</w:t>
      </w:r>
      <w:r w:rsidRPr="00754614">
        <w:t xml:space="preserve"> advice and guidance</w:t>
      </w:r>
      <w:r>
        <w:t xml:space="preserve"> before entering into other regulatory processes</w:t>
      </w:r>
      <w:r w:rsidRPr="00754614">
        <w:t xml:space="preserve">; </w:t>
      </w:r>
    </w:p>
    <w:p w14:paraId="15DF6CBD" w14:textId="77777777" w:rsidR="000477BB" w:rsidRPr="00754614" w:rsidRDefault="000477BB" w:rsidP="00994D96">
      <w:pPr>
        <w:pStyle w:val="Bulletlist1"/>
      </w:pPr>
      <w:r>
        <w:t>provide a quick, efficient, cost effective way of soliciting high level regulatory views on aspects of an applicant’s proposals;</w:t>
      </w:r>
    </w:p>
    <w:p w14:paraId="375B4EA6" w14:textId="77777777" w:rsidR="000477BB" w:rsidRDefault="000477BB" w:rsidP="00994D96">
      <w:pPr>
        <w:pStyle w:val="Bulletlist1"/>
      </w:pPr>
      <w:r>
        <w:t>build</w:t>
      </w:r>
      <w:r w:rsidRPr="00754614">
        <w:t xml:space="preserve"> </w:t>
      </w:r>
      <w:r>
        <w:t xml:space="preserve">regulators’ </w:t>
      </w:r>
      <w:r w:rsidRPr="00754614">
        <w:t xml:space="preserve">confidence in the potential </w:t>
      </w:r>
      <w:r>
        <w:t>of the proposed</w:t>
      </w:r>
      <w:r w:rsidRPr="00754614">
        <w:t xml:space="preserve"> project</w:t>
      </w:r>
      <w:r>
        <w:t xml:space="preserve"> </w:t>
      </w:r>
      <w:r w:rsidRPr="00754614">
        <w:t>to meet</w:t>
      </w:r>
      <w:r>
        <w:t xml:space="preserve"> </w:t>
      </w:r>
      <w:r w:rsidRPr="00754614">
        <w:t>regulatory expectations</w:t>
      </w:r>
      <w:r>
        <w:t>;</w:t>
      </w:r>
      <w:r w:rsidRPr="00754614">
        <w:t xml:space="preserve"> </w:t>
      </w:r>
      <w:r>
        <w:t xml:space="preserve">and </w:t>
      </w:r>
    </w:p>
    <w:p w14:paraId="44E514CA" w14:textId="77777777" w:rsidR="000477BB" w:rsidRDefault="000477BB" w:rsidP="00994D96">
      <w:pPr>
        <w:pStyle w:val="Bulletlist1"/>
      </w:pPr>
      <w:r>
        <w:t>enable</w:t>
      </w:r>
      <w:r w:rsidRPr="00754614">
        <w:t xml:space="preserve"> informed decisions on </w:t>
      </w:r>
      <w:r>
        <w:t>regulators’ resource</w:t>
      </w:r>
      <w:r w:rsidRPr="00754614">
        <w:t xml:space="preserve"> deployment.</w:t>
      </w:r>
    </w:p>
    <w:p w14:paraId="235B6519" w14:textId="77777777" w:rsidR="000477BB" w:rsidRDefault="000477BB" w:rsidP="00994D96">
      <w:r>
        <w:t>There are three tiers to early engagement:</w:t>
      </w:r>
    </w:p>
    <w:p w14:paraId="04423026" w14:textId="77777777" w:rsidR="000477BB" w:rsidRDefault="000477BB" w:rsidP="00994D96">
      <w:pPr>
        <w:pStyle w:val="Bulletlist1"/>
      </w:pPr>
      <w:r>
        <w:t>one-day engagement - an introductory engagement which is a pre-requisite for any subsequent engagement;</w:t>
      </w:r>
    </w:p>
    <w:p w14:paraId="7A3DE0E4" w14:textId="77777777" w:rsidR="000477BB" w:rsidRDefault="000477BB" w:rsidP="00994D96">
      <w:pPr>
        <w:pStyle w:val="Bulletlist1"/>
      </w:pPr>
      <w:r>
        <w:t>process and technical engagements; and</w:t>
      </w:r>
    </w:p>
    <w:p w14:paraId="32E988C9" w14:textId="77777777" w:rsidR="000477BB" w:rsidRDefault="000477BB" w:rsidP="00994D96">
      <w:pPr>
        <w:pStyle w:val="Bulletlist1"/>
      </w:pPr>
      <w:r>
        <w:t>preliminary design review.</w:t>
      </w:r>
    </w:p>
    <w:p w14:paraId="3192154F" w14:textId="62C7EBE0" w:rsidR="000477BB" w:rsidRDefault="000477BB" w:rsidP="00994D96">
      <w:r>
        <w:t>The format, objectives and outputs of each tier are set o</w:t>
      </w:r>
      <w:r w:rsidRPr="00E62222">
        <w:rPr>
          <w:szCs w:val="24"/>
        </w:rPr>
        <w:t xml:space="preserve">ut in </w:t>
      </w:r>
      <w:r w:rsidR="00E62222" w:rsidRPr="00E62222">
        <w:rPr>
          <w:szCs w:val="24"/>
        </w:rPr>
        <w:fldChar w:fldCharType="begin"/>
      </w:r>
      <w:r w:rsidR="00E62222" w:rsidRPr="00E62222">
        <w:rPr>
          <w:szCs w:val="24"/>
        </w:rPr>
        <w:instrText xml:space="preserve"> REF _Ref222903536 \h  \* MERGEFORMAT </w:instrText>
      </w:r>
      <w:r w:rsidR="00E62222" w:rsidRPr="00E62222">
        <w:rPr>
          <w:szCs w:val="24"/>
        </w:rPr>
      </w:r>
      <w:r w:rsidR="00E62222" w:rsidRPr="00E62222">
        <w:rPr>
          <w:szCs w:val="24"/>
        </w:rPr>
        <w:fldChar w:fldCharType="separate"/>
      </w:r>
      <w:r w:rsidR="00E62222" w:rsidRPr="00E62222">
        <w:rPr>
          <w:b/>
          <w:bCs/>
          <w:szCs w:val="24"/>
        </w:rPr>
        <w:t>Table 1</w:t>
      </w:r>
      <w:r w:rsidR="00E62222" w:rsidRPr="00E62222">
        <w:rPr>
          <w:szCs w:val="24"/>
        </w:rPr>
        <w:fldChar w:fldCharType="end"/>
      </w:r>
      <w:r w:rsidR="00E62222" w:rsidRPr="00E62222">
        <w:rPr>
          <w:szCs w:val="24"/>
        </w:rPr>
        <w:t>.</w:t>
      </w:r>
    </w:p>
    <w:p w14:paraId="4C483690" w14:textId="0856B3D5" w:rsidR="000477BB" w:rsidRDefault="000477BB" w:rsidP="00994D96">
      <w:r>
        <w:t xml:space="preserve">Each tier is further described in </w:t>
      </w:r>
      <w:hyperlink w:anchor="_Early_engagement_tiers" w:history="1">
        <w:r w:rsidR="00215E68" w:rsidRPr="00215E68">
          <w:rPr>
            <w:rStyle w:val="Hyperlink"/>
          </w:rPr>
          <w:t>Section 3</w:t>
        </w:r>
      </w:hyperlink>
      <w:r>
        <w:t xml:space="preserve"> and </w:t>
      </w:r>
      <w:hyperlink w:anchor="_Appendix_A_–" w:history="1">
        <w:r w:rsidR="00A55560" w:rsidRPr="00215E68">
          <w:rPr>
            <w:rStyle w:val="Hyperlink"/>
          </w:rPr>
          <w:t>Appendix</w:t>
        </w:r>
        <w:r w:rsidRPr="00215E68">
          <w:rPr>
            <w:rStyle w:val="Hyperlink"/>
          </w:rPr>
          <w:t xml:space="preserve"> A</w:t>
        </w:r>
      </w:hyperlink>
      <w:r>
        <w:t xml:space="preserve"> includes other relevant guidance.</w:t>
      </w:r>
    </w:p>
    <w:p w14:paraId="09621B5E" w14:textId="77777777" w:rsidR="000477BB" w:rsidRDefault="000477BB" w:rsidP="000477BB">
      <w:pPr>
        <w:pStyle w:val="Heading2"/>
      </w:pPr>
      <w:bookmarkStart w:id="49" w:name="_Toc209441672"/>
      <w:bookmarkStart w:id="50" w:name="_Toc152915859"/>
      <w:r>
        <w:t>Entry into early engagement</w:t>
      </w:r>
      <w:bookmarkEnd w:id="49"/>
    </w:p>
    <w:p w14:paraId="5CB7DA4C" w14:textId="276C3BE8" w:rsidR="000477BB" w:rsidRDefault="000477BB" w:rsidP="00994D96">
      <w:r>
        <w:t xml:space="preserve">Requests for early regulatory engagement will be subject to prioritisation, and the scheduling of such engagements will be contingent upon the availability of regulatory resources. </w:t>
      </w:r>
    </w:p>
    <w:p w14:paraId="143E8987" w14:textId="38AF3F3D" w:rsidR="000477BB" w:rsidRDefault="000477BB" w:rsidP="00994D96">
      <w:r>
        <w:t xml:space="preserve">Requests for early regulatory engagement should be made to </w:t>
      </w:r>
      <w:hyperlink r:id="rId22" w:history="1">
        <w:r w:rsidRPr="00393934">
          <w:rPr>
            <w:rStyle w:val="Hyperlink"/>
          </w:rPr>
          <w:t>Contact@onr.gov.uk</w:t>
        </w:r>
      </w:hyperlink>
      <w:r>
        <w:t>. We will ask the DESNZ to undertake due diligence checks on our behalf to enable us to determine eligibility to proceed.</w:t>
      </w:r>
    </w:p>
    <w:p w14:paraId="3619D610" w14:textId="77777777" w:rsidR="005E6DCC" w:rsidRDefault="005E6DCC" w:rsidP="00A55560">
      <w:pPr>
        <w:sectPr w:rsidR="005E6DCC" w:rsidSect="00635F62">
          <w:pgSz w:w="11906" w:h="16838" w:code="9"/>
          <w:pgMar w:top="1440" w:right="1440" w:bottom="1440" w:left="1440" w:header="397" w:footer="397" w:gutter="0"/>
          <w:cols w:space="312"/>
          <w:docGrid w:linePitch="360"/>
        </w:sectPr>
      </w:pPr>
    </w:p>
    <w:p w14:paraId="38A954FF" w14:textId="6FD09BBF" w:rsidR="000477BB" w:rsidRDefault="000477BB" w:rsidP="00A55560">
      <w:r>
        <w:lastRenderedPageBreak/>
        <w:t>Entry into early engagement is also dependent on the applicant entering into agreements allowing the regulators to recover our costs. The information provided during the one-day engagement will inform our decision on whether the organisation is ready to progress to the subsequent tiers of early engagement, and on what timescales. This is to ensure our regulatory resource is targeted on projects that are most likely to progress and are in line with government policy. The type of factors we may consider are:</w:t>
      </w:r>
    </w:p>
    <w:p w14:paraId="532E89E9" w14:textId="77777777" w:rsidR="000477BB" w:rsidRPr="008B325A" w:rsidRDefault="000477BB" w:rsidP="00994D96">
      <w:pPr>
        <w:pStyle w:val="Bulletlist1"/>
      </w:pPr>
      <w:r w:rsidRPr="008B325A">
        <w:t xml:space="preserve">the maturity of the technology and </w:t>
      </w:r>
      <w:r>
        <w:t>supporting</w:t>
      </w:r>
      <w:r w:rsidRPr="008B325A">
        <w:t xml:space="preserve"> analyses; </w:t>
      </w:r>
    </w:p>
    <w:p w14:paraId="3B6D903A" w14:textId="77777777" w:rsidR="000477BB" w:rsidRPr="008B325A" w:rsidRDefault="000477BB" w:rsidP="00994D96">
      <w:pPr>
        <w:pStyle w:val="Bulletlist1"/>
      </w:pPr>
      <w:r w:rsidRPr="008B325A">
        <w:t xml:space="preserve">the status of the development company and the feasibility of its plans; and </w:t>
      </w:r>
    </w:p>
    <w:p w14:paraId="7542E014" w14:textId="77777777" w:rsidR="000477BB" w:rsidRDefault="000477BB" w:rsidP="00994D96">
      <w:pPr>
        <w:pStyle w:val="Bulletlist1"/>
      </w:pPr>
      <w:r w:rsidRPr="008B325A">
        <w:t>the alignment of the project with government policy (in consultation with DESNZ).</w:t>
      </w:r>
    </w:p>
    <w:p w14:paraId="219B4565" w14:textId="77777777" w:rsidR="000477BB" w:rsidRDefault="000477BB" w:rsidP="00994D96">
      <w:r>
        <w:t>We anticipate that not all requests for engagements will be supported beyond the one-day event.</w:t>
      </w:r>
      <w:bookmarkStart w:id="51" w:name="_Toc209441673"/>
    </w:p>
    <w:p w14:paraId="5CC1FD58" w14:textId="77777777" w:rsidR="000477BB" w:rsidRDefault="000477BB" w:rsidP="000477BB">
      <w:pPr>
        <w:pStyle w:val="BodyText10"/>
        <w:numPr>
          <w:ilvl w:val="0"/>
          <w:numId w:val="0"/>
        </w:numPr>
        <w:ind w:left="851" w:hanging="851"/>
      </w:pPr>
    </w:p>
    <w:p w14:paraId="1C430280" w14:textId="77777777" w:rsidR="00A55560" w:rsidRDefault="00A55560" w:rsidP="000477BB">
      <w:pPr>
        <w:pStyle w:val="BodyText10"/>
        <w:numPr>
          <w:ilvl w:val="0"/>
          <w:numId w:val="0"/>
        </w:numPr>
        <w:ind w:left="851" w:hanging="851"/>
        <w:rPr>
          <w:b/>
          <w:bCs/>
          <w:sz w:val="22"/>
          <w:szCs w:val="26"/>
        </w:rPr>
        <w:sectPr w:rsidR="00A55560" w:rsidSect="00635F62">
          <w:pgSz w:w="11906" w:h="16838" w:code="9"/>
          <w:pgMar w:top="1440" w:right="1440" w:bottom="1440" w:left="1440" w:header="397" w:footer="397" w:gutter="0"/>
          <w:cols w:space="312"/>
          <w:docGrid w:linePitch="360"/>
        </w:sectPr>
      </w:pPr>
    </w:p>
    <w:p w14:paraId="19210804" w14:textId="5D19D598" w:rsidR="000477BB" w:rsidRPr="00994D96" w:rsidRDefault="000477BB" w:rsidP="000477BB">
      <w:pPr>
        <w:pStyle w:val="BodyText10"/>
        <w:numPr>
          <w:ilvl w:val="0"/>
          <w:numId w:val="0"/>
        </w:numPr>
        <w:ind w:left="851" w:hanging="851"/>
        <w:rPr>
          <w:b/>
          <w:bCs/>
          <w:sz w:val="22"/>
          <w:szCs w:val="26"/>
        </w:rPr>
      </w:pPr>
      <w:bookmarkStart w:id="52" w:name="_Ref222903536"/>
      <w:r w:rsidRPr="00994D96">
        <w:rPr>
          <w:b/>
          <w:bCs/>
          <w:sz w:val="22"/>
          <w:szCs w:val="26"/>
        </w:rPr>
        <w:lastRenderedPageBreak/>
        <w:t xml:space="preserve">Table </w:t>
      </w:r>
      <w:r w:rsidRPr="00994D96">
        <w:rPr>
          <w:b/>
          <w:bCs/>
          <w:sz w:val="22"/>
          <w:szCs w:val="26"/>
        </w:rPr>
        <w:fldChar w:fldCharType="begin"/>
      </w:r>
      <w:r w:rsidRPr="00994D96">
        <w:rPr>
          <w:b/>
          <w:bCs/>
          <w:sz w:val="22"/>
          <w:szCs w:val="26"/>
        </w:rPr>
        <w:instrText xml:space="preserve"> SEQ Table \* ARABIC </w:instrText>
      </w:r>
      <w:r w:rsidRPr="00994D96">
        <w:rPr>
          <w:b/>
          <w:bCs/>
          <w:sz w:val="22"/>
          <w:szCs w:val="26"/>
        </w:rPr>
        <w:fldChar w:fldCharType="separate"/>
      </w:r>
      <w:r w:rsidR="00A63256">
        <w:rPr>
          <w:b/>
          <w:bCs/>
          <w:noProof/>
          <w:sz w:val="22"/>
          <w:szCs w:val="26"/>
        </w:rPr>
        <w:t>1</w:t>
      </w:r>
      <w:r w:rsidRPr="00994D96">
        <w:rPr>
          <w:b/>
          <w:bCs/>
          <w:sz w:val="22"/>
          <w:szCs w:val="26"/>
        </w:rPr>
        <w:fldChar w:fldCharType="end"/>
      </w:r>
      <w:bookmarkEnd w:id="52"/>
      <w:r w:rsidRPr="00994D96">
        <w:rPr>
          <w:b/>
          <w:bCs/>
          <w:sz w:val="22"/>
          <w:szCs w:val="26"/>
        </w:rPr>
        <w:t>: Summary of early engagement tier</w:t>
      </w:r>
      <w:bookmarkEnd w:id="51"/>
      <w:r w:rsidR="000A7FB3">
        <w:rPr>
          <w:b/>
          <w:bCs/>
          <w:sz w:val="22"/>
          <w:szCs w:val="26"/>
        </w:rPr>
        <w:t>s.</w:t>
      </w:r>
    </w:p>
    <w:tbl>
      <w:tblPr>
        <w:tblStyle w:val="ONRTable1"/>
        <w:tblW w:w="5000" w:type="pct"/>
        <w:tblInd w:w="0" w:type="dxa"/>
        <w:tblLook w:val="04A0" w:firstRow="1" w:lastRow="0" w:firstColumn="1" w:lastColumn="0" w:noHBand="0" w:noVBand="1"/>
      </w:tblPr>
      <w:tblGrid>
        <w:gridCol w:w="1843"/>
        <w:gridCol w:w="2977"/>
        <w:gridCol w:w="3291"/>
        <w:gridCol w:w="2802"/>
        <w:gridCol w:w="4396"/>
        <w:gridCol w:w="2834"/>
        <w:gridCol w:w="2788"/>
      </w:tblGrid>
      <w:tr w:rsidR="005E6DCC" w:rsidRPr="008A3523" w14:paraId="78EEE0B4" w14:textId="77777777" w:rsidTr="005E6DCC">
        <w:trPr>
          <w:cnfStyle w:val="100000000000" w:firstRow="1" w:lastRow="0" w:firstColumn="0" w:lastColumn="0" w:oddVBand="0" w:evenVBand="0" w:oddHBand="0" w:evenHBand="0" w:firstRowFirstColumn="0" w:firstRowLastColumn="0" w:lastRowFirstColumn="0" w:lastRowLastColumn="0"/>
          <w:cantSplit/>
          <w:trHeight w:val="492"/>
          <w:tblHeader/>
        </w:trPr>
        <w:tc>
          <w:tcPr>
            <w:tcW w:w="440" w:type="pct"/>
          </w:tcPr>
          <w:p w14:paraId="233D3C46" w14:textId="77777777" w:rsidR="000477BB" w:rsidRPr="008A3523" w:rsidRDefault="000477BB" w:rsidP="0006075A">
            <w:pPr>
              <w:spacing w:before="60" w:after="60" w:line="240" w:lineRule="auto"/>
              <w:rPr>
                <w:rFonts w:cs="Arial"/>
                <w:sz w:val="22"/>
              </w:rPr>
            </w:pPr>
            <w:r w:rsidRPr="008A3523">
              <w:t>Tier</w:t>
            </w:r>
          </w:p>
        </w:tc>
        <w:tc>
          <w:tcPr>
            <w:tcW w:w="711" w:type="pct"/>
          </w:tcPr>
          <w:p w14:paraId="7F3E1375" w14:textId="77777777" w:rsidR="000477BB" w:rsidRPr="008A3523" w:rsidRDefault="000477BB" w:rsidP="0006075A">
            <w:pPr>
              <w:spacing w:before="60" w:after="60" w:line="240" w:lineRule="auto"/>
              <w:rPr>
                <w:rFonts w:cs="Arial"/>
                <w:sz w:val="22"/>
              </w:rPr>
            </w:pPr>
            <w:r w:rsidRPr="008A3523">
              <w:t>What is it?</w:t>
            </w:r>
          </w:p>
        </w:tc>
        <w:tc>
          <w:tcPr>
            <w:tcW w:w="786" w:type="pct"/>
          </w:tcPr>
          <w:p w14:paraId="0B7D5B08" w14:textId="77777777" w:rsidR="000477BB" w:rsidRPr="008A3523" w:rsidRDefault="000477BB" w:rsidP="0006075A">
            <w:pPr>
              <w:spacing w:before="60" w:after="60" w:line="240" w:lineRule="auto"/>
              <w:rPr>
                <w:rFonts w:cs="Arial"/>
                <w:sz w:val="22"/>
              </w:rPr>
            </w:pPr>
            <w:r w:rsidRPr="008A3523">
              <w:t>What is it not?</w:t>
            </w:r>
          </w:p>
        </w:tc>
        <w:tc>
          <w:tcPr>
            <w:tcW w:w="669" w:type="pct"/>
          </w:tcPr>
          <w:p w14:paraId="6319E831" w14:textId="77777777" w:rsidR="000477BB" w:rsidRPr="008A3523" w:rsidRDefault="000477BB" w:rsidP="0006075A">
            <w:pPr>
              <w:spacing w:before="60" w:after="60" w:line="240" w:lineRule="auto"/>
              <w:rPr>
                <w:rFonts w:cs="Arial"/>
                <w:sz w:val="22"/>
              </w:rPr>
            </w:pPr>
            <w:r w:rsidRPr="008A3523">
              <w:t>Format</w:t>
            </w:r>
          </w:p>
        </w:tc>
        <w:tc>
          <w:tcPr>
            <w:tcW w:w="1050" w:type="pct"/>
          </w:tcPr>
          <w:p w14:paraId="73ED9908" w14:textId="77777777" w:rsidR="000477BB" w:rsidRPr="008A3523" w:rsidRDefault="000477BB" w:rsidP="0006075A">
            <w:pPr>
              <w:spacing w:before="60" w:after="60" w:line="240" w:lineRule="auto"/>
              <w:rPr>
                <w:rFonts w:cs="Arial"/>
                <w:sz w:val="22"/>
              </w:rPr>
            </w:pPr>
            <w:r w:rsidRPr="008A3523">
              <w:t>Objectives</w:t>
            </w:r>
          </w:p>
        </w:tc>
        <w:tc>
          <w:tcPr>
            <w:tcW w:w="677" w:type="pct"/>
          </w:tcPr>
          <w:p w14:paraId="7D14C40F" w14:textId="77777777" w:rsidR="000477BB" w:rsidRPr="008A3523" w:rsidRDefault="000477BB" w:rsidP="0006075A">
            <w:pPr>
              <w:spacing w:before="60" w:after="60" w:line="240" w:lineRule="auto"/>
              <w:rPr>
                <w:rFonts w:cs="Arial"/>
                <w:sz w:val="22"/>
              </w:rPr>
            </w:pPr>
            <w:r w:rsidRPr="008A3523">
              <w:t xml:space="preserve">Prerequisites  </w:t>
            </w:r>
          </w:p>
        </w:tc>
        <w:tc>
          <w:tcPr>
            <w:tcW w:w="666" w:type="pct"/>
          </w:tcPr>
          <w:p w14:paraId="20B272E8" w14:textId="77777777" w:rsidR="000477BB" w:rsidRPr="008A3523" w:rsidRDefault="000477BB" w:rsidP="0006075A">
            <w:pPr>
              <w:spacing w:before="60" w:after="60" w:line="240" w:lineRule="auto"/>
              <w:rPr>
                <w:rFonts w:cs="Arial"/>
                <w:sz w:val="22"/>
              </w:rPr>
            </w:pPr>
            <w:r w:rsidRPr="008A3523">
              <w:t>Output</w:t>
            </w:r>
          </w:p>
        </w:tc>
      </w:tr>
      <w:tr w:rsidR="005E6DCC" w:rsidRPr="003179FA" w14:paraId="011041BC" w14:textId="77777777" w:rsidTr="005E6DCC">
        <w:trPr>
          <w:cantSplit/>
          <w:trHeight w:val="1124"/>
        </w:trPr>
        <w:tc>
          <w:tcPr>
            <w:tcW w:w="440" w:type="pct"/>
          </w:tcPr>
          <w:p w14:paraId="7F2F62F5" w14:textId="77777777" w:rsidR="000477BB" w:rsidRPr="00994D96" w:rsidRDefault="000477BB" w:rsidP="0006075A">
            <w:pPr>
              <w:spacing w:before="60" w:after="60" w:line="240" w:lineRule="auto"/>
              <w:rPr>
                <w:rFonts w:cs="Arial"/>
                <w:szCs w:val="24"/>
              </w:rPr>
            </w:pPr>
            <w:r w:rsidRPr="00994D96">
              <w:rPr>
                <w:rFonts w:cs="Arial"/>
                <w:szCs w:val="24"/>
              </w:rPr>
              <w:t>One day</w:t>
            </w:r>
          </w:p>
        </w:tc>
        <w:tc>
          <w:tcPr>
            <w:tcW w:w="711" w:type="pct"/>
          </w:tcPr>
          <w:p w14:paraId="57F43DB9" w14:textId="77777777" w:rsidR="000477BB" w:rsidRPr="00994D96" w:rsidRDefault="000477BB" w:rsidP="0006075A">
            <w:pPr>
              <w:spacing w:before="60" w:after="60" w:line="240" w:lineRule="auto"/>
              <w:rPr>
                <w:rFonts w:cs="Arial"/>
                <w:szCs w:val="24"/>
              </w:rPr>
            </w:pPr>
            <w:r w:rsidRPr="00994D96">
              <w:rPr>
                <w:rFonts w:cs="Arial"/>
                <w:szCs w:val="24"/>
              </w:rPr>
              <w:t xml:space="preserve">Information exchange to further understanding </w:t>
            </w:r>
          </w:p>
        </w:tc>
        <w:tc>
          <w:tcPr>
            <w:tcW w:w="786" w:type="pct"/>
          </w:tcPr>
          <w:p w14:paraId="4FF0D1A0" w14:textId="77777777" w:rsidR="000477BB" w:rsidRPr="00994D96" w:rsidRDefault="000477BB" w:rsidP="0006075A">
            <w:pPr>
              <w:spacing w:before="60" w:after="60" w:line="240" w:lineRule="auto"/>
              <w:rPr>
                <w:rFonts w:cs="Arial"/>
                <w:szCs w:val="24"/>
              </w:rPr>
            </w:pPr>
            <w:r w:rsidRPr="00994D96">
              <w:rPr>
                <w:rFonts w:cs="Arial"/>
                <w:szCs w:val="24"/>
              </w:rPr>
              <w:t>An indication of readiness to progress to subsequent tiers of early engagement</w:t>
            </w:r>
          </w:p>
        </w:tc>
        <w:tc>
          <w:tcPr>
            <w:tcW w:w="669" w:type="pct"/>
          </w:tcPr>
          <w:p w14:paraId="64A6C4C9" w14:textId="77777777" w:rsidR="000477BB" w:rsidRPr="00994D96" w:rsidRDefault="000477BB" w:rsidP="0006075A">
            <w:pPr>
              <w:spacing w:before="60" w:after="60" w:line="240" w:lineRule="auto"/>
              <w:rPr>
                <w:rFonts w:cs="Arial"/>
                <w:szCs w:val="24"/>
              </w:rPr>
            </w:pPr>
            <w:r w:rsidRPr="00994D96">
              <w:rPr>
                <w:rFonts w:cs="Arial"/>
                <w:szCs w:val="24"/>
              </w:rPr>
              <w:t>Face-to-face meeting</w:t>
            </w:r>
          </w:p>
          <w:p w14:paraId="6CD82ECE" w14:textId="77777777" w:rsidR="000477BB" w:rsidRPr="00994D96" w:rsidRDefault="000477BB" w:rsidP="0006075A">
            <w:pPr>
              <w:spacing w:before="60" w:after="60" w:line="240" w:lineRule="auto"/>
              <w:rPr>
                <w:rFonts w:cs="Arial"/>
                <w:szCs w:val="24"/>
              </w:rPr>
            </w:pPr>
          </w:p>
          <w:p w14:paraId="3C88823B" w14:textId="77777777" w:rsidR="000477BB" w:rsidRPr="00994D96" w:rsidRDefault="000477BB" w:rsidP="0006075A">
            <w:pPr>
              <w:spacing w:before="60" w:after="60" w:line="240" w:lineRule="auto"/>
              <w:rPr>
                <w:rFonts w:cs="Arial"/>
                <w:szCs w:val="24"/>
              </w:rPr>
            </w:pPr>
          </w:p>
          <w:p w14:paraId="5BF8F2C4" w14:textId="77777777" w:rsidR="000477BB" w:rsidRPr="00994D96" w:rsidRDefault="000477BB" w:rsidP="0006075A">
            <w:pPr>
              <w:spacing w:before="60" w:after="60" w:line="240" w:lineRule="auto"/>
              <w:rPr>
                <w:rFonts w:cs="Arial"/>
                <w:szCs w:val="24"/>
              </w:rPr>
            </w:pPr>
          </w:p>
        </w:tc>
        <w:tc>
          <w:tcPr>
            <w:tcW w:w="1050" w:type="pct"/>
          </w:tcPr>
          <w:p w14:paraId="7886212A" w14:textId="77777777" w:rsidR="000477BB" w:rsidRPr="00994D96" w:rsidRDefault="000477BB" w:rsidP="0006075A">
            <w:pPr>
              <w:spacing w:before="60" w:after="60" w:line="240" w:lineRule="auto"/>
              <w:rPr>
                <w:rFonts w:cs="Arial"/>
                <w:szCs w:val="24"/>
              </w:rPr>
            </w:pPr>
            <w:r w:rsidRPr="00994D96">
              <w:rPr>
                <w:rFonts w:cs="Arial"/>
                <w:szCs w:val="24"/>
              </w:rPr>
              <w:t>Further the applicant’s understanding of the UK regulatory framework, and available pathways</w:t>
            </w:r>
          </w:p>
          <w:p w14:paraId="4CB351E7" w14:textId="77777777" w:rsidR="000477BB" w:rsidRPr="00994D96" w:rsidRDefault="000477BB" w:rsidP="0006075A">
            <w:pPr>
              <w:spacing w:before="60" w:after="60" w:line="240" w:lineRule="auto"/>
              <w:rPr>
                <w:rFonts w:cs="Arial"/>
                <w:szCs w:val="24"/>
              </w:rPr>
            </w:pPr>
            <w:r w:rsidRPr="00994D96">
              <w:rPr>
                <w:rFonts w:cs="Arial"/>
                <w:szCs w:val="24"/>
              </w:rPr>
              <w:t>Further regulators’ understanding of the applicant’s plans for deployment in GB</w:t>
            </w:r>
          </w:p>
        </w:tc>
        <w:tc>
          <w:tcPr>
            <w:tcW w:w="677" w:type="pct"/>
          </w:tcPr>
          <w:p w14:paraId="1659D852" w14:textId="77777777" w:rsidR="000477BB" w:rsidRPr="00994D96" w:rsidRDefault="000477BB" w:rsidP="0006075A">
            <w:pPr>
              <w:spacing w:before="60" w:after="60" w:line="240" w:lineRule="auto"/>
              <w:rPr>
                <w:rFonts w:cs="Arial"/>
                <w:szCs w:val="24"/>
              </w:rPr>
            </w:pPr>
            <w:r w:rsidRPr="00994D96">
              <w:rPr>
                <w:rFonts w:cs="Arial"/>
                <w:szCs w:val="24"/>
              </w:rPr>
              <w:t xml:space="preserve">Application to </w:t>
            </w:r>
            <w:hyperlink r:id="rId23" w:history="1">
              <w:r w:rsidRPr="00994D96">
                <w:rPr>
                  <w:rStyle w:val="Hyperlink"/>
                  <w:rFonts w:cs="Arial"/>
                  <w:szCs w:val="24"/>
                </w:rPr>
                <w:t>contact@onr.gov.uk</w:t>
              </w:r>
            </w:hyperlink>
            <w:r w:rsidRPr="00994D96">
              <w:rPr>
                <w:rFonts w:cs="Arial"/>
                <w:szCs w:val="24"/>
              </w:rPr>
              <w:t>; DESNZ advises successful due diligence checks</w:t>
            </w:r>
          </w:p>
          <w:p w14:paraId="0FCC8D9F" w14:textId="77777777" w:rsidR="000477BB" w:rsidRPr="00994D96" w:rsidRDefault="000477BB" w:rsidP="0006075A">
            <w:pPr>
              <w:spacing w:before="60" w:after="60" w:line="240" w:lineRule="auto"/>
              <w:rPr>
                <w:rFonts w:cs="Arial"/>
                <w:szCs w:val="24"/>
              </w:rPr>
            </w:pPr>
            <w:r w:rsidRPr="00994D96">
              <w:rPr>
                <w:rFonts w:cs="Arial"/>
                <w:szCs w:val="24"/>
              </w:rPr>
              <w:t>Cost recovery agreements in place with regulators</w:t>
            </w:r>
          </w:p>
        </w:tc>
        <w:tc>
          <w:tcPr>
            <w:tcW w:w="666" w:type="pct"/>
          </w:tcPr>
          <w:p w14:paraId="3561B958" w14:textId="77777777" w:rsidR="000477BB" w:rsidRPr="00994D96" w:rsidRDefault="000477BB" w:rsidP="0006075A">
            <w:pPr>
              <w:spacing w:before="60" w:after="60" w:line="240" w:lineRule="auto"/>
              <w:rPr>
                <w:rFonts w:cs="Arial"/>
                <w:szCs w:val="24"/>
              </w:rPr>
            </w:pPr>
            <w:r w:rsidRPr="00994D96">
              <w:rPr>
                <w:rFonts w:cs="Arial"/>
                <w:szCs w:val="24"/>
              </w:rPr>
              <w:t xml:space="preserve">Contact Record of engagement </w:t>
            </w:r>
          </w:p>
        </w:tc>
      </w:tr>
      <w:tr w:rsidR="005E6DCC" w:rsidRPr="003179FA" w14:paraId="0BF61103" w14:textId="77777777" w:rsidTr="005E6DCC">
        <w:trPr>
          <w:cantSplit/>
          <w:trHeight w:val="1078"/>
        </w:trPr>
        <w:tc>
          <w:tcPr>
            <w:tcW w:w="440" w:type="pct"/>
          </w:tcPr>
          <w:p w14:paraId="67B677D3" w14:textId="77777777" w:rsidR="000477BB" w:rsidRPr="00994D96" w:rsidRDefault="000477BB" w:rsidP="0006075A">
            <w:pPr>
              <w:spacing w:before="60" w:after="60" w:line="240" w:lineRule="auto"/>
              <w:rPr>
                <w:rFonts w:cs="Arial"/>
                <w:szCs w:val="24"/>
              </w:rPr>
            </w:pPr>
            <w:r w:rsidRPr="00994D96">
              <w:rPr>
                <w:rFonts w:cs="Arial"/>
                <w:szCs w:val="24"/>
              </w:rPr>
              <w:t>Process and technical engagements</w:t>
            </w:r>
          </w:p>
        </w:tc>
        <w:tc>
          <w:tcPr>
            <w:tcW w:w="711" w:type="pct"/>
          </w:tcPr>
          <w:p w14:paraId="5E1FD223" w14:textId="77777777" w:rsidR="000477BB" w:rsidRPr="00994D96" w:rsidRDefault="000477BB" w:rsidP="0006075A">
            <w:pPr>
              <w:spacing w:before="60" w:after="60" w:line="240" w:lineRule="auto"/>
              <w:rPr>
                <w:rFonts w:cs="Arial"/>
                <w:szCs w:val="24"/>
              </w:rPr>
            </w:pPr>
            <w:r w:rsidRPr="00994D96">
              <w:rPr>
                <w:rFonts w:cs="Arial"/>
                <w:szCs w:val="24"/>
              </w:rPr>
              <w:t xml:space="preserve">Structured technical workshops to explain agreed subjects of interest in further detail </w:t>
            </w:r>
          </w:p>
        </w:tc>
        <w:tc>
          <w:tcPr>
            <w:tcW w:w="786" w:type="pct"/>
          </w:tcPr>
          <w:p w14:paraId="05CD7105" w14:textId="77777777" w:rsidR="000477BB" w:rsidRPr="00994D96" w:rsidRDefault="000477BB" w:rsidP="0006075A">
            <w:pPr>
              <w:spacing w:before="60" w:after="60" w:line="240" w:lineRule="auto"/>
              <w:rPr>
                <w:rFonts w:cs="Arial"/>
                <w:szCs w:val="24"/>
              </w:rPr>
            </w:pPr>
            <w:r w:rsidRPr="00994D96">
              <w:rPr>
                <w:rFonts w:cs="Arial"/>
                <w:szCs w:val="24"/>
              </w:rPr>
              <w:t>An indication of readiness to progress to GDA (for new reactors only) and/ or licensing/ permitting for other types of installations</w:t>
            </w:r>
          </w:p>
        </w:tc>
        <w:tc>
          <w:tcPr>
            <w:tcW w:w="669" w:type="pct"/>
          </w:tcPr>
          <w:p w14:paraId="35757A4D" w14:textId="77777777" w:rsidR="000477BB" w:rsidRPr="00994D96" w:rsidRDefault="000477BB" w:rsidP="0006075A">
            <w:pPr>
              <w:spacing w:before="60" w:after="60" w:line="240" w:lineRule="auto"/>
              <w:rPr>
                <w:rFonts w:cs="Arial"/>
                <w:szCs w:val="24"/>
              </w:rPr>
            </w:pPr>
            <w:r w:rsidRPr="00994D96">
              <w:rPr>
                <w:rFonts w:cs="Arial"/>
                <w:szCs w:val="24"/>
              </w:rPr>
              <w:t>Up to ten workshops, two to four hours in duration</w:t>
            </w:r>
          </w:p>
          <w:p w14:paraId="76E19943" w14:textId="77777777" w:rsidR="000477BB" w:rsidRPr="00994D96" w:rsidRDefault="000477BB" w:rsidP="0006075A">
            <w:pPr>
              <w:spacing w:line="240" w:lineRule="auto"/>
              <w:ind w:left="49" w:hanging="49"/>
              <w:rPr>
                <w:rFonts w:cs="Arial"/>
                <w:szCs w:val="24"/>
                <w:lang w:eastAsia="en-GB"/>
              </w:rPr>
            </w:pPr>
            <w:r w:rsidRPr="00994D96">
              <w:rPr>
                <w:rFonts w:cs="Arial"/>
                <w:szCs w:val="24"/>
                <w:lang w:eastAsia="en-GB"/>
              </w:rPr>
              <w:t>Topics to be agreed between regulators and prospective licensees</w:t>
            </w:r>
          </w:p>
          <w:p w14:paraId="47C18F82" w14:textId="77777777" w:rsidR="000477BB" w:rsidRPr="00994D96" w:rsidRDefault="000477BB" w:rsidP="0006075A">
            <w:pPr>
              <w:spacing w:before="60" w:after="60" w:line="240" w:lineRule="auto"/>
              <w:rPr>
                <w:rFonts w:cs="Arial"/>
                <w:szCs w:val="24"/>
              </w:rPr>
            </w:pPr>
          </w:p>
          <w:p w14:paraId="67AB44EB" w14:textId="77777777" w:rsidR="000477BB" w:rsidRPr="00994D96" w:rsidRDefault="000477BB" w:rsidP="0006075A">
            <w:pPr>
              <w:spacing w:before="60" w:after="60" w:line="240" w:lineRule="auto"/>
              <w:rPr>
                <w:rFonts w:cs="Arial"/>
                <w:szCs w:val="24"/>
              </w:rPr>
            </w:pPr>
          </w:p>
        </w:tc>
        <w:tc>
          <w:tcPr>
            <w:tcW w:w="1050" w:type="pct"/>
          </w:tcPr>
          <w:p w14:paraId="307FCB48" w14:textId="77777777" w:rsidR="000477BB" w:rsidRPr="00994D96" w:rsidRDefault="000477BB" w:rsidP="0006075A">
            <w:pPr>
              <w:spacing w:before="60" w:after="60" w:line="240" w:lineRule="auto"/>
              <w:rPr>
                <w:rFonts w:cs="Arial"/>
                <w:szCs w:val="24"/>
              </w:rPr>
            </w:pPr>
            <w:r w:rsidRPr="00994D96">
              <w:rPr>
                <w:rFonts w:cs="Arial"/>
                <w:szCs w:val="24"/>
              </w:rPr>
              <w:t>Regulators explain in further detail the specifics of regulatory pathways, and the requirements and expectations of each</w:t>
            </w:r>
          </w:p>
          <w:p w14:paraId="31A64FD1" w14:textId="77777777" w:rsidR="000477BB" w:rsidRPr="00994D96" w:rsidRDefault="000477BB" w:rsidP="0006075A">
            <w:pPr>
              <w:spacing w:before="60" w:after="60" w:line="240" w:lineRule="auto"/>
              <w:rPr>
                <w:rFonts w:cs="Arial"/>
                <w:szCs w:val="24"/>
              </w:rPr>
            </w:pPr>
            <w:r w:rsidRPr="00994D96">
              <w:rPr>
                <w:rFonts w:cs="Arial"/>
                <w:szCs w:val="24"/>
              </w:rPr>
              <w:t>Applicant receives advice on specific aspects of its design, organisation and deployment plans to inform onward strategy</w:t>
            </w:r>
          </w:p>
        </w:tc>
        <w:tc>
          <w:tcPr>
            <w:tcW w:w="677" w:type="pct"/>
          </w:tcPr>
          <w:p w14:paraId="5450C36A" w14:textId="77777777" w:rsidR="000477BB" w:rsidRPr="00994D96" w:rsidRDefault="000477BB" w:rsidP="0006075A">
            <w:pPr>
              <w:spacing w:before="60" w:after="60" w:line="240" w:lineRule="auto"/>
              <w:rPr>
                <w:rFonts w:cs="Arial"/>
                <w:szCs w:val="24"/>
              </w:rPr>
            </w:pPr>
            <w:r w:rsidRPr="00994D96">
              <w:rPr>
                <w:rFonts w:cs="Arial"/>
                <w:szCs w:val="24"/>
              </w:rPr>
              <w:t>One-day engagement completed</w:t>
            </w:r>
          </w:p>
          <w:p w14:paraId="3965A614" w14:textId="77777777" w:rsidR="000477BB" w:rsidRPr="00994D96" w:rsidRDefault="000477BB" w:rsidP="0006075A">
            <w:pPr>
              <w:spacing w:before="60" w:after="60" w:line="240" w:lineRule="auto"/>
              <w:rPr>
                <w:rFonts w:cs="Arial"/>
                <w:szCs w:val="24"/>
              </w:rPr>
            </w:pPr>
            <w:r w:rsidRPr="00994D96">
              <w:rPr>
                <w:rFonts w:cs="Arial"/>
                <w:szCs w:val="24"/>
              </w:rPr>
              <w:t>Regulators agree on readiness to proceed</w:t>
            </w:r>
          </w:p>
          <w:p w14:paraId="0BA12EAD" w14:textId="77777777" w:rsidR="000477BB" w:rsidRPr="00994D96" w:rsidRDefault="000477BB" w:rsidP="0006075A">
            <w:pPr>
              <w:spacing w:before="60" w:after="60" w:line="240" w:lineRule="auto"/>
              <w:rPr>
                <w:rFonts w:cs="Arial"/>
                <w:szCs w:val="24"/>
              </w:rPr>
            </w:pPr>
            <w:r w:rsidRPr="00994D96">
              <w:rPr>
                <w:rFonts w:cs="Arial"/>
                <w:szCs w:val="24"/>
              </w:rPr>
              <w:t>Cost recovery agreements in place with regulators</w:t>
            </w:r>
          </w:p>
        </w:tc>
        <w:tc>
          <w:tcPr>
            <w:tcW w:w="666" w:type="pct"/>
          </w:tcPr>
          <w:p w14:paraId="41885B6B" w14:textId="77777777" w:rsidR="000477BB" w:rsidRPr="00994D96" w:rsidRDefault="000477BB" w:rsidP="0006075A">
            <w:pPr>
              <w:spacing w:before="60" w:after="60" w:line="240" w:lineRule="auto"/>
              <w:rPr>
                <w:rFonts w:cs="Arial"/>
                <w:szCs w:val="24"/>
              </w:rPr>
            </w:pPr>
            <w:r w:rsidRPr="00994D96">
              <w:rPr>
                <w:rFonts w:cs="Arial"/>
                <w:szCs w:val="24"/>
              </w:rPr>
              <w:t>Contact Records of workshops</w:t>
            </w:r>
          </w:p>
          <w:p w14:paraId="2727F708" w14:textId="77777777" w:rsidR="000477BB" w:rsidRPr="00994D96" w:rsidRDefault="000477BB" w:rsidP="0006075A">
            <w:pPr>
              <w:spacing w:before="60" w:after="60" w:line="240" w:lineRule="auto"/>
              <w:rPr>
                <w:rFonts w:cs="Arial"/>
                <w:szCs w:val="24"/>
              </w:rPr>
            </w:pPr>
            <w:r w:rsidRPr="00994D96">
              <w:rPr>
                <w:rFonts w:cs="Arial"/>
                <w:szCs w:val="24"/>
              </w:rPr>
              <w:t>Residual areas of concern/ interest identified and agreed</w:t>
            </w:r>
          </w:p>
          <w:p w14:paraId="433CBB9B" w14:textId="77777777" w:rsidR="000477BB" w:rsidRPr="00994D96" w:rsidRDefault="000477BB" w:rsidP="0006075A">
            <w:pPr>
              <w:spacing w:before="60" w:after="60" w:line="240" w:lineRule="auto"/>
              <w:rPr>
                <w:rFonts w:cs="Arial"/>
                <w:szCs w:val="24"/>
              </w:rPr>
            </w:pPr>
          </w:p>
        </w:tc>
      </w:tr>
      <w:tr w:rsidR="005E6DCC" w:rsidRPr="003179FA" w14:paraId="6DAFB1EA" w14:textId="77777777" w:rsidTr="005E6DCC">
        <w:trPr>
          <w:cantSplit/>
        </w:trPr>
        <w:tc>
          <w:tcPr>
            <w:tcW w:w="440" w:type="pct"/>
          </w:tcPr>
          <w:p w14:paraId="79F7628C" w14:textId="77777777" w:rsidR="000477BB" w:rsidRPr="00994D96" w:rsidRDefault="000477BB" w:rsidP="0006075A">
            <w:pPr>
              <w:spacing w:before="60" w:after="60" w:line="240" w:lineRule="auto"/>
              <w:rPr>
                <w:rFonts w:cs="Arial"/>
                <w:szCs w:val="24"/>
              </w:rPr>
            </w:pPr>
            <w:r w:rsidRPr="00994D96">
              <w:rPr>
                <w:rFonts w:cs="Arial"/>
                <w:szCs w:val="24"/>
              </w:rPr>
              <w:t>Preliminary design review</w:t>
            </w:r>
          </w:p>
        </w:tc>
        <w:tc>
          <w:tcPr>
            <w:tcW w:w="711" w:type="pct"/>
          </w:tcPr>
          <w:p w14:paraId="228C997C" w14:textId="77777777" w:rsidR="000477BB" w:rsidRPr="00994D96" w:rsidRDefault="000477BB" w:rsidP="0006075A">
            <w:pPr>
              <w:spacing w:before="60" w:after="60" w:line="240" w:lineRule="auto"/>
              <w:rPr>
                <w:rFonts w:cs="Arial"/>
                <w:szCs w:val="24"/>
              </w:rPr>
            </w:pPr>
            <w:r w:rsidRPr="00994D96">
              <w:rPr>
                <w:rFonts w:cs="Arial"/>
                <w:szCs w:val="24"/>
              </w:rPr>
              <w:t>Technical review of aspects of the design, based on regulatory submissions on agreed topics</w:t>
            </w:r>
          </w:p>
        </w:tc>
        <w:tc>
          <w:tcPr>
            <w:tcW w:w="786" w:type="pct"/>
          </w:tcPr>
          <w:p w14:paraId="06E8F102" w14:textId="77777777" w:rsidR="000477BB" w:rsidRPr="00994D96" w:rsidRDefault="000477BB" w:rsidP="0006075A">
            <w:pPr>
              <w:spacing w:before="60" w:after="60" w:line="240" w:lineRule="auto"/>
              <w:rPr>
                <w:rFonts w:cs="Arial"/>
                <w:b/>
                <w:bCs/>
                <w:szCs w:val="24"/>
              </w:rPr>
            </w:pPr>
            <w:r w:rsidRPr="00994D96">
              <w:rPr>
                <w:rFonts w:cs="Arial"/>
                <w:szCs w:val="24"/>
              </w:rPr>
              <w:t>A substitute for GDA (for new reactors only).</w:t>
            </w:r>
          </w:p>
          <w:p w14:paraId="31728DBA" w14:textId="77777777" w:rsidR="000477BB" w:rsidRPr="00994D96" w:rsidRDefault="000477BB" w:rsidP="0006075A">
            <w:pPr>
              <w:spacing w:before="60" w:after="60" w:line="240" w:lineRule="auto"/>
              <w:rPr>
                <w:rFonts w:cs="Arial"/>
                <w:szCs w:val="24"/>
              </w:rPr>
            </w:pPr>
            <w:r w:rsidRPr="00994D96">
              <w:rPr>
                <w:rFonts w:cs="Arial"/>
                <w:szCs w:val="24"/>
              </w:rPr>
              <w:t>An indication that the design is ready to enter GDA (for new reactors only), nuclear site licensing or permitting.</w:t>
            </w:r>
          </w:p>
          <w:p w14:paraId="12B3F4A9" w14:textId="77777777" w:rsidR="000477BB" w:rsidRPr="00994D96" w:rsidRDefault="000477BB" w:rsidP="0006075A">
            <w:pPr>
              <w:spacing w:before="60" w:after="60" w:line="240" w:lineRule="auto"/>
              <w:rPr>
                <w:rFonts w:cs="Arial"/>
                <w:szCs w:val="24"/>
              </w:rPr>
            </w:pPr>
            <w:r w:rsidRPr="00994D96">
              <w:rPr>
                <w:rFonts w:cs="Arial"/>
                <w:szCs w:val="24"/>
              </w:rPr>
              <w:t>An indication that any potential GDA (for new reactors only), nuclear site licence or permit application will be successful.</w:t>
            </w:r>
          </w:p>
        </w:tc>
        <w:tc>
          <w:tcPr>
            <w:tcW w:w="669" w:type="pct"/>
          </w:tcPr>
          <w:p w14:paraId="1CBDB3F0" w14:textId="77777777" w:rsidR="000477BB" w:rsidRPr="00994D96" w:rsidRDefault="000477BB" w:rsidP="0006075A">
            <w:pPr>
              <w:spacing w:before="60" w:after="60" w:line="240" w:lineRule="auto"/>
              <w:rPr>
                <w:rFonts w:cs="Arial"/>
                <w:szCs w:val="24"/>
              </w:rPr>
            </w:pPr>
            <w:r w:rsidRPr="00994D96">
              <w:rPr>
                <w:rFonts w:cs="Arial"/>
                <w:szCs w:val="24"/>
              </w:rPr>
              <w:t>Review of up to six regulatory submissions</w:t>
            </w:r>
          </w:p>
          <w:p w14:paraId="34ACCF09" w14:textId="77777777" w:rsidR="000477BB" w:rsidRPr="00994D96" w:rsidRDefault="000477BB" w:rsidP="0006075A">
            <w:pPr>
              <w:spacing w:line="240" w:lineRule="auto"/>
              <w:ind w:left="49" w:hanging="49"/>
              <w:rPr>
                <w:rFonts w:cs="Arial"/>
                <w:szCs w:val="24"/>
                <w:lang w:eastAsia="en-GB"/>
              </w:rPr>
            </w:pPr>
            <w:r w:rsidRPr="00994D96">
              <w:rPr>
                <w:rFonts w:cs="Arial"/>
                <w:szCs w:val="24"/>
                <w:lang w:eastAsia="en-GB"/>
              </w:rPr>
              <w:t>Topics to be agreed between regulators and prospective licensees</w:t>
            </w:r>
          </w:p>
        </w:tc>
        <w:tc>
          <w:tcPr>
            <w:tcW w:w="1050" w:type="pct"/>
          </w:tcPr>
          <w:p w14:paraId="648F65BB" w14:textId="77777777" w:rsidR="000477BB" w:rsidRPr="00994D96" w:rsidRDefault="000477BB" w:rsidP="0006075A">
            <w:pPr>
              <w:pStyle w:val="Bulletlist1"/>
              <w:numPr>
                <w:ilvl w:val="0"/>
                <w:numId w:val="0"/>
              </w:numPr>
              <w:spacing w:before="60" w:after="60"/>
              <w:rPr>
                <w:szCs w:val="24"/>
              </w:rPr>
            </w:pPr>
            <w:r w:rsidRPr="00994D96">
              <w:rPr>
                <w:szCs w:val="24"/>
              </w:rPr>
              <w:t xml:space="preserve">Regulators identify potentially significant gaps against regulatory expectations and provide regulatory advice and guidance on resolution of the gaps. </w:t>
            </w:r>
          </w:p>
          <w:p w14:paraId="6C3EB27D" w14:textId="77777777" w:rsidR="000477BB" w:rsidRPr="00994D96" w:rsidRDefault="000477BB" w:rsidP="0006075A">
            <w:pPr>
              <w:pStyle w:val="Bulletlist1"/>
              <w:numPr>
                <w:ilvl w:val="0"/>
                <w:numId w:val="0"/>
              </w:numPr>
              <w:spacing w:before="60" w:after="60"/>
              <w:rPr>
                <w:szCs w:val="24"/>
              </w:rPr>
            </w:pPr>
            <w:r w:rsidRPr="00994D96">
              <w:rPr>
                <w:szCs w:val="24"/>
              </w:rPr>
              <w:t>Applicants achieve better understanding of the project risks on the pathways through design assessment.</w:t>
            </w:r>
          </w:p>
          <w:p w14:paraId="3C525368" w14:textId="77777777" w:rsidR="000477BB" w:rsidRPr="00994D96" w:rsidRDefault="000477BB" w:rsidP="0006075A">
            <w:pPr>
              <w:pStyle w:val="Bulletlist1"/>
              <w:numPr>
                <w:ilvl w:val="0"/>
                <w:numId w:val="0"/>
              </w:numPr>
              <w:spacing w:before="60" w:after="60"/>
              <w:rPr>
                <w:szCs w:val="24"/>
              </w:rPr>
            </w:pPr>
            <w:r w:rsidRPr="00994D96">
              <w:rPr>
                <w:szCs w:val="24"/>
              </w:rPr>
              <w:t xml:space="preserve">To provide applicants with an opportunity to develop credible plans for resolution of any regulatory gaps in subsequent phases of their project. </w:t>
            </w:r>
          </w:p>
        </w:tc>
        <w:tc>
          <w:tcPr>
            <w:tcW w:w="677" w:type="pct"/>
          </w:tcPr>
          <w:p w14:paraId="3D568922" w14:textId="77777777" w:rsidR="000477BB" w:rsidRPr="00994D96" w:rsidRDefault="000477BB" w:rsidP="0006075A">
            <w:pPr>
              <w:spacing w:before="60" w:after="60" w:line="240" w:lineRule="auto"/>
              <w:rPr>
                <w:rFonts w:cs="Arial"/>
                <w:szCs w:val="24"/>
              </w:rPr>
            </w:pPr>
            <w:r w:rsidRPr="00994D96">
              <w:rPr>
                <w:rFonts w:cs="Arial"/>
                <w:szCs w:val="24"/>
              </w:rPr>
              <w:t>One-day engagement completed</w:t>
            </w:r>
          </w:p>
          <w:p w14:paraId="3BD7BAB6" w14:textId="77777777" w:rsidR="000477BB" w:rsidRPr="00994D96" w:rsidRDefault="000477BB" w:rsidP="0006075A">
            <w:pPr>
              <w:spacing w:before="60" w:after="60" w:line="240" w:lineRule="auto"/>
              <w:rPr>
                <w:rFonts w:cs="Arial"/>
                <w:szCs w:val="24"/>
              </w:rPr>
            </w:pPr>
            <w:r w:rsidRPr="00994D96">
              <w:rPr>
                <w:rFonts w:cs="Arial"/>
                <w:szCs w:val="24"/>
              </w:rPr>
              <w:t>Regulators agree on readiness to proceed</w:t>
            </w:r>
          </w:p>
          <w:p w14:paraId="5E22BE65" w14:textId="77777777" w:rsidR="000477BB" w:rsidRPr="00994D96" w:rsidRDefault="000477BB" w:rsidP="0006075A">
            <w:pPr>
              <w:spacing w:before="60" w:after="60" w:line="240" w:lineRule="auto"/>
              <w:rPr>
                <w:rFonts w:cs="Arial"/>
                <w:szCs w:val="24"/>
              </w:rPr>
            </w:pPr>
            <w:r w:rsidRPr="00994D96">
              <w:rPr>
                <w:rFonts w:cs="Arial"/>
                <w:szCs w:val="24"/>
              </w:rPr>
              <w:t>Cost recovery agreements in place with regulators</w:t>
            </w:r>
          </w:p>
        </w:tc>
        <w:tc>
          <w:tcPr>
            <w:tcW w:w="666" w:type="pct"/>
          </w:tcPr>
          <w:p w14:paraId="75EF0034" w14:textId="77777777" w:rsidR="000477BB" w:rsidRPr="00994D96" w:rsidRDefault="000477BB" w:rsidP="0006075A">
            <w:pPr>
              <w:spacing w:before="60" w:after="60" w:line="240" w:lineRule="auto"/>
              <w:rPr>
                <w:rFonts w:cs="Arial"/>
                <w:szCs w:val="24"/>
              </w:rPr>
            </w:pPr>
            <w:r w:rsidRPr="00994D96">
              <w:rPr>
                <w:rFonts w:cs="Arial"/>
                <w:szCs w:val="24"/>
              </w:rPr>
              <w:t>Contact Records of engagements</w:t>
            </w:r>
          </w:p>
          <w:p w14:paraId="6CE7D116" w14:textId="77777777" w:rsidR="000477BB" w:rsidRPr="00994D96" w:rsidRDefault="000477BB" w:rsidP="0006075A">
            <w:pPr>
              <w:spacing w:before="60" w:after="60" w:line="240" w:lineRule="auto"/>
              <w:rPr>
                <w:rFonts w:cs="Arial"/>
                <w:szCs w:val="24"/>
              </w:rPr>
            </w:pPr>
            <w:r w:rsidRPr="00994D96">
              <w:rPr>
                <w:rFonts w:cs="Arial"/>
                <w:szCs w:val="24"/>
              </w:rPr>
              <w:t>Summary report indicating regulators’ confidence that the design can potentially meet expectations</w:t>
            </w:r>
          </w:p>
          <w:p w14:paraId="144D1F1F" w14:textId="77777777" w:rsidR="000477BB" w:rsidRPr="00994D96" w:rsidRDefault="000477BB" w:rsidP="0006075A">
            <w:pPr>
              <w:spacing w:before="60" w:after="60" w:line="240" w:lineRule="auto"/>
              <w:rPr>
                <w:rFonts w:cs="Arial"/>
                <w:szCs w:val="24"/>
              </w:rPr>
            </w:pPr>
            <w:r w:rsidRPr="00994D96">
              <w:rPr>
                <w:szCs w:val="24"/>
                <w:shd w:val="clear" w:color="auto" w:fill="FFFFFF" w:themeFill="background1"/>
                <w:lang w:eastAsia="en-GB"/>
              </w:rPr>
              <w:t>The regulators may produce a regulatory strategy with indicative timescales.</w:t>
            </w:r>
          </w:p>
        </w:tc>
      </w:tr>
    </w:tbl>
    <w:p w14:paraId="08494D0E" w14:textId="77777777" w:rsidR="000477BB" w:rsidRPr="006967BA" w:rsidRDefault="000477BB" w:rsidP="000477BB">
      <w:pPr>
        <w:spacing w:after="0" w:line="240" w:lineRule="auto"/>
        <w:rPr>
          <w:color w:val="5D7F36"/>
          <w:sz w:val="48"/>
        </w:rPr>
        <w:sectPr w:rsidR="000477BB" w:rsidRPr="006967BA" w:rsidSect="000477BB">
          <w:pgSz w:w="23811" w:h="16838" w:orient="landscape" w:code="8"/>
          <w:pgMar w:top="1440" w:right="1440" w:bottom="1440" w:left="1440" w:header="397" w:footer="397" w:gutter="0"/>
          <w:cols w:space="312"/>
          <w:docGrid w:linePitch="360"/>
        </w:sectPr>
      </w:pPr>
    </w:p>
    <w:p w14:paraId="7F1DCD0D" w14:textId="77777777" w:rsidR="000477BB" w:rsidRPr="006E4316" w:rsidRDefault="000477BB" w:rsidP="000477BB">
      <w:pPr>
        <w:pStyle w:val="Heading1"/>
      </w:pPr>
      <w:bookmarkStart w:id="53" w:name="_Early_engagement_tiers"/>
      <w:bookmarkStart w:id="54" w:name="_Toc209441674"/>
      <w:bookmarkStart w:id="55" w:name="_Ref222903591"/>
      <w:bookmarkEnd w:id="53"/>
      <w:r w:rsidRPr="006E4316">
        <w:lastRenderedPageBreak/>
        <w:t>Early engagement tiers</w:t>
      </w:r>
      <w:bookmarkEnd w:id="54"/>
      <w:bookmarkEnd w:id="55"/>
    </w:p>
    <w:p w14:paraId="35506A0E" w14:textId="77777777" w:rsidR="000477BB" w:rsidRPr="006E4316" w:rsidRDefault="000477BB" w:rsidP="000477BB">
      <w:pPr>
        <w:pStyle w:val="Heading2"/>
      </w:pPr>
      <w:bookmarkStart w:id="56" w:name="_Toc209441675"/>
      <w:r w:rsidRPr="006E4316">
        <w:t>One-day engagement</w:t>
      </w:r>
      <w:bookmarkEnd w:id="50"/>
      <w:bookmarkEnd w:id="56"/>
    </w:p>
    <w:p w14:paraId="69015826" w14:textId="77777777" w:rsidR="000477BB" w:rsidRPr="008A3E90" w:rsidRDefault="000477BB" w:rsidP="000477BB">
      <w:pPr>
        <w:pStyle w:val="Heading3"/>
      </w:pPr>
      <w:r w:rsidRPr="008A3E90">
        <w:t xml:space="preserve">Scope </w:t>
      </w:r>
      <w:r>
        <w:t>and</w:t>
      </w:r>
      <w:r w:rsidRPr="008A3E90">
        <w:t xml:space="preserve"> purpose</w:t>
      </w:r>
    </w:p>
    <w:p w14:paraId="739FAB6E" w14:textId="77777777" w:rsidR="000477BB" w:rsidRPr="004A4730" w:rsidRDefault="000477BB" w:rsidP="00A55560">
      <w:r>
        <w:t xml:space="preserve">The purpose of </w:t>
      </w:r>
      <w:r w:rsidRPr="004A4730">
        <w:t xml:space="preserve">the </w:t>
      </w:r>
      <w:r>
        <w:t xml:space="preserve">one-day </w:t>
      </w:r>
      <w:r w:rsidRPr="004A4730">
        <w:t xml:space="preserve">engagement </w:t>
      </w:r>
      <w:r>
        <w:t>is</w:t>
      </w:r>
      <w:r w:rsidRPr="004A4730">
        <w:t xml:space="preserve"> for</w:t>
      </w:r>
      <w:r>
        <w:t xml:space="preserve"> the regulators to</w:t>
      </w:r>
      <w:r w:rsidRPr="004A4730">
        <w:t>:</w:t>
      </w:r>
    </w:p>
    <w:p w14:paraId="4F807DF1" w14:textId="77777777" w:rsidR="000477BB" w:rsidRDefault="000477BB" w:rsidP="00A55560">
      <w:pPr>
        <w:pStyle w:val="Bulletlist1"/>
      </w:pPr>
      <w:r>
        <w:t>U</w:t>
      </w:r>
      <w:r w:rsidRPr="004A4730">
        <w:t xml:space="preserve">nderstand the </w:t>
      </w:r>
      <w:r>
        <w:t>proposed</w:t>
      </w:r>
      <w:r w:rsidRPr="004A4730">
        <w:t xml:space="preserve"> technology and plans</w:t>
      </w:r>
      <w:r>
        <w:t xml:space="preserve"> for deployment</w:t>
      </w:r>
      <w:r w:rsidRPr="004A4730">
        <w:t>;</w:t>
      </w:r>
    </w:p>
    <w:p w14:paraId="0F6C5E72" w14:textId="77777777" w:rsidR="000477BB" w:rsidRPr="004A4730" w:rsidRDefault="000477BB" w:rsidP="00A55560">
      <w:pPr>
        <w:pStyle w:val="Bulletlist1"/>
      </w:pPr>
      <w:r>
        <w:t xml:space="preserve">Set out the </w:t>
      </w:r>
      <w:r w:rsidRPr="004A4730">
        <w:t xml:space="preserve">UK regulatory </w:t>
      </w:r>
      <w:r>
        <w:t>framework,</w:t>
      </w:r>
      <w:r w:rsidRPr="004A4730">
        <w:t xml:space="preserve"> including an overview of the GDA</w:t>
      </w:r>
      <w:r>
        <w:t xml:space="preserve"> for new reactors</w:t>
      </w:r>
      <w:r w:rsidRPr="004A4730">
        <w:t>, licensing and permitting processes; and</w:t>
      </w:r>
    </w:p>
    <w:p w14:paraId="4B6FF15D" w14:textId="77777777" w:rsidR="000477BB" w:rsidRPr="004A4730" w:rsidRDefault="000477BB" w:rsidP="00A55560">
      <w:pPr>
        <w:pStyle w:val="Bulletlist1"/>
      </w:pPr>
      <w:r>
        <w:t>Set out</w:t>
      </w:r>
      <w:r w:rsidRPr="004A4730">
        <w:t xml:space="preserve"> the </w:t>
      </w:r>
      <w:r>
        <w:t>regulatory pathways available and their relative risks</w:t>
      </w:r>
      <w:r w:rsidRPr="004A4730">
        <w:t xml:space="preserve">, highlight </w:t>
      </w:r>
      <w:r>
        <w:t>early and major risks, and</w:t>
      </w:r>
      <w:r w:rsidRPr="004A4730">
        <w:t xml:space="preserve"> define</w:t>
      </w:r>
      <w:r>
        <w:t xml:space="preserve"> </w:t>
      </w:r>
      <w:r w:rsidRPr="004A4730">
        <w:t xml:space="preserve">information </w:t>
      </w:r>
      <w:r>
        <w:t>requirements for each</w:t>
      </w:r>
      <w:r w:rsidRPr="004A4730">
        <w:t xml:space="preserve"> stage and key hold points</w:t>
      </w:r>
      <w:r>
        <w:t>.</w:t>
      </w:r>
    </w:p>
    <w:p w14:paraId="208B4E3C" w14:textId="77777777" w:rsidR="000477BB" w:rsidRDefault="000477BB" w:rsidP="00A55560">
      <w:r>
        <w:t>Depending on the maturity of the applicant’s organisation and deployment plans, the engagement could also include initial dialogue on specific matters such as:</w:t>
      </w:r>
    </w:p>
    <w:p w14:paraId="1B451849" w14:textId="77777777" w:rsidR="000477BB" w:rsidRDefault="000477BB" w:rsidP="00A55560">
      <w:pPr>
        <w:pStyle w:val="Bulletlist1"/>
      </w:pPr>
      <w:r>
        <w:t xml:space="preserve">The applicant’s plans and </w:t>
      </w:r>
      <w:r w:rsidRPr="009F250B">
        <w:t>high-level programme for deployment</w:t>
      </w:r>
      <w:r>
        <w:t xml:space="preserve"> in GB</w:t>
      </w:r>
      <w:r w:rsidRPr="009F250B">
        <w:t>, including</w:t>
      </w:r>
      <w:r>
        <w:t xml:space="preserve"> for</w:t>
      </w:r>
      <w:r w:rsidRPr="009F250B">
        <w:t xml:space="preserve"> design development, licensing, permitting and </w:t>
      </w:r>
      <w:r>
        <w:t>construction;</w:t>
      </w:r>
    </w:p>
    <w:p w14:paraId="44C15CBF" w14:textId="77777777" w:rsidR="000477BB" w:rsidRDefault="000477BB" w:rsidP="00A55560">
      <w:pPr>
        <w:pStyle w:val="Bulletlist1"/>
      </w:pPr>
      <w:r>
        <w:t>P</w:t>
      </w:r>
      <w:r w:rsidRPr="00563036">
        <w:t>lans for development in other countries</w:t>
      </w:r>
      <w:r>
        <w:t xml:space="preserve"> and</w:t>
      </w:r>
      <w:r w:rsidRPr="00563036">
        <w:t xml:space="preserve"> engagement with other regulators</w:t>
      </w:r>
      <w:r>
        <w:t>;</w:t>
      </w:r>
    </w:p>
    <w:p w14:paraId="490FD604" w14:textId="77777777" w:rsidR="000477BB" w:rsidRDefault="000477BB" w:rsidP="00A55560">
      <w:pPr>
        <w:pStyle w:val="Bulletlist1"/>
      </w:pPr>
      <w:r>
        <w:t>I</w:t>
      </w:r>
      <w:r w:rsidRPr="004232F1">
        <w:t>nformation on preferred site(s) and plans to obtain security of tenure</w:t>
      </w:r>
      <w:r>
        <w:t>;</w:t>
      </w:r>
    </w:p>
    <w:p w14:paraId="7F922DFE" w14:textId="77777777" w:rsidR="000477BB" w:rsidRDefault="000477BB" w:rsidP="00A55560">
      <w:pPr>
        <w:pStyle w:val="Bulletlist1"/>
      </w:pPr>
      <w:r>
        <w:t>P</w:t>
      </w:r>
      <w:r w:rsidRPr="00C562B6">
        <w:t xml:space="preserve">lans to </w:t>
      </w:r>
      <w:r>
        <w:t>navigate the wider regulatory framework including planning</w:t>
      </w:r>
      <w:r w:rsidRPr="00C562B6">
        <w:t>, nuclear liability insurance and funded decommissioning programme</w:t>
      </w:r>
      <w:r>
        <w:t>; and</w:t>
      </w:r>
    </w:p>
    <w:p w14:paraId="25FB619C" w14:textId="77777777" w:rsidR="000477BB" w:rsidRDefault="000477BB" w:rsidP="00A55560">
      <w:pPr>
        <w:pStyle w:val="Bulletlist1"/>
      </w:pPr>
      <w:r>
        <w:t>R</w:t>
      </w:r>
      <w:r w:rsidRPr="0044422D">
        <w:t>equirements for export licences</w:t>
      </w:r>
      <w:r>
        <w:t>,</w:t>
      </w:r>
      <w:r w:rsidRPr="0044422D">
        <w:t xml:space="preserve"> to allow exchange of information with parties based overseas</w:t>
      </w:r>
      <w:r>
        <w:t>,</w:t>
      </w:r>
      <w:r w:rsidRPr="0044422D">
        <w:t xml:space="preserve"> </w:t>
      </w:r>
      <w:r>
        <w:t>for any subsequent regulatory engagement.</w:t>
      </w:r>
    </w:p>
    <w:p w14:paraId="37DC6CB9" w14:textId="77777777" w:rsidR="000477BB" w:rsidRDefault="000477BB" w:rsidP="000477BB">
      <w:pPr>
        <w:pStyle w:val="Heading3"/>
      </w:pPr>
      <w:r w:rsidRPr="00EB2DE2">
        <w:t>Pre</w:t>
      </w:r>
      <w:r>
        <w:t>paration</w:t>
      </w:r>
    </w:p>
    <w:p w14:paraId="1E43C0E3" w14:textId="77777777" w:rsidR="000477BB" w:rsidRPr="00E57BA9" w:rsidRDefault="000477BB" w:rsidP="00A55560">
      <w:r>
        <w:t>The following on-line</w:t>
      </w:r>
      <w:r w:rsidRPr="00E57BA9">
        <w:t xml:space="preserve"> seminars provide foundation knowledge on the UK’s goal-setting regulatory regime and the structure and content of </w:t>
      </w:r>
      <w:r>
        <w:t>demonstrations required by the regulators; these should be viewed ahead of the one day engagement.</w:t>
      </w:r>
    </w:p>
    <w:p w14:paraId="284B897A" w14:textId="77777777" w:rsidR="000477BB" w:rsidRPr="00E57BA9" w:rsidRDefault="000477BB" w:rsidP="00430FFB">
      <w:pPr>
        <w:pStyle w:val="Bulletlist1"/>
        <w:spacing w:before="120"/>
      </w:pPr>
      <w:hyperlink r:id="rId24" w:history="1">
        <w:r w:rsidRPr="00C00418">
          <w:rPr>
            <w:color w:val="07716C" w:themeColor="hyperlink"/>
            <w:u w:val="single"/>
          </w:rPr>
          <w:t>UK Goal Setting Legislation</w:t>
        </w:r>
      </w:hyperlink>
    </w:p>
    <w:p w14:paraId="74E5CBF5" w14:textId="77777777" w:rsidR="000477BB" w:rsidRPr="00E57BA9" w:rsidRDefault="000477BB" w:rsidP="00430FFB">
      <w:pPr>
        <w:pStyle w:val="Bulletlist1"/>
        <w:spacing w:before="120"/>
      </w:pPr>
      <w:hyperlink r:id="rId25" w:history="1">
        <w:r w:rsidRPr="00C00418">
          <w:rPr>
            <w:color w:val="07716C" w:themeColor="hyperlink"/>
            <w:u w:val="single"/>
          </w:rPr>
          <w:t>UK Nuclear Safety Case Structure</w:t>
        </w:r>
      </w:hyperlink>
    </w:p>
    <w:p w14:paraId="2ECE7083" w14:textId="77777777" w:rsidR="000477BB" w:rsidRPr="00E57BA9" w:rsidRDefault="000477BB" w:rsidP="00430FFB">
      <w:pPr>
        <w:pStyle w:val="Bulletlist1"/>
        <w:spacing w:before="120"/>
      </w:pPr>
      <w:hyperlink r:id="rId26" w:history="1">
        <w:r w:rsidRPr="00C00418">
          <w:rPr>
            <w:color w:val="07716C" w:themeColor="hyperlink"/>
            <w:u w:val="single"/>
          </w:rPr>
          <w:t>GDA and Licensing Processes</w:t>
        </w:r>
      </w:hyperlink>
    </w:p>
    <w:p w14:paraId="40BF2AD4" w14:textId="77777777" w:rsidR="000477BB" w:rsidRPr="00E57BA9" w:rsidRDefault="000477BB" w:rsidP="00430FFB">
      <w:pPr>
        <w:pStyle w:val="Bulletlist1"/>
        <w:spacing w:before="120"/>
      </w:pPr>
      <w:hyperlink r:id="rId27" w:history="1">
        <w:r w:rsidRPr="00C00418">
          <w:rPr>
            <w:color w:val="07716C" w:themeColor="hyperlink"/>
            <w:u w:val="single"/>
          </w:rPr>
          <w:t>GDA and Environmental Permitting</w:t>
        </w:r>
      </w:hyperlink>
    </w:p>
    <w:p w14:paraId="00DAEDAC" w14:textId="77777777" w:rsidR="000477BB" w:rsidRPr="00E57BA9" w:rsidRDefault="000477BB" w:rsidP="00430FFB">
      <w:pPr>
        <w:pStyle w:val="Bulletlist1"/>
        <w:spacing w:before="120"/>
      </w:pPr>
      <w:hyperlink r:id="rId28" w:history="1">
        <w:r w:rsidRPr="00C00418">
          <w:rPr>
            <w:color w:val="07716C" w:themeColor="hyperlink"/>
            <w:u w:val="single"/>
          </w:rPr>
          <w:t>Nuclear Safeguards</w:t>
        </w:r>
      </w:hyperlink>
    </w:p>
    <w:p w14:paraId="69DC8D1D" w14:textId="77777777" w:rsidR="000477BB" w:rsidRPr="004C07AD" w:rsidRDefault="000477BB" w:rsidP="00430FFB">
      <w:pPr>
        <w:pStyle w:val="Bulletlist1"/>
        <w:spacing w:before="120"/>
      </w:pPr>
      <w:hyperlink r:id="rId29" w:history="1">
        <w:r w:rsidRPr="00C00418">
          <w:rPr>
            <w:color w:val="07716C" w:themeColor="hyperlink"/>
            <w:u w:val="single"/>
          </w:rPr>
          <w:t>Nuclear Security</w:t>
        </w:r>
      </w:hyperlink>
    </w:p>
    <w:p w14:paraId="4D1E8321" w14:textId="77777777" w:rsidR="000477BB" w:rsidRDefault="000477BB" w:rsidP="000477BB">
      <w:pPr>
        <w:pStyle w:val="Heading3"/>
      </w:pPr>
      <w:r>
        <w:lastRenderedPageBreak/>
        <w:t>Outputs</w:t>
      </w:r>
    </w:p>
    <w:p w14:paraId="26995604" w14:textId="77777777" w:rsidR="000477BB" w:rsidRDefault="000477BB" w:rsidP="00A55560">
      <w:r w:rsidRPr="008B325A">
        <w:t>The regulators w</w:t>
      </w:r>
      <w:r>
        <w:t>ill</w:t>
      </w:r>
      <w:r w:rsidRPr="008B325A">
        <w:t xml:space="preserve"> provide a written record (‘Contact Record’) of the engagement discussion points and outcomes.</w:t>
      </w:r>
    </w:p>
    <w:p w14:paraId="6385A6CD" w14:textId="77777777" w:rsidR="000477BB" w:rsidRPr="006E4316" w:rsidRDefault="000477BB" w:rsidP="000477BB">
      <w:pPr>
        <w:pStyle w:val="Heading2"/>
      </w:pPr>
      <w:bookmarkStart w:id="57" w:name="_Toc152915860"/>
      <w:bookmarkStart w:id="58" w:name="_Toc209441676"/>
      <w:r w:rsidRPr="006E4316">
        <w:t xml:space="preserve">Regulatory process </w:t>
      </w:r>
      <w:r>
        <w:t>and</w:t>
      </w:r>
      <w:r w:rsidRPr="006E4316">
        <w:t xml:space="preserve"> technical engagements</w:t>
      </w:r>
      <w:bookmarkEnd w:id="57"/>
      <w:bookmarkEnd w:id="58"/>
    </w:p>
    <w:p w14:paraId="195CEE07" w14:textId="77777777" w:rsidR="000477BB" w:rsidRPr="00E52C0F" w:rsidRDefault="000477BB" w:rsidP="000477BB">
      <w:pPr>
        <w:pStyle w:val="Heading3"/>
      </w:pPr>
      <w:r w:rsidRPr="00E52C0F">
        <w:t xml:space="preserve">Scope </w:t>
      </w:r>
      <w:r>
        <w:t>and</w:t>
      </w:r>
      <w:r w:rsidRPr="00E52C0F">
        <w:t xml:space="preserve"> </w:t>
      </w:r>
      <w:r>
        <w:t>p</w:t>
      </w:r>
      <w:r w:rsidRPr="00E52C0F">
        <w:t>urpose</w:t>
      </w:r>
    </w:p>
    <w:p w14:paraId="1D243712" w14:textId="77777777" w:rsidR="000477BB" w:rsidRPr="00FF7FC5" w:rsidRDefault="000477BB" w:rsidP="00A55560">
      <w:r w:rsidRPr="00FF7FC5">
        <w:t>This is a series of structured engagements on a range of topics to be agreed between the applicant and the regulators, selected based on technical risk, building on the one day engagement and explaining in much greater detail the specific matters of interest.</w:t>
      </w:r>
    </w:p>
    <w:p w14:paraId="11616DAE" w14:textId="77777777" w:rsidR="000477BB" w:rsidRPr="006E4316" w:rsidRDefault="000477BB" w:rsidP="000477BB">
      <w:pPr>
        <w:pStyle w:val="Heading3"/>
      </w:pPr>
      <w:r w:rsidRPr="006E4316">
        <w:t>Process</w:t>
      </w:r>
    </w:p>
    <w:p w14:paraId="61B97244" w14:textId="77777777" w:rsidR="000477BB" w:rsidRDefault="000477BB" w:rsidP="00A55560">
      <w:r>
        <w:t>Engagements will commence with an introductory session to agree the scope of the main engagements. This will be followed by up to ten sessions, typically two to four hours in duration, covering the agreed topics, which could include:</w:t>
      </w:r>
    </w:p>
    <w:p w14:paraId="2261948A" w14:textId="77777777" w:rsidR="000477BB" w:rsidRDefault="000477BB" w:rsidP="00A55560">
      <w:pPr>
        <w:pStyle w:val="Bulletlist1"/>
      </w:pPr>
      <w:r>
        <w:t>technology design overview and novel features</w:t>
      </w:r>
    </w:p>
    <w:p w14:paraId="148C32F3" w14:textId="77777777" w:rsidR="000477BB" w:rsidRDefault="000477BB" w:rsidP="00A55560">
      <w:pPr>
        <w:pStyle w:val="Bulletlist1"/>
      </w:pPr>
      <w:r>
        <w:t>safety analysis</w:t>
      </w:r>
    </w:p>
    <w:p w14:paraId="618B4C52" w14:textId="1F4F5387" w:rsidR="000477BB" w:rsidRDefault="000477BB" w:rsidP="00A55560">
      <w:pPr>
        <w:pStyle w:val="Bulletlist1"/>
      </w:pPr>
      <w:r>
        <w:t xml:space="preserve">demonstration of </w:t>
      </w:r>
      <w:r w:rsidR="00F75707">
        <w:t>Best Available Technique</w:t>
      </w:r>
      <w:r w:rsidR="0058300D">
        <w:t>s</w:t>
      </w:r>
      <w:r w:rsidR="00F75707">
        <w:t xml:space="preserve"> (</w:t>
      </w:r>
      <w:r>
        <w:t>BAT</w:t>
      </w:r>
      <w:r w:rsidR="00F75707">
        <w:t>)</w:t>
      </w:r>
    </w:p>
    <w:p w14:paraId="37FBE0E6" w14:textId="77777777" w:rsidR="000477BB" w:rsidRDefault="000477BB" w:rsidP="00A55560">
      <w:pPr>
        <w:pStyle w:val="Bulletlist1"/>
      </w:pPr>
      <w:r>
        <w:t>supply chain and quality assurance</w:t>
      </w:r>
    </w:p>
    <w:p w14:paraId="54EF9BBD" w14:textId="77777777" w:rsidR="000477BB" w:rsidRDefault="000477BB" w:rsidP="00A55560">
      <w:pPr>
        <w:pStyle w:val="Bulletlist1"/>
      </w:pPr>
      <w:r>
        <w:t>security by design expectations</w:t>
      </w:r>
    </w:p>
    <w:p w14:paraId="073686BE" w14:textId="77777777" w:rsidR="000477BB" w:rsidRDefault="000477BB" w:rsidP="00A55560">
      <w:pPr>
        <w:pStyle w:val="Bulletlist1"/>
      </w:pPr>
      <w:r>
        <w:t>GDA options and expectations for new reactors</w:t>
      </w:r>
    </w:p>
    <w:p w14:paraId="51DBDBC6" w14:textId="77777777" w:rsidR="000477BB" w:rsidRDefault="000477BB" w:rsidP="00A55560">
      <w:pPr>
        <w:pStyle w:val="Bulletlist1"/>
      </w:pPr>
      <w:r>
        <w:t>Siting, licensing and justification process</w:t>
      </w:r>
    </w:p>
    <w:p w14:paraId="7A8B0FF8" w14:textId="77777777" w:rsidR="000477BB" w:rsidRDefault="000477BB" w:rsidP="00A55560">
      <w:pPr>
        <w:pStyle w:val="Bulletlist1"/>
      </w:pPr>
      <w:r>
        <w:t>deployment options</w:t>
      </w:r>
    </w:p>
    <w:p w14:paraId="43F0A384" w14:textId="77777777" w:rsidR="000477BB" w:rsidRDefault="000477BB" w:rsidP="00A55560">
      <w:r>
        <w:t xml:space="preserve">Following the main engagements there will be a final half-day session to conclude the engagements and discuss the applicant’s proposed way forward. </w:t>
      </w:r>
    </w:p>
    <w:p w14:paraId="01BDD3B3" w14:textId="77777777" w:rsidR="000477BB" w:rsidRDefault="000477BB" w:rsidP="000477BB">
      <w:pPr>
        <w:pStyle w:val="Heading3"/>
      </w:pPr>
      <w:r>
        <w:t>Outputs</w:t>
      </w:r>
    </w:p>
    <w:p w14:paraId="6A6F3E36" w14:textId="77777777" w:rsidR="000477BB" w:rsidRDefault="000477BB" w:rsidP="00A55560">
      <w:r>
        <w:t>The regulators will provide</w:t>
      </w:r>
      <w:r w:rsidRPr="004A4730">
        <w:t xml:space="preserve"> </w:t>
      </w:r>
      <w:r>
        <w:t>written records (‘C</w:t>
      </w:r>
      <w:r w:rsidRPr="004A4730">
        <w:t xml:space="preserve">ontact </w:t>
      </w:r>
      <w:r>
        <w:t>R</w:t>
      </w:r>
      <w:r w:rsidRPr="004A4730">
        <w:t>ecord</w:t>
      </w:r>
      <w:r>
        <w:t xml:space="preserve">’) of the engagements. These will identify </w:t>
      </w:r>
      <w:r w:rsidRPr="00F455A2">
        <w:t xml:space="preserve">any residual </w:t>
      </w:r>
      <w:r>
        <w:t>issues,</w:t>
      </w:r>
      <w:r w:rsidRPr="00F455A2">
        <w:t xml:space="preserve"> or areas requir</w:t>
      </w:r>
      <w:r>
        <w:t>ing</w:t>
      </w:r>
      <w:r w:rsidRPr="00F455A2">
        <w:t xml:space="preserve"> further work</w:t>
      </w:r>
      <w:r>
        <w:t xml:space="preserve"> prior to entry into subsequent</w:t>
      </w:r>
      <w:r w:rsidRPr="00A8736A">
        <w:t xml:space="preserve"> regulatory processes</w:t>
      </w:r>
      <w:r>
        <w:t>.</w:t>
      </w:r>
    </w:p>
    <w:p w14:paraId="48B282B3" w14:textId="77777777" w:rsidR="000477BB" w:rsidRDefault="000477BB" w:rsidP="000477BB">
      <w:pPr>
        <w:pStyle w:val="Heading2"/>
      </w:pPr>
      <w:bookmarkStart w:id="59" w:name="_Toc152915861"/>
      <w:bookmarkStart w:id="60" w:name="_Hlk160625258"/>
      <w:bookmarkStart w:id="61" w:name="_Toc209441677"/>
      <w:r w:rsidRPr="008203B2">
        <w:lastRenderedPageBreak/>
        <w:t xml:space="preserve">Preliminary </w:t>
      </w:r>
      <w:r>
        <w:t>d</w:t>
      </w:r>
      <w:r w:rsidRPr="008203B2">
        <w:t xml:space="preserve">esign </w:t>
      </w:r>
      <w:r>
        <w:t>r</w:t>
      </w:r>
      <w:r w:rsidRPr="008203B2">
        <w:t>eview</w:t>
      </w:r>
      <w:bookmarkEnd w:id="59"/>
      <w:bookmarkEnd w:id="60"/>
      <w:bookmarkEnd w:id="61"/>
    </w:p>
    <w:p w14:paraId="034CD8C9" w14:textId="77777777" w:rsidR="000477BB" w:rsidRDefault="000477BB" w:rsidP="000477BB">
      <w:pPr>
        <w:pStyle w:val="Heading3"/>
      </w:pPr>
      <w:r>
        <w:t>Scope and purpose</w:t>
      </w:r>
    </w:p>
    <w:p w14:paraId="36253CA2" w14:textId="77777777" w:rsidR="000477BB" w:rsidRDefault="000477BB" w:rsidP="00A55560">
      <w:r>
        <w:t xml:space="preserve">This is </w:t>
      </w:r>
      <w:r w:rsidRPr="0015795A">
        <w:t xml:space="preserve">a technical review of </w:t>
      </w:r>
      <w:r>
        <w:t xml:space="preserve">certain </w:t>
      </w:r>
      <w:r w:rsidRPr="0015795A">
        <w:t>aspects of the design</w:t>
      </w:r>
      <w:r w:rsidRPr="00863EB0">
        <w:t xml:space="preserve"> </w:t>
      </w:r>
      <w:r w:rsidRPr="00B83A04">
        <w:t xml:space="preserve">of a proposed new nuclear </w:t>
      </w:r>
      <w:r>
        <w:t xml:space="preserve">installation, based on regulatory submissions provided by the applicant. </w:t>
      </w:r>
    </w:p>
    <w:p w14:paraId="4D93F3BC" w14:textId="77777777" w:rsidR="000477BB" w:rsidRDefault="000477BB" w:rsidP="00A55560">
      <w:r>
        <w:t>A preliminary design review</w:t>
      </w:r>
      <w:r w:rsidRPr="00B83A04">
        <w:t xml:space="preserve"> is not a substitute for </w:t>
      </w:r>
      <w:r>
        <w:t>generic or site specific design assessment or the nuclear site licensing process and, for new reactors, it</w:t>
      </w:r>
      <w:r w:rsidRPr="00D20F31">
        <w:t xml:space="preserve"> </w:t>
      </w:r>
      <w:r w:rsidRPr="00D8798A">
        <w:t>does not equate to a project risk reduction equivalent to GDA</w:t>
      </w:r>
      <w:r>
        <w:t>, although we expect that it will result in more efficient progress through subsequent regulatory processes</w:t>
      </w:r>
      <w:r w:rsidRPr="00D8798A">
        <w:t>.</w:t>
      </w:r>
      <w:r>
        <w:t xml:space="preserve"> </w:t>
      </w:r>
    </w:p>
    <w:p w14:paraId="3FFA5ED2" w14:textId="77777777" w:rsidR="000477BB" w:rsidRDefault="000477BB" w:rsidP="000477BB">
      <w:pPr>
        <w:pStyle w:val="Heading3"/>
      </w:pPr>
      <w:r>
        <w:t>Process</w:t>
      </w:r>
    </w:p>
    <w:p w14:paraId="03146ADF" w14:textId="77777777" w:rsidR="000477BB" w:rsidRDefault="000477BB" w:rsidP="00A55560">
      <w:r>
        <w:t>Under the preliminary design review the applicant will provide up to six submissions for regulatory review.</w:t>
      </w:r>
    </w:p>
    <w:p w14:paraId="64870523" w14:textId="77777777" w:rsidR="000477BB" w:rsidRDefault="000477BB" w:rsidP="00A55560">
      <w:r>
        <w:t>The process starts with an opening engagement, for the regulators and applicant to clarify the objectives of the Preliminary Design Review (PDR) and agree the topics, scope and delivery timeline for the submissions. If regulatory knowledge of the reactor design has not already been developed during earlier engagements then the applicant may also be expected to present information on the design aspect to be reviewed, highlighting the key safety, security and environmental features.</w:t>
      </w:r>
    </w:p>
    <w:p w14:paraId="76B2218C" w14:textId="06D611C8" w:rsidR="000477BB" w:rsidRDefault="000477BB" w:rsidP="00A55560">
      <w:bookmarkStart w:id="62" w:name="_Hlk194655716"/>
      <w:r>
        <w:t xml:space="preserve">The applicant should select up to six topic areas that present the greatest project risk, </w:t>
      </w:r>
      <w:r w:rsidRPr="00CD3A75">
        <w:t>or where regulatory insight is of most value</w:t>
      </w:r>
      <w:r>
        <w:t xml:space="preserve">. This may include areas where the applicant is aware of potential </w:t>
      </w:r>
      <w:r w:rsidRPr="00B83A04">
        <w:t xml:space="preserve">gaps against </w:t>
      </w:r>
      <w:r>
        <w:t>UK</w:t>
      </w:r>
      <w:r w:rsidRPr="00B83A04">
        <w:t xml:space="preserve"> regulatory expectations</w:t>
      </w:r>
      <w:r>
        <w:t>, perhaps due to technical novelty and/or complexity, design maturity, or analysis challenges.</w:t>
      </w:r>
      <w:bookmarkEnd w:id="62"/>
      <w:r>
        <w:t xml:space="preserve"> A</w:t>
      </w:r>
      <w:r w:rsidRPr="000C4FF0">
        <w:t xml:space="preserve">dvice from the regulators </w:t>
      </w:r>
      <w:r>
        <w:t>may</w:t>
      </w:r>
      <w:r w:rsidRPr="000C4FF0">
        <w:t xml:space="preserve"> be helpful when selecting the topics for engagement. This can be discussed ahead of the preliminary design review</w:t>
      </w:r>
      <w:r>
        <w:t>, for example during the one-day engagement or process and technical workshops</w:t>
      </w:r>
      <w:r w:rsidRPr="000C4FF0">
        <w:t>.</w:t>
      </w:r>
      <w:r>
        <w:t xml:space="preserve"> </w:t>
      </w:r>
    </w:p>
    <w:p w14:paraId="2ABDE661" w14:textId="1B41D4C1" w:rsidR="000477BB" w:rsidRDefault="000477BB" w:rsidP="00A55560">
      <w:pPr>
        <w:rPr>
          <w:sz w:val="22"/>
        </w:rPr>
      </w:pPr>
      <w:r>
        <w:t xml:space="preserve">Once the scope and programme have been agreed, the review of regulatory submissions will follow the process outlined in </w:t>
      </w:r>
      <w:r w:rsidR="00F65F3F" w:rsidRPr="00F65F3F">
        <w:rPr>
          <w:szCs w:val="24"/>
        </w:rPr>
        <w:fldChar w:fldCharType="begin"/>
      </w:r>
      <w:r w:rsidR="00F65F3F" w:rsidRPr="00F65F3F">
        <w:rPr>
          <w:szCs w:val="24"/>
        </w:rPr>
        <w:instrText xml:space="preserve"> REF _Ref222904264 \h </w:instrText>
      </w:r>
      <w:r w:rsidR="00F65F3F">
        <w:rPr>
          <w:szCs w:val="24"/>
        </w:rPr>
        <w:instrText xml:space="preserve"> \* MERGEFORMAT </w:instrText>
      </w:r>
      <w:r w:rsidR="00F65F3F" w:rsidRPr="00F65F3F">
        <w:rPr>
          <w:szCs w:val="24"/>
        </w:rPr>
      </w:r>
      <w:r w:rsidR="00F65F3F" w:rsidRPr="00F65F3F">
        <w:rPr>
          <w:szCs w:val="24"/>
        </w:rPr>
        <w:fldChar w:fldCharType="separate"/>
      </w:r>
      <w:r w:rsidR="00F65F3F" w:rsidRPr="00F65F3F">
        <w:rPr>
          <w:b/>
          <w:bCs/>
          <w:szCs w:val="24"/>
        </w:rPr>
        <w:t xml:space="preserve">Table </w:t>
      </w:r>
      <w:r w:rsidR="00F65F3F" w:rsidRPr="00F65F3F">
        <w:rPr>
          <w:b/>
          <w:bCs/>
          <w:noProof/>
          <w:szCs w:val="24"/>
        </w:rPr>
        <w:t>2</w:t>
      </w:r>
      <w:r w:rsidR="00F65F3F" w:rsidRPr="00F65F3F">
        <w:rPr>
          <w:szCs w:val="24"/>
        </w:rPr>
        <w:fldChar w:fldCharType="end"/>
      </w:r>
      <w:r w:rsidRPr="00F65F3F">
        <w:rPr>
          <w:szCs w:val="24"/>
        </w:rPr>
        <w:t>.</w:t>
      </w:r>
    </w:p>
    <w:p w14:paraId="76B36116" w14:textId="77777777" w:rsidR="00275509" w:rsidRDefault="00275509" w:rsidP="000477BB">
      <w:pPr>
        <w:pStyle w:val="Caption"/>
        <w:keepNext/>
        <w:sectPr w:rsidR="00275509" w:rsidSect="000477BB">
          <w:pgSz w:w="11906" w:h="16838" w:code="9"/>
          <w:pgMar w:top="1440" w:right="1440" w:bottom="1440" w:left="1440" w:header="397" w:footer="397" w:gutter="0"/>
          <w:cols w:space="312"/>
          <w:docGrid w:linePitch="360"/>
        </w:sectPr>
      </w:pPr>
    </w:p>
    <w:p w14:paraId="523BEE14" w14:textId="6273C879" w:rsidR="000477BB" w:rsidRPr="008A3E90" w:rsidRDefault="000477BB" w:rsidP="000477BB">
      <w:pPr>
        <w:pStyle w:val="Caption"/>
        <w:keepNext/>
        <w:rPr>
          <w:b w:val="0"/>
          <w:bCs w:val="0"/>
          <w:i/>
          <w:iCs/>
        </w:rPr>
      </w:pPr>
      <w:bookmarkStart w:id="63" w:name="_Ref222904264"/>
      <w:r w:rsidRPr="008A3E90">
        <w:lastRenderedPageBreak/>
        <w:t xml:space="preserve">Table </w:t>
      </w:r>
      <w:r w:rsidRPr="008A3E90">
        <w:rPr>
          <w:b w:val="0"/>
          <w:bCs w:val="0"/>
          <w:i/>
          <w:iCs/>
        </w:rPr>
        <w:fldChar w:fldCharType="begin"/>
      </w:r>
      <w:r w:rsidRPr="008A3E90">
        <w:instrText xml:space="preserve"> SEQ Table \* ARABIC </w:instrText>
      </w:r>
      <w:r w:rsidRPr="008A3E90">
        <w:rPr>
          <w:b w:val="0"/>
          <w:bCs w:val="0"/>
          <w:i/>
          <w:iCs/>
        </w:rPr>
        <w:fldChar w:fldCharType="separate"/>
      </w:r>
      <w:r w:rsidR="00A63256">
        <w:rPr>
          <w:noProof/>
        </w:rPr>
        <w:t>2</w:t>
      </w:r>
      <w:r w:rsidRPr="008A3E90">
        <w:rPr>
          <w:b w:val="0"/>
          <w:bCs w:val="0"/>
          <w:i/>
          <w:iCs/>
        </w:rPr>
        <w:fldChar w:fldCharType="end"/>
      </w:r>
      <w:bookmarkEnd w:id="63"/>
      <w:r w:rsidRPr="008A3E90">
        <w:t xml:space="preserve"> - Preliminary design review process</w:t>
      </w:r>
      <w:r w:rsidR="00A55560">
        <w:t>.</w:t>
      </w:r>
    </w:p>
    <w:tbl>
      <w:tblPr>
        <w:tblStyle w:val="ONRTable1"/>
        <w:tblW w:w="0" w:type="auto"/>
        <w:tblInd w:w="5" w:type="dxa"/>
        <w:tblLook w:val="04A0" w:firstRow="1" w:lastRow="0" w:firstColumn="1" w:lastColumn="0" w:noHBand="0" w:noVBand="1"/>
      </w:tblPr>
      <w:tblGrid>
        <w:gridCol w:w="1999"/>
        <w:gridCol w:w="4641"/>
        <w:gridCol w:w="2381"/>
      </w:tblGrid>
      <w:tr w:rsidR="000477BB" w14:paraId="64A18544" w14:textId="77777777" w:rsidTr="00A55560">
        <w:trPr>
          <w:cnfStyle w:val="100000000000" w:firstRow="1" w:lastRow="0" w:firstColumn="0" w:lastColumn="0" w:oddVBand="0" w:evenVBand="0" w:oddHBand="0" w:evenHBand="0" w:firstRowFirstColumn="0" w:firstRowLastColumn="0" w:lastRowFirstColumn="0" w:lastRowLastColumn="0"/>
          <w:tblHeader/>
        </w:trPr>
        <w:tc>
          <w:tcPr>
            <w:tcW w:w="0" w:type="auto"/>
          </w:tcPr>
          <w:p w14:paraId="6029631C" w14:textId="77777777" w:rsidR="000477BB" w:rsidRPr="005E307E" w:rsidRDefault="000477BB" w:rsidP="0006075A">
            <w:pPr>
              <w:spacing w:before="60" w:after="60" w:line="240" w:lineRule="auto"/>
              <w:rPr>
                <w:b w:val="0"/>
                <w:bCs/>
                <w:sz w:val="22"/>
                <w:szCs w:val="26"/>
              </w:rPr>
            </w:pPr>
            <w:r w:rsidRPr="005E307E">
              <w:rPr>
                <w:bCs/>
                <w:sz w:val="22"/>
                <w:szCs w:val="26"/>
              </w:rPr>
              <w:t>Stage</w:t>
            </w:r>
          </w:p>
        </w:tc>
        <w:tc>
          <w:tcPr>
            <w:tcW w:w="0" w:type="auto"/>
          </w:tcPr>
          <w:p w14:paraId="2ECC0DF4" w14:textId="77777777" w:rsidR="000477BB" w:rsidRPr="005E307E" w:rsidRDefault="000477BB" w:rsidP="0006075A">
            <w:pPr>
              <w:spacing w:before="60" w:after="60" w:line="240" w:lineRule="auto"/>
              <w:rPr>
                <w:b w:val="0"/>
                <w:bCs/>
                <w:sz w:val="22"/>
                <w:szCs w:val="26"/>
              </w:rPr>
            </w:pPr>
            <w:r w:rsidRPr="005E307E">
              <w:rPr>
                <w:bCs/>
                <w:sz w:val="22"/>
                <w:szCs w:val="26"/>
              </w:rPr>
              <w:t>Purpose</w:t>
            </w:r>
          </w:p>
        </w:tc>
        <w:tc>
          <w:tcPr>
            <w:tcW w:w="0" w:type="auto"/>
          </w:tcPr>
          <w:p w14:paraId="654008E1" w14:textId="77777777" w:rsidR="000477BB" w:rsidRPr="005E307E" w:rsidRDefault="000477BB" w:rsidP="0006075A">
            <w:pPr>
              <w:spacing w:before="60" w:after="60" w:line="240" w:lineRule="auto"/>
              <w:rPr>
                <w:b w:val="0"/>
                <w:bCs/>
                <w:sz w:val="22"/>
                <w:szCs w:val="26"/>
              </w:rPr>
            </w:pPr>
            <w:r w:rsidRPr="005E307E">
              <w:rPr>
                <w:bCs/>
                <w:sz w:val="22"/>
                <w:szCs w:val="26"/>
              </w:rPr>
              <w:t>Indicative Timescales</w:t>
            </w:r>
          </w:p>
        </w:tc>
      </w:tr>
      <w:tr w:rsidR="000477BB" w14:paraId="26965A17" w14:textId="77777777" w:rsidTr="00A55560">
        <w:tc>
          <w:tcPr>
            <w:tcW w:w="0" w:type="auto"/>
          </w:tcPr>
          <w:p w14:paraId="23826044" w14:textId="77777777" w:rsidR="000477BB" w:rsidRPr="005E307E" w:rsidRDefault="000477BB" w:rsidP="0006075A">
            <w:pPr>
              <w:spacing w:before="60" w:after="60" w:line="240" w:lineRule="auto"/>
              <w:rPr>
                <w:sz w:val="22"/>
                <w:szCs w:val="26"/>
              </w:rPr>
            </w:pPr>
            <w:r w:rsidRPr="005E307E">
              <w:rPr>
                <w:sz w:val="22"/>
                <w:szCs w:val="26"/>
              </w:rPr>
              <w:t>Regulatory Expectations Meeting</w:t>
            </w:r>
          </w:p>
        </w:tc>
        <w:tc>
          <w:tcPr>
            <w:tcW w:w="0" w:type="auto"/>
          </w:tcPr>
          <w:p w14:paraId="5BB3CD05" w14:textId="77777777" w:rsidR="000477BB" w:rsidRPr="005E307E" w:rsidRDefault="000477BB" w:rsidP="0006075A">
            <w:pPr>
              <w:spacing w:before="60" w:after="60" w:line="240" w:lineRule="auto"/>
              <w:rPr>
                <w:sz w:val="22"/>
                <w:szCs w:val="26"/>
              </w:rPr>
            </w:pPr>
            <w:r w:rsidRPr="005E307E">
              <w:rPr>
                <w:sz w:val="22"/>
                <w:szCs w:val="26"/>
              </w:rPr>
              <w:t>To allow regulators to set out their expectations for the specific topic(s)</w:t>
            </w:r>
          </w:p>
        </w:tc>
        <w:tc>
          <w:tcPr>
            <w:tcW w:w="0" w:type="auto"/>
          </w:tcPr>
          <w:p w14:paraId="1BCD1B20" w14:textId="77777777" w:rsidR="000477BB" w:rsidRPr="005E307E" w:rsidRDefault="000477BB" w:rsidP="0006075A">
            <w:pPr>
              <w:spacing w:before="60" w:after="60" w:line="240" w:lineRule="auto"/>
              <w:rPr>
                <w:sz w:val="22"/>
                <w:szCs w:val="26"/>
              </w:rPr>
            </w:pPr>
            <w:r w:rsidRPr="005E307E">
              <w:rPr>
                <w:sz w:val="22"/>
                <w:szCs w:val="26"/>
              </w:rPr>
              <w:t>Four weeks before the submission deliverable date</w:t>
            </w:r>
          </w:p>
        </w:tc>
      </w:tr>
      <w:tr w:rsidR="000477BB" w14:paraId="7F4002D5" w14:textId="77777777" w:rsidTr="00A55560">
        <w:tc>
          <w:tcPr>
            <w:tcW w:w="0" w:type="auto"/>
          </w:tcPr>
          <w:p w14:paraId="710AF86C" w14:textId="77777777" w:rsidR="000477BB" w:rsidRPr="005E307E" w:rsidRDefault="000477BB" w:rsidP="0006075A">
            <w:pPr>
              <w:spacing w:before="60" w:after="60" w:line="240" w:lineRule="auto"/>
              <w:rPr>
                <w:sz w:val="22"/>
                <w:szCs w:val="26"/>
              </w:rPr>
            </w:pPr>
            <w:r w:rsidRPr="005E307E">
              <w:rPr>
                <w:sz w:val="22"/>
                <w:szCs w:val="26"/>
              </w:rPr>
              <w:t>Regulators’ review</w:t>
            </w:r>
          </w:p>
        </w:tc>
        <w:tc>
          <w:tcPr>
            <w:tcW w:w="0" w:type="auto"/>
          </w:tcPr>
          <w:p w14:paraId="4CE93FCB" w14:textId="77777777" w:rsidR="000477BB" w:rsidRPr="005E307E" w:rsidRDefault="000477BB" w:rsidP="0006075A">
            <w:pPr>
              <w:spacing w:before="60" w:after="60" w:line="240" w:lineRule="auto"/>
              <w:rPr>
                <w:sz w:val="22"/>
                <w:szCs w:val="26"/>
              </w:rPr>
            </w:pPr>
            <w:r w:rsidRPr="005E307E">
              <w:rPr>
                <w:sz w:val="22"/>
                <w:szCs w:val="26"/>
              </w:rPr>
              <w:t>For regulators to form a view on the extent to which expectations are met for the specific topic(s), and identify potentially significant shortfalls</w:t>
            </w:r>
          </w:p>
        </w:tc>
        <w:tc>
          <w:tcPr>
            <w:tcW w:w="0" w:type="auto"/>
          </w:tcPr>
          <w:p w14:paraId="2B4132A1" w14:textId="77777777" w:rsidR="000477BB" w:rsidRPr="005E307E" w:rsidRDefault="000477BB" w:rsidP="0006075A">
            <w:pPr>
              <w:spacing w:before="60" w:after="60" w:line="240" w:lineRule="auto"/>
              <w:rPr>
                <w:sz w:val="22"/>
                <w:szCs w:val="26"/>
              </w:rPr>
            </w:pPr>
            <w:r w:rsidRPr="005E307E">
              <w:rPr>
                <w:sz w:val="22"/>
                <w:szCs w:val="26"/>
              </w:rPr>
              <w:t>Four weeks</w:t>
            </w:r>
          </w:p>
        </w:tc>
      </w:tr>
      <w:tr w:rsidR="000477BB" w:rsidRPr="003F0401" w14:paraId="423E1F3A" w14:textId="77777777" w:rsidTr="00A55560">
        <w:tc>
          <w:tcPr>
            <w:tcW w:w="0" w:type="auto"/>
          </w:tcPr>
          <w:p w14:paraId="55B995FF" w14:textId="77777777" w:rsidR="000477BB" w:rsidRPr="005E307E" w:rsidRDefault="000477BB" w:rsidP="0006075A">
            <w:pPr>
              <w:spacing w:before="60" w:after="60" w:line="240" w:lineRule="auto"/>
              <w:rPr>
                <w:sz w:val="22"/>
                <w:szCs w:val="26"/>
              </w:rPr>
            </w:pPr>
            <w:r w:rsidRPr="005E307E">
              <w:rPr>
                <w:sz w:val="22"/>
                <w:szCs w:val="26"/>
              </w:rPr>
              <w:t>Regulators comments provided</w:t>
            </w:r>
          </w:p>
        </w:tc>
        <w:tc>
          <w:tcPr>
            <w:tcW w:w="0" w:type="auto"/>
          </w:tcPr>
          <w:p w14:paraId="4BBC31C6" w14:textId="77777777" w:rsidR="000477BB" w:rsidRPr="005E307E" w:rsidRDefault="000477BB" w:rsidP="0006075A">
            <w:pPr>
              <w:spacing w:before="60" w:after="60" w:line="240" w:lineRule="auto"/>
              <w:rPr>
                <w:sz w:val="22"/>
                <w:szCs w:val="26"/>
              </w:rPr>
            </w:pPr>
            <w:r w:rsidRPr="005E307E">
              <w:rPr>
                <w:sz w:val="22"/>
                <w:szCs w:val="26"/>
              </w:rPr>
              <w:t>Written comments or clarification questions provided by the regulators</w:t>
            </w:r>
          </w:p>
        </w:tc>
        <w:tc>
          <w:tcPr>
            <w:tcW w:w="0" w:type="auto"/>
          </w:tcPr>
          <w:p w14:paraId="0DCE667A" w14:textId="77777777" w:rsidR="000477BB" w:rsidRPr="005E307E" w:rsidRDefault="000477BB" w:rsidP="0006075A">
            <w:pPr>
              <w:spacing w:before="60" w:after="60" w:line="240" w:lineRule="auto"/>
              <w:rPr>
                <w:sz w:val="22"/>
                <w:szCs w:val="26"/>
              </w:rPr>
            </w:pPr>
            <w:r w:rsidRPr="005E307E">
              <w:rPr>
                <w:sz w:val="22"/>
                <w:szCs w:val="26"/>
              </w:rPr>
              <w:t>Within four weeks of submission deliverable date</w:t>
            </w:r>
          </w:p>
        </w:tc>
      </w:tr>
      <w:tr w:rsidR="000477BB" w:rsidRPr="003F0401" w14:paraId="521BFDC7" w14:textId="77777777" w:rsidTr="00A55560">
        <w:tc>
          <w:tcPr>
            <w:tcW w:w="0" w:type="auto"/>
          </w:tcPr>
          <w:p w14:paraId="6440C3CB" w14:textId="77777777" w:rsidR="000477BB" w:rsidRPr="005E307E" w:rsidRDefault="000477BB" w:rsidP="0006075A">
            <w:pPr>
              <w:spacing w:before="60" w:after="60" w:line="240" w:lineRule="auto"/>
              <w:rPr>
                <w:sz w:val="22"/>
                <w:szCs w:val="26"/>
              </w:rPr>
            </w:pPr>
            <w:r w:rsidRPr="005E307E">
              <w:rPr>
                <w:sz w:val="22"/>
                <w:szCs w:val="26"/>
              </w:rPr>
              <w:t>Response to comments</w:t>
            </w:r>
          </w:p>
        </w:tc>
        <w:tc>
          <w:tcPr>
            <w:tcW w:w="0" w:type="auto"/>
          </w:tcPr>
          <w:p w14:paraId="23A426C7" w14:textId="77777777" w:rsidR="000477BB" w:rsidRPr="005E307E" w:rsidRDefault="000477BB" w:rsidP="0006075A">
            <w:pPr>
              <w:spacing w:before="60" w:after="60" w:line="240" w:lineRule="auto"/>
              <w:rPr>
                <w:sz w:val="22"/>
                <w:szCs w:val="26"/>
              </w:rPr>
            </w:pPr>
            <w:r w:rsidRPr="005E307E">
              <w:rPr>
                <w:sz w:val="22"/>
                <w:szCs w:val="26"/>
              </w:rPr>
              <w:t>Applicant provides a written response to the regulators’ comments</w:t>
            </w:r>
          </w:p>
        </w:tc>
        <w:tc>
          <w:tcPr>
            <w:tcW w:w="0" w:type="auto"/>
          </w:tcPr>
          <w:p w14:paraId="6B706693" w14:textId="77777777" w:rsidR="000477BB" w:rsidRPr="005E307E" w:rsidRDefault="000477BB" w:rsidP="0006075A">
            <w:pPr>
              <w:spacing w:before="60" w:after="60" w:line="240" w:lineRule="auto"/>
              <w:rPr>
                <w:sz w:val="22"/>
                <w:szCs w:val="26"/>
              </w:rPr>
            </w:pPr>
            <w:r w:rsidRPr="005E307E">
              <w:rPr>
                <w:sz w:val="22"/>
                <w:szCs w:val="26"/>
              </w:rPr>
              <w:t>Within two weeks of receipt of comments</w:t>
            </w:r>
          </w:p>
        </w:tc>
      </w:tr>
      <w:tr w:rsidR="000477BB" w:rsidRPr="003F0401" w14:paraId="232D84A0" w14:textId="77777777" w:rsidTr="00A55560">
        <w:trPr>
          <w:trHeight w:val="975"/>
        </w:trPr>
        <w:tc>
          <w:tcPr>
            <w:tcW w:w="0" w:type="auto"/>
          </w:tcPr>
          <w:p w14:paraId="16E3962F" w14:textId="77777777" w:rsidR="000477BB" w:rsidRPr="005E307E" w:rsidRDefault="000477BB" w:rsidP="0006075A">
            <w:pPr>
              <w:spacing w:before="60" w:after="60" w:line="240" w:lineRule="auto"/>
              <w:rPr>
                <w:sz w:val="22"/>
                <w:szCs w:val="26"/>
              </w:rPr>
            </w:pPr>
            <w:r>
              <w:rPr>
                <w:sz w:val="22"/>
                <w:szCs w:val="26"/>
              </w:rPr>
              <w:t>Technical convergence</w:t>
            </w:r>
            <w:r w:rsidRPr="005E307E">
              <w:rPr>
                <w:sz w:val="22"/>
                <w:szCs w:val="26"/>
              </w:rPr>
              <w:t xml:space="preserve"> workshop</w:t>
            </w:r>
          </w:p>
        </w:tc>
        <w:tc>
          <w:tcPr>
            <w:tcW w:w="0" w:type="auto"/>
          </w:tcPr>
          <w:p w14:paraId="34054937" w14:textId="77777777" w:rsidR="000477BB" w:rsidRPr="005E307E" w:rsidRDefault="000477BB" w:rsidP="0006075A">
            <w:pPr>
              <w:spacing w:before="60" w:after="60" w:line="240" w:lineRule="auto"/>
              <w:rPr>
                <w:sz w:val="22"/>
                <w:szCs w:val="26"/>
              </w:rPr>
            </w:pPr>
            <w:r w:rsidRPr="005E307E">
              <w:rPr>
                <w:sz w:val="22"/>
                <w:szCs w:val="26"/>
              </w:rPr>
              <w:t>For the applicant and regulators to discuss any unresolved comments</w:t>
            </w:r>
          </w:p>
          <w:p w14:paraId="49D6890A" w14:textId="77777777" w:rsidR="000477BB" w:rsidRPr="005E307E" w:rsidRDefault="000477BB" w:rsidP="0006075A">
            <w:pPr>
              <w:spacing w:before="60" w:after="60" w:line="240" w:lineRule="auto"/>
              <w:rPr>
                <w:sz w:val="22"/>
                <w:szCs w:val="26"/>
              </w:rPr>
            </w:pPr>
            <w:r>
              <w:rPr>
                <w:sz w:val="22"/>
                <w:szCs w:val="26"/>
              </w:rPr>
              <w:t>The applicant may develop and present a</w:t>
            </w:r>
            <w:r w:rsidRPr="005E307E">
              <w:rPr>
                <w:sz w:val="22"/>
                <w:szCs w:val="26"/>
              </w:rPr>
              <w:t xml:space="preserve"> plan for resolution of outstanding issues prior to further regulatory engagement on the topic(s)</w:t>
            </w:r>
          </w:p>
        </w:tc>
        <w:tc>
          <w:tcPr>
            <w:tcW w:w="0" w:type="auto"/>
          </w:tcPr>
          <w:p w14:paraId="4654181A" w14:textId="77777777" w:rsidR="000477BB" w:rsidRPr="005E307E" w:rsidRDefault="000477BB" w:rsidP="0006075A">
            <w:pPr>
              <w:spacing w:before="60" w:after="60" w:line="240" w:lineRule="auto"/>
              <w:rPr>
                <w:sz w:val="22"/>
                <w:szCs w:val="26"/>
              </w:rPr>
            </w:pPr>
            <w:r w:rsidRPr="005E307E">
              <w:rPr>
                <w:sz w:val="22"/>
                <w:szCs w:val="26"/>
              </w:rPr>
              <w:t>Two weeks after comment responses received</w:t>
            </w:r>
          </w:p>
        </w:tc>
      </w:tr>
    </w:tbl>
    <w:p w14:paraId="2445A62C" w14:textId="77777777" w:rsidR="000477BB" w:rsidRDefault="000477BB" w:rsidP="000477BB">
      <w:pPr>
        <w:pStyle w:val="Heading3"/>
      </w:pPr>
      <w:r>
        <w:t>Outputs</w:t>
      </w:r>
    </w:p>
    <w:p w14:paraId="1F04BABB" w14:textId="77777777" w:rsidR="000477BB" w:rsidRPr="009477A9" w:rsidRDefault="000477BB" w:rsidP="00F65F3F">
      <w:r w:rsidRPr="009477A9">
        <w:t>The regulators will summarise the outcomes from the preliminary design review in a summary report. This will set out the comments raised against each submission, as well as the action taken to address them, and will provide an indication of the regulators’ confidence that expectations can be met should the design be taken forward into subsequent regulatory processes.</w:t>
      </w:r>
      <w:bookmarkStart w:id="64" w:name="_Toc153457254"/>
      <w:bookmarkStart w:id="65" w:name="_Toc153457285"/>
      <w:bookmarkStart w:id="66" w:name="_Toc153457525"/>
      <w:bookmarkStart w:id="67" w:name="_Toc153457559"/>
      <w:bookmarkStart w:id="68" w:name="_Toc153457770"/>
      <w:bookmarkStart w:id="69" w:name="_Toc153457868"/>
      <w:bookmarkStart w:id="70" w:name="_Toc153458510"/>
      <w:bookmarkStart w:id="71" w:name="_Toc157610354"/>
      <w:bookmarkStart w:id="72" w:name="_Toc158127929"/>
      <w:bookmarkStart w:id="73" w:name="_Toc160702834"/>
      <w:bookmarkStart w:id="74" w:name="_Toc160705321"/>
      <w:bookmarkStart w:id="75" w:name="_Toc157610355"/>
      <w:bookmarkStart w:id="76" w:name="_Toc158127930"/>
      <w:bookmarkStart w:id="77" w:name="_Toc160702835"/>
      <w:bookmarkStart w:id="78" w:name="_Toc160705322"/>
      <w:bookmarkStart w:id="79" w:name="_Toc157610356"/>
      <w:bookmarkStart w:id="80" w:name="_Toc158127931"/>
      <w:bookmarkStart w:id="81" w:name="_Toc160702836"/>
      <w:bookmarkStart w:id="82" w:name="_Toc160705323"/>
      <w:bookmarkStart w:id="83" w:name="_Toc157610357"/>
      <w:bookmarkStart w:id="84" w:name="_Toc158127932"/>
      <w:bookmarkStart w:id="85" w:name="_Toc160702837"/>
      <w:bookmarkStart w:id="86" w:name="_Toc160705324"/>
      <w:bookmarkStart w:id="87" w:name="_Toc157610358"/>
      <w:bookmarkStart w:id="88" w:name="_Toc158127933"/>
      <w:bookmarkStart w:id="89" w:name="_Toc160702838"/>
      <w:bookmarkStart w:id="90" w:name="_Toc160705325"/>
      <w:bookmarkStart w:id="91" w:name="_Toc157610359"/>
      <w:bookmarkStart w:id="92" w:name="_Toc158127934"/>
      <w:bookmarkStart w:id="93" w:name="_Toc160702839"/>
      <w:bookmarkStart w:id="94" w:name="_Toc160705326"/>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p>
    <w:p w14:paraId="5AA07410" w14:textId="77777777" w:rsidR="00275509" w:rsidRDefault="00275509" w:rsidP="000477BB">
      <w:pPr>
        <w:pStyle w:val="Heading1"/>
        <w:sectPr w:rsidR="00275509" w:rsidSect="000477BB">
          <w:pgSz w:w="11906" w:h="16838" w:code="9"/>
          <w:pgMar w:top="1440" w:right="1440" w:bottom="1440" w:left="1440" w:header="397" w:footer="397" w:gutter="0"/>
          <w:cols w:space="312"/>
          <w:docGrid w:linePitch="360"/>
        </w:sectPr>
      </w:pPr>
      <w:bookmarkStart w:id="95" w:name="_Toc152915863"/>
      <w:bookmarkStart w:id="96" w:name="_Toc209441678"/>
    </w:p>
    <w:p w14:paraId="137C5C1F" w14:textId="77777777" w:rsidR="000477BB" w:rsidRDefault="000477BB" w:rsidP="000477BB">
      <w:pPr>
        <w:pStyle w:val="Heading1"/>
      </w:pPr>
      <w:r>
        <w:lastRenderedPageBreak/>
        <w:t>Facilitating early engagement</w:t>
      </w:r>
      <w:bookmarkEnd w:id="95"/>
      <w:bookmarkEnd w:id="96"/>
    </w:p>
    <w:p w14:paraId="458999DE" w14:textId="15DFC6CF" w:rsidR="000477BB" w:rsidRDefault="000477BB" w:rsidP="00275509">
      <w:r>
        <w:t>Early engagement is a joint offering provided by the regulators.</w:t>
      </w:r>
      <w:r w:rsidR="00275509">
        <w:t xml:space="preserve"> </w:t>
      </w:r>
      <w:r>
        <w:t xml:space="preserve">It will </w:t>
      </w:r>
      <w:r w:rsidRPr="00053BB4">
        <w:t xml:space="preserve">be subject to suitable contractual agreements being in place to enable </w:t>
      </w:r>
      <w:r>
        <w:t>the regulators</w:t>
      </w:r>
      <w:r w:rsidRPr="00053BB4">
        <w:t xml:space="preserve"> to recover </w:t>
      </w:r>
      <w:r>
        <w:t>their</w:t>
      </w:r>
      <w:r w:rsidRPr="00053BB4">
        <w:t xml:space="preserve"> costs.</w:t>
      </w:r>
    </w:p>
    <w:p w14:paraId="2A412959" w14:textId="77777777" w:rsidR="000477BB" w:rsidRDefault="000477BB" w:rsidP="00275509">
      <w:r w:rsidRPr="00053BB4">
        <w:t xml:space="preserve">ONR recovers its costs for early engagement through provisions in </w:t>
      </w:r>
      <w:r>
        <w:t>‘</w:t>
      </w:r>
      <w:r w:rsidRPr="00053BB4">
        <w:t>The Energy Act 2013</w:t>
      </w:r>
      <w:r>
        <w:t>’ and the ‘Health and Safety and Nuclear (Fees) Regulations 2022’</w:t>
      </w:r>
      <w:r w:rsidRPr="00053BB4">
        <w:t>.</w:t>
      </w:r>
      <w:r>
        <w:t xml:space="preserve"> </w:t>
      </w:r>
    </w:p>
    <w:p w14:paraId="368F65DF" w14:textId="77777777" w:rsidR="000477BB" w:rsidRDefault="000477BB" w:rsidP="00275509">
      <w:r w:rsidRPr="00053BB4">
        <w:t xml:space="preserve">The </w:t>
      </w:r>
      <w:r>
        <w:t>EA</w:t>
      </w:r>
      <w:r w:rsidRPr="00053BB4">
        <w:t xml:space="preserve"> recovers the costs of its early engagement work, and any preliminary discussions with a</w:t>
      </w:r>
      <w:r>
        <w:t>n applicant</w:t>
      </w:r>
      <w:r w:rsidRPr="00053BB4">
        <w:t>,</w:t>
      </w:r>
      <w:r>
        <w:t xml:space="preserve"> by entering into a written agreement using its powers pursuant to section 37 and section 43 of the Environment Act 1995.</w:t>
      </w:r>
      <w:r w:rsidRPr="00053BB4">
        <w:t xml:space="preserve"> If NRW are involved a similar agreement for recovery of costs would be set up under the </w:t>
      </w:r>
      <w:r>
        <w:t>‘</w:t>
      </w:r>
      <w:r w:rsidRPr="00053BB4">
        <w:t>Natural Resources Body for Wales (Establishment) Order 2012</w:t>
      </w:r>
      <w:r>
        <w:t>’</w:t>
      </w:r>
      <w:r w:rsidRPr="00053BB4">
        <w:t xml:space="preserve">. </w:t>
      </w:r>
    </w:p>
    <w:p w14:paraId="684F9CF6" w14:textId="77777777" w:rsidR="000477BB" w:rsidRDefault="000477BB" w:rsidP="00275509">
      <w:r>
        <w:t xml:space="preserve">Meetings would normally be hosted by the applicant, at a </w:t>
      </w:r>
      <w:r w:rsidRPr="004B663C">
        <w:t>venue selected for mutual convenience, confidentiality and security. Alternatively, meetings may be held remotely using an agreed method</w:t>
      </w:r>
      <w:r>
        <w:t>.</w:t>
      </w:r>
    </w:p>
    <w:p w14:paraId="71CA7C51" w14:textId="7FEF3150" w:rsidR="000477BB" w:rsidRPr="009302F8" w:rsidRDefault="000477BB" w:rsidP="00275509">
      <w:r>
        <w:t>The regulators will maintain and publish a list of organisations who have engaged using the processes covered in this guidance.</w:t>
      </w:r>
      <w:bookmarkStart w:id="97" w:name="_Toc209441679"/>
    </w:p>
    <w:p w14:paraId="00102B5D" w14:textId="77777777" w:rsidR="000477BB" w:rsidRDefault="000477BB" w:rsidP="000477BB">
      <w:pPr>
        <w:spacing w:after="0" w:line="240" w:lineRule="auto"/>
      </w:pPr>
    </w:p>
    <w:p w14:paraId="075C2CAF" w14:textId="77777777" w:rsidR="000477BB" w:rsidRDefault="000477BB" w:rsidP="000477BB">
      <w:pPr>
        <w:spacing w:after="0" w:line="240" w:lineRule="auto"/>
      </w:pPr>
    </w:p>
    <w:p w14:paraId="762AFB42" w14:textId="77777777" w:rsidR="000477BB" w:rsidRDefault="000477BB" w:rsidP="000477BB">
      <w:pPr>
        <w:spacing w:after="0" w:line="240" w:lineRule="auto"/>
        <w:rPr>
          <w:color w:val="5D7F36"/>
          <w:sz w:val="48"/>
        </w:rPr>
      </w:pPr>
    </w:p>
    <w:p w14:paraId="261D65CC" w14:textId="77777777" w:rsidR="00275509" w:rsidRDefault="00275509" w:rsidP="000477BB">
      <w:pPr>
        <w:pStyle w:val="Heading1"/>
        <w:numPr>
          <w:ilvl w:val="0"/>
          <w:numId w:val="0"/>
        </w:numPr>
        <w:ind w:left="851" w:hanging="851"/>
        <w:sectPr w:rsidR="00275509" w:rsidSect="000477BB">
          <w:pgSz w:w="11906" w:h="16838" w:code="9"/>
          <w:pgMar w:top="1440" w:right="1440" w:bottom="1440" w:left="1440" w:header="397" w:footer="397" w:gutter="0"/>
          <w:cols w:space="312"/>
          <w:docGrid w:linePitch="360"/>
        </w:sectPr>
      </w:pPr>
    </w:p>
    <w:p w14:paraId="69F5F79F" w14:textId="2B012C62" w:rsidR="000477BB" w:rsidRPr="00DB7871" w:rsidRDefault="00275509" w:rsidP="000477BB">
      <w:pPr>
        <w:pStyle w:val="Heading1"/>
        <w:numPr>
          <w:ilvl w:val="0"/>
          <w:numId w:val="0"/>
        </w:numPr>
        <w:ind w:left="851" w:hanging="851"/>
      </w:pPr>
      <w:bookmarkStart w:id="98" w:name="_Appendix_A_–"/>
      <w:bookmarkEnd w:id="98"/>
      <w:r>
        <w:lastRenderedPageBreak/>
        <w:t>Appendix</w:t>
      </w:r>
      <w:r w:rsidR="000477BB">
        <w:t xml:space="preserve"> A </w:t>
      </w:r>
      <w:r>
        <w:t>–</w:t>
      </w:r>
      <w:r w:rsidR="000477BB">
        <w:t xml:space="preserve"> </w:t>
      </w:r>
      <w:r w:rsidR="000477BB" w:rsidRPr="00DB7871">
        <w:t>Other</w:t>
      </w:r>
      <w:r>
        <w:t xml:space="preserve"> </w:t>
      </w:r>
      <w:r w:rsidR="000477BB">
        <w:t>r</w:t>
      </w:r>
      <w:r w:rsidR="000477BB" w:rsidRPr="00DB7871">
        <w:t xml:space="preserve">elevant </w:t>
      </w:r>
      <w:r w:rsidR="000477BB">
        <w:t>g</w:t>
      </w:r>
      <w:r w:rsidR="000477BB" w:rsidRPr="00DB7871">
        <w:t>uidance</w:t>
      </w:r>
      <w:bookmarkEnd w:id="97"/>
    </w:p>
    <w:p w14:paraId="1C298513" w14:textId="77777777" w:rsidR="000477BB" w:rsidRDefault="000477BB" w:rsidP="00275509">
      <w:r>
        <w:t xml:space="preserve">It would be beneficial for any applicant to have prior knowledge of the regulatory framework and regulatory processes prior to commencement of early engagement. </w:t>
      </w:r>
    </w:p>
    <w:p w14:paraId="7FE2FC78" w14:textId="77777777" w:rsidR="000477BB" w:rsidRPr="00053BB4" w:rsidRDefault="000477BB" w:rsidP="00275509">
      <w:r>
        <w:t xml:space="preserve">For new reactors </w:t>
      </w:r>
      <w:r w:rsidRPr="00053BB4">
        <w:t xml:space="preserve">GDA is an established process aimed at providing confidence that a proposed design is capable of being constructed, operated and decommissioned in accordance with the </w:t>
      </w:r>
      <w:r>
        <w:t xml:space="preserve">expected </w:t>
      </w:r>
      <w:r w:rsidRPr="00053BB4">
        <w:t>standards of safety, security, safeguards and environmental protection. The regulators have published guidance on the GDA process:</w:t>
      </w:r>
    </w:p>
    <w:p w14:paraId="41FC8E3D" w14:textId="7E225F30" w:rsidR="000477BB" w:rsidRPr="00B01DA9" w:rsidRDefault="000477BB" w:rsidP="00013F42">
      <w:pPr>
        <w:pStyle w:val="Bulletlist1"/>
      </w:pPr>
      <w:r w:rsidRPr="00B01DA9">
        <w:t xml:space="preserve">ONR guidance </w:t>
      </w:r>
      <w:r>
        <w:t>for</w:t>
      </w:r>
      <w:r w:rsidRPr="00B01DA9">
        <w:t xml:space="preserve"> </w:t>
      </w:r>
      <w:r>
        <w:t>Requesting Parties</w:t>
      </w:r>
      <w:r w:rsidR="00FC4EC8">
        <w:t xml:space="preserve"> </w:t>
      </w:r>
      <w:r w:rsidR="00E564BE">
        <w:t xml:space="preserve">to Requesting Parties on the GDA (GDA) process for safety and security assessments of new Nuclear Power Plants (NPPs) </w:t>
      </w:r>
      <w:sdt>
        <w:sdtPr>
          <w:id w:val="-1208866295"/>
          <w:citation/>
        </w:sdtPr>
        <w:sdtEndPr/>
        <w:sdtContent>
          <w:r w:rsidR="00FC4EC8">
            <w:fldChar w:fldCharType="begin"/>
          </w:r>
          <w:r w:rsidR="00FC4EC8">
            <w:instrText xml:space="preserve"> CITATION GDA \l 2057 </w:instrText>
          </w:r>
          <w:r w:rsidR="00FC4EC8">
            <w:fldChar w:fldCharType="separate"/>
          </w:r>
          <w:r w:rsidR="00FC4EC8" w:rsidRPr="00FC4EC8">
            <w:rPr>
              <w:noProof/>
            </w:rPr>
            <w:t>[1]</w:t>
          </w:r>
          <w:r w:rsidR="00FC4EC8">
            <w:fldChar w:fldCharType="end"/>
          </w:r>
        </w:sdtContent>
      </w:sdt>
    </w:p>
    <w:p w14:paraId="10E9A3BD" w14:textId="2793761F" w:rsidR="000477BB" w:rsidRPr="00B01DA9" w:rsidRDefault="000477BB" w:rsidP="00275509">
      <w:pPr>
        <w:pStyle w:val="Bulletlist1"/>
      </w:pPr>
      <w:r w:rsidRPr="00B01DA9">
        <w:t xml:space="preserve">ONR </w:t>
      </w:r>
      <w:r>
        <w:t xml:space="preserve">technical </w:t>
      </w:r>
      <w:r w:rsidRPr="00B01DA9">
        <w:t>guidance</w:t>
      </w:r>
      <w:r w:rsidR="004F54D9">
        <w:t xml:space="preserve"> on the GDA process for NPPs </w:t>
      </w:r>
      <w:sdt>
        <w:sdtPr>
          <w:id w:val="587745624"/>
          <w:citation/>
        </w:sdtPr>
        <w:sdtEndPr/>
        <w:sdtContent>
          <w:r w:rsidR="004F54D9">
            <w:fldChar w:fldCharType="begin"/>
          </w:r>
          <w:r w:rsidR="004F54D9">
            <w:instrText xml:space="preserve"> CITATION ONR1910 \l 2057 </w:instrText>
          </w:r>
          <w:r w:rsidR="004F54D9">
            <w:fldChar w:fldCharType="separate"/>
          </w:r>
          <w:r w:rsidR="004F54D9" w:rsidRPr="004F54D9">
            <w:rPr>
              <w:noProof/>
            </w:rPr>
            <w:t>[2]</w:t>
          </w:r>
          <w:r w:rsidR="004F54D9">
            <w:fldChar w:fldCharType="end"/>
          </w:r>
        </w:sdtContent>
      </w:sdt>
      <w:r>
        <w:t xml:space="preserve"> </w:t>
      </w:r>
    </w:p>
    <w:p w14:paraId="6E3B3A83" w14:textId="789A5BC2" w:rsidR="000477BB" w:rsidRPr="00053BB4" w:rsidRDefault="00AE6859" w:rsidP="00275509">
      <w:pPr>
        <w:pStyle w:val="Bulletlist1"/>
      </w:pPr>
      <w:hyperlink r:id="rId30" w:history="1">
        <w:r w:rsidRPr="00AE6859">
          <w:rPr>
            <w:rStyle w:val="Hyperlink"/>
          </w:rPr>
          <w:t>Joint regulatory guidance on the GDA process for</w:t>
        </w:r>
        <w:r w:rsidR="000477BB" w:rsidRPr="00AE6859">
          <w:rPr>
            <w:rStyle w:val="Hyperlink"/>
          </w:rPr>
          <w:t xml:space="preserve"> Requesting Parties</w:t>
        </w:r>
      </w:hyperlink>
      <w:r>
        <w:t xml:space="preserve"> </w:t>
      </w:r>
      <w:sdt>
        <w:sdtPr>
          <w:id w:val="-1659140351"/>
          <w:citation/>
        </w:sdtPr>
        <w:sdtEndPr/>
        <w:sdtContent>
          <w:r>
            <w:fldChar w:fldCharType="begin"/>
          </w:r>
          <w:r>
            <w:instrText xml:space="preserve"> CITATION HMG195 \l 2057 </w:instrText>
          </w:r>
          <w:r>
            <w:fldChar w:fldCharType="separate"/>
          </w:r>
          <w:r w:rsidRPr="00AE6859">
            <w:rPr>
              <w:noProof/>
            </w:rPr>
            <w:t>[3]</w:t>
          </w:r>
          <w:r>
            <w:fldChar w:fldCharType="end"/>
          </w:r>
        </w:sdtContent>
      </w:sdt>
      <w:r w:rsidR="000477BB" w:rsidRPr="00053BB4">
        <w:t xml:space="preserve"> </w:t>
      </w:r>
    </w:p>
    <w:p w14:paraId="71409DE9" w14:textId="77777777" w:rsidR="000477BB" w:rsidRDefault="000477BB" w:rsidP="00275509">
      <w:r>
        <w:t xml:space="preserve">It is a mandatory requirement for the </w:t>
      </w:r>
      <w:r w:rsidRPr="00E25C63">
        <w:t>construction and operation of a specific design at a designated site</w:t>
      </w:r>
      <w:r>
        <w:t xml:space="preserve"> to be licensed and permitted. O</w:t>
      </w:r>
      <w:r w:rsidRPr="00053BB4">
        <w:t>NR’s expectations for nuclear site licensing are set out in the guide to licensing nuclear installations:</w:t>
      </w:r>
    </w:p>
    <w:p w14:paraId="56F6EA41" w14:textId="59ABB66E" w:rsidR="000477BB" w:rsidRDefault="00275509" w:rsidP="00275509">
      <w:pPr>
        <w:pStyle w:val="Bulletlist1"/>
      </w:pPr>
      <w:r>
        <w:t>Licensing Nuclear Installations</w:t>
      </w:r>
      <w:r w:rsidR="00B31841">
        <w:t xml:space="preserve"> </w:t>
      </w:r>
      <w:sdt>
        <w:sdtPr>
          <w:id w:val="-2099699043"/>
          <w:citation/>
        </w:sdtPr>
        <w:sdtEndPr/>
        <w:sdtContent>
          <w:r w:rsidR="00B31841">
            <w:fldChar w:fldCharType="begin"/>
          </w:r>
          <w:r w:rsidR="00B31841">
            <w:instrText xml:space="preserve"> CITATION ONR92 \l 2057 </w:instrText>
          </w:r>
          <w:r w:rsidR="00B31841">
            <w:fldChar w:fldCharType="separate"/>
          </w:r>
          <w:r w:rsidR="00B31841" w:rsidRPr="00B31841">
            <w:rPr>
              <w:noProof/>
            </w:rPr>
            <w:t>[4]</w:t>
          </w:r>
          <w:r w:rsidR="00B31841">
            <w:fldChar w:fldCharType="end"/>
          </w:r>
        </w:sdtContent>
      </w:sdt>
    </w:p>
    <w:p w14:paraId="5985AE22" w14:textId="77777777" w:rsidR="000477BB" w:rsidRPr="00053BB4" w:rsidRDefault="000477BB" w:rsidP="00275509">
      <w:r>
        <w:t>ONR has published assessment principles that set out regulatory expectations when undertaking technical assessments across its regulatory purposes:</w:t>
      </w:r>
    </w:p>
    <w:p w14:paraId="7876251E" w14:textId="0B3F7D7F" w:rsidR="000477BB" w:rsidRPr="00053BB4" w:rsidRDefault="000477BB" w:rsidP="00275509">
      <w:pPr>
        <w:pStyle w:val="Bulletlist1"/>
      </w:pPr>
      <w:r>
        <w:t>S</w:t>
      </w:r>
      <w:r w:rsidRPr="00053BB4">
        <w:t xml:space="preserve">afety </w:t>
      </w:r>
      <w:r>
        <w:t>A</w:t>
      </w:r>
      <w:r w:rsidRPr="00053BB4">
        <w:t xml:space="preserve">ssessment </w:t>
      </w:r>
      <w:r>
        <w:t>P</w:t>
      </w:r>
      <w:r w:rsidRPr="00053BB4">
        <w:t>rinciples (SAPs</w:t>
      </w:r>
      <w:r>
        <w:t>)</w:t>
      </w:r>
      <w:r w:rsidR="00B31841">
        <w:t xml:space="preserve"> </w:t>
      </w:r>
      <w:sdt>
        <w:sdtPr>
          <w:id w:val="-1069813772"/>
          <w:citation/>
        </w:sdtPr>
        <w:sdtEndPr/>
        <w:sdtContent>
          <w:r w:rsidR="00B31841">
            <w:fldChar w:fldCharType="begin"/>
          </w:r>
          <w:r w:rsidR="00B31841">
            <w:instrText xml:space="preserve"> CITATION R0920 \l 2057 </w:instrText>
          </w:r>
          <w:r w:rsidR="00B31841">
            <w:fldChar w:fldCharType="separate"/>
          </w:r>
          <w:r w:rsidR="00B31841" w:rsidRPr="00B31841">
            <w:rPr>
              <w:noProof/>
            </w:rPr>
            <w:t>[5]</w:t>
          </w:r>
          <w:r w:rsidR="00B31841">
            <w:fldChar w:fldCharType="end"/>
          </w:r>
        </w:sdtContent>
      </w:sdt>
      <w:r w:rsidRPr="00053BB4">
        <w:t xml:space="preserve"> </w:t>
      </w:r>
    </w:p>
    <w:p w14:paraId="677AD6C6" w14:textId="01C8085A" w:rsidR="000477BB" w:rsidRPr="00053BB4" w:rsidRDefault="000477BB" w:rsidP="00275509">
      <w:pPr>
        <w:pStyle w:val="Bulletlist1"/>
      </w:pPr>
      <w:r w:rsidRPr="00053BB4">
        <w:t>Security Assessment Principles (SyAPs)</w:t>
      </w:r>
      <w:r w:rsidR="00146E4B">
        <w:t xml:space="preserve"> </w:t>
      </w:r>
      <w:sdt>
        <w:sdtPr>
          <w:id w:val="-244179983"/>
          <w:citation/>
        </w:sdtPr>
        <w:sdtEndPr/>
        <w:sdtContent>
          <w:r w:rsidR="00146E4B">
            <w:fldChar w:fldCharType="begin"/>
          </w:r>
          <w:r w:rsidR="00146E4B">
            <w:instrText xml:space="preserve"> CITATION ONR173 \l 2057 </w:instrText>
          </w:r>
          <w:r w:rsidR="00146E4B">
            <w:fldChar w:fldCharType="separate"/>
          </w:r>
          <w:r w:rsidR="00146E4B" w:rsidRPr="00146E4B">
            <w:rPr>
              <w:noProof/>
            </w:rPr>
            <w:t>[6]</w:t>
          </w:r>
          <w:r w:rsidR="00146E4B">
            <w:fldChar w:fldCharType="end"/>
          </w:r>
        </w:sdtContent>
      </w:sdt>
      <w:r w:rsidRPr="00053BB4">
        <w:t xml:space="preserve"> </w:t>
      </w:r>
    </w:p>
    <w:p w14:paraId="6E8E52E7" w14:textId="1CC90EBB" w:rsidR="000477BB" w:rsidRPr="00053BB4" w:rsidRDefault="000477BB" w:rsidP="00146E4B">
      <w:pPr>
        <w:pStyle w:val="Bulletlist1"/>
      </w:pPr>
      <w:r w:rsidRPr="00053BB4">
        <w:t>ONR Nuclear Material Accountancy, Control and Safeguards Assessment Principles (ONMACS)</w:t>
      </w:r>
      <w:r w:rsidR="00146E4B">
        <w:t xml:space="preserve"> </w:t>
      </w:r>
      <w:sdt>
        <w:sdtPr>
          <w:id w:val="920299142"/>
          <w:citation/>
        </w:sdtPr>
        <w:sdtEndPr/>
        <w:sdtContent>
          <w:r w:rsidR="00146E4B">
            <w:fldChar w:fldCharType="begin"/>
          </w:r>
          <w:r w:rsidR="00146E4B">
            <w:instrText xml:space="preserve"> CITATION ONR232 \l 2057 </w:instrText>
          </w:r>
          <w:r w:rsidR="00146E4B">
            <w:fldChar w:fldCharType="separate"/>
          </w:r>
          <w:r w:rsidR="00146E4B" w:rsidRPr="00146E4B">
            <w:rPr>
              <w:noProof/>
            </w:rPr>
            <w:t>[7]</w:t>
          </w:r>
          <w:r w:rsidR="00146E4B">
            <w:fldChar w:fldCharType="end"/>
          </w:r>
        </w:sdtContent>
      </w:sdt>
      <w:r w:rsidRPr="00053BB4">
        <w:t xml:space="preserve"> </w:t>
      </w:r>
    </w:p>
    <w:p w14:paraId="650F541D" w14:textId="77777777" w:rsidR="000477BB" w:rsidRDefault="000477BB" w:rsidP="000477BB">
      <w:pPr>
        <w:spacing w:after="240"/>
      </w:pPr>
      <w:r>
        <w:t xml:space="preserve">The EA’s approach and guidance to </w:t>
      </w:r>
      <w:r w:rsidRPr="00065F96">
        <w:t>Radioactive Substances Regulation (RSR) permit</w:t>
      </w:r>
      <w:r>
        <w:t>ting is set out in:</w:t>
      </w:r>
    </w:p>
    <w:p w14:paraId="181AC177" w14:textId="2D837E68" w:rsidR="000477BB" w:rsidRDefault="00BE71B6" w:rsidP="005613D2">
      <w:pPr>
        <w:pStyle w:val="Bulletlist1"/>
      </w:pPr>
      <w:hyperlink r:id="rId31" w:history="1">
        <w:r w:rsidRPr="00BE71B6">
          <w:rPr>
            <w:rStyle w:val="Hyperlink"/>
          </w:rPr>
          <w:t>Nuclear sites RSR: environmental permits</w:t>
        </w:r>
      </w:hyperlink>
      <w:r>
        <w:t xml:space="preserve"> </w:t>
      </w:r>
      <w:sdt>
        <w:sdtPr>
          <w:id w:val="-2009974244"/>
          <w:citation/>
        </w:sdtPr>
        <w:sdtEndPr/>
        <w:sdtContent>
          <w:r>
            <w:fldChar w:fldCharType="begin"/>
          </w:r>
          <w:r>
            <w:instrText xml:space="preserve"> CITATION EA21 \l 2057 </w:instrText>
          </w:r>
          <w:r>
            <w:fldChar w:fldCharType="separate"/>
          </w:r>
          <w:r w:rsidRPr="00BE71B6">
            <w:rPr>
              <w:noProof/>
            </w:rPr>
            <w:t>[8]</w:t>
          </w:r>
          <w:r>
            <w:fldChar w:fldCharType="end"/>
          </w:r>
        </w:sdtContent>
      </w:sdt>
      <w:r w:rsidR="000477BB" w:rsidRPr="00053BB4">
        <w:t xml:space="preserve"> </w:t>
      </w:r>
    </w:p>
    <w:p w14:paraId="5B122EFC" w14:textId="5791F6DF" w:rsidR="00497287" w:rsidRDefault="00497287" w:rsidP="00497287">
      <w:pPr>
        <w:pStyle w:val="Bulletlist1"/>
        <w:rPr>
          <w:sz w:val="48"/>
          <w:szCs w:val="48"/>
          <w:lang w:eastAsia="en-GB" w:bidi="ar-SA"/>
        </w:rPr>
      </w:pPr>
      <w:hyperlink r:id="rId32" w:history="1">
        <w:r w:rsidRPr="00497287">
          <w:rPr>
            <w:rStyle w:val="Hyperlink"/>
          </w:rPr>
          <w:t>Radioactive substances regulation (RSR): objective and principles</w:t>
        </w:r>
      </w:hyperlink>
      <w:r>
        <w:t xml:space="preserve"> </w:t>
      </w:r>
      <w:sdt>
        <w:sdtPr>
          <w:id w:val="-269946320"/>
          <w:citation/>
        </w:sdtPr>
        <w:sdtEndPr/>
        <w:sdtContent>
          <w:r>
            <w:fldChar w:fldCharType="begin"/>
          </w:r>
          <w:r>
            <w:instrText xml:space="preserve"> CITATION EA211 \l 2057 </w:instrText>
          </w:r>
          <w:r>
            <w:fldChar w:fldCharType="separate"/>
          </w:r>
          <w:r w:rsidRPr="00497287">
            <w:rPr>
              <w:noProof/>
            </w:rPr>
            <w:t>[9]</w:t>
          </w:r>
          <w:r>
            <w:fldChar w:fldCharType="end"/>
          </w:r>
        </w:sdtContent>
      </w:sdt>
    </w:p>
    <w:p w14:paraId="2DC7D612" w14:textId="77777777" w:rsidR="000477BB" w:rsidRDefault="000477BB" w:rsidP="000477BB">
      <w:pPr>
        <w:spacing w:after="240"/>
        <w:sectPr w:rsidR="000477BB" w:rsidSect="000477BB">
          <w:pgSz w:w="11906" w:h="16838" w:code="9"/>
          <w:pgMar w:top="1440" w:right="1440" w:bottom="1440" w:left="1440" w:header="397" w:footer="397" w:gutter="0"/>
          <w:cols w:space="312"/>
          <w:docGrid w:linePitch="360"/>
        </w:sectPr>
      </w:pPr>
    </w:p>
    <w:p w14:paraId="038AC5A1" w14:textId="22AB2FA7" w:rsidR="000477BB" w:rsidRPr="00A63256" w:rsidRDefault="000477BB" w:rsidP="000D2EDD">
      <w:pPr>
        <w:rPr>
          <w:rStyle w:val="Hyperlink"/>
          <w:color w:val="auto"/>
          <w:u w:val="none"/>
        </w:rPr>
      </w:pPr>
      <w:r w:rsidRPr="00053BB4">
        <w:lastRenderedPageBreak/>
        <w:t xml:space="preserve">NRW participates in early engagement where a new nuclear power </w:t>
      </w:r>
      <w:r>
        <w:t>installations d</w:t>
      </w:r>
      <w:r w:rsidRPr="00053BB4">
        <w:t>esign is likely to be proposed for construction in Wales. NRW carr</w:t>
      </w:r>
      <w:r>
        <w:t>ies</w:t>
      </w:r>
      <w:r w:rsidRPr="00053BB4">
        <w:t xml:space="preserve"> out </w:t>
      </w:r>
      <w:r>
        <w:t>its</w:t>
      </w:r>
      <w:r w:rsidRPr="00053BB4">
        <w:t xml:space="preserve"> review in accordance with legislation applicable in Wales. Further information can be found </w:t>
      </w:r>
      <w:r w:rsidR="000D2EDD">
        <w:t xml:space="preserve">on the </w:t>
      </w:r>
      <w:hyperlink r:id="rId33" w:history="1">
        <w:r w:rsidR="000D2EDD" w:rsidRPr="000D2EDD">
          <w:rPr>
            <w:rStyle w:val="Hyperlink"/>
          </w:rPr>
          <w:t>NRW website</w:t>
        </w:r>
      </w:hyperlink>
      <w:r w:rsidR="000D2EDD">
        <w:t xml:space="preserve"> </w:t>
      </w:r>
      <w:sdt>
        <w:sdtPr>
          <w:id w:val="955295273"/>
          <w:citation/>
        </w:sdtPr>
        <w:sdtEndPr/>
        <w:sdtContent>
          <w:r w:rsidR="000D2EDD">
            <w:fldChar w:fldCharType="begin"/>
          </w:r>
          <w:r w:rsidR="000D2EDD">
            <w:instrText xml:space="preserve"> CITATION NRW25 \l 2057 </w:instrText>
          </w:r>
          <w:r w:rsidR="000D2EDD">
            <w:fldChar w:fldCharType="separate"/>
          </w:r>
          <w:r w:rsidR="000D2EDD" w:rsidRPr="000D2EDD">
            <w:rPr>
              <w:noProof/>
            </w:rPr>
            <w:t>[10]</w:t>
          </w:r>
          <w:r w:rsidR="000D2EDD">
            <w:fldChar w:fldCharType="end"/>
          </w:r>
        </w:sdtContent>
      </w:sdt>
      <w:r w:rsidR="000D2EDD">
        <w:t>.</w:t>
      </w:r>
    </w:p>
    <w:p w14:paraId="1B7F539E" w14:textId="77777777" w:rsidR="00A63256" w:rsidRDefault="00A63256" w:rsidP="00A63256">
      <w:bookmarkStart w:id="99" w:name="_Toc219278287"/>
      <w:bookmarkStart w:id="100" w:name="_Toc219278386"/>
      <w:bookmarkEnd w:id="2"/>
      <w:bookmarkEnd w:id="3"/>
    </w:p>
    <w:p w14:paraId="4B01AC3E" w14:textId="4F200C29" w:rsidR="0075113B" w:rsidRDefault="0075113B" w:rsidP="0075113B">
      <w:pPr>
        <w:pStyle w:val="Heading1"/>
        <w:numPr>
          <w:ilvl w:val="0"/>
          <w:numId w:val="0"/>
        </w:numPr>
        <w:ind w:left="851" w:hanging="851"/>
      </w:pPr>
      <w:r>
        <w:t>Glossary</w:t>
      </w:r>
      <w:bookmarkEnd w:id="99"/>
      <w:bookmarkEnd w:id="100"/>
    </w:p>
    <w:p w14:paraId="2711A701" w14:textId="007B73E6" w:rsidR="00A63256" w:rsidRDefault="00A63256" w:rsidP="00A63256">
      <w:pPr>
        <w:pStyle w:val="Caption"/>
        <w:keepNext/>
      </w:pPr>
      <w:r>
        <w:t xml:space="preserve">Table </w:t>
      </w:r>
      <w:r>
        <w:fldChar w:fldCharType="begin"/>
      </w:r>
      <w:r>
        <w:instrText xml:space="preserve"> SEQ Table \* ARABIC </w:instrText>
      </w:r>
      <w:r>
        <w:fldChar w:fldCharType="separate"/>
      </w:r>
      <w:r>
        <w:rPr>
          <w:noProof/>
        </w:rPr>
        <w:t>3</w:t>
      </w:r>
      <w:r>
        <w:fldChar w:fldCharType="end"/>
      </w:r>
      <w:r>
        <w:t xml:space="preserve"> - Glossary of terms.</w:t>
      </w:r>
    </w:p>
    <w:tbl>
      <w:tblPr>
        <w:tblStyle w:val="ONRTable1"/>
        <w:tblW w:w="0" w:type="auto"/>
        <w:tblInd w:w="0" w:type="dxa"/>
        <w:tblLook w:val="04A0" w:firstRow="1" w:lastRow="0" w:firstColumn="1" w:lastColumn="0" w:noHBand="0" w:noVBand="1"/>
      </w:tblPr>
      <w:tblGrid>
        <w:gridCol w:w="2268"/>
        <w:gridCol w:w="6758"/>
      </w:tblGrid>
      <w:tr w:rsidR="0075113B" w14:paraId="0A55638A" w14:textId="77777777" w:rsidTr="00043AA1">
        <w:trPr>
          <w:cnfStyle w:val="100000000000" w:firstRow="1" w:lastRow="0" w:firstColumn="0" w:lastColumn="0" w:oddVBand="0" w:evenVBand="0" w:oddHBand="0" w:evenHBand="0" w:firstRowFirstColumn="0" w:firstRowLastColumn="0" w:lastRowFirstColumn="0" w:lastRowLastColumn="0"/>
        </w:trPr>
        <w:tc>
          <w:tcPr>
            <w:tcW w:w="2268" w:type="dxa"/>
          </w:tcPr>
          <w:p w14:paraId="1A39A409" w14:textId="77777777" w:rsidR="0075113B" w:rsidRDefault="0075113B" w:rsidP="00043AA1">
            <w:pPr>
              <w:spacing w:before="60" w:after="60"/>
            </w:pPr>
            <w:r>
              <w:t>Term</w:t>
            </w:r>
          </w:p>
        </w:tc>
        <w:tc>
          <w:tcPr>
            <w:tcW w:w="6758" w:type="dxa"/>
          </w:tcPr>
          <w:p w14:paraId="3056BB1F" w14:textId="77777777" w:rsidR="0075113B" w:rsidRDefault="0075113B" w:rsidP="00043AA1">
            <w:pPr>
              <w:spacing w:before="60" w:after="60"/>
            </w:pPr>
            <w:r>
              <w:t>Description</w:t>
            </w:r>
          </w:p>
        </w:tc>
      </w:tr>
      <w:tr w:rsidR="0075113B" w14:paraId="6E428584" w14:textId="77777777" w:rsidTr="00043AA1">
        <w:tc>
          <w:tcPr>
            <w:tcW w:w="2268" w:type="dxa"/>
          </w:tcPr>
          <w:p w14:paraId="08D85F5B" w14:textId="2D0ECB54" w:rsidR="0075113B" w:rsidRDefault="0058300D" w:rsidP="00043AA1">
            <w:pPr>
              <w:spacing w:before="60" w:after="60"/>
            </w:pPr>
            <w:r>
              <w:t>Best Available Techniques</w:t>
            </w:r>
          </w:p>
        </w:tc>
        <w:tc>
          <w:tcPr>
            <w:tcW w:w="6758" w:type="dxa"/>
          </w:tcPr>
          <w:p w14:paraId="6FCEDEB4" w14:textId="4E03D65F" w:rsidR="0075113B" w:rsidRDefault="0058300D" w:rsidP="0058300D">
            <w:pPr>
              <w:spacing w:before="60" w:after="60"/>
            </w:pPr>
            <w:r>
              <w:t xml:space="preserve">Means </w:t>
            </w:r>
            <w:r w:rsidRPr="0058300D">
              <w:t>the available techniques which are the best for preventing or minimising emissions and impacts on the environment. </w:t>
            </w:r>
          </w:p>
        </w:tc>
      </w:tr>
      <w:tr w:rsidR="0058300D" w14:paraId="769B69C6" w14:textId="77777777" w:rsidTr="00043AA1">
        <w:tc>
          <w:tcPr>
            <w:tcW w:w="2268" w:type="dxa"/>
          </w:tcPr>
          <w:p w14:paraId="28358472" w14:textId="1C48CE03" w:rsidR="0058300D" w:rsidRDefault="0058300D" w:rsidP="00043AA1">
            <w:pPr>
              <w:spacing w:before="60" w:after="60"/>
            </w:pPr>
            <w:r>
              <w:t>Generic Design Assessment</w:t>
            </w:r>
          </w:p>
        </w:tc>
        <w:tc>
          <w:tcPr>
            <w:tcW w:w="6758" w:type="dxa"/>
          </w:tcPr>
          <w:p w14:paraId="2826E13B" w14:textId="139AC401" w:rsidR="0058300D" w:rsidRDefault="00F53137" w:rsidP="00F53137">
            <w:pPr>
              <w:spacing w:before="60" w:after="60"/>
            </w:pPr>
            <w:r>
              <w:t>The process for which regulators a</w:t>
            </w:r>
            <w:r w:rsidRPr="00F53137">
              <w:t xml:space="preserve">ssess new nuclear power station designs for deployment in the </w:t>
            </w:r>
            <w:r w:rsidR="00080CFC">
              <w:t>Great Britain</w:t>
            </w:r>
            <w:r>
              <w:t>.</w:t>
            </w:r>
          </w:p>
        </w:tc>
      </w:tr>
      <w:tr w:rsidR="00B80662" w14:paraId="12AF811D" w14:textId="77777777" w:rsidTr="00043AA1">
        <w:tc>
          <w:tcPr>
            <w:tcW w:w="2268" w:type="dxa"/>
          </w:tcPr>
          <w:p w14:paraId="0CAD0473" w14:textId="522A7C91" w:rsidR="00B80662" w:rsidRDefault="00B80662" w:rsidP="00043AA1">
            <w:pPr>
              <w:spacing w:before="60" w:after="60"/>
            </w:pPr>
            <w:r w:rsidRPr="00B80662">
              <w:t>Preliminary design review</w:t>
            </w:r>
          </w:p>
        </w:tc>
        <w:tc>
          <w:tcPr>
            <w:tcW w:w="6758" w:type="dxa"/>
          </w:tcPr>
          <w:p w14:paraId="64906640" w14:textId="4D278794" w:rsidR="00B80662" w:rsidRDefault="00B80662" w:rsidP="00B80662">
            <w:pPr>
              <w:spacing w:before="60" w:after="60"/>
            </w:pPr>
            <w:r>
              <w:t>A</w:t>
            </w:r>
            <w:r w:rsidRPr="0015795A">
              <w:t xml:space="preserve"> technical review of </w:t>
            </w:r>
            <w:r>
              <w:t xml:space="preserve">certain </w:t>
            </w:r>
            <w:r w:rsidRPr="0015795A">
              <w:t>aspects of the design</w:t>
            </w:r>
            <w:r w:rsidRPr="00863EB0">
              <w:t xml:space="preserve"> </w:t>
            </w:r>
            <w:r w:rsidRPr="00B83A04">
              <w:t xml:space="preserve">of a proposed new nuclear </w:t>
            </w:r>
            <w:r>
              <w:t xml:space="preserve">installation, based on regulatory submissions provided by the applicant. </w:t>
            </w:r>
          </w:p>
        </w:tc>
      </w:tr>
    </w:tbl>
    <w:p w14:paraId="090908F9" w14:textId="77777777" w:rsidR="0075113B" w:rsidRPr="00F83D43" w:rsidRDefault="0075113B" w:rsidP="0075113B"/>
    <w:p w14:paraId="3AAA0137" w14:textId="77777777" w:rsidR="0075113B" w:rsidRDefault="0075113B" w:rsidP="0075113B">
      <w:pPr>
        <w:pStyle w:val="Paragraph"/>
      </w:pPr>
    </w:p>
    <w:p w14:paraId="2FD9E19E" w14:textId="77777777" w:rsidR="00A63256" w:rsidRDefault="00A63256" w:rsidP="0075113B">
      <w:pPr>
        <w:pStyle w:val="Heading1"/>
        <w:numPr>
          <w:ilvl w:val="0"/>
          <w:numId w:val="0"/>
        </w:numPr>
        <w:ind w:left="851" w:hanging="851"/>
        <w:sectPr w:rsidR="00A63256" w:rsidSect="0075113B">
          <w:headerReference w:type="even" r:id="rId34"/>
          <w:headerReference w:type="default" r:id="rId35"/>
          <w:footerReference w:type="even" r:id="rId36"/>
          <w:pgSz w:w="11906" w:h="16838" w:code="9"/>
          <w:pgMar w:top="1440" w:right="1440" w:bottom="1440" w:left="1440" w:header="397" w:footer="397" w:gutter="0"/>
          <w:cols w:space="312"/>
          <w:docGrid w:linePitch="360"/>
        </w:sectPr>
      </w:pPr>
      <w:bookmarkStart w:id="101" w:name="_Toc219278288"/>
      <w:bookmarkStart w:id="102" w:name="_Toc219278387"/>
    </w:p>
    <w:p w14:paraId="26FD5CC5" w14:textId="77777777" w:rsidR="0075113B" w:rsidRDefault="0075113B" w:rsidP="0075113B">
      <w:pPr>
        <w:pStyle w:val="Heading1"/>
        <w:numPr>
          <w:ilvl w:val="0"/>
          <w:numId w:val="0"/>
        </w:numPr>
        <w:ind w:left="851" w:hanging="851"/>
      </w:pPr>
      <w:r>
        <w:lastRenderedPageBreak/>
        <w:t>List of acronyms / initialisms</w:t>
      </w:r>
      <w:bookmarkEnd w:id="101"/>
      <w:bookmarkEnd w:id="102"/>
      <w:r>
        <w:t xml:space="preserve"> </w:t>
      </w:r>
    </w:p>
    <w:p w14:paraId="00DF331F" w14:textId="4DBD172D" w:rsidR="00A63256" w:rsidRDefault="00A63256" w:rsidP="00A63256">
      <w:pPr>
        <w:pStyle w:val="Caption"/>
        <w:keepNext/>
      </w:pPr>
      <w:r>
        <w:t xml:space="preserve">Table </w:t>
      </w:r>
      <w:r>
        <w:fldChar w:fldCharType="begin"/>
      </w:r>
      <w:r>
        <w:instrText xml:space="preserve"> SEQ Table \* ARABIC </w:instrText>
      </w:r>
      <w:r>
        <w:fldChar w:fldCharType="separate"/>
      </w:r>
      <w:r>
        <w:rPr>
          <w:noProof/>
        </w:rPr>
        <w:t>4</w:t>
      </w:r>
      <w:r>
        <w:fldChar w:fldCharType="end"/>
      </w:r>
      <w:r>
        <w:t xml:space="preserve"> - List of cited acronyms / initialisms.</w:t>
      </w:r>
    </w:p>
    <w:tbl>
      <w:tblPr>
        <w:tblStyle w:val="ONRTable1"/>
        <w:tblW w:w="0" w:type="auto"/>
        <w:tblInd w:w="0" w:type="dxa"/>
        <w:tblLook w:val="04A0" w:firstRow="1" w:lastRow="0" w:firstColumn="1" w:lastColumn="0" w:noHBand="0" w:noVBand="1"/>
      </w:tblPr>
      <w:tblGrid>
        <w:gridCol w:w="2268"/>
        <w:gridCol w:w="6758"/>
      </w:tblGrid>
      <w:tr w:rsidR="00A63256" w14:paraId="328DD91B" w14:textId="77777777" w:rsidTr="00043AA1">
        <w:trPr>
          <w:cnfStyle w:val="100000000000" w:firstRow="1" w:lastRow="0" w:firstColumn="0" w:lastColumn="0" w:oddVBand="0" w:evenVBand="0" w:oddHBand="0" w:evenHBand="0" w:firstRowFirstColumn="0" w:firstRowLastColumn="0" w:lastRowFirstColumn="0" w:lastRowLastColumn="0"/>
        </w:trPr>
        <w:tc>
          <w:tcPr>
            <w:tcW w:w="2268" w:type="dxa"/>
          </w:tcPr>
          <w:p w14:paraId="3FD9CBB1" w14:textId="77777777" w:rsidR="00A63256" w:rsidRDefault="00A63256" w:rsidP="00043AA1">
            <w:pPr>
              <w:spacing w:before="60" w:after="60"/>
            </w:pPr>
            <w:r>
              <w:t>Acronym / initialism</w:t>
            </w:r>
          </w:p>
        </w:tc>
        <w:tc>
          <w:tcPr>
            <w:tcW w:w="6758" w:type="dxa"/>
          </w:tcPr>
          <w:p w14:paraId="21681F84" w14:textId="77777777" w:rsidR="00A63256" w:rsidRDefault="00A63256" w:rsidP="00043AA1">
            <w:pPr>
              <w:spacing w:before="60" w:after="60"/>
            </w:pPr>
            <w:r>
              <w:t>Description</w:t>
            </w:r>
          </w:p>
        </w:tc>
      </w:tr>
      <w:tr w:rsidR="00A63256" w14:paraId="42816BEF" w14:textId="77777777" w:rsidTr="00043AA1">
        <w:tc>
          <w:tcPr>
            <w:tcW w:w="2268" w:type="dxa"/>
          </w:tcPr>
          <w:p w14:paraId="06CEA599" w14:textId="77777777" w:rsidR="00A63256" w:rsidRDefault="00A63256" w:rsidP="00043AA1">
            <w:pPr>
              <w:spacing w:before="60" w:after="60"/>
            </w:pPr>
            <w:r>
              <w:t>BAT</w:t>
            </w:r>
          </w:p>
        </w:tc>
        <w:tc>
          <w:tcPr>
            <w:tcW w:w="6758" w:type="dxa"/>
          </w:tcPr>
          <w:p w14:paraId="40B38851" w14:textId="77777777" w:rsidR="00A63256" w:rsidRDefault="00A63256" w:rsidP="00043AA1">
            <w:pPr>
              <w:spacing w:before="60" w:after="60"/>
            </w:pPr>
            <w:r>
              <w:t>Best Available Techniques</w:t>
            </w:r>
          </w:p>
        </w:tc>
      </w:tr>
      <w:tr w:rsidR="00A63256" w14:paraId="06653821" w14:textId="77777777" w:rsidTr="00043AA1">
        <w:tc>
          <w:tcPr>
            <w:tcW w:w="2268" w:type="dxa"/>
          </w:tcPr>
          <w:p w14:paraId="7A1687DD" w14:textId="77777777" w:rsidR="00A63256" w:rsidRDefault="00A63256" w:rsidP="00043AA1">
            <w:pPr>
              <w:spacing w:before="60" w:after="60"/>
            </w:pPr>
            <w:r>
              <w:t>DEFRA</w:t>
            </w:r>
          </w:p>
        </w:tc>
        <w:tc>
          <w:tcPr>
            <w:tcW w:w="6758" w:type="dxa"/>
          </w:tcPr>
          <w:p w14:paraId="4D671388" w14:textId="77777777" w:rsidR="00A63256" w:rsidRPr="00D0343B" w:rsidRDefault="00A63256" w:rsidP="00043AA1">
            <w:pPr>
              <w:spacing w:before="60" w:after="60"/>
            </w:pPr>
            <w:r>
              <w:t xml:space="preserve">The </w:t>
            </w:r>
            <w:r w:rsidRPr="00D0343B">
              <w:t>Department for Environment, Food &amp; Rural Affairs</w:t>
            </w:r>
          </w:p>
        </w:tc>
      </w:tr>
      <w:tr w:rsidR="00A63256" w14:paraId="69E09A1C" w14:textId="77777777" w:rsidTr="00043AA1">
        <w:tc>
          <w:tcPr>
            <w:tcW w:w="2268" w:type="dxa"/>
          </w:tcPr>
          <w:p w14:paraId="7426F6CB" w14:textId="77777777" w:rsidR="00A63256" w:rsidRDefault="00A63256" w:rsidP="00043AA1">
            <w:pPr>
              <w:spacing w:before="60" w:after="60"/>
            </w:pPr>
            <w:r>
              <w:t>DESNZ</w:t>
            </w:r>
          </w:p>
        </w:tc>
        <w:tc>
          <w:tcPr>
            <w:tcW w:w="6758" w:type="dxa"/>
          </w:tcPr>
          <w:p w14:paraId="15D6BB6A" w14:textId="77777777" w:rsidR="00A63256" w:rsidRPr="00D0343B" w:rsidRDefault="00A63256" w:rsidP="00043AA1">
            <w:pPr>
              <w:spacing w:before="60" w:after="60"/>
            </w:pPr>
            <w:r>
              <w:t>The Department for Energy Security and Net Zero</w:t>
            </w:r>
          </w:p>
        </w:tc>
      </w:tr>
      <w:tr w:rsidR="00A63256" w14:paraId="5D390DB3" w14:textId="77777777" w:rsidTr="00043AA1">
        <w:tc>
          <w:tcPr>
            <w:tcW w:w="2268" w:type="dxa"/>
          </w:tcPr>
          <w:p w14:paraId="688524BF" w14:textId="77777777" w:rsidR="00A63256" w:rsidRDefault="00A63256" w:rsidP="00043AA1">
            <w:pPr>
              <w:spacing w:before="60" w:after="60"/>
            </w:pPr>
            <w:r>
              <w:t>EA</w:t>
            </w:r>
          </w:p>
        </w:tc>
        <w:tc>
          <w:tcPr>
            <w:tcW w:w="6758" w:type="dxa"/>
          </w:tcPr>
          <w:p w14:paraId="56DFA7E6" w14:textId="77777777" w:rsidR="00A63256" w:rsidRDefault="00A63256" w:rsidP="00043AA1">
            <w:pPr>
              <w:spacing w:before="60" w:after="60"/>
            </w:pPr>
            <w:r>
              <w:t>Environment Agency</w:t>
            </w:r>
          </w:p>
        </w:tc>
      </w:tr>
      <w:tr w:rsidR="00A63256" w14:paraId="6A947069" w14:textId="77777777" w:rsidTr="00043AA1">
        <w:tc>
          <w:tcPr>
            <w:tcW w:w="2268" w:type="dxa"/>
          </w:tcPr>
          <w:p w14:paraId="70CF827C" w14:textId="77777777" w:rsidR="00A63256" w:rsidRDefault="00A63256" w:rsidP="00043AA1">
            <w:pPr>
              <w:spacing w:before="60" w:after="60"/>
            </w:pPr>
            <w:r>
              <w:t>GB</w:t>
            </w:r>
          </w:p>
        </w:tc>
        <w:tc>
          <w:tcPr>
            <w:tcW w:w="6758" w:type="dxa"/>
          </w:tcPr>
          <w:p w14:paraId="63CDD5EA" w14:textId="77777777" w:rsidR="00A63256" w:rsidRPr="008C6594" w:rsidRDefault="00A63256" w:rsidP="00043AA1">
            <w:pPr>
              <w:spacing w:before="60" w:after="60"/>
            </w:pPr>
            <w:r>
              <w:t>Great Britain</w:t>
            </w:r>
          </w:p>
        </w:tc>
      </w:tr>
      <w:tr w:rsidR="00A63256" w14:paraId="3FA821CA" w14:textId="77777777" w:rsidTr="00043AA1">
        <w:tc>
          <w:tcPr>
            <w:tcW w:w="2268" w:type="dxa"/>
          </w:tcPr>
          <w:p w14:paraId="5BA95664" w14:textId="77777777" w:rsidR="00A63256" w:rsidRDefault="00A63256" w:rsidP="00043AA1">
            <w:pPr>
              <w:spacing w:before="60" w:after="60"/>
            </w:pPr>
            <w:r>
              <w:t>GDA</w:t>
            </w:r>
          </w:p>
        </w:tc>
        <w:tc>
          <w:tcPr>
            <w:tcW w:w="6758" w:type="dxa"/>
          </w:tcPr>
          <w:p w14:paraId="0A6429E6" w14:textId="77777777" w:rsidR="00A63256" w:rsidRDefault="00A63256" w:rsidP="00043AA1">
            <w:pPr>
              <w:spacing w:before="60" w:after="60"/>
            </w:pPr>
            <w:r>
              <w:t>Generic Design Assessment</w:t>
            </w:r>
          </w:p>
        </w:tc>
      </w:tr>
      <w:tr w:rsidR="00A63256" w14:paraId="053A0BD1" w14:textId="77777777" w:rsidTr="00043AA1">
        <w:tc>
          <w:tcPr>
            <w:tcW w:w="2268" w:type="dxa"/>
          </w:tcPr>
          <w:p w14:paraId="302515EE" w14:textId="77777777" w:rsidR="00A63256" w:rsidRDefault="00A63256" w:rsidP="00043AA1">
            <w:pPr>
              <w:spacing w:before="60" w:after="60"/>
            </w:pPr>
            <w:r>
              <w:t>NIA65</w:t>
            </w:r>
          </w:p>
        </w:tc>
        <w:tc>
          <w:tcPr>
            <w:tcW w:w="6758" w:type="dxa"/>
          </w:tcPr>
          <w:p w14:paraId="19C7133F" w14:textId="77777777" w:rsidR="00A63256" w:rsidRDefault="00A63256" w:rsidP="00043AA1">
            <w:pPr>
              <w:spacing w:before="60" w:after="60"/>
            </w:pPr>
            <w:r>
              <w:t>The</w:t>
            </w:r>
            <w:r w:rsidRPr="008C6594">
              <w:t xml:space="preserve"> Nuclear Installations Act 1965</w:t>
            </w:r>
          </w:p>
        </w:tc>
      </w:tr>
      <w:tr w:rsidR="00E564BE" w14:paraId="6A6FE87D" w14:textId="77777777" w:rsidTr="00043AA1">
        <w:tc>
          <w:tcPr>
            <w:tcW w:w="2268" w:type="dxa"/>
          </w:tcPr>
          <w:p w14:paraId="338CBA56" w14:textId="7778D954" w:rsidR="00E564BE" w:rsidRDefault="00E564BE" w:rsidP="00043AA1">
            <w:pPr>
              <w:spacing w:before="60" w:after="60"/>
            </w:pPr>
            <w:r>
              <w:t>NPP(s)</w:t>
            </w:r>
          </w:p>
        </w:tc>
        <w:tc>
          <w:tcPr>
            <w:tcW w:w="6758" w:type="dxa"/>
          </w:tcPr>
          <w:p w14:paraId="38D55022" w14:textId="071BB425" w:rsidR="00E564BE" w:rsidRDefault="00E564BE" w:rsidP="00043AA1">
            <w:pPr>
              <w:spacing w:before="60" w:after="60"/>
            </w:pPr>
            <w:r>
              <w:t>Nuclear Power Plant(s)</w:t>
            </w:r>
          </w:p>
        </w:tc>
      </w:tr>
      <w:tr w:rsidR="00A63256" w14:paraId="16A0FDA3" w14:textId="77777777" w:rsidTr="00043AA1">
        <w:tc>
          <w:tcPr>
            <w:tcW w:w="2268" w:type="dxa"/>
          </w:tcPr>
          <w:p w14:paraId="1EE3FFAF" w14:textId="77777777" w:rsidR="00A63256" w:rsidRDefault="00A63256" w:rsidP="00043AA1">
            <w:pPr>
              <w:spacing w:before="60" w:after="60"/>
            </w:pPr>
            <w:r>
              <w:t>NRW</w:t>
            </w:r>
          </w:p>
        </w:tc>
        <w:tc>
          <w:tcPr>
            <w:tcW w:w="6758" w:type="dxa"/>
          </w:tcPr>
          <w:p w14:paraId="2BD49D3D" w14:textId="77777777" w:rsidR="00A63256" w:rsidRDefault="00A63256" w:rsidP="00043AA1">
            <w:pPr>
              <w:spacing w:before="60" w:after="60"/>
            </w:pPr>
            <w:r>
              <w:t>Natural Resources Wales</w:t>
            </w:r>
          </w:p>
        </w:tc>
      </w:tr>
      <w:tr w:rsidR="00A63256" w14:paraId="3D873541" w14:textId="77777777" w:rsidTr="00043AA1">
        <w:tc>
          <w:tcPr>
            <w:tcW w:w="2268" w:type="dxa"/>
          </w:tcPr>
          <w:p w14:paraId="392F0CD7" w14:textId="77777777" w:rsidR="00A63256" w:rsidRDefault="00A63256" w:rsidP="00043AA1">
            <w:pPr>
              <w:spacing w:before="60" w:after="60"/>
            </w:pPr>
            <w:r>
              <w:t>NSIP(s)</w:t>
            </w:r>
          </w:p>
        </w:tc>
        <w:tc>
          <w:tcPr>
            <w:tcW w:w="6758" w:type="dxa"/>
          </w:tcPr>
          <w:p w14:paraId="5D0C578A" w14:textId="77777777" w:rsidR="00A63256" w:rsidRPr="00D0343B" w:rsidRDefault="00A63256" w:rsidP="00043AA1">
            <w:pPr>
              <w:spacing w:before="60" w:after="60"/>
            </w:pPr>
            <w:r w:rsidRPr="00D0343B">
              <w:t>Significant Infrastructure Project</w:t>
            </w:r>
            <w:r>
              <w:t>(s)</w:t>
            </w:r>
          </w:p>
        </w:tc>
      </w:tr>
      <w:tr w:rsidR="00A63256" w14:paraId="411AE3F0" w14:textId="77777777" w:rsidTr="00043AA1">
        <w:tc>
          <w:tcPr>
            <w:tcW w:w="2268" w:type="dxa"/>
          </w:tcPr>
          <w:p w14:paraId="0712DC94" w14:textId="77777777" w:rsidR="00A63256" w:rsidRDefault="00A63256" w:rsidP="00043AA1">
            <w:pPr>
              <w:spacing w:before="60" w:after="60"/>
            </w:pPr>
            <w:r>
              <w:t>ONMACS</w:t>
            </w:r>
          </w:p>
        </w:tc>
        <w:tc>
          <w:tcPr>
            <w:tcW w:w="6758" w:type="dxa"/>
          </w:tcPr>
          <w:p w14:paraId="79A4C4B2" w14:textId="77777777" w:rsidR="00A63256" w:rsidRDefault="00A63256" w:rsidP="00043AA1">
            <w:pPr>
              <w:spacing w:before="60" w:after="60"/>
            </w:pPr>
            <w:r>
              <w:t>ONR’s Nuclear Material Accountancy, Control and Safeguard Assessment Principles</w:t>
            </w:r>
          </w:p>
        </w:tc>
      </w:tr>
      <w:tr w:rsidR="00A63256" w14:paraId="6193E83F" w14:textId="77777777" w:rsidTr="00043AA1">
        <w:tc>
          <w:tcPr>
            <w:tcW w:w="2268" w:type="dxa"/>
          </w:tcPr>
          <w:p w14:paraId="3FA75105" w14:textId="77777777" w:rsidR="00A63256" w:rsidRDefault="00A63256" w:rsidP="00043AA1">
            <w:pPr>
              <w:spacing w:before="60" w:after="60"/>
            </w:pPr>
            <w:r>
              <w:t>ONR</w:t>
            </w:r>
          </w:p>
        </w:tc>
        <w:tc>
          <w:tcPr>
            <w:tcW w:w="6758" w:type="dxa"/>
          </w:tcPr>
          <w:p w14:paraId="10DBF6B3" w14:textId="77777777" w:rsidR="00A63256" w:rsidRDefault="00A63256" w:rsidP="00043AA1">
            <w:pPr>
              <w:spacing w:before="60" w:after="60"/>
            </w:pPr>
            <w:r>
              <w:t>Office for Nuclear Regulation</w:t>
            </w:r>
          </w:p>
        </w:tc>
      </w:tr>
      <w:tr w:rsidR="00A63256" w14:paraId="4FD02442" w14:textId="77777777" w:rsidTr="00043AA1">
        <w:tc>
          <w:tcPr>
            <w:tcW w:w="2268" w:type="dxa"/>
          </w:tcPr>
          <w:p w14:paraId="0241B413" w14:textId="77777777" w:rsidR="00A63256" w:rsidRDefault="00A63256" w:rsidP="00043AA1">
            <w:pPr>
              <w:spacing w:before="60" w:after="60"/>
            </w:pPr>
            <w:r>
              <w:t>PDR</w:t>
            </w:r>
          </w:p>
        </w:tc>
        <w:tc>
          <w:tcPr>
            <w:tcW w:w="6758" w:type="dxa"/>
          </w:tcPr>
          <w:p w14:paraId="2DA5E1B2" w14:textId="77777777" w:rsidR="00A63256" w:rsidRDefault="00A63256" w:rsidP="00043AA1">
            <w:pPr>
              <w:spacing w:before="60" w:after="60"/>
            </w:pPr>
            <w:r>
              <w:t>Preliminary Design Review</w:t>
            </w:r>
          </w:p>
        </w:tc>
      </w:tr>
      <w:tr w:rsidR="00A63256" w14:paraId="2870AD14" w14:textId="77777777" w:rsidTr="00043AA1">
        <w:tc>
          <w:tcPr>
            <w:tcW w:w="2268" w:type="dxa"/>
          </w:tcPr>
          <w:p w14:paraId="7F0BEA77" w14:textId="77777777" w:rsidR="00A63256" w:rsidRDefault="00A63256" w:rsidP="00043AA1">
            <w:pPr>
              <w:spacing w:before="60" w:after="60"/>
            </w:pPr>
            <w:r>
              <w:t>PINS</w:t>
            </w:r>
          </w:p>
        </w:tc>
        <w:tc>
          <w:tcPr>
            <w:tcW w:w="6758" w:type="dxa"/>
          </w:tcPr>
          <w:p w14:paraId="072EC60E" w14:textId="77777777" w:rsidR="00A63256" w:rsidRDefault="00A63256" w:rsidP="00043AA1">
            <w:pPr>
              <w:spacing w:before="60" w:after="60"/>
            </w:pPr>
            <w:r w:rsidRPr="00D0343B">
              <w:t>Planning Inspectorate</w:t>
            </w:r>
          </w:p>
        </w:tc>
      </w:tr>
      <w:tr w:rsidR="00A63256" w14:paraId="6528FBEA" w14:textId="77777777" w:rsidTr="00043AA1">
        <w:tc>
          <w:tcPr>
            <w:tcW w:w="2268" w:type="dxa"/>
          </w:tcPr>
          <w:p w14:paraId="05AC8F44" w14:textId="77777777" w:rsidR="00A63256" w:rsidRDefault="00A63256" w:rsidP="00043AA1">
            <w:pPr>
              <w:spacing w:before="60" w:after="60"/>
            </w:pPr>
            <w:r>
              <w:t>RSR</w:t>
            </w:r>
          </w:p>
        </w:tc>
        <w:tc>
          <w:tcPr>
            <w:tcW w:w="6758" w:type="dxa"/>
          </w:tcPr>
          <w:p w14:paraId="4800E39E" w14:textId="77777777" w:rsidR="00A63256" w:rsidRDefault="00A63256" w:rsidP="00043AA1">
            <w:pPr>
              <w:spacing w:before="60" w:after="60"/>
            </w:pPr>
            <w:r w:rsidRPr="00065F96">
              <w:t>Radioactive Substances Regulation</w:t>
            </w:r>
          </w:p>
        </w:tc>
      </w:tr>
      <w:tr w:rsidR="00A63256" w14:paraId="58A324A8" w14:textId="77777777" w:rsidTr="00043AA1">
        <w:tc>
          <w:tcPr>
            <w:tcW w:w="2268" w:type="dxa"/>
          </w:tcPr>
          <w:p w14:paraId="70551FD7" w14:textId="77777777" w:rsidR="00A63256" w:rsidRDefault="00A63256" w:rsidP="00043AA1">
            <w:pPr>
              <w:spacing w:before="60" w:after="60"/>
            </w:pPr>
            <w:r>
              <w:t>SAPs</w:t>
            </w:r>
          </w:p>
        </w:tc>
        <w:tc>
          <w:tcPr>
            <w:tcW w:w="6758" w:type="dxa"/>
          </w:tcPr>
          <w:p w14:paraId="0CB36129" w14:textId="77777777" w:rsidR="00A63256" w:rsidRDefault="00A63256" w:rsidP="00043AA1">
            <w:pPr>
              <w:spacing w:before="60" w:after="60"/>
            </w:pPr>
            <w:r>
              <w:t>Safety Assessment Principles</w:t>
            </w:r>
          </w:p>
        </w:tc>
      </w:tr>
      <w:tr w:rsidR="00A63256" w14:paraId="2C2BC7D2" w14:textId="77777777" w:rsidTr="00043AA1">
        <w:tc>
          <w:tcPr>
            <w:tcW w:w="2268" w:type="dxa"/>
          </w:tcPr>
          <w:p w14:paraId="05C214CE" w14:textId="77777777" w:rsidR="00A63256" w:rsidRDefault="00A63256" w:rsidP="00043AA1">
            <w:pPr>
              <w:spacing w:before="60" w:after="60"/>
            </w:pPr>
            <w:r>
              <w:t>SofS</w:t>
            </w:r>
          </w:p>
        </w:tc>
        <w:tc>
          <w:tcPr>
            <w:tcW w:w="6758" w:type="dxa"/>
          </w:tcPr>
          <w:p w14:paraId="01A4D92A" w14:textId="77777777" w:rsidR="00A63256" w:rsidRDefault="00A63256" w:rsidP="00043AA1">
            <w:pPr>
              <w:spacing w:before="60" w:after="60"/>
            </w:pPr>
            <w:r w:rsidRPr="008C6594">
              <w:t>Secretary of State</w:t>
            </w:r>
          </w:p>
        </w:tc>
      </w:tr>
      <w:tr w:rsidR="00A63256" w14:paraId="39BAAA2E" w14:textId="77777777" w:rsidTr="00043AA1">
        <w:tc>
          <w:tcPr>
            <w:tcW w:w="2268" w:type="dxa"/>
          </w:tcPr>
          <w:p w14:paraId="269D9989" w14:textId="77777777" w:rsidR="00A63256" w:rsidRDefault="00A63256" w:rsidP="00043AA1">
            <w:pPr>
              <w:spacing w:before="60" w:after="60"/>
            </w:pPr>
            <w:r>
              <w:t>SyAPs</w:t>
            </w:r>
          </w:p>
        </w:tc>
        <w:tc>
          <w:tcPr>
            <w:tcW w:w="6758" w:type="dxa"/>
          </w:tcPr>
          <w:p w14:paraId="0717DE60" w14:textId="77777777" w:rsidR="00A63256" w:rsidRDefault="00A63256" w:rsidP="00043AA1">
            <w:pPr>
              <w:spacing w:before="60" w:after="60"/>
            </w:pPr>
            <w:r>
              <w:t>Security Assessment Principles</w:t>
            </w:r>
          </w:p>
        </w:tc>
      </w:tr>
    </w:tbl>
    <w:p w14:paraId="301FBC51" w14:textId="77777777" w:rsidR="0075113B" w:rsidRPr="00F83D43" w:rsidRDefault="0075113B" w:rsidP="0075113B"/>
    <w:p w14:paraId="4C884764" w14:textId="77777777" w:rsidR="0075113B" w:rsidRDefault="0075113B" w:rsidP="0075113B">
      <w:pPr>
        <w:pStyle w:val="Paragraph"/>
      </w:pPr>
    </w:p>
    <w:p w14:paraId="2327AA9C" w14:textId="77777777" w:rsidR="0075113B" w:rsidRDefault="0075113B" w:rsidP="0075113B">
      <w:pPr>
        <w:pStyle w:val="Paragraph"/>
      </w:pPr>
    </w:p>
    <w:p w14:paraId="43C8EFFF" w14:textId="77777777" w:rsidR="0075113B" w:rsidRDefault="0075113B" w:rsidP="0075113B">
      <w:pPr>
        <w:pStyle w:val="Heading1"/>
        <w:numPr>
          <w:ilvl w:val="0"/>
          <w:numId w:val="0"/>
        </w:numPr>
        <w:ind w:left="851" w:hanging="851"/>
        <w:rPr>
          <w:color w:val="auto"/>
          <w:sz w:val="24"/>
        </w:rPr>
        <w:sectPr w:rsidR="0075113B" w:rsidSect="0075113B">
          <w:pgSz w:w="11906" w:h="16838" w:code="9"/>
          <w:pgMar w:top="1440" w:right="1440" w:bottom="1440" w:left="1440" w:header="397" w:footer="397" w:gutter="0"/>
          <w:cols w:space="312"/>
          <w:docGrid w:linePitch="360"/>
        </w:sectPr>
      </w:pPr>
    </w:p>
    <w:bookmarkStart w:id="103" w:name="_Toc219278388" w:displacedByCustomXml="next"/>
    <w:bookmarkStart w:id="104" w:name="_Toc219278289" w:displacedByCustomXml="next"/>
    <w:sdt>
      <w:sdtPr>
        <w:rPr>
          <w:color w:val="auto"/>
          <w:sz w:val="24"/>
        </w:rPr>
        <w:id w:val="1750544958"/>
        <w:docPartObj>
          <w:docPartGallery w:val="Bibliographies"/>
          <w:docPartUnique/>
        </w:docPartObj>
      </w:sdtPr>
      <w:sdtEndPr/>
      <w:sdtContent>
        <w:p w14:paraId="0EABF4DD" w14:textId="77777777" w:rsidR="0075113B" w:rsidRDefault="0075113B" w:rsidP="0075113B">
          <w:pPr>
            <w:pStyle w:val="Heading1"/>
            <w:numPr>
              <w:ilvl w:val="0"/>
              <w:numId w:val="0"/>
            </w:numPr>
            <w:ind w:left="851" w:hanging="851"/>
          </w:pPr>
          <w:r>
            <w:t>References</w:t>
          </w:r>
          <w:bookmarkEnd w:id="104"/>
          <w:bookmarkEnd w:id="103"/>
        </w:p>
        <w:sdt>
          <w:sdtPr>
            <w:id w:val="-1066881602"/>
            <w:bibliography/>
          </w:sdtPr>
          <w:sdtEndPr/>
          <w:sdtContent>
            <w:p w14:paraId="468B62F0" w14:textId="77777777" w:rsidR="000D2EDD" w:rsidRDefault="0075113B" w:rsidP="0075113B">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0D2EDD" w14:paraId="5C8084CA" w14:textId="77777777">
                <w:trPr>
                  <w:divId w:val="134688274"/>
                  <w:tblCellSpacing w:w="15" w:type="dxa"/>
                </w:trPr>
                <w:tc>
                  <w:tcPr>
                    <w:tcW w:w="50" w:type="pct"/>
                    <w:hideMark/>
                  </w:tcPr>
                  <w:p w14:paraId="6EED33BD" w14:textId="69DC613D" w:rsidR="000D2EDD" w:rsidRDefault="000D2EDD" w:rsidP="000D2EDD">
                    <w:pPr>
                      <w:pStyle w:val="Bibliography"/>
                      <w:spacing w:before="0"/>
                      <w:rPr>
                        <w:noProof/>
                        <w:szCs w:val="24"/>
                      </w:rPr>
                    </w:pPr>
                    <w:r>
                      <w:rPr>
                        <w:noProof/>
                      </w:rPr>
                      <w:t xml:space="preserve">[1] </w:t>
                    </w:r>
                  </w:p>
                </w:tc>
                <w:tc>
                  <w:tcPr>
                    <w:tcW w:w="0" w:type="auto"/>
                    <w:hideMark/>
                  </w:tcPr>
                  <w:p w14:paraId="1CE6C782" w14:textId="77777777" w:rsidR="000D2EDD" w:rsidRDefault="000D2EDD" w:rsidP="000D2EDD">
                    <w:pPr>
                      <w:pStyle w:val="Bibliography"/>
                      <w:spacing w:before="0"/>
                      <w:rPr>
                        <w:noProof/>
                      </w:rPr>
                    </w:pPr>
                    <w:r>
                      <w:rPr>
                        <w:noProof/>
                      </w:rPr>
                      <w:t>ONR, “ONR-GDA-GD-006 - Guidance to Requesting Parties on the Generic Design Assessment (GDA) process for safety and security assessments of new Nuclear Power Plants (NPP),” August 2024. [Online]. Available: https://onr.org.uk/media/iexmextu/onr-gda-gd-006.docx.</w:t>
                    </w:r>
                  </w:p>
                </w:tc>
              </w:tr>
              <w:tr w:rsidR="000D2EDD" w14:paraId="2B3E9A20" w14:textId="77777777">
                <w:trPr>
                  <w:divId w:val="134688274"/>
                  <w:tblCellSpacing w:w="15" w:type="dxa"/>
                </w:trPr>
                <w:tc>
                  <w:tcPr>
                    <w:tcW w:w="50" w:type="pct"/>
                    <w:hideMark/>
                  </w:tcPr>
                  <w:p w14:paraId="49732CEC" w14:textId="77777777" w:rsidR="000D2EDD" w:rsidRDefault="000D2EDD" w:rsidP="000D2EDD">
                    <w:pPr>
                      <w:pStyle w:val="Bibliography"/>
                      <w:spacing w:before="0"/>
                      <w:rPr>
                        <w:noProof/>
                      </w:rPr>
                    </w:pPr>
                    <w:r>
                      <w:rPr>
                        <w:noProof/>
                      </w:rPr>
                      <w:t xml:space="preserve">[2] </w:t>
                    </w:r>
                  </w:p>
                </w:tc>
                <w:tc>
                  <w:tcPr>
                    <w:tcW w:w="0" w:type="auto"/>
                    <w:hideMark/>
                  </w:tcPr>
                  <w:p w14:paraId="628F3705" w14:textId="77777777" w:rsidR="000D2EDD" w:rsidRDefault="000D2EDD" w:rsidP="000D2EDD">
                    <w:pPr>
                      <w:pStyle w:val="Bibliography"/>
                      <w:spacing w:before="0"/>
                      <w:rPr>
                        <w:noProof/>
                      </w:rPr>
                    </w:pPr>
                    <w:r>
                      <w:rPr>
                        <w:noProof/>
                      </w:rPr>
                      <w:t>ONR, “ONR-GDA-GD-007 - New Nuclear Power Plants: Generic Design Assessment (GDA) Technical Guidance (Revision 0),” May 2019. [Online]. Available: https://www.onr.org.uk/media/c2delysl/onr-gda-007.pdf.</w:t>
                    </w:r>
                  </w:p>
                </w:tc>
              </w:tr>
              <w:tr w:rsidR="000D2EDD" w14:paraId="69C441AE" w14:textId="77777777">
                <w:trPr>
                  <w:divId w:val="134688274"/>
                  <w:tblCellSpacing w:w="15" w:type="dxa"/>
                </w:trPr>
                <w:tc>
                  <w:tcPr>
                    <w:tcW w:w="50" w:type="pct"/>
                    <w:hideMark/>
                  </w:tcPr>
                  <w:p w14:paraId="1BAB9944" w14:textId="77777777" w:rsidR="000D2EDD" w:rsidRDefault="000D2EDD" w:rsidP="000D2EDD">
                    <w:pPr>
                      <w:pStyle w:val="Bibliography"/>
                      <w:spacing w:before="0"/>
                      <w:rPr>
                        <w:noProof/>
                      </w:rPr>
                    </w:pPr>
                    <w:r>
                      <w:rPr>
                        <w:noProof/>
                      </w:rPr>
                      <w:t xml:space="preserve">[3] </w:t>
                    </w:r>
                  </w:p>
                </w:tc>
                <w:tc>
                  <w:tcPr>
                    <w:tcW w:w="0" w:type="auto"/>
                    <w:hideMark/>
                  </w:tcPr>
                  <w:p w14:paraId="21237ECD" w14:textId="77777777" w:rsidR="000D2EDD" w:rsidRDefault="000D2EDD" w:rsidP="000D2EDD">
                    <w:pPr>
                      <w:pStyle w:val="Bibliography"/>
                      <w:spacing w:before="0"/>
                      <w:rPr>
                        <w:noProof/>
                      </w:rPr>
                    </w:pPr>
                    <w:r>
                      <w:rPr>
                        <w:noProof/>
                      </w:rPr>
                      <w:t>HM Government, “New nuclear power plants: Generic Design Assessment guidance for Requesting Parties,” 29 October 2019. [Online]. Available: https://www.gov.uk/government/publications/new-nuclear-power-plants-generic-design-assessment-guidance-for-requesting-parties.</w:t>
                    </w:r>
                  </w:p>
                </w:tc>
              </w:tr>
              <w:tr w:rsidR="000D2EDD" w14:paraId="71EAD7ED" w14:textId="77777777">
                <w:trPr>
                  <w:divId w:val="134688274"/>
                  <w:tblCellSpacing w:w="15" w:type="dxa"/>
                </w:trPr>
                <w:tc>
                  <w:tcPr>
                    <w:tcW w:w="50" w:type="pct"/>
                    <w:hideMark/>
                  </w:tcPr>
                  <w:p w14:paraId="2918ADCB" w14:textId="77777777" w:rsidR="000D2EDD" w:rsidRDefault="000D2EDD" w:rsidP="000D2EDD">
                    <w:pPr>
                      <w:pStyle w:val="Bibliography"/>
                      <w:spacing w:before="0"/>
                      <w:rPr>
                        <w:noProof/>
                      </w:rPr>
                    </w:pPr>
                    <w:r>
                      <w:rPr>
                        <w:noProof/>
                      </w:rPr>
                      <w:t xml:space="preserve">[4] </w:t>
                    </w:r>
                  </w:p>
                </w:tc>
                <w:tc>
                  <w:tcPr>
                    <w:tcW w:w="0" w:type="auto"/>
                    <w:hideMark/>
                  </w:tcPr>
                  <w:p w14:paraId="32D008B5" w14:textId="77777777" w:rsidR="000D2EDD" w:rsidRDefault="000D2EDD" w:rsidP="000D2EDD">
                    <w:pPr>
                      <w:pStyle w:val="Bibliography"/>
                      <w:spacing w:before="0"/>
                      <w:rPr>
                        <w:noProof/>
                      </w:rPr>
                    </w:pPr>
                    <w:r>
                      <w:rPr>
                        <w:noProof/>
                      </w:rPr>
                      <w:t>ONR, “Licensing Nuclear Installations,” November 2021. [Online]. Available: https://www.onr.org.uk/media/30nh5c0f/licensing-nuclear-installations.pdf.</w:t>
                    </w:r>
                  </w:p>
                </w:tc>
              </w:tr>
              <w:tr w:rsidR="000D2EDD" w14:paraId="76D8D948" w14:textId="77777777">
                <w:trPr>
                  <w:divId w:val="134688274"/>
                  <w:tblCellSpacing w:w="15" w:type="dxa"/>
                </w:trPr>
                <w:tc>
                  <w:tcPr>
                    <w:tcW w:w="50" w:type="pct"/>
                    <w:hideMark/>
                  </w:tcPr>
                  <w:p w14:paraId="596A8693" w14:textId="77777777" w:rsidR="000D2EDD" w:rsidRDefault="000D2EDD" w:rsidP="000D2EDD">
                    <w:pPr>
                      <w:pStyle w:val="Bibliography"/>
                      <w:spacing w:before="0"/>
                      <w:rPr>
                        <w:noProof/>
                      </w:rPr>
                    </w:pPr>
                    <w:r>
                      <w:rPr>
                        <w:noProof/>
                      </w:rPr>
                      <w:t xml:space="preserve">[5] </w:t>
                    </w:r>
                  </w:p>
                </w:tc>
                <w:tc>
                  <w:tcPr>
                    <w:tcW w:w="0" w:type="auto"/>
                    <w:hideMark/>
                  </w:tcPr>
                  <w:p w14:paraId="66B98965" w14:textId="77777777" w:rsidR="000D2EDD" w:rsidRDefault="000D2EDD" w:rsidP="000D2EDD">
                    <w:pPr>
                      <w:pStyle w:val="Bibliography"/>
                      <w:spacing w:before="0"/>
                      <w:rPr>
                        <w:noProof/>
                      </w:rPr>
                    </w:pPr>
                    <w:r>
                      <w:rPr>
                        <w:noProof/>
                      </w:rPr>
                      <w:t>ONR, “Safety Assessment Principles (SAPs) 2014 Edition,” January 2020. [Online]. Available: https://www.onr.org.uk/saps/saps2014.pdf.</w:t>
                    </w:r>
                  </w:p>
                </w:tc>
              </w:tr>
              <w:tr w:rsidR="000D2EDD" w14:paraId="7835737A" w14:textId="77777777">
                <w:trPr>
                  <w:divId w:val="134688274"/>
                  <w:tblCellSpacing w:w="15" w:type="dxa"/>
                </w:trPr>
                <w:tc>
                  <w:tcPr>
                    <w:tcW w:w="50" w:type="pct"/>
                    <w:hideMark/>
                  </w:tcPr>
                  <w:p w14:paraId="78148714" w14:textId="77777777" w:rsidR="000D2EDD" w:rsidRDefault="000D2EDD" w:rsidP="000D2EDD">
                    <w:pPr>
                      <w:pStyle w:val="Bibliography"/>
                      <w:spacing w:before="0"/>
                      <w:rPr>
                        <w:noProof/>
                      </w:rPr>
                    </w:pPr>
                    <w:r>
                      <w:rPr>
                        <w:noProof/>
                      </w:rPr>
                      <w:t xml:space="preserve">[6] </w:t>
                    </w:r>
                  </w:p>
                </w:tc>
                <w:tc>
                  <w:tcPr>
                    <w:tcW w:w="0" w:type="auto"/>
                    <w:hideMark/>
                  </w:tcPr>
                  <w:p w14:paraId="468F0812" w14:textId="77777777" w:rsidR="000D2EDD" w:rsidRDefault="000D2EDD" w:rsidP="000D2EDD">
                    <w:pPr>
                      <w:pStyle w:val="Bibliography"/>
                      <w:spacing w:before="0"/>
                      <w:rPr>
                        <w:noProof/>
                      </w:rPr>
                    </w:pPr>
                    <w:r>
                      <w:rPr>
                        <w:noProof/>
                      </w:rPr>
                      <w:t>ONR, “Security Assessment Principles (SyAPs) for the Civil Nuclear Industry (Version 1),” 2022. [Online]. Available: https://www.onr.org.uk/media/g05fszjn/security-assessment-principles.pdf.</w:t>
                    </w:r>
                  </w:p>
                </w:tc>
              </w:tr>
              <w:tr w:rsidR="000D2EDD" w14:paraId="428946CE" w14:textId="77777777">
                <w:trPr>
                  <w:divId w:val="134688274"/>
                  <w:tblCellSpacing w:w="15" w:type="dxa"/>
                </w:trPr>
                <w:tc>
                  <w:tcPr>
                    <w:tcW w:w="50" w:type="pct"/>
                    <w:hideMark/>
                  </w:tcPr>
                  <w:p w14:paraId="359C0077" w14:textId="77777777" w:rsidR="000D2EDD" w:rsidRDefault="000D2EDD" w:rsidP="000D2EDD">
                    <w:pPr>
                      <w:pStyle w:val="Bibliography"/>
                      <w:spacing w:before="0"/>
                      <w:rPr>
                        <w:noProof/>
                      </w:rPr>
                    </w:pPr>
                    <w:r>
                      <w:rPr>
                        <w:noProof/>
                      </w:rPr>
                      <w:t xml:space="preserve">[7] </w:t>
                    </w:r>
                  </w:p>
                </w:tc>
                <w:tc>
                  <w:tcPr>
                    <w:tcW w:w="0" w:type="auto"/>
                    <w:hideMark/>
                  </w:tcPr>
                  <w:p w14:paraId="3CCA937F" w14:textId="77777777" w:rsidR="000D2EDD" w:rsidRDefault="000D2EDD" w:rsidP="000D2EDD">
                    <w:pPr>
                      <w:pStyle w:val="Bibliography"/>
                      <w:spacing w:before="0"/>
                      <w:rPr>
                        <w:noProof/>
                      </w:rPr>
                    </w:pPr>
                    <w:r>
                      <w:rPr>
                        <w:noProof/>
                      </w:rPr>
                      <w:t>ONR, “ONR Nuclear Material Accountancy Control &amp; Safeguards (ONMACS) (Issue 6),” February 2025. [Online]. Available: https://www.onr.org.uk/our-work/what-we-regulate/nuclear-safeguards.</w:t>
                    </w:r>
                  </w:p>
                </w:tc>
              </w:tr>
              <w:tr w:rsidR="000D2EDD" w14:paraId="6247E29A" w14:textId="77777777">
                <w:trPr>
                  <w:divId w:val="134688274"/>
                  <w:tblCellSpacing w:w="15" w:type="dxa"/>
                </w:trPr>
                <w:tc>
                  <w:tcPr>
                    <w:tcW w:w="50" w:type="pct"/>
                    <w:hideMark/>
                  </w:tcPr>
                  <w:p w14:paraId="276E143F" w14:textId="77777777" w:rsidR="000D2EDD" w:rsidRDefault="000D2EDD" w:rsidP="000D2EDD">
                    <w:pPr>
                      <w:pStyle w:val="Bibliography"/>
                      <w:spacing w:before="0"/>
                      <w:rPr>
                        <w:noProof/>
                      </w:rPr>
                    </w:pPr>
                    <w:r>
                      <w:rPr>
                        <w:noProof/>
                      </w:rPr>
                      <w:t xml:space="preserve">[8] </w:t>
                    </w:r>
                  </w:p>
                </w:tc>
                <w:tc>
                  <w:tcPr>
                    <w:tcW w:w="0" w:type="auto"/>
                    <w:hideMark/>
                  </w:tcPr>
                  <w:p w14:paraId="450B6C55" w14:textId="77777777" w:rsidR="000D2EDD" w:rsidRDefault="000D2EDD" w:rsidP="000D2EDD">
                    <w:pPr>
                      <w:pStyle w:val="Bibliography"/>
                      <w:spacing w:before="0"/>
                      <w:rPr>
                        <w:noProof/>
                      </w:rPr>
                    </w:pPr>
                    <w:r>
                      <w:rPr>
                        <w:noProof/>
                      </w:rPr>
                      <w:t>EA, “Nuclear sites RSR: environmental permits,” 2 December 2021. [Online]. Available: https://www.gov.uk/guidance/nuclear-sites-rsr-environmental-permits.</w:t>
                    </w:r>
                  </w:p>
                </w:tc>
              </w:tr>
              <w:tr w:rsidR="000D2EDD" w14:paraId="670E8441" w14:textId="77777777">
                <w:trPr>
                  <w:divId w:val="134688274"/>
                  <w:tblCellSpacing w:w="15" w:type="dxa"/>
                </w:trPr>
                <w:tc>
                  <w:tcPr>
                    <w:tcW w:w="50" w:type="pct"/>
                    <w:hideMark/>
                  </w:tcPr>
                  <w:p w14:paraId="7ACD1318" w14:textId="77777777" w:rsidR="000D2EDD" w:rsidRDefault="000D2EDD" w:rsidP="000D2EDD">
                    <w:pPr>
                      <w:pStyle w:val="Bibliography"/>
                      <w:spacing w:before="0"/>
                      <w:rPr>
                        <w:noProof/>
                      </w:rPr>
                    </w:pPr>
                    <w:r>
                      <w:rPr>
                        <w:noProof/>
                      </w:rPr>
                      <w:t xml:space="preserve">[9] </w:t>
                    </w:r>
                  </w:p>
                </w:tc>
                <w:tc>
                  <w:tcPr>
                    <w:tcW w:w="0" w:type="auto"/>
                    <w:hideMark/>
                  </w:tcPr>
                  <w:p w14:paraId="2862882A" w14:textId="77777777" w:rsidR="000D2EDD" w:rsidRDefault="000D2EDD" w:rsidP="000D2EDD">
                    <w:pPr>
                      <w:pStyle w:val="Bibliography"/>
                      <w:spacing w:before="0"/>
                      <w:rPr>
                        <w:noProof/>
                      </w:rPr>
                    </w:pPr>
                    <w:r>
                      <w:rPr>
                        <w:noProof/>
                      </w:rPr>
                      <w:t>EA, “Radioactive substances regulation (RSR): objective and principles,” 1 December 2021. [Online]. Available: • https://www.gov.uk/government/publications/radioactive-substances-regulation-rsr-objective-and-principles.</w:t>
                    </w:r>
                  </w:p>
                </w:tc>
              </w:tr>
              <w:tr w:rsidR="000D2EDD" w14:paraId="2A1F8D2A" w14:textId="77777777">
                <w:trPr>
                  <w:divId w:val="134688274"/>
                  <w:tblCellSpacing w:w="15" w:type="dxa"/>
                </w:trPr>
                <w:tc>
                  <w:tcPr>
                    <w:tcW w:w="50" w:type="pct"/>
                    <w:hideMark/>
                  </w:tcPr>
                  <w:p w14:paraId="32F49904" w14:textId="77777777" w:rsidR="000D2EDD" w:rsidRDefault="000D2EDD" w:rsidP="000D2EDD">
                    <w:pPr>
                      <w:pStyle w:val="Bibliography"/>
                      <w:spacing w:before="0"/>
                      <w:rPr>
                        <w:noProof/>
                      </w:rPr>
                    </w:pPr>
                    <w:r>
                      <w:rPr>
                        <w:noProof/>
                      </w:rPr>
                      <w:t xml:space="preserve">[10] </w:t>
                    </w:r>
                  </w:p>
                </w:tc>
                <w:tc>
                  <w:tcPr>
                    <w:tcW w:w="0" w:type="auto"/>
                    <w:hideMark/>
                  </w:tcPr>
                  <w:p w14:paraId="6C9EFB67" w14:textId="77777777" w:rsidR="000D2EDD" w:rsidRDefault="000D2EDD" w:rsidP="000D2EDD">
                    <w:pPr>
                      <w:pStyle w:val="Bibliography"/>
                      <w:spacing w:before="0"/>
                      <w:rPr>
                        <w:noProof/>
                      </w:rPr>
                    </w:pPr>
                    <w:r>
                      <w:rPr>
                        <w:noProof/>
                      </w:rPr>
                      <w:t>NRW, “How we regulate the nuclear industry,” 11 December 2025. [Online]. Available: https://naturalresources.wales/about-us/what-we-do/how-we-regulate/how-we-regulate-the-nuclear-industry/?lang=en.</w:t>
                    </w:r>
                  </w:p>
                </w:tc>
              </w:tr>
            </w:tbl>
            <w:p w14:paraId="177749B8" w14:textId="77777777" w:rsidR="000D2EDD" w:rsidRDefault="000D2EDD">
              <w:pPr>
                <w:divId w:val="134688274"/>
                <w:rPr>
                  <w:rFonts w:eastAsia="Times New Roman"/>
                  <w:noProof/>
                </w:rPr>
              </w:pPr>
            </w:p>
            <w:p w14:paraId="75DD72FC" w14:textId="450900B3" w:rsidR="0075113B" w:rsidRDefault="0075113B" w:rsidP="0075113B">
              <w:r>
                <w:rPr>
                  <w:b/>
                  <w:bCs/>
                  <w:noProof/>
                </w:rPr>
                <w:fldChar w:fldCharType="end"/>
              </w:r>
            </w:p>
          </w:sdtContent>
        </w:sdt>
      </w:sdtContent>
    </w:sdt>
    <w:p w14:paraId="4B91304C" w14:textId="77777777" w:rsidR="0075113B" w:rsidRDefault="0075113B" w:rsidP="0075113B">
      <w:pPr>
        <w:pStyle w:val="Paragraph"/>
      </w:pPr>
    </w:p>
    <w:p w14:paraId="1BF6AC1A" w14:textId="77777777" w:rsidR="0075113B" w:rsidRDefault="0075113B" w:rsidP="0075113B">
      <w:pPr>
        <w:pStyle w:val="Paragraph"/>
      </w:pPr>
    </w:p>
    <w:sectPr w:rsidR="0075113B" w:rsidSect="009D2911">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0"/>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Manifest>
  </wne:toolbars>
  <wne:acds>
    <wne:acd wne:argValue="AQAAAAAA"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472B3F" w14:textId="77777777" w:rsidR="00382FDE" w:rsidRDefault="00382FDE" w:rsidP="007D199A">
      <w:pPr>
        <w:spacing w:after="0"/>
      </w:pPr>
      <w:r>
        <w:separator/>
      </w:r>
    </w:p>
    <w:p w14:paraId="5E52F689" w14:textId="77777777" w:rsidR="00382FDE" w:rsidRDefault="00382FDE"/>
  </w:endnote>
  <w:endnote w:type="continuationSeparator" w:id="0">
    <w:p w14:paraId="4850DCF5" w14:textId="77777777" w:rsidR="00382FDE" w:rsidRDefault="00382FDE" w:rsidP="007D199A">
      <w:pPr>
        <w:spacing w:after="0"/>
      </w:pPr>
      <w:r>
        <w:continuationSeparator/>
      </w:r>
    </w:p>
    <w:p w14:paraId="613982B0" w14:textId="77777777" w:rsidR="00382FDE" w:rsidRDefault="00382F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rEavesXLModOT">
    <w:altName w:val="Calibri"/>
    <w:panose1 w:val="00000000000000000000"/>
    <w:charset w:val="00"/>
    <w:family w:val="swiss"/>
    <w:notTrueType/>
    <w:pitch w:val="variable"/>
    <w:sig w:usb0="00000003" w:usb1="00000001"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7C14FB02" w:rsidR="007C3C1D" w:rsidRPr="00257B9C" w:rsidRDefault="00257B9C" w:rsidP="00257B9C">
    <w:pPr>
      <w:pStyle w:val="Footer"/>
    </w:pPr>
    <w:r>
      <w:t xml:space="preserve">Page | </w:t>
    </w:r>
    <w:r>
      <w:fldChar w:fldCharType="begin"/>
    </w:r>
    <w:r>
      <w:instrText>PAGE   \* MERGEFORMAT</w:instrText>
    </w:r>
    <w:r>
      <w:fldChar w:fldCharType="separate"/>
    </w:r>
    <w: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7BEE7B" w14:textId="77777777" w:rsidR="000477BB" w:rsidRPr="00C80239" w:rsidRDefault="000477BB" w:rsidP="007F24E1">
    <w:pPr>
      <w:pStyle w:val="Footer"/>
      <w:tabs>
        <w:tab w:val="clear" w:pos="4513"/>
        <w:tab w:val="clear" w:pos="9026"/>
      </w:tabs>
      <w:rPr>
        <w:b/>
        <w:color w:val="5D7F36"/>
        <w:sz w:val="22"/>
      </w:rPr>
    </w:pPr>
    <w:r w:rsidRPr="007F24E1">
      <w:rPr>
        <w:color w:val="5D7F36"/>
      </w:rPr>
      <w:t xml:space="preserve">Page | </w:t>
    </w:r>
    <w:r w:rsidRPr="007F24E1">
      <w:rPr>
        <w:color w:val="5D7F36"/>
      </w:rPr>
      <w:fldChar w:fldCharType="begin"/>
    </w:r>
    <w:r w:rsidRPr="007F24E1">
      <w:rPr>
        <w:color w:val="5D7F36"/>
      </w:rPr>
      <w:instrText>PAGE   \* MERGEFORMAT</w:instrText>
    </w:r>
    <w:r w:rsidRPr="007F24E1">
      <w:rPr>
        <w:color w:val="5D7F36"/>
      </w:rPr>
      <w:fldChar w:fldCharType="separate"/>
    </w:r>
    <w:r w:rsidRPr="007F24E1">
      <w:rPr>
        <w:color w:val="5D7F36"/>
      </w:rPr>
      <w:t>1</w:t>
    </w:r>
    <w:r w:rsidRPr="007F24E1">
      <w:rPr>
        <w:color w:val="5D7F3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852940" w14:textId="77777777" w:rsidR="00382FDE" w:rsidRPr="005E0344" w:rsidRDefault="00382FDE" w:rsidP="005E0344">
      <w:pPr>
        <w:rPr>
          <w:color w:val="000000" w:themeColor="text2"/>
        </w:rPr>
      </w:pPr>
      <w:r w:rsidRPr="005E0344">
        <w:rPr>
          <w:color w:val="000000" w:themeColor="text2"/>
        </w:rPr>
        <w:separator/>
      </w:r>
    </w:p>
  </w:footnote>
  <w:footnote w:type="continuationSeparator" w:id="0">
    <w:p w14:paraId="2166005D" w14:textId="77777777" w:rsidR="00382FDE" w:rsidRPr="005E0344" w:rsidRDefault="00382FDE" w:rsidP="0090581D">
      <w:pPr>
        <w:rPr>
          <w:color w:val="000000" w:themeColor="text2"/>
        </w:rPr>
      </w:pPr>
      <w:r w:rsidRPr="005E0344">
        <w:rPr>
          <w:color w:val="000000" w:themeColor="text2"/>
        </w:rPr>
        <w:continuationSeparator/>
      </w:r>
    </w:p>
    <w:p w14:paraId="6128C0A2" w14:textId="77777777" w:rsidR="00382FDE" w:rsidRDefault="00382FDE"/>
  </w:footnote>
  <w:footnote w:type="continuationNotice" w:id="1">
    <w:p w14:paraId="1914589F" w14:textId="77777777" w:rsidR="00382FDE" w:rsidRDefault="00382FDE">
      <w:pPr>
        <w:spacing w:after="0"/>
      </w:pPr>
    </w:p>
    <w:p w14:paraId="3C989378" w14:textId="77777777" w:rsidR="00382FDE" w:rsidRDefault="00382F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51A914" w14:textId="04861084" w:rsidR="000477BB" w:rsidRPr="000477BB" w:rsidRDefault="007D19BB" w:rsidP="000477BB">
    <w:pPr>
      <w:pStyle w:val="Header"/>
      <w:pBdr>
        <w:bottom w:val="single" w:sz="4" w:space="1" w:color="auto"/>
      </w:pBdr>
      <w:rPr>
        <w:sz w:val="20"/>
        <w:szCs w:val="24"/>
      </w:rPr>
    </w:pPr>
    <w:sdt>
      <w:sdtPr>
        <w:rPr>
          <w:sz w:val="20"/>
          <w:szCs w:val="24"/>
        </w:rPr>
        <w:alias w:val="Title"/>
        <w:tag w:val=""/>
        <w:id w:val="205299718"/>
        <w:placeholder>
          <w:docPart w:val="5F8C6BCA2A6248D397D944284D9AF2F4"/>
        </w:placeholder>
        <w:dataBinding w:prefixMappings="xmlns:ns0='http://purl.org/dc/elements/1.1/' xmlns:ns1='http://schemas.openxmlformats.org/package/2006/metadata/core-properties' " w:xpath="/ns1:coreProperties[1]/ns0:title[1]" w:storeItemID="{6C3C8BC8-F283-45AE-878A-BAB7291924A1}"/>
        <w:text/>
      </w:sdtPr>
      <w:sdtEndPr/>
      <w:sdtContent>
        <w:r w:rsidR="000477BB" w:rsidRPr="000477BB">
          <w:rPr>
            <w:sz w:val="20"/>
            <w:szCs w:val="24"/>
          </w:rPr>
          <w:t>Early regulatory engagement for new nuclear projects</w:t>
        </w:r>
      </w:sdtContent>
    </w:sdt>
    <w:r w:rsidR="000477BB" w:rsidRPr="000477BB">
      <w:rPr>
        <w:sz w:val="20"/>
        <w:szCs w:val="24"/>
      </w:rPr>
      <w:t xml:space="preserve"> | Issue: </w:t>
    </w:r>
    <w:sdt>
      <w:sdtPr>
        <w:rPr>
          <w:sz w:val="20"/>
          <w:szCs w:val="24"/>
        </w:rPr>
        <w:alias w:val="Status"/>
        <w:tag w:val=""/>
        <w:id w:val="1911574061"/>
        <w:placeholder>
          <w:docPart w:val="EC399E6EFA42466CABBAA1AA13E20B06"/>
        </w:placeholder>
        <w:dataBinding w:prefixMappings="xmlns:ns0='http://purl.org/dc/elements/1.1/' xmlns:ns1='http://schemas.openxmlformats.org/package/2006/metadata/core-properties' " w:xpath="/ns1:coreProperties[1]/ns1:contentStatus[1]" w:storeItemID="{6C3C8BC8-F283-45AE-878A-BAB7291924A1}"/>
        <w:text/>
      </w:sdtPr>
      <w:sdtEndPr/>
      <w:sdtContent>
        <w:r w:rsidR="008E03C7">
          <w:rPr>
            <w:sz w:val="20"/>
            <w:szCs w:val="24"/>
          </w:rPr>
          <w:t>3</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32E9D8A9" w:rsidR="00177666" w:rsidRPr="003A7E1C" w:rsidRDefault="007D19BB"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257B9C">
          <w:rPr>
            <w:sz w:val="20"/>
            <w:szCs w:val="24"/>
          </w:rPr>
          <w:t>Early regulatory engagement for new nuclear projects</w:t>
        </w:r>
      </w:sdtContent>
    </w:sdt>
    <w:r w:rsidR="004E3932" w:rsidRPr="003A7E1C">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E03C7">
          <w:rPr>
            <w:sz w:val="20"/>
            <w:szCs w:val="24"/>
          </w:rPr>
          <w:t>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58F1D31"/>
    <w:multiLevelType w:val="multilevel"/>
    <w:tmpl w:val="8362AB4E"/>
    <w:lvl w:ilvl="0">
      <w:start w:val="1"/>
      <w:numFmt w:val="bullet"/>
      <w:pStyle w:val="ONRBulletlist1"/>
      <w:lvlText w:val=""/>
      <w:lvlJc w:val="left"/>
      <w:pPr>
        <w:ind w:left="567" w:hanging="283"/>
      </w:pPr>
      <w:rPr>
        <w:rFonts w:ascii="Symbol" w:hAnsi="Symbol" w:hint="default"/>
        <w:color w:val="90C346"/>
      </w:rPr>
    </w:lvl>
    <w:lvl w:ilvl="1">
      <w:start w:val="1"/>
      <w:numFmt w:val="bullet"/>
      <w:lvlText w:val="o"/>
      <w:lvlJc w:val="left"/>
      <w:pPr>
        <w:ind w:left="851" w:hanging="284"/>
      </w:pPr>
      <w:rPr>
        <w:rFonts w:ascii="Courier New" w:hAnsi="Courier New" w:hint="default"/>
        <w:color w:val="90C346"/>
      </w:rPr>
    </w:lvl>
    <w:lvl w:ilvl="2">
      <w:start w:val="1"/>
      <w:numFmt w:val="bullet"/>
      <w:lvlText w:val="»"/>
      <w:lvlJc w:val="left"/>
      <w:pPr>
        <w:ind w:left="851" w:hanging="284"/>
      </w:pPr>
      <w:rPr>
        <w:rFonts w:ascii="Arial" w:hAnsi="Arial" w:hint="default"/>
        <w:color w:val="90C346"/>
      </w:rPr>
    </w:lvl>
    <w:lvl w:ilvl="3">
      <w:start w:val="1"/>
      <w:numFmt w:val="bullet"/>
      <w:lvlText w:val=""/>
      <w:lvlJc w:val="left"/>
      <w:pPr>
        <w:ind w:left="851" w:hanging="284"/>
      </w:pPr>
      <w:rPr>
        <w:rFonts w:ascii="Wingdings" w:hAnsi="Wingdings" w:hint="default"/>
        <w:color w:val="90C346"/>
      </w:rPr>
    </w:lvl>
    <w:lvl w:ilvl="4">
      <w:start w:val="1"/>
      <w:numFmt w:val="bullet"/>
      <w:lvlText w:val=""/>
      <w:lvlJc w:val="left"/>
      <w:pPr>
        <w:ind w:left="1134" w:hanging="283"/>
      </w:pPr>
      <w:rPr>
        <w:rFonts w:ascii="Symbol" w:hAnsi="Symbol" w:hint="default"/>
        <w:color w:val="90C346"/>
      </w:rPr>
    </w:lvl>
    <w:lvl w:ilvl="5">
      <w:start w:val="1"/>
      <w:numFmt w:val="bullet"/>
      <w:lvlText w:val=""/>
      <w:lvlJc w:val="left"/>
      <w:pPr>
        <w:ind w:left="1418" w:hanging="284"/>
      </w:pPr>
      <w:rPr>
        <w:rFonts w:ascii="Wingdings" w:hAnsi="Wingdings" w:hint="default"/>
        <w:color w:val="90C346"/>
      </w:rPr>
    </w:lvl>
    <w:lvl w:ilvl="6">
      <w:start w:val="1"/>
      <w:numFmt w:val="bullet"/>
      <w:lvlText w:val=""/>
      <w:lvlJc w:val="left"/>
      <w:pPr>
        <w:ind w:left="1701" w:hanging="283"/>
      </w:pPr>
      <w:rPr>
        <w:rFonts w:ascii="Symbol" w:hAnsi="Symbol" w:hint="default"/>
        <w:color w:val="90C346"/>
      </w:rPr>
    </w:lvl>
    <w:lvl w:ilvl="7">
      <w:start w:val="1"/>
      <w:numFmt w:val="bullet"/>
      <w:lvlText w:val=""/>
      <w:lvlJc w:val="left"/>
      <w:pPr>
        <w:ind w:left="1985" w:hanging="284"/>
      </w:pPr>
      <w:rPr>
        <w:rFonts w:ascii="Symbol" w:hAnsi="Symbol" w:hint="default"/>
        <w:color w:val="90C346"/>
      </w:rPr>
    </w:lvl>
    <w:lvl w:ilvl="8">
      <w:start w:val="1"/>
      <w:numFmt w:val="bullet"/>
      <w:lvlText w:val=""/>
      <w:lvlJc w:val="left"/>
      <w:pPr>
        <w:ind w:left="2268" w:hanging="283"/>
      </w:pPr>
      <w:rPr>
        <w:rFonts w:ascii="Wingdings" w:hAnsi="Wingdings" w:hint="default"/>
        <w:color w:val="90C346"/>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6A84177"/>
    <w:multiLevelType w:val="hybridMultilevel"/>
    <w:tmpl w:val="BB8A291C"/>
    <w:lvl w:ilvl="0" w:tplc="7370F4DE">
      <w:start w:val="1"/>
      <w:numFmt w:val="decimal"/>
      <w:pStyle w:val="BodyText1"/>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79E6CE4"/>
    <w:multiLevelType w:val="multilevel"/>
    <w:tmpl w:val="EC806EFE"/>
    <w:lvl w:ilvl="0">
      <w:start w:val="1"/>
      <w:numFmt w:val="bullet"/>
      <w:pStyle w:val="TabletextBulletlist1"/>
      <w:lvlText w:val=""/>
      <w:lvlJc w:val="left"/>
      <w:pPr>
        <w:ind w:left="360" w:hanging="360"/>
      </w:pPr>
      <w:rPr>
        <w:rFonts w:ascii="Symbol" w:hAnsi="Symbol" w:hint="default"/>
        <w:color w:val="90C346"/>
        <w:sz w:val="22"/>
      </w:rPr>
    </w:lvl>
    <w:lvl w:ilvl="1">
      <w:start w:val="1"/>
      <w:numFmt w:val="bullet"/>
      <w:lvlText w:val="o"/>
      <w:lvlJc w:val="left"/>
      <w:pPr>
        <w:ind w:left="1440" w:hanging="360"/>
      </w:pPr>
      <w:rPr>
        <w:rFonts w:ascii="Courier New" w:hAnsi="Courier New" w:hint="default"/>
        <w:color w:val="90C346"/>
      </w:rPr>
    </w:lvl>
    <w:lvl w:ilvl="2">
      <w:start w:val="1"/>
      <w:numFmt w:val="bullet"/>
      <w:lvlText w:val=""/>
      <w:lvlJc w:val="left"/>
      <w:pPr>
        <w:ind w:left="2160" w:hanging="360"/>
      </w:pPr>
      <w:rPr>
        <w:rFonts w:ascii="Wingdings" w:hAnsi="Wingdings" w:hint="default"/>
        <w:color w:val="90C346"/>
      </w:rPr>
    </w:lvl>
    <w:lvl w:ilvl="3">
      <w:start w:val="1"/>
      <w:numFmt w:val="bullet"/>
      <w:lvlText w:val=""/>
      <w:lvlJc w:val="left"/>
      <w:pPr>
        <w:ind w:left="2880" w:hanging="360"/>
      </w:pPr>
      <w:rPr>
        <w:rFonts w:ascii="Symbol" w:hAnsi="Symbol" w:hint="default"/>
        <w:color w:val="90C346"/>
      </w:rPr>
    </w:lvl>
    <w:lvl w:ilvl="4">
      <w:start w:val="1"/>
      <w:numFmt w:val="bullet"/>
      <w:lvlText w:val="o"/>
      <w:lvlJc w:val="left"/>
      <w:pPr>
        <w:ind w:left="3600" w:hanging="360"/>
      </w:pPr>
      <w:rPr>
        <w:rFonts w:ascii="Courier New" w:hAnsi="Courier New" w:hint="default"/>
        <w:color w:val="90C346"/>
      </w:rPr>
    </w:lvl>
    <w:lvl w:ilvl="5">
      <w:start w:val="1"/>
      <w:numFmt w:val="bullet"/>
      <w:lvlText w:val=""/>
      <w:lvlJc w:val="left"/>
      <w:pPr>
        <w:ind w:left="4320" w:hanging="360"/>
      </w:pPr>
      <w:rPr>
        <w:rFonts w:ascii="Wingdings" w:hAnsi="Wingdings" w:hint="default"/>
        <w:color w:val="90C346"/>
      </w:rPr>
    </w:lvl>
    <w:lvl w:ilvl="6">
      <w:start w:val="1"/>
      <w:numFmt w:val="bullet"/>
      <w:lvlText w:val=""/>
      <w:lvlJc w:val="left"/>
      <w:pPr>
        <w:ind w:left="5040" w:hanging="360"/>
      </w:pPr>
      <w:rPr>
        <w:rFonts w:ascii="Symbol" w:hAnsi="Symbol" w:hint="default"/>
        <w:color w:val="90C346"/>
      </w:rPr>
    </w:lvl>
    <w:lvl w:ilvl="7">
      <w:start w:val="1"/>
      <w:numFmt w:val="bullet"/>
      <w:lvlText w:val="o"/>
      <w:lvlJc w:val="left"/>
      <w:pPr>
        <w:ind w:left="5760" w:hanging="360"/>
      </w:pPr>
      <w:rPr>
        <w:rFonts w:ascii="Courier New" w:hAnsi="Courier New" w:hint="default"/>
        <w:color w:val="90C346"/>
      </w:rPr>
    </w:lvl>
    <w:lvl w:ilvl="8">
      <w:start w:val="1"/>
      <w:numFmt w:val="bullet"/>
      <w:lvlText w:val=""/>
      <w:lvlJc w:val="left"/>
      <w:pPr>
        <w:ind w:left="6480" w:hanging="360"/>
      </w:pPr>
      <w:rPr>
        <w:rFonts w:ascii="Wingdings" w:hAnsi="Wingdings" w:hint="default"/>
        <w:color w:val="90C346"/>
      </w:rPr>
    </w:lvl>
  </w:abstractNum>
  <w:abstractNum w:abstractNumId="20" w15:restartNumberingAfterBreak="0">
    <w:nsid w:val="695414DC"/>
    <w:multiLevelType w:val="multilevel"/>
    <w:tmpl w:val="D068CCE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sz w:val="28"/>
        <w:szCs w:val="24"/>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75F46359"/>
    <w:multiLevelType w:val="hybridMultilevel"/>
    <w:tmpl w:val="73445F06"/>
    <w:lvl w:ilvl="0" w:tplc="8456645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77B7793E"/>
    <w:multiLevelType w:val="multilevel"/>
    <w:tmpl w:val="A5123FAE"/>
    <w:lvl w:ilvl="0">
      <w:start w:val="2"/>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16cid:durableId="146677816">
    <w:abstractNumId w:val="9"/>
  </w:num>
  <w:num w:numId="2" w16cid:durableId="1801269284">
    <w:abstractNumId w:val="7"/>
  </w:num>
  <w:num w:numId="3" w16cid:durableId="2146773386">
    <w:abstractNumId w:val="6"/>
  </w:num>
  <w:num w:numId="4" w16cid:durableId="1415661277">
    <w:abstractNumId w:val="5"/>
  </w:num>
  <w:num w:numId="5" w16cid:durableId="1913613573">
    <w:abstractNumId w:val="4"/>
  </w:num>
  <w:num w:numId="6" w16cid:durableId="1714236246">
    <w:abstractNumId w:val="8"/>
  </w:num>
  <w:num w:numId="7" w16cid:durableId="1821143907">
    <w:abstractNumId w:val="3"/>
  </w:num>
  <w:num w:numId="8" w16cid:durableId="120006169">
    <w:abstractNumId w:val="2"/>
  </w:num>
  <w:num w:numId="9" w16cid:durableId="28534602">
    <w:abstractNumId w:val="1"/>
  </w:num>
  <w:num w:numId="10" w16cid:durableId="1886526238">
    <w:abstractNumId w:val="0"/>
  </w:num>
  <w:num w:numId="11" w16cid:durableId="744571433">
    <w:abstractNumId w:val="10"/>
  </w:num>
  <w:num w:numId="12" w16cid:durableId="1790587205">
    <w:abstractNumId w:val="22"/>
  </w:num>
  <w:num w:numId="13" w16cid:durableId="2039507304">
    <w:abstractNumId w:val="15"/>
  </w:num>
  <w:num w:numId="14" w16cid:durableId="458843873">
    <w:abstractNumId w:val="11"/>
  </w:num>
  <w:num w:numId="15" w16cid:durableId="604927007">
    <w:abstractNumId w:val="22"/>
    <w:lvlOverride w:ilvl="0">
      <w:startOverride w:val="1"/>
    </w:lvlOverride>
  </w:num>
  <w:num w:numId="16" w16cid:durableId="902449151">
    <w:abstractNumId w:val="15"/>
    <w:lvlOverride w:ilvl="0">
      <w:startOverride w:val="1"/>
    </w:lvlOverride>
  </w:num>
  <w:num w:numId="17" w16cid:durableId="1555969449">
    <w:abstractNumId w:val="11"/>
    <w:lvlOverride w:ilvl="0">
      <w:startOverride w:val="1"/>
    </w:lvlOverride>
  </w:num>
  <w:num w:numId="18" w16cid:durableId="218565001">
    <w:abstractNumId w:val="21"/>
  </w:num>
  <w:num w:numId="19" w16cid:durableId="121003959">
    <w:abstractNumId w:val="16"/>
  </w:num>
  <w:num w:numId="20" w16cid:durableId="764035773">
    <w:abstractNumId w:val="14"/>
  </w:num>
  <w:num w:numId="21" w16cid:durableId="1548184357">
    <w:abstractNumId w:val="18"/>
  </w:num>
  <w:num w:numId="22" w16cid:durableId="1718358872">
    <w:abstractNumId w:val="13"/>
  </w:num>
  <w:num w:numId="23" w16cid:durableId="237180586">
    <w:abstractNumId w:val="22"/>
  </w:num>
  <w:num w:numId="24" w16cid:durableId="147109766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81293750">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578129548">
    <w:abstractNumId w:val="19"/>
  </w:num>
  <w:num w:numId="27" w16cid:durableId="2062053984">
    <w:abstractNumId w:val="12"/>
  </w:num>
  <w:num w:numId="28" w16cid:durableId="1147016145">
    <w:abstractNumId w:val="20"/>
  </w:num>
  <w:num w:numId="29" w16cid:durableId="1764033098">
    <w:abstractNumId w:val="23"/>
  </w:num>
  <w:num w:numId="30" w16cid:durableId="1462189035">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4814"/>
    <w:rsid w:val="00024522"/>
    <w:rsid w:val="00024B2E"/>
    <w:rsid w:val="00027F4F"/>
    <w:rsid w:val="00030430"/>
    <w:rsid w:val="0003078E"/>
    <w:rsid w:val="00031B89"/>
    <w:rsid w:val="0003693D"/>
    <w:rsid w:val="0004440F"/>
    <w:rsid w:val="000477BB"/>
    <w:rsid w:val="00052C8A"/>
    <w:rsid w:val="000548C8"/>
    <w:rsid w:val="0006581B"/>
    <w:rsid w:val="00075605"/>
    <w:rsid w:val="00075C66"/>
    <w:rsid w:val="00080CFC"/>
    <w:rsid w:val="000817D4"/>
    <w:rsid w:val="00082879"/>
    <w:rsid w:val="00091EEA"/>
    <w:rsid w:val="000A105C"/>
    <w:rsid w:val="000A7FB3"/>
    <w:rsid w:val="000C2DDC"/>
    <w:rsid w:val="000D2EDD"/>
    <w:rsid w:val="000D2FD4"/>
    <w:rsid w:val="000F1B7B"/>
    <w:rsid w:val="000F2ED4"/>
    <w:rsid w:val="001028E8"/>
    <w:rsid w:val="00120F60"/>
    <w:rsid w:val="00122FCC"/>
    <w:rsid w:val="00124C2B"/>
    <w:rsid w:val="00126752"/>
    <w:rsid w:val="00130B30"/>
    <w:rsid w:val="00140E1C"/>
    <w:rsid w:val="00146E4B"/>
    <w:rsid w:val="00147AE4"/>
    <w:rsid w:val="001571E5"/>
    <w:rsid w:val="00157EA4"/>
    <w:rsid w:val="00177666"/>
    <w:rsid w:val="001849CA"/>
    <w:rsid w:val="00185410"/>
    <w:rsid w:val="00192352"/>
    <w:rsid w:val="001B1636"/>
    <w:rsid w:val="001C4D63"/>
    <w:rsid w:val="001D0DE0"/>
    <w:rsid w:val="001D5AFF"/>
    <w:rsid w:val="001D74B4"/>
    <w:rsid w:val="001E03E1"/>
    <w:rsid w:val="001F059F"/>
    <w:rsid w:val="00200811"/>
    <w:rsid w:val="00200CA1"/>
    <w:rsid w:val="0021338D"/>
    <w:rsid w:val="00214D43"/>
    <w:rsid w:val="00215E68"/>
    <w:rsid w:val="00223090"/>
    <w:rsid w:val="002238B4"/>
    <w:rsid w:val="002319AB"/>
    <w:rsid w:val="002319AC"/>
    <w:rsid w:val="00234342"/>
    <w:rsid w:val="00236AFF"/>
    <w:rsid w:val="0024040D"/>
    <w:rsid w:val="00251CD7"/>
    <w:rsid w:val="00255FA3"/>
    <w:rsid w:val="00257288"/>
    <w:rsid w:val="00257B9C"/>
    <w:rsid w:val="00261FB6"/>
    <w:rsid w:val="002629F8"/>
    <w:rsid w:val="00263396"/>
    <w:rsid w:val="002659FA"/>
    <w:rsid w:val="00267815"/>
    <w:rsid w:val="00275509"/>
    <w:rsid w:val="00280DDF"/>
    <w:rsid w:val="002917FF"/>
    <w:rsid w:val="00292ADF"/>
    <w:rsid w:val="002A0DEC"/>
    <w:rsid w:val="002B1C53"/>
    <w:rsid w:val="002E0BE4"/>
    <w:rsid w:val="002E3B58"/>
    <w:rsid w:val="002E3E8A"/>
    <w:rsid w:val="002E6A6A"/>
    <w:rsid w:val="002F3397"/>
    <w:rsid w:val="0030380D"/>
    <w:rsid w:val="00312411"/>
    <w:rsid w:val="00323E71"/>
    <w:rsid w:val="00326F77"/>
    <w:rsid w:val="00331AB8"/>
    <w:rsid w:val="00333D9C"/>
    <w:rsid w:val="003401B0"/>
    <w:rsid w:val="00346C8E"/>
    <w:rsid w:val="00350238"/>
    <w:rsid w:val="00367BD5"/>
    <w:rsid w:val="00382FDE"/>
    <w:rsid w:val="00390327"/>
    <w:rsid w:val="00393066"/>
    <w:rsid w:val="00393B78"/>
    <w:rsid w:val="003A01E9"/>
    <w:rsid w:val="003A7E1C"/>
    <w:rsid w:val="003C0306"/>
    <w:rsid w:val="003C114C"/>
    <w:rsid w:val="003C1AD6"/>
    <w:rsid w:val="003C465D"/>
    <w:rsid w:val="003D495D"/>
    <w:rsid w:val="003E098E"/>
    <w:rsid w:val="003E2FAE"/>
    <w:rsid w:val="00407CF7"/>
    <w:rsid w:val="00415ED6"/>
    <w:rsid w:val="00417CAF"/>
    <w:rsid w:val="00420A11"/>
    <w:rsid w:val="00422265"/>
    <w:rsid w:val="00430FFB"/>
    <w:rsid w:val="004373A7"/>
    <w:rsid w:val="00437D94"/>
    <w:rsid w:val="0044030C"/>
    <w:rsid w:val="004648A4"/>
    <w:rsid w:val="00471380"/>
    <w:rsid w:val="00494F0D"/>
    <w:rsid w:val="00496BFD"/>
    <w:rsid w:val="00497287"/>
    <w:rsid w:val="004A3DF2"/>
    <w:rsid w:val="004C361D"/>
    <w:rsid w:val="004C4891"/>
    <w:rsid w:val="004D2C89"/>
    <w:rsid w:val="004E3932"/>
    <w:rsid w:val="004F07A7"/>
    <w:rsid w:val="004F1E79"/>
    <w:rsid w:val="004F54D9"/>
    <w:rsid w:val="004F5F33"/>
    <w:rsid w:val="0050103A"/>
    <w:rsid w:val="00511B0F"/>
    <w:rsid w:val="0055388E"/>
    <w:rsid w:val="005613D2"/>
    <w:rsid w:val="005754AE"/>
    <w:rsid w:val="00577FB5"/>
    <w:rsid w:val="0058300D"/>
    <w:rsid w:val="005852D1"/>
    <w:rsid w:val="00587A22"/>
    <w:rsid w:val="0059299D"/>
    <w:rsid w:val="00595C8C"/>
    <w:rsid w:val="00597747"/>
    <w:rsid w:val="005A24F8"/>
    <w:rsid w:val="005A4CDD"/>
    <w:rsid w:val="005B5432"/>
    <w:rsid w:val="005B57E4"/>
    <w:rsid w:val="005B5ABD"/>
    <w:rsid w:val="005C140A"/>
    <w:rsid w:val="005C1E52"/>
    <w:rsid w:val="005C6763"/>
    <w:rsid w:val="005D3164"/>
    <w:rsid w:val="005E0344"/>
    <w:rsid w:val="005E440B"/>
    <w:rsid w:val="005E6DCC"/>
    <w:rsid w:val="005F2C85"/>
    <w:rsid w:val="00605ADB"/>
    <w:rsid w:val="00611C9F"/>
    <w:rsid w:val="006248DE"/>
    <w:rsid w:val="00627555"/>
    <w:rsid w:val="006322A0"/>
    <w:rsid w:val="00635F62"/>
    <w:rsid w:val="006361FD"/>
    <w:rsid w:val="0064226F"/>
    <w:rsid w:val="00642DDB"/>
    <w:rsid w:val="00653298"/>
    <w:rsid w:val="006541F4"/>
    <w:rsid w:val="00662E5A"/>
    <w:rsid w:val="00663A7C"/>
    <w:rsid w:val="00667DF2"/>
    <w:rsid w:val="00670DF1"/>
    <w:rsid w:val="00671345"/>
    <w:rsid w:val="00672A9B"/>
    <w:rsid w:val="00675884"/>
    <w:rsid w:val="00696EE0"/>
    <w:rsid w:val="00697980"/>
    <w:rsid w:val="006A19EF"/>
    <w:rsid w:val="006A43D5"/>
    <w:rsid w:val="006A525B"/>
    <w:rsid w:val="006C045F"/>
    <w:rsid w:val="006C4196"/>
    <w:rsid w:val="006C63B0"/>
    <w:rsid w:val="006C76A2"/>
    <w:rsid w:val="006C792E"/>
    <w:rsid w:val="006D116C"/>
    <w:rsid w:val="006E7C42"/>
    <w:rsid w:val="006F168A"/>
    <w:rsid w:val="006F5076"/>
    <w:rsid w:val="006F6009"/>
    <w:rsid w:val="0070321D"/>
    <w:rsid w:val="007068BA"/>
    <w:rsid w:val="00716AB1"/>
    <w:rsid w:val="00721D63"/>
    <w:rsid w:val="00732C7B"/>
    <w:rsid w:val="00733C45"/>
    <w:rsid w:val="00734D2B"/>
    <w:rsid w:val="00737705"/>
    <w:rsid w:val="007408D4"/>
    <w:rsid w:val="007420AC"/>
    <w:rsid w:val="00742617"/>
    <w:rsid w:val="0075113B"/>
    <w:rsid w:val="007733A7"/>
    <w:rsid w:val="00783AFA"/>
    <w:rsid w:val="00785427"/>
    <w:rsid w:val="00790540"/>
    <w:rsid w:val="007968CA"/>
    <w:rsid w:val="007A43FF"/>
    <w:rsid w:val="007A459B"/>
    <w:rsid w:val="007B3918"/>
    <w:rsid w:val="007C3C1D"/>
    <w:rsid w:val="007D199A"/>
    <w:rsid w:val="007D19BB"/>
    <w:rsid w:val="007D2EBE"/>
    <w:rsid w:val="007E1C07"/>
    <w:rsid w:val="007F24B6"/>
    <w:rsid w:val="00803D94"/>
    <w:rsid w:val="00806275"/>
    <w:rsid w:val="008229BA"/>
    <w:rsid w:val="00824151"/>
    <w:rsid w:val="00845390"/>
    <w:rsid w:val="0084601B"/>
    <w:rsid w:val="008606F0"/>
    <w:rsid w:val="00865489"/>
    <w:rsid w:val="0086553D"/>
    <w:rsid w:val="00871870"/>
    <w:rsid w:val="00874FEB"/>
    <w:rsid w:val="00881B6F"/>
    <w:rsid w:val="00882AA4"/>
    <w:rsid w:val="00883E22"/>
    <w:rsid w:val="00884E43"/>
    <w:rsid w:val="00887EC6"/>
    <w:rsid w:val="0089084C"/>
    <w:rsid w:val="00893409"/>
    <w:rsid w:val="00893D9F"/>
    <w:rsid w:val="008A2379"/>
    <w:rsid w:val="008A4329"/>
    <w:rsid w:val="008A578E"/>
    <w:rsid w:val="008B1519"/>
    <w:rsid w:val="008B2309"/>
    <w:rsid w:val="008B7BCC"/>
    <w:rsid w:val="008C50C3"/>
    <w:rsid w:val="008C7094"/>
    <w:rsid w:val="008D2B97"/>
    <w:rsid w:val="008D49A5"/>
    <w:rsid w:val="008D6C81"/>
    <w:rsid w:val="008E03C7"/>
    <w:rsid w:val="008E6CF0"/>
    <w:rsid w:val="008F1439"/>
    <w:rsid w:val="008F7051"/>
    <w:rsid w:val="009033A9"/>
    <w:rsid w:val="0090581D"/>
    <w:rsid w:val="0091439C"/>
    <w:rsid w:val="00920572"/>
    <w:rsid w:val="00920BF2"/>
    <w:rsid w:val="009349A9"/>
    <w:rsid w:val="00936C52"/>
    <w:rsid w:val="0095489B"/>
    <w:rsid w:val="00954B9C"/>
    <w:rsid w:val="0095729E"/>
    <w:rsid w:val="00966FB9"/>
    <w:rsid w:val="009671CD"/>
    <w:rsid w:val="00972F49"/>
    <w:rsid w:val="009751A9"/>
    <w:rsid w:val="00980F9C"/>
    <w:rsid w:val="0098632B"/>
    <w:rsid w:val="00994D96"/>
    <w:rsid w:val="00997BFB"/>
    <w:rsid w:val="009A7348"/>
    <w:rsid w:val="009B462C"/>
    <w:rsid w:val="009C15F3"/>
    <w:rsid w:val="009C3689"/>
    <w:rsid w:val="009D2911"/>
    <w:rsid w:val="009E07C2"/>
    <w:rsid w:val="009E0E52"/>
    <w:rsid w:val="009F6C8C"/>
    <w:rsid w:val="009F72F9"/>
    <w:rsid w:val="00A00205"/>
    <w:rsid w:val="00A00AF0"/>
    <w:rsid w:val="00A14B5A"/>
    <w:rsid w:val="00A3567F"/>
    <w:rsid w:val="00A37698"/>
    <w:rsid w:val="00A41ED3"/>
    <w:rsid w:val="00A55560"/>
    <w:rsid w:val="00A56D79"/>
    <w:rsid w:val="00A63256"/>
    <w:rsid w:val="00A81D82"/>
    <w:rsid w:val="00A9118F"/>
    <w:rsid w:val="00A93E33"/>
    <w:rsid w:val="00AB1319"/>
    <w:rsid w:val="00AB6970"/>
    <w:rsid w:val="00AC1939"/>
    <w:rsid w:val="00AC7C05"/>
    <w:rsid w:val="00AD0078"/>
    <w:rsid w:val="00AD167C"/>
    <w:rsid w:val="00AD17C7"/>
    <w:rsid w:val="00AD4041"/>
    <w:rsid w:val="00AE302B"/>
    <w:rsid w:val="00AE6859"/>
    <w:rsid w:val="00B16BE5"/>
    <w:rsid w:val="00B259DF"/>
    <w:rsid w:val="00B31841"/>
    <w:rsid w:val="00B44B1F"/>
    <w:rsid w:val="00B51A31"/>
    <w:rsid w:val="00B64141"/>
    <w:rsid w:val="00B64E72"/>
    <w:rsid w:val="00B77913"/>
    <w:rsid w:val="00B80662"/>
    <w:rsid w:val="00B824FB"/>
    <w:rsid w:val="00B82646"/>
    <w:rsid w:val="00B97359"/>
    <w:rsid w:val="00B97A8F"/>
    <w:rsid w:val="00BA4E58"/>
    <w:rsid w:val="00BA7074"/>
    <w:rsid w:val="00BB7829"/>
    <w:rsid w:val="00BD1457"/>
    <w:rsid w:val="00BD1FF2"/>
    <w:rsid w:val="00BE2AD9"/>
    <w:rsid w:val="00BE71B6"/>
    <w:rsid w:val="00BF27FE"/>
    <w:rsid w:val="00C043B3"/>
    <w:rsid w:val="00C079AB"/>
    <w:rsid w:val="00C10E61"/>
    <w:rsid w:val="00C14787"/>
    <w:rsid w:val="00C1596D"/>
    <w:rsid w:val="00C15B8D"/>
    <w:rsid w:val="00C17010"/>
    <w:rsid w:val="00C20562"/>
    <w:rsid w:val="00C215C3"/>
    <w:rsid w:val="00C23A96"/>
    <w:rsid w:val="00C249C6"/>
    <w:rsid w:val="00C32CC1"/>
    <w:rsid w:val="00C37AB7"/>
    <w:rsid w:val="00C402E0"/>
    <w:rsid w:val="00C426EC"/>
    <w:rsid w:val="00C6483C"/>
    <w:rsid w:val="00C64AE9"/>
    <w:rsid w:val="00C70CFF"/>
    <w:rsid w:val="00C718FE"/>
    <w:rsid w:val="00C86CEC"/>
    <w:rsid w:val="00C8773D"/>
    <w:rsid w:val="00C87ABB"/>
    <w:rsid w:val="00C91831"/>
    <w:rsid w:val="00C953DF"/>
    <w:rsid w:val="00CC4DBB"/>
    <w:rsid w:val="00CD0C3E"/>
    <w:rsid w:val="00CD5401"/>
    <w:rsid w:val="00CE2709"/>
    <w:rsid w:val="00CE2D64"/>
    <w:rsid w:val="00CE3B53"/>
    <w:rsid w:val="00CE6198"/>
    <w:rsid w:val="00CF6230"/>
    <w:rsid w:val="00D017FC"/>
    <w:rsid w:val="00D0226A"/>
    <w:rsid w:val="00D13147"/>
    <w:rsid w:val="00D463FF"/>
    <w:rsid w:val="00D5715A"/>
    <w:rsid w:val="00D71687"/>
    <w:rsid w:val="00D74813"/>
    <w:rsid w:val="00D93B89"/>
    <w:rsid w:val="00DA30BC"/>
    <w:rsid w:val="00DA69C2"/>
    <w:rsid w:val="00DA6D70"/>
    <w:rsid w:val="00DB6050"/>
    <w:rsid w:val="00DC2C34"/>
    <w:rsid w:val="00DD2C7B"/>
    <w:rsid w:val="00DE2C87"/>
    <w:rsid w:val="00DE459A"/>
    <w:rsid w:val="00DE5F4C"/>
    <w:rsid w:val="00DF27DA"/>
    <w:rsid w:val="00DF4DBE"/>
    <w:rsid w:val="00E012AC"/>
    <w:rsid w:val="00E40820"/>
    <w:rsid w:val="00E4658F"/>
    <w:rsid w:val="00E54A67"/>
    <w:rsid w:val="00E564BE"/>
    <w:rsid w:val="00E61C0D"/>
    <w:rsid w:val="00E62222"/>
    <w:rsid w:val="00E63EB4"/>
    <w:rsid w:val="00E66160"/>
    <w:rsid w:val="00E71329"/>
    <w:rsid w:val="00E8363B"/>
    <w:rsid w:val="00E84966"/>
    <w:rsid w:val="00E92383"/>
    <w:rsid w:val="00EA1B3A"/>
    <w:rsid w:val="00EA2109"/>
    <w:rsid w:val="00ED4D4E"/>
    <w:rsid w:val="00EE0C77"/>
    <w:rsid w:val="00EE4E54"/>
    <w:rsid w:val="00EE7BDB"/>
    <w:rsid w:val="00EF4334"/>
    <w:rsid w:val="00F40456"/>
    <w:rsid w:val="00F436BB"/>
    <w:rsid w:val="00F47145"/>
    <w:rsid w:val="00F53137"/>
    <w:rsid w:val="00F545BF"/>
    <w:rsid w:val="00F65F3F"/>
    <w:rsid w:val="00F70834"/>
    <w:rsid w:val="00F71B56"/>
    <w:rsid w:val="00F75707"/>
    <w:rsid w:val="00F832C8"/>
    <w:rsid w:val="00F873B3"/>
    <w:rsid w:val="00FA33FE"/>
    <w:rsid w:val="00FA42B9"/>
    <w:rsid w:val="00FA755A"/>
    <w:rsid w:val="00FB2B0F"/>
    <w:rsid w:val="00FB4F6B"/>
    <w:rsid w:val="00FB5FE1"/>
    <w:rsid w:val="00FC0E8D"/>
    <w:rsid w:val="00FC46EF"/>
    <w:rsid w:val="00FC4EC8"/>
    <w:rsid w:val="00FD31B3"/>
    <w:rsid w:val="00FD4204"/>
    <w:rsid w:val="00FF3CCB"/>
    <w:rsid w:val="00FF57B5"/>
    <w:rsid w:val="00FF7E5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D2911"/>
    <w:pPr>
      <w:spacing w:before="240" w:after="12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9D2911"/>
    <w:pPr>
      <w:numPr>
        <w:numId w:val="12"/>
      </w:numPr>
      <w:ind w:left="357" w:hanging="357"/>
    </w:pPr>
  </w:style>
  <w:style w:type="paragraph" w:customStyle="1" w:styleId="Bulletlist2">
    <w:name w:val="Bullet list 2"/>
    <w:basedOn w:val="Bulletlist1"/>
    <w:uiPriority w:val="1"/>
    <w:qFormat/>
    <w:rsid w:val="009D2911"/>
    <w:pPr>
      <w:numPr>
        <w:ilvl w:val="1"/>
      </w:numPr>
      <w:ind w:left="850" w:hanging="357"/>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aliases w:val="ONR 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rPr>
      <w:color w:val="22413A"/>
      <w:sz w:val="48"/>
      <w:szCs w:val="48"/>
    </w:rPr>
  </w:style>
  <w:style w:type="paragraph" w:customStyle="1" w:styleId="CoverDate">
    <w:name w:val="Cover Date"/>
    <w:basedOn w:val="Normal"/>
    <w:uiPriority w:val="99"/>
    <w:semiHidden/>
    <w:qFormat/>
    <w:rsid w:val="00185410"/>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9D2911"/>
    <w:pPr>
      <w:pBdr>
        <w:top w:val="single" w:sz="4" w:space="6" w:color="22413A"/>
        <w:bottom w:val="single" w:sz="4" w:space="6" w:color="22413A"/>
      </w:pBdr>
    </w:pPr>
    <w:rPr>
      <w:rFonts w:asciiTheme="minorHAnsi" w:eastAsiaTheme="minorHAnsi" w:hAnsiTheme="minorHAnsi" w:cstheme="minorBidi"/>
      <w:color w:val="22413A"/>
      <w:szCs w:val="28"/>
      <w:lang w:bidi="ar-SA"/>
    </w:rPr>
  </w:style>
  <w:style w:type="paragraph" w:customStyle="1" w:styleId="NumList1">
    <w:name w:val="Num List 1"/>
    <w:basedOn w:val="Normal"/>
    <w:uiPriority w:val="1"/>
    <w:qFormat/>
    <w:rsid w:val="00FD31B3"/>
    <w:pPr>
      <w:numPr>
        <w:numId w:val="18"/>
      </w:numPr>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9D2911"/>
    <w:pPr>
      <w:numPr>
        <w:ilvl w:val="2"/>
      </w:numPr>
      <w:ind w:left="1417" w:hanging="357"/>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character" w:customStyle="1" w:styleId="ParagraphChar">
    <w:name w:val="Paragraph Char"/>
    <w:basedOn w:val="DefaultParagraphFont"/>
    <w:link w:val="Paragraph"/>
    <w:locked/>
    <w:rsid w:val="009D2911"/>
    <w:rPr>
      <w:rFonts w:ascii="Arial" w:hAnsi="Arial"/>
      <w:sz w:val="24"/>
      <w:szCs w:val="22"/>
      <w:lang w:eastAsia="en-US" w:bidi="he-IL"/>
    </w:rPr>
  </w:style>
  <w:style w:type="paragraph" w:customStyle="1" w:styleId="Paragraph">
    <w:name w:val="Paragraph"/>
    <w:basedOn w:val="Normal"/>
    <w:link w:val="ParagraphChar"/>
    <w:qFormat/>
    <w:rsid w:val="009D2911"/>
  </w:style>
  <w:style w:type="paragraph" w:customStyle="1" w:styleId="TabletextBulletlist1">
    <w:name w:val="Table textBullet list 1"/>
    <w:basedOn w:val="Normal"/>
    <w:uiPriority w:val="1"/>
    <w:qFormat/>
    <w:rsid w:val="000477BB"/>
    <w:pPr>
      <w:numPr>
        <w:numId w:val="26"/>
      </w:numPr>
      <w:suppressAutoHyphens/>
      <w:autoSpaceDE w:val="0"/>
      <w:autoSpaceDN w:val="0"/>
      <w:adjustRightInd w:val="0"/>
      <w:spacing w:before="60"/>
      <w:textAlignment w:val="center"/>
    </w:pPr>
    <w:rPr>
      <w:rFonts w:cs="MrEavesXLModOT"/>
      <w:noProof/>
      <w:szCs w:val="28"/>
      <w:lang w:eastAsia="en-GB" w:bidi="ar-SA"/>
    </w:rPr>
  </w:style>
  <w:style w:type="paragraph" w:customStyle="1" w:styleId="ONRBulletlist1">
    <w:name w:val="ONR Bullet list 1"/>
    <w:basedOn w:val="ListParagraph"/>
    <w:uiPriority w:val="99"/>
    <w:rsid w:val="000477BB"/>
    <w:pPr>
      <w:numPr>
        <w:numId w:val="27"/>
      </w:numPr>
      <w:suppressAutoHyphens/>
      <w:autoSpaceDE w:val="0"/>
      <w:autoSpaceDN w:val="0"/>
      <w:adjustRightInd w:val="0"/>
      <w:spacing w:before="0" w:after="240"/>
      <w:contextualSpacing w:val="0"/>
      <w:textAlignment w:val="center"/>
    </w:pPr>
    <w:rPr>
      <w:rFonts w:cs="MrEavesXLModOT"/>
      <w:szCs w:val="28"/>
      <w:lang w:eastAsia="en-GB" w:bidi="ar-SA"/>
    </w:rPr>
  </w:style>
  <w:style w:type="character" w:customStyle="1" w:styleId="ListParagraphChar">
    <w:name w:val="List Paragraph Char"/>
    <w:basedOn w:val="DefaultParagraphFont"/>
    <w:link w:val="ListParagraph"/>
    <w:uiPriority w:val="34"/>
    <w:rsid w:val="000477BB"/>
    <w:rPr>
      <w:rFonts w:ascii="Arial" w:hAnsi="Arial"/>
      <w:sz w:val="24"/>
      <w:szCs w:val="22"/>
      <w:lang w:eastAsia="en-US" w:bidi="he-IL"/>
    </w:rPr>
  </w:style>
  <w:style w:type="paragraph" w:customStyle="1" w:styleId="BodyText1">
    <w:name w:val="Body Text1"/>
    <w:basedOn w:val="Normal"/>
    <w:uiPriority w:val="99"/>
    <w:qFormat/>
    <w:rsid w:val="000477BB"/>
    <w:pPr>
      <w:numPr>
        <w:numId w:val="30"/>
      </w:numPr>
      <w:suppressAutoHyphens/>
      <w:autoSpaceDE w:val="0"/>
      <w:autoSpaceDN w:val="0"/>
      <w:adjustRightInd w:val="0"/>
      <w:spacing w:before="0" w:after="295"/>
      <w:contextualSpacing/>
      <w:textAlignment w:val="center"/>
    </w:pPr>
    <w:rPr>
      <w:rFonts w:cs="MrEavesXLModOT"/>
      <w:szCs w:val="28"/>
      <w:lang w:eastAsia="en-GB" w:bidi="ar-SA"/>
    </w:rPr>
  </w:style>
  <w:style w:type="paragraph" w:customStyle="1" w:styleId="BodyText10">
    <w:name w:val="Body Text10"/>
    <w:basedOn w:val="BodyText1"/>
    <w:link w:val="BodyText1Char"/>
    <w:uiPriority w:val="99"/>
    <w:qFormat/>
    <w:rsid w:val="000477BB"/>
  </w:style>
  <w:style w:type="character" w:customStyle="1" w:styleId="BodyText1Char">
    <w:name w:val="Body Text1 Char"/>
    <w:basedOn w:val="DefaultParagraphFont"/>
    <w:link w:val="BodyText10"/>
    <w:uiPriority w:val="99"/>
    <w:rsid w:val="000477BB"/>
    <w:rPr>
      <w:rFonts w:ascii="Arial" w:hAnsi="Arial" w:cs="MrEavesXLModOT"/>
      <w:sz w:val="24"/>
      <w:szCs w:val="28"/>
    </w:rPr>
  </w:style>
  <w:style w:type="paragraph" w:styleId="CommentSubject">
    <w:name w:val="annotation subject"/>
    <w:basedOn w:val="CommentText"/>
    <w:next w:val="CommentText"/>
    <w:link w:val="CommentSubjectChar"/>
    <w:uiPriority w:val="99"/>
    <w:semiHidden/>
    <w:unhideWhenUsed/>
    <w:rsid w:val="00FC4EC8"/>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FC4EC8"/>
    <w:rPr>
      <w:rFonts w:ascii="Arial" w:eastAsiaTheme="minorHAnsi" w:hAnsi="Arial" w:cstheme="minorBidi"/>
      <w:b/>
      <w:bCs/>
      <w:lang w:eastAsia="en-US" w:bidi="he-IL"/>
    </w:rPr>
  </w:style>
  <w:style w:type="character" w:styleId="FollowedHyperlink">
    <w:name w:val="FollowedHyperlink"/>
    <w:basedOn w:val="DefaultParagraphFont"/>
    <w:uiPriority w:val="99"/>
    <w:semiHidden/>
    <w:unhideWhenUsed/>
    <w:rsid w:val="00AE6859"/>
    <w:rPr>
      <w:color w:val="AA1C76"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7117676">
      <w:bodyDiv w:val="1"/>
      <w:marLeft w:val="0"/>
      <w:marRight w:val="0"/>
      <w:marTop w:val="0"/>
      <w:marBottom w:val="0"/>
      <w:divBdr>
        <w:top w:val="none" w:sz="0" w:space="0" w:color="auto"/>
        <w:left w:val="none" w:sz="0" w:space="0" w:color="auto"/>
        <w:bottom w:val="none" w:sz="0" w:space="0" w:color="auto"/>
        <w:right w:val="none" w:sz="0" w:space="0" w:color="auto"/>
      </w:divBdr>
    </w:div>
    <w:div w:id="111439129">
      <w:bodyDiv w:val="1"/>
      <w:marLeft w:val="0"/>
      <w:marRight w:val="0"/>
      <w:marTop w:val="0"/>
      <w:marBottom w:val="0"/>
      <w:divBdr>
        <w:top w:val="none" w:sz="0" w:space="0" w:color="auto"/>
        <w:left w:val="none" w:sz="0" w:space="0" w:color="auto"/>
        <w:bottom w:val="none" w:sz="0" w:space="0" w:color="auto"/>
        <w:right w:val="none" w:sz="0" w:space="0" w:color="auto"/>
      </w:divBdr>
    </w:div>
    <w:div w:id="13468827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11477407">
      <w:bodyDiv w:val="1"/>
      <w:marLeft w:val="0"/>
      <w:marRight w:val="0"/>
      <w:marTop w:val="0"/>
      <w:marBottom w:val="0"/>
      <w:divBdr>
        <w:top w:val="none" w:sz="0" w:space="0" w:color="auto"/>
        <w:left w:val="none" w:sz="0" w:space="0" w:color="auto"/>
        <w:bottom w:val="none" w:sz="0" w:space="0" w:color="auto"/>
        <w:right w:val="none" w:sz="0" w:space="0" w:color="auto"/>
      </w:divBdr>
    </w:div>
    <w:div w:id="687097085">
      <w:bodyDiv w:val="1"/>
      <w:marLeft w:val="0"/>
      <w:marRight w:val="0"/>
      <w:marTop w:val="0"/>
      <w:marBottom w:val="0"/>
      <w:divBdr>
        <w:top w:val="none" w:sz="0" w:space="0" w:color="auto"/>
        <w:left w:val="none" w:sz="0" w:space="0" w:color="auto"/>
        <w:bottom w:val="none" w:sz="0" w:space="0" w:color="auto"/>
        <w:right w:val="none" w:sz="0" w:space="0" w:color="auto"/>
      </w:divBdr>
    </w:div>
    <w:div w:id="687105328">
      <w:bodyDiv w:val="1"/>
      <w:marLeft w:val="0"/>
      <w:marRight w:val="0"/>
      <w:marTop w:val="0"/>
      <w:marBottom w:val="0"/>
      <w:divBdr>
        <w:top w:val="none" w:sz="0" w:space="0" w:color="auto"/>
        <w:left w:val="none" w:sz="0" w:space="0" w:color="auto"/>
        <w:bottom w:val="none" w:sz="0" w:space="0" w:color="auto"/>
        <w:right w:val="none" w:sz="0" w:space="0" w:color="auto"/>
      </w:divBdr>
    </w:div>
    <w:div w:id="718475545">
      <w:bodyDiv w:val="1"/>
      <w:marLeft w:val="0"/>
      <w:marRight w:val="0"/>
      <w:marTop w:val="0"/>
      <w:marBottom w:val="0"/>
      <w:divBdr>
        <w:top w:val="none" w:sz="0" w:space="0" w:color="auto"/>
        <w:left w:val="none" w:sz="0" w:space="0" w:color="auto"/>
        <w:bottom w:val="none" w:sz="0" w:space="0" w:color="auto"/>
        <w:right w:val="none" w:sz="0" w:space="0" w:color="auto"/>
      </w:divBdr>
    </w:div>
    <w:div w:id="83063397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13645240">
      <w:bodyDiv w:val="1"/>
      <w:marLeft w:val="0"/>
      <w:marRight w:val="0"/>
      <w:marTop w:val="0"/>
      <w:marBottom w:val="0"/>
      <w:divBdr>
        <w:top w:val="none" w:sz="0" w:space="0" w:color="auto"/>
        <w:left w:val="none" w:sz="0" w:space="0" w:color="auto"/>
        <w:bottom w:val="none" w:sz="0" w:space="0" w:color="auto"/>
        <w:right w:val="none" w:sz="0" w:space="0" w:color="auto"/>
      </w:divBdr>
    </w:div>
    <w:div w:id="154386151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2185872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286238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509803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1.xml"/><Relationship Id="rId26" Type="http://schemas.openxmlformats.org/officeDocument/2006/relationships/hyperlink" Target="https://eur03.safelinks.protection.outlook.com/?url=https%3A%2F%2Fyoutu.be%2Fk8mD_VJktZ4&amp;data=04%7C01%7CMike.Webley%40environment-agency.gov.uk%7Cc3a17d0b21314540c99408d9f23863c8%7C770a245002274c6290c74e38537f1102%7C0%7C0%7C637807147702782373%7CUnknown%7CTWFpbGZsb3d8eyJWIjoiMC4wLjAwMDAiLCJQIjoiV2luMzIiLCJBTiI6Ik1haWwiLCJXVCI6Mn0%3D%7C3000&amp;sdata=V19ebpVNc4sXkxZq%2FU1EkPDDYoWQWFYt0%2FOw5w93WlU%3D&amp;reserved=0" TargetMode="External"/><Relationship Id="rId39" Type="http://schemas.openxmlformats.org/officeDocument/2006/relationships/theme" Target="theme/theme1.xml"/><Relationship Id="rId21" Type="http://schemas.openxmlformats.org/officeDocument/2006/relationships/footer" Target="footer2.xml"/><Relationship Id="rId34"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hyperlink" Target="https://eur03.safelinks.protection.outlook.com/?url=https%3A%2F%2Fyoutu.be%2FxdQJgQGy-Rw&amp;data=04%7C01%7CMike.Webley%40environment-agency.gov.uk%7Cc3a17d0b21314540c99408d9f23863c8%7C770a245002274c6290c74e38537f1102%7C0%7C0%7C637807147702782373%7CUnknown%7CTWFpbGZsb3d8eyJWIjoiMC4wLjAwMDAiLCJQIjoiV2luMzIiLCJBTiI6Ik1haWwiLCJXVCI6Mn0%3D%7C3000&amp;sdata=kJf2iECBDbu2Wpr%2BdjGSv0mgPDH849%2BsZGbeGhhfmZw%3D&amp;reserved=0" TargetMode="External"/><Relationship Id="rId33" Type="http://schemas.openxmlformats.org/officeDocument/2006/relationships/hyperlink" Target="https://naturalresources.wales/about-us/what-we-do/how-we-regulate/how-we-regulate-the-nuclear-industry/?lang=en" TargetMode="External"/><Relationship Id="rId38" Type="http://schemas.openxmlformats.org/officeDocument/2006/relationships/glossaryDocument" Target="glossary/document.xml"/><Relationship Id="rId2" Type="http://schemas.openxmlformats.org/officeDocument/2006/relationships/customXml" Target="../customXml/item1.xml"/><Relationship Id="rId16" Type="http://schemas.openxmlformats.org/officeDocument/2006/relationships/image" Target="media/image2.png"/><Relationship Id="rId20" Type="http://schemas.openxmlformats.org/officeDocument/2006/relationships/header" Target="header2.xml"/><Relationship Id="rId29" Type="http://schemas.openxmlformats.org/officeDocument/2006/relationships/hyperlink" Target="https://eur03.safelinks.protection.outlook.com/?url=https%3A%2F%2Fyoutu.be%2FJm1Cx_992is&amp;data=04%7C01%7CMike.Webley%40environment-agency.gov.uk%7Cc3a17d0b21314540c99408d9f23863c8%7C770a245002274c6290c74e38537f1102%7C0%7C0%7C637807147702782373%7CUnknown%7CTWFpbGZsb3d8eyJWIjoiMC4wLjAwMDAiLCJQIjoiV2luMzIiLCJBTiI6Ik1haWwiLCJXVCI6Mn0%3D%7C3000&amp;sdata=3Zm7rUjAAZ1edzT62enOZyagVZk0NB4f7giZwxLo11w%3D&amp;reserved=0" TargetMode="Externa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eur03.safelinks.protection.outlook.com/?url=https%3A%2F%2Fyoutu.be%2FA2RfrhXw2E0&amp;data=04%7C01%7CMike.Webley%40environment-agency.gov.uk%7Cc3a17d0b21314540c99408d9f23863c8%7C770a245002274c6290c74e38537f1102%7C0%7C0%7C637807147702782373%7CUnknown%7CTWFpbGZsb3d8eyJWIjoiMC4wLjAwMDAiLCJQIjoiV2luMzIiLCJBTiI6Ik1haWwiLCJXVCI6Mn0%3D%7C3000&amp;sdata=0Sq1W5KBvL07L%2Fq%2BHOyEYT9WlcdaRIvG1Odtg6olFlo%3D&amp;reserved=0" TargetMode="External"/><Relationship Id="rId32" Type="http://schemas.openxmlformats.org/officeDocument/2006/relationships/hyperlink" Target="file://C:\Users\ldunning\AppData\Local\Microsoft\Olk\Attachments\ooa-44302789-9ad3-4e6e-ae75-0f80b92f7e91\9f06edcda04c33c27c0a0f54a70e6e0e62b984f9876ce98dacbeebea62381b86\&#8226;https:\www.gov.uk\government\publications\radioactive-substances-regulation-rsr-objective-and-principles" TargetMode="External"/><Relationship Id="rId37" Type="http://schemas.openxmlformats.org/officeDocument/2006/relationships/fontTable" Target="fontTable.xml"/><Relationship Id="rId5" Type="http://schemas.openxmlformats.org/officeDocument/2006/relationships/customXml" Target="../customXml/item4.xml"/><Relationship Id="rId15" Type="http://schemas.openxmlformats.org/officeDocument/2006/relationships/image" Target="media/image1.jpeg"/><Relationship Id="rId23" Type="http://schemas.openxmlformats.org/officeDocument/2006/relationships/hyperlink" Target="mailto:contact@onr.gov.uk" TargetMode="External"/><Relationship Id="rId28" Type="http://schemas.openxmlformats.org/officeDocument/2006/relationships/hyperlink" Target="https://eur03.safelinks.protection.outlook.com/?url=https%3A%2F%2Fyoutu.be%2F_HBjj7JZgyY&amp;data=04%7C01%7CMike.Webley%40environment-agency.gov.uk%7Cc3a17d0b21314540c99408d9f23863c8%7C770a245002274c6290c74e38537f1102%7C0%7C0%7C637807147702782373%7CUnknown%7CTWFpbGZsb3d8eyJWIjoiMC4wLjAwMDAiLCJQIjoiV2luMzIiLCJBTiI6Ik1haWwiLCJXVCI6Mn0%3D%7C3000&amp;sdata=tshD9X6lruQaWyTx4NRy4tTOL7Q9imEUj33HXBIbuDg%3D&amp;reserved=0" TargetMode="External"/><Relationship Id="rId36" Type="http://schemas.openxmlformats.org/officeDocument/2006/relationships/footer" Target="footer3.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hyperlink" Target="https://www.gov.uk/guidance/nuclear-sites-rsr-environmental-permits" TargetMode="Externa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mailto:Contact@onr.gov.uk" TargetMode="External"/><Relationship Id="rId27" Type="http://schemas.openxmlformats.org/officeDocument/2006/relationships/hyperlink" Target="https://eur03.safelinks.protection.outlook.com/?url=https%3A%2F%2Fyoutu.be%2FGhv-X5GkhnU&amp;data=04%7C01%7CMike.Webley%40environment-agency.gov.uk%7Cc3a17d0b21314540c99408d9f23863c8%7C770a245002274c6290c74e38537f1102%7C0%7C0%7C637807147702782373%7CUnknown%7CTWFpbGZsb3d8eyJWIjoiMC4wLjAwMDAiLCJQIjoiV2luMzIiLCJBTiI6Ik1haWwiLCJXVCI6Mn0%3D%7C3000&amp;sdata=s6XuV7r%2B7VyujsfGMgwbhA6QpVVg6NXhvVlXhxctNJY%3D&amp;reserved=0" TargetMode="External"/><Relationship Id="rId30" Type="http://schemas.openxmlformats.org/officeDocument/2006/relationships/hyperlink" Target="https://www.gov.uk/government/publications/new-nuclear-power-plants-generic-design-assessment-guidance-for-requesting-parties" TargetMode="External"/><Relationship Id="rId35" Type="http://schemas.openxmlformats.org/officeDocument/2006/relationships/header" Target="header4.xml"/><Relationship Id="rId8" Type="http://schemas.openxmlformats.org/officeDocument/2006/relationships/customXml" Target="../customXml/item7.xml"/><Relationship Id="rId3" Type="http://schemas.openxmlformats.org/officeDocument/2006/relationships/customXml" Target="../customXml/item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5F8C6BCA2A6248D397D944284D9AF2F4"/>
        <w:category>
          <w:name w:val="General"/>
          <w:gallery w:val="placeholder"/>
        </w:category>
        <w:types>
          <w:type w:val="bbPlcHdr"/>
        </w:types>
        <w:behaviors>
          <w:behavior w:val="content"/>
        </w:behaviors>
        <w:guid w:val="{866CB746-68A9-49A4-BFC9-3A2BEBB97DA8}"/>
      </w:docPartPr>
      <w:docPartBody>
        <w:p w:rsidR="009400BA" w:rsidRDefault="00F24950">
          <w:r w:rsidRPr="00265DA6">
            <w:rPr>
              <w:rStyle w:val="PlaceholderText"/>
            </w:rPr>
            <w:t>[Title]</w:t>
          </w:r>
        </w:p>
      </w:docPartBody>
    </w:docPart>
    <w:docPart>
      <w:docPartPr>
        <w:name w:val="EC399E6EFA42466CABBAA1AA13E20B06"/>
        <w:category>
          <w:name w:val="General"/>
          <w:gallery w:val="placeholder"/>
        </w:category>
        <w:types>
          <w:type w:val="bbPlcHdr"/>
        </w:types>
        <w:behaviors>
          <w:behavior w:val="content"/>
        </w:behaviors>
        <w:guid w:val="{3BC2386C-4F54-4CBE-A97C-65C0C37C6838}"/>
      </w:docPartPr>
      <w:docPartBody>
        <w:p w:rsidR="009400BA" w:rsidRDefault="00F24950">
          <w:r w:rsidRPr="00265DA6">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rEavesXLModOT">
    <w:altName w:val="Calibri"/>
    <w:panose1 w:val="00000000000000000000"/>
    <w:charset w:val="00"/>
    <w:family w:val="swiss"/>
    <w:notTrueType/>
    <w:pitch w:val="variable"/>
    <w:sig w:usb0="00000003" w:usb1="00000001"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57EA4"/>
    <w:rsid w:val="00183F29"/>
    <w:rsid w:val="00217413"/>
    <w:rsid w:val="002550FD"/>
    <w:rsid w:val="00333F8E"/>
    <w:rsid w:val="00350199"/>
    <w:rsid w:val="00350238"/>
    <w:rsid w:val="005C66D2"/>
    <w:rsid w:val="007154C5"/>
    <w:rsid w:val="007A459B"/>
    <w:rsid w:val="00814781"/>
    <w:rsid w:val="00835E07"/>
    <w:rsid w:val="00845DD1"/>
    <w:rsid w:val="009400BA"/>
    <w:rsid w:val="00963245"/>
    <w:rsid w:val="00996216"/>
    <w:rsid w:val="009F6C8C"/>
    <w:rsid w:val="00C41BCC"/>
    <w:rsid w:val="00DD7BA4"/>
    <w:rsid w:val="00E012AC"/>
    <w:rsid w:val="00E318CE"/>
    <w:rsid w:val="00E646E1"/>
    <w:rsid w:val="00E90E86"/>
    <w:rsid w:val="00F24950"/>
    <w:rsid w:val="00F93872"/>
    <w:rsid w:val="00FF7E5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24950"/>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GDA</b:Tag>
    <b:SourceType>DocumentFromInternetSite</b:SourceType>
    <b:Guid>{B4600AEF-1BBA-4D8D-80B0-4EB136E76B1D}</b:Guid>
    <b:Title>ONR-GDA-GD-006 - Guidance to Requesting Parties on the Generic Design Assessment (GDA) process for safety and security assessments of new Nuclear Power Plants (NPP)</b:Title>
    <b:URL>https://onr.org.uk/media/iexmextu/onr-gda-gd-006.docx</b:URL>
    <b:Author>
      <b:Author>
        <b:Corporate>ONR</b:Corporate>
      </b:Author>
    </b:Author>
    <b:Year>2024</b:Year>
    <b:Month>August</b:Month>
    <b:RefOrder>1</b:RefOrder>
  </b:Source>
  <b:Source>
    <b:Tag>ONR1910</b:Tag>
    <b:SourceType>DocumentFromInternetSite</b:SourceType>
    <b:Guid>{2FEC2FC1-2E69-44F3-A9D0-3C9BB1F2AC6B}</b:Guid>
    <b:Title>ONR-GDA-GD-007 - New Nuclear Power Plants: Generic Design Assessment (GDA) Technical Guidance (Revision 0)</b:Title>
    <b:Author>
      <b:Author>
        <b:Corporate>ONR</b:Corporate>
      </b:Author>
    </b:Author>
    <b:Month>May</b:Month>
    <b:URL>https://www.onr.org.uk/media/c2delysl/onr-gda-007.pdf</b:URL>
    <b:Year>2019</b:Year>
    <b:RefOrder>2</b:RefOrder>
  </b:Source>
  <b:Source>
    <b:Tag>HMG195</b:Tag>
    <b:SourceType>InternetSite</b:SourceType>
    <b:Guid>{5A8D4F4B-9514-4DA6-989D-9FF25FB93B75}</b:Guid>
    <b:Title>New nuclear power plants: Generic Design Assessment guidance for Requesting Parties</b:Title>
    <b:Year>2019</b:Year>
    <b:Month>October</b:Month>
    <b:Day>29</b:Day>
    <b:URL>https://www.gov.uk/government/publications/new-nuclear-power-plants-generic-design-assessment-guidance-for-requesting-parties</b:URL>
    <b:Author>
      <b:Author>
        <b:Corporate>HM Government</b:Corporate>
      </b:Author>
    </b:Author>
    <b:RefOrder>3</b:RefOrder>
  </b:Source>
  <b:Source>
    <b:Tag>ONR92</b:Tag>
    <b:SourceType>DocumentFromInternetSite</b:SourceType>
    <b:Guid>{2ED720AE-61CC-4FDA-9081-C04726C950FE}</b:Guid>
    <b:Author>
      <b:Author>
        <b:Corporate>ONR</b:Corporate>
      </b:Author>
    </b:Author>
    <b:Title>Licensing Nuclear Installations</b:Title>
    <b:Year>2021</b:Year>
    <b:Month>November</b:Month>
    <b:URL>https://www.onr.org.uk/media/30nh5c0f/licensing-nuclear-installations.pdf</b:URL>
    <b:RefOrder>4</b:RefOrder>
  </b:Source>
  <b:Source>
    <b:Tag>R0920</b:Tag>
    <b:SourceType>DocumentFromInternetSite</b:SourceType>
    <b:Guid>{E1AB3DB5-4AB6-4B2F-8D59-E65C1DA3C691}</b:Guid>
    <b:Author>
      <b:Author>
        <b:Corporate>ONR</b:Corporate>
      </b:Author>
    </b:Author>
    <b:Title>Safety Assessment Principles (SAPs) 2014 Edition</b:Title>
    <b:Year>2020</b:Year>
    <b:Month>January</b:Month>
    <b:URL>https://www.onr.org.uk/saps/saps2014.pdf</b:URL>
    <b:RefOrder>5</b:RefOrder>
  </b:Source>
  <b:Source>
    <b:Tag>ONR173</b:Tag>
    <b:SourceType>DocumentFromInternetSite</b:SourceType>
    <b:Guid>{ADC2EB8D-B5A8-48EF-8437-54BFB16030D6}</b:Guid>
    <b:Title>Security Assessment Principles (SyAPs) for the Civil Nuclear Industry (Version 1)</b:Title>
    <b:Year>2022</b:Year>
    <b:Author>
      <b:Author>
        <b:Corporate>ONR</b:Corporate>
      </b:Author>
    </b:Author>
    <b:URL>https://www.onr.org.uk/media/g05fszjn/security-assessment-principles.pdf</b:URL>
    <b:RefOrder>6</b:RefOrder>
  </b:Source>
  <b:Source>
    <b:Tag>ONR232</b:Tag>
    <b:SourceType>DocumentFromInternetSite</b:SourceType>
    <b:Guid>{8BCFC868-F8A2-499C-A5D6-239D4A54C7EB}</b:Guid>
    <b:Author>
      <b:Author>
        <b:Corporate>ONR</b:Corporate>
      </b:Author>
    </b:Author>
    <b:Title>ONR Nuclear Material Accountancy Control &amp; Safeguards (ONMACS) (Issue 6)</b:Title>
    <b:URL>https://www.onr.org.uk/our-work/what-we-regulate/nuclear-safeguards</b:URL>
    <b:Year>2025</b:Year>
    <b:Month>February</b:Month>
    <b:RefOrder>7</b:RefOrder>
  </b:Source>
  <b:Source>
    <b:Tag>EA21</b:Tag>
    <b:SourceType>InternetSite</b:SourceType>
    <b:Guid>{9BCFC6D8-3A76-47AC-9E6A-835BE48DDE16}</b:Guid>
    <b:Author>
      <b:Author>
        <b:Corporate>EA</b:Corporate>
      </b:Author>
    </b:Author>
    <b:Title>Nuclear sites RSR: environmental permits</b:Title>
    <b:Year>2021</b:Year>
    <b:Month>December</b:Month>
    <b:Day>2</b:Day>
    <b:URL>https://www.gov.uk/guidance/nuclear-sites-rsr-environmental-permits</b:URL>
    <b:RefOrder>8</b:RefOrder>
  </b:Source>
  <b:Source>
    <b:Tag>EA211</b:Tag>
    <b:SourceType>InternetSite</b:SourceType>
    <b:Guid>{4AE22464-B532-437E-8FC4-EA287EE3FAB7}</b:Guid>
    <b:Author>
      <b:Author>
        <b:Corporate>EA</b:Corporate>
      </b:Author>
    </b:Author>
    <b:Title>Radioactive substances regulation (RSR): objective and principles</b:Title>
    <b:Year>2021</b:Year>
    <b:Month>December</b:Month>
    <b:Day>1</b:Day>
    <b:URL>•	https://www.gov.uk/government/publications/radioactive-substances-regulation-rsr-objective-and-principles</b:URL>
    <b:RefOrder>9</b:RefOrder>
  </b:Source>
  <b:Source>
    <b:Tag>NRW25</b:Tag>
    <b:SourceType>InternetSite</b:SourceType>
    <b:Guid>{4219616C-9A86-4E11-AEAA-615E77BC7E04}</b:Guid>
    <b:Author>
      <b:Author>
        <b:Corporate>NRW</b:Corporate>
      </b:Author>
    </b:Author>
    <b:Title>How we regulate the nuclear industry</b:Title>
    <b:Year>2025</b:Year>
    <b:Month>December</b:Month>
    <b:Day>11</b:Day>
    <b:URL>https://naturalresources.wales/about-us/what-we-do/how-we-regulate/how-we-regulate-the-nuclear-industry/?lang=en</b:URL>
    <b:RefOrder>10</b:RefOrder>
  </b:Source>
</b:Source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217A43F-72D6-44A2-9981-6D65C3B5A9FE}">
  <ds:schemaRefs>
    <ds:schemaRef ds:uri="http://schemas.openxmlformats.org/officeDocument/2006/bibliography"/>
  </ds:schemaRefs>
</ds:datastoreItem>
</file>

<file path=customXml/itemProps3.xml><?xml version="1.0" encoding="utf-8"?>
<ds:datastoreItem xmlns:ds="http://schemas.openxmlformats.org/officeDocument/2006/customXml" ds:itemID="{0897AF63-A328-47D1-AE28-77605BF53C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0E93810-AC85-4AA1-B8C9-C9A9B54B8980}">
  <ds:schemaRefs>
    <ds:schemaRef ds:uri="Microsoft.SharePoint.Taxonomy.ContentTypeSync"/>
  </ds:schemaRefs>
</ds:datastoreItem>
</file>

<file path=customXml/itemProps5.xml><?xml version="1.0" encoding="utf-8"?>
<ds:datastoreItem xmlns:ds="http://schemas.openxmlformats.org/officeDocument/2006/customXml" ds:itemID="{12E073B4-1A5F-4F45-AC22-02E155A34C20}">
  <ds:schemaRefs>
    <ds:schemaRef ds:uri="http://schemas.microsoft.com/sharepoint/events"/>
  </ds:schemaRefs>
</ds:datastoreItem>
</file>

<file path=customXml/itemProps6.xml><?xml version="1.0" encoding="utf-8"?>
<ds:datastoreItem xmlns:ds="http://schemas.openxmlformats.org/officeDocument/2006/customXml" ds:itemID="{E6531446-5A64-467E-96F7-D8FAB50F0092}">
  <ds:schemaRefs>
    <ds:schemaRef ds:uri="http://schemas.microsoft.com/sharepoint/v3/contenttype/forms"/>
  </ds:schemaRefs>
</ds:datastoreItem>
</file>

<file path=customXml/itemProps7.xml><?xml version="1.0" encoding="utf-8"?>
<ds:datastoreItem xmlns:ds="http://schemas.openxmlformats.org/officeDocument/2006/customXml" ds:itemID="{3485B63A-F540-4B33-8902-B5143BF22BB9}">
  <ds:schemaRefs>
    <ds:schemaRef ds:uri="http://purl.org/dc/terms/"/>
    <ds:schemaRef ds:uri="8c4e2855-9588-4bc9-9890-af639bd565eb"/>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www.w3.org/XML/1998/namespace"/>
    <ds:schemaRef ds:uri="fbd4c4c3-96d4-4265-b68e-6a383a5dca66"/>
    <ds:schemaRef ds:uri="05350e14-297a-489c-ad04-faf6563b232c"/>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2951</Words>
  <Characters>18044</Characters>
  <Application>Microsoft Office Word</Application>
  <DocSecurity>0</DocSecurity>
  <Lines>536</Lines>
  <Paragraphs>253</Paragraphs>
  <ScaleCrop>false</ScaleCrop>
  <HeadingPairs>
    <vt:vector size="2" baseType="variant">
      <vt:variant>
        <vt:lpstr>Title</vt:lpstr>
      </vt:variant>
      <vt:variant>
        <vt:i4>1</vt:i4>
      </vt:variant>
    </vt:vector>
  </HeadingPairs>
  <TitlesOfParts>
    <vt:vector size="1" baseType="lpstr">
      <vt:lpstr>[Title]</vt:lpstr>
    </vt:vector>
  </TitlesOfParts>
  <Manager>Office for Nuclear Regulation</Manager>
  <Company>Office for Nuclear Regulation</Company>
  <LinksUpToDate>false</LinksUpToDate>
  <CharactersWithSpaces>20828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 regulatory engagement for new nuclear projects</dc:title>
  <dc:subject>[Subtitle or description]</dc:subject>
  <cp:keywords>[Key words separated by commas]</cp:keywords>
  <dc:description/>
  <cp:revision>3</cp:revision>
  <cp:lastPrinted>2016-11-28T11:35:00Z</cp:lastPrinted>
  <dcterms:created xsi:type="dcterms:W3CDTF">2026-04-10T10:34:00Z</dcterms:created>
  <dcterms:modified xsi:type="dcterms:W3CDTF">2026-04-10T10:34:00Z</dcterms:modified>
  <cp:contentStatus>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