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ink/ink1.xml" ContentType="application/inkml+xml"/>
  <Override PartName="/word/header6.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BCA15" w14:textId="30085EE6" w:rsidR="006C6AC2" w:rsidRDefault="006C6AC2" w:rsidP="00E72C86">
      <w:bookmarkStart w:id="0" w:name="_Toc466022543"/>
    </w:p>
    <w:p w14:paraId="553321D2" w14:textId="6E576287" w:rsidR="00E72C86" w:rsidRPr="00E72C86" w:rsidRDefault="00A20BDF" w:rsidP="00E72C86">
      <w:r>
        <w:rPr>
          <w:noProof/>
        </w:rPr>
        <mc:AlternateContent>
          <mc:Choice Requires="wps">
            <w:drawing>
              <wp:inline distT="0" distB="0" distL="0" distR="0" wp14:anchorId="176CD672" wp14:editId="4EC7D254">
                <wp:extent cx="2660400" cy="558000"/>
                <wp:effectExtent l="0" t="0" r="0" b="1270"/>
                <wp:docPr id="1" name="Rectangle 1" descr="Office for Nuclear Regulation" title="Logo"/>
                <wp:cNvGraphicFramePr/>
                <a:graphic xmlns:a="http://schemas.openxmlformats.org/drawingml/2006/main">
                  <a:graphicData uri="http://schemas.microsoft.com/office/word/2010/wordprocessingShape">
                    <wps:wsp>
                      <wps:cNvSpPr/>
                      <wps:spPr>
                        <a:xfrm>
                          <a:off x="0" y="0"/>
                          <a:ext cx="2660400" cy="558000"/>
                        </a:xfrm>
                        <a:prstGeom prst="rect">
                          <a:avLst/>
                        </a:prstGeom>
                        <a:blipFill>
                          <a:blip r:embed="rId13"/>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none" lIns="0" tIns="0" rIns="0" bIns="0" numCol="1" spcCol="0" rtlCol="0" fromWordArt="0" anchor="ctr" anchorCtr="0" forceAA="0" compatLnSpc="1">
                        <a:prstTxWarp prst="textNoShape">
                          <a:avLst/>
                        </a:prstTxWarp>
                        <a:noAutofit/>
                      </wps:bodyPr>
                    </wps:wsp>
                  </a:graphicData>
                </a:graphic>
              </wp:inline>
            </w:drawing>
          </mc:Choice>
          <mc:Fallback>
            <w:pict>
              <v:rect w14:anchorId="4473F6D4" id="Rectangle 1" o:spid="_x0000_s1026" alt="Title: Logo - Description: Office for Nuclear Regulation" style="width:209.5pt;height:43.95pt;visibility:visible;mso-wrap-style:none;mso-left-percent:-10001;mso-top-percent:-10001;mso-position-horizontal:absolute;mso-position-horizontal-relative:char;mso-position-vertical:absolute;mso-position-vertical-relative:line;mso-left-percent:-10001;mso-top-percent:-10001;v-text-anchor:middle"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AbO8ulgIAALwFAAAOAAAAZHJzL2Uyb0RvYy54bWysVG1LHDEQ/l7ofwj5&#10;XndPqsjinhyKRRAVtfg5l03cQN6Y5G7v+us7SXb3RKWF0i/Z2czbM09m5vxiZzTZCgjK2ZYujmpK&#10;hOWuU/a1pT+fr7+dURIisx3TzoqW7kWgF8uvX84H34hj1zvdCSAYxIZm8C3tY/RNVQXeC8PCkfPC&#10;olI6MCziL7xWHbABoxtdHdf1aTU46Dw4LkLA26uipMscX0rB472UQUSiW4rYYj4hn+t0Vstz1rwC&#10;873iIwz2DygMUxaTzqGuWGRkA+pDKKM4uOBkPOLOVE5KxUWuAatZ1O+qeeqZF7kWJCf4mabw/8Ly&#10;u+2TfwCkYfChCSimKnYSTPoiPrLLZO1nssQuEo6Xx6en9fcaOeWoOzk5q1HGMNXB20OIP4QzJAkt&#10;BXyMzBHb3oZYTCeTlGytlb9WWk/yWC4+1t+bohB55fjGCBtLZ4DQLGJbhl75QAk0wqxFhzhuukV5&#10;9xBBRN6nhBITPyLAAmtWYDVvYWmbbK1LMItluqkO1GUp7rVIdto+CklUl8jKheeuFpcayJZhPzLO&#10;EeyiqHrWiXJ9gkxOVM4emdgc8IB2jD0GSBPzMXZBWaqTyVXkoZiB1X8CVpxnj5zZ2Tg7G2UdfBZA&#10;Y1Vj5mI/kVSoSSytXbd/AAKujGTw/Fphm9yyEB8Y4AxiZ+Feifd4SO2GlrpRoqR38Ouz+2SP3YJa&#10;Sgac6ZZaXDqU6BuLI5PGfxJgEtaTYDfm0uGjLHBfeZ5FdICoJ1GCMy+4bFYpB6qY5ZippTzC9HMZ&#10;y2bBdcXFapXNcMw9i7f2yfMUPHGYmv5598LAj5MRcabu3DTtrHk3IMU2eVq32kQnVW7TA4sju7gi&#10;cpuM6yztoLf/2eqwdJe/AQAA//8DAFBLAwQKAAAAAAAAACEAzzUO69gCAQDYAgEAFAAAAGRycy9t&#10;ZWRpYS9pbWFnZTEucG5niVBORw0KGgoAAAANSUhEUgAACucAAAI3CAYAAACC+hSiAAAACXBIWXMA&#10;AC4jAAAuIwF4pT92AAA4IWlUWHRYTUw6Y29tLmFkb2JlLnhtcAAAAAAAPD94cGFja2V0IGJlZ2lu&#10;PSLvu78iIGlkPSJXNU0wTXBDZWhpSHpyZVN6TlRjemtjOWQiPz4gPHg6eG1wbWV0YSB4bWxuczp4&#10;PSJhZG9iZTpuczptZXRhLyIgeDp4bXB0az0iQWRvYmUgWE1QIENvcmUgNi4wLWMwMDIgNzkuMTY0&#10;NDYwLCAyMDIwLzA1LzEyLTE2OjA0OjE3ICAgICAgICAiPiA8cmRmOlJERiB4bWxuczpyZGY9Imh0&#10;dHA6Ly93d3cudzMub3JnLzE5OTkvMDIvMjItcmRmLXN5bnRheC1ucyMiPiA8cmRmOkRlc2NyaXB0&#10;aW9uIHJkZjphYm91dD0iIiB4bWxuczpkYz0iaHR0cDovL3B1cmwub3JnL2RjL2VsZW1lbnRzLzEu&#10;MS8iIHhtbG5zOnhtcD0iaHR0cDovL25zLmFkb2JlLmNvbS94YXAvMS4wLyIgeG1sbnM6eG1wTU09&#10;Imh0dHA6Ly9ucy5hZG9iZS5jb20veGFwLzEuMC9tbS8iIHhtbG5zOnN0UmVmPSJodHRwOi8vbnMu&#10;YWRvYmUuY29tL3hhcC8xLjAvc1R5cGUvUmVzb3VyY2VSZWYjIiB4bWxuczpzdEV2dD0iaHR0cDov&#10;L25zLmFkb2JlLmNvbS94YXAvMS4wL3NUeXBlL1Jlc291cmNlRXZlbnQjIiB4bWxuczppbGx1c3Ry&#10;YXRvcj0iaHR0cDovL25zLmFkb2JlLmNvbS9pbGx1c3RyYXRvci8xLjAvIiB4bWxuczp4bXBUUGc9&#10;Imh0dHA6Ly9ucy5hZG9iZS5jb20veGFwLzEuMC90L3BnLyIgeG1sbnM6c3REaW09Imh0dHA6Ly9u&#10;cy5hZG9iZS5jb20veGFwLzEuMC9zVHlwZS9EaW1lbnNpb25zIyIgeG1sbnM6eG1wRz0iaHR0cDov&#10;L25zLmFkb2JlLmNvbS94YXAvMS4wL2cvIiB4bWxuczpwZGY9Imh0dHA6Ly9ucy5hZG9iZS5jb20v&#10;cGRmLzEuMy8iIHhtbG5zOnBob3Rvc2hvcD0iaHR0cDovL25zLmFkb2JlLmNvbS9waG90b3Nob3Av&#10;MS4wLyIgZGM6Zm9ybWF0PSJpbWFnZS9wbmciIHhtcDpNZXRhZGF0YURhdGU9IjIwMjAtMDktMTZU&#10;MTU6MTI6MjkrMDE6MDAiIHhtcDpNb2RpZnlEYXRlPSIyMDIwLTA5LTE2VDE1OjEyOjI5KzAxOjAw&#10;IiB4bXA6Q3JlYXRlRGF0ZT0iMjAxNi0wNi0xNFQwODozMDoyMCswMTowMCIgeG1wOkNyZWF0b3JU&#10;b29sPSJBZG9iZSBJbGx1c3RyYXRvciBDUzYgKE1hY2ludG9zaCkiIHhtcE1NOkluc3RhbmNlSUQ9&#10;InhtcC5paWQ6ZjhiYzFmMTEtNTUyZC00MTNhLThhYzMtMDU1OTE1Mjc1NDFiIiB4bXBNTTpEb2N1&#10;bWVudElEPSJhZG9iZTpkb2NpZDpwaG90b3Nob3A6MTY2Y2M0YTQtNTgwMC0yZjRhLWJmNTYtYWM5&#10;NWMzNjBlNDJkIiB4bXBNTTpPcmlnaW5hbERvY3VtZW50SUQ9InV1aWQ6NUQyMDg5MjQ5M0JGREIx&#10;MTkxNEE4NTkwRDMxNTA4QzgiIHhtcE1NOlJlbmRpdGlvbkNsYXNzPSJwcm9vZjpwZGYiIGlsbHVz&#10;dHJhdG9yOlN0YXJ0dXBQcm9maWxlPSJQcmludCIgeG1wVFBnOkhhc1Zpc2libGVPdmVycHJpbnQ9&#10;IkZhbHNlIiB4bXBUUGc6SGFzVmlzaWJsZVRyYW5zcGFyZW5jeT0iRmFsc2UiIHhtcFRQZzpOUGFn&#10;ZXM9IjEiIHBkZjpQcm9kdWNlcj0iQWRvYmUgUERGIGxpYnJhcnkgMTAuMDEiIHBob3Rvc2hvcDpD&#10;b2xvck1vZGU9IjMiIHBob3Rvc2hvcDpJQ0NQcm9maWxlPSJzUkdCIElFQzYxOTY2LTIuMSI+IDxk&#10;Yzp0aXRsZT4gPHJkZjpBbHQ+IDxyZGY6bGkgeG1sOmxhbmc9IngtZGVmYXVsdCI+UHJpbnQ8L3Jk&#10;ZjpsaT4gPC9yZGY6QWx0PiA8L2RjOnRpdGxlPiA8ZGM6Y3JlYXRvcj4gPHJkZjpTZXE+IDxyZGY6&#10;bGk+R0NhaW5lPC9yZGY6bGk+IDwvcmRmOlNlcT4gPC9kYzpjcmVhdG9yPiA8ZGM6ZGVzY3JpcHRp&#10;b24+IDxyZGY6QWx0PiA8cmRmOmxpIHhtbDpsYW5nPSJ4LWRlZmF1bHQiPk9mZmljZSBmb3IgTnVj&#10;bGVhciBSZWd1bGF0aW9uIGxvZ288L3JkZjpsaT4gPC9yZGY6QWx0PiA8L2RjOmRlc2NyaXB0aW9u&#10;PiA8ZGM6c3ViamVjdD4gPHJkZjpCYWc+IDxyZGY6bGk+R3JlZW48L3JkZjpsaT4gPHJkZjpsaT5P&#10;TlI8L3JkZjpsaT4gPHJkZjpsaT5sb2dvPC9yZGY6bGk+IDwvcmRmOkJhZz4gPC9kYzpzdWJqZWN0&#10;PiA8eG1wTU06RGVyaXZlZEZyb20gc3RSZWY6aW5zdGFuY2VJRD0ieG1wLmlpZDo0Mzc3MjUzNi0x&#10;YjFhLTQyY2MtYjIwOC0zZjBmNDk0NTJmNWEiIHN0UmVmOmRvY3VtZW50SUQ9InhtcC5kaWQ6NDM3&#10;NzI1MzYtMWIxYS00MmNjLWIyMDgtM2YwZjQ5NDUyZjVhIiBzdFJlZjpvcmlnaW5hbERvY3VtZW50&#10;SUQ9InV1aWQ6NUQyMDg5MjQ5M0JGREIxMTkxNEE4NTkwRDMxNTA4QzgiIHN0UmVmOnJlbmRpdGlv&#10;bkNsYXNzPSJwcm9vZjpwZGYiLz4gPHhtcE1NOkhpc3Rvcnk+IDxyZGY6U2VxPiA8cmRmOmxpIHN0&#10;RXZ0OmFjdGlvbj0ic2F2ZWQiIHN0RXZ0Omluc3RhbmNlSUQ9InhtcC5paWQ6Rjc3RjExNzQwNzIw&#10;NjgxMTgyMkE4MzkxNDZEODBFMDQiIHN0RXZ0OndoZW49IjIwMTYtMDYtMTRUMDg6MzA6MjErMDE6&#10;MDAiIHN0RXZ0OnNvZnR3YXJlQWdlbnQ9IkFkb2JlIElsbHVzdHJhdG9yIENTNiAoTWFjaW50b3No&#10;KSIgc3RFdnQ6Y2hhbmdlZD0iLyIvPiA8cmRmOmxpIHN0RXZ0OmFjdGlvbj0ic2F2ZWQiIHN0RXZ0&#10;Omluc3RhbmNlSUQ9InhtcC5paWQ6Y2Q5NjgyNTktMDhlMi00YzY2LWJkYTgtNGRlMmM5NzAzYmQ0&#10;IiBzdEV2dDp3aGVuPSIyMDE5LTEyLTAyVDExOjMyOjM3WiIgc3RFdnQ6c29mdHdhcmVBZ2VudD0i&#10;QWRvYmUgQnJpZGdlIDIwMjAgKE1hY2ludG9zaCkiIHN0RXZ0OmNoYW5nZWQ9Ii9tZXRhZGF0YSIv&#10;PiA8cmRmOmxpIHN0RXZ0OmFjdGlvbj0ic2F2ZWQiIHN0RXZ0Omluc3RhbmNlSUQ9InhtcC5paWQ6&#10;OWQyYTQxYjQtYzJiYy00MDJkLTliMjYtMmVlMTJlMjA3OGI4IiBzdEV2dDp3aGVuPSIyMDE5LTEy&#10;LTAyVDExOjMzOjExWiIgc3RFdnQ6c29mdHdhcmVBZ2VudD0iQWRvYmUgQnJpZGdlIDIwMjAgKE1h&#10;Y2ludG9zaCkiIHN0RXZ0OmNoYW5nZWQ9Ii9tZXRhZGF0YSIvPiA8cmRmOmxpIHN0RXZ0OmFjdGlv&#10;bj0iY29udmVydGVkIiBzdEV2dDpwYXJhbWV0ZXJzPSJmcm9tIGFwcGxpY2F0aW9uL3Bvc3RzY3Jp&#10;cHQgdG8gaW1hZ2UvZXBzZiIvPiA8cmRmOmxpIHN0RXZ0OmFjdGlvbj0ic2F2ZWQiIHN0RXZ0Omlu&#10;c3RhbmNlSUQ9InhtcC5paWQ6NDM3NzI1MzYtMWIxYS00MmNjLWIyMDgtM2YwZjQ5NDUyZjVhIiBz&#10;dEV2dDp3aGVuPSIyMDIwLTA5LTE2VDE1OjEyOjI5KzAxOjAwIiBzdEV2dDpzb2Z0d2FyZUFnZW50&#10;PSJBZG9iZSBQaG90b3Nob3AgMjEuMiAoTWFjaW50b3NoKSIgc3RFdnQ6Y2hhbmdlZD0iLyIvPiA8&#10;cmRmOmxpIHN0RXZ0OmFjdGlvbj0iY29udmVydGVkIiBzdEV2dDpwYXJhbWV0ZXJzPSJmcm9tIGFw&#10;cGxpY2F0aW9uL3Bvc3RzY3JpcHQgdG8gaW1hZ2UvcG5nIi8+IDxyZGY6bGkgc3RFdnQ6YWN0aW9u&#10;PSJkZXJpdmVkIiBzdEV2dDpwYXJhbWV0ZXJzPSJjb252ZXJ0ZWQgZnJvbSBpbWFnZS9lcHNmIHRv&#10;IGltYWdlL3BuZyIvPiA8cmRmOmxpIHN0RXZ0OmFjdGlvbj0ic2F2ZWQiIHN0RXZ0Omluc3RhbmNl&#10;SUQ9InhtcC5paWQ6ZjhiYzFmMTEtNTUyZC00MTNhLThhYzMtMDU1OTE1Mjc1NDFiIiBzdEV2dDp3&#10;aGVuPSIyMDIwLTA5LTE2VDE1OjEyOjI5KzAxOjAwIiBzdEV2dDpzb2Z0d2FyZUFnZW50PSJBZG9i&#10;ZSBQaG90b3Nob3AgMjEuMiAoTWFjaW50b3NoKSIgc3RFdnQ6Y2hhbmdlZD0iLyIvPiA8L3JkZjpT&#10;ZXE+IDwveG1wTU06SGlzdG9yeT4gPHhtcFRQZzpNYXhQYWdlU2l6ZSBzdERpbTp3PSIyOC40MDAw&#10;MjQiIHN0RGltOmg9IjkuNjAwMTM4IiBzdERpbTp1bml0PSJDZW50aW1ldGVycyIvPiA8eG1wVFBn&#10;OlBsYXRlTmFtZXM+IDxyZGY6U2VxPiA8cmRmOmxpPkN5YW48L3JkZjpsaT4gPHJkZjpsaT5NYWdl&#10;bnRhPC9yZGY6bGk+IDxyZGY6bGk+WWVsbG93PC9yZGY6bGk+IDxyZGY6bGk+QmxhY2s8L3JkZjps&#10;aT4gPC9yZGY6U2VxPiA8L3htcFRQZzpQbGF0ZU5hbWVzPiA8eG1wVFBnOlN3YXRjaEdyb3Vwcz4g&#10;PHJkZjpTZXE+IDxyZGY6bGk+IDxyZGY6RGVzY3JpcHRpb24geG1wRzpncm91cE5hbWU9IkRlZmF1&#10;bHQgU3dhdGNoIEdyb3VwIiB4bXBHOmdyb3VwVHlwZT0iMCI+IDx4bXBHOkNvbG9yYW50cz4gPHJk&#10;ZjpTZXE+IDxyZGY6bGkgeG1wRzpzd2F0Y2hOYW1lPSJXaGl0ZSIgeG1wRzptb2RlPSJDTVlLIiB4&#10;bXBHOnR5cGU9IlBST0NFU1MiIHhtcEc6Y3lhbj0iMC4wMDAwMDAiIHhtcEc6bWFnZW50YT0iMC4w&#10;MDAwMDAiIHhtcEc6eWVsbG93PSIwLjAwMDAwMCIgeG1wRzpibGFjaz0iMC4wMDAwMDAiLz4gPHJk&#10;ZjpsaSB4bXBHOnN3YXRjaE5hbWU9IkJsYWNrIiB4bXBHOm1vZGU9IkNNWUsiIHhtcEc6dHlwZT0i&#10;UFJPQ0VTUyIgeG1wRzpjeWFuPSIwLjAwMDAwMCIgeG1wRzptYWdlbnRhPSIwLjAwMDAwMCIgeG1w&#10;Rzp5ZWxsb3c9IjAuMDAwMDAwIiB4bXBHOmJsYWNrPSIxMDAuMDAwMDAwIi8+IDxyZGY6bGkgeG1w&#10;Rzpzd2F0Y2hOYW1lPSJDTVlLIFJlZCIgeG1wRzptb2RlPSJDTVlLIiB4bXBHOnR5cGU9IlBST0NF&#10;U1MiIHhtcEc6Y3lhbj0iMC4wMDAwMDAiIHhtcEc6bWFnZW50YT0iMTAwLjAwMDAwMCIgeG1wRzp5&#10;ZWxsb3c9IjEwMC4wMDAwMDAiIHhtcEc6YmxhY2s9IjAuMDAwMDAwIi8+IDxyZGY6bGkgeG1wRzpz&#10;d2F0Y2hOYW1lPSJDTVlLIFllbGxvdyIgeG1wRzptb2RlPSJDTVlLIiB4bXBHOnR5cGU9IlBST0NF&#10;U1MiIHhtcEc6Y3lhbj0iMC4wMDAwMDAiIHhtcEc6bWFnZW50YT0iMC4wMDAwMDAiIHhtcEc6eWVs&#10;bG93PSIxMDAuMDAwMDAwIiB4bXBHOmJsYWNrPSIwLjAwMDAwMCIvPiA8cmRmOmxpIHhtcEc6c3dh&#10;dGNoTmFtZT0iQ01ZSyBHcmVlbiIgeG1wRzptb2RlPSJDTVlLIiB4bXBHOnR5cGU9IlBST0NFU1Mi&#10;IHhtcEc6Y3lhbj0iMTAwLjAwMDAwMCIgeG1wRzptYWdlbnRhPSIwLjAwMDAwMCIgeG1wRzp5ZWxs&#10;b3c9IjEwMC4wMDAwMDAiIHhtcEc6YmxhY2s9IjAuMDAwMDAwIi8+IDxyZGY6bGkgeG1wRzpzd2F0&#10;Y2hOYW1lPSJDTVlLIEN5YW4iIHhtcEc6bW9kZT0iQ01ZSyIgeG1wRzp0eXBlPSJQUk9DRVNTIiB4&#10;bXBHOmN5YW49IjEwMC4wMDAwMDAiIHhtcEc6bWFnZW50YT0iMC4wMDAwMDAiIHhtcEc6eWVsbG93&#10;PSIwLjAwMDAwMCIgeG1wRzpibGFjaz0iMC4wMDAwMDAiLz4gPHJkZjpsaSB4bXBHOnN3YXRjaE5h&#10;bWU9IkNNWUsgQmx1ZSIgeG1wRzptb2RlPSJDTVlLIiB4bXBHOnR5cGU9IlBST0NFU1MiIHhtcEc6&#10;Y3lhbj0iMTAwLjAwMDAwMCIgeG1wRzptYWdlbnRhPSIxMDAuMDAwMDAwIiB4bXBHOnllbGxvdz0i&#10;MC4wMDAwMDAiIHhtcEc6YmxhY2s9IjAuMDAwMDAwIi8+IDxyZGY6bGkgeG1wRzpzd2F0Y2hOYW1l&#10;PSJDTVlLIE1hZ2VudGEiIHhtcEc6bW9kZT0iQ01ZSyIgeG1wRzp0eXBlPSJQUk9DRVNTIiB4bXBH&#10;OmN5YW49IjAuMDAwMDAwIiB4bXBHOm1hZ2VudGE9IjEwMC4wMDAwMDAiIHhtcEc6eWVsbG93PSIw&#10;LjAwMDAwMCIgeG1wRzpibGFjaz0iMC4wMDAwMDAiLz4gPHJkZjpsaSB4bXBHOnN3YXRjaE5hbWU9&#10;IkM9MTUgTT0xMDAgWT05MCBLPTEwIiB4bXBHOm1vZGU9IkNNWUsiIHhtcEc6dHlwZT0iUFJPQ0VT&#10;UyIgeG1wRzpjeWFuPSIxNC45OTk5OTgiIHhtcEc6bWFnZW50YT0iMTAwLjAwMDAwMCIgeG1wRzp5&#10;ZWxsb3c9IjkwLjAwMDAwMCIgeG1wRzpibGFjaz0iMTAuMDAwMDAyIi8+IDxyZGY6bGkgeG1wRzpz&#10;d2F0Y2hOYW1lPSJDPTAgTT05MCBZPTg1IEs9MCIgeG1wRzptb2RlPSJDTVlLIiB4bXBHOnR5cGU9&#10;IlBST0NFU1MiIHhtcEc6Y3lhbj0iMC4wMDAwMDAiIHhtcEc6bWFnZW50YT0iOTAuMDAwMDAwIiB4&#10;bXBHOnllbGxvdz0iODUuMDAwMDAwIiB4bXBHOmJsYWNrPSIwLjAwMDAwMCIvPiA8cmRmOmxpIHht&#10;cEc6c3dhdGNoTmFtZT0iQz0wIE09ODAgWT05NSBLPTAiIHhtcEc6bW9kZT0iQ01ZSyIgeG1wRzp0&#10;eXBlPSJQUk9DRVNTIiB4bXBHOmN5YW49IjAuMDAwMDAwIiB4bXBHOm1hZ2VudGE9IjgwLjAwMDAw&#10;MCIgeG1wRzp5ZWxsb3c9Ijk1LjAwMDAwMCIgeG1wRzpibGFjaz0iMC4wMDAwMDAiLz4gPHJkZjps&#10;aSB4bXBHOnN3YXRjaE5hbWU9IkM9MCBNPTUwIFk9MTAwIEs9MCIgeG1wRzptb2RlPSJDTVlLIiB4&#10;bXBHOnR5cGU9IlBST0NFU1MiIHhtcEc6Y3lhbj0iMC4wMDAwMDAiIHhtcEc6bWFnZW50YT0iNTAu&#10;MDAwMDAwIiB4bXBHOnllbGxvdz0iMTAwLjAwMDAwMCIgeG1wRzpibGFjaz0iMC4wMDAwMDAiLz4g&#10;PHJkZjpsaSB4bXBHOnN3YXRjaE5hbWU9IkM9MCBNPTM1IFk9ODUgSz0wIiB4bXBHOm1vZGU9IkNN&#10;WUsiIHhtcEc6dHlwZT0iUFJPQ0VTUyIgeG1wRzpjeWFuPSIwLjAwMDAwMCIgeG1wRzptYWdlbnRh&#10;PSIzNS4wMDAwMDQiIHhtcEc6eWVsbG93PSI4NS4wMDAwMDAiIHhtcEc6YmxhY2s9IjAuMDAwMDAw&#10;Ii8+IDxyZGY6bGkgeG1wRzpzd2F0Y2hOYW1lPSJDPTUgTT0wIFk9OTAgSz0wIiB4bXBHOm1vZGU9&#10;IkNNWUsiIHhtcEc6dHlwZT0iUFJPQ0VTUyIgeG1wRzpjeWFuPSI1LjAwMDAwMSIgeG1wRzptYWdl&#10;bnRhPSIwLjAwMDAwMCIgeG1wRzp5ZWxsb3c9IjkwLjAwMDAwMCIgeG1wRzpibGFjaz0iMC4wMDAw&#10;MDAiLz4gPHJkZjpsaSB4bXBHOnN3YXRjaE5hbWU9IkM9MjAgTT0wIFk9MTAwIEs9MCIgeG1wRzpt&#10;b2RlPSJDTVlLIiB4bXBHOnR5cGU9IlBST0NFU1MiIHhtcEc6Y3lhbj0iMTkuOTk5OTk4IiB4bXBH&#10;Om1hZ2VudGE9IjAuMDAwMDAwIiB4bXBHOnllbGxvdz0iMTAwLjAwMDAwMCIgeG1wRzpibGFjaz0i&#10;MC4wMDAwMDAiLz4gPHJkZjpsaSB4bXBHOnN3YXRjaE5hbWU9IkM9NTAgTT0wIFk9MTAwIEs9MCIg&#10;eG1wRzptb2RlPSJDTVlLIiB4bXBHOnR5cGU9IlBST0NFU1MiIHhtcEc6Y3lhbj0iNTAuMDAwMDAw&#10;IiB4bXBHOm1hZ2VudGE9IjAuMDAwMDAwIiB4bXBHOnllbGxvdz0iMTAwLjAwMDAwMCIgeG1wRzpi&#10;bGFjaz0iMC4wMDAwMDAiLz4gPHJkZjpsaSB4bXBHOnN3YXRjaE5hbWU9IkM9NzUgTT0wIFk9MTAw&#10;IEs9MCIgeG1wRzptb2RlPSJDTVlLIiB4bXBHOnR5cGU9IlBST0NFU1MiIHhtcEc6Y3lhbj0iNzUu&#10;MDAwMDAwIiB4bXBHOm1hZ2VudGE9IjAuMDAwMDAwIiB4bXBHOnllbGxvdz0iMTAwLjAwMDAwMCIg&#10;eG1wRzpibGFjaz0iMC4wMDAwMDAiLz4gPHJkZjpsaSB4bXBHOnN3YXRjaE5hbWU9IkM9ODUgTT0x&#10;MCBZPTEwMCBLPTEwIiB4bXBHOm1vZGU9IkNNWUsiIHhtcEc6dHlwZT0iUFJPQ0VTUyIgeG1wRzpj&#10;eWFuPSI4NS4wMDAwMDAiIHhtcEc6bWFnZW50YT0iMTAuMDAwMDAyIiB4bXBHOnllbGxvdz0iMTAw&#10;LjAwMDAwMCIgeG1wRzpibGFjaz0iMTAuMDAwMDAyIi8+IDxyZGY6bGkgeG1wRzpzd2F0Y2hOYW1l&#10;PSJDPTkwIE09MzAgWT05NSBLPTMwIiB4bXBHOm1vZGU9IkNNWUsiIHhtcEc6dHlwZT0iUFJPQ0VT&#10;UyIgeG1wRzpjeWFuPSI5MC4wMDAwMDAiIHhtcEc6bWFnZW50YT0iMzAuMDAwMDAyIiB4bXBHOnll&#10;bGxvdz0iOTUuMDAwMDAwIiB4bXBHOmJsYWNrPSIzMC4wMDAwMDIiLz4gPHJkZjpsaSB4bXBHOnN3&#10;YXRjaE5hbWU9IkM9NzUgTT0wIFk9NzUgSz0wIiB4bXBHOm1vZGU9IkNNWUsiIHhtcEc6dHlwZT0i&#10;UFJPQ0VTUyIgeG1wRzpjeWFuPSI3NS4wMDAwMDAiIHhtcEc6bWFnZW50YT0iMC4wMDAwMDAiIHht&#10;cEc6eWVsbG93PSI3NS4wMDAwMDAiIHhtcEc6YmxhY2s9IjAuMDAwMDAwIi8+IDxyZGY6bGkgeG1w&#10;Rzpzd2F0Y2hOYW1lPSJDPTgwIE09MTAgWT00NSBLPTAiIHhtcEc6bW9kZT0iQ01ZSyIgeG1wRzp0&#10;eXBlPSJQUk9DRVNTIiB4bXBHOmN5YW49IjgwLjAwMDAwMCIgeG1wRzptYWdlbnRhPSIxMC4wMDAw&#10;MDIiIHhtcEc6eWVsbG93PSI0NS4wMDAwMDAiIHhtcEc6YmxhY2s9IjAuMDAwMDAwIi8+IDxyZGY6&#10;bGkgeG1wRzpzd2F0Y2hOYW1lPSJDPTcwIE09MTUgWT0wIEs9MCIgeG1wRzptb2RlPSJDTVlLIiB4&#10;bXBHOnR5cGU9IlBST0NFU1MiIHhtcEc6Y3lhbj0iNzAuMDAwMDAwIiB4bXBHOm1hZ2VudGE9IjE0&#10;Ljk5OTk5OCIgeG1wRzp5ZWxsb3c9IjAuMDAwMDAwIiB4bXBHOmJsYWNrPSIwLjAwMDAwMCIvPiA8&#10;cmRmOmxpIHhtcEc6c3dhdGNoTmFtZT0iQz04NSBNPTUwIFk9MCBLPTAiIHhtcEc6bW9kZT0iQ01Z&#10;SyIgeG1wRzp0eXBlPSJQUk9DRVNTIiB4bXBHOmN5YW49Ijg1LjAwMDAwMCIgeG1wRzptYWdlbnRh&#10;PSI1MC4wMDAwMDAiIHhtcEc6eWVsbG93PSIwLjAwMDAwMCIgeG1wRzpibGFjaz0iMC4wMDAwMDAi&#10;Lz4gPHJkZjpsaSB4bXBHOnN3YXRjaE5hbWU9IkM9MTAwIE09OTUgWT01IEs9MCIgeG1wRzptb2Rl&#10;PSJDTVlLIiB4bXBHOnR5cGU9IlBST0NFU1MiIHhtcEc6Y3lhbj0iMTAwLjAwMDAwMCIgeG1wRzpt&#10;YWdlbnRhPSI5NS4wMDAwMDAiIHhtcEc6eWVsbG93PSI1LjAwMDAwMSIgeG1wRzpibGFjaz0iMC4w&#10;MDAwMDAiLz4gPHJkZjpsaSB4bXBHOnN3YXRjaE5hbWU9IkM9MTAwIE09MTAwIFk9MjUgSz0yNSIg&#10;eG1wRzptb2RlPSJDTVlLIiB4bXBHOnR5cGU9IlBST0NFU1MiIHhtcEc6Y3lhbj0iMTAwLjAwMDAw&#10;MCIgeG1wRzptYWdlbnRhPSIxMDAuMDAwMDAwIiB4bXBHOnllbGxvdz0iMjUuMDAwMDAwIiB4bXBH&#10;OmJsYWNrPSIyNS4wMDAwMDAiLz4gPHJkZjpsaSB4bXBHOnN3YXRjaE5hbWU9IkM9NzUgTT0xMDAg&#10;WT0wIEs9MCIgeG1wRzptb2RlPSJDTVlLIiB4bXBHOnR5cGU9IlBST0NFU1MiIHhtcEc6Y3lhbj0i&#10;NzUuMDAwMDAwIiB4bXBHOm1hZ2VudGE9IjEwMC4wMDAwMDAiIHhtcEc6eWVsbG93PSIwLjAwMDAw&#10;MCIgeG1wRzpibGFjaz0iMC4wMDAwMDAiLz4gPHJkZjpsaSB4bXBHOnN3YXRjaE5hbWU9IkM9NTAg&#10;TT0xMDAgWT0wIEs9MCIgeG1wRzptb2RlPSJDTVlLIiB4bXBHOnR5cGU9IlBST0NFU1MiIHhtcEc6&#10;Y3lhbj0iNTAuMDAwMDAwIiB4bXBHOm1hZ2VudGE9IjEwMC4wMDAwMDAiIHhtcEc6eWVsbG93PSIw&#10;LjAwMDAwMCIgeG1wRzpibGFjaz0iMC4wMDAwMDAiLz4gPHJkZjpsaSB4bXBHOnN3YXRjaE5hbWU9&#10;IkM9MzUgTT0xMDAgWT0zNSBLPTEwIiB4bXBHOm1vZGU9IkNNWUsiIHhtcEc6dHlwZT0iUFJPQ0VT&#10;UyIgeG1wRzpjeWFuPSIzNS4wMDAwMDQiIHhtcEc6bWFnZW50YT0iMTAwLjAwMDAwMCIgeG1wRzp5&#10;ZWxsb3c9IjM1LjAwMDAwNCIgeG1wRzpibGFjaz0iMTAuMDAwMDAyIi8+IDxyZGY6bGkgeG1wRzpz&#10;d2F0Y2hOYW1lPSJDPTEwIE09MTAwIFk9NTAgSz0wIiB4bXBHOm1vZGU9IkNNWUsiIHhtcEc6dHlw&#10;ZT0iUFJPQ0VTUyIgeG1wRzpjeWFuPSIxMC4wMDAwMDIiIHhtcEc6bWFnZW50YT0iMTAwLjAwMDAw&#10;MCIgeG1wRzp5ZWxsb3c9IjUwLjAwMDAwMCIgeG1wRzpibGFjaz0iMC4wMDAwMDAiLz4gPHJkZjps&#10;aSB4bXBHOnN3YXRjaE5hbWU9IkM9MCBNPTk1IFk9MjAgSz0wIiB4bXBHOm1vZGU9IkNNWUsiIHht&#10;cEc6dHlwZT0iUFJPQ0VTUyIgeG1wRzpjeWFuPSIwLjAwMDAwMCIgeG1wRzptYWdlbnRhPSI5NS4w&#10;MDAwMDAiIHhtcEc6eWVsbG93PSIxOS45OTk5OTgiIHhtcEc6YmxhY2s9IjAuMDAwMDAwIi8+IDxy&#10;ZGY6bGkgeG1wRzpzd2F0Y2hOYW1lPSJDPTI1IE09MjUgWT00MCBLPTAiIHhtcEc6bW9kZT0iQ01Z&#10;SyIgeG1wRzp0eXBlPSJQUk9DRVNTIiB4bXBHOmN5YW49IjI1LjAwMDAwMCIgeG1wRzptYWdlbnRh&#10;PSIyNS4wMDAwMDAiIHhtcEc6eWVsbG93PSIzOS45OTk5OTYiIHhtcEc6YmxhY2s9IjAuMDAwMDAw&#10;Ii8+IDxyZGY6bGkgeG1wRzpzd2F0Y2hOYW1lPSJDPTQwIE09NDUgWT01MCBLPTUiIHhtcEc6bW9k&#10;ZT0iQ01ZSyIgeG1wRzp0eXBlPSJQUk9DRVNTIiB4bXBHOmN5YW49IjM5Ljk5OTk5NiIgeG1wRzpt&#10;YWdlbnRhPSI0NS4wMDAwMDAiIHhtcEc6eWVsbG93PSI1MC4wMDAwMDAiIHhtcEc6YmxhY2s9IjUu&#10;MDAwMDAxIi8+IDxyZGY6bGkgeG1wRzpzd2F0Y2hOYW1lPSJDPTUwIE09NTAgWT02MCBLPTI1IiB4&#10;bXBHOm1vZGU9IkNNWUsiIHhtcEc6dHlwZT0iUFJPQ0VTUyIgeG1wRzpjeWFuPSI1MC4wMDAwMDAi&#10;IHhtcEc6bWFnZW50YT0iNTAuMDAwMDAwIiB4bXBHOnllbGxvdz0iNjAuMDAwMDA0IiB4bXBHOmJs&#10;YWNrPSIyNS4wMDAwMDAiLz4gPHJkZjpsaSB4bXBHOnN3YXRjaE5hbWU9IkM9NTUgTT02MCBZPTY1&#10;IEs9NDAiIHhtcEc6bW9kZT0iQ01ZSyIgeG1wRzp0eXBlPSJQUk9DRVNTIiB4bXBHOmN5YW49IjU1&#10;LjAwMDAwMCIgeG1wRzptYWdlbnRhPSI2MC4wMDAwMDQiIHhtcEc6eWVsbG93PSI2NS4wMDAwMDAi&#10;IHhtcEc6YmxhY2s9IjM5Ljk5OTk5NiIvPiA8cmRmOmxpIHhtcEc6c3dhdGNoTmFtZT0iQz0yNSBN&#10;PTQwIFk9NjUgSz0wIiB4bXBHOm1vZGU9IkNNWUsiIHhtcEc6dHlwZT0iUFJPQ0VTUyIgeG1wRzpj&#10;eWFuPSIyNS4wMDAwMDAiIHhtcEc6bWFnZW50YT0iMzkuOTk5OTk2IiB4bXBHOnllbGxvdz0iNjUu&#10;MDAwMDAwIiB4bXBHOmJsYWNrPSIwLjAwMDAwMCIvPiA8cmRmOmxpIHhtcEc6c3dhdGNoTmFtZT0i&#10;Qz0zMCBNPTUwIFk9NzUgSz0xMCIgeG1wRzptb2RlPSJDTVlLIiB4bXBHOnR5cGU9IlBST0NFU1Mi&#10;IHhtcEc6Y3lhbj0iMzAuMDAwMDAyIiB4bXBHOm1hZ2VudGE9IjUwLjAwMDAwMCIgeG1wRzp5ZWxs&#10;b3c9Ijc1LjAwMDAwMCIgeG1wRzpibGFjaz0iMTAuMDAwMDAyIi8+IDxyZGY6bGkgeG1wRzpzd2F0&#10;Y2hOYW1lPSJDPTM1IE09NjAgWT04MCBLPTI1IiB4bXBHOm1vZGU9IkNNWUsiIHhtcEc6dHlwZT0i&#10;UFJPQ0VTUyIgeG1wRzpjeWFuPSIzNS4wMDAwMDQiIHhtcEc6bWFnZW50YT0iNjAuMDAwMDA0IiB4&#10;bXBHOnllbGxvdz0iODAuMDAwMDAwIiB4bXBHOmJsYWNrPSIyNS4wMDAwMDAiLz4gPHJkZjpsaSB4&#10;bXBHOnN3YXRjaE5hbWU9IkM9NDAgTT02NSBZPTkwIEs9MzUiIHhtcEc6bW9kZT0iQ01ZSyIgeG1w&#10;Rzp0eXBlPSJQUk9DRVNTIiB4bXBHOmN5YW49IjM5Ljk5OTk5NiIgeG1wRzptYWdlbnRhPSI2NS4w&#10;MDAwMDAiIHhtcEc6eWVsbG93PSI5MC4wMDAwMDAiIHhtcEc6YmxhY2s9IjM1LjAwMDAwNCIvPiA8&#10;cmRmOmxpIHhtcEc6c3dhdGNoTmFtZT0iQz00MCBNPTcwIFk9MTAwIEs9NTAiIHhtcEc6bW9kZT0i&#10;Q01ZSyIgeG1wRzp0eXBlPSJQUk9DRVNTIiB4bXBHOmN5YW49IjM5Ljk5OTk5NiIgeG1wRzptYWdl&#10;bnRhPSI3MC4wMDAwMDAiIHhtcEc6eWVsbG93PSIxMDAuMDAwMDAwIiB4bXBHOmJsYWNrPSI1MC4w&#10;MDAwMDAiLz4gPHJkZjpsaSB4bXBHOnN3YXRjaE5hbWU9IkM9NTAgTT03MCBZPTgwIEs9NzAiIHht&#10;cEc6bW9kZT0iQ01ZSyIgeG1wRzp0eXBlPSJQUk9DRVNTIiB4bXBHOmN5YW49IjUwLjAwMDAwMCIg&#10;eG1wRzptYWdlbnRhPSI3MC4wMDAwMDAiIHhtcEc6eWVsbG93PSI4MC4wMDAwMDAiIHhtcEc6Ymxh&#10;Y2s9IjcwLjAwMDAwMCIvPiA8L3JkZjpTZXE+IDwveG1wRzpDb2xvcmFudHM+IDwvcmRmOkRlc2Ny&#10;aXB0aW9uPiA8L3JkZjpsaT4gPHJkZjpsaT4gPHJkZjpEZXNjcmlwdGlvbiB4bXBHOmdyb3VwTmFt&#10;ZT0iR3JheXMiIHhtcEc6Z3JvdXBUeXBlPSIxIj4gPHhtcEc6Q29sb3JhbnRzPiA8cmRmOlNlcT4g&#10;PHJkZjpsaSB4bXBHOnN3YXRjaE5hbWU9IkM9MCBNPTAgWT0wIEs9MTAwIiB4bXBHOm1vZGU9IkNN&#10;WUsiIHhtcEc6dHlwZT0iUFJPQ0VTUyIgeG1wRzpjeWFuPSIwLjAwMDAwMCIgeG1wRzptYWdlbnRh&#10;PSIwLjAwMDAwMCIgeG1wRzp5ZWxsb3c9IjAuMDAwMDAwIiB4bXBHOmJsYWNrPSIxMDAuMDAwMDAw&#10;Ii8+IDxyZGY6bGkgeG1wRzpzd2F0Y2hOYW1lPSJDPTAgTT0wIFk9MCBLPTkwIiB4bXBHOm1vZGU9&#10;IkNNWUsiIHhtcEc6dHlwZT0iUFJPQ0VTUyIgeG1wRzpjeWFuPSIwLjAwMDAwMCIgeG1wRzptYWdl&#10;bnRhPSIwLjAwMDAwMCIgeG1wRzp5ZWxsb3c9IjAuMDAwMDAwIiB4bXBHOmJsYWNrPSI4OS45OTk0&#10;MDUiLz4gPHJkZjpsaSB4bXBHOnN3YXRjaE5hbWU9IkM9MCBNPTAgWT0wIEs9ODAiIHhtcEc6bW9k&#10;ZT0iQ01ZSyIgeG1wRzp0eXBlPSJQUk9DRVNTIiB4bXBHOmN5YW49IjAuMDAwMDAwIiB4bXBHOm1h&#10;Z2VudGE9IjAuMDAwMDAwIiB4bXBHOnllbGxvdz0iMC4wMDAwMDAiIHhtcEc6YmxhY2s9Ijc5Ljk5&#10;ODc5NSIvPiA8cmRmOmxpIHhtcEc6c3dhdGNoTmFtZT0iQz0wIE09MCBZPTAgSz03MCIgeG1wRzpt&#10;b2RlPSJDTVlLIiB4bXBHOnR5cGU9IlBST0NFU1MiIHhtcEc6Y3lhbj0iMC4wMDAwMDAiIHhtcEc6&#10;bWFnZW50YT0iMC4wMDAwMDAiIHhtcEc6eWVsbG93PSIwLjAwMDAwMCIgeG1wRzpibGFjaz0iNjku&#10;OTk5NzAyIi8+IDxyZGY6bGkgeG1wRzpzd2F0Y2hOYW1lPSJDPTAgTT0wIFk9MCBLPTYwIiB4bXBH&#10;Om1vZGU9IkNNWUsiIHhtcEc6dHlwZT0iUFJPQ0VTUyIgeG1wRzpjeWFuPSIwLjAwMDAwMCIgeG1w&#10;RzptYWdlbnRhPSIwLjAwMDAwMCIgeG1wRzp5ZWxsb3c9IjAuMDAwMDAwIiB4bXBHOmJsYWNrPSI1&#10;OS45OTkxMDQiLz4gPHJkZjpsaSB4bXBHOnN3YXRjaE5hbWU9IkM9MCBNPTAgWT0wIEs9NTAiIHht&#10;cEc6bW9kZT0iQ01ZSyIgeG1wRzp0eXBlPSJQUk9DRVNTIiB4bXBHOmN5YW49IjAuMDAwMDAwIiB4&#10;bXBHOm1hZ2VudGE9IjAuMDAwMDAwIiB4bXBHOnllbGxvdz0iMC4wMDAwMDAiIHhtcEc6YmxhY2s9&#10;IjUwLjAwMDAwMCIvPiA8cmRmOmxpIHhtcEc6c3dhdGNoTmFtZT0iQz0wIE09MCBZPTAgSz00MCIg&#10;eG1wRzptb2RlPSJDTVlLIiB4bXBHOnR5cGU9IlBST0NFU1MiIHhtcEc6Y3lhbj0iMC4wMDAwMDAi&#10;IHhtcEc6bWFnZW50YT0iMC4wMDAwMDAiIHhtcEc6eWVsbG93PSIwLjAwMDAwMCIgeG1wRzpibGFj&#10;az0iMzkuOTk5NDAxIi8+IDxyZGY6bGkgeG1wRzpzd2F0Y2hOYW1lPSJDPTAgTT0wIFk9MCBLPTMw&#10;IiB4bXBHOm1vZGU9IkNNWUsiIHhtcEc6dHlwZT0iUFJPQ0VTUyIgeG1wRzpjeWFuPSIwLjAwMDAw&#10;MCIgeG1wRzptYWdlbnRhPSIwLjAwMDAwMCIgeG1wRzp5ZWxsb3c9IjAuMDAwMDAwIiB4bXBHOmJs&#10;YWNrPSIyOS45OTg4MDIiLz4gPHJkZjpsaSB4bXBHOnN3YXRjaE5hbWU9IkM9MCBNPTAgWT0wIEs9&#10;MjAiIHhtcEc6bW9kZT0iQ01ZSyIgeG1wRzp0eXBlPSJQUk9DRVNTIiB4bXBHOmN5YW49IjAuMDAw&#10;MDAwIiB4bXBHOm1hZ2VudGE9IjAuMDAwMDAwIiB4bXBHOnllbGxvdz0iMC4wMDAwMDAiIHhtcEc6&#10;YmxhY2s9IjE5Ljk5OTcwMSIvPiA8cmRmOmxpIHhtcEc6c3dhdGNoTmFtZT0iQz0wIE09MCBZPTAg&#10;Sz0xMCIgeG1wRzptb2RlPSJDTVlLIiB4bXBHOnR5cGU9IlBST0NFU1MiIHhtcEc6Y3lhbj0iMC4w&#10;MDAwMDAiIHhtcEc6bWFnZW50YT0iMC4wMDAwMDAiIHhtcEc6eWVsbG93PSIwLjAwMDAwMCIgeG1w&#10;RzpibGFjaz0iOS45OTkxMDMiLz4gPHJkZjpsaSB4bXBHOnN3YXRjaE5hbWU9IkM9MCBNPTAgWT0w&#10;IEs9NSIgeG1wRzptb2RlPSJDTVlLIiB4bXBHOnR5cGU9IlBST0NFU1MiIHhtcEc6Y3lhbj0iMC4w&#10;MDAwMDAiIHhtcEc6bWFnZW50YT0iMC4wMDAwMDAiIHhtcEc6eWVsbG93PSIwLjAwMDAwMCIgeG1w&#10;RzpibGFjaz0iNC45OTg4MDMiLz4gPC9yZGY6U2VxPiA8L3htcEc6Q29sb3JhbnRzPiA8L3JkZjpE&#10;ZXNjcmlwdGlvbj4gPC9yZGY6bGk+IDxyZGY6bGk+IDxyZGY6RGVzY3JpcHRpb24geG1wRzpncm91&#10;cE5hbWU9IkJyaWdodHMiIHhtcEc6Z3JvdXBUeXBlPSIxIj4gPHhtcEc6Q29sb3JhbnRzPiA8cmRm&#10;OlNlcT4gPHJkZjpsaSB4bXBHOnN3YXRjaE5hbWU9IkM9MCBNPTEwMCBZPTEwMCBLPTAiIHhtcEc6&#10;bW9kZT0iQ01ZSyIgeG1wRzp0eXBlPSJQUk9DRVNTIiB4bXBHOmN5YW49IjAuMDAwMDAwIiB4bXBH&#10;Om1hZ2VudGE9IjEwMC4wMDAwMDAiIHhtcEc6eWVsbG93PSIxMDAuMDAwMDAwIiB4bXBHOmJsYWNr&#10;PSIwLjAwMDAwMCIvPiA8cmRmOmxpIHhtcEc6c3dhdGNoTmFtZT0iQz0wIE09NzUgWT0xMDAgSz0w&#10;IiB4bXBHOm1vZGU9IkNNWUsiIHhtcEc6dHlwZT0iUFJPQ0VTUyIgeG1wRzpjeWFuPSIwLjAwMDAw&#10;MCIgeG1wRzptYWdlbnRhPSI3NS4wMDAwMDAiIHhtcEc6eWVsbG93PSIxMDAuMDAwMDAwIiB4bXBH&#10;OmJsYWNrPSIwLjAwMDAwMCIvPiA8cmRmOmxpIHhtcEc6c3dhdGNoTmFtZT0iQz0wIE09MTAgWT05&#10;NSBLPTAiIHhtcEc6bW9kZT0iQ01ZSyIgeG1wRzp0eXBlPSJQUk9DRVNTIiB4bXBHOmN5YW49IjAu&#10;MDAwMDAwIiB4bXBHOm1hZ2VudGE9IjEwLjAwMDAwMiIgeG1wRzp5ZWxsb3c9Ijk1LjAwMDAwMCIg&#10;eG1wRzpibGFjaz0iMC4wMDAwMDAiLz4gPHJkZjpsaSB4bXBHOnN3YXRjaE5hbWU9IkM9ODUgTT0x&#10;MCBZPTEwMCBLPTAiIHhtcEc6bW9kZT0iQ01ZSyIgeG1wRzp0eXBlPSJQUk9DRVNTIiB4bXBHOmN5&#10;YW49Ijg1LjAwMDAwMCIgeG1wRzptYWdlbnRhPSIxMC4wMDAwMDIiIHhtcEc6eWVsbG93PSIxMDAu&#10;MDAwMDAwIiB4bXBHOmJsYWNrPSIwLjAwMDAwMCIvPiA8cmRmOmxpIHhtcEc6c3dhdGNoTmFtZT0i&#10;Qz0xMDAgTT05MCBZPTAgSz0wIiB4bXBHOm1vZGU9IkNNWUsiIHhtcEc6dHlwZT0iUFJPQ0VTUyIg&#10;eG1wRzpjeWFuPSIxMDAuMDAwMDAwIiB4bXBHOm1hZ2VudGE9IjkwLjAwMDAwMCIgeG1wRzp5ZWxs&#10;b3c9IjAuMDAwMDAwIiB4bXBHOmJsYWNrPSIwLjAwMDAwMCIvPiA8cmRmOmxpIHhtcEc6c3dhdGNo&#10;TmFtZT0iQz02MCBNPTkwIFk9MCBLPTAiIHhtcEc6bW9kZT0iQ01ZSyIgeG1wRzp0eXBlPSJQUk9D&#10;RVNTIiB4bXBHOmN5YW49IjYwLjAwMDAwNCIgeG1wRzptYWdlbnRhPSI5MC4wMDAwMDAiIHhtcEc6&#10;eWVsbG93PSIwLjAwMzA5OSIgeG1wRzpibGFjaz0iMC4wMDMwOTkiLz4gPC9yZGY6U2VxPiA8L3ht&#10;cEc6Q29sb3JhbnRzPiA8L3JkZjpEZXNjcmlwdGlvbj4gPC9yZGY6bGk+IDwvcmRmOlNlcT4gPC94&#10;bXBUUGc6U3dhdGNoR3JvdXBzPiA8L3JkZjpEZXNjcmlwdGlvbj4gPC9yZGY6UkRGPiA8L3g6eG1w&#10;bWV0YT4gPD94cGFja2V0IGVuZD0iciI/PttT9bwAAMpdSURBVHic7P0/kxvXviVsrqs+RnsX7Y13&#10;cLzxBBkd0Z4gbzyVvNdT0Zu0kvwERXrjFWFhvCpZr8mSNTEWIW86oiMEfQLhmGNdXHOsHmOjTpEU&#10;yfoH7J0JPE8EgyJFYi8WUMhE5spf/lsAkqTvpkmmu199+N9J8vdPfv25P7Nvm92PT3/vnx/8ep1k&#10;+6//t1h++ucBAAAAAAAAAACgqn9rHQA4sLvS7STJbPe73+9+vv1/x2aTu2Lvb7uf1ylFXiVeAAAA&#10;AAAAAAAADkY5F45B381zV769nXJ7+4PP23zw45+5Le8ulqtWgQAAAAAAAAAAABg/5VwYi76bpJRv&#10;ZykF3Nv/nrQJdNS2KWXdde6Ku+sslttWgQAAAAAAAAAAABgH5VwYojIJd5rk2yjhDsk2d6XdP1IK&#10;u+t2cQAAAAAAAAAAABga5VxorRRxZ/m4iMu4rPNxYXfVMgwAAAAAAAAAAADtKOdCTX03TTLPXRF3&#10;3i4MB7ZKKez+llLY3bQMAwAAAAAAAAAAQB3KuXBIfTdLKeB+n1LGnbYLQ2Ob3JV1V1ks1y3DAAAA&#10;AAAAAAAAcBjKubBPH5dx50km7cIwcNuU6brKugAAAAAAAAAAAEdEOReeo++mKSXcH6OMy/NsU8q6&#10;v6aUdTctwwAAAAAAAAAAAPA0yrnwWH13ljIZ9yzJtGUUjtomyU2S37JY3jRNAgAAAAAAAAAAwIMp&#10;58J9ynTcs9wVcqGFm5iqCwAAAAAAAAAAMHjKufA5fTdL8nOSeZJZyyjwGeuUou5NFst12ygAAAAA&#10;AAAAAAB8SDkXbt0Vcs+STFtGgUfYpEzV/UVRFwAAAAAAAAAAoD3lXE5b381zV8idtIwCe7CJoi4A&#10;AAAAAAAAAEBTyrmcHhNyOQ2bKOoCAAAAAAAAAABUp5zLaei7aZLzlFLutGUUaGCT5Jck11ksN22j&#10;AAAAAAAAAAAAHDflXI5X301SpuP2SWYto8CArFKKujdZLLdtowAAAAAAAAAAABwf5VyOT9+dJfkx&#10;ZVIu8GXXSX7JYrlqnAMAAAAAAAAAAOBoKOdyHPpumlLG/TnJtGUUGKFNkkXKNN1N2ygAAAAAAAAA&#10;AADjppzLuJUpuT8nOWsbBI7GTZKFaboAAAAAAAAAAABPo5zL+PTdJMnLmJILh7RJmaZ7ncVy2zYK&#10;AAAAAAAAAADAeCjnMh59N0vSJzlvGwROyjZ303TXTZMAAAAAAAAAAACMgHIuw9d35ylTcudtg8DJ&#10;W6WUdG8a5wAAAAAAAAAAABgs5VyGqe8mKRNy+yTTllGAv9gkeZPkJovltm0UAAAAAAAAAACAYVHO&#10;ZVj6bpq7Uu6kZRTgXtskiyRvlXQBAAAAAAAAAAAK5VyGoZRyL1KKucD4XCd5k8Vy0zgHAAAAAAAA&#10;AABAU8q5tNV3s5QpuedtgwB7ch0lXQAAAAAAAAAA4IQp59JG381TJuXO2wYBDuQ6yS9ZLFeNcwAA&#10;AAAAAAAAAFSlnEtdSrlwalYpk3RXjXMAAAAAAAAAAABUoZxLHUq5cOpWSV5lsVw3zgEAAAAAAAAA&#10;AHBQyrkcVt9Nk1xFKRcorlMm6W4a5wAAAAAAAAAAADgI5VwOo5RyL5Kctw0CDNR1lHQBAAAAAAAA&#10;AIAjpJzLfvXdJMlllHKBh3mbUtLdNs4BAAAAAAAAAACwF8q57Ecp5b5M0ieZtIwCjM42ySLJWyVd&#10;AAAAAAAAAABg7P5L6wAcgb47T/L/SvJ/S/Jf24YBRui/Jpkn+T/yP/77f+Z//q912zgAAAAAAAAA&#10;AABPZ3IuT9d38yRXSaZtgwBHZp3kVRbLVeMcAAAAAAAAAAAAj6acy+P13TSllDtvGwQ4cjcpJd1N&#10;4xwAAAAAAAAAAAAPppzLw/XdJMnLJBdtgwAn5k2St1kst62DAAAAAAAAAAAA3Ec5l4fpu/Mkl0km&#10;bYMAJ2qTMkX3pnEOAAAAAAAAAACAr1LO5ev6bpZSyp23DQKQJFkleZHFctM4BwAAAAAAAAAAwGcp&#10;5/J5fTdJcpHkZdsgAJ/1JsnbLJbb1kEAAAAAAAAAAAA+pJzLX/XdWcq03GnbIABftUmZortqnAMA&#10;AAAAAAAAAOBflHO503fTlFLuWdsgAI9yk1LS3TbOAQAAAAAAAAAAkP/SOgAD0Xcvk/yfSWZtgwA8&#10;2v81yf89/+O////yP//X/6d1GAAAAAAAAAAA4LSZnHvqyrTcqyTztkEA9mKVMkV30zgHAAAAAAAA&#10;AABwokzOPWV99zrJuyTTtkEA9maa5NwUXQAAAAAAAAAAoBWTc09R381SpuXO2gYBOKhVTNEFAAAA&#10;AAAAAAAqMzn31JRpuf9nkv9L4yQAhzaNKboAAAAAAAAAAEBlJueeir6bpkzLnbcNAtDEKqboAgAA&#10;AAAAAAAAFXzTOgAV9N3LJL9HMRc4XfMkv6fvzhvnAAAAAAAAAAAAjpzJuces7yYp03LP2gYBGJSb&#10;lCm628Y5AAAAAAAAAACAI6Sce6z6bp7kXZJJ2yAAg7RN8lMWy1XjHAAAAAAAAAAAwJH5L60DcAB9&#10;d5nk/5nkv7aOAjBQ/zXJef7Hf/+3/M//tWodBgAAAAAAAAAAOB4m5x6TvpsluUoyaxsEYFTWKVN0&#10;N41zAAAAAAAAAAAAR+Cb1gHYk747T/I+irkAjzVL8nv67qxxDgAAAAAAAAAA4AiYnDt2fTdJcpnk&#10;vG0QgKPwNovlq9YhAAAAAAAAAACA8VLOHbO+myW5imm5APu0TvJTFstN4xwAAAAAAAAAAMAIfdM6&#10;AE/Ud+dJ3kcxF2DfZkl+T9+dNc4BAAAAAAAAAACM0H9pHYAn6LvLJP+PJP+1dRSAI/Vfk/wf+R//&#10;fZL/+b/+363DAAAAAAAAAAAA4/FvrQPwCH03iWm5ALWtkvyUxXLbOAcAAAAAAAAAADACyrlj0Xez&#10;lGLupG0QgJO0SSnorhvnAAAAAAAAAAAABu6/tA7AA/TdeZL/V8pt1gGob5Lk/8j/+O//3/zP/7Vu&#10;nAUAAAAAAAAAABgw5dyh67urJK9bxwAg/zXJWf7Hf5/kf/6v/3frMAAAAAAAAAAAwDD9W+sAfEHf&#10;TZK8SzJvGwSAz1gl+SmL5bZxDgCoq+9mKRPl5x/87r8nmX3w622SPz75m+vd72+zWK4Pku1Y9N00&#10;yYc/bn3/yZ/87ZNfb3Y/ksVytfdcLZTPxfPcvb5uvwa3//ZVkrV9MgC+qGxLZin7L7MP/s+3u9+7&#10;tUnyzw9+vU3Zf0lsawAAAACAJ1DOHaJywvtdPj4RC8CwrJO8UDAC4GiVkug8pRA5y8eFlufapmxL&#10;NylF3nVOsfhyVz69/RrP97zCKndl6XXK13iz5zX2r+/Ok/R5+GvuJsmvWSyvDxMIgNHou3k+3rZO&#10;9vjo65Tt6m8p+zBrxwQAAAAAgC9Rzh2avjtLcpX9HjgG4DC2KRN0V41zAMB+lEJun+QsbS4WXO9+&#10;/Jbk5ijLuqWQe57k5+y38PxQ25TS7u3XeNMgw+eVUu5lnv55eJPkVRbLm/0EAmAUyvbjx5RS7qRB&#10;glXKdnXl+AAAAAAAcEs5d0jKgeSr1jEAeLQXJrUBMGrls8jP2f/k1uf44agKLuUOKX1KMXco3mSx&#10;fN06xK4UfpX9vf5uUvbPtnt6PACGpmw7zlO2rZOWUT6yWDreDgAAAAAkSf7WOgA7fXeVYZ2kBeDh&#10;rtJ332axfNU6CMBHyoTOWUphYbb73W/zcYHhw/93a50yXfPWNskfn/y/teLbESh37rhMmym5p2H/&#10;xdPjUkrL77PfYtVZkmn67qdBTQYG4PnK/u3LJBdtgwAAAAAAfJ1ybmvlgPJlFHMBxu5l+m6SxfJF&#10;6yDAiSoFt1lK+fb2vydPfLTZZ37v7DNrblPKuuuU8u46i+X6iWtSk8Lo4SkP3e8wxdxbsyS/p+/+&#10;4UICgCNRJv1fZkiTcgEAAAAAvkA5t6VysvZ9Pl9+AGB8znclkx+UQICDK+XKsyTfpxQsJw1STHZr&#10;z//1O6Wwu0ryW5KVsu4AKbYcXtkfuIrPel922GLurUmS9+k7+2YAY1aOoV7lcxeLAQAAAAAMlHJu&#10;K07WAhyrWUoJxG2Ugf0r+5A/5/aW7cM0Scl3liTpu02SmyS/ZbG8aZKIO313mTLNlUNRfn6oq9T5&#10;Gs1Sng93NwAYo7L/+y7D3fcFAAAAAPgs5dwW6kwIAqCdWcptlH8wMRJ4tjIht8+wC7lfM00pg778&#10;oKj7i/fHBvruKsl56xhHrRRzr1rHGLy+e526F6qep+9+yWK5qrgmAM/lGCoAAAAAMGLftA5wcvpu&#10;HgeVAU7BJGWC7qxxDmCs+u48ffc+yZ8p5dZp0zz7MU35t/yevvt9V2SkBsXcw1PMfZhya/K+wcqe&#10;G4AxUcwFAAAAAEZOObemcrLWQWWA0zFJKeieN84BjEXfTdJ3L9N3f6YUyeaNEx3SLMlV+u4/0nev&#10;d4U9DkEx9/AUcx/jZdp8Jp6m784arAvAY5U7RziGCgAAAACMmnJuLU7WApyqSUr57LxxDmDISin3&#10;dcqU3Mscx5Tch5okuUjyp5LuAZTtz3njFMetTPa7bB1jRH4+0bUBeIiyL/guirkAAAAAwMgp59ag&#10;mAuAgi7wJeW94c+UguqkaZa2JlHS3S+l0Vquctrfuw9XXpPThgnOGq4NwMNcpNxhAQAAAABg1JRz&#10;D63cQlYxF4CkFHRftg4BDETfzdN3f0ax71OTlFLG725B/2yX8do6rDLxetY4xZictQ6Qvpu3jgDA&#10;F5T36JeNUwAAAAAA7IVy7iGVYu556xgADMrlbvsAnKq+m6Tv3iV5n7YTJIdumuRd+u59+m7aOMv4&#10;lInM88Ypjlt5XV60jjEy37YOEGVqgCEz8R8AAAAAOBrKuYeimAvAl50r6MKJKpNg/8wQpkeOxzxl&#10;iu7LxjnGRmn08HyNH2/SOkCGkQGAT5ULi2aNUwAAAAAA7I1y7iEo5gJwPwVdOCV303LfRTHsKSYp&#10;k8dN0X2IUm6ZNk5x3Mrr8LxxCp7m760DAPBZLnoBAAAAAI6Kcu6+KeYC8HAKunAK+m4e03L3ZZ4y&#10;RfescY6hU245vL51AJ5s2joAAJ8o+3bTxikAAAAAAPZKOXefFHMBeDwFXThmffcyyfuYlrtPkyTv&#10;0neXrYMMUimDTxunOAXnrQPwZL+1DgDAX/zcOgAAAAAAwL4p5+6LYi4AT6egC8em7ya772sF0sN5&#10;mb57n76btA4yMMoth1am+00apwCA41D25c4apwAAAAAA2Dvl3H1QzAXg+RR04ViUgsH72D+sYZ7k&#10;ffpu1jjHkJy1DnACfmwdYMSGMLV23ToAAB85ax0AAAAAAOAQlHOfSzEXgP1R0IWxKyXR35PM2gY5&#10;KbMo6BblazBpnOIUnLUOMGLr1gEyjAwA3HHRCwAAAABwlJRzn0MxF4D9U9CFsSrFyPdJpm2DnKRJ&#10;FHQTpdHDU4B+rlXj9ddZLDeNMwDwsXnrAAAAAAAAh/C31gFGSzEXgMM5T98li+WL1kGAB7or5k7a&#10;Bjlpk5SC7qsslteNs7TybcO1N0lukvyx++9ksVwlSfpumrvS+iRl2vHfd783r5Juf+YN196mlFt/&#10;y93013UWy236bpKPJ3bPk/z77vdmGcp7U8l6nXafpReN1gXgc9pf9LJK2a6udr/eZrFcJ0n6bv7B&#10;n5ul5Px299/TCtkAAAAAgJFTzn0KxVwADu88ffdHFsu3rYMA91DMHZJJkqv03TaL5U3jLC3MG6y5&#10;TvLqX0XczymTSjcf/M7NR/+/fA/Nknyf8m+Y7ivcAbQoQG9TvsbXX/wTi+U2H0+lXX30/0tBepa7&#10;r/FsX+GeYJE2n6e3+fS1B0Brs0brvknydrf9/LyP921WH/2/u4ti5rnbtgIAAAAAfOTfWgcYnb47&#10;T+J24wDU8uKEJ0DC8CnmDtU2yQ//mnx2CkpJ5D8qr3p9kCnvpUh6luRmV+wdjr57n7oFnHXKa3m7&#10;10ctr5ezJJuvFqsPpc0Fr69c9AQwMH33OslFxRW3OdQ+Yt+dJZllsXy998cGAAAAAEZJOfcxFHMB&#10;aENBF4ZIMXfotjmlgm659fL7iiseppg7dH33vyuutkny3d6LuUNQysF/pt775zqL5XeV1gLgoepf&#10;9PLdyewbAgAAAADNfdM6wGgo5gLQztVuOwQMRSmWXUUxd8gmSd7vprCegknFtbZJXlVc71S9OMpi&#10;bpLdv6tWuXub5KdKawEwXG8UcwEAAACAmpRzH6JMoVLMBaCly92UTmAY3ieZtQ7BvSZJ3u3K1Mdu&#10;VnGtxdGWRr+mfC6sZZXFclVxvfoWy5scvqC7TZmgvTnwOgA8zazSOtskbyutBQAAAACQRDn3fqUI&#10;9a51DABO3iRlAuSscQ6g766imDsms7jQbt+uWwc4Ab+0DlDFYnmdwxV0tynF3PWBHh+A55tUWufm&#10;JC8sAgAAAACa+lvrAINWClDv43bFAAzDJKWg+w8nFqGRvnuZ5LxxiufY7H6sk/zn7ve2u18n5X1m&#10;9sGf/3b3e/MD5zq0s/Td6yyWr1sHOQJrU0irWLUOUM1ieZ2+26RcFDvZ06Ouk7xQzAVg57fWAQAA&#10;AACA06Oc+yXl1rdXUcwFYFgmKQXdHxR0obJy4dZl6xiPsE0p+P2WUqhcPfDv3Xz2d/tumlLc/T6l&#10;rDt7RrYWLtJ3q0d8Hcbm+0rrrCutc8q2J1eAXixX6bt/pLzHnj/z0d4keWs/CYAPbFoHAAAAAABO&#10;j3Lu55Ri7vuMr3AAwGmYpWynvmucA05H2T981zrGA2xSyrW/7H1iZCkL3j7+bVl3nuTHJGd7Xetw&#10;3pk+/mz/bB2goXmlddaV1hmW8n35In33JslFyvvK5IF/e5vkOsni5IrNANzveC/OAgAAAAAGTDn3&#10;8y6jmAvAsM3Sd1dZLF+0DgIn4irJtHWIr7hJKeTeVFuxFOCuk1zvirrnSX7OsL9Ok5Tn8qfGOYAv&#10;Ke8tL1KKuvOUUvS3+WtRd5vkjyTHPBEb4HiV93gAAAAAgKOlnPupvrvK82+jCQA1nKfv/pnF8nXr&#10;IHDU+u48w50Me53kTfNJkWX910le775eFxluSfcsffcyi+Xb1kFGatU6wAnYtg4wGKV0u2qcAgAA&#10;AAAAAB7tm9YBBqUUCc4bpwCAx7jYbb+AQygTYS9bx/iMmyT/yGL5onkx91OL5XUWy3+kTL7cNE7z&#10;JRe75xaG6I/WAQAAAAAAAIDnUc691XdnKbe4BYCxuUrfzVqHgCN1mb/eSr2lTZIfslj+NLhS7qcW&#10;y+sk3yV50zjJ50xi3x8AAAAAAACAA1HOTbIrNDk5D8CYvVfQhT0rF2+dNU7xobdJvtvd5n0cFstt&#10;FsvXKSXdddswfzHfPccAAAAAAAAAsFfKuX03SfIuw5qIBgCPNUmZoDtpnAOOQ/leumwdY2ebMi33&#10;VRbLbeMsT7NYrrNYfpdSMB6SS++bAAAAAAAAAOybcm4p5k5bhwCAPZjFJHjYl5cZxj7iOmOblvs1&#10;i+WrJD+lFI6HYJryXAMAAAAAAADA3px2ObfvrpLMW8cAgD06S98NZdonjFPfTZNctI6R5DplYu6m&#10;cY79WixvkvyQUjwegovdcw4AAAAAAAAAe3G65dy+O09y3jgFABzCy912DniaYRRzF8sXWSy3rYMc&#10;xGK5ztAKugAAAAAAAACwJ6dZzu27Wdz2G4Djdrnb3gGP0XfztL+AqxRzj10pHg+loHtuei4AAAAA&#10;AAAA+3J65dy+myR53zoGABzYJMm73XYPeLjWE1RPo5h7a1gF3dbPPQAAAAAAAABH4vTKuaWYO2kd&#10;AgAqmCZ51zoEjEaZmjtvmOC0irm3hlPQNT0XAAAAAAAAgL04rXJu310mmbWOAQAVzdN3r1uHgJFo&#10;OTl1neRVw/XbuivobtoGMT0XAAAAAAAAgOc7nXJu350nedk4BQC0cJG+O2sdAgat72ZpNzV3m+SH&#10;XUH1dJV//08pX49WTM8FAAAAAAAA4Nn+1jpAFaVscdk6BgA0dJW+W2ex3LQOAgPVN1z7p5Mv5t5a&#10;LNfpu1dJrhqmuEjyouH6AMNVjq9MPvidtW3YkSkXqUw/+J2NzxDAk3lP4Sn6bv7Br7ZZLNeNkgAA&#10;AAA8y/GXc/tuknJyf9I2CAA0NUnyLsl3jXPA8JQTxueNVn+TxXLVaO1hWiyv03ffpt1dL87Sd6+U&#10;zYCTU4q3s5QS1bcp+4/TfFyq+tzf+/BXm92PbZI//vVr27r2yvGxWcqdAv5999/Z/Ty55+9++Ktt&#10;kvXuv3+L5xhO12G2G+uU95T1nlIyROUz+Gz34/uU187sK3/+099Z7X7+LbfbJdshAAAAYICOv5xb&#10;JubOWocAgAGYpe8us1i+ah0EBua80brrLJavG609bIvlq920pFmD1Scpr4m3DdYGqKfvzlIKMbOU&#10;wuY+THNXyjr7YK2kFK7WKUWalcmJB1ZKc2cphbl59nfR+iR3r5f5v373r8/xjQtd4IiUgv88dbcb&#10;q5T3k3UWy5s9rUcr5fPdjynP8/SZjzb/5OdPXzM3Ct4AAADAEPxb6wAH1XfnaXtLXAAYop+c2IIP&#10;9N1/pM1dFr5zwvArSqno90arb7JY/qPaauVzy/SZj/LzHh7jIa6T/POAj786yNSrUgaYP/NRvt/D&#10;YzzEKqVUcCibLJbXB3z8h+u711XWcSFEUYpVZ7krxrS2Tnm9/2J7uAd3z+/3u58n7cL8yzrJLykl&#10;qU3bKOzVfu488fc9PMZDvTnw418f5Wu8PM9nKduNecsoOzdJfo3yf1HvDjBP33csGfvsp5D7WJuU&#10;bdBbrxcAAACgleMt55aT+e8zjJMRADAk25RS4KZxDmiv3cVcb5TFHqAU9y4arV6vPN137zOMwsMQ&#10;HOZ7o+1raWhWWSx/aB0iSdJ3/7vKOovl8R77eIgyIffnDKOQ+yWblALNcRbcDqk8vz+m3Z0AHmqd&#10;ZBGluuNQLnp53zrGgPxwkIuLWrgr+v+cYe+f3iT5dTAXHLVQ7/vw8fuOpZR7keFsm65TPmdsGucA&#10;AAAATszfWgc4oKso5gLA50ySvEvyXeMcMAQ/Nlhzk+Rtg3XHZ7F8nb6rNRH2U32SFw3WBXi+Uq46&#10;T3kvm7aM8kDTlBLPRfruJsniaIpuh1Ce35epNzV9H2Ypx+ou03fXKc/xpmUg4AN3ZcqzjOOY+lmS&#10;s/TdZUrx33TUIRheKffWeZLz9N2beK0AAAAAFX3TOsBBlINys9YxAGDAZtVuJQ1DdXeb1treOBn4&#10;KK0KsmeN1gV4ur6b7Pbx/kxymfEUNz90luR9+u7P3YR7bn38/F5knM/vJKVY/Gf67mq3Pwa00nfT&#10;9N1VyvvKecZRzP3QJOX98D+8pzR2t306bxvkqy5i6jcAAABQ0fGVc8vtnF42TgEAY3Cx227CqTpr&#10;sObqpG+9+hRlcuKqwcoTpTBgVD4ubU6aZtmPaZKrXUn3rHGWtv5ayp00zbM/5ykl3de7acBALX8t&#10;5R6D85T3lEvvKRX13Sx993vK9mkM1q0DAAAAAKfjuMq55aDbu9YxAGBErpy04oT93GDNNw3WPAat&#10;puf+2GhdgIfru3n67thKmx+aJnmXvnufvps1zlJfuVDkmJ/fpPzblLChho/L/udtwxzMy5T3lJeN&#10;cxy/so16n3HdxfC31gEAAACA03Fc5dzkKsd7ogIADmGasv2E01JudzqrvOpqNwWWx1osN0muG6x8&#10;5gIGYLBKwepdSilm2jhNDfMkv5/MlNUy1fJ9TudY1ySlhP3uJJ5faKHcOWdME06fY5LkMn33+0le&#10;2FFDmbw8xm3UqnUAAAAA4HQcTzm3XAl/1jgFAIzRmSlVnKCzBmuamvs8rb5+80brAnxZ2Xf7M6d5&#10;HOQipaQ7bx3kYMoxrt9zmtugs5SJl/PGOeB4lIs5LnM6F3N8aJbbCzvYj7uLg85bR3mC9e7CTwAA&#10;AIAqjqOcWyafncIV/wBwKFe77Smcip8rr7cxNfeZ2k3P/bHBmgBfVgpW7zK+SXX7NE3y/ujKVneF&#10;p8uc9vM7yTE+v9BCmRr7e5KXbYM0d7GbojttHWTUymTz9xnvxUGr1gEAAACA03Ic5dxx3j4JAIZk&#10;krI9heNXTsjOKq9qau5+LBqsedZgTYC/KsVNBauP3ZatJq2DPFsp0I258HQIF+m7q6N4fqGFvjtP&#10;KeZO2wYZjFmOffL64V2l/mfpffq1dQAAAADgtIy/nFumaMwbpwCAYzDf3UIXjt288nrbJDeV1zxO&#10;i+U69acdTXaFKYB2yvvQnxl3IeZQZkn+HPV79V0xd9Y2yCCdp0zRnTTOAePSd1dxAe7nTFLeU142&#10;zjE+5TV11jrGs7ibDQAAAFDZuMu55eTFResYAHBELtzmkRPwY+X1brJYbiuvecx+abDmWYM1AYq+&#10;O0spbk7aBhm0Sco0xPPGOR7vbrLlpG2QQZtFQRcepkxZf5dSbOfLLndlUx6ilJnPG6d4rpvWAQAA&#10;AIDTM+5yrqv/AWDfJrF95fjNK6+3qLzecVssr1OmEdf0feX1AIpS3HwXxc2HukrfXbYO8WDl+bXv&#10;/TCzKOjC15Xvj/dxYdlDnSvoPsg0yXi2rV/2W+sAAAAAwOkZbzm3717H7f4A4BDmbvHI0Sp3XphU&#10;XHGTxXJdcb1TcV15vXnl9QAUN5/u5SjKVp7fp5hFQRc+766YO2sbZHQUdO83bR1gT1atAwAAAACn&#10;Z5zl3HK77YvWMQDgiF3strdwbOaV17upvN6p+KX6in03r74mcLoUN59r2GUrz+9zzKKgCx9TzH2u&#10;YW8z2AcXzQIAAABNjLOc6wQGABzaJLa3HKfvK69Xv0R6CsqJ1U3lVeeV1wNOVZnybj/s+YZZtvL8&#10;7sMsx3GLdXg+xdx9GeY2g31ZtQ4AAAAAnKbxlXPLbbbnjVMAwCmY76Z6wTGZV1zLdJ7Duqm8Xu1i&#10;N3CKSnHzfesYR2RYZatyZwrP736cp+9etw4BA3AZxdx9GdY2g336tXUAAAAA4DSNq5xbTmJctI4B&#10;ACfk0i1jORql8DSpuOJNxbVOUe2pxLPK6wGnpuxzvUvdbdUpGEbZyvN7CBfpu3nrENBM310mOW8d&#10;48icu0j5KK1aBwAAAABO07jKuWUSwKR1CAA4IZO47S7HY1Z5vd8qr3daylTibcUVJ7uLBQEO5V2S&#10;aesQR2oIU1ZNtzyMdy4m5CSVAunLximO1ZXi/1FZZ7Hctg4BAAAAnKbxlHP77izJWeMUAHCKzpyY&#10;4kh8W3W1xfKm6nqn6abyerPK6wGnohRH541THLuLZtMQy7pt1j5+k5RiO5yOckeQy9Yxjtw7F+Yd&#10;jV9bBwAAAABO1zjKuWUChgOOANDOlYlUHIFZxbVWFdc6ZbWnE88qrwecgnIR1EXrGCfi5+orlnKX&#10;Y1qHNU/fvWwdAqoon8uv4u5yhzaJuwgdi1XrAAAAAMDp+lvrAA90Ebd2BICWpim3zHzdNAU8z7zi&#10;WrVLo6dqVXm97yuvBxy7u5IVh7dO8lODdYdcolsl2ST55+7Xm92P5OP9pr+nfB6YZbj/lov03U0W&#10;y03rIHBgF3HBWC3z9N3rLJavWwfhybZZLFetQwAAAACna/jl3HKbrpeNUwAA5YT3tRPejFL9W5Ku&#10;K693mhbLTfpuk3oX8tVaBzgdlxn+e8smd4XNTUqR89/zcTlsXjHPU2yTvMhiua26at+dZ1hfm5uU&#10;C4hWWSzX9/zZ1Wd/t+xTzVMuWDnLcMq6k5TvpxYFbKijTFp/2TjFQ2zy9e3GJOMpGN8W/9etg/Ak&#10;q9YBAAAAgNM2/HKuW/8BwJBcJfmhdQh4gmnl9VaV1ztlqyTnldaaVloHOAWlZHXeOMXnrJP8mlLg&#10;XD34b5UpwLOU4ua3KcXNofiperGqfD2GcExrk2SR5Hov5eRyod717seL9N1Zkh8zjNfyWfpubkoi&#10;R2nYk9ZvUor/60duN6Yp243vU7Ydsz3n2perJN+1DnFEtin7Gusk/7n7vfXu9yf5+HVwO7n99sdj&#10;uaMNAAAA0NSwy7nDmzACAKdunr47y2J50zoIPNK84lqb6pP5TtsfVVfru9kBCl77eLxZ6kwvXKec&#10;OD+UzQEfd/XMx5imTkF7k8N9HRKTvYdkSCWrTUqB8+bJd0ko275VPvxeuytunqXdhNUXjcqaL9N2&#10;quwmyZssltcHXaV8LrhJ371JcpH2Jd3LKNHVsM3zt6uT1Ctjrg78+NsDP35S3lOmFdZ5qFWSX1K2&#10;G9snPULZ3mxSyr23Zd3zJD9nWP/WWfrudRbL162DjNhN7i782Tzgz35eubBplrtC9+TJjwUAAABQ&#10;wb+1DvBFZRrAnxnO7fEAgGKT5DvlQ0al7y5T7xawqyyWJkzXUk7Qvq+44g+DnMjXd+9Tp4Q+zH9/&#10;DX33OqV4dmhvTqb80Xf/u8o6i+Xwjn3Uez3dZ5MaBc5yjOcs5d88PehaH7vOYvmi4npFKZj9WX3d&#10;O+3eR8q//TJtJye/OPhrmueruQ83xO3AY7R/T/nQKuU9ZnXQVcrFHX2GM7hjm3IcZNM4x536n4Me&#10;a5u7ye2bg6zw9entmyyW/zjIugAAAAAP9E3rAF/xMoq5ADBE09QrOcK+zCqu5daZNdUvis4rrwcc&#10;m1JU7Run2KaUq/5RpcS4WG6zWF7vSjIvctjp0LdWTYq5Ravi9SalPPa60fplEuZi+VPK87xtlGII&#10;xXfYpyFMWl+nXKRV50KtxfJmd8HjD6mzzbjPJN5bHuNNkn9ksXx90EJzeZ28SPLfkrzKx6+Vm4Ot&#10;CwAAAPBAwyznlmkADnYBwHD1u+01jMW04lrrimtRbCqu9e8V1wKO02XaXoy8TssC58cl3e2BVlkn&#10;+elAj/11d7dlr22V8ryuG6z9V6X0/UPa7BdN03fnDdaF/SvTUeeNU7zJYvldk7snLJar3TbjTfW1&#10;/+p893zwZevc7mPUvNtSuQjo7ScXAbloFgAAAGhumOXcYUwDAAC+bBIX0jAu04prbSuuRbGpuNas&#10;4lrAsWlX3Lx1vStYbRpmKEp58x9Jrvf8yNskL6qWgj7WYh/5ejfNcttg7S8rReFWBV2fVTgWLV/L&#10;25Rpua8bZihKhh/S/rOW95Yvu055vaybpri9CGixvGmaAwAAACBDLOcOYxoAAHA/U2MYh3L78Hpa&#10;TJTCVCRgLFqWel7tbv08HGXS3Yvst3D1U7NiUJvy9fXgntcPlcJwi4Lu1GcVRq/tcfJNStFy1Wj9&#10;vypZ/pG2dyqZe2/5rLItGtpFIgAAAACNDa+ca2ouAIyJqTGMwaziWtuKa3FnW3GtecW1gGNSLhY5&#10;b7T6iyyWbxutfb+7wtXNMx/pReMi2Xnl9daDLubealfQ7SuvB/vW6vP2Osl3zSegfs7d+8l1wxSO&#10;g3xs2BeJAAAAADQ0rHJu352n7i2HAYDnme+230Cxbh3gRK1bBwB4gJeN1n2TxfK60doPV6bo/pTk&#10;1RMf4XoA/86aZdBNSkFtHEqh7qfUvaDmbDfNGMan3dTcbcrE3G2DtR/mbur6daMEpufeWSnmAgAA&#10;AHzZcMq5ZYLMZesYAMCjmRrD0M1bB+DgNlVXK59dAB6rxRTP6yyWrxus+3Rlwu8PeVyJs305qFyw&#10;Nqm44vhuH75YbpLUfp7OK68H+/JzgzW3GXox90PlfX/daPUWz8/QbFIuugAAAADgC4ZTzi0TZCaN&#10;MwAAjzdN371uHQIG4rfWAU5SKfvUNKu8HjB29YubSSksPXUKbVuL5SqloLt+wJ9eZxjloJpFrTe7&#10;r9H4LJY3Sd5WXFGBjvEpE5/PG6z8IovlusG6z/HQbcW+nZvMPcKLRAAAAAAqG0Y5t0yeajFBBgDY&#10;j94kSQCAL6p9zGObsZdmSkHsvtLVNkP4d5aC1rzSapvULbcewps8bjLyc0zTd7NKa8G+nDdY8+2u&#10;PD8u5f3/Req9p3zovMGaQ3E92otEAAAAACoaRjk3uYypuQAwZpOUKfgwRN+2DkAVq9YBAD6rFDdn&#10;lVd9M8Lph39VSldfK+j+NJB/51nFtd40LyM/V8lfc6qzgQCMTe2Jz+ssluOctJ7cXszxpsHKpzyZ&#10;u8XXGwAAAGB02pdz292mCwDYrwu3dWSgJhXXWlVci3YmrQMAo1K7GLjOYvm28pqHs1hus1h+l+T6&#10;k//zYkBT+2oVtFZZLK8rrXVY5d+xqbTavNI68Hx9N08yrbzqeIu5t8p2b1V51Wn67qzymkNwncVy&#10;0zoEAAAAwBi0L+cmF60DAAB7Y7sOnIJZ6wDAqJxVXm/8JavPWSxf5K6gez2YkmrdycjHNqmw1r9n&#10;mr6bVVoLnqv2NNbrAV3o8Fwvkmwrr/lj5fWG4Ni2RQAAAAAH07aca2ouABybc9NzgUbWrQMA/EUp&#10;BE4rrrg6opLVX5WC7ovdz0NxVmmdzdE9t6Vgva202lmldeC5ziqvdzxFyzLNdVF51bPK67V2Y2ou&#10;AAAAwMO1npx71Xh9AGD/TM8FWvjP1gEAPqP2BMTjnJr7oaFMzL3zfaV1jqdA97HrSuuc4nRLxqbv&#10;zpJMKq745giLlm9Td3ruZPe8nYpfWgcAAAAAGJN25dy+myeZN1sfADgU03MZmmnFtTYV1wJg+OYV&#10;11plsVxXXI/irNI6N5XWqa3WlMtZ+m5SaS14qlpl/1vXldc7vMVym/rTc0+l/L/NYnnTOgQAAADA&#10;mLScnGuqHgAcL9t5hmRabaXjmzwFwFOVi5VmFVc81smqw1UuPK/helc4Oz5l32ldabV5pXXgqc4q&#10;rnV9xJ9d3qbu9Nx5xbVaumkdAAAAAGBs2pRzTc0FgGNnei4AcOrmFdfaZLFcVVyPYl5pnV8rrdNK&#10;rduk155KCg9XPj9PK65Ye7psPfWn507Td7OK67XyW+sAAAAAAGPTanKuaXoAcPxs7wGAU1azCFir&#10;3MjH6jzHx38b8VWldWaV1oGnmFdca53Fcl1xvRauK683r7xeC6vWAQAAAADGpn4519RcADgVpucC&#10;AKdsXnGt64prcWdWYY2bCmu0VUqC2worzSusAU/lgo59Wiw3qfv+eeyTuTe7rykAAAAAj9Bicq4p&#10;egBwOmz3AYDTU/f25GuFmQbKLcwnFVY6lduIr6qschq3nmec5hXXuqm4Vku/VlxrXnGtFtatAwAA&#10;AACMUd1ybjkAPq+6JgDQkum5AMApmlVcq2b5iDuzSuusKq3TWq0S8qzSOvBwLug4lJuKa02OvPz/&#10;R+sAAAAAAGNUe3JuX3k9AKA903M5HX03aR0BgEGYVVzrpuJa3JlWWWWxXFdZp711pXWmldaBx5hV&#10;XOt0LuhYLLepu42cVVyrtnXrAAAAAABjVK+cWyYAnFdbDwAYCtNzOSWz1gEAGITvK62zPaHy5tDU&#10;eI5XFdYYinWldWp9b8JjzCqudVNxrSGoNZU7Sb6tuFZt29YBAAAAAMao5uRcU/MA4HSZnk9Lq9YB&#10;ADg5s0rrrCqtw19NK6yxrrDGMJQJl9sKK00rrAGP5YKOw7mpuNas4lp1LZar1hEAAAAAxqhOOdfU&#10;XAA4defpu0nrEAAAB1f2eSaVVvuj0jr81bTCGqf2/K4rrDGtsAY81rTSOutK6wzHYrlJsqm02qzS&#10;OgAAAACMRK3JueeV1gEAhmmS5GXjDMBxq3kb2W3FtYDxmVVca1VxLW713azSSptK6wzFtsoqZYgA&#10;DMm00jq/VVpnaNaV1pkc6UXJ69YBAAAAAMbq8OXcckDKrawBAPsDnIJp6wAnbFJxrXXFtYDxmVVc&#10;a11xLe5MKq2zrrTOUNSaFDyttA7cr17ZPzm995RbNUvJs4pr1bJtHQAAAABgrGpMzj1P3RPlAMAw&#10;TdJ3561DwIFNWwcAoLlJpXU2WSy3ldbiY/Mqq3h+D2XaOgB8YFJxrXXFtYZkXXGtacW1AAAAABi4&#10;v1VYw5Q8AODWRZLr1iE4OevUKtHQ0qR1AICdbyuts6m0Dq303f9uHeFITVsHgA/Mq620WG6qrTUs&#10;64prTSuuBQAAAMDAHXZybpmONz3oGgDAmEzTd/PWITg5/1lxrVqFLP5qVnGtTcW1gPGZVFpnXWkd&#10;/urvrQMAPNK6dYBmyhTybaXV/r3SOgAAAACMwGHLucnPB358AGB8LloHgAOatA5ABac7dQx4mGml&#10;dWpefMLHpq0D8CzK1QxJrYv7tpXWGap1pXVmldYBAAAAYAQOV87tu1ncPhgA+Kt5+m7aOgQnZVNx&#10;rWnFtbhlIjcwLNNK66wrrQPHZto6AHxgUmmd3yqtM1Tb1gEAAAAAOD2HnJzbH/CxAYBxMz2XmjYV&#10;15pWXIs21q0DAOxsWwc4YdPWAQB4lD8qrTOttA4AAAAAI3CYcm7fTZKcH+SxAYBjcLbbX4DjU+4g&#10;QV3zimttK64FjE3duwNsK67Fx6atAwBHY1ZpnW2ldU7dtHUAAAAAAIbjUJNzzw/0uADAcZgkOWuc&#10;gVOxWK4qrzitvB7Jv1dca1NxLWB8ptVWWizX1dYC4FAmldZZV1pnqFatAwAAAABweg5Vzu0P9LgA&#10;wPG4aB0ADmTWOsAJmlVc658V1wIAAAAAAABghPZfzu27s5gWBgDcb5q+m7cOwclYVVzr24prUcwq&#10;rrWpuBYAAAAAAAAAI3SIybk/H+AxAYDjZL+BYzRrHeCk9N0k9W4HnCjnAgAAAAAAAHCP/ZZz+26a&#10;5GyvjwkAHLPzXbEODu23imtNva6rmlVeb115PQAAYCzKORIAAAAA2Pvk3PM9Px4AcPzOWwfgJGwq&#10;rzervN4pm1dca5vFcltxPQCGRukKYHwWy1XF1aYV1wIAAABgwPZdznVragDgsfrWATgJm8rrzSuv&#10;d8q+rbjWuuJaAAzTtHUAAAAAAABg+PZXzu27szhBAQA83jR9N2sdgiNXd1JSknxfeb1TNq+41rri&#10;WgAM06Z1AAAeqe8m1daq/9kTAAAAgIHa5+TcH/f4WADAaTE9lxo2FdeaV1zrdJVi/6Tiin9UXAuA&#10;IVosN60jAPBos9YBAAAAADg9+ynnlivPz/fyWADAKTqrOsmGU7Wuulrfzauud5rmlddbV14PAAAA&#10;AAAAgBHa1+Tcsz09DgBwmiaxP8Hh1Z566s4Sh/d91dUWy3XV9QCAQ/itdQAAAAAAAI7fvsq5bkUN&#10;ADyXIiOHtqq83rzyeqforOJaq4prAQAAAAAAADBizy/n9t00yezZjwMAnLqz3X4FHMq68nozr+kD&#10;6ruzyiuuK68H8HV9N2sdAYDRmLcO0NisdQAAAAAATs8+Juee7+ExAACSulMwOTWL5TbJpvKqZ5XX&#10;OyW1p227BTbwENuKa00qrgXHZNU6AHxg0zrAiZhUWmddaR0AAAAARmAf5dyf9/AYAACJ/QoOb1V5&#10;Pa/pwzmrvN6q8nrAGC2W69YRqGLVOgBwNDaV1vn3SusM1d8rrbOttA4AAAAAI/C3Z/3tcgvF6T6C&#10;AAAkmaXvplksN62DcLR+S907P8zSdzNlrT3ru7PUnRi53k1eBhiSeZREj9kqprYfyqZ1AGhg1jpA&#10;Y9PWAQAAAAA4Pc8r55oEBgDsX5/kVesQHK1VgzV/jtub7tuPlddbVV4PGLdNlICO3bbCGr9lsXxd&#10;YR2grU2ldSaV1hmqWaV11pXWAQAAAGAEvnnm3z/bRwgAgA+ctQ7AEStTmTeVVz2vvN5x67tJ6n9N&#10;TS4EHmNTaZ3vK63DX/1RYY1at2AH2vpnpXVmldYZnvL5YVJptf+stA4AAAAAI/D0cm7fzWISDACw&#10;f9PdfgYcyk3l9Sbpu/PKax6z8wZrrhqsCYzXttI600rr0Ma0dQCgik21lfpuWm2tYZlVXGtTcS0A&#10;AAAABu45k3P7vaUAAPjYz60DcNRaTEH1mt6f2p9DbrJYbiuvCYxbjamqifJmS6sKa8wrrAG0t6m4&#10;1qziWkMyr7jWpuJaAAAAAAzcc8q5832FAAD4xFnrAByxxfKmwarz9N28wbrHpXwNp5VXbVHmBsZt&#10;U20l25bjdrpTLuGUbCquNau41pB8W3GtdcW1AAAAABi4p5Vzy62mp/sMAgDwgelufwMO5abBmhcN&#10;1jw2Lb6GNw3WBMZtU3GtWcW1uLVYriqtNKu0DtDKYrmpuNr3Fdcaknm1ldxxAwAAAIAPPHVyrtvy&#10;AgCHZn+DQ/q1wZqm5z5H+drNK6+6rlyYAI7DuuJap1q0GoJNhTVmFdYA2ltVWmdWaZ3hKBf9Tiqt&#10;tqq0DgAAAAAj8dRy7tk+QwAAfMZZ6wActZtG65qe+3Qtvna/NFgTGLsyNW9babVZpXX4q02FNZSv&#10;4TRsKq0zOcE71MwrrrWuuBYAAAAAI/D4cm45gDfddxAAgE9M03fT1iE4UqU4ddNgZdNzn6LN1Nyk&#10;XYkbGL91pXXsL7XzW4U15hXWANr7o+Ja84prDUHNO/L8s+JaAAAAAIzAUybnusU0AFDLWesAHLVf&#10;G6172WjdMWvxNbvJYrlpsC5wHGoUN2+dVVyLO+sqq/TdWZV1gJbWFdf6seJabZWLV2YVV1xXXAsA&#10;AACAEXhKOXe+7xAAAF/goiAOZ7G8Tr3bjn9olr572WDdceq787S5bXur8jZwHNYV1/q+4lrcWVda&#10;x/MLx26xXFVcbZ6+m1Rcr6WzqqvVfR4BAAAAGIHHlXPrX20OAJy22QmdOKSNm0brXrgN+QOU7/8W&#10;U3O3u/I2wFOtKq51Zn+pgTJdfVNhpbMKawDtrSqudVZxrZZqXuy7qrgWAAAAACPx2Mm5Z4cIAQDw&#10;FWetA3DUFo3WnSS5arT2mFylfK1qu26wJnBMFstt6k7PPau4FnfWFdaYpu9mFdYB2vqt4lrHf4ea&#10;8r45q7hizecPAAAAgJF4bDnXrfQAgNp+bB2AI7ZYrlO3PPWhefruZaO1h6/vztKubNaqtA0cl1XF&#10;tfqKa3GnVhnr+It0wKriWvMTuItH7e3iqvJ6AAAAAIyAybkAwNDNWwfg6LUsYl6YhvcZ5fbsrSYL&#10;3+xuVQ7wXDWn6M1OoGg1RDeV1jmvtA7QymK5qrzi8V7UUT5LnFdds/7zBwAAAMAIPLycWyZXAQDU&#10;NknfzVuH4IgtltdJNo1WnyS52p1A5s67lK9NC6bmAvuyqrzeReX1KBdzbCqsNEnfnVdYB2jrpuJa&#10;50f8GeRl5fVuKq8HAAAAwEg8ZnLu9wdLAQDwdT+2DsDR+6Xh2rMklw3XH5a+u0y7idlrU6+AvVks&#10;t6lb2Dk74qLVkN1UWud4p1wCt36tuNYk9Uush1e2g7XfL2tOygcAAABgRB5Tzj07VAgAgHvMWwfg&#10;6L1Nsm24/nn67nXD9YehTAV82TCBqbnAvila7UvfTQZaPq5Vypq5mwQcvVXl9fqBvq8+x0Xq34Hj&#10;pvJ6AAAAAIzEw8q5fTdNMj1kEACAr5gd4UlDhqRMN2xdzLw46VtWl8LRVcMEmyyW1w3XB47TqvJ6&#10;x1i0unWZ5P3g/n2L5U3qXeBzUWkdoIXFcpNkXXHFSY7poo6+m6X+v2e9e94AAAAA4C8eOjl3fsgQ&#10;AAAPcNY6AEfvbdpOz02Sq5Ms6JYT6e8ap3jTeH3gGJXCzk3FFScpJdbj0ndXSc6TzDLEgm6953h+&#10;kvsJcFpqXzDY7wZzHIMW279fGqwJAAAAwEg8tJz740FTAADc7/vWAThyw5iem5xaQbcUc9+n/u1n&#10;P7QyNRc4oF8rr3e+m0Z+HO6KubdmGV5Bt+ZzfDGwfzuwXzeV15vkGC7q6LuXaTNg5KbBmgAAAACM&#10;hMm5p2mbcmvNm5QJYW+SvErywwN/vPngx2r3Y1spOwCna946ACfhbYaxX3MaBd1hFHMTU3OBw7pJ&#10;/W3L+ItWyeeKubdmGVJBd7G8SbKptNo0yUWltYDaygWD15VXPRv1Z4/ymaLF++LNbkI+AAAAAHzW&#10;3+79E+Xg1uTQQTiYVZJ1kj+SbLJYrvb0mH9VTorNdj/+vvt5vof1ACBJpum7qZNfHNRiuU3fvckw&#10;Sk1X6btvs1i+ah3kIEoB4Kp1jJSpuavWIYAjVrYtN/l8yfRQZum7y1FvQ75czL01Syno/rArs7X2&#10;S+qVw16m7361/YKj9UvqbjOS5DJ9t85iua687vOU49FXaXP+4pcGawIAAAAwIveXc5Urx+YmyW8p&#10;JYN11ZXLybBVPi3vlttpzlNuRz6vGWngrpP8s3WIJD+mnNQ8BpsM78D431P/hMqHVinvCXzs+w/+&#10;exYXoYzJPPWnCHFqFsu36bs+ZTJday/Td9MkLwZSPNqPvnud4Uz9e9E6AHASFqn/ueBl+u633VTX&#10;8ShFq3d52PGDWYZT0L1O3W3bu/TdPwbw7wb2bbFcpe82qft5ZJJyceAQ3k8f4zJtjmtuRrd9BQAA&#10;AKC6h5Rzv7//j9DQNqWQ++tgDwiWSS6rJLcn2c5SCqFnbQINxi+DmHLTd2+T/JnjKCdusli+bh3i&#10;I6Wcft4wwW+D+5oMVSm/ffjj+w/+m+H4Psq51PEiyfvWIXbOUiYg/jS6SVafelzhqoY3pnEDVSyW&#10;6/TdKvXf/67Sd5vRbD/KduJ9Hle0mmUIBd3FcrObkHxWacVJytfqu0rrHZ67ZMCH3qT+XSZmuzV/&#10;qrzu0/TdZdodcxvacAAAAAAABuibB/yZ+aFD8CQ3SX7KYvnfsli+GGwx91OL5TaL5XUWy5+S/LeU&#10;4suqbagTV05emhgHi+Umi+Vq9x71OovlD1ks/5HyXvVDyomxm5SLImhn3joAJ6JcQHPTOMWHpkl+&#10;302cHae+O0u5IGjeNsi/bJK8bZwBOC0tijyTlOLqtMHaj9N3szy+mHur/N1S7m1pUXm9Wfqudnnv&#10;MMp+wu/pu/PGSWAobtLm+MPZKN5XynvFy0arb+NzBAAAAAAP8PVybjkxMqkRhAfZppTD/pHF8qfR&#10;FHK/5K6o+0OSf6RMQtw2zXSqymvpbeMUMEzlvWq1K+yWiyLKdKo3SdZtw52k6SjKJRyLVxnevslF&#10;+u733WT2cei7afruXcrE3EnjNB96MbJb9gJjt1hep1wYUNskybvdMZ5hKtu1pxZzb83SuqD74Z2D&#10;6jkfRZHuS/pusst/u59wpaALub2Yvnbh/9aw31f67mXqTxX+0MLnCAAAAAAe4r7JufMaIbjXJqU8&#10;8N925bBN4zz7VyZWvkgp6b7J8Iowx2+xfBVFQ3iYxXK9ez/+LuV961XaFC1O1bx1AE5E2ed60zrG&#10;Z8xSykdXgy6rl7LN6yS/p94tvh/qZlegAqit1XZllrLtmDVa/8vKtuJ99nMBxyytC7ptJiQPu0j3&#10;JaWU/Xv+elt6BV0o3qbdMdLz3UWBk0brf155r7tsnOK68foAAAAAjMR95dzvq6TgSzYppdx/7Cbs&#10;HL8yofJ1lHRb+Sm+5vA45eKCt1ks/5HkhzhJU4P9E+pZLN+m/gS8hzpP8ufgSrp3pdw/k1xkWNNy&#10;k7Kv86J1COBEtZuem5T34/eDKT2WyervU7YV+zRLy4JueY7XDVY+T9+9G1yR7nPKvsK7lFL29At/&#10;6mqQZXKoqe303KS8n/4+iO/F8r7xPn8t89f25igHZwAAAABwEPeVc2c1QvAX25Ri6ncnU8r91Mcl&#10;3bdtw5yQcnBZWQWearFcfTAF/LpxmmM2bx2Ak/Miw7545TylpPsufXfWLEUpWV1muKXcWz+5DS3Q&#10;WMup7JOU0uNV0xJnuSX57zncft0sbSfovmq07lmGOiH51t0FPGcP+NPD/rdAHW/T9rPINKWg+7pZ&#10;gvIZ58+0PxawjePUAAAAADzCl8u5ZfrWtFYQ/uUmpZT7WmkgtyXdV0m+y3Cn1h2XxfImDjTD85Rp&#10;ukq6hzMdxUQwjsd4Ll45S/Iuffcf6bvLKkXdUsh9mb77PeWE+csMt5SbJG+zWK5ahwBOXLkId9U4&#10;xXnKhR3nVVftu/lum3GZw28vZmlV0C3bmlX1dYtZyr/7ZaP1P6/vztN3j72AZxIFXU5dOT7cqvD/&#10;oYv0Xd3tRvms8S7JuwzjM8bC8XoAAAAAHuNvX/l/81ohSHJ7e91SjORTi+U6yQ+7k0tDnsR2HBbL&#10;V+m7eUzPhue5LfT13SKlgDBvmue4zFMuaIE6Fsub9N112t9G9SEmKSXZl+m7bUo56I/dz+tnnVAu&#10;5ZhZku9Tvg+nT36s+ta7i74AhuBN2u8bTlKm6F6k3Kb7+mArlQtG+tT/N89Syp0/NChUvUqZDtzC&#10;JMll+u7nJK+aXZhSitFnKcdxpk98lEnKc/gPpThO1mJ5nb7r0/443TQ1thtlaMhFhvXZa7O7yxsA&#10;AAAAPNjXyrnfVkvBTUoxd9s4x/Atlm/Td6skV2l/QPrY/ZRyInHSOAeMnwsMDmEW5Vzqe5Xy2pu1&#10;jfEok5RSzFnK+092hd11ysVhf9zz9/895d87ybj+3Z/aJvmhdQiAf1ksV+m7tykXU7Q2zV3Z6ibJ&#10;L7v91+cpF3T8nLINmj778Z5ulnJL9p/28u96qMVyPYDneJZSbF2lFOlWVVa9e+7Ps5/PPpO0K1nD&#10;ULxIu8L/p6Yp243LlLsF/frs95e7Mv/PaX/xyueM4U4qAAAAAAzM18q5s1ohTtyrLJZvW4cYlXIy&#10;7bvdAeCXbcMcscVyk757kXLrOGAfXGCwT9+3DsAJWiy36btjuHhlkrsT3mfNUtSlzAMM0Zvsr7y4&#10;D9PcTV7f5G7y+jplYuDmi3+zlDEnKduXb3c/Tw6S8mmmuSt3riuuO5TneJ5kvnteF0luvvp8PkV5&#10;DZwl+TGH+awzi4Iup2wYhf9PTfL5O3asU7Yb6y/+zfKeMc3Hd+UYqptmE8gBAAAAGLWvlXPntUKc&#10;qG1KSWDdOMd4LZav0nd/pNwqftI4zXEqt/B+m2Ed+IdxKyfUfkh57zpvnGbM5q0DcKLKxSs/JXnf&#10;OgoP9sI+NzBI5aKPoV4QOc2n+6p91yLHPk1SJjKuq604vOd4mvI55DJ9t04p0v2WZP2osm655fw0&#10;9cvYs5R9sO8qrAVD9Cbtp5F/ySR3d+woxr/dSMoxfFNzAQAAAHiSz5dz+25eN8bJWcf0rv1YLK93&#10;J5TeR0H3UN6knGibtY0BR6S8/79I3/0zt7eZ5/H6bqZwRxPlVuQvUqZgM2xvslhetw4B8EXlgsib&#10;nM4k85ZWWSxfVV+1PMfXGd6FebPdj5dJbkt065Qi2pdM0v7YwCx9d5XFUlmO03NX+HehYD0vHMMH&#10;AAAA4Km++cLvz2qGODE3Uczdr1LM+i41p9+cktsS4ddP0AFPsVi+jgkszzFrHYATVgqfb1rH4Kuu&#10;d++zAEP3IsmmdYgjt07yU8P1X2Ucz/Es5eLcL/2YVU/0eefpOxdJcZoWy1V8DqnlbRbLm9YhAAAA&#10;ABivL5Vzv62a4nRcZ7H8STH3AMrtF3+Igu5hlAJ0/QlDcApKwU9B92nsr9BWKX5eN07B512bqAeM&#10;RjlG0LI4euy2aT350HN8CAq6nK7yOWTVOMWxWzeZtg4AAADAUTE5tx4FgUMrJ7sUdA+lFAivG6eA&#10;42QC51PNWgeA3f7ddesYfMR+NzA+5YJI712H8cPu69uW5/gQztN3L1uHgEZ+yjgmco/RNuUYMwAA&#10;AAA8i3JuHQoCtSjoHtqr+NrCYZjA+RTz1gEgiYLusNjvBsbLBZGH8GIQxdxbnuNDuEzfnbcOAdXd&#10;TeTetg1ydLYpF3VsG+cAAAAA4Aj8tZzbd/P6MY7ajYJAZXcF3U3bIEeofG1fxIF/OBQF+Mfqu1nr&#10;CJBEQXcYFHOB8SvvY6vWMY7Ei10Zdlg8x4dwpaDLSTKR+xBeDeqiDgAAAABG7XOTc6e1QxyxdRwg&#10;bcP0iMMpB6hftY4BR0kB/immrQPAv5SyzZvWMU6UYi5wTH6KC7aea5jF3Due4/27bB0Amlgsb+L4&#10;874MfdsBAAAAwMh8rpz7bfUUx2kbt8Bqq5RIf2od4yi5FSccTnnvUu57uFnrAPCRxfJ1nByv7YVi&#10;LnBU7u4Gs24bZLSuB1+u8hzv2zbl6wmnqbzn2R9+HsVcAAAAAPbuc+XcWe0QR0oxdwgWy1VMeT2U&#10;V3EiEQ5jsXwb318P9X3rAPAX5aTuDzEF+9C2SX5yEh04SsqbT/VqNBdseI73ZZtyDG7dOAe0paD7&#10;HIq5AAAAAByEcu5hvHBSYEBKye2mcYrjU04kvojiERyKCwseZto6AHxWuUDouyjcHMo6pYhz0zgH&#10;wOEobz7Wi93n//HwHD/XOsk/HIODHQXdp1DMBQAAAOBgPi7n9t0kyaRFkCNy44DeIL1Ismkd4uiU&#10;E2BvWseAo1SKfavGKcZg2joAfNFiuUkp3Fy3DXJ0rmNCHnAqlDcfarzlKs/xU13HXavgr+4Kutu2&#10;QQZvG3fhAAAAAODAPp2cO2sR4ohsYjrBMN1NeWXfTCaGQzI99yH6bt46AnzRYrnd3V77pzhB/lzb&#10;lBPoLxRxgJNStiXfxcUen7NN8t3oy1V3Bd3rtkFG45X9AfiK8p74Q3z++JJN3IUDAAAAgAqUc/fL&#10;iYEhK1Mo3zZOcaxMJoZDKFMhV41TjMG0dQC4Vznx+4+4oOWpblJuW33TOAdAO+ViDxdv3VmnFHPX&#10;jXPsx90FPe5O82WblOf8beMcMHzlvfEfMZX7U6sc07YDAAAAgEH7tJz79yYpjsPbXfmTYXsTJdL9&#10;K6X0n1rHgCO1aB1gBKatA8CDlNLNTzFF9zG2KdNyf3IRHEBu71xiGmKZMPtDFstN4xz7t1i+juf4&#10;c95GoQ4e527y+tvWUQbiTRbLH3yuAAAAAKAWk3P3YxuTTcahHHw1aegQygkyX1vYtzIlctM4xdB9&#10;3zoAPMrdFN23bYMM3tuYlgvwV+XC4FOdxr5NuWjjuO9cdNrP8ac2KUXsV0f9nMMhLZavUkr/m8ZJ&#10;WlmnlPtfN84BAAAAwIlRzt0PJwjGpBQ8Vo1THKcyxemmcQo4RjetAwzctHUAeLQyxepVFG8+5zql&#10;lGsfG+BLTnMa+01O6aKN03yOP/UmpVC3ah0ERq98H53aFN1tyrRcU7cBAAAAaOLTcu6kRYiRW2ex&#10;vG4dgkcz4fVwXuR0J3HAoSxaBxi4aesA8GSL5WZXvPkhLh5apUzGe3GUtykHOIS7aezXbYMc1CZl&#10;Wu5PJ3nRxmk8x5+6Tilivz7J5xwO5e4CwR9Spskes+uYlgsAAABAY3fl3L6bt4sxakqeY1SmJVw3&#10;TnGcyomzn1rHgKNSSmqbximGre9mrSPAsyyWqyyWP6ScKL9unKa265QCzg8m4wE8QSlbvcjxXeix&#10;TZl4eDrTcr/k7jn+Lsf1HH/qOmWfwIU6cEjls8d3Oc4L7FdxwR8AAAAAA/Hh5NxJqxAjtlIgGLU3&#10;rQMcrVJ+VlyH/bppHWDgJq0DwF6UE+UvUibkvc3x3sZ6k7IvpoADsC8fX+ixapzmOba520a8bhtl&#10;YBbL9ZE8x5+6jn0CqG+xvM5i+Y8cR0n3JqWU64I/AAAAAAbjbx/896xViBE7znLn56YoH+NBzcVy&#10;k767TnLeOMlxWizfpu++T3LWOgoDVKacTiqstN2VxY/Bb0letg4xYPMcV0GBU1eKKa+SvErfnSf5&#10;McexTb1O8uvJT0AEOKTy+X21+2z/c8bzmXeTcpzlZndHFr7k7jmeJekznuf4Q+skvyS59nxDY4vl&#10;dZLr3eeOn1M+X4/BNuXzxUKxHwAAAIAh+rCc+/dmKcbpOKbm9t1Zku9Tytnzr/y52/9apRTEbo6k&#10;8PYm4zyJNRYvUl5Xk7YxGKDL1DrZU96/tiknf8f8/rVqHQBo5O5k+SSloDumou425f3r1yhbAdR1&#10;V+B8k7Ld6JNMGyb6nG3KtMNfjuIYS23lc82L9N2rlGMbP2fYF99vcvd8r5smAf7q7nPHNGWbcZbh&#10;bTeS8j7y6y4vAAAAAAzWv/3rv/rufcZzVfwQjPcWWXcHWM/zvNLkJmXKydtRFy367iptCrrjfQ09&#10;RpnW9L7Sare3cR2Ouv/+z3kzyFvBtt/mbDLG96+++z3DPtne0vC+/+HQ7i6ymmdY7w2rlIshjuNi&#10;NoBjUiatnqVc6DFrlGKT2ws3TFLfv3LM5yzlOZ63jJK7i3RuL5LctAwDPEHZbtxO0501SrHJx+8l&#10;20Y5AAAAAOBRPpycO20VYoQ2oywalGlrF9nfbdGnu8fr03eLjK3kdueXmJ57OIvl7aSmi9ZR4APT&#10;3L1/vRhRKWCdYRXwhmTSOgBUV967bv7163JByDzljhiz1Hm/WKWcLP8jyXqU+8gAp6RMK10neb07&#10;RjDPQ+6m8zyr3Zp/pFy4sTnQOiTZfX3fJnn7wXM8y93zPDnQytuU53mdu/2C9YHWAmq5227clv9n&#10;qbPd2KSUcb2XAAAAADBayrlP86Z1gEcrZY2rHOZ5nqSU3H5O3/00ugOmpTy6jsLb4SyWr9N3t5P9&#10;YEgmSd6l766zWL5oHeYB/tk6wIDNWgeA5m5vX/6hcgL9wx9JOZn+GNuUkk1STpKXH8pVAONWLq69&#10;yccXesxS9pHnu9/5Ng8vc25S9le3KUUu24rWPv8cT1P2CWYpz+3f87hjRZvcfS5Z5/b5HufF2sBj&#10;lPf0TT7/njLf/Y7tBgAAAADslHJuOYjGw2zz4QHIMei785Ri7qFNk/y+m0J5XWG9fVqkztfolP2U&#10;5M+YbskwnafvMoKC7iqmUAOPcXcCHQDud3ex7aphCg7pbt9g1TQHcBy8pwAAAADAF32z+3naMsTI&#10;3IxqGkjfXaV+6fRqVwgek5vWAY5e+b75qXUM+Irz9N3L1iHusW0dYNDKlHgAAAAAAAAAAGjqtpw7&#10;aRliZBatAzxYKZmdN1p9XAXdu1s9ckjldttvWseAr7gY9DT5u0lmAAAAAAAAAADAQN2Wc2ctQ4zI&#10;ZjTFqL47S3LZOMXVLsdY/NI6wElYLF/Hre4YrkmSi9YheLJ56wAAAAAAAAAAAPDN/X+ED9y0DvAg&#10;ZerjVesYO1eDnkL5ocXyJm4ZX8tP8bVmuM7Sd5PWIb5i1ToAAAAAAAAAAADwZbfl3O+bphiPsUxW&#10;vUqZ/jgEkwynKPwQq9YBTsJiuU0p6MIQTWIC61j9vXUAAAAAAAAAAAAwOffhNlks161D3KvvzjO8&#10;Utk8ffeydYgH+rV1gJOxWK6SvGkdA77ARSvjNG0dAAAAAAAAAAAAbsu505YhRuKmdYAHumgd4Asu&#10;Bn6b+Fs3rQOclMXydZJ14xTwObPWAQAAAAAAAAAAgHFSzn2431oHuFeZmjttnOJLJkleNs5wv8Vy&#10;G2XR2n5Ksm0dAj4xax2AJ5m3DgAAAAAAAAAAAN/c/0fYWbUO8ABDnZp7qx/J9NxV6wAnZbHcJHnV&#10;OgZ8YtI6AAAAAAAAAAAAME7fpO+mrUOMwGo3UXW4+u4sw52ae2uS5LxxhocY/pTkY7NYXie5aZwC&#10;AAAAAAAAAAAAnu2bDL/QOQRjKGv+3DrAA/WtAzzAqnWAE/UiyaZ1CGDk+m7eOgIAAAAAAAAAAKft&#10;m9YBRmLdOsBX9d0kyVnjFA81Td/NWof4qjIled04xekpX/cXrWMAAAAAAAAAAADAc5ic+zCr1gHu&#10;cdY6wCONYcrvunWAk7RYrpK8fcYjzPaSA5Jt6wAAAAAAAAAAAMA4Kefeb7Ob6DlkP7YO8EhnrQM8&#10;wB+tA5ysxfJVnl6OnuwvCCdu3ToATzZrHQAAAAAAAAAAgNP2TesAI7BuHeAB5q0DPNI0fTdrHeIe&#10;69YBTtyL1gE4eZvWAb5i2jrAwE1aBwAAAAAAAAAA4LQp595v2BNU+26ecRaR5q0DfNViuWod4aQt&#10;luskb1rH4KT91jrAV0xbBwAAAAAAAAAAAL5MOfd+69YB7jFrHeCJvm8d4AE2rQOctMXydYb//cfx&#10;WrUO8Fl9N2kdAQAAAAAAAAAA+Drl3PttWge4xxhKrp8zbx3gATatA5AXSbatQ3ByVlksN61DfMGs&#10;dYAR+LZ1AAAAAAAAAAAATpty7n0Wy3XrCPeYtQ7wRJP03bR1iHusWwc4eeX7703rGJycIb/mZq0D&#10;jMCkdQAAAAAAAAAAAE6bcu7XbVoHeIBp6wDPMG0d4B7/2ToASRbLt0lWjVNwOm6yWK5ah/iKv7cO&#10;AAAAAAAAAAAAfJ1y7tdtWgf4qr6bt47wTPPWAe6xbh2Af3mRZNs6BEdvk/JaG7JZ6wAAAAAAAAAA&#10;AMDXKed+3bZ1gHtMWgd4pqFPgNy2DsDOYrlJ8qZ1DI7aJslPWSy3jXPcZ946AAAAAAAAAAAA8HXK&#10;uV/3R+sA95i1DvBM09YB7rFpHYAPLJZvk6wap+A4rZJ8l8Vy3TjH141/Wnot09YBAAAAAAAAAAA4&#10;bcq5tDRtHeCryrRWhuVFTDRmfzYp03J/GMHE3CT5sXWAkZi2DgAAAAAAAAAAwGlTzv26desA9/i+&#10;dYBnmrYOwAf67qx1hHuVwvTiq3+m76Y1ojBamyRvk/yQxfIfWSxvmqZ5nHnrAAAAAAAAAAAAwP3+&#10;1jrAwG1bB6C5bZJJ4wy1XKbvVoOfILpYvk7f/Zhk9oU/MU0pYDJsvyT5rdJa25SLLdaDf31/SSmd&#10;zxqnAAAAAAAAAAAAHkA5l7b6bp7FctU6xlesczrTKjdJLpO8aJzjIV4k+b11CJ5hsbxuHWFkzloH&#10;AAAAAAAAAAAAHuab1gF4lnnrAByd8/TdvHWIey2W6yRvWseAivrWAQAAAAAAAAAAgIdRzv2aYU90&#10;hX1b736+bBniwRbL17nLDMerFOanjVMAAAAAAAAAAAAPpJwL3PrP3c+z9N3rlkEe4VXrAFDBResA&#10;AAAAAAAAAADAwynn0tqkdQA+6yJ9N20d4l5luvXbT353Wj0HHEr5Ppw3TgEAAAAAAAAAADyCci6t&#10;zVoH4IuuWgd4oDdJth/8etomBhzEZesAAAAAAAAAAADA4yjnArfWn/x6nr572SDH4yyW2yQvWseA&#10;veu7eZKzxikAAAAAAAAAAIBHUs4Fbm0/83sX6btp5RyPt1jeJFk1TgH7ZmouAAAAAAAAAACMkHIu&#10;8DWTJFetQzzQ7fTc75umgH0oU6tnjVMAAAAAAAAAAABPoJwL3GeevjtvHeJei+UmyZvWMeDZyrTq&#10;i9YxAAAAAAAAAACAp1HOpbV16wA8yGX6btI6xAO8TZn2C2P2Ll7HAAAAAAAAAAAwWsq5tLZtHYAH&#10;mSS5ah3iXovlNqbnMmZ9d5Vk1joGAAAAAAAAAADwdMq5wK3NPf//LH13ViHH8yyWN60jwJP03XmS&#10;88YpAAAAAAAAAACAZ1LO/Zq+m7eOcI9V6wAckcVy84A/dZW+mxw4CZyeUswd/nRqAAAAAAAAAADg&#10;Xsq58HXT1gEGZhIFQtgvxVwAAAAAAAAAADgqyrm0tViuWke4x7R1gAE6S9+dtQ4BR0ExFwAAAAAA&#10;AAAAjo5y7tdNWge4x2+tA3CyrtJ3k9YhYNQUcwEAAAAAAAAA4Cgp537drHWAI7dtHeCr+m7aOsKA&#10;TaJUCE/Xd5fxPQQAAAAAAAAAAEdJOXfc1q0DPNO6dYB7TFsHGLiz9N1Z6xAwKn03Sd+9T/KydZQj&#10;tmkdAAAAAAAAAACA06ac+3V/bx3gHtvWAZ5p0zrAPSatA4zAlQnD8EClzP5nknnbIEdv0zoAAAAA&#10;AAAAAACnTTn366atA3zVYrlqHeGZ/tk6wD1mrQOMwCTJVesQMGhlWu67JO+i9A8AAAAAAAAAAEdP&#10;Offrpq0DPMCmdYBnWLcOcI9/bx1gJObpu5etQ8Agle+NP5OctQ0CAAAAAAAAAADUopz7ddPWAR5g&#10;3TrAM6xbB7jHrHWAEblI301bh4DB6Lvz9N2fSS5jWi4AAAAAAAAAAJwU5dz79N2sdYR7/NY6wBNt&#10;s1huWoe4x7R1gBGZJLlqHQKa67uzXSn3Kt5DWtm2DgAAAAAAAAAAwGlTzr3ftHWAe6xbB3iidesA&#10;DzBtHWBk5um7l61DQGM/xntHa3+0DgAAAAAAAAAAwGlTzr3frHWAr1osVxnnlMBhT/ztu3nrCCN1&#10;OYJp03BIrzLO92QAAAAAAAAAAGBPlHPv923rAA+wah3gCW5aB7jHrHWARjZ7eIyrPTwGjNNiuU2y&#10;aB0DAAAAAAAAAABoRzn3frPWAR7g19YBHmmbxXLdOsQ9/t46QCObPTzGLH13uYfHgbF6G9NzW9q2&#10;DgAAAAAAAAAAwGn7Jvsp4x2zafpu0jrEPW5aB3ikm9YBHmDeOsDIvUzfzVuHgCZMz21t3ToAAAAA&#10;AAAAAACnTTn3YWatA3xVKYLdNE7xGGOY9DtrHeAIXI2g2A6H8jYmuAIAAAAAAAAAwEn6W+sAIzFP&#10;smqc4T6/JDlrHeIBNlksb1qH+CoTX/dlmuQqyU+NczBEffc+z5tQ/SaL5ev9hDmAxXKbvnuT5LJ1&#10;FAAAAAAAAAAAoC6Tcx/m+9YB7lUKr5vGKR7il9YBHmDeOsAROUvfnbcOwVHqBz+ZebF8m3G8Lx+X&#10;xXLVOgIAAAAAAAAAAKftmyyWm9YhRmDeOsADLVoHeIDr1gEe4MfWAY7MZfpu1joER2eScUwLf9M6&#10;AAAAAAAAAAAAUNc3rQOMRt/NW0d4gOsk28YZvuZ68GXwMolz1jjFsZkkuWodgqN00TrAvRbL65ie&#10;CwAAAAAAAAAAJ+W2nLtpGWIkhj9NdbHcJnnVOsYXbDOOCZJnrQMcqVn67rJ1CI7ONH133jrEA4zh&#10;ve9YrFoHAAAAAAAAAAAA5dyHO2sd4EHKlMZ14xSfsxj81Nzi+9YBjtjLkUygZlzGMj133TgFAAAA&#10;AAAAAABQyTf3/xF2pum7aesQD/SidYBPrLNYvm4d4oHOWgc4cu/Sd5PWITgqY5meO9Sp5sdm0zoA&#10;AAAAAAAAAADclnN/a5piPM5aB3iQxXKd4RTBthleWfjz+u4syaRximM3SfKudQiOzhim566SrBqn&#10;OAX/bB0AAOCo9N2sdQQAAADgRPTdxKAn+ALfHwCj9LfWAUbm5yRvW4d4kMXybfru2yTnjZO82pWF&#10;x+DH1gFOxDx99zKL5dvWQTgaZXruYnndOsg93iSZtw4BAAD3KncOukg5pvBvTbMAAAAAx60UDl8m&#10;6ZP8FANv4I7vj4crX6tZvnxOfrUbqgVQzW05d90yxIjM0nez0ZRNF8sX6bukXUH3xQjKckXZSJ81&#10;TnFKLtN3q9F8LzEGF0muW4f4qsVylb5bRUH3kFatAwAAjNrHpVwAAACAw/m4dDhpGQUGqe9ephyr&#10;m7QNMnB9d54yjO/snj95setQ3ST5JYvlzSFjASTJN7ufty1DjMzPrQM8ymL5Im0Ka+Mp5hZnsUNT&#10;25XbLrBH0/TdvHWIB3jVOgAAAPxFuS3eVZI/o5gLAAAAHFopHf4ZxUP4q747T9/9meQyvj++7O7r&#10;dJXHDeM7S/IufffnSDoGwIjdlnM3LUOMzHnrAI9WCrpvKq22zfiKuUm5Go+6Zik7k7AvF60D3KtM&#10;i75unOJ4uQ0JAMDjlFLu6yjlAgAAADUoHcKX9d38g7LptHGa4eq7afrufZ7/dZomeZ++M1gOOJhS&#10;zl0sN21jjMpkNxJ9XBbL10l+yGGL2Ksk342umNt3s5SiKPWdp+/OWofgaMxHcmVbrYslAADg8z4u&#10;5ZpQAwAAABzWxxMup43TwLCUUu77JO/j++PrSr/n9yTzPT7qeUpJd7LHxwRIcjc5NzE99zF+bh3g&#10;SRbLVRbLf6QUw7Z7fORNyrTcH0Za9DY1t62r9N20dQiOxhim525ieu4hrFsHAAAYBbeNBAAAAGop&#10;pcPfo5QLf3U3AfZ99ls2PU6lmPs+hzmmWR5bQRfYM+XcpxnLdMbPWyxfZ7H8b0leJLl54qNsU8pl&#10;P2Wx/MfopuXeKqXQ88YpTt0kybvWITgaY3l/Nj13/7atAwAADJrbRgIAAAC1fDwJdNY4DQxLKeVe&#10;pVxAP2+cZhwOW8y9VdZQ0AX26G8f/PemVYiR6pOsWod4llKovU6SXZltnuTv+fIVa+sk/0yyzmK5&#10;Omi2eoY/ZfM0zNJ3r7NYvm4dhKNwkaG/Py+Wm/Td2yQvGyc5Jr+1DsCIldt619on2Cb5RxbLbaX1&#10;jk/f/e8Kq6yyWP5QYR2Aw+u785Tt3LRtEAA4IXU+t5yKTe7OX90e/1kl2WaxXNePAwB8VSnQXUbh&#10;EP6qlD5fRk/lKa5SZ+DALOX5eVVhLeAEfFjO/WezFON0lr6b7m5PPn6lbLtqnKIuU3OH5iJ9tzqi&#10;4jftlOm5w38tvUl5D5q0jQFUNokP9QDUUC7CvYzpNADAuE1zd5HRfPdzKTP0XVKGiqyT/JFyoeW6&#10;WjIA4E45934R59/hr+5KuX2cG368MmRnVnHFl+m7X0fQNwBG4JsP/nvdKsSIuZpl3Dx/w3PlFgHs&#10;yc+tA9yrTM1ctI5xRFatA8AjvNwVpgBg/9w2EgA4LbOUEtBlkt/Td/+RvnuXvjvflYQAgEPqu2n6&#10;7irJn1HMhb8qd7X6M6WfMmmaZYxKf6RvsLI+EbAXH5Zzt61CjNi5YsVImZo7VNOU2xHAc43l4Pvb&#10;2P7uy7Z1AHiky9YBADgyfTf7oJQ7b5wGAKCVSZKzlOPMf6bvfk/fvRzJsUIAGI++m6TvLqOUC59X&#10;Lhb7M2W/dNI4zZi9TJuv31wfDNiHu3KucdxP5WqJcVKIGa6z9N3L1iE4CsN/fzY9d3/cspDxmdne&#10;AbAXdxNqfo9SLgDAp2Yp5wP+3E3UPWsbBwBGrpRyX6eUcl+2DQMDVO5q9XtKKXfaOM0xaHnH3OHf&#10;rRcYvG8++fW2RYiRmzuYMzLl6pazxin4uov03ax1CEbP9NzTsWkdAJ7oYiTvUwAMkdtGAgA81lmS&#10;d+m7P3fTdCeN8wDAeHxcyr2ISaDwsVLKvb2r1axxmuNQOiPThgnOGq4NHIlPy7nrFiGOwKWDOKNy&#10;1ToA95rE88R+jGV67qvWMUZu0zoAPNEkpvkD8HRKuQAATzPN3TTd187vAMCDvItSLnxeGRD3Pu5q&#10;tW9njdef7J5bgCdTzt2PacZQACO7q/mmjVPwMLP0ncISzzWO6bmL5XUUTJ/jt9YB4BnO3IUBAAAA&#10;mpiknNv5M3133jYKAADwiW9bB4gpyMAzfVrO/WeTFMfhpSsmBq6MvFeiHpeXCkvswVi+79+0DjBi&#10;m9YB4JnchQEAAADamSS5St/97jwPAAAMxqR1gAwjAzBiJufu15VixUCV5+WqdQyexPcVz3U+iteQ&#10;6bnPsWkdAJ5pmvFcSAAAAADHapbkffrORbQAANDepHUAgOdSzt2vaZLL1iH4rIsYNz9WkyTvWodg&#10;9F62DvBApuc+xWK5ah0B9uDlbso/AAAA0NbLJL/7nA4AAE1NWwcAeK6Py7mL5TbJtkWQI3Kevjtv&#10;HYIPlOfjZeMUPM88ffeydQhGrR/FtIsyPXfVOMXYbFoHgD0y5R8AAACGYZpS0D1vnAMAAE7VunUA&#10;gOf6dHJu4s1tHy5dUT0Q5Xkwzfg4+L7iOSYZT0nf9NzH2bQOAHs0czEKAAAADMpV+s7FtAAAAMCj&#10;KecexiTJu1FMaTxm5ev/LuX54Dj4vuI5xjI9dxXTcx/jt9YBYM8u0nfT1iEAAACAfzlP370fxbFF&#10;AAA4HuvWATKMDMCIfa6c+0f1FMdpmsTBmlbK1/19yvPA8ZjGJGSebhLTc4/RunUA2LNJbOsAAABg&#10;aOZxzgcAAGoaQn9t1ToAMG6fK+duaoc4YrMoV7RylfL15/icp+/OWodgtEzPPT6b1gHgAM5s6wAA&#10;AGBwZlHQBQCAWm4ar7/OYrltnAEYub+Wc0shiP05T99dtQ5xUsrX+6x1DA7qyi2/eaJJkvPGGR7q&#10;VesAo7BYrltHgAO5dLIPAAAABmcWBV0AADi8Uoy9bpmg4drAkfjc5NzELaL3TUG3lvJ1Pm8dg4Ob&#10;JHnXOgSj1bcO8CCldHrdOMXQrVoHgAOaJnnZOAMAAADwV7OUu/cBAACH9UujdbdpP7kXOALKufUo&#10;6B5S303Sd++imHtKZum7161DMErT9N156xAP9KZ1gIFbtw4AB3aRvpu1DgEAAAD8xVn67rJ1CAAA&#10;OGrl7u83DVZ+s5vcC/AsXyrn/lE1xek4T9+53dG+la/n+yRnbYPQwEX6bt46BKN00TrAgyyWm5ie&#10;+zX2VzgFTvQBAADAML0c0RAAAAAYq1cpk2xrWWexfFtxPeCImZxb3zzJ+/TdtHGO41Cmyf2echsp&#10;TtM7hXeewPTc47BuHQAqmKfvXrYOAQAAAHzWpfM9AABwQGWg1YtKq22T/FRpLeAEfL6cW8aCcziz&#10;JL+b+PlMfXeWMjF32jYIjU2SXLUOwSiNaXqugu7nLJbr1hGgkgsXogAAAMAgTZK8ax0CAACO2mJ5&#10;kzoF3R925+cB9uJLk3OTZFUrxImapEzQfd04xzj13WXKAa9J4yQMw5mpgjzBmKbnvk3dW3WMwap1&#10;AKhoEheiAAAAwFDNnOsBAIADWyyvc7iC7jbJd4ZDAfv2tXLuulaIE3eRvnvvtkcP1Hez9N3vSV62&#10;jsLgXKTvZq1DMDpjmZ67TbJoHWNgfmsdACo7c9cFAAAAGKzeeR4AADiwUtD9KfsdbLVOmZi73uNj&#10;AiT5ejn3j2opmCf53eTPe5Qrz39PMmsbhIGaJLly228eaZq+O2sd4oHexvTcD61bB4AGbOcAAABg&#10;mCZJLluHAACAo7dY3iT5R5LrPTzamyjmAgf0t6/8v1WtECS5PXDTdz8meeWN/wNlStxVkmnbIIzA&#10;LGUS6qvGORiXPslN6xD3Wiy36btFxjLt9/BWrQNAA9OUuwe8bpoCAACAYVgs/611hIMpU2hvf3yb&#10;cux33irOA5W73iyWq9ZBAADgqJU7z75I371JOX9+ltK7eohtSrF3kcVys/dsAB/4cjl3sdyk7zZR&#10;iKxtnjJF9zrJm5PeEJSDb5cpG1F4qJfpu992V0vBQ8xHdND8bZKfY9u82X3gglN0kb67cSEXAAAA&#10;R62cG9n85ffLXbC+TzlvMK0X6MEu4qJyAACoo3xueJG+e5XSt5qlfF5I7j4vbHY//5ZkrUsC1PS1&#10;yblJuWX09PAx+IzzJOe7qzzenlQJqZRyL1K+BvAUV+m71Ul93/Bc4zhoXqbnvkmZJn7KVq0DQGOX&#10;SX5oHQIAAACqKyfSb5K82hV1+wxrou6YBgEAAMBxKN2Qm4zhjrnASfnmnv//W5UUfM1Fkv9I313t&#10;SqvHq+9m6burJH9GMZfnmSR51zoEo1IOmo/BYnmdz00NOS32Tzh18/Tdy9YhAAAAoKnF8iaL5Q8p&#10;F7CuGqf5UN86AAAAANDefeXcVY0QPMh5kj/Td+92V4Mfj747T9+9T/J7lHLZn3n67nXrEIzKResA&#10;j/CmdYDGVq0DwABcpO8mrUMAAABAc4vl6oOS7qZxmiQ5O/phKwAAAMC9vl7OXSzXSbY1gvBgZ0ne&#10;pe/+TN9dpu9mjfM8Td/Nd9OA/yPl9uzzxok4Thej/R6hBdNzx2GTxXLTOgQMwCRlHwoAAABISkk3&#10;+S7JddsgSUzPBQAAgJN33+TcxHS6oZomeZnk9w+KumdNE31N303Sd2cfFHLfp0zJnTTNxSl4Z7Ig&#10;jzCmg+avWgdoZNU6AAzI2WguKgAAAIAaFsttFssXSV40TnLWeH0AAACgsb894M/8FgcRhm6aUtR9&#10;mb5LSnHpt93P6yyW2+qJShlynmSW5PuYjPs5l+m7besQn5i1DnAA0yTvG36tJ43WvfVz+u77xhk+&#10;Z9Y6wBecpe/etw7BV/3WOgAMzFWSf7QOAQAAAIOyWF7vzpe0uuvMNH13lsXyptH6AAAAQGMPKeeu&#10;Dh2CvZvvflwkSfpuk3L78992P5cf+7gteN9NU8qPs5QS4ve7X0+f/djHb9Y6wAmZtQ7Q0DS+Hx9r&#10;3joAX7VqHQAGZpq+e53F8nXrIAAAADAo7Qu6Pya5abQ2AAAA0Nj95dzFcr2bODk5dBgOZrr7Mf/o&#10;d8tBqeTzRafbyYT/ns8XG+ef+T0AOKT9XFgCx+cifXft+wMAAAA+0bage5bkRYN1AQAAgAF4yOTc&#10;pJQ3zw4Xg8bmD/w9AGhp1ToADNhVkh9ahwAAAIDBKQXd75OcV155kr6bZbFcV14XAAAAGIBvHvjn&#10;fj1oCgCA+/12/x+BkzVP3523DgEAAAAD9SrJpsG68wZrAgAAAAPw0HLu6pAhAAAe4KZ1ABi4y/Td&#10;pHUIAAAAGJzFcptS0K3txwZrAgAAAAPwsHLuYrlJmyuKAQCSZL07iQJ82STJZesQAAAAMEiL5U3q&#10;D6OZVV4PAAAAGIiHTs5NTKsDANpZtQ4AI3Gevpu3DgEAAAAD9abyepP03bTymgAAAMAAPKac+9vB&#10;UgAAfN2vrQPAiFy1DgAAAACDtFiukqwrrzqrvB4AAAAwAH978J9cLG/SdweMAgDwWdvdiRPgYabp&#10;u9dZLF+3DgLwkb6bJZmmlBP+vvvvSR5XVlgn2SbZJPnn7tebLJbrPSSEp+m7ScrreJbymv5+93+m&#10;ux8PtY7X9zjd3bng9udvU14LyeNfB7e2uSuPbVJeE5uU18TqCY/HEJVpmvOU18j3edx2cZ2/vmes&#10;s1hu9pYPjtcidS9sncXdKb/0eSC5234+xDZ328ffPvj1Oovl9ln5qKO8Dma52/YlD3sNbHO7f1y2&#10;e6t43oFTcnfsYbr78e/5+LPD/ImPvE55j03uBvatUj57bp74mMCpKMfEprsft8fDbn/9ENvc7d+v&#10;k/xn7OedlnJsbLb7cfsamuXu2Op9Vruf17l7/QxqG/bwcm5xk+Rs/zEAAL5o1ToAjNBF+u56SB88&#10;gBNUDszNU064zvf0qLMvrJXcHrQrJxJWDt5xMKVQME95bc/ytOLl58y+sF7i9T0MHx8s/j5PL94+&#10;xCRfeu8sr4lNPn5NrA+Ug33ru7MkP+aulPtUsy88/jblOP5vSW68X8Bn3aRuOffbimsNQykQzXO3&#10;vzTf0yPfPm7+8ph9t4lt4/CUfeezPP9z4eSTv3+xe/x1yr7yL55z4GiUY2qzlH2Iafa3Hf2c2Qf/&#10;fbvO7Xts4ngEcOvjffx59nOHkNvHTP76HrSJ/fvjU46vnuXudTR55iPOP/n59vWzTdmGNX/9/Nuj&#10;/nTfvUxyeZAkAACf9yKL5XXrEByxvnud2x3147LKYvlD6xB713f/u8Iqw/ralRNZkworHeeVyHfT&#10;DA/LFMPbg3NnKYWjs5ZRdtZJfkkpJm3aRjmAOu+HyWL5uGNHx+jutf397udJuzD/skrya4719T0U&#10;Hxex5xnGc/8l23z8uti2DFPVGPaVyv7Iz2nzHnKTUli6qbzuabOdHr6+e5d6+6zD+ox5KHfbzZ+z&#10;nxP1z7XJ7bbRe2Bd7bZ7m9xt99bPeqS7CZWHtm1aNCnliGmFlQY1vWxvxrAfuk999z6HLYne+uGk&#10;jrMdpux2SOsc00UR+zt2PEudLtWr3E0ZbaHddutUts1Dc3eh1Y9p//60if37j41lX+6ukNvys+Im&#10;+/qs8EhPmZyrnAsA1HTTOgDsyTp1P3DM03fnyu1H4TK1Dnwf57Ty95XWOd1iRJkAeHvidUhmuT0w&#10;XqYp/ZLkehAntBiHu+mW522DfNZ89+MyfbdKOah43TDPcRhmEfuhJimZz5Jcpe9ucjpF3eHuK/Xd&#10;eco2cr73NA93luRsN3HmjfcK+JffUm//dVZpnfqGcZL1S6Yp+3Hnu6lJ10kWR1kQHIKyH/Uy5bUw&#10;bZRiusvwcg/7yLPUOZ6wStnHaOU8dYYWvEnyusI6tQ13P5RhG94FLY8x2/14+cH2dcxF3VrHjvel&#10;dV9rlXbbrVlOY9vcXtmvO8/w3qOm+Xj//iZl/37dLFF75xnyvly5AKLPMM4dTXP3WWGdZJFKx00f&#10;V85dLDe7gLNDhAEA+MQwrgiH/XiV+gd6LtN3p1DIAGq7O0DXp92J18eY5a6oe51y0mDVMA9DNb7X&#10;dnJb1O27y5SDim9t+x+pFCiHMvV7X852Py53Rd03ykgVlZMPF2lbyv3UNKW4fZFyh5pV2zjQ3Lri&#10;WpOKa9VxNxn1vG2QB5vk49LmG++De1IK2hcZ3oVN85R95Iu4OAUYgvJ+eZ62FzHs2ySfFp2838J4&#10;jWsff5K7ou463n+GpRxrvchwt3ezJFcpx00Pfjz9sZNzk3KVwGy/MQAAPuuX1gFgbxbL1a4Qdl5x&#10;1UnKldQvKq4JHLO7aUh9hnXi9THOUw7areKkPLeO47U9STno2dc4qDh6ZVLR7eSGScsoBzbJ3fve&#10;dZR0D6u8l1xl2EXvaZL36btXWSzfNs4C7ZTP6PXW67vJUWyXh3nxwWPNU0qb6ySvfB54orLNu0jZ&#10;hx6yae4uTlHSBeq6uztLn+Pv2Mxy9377SxyTgPEY/z7+LPb3hqG8li4znm3eJHfH098c6jjZN0/4&#10;O0oyAEAtN60DwJ69SrKtvOb57sMQwPP03eskf6YcrJg0zbIf85Ry0nvvkyes7yZH+NqepPxb/tz9&#10;2/hQ352n735P8ntKaXXSNE9d5ymvi6vd1Cb2qe/OUt5LztoGebBN6wAwAOuKa80qrrV/fTdP371P&#10;uSPQvHGafZnF54Gn6buXKdu8l22DPMo0pbTxfneRFsDh9N10d3ebP1Mu3pu1DVTVNOWYxO+7yYnA&#10;UB3fPv40ZX/vT+8/lZVj7Fcpr6VZ4zRPMUmZovv7IT4bPr6cu1iu48AdAHB4GxOdODrlSvE3DVa+&#10;bLAmcCz67ix9d0zFxU/NU07Kv1NWOzHlIO0xv7YnSS52B6TnjbO0VQ4Qv9y9l53aidHPOU85Ufq6&#10;cY7jcHcC4l3G9V6yah0ABmDbOsDglXLR7UnWeeM0hzJP+TxwuZtwyJf03Wx3kdNlxrXN+9A89oOA&#10;Q7nbbt5ewDBpmqetaUpJ7ncXRcDAfFyknDdOcwjT3L3/zBtnOX53F6uftw2yF7OUz4av9/mgT5mc&#10;m5hiBwAc3k3rAHAQ5ZYY68qrzpx0AB6tHKR7l1I2mjZOU8NZnKQ9DeVk2fuUkuakcZoapikHFa9O&#10;snByNxn5MqfxXvZQk5TythOlz1G+p95nfCcg1m4xC0nqfzYflzId9XbS/Cl4mTJh/qxxjmEq+1S/&#10;53gucrIfBOzPx6Xc88ZphmYWx9tgOO7ugHDeNkgVs5zyMdEaypT4sV2s/hC3nxUm+3iwp5Zzf9nH&#10;4gAAX2F/g2P2qsGavYmQwION79bc+zKJk7TH7a5kMm8bpInzlBNis8Y56ui78yOf+r0vs5QTFeeN&#10;c4xP+V4aa0np19YBYCD+s3WAQSoX6b3PuKejPtUkybvdSWaSD18PF62jHMAs9oOA51DKfYzb423T&#10;1kHgJN0NKzjFffzzuAhvv+4+I7xsHeWAZimvm9lzH+hp5dzFch23+wEADmez29+A47RYrlJ/OvQk&#10;ZUIgwJeN99bc+zZLKTG+bJyDfbmbBH2KB6A/NM2xv7b7br673fJVTMp9qEnK7f7sKz5UOTD/PuN9&#10;jd20DgAMVLnt6585zQuZPvRSgSi327tjfz1MUvaDFLKBhyvHGF7ntCbM78Ms5ZjEvHEOOC2llHqq&#10;wwpuTeIivP24u4vUvG2QKiYpF/OdPedBnjo5N3EADwA4nJvWAaCCV6l/wdvclaHAF5UTz2O8Nfch&#10;Xabv3rnt1cjdlejO2gYZlMujLGKWf9P7jHOS6RCc7/OWbUfrbns5aRvkybYuhgU+q5SMxvz+tm+z&#10;nNJdBz5Vpsme0uvhpc9+wIPc3UHDXVqeZhJTy6GeUkY99UEcH3IR3nPcFXNnbYNUNUkpdp8/9QGe&#10;U85dPOPvAgB8zS+tA8DBLZabtNmnvnKiAfiLcd+a+9DOcson5cfurpg7axtkkM7Td+/tF/CJWcqJ&#10;0knjHMNUvi5jP6m1ah0AGKBygctF6xgDNEn5LHDeOEdd5d97lXFv757iLPaDgPttM947aAzJ1clt&#10;X6GmMuH7fZKXraMM0CyO9z/eaRZzP3T11AFYTy/nlqvrN0/++wAAn7cxxYej9LlbNS2Wr1N/n3oS&#10;J9yAD53eRKSnmGYPty+isvLa/j1e218zz3EVEN60DnAkZjmu18U+vcv4T0L82joAMCDlpL1bct/v&#10;dApEd8XcUzWLz8fA15ShGz577sfpbF+hprs7/szbBhm0SU7xIrznucz4j4k919VTSt3PmZybuOU0&#10;ALB/N60DQGUvGqz58rNlYeD0nO5EpKeY5Jm3L6IipYLHmOVYipjlJOl14xTHYpZyIoc7FzmOE1ur&#10;1gGAgTD56LGOv0BkH/rWLL4OwNe9TZmgy/Md//YVanKHvMfyHvQwP8cFnUk5R/To4+jPLee65TQA&#10;sG/2Lzgti+UqbUrplw3WBIbEidenukrfeQ8dMq/tp5jlWAq6Jhjt02x3m3OKeesAe7DZldiBU6eY&#10;+1THe/LePvSnJq0DAAO2WG6TLFrHOCKXbi8Pe1C+j9wB4PGOdx9/f6atAwzIJI8caPC8cm655fTm&#10;WY8BAHBnvdu/gFPzKvWvtJ+l715XXhMYCiden+ulwtpAeW0/xyzJu9Yhnq0UD982TnFMzp2gOCo3&#10;rQPAwHzfOkATirnPdZW+O2sdYq9KkcM+NMDjvI3pufsySblb1aRxDhgvxdznUtDlMR51jv25k3MT&#10;0+0AgP2xX8FpKiWSFlfa9+m7aYN1gZbKiWQnXp/vXEF3YJQK9mF+JK/rN3GSdJ9MMToev7UOAAMz&#10;qbZSuWvOUFxGMfe5ro5m21iOCz1q8hMAMT13/6ZxTAeeRjF3XxR0eYyL9N38IX9wH+Xc6z08BgBA&#10;YooPp2yxfJ36d6WYxAEvOC3Ki/umoDsUSgX7dJ6+e9k6xLM4Sbpvk9h2HItV6wAwMLPWAarru8sk&#10;561jHIFJjmHCX8n/LoocAE/1Ni4M3aezo5tOD4dW9ueuYn9uX47vLhkc0oOOlz6/nFumfK2f/TgA&#10;wKm72e1XwCl70WDNuQ+acCLubl87aRvk6Jw/5hZGHIBSwSFcPvTK/wF7GydJ92k2+tI2q11xHUhS&#10;eerppuJaX1amQL1snOKYTFP2QcfMFGWA53Bh6CFcjf7iF6jrfezP7dvx3CWDQ5s+5NzQPibnJnY4&#10;AIDn+7V1AGiu3ObypsHKDnjBaVDMPZwLt7xqSqngMMa9f+Ak6SFcjPo1gc/c8LFZxbU2Fdf6vHJy&#10;+bJ1jCM0H+2FeuVC7fPGKQCOwdu4MHSfJkkuWoeAUSh3dJu1jnGEJjmGu2RQS7+7q98X7auce7On&#10;xwEATtM29ifg1ovUP5g3iQNecNzK7WtnrWMcObe8aqGUos8bpzhW0zzw1lwD9jZOku7TJIpdY7Zq&#10;HQAG5seKa20qrvVXbnV7aBejm6x195oA4LlcGHoIL+8rOsHJc0z00KYZ/10yqGOSe86x76ecW3Y4&#10;rvfyWADAKbpxe03YKd8Lbxqs/HJ0J5OAhymF0ZeNU5yKmiUPyokaRcHDOht16dxJ0kM4d5J0lLZZ&#10;LNetQ8DAzCuu9c+Ka33ORVyod2hjK7oqawPs19u4MHTfDBOBL3FXjFrGe5cMavvq8dK/7XGhX6OV&#10;DwA8jRPm8KHF8m367sfUPVmYlJMz31VeEzgkE5FqWid51TrEiRlyqWCVcmLuj3v+3Pe7n+cHzPJc&#10;V+m71YgvpnubpE+d18o25b1gm7vn/vb3Hmqe5N9TSlTzvaTavz7e78bmpnUAGJRy4cmk4oqrimt9&#10;rO/mGe6Fepvdj3WS//zKn/t7yuSq2x9DNEvfvc5i+bp1kHuV18RZ4xQAx2Wx3KbvXqXeMbh1ymfN&#10;Te4uArr9vYeY7n58u/t5tqdc+3SevnuTxXLTOggM0JCPiR6bi91x0VXrIAzeRcrdcf9if+XcxfIm&#10;fbfJcD8YAwDDtDHBBz7rRZLfU/cD9ix99zKL5duKawKHNYYDddt8vbg2yTBPEnxom+SnEZcXx6fc&#10;um3eOMWHbpL8lmT15H3bMvViljKBeZ7hfO9OUqZxfPbg4uCVk6SL7H/qzjqlbPXPJOs9HqT/+HHK&#10;62Ke5OcM573w9iTptnUQHuy31gFgYH6uvN6m8nofGtKFepuU7dyvKftM20c/Qrn4cJa7/aXZXpLt&#10;x0X67noEJaIhvSZurVK2Vevcd6y47BtNU5777zOszwTAKVssr9N3F9lvX2ab8t74sPfIpyrb13nK&#10;9vUswzke4cJQ+FSZ5DprnOIhNvn656BZhvNec5+r9N13joPtzSZl//+PlG3b+qtf2zKRdprymvl7&#10;hvc58NZ5+u7V5/4t+5ycmyS/xHh5AOBxTM2Fz1ksNwcqktznIn13M4KTScB9ykSws8YpPmed2xPy&#10;9x14+VA5CDPLME/C/uB9s6Jy0mgIt27bpOzLXu/l4Gw5wbZOcp3k9nv45wzj+/g8fffLiKdEvM3z&#10;p+euc1ccqTdJ+O518Xb3PniR9idLJ7sM1w0zHINNHjYxMnn+lO3VE/8eHJ/yXnpWccVts/3EcuJ+&#10;2mTtj10n2c9+RNn+rnL7vlaez/OUfabpsx//+a6S/NA6xBcN5zWRlNfFr1ksbx71t+72je7+Xtlv&#10;HlqhDDhNb/K8iyC2+fhz5/r5kR6gbF9vdj9e7C6I/jntj72dRzkX7pSLlIbYydvmqe9d5a4Os9wd&#10;75/sNdl+TFO+7t6Pnm6Tchz98eefy5/f5MNjW+Vz4DzleO/s2en252WS15/+5r7LudcZ5hsBADBc&#10;160DwGAtlq/Tdz+m7geLSUrh6aeKawL7Npzy4q1Nnnrw5dbdQZibJLf/xrPcnYRt5YW7AFR3kbYH&#10;ajdJ3mSxvD7oKqWocPNBIfP8oOvd7yJjLfiV6blv8vj3xXXKMIJhXLhUMrzY3S71Mm1fE318lnus&#10;be6mbN88ueB9d7HK7Ymr2T1/Yz2I1y8MR+1zWKvK6xXlvaJvsvad65R9ps3BViiP/TrJ612RaN8T&#10;Cx9rnr6bD/KCpvL5qfVrYpu7i9s2e3vUu/3mVymfDVu/DoBT9bTpuduUzwmPv2DhUMrxjutdae4q&#10;7d5TJ+m78wMff3mzp8f5e+p8Rr9OuYNPK5uGazOs4/1Jee/65VnvXWW/eZVyYf2QL7p6uRtcsG4d&#10;ZGRWSRZ7376VzxLXKduqWcrnnPO9rvE0P+fg5dwy3ev/3979I8mNJfue/3W/Fmakjl5BB1dQoHDN&#10;7kgMrqAiV1CZIiRkroBMcaQMSLAnZXAFjNJGI6jNNbtmRK2gUNpoF6W9J90RPKIj/2dEBuCOP9+P&#10;Ga1YLFa4k4kEDs7x42ejfnT0AAAA/ddOlzFg3C4k/XCOuVSWLnszGQjgLS7Vj8XIWl0VMdoYYi2b&#10;gJnJ/szeHbNWnRdo4j4rNLkMzOBa9nVv3CLuCzJ3HXgWbrHv62+xySHyYqUszfT6PaKWFeT291hq&#10;u/4ulKVfFLdQmihL5739O+qXWnbveHtB7l2PN6vMZfPxv+jpQt3y5JjAWFiByblz1O/O8XYiNzNV&#10;kq7cxwz7QqJLxf75byS9D4r9kkvFFjhsZNdF3VmE+++IC9l1sOgsHgA87dDuuRtZQe6602xOYc/y&#10;d9vO61FN+n5WlxtD8+JzK5/jN84c8qlGOIVtRFsEZ7GzVleb8O5vurrU6SdhtelW/Rzn91EjG/uv&#10;O49kBdO7edIbxXbSnT+1vv7XDgJ96eAzAQDAODFuAF5jLxWrgMg322I3AEOz77IZqZFNvrxzmoBp&#10;lBeflRfvZJsa6s5jWpEVR1n5i7q2a0nvt9dZE5JBXtTKi4+yI9RicjjteM4+eKkjTinrhP1u+3Wu&#10;fVI6gS3IvVdc8eUyKO5QNNpfU91tTLV7w0p58V52Pawf/I5fO4kLDFNEp6nSPaK9D5y7xzV2P4os&#10;GsmLlWKfj8m2eKI/YrvmNpLOlBdnruOrvCi3Y+cz0eUPgCebB6uf+a+NbK7/3fa+uHbJ6VRWwHqm&#10;mLmIZUBMoF/6c0peKbt/XXQ+rtvN90vvZPN5TafxDtO/cX4/bWTXydo1qo3/3ytmTf2unx/+QvvF&#10;uVb9W7f+uQAAYGxqdncCB7uW/xh7rvjiPgBvE/29W8mKGFch0W3S5726nbSrZEXA8BRXaFLKrukq&#10;IPZj9r31UTHzb/Pt8XLD9PQiaSnpo/Li42AWRu+yxYqP6rKT0PMeTTbjXzaKWYiolBcXssWr9fbX&#10;StccgL6yjm+Jc9Q6aPwQ8T7QyDYk9GPz2n5T0yoog+h3socuFdNxrJKNszYBsU1ebLabONs6thwA&#10;DvHwntNsf+2d8qLbLuJdsXv5R0UUyA15HgJox6Viu8c2srH+R/f7175IN3Lz3V2faGz0ouvt5pMm&#10;LAN7J41cuzl/eI100TlXkvKOPhcAAIwHE6LAoewlJmKB61JZmgTEBfBWsV2yJDsG/n34IsP9SbtN&#10;y5/eyDo/NS1/Ll4XUeSw3k48NwGxn2eFPu9lBQ/eorqutWX3HlJqX5RbxqXTEivILJ2jLpzjDcVF&#10;DxYi6u018Y+wHIA+sYKOiHFE6R4x5n2gkT1T185xXxe3MDvfHm/dFxHjt0p2XVQBsR/bd16rYhMB&#10;MAn7jaGN9kW5cSfxtMXu6R8DIn8IiAn0Q+wJCNJ+TLcOzOHhiWKR5rJiaTx2sR1zx7PrNbJAd3n3&#10;X7oqzl139LkAAGAcGrVfKAOMm+1M3wREHvrx1cDURHZoutgWAvWHTdqdqd2j9/w7BCCq0GTdu2v6&#10;LlvU+yj/AoNFz4pNjmOTs+Mpyr3P/9jmIV8L3bgIX7C6a+iL/0AbbMNp1HvtrwExvd8HGvWpAPMp&#10;cQuz/eiea0fvzpyjVrLronGO+zJ7P9ydsgIAXbMTLcZQlHuXPfO9i+MWzvGAPrlUXNfcSn0b69uJ&#10;Yu8V0cV7L6N77iP9mg+Togt0720q6aY41wYX604+GwAAjMFmVJMRgJ8L+b9wJsrSS+eYAN4itmtu&#10;/yZf7rINDm0cfXXRq8nIafHuEFH1ujB3Z1+gWztH/sU5XrvGV5Rr7Hrwvm4XzvH6rN/PQmCKrDD3&#10;m2IWs5vtGNSPLRCfu8Ycyvg4ZmF2sX1Hi+Y9jm5k10XjHPdw1tEr5mh2ANORF2Wv74WnsOK40jFi&#10;4hgL6I/Yrrm7E/KaoPjP23fxboIymInuuXetejsfZnmtAiIv7/5LV51zJSnv8LMBAMCw0Z0AeAt7&#10;CY74/vnUkwUlAC+L6sw0jGKk/dFXqzd+Qn8nmcbOv9CkVswxjW9j44M2u0Mf4pwOET1lhccbx4g/&#10;OcbqsyueEUDPWLfQH4rrMrUOiHnuHO/avQD5FHafXjtHje2eawXqiXPUs4EUbJeyDZxVbCIAMFi+&#10;m144tQXTdKmY95n+Ny2IL9CNKprum1J54d1N/TiWX+UcdbZ9F5PUZXGufSOUnX0+AAAYqpKjoIET&#10;+O9Kl+zl/8Y5JoBjWJHcMiDyenDFSDYZc2wn8k3vJ5nGbSnfieizXnaFeEnMsZLnzvFwOM9rYe4Y&#10;q6822zE6gD7I0pmy9EbSbXAmEQ1sPBeIy2330WGxIoPKMeLSMdZTvE87WA3qhAKbo/4o1rMB4Hh2&#10;D107Rpw7xgL6IuLkqkpDaVoQW6A7224InbJG/qeTvFXE2s5y95MuO+dK0peOPx8AAAwPXXOB00W8&#10;7CyVpcuAuAAOcy7/XfT930H/HCsoPnTirtJwJpnGyrPQ5HoQnb6eYtf1xjEiHSL6yhZJN07REqc4&#10;fdWIZwTQH9ZR7Yfijxj135huf/a5U7RG1rV/qDzv29GL9p6xaw1x3jcvmu0JK+voVABggDzv+3PH&#10;WEA8G0POnaM2GlrTgn2BboSpz41eD6Yhm20gXDtH/bD7SbfFubYoUHcaAwAADEk9qO4JQF/Zy07E&#10;gscNR1gDveU9EdRo2Avyu4m7144xbTS0CcmxydK5/Ir/6kF2gLvv2K7Qp5jfPZ4LvePXNMG+T6fq&#10;gmcE0ANZulCWfpP0Tf0o3Ih4X/fsqnU96HufvQd4fo1+doy1ZxusZ44RrwZ+XVyIAl0AOI6tU1RO&#10;0X5yigP0RUTX3IvBFFveFXOimCQl202SU1QP8BQp7/f0ZPeTrjvnSjFH9wAAgH4aXvcEoK+seKhy&#10;jjpXfAciAA9ZcdzcOepwdkW/ZH+MafXM7/g4ij/nsC0dY0VM4rbLCiI85+IiFgpwiLzYOEabO8bq&#10;k9L57xnAXVlqHUmz9IesKHcRnNFO1Mb0pVOcaoCLsE9ZyW9D0zJoo7NnUfA4nokU6ALAW3htDJ05&#10;xQHi2SbohXPUzaDHc/aOsgmIPNW50eHVfNg6z9ox4mzX2MKjOHctvxdcAADQX822qz6A9kQUEX2i&#10;Sx7QO94TQOVIFuSNFTM+VaB7sd11j1he1/c4Cgqk3Qae2ina0ikO3qaMTmDkhrcQAQxdlibK0ktl&#10;6VdJ/yXpVn4d9g/l/57u2yF1+JuZpN07gOefZekYa2fhGGtMz8Qr+W+GB4AhK53izJ3iAH0QcUre&#10;hXPMLnieKLYTtREvUj3gmg/vBrOJ5FGc69+xAwAA9BPjAaBt1o1nFRD5JiAmgOedO8cbx4L8XY8L&#10;dFcDnmAaD+sSkThFG1NBgeQ39p6zaafXvjvFWTjF6ZMqqDMmMF7WCXdx58dSWfpZWXqjLP2mLP1v&#10;ST9k76PL2GSfFbXZx6tDajmqe5+N92unaJ5dbL1PVxnXM/H5zZsAgKf4bWyfO8UB+mDpHO9qOwYa&#10;Nv8NeJJtklw6x4w23JoPe2ZVjhHnkvQ3p2BrSZ+cYgEAgP5pFFNACEzBtezFb+4Yc6EsvRxV50xg&#10;qHy7ZEnSerTdZPOiUZZ+lHS57TyKeEunOOMqKDBr2VzczCHWQhQv9FUVncCIDXchAuNiBavoj6jN&#10;PkunOF7HVnv6Ip/1y6VDjLsWjrHG90y0d8MLSd/EMeoAcIhS09y0CbTPd5OVNOwuqI/lxVpZ+ot8&#10;70k/y+Zip2IdncCJvsivIcgHyaNzriTlRa3hf3EAAMDbrUex4w7oo5idoJL0aYJHtQB99ME53ti6&#10;i96XFw2Fub3i1WFsnAUFfnNxvp3gcIwmOoGRaiRtgnMA0D+rkM0+WbqQT/HguBbt91Zukexr5cVr&#10;fNZorM9E/65aADBkdXQCwIj84hzvwjmeB+81jOWE1ks3I6j52DjGmktexblm3At4AADgJeMreAD6&#10;xI7N3DhHnUm6dY4J4LGlY6z1dvMt4GXhEKPRWAsK/LrbLZzi4Fjj6wjdF2NYiADQrkZxa2ALpzhj&#10;7Jq729C0cYrmuaFp4RSHZyIAQJL+iE4AGJGFY6x6lHNH9mcqnaMunONF+TU6gZPZGlftFG0ueRbn&#10;0j0XAICpopAH8HEh/+5oS+fOLwDu8j/iapwL8uinLF06RRpvQYF1+6pdYjEewLQMfyECQNvOAscT&#10;XidprJ3iRBjXhibfcRnPRAAAgLZk6VxS4hhxzE02vf9sUzlZbBOdQEtKt0hZuvDsnCvRNQ8AgCka&#10;88Ae6A9bCIz4frud0HEtQN8sHGNVo9xFjz5LnOKMvaBg4xRn4RQH6IMyOgEAvbIKHicvHGJUo954&#10;b6cReUic4iyc4jSOf3cAAABTsHCM1Sgv1o7xfNk7WuUYcekYK0o1oiYX3z2D+RbnWseO0jUmAACI&#10;RNdcwFNerOQ/3p5LunSOCcB4dcmS6JoLfx7X9xQKCryKjz3vR0CkMS1EADhdpby4Covu1yF1Cu8C&#10;G5coPl+znxxiSKz3AgAAtM2z++raMVYUzwais+1Jh2NWRifQotIxlnvnXInueQAATAnPfcDfRUDM&#10;TxN46QT6aOEYa+0YC5B8ru/SIUYs6xLROERaOMQA+qCMTgBAb9SSPgbnsHCKUzrFieTVOWnhECNx&#10;iCE5d5sCAACYgIVjrKlswGsc4y0cY0X4LTqB1jg3l/MvzrVFgdI9LgAA8EbXXCCCfd9FFMbfBMQE&#10;pssK4mdO0TZ0CYQrvw0fUykoqFyisFEH0zCehQgAp2gknfVgjOzRIbXZnoo5dqVTnG6/Zlk6k51w&#10;5KF0igMAADB+WTqX33x/PYkxvr2vbRwjjv1ksSo6gZaVTnH+GdE5V6KLHgAAU8DzHoiSF5/l/5K0&#10;UJZeOscEpixxjDWVAkb0R+IUp3SKE83re3juFAeIVEUnACBcI+ljTxazE4cYpUOMeH5fz2Tgn78z&#10;laJtAAAALwvHWBvHWNF+dYyVOMbyN77xf+0UZx5TnEv3XAAAxo6uuUC8q4CYn7ZdWgB0z3MX9sYx&#10;FiDRBa5tpVOcxCkOEGc69w0AT2vUl8Jcvw6pU9qoVzrEmHf8+UnHn79TOcUBAACYCo/50B3PgtVY&#10;ebGRvcd5mG87II9RHZ1AB/7wCvQ3r0BPuJZv5T8AAPBD11wgWl6UytKVpEvHqDNJN5IuHGMCUzV3&#10;ilOz4QYBEocYlUOMvqid4nguIsSyifa57Fqdyf7ss+1/XbzxU2vtv1aNpN+2Py81rWLyPqujEwAQ&#10;qlFfCnNN4hSncorTB5U81i2zdLFtYtSFWUef+1DlFAcApi1LF7J7eyLp79o//+d6+9xgpX2hWiXp&#10;T+3fR6vtMfAA/CVOcZoOx6J9VUpaOsWaa5zzR3V0Ah2oneLM44pzrVigFAW6AACMDV1zgf64lr1w&#10;zh1jnitLv0zw5R7wtnCKUzrFAe5KHGJMpwtcXtTKUo9Ic48g7rI0kd1zf5L9GRcdRZrr/t/hcvvP&#10;T9s8JFs4rWWFuyXjLXd1dAIAwtSSznpUmCt5Ld5P61nzp1OcWYef7XXCym+v/xYAwMGsI34ie9/8&#10;oNOKb1+T3Pn54olcGtm7ZyW731c9GwMBY7VwilM6xemT7/Irzl1onH/HTXQCHaid4gQW55oLSb8H&#10;5wAAANpF11ygL/KiUZZeSfrqHPlW0jvnmMB0WKGYl+kUMKJPZg4xaocYfVKq+0n+pOPP92FdcZey&#10;BdGF/DrQHSLZ/lhK+nSnYPdXUazroY5OAECIStYxtwnO46GZQ4zaIUaflNptiulWImnjEKdLdXQC&#10;ADB41hX3Z9l7ZxKZygMzWU6Lf/2KFeyW2r971t5JAaNmc1FeprjJqnSMNdaTxaZ43bQmtjjXOnes&#10;JZ2H5gEAANpC11ygb/JioyzdyG9XqCTNlaWflRefHWMCUzJzjFU5xgJ2i1Meaqc405Klsx4WL71u&#10;X5D7i/q1KHqIZPvj03bBdCOJUwy68Ud0AgDcrZQXV9FJPMOjQ2rtEGOK/tnhZy86/Oy7Kqc4ADAu&#10;WbqUFeQu1a+NoK+ZyXJeSpKytJL0RdKGNUGgFXPHWKVjrH7Ii2o7ZzZziDZ3iIE25EXpdNpccHGu&#10;uRbFuQAAjAVdc4F+upB/57dPylIK9oFuLNwicWwd/M1cokyvcPG7fO4diYY0yZ+l55IyDa8g9zkz&#10;2TzrubK0lpRHJgMAA9ZIulBebILziFZFJ+DKb3F27hGkU0PcjAUAUWwzaCZ7V5tFptKiZPvjZtsY&#10;BMBpFo6xKsdYfVLJb24UuOev0QlsF+vXwVkAAIDTXVOEB/SULZpEFM/fBsQEpuDvTnEqpzjAXUl0&#10;Ahi5LJ0pSz8rS/9LNlZJgjPqylzSTXQSADBAa0nvBlCYu3CI8adDjCmadfKpWZp08rmPVU5xAGDY&#10;snShLP0m6XdJlxpPYe5DS/me2gfg7eoJb7L67hYpS2dusTAIfeicK0lXGl7rfgAAsNdIWgXnAOAl&#10;ebFSlv4s3x24C2XpufJi7RgTmILEKU7tFAfw1mwXyKZk7hRnob52zrWJ8UtZx6JZZCoYrCo6AQCd&#10;qiRdTbC7/kt+UZZ+iE5ihJKOPnfW0ec+1DjFAYBhytKFpE/ynYcHMGxeY+7aKU4fVY6xEvV1fhQh&#10;+lGcmxeNsjSXDVIAAMDw5BPeaQcMyYVsp74nO9qKewTQpplTnN+c4gB3eUxGz8Qi2bRk6aVs3nEW&#10;mwgGrolOAEAnatlpUOvgPA7n1yF1Lr8NPgAADFuWzmWnsyxiEwGAZ/l1j+2fxjHWzDEWBuCv0Qnc&#10;sRITnAAADFGtvPgcnQSAA+RFLenaOepMHKkMtC1xilM7xQGAbtgxoj9kY5FZcDYAgH6pJV0oL94N&#10;qjDXzKITwIm6Oep20cFnPmXKRR0A8LQs/SxrirGITQTAQCXRCYye7wkpiWMsDEB/inOtk9ZVdBoA&#10;AOBo3oV+AE5hxfS1c9Tz7XFeAIaljk4AwOD05+hrWxz9JibEAQD3lRpuUS7GI4lOAADQgixNthtC&#10;OSEawClmTnFKpzh91UQngN6pPYL8zSPIwfJirSz9JI7JAQBgKEoWMoBBupAVq3i6lfTOOSYwPnZE&#10;HjBmi+gEMHB2n/wqil4AAHuNpLWkL8qLKjSTdiTRCQAAMHlZei5OaQGAIankM/f8d4cYaEcthxrV&#10;/nTO3buITgAAAByMrrnAENnxLSvnqPNtBzsAp5m7RfI96gkATpeliaQfomgJAGCLbGtJZ8qLfygv&#10;rkZSmCtRBAQAQKwsvZU1o5gFZwJg6HxPnawdY01ZEp0A+qV/xbm2+FcGZwEAAF63pmgHGLRr+R/h&#10;8qmFrp9VC3kAAICxsa5FP8TiKABM3ZWk98qLd8qLC+XFJjohAAAwElk6U5Z+lXQenQoAHC0v6ugU&#10;glXRCWCa+leca+ieCwBAvzWiay4wbHnRKGbcfXvi/9+0kQQAABgRK8w9dYwBABiHZkQdcoFjeB2f&#10;WzrFAYB+ydKZpG+SlrGJAADe6M/oBDBN/SzOtWp9Cn4AAOivnN11wAhYB6GNc9TFtoAGAADgdBTm&#10;AgDu+xSdABAkiU4AAEZrX5ibxCYCAACG5m/RCbxgJSkTR9EBANA3tew5DWAcriQt5DvuvlGWbrbd&#10;ewEcJ3GKUznFAfayNIlOAQOTpQtRmAtgyvLiL9EpPCtu88RcWXquvFgHxPbi1SEVAACYG1GYCwAA&#10;3qCfnXOl3TG7V9FpAACAR64oqANGJObUipnoZgS81cwpTuMUB7hrFp0ABsSKub9GpwEAeIYVx9ZB&#10;0cf+vplEJwAAwGRk6Y2k8+g0AADAMPW3OFfaTd6UwVkAAIC9UnmxiU4CQMvyYiX/cfflttsdAADA&#10;cexI0VtR0A0Afee9EXRnvu3cCwAA8HZZupR0GZwFgHFLnOKUTnHAfCUe6HdxrqF7LgAA/XERnQCA&#10;zkSMu28CYgIAgOH7JLoGAkD/0T0XGKMkOgEAcJGlc9mmUADo0swpztwpDjiVEA/0vzg3LypJq+As&#10;AACAdK28qKOTANARG3d7dzVKlKWXzjEBAMCQWef9y+AsAACHo3su4KNyijNzigMA0TitBYCHxinO&#10;3CkOgAf6X5xrrhW3uxoAAEi18uJzdBIAOmbf57Vz1E/bo6kB9MssOgEAeAadiwBgSOieC3j5MzoB&#10;ABiNLF1KWgRnAWAaqugEAHRrGMW5edEo5phdAABgLqITAODG+/t9JunGOSaA1yXRCWCSmugEcLK6&#10;00/P0s+i0wcADBHdc9v1PToBnKyJTgAA8CLmqwEAQCv+Fp3AwfJioyzdSFoGZwIAwNRslBdldBIA&#10;nORFqSxdyfe46HNl6RfuNcBBStEBDGOVF5WyNDoLnOaPzj7ZOu1nnX1+OypZsU2t4/4u/ql90fFc&#10;FCADGJu8WCtLPynm/vZJ0jogLvC8vKiiUwAAPGMYm0LL7T+P3bDz4c7PF61kAgAAXjSc4lxzJRsk&#10;zGLTAABgMhrRNReYomtJ5/Idd99Ieu8YDwAADMul+jUn2EjaSPpNUtl6kY0VIyfaF+t+2P77rNU4&#10;AODnWtJtQFzrnpsX64DYAABgePq2KbSSFeN+l1QpL+pWPz1LE9l75kK2cTQRJ2oBANCaYRXn5kWt&#10;LL0WxwgAAODlSnnRRCcBwFleNMrSC0lfHaMmLJgCADB4dYef3YcF0kZWkJt33vHO3sPKR7+epXPZ&#10;oumH7T/nneYBAG2hey6w00QncKKfohMAgM5k6bn6sSGykvRFdrJl3Wmk/bttee/Xs3QhK9L9IE63&#10;BsYhS5OJn+DAOBYh/hqdwNHyYqWnJqYBAEDbSorkgAnLi42s+MTTzbZLHIA+sEl4ADhG3cmnxi+Q&#10;1rITRd4pLy5CFzLyolZerLd5vJP0TnbaWFxOAHC466C48+2zBOiDqqPPbTr63IdmTnEAIMKn4Phr&#10;Se+VF++VF6vOC3NfkhflNocz5cVfJJ1t82vCcgLGqXGMNXOM1UczpziVUxwMxPCKcw3HawMA0K1G&#10;PG8BWKFH4xhvpvgJUKDv6ugEgI7V0Qmgl6K65jay00TebQtim6A8nmfFuivlxXtZoe5KLJYC6Cvb&#10;BF4HRR/Tu2YVnQB6qYpOAAAGLUsTxZ1MUsqKcmM3g74kLzbb/P4hWz8sgzMCxqGv3/PjNHeK86dT&#10;HAzE36ITeJO8qJWl1xrXZAoAAH1yHbojF0A/7MfdN45RL5WlX5iQAJ5h35de0eZegYA7anV/7dWi&#10;CLgrVeufmKVz2VGa3kpJZ70syH2OvcNdSbradoiMOj4eAF5yLek2IK51zx3HKVGNU5zSKc7U/Bqd&#10;wImS6AQAoCO/BMRsZOtxq4DYb2fjqfX2ff2TpPPIdAAcbKFpj/Hn0QlgmoZZnCtJefFZWfqzeAkE&#10;AKBt5eAmAgB0Jy9W23H3wjHqjaSPjvEAPG0enQDQkS/Ki8/RSeBgy4CY14O/RvaLpf8dnQoA3JMX&#10;a2Vp1OaBT7LjmHGIvOC9HE+ZRSeAQfp7dALAAZbO8RpJHwfdpMI2iF4oS/8QjfWAU9RiLr5b1h3d&#10;S+UYCwPw1+gETsRx2wAAtKsRz1cAj105x1soS5fOMYEhqZzi/NMpDnBX5RCDheFh+dk53sXgC3MB&#10;oP+ug+LOt53Fhy0vSpc4WTpziYN2eF0XEtcG3iKJTgB4kRVtzR0jVpLeDbowF0Cbaqc4H5zi9NHc&#10;MVbjGAsDMOziXBusRE3iAAAwRtfbna4AsBcz7r5hscfdIjoBHKxxijN3igPc9adDjMQhBtqzcIx1&#10;NZLjzgGg3+xeWwdFp6vb4ZLoBNBbSXQCaE0dnQDQEwvHWI2sY27jGBNAvzVOceZOcfoocYxVO8bC&#10;AAy7OFfStpNFGZwFAABjUCovVtFJAOgpG3fXjhHnki4d4wFDUjnFWTjFAe6qHWIkDjHQhixdOEZb&#10;8z4EAK7onnuayiFG4hAD7Wqc4syd4qB7dXQCQE94nthCYS6Ah35zijN3itNHfl2DaYSGB4ZfnGsu&#10;RFtoAABO0ciepwDwEu/7RKYsnTvH7KPv0Qmgdzw6ixo71g/wVDvEmNGdfTAWTnFqSVdOsQAAEt1z&#10;T9c4xPinQwy0q3KKM3eKAwBeEqc419tT6gDgrtotku9G+D5JnOJUTnEwIOMozrWq86hd1gAAjMEF&#10;u7gAvCovSkkrx4gzjWPRFGhb6RgrcYwFSH4TmIlTHJzmJ6c413QuAoAQdM99O49NnIlDDLSrcYrj&#10;NUYDgO5Zc4iZQ6R6ezodADxUO8ZKHGP1gzUgmTlFa5ziYEDGUZwraXvs3CY4CwAAhmijvNhEJwFg&#10;MK7l+3J5PuGdvN7G1xVpvJ2XG8dYLLrClxVINg6RFg4xcLq5Q4x6270RAOCN7rmnaBxiLBxioF0c&#10;iYy+WkQn0JFZdAJoxdwpDs3mADzNGuN4+eAYqy8WjrE4CROPjKc411yIKnQAAI5Ry/+YegBDZkVT&#10;3veNoS+aDsU8OoEOzKMT6ITv8XcLx1jATuUQY4oT0UOUOMTIHWIAAJ5H99y3qVyisFl2aBqnOIlT&#10;HKDvkugE0IqFQ4xGNJoD8LLaKc7CKU6feM4DV46xMBDjKs61QoGz6DQAABiQC45vBXA067ZdOkZc&#10;DHzRdChm0QngKKVTnERZOnOKBexUDjEShxg4hV/3841THADAU+ie+zZ+3bUWTnHQjsotEoXbY1G7&#10;RRrv6UbAITasxQF4ReUUZ6YsTZxixbO1jaVjxNoxFgZiXMW50m5CYhWcBQAAQ3DtfEwGgHHxPrXi&#10;04QLBEunOIlTHE+L6AQ6VDnGWjrGAiSf43hnFBT03twhRqW8qB3iAABeRvfct6kdYnDawLBUjrES&#10;x1joiu9YeO4Yq3tTKmwaP49nHcecA3iNx3zozsIxVrSlazTfUw8xEOMrzpWkvLgSraIBAHhJpbz4&#10;HJ0EgAGzyXvPBdS5pEvHeNM0vgLov0cn0CHPyToW5OGtcorzs1Mc9FcVnQAAQHTPfbvSIcZihO+J&#10;42VdGRunaLwn4ljz6ARaNo9OAINSRScAoPdKx1i/OMaK5jn/WzrGwoCMszjXeHfyAgBgKBpJZ9FJ&#10;ABiBvFjJd2IxExPfXUuiE2hZEp1Ah0rHWEvHWMCuw0DjEGnpEANvN3OI8YdDDADAYeieezyvDXtL&#10;pzhoR+UUZ+EUB92rneLMneJ4SaITwIDQSRHA6yrHWImydO4YL4ZtMlw6RqRLOp403uJcG+BcRacB&#10;AEAPXXB0K4AWXTjGmml8E/mvy4vSMVriGMvDIjqBztizvHaKNlOWLp1iATulQ4w5R5H2WuIQo3KI&#10;AQA4BN1z36J0isNpA8NSOcWZMZYejdopzti6Lf8UnQAAYETsBITKMeLSMVaUc+d4pXM8DMR4i3Ol&#10;3WTOOjgLAAD6ZKW82EQnAWBEbFNcVIcjtG88CwvTWCQsHWNN6agr9INXpwGu7WlrohMAANxD99xj&#10;eJ42YF2nMAxeHZWlaRR1oD1JdAItS6ITQGuSjj+/7PjzAYxH6Rgrc4wVxffP6NtoBwMy7uJccyW6&#10;YAAAIEmV8oKu8gC6sFJch6OpqJziLJzieFhEJ+DA85ik5SSOukKflE5xlk5xAADAa+ie+xalU5xz&#10;pzg4XeUYi67K4+A1tzAbzbyC/TnmwVmgPbOOP3/e8ecDGI9fHWPNlaULx3i+7CTAuWPE0jEWBmb8&#10;xbnW+vtCdMIAAExbI+ksOgkAI7Ufc6M7jVOc+WgWSsZ3XOJTSud4587xMGV+neCG2SkPbZlHJwAA&#10;eITuucfxKqqbQmetcbBxtJdkRHMIU9Y4xlo4xurSMjoBtKrp+PPnHX8+gLGwzquNY8Qxj/G9/2ye&#10;hdUYmPEX50q7F1E6BQIApuxCeVFHJwFgxGzSYB2cxZh5dkhdOMbq0jI6gc7Zs71yjJhxnC2cbZzi&#10;/OIUB/0zj04AAPAA3XOPtXGKM+7OWuNTOsYac1HHVFSOscaykXosfw6YKjoBALijdIw1ztPy7L1l&#10;4Ry1dI6HAZlGca60m9BZBWcBAECEa+XFJjoJAJNwJU6s6ErjGGv4x1LakUVT8cUx1kzSpWM8wKvj&#10;wIJik16qHWL83SEGAOB4dM89lO+GvSEWL0+V5wbfpWMsdKN2jLV0jNUN27S8DM4CQzPG4jcAXfHu&#10;wDrGMf6Nc7za+fQKDMx0inMlKS+uxM4nAMC0lMqLz9FJAJiIvGgkXUSnMVKVY6yFY6yuTKkL5sY5&#10;3ni752bpD2XpbXQauKd0jDXGieihqx1iJA4xAADHsmYrZVD0IY4JvDbssaFpOErHWPNRbpC19955&#10;cBY+fE/cm43gellGJ4BBmkcnAGAwNs7xzkc1xrfNlolz1I1zPAzMtIpzzUfRzQsAMA21pLPoJABM&#10;jHXqLoOzGKPKMdZscN2i7rJOFMvgLPz4dsqSxto914pyE9lkJAW6fWGbPjZO0Sg2maYkOoFOcT8D&#10;MGx0zz3cxjGWdxcqvEVelPJdC80cY3n5qmkV05WOsYZ+YtMYr3d0bxGdQGdsLpbvC6AtvvOhO0Pc&#10;oPiYba6KeF/xPN0QAzS94ly7kX2MTgMAgI41ks62zz0A8HYhNsS1y+7ntWPEIXeePY9OIID35M+n&#10;UR3HZ8Vr53d+hQLdfvG8vvm690vjEGOmLE0c4vizwrLz4CwA4O2suLAMij6sxWnfDXuJsvTSKRZO&#10;UzrGGtdGN3sfXESn4axyjHU+2BN57DpPgrNA+yqHGB8cYviz7+Wvss388JFEJwAX3vP9i5GM8W/l&#10;fz+qlReVc0wMzPSKcyVtvzE4bhcAMGZXDAQBhLGFwaguR2NWOcZaDLJYySaEp9ipYRMQcxxFjI8L&#10;c3co0O0L68jeOEWbK0s/O8XCa/zeZ5ZOcfxY0QD3MABjQPfcw3ku4H8abGHdtPzqHG9YRe3Pef4d&#10;cex+c4536RyvLeO4zvHQnw4xFiN9du5OooKfWXQCcOA7H7oz7IYc9v62DIicB8TEwEyzOFeS8mIt&#10;aR2cBQAAXVhtn3MAECcvVvItJp2C787xhljkeqkpTlBaQfzGOepi0EWMWTpTln7Vy4uu58rSHyNd&#10;PBmatWOsT4PcnDBejUOMIXeLf8yu36/RaQBAK+iee4y1Y6yZ2AQyBKVzvMUAi9rvm25hruQ/h5cN&#10;7l3bNsAtgrNAN2qnOEunOD7snrmMTgMYsbVzvJmGOp9kc2E3QdHXQXExINMtzpWkvLhQ3MQOAABd&#10;2CgvrqKTAIAtTqtoV+Uc73xQx1Laru6hLaC3KWKH9jCLGG0B8JsOW0BIJH0b3KLh+Hhf31/5mvdG&#10;5RBjPqjn3UvsnvxNU9yoAmDM6J57iLxo5LswvBzJ0bfjZZs4K+eoN4MdR0+7MHd3akXjGHGm4XXP&#10;jSr6Qfdqpzjjmbec+j0T8BEx358M7jQ5G3veKmYubL19DwNeNO3iXHMmvwEXAABdqkQhHIA+sYn9&#10;qIXU8bGuUY1z1CFNGg9r0qhtdn3UAZG/Deq4q31hbnLE/5WIAt1YVlhQOkaca+r3lP6onOIM6Xn3&#10;NCswpjAXwPjQPfcYX5zj3Yxmg8t4eV8TMw1xHE2R2U7pHC8bzHyCnRyUBGeBrthYw8OwNv48h3tm&#10;tJ+iE4CTmNPyJGvach4Q962Onetvk/dYGwNFca5VsZ/Jf5EbAIA2NZIu2J0FoIdWYjNcm0rneItB&#10;dEOyRZJFcBZ9EFEMP9NQuoxaR8kfettkXSIKdKN5d4tYDq5TxHOydKks/a+BTazv/OEUZ6EsXTrF&#10;ap99bSnMBTBmdM89REwh89dBnqbxUJbOlKVflaU/Rjbm3wTEXA7m+2b3dafIbOe7c7yZhlDMbfe4&#10;oW3WwPFqpzifBvucsXvmD3HPfE7tFGfuFAf9ENE9V5JuBzGes7nbJCh66bi5AwNHca606+h1Fp0G&#10;AAAn+Lh9ngFAv9imAbp6t8d7oUSybkhJQNzDWDEViySSlBdrxWw8TdT3wlW7Tr7ptAnsRH3/c45Z&#10;Xmzkv9njfNAFurZwdiPpq3YL30OYWL+vdIx1O8jvb/saD/c6BYBD0D33GBGdUr/1+p3xNdb994ek&#10;pcY25o/ruHbb+2vCOrZ+k33dYTYBMfu9KXx/+g7Gr3KKM9fwxhanbnifBnvmekic4qAPYt+D+j2P&#10;GN/FO6pwGgNEce6O3dQoGgAADNEFhbkAes3G2uvgLMZiExT3Wy+PGrSJYQqS7ouaFErU3+vks/bF&#10;iadKNKbF+uGJ6Jo3zALdfZHJ5YP/cjuo46d933NmsnvFMGTpfNu16DI6FQBwQvfcQ9iGvdo56kxD&#10;LNDdb2R6uIkv0ZDGBK/7NShuf68J27xJkdlDVlhWB0S+6eV9dl+YO4tNBE48GyJc9vKaf44V0J+6&#10;4R1tGvLJP3iLqPcgyeYRPwfGf6wfXbzrbSMJ4CAU595lkxbr4CwAADjG9fb5BQB9d6WYjp7jYgsl&#10;VUDkmey40llA7KfZIh+LJI+tFPe9lkj60ZvCPytc+6b2O5IkokA3RkyxiTSkAl2boL7VywtnQzt+&#10;euMYazGIr7UtjlJQAmBa6J57jIgF/JlsjLwIiH28fXHm5TO/YxhjgkPEnbAyU98KdB+fLIHHNkFx&#10;b3tVbLYvzE1iE4Gj0jlev08qk3b3zK+SbsQ9s29+jk4AjmLfgyTpk7K0H2tD/eniTeNPHIXi3Ify&#10;4kIU6AIAhmGtvPgcnQQAHCQvGvHC2hbvY0p3Ekm/92Li2LpLUJj7FPteuwrMYCZbgP0cmMPdwrVF&#10;RxESUaAbJapbxLmy9Ecvu0Pv2Pfd73q9c8RMfSuUeJlnByOpz8XY+00HLI4CmCq65x4ibkPTTDbG&#10;uAyIfZj9s/SrXu8A2N8xwfGiTliZya6JZVD8vedPlsB9UXNOkm0iPA+Mb/pT+ANPdmpL7Rhxpr7c&#10;H59iz/LfJS1jE8EzlsxJTk5k91zJ7gW/h96zbN7zh+K7eJfbgmngYBTnPu1KMd2oAAA4VLXdUAIA&#10;w2HHvJTBWYzBJjD2TDZxfB4Sfd/l5lYUJT0vbjH+rk/K0t/dO2dl6WJ7rJVH4VoiCnT92fVdBkVP&#10;ZN2hL4PiPy1Lz5Wlv8u6+s0O/L9msut33lFWbdoExOxXMbY9/z7LFkcXsckAQCC65x4jct7wRlna&#10;r3GGFeXe6vhn6VgKdNeBsWeyosubkOj2tf8qjmQ/jH+B4kO3ytKbsPdse9fjWpmujXO8mez+eOkc&#10;93m+82pjVDrFmcl7s8luXsKeqfBm70Gb4CxmsnuW7zh/f1/qy/tYdKE0Boji3KdYp6GPokAXANBP&#10;lew5BQBDdKGY4xTHIy9qxRY5z2SLJd6TMEvR5eYYfdjEM5cV/3V/vG2WLrcdsLyPnUxEgW6EyEnQ&#10;mfYFJ4uwLGxRZFeUe6u3LR7PZJPqsxYza58996qAyImii7HvF+X2ZRECAKLRPfcQ8cffLmTP0c+h&#10;Y437Rbnnb/yU80F97Z9i46l1cBaXrhs473/tly4xxyOye65k8z4/XN+3sjThhAoo7tqP39RixW8R&#10;82p4u08u90l7nn7Wfl5i1nlMPOdK/VhbW8i66N52eg328760pmsu3oLi3Ofsj91tYhMBAOCeRtLH&#10;7XMKAIbHFoTYWXq66IUS6f4kTNJZFCs+O/TYUez0Yzf9zkJWwPq7svSytcUGWzy72RYnflVcN8lE&#10;FOj6sut7HZzFQl7F53fZosiNbFHkrUW5dyUaxvUb9dybyRZKf3ctyrH7266YhMUvALiL7rnHiN6w&#10;N5P9nf3uXqS7f488pSj3rtvBF+j2Yy5mrv0YetlJBCvkOLUge+rW0QnI41qR7o67f4gTKhDbOXqh&#10;/Tzr3C2qPS9/yIrfFm5xx6tyjve1szkpa4TwVY/nJb53Eg+vs7W1PDqNO85lz+ofrc352yb1y57e&#10;lxpZgTRwtL9FJ9BreVEpSz/KvulnwdkAANCIwlwAY5AXK2XpL+rPbtfhyYv1tjhrFp2KbBLmXFla&#10;yYqnyu1k9tvZpOLPsu4285M+a9quZBNYs9g0/mUu60JzoyytZUUV32ULH9WLYxyb3JvL7hs/yf5c&#10;827SfJNENhnJWM3PleweMYtNQwtJizv3wM12srw9tgFiIamrZ2ei/l+/a9n9I8pcVpTzSfuvc9Vq&#10;BLvPLdXd1xkAxuRaMQu11j03L9YBsY+XF7Wy9FrxRcWzbQ6ZsnQj6VflxabVCFb4u9D+PXLW6ueb&#10;W2WpBvP1f8iuh7X6UbC6kI2ha9mm0i8nja2YQ2hXv6+VX0/uWMe4Gy/7otjn5rlsnnUj6VfZu2fT&#10;agQreO/yeTllfzrHm8nmc1aSrk+6VmwstZT0QS9fG2+PgdPlxWdl6c/q1/Mr2f64O+f/m6xY/bU5&#10;/0Q2dvsge+YnHeXYhtO+xzBpFOe+xgp0z2QFugAARGlkhblVcB4A0JYLWVcKvF2u+EXWuxLtJk+y&#10;tJFNvnyXPcOqO7/PJmTu7+pPZBN+u0kYtGG/GB9Z0PacuXYLDjtZuvtZJbtuEg1rkSCR/XlWoVlM&#10;hd1HLmRdk/sg0X4iupItolWye1598KfYYsjus3b3xFlLOb4kkd0rojvsPc2+3mvFFwjMZc/eTw82&#10;GVRHv6vZAkSi/dd53k6KADABeVEqS0vFvDt8Uj+6Sh6mXwv4M+2Ljhrdf46WR31S3EL+rbL0+Od+&#10;f1wrfjx111zSpaTLB/MItfbdK5vtWu1c+/HS7ufMIXTni/p7rUh2/6hkhXDlnd9Xb+dCEu3fo+bb&#10;Hz/J7hXzTjPF0K3Uj/nW5fbH7XbM8112rddvnGNYyL4Hlq1liKeUirl+LmX3x41281EvjVUeN0FI&#10;dPhY6vnPhZc+r63N9XD8sJ/zr7c/Eg1rzl+yhjSr6CQwXBTnHsImei5kxwUCABDhasCTvgDwmC2s&#10;rGQTR3iblaRM/ZzImGnX3eQp+wkZdM06Vf+sYS1YJtEJvNGGSTpnebHZLjwsgzN5KNHd63i/eLxT&#10;yRaRf9L+Hj5T/LV/vu0G188C3X4Wk5xrl5N9nRvdX6iqJf2h+1/ruSgIAIA20D33cH1cwJ9pX3i0&#10;e47WuluQaR23/q77Y6S54p+juxMHquA8jtefbspPmem5eQTmEPzFboI4xEL73O5fz1wvOEV/Nobe&#10;tdj+sGvdrvFK9zuYftfjZ+ai68TwSBUcf6n7YytpP08xVztjqKaFz8ApbG2tr+O5l8wVP45/i0Z9&#10;bWaAwfhrdAKDYRMtfMMBACJcDGzCHwAOda39whuOZUfo5NFpYBDOxMRp1yoxZxDlQsO4vhd3flzK&#10;JtCXd34t8U/pSefK0n5uTrfuQOvgLF4z0/2v9bkef63n3kkBwChZp9UyKPqwFsKtiPQ6Oo0DzLV/&#10;Xi5lf8+Xuv9snXsn9YSZrEA3Cc7jrVYaxvgZ8YZw3wC6MIRrP9H95+NTz0x4s/n6OjiLh2Zqcww1&#10;xM1JY5QXnxX3LjQ1F0d1LAeeQHHuMSjQBQD4ozAXwHjZZBXj69OsxKIaXmPfa2fRaYxYI+ls+/cM&#10;b1zfXThXll5GJ/GMISySAgD8RD0XrHvukLCA37aZrEB3FpzH8Wz8fBWdBgYgdhMEEGcYG0PRX2V0&#10;Ah1qohPAPTTk6N5KebGJTgLDR3HusaxAah2cBQBgGq4ozAUwejbRvwnOYrjonotD2fcaRW3tayR9&#10;ZPd8MK7vLtz0sujIvtdWwVkAAPqC7rnHOlP/urkN2UzDLdBda9zFQ2gP71mYqitR9Ia3+R6dQIeq&#10;6ARwBw0LulYpL9jQhlZQnPsWeXEhCnQBAN1aKy9W0UkAgJOhHEneT9YBqQ7OAkNg18omOIuxueI4&#10;t56w63sdnMXY3PayQNcKBJroJAAAvUH33EPtF/Cb2ERGJdFQC3SZi8EhbBPEOjgLwJ89MylOx1uU&#10;0Ql0qI5OAA/Yc5rTKdtXS/oYnQTGg+Lct6JAFwDQnfX2OQMA08CRim3guYFDXYguB2254JSD3rkS&#10;13fbbpWly+gk7rFxA889AIChe+5xbGMZ79/tSiR9i07iaHYiAWMqHIIOopgma6BTBmeBobHnaxWc&#10;RVf+iE4AT+D097Y1ks62849AKyjOPQUFugCA9lGYC2CaOFLxNLYgvQrOAkNgk0ofNd5JYi8U5vYR&#10;13dXbqITeCQvNmJODgCwR/fcY9g4lvnHdiUDvRY2YkyF17A5DtNGl3G8RR6dQEfq6ATwDGrX2tJI&#10;+shJeWgbxbmn4iYHAGgPhbkApo7JztNciwkyHGK/sNbEJjJYFOb2Gcc1t62R/X32EZ2SAQCG7rnH&#10;s/Esx3W3Zz3YdwSbj66i00DPUciNqaLLON5mo3HOS9XRCeAF1K6dqhGFuegIxblt4CYHADgdhbkA&#10;YJOdY91V3r19QRrwOptk+qhxThR3icLcIbDnCdf36Rr1eVKajQaHqKITAABHdM89Vl58FmtbbRjD&#10;vO5HUXCD17E5DtNkxemr4Cz6ropOoFdsvmITnEUXqugE8Apq196qUZ/nQDF4FOe2hZscAODtxjCB&#10;CwDtsMXBKjiL4bLJA54pe5voBHptX6BbxyYyGBTmDsn++q5iExmsStK73k9K77/OeKwSfzcApoTu&#10;uW9jc5JX0WkM2MUo5nU5feKhRnxfPMbmuIca8b45HXlxJWpBnnMh6dfoJHpofCcU2HMAfUft2rEa&#10;UZiLjlGc2yZucgCA41GYCwCPcV88hRUProKz6INKXEuvs0mn92JB6SWNKMwdJgp032otm5RugvM4&#10;DBtTnlJpSF9DAGgP3XPfIi9W4ll6rEbS2ajeEThdZacS7xDPY3PcXXy/TI2t5VXRafQM82XPsVOd&#10;1sFZtKmKTgBHoHbtULUozIUDinPbxk0OAHA4CnMB4Cn2IrwKzmLY6ObQyCaHm+A8hsH+nj4qrtNY&#10;nzWyCbp1cB54q/31vYlNZDCulBfDu3/a9yjvVmatvHg/uK8hALSB7rlvZ89SOqceppL0fnvM+bhQ&#10;oFuJAo3XsTlOsjmnKjoJhKB43zRivuwQVxrPM7WJTgBHshqEqT+vX1LJxvRVcB6YAIpzu0CBLgDg&#10;dRTmAsDLrmW7VvFW030vacRi2vHyolFefBSF8XdVYoJuHOz6PhPX90tq2fW+Cs7j7SgqknbF1QAw&#10;bXTPfSsrNqXo6GUr2ftmHZxHd6ZboMsGp2NMe3McnUKnzOYX3muac647lexZWAbn0X/2TIkam7at&#10;ik4Ab2DPqymO616zYtwHTxTndmW6C+EAgNdRmAsAr7GXYu6Vp5ree0kjCnNPY12Xp17cJu0n6Oro&#10;RNAiru/nrDWWQvR9UVETm4i7WkMvrgaAttA99zT7wsxNbCK900g6U15cTWIRf38dVLGJuGhkxZbM&#10;QR1rX6DbxCbiisJcGLtnrKLTCLAWc6/Hsff0TXAWbfgzOgG8kb0fvROn5kl3x/SAI4pzuzS9hXAA&#10;wOvoZAQAh7JJg01wFsM3neOLKo2luCyaFbe91zQn7BoxQTdu076+H6pli2oXoyoysefAlBYdNuL5&#10;BwAP0T33FPtTB6ZWdPectaR323HkdEyjULsSx7KfZjod+RrZXME6OA/0ybQ2ADey74FxzR/4udDw&#10;N7yU0QngBPtT88bSyfktNprimB69QHFu12whnEU9AIBku6pX0UkAwMCwGNiG8S+WbDT2o0W95UW9&#10;nbC70nivm4c2YoJuGqZ5fT90LSvoLKMT6cQ0Fh0a2eLoGYujAPAA3XPbYe+RU97UVGmMG5mOsS/U&#10;HuOYaiW6P7Zj/JvjKtm1sgnOA300jQ3ApWz+YBOcx3DtTwlsYhPB5OXFZ43/nvVQI+bPEIziXA9W&#10;iDWFTlUAgOdx3BEAvIW9LLPZrQ3744s2sYm0qpF1pWdipSv2Pvte47puHqrFBN002fX9TtM69Wgt&#10;K0L/PInrfbyLDmuxmQAAXkP33DbsNzWdycbNU1DL5nLHu5HpWPsxVRWbSCtqWaHlVU/Gw010Aq0Y&#10;7+a4lSjixmvGuwG4ls2X0RChDfuO9E1sIm/EmGg88qIa6T3rKddi/gw9QHGuFyvIokAXAKanEYW5&#10;AHAau4eWwVmMw77rzRgWVjeyrg2r4DzGzxYZzmQTyGVwNm1qJF0rL5igmzK7L15ofNf3QxvZPfNi&#10;cotq+0WHMXSpKTX1Dn4AcCi657Zr3xnwWsN/nj6n0f50gXVsKj1kY6ohXwON9u9/5QG/f9ZpNnu/&#10;OcXxMZ7NcbX6VcSNIdhvcF/HJnKyRvvn4SY2lZHZF+jWsYkcrYlOAB3YNy0Y6tjuJWtNqTkBeo/i&#10;XE/jP0oWAHBfI5vAWQfnAQBjMIaCmv4Y9sJqJXu+nk2uwCxaXpR3Ctzq4GxO0Wi/a/5zbCrojf31&#10;PbYi3bXsWj+bfLcney8b6qJDKXv2faRbDQAche65bbJNTZ813Ofpc2pZc4V/sIB/gH3x5To2kaOs&#10;ZUVmn4/4f5JOMpmC+5vj6uBsjtXITmg6tIgbuM82uA95A/Bau/slz8Nu2NzMkDYxrGX5YozGN75f&#10;y+ZBp9ecAL1Gca43G8hToAsA49eI444AoD32Ip1HpzEqw5t4qcTRov2QF2vlxTsNb6Ghli0Osmse&#10;z7tfpLsOzuatatnRdP9gMvqB+8++K/W/WKAURbkA8HZ0z+3G8J6nz1nLnrPvaK5wpH3x2Tv1e8y8&#10;FgUacfZzB0Mo0m2038S7ik0Fo7CfWxjCZoZG++uf+6UHG0t9lI2jmuBsntJIWolrYjoerxXVofkc&#10;p5blzDwoeutv0QlMUl5UytKPkm7FzksAGKNKEt38AKBtefFZWfqzGEO3ywoUPytLV5KWkjL16+94&#10;LekLRUk9tCt2yNK57LpZSprHJfSkRtJGXEM41v76vtb+3jgPzOg1tfbXehWayRDYs28laaUsXUr6&#10;WdJ5XEL3NLKv5TXvlADQimtJi4C41j13zEWf/X6ePmcj6VdJGzbrtcDGKhfK0itJl5J+UfyYuZHN&#10;I+QnjqX+3kYyB6ic4sSx++B6e5/4RfZ+1Rel7B1qHZwHxsrez3f3yXP1a26hkjXD4JkYJS9WytK1&#10;pBv1YwxViWti2nZrRbZetFR/x/eNduN6OyUS6DWKc6PsC3S/qV8L3wCA01SyjgtNcB4ADreWTyed&#10;yiHGFJyp+wnMpuPP7yd7dq1lCyZz2aRLVDH0Ru0tmH48ORu8zBY8ryRdKUsT7Rfb5kEZ1bL7+tgn&#10;57i2Pdj1vZIVnSSya7sPG0Ua2XX+XVJJQe4J7D6x2S6WLmVf34WkmWMWjbpbVPC4V9QOMV5yJZ+v&#10;V+UQA+PBc7ov8qLcrsVEqIPi+nv8PP2w/ecsLCdT6f6YqYlMZrTuF3Ikinkn3MjGUuuWPi9p6XNe&#10;0zjFibe/T8y0H3cvAzKpJH2RzTnVJ37W1MahU/vztuf+hpZEcXMLldq7/u9aa1ina/WHXRsX283h&#10;mWxOfuaYwUY2Tmr7muhCJZ/3rMYhRv/1b3xfa3e9jnvO/1hr+dx/a4cYEVzGNn/pOgBeYS8gfdkJ&#10;AwA4zXp7nBcAAONhhboLST/JJowXHUQpZZNrLJiOyf7a+SC7dpKOIlW6f/3UHcUB9mw+Z6H99b3o&#10;OGIpu87/EMW4PmzBdKH913jecoRS+/tW2fJnAwDQD90/T++qtz++a1eUy7tlrG6//pW6LLzO0t/l&#10;U1z8fvJj+yxd6P51Mms5Qq3710rd8ucDb9f93EItrv/h2XcsXajdZ1Gj+3OoZYufjanwG9+Xsuv1&#10;N3H/wsBRnNsXWXorCnQBYMhWyour6CQAAHBhEzAz7SeMf9L9xZO59pMyte7vqq0k/bn9Zz35Raip&#10;sWtnrn2h7ocHv2Nx5+flg//WyCbjdv+t4fpBrzy+Nz68vnf/XXp8b5TuX+OVdosmFJX0gy2aJto/&#10;4/6p+wsQu/8u8ewDAOBpxz1Ppae7QFWy52qj3ZiJZ+sw7L/+iexr/fDrP7/z75X2nesa2Ti5kY2P&#10;y85y3MnS/+48hiTlBWv1D9lG37mev05m2t8nGt3vstrIrpVaNu4uO8kR6NLr867JnX+v9Ny9kvmE&#10;cdg/OxeS/q7746RE+2uhfPB/VrLxUr39wfWA7thGm/n2x8PrVHp5zr+WNSNotJ83q1vNDwjGgL9P&#10;svRc0m10GgCAo120eFwWAAAAAAAAAACIYIVxPxwiNcqLfzjEAQAAABDkr9EJ4A4r7DrTfncTAKDf&#10;GkkfKcwFAAAAAAAAAGAUEqc4lVMcAAAAAEEozu2bvNhI+qjHRxsCAPqlkhXmlsF5AAAAAAAAAACA&#10;dnxwilM7xQEAAAAQhOLcPsqLStJ7SWVsIgCAZ5SywtwqOA8AAAAAAAAAANCehVOcP5ziAAAAAAjy&#10;l+gE8IosvZV0Hp0GAOBfVsqLq+gkAAAAAAAAAABAi7J0Lul3p2iczAcAAACMHJ1z+y4vLiRdRKcB&#10;AFAj6YLCXAAAAAAAAAAARmnpGKtyjAUAAAAgAMW5Q5AXa0nvZYVhAAB/tWwX+zo4DwAAAAAAAAAA&#10;0I1fnOLUyovGKRYAAACAIBTnDkVeVJLeiV2UAOCtlPR+ex8GAAAAAAAAAABjk6VzSYlTtMopDgAA&#10;AIBAf4tOAEewHZTvlaU3ki5jkwGASVgpL66ikwAAAAAAAAAAAJ365Bjru2MsAAAAAEHonDtEVih2&#10;IakJzgQAxqqRdEZhLgAAAAAAAAAAI2ddc88dI5aOsQAAAAAEoTh3qPJiLemjOPYEANpWSXqvvNgE&#10;5wEAAAAAAAAAALrn2TW3UV5UjvEAAAAABKE4d8jsxe2jpHVsIgAwGivlxXvlRR2dCAAAAAAAAAAA&#10;6FiWLuTbNXfjGAsAAABAIIpzhy4vGuXFhaQL2THsAIDjNZLOlBdX0YkAAAAAAAAAAAAHWTqTdOsc&#10;9VfneAAAAACCUJw7FnmxlnXRrWITAYDBqSS9V15sgvMAAAAAAAAAAAB+biXNnWOWzvEAAAAABPlL&#10;dALoQJbeSLqMTgMABuBaefE5OgkAAAAAAAAAAOAoS28lnTtHXW9PRAUAAAAwAXTOHSM7lv2j7Jh2&#10;AMBjjaSPFOYCAAAAAAAAADAxMYW5kvRrQEwAAAAAQeicO2ZZOpMdx7KMTQQAemUj6UJ50QTnAQAA&#10;AAAAAAAAvNja6Y1iCnNr5cW7gLgAAAAAgvwtOgF0yArPzpSll5I+SZpFpgMAwRpJV8qLdXAeAAAA&#10;AAAAAADAU5YmsqZGSVAGX4LiAgAAAAjy1+gE4CAvVpLeSypjEwGAMKWk9xTmAgAAAAAAAAAwMVn6&#10;WdIPxRXmNpJWQbEBAAAABPlLdAJwZi+fn6LTAAAnjaTr7SYFAAAAAAAAAAAwFVl6LlsXnccmomvl&#10;xefgHAAAAAA4ozh3iuKPbQEAD6WkC+VFHZwHAAAAAAAAAADwkKUzSUv1oyhXsiYi75QXTXAeAAAA&#10;AJxRnDtldNEFME6N6JYLAAAAAAAAAMB0ZOlS0s+ywtxZZCoP0DUXAAAAmCiKc6cuS+eyLrqL2EQA&#10;oBWl6JYLAAAAAAAAAMC42RrnQtIH9a8gd6eW9J6uuQAAAMA0UZwLk6WXsi66s9hEAOBNGtEtFwAA&#10;AAAAAACAccrShaRE0k+yotx5XDIHO1NebKKTAAAAABCD4lzs2Q7TG9nuUgAYio2sW24TnAcAAAAA&#10;AAAAAHgrK8CV9id+fpAV4c79kznZRnlxFp0EAAAAgDgU5+KxLF3KinTnsYkAwItqWVFuGZwHAAAA&#10;AAAAAAB4SpbOJJ3r/umd/9R+HXKu8a1J1pLe01QEAAAAmDaKc/E0e1H+JOkyNhEAeNK1pBUTWwAA&#10;AAAAAAAA9FyW/q7xFeC+5L3yoopOAgAAAEAsinPxsixNZF10F7GJAIAkqZR1y62D8wAAAAAAAAAA&#10;AIfI0nNJt9FpOLlQXqyjkwAAAAAQj+JcHMZemm90/8gZAPBSS7pSXmyC8wAAAAAAAAAAAMewEzt/&#10;1/jXGdfKi4voJAAAAAD0w/+ITgAD8R//Wenf/+1/SvrfoosuAF/Xsp3mVXQiAAAAAAAAAADgSP/x&#10;n/9L//5v/6fGvcZIYS4AAACAe+ici+Nl6Vx29MwiNhEAI7eRdcutg/MAAAAAAAAAAACnsPXF36PT&#10;6AiFuQAAAAAeoTgXb5elC1mR7jw2EQAjU8mKcsvgPAAAAAAAAAAAQFuy9FbSeXQaLaMwFwAAAMCT&#10;KM7F6bL0XNKNpFlsIgAGrpZ0rbxYB+cBAAAAAAAAAADalqWJpB/RabTogjUNAAAAAM/5H9EJYAT+&#10;4z8r/fu//U9J/1tSIun/iE0IwMA0kv5v2STW/xucCwAAAAAAAAAA6MJ//Of/p3//t4WGfypnI+n/&#10;Ul78P9GJAAAAAOgvOueiXVk6k3XRPY9NBMBArGTdcpvgPAAAAAAAAAAAQNeydCHpW3QaJ9jImo00&#10;wXkAAAAA6DmKc9GNLJ1L+iSKdAE8bS0ryq2D8wAAAAAAAAAAAJ6y9HcNr3tuIyvK3QTnAQAAAGAg&#10;KM5Ft7I0kXXSXcQmAqAn1qIoFwAAAAAAAACA6crSc0m30WkcYSVOAQQAAABwJIpz4cOOqPkkinSB&#10;qSplE1dlcB4AAAAAAAAAACBalv6XpFl0Gq9Yi4YjAAAAAN6I4lz4okgXmJpSFOUCAAAAAAAAAIC7&#10;svSzbM2wj9aiKBcAAADAiSjORQyKdIGxW0v6QlEuAAAAAAAAAAB4JEtnkn5Xf7rn1pJySWvlRROb&#10;CgAAAIAxoDgXsbI0kZRJOo9NBEBL1mI3OQAAAAAAAAAAeE2W3ip2jbCRtJGUKy+qwDwAAAAAjBDF&#10;ueiHLJ3LOumexyYC4I3WoigXAAAAAAAAAAAcytYHf3eOWkkqZaf/Vc6xAQAAAEwIxbnoF3sJP5d1&#10;051FpgLgVY3siKcVRzwBAAAAAAAAAICjZelXScsOI1SyYtzfJJU0GQEAAADgheJc9FOWzrQv0p1H&#10;pgLgkVrStaQNRbkAAAAAAAAAAODNsnQh6VtLn1bK1jB+k1QpL8qWPhcAAAAAjkZxLvovS88l/SJp&#10;EZsIMHmlpFx5sQnOAwAAAAAAAAAAjEWW/pCUvPK7GlkXXG3/+aesELeWFeI2HWQGAAAAAG9GcS6G&#10;I0sTWSfd89hEgElpJG1kRblVaCYAAAAAAAAAAGB8rHvuXFZoe1etvHj4awAAAAAwCBTnYniydCbp&#10;UtZNdx6ZCjBitaRc0prd5gAAAAAAAAAAAAAAAABwOIpzMWxZupQV6S5jEwFGYyPrklsG5wEAAAAA&#10;AAAAAAAAAAAAg0RxLsYhS+eSzkU3XeAtaklfZF1y69hUAAAAAAAAAAAAAAAAAGDYKM7F+Fg33Z9l&#10;xboAnreW9IUuuQAAAAAAAAAAAAAAAADQHopzMV5ZOpO0lJRJSiJTAXqkkpRL2igvmthUAAAAAAAA&#10;AAAAAAAAAGB8KM7FNGTpXNZJ9xdJ88hUgAC1pC+S1sqLOjYVAAAAAAAAAAAAAAAAABg3inMxPVma&#10;yIp0l6JQF+NVS9pI+qK8qEIzAQAAAAAAAAAAAAAAAIAJoTgX05alS0k/ywp1Z5GpAC2oRUEuAAAA&#10;AAAAAAAAAAAAAISiOBfYydKF9oW688hUgCPUoiAXAAAAAAAAAAAAAAAAAHqD4lzgKVmaSPpF0kJS&#10;EpkK8IRK0q+SNhTkAgAAAAAAAAAAAAAAAEC/UJwLvCZL57Juuh+2/wQibCR9lxXk1rGpAAAAAAAA&#10;AAAAAAAAAACeQ3EucKwsXWpfqDuPTAWjVmtXkJsXm9BMAAAAAAAAAAAAAAAAAAAHozgXOIV11V1I&#10;+nn7z1lcMhi4RlIp6VdJJd1xAQAAAAAAAAAAAAAAAGCYKM4F2pSliaxI94Mo1sXLGlkx7ndZMW4V&#10;mQwAAAAAAAAAAAAAAAAAoB0U5wJdul+sm0iaxyWDYLWkShTjAgAAAAAAAAAAAAAAAMCoUZwLeMrS&#10;uaxY9ydZse4iLhl0rNS+GLdSXtSRyQAAAAAAAAAAAAAAAAAAfFCcC0TL0oWsUHdXsJvEJYM3qrY/&#10;fpMV4paRyQAAAAAAAAAAAAAAAAAA4lCcC/SRFezOdb9gdxaVDv6l0f1C3JpCXAAAAAAAAAAAAAAA&#10;AADAXRTnAkORpTPtC3X/KYp2u9RoX4T7x79+nhdNVEIAAAAAAAAAAAAAAAAAgGGgOBcYA+u0O9O+&#10;cHd+5weeVt/5sSvAbeiECwAAAAAAAAAAAAAAAAA4BcW5wNhl6VxWpDuTFe9K0oftP3f/bWzq7Q9J&#10;+r79ZyXriFsrL+qH/wMAAAAAAAAAAAAAAAAAAG2gOBeAydJEVsArPS7a/aceF/He/f1dqLUvsL37&#10;a38883sougUAAAAAAAAAAAAAAAAAhPv/AWsSt5CJukg2AAAAAElFTkSuQmCCUEsDBBQABgAIAAAA&#10;IQD8sbfm2wAAAAQBAAAPAAAAZHJzL2Rvd25yZXYueG1sTI/BTsMwEETvSPyDtUhcUGsXRdCGOFUF&#10;KndSEOXmxtskaryObLcNf8/CpVxGGs1q5m2xHF0vThhi50nDbKpAINXedtRoeN+sJ3MQMRmypveE&#10;Gr4xwrK8vipMbv2Z3vBUpUZwCcXcaGhTGnIpY92iM3HqByTO9j44k9iGRtpgzlzuenmv1IN0piNe&#10;aM2Azy3Wh+roNFQf2SF7ed1+qb1f23Fzt1KfodH69mZcPYFIOKbLMfziMzqUzLTzR7JR9Br4kfSn&#10;nGWzBdudhvnjAmRZyP/w5Q8A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BAi0AFAAGAAgAAAAhALGC&#10;Z7YKAQAAEwIAABMAAAAAAAAAAAAAAAAAAAAAAFtDb250ZW50X1R5cGVzXS54bWxQSwECLQAUAAYA&#10;CAAAACEAOP0h/9YAAACUAQAACwAAAAAAAAAAAAAAAAA7AQAAX3JlbHMvLnJlbHNQSwECLQAUAAYA&#10;CAAAACEAwGzvLpYCAAC8BQAADgAAAAAAAAAAAAAAAAA6AgAAZHJzL2Uyb0RvYy54bWxQSwECLQAK&#10;AAAAAAAAACEAzzUO69gCAQDYAgEAFAAAAAAAAAAAAAAAAAD8BAAAZHJzL21lZGlhL2ltYWdlMS5w&#10;bmdQSwECLQAUAAYACAAAACEA/LG35tsAAAAEAQAADwAAAAAAAAAAAAAAAAAGCAEAZHJzL2Rvd25y&#10;ZXYueG1sUEsBAi0AFAAGAAgAAAAhAKomDr68AAAAIQEAABkAAAAAAAAAAAAAAAAADgkBAGRycy9f&#10;cmVscy9lMm9Eb2MueG1sLnJlbHNQSwUGAAAAAAYABgB8AQAAAQoBAAAA&#10;" stroked="f" strokeweight="1pt">
                <v:fill r:id="rId14" o:title="Office for Nuclear Regulation" recolor="t" rotate="t" type="frame"/>
                <v:textbox inset="0,0,0,0"/>
                <w10:anchorlock/>
              </v:rect>
            </w:pict>
          </mc:Fallback>
        </mc:AlternateContent>
      </w:r>
    </w:p>
    <w:p w14:paraId="5DD0C556" w14:textId="77777777" w:rsidR="00025AFC" w:rsidRPr="00025AFC" w:rsidRDefault="00025AFC" w:rsidP="00025AFC"/>
    <w:p w14:paraId="0B615B7B" w14:textId="6C7B3762" w:rsidR="00D0226A" w:rsidRPr="00986497" w:rsidRDefault="00986497" w:rsidP="00E72C86">
      <w:pPr>
        <w:pStyle w:val="CoverTitle"/>
        <w:ind w:left="0"/>
        <w:rPr>
          <w:sz w:val="66"/>
          <w:szCs w:val="66"/>
        </w:rPr>
      </w:pPr>
      <w:r w:rsidRPr="00986497">
        <w:rPr>
          <w:sz w:val="66"/>
          <w:szCs w:val="66"/>
        </w:rPr>
        <w:t>Polic</w:t>
      </w:r>
      <w:r w:rsidRPr="00DB5C9D">
        <w:rPr>
          <w:sz w:val="66"/>
          <w:szCs w:val="66"/>
        </w:rPr>
        <w:t>y</w:t>
      </w:r>
      <w:r w:rsidRPr="00986497">
        <w:rPr>
          <w:sz w:val="66"/>
          <w:szCs w:val="66"/>
        </w:rPr>
        <w:t xml:space="preserve"> for o</w:t>
      </w:r>
      <w:r w:rsidRPr="00DB5C9D">
        <w:rPr>
          <w:sz w:val="66"/>
          <w:szCs w:val="66"/>
        </w:rPr>
        <w:t>p</w:t>
      </w:r>
      <w:r w:rsidRPr="00986497">
        <w:rPr>
          <w:sz w:val="66"/>
          <w:szCs w:val="66"/>
        </w:rPr>
        <w:t>enness and trans</w:t>
      </w:r>
      <w:r w:rsidRPr="00DB5C9D">
        <w:rPr>
          <w:sz w:val="66"/>
          <w:szCs w:val="66"/>
        </w:rPr>
        <w:t>p</w:t>
      </w:r>
      <w:r w:rsidRPr="00986497">
        <w:rPr>
          <w:sz w:val="66"/>
          <w:szCs w:val="66"/>
        </w:rPr>
        <w:t>arenc</w:t>
      </w:r>
      <w:r w:rsidRPr="00DB5C9D">
        <w:rPr>
          <w:sz w:val="66"/>
          <w:szCs w:val="66"/>
        </w:rPr>
        <w:t>y</w:t>
      </w:r>
    </w:p>
    <w:p w14:paraId="30FF38A7" w14:textId="4FFE7E9E" w:rsidR="00D0226A" w:rsidRDefault="00D0226A">
      <w:pPr>
        <w:spacing w:after="0"/>
      </w:pPr>
    </w:p>
    <w:p w14:paraId="4A2D36A2" w14:textId="090535EB" w:rsidR="00267815" w:rsidRPr="0036229E" w:rsidRDefault="00025AFC" w:rsidP="0036229E">
      <w:pPr>
        <w:rPr>
          <w:sz w:val="36"/>
          <w:szCs w:val="36"/>
        </w:rPr>
      </w:pPr>
      <w:r w:rsidRPr="0036229E">
        <w:rPr>
          <w:noProof/>
          <w:color w:val="006838"/>
          <w:sz w:val="36"/>
          <w:szCs w:val="36"/>
        </w:rPr>
        <mc:AlternateContent>
          <mc:Choice Requires="wps">
            <w:drawing>
              <wp:anchor distT="0" distB="0" distL="114300" distR="114300" simplePos="0" relativeHeight="251664384" behindDoc="0" locked="0" layoutInCell="1" allowOverlap="1" wp14:anchorId="6C3AF0C2" wp14:editId="07FAE8F4">
                <wp:simplePos x="0" y="0"/>
                <wp:positionH relativeFrom="page">
                  <wp:align>left</wp:align>
                </wp:positionH>
                <wp:positionV relativeFrom="page">
                  <wp:align>bottom</wp:align>
                </wp:positionV>
                <wp:extent cx="7560000" cy="6400800"/>
                <wp:effectExtent l="0" t="0" r="0" b="0"/>
                <wp:wrapNone/>
                <wp:docPr id="3" name="Rectangle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6400800"/>
                        </a:xfrm>
                        <a:prstGeom prst="rect">
                          <a:avLst/>
                        </a:prstGeom>
                        <a:blipFill>
                          <a:blip r:embed="rId15"/>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F6E8107" id="Rectangle 3" o:spid="_x0000_s1026" alt="&quot;&quot;" style="position:absolute;margin-left:0;margin-top:0;width:595.3pt;height:7in;z-index:251664384;visibility:visible;mso-wrap-style:square;mso-width-percent:0;mso-height-percent:0;mso-wrap-distance-left:9pt;mso-wrap-distance-top:0;mso-wrap-distance-right:9pt;mso-wrap-distance-bottom:0;mso-position-horizontal:left;mso-position-horizontal-relative:page;mso-position-vertical:bottom;mso-position-vertical-relative:page;mso-width-percent:0;mso-height-percent:0;mso-width-relative:margin;mso-height-relative:margin;v-text-anchor:middle"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3jHTOpwIAAM8FAAAOAAAAZHJzL2Uyb0RvYy54bWysVNtu2zAMfR+wfxD0&#10;vtoJ0ltQpwhadChQtEXboc+KLNUGdBulxMm+fpRkO1lXbMCwPCiUSB6SxyQvLrdakY0A31pT0clR&#10;SYkw3Nateavot5ebL2eU+MBMzZQ1oqI74enl4vOni87NxdQ2VtUCCIIYP+9cRZsQ3LwoPG+EZv7I&#10;OmFQKS1oFvAKb0UNrEN0rYppWZ4UnYXageXCe3y9zkq6SPhSCh4epPQiEFVRzC2kE9K5imexuGDz&#10;N2CuaXmfBvuHLDRrDQYdoa5ZYGQN7W9QuuVgvZXhiFtdWClbLlINWM2kfFfNc8OcSLUgOd6NNPn/&#10;B8vvN8/uEZCGzvm5RzFWsZWg4z/mR7aJrN1IltgGwvHx9PikxB8lHHUns7I8wwviFHt3Bz58FVaT&#10;KFQU8GskktjmzodsOpjEaCvVuptWqUHu68Wv9feuyExeW77WwoTcGiAUC9iXvmmdpwTmQq9EjXnc&#10;1pP84X0AEXgTA0oM/IQJ5rRGBVZzmJYy0dbYmGa2jC/FnrskhZ0S0U6ZJyFJWyNb01R4amtxpYBs&#10;GDYk4xyTnWRVw2qRn48Tr30icRCiRyI2Ae6z7bF7gMHyV+wMk6uT0VWkqRgTK/+UWHYePVJka8Lo&#10;rFtj4SMAhVX1kbP9QFKmJrK0svXuEQjYPJPe8ZsW2+SO+fDIAIcQWwsXS3jAQyrbVdT2EiWNhR8f&#10;vUd77BbUUtLhUFfUf18zEJSoW4NTcz6ZzeIWSJfZ8ekUL3CoWR1qzFpfWfxME1xhjicx2gc1iBKs&#10;fsX9s4xRUcUMx9gV5QGGy1XIywY3GBfLZTLDyXcs3JlnxyN4ZDWOwcv2lYHrZyXgmN3bYQGw+buR&#10;ybbR09jlOljZpsbd89rzjVsjNU6/4eJaOrwnq/0eXvwEAAD//wMAUEsDBAoAAAAAAAAAIQA32rdo&#10;8QIDAPECAwAUAAAAZHJzL21lZGlhL2ltYWdlMS5wbmeJUE5HDQoaCgAAAA1JSERSAAAD4AAAA0gI&#10;BgAAAEdohf4AAAw7aUNDUElDQyBQcm9maWxlAABIiZVXB1hTyRaeW1JJaIFQpITeBBHpSAmhRRCQ&#10;KtgISQihxBgIInZ0UcG1iwVs6KqIgmsBZC2I2F0Ee18sKCjrYsFe3qSArvvK9+b75s5//znznzPn&#10;zr13BgCtZp5UmoNqA5AryZfFhQezxqakskiPARWQgQawBkN4/DwpOzY2CsAy0P69vLkGEEV72Vmh&#10;9c/+/1p0BMI8PgBILMTpgjx+LsQHAMAr+VJZPgBEBW81NV+qwLACPRkMEOKFCixS4UoFTlfhvUqb&#10;hDgOxK0AkGk8nkwEgGY75FkFfBHU0OyD2FUiEEsA0GJBHJCbO1kAcRrE9tBGCrFC3zv9Ox3R3zTT&#10;BzV5PNEgVs1FWcgh4jxpDm/a/5mO/11yc+QDPmxhpWXKIuIUc4Z5u5E9OVKBaRD3StKjYyDWhfid&#10;WKC0hxilZsojElX2qAk/jwNzBpgQuwp4IZEQm0AcJsmJjlLz6RniMC7EcIWgheJ8bgLEhhAvFOaF&#10;xqttNssmx6l9ofUZMg5bzZ/hyZR+Fb7uybMT2Wr9l5lCrlof0yzKTEiGmAqxdYE4KRpiTYhd8rLj&#10;I9U2I4syOdEDNjJ5nCJ+a4jjhJLwYJU+VpAhC4tT25fm5g3MF9ucKeZGq/G+/MyECFV+sFY+Txk/&#10;nAvWLpSwEwd0hHljowbmIhCGhKrmjnULJYnxap130vzgONVYnCrNiVXb45bCnHAFbwmxe15BvHos&#10;npQPF6RKH8+Q5scmqOLEi7J4o2JV8eDLQBTggBDAAnJY08FkkAXEbb0NvfBO1RMGeEAGREAInNXM&#10;wIhkZY8EXuNBEfgTIiHIGxwXrOwVggLIfx5kVVdnkKHsLVCOyAaPIc4FkSAH3suVoySD3pLAI8iI&#10;/+GdBysfxpsDq6L/3/MD7DeGDZkoNSMf8MjSGrAkhhJDiBHEMKIDbowH4H54FLwGweqGe+M+A/P4&#10;Zk94TOggPCBcJXQSbk4SF8t+iHI06IT6YepcpH+fC9wWanrgwbg/VIfKOBM3Bs64O/TDxgOhZw/I&#10;ctRxK7LC+kH7bzP47mmo7SiuFJRiQAmi2P84UtNR02NQRZHr7/OjijV9MN+cwZ4f/XO+y74AtpE/&#10;WmILsf3Yaew4dhY7jDUAFnYMa8QuYEcUeHB1PVKurgFvccp4sqGO+B/+Bp6sIpN5rjWuPa6fVH35&#10;wkLFNxpwJkunycSizHwWG/4RhCyuhO8ylOXm6uYGgOL/ovp8vWIq/xsI89w3bkozAD6lkBR943hW&#10;ABx6DADjzTfO6iV8bZYBcKSdL5cVqDhccSHAr4QWfNOMgBmwAvZwPm7AE/iBIBAKRoEYkABSwEQY&#10;fSZc5zIwFcwAc0EJKAPLwGqwHmwCW8FOsAfsAw3gMDgOToHzoB1cBbfh6ukCz0AfeAM+IghCQugI&#10;AzFCzBEbxAlxQ7yRACQUiULikBQkDREhEkSOzEDmIWXICmQ9sgWpRn5FDiHHkbNIB3ITuY/0IC+R&#10;DyiG0lA91BS1RYeh3igbjUQT0AmoCJ2CFqHz0SXoWrQK3Y3Wo8fR8+hVtBN9hvZjANPAmJgF5ox5&#10;YxwsBkvFMjAZNgsrxcqxKqwWa4LP+TLWifVi73EizsBZuDNcwRF4Is7Hp+Cz8MX4enwnXo+34pfx&#10;+3gf/oVAJ5gQnAi+BC5hLEFEmEooIZQTthMOEk7Cd6mL8IZIJDKJdkQv+C6mELOI04mLiRuIdcRm&#10;YgfxIbGfRCIZkZxI/qQYEo+UTyohrSPtJh0jXSJ1kd6RNcjmZDdyGDmVLCEXk8vJu8hHyZfIT8gf&#10;KdoUG4ovJYYioEyjLKVsozRRLlK6KB+pOlQ7qj81gZpFnUtdS62lnqTeob7S0NCw1PDRGKMh1pij&#10;sVZjr8YZjfsa72m6NEcahzaeJqctoe2gNdNu0l7R6XRbehA9lZ5PX0Kvpp+g36O/02RoumhyNQWa&#10;szUrNOs1L2k+16Jo2WixtSZqFWmVa+3XuqjVq03RttXmaPO0Z2lXaB/Svq7dr8PQGa4To5Ors1hn&#10;l85ZnW5dkq6tbqiuQHe+7lbdE7oPGRjDisFh8BnzGNsYJxldekQ9Oz2uXpZemd4evTa9Pn1dfXf9&#10;JP1C/Qr9I/qdTIxpy+Qyc5hLmfuY15gfDEwN2AZCg0UGtQaXDN4aDjEMMhQalhrWGV41/GDEMgo1&#10;yjZabtRgdNcYN3Y0HmM81Xij8Unj3iF6Q/yG8IeUDtk35JYJauJoEmcy3WSryQWTflMz03BTqek6&#10;0xOmvWZMsyCzLLNVZkfNeswZ5gHmYvNV5sfMn7L0WWxWDmstq5XVZ2FiEWEht9hi0Wbx0dLOMtGy&#10;2LLO8q4V1crbKsNqlVWLVZ+1ufVo6xnWNda3bCg23jaZNmtsTtu8tbWzTbZdYNtg221naMe1K7Kr&#10;sbtjT7cPtJ9iX2V/xYHo4O2Q7bDBod0RdfRwzHSscLzohDp5OomdNjh1DCUM9RkqGVo19LozzZnt&#10;XOBc43zfhekS5VLs0uDyfJj1sNRhy4edHvbF1cM1x3Wb6+3husNHDS8e3jT8pZujG9+twu3KCPqI&#10;sBGzRzSOeOHu5C503+h+w4PhMdpjgUeLx2dPL0+ZZ61nj5e1V5pXpdd1bz3vWO/F3md8CD7BPrN9&#10;Dvu89/X0zffd5/uXn7Nftt8uv+6RdiOFI7eNfOhv6c/z3+LfGcAKSAvYHNAZaBHIC6wKfBBkFSQI&#10;2h70hO3AzmLvZj8Pdg2WBR8Mfsvx5czkNIdgIeEhpSFtobqhiaHrQ++FWYaJwmrC+sI9wqeHN0cQ&#10;IiIjlkdc55py+dxqbt8or1EzR7VG0iLjI9dHPohyjJJFNY1GR48avXL0nWibaEl0QwyI4casjLkb&#10;axc7Jfa3McQxsWMqxjyOGx43I+50PCN+Uvyu+DcJwQlLE24n2ifKE1uStJLGJ1UnvU0OSV6R3Dl2&#10;2NiZY8+nGKeIUxpTSalJqdtT+8eFjls9rmu8x/iS8dcm2E0onHB2ovHEnIlHJmlN4k3an0ZIS07b&#10;lfaJF8Or4vWnc9Mr0/v4HP4a/jNBkGCVoEfoL1whfJLhn7Eio1vkL1op6skMzCzP7BVzxOvFL7Ii&#10;sjZlvc2Oyd6R/TUnOacul5yblntIoivJlrRONptcOLlD6iQtkXZO8Z2yekqfLFK2PQ/Jm5DXmK8H&#10;N/IX5Pbyn+T3CwIKKgreTU2aur9Qp1BSeGGa47RF054UhRX9Mh2fzp/eMsNixtwZ92eyZ26ZhcxK&#10;n9Uy22r2/Nldc8Ln7JxLnZs99/di1+IVxa/nJc9rmm86f878hz+F/1RTolkiK7m+wG/BpoX4QvHC&#10;tkUjFq1b9KVUUHquzLWsvOzTYv7icz8P/3ntz1+XZCxpW+q5dOMy4jLJsmvLA5fvXKGzomjFw5Wj&#10;V9avYq0qXfV69aTVZ8vdyzetoa6Rr+lcG7W2cZ31umXrPq3PXH+1IriirtKkclHl2w2CDZc2Bm2s&#10;3WS6qWzTh83izTe2hG+pr7KtKt9K3Fqw9fG2pG2nf/H+pXq78fay7Z93SHZ07ozb2VrtVV29y2TX&#10;0hq0Rl7Ts3v87vY9IXsaa51rt9Qx68r2gr3yvU9/Tfv12r7IfS37vffXHrA5UHmQcbC0HqmfVt/X&#10;kNnQ2ZjS2HFo1KGWJr+mg7+5/LbjsMXhiiP6R5YepR6df/TrsaJj/c3S5t7jouMPWya13D4x9sSV&#10;1jGtbScjT545FXbqxGn26WNn/M8cPut79tA573MN5z3P11/wuHDwd4/fD7Z5ttVf9LrY2O7T3tQx&#10;suPopcBLxy+HXD51hXvl/NXoqx3XEq/duD7+eucNwY3umzk3X9wquPXx9pw7hDuld7Xvlt8zuVf1&#10;h8MfdZ2enUfuh9y/8CD+we2H/IfPHuU9+tQ1/zH9cfkT8yfV3W7dh3vCetqfjnva9Uz67GNvyZ86&#10;f1Y+t39+4K+gvy70je3reiF78fXl4ldGr3a8dn/d0h/bf+9N7puPb0vfGb3b+d77/ekPyR+efJz6&#10;ifRp7WeHz01fIr/c+Zr79auUJ+MptwIYrGhGBgAvdwBAT4F7B3g+o45Tnf+UBVGdWZUI/CesOiMq&#10;iycAO4IASJwDQBTco2yE1QZiGmwVW/iEIICOGDFYB85qynOlohDhOWDzMAVq73oOfiyqM+d3cf/Y&#10;AoWqO/ix/RdTmnqnUSR8fAAAAIplWElmTU0AKgAAAAgABAEaAAUAAAABAAAAPgEbAAUAAAABAAAA&#10;RgEoAAMAAAABAAIAAIdpAAQAAAABAAAATgAAAAAAAACQAAAAAQAAAJAAAAABAAOShgAHAAAAEgAA&#10;AHigAgAEAAAAAQAAA+CgAwAEAAAAAQAAA0gAAAAAQVNDSUkAAABTY3JlZW5zaG90jc7nEgAAAAlw&#10;SFlzAAAWJQAAFiUBSVIk8AAAAdZpVFh0WE1MOmNvbS5hZG9iZS54bXAAAAAAADx4OnhtcG1ldGEg&#10;eG1sbnM6eD0iYWRvYmU6bnM6bWV0YS8iIHg6eG1wdGs9IlhNUCBDb3JlIDYuMC4wIj4KICAgPHJk&#10;ZjpSREYgeG1sbnM6cmRmPSJodHRwOi8vd3d3LnczLm9yZy8xOTk5LzAyLzIyLXJkZi1zeW50YXgt&#10;bnMjIj4KICAgICAgPHJkZjpEZXNjcmlwdGlvbiByZGY6YWJvdXQ9IiIKICAgICAgICAgICAgeG1s&#10;bnM6ZXhpZj0iaHR0cDovL25zLmFkb2JlLmNvbS9leGlmLzEuMC8iPgogICAgICAgICA8ZXhpZjpQ&#10;aXhlbFlEaW1lbnNpb24+ODQwPC9leGlmOlBpeGVsWURpbWVuc2lvbj4KICAgICAgICAgPGV4aWY6&#10;UGl4ZWxYRGltZW5zaW9uPjk5MjwvZXhpZjpQaXhlbFhEaW1lbnNpb24+CiAgICAgICAgIDxleGlm&#10;OlVzZXJDb21tZW50PlNjcmVlbnNob3Q8L2V4aWY6VXNlckNvbW1lbnQ+CiAgICAgIDwvcmRmOkRl&#10;c2NyaXB0aW9uPgogICA8L3JkZjpSREY+CjwveDp4bXBtZXRhPgo9ko+QAAAAHGlET1QAAAACAAAA&#10;AAAAAaQAAAAoAAABpAAAAaQAAVVvMAoy6wAAQABJREFUeAHsvYn3tVtRHvjeiygz916Q8TIPgsC9&#10;CIgKosSYdoomMUZdamfqlXS6/4H+Q3qtzurVnZXoShtNjJk0IWIcQFBE5nmS8co8DwLCtd/au+p9&#10;66mqvWvfw3GCOq7vnL131X6qzvPWrt9+/C7f74YH/h/f8adbvZYY+NMbTre7ncPh6EayqD3WcYYh&#10;D+XGyX7Ba3FkMvjMcDI7wdo4kqMOebck38TcoJZySYASc4sT+dxwA67iTH/Tcyz5RnyQl+Utqgnn&#10;c8Ifo5aLye8w8uDGbc8i8bF77Lxh6EVDwlKuZo+Gk3HoYhazWCtfNcTY45zP6wb/jCRJ9XnDDecO&#10;tXwMb9QP1nwP2RnmciD0QfadGrTBNxBLJZBAtN6V5buUi01O5ioBNRQrfEoeugeDwz4RH7ve5hwg&#10;iwP2wYOYxqFgOwjghAmRj1RF32PdCANT8Kh+xaJYDG+nFYzjfVxP8C5jDAZfyVVzO3rW2selwUFW&#10;YoEPTDqqLI24oacnPi4PtTDaLy6ZnfxWfIa8cJJLuR5JycB/WhzMrVuhtj3E0veBODA5ATH2uS4j&#10;x0mwoec6CMBAWe8Pd6tFGgahJc3js21R+w6DGoRmtaiGahcO7T0HrX3mufNed4mXQWKyLJ82yhJv&#10;o80KDF1wJm43ui8tlvPT75Q+3i0ZJ4TkMU58GUXPSHORnTGIMwkIJpj0THRMyc1+Btusy17/N8y/&#10;9w6yguOA/wov3FACfP3p6QvBTDwLYjvLk4qaYciRFnEnmNHnQs/YMpzMTnFtHMlR51QCXLPRx5a3&#10;qMs4Hw/TtyXdsAS4Jy7kdj+XZ/2WAPes7Ss7RyF3yrm1t0mPI9ehWRnUUKGfQ8lD9+DT2kfiY9fb&#10;nANkccA+OGvTOBRsBwGcMCHyOSsw2kAYmIJH9Ss+GGJ4O61kPiXAPW/09K7Bf8b9yvMhn2FdcpJL&#10;uRIQvSbO1oT5dyvUdkeEd9wDpmMCcWByuCzU7enbRkHgEuCGI566egqeQSY2YQtMzpiyLJ+npY+C&#10;R2Zd0jqgDYiPMwEsAS5MnJ9L/J/uw1EJcE9NCXDPyXBFX/5m4lkAWgOLz3lzmWHI1ewSYSzx9WeG&#10;k9kJyzZkyVHHKQGu2ehjy5v5SdCcnI+H6duSblgC3BMXcrufy7N+S4B71vaVnaOQO+Xc2tukx5Hr&#10;0KwMaqjQz6HkoXvwae0j8bHrbc4BsjhgH5y1aRwKtoMATpgQ+ZwVGG0gDEzBo/oVHwwxvJ1WMp8S&#10;4J43enrX4D/jfuX5kM+wLjnJpVwJiF4TZ2vC/LsVarsjwjvuAdMxgTgwOVwW6vb0baMgcAlwwxFP&#10;XT0Fz6AEOJElfZxrP/kv5WhHQCUtw6v+Bhzo+KqclAC/C49VX/5m4lkgWwObnLQZhhzpS4SxxNef&#10;GU5mJyzbkCVHHacEuGajjy1vUfd1Ph6mbwsuENq1BLhmY8A/Le/n8qzfEuCetc5RVpetvU16HFMd&#10;wutzkEAcvUf3YAs6zZUDZHHAPjhr0zj8hQHHJspzECnBBlrCFLyTX/HBEMPbaSXzKQHueaP+cQ3+&#10;M+5Xng/5DOuSk1zKlYDoNXG2Jsy/W6G2OyK84x4wHROIA5PDZaFuT982CgKXADcc8dTVU/AMSoAT&#10;WXKT4NovAR4WVP0NuKelBLjnZLiiL38z8SwArYEFTUvsMww50pcIY8HXnxlOZics25AlRx2nBLhm&#10;o48tb9Hlxvl4mL4tuEBo1xLgmo0B/7S8n8uzfkuAe9Y6R1ldtvY26XFMdQivz0ECcfQe3YMt6DRX&#10;DpDFAfvgrE3j8BcGHJsoz0GkBBtoCVPwTn7FB0MMb6eVzKcEuOeN+sc1+M+4X3k+5DOsS05yKVcC&#10;otfE2Zow/26F2u6I8I57wHRMIA5MDpeFuj192ygIXALccMRTV0/BMygBTmTJTYJrvwR4WFAlwD0t&#10;JcA9J8MVffmbiWcBaA0saFpin2HIkb5EGAu+/sxwMjth2YYsOeo4JcA1G31seYsuN87Hw/RtwQVC&#10;u5YA12wM+Kfl/Vye9VsC3LPWOcrqsrW3SY9jqkN4fQ4SiKP36B5sQae5coAsDtgHZ20ah78w4NhE&#10;eQ4iJdhAS5iCd/IrPhhieDutZD4lwD1v1D+uwX/G/crzIZ9hXXKSS7kSEL0mztaE+Xcr1HZHhHfc&#10;A6ZjAnFgcrgs1O3p20ZB4BLghiOeunoKnkEJcCJLbhJc+yXAw4IqAe5pKQHuORmu6MvfTDwLQGtg&#10;QdMS+wxDjvQlwljw9WeGk9kJyzZkyVHHKQGu2ehjy1t0uXE+HqZvCy4Q2rUEuGZjwD8t7+fyrN8S&#10;4J61zlFWl629TXocUx3C63OQQBy9R/dgCzrNlQNkccA+OGvTOPyFAccmynMQKcEGWsIUvJNf8cEQ&#10;w9tpJfMpAe55o/5xDf4z7leeD/kM65KTXMqVgOg1cbYmzL9bobY7IrzjHjAdE4gDk8NloW5P3zYK&#10;ApcANxzx1NVT8AxKgBNZcpPg2i8BHhZUCXBPSwlwz8lwRV/+ZuJZAFoDC5qW2GcYcqQvEcaCrz8z&#10;nMxOWLYhS446TglwzUYfW96iy43z8TB9W3CB0K4lwDUbA/5peT+XZ/2WAPesdY6yumztbdLjmOoQ&#10;Xp+DBOLoPboHW9BprhwgiwP2wVmbxuEvDDg2UZ6DSAk20BKm4J38ig+GGN5OK5lPCXDPG/WPa/Cf&#10;cb/yfMhnWJec5FKuBESvibM1Yf7dCrXdEeEd94DpmEAcmBwuC3V7+rZRELgEuOGIp66egmdQApzI&#10;kpsE134J8LCgSoB7WkqAe06GK/ryNxPPAtAaWNC0xD7DkCN9iTAWfP2Z4WR2wrINWXLUcUqAazb6&#10;2PIWXW6cj4fp24ILhHYtAa7ZGPBPy/u5POu3BLhnrXOU1WVrb5Mex1SH8PocJBBH79E92IJOc+UA&#10;WRywD87aNA5/YcCxifIcREqwgZYwBe/kV3wwxPB2Wsl8SoB73qh/XIP/jPuV50M+w7rkJJdyJSB6&#10;TZytCfPvVqjtjgjvuAdMxwTiwORwWajb07eNgsAlwA1HPHX1FDyDEuBEltwkuPZLgIcFVQLc01IC&#10;3HMyXNGXv5l4FoDWwIKmJfYZhhzpS4Sx4OvPDCezE5ZtyJKjjlMCXLPRx5a36HLjfDxM3xZcILRr&#10;CXDNxoB/Wt7P5Vm/JcA9a52jrC5be5v0OKY6hNfnIIE4eo/uwRZ0misHyOKAfXDWpnH4CwOOTZTn&#10;IFKCDbSEKXgnv+KDIYa300rmUwLc80b94xr8Z9yvPB/yGdYlJ7mUKwHRa+JsTZh/t0Jtd0R4xz1g&#10;OiYQByaHy0Ldnr5tFAQuAW444qmrp+AZlAAnsuQmwbVfAjwsqBLgnpYS4J6T4Yq+/M3EswC0BhY0&#10;LbHPMORIXyKMBV9/ZjiZnbBsQ5YcdZwS4JqNPra8RZcb5+Nh+rbgAqFdS4BrNgb80/J+Ls/6LQHu&#10;WescZXXZ2tukxzHVIbw+BwnE0Xt0D7ag01w5QBYH7IOzNo3DXxhwbKI8B5ESbKAlTME7+RUfDDG8&#10;nVYynxLgnjfqH9fgP+N+5fmQz7AuOcmlXAmIXhNna8L8uxVquyPCO+4B0zGBODA5XBbq9vRtoyBw&#10;CXDDEU9dPQXPoAQ4kSU3Ca79EuBhQZUA97SUAPecDFf05W8mngWgNbCgaYl9hiFH+hJhLPj6M8PJ&#10;7IRlG7LkqOOUANds9LHlLbrcOB8P07cFFwjtWgJcszHgn5b3c3nWbwlwz1rnKKvL1t4mPY6pDuH1&#10;OUggjt6je7AFnebKAbI4YB+ctWkc/sKAYxPlOYiUYAMtYQreya/4YIjh7bSS+ZQA97xR/7gG/xn3&#10;K8+HfIZ1yUku5UpA9Jo4WxPm361Q2x0R3nEPmI4JxIHJ4bJQt6dvGwWBS4Abjnjq6il4BiXAiSy5&#10;SXDtlwAPC6oEuKelBLjnZLiiL38z8SwArYEFTUvsMww50pcIY8HXnxlOZics25AlRx2nBLhmo48t&#10;b9Hlxvl4mL4tuEBo1xLgmo0B/7S8n8uzfkuAe9Y6R1ldtvY26XFMdQivz0ECcfQe3YMt6DRXDpDF&#10;AfvgrE3j8BcGHJsoz0GkBBtoCVPwTn7FB0MMb6eVzKcEuOeN+sc1+M+4X3k+5DOsS05yKVcCotfE&#10;2Zow/26F2u6I8I57wHRMIA5MDpeFuj192ygIXALccMRTV0/BMygBTmTJTYJrvwR4WFAlwD0tJcA9&#10;J8MVffmbiWcBaA0saFpin2HIkb5EGAu+/sxwMjth2YYsOeo4JcA1G31seYsuN87Hw/RtwQVCu5YA&#10;12wM+Kfl/Vye9VsC3LPWOcrqsrW3SY9jqkN4fQ4SiKP36B5sQae5coAsDtgHZ20ah78w4NhEeQ4i&#10;JdhAS5iCd/IrPhhieDutZD4lwD1v1D+uwX/G/crzIZ9hXXKSS7kSEL0mztaE+Xcr1HZHhHfcA6Zj&#10;AnFgcrgs1O3p20ZB4BLghiOeunoKnkEJcCJLbhJc+yXAw4IqAe5pKQHuORmu6MvfTDwLQGtgQdMS&#10;+wxDjvQlwljw9WeGk9kJyzZkyVHHKQGu2ehjy1t0uXE+HqZvCy4Q2rUEuGZjwD8t7+fyrN8S4J61&#10;zlFWl629TXocUx3C63OQQBy9R/dgCzrNlQNkccA+OGvTOPyFAccmynMQKcEGWsIUvJNf8cEQw9tp&#10;JfMpAe55o/5xDf4z7leeD/kM65KTXMqVgOg1cbYmzL9bobY7IrzjHjAdE4gDk8NloW5P3zYKApcA&#10;Nxzx1NVT8AxKgBNZcpPg2i8BHhZUCXBPSwlwz8lwRV/+ZuJZAFoDC5qW2GcYcqQvEcaCrz8znMxO&#10;WLYhS446TglwzUYfW96iy43z8TB9W3CB0K4lwDUbA/5peT+XZ/2WAPesdY6yumztbdLjmOoQXp+D&#10;BOLoPboHW9BprhwgiwP2wVmbxuEvDDg2UZ6DSAk20BKm4J38ig+GGN5OK5lPCXDPG/WPa/Cfcb/y&#10;fMhnWJec5FKuBESvibM1Yf7dCrXdEeEd94DpmEAcmBwuC3V7+rZRELgEuOGIp66egmdQApzIkpsE&#10;134J8LCgSoB7WkqAe06GK/ryNxPPAtAaWNC0xD7DkCN9iTAWfP2Z4WR2wrINWXLUcUqAazb62PIW&#10;XW6cj4fp24ILhHYtAa7ZGPBPy/u5POu3BLhnrXOU1WVrb5Mex1SH8PocJBBH79E92IJOc+UAWRyw&#10;D87aNA5/YcCxifIcREqwgZYwBe/kV3wwxPB2Wsl8SoB73qh/XIP/jPuV50M+w7rkJJdyJSB6TZyt&#10;CfPvVqjtjgjvuAdMxwTiwORwWajb07eNgsAlwA1HPHX1FDyDEuBEltwkuPZLgIcFVQLc01IC3HMy&#10;XNGXv5l4FoDWwIKmJfYZhhzpS4Sx4OvPDCezE5ZtyJKjjlMCXLPRx5a36HLjfDxM3xZcILRrCXDN&#10;xoB/Wt7P5Vm/JcA9a52jrC5be5v0OKY6hNfnIIE4eo/uwRZ0misHyOKAfXDWpnH4CwOOTZTnIFKC&#10;DbSEKXgnv+KDIYa300rmUwLc80b94xr8Z9yvPB/yGdYlJ7mUKwHRa+JsTZh/t0Jtd0R4xz1gOiYQ&#10;ByaHy0Ldnr5tFAQuAW444qmrp+AZlAAnsuQmwbVfAjwsqBLgnpYS4J6T4Yq+/M3EswC0BhY0LbHP&#10;MORIXyKMBV9/ZjiZnbBsQ5YcdZwS4JqNPra8RZcb5+Nh+rbgAqFdS4BrNgb80/J+Ls/6LQHuWesc&#10;ZXXZ2tukxzHVIbw+BwnE0Xt0D7ag01w5QBYH7IOzNo3DXxhwbKI8B5ESbKAlTME7+RUfDDG8nVYy&#10;nxLgnjfqH9fgP+N+5fmQz7AuOcmlXAmIXhNna8L8uxVquyPCO+4B0zGBODA5XBbq9vRtoyBwCXDD&#10;EU9dPQXPoAQ4kSU3Ca79EuBhQZUA97SUAPecDFf05W8mngWgNbCgaYl9hiFH+hJhLPj6M8PJ7IRl&#10;G7LkqOOUANds9LHlLbrcOB8P07cFFwjtWgJcszHgn5b3c3nWbwlwz1rnKKvL1t4mPY6pDuH1OUgg&#10;jt6je7AFnebKAbI4YB+ctWkc/sKAYxPlOYiUYAMtYQreya/4YIjh7bSS+ZQA97xR/7gG/xn3K8+H&#10;fIZ1yUku5UpA9Jo4WxPm361Q2x0R3nEPmI4JxIHJ4bJQt6dvGwWBS4Abjnjq6il4BiXAiSy5SXDt&#10;lwAPC6oEuKelBLjnZLiiL38z8SwArYEFTUvsMww50pcIY8HXnxlOZics25AlRx2nBLhmo48tb9Hl&#10;xvl4mL4tuEBo1xLgmo0B/7S8n8uzfkuAe9Y6R1ldtvY26XFMdQivz0ECcfQe3YMt6DRXDpDFAfvg&#10;rE3j8BcGHJsoz0GkBBtoCVPwTn7FB0MMb6eVzKcEuOeN+sc1+M+4X3k+5DOsS05yKVcCotfE2Zow&#10;/26F2u6I8I57wHRMIA5MDpeFuj192ygIXALccMRTV0/BMygBTmTJTYJrvwR4WFAlwD0tJcA9J8MV&#10;ffmbiWcBaA0saFpin2HIkb5EGAu+/sxwMjth2YYsOeo4JcA1G31seYsuN87Hw/RtwQVCu5YA12wM&#10;+Kfl/Vye9VsC3LPWOcrqsrW3SY9jqkN4fQ4SiKP36B5sQae5coAsDtgHZ20ah78w4NhEeQ4iJdhA&#10;S5iCd/IrPhhieDutZD4lwD1v1D+uwX/G/crzIZ9hXXKSS7kSEL0mztaE+Xcr1HZHhHfcA6ZjAnFg&#10;crgs1O3p20ZB4BLghiOeunoKnkEJcCJLbhJc+yXAw4IqAe5pKQHuORmu6MvfTDwLQGtgQdMS+wxD&#10;jvQlwljw9WeGk9kJyzZkyVHHKQGu2ehjy1t0uXE+HqZvCy4Q2rUEuGZjwD8t7+fyrN8S4J61zlFW&#10;l629TXocUx3C63OQQBy9R/dgCzrNlQNkccA+OGvTOPyFAccmynMQKcEGWsIUvJNf8cEQw9tpJfMp&#10;Ae55o/5xDf4z7leeD/kM65KTXMqVgOg1cbYmzL9bobY7IrzjHjAdE4gDk8NloW5P3zYKApcANxzx&#10;1NVT8AxKgBNZcpPg2i8BHhZUCXBPSwlwz8lwRV/+ZuJZAFoDC5qW2GcYcqQvEcaCrz8znMxOWLYh&#10;S446TglwzUYfW96iy43z8TB9W3CB0K4lwDUbA/5peT+XZ/2WAPesdY6yumztbdLjmOoQXp+DBOLo&#10;PboHW9BprhwgiwP2wVmbxuEvDDg2UZ6DSAk20BKm4J38ig+GGN5OK5lPCXDPG/WPa/Cfcb/yfMhn&#10;WJec5FKuBESvibM1Yf7dCrXdEeEd94DpmEAcmBwuC3V7+rZRELgEuOGIp66egmdQApzIkpsE134J&#10;8LCgSoB7WkqAe06GK/ryNxPPAtAaWNC0xD7DkCN9iTAWfP2Z4WR2wrINWXLUcUqAazb62PIWXW6c&#10;j4fp24ILhHYtAa7ZGPBPy/u5POu3BLhnrXOU1WVrb5Mex1SH8PocJBBH79E92IJOc+UAWRywD87a&#10;NA5/YcCxifIcREqwgZYwBe/kV3wwxPB2Wsl8SoB73qh/XIP/jPuV50M+w7rkJJdyJSB6TZytCfPv&#10;VqjtjgjvuAdMxwTiwORwWajb07eNgsAlwA1HPHX1FDyDEuBEltwkuPZLgIcFVQLc01IC3HMyXNGX&#10;v5l4FoDWwIKmJfYZhhzpS4Sx4OvPDCezE5ZtyJKjjlMCXLPRx5a36HLjfDxM3xZcILRrCXDNxoB/&#10;Wt7P5Vm/JcA9a52jrC5be5v0OKY6hNfnIIE4eo/uwRZ0misHyOKAfXDWpnH4CwOOTZTnIFKCDbSE&#10;KXgnv+KDIYa300rmUwLc80b94xr8Z9yvPB/yGdYlJ7mUKwHRa+JsTZh/t0Jtd0R4xz1gOiYQByaH&#10;y0Ldnr5tFAQuAW444qmrp+AZlAAnsuQmwbVfAjwsqBLgnpYS4J6T4Yq+/M3EswC0BhY0LbHPMORI&#10;XyKMBV9/ZjiZnbBsQ5YcdZwS4JqNPra8RZcb5+Nh+rbgAqFdS4BrNgb80/J+Ls/6LQHuWescZXXZ&#10;2tukxzHVIbw+BwnE0Xt0D7ag01w5QBYH7IOzNo3DXxhwbKI8B5ESbKAlTME7+RUfDDG8nVYynxLg&#10;njfqH9fgP+N+5fmQz7AuOcmlXAmIXhNna8L8uxVquyPCO+4B0zGBODA5XBbq9vRtoyBwCXDDEU9d&#10;PQXPoAQ4kSU3Ca79EuBhQZUA97SUAPecDFf05W8mngWgNbCgaYl9hiFH+hJhLPj6M8PJ7IRlG7Lk&#10;qOOUANds9LHlLbrcOB8P07cFFwjtWgJcszHgn5b3c3nWbwlwz1rnKKvL1t4mPY6pDuH1OUggjt6j&#10;e7AFnebKAbI4YB+ctWkc/sKAYxPlOYiUYAMtYQreya/4YIjh7bSS+ZQA97xR/7gG/xn3K8+HfIZ1&#10;yUku5UpA9Jo4WxPm361Q2x0R3nEPmI4JxIHJ4bJQt6dvGwWBS4Abjnjq6il4BiXAiSy5SXDtlwAP&#10;C6oEuKelBLjnZLiiL38z8SwArYEFTUvsMww50pcIY8HXnxlOZics25AlRx2nBLhmo48tb9Hlxvl4&#10;mL4tuEBo1xLgmo0B/7S8n8uzfkuAe9Y6R1ldtvY26XFMdQivz0ECcfQe3YMt6DRXDpDFAfvgrE3j&#10;8BcGHJsoz0GkBBtoCVPwTn7FB0MMb6eVzKcEuOeN+sc1+M+4X3k+5DOsS05yKVcCotfE2Zow/26F&#10;2u6I8I57wHRMIA5MDpeFuj192ygIXALccMRTV0/BMygBTmTJTYJrvwR4WFAlwD0tJcA9J8MVffmb&#10;iWcBaA0saFpin2HIkb5EGAu+/sxwMjth2YYsOeo4JcA1G31seYsuN87Hw/RtwQVCu5YA12wM+Kfl&#10;/Vye9VsC3LPWOcrqsrW3SY9jqkN4fQ4SiKP36B5sQae5coAsDtgHZ20ah78w4NhEeQ4iJdhAS5iC&#10;d/IrPhhieDutZD4lwD1v1D+uwX/G/crzIZ9hXXKSS7kSEL0mztaE+Xcr1HZHhHfcA6ZjAnFgcrgs&#10;1O3p20ZB4BLghiOeunoKnkEJcCJLbhJc+yXAw4IqAe5pKQHuORmu6MvfTDwLQGtgQdMS+wxDjvQl&#10;wljw9WeGk9kJyzZkyVHHKQGu2ehjy1t0uXE+HqZvCy4Q2rUEuGZjwD8t7+fyrN8S4J61zlFWl629&#10;TXocUx3C63OQQBy9R/dgCzrNlQNkccA+OGvTOPyFAccmynMQKcEGWsIUvJNf8cEQw9tpJfMpAe55&#10;o/5xDf4z7leeD/kM65KTXMqVgOg1cbYmzL9bobY7IrzjHjAdE4gDk8NloW5P3zYKApcANxzx1NVT&#10;8AxKgBNZcpPg2i8BHhZUCXBPSwlwz8lwRV/+ZuJZAFoDC5qW2GcYcqQvEcaCrz8znMxOWLYhS446&#10;TglwzUYfW96iy43z8TB9W3CB0K4lwDUbA/5peT+XZ/2WAPesdY6yumztbdLjmOoQXp+DBOLoPboH&#10;W9BprhwgiwP2wVmbxuEvDDg2UZ6DSAk20BKm4J38ig+GGN5OK5lPCXDPG/WPa/Cfcb/yfMhnWJec&#10;5FKuBESvibM1Yf7dCrXdEeEd94DpmEAcmBwuC3V7+rZRELgEuOGIp66egmdQApzIkpsE134J8LCg&#10;SoB7WkqAe06GK/ryNxPPAtAaWNC0xD7DkCN9iTAWfP2Z4WR2wrINWXLUcUqAazb62PIWXW6cj4fp&#10;24ILhHYtAa7ZGPBPy/u5POu3BLhnrXOU1WVrb5Mex1SH8PocJBBH79E92IJOc+UAWRywD87aNA5/&#10;YcCxifIcREqwgZYwBe/kV3wwxPB2Wsl8SoB73qh/XIP/jPuV50M+w7rkJJdyJSB6TZytCfPvVqjt&#10;jgjvuAdMxwTiwORwWajb07eNgsAlwA1HPHX1FDyDEuBEltwkuPZLgIcFVQLc01IC3HMyXNGXv5l4&#10;FoDWwIKmJfYZhhzpS4Sx4OvPDCezE5ZtyJKjjlMCXLPRx5a36HLjfDxM3xZcILRrCXDNxoB/Wt7P&#10;5Vm/JcA9a52jrC5be5v0OKY6hNfnIIE4eo/uwRZ0misHyOKAfXDWpnH4CwOOTZTnIFKCDbSEKXgn&#10;v+KDIYa300rmUwLc80b94xr8Z9yvPB/yGdYlJ7mUKwHRa+JsTZh/t0Jtd0R4xz1gOiYQByaHy0Ld&#10;nr5tFAQuAW444qmrp+AZlAAnsuQmwbVfAjwsqBLgnpYS4J6T4Yq+/M3EswC0BhY0LbHPMORIXyKM&#10;BV9/ZjiZnbBsQ5YcdZwS4JqNPra8RZcb5+Nh+rbgAqFdS4BrNgb80/J+Ls/6LQHuWescZXXZ2tuk&#10;xzHVIbw+BwnE0Xt0D7ag01w5QBYH7IOzNo3DXxhwbKI8B5ESbKAlTME7+RUfDDG8nVYynxLgnjfq&#10;H9fgP+N+5fmQz7AuOcmlXAmIXhNna8L8uxVquyPCO+4B0zGBODA5XBbq9vRtoyBwCXDDEU9dPQXP&#10;oAQ4kSU3Ca79EuBhQZUA97SUAPecDFf05W8mngWgNbCgaYl9hiFH+hJhLPj6M8PJ7IRlG7LkqOOU&#10;ANds9LHlLbrcOB8P07cFFwjtWgJcszHgn5b3c3nWbwlwz1rnKKvL1t4mPY6pDuH1OUggjt6je7AF&#10;nebKAbI4YB+ctWkc/sKAYxPlOYiUYAMtYQreya/4YIjh7bSS+ZQA97xR/7gG/xn3K8+HfIZ1yUku&#10;5UpA9Jo4WxPm361Q2x0R3nEPmI4JxIHJ4bJQt6dvGwWBS4Abjnjq6il4BiXAiSy5SXDtlwAPC6oE&#10;uKelBLjnZLiiL38z8SwArYEFTUvsMww50pcIY8HXnxlOZics25AlRx2nBLhmo48tb9Hlxvl4mL4t&#10;uEBo1xLgmo0B/7S8n8uzfkuAe9Y6R1ldtvY26XFMdQivz0ECcfQe3YMt6DRXDpDFAfvgrE3j8BcG&#10;HJsoz0GkBBtoCVPwTn7FB0MMb6eVzKcEuOeN+sc1+M+4X3k+5DOsS05yKVcCotfE2Zow/26F2u6I&#10;8I57wHRMIA5MDpeFuj192ygIXALccMRTV0/BMygBTmTJTYJrvwR4WFAlwD0tJcA9J8MVffmbiWcB&#10;aA0saFpin2HIkb5EGAu+/sxwMjth2YYsOeo4JcA1G31seYsuN87Hw/RtwQVCu5YA12wM+Kfl/Vye&#10;9VsC3LPWOcrqsrW3SY9jqkN4fQ4SiKP36B5sQae5coAsDtgHZ20ah78w4NhEeQ4iJdhAS5iCd/Ir&#10;PhhieDutZD4lwD1v1D+uwX/G/crzIZ9hXXKSS7kSEL0mztaE+Xcr1HZHhHfcA6ZjAnFgcrgs1O3p&#10;20ZB4BLghiOeunoKnkEJcCJLbhJc+yXAw4IqAe5pKQHuORmu6MvfTDwLQGtgQdMS+wxDjvQlwljw&#10;9WeGk9kJyzZkyVHHKQGu2ehjy1t0uXE+HqZvCy4Q2rUEuGZjwD8t7+fyrN8S4J61zlFWl629TXoc&#10;Ux3C63OQQBy9R/dgCzrNlQNkccA+OGvTOPyFAccmynMQKcEGWsIUvJNf8cEQw9tpJfMpAe55o/5x&#10;Df4z7leeD/kM65KTXMqVgOg1cbYmzL9bobY7IrzjHjAdE4gDk8NloW5P3zYKApcANxzx1NVT8AxK&#10;gBNZcpPg2i8BHhZUCXBPSwlwz8lwRV/+ZuJZAFoDC5qW2GcYcqQvEcaCrz8znMxOWLYhS446Tglw&#10;zUYfW96iy43z8TB9W3CB0K4lwDUbA/5peT+XZ/2WAPesdY6yumztbdLjmOoQXp+DBOLoPboHW9Bp&#10;rhwgiwP2wVmbxuEvDDg2UZ6DSAk20BKm4J38ig+GGN5OK5lPCXDPG/WPa/Cfcb/yfMhnWJec5FKu&#10;BESvibM1Yf7dCrXdEeEd94DpmEAcmBwuC3V7+rZRELgEuOGIp66egmdQApzIkpsE134J8LCgSoB7&#10;WkqAe06GK/ryNxPPAtAaWNC0xD7DkCN9iTAWfP2Z4WR2wrINWXLUcUqAazb62PIWXW6cj4fp24IL&#10;hHYtAa7ZGPBPy/u5POu3BLhnrXOU1WVrb5Mex1SH8PocJBBH79E92IJOc+UAWRywD87aNA5/YcCx&#10;ifIcREqwgZYwBe/kV3wwxPB2Wsl8SoB73qh/XIP/jPuV50M+w7rkJJdyJSB6TZytCfPvVqjtjgjv&#10;uAdMxwTiwORwWajb07eNgsAlwA1HPHX1FDyDEuBEltwkuPZLgIcFVQLc01IC3HMyXNGXv5l4FoDW&#10;wIKmJfYZhhzpS4Sx4OvPDCezE5ZtyJKjjlMCXLPRx5a36HLjfDxM3xZcILRrCXDNxoB/Wt7P5Vm/&#10;JcA9a52jrC5be5v0OKY6hNfnIIE4eo/uwRZ0misHyOKAfXDWpnH4CwOOTZTnIFKCDbSEKXgnv+KD&#10;IYa300rmUwLc80b94xr8Z9yvPB/yGdYlJ7mUKwHRa+JsTZh/t0Jtd0R4xz1gOiYQByaHy0Ldnr5t&#10;FAQuAW444qmrp+AZlAAnsuQmwbVfAjwsqBLgnpYS4J6T4Yq+/M3EswC0BhY0LbHPMORIXyKMBV9/&#10;ZjiZnbBsQ5YcdZwS4JqNPra8RZcb5+Nh+rbgAqFdS4BrNgb80/J+Ls/6LQHuWescZXXZ2tukxzHV&#10;Ibw+BwnE0Xt0D7ag01w5QBYH7IOzNo3DXxhwbKI8B5ESbKAlTME7+RUfDDG8nVYynxLgnjfqH9fg&#10;P+N+5fmQz7AuOcmlXAmIXhNna8L8uxVquyPCO+4B0zGBODA5XBbq9vRtoyBwCXDDEU9dPQXPoAQ4&#10;kSU3Ca79EuBhQZUA97SUAPecDFf05W8mngWgNbCgaYl9hiFH+hJhLPj6M8PJ7IRlG7LkqOOUANds&#10;9LHlLbrcOB8P07cFFwjtWgJcszHgn5b3c3nWbwlwz1rnKKvL1t4mPY6pDuH1OUggjt6je7AFnebK&#10;AbI4YB+ctWkc/sKAYxPlOYiUYAMtYQreya/4YIjh7bSS+ZQA97xR/7gG/xn3K8+HfIZ1yUku5UpA&#10;9Jo4WxPm361Q2x0R3nEPmI4JxIHJ4bJQt6dvGwWBS4Abjnjq6il4BiXAiSy5SXDtlwAPC6oEuKel&#10;BLjnZLiiL38z8SwArYEFTUvsMww50pcIY8HXnxlOZics25AlRx2nBLhmo48tb9Hlxvl4mL4tuEBo&#10;1xLgmo0B/7S8n8uzfkuAe9Y6R1ldtvY26XFMdQivz0ECcfQe3YMt6DRXDpDFAfvgrE3j8BcGHJso&#10;z0GkBBtoCVPwTn7FB0MMb6eVzKcEuOeN+sc1+M+4X3k+5DOsS05yKVcCotfE2Zow/26F2u6I8I57&#10;wHRMIA5MDpeFuj192ygIXALccMRTV0/BMygBTmTJTYJrvwR4WFAlwD0tJcA9J8MVffmbiWcBaA0s&#10;aFpin2HIkb5EGAu+/sxwMjth2YYsOeo4JcA1G31seYsuN87Hw/RtwQVCu5YA12wM+Kfl/Vye9VsC&#10;3LPWOcrqsrW3SY9jqkN4fQ4SiKP36B5sQae5coAsDtgHZ20ah78w4NhEeQ4iJdhAS5iCd/IrPhhi&#10;eDutZD4lwD1v1D+uwX/G/crzIZ9hXXKSS7kSEL0mztaE+Xcr1HZHhHfcA6ZjAnFgcrgs1O3p20ZB&#10;4BLghiOeunoKnkEJcCJLbhJc+yXAw4IqAe5pKQHuORmu6MvfTDwLQGtgQdMS+wxDjvQlwljw9WeG&#10;k9kJyzZkyVHHKQGu2ehjy1t0uXE+HqZvCy4Q2rUEuGZjwD8t7+fyrN8S4J61zlFWl629TXocUx3C&#10;63OQQBy9R/dgCzrNlQNkccA+OGvTOPyFAccmynMQKcEGWsIUvJNf8cEQw9tpJfMpAe55o/5xDf4z&#10;7leeD/kM65KTXMqVgOg1cbYmzL9bobY7IrzjHjAdE4gDk8NloW5P3zYKApcANxzx1NVT8AxKgBNZ&#10;cpPg2i8BHhZUCXBPSwlwz8lwRV/+ZuJZAFoDC5qW2GcYcqQvEcaCrz8znMxOWLYhS446TglwzUYf&#10;W96iy43z8TB9W3CB0K4lwDUbA/5peT+XZ/2WAPesdY6yumztbdLjmOoQXp+DBOLoPboHW9Bprhwg&#10;iwP2wVmbxuEvDDg2UZ6DSAk20BKm4J38ig+GGN5OK5lPCXDPG/WPa/Cfcb/yfMhnWJec5FKuBESv&#10;ibM1Yf7dCrXdEeEd94DpmEAcmBwuC3V7+rZRELgEuOGIp66egmdQApzIkpsE134J8LCgSoB7WkqA&#10;e06GK/ryNxPPAtAaWNC0xD7DkCN9iTAWfP2Z4WR2wrINWXLUcUqAazb62PIWXW6cj4fp24ILhHYt&#10;Aa7ZGPBPy/u5POu3BLhnrXOU1WVrb5Mex1SH8PocJBBH79E92IJOc+UAWRywD87aNA5/YcCxifIc&#10;REqwgZYwBe/kV3wwxPB2Wsl8SoB73qh/XIP/jPuV50M+w7rkJJdyJSB6TZytCfPvVqjtjgjvuAdM&#10;xwTiwORwWajb07eNgsAlwA1HPHX1FDyDEuBEltwkuPZLgIcFVQLc01IC3HMyXNGXv5l4FoDWwIKm&#10;JfYZhhzpS4Sx4OvPDCezE5ZtyJKjjlMCXLPRx5a36HLjfDxM3xZcILRrCXDNxoB/Wt7P5Vm/JcA9&#10;a52jrC5be5v0OKY6hNfnIIE4eo/uwRZ0misHyOKAfXDWpnH4CwOOTZTnIFKCDbSEKXgnv+KDIYa3&#10;00rmUwLc80b94xr8Z9yvPB/yGdYlJ7mUKwHRa+JsTZh/t0Jtd0R4xz1gOiYQByaHy0Ldnr5tFAQu&#10;AW444qmrp+AZlAAnsuQmwbVfAjwsqBLgnpYS4J6T4Yq+/M3EswC0BhY0LbHPMORIXyKMBV9/ZjiZ&#10;nbBsQ5YcdZwS4JqNPra8RZcb5+Nh+rbgAqFdS4BrNgb80/J+Ls/6LQHuWescZXXZ2tukxzHVIbw+&#10;BwnE0Xt0D7ag01w5QBYH7IOzNo3DXxhwbKI8B5ESbKAlTME7+RUfDDG8nVYynxLgnjfqH9fgP+N+&#10;5fmQz7AuOcmlXAmIXhNna8L8uxVquyPCO+4B0zGBODA5XBbq9vRtoyBwCXDDEU9dPQXPoAQ4kSU3&#10;Ca79EuBhQZUA97SUAPecDFf05W8mngWgNbCgaYl9hiFH+hJhLPj6M8PJ7IRlG7LkqOOUANds9LHl&#10;LbrcOB8P07cFFwjtWgJcszHgn5b3c3nWbwlwz1rnKKvL1t4mPY6pDuH1OUggjt6je7AFnebKAbI4&#10;YB+ctWkc/sKAYxPlOYiUYAMtYQreya/4YIjh7bSS+ZQA97xR/7gG/xn3K8+HfIZ1yUku5UpA9Jo4&#10;WxPm361Q2x0R3nEPmI4JxIHJ4bJQt6dvGwWBS4Abjnjq6il4BiXAiSy5SXDtlwAPC6oEuKelBLjn&#10;ZLiiL38z8SwArYEFTUvsMww50pcIY8HXnxlOZics25AlRx2nBLhmo48tb9Hlxvl4mL4tuEBo1xLg&#10;mo0B/7S8n8uzfkuAe9Y6R1ldtvY26XFMdQivz0ECcfQe3YMt6DRXDpDFAfvgrE3j8BcGHJsoz0Gk&#10;BBtoCVPwTn7FB0MMb6eVzKcEuOeN+sc1+M+4X3k+5DOsS05yKVcCotfE2Zow/26F2u6I8I57wHRM&#10;IA5MDpeFuj192ygIXALccMRTV0/BMygBTmTJTYJrvwR4WFAlwD0tJcA9J8MVffmbiWcBaA0saFpi&#10;n2HIkb5EGAu+/sxwMjth2YYsOeo4JcA1G31seYsuN87Hw/RtwQVCu5YA12wM+Kfl/Vye9VsC3LPW&#10;OcrqsrW3SY9jqkN4fQ4SiKP36B5sQae5coAsDtgHZ20ah78w4NhEeQ4iJdhAS5iCd/IrPhhieDut&#10;ZD4lwD1v1D+uwX/G/crzIZ9hXXKSS7kSEL0mztaE+Xcr1HZHhHfcA6ZjAnFgcrgs1O3p20ZB4BLg&#10;hiOeunoKnkEJcCJLbhJc+yXAw4IqAe5pKQHuORmu6MvfTDwLQGtgQdMS+wxDjvQlwljw9WeGk9kJ&#10;yzZkyVHHKQGu2ehjy1t0uXE+HqZvCy4Q2rUEuGZjwD8t7+fyrN8S4J61zlFWl629TXocUx3C63OQ&#10;QBy9R/dgCzrNlQNkccA+OGvTOPyFAccmynMQKcEGWsIUvJNf8cEQw9tpJfMpAe55o/5xDf4z7lee&#10;D/kM65KTXMqVgOg1cbYmzL9bobY7IrzjHjAdE4gDk8NloW5P3zYKApcANxzx1NVT8AxKgBNZcpPg&#10;2i8BHhZUCXBPSwlwz8lwRV/+ZuJZAFoDC5qW2GcYcqQvEcaCrz8znMxOWLYhS446TglwzUYfW96i&#10;y43z8TB9W3CB0K4lwDUbA/5peT+XZ/2WAPesdY6yumztbdLjmOoQXp+DBOLoPboHW9BprhwgiwP2&#10;wVmbxuEvDDg2UZ6DSAk20BKm4J38ig+GGN5OK5lPCXDPG/WPa/Cfcb/yfMhnWJec5FKuBESvibM1&#10;Yf7dCrXdEeEd94DpmEAcmBwuC3V7+rZRELgEuOGIp66egmdQApzIkpsE134J8LCgSoB7WkqAe06G&#10;K/ryNxPPAtAaWNC0xD7DkCN9iTAWfP2Z4WR2wrINWXLUcUqAazb62PIWXW6cj4fp24ILhHYtAa7Z&#10;GPBPy/u5POu3BLhnrXOU1WVrb5Mex1SH8PocJBBH79E92IJOc+UAWRywD87aNA5/YcCxifIcREqw&#10;gZYwBe/kV3wwxPB2Wsl8SoB73qh/XIP/jPuV50M+w7rkJJdyJSB6TZytCfPvVqjtjgjvuAdMxwTi&#10;wORwWajb07eNgsAlwA1HPHX1FDyDEuBEltwkuPZLgIcFVQLc01IC3HMyXNGXv5l4FoDWwIKmJfYZ&#10;hhzpS4Sx4OvPDCezE5ZtyJKjjlMCXLPRx5a36HLjfDxM3xZcILRrCXDNxoB/Wt7P5Vm/JcA9a52j&#10;rC5be5v0OKY6hNfnIIE4eo/uwRZ0misHyOKAfXDWpnH4CwOOTZTnIFKCDbSEKXgnv+KDIYa300rm&#10;UwLc80b94xr8Z9yvPB/yGdYlJ7mUKwHRa+JsTZh/t0Jtd0R4xz1gOiYQByaHy0Ldnr5tFAQuAW44&#10;4qmrp+AZlAAnsuQmwbVfAjwsqBLgnpYS4J6T4Yq+/M3EswC0BhY0LbHPMORIXyKMBV9/ZjiZnbBs&#10;Q5YcdZwS4JqNPra8RZcb5+Nh+rbgAqFdS4BrNgb80/J+Ls/6LQHuWescZXXZ2tukxzHVIbw+BwnE&#10;0Xt0D7ag01w5QBYH7IOzNo3DXxhwbKI8B5ESbKAlTME7+RUfDDG8nVYynxLgnjfqH9fgP+N+5fmQ&#10;z7AuOcmlXAmIXhNna8L8uxVquyPCO+4B0zGBODA5XBbq9vRtoyBwCXDDEU9dPQXPoAQ4kSU3Ca79&#10;EuBhQZUA97SUAPecDFf05W8mngWgNbCgaYl9hiFH+hJhLPj6M8PJ7IRlG7LkqOOUANds9LHlLbrc&#10;OB8P07cFFwjtWgJcszHgn5b3c3nWbwlwz1rnKKvL1t4mPY6pDuH1OUggjt6je7AFnebKAbI4YB+c&#10;tWkc/sKAYxPlOYiUYAMtYQreya/4YIjh7bSS+ZQA97xR/7gG/xn3K8+HfIZ1yUku5UpA9Jo4WxPm&#10;361Q2x0R3nEPmI4JxIHJ4bJQt6dvGwWBS4Abjnjq6il4BiXAiSy5SXDtlwAPC6oEuKelBLjnZLii&#10;L38z8SwArYEFTUvsMww50pcIY8HXnxlOZics25AlRx2nBLhmo48tb9Hlxvl4mL4tuEBo1xLgmo0B&#10;/7S8n8uzfkuAe9Y6R1ldtvY26XFMdQivz0ECcfQe3YMt6DRXDpDFAfvgrE3j8BcGHJsoz0GkBBto&#10;CVPwTn7FB0MMb6eVzKcEuOeN+sc1+M+4X3k+5DOsS05yKVcCotfE2Zow/26F2u6I8I57wHRMIA5M&#10;DpeFuj192ygIXALccMRTV0/BMygBTmTJTYJrvwR4WFAlwD0tJcA9J8MVffmbiWcBaA0saFpin2HI&#10;kb5EGAu+/sxwMjth2YYsOeo4JcA1G31seYsuN87Hw/RtwQVCu5YA12wM+Kfl/Vye9VsC3LPWOcrq&#10;srW3SY9jqkN4fQ4SiKP36B5sQae5coAsDtgHZ20ah78w4NhEeQ4iJdhAS5iCd/IrPhhieDutZD4l&#10;wD1v1D+uwX/G/crzIZ9hXXKSS7kSEL0mztaE+Xcr1HZHhHfcA6ZjAnFgcrgs1O3p20ZB4BLghiOe&#10;unoKnkEJcCJLbhJc+yXAw4IqAe5pKQHuORmu6MvfTDwLQGtgQdMS+wxDjvQlwljw9WeGk9kJyzZk&#10;yVHHKQGu2ehjy1t0uXE+HqZvCy4Q2rUEuGZjwD8t7+fyrN8S4J61zlFWl629TXocUx3C63OQQBy9&#10;R/dgCzrNlQNkccA+OGvTOPyFAccmynMQKcEGWsIUvJNf8cEQw9tpJfMpAe55o/5xDf4z7leeD/kM&#10;65KTXMqVgOg1cbYmzL9bobY7IrzjHjAdE4gDk8NloW5P3zYKApcANxzx1NVT8AxKgBNZcpPg2i8B&#10;HhZUCXBPSwlwz8lwRV/+ZuJZAFoDC5qW2GcYcqQvEcaCrz8znMxOWLYhS446TglwzUYfW96iy43z&#10;8TB9W3CB0K4lwDUbA/5peT+XZ/2WAPesdY6yumztbdLjmOoQXp+DBOLoPboHW9BprhwgiwP2wVmb&#10;xuEvDDg2UZ6DSAk20BKm4J38ig+GGN5OK5lPCXDPG/WPa/Cfcb/yfMhnWJec5FKuBESvibM1Yf7d&#10;CrXdEeEd94DpmEAcmBwuC3V7+rZRELgEuOGIp66egmdQApzIkpsE134J8LCgSoB7WkqAe06GK/ry&#10;NxPPAtAaWNC0xD7DkCN9iTAWfP2Z4WR2wrINWXLUcUqAazb62PIWXW6cj4fp24ILhHYtAa7ZGPBP&#10;y/u5POu3BLhnrXOU1WVrb5Mex1SH8PocJBBH79E92IJOc+UAWRywD87aNA5/YcCxifIcREqwgZYw&#10;Be/kV3wwxPB2Wsl8SoB73qh/XIP/jPuV50M+w7rkJJdyJSB6TZytCfPvVqjtjgjvuAdMxwTiwORw&#10;Wajb07eNgsAlwA1HPHX1FDyDEuBEltwkuPZLgIcFVQLc01IC3HMyXNGXv5l4FoDWwIKmJfYZhhzp&#10;S4Sx4OvPDCezE5ZtyJKjjlMCXLPRx5a36HLjfDxM3xZcILRrCXDNxoB/Wt7P5Vm/JcA9a52jrC5b&#10;e5v0OKY6hNfnIIE4eo/uwRZ0misHyOKAfXDWpnH4CwOOTZTnIFKCDbSEKXgnv+KDIYa300rmUwLc&#10;80b94xr8Z9yvPB/yGdYlJ7mUKwHRa+JsTZh/t0Jtd0R4xz1gOiYQByaHy0Ldnr5tFAQuAW444qmr&#10;p+AZlAAnsuQmwbVfAjwsqBLgnpYS4J6T4Yq+/M3EswC0BhY0LbHPMORIXyKMBV9/ZjiZnbBsQ5Yc&#10;dZwS4JqNPra8RZcb5+Nh+rbgAqFdS4BrNgb80/J+Ls/6LQHuWescZXXZ2tukxzHVIbw+BwnE0Xt0&#10;D7ag01w5QBYH7IOzNo3DXxhwbKI8B5ESbKAlTME7+RUfDDG8nVYynxLgnjfqH9fgP+N+5fmQz7Au&#10;OcmlXAmIXhNna8L8uxVquyPCO+4B0zGBODA5XBbq9vRtoyBwCXDDEU9dPQXPoAQ4kSU3Ca79EuBh&#10;QZUA97SUAPecDFf05W8mngWgNbCgaYl9hiFH+hJhLPj6M8PJ7IRlG7LkqOOUANds9LHlLbrcOB8P&#10;07cFFwjtWgJcszHgn5b3c3nWbwlwz1rnKKvL1t4mPY6pDuH1OUggjt6je7AFnebKAbI4YB+ctWkc&#10;/sKAYxPlOYiUYAMtYQreya/4YIjh7bSS+ZQA97xR/7gG/xn3K8+HfIZ1yUku5UpA9Jo4WxPm361Q&#10;2x0R3nEPmI4JxIHJ4bJQt6dvGwWBS4Abjnjq6il4BiXAiSy5SXDtlwAPC6oEuKelBLjnZLiiL38z&#10;8SwArYEFTUvsMww50pcIY8HXnxlOZics25AlRx2nBLhmo48tb9Hlxvl4mL4tuEBo1xLgmo0B/7S8&#10;n8uzfkuAe9Y6R1ldtvY26XFMdQivz0ECcfQe3YMt6DRXDpDFAfvgrE3j8BcGHJsoz0GkBBtoCVPw&#10;Tn7FB0MMb6eVzKcEuOeN+sc1+M+4X3k+5DOsS05yKVcCotfE2Zow/26F2u6I8I57wHRMIA5MDpeF&#10;uj192ygIXALccMRTV0/BMygBTmTJTYJrvwR4WFAlwD0tJcA9J8MVffmbiWcBaA0saFpin2HIkb5E&#10;GAu+/sxwMjth2YYsOeo4JcA1G31seYsuN87Hw/RtwQVCu5YA12wM+Kfl/Vye9VsC3LPWOcrqsrW3&#10;SY9jqkN4fQ4SiKP36B5sQae5coAsDtgHZ20ah78w4NhEeQ4iJdhAS5iCd/IrPhhieDutZD4lwD1v&#10;1D+uwX/G/crzIZ9hXXKSS7kSEL0mztaE+Xcr1HZHhHfcA6ZjAnFgcrgs1O3p20ZB4BLghiOeunoK&#10;nkEJcCJLbhJc+yXAw4IqAe5pKQHuORmu6MvfTDwLQGtgQdMS+wxDjvQlwljw9WeGk9kJyzZkyVHH&#10;KQGu2ehjy1t0uXE+HqZvCy4Q2rUEuGZjwD8t7+fyrN8S4J61zlFWl629TXocUx3C63OQQBy9R/dg&#10;CzrNlQNkccA+OGvTOPyFAccmynMQKcEGWsIUvJNf8cEQw9tpJfMpAe55o/5xDf4z7leeD/kM65KT&#10;XMqVgOg1cbYmzL9bobY7IrzjHjAdE4gDk8NloW5P3zYKApcANxzx1NVT8AxKgBNZcpPg2i8BHhZU&#10;CXBPSwlwz8lwRV/+ZuJZAFoDC5qW2GcYcqQvEcaCrz8znMxOWLYhS446TglwzUYfW96iy43z8TB9&#10;W3CB0K4lwDUbA/5peT+XZ/2WAPesdY6yumztbdLjmOoQXp+DBOLoPboHW9BprhwgiwP2wVmbxuEv&#10;DDg2UZ6DSAk20BKm4J38ig+GGN5OK5lPCXDPG/WPa/Cfcb/yfMhnWJec5FKuBESvibM1Yf7dCrXd&#10;EeEd94DpmEAcmBwuC3V7+rZRELgEuOGIp66egmdQApzIkpsE134J8LCgSoB7WkqAe06GK/ryNxPP&#10;AtAaWNC0xD7DkCN9iTAWfP2Z4WR2wrINWXLUcUqAazb62PIWXW6cj4fp24ILhHYtAa7ZGPBPy/u5&#10;POu3BLhnrXOU1WVrb5Mex1SH8PocJBBH79E92IJOc+UAWRywD87aNA5/YcCxifIcREqwgZYwBe/k&#10;V3wwxPB2Wsl8SoB73qh/XIP/jPuV50M+w7rkJJdyJSB6TZytCfPvVqjtjgjvuAdMxwTiwORwWajb&#10;07eNgsAlwA1HPHX1FDyDEuBEltwkuPZLgIcFVQLc01IC3HMyXNGXv5l4FoDWwIKmJfYZhhzpS4Sx&#10;4OvPDCezE5ZtyJKjjlMCXLPRx5a36HLjfDxM3xZcILRrCXDNxoB/Wt7P5Vm/JcA9a52jrC5be5v0&#10;OKY6hNfnIIE4eo/uwRZ0misHyOKAfXDWpnH4CwOOTZTnIFKCDbSEKXgnv+KDIYa300rmUwLc80b9&#10;4xr8Z9yvPB/yGdYlJ7mUKwHRa+JsTZh/t0Jtd0R4xz1gOiYQByaHy0Ldnr5tFAQuAW444qmrp+AZ&#10;lAAnsuQmwbVfAjwsqBLgnpYS4J6T4Yq+/M3EswC0BhY0LbHPMORIXyKMBV9/ZjiZnbBsQ5YcdZwS&#10;4JqNPra8RZcb5+Nh+rbgAqFdS4BrNgb80/J+Ls/6LQHuWescZXXZ2tukxzHVIbw+BwnE0Xt0D7ag&#10;01w5QBYH7IOzNo3DXxhwbKI8B5ESbKAlTME7+RUfDDG8nVYynxLgnjfqH9fgP+N+5fmQz7AuOcml&#10;XAmIXhNna8L8uxVquyPCO+4B0zGBODA5XBbq9vRtoyBwCXDDEU9dPQXPoAQ4kSU3Ca79EuBhQZUA&#10;935925QAAEAASURBVLSUAPecDFf05W8mngWgNbCgaYl9hiFH+hJhLPj6M8PJ7IRlG7LkqOOUANds&#10;9LHlLbrcOB8P07cFFwjtWgJcszHgn5b3c3nWbwlwz1rnKKvL1t4mPY6pDuH1OUggjt6je7AFnebK&#10;AbI4YB+ctWkc/sKAYxPlOYiUYAMtYQreya/4YIjh7bSS+ZQA97xR/7gG/xn3K8+HfIZ1yUku5UpA&#10;9Jo4WxPm361Q2x0R3nEPmI4JxIHJ4bJQt6dvGwWBS4Abjnjq6il4BiXAiSy5SXDtlwAPC6oEuKel&#10;BLjnZLiiL38z8SwArYEFTUvsMww50pcIY8HXnxlOZics25AlRx2nBLhmo48tb9Hlxvl4mL4tuEBo&#10;1xLgmo0B/7S8n8uzfkuAe9Y6R1ldtvY26XFMdQivz0ECcfQe3YMt6DRXDpDFAfvgrE3j8BcGHJso&#10;z0GkBBtoCVPwTn7FB0MMb6eVzKcEuOeN+sc1+M+4X3k+5DOsS05yKVcCotfE2Zow/26F2u6I8I57&#10;wHRMIA5MDpeFuj192ygIXALccMRTV0/BMygBTmTJTYJrvwR4WFAlwD0tJcA9J8MVffmbiWcBaA0s&#10;aFpin2HIkb5EGAu+/sxwMjth2YYsOeo4JcA1G31seYsuN87Hw/RtwQVCu5YA12wM+Kfl/Vye9VsC&#10;3LPWOcrqsrW3SY9jqkN4fQ4SiKP36B5sQae5coAsDtgHZ20ah78w4NhEeQ4iJdhAS5iCd/IrPhhi&#10;eDutZD4lwD1v1D+uwX/G/crzIZ9hXXKSS7kSEL0mztaE+Xcr1HZHhHfcA6ZjAnFgcrgs1O3p20ZB&#10;4BLghiOeunoKnkEJcCJLbhJc+yXAw4IqAe5pKQHuORmu6MvfTDwLQGtgQdMS+wxDjvQlwljw9WeG&#10;k9kJyzZkyVHHKQGu2ehjy1t0uXE+HqZvCy4Q2rUEuGZjwD8t7+fyrN8S4J61zlFWl629TXocUx3C&#10;63OQQBy9R/dgCzrNlQNkccA+OGvTOPyFAccmynMQKcEGWsIUvJNf8cEQw9tpJfMpAe55o/5xDf4z&#10;7leeD/kM65KTXMqVgOg1cbYmzL9bobY7IrzjHjAdE4gDk8NloW5P3zYKApcANxzx1NVT8AxKgBNZ&#10;cpPg2i8BHhZUCXBPSwlwz8lwRV/+ZuJZAFoDC5qW2GcYcqQvEcaCrz8znMxOWLYhS446TglwzUYf&#10;W96iy43z8TB9W3CB0K4lwDUbA/5peT+XZ/2WAPesdY6yumztbdLjmOoQXp+DBOLoPboHW9Bprhwg&#10;iwP2wVmbxuEvDDg2UZ6DSAk20BKm4J38ig+GGN5OK5lPCXDPG/WPa/Cfcb/yfMhnWJec5FKuBESv&#10;ibM1Yf7dCrXdEeEd94DpmEAcmBwuC3V7+rZRELgEuOGIp66egmdQApzIkpsE134J8LCgSoB7WkqA&#10;e06GK/ryNxPPAtAaWNC0xD7DkCN9iTAWfP2Z4WR2wrINWXLUcUqAazb62PIWXW6cj4fp24ILhHYt&#10;Aa7ZGPBPy/u5POu3BLhnrXOU1WVrb5Mex1SH8PocJBBH79E92IJOc+UAWRywD87aNA5/YcCxifIc&#10;REqwgZYwBe/kV3wwxPB2Wsl8SoB73qh/XIP/jPuV50M+w7rkJJdyJSB6TZytCfPvVqjtjgjvuAdM&#10;xwTiwORwWajb07eNgsAlwA1HPHX1FDyDEuBEltwkuPZLgIcFVQLc01IC3HMyXNGXv5l4FoDWwIKm&#10;JfYZhhzpS4Sx4OvPDCezE5ZtyJKjjlMCXLPRx5a36HLjfDxM3xZcILRrCXDNxoB/Wt7P5Vm/JcA9&#10;a52jrC5be5v0OKY6hNfnIIE4eo/uwRZ0misHyOKAfXDWpnH4CwOOTZTnIFKCDbSEKXgnv+KDIYa3&#10;00rmUwLc80b94xr8Z9yvPB/yGdYlJ7mUKwHRa+JsTZh/t0Jtd0R4xz1gOiYQByaHy0Ldnr5tFAQu&#10;AW444qmrp+AZlAAnsuQmwbVfAjwsqBLgnpYS4J6T4Yq+/M3EswC0BhY0LbHPMORIXyKMBV9/ZjiZ&#10;nbBsQ5YcdZwS4JqNPra8RZcb5+Nh+rbgAqFdS4BrNgb80/J+Ls/6LQHuWescZXXZ2tukxzHVIbw+&#10;BwnE0Xt0D7ag01w5QBYH7IOzNo3DXxhwbKI8B5ESbKAlTME7+RUfDDG8nVYynxLgnjfqH9fgP+N+&#10;5fmQz7AuOcmlXAmIXhNna8L8uxVquyPCO+4B0zGBODA5XBbq9vRtoyBwCXDDEU9dPQXPoAQ4kSU3&#10;Ca79EuBhQZUA97SUAPecDFf05W8mngWgNbCgaYl9hiFH+hJhLPj6M8PJ7IRlG7LkqOOUANds9LHl&#10;LbrcOB8P07cFFwjtWgJcszHgn5b3c3nWbwlwz1rnKKvL1t4mPY6pDuH1OUggjt6je7AFnebKAbI4&#10;YB+ctWkc/sKAYxPlOYiUYAMtYQreya/4YIjh7bSS+ZQA97xR/7gG/xn3K8+HfIZ1yUku5UpA9Jo4&#10;WxPm361Q2x0R3nEPmI4JxIHJ4bJQt6dvGwWBS4Abjnjq6il4BiXAiSy5SXDtlwAPC6oEuKelBLjn&#10;ZLiiL38z8SwArYEFTUvsMww50pcIY8HXnxlOZics25AlRx2nBLhmo48tb9Hlxvl4mL4tuEBo1xLg&#10;mo0B/7S8n8uzfkuAe9Y6R1ldtvY26XFMdQivz0ECcfQe3YMt6DRXDpDFAfvgrE3j8BcGHJsoz0Gk&#10;BBtoCVPwTn7FB0MMb6eVzKcEuOeN+sc1+M+4X3k+5DOsS05yKVcCotfE2Zow/26F2u6I8I57wHRM&#10;IA5MDpeFuj192ygIXALccMRTV0/BMygBTmTJTYJrvwR4WFAlwD0tJcA9J8MVffmbiWcBaA0saFpi&#10;n2HIkb5EGAu+/sxwMjth2YYsOeo4JcA1G31seYsuN87Hw/RtwQVCu5YA12wM+Kfl/Vye9VsC3LPW&#10;OcrqsrW3SY9jqkN4fQ4SiKP36B5sQae5coAsDtgHZ20ah78w4NhEeQ4iJdhAS5iCd/IrPhhieDut&#10;ZD4lwD1v1D+uwX/G/crzIZ9hXXKSS7kSEL0mztaE+Xcr1HZHhHfcA6ZjAnFgcrgs1O3p20ZB4BLg&#10;hiOeunoKnkEJcCJLbhJc+yXAw4IqAe5pKQHuORmu6MvfTDwLQGtgQdMS+wxDjvQlwljw9WeGk9kJ&#10;yzZkyVHHKQGu2ehjy1t0uXE+HqZvCy4Q2rUEuGZjwD8t7+fyrN8S4J61zlFWl629TXocUx3C63OQ&#10;QBy9R/dgCzrNlQNkccA+OGvTOPyFAccmynMQKcEGWsIUvJNf8cEQw9tpJfMpAe55o/5xDf4z7lee&#10;D/kM65KTXMqVgOg1cbYmzL9bobY7IrzjHjAdE4gDk8NloW5P3zYKApcANxzx1NVT8AxKgBNZcpPg&#10;2i8BHhZUCXBPSwlwz8lwRV/+ZuJZAFoDC5qW2GcYcqQvEcaCrz8znMxOWLYhS446TglwzUYfW96i&#10;y43z8TB9W3CB0K4lwDUbA/5peT+XZ/2WAPesdY6yumztbdLjmOoQXp+DBOLoPboHW9BprhwgiwP2&#10;wVmbxuEvDDg2UZ6DSAk20BKm4J38ig+GGN5OK5lPCXDPG/WPa/Cfcb/yfMhnWJec5FKuBESvibM1&#10;Yf7dCrXdEeEd94DpmEAcmBwuC3V7+rZRELgEuOGIp66egmdQApzIkpsE134J8LCgSoB7WkqAe06G&#10;K/ryNxPPAtAaWNC0xD7DkCN9iTAWfP2Z4WR2wrINWXLUcUqAazb62PIWXW6cj4fp24ILhHYtAa7Z&#10;GPBPy/u5POu3BLhnrXOU1WVrb5Mex1SH8PocJBBH79E92IJOc+UAWRywD87aNA5/YcCxifIcREqw&#10;gZYwBe/kV3wwxPB2Wsl8SoB73qh/XIP/jPuV50M+w7rkJJdyJSB6TZytCfPvVqjtjgjvuAdMxwTi&#10;wORwWajb07eNgsAlwA1HPHX1FDyDEuBEltwkuPZLgIcFVQLc01IC3HMyXNGXv5l4FoDWwIKmJfYZ&#10;hhzpS4Sx4OvPDCezE5ZtyJKjjlMCXLPRx5a36HLjfDxM3xZcILRrCXDNxoB/Wt7P5Vm/JcA9a52j&#10;rC5be5v0OKY6hNfnIIE4eo/uwRZ0misHyOKAfXDWpnH4CwOOTZTnIFKCDbSEKXgnv+KDIYa300rm&#10;UwLc80b94xr8Z9yvPB/yGdYlJ7mUKwHRa+JsTZh/t0Jtd0R4xz1gOiYQByaHy0Ldnr5tFAQuAW44&#10;4qmrp+AZlAAnsuQmwbVfAjwsqBLgnpYS4J6T4Yq+/M3EswC0BhY0LbHPMORIXyKMBV9/ZjiZnbBs&#10;Q5YcdZwS4JqNPra8RZcb5+Nh+rbgAqFdS4BrNgb80/J+Ls/6LQHuWescZXXZ2tukx914w43bPb7u&#10;G7avb3++fvu6u+1/bvy6/c/dthv3P+2H8l7TAnHnn965ffnOL2933nnn9qU7/2T7ky/Tny9uX/rS&#10;F7cvfOnz25f+9MthqrQ4zZUDSJwRCNgHZ20ah4B3EMAZBAOREmygJUzBO/kVHwwxvJ1WMp8S4J43&#10;6h/X4D/jfuX5kM+wLjnJpVwJiF4TZ2vC/LsVarsjwjvuAdMxgTgwOVwW6vb0baMgcAlwwxFPXT0F&#10;z6AEOJElNwmu/RLgYUGVAPe0lAD3nAxXSoAjNdJ29GoJcM1GH6/8IHM+HqbfiYILhHYtAa7ZGPBP&#10;y/vPyrN+S4B71jpHui7vf8+btpvvfct2070esP+5ebs//dnX7neP+233oT/3vN9276+/z3avb7j3&#10;dq+vv/d2z7vfqwnvEPvCRRLjf/wnn9v++Iuf2z73xc9un/3CZ7bPfv5T22f4z6c+/4ntk5/7+PbJ&#10;P6bPj24f/+z+53MfOwRFcIeETMA+OGuaE9gskx0EcGTdfIJICTbQEqbgnfyKCeIwvJ1WMI73KQHu&#10;OSkB3jnB2ukVCbXtqUvrjbZAbcPkBMTY57qM3FkNNpQAF7bw03OHdpqVACcW5CbBtV8CnEhxrxLg&#10;jpKtBLjnZLhSAhypkbajV0uAazb6eOUHmfPxMCXAI04GFzPtGnK77zvrtwQ48fWQ+z+s/Xnw/R66&#10;Pfh+D9ketP954P0evD3wPt+4PeA+D9rufre7a1r/yozpb9U/9pkPbR/57Ie3j37qg9tHPvPB7cOf&#10;ev/2wU+/f/vQJ/fPT93R/tadvhCUU3BZJ5+wnsggrx0EcGTdfIJICTbQEqbgnfyKCeIwvJ1WMI73&#10;KQHuOSkB3jnB2ukVCbXtqUvrjbZAbcPkBMTY57qM3FkNNpQAF7bw03OHdpqVACcW5CbBtV8CnEhx&#10;rxLgjpIS4J6S8UoJcORG2o5eLQGu2ejjlR9kzsfDlACPOBlczLRryO2+76zfrx0Bfp9vuM/2yAc8&#10;erv1lkdtj7j5UdvDb37k/ucR20NvunW72/6fhH+tvj7wyTu293/ivdsHPvGe7Y6Pv2d738ffvX++&#10;e/+b9I87SsJ60l57bS2U5e5zVmC0gTBQL3hUv6IT6WPE8HZayXxKgHve6Oldg/+M+5XnQz7DuuQk&#10;l3IlIHpNnK0J8+9WqO2OCO+4B0zHBOLA5HBZqNvTt42CwCXADUc8dfUUPIMS4ESW9HGu/RLgYUGV&#10;APe01N+Ae06GKyXAkRppO3q1BLhmo49XfpA5Hw/T70TBBUK71n+CrtkY8E/L+8/Ks36/OgX4I3eR&#10;/ZhvfHz78+gHPn579AMfs33jfR/iCaqVIQOf2P8z9vd87J3bez/y9u3dH33H9q798z37n+lrr63g&#10;ruq2gEgJNtASHnfv5FdcGIPh7bSCcbxPCXDPSQnwzgnWTq9IqG1PXVpvtAVqGyYnIMY+12Xkfq4G&#10;G0qAC1v46blDO81KgBMLcpPg2i8BTqS4VwlwR0n9DbinZLxSAhy5kbajV0uAazb6eOUHmfPxMCXA&#10;I04GFzPtGnK77zvr96++AH/4zbduT3jwk7Yn7n8e/5Anb099+O2aghpfmYE33PHK7e0feMP2tg++&#10;cXv7B9+wfWL/350fr722Fspy9zkrMNpAGKgXPKpfObI4BohxLMMg8ykBDnS1CT29a/CfcU/BVnzC&#10;Ptc209tirt116my/M+bWrVDbgqk+cY8yqCHEgcnplOE4ToINJcBPPvXIc6etfVwCnHiQPs61XwLc&#10;F8q+UgLc01J/A+45Ga6UAEdqpO3o1RLgmo0+XvlB5nw8TL/sBRcI7Vp/A67ZGPBPy/vPyrN+/2oJ&#10;8Lvt/7L4U2592vbkhz5te9JDn7I96WFP2f9RtFv8F6+VP1cGXvyWF+yC/A27IH/T9s4PvyWNDSIl&#10;EBi0hMfdO/kVHxYxvJ1WMp8S4J63EuCdE6ydXpFQ2566tN5oC9Q2TE5AjH2uy8j9XA02lAAXtvDT&#10;c4d2mpUAJxbkJsG1XwKcSHGvEuCOkvobcE/JeKUEOHIjbUevlgDXbPTxyg8y5+NhSoBHnAwuZto1&#10;5Hbfd9bvX24BTr+u62m3Pn27bf/zlP3PUx9+29f0/15bP9u/zGP5W/K3fuB125v+6NX7v97+x5Au&#10;iJSgjmkJ9YJ38isQok0Qw9tpJfMpAe55KwHeOcHa6RUJte2pS+uNtkBtw+QExNjnuoxc7w82lAAX&#10;tvDTc4d2mpUAJxbkJsG1XwKcSHGvEuCOkhLgnpLxSglw5Ebajl4tAa7Z6OOVH2TOx8OUAI84GVzM&#10;tGvI7b7vrN+/fAL8iQ950vb0Rz5ru/2Rz9xuf8Qz/tIJ7i9+6QvtP7umX/f1qf3PZz7/yf3Pp7fP&#10;7L8W7HNf3P/sn+3Xhf3J57cv7n/od3jTrxCj3+v9pf1P+13f++/0pn+h/E/3/6PHSL8N/Ib9b/fv&#10;diP9od8Vvv/Z/+X1u++/O/weX3eP7Rvu3v/c8+vv1X7N2b32X3lG/6jcfb7hvtu973H/7X73umn/&#10;tWj33//cst3j7vfUJfCXYvzm9792e+P7XrG97o4/2N78R6/dv+1ZgY0Ak2XjBOobJs3brxiQfRpo&#10;DueU+ZQAd5S1p3cN/jPuKfKKT9jn2uae+1Ku3ZUO4/BlTZhbt0JtB0i4J3DYlyAOTE7/DMdxEmwo&#10;AX7yqUeeO23t4xLgxIP0ca79EuC+UPaVEuCelvpP0D0nw5US4EiNtB29WgJcs9HHKz/InI+H6ReS&#10;4AKhXes/QddsDPin5f1n5Vm/f/EC/L7779B+1qO/bXvmo5+9PWP/c8u9H+C/yJ/Tyhd2cf3BT/3R&#10;9sFPfmD7yKfpz/4rvPZf4/XRz3y4/V7tj332I/vv3/5sy6ZdOQaXY0l3aFYGNZRt8CnnQ/dgcNgn&#10;4kPr99h/Bzn9zvKbdx5vuXf/NWoPvO+D9l+p9uDtG9uvWXvods/9d5X/Rb3o/0nxuve8fHvt+162&#10;veY9L9s+tv+KNPsiTvC4e5b8ikWxGN5OKxjH+5QA95xQ/7gG/xn3FHnFR9c/ZMtJLuUqGyfO1oS5&#10;dWsJcHpoQmYfIk+nTY/aFrVP22QcmtWiGsoW90liKHu5egq2lAAnFuUm0QnKOKEdAZW0DK/oGenH&#10;lp0xAjviHAMI0SZggkn31TH9bvYZGdR6CXBFBg9LgHtOhiv68rfyC3taAwsKWgLMMORI3zjZLziu&#10;UYpBfWY4mZ2gbBzJUYXZSoBrNvrY8nZ2xdPX+ZymY9RKIemGJcAPuo5ByO1O5lm/fzEC/JEPeNT2&#10;7Mc+d/vWx37H/rfc33Lk++c1eO/H3rXd8TH5lVvv2/7oE+/b6NdxffQzH+kp7ByF3KkEe02qhWDY&#10;fIJ1fQ6GPrxP8tA92EKKj11vcw6g49z/njdtD77/w/fffX7r9rCb6FexPWJ7+C2P3h71gMeFEH+W&#10;i+/40Ju2V7/7pdur3vO72x9+6M1HynjcdfY9G7/is0QMb6eVzKcEuOeN+sc1+M+4X3k+5DOsf05y&#10;KVcCotfE2Zow/27NxAHu6SHtO8SByemZ4ThOgg31N+Ann3rkudPWPs7EJjw2mJxYsiyfp0Vi2BU/&#10;Dx6rc0J8nInz/h9fpS+/U24S3ZJxQgE8hg9bAtxz8tW2UgL8LjxRffmbiWeBbGd5ctJmGHKkLxHG&#10;El9/ZjiZnbBsb5IcdZwS4JqNPra8Rd3X+XiYvi35SVMC3BMXcrufy7N+//wE+JP3f6H82x//3P3P&#10;87bHPPDPT+j9/h++ZP8VWvRrtN6xveej79x/tda7tzvv/LInS6/sHIXcKZ/W3iY9jlyHZmVQQ4V+&#10;DiUP3YNPax+Jj11vcw6QxRH7w/ffkX7rAx6zPfKWx+6/N/2x27c97vkh7J/F4gc/dcf2ynf+zvbK&#10;d//O/r8df5UKIdmdS37ltMkoaRnNLfMpAS5snp/UP67Bf8Y9RVzxGdY/J7mUq3y9ibM1YW7dWgIc&#10;i4NYQZ6EaPxs7FmC0SWuObVHDc3OcxqJu9PaR66eAuBMbMIWmJzRZFk+T0sfLfE22qzA0AVn4lYC&#10;XJg4P5f4P92Ho/obcE9NCXDPyXBFX/5m4lkAWgOLz3lzmWGIOLhEGEt8/ZnhZHbCsg1ZctRxSoBr&#10;NvrY8hb9BHU+HqZvS7phCXBPXMjtfi7P+v2zFeDftIvu5z7hu7bnPvG7t1tvfqRP8Morv/u2397e&#10;9qG3bG/f//zhh962ffxzHwsjTFpT998dQu4UWsNIgIZmZVBDhX4OJQ/dg09rH4mPXW9zDpDFAbs5&#10;aw+63/6fr9/3YdvjvvGJ22Mf9KTtOU/43jDUNRfpP01/xTtftL38nb+1vfGOVztoyNdZ+4L5GqFX&#10;5lMC3NNWAjyqr16RJcB3btThpGF2xojNtkXtozX7Cs1qUQ3t1mNeAjxmqQT4USLHYLlujx3xoAS4&#10;56UEuOdkuKIvfzPxLADtQhif8+YywxBxcIkwlvj6M8PJ7IRlL7iSo45TAlyz0ceWN/2DWbydjxjU&#10;ZyulpBuWAFeE8TDkdifzrN/rC/BHPfDR23d901/bnrf/edT+N6h/Vq83f+CN25vv2P+V7fe/fnvr&#10;B960/2+3P9BCJWXSfbKkdo5C7tS+XpNqIRg2n2Bdn4OhD++TPHQPtpDiY9fbnANkccA+IFHHuele&#10;N2+Pf/A377+D/SnbEx761O2bH/Zn9z8l+MhnPrD9/jt+c3vZ/of+k3V6Qb5txb8NvgY4Zj4lwIGu&#10;NikB3jnB2ukVWQJ850YdThoiT507+962qH3WTvPQrBbVMNre1kqAxyyVAPcls1y3fiuslAAHOtqk&#10;BLjnZLiiL38z8SwA7aIWn/PmMsMQcXCJMJb4+jPDyeyEpS+eNJccaSyvEuDCxPlpeYt+gjqfc/sx&#10;aqWUdMMS4AddxyDkdifzrN/rCPCb9n+F+6896Xu3737y925PedjTjvjXHLzufa/e3rD/ef0dr9ne&#10;uP9L2p//ky+E8EmZtD2T1tQxd4eQOxWx16RaCIbDOMqghgHCmYfuwdZxmisHyOKAfUDiLM6N+54n&#10;7s/+yQ+9ff/97E/fBfnT27/ibnP9Sufv+eg7tt97+6+3Px/e/6G82WvwNWBL5lMCHOhqkxLgnROs&#10;nX6CSoDv3KhmQkPkqXNn39sWtc/aaR6a1aIaRtvbWgnwmKUS4L5kluvWb4WVEuBAR5uUAPecDFf0&#10;5W8mngWgXdTic95cZhgiDi4RxhJff2Y4mZ2w7MVTctRxSoBrNvrY8hb9BHU+HqZvS7phCXBPXMjt&#10;fi7P+v3KBPh3PP47t+998vdt3/Wk7/HBv8KVd+z/Cfmr938t+9XveeX22ve+aqNf/9VayqSvUMik&#10;TFpWCUS76YXcqe+0lIvyh6FKQA3BRSaSh+7BYpNP8ZE5fHKALA7YByRO41DQHURw6FerPfnh9Lvb&#10;n7H/DvdnbU98yFMhrWtMXvPe39t+962/tr3kbS8M4QZfA3wznxLgQFeblADvnGDt9MovAb5zI02A&#10;h8hT586+ty1qn7XTPDSrRTWMtre1EuAxSyXAfcks163fCislwIGONikB7jkZrujL30w8C0C7qMXn&#10;vLnMMEQcXCKMJb7+zHAyO2HZi6fkqOOUANds9LHlLfoJ6nw8TN+WdMMS4J64kNv9XJ71e9cF+MNv&#10;fsT2N57y/e3Pg+73EB/0whX69V6veNfv7X9+f/9HuF7efgWYhWotZdJXyD8pkwaZQLSbXsidSmgp&#10;F+UPQ5WAGoKLTCQP3YPFJp/iI3P45ABZHLAPSJzGoaA7COCoRO67/77ypz3iWdttj/jW/Xe8f/t2&#10;072u9+vmPvuFT28veesLthfvf9714bceUQdf47DTIPMpAQ50tUkJ8M4J1k6v/BLgdKjOmqEh8nTa&#10;9KhtUfu0TcahWS2qoWxxnyXAY5ZKgLtSWa9bvxVWSoADHW1SAtxzMlzRl7+ZeBaAdlGLz3lzmWGI&#10;OLhEGEt8/ZnhZHbCshdPyVHHKQGu2ehjy5v+wSzezkcM6rOVUvJTvAS4IoyHIbc7mWf9rgvw73zi&#10;d2/f/9Qf2v9V7Of6QBeu3PHx9+7/296Xbi9750v3X0X1ivQHXq+DebCkTNrmSWvq4LtDyJ0KvZSL&#10;8oehSkANwUUmkofuwWKTT/GROXxygCwO2AckTuNQ0B0EcCCRc0Ii5YkPecr29Ec9Z/uWRz9n/7cC&#10;nnAav8LRm9//6u1Fb/7V7cVveUFaTxRq8FWPLEqAH1QcgxLgnQqsnV75JcB3blQToCHydJQRDNoW&#10;tQ+MPAnNalENo+1trQR4zFIJcF8yy3Xrt8JKCXCgo01KgHtOhiv68jcTzwLQLmrxOW8uMwwRB5cI&#10;Y4mvPzOczE5Y9uIpOeo4JcA1G31sedM/mMXb+YhBfbZSSrphCXBFGA9Dbncyz/qdC3D633b/wG0/&#10;vP3gbX9z/13RD/cBLlih/7T8d9/+ou333vGS7e0fPP+2kqCSR9zLZ9JXVjCaD73NXnuMkDu1p9ek&#10;WgiGw1SVQQ0DhDMP3YOt4zRXDpDFAfvgQUzjUFI7CODYRHkOImXf8LCbHrk949HP3Z75mOdt3/SQ&#10;2wa77trypz//ie233/Qr22+95Ve2D+2/4330GnzVw70E+EHFMSgB3qnA2umVD7V9MHYOcM+5rkdw&#10;hmByemU47qwGG3qugwAc6i79ui1JT0HSMAgtnsdn26L2HQY1CM1qUQ3VLhyWAI9ZKgGOdUKz5br1&#10;W2GlBDjQ0SYlwD0nwxV9+ZuJZwFozT8+581lhiHi4BJhLPH1Z4aT2QnL/jCTHHWcEuCajT62vEW3&#10;c+fjYVh4TQpq31MC3BMXcrvTeNZvLMDp14f90O0/sv3g7T/sQS9YeceH37b/J8K/tb30bS/afx/3&#10;O4cI2Q+8VgHzMrjOD809RsidynwpF+UPQ/Ud1BBcZCJ56B4sNvkUH5nDJwfI4oB98CCmcSjoDgI4&#10;kMg5AZFiNjzofg/dvvUx37V962Ofv/8t+XX+Qb+XveM3tt9803/af53ZK88keDT4qodfCfCDimNA&#10;/cM8tsOmBxm3mZ2wVnyGdclJLuUqiU+crQlz61aobcFUn7hHGdQQ4sDkdMpwHCfBhhLgJ5965LnT&#10;1j6+S/+PidEzZNiBean2g8fqkkV8nIlzCXBh4vy869yee/WoBLhmo49LgHtOhiv68jcTzwLQGlh8&#10;zpvLDEPEwSXCWOLrzwwnsxOWbciSo45TAlyz0ceWt+jW5nw8TN+WdMMS4J64kNv9XJ71iwKc/lG1&#10;H/6Wv7M9+zHf5sHu4sr7P3HH9ttv+R/bi3bhTX/THeZiMJNHzHVgNplphkHuk9bU0XaHLN+GkQAN&#10;zcqghuab9KnkoXuwdRQfu97mHCCLA/YBidM4FGwHAZwwIfI5KzDaQBiUwkNuesT2bY99/v4/e/jr&#10;2yMf8PgB2vry2z74+u033vAf9n+07deOTYOvethLgB9UHAN6ekvPOXHKuKeAKz7DuuT4SRrtex0+&#10;x6Atw5s1YW7dCrUNu/sE9wQO+xLEgcnpn+E4ToINJcBPPvXIc6etfVwCnHiQPs61f4PMPV+yMihn&#10;MbfP6L9S0OWbnTECOeIcAwjR4+ilwE/H1K56HGzT5jYuAe4o2UqAe06GK/ryNxPPAtAa2KQyZxhy&#10;hC8RxhJff2Y4mZ2wbEOWHHWcEuCajT62vJ1d8fR1PqfpGLVSSrphCfCDrmMQcruTedZvF+Df97Qf&#10;2v7WM350e+KDv+nYe+ngBa/9L9tvvvmF7V8vJwyJFeZigiSPuJfPpK8QXIbRfExcN91jZPn2mnQ7&#10;YWGYqjKoIeyVieShe7DY5FN8ZA6fHCCLA/YBidM4FHQHARxI5JzABSrYQEuYwg3b4x705O07Hv+9&#10;2/ff9uMn0IWjD37qfduvv/6Xt1/fxfidf/qlKUoJcE8PnengsTlHfIbObJ6xt9NKhkE+w7rkJJdy&#10;JSB6TZytCXPrVqjtjgjvuAdMxwTiwORwSXlxnASBS4CffOqR505b+7gEOPEgP9259kuA+0LZV0qA&#10;e1pKgHtOhiv68jcTzwLQGtjgBwf5zDDkSF8ijCW+/sxwMjth2YYsOeo4JcA1G31seYsuN87Hw/Rt&#10;wQVCu5YA12wM+Kfl/Vz2C/QN29955t/bfvSZP7b/b3C/sv999yvf/Qfbb7zxv2+/8aYXbl++EwWN&#10;nJWl5zzpGZz69ILcfBKMA4cGo9eOkeXbwiSxhmZlUMMwG8lD92DrKD52vc05QBYH7IOzNo1DwXYQ&#10;wAkTIh+pir7HuhEGpoCoz37sd2/PecL/tD1r/0/Vv5LXZz7/ye2Fr/+l7YVv+KXts1/4TAhVAtzT&#10;0vuHX7cr+Ayt1T5jb6eVDIN8hnXJZYPVQzv86/A5BhMfNmFufSPUtodY+j6QAkxOQIx9rsvIcRJs&#10;KAEubOGn5w7tNCsBTixIH+faLwFOpLhXCXBHSf0NuKdkvKIvfzPxLAitgQ1+cJDPDEOO9CXCWOLr&#10;zwwnsxOWbciSo45TAlyz0ceWt+h27nw8TN8WXCC0awlwzcaA/3357l939+1Hn/UT248968e3W+79&#10;lf0qqF982b/eXvjGF2zv/ci7zuDm3MtZWXrOZu8J2kfNnPkkdkJKXXaHLN+GkQANzcqghvbrtrnk&#10;oXuwdRQfu97mHCCLA/bBWZvGoWA7COCECZGPVEXfY90IA1PwqLRyy30etD3vid+//diz/4mFuEtz&#10;+h3zv/a6f7v999f/2+1Tf/wJ2FsCHOhoE3p6/ol4P3yGd91OOzIM8hnWJSe5lCsB0WvibE2YW7dC&#10;bXdEeMc9YDomEAcmh0vKi+MkCFwC/ORTjzx32trHJcCJB+njXPslwH2h7CslwD0t9TfgnpPhir78&#10;zcSzALQGNvjBQT4zDDnSlwhjia8/M5zMTli2IUuOOk4JcM1GH1veosuN8/EwfVtwgdCuJcA1G57/&#10;u9/t7tuPfetPbn/v2T+53f+eN3nnxZVXvecV2wte9yv733if/zvaG/WDNedezsrSczZ7bUrNnPkk&#10;dsJMXXaHLN+GkQANzcqghvbrtrnkoXuwdRQfu97mHCCLA/bBWZvGoWA7COCECZGPVEXfY90IA1Pw&#10;qHaF/hX1533TD35Ffyv+5Tu/vL3gtb+w1/cvHEK8BLh9OvJf0Ph1u4LP0FrtM/Z2WskwyGdYl1wk&#10;tlZoj30dPsfAelDd4gtz61aobXRvM9wTOOxLEAcmp3+G4zgJNpQAP/nUI8+dtvZxCXDiQfo4134J&#10;cF8o+0oJcE9LCXDPyXBFX/5m4lkAWgMb/OAgnxmGHOlLhLHE158ZTmYnLNuQJUcdpwS4ZqOPLW94&#10;sxj4eJi+LbhAaNcS4JoN5PbHn/1T2098209tN93rZu+0uPIrr/6P23973X/Z3vqBN7sdJcAdJW1h&#10;2AKVQQ1DEDlDugdbR/Gx6zqJLA7YB2dtGoeC7SCAEyZEPqqDBhtoCVPwTn6lB3vI/W/dnv/kH95+&#10;6Ok/NYieL39p/59R/LfX/Pz2X1/zb7bPf/HT6QbMVbmzYZSr8oSfMaNnPeWfg6zEAh+Y9IxkafS9&#10;6OmJj/4OdjzaL36ZnfxWfIa8cJJLuR5JycB/WhzMrVuhtj3E0veBODA5ATH2uS4jx0mwoQS4sIWf&#10;nju006wEOLEgfZxrvwQ4keJeJcAdJfWfoHtKxiv6QjATz4LQGtjgBwf5zDDkSF8ijCW+/sxwMjth&#10;2YYsOeo4JcA1G31seYtubc7Hw/RtwQVCu5YA12z08d95xt/dfvLbf3p70H0f7I2LK//iRf/39quv&#10;/U/bp//4k8MdJcBjaoYtUBnUMASR86F7sHUUH7ve5hwgiwP2wVmbxqFgOwjghAmRj+qgwQZawhS8&#10;k1/BYHe78eu27/nmv7n9tW/+29sjbnkcGhdnn/+Tz23/9dX/ehfiP+/+bQMNgbkqCxuyXGmH5nb0&#10;rLWPitKHHGQlFvjABKDMMzgj0tMLtp0OPBrysmgntwyDfIa8cJJLuRIQvSbO1oS5dSvUdkeEd9wD&#10;pmMCcWByuKS8OE6CwCXATz71yHOnrX1cApx4kD7OtV8C3BfKvlIC3NNSfwPuORmu6AvBTDwLQGtg&#10;gx8c5DPDkCN9iTCW+Pozw8nshGUbsuSo45QA12z0seUtutw4Hw/TtwUXCO1aAvxk43uf8n3bT3/H&#10;/7w9+gGPORfvwujNH3jT9p9f+cvbr73+v7Vd2WWjBHhM7rAFKoMahiByPnQPto7iY9fbnANkccA+&#10;OGvTOBRsBwGcMCHyUR002EBLmIJ38is+mGA88zHP2/76N//o9tRbn+WdFlY+8bmPbL/6qp/b/9X0&#10;Xw69JY4zsmElV83t6FlrHx+rr6zEAh+YIMboe9HTC7b5lBKnEb4GWvEZ8sLxkzRauMPnGOgs+tia&#10;MLduhdr2EKauA4d9CeLA5PTH2Oe6jBwnwYYS4MIWfnru0E6z7GciPDaYnFiyLJ+npY+CR2Zd7no9&#10;YXUdePV7wA8qjsES/4f3eFAC3HNTAtxzMlzRF4KZeBaA1sBGXWV3mmHI1ewSYSzx9WeGk9kJyzZk&#10;yVHHKQGu2ehjy1vU+52Ph+nbkm5YAnzbvvUxz95+5jn/cLvt1tsDFvOlP3jXy7f/+Mpf2n7v7S8B&#10;5+yyUQIc6DomwxaoDGp47NMDOR+6B2s7jcXHrrc5B8jigH1w1qZxKNgOAjhhQuSjOmiwgZYwBe/k&#10;V3wwxNi2b3robdvfeMrf3Z79uO/xzgsr7/v4H26/8sqf3V72jv8B3jbOYWTDSq6a29Gz1j5HDBlw&#10;kJVY4AOTDiZLo+9VApx5EqLatE+gtuXZqM8Rp8oFzxDEOL0yHFcrwYYS4CefeuS509Y+zn4mwmOD&#10;yYkly/J5WiSGXfHz4LE6J8THmTiXABcmzs+7zu25V49KgGs2+rgEuOdkuKIvBDPxLACtgcXnvLnM&#10;MORqdokwlvj6M8PJ7IRlG7LkqOOUANds9LHlDW8WAx8P07cl3fBrWYA/5hsfu/395/yj7flP+p6A&#10;vXzpJW970fbLr/h322ve86rQObtslAAPaYvKvTuq3qiGIYicId2DraP42PU25wBZHLAPzto0DgXb&#10;QQAnTOgvToBLOo964BO273vqj23fuf+jbZe83vC+l2//+VX/cnvr+1/btg/oOv6/CCucaG5Hz1r7&#10;uLw5yEos8IFJR5Wl0fcqAc48CVG9Cvg9uh10f3ofcXp6mDMEMU6vDMfVSrChBPjJpx557rS1j7Of&#10;ifDYYHJiybJ8nhaJYVf8PHiszgnxcSbOJcCFifPzrnN77tWjEuCajT4uAe45Ga7oC8FMPAtAa2Dx&#10;OW8uMwz58XWJMJb4+jPDyeyEZRuy5KjjlADXbPSx5S26nTsfD9O3Jd3wa1GA3/Pr77X9g+f+o+0n&#10;9n9k7ZLXb7/5N7d//4pf3N54x+un27PLRgnwmL5hC1QGNQxB5HzoHmwdxceutzkHyOKAfXDWpnEo&#10;2A4COGFC5KM6aLCBljAF7+RXfDDE8PaH3fyo7Qee9uPbdz/5R7xxYeXFb/4v+38x8q+2j3/2g7E3&#10;J7CSq+Z29Ky1jwvIQVZigQ9MOqosjfijpyc+Lg+1MNovLpmd/FZ8hrxwkku5HknJwH9aHMytW6G2&#10;PcTS94E4MDkBMfa5LiPHSbChBLiwhZ+eO7TTLPuZCI8NJieWLMvnaemj4JFZl7teT4OTWwLcUXsB&#10;tx6DVkqAe15KgHtOhiv6QjATzwLQGtioq+xOMwy5ml0ijCW+/sxwMjth2YYsOeo4JcA1G31seYt6&#10;v/PxMH1b8tPoa02A/8i3/O3tHz3vf9luvtctAWPzpRe/5be2X3z5v9ne+EdvcLUd7cwuGyXAI9Ym&#10;IkX1RjUMQeR86B5sHcXHrrc5B8jigH1w1qZxKNgOAjhhQuSjOmiwgZYwBe/kV3wwxPB2WiGfh970&#10;yO0Hb/vJ7bue9MOx02T1y/u/mP4fX/H/br+6/2Nt7sUJrOSquR09a+3jY/WVlVjgAxPEGPFHTy/Y&#10;5lNKnEb4GmjFZ8gLx0/SaOEOn2Ogs+hja8LcuhVq20OYug4c9iWIA5PTH2Of6zJynAQbSoALW/jp&#10;uUM7zbKfifDYYHJiybJ8npY+Ch6Zdbnr9YTVdeCVAD+oOAZL/B/e40EJcM9NCXDPyXBFXwhm4lkA&#10;WgMbdZXdaYYhV7NLhLHE158ZTmYnLNuQJUcdpwS4ZqOPLW9R73c+HqZvS7rh14oAv/0Rt2//+Lv+&#10;6Xb7I54eMDVfetk7Xrr9wu//6+01730NO97gajtCyC4bJcAj1sxFWruo3qiG2uMYy/nQPfgw8kB8&#10;7Hqbc4AsDtgHZ20ah4LtIIATJkQ+qoMGG2gJU/BOfsUHQwxvpxXtc+stj91+6Paf2p7zhO+LnSer&#10;d+z/+/D/8Af/z/bKd7349GLwlVw1t6NnrX3OIDziICuxwAcmHUuWNDc6Xglw5kmIatM+gdrWpPF4&#10;xKl2DWC1uY0zHFcrwYYS4I7WtuC5837Zz8SlZ8iw4KtCBY9MWftwyQd2xdFKgANJbXLXufUYtFIC&#10;3PNSAtxzMlzRF4KZeBaA1sDic95cZhhyNbtEGEt8/ZnhZHbCsg1ZctRxSoBrNvrY8hbdzp2Ph+nb&#10;km741S7A7/0N99n+yS68//Yz/27A0Hzpte97zfbzv/tz28v/8PdI/Sj5UwI8ZG7nKKvL1t4mPY5w&#10;h2ZlUMMwFclD92DrKD52vc05QBYH7IOzNo1DwXYQwAkTIh/VQYMNtIQpeCe/4oMhhrfTSuTzuAc9&#10;ZfubT//p7RmPfl68abL6sre/cPv3uxD/yKf/6ABfyVVzO3rW2selwEFWYoEPTDqqLEXckEcJcOZJ&#10;iGrTPoHa7m7wPuJUOwWw2tzGGY6rlWBDCXBHa1vw3Hm/EuDEifRxrv36NWS+UPaVEuCelhLgnpPh&#10;ir4QzMSzALQGBj9FxNI/ZxhypC8RxhilzzKczE4otiFLjjpeCXDNRh9b3qLbufPxMH1bcIHQrl/N&#10;AvwHbvuh7Z9+9z/bbr73XfvPzd/10Xdu/99Lf3b7jTe+8KRqP5dn/ZYAP4lRo52jrC5be5v0OEIb&#10;mpVBDVUC51Dy0D34tPaR+Nj1NucAWRywD87aNA4F20EAJ0yIfM4KjDYQBqbgUf2KD4YY3k4rM5/b&#10;HvFt24884+9vT3jwbfHmweqdd355+6WX//PtBa/7xeaxkqvmdvSstY8LzUFWYoEPTDqqLI24oacn&#10;Pi4PtTDaLy6ZnfxWfIa8cJJLuR5JycB/WhzMrVuhtj3E0veBODA5ATH2uS4jx0mwoQS4sIWfnju0&#10;06wEOLEgfZxrvwQ4keJeJcAdJVsJcM/JcEVfCGbiWQBaAxv84CCfGYYc6UuEscTXnxlOZics25Al&#10;Rx2nBLhmo48tb9Gtzfl4mL4tuEBo169GAf6oBz56+2fP/9+373j8c/VXTcef/vynt597yb/cfvkP&#10;ugCADfu5POu3BDhwI5Odo6wuW3ub9DiCGpqVQQ0lOnxKHroHg8M+ER+73uYcIIsD9sFZm8ahYDsI&#10;4IQJkc9ZgdEGwsAUPKpf8cEQw9tpJfOhvvKdT/yB7Yef8Q+3B93v4THIYPXtH3rd9u9+/59vb//A&#10;6wYe57LmdvSstc+5k0dMyBIvenOwQZZG3NDTEx8NZcej/eKX2clvxWfICye5lOuRlAz8p8XB3LoV&#10;attDLH0fiAOTExBjn+sycpwEG0qAC1v46blDO81KgBML0se59kuAEynuVQLcUVIC3FMyXtEXgpl4&#10;FoTWwAY/OMhnhiFH+hJhLPH1Z4aT2QnLNmTJUccpAa7Z6GPLW3Rrcz4epm8LLhDa9atNgP/0t//M&#10;9r8+/3/TX3Fp/O9e/gvbz77kX22f/cKnXd02gP1cnvVbAjwkdecoq8vW3iY9jnCHZmVQwzAVyUP3&#10;YOsoPna9zTlAFgfsg7M2jUPBdhDACRMin7MCow2EgSl4VL/igyGGt9NK5tP6Cm/9kW/5B9vfetY/&#10;3m68YfYTzMd5wWt/vglxbzlXNLejZ619zp08YkKWeNGbgw2yNOKGnp74aCg7Hu0Xv8xOfis+Q144&#10;yaVcj6Rk4D8tDubWrVDbHmLp+0AcmJyAGPtcl5HjJNhQAlzYwk/PHdppVgKcWJA+zrVfApxIca8S&#10;4I6SEuCekvGKvhCsXD1aAxv84KAoMww50pcI4+gbZDiZnTBtQ5YcdbwS4JqNPra8Rbc25+Nh+rbg&#10;AqFdv5oE+P/5M//Xdvutt+uvl45f+rYXb//yd/7F9vYPve3wDbndz+VZvyXAD7L0YOco5E75tPY2&#10;6XHkOjQrgxr+/+xdB8AeRdEeWgiEntA7hC6919AhFFFAVDqIIIIFFFEQflEQRWzYUEAFBREEBKlK&#10;CxB6L9J7B4XQQuj/zu7N7czO7O3lk5awLyQ3O/NMuef29nbyft/7suhRpDr4GhytQSJMqvfjJkEp&#10;j7Bn7rXOPJjMBRFxzIIQE2eg5YAxZAk6qtboZDKGtqOmhOENOOJnmmZW+OTyu7rvEN8Uh71fT4x5&#10;CE655pdw26PXmD6c29y15hgVpCGkFy/c2XAgVY4bvHqE4aFSOedPuJIdcX0wWV6aInvV2hZFgj6m&#10;cWRtwSrmtg7R63xEHjGIAWXuqCdJcWI41Aac2JJHzZ2046g24MgCrePN3K8NOJKiXrUBV5TUBlxT&#10;ktfwDUFX80wR/AKWeXAgpisG3dIDaYwpPz+W4pTsGCtdkKlGnqc24JyNIKe8Wbs2hdFhgpuxgeDQ&#10;iaEB39l9p/eua+7GT6soP/r8I/D7y46BS++6WGFNbt19GedvbcAVaahwHJncMbBf3jrWuCYM82Ai&#10;82MiA0SR6uBrcLQGiTCp3o+bBKU8wp651zrzYDIXRMQxC0JMnIGWA8aQJeioWqOTyRjajpoSJm3A&#10;Kcricy4PW664O+AHto3P66I7/gZ/veYX8Nbbbws3zm3uWnOMcMZBQ0gvXriz4UCqHDd49QjDQ6Vy&#10;zp9wJTvi+mCyvDRF9qq1LYoEfUzjyNqCVcxtHaLX+Yg8YhADytxRT5LixHCoDTixJY+aO2nHUW3A&#10;kQVax5u5XxtwJEW9agOuKKkNuKYkr+Ebgq7mmSL4BSzz4EBMVwy6pQfSGFN+fizFKdkxVrogU408&#10;T23AORtBTnmzdm0Ko8MEN2MDwaETcgO+yOyLwpfW/wosNdf4fdjTCVf+Af5w+bGcBiGb3Lr7Ms7f&#10;2oALwmjgODK5I7s7+uWtY41DaNbMDExk0aNIdfA1OFqDRJhU78dNglIeYc/ca515MJkLIuKYBSEm&#10;zkDLAWPIEnRUrdHJZAxtR00Jk2vAKdqGH/sUfHa1r9Cw1/HJFx6Bk6/6Gdz+2HUtnnObu9Yc0zqS&#10;0BDSixfywaPhQKocN3j1CMNDpXLOn3AlO+L6YLK8NEX2qrUtigR9TOPI2oJVzG0dotf5iDxiEAPK&#10;3FFPkuLEcKgNOLElj5o7acdRbcCRBVrHm7lfG3AkRb1qA64oqQ24piSv4RuCruaZIvgFLPPgQExX&#10;DLqlB9IYU35+LMUp2TFWuiBTjTxPbcA5G0FOebN2bQqjwwQ3YwPBoRNqA/7ZVbaFPdfZi59KUb7a&#10;fZ/3MaN+Cw88e18n1uTW3Zdx/tYG3CTQcWRyx8B+eetY4xCaNTMDE1n0KFIdfA2O1iARJtX7cZOg&#10;lEfYM/daZx5M5oKIOGZBiIkz0HLAGLIEHVVrdDIZQ9tRU8KUGnCMMeM0M8NWK+wOq7sPaxuf1/m3&#10;nuh+N/xo78K5zV1rjlF5GkJ68cKdDQdS5bjBq0cYHiqVc/6EK9kR1weT5aUpsletbVEk6GMaR9YW&#10;rGJu6xC9zkfkEYMYUOaOepIUJ4ZDbcCJLXnU3Ek7jmoDjizQOt7M/dqAIynqVRtwRUltwDUleQ3f&#10;EHQ1zxTBL2CZBwdiumLQLT2Qxpjy82MpTsmOsdIFmWrkeWoDztkIcsqbtWtTGB0muBkbCA6d0Brw&#10;OWaYA7664b6wyoKr8tMoykec9wM495Z/9NrImdy6+zLO39qAm4Q7jkzuGNgvbx1rHEKzZmZgIose&#10;RaqDr8HRGiTCpHo/bhKU8gh75l7rzIPJXBARxywIMXEGWg4YQ5ago2qNTiZjaDtqSpg+DTjFwO8N&#10;33uDw+1EGe2Dz97pvirwp/CwO9Ird607+W8I6cULJcKj4UAqOi8ORxmvHmFSGx/n/AlTsiOuDybL&#10;S1Nkr1rbokjQxzSOrC1YxdzWIXqdj8gjBjGgzB31JClODIfagBNb8qi5k3Yc1QYcWaB1vJn7tQFH&#10;UtSrNuCKktqAa0ryGr4h6GqeKYJfwDIPDsR0xaBbeiCNMeXnx1Kckh1jpQsy1cjz1AacsxHklDdr&#10;16YwOkxwMzYQHDohNeAbLzkS9nXN91SDpuan0Cmfd+s5cPSlv4IXxr7gcQU6PMbk1t2Xcf7WBtwk&#10;3XFkcsfAfnnrWOMQmjUzAxNZ9ChSHXwNjtYgESbV+3GToJRH2DOTqzMPJnNBRByzIMTEGWg5YAxZ&#10;go6qNTqZjKHtqClhxqcBD/EmgU+ttCdsvNS2dsKM9lT3e+H/vO0Ub81d607+G0J68cJrMBxIleMG&#10;rx5heKhUzvkTrmRHXB9MlpemyF61tkWRoI9pHFlbsIq5rUP0Oh+RRwxiQJk76klSnBgOtQEntuRR&#10;cyftOKoNOLJA63gz92sDjqSoV23AFSW1AdeU5DV8Q9DVPFMEv4BlHhyI6YpBt/RAGmPKz4+lOCU7&#10;xkoXZKqR56kNOGcjyClv1q5NYXSY4GZsIDh0QmjAJ51kUth3o6/BFst+gpdelA8+40C47O5LBa5A&#10;h8ea3Lr7Ms7f2oALUmngODK5I7s7+uWtY41DaNbMDExk0aNIdfA1OFqDRJhU78dNglIeYc9Mrs48&#10;mMwFEXHMghATZ6DlgDFkCTqq1uhkMoa2o6aEGd8GnLIsMvsysP9mv6Rhr+OND14Kf77yx/DiuDEm&#10;vpP/hpBevPDohgOpctzg1SMMD5XKOX/CleyI64PJ8tIU2avWtigS9DGNI2sLVjG3dYhe5yPyiEEM&#10;KHNHPUmKE8OhNuDEljxq7qQdR7UBRxZoHW/mfm3AkRT1qg24oqQ24JqSvIZv/rqaZ4rgF7DMgwMx&#10;XTHolh5IY0z5+bEUp2THWOmCTDXyPLUB52wEOeXN2rUpjA4T3IwNBId+2BvwJeZYAr42cj9YaJaF&#10;eNmd8lk3nQG/vviXMO6NcQpXoMPjTW7dfRnnb23AFbGocByZ3DGwX9461rgmDPNgIvNjIgNEkerg&#10;a3C0Bokwqd6PmwSlPMKemVydeTCZCyLimAUhJs5AywFjyBJ0VK3RyWQMbUdNCTPQBtxnc8G3XP5z&#10;sNmyO/thn7/GjH0W/jT6R3DLI1cpeCf/DSG9eOGRDQdS5bjBq0cYHiqVc/6EK9kR1weT5aUpslet&#10;bVEk6GMaR9YWrGJu6xC9zkfkEYMYUOaOepIUJ4ZDbcCJLXnU3Ek7jmoDjizQOt7M/dqAIynqVRtw&#10;RUltwDUleQ3f/HU1zxTBL2CZBwdiumLQLT2Qxpjy82MpTsmOsdLpUA0nAABAAElEQVQFmWrkeWoD&#10;ztkIcsqbtWtTGB0muBkbCA79MDfgWy6/FezjfuR8fF4HnX4AXH7PqKxLgQ7vZ3Lr7ss4f2sDbhLs&#10;ODK5Y2C/vPm/mDIRs2ZmYGLiHYZUB1+DUyBhUr0fNwlKeYQ9M7k682AyF0TEMQtCTJyBlgPGkCXo&#10;qFqjk8kY2o6aEuZ/bcAxxyKzLeXeDf8Vir1f/7jp93DmjX8Q+E7+G0J68cKjGg6kynGDV48wPFQq&#10;5/wJV7Ijrg8my0tTZK9a26JI0Mc0jqwtWMXc1iF6nY/IIwYxoMwd9SQpTgyH2oATW/KouZN2HNUG&#10;HFmgdbyZ+7UBR1LUqzbgipLagGtK8hq++etqnimCX8AyDw7EdMWgW3ogjTHl58dSnJIdY6ULMtXI&#10;89QGnLMR5JQ3a9emMDpMcDM2EBz6YWzA8UfOvzFyf9h06c14qZ3y+bedC0dd+HMY+9rLnbgCHd7X&#10;5Nbdl3H+1gbcJNlxZHLHwH5561jjEJo1MwMTWfQoUh18DY7WIBEm1ftxk6CUR9gzk6szDyZzQUQc&#10;syDExBloOWAMWYKOqjU6mYyh7agpYd6NBpxq3WalL8JGS33WLsTQ3vLIaDj+ih/Ci68+762d/DdJ&#10;KJcRrlUJjBgECKly3ODVI0wb1BBy/gQt2RHXB5PlpSmyV61tUSToYxpH1hasYm7rEL3OR+QRgxhQ&#10;5o56khQnhkNtwIktedTcSTuOagOOLNA63sz92oAjKepVG3BFSW3ANSV5Dd/8dTXPFMEvYJkHB2K6&#10;YtAtPZDGmPLzYylOyY6x0gWZauR5agPO2Qhyypu1a1MYHSa4GRsIDv2wNeALzboQ7L/JN927X4vy&#10;Mjvlw885DM5zDTi+SrwU6MjHcPdlnL+1AfdEpX85jor8o0/HGtdpZn5MTKvwY6qDr8EpkDCp3o+b&#10;BKU8wp6ZXJ15MJkLIuKYBSEmzkDLAWPIEnRUrdHJZAxtR00J82424Jhv6XlWgS9v+CMUe72ee+Vp&#10;+OPlh8O/H7+he042hPTihWc2HEiV4wavHmF4qFTO+ROuZEdcH0x2XjZF9qq1LYoEfUzjyNqCVcxt&#10;HaLX+Yg8YhADytxRT5LixHCoDTixJY+aO2nHUW3AkQVax5u5XxtwJEW9agOuKKkNuKYkr+Gbv67m&#10;mSL4BSzz4EBMVwy6pQfSGFN+fizFKdkxVrogU408T23AORtBTnmzdm0Ko8MEN2MDwaEfpgZ8gyU2&#10;ggM2PQAmn2xyXmJWvubBa+Bn//wxPP784y2mxEuBDh/HjOHuyzh/awPeEs4Fx5HJHcP45a1jjUNo&#10;1swMTGTRo0h18DU4WoNEmFTvx02CUh5hz0yuzjyYzAURccyCEBNnoOWAMWQJOqrW6GQyhrajpoR5&#10;txtwzDnVoCGw3ar7wKoLbYTDXq9TrjkKLrz91Dy2IaQXLzyK4UCqHDd49QjDQ6Vyzp9wJTvi+mCy&#10;87IpsletbVEk6GMaR9YWrGJu6xC9zkfkEYMYUOaOepIUJ4ZDbcCJLXnU3Ek7jmoDjizQOt7M/dqA&#10;IynqVRtwRUltwDUleQ3f/HU1zxTBL2CZBwdiumLQLT2Qxpjy82MpTsmOsdIFmWrkeWoDztkIcsqb&#10;tWtTGB0muBkbCA79sDTge6y9O+yw2k68tE7595cfC3+84g9qR1vipUCHz2nGcPdlnL+1ATcvjuPI&#10;5I6B/fLWscYhNGtmBiay6FGkOvgaHK1BIkyq9+MmQSmPsGcmV2ceTOaCiDhmQYiJM9BywBiyBB1V&#10;a3QyGUPbUVPCvBcNOFWyzmJbwParf52GxeMVd/8DTrjiCBvXENKLFx7BcCBVjhu8eoThoVI550+4&#10;kh1xfTDZedkU2avWtigS9DGNI2sLVjG3dYhe5yPyiEEMKHNHPUmKE8OhNuDEljxq7qQdR7UBRxZo&#10;HW/mfm3AkRT1qg24oqQ24JqSvIZv/rqaZ4rgF7DMgwMxXTHolh5IY0z5+bEUp2THWOmCTDXyPLUB&#10;52wEOeXN2rUpjA4T3IwNBId+0A34VIOmgm9v9m0YsejavKys/NSLT8GPzzsCrnngmoBJ7pcSLwU6&#10;fEwzhssT529twM0L5DgyuWNgf7mSa8bMXsyamYGJqbsfUx18DU6BhEn1ftwkKOUR9szk6syDyVwQ&#10;EccsCDFxBloOGEOWoKNqjU4mY2g7akqY97IBx/zzDlsYdlxjP5hvWL9fVbn36VvgD6MOg/+89CS6&#10;x1dDSC9eopd5wShGjhu8eoThoVI550+4kh1xfTDZeTkQTjpOLDXJ2oJVzG06UXaUPszARJFHDCKo&#10;FEdxYjjUBjzyySXNHbcGuTbgyAOt483crw24nihOUxtwTcskw/ZflWaPtlaNYIBv/rqaZ3LyC1jm&#10;wYGYrhh0UQbSGFN+fizFKdkxVrogU408T23AORtBTnmzdm0Ko8MEN2MDwaEfZAM+fNbh8O3ND4Lh&#10;swznJWXly+66FI44/wj34UovRExyv5R4KdDh45oxXJ44f2sDHi8AkxxHJncSUuxCkksavZmBidHO&#10;JKqDr8HM7EXCpHo/bhKU8gh7ZnJ15sFkLoiIYxaEmDgDLQeMIUvQUbVGJ5MxtB01Jcx73YBTVTuu&#10;/jUYsdgnaNh5fPHV5+D3o77rfy+8BTaE9OKldXKC4UCqHDd49QjDQ6Vyzp9wJTvi+mCy87Ipslet&#10;bVEk6GMaR9YWrGJu6xC9zkfkEYMYUOaOepIUJ4ZDbcCJLXnU3Ek7jmoDjizQOt7M/dqAIynqVRtw&#10;RUl9B1xTktfwzV9X80wR/AKWeXAgpisG3dIDaYwpPz+W4pTsGCtdkKlGnqc24JyNIKe8Wbs2hdFh&#10;gpuxgeDQD6oBX3PhteDgLQ6GqaaYipeTlY+97HdwwujjtT25X0q8FOjw8c0YLk+cv7UB1xfCaRxH&#10;JncM7C9Xcs2Y2YtZMzMwMXX3Y6qDr8EpkDCp3o+bBKU8wp6ZXJ15MJkLIuKYBSEmzkDLAWPIEnRU&#10;rdHJZAxtR00J83414MjtWotuDjus8Q27UEP7Z/d94ZfddVawNIT04oXHMhxIleMGrx5heKhUzvkT&#10;rmRHXB9Mdl42RfaqtS2KBH1M48jaglXMbR2i1/mIPGIQA8rcUU+S4sRwqA04sSWPmjtpx1FtwJEF&#10;WsebuV8bcCRFvWoDriipDbimJK/hm7+u5pki+AUs8+BATFcMuqUH0hhTfn4sxSnZMVa6IFONPE9t&#10;wDkbQU55s3ZtCqPDBDdjA8GhH0QDvs2K28CXN/gKLyMrjxk7Bn5w7vdh9L2jLRrUjrbES4EOX4cZ&#10;w92Xcf7WBty8YI4jkzsG9stbxxqH0KyZGZjIokeR6uBrcLQGiTCp3o+bBKU8wp6ZXJ15MJkLIuKY&#10;BSEmzkDLAWPIEnRUrdHJZAxtR00J83424FjPArMsDjut9S2YY4b5cFh8nX/Ln+D063/XEt+LFx7V&#10;cCBVjhu8eoThoVI550+4kh1xfTDZedkU2avWtigS9DGNI2sLVjG3dYhe5yPyiEEMKHNHPUmKE8Oh&#10;NuDEljxq7qQdR7UBRxZoHW/mfm3AkRT1qg24oqQ24JqSvIZv/rqaZ4rgF7DMgwMxXTHolh5IY0z5&#10;+bEUp2THWOmCTDXyPLUB52wEOeXN2rUpjA4T3IwNBIe+3w343uvtDZ9Zud93+t70yE1w+DnfhyfH&#10;POFLNm+NRFnipUCHz2PGcHni/K0NOJ9Drew4MrlrAU0DklwzZvZi1swMTEzd/Zjq4GtwCiRMqvfj&#10;JkEpj7BnJldnHkzmgog4ZkGIiTPQcsAYsgQdVWt0MhlD21FTwrzfDTjWNGjQYNh5jW/Bigusi8Pi&#10;6+r7LoDfX3aox/XihUc0HEiV4wavHmF4qFTO+ROuZEdcH0x2XjZF9qq1LYoEfUzjyNqCVcxtHaLX&#10;+Yg8YhADytxRT5LixHCoDTixJY+aO2nHUW3AkQVax5u5XxtwJEW9agOuKKkNuKYkr+Gbv67mmSL4&#10;BSzz4EBMVwy6pQfSGFN+fizFKdkxVrogU408T23AORtBTnmzdm0Ko8MEN2MDwaHvZwN+yCcOgfUW&#10;X5+nz8pn3ngGHHnBkcJu3hqJssRLgQ6fz4zh8sT5WxtwcWFo4DgyuSO7O/rLlVwzZvZi1swMTEzd&#10;/Zjq4GtwCiRMqvfjJkEpj7BnJldnHkzmgog4ZkGIiTPQcsAYsgQdVWt0MhlD21FTwnwQDThd6y2W&#10;2wU2X3ZXu/BEe/dTN8Ixl3wHXnr1+cSih4I7MQhYUuW4watHGB09anL+hCjZEdcHk52XTZG9am2L&#10;IkEf0ziytmAVc1uH6HU+Io8YxIAyd9STpDgxHGoDTmzJo+ZO2nFUG3BkgdbxZu7XBhxJUa/agCtK&#10;agOuKclraEOAiK7mmSL4BSzz4CjFoFt6II0x5efHUpySHWOlCzLVyPPUBpyzEeSUN2vXpjA6THAz&#10;NhAc+n404MOGzASHfPJ7sOw8y/DUWfkXF/4cTrnuFGU3b41EWeKlQIfPacZweeL8rQ24ujiocByZ&#10;3DGwv1yIm2RSmGHqmdyfGWC6qWaEaQdP5/8MmXJaGDLlNDC1+2yAwYOmhiknHwyDJp8Spph8kPt+&#10;+Clgskkn877DZwmffn3fM3fB2++8DW+9/Ra8+dYb8Mabr8Prb77m/oyDcW+MhbGvv+r+vAwvv/YS&#10;vDzuRXhp3AvuQ/zGwAuu4Xph7HPwzjvxqrIy207J1ysMciDsmclV4gR5E3FkinYkmhTDAVWyBA3S&#10;mjZ8K8gYrVoIJcwH2YBjoSsvuD58bsRBfq6Iwo3BUy884prwg+Cx5x4wrFEluBODgCFVjhucaYSJ&#10;UbWU8ydkyY64PpjsvGyK7FVrWxQJ+pjGkbUFq5jbOkSv8xF5xCAGlLmjniTFieFQG3BiSx41d9KO&#10;o9qAIwv0zGnmfm3AkRT1qg24oqQ24JqSvKY24JIbWna4tjbgnI0g93mQKYwOEzZ7xgaCQ9/rBnyB&#10;mReAw7b8Hsw7dD6e1pRffu1lOPSs78Lo+0abdnNPlShLvBTo8HnNGC5PnL+1Ac9dIOJusGugZ59+&#10;DpjV/ZnN/Zll2tlg2LSzwrDpZoWh0wyDGaceaoZ4v5XPv/IfeM79+c9Lz8B/X3oKnsE/Lz4JT7/4&#10;BDz1wuO+ke+qSUy/zOQiTrJxXBARJwMUTYrhgCpZggZpjU4mY2g7akqYD7oBxxrnn3kx2G3tg2DW&#10;6ebGYedr7Osvwe8uPgjufOKGLE5wJwbBhVQ5bmoD3vBERPlhGIi5bVyBHKccaoTl5pBNgJRZ/wOi&#10;kbg24Jo31Kh1zuC6NuDIFO0kmrlfG3AkRb1qA64oqQ24piSvqQ245IaWHa6tDThnI8h9HmQKo8N8&#10;4A04vuN92JaH+Xc5jfKE6t5n7oXvueb7wWfz70IZz3PVuZR4MfZTog4cmDFc8jh/awNOpE0zeFr3&#10;jysLuD/zwzzuH1nmwj8zzO2bbcJMyMf/uIb88TGPwhPPPQSPPf8QPPLfB+HR5x6EV9w76vgSczIz&#10;ucz5xElxQUQcbmOyaFIMB1TJEjRIa1iCRpQxtB01JcyHoQHHOqcdPD3sNuJgWGKulXBYfB1zycFw&#10;/YOXmDjBnRgEOKly3OD6QRgzQaPM+ZNPyY64PpjsvGyK7FVrWxQJ+pjGkbUFq5jbOkSv8xF5xCAG&#10;lLmjniTFieFQG3BiSx41d9KOo9qAIwu0k2jmfm3AkRT1qg24oqQ24JqSvKY24JIbWna4tjbgnI0g&#10;93mQKYwO84E24Gu5rxn7/laH9foR0NH3XgHfPesQ96PCY42ziCpzT5UoS7wY+6mYoJHMGC5PnL8f&#10;zQZ8Rvfj4sNnXdR9b/sisODMC8OqC41Q3H2UFFffdyk89J974IFn7oYHnr0LXnQ/4m69zPnEgW5u&#10;JdOYW1tZNCmGA6rk/NYgrWnDt4KM0aqFUMJ8WBpwLBr539F9Tdkai2wuziE3OOnKI2HUXWcqs+BO&#10;DAKUVDlucP0gjArOFDl/gpTsiOuDyc7LpshetbZFkaCPaRxZW7CKua1D9DofkUcMYkCZO+pJUpwY&#10;DrUBJ7bkUXMn7TiqDTiyQDuJZu7XBhxJUa/agCtKagOuKclragMuuaFlh2trA87ZCHKfB5nC6DAf&#10;WAM+cqmRcNDm3zYq0qozbjgDfuw+bM3Y5yiwuadKlCVe+uQxY7g8cf5+NBrwBWZeEBabfUlYdPaP&#10;wSJzLA5zzjCPuiZVERl4YszDcO9T/4Z7nrod7nZ/Hvlv+GkOcz5FN9+VJdOYW1tZNCmGA6rk/NYg&#10;rWnDt4KM0aqFUMJ82BpwLH7zZXeGzZf7nDiP3OD0634NF9z2F2EW3IlBgJEqx01twBueiCg/DAMx&#10;twXrlo8BcCojrALmrg0B1b1qONQGnNiSR82dtOOoNuDIAu0kmrlfG3AkRb1qA64oqQ24piSvqQ24&#10;5IaWHa6tDThnI8h9HmQKo8N8IA34VstvBV/beF+jGq06dtQx8MfRf/QGY5+jHMQGi6yJssRLnzxm&#10;DJcnzt+JswGff9iCsNTcy8KScy7rfmR3affhaDMQy/U4AAbwg97ufPwWuOuJm+Df7g/++Lr5cnMr&#10;mcYZWJyBlgPGkPNbR9UanUrG0HbUlDAfxgYc617TvQu+g3s3vM/r3Jv/CGfeeFwLFdyJQYCQKscN&#10;Xj3CtEENIedP0JIdcX0w5jrnnUOmXrUGaOeJpXFkbcFaG3C8aERmECVP0cYl78L8uI1k08yUTCQX&#10;dcRmqPRS88lwqQ04skjreCCoxAl6GFSiWrysa8QvW+kew2BtnlYQKfxAmMQgYHlO7d1gcgamrw04&#10;I6MRJxm2/6o0e7S1agQDtQEXdLTLDtfWBpyzEeQ+DzKF0WHCYlpYDf1GuYAxQgsVbba3W2Vb2Gu9&#10;vYQtNzji3B/CWTef1Zr7lGCs9eyJEUKVeOmTx4zhkseFb+JowKefanpYdt4VYbl5V4Jl5l0Bhk0z&#10;S3s9qvDeMHDpnWfDrY9e7/5c6z6VPfweOd6o5txOShAbKMMBVXJ+a5DWJElUDG1HjcyjMbQmaEvU&#10;ZGM0hj618nuVP29jFv2ZDkvPsxrsse733KfqD+IwU77w9r/Cqdf+0ttEPWIQXEmVO6/agDc8EVGM&#10;VTG3A0z8neOUg4yw3OzlUhw+n3IOoVaRzcgTnxbK6BSmN1OiWKoV43oX5oe69GWamZKJqWs7tpq7&#10;1tgImrsUgec0HrxkCiM1HdMsvXjLObNgEiJHBJtUnTRZ4lF7EgfBUuIEI+kYMT5J1jXiXJTuMZGn&#10;I6EwiUGohOek2tKj4ZZC3FyZpPu8XZA+cVTgCVhRG/DxuHh8Q1C/how3MJHE2oBHLkhSa7qxyigM&#10;ObOjdyushu9WA77LGjvD50d8nmW3RfzKqG+ffiBcdvdlAlAo02MNGtQKXOKlTx4zhktOj01MamLE&#10;GTlUYbMxKX98JCdHufrlSRInwzAPgnK+YfPDivOvBisssKp7p7vf18Il4d6T4Rtvve6+IuxF/1Vh&#10;r7z+Cox97RUY5z4T4LU3X22+Vux1ePPtN93Xjbk/bg657w/zdeBDGr/SbLJJJ4cpJsM/g/xXl005&#10;xWAYPMXUMPWUQ/zXmuHXm+EHck3hvsrsw/K64/Gb4OaHr4KbHrkKHncf8lZ6iQ1UMl/QF1VyfmuQ&#10;1uisMoa2o6aE+TA34Fj/ArMsAV9Y73vuAyJnxmHna9SdZ8BJV/2E362B7MSLuM1xgzOWMImrGOb8&#10;CVSyI64PJru2NEX2qrUtigR9TOPI2oJVzG0dotf5iDxiEAPK3FFPkuLEcKgNOLElj5o7acdR6Zko&#10;LpsYxFikpmO0BMm4ZClk/OdT5s6tDbiidgDc6hioqQ245qU24JqTrKY24JIaaiq4tjbgnI0g93mQ&#10;KYwOEx4ZhafRu9GAf2HEbrDzGjsbFUjVmLFjfPN98yM3S4MbFcr0ePOBmyhLvPTJY8ZweeL8nbAa&#10;8EVnWwxWGb6G+7Om/8RyRf57rBjjvm/7affVXs++8JT7ui/355Vn4b8vPwvPO/2YV55z38k9xn0A&#10;3yttFcklbfV8D5TFNGi6hnwNRtPUg4bA9O57x6efekYYOmQozDRkZve1aDO7T22fDWaebjaYZbrZ&#10;vT0mfX+kR/57P9zw4BVw3YOXu28CuNtMKpoUgwBUyfmtQVqjU8kY2o6aEubD3oDjOcw6/VyuCT8M&#10;5pxxARx2vq64+2z48+gfRoxBJKly3NQGPNAn+QmsibkdWW4l6dOqhUD8e6UYRFgpDq0brYfhUBvw&#10;lh0haO6E2Q9qA4400E6imfuFf6hHj8x0RlP7qu+At1RMtEJtwMfj0vLNX30HPC47nMLagHM2gtzn&#10;QaYwOsz70oB/cZ09YMfVdjCyS9Vjzz8GB552INz/zH3S0IyMfY7CmQ+hRFnipU8eM4bLQ49NfBya&#10;mKTi0mbjvXwHfIFZhsOaC60Nqy+8Nsw903xJZe/d8PK7L3Rf0/UwPP78w/DEmMfgSfeHf7q9v1zJ&#10;NUuryZqZgYmpux/T9eFrcAokTKqfetA0MNsMc8Ds7uvU5ppxXtegzQurLbReCnvPxo89/yBce/8o&#10;uOb+S93vjd/f5hFNikEAquT81iCtacO3gozRqoVQwkwIDTie0LTuH2L2XPdQ9+n+S4nzswZX3Xsu&#10;HH/54cFkEEmqHDe1AW+oI6L8MAzE3DbIz3HKoUZYbg7ZBEiZ9bpuJK4NuOYNNWo9NbguPROFixjE&#10;nKSmY7QEybhkKSRZJ5XZK2R8OSKP+g44MRGPvfiP8KxU3wHX1NQGXHOS1fDNX23AeQMTKasNeOSC&#10;pD4PMoUhZ3b0j4zCavi/vAO+17p7wg6rbscy2uI9T9/jmu8DXDP2pA1w2kKZ3s98BCbKEi998pgx&#10;XJ4PewM+bNqZYcQi68Nai64HC7uvC3svX7c9dhPc/zR+/da97qu47nN/HoC3HUMmd6yQMCeZwhCT&#10;SxoRzMDEaGcS1cHXYGb2ImFSvR83CXge/FH3eYcuCPO4D6ubf9hCsOkynzZd303lfc/cCVffeyFc&#10;ed+F7qcF/htD88IaLark/NYgrYkhSZIxSCuPJcyE0oDjv1Liry3sue5h8LG5V5EnaYyuvu88+ONl&#10;38d/g1MvUuW4qQ14oEzyE1irDbjjhiZQI0qe1HTzCu/C/CyUaWZKJlruIU+PYtR6agSuDTjSSTuJ&#10;QFCJE/QwqES1eNV3wAUdE+WgNuDjcVn55q824HHZ4RTWBpyzEeQ+DzKF0WHCol14cA60Ae/7zvet&#10;j90G3/rbN+EF9+PnXa9Cmd7VfAglyhIvffKYMVweemzi49DEJCdYerC+W++Ar7XIOrDuYhv5HzNP&#10;SnhXhviO9l1P3AZ3PXmH+4qtf8OD/4nvyooEjqMSL/5yJddMxHCDrJkZmJi6+zHVwdfgFEiYVO/H&#10;TYJSHrTP55rx4bMuBgvPtgQs7L62bY736OvarntgFIy+559wrTtaJGEtcn7r6rVGn72Moe2oKWEm&#10;pAbcn4/7a/d1vgvLz78ODjtf/p3wK5p3whmSuM1xUxvwQJbkJ7BWG3DHDU2gRpQ8sYnGRO/C/Jip&#10;FU0zUzKx9UkFq7lLMWo9NQKXnonCRQxiNlLTMVqC1Iu3nDMLJiFyRLD6DjgxEY+9+I/wrFTfAdfU&#10;1AZcc5LV8M1fbcB5AxMpqw145IKkPg8yhSFndvSPjMJqOJAGfA/3O9/4oWul1/UPXQ/7u+b7tddf&#10;LUGLG3oMYD4CE2WJlwIdvk4zhsvzYWrA555pHthgiZGwzcrlH/8vkp8AHnUfCHbbozfCbY/dDHc8&#10;cav7fe3/eERCdeLlhg5gcseQPkYhUNbMDExk0aNIdfA1OFqDRJhU78dNglIeYW8m19BphrnvTl8a&#10;Fp9jGfd1bsu6hnxeM8X/ojzzhhNg1N3nwlMvPNaGwVrk/BbVeZzWtO6tIGO0aiGUMBNiA44nuMta&#10;B7p/yNpYnKs1GH3P2fAn/jvhDkTc5ripDXhgUvITWKsNOJtAjSh5Ctylf3v2aOKlxmZsmpmSiZkI&#10;uK6UUWo9NVxqA44U004iEFTiBD0MKlEtXtY14petdI9hsDZPK4gUfiBMYhCwPKf2bjA5A9PXBpyR&#10;0Yi1AdecZDV881cb8LjscMJqA87ZCHKfB5nC6DBhMS2shuPbgO+6xs6wu2vAS6+r7r8KvnHq/u5T&#10;q98qNmUYq1CmT2es9eyJESoq8dInjxnDJafHJiY1MaGE9u/Sg3Ug74Cv6j5MbeMlN4eVF1y9zfO/&#10;Cq+89jLc9NC1cOMj18Itj97gmjr7VwVM/nlyByjx4mMUAmXNzMBEXkErUx18DW6NjUCYVO/HTYJS&#10;HmHPTK7Zp58DPjbX8rDkXCvC0vOsBFO5D4J7t17Xuw9tu/Suf8CND13p73dZgqiOn1ZnehnDhpYw&#10;E2oDjme7wxr7wxoLb2afONNeftff4cSrftxqiO0cN7UBD1RJfgJrpeZA+rSUC4H490oxiLBSHLUm&#10;GA6h1kyCJlVp7Te9mRJFI3U8EcqDR+anADkz82Gi5e51VnOXgjV3KQLPKT5FtTU5lUxhpKZjGqcX&#10;bzlnFkxC5Ihg9R1wYiIee/Ef4VmpNuCamtqAa06yGr75qw04b2AiZbUBj1yQ1OdBpjDkzI7+kVFY&#10;DcenAd/efc/33ut9kWWwxSvuvcI332TtVav9fKMQ/mhCEmUpV4EOn8eM4fLErcP724APmnwQbLL0&#10;Fv7PPO/SB6o95j4k7dr7r4TrHroabnnkhv6bPXFFkoHjyOSOwfzlSq4ZM3sxa2YGJqbufkx18DU4&#10;BRIm1ftxk6CUR9gzkyvNs+Tcy8Oy86wCy86/Osw+/dxm+vFVPvrcA3DJv8+Ei/99lvu6tjcad1Ed&#10;P63O8JnTED4lzITcgOOJbr/a12HNRbcQ52wNLr7jFDjl2l94E7Gd46Y24IFByU9grTbgjhuaQI0o&#10;eQrcpX97F+aX2nFsmpmSiZa719UG3GapNuB6yvSet9pVaGoDLujwg9qAa06yGr75qw04b2AiZbUB&#10;j1yQlG7YrSeowpAzO/pHRmE17NuAb73ClvD1jfZl0W3x8rsvh/1P+6Yw9qrVfr6JOCYkUZZyFejw&#10;+cwYLs/73YDPPO0ssMUyn4TNlt3Sf32WIGMAA/zAtKvuvQyufuAK92n094oIfXhJqBb+fuAAJncM&#10;6WMUAmXNzMBEFj2KVAdfg6M1SIRJ9X7cJCjlEfYMiV155p95IVhh/jVhxQXWgnncB7z9r69XXnsJ&#10;LrrjDLjwjtPhOf6hbU1gUW8mWeY0BLqEmdAbcDzZbVf9GoxY7BPivK3B+becAH+/8Zh2mc5xUxvw&#10;wJ7kJ8zI2oA7btjNiaLkyZp5jQvzs1CmmSmZaLl7XW3AbZZqA66nTO95q12Fpjbggg4/qA245iSr&#10;4Zu/2oDzBiZSVhvwyAVJasNurP0KQ87s6N0Kq2GfBnyTpUbCwZsfyCLbon/n+5T9xUYCkb1qNc4x&#10;zWJCEmUpV4EOn9KM4fK8Xw34vMPmgy2W/RRs6t71/l9fj7jf5x599yUw+r5L3SeWZz48zSXpw0tC&#10;tS7NAUzuGNLHKATKmpmBiSx6FKkOvgZHa5AIk+r9uElQyiPsGRI782AyFwTjzDdsuPvVgrXdn3Xc&#10;V6DN48v4X/7CRvyC2/7mvg7ukTaMqLfVSiFzGgJUwkwMDTiecN93wv9+w9Fwwa0neo5y3NQGPEwh&#10;yU+YkbUBd9ywmxNFyVPgLv3buzC/1I5j08yUTLTcva424DZLtQHXU6b3vNWuQlMbcEGHH9QGXHOS&#10;1fDNX23AeQMTKasNeOSCJLVhN9Z+hSFndvRuhdWw1ICvvcha8IOt3dfuFF74O99fO/nrAZXU26vW&#10;xMdKZ0ISZSlXgQ6f1ozh8rzXDfiCsywEWy7/aVh/ifKHQFn8cN0/bjrNfUjXRXDH47eGDVjCE8ei&#10;3IeXQgi/0zO5Y8l8jEKgrJkZmMiiR5Hq4GtwtAaJMKnej5sEpTzCniGxMw8mc0FEHKdabI6lYbXh&#10;68H6H/ukL+d/+euyu86B8247BR797wMqjxU3cxoCWsJMLA04nvQOq7vfCV+k/DvhJ1/1Exh11xnZ&#10;e6k24GEKybkTZn5twB03bBFAUfIUuEv/9i7ML7Xj2DQzJRMtd6+rDbjNUm3A9ZTpPW+1q9DUBlzQ&#10;4Qe1AdecZDV881cbcN7ARMpqAx65IElt2I21X2HImR29W2E17GrAl513GfjVdkcBfv9x1ws/7Xyf&#10;v+zrP3DN45J6u71D5EKZVtjGMRzo71KuPnnMGO6c3qsGfIFZFoStV9wW1lt8IzqNAR2ve/AquOjf&#10;F7gm4ELhH+aBUKlBH16Sy6pi4E7P5I4he9XC8EJkBTBRQGhAdfA1mGx0JAyNxbFJUMoj7BkSO/Ng&#10;UhdExGGF4CZk9YXWdw3gRrD03Cszy/iLl7tPTT/3lpPhsece7HTOnIbwKWEmpgYcT3yXtQ5wn44+&#10;UnBgDX4/6hC4/kF5/xGuNuCBCTl3wsyvDbjjhi0CKEqeaBbJo3dhftIaRqaZKZlouXtdbcBtlmoD&#10;rqdM73mrXYWmNuCCDj+oDbjmJKvhm7/agPMGJlJWG/DIBUlqw26s/QpDzuzo3QqrYa4Bx6bw19sf&#10;BTNMNT2LqMVbHrsV9j1pH3j1jXHRmNTbq9bEJwaLkglJlKVcBTp8MjOGy/NuN+Bzzzg3fHql7WGj&#10;pcrvrkUWtPTXa06Af91xLjz+fPxKKo7yFCU8cTvKfXgphPAbSJM7lqxXLQwvRFYAEwWEBlQHX4PJ&#10;RkfC0FgcmwSlPMKeIbEzDyZ1QUQcUUgczDnjPDBikZGw+XLbR+UAJPywtrNvPhGeeTHzafc9ismc&#10;alvNxNaA44ntvs4h7nvC123PMSf88l9fg38/fq0y1wY8UCLnTphstQF33LD7DkXJk5pOXuFdmJ+F&#10;Ms1MyUTLPeTpUYxa54zA9VPQkU7aSQSCSpygh0ElqsXL+kcSftlK9xgGa/O0gkjhB8IkBgHLc2rv&#10;BpMzMH1twBkZjVgbcM1JVsM3f7UBj8sOJ6w24JyNIPd5kCmMDhMW08JqaDXgQ6eZCX61/S9gvqHz&#10;GlGj6u6n74Gvuub7hbFjohKlZFHuVWviIwOGkQlJlKVcBTp8IjOGy0OPTTxBE5MUnXuwTj/1jPBZ&#10;9/3dW63w6cSj//C2x2+B8285y7/jXTonT1HCU5qpFAPxhRAeUOKlVy1pcTRmBTCRrOJIdfA1WADc&#10;gDCp3o+bBKU8wp4hsTMPJnNBRByzIMTEGThisZGwzmIfh4VnWzKDLqvPvfkv8I+b/gQvuw9u46/M&#10;aXBIsTmYGBtwvEZ7bfBDWHLu1QQX6WDcG2Php+fv7X7kX37QIV69Xte5AHo3rg/WnJ2XTf5CGf60&#10;W0wreLX4KzXJ+oOVz23h3Aykj4VIuE2T9oyjODESh1ozCdo88V61qjW9mRJFI7UK5V2YnwJgnILS&#10;tCc+VnOXQPR8MgLnnokUS7iIASHi+WTM/XjLOcc0CW+2Q30HnBHWiL3nrXYVmtqACzr8oDbgmpOs&#10;hm/+agPOG5hIWW3AIxck6U0AWeJRYaKplfwjo7Aapg04LnrYfC83zzJtHEt4zL3b+qUTvwpPvvCU&#10;e/Amm43kWdWr1sTHymlCEmUpV4EOn9aM4fLEsxx4A/6ZlXeE7VbdCQZPMdg6xaLu0jv/BWff8ne4&#10;/bFbWmzpnDxFCU+tcyOUYiCsEMIDTO5Ysl61MLwQWQFMFBAaUB18DSYbHQlDY3FsEpTyCHuGxM48&#10;mNQFEXFEIXEgmpTGYfE5l3W/uvAJWNX9vvhAXq++8QqcecPxcI5rxumVOQ0y+2MJo9YE4R0G2RiN&#10;oQ8nnNvcteYYVUaTpE8uxEw26eTw1Y1/CgvN1r0+PvvSY/DT874EY8b+p01ZG3DrugfmxdxuGYtC&#10;dq5EiLyHMhe0FEfNFcOhNuCMdCZq7pixEWsDjkTQTqKZ+4XvRkePzHRGU/uy/pGET9/SPYaB2jyt&#10;0IZvBWESgwDhOVunRDDcEoSrxQXqxDljp11FnPAVtQEfj2vINwS1AY/LDqewNuCcjSD3eZApjA4T&#10;FqfCapg24Id+8hBYf/Huzfzz7h3vL534FbjvmfCp2mqznayKvWpNfIzTsRfbxK+Uq0CHT2vGcHno&#10;sYnLvolJiuabDfz97h1W2wXmdD92Pr6vd955B8688VT4x82nmz9mXjonT1HCU1pDKQbiCyE8oMRL&#10;r1rS4mjMCmAiWcWR6uBrsAC4AWFSvR83CUp5hD1DYmceTOaCiDhmQYiJMzB1mGPGeWGjJbaEDZbc&#10;KuPdrX5izMNwxvV/gKvvu+hdeQdJrQlG+gxd7kQDG3044dzmrjXHqDKaJH1yEWbI4Olhn41/BnPN&#10;NFyF44r7nrnVN+HvvPO2V9cGPLAjr3tgVcxtTmIjSx8D4FR0fbxVDCK+FEfNFcOhNuCRTy5p7rg1&#10;yPyZqK09r2HjmLnEtHxY4VudcVlbGwkyvhwRpr4DTkzE4/hzG325VBtwzkaQawOuOclq+IagNuC8&#10;gYmU1QY8ckFSnweZwpAzO/pHRmE15A34V9bf2/1o9GdYBC2+9fZbsPeJX4abHonvwKrNdvKs6lVr&#10;4qMzJw9nAiR+pVwFOnxUM4bLE9uf/g34YrMvATuusRusMN9KVHHv47g3XoUzbjjFNd9/c++kPZ/1&#10;K52TpyjhKQ1WioH4QggPMLljyXrVwvBCZAUwUUBoQHXwNZhsdCQMjcWxSVDKI+wZEjvzYFIXRMQR&#10;hcSBaFIMB1TNOGQobLTkp2DjpbaBKSYbFJ17Src8fBWcfsNx8OCzd3d6ZE619VFrQmuJQjZGYzBO&#10;MTo3Euc2d605RgVokvTJxTEzTz+nb8JnGjKbCskVNzx4ERw36jteVRvwwIy87oFVMbc5gY0sfQyA&#10;U/HrIwcRX4qj5orhUBvwyCeXNHfcGuTagCMPtJNo5n59B1xPFKepDbimpTbgmpOshm8IagMelx1O&#10;WG3AORtB7vMgUxgdJuxBjA0Eh1ID/umVtoF9NvgyN5ny/n/7lvt6q8uFTW22xU6o8E5jE6lQpkcl&#10;YYNnoizx0iePGcPloccmbvVMDGNl8KCpYNc1P+++Vmwbpu0nvvr6WPjb9X+B01zzPe61V4pOpXPy&#10;FCU8pUFLMRBfCOEBJV561ZIWR2NWABPJKo5UB1+DBcANCJPq/bhJUMoj7BkSO/NgMhdExDELQkyc&#10;gZYDxqASpplyWteEfwY2WfozMGjyKTMR8+rz3Kel/+26Y+CNt143QZTHNDqlWhMMYDZGY+jDCec2&#10;d605RpXRJOmTS2DcYL5hi8K+I3/h+O3+dZKLbnf38vW/9ldPxFDFBEWWlwZfsiOsDybLS1Nkr1qb&#10;mqz5mDPJ2kIWMbfJkR2lDzMwUdQrBhFUiqM4MRxqAx755JLmjluDXBtw5IHW8Wbu1wZcTxSnqQ24&#10;pqU24JqTrIZvCGoDHpcdTlhtwDkbQe7zIFMYHSbsiYwNBIfiRnntRUf0+q7vw889As686Szu7mW1&#10;2U42P71qTXxUEqcwIYmylKtAR3M+RnaXhx6bWElXng0/NhI+t9YeMHSaYUagvOrNt96AU649EU51&#10;zfcrTePdlYcilc7JU5TwRL50LMVAXCGEB5Tq7VULFZUeWQFMTFF+THXwNTgFEibV+3GToJRH2DMk&#10;dubBZC6IiGMWhJg4Ay0HjCFLmASmmXI62NQ14Zsuu13x6wTTtP99+Wk49drfwZX3/jM1JXmU+SPR&#10;gONZf2yulWHvDY7UBCSaU675KVxy5+nWZUuQ6TVU5iL36CHngY6Bmuy8bCZjvznZxO4ApyZZW7CK&#10;uW2UK30MgFOJPGIQ8aU4ihPDoTbgkU8uae64Nci1AUceaB1v5n5twPVEcZragGtaagOuOclq+Oav&#10;NuBx2eGE1QacsxHkPg8yhdFhwobE2EBw6CKzLgjH7Pzb4oeC/XbUMfCHK47nrq1cG/BAxdwzzQOf&#10;X/uLsNrwNVpu+gqnX/9X+Ot1f4Yxr4QfNadHdK/rnNlsUm5vLmEKdoxVhDhAqV4foxAoa2YGJtJp&#10;iiPVwddgAXADwqR6P24SlPIIe+Ze68yDyVwQEccsCDE0K4JPCsMYsoQYdcYhw2DzZbaDDZfcOnUr&#10;jq974FL467VHwzMvPN5iZZ5W3QpqTWgtUcjGaAyx+uiTSpzb3LXmmNSfiO+TS2DYYLWFRrpfMzlA&#10;hU4Vv75wP/fhiVenajXO8tIgS3aE9cFkeWnOjZ2iqpEULaYVyBKPqUnWFqxibkfXVpI+rVoIIo8Y&#10;RFgpjuLEcKgNeOSTS5o7bg1ybcCRB1rHm7lfG3A9UZymNuCaltqAa06yGr4hqA14XHY4YbUB52wE&#10;uc+DTGF0mLC3NDYQBJ3K/Zj0cbscDcNnXpBU5vG0G06HH53/E9OGSrXZTjY/vWpNfKxkJiRRlnJ1&#10;0NGmNGO4PPTYxFYoxXxqpc/CHmvv1cboK1x0x/lw0tXHw2PPPypcKFeaR4CaQemcPEUJT2mcUgzE&#10;F0J4QKneXrWkxdGYFcBEsooj1cHXYAFwA8Kkej9uEpTyCHuGxM48mMwFEXHMghBDsyL4pDCMIUvQ&#10;UeeacT74+HI7wmoLbZC6F8cnXXkUnH/bqR4n82hXtSZoSFIrAzTBdfUM04ic29y15hgVoUnSJ5fA&#10;iAHAyKW2hy2W30OF54qxr78ER57zBXjqhUe4Wsklbkt2DNgHk+VlIJwkfPCTSk2ytmAVc5s7N7L0&#10;MQBOJfKIQcSX4ihODIfagEc+uaS549Yg1wYceaB1vJn7tQHXE8VpagOuaakNuOYkq+EbgtqAx2WH&#10;E1YbcM5GkPs8yBRGhwkbEmMDQdAfbn0YrON+/Lzrdfm9V8B+p3yzC/KRbsCHz7owfGGdvWGZeZbr&#10;5Cg13vTIDXDilb+H2x5tPswu2TDSI7rXdU5801zeXMIU7BizCHGAUr0+RiFQ1swMTExP14+pDr4G&#10;p0DCpHo/bhKU8gh75l7rzIPJXBARxywIMTQrgk8KwxiyBB2VNIvPuRx8coVdYNHZu79OK81x+2PX&#10;wUlX/dJ9Gv8DqUmMP2oNOJ78Z1fZF0Ys9knBQzp46D//dk34nvB288noqR3H8hpqRMneJwZisvOy&#10;mSQ0V3QFUdNiWiHaSEpNsv5gFXObHNlR+jADE0UeMYigUhzFieFQG/DIJ5c0d9wa5NqAIw+0jjdz&#10;vzbgeqI4TW3ANS21AdecZDV881cb8LjscMJqA87ZCHKfB5nC6DBhU29sIBD6xXX2gJ1X38Hwiqp7&#10;nr4HvnDCXjD29Vej0pDUZjvZ/PSqNfEx0thNSuJXypWhQ6QzY7g89NjEVggxn15pO/cj53sK39Lg&#10;6RefguNHHwv/uv08F4MVz0SMQbnMWpIkpXPyoZP4SYjiph/xhRAeUKq3Vy1pcTRmBTCRrOJIdfA1&#10;WADcgDCp3o+bBKU8wp65EJ15MJkLIuKYBSGGZkXwSWEYQ5ago6aaEYtuAluuuBvMNGTmNFzn+C9X&#10;/cK9G35KFqPWBAMpa2WAxpDWyhCtyLnNXWuOaR1JaJL0ySUwYhCCoeqL6/8Alpx7dYpuHq+573w4&#10;/orDTBsqs7w0HiV7nxiIyfLSnJtxik0F8dBiWiHaSEpNsv5gFXObHNlR+jADE0UeMYigUhzFieFQ&#10;G/DIJ5c0d9wa5NqAIw+0jjdzvzbgeqI4TW3ANS21AdecZDV8Q1Ab8LjscMJqA87ZCHKfB5nC6DBh&#10;U29sIEYuuREcssVBhkdUvTTuZfj8CXvCQ88+GJUZSW22k81Pr1oTHyuVCUmUpVwGHSqVGcPlocfm&#10;XO53vb+8/j7j/dViJ1/zJ7fxPhbefPtNn7M24Ip6r0guaQQxAxOjnUl0DfkazMxeJEyq9+MmQSmP&#10;sGcmV2ceTOaCiDhmQYihGRh8UhjGkCXoqFoD/uvKtnZN+CbLfDYN2Tm++eEr4c9X/QyeffFJhVNr&#10;gkKktTJAcxJWrQzlRc5t7lpzTOpPxPfJJTBiEKKiaqpB08DXN/01zDHD/CoVV5x1w9HuHzBO5KpW&#10;ltewVbdCyY7APpgsL825GafY1kBCi2kFssRjapK1BauY29G1laRPqxaCyCMGEVaKozgxHGoDHvnk&#10;kuaOW4NcG3DkgdbxZu7XBlxPFKepDbimpTbgmpOshm8IagMelx1OWG3AORtB7vMgUxgdJuwtkw3E&#10;wrMtBMfveixMNmn3jPzaKd+A0fdeaUTVKrXZTjY/vWpNfHQWtyD3UJZyJXRYEe13hlxyfGxustTm&#10;rvne1331UP/vWL72wavhD5f9Fu575h6Rrzbggo52YF5ntDIDE1s/LtA84Gswt6NMmFTvx02CUh5h&#10;z0yuzjyYzAURccyCEEMbt+CTwjCGLEFH1ZoYZf6ZF4FtVt7DfbL3ilFZkF5z31V/wuifwBX3nC+Q&#10;ak0Q1jCQtTJAY+iqldCc29y15hjya49Nkj65BEYMQjRSzT10OOy36dHuHza6v/7t6Iv2h1sf1Wts&#10;lpem6JIdYX0wWV6aE6HzadKahxbTChqWmmRtwSrmtg7R63xEHjGIAWXuqCdJcWI41Aac2JJHzZ20&#10;46g24MgCrePN3K8NOJKiXrUBV5RAbcA1J1kN3xB0tzshhF/AMg8ORHTFoFt60g5/KlQtlGRgx1Kc&#10;kh1DpXmoRpYGagPO2Qhyypu1O1cYHSa4sQ0ENt1/2PV3sOhsixjoqPrpv37uPvU4fNhS1OYltdlO&#10;5mCvWhMfK5sJSZSlXIwOK4XXWTEGTTEIvrLB12HjJTfN+lmGn1zwQzjvVv3VbYitDbjFGDaamRcz&#10;MNEE0zXka3AKJEyq9+MmQSmPsGcmV2ceTOaCiDhmQYhhK6jhgCpZggZpjU62/hJbwE5rfl0bOjSj&#10;7jwT/jj6p/D22295lFoTDF9ZKwM0hj61cm5z15pjWJYgNkn65BIYMRCh/DVYdr4R7tdTDlXpuOLl&#10;cc/DD8/+PODXvfFXlpcGVLIjrA8my8tAODH4oHNKTbK2YBVzmxzZUfowAxNFHjGIoFIcxYnhUBvw&#10;yCeXNHfcGuTagCMPtI43c7824HqiOE1twDUttQHXnGQ1fEPQ1TxTAL+AZR4ciOmKQbf0QBpjys+P&#10;pTglO8ZKF2SqkeepDThnI8gpb9buXGF0mODGNhAHbX4AbL70JgYyqk674Qz3iec/jooektpsJ3O4&#10;V62Jj5XWhCTKUi5Gh5XC69IYS861FOyz8Tdg3qHzZ31SA/6O9+9G/QrGjA1fK5bacVwbcIsVbDQz&#10;L2Zgogmma8jX4BRImFTvx02CUh5hz0yuzjyYzAURccyCEMNWUMMBVbIEDdIanQxj4NeWfXrlPd2n&#10;pW+oARnNo8/dD3+8/Edw39N3uLnNas3gZa0M1Bj61Mq5zV1rjmFZgtgk6ZNLYMRAhGqvwcbuk9E/&#10;vlz3J6Pf9cR1cNQ/9xVlZXlpUCU7wvpgsrwMhBODDzqp1CRrC1Yxt8mRHaUPMzBR5BGDCCrFUZwY&#10;DrUBj3xySXPHrUGuDTjyQGtjM/drA64nitPUBlzTUhtwzUlWwzcEXc0zBfALWObBgZiuGHRLD6Qx&#10;pvz8WIpTsmOsdEGmGnme2oBzNoKc8mbtzhVGhwluzQbiUytuBftttI+BiqrrH74J9v7zl6Kip6Q2&#10;28kc7lVr4mOlNiGJspTL2E+pVDzGlitsA3ut9xWF6VJ876yDYdRdF7sHiDXjo2dtwCMXXEouaTQx&#10;AxOjnUl0DfkazMxeJEyq9+MmQSmPsGcmV2ceTOaCiDhmQYhh88lwQJUsQYO0RifjMVYdvgHsud7B&#10;GtSh+ZP7kfSL7zi9AxFMPI8AN4Y+tXJuc9eaY0QeHDRJ+uQSGDEIUUnFz2unNQ+ElRfcWKXligvd&#10;74Kf7n4nnF7cn3T8WLIjtg8my0tzInQ+PHcqt5hWSBEtxa1B1hYcxdxukVGQPlHPJVGCGERUKY7i&#10;xHCoDXjkk0uaO24NcumZKC6bGMRYpKZjtFCOVKPHxmVVIBlfjgg8qTppssSj9qR1PFhKnGAkHSPG&#10;Jwkb1vTFVaV7DH3bCK2QRmQY4RBxPGfUSqkjfAusDXhLRSvUBryloizwDUFX80yR/L3cMTO7YtAt&#10;PZDGmPLzYylOyY6x0rWJauR5agPO2QhyyltcFSNWYaKplfxUcqvhknMtAcft/NtWbwnPu3dqd/nD&#10;7vDUGP2BShae6ybGBnzSSSaFr4/8Fmy0ZPdPDHAeLrjtXPj1Jb+AV8a95NWlB2ttwDl7Uc4ugczA&#10;xOjIJLo/+BrMzF4kTKr34yZBKY+wZ3YenXkwmQsi4pgFIYatoIYDqmQJGqQ1OpmMATDt4Olh21W/&#10;BKsvvJEGZzSj7jzLvRt+RMYa1GmeFtwY+tTKuc1da45pc5DQJOmTS2DEoDmfJiY/r0knnRy+selv&#10;YZ6hC1NG83jcpQfBDQ9d6m3c3wKX7OjTB5PlZSCcGHxQ7alJ1hasYm6TIztKH2ZgosgjBhFUiqM4&#10;MRxqAx755JLmjluDXHomissmBjEWqekYLZQj1eixcVkVSMaXIwLXBpyYiMfx5zb6cqk24JyNINcG&#10;XHOS1fANQVfzTAH8Ambf5x7SFYO2ZgNpjCk/P5bilOwYK12QqUaepzbgnI0gp7xZu3OF0WG822ST&#10;TQ4n7HYcLDTLcAMRVePzoWvRK0gTWwM+fOYFYb9NDoCFZ1s0PdXs+AfnfA8uvOMCYS9tNmoDLuhq&#10;B9klkBmY2Ppxge4PvgZzO8qESfV+3CQo5RH2zM6jMw8mc0FEHLMgxLAV1HBAlSxBg7RGJ5Mxon2t&#10;RUbCbmsfEBUF6f5n7oDjLv0+PDnmYROZy0Mn0adWzm3uWnOMKqRJ0ieXwIhBiEqq9LzmmmlB2H8z&#10;/ODLyVV6Uox9/UU4/KzPud8Hf4pOn0zqmMZXAKfog8ny0pwInY8Vn3QtphXIEo+pSdYWrGJuR9dW&#10;kj6tWggijxhEWCmO4sRwqA145JNLmjtuDXLpmSgumxjEWKSmY7RQjlSjx8ZlVSAZX44IXBtwYiIe&#10;x5/b6Mul2oBzNoJcG3DNSVbDNwRdzTMF8AuYfZ97SFcM2poNpDGm/PxYilOyY6x0QaYaeZ7agHM2&#10;gpzyZu3OFUaH8W4HbLo/fGK5jxvWqPrNpb913039p6gYT2liasBHLLoufGvTA2HKyQf3YuHq+0fD&#10;Uf/6CTzzovwgJXQubTZqA25TnF0CmYGJZhC6P/ganAIJk+r9uElQyiPsmZ1HZx5M5oKIOGZBiGEr&#10;qOGAKlmCBmmNTiZjSPss080BO66xDyw19yrSkBm9+sYrcOwlh8GND12mENk8jaFPrZzb3LXmGF1E&#10;0PTJJTBiIGNY57Xyghu5D7b7tkrPFXc8djX86sL9kmvIEU0eI3eKsmpIMVlemvg90sR52wFOTbK2&#10;YBVzOy3UjaWPAUAMV4tBNJTiKE4Mh9qARz65pLnj1iCXnonisolBjEVqOkYL5Ug1emxcVgWS8eWI&#10;wLUBJybicfy5jb5cqg04ZyPItQHXnGQ1fEPQ1TxTAL+A2fe5h3TFoK3ZQBpjys+PpTglO8ZKF2Sq&#10;keepDThnI8gpb3JnkcHoMP4D1w7++IGGJaouvvMSOOD07u8Ej2hbmlga8O1W3RF2W6v7Q5M4A8e5&#10;rxb7y9X5f7gobTZqA87ZjHJ2CWQGJkZHJtE9xNdgZvYiYVK9HzcJSnmEPbPz6MyDyVwQEccsCDFs&#10;BTUcUCVL0CCt0clkDG1HzSeW3wm2XGE322hoT73m13DuLScJSzZPY+hTK+c2d605RhSAgyZJn1wC&#10;IwYhKqly57X1invDukt8WpXAFWffdIz71oQTuErJufgc2AeT5aU5ETofHjeVW0wrpIiW4tYgawuO&#10;Ym63yChIn6jnkihBDCKqFEdxYjjUBjzyySXNHbcGufRMFJdNDGIsUtMxWihHqtFj47IqkIwvRwSu&#10;DTgxEY/jz2305VJtwDkbQa4N4L9kxQAAQABJREFUuOYkq+Ebgq7mmQL4Bcy+zz2kKwZtzQbSGFN+&#10;fizFKdkxVrogU408T23AORtBTnmjTSJHKgw3OnmumeaCv+x+PAyeIv9O7hPu9713Pm4XeHHcy4n3&#10;+A0nhgZ8v42/CZssvXmvE3/8+cfgZ/88Am56+MZOfGmzURtwm77sEsgMTDSD0P3B1+AUSJhU78dN&#10;glIeYc/sPDrzYDIXRMQxC0IMW0ENB1TJEjRIa3QyGUPbUYMY/L7wXdbcD4ZNO7sNSrSX/vvvcPwV&#10;R7babJ7G0KdWzm3uWnNMm5yEJkmfXAIjBiEYqXLnhVfvayN/CcNnXZqym8ejLvgy3P3UTaYNlbn4&#10;3KEPJstLcyJ0PjxuKreYVkgROG/lS9YWrGJuS7gfSR8D4FQijxhEfCmO4sRwqA145JNLmjtuDXLp&#10;mSgumxjEWKSmY7RQjlSjx8ZlVSAZX44IXBtwYiIex5/b6Mul2oBzNoJcG3DNSVbDNwRdzTMF8AuY&#10;fZ97SFcM2poNpDGm/PxYilOyY6x0QaYaeZ7agHM2gpzyJncWGUwS5qhtfwKrLrhyopXDL520L1z3&#10;wDX9dnTSVYwm5AZ8hqlngG9//BBYft4VxDnlBpe6Tzf/yQVHwNjXyv9oUdps1AbcZjm7BDIDE80g&#10;dA/xNTgFEibV+3GToJRH2DM7j848mMwFEXHMghDDVlDDAVWyBA3SGp1MxtB21BBmmsHTuSb8G7DC&#10;/CNsYKK97dGr4eiLD3H3z0ttjATSBu9TK+c2d605RucKmj65BEYMZAziJs2FV2+OGeaFb27+e5hi&#10;skGpuR0/OeZB+P5Zu8Db74TvVG8NjZCLz3F9MFlemnMzTpGn8HKLaQUFUXNb1hYcxdzWIfJzhWFF&#10;CWIQQTJ31JOkODEcagNObMmj5k7acVR6JorLJgYxFqnpGC1BMi5ZChn/+aRmcQhZG3BF7QC41TFQ&#10;UxtwzUttwDUnWQ3fEHQ1zxTAL2C5VcWBumLQ1mwgjTHl58dSnJIdY6ULMtXI89QGnLMR5JQ3a+1X&#10;GBZmp9W2h73X25NptHj0qGPg95cf766Ruyp9nlg6RKuZUBvw4bMsBAdtcQjMM9O87bl0Cfgj5yde&#10;fYKDTKLmtuVX2mzUBtxiDdnNvJiBiSaY7g++BqdAwqR6P24SlPIIe+Y+6syDyVwQEccsCDFsBTUc&#10;UCVL0CCt0clkDG1HTYr5xHI7wydX+JwNTrSPPf8AHH3h/8ETrtE0X03wPrVybnPXmmNUviZJn1wC&#10;IwYhKqlSbignXj3ErDp8JOywRveH2V1+1+lw8jU/JVdxzMXnoD6YLC/NidD58Lip3GJaIUWEc+Za&#10;WVtwFHObgxtZ+hgApxIliEHEl+IoTgyH2oBHPrmkuePWIJeeieKyiUGMRWo6RgvlSDV6bFxWBZLx&#10;5YjAtQEnJuJx/LmNvlyqDThnI8i1AdecZDV8Q9DVPFMAv4DZ97mHdMWgrdlAGmPKz4+lOCU7xkoX&#10;ZKqR56kNOGcjyClvcmeRwTRhFp9zMTh+12N1UKa58v6r4at/+brXfFQb8JXmXxkO3uJ7MGTKIYwZ&#10;W3zZfa3YD887DEbfe3kDqA24yZRbu9TcTYB+eetY4xCeNTMDE5MMYUh18DU4BRIm1ftxk6CUR9gz&#10;O4/OPJjMBRFxzIIQw1ZQwwFVsgQN0hqdTMbQdtRYmBXdu+D4KemDp5jadmLal8e9AL+56CC48wnj&#10;1zia4H1q5dzmrjXHsBKC2CTpk0tgxECEMrlBBDXgKG+76n6wxiLdH4557KUHul9zuQzh4mVxLwBu&#10;0AeT5WUgnBh8UE2pSdYWrGJukyM7Sh9mYKLIIwYRVIqjODEcagMe+eSS5o5bg1wbcOSB1vFm7k9C&#10;Y80XaTLTmcz+iA1r+uKq0j2Gvm2EVkgjMoxwiDieM2ql1BG+BdYGvKWiFWoD3lJRFviGoKt5pkh+&#10;AeuYmV0x6BYeSGNM+fmxFKdkx1jpgkw18jy1AedsBDnlLa6KEaswjem4XY6GpeZaMgIN6RO/3Ma9&#10;+/SEt3wUG/D1l9gIDtzsYIMZrbrzyTvgh2cfCo8+/0j72MRHUI5/HqG02ajvgHO2opxdApmBidGR&#10;SXR9+BrMzF4kTKr34yZBKY+wZ3YenXkwmQsi4pgFIYatoIYDqmQJGqQ1OpmMoe2oyWHmnHF+2H2d&#10;A2G+YYvYjon26Iv+D6594CKpbYL3qZVzm7vWHCMTuVGTpE8ugRGDEJVUOW7w6hEGv5LsgI//AWaf&#10;Yb7gbPw9ZuwzcOiZO8Grr8tfd8nF5yH6YLK8NEVSrTxuKreYVkgR8ZzJImsLjmJuE5AdpQ8zMFGU&#10;IAYRVIqjODEcagMe+eSS5o5bg1x6JorLJgYxFqnpGC2UI9XosXFZFUjGlyMC13fAiYl4HH9uoy+X&#10;agPO2QhybcA1J1kN3xB0Nc8UwC9g9n3uIV0xaGs2kMaY8vNjKU7JjrHSBZlq5HlqA87ZCHLKW7tr&#10;Y1CFcbbPj9gVdl/rcwylxe+cdSice+v5reGj1oBvtcKn4Evrf7U9/y7hojv+Cfj93m+/87bfRcb5&#10;Wxtwkze3dlnzkmP98taxxiE2a2YGJvLwrUx18DW4NTYCYVK9HzcJSnmEPbPz6MyDyVwQEccsCDFx&#10;BloOGEOWoKNqjU4mY2g7arowk082Beyx9oGw0oLr2c6J9k/ug9kuufPvUdsE71Mr5zZ3rTkmJmmk&#10;JkmfXAIjBiEWqXLc4NUjDHosMvuy8JWNjgrOmb+vuvcc+POVPxDWXHwO6oPJ8tIUyWvlsbncYlqB&#10;W4OcmmRtwSrmtg7ROd8ILvKIASG65y2iFCeyWB+oNuCRTy5p7rg1yLUBRx5oHW/mfn0HXE8Up6kN&#10;uKalNuCak6yGbwi6mmcK4BewzIMDMV0x6JYeSGNM+fmxFKdkx1jpgkw18jy1AedsBDnlTezaGrjC&#10;OP11B43WwZjmHzefA987+3CmwWvkroqxyRCgwsDH4JhkDlu1cjjKfUpIwoYQibIr146r7Qy7rvX5&#10;NLU5PvHKP7rfkT8m2lyeOH9rAx6JYZLjqIt/RPrLlVwzFsGLWTMzMDF192Oqg6/BKZAwqd6PmwSl&#10;PMKemcSdeTCZCyLimAUhJs5AywFjyBJ0VK3RyWQMbUdNCYNrwqdW+gJsssz2doBEe9q1v4Fzbjkx&#10;aJvgfWrl3OauNcckaVvi++QSGDFoym6C57jBq5e6bbbMLo6jXVVZXPH7UQfDDQ9d0qpy8VuAE/pg&#10;srw0Raa18vgkt5hWIEs8piZZW7CKuR1dW0n6tGohiDxiEGGlOIoTw6E24JFPLmnuuDXItQFHHmgd&#10;b+Z+bcD1RHGa2oBrWmoDrjnJaviGoKt5pgB+Acs8OBDTFYNu6YE0xpSfH0txSnaMlS7IVCPPUxtw&#10;zkaQU97Urs3g9thdfgNLz7WUDsY0ax+xAYx9/VWm+eg04HusvSd8dpV+zcBP3aecn33zmYInvAZx&#10;/tYGXJLTjBxHau4mQL+8daxxCM+amYGJSYYwpDr4GpwCCZPq/bhJUMoj7MZmHWN15kGACyLioM54&#10;iSbFcECVLEGDtEYnkjG0HTUlDP2j3HpLfBK2X/1rdpBEe/ZNx8Pp17t/9GqC96mVc5u71hyTpGyJ&#10;75NLYMQgRCVVjhtcPwjD69i3x1eTfe2kDWHcG2HtzsXnMftgsrw0RVq18hwot5hWSBEM05hkbcFR&#10;zG0dgqaEYYkqUYIYMExGTwjFiSzWw2oDTmzJo+ZO2nFUG3BkgXYSzdyvDTiSol61AVeUQG3ANSdZ&#10;Dd8QdDXPFMAvYB0PiK4YdEsPpDGm/PxYilOyY6x0QaYaeZ7agHM2gpzyFnc5EcsxO6++A+y17hei&#10;0ZD2O/VbMOruy5Xlo/AO+Jfdj5xv6X70vPQa98Y4+O5ZB8M19xk/SeDuyzh/awNucuk44vPSwvjl&#10;rWONQ5+smRmYaKVp6+BrcArsrLVJUMoj7MZmHXN25kGACyLioM54iSbFcECVLEGDtEYnkjG0HTUl&#10;DDXgiF1uvjVhz/W/B5O733suvf5568lw8rW/8rA+tXJuc9eaY1T+JkmfXAIjBiEqqXLc4PpBGF7H&#10;PEMX8l9NxnWpfMXdf4e/XP1jr87F5z59MFlemiKtWnkOlFtMK6QIhmlMsrbgKOa2DlGcb+giShCD&#10;GFDmjnqSFCeGQ23AiS151NxJO45qA44s0E6imfu1AUdS1Ks24IqS2oBrSvIaviHoap4pgl/AMg8O&#10;xHTFoFt6II0x5efHUpySHWOlCzLVyPPUBpyzEeSUN7mzkJgFZlkA/rrHn3QQpvnb9afDEef/hGmi&#10;OLE34PtutB98fNlPxBPOSE+98CQccuZBcNeTd6p5613cfRnnb23ATRodR2ruJkC/vHWscQjPmpmB&#10;iUmGMKQ6+BqcAgmT6v24SVDKI+zGZh1jdeZBgAsi4qDOeIkmxXBAlSxBg7RGJ5IxtB01JQxvwBE/&#10;fNaPwRddEz7jkJlx2Pm6+I7T4M9X/awXJ5zb3LXmGJW4IaQXL9zZcCBVjhtcPwjDQ6G80ZLbwhbL&#10;d3915G8u/Drc/vg1Re4xXq4GtNEry0tTZK5W8sdji2kFbg1yapK1BauY2zpEr/MRecQgBpS5o54k&#10;xYnhUBtwYkseNXfSjqPagCMLtJNo5n5twJEU9aoNuKKkNuCakryGbwi6mmeK4BewzIMDMV0x6JYe&#10;SGNM+fmxFKdkx1jpgkw18jy1AedsBDnlLe5yIpYwP/vskbD68FWjwZDW/MG68NqbrxsWvEbuqhib&#10;DBOcUaab7bReqjXj7tV9SjBvjUTJc+038puw6dKbd6X1tnuevhu+8/dvw5PtJ8MbLi5PnL+1ATcY&#10;8rtxzr+F8ZcruWYpLmtmBiam7n5MdfA1OAUSJtX7cZOglEfYM5O4Mw8mc0FEHLMgxMQZaDlgDFmC&#10;jqo1OpmMoe2oKWHUmuB8Zp1+Lthrg8Ng7pkWtIMy7aV3ngF/Gm3/oyGDiWdM7lp38t8Q0osXnthw&#10;IFWOG7x6hOGhSP71zpeTaB6fGPMAHOY+FT0Xnzv1wWR5aYrsqpVytZhWIEs8piZZW7CKuR1dW0n6&#10;tGohiDxiEGGlOIoTw6E24JFPLmnuuDXItQFHHmgdb+Z+bcD1RHGa2oBrWuqPoGtOshq+IehqnimA&#10;X8AyDw7EdMWgW3ogjTHl58dSnJIdY6ULMtXI89QGnLMR5JQ3a9eGmC2W3Ry+vdk3dQCm+capB8Cl&#10;d1/GNFKcWBvwvs33jY/cAN8540B4yX3XN70U/2hw92Wcv7UBJ67E0XFkcsdAfnnrWOMQmjUzAxNZ&#10;9ChSHXwNjtYgESbV+3GToJRH2I3NOsbqzIMAF0TEQZ3xEk2K4YAqWYIGaY1OJGNoO2pKGKsBR79p&#10;B88Ae294GCw829I47Hz1acI5t7lrzTEqYUNIL164s+FAqhw3uH4QhocieZ6hC7sfRT+Ohubx/Fv+&#10;CGff0o1Bx1wNPGiWl6bIrlopTotpBbLEY2qStQWrmNvRtZWkT6sWgsgjBhFWiqM4MRxqAx755JLm&#10;jluDXBtw5IF2Es3crw24nihOUxtwTUttwDUnWQ3fEHQ1zxTAL2CZBwdiumLQLT2Qxpjy82MpTsmO&#10;sdIFmWrkeWoDztkIcsqbtWubYapp4bQvngwzTD2DDtBozrrpH3DoOT/M2tEwMTbgX3M/dr55jx87&#10;v/K+K+Cg078VvmaMsaT4R5u7L+P8rQ04oyuKjiOTu4gIU7ljjUNo1swMTGTRo0h18DU4WoNEmFTv&#10;x02CUh5hNzbrGKszDwJcEBEHdcZLNCmGA6pkCRqkNTqRjKHtqClhcg04+k4x2SDY270TvtQ83T+5&#10;g1j8cfQT3Y+j516c29y15hgVpyGkFy/c2XAgVY4bXD8Iw0NxedOld4JNl92Nq5T8g7N3gceeu0/p&#10;uSJXA8dkeWmKLNWKsVpMK/AMQU5NsrZgFXNbhyjON3QRecQgBpS5o54kxYnhUBtwYkseNXfSjqPa&#10;gCMLtJNo5n5twJEU9aoNuKKk/gi6piSv4RuCruaZIvgFLPPgQExXDLqlB9IYU35+LMUp2TFWuiBT&#10;jTxPbcA5G0FOeZM7i4A5YOTXYasVPqmdmWaDI0fCC+ydXWZqxYmtAf9qzw9cu+TOC90Hrv1fywMX&#10;FP9odPdlnL+1Aed8tbLjyOSuBTSb5I41DqFZMzMwkUWPItXB1+BoDRJhUr0fNwlKeYTd2KxjrM48&#10;CHBBRBzUGS/RpBgOqJIlaJDW6EQyhrajpoTpasAp4l4bHAorzL82DbPHf952Mvz1mvDBbCmIc5u7&#10;1hyT+hPxvXjhzoYDqXLc4PpBGB4qlUs/in7HY1fBby7+RuomxrkaOCjLS1Nkn1pbTCvwDEFOTbK2&#10;YBVzW4cozjd0EXnEIAaUuaOeJMWJ4VAbcGJLHjV30o6j2oAjC7STaOZ+bcCRFPWqDbiipDbgmpK8&#10;hm8IuppniuAXsMyDAzFdMeiWHkhjTPn5sRSnZMdY6YJMNfI8tQHnbAQ55U3uLACWn29Z+N0Ov9SO&#10;THPIWd9336t7TnGnPDE14F9wXzW2bY+vGvvn7efB4eccytiSouIfze6+jPO3NuCSsWbkODK5Y2C/&#10;vHWscQjNmpmBiSx6FKkOvgZHa5AIk+r9uElQyiPsxmYdY3XmQYALIuKgzniJJsVwQJUsQYO0RieS&#10;MbQdNSVMnwYcY+y+zsGwyvAN7SRMi19RdsYNxzJNEDm3uWvNMSpAQ0gvXriz4UCqHDe4fhCGh0rl&#10;RedYDr684c9TtRj/efRhcPX95wsdH+Rq4JgsL02RfWptMa3AMwQ5NcnaglXMbR2iON/QReQRgxhQ&#10;5o56khQnhkNtwIktedTcSTuOagOOLNBOopn7tQFHUtSrNuCKktqAa0ryGr4h6GqeKYJfwDIPDsR0&#10;xaBbeiCNMeXnx1Kckh1jpQsy1cjz1AacsxHklDe5swA4buffwDJz57/z+/J7r4B9T94/uBkbCJ5x&#10;YmnAd1p9Z/jcmp/np2bK5916Nhxx3uGmjZSKfzS4+zLO39qAE1fi6DgyuWMgv7x1rHEIzZqZgYks&#10;ehSpDr4GR2uQCJPq/bhJUMoj7Jl7rTMPJnNBRBxWEIacBP9zR4wTxk5wCzD60CYl2N28RDwOWhsq&#10;/P9eH2KQHfUhdjw6nRE72lFCjO2LBaKd1vW2vrYe54fO7jVpE2PDpb4Ei841wuu6/jrtut/Aubec&#10;JCAhUlDlrjXHCGccBCrooMxc0UCDSgykqqGfu3oZ1w/DTeHQf5uVvgojFttK2Ujx/Nin4ZAztoU3&#10;37I/XDNXA/njMctLU2SvWilgBzg1ydqCtTbgjkhGFIqSJyJaHr0L85PWMDLNTMlEy93raE3JApxB&#10;zScjcG3AkUHaSQSCSpygh0ElqsXLukZ8DpXuMQzW5mkFkcIPhEkMApbn1N4NJmdgenp2MJUUXW4j&#10;vcRMZKP6O+DjcUH5hqCreaaQfgHrmFFdMeiWHkhjTPn5sRSnZMdY6YJMNfI8tFHjOi530NHCetVS&#10;CFQw+1wWJl30LExbaCNQvRYfCEl546vM1u7Hzr/lfvy86/Xpo7eHB559MLgVVsOJoQHfyn3H91fc&#10;j56XXufecjb86Pzu5htjKP5R6S4sXq/wUJjENxiTOm799XZ/iQYFx86G1xnpj7agJx3Offd/iOmx&#10;IR7a0REPAeNktON/HhdkBKAuNDLogiN+DHYfA20e39gbX+Fj2jFG8EFeIp7LlNdxZ9XQ6jBWU4el&#10;I5vLg3F8YvcX3S/EKRo8t6IerBJrCjliHagL9aExnIvELDTz9N63/vXBMTDjjFvDVFMvWyzgz6OP&#10;hEvuPLPF8XuVP29bgBM4huu9HKZNmGrKKBUNNCjFQKpwDlovv35YhkSH/oOnmBp+vO0FiUUOL7z9&#10;RPj7jUdLZTPK1cDBWV6a+jOnwUNE3jrAqUnWFqyl5kD6iBLagcgjBi3Erw9xpCXFiZG4vgOueUON&#10;5k7jSs2muGxiEGORmo7REiTjkqWQ4jxABxlfjiggPntLL+1JO79gKXGC8XUMnRWfc+mLq0r3GPq2&#10;EVohjcgwwiHieM6olVJH+BbYPrdbTSK4IH3iJF4T9LA24ONx+fiGoKt5ppD+Xu6YUV0x6JamzSrF&#10;tI491ox202v5o24geahGHrM24JyNIKvr08yJIVMOgbP2PtV98Fq+YfjdqOPgmMt+7wN5t8JqOKE3&#10;4Bt+bCP49uYHaxITzQW3nQdHnv99+MqIJWC5OYcm1jqsDFQGPmgGZpxxG9eElz8d/bcX/x9c+8DF&#10;vly+VvLnLT8XjuF6Lzdra8djt3URGDEIEFLlltzxacAx4qrDR8L2qx/Q5reEw/+xEzz+/APKlKuB&#10;A7O8NCdC58N9UrnFtEKK0JtkWVtwLDUH0kfnQI0oQQwivhRHcWI41AY88sklzR23BrnUbIrLJgYx&#10;FqnpGC2UI9XosXFZFUjGlyMC1wacmIjH8ec2+nKpNuCcjSDXBlxzktXwDUFX80wB/AJm3+ce0hWD&#10;mtuBNMaUnx9LcUp2jJUuyFQjz1MbcM5GkFPeaGex7wZfgu1W+Yx2aDQP/uch2OY327V2P5UKq+GE&#10;3ICvvMDK8KNPl78r+OJ/Xwg/ueBQ2Gftj8Fis+T/8aIlrgqVgcrAB8LATDNtC4OnWqKY+8hzvwx3&#10;PnGTeMbw5y0PoNZTbmyetx2P3RYtMGIQIKTKLbnj24Bj1L3WPxIWn3PltoZUuPnhS+HYUQel6l7v&#10;8GV5aU6EzkcFZ4oW0wrM2IipSfITrLUBd2QxolCUPGleUeNdmJ+FMs1MyUTL3eusd1dTsJpPRuDa&#10;gCNrtBMOBJU4QQ+DSlSLl3WN+Bwq3WMYrM3TCiKFHwiTGAQsz6m9G0zOwPS1AWdkNGJtwDUnWQ3f&#10;EHQ1zxTAL2DGhCZ7Vwy6pQfSGFN8fizFKdkxVrogU408T23AORtBTnnDVXGhWReEk3c/QYOZZv+/&#10;HQgX33lpq/FTqbAaTqgN+EKzLgxHbfdLwJ8K6HqNvvdy+PF534F9114CFhg6bRe02ioDlYEPAQND&#10;h+4IUw5epLOSl197AX549t7w1PMPtTj+vG2VTlDrKTc2z9uOx26LFhgxCBBS5ZbcgTTg8w5bBL6x&#10;qf7wubYoJ/zukv3h1kev5KpezVuWl+ZE6HxE4GTQYlohAbhhapL8BGupOZA+OgdqRB4xiPhSHMWJ&#10;4VDfAY98cklzx61BLjWb4rKJQYxFajpGC+VINXpsXFYFkvHliMD1HXBiIh7Hn9voy6XagHM2glwb&#10;cM1JVsM3BF3NMwXwC5h9n3tIVwxqbgfSGFN+fizFKdkxVrogU408T23AORtBTnnDncWPPnUYrLvo&#10;2hrcaC65axR841T544p+KhVWwwmxAZ9xyIzwi+1/BfPMNG+WDzTc+PANcMQ534R9RnwM5p5h6k5s&#10;NVYG3msG5pjzsDbFSy/+C15++Up45x37Q7Ra4EdQmGSSyWHosF1g0KD5Os8ef/T6CNeEj33tJY/j&#10;z1vuqNZTbmyetx2P3RYtMGIQIKTKLbkDacAx8tYrfgnWWXybto5UeOS/d7l1Tn4AZa4G7pvlpTkR&#10;Oh/uk8otphVSRNIYO7OsLTjWBhyJidyhKHmKNi55F+bHbSSbZqZkIrmoo/XuagpS88kIXBtwZI12&#10;woGgEifoYVCJavGyrhGfQ6V7DIO1eVpBpPADYRKDgOU5tXeDyRmYvjbgjIxGrA245iSr4RuCruaZ&#10;AvgFzJjQZO+KQbf0QBpjis+PpTglO8ZKF2SqkeepDThnI8gpb6svtAoc9dkfayDTfOa3O8D9z8jf&#10;BfRTqbAaTogN+E+2/TmsMO8K7Oy1ePdTuCn9JnxxtQVg9umm0oCqqQy8TwxMP/1IGDLNGma2F1/4&#10;p2vEL3e2t037R1U56aRDXBO+K0wxxWydFNz+6NXw8wv28xj+vOVO6XrKbbTj7HjstnCBEYMAIVVu&#10;yR1oAz7VFEPgkK3+6n7aJ//rM6dcfSRcdk/8cLpcDe3JOCHLS3MidD7cJ5VbTCukCLapb0yytuBY&#10;ag6kj86BGlGCGER8KY7ixHCo74BHPrmkuePWIJeaTXHZxCDGIjUdo4VypBo9Ni6rAsn4ckTg+g44&#10;MRGP489t9OVSbcA5G0GuDbjmJKvhG4Ku5pkC+AXMvs89pCsGNbcDaYwpPz+W4pTsGCtdkKlGnqc2&#10;4JyNIKe8/X7X38DSc+W/duxPV50ER134KxXIT6XCajihNeDf3ORbsMnSm6lz5YonX3gSfvCPb8BO&#10;K8wCs007mJuqXBl43xng73xbyd9660V4+aVR8MorV1vmj6xu8smHuiZ8N5hssuk6ORh159/hz6N/&#10;DPx5yx3S9ZTbqGvreOy2cIERgwAhVW7JHWgDjtHXXnRL+NTK+7S1pMKYsc/C/52+Dbz19pvelKuB&#10;+2V5aU6Ezof7pHKLaYUUkTTGzixrC461AUdiIncoSp6ijUvehflxG8mmmSmZSC7qaL27moLUfDIC&#10;1wYcWaOdcCCoxAl6GFSiWrysa8TnUOkew2BtnlYQKfxAmMQgYHlO7d1gcgamrw04I6MRawOuOclq&#10;+Iagq3mmAH4BMyY02bti0C09kMaY4vNjKU7JjrHSBZlq5HlqA87ZCDLnbbOlR8IhW3xbgxrNmLFj&#10;YItfbA1jX39VYfxUKqyGE1IDvuNqO8LnR+yhzpMrxr3xKnz371+HrZacEmaftr7zzbmp8gfDQKkB&#10;p6refPNpeOnFS+DVV28j1Uf+OGjQPL4Jn2SSrqcfwGnX/hrOu+0vJl98PVWA5nnb8dhtXQRGDAKE&#10;VLkl939pwDHD/psdC/MMzf9u/Lk3Hwvn3nq8LyZXQ6g0/J3lpTkROh/uk8otphVSBNvUNyZZW3As&#10;NQfSR+dAjShBDCK+FEdxYjjUd8Ajn1zS3HFrkEvNprhsYhBjkZqO0UI5Uo0eG5dVgWR8OSJwfQec&#10;mIjH8ec2+nKpNuCcjSDXBlxzktXUBlxSUxvwwAf944XFByL4g+y0vU6C+YbOK4lkoyMv+Cn89dq/&#10;MU0U/SOjsBpOKA34OoutC9/9xPfiyWWkw88+ENZfYCzMOX39ne8MRVX9PjKA797OOtv+45XxtXH3&#10;wEsvXQyvv/7oePlNrODBgxeHmYbGb3fIneevLjwAbnr4cmXm66kyNvtqe3st0QIjBgFHqtyS+782&#10;4EvPvTrsvu4PZFFs9OZbr8NBp20NL417vte7p1lemhOh82EplNhiWkFBZGPszJKf4FgbcCQmcoei&#10;5CnauORdmB+3kWyamZKJ5KKO1rurKUjNJyNwbcCRNdr5BYJKnKCHQSWqxcu6RnwOle4xDNbmaQWR&#10;wg+ESQwClufU3g0mZ2D62oAzMhqxNuCak6ymNuCSGlp2uLa+A87ZCDI9yD6z0taw38b5Hzu895n7&#10;YNvf7qQDNBq/NhZWwwmhAR8+y3A4eqffwZSTT5k9VzT86qIfw3KzPgrzztj9yeidQaqxMvAuMzDD&#10;DFvD1EOWHe+or7x8lWvEL4S33x433r4Tm8OQISvD9DN8vPO0Xn3jFfj+WbvDk2MeEThaT4WSBs0G&#10;0thHEqI9CowYBAipckvu/9qAY5YvrHs4LDm3/XkCaL/k33+F067/Za/mLctLcyJ0Phg392oxraCR&#10;qUnyE6yl5kD66ByoEXnEIOJLcRQnhkN9BzzyySXNHbcGudRsissmBjEWqekYLZQj1eixcVkVSMaX&#10;IwLXd8CJiXgcf26jL5dqA87ZCHJtwDUnWU1twCU1tQEPfPR5B3wyt7Kf85UzYOZph0kS2eiA0w+G&#10;f91xEdNI0T8yCqvhh70Bn2zSyeC3Ox8Di8ya/9FLPOuTrj4e5pjqelh4WPfvi0qG6qgy8P4wMMMM&#10;W7kmfLnxTvb2268AflDb2LHXj7fvxOYw3XQbwjTTjug8rQeevcM14V8QGNUYcGuzr7a31xxYbvAo&#10;Rm7J/X/2zgNOiiL7429znNmcQFhyzkEySAaRpEhQkgnD6Znur5jPdJ7hDGc4s0gQJYuiBJGcBMlB&#10;JOfNOS+7/Ltntme6p6tmFtzZ7Zr97X3OqXq/Cu99e+npt91dVRUJeMOYlvSPGz/VOuZQ++fSCZSe&#10;d9HBqq9yuVwLEyV4/TTaxFjStXysHZGAy2Ds8OSilpNdU5csXVT91JpSZsoqo6qodNF9su6uOjbS&#10;/T4xBkYCLlNTroStgFwxkXswUMpmzQ/rGKl/h1z9G5MHs81jK2imsFQ0kqZibaueU9+7og1PUNmR&#10;gKtgVBSRgOuZcC1IwLVolNOO2oo74Goa1rL8RTa912R6aOD9erHCsuvMbrp/9kNcXRYs50YXZ0Oj&#10;J+DP3PQsDWs73Gmcqw+uovKi76ldQoTTdhBBoCYJ+PnVpVBpNfSgYP6Cijz/iouOUk7OKiotTeY1&#10;qRX2iIiJEr+2TmPddPQH+nrzG7Y2usTApkiFigtIxnWkupWlrGmjqVibKibeKbcqEnB5pim9nqLu&#10;TW60Tsr47+ajy6TXkpzvmiF343KpCESJhzGFzWRrYyvYJFvBUdLysaqukgNtH9vQmoJmHk3F3szV&#10;ODomjA64A27nqS7p2alVa9lVsqk5bJqKfSzFrHzaFWUOR4u+zjisukba8bU1pTHugCsk7J9Xz9be&#10;V11CAq6mYS0jAdcz4VqQgGvRIAG38nB1BzzIz59+fuR7Cgvi3819cN4jtOPkTi1gh5rlK8PF2dDI&#10;Cfj4ruPpoUEPO0SlrR66eIiOnvkvda/Pf1JA2wM1EKhZAvLCYqGhfSgwqNVVO2LdtmzDVffzlA7y&#10;HuHRMTOk7cnqOg3pm61v069Hllra6BIDdc+K62r25bW6oS1XtxoZHRQT75RbVQl4fFg9em7MN1rn&#10;HGqvLr+dkrLPOli1VS6Xa2GiBK+dwlJzlLR8rCoScAmVCpRc1HJigFW6qPqxWjFllVFVZHW32Fh3&#10;Vx0b636fGAMjAZepKVfCVkCumMg9GChls+aHdYzUv0Ou/o3Jg9nmsRU0U1gqGklTsbZVz6nvXdGG&#10;J6jsSMBVMCqKSMD1TLgWJOBaNMppR23FHXA1DWv5nj7T6IH+M/RChWXD0U30jwUzuboiWM6NLs6G&#10;Rk3AO9TvQO/frt9aTYlN/swpyqFf971G11+n++pXN0MZBAxJICCgKZnM/cnfP/Gq/CspOU3ZWT9J&#10;d8MvXFU/T2ns6xtLMbH3SQmK8zUhXvvhXjqRcph/p1cGUnEBybiO1OHStNFUrE0VE++UW1UJuDz+&#10;rV3/Tv1a3qrzUTFsO/aD9FqO/SkAxa7+5J41KwJR4lH3cSzb2tgKji1siG2Clo+1o6vkQNvHNpSm&#10;oHFBU7E3czWOjgmjA+6A23mqS3p2atVadpVsag6bpmIfSzErn3ZFmcPRoq8zDquukXZ8bU1pjDvg&#10;Cgn759WztfdVl5CAq2lYy0jA9Uy4FiTgWjRIwK08nN0BD/QLoFWPfk/mQJMWnqp2x6z76OA511sV&#10;Wb4yXJwNjZiAy4utfXHnl5QY1UAVtb64Yvfb1DEuXS/AAgICEQgO7iQl4gOl/a7Dr8rrnOyVlJen&#10;X/X7qgYRtHFQUGuKiLzNqffnM07QS9/fSdIqdvx2FdfV7MtrbTdNG03F2k4x8U65VZmAhwdH08vj&#10;lkh/P1Bm1foq11zdBdclTMoQFUPyR1YaqpJrJ40dJS0fq4oEXGKqAiUXtZzszNUlSxdVP7WmlJmy&#10;yqgqKl10n6y7q46NdL9PjIGRgMvUlCthKyBXTOQeDJSyWfPDOkbq3yFX/8bkwWzz2AqaKSwVjaSp&#10;WNuq59T3rmjDE1R2JOAqGBVFJOB6JlwLEnAtGuW0o7biDriaBtGdvafSQwPu1RpVNXnRtZnS4mu6&#10;LztVG6VoOTe6OBsaMQF/esQzNLwd/x1HOb51h76h5uGHlFDxCQKCE/Ams5SEh5puuKo45HfDs7N/&#10;pMuXM66qnyc0NpkGWP5w4SyWTX8spzlb3uQ3qbiAZFxH6vpo2mgq1qaKiXfKrcoEXJ5xTKf7aFAb&#10;/vZsW48tp/nb+bFzv0MqAlHi0YFQGWxtbAWVWFF0lLR8rKqr5EDbRz+HbNHMo6nY27saR8eE0QF3&#10;wO081SU9O7VqLbtKNjWHTVOxj6WYlU+7oszhaNHXGYdV10g7vramNMYdcIWE/fPq2dr7qktIwNU0&#10;rGUk4HomXAsScC0aJOBWHrw74L7Sit+rH1tOEcH8O2FTvriLDl/8w2MT8JEdRtETw53vm7xX2us3&#10;1nel9pcLNRDwAAJ+fnFkMg2W3g9veVXRZGYspMLCvVfVxxMaR0p3wQOlu+HOfmZtfJW2HuOcLyqu&#10;q9mX19pRNW00FWs7xcS7AK3qBNwUGE6vjFtKPt6+WkdVtZeWTaDUXPaK6LqESelXEYgSj2Jmfdra&#10;2Ar6Vo6Slo9VRQIucVOBkotaTnqussXSRdWP1Yopq4yqIqu7xca6u+rYWPf7xBgYCbhMTbkStgJy&#10;xUTuwUApmzU/rGOk/h1y9W9MHsw2j62gmcJS0UiairWtek5974o2PEFlRwKuglFRRAKuZ8K1IAHX&#10;olFOO2or7oDbaUzuPpEeH/KQ3eBQWnXwF3p66QsWq+7LzqGtXLWcG12cDY10B7x+VCLNuutr8vPx&#10;Y0RjNSVln6fS3C/Ix6uE2wYCCIhOQH4s3Rw2hLy9+a+iOMaYn7dVuhu+wtHs0XVv72DpffAHpMf3&#10;+TsgFF8upBeXTKc0ViJacQHJuI7UcdO00VSsTRUT75Rb1Qm4POvojjNocNspOl8Vw4Y/FtGine8p&#10;Vc0n9zukIhAlHk0nh4qtja3g0ECqOkpaPlbVVXKg7aOfQ7Zo5tFU7O1djaNjwuiAO+B2nuqSnp1a&#10;tZZdJZuaw6ap2MdSzMqnXVHmcLTo64zDqmukHV9bUxrjDrhCwv559WztfdUlJOBqGtYyEnA9E64F&#10;CbgWDRJwKw/eHfCfHl5MCWHxWmiq2tQv7qZDF49YLLovO1U7pWj5ynBxNjRSAv7OpHepS4OuivvM&#10;zz/PfEihvuw7OswOMIKAoAS8vYOkx9KHSfuHd6l0BCUlZygrc6n0SHpqpfuI3jAgoAlFRd/hNIz9&#10;Z7fSB2sYT9ZUXFezL6+1Q2raaCrWdoqJd8p1RwJuCoygV29dSt5ePlpnVbVnF42h7EL9Whnc75CK&#10;QJR4VEPpirY2toKuiTYxlmQtH2tHJOAyGDs7uajlZNfUJUsXVT+1ppSZssqoKipddJ+su6uOjXS/&#10;T4yBkYDL1JQrYSsgV0zkHgyUslnzwzpG6t8hV//G5MFs89gKmiksFY2kqVjbqufU965owxNUdiTg&#10;KhgVRSTgeiZcCxJwLRrltKO24g64lcbYTiPp+Zv4K5uvPbKOnlj0rA2d7svOptgLlnOji7OhURLw&#10;yT0n03038Pc9l6M6em4pmbx32QNECQRqAYHKLDimxnDlSomUhC+RHkl3vVCjup/IZZOpv/Q++CCn&#10;ISzc8T6tObhA26biApJxHaltJ9U0bTQVa1PFxDvluiMBl2e+ufMDNKD1JKsTjP+uOTCblu/9TKdw&#10;v0MqAlHi0XVUGWxtbAWVWFF0lLR8rKqr5EDbRz+HbNHMo6nY27saR8eE0QF3wO081SU9O7VqLbtK&#10;NjWHTVOxj6WYlU+7oszhaNHXGYdV10g7vramNMYdcIWE/fPq2dr7qktIwNU0rGUk4HomXAsScC0a&#10;JOBWHqw74N/eO4uaxzXVAlPV7vr6ftp7dr/Novuysyn2guUrw8XZ0AgJePP45pZVz+2e60tnU3eT&#10;b8livQALCNQCAt7eAdLd8BHS3fDOlY42N2ct5eb+Wun2ojeMippKAYHNnYbx4tKpdCHjlL1NxXU1&#10;+/La3kwuadpoKtZ2iol3ynVXAh4REkMv37JE66yqVlSaT08vHEWlZdrXdrjfIRWBKPGohtIVbW1s&#10;BV0TLTdJ1vKxdkQCLoOxs5OLWk52TV2ydFH1U2tKmSmrjKqi0kX3ybq76thI9/vEGBgJuExNuRK2&#10;AnLFRO7BQCmbNT+sY6T+HXL1b0wezDaPraCZwlLRSJqKta16Tn3vijY8QWVHAq6CUVFEAq5nwrUg&#10;AdeiUU47aivugBMNaNGP/jP+X2osmvKW49vo7/P/obHpvuw0qrViOTe6OBsaIQF/f/KH1FHa99vZ&#10;T3LSG1RWlu2sCTQQ8HgC8rvh4RG3VDrOwoJ9lJm5SGrvZCuuSo9m7Ia+vpEUG/e4UycPX9xJ7/78&#10;mL1NxQUk4zrS3qaipGmjqVgbKCbeKdddCbg8+4Ruj1Gf5mMrPNV/LNv1Pq09or37z/0OqQhEiUc/&#10;mt1ia2Mr2DWl5Chp+VhVV8mBto8ysvZTM4+mYm/nahwdE0YH3AG381SX9OzUqrXsKtnUHDZNxT6W&#10;YlY+7Yoyh6NFX2ccVl0j7fjamtIYd8AVEvbPq2dr76suIQFX07CWkYDrmXAtSMC1aJCAW3k43gH/&#10;eMq71K0h/93nh+Y/TluPb9fA1H3ZaVRrxfKV4eJsWNMJ+O3db6f7BzzA8N5uysxYID1Ou89uQAkE&#10;ajGBgIBG0nZl/Uh+97kyPyUlZ6VH0hfWiq3KKvMHigXb/0u/HFpoRVdxXc2+vNbS1bTRVDRDce9c&#10;ujMBjw9LpGdHz9U6rKql5p6nl5ZpH1PnfodcCxMGD2V6R0n7lWRVkYBLtFSg5KKWk0JT+2npouqn&#10;Va01pqwyqoqs7hYb6+6qY2Pd7xNjYCTgMjXlStgKyBUTuQcDpWzW/LCOkfp3yNW/MXkw2zy2gmYK&#10;S0UjaSrWtuo59b0r2vAElR0JuApGRREJuJ4J14IEXItGOe2orbX9Dnjb61rT7Ds/VSPRlPedP0B3&#10;fnWfxiZXdF92uhYVJ1MXZ8OaTMAbRDeguTPmMTy3mzKyfqOi/O/tBpRAAAQsBMzmwZXeN7ysLIcy&#10;M76jkpLTHk8vImIcBQV3dBrnMwsnUmrOBdsVJ+M6Utdf00ZTsTZVTLxTrjsTcNmD6b2foy6Nhuj8&#10;Vgxfb/on7Tq9Vqnyv0MqAlHisXVgFGxtbAV9I0dJy8equkoOtH30c8gWzTyair29q3F036uMDrgD&#10;buepLunZqVVr2VWyqTlsmop9LMWsfNoVZQ5Hi77OOKy6RtrxtTWlMe6AKyTsn1fP1t5XXUICrqZh&#10;LSMB1zPhWpCAa9EgAbfyUN8Bf3HUMzSqw41aUKras0tfop8PrlJZKsbQWfQGy1eGi7NhTSbgb4x/&#10;g3o26aV3XGW5dPElunKlWGVBEQRAQCFwtQu0ZWZ86/GLs8lbk8UnPKMgYn7uPr2ePl77nC1rY19e&#10;a7tq2mgq1naKiXfKdXcC3ji2DT067H9ap1W148l76L3Vf7dZdAmTolQEosSjmFmftja2gr6Vo6Tl&#10;Y1WRgEvcVKDkopaTnqtssXRR9WO1Ysoqo6rI6m6xse6uOjbW/T4xBkYCLlNTroStgFwxkXswUMpm&#10;zQ/rGKl/h1z9G5MHs81jK2imsFQ0kqZibaueU9+7og1PUNmRgKtgVBSRgOuZcC1IwLVolNOO2lqb&#10;74BHm6Jp9aP8u7vnMy/Q6PfHq86KdnK6Lzu7ZCtZzo0uzoY1lYCPaD+CnhrxtM1XViEzY76ULBxk&#10;SbCBAAhUEPD1jbK8F+7vn1gpJtlZyyk/f0el2oraKCioPUVESudOJz9frH+JdpxcY2nBuI7U9dS0&#10;0VSsTRUT75Tr7gRc9uKhwe9Q8wT+tnXvrLyPTqYesjjM/Q6pCESJxxod+7+2NraCvp2jpOVjVV0l&#10;B9o++jlki2YeTcXe3tU4OiaMDrgDbuepLunZqVVr2VWyqTlsmop9LMWsfNoVZQ5Hi77OOKy6Rtrx&#10;tTWlMe6AKyTsn1fP1t5XXUICrqZhLSMB1zPhWpCAa9EgAbfyUO6A3913Oj1wwz1aSKrau2s+oDnb&#10;5jtcWVSMoWrHK1q+MlycDWsiAQ8JCKb5931HkSGRPNepIP93ysrir+zL7QgBBGopgfDwmyu9Snpu&#10;zi/SCunrPJpURMSt0qPo/MUdM/KT6blFt1lWB2dfXmvxaNpoKtZ2iol3yq2OBLxjYj+6q98rWsdV&#10;te3Hf6J5216zWHQJk9KuIhAlHsXM+rS1sRX0rRwlLR+rigRc4qYCJRe1nPRcZYuli6ofqxVTVhlV&#10;RVZ3i411d9Wxse73iTEwEnCZmnIlbAXkioncg4FSNmt+WMdI/Tvk6t+YPJhtHltBM4WlopE0FWtb&#10;9Zz63hVteILKjgRcBaOiiARcz4RrQQKuRaOcdtTW2nwHfMXDiykhLF6NQ1Pu+/oQyi/OV50V7bLu&#10;y84u2UqWc6OLs2FNJOCPDHmUxnUZZ/OTVUi69CqVlxewJNhAAAQ4BEJD+5E5jP8esLpbXu4myslZ&#10;qTZ5VNnHx0Rx8TOdxrTm4Le08LcP7ReeTlprrjU1FWsnxcQ75VZHAi578sHUTU6iIGlLspGUW5SF&#10;d8AZlHTfq4yDiTvgDHCSSc9O385Vsqn8G7L01FTsYylm5dOuWEuMQ+bYpPJ/3LD1ZM+GO+A2QLZC&#10;pfjbWvMLSMD1bJCA65lwLUjAtWiQgFt5yHfAh7QeSP++5SUtIFXtu52L6Y2f37ZaGOd+3Zedqq9S&#10;tHRzcTas7gS87XVt6H9TP1FcZH5mZS6mgoLdTA1GEAAB5wQq8/i1MkJ+3nbKzv5BqXrcZ0jI9RQW&#10;PtppXK8uv5vOph112kYWNadhTcXaVTHxTrnVlYAPbDWBxnZ5kBvPD7v/R6sPfaNPmJQeFYEo8Shm&#10;1qetja2gb+UoaflYVVd357R99HPIFs08moq9vatxdN+rjA5IwO081SU9O7VqLSMBlzkoV8IVv/te&#10;Sl3PS7Fwfp0V2fKJO+AaHB5ZQQJ+FYcVCbgWFus0U1vvgH9w+9vUs3E3LSBVbeKn0+hY0nGrhXH2&#10;1X3ZqfoqRUs3xgWEosuf1Z2Av3vbe9SlAf8dxaLCPygjY47aRZRBAASukoC/fwPpHegJ5ONjdtmz&#10;IH+X9LrHUpftRG0QFT1d2rKtKdf9A+e20QdrnuDqiqA5DWsq1haKiXfKra4EPMg/hN6c6PzJhofm&#10;9EECrhxY1afue5VxMJGAq4Cpinp2KrGiiARcBqFcCVvPGK6YyD2Uc4tc5v0gAeeR8Rw7EvCrOJZI&#10;wLWwlNOO2lobE/AmsQ1o0f387be2nfyNHpz7qB0T4+yr+7Kzt7aVLN0YFxC2BlKhOhPwYW2H07Mj&#10;n1VPryunprxPpaVJOjsMIAACV0dAXpwtInIS+fkluOxYkL9bSsIXu2wnYgM/v7oUE/uAU9c/X/9P&#10;2nnSvkUXq7HmNKypWFsrJt4pt7oScNmbid0fp97NxrDCsNg++fX/6PCF7Wy9IhAlHnYjq9XWxlbQ&#10;t3aUtHysKu6AS9xUoOSilpOeq2yxdFH1Y7ViyiqjqsjqbrGxkjvHxrprEsbArpJNTRdNxT6bYlY+&#10;7Yq1VCluvM6qwbRNtDWlGR5BV0jYPyvF396cW8Ij6Ho0SMD1TLgWJOBaNEjArTweHnQ/3dFrshaO&#10;qvbU4uelRwRVF4OMc7/uy07VXylaurk4G1ZnAr7ggYVUJ7yO4p7uMy93vfROqnVVYp0IAwiAwFUT&#10;8PYOsiThAQGNXfb15CTcbB4q7Znel8sgKfssvbD4dq4uC5rTsKZi7aaYeKfc6kzAG8Q0p38M/5wb&#10;z25pP3B5X3DmT0UgSjzMNhVGWxtbQd/aUdLysapIwCVuKlByUctJz1W2WLqo+rFaMWWVUVVkdbfY&#10;kICzKSEB1//KVPr3Vt9VY0ECrsFhqSAB1zPhWpCAa9EgAbfyWPP49xQTGq2Fo6p1fqmXqiYVGed+&#10;0RLwab2m0T39ZmjjUtXKyjIpOek/koX1W6JqiCIIgMBVEvCiyMjbKDColct+nvo4upeXL8XGPe70&#10;kfwlOz+iVQekXSc4P5rTsKZi7aCYeBeg1ZmAyz68P8X5YmzPLRpNOYUZ+mgrAlHi0TewW2xtbAW7&#10;ppQcJS0fq4oEXKKlAiUXtZwUmtpPSxdVP61qrTFllVFVZHW32JCAsykhAdf/ylT691bfVWNBAq7B&#10;YakgAdcz4VqQgGvRsFKr2vYI+qCWN9Bb41/VglHVPt80i/637jOVRSoyzv0iJeDR0nZjix5cTP4+&#10;/tq4VLXMjIXSnt97VRYUQQAEqpKAq225lLny87ZJC7P9qFQ95jM4uJNlv3ReQEWl+fTUglupoDiX&#10;2URzGtZUrM0VE+8CtLoT8J5NbqRJPZ5ixiIbl//+Ia09/K1erwhEiUffwG6xtbEV7JpScpS0fKwq&#10;EnCJlgqUXNRyUmhqPy1dVP20qrXGlFVGVZHV3WJDAs6mhARc/ytT6d9bfVeNBQm4BoelggRcz4Rr&#10;QQKuRYMEnOjtCa/RgBb8RyHHfDiRzqWf04JjnPtFSsAfG/wIjet6qzYmVa24+Bilp81SWVAEARBw&#10;B4Hw8LHSXuH8RRCVOfNyN0ivg6xWqh7zGR1zN/n7N+TGs0a6A75IuhPO+tGchjUVa2vFxLsAre4E&#10;3Mfbh969fT0rFIvtQuZxeuPHO/R6RSBKPPoGdoutja1g15SSo6TlY1WRgEu0VKDkopaTQlP7aemi&#10;6qdVrTWmrDKqiqzuFhsScDYlJOD6X5lK/97qu2osSMA1OCwVJOB6JlwLEnAtmtqegEebouiXx5Zr&#10;oahqW0/soL/Ne0y/Oi3j3C9KAp4YnUjzZ3yjilJfTEv9lEpKzugFWEAABKqcQLi0LVewtD2Xq5+c&#10;7NWUl7fBVTOh9ICARhQVfZdTn59ZOIHSci/q2mhOw5qKtali4l2AVncCLns14frHqHfzsbpYFMN7&#10;K++jk6mHlKr1syIQJR6tqK3Z2tgKWl2uOUpaPlYVCbgWlExFy0kmqf+x0HME7NCMKauMqqJDT3sV&#10;CTibEhJw+++IUqr0763SgfOJBFwPxuumj3uw8ih9S1g0b7P6VIKHJali/zu39HaWdCkHxVkbxQX1&#10;FEo/RVM+vZ38K5L7VGYexzasuZxMY3FF7avim+Nnpdq4aORC5voi91PH5WycYW3G06RuDzu6b6t/&#10;suFF2nZite6CRW/QX9TYBlEVrL5Y/6v2UdVEGlpSnBwEZ/Eo4zi7eLqj99PUs8kIpanusyD/d2n1&#10;5SU6OwwgAALuI1DZJDw7axnl5+90nyM1MHJExHgKCm7PnXnz0eU0Z8ubOl1zLtRUrE0VE+90Kp+D&#10;lTa6wVUGXn+liStdbqe0aRTTmh4d9rHSVfe56Y9F0h3/97T2Cicr5avS00ljR0nxzdrVqjr7DpHb&#10;afsok2o/NfNoKvZ2rsZxvGZhTWz1lTNBxVRXtdq34p5qSLnoyle5m6WLqp8ylPqTKauMqqK6m6aM&#10;BJxNCQm45tfEUqn0762+q8aCBFyDw8r2k1/78K7l9a1hAQEQsBEY0+VjijXxF0L6bF0/KR32nH9e&#10;0ebGdHPnr2zxswopyW/T5cvpLAk2EAABNxIID79ZuhPe2eUMGenzqKjosMt2ojTw9Y2RFmR7xKm7&#10;r3w/lS5mnuK2cXaRydPkM7suwWPMwOuvNK1MMqROAP/vxi+pbgR7H/T84ix6btFIZWjrZ0WuwU45&#10;mE0rMkGtxqtp47POUuUJOGdyV+x0x4cBwTMScHtg9hIHmmyuRKNKsfNyfn2jmUZTsfummJVPu2It&#10;uTrGcitXv2+WNpqA2LNpmlin1/1X19PGwKpUyhfdqHoDM27V5Fc1j6qf40waSVOxttT++3bsXdGG&#10;bdZY5XgYw9vbSKJT3d7SY0peSMA95lgikGokEGVqSLd0+Zo74+ELS2nzn+9wdRGFAa2epSZxQ7iu&#10;5+Vukt4zXcnVIYAACLiXgKu7wfLsV66USWs0fCa9JuKwNoV7XXPr6GFhIygktCd3jj+TVtD6I69z&#10;dZGE9vXHU7fGD3JdXn1wJp1O3crVIYAACIAACNQ8ASTgNX8M4IGABLo2upM6Jk7nev7D3gfoUp6h&#10;pV4AAEAASURBVOZBri6aEGNuSmM7f8F1+8qVUmnbsTeovLyA2wYCCICA+wlERk6Wtihr6XQieZvA&#10;tNTPqKws22k7UUQfHzPFxf+f5C7/HtbiXdMoPZd/F1yUWEMDoum2nvzXfI4nr6ZfD78iSjjwEwRA&#10;AARqJQEk4LXysCPov0pgQve5FBZUnzlMVsEZWrBjClMT1Tig1TPS3e+hXPdzc9ZSbu6vXB0CCIBA&#10;9RDw8vKRFia7w+nq4LInJSWnpCT88+pxqhpmMZuHUKipH3emo5d+pA1/vMHVRRKGt3ud6kX1YLpc&#10;Lj3hMGvTULpcVsLUYQQBEAABEKh5AkjAa/4YwAPBCMSHt6JRHfkL4ew+/SXtOjVLsKj47rp63L68&#10;vNBy9/vKFVzw8SlCAYHqI+DtHULyFl2+vrFOJ/WkRRO9vYOku+BPSotd+XFjXrDjNsoqOM/VRRGa&#10;JQyhG1o8y3V33ZEX6VjSWq4OAQRAAARAoGYJIAGvWf6YXUAC3ZvcR+3q3cb1fNHOqZSRd5qriyb0&#10;bfEPapEwiut2bs4a6e73eq4OAQRAoPoJyMm3nITLybizn5zsVdL2ZBudNRFGM5kGkcncn+vv4QtL&#10;pLU53uXqogh+PoE0vc9K6Y8N7EfuT6duoNUHnxMlHPgJAiAAArWOABLwWnfIEfBfJTCpx7dkCqzD&#10;HCY19wgt3XUvUxPRaA6Mo4k9FnJdLy8vku5+vy4t7IS731xIEECghghUZp9s2bWM9LnSyuhHasjL&#10;qpu2MnfB520dQ/nFGVU3aQ2NNLD1C9Q4diB39q82DqXSskKuDgEEQAAEQKDmCCABrzn2mFlAAq4e&#10;P//t5P9o75n5AkbGdtnV3f7cnF+lu9941JFND1YQqHkCwcGdKDziFqeOyIsnpqX+T9pCUPzE1NW7&#10;4HvOfE07T37hlIcIYqO4fjSo1ctcV/EYOhcNBBAAARCocQJIwGv8EMABkQh0azyD2tefzHV5wY5J&#10;0juGF7i6SIL8mOOU3svJ1zuQ6ba8nVFy0mvSyue4y8IEBCMIGISAyTRQejR7gFNviotPSNuTfem0&#10;jQiij49Jehd8JtfVksu5NGfLaCorv8xtI4Lg7e1Ld0iPoft4+zPdPZnyK/1y6J9MDUYQAAEQAIGa&#10;JYAEvGb5Y3bBCIzvNpvCgxswvU7NPSw9fn4fUxPR2K7+rdS98UNc1/NyN0v7fv/M1SGAAAgYh0BE&#10;xK0UFNzBqUN5uZukf9MrnbYRQQwLu0naF5y9Srjs/5Zjb9Oh88tECMWpjwNbPy89hj6I2aa8vJS+&#10;lB5DL78i9h8amMHBCAIgAAKCE0ACLvgBhPvVR8DVauA7T31Ce07Pqz6H3DzThO7zpK3W6nFnSUn+&#10;j0c8ssoNEAIIeBQBb4qJvY/8/Oo6jSozYz4VFh502sbooq9vDMXGPcJ1MzP/JC38bTpXF0VoHNef&#10;BrZ6kevu6oMz6XTqVq4OAQRAAARAoGYIIAGvGe6YVUACHRNvo66N+He4F0urn6d7yOrnDWN70+DW&#10;/+IepYL8PZSVtYirQwABEDAeAT+/OGll9Aek1bN9uc6Vl+dTasqHVFaWzW0jghARMUG649+O6+rK&#10;A0/Q2bTtXF0EQX5N6I6+q7mu/nFpOW384y2uDgEEQAAEQKBmCCABrxnumFVAAqM6vU/xYe2ZnmcW&#10;nKKFO6YxNRGNw9u9QfWiunNdT0v9hEpKznJ1CCAAAsYkEBTUniIixzt1rqjwMGVkiP00j6sV4E+n&#10;baLVB55xykEEcWjbf1FidG+mqwUl6TR3y1imBiMIgAAIgEDNEUACXnPsMbNABIL9w2lyr+Vcj/ed&#10;nUs7TnzK1UUSIkMTaVzXOVyXPWWxJm6AEEDAwwmYzcMo1NTHaZQ52Suk/cHFfnw5OmYG+fsncuNc&#10;sGOitGjmRa4ugtCy7gjq0+xJrqvL99xHSVmHuToEEAABEACB6ieABLz6mWNGAQk0SxhCN7R4luv5&#10;j3v/RhczD3B1kQRXW49lZnwnvSO6X6SQ4CsIgIADgeiYu6XktKGDVVtNTXmfSkuTtEaBaq62YPOE&#10;LclCA6Lptp5LuEdl9+kvadepWVwdAgiAAAiAQPUTQAJe/cwxo4AEBrR6lprEDWF6XlSaRbM3j2Jq&#10;Ihpn9N/o1O2LF8R/bNNpgBBBoBYQ8PWNlRYqe9hppJ7wtEuduq86jfHTdX2d6iKIY7r8j2JNrZmu&#10;puQeomW77mdqMIIACIAACNQMASTgNcMdswpGYGrvHyjQL4zp9bGklbTuCH/BMmYngxqbSKvqDnCy&#10;qm5uzq+Um7vWoN7DLRAAgashEBzchcIjnL8jnJW5iAoK9lzNsIZqazYPkR6378f1ac2hp+lUymau&#10;LoLQueE06tzgLq6rc7eMooKSLK4OAQRAAARAoHoJIAGvXt6YTUAC8WGtaFSnj7merzvyEh1L+oWr&#10;iyQMa/c61Y/i75+bnPQfaXXkDJFCgq8gAAJOCLjaH7wgf6e044G4e2b7+kZLd/of5RI4nbqBVh98&#10;jquLIMSHS99RHZ19R70ofUfhD6ciHEv4CAIgUDsIIAGvHccZUf4FAp0aTKYuDWdwR/CUuwumwDia&#10;1GMhN05PWBmZGxwEEKilBLy9gyk+gf9aSU72KmkxNuevpRgdXVTUNAoIbMZ1c97WMZRfLPYfFqf2&#10;Xi49pRXOjPHPpBW0/sjrTA1GEAABEACB6ieABLz6mWNGwQjc1OEdqhPRmel1Su5h6f06/t7gzE4G&#10;NXaQ9jm/3sk+55kZ86XF1w4a1Hu4BQIgcK0EgoLaSVuTTWB2T0v9VNpy8AxTE8Xoauu1bcf/SwfO&#10;LRIlHKafA1s9R43jBjO1vOJk+mbrrUwNRhAAARAAgeongAS8+pljRoEI+Hr70539+I+Xe8Iqusrh&#10;uKXrFxQV2lSp6j6x+JoOCQwg4DEEQkK6U1j4SE08WZlLpfe/d2lsolacLcaWKv0hdangf0htUWc4&#10;9W3+FPfwLNo5hTLyxP5DCjc4CCAAAiAgGAEk4IIdMLhbvQTqRXWh4e3e5k66Yt/DdCFD3AWKlMBi&#10;zc1oTOfPlaruMz9vC2Vn/6SzwwACIOA5BHx9Yyz7ZsuPpRcXH5e2ILvoMcGFhY2kkNDu3HgW75pG&#10;6bmnuLrRBXNQPE3svoDr5uZjb9Hh88u5OgQQAAEQAIHqI4AEvPpYYyYBCVzf6G7qkDiV6Xn5lTL6&#10;csNAKr9SztRFMnZrPIPa15/MdTkt9WPpMdRzXB0CCIAACBiZgL9/A4qOuYfroifslz2h+1wKC6rP&#10;jPFkylr65dCLTA1GEAABEACB6iWABLx6eWM2wQiM7vQBxYW1Y3p9IWMnrdj3OFMTzTix+3wyB9Vl&#10;ul1amkSpKe8zNRhBAARAQBQC8mro8qrorJ/MglO0cMc0liSMrU/zx6hlnTFMfwtK0mnuFudbzjE7&#10;wggCIAACIFDlBJCAVzlSDOgpBHy9/aT3v/lbt+w69SntPj1X+HBdbWGTm/OLtPf3OuHjRAAgAAK1&#10;m4DJNIhM5v5cCEt/v4tSc45xdaMLTeIH0ICW/+S6uei3yZSRf5arQwABEAABEKgeAkjAq4czZhGQ&#10;QN3IDjSi/X+5nv+490G6mLmfq4sidGt8r/T4+e1cd1OS36XLl1O5OgQQAAEQEIGAn18CxcQ+yHV1&#10;95mvaNfJr7i60YXQgBi6redirpsbj/6b/riItTy4gCCAAAiAQDURQAJeTaAxjXgEXO3//fn6/tL7&#10;32XiBebgsbP3BktLz0uPn//PoQeqIAACICAmgZjYh8jPL57pfEb+CVr02x1MTRTjhO7zpPfA6zHd&#10;xX7gTCwwggAIgEC1E0ACXu3IMaEoBIa3e53qRfVgupuUtZeW7/k7UxPJGG1qTDd34d/xycleTXl5&#10;G0QKCb6CAAiAAJeAyTRQegx9AFcX/THtG1o+Sc3iRzDjyy48S99t5y+2yewEIwiAAAiAQJUTQAJe&#10;5UgxoKcQmNbnRwrwNTPD2Xt2Dv124jOmJpKxY4PbqWvDe7kupyS/Jz1+nsLVIYAACICASAT8/OpI&#10;j6H/jevyjhMf0r6z33F1owst6two7Qc+k+vm3C2jqKAki6tDAAEQAAEQcD8BJODuZ4wZBCQQGVKf&#10;xl3PX2Bt9cGZdDp1q4CRaV0e3elDaZX3tlpjRa20NFl6/Jz/DjyzE4wgAAIgYHACzlZDv5i5m37c&#10;+4jBI+C7FxXagG7pOpvbYNWBJ+hM2nauDgEEQAAEQMD9BJCAu58xZhCQQLOEoXRDi2e4ns/dMlq6&#10;i5DJ1UUQgv0jaHKv77mu5uVuoJyc1VwdAgiAAAiISMBsHk6hpt5c12dvHkFFpblc3ejCjP4buS7u&#10;Pi0tNHeK/9oRtyMEEAABEACBKiOABLzKUGIgTyLQq9nD1LruLdyQPl3Xl6uJIjRLGCL9keFZrrtp&#10;qZ9RSclprg4BBEAABEQkEBDQmKKi7+S6vvbwC3QiWdytF29s/xZdF3k9M75z6dvp5/1PMDUYQQAE&#10;QAAEqocAEvDq4YxZBCMwpvNHFGtuw/T6RMovtPbQS0xNJOOAVs9Qk7ihTJfLy/Mp6dK/mBqMIAAC&#10;ICA6gYQ6z5GXVyAzjKOXfqQNf7zB1EQwdm10F3VMnMZ0tag0k2ZvHs3UYAQBEAABEKgeAkjAq4cz&#10;ZhGMgLNH+Laf+ID2n10gWER6d6f0WkZB/pF6QbIUFuylzMyFTA1GEAABEBCdQETEJAoKZv+RNa84&#10;mb7ZequwITaI6UVD2rzG9f/b7eMppzCJq0MAARAAARBwLwEk4O7li9EFJBBlaki3dPma6/mKvQ/R&#10;hcx9XF0EIcbchMZ2/pLralbmIioo2MPVIYAACICAyASCg7tQeMRYbgiLdk6ljLzTXN3Igikwlib1&#10;WMR1cfXBp6RFRLdwdQggAAIgAALuJYAE3L18MbqABFy9G/31puFUfDlfwMjsLrerP566N37QbnAo&#10;JSe9TmVlOQ5WVEEABEDAMwj4+kZSbNzj3GC2HHubDp1fxtWNLjh7imv36S+lhdhmGT0E+AcCIAAC&#10;HksACbjHHloEdq0Euje5n9rVm8Tt7gkLsA1t+xolRvdixlhaeknafuwDpgYjCIAACHgKgdi4R8jX&#10;N4YZzqnUdbTm4AtMTQTjje3flBZi68Z09XTaJlp9gL/LB7MTjCAAAiAAAlVGAAl4laHEQJ5CYET7&#10;/1DdyK7McE6lrpcuyp5naiIZp/f9mfx9Qpgu5+dtoezsn5gajCAAAiDgKQTCwkZRSCg7SRV9sbJu&#10;jWdQ+/qTmYcqt+gizd82kanBCAIgAAIg4H4CSMDdzxgzCEZgSq+l0uJkUUyvfz/9Of1+ajZTE8UY&#10;Y24qvf/9BdfdjPR5VFR0mKtDAAEQAAFPIBAU1I4iIidwQ1ksvQeeLuh74E3iB9KAlvw7+LM2DaOS&#10;ywXc2CGAAAiAAAi4jwAScPexxcgCEgjyD6cpvZZzPV9z6Ck6lSL24jVtrhtLPZs+yo0x6dKrVF6O&#10;CzMuIAggAAIeQcDHx0xx8U9yY9n05xt05MKPXN3IgqvFRJfvvpeSso8YOQT4BgIgAAIeSwAJuMce&#10;WgR2LQTqRLSjmzrw339esGMSZRVcuJahDdNnYOvnqHHsYKY/paVJ0vvf7zM1GEEABEDA0wjExj0q&#10;vQcezQzrz6SfaP2RfzM1oxu9vXzo7hvWcd3ccPRfdPTiSq4OAQRAAARAwH0EkIC7jy1GFpBAq7oj&#10;qXez/+N67gkLsE3q8R2ZAhOYMebn7ZDe/+Y/AcDsBCMIgAAICEogPPxmCg7pzPQ+u/Asfbed/R41&#10;s4PBjM5WQt9/7hvafvxjg3kMd0AABECgdhBAAl47jjOirCSBnk0fpDbXjWe2Ts87Rot33sXURDGG&#10;BETR7T2Xct3F/t9cNBBAAAQ8kICr/cDnbL6JCkvF3JJxcJsXqWFMf+ZRO5u+lVbun8nUYAQBEAAB&#10;EHAvASTg7uWL0QUjMFzauqUeZ+uWEym/0NpDLwkWkdbdxJgeNLTN61qjqpaS/A5dvpymsqAIAiAA&#10;Ap5LwM8vnmJiH+IGuHL/43Q2fSdXN7LQtdGd1DFxOtPFnMLz9O3225gajCAAAiAAAu4lgATcvXwx&#10;umAEJvX4Vno8uw7T699PfyGtgP41UxPF2KXhdOrU4E6uuxcvYG9YLhwIIAACHkmgTt1XuXHtPPUJ&#10;7Tk9j6sbWWgaP5j6t3yO6+Ln6/tT+ZUyrg4BBEAABEDAPQSQgLuHK0YVkIC3l6+0aM2vXM9/PfIi&#10;HU9ay9VFEIa1fY3qR/diulpcfIzS02YxNRhBAARAwFMJRMfcTf7+DZnhnUpdT2sOPs/UjG6MC2tB&#10;ozt9ynVzwY7bpEVFz3N1CCAAAiAAAu4hgATcPVwxqoAEIoKvo1u7fcP1fNnueygl+yhXF0FwtihP&#10;Xu4GyslZLUIY8BEEQAAEqoxAWNhwCgntzR1P1MU3A/3MNLU3fxu1lQf+j86m7eDGDQEEQAAEQMA9&#10;BJCAu4crRhWQQP3o62lY27e4ns+WFuMpEnQxHjkoV3ucZ2Z8S4WFB7jxQwABEAABTyQQHNyRwiPG&#10;cUP7etNwKr6cz9WNLEzr8yMF+JqZLm459jYdOr+MqcEIAiAAAiDgPgJIwN3HFiMLRqD1daOpV9PH&#10;mV6XXM6lWZtGMDVRjHUjO9CI9v/luosF2LhoIIAACHgwAVcLsf2w5366lHVISAJju3xCMaaWTN8P&#10;nPuWth3/iKnBCAIgAAIg4D4CSMDdxxYjC0agW5N7qX2925lep+UdpSU772Fqohjb1BtLPZs8ynUX&#10;C7Bx0UAAARDwaAJeVKfuK9wIN/35Bh25wH+Um9vRAMKg1v+kRrEDmJ6cTt1Aqw/yF2ljdoIRBEAA&#10;BEDgLxNAAv6XEWIATyEwqPUL0oXKQGY4nnCh0qf5Y9SyzhhmfLIRCTgXDQQQAAEPJ+BsJfSD5xfS&#10;1mPvC0mgW2PpD8v1PfcPy0IeFDgNAiBQ6wkgAa/1vwIAoBAY0/kjijW3UaqazwPnv6Ntxz7U2ESr&#10;jOz4HiWEd2S6XZC/m7KyFjM1GEEABEDA0wlEREygoOB2zDAvZOykFfvYrycxOxjI6OzVqqLSLJq9&#10;eZSBvIUrIAACIFA7CCABrx3HGVFWgsDtPRdTSEAMs+W24/+lA+cWMTVRjFN6LZMWYotkupuTvYry&#10;8jYyNRhBAARAwNMJmEwDyGRmPwGVV5xM32y9VUgEiTHdaWibN7i+f7lxEF0uK+HqEEAABEAABKqe&#10;ABLwqmeKEQUk4OXlRffcsIHr+S+HnqWTKeImqAG+oTStz0/c+DLS51JR0RGuDgEEQAAEPJlAUFBb&#10;ioicyA3xy42DpUS1mKsbVYgxN6axnb/iuvfdjgmUXXCJq0MAARAAARCoegJIwKueKUYUkEBIQBTd&#10;3nMp1/Ple+6jpKzDXN3oQqy5GY3p/DnXzZTk9+jy5RSuDgEEQAAEPJmAn18dion9GzfExbumUXru&#10;Ka5uVCHYP5wm91rOde/HvX+ji5nYfpILCAIIgAAIuIEAEnA3QMWQ4hGIMTeV7hJ8wXX82223Uk5R&#10;Mlc3utA4rh8NbPUy181LF1+gK1cuc3UIIAACIODJBLy8AiihzvPcEFcfnEmnU7dydSML99ywjry8&#10;fJgurj38PJ1IXs/UYAQBEAABEHAPASTg7uGKUQUjUD+6Ow1r6+Q9uQ0D6XJ5qWBR2d3tkDiJrm90&#10;v92gKpWVZVNyEj92VVMUQQAEQMBjCcQnPEXe3qHM+EReB+T2nouk9U1imXFtPf4uHTy3hKnBCAIg&#10;AAIg4B4CSMDdwxWjCkageZ1h1K/500yvSy7n0qxNI5iaKEZnW5CVlJyitFT+4+mixAg/QQAEQOCv&#10;EIiOuY/8/esxhzh4foG0FdkHTM3oxrFdPqEYU0umm3vPzKbfTuL8z4QDIwiAAAi4iQAScDeBxbBi&#10;EeiQeJt0h/g+ptPZhWfpu+2TmZooxuHtXqd6UT2Y7hbk75G2IBN7hXdmYDCCAAiAwFUQiIiYKG1F&#10;1pbZ43TqBlp98DmmZnTjsHb/pvpRPZlu/nFpOW384y2mBiMIgAAIgIB7CCABdw9XjCoYge5N7qd2&#10;9SYxvU7K2kfL9zzE1EQxjrv+K4oMacx0NzdnHeXm/sLUYAQBEACB2kLAbB5Koaa+zHBTc/+gpbtm&#10;MDWjG29o+SQ1i2c/xXUmbROtOvCM0UOAfyAAAiDgUQSQgHvU4UQw10rghpYzpQuUG5ndT6dulO58&#10;PMvURDFO77OC/H1NTHezs5ZRfv5OpgYjCIAACNQWAiEhPSgs/CZmuAUl6TR3y1imZnRj9yb3SX9g&#10;vo3pZlL2flq++0GmBiMIgAAIgIB7CCABdw9XjCoYgaFtX6PE6F5Mr0V/RM/X25/u7Me/w52RPlva&#10;A/woM3YYQQAEQKC2EAgKai3tBc5OVGUGn63vJ+0WcUU4HM4W4cwqOE0LdkwVLiY4DAIgAAIiE0AC&#10;LvLRg+9VRmBUp/cpPqw9c7x9Z+fRjhOfMDURjObAOJrYYyHX1dSUj6i09AJXhwACIAACtYGAv399&#10;io65lxvqvK1jKL84g6sbVWhZdwT1afYk071C6c7+HEHv7DMDghEEQAAEBCCABFyAgwQX3U/g1utn&#10;UURII+ZEO09+QnvOzGNqIhjjwprT6E6fcV2VtyCTtyLDDwiAAAjUZgK+vlEUG/cYF8GSXdMpLfck&#10;Vzeq0CiuHw1q9TLTvbLyEvpiwyCmBiMIgAAIgIB7CCABdw9XjCoYAWf7pG4+9hYdPr9csIjs7taP&#10;7ibtcf6m3eBQunTxBemxyssOVlRBAARAoHYR8PIKoIQ6z3ODXrHvEbqQsZurG1WoF9WZhrd7h+ve&#10;FxsGUll5KVeHAAIgAAIgULUEkIBXLU+MJiiB6X1/Jn+fEKb36468RMeS+O9QMzsZyNgsYQjd0IK9&#10;iNyVK0V06SL7zoiBQoArIAACIFAtBBLqvEheXr7MudYefoFOJK9jakY2xoW1lJ6C4r9GNWfzSCos&#10;xVNQRj6G8A0EQMCzCCAB96zjiWiukcA9/TeQl/Q/1s+qg0/SmdRtLEkIW6fEidSl0QNMX8vKMik5&#10;CXvAMuHACAIgUOsIxMU/ST4+Zmbcoj4NFRmaSOO6zmHGJBu/3T6ecgqTuDoEEAABEACBqiWABLxq&#10;eWI0AQn4+kirhPfl3+Fese9h6bHDPQJGZnW5b7P7qEVd9sq+8uJr8iJs+AEBEAABECDpHfC/k69v&#10;HBPFzlPSeiCnxVsPxCQtxDnJyUKci3ZOpYy808yYYQQBEAABEKh6AkjAq54pRhSMQKCfmab2/pHr&#10;9fe776Xk7CNc3ejC0NZPUmLsCKabxcUnKD3tS6YGIwiAAAjUNgLRMTPI3z+RGbaoO2IE+YXRlN4/&#10;MGOSjd/vvkf6jsNWlFxAEEAABECgigkgAa9ioBhOPAKhAdF0W88lXMeX7JomrXx7iqsbXRjV/mWK&#10;j+zHdLOo8DBlZIh3R4cZDIwgAAIg8BcJREVNpYDA5sxRDl9cSpuP8hczY3YygNHPJ5Du6Lua68mP&#10;ex+ki5n7uToEEAABEACBqiWABLxqeWI0AQmEBSfQhG7fcT1fsOM2yio4z9WNLtza+W2KMHdhullY&#10;sIcyMxcxNRhBAARAoLYRiIiYSEHBbZlhH0teSesO/4upGdno7eVDd9/AXzzu5/2P0bn0XUYOAb6B&#10;AAiAgEcRQALuUYcTwVwLAVcL1MzfdivlFiVfy9CG6DPp+o/IFNKG6Ut+3g7KzhZ3izVmUDCCAAiA&#10;wDUSCA+/mYJDOjN7n0rdQGsOPsfUjG6c0X8j10XRFxrlBgYBBEAABAxKAAm4QQ8M3Ko+AtGmxnRz&#10;l6+4E87bOobyizO4utGFKT2+pKDAJkw38/M2Swn4z0wNRhAAARCobQTCwkZSSGh3Ztjn0rfTz/uf&#10;YGpGNzpLwH859CydTOEn6EaPDf6BAAiAgGgEkICLdsTgb5UTiA1rRmM6fc4dV/Q9Uqf3mistKlSf&#10;GV9e7gbKyeG/G8jsBCMIgAAIeCgBs3k4hZp6M6O7mPk7/bj3UaZmdKOzBPxXaX/z4wLub2505vAP&#10;BEAABHgEkIDzyMBeawjEhbWk0Z0+4cY7e/ONVFSax9WNLAT6+tOk7l+Tn19dppu5OWspN/dXpgYj&#10;CIAACNQ2AmbzECkBZy9amZy9X1ox/EEhkThLwNcdeYmOJfG34hQyYDgNAiAAAgYmgATcwAcHrlUP&#10;gfjw1jSq4/+4k329aTgVX87n6kYWwgNDaWyXL6QEPIHpZm7OGikBX8/UYAQBEACB2kbAZBpEJnN/&#10;ZtgpuYdp2a77mJrRjc4S8PV/vEJ/XsKTUEY/hvAPBEDAcwggAfecY4lIrpFAgpSAj3SSgM/aNIxK&#10;Lhdc4+g12y02JIJu6vQp+frGMR3JyV5FeXl4948JB0YQAIFaR8BkGiAl4AOZcafl/UFLds5gakY3&#10;Ok/AX5US8FVGDwH+gQAIgIDHEEAC7jGHEoFcKwFPTsCvM8fRjZ0XctHkZK+UEvBNXB0CCIAACNQm&#10;AiZTfykBH8QN+dN1fbmakQUk4EY+OvANBECgthFAAl7bjjji1RFwnYAPl+6Ai/kIeuOIujSww3xd&#10;zIoBCbhCAp8gAAIgQFQ7E3A8go7ffRAAARCoTgJIwKuTNuYyJIH48FbSO+Afc337etON0jvgYi7C&#10;1iK6AfVs+SYeQeceXQggAAIgYCdQGx9BX3fkZWkRtjV2CCiBAAiAAAi4lQAScLfixeAiEIgNay5t&#10;Q/YZ19U5m2+iwtIcrm5koV1cU+rc9BUswmbkgwTfQAAEDEOgNi7C9uuRf9LxJOyGYZhfQjgCAiDg&#10;8QSQgHv8IUaArgjEmJvQ2M5fcpvN3TKaCkoyubqRhc51WlC7Ri9gGzIjHyT4BgIgYBgCtXEbsl8O&#10;PUsnU7AYp2F+CeEICICAxxNAAu7xhxgBuiIQGdqAxnWdzW02f9s4yi1K4epGFrpd14ZaJs4kf//6&#10;TDfzcjdQTg62n2HCgREEQKDWETCbh0n7gPdhxn0x83f6ce+jTM3oRmeLsK0+OJNOp241egjwDwRA&#10;AAQ8hgAScI85lAjkWgmEB9el8d34C5Ut2DGRsgouXuvwNdqvV/0O1OS6RyggoBHTj7zczVIC/jNT&#10;gxEEQAAEahuBsLCRFBLanRn2ufTt9PP+J5iakY1eXl50zw0buC6u3P8POpv+G1eHAAIgAAIgULUE&#10;kIBXLU+MJiABU2AMTeqxmOv54l3TKD33FFc3stCvQWdqkHAfBQQ2Z7qZn7eDsrOXMzUYQQAEQKC2&#10;EQgPv5mCQzozwz6duoFWH3yOqRnZ6OsTQHf25S+ytmLfQ3QhY5+RQ4BvIAACIOBRBJCAe9ThRDDX&#10;QiDIP4ym9PqB2/X73fdQcvZRrm5kYUDD66lu7HQKCm7DdLOwYA9lZi5iajCCAAiAQG0jEBExUTpf&#10;tmWGfSx5Fa07/CpTM7Ix0M9EU3uv4Lr4/e57pe+4I1wdAgiAAAiAQNUSQAJetTwxmoAE/HwC6Y6+&#10;/PegV+yV7g5kinl3YHDj7hQXNVG6o9OJeWSKCg9TRsY8pgYjCIAACNQ2AlFRU7lPDB25uIw2HX1b&#10;OCSh0lNet3noU17CHQw4DAIgAAISASTg+DWo9QS8SHo/rr+T9+MOPEFn07YLyWlYk54UFTFKeqex&#10;J9P/4uITlJ7GXwGe2QlGEAABEPBQAtEx90iLVjZgRrfv7DzaceITpmZkY0RwPbq1G/8Prd/tmEDZ&#10;BZeMHAJ8AwEQAAGPIoAE3KMOJ4K5VgJ39F1Ffj5BzO6/Hn6BjievY2pGN97YtDeFmQeTydyf6Wpp&#10;6QVKTfmIqcEIAiAAArWNQGzc38nXN44Z9s5Tn9Ce0/xEltnJAMbYsGY0ptPnXE/mbhklbbWZxdUh&#10;gAAIgAAIVC0BJOBVyxOjCUpgcq+lFOwfxfR+059v0JELPzI1oxtHNOtDptBeZA67kelqWVkmJSe9&#10;xdRgBAEQAIHaRiAu/kny8TEzw95y7D906Pz3TM3IxrqRHWlE+/e4Ln65cTBdLivm6hBAAARAAASq&#10;lgAS8KrlidEEJTC+2xwKD05ker/j5Ee078y3TM3IRvnR+hHNelNwcCcKj7iF6Wp5eRElXXqZqcEI&#10;AiAAArWNQEKdF8nLy5cZ9lrpaagTAj4N1TC2Nw1u/S9mTOVXyujz9ewnpJgdYAQBEAABEPjLBJCA&#10;/2WEGMATCIzp/BHFmtkrhe89O5t+O8F/fM+o8XtLe7/Kj6AHBragyKgpXDcvXXyerkgXYfgBARAA&#10;gdpMwMsrgBLqPM9F8PO+R+hcxm6ublSheZ1h1K/500z3ikqzaPbmUUwNRhAAARAAAfcQQALuHq4Y&#10;VTACw9u9QfWiujO9FnXlWyUB9/evR9Ex9zFjk43JSa9TWVkOV4cAAiAAArWBgK9vJMXGPc4Ndcmu&#10;6ZSWe5KrG1VoV388dW/8INO97MJz9N3225kajCAAAiAAAu4hgATcPVwxqmAEBrR6hprEDWV6fTLl&#10;V/rl0D+ZmpGNSgLu6qIyNeVDKi29aORQ4BsIgAAIuJ2Av3996Y+V93Lnmbd1DOUXZ3B1owrXN76b&#10;OtSfynQvJfcQLdt1P1ODEQRAAARAwD0EkIC7hytGFYxAz6YPUZvrbmV6fTHzd/px76NMzejGm6RF&#10;2Ly8/KXHKl/gupqRPpuKio5ydQggAAIgUBsIBAa2ll7XuY0b6mfrb5Be1ynn6kYV+rZ4nFokjGa6&#10;dzZ9K63cP5OpwQgCIAACIOAeAkjA3cMVowpGoFODydSl4Qym15n5J2nhb9OZmtGNw5v2Ih8vb4pP&#10;eJa8vdnbrGVlLqWCgl1GDwX+gQAIgIBbCYSEdKew8JHMOQpL0mnOlrFMzejGIW1foQbRfZlu/pn0&#10;E60/8m+mBiMIgAAIgIB7CCABdw9XjCoYgZZ1b6I+zZ5gel1UmiktUsO+e8DsYCDj4MbdKcDHT3qv&#10;kb+3bW7OOsrN/cVAXsMVEAABEKh+AmbzUAo1sRPVtLw/aMlO9h9pq9/Tq5txdKcPKS6sLbPTvnPz&#10;aMfxT5gajCAAAiAAAu4hgATcPVwxqmAEGsT0oiFtXuN6Leqjh/0bdqUQv0CKippGAYHNmPEV5O+m&#10;rKzFTA1GEAABEKgtBCIiJlBQcDtmuKfTNtLqA88yNaMbJ/X4lkyBdZhubj/xAe0/u4CpwQgCIAAC&#10;IOAeAkjA3cMVowpGID6sJY3qxL8LMG/rWGnxnXTBoiLqVb8DRQSaKDx8NAWHXM/0v6TkJKWlfsHU&#10;YAQBEACB2kJAXoBNXoiN9XPw/ELaeux9lmR421391pCPdwDTz3VHXqJjSXgCigkHRhAAARBwEwEk&#10;4G4Ci2HFImAOjKOJPRZynV72+92UkvMnVzeq0KVOK4oPjaLQ0H5kDhvCdLOsLEvaiuxNpgYjCIAA&#10;CNQWAvEJM6W1MkzMcLcff5/2n+N/RzA7GcAY4BdK03r/xPVkxb6H6ULGHq4OAQRAAARAoOoJIAGv&#10;eqYYUUACPt5+dFe/tVzPVx98kk6nbuPqRhXaxDahBuEJFBTUjiIiJ3DdvHTxeWl13zKuDgEEQAAE&#10;PJmAl1eAtFvE89wQVx98SvoO2MLVjSpEhjagcV1nc91b+Ntkysw/y9UhgAAIgAAIVD0BJOBVzxQj&#10;Ckpgau/vKdAvgun9lmP/oUPnv2dqRjY2ibyOWkQ3lB6rvE7a35a/12tK8rt0+XKqkUOBbyAAAiDg&#10;NgJ+fgkUE/sgd/zFu6ZReu4prm5UoV5UFxre7m2ue7M2DaeSy/lcHQIIgAAIgEDVE0ACXvVMMaKg&#10;BG7u+hlFhzZner/v7FzaceJTpmZkYx1TDHVKaCE9VhksbUX2DNfVjPS50l7gR7g6BBAAARDwZAJB&#10;QW2kp4QmcUP8auMQKi0r4upGFVrUuZH6Nmfv811Slk+zNg43quvwCwRAAAQ8lgAScI89tAjsagk4&#10;2yv1RPIaWnv45asdssbbhweGUu/6HS1+xCc8JSXioUyfcrJXUl7eJqYGIwiAAAh4OgGTqT+ZzIOY&#10;YeYXp9C8reOYmtGNXRvdSR0TpzPdzMw/SQt/Y2vMDjCCAAiAAAhUCQEk4FWCEYN4AoGeTR+iNtfd&#10;ygwlJecgLfv9AaZmZKOftw8NbdLT4mJ0zD3So+gNmO4W5P8ubUW2hKnBCAIgAAKeTiAiYry0BVl7&#10;ZpgXMnfRir2PMTWjG/u3epqaxg1junk2fSut3M++O87sACMIgAAIgECVEEACXiUYMYgnEGhbbxz1&#10;aPJ3ZiiFJek0Z8tYpmZ048BG11OQb4C0FdkYaSuyrkx3S0vPUWrKx0wNRhAAARDwdAJ16r7KDfHQ&#10;hUW05c//cnUjC6M6fUDxYey9zQ9dWCLF9a6R3YdvIAACIOCRBJCAe+RhRVDXQqBBTC8a0uY1btev&#10;Ng6V3gEs5OpGFbpKW5HFWbYi6yltRTaC6+bFC/x3xLmdIIAACICABxBwloBv/vNNOnzhByGjnNxr&#10;KQX7RzF9337iA9p/dgFTgxEEQAAEQMB9BJCAu48tRhaMQJSpId3S5Wuu16Kugtssqj41i0qkgIDG&#10;FBV9Jze+lOS3pZXQ07k6BBAAARDwRAJ+fnHSCujsp5/keH/Y+wBdyjwoXOh+PoF0R9/VXL/XHHqa&#10;TqVs5uoQQAAEQAAE3EMACbh7uGJUAQn4+QRJFyuruJ6LerESFxJJXeu2Jh8fE8XF89/3y8yYT4WF&#10;4l1kcg8YBBAAARCoBIGgoA7SCujs9T/k7l9vvpGKS/MqMZKxmkSbGtHNXWZxnVoiba2WJuDWatyA&#10;IIAACICAIASQgAtyoOBm9RCY3GuJ9LheNHOy305+THvPfMPUjGwM8PGjwY27W1x09phlXu56yslZ&#10;Y+RQ4BsIgAAIVDkBs3kYhZr6cMf9dF1frmZkoVFsXxrU+hWui6JurcYNCAIIgAAICEIACbggBwpu&#10;Vg+BkR3fpYTwTszJ/kxaQeuPvM7UjG7s16AzmfyDKSpqKgUEsvc6Ly76k9LT+Y/gGz1G+AcCIAAC&#10;10IgKvou6RWdRsyup1M30OqDzzE1oxs7Nriduja8l+lmfnGqtLXaLUwNRhAAARAAAfcSQALuXr4Y&#10;XTACfZo/Ri3rjGF6LepWZHIwbWKbUIPwBDKbB0t3em5gxicbsRAbFw0EEAABDyXg7MmgXac+pd2n&#10;5woZubMtyETeWk3IgwGnQQAEQEBFAAm4CgaKIOBsKzKZjqiPIiaERlPnOi0pMLAVRUbdzj3QWIiN&#10;iwYCCICABxJwtQDbygP/oLNpvwkZ+c1dP6PoUPYTT4cuLJa2IHtPyLjgNAiAAAiITgAJuOhHEP5X&#10;KYH6UV1pWLv/cMf8ZtstlFeUytWNKvj5+NLQxj2khdjCpIXYnuC6mZW5kAoK9nJ1CCAAAiDgSQSC&#10;gztTeMTN3JDmbBlFhSVZXN3Iwoz+G7nubTn2Hzp0/nuuDgEEQAAEQMB9BJCAu48tRhaQgCkwlib1&#10;WMT1fOX+x+ls+k6ubmShR712FBVkTcDlRJz1k5+3nbKzxdzvlhUPbCAAAiDgjEB4+FgKDunCbJJd&#10;eI6+285/YojZySDG8OC6NL7bfK43K/b9nS5k4I+tXEAQQAAEQMCNBJCAuxEuhhaTwPS+P5O/TwjT&#10;+R0nPqR9Z79jakY3No64jlrGNKSIiIkUFNyW6W5p6SVKTfmAqcEIAiAAAp5GIDbuYfL1jWWGdSxp&#10;Ja078i+mZnRjw9heNLj1a1w350p39gsEvbPPDQoCCIAACAhCAAm4IAcKblYfgdGdPqC4sHbMCUW+&#10;IDMHBFPfxM4UGtqTzGEjmPHJxqRLr1B5eSFXhwACIAACnkDAx8ckvZIzkxvK5j/fpMMXxHwiqHPD&#10;qdS5wd3M2ApL0mnOlrFMDUYQAAEQAAH3E0AC7n7GmEEwAr2bPUqt6vIvTkRdiE0+DPJ2ZFGhzSg6&#10;5n7uUclIn0tFRUe4OgQQAAEQ8AQCQUFtKCJyEjeUxbumUXruKa5uZGFIm5epQUw/povnM36jn/b9&#10;g6nBCAIgAAIg4H4CSMDdzxgzCEagVd2R1LvZ/3G9nrVpGJVcLuDqRhaaRyVS06j6lFDnefLyCmC6&#10;mpe7mXJyfmZqMIIACICApxAICxtJIaHdmeEUlWbT7M0jmZoIRmcLsO0/9w1tP/6xCGHARxAAARDw&#10;SAJIwD3ysCKov0IgPqwljer0CXeI73ffQ8nZR7m6kYWwgBDqk9iJoqKmUkAge3ua0tKL0nvgHxo5&#10;DPgGAiAAAn+ZgLP3v0+nbqDVB5/7y3PUxABBfmaa0vtH7tTrjrxEx5J+4eoQQAAEQAAE3EsACbh7&#10;+WJ0AQn4evvTnf34FycivxcoHw45Aa8bNUx6D3wY9+gkJ/2byspyuToEEAABEBCZgI9PhPT+N/8x&#10;7K3H36WD55YIGWK9qM40vN07XN8X7ZxCGXlnuDoEEAABEAAB9xJAAu5evhhdUALjrv+KIkMaM70/&#10;eukH2vDHm0xNBKO8Gnr7un2cvgeembGQCguxRY0IxxM+ggAIXD0BV/t/i/z+d8fE26lro3u5UERe&#10;x4QbFAQQAAEQEIgAEnCBDhZcrT4CN7R4kpol8FcKF/kCJtgvgAY0vJ7iE54mb2/2dmsF+XsoK4u/&#10;H3r1HQnMBAIgAAJVTyAiYoK0HSN7t4v84lSat/WWqp+0mkZ0tgBbUtZeWr7n79XkCaYBARAAARBg&#10;EUACzqICW60n0Pq60dSr6eNcDrM2DqWSMnG36upapxW1qPcA9wK0vDxX2o7s39z4IYAACICAyATi&#10;E56V/gAZxAzhz6SfaP0Rcc9/zhZgO3DuW9p2/CNm3DCCAAiAAAhUDwEk4NXDGbMIRiA2rDmN6fQZ&#10;1+sV+x6mCxl7uLrRhYTQaOrT5HYKj+Df5UlL/YRKSs4aPRT4BwIgAAJXRSAgoBFFRd/F7fPrkRfp&#10;eNJarm5kwRwUTxO7L+C6uPbwC3QieR1XhwACIAACIOB+AkjA3c8YMwhJwIvuvmEteXv5Mr3feeoT&#10;2nN6HlMTxTi06WBKvI6/ym9e7nppO7I1ooQDP0EABECgUgTM5mEUaurDbTtH2n6sUNqGTMSfJnH9&#10;aUCrF7muf7tjPOUUJHF1CCAAAiAAAu4ngATc/Ywxg6AERnX8L8WHd2B6fy59G/28/0mmJoqxmbQf&#10;eM8Wr5G/fz2my6Wll6TtyD5gajCCAAiAgKgEYuMeIV/fGKb7or8j3avp36n1deOYsRWUpNHcLTcz&#10;NRhBAARAAASqjwAS8OpjjZkEI9Ct8QxqX38y12uRF2KTgwryDaAx7WeSyTyQG2NK8rt0+XIqV4cA&#10;AiAAAiIR8POLp5jYh7gu/3byf7T3zHyubnTh5q6fUXRoc6abp1LX0ZqDLzA1GEEABEAABKqPABLw&#10;6mONmQQjkBjTg4a2eZ3r9dLf76TUnONcXQShZ4NB1Kbh81xXc7JXUV7eRq4OAQRAAAREImAy9Zf+&#10;6DiI6/LinVMpPe80VzeyEOAbQtP6/Mx1cdvx/9KBc9jdggsIAgiAAAhUEwEk4NUEGtOIRyDIL4ym&#10;9P6B6/i24+9KFzNLuLoIQkSgicZ2nSM9jhnJdLek5BylpX7M1GAEARAAAdEIxMT+jfz86jDdziw4&#10;RQt3TGNqIhgTo7vT0LZvcF39fvcMSs7+g6tDAAEQAAEQqB4CSMCrhzNmEZTAuOu/pMiQJkzvT6du&#10;oNUH+YuYMTsZ0Dimw3MUGzGY61lK8jvSY+hpXB0CCIAACIhAwM8vTnr8nL8H9t4zs+m3k5+LEArT&#10;x+5N7qN29W5japelbTO/lLbPxA8IgAAIgEDNE0ACXvPHAB4YmECvZg9T67rsrbqKL+fQ15tuMrD3&#10;lXOtZXxP6tOSv+dtTvZq6TH0DZUbDK1AAARAwKAETKaB0uPnA7jeLdt9D6VkH+XqRhfGdvmEYkwt&#10;mW6eS98uLRz6BFODEQRAAARAoHoJIAGvXt6YTTACjWL70qDWr3C9Fv2CTQlsep+l5O8bpVQ1n6Wl&#10;F6XV0D/U2FABARAAAdEIxMY9LL1uE8t0O6vgLC3YwV90k9nJQMZAPzNN7f0j1yPRF5fjBgYBBEAA&#10;BAQkgARcwIMGl6uPQJB/OE3ptZw7oadc1Axs+Sg1jh/LjTM15SMqLb3A1SGAAAiAgJEJ+PsnUnTM&#10;DK6Le858TTtPfsHVjS64+mPx97vvld7/PmL0MOAfCIAACNQKAkjAa8VhRpB/hYCzbV0uZOykFfse&#10;/yvDG6JvXFgLGt3pU64vebmbKCdnJVeHAAIgAAJGJhAWdhOFhPbgurhk1x2UlnuCqxtd6NP8MWpZ&#10;ZwzTzZLLeTRr041MDUYQAAEQAIHqJ4AEvPqZY0bBCHRrci+1r3c71+svNwyiy+UlXF0UYVL3OWQK&#10;SuS6e/HCM1wNAgiAAAgYmUCduq9y3UvL+4OW7OTfHed2NJAwscd8MgfWZXp0KnW9tP83f7tJZicY&#10;QQAEQAAE3EYACbjb0GJgTyFQL6oLDW/3NjecVQeeoDNp27m6KELHBrdT14b3ct3NSJ9HRUWHuToE&#10;EAABEDAigaCgdhQROYHr2o4TH9K+s99xdaMLkaGJNE7aTpL3s/nYW3T4PP9VKl4/2EEABEAABNxD&#10;AAm4e7hiVA8i4O3lQ3f2+4XkT9bPoQuLacuf77EkoWxhwfE0odsCrs9FhYcpI2MeV4cAAiAAAkYk&#10;EBk5hQKDWnBd+2brzZRXLO5Wi23rjaMeTfjbqy3YMYmyCrCGB/cXAAIIgAAIVDMBJODVDBzTiUlg&#10;WLt/U/2onkzncwov0LfbJzE10Yw3tn+TrovsxnU7OelNKivL4uoQQAAEQMBIBHyl3R1i4x7junQm&#10;bTOtOvA0VxdBuLH9W9J5+3qmq1kFZ6TV3acwNRhBAARAAARqhgAS8JrhjlkFI9Cm3ljq2eRRrteL&#10;d02j9NxTXF0UoWn8IOrfkv+uYG7OL5Sbu06UcOAnCIBALSdgNg+mUNMNXAq/HH6OTiZv4OpGF/x9&#10;g2l6H/4CmQfPL6Ctxz4wehjwDwRAAARqFQEk4LXqcCPYayUQHnwdje/2Dbf7byc/pr1n+Dq3o+EE&#10;L5rR3/nFKBZjM9xBg0MgAAIcAs4WX5O7fLquL6enGObGcf1oYKuXuc6u3P84nU3fydUhgAAIgAAI&#10;VD8BJODVzxwzCkrg1utnUURII6b3Sdn7afnuB5maaMYeTf9Gba/jL1iUmTGfCgsPihYW/AUBEKhl&#10;BIKCOkiLr93KjXrf2bm04wR/+0VuRwMJ/Vs+RU3jhzM9ulxeTF9tGEJXpP/hBwRAAARAwDgEkIAb&#10;51jAE4MT6NZ4BrWvP5nrpegL+SiBRZsa0s1dvlaqus/i4mOUnjZLZ4cBBEAABIxEIDrmbvL3b8h1&#10;aeGO2ymz4BxXF0GY3mcF+fuamK6eSl0nbT/2AlODEQRAAARAoOYIIAGvOfaYWTACdSLa0k0dPuR6&#10;vflPaauXC56x1YuzRX1kAGmp/6OSkvNcFhBAAARAoCYJ+Ps3oOiYe7gunE3fQiv3P8XVRRBcbZG5&#10;/o9X6c9Lq0QIBT6CAAiAQK0igAS8Vh1uBPtXCUzutZSC/aOYw5zP2EE/7fs/piaa0dV7hQX5v1NW&#10;1hLRwoK/IAACtYRARMStFBTcgRvt6oMz6XTqVq4ugtC72aPUqu5YrqtzNo+kwtJsrg4BBEAABECg&#10;ZgggAa8Z7phVUAJ9mj9GLeuM4Xo/Z4t0wVPiGRc8k3p8S6bAOtxYsSUZFw0EEACBGiTgausxT9ma&#10;y9kfhC9k7KQV+x6vwaOAqUEABEAABHgEkIDzyMAOAgwC9aOvp2Ft32IoVtOmP1+nIxdWcHWRhPaJ&#10;E6lbowe4LuflbqCcnNVcHQIIgAAI1ASBsLAbKSS0F3fqbcffowPnFnN1EYS6kZ1oRPt3ua5uOfY2&#10;HTq/jKtDAAEQAAEQqDkCSMBrjj1mFpTANGnRmwDOojfnM36THkP/h6CRad0O8A2hKb2Xk7eXn1ao&#10;qF25UkrJSa9RubTSLn5AAARAwAgEvL1DKD5hpuSKN9Od0rICmrNlFF0uK2Hqohh7S09jtXLyNNY3&#10;226hvKJUUcKBnyAAAiBQqwggAa9VhxvBVgWBfi3+j5onjOQONW/rWMovTufqIgmutiTLzfmFcnPX&#10;iRQSfAUBEPBgAibTIDKZ+3Mj9IStx+Tgpkp/HA30C2fGeSlzN/2w9xGmBiMIgAAIgEDNE0ACXvPH&#10;AB4IRqB+dDfpMfQ3uV5vPf4uHTznGQuUhQXXoQndvuXGWl5eIN0Ff52uXLnMbQMBBEAABKqDgJdX&#10;gHT3+0mSP3k/86U7w7mC3xlOjO5OQ9u+wQuRth57hw6eX8rVIYAACIAACNQsASTgNcsfswtKwNnd&#10;h+Ts/fT97gcFjUzv9g0tn6Rm8SP0QoUlJ3sV5eVt5OoQQAAEQKA6CJhMA6S73wO5Ux25uIw2HX2b&#10;q4si9G/1NDWNG8Z115OewuIGCQEEQAAEBCaABFzggwfXa46Aq+1fFu2cQhl5Z2rOwSqcOcbcmMZ2&#10;/oo7Ynl5vnQX/A3cBecSggACIOBuApW5++0J52U/nwC6o+8aLk5P2g6TGyQEEAABEBCcABJwwQ8g&#10;3K8ZAnUj2tOIDu9zJ9995ivadZKftHI7GlQY2PoFahzLv7OUm7NGehd8vUG9h1sgAAKeTsDVu9/H&#10;klbSuiP/Eh5D8zpDqV/zZ7hxbDj6Lzp6cSVXhwACIAACIFDzBJCA1/wxgAeCEpjYfT6Zg+pyvf90&#10;XV+uJpoQF9aCRnf6lOv2lSvFlrvg5eVF3DYQQAAEQMAdBOSVz+Pin5De/fblDr/k9zsoLecEVxdF&#10;GNH+P1Q3sivT3St0hb7eOIxKygqZOowgAAIgAALGIIAE3BjHAV4ISKBrozupY+J0ruc/73+MzqXv&#10;4uqiCYNa/5MaxQ7guo19wbloIIAACLiRgNk8nEJNvbkzHEteResOv8rVRRHCg+vS+G7zue4eT15N&#10;vx5+hatDAAEQAAEQMAYBJODGOA7wQkACkaGJNK7rHK7nx5KlRx4Pi//IoxJgbFhzGtPpM6XK/ExO&#10;eovKyjKZGowgAAIgUNUEfH2jKDbuMafDLtk1ndJyTzptI4LYpeF06tTgTq6rKw88QWfTtnN1CCAA&#10;AiAAAsYggATcGMcBXghKYGTH9yghvCPX+9mbb6Si0jyuLprgavXdgvydlJW1TLSw4C8IgICgBMLD&#10;b6HgkE5c749e+oE2/MHfNpLb0YDCjP783Sbyi1No3tZxBvQaLoEACIAACDgSQALuSAR1ELgKAi3r&#10;jKA+zZ/k9vCkPcHlICNDG0h3/Wdz45WFtNSPqaTknNM2EEEABEDgrxLw929A0TH3OB1mwY5JlFVw&#10;wWkbEcTEmB40tM3rXFf3np1Dv51w/oQStzMEEAABEACBaiWABLxacWMyTyMgbwkzrc9P5O3lxw3N&#10;kxZjk4Ps3ewRalX3Zm68xUVHKT3deZLO7QwBBEAABCpJICr6DgoIaMJtfeD8d7Tt2IdcXSRhcJuX&#10;qWFMP67LnrDFGjc4CCAAAiDgYQS8op/sccXDYnJbOFe87EP72IvckresqPo4NnQ2hnJQvJ30V8az&#10;zKNUOJ+uxnGly8M6zqP4qJ7Sx4W/LmTLUJXyxcVALmTLPKw2Xl5aq7amjtRe/ueomTSm40i7waF0&#10;35y/085Tv9utjEEd2dob20uWbg7+2VVryVtaBVdaCtjRfFV1yxjqHg7DxZljaPHflkh/dOB7nZnx&#10;LRUWHlCPgjIIgAAIVBmB4OCOFB7Bf+T6cnkxzd82jgpLsqtszpoayBwUTxO7L+BOfzFzF/241/l7&#10;8NzOEEAABEAABKqdABLwq0COBFwLCwm4lUfnBu3pi2kfaeGoaj/tX0XPLXvJbnFIaGWBn8o6dHOR&#10;XFdHAi77emefO6X/32V3zqF0+XIapSS/42BFFQRAAASqgoBloINcAAAU/0lEQVS3tO3YY+TjE8Ed&#10;bMXeT2j1wblcXXMa1lSsXRQT75Qrf/8pbbiTVKINb3z1mMPb3UkDW9+hNmnK3+14mXafWqWx2SqV&#10;maCisS0eW8E2iq3gKGmHt6pe8h+C/+KPZh5NxT6wdm67XSnpvlcZ4zBMSnf7p4tGTFlllIuqqn1c&#10;h5KljYuGTJlpdBhcVXXFTW5aZeyUeTmTKq4rn0pz5ZNnV3T508vb9e+bdhxtTRmL46IiWz71PZW5&#10;rcq1jaGZwjqPfiLNL1Fl/o3ZhrAVGPOoTYx2DJO6R6XL8s0tp2NJolO90jOJ0xAJ+FUcKyTgWljK&#10;aUdtrY13wOU79ruf36LGoCsPe2c0peamWe2Ms4zuy043QsXJycXZvboScB9vH1rwwEKKM8cxPLWa&#10;cnPWUm7ur1wdAgiAAAhcCwGzeYi07Vg/btfU3PP07MJJXF0WNKdhTcXaTTHxTrny95/SxtqD/V9e&#10;f6W1K11u98HUTUpz5udDc/roEyalZYWTlfLVoY9SVX86jqP136q6Sg60fdSj28uaeTQVVRuOXWmh&#10;+15lTGz11flAXl6sqx1lFs7vgWpIuciY2j5ARcnSRdVP10Aex4WRqTv0cXzSz0G2VPXs9K2uigvH&#10;McWsfDrOUiluvM6qwbRNtDWlmbcuaEWxf+p7Kr8bVsUVE3kk/Rj28ZUS6xipWbj6N6aZx8mEGklT&#10;sXqinlPxzfGT0c2xifT7jwTcEQoScEciTupIwLVwlNOO2lpbE/DxXW+mmcMfV6PQlD9e/zl9tvEr&#10;q41xtqrEed960nZxNqyuBFwO5Kb2I2nmiJmaOB0rKcnv0uXLqY5m1EEABEDgmgj4/T97VxpsVXGE&#10;G0QeD5BNQRMTK1ES4xJFRDERtUxUXKoQQVQkCBhXooK4JFoGNBhcEhcQo0SjUjEoigQRFJeoBahB&#10;ykIUifsClCDqA4wCgmLOnDk903165g7P4gF5r+8PTvfX3TNnvnPunPne3HvZdido3+H8irV3zxwJ&#10;/377iYo5bBpmji1DKDblmucf5lTqKFaPNal41127Q/9uV2C6OD6z8D6Y/NJfVIALZkK7uPKKqQAP&#10;EJdBYk0iqctEVWgV6NtjJcyROZHwxv3hIlbsuym9V8MFKsAJYYWZmp9MWphN3pYKcM5Hzpt+B1yS&#10;EkNUgHNmQlNvQxXgzbatgqcveQyaNaniJBFv/z8cbL3AbCUedqQOzbwsMRtuTgFuzuuWX90K++3S&#10;CU9RHNeuWQg1Nf8QuALKgDKgDHwbBtq1Ow2aVe8eLV344VwYPSP9fWg2DTPHNo1QbMrdXAL8wqPH&#10;wm4d9o2Od9Qj/WHpyvelYMKKYiA4HoRDR5fjDJlVDnF+bDS1O8drZB8GYf0wx+en2hHP1UCBCnDP&#10;J7UkdzRqbRXghgdcCRf3fuKPEqYicjubkHvpDrijot4augNei0urApyThdMORRuqADccXHr0hXDK&#10;gfEfBRrx8NUwbf5jwdlXPOwoqYWdT9qBBQRN3dwCvFMmvsdmIrzSa+WKSbB69bxKKRpTBpQBZSDJ&#10;QPPm+2c/vBb/HxhMA9dOOxveW74w2RZbBDPHliIUm3I3hwD/0Y77wpDuY6NjeW3Jc3D7M/ZTSNFn&#10;SDEQHE+0sSzgcpwhs8shzo+NqgCnZFpeOU+SV4Pk7JUJLqUGwwQkZqnSuyFx56PWEvdToGEV4IYr&#10;XAlbglKcmIoAlQZmr9A1ovdQ6j1mGnP9OIN1kTssxBybS/uU1UVOLEBw3QEnZBSmCnDJSRRRAc6p&#10;wWmHog1ZgHfcsSM8cPZ4SgezX1nyKgy66xwyK/qweNj5kLPyuTExG25uAW5O7uKjL4aenU9w5xky&#10;li0dCRs2rA2FFFMGlAFlIMlA48YtYKfvXF4x7+nXHoT754zxC88K2WytyRxbhFBsyt0cAnzgIcOh&#10;yw+PjI7izmd/B/MX298fiT5DioHgeKKNZQGX4wyZXQ5xfmw0JQ54jezDIKwf5vj8VDuCk0CB7oB7&#10;PqkluaNRa6fEJrtszPFtIYxHH8E+yoj0A5dVJPH2uYfJ+hF0ZMIfa8+tr6WWCnDKhrVVgEtOoogK&#10;cE6NCnDLB/63aYaPW079M3Tr+DNOFPEG3zsU5rw3lyDWFA87kVEsSBKz4ZYQ4K2rW8F950yEVtkx&#10;9lr9xYuwcuXDsbDiyoAyoAxUZKBNm97QvEXnaM6qNZ/CFZNOhS/Xr+biLVLBluDMsQUIxabcuhbg&#10;HVp9D4b3vC9y9gDLVr0Pf5za38Wjz5BiIDgeVxAwXI4zZFI5xPmxURXgGW+EKGNyniSvBslLSF0o&#10;KxgmIDFD5TkW2l0tJ4v7KdCwCnDDGq6ELUEpTkxFgEoDs1foGtF7KPUeM425fpzBusgdFmKOzaV9&#10;yuoiJxYguApwQkZhqgCXnEQRFeCcGpx2KNqQd8ANH4ft3g1uPvk6Sgmzn319Jlz04GUMM4542IkM&#10;fDgHZkiSuyUEuOm+x37Hw6XHXErORJo1n94La9f+RwYUUQaUAWWgAgPV1XtD23aVf9X8npmj4Pm3&#10;s6/4ZK/Ks6TtiOUwh8djC9C6FuC9u5wPh+95kj2ZwL+T546GZ16f5CLRZ0gxtsAQXS0aLscZGPHH&#10;cojzY6MpccBrfNvUYv0wx2el2hGcBAp0B9zzSS3JHY1aOyU22WVjjm8LYTz6CPZRRqQfuKwiibfP&#10;PUzWHXBkwh9rz62vpZYKcMqGtVWAS06iiApwTo0KcMsH3QE3yMTsY+g/zj6OHnv1u3MQvL70TRYW&#10;DzsWtU7+yEjMhltKgJszvOGUG6Hrrl0DZ+6hpR9eCd98s94DaikDyoAyUIGBxo2rso+eD6+QATD/&#10;g9lw61PZHzaLdXV4ec2bYDnMsXkIxabcuhTgLapawag+D8M2jZvwky68teu/gMsf7AHrv17n4tFn&#10;SDEQHI8rCBguxxkyqRzi/NioCvCMN0KUMTlPkleD5CWkLpQVDBOQmKHyHAvtrpaTxf0UaFgFuGEN&#10;V8KWoBQnpiJApYHZK3SN6D2Ueo+Zxlw/zmBd5A4LMcfm0j5ldZETCxBcBTghozBVgEtOoogKcE4N&#10;TjsUbeg74IaL3vv3hCuOu4TSwuypL0+Hqx4ZxTDxsGNR6+RzY2I23JICvGOHjnDPGeMDZ+4h/Si6&#10;50ItZUAZSDPQpk2v7KPn+1dMHP5QP1i2cpFbcQbWkaKe5TDHpiIUm3LrUoAfu88AOLbTGeKcEfjX&#10;gnthyrxx6ObH6DOkGAiOhxWVHJfjjFJC5pZDnB8bTYkDXiP7MAjrhzk+P9WO4CRQoDvgnk9qSe5o&#10;1NopsckuG3N8Wwjj0UewjzIi/cBlFUm8fe5hsu6AIxP+WHtufS21VIBTNqytAlxyEkVUgHNqVIBb&#10;Pso74AZ9cthU2KHl9pww4vW89RRYXLPYIeJh5yLeyB8ZidlwSwpwc6YDDh4AZx52lj/pgLWi5n5Y&#10;s+bVQEQhZUAZUAY8A9XVnbKPnvfxQMB66MVb4fFX77eRYl0dXl7zYpbDHNZUdOeyrgS42fUe1WcK&#10;tKhqzU+YeCMmnwg1X3xEkApfY/o2nAT4wM7KIf5IslEV4BlbhChjcp6QTX7MS0gdj1ovGCYgMUPl&#10;ORbaXS0nizVJoGEV4IY1XAlbglKcmIoAlQZmr9A1ovdQ6j1mGnP9OIN1kTssxBybS/uU1UVOLEBw&#10;FeCEjMJUAS45iSIqwDk1OO1QVHfALRtnHDIAfnN4XIhOnPsQXD/jRkedeNi5iDfyuTExG25pAW7O&#10;dvbl9ld5/ZlLa9nSa7JfRf9cBhRRBpQBZSBjYJttWsOOO1X+XYk3ls2DG6Zf4PkqFpCBdaTPKSyW&#10;wxybgFBsyq0rAX7EnidDzy7nifNF4IW3p8GEF+TvjESfIcVAcDzYTujocpwhs8ohzo+NpsQBr5F9&#10;GIT1wxyfn2pHcBIo0B1wzye1JHc0au2U2GSXjTm+LYTx6CPYRxmRfuCyiiTePvcwWXfAkQl/rD23&#10;vpZaKsApG9ZWAS45iSIqwDk1KsAtH6Ed8O2atYSnhj0CTZs05aQR77gxvbJfsrW7GOJhR/LQzB8Z&#10;idlwaxDge+28J4wbcAeedvC4ds0CqKmJ/8JvsEhBZUAZaDAMtGvXD5pV71lxvFdPOR0WffqWzynW&#10;1eHltU8zFsthjs1DKDbl1pUAv/rEh6BN8w78ZIl33fRBsKTmbYJYM/oMKQaC4xGFBHA5ziDBwiyH&#10;OD82qgI8I4sQZUzOk+TVIHkJqQtlBcMEJGaoPMdCu6vlZHE/BRpWAW5Yw5WwJSjFiakIUGlg9gpd&#10;I3oPpd5jpjHXjzNYF7nDQsyxubRPWV3kxAIEVwFOyChMFeCSkyiiApxTg9MORXUH3LMx5IjBMPDn&#10;/TxQsibMmQg3PDEmR8XDrpRr3HxuTMyGW4MAN+c6sNtAOOPQM40ZfX226lH4/PP0bnm0AQ0oA8pA&#10;vWSgZctDoVXr7hXHNnnubTDjlQk8p1hABtaRPC/zWA5zbCpCsSm3LgT44XucCL0PGCLOFYF57z8N&#10;d80agS47Rp8hxUBwPKyo5LgcZ5QSMrcc4vzYaEoc8BrZh0FYP8zx+al2BCeBAt0B93xSS3JHo9ZO&#10;iU122Zjj20IYjz6CfZQR6Qcuq0ji7XMPk3UHHJnwx9pz62uppQKcsmFtFeCSkyiiApxTowLc8hHa&#10;ATeRDq3aw+NDp3DSSt6xo0+Ajz5b/n//35CVhpX/tX9Mv7Gw3y77lUPM/+Tjv8K6dR8wTB1lQBlo&#10;uAxUVe0K2+/w64oELFzyItz8+EUyp1hXh5fXPJ3lMMfmIRRbgNaFAB/ZexK0bbEjP1Hi3fz4ufDO&#10;8gUE8aYQTBgqBoLjQTh0dDnOkFnlEOfHRlWAZ7wRoozJeZK8GiQvIXWhrGCYgMQMledYaHe1nCzu&#10;p0DDKsANa7gStgSlODEVASoNzF6ha0TvodR7zDTm+nEG6yJ3WIg5Npf2KauLnFiA4CrACRmFqQJc&#10;chJFVIBzanDaoajugFM2AC49eij0PTD+I0IT5jyQ7YKPrpcCfNf2u+W/it7IPwY4OZn31VcfwcfL&#10;b9P/mkwwo4Ay0PAYaNSoCtp3GAxNmuwQHfxXG9bDVZMHwkerFsmcYgEZWEeKXJbDHJuKUGwBuqkF&#10;+C/26AO9DiDfZy+d8YLFs2Hcs9l/tRZ5CcGEecVAcDwIh44uxxkyqxzi/NhoShzwGtmHQVg/zPH5&#10;qXYEJ4EC3QH3fFJLckej1k6JTXbZmOPbQhiPPoJ9lBHpBy6rSOLtcw+TdQccmfDH2nPra6mlApyy&#10;YW0V4JKTKKICnFOjAtzyEdsBN9Gd234Xpp3/ICeu5PUY2weWrviwhEo3f2QkZsOt5SPoeJondO4F&#10;w7oHdqrI8NasngcrVkwiiJrKgDLQEBlo2/ZkqG6+T8Wh/332dTDrjWnhnGJdHV5e8xKWwxybhxDO&#10;Zbza7nthTjlG/Vg95ph4o0aN4eoTJ0Hr6vYIi+MtT54Pby57WeAICMGEgeIkN+pcSzXo0mO5HT4+&#10;G1UBnjFGiDIm54ky6u28hNT5iLeCYQIS0xeVrNDuailFbgoEGlYBbljDlbAlKMWJqQhQaWD2Cl0j&#10;eg+l3mOmMdePM1gXucNCzLG5tE9ZXeTEAgRXAU7IKEwV4JKTKKICnFOD0w5FdQecsmHty44ZBicd&#10;0FsGCmTSS1Pgukf/FI1jIJ8bE7Ph1ibAzbkP7zECjtzrKBxG8PjZqsey74PPDsYUVAaUgfrPQMuW&#10;h2Xf+648Tzz35nQYP+vaOBnFAjKwjhQ1LIc5NhWh2JS7KXfAj9r7VOjR+Vxxjgi8tuR5uP2Z36Ib&#10;PKoAl7QITgIXU3fAJW8GkdzJvJTYxPdQXskc3xbCePQRawUuWTll4/+44SrDvekOuCPIGRvFv8uO&#10;GyrAJTcqwCUnUUQFOKdGBbjlo9IOuMn4frYLPjWxC37yuP7w7vJ3OcElL39kJGbDrVGAt6hqCX87&#10;/S7Yuc3OpRFx99NP7oEvvyS/aMzD6ikDykA9ZaBZs59Au+37Vxzd0pUfwMiHT8++trIunlesq8PL&#10;a17Gcphj8xCKTbmbSoBXN20Of8i++9286Xb8BImX2v02qUIwYX0xEBwPwqGjy3GGzCqHOD82mtqd&#10;4zWyD4Owfpjj81PtCE4CBSrAPZ/UktzRqLVVgBsecCVc3PuN0Jd8IRK5nTGcH3UHnNFRLx0V4LW4&#10;rCrAOVmhaUZ3wDlHxjMPsou7D4G+XU+SwQKZ8eoT8PspV0XjJpBP2oEFBC3aGgW4Ob8uP+gCN/Ud&#10;TU9V2Bs2/Df7Pvg4+PrrFSKmgDKgDNRPBpo02R52aH8ONG7cvOIAr59+XvYR7PlxoWmqi5XtRi1w&#10;aW+BAoRiU+6mEuDHdz4TjvrpafRsmP3K4llwx7OXMyzkCMGESd+GExw8tkGO5RDnx0ZVgGeEEaKM&#10;yXkihBIzLyF1JOTMYJiAxHQ1ZSMk7so54n4KNKwC3LCGK2FLUIoTUxGg0sDsFbpG9B5KvcdMY64f&#10;Z7AucoeFmGNzaZ+yusiJBQiuO+CEjMJUAS45iSIqwDk1OO1QVAU4ZcPa5kFmfhH90aH/zCbEwAxX&#10;lJw5fjC8vGi+bKBA8srEbLi1CnAzhFMP6gfnHj44Oj4TWLfuPfjk4zsr5mhQGVAG6gsDjTLxfRY0&#10;bbpLxQFNnDMGnlxgf0tDCANaWUyv8VnWJ7Mc5tgchGJT7qYQ4O1adICR2Xe/yVLZn2Bh3TTjXHj3&#10;4/Avn9PkKC/FQHA8tKZsuxxnlDPkmXJ+bGFKHPAa2YdB2Ckwx+en2hGcBAp0B9zzSS3JHY1aOyU2&#10;2WVjjm8LYTz6CPZRRqQfuKwiibfPPUzWj6AjE/5Ye259LbVUgFM2rK0CXHISRVSAc2pUgFs+Uh9B&#10;xwfZeb88BwYdHP+Y5QvvzIELJgzjJBMvf2QkZsOtWYCboYzocSUcsdeRZFTSXP3FS7By5WQZUEQZ&#10;UAbqFQNt2/bJfnStU8UxPf/Wo3DXzGtcDs6nDqBGsa4OL69pYlrgYRuxKXdTCPC+B10M3XY/np8Y&#10;8V567ym4e9ZVG7V7GuXl23CCgyfngmY5xPmxURXgGVuEKGNynpBNfsxLSB2PWi8YJiAxQ+U5Ftpd&#10;LSeL+ynQsApwwxquhC1BKU5MRYBKA7NX6BrReyj1HjONuX6cwbrIHRZijs2lfcrqIicWILgKcEJG&#10;Yf4PAAD//8YLGGIAAEAASURBVOx9B7glRdF2LXEJSw6CRFlyliSZJUoQQRBFUMkYwKwon4AEAxgJ&#10;JgRBBQQkCAIiWXLOCyw555yXJfxd3VPTVV3V03MPwd39+z4P29VVb4V5p09PF+fec4bNssfK70D9&#10;6cXAO8MibNIoZqVJ0MJ8UmBXDLopk3T4UzyfhyaZsRSnZMewaR6qkaectFBvwexD9aqlEKhg9nks&#10;zLBhUitn/EqjTPVafCCKeBsxfFo48+unwDRTThOdE2mPk/4PLrj9okQbpr6WpL4UOAm4KgqY1Ced&#10;+xhcmZBA18MhqZwrYfjkw+GPXzwcPjLrAqmLmL/04nnw0ksXCl2dVAYqAxMPAyNGrAsjphvVeUEP&#10;PnMn/Pj0neGtt99ucZ37T7NXJVtW68sFgRGTgCJVbi/D/Z4wPG4q5/znnWVh+N7GR6RwMf/ZGdvD&#10;w8/e3WtLz/LSFNmrVsreAU5N8vqCdRg+hzp+pI8NFHnEJOJLcRQnhkOoNZOgSTVsWOF6YklRYiFR&#10;NFJHbCN5F+anABinoDTtiU96zknMfqq506gh8ZIpjNQ0pll68ZZzZsEkRM4INom6aLLEUXvS2giW&#10;EicYSceI8Umy7hHnovQaE3k6EgqTmIRKeE6qLR0NtxTi1v+w7ut2QfrEUYEnYMWw2oD3v3u1AZdc&#10;0bbDtbUB52wEme/p2626Ley+zpc1qNHc+cTdsM3hXzTtfnMq7IbjewOOF7bIHIu4JvxPMMkwzoy+&#10;5OefOxleffV6baiaykBlYIJmYOqpl4cZZty88xrefOsNOMA13w8/e6/Ade4azQmuz0FOYMQkpCNV&#10;bsvF5x9hRIHJJOe/66ifwlLzrJag4/TSO0+D46/8hVfkYkR0/B+9XBecg6ZXreTcAU5NsrZgLTUH&#10;0oeSylHkEZOIK8VRa8VwqA145JNLmjtuDXKp2RS3TUxiLFLTGC2UI9XouXFbFUjGlzMC1wacmIjj&#10;0LmNvlyqDThnI8i1AdecZDW1AZfU1AY88NH3HXBi719fPwnmnH4Omqrxl+ccDMdfdaLS+0dGYTec&#10;EBpwvLD1F98A9tp0b3WNqeKZp4+CsWPvTtV1XhmoDEygDAwfvhDMNLP9Pxn5Jf3xgr3hmvsu5Cov&#10;q8aAI5pztX285sCkeTYcSJXbct9NA77MPKvDzqN+IgtKZnufvAU8+8qTXpurgbtkeRmEE7p4nqCR&#10;U5OsLVhrA+7IYkShKHkyiCUX5mehTDNTMtFy9zrr3dUUrNaTEbg24MganYQDQSVO0MOgEtXix7pH&#10;fA2VXmMYrM3TCiKFnwiTmAQsz6m9G0zOwPS1AWdkNGJtwDUnWU1twCU1tO1wbX0HnLMR5PRB9smP&#10;bgJ7b/IDDWw0L73+Mmx22KfhxddeFBi/NxZ2wwmlAccL23H1HWG71XYQ15hO3n77NXjm6SNg3LjH&#10;U1OdVwYqAxMYA5NP/mGYZdadXDMyRWfl/7z2cDjjpr+ZmHQ/FaDmAGmcIwUMJwIjJgFKqtyW+24a&#10;8D03PQo+PONIVRMp/nPz0fCvG4+kaa/mLctLcyF0PW1QQ2gxraBBqUnyE6yl5kD66ByoEXnEJOJL&#10;cRQnhkN9BzzyySXNHbcGudRsitsmJjEWqWmMFsqRavTcuK0KJOPLGYHrO+DERByHzm305VJtwDkb&#10;Qa4NuOYkq6kNuKSmNuCBj6G+A44ni6N2+CMs9eElJKFsdsLVJ8Ev/vNrpmkOJIXdcEJqwPER+MNP&#10;7A3rL7GBuM508uabT7sm/Eh46y35PyRSXJ1XBioD4y8Dk046o2u+dwQcu35ufuA8OPTcfYE/bzle&#10;NQbc2Jyr7eM1B5YbPIqR23IHbcDXXfwzsPnyu8li2OyF156GfU75DOCv4NNPrgay45jlZRBO6OJ5&#10;gkZOTbK2YK0NuCOLEYWi5MkgllyYn4UyzUzJRMvd66x3V1OwWk9G4NqAI2t0Eg4ElThBD4NKVIsf&#10;6x7xNVR6jWGwNk8riBR+IkxiErA8p/ZuMDkD09cGnJHRiLUB15xkNfxA0PUBahTAb2DGgiZ7Vwx6&#10;SVNzRz7WqDZKA1SKU7JjyDQP1cjT1XfAORtBTnnDXXHVkR+DQ7b+pQYzzfZ/3gVufWR0q/FLqbAb&#10;TmgNOF7codv+Dpaee+n2Oi3hjTcedE34UfDOO/FQauGqrjJQGRj/GJhkkilh5ll2BHwHvOvniedH&#10;ww9P+pKH8Oct91H7KTc2z9uOx26LFhgxCRBS5bbcQRrw6aeeCX60+QkwxWTD2zpS4QT3d9+XuL//&#10;5j+5Gjgmy0tzIXQ93CeVW0wrpAh2qG9MsrbgWGoOpI/OgRpRgphEfCmO4sRwCLVmEjSpSk2V6c2U&#10;KBqp44VQHhyZnwLkzMyHiZa711nNXQrW3KUIvCbrFBhxohYx0ZiMuR9vOeeYJqHVdqjvgDPCGrH3&#10;utWuQlMbcEGHn9QGXHOS1fADQVfzTAH8Bma/zj2kKwZta4M0xpSfj6U4JTvGSjdkqpHnqQ04ZyPI&#10;KW/0JPjZp/aD9RZfRzs0mqvuuwZ2O+Ybrd0vpcJuOCE24LOOmA0O2/a3MMcMc7bXagljXx8Dzzzz&#10;V8tUdZWBysB4y8Aw13xvB1NOmf+Vayz99TeehD3/sRO89Npz/kr485ZfmtpPubF53nY8dlu0wIhJ&#10;gJAqt+UO0oBvs8oesMqCm7Q1pML9T98Gvzhr11TdqwnJ8tJcCF2PCs4ULaYVmLERU5PkJ1hrA+7I&#10;YkShKHnSvKLGuzA/C2WamZKJlrvX1QbcZqk24HrJ9F632lVoagMu6PCT2oBrTrIafiDoap4pgH8g&#10;2q9zD+mKQc3tII0x5edjKU7JjrHSBzzVyPPUBpyzEeSUN3owzz/LfHDSl4/VDkyz/xk/hdNvOMNr&#10;/FIq7IYTYgOOF7fonIvCodv8zr0z1P23oa+9eis899zfGUNVrAxUBsZnBmaaaRsYPtVinSW+885Y&#10;+OP534br7r+pxfHnbat0gtpPubF53nY8dlu0wIhJgJAqt+UOtQFfdM7lYbf15J8VtcU0wu/P/w6M&#10;fuSqVN2recvy0lwIXY8KzhQtphWYsRFTk+QnWGsD7shiRKEoedK8osa7MD8LZZqZkomWu9fVBtxm&#10;qTbgesn0XrfaVWhqAy7o8JPagGtOshp+IOhqnimAfyDar3MP6YpBze0gjTHl52MpTsmOsdIHPNXI&#10;89QGnLMR5JQ3/mD+6qhdYYfVvqCdmGbUz9eHl19/pXk4dywo5zOhNuB4uasuuBr8dMsD2ZXb4quv&#10;XA/PP3+ybazaykBlYLxhYMYZt4Kppu7+8xIs9pybDoQTrjlDPGP485ZfkNpPubHZHrt3yeAgMGIi&#10;7bkD6FAb8O9tcjjMO/OivFohX3Pvf+Avlx4gdDTJ1UB2HLO8DMKJwQflSk2ytmCtDbhjixGFouSJ&#10;2JSjd2F+0hpmppkpmWi5e11twG2WagOul0zvdatdhaY24IIOP6kNuOYkq+EHgq7mmQL4B6L9OveQ&#10;rhjU3A7SGFN+PpbilOwYK33AU408T23AORtBTnnjD+bJJpkUTt3thM6vJfvHtafAQf/+5UTfgCNb&#10;Gy29CXx/o/wnxBO7r75yjWvC/0nTOlYGKgPjGQMzzLAFTD3NR4tV3f7AUfCLc//scXyv5M9bHoRj&#10;uN7LzfO247HbugiMmAQIqXIH0KE04OsvsTV8crmvtLm18A786NTPwtMvPapNTpOrgYOzvDQXQtfD&#10;fVK5xbRCihB9pTfK2oJjbcAdNYxDFCVPmlfUeBfmZ6FMM1My0XL3utqA2yzVBlwvmd7rVrsKTW3A&#10;BR1+UhtwzUlWww8EXc0zBfAPRPt17iFdMai5HaQxpvx8LMUp2TFW+oCnGnme2oBzNoKc8sYfzIjY&#10;cMkN4IDNur8T+6vHfN19J+61xaf4hPwOuGfLvV4+u+LW8JW1858SHFgFeOXlq+CFF06naR0rA5WB&#10;8YSBGWbY3DXfyxereeH5M2D/sw6G51593WP5XsmftzwQx3C9l5vnbcdjt3URGDEJEFLlDqB9G/DZ&#10;p58L9tm8+89mzrjhcDj7lr+1taVCrgaOy/LSXAhdD/dJ5RbTCilC9JXeKGsLjrUBd9QwDlGUPGle&#10;UeNdmJ+FMs1MyUTL3etqA26zVBtwvWR6r1vtKjS1ARd0+EltwDUnWQ0/EHQ1zxTAPxDt17mHdMWg&#10;5naQxpjy87EUp2THWOkDnmrkeWoDztkIcsobfzAT+uDPHgSrLbgqTc1xxf2dvbAbTgwNOF78Tqvv&#10;DF9YdTuTB66sTThno8qVgf89A32b75dePA+OvuwPcOMjT7RF872SP29bgBM4huu93DxvOx67rYvA&#10;iEmAkCq35fZtwHcddQAsPe+abd5UeOS5e+Cn/9ouVYt5rgYOyvLSXAhdD/dJ5RbTCilC9JXeKGsL&#10;jrUBd9QwDlGUPGleUeNdmJ+FMs1MyUTL3etqA26zVBtwvWR6r1vtKjS1ARd0+EltwDUnWQ0/EHQ1&#10;zxTAPxDt17mHdMWg5naQxpjy87EUp2THWOkDnmrkeWoDztkIcsobfzATeqHZPgJ/3/VvNDXHw/97&#10;BBxxydGmjZQTSwOO17P7Ol+DT6/wGbq07Fh/HT1LTTVUBj5QBvr+2vnLL10M54/+C5x+652iPr5X&#10;8uctB3EM13u5ed52PHZbF4ERkwAhVe4A2qcBX3nkhvD51fZsc1rCHy/4Htzy8BWWqdXlamgBTsjy&#10;0lwIXQ/3SeUW0wopQvSV3ihrC461AXfUMA5RlDxpXlHjXZifhTLNTMlEy93ragNus1QbcL1keq9b&#10;7So0tQEXdPhJbcA1J1kNPxB0Nc8UwD8Q7de5h3TFoOZ2kMaY8vOxFKdkx1jpA55q5HlqA87ZCHLK&#10;G38wExoxu6y5I+y8xg6kMscvHrkj3P7YGNOGyompAcfr+e4G34VPLLsZip0/9YPZOumpxsrA+85A&#10;3w9ce+XlK9yfjpwBP/rPJfDW2/IpwvdK/rzlxXMM13u5ed52PHZbF4ERkwAhVe4AWmrARwyfAQ78&#10;7L/afJZw5d1nwTGX/9QyCV2uBg7K8tJcCF0P90nlFtMKKUL0ld4oawuOtQF31DAOUZQ8aV5R412Y&#10;n4UyzUzJRMvd62oDbrNUG3C9ZHqvW+0qNLUBF3T4SW3ANSdZDT8QdDXPFMA/EO3XuYd0xaBjySCN&#10;MeXnYylOyY6x0gc81cjz1AacsxHklDf+YCY0Yf6+619h5GwLkNocVzxgNVOPyomtAUde9thoT9hw&#10;qY2z10yG+hVlxEQdKwMfLAN9vmoMK3r1lavdhyeeBkdedRPc/+wLqkjaB9HAn7ccyDFc7+Xmedvx&#10;2G1dBEZMAoRUuQNoqQH/onvneyX3Dnju57U3Xob9/rkNvPT6szlIq8/V0AKckOWluRC6Hu6Tyi2m&#10;FVKE6Cu9UdYWHGsD7qhhHKIoedK8osa7MD8LZZqZkomWu9fVBtxmqTbgesn0XrfaVWhqAy7o8JPa&#10;gGtOshp+IOhqnimAfyDar3MP6YpBze0gjTHl52MpTsmOsdIHPNXI89QGnLMR5JQ3/mAmNGFWGfkx&#10;OHjrX5LaHA+74Pfw18vt7w+fGBtwJGHPTfaC9Zf4uMkHV459fQw8++zx8M47b3B1lSsDlYH3gYFJ&#10;JpkSZpzpczDllCOL0V995VrXfJ8K5955P1x8z4MmnvZBNPLnLQdzDNd7uXnedjx2WxeBEZMAIVXu&#10;ANrVgK8w/zqw/Zo/anNZwvFX/BwuufP0fo0ZFWMFanRZXhrfHiHio6kDnJokP8FaG3B3UxhRKEqe&#10;7BvpXZifhTLNTMlEy93ragNus1QbcL1keq9b7So0tQEXdPhJbcA1J1kNPxB0Nc8UwD8Q7de5h3TF&#10;oOZ2kMaY8vOxFKdkx1jpA55q5HlqA87ZCHLKG38wE5pjvr/hd2CL5Tcnkzlue8T2cOfjdynbxNqA&#10;44X2bcLfeONBeO7Zv8Nbb72o+KmKykBl4L1hYNJJZ4CZZt4aJp98rmJAar5vf/IZOO660Vk83wf5&#10;85Y7cAzXe7l53nY8dlsXgRGTACFV7gCaa8CnHT49HPTZM9o8lnDrw5fD78/fw5ty8blfH0yWl+ZC&#10;6Hp43FRuMa2QIkRf6Y2ytuBYG3BHDeMQRcmT5hU13oX5WSjTzJRMtNy9rjbgNku1AddLpve61a5C&#10;UxtwQYef1AZcc5LV8ANBV/NMAfwD0X6de0hXDGpuB2mMKT8fS3FKdoyVPuCpRp6nNuCcjSCnvPEH&#10;M6E5ZqoppoKL9ziPTOZ4/YM3wpf+qr+qa2JuwJGIvr+O/tCzD8K+p+0F9zx5t1q3nlD3uozrd5iN&#10;SZgfNix6JCY/nYTf2OR1T578PlsxUFd64PnQSfw0VimGz5M6pXOXo1Rvr1rSuDRn18BEsoqR6uB7&#10;sAC4CWFSvZ83CUp5hD1DYmceTOaCiDhmQYihVRF8UhjGkCXoqFqTRkljaDtqZB6N8fsKU883y8Lw&#10;lfX2h1lHzMm0tnjxHafB0Zf+ohcnnNvcveYYlbEhpBcv3NlwIFWOG7x7hOGhtlv9h7DiAhtwlZIP&#10;OO3z8Njz93t9Lj536oPJ8tIUadXKc6DcYlohRTBMY5K1BUextnWI4npDF1GCmMSAMnfUk6Q4MRxC&#10;rZkETaDS3m96MyWKRmoqsx29C/NrDUwwzUzJROYlxdqA2yzVBlyuE5z1XrfaVWhqAy7o8JPagGtO&#10;shp+IOhqnimA3/zt17mHdMWgo9kgjTHl52MpTsmOsdKHGdXI89QGnLMR5JQ3ebKwMesutjb8dIv9&#10;dTCmOfy/R7pPRT+KafAeubvSZ8cUXnKSHrbTetX1SHc/61OC+dJIlFaub/f8YLaXXn8J9nNN+PX3&#10;X6MrdHni+q0NuCbIaRxHFv8c629Xcs+4HeWsmRmYmLr7OdXB9+AUSJhU7+dNglIeYc8s4s48mMwF&#10;EXHMghATV6DlgDFkCTqq1uhkMoa2o6aE4XvCUvN8DL68zn4wfPKp7WBMe8Hok+GYK37jNX1q5dzm&#10;7jXHsFRBbJL0ySUwYiJCZbnBu5e6rbLgRrDtqj9QZXHFqdceBueNPqFVlbhHYB9MlpemyLTWtgAm&#10;tJhWYMZGTE2ytmAVa1uH6HU9Io+YxIAyd9STpDgxHGoDTmzJUXMn7Tgb0v+YyN3DJmzG3G+t5JxZ&#10;yRIiZwSrDTgxEUfjJRONjWSzKWG1AZd84Kw24JqTrIYfCLqaZwrgN7COldkVg45mgzTGlJ+PpTgl&#10;O8ZKN2SqkeepDThnI8gpb+rUZnCLnnt/Yk/4xDLdHz72pb/tBtc/cGNI5OO4u9Jnx2w9tMAP296a&#10;rGF1PTpErxKSsCFKoszl2s19RdmWPb6iDIMeeNaP4ZxbzpJVujxx/dYGXJLTzBxHOf4J729Xcs/I&#10;RmPWzAxMJDcxUh18DxYANyFMqvfzJkEpj7BnXkedeTCZCyLimAUhJq5AywFjyBJ0VK3RyWQMbUdN&#10;CUN7wpqLbALbrfF9O0iiPfum4+DEq3/XBu9TK+c2d685JkmJpPqfPrkERkxkjBw3ePe426wj5oB9&#10;tzgxOGf+HfPYtXDIOd8U1lx8DuqDyfLSFMlr5bG53GJagVuDnJpkbcEq1rYOUVxv6CLyiEkMKHNH&#10;PUmKE8OhNuDElhw1d9KOs9qAIwu0jzdrv/Cbcp43/KfwY/2WAl++pdcYhm9fNq2gkwqTmAQsz6m9&#10;G0zOwPS1AWdkNGJtwDUnWQ0/EHQ1zxTAb2DGgiZ7Vwx6SQ/SGFN8PpbilOwYK92QqUaepzbgnI0g&#10;p7zFXTFiFcaZRgyfFo7/0jEw24hZIzCR7n7qHtj28O3h7Xfe9hZ/UO6zYyZx+JQO260uWcNWrS22&#10;EfqUkIQNnomyK9eOq+8Mn191uzS1OT/qkj+5r/s5Otpcnrh+awMeiWGS46iLf0T625XcMxbBi1kz&#10;MzAxdfdzqoPvwSmQMKnez5sEpTzCnlnEnXkwmQsi4pgFISauQMsBY8gSdFSt0clkDG1HTQmDe8Lm&#10;y+0Imy63vR0g0Z523ZFw2vVHBW0TvE+tnNvcveaYJG1LfJ9cAiMmTdlN8Bw3ePe421fXPQgWn2tl&#10;VRJX/OT07eCR5+7hqiL3CM7VwANleWmK5LVyPy63mFbg1iCnJllbsIq1rUP0uh6RR0xiQJk76klS&#10;nBgOtQEntuSouZN2nNUGHFmgfbxZ+7UBR1LUT23AFSX1HXBNSV7DDwRdzTNF8BtY5sGBmK4Y9JIe&#10;pDGm/HwsxSnZMVa6IVONPE9twDkbQU55E6e2Bq4wjX6dRUfBz7Y8QAdlmpOvOxUO/Hf45PT/nxpw&#10;pOCzK30OvjTqq4yNvHj2zWfAz//dfOeue13G9VsbcJM1x1FuXRLeb28dexzismZmYCKFFiPVwfdg&#10;AXATwqR6P28SlPIIu3FYx1ideRDggog4qDN+RJNiOKBKlqBBWqMTyRjajpoSZpe19oRVF8p/pRaP&#10;+vcrDoZzb/1HVDXB+9TKuc3da46JSRqpSdInl8CISYhFqhw3uH8Q5uNLbuv+58SuqhyuOOWaQ+H8&#10;2/Q75Ln43LcPJstLUyTVyuOmcotphRQRr5kssrbgKNY2AdkofZiBiaIEMYmgUhzFieFQG/DIJ5c0&#10;d9wa5NqAIw90kmjWfm3A9UJxmtqAa1rqO+Cak6yGHwi6mmcK4DewzIMDMV0x6CU9SGNM+flYilOy&#10;Y6x0Q6YaeZ7agHM2gpzy1p7aGFRhmK3Pp6L/6LT94axb/uPukbsrxiGDhSuKE8o74HgheKkbLrUJ&#10;fG/D7r+7pIu+6aEb4cAzD4AnXnysfWzikbKLf/ItHTbqh7ARU3LMboHMwETp3Mzo/vA9OAUSJtX7&#10;eZOglEfYM6+jzjyYzAURccyCEMN2UMMBVbIEDdIanUzG0HbU5DCzT/9h2HmtH8KCsy9hOybaIy46&#10;AC6/62ypbYL3qZVzm7vXHCMTuVmTpE8ugRGTEJVUOW7w7iFmoQ8tA9/4+KHBKfPvrQ+5Tz2/IHzq&#10;eQrJxee4PpgsL82F0PXwuKncYlohRbQUtwZZW3AUa7tFRkH6RD2XRAliElGlOIoTw6E24JFPLmnu&#10;uDXIpWeiuG1iEmORmsZooRypRs+N26pAMr6cEbj+DTgxEcehcxt9uVQbcM5GkGsDrjnJaviBoKt5&#10;pgB+A7Nf5x7SFYOOZoM0xpSfj6U4JTvGSjdkqpHnqQ04ZyPIKW90SORIhWHGySadDI7b5S8w/yzz&#10;Ma0UXxv3Gnz+iB3g4WcezJ+mpUt2NqE14Hghq4xcDfb55P4wxWRTZK+LDM++8gwc5P4u/Or7rmpU&#10;tQEnbsTo9q6udYlYv7117HEtRgRuJsyPiRayrYPvwSmws9YmQSmPsGdOHp15sCgXRMRJC23mokkx&#10;HFAlS9AgrdHJZAxtR42FWWaeVVzzvSfg12qVfl4f9yr84fy94eaHrtTQJnifWjm3uXvNMSpZk6RP&#10;LoERkxCVVBY3iMDn35STTQk/+MSfYfbp5wlOxr9j33wNfnL6F+Hplx4zrDb3KTBXA8dleWkuhK6H&#10;+6Ryi2mFFKHXtqwtOIq1rUOY6y2FiRLEJCJl7qgnSXFiONQGnNiSo+ZO2nFWG3BkgU7Czdqv74Aj&#10;KeqnNuCKkvor6JqSvIYfCLqaZ4rgN7DMgwMxXTHoJT1IY0z5+ViKU7JjrHRDphp5ntqAczaCnPJm&#10;nc4VJgmzwvzLw++2PTjRyum1D1wPu/1t934nOukqZhNiA44XsOici8Nem/4I5pi+/NVIiP/DhYfB&#10;idf83Um1AUc+1I/bu0rr0m9vHXscxsyamYGJqgxUUB18D06BhEn1ft4kKOURduOwjrE68yDABRFx&#10;UGf8iCbFcECVLEGDtEYnkjG0HTUpZpNltoFPr/glG5xoH3/hIdd87wMPPnNnYmmmTfA+tXJuc/ea&#10;Y1TCJkmfXAIjJiEqqVJuKCc+/7ZbbU9YaWT3r+Yfc9lP4Iq7/01uaszF58A+mCwvzYXQ9fC4qdxi&#10;WiFF6LUtawuOYm3rEGq9GRD5GsrUI3PrKIoTw6E24Jo31GjuNK424MgJnYSbtV8bcL1QnKY24JqW&#10;+g645iSr4QeCruaZAvgNLPPgQExXDHpJD9IYU34+luKU7Bgr3ZCpRp6nNuCcjSCnvMmTRQajw8Au&#10;a+wAO6+5o2GJqmOuOA4Ou8B98vC7+JlQG3C85FlHzAY/dE34UnMt3YuBc289G355zkHw5ptvFPGl&#10;w0b9FXSbwuwWyAxMNIPQa4jvwSmQMKnez5sEpTzCbhzWMVZnHgS4ICIO6owf0aQYDqiSJWiQ1uhE&#10;Moa2o4Yw+NVi263+HVh55Ho2MNHe/uh18IcL9oUXX322jZFA2uB9auXc5u41x+hcQdMnl8CIiYxB&#10;3KS51lp0C9hqpW+kajG//M4z4NgrDhS6dJKLz3F9MFlemmszLpGn8HKLaQUFUWtb1hYcxdrWIfJr&#10;hWFFCWISQTJ31JOkODEcagNObMlRcyftOCs9E8VtE5MYi9Q0RkuQjFuWQoa+ntQqDiHrr6Aragfg&#10;VsdATW3ANS+1AdecZDX8QNDVPFMAv4HldhUH6opBze0gjTHl52MpTsmOsdINmWrkeWoDztkIcsqb&#10;tfcrjA7j3Q7d9jew0vwrGNao2uuf+8K5o8+NiiFKE3IDTpe65yZ7w3qLb0DTzvG+p++Fg//zc7j1&#10;kVs6caXDRm3AbfqyWyAzMNEMQq8PvgenQMKkej9vEpTyCHvm5NeZB5O5ICKOWRBi2A5qOKBKlqBB&#10;WqOTyRjajhrELDLH0u4rxr7nfoMk/+vU3PvSMWfCkf/9aavK5mkMfWrl3ObuNce0yUlokvTJJTBi&#10;EoKRyrqukbMvBd/a8LeU1Rwff+EB+OnpO8Cbb3f/zz0rfhqwDybLS3MhdD1pbD5vMa3ArUFOTbK2&#10;YBVrW4dI1rUBcCqRR0wiXuaOepIUJ4ZDbcCJLTlq7qQdZ6VnorhtYhJjkZrGaAmScctSyNDXk1xd&#10;bbzagLdUtEIv/lt0XqgNuOamNuCak6yGHwi6mmcK4Dew3K7iQF0x6Gg2SGNM+flYilOyY6x0Q6Ya&#10;eZ7agHM2gpzyZu39CqPDeLe5ZpoL/rbTn2GaKacxEEH1+rjXYfujdob7nrovi+kyTAwNOF7f9qvt&#10;CF9YdYeuSxW2319wKJx87QlCxyelw0ZtwDlbUc5ugczAxOjIJHp98D2Ymb1ImFTv502CUh5hz5w8&#10;OvNgMhdExDELQgzbQQ0HVMkSNEhrdDIZQ9tRs/EyW8NnVvqKbTS0p177Jzj9+r8ISzZPY+hTK+c2&#10;d685RhSAkyZJn1wCIyYhKqnS6xo+xTSwxyZ/gtmnm1ul54rfnL073Pn4jck95IgmDyXSplaT1tAa&#10;mJDlpYnfIw3R1/LIwrdiGkfWFqxibbeeUZA+Uc8lkUdMIqoUR3FiONQGPPLJJc0dtwa59EwUt01M&#10;YixS0xgtlCPV6LlxWxVIxpczAtcGnJiI49C5jb5cqg04ZyPItQHXnGQ1/EDQ1TxTAL+B2a9zD+mK&#10;QUezQRpjys/HUpySHWOlGzLVyPPUBpyzEeSUt3jKiViFiaZW8kvJ7YbrL74eHLD5Pq3eEm59dDTs&#10;dNSulqmom1gacLxQfBf8+xv/ECYZ1odhgIvHXAiHnvdreO6VZxVPpcNGbcAVZV6R3QKZgYlmELp7&#10;fA9OgYRJ9byIUh5hz5w8OvNgMhdExDELQgzbQQ0HVMkSNEhrdDIZQ9pnnGZW9z+pvgHLzb+GNGRm&#10;b741DvCTzq+653yFyOZpDH1q5dzm7jXH6CKCpk8ugRETGSO9rp3W2g8+Ot8olZor/nnt7+CcW/Hz&#10;JdJ7yFFBTuNrRDkG+mR5aa7NuESVqsW0goKotS3rD45ibesQybo2AE4lShCTiJe5o54kxYnhUBtw&#10;YkuOmjtpx1npmShum5jEWKSmMVqCZNyyFDL09SRXVxuvNuAtFa3Qi/8WnRdqA665qQ245iSr4QeC&#10;ruaZAvgNLLerOFBXDDqaDdIYU34+luKU7Bgr3ZCpRp6nNuCcjSCnvFl7v8LoMMGt2Q2/se5u8LmP&#10;fdZARdW/bjwDfnzmz6KipzQxNeB4yYt+aFH47sY/cJ8iv0BPBgD2P31v+O8dFwh86bBRG3BBVzvJ&#10;boHMwMTWjwv0+uB7MLejTJhU7+dNglIeYc+cPDrzYDIXRMQxC0IM20ENB1TJEjRIa3QyGSPaVx65&#10;Lnx5nX2ioiA9+MxdcORFP3EftnaXiczloYvoUyvnNnevOUYV0iTpk0tgxCREJRW/rk2W2R42WmYH&#10;lZYrrr/vAjjiv5FX7s9xJJfsiOuDyfLSXAhdD+W1xhbTChqVmmRtwSrWtg7R63pEHjGJAWXuqCdJ&#10;cWI41Aac2JKj5k7acVZ6JorbJiYxFqlpjJYgGbcshQx9PWV26NqAK2oH4FbHQE1twDUvtQHXnGQ1&#10;/EDQ1TxTAL+B5XYVB+qKQUezQRpjys/HUpySHWOlGzLVyPPUBpyzEeSUN2vvVxgdJrixp9EfPn8o&#10;fHTeZQ1kVB1y/mFw3JXHR0UPaWJrwJHbKScfDt/5+Pdh7cX6fbgU0nTGjf+E37lfS3/jzbGetdJh&#10;ozbgnib1T3YLZAYmKn9U0OuD78EpkDCp3s+bBKU8ws5eazxmZx4EuiAiDndmsmhSDAdUyRI0SGtY&#10;gkaUMQCGTz4VbLPy7rDmop/Q4IzmsjvPhqMvPtD9PfO4DCKtlcGaAvrUyrnN3WuOYVmC2CTpk0tg&#10;xESEau/B8vOvDTusua9KyRVPvfQwHPivneHVN15u1Sn/raERSnaE9cFkeWmuzbjEtJS4bjvAqUnW&#10;Fqxibass/a5H5BGTGFDmjnqSFCeGQ23AiS05au6kHWelZ6K4bWISY5GaxmgJknHLUkiv14eML2cU&#10;sDbgxEQce/Ef4VmpNuCamtqAa06yGn4g6GqeKYDfwOzXuYd0xaDmdpDGmPLzsRSnZMdY6YZMNfI8&#10;tQHnbAQ55S2eciJWYaKplfxSYrvh3O7vwY/e4U8wYviIFmMJ3zlxD7j0rsssk6mbGBtwutDPrrSt&#10;+27jL9O017j3qT+Ay++6pHjYqA24TWd2C2QGJppB6PXB9+AUSJhU7+dNglIeYWevNR6zMw8CXRAR&#10;hzszWTQphgOqZAkapDUsQSPyGCvMvybsvv4BGtSh+fsVh8E5t5T/Jx7PI8I1hj61cm5z95pjRB6c&#10;NEn65BIYMQlRSYXlzz3zgu63aP4Ik00yuUrJFfR331yX5aUBlewI64PJ8tJcCF0Pry2VW0wrpIiW&#10;4tYgawuOYm23yChIn6jnkihBTCKqFEdxYjjUBjzyySXNHbcGuTbgyAOdhJu1X7+GTC8Up6kNuKal&#10;NuCak6yGHwi6mmcK4DewzIMDMV0x6CU9SGNM+flYilOyY6x0Q6YaeZ7agHM2gpzyRodEjlQYbmxk&#10;v5SSA8SoRdaEA7f8sYGOqpdefxl2/suX4P6n74/KDmlibsDxspebb3n4xgbfgzln+HAHC9J05o2n&#10;weEX/w5eHRvf2ZIIfH2wFzsTEUevlV73OfFN84R1kGrlPFkm0tjMCmn8SbtUb69azOxOyQpgoomm&#10;OvgenAIJk+r9vElQyiPsGRI782AyF0TEMQtCDK2K4JPCMIYsQUfVmjRKiDHt8Ongsyt9GdZYZBMN&#10;yGgec9/vffQlB8Edj97o1jarNYOXtTJQY+hTK+c2d685hmUJYpOkTy6BERMRCqZyH7r2nY1/7/aL&#10;+VU6rjjpqt/ABbefzFVezvLSIEt2hC04+5Kw1NxrwCnX5T95PctLc23GJTYVxKHFtEK0kZSaZP3B&#10;KtY2ObJR+jADE0UeMYmgUhzFieFQG/DIJ5c0d9wa5NqAIw+0NzZrvzbgeqE4TW3ANS21AdecZDX8&#10;QNDVPFMAv4FlHhyI6YpBL+lBGmPKz8dSnJIdY6UbMtXI89QGnLMR5JQ363SuMDpMcDMOEDuuvh3s&#10;uuZOhkdU3fH4HbDLX77a/jp1tGhJHbaTNdyr1sRHZ8EGxPhJlKVcBh0qqBVjmuHTwtfX+zass9j6&#10;Ct+lOPCs/eG80WebkNqAm7TY9xmh7F4z0QxC95DvwSmQMKnez5sEpTzCnllcnXkwmQsi4pgFIYbt&#10;oIYDqmQJGqQ1Otmai2wIO621pzZ0aC6789/wl0t/BWPffN2j1J5g+MpaGaAx9KmVc5u71xzDsgSx&#10;SdInl8CIiQjl/k7+J7DUPKurVFxx2Z3/gmMvP4irWjnLS4Mo2fErz76xQWi8L7zt+GwTnuVlEE4M&#10;PuiCUpOsP1jF2iZHNkofZmCiyCMmEVSKozgxHGoDHvnkkuaOW4NcG3DkgfbxZu3XBlwvFKepDbim&#10;pTbgmpOshh8IuppnCuA3sMyDAzFdMeglPUhjTPn5WIpTsmOsdEOmGnme2oBzNoKc8madzhVGhwlu&#10;xgECoT/efF/3id/rGF5RdeEdF8EPTv5hVGQkddhO1nCvWhMfK5UJSZSlXBk6RDozhsuD6/eTy37K&#10;N+LCoTC57K6L4c+X/NF9GNX9AlkbcEFHO0luaavnr4MspkHTPeR7cAwUJMKkej9vEpTyCHtmcXXm&#10;wWQuiIhjFoQYtoMaDqiSJWiQ1sRkc830EdhqxV1g2flWjcqC9Nbbb8HfLvslXHj7vwRS7QnCGiay&#10;VgZoDF21Eppzm7vXHEN+7dgk6ZNLYMQkREPVVit9DUYt9uk2vCXc8+TN8MuzvmqZvC7LS+PRZefN&#10;NyXINeFZXpprMy6RQrZji2mF1tQKqUnWH6xibbeeUZA+Uc8lkUdMIqoUR3FiONQGPPLJJc0dtwa5&#10;NuDIA+3jzdqvDbheKE5TG3BNS23ANSdZDT8QdDXPFMBvYJkHB2K6YtBLepDGmPLzsRSnZMdY6YZM&#10;NfI8tQHnbAQ55c06nSuMDhPcjAMEQqeYbEr48/Z/gIVmX9DwjKq/X3U8HHzeYVFhSOqwnazhXrUm&#10;PkYaiwbVuZRyZegQ6cwYrj5avx+ZdSTsvu43YOm5uz/QTgR1k79ediT87fI/t+ragLdUCCG7FJiB&#10;icKXJnQP+R5MNhoJQ3MxNglKeYQ9s7g682BSF0TEEYXEiWhSDAdUyRI0SGsw/jDYcoUd4JPLbYeT&#10;3j+jH74WjrniN/Docw8oH7UnKERaKwM0F2HXynBO5Nzm7jXHSG83a5L0ySUwYhKirrf4VrDFirur&#10;FFzx8tjn4RdnfgmefPERrhayvIfC5Cc5u9V8k7fVhGd5GYQTgw/KnZpk/cEq1jY5slH6MAMTRR4x&#10;iaBSHMWJ4VAb8MgnlzR33Brk2oAjD3SSaNZ+bcD1QnGa2oBrWmoDrjnJaviBoKt5pgB+A8s8OBDT&#10;FYNe0oM0xpSfj6U4JTvGSjdkqpHnqQ04ZyPIKW90SORIheHGRvZLyThAEHTk7AvAn7f7o/uU4+Gk&#10;MseDzzsU/n7VCaYNleqwnazhXrUmPlYyE5IoS7k66GhTmjFcnrh+h/m1ve0q28F2q3X/Kn8btBEe&#10;eu5B96u6R7ivLDvfxWDFMxGhlMusJQlauiYfOomfhEgat9Qa5oUQvpkp1durFjt92yyhuVQL1cH3&#10;4DQsYVK9nzcJSnmEPXMjOvNgMhdExDELQgytiuCTwjCGLEFHTTWrLLgebLHCjjDbdP0/3wDznnT1&#10;H+FfNx6TltDO1Z7QWqIga416uoi0VoZoRc5t7l5zTOtIQpOkTy6BEROA5ecf5X5tfz+Kmh1/d953&#10;4NaHr8ra0ZDlpfGy7F3NNyVLm/AsL4NwkvBBOXFMTbL+YBVrmzs3svQxAGmeNGnPOIoTI3FtwG3+&#10;NXcaVxtw5IT28Wbt1wZcLxSnqQ24pqU24JqTrIYfCLqaZwrgN7DMgwMxXTHoJT1IY0z5+ViKU7Jj&#10;rHRDphp5ntqAczaCnPKmTjAGtzpKc/AxDhAcu/Yia8DPtvwJV5nyXqf+CM697TzTpg7byRpW12NE&#10;KZTpPZKwIUqiLOXqk8eM4fLE9RsacCxgsTmXgEO2/UOoZQj/XnXfFXDcZUfBHY/dFryS66BcZi1J&#10;ntI1+dBJ/CRE8dCP+EIIDyjV26uWtDiaswKYSFYxUh18DxYANyFMqvfzJkEpj7BnbkRnHkzmgog4&#10;ZkGIoVURfFIYxpAl6KikWfBDS8Dmy20PS869Yhqmcz7m8ZvguMsPcx/QeEcnTu0JBlrWygCNgWpl&#10;FiVybnP3mmNUgCZJn1wCwybY/H5nI/wtIaZUiQBOdB+6dpHxoWspNMtLA7TsO66xr/vTgbXTUGrO&#10;m/AsL81ldF9NCN1iWkGlVKzI+oOjWNs6RLKuDYBTiRLEJOJl7qgnSXFiONQGnNiSo+ZO2nFWG3Bk&#10;gfbxZu3XBhxJUT+1AVeUQG3ANSdZDT8QdDXPFMBvYJkHB2K6YtBLepDGmPLzsRSnZMdY6YZMNfI8&#10;tQHnbAQ55U2eLDIYHSa4GQcIDsWD8udW3hq+ts5uXG3KXz1md7jugRuUTR22kzWsrkdFSBsHA+BU&#10;SdgASpSlXAU6fEwzhssT129swKnSbVb+Amy/+i407T3++6bT3feu/wWefOkJ4UO5zFoEssydpyjh&#10;KQkx9ANuGgDnLkep3l61WLGb+GQqXE5bB9+DyZfGzlqbBKU8wp5ZXJ15musScajAZBRNiuGAKlmC&#10;Bs0+3ZzwyY9+fkifbk5lnHjVH9x33R/rpzIPIeKo9oRoaqVsjMagq29dW4Fzm7vXHNM6ktAk6ZNL&#10;YJrJ7NPPDd/a8BCYfqpZKKI5XnjbiXDi1Yfae1jikeWlweXsQ23Cs7wMwokgR15QapL1B6tY29Ld&#10;z6SPAXAqkUdMIr4UR3FiONQGPPLJJc0dtwa5NuDIAz3dm7VfG3C9UJymNuCaltqAa06yGn4g6Gqe&#10;KYDfwDIPDsR0xaCX9CCNMeXnYylOyY6x0g2ZauR5agPO2Qhyyps8WWQwOkxwMw4QHOoPyg7z7Q2+&#10;CZ9efgtuUvLzrz4PXz3ma3DPU/cKmzpsJ2tYXY/wDpNCmR6UhG0cZbBSrj55zBgueVy/ugHHKhaY&#10;baT7zvCvwPLzDe1dRfQ94aq/wvFXH+u+tuwVnLa5zFo8Iv5TuibPm0le/xiILITwgFK9vWqJZUmJ&#10;FcBEiWlmVAffg1MgYVK9nzcJSnmEPXMjOvNgMhdExDELQkxcgZYDxpAlxKj4tWKfWGYb2HiZz2Wi&#10;59U3PnA5nHD1H+CRZ+9rQTJPq24FtSe0lihkYzSGWH30SSXObe5ec0zqTzz2ySUwbjL1lCPgWx8/&#10;BOaaaaQKyxU3PnAxHH7h//m7J2JwEJOzvDSYLvtQmvB/5r6irCmyV61Udwc4Ncn6g1WsbYrJRunD&#10;DEwUecQkgkpx1FoxHGoDHvnkkuaOW4NcG3DkgfbxZu3XBlwvFKepDbimpTbgmpOshh8IuppnCuA3&#10;sMyDAzFdMeglPUhjTPn5WIpTsmOsdEOmGnme2oBzNoKc8kaHRI5UGG5sZL+UjAMEh1IDjrqfb/Uz&#10;WH3B1bhZyfc/8wDs5prwp19+prWpw3ayhnvVmvi0wZlgQhJlKVeBDp/NjOHyxPVrN+BU6sZLfxJ2&#10;WnNXGOGanqH8vPrGK+5dsmPhH9f8Hca9NS5fSxK0dE2eooSnJETSuKXWMC+E8F2kyR0L16sWhhci&#10;K4CJAkITqoPvwWSjkTA0F2OToJRH2DM3ojMPJnVBRBxRSJyIJsVwQJUsYRhM6T5sceOlt4aNl93G&#10;yd2f9RAzBenF156Df7i/9f7vHWempiSPMru9P75atDVoZK0M1RiMS2SgIHJuc/eaY1SAJkmfXALj&#10;Jt/4+K9hkTmWVyG54sFnxsAv//1VGPfm2A+kAcfc77oJH4QTQQ5nQK9ted+Do1jb0t3PpI8BcCpR&#10;gphEfCmOWiuGQ23AI59c0txxa5BrA4480N7YrP3agOuF4jS1Ade01AZcc5LV8ANBV/NMAfwGlnlw&#10;IKYrBr2kB2mMKT8fS3FKdoyVbshUI89TG3DORpBT3uTJIoPRYYKbcYDgUN6A44ex/f4Lh8GiH1qE&#10;Q5R88yO3wteO/Tq8Pm6st6nDdrKG1fWoiGnjYACcKgkbQImylKtAh49pxnB54vrtbsAxyHRTTQ87&#10;rL4zbLLMZqHOIfz7wmvPw0nX4Pf3Hg9vvfVm0bN0TZ6ihKc0aCkG4gshPMDkjiXrVQvDC5EVwEQB&#10;oQnVwfdgstFIGJqLsUlQyiPsGRI782BSF0TEEYXEiWhSDAdUUQnYeH98qc/ARkt/FqaZcmj/Iwgz&#10;nnfrKW4N/glefePlWACTKA9TCVHtCcIaJtkYjcG4RBWFc5u71xyjAjRJ+uTimJ3X3g+Wm2+UCscV&#10;L772DPzq37u5Tzx/2Ktx/+AxOJbLWV4aUMmOsB3XdH8TPu/aPKwp49+Eq3fCmyJ71UpRO8CpSdYf&#10;rGJtU0w2Sh9mYKLIIyYRVIqj1orhUBvwyCeXNHfcGuTagCMPdJJo1n5twPVCcZragGtaagOuOclq&#10;+IGgq3mmAH4Dyzw4ENMVg17SgzTGlJ+PpTglO8ZKN2SqkeepDThnI8gpb9apTWF0mOBmHCA4lDfg&#10;qJ9rprng99seCrOOmJXDlHzFPVfCN4//jterw3ayhnvVmviohE5hQhJlKVeBjuZ6jOwuT1y/5QYc&#10;I+BhY6m5l4EvrrYzLDXXMkbQbtWLr70Ap153Ipx2wz/cr6a/mgWXrslTlPCUBivFQHwhhAcU+e8R&#10;KJuHGZiYXoqfUx18D06BhEn1ft4kKOUR9gyJnXkwmQsi4pgFISauQMsBY4wYPgLWX3JL13xvBVNP&#10;MSITKa++7ZHr4JRrj4A7H781D3KWzKW2PmpPaC1RyMZoDH044dzm7jXHxOyN1CTpk4sw2666B6y2&#10;8CYqVKr49dm7wV3uQ+voB+8exSCdNWZ5acAlO8IQswN+MNsgTXhTZK9a6QI6wKlJ1h+sYm1TTDZK&#10;H2ZgosgjJhFUiqPWiuFQG/DIJ5c0d9wa5NqAIw+0jzdrvzbgeqE4TW3ANS21AdecZDX8QNDVPFMA&#10;v4FlHhyI6YpBL+lBGmPKz8dSnJIdY6UbMtXI89QGnLMR5JQ369SmMDpMcDMOEByaNuBoW2ruJV0T&#10;fhhMOknXigM4/7YL4P9O3Vv/ummyhnvVmvjwGkk2IYmylKtAh09lxnB54vrt34BT7Rsu9Qn4/Crb&#10;u/+xMTupeo9j33wdTrv+JPe1T6fCUy/KD2vDIKVr8hQlPKXJSzF8ntQpnbscJncM16sWhhciuwYm&#10;CghNqA6+B5ONRsLQXIxNglIeYc+Q2JkHk7ogIo4oJE5Ek5I4zDbdh2D9xbfwzfdkk04enXpKT730&#10;GPzz2j/DxWPOLq4nDJm51DbbxNqAb7XS7rC2+77v0s+RF+0N191/oYDh/pHcNmGnSYnbkh3jEGag&#10;JrwpsletbdEk6DGNQ7UFZLCKta1DtNdjmFqVyCMmLaQYR71WZbE+UG3AI59c0txxa5BrA4480Emi&#10;Wfu1AdcLxWlqA65pqQ245iSr4Ye/7lYmhPAbWObBgYiuGPSSHqQxti6gFKdkx5jphkw18ny1Aeds&#10;BDnlzTq1KYwOE9yMAwSHWg042tdceA04sMfXk51x01nwkzN+zEOqU2avWjvWPQU3IYmylKtAh09l&#10;xnB54vodegOOgSedZDLYZuUvuv+2g0mGmVnoUrPjObecAWfedBqMefz2FlO6Jk9RwlPr3AilGAgr&#10;hPCA0lX1qiUtjuasACaSVYxUB9+DBcBNCJPq/bxJUMoj7BkSO/NgMhdExDELQkxcgeSw4OyLwbqL&#10;bQarL7JRxqtb/ebb4+C06/7i/vurix7iZy5DBCphJsYGfLPldoINl/6i4MGanHDlr93fzZ+iTMhu&#10;r/tcAJW4x8QcM+QmvMlfKMNfX4tpBa8W/6QmXhsxIta28A4T6WMAnErkEZOIL8VRr1XDoTbgkU8u&#10;ae64Nci1AUceaB8Pi7TECXpkljOa2h9sWNMfriq9xtC3jdAKaUSGEQ4Rx3NGrZQ6wrfA2oC3VLRC&#10;bcBbKsoCP/x1Nc8UyW9gHSuzKwa9pAdpjCk/H0txSnaMlW7IVCPPUxtwzkaQU97irhixChNNreSX&#10;UmE3zDXgGGTTZT4Be268RxsvJ5xy3Snwi7N/Gc3JGu5Va+ITg0XJhCTKUq4CHT6ZGcPliet3sAac&#10;rmTWEbPB1h/7gvtU6s1JNeTxugeugbNvPh0uGXOhOGxbgTxFCU8prg8vhRD+yWxyx5L1qoXhhcgK&#10;YKKA0ITq4Hsw2WgkDM3F2CQo5RH2DImdeTCpCyLiiELihB+gVl5wHRi12KawxIeXi4AhSufeejKc&#10;fv3f4PlX4wcqYojMZYjoJczE1oBvvPQXYNPldhYcWJMzbjgSzrrpaMvk949e97kAKnGPyVPMkJrw&#10;63/r6y+UITEd4NQkawtWvrZ94OQf6ZMYm6nIIyYRX4qjXquGQ23AI59c0txxa5BLzaa4bWISY5Ga&#10;xmihHKlGz43bqkAyvpwReBJ10WSJo/akk0SwlDjBSDpGjE9SbcCJiYl3rA34EO4tP/x1Nc8U0r+W&#10;O15pXTHoJT1IY0z5+ViKU7JjrHRvohp5ntqAczaCnPJm7b4Ko8MEt8KTpqsBx5Dbfmxr2G2drxrR&#10;perEq0+E35x7cFAma7hXrYmPjG6GNZWlXAU6fEwzhqsvrt9314DTtS0w6wKw1YrbwtqLrU+qgca/&#10;XXYEnHvbv81fT8eAntoCv314KYTwiUzu2FX1qoXhhcgKYKKA0ITq4Hsw2WgkDM3F2CQo5RH2DImd&#10;eTCpCyLiiELiZLbpZne/mbIRfGqFHaJyAOnSMf923+d9HDzy3P2md+YyBLaEmZga8A2W3Npx/hVx&#10;/dbkgtEnuk+Nd9/1nbmZuH9kTCJczp9AJTviLEzfJvyi2493nz3x2361tkWRoMf0mmVtwVobcLxp&#10;kTsUJU/RxiXvwvy4jWTTzJRMJBc1Ws1dClL7nBG41GwKFzGJ2UhNY7QEqRdvOWcWTELkjGC1AScm&#10;4tiL/wjPSvUdcE1NbcA1J1kNP/x1Nc8UwG9g9uvcQ7piUHMwSGNM+flYilOyY6x0Q6YaeZ7agHM2&#10;gpzyxh/MhFYYMrDRL6XCblhqwDHcrmvuDNuv9kUW2RaPu/I4OOx89+5JsoZ71Zr4WBlMSKIs5SrQ&#10;4dOaMVyeuH7fmwZ8koaoReZYDLZcYWtYfeFR1mX31l1+13/hvNvOhivuvkT4eIoSngTATfrwUgjh&#10;77vJHUvWqxaGFyIrgIkCQhOqg+/BZKORMDQXY5OglEfYMyR25sGkLoiIIwoBWGmBNWG1hTaA5edf&#10;PbEMbXrF3efBv286Hu57akynY+YyhE8JM7E04OstsRVsueLu4tqtyeV3nQl/u/Rn3pTjBvePrvtM&#10;cXP+fe2Iy8UYShOuPh2dCmBjez2twIyNmJpkbcFaG3BHFiMKRcmT5hU13oX5WSjTzJRMtNy9rjbg&#10;Nku1AddLpve61a5CUxtwQYef1AZcc5LV8MNfV/NMAfxBzX6de0hXDGoOBmmMKT8fS3FKdoyVHjyp&#10;Rp6nNuCcjSCnvPEHM6EVhgxs9EupsBv2acAx5DfX+zp8ZsVPs+i2eOwVx8JvL/ydMPaqtWPdUzAT&#10;kihLuQp0+FRmDJcnrt/3tgH3SV38RedcHD613GdgjYXXpkseeDz52uPc36GeD3c9MabfIS3h0Upc&#10;hDiAyR0L5mMUAmXNzMBEFj2KVAffg6M1SIRJ9X7eJCjlEfbM4urMg8lcEBHHqRaYbRFYZcF13deI&#10;fcaX827+ueKuc+Hft/wD7n3ydpXHipu5DAEtYSaGBvzL6/wYlpl3DXHd1uS6+y6AP120T8ttjpvx&#10;oQHH+vs24f9t3gm3rpl07bptBbLEMTVJfoK1NuCOL0YUipKnyCeXvAvz4zaSTTNTMpFc1FgbcJul&#10;2oCrpdJ/3WpXoakNuKDDT2oDrjnJavjhr6t5pgD+oGa/zj2kKwY1B4M0xpSaAKmJAABAAElEQVSf&#10;j6U4JTvGSg+eVCPPUxtwzkaQU974g5nQCkMGNvqlVHiK923AMeyeG+0Bmy77CZbBFv074ReEvyNE&#10;RK9aO9Y9ZTEhibKUq0CHT2XGcHni+n1/GnC6zgVnXxg++dEtYb3FNyTVwOPdT46By8ZcBJfdfSE8&#10;/Fz4PmIrWB9eEqp1GAcwuWNIH6MQKGtmBiay6FGkOvgeHK1BIkyq9/MmQSmPsGdI7MyDyVwQjPPh&#10;GeeBFT+yFqw0chTMO/NItLyrn4vvOBP+c+tJ8MDTd7dxRL2tVgqZyxCgEmZCb8D7vvN9y0OXw2/P&#10;C5+TQdzmuMH9gzCCzGSS8ydYyY64Eua9asLb62kFqjKOqUnWFqy1AcebJjmTPEUbl7wL8+M2kk0z&#10;UzKRXNRYG3CbpdqAq6VS3HvQw2ZTxqoNuOTD8zbLHivHc6i2Vw1jgB/+uppncvEHtY6V2RWDbsog&#10;jTHl52MpTsmOsdKDJ9XI89QGnLMR5JQ3a7dSGB0muBWe4kNpwDHFjzbdCz6+5AZGNqk64eoT4ODz&#10;DvHKXrV2rHuKbEISZSlXgY58vS5PXL/vbwOORWCuD884F3xymU/BJst+CiZzn6D+bn9uf2w0XHn3&#10;xXDlPZfAQ88+KML14SWhWvj7iQMU+UdgIVDWzAxM1HU4DdXB9+AUSJhU7+dNglIeYc+Q2JVnrpnm&#10;c79avhos/5HVYeRsi5mlDEU57q2xcN6tp8K5o0+BJ198TLmKepU1KDKXIdAlzITcgPf9m+87HrsO&#10;Dj3nO/DW2296bojbHDf4miaMIDOZ5PwJVrIjrg9mR/c94cv0+J7wrnfC2+tpBaoyjqlJ1hastQHH&#10;myY5kzxFG5e8C/PjNpJNM1MykVzUWBtwm6XagKul0mvvsdmUsWoDLvnAWX0HXHOS1fDDX1fzTAH8&#10;Qa1jZXbFoOZgkMaY8vOxFKdkx1jpwZNq5HlqA87ZCHLKG38wE1phyMBGv5QKT/GhNuAY/seb7wfr&#10;LLY2y2SLJ193MvzyP79S68BCF8r0LuZLI1GWeOmTx4zh8sT1+8E04HjRWMs0w6eFjZfazP068qbw&#10;oenn9Fy823/ueeouuOaey+Da+6+E2x699b15aDqOTO5Ysf52JfeMmb2YNTMDE1N3P6c6+B6cAgmT&#10;6v28SVDKI+yZxZXmWXiOJWHZeVeGZedbxb3TvYCZfqjKJ158GC4YfRpccPtp8Nobrzbuojp+WZ3h&#10;M5chfEqYCbUB33jpz7tPO99FXKs1ufuJm+CQc78Lb4x7rTUT2zluxrcGHNfl9u+yCadrtp5RREyL&#10;aRSSn2CtDbgjhxGFouSJ2JSjd2F+0hpmppkpmWi5e11twG2WagOul0zvdatdhaY24IIOP6kNuOYk&#10;q+GHv67mmQL4g5r9OveQrhjUHAzSGFN+PpbilOwYKz14Uo08T23AORtBTnnjD2ZCKwwZ2OiXUmE3&#10;HKQBxxQ/2+LHsNYia7JstnjGTWfAz878qW1k2kKZHmm+NBJliZc+ecwYLk9cvx9sA85ogjUXWQc2&#10;WHIT+Oi8K3D1u5Kfe+UZuP6Bq+EG999ND10Hz77yrBkvoVpjHMDkjiF9jEKgrJkZmMiiR5Hq4Htw&#10;tAaJMKnez5sEpTzCnllcs0wzMyw+13Kw1NwrwFLzrATTTzWjmXIQ5c0PXQUX3n4GXHWP+zo6F0CW&#10;IKrjl9WZSsawoSXMhNiAb/ZR9z3fy3zRvmCmvfepW9073991/6PjZaaN/VOOG9w/9B0RIfwk50/I&#10;kh1xfTC0/t9NE95eTytQlXFMTbK2YK0NON40yZnkKdq45F2YH7eRbJqZkonkosbagNss1QZcLZVe&#10;e4/NpoxVG3DJB85qA645yWr44a+reaYA/oHYsTK7YlBzMEhjTPn5WIpTsmMsesBTXKqR5jjWBpyz&#10;EeSUN/5gJrTCkIGNfikVnuKDNuCY5qAtf+o+MKz8ycznjz4P9jltH1aZFgtlegfzpZEoS7z0yWPG&#10;cHni+v3fNeDE3AKzjXR/I74RbLbcVqR6z0b8u/FbHroebnnkRrjtkZvhpddfyvPPszqOTO4Yxt+u&#10;5J4xc3ce5sfE1N3PqQ6+B6dAwqR6P28SlPIIe7O4RgyfDhaZYylYbM5lXOP9UZhvlgXNFO9GeZb7&#10;NPP/jjkLHnrm3jYM1iLXt6jO47SmdW8FGaNVC6GEmdAa8M+suBuss0S/D7z79rEbwytvvCj4wAlx&#10;m+MG9w/CKGemyPkTpGRHXB8MX/+DNuHt9bQCVRnH1CRrC9bagONNk5xJnqKNS96F+XEbyaaZKZlI&#10;LmqsDbjNUm3A1VLptffYbMpYtQGXfOCsNuCak6yGH/66mmcK4B+IHSuzKwY1B4M0xpSfj6U4JTvG&#10;4g94nFONKNNPbcCJiTimvPEHM6EUhgxs9Eup8BR/Nw04pjpwi5+4d2XLnxR8+d2Xw/+dvCeMe2sc&#10;qzCKhTI90HxpJMoSL33ymDFcnrh+//cNODGHD6l13PeIj1psA1hu3hVJ/Z6O9zx1J9zxyC1wx+Oj&#10;4c7HboNHns98mJvjyOSOVeNvV3LPmNmLWTMzMDF193Oqg+/BKZAwqd7PmwSlPGifc4Z5YOTsi8JC&#10;H1ocFnKN93yzvPsPULNquumBK+HSu86By+48RxzWCYu1yPWtq9ca8o6jjBH1XCphJqQG/Aurfg9W&#10;W7j84ZL3PjUafnvO9+CVsa75NogkVY6b8bkBx3s7SBNO12zxQeulxTQKyU+w1gbckcOIQlHyRGzK&#10;0bswP2kNM9PMlEy03L2uNuA2S7UB10um97rVrkJTG3BBh5/UBlxzktXww19X80wB/IHQfp17SFcM&#10;ag4GaYwpPx9LcUp2jJUecKlGnqc24JyNIKe88QczoRWGDGz0S6mwG77bBhzT/eRT+8Hai67NMtvi&#10;TQ/dBHud8n/uV5yfU4BCmR5vvjQSZYmXPnnMGC5PXL/jTwOOxNA1zTnDh93/DFnX/5r6vDN/RHH8&#10;Xiquve9K97VWYwD/lvx+9ynbj+AnrDuOTO5YYn+7knvGzF7MmpmBiam7n1MdfA9OgYRJ9X7eJEjz&#10;YLM97ywLwPyzLATzz7YQLON+pfz9/HnwmXvc97qfD1fcdZ77ULVHY6q0MGdBFa2FANQgrYkhSZIx&#10;SCvHEmZCacB3WXtf9yF4a8uLM2Z3P3Ez/PbcPeKvnRtEkirHzfjegONlD7UJp2u2nlFEY4tpFJKf&#10;YK0NuCOHEYWi5InYlKN3YX7SGmammSmZaLl7XW3AbZZqA66XTO91q12Fpjbggg4/qQ245iSr4Ye/&#10;ruaZAvgDof0695CuGNQcDNIYU34+luKU7BgrPeBSjTxPbcA5G0FOeeMPZkIrDBnY6JdSYTd8Lxpw&#10;jPGjT+4D6y+xPstui/c+dS/sdeoP3VcjPSAAhTI91nxpJMoSL33ymDFcnrh+x88GnBOK3ym+2oJr&#10;waoLrQWzTzcHN71v8pjHb4OHn7nPfcL6A+4rzx6Ax9w75Y89/wi82XxKNCb2tyu5Z2lBWTMzMDF1&#10;93O6h3wPToGESfWTTTo5zOH+Z8aHpp/bfRL93DDXjPPCWotunMLetzk22lffcxFcee+FcM8Td7R5&#10;RJNiEIAqub41SGva8K0gY7RqIZQw43sDPvWUI2DXtfeDRedcXlyXNcFPO//teT+AcewD16w9mbjN&#10;cTMhNOB4/UNpwv95XfN1k3TxBoGpSfITrGJtWzHSIBaG6zJ4mZs7BFntCYZDqDWToAk5bFh8Wugs&#10;oteOZhYSRSN1xDaSd2F+CoBxCkrTnvjUBtxmqTbgyULB9WZTJYA9IC7OMHvtUiQXpE8cgk8MY23A&#10;h3AX+eGvq3mmkH7z71hRXTFoux+kMab8fCzFKdkxVvowoxp5ntqAczaCnPJm7TIKo8MEt8Ju+F41&#10;4Jh+z41/AJsss4lRiVQ94z70a+9T9nIf+HVTayiU6XHmSyNRlnjpk8eM4fLE9Tv+N+AtsU5Ycq5l&#10;YJWRq7nvl14d5pj+w9z0gcj4dVhPuP+eeuFxeOrlJ+Dpl5+EZ19+Gp599Rl44dVn4flXn2+/ygkL&#10;Sm5prJEZmBjtTKJ7yPdgNOPXuU0/9Ywwg/tvpqlngZmmmQVmnnY2mGXEbDCr+x8Vs7n/Zh3xIRbp&#10;gxEff+EhuO6+S+Ga+y6BMY/dYiYVTYpBAKrk+tYgrdGpZAxtR00JMz434LNNP5dvvueeqfy3+bc8&#10;dAX8/vw9/foU3IlJ4IhUOW5w/yBM8LD/zfkTumRHXB8MvUYobju6Irdfvf9XlPkmvOPCUpOsLVjF&#10;2m4LiYL0iXouiTxiElGlOIoTw6E24JFPLmnuuDXIQ/ofE7l72ITNmHutfeO2qmJlfDkjcG3AiYk4&#10;Dp3b6Mul2oBzNoJcG3DNSVbDD39dzTMF8BuY/Tr3kK4Y1BwM0hhTfj6W4pTsGCvdkKlGnqc24JyN&#10;IKe8Wac2hdFhPvAGHEv41vrfhC1X2NKoRqrefudt2PvUveGiOy70hoE37eT1UuKlTx4zhssT1++E&#10;1YB7ihqeFv7QIrDC/Ku4X7td2f3N8qLypvwPZ6+Mfcl92NuL8LIbXxn7Mrw29hX/dVpj33wNxr45&#10;Fsa9Oc69k47/vQm4duCdcDfwIT3JsElgUtdY4zvXU+B/kw2HqSYfDlNOPjVMPXwamHqKaWFa947n&#10;iOHTwzRTTvs/vEqZ+q4nboMbH7jCfQL9FXD/U2Ok0ZiJJiVZ9whHlVzfGqQ1OpGMoe2oKWHG1wZ8&#10;5OxLwi7une8Z3P98Kf1cd9+FcPiFe7cwwZ2YBAipctzgiiVMG9QQcv4ELdkR1wdj7nPeOWQaUhN+&#10;ffNOeHAV/6bXLGsLVrG2hXeYSB8D4FQij5hEfCmO4sRwqA145JNLmjtuDXJtwJEHOkk0a7/w2xLo&#10;kVnOaGp/rN9S4Mu39BrDQG2eVmjDt4IwiUmA8JytUyIYbgkC97D6DnhKSm3AU0Y65rUBl+TQtsO1&#10;tQHnbAS5z4NMYXSYsJkWdsP38h1wKuFLo3aFL6zyBZp2jr8+59dw8rUn9Towmpt2oizxUqDD12rG&#10;cHni+p1wG3B+M2Z17/ri15kt6z68bZl5l4fpXINaf95fBi6781y45eFr4OYHr3afhfBMSObWVrKM&#10;zSLEAcpwQJVc3xqkNTqVjKHtqClhxscGfPn514KdR+3nD3b2VUXt5XeeCX+59GdRgdfMZ2ISDKTK&#10;cTOhNeB4PdsN5Z3wTBNOvBB9kp9gFWubgGyUPszARJFHTCKoFEft/YZDbcAjn1zS3HFrkGsDjjzQ&#10;SaJZ+7UB1wvFaWoDrmmpDbjmJKupDbikhrYdrq0NOGcjyH0eZAqjw/zPGnBM/PmVt4Uvj/qyUZVW&#10;HXvFMfCHi36vDYnGPFMlyhIvxnkqyaJ/c8MDXJ64fieOBpxfOPKyyIcWgyXnXhaW+LD7b66lYfjk&#10;U3FIlQdg4Pr7r4A7Hr0BRj9yPdzjPrTO/HHcJ8s4A4sr0HLAGHJ966hao1PJGNqOmhJmfGvA11vi&#10;0/Dplb5mX0yivWD0iXDCVYcm2uQeGUSSKscN3j3CqOBMkfMnSMmOuD6Y7F7ZFEm1vtsmnOLY9Qdr&#10;bcDxphFDQexzD70L84sRomSamZKJ0SmRrHdXE4j6jUd+PYStDTgyQft4YL7ECXoMeo/4Giq9xkSe&#10;joTCJCYYod/eY7gFZ/ZvbcAZGY1YG3DNSVZTG3BJDW07XFsbcM5GkNXByNitFEaHCZs234ENzPvx&#10;Djg9LTZbdjP43obfNbJq1Xmjz4X9/7Vf+PVibfYagwb1ZCrxUqDD5zFjuORx/U6cDXhK+yJzLAaL&#10;zrGk+28J9/Vai7m/jZ49hdQ5Y+Dplx6HO90H0d31xK0w5vFb4O7mA9TM9cT88PVirm2OcbI4QBkO&#10;qJLrW4O0JkmiYmg7amQejRmfGvCtV9rdfcf3VrpIQ3PGDUfCv2442rAk98ggklQ5bibUBhzJeDdN&#10;OPFCpEp+glWsbQKyUfowAxNFHjGJoFIc9Vo1HEKtmQRNqlJTZXozJYpG6nghlAdH5qcAOTPzYaLl&#10;7nW1AbdZqn8DrpdM73WrXYWmNuCCDj+pDbjmJKupDbikJjYwUV8b8MgFSfoQQJY4Kkw0tZJ/ZBR2&#10;w/ezAcdCRi0yCn78qQPamrqEWx+5FQ5wTfgjzz1iwsxHYKIs8VKgw+c1Y7g8cf3+/9GApzdhdteA&#10;j5x9YfffIvCRWRdyf0f+sRTy/9Uc392+331H+r3u77fvffIOePqVp8zrN9cTR7q1lSxjbm1l0aQY&#10;DqiS61uDtKYN3woyRqsWQgkzPjTg+BscO675Q/cnFmuI2nOT46/4FVx4+6k5s7xHBpGkynEzITfg&#10;SMqgTTjxQsRKfoJVrG0CslH6MAMTRR4xiaBSHPVaNRxqAx755JLmjluDPKT/MZG7h03YjDnZA3UN&#10;qDFuqwLK+HJG4NqAExNxHDq30ZdLtQHnbAS5NuCak6ymNuCSmtjARH1twCMXJPV5kCkMObPRPzIK&#10;u+H73YBjOcvNuyzst/n+MKP75OnSz3PuU7EP+Nf+cPW9Vyuo+QhMlCVeCnT4nGYMlyeu3/8/G/CE&#10;as/VzO5TxOeZZX7A7x2fZ+b5YK6Z3H/uq7umm2oGdf8mRMWLrz0Hjzz/EDz67P3wsPvvwWfd16w9&#10;cy885z7BHX8EJ5nFZa4nToYLIuJwG5NFk2I4oEqWoEFawxI0ooyh7agpYf7XDfjcM490zfdebi1+&#10;xL6ARPunC/eBa++7INHKqeBOTAKOVDluJvQGHK9ykCaceCE2JT/BKtY2AdkofZiBiSKPmERQKY56&#10;rRoOtQGPfHJJc8etQa4NOPJAJ4lm7de/AdcLxWlqA65pqQ245iSrqQ24pIa2Ha6tDThnI8h9HmQK&#10;o8OEQ71xgODQD6IBx1rnnWU+2HezfWHkbCN5+qz8G/xwtutOEnbzTJUoS7wU6PD5zBguT1y/tQEX&#10;N4YmjiPibrqppoc53VeezT79nP6/2dxXe83i3kGfZbrZYOZpZh1vPo0cP3H9WffONX412jMvPg5P&#10;ul8jx+/hfsL99/gLj8LLr79AV2eOYvllFhdxYgZApQsi4mSAokkxHFAlS9AgrdHJZAxtR00J879s&#10;wFeYfxTs4N75nnzSKezimfbF156Fwy/aB+567EamtUXBnZgEPKly3EwMDThe6VCbcOKFWJX8BKtY&#10;2wRko/RhBiaKPGISQaU46rVqONQGPPLJJc0dtwa5NuDIA50kmrVfG3C9UJymNuCaltqAa06ymtqA&#10;S2po2+Ha2oBzNoLc50GmMDrMeNWAY3nTDp8WfvTJfeFjC/T71eVTrzsFfnXOL9srM89UibLEi3Ge&#10;auOTYMZweeL6rQ04cSVGx5HJHQP52+X+wV8PnnHqmfx3cmOzjp/APu3w6fzXhU0z5TTua8Sm8Zgp&#10;3deJTTH5lL6Zwq8Zm3SSSf3Xjs0z0/w+6kPuHem33NeSvfX2W/DmW+Ng3FtvwBvjxsIbb74Or497&#10;FV59A/97xX21WfiaM/yqsxfcu9r4zvYLrz4HY8e9xqpjoi+03Bg3sOCYWVwlTmoDznhHseFRcJtA&#10;aMq5xeftpstuB5t+dEcyd44PPnMn/OmiH8ET7jvY++QSGDEJaUiVWQZ+/yBMV2E5f/Ip2RHXB8O5&#10;o9h+bIrsqnUoTfhpyaejy9pCltqA402LdwFFyVO0ccm7MD9uI9k0MyUTyUWN2AyVftR6MlxqA44s&#10;0kkiEFTiBD0MKlEtfqx7xG9b6TWGwdo8rSBS+IkwiUnA8pzau8HkDExfG3BGRiPWBlxzktXUBlxS&#10;Q9sO19YGnLMR5D4PMoXRYcJmWtgNP6h3wHl539vwe+6g/Emuyso3PHgD/Oysn8Kj7u/Cjb2ePTFC&#10;iBIvBTp8EDOGSx7Xb23AzRvmODK5Y2B/D80bGUFZMzMwMToyiergezAze5Ewqd7PmwSlPMKeWVyd&#10;eTCZCyLimAUhJq5AywFjyBJ0VK3RyWQMbUdNCfNBvwOO3/n+xdX3gBU+srZdcKK98YFL4IiL9oM3&#10;3nrdW3rxwmMYDqTKcYN3jzA8VCrn/AlXsiOuDya7LpsiS7UO2oTL2kIWsbbpQtkofZiBiaJeMYmg&#10;UhzFieEQas0kaFKVmirTmylRNFLHC6E8ODI/BciZmQ8TLXevs5q7FKy5SxF4TWwP02Z5KZnCSE1j&#10;GqYXbzlnFkxC5Ixg9W/AiYk49uI/wrNSbcA1NbUB15xkNfzwN2kWFQ1+A7Nf5x7UFYO2tUk6/CmT&#10;2ijJwMZSnJIdQ6V5qEaWBmoDztkIcsqbfCplMDpMcCvshv+LBhxLxe8J32WtXY2qterF1170Tfil&#10;d16sjcl6V9wlHgU6PNqM4fLE9Vsb8ITWMHUcmdwxsL9dyT1jZi9mzczAxNTdz6kOvgenQMKkej9v&#10;EpTyCHtmcXXmwWQuiIhjFoSYuAItB4whS9BRtUYnkzG0HTUlzAfZgI+cfQn4whrfhzmmn9cuNtFe&#10;MPofcPyVhwRtQ0gvXngcw4FUOW7w7hGGh0rlnD/hSnbE9cFk12VTZKnWySaZDPb51MkwYvhMVFp2&#10;/Naxq7c2WVvIItZ2i4yC9Il6Lol6xSSiSnEUJ4ZDbcAjn1zS3HFrkGsDjjzQPt6s/cL/lECPzHJG&#10;U/tj/U8SvnxLrzEM1OZphTZ8KwiTmAQIz9k6JYLhliBwDxsW61FWp3BB+sSxXCdUXW3Ah3Dn+OGv&#10;q3mmkH4D61hRXTHoJT1IY0z5+ViKU7JjrHRDphp5ntqAczaCnPJm7TIKo8MEt8Ju+L9qwLHcdRdb&#10;F/badG//a8VG+Up19KV/hj9fcqTUJ6+XEi8FOnxsM4bLE9dvbcDlTWhmjiOTOwb2tyu5Z8zsxayZ&#10;GZiYuvs51cH34BRImFTv502CUh5hzyyuzjyYzAURccyCEBNXoOWAMWQJOqrW6GQyhrajpoT5oBrw&#10;dRfbHLZe5Vt2kYb2hCsPhvNHs8+WaAjpxQuPZziQKscN3j3C8FCpnPMnXMmOuD6Y7LpsiuyqFZvv&#10;nUcdBAvPsQKVlR3/c/MR8J9b/tLaZW0hi1jbLTIK0ifquSTqFZOIKsVRnBgOtQGPfHJJc8etQa4N&#10;OPJA+3iz9msDrheK09QGXNNSG3DNSVbDD39dzTMF8BtY5sGBmK4Y9JIepDGm/HwsxSnZMVa6IVON&#10;PE9twDkbQU55s05tCqPDBDfjAMGh/8sGHOtYdM5F4Yef+KH7FO35eFlZ+cp7roCfn30QPPXikwGT&#10;vF5KvBTo8DHNGC5PXL+1ATdvkOPI5I6B/e1K7hkzezFrZgYmpu5+TnXwPTgFEibV+3mToJRH2DOL&#10;qzMPJnNBRByzIMTEFWg5YAxZgo6qNTqZjKHtqClh3u8GfHL3eQCfX/XbsOpCG9sFJtpXxr4IR/13&#10;f7j5oSulpSGkFy/c03AgVY4bvHuE4aFSOedPuJIdcX0w2XXZFJmrdSjN99mu+T6HNd+6tpBFrG26&#10;UDb2uR5Rr5jEQKU4ihPDoTbgkU8uae64Nci1AUceaB9v1n5twPVCcZragGtaagOuOclq+OGvq3mm&#10;AH4Dyzw4ENMVg17SgzTGlJ+PpTglO8ZKN2SqkeepDThnI8gpb9apTWF0mOBmHCA49H/dgGMtI9yH&#10;s+3pmvDVF4y/pshrTOXnX30efnH2z+HiMRepE22JlwIdPpUZw70u4/qtDXh6T/zccWRyx8B+e+vY&#10;4xCaNTMDE1n0KFIdfA+O1iARJtX7eZOglEfYM4urMw8mc0FEHLMgxMQVaDlgDFmCjqo1OpmMoe2o&#10;KWHezwZ8oQ8tBZ9f7bsw5wzz2cUl2nuevBWOvvjH7sPWHk4sbtoQ0osX7m04kCrHDd49wvBQqZzz&#10;J1zJjrg+mOy6bIq0ah1q843vfKdxZG3BKtY2XSgbpQ8zMFHkEZMIKsVRnBgOtQGPfHJJc8etQa4N&#10;OPJA+3iz9msDrheK09QGXNNSG3DNSVbDD39dzTMF8BtY5sGBmK4Y9JIepDGm/HwsxSnZMVa6IVON&#10;PE9twDkbQU55UycYg1sdpTnsGQcIjh0fGnCsB8vcdc1dYVv3t+F9f46/6u/wuwsPE3DFnbC+i4Op&#10;qy+u39qAJ7SGqeOoyD8iO/a4TjPzY2LInfxLdfA9OIF019okKOUR9sxrjWpJ87dzF0TEaQ1SEE2K&#10;4YAqWYIGaY3MgTMZQ9v7YN6vBnyjpT4HW6z4ZbsoQ3vpmDPgr5ceaFgaVUNIL154FMOBVDn+cP8g&#10;DA+Vyjl/wpXsiOuDya7Lpsi01kGab18LFd6MsraQRaztBO9jpMVYGK7L4GVu7hBkxYnhUBtwzRtq&#10;NHcaVxtw5IROEs3arw24XihOUxtwTUttwDUnWQ0//HU1zxTAb2CZBwdiumLQS3qQxpjy87EUp2TH&#10;WOmGTDXyPLUB52wEOeXNOrUpjA4T3IwDBIeOTw041rXe4uvD9zf6AUwxWfk7fBE/+tHRcPC5v4I7&#10;HrsDp2rNeSX7p0CHR5rcutdlXL+1AWeURtFxZHIXEc2aZApDzG6BzMBEI0Ksg+/BKbCz1iZBKY+w&#10;ZxZXZx4sygURcdJCm7loUgwHVMkSNEhrdDIZQ9tRU8K81w34zNPODtus8k1Yep5V7YIMLf6997nu&#10;7707+W8I6cULz2E4kCrHDe4fhOGhUjnnT7iSHXF9MFlemiJ5rYM2374WKrwZZW0hi1jbCd7H4MUY&#10;do9h+s+tsjcsM+96cMh/doCHn7urtcjcrboVFCeGQ23AW7qEoLkTZj+pDTjSQCeJZu3XBlwvFKep&#10;DbimpTbgmpOshh/+uppnCuA3sI4HTVcMekkP0hhTfj6W4pTsGCvdkKlGnqc24JyNIKe8Wac2hdFh&#10;gptxgODQ8a0Bx9o+MusCsMdGe8Bicy7OS+2Uf3vBYXDC1X9Xay51KtDh4Sa37nUZ129twFNe/dxx&#10;ZHLHwH5769jjEJo1MwMTWfQoUh18D47WIBEm1ft5k6CUR9gzi6szDyZzQUQcsyDExBVoOWAMWYKO&#10;qjU6mYyh7agpYd7LBnyVBTeAHdf8oV2IoX3qpUfdu94/g9sfvcFbO/lvCOnFC89lOJAqxw3ePcLw&#10;UKmc8ydcyY64PpgsL02RVOu7ab59LVR4M8raQhaxthO8j0HFGDZSEeRzK7vme771SC2acJm7hbSC&#10;4sRwqA14S5cQNHfC7Ce1AUcaaB9v1n5twPVCcZragGtaagOuOclq+OGvq3mmAH4Do6cIKdnYFYNe&#10;0oM0xixFK5bilOwYKN2QqcY2iRNqA87ZCHLKm3VqUxgdJrgZBwgOHR8bcKrv2xt8Bzb76OY0LY74&#10;AW2Hnfcb946H8beejXeBDo8yuXWvy7h+awNu3gzHkckdA/vtrWOPQ2jWzAxMZNGjSHXwPThag0SY&#10;VO/nTYJSHmHPLK7OPJjMBRFxzIIQE1eg5YAxZAk6qtboZDKGtqOmhHkvGvBpphwBn11pN/dBaxvZ&#10;RRja6+67CP562UHwytiXWmsn/w0hvXhpIzrBcCBVjhu8e4ThoVI550+4kh1xfTBZXpoicXi3zbev&#10;Bf9hP7K2kEysbYYlUfqQVo4YKW2+CUHvhJfiKE4Mh9qAE6ty1NxJO85qA44s0D7erP3agCMp6qc2&#10;4IoSqA245iSr4Ye/ruaZAvgNLLwmSSXGrhj0kh6kMRZJmkkpTsmOYdINmWrk+WoDztkIcsqbdWpT&#10;GB0muBkHCA4dnxtwrHPjpT8B3/34d3t/VRn6/PqcX8Jp15+Covop0OHxJrfudRnXb23AFbGocByZ&#10;3DGw39469rgmDPNgIvNjIgNEkerge3C0Bokwqd7PmwSlPMKeWVydeTCZCyLimAUhJq5AywFjyBJ0&#10;VK3RyWQMbUdNCfNuG/AVPjIKvrz2fnbyjPaUa/4AZ918rLJ28t8Q0osXHtlwIFWOG7x7hOGhUjnn&#10;T7iSHXF9MFlemiInH8JXjeGnnfOvGqNafS18omoLycTaTvA+Rg/itkne+U7DYBP+yPPx19FTO84V&#10;JwaRtQG3mLO407jagCMntI83a7824HqhOE1twDUttQHXnGQ1/PDX1TxTAL/5dzxoumLQS3qQxpjy&#10;87EUp2THWOnDjGrkeWoDztkIcsqbdWpTGB0muBkHCA4d3xtwrHWB2RaAb23wXVhqriV56Z3y5Xdf&#10;Cr9zv5b+8LMPCVyBDo81uXWvy7h+awMuSKWJ48jkjuxu9Ntbxx6H0KyZGZjIokeR6uB7cLQGiTCp&#10;3s+bBKU8wp5ZXJ15MJkLIuKYBSEmrkDLAWPIEnRUrdHJZAxtR00JM2gDPs2U08FnVvoKrLbwJnZi&#10;Q/vECw/BMZf9HG5/LPzKeQrp5L8hpBcvPLDhQKocN3j3CMNDpXLOn3AlO+L6YLK8uCLxne9den7P&#10;99k3ueb71r9QeWpMr1nWFqxibasI5evBd76XZb92boTwqkPOcU04+5vwFKc4kcV6eG3AU9bCXHOn&#10;cbUBR05oH2/Wfm3A9UJxmtqAa1pqA645yWr44a+reaYAfgNLn1ZkdGNXDHpJD9IYsxStWIpTsmOg&#10;dEOmGtskTqgNOGcjyClv1qlNYXSY4GYcIDh0QmjAqd6vjPoKbP2xbWjaazzs/EPgpGtOaLEFOjzO&#10;5Na9LuP6rQ14SygXHEcmdwzjt7eOPQ6hWTMzMJFFjyLVwffgaA0SYVK9nzcJSnmEPbO4OvNgMhdE&#10;xDELQkxcgZYDxpAl6Khao5PJGNqOmhJmkAYc/9Z7p7X2shNmtJfdeSYcd/mv4Y03x0LuXnfy3xDS&#10;ixdeg+FAqhw3ePcIw0Olcs6fcCU74vpgcrxMNukQm2/8nu+OC0tNsrZgFWubLpSN0ocZnNi3+Sav&#10;riZccWIkrg04MSlHzZ2046w24MgC7ePN2q8NOJKifmoDriipv4KuKclr+IGgq3mmCH4DS59WZHRj&#10;Vwx6SQ/SGLMUrViKU7JjoHRDphrbJE6oDThnI8gpb9bhRmF0mOBmHCA4dEJqwPGlseqCq8E31/8W&#10;zDbd7PwyOuUbHrwe/njh79wnpd8++MHUJY/rtzbgJuGOo9K69Nub/8eM4JVZMzMw0QxEdfA9OAUS&#10;JtXzIkp5hD3zWuvMg8lcEBHHLAgxcQVaDhhDlqCjao1OJmNoO2pKmKE04LNO92HYcoUvAf7aed+f&#10;cW+NhWNd433ZmDNbl9y97uS/IaQXL20mJxgOpMpxg3ePMDxUKuf8CVeyI64PxuLFv/O99kGw8Bwr&#10;ULrs6N/5xuYbfzouLDXJ2oJVrO0QUfwrfaJpqM03eeaacMWJkbg24MSiHDV30o6z2oAjC7SPN2u/&#10;NuBIivqpDbiipDbgmpK8hh8IuppniuA3sPRpRUY3dsWgl/QgjTFL0YqlOCU7Bko3ZKqxTeKE2oBz&#10;NoKc8mYdbhRGhwluxgGCQye0BhxrHzF8Ovj6el+H9Zf4OL+UonzsFX+FIy7+YxFncutel3H91gbc&#10;JNFxZHLHwH5769jjEJo1MwMTWfQoUh18D47WIBEm1ft5k6CUR9gzr7XOPJjMBRFxzIIQE1eg5YAx&#10;ZAk6qtboZDKGtqOmhOnbgH98yc/CVh/bzU6S0d7y0JVwnPuKsSdfeFist9y97uS/IaQXL7wew4FU&#10;OW7w7hGGh0rlnD/hSnbE9cGkvLS/dj5nv+b7bNd8t9fTClRlHFOTrC1YxdqOrq0kfYJ60OabglpN&#10;eMqJRWRtwIlBOWrupB1ntQFHFmgfb9Z+bcCRFPVTG3BFSW3ANSV5DT8QdDXPFMFvYOnTioxu7IpB&#10;L+lBGmOWohVLcUp2DJRuyFRjm8QJtQHnbAQ55S2eciJWYaKplfxSsk4uLQLvkbsrBQyDm6I6bCdr&#10;uFetiY+VKIVsuNTG8LV1vw7TTDmNBTd1Dz33IBzx38Ph4jEXmnZUmvW65HH91gbcJM9xZHLHwP4e&#10;pjeS2VHMmpmBiYl3mFIdfA9OgYRJ9X7eJCjlEfbM66gzDyZzQUQcsyDExBVoOWAMWYKOqjU6mYyh&#10;7agpYdSekIRZdM5lYYsVv+Q+36H/Vw1iiH9c/Vs4++bj22ic29y95pjWkYSGkF68kA+OhgOpctzg&#10;3SMMD5XKOX/CleyI64PhvAzSfPs8bVEk6DG9ZllbsIq1rUOo63m3zTelSJtwzonHyGKDyr8O06ui&#10;iGEcUqNJriwkikZqQrajd2F+rYEJppkpmci8pIjNUOlHc6c9hsRLJiWpaUyz9Ci1P7dtcDvbJOqi&#10;W4dW0J60jwdLiRMMpGO04VvBukeci9JrTOTpSChMYhJK4Tnb4hLBcEsQuP6HdV+3C9Injgo8ASvq&#10;34AP4ebxA0FX80wh/Wu5Y0V1xaCX9CCNMeXnYylOyY6x0r2JauR5agPO2Qhyypu1yyiMDhPcCrvh&#10;hNyA4yXPNv1ssPvaX4M1FxllMJBX/feOC+HPl/4JHnzmAQUyuXWvy7h+awOuSEOF48jkjoEdpPjU&#10;9Bjm04rMwMTWzAWqg+/B3I4yYVK9nzcJSnmEPfNa68yDyVwQEccsCDFxBVoOGEOWoKNqjU4mY2g7&#10;akqYXAM+YqoZ4FPL7QRrLbaZHTijvcN9wNoJVx7iXq93CwTnNnevOUY446QhpBcv3NlwIFWOG7x7&#10;hOGhUjnnT7iSHXF9MMTLoM23z9MWRYIe02uWtQWrWNs6hLie96r5pjS8CSdOyCYSN8pQa3pVrYcX&#10;Sk2V6c2UKEqeZHyaeRfmR3o+mmamZCJ3E7LV3AmAm2juUgReE9vDtFm+PjKFkZrGNEwv3nLOLJiE&#10;yBnBagNOTMSxF/8RnpVqA66pqQ245iSr4QeCruaZAvgNzH6de0hXDNrWBmmMKT8fS3FKdoyVbshU&#10;I89TG3DORpBT3uRTKYPRYYJbYTec0Btw4ga/rmyPDb9vsNCt+utlR8HRlx0J77wTV6fiH0O412VE&#10;1AbcZNVxZHLHwH5769jjGqqZBxOZHxMZIIpUB9+DozVIhEn1ft4kKOUR9sxrrTMPJnNBRByzIMTE&#10;FWg5YAxZgo6qNTqZjKHtqClhrAZ8/SU+DZutsBNMNXn/31jBXDsesToO5g/nNnevOUYFaQjpxQt3&#10;NhxIleMG7x5heKhUzvkTrmRHXB8M8vJumm+fB//Bn44LS02ytmAVaztEFP+ST9/m+7I7T4J7n7we&#10;Pr/aT0Sc3ISacLVWKDFzrA04I4OJmjtmbMTagCMRtI83a7/wPyXQI30NoS79sf4nCV++pdcYxmvz&#10;tEKahWGEQ8TxnFErpY7wLbA24C0VrVAb8JaKssAPBF3NM0XyG1jHyuyKQS/pQRpjys/HUpySHWOl&#10;GzLVyPPUBpyzEeSUt7grRqzCRFMr+aVU2A0nlgYcL3rmaWeBr476Kqy7+PotB/+PvTeN1u0orgSP&#10;EGIQEkhCDNIDjAChETGKUWDMYBtTnsBlu4yxjV1e5e5f7mnVn253/zFr1b+m3HaVq9uu8vJQNmAG&#10;u4wxxoyFDAIhZkmIQUwSQgyahRg7I/PEyR0ZkRnnO/eT0Hsv7lp6JzIickecfTLzO1v3vXvXGNfe&#10;eM30X/77H09v+djf53ST20RmXb8hwE1eE0cmd5Bc1iQ4DDPnGH7cB92ceR73gWdwC8k5rT+P5wJe&#10;HRHv7LVhHSqWQASO2RDl1BVoTSAM2YJG1R5dTGLoOHm8HBTgT/ihZ04//eTfmB556lk2WMf7sS++&#10;L/+V8y9+/bOdDLnees96yP9MyCpesAtjArt63NDT4xyEau3efM7z4pS3Jude/KvGdvg339wDX5f7&#10;WQyO1Gsbkr2VqFjbdepi0ZxdxPcbP/iqPPdxD3v2TiL82vZXlMlmM2YI8OWxCEPts/bBp+wQ4EQZ&#10;n+Pz2g8BLtYRD0KAMxP1GgK8cuFa+EIwEs8MlA8w49Di+AiDt/QWYcz4ePVwvDhhtQcy94h1QoAj&#10;G8VuebPe2lSOhinTjBcITD2SBDjdF/HyI+c8f/qt9CvLHnL/h+KtuvZln79s+tOL/3j68Oc+qHPT&#10;vqzrNwS4Jih5EkfeuszH2+CMI9xuGAJgmq1wH3gGt4mc0/rzeC7g1RHxzl4b1qFiCUTgmA1RTl2B&#10;1gTCkC1oVO3RxSSGjpPHy6Fz5REPPHP6qSf96vTkM55rg3S8d3zn9iS8/2B6+yfe0MmobuS296wx&#10;p86crZmQVbzgZGMCu3rc0NPjHIRq7d58zvPilOfl0He+f4t+z/cBxHeuszTFhr629yx7K1GxtjXE&#10;9LJnrvs93/Sd7zdemsQ3FN1FhP8/7e8Jl83mzkKAGw8oudQ+g2fAM0KAExN8js9rPwQ4Lw9xDQEu&#10;6MiDEOCak64HXwhG4pkB8gFmHFocH2Hwlt4ijBkfrx6OFyes9kDmHrFOCHBko9gtb/gywdkqhwNw&#10;zUvJeIGAlPSM0lNxcjDfsvG7XTnerOFVvTZzrDpmSuPkWve+572n3/zh30q/3ujnLaih722feMv0&#10;Z+knpn/uq5+tealOXb8hwCsxYCWOmH/wCjM/ruaZiYQ06IYhAGY7PY+5DzyD20TOaf15PBfw6oh4&#10;Zx8N61CxBCJwzIYop65AawJhyBY0qvboYhJDx8kzyjnp+AdOP/3EX5med95L7MkD78VXvXl67Qf+&#10;cLrh1q9at6hmIre9Z405CmAmZBUvONmYwK4eN/T0OAehWrs3n/O8OOWNcvYlvnOdpSk29LW9Z9lb&#10;iYq13UDsLL5pflN0swiXzebOQoA3D2geqn3WPANKCwFOLPA5Pq/9EOBEivoKAa4oiZ+Crinpe/CF&#10;YCSeGSEfYMahxfERBm/pLcKY8fHq4XhxwmoPZO4R64QARzaK3fLWvkxQlsrRMGWa8QKBqUeqAOd7&#10;vODhj5/+dRLiFzzsAnatvr7+A6+Z/uJ9fzp9/Zav5Re6un5DgJskprPLW5f5eBuccYTbDUMATLMV&#10;7gPP4DaRc1p/Hs8FvDoi3tlrwzpULIEIHLMhyqkr0JpAGLIFjao9upjE0HHyWDn3Sv/T68WPf9n0&#10;k098+XRs+g7rLl/X3HD19NeX/OF02efevYCv6RW57T1rzGl7OvO0C6b/7Sd+f/q/3/zb0+XXXNqG&#10;xVj0IwYljV0WN5RBT49zygz7z958zvbilNfL2af4znWWptjQ1/aeZW8lKtY2QGwS3zS/LZpcm0S4&#10;bDZ3FgI806D+UPvMeAYhwIk2PsfntR8CXK0lcoQA17TEd8A1J10PvhCMxDMD5APMOLQ4PsLgLb1F&#10;GDM+Xj0cL05Y7YHMPWKdEODIRrFb3qyXCZWjYco04wUCU490Ac73+rNP/rnpN57zm9MJ9z6BXauu&#10;3/3ed6f/+t4/nV79/r+Ybrnj1nlOCHCTvHR2eesyH2+DM45wu2EIgGm2wn3gGdwmck7rz+O5gFdH&#10;xDt7bViHiiUQgWM2RDlwghoTyCVb0Enao4tJDB0nT5vzogt+YXrxE355OvE+J9kTBt43XvpH0xs/&#10;+J9rxgy+plfktvesMacWmaYzH5rE94t/f3F5Ilz0IwYFgl0tN1yAnh7nsM+69uZzrhenPCtnF/H9&#10;9x/+/6Z/SL/n2/ta7mcx9Iw2JHsrUbG2Z4hdxPcb0l87F3XEoPb0uIenfxP+rHU/mC3/dfQb5E/d&#10;J6QQ4JVPtNQ+M55BCHBijM/xee2HAMdltNghwBcqFiME+EKFb+ALwUg8M1I+wIxDi+MjDN7SW4Qx&#10;4+PVw/HihNUeyNwj1gkBjmwUu+VNvll0cjRMmSbfdlTW0SLA6cYfcPwDpt949m9OP/XEn1U8eI5b&#10;k/j+q0v+fHrN+/9yuuM731Jr25rvvWzcAx9ss+95r6i1YBRyHvG8DoyJ4PIwKLVpEWbPZkrw+s0Y&#10;DlA3DAEwdR/Jw33gGdwmck7rz+O5gFdHxDskDutQsQQicMyG+MV/DhoTyCVb0Enao4tJDB0nD+e8&#10;4LyfnV70+F+aTj1ht5+3QBiXfPqt0+uT+L7uxi/QsH7N4Gt6RW57zxpzuEgrvtk/EuGiHzEos9nF&#10;3DAmX2lPcw77rGtvPud6ccprc3YV329O4ntVr0tTbOhriyN7K9FWgO8qvqmqqCMGtSeqTd8J/+W1&#10;Ivwff3360jekCA8BXvlES+0z4xl4n4liihjUSuzma40US66vNrpDjphqV4tfQyZIyoNV/OtpyhMC&#10;XFESfwVdU9L34AvBSDwzQj7A7H2eU0YYywv7YL6ow4PO1RPYXpxg2wOZe8SSIcCRjWK3vMk3i06O&#10;hinTnNPwaBLgRBHRcf6hx02/etFvTE955IUGa2PXTbffmEX4X3/g1dO3vnPHMNl72QgBbtPXPcIg&#10;AKYJwnsIz+A2kXNafx7PBbw6It7Za8M6VCyBCByzIcqBE9SYQC7Zgk7SHl1MYug4eV5w3s9MP37B&#10;L04Pvv8hO2HgvfqrV05v+MAfTR/5wsV21tzAml6R296zxhwq2BPf3ExPhIt+xKDMZFePvx+UAN8i&#10;vumO+H6YF+u65CyGzmpDkp8SxbW9RXxTVVFHDGpPXPsgIjwEeOUTrXafyQdSMr3PRPHYxKBWYjdf&#10;a4RrtB495nWgI9Uj8eWIs0KAMxP1uju3dS5aIcCRjWLHd8A1J10PvhCMxDMD5APM3uc5ZYTBr2Zb&#10;hDHXx6uH48UJqz2QuUesEwIc2Sh2y5v1QaZyNEyZ5pyGR6MAZ6pecO6PTr/yrFdMDz/lEexafb35&#10;mzdPr/vAX02vu/S106133GLO8142QoCbtFnLvSTC2QimCcL7A8/gNpFzWn8ezwW8OiLe2WvDOlQs&#10;gQgcsyHKgRPUmEAu2YJO0h5dTGLI+I+e/3PTj13wL6cHnXi6DKwY3fzNG6a/ufSPp7d+/HU5u1tn&#10;DqzpFbntPWvM8cQ334YlwkU/YlBmsat3Xz8IAb6z+P7InyyLke+HObGuS85i6Kw2JPkpUV7bW8U3&#10;VRV1xKD2hLW3ivAQ4JVPtHCfZb/xDLzPRDFFDGoldvO1RoqFz7iN8XhVDifnq10tBLggqTBlUyUS&#10;V6Skz7Jj5J4WCGmQQNbgtNMO53EI8B2eHr4QjMQzQ+YDbLCiRhj8arZFGHN9vHo4Xpyw2gOZe8Q6&#10;IcCRjWK3vFmnjMrRMGWa80lzNAtwpuwXn/ay6eXP/LXp+Hsdz67V1zvSd8Fff+lrpjd88K+nr958&#10;vZjnvWyEABd0LYPuEQgBMJd5aPD+wDMY42RzTuvP47mAV0fEO3ttWIeKJRCBYzZEOXCCGhPIJVvQ&#10;Sdqji0mMabrvccdPLzj/JdMLk/imn3C+5etNH/qz6W8u+5Ppjm/fvkxv67SBNb0it71njTlnnfaE&#10;6X/5id9bSo2MVoSLfsSgoLCrd193tQDfJL7pVuYb4fsZcbTkLIbObkOSnxKltX0Q8Q1tlwbaonNb&#10;sva2v44eAlw/Y/LgPssZxjPwPhPFFDGoNdnN1xopVvuM2ziNV+WIiXa1EOCCpDzYnVuNQZ4Q4JqX&#10;EOCak64HXwhG4pkB8gFm7/OcMsLgV7Mtwpjr49XD8eKE1R7I3CPWCQGObBS75Y1fiDBT5WBwtvNS&#10;ck7DEOCFrBPvc//pZc94+fQLT/0lg8l1rv/2oTdOf/Oh10+f+Ur5N4Pey0YIcJvX7hEIATBNEN4f&#10;eAa3iZzT+vN4LuDVEfHOXhvWoWIJROCYDVEOnKDGBHLJFnSS9uhijHHqiQ+ZXnDuS6bnJ/F973ve&#10;Ryeu8Lz7ir+d/vZDfzpdf9M1Kpvr9AJrekVue88ac6jWVhEu+hGDcgfs6t3XXSnAjzv2ntO/Sb/n&#10;++wVv+ebfuDam+k73/w13wjfD7ut65KzGDqrDUl+SvSXn/l/TE985Av15MZDv+ebfuCa9SXqiEHN&#10;lrWLf9fvhF/zjavSxE6BuZR39puzwUmm1esMv1zyFJi3BMAww+AEE2ZJk8SQ99XuM4uinXjplGQ3&#10;X9u+VrS6ntsF3K4WAnwhaDFW8b9k940Q4JqbEOCak64HXwhG4pkB8gFm7/OcMsLgV7Mtwpjr49XD&#10;8eKE1R7I3CPWCQGObBS75c36IFM5GqZMc07DEOCSuNNPPjS97Gkvn37i8T8pAzuM3nPVu5LoeMN0&#10;6dXvG84KAW7T0z0CIQCmCcL7A8/gNpFzWn8ezwW8OiLe2WvDOlQsgQgcsyHKgRPUmEAu2YJO0h5d&#10;7MyHnjc975yfni4660U6uNLzgc+8ffq7D//5dPX1V3RnyF4hbQ6s6RW57T1rzOEqW0S46EcMCiq7&#10;evd1Vwnwe97juOm3nvfvtolvupX5Rvh+mDPruuQshs5qQ5KfY6Z9iG+qKuqIQe1J1q7+xz3sOekH&#10;s/1udQys3zd+MFubvpPQ5MnQM5m9XjmdrnkKzMMY22YYnGDyFHUNAW6zFAJcLZX161ZPFZ4Q4IKO&#10;PAgBrjnpevCFYCSeGSC/KNj7PKeMMPjVbIsw5vp49XC8OGG1Lz7cI9YJAY5sFLvlTb5ZdHI0zPzh&#10;PFhQaU4IcE0c8f/oB5+Zvxv+/PN+VCes9Fz55SumN334b6Y3f/Rvp+99/3tqVghwRUl2dFcsBMA0&#10;QXgP4RncJnJO68cmvDoi3nljHtahYglE4JgNUQ6coMYEcskWdJL21GJPf8zzp+ee85PTeYeeXJ07&#10;Wh/+/D+nNf8X0yevvcydKXuF9Dkw6pWzkdves8YcnkfXXUX4Ffh7wo3m2NW7r7tCgB9YfBMx843w&#10;/ZCr97XkLIbObEPIzy8/83cO/J1vrijqiAFntPuj+snapwgPAZ4INZ7BTrwY8+k5sZuv5MMvXF/o&#10;R3tVDk5YqgrnFAJc8kGj3bnVGAUn/g14y0wI8JaRwRhfCEbimSHyi0LvVElJIwx+NdsijLk+Xj0c&#10;L05Y7YsP94h1QoAjG8VuebPOfpWjYco05zQMAa6JQ27PPu3c6ecv/MXph895vk7cwfPq9CvM/uFj&#10;b5o+/7Wrl1khwBcqhNE9AiEAppjLA36GeAZzjK+cw2NxnQt4dUS8s9eGdahoAhE4opE6uDME+Mn3&#10;O3X64bNfPL30wn9dC22wPvqFS9L/aPrL6WNffH+enc8VB6dD1/IGt4YT5Lb3rDGnbems09O/CX/R&#10;+n8Tvohwozl29e7rzhbgu4jvN9Hv+ca/do7EzDfC94Oh1l5yFqPN0Gub+Vkrvv/7la9Nvyfe/mvn&#10;WE20IAY1i2tXj7QuSN8Jf9kevhO+k9DkFqBnMr1eaVqeAvMYCq9mGJxg4jRhx3fAbZZCgItlkger&#10;162eKjzxHXBBR+H21H/7DEtH6czwTPhCMBLPTFV+UbD3eU4ZYfBD2SKMuT5ePRwvTljtiw/3iHVC&#10;gCMbxW55s97OVY6GmT+cBwsqzQkBromzuD379HOnn3vKL0w/cs4L9IQdPO/77D9Pb/nom6Z3Xfm2&#10;xD08GzAJjveK1UtbzvvAy9AN/q4YlO9A5ASv31W9tM3xGBoAk6Piyn3gGSwS0oBzWn8ezwW8OiLe&#10;eRDDOlQsgQgcsyHK4VVR5rRphCFb0KjsefwjnjZd9NgXTfRd74N8feQL753+4aOvXoQ3Yx0uApyI&#10;z98J31WEM5F8w+nKLvkMagI9Pc6pXm315nOmFd9VfP99Et/ddTk3uarXpSk29LXFof53Ed/0b76t&#10;e24riTpiUDM9HOLk/D2I8BDgiUjjGezEizGfniS7+Uo+/PKeMeWuykHQpapwxnfAjYewO7eSUx6F&#10;AGcm6jW+A165cC18+RuJZwbKH4jGgub4CINfzbYIY8bHq4fjxQmr/YDnHrFOCHBko9gtb9bZr3I0&#10;TJnmnIYhwDVxJrdpX9L6PfMhj51e8qSfn37scdv/fSxXfPX7/mx62+VvmT57/WfqW8Uc5L1i9sIA&#10;89V5xPM6aCY1Qw+D0gdHU0FLCV6/GcMB6oYhAGZzJ2XIfeAZ3CZyTuvP47mAV0fEOyQO61CxBCJw&#10;zIYoh1dFmdOmEYZsQaI+6MSHThed+aPTS5/6m+3UnceXfvZd0z9+/DXT5dd8yJx7OAlwuoGdRfi1&#10;l6r7ZrblM6hp9PQ4p3q11ZvPmW18i/gm3YWaawAAQABJREFUrO66nJtc1evSFBv62uK8/Fnr/to5&#10;feebf+Bae8+6SsNtW3Se4OEwJwcV4TsJTb4Z6JlMr1ealqfAPIbCqxkGJ5g4TdjxHXCbpfgOuFgm&#10;ebB63eqpwhMCXNBRuI3vgGtSeh58+RuJZ56fD397n+eUEQa/mm0Rxlwfrx6OFycs/jBjXO6Rx3QN&#10;AY5sFLvlzXprUzkaZv5wHiyoNCcEuCbO5DbRWNfvMdMjTnn49DNPfOn00096aXpRGnOsK0jPR7/4&#10;4entl//j9I4r3zrd+s3yO8W5ltmLnO6+qOXunBbX3IIDkd8GvX5X9dLc3zKEBsBcwmhwH3gGY5xs&#10;zmn9eTwX8OqIeIfEYR0qlkAEjtkQ5fCqKHPaNMKQLRwzHXuPe05Pf/SPTM94zAunJ/zQM9opO4/f&#10;88k3J+H9uvQ/jS4fzj3cBDhx91j6FWVrvxP+D789LX8dfWaCn6F8BpUmenqcU73a6s3nTIxvFd+E&#10;1V2Xc5Orel2aYkNfEeeXk/h+0oqfdo7imxDxnnWF4sE6PaI9HOTkICI8BDg9NP2kduLFmE+I7OZr&#10;W8V7xhmjNxnAZIoccVoIcGaiXlfxX9O7VghwTU18B1xz0vXgy99IPDNAPvztfZ5TRhj8arZFGHN9&#10;vHo4Xpyw8MOMxtwj2fwVApyZqNeWt+UTp6YobiG0mHkpOadhCPCFrsVQ/FMkkVnX7zEL/ycdf9L0&#10;U0/82ekn038nH3/KgrHVeNcVb5ve+cl/mt79yXdmCLOXBtx5xGX5DM4VgvMwck5TVw1TDa/f3IbX&#10;iwKeHTAPTDOb+8AzuE3knNafx3MBr46Id0gc1qFiCUTgmA1RTl2B1gTC4BYuePhTk/B+3vScs/9F&#10;B229+9vf/db0to+/fnrrJ14/XXfjl/JErtNDORwFON3LQUQ4P8MeN/T0OKfHG/l783kOxw8ivgmr&#10;uy7nJlf1ujTFhr4yzlbxTYh8zxq9erhO9ogB5HT8nNFyslWE7yQ0uTj0Rubqe4Z5DIVXMwxOMHGa&#10;sNf8T+aWO2ux78RLpzF281U0mgareOtNBjCZIkecFgKcmajXVfzX9K4VAlxTEwJcc9L14MvfSDwz&#10;QD7A7H2eU0YY/Gq2RRhzfbx6OF6csNoDmXvEOiHAkY1it7xZH2QqR8OUac5pGAJcE2dym/ZlXb9V&#10;gOPsFz/+p6d/8YSfSn9N/Sx0b7JvveOWJMLfMb3nqndM7//Me4cYziOe18EQYt1LyxgivfnoPd9O&#10;ycfb4Iyj/G4YAmC2JfKYnyGewW0i57T+PJ4LeHVEvPMghnWoWAIROGZDlFNXoDXhnNMfPz3tUc+d&#10;Lkz/nXy/B3VQ1ruvu+mL09s/8cb0tzP+Zrr9W7eJiZ1bXXIOVwFON7BVhPMz7HFDT49zFqIMozef&#10;Uyl+UPFNWN11OTe5qtelKTb0lXAOIr4J0eMk59Af/NVp3sNRnKQJ5x969s4/mG0noWn0TO17vdK0&#10;fJudezVg2SUWojM9zwkBbrMUArwuKbZWr1ue0LmGANfEhADXnHQ9+PI3Es8MkA9/e5/nlBEGv5pt&#10;EcZcH68ejhcnrPbDjHvEOiHAkY1it7xZb20qR8PMH86DBZXmhADXxJncJhrr+rUFOCM95YynTS++&#10;4CenZ5/1XHYd6HrT7TdOF6ffLX7xp989XfLpixWW94GXV8B4Gax/2VPVwZFqmNzJFPHyB6HF7LYK&#10;ATCXeWhwH3gGY5xszmn9eTwX8OqIeOdBDOtQsQQicMyGKKeuQJ5w3qEnTk9+5HOmp5zx7OnU9G+8&#10;9/H1sS9eMr3j8v82XZJ+l3fvq3OrS/rhLMDpJraIcH6GPW7o6XHOQpRh9OZz6nHHrv893/TTzukH&#10;rllf3XU5N7mqVwYeJNO/+d7y184Zmq4eJzlHTMBBtT0cxck8YVcRfs0NV9WihmXSBU4yvV4JNk+B&#10;eUYpe83BHDCt6dkXAtxmKQS4XjKr162eKjwhwAUdeRACXHPS9eDL30g8M0A+/O19nlNGGPxqtkUY&#10;c328ejhenLDaDzPuEeuEAEc2it3yZn2CqhwNM384DxZUmhMCXBNncptorOt3LMAZ8fSTT59+/PwX&#10;T7/0jF9l14Gv9J3I9336PdP7PnPxdEn6ier0b8a9D7y8AsbLwMWgxh2InGByB3e9qhfIFyY0AKZI&#10;4QH3gWcwx/jKOTwW17mAV0fEOw9iWIeKJhCBIxqpAxLg90zi6wmPePr0pPTvuZ94xkXTA+578H/2&#10;wBX+8aOvnd55Jf2qvLF4oPzOrTJUOVeWkW10MebAGk6Q296zxhzVyVzEqrWrCL9y/j3hvfui88Oq&#10;0/bUm0959J3v/+H5/246+/QL22lqPBLflNzlZcBJW2S5n8WQGfsQ34Q44oQrihbEgDN8HMUJFN5F&#10;hP/BW399+tI3+vvIbA+cZELpegONlafAvCach2YYnGBa0wvGimY0dxpup78Z0GmM3Xxtq6xodT23&#10;C7hdLQT4QtBirOJ/ye4bIcA1NyHANSddD74QjMQzA+QDzN7nOWWEweJgizDm+nj1cLw4YbUHMveI&#10;dUKAIxvFbnmz3tpUjoYp05zTMAS4Js7kNu3Lun7XCXB82Xju2S+YXnj+i6annvF0XfAAnss+f+l0&#10;6WffO33wc5ekH4z1aRMpHymDc4UmOcsk4zoQCUTv+bahVb20k3gMDYDJUXHlZ4hnsEhIA85p/Xk8&#10;F/DqiHiHxGEdKpZABE7T0EMfcGi64OEXTvSrwx7/iGekH6w2+iRoJjvDK7/8kek9V/59+ucO/zB9&#10;57vfztmd2xBIXs7h/h1wvtldRPir5h/M1uPmoAJ8n+Kb7q+7LufFOFqTzM+SsxgcmaZ9iW9C7HFa&#10;qzV7yOhnDY7ipCm8LxFutgdOMpvSeKuLnafAvCUAhhkGJ5gwS5rxHXCbpRDgcp3QaPW61VOFJwS4&#10;oCMPQoBrTroefPlb88qUD397n+caIwwWB1uEsXUDHo4XJ8z2w4x7xHohwJGNYre8WW/nKkfDlGnO&#10;aRgCXBNncpv2ZV2/uwtwrnLo5IdPLzj3R6fnnftj0+knHWL3Xq5fvuna6UNXv3+67PMfmD78hQ9O&#10;N952Q8bNR8rgXKEkZ5lUnGx1/kg1TO4gfVUvkC9MuAcwRQoPuA88gznGV87hsbjOBbw6It4hcViH&#10;iiYQxLnvcfedzj30pPT7iJ88nf/wp0wPO/kM0dpBBzfd/o30Txrekn6+wFumq6//pILr3IbI83KO&#10;FAFON72rCL/S+BVlhHMQAb6T+P5Q+mvnH/0TKjn86q7LeTHimuwBLTmLUTJ3Ed+vv/Tfp/VfT1er&#10;lrfeaI5oQQwqooejODEmPO7QRdMvPeuVFXRg9b4TbrYHTjKN0qpSngLzVALhOE4z3swJAW6zFAK8&#10;WSi03myqROKKlIRzjL12GSmBrMHh9CPhGgJ8h6eIL38j8cyQ+fAfrKgRBn98bRHGXB+vHo4XJ6z2&#10;w4x7xDohwJGNYre8WaeMytEwZZpzGoYA18SZ3KZ9WdfvdgGO1S4846nTj5z9wum557xgOu7Ye2Fo&#10;L/ZV1105fTQJ8Y998UPTx6/5yHTzN2/u4jrLJM8bHE0FNyWY3EHVjOEAdcMQABPQq8l94Blco8Xi&#10;nNafx3MBr46Id0gc1knF7nXcvaZzTrsg/feE6Zz0b7rPSvad8XXJZ94xvfdTb00/1O+dQ/jObYg5&#10;Xs6RJMDpxncR4f/+LfpXlBEGnR9ivZDT+Gq53VV8vyn9m+8WwyjT36tzk6t6ZWBI3lV8E8ThJMCp&#10;1/MPPSeJ8N/lux9eLREOdNW54CRzzTPMU2BeBauWGQYnmHVSY4UAt1kKAd4slDRcvW71VOEJAS7o&#10;yIMQ4JqTrgdf/kbimQHyi5q9z3PKCIPFwRZhzPXx6uF4ccJqXzy5R6wTAhzZKHbLm/XWpnI0TAhw&#10;i5PB/uJ0k9s0r67f/Qjwe8wP9rh7Hjc956znTT+c/nvao5/Fbez9+umvfHL6xJc+Ml1+7cemK679&#10;xPTlG69ZauzlQzNxZHK3VJkFiPMMumEIgAno1eQ+8Ayu0WJxTuvP47mAV0fEOyS2dU6+3wPTT8o/&#10;b3rsQ89Pwu5x+Wr2sAfn5ddcln5mwNvSf29P/wPmRusoUVU6tyHyvJwjTYDTzZ+V/gfJ/7zy94Rb&#10;InyLAN8ivqlX7/lQTrsuyZe/Vq59yl3W/2zsJr5ftSAcbgKc7pz+OvpWEb7wlgmf/wAnmWueYZ4C&#10;8xCObTMMTjB5irqGALdZCgGulsr6daunCk8IcEFHHoQA15x0PfjyNxLPDJA/EO19nlNGGCwOtghj&#10;ro9XD8eLE1b7Ac89Yp0Q4MhGsVve6ltOzVU5NbRYeSk5n+LxHfCFrsUwuU1k1vW7XwGeC8/7/qTj&#10;T54ueuwPT88687npB209ZenpzjL++ap3Tp+87orpqq9cMX36K1dON91+U7fU4Ggqc1KCyR0gZgwH&#10;qBuGAJiAXk3uA8/gGi0W57T+PJ4LeHVE3Nhr9NfJH/Wgx6b/zpoe9eCzp2c99oVmuX06r7ruY9MH&#10;0ne5L/nsO6fr0z9LwC/RLwbANm4DosX0co5EAU7c0XfCt4rwXQX4VvFNT8h7PpTTXf/zIlm1VgiI&#10;vlLy7uJ7npin19OVvO3XmvsR/YpBRfNwFCfGhPI/C0qBrSLcbA+cZBql643MVp4C81QC4ThOM97M&#10;CQFusxQCvFkotN5sqkTiipSEE38FXZBG3J76b58xPinbGUfxGF/+RuKZKcqH/2BljjD4oWwRxlwf&#10;rx6OFyes9sOMe8Q6IcCRjWK3vFmfoCpHw5RpzmkYAlwTZ3Kb9mVdv3eeAOduqNYpJzxwetZjnj09&#10;49HPTr9m6mkcutOvF6ffPf7Z6z81ffarn5o+97XPTNfcUL5TPjiaSk8pweQOOs4YDlA3DAEwAb2a&#10;3AeewTVaLM5p/Xk8F/DqYPzUEx8yPfyBj5p+KP/3mLtEbHPvV1z74emDV787//flG780u7G74tIe&#10;RqhX58jIiV7OkSrA6ea3inDa02v5P4j4ph6950M53fU/N7mqVwJKXy+/aN2vGnv3la+d3nApfeeb&#10;v0qVw/E74HwHW0S4yS04yVzzDPMUmMc94dUMgxNMnCbsEOA2SyHAxTLJg9XrVk8VnhDggo7CbQhw&#10;TUrPgy9/I/HM8/MHor3Pc8oIg8XBFmHM9fHq4Xhxwmo/4LlHrBMCHNkodsub9damcjRMCHCLk8H+&#10;4nST2zSvrt+7RoBTP9zLCfc5cXrao56Z/7vw0c+c6Durd+XXJ6+7fPri166evvD1z6dfr/O5JMq/&#10;kIX5t75zR20jccT9Vqe0Mv3OM+iGIQCmLDCPuA88g9tEzmn9eTwXaOvcI/0E8tPSTyV/6AMePtEP&#10;1Dt00iOm0085Yzo7/VXyu/Lr+9///nTZ5y6ePvT5i/P1a7dcn/e7fPlpu18vAL17kXV09pEswOlu&#10;t4jwtQKcfs/36l81ln7gGv2b7/bLez6U313/nbXf1qAxpebvfJ/h/80OEt+v/8CrGmFZih3OApx4&#10;2FWEX2P9irKZd8Ijc80zzFNgHs1tv8wwOMFspy7jEOA2SyHAlyWyGKvX7TLDNkKAa17iO+Cak64H&#10;X/5G4pkB8geivc9zygiDxcEWYcz18erheHHCaj/guUesEwIc2Sh2y1tR0jJP5chwHuWl5JyG8R1w&#10;TZzJbSKzrt+7XoC3XT7pkRdOFz7y6dOT0w9ye8QDz2jDd9n4+puvy/+W/Cvp35Nfl+yv3vTliXxf&#10;u+Ur6b+vTrd/+3bRS1mTwqUGOUd5kwMCYFqZy9mDZ3CbaD3ne93z3tMp9zt1OuXEB02nnvDg6cEn&#10;PnR6EP33gNOnh9z/tPTffn9yfdvTaHz9zddOH/38+9JPuL8k/fe+SfzPjzSROJHbXbOkPbqixNBx&#10;8ng5R7oAJ7If+9Dd/jr65en3hHv803e+/8cXrPw93x3xveb5UI61/snPTXq9UuqvPCt953sH8Z3h&#10;BXAZHO4CnO7rwCIceCHT22OZy+UPMuwvgK0J4ASzxhsrBLjNUgjwZqGk4ep1q6cKTwhwQUcehADX&#10;nHQ9+PI3Es8MkD8Q7X2eU0YYLA62CGOuj1cPx4sTVvsBzz1inRDgyEaxW974hQgzVQ4GZzsvJec0&#10;DAGuiTO5TWTW9fuDF+DY9aFTDk1PfMSF6b+nTI//oSdPJ9z7RAz/QO3bvnXL9PVbvzbdcNs3phtv&#10;/Xr6N+bfmG765k3pvxunW9L1ljtumW5L/93+rVuzWL/927dN3/r2HdMd6Tvr3//+92TvcDaCKXPS&#10;iP7l2H2SkL73cem/e903/W2B46f73uv46fh7nTDd794nTCfc5/7Tifd+wPSA+95/uv99T57un/7d&#10;/UnHnzKdfPwDc0wB/gAdl33un6ePf/HS6aNf/MD0ha99qnZiEEAuud11kvZUSLYkBnvl1cs5GgQ4&#10;MbKLCH9V+unoVyYR3vval/gmfO/5UI55zuXJ9Afto/HXFvGdcQVwGRwJApzu7UAiHHghc80zzFNg&#10;HvXQfplhcILZTl3GIcBtlkKAL0tkMVav22WGbYQA17yEANecdD0hwCU1VcBUfwjwygVb6sXIOPtV&#10;Dk+Ga57mnIYhwIGw2TS5TWTW9Xv3EuDtIz77tHOnxz38idPjHkb/PX66z13819U1o+FZywAJ7U9e&#10;+5HpE+mnl1/+pQ+nNYerrtqWOqL9LteCPji0R3cmMXScPF7O0SLAiYtdRPjvJRFO3wlvv/Ypvgnb&#10;ez6UY55zeTL9kTDKxfxzq/jOuAK4DI4UAU73t1mEAy9krnmGeQrMo/rtlxkGJ5jt1GUcAtxmKQT4&#10;skQWY/W6XWbYRghwzUsIcM1J1xMCXFIDr49LIAT4QsViqBcj4+xXOcvsauRpzmkYArzyxZbJbSKz&#10;rt+7twDn++ArCfLzDl0wnXv6+dPZ6T/6K9bxdfdg4F1XvGm66rqPT5+67hPT1emH3o2+hEgxzgRy&#10;ye2uk7RHV5QYOk4eL+doEuDEx0FE+C7i++/SXzv/e+PffFMP+OU9H8o1zzkKzIukt1Z2Ed+vo3/z&#10;TZjwJXsrUbG2IZdNOYe98irqiEHN83AUJ8aE0munwFzq/IddNP3SM19ZCw8s+j3h+d+EAySZRmmF&#10;kqfAPJVAOI7TjDdzQoDbLIUAbxYKrTebKpG4IiXhxE9BF6QRt/FD2FpK+uMQ4JKbKmCqPwR45YIt&#10;/RLAkXpVOTW0WPmQc07DEOALXYthcpvIrOv38BLgZR0stzedftLpSTCcO5310HOmx6T/zjv9ghoM&#10;605jgL67/akvfzwJ7k9Mn06i+8bbbyy10gPKz8ipLESKMYFccrvrJO3RRSWGjpPHyznaBDhxclb6&#10;N+H/08rfE87fCd9VfL/pw3/icr/m+VCOec7lyfSHvSZ3Fd8Wjlw7ZUWKtZ2ryz/kHBnjkVjbYsAZ&#10;a9Ztzc2WUXiNAD/mmO+n/+mZfk/4LiL8hquW4tS+UXqJs5Fvs3OvIocHfIU5YHJUXUOA2yyFAFdL&#10;Zf261VOFJwS4oCMPQoBrTrqeEOCSmipgqj8EeOWCLfViZJz9KocnwzVPcz7FQ4ADYbNpcpvIrOv3&#10;8Bbg+o6n9HuqH51+T/WZ6fqY6YwHnTk98tRHp38jfZKVGj6HgdvSv2f//Nc+PX0+fUf76q9eNX3m&#10;+iumq9Ovdet+pbVlbHGVLkSKMYFccrvrJO1RZRoMHSePrKNzjkYBTtzSd8LXivDf/8f/dXr+eb+Q&#10;/lbKhZrAxkPf+SbxTV8e92tzzHMuT6Y/9JrcIr4tHNl/WZFibefq8g85R8Z4JNa2GHCGz53ixCi8&#10;VoBT1Z1E+D/N3wlP86h9ozRBiq98m5175UQzDE4weYq6hgC3WQoBrpbK+nWrpwpPCHBBRx6EANec&#10;dD0hwCU1VcBUfwjwygVb+iWAI/WqcmposfJHhvMpHgJ8oWsxTG4TmXX9HnkC3Fomp55wavq91mdM&#10;jzjlkfm/Qw/8oelh6Vdv0Q8ri69pujn9ILlr6dexpV/L9qWvf276wg1XT1/8+menr6SfBI9f5nrC&#10;hLS27Nc7TKKcugKtCYQhn6NG1R5Zg0YSQ8fX5BytApy4Oeu0J0y//eO/ZxO3wYvim6bv4/kQTndd&#10;zosE18pW8Z37pT/gS/Zfqoi1DblsyjnslVfs19oflO3hKE6MCbsIcKq5RYTTvRilCU585XsWNy7C&#10;eWCGwQmmnjx7QoDbLIUA10tm9brVU4UnBLigIw9CgGtOup4Q4JIaeH1cAiHAFyoWQ78ELKHFUDlL&#10;pBr5I8M5DUOAV77YMrlNZNb1e3QIcOaDr/wKckL6SeKnnXRo/n3Yh6aHPOC06cH034kPSb+y6yET&#10;/SqvI+Hru9/77vTVW8qvVfvqTddmYX3dTV9Kv3btS9N16b8bb79Bvud39pq5npCgRCxzi+7WFiLF&#10;mEAu2YJO0p62Souh4+SRdXTO0SzAiRv6Tvg+RHgrvtdwvzanuy7nRcJr5SDiO/fSLA+5dkoVsbab&#10;/LX3w/3m6WJQAWXt6mdLcWJM2FWAE/auIvza9HvCjdLc5nLNt9m5V04yw+AEk6eoawhwm6UQ4Gqp&#10;rF+3eqrwhAAXdORBCHDNSdcTAlxSUwVM9YcAr1ywpV8COFKvKqeGFit/ZDif4iHAF7oWw+Q2kVnX&#10;79EtwBeiWiNxRNzRX11/YPru+SknPCh/t/zk+52Sfs1X+lVf6Vd+nXj8SelXf52Ufg3YielXfp2Y&#10;fkL78S3KnTq+4zvfnG694+b03Wv678bp5ttuyL8a7cb069G+cdvXpm+kX5X2jVuvn75+21fT9Wuu&#10;MBavZZ29Zq4nvMsEInAwBrYQKcYEcskWdJL2QIHZlBg6Th4v52gX4MTRQUW4Jb7XcL82p7su50VC&#10;l4OK79wL/QFfcu2UYmJtQy6bcg575VWsbTGoeR6O4sSYsEWAUwe7iPD/kH4w27U31n8TXu9AWvk2&#10;O/fKmWYYnGDyFHUNAW6zFAJcLRX3s4Fm2GxKrBDgko/MW/wQNk1KzxMCXDJTBUz1hwCvXLClXwI4&#10;Uq8qp4YWKx9yxgvEkpCMEODIRrFNbhOZdf2GANesJU/iyOQOksuarI5j73Fs+v3c98v/3Tf9urR7&#10;p//uc9x98nfRjzv2uIn+u2f679hjjp2OPfbY9OF+j1Sm/HRU+hVd9LvCv/s9+u8703fov+9+e/pW&#10;+u876feIk9i+/Tu3T3d8+/b0e8Zvm25N/zab4vw17DU36r8ozGkFsrPXhnVoZgIRONxgcxUixZhA&#10;LtmCTtKepojC0HHyyDo6JwR44WSrCO+J7zXcr83prst5kfzqs35netIZL9QPt/G8+4rXTq+79FWN&#10;tw7bNSfXTomKtV2nLpacs7iFIeqIQU3zcBQnxoStApy62EWE/0f6N+Hwg9nqXVQr32bnXjnLDIMT&#10;TJ6iriHAbZZCgKul4n420AybTYkVAlzykXkLAa5J6XlCgEtmqoCp/hDglQu29EsAR+pV5dTQYuVD&#10;zniBWBKSEQIc2Si2yW0is67fEOCateRJHJncQXJZk+AwzJxj+PFTu5szz+M+8AxuITmn9efxXMCr&#10;I+KdvTasQ8USiMAxG6KcugKtCYQhW9Co2qOLSQwdJ4+XEwK88rarCH9T+oFrfzf/wLWKUi2Pe8pc&#10;k9Ndl2mR0He+n7xWfKdfNWatR+64XXOytxIVa5snwlXOgQCYoo4Y1CQPR3FiTDiIAKdO9inC8212&#10;7pXv2gyDE0yeoq4hwG2WQoCrpbLq7LHZlFghwCUfNIq/gq456Xrw5e/YblYN5MN/sDJHGPxqdo/B&#10;fK6kPmQ4AFcPx4sTVFuHe4Qy6TtbONK2E84TVvXiADnhXMfKaT+YrJz2rrhfiw/KbXmzXm5UTlsk&#10;jXMvxgsEpoYARzaKbXKbyKzPKwS4Zi15Ekcmd5Bc1iQ4DDPnGH7cB92ceR73gWdwC8k5rT+P5wJe&#10;HRHv7LVhHSqWQASO2RDl1BVoTSAM2YJG1R5dTGLoOHm8nBDgkre1IvzvLks/7dz5Pd8e92ueD+X0&#10;1uWvXLSj+M4F6Q/7q11zsv8SFWvbgJFzjITkEnXEoOZ7OIoTY8JBBTh1c376FWX/auWvKBt9Jzzf&#10;Zude+a7NMDjB5Cnq2r7nqITk0NzpLPr1bKMv0YsY1Fns5muNFMt4ZG2Ke37RBIkvRwwYApyZqNdV&#10;/Nf0rhUCXFMTAlxz0vXgy99IPDNAPsDsfZ5TRhh8rLG4Y0zrqg5KI8nD8eIE2dbhHrFcCHBko9gt&#10;b80nQU5SORqmTHNOwxDgmjiT27Qv6/oNAa5ZS57EkckdJOfjbXDGUWo3DAEwAb2a3AeewTVaLM5p&#10;/Xk8F/DqiHhnrw3rULEEInDMhiinrkBrAmHIFjSq9uhiEkPHyePlhADXvJ1Jv6Js8NPRSXzTd749&#10;br34mudDOda63EV8/3X6zveynhZD33cbkv2XqFjbGsLlhKaIOmJQAWXt6mdLcWJM2IcAp/boO+EH&#10;FeH5Njv3yvdkhsEJJk9R1xDgNkshwNVS2X2vaojsCQGuiQkBrjnpevDlbySeGSAf/vY+zykjDH41&#10;2yKMuT5ePRwvTljthxn3iHVCgCMbxW55k28WnRwNU6YZLxCYGgIc2Rhwm/ZlXb8hwDVryZM4Umu3&#10;SczH2+CMo/RuGAJgNhXKkPvAM7hN5JzWn8dzAa+OiHf22rAOFUsgAsdsiHLqCrQmEIZsQaNqjy4m&#10;MXScPF5OCHDNGz29szo/HZ3F9xpuPe7XYFBOuy53Fd+5Dv1BX4OF1YZk/yUq1nZBFH/KOSK0DEQd&#10;MVhSVqzbmpsto/C+BDjhH1SE59vs3CvfiRkGJ5g8RV1DgNsshQBXS8XdYzTDZlNihQCXfGTe4t+A&#10;a1J6Hnz5G4lnnp8/EAcrc4TBr2ZbhDHXx6uH48UJq/2A5x6xTghwZKPYLW/WaaVyNEyZZrxAYGoI&#10;cGSjwz+5076s6zcEuGatcOSty3y8Dc64mWoTHveBA7GcPXgGt6DDXucCXh0R7+y1YZ35hgVO2+g8&#10;FiLFmEAu2YJO0h5dTGLoOHm8nBDgmjc6P4j/9q+jo/imWR63XnwNBuXgutwivnMd+oO+BgurDcn+&#10;S1Ss7YIo/pRzRGgZiDpisKS43CIneZZReJ8CnGocRITn2+zcK9+1GQYnmDxFXUOA2yyFAFdLxd1j&#10;NMNmU2KFAJd8ZN5CgGtSeh58+RuJZ56fD//ByhxhsDjYIoy5Pl49HC9OWO2HGfeIdUKAIxvFbnmz&#10;TiuVo2HKNOMFAlNDgCMbHf7JnfZlXb8hwDVrhSNvXebjbXDGzVSb8LgPHIjl7MEzuAUd9joX8OqI&#10;eGevDevMNyxw2kbnsRApxgRyyRZ0kvboYhJDx8nj5YQA17yxAKcIi/BWfFPM49aLr8GgHF6XW8V3&#10;rkN/0NdgYbUh2X+JirVdEMWfco4ILQNRRwyWFJdb5mSZYRTetwCnWltFeL7Nzr3yPZhhcILJU9Q1&#10;BLjNUghwtVTcPUYzbDYlVghwyUfmLQS4JqXnwZe/kXjm+fnwH6zMEQaLgy3CmOvj1cPx4oTVfphx&#10;j1gnBDiyUeyWN+u0UjkapkwzXiAwNQQ4stHhn9xpX9b1GwJcs1Y48tZlPt4GZ9xMtQmP+8CBWM4e&#10;PINb0GGvcwGvjoh39tqwznzDAqdtdB4LkWJMIJdsQSdpjy4mMXScPF5OCHDNGwpwHa0ej1svTkhr&#10;cmhdHkR85zr0B30NFlYbkr2VqFjbBVH8KeeI0DIQdcRgSXF5UXvVKHxnCHDq8LyHpX8T/oxX1mYH&#10;1n/8p1ekX1H2qfkzfpCYQiYV4ASzCxQC3GYpBLheMsaWUUk2mzItBLjkg0bxb8A1J10PvvyNxDMD&#10;5MN/sDJHGCwOtghjro9XD8eLE1b7YcY9Yp0Q4MhGsVverE9QlaNh5g/nwYJKc0KAa+JMbhONdf2G&#10;ANesJU/iyOQOkvNqHC9Ja7kXBJgHJqBXk/vAM7hGi8U5rT+P5wJeHRHvvHkM61CxBCJwzIYop65A&#10;awJhyBY0qvboYhJDx8nj5YQA17zR09sH/x73a54P5fzaDj/tnH7gmvW13M9i6Kw2JPsvUbG2NYS7&#10;3miKqCMGFVDWrn621F41JtxZApxuIH8nfAcRfm0S4fLG+U7q1aQCnGDWSY0VAtxmKQR4s1DS0Ngy&#10;KslmU6aFAJd80CgEuOak68GXv5F4ZoB8+A9W5giDX822CGOuj1cPx4sTVvthxj1inRDgyEaxW96s&#10;D1iVo2HKNOc0DAGuiTO5Tfuyrt8Q4Jq15EkcmdxBcj7eBmccpXbDEAAT0KvJfeAZXKPF4pzWn8dz&#10;Aa+OiHf22rAOFUsgAsdsiHLqCrQmEIZsQaNqjy4mMXScPF5OCHDNGz29ffDvcb/m+exDfOc6fJuD&#10;G2tDsv8SFWubMeEq50AATFFHDGqSh6P2qjHhzhTg1OkuIvwP6TvhNyYRPvgyqQAnmF2UEOA2SyHA&#10;9ZIxtoxKstmUaSHAJR80CgGuOel68OVvJJ4ZIB/+g5U5wuBXsy3CmOvj1cPx4oTVfphxj1gnBDiy&#10;UeyWN+utTeVomDLNOQ1DgGviTG7TvqzrNwS4Zi15Ekcmd5Ccj7fBGUep3TAEwAT0anIfeAbXaLE4&#10;p/Xn8VzAqyPinb02rEPFEojAMRuinLoCrQmEIVvQqNqji0kMHSePlxMCXPNGT28f/Hvce89nX+I7&#10;1+HbHNxYG5L9l6hY24wJVzkHAmCKOmJQkzwctVeNCXe2AKdu6feE/+LK74T/4dvKX0evdyktkwpw&#10;giknwigEuM1SCHBYJLNpbBmVZLMp00KASz5oFAJcc9L14MvfSDwzQD78BytzhMGvZluEMdfHq4fj&#10;xQmr/TDjHrFOCHBko9gtb9Zbm8rRMGWacxqGANfEmdymfVnXbwhwzVryJI5M7iA5H2+DM45Su2EI&#10;gAno1eQ+8Ayu0WJxTuvP47mAV0fEO3ttWIeKJRCBYzZEOXUFWhMIQ7agUbVHF5MYOk4eLycEuOaN&#10;nt4++Pe4Hz2ffYrvXIdvc3BjbUj2X6JibTMmXOUcCIAp6ohBTfJw1F41JtwVApzap38T/otPX/dv&#10;wkci3KQCnGBWohorBLjNUgjwZqGkobFlVJLNpkwLAS75oFEIcM1J14MvfyPxzAD58B+szBEGv5pt&#10;EcZcH68ejhcnrPbDjHvEOiHAkY1it7xZb20qR8OUac5pGAJcE2dym/ZlXb8hwDVryZM4MrmD5Hy8&#10;Dc44Su2GIQAmoFeT+8AzuEaLxTmtP4/nAl4dEe/stWEdKpZABI7ZEOXUFWhNIAzZgkbVHl1MYug4&#10;ebycEOCaN3p6++Df4773fHYR369N/+Z7Va98m4PkNiT7L1GxthkTrnIOBMAUdcSgJnk4aq8aE+4q&#10;AU6lz6XvhB9QhJtUgBPMSlRjhQC3WQoB3iyUNDS2jEqy2ZRpIcAlHzQKAa456Xrw5W8knhkgH/6D&#10;lTnC4FezLcKY6+PVw/HihNV+mHGPWCcEOLJR7JY3601I5WiYMs05DUOAa+JMbtO+rOs3BLhmLXkS&#10;RyZ3kJyPt8EZR6ndMATABPRqch94BtdosTin9efxXMCrI+KdvTasQ8USiMAxG6KcugKtCYQhW9Co&#10;2qOLSQwdJ4+XEwJc80ZPbx/8e9xbz2dX8Z0x9C0oz3I/i6FS1D3L/stEsbY1hLveaIpoQQwqoKxd&#10;/WypvWpMuCsFOPV1UBFuUgFOMJkGdQ0BbrMUAlwtld33qobInhDgmpgQ4JqTrgdf/kbimQHy4W/v&#10;85wywuBXsy3CmOvj1cPx4oTVfphxj1gnBDiyUeyWN/lm0cnRMGWa8QKBqSHAkY0Bt2lf1vUbAlyz&#10;ljyJI7V2m8R8vA3OOErvhiEAZlOhDLkPPIPbRM5p/Xk8F/DqiHhnrw3rULEEInDMhiinrkBrAmHI&#10;FjSq9uhiEkPHyePlhADXvNHT2wf/Hvft89lJfL8//bTzuclVvfJtDpLbkOy/RMXaZky4yjkQAFPU&#10;EYOa5OGovWpMuKsFOHV/EBFuUgFOMCtRjRUC3GYpBHizUNLQ2DIqyWZTpoUAl3zQKAS45qTrwZe/&#10;kXhmgHz4D1bmCINfzbYIY66PVw/HixNW+2HGPWKdEODIRrFb3viFCDNVDgZnOy8l5zQMAa6JM7lN&#10;ZNb1GwJcs5Y8iSOTO0guaxIchplzDD/ug27OPI/7wDO4heSc1p/HcwGvjoh39tqwDhVLIALHbIhy&#10;6gq0JhCGbEGjao8uJjF0nDxeTghwzRs9vX3w73GPz2dn8Z0nl95X9VpShzfW4sj+S1SsbcaEq5wD&#10;ATBFHTGoSR6O2qvGhB+EAKc72CrCTSrACWYlqrFCgNsshQBvFkoaGltGJdlsyrQQ4JIPGoUA15x0&#10;PfjyNxLPDJAP/8HKHGHwq9kWYcz18erheHHCaj/MuEesEwIc2Sh2y5v11qZyNEyZ5pyGIcA1cSa3&#10;aV/W9RsCXLOWPIkjkztIzsfb4Iyj1G4YAmACejW5DzyDa7RYnNP683gu4NUR8c5eG9ahYglE4JgN&#10;UU5dgdYEwpAtaFTt0cUkho6Tx8sJAa55o6e3D/497vn5bBLfeXLpfVWvJXV4Yy2O7L9ExdpmTLjK&#10;ORAAU9QRg5rk4ai9akz4QQlwuostItykApxgVqIaKwS4zVII8GahpKGxZVSSzaZMCwEu+aBRCHDN&#10;SdeDL38j8cwA+fAfrMwRBr+abRHGXB+vHo4XJ6z2w4x7xDohwJGNYre8WW9tKkfDlGnOaRgCXBNn&#10;cpv2ZV2/IcA1a8mTODK5g+R8vA3OOErthiEAJqBXk/vAM7hGi8U5rT+P5wJeHRHv7LVhHSqWQASO&#10;2RDl1BVoTSAM2YJG1R5dTGLoOHm8nBDgmjd6evvg3+OeKr/i2b8zPfmMF+omGs+7r3jt9Fr6a+f4&#10;NTe5qleeN0huQ7L/EhVrmzHhKudAAExRRwxqkoej9qox4QcpwOlOdhXh195g/J5w4AfMSlRjhQC3&#10;WQoB3iyUNDS2jEqy2ZRpIcAlHzQKAa456Xrw5W8knhkgH/6DlTnC4FezLcKY6+PVw/HihNV+mHGP&#10;WCcEOLJR7JY3661N5WiYMs05DUOAa+JMbtO+rOs3BLhmLXkSRyZ3kJyPt8EZR6ndMATABPRqch94&#10;BtdosTin9efxXMCrI+KdvTasQ8USiMAxG6KcugKtCYQhW9Co2qOLSQwdJ4+XEwJc80ZPbx/8e9z/&#10;WhLfT9kqvvPDLb2v6pVvc5DchmT/JSrWNmPCVc6BAJiijhjUJA9H7VVjwg9agNPd7CLC/5P1e8KB&#10;HzArUY0VAtxmKQR4s1DS0NgyKslmU6aFAJd80CgEuOak68GXv5F4ZoB8+A9W5giDX822CGOuj1cP&#10;x4sTVvthxj1inRDgyEaxW96stzaVo2HKNOc0DAGuiTO5Tfuyrt8Q4Jq15EkcmdxBcj7eBmccpXbD&#10;EAAT0KvJfeAZXKPF4pzWn8dzAa+OiHf22rAOFUsgAsdsiHLqCrQmEIZsQaNqjy4mMXScPF5OCHDN&#10;Gz29ffA/4n6t+H5n+s7369rvfHPLc5Orem3m8BCvLY7sv0TF2sbJsy3nGAnJJeqIQc33cNReNSbc&#10;HQQ43dGBRDjwA2YlqrFCgNsshQBvFkoaGltGJdlsyrQQ4JIPGoUA15x0PfjyNxLPDJAP/8HKHGHw&#10;q9kWYcz18erheHHCaj/MuEesEwIc2Sh2y5t8s+jkaJgyzTkNQ4Br4hT/lJL2ZV2/IcA1a4UjkztI&#10;zsfb4Iyj1G4YAmACejW5DzyDa7RYnNP683gu4NUR8c5eG9ahYglE4JgNUU5dgdYEwpAtaFTt0cUk&#10;ho6Tx8sJAa55o6e3D/573O8ivumvnXfX5dzkql75NgfJbUj2X6JibTMmXOUcCIAp6ohBTfJwFCfG&#10;hLuLAKe7Oi/9nvBfWPl7wsV3woEfMCtRjRUC3GYpBHizUNLQ2DIqyWZTpoUAl3zQKAS45qTrwZe/&#10;kXhmgHz4D1bmCINfzbYIY66PVw/HixNW+2HGPWKdEODIRrFb3qy3NpWjYco05zQMAa6JM7lN+7Ku&#10;3xDgmrXkSRyZ3EFyPt4GZxyldsMQABPQq8l94Blco8XinNafx3MBr46Id/basA4VSyACx2yIcuoK&#10;tCYQhmxBo2qPLiYxdJw8Xk4IcM0bPb198G9xv6v4pu6663JuclWvfJuD5DYk+y9RsbYZE65yDgTA&#10;FHXEoCZ5OIoTY8LdSYDTbdJ3wncW4cAPmJWoxgoBbrMUArxZKGlobBmVZLMp00KASz5oFAJcc9L1&#10;4MvfSDwzQD78BytzhMGvZluEMdfHq4fjxQmr/TDjHrFOCHBko9gtb9Zbm8rRMGWacxqGANfEmdym&#10;fVnXbwhwzVryJI5M7iA5H2+DM45Su2EIgAno1eQ+8Ayu0WJxTuvP47mAV0fEO3ttWIeKJRCBYzZE&#10;OXUFWhMIQ7agUbVHF5MYOk4eLycEuOaNnt4++G+53yK+qbvuupybXNUr3+YguQ3J/ktUrG3GhKuc&#10;AwEwRR0xqEkejuLEmHB3E+C0qM49fUcRfmP9wWwdqippyQoBbrMUAlwskzwwtoxKstmUaSHAJR80&#10;CgGuOel68OVvJJ4ZIB/+g5U5wuBXsy3CmOvj1cPx4oTVfphxj1gnBDiyUeyWN+utTeVomDLNOQ1D&#10;gGviTG7TvqzrNwS4Zi15Ekcmd5Ccj7fBGUep3TAEwAT0anIfeAbXaLE4p/Xn8VzAqyPinb02rEPF&#10;EojAMRuinLoCrQmEIVvQqNqji0kMHSePlxMCXPNGT28f/CP3W8U3ddddl3OTq3rl2xwktyHsnxkR&#10;a5sx4SrnQABMUUcMapKHozgxJtwdBTjd4U4i/O2/Pl1zw1WZmA5VlbRkhQC3WQoBLpZJWU82VSJx&#10;RUpec8O8FBzGRcUjYxACfIfniC9/I/HMkPnwH6yoEQa/mm0Rxlwfrx6OFyes9sOMe8Q6IcCRjWK3&#10;vFmnjMrRMGWa8QKBqSHAkY0O/+RO+7Ku3xDgmrXCkbcu8/E2OONmqk143AcOxHL24Bncgg57nQt4&#10;dUS8s9eGdeYbFjhto/NYiBRjArlkCzpJe3QxiaHj5PFyQoBr3vYtwA8ivqm77rqcF8mqtcK3OUhu&#10;Q3LtlKhY24wJVzkHAmCKOmJQkzwcxYkx4e4qwOkut4jwDlWVtGSFALdZCgEulkkeGFtGJdlsyrT4&#10;Drjkg0YhwDUnXQ++/I3EMwPkw3+wMkcYLA62CGOuj1cPx4sTVvthxj1inRDgyEaxW95QeHC2yuEA&#10;XPNSck7DEOBA2Gya3CYy6/oNAa5ZS57EkckdJJc1CQ7DzDmGH/dBN2eex33gGdxCck7rz+O5gFdH&#10;xDt7bViHiiUQgWM2RDl1BVoTCEO2oFG1RxeTGDpOHi8nBLjmjZ7ePvgn7g8qvqm77rqcm1zVK9/m&#10;ILkNybVTomJtMyZc5RwIgCnqiEFN8nAUJ8aEu7MApzvdVYRfO38nvLKkrRDg9oIKAW6tFe1rPTab&#10;MisEuOSDRiHANSddD778jcQzA+TDf7AyRxj8arZFGHN9vHo4Xpyw2g8z7hHrhABHNord8ma9takc&#10;DVOmGS8QmBoCHNno8E/utC/r+g0BrlkrHHnrMh9vgzNuptqEx33gQCxnD57BLeiw17mAV0fEO3tt&#10;WGe+YYHTNjqPhUgxJpBLtqCTtEcXkxg6Th4vJwS45m1fAvwVz1n3e77pV43RTzvvfXXX5bxIVq0V&#10;Bh8ktyG5dkpUrG3GhKucAwEwRR0xqEkejuLEmHB3F+B0t/sW4SHA7QUVArzuLbaMLcOh5WqzuYSz&#10;EQJc8kGjEOCak64HX/5G4pkB8uE/WJkjDBYHW4Qx18erh+PFCav9MOMesU4IcGSj2C1vKDw4W+Vw&#10;AK55KTmnYQhwIGw2TW4TmXX9hgDXrCVP4sjkDpLLmgSHYeYcw4/7oJszz+M+8AxuITmn9efxXMCr&#10;I+KdvTasQ8USiMAxG6KcugKtCYQhW9Co2qOLSQwdJ4+XEwJc80ZP76D8v+LZSXw/6oUavPF44pvS&#10;u+tybnJVr1x3kNyG5NopUbG2GROucg4EwBR1xKAmeTiKE2PC4SDA6Y73KcJDgNsLKgR43VtsGVuG&#10;Q8vVZnMJZyMEuOSDRiHANSddD778jcQzA+TDf7AyRxj8arZFGHN9vHo4Xpyw2g8z7hHrhABHNord&#10;8ma9takcDVOmOadhCHBNnMlt2pd1/YYA16wlT+LI5A6S8/E2OOMotRuGAJiAXk3uA8/gGi0W57T+&#10;PJ4LeHVEvLPXhnWoWAIROGZDlFNXoDWBMGQLGlV7dDGJoePk8XJCgGve6OkdhP99im/qrrsu5yZX&#10;9cq3OUhuQ3LtlKhY24wJVzkHAmCKOmJQkzwcxYkx4XAR4HTX+xLhIcDtBRUCvO4ttowtw6HlarO5&#10;hLMRAlzyQaMQ4JqTrgdf/kbimQHy4T9YmSMMfjXbIoy5Pl49HC9OWO2HGfeIdUKAIxvFbnmz3tpU&#10;joYp05zTMAS4Js7kNu3Lun5DgGvWkidxZHIHyfl4G5xxlNoNQwBMQK8m94FncI0Wi3Nafx7PBbw6&#10;It7Za8M6VCyBCByzIcqpK9CaQBiyBY2qPbqYxNBx8ng5IcA1b/T0tvK/i/h+zSWvcp8Pddddl3OT&#10;q3rl2xwktyG5dkpUrG3GhKucAwEwRR0xqEkejuLEmHA4CXC68/PSryj7+ae/spIwsP5T+uno1r8J&#10;DwFuL6gQ4HoxGVtGJdlsyrQQ4JIPGoUA15x0PfjyNxLPDJAP/8HKHGHwq9kWYcz18erheHHCaj/M&#10;uEesEwIc2Sh2y5v11qZyNEyZ5pyGIcA1cSa3aV/W9RsCXLOWPIkjkztIzsfb4Iyj1G4YAmACejW5&#10;DzyDa7RYnNP683gu4NUR8c5eG9ahYglE4JgNUU5dgdYEwpAtaFTt0cUkho6Tx8sJAa55o6e3hf9d&#10;xfea50M53XU5N7mqVwKir0FyG5Jrp0TF2i6I4k85R4SWgagjBkvKinVbc7NlFD7cBDhRQd8JP4gI&#10;DwFuL6gQ4M1+SUNjy6gkm02ZFgJc8kGjEOCak64HX/5G4pkB8gfiYGWOMPjVbIsw5vp49XC8OGG1&#10;H/DcI9YJAY5sFLvlzXq5UTkapkxzTsMQ4Jo4k9u0L+v6DQGuWUuexJHJHSTn421wxlFqNwwBMAG9&#10;mtwHnsE1WizOaf15PBfw6oh4Z68N61CxBCJwzIYop65AawJhyBY0qvboYhJDx8nj5YQA17zR09uV&#10;/y3ie83zoZzuupybXNUrAdHXILkNybVTomJtF0Txp5wjQstA1BGDJWXFuq252TIKH44CnO7lICI8&#10;BLi9oEKAN/slDY0to5JsNmVaCHDJB41CgGtOuh58+RuJZwbIH4iDlTnC4FezLcKY6+PVw/HihNV+&#10;wHOPWCcEOLJR7JY36+VG5WiYMs05DUOAa+JMbtO+rOs3BLhmLXkSRyZ3kJyPt8EZR6ndMATABPRq&#10;ch94BtdosTin9efxXMCrI+KdvTasQ8USiMAxG6KcugKtCYQhW9Co2qOLSQwdJ4+XEwJc80ZPbxf+&#10;t4rvNc+Hcrrrcm5yVa8ERF+D5DYk106JirVdEMWfco4ILQNRRwyWlBXrtuZmyyh8uApwup+tIjwE&#10;uL2gQoA3+yUNjS2jkmw2ZVoIcMkHjUKAa066Hnz5G4lnBsgfiIOVOcLgV7Mtwpjr49XD8eKE1X7A&#10;c49YJwQ4slHsljfr5UblaJgyzTkNQ4Br4kxu076s6zcEuGYteRJHJneQnI+3wRlHqd0wBMAE9Gpy&#10;H3gG12ixOKf15/FcwKsj4p29NqxDxRKIwDEbopy6Aq0JhCFb0Kjao4tJDB0nj5cTAlzzRk9vLf8H&#10;Ed9rng/ldNfl3OSqXgmIvgbJbUiunRIVa7sgij/lHBFaBqKOGCwpK9Ztzc2WUfhwFuB0T1tEeAhw&#10;e0GFAG/2SxoaW0Yl2WzKtBDgkg8ahQDXnHQ9+PI3Es8MkD8QBytzhMGvZluEMdfHq4fjxQmr/YDn&#10;HrFOCHBko9gtb9bLjcrRMGWacxqGANfEmdymfVnXbwhwzVryJI5M7iA5H2+DM45Su2EIgAno1eQ+&#10;8Ayu0WJxTuvP47mAV0fEO3ttWIeKJRCBYzZEOXUFWhMIQ7agUbVHF5MYOk4eLycEuOaNnt4a/n+d&#10;fs/3yl81Rj9wzfryng/N6a7Luck1vS45i6G7aUOytxIVa1tDuOuNpog6YlABZe3qZ0txYkw43AU4&#10;3eu5h9K/CX/a+h/M9uUbP8UUda+aO516zDFwhunwumc4z+s84nVrpTcZepIpcsRpIcCZiXo1tkwN&#10;zpbNpkwLAS75oFEIcM1J14MvfyPxzAD5ABuszBEGH2tbhDHXx6uH48UJqz2QuUesEwIc2Sh2y5v8&#10;VOrkaJgyzTkNQ4Br4hT/lJL2ZV2/IcA1a4UjkztIzsfb4Iyj1G4YAmACejW5DzyDa7RYnNP683gu&#10;4NUR8c5eG9ahYglE4JgNUU5dgdYEwpAtaFTt0cUkho6Tx8sJAa55o6fn8b8P8b3m+VBOd13OTXq9&#10;5jr0B30NktuQXDslKtZ2QRR/yjkitAxEHTFYUlas25qbLaPwkSDA6Xnl74SvFOH/7zvop6OPRbha&#10;T8YzCAFOq4rP8UKQxwnNMKgkt/iy/pYCLl9vjxHYUmcxRIk8ECExKLlYU8+ec3oB8IcABzJmMwS4&#10;5qTrwZe/kXhmgHyAGQua4yMM3tJbhDHj49XD8eKE1R7I3CPWCQGObBS75a2eijVX5dTQYuWl5JyG&#10;IcAXuhbD5DaRWddvCPCFLDQSRyZ3kFPWJDgMM+cYftwH3Zx5HveBZ3ALyTmtP4/nAl4dEe/stWEd&#10;KpZABI7ZEOXUFWhNIAzZgkbVHl1MYug4ebycEOCaN3p6I/73Jb7XPB/K6a7LuclRrzSfvpacxSh+&#10;/LMNybVTomJt4+TZlnOMhOQSdcSg5ns4ihNjwpEiwImVfYpwzV3lnS1PbIrHJgaMUJ9zJ+yeTYRk&#10;PNZaYLYkvhxxcnwHnJmo1925rXPRCgGObBQ7BLjmpOvBl7+ReGaAfIDZ+zynjDD41WyLMOb6ePVw&#10;vDhhtQcy94h1QoAjG8VueZNvFp0cDVOmOadhCHBNnOKfUtK+rOs3BLhmrXBkcgfJ+XgbnHGU2g1D&#10;AExAryb3gWdwjRaLc1p/Hs8FvDoi3tlrwzpULIEIHLMhyqkr0JpAGLIFjao9upjE0HHyeDkhwDVv&#10;9PR6/K8W35e/dnrN++2/do4VvedDud11OTfZ61XU4cEguQ3J3kpUrG3GhKucAwEwRR0xqEkejuLE&#10;mHAkCXBiZl8iXHNXeWcrBDgxwef4vPadv5ZPMzrLmULLV3wHfKHiiDVCgO/waPHlbySeGTIfYIOd&#10;NsLgLb1FGHN9vHo4Xpyw2gOZe8Q6IcCRjWK3vFmnr8rRMGWa8QKBqSHAkY0O/+RO+7Ku3xDgmrXC&#10;kbcu8/E2OONmqk143AcOxHL24Bncgg57nQt4dUS8s9eGdeYbFjhto/NYiBRjArlkCzpJe3QxiaHj&#10;5PFyQoBr3uj8sPjfRXy/Ov2bb4/7Nc+Hcrrrcm7S6pXm4deSsxgYLXYbkv2XqFjbGmLdPeO8tugc&#10;k7VxQrEVJ8aEI02AE1Xn0O8JP+BfR9fcaX5DgBMn/CYxr/0Q4HqhJE98B1zTEgJcc9L14MvfSDwz&#10;QD7AOh8clDPC4C29RRhzfbx6OF6csNoDmXvEOiHAkY1it7xZb20qR8OUacYLBKaGAEc2OvyTO+3L&#10;un5DgGvWCkfeuszH2+CMm6k24XEfOBDL2YNncAs67HUu4NUR8c5eG9aZb1jgtI3OYyFSjAnkki3o&#10;JO3RxSSGjpPHywkBrnmj86Plf1fxvYb7tTnddTk32faq7wjuZ5DchuTaKVGxto1Cco6RkFyijhjU&#10;fA9HcQhMT0QAAEAASURBVGJMOBIFODF0UBGuuau8sxUCnJjgN4l57YcA5+UhriHABR15EAJcc9L1&#10;4MvfSDwzQD7AOh8clDPC4C29RRhzfbx6OF6csNoDmXvEOiHAkY1it7zJN4tOjoYp04wXCEwNAY5s&#10;DLhN+7Ku3xDgmrXkSRyptdsk5uNtcMZRejcMATCbCmXIfeAZ3CZyTuvP47mAV0fEO3ttWIeKJRCB&#10;YzZEOXUFWhMIQ7agUbVHF5MYOk4eLycEuOaNnl7L/x/82rt1ouH5s/f87vTPn3pzjnjcU9KanO66&#10;nJtsezXaqvczSG5DsrcSFWvbKCTnGAl0z+gWgxrwcBQnxoQjVYATSwcR4Zq7yjtbIcCJCT7H57Uf&#10;ApyXh7iGABd05EEIcM1J14MvfyPxzAD5AOt8cFDOCIO39BZhzPXx6uF4ccJqD2TuEeuEAEc2it3y&#10;Jt8sOjkapkwzXiAwNQQ4sjHgNu3Lun5DgGvWkidxpNZuk5iPt8EZR+ndMATAbCqUIfeBZ3CbyDmt&#10;P4/nAl4dEe/stWEdKpZABI7ZEOXUFWhNIAzZgkbVHl1MYug4ebycEOCaN3p6Lf8Pvv+h6f96yV/q&#10;ZMPDItzjnqauyemuy7nJtlejpXo/g+Q2JHsrUbG2jUJyjpFA94xuMagBD0dxYkw4kgU4MbVVhGvu&#10;Ku9shQAnJvgcn9d+CHBeHuIaAlzQkQchwDUnXQ++/I3EMwPkA6zzwUE5Iwze0luEMdfHq4fjxQmr&#10;PZC5R6wTAhzZKHbLm3yz6ORomDLNeIHA1BDgyMaA27Qv6/oNAa5ZS57EkVq7TWI+3gZnHKV3wxAA&#10;s6lQhtwHnsFtIue0/jyeC3h1RLyz14Z1qFgCEThmQ5RTV6A1gTBkCxpVe3QxiaHj5PFyQoBr3ujp&#10;WfzvKsLf++nynXBdoXq850OZ3XU5N2n1WisUa8lZjDZD37PsrUwUa1tDuOuNpogWxKACytrVz5bi&#10;xJhwpAtw4mKLCNfcMav1GgKcuOBzfF77IcDrAgErBDiQMZshwDUnXQ++/I3EMwPkA6zzwUE5Iwze&#10;0luEMdfHq4fjxQmrPZC5R6wTAhzZKHbLm3yz6ORomDLNeIHA1BDgyMaA27Qv6/oNAa5ZS57EkVq7&#10;TWI+3gZnHKV3wxAAs6lQhtwHnsFtIue0/jyeC3h1RLyz14Z1qFgCEThmQ5RTV6A1gTBkCxpVe3Qx&#10;iaHj5PFyQoBr3ujp9fjftwj3ng91112Xc5O9XvHOlpzFwGix25DsrUTF2tYQ7nqjKaKOGFRAWbv6&#10;2VKcGBOOBgFOfOwqwq9rf0+48QxCgBOzfI7Paz8EOJGivkKAK0qmEOCak64HX/5G4pkB8uFvHFoc&#10;H2Hwlt4ijBkfrx6OFyes9sOMe8Q6IcCRjWK3vMk3i06OhinTjBcITA0BjmwMuE37sq7fEOCateRJ&#10;HKm12yTm421wxlF6NwwBMJsKZch94BncJnJO68/juYBXR8Q7e21Yh4olEIFjNkQ5dQVaEwhDtqBR&#10;tUcXkxg6Th4vJwS45o2e3oj/fYpw7/lQd911OTc56pXvbslZDI7UaxuSvZWoWNt16mLJOYtbGKKO&#10;GNQ0D0dxYkw4WgQ4sbaLCP+jd/z6dC2KcOMZhAAnVvkcn9d+CHAiRX2FAFeUhADXlPQ9+PI3Es+M&#10;kA9/49Di+AiDt/QWYcz4ePVwvDhhtR9m3CPWCQGObBS75c16a1M5GqZMM14gMDUEOLLR4Z/caV/W&#10;9RsCXLNWOPLWZT7eBmfcTLUJj/vAgVjOHjyDW9Bhr3MBr46Id/basM58wwKnbXQeC5FiTCCXbEEn&#10;aY8uJjF0nDxeTghwzRudHx7/+xLh3vOh7rrrcm7S65UwlpzFIK/8akOytxIVa1tOzyM5x0hILlFH&#10;DGq+h6M4MSYcTQKcmKPfE/4vV/6KMiHCjWcQApwY5TeJee2HACdS1FcIcEVJCHBNSd+DL38j8cwI&#10;+fA3Di2OjzB4S28RxoyPVw/HixNW+2HGPWKdEODIRrFb3uSbRSdHw5RpxgsEpoYARzYG3KZ9Wddv&#10;CHDNWvIkjtTabRLz8TY44yi9G4YAmE2FMuQ+8AxuEzmn9efxXMCrI+KdvTasQ8USiMAxG6KcugKt&#10;CYQhW9Co2qOLSQwdJ4+XEwJc80ZPbw3/D3nAoen//Nn1P5jN+jfh3vOh7rrrcm5yTa9LzmLo+25D&#10;srcSFWtbQ7jrjaaIOmJQAWXt6mdLcWJMONoEOHFz7qEkwp/6SqZpeF1EuPEMQoATdXyOz2s/BLi5&#10;nkKAa1rir6BrTroefPkbiWcGyIe/cWhxfITBW3qLMGZ8vHo4Xpyw2g8z7hHrhABHNord8ibfLDo5&#10;GqZMM14gMDUEOLIx4Dbty7p+Q4Br1pIncaTWbpOYj7fBGUfp3TAEwGwqlCH3gWdwm8g5rT+P5wJe&#10;HRHv7LVhHSqWQASO2RDl1BVoTSAM2YJG1R5dTGLoOHm8nBDgmjd6emv5p++EH0SEe8+Huuuuy7nJ&#10;Vb3ybQ6S25DsrUTF2mZMuMo5EABT1BGDmuThKE6MCUejACcxdM7pF+0mwm/8VCV+tkKAExF8js9r&#10;PwS4WifkCAGuaQkBrjnpevDlbySeGSAf/p0PDsoZYfCW3iKMuT5ePRwvTljthxn3iHVCgCMbxW55&#10;s97aVI6GKdOMFwhMDQGObHT4J3fal3X9hgDXrBWOvHWZj7fBGTdTbcLjPnAglrMHz+AWdNjrXMCr&#10;I+KdvTasM9+wwGkbncdCpBgTyCVb0Enao4tJDB0nj5cTAlzzRufHLvwfRIR7z4e6667LuclVvfJt&#10;DpLbkOytRMXaZky4yjkQAFPUEYOa5OEoTowJR6sAJxYPKsJDgBOL/CYxr/0Q4ESK+goBriiJv4Ku&#10;Kel78OVvJJ4ZIR/+nQ8Oyhlh8JbeIoy5Pl49HC9OWO2HGfeIdUKAIxvFbnmz3tpUjoYp04wXCEwN&#10;AY5sdPgnd9qXdf2GANesFY68dZmPt8EZN1NtwuM+cCCWswfP4BZ02OtcwKsj4p29Nqwz37DAaRud&#10;x0KkGBPIJVvQSdqji0kMHSePlxMCXPNG58eu/G8V4d7zoe6663JuclWvfJuD5DYkeytRsbYZE65y&#10;DgTAFHXEoCZ5OIoTY8LRLMCJyYOI8BDgxCC/ScxrPwQ4kaK+QoArSkKAa0r6Hnz5G4lnRsiHf+eD&#10;g3JGGLyltwhjro9XD8eLE1b7YcY9Yp0Q4MhGsVverLc2laNhyjTjBQJTQ4AjGx3+yZ32ZV2/IcA1&#10;a4Ujb13m421wxs1Um/C4DxyI5ezBM7gFHfY6F/DqiHhnrw3rzDcscNpG57EQKcYEcskWdJL26GIS&#10;Q8fJ4+WEANe80fmxhf8tItx7PtRdd13OTa7qlW9zkNyGZG8lKtY2Y8JVzoEAmKKOGNQkD0dxYkw4&#10;2gU4sblVhIcAJ/b4TWJe+yHAiRT1FQJcURICXFPS9+DL30g8M0I+/DsfHJQzwuAtvUUYc328ejhe&#10;nLDaDzPuEeuEAEc2it3yZr21qRwNU6YZLxCYGgIc2ejwT+60L+v6DQGuWSsceesyH2+DM26m2oTH&#10;feBALGcPnsEt6LDXuYBXR8Q7e21YZ75hgdM2Oo+FSDEmkEu2oJO0RxeTGDpOHi8nBLjmjc6Prfzv&#10;KsLf95k36wYaT3ddzk2u6pUxB8ltSK6dEhVrmzHhKudAAExRRwxqkoejODEmhAAvfG4R4SHAiTt+&#10;k5jXfgjwukHBCgEOZMxm/BtwzUnXgy9/I/HMAPnw73xwUM4Ig7f0FmHM9fHq4Xhxwmo/zLhHrBMC&#10;HNkodsub9damcjRMmWa8QGBqCHBko8M/udO+rOs3BLhmrXDkrct8vA3OuJlqEx73gQOxnD14Breg&#10;w17nAl4dEe/stWGd+YYFTtvoPBYixZhALtmCTtIeXUxi6Dh5vJwQ4Jo3Oj8Owv8uIvzPL/7dyfrp&#10;6NhVd13OTa7qlQEHyW1Irp0SFWubMeEq50AATFFHDGqSh6M4MSaEAK987irCv3zTVXWyYYnHJgY1&#10;md18rZFiGY+sTXHPL5og8eWIAe+hFgxH6lXP5DeJEvH+pwQhaYyKzxYJ1vYLXd4eo7kLwmK0iJAj&#10;JtQ8rFm90hrAL4khwBcqFiME+EKFb+DL30g8M1Ley4OVOcLgLb1FGHN9vHo4Xpyw2rOJe8Q6IcCR&#10;jWK3vNVTseaqnBparLyUnNMwBPhC12KY3CYy6/oNAb6QhUbiyOQOcsqaBIdh5hzDj/ugmzPP4z7w&#10;DG4hOaf15/FcwKsj4p29NqxDxRKIwDEbopy6Aq0JhCFb0Kjao4tJDB0nj5cTAlzzRk/voPzvU4R3&#10;1+Xc5Kpe+TYHyW1Irp0SFWubMeEq50AATFFHDGqSh6M4MSaEAK98krWTCH/nK6YvGz8dnRHFYxMD&#10;zqh7qBN2zyZCMh5rLTBbEl+OODkEODNRr7tzW+eiFQIc2Sh2CHDNSdeDL38j8cwA+fC393lOGWHw&#10;q9kWYcz18erheHHCaj/MuEesEwIc2Sh2y5v11qZyNEyZ5pyGIcA1cSa3aV/W9RsCXLOWPIkjkztI&#10;zsfb4Iyj1G4YAmACejW5DzyDa7RYnNP683gu4NUR8c5eG9ahYglE4JgNUU5dgdYEwpAtaFTt0cUk&#10;ho6Tx8sJAa55o6e3D/73JcK763JuclWvfJuD5DYk106JirXNmHCVcyAApqgjBjXJw1GcGBNCgFc+&#10;2dqXCBePTQy4Ut1DnbB7NhGS8VhrgdmS+HLEySHAmYl63Z3bOhetEODIRrFDgGtOuh58+RuJZwbI&#10;h7+9z3PKCINfzbYIY66PVw/HixNW+2HGPWKdEODIRrFb3qy3NpWjYco05zQMAa6JM7lN+7Ku3xDg&#10;mrXkSRyZ3EFyPt4GZxyldsMQABPQq8l94Blco8XinNafx3MBr46Id/basA4VSyACx2yIcuoKtCYQ&#10;hmxBo2qPLiYxdJw8Xk4IcM0bPb198E/cP+jE9b8nvPfX0bvrcm5yVa98m4PkNiTXTomKtc2YcJVz&#10;IACmqCMGNcnDUZwYE0KAVz7ROi/9nvCXPvWV6Oraf/RO+zvh4rGJQYViN19rpFjGI2tT3POLJkh8&#10;OWLAEODMRL2u4r+md60Q4JqaEOCak64HX/5G4pkB8uFv7/OcMsLgV7Mtwpjr49XD8eKE1X6YcY9Y&#10;JwQ4slHslrfmkyAnqRwNU6Y5p2EIcE2cyW3al3X9hgDXrCVP4sjkDpLz8TY44yi1G4YAmIBeTe4D&#10;z+AaLRbntP48ngt4dUS8s9eGdahYAhE4ZkOUU1egNYEwZAsaVXt0MYmh4+TxckKAa97o6e2Df+b+&#10;oCK8uy7nJlf1yrc5SG5D3H+ZWqJibTMmXOUcCIAp6ohBTfJwFCfGhBDglU+0iDv6TvhBRLh4bGJQ&#10;K7GbrzVSLOORtSnu+UUTJL4cMWAIcGaiXlfxX9O7VghwTU0IcM1J14MvfyPxzAD58Lf3eU4ZYfCr&#10;2RZhzPXx6uF4ccJqP8y4R6wTAhzZKHbLW/NJkJNUjoYp05zTMAS4Js7kNu3Lun5DgGvWkidxZHIH&#10;yfl4G5xxlNoNQwBMQK8m94FncI0Wi3Nafx7PBbw6It7Za8M6VCyBCByzIcqpK9CaQBiyBY2qPbqY&#10;xNBx8ng5IcA1b/T09sE/cn8QEd5dl3OTq3rl2xwktyHsnxkRa5sx4SrnQABMUUcMapKHozgxJoQA&#10;r3yixdwdRISLxyYGtRK7+VojxTIeWZvinl80QeLLEQOGAGcm6nUV/zW9a4UA19SEANecdD348jcS&#10;zwyQDzB7n+eUEQa/mm0Rxlwfrx6OFycsPpAZl3vkMV1DgCMbxW55az4JcpLK0TBlmnMahgDXxJnc&#10;pn1Z128IcM1a8iSOTO4gOR9vgzOOUrthCIAJ6NXkPvAMrtFicU7rz+O5gFdHxDt7bViHiiUQgWM2&#10;RDl1BVoTCEO2oFG1RxeTGDpOHi8nBLjmjZ7ePvhvud8qwrvrcm5yVa98m4PkNiT7L1GxthkTrnIO&#10;BMAUdcSgJnk4ihNjQgjwyidayN1WES4emxjUSuzma40Uy3hkbYp7ftEEiS9HDBgCnJmo11X81/Su&#10;FQJcUxMCXHPS9eDL30g8M0A+wOx9nlNGGPxqtkUYc328ejhenLDwQKYx90g2f4UAZybqteWt+STI&#10;iSqnTl+svJSc0zAE+ELXYpjcJjLr+g0BvpCFRuLI5A5yypoEh2HmHMOP+6CbM8/jPvAMbiE5p/Xn&#10;8VzAqyPinb02rEPFEojAMRuinLoCrQmEIVvQqNqji0kMHSePlxMCXPNGT28f/FvcbxHh3XU5N7mq&#10;V77NQXIbkv2XqFjbjAlXOQcCYIo6YlCTPBzFiTEhBHjlE62Wuy0iXDw2MaiV2M3XGimW8cjaFPf8&#10;ogkSX44YMAQ4M1Gvq/iv6V0rBLimJgS45qTrwZe/kXhmgHyA2fs8p4ww+NVsizDm+nj1cLw4YbUH&#10;MveIdUKAIxvFbnlrPglyksrRMGWacxqGANfEmdymfVnXbwhwzVryJI5M7iA5H2+DM45Su2EIgAno&#10;1eQ+8Ayu0WJxTuvP47mAV0fEO3ttWIeKJRCBYzZEOXUFWhMIQ7agUbVHF5MYOk4eLycEuOaNnt4+&#10;+O9xv6sIv+TTb9ZNkmduclWvjDBIbkOy/xIVa5sx4SrnQABMUUcMapKHo/aqMSEEeOUTLc1d+jfh&#10;p+32b8Kvw19R1nuGc9FO2D2baLrxWPFWsi3x5YiTQ4AzE/W6O7d1LlohwJGNYocA15x0PfjyNxLP&#10;DJAPMHuf55QRBr+abRHGXB+vHo4XJ6z2QOYesU4IcGSj2C1v/EKEmSoHg7Odl5JzGoYA18SZ3CYy&#10;6/oNAa5ZS57EkckdJJc1CQ7DzDmGH/dBN2eex33gGdxCck7rz+O5gFdHxDt7bViHiiUQgWM2RDl1&#10;BVoTCEO2oFG1RxeTGDpOHi8nBLjmjZ7ePvgfcb+LCP+Li393ep8lwucmV/XKtzlIbkOy/xIVa5sx&#10;4SrnQABMUUcMapKHo/aqMSEEeOUTLc1die4iwv/4nfDT0XvPcC7aCbtnE003HuuMWi8SX444KwQ4&#10;M1Gvu3Nb56IVAhzZKHYIcM1J14MvfyPxzAD5ALP3eU4ZYfCr2RZhzPXx6uF4ccJqD2TuEeuEAEc2&#10;it3yZr21qRwNU6Y5p2EIcE2cyW3al3X9hgDXrCVP4sjkDpLz8TY44yi1G4YAmIBeTe4Dz+AaLRbn&#10;tP48ngt4dUS8s9eGdahYAhE4ZkOUU1egNYEwZAsaVXt0MYmh4+TxckKAa97o6e2Df4/7A4vwuclV&#10;vfJtDpLbkOy/RMXaZky4yjkQAFPUEYOa5OGovWpMCAFe+URLc1ejm0R47xnOsJ2wezbRdOOx1mZN&#10;fLtaCHBF2wZuNQZ5QoBrXkKAa066Hnz5G4lnBsgHmL3Pc8oIg1/Ntghjro9XD8eLE1Z7IHOPWCcE&#10;OLJR7JY3661N5WiYMs35pAkBrokzuU37sq7fEOCateRJHJncQXI+3gZnHKV2wxAAE9CryX3gGVyj&#10;xeKc1p/HcwGvjoh39tqwDhVLIALHbIhy6gq0JhCGbEGjao8uJjF0nDxeTghwzRs9vX3w73FPlR98&#10;/9On3/mZv9JNGB71nfC5yVW9Mt4guQ3J/ktUrG3GhKucAwEwRR0xqEkejtqrxoQQ4JVPtDR3GN3t&#10;r6Pn74Tf9CkJMI/40fK1TTIeWZvinl80QeLLEQOGAGcm6nUV/zW9a4UA19SEANecdD348jcSzwyQ&#10;DzB7n+eUEQa/mm0Rxlwfrx6OFyes9kDmHrFOCHBko9gtb80nQU5SORqmTHNOwxDgmjiT27Qv6/oN&#10;Aa5ZS57EkckdJOfjbXDGUWo3DAEwAb2a3AeewTVaLM5p/Xk8F/DqiHhnrw3rULEEInDMhiinrkBr&#10;AmHIFjSq9uhiEkPHyePlhADXvNHT2wf/Hvf8fB504kYRPje5qle+zUFyG5L9l6hY24wJVzkHAmCK&#10;OmJQkzwctVeNCSHAK59oae4wWuz8g9kufKUOGJ4/fhf8dXSI86PlK4SyaTyyNsU9v2iCxJcjBgwB&#10;zkzU6yr+a3rXCgGuqQkBrjnpevDlbySeGSAfYPY+zykjDH412yKMuT5ePRwvTljtgcw9Yp0Q4MhG&#10;sVvemk+CnKRyNEyZ5pyGIcA1cSa3aV/W9RsCXLOWPIkjkztIzsfb4Iyj1G4YAmACejW5DzyDa7RY&#10;nNP683gu4NUR8c5eG9ahYglE4JgNUU5dgdYEwpAtaFTt0cUkho6Tx8sJAa55o6e3D/497vH5bBLh&#10;c5OreuXbHCS3Idl/iYq1zZhwlXMgAKaoIwY1ycNRe9WYEAK88omW5g6jxT7mmO9PZ5/27OmlBxDh&#10;/Gj52lYxHlmb4p5fNEHiyxEDhgBnJup1Ff81vWuFANfUhADXnHQ9+PI3Es8MkA8we5/nlBEGv5pt&#10;EcZcH68ejhcnrPZA5h6xTghwZKPYLW/NJ0FOUjkapkxzTsMQ4Jo4k9u0L+v6DQGuWUuexJHJHSTn&#10;421wxlFqNwwBMAG9mtwHnsE1WizOaf15PBfw6oh4Z68N61CxBCJwzIYop65AawJhyBY0qvboYhJD&#10;x8nj5YQA17zR09sH/x737fPZWYR/pvx09FW98m0OktuQ7L9ExdpmTLjKORAAU9QRg5rk4ai9akwI&#10;AV75REtzh9FikwCnr4OIcH60fC3I9U/jkdXgbK3KEbPsaiHABUl5sDu3GoM8IcA1LyHANSddD778&#10;jcQzA+QDzN7nOWWEwa9mW4Qx18erh+PFCas9kLlHrBMCHNkodsub9damcjRMmeachiHANXEmt2lf&#10;1vUbAlyzljyJI5M7SM7H2+CMo9RuGAJgAno1uQ88g2u0WJzT+vN4LuDVEfHOXhvWoWIJROCYDVFO&#10;XYHWBMKQLWhU7dHFJIaOk8fLCQGueaOntw/+Pe6t57NFhK/qlW9zkNyGZP8lKtY2Y8JVzoEAmKKO&#10;GNQkD0ftVWNCCPDKJ1qaO4wWmwU4jbaKcH60fG2rGI+sTXHPL5og8eWIAUOAMxP1uor/mt61QoBr&#10;akKAa066Hnz5G4lnBsgHmL3Pc8oIg1/Ntghjro9XD8eLE1Z7IHOPWCcEOLJR7Ja35pMgJ6kcDVOm&#10;OadhCHBNnMlt2pd1/YYA16wlT+LI5A6S8/E2OOMotRuGAJiAXk3uA8/gGi0W57T+PJ4LeHVEvLPX&#10;hnWoWAIROGZDlFNXoDWBMGQLGlV7dDGJoePk8XJCgGve6Ontg3+P+97z2VWEXzJ/J1zfSfUs97MY&#10;NcZWG5L9l6hY2zwRrnIOBMAUdcSgJnk4aq8aE0KAVz7R0txhtNgowMmzRYTzo+VrW8V4ZG2Ke37R&#10;BIkvRwwYApyZqNdV/Nf0rhUCXFMTAlxz0vXgy99IPDNAPsDsfZ5TRhj8arZFGHN9vHo4Xpyw2gOZ&#10;e8Q6IcCRjWK3vDWfBDlJ5WiYMs05DUOAa+JMbtO+rOs3BLhmLXkSRyZ3kJyPt8EZR6ndMATABPRq&#10;ch94BtdosTin9efxXMCrI+KdvTasQ8USiMAxG6KcugKtCYQhW9Co2qOLSQwdJ4+XEwJc80ZPbx/8&#10;e9yPns8uIvy/0u8Jd0T4cj+Loe+7Dcn+S1SsbQ3hrrd8zzivLTrHZG2cUGy1V40JIcA1b+TR3Om8&#10;VoBTxq4i/Loby09H7zzidWulNxlalilyxGkhwJmJejW2TA3Ols2mTAsBLvmgUQhwzUnXgy9/I/HM&#10;APkAG6zMEQa/mm0Rxlwfrx6OFyes9kDmHrFOCHBko9gtb9Zbm8rRMGWacxqGANfEmdymfVnXbwhw&#10;zVryJI5M7iA5H2+DM45Su2EIgAno1eQ+8Ayu0WJxTuvP47mAV0fEO3ttWIeKJRCBYzZEOXUFWhMI&#10;Q7agUbVHF5MYOk4eLycEuOaNnt4++Pe4957PPkX4cj+Loe+7Dcn+S1SsbQ3hrrd8zzivLTrHZG2c&#10;UGy1V40JIcA1b+TR3Ok8S4BT1i4i/D+/q/x09M4jXrdWepOhZZkiR5wWApyZqFdjy9TgbNlsyrQQ&#10;4JIPGoUA15x0PfjyNxLPDJAPsMHKHGHwq9kWYcz18erheHHCag9k7hHrhABHNord8ma9takcDVOm&#10;OadhCHBNnMlt2pd1/YYA16wlT+LI5A6S8/E2OOMotRuGAJiAXk3uA8/gGi0W57T+PJ4LeHVEvLPX&#10;hnWoWAIROGZDlFNXoDWBMGQLGlV7dDGJoePk8XJCgGve6Ontg3+P+zXPZ18ifLmfxdD33YZk/yUq&#10;1raGcNdbvmec1xadY7I2Tii22qvGhBDgmjfyaO50Xk+AU+auIpy/E95WMR5Zm7L7eurs3BDgitoN&#10;3GoM8oQA17yEANecdD348jcSzwyQD7DOBwfljDD41WyLMOb6ePVwvDhhtQcy94h1QoAjG8VuebPO&#10;fpWjYco059MoBLgmzuQ27cu6fkOAa9aSJ3FkcgfJ+XgbnHGU2g1DAExAryb3gWdwjRaLc1p/Hs8F&#10;vDoi3tlrwzpULIEIHLMhyqkr0JpAGLIFjao9upjE0HHyeDkhwDVv9PT2wb/H/ZrnQzkPSb8n/H//&#10;mb8i0/3q/XX05X4WQ0O1Idl/iYq1rSHc9UZTRB0xqICydvWzpfaqMSEEOLMlr5o7GafRSIBT/Jz0&#10;K8pesvJXlP2Xd3V+T3jn2RM+fxmPlUPLVcLIESeFAGcm6nV3butctEKAIxvFDgGuOel68OVvJJ4Z&#10;IB9g9j7PKSMMfjXbIoy5Pl49HC9OWO2BzD1inRDgyEaxW97km0UnR8OUac5pGAJcE6f4p5S0L+v6&#10;DQGuWSscmdxBcj7eBmccpXbDEAAT0KvJfeAZXKPF4pzWn8dzAa+OiHf22rAOFUsgAsdsiHLqCrQm&#10;EIZsQaNqjy4mMXScPF5OCHDNGz29ffDvcb/m+VAOrUv6TvhBRPhyP4tByPKrDcn+S1SsbTk9j+Qc&#10;IyG5RB0xqPkejtqrxoQQ4JVPtDR3GC22J8DpsdF3wg8iwo1HphpZlSNm2QsqBLggKQ9251ZjkCcE&#10;uOYlBLjmpOvBl7+ReGaAfIDZ+zynjDD41WyLMOb6ePVwvDhhtQcy94h1QoAjG8VueZNvFp0cDVOm&#10;OadhCHBNnOKfUtK+rOs3BLhmrXBkcgfJ+XgbnHGU2g1DAExAryb3gWdwjRaLc1p/Hs8FvDoi3tlr&#10;wzpULIEIHLMhyqkr0JpAGLIFjao9upjE0HHyeDkhwDVv9PT2wb/H/ZrnQzm8Lg8iwpf7WQxCll9t&#10;SPZfomJty+l5JOcYCckl6ohBzfdwmJNlhjEhBPjCjjA0dyKcB2sEOCUeRIQbj0w1sipHzLIXVAhw&#10;QVIe7M6txiBPCHDNSwhwzUnXgy9/I/HMAPkAs/d5Thlh8KvZFmHM9fHq4XhxwmoPZO4R64QARzaK&#10;3fIm3yw6ORqmTHNOwxDgmjjFP6WkfVnXbwhwzVrhyOQOkvPxNjjjKLUbhgCYgF5N7gPP4BotFue0&#10;/jyeC3h1RLyz14Z1qFgCEThmQ5RTV6A1gTBkCxpVe3QxiaHj5PFyQoBr3ujp7YN/j/s1z4dycF1u&#10;FeHL/SwGIcuvNiT7L1GxtuX0PJJzjITkEnXEoOZ7OMhJr3AI8MonWpo7jBZ7rQCn7LNPT98Jf8or&#10;NYjhwb+O7j1jmr4qR9SxF1QIcEFSHuzOrcYgTwhwzUsIcM1J14MvfyPxzAD5ALP3eU4ZYfCr2RZh&#10;zPXx6uF4ccJqD2TuEeuEAEc2it3yJt8sOjkapkxzTsMQ4Jo4xT+lpH1Z128IcM1a4cjkDpLz8TY4&#10;4yi1G4YAmIBeTe4Dz+AaLRbntP48ngt4dUS8s9eGdahYAhE4ZkOUU1egNYEwZAsaVXt0MYmh4+Tx&#10;ckKAa97o6e2Df4/7Nc+Hctp1uUWEL/ezGIQsv9qQ7L9ExdqW0/NIzjESkkvUEYP/n713adptu8rD&#10;ttRGVKWQuMnNWEBSAexUpcpVuJlI4mKSqvwA08/NSSUkyE2Bu+gnJBUH2QmxkxZyJeBU7EC4CEEl&#10;dhpgDLRALcs/wJljzjnWGM98xpxjve/3nXP2+TS+htaY476eNdZc89G3z97mn+VZMYkGvQi44ekl&#10;xs5bh/wIAZcH2n8T/iAJz56xdHLLB9qPB6oIOIDUF49jyzlEUwSccSkCzphsNf7wdyLPmqBvYPF7&#10;3l1OOfRo9gwx1vr+muXJ7JJr3ZC1R1+nCLhHY8grbniy2PhwmhGW7IZFwBk4wl9c2ntp81sEnFEb&#10;GIXYOee+vR32OHHdmp3BiS67idqH34PNOiT1WfV9PQtkdcC+edeOdaRYSwJ5wobExyYwCpAc2AJn&#10;ZQ0XwxxsF03mUwSccZOn9xr4Z9jfeT7iE83loyT8N/XfCT/c2GrC/ocVZluaW34wZjHOJdSBhfln&#10;eQiTIKAIuOHpJcbOW4f8KAGXqEdJ+J99a/w74VzdNMFjNeOUcIRwpc5FwBUJuz6OrcV6qQi4R2PI&#10;RcAZk63GH/5O5FkT9A0sfs+7yymHHs2eIcZa31+zPJldcq0bsvbo6xQB92gMecUtOrWRD6cZYclu&#10;WAScgQuxbe+lzW8RcEataRpGIXbOuW9vhz1OXLdmZ3Ciy26i9uH3YLMOSX1WfV/PAlkdsG/etWMd&#10;KdaSQJ6wIfGxCYwCJAe2wFlZw8UwB9tFk/kUAWfc5Om9Bv4Z9neej/js5vIz39n+Yrafvv+3o3cS&#10;frix1YT9DyvMtjS3/GDMYpxLqAML88/yECZBQBFww9NLjJ23DvkZAi6Rj5Dw//b/jP92dN9N8Fi9&#10;ucs4QrhS5yLgioRdH8fWYr1UBNyjMeQi4IzJVuMPfyfyrAn6Bha/593llEOPZs8QY63vr1mezC65&#10;1g1Ze/R1ioB7NIa84had2siH04ywZDcsAs7Ahdi299Lmtwg4o9Y0DaMQO+fct7fDHieuW7MzONFl&#10;N1H78HuwWYekPqu+r2eBrA7YN+/asY4Ua0kgT9iQ+NgERgGSA1vgrKzhYpiD7aLJfIqAM27y9F4D&#10;/wz7O89HfLZz2Zrsvwl/hIT/0a9IyvBnvWfsf1hhtoMsGBM4NBXUgYX5Z3kIkyCgCLjh6SXGzluH&#10;/CwBl+jXJOHBY6VmcYRwpc5FwBUJuz6OrcV6qQi4R2PIRcAZk63GH/5O5FkT9A0sfs+7yymHHs2e&#10;IcZa31+zPJldcq0bsvbo6xQB92gMecUNTxYbH04zwpLdsAg4A0f4i0t7L21+i4AzagOjEDvn3Le3&#10;wx4nrluzMzjRZTdR+/B7sFmHpD6rvq9ngawO2Dfv2rGOFGtJIE/YkPjYBEYBkgNb4Kys4WKYg+2i&#10;yXyKgDNu8vReA/8M+zvPR3y2czmb/O72T5R96S4J//Wff3f9cXRJ7n7We8b+hxVm28WqiDGqxSvU&#10;gYX5ZXkIkyCgCLjh6SXGzluH/BICLhlei4QHj5WaxRHClToXAVck7Po4thbrpSLgHo0hFwFnTLYa&#10;f/g7kWdN0Dew+D3vLqccejR7hhhrfX/N8mR2ybVuyNqjr1ME3KMx5BW36NRGPpxmhCW7YRFwBi7E&#10;tr2XNr9FwBm1pmkYhdg55769HfY4cd2ancGJLruJ2offg806JPVZ9X09C2R1wL551451pFhLAnnC&#10;hsTHJjAKkBzYAmdlDRfDHGwXTeZTBJxxk6f3Gvhn2N95PuKzncvZpFzkN+EvJeHrPWP/wwqzLc0t&#10;PxizGOcS6sDC/LM8hEkQUATc8PQSY+etQ34pAZcsP9T+nfD/4OZfzLb74+jBY6VmcYRwpc5FwBUJ&#10;uz6OrcV6qQi4R2PIRcAZk63GH/5O5FkT9A0sfs+7yymHHs2eIcZa31+zPJldcq0bsvbo6xQB92gM&#10;ecUtOrWRD6cZYcluWAScgQuxbe+lzW8RcEataRpGIXbOuW9vhz1OXLdmZ3Ciy26i9uH3YLMOSX1W&#10;fV/PAlkdsG/etWMdKdaSQJ6wIfGxCYwCJAe2wFlZw8UwB9tFk/kUAWfc5Om9Bv4Z9neej/hs53I2&#10;qb2+lIRrHqkpP9j/sMJsDzf4X4wB07WAOrC4XJbapleJMAkKFwFXtPDK2KFdVq9BwOXRym/CX0LC&#10;g8dKzeII4Uqdi4ArEnZ9HFuL9VIRcI/GkIuAMyZbjT/8ncizJugbWPyed5dTDj2aPUOMtb6/Znky&#10;u+RaN2Tt0dcpAu7RGPKKW3RqIx9OM8KS3bAIOAMXYtveS5vfIuCMWtM0jELsnHPf3g57nLhuzc7g&#10;RJfdRO3D78FmHZL6rPq+ngWyOmDfvGvHOlKsJYE8YUPiYxMYBUgObIGzsoaLYQ62iybzKQLOuMnT&#10;ew38M+zvPB/x2c7lbNL3+hIS7vNwb8MKsy1Oy8+te/Yxa9Fpy/IQJkFAEXAPtMmMndlUei0CLvle&#10;QsKDx6otXlccIVypUxFwRcKuj2NrsV4qAu7RGHIRcMZkq/GHvxN51gR9A4vf8+5yyqFHs2eIsdb3&#10;1yxPZpdc64asPfo6RcA9GkNecYtObeTDaUZYshsWAWfgQmzbe2nzWwScUWuahlGInXPu29thjxPX&#10;rdkZnOiym6h9+D3YrENSn1Xf17NAVgfsm3ftWEeKtSSQJ2xIfGwCowDJgS1wVtZwMczBdtFkPkXA&#10;GTd5eq+Bf4b9necjPtu5nE2uvT5Lwtc82P+wwmxLc8sPxizGuYQ6sDD/LA9hEgQUATc8vcTYeeuQ&#10;X5OAyyP+gSd/Ex48VmoWRwhX6lwEXJGw6+PYWqyXioB7NIZcBJwx2Wr84e9EnjVB38Di97y7nHLo&#10;0ewZYqz1/TXLk9kl17oha4++ThFwj8aQV9yiUxv5cJoRluyGRcAZuBDb9l7a/BYBZ9SapmEUYuec&#10;+/Z22OPEdWt2Bie67CZqH34PNuuQ1GfV9/UskNUB++ZdO9aRYi0J5AkbEh+bwChAcmALnJU1XAxz&#10;sF00mU8RcMZNnt5r4J9hf+f5iM92LmeTUa/PkPA1D/Y/rDDb0tzygzGLcS6hDizMP8tDmAQBRcAN&#10;Ty8xdt465Ncm4JL1GRIePFZqFkcIV+pcBFyRsOvj2Fqsl4qAezSGXAScMdlq/OHvRJ41Qd/A4ve8&#10;u5xy6NHsGWKs9f01y5PZJde6IWuPvk4RcI/GkFfcolMb+XCaEZbshkXAGbgQ2/Ze2vwWAWfUmqZh&#10;FGLnnPv2dtjjxHVrdgYnuuwmah9+DzbrkNRn1ff1LJDVAfvmXTvWkWItCeQJGxIfm8AoQHJgC5yV&#10;NVwMc7BdNJlPEXDGTZ7ea+CfYX/n+YjPdi5nk7teHyXhv/XP8J8ow/5HFZhtaW75wZjFOJfQLyzM&#10;P8tDmAQBRcANTy8xdt465A+CgEvmR0n4n33rD7i5RYMjhCt1LQKuSNg1eGXMOKUYTXQrAo54yKoI&#10;OGOy1fjD34k8a4K+gR0m85RDj2bPEGOt769ZnswuudYNWXv0dYqAezSGvOIWndrIh9OMsGQ3LALO&#10;wIXYtvfS5rcIOKPWNA2jEDvn3Le3wx4nrluzMzjRZTdR+/B7sFmHpD6rvq9ngawO2Dfv2rGOFGtJ&#10;IE/YkPjYBEYBkgNb4Kys4WKYg+2iyXyKgDNu8vReA/8M+zvPR3y2czmbPPX6CAn/6vJPlGH/owrM&#10;tjS3/GDMYpxL6BcW5p/lIUyCgCLghqeXGDtvHfIHRcAl+0Mk/B/9zLs/+xdnEo4jhCu9syLgioRd&#10;g1fGjFOK0US3IuCIh6yKgDMmW40//J3IsyboG9hhMk859Gj2DDHW+v6a5cnskmvdkLVHX6cIuEdj&#10;yCtu0amNfDjNCEt2wyLgDFyIbXsvbX6LgDNqTdMwCrFzzn17O+xx4ro1O4MTXXYTtQ+/B5t1SOqz&#10;6vt6FsjqgH3zrh3rSLGWBPKEDYmPTWAUIDmwBc7KGi6GOdgumsynCDjjJk/vNfDPsL/zfMRnO5ez&#10;yazXZ0k49j+qwGxLc8sPxizGuYR+YWH+WR7CJAgoAm54eomx89Yhf5AEXCq8JgnHEcKV3lkRcEXC&#10;rsErY8YpxWiiWxFwxENWRcAZk63GH/5O5FkT9A3sMJmnHHo0e4YYa31/zfJkdsm1bsjao69TBNyj&#10;MeQVt+jURj6cZoQlu2ERcAYuxLa9lza/RcAZtaZpGIXYOee+vR32OHHdmp3BiS67idqH34PNOiT1&#10;WfV9PQtkdcC+edeOdaRYSwJ5wobExyYwCpAc2AJnZQ0XwxxsF03mUwSccZOn9xr4Z9jfeT7is53L&#10;2eSdXr+7/TvhP/fTf0fSpT/6m3Dsf1SB2Q4yYUzg0FTQLyzMP8tDmAQBRcANTy8xdt465A+agEsV&#10;+dvR//27/0744TfhOEK40jsrAq5I2DV4Zcw4pRhNdCsCjnjIqgg4Y7LV+MPfiTxrgr6BHSbzlEOP&#10;Zs8QY63vr1mezC651g1Ze/R1ioB7NIa84oYni40PpxlhyW5YBJyBI/zFpb2XNr9FwBm1gVGInXPu&#10;29thjxPXrdkZnOiym6h9+D3YrENSn1Xf17NAVgfsm3ftWEeKtSSQJ2xIfGwCowDJgS1wVtZwMczB&#10;dtFkPkXAGTd5eq+Bf4b9necjPtu5nE3e6rXlkd+EP0LCf+uP/H8TPqrAbEtzy8+te/Yxm+azPIRJ&#10;EFAE3ANtMmNnNpU+DAIuj+wHvvflJBxHCFd6P0XAFQm7Bq+MGacUo4luRcARD1kVAWdMthp/+DuR&#10;Z03QN7DDZJ5y6NHsGWKs9f01y5PZJde6IWuPvk4RcI/GkFfcolMb+XCaEZbshkXAGbgQ2/Ze2vwW&#10;AWfUmqZhFGLnnPv2dtjjxHVrdgYnuuwmah9+DzbrkNRn1ff1LJDVAfvmXTvWkWItCeQJGxIfm8Ao&#10;QHJgC5yVNVwMc7BdNJlPEXDGTZ7ea+CfYX/n+YjPdi5nk7d6lUTt5zPf2Uj4X7v3m/C/8xs//+43&#10;r7+YbVSB2R4p4X9v3bOP2DSf5SFMgoAi4B5okxk7s6n0YRFwqfdSEo4jhCu9nyLgioRdg1fGjFOK&#10;0US3IuCIh6yKgDMmW40//J3IsyboG9hhMk859Gj2DDHW+v6a5cnskmvdkLVHX6cIuEdjyCtu0amN&#10;fDjNCEt2wyLgDFyIbXsvbX6LgDNqTdMwCrFzzn17O+xx4ro1O4MTXXYTtQ+/B5t1SOqz6vt6Fsjq&#10;gH3zrh3rSLGWBPKEDYmPTWAUIDmwBc7KGi6GOdgumsynCDjjJk/vNfDPsL/zfMRnO5ezyVu9SiL5&#10;ac79N+EPk/BRBWZ7ZIT/vXXPPmLTfJaHMAkCioB7oE1m7Mym0odJwKXmS0g4jhCu9H6KgCsSdg1e&#10;GTNOKUYT3YqAIx6yKgLOmGw1/vB3Is+aoG9gh8k85dCj2TPEWOv7a5Yns0uudUPWHn2dIuAejSGv&#10;uEWnNvLhNCMs2Q2LgDNwIbbtvbT5LQLOqDVNwyjEzjn37e2wx4nr1uwMTnTZTdQ+/B5s1iGpz6rv&#10;61kgqwP2zbt2rCPFWhLIEzYkPjaBUYDkwBY4K2u4GOZgu2gynyLgjJs8vdfAP8P+zvMRn+1cziZv&#10;9SqJ5Gc6P07CvzbD3Wx3Df7PrXv2IZvmszyESRBQBNwDbTJjZzaVPmwCLnWfJeE4QrjS+ykCrkjY&#10;NXhlzDilGE10KwKOeMiqCDhjstX4w9+JPGuCvoEdJvOUQz9fzxBjre+vWZ7MLrnWDVl79HWKgHs0&#10;hrzipocb70k+3jjlPkrJblgEnIELsW1g2vwWAWfUmqZhFGLnnMdMOkUgdp9A79+Drc+M0z78Hrym&#10;VJ9V39ezQFYH7Jt37VhHirUkkCdsSHxsAqMAyYEtcFbWcDHMwXbRZD5FwBk3eXqvgX+G/Z3nIz7b&#10;uZxN3upVEsmPc36GhMNsj4zwv7fu2Ue4fkC90asPYRIULgKuaOGVsUO7rD4KAi51HyPhf739E2V/&#10;6EdaOpc09FMEnCBJvw0SEaOJuYqAIx4dt0//7F9xpwB2KI0h4A9/J/KsEX0DO0zmKYc+lGeIsdb3&#10;1yxPZpdc64asPfo6RcA9GkNecYt2K/LhNCMsOEB41yLgHo0N/qJu76XNbxFwRm1glM1l394Oe9yE&#10;Okzv34MkxbX3+D14TXrsdRbI6oB9864d68wbhjxro3MNJCUIEBW2wE6s4WKYg+2iyXyKgDNusn+8&#10;Bv4Z9neej/hs53I2eatXSSQ/i/OjJPy3rv8mfKRb//fWPfugpR81ZXkIkyCgCLiiiVfGDu2y+qgI&#10;uNR+lIT/eSPh9hMPVBFwQ0il4JVR03WN0bzMXSgCjnjIqn4DzphsNf7wdyLPmqBvYIfJPOVQcvAM&#10;Mdb6/prlyeySa92QtUdfpwi4R2PIK27r4Ua8yIfTjLBkNywCzsCF2Lb30ua3CDij1jQNoxA759y3&#10;t8MeJ65bszM40WU3Ufvwe7BZh6Q+q76vZ4GsDtg379qxjhRrSSBP2JD42ARGAZIDW+CsrOFimIPt&#10;osl8ioAzbvL0XgP/DPs7z0d8tnM5m7zVqySSn8D5NUn4rXsenYz/DfrpbW70GkqYBIWLgCtaeGXs&#10;0C6rj5KAS/1HSPh/94/Gb8IlLhzwpi0C3sGB/wleGbDLInkNu38RcIKtCDhDstf4w9+JPGuGvoEd&#10;JvOUQ49mzxBjre+vWZ7MLrnWDVl79HWKgHs0hrziFu1W5MNpRliyGxYBZ+BCbNt7afNbBJxRa5qG&#10;UYidc+7b22GPE9et2Rmc6LKbqH34PdisQ1KfVd/Xs0BWB+ybd+1YR4q1JJAnbEh8bAKjAMmBLXBW&#10;1nAxzMF20WQ+RcAZN3l6r4F/hv2d5yM+27mcTd7qVRLJz8b5tUj4rXsenYz/3fST5SFMgoAi4B5o&#10;kxk7s6n0URNw6eM5Eh4PVBFwfbJ2DV4ZM04pRhPdioAjHrKq34AzJluNP/ydyLMm6BvYYTJPOfRo&#10;9gwx1vr+muXJ7JJr3ZC1R1+nCLhHY8grbtHhhnw4zQhLdsMi4AxciG17L21+i4Azak3TMAqxc859&#10;ezvsceK6NTuDE112E7UPvwebdUjqs+r7ehbI6oB9864d60ixlgTyhA2Jj01gFCA5sAXOyhouhjnY&#10;LprMpwg44yZP7zXwz7C/83zEZzuXs8lbvUoi+Tk4f/enPvvuv/lrXx1+yf/KP1EW/XH0W/fsc2/6&#10;yfIQJkFAEXAPtMmMndlUeh8IuPTyg9/3Y+9++t/+W9rW8Tp+E/7PQp8i4AxL8MqQ0+b1BL8i4ABH&#10;XxQBZ0y2Gn/4O5FnTdA3sMNknnLo0ewZYqz1/TXLk9kl17oha4++ThFwj8aQV9yiww35cJoRluyG&#10;RcAZuBDb9l7a/BYBZ9SapmEUYuec+/Z22OPEdWt2Bie67CZqH34PNuuQ1GfV9/UskNUB++ZdO9aR&#10;Yi0J5AkbEh+bwChAcmALnJU1XAxzsF00mU8RcMZNnt5r4J9hf+f5iM92LmeTt3qVRPJzcBbTZ15I&#10;wm/dc29k/s+mnywPYRIEFAH3QJvM2JlNpfeFgMtj/YHvfYSE/0z/i9n0PvRaBFyRsGvwyphxSpvX&#10;E/yKgAMcfVEEnDHZavzh70SeNUHfwA6TecqhR7NniLHW99csT2aXXOuGrD36OkXAPRpDXnGLDjfk&#10;w2lGWLIbFgFn4EJs23tp81sEnFFrmoZRiJ1z7tvbYY8T163ZGZzospuoffg92KxDUp9V39ezQFYH&#10;7Jt37VhHirUkkCdsSHxsAqMAyYEtcFbWcDHMwXbRZD5FwBk3eXqvgX+G/Z3nIz7buZxN3upVEsnP&#10;wVlNLyHht+55dDL+V4t6nbS50asbYRIEFAFXtPDK2KFdVu8TAZd+XkrCi4ALivgTvDLo0FbJa9j9&#10;i4ATbPVH0BmSvcYf/k7kWTP0DewwmaccejR7hhhrfX/N8mR2ybVuyNqjr1ME3KMx5BW3aLciH04z&#10;wpLdsAg4Axdi295Lm98i4Ixa0zSMQuycc9/eDnucuG7NzuBEl91E7cPvwWYdkvqs+r6eBbI6YN+8&#10;a8c6UqwlgTxhQ+JjExgFSA5sgbOyhothDraLJvMpAs64ydN7Dfwz7O88H/HZzuVs8lavkkh+Ds7e&#10;9CwJv3XPo5Pxv76o02d5CJMgoAi4A9SJjJ0zTvF9I+DS1ktIeBHw6BmzbtVsXk9wKwIOcPRF/Qac&#10;Mdlq/OHvRJ41Qd/ADpN5yqFHs2eIsdb31yxPZpdc64asPfo6RcA9GkNecYsON+TDaUZYcIDwrkXA&#10;PRob/EXd3kub3yLgjNrAKJvLvr0d9rgJdZjevwdJimvv8XvwmvTY6yyQ1QH75l071pk3DHnWRue6&#10;CDgD47HdPWvvQxluPmeJg2cEi5FVVZsx6PuH+lAfTrGLV5fMLn53fLa4zCZv9Xo1pQJf1zzf/Z2f&#10;ffdf/9Rj/034nfuBOrCwnrI8hEkQUATc8PQSY+etQ34fCbh09iwJLwIePWPWrZrN6wluRcABjr4o&#10;As6YbDX+QHAiz5qgb2CHyTzlUHLwDDHW+v6a5cnskmvdkLVHX6cIuEdjyCtuePLb+HCaERYcILxr&#10;EXCPxgHb9l7a/BYBZ9SapmFEs7s49u3tsMeJ+9bsDE5cKoyl9uH34NVRfVZ9X88CWR2wb961Yx0p&#10;1pJAnrAh8bEJjAIkB7bAWVnDxTAH20WT+dRvwBk3eXqvgX+G/Z3nIz7buZxN3upVEsnPwXk1Sf/y&#10;m/BHSPhv/9GvjDqH/4U6sLCgDDvCJAgoAm54eomx89Yhv68EXLp7hoQXAY+eMetWzeb1BLci4ABH&#10;XxQBZ0y2Gn/4O5FnTdA3sMNknnLo0ewZYqz1/TXLk9kl17oha4++ThFwj8aQV9yiww35cJoRFhwg&#10;vGsRcI/GBn9Rt/fS5rcIOKM2MMrmsm9vhz1uQh2m9+9BkuLae/wevCY99joLZHXAvnnXjnXmDUOe&#10;tdG5LgLOwHhsd8/a+1CGm89Z4uAZwWJkVdVmDOo34BN8xecREv535W9HT0i44t/LwGIWbhetbRqU&#10;aFaCgCLgiJmuGDu12PV9JuDS5aMk/Jv/8g/t5jYSj6KeJIYlw0TScg4uJoR1/fEq+H6sjnN9ZbgE&#10;dgQTLIavr8nR02dncPoi4A6MKRYBZ0y2Gn8gOJFnTdA3sGCg1X7Koa/0M8RY8/trliezS651Q9Ye&#10;fZ0i4B6NIa+4Rbsv+XCaEZbshkXAGbgQ2/Ze2vwWAWfUmqZhFGLnnPv2dtjjxHVrdgYnuuwmah9+&#10;DzbrkNRn1ff1LJDVAfvmXTvWkWItCeQJGxIfm8AoQHJgC5yVNVwMc7BdNJlP/QaccZOn9xr4Z9jf&#10;eT7is53L2eStXiWR/BycV5Pv/zVJONSBxWixt7nRqwdh4pudTkXAFS28MnZol1VGNuHxwMJyqVqv&#10;ZhlS8MhWl+P+9QgJ/+//cfvb0b91JuHcp+7jw5JhIs1zDrqldk/s5VXw/eDwrrkyXAI7ggkWw9fX&#10;5OjpszM4fRFwB8YUi4AzJluNP/ydyLMm6BtYMNBqP+XQV/oZYqz5/TXLk9kl17oha4++ThFwj8aQ&#10;V9yi3Zd8OM0IS3bDIuAMXIhtey9tfouAM2pN0zAKsXPOfXs77HHiujU7gxNddhO1D78Hm3VI6rPq&#10;+3oWyOqAffOuHetIsZYE8oQNiY9NYBQgObAFzsoaLoY52C6azKcIOOMmT+818M+wv/N8xGc7l7PJ&#10;W71KIvk5OK8m7P8T7Y+jf//tP45++k041IHFaLG3udGrB2GCzXa3IuCKFl4ZO7TLKiOb8HhgYblU&#10;rVezDCl4ZKtLun+9JgnnPnUfH5YME2mec9AttXtiL6+C7weHd82V4RLYEUywGL6+JkdPn53B6YuA&#10;OzCmWAScMdlq/OHvRJ41Qd/AgoFW+ymHvtLPEGPN769ZnswuudYNWXv0dYqAezSGvOIW7b7kw2lG&#10;WLIbFgFn4EJs23tp81sEnFFrmoZRiJ1z7tvbYY8T163ZGZzospuoffieIf3EAABAAElEQVQ92KxD&#10;Up9V39ezQFYH7Jt37VhHirUkkCdsSHxsAqMAyYEtcFbWcDHMwXbRZD5FwBk3eXqvgX+G/Z3nIz7b&#10;uZxN3upVEsnPwXk1Yf/D+hokHOrAYrTY29zo1YMwwWa7WxFwRQuvjB3aZZWRTXg8sLBcqtarWYYU&#10;PLLVJd2/JOAHvq/9O+F/+W9RbKQ4/Sac+9R9fFgyTKQe5+AuioAzJm9NUwT8gSfqD38n8qwp+wZ2&#10;eNNOOfSVfoYYa31/zfJkdsm1bsjao69TBNyjMeQVt2j3JR9OM8KSr1ERcAYuxLa9lza/RcAZtaZp&#10;GIXYOee+vR32OHHdmp3BiS67idqH34PNOiT1WfV9PQtkdcC+edeOdaRYSwJ5wobExyYwCpAc2AJn&#10;ZQ0XwxxsF03mUwSccZOn9xr4Z9jfeT7is53L2eStXiWR/BycVxP2P6wy259+4C9mi34TDnVgMVrs&#10;bW706kGYYLPdrQi4ooVXxg7tssrIJjweWFguVevVLEMKHtnqku5fEiD5P/cKJJz71H18WDJMtBe5&#10;nn6KgJ/QeRu2IuAPPEd/+DuRZ03ZNzB+W9X87pRDX+lniPFVwAlZnswuqdYNWXt0Zd4VAfdoDHnF&#10;LTrckA+nGWHJ16gIOAMXYtveS5vfIuCMWtM0jELsnHPf3g57nLhuzc7gRJfdRO3D78FmHZL6rPq+&#10;ngWyOmDfvGvHOlKsJYE8YUPiYxMYBUgObIGzsoaLYQ62iybzKQLOuMnTew38M+zvPB/x2c7lbPJW&#10;r5JIfg7Oqwn7H1ad7ZeQcKgDi9Fib3OjVw/CBJvtbkXAFS28MnZol1VGNuHxwMJyqVqvZhlS8MhW&#10;l3T/kgDN/1ISrnmsCd3HhyXDxPdiOVgqAs6YvDVNEfAHnqg//J3Is6bsGxi/rWouAn4hgcKt/zPg&#10;gKtkS8y9YOSzbnqRD3bbDj7TSbdhsq+KICl97NaYtu5hydeoCDgDF2LbwLTnVQScURsDF2LnnMdM&#10;OkUgBuM+vJzBiUEGIxd+D14dj73OAlkdsG/etWMdaaolgTxro3OtJKUvgwBRYQvsxBouhjnYLprM&#10;pwg441YEfGCCszMm0s/2syQcZhsW9iywtulVonc1CCgCrmjhlbFDu6wysgmPDRaWS9V6NcuQgke2&#10;uqT7lwT4/J/7vr/a/jj6L1CeSLH+cXSfZ/jrSWJYMkwkhnNw5fUs2uNcoH/HOHpoLvdLYE8wwWLm&#10;CHRrlhsu7Rl94nzfLcmdPGvtj/O6CPgDT88f/oqAewJjINZvwA0Lle58yMhHg921b07J16gIuANs&#10;iiG2DUz9bMq2H/osqbIP6yf952P5kmite3WWwstyzMGiXJbJmHTvpcUlQ1s2h6zfW71w5qFxDTgx&#10;9NY+/B68OqrPqu/rWSCrA/YNiMc6UqwlgTxhQ+KjUzFiVjfJgS1wVtasWdYcbBcN1mGfIuCMiTy9&#10;18A/w14q3/HZzuVs8lavepsH59WEvQ0rzHbL+QwJhzqw0CZzXAgTbLYnKgJueHqJsfPWIWffRHhs&#10;sLBcqtarWbTGquF18FjJCfN/Yv5x9MdJOOaRMrqPD0uGiURwDtHiTxFwxOMtroqAP/BU/eGvCLht&#10;Ox7CIuAejSHf+ZCRD6cZm3bypSkCzsCF2LYvoH425XMY+iypsg9rEfAFsLncHjacwYlhEn0+fg9e&#10;HdVn1ff1LJDVAfvmXTvWkWItCeQJGxIfm8AoQHJgC5yVNVwMc7BdNJlPEXDGrQj4wARnZ0wkzPaE&#10;7jES/uV3v/1HXzPQN4OOtc1dJXpXg4Ai4IoWXhk7tMsq+ybCY4OF5VK1Xs0ypOCRrS7p/iUBmH+s&#10;xh9Hf4yEYx7JrPv4sGSYcC+i4Z8i4IzJW9MUAX/gifrDXxFw23Y8hEXAPRpDvvMhIx9OMz4gydeo&#10;CDgDF2LbvpX62ZRPc+izpMo+rEXAF8Dmkg8sbNj6TFd9Pn4PXqupz6rv61kgqwP2zbt2rCPFWhLI&#10;EzYkPjaBUYDkwBY4K2u4GOZgu2gynyLgjFsR8IEJzs6YSJhtB93TJHwz6FjbFZoivatBQBFwxk00&#10;jB37Zd9EeGywsFyq1qtZhhQ8stUl3b8kAPPb6lES/uf074TrPj5yZphwL3Q7XVEEPMblLWmLgD/w&#10;NP3hrwi4JzAGYhFww0KlOx8y8tFgd+3be/I1KgLuAJtiiG0DUz+b8mkOfZZU2Ye1CPgC2FzaUWex&#10;O4MTF6ex1Ofj9+DVUX1WfV/PAlkdsG/etWMdKdaSQJ6wIfGxCYwCJAe2wFlZw8UwB9tFk/kUAWfc&#10;ioAPTHB2xkTCbC/QPUXCN4OOtZdCbUnvahBQBJxxEw1jx37ZNxEeGywsl6r1apYhBY9sdUn3LwnA&#10;/Lh6hIT/7X/8M+/+DEi47uMjZ4YJ90K30xVFwGNc3pK2CPgDT9Mf/oqAewJjIBYBNyxUuvMhIx8N&#10;dte+vSdfoyLgDrAphtg2MPWzKZ/m0GdJlX1Yi4AvgM0lHnWcjzM40TmYqM/H78FmHZL6rPq+ngWy&#10;OmDfvGvHOlKsJYE8YUPiYxMYBUgObIGzsoaLYQ62iybzKQLOuBUBH5jg7IyJhNlm6N595js/++5n&#10;f/KrgYVVf/c32h9H/+fuj6M7F6ztDFOkdzUIKALOuImGsWO/7JsI+xMsLJeq9WqWIQWPbHVJ9y8J&#10;wPy4EvvzJFz38ZEzw4R7EQ3/FAFnTN6apgj4A0/UH/6KgHsCYyAWATcsVLrzISMfDXbXvr0nX6Mi&#10;4A6wKYbYNjD1symf5tBnSZV9WIuAL4DNJR912LD1ma76fPwevFZTn1Xf17NAVgfsm3ftWEeKtSSQ&#10;J2xIfGwCowDJgS1wVtZwMczBdtFkPkXAGbci4AMTnJ0xkTDbDF2fN/lN+G0S/n8v/034zIm1uRC9&#10;q0FAEXDGTTSMHftl30TYn2BhuVStV7MMKXhkq0u6f0kA5seVJvzB9u+E/9TNvx3dfhOu+/jImWHC&#10;vWh1vBYBRzze4qoI+ANP1R/+ioB7AmMgFgE3LFS68yEjHw121769J1+jIuAOsCmG2DYw9bMpn+bQ&#10;Z0mVfViLgC+AzWV81GlGZ3BimESfj9+DV0f1WfV9PQtkdcC+edeOdaRYSwJ5wobExyYwCpAc2AJn&#10;ZQ0XwxxsF03mUwSccSsCPjDB2RkTCbPN0F3z9lISjrW5EL2rQUARcMZNNIwd+2XfRNifYGG5VK1X&#10;swwpeGSryzVPZHAKzI8rdftku+nPfc+jJPwPZvjImWEiznF17WJci4AjHm9xVQT8gafqD39FwD2B&#10;MRCLgBsWKt35kJGPBrtr37STr1ERcAfYFENsG5hGf4qAM2pN0zAKsXPOYyadIhC7T6D3p5Ctz4zT&#10;PvwevKZUn1Xf17NAVgfsm3ftWEeKtSSQJ2xIfGwCowDJgS1wVtZwMczBdtFkPkXAGbci4AMTnJ0x&#10;kTDbDB3M20tIONbmQvSuBgFFwBk30TB27JeRTdifYGG5VK1XswwpeGSrC8wTGacC8+NKY4SAy89D&#10;JPz/av9N+L8QEj5yZphI/ri6WOynCLhh8ValIuAPPFl/+CsC7gmMgVgE3LBQ6c6HjHw02F37pp18&#10;jYqAO8CmGGLbwDT6UwScUWuahlGInXMeM+kUgdh9Ar0/hWx9Zpz24ffgNaX6rPq+ngWyOmDfvGvH&#10;OlKsJYE8YUPiYxMYBUgObIGzsoaLYQ62iybzKQLOuBUBH5jg7IyJhNlm6GjeniXhWJsL0bsaBBQB&#10;Z9xEw9ixX0Y2YX+CheVStV7NMqTgka0uNE/k0BSYH1fqrwRc1o+T8D/saTJMxCmu3sOv/ykCfkHx&#10;ZoUi4A88Wn/4KwLuCYyBWATcsFDpzoeMfDTYXfumnXyNioA7wKYYYtvANPpTBJxRa5qGUYidcx4z&#10;6RSB2H0CvT+FbH1mnPbh9+A1pfqs+r6eBbI6YN+8a8c6UqwlgTxhQ+JjExgFSA5sgbOyhothDraL&#10;JvMpAs64FQEfmODsjImE2Wbownl7hoRjbS5E72oQUASccRMNY8d+GdmE/QkWlkvVejXLkIJHtrqE&#10;87Q6YX5cqa8n4KJ7hoRnmEjeuLpY7KcIuGHxVqUi4A88WX/4KwLuCYyBWATcsFDpzoeMfDTYXfum&#10;nXyNioA7wKYYYtvANPpTBJxRa5qGUYidcx4z6RSB2H0CvT+FbH1mnPbh9+A1pfqs+r6eBbI6YN+8&#10;a8c6UqwlgTxhQ+JjExgFSA5sgbOyhothDraLJvMpAs64FQEfmODsjImE2WbotvP2KAn/nc3fjq4l&#10;6V3FZrtbEXBFC6+MHdpllZFN2J9gYblUrVezDCl4ZKvLdp68I+bHlfqtBFz0j5LwP/+W/jfhmpWv&#10;cXX0KwKOeLzFVRHwB56qP/wVAfcExkAsAm5YqHTnQ0Y+GuyufdNOvkZFwB1gUwyxbWAa/SkCzqg1&#10;TcMoxM45j5l0ikDsPoHek86tz4zTPvwevKZUn1Xf17NAVgfsm3ftWEeKtSSQJ2xIfGwCowDJgS1w&#10;VtZwMczBdtFkPkXAGbci4AMTnJ0xkTDbDN1x3h4h4f+j/O3oBxJO7yo22zsrAh48oKZi7Njv24GA&#10;y10/RMJ//Wfe/Xn/b8IZL9Xc27fZy49v9o5JrSvDJWgHdgUTLIaPr2lRKAVh6NBW8n8oHP2a8Win&#10;jB9/RRHwB56hP/wVAfcExkAsAm5YqHTnQ0Y+GuyufXNKdsMi4A6wKYbYNjCN/hQBZ9SapmEUYuec&#10;x0w6RSB2n0Dvv7Zbnxmnffg9eE2pPqu+r2eBrA7YN+/asY4Ua0kgT9iQ+NgERgGSA1vgrKzhYpiD&#10;7aLJfIqAM25FwAcmODtjImG2Gbp03l6LhNO7is32zoqABw+oqRg79vt2IeBy569Jwu/t2+zlxzd7&#10;x6TnK8MliBZ/wASL4edrYqStgjAzTqkIOEHyrgg4Y7LV+MNfEXBPYAyyIuCGhUp3PmTko8Hu2je5&#10;ZDcsAu4Am2KIbQPT6E8RcEataRpGIXbOecykUwRi9wn0djpwB4XIr+m0D78Hr67qs+r7ejax7WUG&#10;gX3zrh3rSJ6WBPLM3OsFDlBBgKiwBXZizVplzcF20WAd9ikCzpgUAR+Y4OyMiYTZZujSeZOQz3zq&#10;L7z7r37yl4JoVu1+E07vKjbbExUBZzxFw9ix37cTAZe7fy0Sfm/fZi8/vtk7Jv1eGS5BtPgDJlgM&#10;P18TI20VhJlxSkXACZIi4AzJXuMPf0XAPYExzIqAGxYq3fmQkY8Gu2vf5JLdsAi4A2yKIbYNzCLg&#10;jBVoGkYhds5pzKRTBGL3CfR2OnAHhciv6bQPvwevruqz6vt6NrHtZQaBffOuHetInpYE8szc6wUO&#10;UEGAqLAFdmLNWmXNwXbRYB32KQLOmBQBH5jg7IyJhNlm6NJ5kxDJ9OkXknB6V7HZ3lkR8A4D/Q9j&#10;Ry7tOdpXlK3jGV76zWalar1e/lMIHtnqcnueLDCuFv034BYzpNcg4XF1rFT/DTji8RZX9RvwB56q&#10;P/wVAfcExkAsAm5YqHTnQ0Y+GuyufdNOvkZFwB1gUwyxbWDa0aF+A86oNU3DKMTOOY+ZdIpA7D6B&#10;3rPUrc+M0z78HrymVJ9V39ezQFYH7Jt37VhHirUkkCdsSHxsAqMAyYEtcFbWcDHMwXbRZD5FwBm3&#10;IuADE5ydMZEw2wxdOm8SorP9EhJO7yo22zsrAh48oKZi7Njv25GAy1z+xe/5sXc/9Zd/gQEJNH87&#10;+G/CdbYD90tVBPyC4s0KRcAfeLT+8FcE3BMYA7EIuGGh0p0PGflosLv2TTs4QDiX9tFsx8LEx/tH&#10;Mh22l6/FrV6XmKhO6LIos1p3bjXM0eoY/SkCHj0fOQGH2Dnn/riWZ+bMXdyancGJa3hfax9+D14d&#10;1WfV9/UskNUB+2a4jnWkWEsCecKGxMcmMAqQHNgCZ2UNF8McbBdN5kN7QpBmm2Ma7vTqsd09a+9D&#10;bcwid2qBDyxGVlXt7qsI+MRJgerLsYDZpoeUz5uE+LSf/s72x9F/4vE/jk6zEjzMIuDBA2oqxo79&#10;vl0JuCDxEhLuZ5tRHZoi4Dtk3o6+CPgDz9IfCIqAewJjIBYBNyxUuvMhIx8Ndte+aQcHCOdSBNyD&#10;MeUQ2wam0Z8i4AFs/QQcYuecx0w6RSBuDxvO4MQggx0G/R68Oh57nQWyOmDfvGvHOtJUSwJ51kbn&#10;GkhKECAqbIGdWMPFMAfbRZP5FAFn3IqAD0xwdsZEwmwzdOm8SQjMdlv034Q/SMLpXcVme2dFwIMH&#10;1FSMHft9OxNwQeNZEg6zzbB2TRHwDTBvSF0E/IGH6Q9/RcA9gTEQi4AbFird+ZCRjwa7a9+0gwOE&#10;cykC7sGYcohtA7MIeACWVzWMQuycz5hJpwjE7hPo/Ql76zPjtA+/B68p1WfV9/UskNUB++ZdO9aR&#10;Yi0J5AkbEh+bwChAcmALnJU1XAxzsF00mU8RcMatCPjABGdnTCTMNkOXzpuEwGzPxaMk/OvrP1GG&#10;zfbOioAHD6ipaJ+DBzJivt0JuKDwF7+3/XH0v/TYH0cPoByAuv8tAu7AeKNiEfAHHqw//BUB9wTG&#10;QCwCbliodOdDRj4a7K590w4OEM6lCLgHY8ohtg1Moz/1G/AAtn4CDrFzzmMmnSIQt4cNZ3BikMEO&#10;g34PXh2Pvc4CWR2wb961Yx1pqiWBPGujcw0kJQgQFbbATqzhYpiD7aLJfIqAM25FwAcmODtjImG2&#10;Gbp03iQEZtstHiHh/1P7d8J/x5NwbLZ3VgQ8eEBNRfucewYaUQRckPhXjYT/1YdI+DeTfydcshYB&#10;FxTe9k8R8Aeerz/8FQH3BMZALAJuWKh050NGPhrsrv37FxwgnEsRcA/GlENsG5hFwAOwvKphFGLn&#10;fMZMOkUgdp9A70/YW58Zp334PXhNqT6rvq9ngawO2Dfv2rGOFGtJIE/YkPjYBEYBkgNb4Kys4WKY&#10;g+2iyXyKgDNuRcAHJjg7YyJhthm6dN4kBGYbFo/9cXQg4dhs76wIePCAmor2ueUZSFQRcEFh7OOP&#10;kPD/IfiL2SST/ykC7tF4m3IR8Aeeqz/8FQHXbQcBLAKOeMjqzoeMfDjNOJAEBwjv2g/KiY/3j2Q6&#10;bC8f3lu9LjFRndBlUWa17txqmKPVMfpTvwGPno8MXIidc+6Pa3lmztzFrdkZnLiG97X24ffg1VF9&#10;Vn1fzwJZHbBvhutYR4q1JJAnbEh8bAKjAMmBLXBW1nAxzMF20WQ+tCcEabY5puFOrx7b3bP2PtTG&#10;LHKnFvjAYmRV1e6+ioBPnBSovhwLmG16SPm8SUiQFjI99Zvw4GEWAQdYrwW9Z/BAhlsRcMFB9/FP&#10;PPTH0TMSXgT8GsU3KxQBf+DR+gNBEXDbdjyERcA9GkO+8yEjH04zDiTBAcK7FgH3aGzwF3U7TOhn&#10;Uxa38E/+zdNP+iPjcljRWvfq8D14TU+95Pd2kZMx6e5Jio5R1u+tXtbmdO0acKJa4ap9+D0YHNpC&#10;fVZ9X88CWR2wb0A81pFiLQnkCRsSH52KEbO6SQ5sgbOyZs2y5mC7aLAO+xQBZ0zk6b0G/hn2UvmO&#10;z3YuZ5O3etXbPDivJuxtWGG2Nae7YowzOBHqwMKcPtP+dvT/8sfv/e3o/Tfhf/wPLHhKRcAJkq6g&#10;eQqeQRFwgUr38QHQ577vx9795I/e+2/CTyS8CHg8l29JWwT8gafpD39FwG3b8RAWAfdoDPnOh4x8&#10;OM047CUnlyLgDFyIbftW6mdTjtGhz5IqO2wUAV8Am8vg3DYszuDEMIk+H78Hr47qs+r7ehbI6oB9&#10;864d60ixlgTyhA2Jj01gFCA5sAXOyhouhjnYLprMpwg441YEfGCCszMmEmaboUvnTUJgtmFhCaW2&#10;/Cb8Ngn/TflvwpGEFwE3PL1E+1zwDLJvIoTAwiqpWq9mGRLO12p9wAdC42qfpJuGoL7gSN3Hh0Uw&#10;kT+O/lISXgScsX9rmiLgDzxRf/grAu4JjIFYBNywUIn2dN7B7xFASZh8jYqAK+p2Jfw7jn5+i4Ab&#10;Wk5qcxpihy7LSdkZpxiM+7A4gxM5QdNoH34PXh3VZ9X39SyQ1QH75l071pFiLQnkCRsSHz24jZjV&#10;TXJgC5yVNWuWNQfbRYN12KcIOGNSBHxggrMzJhJmm6FL501CYLZhYQm19ktIeBFww9NLtM8Fz6AI&#10;uCCm+/ic/fkn5V5KwouA+2l8m3IR8Aeeqz/8FQG3bcdDWATcozHkOx8y8uE040CiJ47ALqoi4AxM&#10;iG37VupnU456oc+SKjts1G/AF8DmMji3DYszODFMos/H78Gro/qs+r6eBbI6YN+8a8c6UqwlgTxh&#10;Q+JjExgFSA5sgbOyhothDraLJvMpAs64FQEfmODsjImE2Wbo0nmTEJhtWFhCX/tZEl4E3PD0Eu1z&#10;wTPIvokQAgurpGq9mmVI/hmvNl3f8lHnfo2rvdZvwLXUS0h4EXBF8e1ei4A/8Gz94a8IuCcwBmIR&#10;cMNCpTsfMvLRYHftn4zkS1ME3AE2xRDbBqbRnyLgjFrTNIxC7JzzmEmnCMTuE+j9CXvrM+O0D78H&#10;rynVZ9X39SyQ1QH75l071pFiLQnkCRsSH5vAKEByYAuclTVcDHOwXTSZTxFwxq0I+MAEZ2dMJMw2&#10;Q5fOm4TAbMPCEmLt5/44ehFww9NLtM8Fz6AIuCCm+/ic/eXvinmWhBcB99P4NuUi4A88V3/4KwJu&#10;246HsAi4R2PIdz5k5MNpxoFkPXEsfkXAF0DaMsS2fSv1sylHvdBnSZUdNuo34Atgcxmc24bFGZwY&#10;JtHn4/fg1VF9Vn1fzwJZHbBv3rVjHSnWkkCesCHxsQmMAiQHtsBZWcPFMAfbRZP5FAFn3IqAD0xw&#10;dsZEwmwzdOm8SQjMNiwsIdYe+kd/E/71/u+EbwrMUtneH0Y7pYhRr3YnQ+ohLm61yzo0O6UTo/Cu&#10;i8jd6kz7XJD4IVyCeKmpar2ufdzCbRfskqELrtTttX8DrnmfIeHRM/JYZO+Y1L7u8hK0I7uCCRbD&#10;x9e0KJSCMHRoK7mfo18zHu2U8eOvKAL+wDP0h78i4J7AGIhFwA0Lle58yMhHg921b07JblgE3AE2&#10;xRDbBqbRnyLgjFrTNIxC7JzzmEmnCMTuE+j913brM+O0D78HrynVZ9X39SyQ1QH75l071pFiLQnk&#10;CRsSH5vAKEByYAuclTVcDHOwXTSZTxFwxq0I+MAEZ2dMJMw2Q5fOm4TAbMPCEmJt0z9Cwn85+IvZ&#10;LNOQHiKaGux6FnHXq7rLtYe4OG9TOTQ7pRM1hK4RuVudaJ8LEj+ESxAvNVWt17WPW7jtgl0ydMGV&#10;un1QBFzyP0rCv/mtP9S2rqvHInvHJOi6y0u4Ul0CmGAxXHzNK2gRgrDFQ+a/CPgKShHwFZHD2h/+&#10;ioB7AmOgFQE3LFS68yEjHw12177JJbthEXAH2BRDbBuYRn+KgDNqTdMwCrFzzmMmnSIQu0+gt9OB&#10;OyhEfk2nffg9eHVVn1Xf17OJbS8zCOybd+1YR/K0JJBn5l4vcIAKAkSFLbATa9Yqaw62iwbrsE8R&#10;cMakCPjABGdnTCTMNkOXzpuEwGzDwhJibdOL9Jok/CGiqW24nkU89QohLk71/hqandKJPgzkIuAx&#10;Sh8kAZcH8AgJ/6Vf/5l3f76QcD9D2Tsm9a67vATR4g+YYDH8fE2MtFUQZsYpFQEnSN4VAWdMthp/&#10;+CsC7gmMQVYE3LBQiQ7swW5FPhrsrj0s2Q2LgDvAphhi28AsAs5YgaZhFGLnnMZMOkUgdp9Ab6cD&#10;d1CI/JpO+/B78OqqPqu+r2cT215mENg379qxjuRpSSDPzL1e4AAVBIgKW2An1qxV1hxsFw3WYZ8i&#10;4IxJEfCBCc7OmEiYbYYunTcJgdmGhSXE2qZX6bvbP1H2X9z8d8JPvwkvAr4+kIHwQ7jsnuF8WBvz&#10;vVnZBesgUPtxwAdNwKWdl5BwP+/ZOya1rru8BNHiD5hgMfx8TYy0VRBmxikVASdIioAzJHuNP/wV&#10;AfcExjArAm5YqEQH9mC3Ih8NdtceluyGRcAdYFMMsW1gFgFnrEDTMAqxc05jJp0iELtPoLfTgTso&#10;RH5Np334PXh1VZ9V39eziW0vMwjsm3ftWEfytCSQZ+ZeL3CACgJEhS2wE2vWKmsOtosG67BPEXDG&#10;pAj4wARnZ0wkzDZDl86bhMBsw8ISYm3TqyTvqvwm/KUk/CGiqcVdzyJmvUpYD3FxmspfQ7NTOtGH&#10;gVy/AY9R+jAIuDyIz7V/J/wnfvQX4JnsFv434X6GsndM8l13eQlcBUywGL6+JkdPn53B6YuAOzCm&#10;WL8BZ0y2Gn/4KwLuCYxBVgTcsFCJDuzBJkc+GuyuPSzZDYuAO8CmGGLbwCwCzliBpmEUYuecxkw6&#10;RSB2n0BvpwN3UIj8mk778Hvw6qo+q76vZxPbXmYQ2Dfv2rGO5GlJIM/MvV7gABUEiApbYCfWrFXW&#10;HGwXDdZhnyLgjEkR8IEJzs6YSJhthi6dNwmB2YaFJcTapldJ39WXkvAi4OsDGQg/hMvuGc6HtTHf&#10;m5VdsA4CtR8HfFgEXKrLb8IfJeF+3rN3TG79ustLEC3+gAkWw8/XxEhbBWFmnFIRcIKkfgPOkOw1&#10;/vBXBNwTGMOsCLhhoZIeAnRtu+KluQiGaVjqm1yyGxYBZ9wIf3FpYBYBZ6xA0zAKsXNOYyadIhC7&#10;T6D378HWZ8ZpH34PXlOqz6rv61kgqwP2zbt2rCPFWhLIEzYkPjaBUYDkwBY4K2u4GOZgu2gynyLg&#10;jFsR8IEJzs6YSJhthi6dNwmB2YaFJcTaplfJv6svIeEPEU0t7noWMetVwnqIi9NU/hqandKJPgzk&#10;+g14jNKHScDlgTxKwr/5L+0vZsveMcl/3eUliBZ/wASL4Xd7bjEtrYqAEyRFwBmSvcYf/oqAewJj&#10;mBUBNyxU8oeArgs2OfLRYHftYcluWATcATbFENsGptGf+kvYGLWmaRiF2DnnMZNOEYjdJ9Db6cAd&#10;FCK/ptM+/B68uqrPqu/r2cS2lxkE9s27dqwjeVoSyDNzrxc4QAUBosIW2Ik1a5U1B9tFg3XYpwg4&#10;Y1IEfGCCszMmEmaboUvnTUJgtmFhCbG26VVa39VnSXgR8PWBDIQfwmX3DOfD2pjvzcouWAeB2o8D&#10;PmwCLu09QsK/+hv2F7Nl75jkvu7yEkSLP2CCxfDL3jHxCsKwiPi0REe/ZjzaKePHX1F/BP2BZ+gP&#10;f0XAPYExEIuAGxYqrYeAaJchHw121745JbthEXAH2BRDbBuYRcAZK9A0jELsnNOYSacIxO4T6P17&#10;sPWZcdqH34PXlOqz6vt6FsjqgH3zrh3rSLGWBPKEDYmPTWAUIDmwBc7KGi6GOdgumsynCDjjVgR8&#10;YIKzMyYSZpuhS+dNQmC2YWEJsbbpVaJ3tQV8+js++/B/E/4Q0dTirmcRs14lrIe4OE3lr6HZKZ3o&#10;w0Cu34DHKH0UBFwezDMkPHvHJO91l5cgWvwBEyyG3+25xbS0KgJOkNRvwBmSvcYf/oqAewJjmBUB&#10;NyxU4kOAWuxKPma6pL43JrthEfALrksIsW1gGv2p34BfYHmhYRRi53zGTDpFIHafQG+nA3dQiPya&#10;Tvvwe/Dqqj6rvq9nE9teZhDYN+/asY7kaUkgz8y9XuAAFQSICltgJ9asVdYcbBcN1mGfIuCMSRHw&#10;gQnOzphImG2GLp03CYHZhoUlxNqmV4ne1RnwKAn/+h9/TVOG17A9pxQx61US9xAXFxULzU7pxCi8&#10;64qAxyh9VARcHsqjJPyb3/qD7fNVw3WXl6AWu4IJFsPn9txaylAqAs6w1G/AGZOtxh/+ioB7AmOQ&#10;FQE3LFTiQ4Ba7Eo+Zrqkvjcmu2ER8AuuSwixbWAWAb8gioWGUYid8x4z6RSB2H0CvT9hb31mnPbh&#10;9+A1pfqs+r6eBbI6YN+8a8c6UqwlgTxhQ+JjExgFSA5sgbOyhothDraLJvMpAs64FQEfmODsjImE&#10;2Wbo0nmTEJhtWFhCrG16lehddQEPkfDf+vK7r//zPQkP23NKEV1pbY+uPcTFkYPkSZShfYkpAh6j&#10;9FEScHlEj5Hwv/7um8u/E748ZpuV+Ha7O5hgMbLdntu1+LIuAr4A0pZFwBmTrcYf/oqAewJjkBUB&#10;NyxU4kOAWuxKPma6pL43JrthEfALrksIsW1gGv2p34BfYHmhYRRi53zGTDpFIHafQG+ng82h0sVo&#10;H34PduYuqs+q7+vZxLaXGQT2zbt2rCN5WhLIM3OvFyApQYCosAV2Ys1aZc3BdtFgHfYpAs6YFAEf&#10;mODsjImE2Wbo0nmTEJhtWFhCrG16lehdXQJei4SH7TmliEtpbRGuPcTFgXEuQrNTOjEK77oi4DFK&#10;HzUBl4fzmiT8ustL4JEAEyyG7+255dSgKQIOcPRFEXDGZKvxh78i4J7AGGRFwA0LlfgQoBa7ko+Z&#10;LqnvjcluWAT8gusSQmwbmEXAL4hioWEUYue8x0w6RSB2n0DvT9hbnxmnffg9eE2pPqu+r2eBrA7Y&#10;N+/asY4Ua0kgT9iQ+NgERgGSA1vgrKzhYpiD7aLJfIqAM25FwAcmODtjImG2Gbp03iQEZhsWlhBr&#10;m14leleDgM98x/e/+89//Ksacrz+8uY34WF7TiliUJpq9RAXRw6SJ1GG9iWmCHiM0vtAwOVRvRYJ&#10;v+7yEpZBaEswwWL43p5bTg2aIuAAR18UAWdMthp/+CsC7gmMQVYE3LBQiQ8BarEr+ZjpkvremOyG&#10;RcAvuC4hxLaBafSnfgN+geWFhlGInfMZM+kUgdh9Ar3/8m99Zpz24ffgNaX6rPq+ngWyOmDfvGvH&#10;OlKsJYE8YUPiYxMYBUgObIGzsoaLYQ62iybzKQLOuBUBH5jg7IyJhNlm6NJ5kxCYbVhYQqxtepXo&#10;XQ0CpNdPf8dfaCT8lzTseI1IeNieU4oYlKY6PcTFkYPkSZShfYkpAh6j9L4QcHlcr0HCr7u8hGUQ&#10;2hJMsBi+t+eWU4OmCDjA0RdFwBmTrcYf/oqAewJjkBUBNyxU4kOAWuxKPma6pL43JrthEfALrksI&#10;sW1gGv0pAn6B5YWGUYid8xkz6RSB2H0Cvf/yb31mnPbh9+A1pfqs+r6eBbI6YN+8a8c6UqwlgTxh&#10;Q+JjExgFSA5sgbOyhothDraLJvMpAs64FQEfmODsjImE2Wbo0nmTEJhtWFhCrG16lehdDQJGr+Nv&#10;R3+WhIftOaWIQWlt87r2EBd3GZwQmp3SiS4KxSLgMUrvEwGXZ/Svf8+PvfuJH/0FfHib1Vd/g/+b&#10;8OsuL4GDwQSL4Xt7bjk1aIqAAxx9UQScMdlq/OGvCLgnMAZZEXDDQiU+BKjFruRjpkvqe2OyGxYB&#10;v+C6hBDbBqbRnyLgF1heaBiF2DmfMZNOEYjdJ9D7E/bWZ8ZpH34PXlOqz6rv61kgqwP2zbt2rCPF&#10;WhLIEzYkPjaBUYDkwBY4K2u4GOZgu2gynyLgjFsR8IEJzs6YSJhthi6dNwmB2YaFJcTapleJ3tUg&#10;QAm4xMh/E/4MCQ/bc0oRg9La5nXtIS7uMjghNDulE10UikXAY5TeNwIuT+0lJPy6y0vAOZAVmGAx&#10;fG/PLacGTRFwgKMvioAzJluNP/wVAfcExiArAm5YqMSHALXYlXzMdEl9b0x2wyLgF1yXEGLbwDT6&#10;UwT8AssLDaMQO+czZtIpArH7BHr/5d/6zDjtw+/Ba0r1WfV9PQtkdcC+edeOdaRYSwJ5wobExyYw&#10;CpAc2AJnZQ0XwxxsF03mUwSccSsCPjDB2RkTCbPN0KXzJiEw27CwhFjb9CrRuxoEeAIucc+Q8LA9&#10;pxQxKK1tXtce4uIugxNCs1M60UWhWAQ8Rul9JODy5J4l4dddXgLOgazABIvhe3tuOTVoioADHH1R&#10;BJwx2Wr84a8IuCcwBlkRcMNCJT4EqMWu5GOmS+p7Y7IbFgG/4LqEENsGptGfIuAXWF5oGIXYOZ8x&#10;k04RiN0n0Psv/9Znxmkffg9eU6rPqu/rWSCrA/bNu3asI8VaEsgTNiQ+NoFRgOTAFjgra7gY5mC7&#10;aDKfIuCMWxHwgQnOzphImG2GLp03CYHZhoUlxNqmV4ne1SBgJeAS+ygJ/93onyhzPYsYlNY2r2sP&#10;cXGXwQmh2Smd6KJQLAIeo/S+EnB5es+Q8OsuLwHnQFZggsXwvT23nBo0RcABjr4oAs6YbDX+8FcE&#10;3BMYg6wIuGGhEh8C1GJX8jHTJfW9MdkNi4BfcF1CiG0D0+hPEfALLC80jELsnM+YSacIxO4T6P2X&#10;f+sz47QPvwevKdVn1ff1LJDVAfvmXTvWkWItCeQJGxIfm8AoQHJgC5yVNVwMc7BdNJlPEXDGrQj4&#10;wARnZ0wkzDZDl86bhMBsw8ISYm3Tq0TvahAQEXCJf4SE/8/R347uehYxKK1tXtce4uIugxNCs1M6&#10;0UWhWAQ8Rul9JuDyBP/Df+cr7z77r/0lfJjB6vf/9Jff/R//9BftHYpvt0eCCRYj8e25DfrwqiLg&#10;Ho2J7ad/9q+4UwA7lMYQ8Ie/IuCewBhGRcANC5X4EKAWu5KPmS6p743JblgE/ILrEkJsG5i28RUB&#10;v8DyQsMoxM75jJl0ikDsPoHeTgfLYTvw1T78Hry6qc+q7+vZxLaXGQT2zbt2rCN5WhLIM3OvFyAp&#10;QYCosAV2Ys1aZc3BdtFgHfYpAs6YFAEfmODsjImE2Wbo0nmTEJhtWFhCrG16lehdDQJ2BFxyvIiE&#10;u55FDEprm9e1h7i4y+CE0OyUTnRRKBYBj1F6nwn45/+tn3v3g9//BXyQwUrJt5iuu7wEDgATLIbv&#10;7bnl1KApAg5w9EX9Bpwx2Wr84a8IuCcwBlkRcMNCJT4EqMWu5GOmS+p7Y7IbFgG/4LqEENsGZhHw&#10;C6JYaBiF2DnvMZNOEYjdJ9Db6cAdFCK/ptM+/B68uqrPqu/r2cS2lxkE9s27dqwjeVoSyDNzrxcg&#10;KUGAqLAFdmLNWmXNwXbRYB32KQLOmBQBH5jg7IyJhNlm6NJ5kxCYbVhYQqxtepXoXQ0CTgRc8jxN&#10;wl3PIgaltc3r2kNc3GVwQmh2Sie6KBSLgMcova8E/BnyLU/8ustLwDkAH1oM39tzy6lBUwQc4OiL&#10;IuCMyVbjD39FwD2BMciKgBsWKvEhQC12JR8zXVLfQ5PdsAj4BdclhNg2MIuAXxDFQsMoxM55j5l0&#10;ikDsPoHeTgfuoBD5NZ324ffg1VV9Vn1fzya2vcwgsG/etWMdydOSQJ6Ze70ASQkCRIUtsBNr1ipr&#10;DraLBuuwTxFwxqQI+MAEZ2dMJMw2Q5fOm4TAbMPCEmJt06tE72oQkBFwyfWZT33/u7/xxa9q2uP1&#10;+uPormcRg9KUp4e4OHKQPIkytC8xRcBjlN5HAv4s+ZZHft3lJSyD4H0gwPxuz62FhFIRcIalCDhj&#10;stX4w18RcE9gDLIi4IaFSnwIUItdycdMl9T30GQ3LAJ+wXUJIbYNzCLgF0Sx0DAKsXPeYyadIhC7&#10;T6C304E7KER+Tad9+D14dVWfVd/Xs4ltLzMI7Jt37VhH8rQkkGfmXi9AUoIAUWEL7MSatcqag+2i&#10;wTrsUwScMSkCPjDB2RkTCbPN0KXzJiEw27CwhFjb9CrRuxoE3CHgn/jEv+q/CX+IhP/x17SNfi9B&#10;6cuuQr/Nzb2Cjy706mKcqFa6FgGPUXrfCPhLyLc89OsuL4FGwXwgwPxuz62FhFIRcIalCDhjstX4&#10;w18RcE9gDLIi4IaFSnwIUItdycdMl9T30GQ3LAJ+wXUJIbYNzCLgF0Sx0DAKsXPeYyadIhC7T6D3&#10;X/6tz4zTPvwevKZUn1Xf17NAVgfsm3ftWEeKtSSQJ2xIfGwCowDJgS1wVtZwMczBdtFkPkXAGbci&#10;4AMTnJ0xkTDbDF06bxICsw0LS4i1Ta8SvatBwF0CLjnlj6M/Q8Kl/aC0tnld+21u7lWdQrNTOlFD&#10;6FoEPEbpfSLgX/jhLz3833yvD/q6y0tYPfL37PbccmrQFAEHOPqiCDhjstX4w18RcE9gDLIi4IaF&#10;SnwIUItdycdMl9T30GQ3LAJ+wXUJIbYNTKM/9ZewXWB5oWEUYud8xkw6RSB2n0DvT9hbnxmnffg9&#10;eE2pPqu+r2eBrA7YN+/asY4Ua0kgT9iQ+NgERgGSA1vgrKzhYpiD7aLJfIqAM25FwAcmODtjImG2&#10;Gbp03iQEZhsWlhBrm14leleDgEcIuOR9hoRL+0FpbfO69tvc3Ks6hWandKKG0LUIeIzS+0LAX4N8&#10;y0O/7vISaBTMBwLM7/bcWkgoFQFnWIqAMyZbjT/8FQH3BMYgKwJuWKjEhwC12JV8zHRJfQ9NdsMi&#10;4BdclxBi28A0+lME/ALLCw2jEDvnM2bSKQKx+wR6/+Xf+sw47cPvwWtK9Vn1fT0LZHXAvnnXjnWk&#10;WEsCecKGxMcmMAqQHNgCZ2UNF8McbBdN5lMEnHErAj4wwdkZEwmzzdCl8yYhMNuwsIRY2/Qq0bsa&#10;BDxKwCX3oyT8d9sfRw9Ka5vXtd/m5l7VKTQ7pRM1hK5FwGOU3gcC/lrkWx76dZeXQKNgPhBgfrfn&#10;1kJCqQg4w1IEnDHZavzhrwi4JzAGWRFww0IlPgSoxa7kY6ZL6ntoshsWAb/guoQQ2wam0Z8i4BdY&#10;XmgYhdg5nzGTThGI3SfQ+y//1mfGaR9+D15Tqs+q7+tZIKsD9s27dqwjxVoSyBM2JD42gVGA5MAW&#10;OCtruBjmYLtoMp8i4IxbEfCBCc7OmEiYbYYunTcJgdmGhSXE2qZXid7VIOAZAi75HyHhf6/9O+G/&#10;+yf234Rrf+u13+bmXtU3NDulEzWErkXAY5Q+agL+muRbHvp1l5dAo2A+EGB+wStjxikd0l++RcAv&#10;KC6hCPgFRS74w18RcE9gDLsi4IaFSnwIUItdycdMl9Q3uWQ3LAJ+wXUJIbYNTKM/RcAvsLzQMAqx&#10;cz5jJp0iELtPoPdf/q3PjNM+/B68plSfVd/Xs0BWB+ybd+1YR4q1JJAnbEh8bAKjAMmBLXBW1nAx&#10;zMF20WQ+RcAZtyLgAxOcnTGRMNsMXTpvEgKzDQtLiLVNrxK9q0HAswRcajxEwn/759/97h//irYW&#10;Xvttbu5VA0KzUzpRQ+haBDxG6aMk4I+Q73/4T7+C3w96wkNx3eUlsCOYYDFzBLo1yw2X9s5/At/p&#10;IMmdPGvYx3ldBPyBp+cPf0XAPYExEIuAGxYq8SFALXYlHzNdUt+cggPE5dCEIuAejSGH2DYwjf4U&#10;AWfUmqZhFGLnnMdMOkUgdp9A77/GW58Zp334PXhNqT6rvq9ngawO2Dfv2rGOFGtJIE/YkPjYBEYB&#10;kgNb4Kys4WKYg+2iyXyKgDNuRcAHJjg7YyJhthm6dN4kBGYbFpYQa5teJXpXg4CXEHCp85okvN/m&#10;5l71nkKzUzpRQ+haBDxG6aMi4I+Sb3mg2Ts2fOajj2+3G8EEixEbvDIzqV2CMDNOqQg4QfKuCDhj&#10;stX4w18RcE9gDLIi4IaFSnwIUItdycdMl9Q3uWQ3LAJ+wXUJIbYNTKM/RcAvsLzQMAqxcz5jJp0i&#10;ELtPoPcn7K3PjNM+/B68plSfVd/Xs0BWB+ybd+1YR4q1JJAnbGg5QAUBosIW2Ik1XAxzsF00mU8R&#10;cMatCPjABGdnTGRGDjCGsRUNzDYszD/LQ+9qEPBSAi7dvBYJ77e5uVe969DslE7UELoWAY9R+igI&#10;+G3y/Se//O4f/n9fuZ5l9o6J43WXl3CFXwKYYDFcglfmilUhCFPTdS0CfkFxCUXALyhywR/+ioB7&#10;AmPYFQE3LFTiQ4Ba7Eo+Zrqkvsklu2ER8AuuSwixbWAWAb8gioWGUYid8x4z6RSB2H0CvZ0O3EEh&#10;8ms67cPvwaur+qz6vp5NbHuZQWDfvGvHOpKnJYE8M/d6gQNUECAqbIGdWLNWWXOwXTRYh32KgDMm&#10;RcAHJjg7YyJhthm6dN4kBGYbFpYQa5teJXpXg4DXIODS3nc98E+U/b3NH0fvt7m5V72n0OyUTtQQ&#10;uhYBj1H6sAn4I+T71+SPnbu2s3dMHvrlfgk0CuYDAebna5oWpUP6y7EI+AXFJRQBv6DIBX/4KwLu&#10;CYxhVwTcsFCJDwFqsSv5mOmS+iaX7IZFwC+4LiHEtoFZBPyCKBYaRiF2znvMpFMEYvcJ9P7Lv/WZ&#10;cdqH34PXlOqz6vt6FsjqgH3zrh3rSLGWBPKEDYmPTWAUIDmwBc7KGi6GOdgumsynCDjjVgR8YIKz&#10;MyYSZpuhS+dNQmC2YWEJsbbpVaJ3NQh4LQIuNV9Kwvttbu5V7yk0O6UTNYSuRcBjlD5MAv4o+ZaH&#10;6Mc3e8e6vz75+Ha7FUywGMG+pqZbr0HY6tJ6r/8GfAWlCPiKyGHtD39FwD2BMdCKgBsWKvEhQC12&#10;JR8zXVLf5JLdsAj4BdclhNg2MI3+1B9Bv8DyQsMoxM75jJl0ikDsPoHen7C3PjNO+/B78JpSfVZ9&#10;X88CWR2wb961Yx0p1pJAnrAh8bEJjAIkB7bAWVnDxTAH20WT+RQBZ9yKgA9McHbGRMJsM3TpvEkI&#10;zDYsLCHWNr1K9K4GAa9JwKXuS0h4v83Nveo9hWandKKG0LUIeIzSh0XAv/jDX3r3g9//BXouq+L3&#10;2x87l998648f3+wdk5jrLi9BM9kVTLAYPr6mRaEUhKFDWxUBJ0jqvwFnSPYaf/grAu4JjGFWBNyw&#10;UIkPAWqxK/mY6ZL6JpfshkXAL7guIcS2gWn0pwj4BZYXGkYhds5nzKRTBGL3CfR2OnAHhciv6bQP&#10;vwevruqz6vt6NrHtZQaBffOuHetInpYE8szc6wUOUEGAqLAFdmLNWmXNwXbRYB32KQLOmBQBH5jg&#10;7IyJhNlm6NJ5kxCYbVhYQqxtepXoXQ0CXpuAS+1nSXi/zc296j2FZqd0oobQtQh4jNKHQcDlN98/&#10;9AT5lofoxzd7x7q/Pvn4drsVTLAYwb6mpluvQdjq0nqv34CvoNRvwFdEDmt/+CsC7gmMgVYE3LBQ&#10;iQ8BarEr+Zjpkvoml+yGRcAvuC4hxLaBWQT8gigWGkYhds57zKRTBGL3CfT+hL31mXHah9+D15Tq&#10;s+r7ehbI6oB9864d60ixlgTyhA2Jj01gFCA5sAXOyhouhjnYLprMpwg441YEfGCCszMmEmaboUvn&#10;TUJgtmFhCbG26VWidzUI+CAIuNT/rk999t3f+MJXtZXjVf+b8H6bm3vVBKHZKZ2oIXQtAh6j9EET&#10;8Lvk+/fkL1xzv/nWB+jHN3vHJOa6y0vQTHYFEyyGj69pUSgFYejQVkXACZL6DThDstf4w18RcE9g&#10;DLMi4IaFSnwIUItdycdMl9Q3uWQ3LAJ+wXUJIbYNTKM/9RvwCywvNIxC7JzPmEmnCMTuE+jtdOAO&#10;CpFf02kffg9eXdVn1ff1bGLbywwC++ZdO9aRPC0J5Jm51wscoIIAUWEL7MSatcqag+2iwTrsUwSc&#10;MSkCPjDB2RkTCbPN0KXzJiEw27CwhFjb9CrRuxoEfFAEXG5A/nb0/+wBEv4N+XfCN/eq9xSandKJ&#10;GkLXIuAxSh8kAX+EfP/aP/nFTljXB+fHN3vHJPa6y0tYMzofCDA/X9O0KB3SX45FwC8oLqF+A35B&#10;kQv+8FcE3BMYw64IuGGhEh8C1GJX8jHTJfVNLtkNi4BfcF1CiG0Dswj4BVEsNIxC7Jz3mEmnCMTu&#10;E+jtdLAcAgJf7cPvwaub+qz6vp5NbHuZQWDfvGvHOpKnJYE8M/d6gQNUECAqbIGdWLNWWXOwXTRY&#10;h32KgDMmRcAHJjg7YyJhthm6dN4kBGYbFpYQa5teJXpXg4APkoBLH4+Q8L8vfzv6nzQSfvgJoXBK&#10;J26zFAGPUfqgCPij5FseXPSM/Phm71jPoRMQ3263ggkWI9jX1HTrNQhbXfr9HP2a8WinjB9/RRHw&#10;B56hP/wVAfcExkAsAm5YqMSHALXYlXzMdEl9c0p2wyLgF1yXEGLbwCwCfkEUCw2jEDvnPWbSKQKx&#10;+wR6/7Xd+sw47cPvwWtK9Vn1fT0LZHXAvnnXjnWkWEsCecKGxMcmMAqQHNgCZ2UNF8McbBdN5lME&#10;nHErAj4wwdkZEwmzzdCl8yYhMNuwsIRY2/Qq0bsaBHzQBFx6eU0SHkLhlE5UGOgakbvVibFbPWTf&#10;cHsYm+89wxm36zt4ZFTplg9ExdU+CAL+DPmWVqNn5O8ze8d6Dr3n+Ha7FUywGMG+pqZbr0HY6tLv&#10;5+jXjEc7Zfz4K4qAP/AM/eGvCLgnMAZiEXDDQqU7HzLy0WB37ZtTshsWAXeATTHEtoFpR4f6I+iM&#10;WtM0jELsnPOYSacIxO4T6P3Xdusz47QPvwevKdVn1ff1LJDVAfvmXTvWkWItCeQJGxIfm8AoQHJg&#10;C5yVNVwMc7BdNJlPEXDGrQj4wARnZ0wkzDZDl86bhMBsw8ISYm3Tq0TvahDwYRBwaf/T7b8J/08/&#10;f++/CT/9JjyEwimdqDDQNSJ3qxNjt3rIvuH2MDbfe4Yzbtd38Mio0i0fiIqrvTYBf5Z8S6vRM/L3&#10;mb1jPYfec3y73QomWIxgX1PTrdcgbHXp93P0a8ajnTJ+/BVFwB94hv7wVwTcExgDsQi4YaHSnQ8Z&#10;+Wiwu/bNKdkNi4A7wKYYYtvAtKNDEXBGrWkaRiF2znnMpFMEYvcJ9P5ru/WZcdqH34PXlOqz6vt6&#10;FsjqgH3zrh3rSLGWBPKEDYmPTWAUIDmwBc7KGi6GOdgumsynCDjjVgR8YIKzMyYSZpuhS+dNQmC2&#10;YWEJsbbpVaJ3NQj4sAi4lJa/Hf2lJDyEwimdqDDQNSJ3qxNjt3rIvuH2MDbfe4Yzbtd38Mio0i0f&#10;iIqrvSYBfwn5llajZ+TvM3vHeg695/h2uxVMsBjBvqamW69B2OrS7+fo14xHO2X8+CuKgD/wDP3h&#10;rwi4JzAGYhFww0KlOx8y8tFgd+2bU7IbFgF3gE0xxLaBaUeHIuCMWtM0jELsnPOYSacIxO4T6P3X&#10;dusz47QPvwevKdVn1ff1LJDVAfvmXTvWkWItCeQJGxIfm8AoQHJgC5yVNVwMc7BdNJlPEXDGrQj4&#10;wARnZ0wkzDZDl86bhMBsw8ISYm3Tq0TvahDwYRJw6eulJDyEwimdqDDQNSJ3qxNjt3rIvuH2MDbf&#10;e4Yzbtd38Mio0i0fiIqrvRYBfyn5llajZ+TvM3vHeg695/h2uxVMsBjBvqamW69B2OrS7+fo14xH&#10;O2X8+CuKgD/wDP3hrwi4JzAGYhFww0KlOx8y8tFgd+2bU7IbFgF3gE0xxLaBaUeHIuCMWtM0jELs&#10;nPOYSacIxO4T6P3Xdusz47QPvwevKdVn1ff1LJDVAfvmXTvWkWItCeQJGxIfm8AoQHJgC5yVNVwM&#10;c7BdNJlPEXDGrQj4wARnZ0wkzDZDl86bhMBsw8ISYm3Tq0TvahDwYRNw6e0lJDyEwimdqDDQNSJ3&#10;qxNjt3rIvuH2MDbfe4Yzbtd38Mio0i0fiIqrvQYB/+KP/Nytf+db/qkx+dvOdz/RM/L3mb1jkve6&#10;y0vgamCCxfD1NTl6+uwMTi/3E6Q3j2Y82s3zzUhFwB94lP7wVwTcExgDsQi4YaHSnQ8Z+Wiwu/bN&#10;KdkNi4A7wKYYYtvAtKNDEXBGrWkaRiF2znnMpFMEYvcJ9P5ru/WZcdqH34PXlOqz6vt6FsjqgH3z&#10;rh3rSLGWBPKEDYmPTWAUIDmwBc7KGi6GOdgumsynCDjjVgR8YIKzMyYSZpuhS+dNQmC2YWEJsbbp&#10;VaJ3NQj4KAi49PcsCQ+hcEonKgx0jcjd6sTYrR6yb7g9jM33nuGM2/UdPDKqdMsHouJqLyXgX/yR&#10;LzXy/XmoFC0y8i0x0TPy95m9Yz2HFo9vt1vBBIsR7GtquvUahK0u/X6Ofs14tFPGj7+iCPgDz9Af&#10;/oqAewJjIBYBNyxUuvMhIx8Ndte+dKJgbAAAQABJREFUOSW7YRFwB9gUQ2wbmHZ0KALOqDVNwyjE&#10;zjmPmXSKQOw+gd5/bbc+M0778HvwmlJ9Vn1fzwJZHbBv3rVjHSnWkkCesCHxsQmMAiQHtsBZWcPF&#10;MAfbRZP5FAFn3IqAD0xwdsZEwmwzdOm8SQjMNiwsIdY2vUr0rgYBHxUBlx6fIeEhFE7pRIWBrhG5&#10;W50Yu9VD9g23h7H53jOccbu+g0dGlW75QFRc7SUE/Is/8jdfjXxLq9Ez8veZvWM9h95zfLvdCiZY&#10;jGBfU9Ot1yBsden3c/RrxqOdMn78FUXAH3iG/vBXBNwTGAOxCLhhodKdDxn5aLC79s0p2Q2LgDvA&#10;phhi28C0o0MRcEataRpGIXbOecykUwRi9wn0/mu79Zlx2offg9eU6rPq+3oWyOqAffOuHetIsZYE&#10;8oQNiY9NYBQgObAFzsoaLoY52C6azKcIOONWBHxggrMzJhJmm6FL501CYLZhYQmxtulVonc1CPgo&#10;Cbj0+SgJ/0b074Q7fJyoMNA1InerE2O3esi+4fYwNt97hjNu13fwyKjSLR+Iiqs9S8DHb76/ABWi&#10;hfzm+1fbHzuPq2NE9Iz8fWbvmGS76lwC1gAfWgxfX5Ojp8/O4PRyP4c2erNHu8v1VsQi4A88SX/4&#10;KwLuCYyBWATcsFDpzoeMfDTYXfvmlOyGRcAdYFMMsW1g2tGhCDij1jQNoxA75zxm0ikCsfsEev81&#10;3vrMOO3D78FrSvVZ9X09C2R1wL551451pFhLAnnChsTHJjAKkBzYAmdlDRfDHGwXTeZTBJxxKwI+&#10;MMHZGRMJs83QpfMmITDbsLCEWNv0KtG7GgR81ARcen0xCXf4OFFhoGtE7lYnxm71kH3D7WFsvvcM&#10;Z9yu7+CRUaVbPhAVV3uGgD/y33wL+ZafuDo02LBlL6/K3jGow6muYmCCxXDxNa+gRQjCFg+ZlSLg&#10;KyhFwFdEDmt/+CsC7gmMgVYE3LBQ6c6HjHw02F37JpfshkXAHWBTDLFtYNrRoQg4o9Y0DaMQO+c8&#10;ZtIpArH7BHp/Ctn6zDjtw+/Ba0r1WfV9PQtkdcC+edeOdaRYSwJ5wobExyYwCpAc2AJnZQ0Xwxxs&#10;F03mUwSccSsCPjDB2RkTCbPN0KXzJiEw27CwhFjb9CrRuxoEvA8EXPp9EQl3+DhRYaBrRO5WJ8Zu&#10;9ZB9w+1hbL73DGfcru/gkVGlWz4QFVd7lIB/8Yfbf/P92Xv/zbeSb2kjrg4NNmzZy6uydwzqcKqr&#10;GJhgMVx8zStoEYKwxUNmpQj4CkoR8BWRw9of/oqAewJjoBUBNyxUuvMhIx8Ndte+ySW7YRFwB9gU&#10;Q2wbmHZ0KALOqDVNwyjEzjmPmXSKQOw+gd6fQrY+M0778HvwmlJ9Vn1fzwJZHbBv3rVjHSnWkkCe&#10;sCHxsQmMAiQHtsBZWcPFMAfbRZP5FAFn3IqAD0xwdsZEwmwzdOm8SQjMNiwsIdY2vUr0rgYB7wsB&#10;l54/3f6d8P/k81/V9o/Xv//bP//u+uPoDh8nbuMjcrc6M3arh+wbbg9j871nOON2fQePjCrd8oGo&#10;uNojBPxZ8i1txNWhwYYte3lV9o5BHU51FQMTLIaLr3kFLUIQtnjIrBQBX0EpAr4iclj7w18RcE9g&#10;DLQi4IaFSnc+ZOSjwe7aN7lkNywC7gCbYohtA9OODkXAGbWmaRiF2DnnMZNOEYjdJ9D7U8jWZ8Zp&#10;H34PXlOqz6rv61kgqwP2zbt2rCPFWhLIEzYkPjaBUYDkwBY4K2u4GOZgu2gynyLgjFsR8IEJzs6Y&#10;SJhthi6dNwmB2YaFJcTapleJ3tUg4H0i4HKb3/WpRsL/vQdJuMPHiQoDXSNytzoxdquH7BtuD2Pz&#10;vWc443Z9B4+MKt3ygai42l0C/hLyLW3E1aHBhi17eVX2jkEdTnUVAxMshouveQUtQhC2eMisFAFf&#10;QSkCviJyWPvDXxFwT2AMtCLghoVKdz5k5KPB7to3uWQ3LALuAJtiiG0D044ORcAZtaZpGIXYOecx&#10;k04RiN0n0PtTyNZnxmkffg9eU6rPqu/rWSCrA/bNu3asI8VaEsgTNiQ+NoFRgOTAFjgra7gY5mC7&#10;aDKfIuCMWxHwgQnOzphImG2GLp03CYHZhoUlxNqmV4ne1SDgfSPgcuPyx9EfIuF/+it6y4jbpUUh&#10;InfoEez9wTP4diTgP/7kHzv3+AZQenOXo2fkxzd7xyTJVecSqIz5QID5+ZqmRemQ/nIsAn5BcQlF&#10;wC8ocsEf/oqAewJj2BUBNyxU4kOAWuxKPma6pL7JJbthEfALrksIsW1gGv0pAn6B5YWGUYid8xkz&#10;6RSB2H0Cvf/yb31mnPbh9+A1pfqs+r6eBbI6YN+8a8c6UqwlgTxhQ+JjExgFSA5sgbOyhothDraL&#10;JvMpAs64FQEfmODsjImE2Wbo0nmTEJhtWFhCrG16lehdDQLeRwIu/T9Ewn/H/jj6BiqFpF8jcgcO&#10;bcHYrR6yb7g9jM33nuGM2/UdPDKqdMsHouJq2W/AX4N8SxtxdWiwYcteXpW9Y1CHU13FwASL4eJr&#10;XkGLEIQtHjIr9RvwFZQi4Csih7U//BUB9wTGQCsCbliodOdDRj4a7K59k0t2wyLgDrAphtg2MO3o&#10;UAScUWuahlGInXMeM+kUgdh9Ar0/hWx9Zpz24ffgNaX6rPq+ngWyOmDfvGvHOlKsJYE8YUPiYxMY&#10;BUgObIGzsoaLYQ62iybzKQLOuBUBH5jg7IyJhNlm6NJ5kxCYbVhYQqxtepXoXQ0C3lcCLvfwDAnf&#10;QKWQ9GtE7sChLRi71UP2DbeHsfneM5xxu76DR0aVbvlAVFztRMBfi3xLG3F1aLBhy15elb1jUIdT&#10;XcXABIvh4mteQYsQhC0eMitFwFdQioCviBzW/vBXBNwTGAOtCLhhodKdDxn5aLC79k0u2Q2LgDvA&#10;phhi28C0o0MRcEataRpGIXbOecykUwRi9wn0/hSy9Zlx2offg9eU6rPq+3oWyOqAffOuHetIsZYE&#10;8oQNiY9NYBQgObAFzsoaLoY52C6azKcIOONWBHxggrMzJhJmm6FL501CYLZhYQmxtulVonc1CHif&#10;Cbjcx2Mk/Mvvfu9Pvqa3v71G5G51ZuxWD9k33B7G5nvPcMZtHvG9WdkFu57QBVfqtiPgd8n3N9q/&#10;8/1r858a05zRNa6OntEz8uObvWOS7apzCVgDfGgxfH1Njp4+O4PTFwF3YEyxCDhjstX4w18RcE9g&#10;DLIi4IaFSnc+ZOSjwe7a99BkNywC7gCbYohtA9OODkXAGbWmaRiF2DnnMZNOEYjdJ9Db6cAdFCK/&#10;ptM+/B68uqrPqu/r2cS2lxkE9s27dqwjeVoSyDNzrxc4QAUBosIW2Ik1a5U1B9tFg3XYpwg4Y1IE&#10;fGCCszMmEmaboUvnTUJgtmFhCbG26VWidzUIeN8JuNzLIyT8f/mdL7e/Hf1MwiNyp5jplbFTi12/&#10;HQj4I+T7V//fr7TZtpOFIYXSZpzBKXpGfnyzd0ySXXUuAUr0BZhgMXx9TY6ePjuD0xcBd2BMsQg4&#10;Y7LV+MNfEXBPYAyyIuCGhUp3PmTko8Hu2vfGZDcsAu4Am2KIbQPTPpNFwBm1pmkYhdg55zGTThGI&#10;3SfQ2+nAHRQiv6bTPvwevLqqz6rv69nEtpcZBPbNu3asI3laEsgzc68XOEAFAaLCFtiJNWuVNQfb&#10;RYN12KcIOGNSBHxggrMzJhJmm6FL501CYLZhYQmxtulVonc1CPg4EHC5n9ck4RG5U8z0ytipxa4Z&#10;2YTHBguXY4ob871Z2QVbGZynZaVu62/AHyXfkifDpPtowcM1ekZ+fLN3DOoc8AETLEZzvuau3SCM&#10;XIuAEyTvioAzJluNP/wVAfcExiArAm5YqHTnQ0Y+GuyufZNLdsMi4A6wKYbYNjCLgDNWoGkYhdg5&#10;pzGTThGI3SfQ+zPQ1mfGaR9+D15Tqs+q7+tZIKsD9s27dqwjxVoSyBM2JD42gVGA5MAWOCtruBjm&#10;YLtoMp8i4IxbEfCBCc7OmEiYbYYunTcJgdmGhSXE2qZXid7VIODjQsDlnl6LhEfkTjHTK2OnFrtm&#10;ZBMeGyxcjiluzPdmZRdsZXCelpW6eQL+GPn+xZZiNJFhIrVutNvum728KnvHoA6nEnP/ARMspj3Q&#10;zdDrcsOl38/RrxmP9qva2xGKgD/wLP3hrwi4JzAGYhFww0KlOx8y8tFgd+2bk9+BnU3FIuCKhF1D&#10;bBuYRn/qN+CGlpMaRiF26JJ+NbcfVWdwostuovbh92CzDkl9Vn1fzwJZHbBv3rVjHSnWkkCesCHx&#10;sQmMAiQHtsBZWcPFMAfbRZP5FAFn3IqAD0xwdsZEwmwzdOm8SQjMNiwsIdY2vUr0rgYBHycCLvf1&#10;6fZPlP3HN/+d8N0fR4/InWKmV8ZOLXbNyCY8Nli4HFPcmO/Nyi7YyuA8LSt1UwJ+m3z/8S+/+9Xr&#10;v/keTWSYSK0b7bb7Zi+vyt4xqMOp9Jaxl8DP17yCFiEIWzzkG1N/CdsKShHwFZHD2h/+ioB7AmOg&#10;FQE3LFS68yEjHw12177JJbthEXAH2BRDbBuYRn+KgDNqTdMwCrFzzmMmnSIQu0+g91/+rc+M0z78&#10;HrymVJ9V39ezQFYH7Jt37VhHirUkkCdsSHxsAqMAyYEtcFbWcDHMwXbRZD5FwBm3IuADE5ydMZEw&#10;2wxdOm8SArMNC0uItU2vEr2rQcDHjYALFPKb8JeQ8IjcKWZ6ZezUYteMbMJjg4XLMcWN+d6s7IKt&#10;DM7TslI3IeCPke+vtFDdx0cTGSZS60a77b7Zy6uydwzqcCox9x8wwWLaA90MvS43XPr9HP2a8Wi/&#10;qr0doQj4A8/SH/6KgNu24yEsAu7RGPKdDxn5cJqxOfkdOPApAs6ghNi2nV4/m7Lthz5LquzD+kn/&#10;+Vi+JFrrXp2l8LLsqZf8i8u9Q8satK5bjazfW72seXXt7sGJaoWr9uH3YHBoC/VZ9X09C2R1wL55&#10;1451pFhLAnnChsRHp2LErG6SA1vgrKxZs6w52C4arMM+RcAZE3l6r4F/hr1UvuOzncvZ5K1e9TYP&#10;zqsJextWmG3N6a4Y4wxOhDqwMKcsD2ESBHwcCbgg8BISHpE7Q3VIjN3qIXPp9jA24/uxe4YzbmO+&#10;NfvBY6VuMD+u1Pknf/RL737os5/X5fb6jf6bbyHf8qMYjJwZJhIRVxeL/UTPyN9n9o5JpqvOJVh+&#10;lcAEi+Hha2rMeg3CVpf2HOs34CsoRcBXRA5rf/grAm7bjoesCLhHY8h3PmTkw2nGZprshkXAGbgQ&#10;2/bF0M+mfKZCnyVV9mEtAr4ANpfbj7MzODFMos/H78Gro/qs+r6eBbI6YN+8a8c6UqwlgTxhQ+Jj&#10;ExgFSA5sgbOyhothDraLJvMpAs64ydN7Dfwz7O88H/HZzuVs8lavkkh+Ds6rCfsfVpjtkRH+F2PA&#10;dC2gDiwulxtza75dCgp/XAm43M+zJDwidwtSPE/BM8i+iRACC6umar2aZUjBI1td0jmQAMyPK7H/&#10;RCPf/8bD5FsidR8fOTNMJIKrixZ/omfkscjeMcl21bkErAE+tBi+viZHT5+dwemLgDswplgEnDHZ&#10;avzhrwi4bTsesCLgHo0h08Eo2AzJh9OMzTTZDYuAM3Ahtu0Z6GdTPlOhz5Iq+7AWAV8Am8tg3IfF&#10;GZwYJtHn4/fg1VF9Vn1fzwJZHbBv3rVjHSnWkkCesCHxsQmMAiQHtsBZWcPFMAfbRZP5FAFn3IqA&#10;D0xwdsZEwmwzdOm8SQjMNiwsIdY2vUr0rgYBH2cCLvf5DAmPyJ1iplfGTi12zb6J8Nhg4XJMcWO+&#10;Nyu7YCuD87SsniffUkD38dFEholE3Gi33Td7eVX2jkEdTiXm/gMmWEx7oJuh1+WGS7+fo18zHu1X&#10;tbcjFAF/4Fn6w18RcNt2PIRFwD0aQ77zISMfTjM2J78DBz5FwBmUENu20+tnU7b90GdJlX1Yi4Av&#10;gM3l9qPqDE4Mk+jz8Xvw6qg+q76vZ4GsDtg379qxjhRrSSBP2JD42ARGAZIDW+CsrOFimIPtosl8&#10;ioAzbkXAByY4O2MiYbYZunTeJARmGxaWEGubXiV6V4OAjzsBl3v9rk+1/yb83/2q3vbxKn8x2+/9&#10;6T84+oiRseOQ7JsIjw0WlkvVejXLkIJHtro8Pk9uuh4h3//7P2n/zjdV1318WDJMJJxzUNJ2T+zl&#10;Vdk7BnU41VUQTLAYLr7mFbQIQdjiId+Y+iPoKyhFwFdEDmt/+CsC7gmMgVYE3LBQ6c6HjHw02F37&#10;JpfshkXAHWBTDLFtYOpnUz6Hoc+SKvuwFgFfAJvL7cfZGZwYJtHn4/fg1VF9Vn1fzwJZHbBv3rVj&#10;HSnWkkCesCHxsQmMAiQHtsBZWcPFMAfbRZP5FAFn3IqAD0xwdsZEwmwzdOm8SQjMNiwsIdY2vUr0&#10;rgYBb4GAC1j9N+E3Sfj/+vUvv/vGn5xJOGOnqNo1+ybCY4OFyzHFjfnerOyCrQzO01w9Sr4lHZfS&#10;fXxYMkziHK7RKRYBZ0zemqYI+ANP1B/+ioB7AmMgFgE3LFS68yEjHw121769BwcI59KIZPsYJD7e&#10;P5LpsL18cW71usREdUKXRZnVunOrYY5WRz+b8kkNfZamsw9rEfAFsLlcHqk5OYMTze4kfT5+D3bm&#10;LqrPqu/rWSCrA/bNcB3rSLGWBPKEDYmPTWAUIDmwBc7KGi6GOdgumsyH9oQgzTbHNNzp1WO7e9be&#10;h9qYRe7UAh9YjKyq2t2XPD31oT6cYhevLpld/O74bHGZTd7q9WpKBb6uebC3YYXZ5hS37gfqwMIS&#10;Ym3Tq0SYBAFvhYDLPb8mCWfsFFW7Zt9EeGywcDmmuDHfm5VdsJVZ3tVPPPTffMtvvvWHS+k+PiwZ&#10;JpKHc2h2uxYBNyzeqlQE/IEn6w8ERcA9gTEQi4AbFird+ZCRjwa7a9+0gwOEcykC7sGYcohtA1M/&#10;m/I5DH2WXNmHtQj4Athcbg8bzuDEMIk+H78Hr47qs+r7ehbI6oB9864d60ixlgTyhA2Jj01gFCA5&#10;sAXOyhouhjnYLprMpwg441YEfGCCszMmEmaboUvnTUJgtmFhCbG26VWidzUIeEsEXO5b/p3w/+gV&#10;fhPO2Cmqds2+ifDYYOFyTHFjvjcru2ArA/P0Ez/6N2//hWuefEs6LqX7+LBkmMQ5XKNTLALOmLw1&#10;TRHwB56oP/wVAfcExkAsAm5YqHTnQ0Y+GuyufXsPDhDOpQi4B2PKIbYNTP1syic19FlyZR/WIuAL&#10;YHPJBxY2bH2mqz4fvwev1dRn1ff1LJDVAfvmXTvWkWItCeQJGxIfm8AoQHJgC5yVNVwMc7BdNJlP&#10;EXDGrQj4wARnZ0wkzDZDl86bhMBsw8ISYm3Tq0TvahDw1gi4QCW/CX8pCWfsFFW7Zt9EeGywcDmm&#10;uDHfm5VdsJW55mn8sfMvOEssyj81tpJv8eRSuo8PS4ZJnIN7KALOmLw1TRHwB56oP/wVAfcExkAs&#10;Am5YqHTnQ0Y+GuyufXsPDhDOpQi4B2PKIbYNTP1syic19FlyZR/WIuALYHPJBxY2bH2mqz4fvwev&#10;1dRn1ff1LJDVAfvmXTvWkWItCeQJGxIfm8AoQHJgC5yVNVwMc7BdNJlPEXDGrQj4wARnZ0wkzDZD&#10;l86bhMBsw8ISYm3Tq0TvahDwFgm43P9LSThjp6jaNfsmwmODhcsxxY353qzsgq1Mn6eXkm9Jx6V0&#10;Hx+WDJM4h2t0ikXAGZO3pikC/sAT9Ye/IuCewBiIRcANC5XufMjIR4PdtW/vwQHCuRQB92BMOcS2&#10;gamfTfmkhj5LruzDWgR8AWwu+cDChq3PdNXn4/fgtZr6rPq+ngWyOmDfvGvHOlKsJYE8YUPiYxMY&#10;BUgObIGzsoaLYQ62iybzKQLOuBUBH5jg7IyJhNlm6NJ5kxCYbVhYQqxtepXoXQ0C3ioBFwxeQsIZ&#10;O0XVrtk3ER4bLFyOKW7M92ZlF2xl3v1k/3e+n//Nt6biUrqPD0uGieThHJrdrkXADYu3KhUBf+DJ&#10;+sNfEXBPYAzEIuCGhUp3PmTko8Hu2jft4ADhXIqAezCmHGLbwNTPpnwOQ58lV/ZhLQK+ADaX28OG&#10;MzgxTKLPx+/Bq6P6rPq+ngWyOmDfvGvHOlKsJYE8YUPiYxMYBUgObIGzsoaLYQ62iybzKQLOuBUB&#10;H5jg7IyJhNlm6NJ5kxCYbVhYQqxtepXoXQ0C3jIBFxyeJeGMnaJq1+ybCI8NFi7HFDfme7OyC565&#10;5Tff/+ZnX06+JR2X0n18WDJM4hyzUXcpAu7AeKNiEfAHHqw//BUB9wTGQCwCbliodOdDRj4a7K59&#10;ew8OEM6lCLgHY8ohtg1M/WzKJzX0WXJlH9Yi4Atgc8kHFjZsfaarPh+/B6/V1GfV9/UskNUB++Zd&#10;O9aRYi0J5AkbEh+bwChAcmALnJU1XAxzsF00mU8RcMatCPjABGdnTCTMNkOXzpuEwGzDwhJibdOr&#10;RO9qEPDWCbhg8QwJZ+wUVbtm30R4bLBwOaa4Md+blV1wy32XfP9u+2++f9X9befWIUpcSvfxYckw&#10;kWycA2t0n2hWXWD2jkEdF7dWAhMshmfQxpri9v0E6S1XMx7t5vlmpCLgDzxKf/grAu4JjIFYBNyw&#10;UOnOh4x8NNhd++aU7Ib9oJz4uJShSIftZVe81esSExUKXRZlVuvOrYY5Wh39bMq2H/osTWcf1iLg&#10;C2BzuTxSc3IGJ5rdSfp8/B7szF1Un1Xf17NAVgfsm+E61pFiLQnkCRsSH5vAKEByYAuclTVcDHOw&#10;XTSZD+0JQZptjmm406vHdvesvQ+1MYvcqQU+sBhZVbW7ryLgEycFqi/HAmabHlI+bxISpKVMu2ej&#10;jjQrQcC3AwEXPB4l4b+//jvh8EAGwtk3EUJgoU/InvPGnO5Nkil4rL3AI+T7f/t/vvLukzQw1qdK&#10;3Kfu48OSYSJ5OIdmt2v9BtyweKtSEfAHnqw/EBQB9wTGQCwCblioRHt6sPuSjwa7aw/bfWmmXxFw&#10;B9iFCevkC6ifTfkc3sL/ExYRZGw53IN1ovhq5L06UXbTjTmwdSQlY9JDlhY5TXPI+r3VC2ceGteA&#10;E0Nv7cPvwauj+qz6vp4Fsjpg34B4rCPFWhLIEzYkPjoVI2Z1kxzYAmdlzZplzcF20WAd9ikCzpjI&#10;03sN/DPspfIdn+1cziZv9aq3eXBeTdjbsMJsa87/v71vV9ogSa4a4SIZrGQhWbhABDIwcJEi5Ag8&#10;3gGkB8DB1APoLVhfOLq8AiKQhE+E5PMIUFlV2ZmnT1ZnfzMbwca3p42vs/JaczrrcvSvZtIbY5Ih&#10;iVAHBuHU5SFMioBfFQJuqH1Cwv/sr//kh/+ZSXjxDTqyCSEwSN9wiwfzq94vPutHf/k28m2PCPj+&#10;GOlVYZvMUzx9u+xn/weFR79hfLTnZF8ii4B/8CHz5U8EPEhFhlAEPKOxZL4EvPBhl7U5NbuhCDgD&#10;R/iby9jpg/6IgDNqC6MSu+Q8D8zm1DyakyGJKXuIPo+8B4d1Se5z18/xLtDVAfthrT3WsWIjCeQp&#10;J2Q+0YFVgOXAKXBW1nAxzMF203Q+IuCMmwj4wgR7Z3Uk9DZD1/abhUBvwyASYu3Qu0RrtQj4VSLg&#10;hsuPJuHFN/hlJeCf/uX76hdqGLfEm2HwfXxZOkwsE+eI/C7pL+COxPe+RcA/+Lb58icCnglMgCgC&#10;Hli4RHt6sfuSjwen9wwrLhDJZfzFchwGjU/2r2S6bN/m+2qut5iqTulyU3a13vyjljlGHT827Tgs&#10;fW6T7g5W/QX8Btge3j5pOCVDEsOeJP8+eQ9O5im6z10/x7tAVwfsh+Z6rGPFRhLIU07IfKIDqwDL&#10;gVPgrKzhYpiD7abpfGhPKNIcc2zDm7lmbE/fOvvQNHaRN7XABwYrq6tO/1z29dyH5pEUp3h36ezm&#10;98bniMue5Ku5XpNygd/3PDi3ZYXe5hSv/nmgDgwiIdYOvUuESRHwq0bADZvf+o3f/uGPf//nDtPj&#10;+/pLePENujMRQmAQJV3t77Asqfhkdxfopx9Lvi2p/gJO0AK2bF2a07fL/voLeEZj4/Zb//nfpFsA&#10;O0gTCOQLgQh4JjCBkQh4YOESXwLcEm/yCdMlzU2uOY1EwC+4LqHEdoAZG58I+AVWFgZGJXbJZ/Vk&#10;UhTi9Cn0mb0cfXaczyPvwfeU7nPXz/Eu0NUB+2GtPdaxYiMJ5CknZD7RgVWA5cApcFbWcDHMwXbT&#10;dD4i4IybCPjCBHtndST0NkPX9puFQG/DIBJi7dC7RGu1CPhVJOBGhn7z1//pZyT87//CYb3ev2wE&#10;/KeQb/uHEgG/Pu0lFEvmsrlwWJ5unm8RcIBjYSICzqCcNPnyJwKeCUwgJgIeWLjElwC3xJt8wnRJ&#10;c5NrdkMR8AuuSyixHWAG/REBv8DKwsCoxC75rJ5MikKcPoU+37CPPjvO55H34HtK97nr53gX6OqA&#10;/bDWHutYsZEE8pQTMp/owCrAcuAUOCtruBjmYLtpOh8RcMZNBHxhgr2zOhJ6m6Fr+81CoLdhEAmx&#10;duhdorVaBPyqEnDD6KeS8F8mAv5TybfhIQJuKOBTLBl0GKPD8gQ/EXCAYw70P0FnTI6afPkTAc8E&#10;JiATAQ8sXOJLgFviTT5huqS5yTW7oQj4BdcllNgOMIP+iIBfYGVhYFRil3xWTyZFIU6fQp9P7aPP&#10;jvN55D34ntJ97vo53gW6OmA/rLXHOlZsJIE85YTMJzqwCrAcOAXOyhouhjnYbprORwSccRMBX5hg&#10;76yOhN5m6Np+sxDobRhEQqwdepdorRYBv8oE3HD6KST8l4WA/+HvvvvvfNt/auyv/u5Pxz913VAi&#10;4L5y4l0smTBuqUYT3UTAEQ8biYAzJkdNvvyJgGcCE5CJgAcWLvElwC3xJp8wXdLc5JrdUAT8gusS&#10;SmwHmEF/RMAvsLIwMCqxSz6rJ5OiEKdPoc93oKPPjvN55D34ntJ97vo53gW6OmA/rLXHOlZsJIE8&#10;5YTMJzqwCrAcOAXOyhouhjnYbprORwSccRMBX5hg76yOhN5m6Np+sxDobRhEQqwdepdorRYBv+oE&#10;3LD6sST8l4GA/+G/+i8//PPf+QP/5Md3kG9zqRtKBJzhK5YMOdVoopsIOOJhIxFwxuSoyZc/EfBM&#10;YAIyEfDAwiW+BLgl3uQTpkuam1yzG4qAX3BdQontADPojwj4BVYWBkYldsln9WRSFOL0KfT5DnT0&#10;2XE+j7wH31O6z10/x7tAVwfsh7X2WMeKjSSQp5yQ+UQHVgGWA6fAWVnDxTAH203T+YiAM24i4AsT&#10;7J3VkdDbDF3bbxYCvQ2DSIi1Q+8SrdUiQAR8ofVjSPj/bwL+mnz/7/GX7/9lf/n2p24oEXDHJ97F&#10;kgnjlmo00U0EHPGwkQg4Y3LU5MufCHgmMAGZCHhg4RJfAtwSb/IJ0yXNTa7ZDUXAL7guocR2gBn0&#10;RwT8AisLA6MSu+SzejIpCnH6FPp8wz767DifR96D7ynd566f412gqwP2w1p7rGPFRhLIU07IfKID&#10;qwDLgVPgrKzhYpiD7abpfETAGTcR8IUJ9s7qSOhthq7tNwuB3oZBJMTaoXeJ1moRIALuaH3+l/C/&#10;+Yc/j+BCgs8Gg3B2tb/DsqTik03DJ+T7Lwf5xvw48poi4I5EvE/4h8dtrWZDkkXAExhbFAFnTI6a&#10;fPkTAc8EJiATAQ8sXOJLgFviTT5huqR5ZDS7oQj4BdcllNgOMIP+iIBfYGVhYFRil3xWTyZFIU6f&#10;Qp9vREefHefzyHvwPaX73PVzvAt0dcB+WGuPdazYSAJ5ygmZT3RgFWA5cAqclTVcDHOw3TSdjwg4&#10;4yYCvjDB3lkdCb3N0LX9ZiHQ2zCIhFg79C7RWi0CRMAdrfX+6C/h/+NPfvibvz+TcPhsMIiarvZ3&#10;WJZUfLIfPiXflgnz48hrioA7EvGu8A/rkmo00UsEHPGwkQg4Y3LU5MufCHgmMAGZCHhg4RJfAtwS&#10;b/IJ0yXNTa7ZDUXAL7guocR2gBn0RwT8AisLA6MSu+SzejIpCnH6FPp8Izr67DifR96D7ynd566f&#10;412gqwP2w1p7rGPFRhLIU07IfKIDqwDLgVPgrKzhYpiD7abpfETAGTcR8IUJ9s7qSOhthq7tNwuB&#10;3oZBJMTaoXeJ1moRIALuaMX7F0XC4bPBIGq52t9hWdL9k/0Y8m2ZMD+OvKYIuCMR7zv+YQmpRjPs&#10;JomAIx4TE/1nyBiUkyZf/kTAM4EJxETAAwuX+BLglniTT5guaW5yzW4oAn7BdQkltgPMoD8i4BdY&#10;WRgYldgln9WTSVGI06fQ5xvR0WfH+TzyHnxP6T53/RzvAl0dsB/W2mMdKzaSQJ5yQuYTHVgFWA6c&#10;AmdlDRfDHGw3TecjAs64iYAvTLB3VkdCbzN0bb9ZCPQ2DCIh1g69S7RWiwARcEcL3781/jvhf/T7&#10;P0flYfRnh7+Ew2eDQSRytb/DsqT8yX4s+bZMmB9HXlME3JGId8Y/tCjVaN58RqJHv2F8tGO6rxjp&#10;L+AffMZ8+RMBzwQmQBQBDyxc4kuAW+JNPmG6pLk5NbuhCPgF1yWU2A4wg/6IgF9gZWFgVGKXfFZP&#10;JkUhTp9Cn0/bo8+O83nkPfie0n3u+jneBbo6YD+stcc6VmwkgTzlhMwnOrAKsBw4Bc7KGi6GOdhu&#10;ms5HBJxxEwFfmGDvrI6E3mbo2n6zEOhtGERCrB16l2itFgEi4I4Wvg27n/1EEg6fDQZRy9X+DsuS&#10;/JP9FPJtmTA/jrymCLgjEW/HPzQs1Wiin/4CjnjYSAScMTlq8uVPBDwTmIBMBDywcIkvAW6JN/mE&#10;6ZLmJtfshiLgF1yXUGI7wAz6IwJ+gZWFgVGJXfJZPZkUhTh9Cn2+ER19dpzPI+/B95Tuc9fP8S7Q&#10;1QH7Ya091rFiIwnkKSdkPtGBVYDlwClwVtZwMczBdtN0PiLgjJsI+MIEe2d1JPQ2Q9f2m4VAb8Mg&#10;EmLt0LtEa7UIEAF3tPDt2P0UEg6fDQZRy9X+DsuS7JP9VPJtmTA/jrymCLgjEe9iyYRxSzWa6CYC&#10;jnjYSAScMTlq8uVPBDwTmIBMBDywcMkPMh/fToKpJp/LOYS5yTW7oQh44OVSie0AM+iPCLhjBe+B&#10;UYldclo9mRSFOH0KfV4HR58d5/PIe/A9pfvc9XO8C3R1wH5Ya491rNhIAnnKCZlPdGAVYDlwCpyV&#10;NVwMc7DdNJ2PCDjjJgK+MMHeWR0Jvc3Qtf1mIdDbMIiEWDv0LtFaLQJEwB0tfGfsfiwJh88Gg6jl&#10;an+HZUn/7ndf/ne+x39qzP5t56cH8+PIY0TAHYl4F0smjFuq0UQ3EXDEw0Yi4IzJUZMvfyLgmcAE&#10;ZCLggYVL+SCbumK3Ih8PTu8Z1uyGIuAJsC2W2A4wg/6IgDNqQzMwKrFLzqsnk6IQp0+hzzfso8+O&#10;83nkPfie0n3u+jneBbo6YD+stcc6VmwkgTzlhMwnOrAKsBw4Bc7KGi6GOdhums5HBJxxEwFfmGDv&#10;rI6E3mbo2n6zEOhtGERCrB16l2itFgEi4I4Wvu/Y/ew3fvuHP/q9/4pOh5H//4TDZ4NBBLra32H5&#10;4YdfFPm2nJgfR15TBNyRiHexZMK4pRpNdBMBRzxsJALOmBw1+fInAp4JTEAmAh5YuHQ/yG4nwXQj&#10;Hw9O77nJNbuhCHgCbIsltgPMoD8i4Iza0AyMSuyS8+rJpCjE6VPo8zo4+uw4n0feg+8p3eeun+Nd&#10;oKsD9sNae6xjxUYSyFNOyHyiA6sAy4FT4Kys4WKYg+2m6XxEwBk3EfCFCfbO6kjobYau7TcLgd6G&#10;QSTE2qF3idZqESAC7mjhm7Gz/5/wz0j43+b/RNnpG+6yd/Nb8v3X4y/ff/Xwl2//p8L8OHIfEXBH&#10;It7Fkgnjlmo00U0EHPGwkQg4Y3LU5MufCHgmMAGZCHhg4VJ1kLnN3+TjhvSem1yzG4qAJ8C2WGI7&#10;wAz6IwLOqA3NwKjELjmvnkyKQpw+hT7fsI8+O87nkffge0r3uevneBfo6oD9sNYe61ixkQTylBMy&#10;n+jAKsBy4BQ4K2u4GOZgu2k6HxFwxk0EfGGCvbM6EnqboWv7zUKgt2EQCbF26F2itVoEiIA7Wvhm&#10;7Jb9ExL+3/K/Hf30DXfZbP6EfP/l3/3p5/2E3XX9g4uAX1BcQrFkLpsL+du57v4WAb8jMvY4/WfI&#10;GJSTJl/+RMAzgQnERMADC5dOB5nb7U0+2bjluck1u6EIOANXYjvADPojAs6oDc3AqMQuOa+eTIpC&#10;nD6FPt+Bjj47zueR9+B7Sve56+d4F+jqgP2w1h7rWLGRBPKUEzKf6MAqwHLgFDgra7gY5mC7aTof&#10;EXDGTQR8YYK9szoSepuha/vNQqC3YRAJsXboXaK1WgSIgDta+Gbswv6jSPjpG+60bv6UfFt48Vlj&#10;srf8a+jV0E0EHPGw0efYco6VR/8ZsjsyIuB3RB7G+fInAp4JTIAmAh5YuPR0kB193JDe88hodkMR&#10;8ATYFgl/0w8wg/6IgDNqC6MSu+S8ejIpCrG+6qz87n702Q4+j7wHe6y/3cfH8N4FujpgP6y1xzpW&#10;dCSBPDCRGABJKQJMhVNgJ9ZEfpcwh2vx3fmIgCNeNhIBX5hg76yOhN5m6G59XTgMFfQ2DMIfa4fe&#10;JVqrRYAIuKOFb8YO7R+T8H/4c0ywR/5p7f1jyLelKT7rzh4vr7M0OHIvEXBHIt6fYxuxWdJfwDMa&#10;SxYBZ0yOmnz5EwHPBCYgEwEPLFzqDjLzIx8PTu95ZDS7oQh4AmyLJbYDTBFwxgo0A6MSu+S0ejIp&#10;CnH6FPp8wz767DifR96D7ynd566f412gqwP2w1p7rGPFRhLIU07IfKIDqwDLgVPgrKzhYpiD7abp&#10;fETAGTcR8IUJ9s7qSOhthq7tNwuB3oZBJMTaoXeJ1moRIALuaOGbsUO7jX5z/HfC/9Pv/ZwNhWb+&#10;z9ELEu6f9t+//Led2//Pt/3PzvNTfNZsnrLXWQYcubMIuCMR78+xjdgsiYBnNJYsAs6YHDX58icC&#10;nglMQCYCHli49OYgIx8PTu95ZDS7oQh4AmyLJbYDzKA/+gs4ozY0A6MSu+S8ejIpCnH6FPp8wz76&#10;7DifR96D7ynd566f412gqwP2w1p7rGPFRhLIU07IfKIDqwDLgVPgrKzhYpiD7abpfETAGTcR8IUJ&#10;9s7qSOhthq7tNwuB3oZBJMTaoXeJ1moRIALuaOGbsUO7jX7t1/7vDz/7x7/9k0i4fVr7y/e/+J0/&#10;4AI3TUW+zaX4rLfIWz9hd12+IuAXFJfwObZXKAgi4ADHHIiAMyZHTb78iYBnAhOQiYAHFi69OcjI&#10;x4PTe95Bmt1QBDwBtsUS2wFm0B8RcEZtaAZGJXbJefVkUhTi9Cn0+Q509NlxPo+8B99Tus9dP8e7&#10;QFcH7Ie19ljHio0kkKeckPlEB1YBlgOnwFlZw8UwB9tN0/mIgDNuIuALE+yd1ZHQ2wxd228WAr0N&#10;g0iItUPvEq3VIkAE3NHCN2OHdhsZAbfnp5Bw+8v3TyHfVr/4rKaGB1sIR+4oAu5IxPtzbCM2SyLg&#10;GY0li4AzJkdNvvyJgGcCE5CJgAcWLr05yMjHg9N7HhnNbigCngDbYontADPojwg4ozY0A6MSu+S8&#10;ejIpCnH6FPp8wz767DifR96D7ynd566f412gqwP2w1p7rGPFRhLIU07IfKIDqwDLgVPgrKzhYpiD&#10;7abpfETAGTcR8IUJ9s7qSOhthq7tNwuB3oZBJMTaoXeJ1moRIALuaOGbsUO7jZyAm/xjSPgvgnyv&#10;edjv84MthCOPFAF3JOJdLJkwbqlGE91EwBEPG4mAMyZHTb78iYBnAhOQiYAHFi69OcjIx4PTe25y&#10;zW4oAp4A22KJ7QAz6I8IOKM2NAOjErvkvHoyKQpx+hT6fMM++uw4n0feg+8p3eeun+NdoKsD9sNa&#10;e6xjxUYSyFNOyHyiA6sAy4FT4Kys4WKYg+2m6XxEwBk3EfCFCfbO6kjobYau7TcLgd6GQSTE2qF3&#10;idZqESAC7mjhm7FDu40yAbfxJyT8H/7P3/7wO//kX1rY43P6n53noOKzZvOUsYVw5M4i4I5EvD/H&#10;NmKzJAKe0ViyCDhjctTky58IeCYwAZkIeGDh0puDjHw8OL3nkdHshiLgCbAtltgOMIP+iIAzakMz&#10;MCqxS86rJ5OiEKdPoc837KPPjvN55D34ntJ97vo53gW6OmA/rLXHOlZsJIE85YTMJzqwCrAcOAXO&#10;yhouhjnYbprORwSccRMBX5hg76yOhN5m6Np+sxDobRhEQqwdepdorRYBIuCOFr4ZO7Tb6E7ATfcJ&#10;CTf/p+cN+bb44rNSWmwhHLmzCLgjEe/PsY3YLImAZzSWLALOmBw1+fInAp4JTEAmAh5YuPTmICMf&#10;D07veWQ0u6EIeAJsiyW2A8ygPyLgjNrQDIxK7JLz6smkKMTpU+jzDfvos+N8HnkPvqd0n7t+jneB&#10;rg7YD2vtsY4VG0kgTzkh84kOrAIsB06Bs7KGi2EOtpum8xEBZ9xEwBcm2DurI6G3Gbq23ywEehsG&#10;kRBrh94lWqtFgAi4o4Vvxg7tNqoIuOl/ESTcyPdf/O2fvuuVQ3/YXPxBFxy5jwi4IxHvYsmEcUs1&#10;mugmAo542EgEnDE5avLlTwQ8E5iATAQ8sHDpzUFGPh6c3nOTa3ZDEfAE2BZLbAeYQX9EwBm1oRkY&#10;ldgl59WTSVGI06fQ5xv20WfH+TzyHnxP6T53/RzvAl0dsB/W2mMdKzaSQJ5yQuYTHVgFWA6cAmdl&#10;DRfDHGw3TecjAs64iYAvTLB3VkdCbzN0bb9ZCPQ2DCIh1g69S7RWiwARcEcL34wd2m10IuBm+ykk&#10;3Mn3qmG/z0/xWSkAWwhH7iwC7kjE+3NsIzZLIuAZjSWLgDMmR02+/ImAZwITkImABxYuvTnIyMeD&#10;03seGc1uKAKeANtiie0AM+iPCDijNjQDoxK75Lx6MikKcfoU+nzDPvrsOJ9H3oPvKd3nrp/jXaCr&#10;A/bDWnusY8VGEshTTsh8ogOrAMuBU+CsrOFimIPtpul8RMAZNxHwhQn2zupI6G2Gru03C4HehkEk&#10;xNqhd4nWahEgAu5o4ZuxQ7uNngi42X9z/CfK/uPL/064+duTybeNi09manhe+WAEjHwgAu5IxPtz&#10;bCM2SyLgGY0li4AzJkdNvvyJgGcCE5CJgAcWLr05yMjHg9N73kGa3VAEPAG2xRLbAWbQHxFwRm1o&#10;BkYldsl59WRSFOL0KfT5hn302XE+j7wH31O6z10/x7tAVwfsh7X2WMeKjSSQp5yQ+UQHVgGWA6fA&#10;WVnDxTAH203T+YiAM24i4AsT7J3VkdDbDF3bbxYCvQ2DSIi1Q+8SrdUiQATc0cI3Y4d2G3UE3D6b&#10;/SX8LQm/k+9Vw36fn+KzUgC2EI7cWQTckYj359hGbJZEwDMaSxYBZ0yOmnz5EwHPBCYgEwEPLFx6&#10;c5CRjwen9zwymt1QBDwBtsUS2wFm0B8RcEZtaAZGJXbJefVkUhTi9Cn0+YZ99NlxPo+8B99Tus9d&#10;P8e7QFcH7Ie19ljHio0kkKeckPlEB1YBlgOnwFlZw8UwB9tN0/mIgDNuIuALE+yd1ZHQ2wxd228W&#10;Ar0Ng0iItUPvEq3VIkAE3NHCN2OHdhu9IeDm94aEV+R71bDf56f4rBSALYQjdxYBdyTi/Tm2EZsl&#10;EfCMxpJFwBmToyZf/kTAM4EJyETAAwuX3hxk5OPB6T2PjGY3FAFPgG2xxHaAGfRHBJxRG5qBUYld&#10;cl49mRSFOH0Kfb5hH312nM8j78H3lO5z18/xLtDVAfthrT3WsWIjCeQpJ2Q+0YFVgOXAKXBW1nAx&#10;zMF203Q+IuCMmwj4wgR7Z3Uk9DZD1/abhUBvwyASYu3Qu0RrtQgQAXe08M3Yod1Gbwm4+f7s18df&#10;wv/tz02k50S+zbH4ZBT/ygei6oYSAQeQ5uBzbDmHaUTAGRcRcMbkqMmXPxHwTGACMhHwwMKlNwcZ&#10;+Xhwes8jo9kNRcATYFsssR1gBv0RAWfUhmZgVGKXnFdPJkUhTp9Cn2/YR58d5/PIe/A9pfvc9XO8&#10;C3R1wH5Ya491rNhIAnnKCZlPdGAVYDlwCpyVNVwMc7DdNJ2PCDjjJgK+MMHeWR0Jvc3Qtf1mIdDb&#10;MIiEWDv0LtFaLQJEwB0tfDN2aLfRJwTcPuj8S/iNhBv5/nP7t51z+qkpPhl5vvKBqLqaCDiA9B5/&#10;DiONCDhBon8LOkNy1uTLnwh4JjCBmQh4YOHSm4OMfDw4veeR0Zw0IuAJsC2W2A4wg/6IgDNqQzMw&#10;KrFLzqsnk6IQp0+hzzeuo8+O83nkPfie0n3u+jneBbo6YD+stcc6VmwkgTzlhMwnOrAKsBw4Bc7K&#10;Gi6GOdhums5HBJxxEwFfmGDvrI6E3mbo2n6zEOhtGERCrB16l2itFgEi4I4Wvhk7tNvoUwJuMZmE&#10;//f9nxqbueyneIpPRl6vfCCqbigRcABpDj7HlnOYRgSccdFfwBmToyZf/kTAM4EJyETAAwuX3hxk&#10;5OPB6T2PjGY3FAFPgG2xxHaAGfRHBJxRG5qBUYldcl49mRSFOH0Kfb5hH312nM8j78H3lO5z18/x&#10;LtDVAfthrT3WsWIjCeQpJ2Q+0YFVgOXAKXBW1nAxzMF203Q+IuCMmwj4wgR7Z3Uk9DZD1/abhUBv&#10;wyASYu3Qu0RrtQgQAXe08M3Yod1GP4aAW5yR8H/9z/4D/OX78Inf9cop2IrtB11w5D4i4I5EvIsl&#10;E8Yt1Wiimwg44mEjEXDG5KjJlz8R8ExgAjIR8MDCpTcHGfl4cHrPTa7ZDUXAE2BbLLEdYAb9EQFn&#10;1IZmYFRil5xXTyZFIU6fQp9v2EefHefzyHvwPaX73PVzvAt0dcB+WGuPdazYSAJ5ygmZT3RgFWA5&#10;cAqclTVcDHOw3TSdjwg44yYCvjDB3lkdCb3N0LX9ZiHQ2zCIhFg79C7RWi0CRMAdLXwzdmi30Y8l&#10;4DmTf1p/Z9uqcdfwuPis5IT5ceTOIuCORLw/xzZisyQCntFYsgg4Y3LU5MufCHgmMAGZCHhg4dKb&#10;g4x8PDi955HR7IYi4AmwLZbYDjCD/oiAM2pDMzAqsUvOqyeTohCnT6HPN+yjz47zeeQ9+J7Sfe76&#10;Od4FujpgP6y1xzpWbCSBPOWEzCc6sAqwHDgFzsoaLoY52G6azkcEnHETAV+YYO+sjoTeZujafrMQ&#10;6G0YREKsHXqXaK0WASLgjha+GTu020gE3FDwfXz3/q/52Gz1c2hncDbCen+yqltjFntluIR7xuQD&#10;AeGXa4YWpYf0l6MI+AXFJYiAX1D0Qr78iYDHtpOREwHPaCz5zUFGPpxmbabNbigCzsCV2I4TI45J&#10;EXBGbWgGRiV2yXkevM3pezQnQxJT9hB9HnkPDuuS3Oeun+NdoKsD9sNae6xjxUYSyFNOyHyiA6sA&#10;y4FT4Kys4WKYg+2m6XxEwBk3+3q/CPw77N98H/M59uWe5Ku5WiJ7HpzvJpz/skJvr4zwizFgugZQ&#10;BwaXy4u+Dd8pFYVFwG8Y7SH1U/ENRMANLN/Hd++LgJcNJQLOsIiAMyZHTb78iYDHtpMBEwHPaCz5&#10;zUFGPpxm3YmKC0R2FQHPaBzwN/U4K/3YtMEr/JuD9R/lW+vtsuK13tXhf4asmalv+bPd5KZNpnuT&#10;YmLUzffVXO6T83GaQBLdCm+fR96DwWEM3Oeun+NdoKsD9gOIj3Ws2EgCecoJmY93xYq5u1kOnAJn&#10;Zc09yz0H202DddhHBJwxsa/3i8C/w94qv/E59uWe5Ku5+j/mg/PdhHNbVuhtz5neGJMMSYQ6MAin&#10;Lg9hUgSIgAeeWWLssnXJIuCGg+/ju/ebe4JFHNrZTNejv4BfUHytIAL+wafNlz8R8Nh2MoQi4BmN&#10;Jb85yMiH06xNu7hAZFcR8IzGAX9TjxPQj00bvMK/OVhFwBn7DXVr6C4k/n3yHnxP6j53/RzvAl0d&#10;sB/W2mMdKzaSQJ5yQuYTHVgFWA6cAmdlDRfDHGw3TecjAs64iYAvTLB3VkdCbzN0bb9ZCPQ2DCIh&#10;1g69S7RWiwARcEcL34wd2m0kAm4o+D6+e7+5J0zc7Kd5RMAbgL7ALAL+wUfMlz8R8Nh2MoQi4BmN&#10;Jb85yMiH06wLSXGByK4i4BmNA/6mHmelH5s2eIV/c7CKgDP2G+rWcLhfX3H+ffIefBm34D53/Rzv&#10;Al0dsB/W2mMdKzaSQJ5yQuYTHVgFWA6cAmdlDRfDHGw3TecjAs64iYAvTLB3VkdCbzN0bb9ZCPQ2&#10;DCIh1g69S7RWiwARcEcL34wd2m0kAm4o+D6+e7+5J0zc7Kd5RMAbgL7ALAL+wUfMlz8R8Nh2MoQi&#10;4BmNJb85yMiH06wLSXGByK4i4BmNA/6mHmelH5s2eIV/c7CKgDP2G+rWcLhfX3H+ffIefBm34D53&#10;/RzvAl0dsB/W2mMdKzaSQJ5yQuYTHVgFWA6cAmdlDRfDHGw3TecjAs64iYAvTLB3VkdCbzN0bb9Z&#10;CPQ2DCIh1g69S7RWiwARcEcL34wd2m0kAm4o+D6+e7+5J0zc7Kd5RMAbgL7ALAL+wUfMlz8R8Nh2&#10;MoQi4BmNJb85yMiH06wLSXGByK4i4BmNA/6mHmelH5s2eIV/c7CKgDP2G+rWcLhfX3H+ffIefBm3&#10;4D53/RzvAl0dsB/W2mMdKzaSQJ5yQuYTHVgFWA6cAmdlDRfDHGw3TecjAs64iYAvTLB3VkdCbzN0&#10;bb9ZCPQ2DCIh1g69S7RWiwARcEcL34wd2m0kAm4o+D6+e7+5J0zc7Kd5RMAbgL7ALAL+wUfMlz8R&#10;8Nh2MoQi4BmNJb85yMiH06wLSXGByK4i4BmNA/6mHmelH5s2eIV/c7CKgDP2G+rWcLhfX3H+ffIe&#10;fBm34D53/RzvAl0dsB/W2mMdKzaSQJ5yQuYTHVgFWA6cAmdlDRfDHGw3TecjAs64iYAvTLB3VkdC&#10;bzN0bb9ZCPQ2DCIh1g69S7RWiwARcEcL34wd2m0kAm4o+D6+e7+5J0zc7Kd5RMAbgL7ALAL+wUfM&#10;lz8R8Nh2MoQi4BmNJb85yMiH06wLSXGByK4i4BmNA/6mHmelH5s2eIV/c7CKgDP2G+rWcLhfX3H+&#10;ffIefBm34D53/RzvAl0dsB/W2mMdKzaSQJ5yQuYTHVgFWA6cAmdlDRfDHGw3TecjAs64iYAvTLB3&#10;VkdCbzN0bb9ZCPQ2DCIh1g69S7RWiwARcEcL34wd2m0kAm4o+D6+e7+5J0zc7Kd5RMAbgL7ALAL+&#10;wUfMlz8R8Nh2MoQi4BmNJb85yMiH06wLSXGByK4i4BmNA/6mHmelH5s2eIV/c7CKgDP2G+rWcLhf&#10;X3H+ffIefBm34D53/RzvAl0dsB/W2mMdKzaSQJ5yQuYTHVgFWA6cAmdlDRfDHGw3TecjAs64iYAv&#10;TLB3VkdCbzN0bb9ZCPQ2DCIh1g69S7RWiwARcEcL34wd2m0kAm4o+D6+e7+5J0zc7Kd5RMAbgL7A&#10;LAL+wUfMlz8R8Nh2MoQi4BmNJb85yMiH06wLSXGByK4i4BmNA/6mHmelH5s2eIV/c7CKgDP2G+rW&#10;cLhfX3H+ffIefBm34D53/RzvAl0dsB/W2mMdKzaSQJ5yQuYTHVgFWA6cAmdlDRfDHGw3TecjAs64&#10;iYAvTLB3VkdCbzN0bb9ZCPQ2DCIh1g69S7RWiwARcEcL34wd2m0kAm4o+D6+e7+5J0zc7Kd5RMAb&#10;gL7ALAL+wUfMlz8R8Nh2MoQi4BmNJb85yMiH06wLSXGByK4i4BmNA/6mHmelH5s2eIV/c7CKgDP2&#10;G+rWcLhfX3H+ffIefBm34D53/RzvAl0dsB/W2mMdKzaSQJ5yQuYTHVgFWA6cAmdlDRfDHGw3Tecj&#10;Ap3aI0oAAB4tSURBVM64iYAvTLB3VkdCbzN0bb9ZCPQ2DCIh1g69S7RWiwARcEcL34wd2m0kAm4o&#10;+D6+e7+5J0zc7Kd5RMAbgL7ALAL+wUfMlz8R8Nh2MoQi4BmNJb85yMiH06wLSXGByK4i4BmNA/6m&#10;HmelH5s2eIV/c7CKgDP2G+rWcLhfX3H+ffIefBm34D53/RzvAl0dsB/W2mMdKzaSQJ5yQuYTHVgF&#10;WA6cAmdlDRfDHGw3TecjAs64iYAvTLB3VkdCbzN0bb9ZCPQ2DCIh1g69S7RWiwARcEcL34wd2m0k&#10;Am4o+D6+e7+5J0zc7Kd5RMAbgL7ALAL+wUfMlz8R8Nh2MoQi4BmNJb85yMiH06wLSXGByK4i4BmN&#10;A/6mHmelH5s2eIV/c7CKgDP2G+rWcLhfX3H+ffIefBm34D53/RzvAl0dsB/W2mMdKzaSQJ5yQuYT&#10;HVgFWA6cAmdlDRfDHGw3TecjAs64iYAvTLB3VkdCbzN0bb9ZCPQ2DCIh1g69S7RWiwARcEcL34wd&#10;2m0kAm4o+D6+e7+5J0zc7Kd5RMAbgL7ALAL+wUfMlz8R8Nh2MoQi4BmNJb85yMiH06wLSXGByK4i&#10;4BmNA/6mHmelH5s2eIV/c7CKgDP2G+rWcLhfX3H+ffIefBm34D53/RzvAl0dsB/W2mMdKzaSQJ5y&#10;QuYTHVgFWA6cAmdlDRfDHGw3TecjAs64iYAvTLB3VkdCbzN0bb9ZCPQ2DCIh1g69S7RWiwARcEcL&#10;34wd2m0kAm4o+D6+e7+5J0zc7Kd5RMAbgL7ALAL+wUfMlz8R8Nh2MoQi4BmNJb85yMiH06wLSXGB&#10;yK4i4BmNA/6mHmelH5s2eIV/c7CKgDP2G+rWcLhfX3H+ffIefBm34D53/RzvAl0dsB/W2mMdKzaS&#10;QJ5yQuYTHVgFWA6cAmdlDRfDHGw3TecjAs64iYAvTLB3VkdCbzN0bb9ZCPQ2DCIh1g69S7RWiwAR&#10;cEcL34wd2m0kAm4o+D6+e7+5J0zc7Kd5RMAbgL7ALAL+wUfMlz8R8Nh2MoQi4BmNJb85yMiH06wL&#10;SXGByK4i4BmNA/6mHmelH5s2eIV/c7CKgDP2G+rWcLhfX3H+ffIefBm34D53/RzvAl0dsB/W2mMd&#10;KzaSQJ5yQuYTHVgFWA6cAmdlDRfDHGw3TecjAs64iYAvTLB3VkdCbzN0bb9ZCPQ2DCIh1g69S7RW&#10;iwARcEcL34wd2m0kAm4o+D6+e7+5J0zc7Kd5RMAbgL7ALAL+wUfMlz8R8Nh2MoQi4BmNJb85yMiH&#10;06wLSXGByK4i4BmNA/6mHmelH5s2eIV/c7CKgDP2G+rWcLhfX3H+ffIefBm34D53/RzvAl0dsB/W&#10;2mMdKzaSQJ5yQuYTHVgFWA6cAmdlDRfDHGw3TecjAs64iYAvTLB3VkdCbzN0bb9ZCPQ2DCIh1g69&#10;S7RWiwARcEcL34wd2m0kAm4o+D6+e7+5J0zc7Kd5RMAbgL7ALAL+wUfMlz8R8Nh2MoQi4BmNJb85&#10;yMiH06wLSXGByK4i4BmNA/6mHmelH5s2eIV/c7CKgDP2G+rWcLhfX3H+ffIefBm34D53/RzvAl0d&#10;sB/W2mMdKzaSQJ5yQuYTHVgFWA6cAmdlDRfDHGw3TecjAs64iYAvTLB3VkdCbzN0bb9ZCPQ2DCIh&#10;1g69S7RWiwARcEcL34wd2m0kAm4o+D6+e7+5J0zc7Kd5RMAbgL7ALAL+wUfMlz8R8Nh2MoQi4BmN&#10;Jb85yMiH06wLSXGByK4i4BmNA/6mHmelH5s2eIV/c7CKgDP2G+rWcLhfX3H+ffIefBm34D53/Rzv&#10;Al0dsB/W2mMdKzaSQJ5yQuYTHVgFWA6cAmdlDRfDHGw3TecjAs64iYAvTLB3VkdCbzN0bb9ZCPQ2&#10;DCIh1g69S7RWiwARcEcL34wd2m0kAm4o+D6+e7+5J0zc7Kd5RMAbgL7ALAL+wUfMlz8R8Nh2MoQi&#10;4BmNJb85yMiH06wLSXGByK4i4BmNA/6mHmelH5s2eIV/c7CKgDP2G+rWcLhfX3H+ffIefBm34D53&#10;/RzvAl0dsB/W2mMdKzaSQJ5yQuYTHVgFWA6cAmdlDRfDHGw3TecjAs64iYAvTLB3VkdCbzN0bb9Z&#10;CPQ2DCIh1g69S7RWiwARcEcL34wd2m0kAm4o+D6+e7+5J0zc7Kd5RMAbgL7ALAL+wUfMlz8R8Nh2&#10;MoQi4BmNJb85yMiH06wLSXGByK4i4BmNA/6mHmelH5s2eIV/c7CKgDP2G+rWcLhfX3H+ffIefBm3&#10;4D53/RzvAl0dsB/W2mMdKzaSQJ5yQuYTHVgFWA6cAmdlDRfDHGw3TecjAs64iYAvTLB3VkdCbzN0&#10;bb9ZCPQ2DCIh1g69S7RWiwARcEcL34wd2m0kAm4o+D6+e7+5J0zc7Kd5RMAbgL7ALAL+wUfMlz8R&#10;8Nh2MoQi4BmNJb85yMiH06wLSXGByK4i4BmNA/6mHmelH5s2eIV/c7CKgDP2G+rWcLhfX3H+ffIe&#10;fBm34D53/RzvAl0dsB/W2mMdKzaSQJ5yQuYTHVgFWA6cAmdlDRfDHGw3TecjAs64iYAvTLB3VkdC&#10;bzN0bb9ZCPQ2DCIh1g69S7RWiwARcEcL34wd2m0kAm4o+D6+e7+5J0zc7Kd5RMAbgL7ALAL+wUfM&#10;lz8R8Nh2MoQi4BmNJb85yMiH06wLSXGByK4i4BmNA/6mHmelH5s2eIV/c7CKgDP2G+rWcLhfX3H+&#10;ffIefBm34D53/RzvAl0dsB/W2mMdKzaSQJ5yQuYTHVgFWA6cAmdlDRfDHGw3TecjAs64iYAvTLB3&#10;VkdCbzN0bb9ZCPQ2DCIh1g69S7RWiwARcEcL34wd2m0kAm4o+D6+e7+5J0zc7Kd5RMAbgL7ALAL+&#10;wUfMlz8R8Nh2MoQi4BmNJb85yMiH06wLSXGByK4i4BmNA/6mHmelH5s2eIV/c7CKgDP2G+rWcLhf&#10;X3H+ffIefBm34D53/RzvAl0dsB/W2mMdKzaSQJ5yQuYTHVgFWA6cAmdlDRfDHGw3TecjAs64iYAv&#10;TLB3VkdCbzN0bb9ZCPQ2DCIh1g69S7RWiwARcEcL34wd2m0kAm4o+D6+e7+5J0zc7Kd5RMAbgL7A&#10;LAL+wUfMlz8R8Nh2MoQi4BmNJb85yMiH06wLSXGByK4i4BmNA/6mHmelH5s2eIV/c7CKgDP2G+rW&#10;cLhfX3H+ffIefBm34D53/RzvAl0dsB/W2mMdKzaSQJ5yQuYTHVgFWA6cAmdlDRfDHGw3TecjAs64&#10;iYAvTLB3VkdCbzN0bb9ZCPQ2DCIh1g69S7RWiwARcEcL34wd2m0kAm4o+D6+e7+5J0zc7Kd5RMAb&#10;gL7ALAL+wUfMlz8R8Nh2MoQi4BmNJb85yMiH06wLSXGByK4i4BmNA/6mHmelH5s2eIV/c7CKgDP2&#10;G+rWcLhfX3H+ffIefBm34D53/RzvAl0dsB/W2mMdKzaSQJ5yQuYTHVgFWA6cAmdlDRfDHGw3Tecj&#10;As64iYAvTLB3VkdCbzN0bb9ZCPQ2DCIh1g69S7RWiwARcEcL34wd2m0kAm4o+D6+e7+5J0zc7Kd5&#10;RMAbgL7ALAL+wUfMlz8R8Nh2MoQi4BmNJb85yMiH06wLSXGByK4i4BmNA/6mHmelH5s2eIV/c7CK&#10;gDP2G+rWcLhfX3H+ffIefBm34D53/RzvAl0dsB/W2mMdKzaSQJ5yQuYTHVgFWA6cAmdlDRfDHGw3&#10;TecjAs64iYAvTLB3VkdCbzN0bb9ZCPQ2DCIh1g69S7RWiwARcEcL34wd2m0kAm4o+D6+e7+5J0zc&#10;7Kd5RMAbgL7ALAL+wUfMlz8R8Nh2MoQi4BmNJb85yMiH06wLSXGByK4i4BmNA/6mHmelH5s2eIV/&#10;c7CKgDP2G+rWcLhfX3H+ffIefBm34D53/RzvAl0dsB/W2mMdKzaSQJ5yQuYTHVgFWA6cAmdlDRfD&#10;HGw3TecjAs64iYAvTLB3VkdCbzN0bb9ZCPQ2DCIh1g69S7RWiwARcEcL34wd2m0kAm4o+D6+e7+5&#10;J0zc7Kd5RMAbgL7ALAL+wUfMlz8R8Nh2MoQi4BmNJb85yMiH06wLSXGByK4i4BmNA/6mHmelH5s2&#10;eIV/c7CKgDP2G+rWcLhfX3H+ffIefBm34D53/RzvAl0dsB/W2mMdKzaSQJ5yQuYTHVgFWA6cAmdl&#10;DRfDHGw3TecjAs64iYAvTLB3VkdCbzN0bb9ZCPQ2DCIh1g69S7RWiwARcEcL34wd2m0kAm4o+D6+&#10;e7+5J0zc7Kd5RMAbgL7ALAL+wUfMlz8R8Nh2MoQi4BmNJb85yMiH06wLSXGByK4i4BmNA/6mHmel&#10;H5s2eIV/c7CKgDP2G+rWcLhfX3H+ffIefBm34D53/RzvAl0dsB/W2mMdKzaSQJ5yQuYTHVgFWA6c&#10;AmdlDRfDHGw3TecjAs64iYAvTLB3VkdCbzN0bb9ZCPQ2DCIh1g69S7RWiwARcEcL34wd2m0kAm4o&#10;+D6+e7+5J0zc7Kd5RMAbgL7ALAL+wUfMlz8R8Nh2MoQi4BmNJb85yMiH06wLSXGByK4i4BmNA/6m&#10;HmelH5s2eIV/c7CKgDP2G+rWcLhfX3H+ffIefBm34D53/RzvAl0dsB/W2mMdKzaSQJ5yQuYTHVgF&#10;WA6cAmdlDRfDHGw3TecjAs64iYAvTLB3VkdCbzN0bb9ZCPQ2DCIh1g69S7RWiwARcEcL34wd2m0k&#10;Am4o+D6+e7+5J0zc7Kd5RMAbgL7ALAL+wUfMlz8R8Nh2MoQi4BmNJb85yMiH06wLSXGByK4i4BmN&#10;A/6mHmelH5s2eIV/c7CKgDP2G+rWcLhfX3H+ffIefBm34D53/RzvAl0dsB/W2mMdKzaSQJ5yQuYT&#10;HVgFWA6cAmdlDRfDHGw3TecjAs64iYAvTLB3VkdCbzN0bb9ZCPQ2DCIh1g69S7RWiwARcEcL34wd&#10;2m0kAm4o+D6+e7+5J0zc7Kd5RMAbgL7ALAL+wUfMlz8R8Nh2MoQi4BmNJb85yMiH06wLSXGByK4i&#10;4BmNA/6mHmelH5s2eIV/c7CKgDP2G+rWcLhfX3H+ffIefBm34D53/RzvAl0dsB/W2mMdKzaSQJ5y&#10;QuYTHVgFWA6cAmdlDRfDHGw3TecjAs64iYAvTLB3VkdCbzN0bb9ZCPQ2DCIh1g69S7RWiwARcEcL&#10;34wd2m0kAm4o+D6+e7+5J0zc7Kd5RMAbgL7ALAL+wUfMlz8R8Nh2MoQi4BmNJb85yMiH06wLSXGB&#10;yK4i4BmNA/6mHmelH5s2eIV/c7CKgDP2G+rWcLhfX3H+ffIefBm34D53/RzvAl0dsB/W2mMdKzaS&#10;QJ5yQuYTHVgFWA6cAmdlDRfDHGw3TecjAs64iYAvTLB3VkdCbzN0bb9ZCPQ2DCIh1g69S7RWiwAR&#10;cEcL34wd2m0kAm4o+D6+e7+5J0zc7Kd5RMAbgL7ALAL+wUfMlz8R8Nh2MoQi4BmNJb85yMiH06wL&#10;SXGByK4i4BmNA/6mHmelH5s2eIV/c7CKgDP2G+rWcLhfX3H+ffIefBm34D53/RzvAl0dsB/W2mMd&#10;KzaSQJ5yQuYTHVgFWA6cAmdlDRfDHGw3TecjAs64iYAvTLB3VkdCbzN0bb9ZCPQ2DCIh1g69S7RW&#10;iwARcEcL34wd2m0kAm4o+D6+e7+5J0zc7Kd5RMAbgL7ALAL+wUfMlz8R8Nh2MoQi4BmNJb85yMiH&#10;06wLSXGByK4i4BmNA/6mHmelH5s2eIV/c7CKgDP2G+rWcLhfX3H+ffIefBm34D53/RzvAl0dsB/W&#10;2mMdKzaSQJ5yQuYTHVgFWA6cAmdlDRfDHGw3TecjAs64iYAvTLB3VkdCbzN0bb9ZCPQ2DCIh1g69&#10;S7RWiwARcEcL34wd2m0kAm4o+D6+e7+5J0zc7Kd5RMAbgL7ALAL+wUfMlz8R8Nh2MoQi4BmNJb85&#10;yMiH06wLSXGByK4i4BmNA/6mHmelH5s2eIV/c7CKgDP2G+rWcLhfX3H+ffIefBm34D53/RzvAl0d&#10;sB/W2mMdKzaSQJ5yQuYTHVgFWA6cAmdlDRfDHGw3TecjAs64iYAvTLB3VkdCbzN0bb9ZCPQ2DCIh&#10;1g69S7RWiwARcEcL34wd2m0kAm4o+D6+e7+5J0zc7Kd5RMAbgL7ALAL+wUfMlz8R8Nh2MoQi4BmN&#10;Jb85yMiH06wLSXGByK4i4BmNA/6mHmelH5s2eIV/c7CKgDP2G+rWcLhfX3H+ffIefBm34D53/Rzv&#10;Al0dsB/W2mMdKzaSQJ5yQuYTHVgFWA6cAmdlDRfDHGw3TecjAs64iYAvTLB3VkdCbzN0bb9ZCPQ2&#10;DCIh1g69S7RWiwARcEcL34wd2m0kAm4o+D6+e7+5J0zc7Kd5RMAbgL7ALAL+wUfMlz8R8Nh2MoQi&#10;4BmNJb85yMiH06wLSXGByK4i4BmNA/6mHmelH5s2eIV/c7CKgDP2G+rWcLhfX3H+ffIefBm34D53&#10;/RzvAl0dsB/W2mMdKzaSQJ5yQuYTHVgFWA6cAmdlDRfDHGw3TecjAs64iYAvTLB3VkdCbzN0bb9Z&#10;CPQ2DCIh1g69S7RWiwARcEcL34wd2m0kAm4o+D6+e7+5J0zc7Kd5RMAbgL7ALAL+wUfMlz8R8Nh2&#10;MoQi4BmNJb85yMiH06wLSXGByK4i4BmNA/6mHmelH5s2eIV/c7CKgDP2G+rWcLhfX3H+ffIefBm3&#10;4D53/RzvAl0dsB/W2mMdKzaSQJ5yQuYTHVgFWA6cAmdlDRfDHGw3TecjAs64iYAvTLB3VkdCbzN0&#10;bb9ZCPQ2DCIh1g69S7RWiwARcEcL34wd2m0kAm4o+D6+e7+5J0zc7Kd5RMAbgL7ALAL+wUfMlz8R&#10;8Nh2MoQi4BmNJb85yMiH06wLSXGByK4i4BmNA/6mHmelH5s2eIV/c7CKgDP2G+rWcLhfX3H+ffIe&#10;fBm34D53/RzvAl0dsB/W2mMdKzaSQJ5yQuYTHVgFWA6cAmdlDRfDHGw3TecjAs64iYAvTLB3VkdC&#10;bzN0bb9ZCPQ2DCIh1g69S7RWiwARcEcL34wd2m0kAm4o+D6+e7+5J0zc7Kd5RMAbgL7ALAL+wUfM&#10;lz8R8Nh2MoQi4BmNJb85yMiH06wLSXGByK4i4BmNA/6mHmelH5s2eIV/c7CKgDP2G+rWcLhfX3H+&#10;ffIefBm34D53/RzvAl0dsB/W2mMdKzaSQJ5yQuYTHVgFWA6cAmdlDRfDHGw3TecjAs64iYAvTLB3&#10;VkdCbzN0bb9ZCPQ2DCIh1g69S7RWiwARcEcL34wd2m0kAm4o+D6+e7+5J0zc7Kd5RMAbgL7ALAL+&#10;wUfMlz8R8Nh2MoQi4BmNJb85yMiH06wLSXGByK4i4BmNA/6mHmelH5s2eIV/c7CKgDP2G+rWcLhf&#10;X3H+ffIefBm34D53/RzvAl0dsB/W2mMdKzaSQJ5yQuYTHVgFWA6cAmdlDRfDHGw3TecjAs64iYAv&#10;TLB3VkdCbzN0bb9ZCPQ2DCIh1g69S7RWiwARcEcL34wd2m0kAm4o+D6+e7+5J0zc7Kd5RMAbgL7A&#10;LAL+wUfMlz8R8Nh2MoQi4BmNJb85yMiH06wLSXGByK4i4BmNA/6mHmelH5s2eIV/c7CKgDP2G+rW&#10;cLhfX3H+ffIefBm34D53/RzvAl0dsB/W2mMdKzaSQJ5yQuYTHVgFWA6cAmdlDRfDHGw3TecjAs64&#10;iYAvTLB3VkdCbzN0bb9ZCPQ2DCIh1g69S7RWiwARcEcL34wd2m0kAm4o+D6+e7+5J0zc7Kd5RMAb&#10;gL7ALAL+wUfMlz8R8Nh2MoQi4BmNJb85yMiH06wLSXGByK4i4BmNA/6mHmelH5s2eIV/c7CKgDP2&#10;G+rWcLhfX3H+ffIefBm34D53/RzvAl0dsB/W2mMdKzaSQJ5yQuYTHVgFWA6cAmdlDRfDHGw3Tecj&#10;As64iYAvTLB3VkdCbzN0bb9ZCPQ2DCIh1g69S7RWiwARcEcL34wd2m0kAm4o+D6+e7+5J0zc7Kd5&#10;RMAbgL7ALAL+wUfMlz8R8Nh2MoQi4BmNJb85yMiH06wLSXGByK4i4BmNA/6mHmelH5s2eIV/c7CK&#10;gDP2G+rWcLhfX3H+ffIefBm34D53/RzvAl0dsB/W2mMdKzaSQJ5yQuYTHVgFWA6cAmdlDRfDHGw3&#10;TecjAs64iYAvTLB3VkdCbzN0bb9ZCPQ2DCIh1g69S7RWiwARcEcL34wd2m0kAm4o+D6+e7+5J0zc&#10;7Kd5RMAbgL7ALAL+wUfMlz8R8Nh2MoQi4BmNJb85yMiH06wLSXGByK4i4BmNA/6mHmelH5s2eIV/&#10;c7CKgDP2G+rWcLhfX3H+ffIefBm34D53/RzvAl0dsB/W2mMdKzaSQJ5yQuYTHVgFWA6cAmdlDRfD&#10;HGw3TecjAs64iYAvTLB3VkdCbzN0bb9ZCPQ2DCIh1g69S7RWiwARcEcL34wd2m0kAm4o+D6+e7+5&#10;J0zc7Kd5RMAbgL7ALAL+wUfMlz8R8Nh2MoQi4BmNJb85yMiH06wLSXGByK4i4BmNA/6mHmelH5s2&#10;eIV/c7CKgDP2G+rWcLhfX3H+ffIefBm34D53/RzvAl0dsB/W2mMdKzaSQJ5yQuYTHVgFWA6cAmdl&#10;DRfDHGw3TecjAs64iYAvTLB3VkdCbzN0bb9ZCPQ2DCIh1g69S7RWiwARcEcL34wd2m0kAm4o+D6+&#10;e7+5J0zc7Kd5RMAbgL7ALAL+wUfMlz8R8Nh2MoQi4BmNJb85yMiH06wLSXGByK4i4BmNA/6mHmel&#10;H5s2eIV/c7CKgDP2G+rWcLhfX3H+ffIefBm34D53/RzvAl0dsB/W2mMdKzaSQJ5yQuYTHVgFWA6c&#10;AmdlDRfDHGw3TecjAs64iYAvTLB3VkdCbzN0bb9ZCPQ2DCIh1g69S7RWiwARcEcL34wd2m0kAm4o&#10;+D6+e7+5J0zc7Kd5RMAbgL7ALAL+wUfMlz8R8Nh2MoQi4BmNJb85yMiH06wLSXGByK4i4BmNA/6m&#10;HmelH5s2eIV/c7CKgDP2G+rWcLhfX3H+ffIefBm34D53/RzvAl0dsB/W2mMdKzaSQJ5yQuYTHVgF&#10;WA6cAmdlDRfDHGw3TecjAs64iYAvTLB3VkdCbzN0bb9ZCPQ2DCIh1g69S7RWiwARcEcL34wd2m0k&#10;Am4o+D6+e7+5J0zc7Kd5RMAbgL7ALAL+wUfMlz8R8Nh2MoQi4BmNJb85yMiH06wLSXGByK4i4BmN&#10;A/6mHmelH5s2eIV/c7CKgDP2G+rWcLhfX3H+ffIefBm34D53/RzvAl0dsB/W2mMdKzaSQJ5yQuYT&#10;HVgFWA6cAmdlDRfDHGw3TecjAs64iYAvTLB3VkdCbzN0bb9ZCPQ2DCIh1g69S7RWiwARcEcL34wd&#10;2m0kAm4o+D6+e7+5J0zc7Kd5RMAbgL7ALAL+wUfMlz8R8Nh2MoQi4BmNJb85yMiH06wLSXGByK4i&#10;4BmNA/6mHmelH5s2eIV/c7CKgDP2G+rWcLhfX3H+ffIefBm34D53/RzvAl0dsB/W2mMdKzaSQJ5y&#10;QuYTHVgFWA6cAmdlDRfDHGw3TecjAs64iYAvTLB3VkdCbzN0bb9ZCPQ2DCIh1g69S7RWiwARcEcL&#10;34wd2m0kAm4o+D6+e7+5J0zc7Kd5RMAbgL7ALAL+wUfMlz8R8Nh2MoQi4BmNJb85yMiH06wLSXGB&#10;yK4i4BmNA/6mHmelH5s2eIV/c7CKgDP2G+rWcLhfX3H+ffIefBm34D53/RzvAl0dsB/W2mMdKzaS&#10;QJ5yQuYTHVgFWA6cAmdlDRfDHGw3TecjAs64iYAvTLB3VkdCbzN0bb9ZCPQ2DCIh1g69S7RWiwAR&#10;cEcL34wd2m0kAm4o+D6+e7+5J0zc7Kd5RMAbgL7ALAL+wUfMlz8R8Nh2MoQi4BmNJb85yMiH06wL&#10;SXGByK4i4BmNA/6mHmelH5s2eIV/c7CKgDP2G+rWcLhfX3H+ffIefBm34D53/RzvAl0dsB/W2mMd&#10;KzaSQJ5yQuYTHVgFWA6cAmdlDRfDHGw3TecjAs64iYAvTLB3VkdCbzN0bb9ZCPQ2DCIh1g69S7RW&#10;iwARcEcL34wd2m0kAm4o+D6+e7+5J0zc7Kd5RMAbgL7ALAL+wUfMlz8R8Nh2MoQi4BmNJb85yMiH&#10;06wLSXGByK4i4BmNA/6mHmelH5s2eIV/c7CKgDP2G+rWcLhfX3H+ffIefBm34D53/RzvAl0dsB/W&#10;2mMdKzaSQJ5yQuYTHVgFWA6cAmdlDRfDHGw3TecjAs64iYAvTLB3VkdCbzN0bb9ZCPQ2DCIh1g69&#10;S7RWiwARcEcL34wd2m0kAm4o+D6+e7+5J0zc7Kd5RMAbgL7A/P8AMZCxx3cuHHsAAAAASUVORK5C&#10;YIJQSwMEFAAGAAgAAAAhACZ48m3bAAAABwEAAA8AAABkcnMvZG93bnJldi54bWxMj81OwzAQhO9I&#10;vIO1SNyoHQ5RCXEqhMQJLi2/x228jaPa6xC7bdqnx+UCl9WsZjXzbb2YvBN7GmMfWEMxUyCI22B6&#10;7jS8vT7dzEHEhGzQBSYNR4qwaC4vaqxMOPCS9qvUiRzCsUINNqWhkjK2ljzGWRiIs7cJo8eU17GT&#10;ZsRDDvdO3ipVSo895waLAz1aarerndfgXj5je3QnLL/eT8VyCt/P9gO1vr6aHu5BJJrS3zGc8TM6&#10;NJlpHXZsonAa8iPpd5694k6VINZZKTVXIJta/udvfgA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EC&#10;LQAUAAYACAAAACEAsYJntgoBAAATAgAAEwAAAAAAAAAAAAAAAAAAAAAAW0NvbnRlbnRfVHlwZXNd&#10;LnhtbFBLAQItABQABgAIAAAAIQA4/SH/1gAAAJQBAAALAAAAAAAAAAAAAAAAADsBAABfcmVscy8u&#10;cmVsc1BLAQItABQABgAIAAAAIQD3jHTOpwIAAM8FAAAOAAAAAAAAAAAAAAAAADoCAABkcnMvZTJv&#10;RG9jLnhtbFBLAQItAAoAAAAAAAAAIQA32rdo8QIDAPECAwAUAAAAAAAAAAAAAAAAAA0FAABkcnMv&#10;bWVkaWEvaW1hZ2UxLnBuZ1BLAQItABQABgAIAAAAIQAmePJt2wAAAAcBAAAPAAAAAAAAAAAAAAAA&#10;ADAIAwBkcnMvZG93bnJldi54bWxQSwECLQAUAAYACAAAACEAqiYOvrwAAAAhAQAAGQAAAAAAAAAA&#10;AAAAAAA4CQMAZHJzL19yZWxzL2Uyb0RvYy54bWwucmVsc1BLBQYAAAAABgAGAHwBAAArCgMAAAA=&#10;" stroked="f" strokeweight="1pt">
                <v:fill r:id="rId16" o:title="" recolor="t" rotate="t" type="frame"/>
                <w10:wrap anchorx="page" anchory="page"/>
              </v:rect>
            </w:pict>
          </mc:Fallback>
        </mc:AlternateContent>
      </w:r>
      <w:r w:rsidR="0079104C">
        <w:rPr>
          <w:color w:val="006838"/>
          <w:sz w:val="36"/>
          <w:szCs w:val="36"/>
        </w:rPr>
        <w:t>June 2025</w:t>
      </w:r>
      <w:r w:rsidR="00267815" w:rsidRPr="0036229E">
        <w:rPr>
          <w:sz w:val="36"/>
          <w:szCs w:val="36"/>
        </w:rPr>
        <w:br w:type="page"/>
      </w:r>
    </w:p>
    <w:p w14:paraId="49FEDF0B" w14:textId="77777777" w:rsidR="001D0DE0" w:rsidRDefault="001D0DE0" w:rsidP="00323E71">
      <w:pPr>
        <w:sectPr w:rsidR="001D0DE0" w:rsidSect="00A20BDF">
          <w:headerReference w:type="even" r:id="rId17"/>
          <w:headerReference w:type="default" r:id="rId18"/>
          <w:footerReference w:type="even" r:id="rId19"/>
          <w:footerReference w:type="default" r:id="rId20"/>
          <w:headerReference w:type="first" r:id="rId21"/>
          <w:footerReference w:type="first" r:id="rId22"/>
          <w:pgSz w:w="11906" w:h="16838" w:code="9"/>
          <w:pgMar w:top="851" w:right="1077" w:bottom="1440" w:left="1077" w:header="0" w:footer="397" w:gutter="0"/>
          <w:cols w:space="312"/>
          <w:titlePg/>
          <w:docGrid w:linePitch="360"/>
        </w:sectPr>
      </w:pPr>
    </w:p>
    <w:p w14:paraId="51BF7A4B" w14:textId="77777777" w:rsidR="00267815" w:rsidRDefault="00267815" w:rsidP="00267815">
      <w:pPr>
        <w:pStyle w:val="ContentsHeading"/>
      </w:pPr>
      <w:r>
        <w:lastRenderedPageBreak/>
        <w:t>Co</w:t>
      </w:r>
      <w:r w:rsidRPr="005E5396">
        <w:t>n</w:t>
      </w:r>
      <w:r w:rsidRPr="003768E1">
        <w:t>te</w:t>
      </w:r>
      <w:r>
        <w:t>nts</w:t>
      </w:r>
    </w:p>
    <w:p w14:paraId="4E34272A" w14:textId="712E468B" w:rsidR="00681AC1" w:rsidRDefault="00AD167C">
      <w:pPr>
        <w:pStyle w:val="TOC1"/>
        <w:rPr>
          <w:rFonts w:asciiTheme="minorHAnsi" w:eastAsiaTheme="minorEastAsia" w:hAnsiTheme="minorHAnsi" w:cstheme="minorBidi"/>
          <w:color w:val="auto"/>
          <w:sz w:val="22"/>
          <w:szCs w:val="22"/>
        </w:rPr>
      </w:pPr>
      <w:r>
        <w:rPr>
          <w:rStyle w:val="Hyperlink"/>
        </w:rPr>
        <w:fldChar w:fldCharType="begin"/>
      </w:r>
      <w:r w:rsidR="00716AB1" w:rsidRPr="009D5B34">
        <w:rPr>
          <w:rStyle w:val="Hyperlink"/>
        </w:rPr>
        <w:instrText xml:space="preserve"> TOC \h \z \t "Heading 1,</w:instrText>
      </w:r>
      <w:r w:rsidR="009C15F3" w:rsidRPr="009D5B34">
        <w:rPr>
          <w:rStyle w:val="Hyperlink"/>
        </w:rPr>
        <w:instrText>1</w:instrText>
      </w:r>
      <w:r w:rsidR="00716AB1" w:rsidRPr="009D5B34">
        <w:rPr>
          <w:rStyle w:val="Hyperlink"/>
        </w:rPr>
        <w:instrText>,Heading 2,</w:instrText>
      </w:r>
      <w:r w:rsidR="009C15F3" w:rsidRPr="009D5B34">
        <w:rPr>
          <w:rStyle w:val="Hyperlink"/>
        </w:rPr>
        <w:instrText>2</w:instrText>
      </w:r>
      <w:r w:rsidR="00716AB1" w:rsidRPr="009D5B34">
        <w:rPr>
          <w:rStyle w:val="Hyperlink"/>
        </w:rPr>
        <w:instrText xml:space="preserve">" </w:instrText>
      </w:r>
      <w:r>
        <w:rPr>
          <w:rStyle w:val="Hyperlink"/>
        </w:rPr>
        <w:fldChar w:fldCharType="separate"/>
      </w:r>
      <w:hyperlink w:anchor="_Toc131071542" w:history="1">
        <w:r w:rsidR="00681AC1" w:rsidRPr="00102DC4">
          <w:rPr>
            <w:rStyle w:val="Hyperlink"/>
          </w:rPr>
          <w:t>1. Purpose</w:t>
        </w:r>
        <w:r w:rsidR="00681AC1">
          <w:rPr>
            <w:webHidden/>
          </w:rPr>
          <w:tab/>
        </w:r>
        <w:r w:rsidR="00681AC1">
          <w:rPr>
            <w:webHidden/>
          </w:rPr>
          <w:fldChar w:fldCharType="begin"/>
        </w:r>
        <w:r w:rsidR="00681AC1">
          <w:rPr>
            <w:webHidden/>
          </w:rPr>
          <w:instrText xml:space="preserve"> PAGEREF _Toc131071542 \h </w:instrText>
        </w:r>
        <w:r w:rsidR="00681AC1">
          <w:rPr>
            <w:webHidden/>
          </w:rPr>
        </w:r>
        <w:r w:rsidR="00681AC1">
          <w:rPr>
            <w:webHidden/>
          </w:rPr>
          <w:fldChar w:fldCharType="separate"/>
        </w:r>
        <w:r w:rsidR="00681AC1">
          <w:rPr>
            <w:webHidden/>
          </w:rPr>
          <w:t>1</w:t>
        </w:r>
        <w:r w:rsidR="00681AC1">
          <w:rPr>
            <w:webHidden/>
          </w:rPr>
          <w:fldChar w:fldCharType="end"/>
        </w:r>
      </w:hyperlink>
    </w:p>
    <w:p w14:paraId="41CF4E73" w14:textId="683F9DE5" w:rsidR="00681AC1" w:rsidRDefault="00681AC1">
      <w:pPr>
        <w:pStyle w:val="TOC1"/>
        <w:rPr>
          <w:rFonts w:asciiTheme="minorHAnsi" w:eastAsiaTheme="minorEastAsia" w:hAnsiTheme="minorHAnsi" w:cstheme="minorBidi"/>
          <w:color w:val="auto"/>
          <w:sz w:val="22"/>
          <w:szCs w:val="22"/>
        </w:rPr>
      </w:pPr>
      <w:hyperlink w:anchor="_Toc131071543" w:history="1">
        <w:r w:rsidRPr="00102DC4">
          <w:rPr>
            <w:rStyle w:val="Hyperlink"/>
          </w:rPr>
          <w:t>2. Policy aim</w:t>
        </w:r>
        <w:r>
          <w:rPr>
            <w:webHidden/>
          </w:rPr>
          <w:tab/>
        </w:r>
        <w:r>
          <w:rPr>
            <w:webHidden/>
          </w:rPr>
          <w:fldChar w:fldCharType="begin"/>
        </w:r>
        <w:r>
          <w:rPr>
            <w:webHidden/>
          </w:rPr>
          <w:instrText xml:space="preserve"> PAGEREF _Toc131071543 \h </w:instrText>
        </w:r>
        <w:r>
          <w:rPr>
            <w:webHidden/>
          </w:rPr>
        </w:r>
        <w:r>
          <w:rPr>
            <w:webHidden/>
          </w:rPr>
          <w:fldChar w:fldCharType="separate"/>
        </w:r>
        <w:r>
          <w:rPr>
            <w:webHidden/>
          </w:rPr>
          <w:t>1</w:t>
        </w:r>
        <w:r>
          <w:rPr>
            <w:webHidden/>
          </w:rPr>
          <w:fldChar w:fldCharType="end"/>
        </w:r>
      </w:hyperlink>
    </w:p>
    <w:p w14:paraId="49016399" w14:textId="7EB3DB13" w:rsidR="00681AC1" w:rsidRDefault="00681AC1">
      <w:pPr>
        <w:pStyle w:val="TOC1"/>
        <w:rPr>
          <w:rFonts w:asciiTheme="minorHAnsi" w:eastAsiaTheme="minorEastAsia" w:hAnsiTheme="minorHAnsi" w:cstheme="minorBidi"/>
          <w:color w:val="auto"/>
          <w:sz w:val="22"/>
          <w:szCs w:val="22"/>
        </w:rPr>
      </w:pPr>
      <w:hyperlink w:anchor="_Toc131071544" w:history="1">
        <w:r w:rsidRPr="00102DC4">
          <w:rPr>
            <w:rStyle w:val="Hyperlink"/>
          </w:rPr>
          <w:t>3. Policy context</w:t>
        </w:r>
        <w:r>
          <w:rPr>
            <w:webHidden/>
          </w:rPr>
          <w:tab/>
        </w:r>
        <w:r>
          <w:rPr>
            <w:webHidden/>
          </w:rPr>
          <w:fldChar w:fldCharType="begin"/>
        </w:r>
        <w:r>
          <w:rPr>
            <w:webHidden/>
          </w:rPr>
          <w:instrText xml:space="preserve"> PAGEREF _Toc131071544 \h </w:instrText>
        </w:r>
        <w:r>
          <w:rPr>
            <w:webHidden/>
          </w:rPr>
        </w:r>
        <w:r>
          <w:rPr>
            <w:webHidden/>
          </w:rPr>
          <w:fldChar w:fldCharType="separate"/>
        </w:r>
        <w:r>
          <w:rPr>
            <w:webHidden/>
          </w:rPr>
          <w:t>2</w:t>
        </w:r>
        <w:r>
          <w:rPr>
            <w:webHidden/>
          </w:rPr>
          <w:fldChar w:fldCharType="end"/>
        </w:r>
      </w:hyperlink>
    </w:p>
    <w:p w14:paraId="5556CBE8" w14:textId="14B70D11" w:rsidR="00681AC1" w:rsidRDefault="00681AC1">
      <w:pPr>
        <w:pStyle w:val="TOC2"/>
        <w:rPr>
          <w:rFonts w:asciiTheme="minorHAnsi" w:eastAsiaTheme="minorEastAsia" w:hAnsiTheme="minorHAnsi" w:cstheme="minorBidi"/>
          <w:color w:val="auto"/>
          <w:sz w:val="22"/>
          <w:szCs w:val="22"/>
        </w:rPr>
      </w:pPr>
      <w:hyperlink w:anchor="_Toc131071545" w:history="1">
        <w:r w:rsidRPr="00102DC4">
          <w:rPr>
            <w:rStyle w:val="Hyperlink"/>
          </w:rPr>
          <w:t>Why this policy is important</w:t>
        </w:r>
        <w:r>
          <w:rPr>
            <w:webHidden/>
          </w:rPr>
          <w:tab/>
        </w:r>
        <w:r>
          <w:rPr>
            <w:webHidden/>
          </w:rPr>
          <w:fldChar w:fldCharType="begin"/>
        </w:r>
        <w:r>
          <w:rPr>
            <w:webHidden/>
          </w:rPr>
          <w:instrText xml:space="preserve"> PAGEREF _Toc131071545 \h </w:instrText>
        </w:r>
        <w:r>
          <w:rPr>
            <w:webHidden/>
          </w:rPr>
        </w:r>
        <w:r>
          <w:rPr>
            <w:webHidden/>
          </w:rPr>
          <w:fldChar w:fldCharType="separate"/>
        </w:r>
        <w:r>
          <w:rPr>
            <w:webHidden/>
          </w:rPr>
          <w:t>2</w:t>
        </w:r>
        <w:r>
          <w:rPr>
            <w:webHidden/>
          </w:rPr>
          <w:fldChar w:fldCharType="end"/>
        </w:r>
      </w:hyperlink>
    </w:p>
    <w:p w14:paraId="7DD96FA0" w14:textId="0D84917A" w:rsidR="00681AC1" w:rsidRDefault="00681AC1">
      <w:pPr>
        <w:pStyle w:val="TOC2"/>
        <w:rPr>
          <w:rFonts w:asciiTheme="minorHAnsi" w:eastAsiaTheme="minorEastAsia" w:hAnsiTheme="minorHAnsi" w:cstheme="minorBidi"/>
          <w:color w:val="auto"/>
          <w:sz w:val="22"/>
          <w:szCs w:val="22"/>
        </w:rPr>
      </w:pPr>
      <w:hyperlink w:anchor="_Toc131071546" w:history="1">
        <w:r w:rsidRPr="00102DC4">
          <w:rPr>
            <w:rStyle w:val="Hyperlink"/>
          </w:rPr>
          <w:t>Shaping this policy</w:t>
        </w:r>
        <w:r>
          <w:rPr>
            <w:webHidden/>
          </w:rPr>
          <w:tab/>
        </w:r>
        <w:r>
          <w:rPr>
            <w:webHidden/>
          </w:rPr>
          <w:fldChar w:fldCharType="begin"/>
        </w:r>
        <w:r>
          <w:rPr>
            <w:webHidden/>
          </w:rPr>
          <w:instrText xml:space="preserve"> PAGEREF _Toc131071546 \h </w:instrText>
        </w:r>
        <w:r>
          <w:rPr>
            <w:webHidden/>
          </w:rPr>
        </w:r>
        <w:r>
          <w:rPr>
            <w:webHidden/>
          </w:rPr>
          <w:fldChar w:fldCharType="separate"/>
        </w:r>
        <w:r>
          <w:rPr>
            <w:webHidden/>
          </w:rPr>
          <w:t>2</w:t>
        </w:r>
        <w:r>
          <w:rPr>
            <w:webHidden/>
          </w:rPr>
          <w:fldChar w:fldCharType="end"/>
        </w:r>
      </w:hyperlink>
    </w:p>
    <w:p w14:paraId="199C3FFE" w14:textId="607F1DCB" w:rsidR="00681AC1" w:rsidRDefault="00681AC1">
      <w:pPr>
        <w:pStyle w:val="TOC2"/>
        <w:rPr>
          <w:rFonts w:asciiTheme="minorHAnsi" w:eastAsiaTheme="minorEastAsia" w:hAnsiTheme="minorHAnsi" w:cstheme="minorBidi"/>
          <w:color w:val="auto"/>
          <w:sz w:val="22"/>
          <w:szCs w:val="22"/>
        </w:rPr>
      </w:pPr>
      <w:hyperlink w:anchor="_Toc131071547" w:history="1">
        <w:r w:rsidRPr="00102DC4">
          <w:rPr>
            <w:rStyle w:val="Hyperlink"/>
          </w:rPr>
          <w:t>Relevant legislation and guidance</w:t>
        </w:r>
        <w:r>
          <w:rPr>
            <w:webHidden/>
          </w:rPr>
          <w:tab/>
        </w:r>
        <w:r>
          <w:rPr>
            <w:webHidden/>
          </w:rPr>
          <w:fldChar w:fldCharType="begin"/>
        </w:r>
        <w:r>
          <w:rPr>
            <w:webHidden/>
          </w:rPr>
          <w:instrText xml:space="preserve"> PAGEREF _Toc131071547 \h </w:instrText>
        </w:r>
        <w:r>
          <w:rPr>
            <w:webHidden/>
          </w:rPr>
        </w:r>
        <w:r>
          <w:rPr>
            <w:webHidden/>
          </w:rPr>
          <w:fldChar w:fldCharType="separate"/>
        </w:r>
        <w:r>
          <w:rPr>
            <w:webHidden/>
          </w:rPr>
          <w:t>3</w:t>
        </w:r>
        <w:r>
          <w:rPr>
            <w:webHidden/>
          </w:rPr>
          <w:fldChar w:fldCharType="end"/>
        </w:r>
      </w:hyperlink>
    </w:p>
    <w:p w14:paraId="1A4FB849" w14:textId="5646655A" w:rsidR="00681AC1" w:rsidRDefault="00681AC1">
      <w:pPr>
        <w:pStyle w:val="TOC1"/>
        <w:rPr>
          <w:rFonts w:asciiTheme="minorHAnsi" w:eastAsiaTheme="minorEastAsia" w:hAnsiTheme="minorHAnsi" w:cstheme="minorBidi"/>
          <w:color w:val="auto"/>
          <w:sz w:val="22"/>
          <w:szCs w:val="22"/>
        </w:rPr>
      </w:pPr>
      <w:hyperlink w:anchor="_Toc131071548" w:history="1">
        <w:r w:rsidRPr="00102DC4">
          <w:rPr>
            <w:rStyle w:val="Hyperlink"/>
          </w:rPr>
          <w:t>4. Policy statement</w:t>
        </w:r>
        <w:r>
          <w:rPr>
            <w:webHidden/>
          </w:rPr>
          <w:tab/>
        </w:r>
        <w:r>
          <w:rPr>
            <w:webHidden/>
          </w:rPr>
          <w:fldChar w:fldCharType="begin"/>
        </w:r>
        <w:r>
          <w:rPr>
            <w:webHidden/>
          </w:rPr>
          <w:instrText xml:space="preserve"> PAGEREF _Toc131071548 \h </w:instrText>
        </w:r>
        <w:r>
          <w:rPr>
            <w:webHidden/>
          </w:rPr>
        </w:r>
        <w:r>
          <w:rPr>
            <w:webHidden/>
          </w:rPr>
          <w:fldChar w:fldCharType="separate"/>
        </w:r>
        <w:r>
          <w:rPr>
            <w:webHidden/>
          </w:rPr>
          <w:t>5</w:t>
        </w:r>
        <w:r>
          <w:rPr>
            <w:webHidden/>
          </w:rPr>
          <w:fldChar w:fldCharType="end"/>
        </w:r>
      </w:hyperlink>
    </w:p>
    <w:p w14:paraId="7F5D8728" w14:textId="30B2B4B5" w:rsidR="00681AC1" w:rsidRDefault="00681AC1">
      <w:pPr>
        <w:pStyle w:val="TOC2"/>
        <w:rPr>
          <w:rFonts w:asciiTheme="minorHAnsi" w:eastAsiaTheme="minorEastAsia" w:hAnsiTheme="minorHAnsi" w:cstheme="minorBidi"/>
          <w:color w:val="auto"/>
          <w:sz w:val="22"/>
          <w:szCs w:val="22"/>
        </w:rPr>
      </w:pPr>
      <w:hyperlink w:anchor="_Toc131071549" w:history="1">
        <w:r w:rsidRPr="00102DC4">
          <w:rPr>
            <w:rStyle w:val="Hyperlink"/>
          </w:rPr>
          <w:t>Public disclosure</w:t>
        </w:r>
        <w:r>
          <w:rPr>
            <w:webHidden/>
          </w:rPr>
          <w:tab/>
        </w:r>
        <w:r>
          <w:rPr>
            <w:webHidden/>
          </w:rPr>
          <w:fldChar w:fldCharType="begin"/>
        </w:r>
        <w:r>
          <w:rPr>
            <w:webHidden/>
          </w:rPr>
          <w:instrText xml:space="preserve"> PAGEREF _Toc131071549 \h </w:instrText>
        </w:r>
        <w:r>
          <w:rPr>
            <w:webHidden/>
          </w:rPr>
        </w:r>
        <w:r>
          <w:rPr>
            <w:webHidden/>
          </w:rPr>
          <w:fldChar w:fldCharType="separate"/>
        </w:r>
        <w:r>
          <w:rPr>
            <w:webHidden/>
          </w:rPr>
          <w:t>6</w:t>
        </w:r>
        <w:r>
          <w:rPr>
            <w:webHidden/>
          </w:rPr>
          <w:fldChar w:fldCharType="end"/>
        </w:r>
      </w:hyperlink>
    </w:p>
    <w:p w14:paraId="4217040A" w14:textId="6F94F2FF" w:rsidR="00681AC1" w:rsidRDefault="00681AC1">
      <w:pPr>
        <w:pStyle w:val="TOC2"/>
        <w:rPr>
          <w:rFonts w:asciiTheme="minorHAnsi" w:eastAsiaTheme="minorEastAsia" w:hAnsiTheme="minorHAnsi" w:cstheme="minorBidi"/>
          <w:color w:val="auto"/>
          <w:sz w:val="22"/>
          <w:szCs w:val="22"/>
        </w:rPr>
      </w:pPr>
      <w:hyperlink w:anchor="_Toc131071550" w:history="1">
        <w:r w:rsidRPr="00102DC4">
          <w:rPr>
            <w:rStyle w:val="Hyperlink"/>
          </w:rPr>
          <w:t>Public involvement</w:t>
        </w:r>
        <w:r>
          <w:rPr>
            <w:webHidden/>
          </w:rPr>
          <w:tab/>
        </w:r>
        <w:r>
          <w:rPr>
            <w:webHidden/>
          </w:rPr>
          <w:fldChar w:fldCharType="begin"/>
        </w:r>
        <w:r>
          <w:rPr>
            <w:webHidden/>
          </w:rPr>
          <w:instrText xml:space="preserve"> PAGEREF _Toc131071550 \h </w:instrText>
        </w:r>
        <w:r>
          <w:rPr>
            <w:webHidden/>
          </w:rPr>
        </w:r>
        <w:r>
          <w:rPr>
            <w:webHidden/>
          </w:rPr>
          <w:fldChar w:fldCharType="separate"/>
        </w:r>
        <w:r>
          <w:rPr>
            <w:webHidden/>
          </w:rPr>
          <w:t>9</w:t>
        </w:r>
        <w:r>
          <w:rPr>
            <w:webHidden/>
          </w:rPr>
          <w:fldChar w:fldCharType="end"/>
        </w:r>
      </w:hyperlink>
    </w:p>
    <w:p w14:paraId="0802CCE0" w14:textId="2C9B9874" w:rsidR="00681AC1" w:rsidRDefault="00681AC1">
      <w:pPr>
        <w:pStyle w:val="TOC2"/>
        <w:rPr>
          <w:rFonts w:asciiTheme="minorHAnsi" w:eastAsiaTheme="minorEastAsia" w:hAnsiTheme="minorHAnsi" w:cstheme="minorBidi"/>
          <w:color w:val="auto"/>
          <w:sz w:val="22"/>
          <w:szCs w:val="22"/>
        </w:rPr>
      </w:pPr>
      <w:hyperlink w:anchor="_Toc131071551" w:history="1">
        <w:r w:rsidRPr="00102DC4">
          <w:rPr>
            <w:rStyle w:val="Hyperlink"/>
          </w:rPr>
          <w:t>Table one: Our framework for informing, engaging and consulting interested stakeholders and the public</w:t>
        </w:r>
        <w:r>
          <w:rPr>
            <w:webHidden/>
          </w:rPr>
          <w:tab/>
        </w:r>
        <w:r>
          <w:rPr>
            <w:webHidden/>
          </w:rPr>
          <w:fldChar w:fldCharType="begin"/>
        </w:r>
        <w:r>
          <w:rPr>
            <w:webHidden/>
          </w:rPr>
          <w:instrText xml:space="preserve"> PAGEREF _Toc131071551 \h </w:instrText>
        </w:r>
        <w:r>
          <w:rPr>
            <w:webHidden/>
          </w:rPr>
        </w:r>
        <w:r>
          <w:rPr>
            <w:webHidden/>
          </w:rPr>
          <w:fldChar w:fldCharType="separate"/>
        </w:r>
        <w:r>
          <w:rPr>
            <w:webHidden/>
          </w:rPr>
          <w:t>10</w:t>
        </w:r>
        <w:r>
          <w:rPr>
            <w:webHidden/>
          </w:rPr>
          <w:fldChar w:fldCharType="end"/>
        </w:r>
      </w:hyperlink>
    </w:p>
    <w:p w14:paraId="6E7A6DA9" w14:textId="53BB73C8" w:rsidR="00681AC1" w:rsidRDefault="00681AC1">
      <w:pPr>
        <w:pStyle w:val="TOC1"/>
        <w:rPr>
          <w:rFonts w:asciiTheme="minorHAnsi" w:eastAsiaTheme="minorEastAsia" w:hAnsiTheme="minorHAnsi" w:cstheme="minorBidi"/>
          <w:color w:val="auto"/>
          <w:sz w:val="22"/>
          <w:szCs w:val="22"/>
        </w:rPr>
      </w:pPr>
      <w:hyperlink w:anchor="_Toc131071552" w:history="1">
        <w:r w:rsidRPr="00102DC4">
          <w:rPr>
            <w:rStyle w:val="Hyperlink"/>
          </w:rPr>
          <w:t>5. Policy scope and application</w:t>
        </w:r>
        <w:r>
          <w:rPr>
            <w:webHidden/>
          </w:rPr>
          <w:tab/>
        </w:r>
        <w:r>
          <w:rPr>
            <w:webHidden/>
          </w:rPr>
          <w:fldChar w:fldCharType="begin"/>
        </w:r>
        <w:r>
          <w:rPr>
            <w:webHidden/>
          </w:rPr>
          <w:instrText xml:space="preserve"> PAGEREF _Toc131071552 \h </w:instrText>
        </w:r>
        <w:r>
          <w:rPr>
            <w:webHidden/>
          </w:rPr>
        </w:r>
        <w:r>
          <w:rPr>
            <w:webHidden/>
          </w:rPr>
          <w:fldChar w:fldCharType="separate"/>
        </w:r>
        <w:r>
          <w:rPr>
            <w:webHidden/>
          </w:rPr>
          <w:t>13</w:t>
        </w:r>
        <w:r>
          <w:rPr>
            <w:webHidden/>
          </w:rPr>
          <w:fldChar w:fldCharType="end"/>
        </w:r>
      </w:hyperlink>
    </w:p>
    <w:p w14:paraId="69CDE6C0" w14:textId="650B3285" w:rsidR="00681AC1" w:rsidRDefault="00681AC1">
      <w:pPr>
        <w:pStyle w:val="TOC2"/>
        <w:rPr>
          <w:rFonts w:asciiTheme="minorHAnsi" w:eastAsiaTheme="minorEastAsia" w:hAnsiTheme="minorHAnsi" w:cstheme="minorBidi"/>
          <w:color w:val="auto"/>
          <w:sz w:val="22"/>
          <w:szCs w:val="22"/>
        </w:rPr>
      </w:pPr>
      <w:hyperlink w:anchor="_Toc131071553" w:history="1">
        <w:r w:rsidRPr="00102DC4">
          <w:rPr>
            <w:rStyle w:val="Hyperlink"/>
          </w:rPr>
          <w:t>i. Accessibility</w:t>
        </w:r>
        <w:r>
          <w:rPr>
            <w:webHidden/>
          </w:rPr>
          <w:tab/>
        </w:r>
        <w:r>
          <w:rPr>
            <w:webHidden/>
          </w:rPr>
          <w:fldChar w:fldCharType="begin"/>
        </w:r>
        <w:r>
          <w:rPr>
            <w:webHidden/>
          </w:rPr>
          <w:instrText xml:space="preserve"> PAGEREF _Toc131071553 \h </w:instrText>
        </w:r>
        <w:r>
          <w:rPr>
            <w:webHidden/>
          </w:rPr>
        </w:r>
        <w:r>
          <w:rPr>
            <w:webHidden/>
          </w:rPr>
          <w:fldChar w:fldCharType="separate"/>
        </w:r>
        <w:r>
          <w:rPr>
            <w:webHidden/>
          </w:rPr>
          <w:t>13</w:t>
        </w:r>
        <w:r>
          <w:rPr>
            <w:webHidden/>
          </w:rPr>
          <w:fldChar w:fldCharType="end"/>
        </w:r>
      </w:hyperlink>
    </w:p>
    <w:p w14:paraId="1B1A456B" w14:textId="748D061A" w:rsidR="00681AC1" w:rsidRDefault="00681AC1">
      <w:pPr>
        <w:pStyle w:val="TOC2"/>
        <w:rPr>
          <w:rFonts w:asciiTheme="minorHAnsi" w:eastAsiaTheme="minorEastAsia" w:hAnsiTheme="minorHAnsi" w:cstheme="minorBidi"/>
          <w:color w:val="auto"/>
          <w:sz w:val="22"/>
          <w:szCs w:val="22"/>
        </w:rPr>
      </w:pPr>
      <w:hyperlink w:anchor="_Toc131071554" w:history="1">
        <w:r w:rsidRPr="00102DC4">
          <w:rPr>
            <w:rStyle w:val="Hyperlink"/>
          </w:rPr>
          <w:t>ii. Confidence</w:t>
        </w:r>
        <w:r>
          <w:rPr>
            <w:webHidden/>
          </w:rPr>
          <w:tab/>
        </w:r>
        <w:r>
          <w:rPr>
            <w:webHidden/>
          </w:rPr>
          <w:fldChar w:fldCharType="begin"/>
        </w:r>
        <w:r>
          <w:rPr>
            <w:webHidden/>
          </w:rPr>
          <w:instrText xml:space="preserve"> PAGEREF _Toc131071554 \h </w:instrText>
        </w:r>
        <w:r>
          <w:rPr>
            <w:webHidden/>
          </w:rPr>
        </w:r>
        <w:r>
          <w:rPr>
            <w:webHidden/>
          </w:rPr>
          <w:fldChar w:fldCharType="separate"/>
        </w:r>
        <w:r>
          <w:rPr>
            <w:webHidden/>
          </w:rPr>
          <w:t>15</w:t>
        </w:r>
        <w:r>
          <w:rPr>
            <w:webHidden/>
          </w:rPr>
          <w:fldChar w:fldCharType="end"/>
        </w:r>
      </w:hyperlink>
    </w:p>
    <w:p w14:paraId="59E5E267" w14:textId="258F27D9" w:rsidR="00681AC1" w:rsidRDefault="00681AC1">
      <w:pPr>
        <w:pStyle w:val="TOC2"/>
        <w:rPr>
          <w:rFonts w:asciiTheme="minorHAnsi" w:eastAsiaTheme="minorEastAsia" w:hAnsiTheme="minorHAnsi" w:cstheme="minorBidi"/>
          <w:color w:val="auto"/>
          <w:sz w:val="22"/>
          <w:szCs w:val="22"/>
        </w:rPr>
      </w:pPr>
      <w:hyperlink w:anchor="_Toc131071555" w:history="1">
        <w:r w:rsidRPr="00102DC4">
          <w:rPr>
            <w:rStyle w:val="Hyperlink"/>
          </w:rPr>
          <w:t>iii. Accountability</w:t>
        </w:r>
        <w:r>
          <w:rPr>
            <w:webHidden/>
          </w:rPr>
          <w:tab/>
        </w:r>
        <w:r>
          <w:rPr>
            <w:webHidden/>
          </w:rPr>
          <w:fldChar w:fldCharType="begin"/>
        </w:r>
        <w:r>
          <w:rPr>
            <w:webHidden/>
          </w:rPr>
          <w:instrText xml:space="preserve"> PAGEREF _Toc131071555 \h </w:instrText>
        </w:r>
        <w:r>
          <w:rPr>
            <w:webHidden/>
          </w:rPr>
        </w:r>
        <w:r>
          <w:rPr>
            <w:webHidden/>
          </w:rPr>
          <w:fldChar w:fldCharType="separate"/>
        </w:r>
        <w:r>
          <w:rPr>
            <w:webHidden/>
          </w:rPr>
          <w:t>17</w:t>
        </w:r>
        <w:r>
          <w:rPr>
            <w:webHidden/>
          </w:rPr>
          <w:fldChar w:fldCharType="end"/>
        </w:r>
      </w:hyperlink>
    </w:p>
    <w:p w14:paraId="632B5CA9" w14:textId="63883A0F" w:rsidR="00681AC1" w:rsidRDefault="00681AC1">
      <w:pPr>
        <w:pStyle w:val="TOC1"/>
        <w:rPr>
          <w:rFonts w:asciiTheme="minorHAnsi" w:eastAsiaTheme="minorEastAsia" w:hAnsiTheme="minorHAnsi" w:cstheme="minorBidi"/>
          <w:color w:val="auto"/>
          <w:sz w:val="22"/>
          <w:szCs w:val="22"/>
        </w:rPr>
      </w:pPr>
      <w:hyperlink w:anchor="_Toc131071556" w:history="1">
        <w:r w:rsidRPr="00102DC4">
          <w:rPr>
            <w:rStyle w:val="Hyperlink"/>
          </w:rPr>
          <w:t>6. Measuring our performance</w:t>
        </w:r>
        <w:r>
          <w:rPr>
            <w:webHidden/>
          </w:rPr>
          <w:tab/>
        </w:r>
        <w:r>
          <w:rPr>
            <w:webHidden/>
          </w:rPr>
          <w:fldChar w:fldCharType="begin"/>
        </w:r>
        <w:r>
          <w:rPr>
            <w:webHidden/>
          </w:rPr>
          <w:instrText xml:space="preserve"> PAGEREF _Toc131071556 \h </w:instrText>
        </w:r>
        <w:r>
          <w:rPr>
            <w:webHidden/>
          </w:rPr>
        </w:r>
        <w:r>
          <w:rPr>
            <w:webHidden/>
          </w:rPr>
          <w:fldChar w:fldCharType="separate"/>
        </w:r>
        <w:r>
          <w:rPr>
            <w:webHidden/>
          </w:rPr>
          <w:t>19</w:t>
        </w:r>
        <w:r>
          <w:rPr>
            <w:webHidden/>
          </w:rPr>
          <w:fldChar w:fldCharType="end"/>
        </w:r>
      </w:hyperlink>
    </w:p>
    <w:p w14:paraId="118EB808" w14:textId="7567F35C" w:rsidR="00681AC1" w:rsidRDefault="00681AC1">
      <w:pPr>
        <w:pStyle w:val="TOC1"/>
        <w:rPr>
          <w:rFonts w:asciiTheme="minorHAnsi" w:eastAsiaTheme="minorEastAsia" w:hAnsiTheme="minorHAnsi" w:cstheme="minorBidi"/>
          <w:color w:val="auto"/>
          <w:sz w:val="22"/>
          <w:szCs w:val="22"/>
        </w:rPr>
      </w:pPr>
      <w:hyperlink w:anchor="_Toc131071557" w:history="1">
        <w:r w:rsidRPr="00102DC4">
          <w:rPr>
            <w:rStyle w:val="Hyperlink"/>
          </w:rPr>
          <w:t>Appendix 1</w:t>
        </w:r>
        <w:r>
          <w:rPr>
            <w:webHidden/>
          </w:rPr>
          <w:tab/>
        </w:r>
        <w:r>
          <w:rPr>
            <w:webHidden/>
          </w:rPr>
          <w:fldChar w:fldCharType="begin"/>
        </w:r>
        <w:r>
          <w:rPr>
            <w:webHidden/>
          </w:rPr>
          <w:instrText xml:space="preserve"> PAGEREF _Toc131071557 \h </w:instrText>
        </w:r>
        <w:r>
          <w:rPr>
            <w:webHidden/>
          </w:rPr>
        </w:r>
        <w:r>
          <w:rPr>
            <w:webHidden/>
          </w:rPr>
          <w:fldChar w:fldCharType="separate"/>
        </w:r>
        <w:r>
          <w:rPr>
            <w:webHidden/>
          </w:rPr>
          <w:t>20</w:t>
        </w:r>
        <w:r>
          <w:rPr>
            <w:webHidden/>
          </w:rPr>
          <w:fldChar w:fldCharType="end"/>
        </w:r>
      </w:hyperlink>
    </w:p>
    <w:p w14:paraId="2B36CF51" w14:textId="1ABAA1F4" w:rsidR="00681AC1" w:rsidRDefault="00681AC1">
      <w:pPr>
        <w:pStyle w:val="TOC2"/>
        <w:rPr>
          <w:rFonts w:asciiTheme="minorHAnsi" w:eastAsiaTheme="minorEastAsia" w:hAnsiTheme="minorHAnsi" w:cstheme="minorBidi"/>
          <w:color w:val="auto"/>
          <w:sz w:val="22"/>
          <w:szCs w:val="22"/>
        </w:rPr>
      </w:pPr>
      <w:hyperlink w:anchor="_Toc131071558" w:history="1">
        <w:r w:rsidRPr="00102DC4">
          <w:rPr>
            <w:rStyle w:val="Hyperlink"/>
          </w:rPr>
          <w:t>Scope of ONR’s legal obligations to promulgate information and involve the public</w:t>
        </w:r>
        <w:r>
          <w:rPr>
            <w:webHidden/>
          </w:rPr>
          <w:tab/>
        </w:r>
        <w:r>
          <w:rPr>
            <w:webHidden/>
          </w:rPr>
          <w:fldChar w:fldCharType="begin"/>
        </w:r>
        <w:r>
          <w:rPr>
            <w:webHidden/>
          </w:rPr>
          <w:instrText xml:space="preserve"> PAGEREF _Toc131071558 \h </w:instrText>
        </w:r>
        <w:r>
          <w:rPr>
            <w:webHidden/>
          </w:rPr>
        </w:r>
        <w:r>
          <w:rPr>
            <w:webHidden/>
          </w:rPr>
          <w:fldChar w:fldCharType="separate"/>
        </w:r>
        <w:r>
          <w:rPr>
            <w:webHidden/>
          </w:rPr>
          <w:t>20</w:t>
        </w:r>
        <w:r>
          <w:rPr>
            <w:webHidden/>
          </w:rPr>
          <w:fldChar w:fldCharType="end"/>
        </w:r>
      </w:hyperlink>
    </w:p>
    <w:p w14:paraId="35A771DD" w14:textId="70BC2A0B" w:rsidR="00267815" w:rsidRDefault="00AD167C" w:rsidP="00267815">
      <w:r>
        <w:fldChar w:fldCharType="end"/>
      </w:r>
    </w:p>
    <w:p w14:paraId="6F395835" w14:textId="77777777" w:rsidR="003E098E" w:rsidRDefault="003E098E" w:rsidP="00267815"/>
    <w:p w14:paraId="05F9E39E" w14:textId="77777777" w:rsidR="003E098E" w:rsidRDefault="003E098E" w:rsidP="00267815">
      <w:pPr>
        <w:sectPr w:rsidR="003E098E" w:rsidSect="00D97C59">
          <w:headerReference w:type="even" r:id="rId23"/>
          <w:headerReference w:type="default" r:id="rId24"/>
          <w:footerReference w:type="even" r:id="rId25"/>
          <w:footerReference w:type="default" r:id="rId26"/>
          <w:pgSz w:w="11906" w:h="16838" w:code="9"/>
          <w:pgMar w:top="1440" w:right="1080" w:bottom="1440" w:left="1080" w:header="397" w:footer="397" w:gutter="0"/>
          <w:cols w:space="312"/>
          <w:docGrid w:linePitch="360"/>
        </w:sectPr>
      </w:pPr>
    </w:p>
    <w:p w14:paraId="12CE1D00" w14:textId="77777777" w:rsidR="00A26200" w:rsidRDefault="00A26200" w:rsidP="00DA12A5">
      <w:pPr>
        <w:pStyle w:val="Heading1"/>
      </w:pPr>
      <w:bookmarkStart w:id="1" w:name="_Toc131071542"/>
      <w:r>
        <w:lastRenderedPageBreak/>
        <w:t xml:space="preserve">1. </w:t>
      </w:r>
      <w:r w:rsidRPr="00A26200">
        <w:t>Pur</w:t>
      </w:r>
      <w:r w:rsidRPr="00DB5C9D">
        <w:t>p</w:t>
      </w:r>
      <w:r w:rsidRPr="00A26200">
        <w:t>ose</w:t>
      </w:r>
      <w:bookmarkEnd w:id="1"/>
      <w:r>
        <w:t xml:space="preserve"> </w:t>
      </w:r>
    </w:p>
    <w:p w14:paraId="15E9EB7A" w14:textId="20FD5BCB" w:rsidR="00D625C8" w:rsidRDefault="00A26200" w:rsidP="00D625C8">
      <w:r w:rsidRPr="00F10F58">
        <w:t xml:space="preserve">Our vision is to be a ‘modern, transparent regulator delivering trusted outcomes and value’. Our </w:t>
      </w:r>
      <w:hyperlink r:id="rId27" w:history="1">
        <w:r w:rsidRPr="00F10F58">
          <w:rPr>
            <w:rStyle w:val="Hyperlink"/>
          </w:rPr>
          <w:t>Strategy 2020-25</w:t>
        </w:r>
      </w:hyperlink>
      <w:r w:rsidRPr="00F10F58">
        <w:t xml:space="preserve"> and </w:t>
      </w:r>
      <w:hyperlink r:id="rId28" w:history="1">
        <w:r w:rsidRPr="00F10F58">
          <w:rPr>
            <w:rStyle w:val="Hyperlink"/>
          </w:rPr>
          <w:t>Stakeholder Engagement Strategy 2020-25</w:t>
        </w:r>
      </w:hyperlink>
      <w:r>
        <w:t xml:space="preserve"> outline </w:t>
      </w:r>
      <w:r w:rsidR="00D625C8">
        <w:t>our ambition to build and maintain public trust by seeking to be an exemplar of transparency, through greater proactive publication of information and strengthened two-way engagement. By working more openly, transparently and communicating in accessible ways, we strive to inspire public confidence, which is essential to being an effective and trusted regulator.</w:t>
      </w:r>
    </w:p>
    <w:p w14:paraId="4C49E519" w14:textId="2DB53CBF" w:rsidR="00D625C8" w:rsidRDefault="00D625C8" w:rsidP="00D625C8">
      <w:r>
        <w:t>This policy sets out the guiding principles we will apply in our disclosure of information, and in our communications and engagement with interested stakeholders and the public. It also covers how we operate in line with relevant legislation and guidance.</w:t>
      </w:r>
    </w:p>
    <w:p w14:paraId="2C4FFABD" w14:textId="28F68B80" w:rsidR="00521E1C" w:rsidRDefault="00D625C8" w:rsidP="00D625C8">
      <w:r>
        <w:t>While our interactions with licensees and</w:t>
      </w:r>
      <w:r w:rsidR="00AD5221">
        <w:t xml:space="preserve"> dutyholders</w:t>
      </w:r>
      <w:r>
        <w:t xml:space="preserve"> are covered by separate arrangements and guidance (</w:t>
      </w:r>
      <w:hyperlink r:id="rId29" w:history="1">
        <w:r w:rsidRPr="007466F2">
          <w:rPr>
            <w:rStyle w:val="Hyperlink"/>
          </w:rPr>
          <w:t>available on our website</w:t>
        </w:r>
      </w:hyperlink>
      <w:r>
        <w:t>), we will use the principles set out in this policy to guide our work with them too and champion effective openness and transparency across the nuclear industry.</w:t>
      </w:r>
    </w:p>
    <w:p w14:paraId="74034BA2" w14:textId="723870F4" w:rsidR="000C6B7A" w:rsidRDefault="004F6067" w:rsidP="004A3CAB">
      <w:r>
        <w:t xml:space="preserve">This policy </w:t>
      </w:r>
      <w:r w:rsidR="007F2456">
        <w:t xml:space="preserve">is </w:t>
      </w:r>
      <w:r w:rsidR="00B841C0">
        <w:t xml:space="preserve">recognised </w:t>
      </w:r>
      <w:r w:rsidR="00946953">
        <w:t>as</w:t>
      </w:r>
      <w:r>
        <w:t xml:space="preserve"> </w:t>
      </w:r>
      <w:r w:rsidR="0012100D">
        <w:t xml:space="preserve">an area of </w:t>
      </w:r>
      <w:r>
        <w:t>‘good performance’</w:t>
      </w:r>
      <w:r w:rsidR="00946953">
        <w:t xml:space="preserve"> </w:t>
      </w:r>
      <w:r w:rsidR="001B0C98">
        <w:t>(</w:t>
      </w:r>
      <w:r w:rsidR="001B0C98" w:rsidRPr="001B0C98">
        <w:t>defined as “a new or enhanced practice, policy or program</w:t>
      </w:r>
      <w:r w:rsidR="00921F83">
        <w:t>”</w:t>
      </w:r>
      <w:r w:rsidR="009A4202">
        <w:t xml:space="preserve"> and a “</w:t>
      </w:r>
      <w:r w:rsidR="001B0C98" w:rsidRPr="001B0C98">
        <w:t>significant accomplishment</w:t>
      </w:r>
      <w:r w:rsidR="007F2456">
        <w:t>”</w:t>
      </w:r>
      <w:r w:rsidR="0012100D">
        <w:t xml:space="preserve">) </w:t>
      </w:r>
      <w:r w:rsidR="00946953">
        <w:t xml:space="preserve">by the </w:t>
      </w:r>
      <w:hyperlink r:id="rId30" w:history="1">
        <w:r w:rsidR="00681810" w:rsidRPr="00681810">
          <w:rPr>
            <w:rStyle w:val="Hyperlink"/>
          </w:rPr>
          <w:t>IAEA Integrated Regulatory Review Service (IRRS) follow-up mission to the UK in 2024</w:t>
        </w:r>
      </w:hyperlink>
      <w:r w:rsidR="00740DA8">
        <w:t xml:space="preserve"> and </w:t>
      </w:r>
      <w:hyperlink r:id="rId31" w:history="1">
        <w:r w:rsidR="000C6B7A" w:rsidRPr="000C6B7A">
          <w:rPr>
            <w:rStyle w:val="Hyperlink"/>
          </w:rPr>
          <w:t>8th Review Meeti</w:t>
        </w:r>
        <w:r w:rsidR="003A57FF">
          <w:rPr>
            <w:rStyle w:val="Hyperlink"/>
          </w:rPr>
          <w:t>n</w:t>
        </w:r>
        <w:r w:rsidR="000C6B7A" w:rsidRPr="000C6B7A">
          <w:rPr>
            <w:rStyle w:val="Hyperlink"/>
          </w:rPr>
          <w:t>g of the Joint Convention on the Safety of Spent Fuel Management and Radioactive Waste Management</w:t>
        </w:r>
      </w:hyperlink>
      <w:r w:rsidR="002B5393">
        <w:t>.</w:t>
      </w:r>
      <w:r w:rsidR="000C6B7A">
        <w:t xml:space="preserve"> </w:t>
      </w:r>
    </w:p>
    <w:p w14:paraId="5DBF11E2" w14:textId="77777777" w:rsidR="00A26200" w:rsidRDefault="00A26200" w:rsidP="00DA12A5">
      <w:pPr>
        <w:pStyle w:val="Heading1"/>
      </w:pPr>
      <w:bookmarkStart w:id="2" w:name="_Toc131071543"/>
      <w:bookmarkStart w:id="3" w:name="_Toc64450651"/>
      <w:bookmarkStart w:id="4" w:name="_Toc64381090"/>
      <w:bookmarkEnd w:id="0"/>
      <w:r>
        <w:t xml:space="preserve">2. </w:t>
      </w:r>
      <w:r w:rsidRPr="00DA12A5">
        <w:t>Polic</w:t>
      </w:r>
      <w:r w:rsidRPr="00DB5C9D">
        <w:t>y</w:t>
      </w:r>
      <w:r>
        <w:t xml:space="preserve"> </w:t>
      </w:r>
      <w:r w:rsidRPr="00A26200">
        <w:t>aim</w:t>
      </w:r>
      <w:bookmarkEnd w:id="2"/>
    </w:p>
    <w:p w14:paraId="76D8126D" w14:textId="47C8C80F" w:rsidR="00521E1C" w:rsidRDefault="00A26200" w:rsidP="007B6F42">
      <w:r>
        <w:t>As an inde</w:t>
      </w:r>
      <w:r w:rsidRPr="00DB5C9D">
        <w:t>p</w:t>
      </w:r>
      <w:r>
        <w:t>endent re</w:t>
      </w:r>
      <w:r w:rsidRPr="00DB5C9D">
        <w:t>g</w:t>
      </w:r>
      <w:r>
        <w:t>ulator workin</w:t>
      </w:r>
      <w:r w:rsidRPr="00DB5C9D">
        <w:t>g</w:t>
      </w:r>
      <w:r>
        <w:t xml:space="preserve"> to </w:t>
      </w:r>
      <w:r w:rsidRPr="00DB5C9D">
        <w:t>p</w:t>
      </w:r>
      <w:r>
        <w:t>rotect societ</w:t>
      </w:r>
      <w:r w:rsidRPr="00DB5C9D">
        <w:t>y</w:t>
      </w:r>
      <w:r>
        <w:t xml:space="preserve"> b</w:t>
      </w:r>
      <w:r w:rsidRPr="00DB5C9D">
        <w:t>y</w:t>
      </w:r>
      <w:r>
        <w:t xml:space="preserve"> securin</w:t>
      </w:r>
      <w:r w:rsidRPr="00DB5C9D">
        <w:t>g</w:t>
      </w:r>
      <w:r>
        <w:t xml:space="preserve"> safe nuclear o</w:t>
      </w:r>
      <w:r w:rsidRPr="00DB5C9D">
        <w:t>p</w:t>
      </w:r>
      <w:r>
        <w:t xml:space="preserve">erations, it is </w:t>
      </w:r>
      <w:r w:rsidR="00BC2898">
        <w:t xml:space="preserve">right </w:t>
      </w:r>
      <w:r>
        <w:t xml:space="preserve">that interested stakeholders and the </w:t>
      </w:r>
      <w:r w:rsidRPr="00DB5C9D">
        <w:t>p</w:t>
      </w:r>
      <w:r>
        <w:t>ublic have access to how, when and wh</w:t>
      </w:r>
      <w:r w:rsidRPr="00DB5C9D">
        <w:t>y</w:t>
      </w:r>
      <w:r>
        <w:t xml:space="preserve"> we make the decisions we do. We also want to ensure our </w:t>
      </w:r>
      <w:r w:rsidRPr="00DB5C9D">
        <w:t>p</w:t>
      </w:r>
      <w:r>
        <w:t>erformance and actions are ex</w:t>
      </w:r>
      <w:r w:rsidRPr="00DB5C9D">
        <w:t>p</w:t>
      </w:r>
      <w:r>
        <w:t>lained and understood, with a</w:t>
      </w:r>
      <w:r w:rsidRPr="00DB5C9D">
        <w:t>pp</w:t>
      </w:r>
      <w:r>
        <w:t>ro</w:t>
      </w:r>
      <w:r w:rsidRPr="00DB5C9D">
        <w:t>p</w:t>
      </w:r>
      <w:r>
        <w:t>riate o</w:t>
      </w:r>
      <w:r w:rsidRPr="00DB5C9D">
        <w:t>pp</w:t>
      </w:r>
      <w:r>
        <w:t>ortunities for stakeholders to share their views to inform our work.</w:t>
      </w:r>
    </w:p>
    <w:p w14:paraId="7CAFCA93" w14:textId="783ADF5C" w:rsidR="009E4D08" w:rsidRDefault="009E4D08" w:rsidP="007B6F42">
      <w:r w:rsidRPr="00D75CD8">
        <w:t xml:space="preserve">Through the application of this policy, we want to grow our public disclosure and public involvement credentials in how we share our information and how we engage. From better explaining our work in clear and concise language, to modernising our communications and improving accessibility, we want to be exemplary and world-leading in our efforts to build, maintain and enhance public confidence in our work. </w:t>
      </w:r>
    </w:p>
    <w:p w14:paraId="686DA009" w14:textId="63DD833F" w:rsidR="0006358A" w:rsidRPr="0008508D" w:rsidRDefault="00A26200" w:rsidP="0008508D">
      <w:pPr>
        <w:rPr>
          <w:b/>
        </w:rPr>
      </w:pPr>
      <w:r w:rsidRPr="0008508D">
        <w:rPr>
          <w:b/>
        </w:rPr>
        <w:t xml:space="preserve">Our aim is to be as open and transparent as possible - without impeding our ability to deliver our functions effectively and in line with legal requirements - </w:t>
      </w:r>
      <w:r w:rsidRPr="0008508D">
        <w:rPr>
          <w:b/>
        </w:rPr>
        <w:br/>
        <w:t>to inspire public confidence and trust in our work, our role and our regulatory decisions.</w:t>
      </w:r>
    </w:p>
    <w:tbl>
      <w:tblPr>
        <w:tblStyle w:val="Box1"/>
        <w:tblW w:w="9640" w:type="dxa"/>
        <w:tblInd w:w="0" w:type="dxa"/>
        <w:tblBorders>
          <w:top w:val="single" w:sz="24" w:space="0" w:color="92D050"/>
          <w:left w:val="none" w:sz="0" w:space="0" w:color="auto"/>
          <w:bottom w:val="single" w:sz="24" w:space="0" w:color="90C346"/>
          <w:right w:val="none" w:sz="0" w:space="0" w:color="auto"/>
        </w:tblBorders>
        <w:tblCellMar>
          <w:top w:w="0" w:type="dxa"/>
        </w:tblCellMar>
        <w:tblLook w:val="04A0" w:firstRow="1" w:lastRow="0" w:firstColumn="1" w:lastColumn="0" w:noHBand="0" w:noVBand="1"/>
      </w:tblPr>
      <w:tblGrid>
        <w:gridCol w:w="284"/>
        <w:gridCol w:w="9356"/>
      </w:tblGrid>
      <w:tr w:rsidR="00FC5E2C" w14:paraId="681D7257" w14:textId="1F4A940F" w:rsidTr="0040566B">
        <w:trPr>
          <w:trHeight w:val="14"/>
        </w:trPr>
        <w:tc>
          <w:tcPr>
            <w:tcW w:w="284" w:type="dxa"/>
          </w:tcPr>
          <w:p w14:paraId="02081458" w14:textId="5B84DC12" w:rsidR="00FC5E2C" w:rsidRDefault="00FC5E2C" w:rsidP="0006358A">
            <w:pPr>
              <w:rPr>
                <w:noProof/>
                <w:sz w:val="28"/>
              </w:rPr>
            </w:pPr>
          </w:p>
        </w:tc>
        <w:tc>
          <w:tcPr>
            <w:tcW w:w="9356" w:type="dxa"/>
            <w:shd w:val="clear" w:color="auto" w:fill="auto"/>
            <w:tcMar>
              <w:top w:w="284" w:type="dxa"/>
              <w:left w:w="284" w:type="dxa"/>
              <w:bottom w:w="284" w:type="dxa"/>
              <w:right w:w="284" w:type="dxa"/>
            </w:tcMar>
            <w:hideMark/>
          </w:tcPr>
          <w:p w14:paraId="5657246E" w14:textId="475D5274" w:rsidR="00FC5E2C" w:rsidRDefault="00FC5E2C" w:rsidP="006C339E">
            <w:pPr>
              <w:pStyle w:val="Quoteinatable"/>
              <w:spacing w:after="120" w:line="280" w:lineRule="atLeast"/>
            </w:pPr>
            <w:r w:rsidRPr="00FC5E2C">
              <w:t xml:space="preserve">Effective </w:t>
            </w:r>
            <w:r w:rsidRPr="00DB5C9D">
              <w:t>p</w:t>
            </w:r>
            <w:r w:rsidRPr="00FC5E2C">
              <w:t>ublic communications and en</w:t>
            </w:r>
            <w:r w:rsidRPr="00DB5C9D">
              <w:t>g</w:t>
            </w:r>
            <w:r w:rsidRPr="00FC5E2C">
              <w:t>a</w:t>
            </w:r>
            <w:r w:rsidRPr="00DB5C9D">
              <w:t>g</w:t>
            </w:r>
            <w:r w:rsidRPr="00FC5E2C">
              <w:t>ement are fundamental functions for a nuclear re</w:t>
            </w:r>
            <w:r w:rsidRPr="00DB5C9D">
              <w:t>g</w:t>
            </w:r>
            <w:r w:rsidRPr="00FC5E2C">
              <w:t xml:space="preserve">ulator. It is critical, </w:t>
            </w:r>
            <w:r w:rsidR="00000C2D">
              <w:t xml:space="preserve">that </w:t>
            </w:r>
            <w:r w:rsidRPr="00FC5E2C">
              <w:t xml:space="preserve">as </w:t>
            </w:r>
            <w:r w:rsidR="00000C2D">
              <w:t xml:space="preserve">a </w:t>
            </w:r>
            <w:r w:rsidRPr="00FC5E2C">
              <w:t>re</w:t>
            </w:r>
            <w:r w:rsidRPr="00DB5C9D">
              <w:t>g</w:t>
            </w:r>
            <w:r w:rsidRPr="00FC5E2C">
              <w:t>ulator, we commit resources to continue buildin</w:t>
            </w:r>
            <w:r w:rsidRPr="00DB5C9D">
              <w:t>g</w:t>
            </w:r>
            <w:r w:rsidRPr="00FC5E2C">
              <w:t>, retainin</w:t>
            </w:r>
            <w:r w:rsidRPr="00DB5C9D">
              <w:t>g</w:t>
            </w:r>
            <w:r w:rsidRPr="00FC5E2C">
              <w:t xml:space="preserve"> and enhancin</w:t>
            </w:r>
            <w:r w:rsidRPr="00DB5C9D">
              <w:t>g</w:t>
            </w:r>
            <w:r w:rsidRPr="00FC5E2C">
              <w:t xml:space="preserve"> trust with the communities and </w:t>
            </w:r>
            <w:r w:rsidRPr="00DB5C9D">
              <w:t>p</w:t>
            </w:r>
            <w:r w:rsidRPr="00FC5E2C">
              <w:t xml:space="preserve">ublic we are here to </w:t>
            </w:r>
            <w:r w:rsidRPr="00DB5C9D">
              <w:t>p</w:t>
            </w:r>
            <w:r w:rsidRPr="00FC5E2C">
              <w:t xml:space="preserve">rotect. </w:t>
            </w:r>
          </w:p>
        </w:tc>
      </w:tr>
    </w:tbl>
    <w:p w14:paraId="5A102D51" w14:textId="77777777" w:rsidR="00FC5E2C" w:rsidRDefault="00FC5E2C" w:rsidP="00DA12A5">
      <w:pPr>
        <w:pStyle w:val="Heading1"/>
      </w:pPr>
      <w:bookmarkStart w:id="5" w:name="_Toc131071544"/>
      <w:r>
        <w:t xml:space="preserve">3. </w:t>
      </w:r>
      <w:r w:rsidRPr="00DA12A5">
        <w:t>Polic</w:t>
      </w:r>
      <w:r w:rsidRPr="00DB5C9D">
        <w:t>y</w:t>
      </w:r>
      <w:r>
        <w:t xml:space="preserve"> </w:t>
      </w:r>
      <w:r w:rsidRPr="00FC5E2C">
        <w:t>context</w:t>
      </w:r>
      <w:bookmarkEnd w:id="5"/>
    </w:p>
    <w:p w14:paraId="39A758D0" w14:textId="61F4009B" w:rsidR="00FC5E2C" w:rsidRDefault="00FC5E2C" w:rsidP="00FC5E2C">
      <w:pPr>
        <w:pStyle w:val="Heading2"/>
      </w:pPr>
      <w:bookmarkStart w:id="6" w:name="_Toc131071545"/>
      <w:r>
        <w:t>Wh</w:t>
      </w:r>
      <w:r w:rsidRPr="00DB5C9D">
        <w:t>y</w:t>
      </w:r>
      <w:r>
        <w:t xml:space="preserve"> </w:t>
      </w:r>
      <w:r w:rsidR="009A4A42">
        <w:t>this policy is important</w:t>
      </w:r>
      <w:bookmarkEnd w:id="6"/>
    </w:p>
    <w:p w14:paraId="6406FBFA" w14:textId="6B950B5C" w:rsidR="00FC5E2C" w:rsidRDefault="00FC5E2C" w:rsidP="00FC5E2C">
      <w:r>
        <w:t>Since becomin</w:t>
      </w:r>
      <w:r w:rsidRPr="00DB5C9D">
        <w:t>g</w:t>
      </w:r>
      <w:r>
        <w:t xml:space="preserve"> a </w:t>
      </w:r>
      <w:r w:rsidRPr="00DB5C9D">
        <w:t>p</w:t>
      </w:r>
      <w:r>
        <w:t>ublic cor</w:t>
      </w:r>
      <w:r w:rsidRPr="00DB5C9D">
        <w:t>p</w:t>
      </w:r>
      <w:r>
        <w:t>oration in 2014, we have develo</w:t>
      </w:r>
      <w:r w:rsidRPr="00DB5C9D">
        <w:t>p</w:t>
      </w:r>
      <w:r>
        <w:t>ed and enhanced our communications and en</w:t>
      </w:r>
      <w:r w:rsidRPr="00DB5C9D">
        <w:t>g</w:t>
      </w:r>
      <w:r>
        <w:t>a</w:t>
      </w:r>
      <w:r w:rsidRPr="00DB5C9D">
        <w:t>g</w:t>
      </w:r>
      <w:r>
        <w:t xml:space="preserve">ement with interested stakeholders and the </w:t>
      </w:r>
      <w:r w:rsidRPr="00DB5C9D">
        <w:t>p</w:t>
      </w:r>
      <w:r>
        <w:t xml:space="preserve">ublic, often </w:t>
      </w:r>
      <w:r w:rsidRPr="00DB5C9D">
        <w:t>g</w:t>
      </w:r>
      <w:r>
        <w:t>oin</w:t>
      </w:r>
      <w:r w:rsidRPr="00DB5C9D">
        <w:t>g</w:t>
      </w:r>
      <w:r>
        <w:t xml:space="preserve"> be</w:t>
      </w:r>
      <w:r w:rsidRPr="00DB5C9D">
        <w:t>y</w:t>
      </w:r>
      <w:r>
        <w:t>ond our statutor</w:t>
      </w:r>
      <w:r w:rsidRPr="00DB5C9D">
        <w:t>y</w:t>
      </w:r>
      <w:r>
        <w:t xml:space="preserve"> duties, to build trust in us as an effective nuclear re</w:t>
      </w:r>
      <w:r w:rsidRPr="00DB5C9D">
        <w:t>g</w:t>
      </w:r>
      <w:r>
        <w:t xml:space="preserve">ulator. As </w:t>
      </w:r>
      <w:r w:rsidR="00000C2D">
        <w:t>our operating environment</w:t>
      </w:r>
      <w:r>
        <w:t xml:space="preserve"> continues to chan</w:t>
      </w:r>
      <w:r w:rsidRPr="00DB5C9D">
        <w:t>g</w:t>
      </w:r>
      <w:r>
        <w:t>e and evolve, sharin</w:t>
      </w:r>
      <w:r w:rsidRPr="00DB5C9D">
        <w:t>g</w:t>
      </w:r>
      <w:r>
        <w:t xml:space="preserve"> information and en</w:t>
      </w:r>
      <w:r w:rsidRPr="00DB5C9D">
        <w:t>g</w:t>
      </w:r>
      <w:r>
        <w:t>a</w:t>
      </w:r>
      <w:r w:rsidRPr="00DB5C9D">
        <w:t>g</w:t>
      </w:r>
      <w:r>
        <w:t>in</w:t>
      </w:r>
      <w:r w:rsidRPr="00DB5C9D">
        <w:t>g</w:t>
      </w:r>
      <w:r>
        <w:t xml:space="preserve"> with interested </w:t>
      </w:r>
      <w:r w:rsidRPr="00DB5C9D">
        <w:t>p</w:t>
      </w:r>
      <w:r>
        <w:t>arties is more im</w:t>
      </w:r>
      <w:r w:rsidRPr="00DB5C9D">
        <w:t>p</w:t>
      </w:r>
      <w:r>
        <w:t>ortant than ever to maintain confidence in how we are kee</w:t>
      </w:r>
      <w:r w:rsidRPr="00DB5C9D">
        <w:t>p</w:t>
      </w:r>
      <w:r>
        <w:t>in</w:t>
      </w:r>
      <w:r w:rsidRPr="00DB5C9D">
        <w:t>g</w:t>
      </w:r>
      <w:r>
        <w:t xml:space="preserve"> workers and the </w:t>
      </w:r>
      <w:r w:rsidRPr="00DB5C9D">
        <w:t>p</w:t>
      </w:r>
      <w:r>
        <w:t>ublic safe b</w:t>
      </w:r>
      <w:r w:rsidRPr="00DB5C9D">
        <w:t>y</w:t>
      </w:r>
      <w:r>
        <w:t xml:space="preserve"> holdin</w:t>
      </w:r>
      <w:r w:rsidRPr="00DB5C9D">
        <w:t>g</w:t>
      </w:r>
      <w:r>
        <w:t xml:space="preserve"> Great Britain’s</w:t>
      </w:r>
      <w:r w:rsidR="004D3E03">
        <w:t xml:space="preserve"> (GB)</w:t>
      </w:r>
      <w:r>
        <w:t xml:space="preserve"> nuclear industr</w:t>
      </w:r>
      <w:r w:rsidRPr="00DB5C9D">
        <w:t>y</w:t>
      </w:r>
      <w:r>
        <w:t xml:space="preserve"> to account.</w:t>
      </w:r>
    </w:p>
    <w:p w14:paraId="24736498" w14:textId="47612FEA" w:rsidR="00FC5E2C" w:rsidRPr="00EE6FCD" w:rsidRDefault="00FC5E2C" w:rsidP="005E55C0">
      <w:r>
        <w:t>O</w:t>
      </w:r>
      <w:r w:rsidRPr="00DB5C9D">
        <w:t>p</w:t>
      </w:r>
      <w:r>
        <w:t>enness and trans</w:t>
      </w:r>
      <w:r w:rsidRPr="00DB5C9D">
        <w:t>p</w:t>
      </w:r>
      <w:r>
        <w:t>arenc</w:t>
      </w:r>
      <w:r w:rsidRPr="00DB5C9D">
        <w:t>y</w:t>
      </w:r>
      <w:r>
        <w:t xml:space="preserve"> are ke</w:t>
      </w:r>
      <w:r w:rsidRPr="00DB5C9D">
        <w:t>y</w:t>
      </w:r>
      <w:r>
        <w:t xml:space="preserve"> characteristics of a trusted nuclear re</w:t>
      </w:r>
      <w:r w:rsidRPr="00DB5C9D">
        <w:t>g</w:t>
      </w:r>
      <w:r>
        <w:t>ulator. We want to maintain and enhance trust b</w:t>
      </w:r>
      <w:r w:rsidRPr="00DB5C9D">
        <w:t>y</w:t>
      </w:r>
      <w:r>
        <w:t xml:space="preserve"> buildin</w:t>
      </w:r>
      <w:r w:rsidRPr="00DB5C9D">
        <w:t>g</w:t>
      </w:r>
      <w:r>
        <w:t xml:space="preserve"> confidence in the actions we take and decisions we make. That means makin</w:t>
      </w:r>
      <w:r w:rsidRPr="00DB5C9D">
        <w:t>g</w:t>
      </w:r>
      <w:r>
        <w:t xml:space="preserve"> information easil</w:t>
      </w:r>
      <w:r w:rsidRPr="00DB5C9D">
        <w:t>y</w:t>
      </w:r>
      <w:r>
        <w:t xml:space="preserve"> accessible and bein</w:t>
      </w:r>
      <w:r w:rsidRPr="00DB5C9D">
        <w:t>g</w:t>
      </w:r>
      <w:r>
        <w:t xml:space="preserve"> </w:t>
      </w:r>
      <w:r w:rsidRPr="00D32B12">
        <w:rPr>
          <w:b/>
        </w:rPr>
        <w:t>open</w:t>
      </w:r>
      <w:r>
        <w:t xml:space="preserve"> to receivin</w:t>
      </w:r>
      <w:r w:rsidRPr="00DB5C9D">
        <w:t>g</w:t>
      </w:r>
      <w:r>
        <w:t xml:space="preserve"> relevant information to inform our work while bein</w:t>
      </w:r>
      <w:r w:rsidRPr="00DB5C9D">
        <w:t>g</w:t>
      </w:r>
      <w:r>
        <w:t xml:space="preserve"> </w:t>
      </w:r>
      <w:r w:rsidRPr="00D32B12">
        <w:rPr>
          <w:b/>
        </w:rPr>
        <w:t>transparent</w:t>
      </w:r>
      <w:r>
        <w:t xml:space="preserve"> throu</w:t>
      </w:r>
      <w:r w:rsidRPr="00DB5C9D">
        <w:t>g</w:t>
      </w:r>
      <w:r>
        <w:t>h clarit</w:t>
      </w:r>
      <w:r w:rsidRPr="00DB5C9D">
        <w:t>y</w:t>
      </w:r>
      <w:r>
        <w:t xml:space="preserve"> in how and wh</w:t>
      </w:r>
      <w:r w:rsidRPr="00DB5C9D">
        <w:t>y</w:t>
      </w:r>
      <w:r>
        <w:t xml:space="preserve"> we reach our </w:t>
      </w:r>
      <w:r w:rsidRPr="00DB5C9D">
        <w:t>j</w:t>
      </w:r>
      <w:r>
        <w:t>ud</w:t>
      </w:r>
      <w:r w:rsidRPr="00DB5C9D">
        <w:t>g</w:t>
      </w:r>
      <w:r>
        <w:t>ements, involvin</w:t>
      </w:r>
      <w:r w:rsidRPr="00DB5C9D">
        <w:t>g</w:t>
      </w:r>
      <w:r>
        <w:t xml:space="preserve"> the </w:t>
      </w:r>
      <w:r w:rsidRPr="00DB5C9D">
        <w:t>p</w:t>
      </w:r>
      <w:r>
        <w:t>ublic as necessar</w:t>
      </w:r>
      <w:r w:rsidRPr="00DB5C9D">
        <w:t>y</w:t>
      </w:r>
      <w:r>
        <w:t>. Both characteristics need to be consistentl</w:t>
      </w:r>
      <w:r w:rsidRPr="00DB5C9D">
        <w:t>y</w:t>
      </w:r>
      <w:r>
        <w:t xml:space="preserve"> u</w:t>
      </w:r>
      <w:r w:rsidRPr="00DB5C9D">
        <w:t>p</w:t>
      </w:r>
      <w:r>
        <w:t>held in how we work with our stakeholders, throu</w:t>
      </w:r>
      <w:r w:rsidRPr="00DB5C9D">
        <w:t>g</w:t>
      </w:r>
      <w:r>
        <w:t xml:space="preserve">h our staff interactions and our </w:t>
      </w:r>
      <w:r w:rsidRPr="00DB5C9D">
        <w:t>p</w:t>
      </w:r>
      <w:r>
        <w:t xml:space="preserve">erformance as a </w:t>
      </w:r>
      <w:r w:rsidRPr="00DB5C9D">
        <w:t>p</w:t>
      </w:r>
      <w:r>
        <w:t>ublic bod</w:t>
      </w:r>
      <w:r w:rsidRPr="00DB5C9D">
        <w:t>y</w:t>
      </w:r>
      <w:r>
        <w:t>.</w:t>
      </w:r>
      <w:r w:rsidR="009B28FF">
        <w:t xml:space="preserve"> </w:t>
      </w:r>
    </w:p>
    <w:p w14:paraId="662DA414" w14:textId="77777777" w:rsidR="00EE6FCD" w:rsidRDefault="00EE6FCD" w:rsidP="00EE6FCD">
      <w:pPr>
        <w:pStyle w:val="Heading2"/>
      </w:pPr>
      <w:bookmarkStart w:id="7" w:name="_Toc131071546"/>
      <w:r>
        <w:t>Sha</w:t>
      </w:r>
      <w:r w:rsidRPr="00DB5C9D">
        <w:t>p</w:t>
      </w:r>
      <w:r>
        <w:t>in</w:t>
      </w:r>
      <w:r w:rsidRPr="00DB5C9D">
        <w:t>g</w:t>
      </w:r>
      <w:r>
        <w:t xml:space="preserve"> this </w:t>
      </w:r>
      <w:r w:rsidRPr="00DB5C9D">
        <w:t>p</w:t>
      </w:r>
      <w:r>
        <w:t>olic</w:t>
      </w:r>
      <w:r w:rsidRPr="00DB5C9D">
        <w:t>y</w:t>
      </w:r>
      <w:bookmarkEnd w:id="7"/>
    </w:p>
    <w:p w14:paraId="30B5FFF7" w14:textId="593ED2AA" w:rsidR="00681AC1" w:rsidRDefault="00EE6FCD" w:rsidP="00F10F58">
      <w:r>
        <w:t>We sou</w:t>
      </w:r>
      <w:r w:rsidRPr="00DB5C9D">
        <w:t>g</w:t>
      </w:r>
      <w:r>
        <w:t>ht to be o</w:t>
      </w:r>
      <w:r w:rsidRPr="00DB5C9D">
        <w:t>p</w:t>
      </w:r>
      <w:r>
        <w:t>en and trans</w:t>
      </w:r>
      <w:r w:rsidRPr="00DB5C9D">
        <w:t>p</w:t>
      </w:r>
      <w:r>
        <w:t>arent in the develo</w:t>
      </w:r>
      <w:r w:rsidRPr="00DB5C9D">
        <w:t>p</w:t>
      </w:r>
      <w:r>
        <w:t xml:space="preserve">ment of this </w:t>
      </w:r>
      <w:r w:rsidRPr="00DB5C9D">
        <w:t>p</w:t>
      </w:r>
      <w:r>
        <w:t>olic</w:t>
      </w:r>
      <w:r w:rsidRPr="00DB5C9D">
        <w:t>y</w:t>
      </w:r>
      <w:r>
        <w:t xml:space="preserve"> throu</w:t>
      </w:r>
      <w:r w:rsidRPr="00DB5C9D">
        <w:t>g</w:t>
      </w:r>
      <w:r>
        <w:t>h dialo</w:t>
      </w:r>
      <w:r w:rsidRPr="00DB5C9D">
        <w:t>g</w:t>
      </w:r>
      <w:r>
        <w:t xml:space="preserve">ue with our staff, our board and stakeholders. We </w:t>
      </w:r>
      <w:r w:rsidR="002C347C">
        <w:t xml:space="preserve">also </w:t>
      </w:r>
      <w:r>
        <w:t>s</w:t>
      </w:r>
      <w:r w:rsidRPr="00DB5C9D">
        <w:t>p</w:t>
      </w:r>
      <w:r>
        <w:t>oke with other domestic and international re</w:t>
      </w:r>
      <w:r w:rsidRPr="00DB5C9D">
        <w:t>g</w:t>
      </w:r>
      <w:r>
        <w:t>ulators, the non-</w:t>
      </w:r>
      <w:r w:rsidRPr="00DB5C9D">
        <w:t>g</w:t>
      </w:r>
      <w:r>
        <w:t>overnment or</w:t>
      </w:r>
      <w:r w:rsidRPr="00DB5C9D">
        <w:t>g</w:t>
      </w:r>
      <w:r>
        <w:t>anisation (NGO) communit</w:t>
      </w:r>
      <w:r w:rsidRPr="00DB5C9D">
        <w:t>y</w:t>
      </w:r>
      <w:r>
        <w:t xml:space="preserve">, local </w:t>
      </w:r>
      <w:r w:rsidRPr="00DB5C9D">
        <w:t>g</w:t>
      </w:r>
      <w:r>
        <w:t>rou</w:t>
      </w:r>
      <w:r w:rsidRPr="00DB5C9D">
        <w:t>p</w:t>
      </w:r>
      <w:r>
        <w:t xml:space="preserve">s and other </w:t>
      </w:r>
      <w:r w:rsidRPr="00DB5C9D">
        <w:t>p</w:t>
      </w:r>
      <w:r>
        <w:t>ublic bodies</w:t>
      </w:r>
      <w:r w:rsidR="008475B3">
        <w:t xml:space="preserve">, and </w:t>
      </w:r>
      <w:r>
        <w:t>considered insi</w:t>
      </w:r>
      <w:r w:rsidRPr="00DB5C9D">
        <w:t>g</w:t>
      </w:r>
      <w:r>
        <w:t xml:space="preserve">ht from our </w:t>
      </w:r>
      <w:hyperlink r:id="rId32" w:history="1">
        <w:r w:rsidRPr="005B518B">
          <w:rPr>
            <w:rStyle w:val="Hyperlink"/>
          </w:rPr>
          <w:t>annual stakeholder surveys</w:t>
        </w:r>
      </w:hyperlink>
      <w:r>
        <w:t>.</w:t>
      </w:r>
      <w:r w:rsidR="008B7C7A">
        <w:t xml:space="preserve"> This feedback</w:t>
      </w:r>
      <w:r w:rsidR="006364C5">
        <w:t>, which</w:t>
      </w:r>
      <w:r w:rsidR="003E0262">
        <w:t xml:space="preserve"> </w:t>
      </w:r>
      <w:r w:rsidR="006364C5">
        <w:t>helped shape this policy</w:t>
      </w:r>
      <w:r w:rsidR="008B7C7A">
        <w:t xml:space="preserve">, </w:t>
      </w:r>
      <w:r w:rsidR="00174169">
        <w:t>asked for</w:t>
      </w:r>
      <w:r w:rsidR="008B7C7A">
        <w:t xml:space="preserve"> more clarit</w:t>
      </w:r>
      <w:r w:rsidR="008B7C7A" w:rsidRPr="00DB5C9D">
        <w:t>y</w:t>
      </w:r>
      <w:r w:rsidR="008B7C7A">
        <w:t xml:space="preserve"> on our work, </w:t>
      </w:r>
      <w:r w:rsidR="001C7E14">
        <w:t xml:space="preserve">to </w:t>
      </w:r>
      <w:r w:rsidR="008B7C7A">
        <w:t>en</w:t>
      </w:r>
      <w:r w:rsidR="008B7C7A" w:rsidRPr="00DB5C9D">
        <w:t>g</w:t>
      </w:r>
      <w:r w:rsidR="008B7C7A">
        <w:t>a</w:t>
      </w:r>
      <w:r w:rsidR="008B7C7A" w:rsidRPr="00DB5C9D">
        <w:t>g</w:t>
      </w:r>
      <w:r w:rsidR="008B7C7A">
        <w:t>e with and learn from a more diverse ran</w:t>
      </w:r>
      <w:r w:rsidR="008B7C7A" w:rsidRPr="00DB5C9D">
        <w:t>g</w:t>
      </w:r>
      <w:r w:rsidR="008B7C7A">
        <w:t>e of stakeholders with a broader ran</w:t>
      </w:r>
      <w:r w:rsidR="008B7C7A" w:rsidRPr="00DB5C9D">
        <w:t>g</w:t>
      </w:r>
      <w:r w:rsidR="008B7C7A">
        <w:t xml:space="preserve">e of </w:t>
      </w:r>
      <w:r w:rsidR="008B7C7A" w:rsidRPr="00DB5C9D">
        <w:t>p</w:t>
      </w:r>
      <w:r w:rsidR="008B7C7A">
        <w:t>ers</w:t>
      </w:r>
      <w:r w:rsidR="008B7C7A" w:rsidRPr="00DB5C9D">
        <w:t>p</w:t>
      </w:r>
      <w:r w:rsidR="008B7C7A">
        <w:t xml:space="preserve">ectives, and </w:t>
      </w:r>
      <w:r w:rsidR="001C7E14">
        <w:t xml:space="preserve">to </w:t>
      </w:r>
      <w:r w:rsidR="008B7C7A">
        <w:t>better antici</w:t>
      </w:r>
      <w:r w:rsidR="008B7C7A" w:rsidRPr="00DB5C9D">
        <w:t>p</w:t>
      </w:r>
      <w:r w:rsidR="008B7C7A">
        <w:t xml:space="preserve">ate those </w:t>
      </w:r>
      <w:r w:rsidR="008B7C7A" w:rsidRPr="00DB5C9D">
        <w:t>p</w:t>
      </w:r>
      <w:r w:rsidR="008B7C7A">
        <w:t>eo</w:t>
      </w:r>
      <w:r w:rsidR="008B7C7A" w:rsidRPr="00DB5C9D">
        <w:t>p</w:t>
      </w:r>
      <w:r w:rsidR="008B7C7A">
        <w:t>le who ma</w:t>
      </w:r>
      <w:r w:rsidR="008B7C7A" w:rsidRPr="00DB5C9D">
        <w:t>y</w:t>
      </w:r>
      <w:r w:rsidR="008B7C7A">
        <w:t xml:space="preserve"> want to talk to us in future.</w:t>
      </w:r>
      <w:r w:rsidR="00D72A41">
        <w:t xml:space="preserve"> </w:t>
      </w:r>
      <w:bookmarkStart w:id="8" w:name="_Hlk129787403"/>
      <w:r w:rsidR="00681AC1">
        <w:br w:type="page"/>
      </w:r>
    </w:p>
    <w:p w14:paraId="2675C297" w14:textId="5A249D25" w:rsidR="00EE6FCD" w:rsidRDefault="00BC2898" w:rsidP="00EE6FCD">
      <w:r>
        <w:t>We routinel</w:t>
      </w:r>
      <w:r w:rsidRPr="00DB5C9D">
        <w:t>y</w:t>
      </w:r>
      <w:r>
        <w:t xml:space="preserve"> ask those we work with what we do well, and what we could do better. We also seek to learn from those we work with and to understand </w:t>
      </w:r>
      <w:r w:rsidRPr="00DB5C9D">
        <w:t>g</w:t>
      </w:r>
      <w:r>
        <w:t xml:space="preserve">ood </w:t>
      </w:r>
      <w:r w:rsidRPr="00DB5C9D">
        <w:t>p</w:t>
      </w:r>
      <w:r>
        <w:t xml:space="preserve">ractice </w:t>
      </w:r>
      <w:r w:rsidR="001013F3">
        <w:t xml:space="preserve">domestically and internationally </w:t>
      </w:r>
      <w:r>
        <w:t xml:space="preserve">and benchmark ourselves against this. </w:t>
      </w:r>
      <w:bookmarkEnd w:id="8"/>
    </w:p>
    <w:p w14:paraId="0CC4D151" w14:textId="35FC6172" w:rsidR="00EE6FCD" w:rsidRDefault="00EE6FCD" w:rsidP="0051267B">
      <w:pPr>
        <w:pStyle w:val="Heading2"/>
      </w:pPr>
      <w:bookmarkStart w:id="9" w:name="_Toc131071547"/>
      <w:r w:rsidRPr="009D5319">
        <w:t>Relevant legislation and guidance</w:t>
      </w:r>
      <w:bookmarkEnd w:id="9"/>
      <w:r>
        <w:t xml:space="preserve"> </w:t>
      </w:r>
    </w:p>
    <w:p w14:paraId="5FE165F1" w14:textId="237C7B65" w:rsidR="00EE6FCD" w:rsidRDefault="0010032A" w:rsidP="00EE6FCD">
      <w:r w:rsidRPr="0010032A">
        <w:t xml:space="preserve">We operate within an environment of domestic and international legislation and guidance. </w:t>
      </w:r>
      <w:r w:rsidR="007154D0">
        <w:t xml:space="preserve">These are the </w:t>
      </w:r>
      <w:r w:rsidRPr="0010032A">
        <w:t>key public disclosure and public involvement drivers that have informed this policy</w:t>
      </w:r>
      <w:r w:rsidR="007154D0">
        <w:t xml:space="preserve">, </w:t>
      </w:r>
      <w:r w:rsidR="007154D0" w:rsidRPr="0010032A">
        <w:t xml:space="preserve">with further detail in </w:t>
      </w:r>
      <w:hyperlink w:anchor="Appendix1" w:history="1">
        <w:r w:rsidR="007154D0" w:rsidRPr="0055311B">
          <w:rPr>
            <w:rStyle w:val="Hyperlink"/>
          </w:rPr>
          <w:t>appendix one</w:t>
        </w:r>
      </w:hyperlink>
      <w:r w:rsidRPr="0010032A">
        <w:t>.</w:t>
      </w:r>
    </w:p>
    <w:p w14:paraId="03A64129" w14:textId="77777777" w:rsidR="00EE6FCD" w:rsidRDefault="00EE6FCD" w:rsidP="00EE6FCD">
      <w:pPr>
        <w:pStyle w:val="Heading3"/>
      </w:pPr>
      <w:r>
        <w:t>UK le</w:t>
      </w:r>
      <w:r w:rsidRPr="00DB5C9D">
        <w:t>g</w:t>
      </w:r>
      <w:r>
        <w:t xml:space="preserve">islative </w:t>
      </w:r>
      <w:r w:rsidRPr="00EE6FCD">
        <w:t>framework</w:t>
      </w:r>
      <w:r>
        <w:t xml:space="preserve"> </w:t>
      </w:r>
    </w:p>
    <w:p w14:paraId="35B7C3D9" w14:textId="5B99D32D" w:rsidR="002B5EF1" w:rsidRPr="002B5EF1" w:rsidRDefault="00132981" w:rsidP="005B34D1">
      <w:r>
        <w:t>We o</w:t>
      </w:r>
      <w:r w:rsidR="002B5EF1" w:rsidRPr="002B5EF1">
        <w:t>perate within the UK framework</w:t>
      </w:r>
      <w:r w:rsidR="000C2CCD">
        <w:t xml:space="preserve"> and a</w:t>
      </w:r>
      <w:r w:rsidR="002B5EF1" w:rsidRPr="002B5EF1">
        <w:t xml:space="preserve">dhere to those provisions applicable to ONR for appropriate opportunities to consult with, and for the public to participate effectively. </w:t>
      </w:r>
      <w:r w:rsidR="005273A9">
        <w:t xml:space="preserve">We are </w:t>
      </w:r>
      <w:r w:rsidR="002B5EF1" w:rsidRPr="002B5EF1">
        <w:t xml:space="preserve">one part of the UK national framework of policies. It includes domestic and international legislation, and regulation and guidance governing the nuclear industry. </w:t>
      </w:r>
      <w:r w:rsidR="00273519">
        <w:t>We e</w:t>
      </w:r>
      <w:r w:rsidR="002B5EF1" w:rsidRPr="002B5EF1">
        <w:t xml:space="preserve">ngage through the entire life cycle of activities where a nuclear or radiological hazard is present or is reasonably foreseeable. Wider public consultation </w:t>
      </w:r>
      <w:r w:rsidR="00CC384E">
        <w:t>be</w:t>
      </w:r>
      <w:r w:rsidR="00CC384E" w:rsidRPr="00DB5C9D">
        <w:t>g</w:t>
      </w:r>
      <w:r w:rsidR="00CC384E">
        <w:t>ins with the UK Government’s sitin</w:t>
      </w:r>
      <w:r w:rsidR="00CC384E" w:rsidRPr="00DB5C9D">
        <w:t>g</w:t>
      </w:r>
      <w:r w:rsidR="00CC384E">
        <w:t xml:space="preserve"> </w:t>
      </w:r>
      <w:r w:rsidR="00CC384E" w:rsidRPr="00DB5C9D">
        <w:t>p</w:t>
      </w:r>
      <w:r w:rsidR="00CC384E">
        <w:t>rocess</w:t>
      </w:r>
      <w:r w:rsidR="00CC384E" w:rsidRPr="00F71037">
        <w:rPr>
          <w:rStyle w:val="Footnotesuperscript"/>
        </w:rPr>
        <w:footnoteReference w:id="2"/>
      </w:r>
      <w:r w:rsidR="00CC384E">
        <w:t xml:space="preserve">; continues with </w:t>
      </w:r>
      <w:r w:rsidR="00CC384E" w:rsidRPr="00DB5C9D">
        <w:t>g</w:t>
      </w:r>
      <w:r w:rsidR="00CC384E">
        <w:t>overnment and re</w:t>
      </w:r>
      <w:r w:rsidR="00CC384E" w:rsidRPr="00DB5C9D">
        <w:t>g</w:t>
      </w:r>
      <w:r w:rsidR="00CC384E">
        <w:t>ulators throu</w:t>
      </w:r>
      <w:r w:rsidR="00CC384E" w:rsidRPr="00DB5C9D">
        <w:t>g</w:t>
      </w:r>
      <w:r w:rsidR="00CC384E">
        <w:t xml:space="preserve">h the </w:t>
      </w:r>
      <w:r w:rsidR="00CC384E" w:rsidRPr="00DB5C9D">
        <w:t>j</w:t>
      </w:r>
      <w:r w:rsidR="00CC384E">
        <w:t>ustification</w:t>
      </w:r>
      <w:r w:rsidR="00CC384E" w:rsidRPr="00F71037">
        <w:rPr>
          <w:rStyle w:val="Footnotesuperscript"/>
        </w:rPr>
        <w:footnoteReference w:id="3"/>
      </w:r>
      <w:r w:rsidR="00CC384E" w:rsidRPr="00F71037">
        <w:rPr>
          <w:rStyle w:val="Footnotesuperscript"/>
        </w:rPr>
        <w:t xml:space="preserve"> </w:t>
      </w:r>
      <w:r w:rsidR="00CC384E" w:rsidRPr="00DB5C9D">
        <w:t>p</w:t>
      </w:r>
      <w:r w:rsidR="00CC384E">
        <w:t>rocess; the licensin</w:t>
      </w:r>
      <w:r w:rsidR="00CC384E" w:rsidRPr="00DB5C9D">
        <w:t>g</w:t>
      </w:r>
      <w:r w:rsidR="00CC384E" w:rsidRPr="00F71037">
        <w:rPr>
          <w:rStyle w:val="Footnotesuperscript"/>
        </w:rPr>
        <w:footnoteReference w:id="4"/>
      </w:r>
      <w:r w:rsidR="00CC384E">
        <w:t xml:space="preserve"> and environmental </w:t>
      </w:r>
      <w:r w:rsidR="00CC384E" w:rsidRPr="00DB5C9D">
        <w:t>p</w:t>
      </w:r>
      <w:r w:rsidR="00CC384E">
        <w:t>ermittin</w:t>
      </w:r>
      <w:r w:rsidR="00CC384E" w:rsidRPr="00DB5C9D">
        <w:t>g</w:t>
      </w:r>
      <w:r w:rsidR="00CC384E" w:rsidRPr="00F71037">
        <w:rPr>
          <w:rStyle w:val="Footnotesuperscript"/>
        </w:rPr>
        <w:footnoteReference w:id="5"/>
      </w:r>
      <w:r w:rsidR="00CC384E">
        <w:t>; throu</w:t>
      </w:r>
      <w:r w:rsidR="00CC384E" w:rsidRPr="00DB5C9D">
        <w:t>g</w:t>
      </w:r>
      <w:r w:rsidR="00CC384E">
        <w:t>h re</w:t>
      </w:r>
      <w:r w:rsidR="00CC384E" w:rsidRPr="00DB5C9D">
        <w:t>g</w:t>
      </w:r>
      <w:r w:rsidR="00CC384E">
        <w:t>ulation of o</w:t>
      </w:r>
      <w:r w:rsidR="00CC384E" w:rsidRPr="00DB5C9D">
        <w:t>p</w:t>
      </w:r>
      <w:r w:rsidR="00CC384E">
        <w:t>erations</w:t>
      </w:r>
      <w:r w:rsidR="00CC384E" w:rsidRPr="00F71037">
        <w:rPr>
          <w:rStyle w:val="Footnotesuperscript"/>
        </w:rPr>
        <w:footnoteReference w:id="6"/>
      </w:r>
      <w:r w:rsidR="00CC384E">
        <w:t xml:space="preserve"> until the decommissionin</w:t>
      </w:r>
      <w:r w:rsidR="00CC384E" w:rsidRPr="00DB5C9D">
        <w:t>g</w:t>
      </w:r>
      <w:r w:rsidR="00CC384E">
        <w:t xml:space="preserve"> </w:t>
      </w:r>
      <w:r w:rsidR="00CC384E" w:rsidRPr="00DB5C9D">
        <w:t>p</w:t>
      </w:r>
      <w:r w:rsidR="00CC384E">
        <w:t>rocess</w:t>
      </w:r>
      <w:r w:rsidR="00CC384E" w:rsidRPr="00F71037">
        <w:rPr>
          <w:rStyle w:val="Footnotesuperscript"/>
        </w:rPr>
        <w:footnoteReference w:id="7"/>
      </w:r>
      <w:r w:rsidR="00CC384E">
        <w:t xml:space="preserve"> is com</w:t>
      </w:r>
      <w:r w:rsidR="00CC384E" w:rsidRPr="00DB5C9D">
        <w:t>p</w:t>
      </w:r>
      <w:r w:rsidR="00CC384E">
        <w:t>lete and a nuclear site licence holder’s ‘</w:t>
      </w:r>
      <w:r w:rsidR="00CC384E" w:rsidRPr="00DB5C9D">
        <w:t>p</w:t>
      </w:r>
      <w:r w:rsidR="00CC384E">
        <w:t>eriod of res</w:t>
      </w:r>
      <w:r w:rsidR="00CC384E" w:rsidRPr="00DB5C9D">
        <w:t>p</w:t>
      </w:r>
      <w:r w:rsidR="00CC384E">
        <w:t>onsibilit</w:t>
      </w:r>
      <w:r w:rsidR="00CC384E" w:rsidRPr="00DB5C9D">
        <w:t>y</w:t>
      </w:r>
      <w:r w:rsidR="00CC384E">
        <w:t>’ has ended</w:t>
      </w:r>
      <w:r w:rsidR="00CC384E" w:rsidRPr="00F71037">
        <w:rPr>
          <w:rStyle w:val="Footnotesuperscript"/>
        </w:rPr>
        <w:footnoteReference w:id="8"/>
      </w:r>
      <w:r w:rsidR="00CC384E">
        <w:t>.</w:t>
      </w:r>
    </w:p>
    <w:p w14:paraId="57729038" w14:textId="16FF402B" w:rsidR="00EE6FCD" w:rsidRDefault="002B5EF1" w:rsidP="00EE6FCD">
      <w:r w:rsidRPr="002B5EF1">
        <w:t xml:space="preserve">Government is legally obliged to consult ONR, as a statutory consultee. To support ONR’s commitment to be transparent, it publishes its responses to government and other public consultations so the public can see and understand ONR’s views and position. </w:t>
      </w:r>
      <w:r w:rsidR="00EE6FCD">
        <w:t>Throu</w:t>
      </w:r>
      <w:r w:rsidR="00EE6FCD" w:rsidRPr="00DB5C9D">
        <w:t>g</w:t>
      </w:r>
      <w:r w:rsidR="00EE6FCD">
        <w:t xml:space="preserve">h the UK framework, </w:t>
      </w:r>
      <w:r w:rsidR="00EE6FCD" w:rsidRPr="00DB5C9D">
        <w:t>p</w:t>
      </w:r>
      <w:r w:rsidR="00EE6FCD">
        <w:t>rovisions are made for a</w:t>
      </w:r>
      <w:r w:rsidR="00EE6FCD" w:rsidRPr="00DB5C9D">
        <w:t>pp</w:t>
      </w:r>
      <w:r w:rsidR="00EE6FCD">
        <w:t>ro</w:t>
      </w:r>
      <w:r w:rsidR="00EE6FCD" w:rsidRPr="00DB5C9D">
        <w:t>p</w:t>
      </w:r>
      <w:r w:rsidR="00EE6FCD">
        <w:t>riate o</w:t>
      </w:r>
      <w:r w:rsidR="00EE6FCD" w:rsidRPr="00DB5C9D">
        <w:t>pp</w:t>
      </w:r>
      <w:r w:rsidR="00EE6FCD">
        <w:t xml:space="preserve">ortunities for the </w:t>
      </w:r>
      <w:r w:rsidR="00EE6FCD" w:rsidRPr="00DB5C9D">
        <w:t>p</w:t>
      </w:r>
      <w:r w:rsidR="00EE6FCD">
        <w:t xml:space="preserve">ublic to </w:t>
      </w:r>
      <w:r w:rsidR="00EE6FCD" w:rsidRPr="00DB5C9D">
        <w:t>p</w:t>
      </w:r>
      <w:r w:rsidR="00EE6FCD">
        <w:t>artici</w:t>
      </w:r>
      <w:r w:rsidR="00EE6FCD" w:rsidRPr="00DB5C9D">
        <w:t>p</w:t>
      </w:r>
      <w:r w:rsidR="00EE6FCD">
        <w:t>ate effectivel</w:t>
      </w:r>
      <w:r w:rsidR="00EE6FCD" w:rsidRPr="00DB5C9D">
        <w:t>y</w:t>
      </w:r>
      <w:r w:rsidR="00EE6FCD">
        <w:t>, in accordance with relevant le</w:t>
      </w:r>
      <w:r w:rsidR="00EE6FCD" w:rsidRPr="00DB5C9D">
        <w:t>g</w:t>
      </w:r>
      <w:r w:rsidR="00EE6FCD">
        <w:t xml:space="preserve">islation and international </w:t>
      </w:r>
      <w:r w:rsidR="00EE6FCD" w:rsidRPr="00DB5C9D">
        <w:t>g</w:t>
      </w:r>
      <w:r w:rsidR="00EE6FCD">
        <w:t xml:space="preserve">uidance. Not all those </w:t>
      </w:r>
      <w:r w:rsidR="00EE6FCD" w:rsidRPr="00DB5C9D">
        <w:t>p</w:t>
      </w:r>
      <w:r w:rsidR="00EE6FCD">
        <w:t>rovisions involve</w:t>
      </w:r>
      <w:r w:rsidR="00DA0F21">
        <w:t xml:space="preserve"> us</w:t>
      </w:r>
      <w:r w:rsidR="00EE6FCD">
        <w:t>, althou</w:t>
      </w:r>
      <w:r w:rsidR="00EE6FCD" w:rsidRPr="00DB5C9D">
        <w:t>g</w:t>
      </w:r>
      <w:r w:rsidR="00EE6FCD">
        <w:t>h we take a keen interest in the out</w:t>
      </w:r>
      <w:r w:rsidR="00EE6FCD" w:rsidRPr="00DB5C9D">
        <w:t>p</w:t>
      </w:r>
      <w:r w:rsidR="00EE6FCD">
        <w:t xml:space="preserve">uts and outcomes to inform our work and decisions. </w:t>
      </w:r>
      <w:hyperlink w:anchor="Appendix1" w:history="1">
        <w:r w:rsidR="009A4A42">
          <w:rPr>
            <w:rStyle w:val="Hyperlink"/>
          </w:rPr>
          <w:t>Ap</w:t>
        </w:r>
        <w:r w:rsidR="009A4A42" w:rsidRPr="0055311B">
          <w:rPr>
            <w:rStyle w:val="Hyperlink"/>
          </w:rPr>
          <w:t>pendix one</w:t>
        </w:r>
      </w:hyperlink>
      <w:r w:rsidR="00681AC1">
        <w:t xml:space="preserve"> p</w:t>
      </w:r>
      <w:r w:rsidR="00EE6FCD">
        <w:t>rovides a full list of our le</w:t>
      </w:r>
      <w:r w:rsidR="00EE6FCD" w:rsidRPr="00DB5C9D">
        <w:t>g</w:t>
      </w:r>
      <w:r w:rsidR="00EE6FCD">
        <w:t>al obli</w:t>
      </w:r>
      <w:r w:rsidR="00EE6FCD" w:rsidRPr="00DB5C9D">
        <w:t>g</w:t>
      </w:r>
      <w:r w:rsidR="00EE6FCD">
        <w:t xml:space="preserve">ations to </w:t>
      </w:r>
      <w:r w:rsidR="00EE6FCD" w:rsidRPr="00DB5C9D">
        <w:t>p</w:t>
      </w:r>
      <w:r w:rsidR="00EE6FCD">
        <w:t>romul</w:t>
      </w:r>
      <w:r w:rsidR="00EE6FCD" w:rsidRPr="00DB5C9D">
        <w:t>g</w:t>
      </w:r>
      <w:r w:rsidR="00EE6FCD">
        <w:t xml:space="preserve">ate information and involve the </w:t>
      </w:r>
      <w:r w:rsidR="00EE6FCD" w:rsidRPr="00DB5C9D">
        <w:t>p</w:t>
      </w:r>
      <w:r w:rsidR="00EE6FCD">
        <w:t>ublic.</w:t>
      </w:r>
    </w:p>
    <w:p w14:paraId="61138856" w14:textId="77777777" w:rsidR="00EE6FCD" w:rsidRDefault="00EE6FCD" w:rsidP="00EE6FCD">
      <w:pPr>
        <w:pStyle w:val="Heading3"/>
      </w:pPr>
      <w:r>
        <w:t xml:space="preserve">Other relevant </w:t>
      </w:r>
      <w:r w:rsidRPr="00DB5C9D">
        <w:t>g</w:t>
      </w:r>
      <w:r w:rsidRPr="00EE6FCD">
        <w:t>uidance</w:t>
      </w:r>
    </w:p>
    <w:p w14:paraId="21EC42F9" w14:textId="7FDEAD49" w:rsidR="00EE6FCD" w:rsidRDefault="00EE6FCD" w:rsidP="00EE6FCD">
      <w:r>
        <w:t>Guidance exists domesticall</w:t>
      </w:r>
      <w:r w:rsidRPr="00DB5C9D">
        <w:t>y</w:t>
      </w:r>
      <w:r>
        <w:t xml:space="preserve"> and internationall</w:t>
      </w:r>
      <w:r w:rsidRPr="00DB5C9D">
        <w:t>y</w:t>
      </w:r>
      <w:r>
        <w:t xml:space="preserve"> that sets standards for how re</w:t>
      </w:r>
      <w:r w:rsidRPr="00DB5C9D">
        <w:t>g</w:t>
      </w:r>
      <w:r>
        <w:t>ulators should o</w:t>
      </w:r>
      <w:r w:rsidRPr="00DB5C9D">
        <w:t>p</w:t>
      </w:r>
      <w:r>
        <w:t xml:space="preserve">erate, </w:t>
      </w:r>
      <w:r w:rsidRPr="00DB5C9D">
        <w:t>g</w:t>
      </w:r>
      <w:r>
        <w:t>oin</w:t>
      </w:r>
      <w:r w:rsidRPr="00DB5C9D">
        <w:t>g</w:t>
      </w:r>
      <w:r>
        <w:t xml:space="preserve"> be</w:t>
      </w:r>
      <w:r w:rsidRPr="00DB5C9D">
        <w:t>y</w:t>
      </w:r>
      <w:r>
        <w:t>ond com</w:t>
      </w:r>
      <w:r w:rsidRPr="00DB5C9D">
        <w:t>p</w:t>
      </w:r>
      <w:r>
        <w:t>liance with the UK le</w:t>
      </w:r>
      <w:r w:rsidRPr="00DB5C9D">
        <w:t>g</w:t>
      </w:r>
      <w:r>
        <w:t>al framework. Throu</w:t>
      </w:r>
      <w:r w:rsidRPr="00DB5C9D">
        <w:t>g</w:t>
      </w:r>
      <w:r>
        <w:t>h the a</w:t>
      </w:r>
      <w:r w:rsidRPr="00DB5C9D">
        <w:t>pp</w:t>
      </w:r>
      <w:r>
        <w:t xml:space="preserve">lication of this </w:t>
      </w:r>
      <w:r w:rsidRPr="00DB5C9D">
        <w:t>p</w:t>
      </w:r>
      <w:r>
        <w:t>olic</w:t>
      </w:r>
      <w:r w:rsidRPr="00DB5C9D">
        <w:t>y</w:t>
      </w:r>
      <w:r>
        <w:t xml:space="preserve">, we seek to adhere to the relevant </w:t>
      </w:r>
      <w:r w:rsidRPr="00DB5C9D">
        <w:t>g</w:t>
      </w:r>
      <w:r>
        <w:t>uidance in an a</w:t>
      </w:r>
      <w:r w:rsidRPr="00DB5C9D">
        <w:t>pp</w:t>
      </w:r>
      <w:r>
        <w:t>ro</w:t>
      </w:r>
      <w:r w:rsidRPr="00DB5C9D">
        <w:t>p</w:t>
      </w:r>
      <w:r>
        <w:t xml:space="preserve">riate and </w:t>
      </w:r>
      <w:r w:rsidRPr="00DB5C9D">
        <w:t>p</w:t>
      </w:r>
      <w:r>
        <w:t>ro</w:t>
      </w:r>
      <w:r w:rsidRPr="00DB5C9D">
        <w:t>p</w:t>
      </w:r>
      <w:r>
        <w:t>ortionate wa</w:t>
      </w:r>
      <w:r w:rsidRPr="00DB5C9D">
        <w:t>y</w:t>
      </w:r>
      <w:r>
        <w:t>, to be as o</w:t>
      </w:r>
      <w:r w:rsidRPr="00DB5C9D">
        <w:t>p</w:t>
      </w:r>
      <w:r>
        <w:t>en and trans</w:t>
      </w:r>
      <w:r w:rsidRPr="00DB5C9D">
        <w:t>p</w:t>
      </w:r>
      <w:r>
        <w:t xml:space="preserve">arent as </w:t>
      </w:r>
      <w:r w:rsidRPr="00DB5C9D">
        <w:t>p</w:t>
      </w:r>
      <w:r>
        <w:t>ossible. That includes:</w:t>
      </w:r>
    </w:p>
    <w:p w14:paraId="7E42426B" w14:textId="21457818" w:rsidR="00901BEC" w:rsidRDefault="00901BEC" w:rsidP="00901BEC">
      <w:hyperlink r:id="rId33" w:history="1">
        <w:r w:rsidRPr="009A4A42">
          <w:rPr>
            <w:rStyle w:val="Hyperlink"/>
          </w:rPr>
          <w:t xml:space="preserve">Cabinet Office </w:t>
        </w:r>
        <w:r w:rsidRPr="009A4A42">
          <w:rPr>
            <w:rStyle w:val="Hyperlink"/>
            <w:u w:val="none"/>
          </w:rPr>
          <w:t>p</w:t>
        </w:r>
        <w:r w:rsidRPr="009A4A42">
          <w:rPr>
            <w:rStyle w:val="Hyperlink"/>
          </w:rPr>
          <w:t>rinci</w:t>
        </w:r>
        <w:r w:rsidRPr="009A4A42">
          <w:rPr>
            <w:rStyle w:val="Hyperlink"/>
            <w:u w:val="none"/>
          </w:rPr>
          <w:t>p</w:t>
        </w:r>
        <w:r w:rsidRPr="009A4A42">
          <w:rPr>
            <w:rStyle w:val="Hyperlink"/>
          </w:rPr>
          <w:t>les</w:t>
        </w:r>
      </w:hyperlink>
      <w:r w:rsidRPr="009A4A42">
        <w:t xml:space="preserve"> for consultation</w:t>
      </w:r>
      <w:r w:rsidRPr="00901BEC">
        <w:t xml:space="preserve"> – these </w:t>
      </w:r>
      <w:r w:rsidRPr="00DB5C9D">
        <w:t>p</w:t>
      </w:r>
      <w:r w:rsidRPr="00901BEC">
        <w:t>rinci</w:t>
      </w:r>
      <w:r w:rsidRPr="00DB5C9D">
        <w:t>p</w:t>
      </w:r>
      <w:r w:rsidRPr="00901BEC">
        <w:t xml:space="preserve">les </w:t>
      </w:r>
      <w:r w:rsidRPr="00DB5C9D">
        <w:t>g</w:t>
      </w:r>
      <w:r w:rsidRPr="00901BEC">
        <w:t xml:space="preserve">ive </w:t>
      </w:r>
      <w:r w:rsidRPr="00DB5C9D">
        <w:t>g</w:t>
      </w:r>
      <w:r w:rsidRPr="00901BEC">
        <w:t xml:space="preserve">uidance to </w:t>
      </w:r>
      <w:r w:rsidRPr="00DB5C9D">
        <w:t>g</w:t>
      </w:r>
      <w:r w:rsidRPr="00901BEC">
        <w:t>overnment de</w:t>
      </w:r>
      <w:r w:rsidRPr="00DB5C9D">
        <w:t>p</w:t>
      </w:r>
      <w:r w:rsidRPr="00901BEC">
        <w:t>artments on conductin</w:t>
      </w:r>
      <w:r w:rsidRPr="00DB5C9D">
        <w:t>g</w:t>
      </w:r>
      <w:r w:rsidRPr="00901BEC">
        <w:t xml:space="preserve"> consultations. While we are not a </w:t>
      </w:r>
      <w:r w:rsidRPr="00DB5C9D">
        <w:t>g</w:t>
      </w:r>
      <w:r>
        <w:t>overnment de</w:t>
      </w:r>
      <w:r w:rsidRPr="00DB5C9D">
        <w:t>p</w:t>
      </w:r>
      <w:r>
        <w:t xml:space="preserve">artment, we </w:t>
      </w:r>
      <w:r w:rsidR="00FD6EA5">
        <w:t xml:space="preserve">are a public corporation, so we </w:t>
      </w:r>
      <w:r>
        <w:t xml:space="preserve">use these </w:t>
      </w:r>
      <w:r w:rsidRPr="00DB5C9D">
        <w:t>p</w:t>
      </w:r>
      <w:r>
        <w:t>rinci</w:t>
      </w:r>
      <w:r w:rsidRPr="00DB5C9D">
        <w:t>p</w:t>
      </w:r>
      <w:r>
        <w:t xml:space="preserve">les to inform our consultations where we </w:t>
      </w:r>
      <w:r w:rsidR="00FD6EA5">
        <w:t xml:space="preserve">consider it is </w:t>
      </w:r>
      <w:r w:rsidR="00344B78">
        <w:t>appropriate</w:t>
      </w:r>
      <w:r w:rsidR="00FD6EA5">
        <w:t xml:space="preserve"> </w:t>
      </w:r>
      <w:r>
        <w:t xml:space="preserve">to undertake them, in line with the </w:t>
      </w:r>
      <w:r w:rsidRPr="00DB5C9D">
        <w:t>p</w:t>
      </w:r>
      <w:r>
        <w:t>olic</w:t>
      </w:r>
      <w:r w:rsidRPr="00DB5C9D">
        <w:t>y</w:t>
      </w:r>
      <w:r>
        <w:t xml:space="preserve"> statement in section four. </w:t>
      </w:r>
    </w:p>
    <w:p w14:paraId="65C11051" w14:textId="30F4DB04" w:rsidR="0055311B" w:rsidRDefault="00901BEC" w:rsidP="0055311B">
      <w:hyperlink r:id="rId34" w:history="1">
        <w:r w:rsidRPr="001378FA">
          <w:rPr>
            <w:rStyle w:val="Hyperlink"/>
          </w:rPr>
          <w:t>International Atomic Ener</w:t>
        </w:r>
        <w:r w:rsidRPr="00DC7DEF">
          <w:rPr>
            <w:rStyle w:val="Hyperlink"/>
            <w:u w:val="none"/>
          </w:rPr>
          <w:t>g</w:t>
        </w:r>
        <w:r w:rsidRPr="001378FA">
          <w:rPr>
            <w:rStyle w:val="Hyperlink"/>
          </w:rPr>
          <w:t>y A</w:t>
        </w:r>
        <w:r w:rsidRPr="00DC7DEF">
          <w:rPr>
            <w:rStyle w:val="Hyperlink"/>
            <w:u w:val="none"/>
          </w:rPr>
          <w:t>g</w:t>
        </w:r>
        <w:r w:rsidRPr="001378FA">
          <w:rPr>
            <w:rStyle w:val="Hyperlink"/>
          </w:rPr>
          <w:t>enc</w:t>
        </w:r>
        <w:r w:rsidRPr="00DC7DEF">
          <w:rPr>
            <w:rStyle w:val="Hyperlink"/>
            <w:u w:val="none"/>
          </w:rPr>
          <w:t>y</w:t>
        </w:r>
        <w:r w:rsidRPr="001378FA">
          <w:rPr>
            <w:rStyle w:val="Hyperlink"/>
          </w:rPr>
          <w:t xml:space="preserve"> (IAEA) General Safet</w:t>
        </w:r>
        <w:r w:rsidRPr="00DC7DEF">
          <w:rPr>
            <w:rStyle w:val="Hyperlink"/>
            <w:u w:val="none"/>
          </w:rPr>
          <w:t>y</w:t>
        </w:r>
        <w:r w:rsidRPr="001378FA">
          <w:rPr>
            <w:rStyle w:val="Hyperlink"/>
          </w:rPr>
          <w:t xml:space="preserve"> Re</w:t>
        </w:r>
        <w:r w:rsidRPr="00DC7DEF">
          <w:rPr>
            <w:rStyle w:val="Hyperlink"/>
            <w:u w:val="none"/>
          </w:rPr>
          <w:t>q</w:t>
        </w:r>
        <w:r w:rsidRPr="001378FA">
          <w:rPr>
            <w:rStyle w:val="Hyperlink"/>
          </w:rPr>
          <w:t>uirements</w:t>
        </w:r>
      </w:hyperlink>
      <w:r>
        <w:t xml:space="preserve"> – </w:t>
      </w:r>
      <w:r w:rsidR="0055311B">
        <w:t>as part of the international standards for nuclear safety, this guidance requires regulatory bodies to establish appropriate means of informing and consulting interested parties and the public about the possible radiation risks associated with facilities and activities.</w:t>
      </w:r>
    </w:p>
    <w:p w14:paraId="4EFB052C" w14:textId="5999613F" w:rsidR="00901BEC" w:rsidRDefault="0055311B" w:rsidP="0055311B">
      <w:r>
        <w:t>It also includes communication on the requirements, judgements, and basis for, decisions by regulators. The arrangements each regulatory body decides to put in place in line with this guidance are subject to national legislation and international obligations.</w:t>
      </w:r>
      <w:r w:rsidRPr="00E60D4D">
        <w:rPr>
          <w:rStyle w:val="FootnoteReference"/>
          <w:color w:val="00B050"/>
        </w:rPr>
        <w:footnoteReference w:id="9"/>
      </w:r>
      <w:r w:rsidR="00901BEC" w:rsidRPr="00E60D4D">
        <w:rPr>
          <w:color w:val="00B050"/>
        </w:rPr>
        <w:t xml:space="preserve"> </w:t>
      </w:r>
    </w:p>
    <w:p w14:paraId="08378A68" w14:textId="56F5B849" w:rsidR="00901BEC" w:rsidRDefault="00901BEC" w:rsidP="00901BEC">
      <w:r>
        <w:t>Or</w:t>
      </w:r>
      <w:r w:rsidRPr="00DB5C9D">
        <w:t>g</w:t>
      </w:r>
      <w:r>
        <w:t>anisation for Economic Co-o</w:t>
      </w:r>
      <w:r w:rsidRPr="00DB5C9D">
        <w:t>p</w:t>
      </w:r>
      <w:r>
        <w:t>eration and Develo</w:t>
      </w:r>
      <w:r w:rsidRPr="00DB5C9D">
        <w:t>p</w:t>
      </w:r>
      <w:r>
        <w:t>ment (OECD) Nuclear Ener</w:t>
      </w:r>
      <w:r w:rsidRPr="00DB5C9D">
        <w:t>gy</w:t>
      </w:r>
      <w:r>
        <w:t xml:space="preserve"> A</w:t>
      </w:r>
      <w:r w:rsidRPr="00DB5C9D">
        <w:t>g</w:t>
      </w:r>
      <w:r>
        <w:t>enc</w:t>
      </w:r>
      <w:r w:rsidRPr="00DB5C9D">
        <w:t>y</w:t>
      </w:r>
      <w:r>
        <w:t xml:space="preserve"> (NEA): </w:t>
      </w:r>
      <w:hyperlink r:id="rId35" w:history="1">
        <w:r w:rsidRPr="00DC7DEF">
          <w:rPr>
            <w:rStyle w:val="Hyperlink"/>
          </w:rPr>
          <w:t>Characteristics of an Effective Nuclear Re</w:t>
        </w:r>
        <w:r w:rsidRPr="004C5996">
          <w:rPr>
            <w:rStyle w:val="Hyperlink"/>
            <w:u w:val="none"/>
          </w:rPr>
          <w:t>g</w:t>
        </w:r>
        <w:r w:rsidRPr="00DC7DEF">
          <w:rPr>
            <w:rStyle w:val="Hyperlink"/>
          </w:rPr>
          <w:t>ulator</w:t>
        </w:r>
      </w:hyperlink>
      <w:r>
        <w:t xml:space="preserve"> </w:t>
      </w:r>
      <w:r w:rsidRPr="00DB5C9D">
        <w:t>g</w:t>
      </w:r>
      <w:r>
        <w:t>uidance reco</w:t>
      </w:r>
      <w:r w:rsidRPr="00DB5C9D">
        <w:t>g</w:t>
      </w:r>
      <w:r>
        <w:t>nises that, to be o</w:t>
      </w:r>
      <w:r w:rsidRPr="00DB5C9D">
        <w:t>p</w:t>
      </w:r>
      <w:r>
        <w:t>en and trans</w:t>
      </w:r>
      <w:r w:rsidRPr="00DB5C9D">
        <w:t>p</w:t>
      </w:r>
      <w:r>
        <w:t>arent, a re</w:t>
      </w:r>
      <w:r w:rsidRPr="00DB5C9D">
        <w:t>g</w:t>
      </w:r>
      <w:r>
        <w:t>ulator should ado</w:t>
      </w:r>
      <w:r w:rsidRPr="00DB5C9D">
        <w:t>p</w:t>
      </w:r>
      <w:r>
        <w:t xml:space="preserve">t a </w:t>
      </w:r>
      <w:r w:rsidRPr="00DB5C9D">
        <w:t>p</w:t>
      </w:r>
      <w:r>
        <w:t>olic</w:t>
      </w:r>
      <w:r w:rsidRPr="00DB5C9D">
        <w:t>y</w:t>
      </w:r>
      <w:r>
        <w:t xml:space="preserve"> of disclosure of information. This includes information about safet</w:t>
      </w:r>
      <w:r w:rsidRPr="00DB5C9D">
        <w:t>y</w:t>
      </w:r>
      <w:r>
        <w:t>, re</w:t>
      </w:r>
      <w:r w:rsidRPr="00DB5C9D">
        <w:t>g</w:t>
      </w:r>
      <w:r>
        <w:t>ulator</w:t>
      </w:r>
      <w:r w:rsidRPr="00DB5C9D">
        <w:t>y</w:t>
      </w:r>
      <w:r>
        <w:t xml:space="preserve"> activities and re</w:t>
      </w:r>
      <w:r w:rsidRPr="00DB5C9D">
        <w:t>g</w:t>
      </w:r>
      <w:r>
        <w:t>ulator</w:t>
      </w:r>
      <w:r w:rsidRPr="00DB5C9D">
        <w:t>y</w:t>
      </w:r>
      <w:r>
        <w:t xml:space="preserve"> decisions, includin</w:t>
      </w:r>
      <w:r w:rsidRPr="00DB5C9D">
        <w:t>g</w:t>
      </w:r>
      <w:r>
        <w:t xml:space="preserve"> information on incidents and events. The</w:t>
      </w:r>
      <w:r w:rsidRPr="00DB5C9D">
        <w:t>y</w:t>
      </w:r>
      <w:r>
        <w:t xml:space="preserve"> also recommend a</w:t>
      </w:r>
      <w:r w:rsidRPr="00DB5C9D">
        <w:t>pp</w:t>
      </w:r>
      <w:r>
        <w:t>ro</w:t>
      </w:r>
      <w:r w:rsidRPr="00DB5C9D">
        <w:t>p</w:t>
      </w:r>
      <w:r>
        <w:t xml:space="preserve">riate stakeholder involvement to </w:t>
      </w:r>
      <w:r w:rsidRPr="00DB5C9D">
        <w:t>p</w:t>
      </w:r>
      <w:r>
        <w:t>rovide a broader basis for decisions.</w:t>
      </w:r>
    </w:p>
    <w:p w14:paraId="32F14764" w14:textId="77777777" w:rsidR="00FC07C9" w:rsidRDefault="00FC07C9">
      <w:pPr>
        <w:suppressAutoHyphens w:val="0"/>
        <w:autoSpaceDE/>
        <w:autoSpaceDN/>
        <w:adjustRightInd/>
        <w:spacing w:after="0" w:line="240" w:lineRule="auto"/>
        <w:textAlignment w:val="auto"/>
        <w:rPr>
          <w:color w:val="007836"/>
          <w:sz w:val="48"/>
        </w:rPr>
      </w:pPr>
      <w:r>
        <w:br w:type="page"/>
      </w:r>
    </w:p>
    <w:p w14:paraId="6B7C1A29" w14:textId="39AEA741" w:rsidR="00DA12A5" w:rsidRPr="00DA12A5" w:rsidRDefault="00DA12A5" w:rsidP="00DA12A5">
      <w:pPr>
        <w:pStyle w:val="Heading1"/>
      </w:pPr>
      <w:bookmarkStart w:id="10" w:name="_Toc131071548"/>
      <w:r w:rsidRPr="00DA12A5">
        <w:t>4. Polic</w:t>
      </w:r>
      <w:r w:rsidRPr="00DB5C9D">
        <w:t>y</w:t>
      </w:r>
      <w:r w:rsidRPr="00DA12A5">
        <w:t xml:space="preserve"> statement</w:t>
      </w:r>
      <w:bookmarkEnd w:id="10"/>
    </w:p>
    <w:p w14:paraId="5374E3D8" w14:textId="79AC40B6" w:rsidR="0040286F" w:rsidRDefault="00DA12A5" w:rsidP="00901BEC">
      <w:r w:rsidRPr="00DA12A5">
        <w:t xml:space="preserve">This </w:t>
      </w:r>
      <w:r w:rsidRPr="00DB5C9D">
        <w:t>p</w:t>
      </w:r>
      <w:r w:rsidRPr="00DA12A5">
        <w:t>olic</w:t>
      </w:r>
      <w:r w:rsidRPr="00DB5C9D">
        <w:t>y</w:t>
      </w:r>
      <w:r w:rsidRPr="00DA12A5">
        <w:t xml:space="preserve"> statement </w:t>
      </w:r>
      <w:r w:rsidRPr="00DB5C9D">
        <w:t>p</w:t>
      </w:r>
      <w:r w:rsidRPr="00DA12A5">
        <w:t xml:space="preserve">rovides the framework for the actions we </w:t>
      </w:r>
      <w:r w:rsidR="00CE3BE4">
        <w:t xml:space="preserve">take </w:t>
      </w:r>
      <w:r w:rsidRPr="00DA12A5">
        <w:t xml:space="preserve">to achieve our aim based on three </w:t>
      </w:r>
      <w:r w:rsidRPr="00DB5C9D">
        <w:t>g</w:t>
      </w:r>
      <w:r w:rsidRPr="00DA12A5">
        <w:t>uidin</w:t>
      </w:r>
      <w:r w:rsidRPr="00DB5C9D">
        <w:t>g</w:t>
      </w:r>
      <w:r w:rsidRPr="00DA12A5">
        <w:t xml:space="preserve"> </w:t>
      </w:r>
      <w:r w:rsidRPr="00DB5C9D">
        <w:t>p</w:t>
      </w:r>
      <w:r w:rsidRPr="00DA12A5">
        <w:t>rinci</w:t>
      </w:r>
      <w:r w:rsidRPr="00DB5C9D">
        <w:t>p</w:t>
      </w:r>
      <w:r w:rsidRPr="00DA12A5">
        <w:t xml:space="preserve">les to our </w:t>
      </w:r>
      <w:r w:rsidRPr="00DB5C9D">
        <w:t>p</w:t>
      </w:r>
      <w:r w:rsidRPr="00DA12A5">
        <w:t>olic</w:t>
      </w:r>
      <w:r w:rsidRPr="00DB5C9D">
        <w:t>y</w:t>
      </w:r>
      <w:r w:rsidRPr="00DA12A5">
        <w:t xml:space="preserve">: </w:t>
      </w:r>
      <w:r w:rsidRPr="00DA12A5">
        <w:rPr>
          <w:b/>
          <w:bCs/>
          <w:lang w:val="en-US"/>
        </w:rPr>
        <w:t>accessibilit</w:t>
      </w:r>
      <w:r w:rsidRPr="00DB5C9D">
        <w:rPr>
          <w:b/>
          <w:bCs/>
          <w:lang w:val="en-US"/>
        </w:rPr>
        <w:t>y</w:t>
      </w:r>
      <w:r w:rsidRPr="00DA12A5">
        <w:rPr>
          <w:b/>
          <w:bCs/>
          <w:lang w:val="en-US"/>
        </w:rPr>
        <w:t xml:space="preserve">, </w:t>
      </w:r>
      <w:r w:rsidR="00E4572D">
        <w:rPr>
          <w:b/>
          <w:bCs/>
          <w:lang w:val="en-US"/>
        </w:rPr>
        <w:t xml:space="preserve">confidence and </w:t>
      </w:r>
      <w:r w:rsidRPr="00DA12A5">
        <w:rPr>
          <w:b/>
          <w:bCs/>
          <w:lang w:val="en-US"/>
        </w:rPr>
        <w:t>accountabilit</w:t>
      </w:r>
      <w:r w:rsidRPr="00DB5C9D">
        <w:rPr>
          <w:b/>
          <w:bCs/>
          <w:lang w:val="en-US"/>
        </w:rPr>
        <w:t>y</w:t>
      </w:r>
      <w:r w:rsidRPr="00DA12A5">
        <w:t>.</w:t>
      </w:r>
    </w:p>
    <w:p w14:paraId="6FC2BA63" w14:textId="667B8DF2" w:rsidR="00901BEC" w:rsidRPr="0040286F" w:rsidRDefault="0040286F" w:rsidP="0040286F">
      <w:pPr>
        <w:pStyle w:val="Calloutiiiiii"/>
      </w:pPr>
      <w:r w:rsidRPr="0040286F">
        <w:t xml:space="preserve">i. </w:t>
      </w:r>
      <w:r>
        <w:tab/>
      </w:r>
      <w:r w:rsidR="00901BEC" w:rsidRPr="0040286F">
        <w:rPr>
          <w:b/>
        </w:rPr>
        <w:t>Accessibilit</w:t>
      </w:r>
      <w:r w:rsidR="00901BEC" w:rsidRPr="00DB5C9D">
        <w:rPr>
          <w:b/>
        </w:rPr>
        <w:t>y</w:t>
      </w:r>
      <w:r w:rsidR="00901BEC" w:rsidRPr="0040286F">
        <w:rPr>
          <w:b/>
        </w:rPr>
        <w:t>:</w:t>
      </w:r>
      <w:r w:rsidR="00901BEC" w:rsidRPr="0040286F">
        <w:t xml:space="preserve"> We will </w:t>
      </w:r>
      <w:r w:rsidR="00901BEC" w:rsidRPr="00DB5C9D">
        <w:t>p</w:t>
      </w:r>
      <w:r w:rsidR="00901BEC" w:rsidRPr="0040286F">
        <w:t>rovide eas</w:t>
      </w:r>
      <w:r w:rsidR="00901BEC" w:rsidRPr="00DB5C9D">
        <w:t>y</w:t>
      </w:r>
      <w:r w:rsidR="00901BEC" w:rsidRPr="0040286F">
        <w:t>-to-access, understandable information about what we do</w:t>
      </w:r>
    </w:p>
    <w:p w14:paraId="17D9E28B" w14:textId="63892CF8" w:rsidR="0040286F" w:rsidRDefault="0040286F" w:rsidP="0040286F">
      <w:r>
        <w:t>We are committed to makin</w:t>
      </w:r>
      <w:r w:rsidRPr="00DB5C9D">
        <w:t>g</w:t>
      </w:r>
      <w:r>
        <w:t xml:space="preserve"> information accessible and available, </w:t>
      </w:r>
      <w:r w:rsidR="00B4323F">
        <w:t xml:space="preserve">and </w:t>
      </w:r>
      <w:r>
        <w:t xml:space="preserve">aim to </w:t>
      </w:r>
      <w:r w:rsidRPr="00DB5C9D">
        <w:t>p</w:t>
      </w:r>
      <w:r>
        <w:t xml:space="preserve">rovide information in a format and at a level that is understandable to interested stakeholders and the </w:t>
      </w:r>
      <w:r w:rsidRPr="00DB5C9D">
        <w:t>p</w:t>
      </w:r>
      <w:r>
        <w:t>ublic.</w:t>
      </w:r>
    </w:p>
    <w:p w14:paraId="1CD4AFD6" w14:textId="2C757D89" w:rsidR="0040286F" w:rsidRDefault="0040286F" w:rsidP="0040286F">
      <w:r>
        <w:t>We want to ensure that our communications are clear so that our role, inde</w:t>
      </w:r>
      <w:r w:rsidRPr="00DB5C9D">
        <w:t>p</w:t>
      </w:r>
      <w:r>
        <w:t>endence, res</w:t>
      </w:r>
      <w:r w:rsidRPr="00DB5C9D">
        <w:t>p</w:t>
      </w:r>
      <w:r>
        <w:t>onsibilities and decisions includin</w:t>
      </w:r>
      <w:r w:rsidRPr="00DB5C9D">
        <w:t>g</w:t>
      </w:r>
      <w:r>
        <w:t xml:space="preserve"> enforcement, are eas</w:t>
      </w:r>
      <w:r w:rsidRPr="00DB5C9D">
        <w:t>y</w:t>
      </w:r>
      <w:r>
        <w:t xml:space="preserve"> to understand. That means makin</w:t>
      </w:r>
      <w:r w:rsidRPr="00DB5C9D">
        <w:t>g</w:t>
      </w:r>
      <w:r>
        <w:t xml:space="preserve"> information available about the to</w:t>
      </w:r>
      <w:r w:rsidRPr="00DB5C9D">
        <w:t>p</w:t>
      </w:r>
      <w:r>
        <w:t xml:space="preserve">ics that interested stakeholders and the </w:t>
      </w:r>
      <w:r w:rsidRPr="00DB5C9D">
        <w:t>p</w:t>
      </w:r>
      <w:r>
        <w:t>ublic want to know about, and communicatin</w:t>
      </w:r>
      <w:r w:rsidRPr="00DB5C9D">
        <w:t>g</w:t>
      </w:r>
      <w:r>
        <w:t xml:space="preserve"> consistentl</w:t>
      </w:r>
      <w:r w:rsidRPr="00DB5C9D">
        <w:t>y</w:t>
      </w:r>
      <w:r>
        <w:t>, clearl</w:t>
      </w:r>
      <w:r w:rsidRPr="00DB5C9D">
        <w:t>y</w:t>
      </w:r>
      <w:r>
        <w:t>, in line with a</w:t>
      </w:r>
      <w:r w:rsidRPr="00DB5C9D">
        <w:t>pp</w:t>
      </w:r>
      <w:r>
        <w:t>ro</w:t>
      </w:r>
      <w:r w:rsidRPr="00DB5C9D">
        <w:t>p</w:t>
      </w:r>
      <w:r>
        <w:t>riate accessibilit</w:t>
      </w:r>
      <w:r w:rsidRPr="00DB5C9D">
        <w:t>y</w:t>
      </w:r>
      <w:r>
        <w:t xml:space="preserve"> standards and, where necessar</w:t>
      </w:r>
      <w:r w:rsidRPr="00DB5C9D">
        <w:t>y</w:t>
      </w:r>
      <w:r>
        <w:t>, enhancin</w:t>
      </w:r>
      <w:r w:rsidRPr="00DB5C9D">
        <w:t>g</w:t>
      </w:r>
      <w:r>
        <w:t xml:space="preserve"> the information we </w:t>
      </w:r>
      <w:r w:rsidRPr="00DB5C9D">
        <w:t>p</w:t>
      </w:r>
      <w:r>
        <w:t>rovide.</w:t>
      </w:r>
    </w:p>
    <w:p w14:paraId="7397AA93" w14:textId="325DC2BE" w:rsidR="00344B78" w:rsidRDefault="0040286F" w:rsidP="00DA12A5">
      <w:r>
        <w:t>We will disclose information b</w:t>
      </w:r>
      <w:r w:rsidRPr="00DB5C9D">
        <w:t>y</w:t>
      </w:r>
      <w:r>
        <w:t xml:space="preserve"> the means and medium most likel</w:t>
      </w:r>
      <w:r w:rsidRPr="00DB5C9D">
        <w:t>y</w:t>
      </w:r>
      <w:r>
        <w:t xml:space="preserve"> to be effective, ensurin</w:t>
      </w:r>
      <w:r w:rsidRPr="00DB5C9D">
        <w:t>g</w:t>
      </w:r>
      <w:r>
        <w:t xml:space="preserve"> it is accurate, substantiated, sufficientl</w:t>
      </w:r>
      <w:r w:rsidRPr="00DB5C9D">
        <w:t>y</w:t>
      </w:r>
      <w:r>
        <w:t xml:space="preserve"> detailed and timel</w:t>
      </w:r>
      <w:r w:rsidRPr="00DB5C9D">
        <w:t>y</w:t>
      </w:r>
      <w:r>
        <w:t xml:space="preserve">. We will ensure information is: </w:t>
      </w:r>
      <w:r w:rsidRPr="00DB5C9D">
        <w:t>p</w:t>
      </w:r>
      <w:r>
        <w:t xml:space="preserve">resented </w:t>
      </w:r>
      <w:r w:rsidR="00480EA2">
        <w:t xml:space="preserve">clearly and </w:t>
      </w:r>
      <w:r>
        <w:t>relevant to the intended audience; tar</w:t>
      </w:r>
      <w:r w:rsidRPr="00DB5C9D">
        <w:t>g</w:t>
      </w:r>
      <w:r>
        <w:t>eted throu</w:t>
      </w:r>
      <w:r w:rsidRPr="00DB5C9D">
        <w:t>g</w:t>
      </w:r>
      <w:r>
        <w:t>h the a</w:t>
      </w:r>
      <w:r w:rsidRPr="00DB5C9D">
        <w:t>pp</w:t>
      </w:r>
      <w:r>
        <w:t>ro</w:t>
      </w:r>
      <w:r w:rsidRPr="00DB5C9D">
        <w:t>p</w:t>
      </w:r>
      <w:r>
        <w:t>riate communication channel for reachin</w:t>
      </w:r>
      <w:r w:rsidRPr="00DB5C9D">
        <w:t>g</w:t>
      </w:r>
      <w:r>
        <w:t xml:space="preserve"> the </w:t>
      </w:r>
      <w:r w:rsidRPr="00DB5C9D">
        <w:t>p</w:t>
      </w:r>
      <w:r>
        <w:t>rime audience at the ri</w:t>
      </w:r>
      <w:r w:rsidRPr="00DB5C9D">
        <w:t>g</w:t>
      </w:r>
      <w:r>
        <w:t>ht time; and shared in a wa</w:t>
      </w:r>
      <w:r w:rsidRPr="00DB5C9D">
        <w:t>y</w:t>
      </w:r>
      <w:r>
        <w:t xml:space="preserve"> desi</w:t>
      </w:r>
      <w:r w:rsidRPr="00DB5C9D">
        <w:t>g</w:t>
      </w:r>
      <w:r>
        <w:t>ned to maximise understandin</w:t>
      </w:r>
      <w:r w:rsidRPr="00DB5C9D">
        <w:t>g</w:t>
      </w:r>
      <w:r>
        <w:t xml:space="preserve"> and minimise the </w:t>
      </w:r>
      <w:r w:rsidRPr="00DB5C9D">
        <w:t>p</w:t>
      </w:r>
      <w:r>
        <w:t>otential for misunderstandin</w:t>
      </w:r>
      <w:r w:rsidRPr="00DB5C9D">
        <w:t>g</w:t>
      </w:r>
      <w:r>
        <w:t>.</w:t>
      </w:r>
    </w:p>
    <w:p w14:paraId="2B3D4D73" w14:textId="228ABF38" w:rsidR="00344B78" w:rsidRPr="00DA12A5" w:rsidRDefault="00344B78" w:rsidP="00344B78">
      <w:pPr>
        <w:pStyle w:val="Calloutiiiiii"/>
      </w:pPr>
      <w:r>
        <w:t>ii</w:t>
      </w:r>
      <w:r>
        <w:tab/>
      </w:r>
      <w:r w:rsidRPr="00DA12A5">
        <w:rPr>
          <w:b/>
        </w:rPr>
        <w:t>Confidence:</w:t>
      </w:r>
      <w:r w:rsidRPr="00DA12A5">
        <w:t xml:space="preserve"> We will em</w:t>
      </w:r>
      <w:r w:rsidRPr="00DB5C9D">
        <w:t>p</w:t>
      </w:r>
      <w:r w:rsidRPr="00DA12A5">
        <w:t xml:space="preserve">ower our staff to </w:t>
      </w:r>
      <w:r w:rsidRPr="00DA12A5">
        <w:br/>
        <w:t>communicate more o</w:t>
      </w:r>
      <w:r w:rsidRPr="00DB5C9D">
        <w:t>p</w:t>
      </w:r>
      <w:r w:rsidRPr="00DA12A5">
        <w:t>enl</w:t>
      </w:r>
      <w:r w:rsidRPr="00DB5C9D">
        <w:t>y</w:t>
      </w:r>
    </w:p>
    <w:p w14:paraId="69D0EF72" w14:textId="77777777" w:rsidR="00344B78" w:rsidRPr="00DA12A5" w:rsidRDefault="00344B78" w:rsidP="00344B78">
      <w:r w:rsidRPr="00DA12A5">
        <w:t xml:space="preserve">We will retain and build stakeholder and </w:t>
      </w:r>
      <w:r w:rsidRPr="00DB5C9D">
        <w:t>p</w:t>
      </w:r>
      <w:r w:rsidRPr="00DA12A5">
        <w:t xml:space="preserve">ublic confidence in </w:t>
      </w:r>
      <w:r>
        <w:t xml:space="preserve">us </w:t>
      </w:r>
      <w:r w:rsidRPr="00DA12A5">
        <w:t>b</w:t>
      </w:r>
      <w:r w:rsidRPr="00DB5C9D">
        <w:t>y</w:t>
      </w:r>
      <w:r w:rsidRPr="00DA12A5">
        <w:t xml:space="preserve"> further em</w:t>
      </w:r>
      <w:r w:rsidRPr="00DB5C9D">
        <w:t>p</w:t>
      </w:r>
      <w:r w:rsidRPr="00DA12A5">
        <w:t>owerin</w:t>
      </w:r>
      <w:r w:rsidRPr="00DB5C9D">
        <w:t>g</w:t>
      </w:r>
      <w:r w:rsidRPr="00DA12A5">
        <w:t xml:space="preserve"> our staff to communicate with clarit</w:t>
      </w:r>
      <w:r w:rsidRPr="00DB5C9D">
        <w:t>y</w:t>
      </w:r>
      <w:r w:rsidRPr="00DA12A5">
        <w:t xml:space="preserve"> and consistenc</w:t>
      </w:r>
      <w:r w:rsidRPr="00DB5C9D">
        <w:t>y</w:t>
      </w:r>
      <w:r w:rsidRPr="00DA12A5">
        <w:t xml:space="preserve"> to interested </w:t>
      </w:r>
      <w:r w:rsidRPr="00DB5C9D">
        <w:t>p</w:t>
      </w:r>
      <w:r w:rsidRPr="00DA12A5">
        <w:t xml:space="preserve">arties and the </w:t>
      </w:r>
      <w:r w:rsidRPr="00DB5C9D">
        <w:t>p</w:t>
      </w:r>
      <w:r w:rsidRPr="00DA12A5">
        <w:t>ublic. This is to build understandin</w:t>
      </w:r>
      <w:r w:rsidRPr="00DB5C9D">
        <w:t>g</w:t>
      </w:r>
      <w:r w:rsidRPr="00DA12A5">
        <w:t xml:space="preserve"> of our work and our role, and </w:t>
      </w:r>
      <w:r w:rsidRPr="00DB5C9D">
        <w:t>p</w:t>
      </w:r>
      <w:r w:rsidRPr="00DA12A5">
        <w:t>rovide assurance that we are com</w:t>
      </w:r>
      <w:r w:rsidRPr="00DB5C9D">
        <w:t>p</w:t>
      </w:r>
      <w:r w:rsidRPr="00DA12A5">
        <w:t>etent, accountable and inde</w:t>
      </w:r>
      <w:r w:rsidRPr="00DB5C9D">
        <w:t>p</w:t>
      </w:r>
      <w:r w:rsidRPr="00DA12A5">
        <w:t>endent, and makin</w:t>
      </w:r>
      <w:r w:rsidRPr="00DB5C9D">
        <w:t>g</w:t>
      </w:r>
      <w:r w:rsidRPr="00DA12A5">
        <w:t xml:space="preserve"> decisions that will ensure the re</w:t>
      </w:r>
      <w:r w:rsidRPr="00DB5C9D">
        <w:t>q</w:t>
      </w:r>
      <w:r w:rsidRPr="00DA12A5">
        <w:t>uired levels of safet</w:t>
      </w:r>
      <w:r w:rsidRPr="00DB5C9D">
        <w:t>y</w:t>
      </w:r>
      <w:r w:rsidRPr="00DA12A5">
        <w:t>, securit</w:t>
      </w:r>
      <w:r w:rsidRPr="00DB5C9D">
        <w:t>y</w:t>
      </w:r>
      <w:r w:rsidRPr="00DA12A5">
        <w:t xml:space="preserve"> and safe</w:t>
      </w:r>
      <w:r w:rsidRPr="00DB5C9D">
        <w:t>g</w:t>
      </w:r>
      <w:r w:rsidRPr="00DA12A5">
        <w:t xml:space="preserve">uards are met to </w:t>
      </w:r>
      <w:r w:rsidRPr="00DB5C9D">
        <w:t>p</w:t>
      </w:r>
      <w:r w:rsidRPr="00DA12A5">
        <w:t>rotect societ</w:t>
      </w:r>
      <w:r w:rsidRPr="00DB5C9D">
        <w:t>y</w:t>
      </w:r>
      <w:r w:rsidRPr="00DA12A5">
        <w:t xml:space="preserve">. </w:t>
      </w:r>
    </w:p>
    <w:p w14:paraId="0F7ECAE0" w14:textId="5204C1EC" w:rsidR="00344B78" w:rsidRPr="00DA12A5" w:rsidRDefault="00344B78" w:rsidP="00344B78">
      <w:r w:rsidRPr="00DA12A5">
        <w:t>Greater clarit</w:t>
      </w:r>
      <w:r w:rsidRPr="00DB5C9D">
        <w:t>y</w:t>
      </w:r>
      <w:r w:rsidRPr="00DA12A5">
        <w:t xml:space="preserve"> and consistenc</w:t>
      </w:r>
      <w:r w:rsidRPr="00DB5C9D">
        <w:t>y</w:t>
      </w:r>
      <w:r w:rsidRPr="00DA12A5">
        <w:t xml:space="preserve"> of communication b</w:t>
      </w:r>
      <w:r w:rsidRPr="00DB5C9D">
        <w:t>y</w:t>
      </w:r>
      <w:r w:rsidRPr="00DA12A5">
        <w:t xml:space="preserve"> our staff, usin</w:t>
      </w:r>
      <w:r w:rsidRPr="00DB5C9D">
        <w:t>g</w:t>
      </w:r>
      <w:r w:rsidRPr="00DA12A5">
        <w:t xml:space="preserve"> lan</w:t>
      </w:r>
      <w:r w:rsidRPr="00DB5C9D">
        <w:t>g</w:t>
      </w:r>
      <w:r w:rsidRPr="00DA12A5">
        <w:t>ua</w:t>
      </w:r>
      <w:r w:rsidRPr="00DB5C9D">
        <w:t>g</w:t>
      </w:r>
      <w:r w:rsidRPr="00DA12A5">
        <w:t xml:space="preserve">e that is accessible, with behaviours and </w:t>
      </w:r>
      <w:r w:rsidRPr="00DB5C9D">
        <w:t>p</w:t>
      </w:r>
      <w:r w:rsidRPr="00DA12A5">
        <w:t xml:space="preserve">ractices that demonstrate our </w:t>
      </w:r>
      <w:r w:rsidRPr="00DB5C9D">
        <w:t>p</w:t>
      </w:r>
      <w:r w:rsidRPr="00DA12A5">
        <w:t>ublic accountabilit</w:t>
      </w:r>
      <w:r w:rsidRPr="00DB5C9D">
        <w:t>y</w:t>
      </w:r>
      <w:r w:rsidRPr="00DA12A5">
        <w:t xml:space="preserve"> and ex</w:t>
      </w:r>
      <w:r w:rsidRPr="00DB5C9D">
        <w:t>p</w:t>
      </w:r>
      <w:r w:rsidRPr="00DA12A5">
        <w:t>lain our im</w:t>
      </w:r>
      <w:r w:rsidRPr="00DB5C9D">
        <w:t>p</w:t>
      </w:r>
      <w:r w:rsidRPr="00DA12A5">
        <w:t>artialit</w:t>
      </w:r>
      <w:r w:rsidRPr="00DB5C9D">
        <w:t>y</w:t>
      </w:r>
      <w:r w:rsidRPr="00DA12A5">
        <w:t>, hel</w:t>
      </w:r>
      <w:r w:rsidRPr="00DB5C9D">
        <w:t>p</w:t>
      </w:r>
      <w:r w:rsidRPr="00DA12A5">
        <w:t xml:space="preserve"> interested stakeholders and the </w:t>
      </w:r>
      <w:r w:rsidRPr="00DB5C9D">
        <w:t>p</w:t>
      </w:r>
      <w:r w:rsidRPr="00DA12A5">
        <w:t>ublic have confidence in what we do and wh</w:t>
      </w:r>
      <w:r w:rsidRPr="00DB5C9D">
        <w:t>y</w:t>
      </w:r>
      <w:r w:rsidRPr="00DA12A5">
        <w:t xml:space="preserve">. </w:t>
      </w:r>
      <w:r w:rsidR="00141AC8">
        <w:t xml:space="preserve">Our </w:t>
      </w:r>
      <w:r w:rsidRPr="00DA12A5">
        <w:t>wa</w:t>
      </w:r>
      <w:r w:rsidRPr="00DB5C9D">
        <w:t>y</w:t>
      </w:r>
      <w:r w:rsidRPr="00DA12A5">
        <w:t>s of workin</w:t>
      </w:r>
      <w:r w:rsidRPr="00DB5C9D">
        <w:t>g</w:t>
      </w:r>
      <w:r w:rsidRPr="00DA12A5">
        <w:t xml:space="preserve"> will consistentl</w:t>
      </w:r>
      <w:r w:rsidRPr="00DB5C9D">
        <w:t>y</w:t>
      </w:r>
      <w:r w:rsidRPr="00DA12A5">
        <w:t xml:space="preserve"> acknowled</w:t>
      </w:r>
      <w:r w:rsidRPr="00DB5C9D">
        <w:t>g</w:t>
      </w:r>
      <w:r w:rsidRPr="00DA12A5">
        <w:t>e our commitment to o</w:t>
      </w:r>
      <w:r w:rsidRPr="00DB5C9D">
        <w:t>p</w:t>
      </w:r>
      <w:r w:rsidRPr="00DA12A5">
        <w:t>enness and trans</w:t>
      </w:r>
      <w:r w:rsidRPr="00DB5C9D">
        <w:t>p</w:t>
      </w:r>
      <w:r w:rsidRPr="00DA12A5">
        <w:t>arenc</w:t>
      </w:r>
      <w:r w:rsidRPr="00DB5C9D">
        <w:t>y</w:t>
      </w:r>
      <w:r w:rsidRPr="00DA12A5">
        <w:t xml:space="preserve"> as inte</w:t>
      </w:r>
      <w:r w:rsidRPr="00DB5C9D">
        <w:t>g</w:t>
      </w:r>
      <w:r w:rsidRPr="00DA12A5">
        <w:t>ral to our strate</w:t>
      </w:r>
      <w:r w:rsidRPr="00DB5C9D">
        <w:t>g</w:t>
      </w:r>
      <w:r w:rsidRPr="00DA12A5">
        <w:t>ic aims and our success as a re</w:t>
      </w:r>
      <w:r w:rsidRPr="00DB5C9D">
        <w:t>g</w:t>
      </w:r>
      <w:r w:rsidRPr="00DA12A5">
        <w:t xml:space="preserve">ulator. </w:t>
      </w:r>
    </w:p>
    <w:p w14:paraId="7787C1E4" w14:textId="1B905ED7" w:rsidR="00344B78" w:rsidRDefault="00344B78" w:rsidP="00567F10">
      <w:pPr>
        <w:spacing w:after="480"/>
      </w:pPr>
      <w:r w:rsidRPr="00DA12A5">
        <w:t>We will a</w:t>
      </w:r>
      <w:r w:rsidRPr="00DB5C9D">
        <w:t>pp</w:t>
      </w:r>
      <w:r w:rsidRPr="00DA12A5">
        <w:t>l</w:t>
      </w:r>
      <w:r w:rsidRPr="00DB5C9D">
        <w:t>y</w:t>
      </w:r>
      <w:r w:rsidRPr="00DA12A5">
        <w:t xml:space="preserve"> this </w:t>
      </w:r>
      <w:r w:rsidRPr="00DB5C9D">
        <w:t>p</w:t>
      </w:r>
      <w:r w:rsidRPr="00DA12A5">
        <w:t>rinci</w:t>
      </w:r>
      <w:r w:rsidRPr="00DB5C9D">
        <w:t>p</w:t>
      </w:r>
      <w:r w:rsidRPr="00DA12A5">
        <w:t>le in how we use our communication channels, res</w:t>
      </w:r>
      <w:r w:rsidRPr="00DB5C9D">
        <w:t>p</w:t>
      </w:r>
      <w:r w:rsidRPr="00DA12A5">
        <w:t>ond to re</w:t>
      </w:r>
      <w:r w:rsidRPr="00DB5C9D">
        <w:t>q</w:t>
      </w:r>
      <w:r w:rsidRPr="00DA12A5">
        <w:t>uests for information and en</w:t>
      </w:r>
      <w:r w:rsidRPr="00DB5C9D">
        <w:t>g</w:t>
      </w:r>
      <w:r w:rsidRPr="00DA12A5">
        <w:t>a</w:t>
      </w:r>
      <w:r w:rsidRPr="00DB5C9D">
        <w:t>g</w:t>
      </w:r>
      <w:r w:rsidRPr="00DA12A5">
        <w:t>e virtuall</w:t>
      </w:r>
      <w:r w:rsidRPr="00DB5C9D">
        <w:t>y</w:t>
      </w:r>
      <w:r w:rsidR="00F62255">
        <w:t xml:space="preserve"> or </w:t>
      </w:r>
      <w:r w:rsidRPr="00DA12A5">
        <w:t>face-to-face. We want to enhance o</w:t>
      </w:r>
      <w:r w:rsidRPr="00DB5C9D">
        <w:t>pp</w:t>
      </w:r>
      <w:r w:rsidRPr="00DA12A5">
        <w:t>ortunities to ensure we s</w:t>
      </w:r>
      <w:r w:rsidRPr="00DB5C9D">
        <w:t>p</w:t>
      </w:r>
      <w:r w:rsidRPr="00DA12A5">
        <w:t>eak with one voice and one identit</w:t>
      </w:r>
      <w:r w:rsidRPr="00DB5C9D">
        <w:t>y</w:t>
      </w:r>
      <w:r w:rsidRPr="00DA12A5">
        <w:t>, so we build reco</w:t>
      </w:r>
      <w:r w:rsidRPr="00DB5C9D">
        <w:t>g</w:t>
      </w:r>
      <w:r w:rsidRPr="00DA12A5">
        <w:t xml:space="preserve">nition and trust. We will continue to seek feedback on our </w:t>
      </w:r>
      <w:r w:rsidRPr="00DB5C9D">
        <w:t>p</w:t>
      </w:r>
      <w:r w:rsidRPr="00DA12A5">
        <w:t>erformance from stakeholders, throu</w:t>
      </w:r>
      <w:r w:rsidRPr="00DB5C9D">
        <w:t>g</w:t>
      </w:r>
      <w:r w:rsidRPr="00DA12A5">
        <w:t>h our re</w:t>
      </w:r>
      <w:r w:rsidRPr="00DB5C9D">
        <w:t>g</w:t>
      </w:r>
      <w:r w:rsidRPr="00DA12A5">
        <w:t>ular surve</w:t>
      </w:r>
      <w:r w:rsidRPr="00DB5C9D">
        <w:t>y</w:t>
      </w:r>
      <w:r w:rsidRPr="00DA12A5">
        <w:t xml:space="preserve">s and other mechanisms (such </w:t>
      </w:r>
      <w:r>
        <w:t xml:space="preserve">as </w:t>
      </w:r>
      <w:r w:rsidRPr="00DB5C9D">
        <w:t>p</w:t>
      </w:r>
      <w:r w:rsidRPr="00DA12A5">
        <w:t>ost-event feedback), so we carr</w:t>
      </w:r>
      <w:r w:rsidRPr="00DB5C9D">
        <w:t>y</w:t>
      </w:r>
      <w:r w:rsidRPr="00DA12A5">
        <w:t xml:space="preserve"> on im</w:t>
      </w:r>
      <w:r w:rsidRPr="00DB5C9D">
        <w:t>p</w:t>
      </w:r>
      <w:r w:rsidRPr="00DA12A5">
        <w:t>rovin</w:t>
      </w:r>
      <w:r w:rsidRPr="00DB5C9D">
        <w:t>g</w:t>
      </w:r>
      <w:r w:rsidRPr="00DA12A5">
        <w:t xml:space="preserve"> and chan</w:t>
      </w:r>
      <w:r w:rsidRPr="00DB5C9D">
        <w:t>g</w:t>
      </w:r>
      <w:r w:rsidRPr="00DA12A5">
        <w:t>in</w:t>
      </w:r>
      <w:r w:rsidRPr="00DB5C9D">
        <w:t>g</w:t>
      </w:r>
      <w:r w:rsidRPr="00DA12A5">
        <w:t xml:space="preserve"> as needed, in line with our or</w:t>
      </w:r>
      <w:r w:rsidRPr="00DB5C9D">
        <w:t>g</w:t>
      </w:r>
      <w:r w:rsidRPr="00DA12A5">
        <w:t>anisational vision.</w:t>
      </w:r>
    </w:p>
    <w:p w14:paraId="3DD677A5" w14:textId="4DFA18C3" w:rsidR="0040286F" w:rsidRPr="0040286F" w:rsidRDefault="0040286F" w:rsidP="0040286F">
      <w:pPr>
        <w:pStyle w:val="Calloutiiiiii"/>
      </w:pPr>
      <w:r w:rsidRPr="0040286F">
        <w:t>ii</w:t>
      </w:r>
      <w:r w:rsidR="00344B78">
        <w:t>i</w:t>
      </w:r>
      <w:r w:rsidRPr="0040286F">
        <w:t>.</w:t>
      </w:r>
      <w:r w:rsidRPr="0040286F">
        <w:tab/>
      </w:r>
      <w:r w:rsidRPr="0040286F">
        <w:rPr>
          <w:b/>
        </w:rPr>
        <w:t>Accountabilit</w:t>
      </w:r>
      <w:r w:rsidRPr="00DB5C9D">
        <w:rPr>
          <w:b/>
        </w:rPr>
        <w:t>y</w:t>
      </w:r>
      <w:r w:rsidRPr="0040286F">
        <w:rPr>
          <w:b/>
        </w:rPr>
        <w:t>:</w:t>
      </w:r>
      <w:r w:rsidRPr="0040286F">
        <w:t xml:space="preserve"> We will be trans</w:t>
      </w:r>
      <w:r w:rsidRPr="00DB5C9D">
        <w:t>p</w:t>
      </w:r>
      <w:r w:rsidRPr="0040286F">
        <w:t>arent about our work, our role and how we reach our re</w:t>
      </w:r>
      <w:r w:rsidRPr="00DB5C9D">
        <w:t>g</w:t>
      </w:r>
      <w:r w:rsidRPr="0040286F">
        <w:t>ulator</w:t>
      </w:r>
      <w:r w:rsidRPr="00DB5C9D">
        <w:t>y</w:t>
      </w:r>
      <w:r w:rsidRPr="0040286F">
        <w:t xml:space="preserve"> decisions</w:t>
      </w:r>
    </w:p>
    <w:p w14:paraId="0927CB23" w14:textId="77777777" w:rsidR="0040286F" w:rsidRPr="0040286F" w:rsidRDefault="0040286F" w:rsidP="0040286F">
      <w:r w:rsidRPr="0040286F">
        <w:t>We will ensure we communicate, en</w:t>
      </w:r>
      <w:r w:rsidRPr="00DB5C9D">
        <w:t>g</w:t>
      </w:r>
      <w:r w:rsidRPr="0040286F">
        <w:t>a</w:t>
      </w:r>
      <w:r w:rsidRPr="00DB5C9D">
        <w:t>g</w:t>
      </w:r>
      <w:r w:rsidRPr="0040286F">
        <w:t>e and consult, about our work, our role and our re</w:t>
      </w:r>
      <w:r w:rsidRPr="00DB5C9D">
        <w:t>g</w:t>
      </w:r>
      <w:r w:rsidRPr="0040286F">
        <w:t>ulator</w:t>
      </w:r>
      <w:r w:rsidRPr="00DB5C9D">
        <w:t>y</w:t>
      </w:r>
      <w:r w:rsidRPr="0040286F">
        <w:t xml:space="preserve"> decisions, to enable a</w:t>
      </w:r>
      <w:r w:rsidRPr="00DB5C9D">
        <w:t>pp</w:t>
      </w:r>
      <w:r w:rsidRPr="0040286F">
        <w:t>ro</w:t>
      </w:r>
      <w:r w:rsidRPr="00DB5C9D">
        <w:t>p</w:t>
      </w:r>
      <w:r w:rsidRPr="0040286F">
        <w:t>riate scrutin</w:t>
      </w:r>
      <w:r w:rsidRPr="00DB5C9D">
        <w:t>y</w:t>
      </w:r>
      <w:r w:rsidRPr="0040286F">
        <w:t xml:space="preserve"> and demonstrate accountabilit</w:t>
      </w:r>
      <w:r w:rsidRPr="00DB5C9D">
        <w:t>y</w:t>
      </w:r>
      <w:r w:rsidRPr="0040286F">
        <w:t xml:space="preserve"> to the </w:t>
      </w:r>
      <w:r w:rsidRPr="00DB5C9D">
        <w:t>p</w:t>
      </w:r>
      <w:r w:rsidRPr="0040286F">
        <w:t>ublic. Where there are limitations to our abilit</w:t>
      </w:r>
      <w:r w:rsidRPr="00DB5C9D">
        <w:t>y</w:t>
      </w:r>
      <w:r w:rsidRPr="0040286F">
        <w:t xml:space="preserve"> to do so, we will ex</w:t>
      </w:r>
      <w:r w:rsidRPr="00DB5C9D">
        <w:t>p</w:t>
      </w:r>
      <w:r w:rsidRPr="0040286F">
        <w:t>lain wh</w:t>
      </w:r>
      <w:r w:rsidRPr="00DB5C9D">
        <w:t>y</w:t>
      </w:r>
      <w:r w:rsidRPr="0040286F">
        <w:t xml:space="preserve"> that is the case.</w:t>
      </w:r>
    </w:p>
    <w:p w14:paraId="56A8A49A" w14:textId="7F11A63F" w:rsidR="0040286F" w:rsidRPr="0040286F" w:rsidRDefault="00092BB5" w:rsidP="0040286F">
      <w:pPr>
        <w:rPr>
          <w:szCs w:val="24"/>
          <w:lang w:val="en-US"/>
        </w:rPr>
      </w:pPr>
      <w:r>
        <w:t>T</w:t>
      </w:r>
      <w:r w:rsidR="0040286F" w:rsidRPr="0040286F">
        <w:t>wo-wa</w:t>
      </w:r>
      <w:r w:rsidR="0040286F" w:rsidRPr="00DB5C9D">
        <w:t>y</w:t>
      </w:r>
      <w:r w:rsidR="0040286F" w:rsidRPr="0040286F">
        <w:t xml:space="preserve"> en</w:t>
      </w:r>
      <w:r w:rsidR="0040286F" w:rsidRPr="00DB5C9D">
        <w:t>g</w:t>
      </w:r>
      <w:r w:rsidR="0040286F" w:rsidRPr="0040286F">
        <w:t>a</w:t>
      </w:r>
      <w:r w:rsidR="0040286F" w:rsidRPr="00DB5C9D">
        <w:t>g</w:t>
      </w:r>
      <w:r w:rsidR="0040286F" w:rsidRPr="0040286F">
        <w:t>ement about our re</w:t>
      </w:r>
      <w:r w:rsidR="0040286F" w:rsidRPr="00DB5C9D">
        <w:t>g</w:t>
      </w:r>
      <w:r w:rsidR="0040286F" w:rsidRPr="0040286F">
        <w:t xml:space="preserve">ulation is essential for </w:t>
      </w:r>
      <w:r w:rsidR="0040286F" w:rsidRPr="00DB5C9D">
        <w:t>p</w:t>
      </w:r>
      <w:r w:rsidR="0040286F" w:rsidRPr="0040286F">
        <w:t xml:space="preserve">ublic confidence. We will communicate with interested stakeholders and the </w:t>
      </w:r>
      <w:r w:rsidR="0040286F" w:rsidRPr="00DB5C9D">
        <w:t>p</w:t>
      </w:r>
      <w:r w:rsidR="0040286F" w:rsidRPr="0040286F">
        <w:t>ublic on how our role, res</w:t>
      </w:r>
      <w:r w:rsidR="0040286F" w:rsidRPr="00DB5C9D">
        <w:t>p</w:t>
      </w:r>
      <w:r w:rsidR="0040286F" w:rsidRPr="0040286F">
        <w:t xml:space="preserve">onsibilities, </w:t>
      </w:r>
      <w:r w:rsidR="0040286F" w:rsidRPr="00DB5C9D">
        <w:t>p</w:t>
      </w:r>
      <w:r w:rsidR="0040286F" w:rsidRPr="0040286F">
        <w:t xml:space="preserve">rocesses and </w:t>
      </w:r>
      <w:r w:rsidR="0040286F" w:rsidRPr="00DB5C9D">
        <w:t>g</w:t>
      </w:r>
      <w:r w:rsidR="0040286F" w:rsidRPr="0040286F">
        <w:t xml:space="preserve">uidance work in </w:t>
      </w:r>
      <w:r w:rsidR="0040286F" w:rsidRPr="00DB5C9D">
        <w:t>p</w:t>
      </w:r>
      <w:r w:rsidR="0040286F" w:rsidRPr="0040286F">
        <w:t>ractice to make re</w:t>
      </w:r>
      <w:r w:rsidR="0040286F" w:rsidRPr="00DB5C9D">
        <w:t>g</w:t>
      </w:r>
      <w:r w:rsidR="0040286F" w:rsidRPr="0040286F">
        <w:t>ulator</w:t>
      </w:r>
      <w:r w:rsidR="0040286F" w:rsidRPr="00DB5C9D">
        <w:t>y</w:t>
      </w:r>
      <w:r w:rsidR="0040286F" w:rsidRPr="0040286F">
        <w:t xml:space="preserve"> decisions. In doin</w:t>
      </w:r>
      <w:r w:rsidR="0040286F" w:rsidRPr="00DB5C9D">
        <w:t>g</w:t>
      </w:r>
      <w:r w:rsidR="0040286F" w:rsidRPr="0040286F">
        <w:t xml:space="preserve"> so, we will ensure that we strike the ri</w:t>
      </w:r>
      <w:r w:rsidR="0040286F" w:rsidRPr="00DB5C9D">
        <w:t>g</w:t>
      </w:r>
      <w:r w:rsidR="0040286F" w:rsidRPr="0040286F">
        <w:t>ht balance between o</w:t>
      </w:r>
      <w:r w:rsidR="0040286F" w:rsidRPr="00DB5C9D">
        <w:t>p</w:t>
      </w:r>
      <w:r w:rsidR="0040286F" w:rsidRPr="0040286F">
        <w:t>enness, alon</w:t>
      </w:r>
      <w:r w:rsidR="0040286F" w:rsidRPr="00DB5C9D">
        <w:t>g</w:t>
      </w:r>
      <w:r w:rsidR="0040286F" w:rsidRPr="0040286F">
        <w:t>side securit</w:t>
      </w:r>
      <w:r w:rsidR="0040286F" w:rsidRPr="00DB5C9D">
        <w:t>y</w:t>
      </w:r>
      <w:r w:rsidR="0040286F" w:rsidRPr="0040286F">
        <w:t xml:space="preserve"> and commercial-related considerations, while accommodatin</w:t>
      </w:r>
      <w:r w:rsidR="0040286F" w:rsidRPr="00DB5C9D">
        <w:t>g</w:t>
      </w:r>
      <w:r w:rsidR="0040286F" w:rsidRPr="0040286F">
        <w:t xml:space="preserve"> the </w:t>
      </w:r>
      <w:r w:rsidR="0040286F" w:rsidRPr="00DB5C9D">
        <w:t>p</w:t>
      </w:r>
      <w:r w:rsidR="0040286F" w:rsidRPr="0040286F">
        <w:t>ublic’s desire to be well informed, share their views and relevant evidence to inform our work, in accordance with le</w:t>
      </w:r>
      <w:r w:rsidR="0040286F" w:rsidRPr="00DB5C9D">
        <w:t>g</w:t>
      </w:r>
      <w:r w:rsidR="0040286F" w:rsidRPr="0040286F">
        <w:t xml:space="preserve">islation and </w:t>
      </w:r>
      <w:r w:rsidR="0040286F" w:rsidRPr="00DB5C9D">
        <w:t>g</w:t>
      </w:r>
      <w:r w:rsidR="0040286F" w:rsidRPr="0040286F">
        <w:t>uidance</w:t>
      </w:r>
      <w:r w:rsidR="00FE7747">
        <w:t xml:space="preserve"> such as the Freedom of Information Act.</w:t>
      </w:r>
      <w:r w:rsidR="0040286F" w:rsidRPr="0040286F">
        <w:t xml:space="preserve"> </w:t>
      </w:r>
    </w:p>
    <w:p w14:paraId="1EBF8C34" w14:textId="77777777" w:rsidR="0040286F" w:rsidRPr="0040286F" w:rsidRDefault="0040286F" w:rsidP="0040286F">
      <w:pPr>
        <w:pStyle w:val="Heading2"/>
      </w:pPr>
      <w:bookmarkStart w:id="11" w:name="_Toc131071549"/>
      <w:r w:rsidRPr="0040286F">
        <w:t>Public disclosure</w:t>
      </w:r>
      <w:bookmarkEnd w:id="11"/>
    </w:p>
    <w:p w14:paraId="053CBDE3" w14:textId="3D11C47D" w:rsidR="005277BA" w:rsidRDefault="005277BA" w:rsidP="005277BA">
      <w:r>
        <w:t xml:space="preserve">Information </w:t>
      </w:r>
      <w:r w:rsidR="00A35672">
        <w:t>we hold</w:t>
      </w:r>
      <w:r>
        <w:t xml:space="preserve"> is covered by the Freedom of Information </w:t>
      </w:r>
      <w:r w:rsidR="00A35672">
        <w:t xml:space="preserve">(FOI) </w:t>
      </w:r>
      <w:r>
        <w:t xml:space="preserve">Act (see </w:t>
      </w:r>
      <w:hyperlink w:anchor="Appendix1" w:history="1">
        <w:r w:rsidR="00BC0A0E">
          <w:rPr>
            <w:rStyle w:val="Hyperlink"/>
          </w:rPr>
          <w:t>ap</w:t>
        </w:r>
        <w:r w:rsidR="00BC0A0E" w:rsidRPr="0055311B">
          <w:rPr>
            <w:rStyle w:val="Hyperlink"/>
          </w:rPr>
          <w:t>pendix one</w:t>
        </w:r>
      </w:hyperlink>
      <w:r>
        <w:t xml:space="preserve">). This provides assurance that information will be released to the public wherever possible, on request. </w:t>
      </w:r>
    </w:p>
    <w:p w14:paraId="610E54E9" w14:textId="1E117119" w:rsidR="005277BA" w:rsidRDefault="005277BA" w:rsidP="005277BA">
      <w:r>
        <w:t xml:space="preserve">If information cannot be released in response to a request under the FOI Act, </w:t>
      </w:r>
      <w:r w:rsidR="00DA0F21">
        <w:t xml:space="preserve">we </w:t>
      </w:r>
      <w:r>
        <w:t>will give a clear and specific explanation why this is the case.</w:t>
      </w:r>
      <w:r w:rsidR="00053B49">
        <w:t xml:space="preserve"> </w:t>
      </w:r>
    </w:p>
    <w:p w14:paraId="35725BB7" w14:textId="3C82E4D9" w:rsidR="0040286F" w:rsidRDefault="00DA0F21" w:rsidP="005277BA">
      <w:bookmarkStart w:id="12" w:name="_Hlk130465706"/>
      <w:r>
        <w:t>We</w:t>
      </w:r>
      <w:r w:rsidR="005277BA">
        <w:t xml:space="preserve"> will use exemptions set out in the </w:t>
      </w:r>
      <w:r w:rsidR="00A35672">
        <w:t xml:space="preserve">FOI </w:t>
      </w:r>
      <w:r w:rsidR="005277BA">
        <w:t xml:space="preserve">Act to the minimum extent and only where clearly justified. We operate based on a ‘presumption of disclosure’. </w:t>
      </w:r>
      <w:r w:rsidR="0040286F" w:rsidRPr="0040286F">
        <w:t xml:space="preserve">We will </w:t>
      </w:r>
      <w:r w:rsidR="0040286F" w:rsidRPr="00DB5C9D">
        <w:t>p</w:t>
      </w:r>
      <w:r w:rsidR="0040286F" w:rsidRPr="0040286F">
        <w:t>roactivel</w:t>
      </w:r>
      <w:r w:rsidR="0040286F" w:rsidRPr="00DB5C9D">
        <w:t>y</w:t>
      </w:r>
      <w:r w:rsidR="0040286F" w:rsidRPr="0040286F">
        <w:t xml:space="preserve"> disclose information that we believe, </w:t>
      </w:r>
      <w:r w:rsidR="0040286F" w:rsidRPr="0040286F">
        <w:rPr>
          <w:b/>
          <w:bCs/>
          <w:lang w:val="en-US"/>
        </w:rPr>
        <w:t>on balance</w:t>
      </w:r>
      <w:r w:rsidR="0040286F" w:rsidRPr="0040286F">
        <w:t>, serves the</w:t>
      </w:r>
      <w:r w:rsidR="0040286F" w:rsidRPr="0040286F">
        <w:rPr>
          <w:b/>
          <w:bCs/>
          <w:lang w:val="en-US"/>
        </w:rPr>
        <w:t xml:space="preserve"> </w:t>
      </w:r>
      <w:r w:rsidR="0040286F" w:rsidRPr="00DB5C9D">
        <w:rPr>
          <w:b/>
          <w:bCs/>
          <w:lang w:val="en-US"/>
        </w:rPr>
        <w:t>p</w:t>
      </w:r>
      <w:r w:rsidR="0040286F" w:rsidRPr="0040286F">
        <w:rPr>
          <w:b/>
          <w:bCs/>
          <w:lang w:val="en-US"/>
        </w:rPr>
        <w:t>ublic interest</w:t>
      </w:r>
      <w:r w:rsidR="0040286F" w:rsidRPr="0040286F">
        <w:t xml:space="preserve">, </w:t>
      </w:r>
      <w:r w:rsidR="0040286F" w:rsidRPr="0000755E">
        <w:rPr>
          <w:b/>
          <w:bCs/>
        </w:rPr>
        <w:t>does not infringe any statutory restrictions</w:t>
      </w:r>
      <w:r w:rsidR="0040286F" w:rsidRPr="0040286F">
        <w:t xml:space="preserve"> and </w:t>
      </w:r>
      <w:r w:rsidR="0040286F" w:rsidRPr="0040286F">
        <w:rPr>
          <w:b/>
          <w:bCs/>
          <w:lang w:val="en-US"/>
        </w:rPr>
        <w:t>can be su</w:t>
      </w:r>
      <w:r w:rsidR="0040286F" w:rsidRPr="00DB5C9D">
        <w:rPr>
          <w:b/>
          <w:bCs/>
          <w:lang w:val="en-US"/>
        </w:rPr>
        <w:t>pp</w:t>
      </w:r>
      <w:r w:rsidR="0040286F" w:rsidRPr="0040286F">
        <w:rPr>
          <w:b/>
          <w:bCs/>
          <w:lang w:val="en-US"/>
        </w:rPr>
        <w:t>orted</w:t>
      </w:r>
      <w:r w:rsidR="0040286F" w:rsidRPr="0040286F">
        <w:t xml:space="preserve"> b</w:t>
      </w:r>
      <w:r w:rsidR="0040286F" w:rsidRPr="00DB5C9D">
        <w:t>y</w:t>
      </w:r>
      <w:r w:rsidR="0040286F" w:rsidRPr="0040286F">
        <w:t xml:space="preserve"> us. </w:t>
      </w:r>
    </w:p>
    <w:p w14:paraId="3BC3E5ED" w14:textId="77777777" w:rsidR="00681AC1" w:rsidRDefault="00681AC1">
      <w:pPr>
        <w:suppressAutoHyphens w:val="0"/>
        <w:autoSpaceDE/>
        <w:autoSpaceDN/>
        <w:adjustRightInd/>
        <w:spacing w:after="0" w:line="240" w:lineRule="auto"/>
        <w:textAlignment w:val="auto"/>
      </w:pPr>
      <w:r>
        <w:br w:type="page"/>
      </w:r>
    </w:p>
    <w:p w14:paraId="1FF6714B" w14:textId="512962E6" w:rsidR="00CA3E2D" w:rsidRDefault="00CA3E2D" w:rsidP="00681AC1">
      <w:r>
        <w:t>B</w:t>
      </w:r>
      <w:r w:rsidRPr="00DB5C9D">
        <w:t>y</w:t>
      </w:r>
      <w:r>
        <w:t xml:space="preserve"> </w:t>
      </w:r>
      <w:r>
        <w:rPr>
          <w:rStyle w:val="Bold"/>
        </w:rPr>
        <w:t>“on balance”</w:t>
      </w:r>
      <w:r>
        <w:t xml:space="preserve"> we mean that in determinin</w:t>
      </w:r>
      <w:r w:rsidRPr="00DB5C9D">
        <w:t>g</w:t>
      </w:r>
      <w:r>
        <w:t xml:space="preserve"> whether to disclose information, we will consider whether disclosure ma</w:t>
      </w:r>
      <w:r w:rsidRPr="00DB5C9D">
        <w:t>y</w:t>
      </w:r>
      <w:r>
        <w:t xml:space="preserve"> harm the </w:t>
      </w:r>
      <w:r w:rsidRPr="00DB5C9D">
        <w:t>p</w:t>
      </w:r>
      <w:r>
        <w:t>ublic interest b</w:t>
      </w:r>
      <w:r w:rsidRPr="00DB5C9D">
        <w:t>y</w:t>
      </w:r>
      <w:r>
        <w:t xml:space="preserve"> hinderin</w:t>
      </w:r>
      <w:r w:rsidRPr="00DB5C9D">
        <w:t>g</w:t>
      </w:r>
      <w:r>
        <w:t xml:space="preserve"> the deliver</w:t>
      </w:r>
      <w:r w:rsidRPr="00DB5C9D">
        <w:t>y</w:t>
      </w:r>
      <w:r>
        <w:t xml:space="preserve"> of our statutor</w:t>
      </w:r>
      <w:r w:rsidRPr="00DB5C9D">
        <w:t>y</w:t>
      </w:r>
      <w:r>
        <w:t xml:space="preserve"> functions, </w:t>
      </w:r>
      <w:r w:rsidRPr="00DB5C9D">
        <w:t>p</w:t>
      </w:r>
      <w:r>
        <w:t>ur</w:t>
      </w:r>
      <w:r w:rsidRPr="00DB5C9D">
        <w:t>p</w:t>
      </w:r>
      <w:r>
        <w:t>oses and strate</w:t>
      </w:r>
      <w:r w:rsidRPr="00DB5C9D">
        <w:t>g</w:t>
      </w:r>
      <w:r>
        <w:t>ic aims, includin</w:t>
      </w:r>
      <w:r w:rsidRPr="00DB5C9D">
        <w:t>g</w:t>
      </w:r>
      <w:r>
        <w:t>, for exam</w:t>
      </w:r>
      <w:r w:rsidRPr="00DB5C9D">
        <w:t>p</w:t>
      </w:r>
      <w:r>
        <w:t>le, when:</w:t>
      </w:r>
    </w:p>
    <w:p w14:paraId="4C6500B8" w14:textId="77777777" w:rsidR="00CA3E2D" w:rsidRPr="004C4948" w:rsidRDefault="00CA3E2D" w:rsidP="00681AC1">
      <w:pPr>
        <w:pStyle w:val="Bulletlist2"/>
      </w:pPr>
      <w:r>
        <w:t>E</w:t>
      </w:r>
      <w:r w:rsidRPr="004C4948">
        <w:t>nforcement actions may be prejudiced;</w:t>
      </w:r>
    </w:p>
    <w:p w14:paraId="59D96EB4" w14:textId="77777777" w:rsidR="00CA3E2D" w:rsidRPr="004C4948" w:rsidRDefault="00CA3E2D" w:rsidP="00681AC1">
      <w:pPr>
        <w:pStyle w:val="Bulletlist2"/>
      </w:pPr>
      <w:r>
        <w:t>D</w:t>
      </w:r>
      <w:r w:rsidRPr="004C4948">
        <w:t>isclosure may result in adverse effects on public safety including increasing the threat of terrorist activity</w:t>
      </w:r>
      <w:r w:rsidRPr="004C4948">
        <w:rPr>
          <w:rStyle w:val="Footnotesuperscript"/>
        </w:rPr>
        <w:footnoteReference w:id="10"/>
      </w:r>
      <w:r w:rsidRPr="004C4948">
        <w:t xml:space="preserve">; </w:t>
      </w:r>
    </w:p>
    <w:p w14:paraId="0578E3C2" w14:textId="77777777" w:rsidR="00CA3E2D" w:rsidRPr="004C4948" w:rsidRDefault="00CA3E2D" w:rsidP="00681AC1">
      <w:pPr>
        <w:pStyle w:val="Bulletlist2"/>
      </w:pPr>
      <w:r>
        <w:t>I</w:t>
      </w:r>
      <w:r w:rsidRPr="004C4948">
        <w:t>t may cause misunderstanding which could increase public risk, particularly in emergency situations; and</w:t>
      </w:r>
    </w:p>
    <w:p w14:paraId="21E77D2E" w14:textId="7633F313" w:rsidR="00254FC3" w:rsidRPr="0040286F" w:rsidRDefault="00CA3E2D" w:rsidP="00681AC1">
      <w:pPr>
        <w:pStyle w:val="Bulletlist2"/>
      </w:pPr>
      <w:r>
        <w:t>T</w:t>
      </w:r>
      <w:r w:rsidRPr="004C4948">
        <w:t>he information is classified, commercially sensitive and/or contains personal data, although in such cases we will work to ensure as much information as possible is provided.</w:t>
      </w:r>
    </w:p>
    <w:p w14:paraId="7F35577D" w14:textId="77777777" w:rsidR="0040286F" w:rsidRPr="0040286F" w:rsidRDefault="0040286F" w:rsidP="0040286F">
      <w:r w:rsidRPr="0040286F">
        <w:t>B</w:t>
      </w:r>
      <w:r w:rsidRPr="00DB5C9D">
        <w:t>y</w:t>
      </w:r>
      <w:r w:rsidRPr="0040286F">
        <w:t xml:space="preserve"> “</w:t>
      </w:r>
      <w:r w:rsidRPr="00DB5C9D">
        <w:rPr>
          <w:b/>
          <w:bCs/>
          <w:lang w:val="en-US"/>
        </w:rPr>
        <w:t>p</w:t>
      </w:r>
      <w:r w:rsidRPr="0040286F">
        <w:rPr>
          <w:b/>
          <w:bCs/>
          <w:lang w:val="en-US"/>
        </w:rPr>
        <w:t>ublic interest</w:t>
      </w:r>
      <w:r w:rsidRPr="0040286F">
        <w:t>” we mean information re</w:t>
      </w:r>
      <w:r w:rsidRPr="00DB5C9D">
        <w:t>g</w:t>
      </w:r>
      <w:r w:rsidRPr="0040286F">
        <w:t>ardin</w:t>
      </w:r>
      <w:r w:rsidRPr="00DB5C9D">
        <w:t>g</w:t>
      </w:r>
      <w:r w:rsidRPr="0040286F">
        <w:t xml:space="preserve"> our activities and decision makin</w:t>
      </w:r>
      <w:r w:rsidRPr="00DB5C9D">
        <w:t>g</w:t>
      </w:r>
      <w:r w:rsidRPr="0040286F">
        <w:t xml:space="preserve"> relatin</w:t>
      </w:r>
      <w:r w:rsidRPr="00DB5C9D">
        <w:t>g</w:t>
      </w:r>
      <w:r w:rsidRPr="0040286F">
        <w:t xml:space="preserve"> to: </w:t>
      </w:r>
    </w:p>
    <w:p w14:paraId="746F1D00" w14:textId="64F28B33" w:rsidR="0040286F" w:rsidRPr="004A74FD" w:rsidRDefault="003B0C0C" w:rsidP="00A973FE">
      <w:pPr>
        <w:pStyle w:val="Bulletsa"/>
      </w:pPr>
      <w:r>
        <w:t>D</w:t>
      </w:r>
      <w:r w:rsidR="0040286F" w:rsidRPr="004A74FD">
        <w:t>eliverin</w:t>
      </w:r>
      <w:r w:rsidR="0040286F" w:rsidRPr="00DB5C9D">
        <w:t>g</w:t>
      </w:r>
      <w:r w:rsidR="0040286F" w:rsidRPr="004A74FD">
        <w:t xml:space="preserve"> </w:t>
      </w:r>
      <w:r w:rsidR="0040286F" w:rsidRPr="00083620">
        <w:t>our</w:t>
      </w:r>
      <w:r w:rsidR="0040286F" w:rsidRPr="004A74FD">
        <w:t xml:space="preserve"> </w:t>
      </w:r>
      <w:r w:rsidR="0040286F" w:rsidRPr="00291C15">
        <w:t>statutory</w:t>
      </w:r>
      <w:r w:rsidR="0040286F" w:rsidRPr="004A74FD">
        <w:t xml:space="preserve"> function, </w:t>
      </w:r>
      <w:r w:rsidR="0040286F" w:rsidRPr="00DB5C9D">
        <w:t>p</w:t>
      </w:r>
      <w:r w:rsidR="0040286F" w:rsidRPr="004A74FD">
        <w:t>ur</w:t>
      </w:r>
      <w:r w:rsidR="0040286F" w:rsidRPr="00DB5C9D">
        <w:t>p</w:t>
      </w:r>
      <w:r w:rsidR="0040286F" w:rsidRPr="004A74FD">
        <w:t>oses and strate</w:t>
      </w:r>
      <w:r w:rsidR="0040286F" w:rsidRPr="00DB5C9D">
        <w:t>g</w:t>
      </w:r>
      <w:r w:rsidR="0040286F" w:rsidRPr="004A74FD">
        <w:t>ic aims, includin</w:t>
      </w:r>
      <w:r w:rsidR="0040286F" w:rsidRPr="00DB5C9D">
        <w:t>g</w:t>
      </w:r>
      <w:r w:rsidR="0040286F" w:rsidRPr="004A74FD">
        <w:t>:</w:t>
      </w:r>
    </w:p>
    <w:p w14:paraId="65B88D2C" w14:textId="3DD0B31A" w:rsidR="0040286F" w:rsidRPr="006D6E9D" w:rsidRDefault="00C52143" w:rsidP="00A973FE">
      <w:pPr>
        <w:pStyle w:val="Bulletlist2"/>
        <w:spacing w:after="240"/>
      </w:pPr>
      <w:r>
        <w:t>P</w:t>
      </w:r>
      <w:r w:rsidR="0040286F" w:rsidRPr="006D6E9D">
        <w:t>rotectin</w:t>
      </w:r>
      <w:r w:rsidR="0040286F" w:rsidRPr="00DB5C9D">
        <w:t>g</w:t>
      </w:r>
      <w:r w:rsidR="0040286F" w:rsidRPr="006D6E9D">
        <w:t xml:space="preserve"> </w:t>
      </w:r>
      <w:r w:rsidR="0040286F" w:rsidRPr="00DB5C9D">
        <w:t>p</w:t>
      </w:r>
      <w:r w:rsidR="0040286F" w:rsidRPr="006D6E9D">
        <w:t>ersons a</w:t>
      </w:r>
      <w:r w:rsidR="0040286F" w:rsidRPr="00DB5C9D">
        <w:t>g</w:t>
      </w:r>
      <w:r w:rsidR="0040286F" w:rsidRPr="006D6E9D">
        <w:t>ainst risks of harm from ionisin</w:t>
      </w:r>
      <w:r w:rsidR="0040286F" w:rsidRPr="00DB5C9D">
        <w:t>g</w:t>
      </w:r>
      <w:r w:rsidR="0040286F" w:rsidRPr="006D6E9D">
        <w:t xml:space="preserve"> radiation from GB nuclear sites;</w:t>
      </w:r>
    </w:p>
    <w:p w14:paraId="740CBAB5" w14:textId="2296C450" w:rsidR="0040286F" w:rsidRPr="006D6E9D" w:rsidRDefault="00C52143" w:rsidP="00A973FE">
      <w:pPr>
        <w:pStyle w:val="Bulletlist2"/>
        <w:spacing w:after="240"/>
      </w:pPr>
      <w:r>
        <w:t>S</w:t>
      </w:r>
      <w:r w:rsidR="0040286F" w:rsidRPr="006D6E9D">
        <w:t>ecurin</w:t>
      </w:r>
      <w:r w:rsidR="0040286F" w:rsidRPr="00DB5C9D">
        <w:t>g</w:t>
      </w:r>
      <w:r w:rsidR="0040286F" w:rsidRPr="006D6E9D">
        <w:t xml:space="preserve"> the health, safet</w:t>
      </w:r>
      <w:r w:rsidR="0040286F" w:rsidRPr="00DB5C9D">
        <w:t>y</w:t>
      </w:r>
      <w:r w:rsidR="0040286F" w:rsidRPr="006D6E9D">
        <w:t xml:space="preserve"> and welfare of </w:t>
      </w:r>
      <w:r w:rsidR="0040286F" w:rsidRPr="00DB5C9D">
        <w:t>p</w:t>
      </w:r>
      <w:r w:rsidR="0040286F" w:rsidRPr="006D6E9D">
        <w:t>ersons at work on GB nuclear sites;</w:t>
      </w:r>
    </w:p>
    <w:p w14:paraId="276396E9" w14:textId="46310701" w:rsidR="0040286F" w:rsidRPr="006D6E9D" w:rsidRDefault="00C52143" w:rsidP="00A973FE">
      <w:pPr>
        <w:pStyle w:val="Bulletlist2"/>
        <w:spacing w:after="240"/>
      </w:pPr>
      <w:r>
        <w:t>E</w:t>
      </w:r>
      <w:r w:rsidR="0040286F" w:rsidRPr="006D6E9D">
        <w:t>nsurin</w:t>
      </w:r>
      <w:r w:rsidR="0040286F" w:rsidRPr="00DB5C9D">
        <w:t>g</w:t>
      </w:r>
      <w:r w:rsidR="0040286F" w:rsidRPr="006D6E9D">
        <w:t xml:space="preserve"> the securit</w:t>
      </w:r>
      <w:r w:rsidR="0040286F" w:rsidRPr="00DB5C9D">
        <w:t>y</w:t>
      </w:r>
      <w:r w:rsidR="0040286F" w:rsidRPr="006D6E9D">
        <w:t xml:space="preserve"> of civil nuclear </w:t>
      </w:r>
      <w:r w:rsidR="0040286F" w:rsidRPr="00DB5C9D">
        <w:t>p</w:t>
      </w:r>
      <w:r w:rsidR="0040286F" w:rsidRPr="006D6E9D">
        <w:t>remises and com</w:t>
      </w:r>
      <w:r w:rsidR="0040286F" w:rsidRPr="00DB5C9D">
        <w:t>p</w:t>
      </w:r>
      <w:r w:rsidR="0040286F" w:rsidRPr="006D6E9D">
        <w:t>liance with nuclear safe</w:t>
      </w:r>
      <w:r w:rsidR="0040286F" w:rsidRPr="00DB5C9D">
        <w:t>g</w:t>
      </w:r>
      <w:r w:rsidR="0040286F" w:rsidRPr="006D6E9D">
        <w:t>uards re</w:t>
      </w:r>
      <w:r w:rsidR="0040286F" w:rsidRPr="00DB5C9D">
        <w:t>q</w:t>
      </w:r>
      <w:r w:rsidR="0040286F" w:rsidRPr="006D6E9D">
        <w:t>uirements; and</w:t>
      </w:r>
    </w:p>
    <w:p w14:paraId="32A12483" w14:textId="7D4F7B3E" w:rsidR="0040286F" w:rsidRPr="004A74FD" w:rsidRDefault="00C52143" w:rsidP="00A973FE">
      <w:pPr>
        <w:pStyle w:val="Bulletlist2"/>
      </w:pPr>
      <w:r>
        <w:t>P</w:t>
      </w:r>
      <w:r w:rsidR="0040286F" w:rsidRPr="006D6E9D">
        <w:t>rotectin</w:t>
      </w:r>
      <w:r w:rsidR="0040286F" w:rsidRPr="00DB5C9D">
        <w:t>g</w:t>
      </w:r>
      <w:r w:rsidR="0040286F" w:rsidRPr="004A74FD">
        <w:t xml:space="preserve"> a</w:t>
      </w:r>
      <w:r w:rsidR="0040286F" w:rsidRPr="00DB5C9D">
        <w:t>g</w:t>
      </w:r>
      <w:r w:rsidR="0040286F" w:rsidRPr="004A74FD">
        <w:t>ainst the risks relatin</w:t>
      </w:r>
      <w:r w:rsidR="0040286F" w:rsidRPr="00DB5C9D">
        <w:t>g</w:t>
      </w:r>
      <w:r w:rsidR="0040286F" w:rsidRPr="004A74FD">
        <w:t xml:space="preserve"> to the civil trans</w:t>
      </w:r>
      <w:r w:rsidR="0040286F" w:rsidRPr="00DB5C9D">
        <w:t>p</w:t>
      </w:r>
      <w:r w:rsidR="0040286F" w:rsidRPr="004A74FD">
        <w:t>ort of radioactive material.</w:t>
      </w:r>
    </w:p>
    <w:p w14:paraId="5D05D7F7" w14:textId="7C12E7E9" w:rsidR="0040286F" w:rsidRPr="006D6E9D" w:rsidRDefault="00110F10" w:rsidP="00F10F58">
      <w:pPr>
        <w:pStyle w:val="Bulletsa"/>
      </w:pPr>
      <w:r>
        <w:t>F</w:t>
      </w:r>
      <w:r w:rsidR="0040286F" w:rsidRPr="006C5F85">
        <w:t>acilitatin</w:t>
      </w:r>
      <w:r w:rsidR="0040286F" w:rsidRPr="00DB5C9D">
        <w:t>g</w:t>
      </w:r>
      <w:r w:rsidR="0040286F" w:rsidRPr="004A74FD">
        <w:t xml:space="preserve"> the </w:t>
      </w:r>
      <w:r w:rsidR="0040286F" w:rsidRPr="00083620">
        <w:t>scrutiny</w:t>
      </w:r>
      <w:r w:rsidR="0040286F" w:rsidRPr="004A74FD">
        <w:t xml:space="preserve"> and accountabilit</w:t>
      </w:r>
      <w:r w:rsidR="0040286F" w:rsidRPr="00DB5C9D">
        <w:t>y</w:t>
      </w:r>
      <w:r w:rsidR="0040286F" w:rsidRPr="004A74FD">
        <w:t xml:space="preserve"> of our </w:t>
      </w:r>
      <w:r w:rsidR="0040286F" w:rsidRPr="00DB5C9D">
        <w:t>p</w:t>
      </w:r>
      <w:r w:rsidR="0040286F" w:rsidRPr="004A74FD">
        <w:t>erformance includin</w:t>
      </w:r>
      <w:r w:rsidR="0040286F" w:rsidRPr="00DB5C9D">
        <w:t>g</w:t>
      </w:r>
      <w:r w:rsidR="00FE1C62">
        <w:t xml:space="preserve"> whe</w:t>
      </w:r>
      <w:r w:rsidR="0040286F" w:rsidRPr="006D6E9D">
        <w:t xml:space="preserve">re </w:t>
      </w:r>
      <w:r w:rsidR="0040286F" w:rsidRPr="00DB5C9D">
        <w:t>p</w:t>
      </w:r>
      <w:r w:rsidR="0040286F" w:rsidRPr="006D6E9D">
        <w:t xml:space="preserve">ublication </w:t>
      </w:r>
      <w:r w:rsidR="0040286F" w:rsidRPr="00DB5C9D">
        <w:t>p</w:t>
      </w:r>
      <w:r w:rsidR="0040286F" w:rsidRPr="006D6E9D">
        <w:t>romotes the accountabilit</w:t>
      </w:r>
      <w:r w:rsidR="0040286F" w:rsidRPr="00DB5C9D">
        <w:t>y</w:t>
      </w:r>
      <w:r w:rsidR="0040286F" w:rsidRPr="006D6E9D">
        <w:t xml:space="preserve"> and/or confidence</w:t>
      </w:r>
      <w:r w:rsidR="0020562E">
        <w:t>:</w:t>
      </w:r>
      <w:r w:rsidR="0040286F" w:rsidRPr="006D6E9D">
        <w:t xml:space="preserve"> </w:t>
      </w:r>
    </w:p>
    <w:p w14:paraId="11EE9484" w14:textId="391511D8" w:rsidR="00566443" w:rsidRDefault="00566443" w:rsidP="00A973FE">
      <w:pPr>
        <w:pStyle w:val="Bulletlist2"/>
      </w:pPr>
      <w:r>
        <w:t xml:space="preserve">in our operations; and </w:t>
      </w:r>
    </w:p>
    <w:p w14:paraId="443B16FE" w14:textId="46078CFA" w:rsidR="0040286F" w:rsidRDefault="0040286F" w:rsidP="00A973FE">
      <w:pPr>
        <w:pStyle w:val="Bulletlist2"/>
      </w:pPr>
      <w:r w:rsidRPr="006D6E9D">
        <w:t>in our decision makin</w:t>
      </w:r>
      <w:r w:rsidRPr="00DB5C9D">
        <w:t>g</w:t>
      </w:r>
      <w:r w:rsidRPr="006D6E9D">
        <w:t>.</w:t>
      </w:r>
    </w:p>
    <w:p w14:paraId="5359815E" w14:textId="54B8DE86" w:rsidR="00254FC3" w:rsidRPr="00681AC1" w:rsidRDefault="00254FC3" w:rsidP="00254FC3">
      <w:pPr>
        <w:rPr>
          <w:rFonts w:cs="Arial"/>
          <w:color w:val="auto"/>
          <w:szCs w:val="24"/>
        </w:rPr>
      </w:pPr>
      <w:r>
        <w:rPr>
          <w:rFonts w:cs="Arial"/>
          <w:szCs w:val="24"/>
        </w:rPr>
        <w:t>By “</w:t>
      </w:r>
      <w:r>
        <w:rPr>
          <w:rFonts w:cs="Arial"/>
          <w:b/>
          <w:bCs/>
          <w:szCs w:val="24"/>
        </w:rPr>
        <w:t>does not infringe any statutory restrictions</w:t>
      </w:r>
      <w:r>
        <w:rPr>
          <w:rFonts w:cs="Arial"/>
          <w:szCs w:val="24"/>
        </w:rPr>
        <w:t xml:space="preserve">” we mean giving due diligence to the legal frameworks that govern our ability to disclose information, for example when considering: </w:t>
      </w:r>
    </w:p>
    <w:p w14:paraId="2BC4CB57" w14:textId="77777777" w:rsidR="00254FC3" w:rsidRDefault="00254FC3" w:rsidP="00681AC1">
      <w:pPr>
        <w:pStyle w:val="Bulletlist2"/>
      </w:pPr>
      <w:r>
        <w:t>Safeguarding national security</w:t>
      </w:r>
    </w:p>
    <w:p w14:paraId="37B99A6E" w14:textId="77777777" w:rsidR="00254FC3" w:rsidRDefault="00254FC3" w:rsidP="00681AC1">
      <w:pPr>
        <w:pStyle w:val="Bulletlist2"/>
      </w:pPr>
      <w:r>
        <w:t>Law enforcement</w:t>
      </w:r>
    </w:p>
    <w:p w14:paraId="66662EEC" w14:textId="77777777" w:rsidR="00254FC3" w:rsidRDefault="00254FC3" w:rsidP="00681AC1">
      <w:pPr>
        <w:pStyle w:val="Bulletlist2"/>
      </w:pPr>
      <w:r>
        <w:t xml:space="preserve">Supplying personal information </w:t>
      </w:r>
    </w:p>
    <w:p w14:paraId="78ED0864" w14:textId="360A6AD0" w:rsidR="00254FC3" w:rsidRPr="0000755E" w:rsidRDefault="00254FC3" w:rsidP="00681AC1">
      <w:pPr>
        <w:pStyle w:val="Bulletlist2"/>
      </w:pPr>
      <w:r>
        <w:t>Statutory prohibitions</w:t>
      </w:r>
    </w:p>
    <w:p w14:paraId="74233AE0" w14:textId="3B187B45" w:rsidR="00053B49" w:rsidRDefault="006C5F85" w:rsidP="004C4948">
      <w:pPr>
        <w:pStyle w:val="TabletextBulletlist1"/>
        <w:numPr>
          <w:ilvl w:val="0"/>
          <w:numId w:val="0"/>
        </w:numPr>
        <w:spacing w:after="360"/>
      </w:pPr>
      <w:r>
        <w:t>B</w:t>
      </w:r>
      <w:r w:rsidRPr="00DB5C9D">
        <w:t>y</w:t>
      </w:r>
      <w:r>
        <w:t xml:space="preserve"> “</w:t>
      </w:r>
      <w:r>
        <w:rPr>
          <w:rStyle w:val="Bold"/>
        </w:rPr>
        <w:t>can be su</w:t>
      </w:r>
      <w:r w:rsidRPr="00DB5C9D">
        <w:rPr>
          <w:rStyle w:val="Bold"/>
        </w:rPr>
        <w:t>pp</w:t>
      </w:r>
      <w:r>
        <w:rPr>
          <w:rStyle w:val="Bold"/>
        </w:rPr>
        <w:t>orted</w:t>
      </w:r>
      <w:r>
        <w:t xml:space="preserve">” </w:t>
      </w:r>
      <w:r w:rsidR="005549AE" w:rsidRPr="005549AE">
        <w:t xml:space="preserve">we mean the collection, publication, maintenance and promulgation of the information is cost effective to achieving our statutory and strategic aims and uses our resources in an efficient and effective way. </w:t>
      </w:r>
      <w:r w:rsidR="00053B49">
        <w:t>Judgements concer</w:t>
      </w:r>
      <w:r w:rsidR="00F80805">
        <w:t>n</w:t>
      </w:r>
      <w:r w:rsidR="00053B49">
        <w:t xml:space="preserve">ing decisions to withold any information are regularly reviewed. </w:t>
      </w:r>
      <w:r w:rsidR="005549AE" w:rsidRPr="005549AE">
        <w:t xml:space="preserve">Further details can be found on our website about our </w:t>
      </w:r>
      <w:r w:rsidR="00053B49">
        <w:t>‘</w:t>
      </w:r>
      <w:hyperlink r:id="rId36" w:history="1">
        <w:r w:rsidRPr="00CF7FB7">
          <w:rPr>
            <w:rStyle w:val="Hyperlink"/>
          </w:rPr>
          <w:t>ONR Unreasonable Behaviour policy</w:t>
        </w:r>
      </w:hyperlink>
      <w:r w:rsidR="00053B49">
        <w:t>’</w:t>
      </w:r>
      <w:r>
        <w:t xml:space="preserve"> </w:t>
      </w:r>
      <w:r w:rsidR="005549AE" w:rsidRPr="005549AE">
        <w:t>for managing excessive demands on our resources.</w:t>
      </w:r>
    </w:p>
    <w:p w14:paraId="21342B70" w14:textId="11F1C250" w:rsidR="006C5F85" w:rsidRDefault="006C5F85" w:rsidP="006C5F85">
      <w:pPr>
        <w:pStyle w:val="Heading2"/>
      </w:pPr>
      <w:bookmarkStart w:id="13" w:name="_Toc131071550"/>
      <w:bookmarkEnd w:id="12"/>
      <w:r>
        <w:t xml:space="preserve">Public </w:t>
      </w:r>
      <w:r w:rsidRPr="006C5F85">
        <w:t>involvement</w:t>
      </w:r>
      <w:bookmarkEnd w:id="13"/>
    </w:p>
    <w:p w14:paraId="5338CD0E" w14:textId="3F6FFA76" w:rsidR="00D547F0" w:rsidRDefault="00D547F0" w:rsidP="00D547F0">
      <w:pPr>
        <w:rPr>
          <w:noProof/>
        </w:rPr>
      </w:pPr>
      <w:r>
        <w:rPr>
          <w:noProof/>
        </w:rPr>
        <w:t xml:space="preserve">We will use a three-tier framework for how and when we inform, engage and consult on our work and regulatory decisions </w:t>
      </w:r>
      <w:r w:rsidR="00180ADA">
        <w:rPr>
          <w:noProof/>
        </w:rPr>
        <w:t xml:space="preserve">as </w:t>
      </w:r>
      <w:r>
        <w:rPr>
          <w:noProof/>
        </w:rPr>
        <w:t>set out in table one. Each tier takes account of UK legal requirements, and provides for other public involvement activities - in line with relevant guidance and stakeholder feedback - to enable us to achieve our policy aim. While the UK legal framework for nuclear regulation means decisions on safety, security and safeguards</w:t>
      </w:r>
      <w:r w:rsidR="00053B49">
        <w:rPr>
          <w:noProof/>
        </w:rPr>
        <w:t xml:space="preserve"> are</w:t>
      </w:r>
      <w:r>
        <w:rPr>
          <w:noProof/>
        </w:rPr>
        <w:t xml:space="preserve"> made on technical grounds, we want to ensure </w:t>
      </w:r>
      <w:r w:rsidR="00053B49">
        <w:rPr>
          <w:noProof/>
        </w:rPr>
        <w:t>there is op</w:t>
      </w:r>
      <w:r w:rsidR="00F80805">
        <w:rPr>
          <w:noProof/>
        </w:rPr>
        <w:t>p</w:t>
      </w:r>
      <w:r w:rsidR="00053B49">
        <w:rPr>
          <w:noProof/>
        </w:rPr>
        <w:t>ortunity for the</w:t>
      </w:r>
      <w:r>
        <w:rPr>
          <w:noProof/>
        </w:rPr>
        <w:t xml:space="preserve"> public </w:t>
      </w:r>
      <w:r w:rsidR="00053B49">
        <w:rPr>
          <w:noProof/>
        </w:rPr>
        <w:t xml:space="preserve">to understand our regulatory decision making </w:t>
      </w:r>
      <w:r>
        <w:rPr>
          <w:noProof/>
        </w:rPr>
        <w:t>through this three-tier framework</w:t>
      </w:r>
      <w:r w:rsidR="009E4D08">
        <w:rPr>
          <w:noProof/>
        </w:rPr>
        <w:t xml:space="preserve"> and have confidence in this process</w:t>
      </w:r>
      <w:r>
        <w:rPr>
          <w:noProof/>
        </w:rPr>
        <w:t>.</w:t>
      </w:r>
    </w:p>
    <w:p w14:paraId="631FB61D" w14:textId="51D34BAA" w:rsidR="004C4948" w:rsidRDefault="00D547F0" w:rsidP="00D547F0">
      <w:pPr>
        <w:rPr>
          <w:color w:val="007836"/>
          <w:sz w:val="36"/>
        </w:rPr>
      </w:pPr>
      <w:r>
        <w:rPr>
          <w:noProof/>
        </w:rPr>
        <w:t xml:space="preserve">The application of the tiers will be considered on a case by case basis by the Chief Executive/Chief Nuclear Inspector with relevant ONR directors, taking account of factors such as: legal requirements; context, circumstances and public interest; security classification; whether </w:t>
      </w:r>
      <w:r w:rsidR="00AD2E47">
        <w:rPr>
          <w:noProof/>
        </w:rPr>
        <w:t>we are</w:t>
      </w:r>
      <w:r>
        <w:rPr>
          <w:noProof/>
        </w:rPr>
        <w:t xml:space="preserve"> the appropriate body within the national framework governing the nuclear industry; and availability of necessary and relevant information, advice and evidence to conduct our work effectively and efficiently. The intent is to be appropriate and proportionate for the matter, topic or issue being addressed</w:t>
      </w:r>
      <w:r w:rsidR="00B43CCE">
        <w:rPr>
          <w:noProof/>
        </w:rPr>
        <w:t xml:space="preserve"> and, as appropriate</w:t>
      </w:r>
      <w:r>
        <w:rPr>
          <w:noProof/>
        </w:rPr>
        <w:t xml:space="preserve">, we will explain which tier has been applied.  </w:t>
      </w:r>
    </w:p>
    <w:p w14:paraId="722E152F" w14:textId="77777777" w:rsidR="00681AC1" w:rsidRDefault="00681AC1">
      <w:pPr>
        <w:suppressAutoHyphens w:val="0"/>
        <w:autoSpaceDE/>
        <w:autoSpaceDN/>
        <w:adjustRightInd/>
        <w:spacing w:after="0" w:line="240" w:lineRule="auto"/>
        <w:textAlignment w:val="auto"/>
        <w:rPr>
          <w:color w:val="007836"/>
          <w:sz w:val="36"/>
        </w:rPr>
      </w:pPr>
      <w:r>
        <w:br w:type="page"/>
      </w:r>
    </w:p>
    <w:p w14:paraId="652635DA" w14:textId="701F0C77" w:rsidR="006C5F85" w:rsidRDefault="006C5F85" w:rsidP="006C5F85">
      <w:pPr>
        <w:pStyle w:val="Heading2"/>
      </w:pPr>
      <w:bookmarkStart w:id="14" w:name="_Toc131071551"/>
      <w:r w:rsidRPr="006C5F85">
        <w:t>Table one: Our framework for informin</w:t>
      </w:r>
      <w:r w:rsidRPr="00DB5C9D">
        <w:t>g</w:t>
      </w:r>
      <w:r w:rsidRPr="006C5F85">
        <w:t>, en</w:t>
      </w:r>
      <w:r w:rsidRPr="00DB5C9D">
        <w:t>g</w:t>
      </w:r>
      <w:r w:rsidRPr="006C5F85">
        <w:t>a</w:t>
      </w:r>
      <w:r w:rsidRPr="00DB5C9D">
        <w:t>g</w:t>
      </w:r>
      <w:r w:rsidRPr="006C5F85">
        <w:t>in</w:t>
      </w:r>
      <w:r w:rsidRPr="00DB5C9D">
        <w:t>g</w:t>
      </w:r>
      <w:r w:rsidRPr="006C5F85">
        <w:t xml:space="preserve"> and consultin</w:t>
      </w:r>
      <w:r w:rsidRPr="00DB5C9D">
        <w:t>g</w:t>
      </w:r>
      <w:r w:rsidRPr="006C5F85">
        <w:t xml:space="preserve"> interested stakeholders and the </w:t>
      </w:r>
      <w:r w:rsidRPr="00DB5C9D">
        <w:t>p</w:t>
      </w:r>
      <w:r w:rsidRPr="006C5F85">
        <w:t>ublic</w:t>
      </w:r>
      <w:bookmarkEnd w:id="14"/>
    </w:p>
    <w:tbl>
      <w:tblPr>
        <w:tblStyle w:val="ONRTable2"/>
        <w:tblW w:w="9624" w:type="dxa"/>
        <w:tblLook w:val="04A0" w:firstRow="1" w:lastRow="0" w:firstColumn="1" w:lastColumn="0" w:noHBand="0" w:noVBand="1"/>
      </w:tblPr>
      <w:tblGrid>
        <w:gridCol w:w="1480"/>
        <w:gridCol w:w="8144"/>
      </w:tblGrid>
      <w:tr w:rsidR="006C5F85" w14:paraId="12CB4F81" w14:textId="77777777" w:rsidTr="00C60A56">
        <w:trPr>
          <w:cnfStyle w:val="100000000000" w:firstRow="1" w:lastRow="0" w:firstColumn="0" w:lastColumn="0" w:oddVBand="0" w:evenVBand="0" w:oddHBand="0" w:evenHBand="0" w:firstRowFirstColumn="0" w:firstRowLastColumn="0" w:lastRowFirstColumn="0" w:lastRowLastColumn="0"/>
          <w:tblHeader/>
        </w:trPr>
        <w:tc>
          <w:tcPr>
            <w:tcW w:w="1403" w:type="dxa"/>
          </w:tcPr>
          <w:p w14:paraId="05ECD5EC" w14:textId="338C122B" w:rsidR="006C5F85" w:rsidRDefault="006C5F85" w:rsidP="00521E1C">
            <w:pPr>
              <w:pStyle w:val="TableText"/>
              <w:keepNext/>
            </w:pPr>
            <w:r>
              <w:t>Action</w:t>
            </w:r>
          </w:p>
        </w:tc>
        <w:tc>
          <w:tcPr>
            <w:tcW w:w="8221" w:type="dxa"/>
          </w:tcPr>
          <w:p w14:paraId="69D77D86" w14:textId="5ADB0769" w:rsidR="006C5F85" w:rsidRDefault="006C5F85" w:rsidP="00521E1C">
            <w:pPr>
              <w:pStyle w:val="TableText"/>
              <w:keepNext/>
            </w:pPr>
            <w:r>
              <w:t>Details</w:t>
            </w:r>
          </w:p>
        </w:tc>
      </w:tr>
      <w:tr w:rsidR="006C5F85" w14:paraId="50C3E4E9" w14:textId="77777777" w:rsidTr="00C60A56">
        <w:tc>
          <w:tcPr>
            <w:tcW w:w="1403" w:type="dxa"/>
          </w:tcPr>
          <w:p w14:paraId="1CB5CFDF" w14:textId="0E1573C3" w:rsidR="006C5F85" w:rsidRPr="006C5F85" w:rsidRDefault="006C5F85" w:rsidP="00A973FE">
            <w:pPr>
              <w:pStyle w:val="ListParagraph"/>
              <w:numPr>
                <w:ilvl w:val="0"/>
                <w:numId w:val="7"/>
              </w:numPr>
            </w:pPr>
            <w:r w:rsidRPr="006C5F85">
              <w:rPr>
                <w:rStyle w:val="Bold"/>
                <w:bCs w:val="0"/>
                <w:lang w:val="en-GB"/>
              </w:rPr>
              <w:t>Inform</w:t>
            </w:r>
          </w:p>
        </w:tc>
        <w:tc>
          <w:tcPr>
            <w:tcW w:w="8221" w:type="dxa"/>
          </w:tcPr>
          <w:p w14:paraId="1B035AF2" w14:textId="2DCA7E77" w:rsidR="006C5F85" w:rsidRPr="006C5F85" w:rsidRDefault="006C5F85" w:rsidP="006C5F85">
            <w:pPr>
              <w:pStyle w:val="TableText"/>
            </w:pPr>
            <w:r w:rsidRPr="006C5F85">
              <w:t xml:space="preserve">We will </w:t>
            </w:r>
            <w:r w:rsidRPr="00DB5C9D">
              <w:t>p</w:t>
            </w:r>
            <w:r w:rsidRPr="006C5F85">
              <w:t>roactivel</w:t>
            </w:r>
            <w:r w:rsidRPr="00DB5C9D">
              <w:t>y</w:t>
            </w:r>
            <w:r w:rsidRPr="006C5F85">
              <w:t xml:space="preserve"> share information</w:t>
            </w:r>
            <w:r w:rsidR="002D25DA">
              <w:t>,</w:t>
            </w:r>
            <w:r w:rsidRPr="006C5F85">
              <w:t xml:space="preserve"> includin</w:t>
            </w:r>
            <w:r w:rsidRPr="00DB5C9D">
              <w:t>g</w:t>
            </w:r>
            <w:r w:rsidRPr="006C5F85">
              <w:t xml:space="preserve"> throu</w:t>
            </w:r>
            <w:r w:rsidRPr="00DB5C9D">
              <w:t>g</w:t>
            </w:r>
            <w:r w:rsidRPr="006C5F85">
              <w:t>h our res</w:t>
            </w:r>
            <w:r w:rsidRPr="00DB5C9D">
              <w:t>p</w:t>
            </w:r>
            <w:r w:rsidRPr="006C5F85">
              <w:t xml:space="preserve">onses to </w:t>
            </w:r>
            <w:r w:rsidRPr="00DB5C9D">
              <w:t>g</w:t>
            </w:r>
            <w:r w:rsidRPr="006C5F85">
              <w:t>eneral en</w:t>
            </w:r>
            <w:r w:rsidRPr="00DB5C9D">
              <w:t>q</w:t>
            </w:r>
            <w:r w:rsidRPr="006C5F85">
              <w:t xml:space="preserve">uiries (from interested stakeholders and the </w:t>
            </w:r>
            <w:r w:rsidRPr="00DB5C9D">
              <w:t>p</w:t>
            </w:r>
            <w:r w:rsidRPr="006C5F85">
              <w:t>ublic)</w:t>
            </w:r>
            <w:r w:rsidR="002D25DA">
              <w:t>,</w:t>
            </w:r>
            <w:r w:rsidRPr="006C5F85">
              <w:t xml:space="preserve"> about our work, our role and our re</w:t>
            </w:r>
            <w:r w:rsidRPr="00DB5C9D">
              <w:t>g</w:t>
            </w:r>
            <w:r w:rsidRPr="006C5F85">
              <w:t>ulator</w:t>
            </w:r>
            <w:r w:rsidRPr="00DB5C9D">
              <w:t>y</w:t>
            </w:r>
            <w:r w:rsidRPr="006C5F85">
              <w:t xml:space="preserve"> decisions in line with the </w:t>
            </w:r>
            <w:r w:rsidRPr="00DB5C9D">
              <w:t>p</w:t>
            </w:r>
            <w:r w:rsidRPr="006C5F85">
              <w:t>resum</w:t>
            </w:r>
            <w:r w:rsidRPr="00DB5C9D">
              <w:t>p</w:t>
            </w:r>
            <w:r w:rsidRPr="006C5F85">
              <w:t>tion of disclosure above.</w:t>
            </w:r>
          </w:p>
          <w:p w14:paraId="6AC4C3FD" w14:textId="4CB340B7" w:rsidR="006C5F85" w:rsidRPr="006C5F85" w:rsidRDefault="006C5F85" w:rsidP="006C5F85">
            <w:pPr>
              <w:pStyle w:val="TableText"/>
            </w:pPr>
            <w:r w:rsidRPr="006C5F85">
              <w:t xml:space="preserve">We will </w:t>
            </w:r>
            <w:r w:rsidRPr="00DB5C9D">
              <w:t>p</w:t>
            </w:r>
            <w:r w:rsidRPr="006C5F85">
              <w:t>romote effective sharin</w:t>
            </w:r>
            <w:r w:rsidRPr="00DB5C9D">
              <w:t>g</w:t>
            </w:r>
            <w:r w:rsidRPr="006C5F85">
              <w:t xml:space="preserve"> of a</w:t>
            </w:r>
            <w:r w:rsidRPr="00DB5C9D">
              <w:t>pp</w:t>
            </w:r>
            <w:r w:rsidRPr="006C5F85">
              <w:t>ro</w:t>
            </w:r>
            <w:r w:rsidRPr="00DB5C9D">
              <w:t>p</w:t>
            </w:r>
            <w:r w:rsidRPr="006C5F85">
              <w:t>riate and necessar</w:t>
            </w:r>
            <w:r w:rsidRPr="00DB5C9D">
              <w:t>y</w:t>
            </w:r>
            <w:r w:rsidRPr="006C5F85">
              <w:t xml:space="preserve"> information b</w:t>
            </w:r>
            <w:r w:rsidRPr="00DB5C9D">
              <w:t>y</w:t>
            </w:r>
            <w:r w:rsidRPr="006C5F85">
              <w:t xml:space="preserve"> licensees and dut</w:t>
            </w:r>
            <w:r w:rsidRPr="00DB5C9D">
              <w:t>y</w:t>
            </w:r>
            <w:r w:rsidRPr="006C5F85">
              <w:t>holders, includin</w:t>
            </w:r>
            <w:r w:rsidRPr="00DB5C9D">
              <w:t>g</w:t>
            </w:r>
            <w:r w:rsidRPr="006C5F85">
              <w:t xml:space="preserve"> the a</w:t>
            </w:r>
            <w:r w:rsidRPr="00DB5C9D">
              <w:t>pp</w:t>
            </w:r>
            <w:r w:rsidRPr="006C5F85">
              <w:t xml:space="preserve">lication of relevant </w:t>
            </w:r>
            <w:r w:rsidRPr="00DB5C9D">
              <w:t>g</w:t>
            </w:r>
            <w:r w:rsidRPr="006C5F85">
              <w:t xml:space="preserve">ood </w:t>
            </w:r>
            <w:r w:rsidRPr="00DB5C9D">
              <w:t>p</w:t>
            </w:r>
            <w:r w:rsidRPr="006C5F85">
              <w:t xml:space="preserve">ractice, such as the </w:t>
            </w:r>
            <w:hyperlink r:id="rId37" w:history="1">
              <w:r w:rsidRPr="00CD0B79">
                <w:rPr>
                  <w:rStyle w:val="Hyperlink"/>
                </w:rPr>
                <w:t>Safet</w:t>
              </w:r>
              <w:r w:rsidRPr="004E0DB8">
                <w:rPr>
                  <w:rStyle w:val="Hyperlink"/>
                  <w:u w:val="none"/>
                </w:rPr>
                <w:t>y</w:t>
              </w:r>
              <w:r w:rsidRPr="00CD0B79">
                <w:rPr>
                  <w:rStyle w:val="Hyperlink"/>
                </w:rPr>
                <w:t xml:space="preserve"> Directors</w:t>
              </w:r>
              <w:r w:rsidR="00655BBA">
                <w:rPr>
                  <w:rStyle w:val="Hyperlink"/>
                </w:rPr>
                <w:t>’</w:t>
              </w:r>
              <w:r w:rsidRPr="00CD0B79">
                <w:rPr>
                  <w:rStyle w:val="Hyperlink"/>
                </w:rPr>
                <w:t xml:space="preserve"> Forum Good Practice Guide on site stakeholder </w:t>
              </w:r>
              <w:r w:rsidRPr="004E0DB8">
                <w:rPr>
                  <w:rStyle w:val="Hyperlink"/>
                  <w:u w:val="none"/>
                </w:rPr>
                <w:t>g</w:t>
              </w:r>
              <w:r w:rsidRPr="00CD0B79">
                <w:rPr>
                  <w:rStyle w:val="Hyperlink"/>
                </w:rPr>
                <w:t>rou</w:t>
              </w:r>
              <w:r w:rsidRPr="004E0DB8">
                <w:rPr>
                  <w:rStyle w:val="Hyperlink"/>
                  <w:u w:val="none"/>
                </w:rPr>
                <w:t>p</w:t>
              </w:r>
              <w:r w:rsidRPr="00CD0B79">
                <w:rPr>
                  <w:rStyle w:val="Hyperlink"/>
                </w:rPr>
                <w:t xml:space="preserve">s </w:t>
              </w:r>
              <w:r w:rsidR="00B43CCE">
                <w:rPr>
                  <w:rStyle w:val="Hyperlink"/>
                </w:rPr>
                <w:t xml:space="preserve">(SSGs) </w:t>
              </w:r>
              <w:r w:rsidRPr="00CD0B79">
                <w:rPr>
                  <w:rStyle w:val="Hyperlink"/>
                </w:rPr>
                <w:t>and local liaison committees</w:t>
              </w:r>
            </w:hyperlink>
            <w:r w:rsidRPr="006C5F85">
              <w:t xml:space="preserve"> (LLCs).</w:t>
            </w:r>
          </w:p>
          <w:p w14:paraId="05F466D9" w14:textId="7FCB96D7" w:rsidR="006C5F85" w:rsidRDefault="006C5F85" w:rsidP="006C5F85">
            <w:pPr>
              <w:pStyle w:val="TableText"/>
            </w:pPr>
            <w:r w:rsidRPr="00291C15">
              <w:rPr>
                <w:rStyle w:val="Bold"/>
                <w:bCs w:val="0"/>
                <w:lang w:val="en-GB"/>
              </w:rPr>
              <w:t>Examples of how ‘inform’ is applied includes</w:t>
            </w:r>
            <w:r w:rsidRPr="006C5F85">
              <w:t xml:space="preserve">: our </w:t>
            </w:r>
            <w:r w:rsidRPr="00DB5C9D">
              <w:t>p</w:t>
            </w:r>
            <w:r w:rsidRPr="006C5F85">
              <w:t>ublication scheme, routine newsletters, information and re</w:t>
            </w:r>
            <w:r w:rsidRPr="00DB5C9D">
              <w:t>p</w:t>
            </w:r>
            <w:r w:rsidRPr="006C5F85">
              <w:t>orts on our website and social media</w:t>
            </w:r>
            <w:r w:rsidR="00482086">
              <w:t xml:space="preserve"> channels</w:t>
            </w:r>
            <w:r w:rsidRPr="006C5F85">
              <w:t xml:space="preserve">, </w:t>
            </w:r>
            <w:r w:rsidRPr="00DB5C9D">
              <w:t>p</w:t>
            </w:r>
            <w:r w:rsidRPr="006C5F85">
              <w:t>ress releases, sharin</w:t>
            </w:r>
            <w:r w:rsidRPr="00DB5C9D">
              <w:t>g</w:t>
            </w:r>
            <w:r w:rsidRPr="006C5F85">
              <w:t xml:space="preserve"> of re</w:t>
            </w:r>
            <w:r w:rsidRPr="00DB5C9D">
              <w:t>p</w:t>
            </w:r>
            <w:r w:rsidRPr="006C5F85">
              <w:t>orts with SSGs/LLCs, and res</w:t>
            </w:r>
            <w:r w:rsidRPr="00DB5C9D">
              <w:t>p</w:t>
            </w:r>
            <w:r w:rsidRPr="006C5F85">
              <w:t>onses to en</w:t>
            </w:r>
            <w:r w:rsidRPr="00DB5C9D">
              <w:t>q</w:t>
            </w:r>
            <w:r w:rsidRPr="006C5F85">
              <w:t>uiries and other re</w:t>
            </w:r>
            <w:r w:rsidRPr="00DB5C9D">
              <w:t>q</w:t>
            </w:r>
            <w:r w:rsidRPr="006C5F85">
              <w:t>uests for information.</w:t>
            </w:r>
          </w:p>
        </w:tc>
      </w:tr>
      <w:tr w:rsidR="006C5F85" w14:paraId="189474DC" w14:textId="77777777" w:rsidTr="00C60A56">
        <w:tc>
          <w:tcPr>
            <w:tcW w:w="1403" w:type="dxa"/>
          </w:tcPr>
          <w:p w14:paraId="0631AE11" w14:textId="609DE4F6" w:rsidR="006C5F85" w:rsidRPr="006C5F85" w:rsidRDefault="006C5F85" w:rsidP="00A973FE">
            <w:pPr>
              <w:pStyle w:val="TableText"/>
              <w:numPr>
                <w:ilvl w:val="0"/>
                <w:numId w:val="7"/>
              </w:numPr>
              <w:rPr>
                <w:b/>
              </w:rPr>
            </w:pPr>
            <w:r w:rsidRPr="006C5F85">
              <w:rPr>
                <w:b/>
              </w:rPr>
              <w:t>En</w:t>
            </w:r>
            <w:r w:rsidRPr="00DB5C9D">
              <w:rPr>
                <w:b/>
              </w:rPr>
              <w:t>g</w:t>
            </w:r>
            <w:r w:rsidRPr="006C5F85">
              <w:rPr>
                <w:b/>
              </w:rPr>
              <w:t>a</w:t>
            </w:r>
            <w:r w:rsidRPr="00DB5C9D">
              <w:rPr>
                <w:b/>
              </w:rPr>
              <w:t>g</w:t>
            </w:r>
            <w:r w:rsidRPr="006C5F85">
              <w:rPr>
                <w:b/>
              </w:rPr>
              <w:t>e</w:t>
            </w:r>
          </w:p>
        </w:tc>
        <w:tc>
          <w:tcPr>
            <w:tcW w:w="8221" w:type="dxa"/>
          </w:tcPr>
          <w:p w14:paraId="5A4D2398" w14:textId="7877021B" w:rsidR="00F071A6" w:rsidRDefault="00F071A6" w:rsidP="00F071A6">
            <w:pPr>
              <w:pStyle w:val="TableText"/>
            </w:pPr>
            <w:r>
              <w:t>We will engage with interested stakeholders and the public, where we consider it necessary and appropriate, through face-to-face and virtual meetings, forums and workshops</w:t>
            </w:r>
            <w:r w:rsidR="0098163F">
              <w:t>.</w:t>
            </w:r>
            <w:r>
              <w:t xml:space="preserve"> </w:t>
            </w:r>
            <w:r w:rsidR="0098163F">
              <w:t xml:space="preserve">This </w:t>
            </w:r>
            <w:r>
              <w:t>promote</w:t>
            </w:r>
            <w:r w:rsidR="0098163F">
              <w:t>s</w:t>
            </w:r>
            <w:r>
              <w:t xml:space="preserve"> dialogue and discussion about our role, our work and our regulation</w:t>
            </w:r>
            <w:r w:rsidR="0098163F">
              <w:t>. It also</w:t>
            </w:r>
            <w:r>
              <w:t xml:space="preserve"> provide</w:t>
            </w:r>
            <w:r w:rsidR="0098163F">
              <w:t>s</w:t>
            </w:r>
            <w:r>
              <w:t xml:space="preserve"> the opportunity to share views</w:t>
            </w:r>
            <w:r w:rsidR="009C02AC">
              <w:t xml:space="preserve">, </w:t>
            </w:r>
            <w:r>
              <w:t>evidence</w:t>
            </w:r>
            <w:r w:rsidR="009C02AC">
              <w:t xml:space="preserve"> and </w:t>
            </w:r>
            <w:r>
              <w:t>relevant information that is necessary to inform our organisational strategy and priorities, regulatory processes and guidance, and regulatory decisions.</w:t>
            </w:r>
          </w:p>
          <w:p w14:paraId="39399302" w14:textId="0898AF63" w:rsidR="00F071A6" w:rsidRDefault="00F071A6" w:rsidP="00F071A6">
            <w:pPr>
              <w:pStyle w:val="TableText"/>
            </w:pPr>
            <w:r>
              <w:t xml:space="preserve">We will seek to engage with new audiences, sharing information to support two-way conversations designed to develop understanding of our work and the wider environment we operate in. This will in turn lead to greater opportunities to engage on specific subjects. </w:t>
            </w:r>
          </w:p>
          <w:p w14:paraId="7D183E90" w14:textId="1427311F" w:rsidR="00F071A6" w:rsidRDefault="00F071A6" w:rsidP="00F071A6">
            <w:pPr>
              <w:pStyle w:val="TableText"/>
            </w:pPr>
            <w:r>
              <w:t xml:space="preserve">We will engage in a targeted and proportionate way to explain how our regulatory processes, policies and guidance work in practice and are applied, through our methodology and judgements, to make our decisions. We will invite evidence-based feedback where we consider it necessary and appropriate to do so. </w:t>
            </w:r>
          </w:p>
          <w:p w14:paraId="6DE66C0B" w14:textId="77777777" w:rsidR="00681AC1" w:rsidRDefault="00F071A6" w:rsidP="00F071A6">
            <w:pPr>
              <w:pStyle w:val="TableText"/>
            </w:pPr>
            <w:r>
              <w:t xml:space="preserve">By developing our engagement framework </w:t>
            </w:r>
            <w:r w:rsidR="00E05E4D">
              <w:t xml:space="preserve">so that it </w:t>
            </w:r>
            <w:r w:rsidR="00BC0A0E">
              <w:t>enables more</w:t>
            </w:r>
            <w:r>
              <w:t xml:space="preserve"> effective</w:t>
            </w:r>
            <w:r w:rsidR="00F90642">
              <w:t>,</w:t>
            </w:r>
            <w:r>
              <w:t xml:space="preserve"> regular</w:t>
            </w:r>
            <w:r w:rsidR="00F90642">
              <w:t xml:space="preserve"> and</w:t>
            </w:r>
            <w:r>
              <w:t xml:space="preserve"> inclusive dialogue </w:t>
            </w:r>
            <w:r w:rsidR="00466E38">
              <w:t xml:space="preserve">with </w:t>
            </w:r>
            <w:r>
              <w:t>stakeholders, we will be able to better support understanding of our place within the nuclear landscape.</w:t>
            </w:r>
          </w:p>
          <w:p w14:paraId="781B0FD6" w14:textId="48F4AEE5" w:rsidR="00F071A6" w:rsidRDefault="00F071A6" w:rsidP="00F071A6">
            <w:pPr>
              <w:pStyle w:val="TableText"/>
            </w:pPr>
            <w:r>
              <w:t xml:space="preserve"> </w:t>
            </w:r>
          </w:p>
          <w:p w14:paraId="5FE6884B" w14:textId="77777777" w:rsidR="0098163F" w:rsidRDefault="00F071A6" w:rsidP="00655DD6">
            <w:pPr>
              <w:pStyle w:val="TableText"/>
            </w:pPr>
            <w:r>
              <w:t xml:space="preserve">Examples of how ‘engage’ is applied includes: </w:t>
            </w:r>
          </w:p>
          <w:p w14:paraId="77E65D5A" w14:textId="3E943E50" w:rsidR="0098163F" w:rsidRDefault="00F071A6" w:rsidP="00A973FE">
            <w:pPr>
              <w:pStyle w:val="TableText"/>
              <w:numPr>
                <w:ilvl w:val="0"/>
                <w:numId w:val="11"/>
              </w:numPr>
            </w:pPr>
            <w:r>
              <w:t>ONR attendance</w:t>
            </w:r>
            <w:r w:rsidR="00E97B18">
              <w:t xml:space="preserve"> and </w:t>
            </w:r>
            <w:r>
              <w:t xml:space="preserve">participation at SSGs/LLCs </w:t>
            </w:r>
            <w:r w:rsidR="009A6BDF">
              <w:t xml:space="preserve">meetings </w:t>
            </w:r>
            <w:r>
              <w:t>to provide reports and answer questions</w:t>
            </w:r>
            <w:r w:rsidR="0098163F">
              <w:t>;</w:t>
            </w:r>
          </w:p>
          <w:p w14:paraId="4B8A6E1F" w14:textId="58276AE9" w:rsidR="0098163F" w:rsidRDefault="0098163F" w:rsidP="00A973FE">
            <w:pPr>
              <w:pStyle w:val="TableText"/>
              <w:numPr>
                <w:ilvl w:val="0"/>
                <w:numId w:val="11"/>
              </w:numPr>
            </w:pPr>
            <w:r>
              <w:t>T</w:t>
            </w:r>
            <w:r w:rsidR="00F071A6">
              <w:t>he</w:t>
            </w:r>
            <w:r w:rsidR="00655DD6">
              <w:t xml:space="preserve"> </w:t>
            </w:r>
            <w:hyperlink r:id="rId38" w:history="1">
              <w:r w:rsidR="006C5F85" w:rsidRPr="00655DD6">
                <w:rPr>
                  <w:rStyle w:val="Hyperlink"/>
                </w:rPr>
                <w:t>ONR NGO Forum</w:t>
              </w:r>
            </w:hyperlink>
            <w:r w:rsidR="006C5F85" w:rsidRPr="006C5F85">
              <w:t xml:space="preserve">, </w:t>
            </w:r>
            <w:r w:rsidR="00655DD6">
              <w:t>targeted and topic specific meetings</w:t>
            </w:r>
            <w:r w:rsidR="00C339BA">
              <w:t xml:space="preserve"> and </w:t>
            </w:r>
            <w:r w:rsidR="00655DD6">
              <w:t>workshops with interested parties</w:t>
            </w:r>
            <w:r>
              <w:t>; and</w:t>
            </w:r>
          </w:p>
          <w:p w14:paraId="07F44649" w14:textId="516814DC" w:rsidR="00655DD6" w:rsidRDefault="0098163F" w:rsidP="00A973FE">
            <w:pPr>
              <w:pStyle w:val="TableText"/>
              <w:numPr>
                <w:ilvl w:val="0"/>
                <w:numId w:val="11"/>
              </w:numPr>
            </w:pPr>
            <w:r>
              <w:t>Other</w:t>
            </w:r>
            <w:r w:rsidR="00655DD6">
              <w:t xml:space="preserve"> engagement with academics, experts and professional bodies to inform our work, such as the Chief Nuclear Inspector’s Advisory Panel.</w:t>
            </w:r>
          </w:p>
          <w:p w14:paraId="3AEF7979" w14:textId="7B3D6367" w:rsidR="006C5F85" w:rsidRDefault="00655DD6" w:rsidP="00655DD6">
            <w:pPr>
              <w:pStyle w:val="TableText"/>
            </w:pPr>
            <w:r>
              <w:t>We also support wider engagement opportunities as an organisation, shaping formal and information engagement and consultation programmes led by third parties such as government departments</w:t>
            </w:r>
            <w:r w:rsidR="00C339BA">
              <w:t xml:space="preserve">, other regulators </w:t>
            </w:r>
            <w:r>
              <w:t>and licen</w:t>
            </w:r>
            <w:r w:rsidR="00B43CCE">
              <w:t>s</w:t>
            </w:r>
            <w:r>
              <w:t>e</w:t>
            </w:r>
            <w:r w:rsidR="00B43CCE">
              <w:t>es</w:t>
            </w:r>
            <w:r>
              <w:t>.</w:t>
            </w:r>
          </w:p>
        </w:tc>
      </w:tr>
      <w:tr w:rsidR="00746B48" w14:paraId="050AC549" w14:textId="77777777" w:rsidTr="00C60A56">
        <w:tc>
          <w:tcPr>
            <w:tcW w:w="1403" w:type="dxa"/>
          </w:tcPr>
          <w:p w14:paraId="0A140217" w14:textId="7BC1126D" w:rsidR="00746B48" w:rsidRPr="006C5F85" w:rsidRDefault="00746B48" w:rsidP="00A973FE">
            <w:pPr>
              <w:pStyle w:val="TableText"/>
              <w:numPr>
                <w:ilvl w:val="0"/>
                <w:numId w:val="7"/>
              </w:numPr>
              <w:rPr>
                <w:b/>
              </w:rPr>
            </w:pPr>
            <w:r>
              <w:rPr>
                <w:b/>
              </w:rPr>
              <w:t>Consult</w:t>
            </w:r>
          </w:p>
        </w:tc>
        <w:tc>
          <w:tcPr>
            <w:tcW w:w="8221" w:type="dxa"/>
          </w:tcPr>
          <w:p w14:paraId="5402DCE4" w14:textId="77777777" w:rsidR="00746B48" w:rsidRPr="00746B48" w:rsidRDefault="00746B48" w:rsidP="00746B48">
            <w:pPr>
              <w:pStyle w:val="TableText"/>
              <w:rPr>
                <w:rStyle w:val="Note"/>
                <w:i w:val="0"/>
                <w:iCs w:val="0"/>
                <w:u w:val="none"/>
                <w:lang w:val="en-GB"/>
              </w:rPr>
            </w:pPr>
            <w:r w:rsidRPr="00746B48">
              <w:t xml:space="preserve">We will consult, either </w:t>
            </w:r>
            <w:r w:rsidRPr="00291C15">
              <w:rPr>
                <w:rStyle w:val="Bold"/>
                <w:bCs w:val="0"/>
                <w:lang w:val="en-GB"/>
              </w:rPr>
              <w:t>formally</w:t>
            </w:r>
            <w:r w:rsidRPr="00746B48">
              <w:t xml:space="preserve"> or </w:t>
            </w:r>
            <w:r w:rsidRPr="00291C15">
              <w:rPr>
                <w:rStyle w:val="Bold"/>
                <w:bCs w:val="0"/>
                <w:lang w:val="en-GB"/>
              </w:rPr>
              <w:t>informally</w:t>
            </w:r>
            <w:r w:rsidRPr="00746B48">
              <w:t xml:space="preserve">, with interested stakeholders and the </w:t>
            </w:r>
            <w:r w:rsidRPr="00DB5C9D">
              <w:t>p</w:t>
            </w:r>
            <w:r w:rsidRPr="00746B48">
              <w:t>ublic where we consider it necessar</w:t>
            </w:r>
            <w:r w:rsidRPr="00DB5C9D">
              <w:t>y</w:t>
            </w:r>
            <w:r w:rsidRPr="00746B48">
              <w:t xml:space="preserve"> and a</w:t>
            </w:r>
            <w:r w:rsidRPr="00DB5C9D">
              <w:t>pp</w:t>
            </w:r>
            <w:r w:rsidRPr="00746B48">
              <w:t>ro</w:t>
            </w:r>
            <w:r w:rsidRPr="00DB5C9D">
              <w:t>p</w:t>
            </w:r>
            <w:r w:rsidRPr="00746B48">
              <w:t>riate to inform our or</w:t>
            </w:r>
            <w:r w:rsidRPr="00DB5C9D">
              <w:t>g</w:t>
            </w:r>
            <w:r w:rsidRPr="00746B48">
              <w:t>anisational strate</w:t>
            </w:r>
            <w:r w:rsidRPr="00DB5C9D">
              <w:t>gy</w:t>
            </w:r>
            <w:r w:rsidRPr="00746B48">
              <w:t xml:space="preserve"> and </w:t>
            </w:r>
            <w:r w:rsidRPr="00DB5C9D">
              <w:t>p</w:t>
            </w:r>
            <w:r w:rsidRPr="00746B48">
              <w:t>riorities, re</w:t>
            </w:r>
            <w:r w:rsidRPr="00DB5C9D">
              <w:t>g</w:t>
            </w:r>
            <w:r w:rsidRPr="00746B48">
              <w:t>ulator</w:t>
            </w:r>
            <w:r w:rsidRPr="00DB5C9D">
              <w:t>y</w:t>
            </w:r>
            <w:r w:rsidRPr="00746B48">
              <w:t xml:space="preserve"> </w:t>
            </w:r>
            <w:r w:rsidRPr="00DB5C9D">
              <w:t>p</w:t>
            </w:r>
            <w:r w:rsidRPr="00746B48">
              <w:t xml:space="preserve">rocesses and </w:t>
            </w:r>
            <w:r w:rsidRPr="00DB5C9D">
              <w:t>g</w:t>
            </w:r>
            <w:r w:rsidRPr="00746B48">
              <w:t>uidance, and re</w:t>
            </w:r>
            <w:r w:rsidRPr="00DB5C9D">
              <w:t>g</w:t>
            </w:r>
            <w:r w:rsidRPr="00746B48">
              <w:t>ulator</w:t>
            </w:r>
            <w:r w:rsidRPr="00DB5C9D">
              <w:t>y</w:t>
            </w:r>
            <w:r w:rsidRPr="00746B48">
              <w:t xml:space="preserve"> decisions.</w:t>
            </w:r>
          </w:p>
          <w:p w14:paraId="0CE10161" w14:textId="77777777" w:rsidR="00746B48" w:rsidRPr="00746B48" w:rsidRDefault="00746B48" w:rsidP="00746B48">
            <w:pPr>
              <w:pStyle w:val="TableText"/>
            </w:pPr>
            <w:r w:rsidRPr="00746B48">
              <w:t>We will</w:t>
            </w:r>
            <w:r w:rsidRPr="00746B48">
              <w:rPr>
                <w:rStyle w:val="Bold"/>
                <w:b w:val="0"/>
                <w:bCs w:val="0"/>
                <w:lang w:val="en-GB"/>
              </w:rPr>
              <w:t xml:space="preserve"> </w:t>
            </w:r>
            <w:r w:rsidRPr="00746B48">
              <w:rPr>
                <w:rStyle w:val="Bold"/>
                <w:bCs w:val="0"/>
                <w:lang w:val="en-GB"/>
              </w:rPr>
              <w:t>formall</w:t>
            </w:r>
            <w:r w:rsidRPr="00DB5C9D">
              <w:rPr>
                <w:rStyle w:val="Bold"/>
                <w:bCs w:val="0"/>
                <w:lang w:val="en-GB"/>
              </w:rPr>
              <w:t>y</w:t>
            </w:r>
            <w:r w:rsidRPr="00746B48">
              <w:t xml:space="preserve"> consult, a</w:t>
            </w:r>
            <w:r w:rsidRPr="00DB5C9D">
              <w:t>pp</w:t>
            </w:r>
            <w:r w:rsidRPr="00746B48">
              <w:t>l</w:t>
            </w:r>
            <w:r w:rsidRPr="00DB5C9D">
              <w:t>y</w:t>
            </w:r>
            <w:r w:rsidRPr="00746B48">
              <w:t>in</w:t>
            </w:r>
            <w:r w:rsidRPr="00DB5C9D">
              <w:t>g</w:t>
            </w:r>
            <w:r w:rsidRPr="00746B48">
              <w:t xml:space="preserve"> Cabinet Office consultation </w:t>
            </w:r>
            <w:r w:rsidRPr="00DB5C9D">
              <w:t>p</w:t>
            </w:r>
            <w:r w:rsidRPr="00746B48">
              <w:t>rinci</w:t>
            </w:r>
            <w:r w:rsidRPr="00DB5C9D">
              <w:t>p</w:t>
            </w:r>
            <w:r w:rsidRPr="00746B48">
              <w:t>les as a</w:t>
            </w:r>
            <w:r w:rsidRPr="00DB5C9D">
              <w:t>pp</w:t>
            </w:r>
            <w:r w:rsidRPr="00746B48">
              <w:t>ro</w:t>
            </w:r>
            <w:r w:rsidRPr="00DB5C9D">
              <w:t>p</w:t>
            </w:r>
            <w:r w:rsidRPr="00746B48">
              <w:t>riate, when there is:</w:t>
            </w:r>
          </w:p>
          <w:p w14:paraId="6CEB4DD5" w14:textId="7D1B62CC" w:rsidR="009550A8" w:rsidRDefault="008C70B3" w:rsidP="00A973FE">
            <w:pPr>
              <w:pStyle w:val="TabletextBulletlist1"/>
            </w:pPr>
            <w:r>
              <w:t>A</w:t>
            </w:r>
            <w:r w:rsidR="009550A8">
              <w:t xml:space="preserve"> legal requirement to do so, such as forming our organisational strategy and developing approved </w:t>
            </w:r>
            <w:r w:rsidR="00F50766">
              <w:t>C</w:t>
            </w:r>
            <w:r w:rsidR="009550A8">
              <w:t xml:space="preserve">odes of Practice (ACoPs); and/or </w:t>
            </w:r>
          </w:p>
          <w:p w14:paraId="1A15D18D" w14:textId="7EB56A5C" w:rsidR="009550A8" w:rsidRDefault="000A0D0F" w:rsidP="00A973FE">
            <w:pPr>
              <w:pStyle w:val="TabletextBulletlist1"/>
            </w:pPr>
            <w:r>
              <w:t>W</w:t>
            </w:r>
            <w:r w:rsidR="009550A8">
              <w:t>here the Chief Executive/Chief Nuclear Inspector determines it necessary, such as changes</w:t>
            </w:r>
            <w:r w:rsidR="00243B7B">
              <w:t xml:space="preserve"> or </w:t>
            </w:r>
            <w:r w:rsidR="009550A8">
              <w:t xml:space="preserve">reviews of the licence condition framework, Safety Assessment Principles (SAPs), Security Assessment Principles (SyAPs) and ONR Guidance for Nuclear Material Accountancy, Control and Safeguards (ONMACs), as well as other updates, additions and changes to regulatory guidance </w:t>
            </w:r>
            <w:r w:rsidR="00243B7B">
              <w:t xml:space="preserve">and </w:t>
            </w:r>
            <w:r w:rsidR="009550A8">
              <w:t>associated documents; and/or</w:t>
            </w:r>
          </w:p>
          <w:p w14:paraId="5DC932AA" w14:textId="1E235CAC" w:rsidR="00746B48" w:rsidRPr="00746B48" w:rsidRDefault="000A0D0F" w:rsidP="00A973FE">
            <w:pPr>
              <w:pStyle w:val="TabletextBulletlist1"/>
            </w:pPr>
            <w:r>
              <w:t>W</w:t>
            </w:r>
            <w:r w:rsidR="009550A8">
              <w:t>here the Chief Executive/Chief Nuclear Inspector determines we need relevant evidence, views and/or other information to inform our work.</w:t>
            </w:r>
          </w:p>
          <w:p w14:paraId="14C07229" w14:textId="77777777" w:rsidR="00681AC1" w:rsidRDefault="00681AC1" w:rsidP="00272411">
            <w:pPr>
              <w:pStyle w:val="TableText"/>
              <w:rPr>
                <w:rStyle w:val="Bold"/>
                <w:bCs w:val="0"/>
                <w:lang w:val="en-GB"/>
              </w:rPr>
            </w:pPr>
          </w:p>
          <w:p w14:paraId="2C15D35D" w14:textId="77777777" w:rsidR="00681AC1" w:rsidRDefault="00681AC1" w:rsidP="00272411">
            <w:pPr>
              <w:pStyle w:val="TableText"/>
              <w:rPr>
                <w:rStyle w:val="Bold"/>
              </w:rPr>
            </w:pPr>
          </w:p>
          <w:p w14:paraId="12DC301B" w14:textId="77777777" w:rsidR="00681AC1" w:rsidRDefault="00681AC1" w:rsidP="00272411">
            <w:pPr>
              <w:pStyle w:val="TableText"/>
              <w:rPr>
                <w:rStyle w:val="Bold"/>
              </w:rPr>
            </w:pPr>
          </w:p>
          <w:p w14:paraId="0AA97F53" w14:textId="5C5A64DC" w:rsidR="00746B48" w:rsidRPr="00272411" w:rsidRDefault="00746B48" w:rsidP="00272411">
            <w:pPr>
              <w:pStyle w:val="TableText"/>
            </w:pPr>
            <w:r w:rsidRPr="00272411">
              <w:rPr>
                <w:rStyle w:val="Bold"/>
                <w:bCs w:val="0"/>
                <w:lang w:val="en-GB"/>
              </w:rPr>
              <w:t>Informal</w:t>
            </w:r>
            <w:r w:rsidRPr="00746B48">
              <w:t xml:space="preserve"> consultation, either directl</w:t>
            </w:r>
            <w:r w:rsidRPr="00DB5C9D">
              <w:t>y</w:t>
            </w:r>
            <w:r w:rsidRPr="00746B48">
              <w:t xml:space="preserve"> (as ONR) or indirectl</w:t>
            </w:r>
            <w:r w:rsidRPr="00DB5C9D">
              <w:t>y</w:t>
            </w:r>
            <w:r w:rsidRPr="00746B48">
              <w:t xml:space="preserve"> (drawin</w:t>
            </w:r>
            <w:r w:rsidRPr="00DB5C9D">
              <w:t>g</w:t>
            </w:r>
            <w:r w:rsidRPr="00746B48">
              <w:t xml:space="preserve"> on feedback from consultations b</w:t>
            </w:r>
            <w:r w:rsidRPr="00DB5C9D">
              <w:t>y</w:t>
            </w:r>
            <w:r w:rsidRPr="00746B48">
              <w:t xml:space="preserve"> other </w:t>
            </w:r>
            <w:r w:rsidRPr="00DB5C9D">
              <w:t>p</w:t>
            </w:r>
            <w:r w:rsidRPr="00746B48">
              <w:t>arties), would include activities such as:</w:t>
            </w:r>
          </w:p>
          <w:p w14:paraId="23864548" w14:textId="77777777" w:rsidR="00746B48" w:rsidRPr="00272411" w:rsidRDefault="00746B48" w:rsidP="005476DC">
            <w:pPr>
              <w:pStyle w:val="TableText"/>
              <w:numPr>
                <w:ilvl w:val="0"/>
                <w:numId w:val="11"/>
              </w:numPr>
            </w:pPr>
            <w:r w:rsidRPr="00272411">
              <w:t>Commissionin</w:t>
            </w:r>
            <w:r w:rsidRPr="00DB5C9D">
              <w:t>g</w:t>
            </w:r>
            <w:r w:rsidRPr="00272411">
              <w:t xml:space="preserve"> research, in line with our Research Strate</w:t>
            </w:r>
            <w:r w:rsidRPr="00DB5C9D">
              <w:t>gy</w:t>
            </w:r>
            <w:r w:rsidRPr="00272411">
              <w:t>;</w:t>
            </w:r>
          </w:p>
          <w:p w14:paraId="711CA27C" w14:textId="10BE5A3D" w:rsidR="00746B48" w:rsidRPr="00272411" w:rsidRDefault="00746B48" w:rsidP="005476DC">
            <w:pPr>
              <w:pStyle w:val="TableText"/>
              <w:numPr>
                <w:ilvl w:val="0"/>
                <w:numId w:val="11"/>
              </w:numPr>
            </w:pPr>
            <w:r w:rsidRPr="00272411">
              <w:t>Commissionin</w:t>
            </w:r>
            <w:r w:rsidRPr="00DB5C9D">
              <w:t>g</w:t>
            </w:r>
            <w:r w:rsidRPr="00272411">
              <w:t xml:space="preserve"> work</w:t>
            </w:r>
            <w:r w:rsidR="00835EDE">
              <w:t xml:space="preserve"> </w:t>
            </w:r>
            <w:r w:rsidR="009322A6">
              <w:t xml:space="preserve">or </w:t>
            </w:r>
            <w:r w:rsidRPr="00272411">
              <w:t>ex</w:t>
            </w:r>
            <w:r w:rsidRPr="00DB5C9D">
              <w:t>p</w:t>
            </w:r>
            <w:r w:rsidRPr="00272411">
              <w:t>ert in</w:t>
            </w:r>
            <w:r w:rsidRPr="00DB5C9D">
              <w:t>p</w:t>
            </w:r>
            <w:r w:rsidRPr="00272411">
              <w:t>ut via our Technical Su</w:t>
            </w:r>
            <w:r w:rsidRPr="00DB5C9D">
              <w:t>pp</w:t>
            </w:r>
            <w:r w:rsidRPr="00272411">
              <w:t>ort Framework;</w:t>
            </w:r>
          </w:p>
          <w:p w14:paraId="72926C40" w14:textId="45844FDC" w:rsidR="00746B48" w:rsidRPr="00272411" w:rsidRDefault="00746B48" w:rsidP="005476DC">
            <w:pPr>
              <w:pStyle w:val="TableText"/>
              <w:numPr>
                <w:ilvl w:val="0"/>
                <w:numId w:val="11"/>
              </w:numPr>
            </w:pPr>
            <w:r w:rsidRPr="00272411">
              <w:t>Seekin</w:t>
            </w:r>
            <w:r w:rsidRPr="00DB5C9D">
              <w:t>g</w:t>
            </w:r>
            <w:r w:rsidRPr="00272411">
              <w:t xml:space="preserve"> views and advice from our </w:t>
            </w:r>
            <w:hyperlink r:id="rId39" w:history="1">
              <w:r w:rsidRPr="005476DC">
                <w:t>expert panels</w:t>
              </w:r>
            </w:hyperlink>
            <w:r w:rsidRPr="00272411">
              <w:t xml:space="preserve"> includin</w:t>
            </w:r>
            <w:r w:rsidRPr="00DB5C9D">
              <w:t>g</w:t>
            </w:r>
            <w:r w:rsidRPr="00272411">
              <w:t xml:space="preserve"> our Chief Nuclear Ins</w:t>
            </w:r>
            <w:r w:rsidRPr="00DB5C9D">
              <w:t>p</w:t>
            </w:r>
            <w:r w:rsidRPr="00272411">
              <w:t>ector’s Advisor</w:t>
            </w:r>
            <w:r w:rsidRPr="00DB5C9D">
              <w:t>y</w:t>
            </w:r>
            <w:r w:rsidRPr="00272411">
              <w:t xml:space="preserve"> Panel</w:t>
            </w:r>
            <w:r w:rsidR="007918C2">
              <w:t>, ONR Expert Panel on Natural Hazards</w:t>
            </w:r>
            <w:r w:rsidRPr="00272411">
              <w:t>; and</w:t>
            </w:r>
            <w:r w:rsidR="00070C69">
              <w:t xml:space="preserve"> Graphite Technical Advisory Committee</w:t>
            </w:r>
          </w:p>
          <w:p w14:paraId="764FC12B" w14:textId="77777777" w:rsidR="00746B48" w:rsidRPr="00746B48" w:rsidRDefault="00746B48" w:rsidP="005476DC">
            <w:pPr>
              <w:pStyle w:val="TableText"/>
              <w:numPr>
                <w:ilvl w:val="0"/>
                <w:numId w:val="11"/>
              </w:numPr>
            </w:pPr>
            <w:r w:rsidRPr="00272411">
              <w:t>Re</w:t>
            </w:r>
            <w:r w:rsidRPr="00DB5C9D">
              <w:t>q</w:t>
            </w:r>
            <w:r w:rsidRPr="00272411">
              <w:t>uestin</w:t>
            </w:r>
            <w:r w:rsidRPr="00DB5C9D">
              <w:t>g</w:t>
            </w:r>
            <w:r w:rsidRPr="00272411">
              <w:t xml:space="preserve"> Part</w:t>
            </w:r>
            <w:r w:rsidRPr="00DB5C9D">
              <w:t>y</w:t>
            </w:r>
            <w:r w:rsidRPr="00272411">
              <w:t xml:space="preserve"> comments received as </w:t>
            </w:r>
            <w:r w:rsidRPr="00DB5C9D">
              <w:t>p</w:t>
            </w:r>
            <w:r w:rsidRPr="00272411">
              <w:t>art of the Generic Desi</w:t>
            </w:r>
            <w:r w:rsidRPr="00DB5C9D">
              <w:t>g</w:t>
            </w:r>
            <w:r w:rsidRPr="00272411">
              <w:t>n Assessme</w:t>
            </w:r>
            <w:r w:rsidRPr="00746B48">
              <w:t xml:space="preserve">nt (GDA) </w:t>
            </w:r>
            <w:r w:rsidRPr="00DB5C9D">
              <w:t>p</w:t>
            </w:r>
            <w:r w:rsidRPr="00746B48">
              <w:t>rocess.</w:t>
            </w:r>
          </w:p>
          <w:p w14:paraId="3CA0EF58" w14:textId="333FD96D" w:rsidR="00746B48" w:rsidRPr="006C5F85" w:rsidRDefault="00746B48" w:rsidP="006C5F85">
            <w:pPr>
              <w:pStyle w:val="TableText"/>
            </w:pPr>
            <w:r w:rsidRPr="00746B48">
              <w:t xml:space="preserve">In addition, our </w:t>
            </w:r>
            <w:hyperlink r:id="rId40" w:history="1">
              <w:r w:rsidR="007B4F54" w:rsidRPr="007B4F54">
                <w:rPr>
                  <w:rStyle w:val="Hyperlink"/>
                </w:rPr>
                <w:t>Decision Review and Appeals Process</w:t>
              </w:r>
            </w:hyperlink>
            <w:r w:rsidRPr="00746B48">
              <w:t xml:space="preserve"> is available to enable a</w:t>
            </w:r>
            <w:r w:rsidRPr="00DB5C9D">
              <w:t>pp</w:t>
            </w:r>
            <w:r w:rsidRPr="00746B48">
              <w:t>eals to be raised relatin</w:t>
            </w:r>
            <w:r w:rsidRPr="00DB5C9D">
              <w:t>g</w:t>
            </w:r>
            <w:r w:rsidRPr="00746B48">
              <w:t xml:space="preserve"> to the </w:t>
            </w:r>
            <w:r w:rsidRPr="00DB5C9D">
              <w:t>p</w:t>
            </w:r>
            <w:r w:rsidRPr="00746B48">
              <w:t>rocess a</w:t>
            </w:r>
            <w:r w:rsidRPr="00DB5C9D">
              <w:t>pp</w:t>
            </w:r>
            <w:r w:rsidRPr="00746B48">
              <w:t>lied to re</w:t>
            </w:r>
            <w:r w:rsidRPr="00DB5C9D">
              <w:t>g</w:t>
            </w:r>
            <w:r w:rsidRPr="00746B48">
              <w:t>ulator</w:t>
            </w:r>
            <w:r w:rsidRPr="00DB5C9D">
              <w:t>y</w:t>
            </w:r>
            <w:r w:rsidRPr="00746B48">
              <w:t xml:space="preserve"> decisions. </w:t>
            </w:r>
          </w:p>
        </w:tc>
      </w:tr>
    </w:tbl>
    <w:p w14:paraId="2A42785D" w14:textId="4580853E" w:rsidR="00DA12A5" w:rsidRDefault="00DA12A5">
      <w:pPr>
        <w:spacing w:after="0" w:line="240" w:lineRule="auto"/>
      </w:pPr>
    </w:p>
    <w:p w14:paraId="6E8471FD" w14:textId="77777777" w:rsidR="00DA12A5" w:rsidRDefault="00DA12A5">
      <w:pPr>
        <w:spacing w:after="0" w:line="240" w:lineRule="auto"/>
      </w:pPr>
    </w:p>
    <w:p w14:paraId="37771C6C" w14:textId="77777777" w:rsidR="00FC07C9" w:rsidRDefault="00FC07C9">
      <w:pPr>
        <w:suppressAutoHyphens w:val="0"/>
        <w:autoSpaceDE/>
        <w:autoSpaceDN/>
        <w:adjustRightInd/>
        <w:spacing w:after="0" w:line="240" w:lineRule="auto"/>
        <w:textAlignment w:val="auto"/>
        <w:rPr>
          <w:color w:val="007836"/>
          <w:sz w:val="48"/>
        </w:rPr>
      </w:pPr>
      <w:r>
        <w:br w:type="page"/>
      </w:r>
    </w:p>
    <w:p w14:paraId="491B61F7" w14:textId="792C66F7" w:rsidR="00DA12A5" w:rsidRPr="00DA12A5" w:rsidRDefault="00DA12A5" w:rsidP="00C672D2">
      <w:pPr>
        <w:pStyle w:val="Heading1"/>
      </w:pPr>
      <w:bookmarkStart w:id="15" w:name="_Toc131071552"/>
      <w:r w:rsidRPr="00DA12A5">
        <w:t>5. Polic</w:t>
      </w:r>
      <w:r w:rsidRPr="00DB5C9D">
        <w:t>y</w:t>
      </w:r>
      <w:r w:rsidRPr="00DA12A5">
        <w:t xml:space="preserve"> sco</w:t>
      </w:r>
      <w:r w:rsidRPr="00DB5C9D">
        <w:t>p</w:t>
      </w:r>
      <w:r w:rsidRPr="00DA12A5">
        <w:t>e and a</w:t>
      </w:r>
      <w:r w:rsidRPr="00DB5C9D">
        <w:t>pp</w:t>
      </w:r>
      <w:r w:rsidRPr="00DA12A5">
        <w:t>lication</w:t>
      </w:r>
      <w:bookmarkEnd w:id="15"/>
    </w:p>
    <w:p w14:paraId="3A8A24FC" w14:textId="0E2DEF36" w:rsidR="00DA12A5" w:rsidRPr="00363C8E" w:rsidRDefault="00DA12A5" w:rsidP="00DA12A5">
      <w:r w:rsidRPr="00363C8E">
        <w:t>This section explains how</w:t>
      </w:r>
      <w:r w:rsidR="00C609D6">
        <w:t xml:space="preserve"> </w:t>
      </w:r>
      <w:r w:rsidRPr="00363C8E">
        <w:t>we will apply this policy in practice</w:t>
      </w:r>
      <w:r w:rsidR="00C609D6">
        <w:t xml:space="preserve"> under each of our three guiding principles</w:t>
      </w:r>
      <w:r w:rsidRPr="00363C8E">
        <w:t>. It covers the scope of what we do to achieve our policy aim. Most actions address more than one of the guiding principles, so to avoid repetition they are captured once in the descriptions below.</w:t>
      </w:r>
    </w:p>
    <w:p w14:paraId="2D54C241" w14:textId="77777777" w:rsidR="00DA12A5" w:rsidRDefault="00DA12A5" w:rsidP="003B05C7">
      <w:pPr>
        <w:pStyle w:val="Heading2"/>
      </w:pPr>
      <w:bookmarkStart w:id="16" w:name="_Toc131071553"/>
      <w:r>
        <w:t xml:space="preserve">i. </w:t>
      </w:r>
      <w:r w:rsidRPr="003B05C7">
        <w:t>Accessibilit</w:t>
      </w:r>
      <w:r w:rsidRPr="00DB5C9D">
        <w:t>y</w:t>
      </w:r>
      <w:bookmarkEnd w:id="16"/>
    </w:p>
    <w:p w14:paraId="27ACF9ED" w14:textId="65D63E48" w:rsidR="00DA12A5" w:rsidRDefault="00DA12A5" w:rsidP="00DA12A5">
      <w:pPr>
        <w:pStyle w:val="Heading3"/>
        <w:rPr>
          <w:rStyle w:val="Bold"/>
          <w:b w:val="0"/>
          <w:bCs w:val="0"/>
        </w:rPr>
      </w:pPr>
      <w:r>
        <w:rPr>
          <w:rStyle w:val="Bold"/>
          <w:b w:val="0"/>
          <w:bCs w:val="0"/>
        </w:rPr>
        <w:t>What we do</w:t>
      </w:r>
      <w:r w:rsidR="00BF4E1E">
        <w:rPr>
          <w:rStyle w:val="Bold"/>
          <w:b w:val="0"/>
          <w:bCs w:val="0"/>
        </w:rPr>
        <w:t>:</w:t>
      </w:r>
    </w:p>
    <w:p w14:paraId="31FCC96C" w14:textId="54948A69" w:rsidR="00DA12A5" w:rsidRDefault="00B94A11" w:rsidP="00F10F58">
      <w:pPr>
        <w:pStyle w:val="Bulletlist2"/>
        <w:numPr>
          <w:ilvl w:val="0"/>
          <w:numId w:val="0"/>
        </w:numPr>
      </w:pPr>
      <w:r>
        <w:t>We make information about our work, our role and our re</w:t>
      </w:r>
      <w:r w:rsidRPr="00DB5C9D">
        <w:t>g</w:t>
      </w:r>
      <w:r>
        <w:t>ulation available throu</w:t>
      </w:r>
      <w:r w:rsidRPr="00DB5C9D">
        <w:t>g</w:t>
      </w:r>
      <w:r>
        <w:t xml:space="preserve">h our social media channels and </w:t>
      </w:r>
      <w:r w:rsidR="008D254C">
        <w:t xml:space="preserve">at </w:t>
      </w:r>
      <w:hyperlink r:id="rId41" w:history="1">
        <w:r w:rsidR="00851955" w:rsidRPr="00BE4687">
          <w:rPr>
            <w:rStyle w:val="Hyperlink"/>
          </w:rPr>
          <w:t>www.onr.org.uk</w:t>
        </w:r>
      </w:hyperlink>
      <w:r w:rsidR="00851955">
        <w:t xml:space="preserve"> </w:t>
      </w:r>
      <w:r>
        <w:t>usin</w:t>
      </w:r>
      <w:r w:rsidRPr="00DB5C9D">
        <w:t>g</w:t>
      </w:r>
      <w:r>
        <w:t xml:space="preserve"> </w:t>
      </w:r>
      <w:r w:rsidRPr="00DB5C9D">
        <w:t>g</w:t>
      </w:r>
      <w:r>
        <w:t>ra</w:t>
      </w:r>
      <w:r w:rsidRPr="00DB5C9D">
        <w:t>p</w:t>
      </w:r>
      <w:r>
        <w:t xml:space="preserve">hics and </w:t>
      </w:r>
      <w:r w:rsidRPr="00DB5C9D">
        <w:t>p</w:t>
      </w:r>
      <w:r>
        <w:t>eo</w:t>
      </w:r>
      <w:r w:rsidRPr="00DB5C9D">
        <w:t>p</w:t>
      </w:r>
      <w:r>
        <w:t>le-focused stories</w:t>
      </w:r>
      <w:r w:rsidR="00851955">
        <w:t xml:space="preserve">, </w:t>
      </w:r>
      <w:r w:rsidR="00DA12A5">
        <w:t>in accordance with our Publication Scheme. This includes:</w:t>
      </w:r>
    </w:p>
    <w:p w14:paraId="49C80349" w14:textId="77777777" w:rsidR="00DA12A5" w:rsidRPr="00DA12A5" w:rsidRDefault="00DA12A5" w:rsidP="002B1BA5">
      <w:pPr>
        <w:pStyle w:val="Bulletlist2"/>
      </w:pPr>
      <w:r w:rsidRPr="00DA12A5">
        <w:t xml:space="preserve">our enforcement actions </w:t>
      </w:r>
    </w:p>
    <w:p w14:paraId="1932D333" w14:textId="1ADCE098" w:rsidR="00DA12A5" w:rsidRPr="00DA12A5" w:rsidRDefault="00DA12A5" w:rsidP="002B1BA5">
      <w:pPr>
        <w:pStyle w:val="Bulletlist2"/>
      </w:pPr>
      <w:r w:rsidRPr="00DA12A5">
        <w:t>our assessment and</w:t>
      </w:r>
      <w:r w:rsidR="00F80805">
        <w:t xml:space="preserve"> inspections</w:t>
      </w:r>
      <w:r w:rsidRPr="00DA12A5">
        <w:t xml:space="preserve"> at nuclear sites and with dut</w:t>
      </w:r>
      <w:r w:rsidRPr="00DB5C9D">
        <w:t>y</w:t>
      </w:r>
      <w:r w:rsidRPr="00DA12A5">
        <w:t>holders</w:t>
      </w:r>
    </w:p>
    <w:p w14:paraId="4DDD1089" w14:textId="77777777" w:rsidR="00DA12A5" w:rsidRPr="00DA12A5" w:rsidRDefault="00DA12A5" w:rsidP="002B1BA5">
      <w:pPr>
        <w:pStyle w:val="Bulletlist2"/>
      </w:pPr>
      <w:r w:rsidRPr="00DA12A5">
        <w:t>re</w:t>
      </w:r>
      <w:r w:rsidRPr="00DB5C9D">
        <w:t>g</w:t>
      </w:r>
      <w:r w:rsidRPr="00DA12A5">
        <w:t>ulator</w:t>
      </w:r>
      <w:r w:rsidRPr="00DB5C9D">
        <w:t>y</w:t>
      </w:r>
      <w:r w:rsidRPr="00DA12A5">
        <w:t xml:space="preserve"> </w:t>
      </w:r>
      <w:r w:rsidRPr="00DB5C9D">
        <w:t>g</w:t>
      </w:r>
      <w:r w:rsidRPr="00DA12A5">
        <w:t>uidance, includin</w:t>
      </w:r>
      <w:r w:rsidRPr="00DB5C9D">
        <w:t>g</w:t>
      </w:r>
      <w:r w:rsidRPr="00DA12A5">
        <w:t xml:space="preserve"> our SAPs, S</w:t>
      </w:r>
      <w:r w:rsidRPr="00DB5C9D">
        <w:t>y</w:t>
      </w:r>
      <w:r w:rsidRPr="00DA12A5">
        <w:t>APs, ONMACs, Technical Assessment Guides (TAGs) and Technical Ins</w:t>
      </w:r>
      <w:r w:rsidRPr="00DB5C9D">
        <w:t>p</w:t>
      </w:r>
      <w:r w:rsidRPr="00DA12A5">
        <w:t xml:space="preserve">ection Guides (TIGs), </w:t>
      </w:r>
      <w:r w:rsidRPr="00DB5C9D">
        <w:t>g</w:t>
      </w:r>
      <w:r w:rsidRPr="00DA12A5">
        <w:t>uidance for new/</w:t>
      </w:r>
      <w:r w:rsidRPr="00DB5C9D">
        <w:t>p</w:t>
      </w:r>
      <w:r w:rsidRPr="00DA12A5">
        <w:t>ros</w:t>
      </w:r>
      <w:r w:rsidRPr="00DB5C9D">
        <w:t>p</w:t>
      </w:r>
      <w:r w:rsidRPr="00DA12A5">
        <w:t xml:space="preserve">ective licensees and </w:t>
      </w:r>
      <w:r w:rsidRPr="00DB5C9D">
        <w:t>g</w:t>
      </w:r>
      <w:r w:rsidRPr="00DA12A5">
        <w:t xml:space="preserve">uidance on our GDA </w:t>
      </w:r>
      <w:r w:rsidRPr="00DB5C9D">
        <w:t>p</w:t>
      </w:r>
      <w:r w:rsidRPr="00DA12A5">
        <w:t>rocess.</w:t>
      </w:r>
    </w:p>
    <w:p w14:paraId="34D03CC6" w14:textId="77777777" w:rsidR="00DA12A5" w:rsidRPr="00DA12A5" w:rsidRDefault="00DA12A5" w:rsidP="002B1BA5">
      <w:pPr>
        <w:pStyle w:val="Bulletlist2"/>
      </w:pPr>
      <w:r w:rsidRPr="00DA12A5">
        <w:t>re</w:t>
      </w:r>
      <w:r w:rsidRPr="00DB5C9D">
        <w:t>g</w:t>
      </w:r>
      <w:r w:rsidRPr="00DA12A5">
        <w:t>ular re</w:t>
      </w:r>
      <w:r w:rsidRPr="00DB5C9D">
        <w:t>p</w:t>
      </w:r>
      <w:r w:rsidRPr="00DA12A5">
        <w:t xml:space="preserve">orts on our work </w:t>
      </w:r>
      <w:r w:rsidRPr="00DB5C9D">
        <w:t>p</w:t>
      </w:r>
      <w:r w:rsidRPr="00DA12A5">
        <w:t>rovided to local stakeholder forums</w:t>
      </w:r>
    </w:p>
    <w:p w14:paraId="33B84C13" w14:textId="4443BE1D" w:rsidR="00DA12A5" w:rsidRPr="00DA12A5" w:rsidRDefault="00DA12A5" w:rsidP="002B1BA5">
      <w:pPr>
        <w:pStyle w:val="Bulletlist2"/>
      </w:pPr>
      <w:r w:rsidRPr="00DA12A5">
        <w:t>our annual cor</w:t>
      </w:r>
      <w:r w:rsidRPr="00DB5C9D">
        <w:t>p</w:t>
      </w:r>
      <w:r w:rsidRPr="00DA12A5">
        <w:t xml:space="preserve">orate </w:t>
      </w:r>
      <w:r w:rsidRPr="00DB5C9D">
        <w:t>p</w:t>
      </w:r>
      <w:r w:rsidRPr="00DA12A5">
        <w:t xml:space="preserve">lan </w:t>
      </w:r>
    </w:p>
    <w:p w14:paraId="404B4E11" w14:textId="5F6D07E9" w:rsidR="00DA12A5" w:rsidRPr="00DA12A5" w:rsidRDefault="00DA12A5" w:rsidP="002B1BA5">
      <w:pPr>
        <w:pStyle w:val="Bulletlist2"/>
      </w:pPr>
      <w:r w:rsidRPr="00DA12A5">
        <w:t>our annual re</w:t>
      </w:r>
      <w:r w:rsidRPr="00DB5C9D">
        <w:t>p</w:t>
      </w:r>
      <w:r w:rsidRPr="00DA12A5">
        <w:t xml:space="preserve">ort and accounts, which summarises our </w:t>
      </w:r>
      <w:r w:rsidRPr="00DB5C9D">
        <w:t>p</w:t>
      </w:r>
      <w:r w:rsidRPr="00DA12A5">
        <w:t xml:space="preserve">erformance and </w:t>
      </w:r>
      <w:r w:rsidRPr="00DB5C9D">
        <w:t>p</w:t>
      </w:r>
      <w:r w:rsidRPr="00DA12A5">
        <w:t>ro</w:t>
      </w:r>
      <w:r w:rsidRPr="00DB5C9D">
        <w:t>g</w:t>
      </w:r>
      <w:r w:rsidRPr="00DA12A5">
        <w:t>ress a</w:t>
      </w:r>
      <w:r w:rsidRPr="00DB5C9D">
        <w:t>g</w:t>
      </w:r>
      <w:r w:rsidRPr="00DA12A5">
        <w:t>ainst our cor</w:t>
      </w:r>
      <w:r w:rsidRPr="00DB5C9D">
        <w:t>p</w:t>
      </w:r>
      <w:r w:rsidRPr="00DA12A5">
        <w:t xml:space="preserve">orate </w:t>
      </w:r>
      <w:r w:rsidRPr="00DB5C9D">
        <w:t>p</w:t>
      </w:r>
      <w:r w:rsidRPr="00DA12A5">
        <w:t>lan and five-</w:t>
      </w:r>
      <w:r w:rsidRPr="00DB5C9D">
        <w:t>y</w:t>
      </w:r>
      <w:r w:rsidRPr="00DA12A5">
        <w:t>ear strate</w:t>
      </w:r>
      <w:r w:rsidRPr="00DB5C9D">
        <w:t>gy</w:t>
      </w:r>
    </w:p>
    <w:p w14:paraId="23FEC1DC" w14:textId="77777777" w:rsidR="00DA12A5" w:rsidRPr="00DA12A5" w:rsidRDefault="00DA12A5" w:rsidP="002B1BA5">
      <w:pPr>
        <w:pStyle w:val="Bulletlist2"/>
      </w:pPr>
      <w:r w:rsidRPr="00DA12A5">
        <w:t>minutes of our board meetin</w:t>
      </w:r>
      <w:r w:rsidRPr="00DB5C9D">
        <w:t>g</w:t>
      </w:r>
      <w:r w:rsidRPr="00DA12A5">
        <w:t>s</w:t>
      </w:r>
    </w:p>
    <w:p w14:paraId="7F5FED09" w14:textId="40E2F60A" w:rsidR="00DA12A5" w:rsidRPr="00DA12A5" w:rsidRDefault="00DA12A5" w:rsidP="002B1BA5">
      <w:pPr>
        <w:pStyle w:val="Bulletlist2"/>
      </w:pPr>
      <w:r w:rsidRPr="00DA12A5">
        <w:t>our Chief Nuclear Ins</w:t>
      </w:r>
      <w:r w:rsidRPr="00DB5C9D">
        <w:t>p</w:t>
      </w:r>
      <w:r w:rsidRPr="00DA12A5">
        <w:t>ector’s annual re</w:t>
      </w:r>
      <w:r w:rsidRPr="00DB5C9D">
        <w:t>p</w:t>
      </w:r>
      <w:r w:rsidRPr="00DA12A5">
        <w:t>ort on GB’s nuclear industr</w:t>
      </w:r>
      <w:r w:rsidRPr="00DB5C9D">
        <w:t>y</w:t>
      </w:r>
    </w:p>
    <w:p w14:paraId="1E15637D" w14:textId="77777777" w:rsidR="00DA12A5" w:rsidRPr="00DA12A5" w:rsidRDefault="00DA12A5" w:rsidP="002B1BA5">
      <w:pPr>
        <w:pStyle w:val="Bulletlist2"/>
      </w:pPr>
      <w:r w:rsidRPr="00DA12A5">
        <w:t>results of our re</w:t>
      </w:r>
      <w:r w:rsidRPr="00DB5C9D">
        <w:t>g</w:t>
      </w:r>
      <w:r w:rsidRPr="00DA12A5">
        <w:t>ular stakeholder surve</w:t>
      </w:r>
      <w:r w:rsidRPr="00DB5C9D">
        <w:t>y</w:t>
      </w:r>
      <w:r w:rsidRPr="00DA12A5">
        <w:t>s</w:t>
      </w:r>
    </w:p>
    <w:p w14:paraId="35967792" w14:textId="77777777" w:rsidR="00DA12A5" w:rsidRPr="00DA12A5" w:rsidRDefault="00DA12A5" w:rsidP="002B1BA5">
      <w:pPr>
        <w:pStyle w:val="Bulletlist2"/>
      </w:pPr>
      <w:r w:rsidRPr="00DA12A5">
        <w:t>a re</w:t>
      </w:r>
      <w:r w:rsidRPr="00DB5C9D">
        <w:t>g</w:t>
      </w:r>
      <w:r w:rsidRPr="00DA12A5">
        <w:t>ular newsletter (for those who subscribe) and website news stories/</w:t>
      </w:r>
      <w:r w:rsidRPr="00DB5C9D">
        <w:t>p</w:t>
      </w:r>
      <w:r w:rsidRPr="00DA12A5">
        <w:t xml:space="preserve">ress releases </w:t>
      </w:r>
    </w:p>
    <w:p w14:paraId="3296194F" w14:textId="77777777" w:rsidR="00FF00C2" w:rsidRDefault="00DA12A5" w:rsidP="00884BC0">
      <w:pPr>
        <w:pStyle w:val="Bulletlist2"/>
      </w:pPr>
      <w:r w:rsidRPr="00DA12A5">
        <w:t>information about our ex</w:t>
      </w:r>
      <w:r w:rsidRPr="00DB5C9D">
        <w:t>p</w:t>
      </w:r>
      <w:r w:rsidRPr="00DA12A5">
        <w:t>ert (advisor</w:t>
      </w:r>
      <w:r w:rsidRPr="00DB5C9D">
        <w:t>y</w:t>
      </w:r>
      <w:r w:rsidRPr="00DA12A5">
        <w:t xml:space="preserve">) </w:t>
      </w:r>
      <w:r w:rsidRPr="00DB5C9D">
        <w:t>p</w:t>
      </w:r>
      <w:r w:rsidRPr="00DA12A5">
        <w:t>anels</w:t>
      </w:r>
    </w:p>
    <w:p w14:paraId="3E5AF1BB" w14:textId="3C6BC041" w:rsidR="00884BC0" w:rsidRDefault="00884BC0" w:rsidP="00884BC0">
      <w:pPr>
        <w:pStyle w:val="Bulletlist2"/>
      </w:pPr>
      <w:r>
        <w:t>minutes and papers from the ONR NGO Forum</w:t>
      </w:r>
    </w:p>
    <w:p w14:paraId="0A2980E4" w14:textId="6FAE8036" w:rsidR="00DA12A5" w:rsidRDefault="00DA12A5" w:rsidP="00884BC0">
      <w:pPr>
        <w:pStyle w:val="Bulletlist2"/>
      </w:pPr>
      <w:r>
        <w:t xml:space="preserve">If a </w:t>
      </w:r>
      <w:r w:rsidRPr="003B05C7">
        <w:t>member</w:t>
      </w:r>
      <w:r>
        <w:t xml:space="preserve"> of the </w:t>
      </w:r>
      <w:r w:rsidRPr="00DB5C9D">
        <w:t>p</w:t>
      </w:r>
      <w:r>
        <w:t>ublic is unable to find what the</w:t>
      </w:r>
      <w:r w:rsidRPr="00DB5C9D">
        <w:t>y</w:t>
      </w:r>
      <w:r>
        <w:t xml:space="preserve"> need from our website, the</w:t>
      </w:r>
      <w:r w:rsidRPr="00DB5C9D">
        <w:t>y</w:t>
      </w:r>
      <w:r>
        <w:t xml:space="preserve"> can submit a </w:t>
      </w:r>
      <w:r w:rsidR="00422A66">
        <w:t xml:space="preserve">general enquiry or </w:t>
      </w:r>
      <w:r w:rsidR="00CC60B7">
        <w:t xml:space="preserve">a </w:t>
      </w:r>
      <w:r>
        <w:t>formal re</w:t>
      </w:r>
      <w:r w:rsidRPr="00DB5C9D">
        <w:t>q</w:t>
      </w:r>
      <w:r>
        <w:t>uest for information either via Freedom of Information (FOI)</w:t>
      </w:r>
      <w:r w:rsidR="00CC60B7">
        <w:t xml:space="preserve"> Act or</w:t>
      </w:r>
      <w:r>
        <w:t xml:space="preserve"> Environmental Information Re</w:t>
      </w:r>
      <w:r w:rsidRPr="00DB5C9D">
        <w:t>g</w:t>
      </w:r>
      <w:r>
        <w:t xml:space="preserve">ulations (EIR). FOIs and EIRs are </w:t>
      </w:r>
      <w:r w:rsidRPr="00DB5C9D">
        <w:t>p</w:t>
      </w:r>
      <w:r>
        <w:t>ublished on our website.</w:t>
      </w:r>
    </w:p>
    <w:p w14:paraId="4E4AFB3A" w14:textId="1B4C7ADC" w:rsidR="00CA3E2D" w:rsidRDefault="00B003BC" w:rsidP="00F10F58">
      <w:pPr>
        <w:pStyle w:val="Bulletlist2"/>
        <w:numPr>
          <w:ilvl w:val="0"/>
          <w:numId w:val="0"/>
        </w:numPr>
        <w:ind w:left="357"/>
      </w:pPr>
      <w:r>
        <w:t>Our</w:t>
      </w:r>
      <w:r w:rsidR="00845DDE">
        <w:t xml:space="preserve"> </w:t>
      </w:r>
      <w:r w:rsidR="00CC60B7">
        <w:t>w</w:t>
      </w:r>
      <w:r w:rsidR="00845DDE">
        <w:t>ebsite</w:t>
      </w:r>
      <w:r w:rsidR="00B43CCE">
        <w:t xml:space="preserve"> provides a modern platform that is accessible and is </w:t>
      </w:r>
      <w:r w:rsidR="00446FA9">
        <w:t xml:space="preserve">easy </w:t>
      </w:r>
      <w:r w:rsidR="00B43CCE">
        <w:t>to navigate</w:t>
      </w:r>
      <w:r w:rsidR="00845DDE">
        <w:t>,</w:t>
      </w:r>
      <w:r w:rsidR="003A18EF">
        <w:t xml:space="preserve"> </w:t>
      </w:r>
      <w:r w:rsidR="00446FA9">
        <w:t xml:space="preserve">meeting </w:t>
      </w:r>
      <w:r w:rsidR="00C65F96">
        <w:t xml:space="preserve">functional standards </w:t>
      </w:r>
      <w:r w:rsidR="000956F2">
        <w:t>but we will</w:t>
      </w:r>
      <w:r w:rsidR="00404A9F">
        <w:t>:</w:t>
      </w:r>
    </w:p>
    <w:p w14:paraId="70F8AEF0" w14:textId="26AD7F5F" w:rsidR="00567F10" w:rsidRDefault="00567F10" w:rsidP="00681AC1">
      <w:pPr>
        <w:pStyle w:val="Bulletlist2"/>
      </w:pPr>
      <w:r>
        <w:t>Continue to enhance the accessibility of our communications and products, , following best practices where practicable, to aid greater understanding of our work, our role and our regulation by more diverse groups of stakeholders.</w:t>
      </w:r>
    </w:p>
    <w:p w14:paraId="50D4FCDC" w14:textId="2C70C30E" w:rsidR="00845DDE" w:rsidRDefault="00BA4D5D" w:rsidP="00681AC1">
      <w:pPr>
        <w:pStyle w:val="Bulletlist2"/>
      </w:pPr>
      <w:r>
        <w:t>Continue to e</w:t>
      </w:r>
      <w:r w:rsidR="00845DDE">
        <w:t xml:space="preserve">xtend the reach of our stakeholder engagement to build greater understanding of our work and our role with new stakeholder groups, </w:t>
      </w:r>
      <w:r w:rsidR="00404A9F">
        <w:t xml:space="preserve">using a range of </w:t>
      </w:r>
      <w:r w:rsidR="00845DDE">
        <w:t xml:space="preserve">engagement techniques to ensure maximum accessibility on a local and national level. </w:t>
      </w:r>
    </w:p>
    <w:p w14:paraId="15F557EB" w14:textId="4DA6E4FC" w:rsidR="00845DDE" w:rsidRDefault="00845DDE" w:rsidP="00681AC1">
      <w:pPr>
        <w:pStyle w:val="Bulletlist2"/>
      </w:pPr>
      <w:r>
        <w:t>Run campaigns about our work to explain key topics of interest to the public in a more relatable way, partnering with other bodies, were helpful.</w:t>
      </w:r>
    </w:p>
    <w:p w14:paraId="003A9D9A" w14:textId="1EEAC157" w:rsidR="00845DDE" w:rsidRDefault="00845DDE" w:rsidP="00681AC1">
      <w:pPr>
        <w:pStyle w:val="Bulletlist2"/>
      </w:pPr>
      <w:r>
        <w:t>Champion effective openness and transparency across the nuclear industry</w:t>
      </w:r>
      <w:r w:rsidR="00032E1F">
        <w:t>.</w:t>
      </w:r>
    </w:p>
    <w:p w14:paraId="63BCDE81" w14:textId="450DE8AE" w:rsidR="00845DDE" w:rsidRDefault="00A4173F" w:rsidP="00681AC1">
      <w:pPr>
        <w:pStyle w:val="Bulletlist2"/>
      </w:pPr>
      <w:r>
        <w:t>Annually re</w:t>
      </w:r>
      <w:r w:rsidR="00845DDE">
        <w:t>view our publication scheme, with the aim of broadening the information we make available to better explain how we are holding the nuclear industry to account to keep workers and the public safe.</w:t>
      </w:r>
    </w:p>
    <w:p w14:paraId="17637362" w14:textId="77777777" w:rsidR="00681AC1" w:rsidRDefault="00681AC1">
      <w:pPr>
        <w:suppressAutoHyphens w:val="0"/>
        <w:autoSpaceDE/>
        <w:autoSpaceDN/>
        <w:adjustRightInd/>
        <w:spacing w:after="0" w:line="240" w:lineRule="auto"/>
        <w:textAlignment w:val="auto"/>
        <w:rPr>
          <w:color w:val="007836"/>
          <w:sz w:val="36"/>
        </w:rPr>
      </w:pPr>
      <w:r>
        <w:br w:type="page"/>
      </w:r>
    </w:p>
    <w:p w14:paraId="0AC6269B" w14:textId="61FBE3EA" w:rsidR="00567F10" w:rsidRDefault="00567F10" w:rsidP="00567F10">
      <w:pPr>
        <w:pStyle w:val="Heading2"/>
      </w:pPr>
      <w:bookmarkStart w:id="17" w:name="_Toc131071554"/>
      <w:r>
        <w:t xml:space="preserve">ii. </w:t>
      </w:r>
      <w:r w:rsidRPr="003B05C7">
        <w:t>Confidence</w:t>
      </w:r>
      <w:bookmarkEnd w:id="17"/>
    </w:p>
    <w:p w14:paraId="6EC3BE8E" w14:textId="2EBD6F0E" w:rsidR="00567F10" w:rsidRDefault="00567F10" w:rsidP="00567F10">
      <w:pPr>
        <w:pStyle w:val="Heading3"/>
        <w:rPr>
          <w:rStyle w:val="Bold"/>
          <w:b w:val="0"/>
          <w:bCs w:val="0"/>
        </w:rPr>
      </w:pPr>
      <w:r>
        <w:rPr>
          <w:rStyle w:val="Bold"/>
          <w:b w:val="0"/>
          <w:bCs w:val="0"/>
        </w:rPr>
        <w:t>What we do:</w:t>
      </w:r>
    </w:p>
    <w:p w14:paraId="66723AE8" w14:textId="77777777" w:rsidR="00567F10" w:rsidRDefault="00567F10" w:rsidP="00681AC1">
      <w:pPr>
        <w:pStyle w:val="Bulletlist2"/>
      </w:pPr>
      <w:r>
        <w:t>Seek to ensure our written communications (such as reports, presentations, publications and correspondence) are consistent and clear, through the application of best practice guidance and training of our staff.</w:t>
      </w:r>
    </w:p>
    <w:p w14:paraId="474AB0B8" w14:textId="5355BAE9" w:rsidR="00567F10" w:rsidRDefault="00567F10" w:rsidP="00681AC1">
      <w:pPr>
        <w:pStyle w:val="Bulletlist2"/>
      </w:pPr>
      <w:r>
        <w:t>Promote a culture of openness and transparency amongst our staff to embrace this policy and so enable effective, proportionate and timely public disclosure and public involvement activities (in accordance with our framework in table one).</w:t>
      </w:r>
    </w:p>
    <w:p w14:paraId="176A65E7" w14:textId="77777777" w:rsidR="00567F10" w:rsidRDefault="00567F10" w:rsidP="00681AC1">
      <w:pPr>
        <w:pStyle w:val="Bulletlist2"/>
      </w:pPr>
      <w:r>
        <w:t>Regularly review our performance across our communication and engagement channels, to ensure we learn and improve to meet the needs of our audiences.</w:t>
      </w:r>
    </w:p>
    <w:p w14:paraId="67D40756" w14:textId="1AF058BC" w:rsidR="00567F10" w:rsidRDefault="00567F10" w:rsidP="00681AC1">
      <w:pPr>
        <w:pStyle w:val="Bulletlist2"/>
      </w:pPr>
      <w:r>
        <w:t xml:space="preserve">Routinely conduct surveys to seek feedback from our dutyholders, government and </w:t>
      </w:r>
      <w:r w:rsidR="00D4288E">
        <w:t xml:space="preserve">wider </w:t>
      </w:r>
      <w:r>
        <w:t>stakeholders about our work, our performance and their views of us, helping us develop areas of strength and identify improvements.</w:t>
      </w:r>
    </w:p>
    <w:p w14:paraId="4C2A65D4" w14:textId="77777777" w:rsidR="00567F10" w:rsidRDefault="00567F10" w:rsidP="00681AC1">
      <w:pPr>
        <w:pStyle w:val="Bulletlist2"/>
      </w:pPr>
      <w:r>
        <w:t>Work with international bodies, such as the IAEA and NEA, as well as other nuclear regulators to peer review and benchmark our performance, listen and learn from others and inform international standards for public disclosure and public involvement, helping us continuously improve as we seek to be an exemplar of openness and transparency.</w:t>
      </w:r>
    </w:p>
    <w:p w14:paraId="255858C6" w14:textId="45B00B01" w:rsidR="00681AC1" w:rsidRPr="00F10F58" w:rsidRDefault="00567F10" w:rsidP="00F45111">
      <w:pPr>
        <w:pStyle w:val="Bulletlist2"/>
        <w:suppressAutoHyphens w:val="0"/>
        <w:autoSpaceDE/>
        <w:autoSpaceDN/>
        <w:adjustRightInd/>
        <w:spacing w:after="0" w:line="240" w:lineRule="auto"/>
        <w:textAlignment w:val="auto"/>
        <w:rPr>
          <w:color w:val="007836"/>
          <w:sz w:val="28"/>
        </w:rPr>
      </w:pPr>
      <w:r>
        <w:t>Gather insight and feedback from our work and regulation to inform our stakeholder engagement priorities.</w:t>
      </w:r>
    </w:p>
    <w:p w14:paraId="4EE9C006" w14:textId="77777777" w:rsidR="00191182" w:rsidRPr="002D28EC" w:rsidRDefault="00191182" w:rsidP="00F10F58">
      <w:pPr>
        <w:pStyle w:val="Bulletlist2"/>
        <w:numPr>
          <w:ilvl w:val="0"/>
          <w:numId w:val="0"/>
        </w:numPr>
        <w:suppressAutoHyphens w:val="0"/>
        <w:autoSpaceDE/>
        <w:autoSpaceDN/>
        <w:adjustRightInd/>
        <w:spacing w:after="0" w:line="240" w:lineRule="auto"/>
        <w:ind w:left="757"/>
        <w:textAlignment w:val="auto"/>
        <w:rPr>
          <w:color w:val="007836"/>
          <w:sz w:val="28"/>
        </w:rPr>
      </w:pPr>
    </w:p>
    <w:p w14:paraId="5DF86C82" w14:textId="77777777" w:rsidR="00567F10" w:rsidRDefault="00567F10" w:rsidP="00681AC1">
      <w:pPr>
        <w:pStyle w:val="Bulletlist2"/>
      </w:pPr>
      <w:r>
        <w:t>Continuously improve, through internal guidance and training for our staff, the accessibility of written communications.</w:t>
      </w:r>
    </w:p>
    <w:p w14:paraId="074BDE4F" w14:textId="2169CEDE" w:rsidR="00567F10" w:rsidRDefault="00567F10" w:rsidP="00681AC1">
      <w:pPr>
        <w:pStyle w:val="Bulletlist2"/>
      </w:pPr>
      <w:r>
        <w:t>Further develop</w:t>
      </w:r>
      <w:r w:rsidR="00505022">
        <w:t xml:space="preserve"> </w:t>
      </w:r>
      <w:r>
        <w:t xml:space="preserve">our </w:t>
      </w:r>
      <w:r w:rsidR="00505022">
        <w:t xml:space="preserve">internal </w:t>
      </w:r>
      <w:r>
        <w:t>training programme for staff that regularly engage with interested stakeholders</w:t>
      </w:r>
      <w:r w:rsidR="00BB3A42">
        <w:t xml:space="preserve">, </w:t>
      </w:r>
      <w:r>
        <w:t>the public</w:t>
      </w:r>
      <w:r w:rsidR="00BB3A42">
        <w:t xml:space="preserve"> and media</w:t>
      </w:r>
      <w:r>
        <w:t xml:space="preserve">, promoting effective information sharing and enabling face-to-face interactions to maintain and build confidence and trust in our activities through listening and acting, where appropriate, on feedback. </w:t>
      </w:r>
    </w:p>
    <w:p w14:paraId="049C1F9F" w14:textId="40BAB23C" w:rsidR="00567F10" w:rsidRDefault="00633169" w:rsidP="00681AC1">
      <w:pPr>
        <w:pStyle w:val="Bulletlist2"/>
      </w:pPr>
      <w:r>
        <w:t>U</w:t>
      </w:r>
      <w:r w:rsidR="00567F10">
        <w:t xml:space="preserve">se insight and feedback </w:t>
      </w:r>
      <w:r w:rsidR="004B7473">
        <w:t>from</w:t>
      </w:r>
      <w:r w:rsidR="00567F10">
        <w:t xml:space="preserve"> our stakeholder interactions, to </w:t>
      </w:r>
      <w:r w:rsidR="0026138C">
        <w:t xml:space="preserve">consider our </w:t>
      </w:r>
      <w:r w:rsidR="00567F10">
        <w:t>performance against this policy and define improvements and/or adjustments where needed.</w:t>
      </w:r>
    </w:p>
    <w:p w14:paraId="63D12F5E" w14:textId="77777777" w:rsidR="00567F10" w:rsidRDefault="00567F10" w:rsidP="00567F10">
      <w:pPr>
        <w:pStyle w:val="Subtitle"/>
      </w:pPr>
    </w:p>
    <w:p w14:paraId="63A31FD5" w14:textId="77777777" w:rsidR="009D5319" w:rsidRDefault="009D5319">
      <w:pPr>
        <w:suppressAutoHyphens w:val="0"/>
        <w:autoSpaceDE/>
        <w:autoSpaceDN/>
        <w:adjustRightInd/>
        <w:spacing w:after="0" w:line="240" w:lineRule="auto"/>
        <w:textAlignment w:val="auto"/>
        <w:rPr>
          <w:color w:val="007836"/>
          <w:sz w:val="36"/>
        </w:rPr>
      </w:pPr>
      <w:r>
        <w:br w:type="page"/>
      </w:r>
    </w:p>
    <w:p w14:paraId="55C14313" w14:textId="477BB906" w:rsidR="00DA12A5" w:rsidRDefault="00DA12A5" w:rsidP="003B05C7">
      <w:pPr>
        <w:pStyle w:val="Heading2"/>
      </w:pPr>
      <w:bookmarkStart w:id="18" w:name="_Toc131071555"/>
      <w:r>
        <w:t>ii</w:t>
      </w:r>
      <w:r w:rsidR="00567F10">
        <w:t>i</w:t>
      </w:r>
      <w:r>
        <w:t xml:space="preserve">. </w:t>
      </w:r>
      <w:r w:rsidRPr="003B05C7">
        <w:t>Accountabilit</w:t>
      </w:r>
      <w:r w:rsidRPr="00DB5C9D">
        <w:t>y</w:t>
      </w:r>
      <w:bookmarkEnd w:id="18"/>
      <w:r>
        <w:t xml:space="preserve"> </w:t>
      </w:r>
    </w:p>
    <w:p w14:paraId="72371E32" w14:textId="39BA4D18" w:rsidR="00DA12A5" w:rsidRDefault="00DA12A5" w:rsidP="003B05C7">
      <w:pPr>
        <w:pStyle w:val="Heading3"/>
        <w:rPr>
          <w:rStyle w:val="Bold"/>
          <w:b w:val="0"/>
          <w:bCs w:val="0"/>
        </w:rPr>
      </w:pPr>
      <w:r>
        <w:rPr>
          <w:rStyle w:val="Bold"/>
          <w:b w:val="0"/>
          <w:bCs w:val="0"/>
        </w:rPr>
        <w:t>What we do:</w:t>
      </w:r>
    </w:p>
    <w:p w14:paraId="1C0D1196" w14:textId="3B2C7719" w:rsidR="007A7056" w:rsidRDefault="001B0064" w:rsidP="00681AC1">
      <w:pPr>
        <w:pStyle w:val="Bulletlist2"/>
      </w:pPr>
      <w:r>
        <w:t>E</w:t>
      </w:r>
      <w:r w:rsidR="007A7056" w:rsidRPr="007A7056">
        <w:t>ngage with stakeholders through the ONR</w:t>
      </w:r>
      <w:r w:rsidR="00633169">
        <w:t xml:space="preserve"> </w:t>
      </w:r>
      <w:r w:rsidR="007A7056" w:rsidRPr="007A7056">
        <w:t>NGO Forum, local authority bodies through Nuleaf and relevant emergency planning bodies and participation in meetings with local community and campaign groups, such as SSGs and LLCs.</w:t>
      </w:r>
    </w:p>
    <w:p w14:paraId="39156548" w14:textId="16194B23" w:rsidR="00DA12A5" w:rsidRDefault="00DA12A5" w:rsidP="00681AC1">
      <w:pPr>
        <w:pStyle w:val="Bulletlist2"/>
      </w:pPr>
      <w:r w:rsidRPr="003B05C7">
        <w:t>Host to</w:t>
      </w:r>
      <w:r w:rsidRPr="00DB5C9D">
        <w:t>p</w:t>
      </w:r>
      <w:r w:rsidRPr="003B05C7">
        <w:t>ic-s</w:t>
      </w:r>
      <w:r w:rsidRPr="00DB5C9D">
        <w:t>p</w:t>
      </w:r>
      <w:r w:rsidRPr="003B05C7">
        <w:t>ecific meetin</w:t>
      </w:r>
      <w:r w:rsidRPr="00DB5C9D">
        <w:t>g</w:t>
      </w:r>
      <w:r w:rsidRPr="003B05C7">
        <w:t xml:space="preserve">s, events and webinars to </w:t>
      </w:r>
      <w:r w:rsidRPr="00DB5C9D">
        <w:t>p</w:t>
      </w:r>
      <w:r w:rsidRPr="003B05C7">
        <w:t>rovide two-wa</w:t>
      </w:r>
      <w:r w:rsidRPr="00DB5C9D">
        <w:t>y</w:t>
      </w:r>
      <w:r w:rsidRPr="003B05C7">
        <w:t xml:space="preserve"> en</w:t>
      </w:r>
      <w:r w:rsidRPr="00DB5C9D">
        <w:t>g</w:t>
      </w:r>
      <w:r w:rsidRPr="003B05C7">
        <w:t>a</w:t>
      </w:r>
      <w:r w:rsidRPr="00DB5C9D">
        <w:t>g</w:t>
      </w:r>
      <w:r w:rsidRPr="003B05C7">
        <w:t>ement to share</w:t>
      </w:r>
      <w:r>
        <w:t xml:space="preserve"> details about our role, our work and our re</w:t>
      </w:r>
      <w:r w:rsidRPr="00DB5C9D">
        <w:t>g</w:t>
      </w:r>
      <w:r>
        <w:t xml:space="preserve">ulation, and answer </w:t>
      </w:r>
      <w:r w:rsidRPr="00DB5C9D">
        <w:t>q</w:t>
      </w:r>
      <w:r>
        <w:t>uestions.</w:t>
      </w:r>
    </w:p>
    <w:p w14:paraId="04DB438A" w14:textId="7E8BF2AC" w:rsidR="00DA12A5" w:rsidRPr="003B05C7" w:rsidRDefault="00DA12A5" w:rsidP="00681AC1">
      <w:pPr>
        <w:pStyle w:val="Bulletlist2"/>
      </w:pPr>
      <w:r>
        <w:t>Im</w:t>
      </w:r>
      <w:r w:rsidRPr="00DB5C9D">
        <w:t>p</w:t>
      </w:r>
      <w:r>
        <w:t xml:space="preserve">lement </w:t>
      </w:r>
      <w:r w:rsidRPr="003B05C7">
        <w:t>tar</w:t>
      </w:r>
      <w:r w:rsidRPr="00DB5C9D">
        <w:t>g</w:t>
      </w:r>
      <w:r w:rsidRPr="003B05C7">
        <w:t>eted en</w:t>
      </w:r>
      <w:r w:rsidRPr="00DB5C9D">
        <w:t>g</w:t>
      </w:r>
      <w:r w:rsidRPr="003B05C7">
        <w:t>a</w:t>
      </w:r>
      <w:r w:rsidRPr="00DB5C9D">
        <w:t>g</w:t>
      </w:r>
      <w:r w:rsidRPr="003B05C7">
        <w:t>ement strate</w:t>
      </w:r>
      <w:r w:rsidRPr="00DB5C9D">
        <w:t>g</w:t>
      </w:r>
      <w:r w:rsidRPr="003B05C7">
        <w:t>ies with interested stakeholders on to</w:t>
      </w:r>
      <w:r w:rsidRPr="00DB5C9D">
        <w:t>p</w:t>
      </w:r>
      <w:r w:rsidRPr="003B05C7">
        <w:t>ics of si</w:t>
      </w:r>
      <w:r w:rsidRPr="00DB5C9D">
        <w:t>g</w:t>
      </w:r>
      <w:r w:rsidRPr="003B05C7">
        <w:t xml:space="preserve">nificant </w:t>
      </w:r>
      <w:r w:rsidRPr="00DB5C9D">
        <w:t>p</w:t>
      </w:r>
      <w:r w:rsidRPr="003B05C7">
        <w:t>ublic interest.</w:t>
      </w:r>
    </w:p>
    <w:p w14:paraId="6ABACA70" w14:textId="191A0D3D" w:rsidR="00DA12A5" w:rsidRPr="003B05C7" w:rsidRDefault="00DA12A5" w:rsidP="00681AC1">
      <w:pPr>
        <w:pStyle w:val="Bulletlist2"/>
      </w:pPr>
      <w:r w:rsidRPr="003B05C7">
        <w:t>Work with other or</w:t>
      </w:r>
      <w:r w:rsidRPr="00DB5C9D">
        <w:t>g</w:t>
      </w:r>
      <w:r w:rsidRPr="003B05C7">
        <w:t>anisations and re</w:t>
      </w:r>
      <w:r w:rsidRPr="00DB5C9D">
        <w:t>g</w:t>
      </w:r>
      <w:r w:rsidRPr="003B05C7">
        <w:t>ulators across the UK nuclear lifec</w:t>
      </w:r>
      <w:r w:rsidRPr="00DB5C9D">
        <w:t>y</w:t>
      </w:r>
      <w:r w:rsidRPr="003B05C7">
        <w:t>cle to host events/meetin</w:t>
      </w:r>
      <w:r w:rsidRPr="00DB5C9D">
        <w:t>g</w:t>
      </w:r>
      <w:r w:rsidRPr="003B05C7">
        <w:t xml:space="preserve">s with interested stakeholders and the </w:t>
      </w:r>
      <w:r w:rsidRPr="00DB5C9D">
        <w:t>p</w:t>
      </w:r>
      <w:r w:rsidRPr="003B05C7">
        <w:t>ublic to build understandin</w:t>
      </w:r>
      <w:r w:rsidRPr="00DB5C9D">
        <w:t>g</w:t>
      </w:r>
      <w:r w:rsidRPr="003B05C7">
        <w:t xml:space="preserve"> of our role, our work and our re</w:t>
      </w:r>
      <w:r w:rsidRPr="00DB5C9D">
        <w:t>g</w:t>
      </w:r>
      <w:r w:rsidRPr="003B05C7">
        <w:t xml:space="preserve">ulation. </w:t>
      </w:r>
    </w:p>
    <w:p w14:paraId="1AF52B91" w14:textId="0BE8B496" w:rsidR="00DA12A5" w:rsidRPr="003B05C7" w:rsidRDefault="00DA12A5" w:rsidP="00681AC1">
      <w:pPr>
        <w:pStyle w:val="Bulletlist2"/>
      </w:pPr>
      <w:r w:rsidRPr="003B05C7">
        <w:t>Consider, and su</w:t>
      </w:r>
      <w:r w:rsidRPr="00DB5C9D">
        <w:t>pp</w:t>
      </w:r>
      <w:r w:rsidRPr="003B05C7">
        <w:t xml:space="preserve">ort where </w:t>
      </w:r>
      <w:r w:rsidRPr="00DB5C9D">
        <w:t>p</w:t>
      </w:r>
      <w:r w:rsidRPr="003B05C7">
        <w:t>ossible, an</w:t>
      </w:r>
      <w:r w:rsidRPr="00DB5C9D">
        <w:t>y</w:t>
      </w:r>
      <w:r w:rsidRPr="003B05C7">
        <w:t xml:space="preserve"> re</w:t>
      </w:r>
      <w:r w:rsidRPr="00DB5C9D">
        <w:t>q</w:t>
      </w:r>
      <w:r w:rsidRPr="003B05C7">
        <w:t>uests to attend communit</w:t>
      </w:r>
      <w:r w:rsidRPr="00DB5C9D">
        <w:t>y</w:t>
      </w:r>
      <w:r w:rsidRPr="003B05C7">
        <w:t xml:space="preserve"> events and meetin</w:t>
      </w:r>
      <w:r w:rsidRPr="00DB5C9D">
        <w:t>g</w:t>
      </w:r>
      <w:r w:rsidRPr="003B05C7">
        <w:t>s to en</w:t>
      </w:r>
      <w:r w:rsidRPr="00DB5C9D">
        <w:t>g</w:t>
      </w:r>
      <w:r w:rsidRPr="003B05C7">
        <w:t>a</w:t>
      </w:r>
      <w:r w:rsidRPr="00DB5C9D">
        <w:t>g</w:t>
      </w:r>
      <w:r w:rsidRPr="003B05C7">
        <w:t xml:space="preserve">e with members of the </w:t>
      </w:r>
      <w:r w:rsidRPr="00DB5C9D">
        <w:t>p</w:t>
      </w:r>
      <w:r w:rsidRPr="003B05C7">
        <w:t>ublic to ex</w:t>
      </w:r>
      <w:r w:rsidRPr="00DB5C9D">
        <w:t>p</w:t>
      </w:r>
      <w:r w:rsidRPr="003B05C7">
        <w:t>lain our re</w:t>
      </w:r>
      <w:r w:rsidRPr="00DB5C9D">
        <w:t>g</w:t>
      </w:r>
      <w:r w:rsidRPr="003B05C7">
        <w:t>ulator</w:t>
      </w:r>
      <w:r w:rsidRPr="00DB5C9D">
        <w:t>y</w:t>
      </w:r>
      <w:r w:rsidRPr="003B05C7">
        <w:t xml:space="preserve"> role.</w:t>
      </w:r>
    </w:p>
    <w:p w14:paraId="4A951D56" w14:textId="35A8811E" w:rsidR="00DA12A5" w:rsidRPr="003B05C7" w:rsidRDefault="00DA12A5" w:rsidP="00681AC1">
      <w:pPr>
        <w:pStyle w:val="Bulletlist2"/>
      </w:pPr>
      <w:r w:rsidRPr="003B05C7">
        <w:t>Work with, and res</w:t>
      </w:r>
      <w:r w:rsidRPr="00DB5C9D">
        <w:t>p</w:t>
      </w:r>
      <w:r w:rsidRPr="003B05C7">
        <w:t xml:space="preserve">ond to, the media to </w:t>
      </w:r>
      <w:r w:rsidRPr="00DB5C9D">
        <w:t>p</w:t>
      </w:r>
      <w:r w:rsidRPr="003B05C7">
        <w:t>rovide neutral, ob</w:t>
      </w:r>
      <w:r w:rsidRPr="00DB5C9D">
        <w:t>j</w:t>
      </w:r>
      <w:r w:rsidRPr="003B05C7">
        <w:t>ective information on nuclear safet</w:t>
      </w:r>
      <w:r w:rsidRPr="00DB5C9D">
        <w:t>y</w:t>
      </w:r>
      <w:r w:rsidRPr="003B05C7">
        <w:t>, securit</w:t>
      </w:r>
      <w:r w:rsidRPr="00DB5C9D">
        <w:t>y</w:t>
      </w:r>
      <w:r w:rsidRPr="003B05C7">
        <w:t xml:space="preserve"> and safe</w:t>
      </w:r>
      <w:r w:rsidRPr="00DB5C9D">
        <w:t>g</w:t>
      </w:r>
      <w:r w:rsidRPr="003B05C7">
        <w:t xml:space="preserve">uards matters. </w:t>
      </w:r>
    </w:p>
    <w:p w14:paraId="559346E8" w14:textId="3C348BBA" w:rsidR="00DA12A5" w:rsidRPr="003B05C7" w:rsidRDefault="00DA12A5" w:rsidP="00681AC1">
      <w:pPr>
        <w:pStyle w:val="Bulletlist2"/>
      </w:pPr>
      <w:r w:rsidRPr="003B05C7">
        <w:t>Seek in</w:t>
      </w:r>
      <w:r w:rsidRPr="00DB5C9D">
        <w:t>p</w:t>
      </w:r>
      <w:r w:rsidRPr="003B05C7">
        <w:t>ut and advice from ex</w:t>
      </w:r>
      <w:r w:rsidRPr="00DB5C9D">
        <w:t>p</w:t>
      </w:r>
      <w:r w:rsidRPr="003B05C7">
        <w:t>erts to inform our re</w:t>
      </w:r>
      <w:r w:rsidRPr="00DB5C9D">
        <w:t>g</w:t>
      </w:r>
      <w:r w:rsidRPr="003B05C7">
        <w:t>ulation</w:t>
      </w:r>
      <w:r w:rsidR="00BE7937">
        <w:t xml:space="preserve">, </w:t>
      </w:r>
      <w:r w:rsidRPr="00DB5C9D">
        <w:t>g</w:t>
      </w:r>
      <w:r w:rsidRPr="003B05C7">
        <w:t>uidance and decisions throu</w:t>
      </w:r>
      <w:r w:rsidRPr="00DB5C9D">
        <w:t>g</w:t>
      </w:r>
      <w:r w:rsidRPr="003B05C7">
        <w:t>h our ex</w:t>
      </w:r>
      <w:r w:rsidRPr="00DB5C9D">
        <w:t>p</w:t>
      </w:r>
      <w:r w:rsidRPr="003B05C7">
        <w:t xml:space="preserve">ert </w:t>
      </w:r>
      <w:r w:rsidRPr="00DB5C9D">
        <w:t>p</w:t>
      </w:r>
      <w:r w:rsidRPr="003B05C7">
        <w:t xml:space="preserve">anels, </w:t>
      </w:r>
      <w:r w:rsidRPr="00DB5C9D">
        <w:t>p</w:t>
      </w:r>
      <w:r w:rsidRPr="003B05C7">
        <w:t>rofessional bodies, academia and our Technical Su</w:t>
      </w:r>
      <w:r w:rsidRPr="00DB5C9D">
        <w:t>pp</w:t>
      </w:r>
      <w:r w:rsidRPr="003B05C7">
        <w:t>ort Framework.</w:t>
      </w:r>
    </w:p>
    <w:p w14:paraId="0E1403E2" w14:textId="5A0129D9" w:rsidR="00DA12A5" w:rsidRPr="003B05C7" w:rsidRDefault="00DA12A5" w:rsidP="00681AC1">
      <w:pPr>
        <w:pStyle w:val="Bulletlist2"/>
      </w:pPr>
      <w:r w:rsidRPr="003B05C7">
        <w:t xml:space="preserve">Consult with interested stakeholders and the </w:t>
      </w:r>
      <w:r w:rsidRPr="00DB5C9D">
        <w:t>p</w:t>
      </w:r>
      <w:r w:rsidRPr="003B05C7">
        <w:t>ublic where there is a le</w:t>
      </w:r>
      <w:r w:rsidRPr="00DB5C9D">
        <w:t>g</w:t>
      </w:r>
      <w:r w:rsidRPr="003B05C7">
        <w:t>al re</w:t>
      </w:r>
      <w:r w:rsidRPr="00DB5C9D">
        <w:t>q</w:t>
      </w:r>
      <w:r w:rsidRPr="003B05C7">
        <w:t>uirement to do so, and where we consider it necessar</w:t>
      </w:r>
      <w:r w:rsidRPr="00DB5C9D">
        <w:t>y</w:t>
      </w:r>
      <w:r w:rsidRPr="003B05C7">
        <w:t xml:space="preserve"> and a</w:t>
      </w:r>
      <w:r w:rsidRPr="00DB5C9D">
        <w:t>pp</w:t>
      </w:r>
      <w:r w:rsidRPr="003B05C7">
        <w:t>ro</w:t>
      </w:r>
      <w:r w:rsidRPr="00DB5C9D">
        <w:t>p</w:t>
      </w:r>
      <w:r w:rsidRPr="003B05C7">
        <w:t>riate, to inform re</w:t>
      </w:r>
      <w:r w:rsidRPr="00DB5C9D">
        <w:t>g</w:t>
      </w:r>
      <w:r w:rsidRPr="003B05C7">
        <w:t>ulator</w:t>
      </w:r>
      <w:r w:rsidRPr="00DB5C9D">
        <w:t>y</w:t>
      </w:r>
      <w:r w:rsidRPr="003B05C7">
        <w:t xml:space="preserve"> </w:t>
      </w:r>
      <w:r w:rsidRPr="00DB5C9D">
        <w:t>g</w:t>
      </w:r>
      <w:r w:rsidRPr="003B05C7">
        <w:t>uidance.</w:t>
      </w:r>
    </w:p>
    <w:p w14:paraId="30E5A129" w14:textId="21025EC3" w:rsidR="00DA12A5" w:rsidRPr="003B05C7" w:rsidRDefault="00DA12A5" w:rsidP="00681AC1">
      <w:pPr>
        <w:pStyle w:val="Bulletlist2"/>
      </w:pPr>
      <w:r w:rsidRPr="003B05C7">
        <w:t>Where a</w:t>
      </w:r>
      <w:r w:rsidRPr="00DB5C9D">
        <w:t>pp</w:t>
      </w:r>
      <w:r w:rsidRPr="003B05C7">
        <w:t>ro</w:t>
      </w:r>
      <w:r w:rsidRPr="00DB5C9D">
        <w:t>p</w:t>
      </w:r>
      <w:r w:rsidRPr="003B05C7">
        <w:t xml:space="preserve">riate, we </w:t>
      </w:r>
      <w:r w:rsidRPr="00DB5C9D">
        <w:t>p</w:t>
      </w:r>
      <w:r w:rsidRPr="003B05C7">
        <w:t>romote (throu</w:t>
      </w:r>
      <w:r w:rsidRPr="00DB5C9D">
        <w:t>g</w:t>
      </w:r>
      <w:r w:rsidRPr="003B05C7">
        <w:t>h our external communication channels and stakeholder en</w:t>
      </w:r>
      <w:r w:rsidRPr="00DB5C9D">
        <w:t>g</w:t>
      </w:r>
      <w:r w:rsidRPr="003B05C7">
        <w:t>a</w:t>
      </w:r>
      <w:r w:rsidRPr="00DB5C9D">
        <w:t>g</w:t>
      </w:r>
      <w:r w:rsidRPr="003B05C7">
        <w:t>ements) consultations undertaken b</w:t>
      </w:r>
      <w:r w:rsidRPr="00DB5C9D">
        <w:t>y</w:t>
      </w:r>
      <w:r w:rsidRPr="003B05C7">
        <w:t xml:space="preserve"> other relevant bodies within the UK national </w:t>
      </w:r>
      <w:r w:rsidRPr="00DB5C9D">
        <w:t>p</w:t>
      </w:r>
      <w:r w:rsidRPr="003B05C7">
        <w:t>olic</w:t>
      </w:r>
      <w:r w:rsidRPr="00DB5C9D">
        <w:t>y</w:t>
      </w:r>
      <w:r w:rsidRPr="003B05C7">
        <w:t xml:space="preserve"> and re</w:t>
      </w:r>
      <w:r w:rsidRPr="00DB5C9D">
        <w:t>g</w:t>
      </w:r>
      <w:r w:rsidRPr="003B05C7">
        <w:t>ulator</w:t>
      </w:r>
      <w:r w:rsidRPr="00DB5C9D">
        <w:t>y</w:t>
      </w:r>
      <w:r w:rsidRPr="003B05C7">
        <w:t xml:space="preserve"> framework for the nuclear industr</w:t>
      </w:r>
      <w:r w:rsidRPr="00DB5C9D">
        <w:t>y</w:t>
      </w:r>
      <w:r w:rsidRPr="003B05C7">
        <w:t>, such as the environment a</w:t>
      </w:r>
      <w:r w:rsidRPr="00DB5C9D">
        <w:t>g</w:t>
      </w:r>
      <w:r w:rsidRPr="003B05C7">
        <w:t>encies.</w:t>
      </w:r>
    </w:p>
    <w:p w14:paraId="7464743D" w14:textId="72FA1ED3" w:rsidR="00DA12A5" w:rsidRDefault="00DA12A5" w:rsidP="00681AC1">
      <w:pPr>
        <w:pStyle w:val="Bulletlist2"/>
        <w:rPr>
          <w:rStyle w:val="Note"/>
        </w:rPr>
      </w:pPr>
      <w:r w:rsidRPr="003B05C7">
        <w:t>Promote effective and com</w:t>
      </w:r>
      <w:r w:rsidRPr="00DB5C9D">
        <w:t>p</w:t>
      </w:r>
      <w:r w:rsidRPr="003B05C7">
        <w:t xml:space="preserve">liant </w:t>
      </w:r>
      <w:r w:rsidRPr="00DB5C9D">
        <w:t>p</w:t>
      </w:r>
      <w:r w:rsidRPr="003B05C7">
        <w:t>ublic disclosure, workin</w:t>
      </w:r>
      <w:r w:rsidRPr="00DB5C9D">
        <w:t>g</w:t>
      </w:r>
      <w:r w:rsidRPr="003B05C7">
        <w:t xml:space="preserve"> with other bodies as necessar</w:t>
      </w:r>
      <w:r w:rsidRPr="00DB5C9D">
        <w:t>y</w:t>
      </w:r>
      <w:r w:rsidRPr="003B05C7">
        <w:t>, to su</w:t>
      </w:r>
      <w:r w:rsidRPr="00DB5C9D">
        <w:t>pp</w:t>
      </w:r>
      <w:r w:rsidRPr="003B05C7">
        <w:t>ort a</w:t>
      </w:r>
      <w:r w:rsidRPr="00DB5C9D">
        <w:t>pp</w:t>
      </w:r>
      <w:r w:rsidRPr="003B05C7">
        <w:t>ro</w:t>
      </w:r>
      <w:r w:rsidRPr="00DB5C9D">
        <w:t>p</w:t>
      </w:r>
      <w:r w:rsidRPr="003B05C7">
        <w:t>riate and necessar</w:t>
      </w:r>
      <w:r w:rsidRPr="00DB5C9D">
        <w:t>y</w:t>
      </w:r>
      <w:r w:rsidRPr="003B05C7">
        <w:t xml:space="preserve"> information sharin</w:t>
      </w:r>
      <w:r w:rsidRPr="00DB5C9D">
        <w:t>g</w:t>
      </w:r>
      <w:r w:rsidRPr="003B05C7">
        <w:t xml:space="preserve"> across the UK nuclear industr</w:t>
      </w:r>
      <w:r w:rsidRPr="00DB5C9D">
        <w:t>y</w:t>
      </w:r>
      <w:r w:rsidR="00032E1F">
        <w:t>.</w:t>
      </w:r>
    </w:p>
    <w:p w14:paraId="1C623AEA" w14:textId="6039E066" w:rsidR="00E402F1" w:rsidRDefault="005B2181" w:rsidP="00681AC1">
      <w:pPr>
        <w:pStyle w:val="Bulletlist2"/>
      </w:pPr>
      <w:r>
        <w:t xml:space="preserve">Ensure </w:t>
      </w:r>
      <w:r w:rsidR="009A0AA6">
        <w:t xml:space="preserve">clarity </w:t>
      </w:r>
      <w:r w:rsidR="00E402F1">
        <w:t>about the information we can disclose, and what we can’t and the reasons why</w:t>
      </w:r>
      <w:r w:rsidR="00032E1F">
        <w:t>.</w:t>
      </w:r>
    </w:p>
    <w:p w14:paraId="7F7AD62E" w14:textId="773EEE0D" w:rsidR="00E402F1" w:rsidRDefault="0093105F" w:rsidP="00681AC1">
      <w:pPr>
        <w:pStyle w:val="Bulletlist2"/>
      </w:pPr>
      <w:r>
        <w:t>E</w:t>
      </w:r>
      <w:r w:rsidR="00E402F1">
        <w:t xml:space="preserve">xplain our role, our independence and our regulatory actions, including enforcement, in our communications, in particular through our website. </w:t>
      </w:r>
    </w:p>
    <w:p w14:paraId="2677A53D" w14:textId="4F75602C" w:rsidR="00E402F1" w:rsidRDefault="00806123" w:rsidP="00681AC1">
      <w:pPr>
        <w:pStyle w:val="Bulletlist2"/>
      </w:pPr>
      <w:r>
        <w:t>E</w:t>
      </w:r>
      <w:r w:rsidR="00E402F1">
        <w:t xml:space="preserve">xplain our regulatory role in new activities, such as geological disposal and </w:t>
      </w:r>
      <w:r w:rsidR="00AF7E2F">
        <w:t>new technol</w:t>
      </w:r>
      <w:r w:rsidR="00BB5784">
        <w:t>o</w:t>
      </w:r>
      <w:r w:rsidR="00AF7E2F">
        <w:t xml:space="preserve">gies including </w:t>
      </w:r>
      <w:r w:rsidR="00E402F1">
        <w:t>small modular reactors.</w:t>
      </w:r>
    </w:p>
    <w:p w14:paraId="570AD8D2" w14:textId="77777777" w:rsidR="00E402F1" w:rsidRDefault="00E402F1" w:rsidP="00681AC1">
      <w:pPr>
        <w:pStyle w:val="Bulletlist2"/>
      </w:pPr>
      <w:r>
        <w:t>Publish, as appropriate, our responses to government and other public consultations, so the public can see and understand our views and position on matters of potential interest.</w:t>
      </w:r>
    </w:p>
    <w:p w14:paraId="3FFE7CE6" w14:textId="619CE36F" w:rsidR="00DA12A5" w:rsidRPr="003B05C7" w:rsidRDefault="00A35994" w:rsidP="00F10F58">
      <w:pPr>
        <w:pStyle w:val="Bulletlist2"/>
        <w:numPr>
          <w:ilvl w:val="0"/>
          <w:numId w:val="0"/>
        </w:numPr>
      </w:pPr>
      <w:r>
        <w:t>We will also look to d</w:t>
      </w:r>
      <w:r w:rsidR="00E402F1">
        <w:t xml:space="preserve">evelop a </w:t>
      </w:r>
      <w:r w:rsidR="001A10D7">
        <w:t>s</w:t>
      </w:r>
      <w:r w:rsidR="00E402F1">
        <w:t>takeholder involvement programme to enable dialogue on topics of interest to the public, including how our regulatory processes work in practice and the steps we have taken to reach key decisions. Th</w:t>
      </w:r>
      <w:r w:rsidR="001A10D7">
        <w:t xml:space="preserve">is </w:t>
      </w:r>
      <w:r w:rsidR="00E402F1">
        <w:t xml:space="preserve">will provide opportunities for evidence-based feedback to inform our work, and for stakeholders to question, discuss, examine and debate matters with </w:t>
      </w:r>
      <w:r w:rsidR="00AD2E47">
        <w:t>us</w:t>
      </w:r>
      <w:r w:rsidR="00E402F1">
        <w:t>.</w:t>
      </w:r>
    </w:p>
    <w:p w14:paraId="4082F30B" w14:textId="77777777" w:rsidR="00C672D2" w:rsidRDefault="00C672D2">
      <w:pPr>
        <w:suppressAutoHyphens w:val="0"/>
        <w:autoSpaceDE/>
        <w:autoSpaceDN/>
        <w:adjustRightInd/>
        <w:spacing w:after="0" w:line="240" w:lineRule="auto"/>
        <w:textAlignment w:val="auto"/>
        <w:rPr>
          <w:color w:val="007836"/>
          <w:sz w:val="48"/>
        </w:rPr>
      </w:pPr>
      <w:r>
        <w:br w:type="page"/>
      </w:r>
    </w:p>
    <w:p w14:paraId="6B9921F9" w14:textId="6E229A36" w:rsidR="00DA12A5" w:rsidRDefault="00DA12A5" w:rsidP="003B05C7">
      <w:pPr>
        <w:pStyle w:val="Heading1"/>
      </w:pPr>
      <w:bookmarkStart w:id="19" w:name="_Toc131071556"/>
      <w:r>
        <w:t>6. Measurin</w:t>
      </w:r>
      <w:r w:rsidRPr="00DB5C9D">
        <w:t>g</w:t>
      </w:r>
      <w:r>
        <w:t xml:space="preserve"> </w:t>
      </w:r>
      <w:r w:rsidRPr="003B05C7">
        <w:t>our</w:t>
      </w:r>
      <w:r>
        <w:t xml:space="preserve"> </w:t>
      </w:r>
      <w:r w:rsidRPr="00DB5C9D">
        <w:t>p</w:t>
      </w:r>
      <w:r>
        <w:t>erformance</w:t>
      </w:r>
      <w:bookmarkEnd w:id="19"/>
    </w:p>
    <w:p w14:paraId="6CB93BAD" w14:textId="08C1B472" w:rsidR="00DA12A5" w:rsidRDefault="00DA12A5" w:rsidP="003B05C7">
      <w:r>
        <w:t>To build and maintain confidence and trust, we must be as o</w:t>
      </w:r>
      <w:r w:rsidRPr="00DB5C9D">
        <w:t>p</w:t>
      </w:r>
      <w:r>
        <w:t>en and trans</w:t>
      </w:r>
      <w:r w:rsidRPr="00DB5C9D">
        <w:t>p</w:t>
      </w:r>
      <w:r>
        <w:t xml:space="preserve">arent as we can be. </w:t>
      </w:r>
    </w:p>
    <w:p w14:paraId="399057F9" w14:textId="2EECEAC5" w:rsidR="00BE5B3F" w:rsidRDefault="00DA12A5" w:rsidP="00BE5B3F">
      <w:r>
        <w:t xml:space="preserve">Our three </w:t>
      </w:r>
      <w:r w:rsidRPr="00DB5C9D">
        <w:t>g</w:t>
      </w:r>
      <w:r>
        <w:t>uidin</w:t>
      </w:r>
      <w:r w:rsidRPr="00DB5C9D">
        <w:t>g</w:t>
      </w:r>
      <w:r>
        <w:t xml:space="preserve"> </w:t>
      </w:r>
      <w:r w:rsidRPr="00DB5C9D">
        <w:t>p</w:t>
      </w:r>
      <w:r>
        <w:t>rinci</w:t>
      </w:r>
      <w:r w:rsidRPr="00DB5C9D">
        <w:t>p</w:t>
      </w:r>
      <w:r>
        <w:t>les – accessibilit</w:t>
      </w:r>
      <w:r w:rsidRPr="00DB5C9D">
        <w:t>y</w:t>
      </w:r>
      <w:r>
        <w:t xml:space="preserve">, </w:t>
      </w:r>
      <w:r w:rsidR="00A216FD">
        <w:t xml:space="preserve">confidence and </w:t>
      </w:r>
      <w:r>
        <w:t>accountabilit</w:t>
      </w:r>
      <w:r w:rsidRPr="00DB5C9D">
        <w:t>y</w:t>
      </w:r>
      <w:r>
        <w:t xml:space="preserve"> – will direct us </w:t>
      </w:r>
      <w:r w:rsidRPr="00DB5C9D">
        <w:t>g</w:t>
      </w:r>
      <w:r>
        <w:t>oin</w:t>
      </w:r>
      <w:r w:rsidRPr="00DB5C9D">
        <w:t>g</w:t>
      </w:r>
      <w:r>
        <w:t xml:space="preserve"> forward and we will use our re</w:t>
      </w:r>
      <w:r w:rsidRPr="00DB5C9D">
        <w:t>g</w:t>
      </w:r>
      <w:r>
        <w:t>ular stakeholder surve</w:t>
      </w:r>
      <w:r w:rsidRPr="00DB5C9D">
        <w:t>y</w:t>
      </w:r>
      <w:r>
        <w:t>s with other feedback and insi</w:t>
      </w:r>
      <w:r w:rsidRPr="00DB5C9D">
        <w:t>g</w:t>
      </w:r>
      <w:r>
        <w:t xml:space="preserve">ht to </w:t>
      </w:r>
      <w:r w:rsidR="00FD7830">
        <w:t xml:space="preserve">consider </w:t>
      </w:r>
      <w:r>
        <w:t xml:space="preserve">our </w:t>
      </w:r>
      <w:r w:rsidRPr="00DB5C9D">
        <w:t>p</w:t>
      </w:r>
      <w:r>
        <w:t>erformance a</w:t>
      </w:r>
      <w:r w:rsidRPr="00DB5C9D">
        <w:t>g</w:t>
      </w:r>
      <w:r>
        <w:t xml:space="preserve">ainst this </w:t>
      </w:r>
      <w:r w:rsidRPr="00DB5C9D">
        <w:t>p</w:t>
      </w:r>
      <w:r>
        <w:t>olic</w:t>
      </w:r>
      <w:r w:rsidRPr="00DB5C9D">
        <w:t>y</w:t>
      </w:r>
      <w:r>
        <w:t xml:space="preserve">. We will track our </w:t>
      </w:r>
      <w:r w:rsidRPr="00DB5C9D">
        <w:t>p</w:t>
      </w:r>
      <w:r>
        <w:t>ro</w:t>
      </w:r>
      <w:r w:rsidRPr="00DB5C9D">
        <w:t>g</w:t>
      </w:r>
      <w:r>
        <w:t>ress throu</w:t>
      </w:r>
      <w:r w:rsidRPr="00DB5C9D">
        <w:t>g</w:t>
      </w:r>
      <w:r>
        <w:t xml:space="preserve">h our </w:t>
      </w:r>
      <w:hyperlink r:id="rId42" w:history="1">
        <w:r w:rsidRPr="007A645D">
          <w:rPr>
            <w:rStyle w:val="Hyperlink"/>
            <w:lang w:val="en-US"/>
          </w:rPr>
          <w:t>Or</w:t>
        </w:r>
        <w:r w:rsidRPr="007A645D">
          <w:rPr>
            <w:rStyle w:val="Hyperlink"/>
            <w:u w:val="none"/>
            <w:lang w:val="en-US"/>
          </w:rPr>
          <w:t>g</w:t>
        </w:r>
        <w:r w:rsidRPr="007A645D">
          <w:rPr>
            <w:rStyle w:val="Hyperlink"/>
            <w:lang w:val="en-US"/>
          </w:rPr>
          <w:t>anisational Effectiveness Indicator</w:t>
        </w:r>
      </w:hyperlink>
      <w:r>
        <w:t xml:space="preserve"> framework</w:t>
      </w:r>
      <w:r w:rsidR="00BE5B3F">
        <w:t>, which monitor</w:t>
      </w:r>
      <w:r w:rsidR="008F3F6E">
        <w:t>s</w:t>
      </w:r>
      <w:r w:rsidR="00BE5B3F">
        <w:t xml:space="preserve"> progress against the outcomes in our Strategy 2020-25. This includes the impact, transparency and accessibility of our stakeholder engagement. We will report our outputs and outcomes via our annual report and accounts and other publications such as newsletters. </w:t>
      </w:r>
    </w:p>
    <w:p w14:paraId="0F4C64E6" w14:textId="2E8491C7" w:rsidR="00C60E9F" w:rsidRDefault="00B22C77" w:rsidP="003E2CB1">
      <w:r>
        <w:rPr>
          <w:noProof/>
        </w:rPr>
        <mc:AlternateContent>
          <mc:Choice Requires="wpi">
            <w:drawing>
              <wp:anchor distT="0" distB="0" distL="114300" distR="114300" simplePos="0" relativeHeight="251715584" behindDoc="0" locked="0" layoutInCell="1" allowOverlap="1" wp14:anchorId="57DD0D6F" wp14:editId="54C65A4E">
                <wp:simplePos x="0" y="0"/>
                <wp:positionH relativeFrom="column">
                  <wp:posOffset>6374460</wp:posOffset>
                </wp:positionH>
                <wp:positionV relativeFrom="paragraph">
                  <wp:posOffset>598358</wp:posOffset>
                </wp:positionV>
                <wp:extent cx="33480" cy="21960"/>
                <wp:effectExtent l="57150" t="57150" r="43180" b="54610"/>
                <wp:wrapNone/>
                <wp:docPr id="1319093550" name="Ink 50"/>
                <wp:cNvGraphicFramePr/>
                <a:graphic xmlns:a="http://schemas.openxmlformats.org/drawingml/2006/main">
                  <a:graphicData uri="http://schemas.microsoft.com/office/word/2010/wordprocessingInk">
                    <w14:contentPart bwMode="auto" r:id="rId43">
                      <w14:nvContentPartPr>
                        <w14:cNvContentPartPr/>
                      </w14:nvContentPartPr>
                      <w14:xfrm>
                        <a:off x="0" y="0"/>
                        <a:ext cx="33480" cy="21960"/>
                      </w14:xfrm>
                    </w14:contentPart>
                  </a:graphicData>
                </a:graphic>
              </wp:anchor>
            </w:drawing>
          </mc:Choice>
          <mc:Fallback>
            <w:pict>
              <v:shapetype w14:anchorId="1EBE7B12"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50" o:spid="_x0000_s1026" type="#_x0000_t75" style="position:absolute;margin-left:501.25pt;margin-top:46.4pt;width:4.1pt;height:3.15pt;z-index:2517155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qRQqp1AQAABwMAAA4AAABkcnMvZTJvRG9jLnhtbJxSXU/CMBR9N/E/&#10;NH2XbXwJCxsPEhMeVB70B9SuZY1r73JbGPx77wYIaIyJL03uPenp+ehsvrMV2yr0BlzGk17MmXIS&#10;CuPWGX97fbybcOaDcIWowKmM75Xn8/z2ZtbUqepDCVWhkBGJ82lTZ7wMoU6jyMtSWeF7UCtHoAa0&#10;ItCI66hA0RC7raJ+HI+jBrCoEaTynraLA8jzjl9rJcOL1l4FVmV8GsckL2R8MhmNOEPaJO3mvd3c&#10;xzzKZyJdo6hLI4+SxD8UWWEcCfiiWogg2AbNDyprJIIHHXoSbARaG6k6P+Qsib85W7qP1lUylBtM&#10;JbigXFgJDKfsOuA/T9iKEmieoKB2xCYAPzJSPH+XcRC9ALmxpOfQCKpKBPoOvjS1p5hTU2Qcl0Vy&#10;1u+2D2cHKzz7er4GqJHoaPm3KzuNtg2blLBdxqnOfXt2XapdYJKWg8FwQoAkpJ9Mxx164j3cP00X&#10;wdLTVxVezq2si/+bfwIAAP//AwBQSwMEFAAGAAgAAAAhAMZx5YYtAgAA6gUAABAAAABkcnMvaW5r&#10;L2luazEueG1stFRNj5swEL1X6n+w3EMuMdjmGy1Z9bCRKrXaqruV2iML3mAtmMg4X/++xhAnaqBS&#10;pfYAMjO85zd+47m7PzY12DPZ8VZkkDgYAiaKtuRik8Hvz2sUQ9CpXJR53QqWwRPr4P3q/bs7Lt6a&#10;OtVvoBlE16+aOoOVUtvUdQ+Hg3PwnFZuXIqx534Sb18+w9WIKtkrF1zpLbtzqGiFYkfVk6W8zGCh&#10;jtj+r7mf2p0smE33EVlc/lAyL9i6lU2uLGOVC8FqIPJG6/4BgTpt9YLrfTZMQtBwXTCiDvEjP35I&#10;dCA/ZvDqe6cldlpJA91pzp//gXN9y9nL8mgURhCMkkq2n9P0+HGGINTOWvhmFv4wDU9u0K4xPJ0/&#10;+K+y3TKpOLt4PDgyJk6gGL6NOYNLknVtvesbA4J9Xu+0XwTjy97EnXDjlk8b80/5tCmzfNfipny5&#10;VddbNEv3W7klu7VqglG79peMo32jBSOl8WrM2Dt37n3FG6YnQbO1l1B1uvg+/KSkmRcU0wBhD5Hk&#10;mfipF6aUOIGf9M123m+45mfOF7nrKsv3Ii8X2mRspUNxB16qyjYGdnBgW/q6LaagFeObSv0JOwo0&#10;YCt3YlCZhgfjuPrGXjP4wcwqYJBDwBSSUBASQHwaJQADvFwgz18gShYkDIMFXuAl1AelHwqDOPAh&#10;hnjpx4DGKPKDyEAi4KGAemad6DWJvCGBYh0jnk9NiiKCAs/scj5no9KWob1c/QIAAP//AwBQSwME&#10;FAAGAAgAAAAhAO1WCN/eAAAACwEAAA8AAABkcnMvZG93bnJldi54bWxMj8FOwzAQRO9I/IO1SNyo&#10;nVRQmsapKhAcOEHphZsbb5Oo8Tqy3Tb069me6HFmn2ZnyuXoenHEEDtPGrKJAoFUe9tRo2Hz/fbw&#10;DCImQ9b0nlDDL0ZYVrc3pSmsP9EXHtepERxCsTAa2pSGQspYt+hMnPgBiW87H5xJLEMjbTAnDne9&#10;zJV6ks50xB9aM+BLi/V+fXAaPrPxPFXT2c/7R9o7MqtXCpuz1vd342oBIuGY/mG41OfqUHGnrT+Q&#10;jaJnrVT+yKyGec4bLoTK1AzElp15BrIq5fWG6g8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CakUKqdQEAAAcDAAAOAAAAAAAAAAAAAAAAADwCAABkcnMvZTJv&#10;RG9jLnhtbFBLAQItABQABgAIAAAAIQDGceWGLQIAAOoFAAAQAAAAAAAAAAAAAAAAAN0DAABkcnMv&#10;aW5rL2luazEueG1sUEsBAi0AFAAGAAgAAAAhAO1WCN/eAAAACwEAAA8AAAAAAAAAAAAAAAAAOAYA&#10;AGRycy9kb3ducmV2LnhtbFBLAQItABQABgAIAAAAIQB5GLydvwAAACEBAAAZAAAAAAAAAAAAAAAA&#10;AEMHAABkcnMvX3JlbHMvZTJvRG9jLnhtbC5yZWxzUEsFBgAAAAAGAAYAeAEAADkIAAAAAA==&#10;">
                <v:imagedata r:id="rId44" o:title=""/>
              </v:shape>
            </w:pict>
          </mc:Fallback>
        </mc:AlternateContent>
      </w:r>
      <w:r w:rsidR="00C60E9F">
        <w:t>We will also</w:t>
      </w:r>
      <w:r w:rsidR="00E450D2">
        <w:t xml:space="preserve"> </w:t>
      </w:r>
      <w:r w:rsidR="00A622ED">
        <w:t>use</w:t>
      </w:r>
      <w:r w:rsidR="00E450D2">
        <w:t xml:space="preserve"> additional indicators in </w:t>
      </w:r>
      <w:r w:rsidR="00A622ED">
        <w:t>considering and measuring</w:t>
      </w:r>
      <w:r w:rsidR="00E450D2">
        <w:t xml:space="preserve"> public trust and confidence in us, </w:t>
      </w:r>
      <w:r w:rsidR="00A622ED">
        <w:t>such as</w:t>
      </w:r>
      <w:r w:rsidR="008454C9">
        <w:t xml:space="preserve"> bespoke surveys, domestic and international benchmarking </w:t>
      </w:r>
      <w:r w:rsidR="007F38E7">
        <w:t xml:space="preserve">including </w:t>
      </w:r>
      <w:r w:rsidR="008454C9">
        <w:t>self</w:t>
      </w:r>
      <w:r w:rsidR="007F38E7">
        <w:t>-</w:t>
      </w:r>
      <w:r w:rsidR="008454C9">
        <w:t xml:space="preserve">assessment against the NEA ‘Characteristics of a Trusted Regulator’ </w:t>
      </w:r>
      <w:r w:rsidR="0061735F">
        <w:t>booklet</w:t>
      </w:r>
      <w:r w:rsidR="007F38E7">
        <w:t xml:space="preserve">, </w:t>
      </w:r>
      <w:r w:rsidR="0061735F">
        <w:t xml:space="preserve"> and independent review and evaluation of our work.</w:t>
      </w:r>
    </w:p>
    <w:tbl>
      <w:tblPr>
        <w:tblStyle w:val="Box1"/>
        <w:tblW w:w="9640" w:type="dxa"/>
        <w:tblInd w:w="0" w:type="dxa"/>
        <w:tblBorders>
          <w:top w:val="single" w:sz="24" w:space="0" w:color="92D050"/>
          <w:left w:val="none" w:sz="0" w:space="0" w:color="auto"/>
          <w:bottom w:val="single" w:sz="24" w:space="0" w:color="90C346"/>
          <w:right w:val="none" w:sz="0" w:space="0" w:color="auto"/>
        </w:tblBorders>
        <w:tblLook w:val="04A0" w:firstRow="1" w:lastRow="0" w:firstColumn="1" w:lastColumn="0" w:noHBand="0" w:noVBand="1"/>
      </w:tblPr>
      <w:tblGrid>
        <w:gridCol w:w="284"/>
        <w:gridCol w:w="9356"/>
      </w:tblGrid>
      <w:tr w:rsidR="00485342" w14:paraId="5F079200" w14:textId="77777777" w:rsidTr="00193DD0">
        <w:trPr>
          <w:trHeight w:val="1554"/>
        </w:trPr>
        <w:tc>
          <w:tcPr>
            <w:tcW w:w="284" w:type="dxa"/>
          </w:tcPr>
          <w:p w14:paraId="61EC7E95" w14:textId="6AEFD163" w:rsidR="00485342" w:rsidRDefault="00485342" w:rsidP="00521E1C">
            <w:pPr>
              <w:rPr>
                <w:noProof/>
                <w:sz w:val="28"/>
              </w:rPr>
            </w:pPr>
          </w:p>
        </w:tc>
        <w:tc>
          <w:tcPr>
            <w:tcW w:w="9356" w:type="dxa"/>
            <w:shd w:val="clear" w:color="auto" w:fill="auto"/>
            <w:tcMar>
              <w:top w:w="284" w:type="dxa"/>
              <w:left w:w="284" w:type="dxa"/>
              <w:bottom w:w="284" w:type="dxa"/>
              <w:right w:w="284" w:type="dxa"/>
            </w:tcMar>
            <w:hideMark/>
          </w:tcPr>
          <w:p w14:paraId="7503D584" w14:textId="0D3E53B2" w:rsidR="00485342" w:rsidRDefault="00485342" w:rsidP="00485342">
            <w:pPr>
              <w:pStyle w:val="Quoteinatable"/>
            </w:pPr>
            <w:r>
              <w:t xml:space="preserve">We want our stakeholders and the </w:t>
            </w:r>
            <w:r w:rsidRPr="00DB5C9D">
              <w:t>p</w:t>
            </w:r>
            <w:r>
              <w:t>ublic to know, feel and see a difference in how o</w:t>
            </w:r>
            <w:r w:rsidRPr="00DB5C9D">
              <w:t>p</w:t>
            </w:r>
            <w:r>
              <w:t>en and trans</w:t>
            </w:r>
            <w:r w:rsidRPr="00DB5C9D">
              <w:t>p</w:t>
            </w:r>
            <w:r>
              <w:t>arent we are as a nuclear re</w:t>
            </w:r>
            <w:r w:rsidRPr="00DB5C9D">
              <w:t>g</w:t>
            </w:r>
            <w:r>
              <w:t>ulator. That means we need</w:t>
            </w:r>
            <w:r w:rsidR="008F3F6E">
              <w:t xml:space="preserve"> and value</w:t>
            </w:r>
            <w:r>
              <w:t xml:space="preserve"> feedback, views and su</w:t>
            </w:r>
            <w:r w:rsidRPr="00DB5C9D">
              <w:t>gg</w:t>
            </w:r>
            <w:r>
              <w:t>estions so we can continuousl</w:t>
            </w:r>
            <w:r w:rsidRPr="00DB5C9D">
              <w:t>y</w:t>
            </w:r>
            <w:r>
              <w:t xml:space="preserve"> im</w:t>
            </w:r>
            <w:r w:rsidRPr="00DB5C9D">
              <w:t>p</w:t>
            </w:r>
            <w:r>
              <w:t>rove, evolve and chan</w:t>
            </w:r>
            <w:r w:rsidRPr="00DB5C9D">
              <w:t>g</w:t>
            </w:r>
            <w:r>
              <w:t>e as we seek to be an exem</w:t>
            </w:r>
            <w:r w:rsidRPr="00DB5C9D">
              <w:t>p</w:t>
            </w:r>
            <w:r>
              <w:t xml:space="preserve">lar of </w:t>
            </w:r>
            <w:r w:rsidR="008F3F6E">
              <w:t xml:space="preserve">openness and </w:t>
            </w:r>
            <w:r>
              <w:t>trans</w:t>
            </w:r>
            <w:r w:rsidRPr="00DB5C9D">
              <w:t>p</w:t>
            </w:r>
            <w:r>
              <w:t>arenc</w:t>
            </w:r>
            <w:r w:rsidRPr="00DB5C9D">
              <w:t>y</w:t>
            </w:r>
            <w:r>
              <w:t>.</w:t>
            </w:r>
          </w:p>
          <w:p w14:paraId="2DD4FD56" w14:textId="63C458F1" w:rsidR="00485342" w:rsidRDefault="00485342" w:rsidP="00485342"/>
        </w:tc>
      </w:tr>
    </w:tbl>
    <w:p w14:paraId="4078E7F6" w14:textId="77777777" w:rsidR="00485342" w:rsidRDefault="00485342" w:rsidP="00485342"/>
    <w:p w14:paraId="7F8A5196" w14:textId="06517993" w:rsidR="00C60A56" w:rsidRDefault="00C60A56">
      <w:pPr>
        <w:suppressAutoHyphens w:val="0"/>
        <w:autoSpaceDE/>
        <w:autoSpaceDN/>
        <w:adjustRightInd/>
        <w:spacing w:after="0" w:line="240" w:lineRule="auto"/>
        <w:textAlignment w:val="auto"/>
      </w:pPr>
      <w:r>
        <w:br w:type="page"/>
      </w:r>
    </w:p>
    <w:p w14:paraId="7EB1BCD6" w14:textId="3A41E23C" w:rsidR="0040286F" w:rsidRDefault="00C60A56" w:rsidP="00C60A56">
      <w:pPr>
        <w:pStyle w:val="Heading1"/>
      </w:pPr>
      <w:bookmarkStart w:id="20" w:name="_Appendix_1"/>
      <w:bookmarkStart w:id="21" w:name="_Toc131071557"/>
      <w:bookmarkStart w:id="22" w:name="Appendix1"/>
      <w:bookmarkEnd w:id="20"/>
      <w:r>
        <w:t>A</w:t>
      </w:r>
      <w:r w:rsidRPr="00DB5C9D">
        <w:t>pp</w:t>
      </w:r>
      <w:r>
        <w:t>endix 1</w:t>
      </w:r>
      <w:bookmarkEnd w:id="21"/>
    </w:p>
    <w:p w14:paraId="6143C880" w14:textId="77777777" w:rsidR="00C60A56" w:rsidRDefault="00C60A56" w:rsidP="00C60A56">
      <w:pPr>
        <w:pStyle w:val="Heading2"/>
      </w:pPr>
      <w:bookmarkStart w:id="23" w:name="_Toc131071558"/>
      <w:bookmarkEnd w:id="22"/>
      <w:r>
        <w:t>Sco</w:t>
      </w:r>
      <w:r w:rsidRPr="00DB5C9D">
        <w:t>p</w:t>
      </w:r>
      <w:r>
        <w:t>e of ONR’s le</w:t>
      </w:r>
      <w:r w:rsidRPr="00DB5C9D">
        <w:t>g</w:t>
      </w:r>
      <w:r>
        <w:t>al obli</w:t>
      </w:r>
      <w:r w:rsidRPr="00DB5C9D">
        <w:t>g</w:t>
      </w:r>
      <w:r>
        <w:t xml:space="preserve">ations to </w:t>
      </w:r>
      <w:r w:rsidRPr="00DB5C9D">
        <w:t>p</w:t>
      </w:r>
      <w:r>
        <w:t>romul</w:t>
      </w:r>
      <w:r w:rsidRPr="00DB5C9D">
        <w:t>g</w:t>
      </w:r>
      <w:r>
        <w:t xml:space="preserve">ate information and involve the </w:t>
      </w:r>
      <w:r w:rsidRPr="00DB5C9D">
        <w:t>p</w:t>
      </w:r>
      <w:r w:rsidRPr="00C60A56">
        <w:t>ublic</w:t>
      </w:r>
      <w:bookmarkEnd w:id="23"/>
    </w:p>
    <w:tbl>
      <w:tblPr>
        <w:tblStyle w:val="ONRTable2"/>
        <w:tblW w:w="9624" w:type="dxa"/>
        <w:tblLook w:val="04A0" w:firstRow="1" w:lastRow="0" w:firstColumn="1" w:lastColumn="0" w:noHBand="0" w:noVBand="1"/>
      </w:tblPr>
      <w:tblGrid>
        <w:gridCol w:w="3104"/>
        <w:gridCol w:w="6520"/>
      </w:tblGrid>
      <w:tr w:rsidR="00C60A56" w14:paraId="57679882" w14:textId="77777777" w:rsidTr="00681AC1">
        <w:trPr>
          <w:cnfStyle w:val="100000000000" w:firstRow="1" w:lastRow="0" w:firstColumn="0" w:lastColumn="0" w:oddVBand="0" w:evenVBand="0" w:oddHBand="0" w:evenHBand="0" w:firstRowFirstColumn="0" w:firstRowLastColumn="0" w:lastRowFirstColumn="0" w:lastRowLastColumn="0"/>
          <w:cantSplit/>
          <w:tblHeader/>
        </w:trPr>
        <w:tc>
          <w:tcPr>
            <w:tcW w:w="3104" w:type="dxa"/>
          </w:tcPr>
          <w:p w14:paraId="431E14D0" w14:textId="29BDAD26" w:rsidR="00C60A56" w:rsidRDefault="00C60A56" w:rsidP="00521E1C">
            <w:pPr>
              <w:pStyle w:val="TableText"/>
              <w:keepNext/>
            </w:pPr>
            <w:r w:rsidRPr="00C60A56">
              <w:t>Obli</w:t>
            </w:r>
            <w:r w:rsidRPr="00DB5C9D">
              <w:t>g</w:t>
            </w:r>
            <w:r w:rsidRPr="00C60A56">
              <w:t>ations</w:t>
            </w:r>
          </w:p>
        </w:tc>
        <w:tc>
          <w:tcPr>
            <w:tcW w:w="6520" w:type="dxa"/>
          </w:tcPr>
          <w:p w14:paraId="74115144" w14:textId="77777777" w:rsidR="00C60A56" w:rsidRDefault="00C60A56" w:rsidP="00521E1C">
            <w:pPr>
              <w:pStyle w:val="TableText"/>
              <w:keepNext/>
            </w:pPr>
            <w:r>
              <w:t>Details</w:t>
            </w:r>
          </w:p>
        </w:tc>
      </w:tr>
      <w:tr w:rsidR="00C60A56" w14:paraId="45CD8AE4" w14:textId="77777777" w:rsidTr="00681AC1">
        <w:trPr>
          <w:cantSplit/>
        </w:trPr>
        <w:tc>
          <w:tcPr>
            <w:tcW w:w="3104" w:type="dxa"/>
          </w:tcPr>
          <w:p w14:paraId="3C52A857" w14:textId="1C4525AF" w:rsidR="00C60A56" w:rsidRPr="00C60A56" w:rsidRDefault="00C60A56" w:rsidP="00C60A56">
            <w:pPr>
              <w:pStyle w:val="TableText"/>
            </w:pPr>
            <w:hyperlink r:id="rId45" w:history="1">
              <w:r w:rsidRPr="00C60A56">
                <w:rPr>
                  <w:rStyle w:val="Hyperlink"/>
                </w:rPr>
                <w:t>Ener</w:t>
              </w:r>
              <w:r w:rsidRPr="00DB5C9D">
                <w:rPr>
                  <w:rStyle w:val="Hyperlink"/>
                  <w:u w:val="none"/>
                </w:rPr>
                <w:t>gy</w:t>
              </w:r>
              <w:r w:rsidRPr="00C60A56">
                <w:rPr>
                  <w:rStyle w:val="Hyperlink"/>
                </w:rPr>
                <w:t xml:space="preserve"> Act 2013</w:t>
              </w:r>
            </w:hyperlink>
          </w:p>
        </w:tc>
        <w:tc>
          <w:tcPr>
            <w:tcW w:w="6520" w:type="dxa"/>
          </w:tcPr>
          <w:p w14:paraId="38E8D467" w14:textId="5373B324" w:rsidR="00C60A56" w:rsidRPr="00C60A56" w:rsidRDefault="00C60A56" w:rsidP="00C60A56">
            <w:pPr>
              <w:pStyle w:val="TableText"/>
            </w:pPr>
            <w:r w:rsidRPr="00C60A56">
              <w:t>We are re</w:t>
            </w:r>
            <w:r w:rsidRPr="00DB5C9D">
              <w:t>q</w:t>
            </w:r>
            <w:r w:rsidRPr="00C60A56">
              <w:t xml:space="preserve">uired to </w:t>
            </w:r>
            <w:r w:rsidRPr="00DB5C9D">
              <w:t>p</w:t>
            </w:r>
            <w:r w:rsidRPr="00C60A56">
              <w:t xml:space="preserve">rovide information that we hold that is relevant to our </w:t>
            </w:r>
            <w:r w:rsidRPr="00DB5C9D">
              <w:t>p</w:t>
            </w:r>
            <w:r w:rsidRPr="00C60A56">
              <w:t>ur</w:t>
            </w:r>
            <w:r w:rsidRPr="00DB5C9D">
              <w:t>p</w:t>
            </w:r>
            <w:r w:rsidRPr="00C60A56">
              <w:t xml:space="preserve">oses. A </w:t>
            </w:r>
            <w:hyperlink r:id="rId46" w:history="1">
              <w:r w:rsidRPr="00C60A56">
                <w:rPr>
                  <w:rStyle w:val="Hyperlink"/>
                </w:rPr>
                <w:t>ministerial direction</w:t>
              </w:r>
            </w:hyperlink>
            <w:r w:rsidRPr="00C60A56">
              <w:t xml:space="preserve"> is in </w:t>
            </w:r>
            <w:r w:rsidRPr="00DB5C9D">
              <w:t>p</w:t>
            </w:r>
            <w:r w:rsidRPr="00C60A56">
              <w:t>lace re</w:t>
            </w:r>
            <w:r w:rsidRPr="00DB5C9D">
              <w:t>g</w:t>
            </w:r>
            <w:r w:rsidRPr="00C60A56">
              <w:t>ardin</w:t>
            </w:r>
            <w:r w:rsidRPr="00DB5C9D">
              <w:t>g</w:t>
            </w:r>
            <w:r w:rsidRPr="00C60A56">
              <w:t xml:space="preserve"> the su</w:t>
            </w:r>
            <w:r w:rsidRPr="00DB5C9D">
              <w:t>pp</w:t>
            </w:r>
            <w:r w:rsidRPr="00C60A56">
              <w:t>l</w:t>
            </w:r>
            <w:r w:rsidRPr="00DB5C9D">
              <w:t>y</w:t>
            </w:r>
            <w:r w:rsidRPr="00C60A56">
              <w:t xml:space="preserve"> of information in relation to the safet</w:t>
            </w:r>
            <w:r w:rsidRPr="00DB5C9D">
              <w:t>y</w:t>
            </w:r>
            <w:r w:rsidRPr="00C60A56">
              <w:t xml:space="preserve"> of civil nuclear facilities. In addition, the Act re</w:t>
            </w:r>
            <w:r w:rsidRPr="00DB5C9D">
              <w:t>q</w:t>
            </w:r>
            <w:r w:rsidRPr="00C60A56">
              <w:t>uires us to consult on our five-</w:t>
            </w:r>
            <w:r w:rsidRPr="00DB5C9D">
              <w:t>y</w:t>
            </w:r>
            <w:r w:rsidRPr="00C60A56">
              <w:t>ear or</w:t>
            </w:r>
            <w:r w:rsidRPr="00DB5C9D">
              <w:t>g</w:t>
            </w:r>
            <w:r w:rsidRPr="00C60A56">
              <w:t>anisational strate</w:t>
            </w:r>
            <w:r w:rsidRPr="00DB5C9D">
              <w:t>gy</w:t>
            </w:r>
            <w:r w:rsidRPr="00C60A56">
              <w:t xml:space="preserve"> and</w:t>
            </w:r>
            <w:r w:rsidR="00CA776D">
              <w:t xml:space="preserve"> </w:t>
            </w:r>
            <w:r w:rsidR="00027C17">
              <w:rPr>
                <w:rFonts w:cs="Arial"/>
                <w:szCs w:val="24"/>
              </w:rPr>
              <w:t xml:space="preserve">Approved Codes of Practice </w:t>
            </w:r>
            <w:r w:rsidR="00027C17">
              <w:t>(</w:t>
            </w:r>
            <w:r w:rsidRPr="00C60A56">
              <w:t>ACoPs</w:t>
            </w:r>
            <w:r w:rsidR="00027C17">
              <w:t>)</w:t>
            </w:r>
            <w:r w:rsidRPr="00C60A56">
              <w:t xml:space="preserve">, and to </w:t>
            </w:r>
            <w:r w:rsidRPr="00DB5C9D">
              <w:t>p</w:t>
            </w:r>
            <w:r w:rsidRPr="00C60A56">
              <w:t>ublish ke</w:t>
            </w:r>
            <w:r w:rsidRPr="00DB5C9D">
              <w:t>y</w:t>
            </w:r>
            <w:r w:rsidRPr="00C60A56">
              <w:t xml:space="preserve"> documents such as our cor</w:t>
            </w:r>
            <w:r w:rsidRPr="00DB5C9D">
              <w:t>p</w:t>
            </w:r>
            <w:r w:rsidRPr="00C60A56">
              <w:t xml:space="preserve">orate </w:t>
            </w:r>
            <w:r w:rsidRPr="00DB5C9D">
              <w:t>p</w:t>
            </w:r>
            <w:r w:rsidRPr="00C60A56">
              <w:t>lan and annual re</w:t>
            </w:r>
            <w:r w:rsidRPr="00DB5C9D">
              <w:t>p</w:t>
            </w:r>
            <w:r w:rsidRPr="00C60A56">
              <w:t xml:space="preserve">ort and accounts. </w:t>
            </w:r>
          </w:p>
          <w:p w14:paraId="43844EBD" w14:textId="6A722B02" w:rsidR="00C60A56" w:rsidRPr="00C60A56" w:rsidRDefault="00C60A56" w:rsidP="00C60A56">
            <w:pPr>
              <w:pStyle w:val="TableText"/>
            </w:pPr>
          </w:p>
        </w:tc>
      </w:tr>
      <w:tr w:rsidR="00C60A56" w14:paraId="72F0E61C" w14:textId="77777777" w:rsidTr="00681AC1">
        <w:trPr>
          <w:cantSplit/>
        </w:trPr>
        <w:tc>
          <w:tcPr>
            <w:tcW w:w="3104" w:type="dxa"/>
          </w:tcPr>
          <w:p w14:paraId="47CE11C4" w14:textId="5D03877D" w:rsidR="00C60A56" w:rsidRPr="00C672D2" w:rsidRDefault="00C60A56" w:rsidP="00C60A56">
            <w:pPr>
              <w:pStyle w:val="TableText"/>
              <w:rPr>
                <w:rStyle w:val="Hyperlink"/>
                <w:color w:val="000000"/>
                <w:u w:val="none"/>
              </w:rPr>
            </w:pPr>
            <w:hyperlink r:id="rId47" w:history="1">
              <w:r w:rsidRPr="00C672D2">
                <w:rPr>
                  <w:rStyle w:val="Hyperlink"/>
                </w:rPr>
                <w:t>Radiation (Emer</w:t>
              </w:r>
              <w:r w:rsidRPr="00C672D2">
                <w:rPr>
                  <w:rStyle w:val="Hyperlink"/>
                  <w:u w:val="none"/>
                </w:rPr>
                <w:t>g</w:t>
              </w:r>
              <w:r w:rsidRPr="00C672D2">
                <w:rPr>
                  <w:rStyle w:val="Hyperlink"/>
                </w:rPr>
                <w:t>enc</w:t>
              </w:r>
              <w:r w:rsidRPr="00C672D2">
                <w:rPr>
                  <w:rStyle w:val="Hyperlink"/>
                  <w:u w:val="none"/>
                </w:rPr>
                <w:t>y</w:t>
              </w:r>
              <w:r w:rsidRPr="00C672D2">
                <w:rPr>
                  <w:rStyle w:val="Hyperlink"/>
                </w:rPr>
                <w:t xml:space="preserve"> Pre</w:t>
              </w:r>
              <w:r w:rsidRPr="00C672D2">
                <w:rPr>
                  <w:rStyle w:val="Hyperlink"/>
                  <w:u w:val="none"/>
                </w:rPr>
                <w:t>p</w:t>
              </w:r>
              <w:r w:rsidRPr="00C672D2">
                <w:rPr>
                  <w:rStyle w:val="Hyperlink"/>
                </w:rPr>
                <w:t>aredness and Public Information) Re</w:t>
              </w:r>
              <w:r w:rsidRPr="00C672D2">
                <w:rPr>
                  <w:rStyle w:val="Hyperlink"/>
                  <w:u w:val="none"/>
                </w:rPr>
                <w:t>g</w:t>
              </w:r>
              <w:r w:rsidRPr="00C672D2">
                <w:rPr>
                  <w:rStyle w:val="Hyperlink"/>
                </w:rPr>
                <w:t>ulations 2019 (REPPIR)</w:t>
              </w:r>
            </w:hyperlink>
          </w:p>
        </w:tc>
        <w:tc>
          <w:tcPr>
            <w:tcW w:w="6520" w:type="dxa"/>
          </w:tcPr>
          <w:p w14:paraId="478C7853" w14:textId="3BA66EF2" w:rsidR="00C60A56" w:rsidRPr="00F05CB8" w:rsidRDefault="00F05CB8" w:rsidP="00F05CB8">
            <w:pPr>
              <w:pStyle w:val="TableText"/>
            </w:pPr>
            <w:r w:rsidRPr="00F05CB8">
              <w:t>We are res</w:t>
            </w:r>
            <w:r w:rsidRPr="00DB5C9D">
              <w:t>p</w:t>
            </w:r>
            <w:r w:rsidRPr="00F05CB8">
              <w:t>onsible for the re</w:t>
            </w:r>
            <w:r w:rsidRPr="00DB5C9D">
              <w:t>g</w:t>
            </w:r>
            <w:r w:rsidRPr="00F05CB8">
              <w:t>ulator</w:t>
            </w:r>
            <w:r w:rsidRPr="00DB5C9D">
              <w:t>y</w:t>
            </w:r>
            <w:r w:rsidRPr="00F05CB8">
              <w:t xml:space="preserve"> oversi</w:t>
            </w:r>
            <w:r w:rsidRPr="00DB5C9D">
              <w:t>g</w:t>
            </w:r>
            <w:r w:rsidRPr="00F05CB8">
              <w:t>ht of dut</w:t>
            </w:r>
            <w:r w:rsidRPr="00DB5C9D">
              <w:t>y</w:t>
            </w:r>
            <w:r w:rsidRPr="00F05CB8">
              <w:t>holder com</w:t>
            </w:r>
            <w:r w:rsidRPr="00DB5C9D">
              <w:t>p</w:t>
            </w:r>
            <w:r w:rsidRPr="00F05CB8">
              <w:t>liance with these re</w:t>
            </w:r>
            <w:r w:rsidRPr="00DB5C9D">
              <w:t>g</w:t>
            </w:r>
            <w:r w:rsidRPr="00F05CB8">
              <w:t>ulations, includin</w:t>
            </w:r>
            <w:r w:rsidRPr="00DB5C9D">
              <w:t>g</w:t>
            </w:r>
            <w:r w:rsidRPr="00F05CB8">
              <w:t xml:space="preserve"> the obli</w:t>
            </w:r>
            <w:r w:rsidRPr="00DB5C9D">
              <w:t>g</w:t>
            </w:r>
            <w:r w:rsidRPr="00F05CB8">
              <w:t>ation on local authorities to make available, and kee</w:t>
            </w:r>
            <w:r w:rsidRPr="00DB5C9D">
              <w:t>p</w:t>
            </w:r>
            <w:r w:rsidRPr="00F05CB8">
              <w:t xml:space="preserve"> u</w:t>
            </w:r>
            <w:r w:rsidRPr="00DB5C9D">
              <w:t>p</w:t>
            </w:r>
            <w:r w:rsidRPr="00F05CB8">
              <w:t xml:space="preserve"> to date, arran</w:t>
            </w:r>
            <w:r w:rsidRPr="00DB5C9D">
              <w:t>g</w:t>
            </w:r>
            <w:r w:rsidRPr="00F05CB8">
              <w:t>ements to su</w:t>
            </w:r>
            <w:r w:rsidRPr="00DB5C9D">
              <w:t>pp</w:t>
            </w:r>
            <w:r w:rsidRPr="00F05CB8">
              <w:t>l</w:t>
            </w:r>
            <w:r w:rsidRPr="00DB5C9D">
              <w:t>y</w:t>
            </w:r>
            <w:r w:rsidRPr="00F05CB8">
              <w:t xml:space="preserve"> information and advice to the </w:t>
            </w:r>
            <w:r w:rsidRPr="00DB5C9D">
              <w:t>p</w:t>
            </w:r>
            <w:r w:rsidRPr="00F05CB8">
              <w:t>ublic in the event of an emer</w:t>
            </w:r>
            <w:r w:rsidRPr="00DB5C9D">
              <w:t>g</w:t>
            </w:r>
            <w:r w:rsidRPr="00F05CB8">
              <w:t>enc</w:t>
            </w:r>
            <w:r w:rsidRPr="00DB5C9D">
              <w:t>y</w:t>
            </w:r>
            <w:r w:rsidRPr="00F05CB8">
              <w:t xml:space="preserve"> affectin</w:t>
            </w:r>
            <w:r w:rsidRPr="00DB5C9D">
              <w:t>g</w:t>
            </w:r>
            <w:r w:rsidRPr="00F05CB8">
              <w:t xml:space="preserve"> members of the </w:t>
            </w:r>
            <w:r w:rsidRPr="00DB5C9D">
              <w:t>p</w:t>
            </w:r>
            <w:r w:rsidRPr="00F05CB8">
              <w:t>ublic in its area. Throu</w:t>
            </w:r>
            <w:r w:rsidRPr="00DB5C9D">
              <w:t>g</w:t>
            </w:r>
            <w:r w:rsidRPr="00F05CB8">
              <w:t>h our routine ins</w:t>
            </w:r>
            <w:r w:rsidRPr="00DB5C9D">
              <w:t>p</w:t>
            </w:r>
            <w:r w:rsidRPr="00F05CB8">
              <w:t>ections, we ensure these arran</w:t>
            </w:r>
            <w:r w:rsidRPr="00DB5C9D">
              <w:t>g</w:t>
            </w:r>
            <w:r w:rsidRPr="00F05CB8">
              <w:t xml:space="preserve">ements are in </w:t>
            </w:r>
            <w:r w:rsidRPr="00DB5C9D">
              <w:t>p</w:t>
            </w:r>
            <w:r w:rsidRPr="00F05CB8">
              <w:t xml:space="preserve">lace and effective. </w:t>
            </w:r>
          </w:p>
        </w:tc>
      </w:tr>
      <w:tr w:rsidR="00F05CB8" w14:paraId="7AEAFE6E" w14:textId="77777777" w:rsidTr="00681AC1">
        <w:trPr>
          <w:cantSplit/>
        </w:trPr>
        <w:tc>
          <w:tcPr>
            <w:tcW w:w="3104" w:type="dxa"/>
          </w:tcPr>
          <w:p w14:paraId="6DD28200" w14:textId="5C2EA7FB" w:rsidR="00F05CB8" w:rsidRPr="00C672D2" w:rsidRDefault="00F05CB8" w:rsidP="00F05CB8">
            <w:pPr>
              <w:pStyle w:val="TableText"/>
              <w:rPr>
                <w:rStyle w:val="Hyperlink"/>
              </w:rPr>
            </w:pPr>
            <w:hyperlink r:id="rId48" w:history="1">
              <w:r w:rsidRPr="00C672D2">
                <w:rPr>
                  <w:rStyle w:val="Hyperlink"/>
                </w:rPr>
                <w:t>Nuclear Reactors (Environmental Im</w:t>
              </w:r>
              <w:r w:rsidRPr="00C672D2">
                <w:rPr>
                  <w:rStyle w:val="Hyperlink"/>
                  <w:u w:val="none"/>
                </w:rPr>
                <w:t>p</w:t>
              </w:r>
              <w:r w:rsidRPr="00C672D2">
                <w:rPr>
                  <w:rStyle w:val="Hyperlink"/>
                </w:rPr>
                <w:t>act Assessment for Decommissionin</w:t>
              </w:r>
              <w:r w:rsidRPr="00C672D2">
                <w:rPr>
                  <w:rStyle w:val="Hyperlink"/>
                  <w:u w:val="none"/>
                </w:rPr>
                <w:t>g</w:t>
              </w:r>
              <w:r w:rsidRPr="00C672D2">
                <w:rPr>
                  <w:rStyle w:val="Hyperlink"/>
                </w:rPr>
                <w:t>) Re</w:t>
              </w:r>
              <w:r w:rsidRPr="00C672D2">
                <w:rPr>
                  <w:rStyle w:val="Hyperlink"/>
                  <w:u w:val="none"/>
                </w:rPr>
                <w:t>g</w:t>
              </w:r>
              <w:r w:rsidRPr="00C672D2">
                <w:rPr>
                  <w:rStyle w:val="Hyperlink"/>
                </w:rPr>
                <w:t>ulations</w:t>
              </w:r>
            </w:hyperlink>
          </w:p>
        </w:tc>
        <w:tc>
          <w:tcPr>
            <w:tcW w:w="6520" w:type="dxa"/>
          </w:tcPr>
          <w:p w14:paraId="3FD21E8E" w14:textId="78A6C670" w:rsidR="00F05CB8" w:rsidRPr="00F05CB8" w:rsidRDefault="00F05CB8" w:rsidP="00F05CB8">
            <w:pPr>
              <w:pStyle w:val="TableText"/>
            </w:pPr>
            <w:r w:rsidRPr="00F05CB8">
              <w:t>These re</w:t>
            </w:r>
            <w:r w:rsidRPr="00DB5C9D">
              <w:t>g</w:t>
            </w:r>
            <w:r w:rsidRPr="00F05CB8">
              <w:t xml:space="preserve">ulations </w:t>
            </w:r>
            <w:r w:rsidRPr="00DB5C9D">
              <w:t>p</w:t>
            </w:r>
            <w:r w:rsidRPr="00F05CB8">
              <w:t>lace duties on us to en</w:t>
            </w:r>
            <w:r w:rsidRPr="00DB5C9D">
              <w:t>g</w:t>
            </w:r>
            <w:r w:rsidRPr="00F05CB8">
              <w:t>a</w:t>
            </w:r>
            <w:r w:rsidRPr="00DB5C9D">
              <w:t>g</w:t>
            </w:r>
            <w:r w:rsidRPr="00F05CB8">
              <w:t xml:space="preserve">e the </w:t>
            </w:r>
            <w:r w:rsidRPr="00DB5C9D">
              <w:t>p</w:t>
            </w:r>
            <w:r w:rsidRPr="00F05CB8">
              <w:t>ublic, consult other bodies as a</w:t>
            </w:r>
            <w:r w:rsidRPr="00DB5C9D">
              <w:t>pp</w:t>
            </w:r>
            <w:r w:rsidRPr="00F05CB8">
              <w:t>ro</w:t>
            </w:r>
            <w:r w:rsidRPr="00DB5C9D">
              <w:t>p</w:t>
            </w:r>
            <w:r w:rsidRPr="00F05CB8">
              <w:t xml:space="preserve">riate and </w:t>
            </w:r>
            <w:r w:rsidRPr="00DB5C9D">
              <w:t>p</w:t>
            </w:r>
            <w:r w:rsidRPr="00F05CB8">
              <w:t>romul</w:t>
            </w:r>
            <w:r w:rsidRPr="00DB5C9D">
              <w:t>g</w:t>
            </w:r>
            <w:r w:rsidRPr="00F05CB8">
              <w:t>ate information in relation to the environmental im</w:t>
            </w:r>
            <w:r w:rsidRPr="00DB5C9D">
              <w:t>p</w:t>
            </w:r>
            <w:r w:rsidRPr="00F05CB8">
              <w:t>acts of decommissionin</w:t>
            </w:r>
            <w:r w:rsidRPr="00DB5C9D">
              <w:t>g</w:t>
            </w:r>
            <w:r w:rsidRPr="00F05CB8">
              <w:t xml:space="preserve"> nuclear </w:t>
            </w:r>
            <w:r w:rsidRPr="00DB5C9D">
              <w:t>p</w:t>
            </w:r>
            <w:r w:rsidRPr="00F05CB8">
              <w:t>ower stations and nuclear reactors.</w:t>
            </w:r>
          </w:p>
        </w:tc>
      </w:tr>
      <w:tr w:rsidR="009237C1" w14:paraId="4E7A4EBB" w14:textId="77777777" w:rsidTr="00681AC1">
        <w:trPr>
          <w:cantSplit/>
        </w:trPr>
        <w:tc>
          <w:tcPr>
            <w:tcW w:w="3104" w:type="dxa"/>
          </w:tcPr>
          <w:p w14:paraId="54A1D548" w14:textId="2CD681E8" w:rsidR="009237C1" w:rsidRDefault="009237C1" w:rsidP="00F05CB8">
            <w:pPr>
              <w:pStyle w:val="TableText"/>
            </w:pPr>
            <w:hyperlink r:id="rId49" w:history="1">
              <w:r w:rsidRPr="009237C1">
                <w:rPr>
                  <w:rStyle w:val="Hyperlink"/>
                </w:rPr>
                <w:t>Control Of Major Accident Hazards Regulations 2015 (COMAH)</w:t>
              </w:r>
            </w:hyperlink>
          </w:p>
        </w:tc>
        <w:tc>
          <w:tcPr>
            <w:tcW w:w="6520" w:type="dxa"/>
          </w:tcPr>
          <w:p w14:paraId="1F6B56EB" w14:textId="347C37E8" w:rsidR="009237C1" w:rsidRDefault="009237C1" w:rsidP="009237C1">
            <w:pPr>
              <w:pStyle w:val="TableText"/>
            </w:pPr>
            <w:r>
              <w:t xml:space="preserve">The COMAH regulations support the regulation, response to, and prevention and mitigation of the effects on people and the environment of major accidents involving dangerous substances. </w:t>
            </w:r>
            <w:r w:rsidR="00AD2E47">
              <w:t>We are</w:t>
            </w:r>
            <w:r>
              <w:t xml:space="preserve"> responsible as a competent authority for nuclear establishments. </w:t>
            </w:r>
          </w:p>
          <w:p w14:paraId="5F800CDC" w14:textId="73F23668" w:rsidR="009237C1" w:rsidRPr="00F05CB8" w:rsidRDefault="009237C1" w:rsidP="009237C1">
            <w:pPr>
              <w:pStyle w:val="TableText"/>
            </w:pPr>
            <w:r>
              <w:t>Within this regulation, section 17 outlines the responsibilities of ONR in relation to keeping the public informed of information relevant to hazard classification, response plans and any incidents registered.</w:t>
            </w:r>
          </w:p>
        </w:tc>
      </w:tr>
      <w:tr w:rsidR="00681AC1" w14:paraId="3CEF9827" w14:textId="77777777" w:rsidTr="00681AC1">
        <w:trPr>
          <w:cantSplit/>
        </w:trPr>
        <w:tc>
          <w:tcPr>
            <w:tcW w:w="3104" w:type="dxa"/>
          </w:tcPr>
          <w:p w14:paraId="45FF44BD" w14:textId="1632C9AB" w:rsidR="00681AC1" w:rsidRDefault="00681AC1" w:rsidP="00681AC1">
            <w:pPr>
              <w:pStyle w:val="TableText"/>
            </w:pPr>
            <w:r w:rsidRPr="00C672D2">
              <w:rPr>
                <w:rStyle w:val="Bold"/>
                <w:b w:val="0"/>
              </w:rPr>
              <w:t>Freedom of Information Act 2000 (FOIA)</w:t>
            </w:r>
            <w:r w:rsidRPr="00732668">
              <w:rPr>
                <w:rStyle w:val="Footnotesuperscript"/>
              </w:rPr>
              <w:footnoteReference w:id="11"/>
            </w:r>
            <w:r w:rsidRPr="00C672D2">
              <w:rPr>
                <w:rStyle w:val="Bold"/>
                <w:b w:val="0"/>
              </w:rPr>
              <w:t xml:space="preserve"> and the Environmental</w:t>
            </w:r>
            <w:r>
              <w:rPr>
                <w:rStyle w:val="Bold"/>
              </w:rPr>
              <w:t xml:space="preserve"> </w:t>
            </w:r>
            <w:r w:rsidRPr="00C672D2">
              <w:rPr>
                <w:rStyle w:val="Bold"/>
                <w:b w:val="0"/>
              </w:rPr>
              <w:t>Information Regulations 2004 (EIR)</w:t>
            </w:r>
            <w:r w:rsidRPr="0013565E">
              <w:rPr>
                <w:rStyle w:val="Footnotesuperscript"/>
              </w:rPr>
              <w:footnoteReference w:id="12"/>
            </w:r>
            <w:r w:rsidRPr="0013565E">
              <w:rPr>
                <w:rStyle w:val="Footnotesuperscript"/>
              </w:rPr>
              <w:t xml:space="preserve"> </w:t>
            </w:r>
          </w:p>
        </w:tc>
        <w:tc>
          <w:tcPr>
            <w:tcW w:w="6520" w:type="dxa"/>
          </w:tcPr>
          <w:p w14:paraId="189C1E6B" w14:textId="77777777" w:rsidR="00681AC1" w:rsidRPr="0012714D" w:rsidRDefault="00681AC1" w:rsidP="00681AC1">
            <w:pPr>
              <w:pStyle w:val="TableText"/>
            </w:pPr>
            <w:r w:rsidRPr="0012714D">
              <w:t xml:space="preserve">As a </w:t>
            </w:r>
            <w:r w:rsidRPr="00DB5C9D">
              <w:t>p</w:t>
            </w:r>
            <w:r w:rsidRPr="0012714D">
              <w:t>ublic bod</w:t>
            </w:r>
            <w:r w:rsidRPr="00DB5C9D">
              <w:t>y</w:t>
            </w:r>
            <w:r w:rsidRPr="0012714D">
              <w:t xml:space="preserve">, we </w:t>
            </w:r>
            <w:r w:rsidRPr="00DB5C9D">
              <w:t>p</w:t>
            </w:r>
            <w:r w:rsidRPr="0012714D">
              <w:t xml:space="preserve">rovide information to the </w:t>
            </w:r>
            <w:r w:rsidRPr="00DB5C9D">
              <w:t>p</w:t>
            </w:r>
            <w:r w:rsidRPr="0012714D">
              <w:t xml:space="preserve">ublic about our work and our decisions. We have a </w:t>
            </w:r>
            <w:hyperlink r:id="rId50" w:history="1">
              <w:r>
                <w:rPr>
                  <w:rStyle w:val="Hyperlink"/>
                </w:rPr>
                <w:t>pu</w:t>
              </w:r>
              <w:r w:rsidRPr="0012714D">
                <w:rPr>
                  <w:rStyle w:val="Hyperlink"/>
                </w:rPr>
                <w:t>blication scheme</w:t>
              </w:r>
            </w:hyperlink>
            <w:r w:rsidRPr="0012714D">
              <w:t>, available on our website, that sets out the information we routinel</w:t>
            </w:r>
            <w:r w:rsidRPr="00DB5C9D">
              <w:t>y</w:t>
            </w:r>
            <w:r w:rsidRPr="0012714D">
              <w:t xml:space="preserve"> </w:t>
            </w:r>
            <w:r w:rsidRPr="00DB5C9D">
              <w:t>p</w:t>
            </w:r>
            <w:r w:rsidRPr="0012714D">
              <w:t xml:space="preserve">lace into the </w:t>
            </w:r>
            <w:r w:rsidRPr="00DB5C9D">
              <w:t>p</w:t>
            </w:r>
            <w:r w:rsidRPr="0012714D">
              <w:t>ublic domain, re</w:t>
            </w:r>
            <w:r w:rsidRPr="00DB5C9D">
              <w:t>q</w:t>
            </w:r>
            <w:r w:rsidRPr="0012714D">
              <w:t>uired b</w:t>
            </w:r>
            <w:r w:rsidRPr="00DB5C9D">
              <w:t>y</w:t>
            </w:r>
            <w:r w:rsidRPr="0012714D">
              <w:t xml:space="preserve"> the FOI Act, such as </w:t>
            </w:r>
            <w:r w:rsidRPr="00DB5C9D">
              <w:t>p</w:t>
            </w:r>
            <w:r w:rsidRPr="0012714D">
              <w:t xml:space="preserve">olicies and </w:t>
            </w:r>
            <w:r w:rsidRPr="00DB5C9D">
              <w:t>p</w:t>
            </w:r>
            <w:r w:rsidRPr="0012714D">
              <w:t>rocedures, minutes of meetin</w:t>
            </w:r>
            <w:r w:rsidRPr="00DB5C9D">
              <w:t>g</w:t>
            </w:r>
            <w:r w:rsidRPr="0012714D">
              <w:t>s, annual re</w:t>
            </w:r>
            <w:r w:rsidRPr="00DB5C9D">
              <w:t>p</w:t>
            </w:r>
            <w:r w:rsidRPr="0012714D">
              <w:t xml:space="preserve">orts and financial information. </w:t>
            </w:r>
          </w:p>
          <w:p w14:paraId="6CFCE524" w14:textId="3847B3BB" w:rsidR="00681AC1" w:rsidRDefault="00681AC1" w:rsidP="00681AC1">
            <w:pPr>
              <w:pStyle w:val="TableText"/>
            </w:pPr>
            <w:r w:rsidRPr="0012714D">
              <w:t xml:space="preserve">If a member of the </w:t>
            </w:r>
            <w:r w:rsidRPr="00DB5C9D">
              <w:t>p</w:t>
            </w:r>
            <w:r w:rsidRPr="0012714D">
              <w:t>ublic is unable to find what the</w:t>
            </w:r>
            <w:r w:rsidRPr="00DB5C9D">
              <w:t>y</w:t>
            </w:r>
            <w:r w:rsidRPr="0012714D">
              <w:t xml:space="preserve"> need from our website, the</w:t>
            </w:r>
            <w:r w:rsidRPr="00DB5C9D">
              <w:t>y</w:t>
            </w:r>
            <w:r w:rsidRPr="0012714D">
              <w:t xml:space="preserve"> can submit a formal re</w:t>
            </w:r>
            <w:r w:rsidRPr="00DB5C9D">
              <w:t>q</w:t>
            </w:r>
            <w:r w:rsidRPr="0012714D">
              <w:t>uest for information, under these re</w:t>
            </w:r>
            <w:r w:rsidRPr="00DB5C9D">
              <w:t>g</w:t>
            </w:r>
            <w:r w:rsidRPr="0012714D">
              <w:t>ulations</w:t>
            </w:r>
            <w:r w:rsidRPr="0013565E">
              <w:rPr>
                <w:rStyle w:val="Footnotesuperscript"/>
              </w:rPr>
              <w:footnoteReference w:id="13"/>
            </w:r>
            <w:r w:rsidRPr="0012714D">
              <w:t xml:space="preserve">. Our FOI and EIR </w:t>
            </w:r>
            <w:r w:rsidRPr="00DB5C9D">
              <w:t>p</w:t>
            </w:r>
            <w:r w:rsidRPr="0012714D">
              <w:t>erformance are re</w:t>
            </w:r>
            <w:r w:rsidRPr="00DB5C9D">
              <w:t>p</w:t>
            </w:r>
            <w:r w:rsidRPr="0012714D">
              <w:t>orted in our annual re</w:t>
            </w:r>
            <w:r w:rsidRPr="00DB5C9D">
              <w:t>p</w:t>
            </w:r>
            <w:r w:rsidRPr="0012714D">
              <w:t xml:space="preserve">ort and accounts each </w:t>
            </w:r>
            <w:r w:rsidRPr="00DB5C9D">
              <w:t>y</w:t>
            </w:r>
            <w:r w:rsidRPr="0012714D">
              <w:t>ear, and we make all our res</w:t>
            </w:r>
            <w:r w:rsidRPr="00DB5C9D">
              <w:t>p</w:t>
            </w:r>
            <w:r w:rsidRPr="0012714D">
              <w:t xml:space="preserve">onses available on </w:t>
            </w:r>
            <w:hyperlink r:id="rId51" w:history="1">
              <w:r w:rsidRPr="0012714D">
                <w:rPr>
                  <w:rStyle w:val="Hyperlink"/>
                </w:rPr>
                <w:t>our website</w:t>
              </w:r>
            </w:hyperlink>
            <w:r w:rsidRPr="0012714D">
              <w:t>.</w:t>
            </w:r>
          </w:p>
        </w:tc>
      </w:tr>
      <w:tr w:rsidR="00F05CB8" w14:paraId="04980498" w14:textId="77777777" w:rsidTr="00681AC1">
        <w:trPr>
          <w:cantSplit/>
        </w:trPr>
        <w:tc>
          <w:tcPr>
            <w:tcW w:w="3104" w:type="dxa"/>
          </w:tcPr>
          <w:p w14:paraId="70D62CCE" w14:textId="3619E8BF" w:rsidR="00F05CB8" w:rsidRPr="0012714D" w:rsidRDefault="00F05CB8" w:rsidP="00F05CB8">
            <w:pPr>
              <w:pStyle w:val="TableText"/>
              <w:rPr>
                <w:rStyle w:val="Hyperlink"/>
                <w:color w:val="000000"/>
                <w:u w:val="none"/>
              </w:rPr>
            </w:pPr>
            <w:r w:rsidRPr="0012714D">
              <w:rPr>
                <w:rStyle w:val="Bold"/>
                <w:bCs w:val="0"/>
                <w:lang w:val="en-GB"/>
              </w:rPr>
              <w:t>International Conventions</w:t>
            </w:r>
          </w:p>
        </w:tc>
        <w:tc>
          <w:tcPr>
            <w:tcW w:w="6520" w:type="dxa"/>
          </w:tcPr>
          <w:p w14:paraId="171ED8EA" w14:textId="77777777" w:rsidR="00F05CB8" w:rsidRPr="00F05CB8" w:rsidRDefault="00F05CB8" w:rsidP="00F05CB8">
            <w:pPr>
              <w:pStyle w:val="TableText"/>
            </w:pPr>
            <w:r w:rsidRPr="00F05CB8">
              <w:t>The UK is a contractin</w:t>
            </w:r>
            <w:r w:rsidRPr="00DB5C9D">
              <w:t>g</w:t>
            </w:r>
            <w:r w:rsidRPr="00F05CB8">
              <w:t xml:space="preserve"> </w:t>
            </w:r>
            <w:r w:rsidRPr="00DB5C9D">
              <w:t>p</w:t>
            </w:r>
            <w:r w:rsidRPr="00F05CB8">
              <w:t>art</w:t>
            </w:r>
            <w:r w:rsidRPr="00DB5C9D">
              <w:t>y</w:t>
            </w:r>
            <w:r w:rsidRPr="00F05CB8">
              <w:t xml:space="preserve"> to several international conventions that include s</w:t>
            </w:r>
            <w:r w:rsidRPr="00DB5C9D">
              <w:t>p</w:t>
            </w:r>
            <w:r w:rsidRPr="00F05CB8">
              <w:t xml:space="preserve">ecific actions on </w:t>
            </w:r>
            <w:r w:rsidRPr="00DB5C9D">
              <w:t>p</w:t>
            </w:r>
            <w:r w:rsidRPr="00F05CB8">
              <w:t xml:space="preserve">ublic disclosure and </w:t>
            </w:r>
            <w:r w:rsidRPr="00DB5C9D">
              <w:t>p</w:t>
            </w:r>
            <w:r w:rsidRPr="00F05CB8">
              <w:t>ublic involvement, and/or set ex</w:t>
            </w:r>
            <w:r w:rsidRPr="00DB5C9D">
              <w:t>p</w:t>
            </w:r>
            <w:r w:rsidRPr="00F05CB8">
              <w:t>ected standards for those activities. Where a</w:t>
            </w:r>
            <w:r w:rsidRPr="00DB5C9D">
              <w:t>pp</w:t>
            </w:r>
            <w:r w:rsidRPr="00F05CB8">
              <w:t>ro</w:t>
            </w:r>
            <w:r w:rsidRPr="00DB5C9D">
              <w:t>p</w:t>
            </w:r>
            <w:r w:rsidRPr="00F05CB8">
              <w:t>riate, we contribute to the UK’s obli</w:t>
            </w:r>
            <w:r w:rsidRPr="00DB5C9D">
              <w:t>g</w:t>
            </w:r>
            <w:r w:rsidRPr="00F05CB8">
              <w:t xml:space="preserve">ations under these conventions. </w:t>
            </w:r>
          </w:p>
          <w:p w14:paraId="15744B3F" w14:textId="77777777" w:rsidR="00F05CB8" w:rsidRPr="00F05CB8" w:rsidRDefault="00F05CB8" w:rsidP="00F05CB8">
            <w:pPr>
              <w:pStyle w:val="TableText"/>
            </w:pPr>
            <w:r w:rsidRPr="00F05CB8">
              <w:t>Some exam</w:t>
            </w:r>
            <w:r w:rsidRPr="00DB5C9D">
              <w:t>p</w:t>
            </w:r>
            <w:r w:rsidRPr="00F05CB8">
              <w:t>les include:</w:t>
            </w:r>
          </w:p>
          <w:p w14:paraId="380CAE79" w14:textId="39D6F29D" w:rsidR="00F05CB8" w:rsidRPr="00F05CB8" w:rsidRDefault="009C5A9F" w:rsidP="00A973FE">
            <w:pPr>
              <w:pStyle w:val="Bulletlist1"/>
            </w:pPr>
            <w:r>
              <w:t>T</w:t>
            </w:r>
            <w:r w:rsidR="00F05CB8" w:rsidRPr="00F05CB8">
              <w:t xml:space="preserve">he </w:t>
            </w:r>
            <w:hyperlink r:id="rId52" w:history="1">
              <w:r w:rsidR="00F05CB8" w:rsidRPr="00F05CB8">
                <w:rPr>
                  <w:rStyle w:val="Hyperlink"/>
                </w:rPr>
                <w:t>Aarhus Convention</w:t>
              </w:r>
            </w:hyperlink>
            <w:r w:rsidR="00F05CB8" w:rsidRPr="00F05CB8">
              <w:t>, is a treat</w:t>
            </w:r>
            <w:r w:rsidR="00F05CB8" w:rsidRPr="00DB5C9D">
              <w:t>y</w:t>
            </w:r>
            <w:r w:rsidR="00F05CB8" w:rsidRPr="00F05CB8">
              <w:t xml:space="preserve"> which </w:t>
            </w:r>
            <w:r w:rsidR="00F05CB8" w:rsidRPr="00DB5C9D">
              <w:t>p</w:t>
            </w:r>
            <w:r w:rsidR="00F05CB8" w:rsidRPr="00F05CB8">
              <w:t xml:space="preserve">rovides for access to information, </w:t>
            </w:r>
            <w:r w:rsidR="00F05CB8" w:rsidRPr="00DB5C9D">
              <w:t>p</w:t>
            </w:r>
            <w:r w:rsidR="00F05CB8" w:rsidRPr="00F05CB8">
              <w:t xml:space="preserve">ublic </w:t>
            </w:r>
            <w:r w:rsidR="00F05CB8" w:rsidRPr="00DB5C9D">
              <w:t>p</w:t>
            </w:r>
            <w:r w:rsidR="00F05CB8" w:rsidRPr="00F05CB8">
              <w:t>artici</w:t>
            </w:r>
            <w:r w:rsidR="00F05CB8" w:rsidRPr="00DB5C9D">
              <w:t>p</w:t>
            </w:r>
            <w:r w:rsidR="00F05CB8" w:rsidRPr="00F05CB8">
              <w:t>ation in decision makin</w:t>
            </w:r>
            <w:r w:rsidR="00F05CB8" w:rsidRPr="00DB5C9D">
              <w:t>g</w:t>
            </w:r>
            <w:r w:rsidR="00F05CB8" w:rsidRPr="00F05CB8">
              <w:t xml:space="preserve"> and access to </w:t>
            </w:r>
            <w:r w:rsidR="00F05CB8" w:rsidRPr="00DB5C9D">
              <w:t>j</w:t>
            </w:r>
            <w:r w:rsidR="00F05CB8" w:rsidRPr="00F05CB8">
              <w:t>ustice in environmental matters</w:t>
            </w:r>
            <w:r w:rsidR="00FF7740">
              <w:t>;</w:t>
            </w:r>
            <w:r w:rsidR="00F05CB8" w:rsidRPr="00F05CB8">
              <w:t xml:space="preserve"> </w:t>
            </w:r>
          </w:p>
          <w:p w14:paraId="598E2714" w14:textId="341CE034" w:rsidR="00F05CB8" w:rsidRPr="00F05CB8" w:rsidRDefault="00E47261" w:rsidP="00A973FE">
            <w:pPr>
              <w:pStyle w:val="Bulletlist1"/>
            </w:pPr>
            <w:r>
              <w:t>T</w:t>
            </w:r>
            <w:r w:rsidR="00F05CB8" w:rsidRPr="00F05CB8">
              <w:t>he Es</w:t>
            </w:r>
            <w:r w:rsidR="00F05CB8" w:rsidRPr="00DB5C9D">
              <w:t>p</w:t>
            </w:r>
            <w:r w:rsidR="00F05CB8" w:rsidRPr="00F05CB8">
              <w:t xml:space="preserve">oo (EIA) Convention </w:t>
            </w:r>
            <w:hyperlink r:id="rId53" w:history="1">
              <w:r w:rsidR="00F05CB8" w:rsidRPr="0012714D">
                <w:rPr>
                  <w:rStyle w:val="Hyperlink"/>
                </w:rPr>
                <w:t>Introduction | UNECE</w:t>
              </w:r>
            </w:hyperlink>
            <w:r w:rsidR="00F05CB8" w:rsidRPr="00F05CB8">
              <w:t xml:space="preserve"> sets out the obli</w:t>
            </w:r>
            <w:r w:rsidR="00F05CB8" w:rsidRPr="00DB5C9D">
              <w:t>g</w:t>
            </w:r>
            <w:r w:rsidR="00F05CB8" w:rsidRPr="00F05CB8">
              <w:t xml:space="preserve">ations of </w:t>
            </w:r>
            <w:r w:rsidR="00F05CB8" w:rsidRPr="00DB5C9D">
              <w:t>p</w:t>
            </w:r>
            <w:r w:rsidR="00F05CB8" w:rsidRPr="00F05CB8">
              <w:t>arties to assess the environmental im</w:t>
            </w:r>
            <w:r w:rsidR="00F05CB8" w:rsidRPr="00DB5C9D">
              <w:t>p</w:t>
            </w:r>
            <w:r w:rsidR="00F05CB8" w:rsidRPr="00F05CB8">
              <w:t>act of certain activities at an earl</w:t>
            </w:r>
            <w:r w:rsidR="00F05CB8" w:rsidRPr="00DB5C9D">
              <w:t>y</w:t>
            </w:r>
            <w:r w:rsidR="00F05CB8" w:rsidRPr="00F05CB8">
              <w:t xml:space="preserve"> sta</w:t>
            </w:r>
            <w:r w:rsidR="00F05CB8" w:rsidRPr="00DB5C9D">
              <w:t>g</w:t>
            </w:r>
            <w:r w:rsidR="00F05CB8" w:rsidRPr="00F05CB8">
              <w:t xml:space="preserve">e of </w:t>
            </w:r>
            <w:r w:rsidR="00F05CB8" w:rsidRPr="00DB5C9D">
              <w:t>p</w:t>
            </w:r>
            <w:r w:rsidR="00F05CB8" w:rsidRPr="00F05CB8">
              <w:t>lannin</w:t>
            </w:r>
            <w:r w:rsidR="00F05CB8" w:rsidRPr="00DB5C9D">
              <w:t>g</w:t>
            </w:r>
            <w:r w:rsidR="00F05CB8" w:rsidRPr="00F05CB8">
              <w:t>. It also la</w:t>
            </w:r>
            <w:r w:rsidR="00F05CB8" w:rsidRPr="00DB5C9D">
              <w:t>y</w:t>
            </w:r>
            <w:r w:rsidR="00F05CB8" w:rsidRPr="00F05CB8">
              <w:t xml:space="preserve">s down the </w:t>
            </w:r>
            <w:r w:rsidR="00F05CB8" w:rsidRPr="00DB5C9D">
              <w:t>g</w:t>
            </w:r>
            <w:r w:rsidR="00F05CB8" w:rsidRPr="00F05CB8">
              <w:t>eneral obli</w:t>
            </w:r>
            <w:r w:rsidR="00F05CB8" w:rsidRPr="00DB5C9D">
              <w:t>g</w:t>
            </w:r>
            <w:r w:rsidR="00F05CB8" w:rsidRPr="00F05CB8">
              <w:t>ation of states to notif</w:t>
            </w:r>
            <w:r w:rsidR="00F05CB8" w:rsidRPr="00DB5C9D">
              <w:t>y</w:t>
            </w:r>
            <w:r w:rsidR="00F05CB8" w:rsidRPr="00F05CB8">
              <w:t xml:space="preserve"> and consult each other on all ma</w:t>
            </w:r>
            <w:r w:rsidR="00F05CB8" w:rsidRPr="00DB5C9D">
              <w:t>j</w:t>
            </w:r>
            <w:r w:rsidR="00F05CB8" w:rsidRPr="00F05CB8">
              <w:t xml:space="preserve">or </w:t>
            </w:r>
            <w:r w:rsidR="00F05CB8" w:rsidRPr="00DB5C9D">
              <w:t>p</w:t>
            </w:r>
            <w:r w:rsidR="00F05CB8" w:rsidRPr="00F05CB8">
              <w:t>ro</w:t>
            </w:r>
            <w:r w:rsidR="00F05CB8" w:rsidRPr="00DB5C9D">
              <w:t>j</w:t>
            </w:r>
            <w:r w:rsidR="00F05CB8" w:rsidRPr="00F05CB8">
              <w:t>ects under consideration that are likel</w:t>
            </w:r>
            <w:r w:rsidR="00F05CB8" w:rsidRPr="00DB5C9D">
              <w:t>y</w:t>
            </w:r>
            <w:r w:rsidR="00F05CB8" w:rsidRPr="00F05CB8">
              <w:t xml:space="preserve"> to have a si</w:t>
            </w:r>
            <w:r w:rsidR="00F05CB8" w:rsidRPr="00DB5C9D">
              <w:t>g</w:t>
            </w:r>
            <w:r w:rsidR="00F05CB8" w:rsidRPr="00F05CB8">
              <w:t>nificant adverse environmental im</w:t>
            </w:r>
            <w:r w:rsidR="00F05CB8" w:rsidRPr="00DB5C9D">
              <w:t>p</w:t>
            </w:r>
            <w:r w:rsidR="00F05CB8" w:rsidRPr="00F05CB8">
              <w:t>act across boundaries</w:t>
            </w:r>
            <w:r w:rsidR="00FF7740">
              <w:t>; and</w:t>
            </w:r>
            <w:r w:rsidR="00F05CB8" w:rsidRPr="00F05CB8">
              <w:t xml:space="preserve"> </w:t>
            </w:r>
          </w:p>
          <w:p w14:paraId="6381C60E" w14:textId="0152DCC0" w:rsidR="00710A5F" w:rsidRPr="00F05CB8" w:rsidRDefault="003468C2" w:rsidP="00B869B6">
            <w:pPr>
              <w:pStyle w:val="Bulletlist1"/>
            </w:pPr>
            <w:r>
              <w:t>T</w:t>
            </w:r>
            <w:r w:rsidR="00F05CB8" w:rsidRPr="00F05CB8">
              <w:t xml:space="preserve">he </w:t>
            </w:r>
            <w:hyperlink r:id="rId54" w:history="1">
              <w:r w:rsidR="00F05CB8" w:rsidRPr="002E31AF">
                <w:rPr>
                  <w:rStyle w:val="Hyperlink"/>
                </w:rPr>
                <w:t>Convention on Nuclear Safety (CNS)</w:t>
              </w:r>
            </w:hyperlink>
            <w:r w:rsidR="00F05CB8" w:rsidRPr="00F05CB8">
              <w:t xml:space="preserve"> </w:t>
            </w:r>
            <w:r w:rsidR="00AF0BE1">
              <w:t xml:space="preserve">and </w:t>
            </w:r>
            <w:hyperlink r:id="rId55" w:history="1">
              <w:r w:rsidR="00F47288" w:rsidRPr="00F47288">
                <w:rPr>
                  <w:rStyle w:val="Hyperlink"/>
                </w:rPr>
                <w:t>Joint Convention on the Safety of Spent Fuel Management and on the Safety of Radioactive Waste Management</w:t>
              </w:r>
            </w:hyperlink>
            <w:r w:rsidR="00F47288">
              <w:t xml:space="preserve"> (JoC)</w:t>
            </w:r>
            <w:r w:rsidR="00AF0BE1">
              <w:t xml:space="preserve"> </w:t>
            </w:r>
            <w:r w:rsidR="00F05CB8" w:rsidRPr="00F05CB8">
              <w:t>sets re</w:t>
            </w:r>
            <w:r w:rsidR="00F05CB8" w:rsidRPr="00DB5C9D">
              <w:t>q</w:t>
            </w:r>
            <w:r w:rsidR="00F05CB8" w:rsidRPr="00F05CB8">
              <w:t>uirements for o</w:t>
            </w:r>
            <w:r w:rsidR="00F05CB8" w:rsidRPr="00DB5C9D">
              <w:t>p</w:t>
            </w:r>
            <w:r w:rsidR="00F05CB8" w:rsidRPr="00F05CB8">
              <w:t>enness and trans</w:t>
            </w:r>
            <w:r w:rsidR="00F05CB8" w:rsidRPr="00DB5C9D">
              <w:t>p</w:t>
            </w:r>
            <w:r w:rsidR="00F05CB8" w:rsidRPr="00F05CB8">
              <w:t>arenc</w:t>
            </w:r>
            <w:r w:rsidR="00F05CB8" w:rsidRPr="00DB5C9D">
              <w:t>y</w:t>
            </w:r>
            <w:r w:rsidR="00F05CB8" w:rsidRPr="00F05CB8">
              <w:t xml:space="preserve"> in re</w:t>
            </w:r>
            <w:r w:rsidR="00F05CB8" w:rsidRPr="00DB5C9D">
              <w:t>g</w:t>
            </w:r>
            <w:r w:rsidR="00F05CB8" w:rsidRPr="00F05CB8">
              <w:t>ulator</w:t>
            </w:r>
            <w:r w:rsidR="00F05CB8" w:rsidRPr="00DB5C9D">
              <w:t>y</w:t>
            </w:r>
            <w:r w:rsidR="00F05CB8" w:rsidRPr="00F05CB8">
              <w:t xml:space="preserve"> </w:t>
            </w:r>
            <w:r w:rsidR="00F05CB8" w:rsidRPr="00DB5C9D">
              <w:t>p</w:t>
            </w:r>
            <w:r w:rsidR="00F05CB8" w:rsidRPr="00F05CB8">
              <w:t>rocesses, which we fulfil throu</w:t>
            </w:r>
            <w:r w:rsidR="00F05CB8" w:rsidRPr="00DB5C9D">
              <w:t>g</w:t>
            </w:r>
            <w:r w:rsidR="00F05CB8" w:rsidRPr="00F05CB8">
              <w:t>h our current communication and en</w:t>
            </w:r>
            <w:r w:rsidR="00F05CB8" w:rsidRPr="00DB5C9D">
              <w:t>g</w:t>
            </w:r>
            <w:r w:rsidR="00F05CB8" w:rsidRPr="00F05CB8">
              <w:t>a</w:t>
            </w:r>
            <w:r w:rsidR="00F05CB8" w:rsidRPr="00DB5C9D">
              <w:t>g</w:t>
            </w:r>
            <w:r w:rsidR="00F05CB8" w:rsidRPr="00F05CB8">
              <w:t xml:space="preserve">ement activities set out in section five of this </w:t>
            </w:r>
            <w:r w:rsidR="00F05CB8" w:rsidRPr="00DB5C9D">
              <w:t>p</w:t>
            </w:r>
            <w:r w:rsidR="00F05CB8" w:rsidRPr="00F05CB8">
              <w:t>olic</w:t>
            </w:r>
            <w:r w:rsidR="00F05CB8" w:rsidRPr="00DB5C9D">
              <w:t>y</w:t>
            </w:r>
            <w:r w:rsidR="00F05CB8" w:rsidRPr="00F05CB8">
              <w:t>. The UK is obli</w:t>
            </w:r>
            <w:r w:rsidR="00F05CB8" w:rsidRPr="00DB5C9D">
              <w:t>g</w:t>
            </w:r>
            <w:r w:rsidR="00F05CB8" w:rsidRPr="00F05CB8">
              <w:t>ed to submit a re</w:t>
            </w:r>
            <w:r w:rsidR="00F05CB8" w:rsidRPr="00DB5C9D">
              <w:t>p</w:t>
            </w:r>
            <w:r w:rsidR="00F05CB8" w:rsidRPr="00F05CB8">
              <w:t>ort demonstratin</w:t>
            </w:r>
            <w:r w:rsidR="00F05CB8" w:rsidRPr="00DB5C9D">
              <w:t>g</w:t>
            </w:r>
            <w:r w:rsidR="00F05CB8" w:rsidRPr="00F05CB8">
              <w:t xml:space="preserve"> im</w:t>
            </w:r>
            <w:r w:rsidR="00F05CB8" w:rsidRPr="00DB5C9D">
              <w:t>p</w:t>
            </w:r>
            <w:r w:rsidR="00F05CB8" w:rsidRPr="00F05CB8">
              <w:t>lementation of their obli</w:t>
            </w:r>
            <w:r w:rsidR="00F05CB8" w:rsidRPr="00DB5C9D">
              <w:t>g</w:t>
            </w:r>
            <w:r w:rsidR="00F05CB8" w:rsidRPr="00F05CB8">
              <w:t>ations and com</w:t>
            </w:r>
            <w:r w:rsidR="00F05CB8" w:rsidRPr="00DB5C9D">
              <w:t>p</w:t>
            </w:r>
            <w:r w:rsidR="00F05CB8" w:rsidRPr="00F05CB8">
              <w:t>liance with the CNS</w:t>
            </w:r>
            <w:r w:rsidR="00B869B6">
              <w:t xml:space="preserve"> and JoC</w:t>
            </w:r>
            <w:r w:rsidR="00F05CB8" w:rsidRPr="00F05CB8">
              <w:t>, includin</w:t>
            </w:r>
            <w:r w:rsidR="00F05CB8" w:rsidRPr="00DB5C9D">
              <w:t>g</w:t>
            </w:r>
            <w:r w:rsidR="00F05CB8" w:rsidRPr="00F05CB8">
              <w:t xml:space="preserve"> our activities, which is sub</w:t>
            </w:r>
            <w:r w:rsidR="00F05CB8" w:rsidRPr="00DB5C9D">
              <w:t>j</w:t>
            </w:r>
            <w:r w:rsidR="00F05CB8" w:rsidRPr="00F05CB8">
              <w:t xml:space="preserve">ect to international </w:t>
            </w:r>
            <w:r w:rsidR="00F05CB8" w:rsidRPr="00DB5C9D">
              <w:t>p</w:t>
            </w:r>
            <w:r w:rsidR="00F05CB8" w:rsidRPr="00F05CB8">
              <w:t>eer review ever</w:t>
            </w:r>
            <w:r w:rsidR="00F05CB8" w:rsidRPr="00DB5C9D">
              <w:t>y</w:t>
            </w:r>
            <w:r w:rsidR="00F05CB8" w:rsidRPr="00F05CB8">
              <w:t xml:space="preserve"> three </w:t>
            </w:r>
            <w:r w:rsidR="00F05CB8" w:rsidRPr="00DB5C9D">
              <w:t>y</w:t>
            </w:r>
            <w:r w:rsidR="00F05CB8" w:rsidRPr="00F05CB8">
              <w:t xml:space="preserve">ears to </w:t>
            </w:r>
            <w:r w:rsidR="00F05CB8" w:rsidRPr="00DB5C9D">
              <w:t>p</w:t>
            </w:r>
            <w:r w:rsidR="00F05CB8" w:rsidRPr="00F05CB8">
              <w:t>rovide assurance, identif</w:t>
            </w:r>
            <w:r w:rsidR="00F05CB8" w:rsidRPr="00DB5C9D">
              <w:t>y</w:t>
            </w:r>
            <w:r w:rsidR="00F05CB8" w:rsidRPr="00F05CB8">
              <w:t xml:space="preserve"> </w:t>
            </w:r>
            <w:r w:rsidR="00F05CB8" w:rsidRPr="00DB5C9D">
              <w:t>g</w:t>
            </w:r>
            <w:r w:rsidR="00F05CB8" w:rsidRPr="00F05CB8">
              <w:t xml:space="preserve">ood </w:t>
            </w:r>
            <w:r w:rsidR="00F05CB8" w:rsidRPr="00DB5C9D">
              <w:t>p</w:t>
            </w:r>
            <w:r w:rsidR="00F05CB8" w:rsidRPr="00F05CB8">
              <w:t>ractices and recommend an</w:t>
            </w:r>
            <w:r w:rsidR="00F05CB8" w:rsidRPr="00DB5C9D">
              <w:t>y</w:t>
            </w:r>
            <w:r w:rsidR="00F05CB8" w:rsidRPr="00F05CB8">
              <w:t xml:space="preserve"> im</w:t>
            </w:r>
            <w:r w:rsidR="00F05CB8" w:rsidRPr="00DB5C9D">
              <w:t>p</w:t>
            </w:r>
            <w:r w:rsidR="00F05CB8" w:rsidRPr="00F05CB8">
              <w:t>rovements that ma</w:t>
            </w:r>
            <w:r w:rsidR="00F05CB8" w:rsidRPr="00DB5C9D">
              <w:t>y</w:t>
            </w:r>
            <w:r w:rsidR="00F05CB8" w:rsidRPr="00F05CB8">
              <w:t xml:space="preserve"> be necessar</w:t>
            </w:r>
            <w:r w:rsidR="00F05CB8" w:rsidRPr="00DB5C9D">
              <w:t>y</w:t>
            </w:r>
            <w:r w:rsidR="00F05CB8" w:rsidRPr="00F05CB8">
              <w:t xml:space="preserve">. </w:t>
            </w:r>
          </w:p>
        </w:tc>
      </w:tr>
    </w:tbl>
    <w:p w14:paraId="0C90E49A" w14:textId="77777777" w:rsidR="00C60A56" w:rsidRDefault="00C60A56" w:rsidP="0040286F"/>
    <w:bookmarkEnd w:id="3"/>
    <w:bookmarkEnd w:id="4"/>
    <w:p w14:paraId="3A8BF08A" w14:textId="760862A0" w:rsidR="00534EDC" w:rsidRDefault="00534EDC">
      <w:pPr>
        <w:suppressAutoHyphens w:val="0"/>
        <w:autoSpaceDE/>
        <w:autoSpaceDN/>
        <w:adjustRightInd/>
        <w:spacing w:after="0" w:line="240" w:lineRule="auto"/>
        <w:textAlignment w:val="auto"/>
      </w:pPr>
      <w:r>
        <w:br w:type="page"/>
      </w:r>
    </w:p>
    <w:p w14:paraId="3ABC9DFE" w14:textId="77777777" w:rsidR="00D97C59" w:rsidRDefault="00D97C59" w:rsidP="00882AA4">
      <w:pPr>
        <w:sectPr w:rsidR="00D97C59" w:rsidSect="00681AC1">
          <w:headerReference w:type="even" r:id="rId56"/>
          <w:headerReference w:type="default" r:id="rId57"/>
          <w:footerReference w:type="even" r:id="rId58"/>
          <w:footerReference w:type="default" r:id="rId59"/>
          <w:pgSz w:w="11906" w:h="16838" w:code="9"/>
          <w:pgMar w:top="1440" w:right="1080" w:bottom="1440" w:left="1080" w:header="397" w:footer="397" w:gutter="0"/>
          <w:pgNumType w:start="1"/>
          <w:cols w:space="312"/>
          <w:docGrid w:linePitch="360"/>
        </w:sectPr>
      </w:pPr>
    </w:p>
    <w:p w14:paraId="25F76771" w14:textId="5A572AA9" w:rsidR="00D97C59" w:rsidRDefault="00961FC0" w:rsidP="00961FC0">
      <w:pPr>
        <w:pStyle w:val="Heading1"/>
      </w:pPr>
      <w:bookmarkStart w:id="24" w:name="_Hlk67060119"/>
      <w:r>
        <w:t>Document control</w:t>
      </w:r>
    </w:p>
    <w:p w14:paraId="41EBB8C5" w14:textId="756D7408" w:rsidR="00961FC0" w:rsidRPr="00961FC0" w:rsidRDefault="00961FC0" w:rsidP="00961FC0">
      <w:pPr>
        <w:pStyle w:val="ListParagraph"/>
        <w:ind w:left="0"/>
      </w:pPr>
      <w:r w:rsidRPr="00961FC0">
        <w:rPr>
          <w:b/>
          <w:bCs/>
        </w:rPr>
        <w:t>Authored by:</w:t>
      </w:r>
      <w:r>
        <w:rPr>
          <w:b/>
          <w:bCs/>
        </w:rPr>
        <w:t xml:space="preserve"> </w:t>
      </w:r>
      <w:r w:rsidRPr="00961FC0">
        <w:t>Head of International Strategy and Public Correspondence</w:t>
      </w:r>
    </w:p>
    <w:p w14:paraId="659AD0A3" w14:textId="74FBEEC7" w:rsidR="00961FC0" w:rsidRPr="00961FC0" w:rsidRDefault="00961FC0" w:rsidP="00961FC0">
      <w:pPr>
        <w:pStyle w:val="ListParagraph"/>
        <w:ind w:left="0"/>
        <w:rPr>
          <w:b/>
          <w:bCs/>
        </w:rPr>
      </w:pPr>
      <w:r w:rsidRPr="00961FC0">
        <w:rPr>
          <w:b/>
          <w:bCs/>
        </w:rPr>
        <w:t>Approved by:</w:t>
      </w:r>
      <w:r>
        <w:rPr>
          <w:b/>
          <w:bCs/>
        </w:rPr>
        <w:t xml:space="preserve"> </w:t>
      </w:r>
      <w:r w:rsidRPr="00961FC0">
        <w:t>Strategy and Corporate Affairs Director</w:t>
      </w:r>
    </w:p>
    <w:p w14:paraId="3F5BF732" w14:textId="5B691AE4" w:rsidR="00961FC0" w:rsidRPr="00961FC0" w:rsidRDefault="00961FC0" w:rsidP="00961FC0">
      <w:pPr>
        <w:pStyle w:val="ListParagraph"/>
        <w:ind w:left="0"/>
        <w:rPr>
          <w:b/>
          <w:bCs/>
        </w:rPr>
      </w:pPr>
      <w:r w:rsidRPr="00961FC0">
        <w:rPr>
          <w:b/>
          <w:bCs/>
        </w:rPr>
        <w:t xml:space="preserve">Issue: </w:t>
      </w:r>
      <w:sdt>
        <w:sdtPr>
          <w:alias w:val="Status"/>
          <w:tag w:val=""/>
          <w:id w:val="374733358"/>
          <w:placeholder>
            <w:docPart w:val="792367A102144A8D9991B04C0E217EA6"/>
          </w:placeholder>
          <w:dataBinding w:prefixMappings="xmlns:ns0='http://purl.org/dc/elements/1.1/' xmlns:ns1='http://schemas.openxmlformats.org/package/2006/metadata/core-properties' " w:xpath="/ns1:coreProperties[1]/ns1:contentStatus[1]" w:storeItemID="{6C3C8BC8-F283-45AE-878A-BAB7291924A1}"/>
          <w:text/>
        </w:sdtPr>
        <w:sdtContent>
          <w:r>
            <w:t>1.1</w:t>
          </w:r>
        </w:sdtContent>
      </w:sdt>
    </w:p>
    <w:p w14:paraId="2BFB2DFA" w14:textId="176D6B70" w:rsidR="00961FC0" w:rsidRPr="00961FC0" w:rsidRDefault="00961FC0" w:rsidP="00961FC0">
      <w:pPr>
        <w:pStyle w:val="ListParagraph"/>
        <w:ind w:left="0"/>
      </w:pPr>
      <w:r w:rsidRPr="00961FC0">
        <w:rPr>
          <w:b/>
          <w:bCs/>
        </w:rPr>
        <w:t>Published:</w:t>
      </w:r>
      <w:r>
        <w:rPr>
          <w:b/>
          <w:bCs/>
        </w:rPr>
        <w:t xml:space="preserve"> </w:t>
      </w:r>
      <w:r>
        <w:t>August 2025</w:t>
      </w:r>
    </w:p>
    <w:p w14:paraId="38C61608" w14:textId="0DDF3248" w:rsidR="00961FC0" w:rsidRPr="00961FC0" w:rsidRDefault="00961FC0" w:rsidP="00961FC0">
      <w:pPr>
        <w:pStyle w:val="ListParagraph"/>
        <w:ind w:left="0"/>
        <w:rPr>
          <w:b/>
          <w:bCs/>
        </w:rPr>
      </w:pPr>
      <w:r w:rsidRPr="00961FC0">
        <w:rPr>
          <w:b/>
          <w:bCs/>
        </w:rPr>
        <w:t>Next scheduled review date:</w:t>
      </w:r>
      <w:r>
        <w:rPr>
          <w:b/>
          <w:bCs/>
        </w:rPr>
        <w:t xml:space="preserve"> </w:t>
      </w:r>
      <w:r w:rsidRPr="00961FC0">
        <w:t>May 2026</w:t>
      </w:r>
    </w:p>
    <w:p w14:paraId="3222677F" w14:textId="77777777" w:rsidR="00961FC0" w:rsidRDefault="00961FC0" w:rsidP="00961FC0">
      <w:pPr>
        <w:pStyle w:val="ListParagraph"/>
        <w:ind w:left="0"/>
        <w:rPr>
          <w:b/>
          <w:bCs/>
        </w:rPr>
      </w:pPr>
    </w:p>
    <w:p w14:paraId="534572E8" w14:textId="1F65433D" w:rsidR="00961FC0" w:rsidRPr="00961FC0" w:rsidRDefault="00961FC0" w:rsidP="00961FC0">
      <w:pPr>
        <w:pStyle w:val="ListParagraph"/>
        <w:ind w:left="0"/>
        <w:rPr>
          <w:b/>
          <w:bCs/>
        </w:rPr>
      </w:pPr>
      <w:r>
        <w:rPr>
          <w:b/>
          <w:bCs/>
        </w:rPr>
        <w:t xml:space="preserve">Internal </w:t>
      </w:r>
      <w:r>
        <w:rPr>
          <w:b/>
          <w:bCs/>
        </w:rPr>
        <w:t>d</w:t>
      </w:r>
      <w:r w:rsidRPr="00961FC0">
        <w:rPr>
          <w:b/>
          <w:bCs/>
        </w:rPr>
        <w:t>ocument reference:</w:t>
      </w:r>
      <w:r>
        <w:rPr>
          <w:b/>
          <w:bCs/>
        </w:rPr>
        <w:t xml:space="preserve"> </w:t>
      </w:r>
      <w:r w:rsidRPr="00961FC0">
        <w:t>ONR-</w:t>
      </w:r>
      <w:r>
        <w:t>PC-POL-001</w:t>
      </w:r>
    </w:p>
    <w:p w14:paraId="74806F91" w14:textId="6D5261AA" w:rsidR="00961FC0" w:rsidRPr="00961FC0" w:rsidRDefault="00961FC0" w:rsidP="00961FC0">
      <w:pPr>
        <w:pStyle w:val="ListParagraph"/>
        <w:ind w:left="0"/>
      </w:pPr>
      <w:r>
        <w:rPr>
          <w:b/>
          <w:bCs/>
        </w:rPr>
        <w:t>Internal r</w:t>
      </w:r>
      <w:r w:rsidRPr="00961FC0">
        <w:rPr>
          <w:b/>
          <w:bCs/>
        </w:rPr>
        <w:t>ecord reference:</w:t>
      </w:r>
      <w:r>
        <w:rPr>
          <w:b/>
          <w:bCs/>
        </w:rPr>
        <w:t xml:space="preserve"> </w:t>
      </w:r>
      <w:hyperlink r:id="rId60" w:tgtFrame="_blank" w:tooltip="ONRHH-822789359-20687" w:history="1">
        <w:r w:rsidRPr="00961FC0">
          <w:rPr>
            <w:rStyle w:val="Hyperlink"/>
          </w:rPr>
          <w:t>ONRHH-822789359-20687</w:t>
        </w:r>
      </w:hyperlink>
    </w:p>
    <w:p w14:paraId="1D2E0750" w14:textId="77777777" w:rsidR="00961FC0" w:rsidRDefault="00961FC0" w:rsidP="00961FC0"/>
    <w:p w14:paraId="1F481F36" w14:textId="77777777" w:rsidR="00D97C59" w:rsidRDefault="00D97C59" w:rsidP="00D97C59"/>
    <w:p w14:paraId="2CE22732" w14:textId="77777777" w:rsidR="00D97C59" w:rsidRDefault="00D97C59" w:rsidP="00D97C59"/>
    <w:p w14:paraId="7B067510" w14:textId="77777777" w:rsidR="00D97C59" w:rsidRDefault="00D97C59" w:rsidP="00D97C59"/>
    <w:p w14:paraId="603F35FE" w14:textId="77777777" w:rsidR="00D97C59" w:rsidRDefault="00D97C59" w:rsidP="00D97C59"/>
    <w:p w14:paraId="74074CE7" w14:textId="77777777" w:rsidR="00D97C59" w:rsidRDefault="00D97C59" w:rsidP="00D97C59"/>
    <w:p w14:paraId="571E2EE1" w14:textId="77777777" w:rsidR="00D97C59" w:rsidRDefault="00D97C59" w:rsidP="00D97C59"/>
    <w:p w14:paraId="3BF95C68" w14:textId="77777777" w:rsidR="00D97C59" w:rsidRDefault="00D97C59" w:rsidP="00D97C59"/>
    <w:p w14:paraId="45D259DC" w14:textId="77777777" w:rsidR="00D97C59" w:rsidRDefault="00D97C59" w:rsidP="00D97C59"/>
    <w:p w14:paraId="31CE2B1C" w14:textId="77777777" w:rsidR="00D97C59" w:rsidRDefault="00D97C59" w:rsidP="00D97C59"/>
    <w:p w14:paraId="4D58A803" w14:textId="77777777" w:rsidR="00D97C59" w:rsidRDefault="00D97C59" w:rsidP="00D97C59"/>
    <w:p w14:paraId="5D3268EF" w14:textId="77777777" w:rsidR="00D97C59" w:rsidRDefault="00D97C59" w:rsidP="00D97C59"/>
    <w:p w14:paraId="71F07D9A" w14:textId="77777777" w:rsidR="00D97C59" w:rsidRDefault="00D97C59" w:rsidP="00D97C59"/>
    <w:p w14:paraId="320F628D" w14:textId="77777777" w:rsidR="00D97C59" w:rsidRDefault="00D97C59" w:rsidP="00D97C59"/>
    <w:p w14:paraId="13447A64" w14:textId="77777777" w:rsidR="00D97C59" w:rsidRDefault="00D97C59" w:rsidP="00D97C59"/>
    <w:p w14:paraId="45180686" w14:textId="77777777" w:rsidR="00D97C59" w:rsidRDefault="00D97C59" w:rsidP="00D97C59"/>
    <w:p w14:paraId="45BF255C" w14:textId="77777777" w:rsidR="00D97C59" w:rsidRDefault="00D97C59" w:rsidP="00D97C59"/>
    <w:bookmarkEnd w:id="24"/>
    <w:sectPr w:rsidR="00D97C59" w:rsidSect="00D97C59">
      <w:headerReference w:type="default" r:id="rId61"/>
      <w:footerReference w:type="default" r:id="rId62"/>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371CF5" w14:textId="77777777" w:rsidR="00566C4A" w:rsidRDefault="00566C4A" w:rsidP="007D199A">
      <w:pPr>
        <w:spacing w:after="0"/>
      </w:pPr>
      <w:r>
        <w:separator/>
      </w:r>
    </w:p>
    <w:p w14:paraId="0A5E94AF" w14:textId="77777777" w:rsidR="00566C4A" w:rsidRDefault="00566C4A"/>
    <w:p w14:paraId="697AC175" w14:textId="77777777" w:rsidR="00566C4A" w:rsidRDefault="00566C4A"/>
  </w:endnote>
  <w:endnote w:type="continuationSeparator" w:id="0">
    <w:p w14:paraId="6BCFBF22" w14:textId="77777777" w:rsidR="00566C4A" w:rsidRDefault="00566C4A" w:rsidP="007D199A">
      <w:pPr>
        <w:spacing w:after="0"/>
      </w:pPr>
      <w:r>
        <w:continuationSeparator/>
      </w:r>
    </w:p>
    <w:p w14:paraId="1BE47543" w14:textId="77777777" w:rsidR="00566C4A" w:rsidRDefault="00566C4A"/>
    <w:p w14:paraId="26735333" w14:textId="77777777" w:rsidR="00566C4A" w:rsidRDefault="00566C4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rEavesXLModOT">
    <w:altName w:val="Calibri"/>
    <w:panose1 w:val="00000000000000000000"/>
    <w:charset w:val="00"/>
    <w:family w:val="swiss"/>
    <w:notTrueType/>
    <w:pitch w:val="variable"/>
    <w:sig w:usb0="00000003" w:usb1="00000001"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328A0E" w14:textId="77777777" w:rsidR="005476DC" w:rsidRDefault="005476D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5B1AD" w14:textId="77777777" w:rsidR="005476DC" w:rsidRDefault="005476D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C9EB16" w14:textId="77777777" w:rsidR="005476DC" w:rsidRDefault="005476D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527C3" w14:textId="77777777" w:rsidR="00521E1C" w:rsidRDefault="00521E1C" w:rsidP="00B16F8F">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845C0" w14:textId="77777777" w:rsidR="00521E1C" w:rsidRPr="00CE6198" w:rsidRDefault="00521E1C" w:rsidP="00B16F8F">
    <w:pPr>
      <w:pStyle w:val="Footer"/>
      <w:rPr>
        <w:rStyle w:val="PageNumber"/>
        <w:b/>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A91FE7" w14:textId="77777777" w:rsidR="00521E1C" w:rsidRPr="008C50C3" w:rsidRDefault="00521E1C" w:rsidP="00B16F8F">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3B542" w14:textId="60C3EC09" w:rsidR="00521E1C" w:rsidRPr="00B16F8F" w:rsidRDefault="00521E1C" w:rsidP="00B16F8F">
    <w:pPr>
      <w:pStyle w:val="Footer"/>
      <w:rPr>
        <w:rStyle w:val="PageNumber"/>
        <w:color w:val="007836"/>
        <w:sz w:val="24"/>
      </w:rPr>
    </w:pPr>
    <w:r w:rsidRPr="00B16F8F">
      <w:t xml:space="preserve">Page </w:t>
    </w:r>
    <w:r w:rsidRPr="00B16F8F">
      <w:fldChar w:fldCharType="begin"/>
    </w:r>
    <w:r w:rsidRPr="00B16F8F">
      <w:instrText xml:space="preserve"> PAGE   \* MERGEFORMAT </w:instrText>
    </w:r>
    <w:r w:rsidRPr="00B16F8F">
      <w:fldChar w:fldCharType="separate"/>
    </w:r>
    <w:r w:rsidRPr="00B16F8F">
      <w:t>5</w:t>
    </w:r>
    <w:r w:rsidRPr="00B16F8F">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E0C843" w14:textId="77777777" w:rsidR="00521E1C" w:rsidRPr="00D97C59" w:rsidRDefault="00521E1C" w:rsidP="00D97C59">
    <w:pPr>
      <w:pStyle w:val="Footer"/>
      <w:rPr>
        <w:rStyle w:val="PageNumber"/>
        <w:color w:val="007836"/>
        <w:sz w:val="2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C6975B" w14:textId="77777777" w:rsidR="00566C4A" w:rsidRPr="005E0344" w:rsidRDefault="00566C4A" w:rsidP="005E0344">
      <w:pPr>
        <w:spacing w:after="120"/>
        <w:rPr>
          <w:color w:val="000000" w:themeColor="text2"/>
        </w:rPr>
      </w:pPr>
      <w:r w:rsidRPr="005E0344">
        <w:rPr>
          <w:color w:val="000000" w:themeColor="text2"/>
        </w:rPr>
        <w:separator/>
      </w:r>
    </w:p>
    <w:p w14:paraId="09A92ED7" w14:textId="77777777" w:rsidR="00566C4A" w:rsidRDefault="00566C4A"/>
  </w:footnote>
  <w:footnote w:type="continuationSeparator" w:id="0">
    <w:p w14:paraId="758EB260" w14:textId="77777777" w:rsidR="00566C4A" w:rsidRPr="005E0344" w:rsidRDefault="00566C4A" w:rsidP="0090581D">
      <w:pPr>
        <w:spacing w:after="120"/>
        <w:rPr>
          <w:color w:val="000000" w:themeColor="text2"/>
        </w:rPr>
      </w:pPr>
      <w:r w:rsidRPr="005E0344">
        <w:rPr>
          <w:color w:val="000000" w:themeColor="text2"/>
        </w:rPr>
        <w:continuationSeparator/>
      </w:r>
    </w:p>
    <w:p w14:paraId="7E5DF3F9" w14:textId="77777777" w:rsidR="00566C4A" w:rsidRDefault="00566C4A"/>
    <w:p w14:paraId="75659542" w14:textId="77777777" w:rsidR="00566C4A" w:rsidRDefault="00566C4A"/>
  </w:footnote>
  <w:footnote w:type="continuationNotice" w:id="1">
    <w:p w14:paraId="2EDD0903" w14:textId="77777777" w:rsidR="00566C4A" w:rsidRDefault="00566C4A">
      <w:pPr>
        <w:spacing w:after="0"/>
      </w:pPr>
    </w:p>
    <w:p w14:paraId="70AF7D2C" w14:textId="77777777" w:rsidR="00566C4A" w:rsidRDefault="00566C4A"/>
    <w:p w14:paraId="1761ECF5" w14:textId="77777777" w:rsidR="00566C4A" w:rsidRDefault="00566C4A"/>
  </w:footnote>
  <w:footnote w:id="2">
    <w:p w14:paraId="164F085F" w14:textId="77777777" w:rsidR="00CC384E" w:rsidRPr="00BC3A0A" w:rsidRDefault="00CC384E" w:rsidP="00CC384E">
      <w:pPr>
        <w:pStyle w:val="Footnotes"/>
      </w:pPr>
      <w:r w:rsidRPr="00B40E9D">
        <w:footnoteRef/>
      </w:r>
      <w:r>
        <w:t xml:space="preserve"> </w:t>
      </w:r>
      <w:r>
        <w:tab/>
      </w:r>
      <w:hyperlink r:id="rId1" w:history="1">
        <w:r w:rsidRPr="00770E35">
          <w:rPr>
            <w:rStyle w:val="Hyperlink"/>
          </w:rPr>
          <w:t>htt</w:t>
        </w:r>
        <w:r w:rsidRPr="00DB5C9D">
          <w:rPr>
            <w:rStyle w:val="Hyperlink"/>
            <w:u w:val="none"/>
          </w:rPr>
          <w:t>p</w:t>
        </w:r>
        <w:r w:rsidRPr="00770E35">
          <w:rPr>
            <w:rStyle w:val="Hyperlink"/>
          </w:rPr>
          <w:t>s://www.</w:t>
        </w:r>
        <w:r w:rsidRPr="00DB5C9D">
          <w:rPr>
            <w:rStyle w:val="Hyperlink"/>
            <w:u w:val="none"/>
          </w:rPr>
          <w:t>g</w:t>
        </w:r>
        <w:r w:rsidRPr="00770E35">
          <w:rPr>
            <w:rStyle w:val="Hyperlink"/>
          </w:rPr>
          <w:t>ov.uk/</w:t>
        </w:r>
        <w:r w:rsidRPr="00DB5C9D">
          <w:rPr>
            <w:rStyle w:val="Hyperlink"/>
            <w:u w:val="none"/>
          </w:rPr>
          <w:t>g</w:t>
        </w:r>
        <w:r w:rsidRPr="00770E35">
          <w:rPr>
            <w:rStyle w:val="Hyperlink"/>
          </w:rPr>
          <w:t>overnment/u</w:t>
        </w:r>
        <w:r w:rsidRPr="00DB5C9D">
          <w:rPr>
            <w:rStyle w:val="Hyperlink"/>
            <w:u w:val="none"/>
          </w:rPr>
          <w:t>p</w:t>
        </w:r>
        <w:r w:rsidRPr="00770E35">
          <w:rPr>
            <w:rStyle w:val="Hyperlink"/>
          </w:rPr>
          <w:t>loads/s</w:t>
        </w:r>
        <w:r w:rsidRPr="00DB5C9D">
          <w:rPr>
            <w:rStyle w:val="Hyperlink"/>
            <w:u w:val="none"/>
          </w:rPr>
          <w:t>y</w:t>
        </w:r>
        <w:r w:rsidRPr="00770E35">
          <w:rPr>
            <w:rStyle w:val="Hyperlink"/>
          </w:rPr>
          <w:t>stem/u</w:t>
        </w:r>
        <w:r w:rsidRPr="00DB5C9D">
          <w:rPr>
            <w:rStyle w:val="Hyperlink"/>
            <w:u w:val="none"/>
          </w:rPr>
          <w:t>p</w:t>
        </w:r>
        <w:r w:rsidRPr="00770E35">
          <w:rPr>
            <w:rStyle w:val="Hyperlink"/>
          </w:rPr>
          <w:t>loads/attachment_data/file/37046/1938-overarchin</w:t>
        </w:r>
        <w:r w:rsidRPr="00DB5C9D">
          <w:rPr>
            <w:rStyle w:val="Hyperlink"/>
            <w:u w:val="none"/>
          </w:rPr>
          <w:t>g</w:t>
        </w:r>
        <w:r w:rsidRPr="00770E35">
          <w:rPr>
            <w:rStyle w:val="Hyperlink"/>
          </w:rPr>
          <w:t>-n</w:t>
        </w:r>
        <w:r w:rsidRPr="00DB5C9D">
          <w:rPr>
            <w:rStyle w:val="Hyperlink"/>
            <w:u w:val="none"/>
          </w:rPr>
          <w:t>p</w:t>
        </w:r>
        <w:r w:rsidRPr="00770E35">
          <w:rPr>
            <w:rStyle w:val="Hyperlink"/>
          </w:rPr>
          <w:t>s-for-ener</w:t>
        </w:r>
        <w:r w:rsidRPr="00DB5C9D">
          <w:rPr>
            <w:rStyle w:val="Hyperlink"/>
            <w:u w:val="none"/>
          </w:rPr>
          <w:t>gy</w:t>
        </w:r>
        <w:r w:rsidRPr="00770E35">
          <w:rPr>
            <w:rStyle w:val="Hyperlink"/>
          </w:rPr>
          <w:t>-en1.</w:t>
        </w:r>
        <w:r w:rsidRPr="00DB5C9D">
          <w:rPr>
            <w:rStyle w:val="Hyperlink"/>
            <w:u w:val="none"/>
          </w:rPr>
          <w:t>p</w:t>
        </w:r>
        <w:r w:rsidRPr="00770E35">
          <w:rPr>
            <w:rStyle w:val="Hyperlink"/>
          </w:rPr>
          <w:t>df</w:t>
        </w:r>
      </w:hyperlink>
      <w:r w:rsidRPr="00BC3A0A">
        <w:t>)</w:t>
      </w:r>
    </w:p>
  </w:footnote>
  <w:footnote w:id="3">
    <w:p w14:paraId="7100E373" w14:textId="77777777" w:rsidR="00CC384E" w:rsidRDefault="00CC384E" w:rsidP="00CC384E">
      <w:pPr>
        <w:pStyle w:val="Footnotes"/>
      </w:pPr>
      <w:r w:rsidRPr="00B40E9D">
        <w:rPr>
          <w:rStyle w:val="FootnoteReference"/>
          <w:vertAlign w:val="baseline"/>
        </w:rPr>
        <w:footnoteRef/>
      </w:r>
      <w:r>
        <w:tab/>
      </w:r>
      <w:hyperlink r:id="rId2" w:history="1">
        <w:r>
          <w:rPr>
            <w:rStyle w:val="Hyperlink"/>
          </w:rPr>
          <w:t>The ionising radiation regulations 2017</w:t>
        </w:r>
      </w:hyperlink>
      <w:r w:rsidRPr="00923101">
        <w:t xml:space="preserve"> &amp; </w:t>
      </w:r>
      <w:hyperlink r:id="rId3" w:history="1">
        <w:r w:rsidRPr="00923101">
          <w:rPr>
            <w:rStyle w:val="Hyperlink"/>
          </w:rPr>
          <w:t>Justification and o</w:t>
        </w:r>
        <w:r w:rsidRPr="00DB5C9D">
          <w:rPr>
            <w:rStyle w:val="Hyperlink"/>
            <w:u w:val="none"/>
          </w:rPr>
          <w:t>p</w:t>
        </w:r>
        <w:r w:rsidRPr="00923101">
          <w:rPr>
            <w:rStyle w:val="Hyperlink"/>
          </w:rPr>
          <w:t>timization | IAEA</w:t>
        </w:r>
      </w:hyperlink>
    </w:p>
  </w:footnote>
  <w:footnote w:id="4">
    <w:p w14:paraId="4A22A2CB" w14:textId="77777777" w:rsidR="00CC384E" w:rsidRDefault="00CC384E" w:rsidP="00CC384E">
      <w:pPr>
        <w:pStyle w:val="Footnotes"/>
      </w:pPr>
      <w:r w:rsidRPr="00B40E9D">
        <w:rPr>
          <w:rStyle w:val="FootnoteReference"/>
          <w:vertAlign w:val="baseline"/>
        </w:rPr>
        <w:footnoteRef/>
      </w:r>
      <w:r>
        <w:tab/>
      </w:r>
      <w:hyperlink r:id="rId4" w:history="1">
        <w:r w:rsidRPr="00923101">
          <w:rPr>
            <w:rStyle w:val="Hyperlink"/>
          </w:rPr>
          <w:t>Licensin</w:t>
        </w:r>
        <w:r w:rsidRPr="00DB5C9D">
          <w:rPr>
            <w:rStyle w:val="Hyperlink"/>
            <w:u w:val="none"/>
          </w:rPr>
          <w:t>g</w:t>
        </w:r>
        <w:r w:rsidRPr="00923101">
          <w:rPr>
            <w:rStyle w:val="Hyperlink"/>
          </w:rPr>
          <w:t xml:space="preserve"> nuclear installations</w:t>
        </w:r>
      </w:hyperlink>
      <w:r w:rsidRPr="00923101">
        <w:t xml:space="preserve"> (onr.or</w:t>
      </w:r>
      <w:r w:rsidRPr="00DB5C9D">
        <w:t>g</w:t>
      </w:r>
      <w:r w:rsidRPr="00923101">
        <w:t>.uk)</w:t>
      </w:r>
    </w:p>
  </w:footnote>
  <w:footnote w:id="5">
    <w:p w14:paraId="2DCC34DE" w14:textId="77777777" w:rsidR="00CC384E" w:rsidRDefault="00CC384E" w:rsidP="00CC384E">
      <w:pPr>
        <w:pStyle w:val="Footnotes"/>
      </w:pPr>
      <w:r w:rsidRPr="00B40E9D">
        <w:rPr>
          <w:rStyle w:val="FootnoteReference"/>
          <w:vertAlign w:val="baseline"/>
        </w:rPr>
        <w:footnoteRef/>
      </w:r>
      <w:r>
        <w:tab/>
      </w:r>
      <w:hyperlink r:id="rId5" w:history="1">
        <w:r w:rsidRPr="00923101">
          <w:rPr>
            <w:rStyle w:val="Hyperlink"/>
          </w:rPr>
          <w:t>Nuclear sites: environmental re</w:t>
        </w:r>
        <w:r w:rsidRPr="00DB5C9D">
          <w:rPr>
            <w:rStyle w:val="Hyperlink"/>
            <w:u w:val="none"/>
          </w:rPr>
          <w:t>g</w:t>
        </w:r>
        <w:r w:rsidRPr="00923101">
          <w:rPr>
            <w:rStyle w:val="Hyperlink"/>
          </w:rPr>
          <w:t>ulation - GOV.UK</w:t>
        </w:r>
      </w:hyperlink>
      <w:r w:rsidRPr="00923101">
        <w:t xml:space="preserve"> (</w:t>
      </w:r>
      <w:hyperlink r:id="rId6" w:history="1">
        <w:r w:rsidRPr="00E419AB">
          <w:rPr>
            <w:rStyle w:val="Hyperlink"/>
          </w:rPr>
          <w:t>www.gov.uk</w:t>
        </w:r>
      </w:hyperlink>
      <w:r w:rsidRPr="00923101">
        <w:t>)</w:t>
      </w:r>
      <w:r>
        <w:t xml:space="preserve"> and </w:t>
      </w:r>
      <w:hyperlink r:id="rId7" w:history="1">
        <w:r w:rsidRPr="00124800">
          <w:rPr>
            <w:rStyle w:val="Hyperlink"/>
          </w:rPr>
          <w:t>Scottish Environment Protection Agency (SEPA)</w:t>
        </w:r>
      </w:hyperlink>
    </w:p>
  </w:footnote>
  <w:footnote w:id="6">
    <w:p w14:paraId="0E14EA70" w14:textId="77777777" w:rsidR="00CC384E" w:rsidRDefault="00CC384E" w:rsidP="00CC384E">
      <w:pPr>
        <w:pStyle w:val="Footnotes"/>
      </w:pPr>
      <w:r w:rsidRPr="00B40E9D">
        <w:rPr>
          <w:rStyle w:val="FootnoteReference"/>
          <w:vertAlign w:val="baseline"/>
        </w:rPr>
        <w:footnoteRef/>
      </w:r>
      <w:r w:rsidRPr="00B40E9D">
        <w:t xml:space="preserve"> </w:t>
      </w:r>
      <w:r>
        <w:tab/>
      </w:r>
      <w:r w:rsidRPr="00713FBF">
        <w:t>This includes</w:t>
      </w:r>
      <w:r>
        <w:t xml:space="preserve"> our</w:t>
      </w:r>
      <w:r w:rsidRPr="00713FBF">
        <w:t xml:space="preserve"> re</w:t>
      </w:r>
      <w:r w:rsidRPr="00DB5C9D">
        <w:t>g</w:t>
      </w:r>
      <w:r w:rsidRPr="00713FBF">
        <w:t xml:space="preserve">ulation under the </w:t>
      </w:r>
      <w:hyperlink r:id="rId8" w:history="1">
        <w:r w:rsidRPr="00713FBF">
          <w:rPr>
            <w:rStyle w:val="Hyperlink"/>
          </w:rPr>
          <w:t>Ener</w:t>
        </w:r>
        <w:r w:rsidRPr="00DB5C9D">
          <w:rPr>
            <w:rStyle w:val="Hyperlink"/>
            <w:u w:val="none"/>
          </w:rPr>
          <w:t>gy</w:t>
        </w:r>
        <w:r w:rsidRPr="00713FBF">
          <w:rPr>
            <w:rStyle w:val="Hyperlink"/>
          </w:rPr>
          <w:t xml:space="preserve"> Act 2013</w:t>
        </w:r>
      </w:hyperlink>
      <w:r w:rsidRPr="00713FBF">
        <w:t xml:space="preserve"> and other relevant le</w:t>
      </w:r>
      <w:r w:rsidRPr="00DB5C9D">
        <w:t>g</w:t>
      </w:r>
      <w:r w:rsidRPr="00713FBF">
        <w:t>islation, and the licence conditions</w:t>
      </w:r>
    </w:p>
  </w:footnote>
  <w:footnote w:id="7">
    <w:p w14:paraId="53729098" w14:textId="77777777" w:rsidR="00CC384E" w:rsidRPr="007823A3" w:rsidRDefault="00CC384E" w:rsidP="00CC384E">
      <w:pPr>
        <w:pStyle w:val="Footnotes"/>
      </w:pPr>
      <w:r w:rsidRPr="007823A3">
        <w:rPr>
          <w:rStyle w:val="FootnoteReference"/>
          <w:vertAlign w:val="baseline"/>
        </w:rPr>
        <w:footnoteRef/>
      </w:r>
      <w:r w:rsidRPr="007823A3">
        <w:t xml:space="preserve"> </w:t>
      </w:r>
      <w:r>
        <w:tab/>
      </w:r>
      <w:hyperlink r:id="rId9" w:history="1">
        <w:r w:rsidRPr="007823A3">
          <w:rPr>
            <w:rStyle w:val="Hyperlink"/>
          </w:rPr>
          <w:t>Nuclear Reactors (Environmental Im</w:t>
        </w:r>
        <w:r w:rsidRPr="00DB5C9D">
          <w:rPr>
            <w:rStyle w:val="Hyperlink"/>
            <w:u w:val="none"/>
          </w:rPr>
          <w:t>p</w:t>
        </w:r>
        <w:r w:rsidRPr="007823A3">
          <w:rPr>
            <w:rStyle w:val="Hyperlink"/>
          </w:rPr>
          <w:t>act Assessment for Decommissionin</w:t>
        </w:r>
        <w:r w:rsidRPr="00DB5C9D">
          <w:rPr>
            <w:rStyle w:val="Hyperlink"/>
            <w:u w:val="none"/>
          </w:rPr>
          <w:t>g</w:t>
        </w:r>
        <w:r w:rsidRPr="007823A3">
          <w:rPr>
            <w:rStyle w:val="Hyperlink"/>
          </w:rPr>
          <w:t>) Re</w:t>
        </w:r>
        <w:r w:rsidRPr="00DB5C9D">
          <w:rPr>
            <w:rStyle w:val="Hyperlink"/>
            <w:u w:val="none"/>
          </w:rPr>
          <w:t>g</w:t>
        </w:r>
        <w:r w:rsidRPr="007823A3">
          <w:rPr>
            <w:rStyle w:val="Hyperlink"/>
          </w:rPr>
          <w:t>ulations (EIADR) (onr.or</w:t>
        </w:r>
        <w:r w:rsidRPr="00DB5C9D">
          <w:rPr>
            <w:rStyle w:val="Hyperlink"/>
            <w:u w:val="none"/>
          </w:rPr>
          <w:t>g</w:t>
        </w:r>
        <w:r w:rsidRPr="007823A3">
          <w:rPr>
            <w:rStyle w:val="Hyperlink"/>
          </w:rPr>
          <w:t>.uk)</w:t>
        </w:r>
      </w:hyperlink>
      <w:r w:rsidRPr="007823A3">
        <w:t xml:space="preserve"> &amp; </w:t>
      </w:r>
      <w:hyperlink r:id="rId10" w:history="1">
        <w:r w:rsidRPr="007823A3">
          <w:rPr>
            <w:rStyle w:val="Hyperlink"/>
          </w:rPr>
          <w:t>Aarhus National Im</w:t>
        </w:r>
        <w:r w:rsidRPr="00DB5C9D">
          <w:rPr>
            <w:rStyle w:val="Hyperlink"/>
            <w:u w:val="none"/>
          </w:rPr>
          <w:t>p</w:t>
        </w:r>
        <w:r w:rsidRPr="007823A3">
          <w:rPr>
            <w:rStyle w:val="Hyperlink"/>
          </w:rPr>
          <w:t>lementation Re</w:t>
        </w:r>
        <w:r w:rsidRPr="00DB5C9D">
          <w:rPr>
            <w:rStyle w:val="Hyperlink"/>
            <w:u w:val="none"/>
          </w:rPr>
          <w:t>p</w:t>
        </w:r>
        <w:r w:rsidRPr="007823A3">
          <w:rPr>
            <w:rStyle w:val="Hyperlink"/>
          </w:rPr>
          <w:t>ort 2021 - Defra - Citizen S</w:t>
        </w:r>
        <w:r w:rsidRPr="00DB5C9D">
          <w:rPr>
            <w:rStyle w:val="Hyperlink"/>
            <w:u w:val="none"/>
          </w:rPr>
          <w:t>p</w:t>
        </w:r>
        <w:r w:rsidRPr="007823A3">
          <w:rPr>
            <w:rStyle w:val="Hyperlink"/>
          </w:rPr>
          <w:t>ace</w:t>
        </w:r>
      </w:hyperlink>
      <w:r w:rsidRPr="007823A3">
        <w:t xml:space="preserve"> &amp; (listed items 7 &amp; 8) </w:t>
      </w:r>
      <w:hyperlink r:id="rId11" w:history="1">
        <w:r w:rsidRPr="00833A25">
          <w:rPr>
            <w:rStyle w:val="Hyperlink"/>
          </w:rPr>
          <w:t>25 Year Environment Plan: Annex 3: The UK’s international a</w:t>
        </w:r>
        <w:r w:rsidRPr="00DB5C9D">
          <w:rPr>
            <w:rStyle w:val="Hyperlink"/>
            <w:u w:val="none"/>
          </w:rPr>
          <w:t>g</w:t>
        </w:r>
        <w:r w:rsidRPr="00833A25">
          <w:rPr>
            <w:rStyle w:val="Hyperlink"/>
          </w:rPr>
          <w:t xml:space="preserve">reements to </w:t>
        </w:r>
        <w:r w:rsidRPr="00DB5C9D">
          <w:rPr>
            <w:rStyle w:val="Hyperlink"/>
            <w:u w:val="none"/>
          </w:rPr>
          <w:t>p</w:t>
        </w:r>
        <w:r w:rsidRPr="00833A25">
          <w:rPr>
            <w:rStyle w:val="Hyperlink"/>
          </w:rPr>
          <w:t>rotect or im</w:t>
        </w:r>
        <w:r w:rsidRPr="00DB5C9D">
          <w:rPr>
            <w:rStyle w:val="Hyperlink"/>
            <w:u w:val="none"/>
          </w:rPr>
          <w:t>p</w:t>
        </w:r>
        <w:r w:rsidRPr="00833A25">
          <w:rPr>
            <w:rStyle w:val="Hyperlink"/>
          </w:rPr>
          <w:t>rove the environment</w:t>
        </w:r>
      </w:hyperlink>
      <w:r w:rsidRPr="007823A3">
        <w:t xml:space="preserve"> (</w:t>
      </w:r>
      <w:r w:rsidRPr="00DB5C9D">
        <w:t>p</w:t>
      </w:r>
      <w:r w:rsidRPr="007823A3">
        <w:t>ublishin</w:t>
      </w:r>
      <w:r w:rsidRPr="00DB5C9D">
        <w:t>g</w:t>
      </w:r>
      <w:r w:rsidRPr="007823A3">
        <w:t>.service.</w:t>
      </w:r>
      <w:r w:rsidRPr="00DB5C9D">
        <w:t>g</w:t>
      </w:r>
      <w:r w:rsidRPr="007823A3">
        <w:t>ov.uk)</w:t>
      </w:r>
    </w:p>
  </w:footnote>
  <w:footnote w:id="8">
    <w:p w14:paraId="6D22031D" w14:textId="77777777" w:rsidR="00CC384E" w:rsidRDefault="00CC384E" w:rsidP="00CC384E">
      <w:pPr>
        <w:pStyle w:val="Footnotes"/>
      </w:pPr>
      <w:r w:rsidRPr="001A0BAA">
        <w:rPr>
          <w:rStyle w:val="FootnoteReference"/>
          <w:vertAlign w:val="baseline"/>
        </w:rPr>
        <w:footnoteRef/>
      </w:r>
      <w:r w:rsidRPr="001A0BAA">
        <w:t xml:space="preserve"> </w:t>
      </w:r>
      <w:r>
        <w:tab/>
      </w:r>
      <w:r w:rsidRPr="001A0BAA">
        <w:t xml:space="preserve">S.5(14) &amp; S.5(15) </w:t>
      </w:r>
      <w:hyperlink r:id="rId12" w:history="1">
        <w:r w:rsidRPr="001A0BAA">
          <w:rPr>
            <w:rStyle w:val="Hyperlink"/>
          </w:rPr>
          <w:t>Nuclear Installations Act 1965</w:t>
        </w:r>
      </w:hyperlink>
      <w:r w:rsidRPr="001A0BAA">
        <w:t xml:space="preserve"> (le</w:t>
      </w:r>
      <w:r w:rsidRPr="00DB5C9D">
        <w:t>g</w:t>
      </w:r>
      <w:r w:rsidRPr="001A0BAA">
        <w:t>islation.</w:t>
      </w:r>
      <w:r w:rsidRPr="00DB5C9D">
        <w:t>g</w:t>
      </w:r>
      <w:r w:rsidRPr="001A0BAA">
        <w:t>ov.uk)</w:t>
      </w:r>
    </w:p>
  </w:footnote>
  <w:footnote w:id="9">
    <w:p w14:paraId="6C348DB8" w14:textId="4908BBD2" w:rsidR="0055311B" w:rsidRPr="009E458C" w:rsidRDefault="0055311B" w:rsidP="009E458C">
      <w:pPr>
        <w:pStyle w:val="Footnotes"/>
      </w:pPr>
      <w:r w:rsidRPr="009E458C">
        <w:rPr>
          <w:rStyle w:val="FootnoteReference"/>
          <w:vertAlign w:val="baseline"/>
        </w:rPr>
        <w:footnoteRef/>
      </w:r>
      <w:r w:rsidRPr="009E458C">
        <w:t xml:space="preserve"> </w:t>
      </w:r>
      <w:r w:rsidRPr="009E458C">
        <w:tab/>
        <w:t>AEA Service Series No.31 – Safeguards Implementation Practices Guide on Establishing and Maintaining State Safeguards Infrastructure SVS 31 Update (iaea.org)</w:t>
      </w:r>
      <w:r w:rsidRPr="009E458C">
        <w:br/>
      </w:r>
      <w:hyperlink r:id="rId13" w:history="1">
        <w:r w:rsidRPr="009E458C">
          <w:rPr>
            <w:rStyle w:val="Hyperlink"/>
          </w:rPr>
          <w:t>https://www-pub.iaea.org/MTCD/Publications/PDF/SVS_31_web.pdf</w:t>
        </w:r>
      </w:hyperlink>
    </w:p>
  </w:footnote>
  <w:footnote w:id="10">
    <w:p w14:paraId="159E887F" w14:textId="77777777" w:rsidR="00CA3E2D" w:rsidRPr="006C5F85" w:rsidRDefault="00CA3E2D" w:rsidP="00CA3E2D">
      <w:pPr>
        <w:pStyle w:val="Footnotes"/>
      </w:pPr>
      <w:r w:rsidRPr="006C5F85">
        <w:rPr>
          <w:rStyle w:val="FootnoteReference"/>
          <w:vertAlign w:val="baseline"/>
        </w:rPr>
        <w:footnoteRef/>
      </w:r>
      <w:r w:rsidRPr="006C5F85">
        <w:t xml:space="preserve"> </w:t>
      </w:r>
      <w:r>
        <w:tab/>
      </w:r>
      <w:r w:rsidRPr="006C5F85">
        <w:t>For exam</w:t>
      </w:r>
      <w:r w:rsidRPr="00DB5C9D">
        <w:t>p</w:t>
      </w:r>
      <w:r w:rsidRPr="006C5F85">
        <w:t>le, the Nuclear Industries Securit</w:t>
      </w:r>
      <w:r w:rsidRPr="00DB5C9D">
        <w:t>y</w:t>
      </w:r>
      <w:r w:rsidRPr="006C5F85">
        <w:t xml:space="preserve"> Re</w:t>
      </w:r>
      <w:r w:rsidRPr="00DB5C9D">
        <w:t>g</w:t>
      </w:r>
      <w:r w:rsidRPr="006C5F85">
        <w:t>ulations (NISR) 2003 re</w:t>
      </w:r>
      <w:r w:rsidRPr="00DB5C9D">
        <w:t>q</w:t>
      </w:r>
      <w:r w:rsidRPr="006C5F85">
        <w:t>uires those who o</w:t>
      </w:r>
      <w:r w:rsidRPr="00DB5C9D">
        <w:t>p</w:t>
      </w:r>
      <w:r w:rsidRPr="006C5F85">
        <w:t>erate within the civil nuclear industr</w:t>
      </w:r>
      <w:r w:rsidRPr="00DB5C9D">
        <w:t>y</w:t>
      </w:r>
      <w:r w:rsidRPr="006C5F85">
        <w:t xml:space="preserve"> to </w:t>
      </w:r>
      <w:r w:rsidRPr="00DB5C9D">
        <w:t>p</w:t>
      </w:r>
      <w:r w:rsidRPr="006C5F85">
        <w:t>rotect Sensitive Nuclear Information (SNI) in an a</w:t>
      </w:r>
      <w:r w:rsidRPr="00DB5C9D">
        <w:t>pp</w:t>
      </w:r>
      <w:r w:rsidRPr="006C5F85">
        <w:t>ro</w:t>
      </w:r>
      <w:r w:rsidRPr="00DB5C9D">
        <w:t>p</w:t>
      </w:r>
      <w:r w:rsidRPr="006C5F85">
        <w:t>riate manner. Information concernin</w:t>
      </w:r>
      <w:r w:rsidRPr="00DB5C9D">
        <w:t>g</w:t>
      </w:r>
      <w:r w:rsidRPr="006C5F85">
        <w:t xml:space="preserve"> the use, stora</w:t>
      </w:r>
      <w:r w:rsidRPr="00DB5C9D">
        <w:t>g</w:t>
      </w:r>
      <w:r w:rsidRPr="006C5F85">
        <w:t>e and trans</w:t>
      </w:r>
      <w:r w:rsidRPr="00DB5C9D">
        <w:t>p</w:t>
      </w:r>
      <w:r w:rsidRPr="006C5F85">
        <w:t xml:space="preserve">ort of nuclear and </w:t>
      </w:r>
      <w:r w:rsidRPr="004C4948">
        <w:t>other</w:t>
      </w:r>
      <w:r w:rsidRPr="006C5F85">
        <w:t xml:space="preserve"> radioactive material can be found in </w:t>
      </w:r>
      <w:hyperlink r:id="rId14" w:history="1">
        <w:r w:rsidRPr="006C5F85">
          <w:rPr>
            <w:rStyle w:val="Hyperlink"/>
          </w:rPr>
          <w:t>ONR’s Classification Polic</w:t>
        </w:r>
        <w:r w:rsidRPr="00DB5C9D">
          <w:rPr>
            <w:rStyle w:val="Hyperlink"/>
            <w:u w:val="none"/>
          </w:rPr>
          <w:t>y</w:t>
        </w:r>
        <w:r w:rsidRPr="006C5F85">
          <w:rPr>
            <w:rStyle w:val="Hyperlink"/>
          </w:rPr>
          <w:t xml:space="preserve"> for the civil nuclear industr</w:t>
        </w:r>
        <w:r w:rsidRPr="00DB5C9D">
          <w:rPr>
            <w:rStyle w:val="Hyperlink"/>
            <w:u w:val="none"/>
          </w:rPr>
          <w:t>y</w:t>
        </w:r>
      </w:hyperlink>
      <w:r w:rsidRPr="006C5F85">
        <w:t>.</w:t>
      </w:r>
    </w:p>
  </w:footnote>
  <w:footnote w:id="11">
    <w:p w14:paraId="356F5AFF" w14:textId="77777777" w:rsidR="00681AC1" w:rsidRPr="0012714D" w:rsidRDefault="00681AC1" w:rsidP="00C30DB2">
      <w:pPr>
        <w:pStyle w:val="Footnotes"/>
      </w:pPr>
      <w:r w:rsidRPr="0012714D">
        <w:footnoteRef/>
      </w:r>
      <w:r w:rsidRPr="0012714D">
        <w:tab/>
        <w:t xml:space="preserve"> </w:t>
      </w:r>
      <w:hyperlink r:id="rId15" w:history="1">
        <w:r w:rsidRPr="0012714D">
          <w:rPr>
            <w:rStyle w:val="Hyperlink"/>
          </w:rPr>
          <w:t>Freedom of Information Act 2000</w:t>
        </w:r>
      </w:hyperlink>
      <w:r w:rsidRPr="0012714D">
        <w:rPr>
          <w:rStyle w:val="Bold"/>
          <w:b w:val="0"/>
          <w:bCs w:val="0"/>
          <w:lang w:val="en-GB"/>
        </w:rPr>
        <w:t xml:space="preserve"> </w:t>
      </w:r>
      <w:r w:rsidRPr="0012714D">
        <w:t>(</w:t>
      </w:r>
      <w:r w:rsidRPr="00C30DB2">
        <w:t>legislation</w:t>
      </w:r>
      <w:r w:rsidRPr="0012714D">
        <w:t>.</w:t>
      </w:r>
      <w:r w:rsidRPr="00DB5C9D">
        <w:t>g</w:t>
      </w:r>
      <w:r w:rsidRPr="0012714D">
        <w:t>ov.uk)</w:t>
      </w:r>
    </w:p>
    <w:p w14:paraId="0C02B31E" w14:textId="77777777" w:rsidR="00681AC1" w:rsidRPr="00C30DB2" w:rsidRDefault="00681AC1" w:rsidP="00C30DB2">
      <w:pPr>
        <w:pStyle w:val="Footnotes"/>
      </w:pPr>
    </w:p>
  </w:footnote>
  <w:footnote w:id="12">
    <w:p w14:paraId="5E9E4E81" w14:textId="77777777" w:rsidR="00681AC1" w:rsidRPr="0012714D" w:rsidRDefault="00681AC1" w:rsidP="0012714D">
      <w:pPr>
        <w:pStyle w:val="Footnotes"/>
      </w:pPr>
      <w:r w:rsidRPr="0012714D">
        <w:footnoteRef/>
      </w:r>
      <w:r w:rsidRPr="0012714D">
        <w:tab/>
        <w:t xml:space="preserve"> The </w:t>
      </w:r>
      <w:hyperlink r:id="rId16" w:history="1">
        <w:r w:rsidRPr="0012714D">
          <w:rPr>
            <w:rStyle w:val="Hyperlink"/>
          </w:rPr>
          <w:t>Environmental Information Re</w:t>
        </w:r>
        <w:r w:rsidRPr="00DB5C9D">
          <w:rPr>
            <w:rStyle w:val="Hyperlink"/>
            <w:u w:val="none"/>
          </w:rPr>
          <w:t>g</w:t>
        </w:r>
        <w:r w:rsidRPr="0012714D">
          <w:rPr>
            <w:rStyle w:val="Hyperlink"/>
          </w:rPr>
          <w:t>ulations 2004</w:t>
        </w:r>
      </w:hyperlink>
      <w:r w:rsidRPr="0012714D">
        <w:t xml:space="preserve"> (le</w:t>
      </w:r>
      <w:r w:rsidRPr="00DB5C9D">
        <w:t>g</w:t>
      </w:r>
      <w:r w:rsidRPr="0012714D">
        <w:t>islation.</w:t>
      </w:r>
      <w:r w:rsidRPr="00DB5C9D">
        <w:t>g</w:t>
      </w:r>
      <w:r w:rsidRPr="0012714D">
        <w:t>ov.uk)</w:t>
      </w:r>
    </w:p>
    <w:p w14:paraId="7A368513" w14:textId="77777777" w:rsidR="00681AC1" w:rsidRDefault="00681AC1" w:rsidP="0012714D">
      <w:pPr>
        <w:pStyle w:val="Footnotes"/>
      </w:pPr>
    </w:p>
  </w:footnote>
  <w:footnote w:id="13">
    <w:p w14:paraId="31C6E400" w14:textId="77777777" w:rsidR="00681AC1" w:rsidRPr="0012714D" w:rsidRDefault="00681AC1" w:rsidP="0012714D">
      <w:pPr>
        <w:pStyle w:val="Footnotes"/>
      </w:pPr>
      <w:r w:rsidRPr="0012714D">
        <w:footnoteRef/>
      </w:r>
      <w:r w:rsidRPr="0012714D">
        <w:tab/>
        <w:t xml:space="preserve"> The onl</w:t>
      </w:r>
      <w:r w:rsidRPr="00DB5C9D">
        <w:t>y</w:t>
      </w:r>
      <w:r w:rsidRPr="0012714D">
        <w:t xml:space="preserve"> exce</w:t>
      </w:r>
      <w:r w:rsidRPr="00DB5C9D">
        <w:t>p</w:t>
      </w:r>
      <w:r w:rsidRPr="0012714D">
        <w:t>tion will be an individual’s re</w:t>
      </w:r>
      <w:r w:rsidRPr="00DB5C9D">
        <w:t>q</w:t>
      </w:r>
      <w:r w:rsidRPr="0012714D">
        <w:t xml:space="preserve">uest for their own </w:t>
      </w:r>
      <w:r w:rsidRPr="00DB5C9D">
        <w:t>p</w:t>
      </w:r>
      <w:r w:rsidRPr="0012714D">
        <w:t xml:space="preserve">ersonal data which must be handled under the terms of the </w:t>
      </w:r>
      <w:hyperlink r:id="rId17" w:history="1">
        <w:r w:rsidRPr="0012714D">
          <w:rPr>
            <w:rStyle w:val="Hyperlink"/>
          </w:rPr>
          <w:t>General Data Protection Re</w:t>
        </w:r>
        <w:r w:rsidRPr="00DB5C9D">
          <w:rPr>
            <w:rStyle w:val="Hyperlink"/>
            <w:u w:val="none"/>
          </w:rPr>
          <w:t>g</w:t>
        </w:r>
        <w:r w:rsidRPr="0012714D">
          <w:rPr>
            <w:rStyle w:val="Hyperlink"/>
          </w:rPr>
          <w:t>ulations (GDPR)</w:t>
        </w:r>
      </w:hyperlink>
      <w:r w:rsidRPr="0012714D">
        <w:t>. That is outside the sco</w:t>
      </w:r>
      <w:r w:rsidRPr="00DB5C9D">
        <w:t>p</w:t>
      </w:r>
      <w:r w:rsidRPr="0012714D">
        <w:t xml:space="preserve">e of this </w:t>
      </w:r>
      <w:r w:rsidRPr="00DB5C9D">
        <w:t>p</w:t>
      </w:r>
      <w:r w:rsidRPr="0012714D">
        <w:t>olic</w:t>
      </w:r>
      <w:r w:rsidRPr="00DB5C9D">
        <w:t>y</w:t>
      </w:r>
      <w:r w:rsidRPr="0012714D">
        <w:t>.</w:t>
      </w:r>
    </w:p>
    <w:p w14:paraId="3625B063" w14:textId="77777777" w:rsidR="00681AC1" w:rsidRDefault="00681AC1" w:rsidP="0012714D">
      <w:pPr>
        <w:pStyle w:val="Footnote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EF790B" w14:textId="77777777" w:rsidR="005476DC" w:rsidRDefault="005476D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967FC" w14:textId="77777777" w:rsidR="00521E1C" w:rsidRDefault="00521E1C" w:rsidP="00102E15">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5B2D16" w14:textId="25AD0748" w:rsidR="009D5319" w:rsidRDefault="00681AC1" w:rsidP="00681AC1">
    <w:pPr>
      <w:pStyle w:val="Header"/>
      <w:pBdr>
        <w:bottom w:val="none" w:sz="0" w:space="0" w:color="auto"/>
      </w:pBdr>
      <w:tabs>
        <w:tab w:val="left" w:pos="3135"/>
        <w:tab w:val="left" w:pos="3495"/>
      </w:tabs>
      <w:jc w:val="left"/>
    </w:pPr>
    <w:r>
      <w:tab/>
    </w: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8A8265" w14:textId="77777777" w:rsidR="00521E1C" w:rsidRPr="00267815" w:rsidRDefault="00521E1C" w:rsidP="001D74E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68685B" w14:textId="77777777" w:rsidR="00521E1C" w:rsidRDefault="00521E1C" w:rsidP="00102E15">
    <w:pPr>
      <w:pStyle w:val="Header"/>
      <w:pBdr>
        <w:bottom w:val="none" w:sz="0" w:space="0" w:color="auto"/>
      </w:pBd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00868" w14:textId="77777777" w:rsidR="00521E1C" w:rsidRPr="008C50C3" w:rsidRDefault="00521E1C" w:rsidP="001D74E2">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AEF82" w14:textId="0D8C1F5E" w:rsidR="00521E1C" w:rsidRPr="001D74E2" w:rsidRDefault="00521E1C" w:rsidP="001D74E2">
    <w:pPr>
      <w:pStyle w:val="Header"/>
    </w:pPr>
    <w:r w:rsidRPr="00A26200">
      <w:rPr>
        <w:b/>
      </w:rPr>
      <w:t>Policy</w:t>
    </w:r>
    <w:r w:rsidRPr="00A26200">
      <w:t xml:space="preserve"> for openness and transparency</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28E71" w14:textId="77777777" w:rsidR="00521E1C" w:rsidRPr="00D97C59" w:rsidRDefault="00521E1C" w:rsidP="00D97C59">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2973737"/>
    <w:multiLevelType w:val="multilevel"/>
    <w:tmpl w:val="5144FEE2"/>
    <w:lvl w:ilvl="0">
      <w:start w:val="1"/>
      <w:numFmt w:val="lowerLetter"/>
      <w:pStyle w:val="Bulletsa"/>
      <w:lvlText w:val="%1)"/>
      <w:lvlJc w:val="left"/>
      <w:pPr>
        <w:ind w:left="360" w:hanging="360"/>
      </w:pPr>
      <w:rPr>
        <w:color w:val="auto"/>
      </w:rPr>
    </w:lvl>
    <w:lvl w:ilvl="1">
      <w:start w:val="1"/>
      <w:numFmt w:val="bullet"/>
      <w:lvlText w:val="·"/>
      <w:lvlJc w:val="left"/>
      <w:pPr>
        <w:ind w:left="720" w:hanging="360"/>
      </w:pPr>
      <w:rPr>
        <w:rFonts w:ascii="Arial" w:hAnsi="Arial" w:hint="default"/>
        <w:color w:val="auto"/>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2970619E"/>
    <w:multiLevelType w:val="multilevel"/>
    <w:tmpl w:val="0409001D"/>
    <w:styleLink w:val="Style1"/>
    <w:lvl w:ilvl="0">
      <w:start w:val="1"/>
      <w:numFmt w:val="lowerLetter"/>
      <w:lvlText w:val="%1)"/>
      <w:lvlJc w:val="left"/>
      <w:pPr>
        <w:ind w:left="360" w:hanging="360"/>
      </w:pPr>
      <w:rPr>
        <w:color w:val="auto"/>
      </w:rPr>
    </w:lvl>
    <w:lvl w:ilvl="1">
      <w:start w:val="1"/>
      <w:numFmt w:val="bullet"/>
      <w:lvlText w:val="·"/>
      <w:lvlJc w:val="left"/>
      <w:pPr>
        <w:ind w:left="720" w:hanging="360"/>
      </w:pPr>
      <w:rPr>
        <w:rFonts w:ascii="Arial" w:hAnsi="Arial" w:hint="default"/>
        <w:color w:val="auto"/>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396D463B"/>
    <w:multiLevelType w:val="hybridMultilevel"/>
    <w:tmpl w:val="1AC67F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BB70C27"/>
    <w:multiLevelType w:val="hybridMultilevel"/>
    <w:tmpl w:val="AA46BB24"/>
    <w:lvl w:ilvl="0" w:tplc="921CDF40">
      <w:start w:val="1"/>
      <w:numFmt w:val="bullet"/>
      <w:pStyle w:val="Bulletlist2"/>
      <w:lvlText w:val=""/>
      <w:lvlJc w:val="left"/>
      <w:pPr>
        <w:ind w:left="757" w:hanging="360"/>
      </w:pPr>
      <w:rPr>
        <w:rFonts w:ascii="Symbol" w:hAnsi="Symbol" w:hint="default"/>
        <w:color w:val="90C346" w:themeColor="accent4"/>
        <w:sz w:val="22"/>
      </w:rPr>
    </w:lvl>
    <w:lvl w:ilvl="1" w:tplc="3D8A59CA">
      <w:start w:val="1"/>
      <w:numFmt w:val="bullet"/>
      <w:lvlText w:val="o"/>
      <w:lvlJc w:val="left"/>
      <w:pPr>
        <w:ind w:left="1440" w:hanging="360"/>
      </w:pPr>
      <w:rPr>
        <w:rFonts w:ascii="Courier New" w:hAnsi="Courier New" w:cs="Courier New" w:hint="default"/>
      </w:rPr>
    </w:lvl>
    <w:lvl w:ilvl="2" w:tplc="0A6AF690" w:tentative="1">
      <w:start w:val="1"/>
      <w:numFmt w:val="bullet"/>
      <w:lvlText w:val=""/>
      <w:lvlJc w:val="left"/>
      <w:pPr>
        <w:ind w:left="2160" w:hanging="360"/>
      </w:pPr>
      <w:rPr>
        <w:rFonts w:ascii="Wingdings" w:hAnsi="Wingdings" w:hint="default"/>
      </w:rPr>
    </w:lvl>
    <w:lvl w:ilvl="3" w:tplc="7F66D190" w:tentative="1">
      <w:start w:val="1"/>
      <w:numFmt w:val="bullet"/>
      <w:lvlText w:val=""/>
      <w:lvlJc w:val="left"/>
      <w:pPr>
        <w:ind w:left="2880" w:hanging="360"/>
      </w:pPr>
      <w:rPr>
        <w:rFonts w:ascii="Symbol" w:hAnsi="Symbol" w:hint="default"/>
      </w:rPr>
    </w:lvl>
    <w:lvl w:ilvl="4" w:tplc="12AC977C" w:tentative="1">
      <w:start w:val="1"/>
      <w:numFmt w:val="bullet"/>
      <w:lvlText w:val="o"/>
      <w:lvlJc w:val="left"/>
      <w:pPr>
        <w:ind w:left="3600" w:hanging="360"/>
      </w:pPr>
      <w:rPr>
        <w:rFonts w:ascii="Courier New" w:hAnsi="Courier New" w:cs="Courier New" w:hint="default"/>
      </w:rPr>
    </w:lvl>
    <w:lvl w:ilvl="5" w:tplc="19B6B29C" w:tentative="1">
      <w:start w:val="1"/>
      <w:numFmt w:val="bullet"/>
      <w:lvlText w:val=""/>
      <w:lvlJc w:val="left"/>
      <w:pPr>
        <w:ind w:left="4320" w:hanging="360"/>
      </w:pPr>
      <w:rPr>
        <w:rFonts w:ascii="Wingdings" w:hAnsi="Wingdings" w:hint="default"/>
      </w:rPr>
    </w:lvl>
    <w:lvl w:ilvl="6" w:tplc="A592505C" w:tentative="1">
      <w:start w:val="1"/>
      <w:numFmt w:val="bullet"/>
      <w:lvlText w:val=""/>
      <w:lvlJc w:val="left"/>
      <w:pPr>
        <w:ind w:left="5040" w:hanging="360"/>
      </w:pPr>
      <w:rPr>
        <w:rFonts w:ascii="Symbol" w:hAnsi="Symbol" w:hint="default"/>
      </w:rPr>
    </w:lvl>
    <w:lvl w:ilvl="7" w:tplc="283498DE" w:tentative="1">
      <w:start w:val="1"/>
      <w:numFmt w:val="bullet"/>
      <w:lvlText w:val="o"/>
      <w:lvlJc w:val="left"/>
      <w:pPr>
        <w:ind w:left="5760" w:hanging="360"/>
      </w:pPr>
      <w:rPr>
        <w:rFonts w:ascii="Courier New" w:hAnsi="Courier New" w:cs="Courier New" w:hint="default"/>
      </w:rPr>
    </w:lvl>
    <w:lvl w:ilvl="8" w:tplc="E954CACC" w:tentative="1">
      <w:start w:val="1"/>
      <w:numFmt w:val="bullet"/>
      <w:lvlText w:val=""/>
      <w:lvlJc w:val="left"/>
      <w:pPr>
        <w:ind w:left="6480" w:hanging="360"/>
      </w:pPr>
      <w:rPr>
        <w:rFonts w:ascii="Wingdings" w:hAnsi="Wingdings" w:hint="default"/>
      </w:rPr>
    </w:lvl>
  </w:abstractNum>
  <w:abstractNum w:abstractNumId="4" w15:restartNumberingAfterBreak="0">
    <w:nsid w:val="3EC43964"/>
    <w:multiLevelType w:val="hybridMultilevel"/>
    <w:tmpl w:val="071E5C8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5" w15:restartNumberingAfterBreak="0">
    <w:nsid w:val="4FF41A4E"/>
    <w:multiLevelType w:val="hybridMultilevel"/>
    <w:tmpl w:val="D6FC314C"/>
    <w:lvl w:ilvl="0" w:tplc="438A58B6">
      <w:start w:val="1"/>
      <w:numFmt w:val="bullet"/>
      <w:pStyle w:val="BulletList2Dash"/>
      <w:lvlText w:val="–"/>
      <w:lvlJc w:val="left"/>
      <w:pPr>
        <w:ind w:left="717" w:hanging="360"/>
      </w:pPr>
      <w:rPr>
        <w:rFonts w:ascii="Arial" w:hAnsi="Arial" w:hint="default"/>
        <w:color w:val="auto"/>
        <w:sz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51B553B7"/>
    <w:multiLevelType w:val="hybridMultilevel"/>
    <w:tmpl w:val="BE0696C0"/>
    <w:lvl w:ilvl="0" w:tplc="F2F8ACDC">
      <w:start w:val="1"/>
      <w:numFmt w:val="decimal"/>
      <w:lvlText w:val="%1."/>
      <w:lvlJc w:val="left"/>
      <w:pPr>
        <w:ind w:left="360" w:hanging="360"/>
      </w:pPr>
      <w:rPr>
        <w:rFonts w:hint="default"/>
      </w:rPr>
    </w:lvl>
    <w:lvl w:ilvl="1" w:tplc="04090019" w:tentative="1">
      <w:start w:val="1"/>
      <w:numFmt w:val="lowerLetter"/>
      <w:lvlText w:val="%2."/>
      <w:lvlJc w:val="left"/>
      <w:pPr>
        <w:ind w:left="1363" w:hanging="360"/>
      </w:pPr>
    </w:lvl>
    <w:lvl w:ilvl="2" w:tplc="0409001B" w:tentative="1">
      <w:start w:val="1"/>
      <w:numFmt w:val="lowerRoman"/>
      <w:lvlText w:val="%3."/>
      <w:lvlJc w:val="right"/>
      <w:pPr>
        <w:ind w:left="2083" w:hanging="180"/>
      </w:pPr>
    </w:lvl>
    <w:lvl w:ilvl="3" w:tplc="0409000F" w:tentative="1">
      <w:start w:val="1"/>
      <w:numFmt w:val="decimal"/>
      <w:lvlText w:val="%4."/>
      <w:lvlJc w:val="left"/>
      <w:pPr>
        <w:ind w:left="2803" w:hanging="360"/>
      </w:pPr>
    </w:lvl>
    <w:lvl w:ilvl="4" w:tplc="04090019" w:tentative="1">
      <w:start w:val="1"/>
      <w:numFmt w:val="lowerLetter"/>
      <w:lvlText w:val="%5."/>
      <w:lvlJc w:val="left"/>
      <w:pPr>
        <w:ind w:left="3523" w:hanging="360"/>
      </w:pPr>
    </w:lvl>
    <w:lvl w:ilvl="5" w:tplc="0409001B" w:tentative="1">
      <w:start w:val="1"/>
      <w:numFmt w:val="lowerRoman"/>
      <w:lvlText w:val="%6."/>
      <w:lvlJc w:val="right"/>
      <w:pPr>
        <w:ind w:left="4243" w:hanging="180"/>
      </w:pPr>
    </w:lvl>
    <w:lvl w:ilvl="6" w:tplc="0409000F" w:tentative="1">
      <w:start w:val="1"/>
      <w:numFmt w:val="decimal"/>
      <w:lvlText w:val="%7."/>
      <w:lvlJc w:val="left"/>
      <w:pPr>
        <w:ind w:left="4963" w:hanging="360"/>
      </w:pPr>
    </w:lvl>
    <w:lvl w:ilvl="7" w:tplc="04090019" w:tentative="1">
      <w:start w:val="1"/>
      <w:numFmt w:val="lowerLetter"/>
      <w:lvlText w:val="%8."/>
      <w:lvlJc w:val="left"/>
      <w:pPr>
        <w:ind w:left="5683" w:hanging="360"/>
      </w:pPr>
    </w:lvl>
    <w:lvl w:ilvl="8" w:tplc="0409001B" w:tentative="1">
      <w:start w:val="1"/>
      <w:numFmt w:val="lowerRoman"/>
      <w:lvlText w:val="%9."/>
      <w:lvlJc w:val="right"/>
      <w:pPr>
        <w:ind w:left="6403" w:hanging="180"/>
      </w:pPr>
    </w:lvl>
  </w:abstractNum>
  <w:abstractNum w:abstractNumId="7" w15:restartNumberingAfterBreak="0">
    <w:nsid w:val="56251AC3"/>
    <w:multiLevelType w:val="hybridMultilevel"/>
    <w:tmpl w:val="C602AE56"/>
    <w:lvl w:ilvl="0" w:tplc="0409001B">
      <w:start w:val="1"/>
      <w:numFmt w:val="bullet"/>
      <w:pStyle w:val="BulletList3"/>
      <w:lvlText w:val=""/>
      <w:lvlJc w:val="left"/>
      <w:pPr>
        <w:ind w:left="360" w:hanging="360"/>
      </w:pPr>
      <w:rPr>
        <w:rFonts w:ascii="Symbol" w:hAnsi="Symbol" w:hint="default"/>
        <w:strike w:val="0"/>
        <w:dstrike w:val="0"/>
        <w:color w:val="90C346" w:themeColor="accent4"/>
        <w:sz w:val="22"/>
        <w:u w:val="none"/>
        <w:effect w:val="none"/>
      </w:rPr>
    </w:lvl>
    <w:lvl w:ilvl="1" w:tplc="04090019">
      <w:start w:val="1"/>
      <w:numFmt w:val="bullet"/>
      <w:lvlText w:val="o"/>
      <w:lvlJc w:val="left"/>
      <w:pPr>
        <w:ind w:left="1440" w:hanging="360"/>
      </w:pPr>
      <w:rPr>
        <w:rFonts w:ascii="Courier New" w:hAnsi="Courier New" w:cs="Courier New" w:hint="default"/>
      </w:rPr>
    </w:lvl>
    <w:lvl w:ilvl="2" w:tplc="0409001B">
      <w:start w:val="1"/>
      <w:numFmt w:val="bullet"/>
      <w:lvlText w:val=""/>
      <w:lvlJc w:val="left"/>
      <w:pPr>
        <w:ind w:left="2160" w:hanging="360"/>
      </w:pPr>
      <w:rPr>
        <w:rFonts w:ascii="Wingdings" w:hAnsi="Wingdings" w:hint="default"/>
      </w:rPr>
    </w:lvl>
    <w:lvl w:ilvl="3" w:tplc="0409000F">
      <w:start w:val="1"/>
      <w:numFmt w:val="bullet"/>
      <w:lvlText w:val=""/>
      <w:lvlJc w:val="left"/>
      <w:pPr>
        <w:ind w:left="2880" w:hanging="360"/>
      </w:pPr>
      <w:rPr>
        <w:rFonts w:ascii="Symbol" w:hAnsi="Symbol" w:hint="default"/>
      </w:rPr>
    </w:lvl>
    <w:lvl w:ilvl="4" w:tplc="04090019">
      <w:start w:val="1"/>
      <w:numFmt w:val="bullet"/>
      <w:lvlText w:val="o"/>
      <w:lvlJc w:val="left"/>
      <w:pPr>
        <w:ind w:left="3600" w:hanging="360"/>
      </w:pPr>
      <w:rPr>
        <w:rFonts w:ascii="Courier New" w:hAnsi="Courier New" w:cs="Courier New" w:hint="default"/>
      </w:rPr>
    </w:lvl>
    <w:lvl w:ilvl="5" w:tplc="0409001B">
      <w:start w:val="1"/>
      <w:numFmt w:val="bullet"/>
      <w:lvlText w:val=""/>
      <w:lvlJc w:val="left"/>
      <w:pPr>
        <w:ind w:left="4320" w:hanging="360"/>
      </w:pPr>
      <w:rPr>
        <w:rFonts w:ascii="Wingdings" w:hAnsi="Wingdings" w:hint="default"/>
      </w:rPr>
    </w:lvl>
    <w:lvl w:ilvl="6" w:tplc="0409000F">
      <w:start w:val="1"/>
      <w:numFmt w:val="bullet"/>
      <w:lvlText w:val=""/>
      <w:lvlJc w:val="left"/>
      <w:pPr>
        <w:ind w:left="5040" w:hanging="360"/>
      </w:pPr>
      <w:rPr>
        <w:rFonts w:ascii="Symbol" w:hAnsi="Symbol" w:hint="default"/>
      </w:rPr>
    </w:lvl>
    <w:lvl w:ilvl="7" w:tplc="04090019">
      <w:start w:val="1"/>
      <w:numFmt w:val="bullet"/>
      <w:lvlText w:val="o"/>
      <w:lvlJc w:val="left"/>
      <w:pPr>
        <w:ind w:left="5760" w:hanging="360"/>
      </w:pPr>
      <w:rPr>
        <w:rFonts w:ascii="Courier New" w:hAnsi="Courier New" w:cs="Courier New" w:hint="default"/>
      </w:rPr>
    </w:lvl>
    <w:lvl w:ilvl="8" w:tplc="0409001B">
      <w:start w:val="1"/>
      <w:numFmt w:val="bullet"/>
      <w:lvlText w:val=""/>
      <w:lvlJc w:val="left"/>
      <w:pPr>
        <w:ind w:left="6480" w:hanging="360"/>
      </w:pPr>
      <w:rPr>
        <w:rFonts w:ascii="Wingdings" w:hAnsi="Wingdings" w:hint="default"/>
      </w:rPr>
    </w:lvl>
  </w:abstractNum>
  <w:abstractNum w:abstractNumId="8" w15:restartNumberingAfterBreak="0">
    <w:nsid w:val="580F76F7"/>
    <w:multiLevelType w:val="hybridMultilevel"/>
    <w:tmpl w:val="79CCE84E"/>
    <w:lvl w:ilvl="0" w:tplc="452AD5A0">
      <w:start w:val="1"/>
      <w:numFmt w:val="bullet"/>
      <w:pStyle w:val="Bulletlist1"/>
      <w:lvlText w:val=""/>
      <w:lvlJc w:val="left"/>
      <w:pPr>
        <w:ind w:left="360" w:hanging="360"/>
      </w:pPr>
      <w:rPr>
        <w:rFonts w:ascii="Symbol" w:hAnsi="Symbol" w:hint="default"/>
        <w:color w:val="000000" w:themeColor="text1"/>
        <w:sz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67113EFF"/>
    <w:multiLevelType w:val="hybridMultilevel"/>
    <w:tmpl w:val="D8FAA500"/>
    <w:lvl w:ilvl="0" w:tplc="5346FF3C">
      <w:start w:val="1"/>
      <w:numFmt w:val="lowerLetter"/>
      <w:pStyle w:val="aNumList1"/>
      <w:lvlText w:val="%1)"/>
      <w:lvlJc w:val="left"/>
      <w:pPr>
        <w:ind w:left="720" w:hanging="360"/>
      </w:pPr>
    </w:lvl>
    <w:lvl w:ilvl="1" w:tplc="26C80D3E" w:tentative="1">
      <w:start w:val="1"/>
      <w:numFmt w:val="lowerLetter"/>
      <w:lvlText w:val="%2."/>
      <w:lvlJc w:val="left"/>
      <w:pPr>
        <w:ind w:left="1440" w:hanging="360"/>
      </w:pPr>
    </w:lvl>
    <w:lvl w:ilvl="2" w:tplc="4836D096" w:tentative="1">
      <w:start w:val="1"/>
      <w:numFmt w:val="lowerRoman"/>
      <w:lvlText w:val="%3."/>
      <w:lvlJc w:val="right"/>
      <w:pPr>
        <w:ind w:left="2160" w:hanging="180"/>
      </w:pPr>
    </w:lvl>
    <w:lvl w:ilvl="3" w:tplc="B476B892" w:tentative="1">
      <w:start w:val="1"/>
      <w:numFmt w:val="decimal"/>
      <w:lvlText w:val="%4."/>
      <w:lvlJc w:val="left"/>
      <w:pPr>
        <w:ind w:left="2880" w:hanging="360"/>
      </w:pPr>
    </w:lvl>
    <w:lvl w:ilvl="4" w:tplc="3B266EAE" w:tentative="1">
      <w:start w:val="1"/>
      <w:numFmt w:val="lowerLetter"/>
      <w:lvlText w:val="%5."/>
      <w:lvlJc w:val="left"/>
      <w:pPr>
        <w:ind w:left="3600" w:hanging="360"/>
      </w:pPr>
    </w:lvl>
    <w:lvl w:ilvl="5" w:tplc="786EA04C" w:tentative="1">
      <w:start w:val="1"/>
      <w:numFmt w:val="lowerRoman"/>
      <w:lvlText w:val="%6."/>
      <w:lvlJc w:val="right"/>
      <w:pPr>
        <w:ind w:left="4320" w:hanging="180"/>
      </w:pPr>
    </w:lvl>
    <w:lvl w:ilvl="6" w:tplc="305248C0" w:tentative="1">
      <w:start w:val="1"/>
      <w:numFmt w:val="decimal"/>
      <w:lvlText w:val="%7."/>
      <w:lvlJc w:val="left"/>
      <w:pPr>
        <w:ind w:left="5040" w:hanging="360"/>
      </w:pPr>
    </w:lvl>
    <w:lvl w:ilvl="7" w:tplc="6B0AE490" w:tentative="1">
      <w:start w:val="1"/>
      <w:numFmt w:val="lowerLetter"/>
      <w:lvlText w:val="%8."/>
      <w:lvlJc w:val="left"/>
      <w:pPr>
        <w:ind w:left="5760" w:hanging="360"/>
      </w:pPr>
    </w:lvl>
    <w:lvl w:ilvl="8" w:tplc="1EBC8266" w:tentative="1">
      <w:start w:val="1"/>
      <w:numFmt w:val="lowerRoman"/>
      <w:lvlText w:val="%9."/>
      <w:lvlJc w:val="right"/>
      <w:pPr>
        <w:ind w:left="6480" w:hanging="180"/>
      </w:pPr>
    </w:lvl>
  </w:abstractNum>
  <w:abstractNum w:abstractNumId="10" w15:restartNumberingAfterBreak="0">
    <w:nsid w:val="679E6CE4"/>
    <w:multiLevelType w:val="hybridMultilevel"/>
    <w:tmpl w:val="5D865D3A"/>
    <w:lvl w:ilvl="0" w:tplc="1C9A9B56">
      <w:start w:val="1"/>
      <w:numFmt w:val="bullet"/>
      <w:pStyle w:val="TabletextBulletlist1"/>
      <w:lvlText w:val="·"/>
      <w:lvlJc w:val="left"/>
      <w:pPr>
        <w:ind w:left="360" w:hanging="360"/>
      </w:pPr>
      <w:rPr>
        <w:rFonts w:ascii="Arial" w:hAnsi="Arial" w:hint="default"/>
        <w:color w:val="auto"/>
        <w:sz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6D4A6BBE"/>
    <w:multiLevelType w:val="hybridMultilevel"/>
    <w:tmpl w:val="34BA39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18A0F99"/>
    <w:multiLevelType w:val="multilevel"/>
    <w:tmpl w:val="9A5C22A8"/>
    <w:lvl w:ilvl="0">
      <w:start w:val="1"/>
      <w:numFmt w:val="decimal"/>
      <w:pStyle w:val="NumList1"/>
      <w:lvlText w:val="%1."/>
      <w:lvlJc w:val="left"/>
      <w:pPr>
        <w:ind w:left="357" w:hanging="357"/>
      </w:pPr>
    </w:lvl>
    <w:lvl w:ilvl="1">
      <w:start w:val="1"/>
      <w:numFmt w:val="lowerLetter"/>
      <w:pStyle w:val="NumList2"/>
      <w:lvlText w:val="%2)"/>
      <w:lvlJc w:val="left"/>
      <w:pPr>
        <w:ind w:left="714" w:hanging="357"/>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num w:numId="1" w16cid:durableId="2059667775">
    <w:abstractNumId w:val="3"/>
  </w:num>
  <w:num w:numId="2" w16cid:durableId="1331370566">
    <w:abstractNumId w:val="7"/>
  </w:num>
  <w:num w:numId="3" w16cid:durableId="1464038907">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56635342">
    <w:abstractNumId w:val="1"/>
  </w:num>
  <w:num w:numId="5" w16cid:durableId="616641159">
    <w:abstractNumId w:val="0"/>
  </w:num>
  <w:num w:numId="6" w16cid:durableId="1181236356">
    <w:abstractNumId w:val="9"/>
  </w:num>
  <w:num w:numId="7" w16cid:durableId="713775731">
    <w:abstractNumId w:val="6"/>
  </w:num>
  <w:num w:numId="8" w16cid:durableId="1212233175">
    <w:abstractNumId w:val="10"/>
  </w:num>
  <w:num w:numId="9" w16cid:durableId="1971470672">
    <w:abstractNumId w:val="5"/>
  </w:num>
  <w:num w:numId="10" w16cid:durableId="1705136551">
    <w:abstractNumId w:val="8"/>
  </w:num>
  <w:num w:numId="11" w16cid:durableId="923105365">
    <w:abstractNumId w:val="2"/>
  </w:num>
  <w:num w:numId="12" w16cid:durableId="1374185167">
    <w:abstractNumId w:val="11"/>
  </w:num>
  <w:num w:numId="13" w16cid:durableId="1569344938">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19EF"/>
    <w:rsid w:val="00000C2D"/>
    <w:rsid w:val="00002F03"/>
    <w:rsid w:val="0000755E"/>
    <w:rsid w:val="0001075D"/>
    <w:rsid w:val="00010CC7"/>
    <w:rsid w:val="0001249C"/>
    <w:rsid w:val="00014814"/>
    <w:rsid w:val="00015070"/>
    <w:rsid w:val="00023339"/>
    <w:rsid w:val="00024522"/>
    <w:rsid w:val="00024B2E"/>
    <w:rsid w:val="00025AFC"/>
    <w:rsid w:val="00027C17"/>
    <w:rsid w:val="00027D7F"/>
    <w:rsid w:val="00030430"/>
    <w:rsid w:val="0003078E"/>
    <w:rsid w:val="00031B89"/>
    <w:rsid w:val="00032E1F"/>
    <w:rsid w:val="0003693D"/>
    <w:rsid w:val="00041AC7"/>
    <w:rsid w:val="0004440F"/>
    <w:rsid w:val="00052C8A"/>
    <w:rsid w:val="00053B49"/>
    <w:rsid w:val="000559CB"/>
    <w:rsid w:val="00061D14"/>
    <w:rsid w:val="0006290C"/>
    <w:rsid w:val="0006358A"/>
    <w:rsid w:val="00064366"/>
    <w:rsid w:val="000672A6"/>
    <w:rsid w:val="00070C69"/>
    <w:rsid w:val="0007515B"/>
    <w:rsid w:val="00075605"/>
    <w:rsid w:val="0007752F"/>
    <w:rsid w:val="000811EE"/>
    <w:rsid w:val="00082879"/>
    <w:rsid w:val="00083620"/>
    <w:rsid w:val="0008508D"/>
    <w:rsid w:val="00092138"/>
    <w:rsid w:val="00092BB5"/>
    <w:rsid w:val="00093C8E"/>
    <w:rsid w:val="000956F2"/>
    <w:rsid w:val="000A0D0F"/>
    <w:rsid w:val="000A1FED"/>
    <w:rsid w:val="000A345A"/>
    <w:rsid w:val="000C2CCD"/>
    <w:rsid w:val="000C2DDC"/>
    <w:rsid w:val="000C6B7A"/>
    <w:rsid w:val="000D2B07"/>
    <w:rsid w:val="000D2FD4"/>
    <w:rsid w:val="000D3FDA"/>
    <w:rsid w:val="000D6735"/>
    <w:rsid w:val="000F4417"/>
    <w:rsid w:val="0010032A"/>
    <w:rsid w:val="001013F3"/>
    <w:rsid w:val="001028E8"/>
    <w:rsid w:val="00102E15"/>
    <w:rsid w:val="00110F10"/>
    <w:rsid w:val="001147DC"/>
    <w:rsid w:val="00117DAA"/>
    <w:rsid w:val="0012100D"/>
    <w:rsid w:val="00122FCC"/>
    <w:rsid w:val="00124800"/>
    <w:rsid w:val="0012584D"/>
    <w:rsid w:val="0012714D"/>
    <w:rsid w:val="00132981"/>
    <w:rsid w:val="0013565E"/>
    <w:rsid w:val="001378FA"/>
    <w:rsid w:val="00140285"/>
    <w:rsid w:val="001414B3"/>
    <w:rsid w:val="00141AC8"/>
    <w:rsid w:val="0014209E"/>
    <w:rsid w:val="00147AE4"/>
    <w:rsid w:val="00150CC3"/>
    <w:rsid w:val="00153909"/>
    <w:rsid w:val="001571E5"/>
    <w:rsid w:val="00162AB4"/>
    <w:rsid w:val="00167CA4"/>
    <w:rsid w:val="00171E94"/>
    <w:rsid w:val="00174169"/>
    <w:rsid w:val="0017643B"/>
    <w:rsid w:val="00180ADA"/>
    <w:rsid w:val="00181F48"/>
    <w:rsid w:val="001849CA"/>
    <w:rsid w:val="00185410"/>
    <w:rsid w:val="00191182"/>
    <w:rsid w:val="00192352"/>
    <w:rsid w:val="00193DD0"/>
    <w:rsid w:val="001A0BAA"/>
    <w:rsid w:val="001A10D7"/>
    <w:rsid w:val="001B0064"/>
    <w:rsid w:val="001B0C98"/>
    <w:rsid w:val="001B1C10"/>
    <w:rsid w:val="001B3DE1"/>
    <w:rsid w:val="001B5889"/>
    <w:rsid w:val="001B6C14"/>
    <w:rsid w:val="001C4D63"/>
    <w:rsid w:val="001C643C"/>
    <w:rsid w:val="001C7E14"/>
    <w:rsid w:val="001D0DE0"/>
    <w:rsid w:val="001D5E48"/>
    <w:rsid w:val="001D74E2"/>
    <w:rsid w:val="001E6280"/>
    <w:rsid w:val="001F059F"/>
    <w:rsid w:val="001F36D3"/>
    <w:rsid w:val="00200811"/>
    <w:rsid w:val="0020562E"/>
    <w:rsid w:val="0020756E"/>
    <w:rsid w:val="0021338D"/>
    <w:rsid w:val="00215667"/>
    <w:rsid w:val="00226E46"/>
    <w:rsid w:val="002319AB"/>
    <w:rsid w:val="00234342"/>
    <w:rsid w:val="00234724"/>
    <w:rsid w:val="0024040D"/>
    <w:rsid w:val="00243B7B"/>
    <w:rsid w:val="0025100C"/>
    <w:rsid w:val="00254FC3"/>
    <w:rsid w:val="00255FA3"/>
    <w:rsid w:val="002575B7"/>
    <w:rsid w:val="00260FDC"/>
    <w:rsid w:val="0026138C"/>
    <w:rsid w:val="002629F8"/>
    <w:rsid w:val="00263396"/>
    <w:rsid w:val="002659FA"/>
    <w:rsid w:val="00266E08"/>
    <w:rsid w:val="00267815"/>
    <w:rsid w:val="00272411"/>
    <w:rsid w:val="002726A7"/>
    <w:rsid w:val="00272EC2"/>
    <w:rsid w:val="00273519"/>
    <w:rsid w:val="00280219"/>
    <w:rsid w:val="0028076A"/>
    <w:rsid w:val="00280DDF"/>
    <w:rsid w:val="002917FF"/>
    <w:rsid w:val="00291C15"/>
    <w:rsid w:val="002928C9"/>
    <w:rsid w:val="00292ADF"/>
    <w:rsid w:val="002A0998"/>
    <w:rsid w:val="002A0E1D"/>
    <w:rsid w:val="002B1BA5"/>
    <w:rsid w:val="002B5393"/>
    <w:rsid w:val="002B5EF1"/>
    <w:rsid w:val="002C24B0"/>
    <w:rsid w:val="002C347C"/>
    <w:rsid w:val="002C61D9"/>
    <w:rsid w:val="002C6C4E"/>
    <w:rsid w:val="002D25DA"/>
    <w:rsid w:val="002D28EC"/>
    <w:rsid w:val="002E0BE4"/>
    <w:rsid w:val="002E2E7E"/>
    <w:rsid w:val="002E31AF"/>
    <w:rsid w:val="002E6A6A"/>
    <w:rsid w:val="002F314C"/>
    <w:rsid w:val="002F4431"/>
    <w:rsid w:val="002F76EC"/>
    <w:rsid w:val="0030380D"/>
    <w:rsid w:val="0030461C"/>
    <w:rsid w:val="00316BE4"/>
    <w:rsid w:val="003227D6"/>
    <w:rsid w:val="00323E71"/>
    <w:rsid w:val="003331D9"/>
    <w:rsid w:val="00335253"/>
    <w:rsid w:val="003353CF"/>
    <w:rsid w:val="003371D2"/>
    <w:rsid w:val="00344140"/>
    <w:rsid w:val="0034441E"/>
    <w:rsid w:val="00344B78"/>
    <w:rsid w:val="003468C2"/>
    <w:rsid w:val="0035244D"/>
    <w:rsid w:val="0036229E"/>
    <w:rsid w:val="00363C8E"/>
    <w:rsid w:val="00367BD5"/>
    <w:rsid w:val="003768E1"/>
    <w:rsid w:val="00393B78"/>
    <w:rsid w:val="00396600"/>
    <w:rsid w:val="003A01E9"/>
    <w:rsid w:val="003A1834"/>
    <w:rsid w:val="003A18EF"/>
    <w:rsid w:val="003A57FF"/>
    <w:rsid w:val="003A5F3A"/>
    <w:rsid w:val="003A6C6E"/>
    <w:rsid w:val="003B05C7"/>
    <w:rsid w:val="003B0C0C"/>
    <w:rsid w:val="003C0306"/>
    <w:rsid w:val="003C0A2B"/>
    <w:rsid w:val="003C465D"/>
    <w:rsid w:val="003D1D83"/>
    <w:rsid w:val="003D24BC"/>
    <w:rsid w:val="003D35EB"/>
    <w:rsid w:val="003D412C"/>
    <w:rsid w:val="003D495D"/>
    <w:rsid w:val="003D729B"/>
    <w:rsid w:val="003E0262"/>
    <w:rsid w:val="003E098E"/>
    <w:rsid w:val="003E2CB1"/>
    <w:rsid w:val="003E2FAE"/>
    <w:rsid w:val="003E53E9"/>
    <w:rsid w:val="003E5A18"/>
    <w:rsid w:val="00402259"/>
    <w:rsid w:val="0040286F"/>
    <w:rsid w:val="00404A9F"/>
    <w:rsid w:val="0040566B"/>
    <w:rsid w:val="00405FBA"/>
    <w:rsid w:val="00407CF7"/>
    <w:rsid w:val="004140E5"/>
    <w:rsid w:val="00415ED6"/>
    <w:rsid w:val="00422265"/>
    <w:rsid w:val="00422A66"/>
    <w:rsid w:val="00423C86"/>
    <w:rsid w:val="00427FE7"/>
    <w:rsid w:val="004344F5"/>
    <w:rsid w:val="004373A7"/>
    <w:rsid w:val="00437D94"/>
    <w:rsid w:val="0044030C"/>
    <w:rsid w:val="004435CF"/>
    <w:rsid w:val="00446FA9"/>
    <w:rsid w:val="0044778F"/>
    <w:rsid w:val="00460910"/>
    <w:rsid w:val="00466E38"/>
    <w:rsid w:val="00467E2B"/>
    <w:rsid w:val="00470417"/>
    <w:rsid w:val="00471380"/>
    <w:rsid w:val="00475581"/>
    <w:rsid w:val="004757E9"/>
    <w:rsid w:val="00480115"/>
    <w:rsid w:val="00480B2A"/>
    <w:rsid w:val="00480EA2"/>
    <w:rsid w:val="004817F9"/>
    <w:rsid w:val="00482086"/>
    <w:rsid w:val="00485342"/>
    <w:rsid w:val="00494F0D"/>
    <w:rsid w:val="00496BFD"/>
    <w:rsid w:val="004A3CAB"/>
    <w:rsid w:val="004A74FD"/>
    <w:rsid w:val="004B5464"/>
    <w:rsid w:val="004B7473"/>
    <w:rsid w:val="004C361D"/>
    <w:rsid w:val="004C4948"/>
    <w:rsid w:val="004C5996"/>
    <w:rsid w:val="004D2C89"/>
    <w:rsid w:val="004D3E03"/>
    <w:rsid w:val="004E0DB8"/>
    <w:rsid w:val="004E3BA8"/>
    <w:rsid w:val="004F1E79"/>
    <w:rsid w:val="004F3888"/>
    <w:rsid w:val="004F5F33"/>
    <w:rsid w:val="004F6067"/>
    <w:rsid w:val="0050103A"/>
    <w:rsid w:val="00505022"/>
    <w:rsid w:val="00511B0F"/>
    <w:rsid w:val="0051267B"/>
    <w:rsid w:val="00520459"/>
    <w:rsid w:val="00521E1C"/>
    <w:rsid w:val="00527130"/>
    <w:rsid w:val="005273A9"/>
    <w:rsid w:val="005277BA"/>
    <w:rsid w:val="00534EDC"/>
    <w:rsid w:val="005476DC"/>
    <w:rsid w:val="00551336"/>
    <w:rsid w:val="0055311B"/>
    <w:rsid w:val="005549AE"/>
    <w:rsid w:val="00560D92"/>
    <w:rsid w:val="00566443"/>
    <w:rsid w:val="00566C4A"/>
    <w:rsid w:val="00567F10"/>
    <w:rsid w:val="0057066F"/>
    <w:rsid w:val="00573730"/>
    <w:rsid w:val="005746D4"/>
    <w:rsid w:val="00577FB5"/>
    <w:rsid w:val="0058142C"/>
    <w:rsid w:val="00584D4C"/>
    <w:rsid w:val="005852D1"/>
    <w:rsid w:val="0059299D"/>
    <w:rsid w:val="00594B30"/>
    <w:rsid w:val="005A1D6D"/>
    <w:rsid w:val="005A4CDD"/>
    <w:rsid w:val="005A5F19"/>
    <w:rsid w:val="005A75FD"/>
    <w:rsid w:val="005B2181"/>
    <w:rsid w:val="005B34D1"/>
    <w:rsid w:val="005B36C7"/>
    <w:rsid w:val="005B518B"/>
    <w:rsid w:val="005B5ABD"/>
    <w:rsid w:val="005B79F3"/>
    <w:rsid w:val="005C038A"/>
    <w:rsid w:val="005C3900"/>
    <w:rsid w:val="005C6763"/>
    <w:rsid w:val="005D3164"/>
    <w:rsid w:val="005E0344"/>
    <w:rsid w:val="005E440B"/>
    <w:rsid w:val="005E5396"/>
    <w:rsid w:val="005E55C0"/>
    <w:rsid w:val="005F0A06"/>
    <w:rsid w:val="005F2C85"/>
    <w:rsid w:val="00603540"/>
    <w:rsid w:val="006040E0"/>
    <w:rsid w:val="00605ADB"/>
    <w:rsid w:val="00611C9F"/>
    <w:rsid w:val="006130C3"/>
    <w:rsid w:val="00614B2A"/>
    <w:rsid w:val="0061735F"/>
    <w:rsid w:val="0062433F"/>
    <w:rsid w:val="00624D7A"/>
    <w:rsid w:val="00627555"/>
    <w:rsid w:val="006322A0"/>
    <w:rsid w:val="00633169"/>
    <w:rsid w:val="006364C5"/>
    <w:rsid w:val="00637205"/>
    <w:rsid w:val="0064226F"/>
    <w:rsid w:val="006508BF"/>
    <w:rsid w:val="006520B1"/>
    <w:rsid w:val="00653298"/>
    <w:rsid w:val="00654104"/>
    <w:rsid w:val="00655BBA"/>
    <w:rsid w:val="00655DD6"/>
    <w:rsid w:val="00665E5F"/>
    <w:rsid w:val="0066772D"/>
    <w:rsid w:val="00667DF2"/>
    <w:rsid w:val="00670DF1"/>
    <w:rsid w:val="00671345"/>
    <w:rsid w:val="00672A9B"/>
    <w:rsid w:val="00681810"/>
    <w:rsid w:val="00681AC1"/>
    <w:rsid w:val="0068486C"/>
    <w:rsid w:val="00696EE0"/>
    <w:rsid w:val="00697980"/>
    <w:rsid w:val="006A19EF"/>
    <w:rsid w:val="006A43D5"/>
    <w:rsid w:val="006A4A87"/>
    <w:rsid w:val="006A4EAD"/>
    <w:rsid w:val="006B46C6"/>
    <w:rsid w:val="006B7A5D"/>
    <w:rsid w:val="006C339E"/>
    <w:rsid w:val="006C5425"/>
    <w:rsid w:val="006C5F85"/>
    <w:rsid w:val="006C63B0"/>
    <w:rsid w:val="006C6AC2"/>
    <w:rsid w:val="006C7536"/>
    <w:rsid w:val="006C792E"/>
    <w:rsid w:val="006D0249"/>
    <w:rsid w:val="006D116C"/>
    <w:rsid w:val="006D6E9D"/>
    <w:rsid w:val="006D7569"/>
    <w:rsid w:val="006E6119"/>
    <w:rsid w:val="006E6988"/>
    <w:rsid w:val="006E7C42"/>
    <w:rsid w:val="006F0A6D"/>
    <w:rsid w:val="006F168A"/>
    <w:rsid w:val="006F5076"/>
    <w:rsid w:val="006F6009"/>
    <w:rsid w:val="0070139D"/>
    <w:rsid w:val="0070321D"/>
    <w:rsid w:val="00703E8F"/>
    <w:rsid w:val="007044EC"/>
    <w:rsid w:val="00705167"/>
    <w:rsid w:val="007068BA"/>
    <w:rsid w:val="00710A5F"/>
    <w:rsid w:val="007134B7"/>
    <w:rsid w:val="00713FBF"/>
    <w:rsid w:val="00714EE2"/>
    <w:rsid w:val="007154D0"/>
    <w:rsid w:val="00716AB1"/>
    <w:rsid w:val="00721D63"/>
    <w:rsid w:val="00732668"/>
    <w:rsid w:val="00734D2B"/>
    <w:rsid w:val="00737705"/>
    <w:rsid w:val="00740DA8"/>
    <w:rsid w:val="007420AC"/>
    <w:rsid w:val="00742617"/>
    <w:rsid w:val="007466F2"/>
    <w:rsid w:val="00746B48"/>
    <w:rsid w:val="0076697D"/>
    <w:rsid w:val="00770E35"/>
    <w:rsid w:val="0077383E"/>
    <w:rsid w:val="007779DD"/>
    <w:rsid w:val="007823A3"/>
    <w:rsid w:val="00785427"/>
    <w:rsid w:val="00786191"/>
    <w:rsid w:val="0078727F"/>
    <w:rsid w:val="00790540"/>
    <w:rsid w:val="0079104C"/>
    <w:rsid w:val="007918C2"/>
    <w:rsid w:val="007A1900"/>
    <w:rsid w:val="007A3B93"/>
    <w:rsid w:val="007A43FF"/>
    <w:rsid w:val="007A645D"/>
    <w:rsid w:val="007A7056"/>
    <w:rsid w:val="007B0850"/>
    <w:rsid w:val="007B3918"/>
    <w:rsid w:val="007B4F54"/>
    <w:rsid w:val="007B6F42"/>
    <w:rsid w:val="007B7404"/>
    <w:rsid w:val="007D1271"/>
    <w:rsid w:val="007D199A"/>
    <w:rsid w:val="007D2EBE"/>
    <w:rsid w:val="007D40D0"/>
    <w:rsid w:val="007E1C07"/>
    <w:rsid w:val="007F2456"/>
    <w:rsid w:val="007F24B6"/>
    <w:rsid w:val="007F38E7"/>
    <w:rsid w:val="0080286D"/>
    <w:rsid w:val="00803D94"/>
    <w:rsid w:val="00806123"/>
    <w:rsid w:val="00824E87"/>
    <w:rsid w:val="00833A25"/>
    <w:rsid w:val="00835EDE"/>
    <w:rsid w:val="008365C5"/>
    <w:rsid w:val="00843E33"/>
    <w:rsid w:val="00845390"/>
    <w:rsid w:val="008454C9"/>
    <w:rsid w:val="00845DDE"/>
    <w:rsid w:val="008475B3"/>
    <w:rsid w:val="00851955"/>
    <w:rsid w:val="00852FD7"/>
    <w:rsid w:val="008606F0"/>
    <w:rsid w:val="00863157"/>
    <w:rsid w:val="00863725"/>
    <w:rsid w:val="00863993"/>
    <w:rsid w:val="008639CD"/>
    <w:rsid w:val="00865489"/>
    <w:rsid w:val="0086553D"/>
    <w:rsid w:val="008703EA"/>
    <w:rsid w:val="00870A76"/>
    <w:rsid w:val="00874FEB"/>
    <w:rsid w:val="0087554D"/>
    <w:rsid w:val="00882AA4"/>
    <w:rsid w:val="00883E22"/>
    <w:rsid w:val="00884BC0"/>
    <w:rsid w:val="00887EC6"/>
    <w:rsid w:val="008906B3"/>
    <w:rsid w:val="0089084C"/>
    <w:rsid w:val="00893409"/>
    <w:rsid w:val="00893D9F"/>
    <w:rsid w:val="008A1F6E"/>
    <w:rsid w:val="008A2379"/>
    <w:rsid w:val="008A2AED"/>
    <w:rsid w:val="008A2BB6"/>
    <w:rsid w:val="008A578E"/>
    <w:rsid w:val="008B789C"/>
    <w:rsid w:val="008B7BCC"/>
    <w:rsid w:val="008B7C7A"/>
    <w:rsid w:val="008C0A10"/>
    <w:rsid w:val="008C50C3"/>
    <w:rsid w:val="008C575F"/>
    <w:rsid w:val="008C5F7C"/>
    <w:rsid w:val="008C7094"/>
    <w:rsid w:val="008C70B3"/>
    <w:rsid w:val="008D254C"/>
    <w:rsid w:val="008D2B97"/>
    <w:rsid w:val="008D360D"/>
    <w:rsid w:val="008D6C81"/>
    <w:rsid w:val="008E0BAE"/>
    <w:rsid w:val="008E1147"/>
    <w:rsid w:val="008E2C4D"/>
    <w:rsid w:val="008E5DFE"/>
    <w:rsid w:val="008E6CF0"/>
    <w:rsid w:val="008F1439"/>
    <w:rsid w:val="008F3F6E"/>
    <w:rsid w:val="008F7051"/>
    <w:rsid w:val="008F7615"/>
    <w:rsid w:val="008F7EF7"/>
    <w:rsid w:val="00901BEC"/>
    <w:rsid w:val="0090581D"/>
    <w:rsid w:val="009125EA"/>
    <w:rsid w:val="009170B7"/>
    <w:rsid w:val="00920BF2"/>
    <w:rsid w:val="00921F83"/>
    <w:rsid w:val="00923101"/>
    <w:rsid w:val="009237C1"/>
    <w:rsid w:val="0093105F"/>
    <w:rsid w:val="009322A6"/>
    <w:rsid w:val="009349A9"/>
    <w:rsid w:val="00935FD5"/>
    <w:rsid w:val="0094388F"/>
    <w:rsid w:val="00946953"/>
    <w:rsid w:val="0095489B"/>
    <w:rsid w:val="009550A8"/>
    <w:rsid w:val="00961FC0"/>
    <w:rsid w:val="00966FB9"/>
    <w:rsid w:val="0097715E"/>
    <w:rsid w:val="00980F9C"/>
    <w:rsid w:val="0098163F"/>
    <w:rsid w:val="00981D6F"/>
    <w:rsid w:val="00986497"/>
    <w:rsid w:val="00997BFB"/>
    <w:rsid w:val="009A0AA6"/>
    <w:rsid w:val="009A4202"/>
    <w:rsid w:val="009A4A42"/>
    <w:rsid w:val="009A6BDF"/>
    <w:rsid w:val="009B28FF"/>
    <w:rsid w:val="009C02AC"/>
    <w:rsid w:val="009C15F3"/>
    <w:rsid w:val="009C5A9F"/>
    <w:rsid w:val="009D5319"/>
    <w:rsid w:val="009D5B34"/>
    <w:rsid w:val="009E07C2"/>
    <w:rsid w:val="009E458C"/>
    <w:rsid w:val="009E4D08"/>
    <w:rsid w:val="009F72F9"/>
    <w:rsid w:val="00A00AF0"/>
    <w:rsid w:val="00A02797"/>
    <w:rsid w:val="00A02C1A"/>
    <w:rsid w:val="00A14B5A"/>
    <w:rsid w:val="00A20BDF"/>
    <w:rsid w:val="00A216FD"/>
    <w:rsid w:val="00A22888"/>
    <w:rsid w:val="00A26200"/>
    <w:rsid w:val="00A35672"/>
    <w:rsid w:val="00A3567F"/>
    <w:rsid w:val="00A35994"/>
    <w:rsid w:val="00A36943"/>
    <w:rsid w:val="00A37698"/>
    <w:rsid w:val="00A415A4"/>
    <w:rsid w:val="00A4173F"/>
    <w:rsid w:val="00A41ED3"/>
    <w:rsid w:val="00A4740B"/>
    <w:rsid w:val="00A56AEA"/>
    <w:rsid w:val="00A6179D"/>
    <w:rsid w:val="00A622ED"/>
    <w:rsid w:val="00A75E9E"/>
    <w:rsid w:val="00A773DC"/>
    <w:rsid w:val="00A81D82"/>
    <w:rsid w:val="00A8705B"/>
    <w:rsid w:val="00A93E33"/>
    <w:rsid w:val="00A973FE"/>
    <w:rsid w:val="00AB0281"/>
    <w:rsid w:val="00AB5222"/>
    <w:rsid w:val="00AC0CDF"/>
    <w:rsid w:val="00AC1939"/>
    <w:rsid w:val="00AC29CD"/>
    <w:rsid w:val="00AC57F4"/>
    <w:rsid w:val="00AC7B3D"/>
    <w:rsid w:val="00AC7C05"/>
    <w:rsid w:val="00AD167C"/>
    <w:rsid w:val="00AD17C7"/>
    <w:rsid w:val="00AD2E47"/>
    <w:rsid w:val="00AD4041"/>
    <w:rsid w:val="00AD5221"/>
    <w:rsid w:val="00AE1B80"/>
    <w:rsid w:val="00AE302B"/>
    <w:rsid w:val="00AF0BE1"/>
    <w:rsid w:val="00AF2567"/>
    <w:rsid w:val="00AF4218"/>
    <w:rsid w:val="00AF7E2F"/>
    <w:rsid w:val="00B003BC"/>
    <w:rsid w:val="00B01405"/>
    <w:rsid w:val="00B11E3D"/>
    <w:rsid w:val="00B16F8F"/>
    <w:rsid w:val="00B17A9A"/>
    <w:rsid w:val="00B22C77"/>
    <w:rsid w:val="00B259DF"/>
    <w:rsid w:val="00B35BF4"/>
    <w:rsid w:val="00B40E9D"/>
    <w:rsid w:val="00B417FA"/>
    <w:rsid w:val="00B41E88"/>
    <w:rsid w:val="00B4323F"/>
    <w:rsid w:val="00B43CCE"/>
    <w:rsid w:val="00B44B1F"/>
    <w:rsid w:val="00B451D3"/>
    <w:rsid w:val="00B50DAA"/>
    <w:rsid w:val="00B61285"/>
    <w:rsid w:val="00B62ED9"/>
    <w:rsid w:val="00B64E72"/>
    <w:rsid w:val="00B728CD"/>
    <w:rsid w:val="00B76771"/>
    <w:rsid w:val="00B77913"/>
    <w:rsid w:val="00B805C2"/>
    <w:rsid w:val="00B824FB"/>
    <w:rsid w:val="00B841C0"/>
    <w:rsid w:val="00B869B6"/>
    <w:rsid w:val="00B9176D"/>
    <w:rsid w:val="00B94A11"/>
    <w:rsid w:val="00B94A94"/>
    <w:rsid w:val="00BA0678"/>
    <w:rsid w:val="00BA08C1"/>
    <w:rsid w:val="00BA3207"/>
    <w:rsid w:val="00BA4D5D"/>
    <w:rsid w:val="00BA4E58"/>
    <w:rsid w:val="00BA7074"/>
    <w:rsid w:val="00BA7361"/>
    <w:rsid w:val="00BB1C3B"/>
    <w:rsid w:val="00BB3A42"/>
    <w:rsid w:val="00BB4BBC"/>
    <w:rsid w:val="00BB5784"/>
    <w:rsid w:val="00BB6CFB"/>
    <w:rsid w:val="00BB7754"/>
    <w:rsid w:val="00BB7829"/>
    <w:rsid w:val="00BC0A0E"/>
    <w:rsid w:val="00BC0B6C"/>
    <w:rsid w:val="00BC2898"/>
    <w:rsid w:val="00BC3A0A"/>
    <w:rsid w:val="00BC5B4B"/>
    <w:rsid w:val="00BC7236"/>
    <w:rsid w:val="00BD09A2"/>
    <w:rsid w:val="00BD1457"/>
    <w:rsid w:val="00BD1E9C"/>
    <w:rsid w:val="00BD6888"/>
    <w:rsid w:val="00BE2AD9"/>
    <w:rsid w:val="00BE3937"/>
    <w:rsid w:val="00BE5B3F"/>
    <w:rsid w:val="00BE7937"/>
    <w:rsid w:val="00BF27FE"/>
    <w:rsid w:val="00BF4CA1"/>
    <w:rsid w:val="00BF4E1E"/>
    <w:rsid w:val="00BF7A02"/>
    <w:rsid w:val="00C043B3"/>
    <w:rsid w:val="00C06A1B"/>
    <w:rsid w:val="00C079AB"/>
    <w:rsid w:val="00C1209B"/>
    <w:rsid w:val="00C14787"/>
    <w:rsid w:val="00C17010"/>
    <w:rsid w:val="00C20562"/>
    <w:rsid w:val="00C207CF"/>
    <w:rsid w:val="00C23A96"/>
    <w:rsid w:val="00C249C6"/>
    <w:rsid w:val="00C26284"/>
    <w:rsid w:val="00C30DB2"/>
    <w:rsid w:val="00C32CC1"/>
    <w:rsid w:val="00C339BA"/>
    <w:rsid w:val="00C52143"/>
    <w:rsid w:val="00C53DEC"/>
    <w:rsid w:val="00C609D6"/>
    <w:rsid w:val="00C60A56"/>
    <w:rsid w:val="00C60E9F"/>
    <w:rsid w:val="00C6483C"/>
    <w:rsid w:val="00C65F96"/>
    <w:rsid w:val="00C672D2"/>
    <w:rsid w:val="00C70CFF"/>
    <w:rsid w:val="00C718FE"/>
    <w:rsid w:val="00C7308B"/>
    <w:rsid w:val="00C77B47"/>
    <w:rsid w:val="00C80863"/>
    <w:rsid w:val="00C86454"/>
    <w:rsid w:val="00C86B1C"/>
    <w:rsid w:val="00C8773D"/>
    <w:rsid w:val="00C8789B"/>
    <w:rsid w:val="00C87ABB"/>
    <w:rsid w:val="00C91831"/>
    <w:rsid w:val="00C953DF"/>
    <w:rsid w:val="00CA3E2D"/>
    <w:rsid w:val="00CA776D"/>
    <w:rsid w:val="00CC384E"/>
    <w:rsid w:val="00CC60B7"/>
    <w:rsid w:val="00CC7161"/>
    <w:rsid w:val="00CC7EF5"/>
    <w:rsid w:val="00CD0237"/>
    <w:rsid w:val="00CD0B79"/>
    <w:rsid w:val="00CD1F08"/>
    <w:rsid w:val="00CD354A"/>
    <w:rsid w:val="00CD5709"/>
    <w:rsid w:val="00CE2D64"/>
    <w:rsid w:val="00CE3BE4"/>
    <w:rsid w:val="00CE5020"/>
    <w:rsid w:val="00CE6198"/>
    <w:rsid w:val="00CF124F"/>
    <w:rsid w:val="00CF6230"/>
    <w:rsid w:val="00CF7FB7"/>
    <w:rsid w:val="00D017FC"/>
    <w:rsid w:val="00D0226A"/>
    <w:rsid w:val="00D062DB"/>
    <w:rsid w:val="00D13147"/>
    <w:rsid w:val="00D16AEF"/>
    <w:rsid w:val="00D30897"/>
    <w:rsid w:val="00D32B12"/>
    <w:rsid w:val="00D4288E"/>
    <w:rsid w:val="00D45651"/>
    <w:rsid w:val="00D547F0"/>
    <w:rsid w:val="00D56A52"/>
    <w:rsid w:val="00D5715A"/>
    <w:rsid w:val="00D60F40"/>
    <w:rsid w:val="00D610CA"/>
    <w:rsid w:val="00D625C8"/>
    <w:rsid w:val="00D71687"/>
    <w:rsid w:val="00D72A41"/>
    <w:rsid w:val="00D74813"/>
    <w:rsid w:val="00D75156"/>
    <w:rsid w:val="00D7562D"/>
    <w:rsid w:val="00D75CC1"/>
    <w:rsid w:val="00D75CD8"/>
    <w:rsid w:val="00D86626"/>
    <w:rsid w:val="00D931C8"/>
    <w:rsid w:val="00D971B3"/>
    <w:rsid w:val="00D97C59"/>
    <w:rsid w:val="00DA0F21"/>
    <w:rsid w:val="00DA0FF3"/>
    <w:rsid w:val="00DA12A5"/>
    <w:rsid w:val="00DA30BC"/>
    <w:rsid w:val="00DA6D70"/>
    <w:rsid w:val="00DB3F94"/>
    <w:rsid w:val="00DB5C9D"/>
    <w:rsid w:val="00DB6050"/>
    <w:rsid w:val="00DC1F51"/>
    <w:rsid w:val="00DC2845"/>
    <w:rsid w:val="00DC2C34"/>
    <w:rsid w:val="00DC484A"/>
    <w:rsid w:val="00DC5A9B"/>
    <w:rsid w:val="00DC7DEF"/>
    <w:rsid w:val="00DD1FE2"/>
    <w:rsid w:val="00DE3CA1"/>
    <w:rsid w:val="00DF27DA"/>
    <w:rsid w:val="00DF43FF"/>
    <w:rsid w:val="00DF47FB"/>
    <w:rsid w:val="00DF4DBE"/>
    <w:rsid w:val="00DF4DFC"/>
    <w:rsid w:val="00E01565"/>
    <w:rsid w:val="00E05E4D"/>
    <w:rsid w:val="00E10C16"/>
    <w:rsid w:val="00E10CB8"/>
    <w:rsid w:val="00E12FE7"/>
    <w:rsid w:val="00E13850"/>
    <w:rsid w:val="00E1732A"/>
    <w:rsid w:val="00E22D68"/>
    <w:rsid w:val="00E23DAA"/>
    <w:rsid w:val="00E308B4"/>
    <w:rsid w:val="00E30C8C"/>
    <w:rsid w:val="00E402F1"/>
    <w:rsid w:val="00E40820"/>
    <w:rsid w:val="00E43834"/>
    <w:rsid w:val="00E450D2"/>
    <w:rsid w:val="00E4572D"/>
    <w:rsid w:val="00E4658F"/>
    <w:rsid w:val="00E47261"/>
    <w:rsid w:val="00E50D6A"/>
    <w:rsid w:val="00E54A67"/>
    <w:rsid w:val="00E60D4D"/>
    <w:rsid w:val="00E61C0D"/>
    <w:rsid w:val="00E63EB4"/>
    <w:rsid w:val="00E70D56"/>
    <w:rsid w:val="00E71329"/>
    <w:rsid w:val="00E72C86"/>
    <w:rsid w:val="00E77DAF"/>
    <w:rsid w:val="00E8363B"/>
    <w:rsid w:val="00E84966"/>
    <w:rsid w:val="00E85090"/>
    <w:rsid w:val="00E92383"/>
    <w:rsid w:val="00E97B18"/>
    <w:rsid w:val="00EA1B3A"/>
    <w:rsid w:val="00EA1E76"/>
    <w:rsid w:val="00EA2109"/>
    <w:rsid w:val="00EC6DAB"/>
    <w:rsid w:val="00ED4D4E"/>
    <w:rsid w:val="00EE2412"/>
    <w:rsid w:val="00EE3FC9"/>
    <w:rsid w:val="00EE4E54"/>
    <w:rsid w:val="00EE6FCD"/>
    <w:rsid w:val="00EE76B6"/>
    <w:rsid w:val="00EF264D"/>
    <w:rsid w:val="00F05CB8"/>
    <w:rsid w:val="00F06851"/>
    <w:rsid w:val="00F071A6"/>
    <w:rsid w:val="00F075B2"/>
    <w:rsid w:val="00F10F58"/>
    <w:rsid w:val="00F24E82"/>
    <w:rsid w:val="00F34066"/>
    <w:rsid w:val="00F436BB"/>
    <w:rsid w:val="00F47288"/>
    <w:rsid w:val="00F50766"/>
    <w:rsid w:val="00F545BF"/>
    <w:rsid w:val="00F62255"/>
    <w:rsid w:val="00F70120"/>
    <w:rsid w:val="00F71037"/>
    <w:rsid w:val="00F71B56"/>
    <w:rsid w:val="00F74CCB"/>
    <w:rsid w:val="00F80805"/>
    <w:rsid w:val="00F82054"/>
    <w:rsid w:val="00F82F97"/>
    <w:rsid w:val="00F873B3"/>
    <w:rsid w:val="00F90642"/>
    <w:rsid w:val="00F92779"/>
    <w:rsid w:val="00F94DE4"/>
    <w:rsid w:val="00F96B17"/>
    <w:rsid w:val="00FA1183"/>
    <w:rsid w:val="00FA2C78"/>
    <w:rsid w:val="00FA42B9"/>
    <w:rsid w:val="00FA755A"/>
    <w:rsid w:val="00FB10F3"/>
    <w:rsid w:val="00FB2B0F"/>
    <w:rsid w:val="00FB4F6B"/>
    <w:rsid w:val="00FB5FE1"/>
    <w:rsid w:val="00FC07C9"/>
    <w:rsid w:val="00FC5E2C"/>
    <w:rsid w:val="00FD1FE3"/>
    <w:rsid w:val="00FD4204"/>
    <w:rsid w:val="00FD6EA5"/>
    <w:rsid w:val="00FD7830"/>
    <w:rsid w:val="00FE1C62"/>
    <w:rsid w:val="00FE7747"/>
    <w:rsid w:val="00FF00C2"/>
    <w:rsid w:val="00FF3CCB"/>
    <w:rsid w:val="00FF57B5"/>
    <w:rsid w:val="00FF7740"/>
    <w:rsid w:val="00FF7E5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94B9515"/>
  <w15:docId w15:val="{811462AA-B6D1-804D-A59F-16F5FEF58A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3B05C7"/>
    <w:pPr>
      <w:suppressAutoHyphens/>
      <w:autoSpaceDE w:val="0"/>
      <w:autoSpaceDN w:val="0"/>
      <w:adjustRightInd w:val="0"/>
      <w:spacing w:after="295" w:line="320" w:lineRule="atLeast"/>
      <w:textAlignment w:val="center"/>
    </w:pPr>
    <w:rPr>
      <w:rFonts w:ascii="Arial" w:hAnsi="Arial" w:cs="MrEavesXLModOT"/>
      <w:color w:val="000000"/>
      <w:sz w:val="24"/>
      <w:szCs w:val="28"/>
    </w:rPr>
  </w:style>
  <w:style w:type="paragraph" w:styleId="Heading1">
    <w:name w:val="heading 1"/>
    <w:basedOn w:val="Normal"/>
    <w:next w:val="Normal"/>
    <w:link w:val="Heading1Char"/>
    <w:qFormat/>
    <w:rsid w:val="000D3FDA"/>
    <w:pPr>
      <w:keepNext/>
      <w:spacing w:before="240"/>
      <w:outlineLvl w:val="0"/>
    </w:pPr>
    <w:rPr>
      <w:color w:val="007836"/>
      <w:sz w:val="48"/>
    </w:rPr>
  </w:style>
  <w:style w:type="paragraph" w:styleId="Heading2">
    <w:name w:val="heading 2"/>
    <w:basedOn w:val="Normal"/>
    <w:next w:val="Normal"/>
    <w:link w:val="Heading2Char"/>
    <w:qFormat/>
    <w:rsid w:val="000D3FDA"/>
    <w:pPr>
      <w:keepNext/>
      <w:outlineLvl w:val="1"/>
    </w:pPr>
    <w:rPr>
      <w:color w:val="007836"/>
      <w:sz w:val="36"/>
    </w:rPr>
  </w:style>
  <w:style w:type="paragraph" w:styleId="Heading3">
    <w:name w:val="heading 3"/>
    <w:basedOn w:val="Normal"/>
    <w:next w:val="Normal"/>
    <w:link w:val="Heading3Char"/>
    <w:qFormat/>
    <w:rsid w:val="00EE6FCD"/>
    <w:pPr>
      <w:keepNext/>
      <w:outlineLvl w:val="2"/>
    </w:pPr>
    <w:rPr>
      <w:color w:val="007836"/>
      <w:sz w:val="28"/>
    </w:rPr>
  </w:style>
  <w:style w:type="paragraph" w:styleId="Heading4">
    <w:name w:val="heading 4"/>
    <w:basedOn w:val="Normal"/>
    <w:next w:val="Normal"/>
    <w:link w:val="Heading4Char"/>
    <w:qFormat/>
    <w:rsid w:val="000D3FDA"/>
    <w:pPr>
      <w:keepNext/>
      <w:outlineLvl w:val="3"/>
    </w:pPr>
    <w:rPr>
      <w:b/>
      <w:color w:val="007836"/>
    </w:rPr>
  </w:style>
  <w:style w:type="paragraph" w:styleId="Heading5">
    <w:name w:val="heading 5"/>
    <w:basedOn w:val="Normal"/>
    <w:next w:val="Normal"/>
    <w:link w:val="Heading5Char"/>
    <w:qFormat/>
    <w:rsid w:val="000D3FDA"/>
    <w:pPr>
      <w:keepNext/>
      <w:outlineLvl w:val="4"/>
    </w:pPr>
    <w:rPr>
      <w:i/>
      <w:noProof/>
      <w:color w:val="007836"/>
    </w:rPr>
  </w:style>
  <w:style w:type="paragraph" w:styleId="Heading6">
    <w:name w:val="heading 6"/>
    <w:basedOn w:val="Normal"/>
    <w:next w:val="Normal"/>
    <w:link w:val="Heading6Char"/>
    <w:qFormat/>
    <w:rsid w:val="000D3FDA"/>
    <w:pPr>
      <w:keepNext/>
      <w:keepLines/>
      <w:outlineLvl w:val="5"/>
    </w:pPr>
    <w:rPr>
      <w:rFonts w:asciiTheme="majorHAnsi" w:eastAsiaTheme="majorEastAsia" w:hAnsiTheme="majorHAnsi" w:cstheme="majorBidi"/>
      <w:i/>
      <w:color w:val="007836"/>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1D74E2"/>
    <w:pPr>
      <w:pBdr>
        <w:bottom w:val="single" w:sz="4" w:space="6" w:color="007836"/>
      </w:pBdr>
      <w:tabs>
        <w:tab w:val="center" w:pos="4513"/>
        <w:tab w:val="right" w:pos="9026"/>
      </w:tabs>
      <w:jc w:val="right"/>
    </w:pPr>
    <w:rPr>
      <w:color w:val="007836"/>
      <w:sz w:val="18"/>
    </w:rPr>
  </w:style>
  <w:style w:type="character" w:customStyle="1" w:styleId="HeaderChar">
    <w:name w:val="Header Char"/>
    <w:link w:val="Header"/>
    <w:uiPriority w:val="99"/>
    <w:semiHidden/>
    <w:rsid w:val="001D74E2"/>
    <w:rPr>
      <w:rFonts w:ascii="Arial" w:hAnsi="Arial"/>
      <w:color w:val="007836"/>
      <w:sz w:val="18"/>
      <w:szCs w:val="22"/>
      <w:lang w:eastAsia="en-US" w:bidi="he-IL"/>
    </w:rPr>
  </w:style>
  <w:style w:type="paragraph" w:styleId="Footer">
    <w:name w:val="footer"/>
    <w:basedOn w:val="Normal"/>
    <w:link w:val="FooterChar"/>
    <w:uiPriority w:val="99"/>
    <w:semiHidden/>
    <w:rsid w:val="00B16F8F"/>
    <w:pPr>
      <w:tabs>
        <w:tab w:val="center" w:pos="4513"/>
        <w:tab w:val="right" w:pos="9026"/>
      </w:tabs>
      <w:jc w:val="right"/>
    </w:pPr>
    <w:rPr>
      <w:color w:val="007836"/>
    </w:rPr>
  </w:style>
  <w:style w:type="character" w:customStyle="1" w:styleId="FooterChar">
    <w:name w:val="Footer Char"/>
    <w:link w:val="Footer"/>
    <w:uiPriority w:val="99"/>
    <w:semiHidden/>
    <w:rsid w:val="00B16F8F"/>
    <w:rPr>
      <w:rFonts w:ascii="Arial" w:hAnsi="Arial"/>
      <w:color w:val="007836"/>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D3FDA"/>
    <w:rPr>
      <w:rFonts w:ascii="Arial" w:hAnsi="Arial"/>
      <w:color w:val="007836"/>
      <w:sz w:val="36"/>
      <w:szCs w:val="22"/>
      <w:lang w:eastAsia="en-US" w:bidi="he-IL"/>
    </w:rPr>
  </w:style>
  <w:style w:type="character" w:customStyle="1" w:styleId="Heading3Char">
    <w:name w:val="Heading 3 Char"/>
    <w:link w:val="Heading3"/>
    <w:rsid w:val="00EE6FCD"/>
    <w:rPr>
      <w:rFonts w:ascii="Arial" w:hAnsi="Arial"/>
      <w:color w:val="007836"/>
      <w:sz w:val="28"/>
      <w:szCs w:val="22"/>
      <w:lang w:eastAsia="en-US" w:bidi="he-IL"/>
    </w:rPr>
  </w:style>
  <w:style w:type="character" w:customStyle="1" w:styleId="Heading4Char">
    <w:name w:val="Heading 4 Char"/>
    <w:link w:val="Heading4"/>
    <w:rsid w:val="000D3FDA"/>
    <w:rPr>
      <w:rFonts w:ascii="Arial" w:hAnsi="Arial"/>
      <w:b/>
      <w:color w:val="007836"/>
      <w:sz w:val="24"/>
      <w:szCs w:val="22"/>
      <w:lang w:eastAsia="en-US" w:bidi="he-IL"/>
    </w:rPr>
  </w:style>
  <w:style w:type="character" w:customStyle="1" w:styleId="Heading5Char">
    <w:name w:val="Heading 5 Char"/>
    <w:link w:val="Heading5"/>
    <w:rsid w:val="000D3FDA"/>
    <w:rPr>
      <w:rFonts w:ascii="Arial" w:hAnsi="Arial"/>
      <w:i/>
      <w:noProof/>
      <w:color w:val="007836"/>
      <w:sz w:val="24"/>
      <w:szCs w:val="22"/>
      <w:lang w:eastAsia="en-US" w:bidi="he-IL"/>
    </w:rPr>
  </w:style>
  <w:style w:type="character" w:customStyle="1" w:styleId="Heading1Char">
    <w:name w:val="Heading 1 Char"/>
    <w:link w:val="Heading1"/>
    <w:rsid w:val="000D3FDA"/>
    <w:rPr>
      <w:rFonts w:ascii="Arial" w:hAnsi="Arial"/>
      <w:color w:val="007836"/>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Bulletlist1">
    <w:name w:val="Table textBullet list 1"/>
    <w:basedOn w:val="TableText"/>
    <w:uiPriority w:val="1"/>
    <w:qFormat/>
    <w:rsid w:val="00D16AEF"/>
    <w:pPr>
      <w:numPr>
        <w:numId w:val="8"/>
      </w:numPr>
    </w:pPr>
    <w:rPr>
      <w:noProof/>
    </w:rPr>
  </w:style>
  <w:style w:type="paragraph" w:customStyle="1" w:styleId="Bulletlist2">
    <w:name w:val="Bullet list 2"/>
    <w:basedOn w:val="Normal"/>
    <w:uiPriority w:val="1"/>
    <w:qFormat/>
    <w:rsid w:val="00D16AEF"/>
    <w:pPr>
      <w:numPr>
        <w:numId w:val="1"/>
      </w:numPr>
    </w:pPr>
    <w:rPr>
      <w:noProof/>
    </w:rPr>
  </w:style>
  <w:style w:type="paragraph" w:customStyle="1" w:styleId="TableandChartNote">
    <w:name w:val="Table and Chart Note"/>
    <w:basedOn w:val="Normal"/>
    <w:uiPriority w:val="1"/>
    <w:qFormat/>
    <w:rsid w:val="007068BA"/>
    <w:pPr>
      <w:spacing w:before="60"/>
    </w:pPr>
    <w:rPr>
      <w:b/>
      <w:noProof/>
      <w:color w:val="000000" w:themeColor="text2"/>
      <w:sz w:val="20"/>
      <w:szCs w:val="20"/>
    </w:rPr>
  </w:style>
  <w:style w:type="table" w:customStyle="1" w:styleId="ONRTable2">
    <w:name w:val="ONR Table 2"/>
    <w:basedOn w:val="TableNormal"/>
    <w:uiPriority w:val="99"/>
    <w:rsid w:val="00BB4BBC"/>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6F2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FCFAE1"/>
      </w:tcPr>
    </w:tblStylePr>
  </w:style>
  <w:style w:type="paragraph" w:customStyle="1" w:styleId="TableText">
    <w:name w:val="Table Text"/>
    <w:basedOn w:val="Normal"/>
    <w:uiPriority w:val="1"/>
    <w:qFormat/>
    <w:rsid w:val="00272411"/>
    <w:pPr>
      <w:spacing w:before="60" w:after="120"/>
    </w:pPr>
  </w:style>
  <w:style w:type="paragraph" w:styleId="TOC1">
    <w:name w:val="toc 1"/>
    <w:basedOn w:val="Normal"/>
    <w:next w:val="Normal"/>
    <w:uiPriority w:val="39"/>
    <w:rsid w:val="00870A76"/>
    <w:pPr>
      <w:tabs>
        <w:tab w:val="right" w:leader="dot" w:pos="9752"/>
      </w:tabs>
      <w:spacing w:before="240" w:after="0"/>
    </w:pPr>
    <w:rPr>
      <w:noProof/>
    </w:rPr>
  </w:style>
  <w:style w:type="paragraph" w:styleId="TOC2">
    <w:name w:val="toc 2"/>
    <w:basedOn w:val="Normal"/>
    <w:next w:val="Normal"/>
    <w:uiPriority w:val="39"/>
    <w:rsid w:val="00870A76"/>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DC484A"/>
    <w:pPr>
      <w:spacing w:before="240" w:after="120"/>
    </w:pPr>
    <w:rPr>
      <w:color w:val="007836"/>
      <w:sz w:val="48"/>
      <w:szCs w:val="50"/>
    </w:rPr>
  </w:style>
  <w:style w:type="paragraph" w:customStyle="1" w:styleId="CoverDate">
    <w:name w:val="Cover Date"/>
    <w:basedOn w:val="Normal"/>
    <w:uiPriority w:val="99"/>
    <w:semiHidden/>
    <w:qFormat/>
    <w:rsid w:val="00185410"/>
    <w:pPr>
      <w:spacing w:before="240"/>
    </w:pPr>
    <w:rPr>
      <w:color w:val="FFFFFF" w:themeColor="background1"/>
      <w:sz w:val="28"/>
    </w:rPr>
  </w:style>
  <w:style w:type="paragraph" w:customStyle="1" w:styleId="CoverTitle">
    <w:name w:val="Cover Title"/>
    <w:basedOn w:val="Normal"/>
    <w:uiPriority w:val="99"/>
    <w:semiHidden/>
    <w:qFormat/>
    <w:rsid w:val="00E72C86"/>
    <w:pPr>
      <w:pBdr>
        <w:top w:val="single" w:sz="24" w:space="10" w:color="90C346"/>
        <w:left w:val="single" w:sz="24" w:space="10" w:color="90C346"/>
        <w:bottom w:val="single" w:sz="24" w:space="10" w:color="90C346"/>
        <w:right w:val="single" w:sz="24" w:space="10" w:color="90C346"/>
      </w:pBdr>
      <w:ind w:left="227"/>
    </w:pPr>
    <w:rPr>
      <w:b/>
      <w:color w:val="006838"/>
      <w:sz w:val="90"/>
      <w:szCs w:val="88"/>
    </w:rPr>
  </w:style>
  <w:style w:type="paragraph" w:customStyle="1" w:styleId="InnerCoverTitle">
    <w:name w:val="Inner Cover Title"/>
    <w:basedOn w:val="Normal"/>
    <w:uiPriority w:val="99"/>
    <w:semiHidden/>
    <w:qFormat/>
    <w:rsid w:val="003768E1"/>
    <w:rPr>
      <w:color w:val="007836"/>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3768E1"/>
    <w:rPr>
      <w:color w:val="007836"/>
    </w:rPr>
  </w:style>
  <w:style w:type="paragraph" w:customStyle="1" w:styleId="InnerCoverAuthor">
    <w:name w:val="Inner Cover Author"/>
    <w:basedOn w:val="Normal"/>
    <w:uiPriority w:val="99"/>
    <w:semiHidden/>
    <w:qFormat/>
    <w:rsid w:val="003768E1"/>
    <w:rPr>
      <w:color w:val="007836"/>
      <w:sz w:val="28"/>
    </w:rPr>
  </w:style>
  <w:style w:type="character" w:customStyle="1" w:styleId="Heading6Char">
    <w:name w:val="Heading 6 Char"/>
    <w:basedOn w:val="DefaultParagraphFont"/>
    <w:link w:val="Heading6"/>
    <w:rsid w:val="000D3FDA"/>
    <w:rPr>
      <w:rFonts w:asciiTheme="majorHAnsi" w:eastAsiaTheme="majorEastAsia" w:hAnsiTheme="majorHAnsi" w:cstheme="majorBidi"/>
      <w:i/>
      <w:color w:val="007836"/>
      <w:sz w:val="24"/>
      <w:szCs w:val="22"/>
      <w:u w:val="single"/>
      <w:lang w:eastAsia="en-US" w:bidi="he-IL"/>
    </w:rPr>
  </w:style>
  <w:style w:type="paragraph" w:customStyle="1" w:styleId="BulletList3">
    <w:name w:val="Bullet List 3"/>
    <w:basedOn w:val="ListParagraph"/>
    <w:uiPriority w:val="1"/>
    <w:qFormat/>
    <w:rsid w:val="00D16AEF"/>
    <w:pPr>
      <w:numPr>
        <w:numId w:val="2"/>
      </w:numPr>
      <w:tabs>
        <w:tab w:val="left" w:pos="720"/>
      </w:tabs>
      <w:ind w:left="1072" w:hanging="358"/>
      <w:contextualSpacing w:val="0"/>
    </w:pPr>
    <w:rPr>
      <w:rFonts w:asciiTheme="minorHAnsi" w:eastAsiaTheme="minorHAnsi" w:hAnsiTheme="minorHAnsi" w:cstheme="minorBidi"/>
      <w:noProof/>
    </w:rPr>
  </w:style>
  <w:style w:type="paragraph" w:styleId="ListParagraph">
    <w:name w:val="List Paragraph"/>
    <w:aliases w:val="F5 List Paragraph,List Paragraph1,Dot pt,List Paragraph Char Char Char,Indicator Text,Numbered Para 1,Bullet 1,Bullet Points,MAIN CONTENT,Maire,Colorful List - Accent 11,List Paragraph2,List Paragraph12,Normal numbered,Recommendati,Bullet"/>
    <w:basedOn w:val="Normal"/>
    <w:link w:val="ListParagraphChar"/>
    <w:uiPriority w:val="34"/>
    <w:qFormat/>
    <w:rsid w:val="00F82054"/>
    <w:pPr>
      <w:ind w:left="720"/>
      <w:contextualSpacing/>
    </w:pPr>
  </w:style>
  <w:style w:type="paragraph" w:customStyle="1" w:styleId="NumList1">
    <w:name w:val="Num List 1"/>
    <w:basedOn w:val="Normal"/>
    <w:uiPriority w:val="1"/>
    <w:qFormat/>
    <w:rsid w:val="00D16AEF"/>
    <w:pPr>
      <w:numPr>
        <w:numId w:val="3"/>
      </w:numPr>
    </w:pPr>
    <w:rPr>
      <w:rFonts w:asciiTheme="minorHAnsi" w:eastAsiaTheme="minorHAnsi" w:hAnsiTheme="minorHAnsi" w:cstheme="minorBidi"/>
      <w:noProof/>
    </w:rPr>
  </w:style>
  <w:style w:type="paragraph" w:customStyle="1" w:styleId="NumList2">
    <w:name w:val="Num List 2"/>
    <w:basedOn w:val="Normal"/>
    <w:uiPriority w:val="1"/>
    <w:qFormat/>
    <w:rsid w:val="00D16AEF"/>
    <w:pPr>
      <w:numPr>
        <w:ilvl w:val="1"/>
        <w:numId w:val="3"/>
      </w:numPr>
    </w:pPr>
    <w:rPr>
      <w:rFonts w:asciiTheme="minorHAnsi" w:eastAsiaTheme="minorHAnsi" w:hAnsiTheme="minorHAnsi" w:cstheme="minorBidi"/>
    </w:rPr>
  </w:style>
  <w:style w:type="paragraph" w:customStyle="1" w:styleId="QuoteText">
    <w:name w:val="Quote Text"/>
    <w:basedOn w:val="Normal"/>
    <w:uiPriority w:val="1"/>
    <w:qFormat/>
    <w:rsid w:val="0006358A"/>
    <w:pPr>
      <w:pBdr>
        <w:top w:val="single" w:sz="24" w:space="6" w:color="90C346"/>
        <w:bottom w:val="single" w:sz="24" w:space="6" w:color="90C346"/>
      </w:pBdr>
      <w:spacing w:before="240"/>
    </w:pPr>
    <w:rPr>
      <w:rFonts w:asciiTheme="minorHAnsi" w:eastAsiaTheme="minorHAnsi" w:hAnsiTheme="minorHAnsi" w:cstheme="minorBidi"/>
      <w:color w:val="007836"/>
      <w:sz w:val="28"/>
      <w:szCs w:val="30"/>
    </w:rPr>
  </w:style>
  <w:style w:type="paragraph" w:customStyle="1" w:styleId="TableandChartCaption">
    <w:name w:val="Table and Chart Caption"/>
    <w:basedOn w:val="Normal"/>
    <w:uiPriority w:val="1"/>
    <w:qFormat/>
    <w:rsid w:val="00D16AEF"/>
    <w:pPr>
      <w:spacing w:before="60"/>
    </w:pPr>
    <w:rPr>
      <w:rFonts w:asciiTheme="minorHAnsi" w:eastAsiaTheme="minorHAnsi" w:hAnsiTheme="minorHAnsi" w:cstheme="minorBidi"/>
      <w:b/>
      <w:noProof/>
      <w:color w:val="007836"/>
      <w:sz w:val="20"/>
      <w:szCs w:val="18"/>
    </w:rPr>
  </w:style>
  <w:style w:type="table" w:customStyle="1" w:styleId="ONRTable1">
    <w:name w:val="ONR Table 1"/>
    <w:basedOn w:val="TableNormal"/>
    <w:uiPriority w:val="99"/>
    <w:rsid w:val="00BB4BBC"/>
    <w:rPr>
      <w:rFonts w:asciiTheme="minorHAnsi" w:eastAsiaTheme="minorHAnsi" w:hAnsiTheme="minorHAnsi" w:cstheme="minorBidi"/>
      <w:sz w:val="22"/>
      <w:szCs w:val="22"/>
      <w:lang w:eastAsia="en-US"/>
    </w:rPr>
    <w:tblPr>
      <w:tblInd w:w="0" w:type="nil"/>
      <w:tblBorders>
        <w:bottom w:val="single" w:sz="4" w:space="0" w:color="007836"/>
        <w:insideH w:val="single" w:sz="4" w:space="0" w:color="007836"/>
        <w:insideV w:val="single" w:sz="4" w:space="0" w:color="007836"/>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007836"/>
          <w:tl2br w:val="nil"/>
          <w:tr2bl w:val="nil"/>
        </w:tcBorders>
        <w:shd w:val="clear" w:color="auto" w:fill="FCFAE1"/>
      </w:tcPr>
    </w:tblStylePr>
  </w:style>
  <w:style w:type="table" w:customStyle="1" w:styleId="Box1">
    <w:name w:val="Box 1"/>
    <w:basedOn w:val="TableNormal"/>
    <w:uiPriority w:val="99"/>
    <w:rsid w:val="003227D6"/>
    <w:rPr>
      <w:rFonts w:asciiTheme="minorHAnsi" w:eastAsiaTheme="minorHAnsi" w:hAnsiTheme="minorHAnsi" w:cstheme="minorBidi"/>
      <w:sz w:val="22"/>
      <w:szCs w:val="22"/>
      <w:lang w:eastAsia="en-US"/>
    </w:rPr>
    <w:tblPr>
      <w:tblInd w:w="0" w:type="nil"/>
      <w:tblBorders>
        <w:top w:val="single" w:sz="4" w:space="0" w:color="007836"/>
        <w:left w:val="single" w:sz="4" w:space="0" w:color="007836"/>
        <w:bottom w:val="single" w:sz="4" w:space="0" w:color="007836"/>
        <w:right w:val="single" w:sz="4" w:space="0" w:color="007836"/>
      </w:tblBorders>
      <w:tblCellMar>
        <w:top w:w="57" w:type="dxa"/>
        <w:left w:w="113" w:type="dxa"/>
        <w:bottom w:w="57" w:type="dxa"/>
        <w:right w:w="113" w:type="dxa"/>
      </w:tblCellMar>
    </w:tblPr>
  </w:style>
  <w:style w:type="table" w:customStyle="1" w:styleId="Box2">
    <w:name w:val="Box 2"/>
    <w:basedOn w:val="TableNormal"/>
    <w:uiPriority w:val="99"/>
    <w:rsid w:val="00BB4BBC"/>
    <w:rPr>
      <w:rFonts w:asciiTheme="minorHAnsi" w:eastAsiaTheme="minorHAnsi" w:hAnsiTheme="minorHAnsi" w:cstheme="minorBidi"/>
      <w:sz w:val="22"/>
      <w:szCs w:val="22"/>
      <w:lang w:eastAsia="en-US"/>
    </w:rPr>
    <w:tblPr>
      <w:tblInd w:w="0" w:type="nil"/>
      <w:tblBorders>
        <w:top w:val="single" w:sz="4" w:space="0" w:color="007836"/>
        <w:left w:val="single" w:sz="4" w:space="0" w:color="007836"/>
        <w:bottom w:val="single" w:sz="4" w:space="0" w:color="007836"/>
        <w:right w:val="single" w:sz="4" w:space="0" w:color="007836"/>
      </w:tblBorders>
      <w:tblCellMar>
        <w:top w:w="57" w:type="dxa"/>
        <w:left w:w="113" w:type="dxa"/>
        <w:bottom w:w="57" w:type="dxa"/>
        <w:right w:w="113" w:type="dxa"/>
      </w:tblCellMar>
    </w:tblPr>
    <w:tblStylePr w:type="firstRow">
      <w:rPr>
        <w:b/>
        <w:color w:val="auto"/>
      </w:rPr>
      <w:tblPr/>
      <w:tcPr>
        <w:tcBorders>
          <w:top w:val="single" w:sz="4" w:space="0" w:color="007836"/>
          <w:left w:val="single" w:sz="4" w:space="0" w:color="007836"/>
          <w:bottom w:val="single" w:sz="4" w:space="0" w:color="007836"/>
          <w:right w:val="single" w:sz="4" w:space="0" w:color="007836"/>
          <w:insideH w:val="nil"/>
          <w:insideV w:val="nil"/>
          <w:tl2br w:val="nil"/>
          <w:tr2bl w:val="nil"/>
        </w:tcBorders>
        <w:shd w:val="clear" w:color="auto" w:fill="FCFAE1"/>
      </w:tcPr>
    </w:tblStylePr>
  </w:style>
  <w:style w:type="paragraph" w:customStyle="1" w:styleId="Copyright">
    <w:name w:val="Copyright"/>
    <w:basedOn w:val="Normal"/>
    <w:uiPriority w:val="99"/>
    <w:semiHidden/>
    <w:qFormat/>
    <w:rsid w:val="00D7562D"/>
    <w:pPr>
      <w:spacing w:after="0"/>
    </w:pPr>
    <w:rPr>
      <w:color w:val="007836"/>
      <w:szCs w:val="16"/>
    </w:rPr>
  </w:style>
  <w:style w:type="paragraph" w:styleId="Subtitle">
    <w:name w:val="Subtitle"/>
    <w:basedOn w:val="Normal"/>
    <w:next w:val="Normal"/>
    <w:link w:val="SubtitleChar"/>
    <w:uiPriority w:val="99"/>
    <w:qFormat/>
    <w:rsid w:val="00A26200"/>
    <w:pPr>
      <w:numPr>
        <w:ilvl w:val="1"/>
      </w:numPr>
      <w:spacing w:after="160"/>
    </w:pPr>
    <w:rPr>
      <w:rFonts w:asciiTheme="minorHAnsi" w:eastAsiaTheme="minorEastAsia" w:hAnsiTheme="minorHAnsi" w:cstheme="minorBidi"/>
      <w:color w:val="5A5A5A" w:themeColor="text1" w:themeTint="A5"/>
      <w:spacing w:val="15"/>
      <w:sz w:val="22"/>
    </w:rPr>
  </w:style>
  <w:style w:type="character" w:customStyle="1" w:styleId="SubtitleChar">
    <w:name w:val="Subtitle Char"/>
    <w:basedOn w:val="DefaultParagraphFont"/>
    <w:link w:val="Subtitle"/>
    <w:uiPriority w:val="99"/>
    <w:rsid w:val="00A26200"/>
    <w:rPr>
      <w:rFonts w:asciiTheme="minorHAnsi" w:eastAsiaTheme="minorEastAsia" w:hAnsiTheme="minorHAnsi" w:cstheme="minorBidi"/>
      <w:color w:val="5A5A5A" w:themeColor="text1" w:themeTint="A5"/>
      <w:spacing w:val="15"/>
      <w:sz w:val="22"/>
      <w:szCs w:val="22"/>
      <w:lang w:eastAsia="en-US" w:bidi="he-IL"/>
    </w:rPr>
  </w:style>
  <w:style w:type="paragraph" w:customStyle="1" w:styleId="Quoteinatable">
    <w:name w:val="Quote in a table"/>
    <w:basedOn w:val="Normal"/>
    <w:qFormat/>
    <w:rsid w:val="0006358A"/>
    <w:rPr>
      <w:rFonts w:eastAsiaTheme="minorHAnsi" w:cstheme="minorBidi"/>
      <w:color w:val="006838"/>
      <w:sz w:val="28"/>
    </w:rPr>
  </w:style>
  <w:style w:type="paragraph" w:customStyle="1" w:styleId="Footnotes">
    <w:name w:val="Footnotes"/>
    <w:basedOn w:val="Normal"/>
    <w:uiPriority w:val="99"/>
    <w:rsid w:val="00824E87"/>
    <w:pPr>
      <w:tabs>
        <w:tab w:val="left" w:pos="284"/>
      </w:tabs>
      <w:spacing w:after="113" w:line="240" w:lineRule="atLeast"/>
      <w:ind w:left="284" w:hanging="284"/>
    </w:pPr>
    <w:rPr>
      <w:sz w:val="20"/>
      <w:szCs w:val="24"/>
    </w:rPr>
  </w:style>
  <w:style w:type="character" w:customStyle="1" w:styleId="Bold">
    <w:name w:val="Bold"/>
    <w:uiPriority w:val="99"/>
    <w:rsid w:val="00EE6FCD"/>
    <w:rPr>
      <w:b/>
      <w:bCs/>
      <w:lang w:val="en-US"/>
    </w:rPr>
  </w:style>
  <w:style w:type="character" w:styleId="UnresolvedMention">
    <w:name w:val="Unresolved Mention"/>
    <w:basedOn w:val="DefaultParagraphFont"/>
    <w:uiPriority w:val="99"/>
    <w:semiHidden/>
    <w:unhideWhenUsed/>
    <w:rsid w:val="00EE6FCD"/>
    <w:rPr>
      <w:color w:val="605E5C"/>
      <w:shd w:val="clear" w:color="auto" w:fill="E1DFDD"/>
    </w:rPr>
  </w:style>
  <w:style w:type="character" w:styleId="FollowedHyperlink">
    <w:name w:val="FollowedHyperlink"/>
    <w:basedOn w:val="DefaultParagraphFont"/>
    <w:uiPriority w:val="99"/>
    <w:semiHidden/>
    <w:unhideWhenUsed/>
    <w:rsid w:val="00923101"/>
    <w:rPr>
      <w:color w:val="AA1C76" w:themeColor="followedHyperlink"/>
      <w:u w:val="single"/>
    </w:rPr>
  </w:style>
  <w:style w:type="paragraph" w:customStyle="1" w:styleId="Calloutiiiiii">
    <w:name w:val="Call out i. ii. iii."/>
    <w:basedOn w:val="Normal"/>
    <w:qFormat/>
    <w:rsid w:val="00083620"/>
    <w:pPr>
      <w:pBdr>
        <w:top w:val="single" w:sz="48" w:space="1" w:color="D4EFE5"/>
        <w:left w:val="single" w:sz="48" w:space="4" w:color="D4EFE5"/>
        <w:bottom w:val="single" w:sz="48" w:space="1" w:color="D4EFE5"/>
        <w:right w:val="single" w:sz="48" w:space="4" w:color="D4EFE5"/>
      </w:pBdr>
      <w:shd w:val="clear" w:color="auto" w:fill="D4EFE5"/>
      <w:ind w:left="720" w:hanging="720"/>
      <w:contextualSpacing/>
    </w:pPr>
    <w:rPr>
      <w:sz w:val="36"/>
      <w:szCs w:val="38"/>
    </w:rPr>
  </w:style>
  <w:style w:type="paragraph" w:customStyle="1" w:styleId="Aheading">
    <w:name w:val="A heading"/>
    <w:basedOn w:val="Normal"/>
    <w:uiPriority w:val="99"/>
    <w:rsid w:val="0040286F"/>
    <w:pPr>
      <w:spacing w:after="113" w:line="400" w:lineRule="atLeast"/>
    </w:pPr>
    <w:rPr>
      <w:rFonts w:ascii="MrEavesXLModOT" w:hAnsi="MrEavesXLModOT"/>
      <w:b/>
      <w:bCs/>
      <w:sz w:val="34"/>
      <w:szCs w:val="34"/>
    </w:rPr>
  </w:style>
  <w:style w:type="paragraph" w:styleId="ListBullet">
    <w:name w:val="List Bullet"/>
    <w:basedOn w:val="Normal"/>
    <w:uiPriority w:val="99"/>
    <w:rsid w:val="0040286F"/>
    <w:pPr>
      <w:tabs>
        <w:tab w:val="left" w:pos="283"/>
      </w:tabs>
      <w:spacing w:after="147"/>
      <w:ind w:left="283" w:hanging="283"/>
    </w:pPr>
    <w:rPr>
      <w:rFonts w:ascii="MrEavesXLModOT" w:hAnsi="MrEavesXLModOT"/>
      <w:sz w:val="28"/>
    </w:rPr>
  </w:style>
  <w:style w:type="paragraph" w:customStyle="1" w:styleId="Listbulletsabc">
    <w:name w:val="List bullets a) b) c)"/>
    <w:basedOn w:val="ListBullet"/>
    <w:uiPriority w:val="99"/>
    <w:rsid w:val="0040286F"/>
    <w:pPr>
      <w:tabs>
        <w:tab w:val="clear" w:pos="283"/>
        <w:tab w:val="left" w:pos="340"/>
      </w:tabs>
      <w:ind w:left="340" w:hanging="340"/>
    </w:pPr>
  </w:style>
  <w:style w:type="paragraph" w:customStyle="1" w:styleId="ListBulletindent1">
    <w:name w:val="List Bullet indent1"/>
    <w:basedOn w:val="Normal"/>
    <w:uiPriority w:val="99"/>
    <w:rsid w:val="0040286F"/>
    <w:pPr>
      <w:tabs>
        <w:tab w:val="left" w:pos="283"/>
      </w:tabs>
      <w:spacing w:after="147"/>
      <w:ind w:left="567" w:hanging="227"/>
    </w:pPr>
    <w:rPr>
      <w:rFonts w:ascii="MrEavesXLModOT" w:hAnsi="MrEavesXLModOT"/>
      <w:sz w:val="28"/>
    </w:rPr>
  </w:style>
  <w:style w:type="character" w:customStyle="1" w:styleId="Footnotesuperscript">
    <w:name w:val="Footnote superscript"/>
    <w:uiPriority w:val="99"/>
    <w:rsid w:val="0040286F"/>
    <w:rPr>
      <w:b/>
      <w:bCs/>
      <w:color w:val="00753D"/>
      <w:vertAlign w:val="superscript"/>
    </w:rPr>
  </w:style>
  <w:style w:type="numbering" w:customStyle="1" w:styleId="Style1">
    <w:name w:val="Style1"/>
    <w:uiPriority w:val="99"/>
    <w:rsid w:val="004A74FD"/>
    <w:pPr>
      <w:numPr>
        <w:numId w:val="4"/>
      </w:numPr>
    </w:pPr>
  </w:style>
  <w:style w:type="paragraph" w:customStyle="1" w:styleId="Bulletsa">
    <w:name w:val="Bullets a) •"/>
    <w:basedOn w:val="ListParagraph"/>
    <w:qFormat/>
    <w:rsid w:val="006D6E9D"/>
    <w:pPr>
      <w:numPr>
        <w:numId w:val="5"/>
      </w:numPr>
    </w:pPr>
  </w:style>
  <w:style w:type="paragraph" w:customStyle="1" w:styleId="aNumList1">
    <w:name w:val="a) Num List 1"/>
    <w:basedOn w:val="NumList1"/>
    <w:qFormat/>
    <w:rsid w:val="006D6E9D"/>
    <w:pPr>
      <w:numPr>
        <w:numId w:val="6"/>
      </w:numPr>
    </w:pPr>
  </w:style>
  <w:style w:type="character" w:styleId="CommentReference">
    <w:name w:val="annotation reference"/>
    <w:basedOn w:val="DefaultParagraphFont"/>
    <w:uiPriority w:val="99"/>
    <w:rsid w:val="006C5F85"/>
    <w:rPr>
      <w:w w:val="100"/>
      <w:sz w:val="16"/>
      <w:szCs w:val="16"/>
    </w:rPr>
  </w:style>
  <w:style w:type="character" w:customStyle="1" w:styleId="Note">
    <w:name w:val="Note"/>
    <w:basedOn w:val="DefaultParagraphFont"/>
    <w:uiPriority w:val="99"/>
    <w:rsid w:val="00746B48"/>
    <w:rPr>
      <w:i/>
      <w:iCs/>
      <w:u w:val="thick" w:color="E5FF0C"/>
      <w:lang w:val="en-US"/>
    </w:rPr>
  </w:style>
  <w:style w:type="paragraph" w:customStyle="1" w:styleId="Bulletlist1">
    <w:name w:val="Bullet list 1"/>
    <w:basedOn w:val="Normal"/>
    <w:rsid w:val="00DA12A5"/>
    <w:pPr>
      <w:numPr>
        <w:numId w:val="10"/>
      </w:numPr>
    </w:pPr>
  </w:style>
  <w:style w:type="paragraph" w:customStyle="1" w:styleId="ListbulletiiiiiiInclusion">
    <w:name w:val="List bullet i ii iii Inclusion"/>
    <w:basedOn w:val="ListBullet"/>
    <w:uiPriority w:val="99"/>
    <w:rsid w:val="00DA12A5"/>
    <w:pPr>
      <w:shd w:val="clear" w:color="auto" w:fill="FFCB93"/>
      <w:spacing w:after="397" w:line="440" w:lineRule="atLeast"/>
      <w:ind w:left="510" w:right="170"/>
    </w:pPr>
    <w:rPr>
      <w:sz w:val="38"/>
      <w:szCs w:val="38"/>
      <w:lang w:val="en-US"/>
    </w:rPr>
  </w:style>
  <w:style w:type="paragraph" w:customStyle="1" w:styleId="ListBullettick">
    <w:name w:val="List Bullet tick"/>
    <w:basedOn w:val="ListBullet"/>
    <w:uiPriority w:val="99"/>
    <w:rsid w:val="00DA12A5"/>
  </w:style>
  <w:style w:type="paragraph" w:customStyle="1" w:styleId="BulletList2Dash">
    <w:name w:val="Bullet List 2 (Dash)"/>
    <w:basedOn w:val="Bulletlist2"/>
    <w:uiPriority w:val="99"/>
    <w:qFormat/>
    <w:rsid w:val="00DA12A5"/>
    <w:pPr>
      <w:numPr>
        <w:numId w:val="9"/>
      </w:numPr>
    </w:pPr>
  </w:style>
  <w:style w:type="paragraph" w:styleId="Revision">
    <w:name w:val="Revision"/>
    <w:hidden/>
    <w:uiPriority w:val="99"/>
    <w:semiHidden/>
    <w:rsid w:val="00027D7F"/>
    <w:rPr>
      <w:rFonts w:ascii="Arial" w:hAnsi="Arial" w:cs="MrEavesXLModOT"/>
      <w:color w:val="000000"/>
      <w:sz w:val="24"/>
      <w:szCs w:val="28"/>
    </w:rPr>
  </w:style>
  <w:style w:type="paragraph" w:styleId="CommentText">
    <w:name w:val="annotation text"/>
    <w:basedOn w:val="Normal"/>
    <w:link w:val="CommentTextChar"/>
    <w:uiPriority w:val="99"/>
    <w:unhideWhenUsed/>
    <w:rsid w:val="00D75CC1"/>
    <w:pPr>
      <w:spacing w:line="240" w:lineRule="auto"/>
    </w:pPr>
    <w:rPr>
      <w:sz w:val="20"/>
      <w:szCs w:val="20"/>
    </w:rPr>
  </w:style>
  <w:style w:type="character" w:customStyle="1" w:styleId="CommentTextChar">
    <w:name w:val="Comment Text Char"/>
    <w:basedOn w:val="DefaultParagraphFont"/>
    <w:link w:val="CommentText"/>
    <w:uiPriority w:val="99"/>
    <w:rsid w:val="00D75CC1"/>
    <w:rPr>
      <w:rFonts w:ascii="Arial" w:hAnsi="Arial" w:cs="MrEavesXLModOT"/>
      <w:color w:val="000000"/>
    </w:rPr>
  </w:style>
  <w:style w:type="paragraph" w:styleId="CommentSubject">
    <w:name w:val="annotation subject"/>
    <w:basedOn w:val="CommentText"/>
    <w:next w:val="CommentText"/>
    <w:link w:val="CommentSubjectChar"/>
    <w:uiPriority w:val="99"/>
    <w:semiHidden/>
    <w:unhideWhenUsed/>
    <w:rsid w:val="00D75CC1"/>
    <w:rPr>
      <w:b/>
      <w:bCs/>
    </w:rPr>
  </w:style>
  <w:style w:type="character" w:customStyle="1" w:styleId="CommentSubjectChar">
    <w:name w:val="Comment Subject Char"/>
    <w:basedOn w:val="CommentTextChar"/>
    <w:link w:val="CommentSubject"/>
    <w:uiPriority w:val="99"/>
    <w:semiHidden/>
    <w:rsid w:val="00D75CC1"/>
    <w:rPr>
      <w:rFonts w:ascii="Arial" w:hAnsi="Arial" w:cs="MrEavesXLModOT"/>
      <w:b/>
      <w:bCs/>
      <w:color w:val="000000"/>
    </w:rPr>
  </w:style>
  <w:style w:type="character" w:customStyle="1" w:styleId="ListParagraphChar">
    <w:name w:val="List Paragraph Char"/>
    <w:aliases w:val="F5 List Paragraph Char,List Paragraph1 Char,Dot pt Char,List Paragraph Char Char Char Char,Indicator Text Char,Numbered Para 1 Char,Bullet 1 Char,Bullet Points Char,MAIN CONTENT Char,Maire Char,Colorful List - Accent 11 Char"/>
    <w:basedOn w:val="DefaultParagraphFont"/>
    <w:link w:val="ListParagraph"/>
    <w:uiPriority w:val="34"/>
    <w:locked/>
    <w:rsid w:val="00637205"/>
    <w:rPr>
      <w:rFonts w:ascii="Arial" w:hAnsi="Arial" w:cs="MrEavesXLModOT"/>
      <w:color w:val="000000"/>
      <w:sz w:val="24"/>
      <w:szCs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240109">
      <w:bodyDiv w:val="1"/>
      <w:marLeft w:val="0"/>
      <w:marRight w:val="0"/>
      <w:marTop w:val="0"/>
      <w:marBottom w:val="0"/>
      <w:divBdr>
        <w:top w:val="none" w:sz="0" w:space="0" w:color="auto"/>
        <w:left w:val="none" w:sz="0" w:space="0" w:color="auto"/>
        <w:bottom w:val="none" w:sz="0" w:space="0" w:color="auto"/>
        <w:right w:val="none" w:sz="0" w:space="0" w:color="auto"/>
      </w:divBdr>
    </w:div>
    <w:div w:id="35395695">
      <w:bodyDiv w:val="1"/>
      <w:marLeft w:val="0"/>
      <w:marRight w:val="0"/>
      <w:marTop w:val="0"/>
      <w:marBottom w:val="0"/>
      <w:divBdr>
        <w:top w:val="none" w:sz="0" w:space="0" w:color="auto"/>
        <w:left w:val="none" w:sz="0" w:space="0" w:color="auto"/>
        <w:bottom w:val="none" w:sz="0" w:space="0" w:color="auto"/>
        <w:right w:val="none" w:sz="0" w:space="0" w:color="auto"/>
      </w:divBdr>
    </w:div>
    <w:div w:id="248077151">
      <w:bodyDiv w:val="1"/>
      <w:marLeft w:val="0"/>
      <w:marRight w:val="0"/>
      <w:marTop w:val="0"/>
      <w:marBottom w:val="0"/>
      <w:divBdr>
        <w:top w:val="none" w:sz="0" w:space="0" w:color="auto"/>
        <w:left w:val="none" w:sz="0" w:space="0" w:color="auto"/>
        <w:bottom w:val="none" w:sz="0" w:space="0" w:color="auto"/>
        <w:right w:val="none" w:sz="0" w:space="0" w:color="auto"/>
      </w:divBdr>
    </w:div>
    <w:div w:id="561791516">
      <w:bodyDiv w:val="1"/>
      <w:marLeft w:val="0"/>
      <w:marRight w:val="0"/>
      <w:marTop w:val="0"/>
      <w:marBottom w:val="0"/>
      <w:divBdr>
        <w:top w:val="none" w:sz="0" w:space="0" w:color="auto"/>
        <w:left w:val="none" w:sz="0" w:space="0" w:color="auto"/>
        <w:bottom w:val="none" w:sz="0" w:space="0" w:color="auto"/>
        <w:right w:val="none" w:sz="0" w:space="0" w:color="auto"/>
      </w:divBdr>
    </w:div>
    <w:div w:id="673803329">
      <w:bodyDiv w:val="1"/>
      <w:marLeft w:val="0"/>
      <w:marRight w:val="0"/>
      <w:marTop w:val="0"/>
      <w:marBottom w:val="0"/>
      <w:divBdr>
        <w:top w:val="none" w:sz="0" w:space="0" w:color="auto"/>
        <w:left w:val="none" w:sz="0" w:space="0" w:color="auto"/>
        <w:bottom w:val="none" w:sz="0" w:space="0" w:color="auto"/>
        <w:right w:val="none" w:sz="0" w:space="0" w:color="auto"/>
      </w:divBdr>
    </w:div>
    <w:div w:id="677662256">
      <w:bodyDiv w:val="1"/>
      <w:marLeft w:val="0"/>
      <w:marRight w:val="0"/>
      <w:marTop w:val="0"/>
      <w:marBottom w:val="0"/>
      <w:divBdr>
        <w:top w:val="none" w:sz="0" w:space="0" w:color="auto"/>
        <w:left w:val="none" w:sz="0" w:space="0" w:color="auto"/>
        <w:bottom w:val="none" w:sz="0" w:space="0" w:color="auto"/>
        <w:right w:val="none" w:sz="0" w:space="0" w:color="auto"/>
      </w:divBdr>
    </w:div>
    <w:div w:id="744034332">
      <w:bodyDiv w:val="1"/>
      <w:marLeft w:val="0"/>
      <w:marRight w:val="0"/>
      <w:marTop w:val="0"/>
      <w:marBottom w:val="0"/>
      <w:divBdr>
        <w:top w:val="none" w:sz="0" w:space="0" w:color="auto"/>
        <w:left w:val="none" w:sz="0" w:space="0" w:color="auto"/>
        <w:bottom w:val="none" w:sz="0" w:space="0" w:color="auto"/>
        <w:right w:val="none" w:sz="0" w:space="0" w:color="auto"/>
      </w:divBdr>
    </w:div>
    <w:div w:id="759179413">
      <w:bodyDiv w:val="1"/>
      <w:marLeft w:val="0"/>
      <w:marRight w:val="0"/>
      <w:marTop w:val="0"/>
      <w:marBottom w:val="0"/>
      <w:divBdr>
        <w:top w:val="none" w:sz="0" w:space="0" w:color="auto"/>
        <w:left w:val="none" w:sz="0" w:space="0" w:color="auto"/>
        <w:bottom w:val="none" w:sz="0" w:space="0" w:color="auto"/>
        <w:right w:val="none" w:sz="0" w:space="0" w:color="auto"/>
      </w:divBdr>
    </w:div>
    <w:div w:id="806166431">
      <w:bodyDiv w:val="1"/>
      <w:marLeft w:val="0"/>
      <w:marRight w:val="0"/>
      <w:marTop w:val="0"/>
      <w:marBottom w:val="0"/>
      <w:divBdr>
        <w:top w:val="none" w:sz="0" w:space="0" w:color="auto"/>
        <w:left w:val="none" w:sz="0" w:space="0" w:color="auto"/>
        <w:bottom w:val="none" w:sz="0" w:space="0" w:color="auto"/>
        <w:right w:val="none" w:sz="0" w:space="0" w:color="auto"/>
      </w:divBdr>
    </w:div>
    <w:div w:id="917207502">
      <w:bodyDiv w:val="1"/>
      <w:marLeft w:val="0"/>
      <w:marRight w:val="0"/>
      <w:marTop w:val="0"/>
      <w:marBottom w:val="0"/>
      <w:divBdr>
        <w:top w:val="none" w:sz="0" w:space="0" w:color="auto"/>
        <w:left w:val="none" w:sz="0" w:space="0" w:color="auto"/>
        <w:bottom w:val="none" w:sz="0" w:space="0" w:color="auto"/>
        <w:right w:val="none" w:sz="0" w:space="0" w:color="auto"/>
      </w:divBdr>
    </w:div>
    <w:div w:id="995961678">
      <w:bodyDiv w:val="1"/>
      <w:marLeft w:val="0"/>
      <w:marRight w:val="0"/>
      <w:marTop w:val="0"/>
      <w:marBottom w:val="0"/>
      <w:divBdr>
        <w:top w:val="none" w:sz="0" w:space="0" w:color="auto"/>
        <w:left w:val="none" w:sz="0" w:space="0" w:color="auto"/>
        <w:bottom w:val="none" w:sz="0" w:space="0" w:color="auto"/>
        <w:right w:val="none" w:sz="0" w:space="0" w:color="auto"/>
      </w:divBdr>
    </w:div>
    <w:div w:id="1214537813">
      <w:bodyDiv w:val="1"/>
      <w:marLeft w:val="0"/>
      <w:marRight w:val="0"/>
      <w:marTop w:val="0"/>
      <w:marBottom w:val="0"/>
      <w:divBdr>
        <w:top w:val="none" w:sz="0" w:space="0" w:color="auto"/>
        <w:left w:val="none" w:sz="0" w:space="0" w:color="auto"/>
        <w:bottom w:val="none" w:sz="0" w:space="0" w:color="auto"/>
        <w:right w:val="none" w:sz="0" w:space="0" w:color="auto"/>
      </w:divBdr>
    </w:div>
    <w:div w:id="1442801588">
      <w:bodyDiv w:val="1"/>
      <w:marLeft w:val="0"/>
      <w:marRight w:val="0"/>
      <w:marTop w:val="0"/>
      <w:marBottom w:val="0"/>
      <w:divBdr>
        <w:top w:val="none" w:sz="0" w:space="0" w:color="auto"/>
        <w:left w:val="none" w:sz="0" w:space="0" w:color="auto"/>
        <w:bottom w:val="none" w:sz="0" w:space="0" w:color="auto"/>
        <w:right w:val="none" w:sz="0" w:space="0" w:color="auto"/>
      </w:divBdr>
    </w:div>
    <w:div w:id="1478064582">
      <w:bodyDiv w:val="1"/>
      <w:marLeft w:val="0"/>
      <w:marRight w:val="0"/>
      <w:marTop w:val="0"/>
      <w:marBottom w:val="0"/>
      <w:divBdr>
        <w:top w:val="none" w:sz="0" w:space="0" w:color="auto"/>
        <w:left w:val="none" w:sz="0" w:space="0" w:color="auto"/>
        <w:bottom w:val="none" w:sz="0" w:space="0" w:color="auto"/>
        <w:right w:val="none" w:sz="0" w:space="0" w:color="auto"/>
      </w:divBdr>
    </w:div>
    <w:div w:id="1767189885">
      <w:bodyDiv w:val="1"/>
      <w:marLeft w:val="0"/>
      <w:marRight w:val="0"/>
      <w:marTop w:val="0"/>
      <w:marBottom w:val="0"/>
      <w:divBdr>
        <w:top w:val="none" w:sz="0" w:space="0" w:color="auto"/>
        <w:left w:val="none" w:sz="0" w:space="0" w:color="auto"/>
        <w:bottom w:val="none" w:sz="0" w:space="0" w:color="auto"/>
        <w:right w:val="none" w:sz="0" w:space="0" w:color="auto"/>
      </w:divBdr>
    </w:div>
    <w:div w:id="1834105945">
      <w:bodyDiv w:val="1"/>
      <w:marLeft w:val="0"/>
      <w:marRight w:val="0"/>
      <w:marTop w:val="0"/>
      <w:marBottom w:val="0"/>
      <w:divBdr>
        <w:top w:val="none" w:sz="0" w:space="0" w:color="auto"/>
        <w:left w:val="none" w:sz="0" w:space="0" w:color="auto"/>
        <w:bottom w:val="none" w:sz="0" w:space="0" w:color="auto"/>
        <w:right w:val="none" w:sz="0" w:space="0" w:color="auto"/>
      </w:divBdr>
    </w:div>
    <w:div w:id="2000768599">
      <w:bodyDiv w:val="1"/>
      <w:marLeft w:val="0"/>
      <w:marRight w:val="0"/>
      <w:marTop w:val="0"/>
      <w:marBottom w:val="0"/>
      <w:divBdr>
        <w:top w:val="none" w:sz="0" w:space="0" w:color="auto"/>
        <w:left w:val="none" w:sz="0" w:space="0" w:color="auto"/>
        <w:bottom w:val="none" w:sz="0" w:space="0" w:color="auto"/>
        <w:right w:val="none" w:sz="0" w:space="0" w:color="auto"/>
      </w:divBdr>
    </w:div>
    <w:div w:id="2033191510">
      <w:bodyDiv w:val="1"/>
      <w:marLeft w:val="0"/>
      <w:marRight w:val="0"/>
      <w:marTop w:val="0"/>
      <w:marBottom w:val="0"/>
      <w:divBdr>
        <w:top w:val="none" w:sz="0" w:space="0" w:color="auto"/>
        <w:left w:val="none" w:sz="0" w:space="0" w:color="auto"/>
        <w:bottom w:val="none" w:sz="0" w:space="0" w:color="auto"/>
        <w:right w:val="none" w:sz="0" w:space="0" w:color="auto"/>
      </w:divBdr>
    </w:div>
    <w:div w:id="2078089759">
      <w:bodyDiv w:val="1"/>
      <w:marLeft w:val="0"/>
      <w:marRight w:val="0"/>
      <w:marTop w:val="0"/>
      <w:marBottom w:val="0"/>
      <w:divBdr>
        <w:top w:val="none" w:sz="0" w:space="0" w:color="auto"/>
        <w:left w:val="none" w:sz="0" w:space="0" w:color="auto"/>
        <w:bottom w:val="none" w:sz="0" w:space="0" w:color="auto"/>
        <w:right w:val="none" w:sz="0" w:space="0" w:color="auto"/>
      </w:divBdr>
    </w:div>
    <w:div w:id="20865612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3.xml"/><Relationship Id="rId34" Type="http://schemas.openxmlformats.org/officeDocument/2006/relationships/hyperlink" Target="https://www.iaea.org/resources/safety-standards" TargetMode="External"/><Relationship Id="rId42" Type="http://schemas.openxmlformats.org/officeDocument/2006/relationships/hyperlink" Target="https://www.onr.org.uk/organisational-effectiveness-indictors.htm" TargetMode="External"/><Relationship Id="rId47" Type="http://schemas.openxmlformats.org/officeDocument/2006/relationships/hyperlink" Target="https://www.onr.org.uk/reppir-2019-update.htm" TargetMode="External"/><Relationship Id="rId50" Type="http://schemas.openxmlformats.org/officeDocument/2006/relationships/hyperlink" Target="https://www.onr.org.uk/foi/publication-scheme.htm" TargetMode="External"/><Relationship Id="rId55" Type="http://schemas.openxmlformats.org/officeDocument/2006/relationships/hyperlink" Target="https://www.iaea.org/topics/nuclear-safety-conventions/joint-convention-safety-spent-fuel-management-and-safety-radioactive-waste" TargetMode="External"/><Relationship Id="rId63"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png"/><Relationship Id="rId29" Type="http://schemas.openxmlformats.org/officeDocument/2006/relationships/hyperlink" Target="https://www.onr.org.uk/workwith.htm" TargetMode="External"/><Relationship Id="rId11" Type="http://schemas.openxmlformats.org/officeDocument/2006/relationships/footnotes" Target="footnotes.xml"/><Relationship Id="rId24" Type="http://schemas.openxmlformats.org/officeDocument/2006/relationships/header" Target="header5.xml"/><Relationship Id="rId32" Type="http://schemas.openxmlformats.org/officeDocument/2006/relationships/hyperlink" Target="https://www.onr.org.uk/stakeholders/" TargetMode="External"/><Relationship Id="rId37" Type="http://schemas.openxmlformats.org/officeDocument/2006/relationships/hyperlink" Target="https://www.nuclearinst.com/write/MediaUploads/SDF%20documents/Good_Practice_Guidelines_for_SSGs_and_LLCs.pdf" TargetMode="External"/><Relationship Id="rId40" Type="http://schemas.openxmlformats.org/officeDocument/2006/relationships/hyperlink" Target="https://www.onr.org.uk/publications/regulatory-guidance/regulatory-assessment-and-permissioning/assessment/onr-per-in-006-decision-review-and-appeals-process/" TargetMode="External"/><Relationship Id="rId45" Type="http://schemas.openxmlformats.org/officeDocument/2006/relationships/hyperlink" Target="https://www.legislation.gov.uk/ukpga/2013/32/contents" TargetMode="External"/><Relationship Id="rId53" Type="http://schemas.openxmlformats.org/officeDocument/2006/relationships/hyperlink" Target="https://unece.org/environment-policyenvironmental-assessment/introduction" TargetMode="External"/><Relationship Id="rId58" Type="http://schemas.openxmlformats.org/officeDocument/2006/relationships/footer" Target="footer6.xml"/><Relationship Id="rId5" Type="http://schemas.openxmlformats.org/officeDocument/2006/relationships/customXml" Target="../customXml/item5.xml"/><Relationship Id="rId61" Type="http://schemas.openxmlformats.org/officeDocument/2006/relationships/header" Target="header8.xml"/><Relationship Id="rId19" Type="http://schemas.openxmlformats.org/officeDocument/2006/relationships/footer" Target="footer1.xml"/><Relationship Id="rId14" Type="http://schemas.openxmlformats.org/officeDocument/2006/relationships/image" Target="media/image2.png"/><Relationship Id="rId22" Type="http://schemas.openxmlformats.org/officeDocument/2006/relationships/footer" Target="footer3.xml"/><Relationship Id="rId27" Type="http://schemas.openxmlformats.org/officeDocument/2006/relationships/hyperlink" Target="https://www.onr.org.uk/documents/2020/onr-strategy-2020-2025.pdf" TargetMode="External"/><Relationship Id="rId30" Type="http://schemas.openxmlformats.org/officeDocument/2006/relationships/hyperlink" Target="https://www.iaea.org/newscenter/pressreleases/iaea-mission-sees-progress-in-nuclear-and-radiation-safety-in-the-united-kingdom-notes-areas-for-improvement" TargetMode="External"/><Relationship Id="rId35" Type="http://schemas.openxmlformats.org/officeDocument/2006/relationships/hyperlink" Target="https://www.oecd-nea.org/upload/docs/application/pdf/2019-12/7185-regulator.pdf" TargetMode="External"/><Relationship Id="rId43" Type="http://schemas.openxmlformats.org/officeDocument/2006/relationships/customXml" Target="ink/ink1.xml"/><Relationship Id="rId48" Type="http://schemas.openxmlformats.org/officeDocument/2006/relationships/hyperlink" Target="https://www.onr.org.uk/eiadr.htm" TargetMode="External"/><Relationship Id="rId56" Type="http://schemas.openxmlformats.org/officeDocument/2006/relationships/header" Target="header6.xml"/><Relationship Id="rId64"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yperlink" Target="https://www.onr.org.uk/foi/index.htm"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yperlink" Target="https://www.gov.uk/government/publications/consultation-principles-guidance" TargetMode="External"/><Relationship Id="rId38" Type="http://schemas.openxmlformats.org/officeDocument/2006/relationships/hyperlink" Target="https://www.onr.org.uk/events.htm" TargetMode="External"/><Relationship Id="rId46" Type="http://schemas.openxmlformats.org/officeDocument/2006/relationships/hyperlink" Target="https://www.onr.org.uk/documents/2017/direction-supply-of-information.pdf" TargetMode="External"/><Relationship Id="rId59" Type="http://schemas.openxmlformats.org/officeDocument/2006/relationships/footer" Target="footer7.xml"/><Relationship Id="rId20" Type="http://schemas.openxmlformats.org/officeDocument/2006/relationships/footer" Target="footer2.xml"/><Relationship Id="rId41" Type="http://schemas.openxmlformats.org/officeDocument/2006/relationships/hyperlink" Target="http://www.onr.org.uk" TargetMode="External"/><Relationship Id="rId54" Type="http://schemas.openxmlformats.org/officeDocument/2006/relationships/hyperlink" Target="https://www.iaea.org/topics/nuclear-safety-conventions/convention-nuclear-safety" TargetMode="External"/><Relationship Id="rId62"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3.png"/><Relationship Id="rId23" Type="http://schemas.openxmlformats.org/officeDocument/2006/relationships/header" Target="header4.xml"/><Relationship Id="rId28" Type="http://schemas.openxmlformats.org/officeDocument/2006/relationships/hyperlink" Target="https://www.onr.org.uk/documents/2020/onr-stakeholder-engagement-strategy-2020-25.pdf" TargetMode="External"/><Relationship Id="rId36" Type="http://schemas.openxmlformats.org/officeDocument/2006/relationships/hyperlink" Target="https://www.onr.org.uk/documents/2021/onr-unreasonable-behaviour-policy.pdf" TargetMode="External"/><Relationship Id="rId49" Type="http://schemas.openxmlformats.org/officeDocument/2006/relationships/hyperlink" Target="https://www.hse.gov.uk/pubns/books/l111.htm" TargetMode="External"/><Relationship Id="rId57" Type="http://schemas.openxmlformats.org/officeDocument/2006/relationships/header" Target="header7.xml"/><Relationship Id="rId10" Type="http://schemas.openxmlformats.org/officeDocument/2006/relationships/webSettings" Target="webSettings.xml"/><Relationship Id="rId31" Type="http://schemas.openxmlformats.org/officeDocument/2006/relationships/hyperlink" Target="https://www.iaea.org/sites/default/files/jc-rm8-04-rev2_summary-report-28mar2025.pdf" TargetMode="External"/><Relationship Id="rId44" Type="http://schemas.openxmlformats.org/officeDocument/2006/relationships/image" Target="media/image5.png"/><Relationship Id="rId52" Type="http://schemas.openxmlformats.org/officeDocument/2006/relationships/hyperlink" Target="https://www.unece.org/env/pp/introduction.html" TargetMode="External"/><Relationship Id="rId60" Type="http://schemas.openxmlformats.org/officeDocument/2006/relationships/hyperlink" Target="https://prodonrgov.sharepoint.com/sites/HOW2Hub/_layouts/15/DocIdRedir.aspx?ID=ONRHH-822789359-20687"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2.xml"/><Relationship Id="rId39" Type="http://schemas.openxmlformats.org/officeDocument/2006/relationships/hyperlink" Target="https://www.onr.org.uk/external-panels/index.htm"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s://www.legislation.gov.uk/ukpga/2013/32/contents" TargetMode="External"/><Relationship Id="rId13" Type="http://schemas.openxmlformats.org/officeDocument/2006/relationships/hyperlink" Target="https://www-pub.iaea.org/MTCD/Publications/PDF/SVS_31_web.pdf" TargetMode="External"/><Relationship Id="rId3" Type="http://schemas.openxmlformats.org/officeDocument/2006/relationships/hyperlink" Target="https://www.iaea.org/resources/rpop/resources/international-safety-standards/justification-and-optimization" TargetMode="External"/><Relationship Id="rId7" Type="http://schemas.openxmlformats.org/officeDocument/2006/relationships/hyperlink" Target="https://www.sepa.org.uk/regulations/radioactive-substances/nuclear-industry/" TargetMode="External"/><Relationship Id="rId12" Type="http://schemas.openxmlformats.org/officeDocument/2006/relationships/hyperlink" Target="https://www.legislation.gov.uk/ukpga/1965/57" TargetMode="External"/><Relationship Id="rId17" Type="http://schemas.openxmlformats.org/officeDocument/2006/relationships/hyperlink" Target="https://www.gov.uk/data-protection" TargetMode="External"/><Relationship Id="rId2" Type="http://schemas.openxmlformats.org/officeDocument/2006/relationships/hyperlink" Target="https://www.legislation.gov.uk/uksi/2017/1075/contents/made" TargetMode="External"/><Relationship Id="rId16" Type="http://schemas.openxmlformats.org/officeDocument/2006/relationships/hyperlink" Target="https://www.legislation.gov.uk/uksi/2004/3391/contents/made" TargetMode="External"/><Relationship Id="rId1" Type="http://schemas.openxmlformats.org/officeDocument/2006/relationships/hyperlink" Target="https://www.gov.uk/government/uploads/system/uploads/attachment_data/file/37046/1938-overarching-nps-for-energy-en1.pdf" TargetMode="External"/><Relationship Id="rId6" Type="http://schemas.openxmlformats.org/officeDocument/2006/relationships/hyperlink" Target="http://www.gov.uk" TargetMode="External"/><Relationship Id="rId11" Type="http://schemas.openxmlformats.org/officeDocument/2006/relationships/hyperlink" Target="https://assets.publishing.service.gov.uk/government/uploads/system/uploads/attachment_data/file/678681/25-env-plan-annex3.pdf" TargetMode="External"/><Relationship Id="rId5" Type="http://schemas.openxmlformats.org/officeDocument/2006/relationships/hyperlink" Target="https://www.gov.uk/guidance/nuclear-sites-environmental-regulation" TargetMode="External"/><Relationship Id="rId15" Type="http://schemas.openxmlformats.org/officeDocument/2006/relationships/hyperlink" Target="https://www.legislation.gov.uk/ukpga/2000/36/contents" TargetMode="External"/><Relationship Id="rId10" Type="http://schemas.openxmlformats.org/officeDocument/2006/relationships/hyperlink" Target="https://consult.defra.gov.uk/eu/aarhus-national-implementation-report-2021/" TargetMode="External"/><Relationship Id="rId4" Type="http://schemas.openxmlformats.org/officeDocument/2006/relationships/hyperlink" Target="https://www.onr.org.uk/licensing-nuclear-installations.pdf" TargetMode="External"/><Relationship Id="rId9" Type="http://schemas.openxmlformats.org/officeDocument/2006/relationships/hyperlink" Target="https://www.onr.org.uk/eiadr.htm" TargetMode="External"/><Relationship Id="rId14" Type="http://schemas.openxmlformats.org/officeDocument/2006/relationships/hyperlink" Target="https://www.onr.org.uk/documents/classification-policy.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92367A102144A8D9991B04C0E217EA6"/>
        <w:category>
          <w:name w:val="General"/>
          <w:gallery w:val="placeholder"/>
        </w:category>
        <w:types>
          <w:type w:val="bbPlcHdr"/>
        </w:types>
        <w:behaviors>
          <w:behavior w:val="content"/>
        </w:behaviors>
        <w:guid w:val="{BF9279FD-5FDE-4FB9-A751-A8A479702E9A}"/>
      </w:docPartPr>
      <w:docPartBody>
        <w:p w:rsidR="006F50A2" w:rsidRDefault="006F50A2">
          <w:r w:rsidRPr="00512869">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rEavesXLModOT">
    <w:altName w:val="Calibri"/>
    <w:panose1 w:val="00000000000000000000"/>
    <w:charset w:val="00"/>
    <w:family w:val="swiss"/>
    <w:notTrueType/>
    <w:pitch w:val="variable"/>
    <w:sig w:usb0="00000003" w:usb1="00000001" w:usb2="00000000" w:usb3="00000000" w:csb0="00000001"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50A2"/>
    <w:rsid w:val="006F50A2"/>
    <w:rsid w:val="00FF7E5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F50A2"/>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9T14:36:21.549"/>
    </inkml:context>
    <inkml:brush xml:id="br0">
      <inkml:brushProperty name="width" value="0.05" units="cm"/>
      <inkml:brushProperty name="height" value="0.05" units="cm"/>
    </inkml:brush>
  </inkml:definitions>
  <inkml:trace contextRef="#ctx0" brushRef="#br0">92 61 14279 0 0,'-34'-21'1665'0'0,"-19"-12"5854"0"0,48 28-7457 0 0,7 3-523 0 0,9 3-1737 0 0,-8 0 1342 0 0,2-1-539 0 0</inkml:trace>
</inkml:ink>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4" ma:contentTypeDescription="" ma:contentTypeScope="" ma:versionID="cd80e0ab5641c11fa105a08bc5fcfc4b">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0ffff6b6fed12c22ec5198c71c21af27"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Props1.xml><?xml version="1.0" encoding="utf-8"?>
<ds:datastoreItem xmlns:ds="http://schemas.openxmlformats.org/officeDocument/2006/customXml" ds:itemID="{7B7A779D-8083-3B41-A399-72AAAF2F47A3}">
  <ds:schemaRefs>
    <ds:schemaRef ds:uri="http://schemas.openxmlformats.org/officeDocument/2006/bibliography"/>
  </ds:schemaRefs>
</ds:datastoreItem>
</file>

<file path=customXml/itemProps2.xml><?xml version="1.0" encoding="utf-8"?>
<ds:datastoreItem xmlns:ds="http://schemas.openxmlformats.org/officeDocument/2006/customXml" ds:itemID="{F35CEA1C-F953-44CE-AF34-4E7B731FC3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41D83A-40DE-43D6-9D90-FB3DB0377C60}">
  <ds:schemaRefs>
    <ds:schemaRef ds:uri="Microsoft.SharePoint.Taxonomy.ContentTypeSync"/>
  </ds:schemaRefs>
</ds:datastoreItem>
</file>

<file path=customXml/itemProps4.xml><?xml version="1.0" encoding="utf-8"?>
<ds:datastoreItem xmlns:ds="http://schemas.openxmlformats.org/officeDocument/2006/customXml" ds:itemID="{28EF6D9E-595E-46AE-B5C5-4BB38F5D0913}">
  <ds:schemaRefs>
    <ds:schemaRef ds:uri="http://schemas.microsoft.com/sharepoint/events"/>
  </ds:schemaRefs>
</ds:datastoreItem>
</file>

<file path=customXml/itemProps5.xml><?xml version="1.0" encoding="utf-8"?>
<ds:datastoreItem xmlns:ds="http://schemas.openxmlformats.org/officeDocument/2006/customXml" ds:itemID="{5BCD8EB0-B75B-4256-B82C-CBDAE95C3BA4}">
  <ds:schemaRefs>
    <ds:schemaRef ds:uri="http://schemas.microsoft.com/sharepoint/v3/contenttype/forms"/>
  </ds:schemaRefs>
</ds:datastoreItem>
</file>

<file path=customXml/itemProps6.xml><?xml version="1.0" encoding="utf-8"?>
<ds:datastoreItem xmlns:ds="http://schemas.openxmlformats.org/officeDocument/2006/customXml" ds:itemID="{CC318882-9CC2-47A6-971C-C63F347C8303}">
  <ds:schemaRefs>
    <ds:schemaRef ds:uri="http://purl.org/dc/elements/1.1/"/>
    <ds:schemaRef ds:uri="http://purl.org/dc/terms/"/>
    <ds:schemaRef ds:uri="http://schemas.openxmlformats.org/package/2006/metadata/core-properties"/>
    <ds:schemaRef ds:uri="http://schemas.microsoft.com/office/2006/documentManagement/types"/>
    <ds:schemaRef ds:uri="05350e14-297a-489c-ad04-faf6563b232c"/>
    <ds:schemaRef ds:uri="http://schemas.microsoft.com/office/infopath/2007/PartnerControls"/>
    <ds:schemaRef ds:uri="8c4e2855-9588-4bc9-9890-af639bd565eb"/>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23</Pages>
  <Words>5737</Words>
  <Characters>32705</Characters>
  <Application>Microsoft Office Word</Application>
  <DocSecurity>0</DocSecurity>
  <Lines>272</Lines>
  <Paragraphs>76</Paragraphs>
  <ScaleCrop>false</ScaleCrop>
  <HeadingPairs>
    <vt:vector size="2" baseType="variant">
      <vt:variant>
        <vt:lpstr>Title</vt:lpstr>
      </vt:variant>
      <vt:variant>
        <vt:i4>1</vt:i4>
      </vt:variant>
    </vt:vector>
  </HeadingPairs>
  <TitlesOfParts>
    <vt:vector size="1" baseType="lpstr">
      <vt:lpstr>[Title]</vt:lpstr>
    </vt:vector>
  </TitlesOfParts>
  <Manager>Office for Nuclear Regulation</Manager>
  <Company>Office for Nuclear Regulation</Company>
  <LinksUpToDate>false</LinksUpToDate>
  <CharactersWithSpaces>38366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ONR openness and transparency policy</dc:title>
  <dc:subject>[Subtitle or description]</dc:subject>
  <cp:keywords>[Key words separated by commas]</cp:keywords>
  <dc:description/>
  <cp:revision>2</cp:revision>
  <cp:lastPrinted>2016-11-28T11:35:00Z</cp:lastPrinted>
  <dcterms:created xsi:type="dcterms:W3CDTF">2025-09-01T08:54:00Z</dcterms:created>
  <dcterms:modified xsi:type="dcterms:W3CDTF">2025-09-01T08:54:00Z</dcterms:modified>
  <cp:contentStatus>1.1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2023-02-23T15:11:28Z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f4a662b3-ab61-46e6-a40a-da919e8db201</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