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319E06D" w14:textId="2BAF8914" w:rsidR="009E41C4" w:rsidRPr="003E0F66" w:rsidRDefault="009E41C4" w:rsidP="009E41C4">
      <w:pPr>
        <w:spacing w:after="0"/>
        <w:rPr>
          <w:rFonts w:ascii="RR Pioneer" w:hAnsi="RR Pioneer" w:cs="Arial"/>
          <w:color w:val="767171"/>
          <w:sz w:val="14"/>
          <w:szCs w:val="14"/>
        </w:rPr>
      </w:pPr>
      <w:r w:rsidRPr="003E0F66">
        <w:rPr>
          <w:rFonts w:ascii="RR Pioneer" w:hAnsi="RR Pioneer" w:cs="Arial"/>
          <w:color w:val="767171"/>
          <w:sz w:val="14"/>
          <w:szCs w:val="14"/>
        </w:rPr>
        <w:t>©</w:t>
      </w:r>
      <w:r w:rsidRPr="003E0F66">
        <w:rPr>
          <w:rFonts w:ascii="RR Pioneer" w:hAnsi="RR Pioneer" w:cs="Arial"/>
          <w:color w:val="767171"/>
          <w:sz w:val="14"/>
          <w:szCs w:val="14"/>
        </w:rPr>
        <w:fldChar w:fldCharType="begin"/>
      </w:r>
      <w:r w:rsidRPr="003E0F66">
        <w:rPr>
          <w:rFonts w:ascii="RR Pioneer" w:hAnsi="RR Pioneer" w:cs="Arial"/>
          <w:color w:val="767171"/>
          <w:sz w:val="14"/>
          <w:szCs w:val="14"/>
        </w:rPr>
        <w:instrText>date \@ "YYYY"</w:instrText>
      </w:r>
      <w:r w:rsidRPr="003E0F66">
        <w:rPr>
          <w:rFonts w:ascii="RR Pioneer" w:hAnsi="RR Pioneer" w:cs="Arial"/>
          <w:color w:val="767171"/>
          <w:sz w:val="14"/>
          <w:szCs w:val="14"/>
        </w:rPr>
        <w:fldChar w:fldCharType="separate"/>
      </w:r>
      <w:r w:rsidRPr="003E0F66">
        <w:rPr>
          <w:rFonts w:ascii="RR Pioneer" w:hAnsi="RR Pioneer" w:cs="Arial"/>
          <w:color w:val="767171"/>
          <w:sz w:val="14"/>
          <w:szCs w:val="14"/>
        </w:rPr>
        <w:fldChar w:fldCharType="end"/>
      </w:r>
      <w:r w:rsidRPr="003E0F66">
        <w:rPr>
          <w:rFonts w:ascii="RR Pioneer" w:hAnsi="RR Pioneer" w:cs="Arial"/>
          <w:color w:val="767171"/>
          <w:sz w:val="14"/>
          <w:szCs w:val="14"/>
        </w:rPr>
        <w:t xml:space="preserve"> Rolls-Royce SMR Ltd</w:t>
      </w:r>
    </w:p>
    <w:p w14:paraId="2D5EA6F3" w14:textId="02C38FD1" w:rsidR="00DD33FA" w:rsidRPr="003E0F66" w:rsidRDefault="009E41C4" w:rsidP="009E41C4">
      <w:pPr>
        <w:tabs>
          <w:tab w:val="clear" w:pos="992"/>
          <w:tab w:val="clear" w:pos="1395"/>
          <w:tab w:val="clear" w:pos="1712"/>
        </w:tabs>
        <w:spacing w:after="200" w:line="276" w:lineRule="auto"/>
        <w:rPr>
          <w:rFonts w:ascii="RR Pioneer" w:hAnsi="RR Pioneer" w:cs="Arial"/>
          <w:color w:val="767171"/>
          <w:sz w:val="14"/>
          <w:szCs w:val="14"/>
        </w:rPr>
      </w:pPr>
      <w:r w:rsidRPr="003E0F66">
        <w:rPr>
          <w:rFonts w:ascii="RR Pioneer" w:hAnsi="RR Pioneer" w:cs="Arial"/>
          <w:color w:val="767171"/>
          <w:sz w:val="14"/>
          <w:szCs w:val="14"/>
        </w:rPr>
        <w:t>The information in this document is proprietary and confidential to Rolls-Royce SMR and is available to authorised recipients only – copying and onward distribution is prohibited other than for the purpose for which it was made available.</w:t>
      </w:r>
    </w:p>
    <w:tbl>
      <w:tblPr>
        <w:tblpPr w:leftFromText="180" w:rightFromText="180" w:vertAnchor="text" w:horzAnchor="margin" w:tblpY="-42"/>
        <w:tblW w:w="93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351"/>
      </w:tblGrid>
      <w:tr w:rsidR="00DD33FA" w:rsidRPr="003E0F66" w14:paraId="06DD5E44" w14:textId="77777777" w:rsidTr="005456FE">
        <w:trPr>
          <w:trHeight w:val="1125"/>
        </w:trPr>
        <w:tc>
          <w:tcPr>
            <w:tcW w:w="9351" w:type="dxa"/>
            <w:tcBorders>
              <w:bottom w:val="single" w:sz="4" w:space="0" w:color="auto"/>
            </w:tcBorders>
            <w:vAlign w:val="center"/>
          </w:tcPr>
          <w:p w14:paraId="22BA0909" w14:textId="77777777" w:rsidR="00DD33FA" w:rsidRPr="00C17823" w:rsidRDefault="00DD33FA" w:rsidP="00DD33FA">
            <w:pPr>
              <w:tabs>
                <w:tab w:val="clear" w:pos="992"/>
                <w:tab w:val="clear" w:pos="1395"/>
                <w:tab w:val="clear" w:pos="1712"/>
                <w:tab w:val="left" w:pos="994"/>
                <w:tab w:val="left" w:pos="1397"/>
                <w:tab w:val="left" w:pos="1714"/>
              </w:tabs>
              <w:spacing w:after="0"/>
              <w:rPr>
                <w:rFonts w:ascii="RR Pioneer" w:eastAsia="Times New Roman" w:hAnsi="RR Pioneer" w:cs="Times New Roman"/>
                <w:b/>
                <w:sz w:val="32"/>
                <w:szCs w:val="32"/>
                <w:lang w:eastAsia="en-GB"/>
              </w:rPr>
            </w:pPr>
          </w:p>
          <w:p w14:paraId="55F950C5" w14:textId="77777777" w:rsidR="00DD33FA" w:rsidRPr="00C17823" w:rsidRDefault="00DD33FA" w:rsidP="00DD33FA">
            <w:pPr>
              <w:pStyle w:val="ReportField"/>
              <w:spacing w:line="276" w:lineRule="auto"/>
              <w:jc w:val="center"/>
              <w:rPr>
                <w:rFonts w:ascii="RR Pioneer" w:hAnsi="RR Pioneer"/>
                <w:b/>
                <w:sz w:val="32"/>
                <w:szCs w:val="32"/>
              </w:rPr>
            </w:pPr>
            <w:r w:rsidRPr="00C17823">
              <w:rPr>
                <w:rFonts w:ascii="RR Pioneer" w:hAnsi="RR Pioneer"/>
                <w:b/>
                <w:sz w:val="32"/>
                <w:szCs w:val="32"/>
              </w:rPr>
              <w:t>Rolls-Royce SMR RO Resolution Plan</w:t>
            </w:r>
          </w:p>
          <w:p w14:paraId="589C7FBD" w14:textId="77777777" w:rsidR="00DD33FA" w:rsidRPr="003E0F66" w:rsidRDefault="00DD33FA" w:rsidP="00DD33FA">
            <w:pPr>
              <w:pStyle w:val="ReportField"/>
              <w:spacing w:line="276" w:lineRule="auto"/>
              <w:jc w:val="center"/>
              <w:rPr>
                <w:rFonts w:ascii="RR Pioneer" w:hAnsi="RR Pioneer"/>
                <w:b/>
                <w:sz w:val="28"/>
              </w:rPr>
            </w:pPr>
          </w:p>
        </w:tc>
      </w:tr>
    </w:tbl>
    <w:tbl>
      <w:tblPr>
        <w:tblW w:w="93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539"/>
        <w:gridCol w:w="5812"/>
      </w:tblGrid>
      <w:tr w:rsidR="00DD33FA" w:rsidRPr="003E0F66" w14:paraId="61CBE02D" w14:textId="77777777" w:rsidTr="005456FE">
        <w:trPr>
          <w:trHeight w:val="284"/>
        </w:trPr>
        <w:tc>
          <w:tcPr>
            <w:tcW w:w="3539" w:type="dxa"/>
            <w:tcBorders>
              <w:left w:val="single" w:sz="4" w:space="0" w:color="auto"/>
              <w:bottom w:val="single" w:sz="4" w:space="0" w:color="auto"/>
              <w:right w:val="single" w:sz="4" w:space="0" w:color="auto"/>
            </w:tcBorders>
            <w:vAlign w:val="center"/>
          </w:tcPr>
          <w:p w14:paraId="102C6258" w14:textId="2B027A7C" w:rsidR="00DD33FA" w:rsidRPr="003E0F66" w:rsidRDefault="00DD33FA">
            <w:pPr>
              <w:pStyle w:val="ReportTitles"/>
              <w:rPr>
                <w:rFonts w:ascii="RR Pioneer" w:hAnsi="RR Pioneer"/>
                <w:sz w:val="24"/>
                <w:szCs w:val="24"/>
              </w:rPr>
            </w:pPr>
            <w:r w:rsidRPr="003E0F66">
              <w:rPr>
                <w:rFonts w:ascii="RR Pioneer" w:hAnsi="RR Pioneer"/>
                <w:sz w:val="24"/>
                <w:szCs w:val="24"/>
              </w:rPr>
              <w:t>RO unique Number:</w:t>
            </w:r>
          </w:p>
        </w:tc>
        <w:tc>
          <w:tcPr>
            <w:tcW w:w="5812" w:type="dxa"/>
            <w:tcBorders>
              <w:left w:val="single" w:sz="4" w:space="0" w:color="auto"/>
              <w:bottom w:val="single" w:sz="4" w:space="0" w:color="auto"/>
              <w:right w:val="single" w:sz="4" w:space="0" w:color="auto"/>
            </w:tcBorders>
            <w:vAlign w:val="center"/>
          </w:tcPr>
          <w:p w14:paraId="11C586AA" w14:textId="2F638AA2" w:rsidR="00DD33FA" w:rsidRPr="003E0F66" w:rsidRDefault="005838C6">
            <w:pPr>
              <w:rPr>
                <w:rFonts w:ascii="RR Pioneer" w:hAnsi="RR Pioneer"/>
              </w:rPr>
            </w:pPr>
            <w:r w:rsidRPr="003E0F66">
              <w:rPr>
                <w:rFonts w:ascii="RR Pioneer" w:hAnsi="RR Pioneer"/>
              </w:rPr>
              <w:t>RO-RR SMR-014</w:t>
            </w:r>
          </w:p>
        </w:tc>
      </w:tr>
      <w:tr w:rsidR="00DD33FA" w:rsidRPr="003E0F66" w14:paraId="7F0F7537" w14:textId="77777777" w:rsidTr="005456FE">
        <w:trPr>
          <w:trHeight w:val="284"/>
        </w:trPr>
        <w:tc>
          <w:tcPr>
            <w:tcW w:w="3539" w:type="dxa"/>
            <w:tcBorders>
              <w:left w:val="single" w:sz="4" w:space="0" w:color="auto"/>
              <w:bottom w:val="single" w:sz="4" w:space="0" w:color="auto"/>
              <w:right w:val="single" w:sz="4" w:space="0" w:color="auto"/>
            </w:tcBorders>
            <w:vAlign w:val="center"/>
          </w:tcPr>
          <w:p w14:paraId="4E780214" w14:textId="203D0BDD" w:rsidR="00DD33FA" w:rsidRPr="003E0F66" w:rsidRDefault="00DD33FA">
            <w:pPr>
              <w:pStyle w:val="ReportTitles"/>
              <w:rPr>
                <w:rFonts w:ascii="RR Pioneer" w:hAnsi="RR Pioneer"/>
                <w:b w:val="0"/>
                <w:sz w:val="24"/>
                <w:szCs w:val="24"/>
              </w:rPr>
            </w:pPr>
            <w:r w:rsidRPr="003E0F66">
              <w:rPr>
                <w:rFonts w:ascii="RR Pioneer" w:hAnsi="RR Pioneer"/>
                <w:sz w:val="24"/>
                <w:szCs w:val="24"/>
              </w:rPr>
              <w:t>RO Title:</w:t>
            </w:r>
          </w:p>
        </w:tc>
        <w:tc>
          <w:tcPr>
            <w:tcW w:w="5812" w:type="dxa"/>
            <w:tcBorders>
              <w:left w:val="single" w:sz="4" w:space="0" w:color="auto"/>
              <w:bottom w:val="single" w:sz="4" w:space="0" w:color="auto"/>
              <w:right w:val="single" w:sz="4" w:space="0" w:color="auto"/>
            </w:tcBorders>
            <w:vAlign w:val="center"/>
          </w:tcPr>
          <w:p w14:paraId="6CF49BF2" w14:textId="1DFD0A8B" w:rsidR="00DD33FA" w:rsidRPr="003E0F66" w:rsidRDefault="00C938B3">
            <w:pPr>
              <w:rPr>
                <w:rFonts w:ascii="RR Pioneer" w:hAnsi="RR Pioneer"/>
              </w:rPr>
            </w:pPr>
            <w:r w:rsidRPr="003E0F66">
              <w:rPr>
                <w:rFonts w:ascii="RR Pioneer" w:hAnsi="RR Pioneer"/>
              </w:rPr>
              <w:t>Cyber Security assessment submissions</w:t>
            </w:r>
          </w:p>
        </w:tc>
      </w:tr>
      <w:tr w:rsidR="00056731" w:rsidRPr="003E0F66" w14:paraId="5E467D53" w14:textId="77777777" w:rsidTr="005456FE">
        <w:trPr>
          <w:trHeight w:val="284"/>
        </w:trPr>
        <w:tc>
          <w:tcPr>
            <w:tcW w:w="3539" w:type="dxa"/>
            <w:tcBorders>
              <w:left w:val="single" w:sz="4" w:space="0" w:color="auto"/>
              <w:bottom w:val="single" w:sz="4" w:space="0" w:color="auto"/>
              <w:right w:val="single" w:sz="4" w:space="0" w:color="auto"/>
            </w:tcBorders>
            <w:vAlign w:val="center"/>
          </w:tcPr>
          <w:p w14:paraId="44A2A32A" w14:textId="4280778F" w:rsidR="00056731" w:rsidRPr="003E0F66" w:rsidRDefault="00056731">
            <w:pPr>
              <w:pStyle w:val="ReportTitles"/>
              <w:rPr>
                <w:rFonts w:ascii="RR Pioneer" w:hAnsi="RR Pioneer"/>
                <w:sz w:val="24"/>
                <w:szCs w:val="24"/>
              </w:rPr>
            </w:pPr>
            <w:r w:rsidRPr="003E0F66">
              <w:rPr>
                <w:rFonts w:ascii="RR Pioneer" w:hAnsi="RR Pioneer"/>
                <w:sz w:val="24"/>
                <w:szCs w:val="24"/>
              </w:rPr>
              <w:t>Lead Technical topic:</w:t>
            </w:r>
          </w:p>
        </w:tc>
        <w:tc>
          <w:tcPr>
            <w:tcW w:w="5812" w:type="dxa"/>
            <w:tcBorders>
              <w:left w:val="single" w:sz="4" w:space="0" w:color="auto"/>
              <w:bottom w:val="single" w:sz="4" w:space="0" w:color="auto"/>
              <w:right w:val="single" w:sz="4" w:space="0" w:color="auto"/>
            </w:tcBorders>
            <w:vAlign w:val="center"/>
          </w:tcPr>
          <w:p w14:paraId="2E5A6E4E" w14:textId="42E6317C" w:rsidR="00056731" w:rsidRPr="003E0F66" w:rsidRDefault="007111DF">
            <w:pPr>
              <w:rPr>
                <w:rFonts w:ascii="RR Pioneer" w:hAnsi="RR Pioneer"/>
              </w:rPr>
            </w:pPr>
            <w:r w:rsidRPr="003E0F66">
              <w:rPr>
                <w:rFonts w:ascii="RR Pioneer" w:hAnsi="RR Pioneer"/>
              </w:rPr>
              <w:t>Cyber Security</w:t>
            </w:r>
          </w:p>
        </w:tc>
      </w:tr>
      <w:tr w:rsidR="00DD33FA" w:rsidRPr="003E0F66" w14:paraId="43C036FE" w14:textId="77777777" w:rsidTr="005456FE">
        <w:trPr>
          <w:trHeight w:val="284"/>
        </w:trPr>
        <w:tc>
          <w:tcPr>
            <w:tcW w:w="3539" w:type="dxa"/>
            <w:tcBorders>
              <w:left w:val="single" w:sz="4" w:space="0" w:color="auto"/>
              <w:bottom w:val="single" w:sz="4" w:space="0" w:color="auto"/>
              <w:right w:val="single" w:sz="4" w:space="0" w:color="auto"/>
            </w:tcBorders>
            <w:vAlign w:val="center"/>
          </w:tcPr>
          <w:p w14:paraId="7C9339D9" w14:textId="55777DD8" w:rsidR="00DD33FA" w:rsidRPr="003E0F66" w:rsidRDefault="00DD33FA">
            <w:pPr>
              <w:pStyle w:val="ReportTitles"/>
              <w:rPr>
                <w:rFonts w:ascii="RR Pioneer" w:hAnsi="RR Pioneer"/>
                <w:sz w:val="24"/>
                <w:szCs w:val="24"/>
              </w:rPr>
            </w:pPr>
            <w:r w:rsidRPr="003E0F66">
              <w:rPr>
                <w:rFonts w:ascii="RR Pioneer" w:hAnsi="RR Pioneer"/>
                <w:sz w:val="24"/>
                <w:szCs w:val="24"/>
              </w:rPr>
              <w:t>Related Technical topic(s)</w:t>
            </w:r>
            <w:r w:rsidR="00056731" w:rsidRPr="003E0F66">
              <w:rPr>
                <w:rFonts w:ascii="RR Pioneer" w:hAnsi="RR Pioneer"/>
                <w:sz w:val="24"/>
                <w:szCs w:val="24"/>
              </w:rPr>
              <w:t>:</w:t>
            </w:r>
          </w:p>
        </w:tc>
        <w:tc>
          <w:tcPr>
            <w:tcW w:w="5812" w:type="dxa"/>
            <w:tcBorders>
              <w:left w:val="single" w:sz="4" w:space="0" w:color="auto"/>
              <w:bottom w:val="single" w:sz="4" w:space="0" w:color="auto"/>
              <w:right w:val="single" w:sz="4" w:space="0" w:color="auto"/>
            </w:tcBorders>
            <w:vAlign w:val="center"/>
          </w:tcPr>
          <w:p w14:paraId="288FBBD3" w14:textId="77777777" w:rsidR="00304F6A" w:rsidRPr="003E0F66" w:rsidRDefault="00304F6A" w:rsidP="00304F6A">
            <w:pPr>
              <w:rPr>
                <w:rFonts w:ascii="RR Pioneer" w:hAnsi="RR Pioneer"/>
              </w:rPr>
            </w:pPr>
            <w:r w:rsidRPr="003E0F66">
              <w:rPr>
                <w:rFonts w:ascii="RR Pioneer" w:hAnsi="RR Pioneer"/>
              </w:rPr>
              <w:t>Control &amp; Instrumentation</w:t>
            </w:r>
          </w:p>
          <w:p w14:paraId="371F3850" w14:textId="2D2565FF" w:rsidR="00DD33FA" w:rsidRPr="003E0F66" w:rsidRDefault="00304F6A" w:rsidP="00304F6A">
            <w:pPr>
              <w:rPr>
                <w:rFonts w:ascii="RR Pioneer" w:hAnsi="RR Pioneer"/>
              </w:rPr>
            </w:pPr>
            <w:r w:rsidRPr="003E0F66">
              <w:rPr>
                <w:rFonts w:ascii="RR Pioneer" w:hAnsi="RR Pioneer"/>
              </w:rPr>
              <w:t>Security</w:t>
            </w:r>
          </w:p>
        </w:tc>
      </w:tr>
    </w:tbl>
    <w:p w14:paraId="0AC93456" w14:textId="1A80E2EC" w:rsidR="00E33EEB" w:rsidRPr="003E0F66" w:rsidRDefault="00E33EEB">
      <w:pPr>
        <w:rPr>
          <w:rFonts w:ascii="RR Pioneer" w:hAnsi="RR Pioneer"/>
        </w:rPr>
      </w:pPr>
    </w:p>
    <w:p w14:paraId="40A7BCA7" w14:textId="2360DC0D" w:rsidR="00E33EEB" w:rsidRPr="003E0F66" w:rsidRDefault="00A2500E" w:rsidP="00E33EEB">
      <w:pPr>
        <w:pStyle w:val="Heading2"/>
        <w:rPr>
          <w:rFonts w:ascii="RR Pioneer" w:hAnsi="RR Pioneer"/>
        </w:rPr>
      </w:pPr>
      <w:r w:rsidRPr="003E0F66">
        <w:rPr>
          <w:rFonts w:ascii="RR Pioneer" w:hAnsi="RR Pioneer"/>
        </w:rPr>
        <w:t>Backgrou</w:t>
      </w:r>
      <w:r w:rsidR="00752306" w:rsidRPr="00915ED7">
        <w:rPr>
          <w:rFonts w:ascii="RR Pioneer" w:hAnsi="RR Pioneer"/>
        </w:rPr>
        <w:t>n</w:t>
      </w:r>
      <w:r w:rsidRPr="003E0F66">
        <w:rPr>
          <w:rFonts w:ascii="RR Pioneer" w:hAnsi="RR Pioneer"/>
        </w:rPr>
        <w:t>d</w:t>
      </w:r>
    </w:p>
    <w:p w14:paraId="2C1DC362" w14:textId="60DCC17C" w:rsidR="00831C10" w:rsidRPr="003E0F66" w:rsidRDefault="00831C10" w:rsidP="00971F42">
      <w:pPr>
        <w:jc w:val="both"/>
        <w:rPr>
          <w:rFonts w:ascii="RR Pioneer" w:hAnsi="RR Pioneer"/>
        </w:rPr>
      </w:pPr>
      <w:r w:rsidRPr="003E0F66">
        <w:rPr>
          <w:rFonts w:ascii="RR Pioneer" w:hAnsi="RR Pioneer"/>
        </w:rPr>
        <w:t>Rolls-Royce SMR Limited, the Requesting Party (RP), started Step 3 of the Generic Design Assessment (GDA) in August 2024. The overall objective of the GDA is stated within ONR’s guidance to requesting parties [1], which is to “provide confidence that the proposed design is capable of being constructed, operated and decommissioned in accordance with the standards of safety, security and environmental protection required in GB”. ONR’s guidance [1] states the intent of ONR’s Step 3 assessment is to undertake a detailed assessment of the RP’s design and supporting generic safety and security case against regulatory expectations. To facilitate this the RP is expected to produce a Generic Security Report</w:t>
      </w:r>
      <w:r w:rsidR="0043726E">
        <w:rPr>
          <w:rFonts w:ascii="RR Pioneer" w:hAnsi="RR Pioneer"/>
        </w:rPr>
        <w:t xml:space="preserve"> (GSR)</w:t>
      </w:r>
      <w:r w:rsidRPr="003E0F66">
        <w:rPr>
          <w:rFonts w:ascii="RR Pioneer" w:hAnsi="RR Pioneer"/>
        </w:rPr>
        <w:t>, that is intelligible, with a clear trail from claims, through the arguments, to the underpinning evidence that substantiates that the design is safe and secure. The RP has indicated its intention to develop, within GDA timescales, a cyber security risk assessment (CSRA) methodology, conduct system risk assessments and produce an overarching cyber security report to support the GSR for the generic design.</w:t>
      </w:r>
    </w:p>
    <w:p w14:paraId="1F6B7308" w14:textId="0408AB1C" w:rsidR="00831C10" w:rsidRPr="003E0F66" w:rsidRDefault="00831C10" w:rsidP="00971F42">
      <w:pPr>
        <w:jc w:val="both"/>
        <w:rPr>
          <w:rFonts w:ascii="RR Pioneer" w:hAnsi="RR Pioneer"/>
        </w:rPr>
      </w:pPr>
      <w:r w:rsidRPr="003E0F66">
        <w:rPr>
          <w:rFonts w:ascii="RR Pioneer" w:hAnsi="RR Pioneer"/>
        </w:rPr>
        <w:t>ONR’s assessment during Step 3 is risk-informed, targeted and proportionate, in line with our guidance [2], and we will sample the overall case on this basis [3], within the defined GDA Scope [4]. Prior to starting Step 3 ONR agreed a scope and deliverables plan with the RP that outlines the submissions which are expected to allow us to undertake our assessment of the cyber security aspects of the case during Step 3. This plan continues to be refined, and we have gained addition</w:t>
      </w:r>
      <w:r w:rsidR="00C3369D">
        <w:rPr>
          <w:rFonts w:ascii="RR Pioneer" w:hAnsi="RR Pioneer"/>
        </w:rPr>
        <w:t>al</w:t>
      </w:r>
      <w:r w:rsidRPr="003E0F66">
        <w:rPr>
          <w:rFonts w:ascii="RR Pioneer" w:hAnsi="RR Pioneer"/>
        </w:rPr>
        <w:t xml:space="preserve"> intelligence as part of our routine regulatory interactions during the step. </w:t>
      </w:r>
    </w:p>
    <w:p w14:paraId="500586EE" w14:textId="12E38B80" w:rsidR="00831C10" w:rsidRPr="003E0F66" w:rsidRDefault="00831C10" w:rsidP="00971F42">
      <w:pPr>
        <w:jc w:val="both"/>
        <w:rPr>
          <w:rFonts w:ascii="RR Pioneer" w:hAnsi="RR Pioneer"/>
        </w:rPr>
      </w:pPr>
      <w:r w:rsidRPr="003E0F66">
        <w:rPr>
          <w:rFonts w:ascii="RR Pioneer" w:hAnsi="RR Pioneer"/>
        </w:rPr>
        <w:t xml:space="preserve">During Step 3, the CSRA methodology has undergone a substantial change from the previously assessed version [5] that ONR considered to be adequate in Step 2, so much so that a re-demonstration is needed. In the RP’s Cyber Security Report [6] Issue 2 of the CSRA methodology is described as ‘new’ and that ‘it is expected that further iteration and improvement of the methodology will be required as it is tested with real systems’. </w:t>
      </w:r>
    </w:p>
    <w:p w14:paraId="138E6EE3" w14:textId="13C05932" w:rsidR="00831C10" w:rsidRPr="003E0F66" w:rsidRDefault="00831C10" w:rsidP="00971F42">
      <w:pPr>
        <w:jc w:val="both"/>
        <w:rPr>
          <w:rFonts w:ascii="RR Pioneer" w:hAnsi="RR Pioneer"/>
        </w:rPr>
      </w:pPr>
      <w:r w:rsidRPr="003E0F66">
        <w:rPr>
          <w:rFonts w:ascii="RR Pioneer" w:hAnsi="RR Pioneer"/>
        </w:rPr>
        <w:lastRenderedPageBreak/>
        <w:t xml:space="preserve">In addition to this, within Step 3 the RP has introduced a significant design change to the Control &amp; Instrumentation (C&amp;I) system, which means the design has not progressed to the expected level of maturity the RP considers necessary to enable completion of the system cyber security risk assessments within Step 3 of the GDA. By inference, this has called into question the adequacy of evidence relating to the cyber security report, which is a key item for sampling within the Step 3 ONR security assessment plan. The impact of the C&amp;I system design change on the cyber security report were confirmed in Issue 5 of Generic E3S Case Scope and Deliverable Document – Chapter 32 Security [7], which states that a full demonstration of the CSRA against a C&amp;I system will not be submitted during Step 3.  </w:t>
      </w:r>
    </w:p>
    <w:p w14:paraId="7EDC4287" w14:textId="0DF315B7" w:rsidR="00831C10" w:rsidRPr="003E0F66" w:rsidRDefault="00831C10" w:rsidP="00971F42">
      <w:pPr>
        <w:jc w:val="both"/>
        <w:rPr>
          <w:rFonts w:ascii="RR Pioneer" w:hAnsi="RR Pioneer"/>
        </w:rPr>
      </w:pPr>
      <w:r w:rsidRPr="003E0F66">
        <w:rPr>
          <w:rFonts w:ascii="RR Pioneer" w:hAnsi="RR Pioneer"/>
        </w:rPr>
        <w:t xml:space="preserve">During security level 4 meetings held from December 2024 to July 2025 clarity has been requested to establish what the impact will be on the submissions for cyber security assessment. The response to these requests have been to reiterate the position above and not provide a forward plan to fill the gap created.  </w:t>
      </w:r>
    </w:p>
    <w:p w14:paraId="5C15B24D" w14:textId="06F4FB8C" w:rsidR="00831C10" w:rsidRPr="003E0F66" w:rsidRDefault="00831C10" w:rsidP="00971F42">
      <w:pPr>
        <w:jc w:val="both"/>
        <w:rPr>
          <w:rFonts w:ascii="RR Pioneer" w:hAnsi="RR Pioneer"/>
        </w:rPr>
      </w:pPr>
      <w:r w:rsidRPr="003E0F66">
        <w:rPr>
          <w:rFonts w:ascii="RR Pioneer" w:hAnsi="RR Pioneer"/>
        </w:rPr>
        <w:t>A further impact from this relates to the Vital Area Identification (VAI) risk assessment. Vital areas are those that, if compromised, could lead to Unacceptable Radiological Consequences (URC). Blended attack vectors, which consist of cyber, physical, and insider threats executed in a coordinated manner, complicate their identification and protection because many critical systems are now digitally controlled. As part of its VAI analysis the RP is required to consider cyber vulnerabilities that could be exploited in conjunction with physical attacks to identify digital control systems which if compromised either alone, or in combination with physical infrastructure, could lead to an URC and therefore demand security protection. This requirement is fed down from</w:t>
      </w:r>
      <w:r w:rsidR="00BB20CD">
        <w:rPr>
          <w:rFonts w:ascii="RR Pioneer" w:hAnsi="RR Pioneer"/>
        </w:rPr>
        <w:t xml:space="preserve"> His Majest</w:t>
      </w:r>
      <w:r w:rsidR="008A7AA9">
        <w:rPr>
          <w:rFonts w:ascii="RR Pioneer" w:hAnsi="RR Pioneer"/>
        </w:rPr>
        <w:t>y’s Government</w:t>
      </w:r>
      <w:r w:rsidRPr="003E0F66">
        <w:rPr>
          <w:rFonts w:ascii="RR Pioneer" w:hAnsi="RR Pioneer"/>
        </w:rPr>
        <w:t xml:space="preserve"> </w:t>
      </w:r>
      <w:r w:rsidR="008A7AA9">
        <w:rPr>
          <w:rFonts w:ascii="RR Pioneer" w:hAnsi="RR Pioneer"/>
        </w:rPr>
        <w:t>(</w:t>
      </w:r>
      <w:r w:rsidRPr="003E0F66">
        <w:rPr>
          <w:rFonts w:ascii="RR Pioneer" w:hAnsi="RR Pioneer"/>
        </w:rPr>
        <w:t>HMG</w:t>
      </w:r>
      <w:r w:rsidR="008A7AA9">
        <w:rPr>
          <w:rFonts w:ascii="RR Pioneer" w:hAnsi="RR Pioneer"/>
        </w:rPr>
        <w:t>)</w:t>
      </w:r>
      <w:r w:rsidRPr="003E0F66">
        <w:rPr>
          <w:rFonts w:ascii="RR Pioneer" w:hAnsi="RR Pioneer"/>
        </w:rPr>
        <w:t xml:space="preserve"> through the UK Design Basis Threat (DBT) and is also reflected in all sources of VAI guidance both nationally [8] and internationally including that from the International Atomic Energy Agency (IAEA) [9]. The expectation to address blended attack within GDA has been agreed with the RP at the outset of this GDA and is reflected within the Step 3 ONR security assessment plan and </w:t>
      </w:r>
      <w:r w:rsidR="001B6AB9">
        <w:rPr>
          <w:rFonts w:ascii="RR Pioneer" w:hAnsi="RR Pioneer"/>
        </w:rPr>
        <w:t xml:space="preserve">the RP’s </w:t>
      </w:r>
      <w:r w:rsidRPr="003E0F66">
        <w:rPr>
          <w:rFonts w:ascii="RR Pioneer" w:hAnsi="RR Pioneer"/>
        </w:rPr>
        <w:t xml:space="preserve">scope and deliverables plan. Given the limited progress now expected to be made in developing the CSRA within GDA, it is also unclear how a meaningful assessment can be conducted from a blended attack perspective, based on the current planned submissions. </w:t>
      </w:r>
    </w:p>
    <w:p w14:paraId="35A1E2E5" w14:textId="11679796" w:rsidR="00831C10" w:rsidRPr="003E0F66" w:rsidRDefault="00831C10" w:rsidP="00971F42">
      <w:pPr>
        <w:jc w:val="both"/>
        <w:rPr>
          <w:rFonts w:ascii="RR Pioneer" w:hAnsi="RR Pioneer"/>
        </w:rPr>
      </w:pPr>
      <w:r w:rsidRPr="003E0F66">
        <w:rPr>
          <w:rFonts w:ascii="RR Pioneer" w:hAnsi="RR Pioneer"/>
        </w:rPr>
        <w:t>Faced with these developments during Step 3</w:t>
      </w:r>
      <w:r w:rsidR="0086758E">
        <w:rPr>
          <w:rFonts w:ascii="RR Pioneer" w:hAnsi="RR Pioneer"/>
        </w:rPr>
        <w:t>,</w:t>
      </w:r>
      <w:r w:rsidRPr="003E0F66">
        <w:rPr>
          <w:rFonts w:ascii="RR Pioneer" w:hAnsi="RR Pioneer"/>
        </w:rPr>
        <w:t xml:space="preserve"> it is unclear how a meaningful assessment of the Rolls-Royce SMR generic design can be conducted for cyber security within the assessment time frame.  </w:t>
      </w:r>
    </w:p>
    <w:p w14:paraId="1E8A2BC8" w14:textId="77777777" w:rsidR="00831C10" w:rsidRPr="003E0F66" w:rsidRDefault="00831C10" w:rsidP="00971F42">
      <w:pPr>
        <w:jc w:val="both"/>
        <w:rPr>
          <w:rFonts w:ascii="RR Pioneer" w:hAnsi="RR Pioneer"/>
          <w:b/>
          <w:bCs/>
          <w:u w:val="single"/>
        </w:rPr>
      </w:pPr>
      <w:r w:rsidRPr="003E0F66">
        <w:rPr>
          <w:rFonts w:ascii="RR Pioneer" w:hAnsi="RR Pioneer"/>
          <w:b/>
          <w:bCs/>
          <w:u w:val="single"/>
        </w:rPr>
        <w:t>Relevant Legislation, Standards and Guidance</w:t>
      </w:r>
    </w:p>
    <w:p w14:paraId="63A24300" w14:textId="6FD68D5B" w:rsidR="00831C10" w:rsidRPr="003E0F66" w:rsidRDefault="00831C10" w:rsidP="00971F42">
      <w:pPr>
        <w:jc w:val="both"/>
        <w:rPr>
          <w:rFonts w:ascii="RR Pioneer" w:hAnsi="RR Pioneer"/>
        </w:rPr>
      </w:pPr>
      <w:r w:rsidRPr="003E0F66">
        <w:rPr>
          <w:rFonts w:ascii="RR Pioneer" w:hAnsi="RR Pioneer"/>
        </w:rPr>
        <w:t>The guidance provided in this RO is based on ONR's Security Assessment Principles (SyAPs) [10] and the following Technical Assessment Guides (TAG) and IAEA publications:</w:t>
      </w:r>
    </w:p>
    <w:p w14:paraId="62F1406C" w14:textId="4C3119F4" w:rsidR="00831C10" w:rsidRPr="003E0F66" w:rsidRDefault="00831C10" w:rsidP="00971F42">
      <w:pPr>
        <w:pStyle w:val="ListParagraph"/>
        <w:numPr>
          <w:ilvl w:val="0"/>
          <w:numId w:val="16"/>
        </w:numPr>
        <w:jc w:val="both"/>
        <w:rPr>
          <w:rFonts w:ascii="RR Pioneer" w:hAnsi="RR Pioneer"/>
        </w:rPr>
      </w:pPr>
      <w:r w:rsidRPr="003E0F66">
        <w:rPr>
          <w:rFonts w:ascii="RR Pioneer" w:hAnsi="RR Pioneer"/>
        </w:rPr>
        <w:t>CNS-TAST-GD-7.1 Issue 2.1 [11]  Effective Cyber and Information Risk Management</w:t>
      </w:r>
    </w:p>
    <w:p w14:paraId="5C415EE0" w14:textId="092416A1" w:rsidR="00831C10" w:rsidRPr="003E0F66" w:rsidRDefault="00831C10" w:rsidP="00971F42">
      <w:pPr>
        <w:pStyle w:val="ListParagraph"/>
        <w:numPr>
          <w:ilvl w:val="0"/>
          <w:numId w:val="16"/>
        </w:numPr>
        <w:jc w:val="both"/>
        <w:rPr>
          <w:rFonts w:ascii="RR Pioneer" w:hAnsi="RR Pioneer"/>
        </w:rPr>
      </w:pPr>
      <w:r w:rsidRPr="003E0F66">
        <w:rPr>
          <w:rFonts w:ascii="RR Pioneer" w:hAnsi="RR Pioneer"/>
        </w:rPr>
        <w:t xml:space="preserve">CNS-TAST-GD-7.3 Issue 2 [12], Protection Of Nuclear Technology And Operations  </w:t>
      </w:r>
    </w:p>
    <w:p w14:paraId="52E1A9F1" w14:textId="2A6F22CB" w:rsidR="00831C10" w:rsidRPr="003E0F66" w:rsidRDefault="00831C10" w:rsidP="00971F42">
      <w:pPr>
        <w:pStyle w:val="ListParagraph"/>
        <w:numPr>
          <w:ilvl w:val="0"/>
          <w:numId w:val="16"/>
        </w:numPr>
        <w:jc w:val="both"/>
        <w:rPr>
          <w:rFonts w:ascii="RR Pioneer" w:hAnsi="RR Pioneer"/>
        </w:rPr>
      </w:pPr>
      <w:r w:rsidRPr="003E0F66">
        <w:rPr>
          <w:rFonts w:ascii="RR Pioneer" w:hAnsi="RR Pioneer"/>
        </w:rPr>
        <w:t>CNSS-TAST-GD-11.1 Issue 1.2 [13], Guidance on the Security Assessment of Generic New Nuclear Reactor Designs</w:t>
      </w:r>
    </w:p>
    <w:p w14:paraId="364151FA" w14:textId="004A3D7A" w:rsidR="00831C10" w:rsidRPr="003E0F66" w:rsidRDefault="00831C10" w:rsidP="00971F42">
      <w:pPr>
        <w:pStyle w:val="ListParagraph"/>
        <w:numPr>
          <w:ilvl w:val="0"/>
          <w:numId w:val="16"/>
        </w:numPr>
        <w:jc w:val="both"/>
        <w:rPr>
          <w:rFonts w:ascii="RR Pioneer" w:hAnsi="RR Pioneer"/>
        </w:rPr>
      </w:pPr>
      <w:r w:rsidRPr="003E0F66">
        <w:rPr>
          <w:rFonts w:ascii="RR Pioneer" w:hAnsi="RR Pioneer"/>
        </w:rPr>
        <w:t>CNSS-TAST-GD-6.2 Issue 2.1 [8], Categorisation for Sabotage</w:t>
      </w:r>
    </w:p>
    <w:p w14:paraId="019E9D60" w14:textId="4FD105D7" w:rsidR="00831C10" w:rsidRPr="003E0F66" w:rsidRDefault="00831C10" w:rsidP="00971F42">
      <w:pPr>
        <w:jc w:val="both"/>
        <w:rPr>
          <w:rFonts w:ascii="RR Pioneer" w:hAnsi="RR Pioneer"/>
        </w:rPr>
      </w:pPr>
      <w:r w:rsidRPr="003E0F66">
        <w:rPr>
          <w:rFonts w:ascii="RR Pioneer" w:hAnsi="RR Pioneer"/>
        </w:rPr>
        <w:t xml:space="preserve">These TAGs highlight the need to identify and assess cyber security risks, identify adequate security controls and their implementation within the design, that demonstrates that risks are shown to have been or can be adequately addressed. </w:t>
      </w:r>
    </w:p>
    <w:p w14:paraId="3D081F0D" w14:textId="77777777" w:rsidR="00831C10" w:rsidRPr="003E0F66" w:rsidRDefault="00831C10" w:rsidP="00971F42">
      <w:pPr>
        <w:jc w:val="both"/>
        <w:rPr>
          <w:rFonts w:ascii="RR Pioneer" w:hAnsi="RR Pioneer"/>
          <w:u w:val="single"/>
        </w:rPr>
      </w:pPr>
      <w:r w:rsidRPr="003E0F66">
        <w:rPr>
          <w:rFonts w:ascii="RR Pioneer" w:hAnsi="RR Pioneer"/>
          <w:u w:val="single"/>
        </w:rPr>
        <w:t>International Guidance</w:t>
      </w:r>
    </w:p>
    <w:p w14:paraId="6388B3E8" w14:textId="25EF535E" w:rsidR="00831C10" w:rsidRPr="003E0F66" w:rsidRDefault="00831C10" w:rsidP="00971F42">
      <w:pPr>
        <w:pStyle w:val="ListParagraph"/>
        <w:numPr>
          <w:ilvl w:val="0"/>
          <w:numId w:val="23"/>
        </w:numPr>
        <w:jc w:val="both"/>
        <w:rPr>
          <w:rFonts w:ascii="RR Pioneer" w:hAnsi="RR Pioneer"/>
        </w:rPr>
      </w:pPr>
      <w:r w:rsidRPr="003E0F66">
        <w:rPr>
          <w:rFonts w:ascii="RR Pioneer" w:hAnsi="RR Pioneer"/>
        </w:rPr>
        <w:lastRenderedPageBreak/>
        <w:t>International Atomic Energy Agency Nuclear Security Series No. 48-T [9], Identification and Categorisation of Sabotage Targets, and Identification of Vital Areas at Nuclear Facilities.</w:t>
      </w:r>
    </w:p>
    <w:p w14:paraId="553A8BF7" w14:textId="77777777" w:rsidR="005E79AF" w:rsidRDefault="005E79AF">
      <w:pPr>
        <w:tabs>
          <w:tab w:val="clear" w:pos="992"/>
          <w:tab w:val="clear" w:pos="1395"/>
          <w:tab w:val="clear" w:pos="1712"/>
        </w:tabs>
        <w:spacing w:after="200" w:line="276" w:lineRule="auto"/>
        <w:rPr>
          <w:rFonts w:ascii="RR Pioneer" w:hAnsi="RR Pioneer"/>
          <w:b/>
          <w:bCs/>
          <w:u w:val="single"/>
        </w:rPr>
      </w:pPr>
      <w:r>
        <w:rPr>
          <w:rFonts w:ascii="RR Pioneer" w:hAnsi="RR Pioneer"/>
          <w:b/>
          <w:bCs/>
          <w:u w:val="single"/>
        </w:rPr>
        <w:br w:type="page"/>
      </w:r>
    </w:p>
    <w:p w14:paraId="0E6AC8B7" w14:textId="429B272C" w:rsidR="00831C10" w:rsidRPr="003E0F66" w:rsidRDefault="00831C10" w:rsidP="007D679D">
      <w:pPr>
        <w:tabs>
          <w:tab w:val="clear" w:pos="992"/>
          <w:tab w:val="clear" w:pos="1395"/>
          <w:tab w:val="clear" w:pos="1712"/>
        </w:tabs>
        <w:spacing w:after="200" w:line="276" w:lineRule="auto"/>
        <w:rPr>
          <w:rFonts w:ascii="RR Pioneer" w:hAnsi="RR Pioneer"/>
          <w:b/>
          <w:bCs/>
          <w:u w:val="single"/>
        </w:rPr>
      </w:pPr>
      <w:r w:rsidRPr="003E0F66">
        <w:rPr>
          <w:rFonts w:ascii="RR Pioneer" w:hAnsi="RR Pioneer"/>
          <w:b/>
          <w:bCs/>
          <w:u w:val="single"/>
        </w:rPr>
        <w:lastRenderedPageBreak/>
        <w:t>Regulatory Expectations</w:t>
      </w:r>
    </w:p>
    <w:p w14:paraId="77B9695B" w14:textId="77777777" w:rsidR="00FD7514" w:rsidRPr="003E0F66" w:rsidRDefault="00831C10" w:rsidP="00971F42">
      <w:pPr>
        <w:jc w:val="both"/>
        <w:rPr>
          <w:rFonts w:ascii="RR Pioneer" w:hAnsi="RR Pioneer"/>
        </w:rPr>
      </w:pPr>
      <w:r w:rsidRPr="003E0F66">
        <w:rPr>
          <w:rFonts w:ascii="RR Pioneer" w:hAnsi="RR Pioneer"/>
        </w:rPr>
        <w:t>In line with the background and guidance above, ONR expects the RP to provide confidence that its cyber security, and related vital area identification scope is sufficient to deliver the required evidence to demonstrate that cyber security risks are being adequately managed within its design.</w:t>
      </w:r>
    </w:p>
    <w:p w14:paraId="7EA8E341" w14:textId="77777777" w:rsidR="00540482" w:rsidRPr="003E0F66" w:rsidRDefault="00540482" w:rsidP="00540482">
      <w:pPr>
        <w:rPr>
          <w:rFonts w:ascii="RR Pioneer" w:hAnsi="RR Pioneer"/>
          <w:b/>
          <w:bCs/>
          <w:u w:val="single"/>
        </w:rPr>
      </w:pPr>
      <w:r w:rsidRPr="003E0F66">
        <w:rPr>
          <w:rFonts w:ascii="RR Pioneer" w:hAnsi="RR Pioneer"/>
          <w:b/>
          <w:bCs/>
          <w:u w:val="single"/>
        </w:rPr>
        <w:t>References</w:t>
      </w:r>
    </w:p>
    <w:p w14:paraId="30232442" w14:textId="77777777" w:rsidR="00540482" w:rsidRPr="003E0F66" w:rsidRDefault="00540482" w:rsidP="00540482">
      <w:pPr>
        <w:rPr>
          <w:rFonts w:ascii="RR Pioneer" w:hAnsi="RR Pioneer"/>
        </w:rPr>
      </w:pPr>
      <w:r w:rsidRPr="003E0F66">
        <w:rPr>
          <w:rFonts w:ascii="RR Pioneer" w:hAnsi="RR Pioneer"/>
        </w:rPr>
        <w:t xml:space="preserve">[1] ONR, Guidance to Requesting Parties on the Generic Design Assessment (GDA) process for safety and security assessments of new Nuclear Power Plants (NPP), Issue 1, August 2024, ONR-GDA-GD-006. www.onr.org.uk/media/iexmextu/onr-gda-gd-006.docx  </w:t>
      </w:r>
    </w:p>
    <w:p w14:paraId="4F32C454" w14:textId="77777777" w:rsidR="00540482" w:rsidRPr="003E0F66" w:rsidRDefault="00540482" w:rsidP="00540482">
      <w:pPr>
        <w:rPr>
          <w:rFonts w:ascii="RR Pioneer" w:hAnsi="RR Pioneer"/>
        </w:rPr>
      </w:pPr>
      <w:r w:rsidRPr="003E0F66">
        <w:rPr>
          <w:rFonts w:ascii="RR Pioneer" w:hAnsi="RR Pioneer"/>
        </w:rPr>
        <w:t xml:space="preserve">[2] ONR, Risk-informed and targeted engagements (RITE), Issue 2, May 2024, ONR-RD-POL-002. www.onr.org.uk/media/z5mnnigr/onr-rd-pol-002-risk-informed-and-targeted-engagements-rite-policy.docx </w:t>
      </w:r>
    </w:p>
    <w:p w14:paraId="69A2A7E0" w14:textId="77777777" w:rsidR="00540482" w:rsidRPr="003E0F66" w:rsidRDefault="00540482" w:rsidP="00540482">
      <w:pPr>
        <w:rPr>
          <w:rFonts w:ascii="RR Pioneer" w:hAnsi="RR Pioneer"/>
        </w:rPr>
      </w:pPr>
      <w:r w:rsidRPr="003E0F66">
        <w:rPr>
          <w:rFonts w:ascii="RR Pioneer" w:hAnsi="RR Pioneer"/>
        </w:rPr>
        <w:t xml:space="preserve">[3] ONR, Guidance on Mechanics of Assessment, Issue 1.2, December 2022, NS-TAST-GD-096. www.onr.org.uk/media/kb5h2fex/ns-tast-gd-096.docx </w:t>
      </w:r>
    </w:p>
    <w:p w14:paraId="200F22A8" w14:textId="77777777" w:rsidR="00540482" w:rsidRPr="003E0F66" w:rsidRDefault="00540482" w:rsidP="00540482">
      <w:pPr>
        <w:rPr>
          <w:rFonts w:ascii="RR Pioneer" w:hAnsi="RR Pioneer"/>
        </w:rPr>
      </w:pPr>
      <w:r w:rsidRPr="003E0F66">
        <w:rPr>
          <w:rFonts w:ascii="RR Pioneer" w:hAnsi="RR Pioneer"/>
        </w:rPr>
        <w:t>[4] Rolls-Royce SMR Limited, GDA Scope Document, Issue 2, January 2023, SMR0002183. ONRW-2019369590-7694</w:t>
      </w:r>
    </w:p>
    <w:p w14:paraId="7FB1382E" w14:textId="77777777" w:rsidR="00540482" w:rsidRPr="003E0F66" w:rsidRDefault="00540482" w:rsidP="00540482">
      <w:pPr>
        <w:rPr>
          <w:rFonts w:ascii="RR Pioneer" w:hAnsi="RR Pioneer"/>
        </w:rPr>
      </w:pPr>
      <w:r w:rsidRPr="003E0F66">
        <w:rPr>
          <w:rFonts w:ascii="RR Pioneer" w:hAnsi="RR Pioneer"/>
        </w:rPr>
        <w:t>[5] ONR, Generic Design Assessment of the Rolls Royce SMR – Step 2 assessment of Security, Issue 1, June 2024. ONRW-2126615823-3520</w:t>
      </w:r>
    </w:p>
    <w:p w14:paraId="4CC542E8" w14:textId="77777777" w:rsidR="00540482" w:rsidRPr="003E0F66" w:rsidRDefault="00540482" w:rsidP="00540482">
      <w:pPr>
        <w:rPr>
          <w:rFonts w:ascii="RR Pioneer" w:hAnsi="RR Pioneer"/>
        </w:rPr>
      </w:pPr>
      <w:r w:rsidRPr="003E0F66">
        <w:rPr>
          <w:rFonts w:ascii="RR Pioneer" w:hAnsi="RR Pioneer"/>
        </w:rPr>
        <w:t>[6] Rolls-Royce SMR Limited, Rolls-Royce SMR: Cyber Security Report, Issue 2, February 2025. SMR0009698</w:t>
      </w:r>
    </w:p>
    <w:p w14:paraId="46A4A469" w14:textId="77777777" w:rsidR="00540482" w:rsidRPr="003E0F66" w:rsidRDefault="00540482" w:rsidP="00540482">
      <w:pPr>
        <w:rPr>
          <w:rFonts w:ascii="RR Pioneer" w:hAnsi="RR Pioneer"/>
        </w:rPr>
      </w:pPr>
      <w:r w:rsidRPr="003E0F66">
        <w:rPr>
          <w:rFonts w:ascii="RR Pioneer" w:hAnsi="RR Pioneer"/>
        </w:rPr>
        <w:t>[7] Rolls-Royce SMR Limited, Generic E3S Case Scope and Deliverable Document – Chapter 32 Security, Issue 5, June 2025. SMR0010907</w:t>
      </w:r>
    </w:p>
    <w:p w14:paraId="354419BA" w14:textId="77777777" w:rsidR="00540482" w:rsidRPr="003E0F66" w:rsidRDefault="00540482" w:rsidP="00540482">
      <w:pPr>
        <w:rPr>
          <w:rFonts w:ascii="RR Pioneer" w:hAnsi="RR Pioneer"/>
        </w:rPr>
      </w:pPr>
      <w:r w:rsidRPr="003E0F66">
        <w:rPr>
          <w:rFonts w:ascii="RR Pioneer" w:hAnsi="RR Pioneer"/>
        </w:rPr>
        <w:t xml:space="preserve">[8] ONR, Categorisation for sabotage, Issue 2.1, July 2025. CNS-TAST-GD-6.2 www.onr.org.uk/media/k2oj4puh/cns-tast-gd-62-categorisation-for-sabotage.docx </w:t>
      </w:r>
    </w:p>
    <w:p w14:paraId="109BB649" w14:textId="77777777" w:rsidR="00540482" w:rsidRPr="003E0F66" w:rsidRDefault="00540482" w:rsidP="00540482">
      <w:pPr>
        <w:rPr>
          <w:rFonts w:ascii="RR Pioneer" w:hAnsi="RR Pioneer"/>
        </w:rPr>
      </w:pPr>
      <w:r w:rsidRPr="003E0F66">
        <w:rPr>
          <w:rFonts w:ascii="RR Pioneer" w:hAnsi="RR Pioneer"/>
        </w:rPr>
        <w:t xml:space="preserve">[9] IAEA, Identification and Categorization of Sabotage Targets, and Identification of Vital Areas at Nuclear Facilities, November 2024. No. 48-T www-pub.iaea.org/MTCD/Publications/PDF/p15623-PUB2092_web.pdf </w:t>
      </w:r>
    </w:p>
    <w:p w14:paraId="40ACCD76" w14:textId="77777777" w:rsidR="00540482" w:rsidRPr="003E0F66" w:rsidRDefault="00540482" w:rsidP="00540482">
      <w:pPr>
        <w:rPr>
          <w:rFonts w:ascii="RR Pioneer" w:hAnsi="RR Pioneer"/>
        </w:rPr>
      </w:pPr>
      <w:r w:rsidRPr="003E0F66">
        <w:rPr>
          <w:rFonts w:ascii="RR Pioneer" w:hAnsi="RR Pioneer"/>
        </w:rPr>
        <w:t xml:space="preserve">[10] ONR, Security Assessment Principles, Version 1, March 2022.  www.onr.org.uk/media/g05fszjn/security-assessment-principles.pdf </w:t>
      </w:r>
    </w:p>
    <w:p w14:paraId="4052F186" w14:textId="77777777" w:rsidR="00540482" w:rsidRPr="0027580E" w:rsidRDefault="00540482" w:rsidP="00540482">
      <w:pPr>
        <w:rPr>
          <w:rFonts w:ascii="RR Pioneer" w:hAnsi="RR Pioneer"/>
        </w:rPr>
      </w:pPr>
      <w:r w:rsidRPr="003E0F66">
        <w:rPr>
          <w:rFonts w:ascii="RR Pioneer" w:hAnsi="RR Pioneer"/>
        </w:rPr>
        <w:t xml:space="preserve">[11] ONR, Effective Cyber and Information Risk Management 7.1, Issue 2, September 2024. </w:t>
      </w:r>
      <w:r w:rsidRPr="0027580E">
        <w:rPr>
          <w:rFonts w:ascii="RR Pioneer" w:hAnsi="RR Pioneer"/>
        </w:rPr>
        <w:t xml:space="preserve">CNS-TAST-GD-7.1 www.onr.org.uk/media/ldbkao04/cns-tast-gd-71.docx </w:t>
      </w:r>
    </w:p>
    <w:p w14:paraId="49086A5C" w14:textId="77777777" w:rsidR="00540482" w:rsidRPr="003E0F66" w:rsidRDefault="00540482" w:rsidP="00540482">
      <w:pPr>
        <w:rPr>
          <w:rFonts w:ascii="RR Pioneer" w:hAnsi="RR Pioneer"/>
        </w:rPr>
      </w:pPr>
      <w:r w:rsidRPr="003E0F66">
        <w:rPr>
          <w:rFonts w:ascii="RR Pioneer" w:hAnsi="RR Pioneer"/>
        </w:rPr>
        <w:t>[12] ONR, Protection of nuclear technology and operations (OFFICIAL-SENSITIVE:SNI), Issue 2.1, October 2024. CNS-TAST-GD-7.3</w:t>
      </w:r>
    </w:p>
    <w:p w14:paraId="62E52C9A" w14:textId="77777777" w:rsidR="00540482" w:rsidRPr="0027580E" w:rsidRDefault="00540482" w:rsidP="00540482">
      <w:pPr>
        <w:rPr>
          <w:rFonts w:ascii="RR Pioneer" w:hAnsi="RR Pioneer"/>
        </w:rPr>
      </w:pPr>
      <w:r w:rsidRPr="003E0F66">
        <w:rPr>
          <w:rFonts w:ascii="RR Pioneer" w:hAnsi="RR Pioneer"/>
        </w:rPr>
        <w:t xml:space="preserve">[13] ONR, Guidance on the Security Assessment of Generic New Nuclear Reactor Designs, Issue 1.2, May 2021. </w:t>
      </w:r>
      <w:r w:rsidRPr="0027580E">
        <w:rPr>
          <w:rFonts w:ascii="RR Pioneer" w:hAnsi="RR Pioneer"/>
        </w:rPr>
        <w:t xml:space="preserve">CNSS-TAST-GD-11.1 www.onr.org.uk/media/5sen1sal/cnss-tast-gd-111.pdf </w:t>
      </w:r>
    </w:p>
    <w:p w14:paraId="0CA91C5F" w14:textId="0CED0057" w:rsidR="0030790D" w:rsidRPr="003E0F66" w:rsidRDefault="00540482" w:rsidP="00540482">
      <w:pPr>
        <w:rPr>
          <w:rFonts w:ascii="RR Pioneer" w:hAnsi="RR Pioneer"/>
        </w:rPr>
      </w:pPr>
      <w:r w:rsidRPr="003E0F66">
        <w:rPr>
          <w:rFonts w:ascii="RR Pioneer" w:hAnsi="RR Pioneer"/>
        </w:rPr>
        <w:lastRenderedPageBreak/>
        <w:t>[14] Rolls-Royce SMR Limited, Rolls-Royce SMR - Step 3 - Vital Area Identification and Categorisation Methodology, Issue 2, September 2024. SMR0006499</w:t>
      </w:r>
    </w:p>
    <w:p w14:paraId="109CC872" w14:textId="5412FE7A" w:rsidR="00A2500E" w:rsidRPr="003E0F66" w:rsidRDefault="00A2500E" w:rsidP="00831C10">
      <w:pPr>
        <w:pStyle w:val="Heading2"/>
        <w:rPr>
          <w:rFonts w:ascii="RR Pioneer" w:hAnsi="RR Pioneer"/>
        </w:rPr>
      </w:pPr>
      <w:r w:rsidRPr="003E0F66">
        <w:rPr>
          <w:rFonts w:ascii="RR Pioneer" w:hAnsi="RR Pioneer"/>
        </w:rPr>
        <w:t>Regulatory Observation Actions</w:t>
      </w:r>
      <w:r w:rsidR="006C632D" w:rsidRPr="003E0F66">
        <w:rPr>
          <w:rFonts w:ascii="RR Pioneer" w:hAnsi="RR Pioneer"/>
        </w:rPr>
        <w:t xml:space="preserve"> and Resolution Plan</w:t>
      </w:r>
    </w:p>
    <w:p w14:paraId="4282170A" w14:textId="7B0FAE61" w:rsidR="0097376B" w:rsidRPr="003E0F66" w:rsidRDefault="0097376B" w:rsidP="00971F42">
      <w:pPr>
        <w:jc w:val="both"/>
        <w:rPr>
          <w:rFonts w:ascii="RR Pioneer" w:hAnsi="RR Pioneer"/>
        </w:rPr>
      </w:pPr>
      <w:r w:rsidRPr="003E0F66">
        <w:rPr>
          <w:rFonts w:ascii="RR Pioneer" w:hAnsi="RR Pioneer"/>
        </w:rPr>
        <w:t>RO-RRSMR-014.A1 – The RP is to provide required information that gives confidence that the delivery of the cyber security submissions is achievable within GDA timescales, which demonstrates that cyber security risks are being adequately managed within the Rolls-Royce SMR design.</w:t>
      </w:r>
    </w:p>
    <w:p w14:paraId="79C4B8FE" w14:textId="11172E19" w:rsidR="0097376B" w:rsidRPr="003E0F66" w:rsidRDefault="0097376B" w:rsidP="00971F42">
      <w:pPr>
        <w:jc w:val="both"/>
        <w:rPr>
          <w:rFonts w:ascii="RR Pioneer" w:hAnsi="RR Pioneer"/>
        </w:rPr>
      </w:pPr>
      <w:r w:rsidRPr="003E0F66">
        <w:rPr>
          <w:rFonts w:ascii="RR Pioneer" w:hAnsi="RR Pioneer"/>
        </w:rPr>
        <w:t>In response to this Regulatory Observation, the RP, should:</w:t>
      </w:r>
    </w:p>
    <w:p w14:paraId="3B10FF3A" w14:textId="77777777" w:rsidR="00D6489D" w:rsidRPr="003E0F66" w:rsidRDefault="0097376B" w:rsidP="00971F42">
      <w:pPr>
        <w:pStyle w:val="ListParagraph"/>
        <w:numPr>
          <w:ilvl w:val="0"/>
          <w:numId w:val="20"/>
        </w:numPr>
        <w:jc w:val="both"/>
        <w:rPr>
          <w:rFonts w:ascii="RR Pioneer" w:hAnsi="RR Pioneer"/>
        </w:rPr>
      </w:pPr>
      <w:r w:rsidRPr="003E0F66">
        <w:rPr>
          <w:rFonts w:ascii="RR Pioneer" w:hAnsi="RR Pioneer"/>
        </w:rPr>
        <w:t>Provide the necessary detailed information for the cyber security aspects of the generic security case that will be produced during GDA. The overall objective of which is to provide confidence that cyber security risks are being adequately managed within the Rolls-Royce SMR design. This should include the following:</w:t>
      </w:r>
    </w:p>
    <w:p w14:paraId="799358A6" w14:textId="77777777" w:rsidR="00AB0D41" w:rsidRPr="003E0F66" w:rsidRDefault="0097376B" w:rsidP="00971F42">
      <w:pPr>
        <w:pStyle w:val="ListParagraph"/>
        <w:numPr>
          <w:ilvl w:val="1"/>
          <w:numId w:val="20"/>
        </w:numPr>
        <w:jc w:val="both"/>
        <w:rPr>
          <w:rFonts w:ascii="RR Pioneer" w:hAnsi="RR Pioneer"/>
        </w:rPr>
      </w:pPr>
      <w:r w:rsidRPr="003E0F66">
        <w:rPr>
          <w:rFonts w:ascii="RR Pioneer" w:hAnsi="RR Pioneer"/>
        </w:rPr>
        <w:t>Justification and/or demonstration of the methodology used to manage cyber security risks within the Rolls-Royce SMR design.</w:t>
      </w:r>
    </w:p>
    <w:p w14:paraId="5BC4D6D5" w14:textId="77777777" w:rsidR="004E3D8D" w:rsidRPr="003E0F66" w:rsidRDefault="0097376B" w:rsidP="00971F42">
      <w:pPr>
        <w:pStyle w:val="ListParagraph"/>
        <w:numPr>
          <w:ilvl w:val="1"/>
          <w:numId w:val="20"/>
        </w:numPr>
        <w:jc w:val="both"/>
        <w:rPr>
          <w:rFonts w:ascii="RR Pioneer" w:hAnsi="RR Pioneer"/>
        </w:rPr>
      </w:pPr>
      <w:r w:rsidRPr="003E0F66">
        <w:rPr>
          <w:rFonts w:ascii="RR Pioneer" w:hAnsi="RR Pioneer"/>
        </w:rPr>
        <w:t>Explanation of how cyber security controls will be applied/specified at the plant architectural level or at a system level, commensurate to the maturity of the design.</w:t>
      </w:r>
    </w:p>
    <w:p w14:paraId="7800A714" w14:textId="77777777" w:rsidR="004E3D8D" w:rsidRPr="003E0F66" w:rsidRDefault="0097376B" w:rsidP="00971F42">
      <w:pPr>
        <w:pStyle w:val="ListParagraph"/>
        <w:numPr>
          <w:ilvl w:val="1"/>
          <w:numId w:val="20"/>
        </w:numPr>
        <w:jc w:val="both"/>
        <w:rPr>
          <w:rFonts w:ascii="RR Pioneer" w:hAnsi="RR Pioneer"/>
        </w:rPr>
      </w:pPr>
      <w:r w:rsidRPr="003E0F66">
        <w:rPr>
          <w:rFonts w:ascii="RR Pioneer" w:hAnsi="RR Pioneer"/>
        </w:rPr>
        <w:t>Explanation of how cyber security defence in depth is achieved and how it can be demonstrated.</w:t>
      </w:r>
    </w:p>
    <w:p w14:paraId="6F8A5403" w14:textId="77777777" w:rsidR="004E3D8D" w:rsidRPr="003E0F66" w:rsidRDefault="0097376B" w:rsidP="00971F42">
      <w:pPr>
        <w:pStyle w:val="ListParagraph"/>
        <w:numPr>
          <w:ilvl w:val="1"/>
          <w:numId w:val="20"/>
        </w:numPr>
        <w:jc w:val="both"/>
        <w:rPr>
          <w:rFonts w:ascii="RR Pioneer" w:hAnsi="RR Pioneer"/>
        </w:rPr>
      </w:pPr>
      <w:r w:rsidRPr="003E0F66">
        <w:rPr>
          <w:rFonts w:ascii="RR Pioneer" w:hAnsi="RR Pioneer"/>
        </w:rPr>
        <w:t>Explanation of how quality assurance and assurance testing strategies for cyber security will be captured.</w:t>
      </w:r>
    </w:p>
    <w:p w14:paraId="282F5242" w14:textId="77777777" w:rsidR="004E3D8D" w:rsidRPr="003E0F66" w:rsidRDefault="0097376B" w:rsidP="00971F42">
      <w:pPr>
        <w:pStyle w:val="ListParagraph"/>
        <w:numPr>
          <w:ilvl w:val="1"/>
          <w:numId w:val="20"/>
        </w:numPr>
        <w:jc w:val="both"/>
        <w:rPr>
          <w:rFonts w:ascii="RR Pioneer" w:hAnsi="RR Pioneer"/>
        </w:rPr>
      </w:pPr>
      <w:r w:rsidRPr="003E0F66">
        <w:rPr>
          <w:rFonts w:ascii="RR Pioneer" w:hAnsi="RR Pioneer"/>
        </w:rPr>
        <w:t>Providing clarity around the Claims, Arguments and Evidence being proposed for cyber security.</w:t>
      </w:r>
    </w:p>
    <w:p w14:paraId="4F3EFB06" w14:textId="77777777" w:rsidR="004E3D8D" w:rsidRPr="003E0F66" w:rsidRDefault="0097376B" w:rsidP="00971F42">
      <w:pPr>
        <w:pStyle w:val="ListParagraph"/>
        <w:numPr>
          <w:ilvl w:val="1"/>
          <w:numId w:val="20"/>
        </w:numPr>
        <w:jc w:val="both"/>
        <w:rPr>
          <w:rFonts w:ascii="RR Pioneer" w:hAnsi="RR Pioneer"/>
        </w:rPr>
      </w:pPr>
      <w:r w:rsidRPr="003E0F66">
        <w:rPr>
          <w:rFonts w:ascii="RR Pioneer" w:hAnsi="RR Pioneer"/>
        </w:rPr>
        <w:t>Explanation of how forward work plans, particularly for known omissions, for cyber security will be captured by Rolls-Royce SMR Limited post GDA and how further work for a future licensee will be captured.</w:t>
      </w:r>
    </w:p>
    <w:p w14:paraId="757F3098" w14:textId="77777777" w:rsidR="004E3D8D" w:rsidRPr="003E0F66" w:rsidRDefault="006028A9" w:rsidP="00971F42">
      <w:pPr>
        <w:pStyle w:val="ListParagraph"/>
        <w:numPr>
          <w:ilvl w:val="0"/>
          <w:numId w:val="20"/>
        </w:numPr>
        <w:jc w:val="both"/>
        <w:rPr>
          <w:rFonts w:ascii="RR Pioneer" w:hAnsi="RR Pioneer"/>
        </w:rPr>
      </w:pPr>
      <w:r w:rsidRPr="003E0F66">
        <w:rPr>
          <w:rFonts w:ascii="RR Pioneer" w:hAnsi="RR Pioneer"/>
        </w:rPr>
        <w:t>Explain how the Vital Area Identification regulatory and HMG expectations for identifying all URC pathways from blended attack threat vectors will be met within this GDA, commensurate to the maturity of the design. This is to include;</w:t>
      </w:r>
    </w:p>
    <w:p w14:paraId="4DB39CE5" w14:textId="77777777" w:rsidR="004E3D8D" w:rsidRPr="003E0F66" w:rsidRDefault="006028A9" w:rsidP="00971F42">
      <w:pPr>
        <w:pStyle w:val="ListParagraph"/>
        <w:numPr>
          <w:ilvl w:val="1"/>
          <w:numId w:val="20"/>
        </w:numPr>
        <w:jc w:val="both"/>
        <w:rPr>
          <w:rFonts w:ascii="RR Pioneer" w:hAnsi="RR Pioneer"/>
        </w:rPr>
      </w:pPr>
      <w:r w:rsidRPr="003E0F66">
        <w:rPr>
          <w:rFonts w:ascii="RR Pioneer" w:hAnsi="RR Pioneer"/>
        </w:rPr>
        <w:t>The identification of potential blended attack scenarios and targets in accordance with Phase 2 of the Rolls-Royce SMR Vital Area Identification methodology [14];</w:t>
      </w:r>
    </w:p>
    <w:p w14:paraId="5C89F4F7" w14:textId="77777777" w:rsidR="004E3D8D" w:rsidRPr="003E0F66" w:rsidRDefault="006028A9" w:rsidP="00971F42">
      <w:pPr>
        <w:pStyle w:val="ListParagraph"/>
        <w:numPr>
          <w:ilvl w:val="1"/>
          <w:numId w:val="20"/>
        </w:numPr>
        <w:jc w:val="both"/>
        <w:rPr>
          <w:rFonts w:ascii="RR Pioneer" w:hAnsi="RR Pioneer"/>
        </w:rPr>
      </w:pPr>
      <w:r w:rsidRPr="003E0F66">
        <w:rPr>
          <w:rFonts w:ascii="RR Pioneer" w:hAnsi="RR Pioneer"/>
        </w:rPr>
        <w:t>The identification of credible blended attack event scenarios and targets in accordance with Phase 3a of [14];</w:t>
      </w:r>
    </w:p>
    <w:p w14:paraId="76CD77C1" w14:textId="77777777" w:rsidR="004E3D8D" w:rsidRPr="003E0F66" w:rsidRDefault="006028A9" w:rsidP="00971F42">
      <w:pPr>
        <w:pStyle w:val="ListParagraph"/>
        <w:numPr>
          <w:ilvl w:val="1"/>
          <w:numId w:val="20"/>
        </w:numPr>
        <w:jc w:val="both"/>
        <w:rPr>
          <w:rFonts w:ascii="RR Pioneer" w:hAnsi="RR Pioneer"/>
        </w:rPr>
      </w:pPr>
      <w:r w:rsidRPr="003E0F66">
        <w:rPr>
          <w:rFonts w:ascii="RR Pioneer" w:hAnsi="RR Pioneer"/>
        </w:rPr>
        <w:t>The categorisation of blended attack driven vital areas in accordance with Table 1 of Annex B of SyAPs [8] and as described in [14] Phase 3b;</w:t>
      </w:r>
    </w:p>
    <w:p w14:paraId="1C983368" w14:textId="77777777" w:rsidR="004E3D8D" w:rsidRPr="003E0F66" w:rsidRDefault="006028A9" w:rsidP="00971F42">
      <w:pPr>
        <w:pStyle w:val="ListParagraph"/>
        <w:numPr>
          <w:ilvl w:val="1"/>
          <w:numId w:val="20"/>
        </w:numPr>
        <w:jc w:val="both"/>
        <w:rPr>
          <w:rFonts w:ascii="RR Pioneer" w:hAnsi="RR Pioneer"/>
        </w:rPr>
      </w:pPr>
      <w:r w:rsidRPr="003E0F66">
        <w:rPr>
          <w:rFonts w:ascii="RR Pioneer" w:hAnsi="RR Pioneer"/>
        </w:rPr>
        <w:t>Details of the locations of blended attack driven vital areas in accordance with Phase 4 of [14];</w:t>
      </w:r>
    </w:p>
    <w:p w14:paraId="29ECF332" w14:textId="25A741E8" w:rsidR="006028A9" w:rsidRPr="003E0F66" w:rsidRDefault="006028A9" w:rsidP="00971F42">
      <w:pPr>
        <w:pStyle w:val="ListParagraph"/>
        <w:numPr>
          <w:ilvl w:val="1"/>
          <w:numId w:val="20"/>
        </w:numPr>
        <w:jc w:val="both"/>
        <w:rPr>
          <w:rFonts w:ascii="RR Pioneer" w:hAnsi="RR Pioneer"/>
        </w:rPr>
      </w:pPr>
      <w:r w:rsidRPr="003E0F66">
        <w:rPr>
          <w:rFonts w:ascii="RR Pioneer" w:hAnsi="RR Pioneer"/>
        </w:rPr>
        <w:t>Explanation of how forward work plans, particularly for known omissions, for blended attack threat vectors will be captured by Rolls-Royce SMR Limited post GDA for a future licensee.</w:t>
      </w:r>
    </w:p>
    <w:p w14:paraId="023A9DBC" w14:textId="29611FE0" w:rsidR="006028A9" w:rsidRPr="003E0F66" w:rsidRDefault="004979E2" w:rsidP="006028A9">
      <w:pPr>
        <w:rPr>
          <w:rFonts w:ascii="RR Pioneer" w:hAnsi="RR Pioneer"/>
          <w:b/>
          <w:bCs/>
          <w:u w:val="single"/>
        </w:rPr>
      </w:pPr>
      <w:r w:rsidRPr="003E0F66">
        <w:rPr>
          <w:rFonts w:ascii="RR Pioneer" w:hAnsi="RR Pioneer"/>
          <w:b/>
          <w:bCs/>
          <w:u w:val="single"/>
        </w:rPr>
        <w:t>Rolls-Royce SMR Response</w:t>
      </w:r>
    </w:p>
    <w:p w14:paraId="7DC66AD2" w14:textId="77777777" w:rsidR="004979E2" w:rsidRPr="00741279" w:rsidRDefault="004979E2" w:rsidP="00971F42">
      <w:pPr>
        <w:pStyle w:val="ListParagraph"/>
        <w:numPr>
          <w:ilvl w:val="0"/>
          <w:numId w:val="22"/>
        </w:numPr>
        <w:jc w:val="both"/>
        <w:rPr>
          <w:rFonts w:ascii="RR Pioneer" w:hAnsi="RR Pioneer"/>
          <w:i/>
        </w:rPr>
      </w:pPr>
      <w:r w:rsidRPr="00741279">
        <w:rPr>
          <w:rFonts w:ascii="RR Pioneer" w:hAnsi="RR Pioneer"/>
          <w:i/>
        </w:rPr>
        <w:t>Provide the necessary detailed information for the cyber security aspects of the generic security case that will be produced during GDA. The overall objective of which is to provide confidence that cyber security risks are being adequately managed within the Rolls-Royce SMR design. This should include the following:</w:t>
      </w:r>
    </w:p>
    <w:p w14:paraId="6C337081" w14:textId="77777777" w:rsidR="004979E2" w:rsidRPr="00741279" w:rsidRDefault="004979E2" w:rsidP="00971F42">
      <w:pPr>
        <w:pStyle w:val="ListParagraph"/>
        <w:numPr>
          <w:ilvl w:val="1"/>
          <w:numId w:val="22"/>
        </w:numPr>
        <w:jc w:val="both"/>
        <w:rPr>
          <w:rFonts w:ascii="RR Pioneer" w:hAnsi="RR Pioneer"/>
          <w:i/>
        </w:rPr>
      </w:pPr>
      <w:r w:rsidRPr="00741279">
        <w:rPr>
          <w:rFonts w:ascii="RR Pioneer" w:hAnsi="RR Pioneer"/>
          <w:i/>
        </w:rPr>
        <w:lastRenderedPageBreak/>
        <w:t>Justification and/or demonstration of the methodology used to manage cyber security risks within the Rolls-Royce SMR design.</w:t>
      </w:r>
    </w:p>
    <w:p w14:paraId="495460C1" w14:textId="77777777" w:rsidR="007106A8" w:rsidRPr="00741279" w:rsidRDefault="007106A8" w:rsidP="00971F42">
      <w:pPr>
        <w:pStyle w:val="ListParagraph"/>
        <w:ind w:left="1440"/>
        <w:jc w:val="both"/>
        <w:rPr>
          <w:rFonts w:ascii="RR Pioneer" w:hAnsi="RR Pioneer"/>
        </w:rPr>
      </w:pPr>
    </w:p>
    <w:p w14:paraId="513D3E15" w14:textId="0370E19B" w:rsidR="007106A8" w:rsidRPr="003E0F66" w:rsidRDefault="007106A8" w:rsidP="00971F42">
      <w:pPr>
        <w:pStyle w:val="ListParagraph"/>
        <w:ind w:left="1440"/>
        <w:jc w:val="both"/>
        <w:rPr>
          <w:rFonts w:ascii="RR Pioneer" w:hAnsi="RR Pioneer"/>
        </w:rPr>
      </w:pPr>
      <w:r w:rsidRPr="00741279">
        <w:rPr>
          <w:rFonts w:ascii="RR Pioneer" w:hAnsi="RR Pioneer"/>
        </w:rPr>
        <w:t xml:space="preserve">RR SMR will continue to use the </w:t>
      </w:r>
      <w:r w:rsidR="00DA13D4" w:rsidRPr="00741279">
        <w:rPr>
          <w:rFonts w:ascii="RR Pioneer" w:hAnsi="RR Pioneer"/>
        </w:rPr>
        <w:t xml:space="preserve">Cyber Security Risk Assessment Methodology </w:t>
      </w:r>
      <w:r w:rsidR="00AC3BAA" w:rsidRPr="00741279">
        <w:rPr>
          <w:rFonts w:ascii="RR Pioneer" w:hAnsi="RR Pioneer"/>
        </w:rPr>
        <w:t>[1</w:t>
      </w:r>
      <w:r w:rsidR="005203E4" w:rsidRPr="00741279">
        <w:rPr>
          <w:rFonts w:ascii="RR Pioneer" w:hAnsi="RR Pioneer"/>
        </w:rPr>
        <w:t>5</w:t>
      </w:r>
      <w:r w:rsidR="00AC3BAA" w:rsidRPr="00741279">
        <w:rPr>
          <w:rFonts w:ascii="RR Pioneer" w:hAnsi="RR Pioneer"/>
        </w:rPr>
        <w:t>]</w:t>
      </w:r>
      <w:r w:rsidR="00976E51" w:rsidRPr="00741279">
        <w:rPr>
          <w:rFonts w:ascii="RR Pioneer" w:hAnsi="RR Pioneer"/>
        </w:rPr>
        <w:t xml:space="preserve"> (CSRAM)</w:t>
      </w:r>
      <w:r w:rsidRPr="00741279">
        <w:rPr>
          <w:rFonts w:ascii="RR Pioneer" w:hAnsi="RR Pioneer"/>
        </w:rPr>
        <w:t xml:space="preserve"> to assess systems, and provide sample reports for assessment. </w:t>
      </w:r>
      <w:r w:rsidR="41B99BCF" w:rsidRPr="00741279">
        <w:rPr>
          <w:rFonts w:ascii="RR Pioneer" w:hAnsi="RR Pioneer"/>
        </w:rPr>
        <w:t>Four</w:t>
      </w:r>
      <w:r w:rsidRPr="00741279">
        <w:rPr>
          <w:rFonts w:ascii="RR Pioneer" w:hAnsi="RR Pioneer"/>
        </w:rPr>
        <w:t xml:space="preserve"> reports </w:t>
      </w:r>
      <w:r w:rsidR="002030BF" w:rsidRPr="00741279">
        <w:rPr>
          <w:rFonts w:ascii="RR Pioneer" w:hAnsi="RR Pioneer"/>
        </w:rPr>
        <w:t xml:space="preserve">were provided </w:t>
      </w:r>
      <w:r w:rsidRPr="00741279">
        <w:rPr>
          <w:rFonts w:ascii="RR Pioneer" w:hAnsi="RR Pioneer"/>
        </w:rPr>
        <w:t>at the start of this year (RPS</w:t>
      </w:r>
      <w:r w:rsidR="006420DC" w:rsidRPr="00741279">
        <w:rPr>
          <w:rFonts w:ascii="RR Pioneer" w:hAnsi="RR Pioneer"/>
        </w:rPr>
        <w:t xml:space="preserve"> [</w:t>
      </w:r>
      <w:r w:rsidR="00973308" w:rsidRPr="00741279">
        <w:rPr>
          <w:rFonts w:ascii="RR Pioneer" w:hAnsi="RR Pioneer"/>
        </w:rPr>
        <w:t>16</w:t>
      </w:r>
      <w:r w:rsidR="006420DC" w:rsidRPr="00741279">
        <w:rPr>
          <w:rFonts w:ascii="RR Pioneer" w:hAnsi="RR Pioneer"/>
        </w:rPr>
        <w:t>]</w:t>
      </w:r>
      <w:r w:rsidRPr="00741279">
        <w:rPr>
          <w:rFonts w:ascii="RR Pioneer" w:hAnsi="RR Pioneer"/>
        </w:rPr>
        <w:t>, DPS</w:t>
      </w:r>
      <w:r w:rsidR="006420DC" w:rsidRPr="00741279">
        <w:rPr>
          <w:rFonts w:ascii="RR Pioneer" w:hAnsi="RR Pioneer"/>
        </w:rPr>
        <w:t xml:space="preserve"> [</w:t>
      </w:r>
      <w:r w:rsidR="00973308" w:rsidRPr="00741279">
        <w:rPr>
          <w:rFonts w:ascii="RR Pioneer" w:hAnsi="RR Pioneer"/>
        </w:rPr>
        <w:t>17</w:t>
      </w:r>
      <w:r w:rsidR="006420DC" w:rsidRPr="00741279">
        <w:rPr>
          <w:rFonts w:ascii="RR Pioneer" w:hAnsi="RR Pioneer"/>
        </w:rPr>
        <w:t>]</w:t>
      </w:r>
      <w:r w:rsidRPr="00741279">
        <w:rPr>
          <w:rFonts w:ascii="RR Pioneer" w:hAnsi="RR Pioneer"/>
        </w:rPr>
        <w:t>, DPCS</w:t>
      </w:r>
      <w:r w:rsidR="006420DC" w:rsidRPr="00741279">
        <w:rPr>
          <w:rFonts w:ascii="RR Pioneer" w:hAnsi="RR Pioneer"/>
        </w:rPr>
        <w:t xml:space="preserve"> [</w:t>
      </w:r>
      <w:r w:rsidR="00973308" w:rsidRPr="00741279">
        <w:rPr>
          <w:rFonts w:ascii="RR Pioneer" w:hAnsi="RR Pioneer"/>
        </w:rPr>
        <w:t>18</w:t>
      </w:r>
      <w:r w:rsidR="006420DC" w:rsidRPr="00741279">
        <w:rPr>
          <w:rFonts w:ascii="RR Pioneer" w:hAnsi="RR Pioneer"/>
        </w:rPr>
        <w:t>]</w:t>
      </w:r>
      <w:r w:rsidRPr="00741279">
        <w:rPr>
          <w:rFonts w:ascii="RR Pioneer" w:hAnsi="RR Pioneer"/>
        </w:rPr>
        <w:t>, RPCS</w:t>
      </w:r>
      <w:r w:rsidR="006420DC" w:rsidRPr="00741279">
        <w:rPr>
          <w:rFonts w:ascii="RR Pioneer" w:hAnsi="RR Pioneer"/>
        </w:rPr>
        <w:t xml:space="preserve"> [</w:t>
      </w:r>
      <w:r w:rsidR="00973308" w:rsidRPr="00741279">
        <w:rPr>
          <w:rFonts w:ascii="RR Pioneer" w:hAnsi="RR Pioneer"/>
        </w:rPr>
        <w:t>19</w:t>
      </w:r>
      <w:r w:rsidR="006420DC" w:rsidRPr="00741279">
        <w:rPr>
          <w:rFonts w:ascii="RR Pioneer" w:hAnsi="RR Pioneer"/>
        </w:rPr>
        <w:t>]</w:t>
      </w:r>
      <w:r w:rsidRPr="00741279">
        <w:rPr>
          <w:rFonts w:ascii="RR Pioneer" w:hAnsi="RR Pioneer"/>
        </w:rPr>
        <w:t>), 3 of those will be revised in Nov</w:t>
      </w:r>
      <w:r w:rsidR="00405B2B" w:rsidRPr="00741279">
        <w:rPr>
          <w:rFonts w:ascii="RR Pioneer" w:hAnsi="RR Pioneer"/>
        </w:rPr>
        <w:t>ember</w:t>
      </w:r>
      <w:r w:rsidRPr="00741279">
        <w:rPr>
          <w:rFonts w:ascii="RR Pioneer" w:hAnsi="RR Pioneer"/>
        </w:rPr>
        <w:t xml:space="preserve"> </w:t>
      </w:r>
      <w:r w:rsidR="00405B2B" w:rsidRPr="00741279">
        <w:rPr>
          <w:rFonts w:ascii="RR Pioneer" w:hAnsi="RR Pioneer"/>
        </w:rPr>
        <w:t>20</w:t>
      </w:r>
      <w:r w:rsidRPr="00741279">
        <w:rPr>
          <w:rFonts w:ascii="RR Pioneer" w:hAnsi="RR Pioneer"/>
        </w:rPr>
        <w:t>25 (RPS, DRPS and DPCS), and 3</w:t>
      </w:r>
      <w:r w:rsidRPr="003E0F66">
        <w:rPr>
          <w:rFonts w:ascii="RR Pioneer" w:hAnsi="RR Pioneer"/>
        </w:rPr>
        <w:t xml:space="preserve"> new risk assessment reports (systems TBC) will be provided </w:t>
      </w:r>
      <w:r w:rsidR="006E6582" w:rsidRPr="003E0F66">
        <w:rPr>
          <w:rFonts w:ascii="RR Pioneer" w:hAnsi="RR Pioneer"/>
        </w:rPr>
        <w:t>in 2026</w:t>
      </w:r>
      <w:r w:rsidRPr="003E0F66">
        <w:rPr>
          <w:rFonts w:ascii="RR Pioneer" w:hAnsi="RR Pioneer"/>
        </w:rPr>
        <w:t xml:space="preserve">. </w:t>
      </w:r>
      <w:r w:rsidR="000961F0" w:rsidRPr="003E0F66">
        <w:rPr>
          <w:rFonts w:ascii="RR Pioneer" w:hAnsi="RR Pioneer"/>
        </w:rPr>
        <w:t>These reports will demonstrate Phases 1 a</w:t>
      </w:r>
      <w:r w:rsidR="0074165E" w:rsidRPr="003E0F66">
        <w:rPr>
          <w:rFonts w:ascii="RR Pioneer" w:hAnsi="RR Pioneer"/>
        </w:rPr>
        <w:t>n</w:t>
      </w:r>
      <w:r w:rsidR="000961F0" w:rsidRPr="003E0F66">
        <w:rPr>
          <w:rFonts w:ascii="RR Pioneer" w:hAnsi="RR Pioneer"/>
        </w:rPr>
        <w:t xml:space="preserve">d 2 </w:t>
      </w:r>
      <w:r w:rsidR="0074165E" w:rsidRPr="003E0F66">
        <w:rPr>
          <w:rFonts w:ascii="RR Pioneer" w:hAnsi="RR Pioneer"/>
        </w:rPr>
        <w:t>of th</w:t>
      </w:r>
      <w:r w:rsidR="00976E51">
        <w:rPr>
          <w:rFonts w:ascii="RR Pioneer" w:hAnsi="RR Pioneer"/>
        </w:rPr>
        <w:t>e CSRAM</w:t>
      </w:r>
      <w:r w:rsidR="0074165E" w:rsidRPr="003E0F66">
        <w:rPr>
          <w:rFonts w:ascii="RR Pioneer" w:hAnsi="RR Pioneer"/>
        </w:rPr>
        <w:t>.</w:t>
      </w:r>
    </w:p>
    <w:p w14:paraId="35837C54" w14:textId="77777777" w:rsidR="007106A8" w:rsidRPr="003E0F66" w:rsidRDefault="007106A8" w:rsidP="007106A8">
      <w:pPr>
        <w:pStyle w:val="ListParagraph"/>
        <w:ind w:left="1440"/>
        <w:rPr>
          <w:rFonts w:ascii="RR Pioneer" w:hAnsi="RR Pioneer"/>
        </w:rPr>
      </w:pPr>
    </w:p>
    <w:p w14:paraId="52BCD5DF" w14:textId="1FD49510" w:rsidR="00C6269E" w:rsidRPr="003E0F66" w:rsidRDefault="0087639D" w:rsidP="00971F42">
      <w:pPr>
        <w:pStyle w:val="ListParagraph"/>
        <w:ind w:left="1440"/>
        <w:jc w:val="both"/>
        <w:rPr>
          <w:rFonts w:ascii="RR Pioneer" w:hAnsi="RR Pioneer"/>
        </w:rPr>
      </w:pPr>
      <w:r w:rsidRPr="003E0F66">
        <w:rPr>
          <w:rFonts w:ascii="RR Pioneer" w:hAnsi="RR Pioneer"/>
        </w:rPr>
        <w:t>The CSRAM is designed to be iterative</w:t>
      </w:r>
      <w:r w:rsidR="003C4F28" w:rsidRPr="003E0F66">
        <w:rPr>
          <w:rFonts w:ascii="RR Pioneer" w:hAnsi="RR Pioneer"/>
        </w:rPr>
        <w:t>, with different activities for each phase of design maturity</w:t>
      </w:r>
      <w:r w:rsidR="00C6269E" w:rsidRPr="003E0F66">
        <w:rPr>
          <w:rFonts w:ascii="RR Pioneer" w:hAnsi="RR Pioneer"/>
        </w:rPr>
        <w:t>:</w:t>
      </w:r>
    </w:p>
    <w:p w14:paraId="27DF1687" w14:textId="02DA09A0" w:rsidR="00F33A1B" w:rsidRPr="003E0F66" w:rsidRDefault="00C6269E" w:rsidP="00971F42">
      <w:pPr>
        <w:pStyle w:val="ListParagraph"/>
        <w:numPr>
          <w:ilvl w:val="2"/>
          <w:numId w:val="19"/>
        </w:numPr>
        <w:jc w:val="both"/>
        <w:rPr>
          <w:rFonts w:ascii="RR Pioneer" w:hAnsi="RR Pioneer"/>
        </w:rPr>
      </w:pPr>
      <w:r w:rsidRPr="003E0F66">
        <w:rPr>
          <w:rFonts w:ascii="RR Pioneer" w:hAnsi="RR Pioneer"/>
        </w:rPr>
        <w:t>P</w:t>
      </w:r>
      <w:r w:rsidR="00407D4C" w:rsidRPr="003E0F66">
        <w:rPr>
          <w:rFonts w:ascii="RR Pioneer" w:hAnsi="RR Pioneer"/>
        </w:rPr>
        <w:t xml:space="preserve">hase 1 (High Level Risk Assessment) is carried out against systems </w:t>
      </w:r>
      <w:r w:rsidR="003C4F28" w:rsidRPr="003E0F66">
        <w:rPr>
          <w:rFonts w:ascii="RR Pioneer" w:hAnsi="RR Pioneer"/>
        </w:rPr>
        <w:t>during their initial concept design phase.</w:t>
      </w:r>
      <w:r w:rsidR="00CE60A1" w:rsidRPr="003E0F66">
        <w:rPr>
          <w:rFonts w:ascii="RR Pioneer" w:hAnsi="RR Pioneer"/>
        </w:rPr>
        <w:t xml:space="preserve"> It asks basic questions</w:t>
      </w:r>
      <w:r w:rsidR="003C4F28" w:rsidRPr="003E0F66">
        <w:rPr>
          <w:rFonts w:ascii="RR Pioneer" w:hAnsi="RR Pioneer"/>
        </w:rPr>
        <w:t xml:space="preserve"> </w:t>
      </w:r>
      <w:r w:rsidR="003B5133" w:rsidRPr="003E0F66">
        <w:rPr>
          <w:rFonts w:ascii="RR Pioneer" w:hAnsi="RR Pioneer"/>
        </w:rPr>
        <w:t xml:space="preserve">about what the purpose of the system is, and how it interacts with other systems. </w:t>
      </w:r>
      <w:r w:rsidR="00B20163" w:rsidRPr="003E0F66">
        <w:rPr>
          <w:rFonts w:ascii="RR Pioneer" w:hAnsi="RR Pioneer"/>
        </w:rPr>
        <w:t>What does the system do and what happens if it doesn’t do that?</w:t>
      </w:r>
      <w:r w:rsidR="00E26382" w:rsidRPr="003E0F66">
        <w:rPr>
          <w:rFonts w:ascii="RR Pioneer" w:hAnsi="RR Pioneer"/>
        </w:rPr>
        <w:t xml:space="preserve"> This assessment assigns a security degree</w:t>
      </w:r>
      <w:r w:rsidR="002F25A6" w:rsidRPr="003E0F66">
        <w:rPr>
          <w:rFonts w:ascii="RR Pioneer" w:hAnsi="RR Pioneer"/>
        </w:rPr>
        <w:t xml:space="preserve"> based on the maximum consequence</w:t>
      </w:r>
      <w:r w:rsidR="00E26382" w:rsidRPr="003E0F66">
        <w:rPr>
          <w:rFonts w:ascii="RR Pioneer" w:hAnsi="RR Pioneer"/>
        </w:rPr>
        <w:t>, and therefore assigns security requirements for each system from the C</w:t>
      </w:r>
      <w:r w:rsidR="00CE3F6E" w:rsidRPr="003E0F66">
        <w:rPr>
          <w:rFonts w:ascii="RR Pioneer" w:hAnsi="RR Pioneer"/>
        </w:rPr>
        <w:t>yber Security Design Requirements Specification</w:t>
      </w:r>
      <w:r w:rsidR="007D1108">
        <w:rPr>
          <w:rFonts w:ascii="RR Pioneer" w:hAnsi="RR Pioneer"/>
        </w:rPr>
        <w:t>.</w:t>
      </w:r>
    </w:p>
    <w:p w14:paraId="5E2B3DCB" w14:textId="25D9F5DF" w:rsidR="00425D44" w:rsidRPr="003E0F66" w:rsidRDefault="00847F9E" w:rsidP="00971F42">
      <w:pPr>
        <w:pStyle w:val="ListParagraph"/>
        <w:numPr>
          <w:ilvl w:val="2"/>
          <w:numId w:val="19"/>
        </w:numPr>
        <w:jc w:val="both"/>
        <w:rPr>
          <w:rFonts w:ascii="RR Pioneer" w:hAnsi="RR Pioneer"/>
        </w:rPr>
      </w:pPr>
      <w:r w:rsidRPr="003E0F66">
        <w:rPr>
          <w:rFonts w:ascii="RR Pioneer" w:hAnsi="RR Pioneer"/>
        </w:rPr>
        <w:t>Phase 2 (</w:t>
      </w:r>
      <w:r w:rsidR="00E81A1F" w:rsidRPr="003E0F66">
        <w:rPr>
          <w:rFonts w:ascii="RR Pioneer" w:hAnsi="RR Pioneer"/>
        </w:rPr>
        <w:t>Zones and Conduits</w:t>
      </w:r>
      <w:r w:rsidRPr="003E0F66">
        <w:rPr>
          <w:rFonts w:ascii="RR Pioneer" w:hAnsi="RR Pioneer"/>
        </w:rPr>
        <w:t xml:space="preserve"> Assessment) is carried out against systems during their </w:t>
      </w:r>
      <w:r w:rsidR="00E81A1F" w:rsidRPr="003E0F66">
        <w:rPr>
          <w:rFonts w:ascii="RR Pioneer" w:hAnsi="RR Pioneer"/>
        </w:rPr>
        <w:t>final</w:t>
      </w:r>
      <w:r w:rsidRPr="003E0F66">
        <w:rPr>
          <w:rFonts w:ascii="RR Pioneer" w:hAnsi="RR Pioneer"/>
        </w:rPr>
        <w:t xml:space="preserve"> concept design phase. </w:t>
      </w:r>
      <w:r w:rsidR="00E81A1F" w:rsidRPr="003E0F66">
        <w:rPr>
          <w:rFonts w:ascii="RR Pioneer" w:hAnsi="RR Pioneer"/>
        </w:rPr>
        <w:t>It is a</w:t>
      </w:r>
      <w:r w:rsidR="009E4B8D" w:rsidRPr="003E0F66">
        <w:rPr>
          <w:rFonts w:ascii="RR Pioneer" w:hAnsi="RR Pioneer"/>
        </w:rPr>
        <w:t>n</w:t>
      </w:r>
      <w:r w:rsidR="00E81A1F" w:rsidRPr="003E0F66">
        <w:rPr>
          <w:rFonts w:ascii="RR Pioneer" w:hAnsi="RR Pioneer"/>
        </w:rPr>
        <w:t xml:space="preserve"> </w:t>
      </w:r>
      <w:r w:rsidR="00664026" w:rsidRPr="003E0F66">
        <w:rPr>
          <w:rFonts w:ascii="RR Pioneer" w:hAnsi="RR Pioneer"/>
        </w:rPr>
        <w:t>architecture review that will identify architectural vulnerabilities</w:t>
      </w:r>
      <w:r w:rsidR="009E4B8D" w:rsidRPr="003E0F66">
        <w:rPr>
          <w:rFonts w:ascii="RR Pioneer" w:hAnsi="RR Pioneer"/>
        </w:rPr>
        <w:t xml:space="preserve">. This will </w:t>
      </w:r>
      <w:r w:rsidR="00E232E0" w:rsidRPr="003E0F66">
        <w:rPr>
          <w:rFonts w:ascii="RR Pioneer" w:hAnsi="RR Pioneer"/>
        </w:rPr>
        <w:t xml:space="preserve">make additional </w:t>
      </w:r>
      <w:r w:rsidR="00EB2BF8" w:rsidRPr="003E0F66">
        <w:rPr>
          <w:rFonts w:ascii="RR Pioneer" w:hAnsi="RR Pioneer"/>
        </w:rPr>
        <w:t>system specific</w:t>
      </w:r>
      <w:r w:rsidR="00E73413" w:rsidRPr="003E0F66">
        <w:rPr>
          <w:rFonts w:ascii="RR Pioneer" w:hAnsi="RR Pioneer"/>
        </w:rPr>
        <w:t xml:space="preserve"> </w:t>
      </w:r>
      <w:r w:rsidR="00E232E0" w:rsidRPr="003E0F66">
        <w:rPr>
          <w:rFonts w:ascii="RR Pioneer" w:hAnsi="RR Pioneer"/>
        </w:rPr>
        <w:t xml:space="preserve">recommendations </w:t>
      </w:r>
      <w:r w:rsidR="00BA09D4" w:rsidRPr="003E0F66">
        <w:rPr>
          <w:rFonts w:ascii="RR Pioneer" w:hAnsi="RR Pioneer"/>
        </w:rPr>
        <w:t xml:space="preserve">to </w:t>
      </w:r>
      <w:r w:rsidR="00E73413" w:rsidRPr="003E0F66">
        <w:rPr>
          <w:rFonts w:ascii="RR Pioneer" w:hAnsi="RR Pioneer"/>
        </w:rPr>
        <w:t>remove or mitigate vulnerabilities in the architecture</w:t>
      </w:r>
    </w:p>
    <w:p w14:paraId="20C37A49" w14:textId="22A9595B" w:rsidR="00077B33" w:rsidRPr="003E0F66" w:rsidRDefault="00FA7D5F" w:rsidP="00971F42">
      <w:pPr>
        <w:pStyle w:val="ListParagraph"/>
        <w:numPr>
          <w:ilvl w:val="2"/>
          <w:numId w:val="19"/>
        </w:numPr>
        <w:jc w:val="both"/>
        <w:rPr>
          <w:rFonts w:ascii="RR Pioneer" w:hAnsi="RR Pioneer"/>
        </w:rPr>
      </w:pPr>
      <w:r w:rsidRPr="003E0F66">
        <w:rPr>
          <w:rFonts w:ascii="RR Pioneer" w:hAnsi="RR Pioneer"/>
        </w:rPr>
        <w:t xml:space="preserve">Phase 3 (Detailed Risk Assessment) is carried out </w:t>
      </w:r>
      <w:r w:rsidR="00221A12" w:rsidRPr="003E0F66">
        <w:rPr>
          <w:rFonts w:ascii="RR Pioneer" w:hAnsi="RR Pioneer"/>
        </w:rPr>
        <w:t xml:space="preserve">during the detailed design phase. It produces detailed attack </w:t>
      </w:r>
      <w:r w:rsidR="00425D44" w:rsidRPr="003E0F66">
        <w:rPr>
          <w:rFonts w:ascii="RR Pioneer" w:hAnsi="RR Pioneer"/>
        </w:rPr>
        <w:t xml:space="preserve">trees and </w:t>
      </w:r>
      <w:r w:rsidR="009676E7" w:rsidRPr="003E0F66">
        <w:rPr>
          <w:rFonts w:ascii="RR Pioneer" w:hAnsi="RR Pioneer"/>
        </w:rPr>
        <w:t xml:space="preserve">will </w:t>
      </w:r>
      <w:r w:rsidR="0005247A" w:rsidRPr="003E0F66">
        <w:rPr>
          <w:rFonts w:ascii="RR Pioneer" w:hAnsi="RR Pioneer"/>
        </w:rPr>
        <w:t xml:space="preserve">provide the evidence to make a deterministic argument that the cyber attacker aspects </w:t>
      </w:r>
      <w:r w:rsidR="00B63B11" w:rsidRPr="003E0F66">
        <w:rPr>
          <w:rFonts w:ascii="RR Pioneer" w:hAnsi="RR Pioneer"/>
        </w:rPr>
        <w:t xml:space="preserve">of the </w:t>
      </w:r>
      <w:r w:rsidR="0005247A" w:rsidRPr="003E0F66">
        <w:rPr>
          <w:rFonts w:ascii="RR Pioneer" w:hAnsi="RR Pioneer"/>
        </w:rPr>
        <w:t>design basis threat cannot cause an Unacceptable Radiological Consequence (URC), provided that the future duty holder/ licensee manages security as the design dictates</w:t>
      </w:r>
      <w:r w:rsidR="00077B33" w:rsidRPr="003E0F66">
        <w:rPr>
          <w:rFonts w:ascii="RR Pioneer" w:hAnsi="RR Pioneer"/>
        </w:rPr>
        <w:t>.</w:t>
      </w:r>
      <w:r w:rsidR="00103A68" w:rsidRPr="003E0F66">
        <w:rPr>
          <w:rFonts w:ascii="RR Pioneer" w:hAnsi="RR Pioneer"/>
        </w:rPr>
        <w:t xml:space="preserve"> </w:t>
      </w:r>
      <w:r w:rsidR="00887C35" w:rsidRPr="003E0F66">
        <w:rPr>
          <w:rFonts w:ascii="RR Pioneer" w:hAnsi="RR Pioneer"/>
        </w:rPr>
        <w:t>Phase 3 should be seen as a final assurance exercise</w:t>
      </w:r>
      <w:r w:rsidR="00C20D96" w:rsidRPr="003E0F66">
        <w:rPr>
          <w:rFonts w:ascii="RR Pioneer" w:hAnsi="RR Pioneer"/>
        </w:rPr>
        <w:t xml:space="preserve">, after the </w:t>
      </w:r>
      <w:r w:rsidR="00160898" w:rsidRPr="003E0F66">
        <w:rPr>
          <w:rFonts w:ascii="RR Pioneer" w:hAnsi="RR Pioneer"/>
        </w:rPr>
        <w:t xml:space="preserve">system has had all the controls specified in the previous </w:t>
      </w:r>
      <w:r w:rsidR="00724271" w:rsidRPr="003E0F66">
        <w:rPr>
          <w:rFonts w:ascii="RR Pioneer" w:hAnsi="RR Pioneer"/>
        </w:rPr>
        <w:t>phases incorporated into the design</w:t>
      </w:r>
      <w:r w:rsidR="003A6A49" w:rsidRPr="003E0F66">
        <w:rPr>
          <w:rFonts w:ascii="RR Pioneer" w:hAnsi="RR Pioneer"/>
        </w:rPr>
        <w:t>.</w:t>
      </w:r>
    </w:p>
    <w:p w14:paraId="55D0B4F4" w14:textId="3F5D723A" w:rsidR="003B1B35" w:rsidRPr="003E0F66" w:rsidRDefault="003B1B35" w:rsidP="00971F42">
      <w:pPr>
        <w:pStyle w:val="ListParagraph"/>
        <w:numPr>
          <w:ilvl w:val="2"/>
          <w:numId w:val="19"/>
        </w:numPr>
        <w:jc w:val="both"/>
        <w:rPr>
          <w:rFonts w:ascii="RR Pioneer" w:hAnsi="RR Pioneer"/>
        </w:rPr>
      </w:pPr>
      <w:r w:rsidRPr="003E0F66">
        <w:rPr>
          <w:rFonts w:ascii="RR Pioneer" w:hAnsi="RR Pioneer"/>
        </w:rPr>
        <w:t xml:space="preserve">Phase 4 (Documentation) </w:t>
      </w:r>
      <w:r w:rsidR="00A04196" w:rsidRPr="003E0F66">
        <w:rPr>
          <w:rFonts w:ascii="RR Pioneer" w:hAnsi="RR Pioneer"/>
        </w:rPr>
        <w:t xml:space="preserve">presents the finalisation of the </w:t>
      </w:r>
      <w:r w:rsidR="00B44877" w:rsidRPr="003E0F66">
        <w:rPr>
          <w:rFonts w:ascii="RR Pioneer" w:hAnsi="RR Pioneer"/>
        </w:rPr>
        <w:t xml:space="preserve">risk assessment report. </w:t>
      </w:r>
      <w:r w:rsidR="00EB6094" w:rsidRPr="003E0F66">
        <w:rPr>
          <w:rFonts w:ascii="RR Pioneer" w:hAnsi="RR Pioneer"/>
        </w:rPr>
        <w:t xml:space="preserve">The report is a living document that is revised </w:t>
      </w:r>
      <w:r w:rsidR="00AF5B42" w:rsidRPr="003E0F66">
        <w:rPr>
          <w:rFonts w:ascii="RR Pioneer" w:hAnsi="RR Pioneer"/>
        </w:rPr>
        <w:t>for each phas</w:t>
      </w:r>
      <w:r w:rsidR="00350321" w:rsidRPr="003E0F66">
        <w:rPr>
          <w:rFonts w:ascii="RR Pioneer" w:hAnsi="RR Pioneer"/>
        </w:rPr>
        <w:t xml:space="preserve">e. </w:t>
      </w:r>
      <w:r w:rsidR="00C171DC" w:rsidRPr="003E0F66">
        <w:rPr>
          <w:rFonts w:ascii="RR Pioneer" w:hAnsi="RR Pioneer"/>
        </w:rPr>
        <w:t xml:space="preserve">The </w:t>
      </w:r>
      <w:r w:rsidR="00E26847" w:rsidRPr="003E0F66">
        <w:rPr>
          <w:rFonts w:ascii="RR Pioneer" w:hAnsi="RR Pioneer"/>
        </w:rPr>
        <w:t xml:space="preserve">evolution </w:t>
      </w:r>
      <w:r w:rsidR="00D87E8A" w:rsidRPr="003E0F66">
        <w:rPr>
          <w:rFonts w:ascii="RR Pioneer" w:hAnsi="RR Pioneer"/>
        </w:rPr>
        <w:t>of</w:t>
      </w:r>
      <w:r w:rsidR="00E26847" w:rsidRPr="003E0F66">
        <w:rPr>
          <w:rFonts w:ascii="RR Pioneer" w:hAnsi="RR Pioneer"/>
        </w:rPr>
        <w:t xml:space="preserve"> the document through the phases is described in</w:t>
      </w:r>
      <w:r w:rsidR="00D87E8A" w:rsidRPr="003E0F66">
        <w:rPr>
          <w:rFonts w:ascii="RR Pioneer" w:hAnsi="RR Pioneer"/>
        </w:rPr>
        <w:t xml:space="preserve"> </w:t>
      </w:r>
      <w:r w:rsidR="00E26847" w:rsidRPr="003E0F66">
        <w:rPr>
          <w:rFonts w:ascii="RR Pioneer" w:hAnsi="RR Pioneer"/>
        </w:rPr>
        <w:t>th</w:t>
      </w:r>
      <w:r w:rsidR="00D87E8A" w:rsidRPr="003E0F66">
        <w:rPr>
          <w:rFonts w:ascii="RR Pioneer" w:hAnsi="RR Pioneer"/>
        </w:rPr>
        <w:t>e</w:t>
      </w:r>
      <w:r w:rsidR="00E26847" w:rsidRPr="003E0F66">
        <w:rPr>
          <w:rFonts w:ascii="RR Pioneer" w:hAnsi="RR Pioneer"/>
        </w:rPr>
        <w:t xml:space="preserve"> </w:t>
      </w:r>
      <w:r w:rsidR="009F1038">
        <w:rPr>
          <w:rFonts w:ascii="RR Pioneer" w:hAnsi="RR Pioneer"/>
        </w:rPr>
        <w:t>CSRAM</w:t>
      </w:r>
      <w:r w:rsidR="0071451A" w:rsidRPr="003E0F66">
        <w:rPr>
          <w:rFonts w:ascii="RR Pioneer" w:hAnsi="RR Pioneer"/>
        </w:rPr>
        <w:t xml:space="preserve">. The risk assessments </w:t>
      </w:r>
      <w:r w:rsidR="005B4375" w:rsidRPr="003E0F66">
        <w:rPr>
          <w:rFonts w:ascii="RR Pioneer" w:hAnsi="RR Pioneer"/>
        </w:rPr>
        <w:t xml:space="preserve">reports </w:t>
      </w:r>
      <w:r w:rsidR="0071451A" w:rsidRPr="003E0F66">
        <w:rPr>
          <w:rFonts w:ascii="RR Pioneer" w:hAnsi="RR Pioneer"/>
        </w:rPr>
        <w:t>produced during GDA demonstrate the document at the completion of Phase 1 and 2</w:t>
      </w:r>
      <w:r w:rsidR="00E26847" w:rsidRPr="003E0F66">
        <w:rPr>
          <w:rFonts w:ascii="RR Pioneer" w:hAnsi="RR Pioneer"/>
        </w:rPr>
        <w:t>.</w:t>
      </w:r>
    </w:p>
    <w:p w14:paraId="61512290" w14:textId="714C31B3" w:rsidR="00F23787" w:rsidRPr="000D35A1" w:rsidRDefault="005D5915" w:rsidP="00B24A48">
      <w:pPr>
        <w:ind w:left="1440"/>
        <w:rPr>
          <w:rFonts w:ascii="RR Pioneer" w:hAnsi="RR Pioneer"/>
        </w:rPr>
      </w:pPr>
      <w:r w:rsidRPr="000D35A1">
        <w:rPr>
          <w:rFonts w:ascii="RR Pioneer" w:hAnsi="RR Pioneer"/>
        </w:rPr>
        <w:t xml:space="preserve">The </w:t>
      </w:r>
      <w:r w:rsidR="000D35A1">
        <w:rPr>
          <w:rFonts w:ascii="RR Pioneer" w:hAnsi="RR Pioneer"/>
        </w:rPr>
        <w:t>C</w:t>
      </w:r>
      <w:r w:rsidR="009F1038" w:rsidRPr="000D35A1">
        <w:rPr>
          <w:rFonts w:ascii="RR Pioneer" w:hAnsi="RR Pioneer"/>
        </w:rPr>
        <w:t xml:space="preserve">ontrol and </w:t>
      </w:r>
      <w:r w:rsidR="000D35A1">
        <w:rPr>
          <w:rFonts w:ascii="RR Pioneer" w:hAnsi="RR Pioneer"/>
        </w:rPr>
        <w:t>I</w:t>
      </w:r>
      <w:r w:rsidR="009F1038" w:rsidRPr="000D35A1">
        <w:rPr>
          <w:rFonts w:ascii="RR Pioneer" w:hAnsi="RR Pioneer"/>
        </w:rPr>
        <w:t>nstrumentation</w:t>
      </w:r>
      <w:r w:rsidR="00795D47" w:rsidRPr="000D35A1">
        <w:rPr>
          <w:rFonts w:ascii="RR Pioneer" w:hAnsi="RR Pioneer"/>
        </w:rPr>
        <w:t xml:space="preserve"> (C&amp;I)</w:t>
      </w:r>
      <w:r w:rsidRPr="000D35A1">
        <w:rPr>
          <w:rFonts w:ascii="RR Pioneer" w:hAnsi="RR Pioneer"/>
        </w:rPr>
        <w:t xml:space="preserve"> systems will not be in the detailed design phase during GDA</w:t>
      </w:r>
      <w:r w:rsidR="00895ADC" w:rsidRPr="000D35A1">
        <w:rPr>
          <w:rFonts w:ascii="RR Pioneer" w:hAnsi="RR Pioneer"/>
        </w:rPr>
        <w:t xml:space="preserve">, and therefore </w:t>
      </w:r>
      <w:r w:rsidR="00170DB2" w:rsidRPr="000D35A1">
        <w:rPr>
          <w:rFonts w:ascii="RR Pioneer" w:hAnsi="RR Pioneer"/>
        </w:rPr>
        <w:t xml:space="preserve">Phase </w:t>
      </w:r>
      <w:r w:rsidR="00895ADC" w:rsidRPr="000D35A1">
        <w:rPr>
          <w:rFonts w:ascii="RR Pioneer" w:hAnsi="RR Pioneer"/>
        </w:rPr>
        <w:t>3 cannot be demonstrated</w:t>
      </w:r>
      <w:r w:rsidR="000F36FE" w:rsidRPr="000D35A1">
        <w:rPr>
          <w:rFonts w:ascii="RR Pioneer" w:hAnsi="RR Pioneer"/>
        </w:rPr>
        <w:t xml:space="preserve">. However, the vast majority of risk reduction is achieved in </w:t>
      </w:r>
      <w:r w:rsidR="00170DB2" w:rsidRPr="000D35A1">
        <w:rPr>
          <w:rFonts w:ascii="RR Pioneer" w:hAnsi="RR Pioneer"/>
        </w:rPr>
        <w:t xml:space="preserve">Phase </w:t>
      </w:r>
      <w:r w:rsidR="000F36FE" w:rsidRPr="000D35A1">
        <w:rPr>
          <w:rFonts w:ascii="RR Pioneer" w:hAnsi="RR Pioneer"/>
        </w:rPr>
        <w:t xml:space="preserve">1 and 2 of the risk assessment methodology. </w:t>
      </w:r>
      <w:r w:rsidR="00A8476A" w:rsidRPr="000D35A1">
        <w:rPr>
          <w:rFonts w:ascii="RR Pioneer" w:hAnsi="RR Pioneer"/>
        </w:rPr>
        <w:t xml:space="preserve">Phases 1 and 2 can be iterated </w:t>
      </w:r>
      <w:r w:rsidR="008D2B1D" w:rsidRPr="000D35A1">
        <w:rPr>
          <w:rFonts w:ascii="RR Pioneer" w:hAnsi="RR Pioneer"/>
        </w:rPr>
        <w:t xml:space="preserve">multiple times while the design develops to sufficient maturity to </w:t>
      </w:r>
      <w:r w:rsidR="003165AB" w:rsidRPr="000D35A1">
        <w:rPr>
          <w:rFonts w:ascii="RR Pioneer" w:hAnsi="RR Pioneer"/>
        </w:rPr>
        <w:t>ensure that security is embedded within the design of system</w:t>
      </w:r>
      <w:r w:rsidR="00557A30" w:rsidRPr="000D35A1">
        <w:rPr>
          <w:rFonts w:ascii="RR Pioneer" w:hAnsi="RR Pioneer"/>
        </w:rPr>
        <w:t>s.</w:t>
      </w:r>
      <w:r w:rsidR="0020753E" w:rsidRPr="000D35A1">
        <w:rPr>
          <w:rFonts w:ascii="RR Pioneer" w:hAnsi="RR Pioneer"/>
        </w:rPr>
        <w:t xml:space="preserve"> Explicit justification of </w:t>
      </w:r>
      <w:r w:rsidR="00B80578" w:rsidRPr="000D35A1">
        <w:rPr>
          <w:rFonts w:ascii="RR Pioneer" w:hAnsi="RR Pioneer"/>
        </w:rPr>
        <w:t>why</w:t>
      </w:r>
      <w:r w:rsidR="009F7ED6" w:rsidRPr="000D35A1">
        <w:rPr>
          <w:rFonts w:ascii="RR Pioneer" w:hAnsi="RR Pioneer"/>
        </w:rPr>
        <w:t xml:space="preserve"> </w:t>
      </w:r>
      <w:r w:rsidR="003B7DAD" w:rsidRPr="000D35A1">
        <w:rPr>
          <w:rFonts w:ascii="RR Pioneer" w:hAnsi="RR Pioneer"/>
        </w:rPr>
        <w:t xml:space="preserve">the </w:t>
      </w:r>
      <w:r w:rsidR="00170DB2" w:rsidRPr="000D35A1">
        <w:rPr>
          <w:rFonts w:ascii="RR Pioneer" w:hAnsi="RR Pioneer"/>
        </w:rPr>
        <w:t xml:space="preserve">Phase </w:t>
      </w:r>
      <w:r w:rsidR="00A01B6C" w:rsidRPr="000D35A1">
        <w:rPr>
          <w:rFonts w:ascii="RR Pioneer" w:hAnsi="RR Pioneer"/>
        </w:rPr>
        <w:t xml:space="preserve">3 </w:t>
      </w:r>
      <w:r w:rsidR="003B7DAD" w:rsidRPr="000D35A1">
        <w:rPr>
          <w:rFonts w:ascii="RR Pioneer" w:hAnsi="RR Pioneer"/>
        </w:rPr>
        <w:t xml:space="preserve">methodology </w:t>
      </w:r>
      <w:r w:rsidR="009F7ED6" w:rsidRPr="000D35A1">
        <w:rPr>
          <w:rFonts w:ascii="RR Pioneer" w:hAnsi="RR Pioneer"/>
        </w:rPr>
        <w:t xml:space="preserve">is not needed during GDA </w:t>
      </w:r>
      <w:r w:rsidR="00952AD2" w:rsidRPr="000D35A1">
        <w:rPr>
          <w:rFonts w:ascii="RR Pioneer" w:hAnsi="RR Pioneer"/>
        </w:rPr>
        <w:t xml:space="preserve">will be added to the </w:t>
      </w:r>
      <w:r w:rsidR="00444F52" w:rsidRPr="000D35A1">
        <w:rPr>
          <w:rFonts w:ascii="RR Pioneer" w:hAnsi="RR Pioneer"/>
        </w:rPr>
        <w:t xml:space="preserve">next issue of the </w:t>
      </w:r>
      <w:r w:rsidR="00952AD2" w:rsidRPr="000D35A1">
        <w:rPr>
          <w:rFonts w:ascii="RR Pioneer" w:hAnsi="RR Pioneer"/>
        </w:rPr>
        <w:t xml:space="preserve">Cyber Security Risk Assessment Methodology. </w:t>
      </w:r>
    </w:p>
    <w:p w14:paraId="7E8DBFF6" w14:textId="77777777" w:rsidR="00C901C0" w:rsidRPr="003E0F66" w:rsidRDefault="00C901C0" w:rsidP="00971F42">
      <w:pPr>
        <w:ind w:left="1440"/>
        <w:jc w:val="both"/>
        <w:rPr>
          <w:rFonts w:ascii="RR Pioneer" w:hAnsi="RR Pioneer"/>
        </w:rPr>
      </w:pPr>
      <w:r w:rsidRPr="003E0F66">
        <w:rPr>
          <w:rFonts w:ascii="RR Pioneer" w:hAnsi="RR Pioneer"/>
        </w:rPr>
        <w:t>Within GDA we will provide:</w:t>
      </w:r>
    </w:p>
    <w:p w14:paraId="4D1E3221" w14:textId="25045303" w:rsidR="00277D69" w:rsidRPr="003E0F66" w:rsidRDefault="00277D69" w:rsidP="00971F42">
      <w:pPr>
        <w:pStyle w:val="ListParagraph"/>
        <w:numPr>
          <w:ilvl w:val="2"/>
          <w:numId w:val="19"/>
        </w:numPr>
        <w:jc w:val="both"/>
        <w:rPr>
          <w:rFonts w:ascii="RR Pioneer" w:hAnsi="RR Pioneer"/>
        </w:rPr>
      </w:pPr>
      <w:r w:rsidRPr="003E0F66">
        <w:rPr>
          <w:rFonts w:ascii="RR Pioneer" w:hAnsi="RR Pioneer"/>
        </w:rPr>
        <w:lastRenderedPageBreak/>
        <w:t xml:space="preserve">Rolls-Royce SMR: Reactor Protection System Cyber Security Risk Assessment </w:t>
      </w:r>
      <w:r w:rsidR="00124DD8" w:rsidRPr="003E0F66">
        <w:rPr>
          <w:rFonts w:ascii="RR Pioneer" w:hAnsi="RR Pioneer"/>
        </w:rPr>
        <w:t>Issue 2</w:t>
      </w:r>
    </w:p>
    <w:p w14:paraId="5C05D20A" w14:textId="13250F3C" w:rsidR="00D33AE4" w:rsidRPr="003E0F66" w:rsidRDefault="00D33AE4" w:rsidP="00971F42">
      <w:pPr>
        <w:pStyle w:val="ListParagraph"/>
        <w:numPr>
          <w:ilvl w:val="2"/>
          <w:numId w:val="19"/>
        </w:numPr>
        <w:jc w:val="both"/>
        <w:rPr>
          <w:rFonts w:ascii="RR Pioneer" w:hAnsi="RR Pioneer"/>
        </w:rPr>
      </w:pPr>
      <w:r w:rsidRPr="003E0F66">
        <w:rPr>
          <w:rFonts w:ascii="RR Pioneer" w:hAnsi="RR Pioneer"/>
        </w:rPr>
        <w:t>Rolls-Royce SMR: Diverse Reactor Protection System Cyber Security Risk Assessment Issue 2</w:t>
      </w:r>
    </w:p>
    <w:p w14:paraId="0FCFDCBD" w14:textId="42F99A1B" w:rsidR="00D33AE4" w:rsidRPr="003E0F66" w:rsidRDefault="00D33AE4" w:rsidP="00971F42">
      <w:pPr>
        <w:pStyle w:val="ListParagraph"/>
        <w:numPr>
          <w:ilvl w:val="2"/>
          <w:numId w:val="19"/>
        </w:numPr>
        <w:jc w:val="both"/>
        <w:rPr>
          <w:rFonts w:ascii="RR Pioneer" w:hAnsi="RR Pioneer"/>
        </w:rPr>
      </w:pPr>
      <w:r w:rsidRPr="003E0F66">
        <w:rPr>
          <w:rFonts w:ascii="RR Pioneer" w:hAnsi="RR Pioneer"/>
        </w:rPr>
        <w:t>Rolls-Royce SMR: Data Processing &amp; Control System Cyber Security Risk Assessment Issue 2</w:t>
      </w:r>
    </w:p>
    <w:p w14:paraId="493B2E3B" w14:textId="2A9AC5E5" w:rsidR="00F02B7E" w:rsidRPr="003E0F66" w:rsidRDefault="00356663" w:rsidP="00971F42">
      <w:pPr>
        <w:pStyle w:val="ListParagraph"/>
        <w:numPr>
          <w:ilvl w:val="2"/>
          <w:numId w:val="19"/>
        </w:numPr>
        <w:jc w:val="both"/>
        <w:rPr>
          <w:rFonts w:ascii="RR Pioneer" w:hAnsi="RR Pioneer"/>
        </w:rPr>
      </w:pPr>
      <w:r w:rsidRPr="003E0F66">
        <w:rPr>
          <w:rFonts w:ascii="RR Pioneer" w:hAnsi="RR Pioneer"/>
        </w:rPr>
        <w:t>Rolls-Royce SMR: Cyber Security Report Issue 3</w:t>
      </w:r>
    </w:p>
    <w:p w14:paraId="684BBFCB" w14:textId="2AFBCDF0" w:rsidR="00827E18" w:rsidRPr="003E0F66" w:rsidRDefault="0065130F" w:rsidP="00971F42">
      <w:pPr>
        <w:pStyle w:val="ListParagraph"/>
        <w:numPr>
          <w:ilvl w:val="2"/>
          <w:numId w:val="19"/>
        </w:numPr>
        <w:jc w:val="both"/>
        <w:rPr>
          <w:rFonts w:ascii="RR Pioneer" w:hAnsi="RR Pioneer"/>
        </w:rPr>
      </w:pPr>
      <w:r w:rsidRPr="003E0F66">
        <w:rPr>
          <w:rFonts w:ascii="RR Pioneer" w:hAnsi="RR Pioneer"/>
        </w:rPr>
        <w:t xml:space="preserve">3 x New </w:t>
      </w:r>
      <w:r w:rsidR="00F02B7E" w:rsidRPr="003E0F66">
        <w:rPr>
          <w:rFonts w:ascii="RR Pioneer" w:hAnsi="RR Pioneer"/>
        </w:rPr>
        <w:t>Cyber Security Assessment</w:t>
      </w:r>
      <w:r w:rsidRPr="003E0F66">
        <w:rPr>
          <w:rFonts w:ascii="RR Pioneer" w:hAnsi="RR Pioneer"/>
        </w:rPr>
        <w:t xml:space="preserve"> Reports</w:t>
      </w:r>
      <w:r w:rsidR="00F02B7E" w:rsidRPr="003E0F66">
        <w:rPr>
          <w:rFonts w:ascii="RR Pioneer" w:hAnsi="RR Pioneer"/>
        </w:rPr>
        <w:t xml:space="preserve"> (system</w:t>
      </w:r>
      <w:r w:rsidRPr="003E0F66">
        <w:rPr>
          <w:rFonts w:ascii="RR Pioneer" w:hAnsi="RR Pioneer"/>
        </w:rPr>
        <w:t>s</w:t>
      </w:r>
      <w:r w:rsidR="00F02B7E" w:rsidRPr="003E0F66">
        <w:rPr>
          <w:rFonts w:ascii="RR Pioneer" w:hAnsi="RR Pioneer"/>
        </w:rPr>
        <w:t xml:space="preserve"> to be confirmed)</w:t>
      </w:r>
    </w:p>
    <w:p w14:paraId="3C37C531" w14:textId="504209BA" w:rsidR="00A16413" w:rsidRPr="003E0F66" w:rsidRDefault="00B92F86" w:rsidP="00971F42">
      <w:pPr>
        <w:pStyle w:val="ListParagraph"/>
        <w:numPr>
          <w:ilvl w:val="2"/>
          <w:numId w:val="19"/>
        </w:numPr>
        <w:jc w:val="both"/>
        <w:rPr>
          <w:rFonts w:ascii="RR Pioneer" w:hAnsi="RR Pioneer"/>
        </w:rPr>
      </w:pPr>
      <w:r w:rsidRPr="003E0F66">
        <w:rPr>
          <w:rFonts w:ascii="RR Pioneer" w:hAnsi="RR Pioneer"/>
        </w:rPr>
        <w:t xml:space="preserve">Rolls-Royce SMR: Cyber Security Report Issue </w:t>
      </w:r>
      <w:r w:rsidR="00A12D3D" w:rsidRPr="003E0F66">
        <w:rPr>
          <w:rFonts w:ascii="RR Pioneer" w:hAnsi="RR Pioneer"/>
        </w:rPr>
        <w:t xml:space="preserve">4 </w:t>
      </w:r>
    </w:p>
    <w:p w14:paraId="7589CA23" w14:textId="029094A7" w:rsidR="0019071A" w:rsidRPr="00C17823" w:rsidRDefault="0019071A" w:rsidP="00971F42">
      <w:pPr>
        <w:pStyle w:val="ListParagraph"/>
        <w:numPr>
          <w:ilvl w:val="2"/>
          <w:numId w:val="19"/>
        </w:numPr>
        <w:jc w:val="both"/>
        <w:rPr>
          <w:rFonts w:ascii="RR Pioneer" w:hAnsi="RR Pioneer"/>
        </w:rPr>
      </w:pPr>
      <w:r w:rsidRPr="003E0F66">
        <w:rPr>
          <w:rFonts w:ascii="RR Pioneer" w:hAnsi="RR Pioneer"/>
        </w:rPr>
        <w:t xml:space="preserve">Cyber Security Risk Assessment Methodology Issue 4 </w:t>
      </w:r>
    </w:p>
    <w:p w14:paraId="624F3F66" w14:textId="77777777" w:rsidR="00F02B7E" w:rsidRPr="003E0F66" w:rsidRDefault="00F02B7E" w:rsidP="007106A8">
      <w:pPr>
        <w:pStyle w:val="ListParagraph"/>
        <w:ind w:left="1440"/>
        <w:rPr>
          <w:rFonts w:ascii="RR Pioneer" w:hAnsi="RR Pioneer"/>
        </w:rPr>
      </w:pPr>
    </w:p>
    <w:p w14:paraId="07C9BE26" w14:textId="5B2D0992" w:rsidR="00B179B3" w:rsidRPr="003E0F66" w:rsidRDefault="004979E2" w:rsidP="00C17823">
      <w:pPr>
        <w:pStyle w:val="ListParagraph"/>
        <w:numPr>
          <w:ilvl w:val="1"/>
          <w:numId w:val="19"/>
        </w:numPr>
        <w:rPr>
          <w:rFonts w:ascii="RR Pioneer" w:hAnsi="RR Pioneer"/>
          <w:i/>
          <w:iCs/>
        </w:rPr>
      </w:pPr>
      <w:r w:rsidRPr="003E0F66">
        <w:rPr>
          <w:rFonts w:ascii="RR Pioneer" w:hAnsi="RR Pioneer"/>
          <w:i/>
          <w:iCs/>
        </w:rPr>
        <w:t>Explanation of how cyber security controls will be applied/specified at the plant architectural level or at a system level, commensurate to the maturity of the design.</w:t>
      </w:r>
    </w:p>
    <w:p w14:paraId="7A0623EC" w14:textId="30529F7C" w:rsidR="00A034ED" w:rsidRPr="003E0F66" w:rsidRDefault="00B179B3" w:rsidP="00971F42">
      <w:pPr>
        <w:ind w:left="1080"/>
        <w:jc w:val="both"/>
        <w:rPr>
          <w:rFonts w:ascii="RR Pioneer" w:hAnsi="RR Pioneer"/>
        </w:rPr>
      </w:pPr>
      <w:r w:rsidRPr="003E0F66">
        <w:rPr>
          <w:rFonts w:ascii="RR Pioneer" w:hAnsi="RR Pioneer"/>
        </w:rPr>
        <w:t xml:space="preserve">RR SMR recognises that the </w:t>
      </w:r>
      <w:r w:rsidR="00B13BF9">
        <w:rPr>
          <w:rFonts w:ascii="RR Pioneer" w:hAnsi="RR Pioneer"/>
        </w:rPr>
        <w:t>CSRAM [1</w:t>
      </w:r>
      <w:r w:rsidR="00CF5EDB">
        <w:rPr>
          <w:rFonts w:ascii="RR Pioneer" w:hAnsi="RR Pioneer"/>
        </w:rPr>
        <w:t>5</w:t>
      </w:r>
      <w:r w:rsidR="00B13BF9">
        <w:rPr>
          <w:rFonts w:ascii="RR Pioneer" w:hAnsi="RR Pioneer"/>
        </w:rPr>
        <w:t>]</w:t>
      </w:r>
      <w:r w:rsidRPr="003E0F66">
        <w:rPr>
          <w:rFonts w:ascii="RR Pioneer" w:hAnsi="RR Pioneer"/>
        </w:rPr>
        <w:t xml:space="preserve"> did not clearly describe requirements flow</w:t>
      </w:r>
      <w:r w:rsidR="0022646E" w:rsidRPr="003E0F66">
        <w:rPr>
          <w:rFonts w:ascii="RR Pioneer" w:hAnsi="RR Pioneer"/>
        </w:rPr>
        <w:t xml:space="preserve">. </w:t>
      </w:r>
      <w:r w:rsidR="00877969" w:rsidRPr="003E0F66">
        <w:rPr>
          <w:rFonts w:ascii="RR Pioneer" w:hAnsi="RR Pioneer"/>
        </w:rPr>
        <w:t xml:space="preserve">A </w:t>
      </w:r>
      <w:r w:rsidR="0022646E" w:rsidRPr="003E0F66">
        <w:rPr>
          <w:rFonts w:ascii="RR Pioneer" w:hAnsi="RR Pioneer"/>
        </w:rPr>
        <w:t xml:space="preserve">description </w:t>
      </w:r>
      <w:r w:rsidR="004D5B45" w:rsidRPr="003E0F66">
        <w:rPr>
          <w:rFonts w:ascii="RR Pioneer" w:hAnsi="RR Pioneer"/>
        </w:rPr>
        <w:t xml:space="preserve">of </w:t>
      </w:r>
      <w:r w:rsidR="00877969" w:rsidRPr="003E0F66">
        <w:rPr>
          <w:rFonts w:ascii="RR Pioneer" w:hAnsi="RR Pioneer"/>
        </w:rPr>
        <w:t xml:space="preserve">how requirements are assigned to systems </w:t>
      </w:r>
      <w:r w:rsidR="0022646E" w:rsidRPr="003E0F66">
        <w:rPr>
          <w:rFonts w:ascii="RR Pioneer" w:hAnsi="RR Pioneer"/>
        </w:rPr>
        <w:t xml:space="preserve">will be included in the Cyber </w:t>
      </w:r>
      <w:r w:rsidR="00877969" w:rsidRPr="003E0F66">
        <w:rPr>
          <w:rFonts w:ascii="RR Pioneer" w:hAnsi="RR Pioneer"/>
        </w:rPr>
        <w:t>Protection System Definition Document, and the Cyber Security Risk Assessment Methodology will be revised next year to ensure consistency.</w:t>
      </w:r>
    </w:p>
    <w:p w14:paraId="4F0FA178" w14:textId="4F1BD6A4" w:rsidR="00A034ED" w:rsidRPr="003E0F66" w:rsidRDefault="00A034ED" w:rsidP="00971F42">
      <w:pPr>
        <w:ind w:left="1080"/>
        <w:jc w:val="both"/>
        <w:rPr>
          <w:rFonts w:ascii="RR Pioneer" w:hAnsi="RR Pioneer"/>
        </w:rPr>
      </w:pPr>
      <w:r w:rsidRPr="003E0F66">
        <w:rPr>
          <w:rFonts w:ascii="RR Pioneer" w:hAnsi="RR Pioneer"/>
        </w:rPr>
        <w:t>Within GDA we will provide:</w:t>
      </w:r>
    </w:p>
    <w:p w14:paraId="198ABA78" w14:textId="3EBDBC85" w:rsidR="00A034ED" w:rsidRPr="003E0F66" w:rsidRDefault="00BE0AAE" w:rsidP="00971F42">
      <w:pPr>
        <w:pStyle w:val="ListParagraph"/>
        <w:numPr>
          <w:ilvl w:val="2"/>
          <w:numId w:val="19"/>
        </w:numPr>
        <w:jc w:val="both"/>
        <w:rPr>
          <w:rFonts w:ascii="RR Pioneer" w:hAnsi="RR Pioneer"/>
        </w:rPr>
      </w:pPr>
      <w:r w:rsidRPr="003E0F66">
        <w:rPr>
          <w:rFonts w:ascii="RR Pioneer" w:hAnsi="RR Pioneer"/>
        </w:rPr>
        <w:t>Cyber Protection System Definition Document Issue 1</w:t>
      </w:r>
    </w:p>
    <w:p w14:paraId="37186DEB" w14:textId="0FF6185B" w:rsidR="005F010E" w:rsidRPr="003E0F66" w:rsidRDefault="00095D96" w:rsidP="00971F42">
      <w:pPr>
        <w:pStyle w:val="ListParagraph"/>
        <w:numPr>
          <w:ilvl w:val="2"/>
          <w:numId w:val="19"/>
        </w:numPr>
        <w:jc w:val="both"/>
        <w:rPr>
          <w:rFonts w:ascii="RR Pioneer" w:hAnsi="RR Pioneer"/>
        </w:rPr>
      </w:pPr>
      <w:r w:rsidRPr="003E0F66">
        <w:rPr>
          <w:rFonts w:ascii="RR Pioneer" w:hAnsi="RR Pioneer"/>
        </w:rPr>
        <w:t>Cyber Security Risk Assessment Methodology Issue 4</w:t>
      </w:r>
      <w:r w:rsidR="00141F06">
        <w:rPr>
          <w:rFonts w:ascii="RR Pioneer" w:hAnsi="RR Pioneer"/>
        </w:rPr>
        <w:t>.</w:t>
      </w:r>
    </w:p>
    <w:p w14:paraId="4738772A" w14:textId="77777777" w:rsidR="005F010E" w:rsidRPr="003E0F66" w:rsidRDefault="005F010E" w:rsidP="005F010E">
      <w:pPr>
        <w:pStyle w:val="ListParagraph"/>
        <w:ind w:left="1440"/>
        <w:rPr>
          <w:rFonts w:ascii="RR Pioneer" w:hAnsi="RR Pioneer"/>
        </w:rPr>
      </w:pPr>
    </w:p>
    <w:p w14:paraId="328A3287" w14:textId="1CD803B3" w:rsidR="00935E0B" w:rsidRPr="003E0F66" w:rsidRDefault="004979E2" w:rsidP="00C17823">
      <w:pPr>
        <w:pStyle w:val="ListParagraph"/>
        <w:numPr>
          <w:ilvl w:val="1"/>
          <w:numId w:val="19"/>
        </w:numPr>
        <w:rPr>
          <w:rFonts w:ascii="RR Pioneer" w:hAnsi="RR Pioneer"/>
          <w:i/>
          <w:iCs/>
        </w:rPr>
      </w:pPr>
      <w:r w:rsidRPr="003E0F66">
        <w:rPr>
          <w:rFonts w:ascii="RR Pioneer" w:hAnsi="RR Pioneer"/>
          <w:i/>
          <w:iCs/>
        </w:rPr>
        <w:t>Explanation of how cyber security defence in depth is achieved and how it can be demonstrated.</w:t>
      </w:r>
    </w:p>
    <w:p w14:paraId="36FCC3D3" w14:textId="77777777" w:rsidR="00935E0B" w:rsidRPr="003E0F66" w:rsidRDefault="00935E0B" w:rsidP="00935E0B">
      <w:pPr>
        <w:pStyle w:val="ListParagraph"/>
        <w:ind w:left="1440"/>
        <w:rPr>
          <w:rFonts w:ascii="RR Pioneer" w:hAnsi="RR Pioneer"/>
          <w:i/>
          <w:iCs/>
        </w:rPr>
      </w:pPr>
    </w:p>
    <w:p w14:paraId="0749CB50" w14:textId="77777777" w:rsidR="00971F42" w:rsidRDefault="008552C3" w:rsidP="00971F42">
      <w:pPr>
        <w:pStyle w:val="ListParagraph"/>
        <w:keepNext/>
        <w:ind w:left="1080"/>
        <w:rPr>
          <w:rFonts w:ascii="RR Pioneer" w:hAnsi="RR Pioneer"/>
        </w:rPr>
      </w:pPr>
      <w:r w:rsidRPr="003E0F66">
        <w:rPr>
          <w:rFonts w:ascii="RR Pioneer" w:hAnsi="RR Pioneer"/>
        </w:rPr>
        <w:lastRenderedPageBreak/>
        <w:t xml:space="preserve">The Cyber Protection System </w:t>
      </w:r>
      <w:r w:rsidR="00E511BF" w:rsidRPr="003E0F66">
        <w:rPr>
          <w:rFonts w:ascii="RR Pioneer" w:hAnsi="RR Pioneer"/>
        </w:rPr>
        <w:t xml:space="preserve">Definition </w:t>
      </w:r>
      <w:r w:rsidRPr="003E0F66">
        <w:rPr>
          <w:rFonts w:ascii="RR Pioneer" w:hAnsi="RR Pioneer"/>
        </w:rPr>
        <w:t>Document wi</w:t>
      </w:r>
      <w:r w:rsidR="000849DC" w:rsidRPr="003E0F66">
        <w:rPr>
          <w:rFonts w:ascii="RR Pioneer" w:hAnsi="RR Pioneer"/>
        </w:rPr>
        <w:t>ll</w:t>
      </w:r>
      <w:r w:rsidRPr="003E0F66">
        <w:rPr>
          <w:rFonts w:ascii="RR Pioneer" w:hAnsi="RR Pioneer"/>
        </w:rPr>
        <w:t xml:space="preserve"> provide a detailed explanation of how cyber security defence in depth is </w:t>
      </w:r>
      <w:r w:rsidR="00935E0B" w:rsidRPr="003E0F66">
        <w:rPr>
          <w:rFonts w:ascii="RR Pioneer" w:hAnsi="RR Pioneer"/>
        </w:rPr>
        <w:t>achieved</w:t>
      </w:r>
      <w:r w:rsidR="00EB26B2" w:rsidRPr="003E0F66">
        <w:rPr>
          <w:rFonts w:ascii="RR Pioneer" w:hAnsi="RR Pioneer"/>
        </w:rPr>
        <w:t>.</w:t>
      </w:r>
      <w:r w:rsidR="00461C88" w:rsidRPr="003E0F66">
        <w:rPr>
          <w:rFonts w:ascii="RR Pioneer" w:hAnsi="RR Pioneer"/>
        </w:rPr>
        <w:t xml:space="preserve"> </w:t>
      </w:r>
    </w:p>
    <w:p w14:paraId="19CACFB1" w14:textId="4E49FBB2" w:rsidR="00933A8D" w:rsidRPr="00971F42" w:rsidRDefault="00B373FA" w:rsidP="00971F42">
      <w:pPr>
        <w:pStyle w:val="ListParagraph"/>
        <w:keepNext/>
        <w:ind w:left="1080"/>
        <w:jc w:val="center"/>
        <w:rPr>
          <w:rFonts w:ascii="RR Pioneer" w:hAnsi="RR Pioneer"/>
        </w:rPr>
      </w:pPr>
      <w:r w:rsidRPr="003D738F">
        <w:rPr>
          <w:rFonts w:ascii="RR Pioneer" w:hAnsi="RR Pioneer"/>
          <w:noProof/>
        </w:rPr>
        <w:drawing>
          <wp:inline distT="0" distB="0" distL="0" distR="0" wp14:anchorId="0AEDB59E" wp14:editId="5A56C82B">
            <wp:extent cx="3925019" cy="3200400"/>
            <wp:effectExtent l="0" t="0" r="0" b="19050"/>
            <wp:docPr id="576469283"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4" r:lo="rId15" r:qs="rId16" r:cs="rId17"/>
              </a:graphicData>
            </a:graphic>
          </wp:inline>
        </w:drawing>
      </w:r>
    </w:p>
    <w:p w14:paraId="4EBC586A" w14:textId="3837888E" w:rsidR="00C702F8" w:rsidRPr="003D738F" w:rsidRDefault="00E76A69" w:rsidP="003D738F">
      <w:pPr>
        <w:pStyle w:val="Caption"/>
        <w:rPr>
          <w:rFonts w:ascii="RR Pioneer" w:hAnsi="RR Pioneer"/>
        </w:rPr>
      </w:pPr>
      <w:r w:rsidRPr="00971F42">
        <w:rPr>
          <w:rFonts w:ascii="RR Pioneer" w:hAnsi="RR Pioneer"/>
        </w:rPr>
        <w:t xml:space="preserve">Figure </w:t>
      </w:r>
      <w:r w:rsidRPr="00971F42">
        <w:rPr>
          <w:rFonts w:ascii="RR Pioneer" w:hAnsi="RR Pioneer"/>
        </w:rPr>
        <w:fldChar w:fldCharType="begin"/>
      </w:r>
      <w:r w:rsidRPr="00971F42">
        <w:rPr>
          <w:rFonts w:ascii="RR Pioneer" w:hAnsi="RR Pioneer"/>
        </w:rPr>
        <w:instrText xml:space="preserve"> SEQ Figure \* ARABIC </w:instrText>
      </w:r>
      <w:r w:rsidRPr="00971F42">
        <w:rPr>
          <w:rFonts w:ascii="RR Pioneer" w:hAnsi="RR Pioneer"/>
        </w:rPr>
        <w:fldChar w:fldCharType="separate"/>
      </w:r>
      <w:r w:rsidRPr="00971F42">
        <w:rPr>
          <w:rFonts w:ascii="RR Pioneer" w:hAnsi="RR Pioneer"/>
        </w:rPr>
        <w:t>1</w:t>
      </w:r>
      <w:r w:rsidRPr="00971F42">
        <w:rPr>
          <w:rFonts w:ascii="RR Pioneer" w:hAnsi="RR Pioneer"/>
        </w:rPr>
        <w:fldChar w:fldCharType="end"/>
      </w:r>
      <w:r w:rsidRPr="00971F42">
        <w:rPr>
          <w:rFonts w:ascii="RR Pioneer" w:hAnsi="RR Pioneer"/>
        </w:rPr>
        <w:t xml:space="preserve"> - Layers of Cyber Security Defence in Depth</w:t>
      </w:r>
    </w:p>
    <w:p w14:paraId="204DEA66" w14:textId="77777777" w:rsidR="00561A8E" w:rsidRPr="003E0F66" w:rsidRDefault="00561A8E" w:rsidP="00C17823">
      <w:pPr>
        <w:pStyle w:val="ListParagraph"/>
        <w:ind w:left="1080"/>
        <w:jc w:val="center"/>
        <w:rPr>
          <w:rFonts w:ascii="RR Pioneer" w:hAnsi="RR Pioneer"/>
        </w:rPr>
      </w:pPr>
    </w:p>
    <w:p w14:paraId="2250913B" w14:textId="27D5FAF9" w:rsidR="00A94B16" w:rsidRPr="003E0F66" w:rsidRDefault="008F11A5" w:rsidP="00971F42">
      <w:pPr>
        <w:pStyle w:val="ListParagraph"/>
        <w:ind w:left="1080"/>
        <w:jc w:val="both"/>
        <w:rPr>
          <w:rFonts w:ascii="RR Pioneer" w:hAnsi="RR Pioneer"/>
        </w:rPr>
      </w:pPr>
      <w:r w:rsidRPr="003E0F66">
        <w:rPr>
          <w:rFonts w:ascii="RR Pioneer" w:hAnsi="RR Pioneer"/>
        </w:rPr>
        <w:t>The Cyber Protection System</w:t>
      </w:r>
      <w:r w:rsidR="00561A8E" w:rsidRPr="003E0F66">
        <w:rPr>
          <w:rFonts w:ascii="RR Pioneer" w:hAnsi="RR Pioneer"/>
        </w:rPr>
        <w:t xml:space="preserve"> Definition Document</w:t>
      </w:r>
      <w:r w:rsidRPr="003E0F66">
        <w:rPr>
          <w:rFonts w:ascii="RR Pioneer" w:hAnsi="RR Pioneer"/>
        </w:rPr>
        <w:t xml:space="preserve"> defines the layers of </w:t>
      </w:r>
      <w:r w:rsidR="00561A8E" w:rsidRPr="003E0F66">
        <w:rPr>
          <w:rFonts w:ascii="RR Pioneer" w:hAnsi="RR Pioneer"/>
        </w:rPr>
        <w:t>defence in depth</w:t>
      </w:r>
      <w:r w:rsidR="009F74F7" w:rsidRPr="003E0F66">
        <w:rPr>
          <w:rFonts w:ascii="RR Pioneer" w:hAnsi="RR Pioneer"/>
        </w:rPr>
        <w:t xml:space="preserve"> that will be provided by the Cyber Protection System</w:t>
      </w:r>
      <w:r w:rsidR="004508D3" w:rsidRPr="003E0F66">
        <w:rPr>
          <w:rFonts w:ascii="RR Pioneer" w:hAnsi="RR Pioneer"/>
        </w:rPr>
        <w:t xml:space="preserve"> (CPS)</w:t>
      </w:r>
      <w:r w:rsidR="00BF00D3" w:rsidRPr="003E0F66">
        <w:rPr>
          <w:rFonts w:ascii="RR Pioneer" w:hAnsi="RR Pioneer"/>
        </w:rPr>
        <w:t>.</w:t>
      </w:r>
    </w:p>
    <w:p w14:paraId="5C6B1D2D" w14:textId="26B6DDCF" w:rsidR="00A94B16" w:rsidRPr="003E0F66" w:rsidRDefault="00071860" w:rsidP="00971F42">
      <w:pPr>
        <w:ind w:left="1080"/>
        <w:jc w:val="both"/>
        <w:rPr>
          <w:rFonts w:ascii="RR Pioneer" w:hAnsi="RR Pioneer"/>
        </w:rPr>
      </w:pPr>
      <w:r w:rsidRPr="003E0F66">
        <w:rPr>
          <w:rFonts w:ascii="RR Pioneer" w:hAnsi="RR Pioneer"/>
        </w:rPr>
        <w:t xml:space="preserve">1. </w:t>
      </w:r>
      <w:r w:rsidR="00A94B16" w:rsidRPr="003E0F66">
        <w:rPr>
          <w:rFonts w:ascii="RR Pioneer" w:hAnsi="RR Pioneer"/>
        </w:rPr>
        <w:t xml:space="preserve">The CPS protects </w:t>
      </w:r>
      <w:r w:rsidR="0030563D" w:rsidRPr="003E0F66">
        <w:rPr>
          <w:rFonts w:ascii="RR Pioneer" w:hAnsi="RR Pioneer"/>
        </w:rPr>
        <w:t>4</w:t>
      </w:r>
      <w:r w:rsidR="00A94B16" w:rsidRPr="003E0F66">
        <w:rPr>
          <w:rFonts w:ascii="RR Pioneer" w:hAnsi="RR Pioneer"/>
        </w:rPr>
        <w:t xml:space="preserve"> </w:t>
      </w:r>
      <w:r w:rsidR="009803A9" w:rsidRPr="003E0F66">
        <w:rPr>
          <w:rFonts w:ascii="RR Pioneer" w:hAnsi="RR Pioneer"/>
        </w:rPr>
        <w:t>power station functions</w:t>
      </w:r>
      <w:r w:rsidR="00A94B16" w:rsidRPr="003E0F66">
        <w:rPr>
          <w:rFonts w:ascii="RR Pioneer" w:hAnsi="RR Pioneer"/>
        </w:rPr>
        <w:t>:</w:t>
      </w:r>
    </w:p>
    <w:p w14:paraId="22D7BD1F" w14:textId="54766A3D" w:rsidR="009803A9" w:rsidRPr="003E0F66" w:rsidRDefault="009803A9" w:rsidP="00971F42">
      <w:pPr>
        <w:pStyle w:val="ListParagraph"/>
        <w:numPr>
          <w:ilvl w:val="2"/>
          <w:numId w:val="19"/>
        </w:numPr>
        <w:jc w:val="both"/>
        <w:rPr>
          <w:rFonts w:ascii="RR Pioneer" w:hAnsi="RR Pioneer"/>
        </w:rPr>
      </w:pPr>
      <w:r w:rsidRPr="003E0F66">
        <w:rPr>
          <w:rFonts w:ascii="RR Pioneer" w:hAnsi="RR Pioneer"/>
        </w:rPr>
        <w:t xml:space="preserve">Protect </w:t>
      </w:r>
      <w:r w:rsidR="003852BF" w:rsidRPr="003E0F66">
        <w:rPr>
          <w:rFonts w:ascii="RR Pioneer" w:hAnsi="RR Pioneer"/>
        </w:rPr>
        <w:t xml:space="preserve">against acts of sabotage that </w:t>
      </w:r>
      <w:r w:rsidR="00C51836" w:rsidRPr="003E0F66">
        <w:rPr>
          <w:rFonts w:ascii="RR Pioneer" w:hAnsi="RR Pioneer"/>
        </w:rPr>
        <w:t xml:space="preserve">would result in an </w:t>
      </w:r>
      <w:r w:rsidR="004B0E8E" w:rsidRPr="003E0F66">
        <w:rPr>
          <w:rFonts w:ascii="RR Pioneer" w:hAnsi="RR Pioneer"/>
        </w:rPr>
        <w:t>unacceptable radiological consequence</w:t>
      </w:r>
      <w:r w:rsidR="00141F06">
        <w:rPr>
          <w:rFonts w:ascii="RR Pioneer" w:hAnsi="RR Pioneer"/>
        </w:rPr>
        <w:t>.</w:t>
      </w:r>
    </w:p>
    <w:p w14:paraId="163BA1DF" w14:textId="71580FDF" w:rsidR="00FB184E" w:rsidRPr="003E0F66" w:rsidRDefault="003F3232" w:rsidP="00971F42">
      <w:pPr>
        <w:pStyle w:val="ListParagraph"/>
        <w:numPr>
          <w:ilvl w:val="2"/>
          <w:numId w:val="19"/>
        </w:numPr>
        <w:jc w:val="both"/>
        <w:rPr>
          <w:rFonts w:ascii="RR Pioneer" w:hAnsi="RR Pioneer"/>
        </w:rPr>
      </w:pPr>
      <w:r w:rsidRPr="003E0F66">
        <w:rPr>
          <w:rFonts w:ascii="RR Pioneer" w:hAnsi="RR Pioneer"/>
        </w:rPr>
        <w:t>Protect against</w:t>
      </w:r>
      <w:r w:rsidR="004B0E8E" w:rsidRPr="003E0F66">
        <w:rPr>
          <w:rFonts w:ascii="RR Pioneer" w:hAnsi="RR Pioneer"/>
        </w:rPr>
        <w:t xml:space="preserve"> the theft of nuclear material</w:t>
      </w:r>
      <w:r w:rsidR="00141F06">
        <w:rPr>
          <w:rFonts w:ascii="RR Pioneer" w:hAnsi="RR Pioneer"/>
        </w:rPr>
        <w:t>.</w:t>
      </w:r>
    </w:p>
    <w:p w14:paraId="2994AE98" w14:textId="5B179F05" w:rsidR="00BD1E36" w:rsidRPr="003E0F66" w:rsidRDefault="004B0E8E" w:rsidP="00971F42">
      <w:pPr>
        <w:pStyle w:val="ListParagraph"/>
        <w:numPr>
          <w:ilvl w:val="2"/>
          <w:numId w:val="19"/>
        </w:numPr>
        <w:jc w:val="both"/>
        <w:rPr>
          <w:rFonts w:ascii="RR Pioneer" w:hAnsi="RR Pioneer"/>
        </w:rPr>
      </w:pPr>
      <w:r w:rsidRPr="003E0F66">
        <w:rPr>
          <w:rFonts w:ascii="RR Pioneer" w:hAnsi="RR Pioneer"/>
        </w:rPr>
        <w:t>P</w:t>
      </w:r>
      <w:r w:rsidR="000B4C2A" w:rsidRPr="003E0F66">
        <w:rPr>
          <w:rFonts w:ascii="RR Pioneer" w:hAnsi="RR Pioneer"/>
        </w:rPr>
        <w:t xml:space="preserve">rotect against the </w:t>
      </w:r>
      <w:r w:rsidRPr="003E0F66">
        <w:rPr>
          <w:rFonts w:ascii="RR Pioneer" w:hAnsi="RR Pioneer"/>
        </w:rPr>
        <w:t>theft of s</w:t>
      </w:r>
      <w:r w:rsidR="00167E8A" w:rsidRPr="003E0F66">
        <w:rPr>
          <w:rFonts w:ascii="RR Pioneer" w:hAnsi="RR Pioneer"/>
        </w:rPr>
        <w:t xml:space="preserve">ensitive </w:t>
      </w:r>
      <w:r w:rsidRPr="003E0F66">
        <w:rPr>
          <w:rFonts w:ascii="RR Pioneer" w:hAnsi="RR Pioneer"/>
        </w:rPr>
        <w:t>nuclear i</w:t>
      </w:r>
      <w:r w:rsidR="00167E8A" w:rsidRPr="003E0F66">
        <w:rPr>
          <w:rFonts w:ascii="RR Pioneer" w:hAnsi="RR Pioneer"/>
        </w:rPr>
        <w:t>nformatio</w:t>
      </w:r>
      <w:r w:rsidR="00F973CB" w:rsidRPr="003E0F66">
        <w:rPr>
          <w:rFonts w:ascii="RR Pioneer" w:hAnsi="RR Pioneer"/>
        </w:rPr>
        <w:t>n</w:t>
      </w:r>
      <w:r w:rsidR="00141F06">
        <w:rPr>
          <w:rFonts w:ascii="RR Pioneer" w:hAnsi="RR Pioneer"/>
        </w:rPr>
        <w:t>.</w:t>
      </w:r>
    </w:p>
    <w:p w14:paraId="0C0F08DE" w14:textId="6E582CD2" w:rsidR="009D255B" w:rsidRPr="003E0F66" w:rsidRDefault="000D5FB8" w:rsidP="00971F42">
      <w:pPr>
        <w:pStyle w:val="ListParagraph"/>
        <w:numPr>
          <w:ilvl w:val="2"/>
          <w:numId w:val="19"/>
        </w:numPr>
        <w:jc w:val="both"/>
        <w:rPr>
          <w:rFonts w:ascii="RR Pioneer" w:hAnsi="RR Pioneer"/>
        </w:rPr>
      </w:pPr>
      <w:r w:rsidRPr="003E0F66">
        <w:rPr>
          <w:rFonts w:ascii="RR Pioneer" w:hAnsi="RR Pioneer"/>
        </w:rPr>
        <w:t xml:space="preserve">Protect the ability to </w:t>
      </w:r>
      <w:r w:rsidR="008C4BC3" w:rsidRPr="003E0F66">
        <w:rPr>
          <w:rFonts w:ascii="RR Pioneer" w:hAnsi="RR Pioneer"/>
        </w:rPr>
        <w:t>g</w:t>
      </w:r>
      <w:r w:rsidR="00AB7DF4" w:rsidRPr="003E0F66">
        <w:rPr>
          <w:rFonts w:ascii="RR Pioneer" w:hAnsi="RR Pioneer"/>
        </w:rPr>
        <w:t>enerat</w:t>
      </w:r>
      <w:r w:rsidRPr="003E0F66">
        <w:rPr>
          <w:rFonts w:ascii="RR Pioneer" w:hAnsi="RR Pioneer"/>
        </w:rPr>
        <w:t>e</w:t>
      </w:r>
      <w:r w:rsidR="00AB7DF4" w:rsidRPr="003E0F66">
        <w:rPr>
          <w:rFonts w:ascii="RR Pioneer" w:hAnsi="RR Pioneer"/>
        </w:rPr>
        <w:t xml:space="preserve"> power</w:t>
      </w:r>
      <w:r w:rsidR="00B84420" w:rsidRPr="003E0F66">
        <w:rPr>
          <w:rStyle w:val="FootnoteReference"/>
          <w:rFonts w:ascii="RR Pioneer" w:hAnsi="RR Pioneer"/>
        </w:rPr>
        <w:footnoteReference w:id="2"/>
      </w:r>
      <w:r w:rsidR="00141F06">
        <w:rPr>
          <w:rFonts w:ascii="RR Pioneer" w:hAnsi="RR Pioneer"/>
        </w:rPr>
        <w:t>.</w:t>
      </w:r>
    </w:p>
    <w:p w14:paraId="1D51B2B9" w14:textId="29AC8713" w:rsidR="007D6B48" w:rsidRPr="003E0F66" w:rsidRDefault="0090152D" w:rsidP="00971F42">
      <w:pPr>
        <w:ind w:left="1080"/>
        <w:jc w:val="both"/>
        <w:rPr>
          <w:rFonts w:ascii="RR Pioneer" w:hAnsi="RR Pioneer"/>
        </w:rPr>
      </w:pPr>
      <w:r w:rsidRPr="003E0F66">
        <w:rPr>
          <w:rFonts w:ascii="RR Pioneer" w:hAnsi="RR Pioneer"/>
        </w:rPr>
        <w:t xml:space="preserve">2. The safety systems themselves provide inherent protection against acts of sabotage </w:t>
      </w:r>
      <w:r w:rsidR="0070299C" w:rsidRPr="003E0F66">
        <w:rPr>
          <w:rFonts w:ascii="RR Pioneer" w:hAnsi="RR Pioneer"/>
        </w:rPr>
        <w:t>that would result in an unacceptable radiological consequence. For example; the layer</w:t>
      </w:r>
      <w:r w:rsidR="00EF4242" w:rsidRPr="003E0F66">
        <w:rPr>
          <w:rFonts w:ascii="RR Pioneer" w:hAnsi="RR Pioneer"/>
        </w:rPr>
        <w:t>s</w:t>
      </w:r>
      <w:r w:rsidR="0070299C" w:rsidRPr="003E0F66">
        <w:rPr>
          <w:rFonts w:ascii="RR Pioneer" w:hAnsi="RR Pioneer"/>
        </w:rPr>
        <w:t xml:space="preserve"> of </w:t>
      </w:r>
      <w:r w:rsidR="005940D8" w:rsidRPr="003E0F66">
        <w:rPr>
          <w:rFonts w:ascii="RR Pioneer" w:hAnsi="RR Pioneer"/>
        </w:rPr>
        <w:t xml:space="preserve">safety </w:t>
      </w:r>
      <w:r w:rsidR="0070299C" w:rsidRPr="003E0F66">
        <w:rPr>
          <w:rFonts w:ascii="RR Pioneer" w:hAnsi="RR Pioneer"/>
        </w:rPr>
        <w:t xml:space="preserve">defence in depth in the safety systems means that an attacker would have to </w:t>
      </w:r>
      <w:r w:rsidR="00840B2A" w:rsidRPr="003E0F66">
        <w:rPr>
          <w:rFonts w:ascii="RR Pioneer" w:hAnsi="RR Pioneer"/>
        </w:rPr>
        <w:t>sabotage</w:t>
      </w:r>
      <w:r w:rsidR="0070299C" w:rsidRPr="003E0F66">
        <w:rPr>
          <w:rFonts w:ascii="RR Pioneer" w:hAnsi="RR Pioneer"/>
        </w:rPr>
        <w:t xml:space="preserve"> multiple systems to achieve their goal</w:t>
      </w:r>
      <w:r w:rsidR="00E62897" w:rsidRPr="003E0F66">
        <w:rPr>
          <w:rFonts w:ascii="RR Pioneer" w:hAnsi="RR Pioneer"/>
        </w:rPr>
        <w:t>. Some layers of defence would require different skillsets</w:t>
      </w:r>
      <w:r w:rsidR="00840B2A" w:rsidRPr="003E0F66">
        <w:rPr>
          <w:rFonts w:ascii="RR Pioneer" w:hAnsi="RR Pioneer"/>
        </w:rPr>
        <w:t>/capabilities</w:t>
      </w:r>
      <w:r w:rsidR="00E62897" w:rsidRPr="003E0F66">
        <w:rPr>
          <w:rFonts w:ascii="RR Pioneer" w:hAnsi="RR Pioneer"/>
        </w:rPr>
        <w:t xml:space="preserve"> to compromise</w:t>
      </w:r>
      <w:r w:rsidR="00654F7D" w:rsidRPr="003E0F66">
        <w:rPr>
          <w:rFonts w:ascii="RR Pioneer" w:hAnsi="RR Pioneer"/>
        </w:rPr>
        <w:t>, therefore increasing the difficulty of the attack sequence</w:t>
      </w:r>
      <w:r w:rsidR="00BA371C" w:rsidRPr="003E0F66">
        <w:rPr>
          <w:rFonts w:ascii="RR Pioneer" w:hAnsi="RR Pioneer"/>
        </w:rPr>
        <w:t>, depleting the resources available to the attacker</w:t>
      </w:r>
      <w:r w:rsidR="000B4B7A" w:rsidRPr="003E0F66">
        <w:rPr>
          <w:rFonts w:ascii="RR Pioneer" w:hAnsi="RR Pioneer"/>
        </w:rPr>
        <w:t>, and increasing the likelihood of detection</w:t>
      </w:r>
      <w:r w:rsidR="00CC2695" w:rsidRPr="003E0F66">
        <w:rPr>
          <w:rFonts w:ascii="RR Pioneer" w:hAnsi="RR Pioneer"/>
        </w:rPr>
        <w:t xml:space="preserve">. </w:t>
      </w:r>
      <w:r w:rsidR="0001299A" w:rsidRPr="003E0F66">
        <w:rPr>
          <w:rFonts w:ascii="RR Pioneer" w:hAnsi="RR Pioneer"/>
        </w:rPr>
        <w:t xml:space="preserve">The attack trees </w:t>
      </w:r>
      <w:r w:rsidR="005D34DE" w:rsidRPr="003E0F66">
        <w:rPr>
          <w:rFonts w:ascii="RR Pioneer" w:hAnsi="RR Pioneer"/>
        </w:rPr>
        <w:t xml:space="preserve">produced in </w:t>
      </w:r>
      <w:r w:rsidR="00170DB2">
        <w:rPr>
          <w:rFonts w:ascii="RR Pioneer" w:hAnsi="RR Pioneer"/>
        </w:rPr>
        <w:t>P</w:t>
      </w:r>
      <w:r w:rsidR="00170DB2" w:rsidRPr="003E0F66">
        <w:rPr>
          <w:rFonts w:ascii="RR Pioneer" w:hAnsi="RR Pioneer"/>
        </w:rPr>
        <w:t xml:space="preserve">hase </w:t>
      </w:r>
      <w:r w:rsidR="005D34DE" w:rsidRPr="003E0F66">
        <w:rPr>
          <w:rFonts w:ascii="RR Pioneer" w:hAnsi="RR Pioneer"/>
        </w:rPr>
        <w:t xml:space="preserve">3 of the cyber security risk assessment will </w:t>
      </w:r>
      <w:r w:rsidR="00AD1AFA" w:rsidRPr="003E0F66">
        <w:rPr>
          <w:rFonts w:ascii="RR Pioneer" w:hAnsi="RR Pioneer"/>
        </w:rPr>
        <w:t>map out th</w:t>
      </w:r>
      <w:r w:rsidR="00840B2A" w:rsidRPr="003E0F66">
        <w:rPr>
          <w:rFonts w:ascii="RR Pioneer" w:hAnsi="RR Pioneer"/>
        </w:rPr>
        <w:t>e systems that an attacker must sabotage to achieve their goal.</w:t>
      </w:r>
      <w:r w:rsidR="008F4A5A" w:rsidRPr="003E0F66">
        <w:rPr>
          <w:rFonts w:ascii="RR Pioneer" w:hAnsi="RR Pioneer"/>
        </w:rPr>
        <w:t xml:space="preserve"> </w:t>
      </w:r>
      <w:r w:rsidR="0029258B" w:rsidRPr="003E0F66">
        <w:rPr>
          <w:rFonts w:ascii="RR Pioneer" w:hAnsi="RR Pioneer"/>
        </w:rPr>
        <w:t xml:space="preserve">Then, considering the controls applied in </w:t>
      </w:r>
      <w:r w:rsidR="00170DB2">
        <w:rPr>
          <w:rFonts w:ascii="RR Pioneer" w:hAnsi="RR Pioneer"/>
        </w:rPr>
        <w:t>P</w:t>
      </w:r>
      <w:r w:rsidR="00170DB2" w:rsidRPr="003E0F66">
        <w:rPr>
          <w:rFonts w:ascii="RR Pioneer" w:hAnsi="RR Pioneer"/>
        </w:rPr>
        <w:t xml:space="preserve">hases </w:t>
      </w:r>
      <w:r w:rsidR="0029258B" w:rsidRPr="003E0F66">
        <w:rPr>
          <w:rFonts w:ascii="RR Pioneer" w:hAnsi="RR Pioneer"/>
        </w:rPr>
        <w:t>1 and 2 of the risk assessment</w:t>
      </w:r>
      <w:r w:rsidR="004C6B88" w:rsidRPr="003E0F66">
        <w:rPr>
          <w:rFonts w:ascii="RR Pioneer" w:hAnsi="RR Pioneer"/>
        </w:rPr>
        <w:t>,</w:t>
      </w:r>
      <w:r w:rsidR="00FB56A4" w:rsidRPr="003E0F66">
        <w:rPr>
          <w:rFonts w:ascii="RR Pioneer" w:hAnsi="RR Pioneer"/>
        </w:rPr>
        <w:t xml:space="preserve"> and </w:t>
      </w:r>
      <w:r w:rsidR="004765CF" w:rsidRPr="003E0F66">
        <w:rPr>
          <w:rFonts w:ascii="RR Pioneer" w:hAnsi="RR Pioneer"/>
        </w:rPr>
        <w:t xml:space="preserve">using </w:t>
      </w:r>
      <w:r w:rsidR="004765CF" w:rsidRPr="003E0F66">
        <w:rPr>
          <w:rFonts w:ascii="RR Pioneer" w:hAnsi="RR Pioneer"/>
        </w:rPr>
        <w:lastRenderedPageBreak/>
        <w:t>information from the VAI&amp;C assessment</w:t>
      </w:r>
      <w:r w:rsidR="000C6BFD" w:rsidRPr="003E0F66">
        <w:rPr>
          <w:rFonts w:ascii="RR Pioneer" w:hAnsi="RR Pioneer"/>
        </w:rPr>
        <w:t>s</w:t>
      </w:r>
      <w:r w:rsidR="004765CF" w:rsidRPr="003E0F66">
        <w:rPr>
          <w:rFonts w:ascii="RR Pioneer" w:hAnsi="RR Pioneer"/>
        </w:rPr>
        <w:t>,</w:t>
      </w:r>
      <w:r w:rsidR="004C6B88" w:rsidRPr="003E0F66">
        <w:rPr>
          <w:rFonts w:ascii="RR Pioneer" w:hAnsi="RR Pioneer"/>
        </w:rPr>
        <w:t xml:space="preserve"> it will determine if the existing controls are </w:t>
      </w:r>
      <w:r w:rsidR="006B38EE" w:rsidRPr="003E0F66">
        <w:rPr>
          <w:rFonts w:ascii="RR Pioneer" w:hAnsi="RR Pioneer"/>
        </w:rPr>
        <w:t>sufficient</w:t>
      </w:r>
      <w:r w:rsidR="004C6B88" w:rsidRPr="003E0F66">
        <w:rPr>
          <w:rFonts w:ascii="RR Pioneer" w:hAnsi="RR Pioneer"/>
        </w:rPr>
        <w:t xml:space="preserve"> to prevent the full attack sequence.</w:t>
      </w:r>
      <w:r w:rsidR="001F3F66" w:rsidRPr="003E0F66">
        <w:rPr>
          <w:rFonts w:ascii="RR Pioneer" w:hAnsi="RR Pioneer"/>
        </w:rPr>
        <w:t xml:space="preserve"> </w:t>
      </w:r>
    </w:p>
    <w:p w14:paraId="18BE4DEB" w14:textId="704AAA3C" w:rsidR="006C72DF" w:rsidRPr="003E0F66" w:rsidRDefault="006C72DF" w:rsidP="00971F42">
      <w:pPr>
        <w:ind w:left="1080"/>
        <w:jc w:val="both"/>
        <w:rPr>
          <w:rFonts w:ascii="RR Pioneer" w:hAnsi="RR Pioneer"/>
        </w:rPr>
      </w:pPr>
      <w:r w:rsidRPr="003E0F66">
        <w:rPr>
          <w:rFonts w:ascii="RR Pioneer" w:hAnsi="RR Pioneer"/>
        </w:rPr>
        <w:t xml:space="preserve">3. </w:t>
      </w:r>
      <w:r w:rsidR="00AB3564" w:rsidRPr="003E0F66">
        <w:rPr>
          <w:rFonts w:ascii="RR Pioneer" w:hAnsi="RR Pioneer"/>
        </w:rPr>
        <w:t xml:space="preserve">The network architecture </w:t>
      </w:r>
      <w:r w:rsidR="00192C45" w:rsidRPr="003E0F66">
        <w:rPr>
          <w:rFonts w:ascii="RR Pioneer" w:hAnsi="RR Pioneer"/>
        </w:rPr>
        <w:t xml:space="preserve">will </w:t>
      </w:r>
      <w:r w:rsidR="003F33C1" w:rsidRPr="003E0F66">
        <w:rPr>
          <w:rFonts w:ascii="RR Pioneer" w:hAnsi="RR Pioneer"/>
        </w:rPr>
        <w:t xml:space="preserve">be segregated </w:t>
      </w:r>
      <w:r w:rsidR="00281D2B" w:rsidRPr="003E0F66">
        <w:rPr>
          <w:rFonts w:ascii="RR Pioneer" w:hAnsi="RR Pioneer"/>
        </w:rPr>
        <w:t>into zones and conduits</w:t>
      </w:r>
      <w:r w:rsidR="00F933B0" w:rsidRPr="003E0F66">
        <w:rPr>
          <w:rFonts w:ascii="RR Pioneer" w:hAnsi="RR Pioneer"/>
        </w:rPr>
        <w:t xml:space="preserve">, with enforcement </w:t>
      </w:r>
      <w:r w:rsidR="00F92764" w:rsidRPr="003E0F66">
        <w:rPr>
          <w:rFonts w:ascii="RR Pioneer" w:hAnsi="RR Pioneer"/>
        </w:rPr>
        <w:t xml:space="preserve">of </w:t>
      </w:r>
      <w:r w:rsidR="00C33517" w:rsidRPr="003E0F66">
        <w:rPr>
          <w:rFonts w:ascii="RR Pioneer" w:hAnsi="RR Pioneer"/>
        </w:rPr>
        <w:t xml:space="preserve">network </w:t>
      </w:r>
      <w:r w:rsidR="00F92764" w:rsidRPr="003E0F66">
        <w:rPr>
          <w:rFonts w:ascii="RR Pioneer" w:hAnsi="RR Pioneer"/>
        </w:rPr>
        <w:t xml:space="preserve">traffic </w:t>
      </w:r>
      <w:r w:rsidR="00F933B0" w:rsidRPr="003E0F66">
        <w:rPr>
          <w:rFonts w:ascii="RR Pioneer" w:hAnsi="RR Pioneer"/>
        </w:rPr>
        <w:t xml:space="preserve">on </w:t>
      </w:r>
      <w:r w:rsidR="00356993" w:rsidRPr="003E0F66">
        <w:rPr>
          <w:rFonts w:ascii="RR Pioneer" w:hAnsi="RR Pioneer"/>
        </w:rPr>
        <w:t xml:space="preserve">zone boundaries. </w:t>
      </w:r>
      <w:r w:rsidR="00F51010" w:rsidRPr="003E0F66">
        <w:rPr>
          <w:rFonts w:ascii="RR Pioneer" w:hAnsi="RR Pioneer"/>
        </w:rPr>
        <w:t xml:space="preserve">The </w:t>
      </w:r>
      <w:r w:rsidR="00A56C16" w:rsidRPr="003E0F66">
        <w:rPr>
          <w:rFonts w:ascii="RR Pioneer" w:hAnsi="RR Pioneer"/>
        </w:rPr>
        <w:t>z</w:t>
      </w:r>
      <w:r w:rsidR="00F51010" w:rsidRPr="003E0F66">
        <w:rPr>
          <w:rFonts w:ascii="RR Pioneer" w:hAnsi="RR Pioneer"/>
        </w:rPr>
        <w:t xml:space="preserve">oning concept </w:t>
      </w:r>
      <w:r w:rsidR="00847C41" w:rsidRPr="003E0F66">
        <w:rPr>
          <w:rFonts w:ascii="RR Pioneer" w:hAnsi="RR Pioneer"/>
        </w:rPr>
        <w:t xml:space="preserve">used by </w:t>
      </w:r>
      <w:r w:rsidR="00A56C16" w:rsidRPr="003E0F66">
        <w:rPr>
          <w:rFonts w:ascii="RR Pioneer" w:hAnsi="RR Pioneer"/>
        </w:rPr>
        <w:t>Rolls-Royce SMR is that every system should be in its own zone</w:t>
      </w:r>
      <w:r w:rsidR="009564D8" w:rsidRPr="003E0F66">
        <w:rPr>
          <w:rFonts w:ascii="RR Pioneer" w:hAnsi="RR Pioneer"/>
        </w:rPr>
        <w:t>. This means that compromise of a single system does not mean that the attacker has access to all systems</w:t>
      </w:r>
      <w:r w:rsidR="008C4BC3" w:rsidRPr="003E0F66">
        <w:rPr>
          <w:rFonts w:ascii="RR Pioneer" w:hAnsi="RR Pioneer"/>
        </w:rPr>
        <w:t>, without conducting further acts of sabotage</w:t>
      </w:r>
      <w:r w:rsidR="009A695B" w:rsidRPr="003E0F66">
        <w:rPr>
          <w:rFonts w:ascii="RR Pioneer" w:hAnsi="RR Pioneer"/>
        </w:rPr>
        <w:t xml:space="preserve">. </w:t>
      </w:r>
      <w:r w:rsidR="005E5458" w:rsidRPr="003E0F66">
        <w:rPr>
          <w:rFonts w:ascii="RR Pioneer" w:hAnsi="RR Pioneer"/>
        </w:rPr>
        <w:t xml:space="preserve">This </w:t>
      </w:r>
      <w:r w:rsidR="005C6515" w:rsidRPr="003E0F66">
        <w:rPr>
          <w:rFonts w:ascii="RR Pioneer" w:hAnsi="RR Pioneer"/>
        </w:rPr>
        <w:t>concept, in combination with the other passive controls in the Cyber Security Design Requirements Specification</w:t>
      </w:r>
      <w:r w:rsidR="008776F7">
        <w:rPr>
          <w:rFonts w:ascii="RR Pioneer" w:hAnsi="RR Pioneer"/>
        </w:rPr>
        <w:t xml:space="preserve"> [</w:t>
      </w:r>
      <w:r w:rsidR="004B6ED2">
        <w:rPr>
          <w:rFonts w:ascii="RR Pioneer" w:hAnsi="RR Pioneer"/>
        </w:rPr>
        <w:t>21</w:t>
      </w:r>
      <w:r w:rsidR="008776F7">
        <w:rPr>
          <w:rFonts w:ascii="RR Pioneer" w:hAnsi="RR Pioneer"/>
        </w:rPr>
        <w:t>]</w:t>
      </w:r>
      <w:r w:rsidR="005C6515" w:rsidRPr="003E0F66">
        <w:rPr>
          <w:rFonts w:ascii="RR Pioneer" w:hAnsi="RR Pioneer"/>
        </w:rPr>
        <w:t xml:space="preserve">, </w:t>
      </w:r>
      <w:r w:rsidR="003E1A81" w:rsidRPr="003E0F66">
        <w:rPr>
          <w:rFonts w:ascii="RR Pioneer" w:hAnsi="RR Pioneer"/>
        </w:rPr>
        <w:t>aims to slow an attacker down</w:t>
      </w:r>
      <w:r w:rsidR="00EA4DAB" w:rsidRPr="003E0F66">
        <w:rPr>
          <w:rFonts w:ascii="RR Pioneer" w:hAnsi="RR Pioneer"/>
        </w:rPr>
        <w:t xml:space="preserve">, and </w:t>
      </w:r>
      <w:r w:rsidR="007976B4" w:rsidRPr="003E0F66">
        <w:rPr>
          <w:rFonts w:ascii="RR Pioneer" w:hAnsi="RR Pioneer"/>
        </w:rPr>
        <w:t xml:space="preserve">make pivoting between multiple systems </w:t>
      </w:r>
      <w:r w:rsidR="004E6CEA" w:rsidRPr="003E0F66">
        <w:rPr>
          <w:rFonts w:ascii="RR Pioneer" w:hAnsi="RR Pioneer"/>
        </w:rPr>
        <w:t>difficult</w:t>
      </w:r>
      <w:r w:rsidR="00CB5CD9" w:rsidRPr="003E0F66">
        <w:rPr>
          <w:rFonts w:ascii="RR Pioneer" w:hAnsi="RR Pioneer"/>
        </w:rPr>
        <w:t xml:space="preserve">. </w:t>
      </w:r>
      <w:r w:rsidR="00192160" w:rsidRPr="003E0F66">
        <w:rPr>
          <w:rFonts w:ascii="RR Pioneer" w:hAnsi="RR Pioneer"/>
        </w:rPr>
        <w:t xml:space="preserve">Systems are allocated a Security Degree in </w:t>
      </w:r>
      <w:r w:rsidR="00170DB2">
        <w:rPr>
          <w:rFonts w:ascii="RR Pioneer" w:hAnsi="RR Pioneer"/>
        </w:rPr>
        <w:t>P</w:t>
      </w:r>
      <w:r w:rsidR="00170DB2" w:rsidRPr="003E0F66">
        <w:rPr>
          <w:rFonts w:ascii="RR Pioneer" w:hAnsi="RR Pioneer"/>
        </w:rPr>
        <w:t xml:space="preserve">hase </w:t>
      </w:r>
      <w:r w:rsidR="00192160" w:rsidRPr="003E0F66">
        <w:rPr>
          <w:rFonts w:ascii="RR Pioneer" w:hAnsi="RR Pioneer"/>
        </w:rPr>
        <w:t>1 of the risk assessment</w:t>
      </w:r>
      <w:r w:rsidR="0000797E" w:rsidRPr="003E0F66">
        <w:rPr>
          <w:rFonts w:ascii="RR Pioneer" w:hAnsi="RR Pioneer"/>
        </w:rPr>
        <w:t xml:space="preserve"> and therefore receive the passive controls </w:t>
      </w:r>
      <w:r w:rsidR="00E96C9B" w:rsidRPr="003E0F66">
        <w:rPr>
          <w:rFonts w:ascii="RR Pioneer" w:hAnsi="RR Pioneer"/>
        </w:rPr>
        <w:t>early in their concept design</w:t>
      </w:r>
      <w:r w:rsidR="00F3224B" w:rsidRPr="003E0F66">
        <w:rPr>
          <w:rFonts w:ascii="RR Pioneer" w:hAnsi="RR Pioneer"/>
        </w:rPr>
        <w:t xml:space="preserve">. Systems are assigned zones and conduits in </w:t>
      </w:r>
      <w:r w:rsidR="00170DB2">
        <w:rPr>
          <w:rFonts w:ascii="RR Pioneer" w:hAnsi="RR Pioneer"/>
        </w:rPr>
        <w:t>P</w:t>
      </w:r>
      <w:r w:rsidR="00F3224B" w:rsidRPr="003E0F66">
        <w:rPr>
          <w:rFonts w:ascii="RR Pioneer" w:hAnsi="RR Pioneer"/>
        </w:rPr>
        <w:t xml:space="preserve">hase 2 of the </w:t>
      </w:r>
      <w:r w:rsidR="00F84087" w:rsidRPr="003E0F66">
        <w:rPr>
          <w:rFonts w:ascii="RR Pioneer" w:hAnsi="RR Pioneer"/>
        </w:rPr>
        <w:t>cyber security risk assessment</w:t>
      </w:r>
      <w:r w:rsidR="005C6515" w:rsidRPr="003E0F66">
        <w:rPr>
          <w:rFonts w:ascii="RR Pioneer" w:hAnsi="RR Pioneer"/>
        </w:rPr>
        <w:t xml:space="preserve"> </w:t>
      </w:r>
      <w:r w:rsidR="004D3E7B" w:rsidRPr="003E0F66">
        <w:rPr>
          <w:rFonts w:ascii="RR Pioneer" w:hAnsi="RR Pioneer"/>
        </w:rPr>
        <w:t>and that architecture review will also identify if any additional system specific controls are required, such as the addition of unidirectional gateway</w:t>
      </w:r>
      <w:r w:rsidR="00B16C89" w:rsidRPr="003E0F66">
        <w:rPr>
          <w:rFonts w:ascii="RR Pioneer" w:hAnsi="RR Pioneer"/>
        </w:rPr>
        <w:t xml:space="preserve">s, </w:t>
      </w:r>
      <w:r w:rsidR="009665BE" w:rsidRPr="003E0F66">
        <w:rPr>
          <w:rFonts w:ascii="RR Pioneer" w:hAnsi="RR Pioneer"/>
        </w:rPr>
        <w:t>other forms of network traffic enforcement</w:t>
      </w:r>
      <w:r w:rsidR="00B16C89" w:rsidRPr="003E0F66">
        <w:rPr>
          <w:rFonts w:ascii="RR Pioneer" w:hAnsi="RR Pioneer"/>
        </w:rPr>
        <w:t xml:space="preserve"> or recommendations on the system architecture to remove</w:t>
      </w:r>
      <w:r w:rsidR="00C025BD" w:rsidRPr="003E0F66">
        <w:rPr>
          <w:rFonts w:ascii="RR Pioneer" w:hAnsi="RR Pioneer"/>
        </w:rPr>
        <w:t xml:space="preserve"> or mitigate</w:t>
      </w:r>
      <w:r w:rsidR="00B16C89" w:rsidRPr="003E0F66">
        <w:rPr>
          <w:rFonts w:ascii="RR Pioneer" w:hAnsi="RR Pioneer"/>
        </w:rPr>
        <w:t xml:space="preserve"> vulnerabilities</w:t>
      </w:r>
      <w:r w:rsidR="004D3E7B" w:rsidRPr="003E0F66">
        <w:rPr>
          <w:rFonts w:ascii="RR Pioneer" w:hAnsi="RR Pioneer"/>
        </w:rPr>
        <w:t>.</w:t>
      </w:r>
    </w:p>
    <w:p w14:paraId="426EA80D" w14:textId="0C8B9DD8" w:rsidR="0069165A" w:rsidRPr="003E0F66" w:rsidRDefault="0069165A" w:rsidP="00971F42">
      <w:pPr>
        <w:ind w:left="1080"/>
        <w:jc w:val="both"/>
        <w:rPr>
          <w:rFonts w:ascii="RR Pioneer" w:hAnsi="RR Pioneer"/>
        </w:rPr>
      </w:pPr>
      <w:r w:rsidRPr="003E0F66">
        <w:rPr>
          <w:rFonts w:ascii="RR Pioneer" w:hAnsi="RR Pioneer"/>
        </w:rPr>
        <w:t xml:space="preserve">4. The </w:t>
      </w:r>
      <w:r w:rsidR="004508D3" w:rsidRPr="003E0F66">
        <w:rPr>
          <w:rFonts w:ascii="RR Pioneer" w:hAnsi="RR Pioneer"/>
        </w:rPr>
        <w:t>CPS</w:t>
      </w:r>
      <w:r w:rsidRPr="003E0F66">
        <w:rPr>
          <w:rFonts w:ascii="RR Pioneer" w:hAnsi="RR Pioneer"/>
        </w:rPr>
        <w:t xml:space="preserve"> will include active controls </w:t>
      </w:r>
      <w:r w:rsidR="005F14A6" w:rsidRPr="003E0F66">
        <w:rPr>
          <w:rFonts w:ascii="RR Pioneer" w:hAnsi="RR Pioneer"/>
        </w:rPr>
        <w:t xml:space="preserve">to detect attacks and </w:t>
      </w:r>
      <w:r w:rsidR="00A318EB" w:rsidRPr="003E0F66">
        <w:rPr>
          <w:rFonts w:ascii="RR Pioneer" w:hAnsi="RR Pioneer"/>
        </w:rPr>
        <w:t xml:space="preserve">enable </w:t>
      </w:r>
      <w:r w:rsidR="00116F60" w:rsidRPr="003E0F66">
        <w:rPr>
          <w:rFonts w:ascii="RR Pioneer" w:hAnsi="RR Pioneer"/>
        </w:rPr>
        <w:t>incident response</w:t>
      </w:r>
      <w:r w:rsidR="00780AA7" w:rsidRPr="003E0F66">
        <w:rPr>
          <w:rFonts w:ascii="RR Pioneer" w:hAnsi="RR Pioneer"/>
        </w:rPr>
        <w:t>, such as the intrusion detection</w:t>
      </w:r>
      <w:r w:rsidR="00654875" w:rsidRPr="003E0F66">
        <w:rPr>
          <w:rFonts w:ascii="RR Pioneer" w:hAnsi="RR Pioneer"/>
        </w:rPr>
        <w:t>/prevention</w:t>
      </w:r>
      <w:r w:rsidR="00780AA7" w:rsidRPr="003E0F66">
        <w:rPr>
          <w:rFonts w:ascii="RR Pioneer" w:hAnsi="RR Pioneer"/>
        </w:rPr>
        <w:t xml:space="preserve"> system. </w:t>
      </w:r>
      <w:r w:rsidR="00654875" w:rsidRPr="003E0F66">
        <w:rPr>
          <w:rFonts w:ascii="RR Pioneer" w:hAnsi="RR Pioneer"/>
        </w:rPr>
        <w:t xml:space="preserve">The Cyber Protection </w:t>
      </w:r>
      <w:r w:rsidR="00FB5BFA" w:rsidRPr="003E0F66">
        <w:rPr>
          <w:rFonts w:ascii="RR Pioneer" w:hAnsi="RR Pioneer"/>
        </w:rPr>
        <w:t xml:space="preserve">System </w:t>
      </w:r>
      <w:r w:rsidR="00654875" w:rsidRPr="003E0F66">
        <w:rPr>
          <w:rFonts w:ascii="RR Pioneer" w:hAnsi="RR Pioneer"/>
        </w:rPr>
        <w:t xml:space="preserve">Definition Document lists the technical controls that will be provides by the </w:t>
      </w:r>
      <w:r w:rsidR="004508D3" w:rsidRPr="003E0F66">
        <w:rPr>
          <w:rFonts w:ascii="RR Pioneer" w:hAnsi="RR Pioneer"/>
        </w:rPr>
        <w:t>CPS</w:t>
      </w:r>
      <w:r w:rsidR="00654875" w:rsidRPr="003E0F66">
        <w:rPr>
          <w:rFonts w:ascii="RR Pioneer" w:hAnsi="RR Pioneer"/>
        </w:rPr>
        <w:t xml:space="preserve">. </w:t>
      </w:r>
      <w:r w:rsidR="00CB15CF" w:rsidRPr="003E0F66">
        <w:rPr>
          <w:rFonts w:ascii="RR Pioneer" w:hAnsi="RR Pioneer"/>
        </w:rPr>
        <w:t xml:space="preserve">The Cyber Security Design Requirements </w:t>
      </w:r>
      <w:r w:rsidR="00654875" w:rsidRPr="003E0F66">
        <w:rPr>
          <w:rFonts w:ascii="RR Pioneer" w:hAnsi="RR Pioneer"/>
        </w:rPr>
        <w:t>S</w:t>
      </w:r>
      <w:r w:rsidR="00CB15CF" w:rsidRPr="003E0F66">
        <w:rPr>
          <w:rFonts w:ascii="RR Pioneer" w:hAnsi="RR Pioneer"/>
        </w:rPr>
        <w:t xml:space="preserve">pecification </w:t>
      </w:r>
      <w:r w:rsidR="004638AA" w:rsidRPr="003E0F66">
        <w:rPr>
          <w:rFonts w:ascii="RR Pioneer" w:hAnsi="RR Pioneer"/>
        </w:rPr>
        <w:t xml:space="preserve">provides system level requirements </w:t>
      </w:r>
      <w:r w:rsidR="00A7378C" w:rsidRPr="003E0F66">
        <w:rPr>
          <w:rFonts w:ascii="RR Pioneer" w:hAnsi="RR Pioneer"/>
        </w:rPr>
        <w:t>to ensure that systems are i</w:t>
      </w:r>
      <w:r w:rsidR="004638AA" w:rsidRPr="003E0F66">
        <w:rPr>
          <w:rFonts w:ascii="RR Pioneer" w:hAnsi="RR Pioneer"/>
        </w:rPr>
        <w:t>ntegrat</w:t>
      </w:r>
      <w:r w:rsidR="00A7378C" w:rsidRPr="003E0F66">
        <w:rPr>
          <w:rFonts w:ascii="RR Pioneer" w:hAnsi="RR Pioneer"/>
        </w:rPr>
        <w:t>ed</w:t>
      </w:r>
      <w:r w:rsidR="004638AA" w:rsidRPr="003E0F66">
        <w:rPr>
          <w:rFonts w:ascii="RR Pioneer" w:hAnsi="RR Pioneer"/>
        </w:rPr>
        <w:t xml:space="preserve"> with the active controls that the CPS </w:t>
      </w:r>
      <w:r w:rsidR="00031B02" w:rsidRPr="003E0F66">
        <w:rPr>
          <w:rFonts w:ascii="RR Pioneer" w:hAnsi="RR Pioneer"/>
        </w:rPr>
        <w:t>provides</w:t>
      </w:r>
      <w:r w:rsidR="002874DC" w:rsidRPr="003E0F66">
        <w:rPr>
          <w:rFonts w:ascii="RR Pioneer" w:hAnsi="RR Pioneer"/>
        </w:rPr>
        <w:t>.</w:t>
      </w:r>
      <w:r w:rsidR="00BF5968" w:rsidRPr="003E0F66">
        <w:rPr>
          <w:rFonts w:ascii="RR Pioneer" w:hAnsi="RR Pioneer"/>
        </w:rPr>
        <w:t xml:space="preserve"> The effectiveness of these controls will be demonstrated by </w:t>
      </w:r>
      <w:r w:rsidR="00F46F8E" w:rsidRPr="003E0F66">
        <w:rPr>
          <w:rFonts w:ascii="RR Pioneer" w:hAnsi="RR Pioneer"/>
        </w:rPr>
        <w:t xml:space="preserve">a </w:t>
      </w:r>
      <w:r w:rsidR="00374AD3" w:rsidRPr="003E0F66">
        <w:rPr>
          <w:rFonts w:ascii="RR Pioneer" w:hAnsi="RR Pioneer"/>
        </w:rPr>
        <w:t>testing</w:t>
      </w:r>
      <w:r w:rsidR="00F46F8E" w:rsidRPr="003E0F66">
        <w:rPr>
          <w:rFonts w:ascii="RR Pioneer" w:hAnsi="RR Pioneer"/>
        </w:rPr>
        <w:t xml:space="preserve"> regime</w:t>
      </w:r>
      <w:r w:rsidR="00D529A6" w:rsidRPr="003E0F66">
        <w:rPr>
          <w:rFonts w:ascii="RR Pioneer" w:hAnsi="RR Pioneer"/>
        </w:rPr>
        <w:t xml:space="preserve"> to be defined by the Cyber Security Performance Evaluation Specification. </w:t>
      </w:r>
      <w:r w:rsidR="00CF769B" w:rsidRPr="003E0F66">
        <w:rPr>
          <w:rFonts w:ascii="RR Pioneer" w:hAnsi="RR Pioneer"/>
        </w:rPr>
        <w:t>For example</w:t>
      </w:r>
      <w:r w:rsidR="00B115A1" w:rsidRPr="003E0F66">
        <w:rPr>
          <w:rFonts w:ascii="RR Pioneer" w:hAnsi="RR Pioneer"/>
        </w:rPr>
        <w:t>,</w:t>
      </w:r>
      <w:r w:rsidR="00CF769B" w:rsidRPr="003E0F66">
        <w:rPr>
          <w:rFonts w:ascii="RR Pioneer" w:hAnsi="RR Pioneer"/>
        </w:rPr>
        <w:t xml:space="preserve"> penetration testing</w:t>
      </w:r>
      <w:r w:rsidR="00B115A1" w:rsidRPr="003E0F66">
        <w:rPr>
          <w:rFonts w:ascii="RR Pioneer" w:hAnsi="RR Pioneer"/>
        </w:rPr>
        <w:t xml:space="preserve"> will be one of the activities used to justify the effectiveness of the active controls</w:t>
      </w:r>
      <w:r w:rsidR="004508D3" w:rsidRPr="003E0F66">
        <w:rPr>
          <w:rFonts w:ascii="RR Pioneer" w:hAnsi="RR Pioneer"/>
        </w:rPr>
        <w:t>, but this will be outside the scope of GDA</w:t>
      </w:r>
      <w:r w:rsidR="00B115A1" w:rsidRPr="003E0F66">
        <w:rPr>
          <w:rFonts w:ascii="RR Pioneer" w:hAnsi="RR Pioneer"/>
        </w:rPr>
        <w:t>.</w:t>
      </w:r>
    </w:p>
    <w:p w14:paraId="2D8E5893" w14:textId="4E7B47C2" w:rsidR="00A7378C" w:rsidRPr="003E0F66" w:rsidRDefault="00A7378C" w:rsidP="00971F42">
      <w:pPr>
        <w:ind w:left="1080"/>
        <w:jc w:val="both"/>
        <w:rPr>
          <w:rFonts w:ascii="RR Pioneer" w:hAnsi="RR Pioneer"/>
        </w:rPr>
      </w:pPr>
      <w:r w:rsidRPr="003E0F66">
        <w:rPr>
          <w:rFonts w:ascii="RR Pioneer" w:hAnsi="RR Pioneer"/>
        </w:rPr>
        <w:t xml:space="preserve">5. </w:t>
      </w:r>
      <w:r w:rsidR="00E80ED8" w:rsidRPr="003E0F66">
        <w:rPr>
          <w:rFonts w:ascii="RR Pioneer" w:hAnsi="RR Pioneer"/>
        </w:rPr>
        <w:t xml:space="preserve">The Cyber Protection System </w:t>
      </w:r>
      <w:r w:rsidR="00131B96" w:rsidRPr="003E0F66">
        <w:rPr>
          <w:rFonts w:ascii="RR Pioneer" w:hAnsi="RR Pioneer"/>
        </w:rPr>
        <w:t>D</w:t>
      </w:r>
      <w:r w:rsidR="00E80ED8" w:rsidRPr="003E0F66">
        <w:rPr>
          <w:rFonts w:ascii="RR Pioneer" w:hAnsi="RR Pioneer"/>
        </w:rPr>
        <w:t xml:space="preserve">efinition </w:t>
      </w:r>
      <w:r w:rsidR="00131B96" w:rsidRPr="003E0F66">
        <w:rPr>
          <w:rFonts w:ascii="RR Pioneer" w:hAnsi="RR Pioneer"/>
        </w:rPr>
        <w:t>D</w:t>
      </w:r>
      <w:r w:rsidR="00E80ED8" w:rsidRPr="003E0F66">
        <w:rPr>
          <w:rFonts w:ascii="RR Pioneer" w:hAnsi="RR Pioneer"/>
        </w:rPr>
        <w:t>ocument</w:t>
      </w:r>
      <w:r w:rsidR="00681DD4" w:rsidRPr="003E0F66">
        <w:rPr>
          <w:rFonts w:ascii="RR Pioneer" w:hAnsi="RR Pioneer"/>
        </w:rPr>
        <w:t xml:space="preserve"> will specify </w:t>
      </w:r>
      <w:r w:rsidR="00FA7FAB" w:rsidRPr="003E0F66">
        <w:rPr>
          <w:rFonts w:ascii="RR Pioneer" w:hAnsi="RR Pioneer"/>
        </w:rPr>
        <w:t xml:space="preserve">what policies and procedures are needed </w:t>
      </w:r>
      <w:r w:rsidR="001314CE" w:rsidRPr="003E0F66">
        <w:rPr>
          <w:rFonts w:ascii="RR Pioneer" w:hAnsi="RR Pioneer"/>
        </w:rPr>
        <w:t xml:space="preserve">within the Future Dutyholder / </w:t>
      </w:r>
      <w:r w:rsidR="00647FA7" w:rsidRPr="003E0F66">
        <w:rPr>
          <w:rFonts w:ascii="RR Pioneer" w:hAnsi="RR Pioneer"/>
        </w:rPr>
        <w:t>L</w:t>
      </w:r>
      <w:r w:rsidR="001314CE" w:rsidRPr="003E0F66">
        <w:rPr>
          <w:rFonts w:ascii="RR Pioneer" w:hAnsi="RR Pioneer"/>
        </w:rPr>
        <w:t>icensee</w:t>
      </w:r>
      <w:r w:rsidR="00647FA7" w:rsidRPr="003E0F66">
        <w:rPr>
          <w:rFonts w:ascii="RR Pioneer" w:hAnsi="RR Pioneer"/>
        </w:rPr>
        <w:t>’</w:t>
      </w:r>
      <w:r w:rsidR="001314CE" w:rsidRPr="003E0F66">
        <w:rPr>
          <w:rFonts w:ascii="RR Pioneer" w:hAnsi="RR Pioneer"/>
        </w:rPr>
        <w:t xml:space="preserve">s security management system </w:t>
      </w:r>
      <w:r w:rsidR="00FA7FAB" w:rsidRPr="003E0F66">
        <w:rPr>
          <w:rFonts w:ascii="RR Pioneer" w:hAnsi="RR Pioneer"/>
        </w:rPr>
        <w:t xml:space="preserve">to maintain the </w:t>
      </w:r>
      <w:r w:rsidR="001314CE" w:rsidRPr="003E0F66">
        <w:rPr>
          <w:rFonts w:ascii="RR Pioneer" w:hAnsi="RR Pioneer"/>
        </w:rPr>
        <w:t>integrity of the</w:t>
      </w:r>
      <w:r w:rsidR="00647FA7" w:rsidRPr="003E0F66">
        <w:rPr>
          <w:rFonts w:ascii="RR Pioneer" w:hAnsi="RR Pioneer"/>
        </w:rPr>
        <w:t xml:space="preserve"> security case </w:t>
      </w:r>
      <w:r w:rsidR="00265DE9" w:rsidRPr="003E0F66">
        <w:rPr>
          <w:rFonts w:ascii="RR Pioneer" w:hAnsi="RR Pioneer"/>
        </w:rPr>
        <w:t>in operations</w:t>
      </w:r>
      <w:r w:rsidR="001314CE" w:rsidRPr="003E0F66">
        <w:rPr>
          <w:rFonts w:ascii="RR Pioneer" w:hAnsi="RR Pioneer"/>
        </w:rPr>
        <w:t xml:space="preserve">. </w:t>
      </w:r>
      <w:r w:rsidR="006F6EF8" w:rsidRPr="003E0F66">
        <w:rPr>
          <w:rFonts w:ascii="RR Pioneer" w:hAnsi="RR Pioneer"/>
        </w:rPr>
        <w:t>While it is ultimately the customer’s choice to manage security according to their own risk appetite</w:t>
      </w:r>
      <w:r w:rsidR="0011566B" w:rsidRPr="003E0F66">
        <w:rPr>
          <w:rFonts w:ascii="RR Pioneer" w:hAnsi="RR Pioneer"/>
        </w:rPr>
        <w:t xml:space="preserve">, the CPS </w:t>
      </w:r>
      <w:r w:rsidR="00BD10D6" w:rsidRPr="003E0F66">
        <w:rPr>
          <w:rFonts w:ascii="RR Pioneer" w:hAnsi="RR Pioneer"/>
        </w:rPr>
        <w:t>will make recommendations</w:t>
      </w:r>
      <w:r w:rsidR="00371BD1" w:rsidRPr="003E0F66">
        <w:rPr>
          <w:rFonts w:ascii="RR Pioneer" w:hAnsi="RR Pioneer"/>
        </w:rPr>
        <w:t>, and claims based on assumed administrative controls.</w:t>
      </w:r>
      <w:r w:rsidR="00C23572" w:rsidRPr="003E0F66">
        <w:rPr>
          <w:rFonts w:ascii="RR Pioneer" w:hAnsi="RR Pioneer"/>
        </w:rPr>
        <w:t xml:space="preserve"> These will be recorded as operational commitments</w:t>
      </w:r>
      <w:r w:rsidR="00500CDC" w:rsidRPr="003E0F66">
        <w:rPr>
          <w:rFonts w:ascii="RR Pioneer" w:hAnsi="RR Pioneer"/>
        </w:rPr>
        <w:t xml:space="preserve"> in </w:t>
      </w:r>
      <w:r w:rsidR="001A73EC">
        <w:rPr>
          <w:rFonts w:ascii="RR Pioneer" w:hAnsi="RR Pioneer"/>
        </w:rPr>
        <w:t>Chapter 32 of the E3S case</w:t>
      </w:r>
      <w:r w:rsidR="00C23572" w:rsidRPr="003E0F66">
        <w:rPr>
          <w:rFonts w:ascii="RR Pioneer" w:hAnsi="RR Pioneer"/>
        </w:rPr>
        <w:t>.</w:t>
      </w:r>
    </w:p>
    <w:p w14:paraId="2EB24D8E" w14:textId="596CAB81" w:rsidR="00C23572" w:rsidRPr="00C17823" w:rsidRDefault="0019065F" w:rsidP="00971F42">
      <w:pPr>
        <w:ind w:left="1080"/>
        <w:jc w:val="both"/>
        <w:rPr>
          <w:rFonts w:ascii="RR Pioneer" w:hAnsi="RR Pioneer"/>
        </w:rPr>
      </w:pPr>
      <w:r w:rsidRPr="003E0F66">
        <w:rPr>
          <w:rFonts w:ascii="RR Pioneer" w:hAnsi="RR Pioneer"/>
        </w:rPr>
        <w:t xml:space="preserve">6. The </w:t>
      </w:r>
      <w:r w:rsidR="005510C4" w:rsidRPr="003E0F66">
        <w:rPr>
          <w:rFonts w:ascii="RR Pioneer" w:hAnsi="RR Pioneer"/>
        </w:rPr>
        <w:t xml:space="preserve">network boundary of the power station shall be clearly defined. </w:t>
      </w:r>
      <w:r w:rsidR="0023712E" w:rsidRPr="003E0F66">
        <w:rPr>
          <w:rFonts w:ascii="RR Pioneer" w:hAnsi="RR Pioneer"/>
        </w:rPr>
        <w:t>Just as there will be a site fence around the power station</w:t>
      </w:r>
      <w:r w:rsidR="00892FD8" w:rsidRPr="003E0F66">
        <w:rPr>
          <w:rFonts w:ascii="RR Pioneer" w:hAnsi="RR Pioneer"/>
        </w:rPr>
        <w:t xml:space="preserve">, the network boundary must be </w:t>
      </w:r>
      <w:r w:rsidR="00AF66C8" w:rsidRPr="003E0F66">
        <w:rPr>
          <w:rFonts w:ascii="RR Pioneer" w:hAnsi="RR Pioneer"/>
        </w:rPr>
        <w:t>documented and</w:t>
      </w:r>
      <w:r w:rsidR="00892FD8" w:rsidRPr="003E0F66">
        <w:rPr>
          <w:rFonts w:ascii="RR Pioneer" w:hAnsi="RR Pioneer"/>
        </w:rPr>
        <w:t xml:space="preserve"> understood by all stakeholders</w:t>
      </w:r>
      <w:r w:rsidR="008F424C" w:rsidRPr="003E0F66">
        <w:rPr>
          <w:rFonts w:ascii="RR Pioneer" w:hAnsi="RR Pioneer"/>
        </w:rPr>
        <w:t xml:space="preserve">, and </w:t>
      </w:r>
      <w:r w:rsidR="008A6FD4" w:rsidRPr="003E0F66">
        <w:rPr>
          <w:rFonts w:ascii="RR Pioneer" w:hAnsi="RR Pioneer"/>
        </w:rPr>
        <w:t xml:space="preserve">roles and </w:t>
      </w:r>
      <w:r w:rsidR="008F424C" w:rsidRPr="003E0F66">
        <w:rPr>
          <w:rFonts w:ascii="RR Pioneer" w:hAnsi="RR Pioneer"/>
        </w:rPr>
        <w:t>responsibilities</w:t>
      </w:r>
      <w:r w:rsidR="008A6FD4" w:rsidRPr="003E0F66">
        <w:rPr>
          <w:rFonts w:ascii="RR Pioneer" w:hAnsi="RR Pioneer"/>
        </w:rPr>
        <w:t xml:space="preserve"> for the maintenance of that boundary </w:t>
      </w:r>
      <w:r w:rsidR="007A6C6F" w:rsidRPr="003E0F66">
        <w:rPr>
          <w:rFonts w:ascii="RR Pioneer" w:hAnsi="RR Pioneer"/>
        </w:rPr>
        <w:t>communicated</w:t>
      </w:r>
      <w:r w:rsidR="00892FD8" w:rsidRPr="003E0F66">
        <w:rPr>
          <w:rFonts w:ascii="RR Pioneer" w:hAnsi="RR Pioneer"/>
        </w:rPr>
        <w:t>.</w:t>
      </w:r>
      <w:r w:rsidR="002C4C0F" w:rsidRPr="003E0F66">
        <w:rPr>
          <w:rFonts w:ascii="RR Pioneer" w:hAnsi="RR Pioneer"/>
        </w:rPr>
        <w:t xml:space="preserve"> </w:t>
      </w:r>
      <w:r w:rsidR="000340A8" w:rsidRPr="003E0F66">
        <w:rPr>
          <w:rFonts w:ascii="RR Pioneer" w:hAnsi="RR Pioneer"/>
        </w:rPr>
        <w:t>This will be described in future issues of the Cyber Protection System Definition Document</w:t>
      </w:r>
      <w:r w:rsidR="00F374A1" w:rsidRPr="003E0F66">
        <w:rPr>
          <w:rFonts w:ascii="RR Pioneer" w:hAnsi="RR Pioneer"/>
        </w:rPr>
        <w:t xml:space="preserve"> and wil</w:t>
      </w:r>
      <w:r w:rsidR="00912014" w:rsidRPr="003E0F66">
        <w:rPr>
          <w:rFonts w:ascii="RR Pioneer" w:hAnsi="RR Pioneer"/>
        </w:rPr>
        <w:t>l also be expresse</w:t>
      </w:r>
      <w:r w:rsidR="007F7C2C" w:rsidRPr="003E0F66">
        <w:rPr>
          <w:rFonts w:ascii="RR Pioneer" w:hAnsi="RR Pioneer"/>
        </w:rPr>
        <w:t>d</w:t>
      </w:r>
      <w:r w:rsidR="00912014" w:rsidRPr="003E0F66">
        <w:rPr>
          <w:rFonts w:ascii="RR Pioneer" w:hAnsi="RR Pioneer"/>
        </w:rPr>
        <w:t xml:space="preserve"> as operational commitments in the security case.</w:t>
      </w:r>
    </w:p>
    <w:p w14:paraId="4806BF5C" w14:textId="207A2322" w:rsidR="00142CC1" w:rsidRPr="003E0F66" w:rsidRDefault="006C03D7" w:rsidP="00971F42">
      <w:pPr>
        <w:ind w:left="1080"/>
        <w:jc w:val="both"/>
        <w:rPr>
          <w:rFonts w:ascii="RR Pioneer" w:hAnsi="RR Pioneer"/>
        </w:rPr>
      </w:pPr>
      <w:r w:rsidRPr="003E0F66">
        <w:rPr>
          <w:rFonts w:ascii="RR Pioneer" w:hAnsi="RR Pioneer"/>
        </w:rPr>
        <w:t xml:space="preserve">The documents delivered during GDA will </w:t>
      </w:r>
      <w:r w:rsidR="00986069" w:rsidRPr="003E0F66">
        <w:rPr>
          <w:rFonts w:ascii="RR Pioneer" w:hAnsi="RR Pioneer"/>
        </w:rPr>
        <w:t>demonstrate</w:t>
      </w:r>
      <w:r w:rsidRPr="003E0F66">
        <w:rPr>
          <w:rFonts w:ascii="RR Pioneer" w:hAnsi="RR Pioneer"/>
        </w:rPr>
        <w:t xml:space="preserve"> evidence </w:t>
      </w:r>
      <w:r w:rsidR="00740D74" w:rsidRPr="003E0F66">
        <w:rPr>
          <w:rFonts w:ascii="RR Pioneer" w:hAnsi="RR Pioneer"/>
        </w:rPr>
        <w:t>for</w:t>
      </w:r>
      <w:r w:rsidRPr="003E0F66">
        <w:rPr>
          <w:rFonts w:ascii="RR Pioneer" w:hAnsi="RR Pioneer"/>
        </w:rPr>
        <w:t xml:space="preserve"> </w:t>
      </w:r>
      <w:r w:rsidR="00861A2D" w:rsidRPr="003E0F66">
        <w:rPr>
          <w:rFonts w:ascii="RR Pioneer" w:hAnsi="RR Pioneer"/>
        </w:rPr>
        <w:t>layers of defence</w:t>
      </w:r>
      <w:r w:rsidR="00194305" w:rsidRPr="003E0F66">
        <w:rPr>
          <w:rFonts w:ascii="RR Pioneer" w:hAnsi="RR Pioneer"/>
        </w:rPr>
        <w:t xml:space="preserve"> in depth</w:t>
      </w:r>
      <w:r w:rsidR="00740D74" w:rsidRPr="003E0F66">
        <w:rPr>
          <w:rFonts w:ascii="RR Pioneer" w:hAnsi="RR Pioneer"/>
        </w:rPr>
        <w:t xml:space="preserve"> 1, 3, 4, 5, and 6. </w:t>
      </w:r>
      <w:r w:rsidR="003741C3" w:rsidRPr="003E0F66">
        <w:rPr>
          <w:rFonts w:ascii="RR Pioneer" w:hAnsi="RR Pioneer"/>
        </w:rPr>
        <w:t>Defence in depth l</w:t>
      </w:r>
      <w:r w:rsidR="007D2A18" w:rsidRPr="003E0F66">
        <w:rPr>
          <w:rFonts w:ascii="RR Pioneer" w:hAnsi="RR Pioneer"/>
        </w:rPr>
        <w:t xml:space="preserve">ayer </w:t>
      </w:r>
      <w:r w:rsidR="00C824F2" w:rsidRPr="003E0F66">
        <w:rPr>
          <w:rFonts w:ascii="RR Pioneer" w:hAnsi="RR Pioneer"/>
        </w:rPr>
        <w:t xml:space="preserve">2 will be considered </w:t>
      </w:r>
      <w:r w:rsidR="007A4855" w:rsidRPr="003E0F66">
        <w:rPr>
          <w:rFonts w:ascii="RR Pioneer" w:hAnsi="RR Pioneer"/>
        </w:rPr>
        <w:t xml:space="preserve">at a high level </w:t>
      </w:r>
      <w:r w:rsidR="00C824F2" w:rsidRPr="003E0F66">
        <w:rPr>
          <w:rFonts w:ascii="RR Pioneer" w:hAnsi="RR Pioneer"/>
        </w:rPr>
        <w:t xml:space="preserve">in the </w:t>
      </w:r>
      <w:r w:rsidR="007D2A18" w:rsidRPr="003E0F66">
        <w:rPr>
          <w:rFonts w:ascii="RR Pioneer" w:hAnsi="RR Pioneer"/>
        </w:rPr>
        <w:t xml:space="preserve">risk assessment reports </w:t>
      </w:r>
      <w:r w:rsidR="006F32A4" w:rsidRPr="003E0F66">
        <w:rPr>
          <w:rFonts w:ascii="RR Pioneer" w:hAnsi="RR Pioneer"/>
        </w:rPr>
        <w:t xml:space="preserve">issued, </w:t>
      </w:r>
      <w:r w:rsidR="002D284F" w:rsidRPr="003E0F66">
        <w:rPr>
          <w:rFonts w:ascii="RR Pioneer" w:hAnsi="RR Pioneer"/>
        </w:rPr>
        <w:t xml:space="preserve">but </w:t>
      </w:r>
      <w:r w:rsidR="00170DB2">
        <w:rPr>
          <w:rFonts w:ascii="RR Pioneer" w:hAnsi="RR Pioneer"/>
        </w:rPr>
        <w:t>P</w:t>
      </w:r>
      <w:r w:rsidR="00170DB2" w:rsidRPr="003E0F66">
        <w:rPr>
          <w:rFonts w:ascii="RR Pioneer" w:hAnsi="RR Pioneer"/>
        </w:rPr>
        <w:t xml:space="preserve">hase </w:t>
      </w:r>
      <w:r w:rsidR="007A4855" w:rsidRPr="003E0F66">
        <w:rPr>
          <w:rFonts w:ascii="RR Pioneer" w:hAnsi="RR Pioneer"/>
        </w:rPr>
        <w:t xml:space="preserve">3 </w:t>
      </w:r>
      <w:r w:rsidR="00A83962" w:rsidRPr="003E0F66">
        <w:rPr>
          <w:rFonts w:ascii="RR Pioneer" w:hAnsi="RR Pioneer"/>
        </w:rPr>
        <w:t xml:space="preserve">is </w:t>
      </w:r>
      <w:r w:rsidR="00413EA8" w:rsidRPr="003E0F66">
        <w:rPr>
          <w:rFonts w:ascii="RR Pioneer" w:hAnsi="RR Pioneer"/>
        </w:rPr>
        <w:t xml:space="preserve">where it will be analysed in detail. </w:t>
      </w:r>
      <w:r w:rsidR="00781895" w:rsidRPr="003E0F66">
        <w:rPr>
          <w:rFonts w:ascii="RR Pioneer" w:hAnsi="RR Pioneer"/>
        </w:rPr>
        <w:t>It will not be possible to complete a detailed risk a</w:t>
      </w:r>
      <w:r w:rsidR="00F05491" w:rsidRPr="003E0F66">
        <w:rPr>
          <w:rFonts w:ascii="RR Pioneer" w:hAnsi="RR Pioneer"/>
        </w:rPr>
        <w:t xml:space="preserve">ssessment until there is a detailed design available. </w:t>
      </w:r>
    </w:p>
    <w:p w14:paraId="0068A8E3" w14:textId="3452C568" w:rsidR="00194305" w:rsidRPr="003E0F66" w:rsidRDefault="00142CC1" w:rsidP="00971F42">
      <w:pPr>
        <w:ind w:left="1080"/>
        <w:jc w:val="both"/>
        <w:rPr>
          <w:rFonts w:ascii="RR Pioneer" w:hAnsi="RR Pioneer"/>
        </w:rPr>
      </w:pPr>
      <w:r w:rsidRPr="003E0F66">
        <w:rPr>
          <w:rFonts w:ascii="RR Pioneer" w:hAnsi="RR Pioneer"/>
        </w:rPr>
        <w:t>This means that during GDA, t</w:t>
      </w:r>
      <w:r w:rsidR="00256DA7" w:rsidRPr="003E0F66">
        <w:rPr>
          <w:rFonts w:ascii="RR Pioneer" w:hAnsi="RR Pioneer"/>
        </w:rPr>
        <w:t xml:space="preserve">he Cyber Protection System </w:t>
      </w:r>
      <w:r w:rsidRPr="003E0F66">
        <w:rPr>
          <w:rFonts w:ascii="RR Pioneer" w:hAnsi="RR Pioneer"/>
        </w:rPr>
        <w:t xml:space="preserve">Definition Document </w:t>
      </w:r>
      <w:r w:rsidR="004333E0" w:rsidRPr="003E0F66">
        <w:rPr>
          <w:rFonts w:ascii="RR Pioneer" w:hAnsi="RR Pioneer"/>
        </w:rPr>
        <w:t>will</w:t>
      </w:r>
      <w:r w:rsidRPr="003E0F66">
        <w:rPr>
          <w:rFonts w:ascii="RR Pioneer" w:hAnsi="RR Pioneer"/>
        </w:rPr>
        <w:t xml:space="preserve"> describe the layers of defence in depth,</w:t>
      </w:r>
      <w:r w:rsidR="004B08AD" w:rsidRPr="003E0F66">
        <w:rPr>
          <w:rFonts w:ascii="RR Pioneer" w:hAnsi="RR Pioneer"/>
        </w:rPr>
        <w:t xml:space="preserve"> and</w:t>
      </w:r>
      <w:r w:rsidR="006A411B" w:rsidRPr="003E0F66">
        <w:rPr>
          <w:rFonts w:ascii="RR Pioneer" w:hAnsi="RR Pioneer"/>
        </w:rPr>
        <w:t xml:space="preserve"> justify </w:t>
      </w:r>
      <w:r w:rsidR="007A24ED" w:rsidRPr="003E0F66">
        <w:rPr>
          <w:rFonts w:ascii="RR Pioneer" w:hAnsi="RR Pioneer"/>
        </w:rPr>
        <w:t xml:space="preserve">that </w:t>
      </w:r>
      <w:r w:rsidR="00FA02DB" w:rsidRPr="003E0F66">
        <w:rPr>
          <w:rFonts w:ascii="RR Pioneer" w:hAnsi="RR Pioneer"/>
        </w:rPr>
        <w:t>they are sufficient</w:t>
      </w:r>
      <w:r w:rsidR="004B08AD" w:rsidRPr="003E0F66">
        <w:rPr>
          <w:rFonts w:ascii="RR Pioneer" w:hAnsi="RR Pioneer"/>
        </w:rPr>
        <w:t>,</w:t>
      </w:r>
      <w:r w:rsidR="00A35D74" w:rsidRPr="003E0F66">
        <w:rPr>
          <w:rFonts w:ascii="RR Pioneer" w:hAnsi="RR Pioneer"/>
        </w:rPr>
        <w:t xml:space="preserve"> however, the </w:t>
      </w:r>
      <w:r w:rsidR="00F05491" w:rsidRPr="003E0F66">
        <w:rPr>
          <w:rFonts w:ascii="RR Pioneer" w:hAnsi="RR Pioneer"/>
        </w:rPr>
        <w:t xml:space="preserve">full </w:t>
      </w:r>
      <w:r w:rsidR="00A35D74" w:rsidRPr="003E0F66">
        <w:rPr>
          <w:rFonts w:ascii="RR Pioneer" w:hAnsi="RR Pioneer"/>
        </w:rPr>
        <w:lastRenderedPageBreak/>
        <w:t xml:space="preserve">evidence to </w:t>
      </w:r>
      <w:r w:rsidR="00646F97" w:rsidRPr="003E0F66">
        <w:rPr>
          <w:rFonts w:ascii="RR Pioneer" w:hAnsi="RR Pioneer"/>
        </w:rPr>
        <w:t xml:space="preserve">back the </w:t>
      </w:r>
      <w:r w:rsidR="00A35D74" w:rsidRPr="003E0F66">
        <w:rPr>
          <w:rFonts w:ascii="RR Pioneer" w:hAnsi="RR Pioneer"/>
        </w:rPr>
        <w:t xml:space="preserve">claim </w:t>
      </w:r>
      <w:r w:rsidR="00646F97" w:rsidRPr="003E0F66">
        <w:rPr>
          <w:rFonts w:ascii="RR Pioneer" w:hAnsi="RR Pioneer"/>
        </w:rPr>
        <w:t xml:space="preserve">for </w:t>
      </w:r>
      <w:r w:rsidR="00A35D74" w:rsidRPr="003E0F66">
        <w:rPr>
          <w:rFonts w:ascii="RR Pioneer" w:hAnsi="RR Pioneer"/>
        </w:rPr>
        <w:t>defence in depth layer 2 will not be available until</w:t>
      </w:r>
      <w:r w:rsidR="00646F97" w:rsidRPr="003E0F66">
        <w:rPr>
          <w:rFonts w:ascii="RR Pioneer" w:hAnsi="RR Pioneer"/>
        </w:rPr>
        <w:t xml:space="preserve"> </w:t>
      </w:r>
      <w:r w:rsidR="00170DB2">
        <w:rPr>
          <w:rFonts w:ascii="RR Pioneer" w:hAnsi="RR Pioneer"/>
        </w:rPr>
        <w:t>P</w:t>
      </w:r>
      <w:r w:rsidR="00170DB2" w:rsidRPr="003E0F66">
        <w:rPr>
          <w:rFonts w:ascii="RR Pioneer" w:hAnsi="RR Pioneer"/>
        </w:rPr>
        <w:t xml:space="preserve">hase </w:t>
      </w:r>
      <w:r w:rsidR="00646F97" w:rsidRPr="003E0F66">
        <w:rPr>
          <w:rFonts w:ascii="RR Pioneer" w:hAnsi="RR Pioneer"/>
        </w:rPr>
        <w:t xml:space="preserve">3 of the risk assessments are complete. </w:t>
      </w:r>
      <w:r w:rsidR="004321A2" w:rsidRPr="003E0F66">
        <w:rPr>
          <w:rFonts w:ascii="RR Pioneer" w:hAnsi="RR Pioneer"/>
        </w:rPr>
        <w:t xml:space="preserve">This final justification will be available by site licensing. </w:t>
      </w:r>
      <w:r w:rsidR="00A35D74" w:rsidRPr="003E0F66">
        <w:rPr>
          <w:rFonts w:ascii="RR Pioneer" w:hAnsi="RR Pioneer"/>
        </w:rPr>
        <w:t xml:space="preserve">  </w:t>
      </w:r>
      <w:r w:rsidRPr="003E0F66">
        <w:rPr>
          <w:rFonts w:ascii="RR Pioneer" w:hAnsi="RR Pioneer"/>
        </w:rPr>
        <w:t xml:space="preserve"> </w:t>
      </w:r>
      <w:r w:rsidR="00CB51C6" w:rsidRPr="003E0F66">
        <w:rPr>
          <w:rFonts w:ascii="RR Pioneer" w:hAnsi="RR Pioneer"/>
        </w:rPr>
        <w:t xml:space="preserve"> </w:t>
      </w:r>
      <w:r w:rsidR="00194305" w:rsidRPr="003E0F66">
        <w:rPr>
          <w:rFonts w:ascii="RR Pioneer" w:hAnsi="RR Pioneer"/>
        </w:rPr>
        <w:t xml:space="preserve"> </w:t>
      </w:r>
    </w:p>
    <w:p w14:paraId="3C4437FF" w14:textId="58522573" w:rsidR="00935E0B" w:rsidRPr="003E0F66" w:rsidRDefault="00935E0B" w:rsidP="00971F42">
      <w:pPr>
        <w:ind w:left="1080"/>
        <w:jc w:val="both"/>
        <w:rPr>
          <w:rFonts w:ascii="RR Pioneer" w:hAnsi="RR Pioneer"/>
        </w:rPr>
      </w:pPr>
      <w:r w:rsidRPr="003E0F66">
        <w:rPr>
          <w:rFonts w:ascii="RR Pioneer" w:hAnsi="RR Pioneer"/>
        </w:rPr>
        <w:t>Within GDA we will provide:</w:t>
      </w:r>
    </w:p>
    <w:p w14:paraId="1605169A" w14:textId="622042E5" w:rsidR="000C6BFD" w:rsidRPr="003E0F66" w:rsidRDefault="00935E0B" w:rsidP="00971F42">
      <w:pPr>
        <w:pStyle w:val="ListParagraph"/>
        <w:numPr>
          <w:ilvl w:val="2"/>
          <w:numId w:val="19"/>
        </w:numPr>
        <w:jc w:val="both"/>
        <w:rPr>
          <w:rFonts w:ascii="RR Pioneer" w:hAnsi="RR Pioneer"/>
        </w:rPr>
      </w:pPr>
      <w:r w:rsidRPr="003E0F66">
        <w:rPr>
          <w:rFonts w:ascii="RR Pioneer" w:hAnsi="RR Pioneer"/>
        </w:rPr>
        <w:t>Cyber Protection System Definition Document Issue 1</w:t>
      </w:r>
    </w:p>
    <w:p w14:paraId="72EA1A46" w14:textId="02CC13C9" w:rsidR="003E0F66" w:rsidRPr="003E0F66" w:rsidRDefault="003E0F66" w:rsidP="00971F42">
      <w:pPr>
        <w:pStyle w:val="ListParagraph"/>
        <w:numPr>
          <w:ilvl w:val="2"/>
          <w:numId w:val="19"/>
        </w:numPr>
        <w:jc w:val="both"/>
        <w:rPr>
          <w:rFonts w:ascii="RR Pioneer" w:hAnsi="RR Pioneer"/>
        </w:rPr>
      </w:pPr>
      <w:r w:rsidRPr="003E0F66">
        <w:rPr>
          <w:rFonts w:ascii="RR Pioneer" w:hAnsi="RR Pioneer"/>
        </w:rPr>
        <w:t>Cyber Security Performance Evaluation Specification</w:t>
      </w:r>
      <w:r w:rsidR="00000715">
        <w:rPr>
          <w:rFonts w:ascii="RR Pioneer" w:hAnsi="RR Pioneer"/>
        </w:rPr>
        <w:t xml:space="preserve"> Issue 1</w:t>
      </w:r>
    </w:p>
    <w:p w14:paraId="2F69D5BA" w14:textId="5E9D68FD" w:rsidR="003E4CB5" w:rsidRPr="00C17823" w:rsidRDefault="004A0E15" w:rsidP="00971F42">
      <w:pPr>
        <w:pStyle w:val="ListParagraph"/>
        <w:numPr>
          <w:ilvl w:val="2"/>
          <w:numId w:val="19"/>
        </w:numPr>
        <w:jc w:val="both"/>
        <w:rPr>
          <w:rFonts w:ascii="RR Pioneer" w:hAnsi="RR Pioneer"/>
        </w:rPr>
      </w:pPr>
      <w:r>
        <w:rPr>
          <w:rFonts w:ascii="RR Pioneer" w:hAnsi="RR Pioneer"/>
        </w:rPr>
        <w:t>E3S Case Version 4</w:t>
      </w:r>
      <w:r w:rsidR="00D57250">
        <w:rPr>
          <w:rFonts w:ascii="RR Pioneer" w:hAnsi="RR Pioneer"/>
        </w:rPr>
        <w:t xml:space="preserve"> Chapter 32: Rolls Royce SMR Generic Security Report</w:t>
      </w:r>
    </w:p>
    <w:p w14:paraId="0FC1421D" w14:textId="77777777" w:rsidR="00935E0B" w:rsidRPr="003E0F66" w:rsidRDefault="00935E0B" w:rsidP="005F010E">
      <w:pPr>
        <w:pStyle w:val="ListParagraph"/>
        <w:ind w:left="1080"/>
        <w:rPr>
          <w:rFonts w:ascii="RR Pioneer" w:hAnsi="RR Pioneer"/>
        </w:rPr>
      </w:pPr>
    </w:p>
    <w:p w14:paraId="2B2B6620" w14:textId="77777777" w:rsidR="004979E2" w:rsidRPr="003E0F66" w:rsidRDefault="004979E2" w:rsidP="00C17823">
      <w:pPr>
        <w:pStyle w:val="ListParagraph"/>
        <w:numPr>
          <w:ilvl w:val="1"/>
          <w:numId w:val="19"/>
        </w:numPr>
        <w:rPr>
          <w:rFonts w:ascii="RR Pioneer" w:hAnsi="RR Pioneer"/>
          <w:i/>
          <w:iCs/>
        </w:rPr>
      </w:pPr>
      <w:r w:rsidRPr="003E0F66">
        <w:rPr>
          <w:rFonts w:ascii="RR Pioneer" w:hAnsi="RR Pioneer"/>
          <w:i/>
          <w:iCs/>
        </w:rPr>
        <w:t>Explanation of how quality assurance and assurance testing strategies for cyber security will be captured.</w:t>
      </w:r>
    </w:p>
    <w:p w14:paraId="376976ED" w14:textId="77777777" w:rsidR="000849DC" w:rsidRPr="003E0F66" w:rsidRDefault="000849DC" w:rsidP="000849DC">
      <w:pPr>
        <w:pStyle w:val="ListParagraph"/>
        <w:ind w:left="1080"/>
        <w:rPr>
          <w:rFonts w:ascii="RR Pioneer" w:hAnsi="RR Pioneer"/>
        </w:rPr>
      </w:pPr>
    </w:p>
    <w:p w14:paraId="4439BCAF" w14:textId="1F620E4C" w:rsidR="000849DC" w:rsidRPr="003E0F66" w:rsidRDefault="000849DC" w:rsidP="00971F42">
      <w:pPr>
        <w:pStyle w:val="ListParagraph"/>
        <w:ind w:left="1080"/>
        <w:jc w:val="both"/>
        <w:rPr>
          <w:rFonts w:ascii="RR Pioneer" w:hAnsi="RR Pioneer"/>
        </w:rPr>
      </w:pPr>
      <w:r w:rsidRPr="003E0F66">
        <w:rPr>
          <w:rFonts w:ascii="RR Pioneer" w:hAnsi="RR Pioneer"/>
        </w:rPr>
        <w:t xml:space="preserve">The Cyber Protection System </w:t>
      </w:r>
      <w:r w:rsidR="000B4B7A" w:rsidRPr="003E0F66">
        <w:rPr>
          <w:rFonts w:ascii="RR Pioneer" w:hAnsi="RR Pioneer"/>
        </w:rPr>
        <w:t xml:space="preserve">Definition </w:t>
      </w:r>
      <w:r w:rsidRPr="003E0F66">
        <w:rPr>
          <w:rFonts w:ascii="RR Pioneer" w:hAnsi="RR Pioneer"/>
        </w:rPr>
        <w:t>Document will provide a summary of the expected</w:t>
      </w:r>
      <w:r w:rsidR="003F5295" w:rsidRPr="003E0F66">
        <w:rPr>
          <w:rFonts w:ascii="RR Pioneer" w:hAnsi="RR Pioneer"/>
        </w:rPr>
        <w:t xml:space="preserve"> quality assurance </w:t>
      </w:r>
      <w:r w:rsidR="00EE243F" w:rsidRPr="003E0F66">
        <w:rPr>
          <w:rFonts w:ascii="RR Pioneer" w:hAnsi="RR Pioneer"/>
        </w:rPr>
        <w:t>and assurance testing strategies. The full detail will be provided in the Cyber Security Performance Evaluation Specification.</w:t>
      </w:r>
    </w:p>
    <w:p w14:paraId="76085153" w14:textId="77777777" w:rsidR="000849DC" w:rsidRPr="003E0F66" w:rsidRDefault="000849DC" w:rsidP="00971F42">
      <w:pPr>
        <w:ind w:left="1080"/>
        <w:jc w:val="both"/>
        <w:rPr>
          <w:rFonts w:ascii="RR Pioneer" w:hAnsi="RR Pioneer"/>
        </w:rPr>
      </w:pPr>
      <w:r w:rsidRPr="003E0F66">
        <w:rPr>
          <w:rFonts w:ascii="RR Pioneer" w:hAnsi="RR Pioneer"/>
        </w:rPr>
        <w:t>Within GDA we will provide:</w:t>
      </w:r>
    </w:p>
    <w:p w14:paraId="3824CF7E" w14:textId="2140A481" w:rsidR="000849DC" w:rsidRPr="003E0F66" w:rsidRDefault="000849DC" w:rsidP="00971F42">
      <w:pPr>
        <w:pStyle w:val="ListParagraph"/>
        <w:numPr>
          <w:ilvl w:val="2"/>
          <w:numId w:val="19"/>
        </w:numPr>
        <w:jc w:val="both"/>
        <w:rPr>
          <w:rFonts w:ascii="RR Pioneer" w:hAnsi="RR Pioneer"/>
        </w:rPr>
      </w:pPr>
      <w:r w:rsidRPr="003E0F66">
        <w:rPr>
          <w:rFonts w:ascii="RR Pioneer" w:hAnsi="RR Pioneer"/>
        </w:rPr>
        <w:t xml:space="preserve">Cyber Protection System Definition Document Issue 1 </w:t>
      </w:r>
    </w:p>
    <w:p w14:paraId="45839C9A" w14:textId="782662E1" w:rsidR="00EE243F" w:rsidRPr="003E0F66" w:rsidRDefault="00EE243F" w:rsidP="00971F42">
      <w:pPr>
        <w:pStyle w:val="ListParagraph"/>
        <w:numPr>
          <w:ilvl w:val="2"/>
          <w:numId w:val="19"/>
        </w:numPr>
        <w:jc w:val="both"/>
        <w:rPr>
          <w:rFonts w:ascii="RR Pioneer" w:hAnsi="RR Pioneer"/>
        </w:rPr>
      </w:pPr>
      <w:r w:rsidRPr="003E0F66">
        <w:rPr>
          <w:rFonts w:ascii="RR Pioneer" w:hAnsi="RR Pioneer"/>
        </w:rPr>
        <w:t>Cyber Security Performance Evaluation Specification</w:t>
      </w:r>
      <w:r w:rsidR="007179B8" w:rsidRPr="003E0F66">
        <w:rPr>
          <w:rFonts w:ascii="RR Pioneer" w:hAnsi="RR Pioneer"/>
        </w:rPr>
        <w:t xml:space="preserve"> Issue </w:t>
      </w:r>
      <w:r w:rsidR="00000715">
        <w:rPr>
          <w:rFonts w:ascii="RR Pioneer" w:hAnsi="RR Pioneer"/>
        </w:rPr>
        <w:t>1</w:t>
      </w:r>
    </w:p>
    <w:p w14:paraId="1E2840F1" w14:textId="77777777" w:rsidR="000849DC" w:rsidRPr="003E0F66" w:rsidRDefault="000849DC" w:rsidP="000849DC">
      <w:pPr>
        <w:pStyle w:val="ListParagraph"/>
        <w:ind w:left="1080"/>
        <w:rPr>
          <w:rFonts w:ascii="RR Pioneer" w:hAnsi="RR Pioneer"/>
        </w:rPr>
      </w:pPr>
    </w:p>
    <w:p w14:paraId="3AF9AA79" w14:textId="77777777" w:rsidR="004979E2" w:rsidRPr="003E0F66" w:rsidRDefault="004979E2" w:rsidP="00C17823">
      <w:pPr>
        <w:pStyle w:val="ListParagraph"/>
        <w:numPr>
          <w:ilvl w:val="1"/>
          <w:numId w:val="19"/>
        </w:numPr>
        <w:rPr>
          <w:rFonts w:ascii="RR Pioneer" w:hAnsi="RR Pioneer"/>
          <w:i/>
          <w:iCs/>
        </w:rPr>
      </w:pPr>
      <w:r w:rsidRPr="003E0F66">
        <w:rPr>
          <w:rFonts w:ascii="RR Pioneer" w:hAnsi="RR Pioneer"/>
          <w:i/>
          <w:iCs/>
        </w:rPr>
        <w:t>Providing clarity around the Claims, Arguments and Evidence being proposed for cyber security.</w:t>
      </w:r>
    </w:p>
    <w:p w14:paraId="24DB0A8B" w14:textId="73AC37A3" w:rsidR="000B1815" w:rsidRPr="003E0F66" w:rsidRDefault="00D22F4B" w:rsidP="00971F42">
      <w:pPr>
        <w:ind w:left="1080"/>
        <w:jc w:val="both"/>
        <w:rPr>
          <w:rFonts w:ascii="RR Pioneer" w:hAnsi="RR Pioneer"/>
        </w:rPr>
      </w:pPr>
      <w:r w:rsidRPr="003E0F66">
        <w:rPr>
          <w:rFonts w:ascii="RR Pioneer" w:hAnsi="RR Pioneer"/>
        </w:rPr>
        <w:t xml:space="preserve">The Cyber Security Claims, Arguments and Evidence </w:t>
      </w:r>
      <w:r w:rsidR="00E511BF" w:rsidRPr="003E0F66">
        <w:rPr>
          <w:rFonts w:ascii="RR Pioneer" w:hAnsi="RR Pioneer"/>
        </w:rPr>
        <w:t xml:space="preserve">will be included in the </w:t>
      </w:r>
      <w:r w:rsidR="000B1815" w:rsidRPr="003E0F66">
        <w:rPr>
          <w:rFonts w:ascii="RR Pioneer" w:hAnsi="RR Pioneer"/>
        </w:rPr>
        <w:t>Cyber Protection System Definition Document</w:t>
      </w:r>
      <w:r w:rsidR="00747805" w:rsidRPr="003E0F66">
        <w:rPr>
          <w:rFonts w:ascii="RR Pioneer" w:hAnsi="RR Pioneer"/>
        </w:rPr>
        <w:t>.</w:t>
      </w:r>
      <w:r w:rsidR="004D0774" w:rsidRPr="003E0F66">
        <w:rPr>
          <w:rFonts w:ascii="RR Pioneer" w:hAnsi="RR Pioneer"/>
        </w:rPr>
        <w:t xml:space="preserve"> The claims are also summarised in Chapter 32 of the E3S </w:t>
      </w:r>
      <w:r w:rsidR="005D0740">
        <w:rPr>
          <w:rFonts w:ascii="RR Pioneer" w:hAnsi="RR Pioneer"/>
        </w:rPr>
        <w:t>C</w:t>
      </w:r>
      <w:r w:rsidR="004D0774" w:rsidRPr="003E0F66">
        <w:rPr>
          <w:rFonts w:ascii="RR Pioneer" w:hAnsi="RR Pioneer"/>
        </w:rPr>
        <w:t>ase</w:t>
      </w:r>
      <w:r w:rsidR="000D3107" w:rsidRPr="003E0F66">
        <w:rPr>
          <w:rFonts w:ascii="RR Pioneer" w:hAnsi="RR Pioneer"/>
        </w:rPr>
        <w:t>, along with the claims from the other security topics.</w:t>
      </w:r>
    </w:p>
    <w:p w14:paraId="39ED380B" w14:textId="77777777" w:rsidR="000B1815" w:rsidRPr="003E0F66" w:rsidRDefault="000B1815" w:rsidP="00971F42">
      <w:pPr>
        <w:ind w:left="1080"/>
        <w:jc w:val="both"/>
        <w:rPr>
          <w:rFonts w:ascii="RR Pioneer" w:hAnsi="RR Pioneer"/>
        </w:rPr>
      </w:pPr>
      <w:r w:rsidRPr="003E0F66">
        <w:rPr>
          <w:rFonts w:ascii="RR Pioneer" w:hAnsi="RR Pioneer"/>
        </w:rPr>
        <w:t>Within GDA we will provide:</w:t>
      </w:r>
    </w:p>
    <w:p w14:paraId="070E2EE2" w14:textId="30DF699E" w:rsidR="00D22F4B" w:rsidRPr="003E0F66" w:rsidRDefault="000B1815" w:rsidP="00971F42">
      <w:pPr>
        <w:pStyle w:val="ListParagraph"/>
        <w:numPr>
          <w:ilvl w:val="2"/>
          <w:numId w:val="19"/>
        </w:numPr>
        <w:jc w:val="both"/>
        <w:rPr>
          <w:rFonts w:ascii="RR Pioneer" w:hAnsi="RR Pioneer"/>
        </w:rPr>
      </w:pPr>
      <w:r w:rsidRPr="003E0F66">
        <w:rPr>
          <w:rFonts w:ascii="RR Pioneer" w:hAnsi="RR Pioneer"/>
        </w:rPr>
        <w:t>Cyber Protection System Definition Document Issue 1</w:t>
      </w:r>
    </w:p>
    <w:p w14:paraId="24822367" w14:textId="08930603" w:rsidR="000B1815" w:rsidRDefault="001C5859" w:rsidP="00971F42">
      <w:pPr>
        <w:pStyle w:val="ListParagraph"/>
        <w:ind w:left="2160"/>
        <w:jc w:val="both"/>
        <w:rPr>
          <w:rFonts w:ascii="RR Pioneer" w:hAnsi="RR Pioneer"/>
        </w:rPr>
      </w:pPr>
      <w:r>
        <w:rPr>
          <w:rFonts w:ascii="RR Pioneer" w:hAnsi="RR Pioneer"/>
        </w:rPr>
        <w:t>E3S Case Version 4 Chapter 32: Rolls Royce SMR Generic Security Report</w:t>
      </w:r>
    </w:p>
    <w:p w14:paraId="44B01728" w14:textId="77777777" w:rsidR="0092374D" w:rsidRPr="003E0F66" w:rsidRDefault="0092374D" w:rsidP="00971F42">
      <w:pPr>
        <w:pStyle w:val="ListParagraph"/>
        <w:ind w:left="2160"/>
        <w:jc w:val="both"/>
        <w:rPr>
          <w:rFonts w:ascii="RR Pioneer" w:hAnsi="RR Pioneer"/>
        </w:rPr>
      </w:pPr>
    </w:p>
    <w:p w14:paraId="170DBD6D" w14:textId="57AABB2A" w:rsidR="004979E2" w:rsidRPr="00C17823" w:rsidRDefault="004979E2" w:rsidP="00971F42">
      <w:pPr>
        <w:pStyle w:val="ListParagraph"/>
        <w:numPr>
          <w:ilvl w:val="1"/>
          <w:numId w:val="19"/>
        </w:numPr>
        <w:jc w:val="both"/>
        <w:rPr>
          <w:rFonts w:ascii="RR Pioneer" w:hAnsi="RR Pioneer"/>
          <w:i/>
          <w:iCs/>
        </w:rPr>
      </w:pPr>
      <w:r w:rsidRPr="00C17823">
        <w:rPr>
          <w:rFonts w:ascii="RR Pioneer" w:hAnsi="RR Pioneer"/>
          <w:i/>
          <w:iCs/>
        </w:rPr>
        <w:t>Explanation of how forward work plans, particularly for known omissions, for cyber security will be captured by Rolls-Royce SMR Limited post GDA and how further</w:t>
      </w:r>
      <w:r w:rsidR="000853AF" w:rsidRPr="003E0F66">
        <w:rPr>
          <w:rFonts w:ascii="RR Pioneer" w:hAnsi="RR Pioneer"/>
          <w:i/>
          <w:iCs/>
        </w:rPr>
        <w:t xml:space="preserve"> </w:t>
      </w:r>
      <w:r w:rsidRPr="00C17823">
        <w:rPr>
          <w:rFonts w:ascii="RR Pioneer" w:hAnsi="RR Pioneer"/>
          <w:i/>
          <w:iCs/>
        </w:rPr>
        <w:t>work for a future licensee will be captured.</w:t>
      </w:r>
    </w:p>
    <w:p w14:paraId="75DD1160" w14:textId="7B71AFA9" w:rsidR="00A05EEA" w:rsidRPr="00C17823" w:rsidRDefault="0073695D" w:rsidP="00971F42">
      <w:pPr>
        <w:ind w:left="1080"/>
        <w:jc w:val="both"/>
        <w:rPr>
          <w:rFonts w:ascii="RR Pioneer" w:hAnsi="RR Pioneer"/>
        </w:rPr>
      </w:pPr>
      <w:r w:rsidRPr="00C17823">
        <w:rPr>
          <w:rFonts w:ascii="RR Pioneer" w:hAnsi="RR Pioneer"/>
        </w:rPr>
        <w:t xml:space="preserve">The design for the security systems will continue to be developed post GDA. </w:t>
      </w:r>
      <w:r w:rsidR="000C0338" w:rsidRPr="00C17823">
        <w:rPr>
          <w:rFonts w:ascii="RR Pioneer" w:hAnsi="RR Pioneer"/>
        </w:rPr>
        <w:t>The Cyber Security Report</w:t>
      </w:r>
      <w:r w:rsidR="00F475A4" w:rsidRPr="00C17823">
        <w:rPr>
          <w:rFonts w:ascii="RR Pioneer" w:hAnsi="RR Pioneer"/>
        </w:rPr>
        <w:t xml:space="preserve"> [</w:t>
      </w:r>
      <w:r w:rsidR="00A22DDA">
        <w:rPr>
          <w:rFonts w:ascii="RR Pioneer" w:hAnsi="RR Pioneer"/>
        </w:rPr>
        <w:t>20</w:t>
      </w:r>
      <w:r w:rsidR="00B50D9A" w:rsidRPr="00C17823">
        <w:rPr>
          <w:rFonts w:ascii="RR Pioneer" w:hAnsi="RR Pioneer"/>
        </w:rPr>
        <w:t>]</w:t>
      </w:r>
      <w:r w:rsidR="0061790F" w:rsidRPr="00C17823">
        <w:rPr>
          <w:rFonts w:ascii="RR Pioneer" w:hAnsi="RR Pioneer"/>
        </w:rPr>
        <w:t xml:space="preserve"> describes </w:t>
      </w:r>
      <w:r w:rsidR="00B8170F" w:rsidRPr="00C17823">
        <w:rPr>
          <w:rFonts w:ascii="RR Pioneer" w:hAnsi="RR Pioneer"/>
        </w:rPr>
        <w:t>further development of the CPS after GDA</w:t>
      </w:r>
      <w:r w:rsidR="001A1427" w:rsidRPr="00C17823">
        <w:rPr>
          <w:rFonts w:ascii="RR Pioneer" w:hAnsi="RR Pioneer"/>
        </w:rPr>
        <w:t>.</w:t>
      </w:r>
      <w:r w:rsidR="009713B6" w:rsidRPr="00C17823">
        <w:rPr>
          <w:rFonts w:ascii="RR Pioneer" w:hAnsi="RR Pioneer"/>
        </w:rPr>
        <w:t xml:space="preserve"> </w:t>
      </w:r>
    </w:p>
    <w:p w14:paraId="39B1D13A" w14:textId="6FFC3C8D" w:rsidR="00BA0B2B" w:rsidRPr="00C17823" w:rsidRDefault="009713B6" w:rsidP="00971F42">
      <w:pPr>
        <w:ind w:left="1080"/>
        <w:jc w:val="both"/>
        <w:rPr>
          <w:rFonts w:ascii="RR Pioneer" w:hAnsi="RR Pioneer"/>
        </w:rPr>
      </w:pPr>
      <w:r w:rsidRPr="00C17823">
        <w:rPr>
          <w:rFonts w:ascii="RR Pioneer" w:hAnsi="RR Pioneer"/>
        </w:rPr>
        <w:t>The issue of the Cyber Protection System Definition Document</w:t>
      </w:r>
      <w:r w:rsidR="00A05EEA" w:rsidRPr="00C17823">
        <w:rPr>
          <w:rFonts w:ascii="RR Pioneer" w:hAnsi="RR Pioneer"/>
        </w:rPr>
        <w:t xml:space="preserve"> will set the baseline of the CPS design.</w:t>
      </w:r>
      <w:r w:rsidR="00B56BD9" w:rsidRPr="00C17823">
        <w:rPr>
          <w:rFonts w:ascii="RR Pioneer" w:hAnsi="RR Pioneer"/>
        </w:rPr>
        <w:t xml:space="preserve"> </w:t>
      </w:r>
      <w:r w:rsidR="00BA0B2B" w:rsidRPr="00C17823">
        <w:rPr>
          <w:rFonts w:ascii="RR Pioneer" w:hAnsi="RR Pioneer"/>
        </w:rPr>
        <w:t>From this point it will be possible to implement a continuous improvement process, which will provide the information required to refine the CPS to full concept design.</w:t>
      </w:r>
    </w:p>
    <w:p w14:paraId="4DF50B9C" w14:textId="74D401B4" w:rsidR="00BA0B2B" w:rsidRPr="00C17823" w:rsidRDefault="00BA0B2B" w:rsidP="00971F42">
      <w:pPr>
        <w:ind w:left="1080"/>
        <w:jc w:val="both"/>
        <w:rPr>
          <w:rFonts w:ascii="RR Pioneer" w:hAnsi="RR Pioneer"/>
        </w:rPr>
      </w:pPr>
      <w:r w:rsidRPr="00C17823">
        <w:rPr>
          <w:rFonts w:ascii="RR Pioneer" w:hAnsi="RR Pioneer"/>
        </w:rPr>
        <w:t xml:space="preserve">The </w:t>
      </w:r>
      <w:r w:rsidR="0052473B" w:rsidRPr="00C17823">
        <w:rPr>
          <w:rFonts w:ascii="RR Pioneer" w:hAnsi="RR Pioneer"/>
        </w:rPr>
        <w:t>risk assessments</w:t>
      </w:r>
      <w:r w:rsidRPr="00C17823">
        <w:rPr>
          <w:rFonts w:ascii="RR Pioneer" w:hAnsi="RR Pioneer"/>
        </w:rPr>
        <w:t xml:space="preserve"> will identify risks and add them to the RAIDO log (Risks, Assumptions, Issues, Dependencies and Opportunities). These risks will be optioneered in collaboration with the system designer. If it is something that can be resolved at the system level then additional requirements will be assigned to the system. If the risk cannot be resolved at the system level, or it would be more efficient to resolve at the CPS level, then it will be assigned to the CPS to resolve. The CPS will be updated and improved to include this new </w:t>
      </w:r>
      <w:r w:rsidRPr="00C17823">
        <w:rPr>
          <w:rFonts w:ascii="RR Pioneer" w:hAnsi="RR Pioneer"/>
        </w:rPr>
        <w:lastRenderedPageBreak/>
        <w:t>information, which may result in new functional requirements or modifications to existing ones.</w:t>
      </w:r>
    </w:p>
    <w:p w14:paraId="333DF3F9" w14:textId="72C28D9F" w:rsidR="00BA0B2B" w:rsidRPr="00C17823" w:rsidRDefault="0052473B" w:rsidP="00971F42">
      <w:pPr>
        <w:ind w:left="1080"/>
        <w:jc w:val="both"/>
        <w:rPr>
          <w:rFonts w:ascii="RR Pioneer" w:hAnsi="RR Pioneer"/>
        </w:rPr>
      </w:pPr>
      <w:r w:rsidRPr="00C17823">
        <w:rPr>
          <w:rFonts w:ascii="RR Pioneer" w:hAnsi="RR Pioneer"/>
        </w:rPr>
        <w:t>T</w:t>
      </w:r>
      <w:r w:rsidR="00BA0B2B" w:rsidRPr="00C17823">
        <w:rPr>
          <w:rFonts w:ascii="RR Pioneer" w:hAnsi="RR Pioneer"/>
        </w:rPr>
        <w:t>his cyclic improvement of the CPS design, utilising the data from the risk assessments,</w:t>
      </w:r>
      <w:r w:rsidRPr="00C17823">
        <w:rPr>
          <w:rFonts w:ascii="RR Pioneer" w:hAnsi="RR Pioneer"/>
        </w:rPr>
        <w:t xml:space="preserve"> </w:t>
      </w:r>
      <w:r w:rsidR="00BA0B2B" w:rsidRPr="00C17823">
        <w:rPr>
          <w:rFonts w:ascii="RR Pioneer" w:hAnsi="RR Pioneer"/>
        </w:rPr>
        <w:t>will continue until it converges on a final concept design. It is expected that at least</w:t>
      </w:r>
      <w:r w:rsidRPr="00C17823">
        <w:rPr>
          <w:rFonts w:ascii="RR Pioneer" w:hAnsi="RR Pioneer"/>
        </w:rPr>
        <w:t xml:space="preserve"> </w:t>
      </w:r>
      <w:r w:rsidR="00BA0B2B" w:rsidRPr="00C17823">
        <w:rPr>
          <w:rFonts w:ascii="RR Pioneer" w:hAnsi="RR Pioneer"/>
        </w:rPr>
        <w:t>80</w:t>
      </w:r>
      <w:r w:rsidR="005D0740">
        <w:rPr>
          <w:rFonts w:ascii="RR Pioneer" w:hAnsi="RR Pioneer"/>
        </w:rPr>
        <w:t xml:space="preserve"> </w:t>
      </w:r>
      <w:r w:rsidR="00BA0B2B" w:rsidRPr="00C17823">
        <w:rPr>
          <w:rFonts w:ascii="RR Pioneer" w:hAnsi="RR Pioneer"/>
        </w:rPr>
        <w:t>% of C&amp;I systems will have completed Phase 1 and 2 of the CSRAM by the end of</w:t>
      </w:r>
      <w:r w:rsidRPr="00C17823">
        <w:rPr>
          <w:rFonts w:ascii="RR Pioneer" w:hAnsi="RR Pioneer"/>
        </w:rPr>
        <w:t xml:space="preserve"> </w:t>
      </w:r>
      <w:r w:rsidR="00BA0B2B" w:rsidRPr="00C17823">
        <w:rPr>
          <w:rFonts w:ascii="RR Pioneer" w:hAnsi="RR Pioneer"/>
        </w:rPr>
        <w:t>final concept design.</w:t>
      </w:r>
    </w:p>
    <w:p w14:paraId="4DC8D19F" w14:textId="25325BC5" w:rsidR="0095161C" w:rsidRPr="00C17823" w:rsidRDefault="00BA0B2B" w:rsidP="00971F42">
      <w:pPr>
        <w:ind w:left="1080"/>
        <w:jc w:val="both"/>
        <w:rPr>
          <w:rFonts w:ascii="RR Pioneer" w:hAnsi="RR Pioneer"/>
        </w:rPr>
      </w:pPr>
      <w:r w:rsidRPr="00C17823">
        <w:rPr>
          <w:rFonts w:ascii="RR Pioneer" w:hAnsi="RR Pioneer"/>
        </w:rPr>
        <w:t>For completion of the detailed design, at least 80</w:t>
      </w:r>
      <w:r w:rsidR="005D0740">
        <w:rPr>
          <w:rFonts w:ascii="RR Pioneer" w:hAnsi="RR Pioneer"/>
        </w:rPr>
        <w:t xml:space="preserve"> </w:t>
      </w:r>
      <w:r w:rsidRPr="00C17823">
        <w:rPr>
          <w:rFonts w:ascii="RR Pioneer" w:hAnsi="RR Pioneer"/>
        </w:rPr>
        <w:t>% of systems will have completed the</w:t>
      </w:r>
      <w:r w:rsidR="0052473B" w:rsidRPr="00C17823">
        <w:rPr>
          <w:rFonts w:ascii="RR Pioneer" w:hAnsi="RR Pioneer"/>
        </w:rPr>
        <w:t xml:space="preserve"> </w:t>
      </w:r>
      <w:r w:rsidRPr="00C17823">
        <w:rPr>
          <w:rFonts w:ascii="RR Pioneer" w:hAnsi="RR Pioneer"/>
        </w:rPr>
        <w:t>full CSRAM process.</w:t>
      </w:r>
    </w:p>
    <w:p w14:paraId="0F89BC84" w14:textId="5A7BDF74" w:rsidR="00CA347E" w:rsidRPr="00C17823" w:rsidRDefault="00700D89" w:rsidP="00971F42">
      <w:pPr>
        <w:ind w:left="1080"/>
        <w:jc w:val="both"/>
        <w:rPr>
          <w:rFonts w:ascii="RR Pioneer" w:hAnsi="RR Pioneer"/>
        </w:rPr>
      </w:pPr>
      <w:r w:rsidRPr="00C17823">
        <w:rPr>
          <w:rFonts w:ascii="RR Pioneer" w:hAnsi="RR Pioneer"/>
        </w:rPr>
        <w:t xml:space="preserve">Risk </w:t>
      </w:r>
      <w:r w:rsidR="006C4B6C" w:rsidRPr="00C17823">
        <w:rPr>
          <w:rFonts w:ascii="RR Pioneer" w:hAnsi="RR Pioneer"/>
        </w:rPr>
        <w:t>a</w:t>
      </w:r>
      <w:r w:rsidRPr="00C17823">
        <w:rPr>
          <w:rFonts w:ascii="RR Pioneer" w:hAnsi="RR Pioneer"/>
        </w:rPr>
        <w:t xml:space="preserve">ssessment reports, including </w:t>
      </w:r>
      <w:r w:rsidR="00D25D56">
        <w:rPr>
          <w:rFonts w:ascii="RR Pioneer" w:hAnsi="RR Pioneer"/>
        </w:rPr>
        <w:t>P</w:t>
      </w:r>
      <w:r w:rsidR="00D25D56" w:rsidRPr="00C17823">
        <w:rPr>
          <w:rFonts w:ascii="RR Pioneer" w:hAnsi="RR Pioneer"/>
        </w:rPr>
        <w:t xml:space="preserve">hase </w:t>
      </w:r>
      <w:r w:rsidRPr="00C17823">
        <w:rPr>
          <w:rFonts w:ascii="RR Pioneer" w:hAnsi="RR Pioneer"/>
        </w:rPr>
        <w:t>3</w:t>
      </w:r>
      <w:r w:rsidR="00F05361" w:rsidRPr="00C17823">
        <w:rPr>
          <w:rFonts w:ascii="RR Pioneer" w:hAnsi="RR Pioneer"/>
        </w:rPr>
        <w:t>,</w:t>
      </w:r>
      <w:r w:rsidRPr="00C17823">
        <w:rPr>
          <w:rFonts w:ascii="RR Pioneer" w:hAnsi="RR Pioneer"/>
        </w:rPr>
        <w:t xml:space="preserve"> will be available by site licensing</w:t>
      </w:r>
      <w:r w:rsidR="0014035C" w:rsidRPr="00C17823">
        <w:rPr>
          <w:rFonts w:ascii="RR Pioneer" w:hAnsi="RR Pioneer"/>
        </w:rPr>
        <w:t>, where we can fully demonstrate how they have influenced the CPS design</w:t>
      </w:r>
      <w:r w:rsidR="006C4B6C" w:rsidRPr="00C17823">
        <w:rPr>
          <w:rFonts w:ascii="RR Pioneer" w:hAnsi="RR Pioneer"/>
        </w:rPr>
        <w:t xml:space="preserve">. </w:t>
      </w:r>
      <w:r w:rsidRPr="00C17823">
        <w:rPr>
          <w:rFonts w:ascii="RR Pioneer" w:hAnsi="RR Pioneer"/>
        </w:rPr>
        <w:t xml:space="preserve"> </w:t>
      </w:r>
      <w:r w:rsidR="00DC4B9D" w:rsidRPr="00C17823">
        <w:rPr>
          <w:rFonts w:ascii="RR Pioneer" w:hAnsi="RR Pioneer"/>
        </w:rPr>
        <w:t xml:space="preserve">Significant outstanding risks will be recorded in the Integrated Security System. </w:t>
      </w:r>
    </w:p>
    <w:p w14:paraId="5AEA38BA" w14:textId="0B5A4AD4" w:rsidR="00454189" w:rsidRPr="003E0F66" w:rsidRDefault="00896359" w:rsidP="00971F42">
      <w:pPr>
        <w:ind w:left="1080"/>
        <w:jc w:val="both"/>
        <w:rPr>
          <w:rFonts w:ascii="RR Pioneer" w:hAnsi="RR Pioneer"/>
          <w:color w:val="FF0000"/>
        </w:rPr>
      </w:pPr>
      <w:r w:rsidRPr="00C17823">
        <w:rPr>
          <w:rFonts w:ascii="RR Pioneer" w:hAnsi="RR Pioneer"/>
        </w:rPr>
        <w:t xml:space="preserve">The CPS will also make assumptions about operator policies and </w:t>
      </w:r>
      <w:r w:rsidR="00B62A01" w:rsidRPr="00C17823">
        <w:rPr>
          <w:rFonts w:ascii="RR Pioneer" w:hAnsi="RR Pioneer"/>
        </w:rPr>
        <w:t>procedures</w:t>
      </w:r>
      <w:r w:rsidRPr="00C17823">
        <w:rPr>
          <w:rFonts w:ascii="RR Pioneer" w:hAnsi="RR Pioneer"/>
        </w:rPr>
        <w:t xml:space="preserve">, </w:t>
      </w:r>
      <w:r w:rsidR="003123C9" w:rsidRPr="00C17823">
        <w:rPr>
          <w:rFonts w:ascii="RR Pioneer" w:hAnsi="RR Pioneer"/>
        </w:rPr>
        <w:t xml:space="preserve">these commitments will be recorded in Chapter 32 of the </w:t>
      </w:r>
      <w:r w:rsidR="006A6B8C" w:rsidRPr="00C17823">
        <w:rPr>
          <w:rFonts w:ascii="RR Pioneer" w:hAnsi="RR Pioneer"/>
        </w:rPr>
        <w:t xml:space="preserve">E3S </w:t>
      </w:r>
      <w:r w:rsidR="00D33B4A">
        <w:rPr>
          <w:rFonts w:ascii="RR Pioneer" w:hAnsi="RR Pioneer"/>
        </w:rPr>
        <w:t>C</w:t>
      </w:r>
      <w:r w:rsidR="006A6B8C" w:rsidRPr="00C17823">
        <w:rPr>
          <w:rFonts w:ascii="RR Pioneer" w:hAnsi="RR Pioneer"/>
        </w:rPr>
        <w:t xml:space="preserve">ase </w:t>
      </w:r>
      <w:r w:rsidR="003123C9" w:rsidRPr="00C17823">
        <w:rPr>
          <w:rFonts w:ascii="RR Pioneer" w:hAnsi="RR Pioneer"/>
        </w:rPr>
        <w:t xml:space="preserve">and </w:t>
      </w:r>
      <w:r w:rsidR="006A6B8C" w:rsidRPr="00C17823">
        <w:rPr>
          <w:rFonts w:ascii="RR Pioneer" w:hAnsi="RR Pioneer"/>
        </w:rPr>
        <w:t xml:space="preserve">in </w:t>
      </w:r>
      <w:r w:rsidR="00310C95" w:rsidRPr="003E0F66">
        <w:rPr>
          <w:rFonts w:ascii="RR Pioneer" w:hAnsi="RR Pioneer"/>
        </w:rPr>
        <w:t>SMR0024143 Assumptions and Commitments for Future Dutyholder / Licensee / Permit Holder Register</w:t>
      </w:r>
      <w:r w:rsidR="00003348" w:rsidRPr="00C17823">
        <w:rPr>
          <w:rFonts w:ascii="RR Pioneer" w:hAnsi="RR Pioneer"/>
        </w:rPr>
        <w:t xml:space="preserve">, </w:t>
      </w:r>
    </w:p>
    <w:p w14:paraId="0528AD6F" w14:textId="77777777" w:rsidR="004979E2" w:rsidRPr="003E0F66" w:rsidRDefault="004979E2" w:rsidP="00971F42">
      <w:pPr>
        <w:pStyle w:val="ListParagraph"/>
        <w:numPr>
          <w:ilvl w:val="0"/>
          <w:numId w:val="19"/>
        </w:numPr>
        <w:jc w:val="both"/>
        <w:rPr>
          <w:rFonts w:ascii="RR Pioneer" w:hAnsi="RR Pioneer"/>
          <w:i/>
          <w:iCs/>
        </w:rPr>
      </w:pPr>
      <w:r w:rsidRPr="003E0F66">
        <w:rPr>
          <w:rFonts w:ascii="RR Pioneer" w:hAnsi="RR Pioneer"/>
          <w:i/>
          <w:iCs/>
        </w:rPr>
        <w:t>Explain how the Vital Area Identification regulatory and HMG expectations for identifying all URC pathways from blended attack threat vectors will be met within this GDA, commensurate to the maturity of the design. This is to include;</w:t>
      </w:r>
    </w:p>
    <w:p w14:paraId="04921C99" w14:textId="77777777" w:rsidR="004979E2" w:rsidRPr="003E0F66" w:rsidRDefault="004979E2" w:rsidP="00971F42">
      <w:pPr>
        <w:pStyle w:val="ListParagraph"/>
        <w:numPr>
          <w:ilvl w:val="1"/>
          <w:numId w:val="19"/>
        </w:numPr>
        <w:jc w:val="both"/>
        <w:rPr>
          <w:rFonts w:ascii="RR Pioneer" w:hAnsi="RR Pioneer"/>
          <w:i/>
          <w:iCs/>
        </w:rPr>
      </w:pPr>
      <w:r w:rsidRPr="003E0F66">
        <w:rPr>
          <w:rFonts w:ascii="RR Pioneer" w:hAnsi="RR Pioneer"/>
          <w:i/>
          <w:iCs/>
        </w:rPr>
        <w:t>The identification of potential blended attack scenarios and targets in accordance with Phase 2 of the Rolls-Royce SMR Vital Area Identification methodology [14];</w:t>
      </w:r>
    </w:p>
    <w:p w14:paraId="745FBF91" w14:textId="77777777" w:rsidR="004979E2" w:rsidRPr="003E0F66" w:rsidRDefault="004979E2" w:rsidP="00971F42">
      <w:pPr>
        <w:pStyle w:val="ListParagraph"/>
        <w:numPr>
          <w:ilvl w:val="1"/>
          <w:numId w:val="19"/>
        </w:numPr>
        <w:jc w:val="both"/>
        <w:rPr>
          <w:rFonts w:ascii="RR Pioneer" w:hAnsi="RR Pioneer"/>
          <w:i/>
          <w:iCs/>
        </w:rPr>
      </w:pPr>
      <w:r w:rsidRPr="003E0F66">
        <w:rPr>
          <w:rFonts w:ascii="RR Pioneer" w:hAnsi="RR Pioneer"/>
          <w:i/>
          <w:iCs/>
        </w:rPr>
        <w:t>The identification of credible blended attack event scenarios and targets in accordance with Phase 3a of [14];</w:t>
      </w:r>
    </w:p>
    <w:p w14:paraId="18452167" w14:textId="77777777" w:rsidR="004979E2" w:rsidRPr="003E0F66" w:rsidRDefault="004979E2" w:rsidP="00971F42">
      <w:pPr>
        <w:pStyle w:val="ListParagraph"/>
        <w:numPr>
          <w:ilvl w:val="1"/>
          <w:numId w:val="19"/>
        </w:numPr>
        <w:jc w:val="both"/>
        <w:rPr>
          <w:rFonts w:ascii="RR Pioneer" w:hAnsi="RR Pioneer"/>
          <w:i/>
          <w:iCs/>
        </w:rPr>
      </w:pPr>
      <w:r w:rsidRPr="003E0F66">
        <w:rPr>
          <w:rFonts w:ascii="RR Pioneer" w:hAnsi="RR Pioneer"/>
          <w:i/>
          <w:iCs/>
        </w:rPr>
        <w:t>The categorisation of blended attack driven vital areas in accordance with Table 1 of Annex B of SyAPs [8] and as described in [14] Phase 3b;</w:t>
      </w:r>
    </w:p>
    <w:p w14:paraId="2F1F2C7C" w14:textId="77777777" w:rsidR="004979E2" w:rsidRPr="003E0F66" w:rsidRDefault="004979E2" w:rsidP="00971F42">
      <w:pPr>
        <w:pStyle w:val="ListParagraph"/>
        <w:numPr>
          <w:ilvl w:val="1"/>
          <w:numId w:val="19"/>
        </w:numPr>
        <w:jc w:val="both"/>
        <w:rPr>
          <w:rFonts w:ascii="RR Pioneer" w:hAnsi="RR Pioneer"/>
          <w:i/>
          <w:iCs/>
        </w:rPr>
      </w:pPr>
      <w:r w:rsidRPr="003E0F66">
        <w:rPr>
          <w:rFonts w:ascii="RR Pioneer" w:hAnsi="RR Pioneer"/>
          <w:i/>
          <w:iCs/>
        </w:rPr>
        <w:t>Details of the locations of blended attack driven vital areas in accordance with Phase 4 of [14];</w:t>
      </w:r>
    </w:p>
    <w:p w14:paraId="4B19527D" w14:textId="5433C421" w:rsidR="007E4F9E" w:rsidRPr="003E0F66" w:rsidRDefault="004979E2" w:rsidP="00971F42">
      <w:pPr>
        <w:pStyle w:val="ListParagraph"/>
        <w:numPr>
          <w:ilvl w:val="1"/>
          <w:numId w:val="19"/>
        </w:numPr>
        <w:jc w:val="both"/>
        <w:rPr>
          <w:rFonts w:ascii="RR Pioneer" w:hAnsi="RR Pioneer"/>
          <w:i/>
          <w:iCs/>
        </w:rPr>
      </w:pPr>
      <w:r w:rsidRPr="003E0F66">
        <w:rPr>
          <w:rFonts w:ascii="RR Pioneer" w:hAnsi="RR Pioneer"/>
          <w:i/>
          <w:iCs/>
        </w:rPr>
        <w:t>Explanation of how forward work plans, particularly for known omissions, for blended attack threat vectors will be captured by Rolls-Royce SMR Limited post GDA for a future licensee.</w:t>
      </w:r>
    </w:p>
    <w:p w14:paraId="6929EBBF" w14:textId="77777777" w:rsidR="00C21253" w:rsidRPr="003E0F66" w:rsidRDefault="00C21253" w:rsidP="00C21253">
      <w:pPr>
        <w:pStyle w:val="ListParagraph"/>
        <w:ind w:left="1080"/>
        <w:rPr>
          <w:rFonts w:ascii="RR Pioneer" w:hAnsi="RR Pioneer"/>
        </w:rPr>
      </w:pPr>
    </w:p>
    <w:p w14:paraId="57650321" w14:textId="536CEDF0" w:rsidR="00C21253" w:rsidRPr="003E0F66" w:rsidRDefault="007216F3" w:rsidP="00971F42">
      <w:pPr>
        <w:pStyle w:val="ListParagraph"/>
        <w:ind w:left="1080"/>
        <w:jc w:val="both"/>
        <w:rPr>
          <w:rFonts w:ascii="RR Pioneer" w:hAnsi="RR Pioneer"/>
        </w:rPr>
      </w:pPr>
      <w:r w:rsidRPr="003E0F66">
        <w:rPr>
          <w:rFonts w:ascii="RR Pioneer" w:hAnsi="RR Pioneer"/>
        </w:rPr>
        <w:t xml:space="preserve">Rolls-Royce SMR </w:t>
      </w:r>
      <w:r w:rsidR="00C21253" w:rsidRPr="003E0F66">
        <w:rPr>
          <w:rFonts w:ascii="RR Pioneer" w:hAnsi="RR Pioneer"/>
        </w:rPr>
        <w:t xml:space="preserve">will continue to use the Vital Area Identification &amp; Categorisation methodology to assess systems, structures and components, and provide sample analysis reports for assessment. We provided 6 such reports at the end of September 2025, 3 of which were revised up issues from the previous year. All of these analysis reports have taken into account blended pathways, and have utilised the blended attack framework </w:t>
      </w:r>
      <w:r w:rsidR="009C73E7">
        <w:rPr>
          <w:rFonts w:ascii="RR Pioneer" w:hAnsi="RR Pioneer"/>
        </w:rPr>
        <w:t>[</w:t>
      </w:r>
      <w:r w:rsidR="003C7544">
        <w:rPr>
          <w:rFonts w:ascii="RR Pioneer" w:hAnsi="RR Pioneer"/>
        </w:rPr>
        <w:t>22</w:t>
      </w:r>
      <w:r w:rsidR="009C73E7">
        <w:rPr>
          <w:rFonts w:ascii="RR Pioneer" w:hAnsi="RR Pioneer"/>
        </w:rPr>
        <w:t xml:space="preserve">] </w:t>
      </w:r>
      <w:r w:rsidR="00C21253" w:rsidRPr="003E0F66">
        <w:rPr>
          <w:rFonts w:ascii="RR Pioneer" w:hAnsi="RR Pioneer"/>
        </w:rPr>
        <w:t>(</w:t>
      </w:r>
      <w:r w:rsidR="00091643">
        <w:rPr>
          <w:rFonts w:ascii="RR Pioneer" w:hAnsi="RR Pioneer"/>
        </w:rPr>
        <w:t xml:space="preserve">issued </w:t>
      </w:r>
      <w:r w:rsidR="003A12D5" w:rsidRPr="003E0F66">
        <w:rPr>
          <w:rFonts w:ascii="RR Pioneer" w:hAnsi="RR Pioneer"/>
        </w:rPr>
        <w:t>as part of response to RQ-01880</w:t>
      </w:r>
      <w:r w:rsidR="00C21253" w:rsidRPr="003E0F66">
        <w:rPr>
          <w:rFonts w:ascii="RR Pioneer" w:hAnsi="RR Pioneer"/>
        </w:rPr>
        <w:t xml:space="preserve">) submitted earlier in the year. The development of the application of this framework, along with the review and identification of blended pathways will continue. </w:t>
      </w:r>
    </w:p>
    <w:p w14:paraId="5935EC31" w14:textId="77777777" w:rsidR="00C21253" w:rsidRPr="003E0F66" w:rsidRDefault="00C21253" w:rsidP="00971F42">
      <w:pPr>
        <w:pStyle w:val="ListParagraph"/>
        <w:ind w:left="1080"/>
        <w:jc w:val="both"/>
        <w:rPr>
          <w:rFonts w:ascii="RR Pioneer" w:hAnsi="RR Pioneer"/>
        </w:rPr>
      </w:pPr>
    </w:p>
    <w:p w14:paraId="56561941" w14:textId="77777777" w:rsidR="003625A2" w:rsidRPr="003E0F66" w:rsidRDefault="00C21253" w:rsidP="00971F42">
      <w:pPr>
        <w:pStyle w:val="ListParagraph"/>
        <w:ind w:left="1080"/>
        <w:jc w:val="both"/>
        <w:rPr>
          <w:rFonts w:ascii="RR Pioneer" w:hAnsi="RR Pioneer"/>
        </w:rPr>
      </w:pPr>
      <w:r w:rsidRPr="003E0F66">
        <w:rPr>
          <w:rFonts w:ascii="RR Pioneer" w:hAnsi="RR Pioneer"/>
        </w:rPr>
        <w:t xml:space="preserve">Phase 2 will have applied the consideration and framework on blended attack during the VAI workshops. These workshops include multiple stakeholders, including Cyber, EC&amp;I and physical security SMEs to ensure both elements are considered in tandem. All identified scenarios are further scrutinised by security SMEs after the workshop to ascertain credibility when benchmarked against the DBT in Phase 3a. </w:t>
      </w:r>
    </w:p>
    <w:p w14:paraId="0039175F" w14:textId="77777777" w:rsidR="003625A2" w:rsidRPr="003E0F66" w:rsidRDefault="003625A2" w:rsidP="00971F42">
      <w:pPr>
        <w:pStyle w:val="ListParagraph"/>
        <w:ind w:left="1080"/>
        <w:jc w:val="both"/>
        <w:rPr>
          <w:rFonts w:ascii="RR Pioneer" w:hAnsi="RR Pioneer"/>
        </w:rPr>
      </w:pPr>
    </w:p>
    <w:p w14:paraId="439D5E0F" w14:textId="21F5612A" w:rsidR="003625A2" w:rsidRPr="003E0F66" w:rsidRDefault="00C21253" w:rsidP="00971F42">
      <w:pPr>
        <w:pStyle w:val="ListParagraph"/>
        <w:ind w:left="1080"/>
        <w:jc w:val="both"/>
        <w:rPr>
          <w:rFonts w:ascii="RR Pioneer" w:hAnsi="RR Pioneer"/>
        </w:rPr>
      </w:pPr>
      <w:r w:rsidRPr="003E0F66">
        <w:rPr>
          <w:rFonts w:ascii="RR Pioneer" w:hAnsi="RR Pioneer"/>
        </w:rPr>
        <w:lastRenderedPageBreak/>
        <w:t xml:space="preserve">As with all scenarios, any blended attack scenario assessed to be credible is taken forward for Radiological </w:t>
      </w:r>
      <w:r w:rsidR="003625A2" w:rsidRPr="003E0F66">
        <w:rPr>
          <w:rFonts w:ascii="RR Pioneer" w:hAnsi="RR Pioneer"/>
        </w:rPr>
        <w:t>C</w:t>
      </w:r>
      <w:r w:rsidRPr="003E0F66">
        <w:rPr>
          <w:rFonts w:ascii="RR Pioneer" w:hAnsi="RR Pioneer"/>
        </w:rPr>
        <w:t>onsequence assessment using the RCA methodology</w:t>
      </w:r>
      <w:r w:rsidR="00091643">
        <w:rPr>
          <w:rFonts w:ascii="RR Pioneer" w:hAnsi="RR Pioneer"/>
        </w:rPr>
        <w:t xml:space="preserve"> [</w:t>
      </w:r>
      <w:r w:rsidR="004B2E6C">
        <w:rPr>
          <w:rFonts w:ascii="RR Pioneer" w:hAnsi="RR Pioneer"/>
        </w:rPr>
        <w:t>23</w:t>
      </w:r>
      <w:r w:rsidR="00091643">
        <w:rPr>
          <w:rFonts w:ascii="RR Pioneer" w:hAnsi="RR Pioneer"/>
        </w:rPr>
        <w:t>]</w:t>
      </w:r>
      <w:r w:rsidRPr="003E0F66">
        <w:rPr>
          <w:rFonts w:ascii="RR Pioneer" w:hAnsi="RR Pioneer"/>
        </w:rPr>
        <w:t xml:space="preserve"> (</w:t>
      </w:r>
      <w:r w:rsidR="0013146A" w:rsidRPr="003E0F66">
        <w:rPr>
          <w:rFonts w:ascii="RR Pioneer" w:hAnsi="RR Pioneer"/>
        </w:rPr>
        <w:t>RRSMR-REG-0710N</w:t>
      </w:r>
      <w:r w:rsidRPr="003E0F66">
        <w:rPr>
          <w:rFonts w:ascii="RR Pioneer" w:hAnsi="RR Pioneer"/>
        </w:rPr>
        <w:t xml:space="preserve">). This is reviewed by relevant Radiological Consequence SMEs to ensure appropriate application of the methodology. This </w:t>
      </w:r>
      <w:r w:rsidR="00CB792A" w:rsidRPr="003E0F66">
        <w:rPr>
          <w:rFonts w:ascii="RR Pioneer" w:hAnsi="RR Pioneer"/>
        </w:rPr>
        <w:t xml:space="preserve">identifies </w:t>
      </w:r>
      <w:r w:rsidRPr="003E0F66">
        <w:rPr>
          <w:rFonts w:ascii="RR Pioneer" w:hAnsi="RR Pioneer"/>
        </w:rPr>
        <w:t xml:space="preserve">the assessed VA level and facilitates the ability to complete </w:t>
      </w:r>
      <w:r w:rsidR="00D25D56">
        <w:rPr>
          <w:rFonts w:ascii="RR Pioneer" w:hAnsi="RR Pioneer"/>
        </w:rPr>
        <w:t>P</w:t>
      </w:r>
      <w:r w:rsidR="00D25D56" w:rsidRPr="003E0F66">
        <w:rPr>
          <w:rFonts w:ascii="RR Pioneer" w:hAnsi="RR Pioneer"/>
        </w:rPr>
        <w:t xml:space="preserve">hase </w:t>
      </w:r>
      <w:r w:rsidRPr="003E0F66">
        <w:rPr>
          <w:rFonts w:ascii="RR Pioneer" w:hAnsi="RR Pioneer"/>
        </w:rPr>
        <w:t xml:space="preserve">4 by categorising the location based on the consequence assessment. Whether this is a blended, physical or cyber attack, all credible attack scenarios are recorded and reviewed in the same manner with the methodology applied in the same way. </w:t>
      </w:r>
    </w:p>
    <w:p w14:paraId="270CA372" w14:textId="3D43477E" w:rsidR="007216F3" w:rsidRPr="003E0F66" w:rsidRDefault="00C21253" w:rsidP="00971F42">
      <w:pPr>
        <w:pStyle w:val="ListParagraph"/>
        <w:ind w:left="1080"/>
        <w:jc w:val="both"/>
        <w:rPr>
          <w:rFonts w:ascii="RR Pioneer" w:hAnsi="RR Pioneer"/>
        </w:rPr>
      </w:pPr>
      <w:r w:rsidRPr="003E0F66">
        <w:rPr>
          <w:rFonts w:ascii="RR Pioneer" w:hAnsi="RR Pioneer"/>
        </w:rPr>
        <w:t xml:space="preserve">Any incredible scenarios are recorded within </w:t>
      </w:r>
      <w:r w:rsidR="003625A2" w:rsidRPr="003E0F66">
        <w:rPr>
          <w:rFonts w:ascii="RR Pioneer" w:hAnsi="RR Pioneer"/>
        </w:rPr>
        <w:t xml:space="preserve">the relevant </w:t>
      </w:r>
      <w:r w:rsidRPr="003E0F66">
        <w:rPr>
          <w:rFonts w:ascii="RR Pioneer" w:hAnsi="RR Pioneer"/>
        </w:rPr>
        <w:t xml:space="preserve">analysis reports for further review as the RR SMR design develops. </w:t>
      </w:r>
      <w:r w:rsidR="003105C6" w:rsidRPr="003E0F66">
        <w:rPr>
          <w:rFonts w:ascii="RR Pioneer" w:hAnsi="RR Pioneer"/>
        </w:rPr>
        <w:t>S</w:t>
      </w:r>
      <w:r w:rsidRPr="003E0F66">
        <w:rPr>
          <w:rFonts w:ascii="RR Pioneer" w:hAnsi="RR Pioneer"/>
        </w:rPr>
        <w:t>uch review</w:t>
      </w:r>
      <w:r w:rsidR="003105C6" w:rsidRPr="003E0F66">
        <w:rPr>
          <w:rFonts w:ascii="RR Pioneer" w:hAnsi="RR Pioneer"/>
        </w:rPr>
        <w:t>s</w:t>
      </w:r>
      <w:r w:rsidR="00905523" w:rsidRPr="003E0F66">
        <w:rPr>
          <w:rFonts w:ascii="RR Pioneer" w:hAnsi="RR Pioneer"/>
        </w:rPr>
        <w:t xml:space="preserve"> are demonstrated</w:t>
      </w:r>
      <w:r w:rsidRPr="003E0F66">
        <w:rPr>
          <w:rFonts w:ascii="RR Pioneer" w:hAnsi="RR Pioneer"/>
        </w:rPr>
        <w:t xml:space="preserve"> </w:t>
      </w:r>
      <w:r w:rsidR="00526368" w:rsidRPr="003E0F66">
        <w:rPr>
          <w:rFonts w:ascii="RR Pioneer" w:hAnsi="RR Pioneer"/>
        </w:rPr>
        <w:t xml:space="preserve">in the </w:t>
      </w:r>
      <w:r w:rsidRPr="003E0F66">
        <w:rPr>
          <w:rFonts w:ascii="RR Pioneer" w:hAnsi="RR Pioneer"/>
        </w:rPr>
        <w:t xml:space="preserve">up-issued </w:t>
      </w:r>
      <w:r w:rsidR="00526368" w:rsidRPr="003E0F66">
        <w:rPr>
          <w:rFonts w:ascii="RR Pioneer" w:hAnsi="RR Pioneer"/>
        </w:rPr>
        <w:t xml:space="preserve">VAI&amp;C </w:t>
      </w:r>
      <w:r w:rsidRPr="003E0F66">
        <w:rPr>
          <w:rFonts w:ascii="RR Pioneer" w:hAnsi="RR Pioneer"/>
        </w:rPr>
        <w:t>analysis reports</w:t>
      </w:r>
      <w:r w:rsidR="00526368" w:rsidRPr="003E0F66">
        <w:rPr>
          <w:rFonts w:ascii="RR Pioneer" w:hAnsi="RR Pioneer"/>
        </w:rPr>
        <w:t xml:space="preserve"> submitted in September 2025</w:t>
      </w:r>
      <w:r w:rsidR="004046A9">
        <w:rPr>
          <w:rFonts w:ascii="RR Pioneer" w:hAnsi="RR Pioneer"/>
        </w:rPr>
        <w:t xml:space="preserve"> [10, 11, 12]</w:t>
      </w:r>
      <w:r w:rsidR="00526368" w:rsidRPr="003E0F66">
        <w:rPr>
          <w:rFonts w:ascii="RR Pioneer" w:hAnsi="RR Pioneer"/>
        </w:rPr>
        <w:t xml:space="preserve"> (</w:t>
      </w:r>
      <w:r w:rsidR="000A1611" w:rsidRPr="003E0F66">
        <w:rPr>
          <w:rFonts w:ascii="RR Pioneer" w:hAnsi="RR Pioneer"/>
        </w:rPr>
        <w:t>all RRSMR-REG-0710N</w:t>
      </w:r>
      <w:r w:rsidR="00DE28FB" w:rsidRPr="003E0F66">
        <w:rPr>
          <w:rFonts w:ascii="RR Pioneer" w:hAnsi="RR Pioneer"/>
        </w:rPr>
        <w:t>)</w:t>
      </w:r>
      <w:r w:rsidRPr="003E0F66">
        <w:rPr>
          <w:rFonts w:ascii="RR Pioneer" w:hAnsi="RR Pioneer"/>
        </w:rPr>
        <w:t>.</w:t>
      </w:r>
    </w:p>
    <w:p w14:paraId="48E97353" w14:textId="77777777" w:rsidR="00C21253" w:rsidRPr="003E0F66" w:rsidRDefault="00C21253" w:rsidP="00C21253">
      <w:pPr>
        <w:pStyle w:val="ListParagraph"/>
        <w:ind w:left="1080"/>
        <w:rPr>
          <w:rFonts w:ascii="RR Pioneer" w:hAnsi="RR Pioneer"/>
        </w:rPr>
      </w:pPr>
    </w:p>
    <w:p w14:paraId="7E348062" w14:textId="44B32419" w:rsidR="00C21253" w:rsidRPr="003E0F66" w:rsidRDefault="00EA3FD9" w:rsidP="00971F42">
      <w:pPr>
        <w:ind w:left="1080"/>
        <w:jc w:val="both"/>
        <w:rPr>
          <w:rFonts w:ascii="RR Pioneer" w:hAnsi="RR Pioneer"/>
        </w:rPr>
      </w:pPr>
      <w:r w:rsidRPr="003E0F66">
        <w:rPr>
          <w:rFonts w:ascii="RR Pioneer" w:hAnsi="RR Pioneer"/>
        </w:rPr>
        <w:t>In addition to previously submitted reports, w</w:t>
      </w:r>
      <w:r w:rsidR="00C21253" w:rsidRPr="003E0F66">
        <w:rPr>
          <w:rFonts w:ascii="RR Pioneer" w:hAnsi="RR Pioneer"/>
        </w:rPr>
        <w:t>ithin GDA we will provide:</w:t>
      </w:r>
    </w:p>
    <w:p w14:paraId="3F2E26AA" w14:textId="73C47012" w:rsidR="00C21253" w:rsidRPr="003E0F66" w:rsidRDefault="00EA3FD9" w:rsidP="00971F42">
      <w:pPr>
        <w:pStyle w:val="ListParagraph"/>
        <w:numPr>
          <w:ilvl w:val="2"/>
          <w:numId w:val="19"/>
        </w:numPr>
        <w:jc w:val="both"/>
        <w:rPr>
          <w:rFonts w:ascii="RR Pioneer" w:hAnsi="RR Pioneer"/>
        </w:rPr>
      </w:pPr>
      <w:r w:rsidRPr="003E0F66">
        <w:rPr>
          <w:rFonts w:ascii="RR Pioneer" w:hAnsi="RR Pioneer"/>
        </w:rPr>
        <w:t xml:space="preserve">2 x new </w:t>
      </w:r>
      <w:r w:rsidR="004A4CC0" w:rsidRPr="003E0F66">
        <w:rPr>
          <w:rFonts w:ascii="RR Pioneer" w:hAnsi="RR Pioneer"/>
        </w:rPr>
        <w:t>Vital Area Identification &amp; Categorisation Analysis</w:t>
      </w:r>
      <w:r w:rsidRPr="003E0F66">
        <w:rPr>
          <w:rFonts w:ascii="RR Pioneer" w:hAnsi="RR Pioneer"/>
        </w:rPr>
        <w:t xml:space="preserve"> </w:t>
      </w:r>
      <w:r w:rsidR="00CA7846" w:rsidRPr="003E0F66">
        <w:rPr>
          <w:rFonts w:ascii="RR Pioneer" w:hAnsi="RR Pioneer"/>
        </w:rPr>
        <w:t xml:space="preserve">Reports </w:t>
      </w:r>
      <w:r w:rsidRPr="003E0F66">
        <w:rPr>
          <w:rFonts w:ascii="RR Pioneer" w:hAnsi="RR Pioneer"/>
        </w:rPr>
        <w:t>(Topic TBC)</w:t>
      </w:r>
    </w:p>
    <w:p w14:paraId="694012BD" w14:textId="3DB6C17B" w:rsidR="00CA7846" w:rsidRPr="003E0F66" w:rsidRDefault="0089643E" w:rsidP="00971F42">
      <w:pPr>
        <w:pStyle w:val="ListParagraph"/>
        <w:numPr>
          <w:ilvl w:val="2"/>
          <w:numId w:val="19"/>
        </w:numPr>
        <w:jc w:val="both"/>
        <w:rPr>
          <w:rFonts w:ascii="RR Pioneer" w:hAnsi="RR Pioneer"/>
        </w:rPr>
      </w:pPr>
      <w:r w:rsidRPr="003E0F66">
        <w:rPr>
          <w:rFonts w:ascii="RR Pioneer" w:hAnsi="RR Pioneer"/>
        </w:rPr>
        <w:t>Rolls-Royce SMR: Vital Area Identification and Categorisation Report Issue 3</w:t>
      </w:r>
      <w:r w:rsidR="00D47ECA" w:rsidRPr="003E0F66">
        <w:rPr>
          <w:rFonts w:ascii="RR Pioneer" w:hAnsi="RR Pioneer"/>
        </w:rPr>
        <w:t xml:space="preserve"> </w:t>
      </w:r>
    </w:p>
    <w:p w14:paraId="0B624AA8" w14:textId="7A42762F" w:rsidR="0089643E" w:rsidRPr="003E0F66" w:rsidRDefault="00D47ECA" w:rsidP="00971F42">
      <w:pPr>
        <w:pStyle w:val="ListParagraph"/>
        <w:numPr>
          <w:ilvl w:val="2"/>
          <w:numId w:val="19"/>
        </w:numPr>
        <w:jc w:val="both"/>
        <w:rPr>
          <w:rFonts w:ascii="RR Pioneer" w:hAnsi="RR Pioneer"/>
        </w:rPr>
      </w:pPr>
      <w:r w:rsidRPr="003E0F66">
        <w:rPr>
          <w:rFonts w:ascii="RR Pioneer" w:hAnsi="RR Pioneer"/>
        </w:rPr>
        <w:t xml:space="preserve">Rolls-Royce SMR: Vital Area Identification and Categorisation Report Issue 4 </w:t>
      </w:r>
    </w:p>
    <w:p w14:paraId="1BA403DA" w14:textId="77777777" w:rsidR="00C21253" w:rsidRPr="003E0F66" w:rsidRDefault="00C21253" w:rsidP="00C21253">
      <w:pPr>
        <w:pStyle w:val="ListParagraph"/>
        <w:ind w:left="1080"/>
        <w:rPr>
          <w:rFonts w:ascii="RR Pioneer" w:hAnsi="RR Pioneer"/>
        </w:rPr>
      </w:pPr>
    </w:p>
    <w:p w14:paraId="66544960" w14:textId="77777777" w:rsidR="00980333" w:rsidRDefault="00980333">
      <w:pPr>
        <w:tabs>
          <w:tab w:val="clear" w:pos="992"/>
          <w:tab w:val="clear" w:pos="1395"/>
          <w:tab w:val="clear" w:pos="1712"/>
        </w:tabs>
        <w:spacing w:after="200" w:line="276" w:lineRule="auto"/>
        <w:rPr>
          <w:rFonts w:ascii="RR Pioneer" w:eastAsiaTheme="majorEastAsia" w:hAnsi="RR Pioneer" w:cstheme="majorBidi"/>
          <w:b/>
          <w:bCs/>
          <w:i/>
          <w:sz w:val="28"/>
          <w:szCs w:val="28"/>
        </w:rPr>
      </w:pPr>
      <w:r>
        <w:rPr>
          <w:rFonts w:ascii="RR Pioneer" w:hAnsi="RR Pioneer"/>
        </w:rPr>
        <w:br w:type="page"/>
      </w:r>
    </w:p>
    <w:p w14:paraId="72E10203" w14:textId="62BCEA19" w:rsidR="005F6651" w:rsidRDefault="00CF37C5" w:rsidP="0097376B">
      <w:pPr>
        <w:pStyle w:val="Heading2"/>
        <w:rPr>
          <w:rFonts w:ascii="RR Pioneer" w:hAnsi="RR Pioneer"/>
        </w:rPr>
      </w:pPr>
      <w:r>
        <w:rPr>
          <w:rFonts w:ascii="RR Pioneer" w:hAnsi="RR Pioneer"/>
        </w:rPr>
        <w:lastRenderedPageBreak/>
        <w:t>Schedule</w:t>
      </w:r>
    </w:p>
    <w:p w14:paraId="3AFD6CCA" w14:textId="659144A0" w:rsidR="007853C0" w:rsidRPr="00C266D1" w:rsidRDefault="007853C0" w:rsidP="007853C0">
      <w:pPr>
        <w:pStyle w:val="Heading3"/>
        <w:rPr>
          <w:rFonts w:ascii="RR Pioneer" w:hAnsi="RR Pioneer"/>
          <w:u w:val="none"/>
        </w:rPr>
      </w:pPr>
      <w:r w:rsidRPr="00C266D1">
        <w:rPr>
          <w:rFonts w:ascii="RR Pioneer" w:hAnsi="RR Pioneer"/>
          <w:u w:val="none"/>
        </w:rPr>
        <w:t>The figure below shows the delivery schedule for upcoming documentation which will support resolution of this RO.</w:t>
      </w:r>
    </w:p>
    <w:p w14:paraId="2424E7D7" w14:textId="3F0A1585" w:rsidR="007853C0" w:rsidRDefault="00E61CFD" w:rsidP="00421FD5">
      <w:r w:rsidRPr="00E61CFD">
        <w:rPr>
          <w:noProof/>
        </w:rPr>
        <w:drawing>
          <wp:inline distT="0" distB="0" distL="0" distR="0" wp14:anchorId="62784B04" wp14:editId="129E2F2A">
            <wp:extent cx="5731510" cy="3140075"/>
            <wp:effectExtent l="0" t="0" r="2540" b="3175"/>
            <wp:docPr id="2106182841" name="Picture 1" descr="A graph with blue square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06182841" name="Picture 1" descr="A graph with blue squares&#10;&#10;AI-generated content may be incorrect."/>
                    <pic:cNvPicPr/>
                  </pic:nvPicPr>
                  <pic:blipFill>
                    <a:blip r:embed="rId19"/>
                    <a:stretch>
                      <a:fillRect/>
                    </a:stretch>
                  </pic:blipFill>
                  <pic:spPr>
                    <a:xfrm>
                      <a:off x="0" y="0"/>
                      <a:ext cx="5731510" cy="3140075"/>
                    </a:xfrm>
                    <a:prstGeom prst="rect">
                      <a:avLst/>
                    </a:prstGeom>
                  </pic:spPr>
                </pic:pic>
              </a:graphicData>
            </a:graphic>
          </wp:inline>
        </w:drawing>
      </w:r>
    </w:p>
    <w:p w14:paraId="67F198E1" w14:textId="6ED367D6" w:rsidR="00CF37C5" w:rsidRPr="00971F42" w:rsidRDefault="00CF37C5" w:rsidP="00971F42">
      <w:pPr>
        <w:pStyle w:val="Heading2"/>
        <w:rPr>
          <w:rFonts w:ascii="RR Pioneer" w:hAnsi="RR Pioneer"/>
        </w:rPr>
      </w:pPr>
      <w:r w:rsidRPr="00971F42">
        <w:rPr>
          <w:rFonts w:ascii="RR Pioneer" w:hAnsi="RR Pioneer"/>
        </w:rPr>
        <w:t>Impacted Submissions</w:t>
      </w:r>
    </w:p>
    <w:tbl>
      <w:tblPr>
        <w:tblStyle w:val="TableGrid"/>
        <w:tblW w:w="5000" w:type="pct"/>
        <w:jc w:val="cente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434"/>
        <w:gridCol w:w="4582"/>
      </w:tblGrid>
      <w:tr w:rsidR="00000715" w:rsidRPr="003E0F66" w14:paraId="41B6C790" w14:textId="77777777" w:rsidTr="00971F42">
        <w:trPr>
          <w:jc w:val="center"/>
        </w:trPr>
        <w:tc>
          <w:tcPr>
            <w:tcW w:w="2459" w:type="pct"/>
          </w:tcPr>
          <w:p w14:paraId="4B769D1E" w14:textId="65D44B8E" w:rsidR="00000715" w:rsidRPr="00971F42" w:rsidRDefault="00000715" w:rsidP="00971F42">
            <w:pPr>
              <w:ind w:left="142" w:right="45"/>
              <w:rPr>
                <w:rFonts w:ascii="RR Pioneer" w:hAnsi="RR Pioneer"/>
                <w:b/>
                <w:bCs/>
              </w:rPr>
            </w:pPr>
            <w:r w:rsidRPr="00971F42">
              <w:rPr>
                <w:rFonts w:ascii="RR Pioneer" w:hAnsi="RR Pioneer"/>
                <w:b/>
                <w:bCs/>
              </w:rPr>
              <w:t>Existing Submission</w:t>
            </w:r>
          </w:p>
        </w:tc>
        <w:tc>
          <w:tcPr>
            <w:tcW w:w="2541" w:type="pct"/>
          </w:tcPr>
          <w:p w14:paraId="7BD1FBD3" w14:textId="20BA4D08" w:rsidR="00000715" w:rsidRPr="00971F42" w:rsidRDefault="00000715" w:rsidP="00971F42">
            <w:pPr>
              <w:ind w:left="96" w:right="85"/>
              <w:rPr>
                <w:rFonts w:ascii="RR Pioneer" w:hAnsi="RR Pioneer"/>
                <w:b/>
                <w:bCs/>
              </w:rPr>
            </w:pPr>
            <w:r w:rsidRPr="00971F42">
              <w:rPr>
                <w:rFonts w:ascii="RR Pioneer" w:hAnsi="RR Pioneer"/>
                <w:b/>
                <w:bCs/>
              </w:rPr>
              <w:t>Impact</w:t>
            </w:r>
          </w:p>
        </w:tc>
      </w:tr>
      <w:tr w:rsidR="00000715" w:rsidRPr="003E0F66" w14:paraId="3DB23FFB" w14:textId="77777777" w:rsidTr="00971F42">
        <w:trPr>
          <w:jc w:val="center"/>
        </w:trPr>
        <w:tc>
          <w:tcPr>
            <w:tcW w:w="2459" w:type="pct"/>
          </w:tcPr>
          <w:p w14:paraId="12A3FDE2" w14:textId="53B9CCC6" w:rsidR="00000715" w:rsidRPr="003E0F66" w:rsidRDefault="00000715" w:rsidP="00971F42">
            <w:pPr>
              <w:ind w:left="142" w:right="45"/>
              <w:rPr>
                <w:rFonts w:ascii="RR Pioneer" w:hAnsi="RR Pioneer"/>
              </w:rPr>
            </w:pPr>
            <w:r w:rsidRPr="003E0F66">
              <w:rPr>
                <w:rFonts w:ascii="RR Pioneer" w:hAnsi="RR Pioneer"/>
              </w:rPr>
              <w:t>Rolls-Royce SMR: Reactor Protection System Cyber Security Risk Assessment</w:t>
            </w:r>
            <w:r>
              <w:rPr>
                <w:rFonts w:ascii="RR Pioneer" w:hAnsi="RR Pioneer"/>
              </w:rPr>
              <w:t>, Issue 2</w:t>
            </w:r>
          </w:p>
        </w:tc>
        <w:tc>
          <w:tcPr>
            <w:tcW w:w="2541" w:type="pct"/>
          </w:tcPr>
          <w:p w14:paraId="5ACB20B2" w14:textId="5A352697" w:rsidR="00000715" w:rsidRPr="003E0F66" w:rsidRDefault="00000715" w:rsidP="00971F42">
            <w:pPr>
              <w:ind w:left="96" w:right="85"/>
              <w:rPr>
                <w:rFonts w:ascii="RR Pioneer" w:hAnsi="RR Pioneer"/>
              </w:rPr>
            </w:pPr>
            <w:r w:rsidRPr="003E0F66">
              <w:rPr>
                <w:rFonts w:ascii="RR Pioneer" w:hAnsi="RR Pioneer"/>
              </w:rPr>
              <w:t>No impact. Submission demonstrates Phase 1 and 2 of CSRAM</w:t>
            </w:r>
          </w:p>
        </w:tc>
      </w:tr>
      <w:tr w:rsidR="00000715" w:rsidRPr="003E0F66" w14:paraId="5255B383" w14:textId="77777777" w:rsidTr="00971F42">
        <w:trPr>
          <w:jc w:val="center"/>
        </w:trPr>
        <w:tc>
          <w:tcPr>
            <w:tcW w:w="2459" w:type="pct"/>
          </w:tcPr>
          <w:p w14:paraId="01E5A7FD" w14:textId="1546E8A7" w:rsidR="00000715" w:rsidRPr="003E0F66" w:rsidRDefault="00000715" w:rsidP="00971F42">
            <w:pPr>
              <w:ind w:left="142" w:right="45"/>
              <w:rPr>
                <w:rFonts w:ascii="RR Pioneer" w:hAnsi="RR Pioneer"/>
              </w:rPr>
            </w:pPr>
            <w:r w:rsidRPr="003E0F66">
              <w:rPr>
                <w:rFonts w:ascii="RR Pioneer" w:hAnsi="RR Pioneer"/>
              </w:rPr>
              <w:t>Rolls-Royce SMR: Diverse Reactor Protection System Cyber Security Risk Assessment</w:t>
            </w:r>
            <w:r>
              <w:rPr>
                <w:rFonts w:ascii="RR Pioneer" w:hAnsi="RR Pioneer"/>
              </w:rPr>
              <w:t>, Issue 2</w:t>
            </w:r>
          </w:p>
        </w:tc>
        <w:tc>
          <w:tcPr>
            <w:tcW w:w="2541" w:type="pct"/>
          </w:tcPr>
          <w:p w14:paraId="22848E59" w14:textId="67C21F8B" w:rsidR="00000715" w:rsidRPr="003E0F66" w:rsidRDefault="00000715" w:rsidP="00971F42">
            <w:pPr>
              <w:ind w:left="96" w:right="85"/>
              <w:rPr>
                <w:rFonts w:ascii="RR Pioneer" w:hAnsi="RR Pioneer"/>
              </w:rPr>
            </w:pPr>
            <w:r w:rsidRPr="003E0F66">
              <w:rPr>
                <w:rFonts w:ascii="RR Pioneer" w:hAnsi="RR Pioneer"/>
              </w:rPr>
              <w:t>No impact. Submission demonstrates Phase 1 and 2 of CSRAM</w:t>
            </w:r>
          </w:p>
        </w:tc>
      </w:tr>
      <w:tr w:rsidR="00000715" w:rsidRPr="003E0F66" w14:paraId="06BDA80A" w14:textId="77777777" w:rsidTr="00971F42">
        <w:trPr>
          <w:jc w:val="center"/>
        </w:trPr>
        <w:tc>
          <w:tcPr>
            <w:tcW w:w="2459" w:type="pct"/>
          </w:tcPr>
          <w:p w14:paraId="42D2A2A5" w14:textId="7D781938" w:rsidR="00000715" w:rsidRPr="003E0F66" w:rsidRDefault="00000715" w:rsidP="00971F42">
            <w:pPr>
              <w:ind w:left="142" w:right="45"/>
              <w:rPr>
                <w:rFonts w:ascii="RR Pioneer" w:hAnsi="RR Pioneer"/>
              </w:rPr>
            </w:pPr>
            <w:r w:rsidRPr="003E0F66">
              <w:rPr>
                <w:rFonts w:ascii="RR Pioneer" w:hAnsi="RR Pioneer"/>
              </w:rPr>
              <w:t>Rolls-Royce SMR: Data Processing &amp; Control System Cyber Security Risk Assessment</w:t>
            </w:r>
            <w:r>
              <w:rPr>
                <w:rFonts w:ascii="RR Pioneer" w:hAnsi="RR Pioneer"/>
              </w:rPr>
              <w:t>, Issue 2</w:t>
            </w:r>
          </w:p>
        </w:tc>
        <w:tc>
          <w:tcPr>
            <w:tcW w:w="2541" w:type="pct"/>
          </w:tcPr>
          <w:p w14:paraId="642551BD" w14:textId="1D40F310" w:rsidR="00000715" w:rsidRPr="003E0F66" w:rsidRDefault="00000715" w:rsidP="00971F42">
            <w:pPr>
              <w:ind w:left="96" w:right="85"/>
              <w:rPr>
                <w:rFonts w:ascii="RR Pioneer" w:hAnsi="RR Pioneer"/>
              </w:rPr>
            </w:pPr>
            <w:r w:rsidRPr="003E0F66">
              <w:rPr>
                <w:rFonts w:ascii="RR Pioneer" w:hAnsi="RR Pioneer"/>
              </w:rPr>
              <w:t>No impact. Submission demonstrates Phase 1 and 2 of CSRAM</w:t>
            </w:r>
          </w:p>
        </w:tc>
      </w:tr>
      <w:tr w:rsidR="00000715" w:rsidRPr="003E0F66" w14:paraId="0A1BC45C" w14:textId="77777777" w:rsidTr="00971F42">
        <w:trPr>
          <w:jc w:val="center"/>
        </w:trPr>
        <w:tc>
          <w:tcPr>
            <w:tcW w:w="2459" w:type="pct"/>
          </w:tcPr>
          <w:p w14:paraId="32E1D12A" w14:textId="419B4C61" w:rsidR="00000715" w:rsidRPr="003E0F66" w:rsidRDefault="00000715" w:rsidP="00971F42">
            <w:pPr>
              <w:ind w:left="142" w:right="45"/>
              <w:rPr>
                <w:rFonts w:ascii="RR Pioneer" w:hAnsi="RR Pioneer"/>
              </w:rPr>
            </w:pPr>
            <w:r w:rsidRPr="003E0F66">
              <w:rPr>
                <w:rFonts w:ascii="RR Pioneer" w:hAnsi="RR Pioneer"/>
              </w:rPr>
              <w:t>Rolls-Royce SMR: Cyber Security Report</w:t>
            </w:r>
            <w:r>
              <w:rPr>
                <w:rFonts w:ascii="RR Pioneer" w:hAnsi="RR Pioneer"/>
              </w:rPr>
              <w:t>, Issue 3</w:t>
            </w:r>
          </w:p>
        </w:tc>
        <w:tc>
          <w:tcPr>
            <w:tcW w:w="2541" w:type="pct"/>
          </w:tcPr>
          <w:p w14:paraId="5FC455C8" w14:textId="3DAC6A5D" w:rsidR="00000715" w:rsidRPr="003E0F66" w:rsidRDefault="00000715" w:rsidP="00971F42">
            <w:pPr>
              <w:ind w:left="96" w:right="85"/>
              <w:rPr>
                <w:rFonts w:ascii="RR Pioneer" w:hAnsi="RR Pioneer"/>
              </w:rPr>
            </w:pPr>
            <w:r w:rsidRPr="003E0F66">
              <w:rPr>
                <w:rFonts w:ascii="RR Pioneer" w:hAnsi="RR Pioneer"/>
              </w:rPr>
              <w:t>Brought forward from Sep 2026. Submission summarises risk assessment reports to date</w:t>
            </w:r>
          </w:p>
        </w:tc>
      </w:tr>
      <w:tr w:rsidR="00000715" w:rsidRPr="003E0F66" w14:paraId="72053386" w14:textId="77777777" w:rsidTr="00971F42">
        <w:trPr>
          <w:jc w:val="center"/>
        </w:trPr>
        <w:tc>
          <w:tcPr>
            <w:tcW w:w="2459" w:type="pct"/>
          </w:tcPr>
          <w:p w14:paraId="0BBD4FFE" w14:textId="0D22532A" w:rsidR="00000715" w:rsidRPr="003E0F66" w:rsidRDefault="00000715" w:rsidP="00971F42">
            <w:pPr>
              <w:ind w:left="142" w:right="45"/>
              <w:rPr>
                <w:rFonts w:ascii="RR Pioneer" w:hAnsi="RR Pioneer"/>
              </w:rPr>
            </w:pPr>
            <w:r w:rsidRPr="003E0F66">
              <w:rPr>
                <w:rFonts w:ascii="RR Pioneer" w:hAnsi="RR Pioneer"/>
              </w:rPr>
              <w:t>Cyber Security Assessment Report (System TBC)</w:t>
            </w:r>
            <w:r>
              <w:rPr>
                <w:rFonts w:ascii="RR Pioneer" w:hAnsi="RR Pioneer"/>
              </w:rPr>
              <w:t>, Issue 1</w:t>
            </w:r>
          </w:p>
        </w:tc>
        <w:tc>
          <w:tcPr>
            <w:tcW w:w="2541" w:type="pct"/>
          </w:tcPr>
          <w:p w14:paraId="70E73C67" w14:textId="37C5C472" w:rsidR="00000715" w:rsidRPr="003E0F66" w:rsidRDefault="00000715" w:rsidP="00971F42">
            <w:pPr>
              <w:ind w:left="96" w:right="85"/>
              <w:rPr>
                <w:rFonts w:ascii="RR Pioneer" w:hAnsi="RR Pioneer"/>
              </w:rPr>
            </w:pPr>
            <w:r w:rsidRPr="003E0F66">
              <w:rPr>
                <w:rFonts w:ascii="RR Pioneer" w:hAnsi="RR Pioneer"/>
              </w:rPr>
              <w:t>New submission to provide further evidence of the risk assessment methodology</w:t>
            </w:r>
          </w:p>
        </w:tc>
      </w:tr>
      <w:tr w:rsidR="00000715" w:rsidRPr="003E0F66" w14:paraId="67B5C642" w14:textId="77777777" w:rsidTr="00971F42">
        <w:trPr>
          <w:jc w:val="center"/>
        </w:trPr>
        <w:tc>
          <w:tcPr>
            <w:tcW w:w="2459" w:type="pct"/>
          </w:tcPr>
          <w:p w14:paraId="39BDB699" w14:textId="7872608B" w:rsidR="00000715" w:rsidRPr="003E0F66" w:rsidRDefault="00000715" w:rsidP="00971F42">
            <w:pPr>
              <w:ind w:left="142" w:right="45"/>
              <w:rPr>
                <w:rFonts w:ascii="RR Pioneer" w:hAnsi="RR Pioneer"/>
              </w:rPr>
            </w:pPr>
            <w:r w:rsidRPr="003E0F66">
              <w:rPr>
                <w:rFonts w:ascii="RR Pioneer" w:hAnsi="RR Pioneer"/>
              </w:rPr>
              <w:t>Cyber Security Assessment Report (System TBC)</w:t>
            </w:r>
            <w:r>
              <w:rPr>
                <w:rFonts w:ascii="RR Pioneer" w:hAnsi="RR Pioneer"/>
              </w:rPr>
              <w:t>, Issue 1</w:t>
            </w:r>
          </w:p>
        </w:tc>
        <w:tc>
          <w:tcPr>
            <w:tcW w:w="2541" w:type="pct"/>
          </w:tcPr>
          <w:p w14:paraId="47321754" w14:textId="5BC61883" w:rsidR="00000715" w:rsidRPr="003E0F66" w:rsidRDefault="00000715" w:rsidP="00971F42">
            <w:pPr>
              <w:ind w:left="96" w:right="85"/>
              <w:rPr>
                <w:rFonts w:ascii="RR Pioneer" w:hAnsi="RR Pioneer"/>
              </w:rPr>
            </w:pPr>
            <w:r w:rsidRPr="003E0F66">
              <w:rPr>
                <w:rFonts w:ascii="RR Pioneer" w:hAnsi="RR Pioneer"/>
              </w:rPr>
              <w:t>New submission to provide further evidence of the risk assessment methodology</w:t>
            </w:r>
          </w:p>
        </w:tc>
      </w:tr>
      <w:tr w:rsidR="00000715" w:rsidRPr="003E0F66" w14:paraId="247BD681" w14:textId="77777777" w:rsidTr="00971F42">
        <w:trPr>
          <w:jc w:val="center"/>
        </w:trPr>
        <w:tc>
          <w:tcPr>
            <w:tcW w:w="2459" w:type="pct"/>
          </w:tcPr>
          <w:p w14:paraId="45F1022D" w14:textId="46213C8B" w:rsidR="00000715" w:rsidRPr="003E0F66" w:rsidRDefault="00000715" w:rsidP="00971F42">
            <w:pPr>
              <w:ind w:left="142" w:right="45"/>
              <w:rPr>
                <w:rFonts w:ascii="RR Pioneer" w:hAnsi="RR Pioneer"/>
              </w:rPr>
            </w:pPr>
            <w:r w:rsidRPr="003E0F66">
              <w:rPr>
                <w:rFonts w:ascii="RR Pioneer" w:hAnsi="RR Pioneer"/>
              </w:rPr>
              <w:lastRenderedPageBreak/>
              <w:t>Cyber Security Assessment Report (System TBC)</w:t>
            </w:r>
            <w:r>
              <w:rPr>
                <w:rFonts w:ascii="RR Pioneer" w:hAnsi="RR Pioneer"/>
              </w:rPr>
              <w:t>, Issue 1</w:t>
            </w:r>
          </w:p>
        </w:tc>
        <w:tc>
          <w:tcPr>
            <w:tcW w:w="2541" w:type="pct"/>
          </w:tcPr>
          <w:p w14:paraId="493229D6" w14:textId="59A75033" w:rsidR="00000715" w:rsidRPr="003E0F66" w:rsidRDefault="00000715" w:rsidP="00971F42">
            <w:pPr>
              <w:ind w:left="96" w:right="85"/>
              <w:rPr>
                <w:rFonts w:ascii="RR Pioneer" w:hAnsi="RR Pioneer"/>
              </w:rPr>
            </w:pPr>
            <w:r w:rsidRPr="003E0F66">
              <w:rPr>
                <w:rFonts w:ascii="RR Pioneer" w:hAnsi="RR Pioneer"/>
              </w:rPr>
              <w:t>New submission to provide further evidence of the risk assessment methodology</w:t>
            </w:r>
          </w:p>
        </w:tc>
      </w:tr>
      <w:tr w:rsidR="00000715" w:rsidRPr="003E0F66" w14:paraId="06624B12" w14:textId="77777777" w:rsidTr="00971F42">
        <w:trPr>
          <w:jc w:val="center"/>
        </w:trPr>
        <w:tc>
          <w:tcPr>
            <w:tcW w:w="2459" w:type="pct"/>
          </w:tcPr>
          <w:p w14:paraId="6218F1C2" w14:textId="531E520C" w:rsidR="00000715" w:rsidRPr="003E0F66" w:rsidRDefault="00000715" w:rsidP="00971F42">
            <w:pPr>
              <w:ind w:left="142" w:right="45"/>
              <w:rPr>
                <w:rFonts w:ascii="RR Pioneer" w:hAnsi="RR Pioneer"/>
              </w:rPr>
            </w:pPr>
            <w:r w:rsidRPr="003E0F66">
              <w:rPr>
                <w:rFonts w:ascii="RR Pioneer" w:hAnsi="RR Pioneer"/>
              </w:rPr>
              <w:t>Rolls-Royce SMR: Cyber Security Report</w:t>
            </w:r>
            <w:r>
              <w:rPr>
                <w:rFonts w:ascii="RR Pioneer" w:hAnsi="RR Pioneer"/>
              </w:rPr>
              <w:t>, Issue 4</w:t>
            </w:r>
          </w:p>
        </w:tc>
        <w:tc>
          <w:tcPr>
            <w:tcW w:w="2541" w:type="pct"/>
          </w:tcPr>
          <w:p w14:paraId="083F7B1A" w14:textId="02FD2D04" w:rsidR="00000715" w:rsidRPr="003E0F66" w:rsidRDefault="00000715" w:rsidP="00971F42">
            <w:pPr>
              <w:ind w:left="96" w:right="85"/>
              <w:rPr>
                <w:rFonts w:ascii="RR Pioneer" w:hAnsi="RR Pioneer"/>
              </w:rPr>
            </w:pPr>
            <w:r w:rsidRPr="003E0F66">
              <w:rPr>
                <w:rFonts w:ascii="RR Pioneer" w:hAnsi="RR Pioneer"/>
              </w:rPr>
              <w:t>Additional issue to capture information from 2026 risk assessments</w:t>
            </w:r>
          </w:p>
        </w:tc>
      </w:tr>
      <w:tr w:rsidR="00000715" w:rsidRPr="003E0F66" w14:paraId="4457FE48" w14:textId="77777777" w:rsidTr="00971F42">
        <w:trPr>
          <w:jc w:val="center"/>
        </w:trPr>
        <w:tc>
          <w:tcPr>
            <w:tcW w:w="2459" w:type="pct"/>
          </w:tcPr>
          <w:p w14:paraId="5B128CE9" w14:textId="45D50D58" w:rsidR="00000715" w:rsidRPr="00C17823" w:rsidRDefault="00000715" w:rsidP="00971F42">
            <w:pPr>
              <w:ind w:left="142" w:right="45"/>
              <w:rPr>
                <w:rFonts w:ascii="RR Pioneer" w:hAnsi="RR Pioneer"/>
              </w:rPr>
            </w:pPr>
            <w:r w:rsidRPr="00C17823">
              <w:rPr>
                <w:rFonts w:ascii="RR Pioneer" w:hAnsi="RR Pioneer"/>
              </w:rPr>
              <w:t>Cyber Protection System Definition Document</w:t>
            </w:r>
            <w:r>
              <w:rPr>
                <w:rFonts w:ascii="RR Pioneer" w:hAnsi="RR Pioneer"/>
              </w:rPr>
              <w:t>, Issue 1</w:t>
            </w:r>
          </w:p>
        </w:tc>
        <w:tc>
          <w:tcPr>
            <w:tcW w:w="2541" w:type="pct"/>
          </w:tcPr>
          <w:p w14:paraId="747840B9" w14:textId="302D6821" w:rsidR="00000715" w:rsidRPr="003E0F66" w:rsidRDefault="00000715" w:rsidP="00971F42">
            <w:pPr>
              <w:ind w:left="96" w:right="85"/>
              <w:rPr>
                <w:rFonts w:ascii="RR Pioneer" w:hAnsi="RR Pioneer"/>
              </w:rPr>
            </w:pPr>
            <w:r w:rsidRPr="003E0F66">
              <w:rPr>
                <w:rFonts w:ascii="RR Pioneer" w:hAnsi="RR Pioneer"/>
              </w:rPr>
              <w:t>Issue delayed from original date of 30/10/202</w:t>
            </w:r>
            <w:r>
              <w:rPr>
                <w:rFonts w:ascii="RR Pioneer" w:hAnsi="RR Pioneer"/>
              </w:rPr>
              <w:t>5</w:t>
            </w:r>
            <w:r w:rsidRPr="003E0F66">
              <w:rPr>
                <w:rFonts w:ascii="RR Pioneer" w:hAnsi="RR Pioneer"/>
              </w:rPr>
              <w:t xml:space="preserve"> to ensure that the questions in this RO are fully answered,</w:t>
            </w:r>
          </w:p>
        </w:tc>
      </w:tr>
      <w:tr w:rsidR="00000715" w:rsidRPr="003E0F66" w14:paraId="6E1BCBBE" w14:textId="77777777" w:rsidTr="00971F42">
        <w:trPr>
          <w:jc w:val="center"/>
        </w:trPr>
        <w:tc>
          <w:tcPr>
            <w:tcW w:w="2459" w:type="pct"/>
          </w:tcPr>
          <w:p w14:paraId="3CDBA0C2" w14:textId="208F516D" w:rsidR="00000715" w:rsidRPr="003E0F66" w:rsidRDefault="00000715" w:rsidP="00971F42">
            <w:pPr>
              <w:ind w:left="142" w:right="45"/>
              <w:rPr>
                <w:rFonts w:ascii="RR Pioneer" w:hAnsi="RR Pioneer"/>
              </w:rPr>
            </w:pPr>
            <w:r w:rsidRPr="003E0F66">
              <w:rPr>
                <w:rFonts w:ascii="RR Pioneer" w:hAnsi="RR Pioneer"/>
              </w:rPr>
              <w:t>Cyber Security Risk Assessment Methodology</w:t>
            </w:r>
            <w:r>
              <w:rPr>
                <w:rFonts w:ascii="RR Pioneer" w:hAnsi="RR Pioneer"/>
              </w:rPr>
              <w:t>, Issue 4</w:t>
            </w:r>
          </w:p>
        </w:tc>
        <w:tc>
          <w:tcPr>
            <w:tcW w:w="2541" w:type="pct"/>
          </w:tcPr>
          <w:p w14:paraId="15F83527" w14:textId="33B0C7ED" w:rsidR="00000715" w:rsidRPr="003E0F66" w:rsidRDefault="00000715" w:rsidP="00971F42">
            <w:pPr>
              <w:ind w:left="96" w:right="85"/>
              <w:rPr>
                <w:rFonts w:ascii="RR Pioneer" w:hAnsi="RR Pioneer"/>
              </w:rPr>
            </w:pPr>
            <w:r w:rsidRPr="003E0F66">
              <w:rPr>
                <w:rFonts w:ascii="RR Pioneer" w:hAnsi="RR Pioneer"/>
              </w:rPr>
              <w:t>Additional issue to incorporate comments from the ONR on the previous issue.</w:t>
            </w:r>
          </w:p>
        </w:tc>
      </w:tr>
      <w:tr w:rsidR="00000715" w:rsidRPr="003E0F66" w14:paraId="6EF7A16A" w14:textId="77777777" w:rsidTr="00971F42">
        <w:trPr>
          <w:jc w:val="center"/>
        </w:trPr>
        <w:tc>
          <w:tcPr>
            <w:tcW w:w="2459" w:type="pct"/>
          </w:tcPr>
          <w:p w14:paraId="113313C2" w14:textId="2426BCDA" w:rsidR="00000715" w:rsidRPr="003E0F66" w:rsidRDefault="00000715" w:rsidP="00971F42">
            <w:pPr>
              <w:ind w:left="142" w:right="45"/>
              <w:rPr>
                <w:rFonts w:ascii="RR Pioneer" w:hAnsi="RR Pioneer"/>
              </w:rPr>
            </w:pPr>
            <w:r w:rsidRPr="003E0F66">
              <w:rPr>
                <w:rFonts w:ascii="RR Pioneer" w:hAnsi="RR Pioneer"/>
              </w:rPr>
              <w:t>Cyber Security Performance Evaluation Specification</w:t>
            </w:r>
            <w:r>
              <w:rPr>
                <w:rFonts w:ascii="RR Pioneer" w:hAnsi="RR Pioneer"/>
              </w:rPr>
              <w:t>, Issue 1</w:t>
            </w:r>
          </w:p>
        </w:tc>
        <w:tc>
          <w:tcPr>
            <w:tcW w:w="2541" w:type="pct"/>
          </w:tcPr>
          <w:p w14:paraId="1E45987C" w14:textId="49A61D3A" w:rsidR="00000715" w:rsidRPr="003E0F66" w:rsidRDefault="00000715" w:rsidP="00971F42">
            <w:pPr>
              <w:ind w:left="96" w:right="85"/>
              <w:rPr>
                <w:rFonts w:ascii="RR Pioneer" w:hAnsi="RR Pioneer"/>
              </w:rPr>
            </w:pPr>
            <w:r w:rsidRPr="003E0F66">
              <w:rPr>
                <w:rFonts w:ascii="RR Pioneer" w:hAnsi="RR Pioneer"/>
              </w:rPr>
              <w:t>New submission to provide details of planned assurance activities</w:t>
            </w:r>
          </w:p>
        </w:tc>
      </w:tr>
      <w:tr w:rsidR="00000715" w:rsidRPr="003E0F66" w14:paraId="596FB991" w14:textId="77777777" w:rsidTr="00971F42">
        <w:trPr>
          <w:jc w:val="center"/>
        </w:trPr>
        <w:tc>
          <w:tcPr>
            <w:tcW w:w="2459" w:type="pct"/>
          </w:tcPr>
          <w:p w14:paraId="07C24959" w14:textId="47FA4839" w:rsidR="00000715" w:rsidRPr="003E0F66" w:rsidRDefault="00000715" w:rsidP="00971F42">
            <w:pPr>
              <w:ind w:left="142" w:right="45"/>
              <w:rPr>
                <w:rFonts w:ascii="RR Pioneer" w:hAnsi="RR Pioneer"/>
              </w:rPr>
            </w:pPr>
            <w:r w:rsidRPr="003E0F66">
              <w:rPr>
                <w:rFonts w:ascii="RR Pioneer" w:hAnsi="RR Pioneer"/>
              </w:rPr>
              <w:t>Vital Area Identification &amp; Categorisation Analysis Reports (Topic TBC)</w:t>
            </w:r>
            <w:r>
              <w:rPr>
                <w:rFonts w:ascii="RR Pioneer" w:hAnsi="RR Pioneer"/>
              </w:rPr>
              <w:t>, Issue 1</w:t>
            </w:r>
          </w:p>
        </w:tc>
        <w:tc>
          <w:tcPr>
            <w:tcW w:w="2541" w:type="pct"/>
          </w:tcPr>
          <w:p w14:paraId="288D8D3A" w14:textId="361928FD" w:rsidR="00000715" w:rsidRPr="003E0F66" w:rsidRDefault="00000715" w:rsidP="00971F42">
            <w:pPr>
              <w:ind w:left="96" w:right="85"/>
              <w:rPr>
                <w:rFonts w:ascii="RR Pioneer" w:hAnsi="RR Pioneer"/>
              </w:rPr>
            </w:pPr>
            <w:r w:rsidRPr="003E0F66">
              <w:rPr>
                <w:rFonts w:ascii="RR Pioneer" w:hAnsi="RR Pioneer"/>
              </w:rPr>
              <w:t>New submission to provide further evidence of how VAI&amp;C incorporates information from the CSRA</w:t>
            </w:r>
          </w:p>
        </w:tc>
      </w:tr>
      <w:tr w:rsidR="00000715" w:rsidRPr="003E0F66" w14:paraId="28C5F323" w14:textId="77777777" w:rsidTr="00971F42">
        <w:trPr>
          <w:jc w:val="center"/>
        </w:trPr>
        <w:tc>
          <w:tcPr>
            <w:tcW w:w="2459" w:type="pct"/>
          </w:tcPr>
          <w:p w14:paraId="7C9CEF21" w14:textId="0886B15E" w:rsidR="00000715" w:rsidRPr="003E0F66" w:rsidRDefault="00000715" w:rsidP="00971F42">
            <w:pPr>
              <w:ind w:left="142" w:right="45"/>
              <w:rPr>
                <w:rFonts w:ascii="RR Pioneer" w:hAnsi="RR Pioneer"/>
              </w:rPr>
            </w:pPr>
            <w:r w:rsidRPr="003E0F66">
              <w:rPr>
                <w:rFonts w:ascii="RR Pioneer" w:hAnsi="RR Pioneer"/>
              </w:rPr>
              <w:t>Vital Area Identification &amp; Categorisation Analysis Reports (Topic TBC)</w:t>
            </w:r>
            <w:r>
              <w:rPr>
                <w:rFonts w:ascii="RR Pioneer" w:hAnsi="RR Pioneer"/>
              </w:rPr>
              <w:t>, Issue 1</w:t>
            </w:r>
          </w:p>
        </w:tc>
        <w:tc>
          <w:tcPr>
            <w:tcW w:w="2541" w:type="pct"/>
          </w:tcPr>
          <w:p w14:paraId="621DB56D" w14:textId="293EC8F8" w:rsidR="00000715" w:rsidRPr="003E0F66" w:rsidRDefault="00000715" w:rsidP="00971F42">
            <w:pPr>
              <w:ind w:left="96" w:right="85"/>
              <w:rPr>
                <w:rFonts w:ascii="RR Pioneer" w:hAnsi="RR Pioneer"/>
              </w:rPr>
            </w:pPr>
            <w:r w:rsidRPr="003E0F66">
              <w:rPr>
                <w:rFonts w:ascii="RR Pioneer" w:hAnsi="RR Pioneer"/>
              </w:rPr>
              <w:t>New submission to provide further evidence of how VAI&amp;C incorporates information from the CSRA</w:t>
            </w:r>
          </w:p>
        </w:tc>
      </w:tr>
      <w:tr w:rsidR="00000715" w:rsidRPr="003E0F66" w14:paraId="3B0808B4" w14:textId="77777777" w:rsidTr="00971F42">
        <w:trPr>
          <w:jc w:val="center"/>
        </w:trPr>
        <w:tc>
          <w:tcPr>
            <w:tcW w:w="2459" w:type="pct"/>
          </w:tcPr>
          <w:p w14:paraId="0136BCDB" w14:textId="098ED5F5" w:rsidR="00000715" w:rsidRPr="003E0F66" w:rsidRDefault="00000715" w:rsidP="00971F42">
            <w:pPr>
              <w:ind w:left="142" w:right="45"/>
              <w:rPr>
                <w:rFonts w:ascii="RR Pioneer" w:hAnsi="RR Pioneer"/>
              </w:rPr>
            </w:pPr>
            <w:r w:rsidRPr="003E0F66">
              <w:rPr>
                <w:rFonts w:ascii="RR Pioneer" w:hAnsi="RR Pioneer"/>
              </w:rPr>
              <w:t>Rolls-Royce SMR: Vital Area Identification and Categorisation Report</w:t>
            </w:r>
            <w:r>
              <w:rPr>
                <w:rFonts w:ascii="RR Pioneer" w:hAnsi="RR Pioneer"/>
              </w:rPr>
              <w:t>, Issue 3</w:t>
            </w:r>
          </w:p>
        </w:tc>
        <w:tc>
          <w:tcPr>
            <w:tcW w:w="2541" w:type="pct"/>
          </w:tcPr>
          <w:p w14:paraId="1336DEA5" w14:textId="18FCB8BA" w:rsidR="00000715" w:rsidRPr="003E0F66" w:rsidRDefault="00000715" w:rsidP="00971F42">
            <w:pPr>
              <w:ind w:left="96" w:right="85"/>
              <w:rPr>
                <w:rFonts w:ascii="RR Pioneer" w:hAnsi="RR Pioneer"/>
              </w:rPr>
            </w:pPr>
            <w:r w:rsidRPr="003E0F66">
              <w:rPr>
                <w:rFonts w:ascii="RR Pioneer" w:hAnsi="RR Pioneer"/>
              </w:rPr>
              <w:t>Delayed by layout change. Will summarise 2025 assessments</w:t>
            </w:r>
          </w:p>
        </w:tc>
      </w:tr>
      <w:tr w:rsidR="00000715" w:rsidRPr="003E0F66" w14:paraId="62849664" w14:textId="77777777" w:rsidTr="00971F42">
        <w:trPr>
          <w:jc w:val="center"/>
        </w:trPr>
        <w:tc>
          <w:tcPr>
            <w:tcW w:w="2459" w:type="pct"/>
          </w:tcPr>
          <w:p w14:paraId="1A56322F" w14:textId="096CF96B" w:rsidR="00000715" w:rsidRPr="003E0F66" w:rsidRDefault="00000715" w:rsidP="00971F42">
            <w:pPr>
              <w:ind w:left="142" w:right="45"/>
              <w:rPr>
                <w:rFonts w:ascii="RR Pioneer" w:hAnsi="RR Pioneer"/>
              </w:rPr>
            </w:pPr>
            <w:r w:rsidRPr="003E0F66">
              <w:rPr>
                <w:rFonts w:ascii="RR Pioneer" w:hAnsi="RR Pioneer"/>
              </w:rPr>
              <w:t>Rolls-Royce SMR: Vital Area Identification and Categorisation Report</w:t>
            </w:r>
            <w:r>
              <w:rPr>
                <w:rFonts w:ascii="RR Pioneer" w:hAnsi="RR Pioneer"/>
              </w:rPr>
              <w:t>, Issue 4</w:t>
            </w:r>
          </w:p>
        </w:tc>
        <w:tc>
          <w:tcPr>
            <w:tcW w:w="2541" w:type="pct"/>
          </w:tcPr>
          <w:p w14:paraId="5C3B1AEB" w14:textId="50BA974F" w:rsidR="00000715" w:rsidRPr="003E0F66" w:rsidRDefault="00000715" w:rsidP="00971F42">
            <w:pPr>
              <w:ind w:left="96" w:right="85"/>
              <w:rPr>
                <w:rFonts w:ascii="RR Pioneer" w:hAnsi="RR Pioneer"/>
              </w:rPr>
            </w:pPr>
            <w:r w:rsidRPr="003E0F66">
              <w:rPr>
                <w:rFonts w:ascii="RR Pioneer" w:hAnsi="RR Pioneer"/>
              </w:rPr>
              <w:t>New submission to summarise 2026 assessments</w:t>
            </w:r>
          </w:p>
        </w:tc>
      </w:tr>
      <w:tr w:rsidR="00000715" w:rsidRPr="003E0F66" w14:paraId="29E96D38" w14:textId="77777777" w:rsidTr="00971F42">
        <w:trPr>
          <w:jc w:val="center"/>
        </w:trPr>
        <w:tc>
          <w:tcPr>
            <w:tcW w:w="2459" w:type="pct"/>
          </w:tcPr>
          <w:p w14:paraId="522B21D2" w14:textId="3A22555F" w:rsidR="00000715" w:rsidRPr="003E0F66" w:rsidRDefault="00000715" w:rsidP="00971F42">
            <w:pPr>
              <w:ind w:left="142" w:right="45"/>
              <w:rPr>
                <w:rFonts w:ascii="RR Pioneer" w:hAnsi="RR Pioneer"/>
              </w:rPr>
            </w:pPr>
            <w:r>
              <w:rPr>
                <w:rFonts w:ascii="RR Pioneer" w:hAnsi="RR Pioneer"/>
              </w:rPr>
              <w:t>E3S Case Version 4 Chapter 32: Rolls Royce SMR Generic Security Report, Issue 4</w:t>
            </w:r>
          </w:p>
        </w:tc>
        <w:tc>
          <w:tcPr>
            <w:tcW w:w="2541" w:type="pct"/>
          </w:tcPr>
          <w:p w14:paraId="00C1E7E2" w14:textId="46A08561" w:rsidR="00000715" w:rsidRPr="003E0F66" w:rsidRDefault="00000715" w:rsidP="00971F42">
            <w:pPr>
              <w:ind w:left="96" w:right="85"/>
              <w:rPr>
                <w:rFonts w:ascii="RR Pioneer" w:hAnsi="RR Pioneer"/>
              </w:rPr>
            </w:pPr>
            <w:r>
              <w:rPr>
                <w:rFonts w:ascii="RR Pioneer" w:hAnsi="RR Pioneer"/>
              </w:rPr>
              <w:t>Planned update to incorporate layout change and comments from the ONR on the previous issue</w:t>
            </w:r>
          </w:p>
        </w:tc>
      </w:tr>
    </w:tbl>
    <w:p w14:paraId="73F8F880" w14:textId="77777777" w:rsidR="00B92F86" w:rsidRPr="003E0F66" w:rsidRDefault="00B92F86" w:rsidP="00CB6D00">
      <w:pPr>
        <w:pStyle w:val="Heading2"/>
        <w:rPr>
          <w:rFonts w:ascii="RR Pioneer" w:hAnsi="RR Pioneer"/>
          <w:b w:val="0"/>
          <w:bCs w:val="0"/>
          <w:i w:val="0"/>
          <w:iCs/>
        </w:rPr>
      </w:pPr>
    </w:p>
    <w:p w14:paraId="0AE73A0C" w14:textId="77777777" w:rsidR="00980333" w:rsidRDefault="00980333">
      <w:pPr>
        <w:tabs>
          <w:tab w:val="clear" w:pos="992"/>
          <w:tab w:val="clear" w:pos="1395"/>
          <w:tab w:val="clear" w:pos="1712"/>
        </w:tabs>
        <w:spacing w:after="200" w:line="276" w:lineRule="auto"/>
        <w:rPr>
          <w:rFonts w:ascii="RR Pioneer" w:eastAsiaTheme="majorEastAsia" w:hAnsi="RR Pioneer" w:cstheme="majorBidi"/>
          <w:b/>
          <w:bCs/>
          <w:i/>
          <w:sz w:val="28"/>
          <w:szCs w:val="28"/>
        </w:rPr>
      </w:pPr>
      <w:r>
        <w:rPr>
          <w:rFonts w:ascii="RR Pioneer" w:hAnsi="RR Pioneer"/>
        </w:rPr>
        <w:br w:type="page"/>
      </w:r>
    </w:p>
    <w:p w14:paraId="214ED14D" w14:textId="30B56AE0" w:rsidR="00E11E78" w:rsidRDefault="00F2762A" w:rsidP="00CB6D00">
      <w:pPr>
        <w:pStyle w:val="Heading2"/>
        <w:rPr>
          <w:rFonts w:ascii="RR Pioneer" w:hAnsi="RR Pioneer"/>
        </w:rPr>
      </w:pPr>
      <w:r w:rsidRPr="003E0F66">
        <w:rPr>
          <w:rFonts w:ascii="RR Pioneer" w:hAnsi="RR Pioneer"/>
        </w:rPr>
        <w:lastRenderedPageBreak/>
        <w:t>References</w:t>
      </w:r>
      <w:r w:rsidR="00B03E49" w:rsidRPr="003E0F66">
        <w:rPr>
          <w:rFonts w:ascii="RR Pioneer" w:hAnsi="RR Pioneer"/>
        </w:rPr>
        <w:t>/</w:t>
      </w:r>
      <w:r w:rsidR="00C87154" w:rsidRPr="003E0F66">
        <w:rPr>
          <w:rFonts w:ascii="RR Pioneer" w:hAnsi="RR Pioneer"/>
        </w:rPr>
        <w:t>Attached Documents</w:t>
      </w:r>
    </w:p>
    <w:p w14:paraId="42D24673" w14:textId="222ACDD8" w:rsidR="00C10BEA" w:rsidRPr="00C266D1" w:rsidRDefault="00C10BEA" w:rsidP="00C10BEA">
      <w:pPr>
        <w:pStyle w:val="Heading3"/>
        <w:rPr>
          <w:rFonts w:ascii="RR Pioneer" w:hAnsi="RR Pioneer"/>
          <w:u w:val="none"/>
        </w:rPr>
      </w:pPr>
      <w:r w:rsidRPr="00C266D1">
        <w:rPr>
          <w:u w:val="none"/>
        </w:rPr>
        <w:t xml:space="preserve">[15] </w:t>
      </w:r>
      <w:r w:rsidR="00875DE3" w:rsidRPr="00C266D1">
        <w:rPr>
          <w:rFonts w:ascii="RR Pioneer" w:hAnsi="RR Pioneer"/>
          <w:u w:val="none"/>
        </w:rPr>
        <w:t>SMR0006431 Rolls-Royce SMR: Cyber Security Risk Assessment Methodology, Issue 3</w:t>
      </w:r>
      <w:r w:rsidR="006F2B6A">
        <w:rPr>
          <w:rFonts w:ascii="RR Pioneer" w:hAnsi="RR Pioneer"/>
          <w:u w:val="none"/>
        </w:rPr>
        <w:t xml:space="preserve">, </w:t>
      </w:r>
      <w:r w:rsidR="00076D92" w:rsidRPr="00076D92">
        <w:rPr>
          <w:rFonts w:ascii="RR Pioneer" w:hAnsi="RR Pioneer"/>
          <w:u w:val="none"/>
        </w:rPr>
        <w:t>RRSMR-REG-0089N</w:t>
      </w:r>
    </w:p>
    <w:p w14:paraId="42649075" w14:textId="252E25F4" w:rsidR="00875DE3" w:rsidRDefault="00C221AA" w:rsidP="00875DE3">
      <w:pPr>
        <w:rPr>
          <w:rFonts w:ascii="RR Pioneer" w:hAnsi="RR Pioneer"/>
        </w:rPr>
      </w:pPr>
      <w:r>
        <w:t>[</w:t>
      </w:r>
      <w:r w:rsidR="00875DE3">
        <w:t>16</w:t>
      </w:r>
      <w:r>
        <w:t xml:space="preserve">] </w:t>
      </w:r>
      <w:r w:rsidRPr="001D2D39">
        <w:rPr>
          <w:rFonts w:ascii="RR Pioneer" w:hAnsi="RR Pioneer"/>
        </w:rPr>
        <w:t>SMR0020085</w:t>
      </w:r>
      <w:r>
        <w:rPr>
          <w:rFonts w:ascii="RR Pioneer" w:hAnsi="RR Pioneer"/>
        </w:rPr>
        <w:t xml:space="preserve"> </w:t>
      </w:r>
      <w:r w:rsidRPr="001D2D39">
        <w:rPr>
          <w:rFonts w:ascii="RR Pioneer" w:hAnsi="RR Pioneer"/>
        </w:rPr>
        <w:t>Rolls-Royce SMR: Reactor Protection System Cyber Security Risk Assessment Report</w:t>
      </w:r>
      <w:r>
        <w:rPr>
          <w:rFonts w:ascii="RR Pioneer" w:hAnsi="RR Pioneer"/>
        </w:rPr>
        <w:t>, Issue 1</w:t>
      </w:r>
      <w:r w:rsidR="00076D92">
        <w:rPr>
          <w:rFonts w:ascii="RR Pioneer" w:hAnsi="RR Pioneer"/>
        </w:rPr>
        <w:t xml:space="preserve">, </w:t>
      </w:r>
      <w:r w:rsidR="00532AC7" w:rsidRPr="00532AC7">
        <w:rPr>
          <w:rFonts w:ascii="RR Pioneer" w:hAnsi="RR Pioneer"/>
        </w:rPr>
        <w:t>RRSMR-REG-0489N</w:t>
      </w:r>
    </w:p>
    <w:p w14:paraId="06EBDD63" w14:textId="01AFB073" w:rsidR="004F19A9" w:rsidRDefault="004F19A9" w:rsidP="00875DE3">
      <w:pPr>
        <w:rPr>
          <w:rFonts w:ascii="RR Pioneer" w:hAnsi="RR Pioneer"/>
        </w:rPr>
      </w:pPr>
      <w:r>
        <w:t xml:space="preserve">[17] </w:t>
      </w:r>
      <w:r w:rsidRPr="00317CC2">
        <w:rPr>
          <w:rFonts w:ascii="RR Pioneer" w:hAnsi="RR Pioneer"/>
        </w:rPr>
        <w:t>SMR0014713</w:t>
      </w:r>
      <w:r>
        <w:rPr>
          <w:rFonts w:ascii="RR Pioneer" w:hAnsi="RR Pioneer"/>
        </w:rPr>
        <w:t xml:space="preserve"> </w:t>
      </w:r>
      <w:r w:rsidRPr="00770E88">
        <w:rPr>
          <w:rFonts w:ascii="RR Pioneer" w:hAnsi="RR Pioneer"/>
        </w:rPr>
        <w:t>Rolls-Royce SMR: Diverse Protection System Cyber Security Risk Assessment Report</w:t>
      </w:r>
      <w:r>
        <w:rPr>
          <w:rFonts w:ascii="RR Pioneer" w:hAnsi="RR Pioneer"/>
        </w:rPr>
        <w:t>, Issue 1</w:t>
      </w:r>
      <w:r w:rsidR="00532AC7">
        <w:rPr>
          <w:rFonts w:ascii="RR Pioneer" w:hAnsi="RR Pioneer"/>
        </w:rPr>
        <w:t xml:space="preserve">, </w:t>
      </w:r>
      <w:r w:rsidR="00532AC7" w:rsidRPr="00532AC7">
        <w:rPr>
          <w:rFonts w:ascii="RR Pioneer" w:hAnsi="RR Pioneer"/>
        </w:rPr>
        <w:t>RRSMR-REG-0489N</w:t>
      </w:r>
    </w:p>
    <w:p w14:paraId="47C35E4F" w14:textId="1A1722F5" w:rsidR="004F19A9" w:rsidRDefault="004F19A9" w:rsidP="00875DE3">
      <w:pPr>
        <w:rPr>
          <w:rFonts w:ascii="RR Pioneer" w:hAnsi="RR Pioneer"/>
        </w:rPr>
      </w:pPr>
      <w:r>
        <w:t xml:space="preserve">[18] </w:t>
      </w:r>
      <w:r w:rsidRPr="00770E88">
        <w:rPr>
          <w:rFonts w:ascii="RR Pioneer" w:hAnsi="RR Pioneer"/>
        </w:rPr>
        <w:t>SMR0020486</w:t>
      </w:r>
      <w:r>
        <w:rPr>
          <w:rFonts w:ascii="RR Pioneer" w:hAnsi="RR Pioneer"/>
        </w:rPr>
        <w:t xml:space="preserve"> </w:t>
      </w:r>
      <w:r w:rsidRPr="000852B0">
        <w:rPr>
          <w:rFonts w:ascii="RR Pioneer" w:hAnsi="RR Pioneer"/>
        </w:rPr>
        <w:t>Rolls-Royce SMR: Data Processing &amp; Control System Cyber Security Risk Assessment Report</w:t>
      </w:r>
      <w:r>
        <w:rPr>
          <w:rFonts w:ascii="RR Pioneer" w:hAnsi="RR Pioneer"/>
        </w:rPr>
        <w:t>, Issue 1</w:t>
      </w:r>
      <w:r w:rsidR="00532AC7">
        <w:rPr>
          <w:rFonts w:ascii="RR Pioneer" w:hAnsi="RR Pioneer"/>
        </w:rPr>
        <w:t xml:space="preserve">, </w:t>
      </w:r>
      <w:r w:rsidR="00532AC7" w:rsidRPr="00532AC7">
        <w:rPr>
          <w:rFonts w:ascii="RR Pioneer" w:hAnsi="RR Pioneer"/>
        </w:rPr>
        <w:t>RRSMR-REG-0489N</w:t>
      </w:r>
    </w:p>
    <w:p w14:paraId="126A2A77" w14:textId="3D9F2B0A" w:rsidR="00603EB8" w:rsidRDefault="00603EB8" w:rsidP="00875DE3">
      <w:pPr>
        <w:rPr>
          <w:rFonts w:ascii="RR Pioneer" w:hAnsi="RR Pioneer"/>
        </w:rPr>
      </w:pPr>
      <w:r>
        <w:t xml:space="preserve">[19] </w:t>
      </w:r>
      <w:r w:rsidRPr="00F60B5D">
        <w:rPr>
          <w:rFonts w:ascii="RR Pioneer" w:hAnsi="RR Pioneer"/>
        </w:rPr>
        <w:t>SMR0020485</w:t>
      </w:r>
      <w:r>
        <w:rPr>
          <w:rFonts w:ascii="RR Pioneer" w:hAnsi="RR Pioneer"/>
        </w:rPr>
        <w:t xml:space="preserve"> </w:t>
      </w:r>
      <w:r w:rsidRPr="00317CC2">
        <w:rPr>
          <w:rFonts w:ascii="RR Pioneer" w:hAnsi="RR Pioneer"/>
        </w:rPr>
        <w:t>Rolls-Royce SMR: Reactor Plant Control System Cyber Security Risk Assessment Repor</w:t>
      </w:r>
      <w:r>
        <w:rPr>
          <w:rFonts w:ascii="RR Pioneer" w:hAnsi="RR Pioneer"/>
        </w:rPr>
        <w:t>t, Issue 1</w:t>
      </w:r>
      <w:r w:rsidR="00532AC7">
        <w:rPr>
          <w:rFonts w:ascii="RR Pioneer" w:hAnsi="RR Pioneer"/>
        </w:rPr>
        <w:t xml:space="preserve">, </w:t>
      </w:r>
      <w:r w:rsidR="00532AC7" w:rsidRPr="00532AC7">
        <w:rPr>
          <w:rFonts w:ascii="RR Pioneer" w:hAnsi="RR Pioneer"/>
        </w:rPr>
        <w:t>RRSMR-REG-0489N</w:t>
      </w:r>
    </w:p>
    <w:p w14:paraId="526FB650" w14:textId="079F38F0" w:rsidR="006C087C" w:rsidRDefault="006C087C" w:rsidP="00875DE3">
      <w:pPr>
        <w:rPr>
          <w:rFonts w:ascii="RR Pioneer" w:hAnsi="RR Pioneer"/>
        </w:rPr>
      </w:pPr>
      <w:r>
        <w:t xml:space="preserve">[20] </w:t>
      </w:r>
      <w:r w:rsidRPr="00A414B0">
        <w:rPr>
          <w:rFonts w:ascii="RR Pioneer" w:hAnsi="RR Pioneer"/>
        </w:rPr>
        <w:t>SMR</w:t>
      </w:r>
      <w:r>
        <w:rPr>
          <w:rFonts w:ascii="RR Pioneer" w:hAnsi="RR Pioneer"/>
        </w:rPr>
        <w:t>000</w:t>
      </w:r>
      <w:r w:rsidRPr="00A414B0">
        <w:rPr>
          <w:rFonts w:ascii="RR Pioneer" w:hAnsi="RR Pioneer"/>
        </w:rPr>
        <w:t>9698</w:t>
      </w:r>
      <w:r w:rsidR="000B58AD">
        <w:rPr>
          <w:rFonts w:ascii="RR Pioneer" w:hAnsi="RR Pioneer"/>
        </w:rPr>
        <w:t xml:space="preserve"> </w:t>
      </w:r>
      <w:r>
        <w:rPr>
          <w:rFonts w:ascii="RR Pioneer" w:hAnsi="RR Pioneer"/>
        </w:rPr>
        <w:t>Rolls-Royce SMR</w:t>
      </w:r>
      <w:r w:rsidR="000B58AD">
        <w:rPr>
          <w:rFonts w:ascii="RR Pioneer" w:hAnsi="RR Pioneer"/>
        </w:rPr>
        <w:t>:</w:t>
      </w:r>
      <w:r>
        <w:rPr>
          <w:rFonts w:ascii="RR Pioneer" w:hAnsi="RR Pioneer"/>
        </w:rPr>
        <w:t xml:space="preserve"> Cyber Security Report</w:t>
      </w:r>
      <w:r w:rsidR="000B58AD">
        <w:rPr>
          <w:rFonts w:ascii="RR Pioneer" w:hAnsi="RR Pioneer"/>
        </w:rPr>
        <w:t>, Issue 2</w:t>
      </w:r>
      <w:r w:rsidR="00532AC7">
        <w:rPr>
          <w:rFonts w:ascii="RR Pioneer" w:hAnsi="RR Pioneer"/>
        </w:rPr>
        <w:t xml:space="preserve">, </w:t>
      </w:r>
      <w:r w:rsidR="00532AC7" w:rsidRPr="00532AC7">
        <w:rPr>
          <w:rFonts w:ascii="RR Pioneer" w:hAnsi="RR Pioneer"/>
        </w:rPr>
        <w:t>RRSMR-REG-0489N</w:t>
      </w:r>
    </w:p>
    <w:p w14:paraId="0BADE97A" w14:textId="5C38F5B8" w:rsidR="000B58AD" w:rsidRDefault="000B58AD" w:rsidP="00875DE3">
      <w:pPr>
        <w:rPr>
          <w:rFonts w:ascii="RR Pioneer" w:hAnsi="RR Pioneer"/>
        </w:rPr>
      </w:pPr>
      <w:r>
        <w:t xml:space="preserve">[21] </w:t>
      </w:r>
      <w:r w:rsidRPr="007C0D2E">
        <w:rPr>
          <w:rFonts w:ascii="RR Pioneer" w:hAnsi="RR Pioneer"/>
        </w:rPr>
        <w:t>SMR0020549</w:t>
      </w:r>
      <w:r>
        <w:rPr>
          <w:rFonts w:ascii="RR Pioneer" w:hAnsi="RR Pioneer"/>
        </w:rPr>
        <w:t xml:space="preserve"> </w:t>
      </w:r>
      <w:r w:rsidRPr="008776F7">
        <w:rPr>
          <w:rFonts w:ascii="RR Pioneer" w:hAnsi="RR Pioneer"/>
        </w:rPr>
        <w:t>Cyber Security Design Requirements Specification</w:t>
      </w:r>
      <w:r>
        <w:rPr>
          <w:rFonts w:ascii="RR Pioneer" w:hAnsi="RR Pioneer"/>
        </w:rPr>
        <w:t>, Issue 1</w:t>
      </w:r>
      <w:r w:rsidR="00E65B97">
        <w:rPr>
          <w:rFonts w:ascii="RR Pioneer" w:hAnsi="RR Pioneer"/>
        </w:rPr>
        <w:t xml:space="preserve">, </w:t>
      </w:r>
      <w:r w:rsidR="00E175EE" w:rsidRPr="00E175EE">
        <w:rPr>
          <w:rFonts w:ascii="RR Pioneer" w:hAnsi="RR Pioneer"/>
        </w:rPr>
        <w:t>RRSMR-REG-0563N</w:t>
      </w:r>
    </w:p>
    <w:p w14:paraId="782EF2E6" w14:textId="39789722" w:rsidR="000B58AD" w:rsidRDefault="000B58AD" w:rsidP="00875DE3">
      <w:pPr>
        <w:rPr>
          <w:rFonts w:ascii="RR Pioneer" w:hAnsi="RR Pioneer"/>
        </w:rPr>
      </w:pPr>
      <w:r>
        <w:t xml:space="preserve">[22] </w:t>
      </w:r>
      <w:r w:rsidRPr="003E0F66">
        <w:rPr>
          <w:rFonts w:ascii="RR Pioneer" w:hAnsi="RR Pioneer"/>
        </w:rPr>
        <w:t>SMR0021564</w:t>
      </w:r>
      <w:r>
        <w:rPr>
          <w:rFonts w:ascii="RR Pioneer" w:hAnsi="RR Pioneer"/>
        </w:rPr>
        <w:t xml:space="preserve"> </w:t>
      </w:r>
      <w:r w:rsidRPr="0098708D">
        <w:rPr>
          <w:rFonts w:ascii="RR Pioneer" w:hAnsi="RR Pioneer"/>
        </w:rPr>
        <w:t>Rolls-Royce SMR: Blended Attack Assumptions Framework</w:t>
      </w:r>
      <w:r w:rsidR="00BE17A9">
        <w:rPr>
          <w:rFonts w:ascii="RR Pioneer" w:hAnsi="RR Pioneer"/>
        </w:rPr>
        <w:t>, Issue 1</w:t>
      </w:r>
      <w:r w:rsidR="00E175EE">
        <w:rPr>
          <w:rFonts w:ascii="RR Pioneer" w:hAnsi="RR Pioneer"/>
        </w:rPr>
        <w:t xml:space="preserve">, </w:t>
      </w:r>
      <w:r w:rsidR="00E175EE" w:rsidRPr="00E175EE">
        <w:rPr>
          <w:rFonts w:ascii="RR Pioneer" w:hAnsi="RR Pioneer"/>
        </w:rPr>
        <w:t>RQ-01880</w:t>
      </w:r>
    </w:p>
    <w:p w14:paraId="225C5504" w14:textId="6F99D32A" w:rsidR="00BE17A9" w:rsidRDefault="00BE17A9" w:rsidP="00875DE3">
      <w:pPr>
        <w:rPr>
          <w:rFonts w:ascii="RR Pioneer" w:hAnsi="RR Pioneer"/>
        </w:rPr>
      </w:pPr>
      <w:r>
        <w:t xml:space="preserve">[23] </w:t>
      </w:r>
      <w:r w:rsidRPr="003E0F66">
        <w:rPr>
          <w:rFonts w:ascii="RR Pioneer" w:hAnsi="RR Pioneer"/>
        </w:rPr>
        <w:t>SMR0025800</w:t>
      </w:r>
      <w:r>
        <w:rPr>
          <w:rFonts w:ascii="RR Pioneer" w:hAnsi="RR Pioneer"/>
        </w:rPr>
        <w:t xml:space="preserve"> </w:t>
      </w:r>
      <w:r w:rsidR="006E2D6C" w:rsidRPr="004046A9">
        <w:rPr>
          <w:rFonts w:ascii="RR Pioneer" w:hAnsi="RR Pioneer"/>
        </w:rPr>
        <w:t>Radiological Consequences Analysis to Support Vital Area Identification and Categorisation</w:t>
      </w:r>
      <w:r w:rsidR="009E1324">
        <w:rPr>
          <w:rFonts w:ascii="RR Pioneer" w:hAnsi="RR Pioneer"/>
        </w:rPr>
        <w:t>, Issue 1</w:t>
      </w:r>
      <w:r w:rsidR="00E175EE">
        <w:rPr>
          <w:rFonts w:ascii="RR Pioneer" w:hAnsi="RR Pioneer"/>
        </w:rPr>
        <w:t xml:space="preserve">, </w:t>
      </w:r>
      <w:r w:rsidR="00E07B29" w:rsidRPr="00E07B29">
        <w:rPr>
          <w:rFonts w:ascii="RR Pioneer" w:hAnsi="RR Pioneer"/>
        </w:rPr>
        <w:t>RRSMR-REG-0710N</w:t>
      </w:r>
    </w:p>
    <w:p w14:paraId="34B18ED4" w14:textId="5CFA4734" w:rsidR="009E1324" w:rsidRDefault="009E1324" w:rsidP="00875DE3">
      <w:pPr>
        <w:rPr>
          <w:rFonts w:ascii="RR Pioneer" w:hAnsi="RR Pioneer"/>
        </w:rPr>
      </w:pPr>
      <w:r>
        <w:t xml:space="preserve">[24] </w:t>
      </w:r>
      <w:r w:rsidRPr="003E0F66">
        <w:rPr>
          <w:rFonts w:ascii="RR Pioneer" w:hAnsi="RR Pioneer"/>
        </w:rPr>
        <w:t>SMR0020314</w:t>
      </w:r>
      <w:r>
        <w:rPr>
          <w:rFonts w:ascii="RR Pioneer" w:hAnsi="RR Pioneer"/>
        </w:rPr>
        <w:t xml:space="preserve"> </w:t>
      </w:r>
      <w:r w:rsidRPr="00800F23">
        <w:rPr>
          <w:rFonts w:ascii="RR Pioneer" w:hAnsi="RR Pioneer"/>
        </w:rPr>
        <w:t>Vital Area Identification and Categorisation Analysis – Steam and Feed</w:t>
      </w:r>
      <w:r w:rsidR="00AA3C63">
        <w:rPr>
          <w:rFonts w:ascii="RR Pioneer" w:hAnsi="RR Pioneer"/>
        </w:rPr>
        <w:t>, Issue 2</w:t>
      </w:r>
      <w:r w:rsidR="00962234">
        <w:rPr>
          <w:rFonts w:ascii="RR Pioneer" w:hAnsi="RR Pioneer"/>
        </w:rPr>
        <w:t xml:space="preserve">, </w:t>
      </w:r>
      <w:r w:rsidR="00962234" w:rsidRPr="00962234">
        <w:rPr>
          <w:rFonts w:ascii="RR Pioneer" w:hAnsi="RR Pioneer"/>
        </w:rPr>
        <w:t>RRSMR-REG-0710N</w:t>
      </w:r>
    </w:p>
    <w:p w14:paraId="6244734A" w14:textId="159F0C73" w:rsidR="00AD3BC8" w:rsidRDefault="00AD3BC8" w:rsidP="00875DE3">
      <w:pPr>
        <w:rPr>
          <w:rFonts w:ascii="RR Pioneer" w:hAnsi="RR Pioneer"/>
        </w:rPr>
      </w:pPr>
      <w:r>
        <w:t xml:space="preserve">[25] </w:t>
      </w:r>
      <w:r w:rsidRPr="003E0F66">
        <w:rPr>
          <w:rFonts w:ascii="RR Pioneer" w:hAnsi="RR Pioneer"/>
        </w:rPr>
        <w:t>SMR0020316</w:t>
      </w:r>
      <w:r>
        <w:rPr>
          <w:rFonts w:ascii="RR Pioneer" w:hAnsi="RR Pioneer"/>
        </w:rPr>
        <w:t xml:space="preserve"> </w:t>
      </w:r>
      <w:r w:rsidRPr="00AC70F8">
        <w:rPr>
          <w:rFonts w:ascii="RR Pioneer" w:hAnsi="RR Pioneer"/>
        </w:rPr>
        <w:t>Vital Area Identification and Categorisation Analysis – Reactor Coolant Group Systems</w:t>
      </w:r>
      <w:r>
        <w:rPr>
          <w:rFonts w:ascii="RR Pioneer" w:hAnsi="RR Pioneer"/>
        </w:rPr>
        <w:t>, Issue 2</w:t>
      </w:r>
      <w:r w:rsidR="00962234">
        <w:rPr>
          <w:rFonts w:ascii="RR Pioneer" w:hAnsi="RR Pioneer"/>
        </w:rPr>
        <w:t xml:space="preserve">, </w:t>
      </w:r>
      <w:r w:rsidR="00962234" w:rsidRPr="00962234">
        <w:rPr>
          <w:rFonts w:ascii="RR Pioneer" w:hAnsi="RR Pioneer"/>
        </w:rPr>
        <w:t>RRSMR-REG-0710N</w:t>
      </w:r>
    </w:p>
    <w:p w14:paraId="7EAEB958" w14:textId="0EC134B5" w:rsidR="009F1BF6" w:rsidRPr="00C266D1" w:rsidRDefault="009F1BF6" w:rsidP="00C266D1">
      <w:r>
        <w:rPr>
          <w:rFonts w:ascii="RR Pioneer" w:hAnsi="RR Pioneer"/>
        </w:rPr>
        <w:t xml:space="preserve">[26] </w:t>
      </w:r>
      <w:r w:rsidRPr="003E0F66">
        <w:rPr>
          <w:rFonts w:ascii="RR Pioneer" w:hAnsi="RR Pioneer"/>
        </w:rPr>
        <w:t>SMR0020318</w:t>
      </w:r>
      <w:r>
        <w:rPr>
          <w:rFonts w:ascii="RR Pioneer" w:hAnsi="RR Pioneer"/>
        </w:rPr>
        <w:t xml:space="preserve"> </w:t>
      </w:r>
      <w:r w:rsidRPr="008A0209">
        <w:rPr>
          <w:rFonts w:ascii="RR Pioneer" w:hAnsi="RR Pioneer"/>
        </w:rPr>
        <w:t>Vital Area Identification and Categorisation Analysis – Reactivity Control</w:t>
      </w:r>
      <w:r>
        <w:rPr>
          <w:rFonts w:ascii="RR Pioneer" w:hAnsi="RR Pioneer"/>
        </w:rPr>
        <w:t>, Issue 2</w:t>
      </w:r>
      <w:r w:rsidR="00962234">
        <w:rPr>
          <w:rFonts w:ascii="RR Pioneer" w:hAnsi="RR Pioneer"/>
        </w:rPr>
        <w:t xml:space="preserve">, </w:t>
      </w:r>
      <w:r w:rsidR="00962234" w:rsidRPr="00962234">
        <w:rPr>
          <w:rFonts w:ascii="RR Pioneer" w:hAnsi="RR Pioneer"/>
        </w:rPr>
        <w:t>RRSMR-REG-0710N</w:t>
      </w:r>
    </w:p>
    <w:p w14:paraId="24783016" w14:textId="77777777" w:rsidR="00980333" w:rsidRDefault="00980333" w:rsidP="00B428BA">
      <w:pPr>
        <w:pStyle w:val="Heading2"/>
        <w:rPr>
          <w:rFonts w:ascii="RR Pioneer" w:hAnsi="RR Pioneer"/>
        </w:rPr>
      </w:pPr>
    </w:p>
    <w:p w14:paraId="7E599778" w14:textId="77777777" w:rsidR="00980333" w:rsidRDefault="00980333">
      <w:pPr>
        <w:tabs>
          <w:tab w:val="clear" w:pos="992"/>
          <w:tab w:val="clear" w:pos="1395"/>
          <w:tab w:val="clear" w:pos="1712"/>
        </w:tabs>
        <w:spacing w:after="200" w:line="276" w:lineRule="auto"/>
        <w:rPr>
          <w:rFonts w:ascii="RR Pioneer" w:eastAsiaTheme="majorEastAsia" w:hAnsi="RR Pioneer" w:cstheme="majorBidi"/>
          <w:b/>
          <w:bCs/>
          <w:i/>
          <w:sz w:val="28"/>
          <w:szCs w:val="28"/>
        </w:rPr>
      </w:pPr>
      <w:r>
        <w:rPr>
          <w:rFonts w:ascii="RR Pioneer" w:hAnsi="RR Pioneer"/>
        </w:rPr>
        <w:br w:type="page"/>
      </w:r>
    </w:p>
    <w:p w14:paraId="5D9CD570" w14:textId="31D97490" w:rsidR="00B428BA" w:rsidRPr="003E0F66" w:rsidRDefault="00B428BA" w:rsidP="00B428BA">
      <w:pPr>
        <w:pStyle w:val="Heading2"/>
        <w:rPr>
          <w:rFonts w:ascii="RR Pioneer" w:hAnsi="RR Pioneer"/>
        </w:rPr>
      </w:pPr>
      <w:r w:rsidRPr="003E0F66">
        <w:rPr>
          <w:rFonts w:ascii="RR Pioneer" w:hAnsi="RR Pioneer"/>
        </w:rPr>
        <w:lastRenderedPageBreak/>
        <w:t xml:space="preserve">Record of Change </w:t>
      </w:r>
    </w:p>
    <w:tbl>
      <w:tblPr>
        <w:tblW w:w="873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235"/>
        <w:gridCol w:w="1310"/>
        <w:gridCol w:w="6192"/>
      </w:tblGrid>
      <w:tr w:rsidR="0009476E" w:rsidRPr="003E0F66" w14:paraId="1D4CDC56" w14:textId="77777777" w:rsidTr="0009476E">
        <w:trPr>
          <w:jc w:val="center"/>
        </w:trPr>
        <w:tc>
          <w:tcPr>
            <w:tcW w:w="1206" w:type="dxa"/>
          </w:tcPr>
          <w:p w14:paraId="4A1CEFAC" w14:textId="77777777" w:rsidR="0009476E" w:rsidRPr="003E0F66" w:rsidRDefault="0009476E" w:rsidP="00B428BA">
            <w:pPr>
              <w:tabs>
                <w:tab w:val="clear" w:pos="992"/>
                <w:tab w:val="clear" w:pos="1395"/>
                <w:tab w:val="clear" w:pos="1712"/>
              </w:tabs>
              <w:spacing w:before="120" w:after="120"/>
              <w:jc w:val="center"/>
              <w:rPr>
                <w:rFonts w:ascii="RR Pioneer" w:eastAsia="Times New Roman" w:hAnsi="RR Pioneer" w:cs="Times New Roman"/>
                <w:b/>
                <w:sz w:val="22"/>
                <w:szCs w:val="20"/>
                <w:lang w:eastAsia="en-GB"/>
              </w:rPr>
            </w:pPr>
            <w:r w:rsidRPr="003E0F66">
              <w:rPr>
                <w:rFonts w:ascii="RR Pioneer" w:eastAsia="Times New Roman" w:hAnsi="RR Pioneer" w:cs="Times New Roman"/>
                <w:b/>
                <w:sz w:val="22"/>
                <w:szCs w:val="20"/>
                <w:lang w:eastAsia="en-GB"/>
              </w:rPr>
              <w:t>Date</w:t>
            </w:r>
          </w:p>
        </w:tc>
        <w:tc>
          <w:tcPr>
            <w:tcW w:w="1312" w:type="dxa"/>
          </w:tcPr>
          <w:p w14:paraId="53237652" w14:textId="77777777" w:rsidR="0009476E" w:rsidRPr="003E0F66" w:rsidRDefault="0009476E" w:rsidP="00B428BA">
            <w:pPr>
              <w:tabs>
                <w:tab w:val="clear" w:pos="992"/>
                <w:tab w:val="clear" w:pos="1395"/>
                <w:tab w:val="clear" w:pos="1712"/>
              </w:tabs>
              <w:spacing w:before="120" w:after="120"/>
              <w:jc w:val="center"/>
              <w:rPr>
                <w:rFonts w:ascii="RR Pioneer" w:eastAsia="Times New Roman" w:hAnsi="RR Pioneer" w:cs="Times New Roman"/>
                <w:b/>
                <w:sz w:val="22"/>
                <w:szCs w:val="20"/>
                <w:lang w:eastAsia="en-GB"/>
              </w:rPr>
            </w:pPr>
            <w:r w:rsidRPr="003E0F66">
              <w:rPr>
                <w:rFonts w:ascii="RR Pioneer" w:eastAsia="Times New Roman" w:hAnsi="RR Pioneer" w:cs="Times New Roman"/>
                <w:b/>
                <w:sz w:val="22"/>
                <w:szCs w:val="20"/>
                <w:lang w:eastAsia="en-GB"/>
              </w:rPr>
              <w:t>Revision Number</w:t>
            </w:r>
          </w:p>
        </w:tc>
        <w:tc>
          <w:tcPr>
            <w:tcW w:w="6219" w:type="dxa"/>
          </w:tcPr>
          <w:p w14:paraId="2DBBEBAB" w14:textId="77777777" w:rsidR="0009476E" w:rsidRPr="003E0F66" w:rsidRDefault="0009476E" w:rsidP="00B428BA">
            <w:pPr>
              <w:tabs>
                <w:tab w:val="clear" w:pos="992"/>
                <w:tab w:val="clear" w:pos="1395"/>
                <w:tab w:val="clear" w:pos="1712"/>
              </w:tabs>
              <w:spacing w:before="120" w:after="120"/>
              <w:rPr>
                <w:rFonts w:ascii="RR Pioneer" w:eastAsia="Times New Roman" w:hAnsi="RR Pioneer" w:cs="Times New Roman"/>
                <w:b/>
                <w:sz w:val="22"/>
                <w:szCs w:val="20"/>
                <w:lang w:eastAsia="en-GB"/>
              </w:rPr>
            </w:pPr>
            <w:r w:rsidRPr="003E0F66">
              <w:rPr>
                <w:rFonts w:ascii="RR Pioneer" w:eastAsia="Times New Roman" w:hAnsi="RR Pioneer" w:cs="Times New Roman"/>
                <w:b/>
                <w:sz w:val="22"/>
                <w:szCs w:val="20"/>
                <w:lang w:eastAsia="en-GB"/>
              </w:rPr>
              <w:t>Reason for Change</w:t>
            </w:r>
          </w:p>
        </w:tc>
      </w:tr>
      <w:tr w:rsidR="0009476E" w:rsidRPr="003E0F66" w14:paraId="14033B8A" w14:textId="77777777" w:rsidTr="0009476E">
        <w:trPr>
          <w:jc w:val="center"/>
        </w:trPr>
        <w:tc>
          <w:tcPr>
            <w:tcW w:w="1206" w:type="dxa"/>
            <w:vAlign w:val="center"/>
          </w:tcPr>
          <w:p w14:paraId="28AD8139" w14:textId="334C628A" w:rsidR="0009476E" w:rsidRPr="003E0F66" w:rsidRDefault="00C266D1" w:rsidP="00B428BA">
            <w:pPr>
              <w:rPr>
                <w:rFonts w:ascii="RR Pioneer" w:hAnsi="RR Pioneer"/>
              </w:rPr>
            </w:pPr>
            <w:r>
              <w:rPr>
                <w:rFonts w:ascii="RR Pioneer" w:hAnsi="RR Pioneer"/>
              </w:rPr>
              <w:t>13</w:t>
            </w:r>
            <w:r w:rsidR="005243E1">
              <w:rPr>
                <w:rFonts w:ascii="RR Pioneer" w:hAnsi="RR Pioneer"/>
              </w:rPr>
              <w:t>/11/2025</w:t>
            </w:r>
          </w:p>
        </w:tc>
        <w:tc>
          <w:tcPr>
            <w:tcW w:w="1312" w:type="dxa"/>
            <w:vAlign w:val="center"/>
          </w:tcPr>
          <w:p w14:paraId="2343211B" w14:textId="22E566B4" w:rsidR="0009476E" w:rsidRPr="003E0F66" w:rsidRDefault="005243E1" w:rsidP="00B428BA">
            <w:pPr>
              <w:spacing w:before="60" w:after="60"/>
              <w:jc w:val="center"/>
              <w:rPr>
                <w:rFonts w:ascii="RR Pioneer" w:eastAsia="Times New Roman" w:hAnsi="RR Pioneer" w:cs="Times New Roman"/>
                <w:szCs w:val="20"/>
                <w:lang w:eastAsia="en-GB"/>
              </w:rPr>
            </w:pPr>
            <w:r>
              <w:rPr>
                <w:rFonts w:ascii="RR Pioneer" w:eastAsia="Times New Roman" w:hAnsi="RR Pioneer" w:cs="Times New Roman"/>
                <w:szCs w:val="20"/>
                <w:lang w:eastAsia="en-GB"/>
              </w:rPr>
              <w:t>1</w:t>
            </w:r>
          </w:p>
        </w:tc>
        <w:tc>
          <w:tcPr>
            <w:tcW w:w="6219" w:type="dxa"/>
          </w:tcPr>
          <w:p w14:paraId="4B624523" w14:textId="04A790CE" w:rsidR="0009476E" w:rsidRPr="003E0F66" w:rsidRDefault="005243E1" w:rsidP="00B428BA">
            <w:pPr>
              <w:spacing w:before="60" w:after="60"/>
              <w:rPr>
                <w:rFonts w:ascii="RR Pioneer" w:eastAsia="Times New Roman" w:hAnsi="RR Pioneer" w:cs="Times New Roman"/>
                <w:szCs w:val="20"/>
                <w:lang w:eastAsia="en-GB"/>
              </w:rPr>
            </w:pPr>
            <w:r>
              <w:rPr>
                <w:rFonts w:ascii="RR Pioneer" w:eastAsia="Times New Roman" w:hAnsi="RR Pioneer" w:cs="Times New Roman"/>
                <w:szCs w:val="20"/>
                <w:lang w:eastAsia="en-GB"/>
              </w:rPr>
              <w:t xml:space="preserve">First </w:t>
            </w:r>
            <w:r w:rsidR="00C266D1">
              <w:rPr>
                <w:rFonts w:ascii="RR Pioneer" w:eastAsia="Times New Roman" w:hAnsi="RR Pioneer" w:cs="Times New Roman"/>
                <w:szCs w:val="20"/>
                <w:lang w:eastAsia="en-GB"/>
              </w:rPr>
              <w:t>I</w:t>
            </w:r>
            <w:r>
              <w:rPr>
                <w:rFonts w:ascii="RR Pioneer" w:eastAsia="Times New Roman" w:hAnsi="RR Pioneer" w:cs="Times New Roman"/>
                <w:szCs w:val="20"/>
                <w:lang w:eastAsia="en-GB"/>
              </w:rPr>
              <w:t>ssue</w:t>
            </w:r>
          </w:p>
        </w:tc>
      </w:tr>
    </w:tbl>
    <w:p w14:paraId="35B2D9F3" w14:textId="77777777" w:rsidR="004F5F77" w:rsidRPr="003E0F66" w:rsidRDefault="004F5F77" w:rsidP="00B428BA">
      <w:pPr>
        <w:pStyle w:val="Heading2"/>
        <w:rPr>
          <w:rFonts w:ascii="RR Pioneer" w:hAnsi="RR Pioneer"/>
        </w:rPr>
      </w:pPr>
    </w:p>
    <w:p w14:paraId="2CF96374" w14:textId="0A1E7270" w:rsidR="009D711B" w:rsidRPr="00CC131E" w:rsidRDefault="009D711B" w:rsidP="00CC131E">
      <w:pPr>
        <w:tabs>
          <w:tab w:val="clear" w:pos="992"/>
          <w:tab w:val="clear" w:pos="1395"/>
          <w:tab w:val="clear" w:pos="1712"/>
        </w:tabs>
        <w:spacing w:after="200" w:line="276" w:lineRule="auto"/>
        <w:rPr>
          <w:rFonts w:ascii="RR Pioneer" w:eastAsiaTheme="majorEastAsia" w:hAnsi="RR Pioneer" w:cstheme="majorBidi"/>
          <w:b/>
          <w:bCs/>
          <w:i/>
          <w:sz w:val="28"/>
          <w:szCs w:val="28"/>
        </w:rPr>
      </w:pPr>
    </w:p>
    <w:sectPr w:rsidR="009D711B" w:rsidRPr="00CC131E" w:rsidSect="000B3B41">
      <w:headerReference w:type="default" r:id="rId20"/>
      <w:footerReference w:type="even" r:id="rId21"/>
      <w:footerReference w:type="default" r:id="rId22"/>
      <w:headerReference w:type="first" r:id="rId23"/>
      <w:footerReference w:type="first" r:id="rId24"/>
      <w:pgSz w:w="11906" w:h="16838"/>
      <w:pgMar w:top="2323" w:right="1440" w:bottom="1440" w:left="1440" w:header="113" w:footer="11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6720FE7" w14:textId="77777777" w:rsidR="009515A6" w:rsidRPr="003E0F66" w:rsidRDefault="009515A6" w:rsidP="00D12A48">
      <w:r w:rsidRPr="003E0F66">
        <w:separator/>
      </w:r>
    </w:p>
  </w:endnote>
  <w:endnote w:type="continuationSeparator" w:id="0">
    <w:p w14:paraId="1B09794B" w14:textId="77777777" w:rsidR="009515A6" w:rsidRPr="003E0F66" w:rsidRDefault="009515A6" w:rsidP="00D12A48">
      <w:r w:rsidRPr="003E0F66">
        <w:continuationSeparator/>
      </w:r>
    </w:p>
  </w:endnote>
  <w:endnote w:type="continuationNotice" w:id="1">
    <w:p w14:paraId="7F990EE1" w14:textId="77777777" w:rsidR="009515A6" w:rsidRPr="003E0F66" w:rsidRDefault="009515A6">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RR Pioneer">
    <w:altName w:val="Segoe UI Historic"/>
    <w:charset w:val="00"/>
    <w:family w:val="swiss"/>
    <w:pitch w:val="variable"/>
    <w:sig w:usb0="000003C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ABE291" w14:textId="7ACC61B8" w:rsidR="001038B7" w:rsidRPr="003E0F66" w:rsidRDefault="00540482">
    <w:pPr>
      <w:pStyle w:val="Footer"/>
    </w:pPr>
    <w:r w:rsidRPr="00C17823">
      <w:rPr>
        <w:noProof/>
      </w:rPr>
      <mc:AlternateContent>
        <mc:Choice Requires="wps">
          <w:drawing>
            <wp:anchor distT="0" distB="0" distL="0" distR="0" simplePos="0" relativeHeight="251658244" behindDoc="0" locked="0" layoutInCell="1" allowOverlap="1" wp14:anchorId="0DCDD8BE" wp14:editId="1CA0776E">
              <wp:simplePos x="635" y="635"/>
              <wp:positionH relativeFrom="page">
                <wp:align>center</wp:align>
              </wp:positionH>
              <wp:positionV relativeFrom="page">
                <wp:align>bottom</wp:align>
              </wp:positionV>
              <wp:extent cx="1889125" cy="299085"/>
              <wp:effectExtent l="0" t="0" r="15875" b="0"/>
              <wp:wrapNone/>
              <wp:docPr id="1563535974" name="Text Box 2" descr="Private – Not Listed – Not Subject to Export Controls">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889125" cy="299085"/>
                      </a:xfrm>
                      <a:prstGeom prst="rect">
                        <a:avLst/>
                      </a:prstGeom>
                      <a:noFill/>
                      <a:ln>
                        <a:noFill/>
                      </a:ln>
                    </wps:spPr>
                    <wps:txbx>
                      <w:txbxContent>
                        <w:p w14:paraId="0BE49D7D" w14:textId="5C7A6D3F" w:rsidR="00540482" w:rsidRPr="00C17823" w:rsidRDefault="00540482" w:rsidP="00540482">
                          <w:pPr>
                            <w:spacing w:after="0"/>
                            <w:rPr>
                              <w:rFonts w:ascii="Calibri" w:eastAsia="Calibri" w:hAnsi="Calibri" w:cs="Calibri"/>
                              <w:color w:val="000000"/>
                              <w:sz w:val="14"/>
                              <w:szCs w:val="14"/>
                            </w:rPr>
                          </w:pPr>
                          <w:r w:rsidRPr="00C17823">
                            <w:rPr>
                              <w:rFonts w:ascii="Calibri" w:eastAsia="Calibri" w:hAnsi="Calibri" w:cs="Calibri"/>
                              <w:color w:val="000000"/>
                              <w:sz w:val="14"/>
                              <w:szCs w:val="14"/>
                            </w:rPr>
                            <w:t>Private – Not Listed – Not Subject to Export Controls</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DCDD8BE" id="_x0000_t202" coordsize="21600,21600" o:spt="202" path="m,l,21600r21600,l21600,xe">
              <v:stroke joinstyle="miter"/>
              <v:path gradientshapeok="t" o:connecttype="rect"/>
            </v:shapetype>
            <v:shape id="Text Box 2" o:spid="_x0000_s1026" type="#_x0000_t202" alt="Private – Not Listed – Not Subject to Export Controls" style="position:absolute;margin-left:0;margin-top:0;width:148.75pt;height:23.55pt;z-index:25165824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RCzLCgIAABYEAAAOAAAAZHJzL2Uyb0RvYy54bWysU8Fu2zAMvQ/YPwi6L3YCZEiMOEXWIsOA&#10;oC2QDj0rshQbkERBUmJnXz9KtpOt66nYRaZJ6pF8fFrddVqRs3C+AVPS6SSnRBgOVWOOJf35sv2y&#10;oMQHZiqmwIiSXoSnd+vPn1atLcQMalCVcARBjC9aW9I6BFtkmee10MxPwAqDQQlOs4C/7phVjrWI&#10;rlU2y/OvWQuusg648B69D32QrhO+lIKHJym9CESVFHsL6XTpPMQzW69YcXTM1g0f2mAf6EKzxmDR&#10;K9QDC4ycXPMPlG64Aw8yTDjoDKRsuEgz4DTT/M00+5pZkWZBcry90uT/Hyx/PO/tsyOh+wYdLjAS&#10;0lpfeHTGeTrpdPxipwTjSOHlSpvoAuHx0mKxnM7mlHCMzZbLfDGPMNnttnU+fBegSTRK6nAtiS12&#10;3vnQp44psZiBbaNUWo0yfzkQM3qyW4vRCt2hG/o+QHXBcRz0m/aWbxusuWM+PDOHq8UJUK7hCQ+p&#10;oC0pDBYlNbhf7/ljPjKOUUpalEpJDWqZEvXD4CaiqkbDjcYhGdNlPs8xbk76HlCAU3wLlicTvS6o&#10;0ZQO9CsKeRMLYYgZjuVKehjN+9BrFh8CF5tNSkIBWRZ2Zm95hI48RRJfulfm7MB0wB09wqgjVrwh&#10;vM+NN73dnALSnrYROe2JHKhG8aV9Dg8lqvvP/5R1e87r3wAAAP//AwBQSwMEFAAGAAgAAAAhAFa4&#10;Z7XcAAAABAEAAA8AAABkcnMvZG93bnJldi54bWxMj8FuwjAQRO+V+g/WVuJWHEIpbYiDKiROVJWA&#10;Xnoz9pKExuso3kD4+7q90MtKoxnNvM2Xg2vEGbtQe1IwGScgkIy3NZUKPvfrxxcQgTVZ3XhCBVcM&#10;sCzu73KdWX+hLZ53XIpYQiHTCirmNpMymAqdDmPfIkXv6DunOcqulLbTl1juGpkmybN0uqa4UOkW&#10;VxWa713vFMy2/N5/0H76NaTX06ZdmelxY5QaPQxvCxCMA9/C8Isf0aGITAffkw2iURAf4b8bvfR1&#10;PgNxUPA0n4AscvkfvvgBAAD//wMAUEsBAi0AFAAGAAgAAAAhALaDOJL+AAAA4QEAABMAAAAAAAAA&#10;AAAAAAAAAAAAAFtDb250ZW50X1R5cGVzXS54bWxQSwECLQAUAAYACAAAACEAOP0h/9YAAACUAQAA&#10;CwAAAAAAAAAAAAAAAAAvAQAAX3JlbHMvLnJlbHNQSwECLQAUAAYACAAAACEABEQsywoCAAAWBAAA&#10;DgAAAAAAAAAAAAAAAAAuAgAAZHJzL2Uyb0RvYy54bWxQSwECLQAUAAYACAAAACEAVrhntdwAAAAE&#10;AQAADwAAAAAAAAAAAAAAAABkBAAAZHJzL2Rvd25yZXYueG1sUEsFBgAAAAAEAAQA8wAAAG0FAAAA&#10;AA==&#10;" filled="f" stroked="f">
              <v:textbox style="mso-fit-shape-to-text:t" inset="0,0,0,15pt">
                <w:txbxContent>
                  <w:p w14:paraId="0BE49D7D" w14:textId="5C7A6D3F" w:rsidR="00540482" w:rsidRPr="00C17823" w:rsidRDefault="00540482" w:rsidP="00540482">
                    <w:pPr>
                      <w:spacing w:after="0"/>
                      <w:rPr>
                        <w:rFonts w:ascii="Calibri" w:eastAsia="Calibri" w:hAnsi="Calibri" w:cs="Calibri"/>
                        <w:color w:val="000000"/>
                        <w:sz w:val="14"/>
                        <w:szCs w:val="14"/>
                      </w:rPr>
                    </w:pPr>
                    <w:r w:rsidRPr="00C17823">
                      <w:rPr>
                        <w:rFonts w:ascii="Calibri" w:eastAsia="Calibri" w:hAnsi="Calibri" w:cs="Calibri"/>
                        <w:color w:val="000000"/>
                        <w:sz w:val="14"/>
                        <w:szCs w:val="14"/>
                      </w:rPr>
                      <w:t>Private – Not Listed – Not Subject to Export Controls</w:t>
                    </w:r>
                  </w:p>
                </w:txbxContent>
              </v:textbox>
              <w10:wrap anchorx="page" anchory="page"/>
            </v:shape>
          </w:pict>
        </mc:Fallback>
      </mc:AlternateContent>
    </w:r>
    <w:r w:rsidR="00161250" w:rsidRPr="00C17823">
      <w:rPr>
        <w:noProof/>
      </w:rPr>
      <mc:AlternateContent>
        <mc:Choice Requires="wps">
          <w:drawing>
            <wp:anchor distT="0" distB="0" distL="0" distR="0" simplePos="0" relativeHeight="251658240" behindDoc="0" locked="0" layoutInCell="1" allowOverlap="1" wp14:anchorId="01556DC2" wp14:editId="601CA7DB">
              <wp:simplePos x="0" y="0"/>
              <wp:positionH relativeFrom="column">
                <wp:align>center</wp:align>
              </wp:positionH>
              <wp:positionV relativeFrom="paragraph">
                <wp:posOffset>635</wp:posOffset>
              </wp:positionV>
              <wp:extent cx="443865" cy="443865"/>
              <wp:effectExtent l="0" t="0" r="0" b="0"/>
              <wp:wrapSquare wrapText="bothSides"/>
              <wp:docPr id="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443865" cy="443865"/>
                      </a:xfrm>
                      <a:prstGeom prst="rect">
                        <a:avLst/>
                      </a:prstGeom>
                      <a:noFill/>
                      <a:ln>
                        <a:noFill/>
                      </a:ln>
                    </wps:spPr>
                    <wps:txbx>
                      <w:txbxContent>
                        <w:p w14:paraId="2C16AAA5" w14:textId="7C9D47FE" w:rsidR="001038B7" w:rsidRPr="00C17823" w:rsidRDefault="001038B7">
                          <w:pPr>
                            <w:rPr>
                              <w:rFonts w:ascii="Calibri" w:eastAsia="Calibri" w:hAnsi="Calibri" w:cs="Calibri"/>
                              <w:color w:val="000000"/>
                              <w:sz w:val="14"/>
                              <w:szCs w:val="14"/>
                            </w:rPr>
                          </w:pPr>
                          <w:r w:rsidRPr="00C17823">
                            <w:rPr>
                              <w:rFonts w:ascii="Calibri" w:eastAsia="Calibri" w:hAnsi="Calibri" w:cs="Calibri"/>
                              <w:color w:val="000000"/>
                              <w:sz w:val="14"/>
                              <w:szCs w:val="14"/>
                            </w:rPr>
                            <w:t>SECURITY &amp; EXPORT CLASSIFICATION - Commercially Sensitive Rolls-Royce SMR Data - Private - Not Listed</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14:sizeRelH relativeFrom="page">
                <wp14:pctWidth>0</wp14:pctWidth>
              </wp14:sizeRelH>
              <wp14:sizeRelV relativeFrom="page">
                <wp14:pctHeight>0</wp14:pctHeight>
              </wp14:sizeRelV>
            </wp:anchor>
          </w:drawing>
        </mc:Choice>
        <mc:Fallback>
          <w:pict>
            <v:shape w14:anchorId="01556DC2" id="_x0000_s1027" type="#_x0000_t202" style="position:absolute;margin-left:0;margin-top:.05pt;width:34.95pt;height:34.95pt;z-index:251658240;visibility:visible;mso-wrap-style:none;mso-width-percent:0;mso-height-percent:0;mso-wrap-distance-left:0;mso-wrap-distance-top:0;mso-wrap-distance-right:0;mso-wrap-distance-bottom:0;mso-position-horizontal:center;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5gmjEAIAADAEAAAOAAAAZHJzL2Uyb0RvYy54bWysU8Fu2zAMvQ/YPwi6L066riiMOEXWIsOA&#10;oC2QDj0rshQbk0RBVGJnXz9KsZOt22nYRaZJiuR7fJrf9dawgwrYgqv4bDLlTDkJdet2Ff/2svpw&#10;yxlG4WphwKmKHxXyu8X7d/POl+oKGjC1CoyKOCw7X/EmRl8WBcpGWYET8MpRUEOwItJv2BV1EB1V&#10;t6a4mk5vig5C7QNIhUjeh1OQL3J9rZWMT1qjisxUnGaL+Qz53KazWMxFuQvCN60cxhD/MIUVraOm&#10;51IPIgq2D+0fpWwrAyDoOJFgC9C6lSpjIDSz6Rs0m0Z4lbEQOejPNOH/KysfDxv/HFjsP0NPC8wg&#10;0K9Bfkfipug8lkNO4hRLpOwEtNfBpi9BYHSRuD2e+VR9ZJKc19cfb28+cSYpNNip5uWyDxi/KLAs&#10;GRUPtK48gDisMZ5Sx5TUy8GqNSavzLjfHFQzefK4pwnTrLHf9qytEyy6lDxbqI+ENsBJCOjlqqXW&#10;a4HxWQTaPOEgNccnOrSBruIwWJw1EH78zZ/yaSEU5awjJVXckdQ5M18dLSqJbjTCaGxHw+3tPZA0&#10;Z/RKvMwmXQjRjKYOYF9J4svUg0LCSepU8Tia9/GkZnoiUi2XOYmk5UVcu42X40oTjS/9qwh+4DrS&#10;kh5hVJgo31B+yk0co1/uIxGf93HhcCCbZJk3OjyhpPtf/3PW5aEvfgIAAP//AwBQSwMEFAAGAAgA&#10;AAAhAISw0yjWAAAAAwEAAA8AAABkcnMvZG93bnJldi54bWxMj8FOwzAMhu9IvENkJG4sGYexlabT&#10;NIkLNwZC2i1rvKYicaok69q3xzvB0f5/ff5cb6fgxYgp95E0LBcKBFIbbU+dhq/Pt6c1iFwMWeMj&#10;oYYZM2yb+7vaVDZe6QPHQ+kEQyhXRoMrZaikzK3DYPIiDkicnWMKpvCYOmmTuTI8ePms1EoG0xNf&#10;cGbAvcP253AJGl6m74hDxj0ez2ObXD+v/fus9ePDtHsFUXAqf2W46bM6NOx0iheyWXgN/Ei5bQVn&#10;q80GxIm5SoFsavnfvfkFAAD//wMAUEsBAi0AFAAGAAgAAAAhALaDOJL+AAAA4QEAABMAAAAAAAAA&#10;AAAAAAAAAAAAAFtDb250ZW50X1R5cGVzXS54bWxQSwECLQAUAAYACAAAACEAOP0h/9YAAACUAQAA&#10;CwAAAAAAAAAAAAAAAAAvAQAAX3JlbHMvLnJlbHNQSwECLQAUAAYACAAAACEAYOYJoxACAAAwBAAA&#10;DgAAAAAAAAAAAAAAAAAuAgAAZHJzL2Uyb0RvYy54bWxQSwECLQAUAAYACAAAACEAhLDTKNYAAAAD&#10;AQAADwAAAAAAAAAAAAAAAABqBAAAZHJzL2Rvd25yZXYueG1sUEsFBgAAAAAEAAQA8wAAAG0FAAAA&#10;AA==&#10;" filled="f" stroked="f">
              <v:textbox style="mso-fit-shape-to-text:t" inset="0,0,0,0">
                <w:txbxContent>
                  <w:p w14:paraId="2C16AAA5" w14:textId="7C9D47FE" w:rsidR="001038B7" w:rsidRPr="00C17823" w:rsidRDefault="001038B7">
                    <w:pPr>
                      <w:rPr>
                        <w:rFonts w:ascii="Calibri" w:eastAsia="Calibri" w:hAnsi="Calibri" w:cs="Calibri"/>
                        <w:color w:val="000000"/>
                        <w:sz w:val="14"/>
                        <w:szCs w:val="14"/>
                      </w:rPr>
                    </w:pPr>
                    <w:r w:rsidRPr="00C17823">
                      <w:rPr>
                        <w:rFonts w:ascii="Calibri" w:eastAsia="Calibri" w:hAnsi="Calibri" w:cs="Calibri"/>
                        <w:color w:val="000000"/>
                        <w:sz w:val="14"/>
                        <w:szCs w:val="14"/>
                      </w:rPr>
                      <w:t>SECURITY &amp; EXPORT CLASSIFICATION - Commercially Sensitive Rolls-Royce SMR Data - Private - Not Listed</w:t>
                    </w:r>
                  </w:p>
                </w:txbxContent>
              </v:textbox>
              <w10:wrap type="squar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4ED171" w14:textId="052DF4FE" w:rsidR="00F915C6" w:rsidRPr="003E0F66" w:rsidRDefault="00540482" w:rsidP="00CD449A">
    <w:pPr>
      <w:spacing w:after="0"/>
    </w:pPr>
    <w:r w:rsidRPr="00C17823">
      <w:rPr>
        <w:noProof/>
      </w:rPr>
      <mc:AlternateContent>
        <mc:Choice Requires="wps">
          <w:drawing>
            <wp:anchor distT="0" distB="0" distL="0" distR="0" simplePos="0" relativeHeight="251658245" behindDoc="0" locked="0" layoutInCell="1" allowOverlap="1" wp14:anchorId="4F1C6294" wp14:editId="0798E0A1">
              <wp:simplePos x="914400" y="10475366"/>
              <wp:positionH relativeFrom="page">
                <wp:align>center</wp:align>
              </wp:positionH>
              <wp:positionV relativeFrom="page">
                <wp:align>bottom</wp:align>
              </wp:positionV>
              <wp:extent cx="1889125" cy="299085"/>
              <wp:effectExtent l="0" t="0" r="15875" b="0"/>
              <wp:wrapNone/>
              <wp:docPr id="273550809" name="Text Box 3" descr="Private – Not Listed – Not Subject to Export Controls">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889125" cy="299085"/>
                      </a:xfrm>
                      <a:prstGeom prst="rect">
                        <a:avLst/>
                      </a:prstGeom>
                      <a:noFill/>
                      <a:ln>
                        <a:noFill/>
                      </a:ln>
                    </wps:spPr>
                    <wps:txbx>
                      <w:txbxContent>
                        <w:p w14:paraId="5B00382B" w14:textId="3277A45C" w:rsidR="00540482" w:rsidRPr="00C17823" w:rsidRDefault="00540482" w:rsidP="00540482">
                          <w:pPr>
                            <w:spacing w:after="0"/>
                            <w:rPr>
                              <w:rFonts w:ascii="Calibri" w:eastAsia="Calibri" w:hAnsi="Calibri" w:cs="Calibri"/>
                              <w:color w:val="000000"/>
                              <w:sz w:val="14"/>
                              <w:szCs w:val="14"/>
                            </w:rPr>
                          </w:pPr>
                          <w:r w:rsidRPr="00C17823">
                            <w:rPr>
                              <w:rFonts w:ascii="Calibri" w:eastAsia="Calibri" w:hAnsi="Calibri" w:cs="Calibri"/>
                              <w:color w:val="000000"/>
                              <w:sz w:val="14"/>
                              <w:szCs w:val="14"/>
                            </w:rPr>
                            <w:t>Private – Not Listed – Not Subject to Export Controls</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F1C6294" id="_x0000_t202" coordsize="21600,21600" o:spt="202" path="m,l,21600r21600,l21600,xe">
              <v:stroke joinstyle="miter"/>
              <v:path gradientshapeok="t" o:connecttype="rect"/>
            </v:shapetype>
            <v:shape id="Text Box 3" o:spid="_x0000_s1028" type="#_x0000_t202" alt="Private – Not Listed – Not Subject to Export Controls" style="position:absolute;margin-left:0;margin-top:0;width:148.75pt;height:23.55pt;z-index:25165824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nHbjDQIAAB0EAAAOAAAAZHJzL2Uyb0RvYy54bWysU8Fu2zAMvQ/YPwi6L3YCZEiMOEXWIsOA&#10;oC3QDj0rshQbsESBUmJnXz9KjpOt22nYRaZJ6pF8fFrd9aZlJ4W+AVvy6STnTFkJVWMPJf/+uv20&#10;4MwHYSvRglUlPyvP79YfP6w6V6gZ1NBWChmBWF90ruR1CK7IMi9rZYSfgFOWghrQiEC/eMgqFB2h&#10;mzab5fnnrAOsHIJU3pP3YQjydcLXWsnwpLVXgbUlp95COjGd+3hm65UoDihc3chLG+IfujCisVT0&#10;CvUggmBHbP6AMo1E8KDDRILJQOtGqjQDTTPN303zUgun0ixEjndXmvz/g5WPpxf3jCz0X6CnBUZC&#10;OucLT844T6/RxC91yihOFJ6vtKk+MBkvLRbL6WzOmaTYbLnMF/MIk91uO/ThqwLDolFypLUktsRp&#10;58OQOqbEYha2Tdum1bT2NwdhRk92azFaod/3rKmo+Nj+HqozTYUwLNw7uW2o9E748CyQNkyDkGrD&#10;Ex26ha7kcLE4qwF//M0f84l4inLWkWJKbknSnLXfLC0kims0cDT2yZgu83lOcXs090A6nNKTcDKZ&#10;5MXQjqZGMG+k500sRCFhJZUr+X4078MgXXoPUm02KYl05ETY2RcnI3SkK3L52r8JdBfCA63qEUY5&#10;ieId70NuvOnd5hiI/bSUSO1A5IVx0mBa6+W9RJH/+p+ybq96/RMAAP//AwBQSwMEFAAGAAgAAAAh&#10;AFa4Z7XcAAAABAEAAA8AAABkcnMvZG93bnJldi54bWxMj8FuwjAQRO+V+g/WVuJWHEIpbYiDKiRO&#10;VJWAXnoz9pKExuso3kD4+7q90MtKoxnNvM2Xg2vEGbtQe1IwGScgkIy3NZUKPvfrxxcQgTVZ3XhC&#10;BVcMsCzu73KdWX+hLZ53XIpYQiHTCirmNpMymAqdDmPfIkXv6DunOcqulLbTl1juGpkmybN0uqa4&#10;UOkWVxWa713vFMy2/N5/0H76NaTX06ZdmelxY5QaPQxvCxCMA9/C8Isf0aGITAffkw2iURAf4b8b&#10;vfR1PgNxUPA0n4AscvkfvvgBAAD//wMAUEsBAi0AFAAGAAgAAAAhALaDOJL+AAAA4QEAABMAAAAA&#10;AAAAAAAAAAAAAAAAAFtDb250ZW50X1R5cGVzXS54bWxQSwECLQAUAAYACAAAACEAOP0h/9YAAACU&#10;AQAACwAAAAAAAAAAAAAAAAAvAQAAX3JlbHMvLnJlbHNQSwECLQAUAAYACAAAACEAc5x24w0CAAAd&#10;BAAADgAAAAAAAAAAAAAAAAAuAgAAZHJzL2Uyb0RvYy54bWxQSwECLQAUAAYACAAAACEAVrhntdwA&#10;AAAEAQAADwAAAAAAAAAAAAAAAABnBAAAZHJzL2Rvd25yZXYueG1sUEsFBgAAAAAEAAQA8wAAAHAF&#10;AAAAAA==&#10;" filled="f" stroked="f">
              <v:textbox style="mso-fit-shape-to-text:t" inset="0,0,0,15pt">
                <w:txbxContent>
                  <w:p w14:paraId="5B00382B" w14:textId="3277A45C" w:rsidR="00540482" w:rsidRPr="00C17823" w:rsidRDefault="00540482" w:rsidP="00540482">
                    <w:pPr>
                      <w:spacing w:after="0"/>
                      <w:rPr>
                        <w:rFonts w:ascii="Calibri" w:eastAsia="Calibri" w:hAnsi="Calibri" w:cs="Calibri"/>
                        <w:color w:val="000000"/>
                        <w:sz w:val="14"/>
                        <w:szCs w:val="14"/>
                      </w:rPr>
                    </w:pPr>
                    <w:r w:rsidRPr="00C17823">
                      <w:rPr>
                        <w:rFonts w:ascii="Calibri" w:eastAsia="Calibri" w:hAnsi="Calibri" w:cs="Calibri"/>
                        <w:color w:val="000000"/>
                        <w:sz w:val="14"/>
                        <w:szCs w:val="14"/>
                      </w:rPr>
                      <w:t>Private – Not Listed – Not Subject to Export Controls</w:t>
                    </w: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3AE479" w14:textId="514F976F" w:rsidR="001038B7" w:rsidRPr="003E0F66" w:rsidRDefault="00540482">
    <w:pPr>
      <w:pStyle w:val="Footer"/>
    </w:pPr>
    <w:r w:rsidRPr="00C17823">
      <w:rPr>
        <w:noProof/>
      </w:rPr>
      <mc:AlternateContent>
        <mc:Choice Requires="wps">
          <w:drawing>
            <wp:anchor distT="0" distB="0" distL="0" distR="0" simplePos="0" relativeHeight="251658243" behindDoc="0" locked="0" layoutInCell="1" allowOverlap="1" wp14:anchorId="75716911" wp14:editId="0FC866BC">
              <wp:simplePos x="635" y="635"/>
              <wp:positionH relativeFrom="page">
                <wp:align>center</wp:align>
              </wp:positionH>
              <wp:positionV relativeFrom="page">
                <wp:align>bottom</wp:align>
              </wp:positionV>
              <wp:extent cx="1889125" cy="299085"/>
              <wp:effectExtent l="0" t="0" r="15875" b="0"/>
              <wp:wrapNone/>
              <wp:docPr id="1987800027" name="Text Box 1" descr="Private – Not Listed – Not Subject to Export Controls">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889125" cy="299085"/>
                      </a:xfrm>
                      <a:prstGeom prst="rect">
                        <a:avLst/>
                      </a:prstGeom>
                      <a:noFill/>
                      <a:ln>
                        <a:noFill/>
                      </a:ln>
                    </wps:spPr>
                    <wps:txbx>
                      <w:txbxContent>
                        <w:p w14:paraId="073EDACC" w14:textId="115C7FC1" w:rsidR="00540482" w:rsidRPr="00C17823" w:rsidRDefault="00540482" w:rsidP="00540482">
                          <w:pPr>
                            <w:spacing w:after="0"/>
                            <w:rPr>
                              <w:rFonts w:ascii="Calibri" w:eastAsia="Calibri" w:hAnsi="Calibri" w:cs="Calibri"/>
                              <w:color w:val="000000"/>
                              <w:sz w:val="14"/>
                              <w:szCs w:val="14"/>
                            </w:rPr>
                          </w:pPr>
                          <w:r w:rsidRPr="00C17823">
                            <w:rPr>
                              <w:rFonts w:ascii="Calibri" w:eastAsia="Calibri" w:hAnsi="Calibri" w:cs="Calibri"/>
                              <w:color w:val="000000"/>
                              <w:sz w:val="14"/>
                              <w:szCs w:val="14"/>
                            </w:rPr>
                            <w:t>Private – Not Listed – Not Subject to Export Controls</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5716911" id="_x0000_t202" coordsize="21600,21600" o:spt="202" path="m,l,21600r21600,l21600,xe">
              <v:stroke joinstyle="miter"/>
              <v:path gradientshapeok="t" o:connecttype="rect"/>
            </v:shapetype>
            <v:shape id="Text Box 1" o:spid="_x0000_s1029" type="#_x0000_t202" alt="Private – Not Listed – Not Subject to Export Controls" style="position:absolute;margin-left:0;margin-top:0;width:148.75pt;height:23.55pt;z-index:251658243;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I8TeDwIAAB0EAAAOAAAAZHJzL2Uyb0RvYy54bWysU8Fu2zAMvQ/YPwi6L7YzZEiMOEXWIsOA&#10;oC2QDj0rshQbkERBUmJnXz9KjpOu22nYRaZJ6pF8fFre9VqRk3C+BVPRYpJTIgyHujWHiv542Xya&#10;U+IDMzVTYERFz8LTu9XHD8vOlmIKDahaOIIgxpedrWgTgi2zzPNGaOYnYIXBoASnWcBfd8hqxzpE&#10;1yqb5vmXrANXWwdceI/ehyFIVwlfSsHDk5ReBKIqir2FdLp07uOZrZasPDhmm5Zf2mD/0IVmrcGi&#10;V6gHFhg5uvYPKN1yBx5kmHDQGUjZcpFmwGmK/N00u4ZZkWZBcry90uT/Hyx/PO3ssyOh/wo9LjAS&#10;0llfenTGeXrpdPxipwTjSOH5SpvoA+Hx0ny+KKYzSjjGpotFPp9FmOx22zofvgnQJBoVdbiWxBY7&#10;bX0YUseUWMzAplUqrUaZ3xyIGT3ZrcVohX7fk7au6Oex/T3UZ5zKwbBwb/mmxdJb5sMzc7hhHARV&#10;G57wkAq6isLFoqQB9/Nv/piPxGOUkg4VU1GDkqZEfTe4kCiu0XCjsU9GschnOcbNUd8D6rDAJ2F5&#10;MtHrghpN6UC/op7XsRCGmOFYrqL70bwPg3TxPXCxXqck1JFlYWt2lkfoSFfk8qV/Zc5eCA+4qkcY&#10;5cTKd7wPufGmt+tjQPbTUiK1A5EXxlGDaa2X9xJF/vY/Zd1e9eoXAAAA//8DAFBLAwQUAAYACAAA&#10;ACEAVrhntdwAAAAEAQAADwAAAGRycy9kb3ducmV2LnhtbEyPwW7CMBBE75X6D9ZW4lYcQiltiIMq&#10;JE5UlYBeejP2koTG6yjeQPj7ur3Qy0qjGc28zZeDa8QZu1B7UjAZJyCQjLc1lQo+9+vHFxCBNVnd&#10;eEIFVwywLO7vcp1Zf6EtnndcilhCIdMKKuY2kzKYCp0OY98iRe/oO6c5yq6UttOXWO4amSbJs3S6&#10;prhQ6RZXFZrvXe8UzLb83n/Qfvo1pNfTpl2Z6XFjlBo9DG8LEIwD38Lwix/RoYhMB9+TDaJREB/h&#10;vxu99HU+A3FQ8DSfgCxy+R+++AEAAP//AwBQSwECLQAUAAYACAAAACEAtoM4kv4AAADhAQAAEwAA&#10;AAAAAAAAAAAAAAAAAAAAW0NvbnRlbnRfVHlwZXNdLnhtbFBLAQItABQABgAIAAAAIQA4/SH/1gAA&#10;AJQBAAALAAAAAAAAAAAAAAAAAC8BAABfcmVscy8ucmVsc1BLAQItABQABgAIAAAAIQAeI8TeDwIA&#10;AB0EAAAOAAAAAAAAAAAAAAAAAC4CAABkcnMvZTJvRG9jLnhtbFBLAQItABQABgAIAAAAIQBWuGe1&#10;3AAAAAQBAAAPAAAAAAAAAAAAAAAAAGkEAABkcnMvZG93bnJldi54bWxQSwUGAAAAAAQABADzAAAA&#10;cgUAAAAA&#10;" filled="f" stroked="f">
              <v:textbox style="mso-fit-shape-to-text:t" inset="0,0,0,15pt">
                <w:txbxContent>
                  <w:p w14:paraId="073EDACC" w14:textId="115C7FC1" w:rsidR="00540482" w:rsidRPr="00C17823" w:rsidRDefault="00540482" w:rsidP="00540482">
                    <w:pPr>
                      <w:spacing w:after="0"/>
                      <w:rPr>
                        <w:rFonts w:ascii="Calibri" w:eastAsia="Calibri" w:hAnsi="Calibri" w:cs="Calibri"/>
                        <w:color w:val="000000"/>
                        <w:sz w:val="14"/>
                        <w:szCs w:val="14"/>
                      </w:rPr>
                    </w:pPr>
                    <w:r w:rsidRPr="00C17823">
                      <w:rPr>
                        <w:rFonts w:ascii="Calibri" w:eastAsia="Calibri" w:hAnsi="Calibri" w:cs="Calibri"/>
                        <w:color w:val="000000"/>
                        <w:sz w:val="14"/>
                        <w:szCs w:val="14"/>
                      </w:rPr>
                      <w:t>Private – Not Listed – Not Subject to Export Controls</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3CBED5D" w14:textId="77777777" w:rsidR="009515A6" w:rsidRPr="003E0F66" w:rsidRDefault="009515A6" w:rsidP="00D12A48">
      <w:r w:rsidRPr="003E0F66">
        <w:separator/>
      </w:r>
    </w:p>
  </w:footnote>
  <w:footnote w:type="continuationSeparator" w:id="0">
    <w:p w14:paraId="3C022C52" w14:textId="77777777" w:rsidR="009515A6" w:rsidRPr="003E0F66" w:rsidRDefault="009515A6" w:rsidP="00D12A48">
      <w:r w:rsidRPr="003E0F66">
        <w:continuationSeparator/>
      </w:r>
    </w:p>
  </w:footnote>
  <w:footnote w:type="continuationNotice" w:id="1">
    <w:p w14:paraId="39AC408B" w14:textId="77777777" w:rsidR="009515A6" w:rsidRPr="003E0F66" w:rsidRDefault="009515A6">
      <w:pPr>
        <w:spacing w:after="0"/>
      </w:pPr>
    </w:p>
  </w:footnote>
  <w:footnote w:id="2">
    <w:p w14:paraId="4C2447C4" w14:textId="4D2E3D7B" w:rsidR="00B84420" w:rsidRDefault="00B84420">
      <w:pPr>
        <w:pStyle w:val="FootnoteText"/>
      </w:pPr>
      <w:r w:rsidRPr="003E0F66">
        <w:rPr>
          <w:rStyle w:val="FootnoteReference"/>
        </w:rPr>
        <w:footnoteRef/>
      </w:r>
      <w:r w:rsidRPr="003E0F66">
        <w:t xml:space="preserve"> </w:t>
      </w:r>
      <w:r w:rsidRPr="00C17823">
        <w:rPr>
          <w:rFonts w:ascii="RR Pioneer" w:hAnsi="RR Pioneer"/>
        </w:rPr>
        <w:t>Currently outside of regulation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AAD2D3" w14:textId="77777777" w:rsidR="004051C6" w:rsidRPr="003E0F66" w:rsidRDefault="004051C6" w:rsidP="004051C6">
    <w:pPr>
      <w:pStyle w:val="SecurityClassification"/>
    </w:pPr>
    <w:r w:rsidRPr="00C17823">
      <w:rPr>
        <w:noProof/>
        <w:sz w:val="16"/>
        <w:szCs w:val="16"/>
        <w:lang w:eastAsia="en-US"/>
      </w:rPr>
      <w:drawing>
        <wp:anchor distT="0" distB="0" distL="114300" distR="114300" simplePos="0" relativeHeight="251658242" behindDoc="1" locked="0" layoutInCell="1" allowOverlap="1" wp14:anchorId="7AD5E053" wp14:editId="7A0BCF3A">
          <wp:simplePos x="0" y="0"/>
          <wp:positionH relativeFrom="page">
            <wp:posOffset>527050</wp:posOffset>
          </wp:positionH>
          <wp:positionV relativeFrom="page">
            <wp:posOffset>233680</wp:posOffset>
          </wp:positionV>
          <wp:extent cx="972000" cy="522000"/>
          <wp:effectExtent l="0" t="0" r="0" b="0"/>
          <wp:wrapSquare wrapText="bothSides"/>
          <wp:docPr id="2011574625" name="Picture 2011574625"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 name="Picture 152" descr="Logo&#10;&#10;Description automatically generated"/>
                  <pic:cNvPicPr>
                    <a:picLocks noChangeAspect="1" noChangeArrowheads="1"/>
                  </pic:cNvPicPr>
                </pic:nvPicPr>
                <pic:blipFill rotWithShape="1">
                  <a:blip r:embed="rId1">
                    <a:extLst>
                      <a:ext uri="{28A0092B-C50C-407E-A947-70E740481C1C}">
                        <a14:useLocalDpi xmlns:a14="http://schemas.microsoft.com/office/drawing/2010/main" val="0"/>
                      </a:ext>
                    </a:extLst>
                  </a:blip>
                  <a:srcRect r="20935"/>
                  <a:stretch/>
                </pic:blipFill>
                <pic:spPr bwMode="auto">
                  <a:xfrm>
                    <a:off x="0" y="0"/>
                    <a:ext cx="972000" cy="522000"/>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5966D4EC" w14:textId="77777777" w:rsidR="004051C6" w:rsidRPr="003E0F66" w:rsidRDefault="004051C6" w:rsidP="004051C6">
    <w:pPr>
      <w:pStyle w:val="NoSpacing"/>
      <w:rPr>
        <w:lang w:eastAsia="en-GB"/>
      </w:rPr>
    </w:pPr>
  </w:p>
  <w:p w14:paraId="59034DA1" w14:textId="77777777" w:rsidR="004051C6" w:rsidRPr="003E0F66" w:rsidRDefault="004051C6" w:rsidP="004051C6">
    <w:pPr>
      <w:pStyle w:val="Header"/>
      <w:spacing w:after="0"/>
      <w:jc w:val="right"/>
      <w:rPr>
        <w:rFonts w:ascii="RR Pioneer" w:hAnsi="RR Pioneer"/>
        <w:sz w:val="18"/>
        <w:szCs w:val="18"/>
      </w:rPr>
    </w:pPr>
  </w:p>
  <w:p w14:paraId="6EC608E7" w14:textId="05CF9DDD" w:rsidR="004051C6" w:rsidRPr="003E0F66" w:rsidRDefault="004051C6" w:rsidP="004051C6">
    <w:pPr>
      <w:pStyle w:val="Header"/>
      <w:spacing w:after="0"/>
      <w:jc w:val="right"/>
      <w:rPr>
        <w:rFonts w:ascii="RR Pioneer" w:hAnsi="RR Pioneer"/>
        <w:sz w:val="18"/>
        <w:szCs w:val="18"/>
      </w:rPr>
    </w:pPr>
    <w:r w:rsidRPr="003E0F66">
      <w:rPr>
        <w:rFonts w:ascii="RR Pioneer" w:hAnsi="RR Pioneer"/>
        <w:sz w:val="18"/>
        <w:szCs w:val="18"/>
      </w:rPr>
      <w:t>TS-REG-</w:t>
    </w:r>
    <w:r w:rsidR="0015672E" w:rsidRPr="003E0F66">
      <w:rPr>
        <w:rFonts w:ascii="RR Pioneer" w:hAnsi="RR Pioneer"/>
        <w:sz w:val="18"/>
        <w:szCs w:val="18"/>
      </w:rPr>
      <w:t>13</w:t>
    </w:r>
    <w:r w:rsidRPr="003E0F66">
      <w:rPr>
        <w:rFonts w:ascii="RR Pioneer" w:hAnsi="RR Pioneer"/>
        <w:sz w:val="18"/>
        <w:szCs w:val="18"/>
      </w:rPr>
      <w:t xml:space="preserve"> Issue </w:t>
    </w:r>
    <w:r w:rsidR="004F5E6B" w:rsidRPr="003E0F66">
      <w:rPr>
        <w:rFonts w:ascii="RR Pioneer" w:hAnsi="RR Pioneer"/>
        <w:sz w:val="18"/>
        <w:szCs w:val="18"/>
      </w:rPr>
      <w:t>2</w:t>
    </w:r>
  </w:p>
  <w:p w14:paraId="3E5089F1" w14:textId="23AC4106" w:rsidR="004051C6" w:rsidRPr="003E0F66" w:rsidRDefault="0039444C" w:rsidP="004051C6">
    <w:pPr>
      <w:pStyle w:val="Header"/>
      <w:spacing w:after="0"/>
      <w:jc w:val="right"/>
      <w:rPr>
        <w:rFonts w:ascii="RR Pioneer" w:hAnsi="RR Pioneer"/>
        <w:sz w:val="22"/>
      </w:rPr>
    </w:pPr>
    <w:r w:rsidRPr="003E0F66">
      <w:rPr>
        <w:rFonts w:ascii="RR Pioneer" w:hAnsi="RR Pioneer"/>
        <w:sz w:val="22"/>
      </w:rPr>
      <w:fldChar w:fldCharType="begin"/>
    </w:r>
    <w:r w:rsidRPr="003E0F66">
      <w:rPr>
        <w:rFonts w:ascii="RR Pioneer" w:hAnsi="RR Pioneer"/>
        <w:sz w:val="22"/>
      </w:rPr>
      <w:instrText xml:space="preserve"> DOCPROPERTY  m2Doc_item_id  \* MERGEFORMAT </w:instrText>
    </w:r>
    <w:r w:rsidRPr="003E0F66">
      <w:rPr>
        <w:rFonts w:ascii="RR Pioneer" w:hAnsi="RR Pioneer"/>
        <w:sz w:val="22"/>
      </w:rPr>
      <w:fldChar w:fldCharType="separate"/>
    </w:r>
    <w:r w:rsidRPr="003E0F66">
      <w:rPr>
        <w:rFonts w:ascii="RR Pioneer" w:hAnsi="RR Pioneer"/>
        <w:sz w:val="22"/>
      </w:rPr>
      <w:t>SMR0028713</w:t>
    </w:r>
    <w:r w:rsidRPr="003E0F66">
      <w:rPr>
        <w:rFonts w:ascii="RR Pioneer" w:hAnsi="RR Pioneer"/>
        <w:sz w:val="22"/>
      </w:rPr>
      <w:fldChar w:fldCharType="end"/>
    </w:r>
    <w:r w:rsidR="004051C6" w:rsidRPr="003E0F66">
      <w:rPr>
        <w:rFonts w:ascii="RR Pioneer" w:hAnsi="RR Pioneer"/>
        <w:sz w:val="22"/>
      </w:rPr>
      <w:t xml:space="preserve"> Issue </w:t>
    </w:r>
    <w:r w:rsidRPr="003E0F66">
      <w:rPr>
        <w:rFonts w:ascii="RR Pioneer" w:hAnsi="RR Pioneer"/>
        <w:sz w:val="22"/>
      </w:rPr>
      <w:fldChar w:fldCharType="begin"/>
    </w:r>
    <w:r w:rsidRPr="003E0F66">
      <w:rPr>
        <w:rFonts w:ascii="RR Pioneer" w:hAnsi="RR Pioneer"/>
        <w:sz w:val="22"/>
      </w:rPr>
      <w:instrText xml:space="preserve"> DOCPROPERTY  m1DocRev_item_revision_id  \* MERGEFORMAT </w:instrText>
    </w:r>
    <w:r w:rsidRPr="003E0F66">
      <w:rPr>
        <w:rFonts w:ascii="RR Pioneer" w:hAnsi="RR Pioneer"/>
        <w:sz w:val="22"/>
      </w:rPr>
      <w:fldChar w:fldCharType="separate"/>
    </w:r>
    <w:r w:rsidRPr="003E0F66">
      <w:rPr>
        <w:rFonts w:ascii="RR Pioneer" w:hAnsi="RR Pioneer"/>
        <w:sz w:val="22"/>
      </w:rPr>
      <w:t>001</w:t>
    </w:r>
    <w:r w:rsidRPr="003E0F66">
      <w:rPr>
        <w:rFonts w:ascii="RR Pioneer" w:hAnsi="RR Pioneer"/>
        <w:sz w:val="22"/>
      </w:rPr>
      <w:fldChar w:fldCharType="end"/>
    </w:r>
  </w:p>
  <w:p w14:paraId="529BAED8" w14:textId="77777777" w:rsidR="004051C6" w:rsidRPr="003E0F66" w:rsidRDefault="00CB0787" w:rsidP="004051C6">
    <w:pPr>
      <w:pStyle w:val="Header"/>
      <w:spacing w:after="0"/>
      <w:jc w:val="right"/>
    </w:pPr>
    <w:sdt>
      <w:sdtPr>
        <w:id w:val="-1318336367"/>
        <w:docPartObj>
          <w:docPartGallery w:val="Page Numbers (Top of Page)"/>
          <w:docPartUnique/>
        </w:docPartObj>
      </w:sdtPr>
      <w:sdtEndPr/>
      <w:sdtContent>
        <w:r w:rsidR="004051C6" w:rsidRPr="003E0F66">
          <w:t xml:space="preserve">Page </w:t>
        </w:r>
        <w:r w:rsidR="004051C6" w:rsidRPr="003E0F66">
          <w:rPr>
            <w:sz w:val="24"/>
            <w:szCs w:val="24"/>
          </w:rPr>
          <w:fldChar w:fldCharType="begin"/>
        </w:r>
        <w:r w:rsidR="004051C6" w:rsidRPr="003E0F66">
          <w:instrText xml:space="preserve"> PAGE </w:instrText>
        </w:r>
        <w:r w:rsidR="004051C6" w:rsidRPr="003E0F66">
          <w:rPr>
            <w:sz w:val="24"/>
            <w:szCs w:val="24"/>
          </w:rPr>
          <w:fldChar w:fldCharType="separate"/>
        </w:r>
        <w:r w:rsidR="004051C6" w:rsidRPr="003E0F66">
          <w:rPr>
            <w:sz w:val="24"/>
            <w:szCs w:val="24"/>
          </w:rPr>
          <w:t>1</w:t>
        </w:r>
        <w:r w:rsidR="004051C6" w:rsidRPr="003E0F66">
          <w:rPr>
            <w:sz w:val="24"/>
            <w:szCs w:val="24"/>
          </w:rPr>
          <w:fldChar w:fldCharType="end"/>
        </w:r>
        <w:r w:rsidR="004051C6" w:rsidRPr="003E0F66">
          <w:t xml:space="preserve"> of </w:t>
        </w:r>
        <w:r w:rsidR="009E41C4" w:rsidRPr="003E0F66">
          <w:fldChar w:fldCharType="begin"/>
        </w:r>
        <w:r w:rsidR="009E41C4" w:rsidRPr="003E0F66">
          <w:instrText xml:space="preserve"> NUMPAGES  </w:instrText>
        </w:r>
        <w:r w:rsidR="009E41C4" w:rsidRPr="003E0F66">
          <w:fldChar w:fldCharType="separate"/>
        </w:r>
        <w:r w:rsidR="004051C6" w:rsidRPr="003E0F66">
          <w:rPr>
            <w:sz w:val="24"/>
            <w:szCs w:val="24"/>
          </w:rPr>
          <w:t>3</w:t>
        </w:r>
        <w:r w:rsidR="009E41C4" w:rsidRPr="003E0F66">
          <w:rPr>
            <w:sz w:val="24"/>
            <w:szCs w:val="24"/>
          </w:rPr>
          <w:fldChar w:fldCharType="end"/>
        </w:r>
      </w:sdtContent>
    </w:sdt>
  </w:p>
  <w:p w14:paraId="23414A88" w14:textId="720CB75E" w:rsidR="004051C6" w:rsidRPr="003E0F66" w:rsidRDefault="004051C6" w:rsidP="004051C6">
    <w:pPr>
      <w:pStyle w:val="Header"/>
      <w:spacing w:after="0"/>
      <w:jc w:val="right"/>
    </w:pPr>
    <w:r w:rsidRPr="003E0F66">
      <w:rPr>
        <w:rFonts w:ascii="RR Pioneer" w:hAnsi="RR Pioneer"/>
        <w:sz w:val="22"/>
      </w:rPr>
      <w:t xml:space="preserve">Retention Category </w:t>
    </w:r>
    <w:r w:rsidR="0039444C" w:rsidRPr="003E0F66">
      <w:rPr>
        <w:rFonts w:ascii="RR Pioneer" w:hAnsi="RR Pioneer"/>
        <w:sz w:val="22"/>
      </w:rPr>
      <w:fldChar w:fldCharType="begin"/>
    </w:r>
    <w:r w:rsidR="0039444C" w:rsidRPr="003E0F66">
      <w:rPr>
        <w:rFonts w:ascii="RR Pioneer" w:hAnsi="RR Pioneer"/>
        <w:sz w:val="22"/>
      </w:rPr>
      <w:instrText xml:space="preserve"> DOCPROPERTY  m3SMRDocRev_plm4_retention_cat  \* MERGEFORMAT </w:instrText>
    </w:r>
    <w:r w:rsidR="0039444C" w:rsidRPr="003E0F66">
      <w:rPr>
        <w:rFonts w:ascii="RR Pioneer" w:hAnsi="RR Pioneer"/>
        <w:sz w:val="22"/>
      </w:rPr>
      <w:fldChar w:fldCharType="separate"/>
    </w:r>
    <w:r w:rsidR="0039444C" w:rsidRPr="003E0F66">
      <w:rPr>
        <w:rFonts w:ascii="RR Pioneer" w:hAnsi="RR Pioneer"/>
        <w:sz w:val="22"/>
      </w:rPr>
      <w:t>B</w:t>
    </w:r>
    <w:r w:rsidR="0039444C" w:rsidRPr="003E0F66">
      <w:rPr>
        <w:rFonts w:ascii="RR Pioneer" w:hAnsi="RR Pioneer"/>
        <w:sz w:val="22"/>
      </w:rPr>
      <w:fldChar w:fldCharType="end"/>
    </w:r>
  </w:p>
  <w:p w14:paraId="0B05ABE0" w14:textId="02CE7529" w:rsidR="00211346" w:rsidRPr="003E0F66" w:rsidRDefault="00211346" w:rsidP="000B3B41">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B0EA8A" w14:textId="77777777" w:rsidR="00671FBA" w:rsidRPr="003E0F66" w:rsidRDefault="00671FBA" w:rsidP="00671FBA">
    <w:pPr>
      <w:pStyle w:val="SecurityClassification"/>
    </w:pPr>
    <w:r w:rsidRPr="00C17823">
      <w:rPr>
        <w:noProof/>
        <w:sz w:val="16"/>
        <w:szCs w:val="16"/>
        <w:lang w:eastAsia="en-US"/>
      </w:rPr>
      <w:drawing>
        <wp:anchor distT="0" distB="0" distL="114300" distR="114300" simplePos="0" relativeHeight="251658241" behindDoc="1" locked="0" layoutInCell="1" allowOverlap="1" wp14:anchorId="02E2A369" wp14:editId="4BA3B7EE">
          <wp:simplePos x="0" y="0"/>
          <wp:positionH relativeFrom="page">
            <wp:posOffset>527050</wp:posOffset>
          </wp:positionH>
          <wp:positionV relativeFrom="page">
            <wp:posOffset>233680</wp:posOffset>
          </wp:positionV>
          <wp:extent cx="972000" cy="522000"/>
          <wp:effectExtent l="0" t="0" r="0" b="0"/>
          <wp:wrapSquare wrapText="bothSides"/>
          <wp:docPr id="9" name="Picture 9"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 name="Picture 152" descr="Logo&#10;&#10;Description automatically generated"/>
                  <pic:cNvPicPr>
                    <a:picLocks noChangeAspect="1" noChangeArrowheads="1"/>
                  </pic:cNvPicPr>
                </pic:nvPicPr>
                <pic:blipFill rotWithShape="1">
                  <a:blip r:embed="rId1">
                    <a:extLst>
                      <a:ext uri="{28A0092B-C50C-407E-A947-70E740481C1C}">
                        <a14:useLocalDpi xmlns:a14="http://schemas.microsoft.com/office/drawing/2010/main" val="0"/>
                      </a:ext>
                    </a:extLst>
                  </a:blip>
                  <a:srcRect r="20935"/>
                  <a:stretch/>
                </pic:blipFill>
                <pic:spPr bwMode="auto">
                  <a:xfrm>
                    <a:off x="0" y="0"/>
                    <a:ext cx="972000" cy="522000"/>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7622943C" w14:textId="77777777" w:rsidR="00671FBA" w:rsidRPr="003E0F66" w:rsidRDefault="00671FBA" w:rsidP="00671FBA">
    <w:pPr>
      <w:pStyle w:val="NoSpacing"/>
      <w:rPr>
        <w:lang w:eastAsia="en-GB"/>
      </w:rPr>
    </w:pPr>
  </w:p>
  <w:p w14:paraId="279DC0E1" w14:textId="77777777" w:rsidR="00671FBA" w:rsidRPr="003E0F66" w:rsidRDefault="00671FBA" w:rsidP="00671FBA">
    <w:pPr>
      <w:pStyle w:val="Header"/>
      <w:spacing w:after="0"/>
      <w:jc w:val="right"/>
      <w:rPr>
        <w:rFonts w:ascii="RR Pioneer" w:hAnsi="RR Pioneer"/>
        <w:sz w:val="18"/>
        <w:szCs w:val="18"/>
      </w:rPr>
    </w:pPr>
  </w:p>
  <w:p w14:paraId="69FD2D9C" w14:textId="2F91FD6F" w:rsidR="00671FBA" w:rsidRPr="003E0F66" w:rsidRDefault="00671FBA" w:rsidP="00671FBA">
    <w:pPr>
      <w:pStyle w:val="Header"/>
      <w:spacing w:after="0"/>
      <w:jc w:val="right"/>
      <w:rPr>
        <w:rFonts w:ascii="RR Pioneer" w:hAnsi="RR Pioneer"/>
        <w:sz w:val="18"/>
        <w:szCs w:val="18"/>
      </w:rPr>
    </w:pPr>
    <w:r w:rsidRPr="003E0F66">
      <w:rPr>
        <w:rFonts w:ascii="RR Pioneer" w:hAnsi="RR Pioneer"/>
        <w:sz w:val="18"/>
        <w:szCs w:val="18"/>
      </w:rPr>
      <w:t>TS-REG-</w:t>
    </w:r>
    <w:r w:rsidR="00A2500E" w:rsidRPr="003E0F66">
      <w:rPr>
        <w:rFonts w:ascii="RR Pioneer" w:hAnsi="RR Pioneer"/>
        <w:sz w:val="18"/>
        <w:szCs w:val="18"/>
      </w:rPr>
      <w:t>XX</w:t>
    </w:r>
    <w:r w:rsidRPr="003E0F66">
      <w:rPr>
        <w:rFonts w:ascii="RR Pioneer" w:hAnsi="RR Pioneer"/>
        <w:sz w:val="18"/>
        <w:szCs w:val="18"/>
      </w:rPr>
      <w:t xml:space="preserve"> Issue </w:t>
    </w:r>
    <w:r w:rsidR="00A2500E" w:rsidRPr="003E0F66">
      <w:rPr>
        <w:rFonts w:ascii="RR Pioneer" w:hAnsi="RR Pioneer"/>
        <w:sz w:val="18"/>
        <w:szCs w:val="18"/>
      </w:rPr>
      <w:t>X</w:t>
    </w:r>
  </w:p>
  <w:p w14:paraId="30CBAA84" w14:textId="77777777" w:rsidR="00671FBA" w:rsidRPr="003E0F66" w:rsidRDefault="00671FBA" w:rsidP="00671FBA">
    <w:pPr>
      <w:pStyle w:val="Header"/>
      <w:spacing w:after="0"/>
      <w:jc w:val="right"/>
      <w:rPr>
        <w:rFonts w:ascii="RR Pioneer" w:hAnsi="RR Pioneer"/>
        <w:sz w:val="22"/>
      </w:rPr>
    </w:pPr>
    <w:r w:rsidRPr="003E0F66">
      <w:rPr>
        <w:rFonts w:ascii="RR Pioneer" w:hAnsi="RR Pioneer"/>
        <w:sz w:val="18"/>
        <w:szCs w:val="18"/>
      </w:rPr>
      <w:t>[</w:t>
    </w:r>
    <w:r w:rsidRPr="003E0F66">
      <w:rPr>
        <w:rFonts w:ascii="RR Pioneer" w:hAnsi="RR Pioneer"/>
        <w:sz w:val="22"/>
      </w:rPr>
      <w:t>Document No] Issue 1</w:t>
    </w:r>
  </w:p>
  <w:p w14:paraId="10595290" w14:textId="77777777" w:rsidR="00671FBA" w:rsidRPr="003E0F66" w:rsidRDefault="00671FBA" w:rsidP="00671FBA">
    <w:pPr>
      <w:pStyle w:val="Header"/>
      <w:spacing w:after="0"/>
      <w:jc w:val="right"/>
      <w:rPr>
        <w:rFonts w:ascii="RR Pioneer" w:hAnsi="RR Pioneer"/>
        <w:sz w:val="22"/>
      </w:rPr>
    </w:pPr>
    <w:r w:rsidRPr="003E0F66">
      <w:rPr>
        <w:rFonts w:ascii="RR Pioneer" w:hAnsi="RR Pioneer"/>
        <w:sz w:val="22"/>
      </w:rPr>
      <w:t>Page 1 of 2</w:t>
    </w:r>
  </w:p>
  <w:p w14:paraId="271B8734" w14:textId="3C57B7ED" w:rsidR="00671FBA" w:rsidRPr="003E0F66" w:rsidRDefault="00671FBA" w:rsidP="00671FBA">
    <w:pPr>
      <w:pStyle w:val="Header"/>
      <w:spacing w:after="0"/>
      <w:jc w:val="right"/>
      <w:rPr>
        <w:sz w:val="22"/>
      </w:rPr>
    </w:pPr>
    <w:r w:rsidRPr="003E0F66">
      <w:rPr>
        <w:rFonts w:ascii="RR Pioneer" w:hAnsi="RR Pioneer"/>
        <w:sz w:val="22"/>
      </w:rPr>
      <w:t>Retention Category</w:t>
    </w:r>
    <w:r w:rsidR="000B3B41" w:rsidRPr="003E0F66">
      <w:rPr>
        <w:rFonts w:ascii="RR Pioneer" w:hAnsi="RR Pioneer"/>
        <w:sz w:val="22"/>
      </w:rPr>
      <w:t xml:space="preserve"> A or</w:t>
    </w:r>
    <w:r w:rsidRPr="003E0F66">
      <w:rPr>
        <w:rFonts w:ascii="RR Pioneer" w:hAnsi="RR Pioneer"/>
        <w:sz w:val="22"/>
      </w:rPr>
      <w:t xml:space="preserve"> B</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B398706E"/>
    <w:lvl w:ilvl="0">
      <w:start w:val="1"/>
      <w:numFmt w:val="decimal"/>
      <w:pStyle w:val="ListNumber"/>
      <w:lvlText w:val="%1."/>
      <w:lvlJc w:val="left"/>
      <w:pPr>
        <w:tabs>
          <w:tab w:val="num" w:pos="360"/>
        </w:tabs>
        <w:ind w:left="360" w:hanging="360"/>
      </w:pPr>
    </w:lvl>
  </w:abstractNum>
  <w:abstractNum w:abstractNumId="1" w15:restartNumberingAfterBreak="0">
    <w:nsid w:val="00073B90"/>
    <w:multiLevelType w:val="multilevel"/>
    <w:tmpl w:val="5F56EE48"/>
    <w:numStyleLink w:val="SMR"/>
  </w:abstractNum>
  <w:abstractNum w:abstractNumId="2" w15:restartNumberingAfterBreak="0">
    <w:nsid w:val="09082FA8"/>
    <w:multiLevelType w:val="hybridMultilevel"/>
    <w:tmpl w:val="6F4C25D2"/>
    <w:lvl w:ilvl="0" w:tplc="2F44C584">
      <w:start w:val="1"/>
      <w:numFmt w:val="decimal"/>
      <w:pStyle w:val="Bullet1"/>
      <w:lvlText w:val="%1."/>
      <w:lvlJc w:val="left"/>
      <w:pPr>
        <w:ind w:left="425" w:hanging="425"/>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0EF20466"/>
    <w:multiLevelType w:val="hybridMultilevel"/>
    <w:tmpl w:val="81088AB6"/>
    <w:lvl w:ilvl="0" w:tplc="51F6AF88">
      <w:start w:val="1"/>
      <w:numFmt w:val="decimal"/>
      <w:lvlText w:val="%1."/>
      <w:lvlJc w:val="left"/>
      <w:pPr>
        <w:ind w:left="1440" w:hanging="360"/>
      </w:pPr>
      <w:rPr>
        <w:rFonts w:hint="default"/>
      </w:r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4" w15:restartNumberingAfterBreak="0">
    <w:nsid w:val="10053A54"/>
    <w:multiLevelType w:val="multilevel"/>
    <w:tmpl w:val="08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5" w15:restartNumberingAfterBreak="0">
    <w:nsid w:val="159C2DCA"/>
    <w:multiLevelType w:val="hybridMultilevel"/>
    <w:tmpl w:val="48D22B92"/>
    <w:lvl w:ilvl="0" w:tplc="08090001">
      <w:start w:val="1"/>
      <w:numFmt w:val="bullet"/>
      <w:lvlText w:val=""/>
      <w:lvlJc w:val="left"/>
      <w:pPr>
        <w:ind w:left="720" w:hanging="360"/>
      </w:pPr>
      <w:rPr>
        <w:rFonts w:ascii="Symbol" w:hAnsi="Symbol" w:hint="default"/>
      </w:rPr>
    </w:lvl>
    <w:lvl w:ilvl="1" w:tplc="FFFFFFFF">
      <w:start w:val="1"/>
      <w:numFmt w:val="bullet"/>
      <w:lvlText w:val="o"/>
      <w:lvlJc w:val="left"/>
      <w:pPr>
        <w:ind w:left="1440" w:hanging="360"/>
      </w:pPr>
      <w:rPr>
        <w:rFonts w:ascii="Courier New" w:hAnsi="Courier New" w:cs="Courier New" w:hint="default"/>
      </w:rPr>
    </w:lvl>
    <w:lvl w:ilvl="2" w:tplc="FFFFFFFF">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 w15:restartNumberingAfterBreak="0">
    <w:nsid w:val="216B3D19"/>
    <w:multiLevelType w:val="hybridMultilevel"/>
    <w:tmpl w:val="3162026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21FE441C"/>
    <w:multiLevelType w:val="multilevel"/>
    <w:tmpl w:val="5F56EE48"/>
    <w:styleLink w:val="SMR"/>
    <w:lvl w:ilvl="0">
      <w:start w:val="1"/>
      <w:numFmt w:val="decimal"/>
      <w:lvlText w:val="%1."/>
      <w:lvlJc w:val="left"/>
      <w:pPr>
        <w:ind w:left="425" w:hanging="425"/>
      </w:pPr>
      <w:rPr>
        <w:rFonts w:ascii="Arial" w:hAnsi="Arial" w:hint="default"/>
        <w:sz w:val="20"/>
      </w:rPr>
    </w:lvl>
    <w:lvl w:ilvl="1">
      <w:start w:val="1"/>
      <w:numFmt w:val="lowerLetter"/>
      <w:lvlText w:val="%2."/>
      <w:lvlJc w:val="left"/>
      <w:pPr>
        <w:ind w:left="851" w:hanging="426"/>
      </w:pPr>
      <w:rPr>
        <w:rFonts w:hint="default"/>
      </w:rPr>
    </w:lvl>
    <w:lvl w:ilvl="2">
      <w:start w:val="1"/>
      <w:numFmt w:val="lowerRoman"/>
      <w:lvlText w:val="%3."/>
      <w:lvlJc w:val="left"/>
      <w:pPr>
        <w:ind w:left="1276" w:hanging="425"/>
      </w:pPr>
      <w:rPr>
        <w:rFonts w:hint="default"/>
      </w:rPr>
    </w:lvl>
    <w:lvl w:ilvl="3">
      <w:start w:val="1"/>
      <w:numFmt w:val="decimal"/>
      <w:lvlText w:val="(%4)"/>
      <w:lvlJc w:val="left"/>
      <w:pPr>
        <w:ind w:left="1701" w:hanging="425"/>
      </w:pPr>
      <w:rPr>
        <w:rFonts w:hint="default"/>
      </w:rPr>
    </w:lvl>
    <w:lvl w:ilvl="4">
      <w:start w:val="1"/>
      <w:numFmt w:val="lowerLetter"/>
      <w:lvlText w:val="(%5)"/>
      <w:lvlJc w:val="left"/>
      <w:pPr>
        <w:ind w:left="2550" w:hanging="425"/>
      </w:pPr>
      <w:rPr>
        <w:rFonts w:hint="default"/>
      </w:rPr>
    </w:lvl>
    <w:lvl w:ilvl="5">
      <w:start w:val="1"/>
      <w:numFmt w:val="lowerRoman"/>
      <w:lvlText w:val="(%6)"/>
      <w:lvlJc w:val="left"/>
      <w:pPr>
        <w:ind w:left="2975" w:hanging="425"/>
      </w:pPr>
      <w:rPr>
        <w:rFonts w:hint="default"/>
      </w:rPr>
    </w:lvl>
    <w:lvl w:ilvl="6">
      <w:start w:val="1"/>
      <w:numFmt w:val="decimal"/>
      <w:lvlText w:val="%7."/>
      <w:lvlJc w:val="left"/>
      <w:pPr>
        <w:ind w:left="3400" w:hanging="425"/>
      </w:pPr>
      <w:rPr>
        <w:rFonts w:hint="default"/>
      </w:rPr>
    </w:lvl>
    <w:lvl w:ilvl="7">
      <w:start w:val="1"/>
      <w:numFmt w:val="lowerLetter"/>
      <w:lvlText w:val="%8."/>
      <w:lvlJc w:val="left"/>
      <w:pPr>
        <w:ind w:left="3825" w:hanging="425"/>
      </w:pPr>
      <w:rPr>
        <w:rFonts w:hint="default"/>
      </w:rPr>
    </w:lvl>
    <w:lvl w:ilvl="8">
      <w:start w:val="1"/>
      <w:numFmt w:val="lowerRoman"/>
      <w:lvlText w:val="%9."/>
      <w:lvlJc w:val="left"/>
      <w:pPr>
        <w:ind w:left="4250" w:hanging="425"/>
      </w:pPr>
      <w:rPr>
        <w:rFonts w:hint="default"/>
      </w:rPr>
    </w:lvl>
  </w:abstractNum>
  <w:abstractNum w:abstractNumId="8" w15:restartNumberingAfterBreak="0">
    <w:nsid w:val="2A2A5513"/>
    <w:multiLevelType w:val="multilevel"/>
    <w:tmpl w:val="5F56EE48"/>
    <w:numStyleLink w:val="SMR"/>
  </w:abstractNum>
  <w:abstractNum w:abstractNumId="9" w15:restartNumberingAfterBreak="0">
    <w:nsid w:val="34B65F40"/>
    <w:multiLevelType w:val="hybridMultilevel"/>
    <w:tmpl w:val="DE227A82"/>
    <w:lvl w:ilvl="0" w:tplc="51F6AF88">
      <w:start w:val="1"/>
      <w:numFmt w:val="decimal"/>
      <w:lvlText w:val="%1."/>
      <w:lvlJc w:val="left"/>
      <w:pPr>
        <w:ind w:left="720" w:hanging="360"/>
      </w:pPr>
      <w:rPr>
        <w:rFonts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4A527137"/>
    <w:multiLevelType w:val="hybridMultilevel"/>
    <w:tmpl w:val="27CC1F7A"/>
    <w:lvl w:ilvl="0" w:tplc="51F6AF88">
      <w:start w:val="1"/>
      <w:numFmt w:val="decimal"/>
      <w:lvlText w:val="%1."/>
      <w:lvlJc w:val="left"/>
      <w:pPr>
        <w:ind w:left="720" w:hanging="360"/>
      </w:pPr>
      <w:rPr>
        <w:rFonts w:hint="default"/>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4C6924C4"/>
    <w:multiLevelType w:val="hybridMultilevel"/>
    <w:tmpl w:val="7DB040CC"/>
    <w:lvl w:ilvl="0" w:tplc="FFFFFFFF">
      <w:start w:val="1"/>
      <w:numFmt w:val="decimal"/>
      <w:lvlText w:val="%1."/>
      <w:lvlJc w:val="left"/>
      <w:pPr>
        <w:ind w:left="720" w:hanging="360"/>
      </w:pPr>
      <w:rPr>
        <w:rFonts w:hint="default"/>
      </w:rPr>
    </w:lvl>
    <w:lvl w:ilvl="1" w:tplc="08090019">
      <w:start w:val="1"/>
      <w:numFmt w:val="lowerLetter"/>
      <w:lvlText w:val="%2."/>
      <w:lvlJc w:val="left"/>
      <w:pPr>
        <w:ind w:left="1440" w:hanging="360"/>
      </w:pPr>
    </w:lvl>
    <w:lvl w:ilvl="2" w:tplc="FFFFFFFF">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 w15:restartNumberingAfterBreak="0">
    <w:nsid w:val="4E61352E"/>
    <w:multiLevelType w:val="multilevel"/>
    <w:tmpl w:val="5F56EE48"/>
    <w:numStyleLink w:val="SMR"/>
  </w:abstractNum>
  <w:abstractNum w:abstractNumId="13" w15:restartNumberingAfterBreak="0">
    <w:nsid w:val="54E21D02"/>
    <w:multiLevelType w:val="hybridMultilevel"/>
    <w:tmpl w:val="7DA0C8C4"/>
    <w:lvl w:ilvl="0" w:tplc="2CECDBDE">
      <w:start w:val="1"/>
      <w:numFmt w:val="decimal"/>
      <w:lvlText w:val="%1."/>
      <w:lvlJc w:val="left"/>
      <w:pPr>
        <w:ind w:left="1134" w:hanging="709"/>
      </w:pPr>
      <w:rPr>
        <w:rFonts w:hint="default"/>
      </w:rPr>
    </w:lvl>
    <w:lvl w:ilvl="1" w:tplc="8D300F16">
      <w:start w:val="1"/>
      <w:numFmt w:val="lowerLetter"/>
      <w:lvlText w:val="%2)"/>
      <w:lvlJc w:val="left"/>
      <w:pPr>
        <w:ind w:left="1440" w:hanging="360"/>
      </w:pPr>
      <w:rPr>
        <w:rFonts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5844658F"/>
    <w:multiLevelType w:val="hybridMultilevel"/>
    <w:tmpl w:val="EA4622A2"/>
    <w:lvl w:ilvl="0" w:tplc="347C0910">
      <w:start w:val="1"/>
      <w:numFmt w:val="decimal"/>
      <w:pStyle w:val="ReferenceList"/>
      <w:lvlText w:val="%1."/>
      <w:lvlJc w:val="left"/>
      <w:pPr>
        <w:ind w:left="425" w:hanging="425"/>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5" w15:restartNumberingAfterBreak="0">
    <w:nsid w:val="658A1C65"/>
    <w:multiLevelType w:val="hybridMultilevel"/>
    <w:tmpl w:val="F380FFFC"/>
    <w:lvl w:ilvl="0" w:tplc="51F6AF88">
      <w:start w:val="1"/>
      <w:numFmt w:val="decimal"/>
      <w:lvlText w:val="%1."/>
      <w:lvlJc w:val="left"/>
      <w:pPr>
        <w:ind w:left="72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69E25BDF"/>
    <w:multiLevelType w:val="multilevel"/>
    <w:tmpl w:val="08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7" w15:restartNumberingAfterBreak="0">
    <w:nsid w:val="7A5D0C5E"/>
    <w:multiLevelType w:val="hybridMultilevel"/>
    <w:tmpl w:val="C4CC6524"/>
    <w:lvl w:ilvl="0" w:tplc="51F6AF88">
      <w:start w:val="1"/>
      <w:numFmt w:val="decimal"/>
      <w:lvlText w:val="%1."/>
      <w:lvlJc w:val="left"/>
      <w:pPr>
        <w:ind w:left="1080" w:hanging="360"/>
      </w:pPr>
      <w:rPr>
        <w:rFonts w:hint="default"/>
      </w:rPr>
    </w:lvl>
    <w:lvl w:ilvl="1" w:tplc="08090019">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18" w15:restartNumberingAfterBreak="0">
    <w:nsid w:val="7B635277"/>
    <w:multiLevelType w:val="multilevel"/>
    <w:tmpl w:val="5F56EE48"/>
    <w:numStyleLink w:val="SMR"/>
  </w:abstractNum>
  <w:abstractNum w:abstractNumId="19" w15:restartNumberingAfterBreak="0">
    <w:nsid w:val="7CB57D20"/>
    <w:multiLevelType w:val="multilevel"/>
    <w:tmpl w:val="5F56EE48"/>
    <w:numStyleLink w:val="SMR"/>
  </w:abstractNum>
  <w:abstractNum w:abstractNumId="20" w15:restartNumberingAfterBreak="0">
    <w:nsid w:val="7E5A1673"/>
    <w:multiLevelType w:val="hybridMultilevel"/>
    <w:tmpl w:val="FC723D6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216239533">
    <w:abstractNumId w:val="7"/>
  </w:num>
  <w:num w:numId="2" w16cid:durableId="657030127">
    <w:abstractNumId w:val="2"/>
  </w:num>
  <w:num w:numId="3" w16cid:durableId="1293364324">
    <w:abstractNumId w:val="0"/>
  </w:num>
  <w:num w:numId="4" w16cid:durableId="1951816892">
    <w:abstractNumId w:val="12"/>
  </w:num>
  <w:num w:numId="5" w16cid:durableId="1551765354">
    <w:abstractNumId w:val="8"/>
  </w:num>
  <w:num w:numId="6" w16cid:durableId="901401575">
    <w:abstractNumId w:val="16"/>
  </w:num>
  <w:num w:numId="7" w16cid:durableId="1672639161">
    <w:abstractNumId w:val="4"/>
  </w:num>
  <w:num w:numId="8" w16cid:durableId="2017534183">
    <w:abstractNumId w:val="19"/>
  </w:num>
  <w:num w:numId="9" w16cid:durableId="2116361758">
    <w:abstractNumId w:val="1"/>
  </w:num>
  <w:num w:numId="10" w16cid:durableId="342518432">
    <w:abstractNumId w:val="18"/>
  </w:num>
  <w:num w:numId="11" w16cid:durableId="704257778">
    <w:abstractNumId w:val="13"/>
  </w:num>
  <w:num w:numId="12" w16cid:durableId="1307272295">
    <w:abstractNumId w:val="13"/>
    <w:lvlOverride w:ilvl="0">
      <w:startOverride w:val="1"/>
    </w:lvlOverride>
  </w:num>
  <w:num w:numId="13" w16cid:durableId="913969887">
    <w:abstractNumId w:val="14"/>
  </w:num>
  <w:num w:numId="14" w16cid:durableId="722410114">
    <w:abstractNumId w:val="14"/>
  </w:num>
  <w:num w:numId="15" w16cid:durableId="1002702814">
    <w:abstractNumId w:val="20"/>
  </w:num>
  <w:num w:numId="16" w16cid:durableId="766803263">
    <w:abstractNumId w:val="6"/>
  </w:num>
  <w:num w:numId="17" w16cid:durableId="1413703778">
    <w:abstractNumId w:val="9"/>
  </w:num>
  <w:num w:numId="18" w16cid:durableId="1111705258">
    <w:abstractNumId w:val="3"/>
  </w:num>
  <w:num w:numId="19" w16cid:durableId="1020741106">
    <w:abstractNumId w:val="11"/>
  </w:num>
  <w:num w:numId="20" w16cid:durableId="1039743045">
    <w:abstractNumId w:val="15"/>
  </w:num>
  <w:num w:numId="21" w16cid:durableId="605894205">
    <w:abstractNumId w:val="17"/>
  </w:num>
  <w:num w:numId="22" w16cid:durableId="1503274107">
    <w:abstractNumId w:val="10"/>
  </w:num>
  <w:num w:numId="23" w16cid:durableId="1409572997">
    <w:abstractNumId w:val="5"/>
  </w:num>
  <w:numIdMacAtCleanup w:val="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ocumentProtection w:edit="readOnly"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12A48"/>
    <w:rsid w:val="00000222"/>
    <w:rsid w:val="00000715"/>
    <w:rsid w:val="00001356"/>
    <w:rsid w:val="0000229B"/>
    <w:rsid w:val="00002D66"/>
    <w:rsid w:val="00003302"/>
    <w:rsid w:val="00003348"/>
    <w:rsid w:val="00005BC6"/>
    <w:rsid w:val="0000797E"/>
    <w:rsid w:val="00010EA8"/>
    <w:rsid w:val="00011464"/>
    <w:rsid w:val="00012082"/>
    <w:rsid w:val="0001299A"/>
    <w:rsid w:val="00013167"/>
    <w:rsid w:val="000140FF"/>
    <w:rsid w:val="00014346"/>
    <w:rsid w:val="0001445B"/>
    <w:rsid w:val="0001537E"/>
    <w:rsid w:val="00016098"/>
    <w:rsid w:val="0001693F"/>
    <w:rsid w:val="00017ABF"/>
    <w:rsid w:val="00020510"/>
    <w:rsid w:val="00020E96"/>
    <w:rsid w:val="00022748"/>
    <w:rsid w:val="00023A06"/>
    <w:rsid w:val="00023A4D"/>
    <w:rsid w:val="00025647"/>
    <w:rsid w:val="00026586"/>
    <w:rsid w:val="00026C39"/>
    <w:rsid w:val="00027F49"/>
    <w:rsid w:val="000303B7"/>
    <w:rsid w:val="0003128F"/>
    <w:rsid w:val="00031B02"/>
    <w:rsid w:val="000320BF"/>
    <w:rsid w:val="00033E9F"/>
    <w:rsid w:val="000340A8"/>
    <w:rsid w:val="00036E00"/>
    <w:rsid w:val="00037AA3"/>
    <w:rsid w:val="00037F85"/>
    <w:rsid w:val="00040CD5"/>
    <w:rsid w:val="00043AF0"/>
    <w:rsid w:val="0004487E"/>
    <w:rsid w:val="00045010"/>
    <w:rsid w:val="000456E4"/>
    <w:rsid w:val="000462D7"/>
    <w:rsid w:val="000472C7"/>
    <w:rsid w:val="000476C9"/>
    <w:rsid w:val="0005247A"/>
    <w:rsid w:val="00054301"/>
    <w:rsid w:val="00054836"/>
    <w:rsid w:val="00054D3C"/>
    <w:rsid w:val="00056731"/>
    <w:rsid w:val="00056CEC"/>
    <w:rsid w:val="00057294"/>
    <w:rsid w:val="00057538"/>
    <w:rsid w:val="00057949"/>
    <w:rsid w:val="00061C65"/>
    <w:rsid w:val="00064020"/>
    <w:rsid w:val="000647B8"/>
    <w:rsid w:val="000650B2"/>
    <w:rsid w:val="00065324"/>
    <w:rsid w:val="00070D80"/>
    <w:rsid w:val="00071189"/>
    <w:rsid w:val="000716A7"/>
    <w:rsid w:val="000716E8"/>
    <w:rsid w:val="00071860"/>
    <w:rsid w:val="00072326"/>
    <w:rsid w:val="0007362C"/>
    <w:rsid w:val="00073E48"/>
    <w:rsid w:val="00073E8E"/>
    <w:rsid w:val="00076D92"/>
    <w:rsid w:val="00077B33"/>
    <w:rsid w:val="000813FC"/>
    <w:rsid w:val="00081785"/>
    <w:rsid w:val="00083A74"/>
    <w:rsid w:val="00083C51"/>
    <w:rsid w:val="00084379"/>
    <w:rsid w:val="000849DC"/>
    <w:rsid w:val="000852B0"/>
    <w:rsid w:val="000853AF"/>
    <w:rsid w:val="00085C9F"/>
    <w:rsid w:val="00090A02"/>
    <w:rsid w:val="00090F3E"/>
    <w:rsid w:val="00091643"/>
    <w:rsid w:val="00092E42"/>
    <w:rsid w:val="00093617"/>
    <w:rsid w:val="0009476E"/>
    <w:rsid w:val="00095D96"/>
    <w:rsid w:val="000961F0"/>
    <w:rsid w:val="00096791"/>
    <w:rsid w:val="000A0FD2"/>
    <w:rsid w:val="000A109C"/>
    <w:rsid w:val="000A1611"/>
    <w:rsid w:val="000A4C7E"/>
    <w:rsid w:val="000A6E7A"/>
    <w:rsid w:val="000B180F"/>
    <w:rsid w:val="000B1815"/>
    <w:rsid w:val="000B26EB"/>
    <w:rsid w:val="000B2AD2"/>
    <w:rsid w:val="000B2C0F"/>
    <w:rsid w:val="000B3415"/>
    <w:rsid w:val="000B3B41"/>
    <w:rsid w:val="000B3B4A"/>
    <w:rsid w:val="000B42FB"/>
    <w:rsid w:val="000B4B7A"/>
    <w:rsid w:val="000B4C2A"/>
    <w:rsid w:val="000B4C37"/>
    <w:rsid w:val="000B58AD"/>
    <w:rsid w:val="000C0338"/>
    <w:rsid w:val="000C4065"/>
    <w:rsid w:val="000C66C2"/>
    <w:rsid w:val="000C6BFD"/>
    <w:rsid w:val="000C7052"/>
    <w:rsid w:val="000D0D1C"/>
    <w:rsid w:val="000D1B5D"/>
    <w:rsid w:val="000D3107"/>
    <w:rsid w:val="000D35A1"/>
    <w:rsid w:val="000D3874"/>
    <w:rsid w:val="000D4889"/>
    <w:rsid w:val="000D567B"/>
    <w:rsid w:val="000D5FB8"/>
    <w:rsid w:val="000E1401"/>
    <w:rsid w:val="000E439E"/>
    <w:rsid w:val="000E4461"/>
    <w:rsid w:val="000E519B"/>
    <w:rsid w:val="000E55EF"/>
    <w:rsid w:val="000E5AA9"/>
    <w:rsid w:val="000E6F55"/>
    <w:rsid w:val="000E7196"/>
    <w:rsid w:val="000F16E0"/>
    <w:rsid w:val="000F1CA5"/>
    <w:rsid w:val="000F2B30"/>
    <w:rsid w:val="000F36FE"/>
    <w:rsid w:val="000F4624"/>
    <w:rsid w:val="000F75A2"/>
    <w:rsid w:val="00101267"/>
    <w:rsid w:val="0010385F"/>
    <w:rsid w:val="001038B7"/>
    <w:rsid w:val="00103A68"/>
    <w:rsid w:val="00103B2A"/>
    <w:rsid w:val="0010617D"/>
    <w:rsid w:val="00112C45"/>
    <w:rsid w:val="001132A3"/>
    <w:rsid w:val="00114464"/>
    <w:rsid w:val="0011566B"/>
    <w:rsid w:val="001164F7"/>
    <w:rsid w:val="001166AF"/>
    <w:rsid w:val="00116F60"/>
    <w:rsid w:val="001205CE"/>
    <w:rsid w:val="00120695"/>
    <w:rsid w:val="00120B84"/>
    <w:rsid w:val="001217A3"/>
    <w:rsid w:val="00122036"/>
    <w:rsid w:val="0012208F"/>
    <w:rsid w:val="00123727"/>
    <w:rsid w:val="00124CFD"/>
    <w:rsid w:val="00124DD8"/>
    <w:rsid w:val="00126D24"/>
    <w:rsid w:val="0013146A"/>
    <w:rsid w:val="001314CE"/>
    <w:rsid w:val="00131B96"/>
    <w:rsid w:val="00132ADD"/>
    <w:rsid w:val="00136E09"/>
    <w:rsid w:val="00137C19"/>
    <w:rsid w:val="00137FEE"/>
    <w:rsid w:val="001400CE"/>
    <w:rsid w:val="0014035C"/>
    <w:rsid w:val="00140698"/>
    <w:rsid w:val="00141F06"/>
    <w:rsid w:val="00142CC1"/>
    <w:rsid w:val="00143105"/>
    <w:rsid w:val="0014378E"/>
    <w:rsid w:val="001457EC"/>
    <w:rsid w:val="00146A9B"/>
    <w:rsid w:val="001538A6"/>
    <w:rsid w:val="00155172"/>
    <w:rsid w:val="00155EF5"/>
    <w:rsid w:val="001562F4"/>
    <w:rsid w:val="0015672E"/>
    <w:rsid w:val="00156F1E"/>
    <w:rsid w:val="00157C5F"/>
    <w:rsid w:val="00160898"/>
    <w:rsid w:val="00161250"/>
    <w:rsid w:val="0016177E"/>
    <w:rsid w:val="001637C8"/>
    <w:rsid w:val="00165669"/>
    <w:rsid w:val="001668CE"/>
    <w:rsid w:val="0016752B"/>
    <w:rsid w:val="00167E8A"/>
    <w:rsid w:val="00170259"/>
    <w:rsid w:val="00170DB2"/>
    <w:rsid w:val="00172841"/>
    <w:rsid w:val="0017433E"/>
    <w:rsid w:val="00174B82"/>
    <w:rsid w:val="00175BB7"/>
    <w:rsid w:val="00176345"/>
    <w:rsid w:val="001774EF"/>
    <w:rsid w:val="00177E4E"/>
    <w:rsid w:val="00181626"/>
    <w:rsid w:val="0018267F"/>
    <w:rsid w:val="001837E8"/>
    <w:rsid w:val="0018586B"/>
    <w:rsid w:val="0018734A"/>
    <w:rsid w:val="00187EC7"/>
    <w:rsid w:val="0019065F"/>
    <w:rsid w:val="0019071A"/>
    <w:rsid w:val="001910A3"/>
    <w:rsid w:val="00192160"/>
    <w:rsid w:val="00192C45"/>
    <w:rsid w:val="00193301"/>
    <w:rsid w:val="0019331B"/>
    <w:rsid w:val="00194305"/>
    <w:rsid w:val="0019509A"/>
    <w:rsid w:val="00195466"/>
    <w:rsid w:val="001964C5"/>
    <w:rsid w:val="001966F1"/>
    <w:rsid w:val="00196E2F"/>
    <w:rsid w:val="00197688"/>
    <w:rsid w:val="0019785F"/>
    <w:rsid w:val="001A1427"/>
    <w:rsid w:val="001A1FD6"/>
    <w:rsid w:val="001A2235"/>
    <w:rsid w:val="001A286B"/>
    <w:rsid w:val="001A3174"/>
    <w:rsid w:val="001A3986"/>
    <w:rsid w:val="001A4032"/>
    <w:rsid w:val="001A537A"/>
    <w:rsid w:val="001A53D4"/>
    <w:rsid w:val="001A5693"/>
    <w:rsid w:val="001A6128"/>
    <w:rsid w:val="001A6B0C"/>
    <w:rsid w:val="001A6CAF"/>
    <w:rsid w:val="001A73EC"/>
    <w:rsid w:val="001B2683"/>
    <w:rsid w:val="001B3FEE"/>
    <w:rsid w:val="001B5F06"/>
    <w:rsid w:val="001B6AB9"/>
    <w:rsid w:val="001B76BF"/>
    <w:rsid w:val="001B7D8D"/>
    <w:rsid w:val="001C17E4"/>
    <w:rsid w:val="001C2932"/>
    <w:rsid w:val="001C3CAA"/>
    <w:rsid w:val="001C4ACF"/>
    <w:rsid w:val="001C4C23"/>
    <w:rsid w:val="001C5859"/>
    <w:rsid w:val="001C69D9"/>
    <w:rsid w:val="001C6DA3"/>
    <w:rsid w:val="001C77DB"/>
    <w:rsid w:val="001C7990"/>
    <w:rsid w:val="001D0018"/>
    <w:rsid w:val="001D0405"/>
    <w:rsid w:val="001D1881"/>
    <w:rsid w:val="001D1D12"/>
    <w:rsid w:val="001D2D39"/>
    <w:rsid w:val="001D5B6F"/>
    <w:rsid w:val="001E07AB"/>
    <w:rsid w:val="001E092D"/>
    <w:rsid w:val="001E0B12"/>
    <w:rsid w:val="001E22EE"/>
    <w:rsid w:val="001E25D1"/>
    <w:rsid w:val="001E448D"/>
    <w:rsid w:val="001F01AA"/>
    <w:rsid w:val="001F02E6"/>
    <w:rsid w:val="001F1DFE"/>
    <w:rsid w:val="001F2818"/>
    <w:rsid w:val="001F3F66"/>
    <w:rsid w:val="001F4FCD"/>
    <w:rsid w:val="001F5725"/>
    <w:rsid w:val="001F57E3"/>
    <w:rsid w:val="001F593B"/>
    <w:rsid w:val="001F733B"/>
    <w:rsid w:val="002013D5"/>
    <w:rsid w:val="00201E2E"/>
    <w:rsid w:val="002022FD"/>
    <w:rsid w:val="00202F31"/>
    <w:rsid w:val="002030BF"/>
    <w:rsid w:val="0020365B"/>
    <w:rsid w:val="00203A31"/>
    <w:rsid w:val="00205C5F"/>
    <w:rsid w:val="00205D54"/>
    <w:rsid w:val="00207258"/>
    <w:rsid w:val="0020753E"/>
    <w:rsid w:val="002079C0"/>
    <w:rsid w:val="00207FCA"/>
    <w:rsid w:val="00210BD2"/>
    <w:rsid w:val="00211346"/>
    <w:rsid w:val="0021145C"/>
    <w:rsid w:val="00212874"/>
    <w:rsid w:val="0021426D"/>
    <w:rsid w:val="00214380"/>
    <w:rsid w:val="00215F9D"/>
    <w:rsid w:val="002163F0"/>
    <w:rsid w:val="0021698F"/>
    <w:rsid w:val="00217C27"/>
    <w:rsid w:val="00221A12"/>
    <w:rsid w:val="00222627"/>
    <w:rsid w:val="00225DEA"/>
    <w:rsid w:val="0022646E"/>
    <w:rsid w:val="00226920"/>
    <w:rsid w:val="00226F97"/>
    <w:rsid w:val="00227A22"/>
    <w:rsid w:val="002305C8"/>
    <w:rsid w:val="00231939"/>
    <w:rsid w:val="00231E95"/>
    <w:rsid w:val="00233401"/>
    <w:rsid w:val="0023348E"/>
    <w:rsid w:val="0023487B"/>
    <w:rsid w:val="0023539A"/>
    <w:rsid w:val="0023555D"/>
    <w:rsid w:val="00235B1E"/>
    <w:rsid w:val="00236B26"/>
    <w:rsid w:val="00236FEF"/>
    <w:rsid w:val="0023712E"/>
    <w:rsid w:val="002373B0"/>
    <w:rsid w:val="002374C9"/>
    <w:rsid w:val="002375F7"/>
    <w:rsid w:val="002379EF"/>
    <w:rsid w:val="00240048"/>
    <w:rsid w:val="00240C8B"/>
    <w:rsid w:val="0024186C"/>
    <w:rsid w:val="002423CA"/>
    <w:rsid w:val="00242D85"/>
    <w:rsid w:val="00243F89"/>
    <w:rsid w:val="00245E08"/>
    <w:rsid w:val="00252BCA"/>
    <w:rsid w:val="00252DFD"/>
    <w:rsid w:val="00254798"/>
    <w:rsid w:val="00256DA7"/>
    <w:rsid w:val="00257237"/>
    <w:rsid w:val="00262E75"/>
    <w:rsid w:val="0026516D"/>
    <w:rsid w:val="00265418"/>
    <w:rsid w:val="00265544"/>
    <w:rsid w:val="00265DE9"/>
    <w:rsid w:val="00266CE8"/>
    <w:rsid w:val="00271005"/>
    <w:rsid w:val="0027580E"/>
    <w:rsid w:val="00275DCD"/>
    <w:rsid w:val="00277B16"/>
    <w:rsid w:val="00277D69"/>
    <w:rsid w:val="00281D2B"/>
    <w:rsid w:val="00282165"/>
    <w:rsid w:val="002864DD"/>
    <w:rsid w:val="002874DC"/>
    <w:rsid w:val="00287EB7"/>
    <w:rsid w:val="0029258B"/>
    <w:rsid w:val="002956DC"/>
    <w:rsid w:val="00296C1B"/>
    <w:rsid w:val="002A3242"/>
    <w:rsid w:val="002A4DB3"/>
    <w:rsid w:val="002A73EC"/>
    <w:rsid w:val="002A7409"/>
    <w:rsid w:val="002B0329"/>
    <w:rsid w:val="002B054B"/>
    <w:rsid w:val="002B2193"/>
    <w:rsid w:val="002B55DA"/>
    <w:rsid w:val="002B5E0B"/>
    <w:rsid w:val="002B68ED"/>
    <w:rsid w:val="002B7109"/>
    <w:rsid w:val="002B7392"/>
    <w:rsid w:val="002B75C6"/>
    <w:rsid w:val="002B7F01"/>
    <w:rsid w:val="002C0498"/>
    <w:rsid w:val="002C19E0"/>
    <w:rsid w:val="002C3987"/>
    <w:rsid w:val="002C4C0F"/>
    <w:rsid w:val="002C58A3"/>
    <w:rsid w:val="002D13FF"/>
    <w:rsid w:val="002D17D4"/>
    <w:rsid w:val="002D284F"/>
    <w:rsid w:val="002D471B"/>
    <w:rsid w:val="002D6D82"/>
    <w:rsid w:val="002D7001"/>
    <w:rsid w:val="002E1108"/>
    <w:rsid w:val="002E11A1"/>
    <w:rsid w:val="002E5544"/>
    <w:rsid w:val="002E5859"/>
    <w:rsid w:val="002E69F8"/>
    <w:rsid w:val="002E7736"/>
    <w:rsid w:val="002F25A6"/>
    <w:rsid w:val="00300EDF"/>
    <w:rsid w:val="00301928"/>
    <w:rsid w:val="0030213D"/>
    <w:rsid w:val="00302557"/>
    <w:rsid w:val="00302E92"/>
    <w:rsid w:val="00304F6A"/>
    <w:rsid w:val="0030563D"/>
    <w:rsid w:val="0030790D"/>
    <w:rsid w:val="003105C6"/>
    <w:rsid w:val="00310AAC"/>
    <w:rsid w:val="00310C95"/>
    <w:rsid w:val="003113B9"/>
    <w:rsid w:val="00311484"/>
    <w:rsid w:val="00311ACB"/>
    <w:rsid w:val="003123C9"/>
    <w:rsid w:val="003124FE"/>
    <w:rsid w:val="00312E84"/>
    <w:rsid w:val="003135AE"/>
    <w:rsid w:val="003139EF"/>
    <w:rsid w:val="00313DEA"/>
    <w:rsid w:val="0031431B"/>
    <w:rsid w:val="003148AF"/>
    <w:rsid w:val="003165AB"/>
    <w:rsid w:val="003178EF"/>
    <w:rsid w:val="00317CC2"/>
    <w:rsid w:val="0032228C"/>
    <w:rsid w:val="00322998"/>
    <w:rsid w:val="003242AF"/>
    <w:rsid w:val="00324951"/>
    <w:rsid w:val="00324C34"/>
    <w:rsid w:val="00324D40"/>
    <w:rsid w:val="003257D8"/>
    <w:rsid w:val="00325AC4"/>
    <w:rsid w:val="003313AB"/>
    <w:rsid w:val="003318AA"/>
    <w:rsid w:val="003337E8"/>
    <w:rsid w:val="0033465A"/>
    <w:rsid w:val="003346B3"/>
    <w:rsid w:val="0033510A"/>
    <w:rsid w:val="00336BC7"/>
    <w:rsid w:val="0033719B"/>
    <w:rsid w:val="00337787"/>
    <w:rsid w:val="00340160"/>
    <w:rsid w:val="00343409"/>
    <w:rsid w:val="00343EB6"/>
    <w:rsid w:val="00344247"/>
    <w:rsid w:val="003444CA"/>
    <w:rsid w:val="00345EAB"/>
    <w:rsid w:val="00346122"/>
    <w:rsid w:val="003465DE"/>
    <w:rsid w:val="00346770"/>
    <w:rsid w:val="0034739F"/>
    <w:rsid w:val="00347511"/>
    <w:rsid w:val="00350321"/>
    <w:rsid w:val="00350D45"/>
    <w:rsid w:val="00351049"/>
    <w:rsid w:val="003511A3"/>
    <w:rsid w:val="003536BA"/>
    <w:rsid w:val="00353825"/>
    <w:rsid w:val="00353900"/>
    <w:rsid w:val="00353A63"/>
    <w:rsid w:val="003557CB"/>
    <w:rsid w:val="00355C28"/>
    <w:rsid w:val="00356414"/>
    <w:rsid w:val="00356663"/>
    <w:rsid w:val="00356993"/>
    <w:rsid w:val="00357AAF"/>
    <w:rsid w:val="00357E90"/>
    <w:rsid w:val="003625A2"/>
    <w:rsid w:val="003631D6"/>
    <w:rsid w:val="00364497"/>
    <w:rsid w:val="00364F3D"/>
    <w:rsid w:val="00365497"/>
    <w:rsid w:val="00366031"/>
    <w:rsid w:val="00371BD1"/>
    <w:rsid w:val="00371F1F"/>
    <w:rsid w:val="00372577"/>
    <w:rsid w:val="00372DA5"/>
    <w:rsid w:val="003731C2"/>
    <w:rsid w:val="00373B38"/>
    <w:rsid w:val="003741C3"/>
    <w:rsid w:val="00374AD3"/>
    <w:rsid w:val="003774D7"/>
    <w:rsid w:val="003818DE"/>
    <w:rsid w:val="00381D4E"/>
    <w:rsid w:val="003852BF"/>
    <w:rsid w:val="00385510"/>
    <w:rsid w:val="00385699"/>
    <w:rsid w:val="003867AB"/>
    <w:rsid w:val="003868BB"/>
    <w:rsid w:val="00387707"/>
    <w:rsid w:val="00387D59"/>
    <w:rsid w:val="00387F56"/>
    <w:rsid w:val="00391397"/>
    <w:rsid w:val="00392BA0"/>
    <w:rsid w:val="0039444C"/>
    <w:rsid w:val="00395132"/>
    <w:rsid w:val="00395525"/>
    <w:rsid w:val="00396477"/>
    <w:rsid w:val="00396B2A"/>
    <w:rsid w:val="00396E5D"/>
    <w:rsid w:val="00397D73"/>
    <w:rsid w:val="003A0481"/>
    <w:rsid w:val="003A1166"/>
    <w:rsid w:val="003A12D5"/>
    <w:rsid w:val="003A18D7"/>
    <w:rsid w:val="003A1E26"/>
    <w:rsid w:val="003A2382"/>
    <w:rsid w:val="003A3D12"/>
    <w:rsid w:val="003A67B2"/>
    <w:rsid w:val="003A6A08"/>
    <w:rsid w:val="003A6A49"/>
    <w:rsid w:val="003B0CB3"/>
    <w:rsid w:val="003B1102"/>
    <w:rsid w:val="003B1B35"/>
    <w:rsid w:val="003B3453"/>
    <w:rsid w:val="003B5133"/>
    <w:rsid w:val="003B5F38"/>
    <w:rsid w:val="003B6774"/>
    <w:rsid w:val="003B67A7"/>
    <w:rsid w:val="003B6F31"/>
    <w:rsid w:val="003B7323"/>
    <w:rsid w:val="003B7DAD"/>
    <w:rsid w:val="003C1C2B"/>
    <w:rsid w:val="003C3477"/>
    <w:rsid w:val="003C4F28"/>
    <w:rsid w:val="003C622B"/>
    <w:rsid w:val="003C648E"/>
    <w:rsid w:val="003C6BD8"/>
    <w:rsid w:val="003C6C8A"/>
    <w:rsid w:val="003C7544"/>
    <w:rsid w:val="003D10EE"/>
    <w:rsid w:val="003D1161"/>
    <w:rsid w:val="003D26AE"/>
    <w:rsid w:val="003D4363"/>
    <w:rsid w:val="003D490F"/>
    <w:rsid w:val="003D4A00"/>
    <w:rsid w:val="003D632C"/>
    <w:rsid w:val="003D6349"/>
    <w:rsid w:val="003D6CCC"/>
    <w:rsid w:val="003D6DAE"/>
    <w:rsid w:val="003D738F"/>
    <w:rsid w:val="003D790E"/>
    <w:rsid w:val="003E0F66"/>
    <w:rsid w:val="003E1250"/>
    <w:rsid w:val="003E1A81"/>
    <w:rsid w:val="003E2E78"/>
    <w:rsid w:val="003E30FE"/>
    <w:rsid w:val="003E37B4"/>
    <w:rsid w:val="003E43B0"/>
    <w:rsid w:val="003E4B60"/>
    <w:rsid w:val="003E4CB5"/>
    <w:rsid w:val="003E523F"/>
    <w:rsid w:val="003E5E0B"/>
    <w:rsid w:val="003E6562"/>
    <w:rsid w:val="003F04CD"/>
    <w:rsid w:val="003F112A"/>
    <w:rsid w:val="003F214D"/>
    <w:rsid w:val="003F2FE2"/>
    <w:rsid w:val="003F3232"/>
    <w:rsid w:val="003F33C1"/>
    <w:rsid w:val="003F5295"/>
    <w:rsid w:val="003F698C"/>
    <w:rsid w:val="003F6E8C"/>
    <w:rsid w:val="00400C2F"/>
    <w:rsid w:val="00401316"/>
    <w:rsid w:val="00402BBF"/>
    <w:rsid w:val="004046A9"/>
    <w:rsid w:val="004051C6"/>
    <w:rsid w:val="00405B2B"/>
    <w:rsid w:val="00405BD7"/>
    <w:rsid w:val="0040730B"/>
    <w:rsid w:val="004073D5"/>
    <w:rsid w:val="00407D4C"/>
    <w:rsid w:val="0041250B"/>
    <w:rsid w:val="00412AF7"/>
    <w:rsid w:val="00412D52"/>
    <w:rsid w:val="00413EA8"/>
    <w:rsid w:val="004152D4"/>
    <w:rsid w:val="0041559C"/>
    <w:rsid w:val="004157E1"/>
    <w:rsid w:val="00416249"/>
    <w:rsid w:val="00416AAE"/>
    <w:rsid w:val="00420C41"/>
    <w:rsid w:val="00421FD5"/>
    <w:rsid w:val="0042245A"/>
    <w:rsid w:val="004230B0"/>
    <w:rsid w:val="00424829"/>
    <w:rsid w:val="00425D44"/>
    <w:rsid w:val="00431A88"/>
    <w:rsid w:val="00431D4E"/>
    <w:rsid w:val="004321A2"/>
    <w:rsid w:val="00432B82"/>
    <w:rsid w:val="004333E0"/>
    <w:rsid w:val="004338DD"/>
    <w:rsid w:val="004353E8"/>
    <w:rsid w:val="00435CDE"/>
    <w:rsid w:val="0043726E"/>
    <w:rsid w:val="0043792F"/>
    <w:rsid w:val="00442329"/>
    <w:rsid w:val="004423AA"/>
    <w:rsid w:val="00442C5E"/>
    <w:rsid w:val="00443A56"/>
    <w:rsid w:val="004440BC"/>
    <w:rsid w:val="0044422B"/>
    <w:rsid w:val="00444F52"/>
    <w:rsid w:val="004508D3"/>
    <w:rsid w:val="00450E22"/>
    <w:rsid w:val="004529CA"/>
    <w:rsid w:val="00452DE5"/>
    <w:rsid w:val="0045332F"/>
    <w:rsid w:val="00454189"/>
    <w:rsid w:val="00454C69"/>
    <w:rsid w:val="004554BD"/>
    <w:rsid w:val="00456FE2"/>
    <w:rsid w:val="0045721E"/>
    <w:rsid w:val="00457AB3"/>
    <w:rsid w:val="00461C88"/>
    <w:rsid w:val="00461CA1"/>
    <w:rsid w:val="00462722"/>
    <w:rsid w:val="004627B9"/>
    <w:rsid w:val="004638AA"/>
    <w:rsid w:val="004638B0"/>
    <w:rsid w:val="00463B2D"/>
    <w:rsid w:val="00465D98"/>
    <w:rsid w:val="00466253"/>
    <w:rsid w:val="004669D8"/>
    <w:rsid w:val="00471C81"/>
    <w:rsid w:val="00473756"/>
    <w:rsid w:val="00474C55"/>
    <w:rsid w:val="00474FFF"/>
    <w:rsid w:val="00475F28"/>
    <w:rsid w:val="004765CF"/>
    <w:rsid w:val="00477910"/>
    <w:rsid w:val="00477D17"/>
    <w:rsid w:val="0048241D"/>
    <w:rsid w:val="004832FC"/>
    <w:rsid w:val="00483D9F"/>
    <w:rsid w:val="00487C6E"/>
    <w:rsid w:val="00487D60"/>
    <w:rsid w:val="00490BCE"/>
    <w:rsid w:val="004913ED"/>
    <w:rsid w:val="00491BC0"/>
    <w:rsid w:val="00492F08"/>
    <w:rsid w:val="00493CAE"/>
    <w:rsid w:val="00494115"/>
    <w:rsid w:val="004979E2"/>
    <w:rsid w:val="004A04B1"/>
    <w:rsid w:val="004A0E15"/>
    <w:rsid w:val="004A112F"/>
    <w:rsid w:val="004A435C"/>
    <w:rsid w:val="004A4CC0"/>
    <w:rsid w:val="004B08AD"/>
    <w:rsid w:val="004B0E8E"/>
    <w:rsid w:val="004B1A56"/>
    <w:rsid w:val="004B1DBD"/>
    <w:rsid w:val="004B215D"/>
    <w:rsid w:val="004B2E6C"/>
    <w:rsid w:val="004B30E4"/>
    <w:rsid w:val="004B3384"/>
    <w:rsid w:val="004B36ED"/>
    <w:rsid w:val="004B6ED2"/>
    <w:rsid w:val="004C0456"/>
    <w:rsid w:val="004C05BF"/>
    <w:rsid w:val="004C073C"/>
    <w:rsid w:val="004C0B53"/>
    <w:rsid w:val="004C1425"/>
    <w:rsid w:val="004C1EB6"/>
    <w:rsid w:val="004C4960"/>
    <w:rsid w:val="004C6767"/>
    <w:rsid w:val="004C6B88"/>
    <w:rsid w:val="004D0774"/>
    <w:rsid w:val="004D09D4"/>
    <w:rsid w:val="004D3168"/>
    <w:rsid w:val="004D3E7B"/>
    <w:rsid w:val="004D5B45"/>
    <w:rsid w:val="004D63FD"/>
    <w:rsid w:val="004D7AE8"/>
    <w:rsid w:val="004D7B5A"/>
    <w:rsid w:val="004E1905"/>
    <w:rsid w:val="004E1B1B"/>
    <w:rsid w:val="004E3D8D"/>
    <w:rsid w:val="004E44BA"/>
    <w:rsid w:val="004E6CEA"/>
    <w:rsid w:val="004E70C1"/>
    <w:rsid w:val="004F19A9"/>
    <w:rsid w:val="004F2503"/>
    <w:rsid w:val="004F2EB5"/>
    <w:rsid w:val="004F3DA3"/>
    <w:rsid w:val="004F3F86"/>
    <w:rsid w:val="004F4D1E"/>
    <w:rsid w:val="004F5E6B"/>
    <w:rsid w:val="004F5F77"/>
    <w:rsid w:val="004F7F24"/>
    <w:rsid w:val="00500CDC"/>
    <w:rsid w:val="00500F94"/>
    <w:rsid w:val="005014A1"/>
    <w:rsid w:val="00502694"/>
    <w:rsid w:val="00502E53"/>
    <w:rsid w:val="005037EA"/>
    <w:rsid w:val="0050423B"/>
    <w:rsid w:val="00506600"/>
    <w:rsid w:val="00506665"/>
    <w:rsid w:val="005067E7"/>
    <w:rsid w:val="005072A0"/>
    <w:rsid w:val="005100EA"/>
    <w:rsid w:val="00510702"/>
    <w:rsid w:val="0051320B"/>
    <w:rsid w:val="005138D6"/>
    <w:rsid w:val="00513B57"/>
    <w:rsid w:val="00513FF6"/>
    <w:rsid w:val="00514531"/>
    <w:rsid w:val="00514C1E"/>
    <w:rsid w:val="0051501E"/>
    <w:rsid w:val="00515F8A"/>
    <w:rsid w:val="00517527"/>
    <w:rsid w:val="00517788"/>
    <w:rsid w:val="005203E4"/>
    <w:rsid w:val="00520E54"/>
    <w:rsid w:val="00520E60"/>
    <w:rsid w:val="005214A9"/>
    <w:rsid w:val="00522C42"/>
    <w:rsid w:val="00524185"/>
    <w:rsid w:val="005243E1"/>
    <w:rsid w:val="0052473B"/>
    <w:rsid w:val="00526368"/>
    <w:rsid w:val="005263BF"/>
    <w:rsid w:val="00527689"/>
    <w:rsid w:val="005302C9"/>
    <w:rsid w:val="00531B6A"/>
    <w:rsid w:val="00532AC7"/>
    <w:rsid w:val="00533A54"/>
    <w:rsid w:val="00534C6E"/>
    <w:rsid w:val="00534CBD"/>
    <w:rsid w:val="00540482"/>
    <w:rsid w:val="00541549"/>
    <w:rsid w:val="00541DEC"/>
    <w:rsid w:val="005431D2"/>
    <w:rsid w:val="00543972"/>
    <w:rsid w:val="005456FE"/>
    <w:rsid w:val="005457B6"/>
    <w:rsid w:val="00545DC4"/>
    <w:rsid w:val="00545EF8"/>
    <w:rsid w:val="00547E3F"/>
    <w:rsid w:val="00550A15"/>
    <w:rsid w:val="00550D70"/>
    <w:rsid w:val="005510C4"/>
    <w:rsid w:val="005513DB"/>
    <w:rsid w:val="00557A30"/>
    <w:rsid w:val="00560DC9"/>
    <w:rsid w:val="00561A8E"/>
    <w:rsid w:val="00562880"/>
    <w:rsid w:val="0056480E"/>
    <w:rsid w:val="00565350"/>
    <w:rsid w:val="005653CB"/>
    <w:rsid w:val="0056668A"/>
    <w:rsid w:val="0056699C"/>
    <w:rsid w:val="005678EC"/>
    <w:rsid w:val="00567E08"/>
    <w:rsid w:val="005706E8"/>
    <w:rsid w:val="005714FB"/>
    <w:rsid w:val="005715B2"/>
    <w:rsid w:val="00571732"/>
    <w:rsid w:val="00572A46"/>
    <w:rsid w:val="00572DA1"/>
    <w:rsid w:val="0057375A"/>
    <w:rsid w:val="00575C98"/>
    <w:rsid w:val="00580051"/>
    <w:rsid w:val="005819D6"/>
    <w:rsid w:val="005824ED"/>
    <w:rsid w:val="00583796"/>
    <w:rsid w:val="0058381E"/>
    <w:rsid w:val="005838C6"/>
    <w:rsid w:val="00583BE7"/>
    <w:rsid w:val="005847B7"/>
    <w:rsid w:val="00584F60"/>
    <w:rsid w:val="00585221"/>
    <w:rsid w:val="0058638C"/>
    <w:rsid w:val="00586B08"/>
    <w:rsid w:val="005870CE"/>
    <w:rsid w:val="005915C5"/>
    <w:rsid w:val="00591ACC"/>
    <w:rsid w:val="005922E2"/>
    <w:rsid w:val="005940D8"/>
    <w:rsid w:val="005945FD"/>
    <w:rsid w:val="00596236"/>
    <w:rsid w:val="0059701B"/>
    <w:rsid w:val="005A125E"/>
    <w:rsid w:val="005A1A70"/>
    <w:rsid w:val="005A3914"/>
    <w:rsid w:val="005A45A4"/>
    <w:rsid w:val="005A51D0"/>
    <w:rsid w:val="005B027B"/>
    <w:rsid w:val="005B1646"/>
    <w:rsid w:val="005B1EB2"/>
    <w:rsid w:val="005B29D7"/>
    <w:rsid w:val="005B4375"/>
    <w:rsid w:val="005B4CE8"/>
    <w:rsid w:val="005B5D87"/>
    <w:rsid w:val="005B6719"/>
    <w:rsid w:val="005B727D"/>
    <w:rsid w:val="005C0A0B"/>
    <w:rsid w:val="005C0DDB"/>
    <w:rsid w:val="005C2685"/>
    <w:rsid w:val="005C3096"/>
    <w:rsid w:val="005C5FE6"/>
    <w:rsid w:val="005C6515"/>
    <w:rsid w:val="005C7D32"/>
    <w:rsid w:val="005C7F6A"/>
    <w:rsid w:val="005D0740"/>
    <w:rsid w:val="005D0A20"/>
    <w:rsid w:val="005D0A8A"/>
    <w:rsid w:val="005D15A6"/>
    <w:rsid w:val="005D34DE"/>
    <w:rsid w:val="005D3C8C"/>
    <w:rsid w:val="005D4B3B"/>
    <w:rsid w:val="005D5915"/>
    <w:rsid w:val="005D5D45"/>
    <w:rsid w:val="005D6672"/>
    <w:rsid w:val="005E23BA"/>
    <w:rsid w:val="005E5458"/>
    <w:rsid w:val="005E62A2"/>
    <w:rsid w:val="005E63C9"/>
    <w:rsid w:val="005E6943"/>
    <w:rsid w:val="005E736C"/>
    <w:rsid w:val="005E79AF"/>
    <w:rsid w:val="005F010E"/>
    <w:rsid w:val="005F14A6"/>
    <w:rsid w:val="005F260D"/>
    <w:rsid w:val="005F28EE"/>
    <w:rsid w:val="005F2C78"/>
    <w:rsid w:val="005F476C"/>
    <w:rsid w:val="005F4D15"/>
    <w:rsid w:val="005F5384"/>
    <w:rsid w:val="005F60F9"/>
    <w:rsid w:val="005F6651"/>
    <w:rsid w:val="005F705D"/>
    <w:rsid w:val="005F775D"/>
    <w:rsid w:val="005F792A"/>
    <w:rsid w:val="00600AF4"/>
    <w:rsid w:val="006028A9"/>
    <w:rsid w:val="00603EB8"/>
    <w:rsid w:val="0060503F"/>
    <w:rsid w:val="0061093A"/>
    <w:rsid w:val="006113A6"/>
    <w:rsid w:val="0061252A"/>
    <w:rsid w:val="0061339D"/>
    <w:rsid w:val="0061392F"/>
    <w:rsid w:val="00613A8F"/>
    <w:rsid w:val="006148CD"/>
    <w:rsid w:val="0061531F"/>
    <w:rsid w:val="0061709A"/>
    <w:rsid w:val="006173A9"/>
    <w:rsid w:val="0061790F"/>
    <w:rsid w:val="00620ADA"/>
    <w:rsid w:val="00620E27"/>
    <w:rsid w:val="00620F18"/>
    <w:rsid w:val="00620FFD"/>
    <w:rsid w:val="0062158F"/>
    <w:rsid w:val="006222F2"/>
    <w:rsid w:val="006225E8"/>
    <w:rsid w:val="00624030"/>
    <w:rsid w:val="006256AD"/>
    <w:rsid w:val="00625B5E"/>
    <w:rsid w:val="00625CA0"/>
    <w:rsid w:val="00630471"/>
    <w:rsid w:val="0063067C"/>
    <w:rsid w:val="00631A57"/>
    <w:rsid w:val="0063237F"/>
    <w:rsid w:val="006333CE"/>
    <w:rsid w:val="006362C9"/>
    <w:rsid w:val="00637A58"/>
    <w:rsid w:val="006420DC"/>
    <w:rsid w:val="006422AA"/>
    <w:rsid w:val="00645E49"/>
    <w:rsid w:val="00646617"/>
    <w:rsid w:val="006467AD"/>
    <w:rsid w:val="00646F97"/>
    <w:rsid w:val="00647B53"/>
    <w:rsid w:val="00647FA7"/>
    <w:rsid w:val="00650233"/>
    <w:rsid w:val="00650351"/>
    <w:rsid w:val="00650BE8"/>
    <w:rsid w:val="00650E85"/>
    <w:rsid w:val="00650EF9"/>
    <w:rsid w:val="0065110F"/>
    <w:rsid w:val="0065130F"/>
    <w:rsid w:val="00654875"/>
    <w:rsid w:val="00654F7D"/>
    <w:rsid w:val="00655675"/>
    <w:rsid w:val="00660B14"/>
    <w:rsid w:val="00661B41"/>
    <w:rsid w:val="0066207D"/>
    <w:rsid w:val="00663C5C"/>
    <w:rsid w:val="00664026"/>
    <w:rsid w:val="00664149"/>
    <w:rsid w:val="006655EF"/>
    <w:rsid w:val="00665CD1"/>
    <w:rsid w:val="00666C9C"/>
    <w:rsid w:val="006712D3"/>
    <w:rsid w:val="00671FBA"/>
    <w:rsid w:val="00672E0A"/>
    <w:rsid w:val="00674835"/>
    <w:rsid w:val="00677B39"/>
    <w:rsid w:val="00677B97"/>
    <w:rsid w:val="00680068"/>
    <w:rsid w:val="00680AB6"/>
    <w:rsid w:val="00680FB8"/>
    <w:rsid w:val="0068120B"/>
    <w:rsid w:val="00681B0E"/>
    <w:rsid w:val="00681DD4"/>
    <w:rsid w:val="00681E96"/>
    <w:rsid w:val="00683151"/>
    <w:rsid w:val="00683F4C"/>
    <w:rsid w:val="006840A5"/>
    <w:rsid w:val="006870E7"/>
    <w:rsid w:val="006903E5"/>
    <w:rsid w:val="0069165A"/>
    <w:rsid w:val="00693E38"/>
    <w:rsid w:val="006947A6"/>
    <w:rsid w:val="00694DDA"/>
    <w:rsid w:val="006952D4"/>
    <w:rsid w:val="006A0AE9"/>
    <w:rsid w:val="006A0DD6"/>
    <w:rsid w:val="006A3010"/>
    <w:rsid w:val="006A379D"/>
    <w:rsid w:val="006A411B"/>
    <w:rsid w:val="006A5BB1"/>
    <w:rsid w:val="006A6B8C"/>
    <w:rsid w:val="006B24F9"/>
    <w:rsid w:val="006B33F4"/>
    <w:rsid w:val="006B38EE"/>
    <w:rsid w:val="006B3F04"/>
    <w:rsid w:val="006B670D"/>
    <w:rsid w:val="006C03D7"/>
    <w:rsid w:val="006C087C"/>
    <w:rsid w:val="006C10B5"/>
    <w:rsid w:val="006C4B6C"/>
    <w:rsid w:val="006C5533"/>
    <w:rsid w:val="006C5930"/>
    <w:rsid w:val="006C632D"/>
    <w:rsid w:val="006C72DF"/>
    <w:rsid w:val="006D0A65"/>
    <w:rsid w:val="006D1570"/>
    <w:rsid w:val="006D198F"/>
    <w:rsid w:val="006D3869"/>
    <w:rsid w:val="006D4283"/>
    <w:rsid w:val="006D43B0"/>
    <w:rsid w:val="006D45EE"/>
    <w:rsid w:val="006D4750"/>
    <w:rsid w:val="006E0387"/>
    <w:rsid w:val="006E0D9A"/>
    <w:rsid w:val="006E15E4"/>
    <w:rsid w:val="006E19B4"/>
    <w:rsid w:val="006E2661"/>
    <w:rsid w:val="006E2D6C"/>
    <w:rsid w:val="006E6582"/>
    <w:rsid w:val="006E69C2"/>
    <w:rsid w:val="006F09CF"/>
    <w:rsid w:val="006F10DF"/>
    <w:rsid w:val="006F258C"/>
    <w:rsid w:val="006F25B2"/>
    <w:rsid w:val="006F2B6A"/>
    <w:rsid w:val="006F32A4"/>
    <w:rsid w:val="006F4C8A"/>
    <w:rsid w:val="006F556B"/>
    <w:rsid w:val="006F5E6C"/>
    <w:rsid w:val="006F6AA9"/>
    <w:rsid w:val="006F6EF8"/>
    <w:rsid w:val="006F7578"/>
    <w:rsid w:val="00700056"/>
    <w:rsid w:val="007007F3"/>
    <w:rsid w:val="00700D89"/>
    <w:rsid w:val="00701103"/>
    <w:rsid w:val="00701934"/>
    <w:rsid w:val="007019DE"/>
    <w:rsid w:val="0070299C"/>
    <w:rsid w:val="00702AC2"/>
    <w:rsid w:val="007038B6"/>
    <w:rsid w:val="00703D25"/>
    <w:rsid w:val="00704036"/>
    <w:rsid w:val="007043B2"/>
    <w:rsid w:val="00704A29"/>
    <w:rsid w:val="00705192"/>
    <w:rsid w:val="0070777A"/>
    <w:rsid w:val="007106A8"/>
    <w:rsid w:val="007111DF"/>
    <w:rsid w:val="007112B6"/>
    <w:rsid w:val="007117B3"/>
    <w:rsid w:val="00712891"/>
    <w:rsid w:val="0071451A"/>
    <w:rsid w:val="0071768A"/>
    <w:rsid w:val="007177AE"/>
    <w:rsid w:val="007179B8"/>
    <w:rsid w:val="00720265"/>
    <w:rsid w:val="00720290"/>
    <w:rsid w:val="007216F3"/>
    <w:rsid w:val="00724271"/>
    <w:rsid w:val="00724A25"/>
    <w:rsid w:val="00725066"/>
    <w:rsid w:val="007255F8"/>
    <w:rsid w:val="00725E2F"/>
    <w:rsid w:val="007260E6"/>
    <w:rsid w:val="007305A0"/>
    <w:rsid w:val="00731614"/>
    <w:rsid w:val="00731CB8"/>
    <w:rsid w:val="00731CF2"/>
    <w:rsid w:val="007328F1"/>
    <w:rsid w:val="00733071"/>
    <w:rsid w:val="00734942"/>
    <w:rsid w:val="00734DBC"/>
    <w:rsid w:val="0073695D"/>
    <w:rsid w:val="00736CBB"/>
    <w:rsid w:val="00737E31"/>
    <w:rsid w:val="00740D74"/>
    <w:rsid w:val="00741279"/>
    <w:rsid w:val="0074165E"/>
    <w:rsid w:val="00741B1C"/>
    <w:rsid w:val="00742CFD"/>
    <w:rsid w:val="00745845"/>
    <w:rsid w:val="00747805"/>
    <w:rsid w:val="00747A9C"/>
    <w:rsid w:val="00750E00"/>
    <w:rsid w:val="00750E22"/>
    <w:rsid w:val="00752306"/>
    <w:rsid w:val="0075550F"/>
    <w:rsid w:val="007571A2"/>
    <w:rsid w:val="00760050"/>
    <w:rsid w:val="0076026A"/>
    <w:rsid w:val="00761F85"/>
    <w:rsid w:val="007629D5"/>
    <w:rsid w:val="00766EB7"/>
    <w:rsid w:val="0076725D"/>
    <w:rsid w:val="0076777E"/>
    <w:rsid w:val="0076796A"/>
    <w:rsid w:val="00770E88"/>
    <w:rsid w:val="00771ACF"/>
    <w:rsid w:val="00772A1E"/>
    <w:rsid w:val="00773463"/>
    <w:rsid w:val="00775C8E"/>
    <w:rsid w:val="00776DAB"/>
    <w:rsid w:val="007770B3"/>
    <w:rsid w:val="0077729F"/>
    <w:rsid w:val="0077742B"/>
    <w:rsid w:val="00780AA7"/>
    <w:rsid w:val="00780F38"/>
    <w:rsid w:val="00781895"/>
    <w:rsid w:val="007822A4"/>
    <w:rsid w:val="007853C0"/>
    <w:rsid w:val="00785B8A"/>
    <w:rsid w:val="007872CD"/>
    <w:rsid w:val="00787BAD"/>
    <w:rsid w:val="007904C4"/>
    <w:rsid w:val="007906BA"/>
    <w:rsid w:val="007913B0"/>
    <w:rsid w:val="00792418"/>
    <w:rsid w:val="00795D47"/>
    <w:rsid w:val="00795EA5"/>
    <w:rsid w:val="00795F96"/>
    <w:rsid w:val="00796B86"/>
    <w:rsid w:val="007976B4"/>
    <w:rsid w:val="007A08D5"/>
    <w:rsid w:val="007A0C71"/>
    <w:rsid w:val="007A0E10"/>
    <w:rsid w:val="007A24ED"/>
    <w:rsid w:val="007A34FA"/>
    <w:rsid w:val="007A4855"/>
    <w:rsid w:val="007A581D"/>
    <w:rsid w:val="007A6C6F"/>
    <w:rsid w:val="007B111A"/>
    <w:rsid w:val="007B17C6"/>
    <w:rsid w:val="007B1A2F"/>
    <w:rsid w:val="007B1D91"/>
    <w:rsid w:val="007B1E8B"/>
    <w:rsid w:val="007B2282"/>
    <w:rsid w:val="007B30A8"/>
    <w:rsid w:val="007B641F"/>
    <w:rsid w:val="007B6619"/>
    <w:rsid w:val="007B7E90"/>
    <w:rsid w:val="007C0D2E"/>
    <w:rsid w:val="007C2422"/>
    <w:rsid w:val="007C3508"/>
    <w:rsid w:val="007C4411"/>
    <w:rsid w:val="007C51B3"/>
    <w:rsid w:val="007C6242"/>
    <w:rsid w:val="007D1108"/>
    <w:rsid w:val="007D161A"/>
    <w:rsid w:val="007D16CE"/>
    <w:rsid w:val="007D1B6A"/>
    <w:rsid w:val="007D2A18"/>
    <w:rsid w:val="007D3458"/>
    <w:rsid w:val="007D3E6F"/>
    <w:rsid w:val="007D5178"/>
    <w:rsid w:val="007D679D"/>
    <w:rsid w:val="007D6B48"/>
    <w:rsid w:val="007D6E3C"/>
    <w:rsid w:val="007D7CC5"/>
    <w:rsid w:val="007E02B4"/>
    <w:rsid w:val="007E285D"/>
    <w:rsid w:val="007E3D90"/>
    <w:rsid w:val="007E4F9E"/>
    <w:rsid w:val="007E5586"/>
    <w:rsid w:val="007E59F5"/>
    <w:rsid w:val="007E5AFF"/>
    <w:rsid w:val="007E791C"/>
    <w:rsid w:val="007F5B4C"/>
    <w:rsid w:val="007F61F4"/>
    <w:rsid w:val="007F7A71"/>
    <w:rsid w:val="007F7C2C"/>
    <w:rsid w:val="007F7E1C"/>
    <w:rsid w:val="007F7E2A"/>
    <w:rsid w:val="00800F23"/>
    <w:rsid w:val="00804631"/>
    <w:rsid w:val="008048EF"/>
    <w:rsid w:val="008055A6"/>
    <w:rsid w:val="00805828"/>
    <w:rsid w:val="00805877"/>
    <w:rsid w:val="008079B4"/>
    <w:rsid w:val="00810AA0"/>
    <w:rsid w:val="008119E1"/>
    <w:rsid w:val="00811AA0"/>
    <w:rsid w:val="00812BD7"/>
    <w:rsid w:val="00812C4A"/>
    <w:rsid w:val="00815A97"/>
    <w:rsid w:val="00816129"/>
    <w:rsid w:val="0081715D"/>
    <w:rsid w:val="0082097D"/>
    <w:rsid w:val="00826D1D"/>
    <w:rsid w:val="00827CD9"/>
    <w:rsid w:val="00827E18"/>
    <w:rsid w:val="00830EBA"/>
    <w:rsid w:val="008319EF"/>
    <w:rsid w:val="00831C10"/>
    <w:rsid w:val="00832896"/>
    <w:rsid w:val="008358D0"/>
    <w:rsid w:val="008360D1"/>
    <w:rsid w:val="00836D60"/>
    <w:rsid w:val="00837020"/>
    <w:rsid w:val="0084081A"/>
    <w:rsid w:val="00840B2A"/>
    <w:rsid w:val="008419DA"/>
    <w:rsid w:val="00843147"/>
    <w:rsid w:val="00843FB7"/>
    <w:rsid w:val="008447CA"/>
    <w:rsid w:val="00844A45"/>
    <w:rsid w:val="00845F9D"/>
    <w:rsid w:val="0084734B"/>
    <w:rsid w:val="008478F8"/>
    <w:rsid w:val="00847A38"/>
    <w:rsid w:val="00847C41"/>
    <w:rsid w:val="00847F9E"/>
    <w:rsid w:val="008507B9"/>
    <w:rsid w:val="00853FF9"/>
    <w:rsid w:val="008552C3"/>
    <w:rsid w:val="00855707"/>
    <w:rsid w:val="00861A2D"/>
    <w:rsid w:val="00864BDF"/>
    <w:rsid w:val="00865475"/>
    <w:rsid w:val="0086758E"/>
    <w:rsid w:val="00871D72"/>
    <w:rsid w:val="00871F7C"/>
    <w:rsid w:val="008727EE"/>
    <w:rsid w:val="00872E6B"/>
    <w:rsid w:val="008748F0"/>
    <w:rsid w:val="00875DE3"/>
    <w:rsid w:val="00875ED7"/>
    <w:rsid w:val="0087639D"/>
    <w:rsid w:val="00876653"/>
    <w:rsid w:val="008776F7"/>
    <w:rsid w:val="00877969"/>
    <w:rsid w:val="00877A88"/>
    <w:rsid w:val="00880DA8"/>
    <w:rsid w:val="00880E87"/>
    <w:rsid w:val="00881C70"/>
    <w:rsid w:val="0088474A"/>
    <w:rsid w:val="0088761F"/>
    <w:rsid w:val="00887732"/>
    <w:rsid w:val="00887C35"/>
    <w:rsid w:val="00890DA5"/>
    <w:rsid w:val="00890FF4"/>
    <w:rsid w:val="008912D1"/>
    <w:rsid w:val="00892FD8"/>
    <w:rsid w:val="0089325B"/>
    <w:rsid w:val="0089367F"/>
    <w:rsid w:val="00893DF5"/>
    <w:rsid w:val="00895ADC"/>
    <w:rsid w:val="00895D09"/>
    <w:rsid w:val="00896359"/>
    <w:rsid w:val="0089643E"/>
    <w:rsid w:val="0089720D"/>
    <w:rsid w:val="00897E00"/>
    <w:rsid w:val="008A0209"/>
    <w:rsid w:val="008A033B"/>
    <w:rsid w:val="008A2138"/>
    <w:rsid w:val="008A25FF"/>
    <w:rsid w:val="008A57F5"/>
    <w:rsid w:val="008A6856"/>
    <w:rsid w:val="008A6FD4"/>
    <w:rsid w:val="008A72A9"/>
    <w:rsid w:val="008A7AA9"/>
    <w:rsid w:val="008B03A2"/>
    <w:rsid w:val="008B0C49"/>
    <w:rsid w:val="008B247A"/>
    <w:rsid w:val="008B2E9A"/>
    <w:rsid w:val="008B3FF4"/>
    <w:rsid w:val="008B4663"/>
    <w:rsid w:val="008B4CC1"/>
    <w:rsid w:val="008B61EE"/>
    <w:rsid w:val="008B72B7"/>
    <w:rsid w:val="008B73A5"/>
    <w:rsid w:val="008B77A7"/>
    <w:rsid w:val="008C4BC3"/>
    <w:rsid w:val="008D034E"/>
    <w:rsid w:val="008D1DD4"/>
    <w:rsid w:val="008D2B1D"/>
    <w:rsid w:val="008D3D2A"/>
    <w:rsid w:val="008D4F99"/>
    <w:rsid w:val="008D6EAA"/>
    <w:rsid w:val="008D729E"/>
    <w:rsid w:val="008E4F9B"/>
    <w:rsid w:val="008E64F9"/>
    <w:rsid w:val="008E709C"/>
    <w:rsid w:val="008F11A5"/>
    <w:rsid w:val="008F1B2D"/>
    <w:rsid w:val="008F2A5C"/>
    <w:rsid w:val="008F424C"/>
    <w:rsid w:val="008F4A5A"/>
    <w:rsid w:val="008F5DE8"/>
    <w:rsid w:val="0090152D"/>
    <w:rsid w:val="009017FF"/>
    <w:rsid w:val="009053A6"/>
    <w:rsid w:val="009053B6"/>
    <w:rsid w:val="00905523"/>
    <w:rsid w:val="00906931"/>
    <w:rsid w:val="00906DE8"/>
    <w:rsid w:val="009114E3"/>
    <w:rsid w:val="00912014"/>
    <w:rsid w:val="009128DA"/>
    <w:rsid w:val="00913168"/>
    <w:rsid w:val="00913964"/>
    <w:rsid w:val="00914506"/>
    <w:rsid w:val="00914932"/>
    <w:rsid w:val="00915A1A"/>
    <w:rsid w:val="00915F30"/>
    <w:rsid w:val="00916DD5"/>
    <w:rsid w:val="00917BC1"/>
    <w:rsid w:val="0092006D"/>
    <w:rsid w:val="00921D12"/>
    <w:rsid w:val="00922D46"/>
    <w:rsid w:val="0092374D"/>
    <w:rsid w:val="0092586D"/>
    <w:rsid w:val="00926A08"/>
    <w:rsid w:val="009276B7"/>
    <w:rsid w:val="00931E54"/>
    <w:rsid w:val="00932751"/>
    <w:rsid w:val="00932C19"/>
    <w:rsid w:val="009333FD"/>
    <w:rsid w:val="009334DC"/>
    <w:rsid w:val="00933A8D"/>
    <w:rsid w:val="00935E0B"/>
    <w:rsid w:val="00936ADA"/>
    <w:rsid w:val="00941655"/>
    <w:rsid w:val="00943669"/>
    <w:rsid w:val="00944791"/>
    <w:rsid w:val="00944A5C"/>
    <w:rsid w:val="00945FA3"/>
    <w:rsid w:val="009463E4"/>
    <w:rsid w:val="0095081C"/>
    <w:rsid w:val="00950B07"/>
    <w:rsid w:val="00950C56"/>
    <w:rsid w:val="00950CCF"/>
    <w:rsid w:val="009515A6"/>
    <w:rsid w:val="0095161C"/>
    <w:rsid w:val="00952AD2"/>
    <w:rsid w:val="00954256"/>
    <w:rsid w:val="0095425C"/>
    <w:rsid w:val="00955809"/>
    <w:rsid w:val="009558AB"/>
    <w:rsid w:val="00955DD1"/>
    <w:rsid w:val="009564D8"/>
    <w:rsid w:val="00957D80"/>
    <w:rsid w:val="00957F3F"/>
    <w:rsid w:val="00961B8B"/>
    <w:rsid w:val="00962086"/>
    <w:rsid w:val="00962234"/>
    <w:rsid w:val="0096231C"/>
    <w:rsid w:val="009625D6"/>
    <w:rsid w:val="00963A3B"/>
    <w:rsid w:val="0096606C"/>
    <w:rsid w:val="009665BE"/>
    <w:rsid w:val="009676E7"/>
    <w:rsid w:val="009713B6"/>
    <w:rsid w:val="00971F42"/>
    <w:rsid w:val="009721F4"/>
    <w:rsid w:val="00972728"/>
    <w:rsid w:val="00972A53"/>
    <w:rsid w:val="00973308"/>
    <w:rsid w:val="0097376B"/>
    <w:rsid w:val="00973ECC"/>
    <w:rsid w:val="00975A1A"/>
    <w:rsid w:val="00975EAC"/>
    <w:rsid w:val="00976E51"/>
    <w:rsid w:val="009770BF"/>
    <w:rsid w:val="00977E24"/>
    <w:rsid w:val="00977F77"/>
    <w:rsid w:val="009800C7"/>
    <w:rsid w:val="00980333"/>
    <w:rsid w:val="009803A9"/>
    <w:rsid w:val="00982B29"/>
    <w:rsid w:val="00983D46"/>
    <w:rsid w:val="00985D91"/>
    <w:rsid w:val="00986069"/>
    <w:rsid w:val="00987027"/>
    <w:rsid w:val="00987051"/>
    <w:rsid w:val="0098708D"/>
    <w:rsid w:val="00990DAA"/>
    <w:rsid w:val="00992B3D"/>
    <w:rsid w:val="009931A4"/>
    <w:rsid w:val="00996651"/>
    <w:rsid w:val="00996D41"/>
    <w:rsid w:val="00997BC9"/>
    <w:rsid w:val="009A0B13"/>
    <w:rsid w:val="009A27B8"/>
    <w:rsid w:val="009A4B86"/>
    <w:rsid w:val="009A530E"/>
    <w:rsid w:val="009A547E"/>
    <w:rsid w:val="009A5E4D"/>
    <w:rsid w:val="009A619D"/>
    <w:rsid w:val="009A695B"/>
    <w:rsid w:val="009A76BB"/>
    <w:rsid w:val="009A7F78"/>
    <w:rsid w:val="009B02E3"/>
    <w:rsid w:val="009B2282"/>
    <w:rsid w:val="009B40DD"/>
    <w:rsid w:val="009B71BD"/>
    <w:rsid w:val="009C06E6"/>
    <w:rsid w:val="009C0814"/>
    <w:rsid w:val="009C10E2"/>
    <w:rsid w:val="009C288A"/>
    <w:rsid w:val="009C3512"/>
    <w:rsid w:val="009C3AE7"/>
    <w:rsid w:val="009C4E16"/>
    <w:rsid w:val="009C5CF7"/>
    <w:rsid w:val="009C5D3F"/>
    <w:rsid w:val="009C73E7"/>
    <w:rsid w:val="009C74FC"/>
    <w:rsid w:val="009C7C3F"/>
    <w:rsid w:val="009D0AF1"/>
    <w:rsid w:val="009D0D5E"/>
    <w:rsid w:val="009D255B"/>
    <w:rsid w:val="009D4369"/>
    <w:rsid w:val="009D4815"/>
    <w:rsid w:val="009D6802"/>
    <w:rsid w:val="009D711B"/>
    <w:rsid w:val="009D733C"/>
    <w:rsid w:val="009D7F1B"/>
    <w:rsid w:val="009E1324"/>
    <w:rsid w:val="009E1883"/>
    <w:rsid w:val="009E3F1B"/>
    <w:rsid w:val="009E41C4"/>
    <w:rsid w:val="009E4322"/>
    <w:rsid w:val="009E4709"/>
    <w:rsid w:val="009E4B8D"/>
    <w:rsid w:val="009E583C"/>
    <w:rsid w:val="009E693D"/>
    <w:rsid w:val="009E73C8"/>
    <w:rsid w:val="009E75DB"/>
    <w:rsid w:val="009E7A1D"/>
    <w:rsid w:val="009F1038"/>
    <w:rsid w:val="009F1BF6"/>
    <w:rsid w:val="009F2D8D"/>
    <w:rsid w:val="009F2F40"/>
    <w:rsid w:val="009F458C"/>
    <w:rsid w:val="009F505A"/>
    <w:rsid w:val="009F5AF0"/>
    <w:rsid w:val="009F5DBC"/>
    <w:rsid w:val="009F74F7"/>
    <w:rsid w:val="009F7ED6"/>
    <w:rsid w:val="00A0022D"/>
    <w:rsid w:val="00A009CF"/>
    <w:rsid w:val="00A012A2"/>
    <w:rsid w:val="00A0165D"/>
    <w:rsid w:val="00A01B6C"/>
    <w:rsid w:val="00A034ED"/>
    <w:rsid w:val="00A03E39"/>
    <w:rsid w:val="00A04196"/>
    <w:rsid w:val="00A05135"/>
    <w:rsid w:val="00A05EEA"/>
    <w:rsid w:val="00A0649B"/>
    <w:rsid w:val="00A069D0"/>
    <w:rsid w:val="00A07755"/>
    <w:rsid w:val="00A077CF"/>
    <w:rsid w:val="00A1085F"/>
    <w:rsid w:val="00A12D3D"/>
    <w:rsid w:val="00A1534E"/>
    <w:rsid w:val="00A16413"/>
    <w:rsid w:val="00A17AAC"/>
    <w:rsid w:val="00A22DDA"/>
    <w:rsid w:val="00A23146"/>
    <w:rsid w:val="00A237C3"/>
    <w:rsid w:val="00A23AC9"/>
    <w:rsid w:val="00A23EBE"/>
    <w:rsid w:val="00A24F07"/>
    <w:rsid w:val="00A2500E"/>
    <w:rsid w:val="00A2753D"/>
    <w:rsid w:val="00A30A73"/>
    <w:rsid w:val="00A318EB"/>
    <w:rsid w:val="00A329D2"/>
    <w:rsid w:val="00A33EF7"/>
    <w:rsid w:val="00A342A7"/>
    <w:rsid w:val="00A345F0"/>
    <w:rsid w:val="00A34E7F"/>
    <w:rsid w:val="00A34FCF"/>
    <w:rsid w:val="00A35D74"/>
    <w:rsid w:val="00A36428"/>
    <w:rsid w:val="00A36C76"/>
    <w:rsid w:val="00A414B0"/>
    <w:rsid w:val="00A41C53"/>
    <w:rsid w:val="00A421D0"/>
    <w:rsid w:val="00A43CE2"/>
    <w:rsid w:val="00A44C4A"/>
    <w:rsid w:val="00A45C07"/>
    <w:rsid w:val="00A45CBC"/>
    <w:rsid w:val="00A46402"/>
    <w:rsid w:val="00A535D2"/>
    <w:rsid w:val="00A53831"/>
    <w:rsid w:val="00A55733"/>
    <w:rsid w:val="00A56C16"/>
    <w:rsid w:val="00A609F1"/>
    <w:rsid w:val="00A6233D"/>
    <w:rsid w:val="00A63F89"/>
    <w:rsid w:val="00A652FC"/>
    <w:rsid w:val="00A672C6"/>
    <w:rsid w:val="00A67801"/>
    <w:rsid w:val="00A7009E"/>
    <w:rsid w:val="00A700B1"/>
    <w:rsid w:val="00A7345A"/>
    <w:rsid w:val="00A7378C"/>
    <w:rsid w:val="00A73CEE"/>
    <w:rsid w:val="00A76774"/>
    <w:rsid w:val="00A804F5"/>
    <w:rsid w:val="00A80D5B"/>
    <w:rsid w:val="00A81510"/>
    <w:rsid w:val="00A8268B"/>
    <w:rsid w:val="00A837BE"/>
    <w:rsid w:val="00A83962"/>
    <w:rsid w:val="00A8422C"/>
    <w:rsid w:val="00A8476A"/>
    <w:rsid w:val="00A84F36"/>
    <w:rsid w:val="00A90D28"/>
    <w:rsid w:val="00A91FC0"/>
    <w:rsid w:val="00A93549"/>
    <w:rsid w:val="00A9384A"/>
    <w:rsid w:val="00A93EFB"/>
    <w:rsid w:val="00A94B16"/>
    <w:rsid w:val="00A95055"/>
    <w:rsid w:val="00A9516B"/>
    <w:rsid w:val="00A97B33"/>
    <w:rsid w:val="00A97F82"/>
    <w:rsid w:val="00AA0218"/>
    <w:rsid w:val="00AA052F"/>
    <w:rsid w:val="00AA223E"/>
    <w:rsid w:val="00AA2CD1"/>
    <w:rsid w:val="00AA3C63"/>
    <w:rsid w:val="00AA4040"/>
    <w:rsid w:val="00AA5403"/>
    <w:rsid w:val="00AA6939"/>
    <w:rsid w:val="00AA7B5C"/>
    <w:rsid w:val="00AB0778"/>
    <w:rsid w:val="00AB0D41"/>
    <w:rsid w:val="00AB0F7D"/>
    <w:rsid w:val="00AB2713"/>
    <w:rsid w:val="00AB3564"/>
    <w:rsid w:val="00AB431F"/>
    <w:rsid w:val="00AB4D8A"/>
    <w:rsid w:val="00AB6083"/>
    <w:rsid w:val="00AB64E8"/>
    <w:rsid w:val="00AB74B9"/>
    <w:rsid w:val="00AB79AC"/>
    <w:rsid w:val="00AB7DF4"/>
    <w:rsid w:val="00AC1FAD"/>
    <w:rsid w:val="00AC22DA"/>
    <w:rsid w:val="00AC3329"/>
    <w:rsid w:val="00AC389A"/>
    <w:rsid w:val="00AC3BAA"/>
    <w:rsid w:val="00AC697A"/>
    <w:rsid w:val="00AC6AB0"/>
    <w:rsid w:val="00AC70F8"/>
    <w:rsid w:val="00AD1024"/>
    <w:rsid w:val="00AD17A0"/>
    <w:rsid w:val="00AD1956"/>
    <w:rsid w:val="00AD1AFA"/>
    <w:rsid w:val="00AD394E"/>
    <w:rsid w:val="00AD3BC8"/>
    <w:rsid w:val="00AD540A"/>
    <w:rsid w:val="00AD5943"/>
    <w:rsid w:val="00AD73E3"/>
    <w:rsid w:val="00AD740B"/>
    <w:rsid w:val="00AE1114"/>
    <w:rsid w:val="00AE1584"/>
    <w:rsid w:val="00AE1C8A"/>
    <w:rsid w:val="00AE2C75"/>
    <w:rsid w:val="00AE4A0A"/>
    <w:rsid w:val="00AE6C7C"/>
    <w:rsid w:val="00AE7150"/>
    <w:rsid w:val="00AF00C8"/>
    <w:rsid w:val="00AF4FE8"/>
    <w:rsid w:val="00AF5B42"/>
    <w:rsid w:val="00AF66C8"/>
    <w:rsid w:val="00AF7F32"/>
    <w:rsid w:val="00B01B62"/>
    <w:rsid w:val="00B0211C"/>
    <w:rsid w:val="00B02C58"/>
    <w:rsid w:val="00B031FA"/>
    <w:rsid w:val="00B03E49"/>
    <w:rsid w:val="00B100E0"/>
    <w:rsid w:val="00B10926"/>
    <w:rsid w:val="00B115A1"/>
    <w:rsid w:val="00B13BF9"/>
    <w:rsid w:val="00B1449F"/>
    <w:rsid w:val="00B1471C"/>
    <w:rsid w:val="00B14CE1"/>
    <w:rsid w:val="00B16C89"/>
    <w:rsid w:val="00B179B3"/>
    <w:rsid w:val="00B20163"/>
    <w:rsid w:val="00B229F4"/>
    <w:rsid w:val="00B24A48"/>
    <w:rsid w:val="00B24F44"/>
    <w:rsid w:val="00B25CEB"/>
    <w:rsid w:val="00B262D5"/>
    <w:rsid w:val="00B26480"/>
    <w:rsid w:val="00B3337C"/>
    <w:rsid w:val="00B33937"/>
    <w:rsid w:val="00B33F72"/>
    <w:rsid w:val="00B349C5"/>
    <w:rsid w:val="00B34A2B"/>
    <w:rsid w:val="00B3677A"/>
    <w:rsid w:val="00B3739E"/>
    <w:rsid w:val="00B373FA"/>
    <w:rsid w:val="00B376D8"/>
    <w:rsid w:val="00B40E6A"/>
    <w:rsid w:val="00B41374"/>
    <w:rsid w:val="00B41A02"/>
    <w:rsid w:val="00B41C13"/>
    <w:rsid w:val="00B422E0"/>
    <w:rsid w:val="00B427E3"/>
    <w:rsid w:val="00B428BA"/>
    <w:rsid w:val="00B42909"/>
    <w:rsid w:val="00B44877"/>
    <w:rsid w:val="00B4610D"/>
    <w:rsid w:val="00B461EB"/>
    <w:rsid w:val="00B46652"/>
    <w:rsid w:val="00B502C4"/>
    <w:rsid w:val="00B50D9A"/>
    <w:rsid w:val="00B513FA"/>
    <w:rsid w:val="00B51992"/>
    <w:rsid w:val="00B51F30"/>
    <w:rsid w:val="00B524A3"/>
    <w:rsid w:val="00B527FD"/>
    <w:rsid w:val="00B52B76"/>
    <w:rsid w:val="00B55A71"/>
    <w:rsid w:val="00B55AA2"/>
    <w:rsid w:val="00B56BD9"/>
    <w:rsid w:val="00B57885"/>
    <w:rsid w:val="00B60551"/>
    <w:rsid w:val="00B6082E"/>
    <w:rsid w:val="00B60AC5"/>
    <w:rsid w:val="00B6146A"/>
    <w:rsid w:val="00B62A01"/>
    <w:rsid w:val="00B6307B"/>
    <w:rsid w:val="00B63B11"/>
    <w:rsid w:val="00B65804"/>
    <w:rsid w:val="00B6735E"/>
    <w:rsid w:val="00B7169E"/>
    <w:rsid w:val="00B719E0"/>
    <w:rsid w:val="00B72AF7"/>
    <w:rsid w:val="00B735A8"/>
    <w:rsid w:val="00B74D4B"/>
    <w:rsid w:val="00B76B43"/>
    <w:rsid w:val="00B80578"/>
    <w:rsid w:val="00B80943"/>
    <w:rsid w:val="00B81598"/>
    <w:rsid w:val="00B8170F"/>
    <w:rsid w:val="00B81ECD"/>
    <w:rsid w:val="00B84420"/>
    <w:rsid w:val="00B84DE4"/>
    <w:rsid w:val="00B84F2B"/>
    <w:rsid w:val="00B855DC"/>
    <w:rsid w:val="00B866CE"/>
    <w:rsid w:val="00B87CA1"/>
    <w:rsid w:val="00B916F2"/>
    <w:rsid w:val="00B92F86"/>
    <w:rsid w:val="00B9478A"/>
    <w:rsid w:val="00BA03A5"/>
    <w:rsid w:val="00BA09D4"/>
    <w:rsid w:val="00BA0B2B"/>
    <w:rsid w:val="00BA319B"/>
    <w:rsid w:val="00BA371C"/>
    <w:rsid w:val="00BA38A9"/>
    <w:rsid w:val="00BB198C"/>
    <w:rsid w:val="00BB20CD"/>
    <w:rsid w:val="00BB2792"/>
    <w:rsid w:val="00BB3023"/>
    <w:rsid w:val="00BB3A67"/>
    <w:rsid w:val="00BB5F2A"/>
    <w:rsid w:val="00BB5F53"/>
    <w:rsid w:val="00BB7606"/>
    <w:rsid w:val="00BC17AC"/>
    <w:rsid w:val="00BC2490"/>
    <w:rsid w:val="00BC321E"/>
    <w:rsid w:val="00BC58D1"/>
    <w:rsid w:val="00BC5C3D"/>
    <w:rsid w:val="00BC5D43"/>
    <w:rsid w:val="00BD02EA"/>
    <w:rsid w:val="00BD061E"/>
    <w:rsid w:val="00BD0AF3"/>
    <w:rsid w:val="00BD0E81"/>
    <w:rsid w:val="00BD10D6"/>
    <w:rsid w:val="00BD1174"/>
    <w:rsid w:val="00BD1360"/>
    <w:rsid w:val="00BD1E36"/>
    <w:rsid w:val="00BD2661"/>
    <w:rsid w:val="00BD593A"/>
    <w:rsid w:val="00BD6AAB"/>
    <w:rsid w:val="00BD7CCB"/>
    <w:rsid w:val="00BE0AAE"/>
    <w:rsid w:val="00BE0C0B"/>
    <w:rsid w:val="00BE0D88"/>
    <w:rsid w:val="00BE17A9"/>
    <w:rsid w:val="00BE1DDB"/>
    <w:rsid w:val="00BE2446"/>
    <w:rsid w:val="00BE2BE3"/>
    <w:rsid w:val="00BE5EB3"/>
    <w:rsid w:val="00BE6172"/>
    <w:rsid w:val="00BF00D3"/>
    <w:rsid w:val="00BF0A43"/>
    <w:rsid w:val="00BF2477"/>
    <w:rsid w:val="00BF5968"/>
    <w:rsid w:val="00BF68A1"/>
    <w:rsid w:val="00C0246B"/>
    <w:rsid w:val="00C025BD"/>
    <w:rsid w:val="00C04254"/>
    <w:rsid w:val="00C0460C"/>
    <w:rsid w:val="00C04BAE"/>
    <w:rsid w:val="00C06A7B"/>
    <w:rsid w:val="00C07614"/>
    <w:rsid w:val="00C07CC9"/>
    <w:rsid w:val="00C10086"/>
    <w:rsid w:val="00C1008A"/>
    <w:rsid w:val="00C10BEA"/>
    <w:rsid w:val="00C11CAA"/>
    <w:rsid w:val="00C125D5"/>
    <w:rsid w:val="00C12B87"/>
    <w:rsid w:val="00C1301C"/>
    <w:rsid w:val="00C157FC"/>
    <w:rsid w:val="00C171DC"/>
    <w:rsid w:val="00C172CD"/>
    <w:rsid w:val="00C174CE"/>
    <w:rsid w:val="00C17823"/>
    <w:rsid w:val="00C20D96"/>
    <w:rsid w:val="00C21253"/>
    <w:rsid w:val="00C221AA"/>
    <w:rsid w:val="00C23572"/>
    <w:rsid w:val="00C2401E"/>
    <w:rsid w:val="00C266D1"/>
    <w:rsid w:val="00C30C18"/>
    <w:rsid w:val="00C30DBF"/>
    <w:rsid w:val="00C31AC1"/>
    <w:rsid w:val="00C3259B"/>
    <w:rsid w:val="00C3298D"/>
    <w:rsid w:val="00C32D43"/>
    <w:rsid w:val="00C3305E"/>
    <w:rsid w:val="00C33517"/>
    <w:rsid w:val="00C3369D"/>
    <w:rsid w:val="00C33BAC"/>
    <w:rsid w:val="00C3477E"/>
    <w:rsid w:val="00C35D93"/>
    <w:rsid w:val="00C37028"/>
    <w:rsid w:val="00C41D90"/>
    <w:rsid w:val="00C42237"/>
    <w:rsid w:val="00C42D1C"/>
    <w:rsid w:val="00C43A28"/>
    <w:rsid w:val="00C44F32"/>
    <w:rsid w:val="00C473DE"/>
    <w:rsid w:val="00C50CEC"/>
    <w:rsid w:val="00C50DD7"/>
    <w:rsid w:val="00C51447"/>
    <w:rsid w:val="00C51836"/>
    <w:rsid w:val="00C52DFE"/>
    <w:rsid w:val="00C531E8"/>
    <w:rsid w:val="00C53287"/>
    <w:rsid w:val="00C5386A"/>
    <w:rsid w:val="00C53A15"/>
    <w:rsid w:val="00C540E1"/>
    <w:rsid w:val="00C55EBC"/>
    <w:rsid w:val="00C57485"/>
    <w:rsid w:val="00C57F3F"/>
    <w:rsid w:val="00C6269E"/>
    <w:rsid w:val="00C62B30"/>
    <w:rsid w:val="00C638F6"/>
    <w:rsid w:val="00C63BB3"/>
    <w:rsid w:val="00C65FC2"/>
    <w:rsid w:val="00C667EA"/>
    <w:rsid w:val="00C679C7"/>
    <w:rsid w:val="00C702F8"/>
    <w:rsid w:val="00C706D7"/>
    <w:rsid w:val="00C71803"/>
    <w:rsid w:val="00C72102"/>
    <w:rsid w:val="00C743A2"/>
    <w:rsid w:val="00C74B32"/>
    <w:rsid w:val="00C7602A"/>
    <w:rsid w:val="00C7676F"/>
    <w:rsid w:val="00C7749C"/>
    <w:rsid w:val="00C812AF"/>
    <w:rsid w:val="00C81E37"/>
    <w:rsid w:val="00C8224C"/>
    <w:rsid w:val="00C824F2"/>
    <w:rsid w:val="00C82AB5"/>
    <w:rsid w:val="00C833F7"/>
    <w:rsid w:val="00C83722"/>
    <w:rsid w:val="00C85F1C"/>
    <w:rsid w:val="00C8652B"/>
    <w:rsid w:val="00C87154"/>
    <w:rsid w:val="00C87A7B"/>
    <w:rsid w:val="00C901C0"/>
    <w:rsid w:val="00C90792"/>
    <w:rsid w:val="00C91736"/>
    <w:rsid w:val="00C92173"/>
    <w:rsid w:val="00C938B3"/>
    <w:rsid w:val="00C9490A"/>
    <w:rsid w:val="00C95679"/>
    <w:rsid w:val="00C957AF"/>
    <w:rsid w:val="00C96664"/>
    <w:rsid w:val="00C96921"/>
    <w:rsid w:val="00CA00F9"/>
    <w:rsid w:val="00CA0519"/>
    <w:rsid w:val="00CA0E80"/>
    <w:rsid w:val="00CA15A5"/>
    <w:rsid w:val="00CA1FCB"/>
    <w:rsid w:val="00CA2D9F"/>
    <w:rsid w:val="00CA347E"/>
    <w:rsid w:val="00CA3A2B"/>
    <w:rsid w:val="00CA44E7"/>
    <w:rsid w:val="00CA49DD"/>
    <w:rsid w:val="00CA4F4F"/>
    <w:rsid w:val="00CA6B57"/>
    <w:rsid w:val="00CA6CD1"/>
    <w:rsid w:val="00CA766E"/>
    <w:rsid w:val="00CA7846"/>
    <w:rsid w:val="00CB0787"/>
    <w:rsid w:val="00CB08F0"/>
    <w:rsid w:val="00CB0DF3"/>
    <w:rsid w:val="00CB15CF"/>
    <w:rsid w:val="00CB51C6"/>
    <w:rsid w:val="00CB5CD9"/>
    <w:rsid w:val="00CB6D00"/>
    <w:rsid w:val="00CB792A"/>
    <w:rsid w:val="00CB7DAE"/>
    <w:rsid w:val="00CC03B0"/>
    <w:rsid w:val="00CC131E"/>
    <w:rsid w:val="00CC199F"/>
    <w:rsid w:val="00CC2695"/>
    <w:rsid w:val="00CC31EC"/>
    <w:rsid w:val="00CC520E"/>
    <w:rsid w:val="00CC75E2"/>
    <w:rsid w:val="00CD03DD"/>
    <w:rsid w:val="00CD063C"/>
    <w:rsid w:val="00CD070B"/>
    <w:rsid w:val="00CD2E86"/>
    <w:rsid w:val="00CD4146"/>
    <w:rsid w:val="00CD4254"/>
    <w:rsid w:val="00CD449A"/>
    <w:rsid w:val="00CD4CCC"/>
    <w:rsid w:val="00CD51D4"/>
    <w:rsid w:val="00CD7DB6"/>
    <w:rsid w:val="00CE212A"/>
    <w:rsid w:val="00CE2B9B"/>
    <w:rsid w:val="00CE3F6E"/>
    <w:rsid w:val="00CE5AAB"/>
    <w:rsid w:val="00CE60A1"/>
    <w:rsid w:val="00CE6CA7"/>
    <w:rsid w:val="00CF066E"/>
    <w:rsid w:val="00CF07A5"/>
    <w:rsid w:val="00CF12DB"/>
    <w:rsid w:val="00CF3229"/>
    <w:rsid w:val="00CF37C5"/>
    <w:rsid w:val="00CF3D31"/>
    <w:rsid w:val="00CF3FA2"/>
    <w:rsid w:val="00CF5EDB"/>
    <w:rsid w:val="00CF721C"/>
    <w:rsid w:val="00CF7389"/>
    <w:rsid w:val="00CF769B"/>
    <w:rsid w:val="00CF7EB5"/>
    <w:rsid w:val="00D0244C"/>
    <w:rsid w:val="00D02A09"/>
    <w:rsid w:val="00D03345"/>
    <w:rsid w:val="00D03A48"/>
    <w:rsid w:val="00D061D0"/>
    <w:rsid w:val="00D06618"/>
    <w:rsid w:val="00D0685A"/>
    <w:rsid w:val="00D102FF"/>
    <w:rsid w:val="00D12A48"/>
    <w:rsid w:val="00D135DF"/>
    <w:rsid w:val="00D13D04"/>
    <w:rsid w:val="00D14054"/>
    <w:rsid w:val="00D14555"/>
    <w:rsid w:val="00D15237"/>
    <w:rsid w:val="00D16913"/>
    <w:rsid w:val="00D17B23"/>
    <w:rsid w:val="00D224F5"/>
    <w:rsid w:val="00D22F4B"/>
    <w:rsid w:val="00D24188"/>
    <w:rsid w:val="00D24687"/>
    <w:rsid w:val="00D25D56"/>
    <w:rsid w:val="00D264E8"/>
    <w:rsid w:val="00D26BBC"/>
    <w:rsid w:val="00D303EC"/>
    <w:rsid w:val="00D3074E"/>
    <w:rsid w:val="00D316ED"/>
    <w:rsid w:val="00D319A5"/>
    <w:rsid w:val="00D3395A"/>
    <w:rsid w:val="00D33AE4"/>
    <w:rsid w:val="00D33B4A"/>
    <w:rsid w:val="00D343C1"/>
    <w:rsid w:val="00D345AC"/>
    <w:rsid w:val="00D3630B"/>
    <w:rsid w:val="00D37D6A"/>
    <w:rsid w:val="00D4164C"/>
    <w:rsid w:val="00D439EF"/>
    <w:rsid w:val="00D44B58"/>
    <w:rsid w:val="00D45681"/>
    <w:rsid w:val="00D463E3"/>
    <w:rsid w:val="00D46B07"/>
    <w:rsid w:val="00D47A2E"/>
    <w:rsid w:val="00D47ECA"/>
    <w:rsid w:val="00D507A9"/>
    <w:rsid w:val="00D50906"/>
    <w:rsid w:val="00D516F3"/>
    <w:rsid w:val="00D517BA"/>
    <w:rsid w:val="00D525DA"/>
    <w:rsid w:val="00D529A6"/>
    <w:rsid w:val="00D53280"/>
    <w:rsid w:val="00D54CA9"/>
    <w:rsid w:val="00D556A9"/>
    <w:rsid w:val="00D5600F"/>
    <w:rsid w:val="00D57250"/>
    <w:rsid w:val="00D6012E"/>
    <w:rsid w:val="00D6024D"/>
    <w:rsid w:val="00D61CD1"/>
    <w:rsid w:val="00D63888"/>
    <w:rsid w:val="00D644C5"/>
    <w:rsid w:val="00D6489D"/>
    <w:rsid w:val="00D65244"/>
    <w:rsid w:val="00D65260"/>
    <w:rsid w:val="00D665AB"/>
    <w:rsid w:val="00D70421"/>
    <w:rsid w:val="00D72929"/>
    <w:rsid w:val="00D730BE"/>
    <w:rsid w:val="00D741EE"/>
    <w:rsid w:val="00D7473C"/>
    <w:rsid w:val="00D74BDE"/>
    <w:rsid w:val="00D7536D"/>
    <w:rsid w:val="00D75488"/>
    <w:rsid w:val="00D75CB8"/>
    <w:rsid w:val="00D8163F"/>
    <w:rsid w:val="00D839D2"/>
    <w:rsid w:val="00D83D2B"/>
    <w:rsid w:val="00D8420D"/>
    <w:rsid w:val="00D86720"/>
    <w:rsid w:val="00D8687A"/>
    <w:rsid w:val="00D874F3"/>
    <w:rsid w:val="00D87C43"/>
    <w:rsid w:val="00D87E8A"/>
    <w:rsid w:val="00D87F6E"/>
    <w:rsid w:val="00D9036F"/>
    <w:rsid w:val="00D903E3"/>
    <w:rsid w:val="00D92671"/>
    <w:rsid w:val="00D9484A"/>
    <w:rsid w:val="00D94DAB"/>
    <w:rsid w:val="00D9637E"/>
    <w:rsid w:val="00DA12AC"/>
    <w:rsid w:val="00DA13D4"/>
    <w:rsid w:val="00DA1D21"/>
    <w:rsid w:val="00DA30A6"/>
    <w:rsid w:val="00DA418C"/>
    <w:rsid w:val="00DA4817"/>
    <w:rsid w:val="00DA4B17"/>
    <w:rsid w:val="00DA5AB9"/>
    <w:rsid w:val="00DA65FE"/>
    <w:rsid w:val="00DA72CA"/>
    <w:rsid w:val="00DB13CB"/>
    <w:rsid w:val="00DB1D06"/>
    <w:rsid w:val="00DB1D12"/>
    <w:rsid w:val="00DB2EFD"/>
    <w:rsid w:val="00DB3B06"/>
    <w:rsid w:val="00DC0344"/>
    <w:rsid w:val="00DC0607"/>
    <w:rsid w:val="00DC2DBB"/>
    <w:rsid w:val="00DC479A"/>
    <w:rsid w:val="00DC4B9D"/>
    <w:rsid w:val="00DC50BB"/>
    <w:rsid w:val="00DC5D86"/>
    <w:rsid w:val="00DD2F71"/>
    <w:rsid w:val="00DD32AB"/>
    <w:rsid w:val="00DD32E1"/>
    <w:rsid w:val="00DD33FA"/>
    <w:rsid w:val="00DD4788"/>
    <w:rsid w:val="00DD5760"/>
    <w:rsid w:val="00DD58BC"/>
    <w:rsid w:val="00DD5F7C"/>
    <w:rsid w:val="00DD6A59"/>
    <w:rsid w:val="00DE0488"/>
    <w:rsid w:val="00DE0584"/>
    <w:rsid w:val="00DE083D"/>
    <w:rsid w:val="00DE28FB"/>
    <w:rsid w:val="00DE3928"/>
    <w:rsid w:val="00DE6C3E"/>
    <w:rsid w:val="00DE71DD"/>
    <w:rsid w:val="00DF0B6B"/>
    <w:rsid w:val="00DF1485"/>
    <w:rsid w:val="00DF1D72"/>
    <w:rsid w:val="00DF2212"/>
    <w:rsid w:val="00DF4D08"/>
    <w:rsid w:val="00DF6B73"/>
    <w:rsid w:val="00E000D2"/>
    <w:rsid w:val="00E03670"/>
    <w:rsid w:val="00E04E66"/>
    <w:rsid w:val="00E0508F"/>
    <w:rsid w:val="00E058C3"/>
    <w:rsid w:val="00E067BE"/>
    <w:rsid w:val="00E071C5"/>
    <w:rsid w:val="00E07B29"/>
    <w:rsid w:val="00E11E78"/>
    <w:rsid w:val="00E1248D"/>
    <w:rsid w:val="00E143CE"/>
    <w:rsid w:val="00E15A02"/>
    <w:rsid w:val="00E16BCC"/>
    <w:rsid w:val="00E175EE"/>
    <w:rsid w:val="00E205B1"/>
    <w:rsid w:val="00E22B36"/>
    <w:rsid w:val="00E22CE3"/>
    <w:rsid w:val="00E231DA"/>
    <w:rsid w:val="00E232E0"/>
    <w:rsid w:val="00E23579"/>
    <w:rsid w:val="00E24143"/>
    <w:rsid w:val="00E24AD5"/>
    <w:rsid w:val="00E259AD"/>
    <w:rsid w:val="00E25C24"/>
    <w:rsid w:val="00E25CD1"/>
    <w:rsid w:val="00E25D9E"/>
    <w:rsid w:val="00E26382"/>
    <w:rsid w:val="00E26847"/>
    <w:rsid w:val="00E273AB"/>
    <w:rsid w:val="00E3074E"/>
    <w:rsid w:val="00E3326A"/>
    <w:rsid w:val="00E33ABB"/>
    <w:rsid w:val="00E33E7F"/>
    <w:rsid w:val="00E33EEB"/>
    <w:rsid w:val="00E36DE0"/>
    <w:rsid w:val="00E37290"/>
    <w:rsid w:val="00E4012B"/>
    <w:rsid w:val="00E40EF8"/>
    <w:rsid w:val="00E40FEF"/>
    <w:rsid w:val="00E41446"/>
    <w:rsid w:val="00E43AFF"/>
    <w:rsid w:val="00E45909"/>
    <w:rsid w:val="00E4639D"/>
    <w:rsid w:val="00E46D26"/>
    <w:rsid w:val="00E47523"/>
    <w:rsid w:val="00E4756D"/>
    <w:rsid w:val="00E475D7"/>
    <w:rsid w:val="00E50B41"/>
    <w:rsid w:val="00E511BF"/>
    <w:rsid w:val="00E542D4"/>
    <w:rsid w:val="00E55509"/>
    <w:rsid w:val="00E56C24"/>
    <w:rsid w:val="00E578C5"/>
    <w:rsid w:val="00E60771"/>
    <w:rsid w:val="00E61054"/>
    <w:rsid w:val="00E61CFD"/>
    <w:rsid w:val="00E62897"/>
    <w:rsid w:val="00E63212"/>
    <w:rsid w:val="00E6367C"/>
    <w:rsid w:val="00E640DD"/>
    <w:rsid w:val="00E6469D"/>
    <w:rsid w:val="00E65B97"/>
    <w:rsid w:val="00E67BE8"/>
    <w:rsid w:val="00E67D71"/>
    <w:rsid w:val="00E701DA"/>
    <w:rsid w:val="00E708CB"/>
    <w:rsid w:val="00E73297"/>
    <w:rsid w:val="00E73413"/>
    <w:rsid w:val="00E73828"/>
    <w:rsid w:val="00E74071"/>
    <w:rsid w:val="00E742AB"/>
    <w:rsid w:val="00E749A0"/>
    <w:rsid w:val="00E7602C"/>
    <w:rsid w:val="00E76A69"/>
    <w:rsid w:val="00E80ED8"/>
    <w:rsid w:val="00E8172C"/>
    <w:rsid w:val="00E81A1F"/>
    <w:rsid w:val="00E83004"/>
    <w:rsid w:val="00E8428C"/>
    <w:rsid w:val="00E84D33"/>
    <w:rsid w:val="00E852CF"/>
    <w:rsid w:val="00E857A0"/>
    <w:rsid w:val="00E8700F"/>
    <w:rsid w:val="00E9093F"/>
    <w:rsid w:val="00E923AB"/>
    <w:rsid w:val="00E93469"/>
    <w:rsid w:val="00E940BD"/>
    <w:rsid w:val="00E94A4C"/>
    <w:rsid w:val="00E94D9E"/>
    <w:rsid w:val="00E96689"/>
    <w:rsid w:val="00E96C9B"/>
    <w:rsid w:val="00E97532"/>
    <w:rsid w:val="00E9781F"/>
    <w:rsid w:val="00E97ADB"/>
    <w:rsid w:val="00EA09A9"/>
    <w:rsid w:val="00EA16D4"/>
    <w:rsid w:val="00EA235D"/>
    <w:rsid w:val="00EA315F"/>
    <w:rsid w:val="00EA3CE8"/>
    <w:rsid w:val="00EA3DF1"/>
    <w:rsid w:val="00EA3FD9"/>
    <w:rsid w:val="00EA4DAB"/>
    <w:rsid w:val="00EA4E1D"/>
    <w:rsid w:val="00EA50E1"/>
    <w:rsid w:val="00EA5B9B"/>
    <w:rsid w:val="00EA68DA"/>
    <w:rsid w:val="00EB14A6"/>
    <w:rsid w:val="00EB26B2"/>
    <w:rsid w:val="00EB2A22"/>
    <w:rsid w:val="00EB2BF8"/>
    <w:rsid w:val="00EB2E31"/>
    <w:rsid w:val="00EB4823"/>
    <w:rsid w:val="00EB6094"/>
    <w:rsid w:val="00EB6957"/>
    <w:rsid w:val="00EB7120"/>
    <w:rsid w:val="00EC01A1"/>
    <w:rsid w:val="00EC2DD9"/>
    <w:rsid w:val="00EC510D"/>
    <w:rsid w:val="00EC7CDB"/>
    <w:rsid w:val="00ED1178"/>
    <w:rsid w:val="00ED159A"/>
    <w:rsid w:val="00ED245F"/>
    <w:rsid w:val="00ED25EA"/>
    <w:rsid w:val="00ED5102"/>
    <w:rsid w:val="00ED5111"/>
    <w:rsid w:val="00ED644F"/>
    <w:rsid w:val="00EE009C"/>
    <w:rsid w:val="00EE00AB"/>
    <w:rsid w:val="00EE0D1D"/>
    <w:rsid w:val="00EE243F"/>
    <w:rsid w:val="00EE3B8B"/>
    <w:rsid w:val="00EE4559"/>
    <w:rsid w:val="00EE5511"/>
    <w:rsid w:val="00EE72D4"/>
    <w:rsid w:val="00EE7EC2"/>
    <w:rsid w:val="00EE7FAF"/>
    <w:rsid w:val="00EF25C4"/>
    <w:rsid w:val="00EF2ADE"/>
    <w:rsid w:val="00EF2BE1"/>
    <w:rsid w:val="00EF3136"/>
    <w:rsid w:val="00EF3CF4"/>
    <w:rsid w:val="00EF4242"/>
    <w:rsid w:val="00EF4477"/>
    <w:rsid w:val="00EF49FA"/>
    <w:rsid w:val="00EF54C8"/>
    <w:rsid w:val="00EF56DF"/>
    <w:rsid w:val="00EF589C"/>
    <w:rsid w:val="00EF5A20"/>
    <w:rsid w:val="00EF68F9"/>
    <w:rsid w:val="00EF7ACE"/>
    <w:rsid w:val="00F02B7E"/>
    <w:rsid w:val="00F041C1"/>
    <w:rsid w:val="00F05361"/>
    <w:rsid w:val="00F05491"/>
    <w:rsid w:val="00F055C1"/>
    <w:rsid w:val="00F068DE"/>
    <w:rsid w:val="00F126FC"/>
    <w:rsid w:val="00F130F4"/>
    <w:rsid w:val="00F14CFF"/>
    <w:rsid w:val="00F15714"/>
    <w:rsid w:val="00F16D3B"/>
    <w:rsid w:val="00F20E4A"/>
    <w:rsid w:val="00F210FD"/>
    <w:rsid w:val="00F21941"/>
    <w:rsid w:val="00F2213C"/>
    <w:rsid w:val="00F2228B"/>
    <w:rsid w:val="00F23787"/>
    <w:rsid w:val="00F24C3C"/>
    <w:rsid w:val="00F25AD2"/>
    <w:rsid w:val="00F25E69"/>
    <w:rsid w:val="00F25FC2"/>
    <w:rsid w:val="00F26685"/>
    <w:rsid w:val="00F2762A"/>
    <w:rsid w:val="00F3224B"/>
    <w:rsid w:val="00F33702"/>
    <w:rsid w:val="00F33A1B"/>
    <w:rsid w:val="00F374A1"/>
    <w:rsid w:val="00F40BCA"/>
    <w:rsid w:val="00F40EE7"/>
    <w:rsid w:val="00F41397"/>
    <w:rsid w:val="00F4299D"/>
    <w:rsid w:val="00F43A49"/>
    <w:rsid w:val="00F43C05"/>
    <w:rsid w:val="00F43E1A"/>
    <w:rsid w:val="00F447A5"/>
    <w:rsid w:val="00F46F8E"/>
    <w:rsid w:val="00F475A4"/>
    <w:rsid w:val="00F476F7"/>
    <w:rsid w:val="00F51010"/>
    <w:rsid w:val="00F51DDD"/>
    <w:rsid w:val="00F52B06"/>
    <w:rsid w:val="00F5328C"/>
    <w:rsid w:val="00F536DA"/>
    <w:rsid w:val="00F53B90"/>
    <w:rsid w:val="00F53D2D"/>
    <w:rsid w:val="00F557D9"/>
    <w:rsid w:val="00F605FA"/>
    <w:rsid w:val="00F6086B"/>
    <w:rsid w:val="00F60B5D"/>
    <w:rsid w:val="00F60E6A"/>
    <w:rsid w:val="00F626F3"/>
    <w:rsid w:val="00F62C22"/>
    <w:rsid w:val="00F63516"/>
    <w:rsid w:val="00F6449B"/>
    <w:rsid w:val="00F64E08"/>
    <w:rsid w:val="00F65344"/>
    <w:rsid w:val="00F70335"/>
    <w:rsid w:val="00F80059"/>
    <w:rsid w:val="00F811BE"/>
    <w:rsid w:val="00F81B2C"/>
    <w:rsid w:val="00F82579"/>
    <w:rsid w:val="00F83604"/>
    <w:rsid w:val="00F84087"/>
    <w:rsid w:val="00F85C34"/>
    <w:rsid w:val="00F91002"/>
    <w:rsid w:val="00F915C6"/>
    <w:rsid w:val="00F92764"/>
    <w:rsid w:val="00F933B0"/>
    <w:rsid w:val="00F9540C"/>
    <w:rsid w:val="00F9567F"/>
    <w:rsid w:val="00F958D2"/>
    <w:rsid w:val="00F973CB"/>
    <w:rsid w:val="00FA00E6"/>
    <w:rsid w:val="00FA02DB"/>
    <w:rsid w:val="00FA0EFF"/>
    <w:rsid w:val="00FA5A2C"/>
    <w:rsid w:val="00FA663C"/>
    <w:rsid w:val="00FA72BA"/>
    <w:rsid w:val="00FA73A2"/>
    <w:rsid w:val="00FA7D5F"/>
    <w:rsid w:val="00FA7FAB"/>
    <w:rsid w:val="00FB184E"/>
    <w:rsid w:val="00FB2FF4"/>
    <w:rsid w:val="00FB41D5"/>
    <w:rsid w:val="00FB4BB1"/>
    <w:rsid w:val="00FB56A4"/>
    <w:rsid w:val="00FB5BFA"/>
    <w:rsid w:val="00FB6B1A"/>
    <w:rsid w:val="00FB7B72"/>
    <w:rsid w:val="00FC0BAD"/>
    <w:rsid w:val="00FC0CFE"/>
    <w:rsid w:val="00FC1351"/>
    <w:rsid w:val="00FC16EC"/>
    <w:rsid w:val="00FC2002"/>
    <w:rsid w:val="00FC2CBF"/>
    <w:rsid w:val="00FC4E3C"/>
    <w:rsid w:val="00FC5BA6"/>
    <w:rsid w:val="00FC6EDB"/>
    <w:rsid w:val="00FD329A"/>
    <w:rsid w:val="00FD683A"/>
    <w:rsid w:val="00FD7514"/>
    <w:rsid w:val="00FE0371"/>
    <w:rsid w:val="00FE09AD"/>
    <w:rsid w:val="00FE0F1F"/>
    <w:rsid w:val="00FE1DF9"/>
    <w:rsid w:val="00FE26CC"/>
    <w:rsid w:val="00FE30F5"/>
    <w:rsid w:val="00FE491E"/>
    <w:rsid w:val="00FE4D1D"/>
    <w:rsid w:val="00FE697D"/>
    <w:rsid w:val="00FF01FA"/>
    <w:rsid w:val="00FF17D3"/>
    <w:rsid w:val="00FF20D2"/>
    <w:rsid w:val="00FF2527"/>
    <w:rsid w:val="00FF5A21"/>
    <w:rsid w:val="00FF5E89"/>
    <w:rsid w:val="09FCB162"/>
    <w:rsid w:val="19A88438"/>
    <w:rsid w:val="41B99BCF"/>
    <w:rsid w:val="4D5B069C"/>
    <w:rsid w:val="550BA5D5"/>
    <w:rsid w:val="551B4D0D"/>
    <w:rsid w:val="580A516C"/>
    <w:rsid w:val="5B09B39A"/>
    <w:rsid w:val="71669675"/>
    <w:rsid w:val="7811366B"/>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14ED101"/>
  <w15:docId w15:val="{5B2BE6C3-8B07-4480-8A86-0EA67A806C4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qFormat="1"/>
    <w:lsdException w:name="heading 5" w:semiHidden="1" w:uiPriority="0" w:unhideWhenUsed="1"/>
    <w:lsdException w:name="heading 6" w:semiHidden="1" w:uiPriority="9" w:unhideWhenUsed="1"/>
    <w:lsdException w:name="heading 7" w:semiHidden="1" w:uiPriority="9" w:unhideWhenUsed="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uiPriority="35"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nhideWhenUsed="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semiHidden="1" w:uiPriority="31" w:unhideWhenUsed="1"/>
    <w:lsdException w:name="Intense Reference" w:semiHidden="1" w:uiPriority="32" w:unhideWhenUsed="1"/>
    <w:lsdException w:name="Book Title" w:semiHidden="1" w:uiPriority="33" w:unhideWhenUsed="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C2490"/>
    <w:pPr>
      <w:tabs>
        <w:tab w:val="left" w:pos="992"/>
        <w:tab w:val="left" w:pos="1395"/>
        <w:tab w:val="left" w:pos="1712"/>
      </w:tabs>
      <w:spacing w:after="240" w:line="240" w:lineRule="auto"/>
    </w:pPr>
    <w:rPr>
      <w:rFonts w:ascii="Arial" w:hAnsi="Arial"/>
      <w:sz w:val="20"/>
    </w:rPr>
  </w:style>
  <w:style w:type="paragraph" w:styleId="Heading1">
    <w:name w:val="heading 1"/>
    <w:next w:val="Heading2"/>
    <w:link w:val="Heading1Char"/>
    <w:autoRedefine/>
    <w:uiPriority w:val="1"/>
    <w:qFormat/>
    <w:rsid w:val="00B428BA"/>
    <w:pPr>
      <w:keepNext/>
      <w:keepLines/>
      <w:widowControl w:val="0"/>
      <w:shd w:val="clear" w:color="auto" w:fill="EEECE1" w:themeFill="background2"/>
      <w:spacing w:after="240" w:line="240" w:lineRule="auto"/>
      <w:outlineLvl w:val="0"/>
    </w:pPr>
    <w:rPr>
      <w:rFonts w:ascii="RR Pioneer" w:eastAsiaTheme="majorEastAsia" w:hAnsi="RR Pioneer" w:cstheme="majorBidi"/>
      <w:b/>
      <w:bCs/>
      <w:i/>
      <w:iCs/>
      <w:kern w:val="28"/>
      <w:sz w:val="28"/>
      <w:szCs w:val="28"/>
    </w:rPr>
  </w:style>
  <w:style w:type="paragraph" w:styleId="Heading2">
    <w:name w:val="heading 2"/>
    <w:next w:val="Heading3"/>
    <w:link w:val="Heading2Char"/>
    <w:autoRedefine/>
    <w:uiPriority w:val="2"/>
    <w:qFormat/>
    <w:rsid w:val="00B428BA"/>
    <w:pPr>
      <w:keepNext/>
      <w:keepLines/>
      <w:spacing w:after="240" w:line="240" w:lineRule="auto"/>
      <w:outlineLvl w:val="1"/>
    </w:pPr>
    <w:rPr>
      <w:rFonts w:ascii="Arial" w:eastAsiaTheme="majorEastAsia" w:hAnsi="Arial" w:cstheme="majorBidi"/>
      <w:b/>
      <w:bCs/>
      <w:i/>
      <w:sz w:val="28"/>
      <w:szCs w:val="28"/>
    </w:rPr>
  </w:style>
  <w:style w:type="paragraph" w:styleId="Heading3">
    <w:name w:val="heading 3"/>
    <w:basedOn w:val="Heading6"/>
    <w:next w:val="Normal"/>
    <w:link w:val="Heading3Char"/>
    <w:uiPriority w:val="3"/>
    <w:qFormat/>
    <w:rsid w:val="002C0498"/>
    <w:pPr>
      <w:keepNext/>
      <w:keepLines/>
      <w:spacing w:after="240"/>
      <w:outlineLvl w:val="2"/>
    </w:pPr>
  </w:style>
  <w:style w:type="paragraph" w:styleId="Heading5">
    <w:name w:val="heading 5"/>
    <w:next w:val="Heading3"/>
    <w:link w:val="Heading5Char"/>
    <w:unhideWhenUsed/>
    <w:rsid w:val="00BD6AAB"/>
    <w:pPr>
      <w:tabs>
        <w:tab w:val="left" w:pos="1008"/>
      </w:tabs>
      <w:spacing w:after="120" w:line="240" w:lineRule="auto"/>
      <w:outlineLvl w:val="4"/>
    </w:pPr>
    <w:rPr>
      <w:rFonts w:ascii="Arial" w:eastAsia="Times New Roman" w:hAnsi="Arial" w:cs="Times New Roman"/>
      <w:sz w:val="20"/>
      <w:szCs w:val="20"/>
      <w:u w:val="single"/>
    </w:rPr>
  </w:style>
  <w:style w:type="paragraph" w:styleId="Heading6">
    <w:name w:val="heading 6"/>
    <w:basedOn w:val="Heading5"/>
    <w:next w:val="Normal"/>
    <w:link w:val="Heading6Char"/>
    <w:uiPriority w:val="9"/>
    <w:unhideWhenUsed/>
    <w:rsid w:val="00F2228B"/>
    <w:pPr>
      <w:outlineLvl w:val="5"/>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link w:val="ListParagraphChar"/>
    <w:uiPriority w:val="34"/>
    <w:unhideWhenUsed/>
    <w:rsid w:val="00474C55"/>
    <w:pPr>
      <w:ind w:left="720"/>
      <w:contextualSpacing/>
    </w:pPr>
  </w:style>
  <w:style w:type="paragraph" w:styleId="Header">
    <w:name w:val="header"/>
    <w:basedOn w:val="Normal"/>
    <w:link w:val="HeaderChar"/>
    <w:uiPriority w:val="99"/>
    <w:unhideWhenUsed/>
    <w:rsid w:val="00D12A48"/>
    <w:pPr>
      <w:tabs>
        <w:tab w:val="center" w:pos="4513"/>
        <w:tab w:val="right" w:pos="9026"/>
      </w:tabs>
    </w:pPr>
  </w:style>
  <w:style w:type="character" w:customStyle="1" w:styleId="HeaderChar">
    <w:name w:val="Header Char"/>
    <w:basedOn w:val="DefaultParagraphFont"/>
    <w:link w:val="Header"/>
    <w:uiPriority w:val="99"/>
    <w:rsid w:val="00ED25EA"/>
    <w:rPr>
      <w:rFonts w:ascii="Arial" w:hAnsi="Arial"/>
      <w:sz w:val="20"/>
    </w:rPr>
  </w:style>
  <w:style w:type="paragraph" w:styleId="Footer">
    <w:name w:val="footer"/>
    <w:basedOn w:val="Normal"/>
    <w:link w:val="FooterChar"/>
    <w:uiPriority w:val="99"/>
    <w:unhideWhenUsed/>
    <w:rsid w:val="00D12A48"/>
    <w:pPr>
      <w:tabs>
        <w:tab w:val="center" w:pos="4513"/>
        <w:tab w:val="right" w:pos="9026"/>
      </w:tabs>
    </w:pPr>
  </w:style>
  <w:style w:type="character" w:customStyle="1" w:styleId="FooterChar">
    <w:name w:val="Footer Char"/>
    <w:basedOn w:val="DefaultParagraphFont"/>
    <w:link w:val="Footer"/>
    <w:uiPriority w:val="99"/>
    <w:rsid w:val="00ED25EA"/>
    <w:rPr>
      <w:rFonts w:ascii="Arial" w:hAnsi="Arial"/>
      <w:sz w:val="20"/>
    </w:rPr>
  </w:style>
  <w:style w:type="paragraph" w:styleId="BalloonText">
    <w:name w:val="Balloon Text"/>
    <w:basedOn w:val="Normal"/>
    <w:link w:val="BalloonTextChar"/>
    <w:uiPriority w:val="99"/>
    <w:semiHidden/>
    <w:unhideWhenUsed/>
    <w:rsid w:val="00BD6AAB"/>
    <w:rPr>
      <w:rFonts w:ascii="Tahoma" w:hAnsi="Tahoma" w:cs="Tahoma"/>
      <w:sz w:val="16"/>
      <w:szCs w:val="16"/>
    </w:rPr>
  </w:style>
  <w:style w:type="character" w:customStyle="1" w:styleId="BalloonTextChar">
    <w:name w:val="Balloon Text Char"/>
    <w:basedOn w:val="DefaultParagraphFont"/>
    <w:link w:val="BalloonText"/>
    <w:uiPriority w:val="99"/>
    <w:semiHidden/>
    <w:rsid w:val="00ED25EA"/>
    <w:rPr>
      <w:rFonts w:ascii="Tahoma" w:hAnsi="Tahoma" w:cs="Tahoma"/>
      <w:sz w:val="16"/>
      <w:szCs w:val="16"/>
    </w:rPr>
  </w:style>
  <w:style w:type="character" w:customStyle="1" w:styleId="Heading5Char">
    <w:name w:val="Heading 5 Char"/>
    <w:basedOn w:val="DefaultParagraphFont"/>
    <w:link w:val="Heading5"/>
    <w:rsid w:val="00ED25EA"/>
    <w:rPr>
      <w:rFonts w:ascii="Arial" w:eastAsia="Times New Roman" w:hAnsi="Arial" w:cs="Times New Roman"/>
      <w:sz w:val="20"/>
      <w:szCs w:val="20"/>
      <w:u w:val="single"/>
    </w:rPr>
  </w:style>
  <w:style w:type="character" w:customStyle="1" w:styleId="Heading3Char">
    <w:name w:val="Heading 3 Char"/>
    <w:basedOn w:val="DefaultParagraphFont"/>
    <w:link w:val="Heading3"/>
    <w:uiPriority w:val="3"/>
    <w:rsid w:val="002C0498"/>
    <w:rPr>
      <w:rFonts w:ascii="Arial" w:eastAsia="Times New Roman" w:hAnsi="Arial" w:cs="Times New Roman"/>
      <w:sz w:val="20"/>
      <w:szCs w:val="20"/>
      <w:u w:val="single"/>
    </w:rPr>
  </w:style>
  <w:style w:type="character" w:customStyle="1" w:styleId="Heading6Char">
    <w:name w:val="Heading 6 Char"/>
    <w:basedOn w:val="DefaultParagraphFont"/>
    <w:link w:val="Heading6"/>
    <w:uiPriority w:val="9"/>
    <w:rsid w:val="00ED25EA"/>
    <w:rPr>
      <w:rFonts w:ascii="Arial" w:eastAsia="Times New Roman" w:hAnsi="Arial" w:cs="Times New Roman"/>
      <w:sz w:val="20"/>
      <w:szCs w:val="20"/>
      <w:u w:val="single"/>
    </w:rPr>
  </w:style>
  <w:style w:type="character" w:customStyle="1" w:styleId="Heading1Char">
    <w:name w:val="Heading 1 Char"/>
    <w:basedOn w:val="DefaultParagraphFont"/>
    <w:link w:val="Heading1"/>
    <w:uiPriority w:val="1"/>
    <w:rsid w:val="00B428BA"/>
    <w:rPr>
      <w:rFonts w:ascii="RR Pioneer" w:eastAsiaTheme="majorEastAsia" w:hAnsi="RR Pioneer" w:cstheme="majorBidi"/>
      <w:b/>
      <w:bCs/>
      <w:i/>
      <w:iCs/>
      <w:kern w:val="28"/>
      <w:sz w:val="28"/>
      <w:szCs w:val="28"/>
      <w:shd w:val="clear" w:color="auto" w:fill="EEECE1" w:themeFill="background2"/>
    </w:rPr>
  </w:style>
  <w:style w:type="paragraph" w:styleId="NoSpacing">
    <w:name w:val="No Spacing"/>
    <w:uiPriority w:val="11"/>
    <w:qFormat/>
    <w:rsid w:val="00F2228B"/>
    <w:pPr>
      <w:spacing w:after="0" w:line="240" w:lineRule="auto"/>
    </w:pPr>
    <w:rPr>
      <w:rFonts w:ascii="Arial" w:eastAsia="Times New Roman" w:hAnsi="Arial" w:cs="Times New Roman"/>
      <w:sz w:val="20"/>
      <w:szCs w:val="20"/>
    </w:rPr>
  </w:style>
  <w:style w:type="character" w:customStyle="1" w:styleId="Heading2Char">
    <w:name w:val="Heading 2 Char"/>
    <w:basedOn w:val="DefaultParagraphFont"/>
    <w:link w:val="Heading2"/>
    <w:uiPriority w:val="2"/>
    <w:rsid w:val="00B428BA"/>
    <w:rPr>
      <w:rFonts w:ascii="Arial" w:eastAsiaTheme="majorEastAsia" w:hAnsi="Arial" w:cstheme="majorBidi"/>
      <w:b/>
      <w:bCs/>
      <w:i/>
      <w:sz w:val="28"/>
      <w:szCs w:val="28"/>
    </w:rPr>
  </w:style>
  <w:style w:type="paragraph" w:styleId="Caption">
    <w:name w:val="caption"/>
    <w:basedOn w:val="Normal"/>
    <w:next w:val="Normal"/>
    <w:uiPriority w:val="7"/>
    <w:qFormat/>
    <w:rsid w:val="005915C5"/>
    <w:pPr>
      <w:spacing w:before="200" w:after="200"/>
      <w:jc w:val="center"/>
    </w:pPr>
    <w:rPr>
      <w:b/>
      <w:bCs/>
      <w:szCs w:val="18"/>
    </w:rPr>
  </w:style>
  <w:style w:type="numbering" w:customStyle="1" w:styleId="SMR">
    <w:name w:val="SMR"/>
    <w:uiPriority w:val="99"/>
    <w:rsid w:val="00F811BE"/>
    <w:pPr>
      <w:numPr>
        <w:numId w:val="1"/>
      </w:numPr>
    </w:pPr>
  </w:style>
  <w:style w:type="table" w:styleId="TableGrid">
    <w:name w:val="Table Grid"/>
    <w:basedOn w:val="TableNormal"/>
    <w:uiPriority w:val="59"/>
    <w:rsid w:val="00EE3B8B"/>
    <w:pPr>
      <w:spacing w:after="0" w:line="240" w:lineRule="auto"/>
    </w:pPr>
    <w:tblPr>
      <w:tblInd w:w="0" w:type="nil"/>
      <w:tblCellMar>
        <w:left w:w="0" w:type="dxa"/>
        <w:right w:w="0" w:type="dxa"/>
      </w:tblCellMar>
    </w:tblPr>
  </w:style>
  <w:style w:type="paragraph" w:customStyle="1" w:styleId="Bullet1">
    <w:name w:val="Bullet 1"/>
    <w:basedOn w:val="ListParagraph"/>
    <w:link w:val="Bullet1Char"/>
    <w:uiPriority w:val="4"/>
    <w:qFormat/>
    <w:rsid w:val="00474C55"/>
    <w:pPr>
      <w:numPr>
        <w:numId w:val="2"/>
      </w:numPr>
      <w:tabs>
        <w:tab w:val="clear" w:pos="992"/>
        <w:tab w:val="clear" w:pos="1395"/>
        <w:tab w:val="clear" w:pos="1712"/>
      </w:tabs>
      <w:contextualSpacing w:val="0"/>
    </w:pPr>
  </w:style>
  <w:style w:type="character" w:customStyle="1" w:styleId="ListParagraphChar">
    <w:name w:val="List Paragraph Char"/>
    <w:basedOn w:val="DefaultParagraphFont"/>
    <w:link w:val="ListParagraph"/>
    <w:uiPriority w:val="34"/>
    <w:rsid w:val="00474C55"/>
    <w:rPr>
      <w:rFonts w:ascii="Arial" w:hAnsi="Arial"/>
      <w:sz w:val="20"/>
    </w:rPr>
  </w:style>
  <w:style w:type="character" w:customStyle="1" w:styleId="Bullet1Char">
    <w:name w:val="Bullet 1 Char"/>
    <w:basedOn w:val="ListParagraphChar"/>
    <w:link w:val="Bullet1"/>
    <w:uiPriority w:val="4"/>
    <w:rsid w:val="002C0498"/>
    <w:rPr>
      <w:rFonts w:ascii="Arial" w:hAnsi="Arial"/>
      <w:sz w:val="20"/>
    </w:rPr>
  </w:style>
  <w:style w:type="paragraph" w:styleId="ListNumber">
    <w:name w:val="List Number"/>
    <w:basedOn w:val="Normal"/>
    <w:uiPriority w:val="99"/>
    <w:semiHidden/>
    <w:unhideWhenUsed/>
    <w:rsid w:val="00AE2C75"/>
    <w:pPr>
      <w:numPr>
        <w:numId w:val="3"/>
      </w:numPr>
      <w:contextualSpacing/>
    </w:pPr>
    <w:rPr>
      <w:color w:val="FF0000"/>
    </w:rPr>
  </w:style>
  <w:style w:type="paragraph" w:customStyle="1" w:styleId="ReportTitles">
    <w:name w:val="Report Titles"/>
    <w:basedOn w:val="Normal"/>
    <w:uiPriority w:val="8"/>
    <w:qFormat/>
    <w:rsid w:val="005915C5"/>
    <w:pPr>
      <w:tabs>
        <w:tab w:val="clear" w:pos="992"/>
        <w:tab w:val="clear" w:pos="1395"/>
        <w:tab w:val="clear" w:pos="1712"/>
      </w:tabs>
      <w:spacing w:after="0"/>
    </w:pPr>
    <w:rPr>
      <w:rFonts w:eastAsia="Times New Roman" w:cs="Times New Roman"/>
      <w:b/>
      <w:szCs w:val="20"/>
      <w:lang w:eastAsia="en-GB"/>
    </w:rPr>
  </w:style>
  <w:style w:type="paragraph" w:customStyle="1" w:styleId="ReportField">
    <w:name w:val="Report Field"/>
    <w:basedOn w:val="Normal"/>
    <w:uiPriority w:val="10"/>
    <w:qFormat/>
    <w:rsid w:val="005915C5"/>
    <w:pPr>
      <w:tabs>
        <w:tab w:val="clear" w:pos="992"/>
        <w:tab w:val="clear" w:pos="1395"/>
        <w:tab w:val="clear" w:pos="1712"/>
      </w:tabs>
      <w:spacing w:after="0"/>
    </w:pPr>
    <w:rPr>
      <w:rFonts w:eastAsia="Times New Roman" w:cs="Times New Roman"/>
      <w:szCs w:val="20"/>
      <w:lang w:eastAsia="en-GB"/>
    </w:rPr>
  </w:style>
  <w:style w:type="paragraph" w:customStyle="1" w:styleId="Bullet2">
    <w:name w:val="Bullet 2"/>
    <w:basedOn w:val="ListParagraph"/>
    <w:uiPriority w:val="5"/>
    <w:qFormat/>
    <w:rsid w:val="00474C55"/>
    <w:pPr>
      <w:tabs>
        <w:tab w:val="clear" w:pos="992"/>
        <w:tab w:val="clear" w:pos="1395"/>
        <w:tab w:val="clear" w:pos="1712"/>
      </w:tabs>
      <w:ind w:left="851" w:hanging="426"/>
      <w:contextualSpacing w:val="0"/>
    </w:pPr>
    <w:rPr>
      <w:color w:val="000000" w:themeColor="text1"/>
    </w:rPr>
  </w:style>
  <w:style w:type="paragraph" w:customStyle="1" w:styleId="Bullet3">
    <w:name w:val="Bullet 3"/>
    <w:basedOn w:val="ListParagraph"/>
    <w:uiPriority w:val="6"/>
    <w:qFormat/>
    <w:rsid w:val="00474C55"/>
    <w:pPr>
      <w:tabs>
        <w:tab w:val="clear" w:pos="992"/>
        <w:tab w:val="clear" w:pos="1395"/>
        <w:tab w:val="clear" w:pos="1712"/>
      </w:tabs>
      <w:ind w:left="1276" w:hanging="425"/>
      <w:contextualSpacing w:val="0"/>
    </w:pPr>
    <w:rPr>
      <w:color w:val="000000" w:themeColor="text1"/>
    </w:rPr>
  </w:style>
  <w:style w:type="paragraph" w:customStyle="1" w:styleId="SecurityClassification">
    <w:name w:val="Security Classification"/>
    <w:basedOn w:val="Normal"/>
    <w:uiPriority w:val="14"/>
    <w:qFormat/>
    <w:rsid w:val="00474C55"/>
    <w:pPr>
      <w:tabs>
        <w:tab w:val="clear" w:pos="992"/>
        <w:tab w:val="clear" w:pos="1395"/>
        <w:tab w:val="clear" w:pos="1712"/>
        <w:tab w:val="left" w:pos="994"/>
        <w:tab w:val="left" w:pos="1397"/>
        <w:tab w:val="left" w:pos="1714"/>
      </w:tabs>
      <w:spacing w:after="0"/>
      <w:jc w:val="center"/>
    </w:pPr>
    <w:rPr>
      <w:rFonts w:eastAsia="Times New Roman" w:cs="Times New Roman"/>
      <w:b/>
      <w:caps/>
      <w:szCs w:val="20"/>
      <w:lang w:eastAsia="en-GB"/>
    </w:rPr>
  </w:style>
  <w:style w:type="paragraph" w:customStyle="1" w:styleId="ReferenceList">
    <w:name w:val="Reference List"/>
    <w:basedOn w:val="Normal"/>
    <w:link w:val="ReferenceListChar"/>
    <w:uiPriority w:val="8"/>
    <w:qFormat/>
    <w:rsid w:val="006B670D"/>
    <w:pPr>
      <w:numPr>
        <w:numId w:val="13"/>
      </w:numPr>
      <w:tabs>
        <w:tab w:val="clear" w:pos="992"/>
        <w:tab w:val="clear" w:pos="1395"/>
        <w:tab w:val="clear" w:pos="1712"/>
        <w:tab w:val="left" w:pos="1134"/>
      </w:tabs>
    </w:pPr>
    <w:rPr>
      <w:rFonts w:eastAsia="Times New Roman" w:cs="Times New Roman"/>
      <w:szCs w:val="20"/>
      <w:lang w:eastAsia="en-GB"/>
    </w:rPr>
  </w:style>
  <w:style w:type="character" w:customStyle="1" w:styleId="ReferenceListChar">
    <w:name w:val="Reference List Char"/>
    <w:link w:val="ReferenceList"/>
    <w:uiPriority w:val="8"/>
    <w:rsid w:val="006B670D"/>
    <w:rPr>
      <w:rFonts w:ascii="Arial" w:eastAsia="Times New Roman" w:hAnsi="Arial" w:cs="Times New Roman"/>
      <w:sz w:val="20"/>
      <w:szCs w:val="20"/>
      <w:lang w:eastAsia="en-GB"/>
    </w:rPr>
  </w:style>
  <w:style w:type="character" w:styleId="PlaceholderText">
    <w:name w:val="Placeholder Text"/>
    <w:basedOn w:val="DefaultParagraphFont"/>
    <w:uiPriority w:val="99"/>
    <w:semiHidden/>
    <w:rsid w:val="00E000D2"/>
    <w:rPr>
      <w:color w:val="808080"/>
    </w:rPr>
  </w:style>
  <w:style w:type="paragraph" w:styleId="Revision">
    <w:name w:val="Revision"/>
    <w:hidden/>
    <w:uiPriority w:val="99"/>
    <w:semiHidden/>
    <w:rsid w:val="001538A6"/>
    <w:pPr>
      <w:spacing w:after="0" w:line="240" w:lineRule="auto"/>
    </w:pPr>
    <w:rPr>
      <w:rFonts w:ascii="Arial" w:hAnsi="Arial"/>
      <w:sz w:val="20"/>
    </w:rPr>
  </w:style>
  <w:style w:type="character" w:styleId="CommentReference">
    <w:name w:val="annotation reference"/>
    <w:basedOn w:val="DefaultParagraphFont"/>
    <w:uiPriority w:val="99"/>
    <w:semiHidden/>
    <w:unhideWhenUsed/>
    <w:rsid w:val="001538A6"/>
    <w:rPr>
      <w:sz w:val="16"/>
      <w:szCs w:val="16"/>
    </w:rPr>
  </w:style>
  <w:style w:type="paragraph" w:styleId="CommentText">
    <w:name w:val="annotation text"/>
    <w:basedOn w:val="Normal"/>
    <w:link w:val="CommentTextChar"/>
    <w:uiPriority w:val="99"/>
    <w:unhideWhenUsed/>
    <w:rsid w:val="001538A6"/>
    <w:rPr>
      <w:szCs w:val="20"/>
    </w:rPr>
  </w:style>
  <w:style w:type="character" w:customStyle="1" w:styleId="CommentTextChar">
    <w:name w:val="Comment Text Char"/>
    <w:basedOn w:val="DefaultParagraphFont"/>
    <w:link w:val="CommentText"/>
    <w:uiPriority w:val="99"/>
    <w:rsid w:val="001538A6"/>
    <w:rPr>
      <w:rFonts w:ascii="Arial" w:hAnsi="Arial"/>
      <w:sz w:val="20"/>
      <w:szCs w:val="20"/>
    </w:rPr>
  </w:style>
  <w:style w:type="paragraph" w:styleId="CommentSubject">
    <w:name w:val="annotation subject"/>
    <w:basedOn w:val="CommentText"/>
    <w:next w:val="CommentText"/>
    <w:link w:val="CommentSubjectChar"/>
    <w:uiPriority w:val="99"/>
    <w:semiHidden/>
    <w:unhideWhenUsed/>
    <w:rsid w:val="001538A6"/>
    <w:rPr>
      <w:b/>
      <w:bCs/>
    </w:rPr>
  </w:style>
  <w:style w:type="character" w:customStyle="1" w:styleId="CommentSubjectChar">
    <w:name w:val="Comment Subject Char"/>
    <w:basedOn w:val="CommentTextChar"/>
    <w:link w:val="CommentSubject"/>
    <w:uiPriority w:val="99"/>
    <w:semiHidden/>
    <w:rsid w:val="001538A6"/>
    <w:rPr>
      <w:rFonts w:ascii="Arial" w:hAnsi="Arial"/>
      <w:b/>
      <w:bCs/>
      <w:sz w:val="20"/>
      <w:szCs w:val="20"/>
    </w:rPr>
  </w:style>
  <w:style w:type="character" w:customStyle="1" w:styleId="ui-provider">
    <w:name w:val="ui-provider"/>
    <w:basedOn w:val="DefaultParagraphFont"/>
    <w:rsid w:val="00DD58BC"/>
  </w:style>
  <w:style w:type="character" w:styleId="Strong">
    <w:name w:val="Strong"/>
    <w:basedOn w:val="DefaultParagraphFont"/>
    <w:uiPriority w:val="22"/>
    <w:qFormat/>
    <w:rsid w:val="00DD58BC"/>
    <w:rPr>
      <w:b/>
      <w:bCs/>
    </w:rPr>
  </w:style>
  <w:style w:type="character" w:styleId="Hyperlink">
    <w:name w:val="Hyperlink"/>
    <w:basedOn w:val="DefaultParagraphFont"/>
    <w:uiPriority w:val="99"/>
    <w:unhideWhenUsed/>
    <w:rsid w:val="00D303EC"/>
    <w:rPr>
      <w:color w:val="0000FF" w:themeColor="hyperlink"/>
      <w:u w:val="single"/>
    </w:rPr>
  </w:style>
  <w:style w:type="character" w:styleId="UnresolvedMention">
    <w:name w:val="Unresolved Mention"/>
    <w:basedOn w:val="DefaultParagraphFont"/>
    <w:uiPriority w:val="99"/>
    <w:semiHidden/>
    <w:unhideWhenUsed/>
    <w:rsid w:val="00D303EC"/>
    <w:rPr>
      <w:color w:val="605E5C"/>
      <w:shd w:val="clear" w:color="auto" w:fill="E1DFDD"/>
    </w:rPr>
  </w:style>
  <w:style w:type="character" w:styleId="Mention">
    <w:name w:val="Mention"/>
    <w:basedOn w:val="DefaultParagraphFont"/>
    <w:uiPriority w:val="99"/>
    <w:unhideWhenUsed/>
    <w:rsid w:val="00461C88"/>
    <w:rPr>
      <w:color w:val="2B579A"/>
      <w:shd w:val="clear" w:color="auto" w:fill="E1DFDD"/>
    </w:rPr>
  </w:style>
  <w:style w:type="paragraph" w:styleId="FootnoteText">
    <w:name w:val="footnote text"/>
    <w:basedOn w:val="Normal"/>
    <w:link w:val="FootnoteTextChar"/>
    <w:uiPriority w:val="99"/>
    <w:semiHidden/>
    <w:unhideWhenUsed/>
    <w:rsid w:val="00B84420"/>
    <w:pPr>
      <w:spacing w:after="0"/>
    </w:pPr>
    <w:rPr>
      <w:szCs w:val="20"/>
    </w:rPr>
  </w:style>
  <w:style w:type="character" w:customStyle="1" w:styleId="FootnoteTextChar">
    <w:name w:val="Footnote Text Char"/>
    <w:basedOn w:val="DefaultParagraphFont"/>
    <w:link w:val="FootnoteText"/>
    <w:uiPriority w:val="99"/>
    <w:semiHidden/>
    <w:rsid w:val="00B84420"/>
    <w:rPr>
      <w:rFonts w:ascii="Arial" w:hAnsi="Arial"/>
      <w:sz w:val="20"/>
      <w:szCs w:val="20"/>
    </w:rPr>
  </w:style>
  <w:style w:type="character" w:styleId="FootnoteReference">
    <w:name w:val="footnote reference"/>
    <w:basedOn w:val="DefaultParagraphFont"/>
    <w:uiPriority w:val="99"/>
    <w:semiHidden/>
    <w:unhideWhenUsed/>
    <w:rsid w:val="00B84420"/>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575622630">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microsoft.com/office/2007/relationships/diagramDrawing" Target="diagrams/drawing1.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diagramColors" Target="diagrams/colors1.xml"/><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diagramQuickStyle" Target="diagrams/quickStyle1.xml"/><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3.xml"/><Relationship Id="rId5" Type="http://schemas.openxmlformats.org/officeDocument/2006/relationships/customXml" Target="../customXml/item5.xml"/><Relationship Id="rId15" Type="http://schemas.openxmlformats.org/officeDocument/2006/relationships/diagramLayout" Target="diagrams/layout1.xml"/><Relationship Id="rId23"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image" Target="media/image1.png"/><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diagramData" Target="diagrams/data1.xml"/><Relationship Id="rId22" Type="http://schemas.openxmlformats.org/officeDocument/2006/relationships/footer" Target="footer2.xml"/></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92C59689-C60E-43A7-A685-5805BD7AE437}" type="doc">
      <dgm:prSet loTypeId="urn:microsoft.com/office/officeart/2005/8/layout/venn2" loCatId="relationship" qsTypeId="urn:microsoft.com/office/officeart/2005/8/quickstyle/simple1" qsCatId="simple" csTypeId="urn:microsoft.com/office/officeart/2005/8/colors/accent1_2" csCatId="accent1" phldr="1"/>
      <dgm:spPr/>
    </dgm:pt>
    <dgm:pt modelId="{5C280E51-418F-4AED-A2E7-5A46489747C8}">
      <dgm:prSet/>
      <dgm:spPr/>
      <dgm:t>
        <a:bodyPr/>
        <a:lstStyle/>
        <a:p>
          <a:pPr algn="ctr"/>
          <a:r>
            <a:rPr lang="en-GB" b="1"/>
            <a:t>6. Clear Defensible Network Boundary</a:t>
          </a:r>
        </a:p>
      </dgm:t>
    </dgm:pt>
    <dgm:pt modelId="{2D8FCD36-1F1F-4725-A5F8-DDB064C753EA}" type="parTrans" cxnId="{FE53208F-66E2-47AC-8482-C6E14B4D2DA8}">
      <dgm:prSet/>
      <dgm:spPr/>
      <dgm:t>
        <a:bodyPr/>
        <a:lstStyle/>
        <a:p>
          <a:pPr algn="ctr"/>
          <a:endParaRPr lang="en-GB"/>
        </a:p>
      </dgm:t>
    </dgm:pt>
    <dgm:pt modelId="{BA1C6E33-D9AE-4ADE-ACB8-BA53EB1991FA}" type="sibTrans" cxnId="{FE53208F-66E2-47AC-8482-C6E14B4D2DA8}">
      <dgm:prSet/>
      <dgm:spPr/>
      <dgm:t>
        <a:bodyPr/>
        <a:lstStyle/>
        <a:p>
          <a:pPr algn="ctr"/>
          <a:endParaRPr lang="en-GB"/>
        </a:p>
      </dgm:t>
    </dgm:pt>
    <dgm:pt modelId="{68730ADC-F949-4367-A346-F8E1B8AE64C6}">
      <dgm:prSet/>
      <dgm:spPr/>
      <dgm:t>
        <a:bodyPr/>
        <a:lstStyle/>
        <a:p>
          <a:pPr algn="ctr"/>
          <a:r>
            <a:rPr lang="en-GB" b="1"/>
            <a:t>5. Policies and Procedures (Administrative Controls)</a:t>
          </a:r>
        </a:p>
      </dgm:t>
    </dgm:pt>
    <dgm:pt modelId="{2E6F7AAB-AB43-4F12-AC19-96F99B883AC6}" type="parTrans" cxnId="{2EC6D71B-9FB9-4D84-81F1-BA312C094AEC}">
      <dgm:prSet/>
      <dgm:spPr/>
      <dgm:t>
        <a:bodyPr/>
        <a:lstStyle/>
        <a:p>
          <a:pPr algn="ctr"/>
          <a:endParaRPr lang="en-GB"/>
        </a:p>
      </dgm:t>
    </dgm:pt>
    <dgm:pt modelId="{082CAAE0-DBD6-414C-92B3-8D4755289123}" type="sibTrans" cxnId="{2EC6D71B-9FB9-4D84-81F1-BA312C094AEC}">
      <dgm:prSet/>
      <dgm:spPr/>
      <dgm:t>
        <a:bodyPr/>
        <a:lstStyle/>
        <a:p>
          <a:pPr algn="ctr"/>
          <a:endParaRPr lang="en-GB"/>
        </a:p>
      </dgm:t>
    </dgm:pt>
    <dgm:pt modelId="{F76E74FD-1C07-4138-8C4C-60137A8C463B}">
      <dgm:prSet/>
      <dgm:spPr/>
      <dgm:t>
        <a:bodyPr/>
        <a:lstStyle/>
        <a:p>
          <a:pPr algn="ctr"/>
          <a:r>
            <a:rPr lang="en-GB" b="1"/>
            <a:t>4. Detection and Response (Active Controls)</a:t>
          </a:r>
        </a:p>
      </dgm:t>
    </dgm:pt>
    <dgm:pt modelId="{D2090D6F-5A53-4B5B-872D-6C586B12EDBE}" type="parTrans" cxnId="{282FBA17-8D46-4D1A-BC03-2A669C41D0C3}">
      <dgm:prSet/>
      <dgm:spPr/>
      <dgm:t>
        <a:bodyPr/>
        <a:lstStyle/>
        <a:p>
          <a:pPr algn="ctr"/>
          <a:endParaRPr lang="en-GB"/>
        </a:p>
      </dgm:t>
    </dgm:pt>
    <dgm:pt modelId="{207FEB09-1D02-416A-90E1-27393FD87817}" type="sibTrans" cxnId="{282FBA17-8D46-4D1A-BC03-2A669C41D0C3}">
      <dgm:prSet/>
      <dgm:spPr/>
      <dgm:t>
        <a:bodyPr/>
        <a:lstStyle/>
        <a:p>
          <a:pPr algn="ctr"/>
          <a:endParaRPr lang="en-GB"/>
        </a:p>
      </dgm:t>
    </dgm:pt>
    <dgm:pt modelId="{AF8BBEB1-D042-483B-94FD-B658A5FBE9BF}">
      <dgm:prSet/>
      <dgm:spPr/>
      <dgm:t>
        <a:bodyPr/>
        <a:lstStyle/>
        <a:p>
          <a:pPr algn="ctr"/>
          <a:r>
            <a:rPr lang="en-GB" b="1"/>
            <a:t>3. Network Hardening, Zones and Conduits, Layering (Passive Controls)</a:t>
          </a:r>
        </a:p>
      </dgm:t>
    </dgm:pt>
    <dgm:pt modelId="{2BC019B2-06FE-49DB-98AF-1CC58E06988F}" type="parTrans" cxnId="{E8377AB5-444E-4A91-8B0D-378A6D7698D8}">
      <dgm:prSet/>
      <dgm:spPr/>
      <dgm:t>
        <a:bodyPr/>
        <a:lstStyle/>
        <a:p>
          <a:pPr algn="ctr"/>
          <a:endParaRPr lang="en-GB"/>
        </a:p>
      </dgm:t>
    </dgm:pt>
    <dgm:pt modelId="{6C591C45-B200-40D5-B296-F390679DF997}" type="sibTrans" cxnId="{E8377AB5-444E-4A91-8B0D-378A6D7698D8}">
      <dgm:prSet/>
      <dgm:spPr/>
      <dgm:t>
        <a:bodyPr/>
        <a:lstStyle/>
        <a:p>
          <a:pPr algn="ctr"/>
          <a:endParaRPr lang="en-GB"/>
        </a:p>
      </dgm:t>
    </dgm:pt>
    <dgm:pt modelId="{2FB53F68-7D2B-4C59-B54C-DEA8D49A3E13}">
      <dgm:prSet/>
      <dgm:spPr/>
      <dgm:t>
        <a:bodyPr/>
        <a:lstStyle/>
        <a:p>
          <a:pPr algn="ctr"/>
          <a:r>
            <a:rPr lang="en-GB" b="1"/>
            <a:t>2. Safety Systems</a:t>
          </a:r>
        </a:p>
      </dgm:t>
    </dgm:pt>
    <dgm:pt modelId="{5E5A2B95-E104-497E-896E-804BF341732A}" type="parTrans" cxnId="{4DF6B2FE-5719-49BA-889F-9341AEC14795}">
      <dgm:prSet/>
      <dgm:spPr/>
      <dgm:t>
        <a:bodyPr/>
        <a:lstStyle/>
        <a:p>
          <a:pPr algn="ctr"/>
          <a:endParaRPr lang="en-GB"/>
        </a:p>
      </dgm:t>
    </dgm:pt>
    <dgm:pt modelId="{1021034B-073E-40AB-837B-01E8793947BF}" type="sibTrans" cxnId="{4DF6B2FE-5719-49BA-889F-9341AEC14795}">
      <dgm:prSet/>
      <dgm:spPr/>
      <dgm:t>
        <a:bodyPr/>
        <a:lstStyle/>
        <a:p>
          <a:pPr algn="ctr"/>
          <a:endParaRPr lang="en-GB"/>
        </a:p>
      </dgm:t>
    </dgm:pt>
    <dgm:pt modelId="{DAE81D5B-602D-4D15-B83A-5F7D62AD3F43}">
      <dgm:prSet/>
      <dgm:spPr/>
      <dgm:t>
        <a:bodyPr/>
        <a:lstStyle/>
        <a:p>
          <a:pPr algn="ctr"/>
          <a:r>
            <a:rPr lang="en-GB" b="1"/>
            <a:t>1. Function to be Protected</a:t>
          </a:r>
        </a:p>
      </dgm:t>
    </dgm:pt>
    <dgm:pt modelId="{88772A6D-C3AB-4A2F-8A44-6E11DC6DCF81}" type="parTrans" cxnId="{E709F3F0-28C3-4EAA-BCBC-CEA5BD85B00F}">
      <dgm:prSet/>
      <dgm:spPr/>
      <dgm:t>
        <a:bodyPr/>
        <a:lstStyle/>
        <a:p>
          <a:pPr algn="ctr"/>
          <a:endParaRPr lang="en-GB"/>
        </a:p>
      </dgm:t>
    </dgm:pt>
    <dgm:pt modelId="{006BB647-91FB-47E8-A5C8-983405C4D899}" type="sibTrans" cxnId="{E709F3F0-28C3-4EAA-BCBC-CEA5BD85B00F}">
      <dgm:prSet/>
      <dgm:spPr/>
      <dgm:t>
        <a:bodyPr/>
        <a:lstStyle/>
        <a:p>
          <a:pPr algn="ctr"/>
          <a:endParaRPr lang="en-GB"/>
        </a:p>
      </dgm:t>
    </dgm:pt>
    <dgm:pt modelId="{6900EE3C-248A-4E0E-B0AA-050D4E27728F}" type="pres">
      <dgm:prSet presAssocID="{92C59689-C60E-43A7-A685-5805BD7AE437}" presName="Name0" presStyleCnt="0">
        <dgm:presLayoutVars>
          <dgm:chMax val="7"/>
          <dgm:resizeHandles val="exact"/>
        </dgm:presLayoutVars>
      </dgm:prSet>
      <dgm:spPr/>
    </dgm:pt>
    <dgm:pt modelId="{348D44E2-FF0B-4E6C-A8C9-6AA5F96B5CF7}" type="pres">
      <dgm:prSet presAssocID="{92C59689-C60E-43A7-A685-5805BD7AE437}" presName="comp1" presStyleCnt="0"/>
      <dgm:spPr/>
    </dgm:pt>
    <dgm:pt modelId="{97900C02-23CD-49E1-805F-73E03C460926}" type="pres">
      <dgm:prSet presAssocID="{92C59689-C60E-43A7-A685-5805BD7AE437}" presName="circle1" presStyleLbl="node1" presStyleIdx="0" presStyleCnt="6"/>
      <dgm:spPr/>
    </dgm:pt>
    <dgm:pt modelId="{B73EF437-0F0E-4F90-9536-776D82F82AF8}" type="pres">
      <dgm:prSet presAssocID="{92C59689-C60E-43A7-A685-5805BD7AE437}" presName="c1text" presStyleLbl="node1" presStyleIdx="0" presStyleCnt="6">
        <dgm:presLayoutVars>
          <dgm:bulletEnabled val="1"/>
        </dgm:presLayoutVars>
      </dgm:prSet>
      <dgm:spPr/>
    </dgm:pt>
    <dgm:pt modelId="{C075B486-724E-4678-8C4D-411948C58ACD}" type="pres">
      <dgm:prSet presAssocID="{92C59689-C60E-43A7-A685-5805BD7AE437}" presName="comp2" presStyleCnt="0"/>
      <dgm:spPr/>
    </dgm:pt>
    <dgm:pt modelId="{B7F47C98-E254-4A92-860E-8B050AA5BCCB}" type="pres">
      <dgm:prSet presAssocID="{92C59689-C60E-43A7-A685-5805BD7AE437}" presName="circle2" presStyleLbl="node1" presStyleIdx="1" presStyleCnt="6"/>
      <dgm:spPr/>
    </dgm:pt>
    <dgm:pt modelId="{E60A73C6-CD7B-4C1D-B18F-AA45E96A8009}" type="pres">
      <dgm:prSet presAssocID="{92C59689-C60E-43A7-A685-5805BD7AE437}" presName="c2text" presStyleLbl="node1" presStyleIdx="1" presStyleCnt="6">
        <dgm:presLayoutVars>
          <dgm:bulletEnabled val="1"/>
        </dgm:presLayoutVars>
      </dgm:prSet>
      <dgm:spPr/>
    </dgm:pt>
    <dgm:pt modelId="{DB82FD32-7046-4D8B-A595-A1ADB411473D}" type="pres">
      <dgm:prSet presAssocID="{92C59689-C60E-43A7-A685-5805BD7AE437}" presName="comp3" presStyleCnt="0"/>
      <dgm:spPr/>
    </dgm:pt>
    <dgm:pt modelId="{7BE1C61A-1ADC-498A-9840-0B67EF77DF5D}" type="pres">
      <dgm:prSet presAssocID="{92C59689-C60E-43A7-A685-5805BD7AE437}" presName="circle3" presStyleLbl="node1" presStyleIdx="2" presStyleCnt="6"/>
      <dgm:spPr/>
    </dgm:pt>
    <dgm:pt modelId="{FF2F4229-3C1F-492C-ADDF-1EFB1DFC33F6}" type="pres">
      <dgm:prSet presAssocID="{92C59689-C60E-43A7-A685-5805BD7AE437}" presName="c3text" presStyleLbl="node1" presStyleIdx="2" presStyleCnt="6">
        <dgm:presLayoutVars>
          <dgm:bulletEnabled val="1"/>
        </dgm:presLayoutVars>
      </dgm:prSet>
      <dgm:spPr/>
    </dgm:pt>
    <dgm:pt modelId="{36970670-B888-4178-B5FD-6486881351AD}" type="pres">
      <dgm:prSet presAssocID="{92C59689-C60E-43A7-A685-5805BD7AE437}" presName="comp4" presStyleCnt="0"/>
      <dgm:spPr/>
    </dgm:pt>
    <dgm:pt modelId="{1DB92592-AAC1-43E2-ACB6-640BEBCB04C1}" type="pres">
      <dgm:prSet presAssocID="{92C59689-C60E-43A7-A685-5805BD7AE437}" presName="circle4" presStyleLbl="node1" presStyleIdx="3" presStyleCnt="6"/>
      <dgm:spPr/>
    </dgm:pt>
    <dgm:pt modelId="{A8694724-EDA6-4BF7-AAC6-9B669489D978}" type="pres">
      <dgm:prSet presAssocID="{92C59689-C60E-43A7-A685-5805BD7AE437}" presName="c4text" presStyleLbl="node1" presStyleIdx="3" presStyleCnt="6">
        <dgm:presLayoutVars>
          <dgm:bulletEnabled val="1"/>
        </dgm:presLayoutVars>
      </dgm:prSet>
      <dgm:spPr/>
    </dgm:pt>
    <dgm:pt modelId="{F068C774-ED0E-4D62-A39A-141FBE0F10BD}" type="pres">
      <dgm:prSet presAssocID="{92C59689-C60E-43A7-A685-5805BD7AE437}" presName="comp5" presStyleCnt="0"/>
      <dgm:spPr/>
    </dgm:pt>
    <dgm:pt modelId="{92993DDB-827B-4057-8A98-FA98097E06C5}" type="pres">
      <dgm:prSet presAssocID="{92C59689-C60E-43A7-A685-5805BD7AE437}" presName="circle5" presStyleLbl="node1" presStyleIdx="4" presStyleCnt="6"/>
      <dgm:spPr/>
    </dgm:pt>
    <dgm:pt modelId="{C10A28A0-F6CB-4E50-A34D-6855D6B2C856}" type="pres">
      <dgm:prSet presAssocID="{92C59689-C60E-43A7-A685-5805BD7AE437}" presName="c5text" presStyleLbl="node1" presStyleIdx="4" presStyleCnt="6">
        <dgm:presLayoutVars>
          <dgm:bulletEnabled val="1"/>
        </dgm:presLayoutVars>
      </dgm:prSet>
      <dgm:spPr/>
    </dgm:pt>
    <dgm:pt modelId="{E1385918-9A5E-471B-BDA9-F958BF196F96}" type="pres">
      <dgm:prSet presAssocID="{92C59689-C60E-43A7-A685-5805BD7AE437}" presName="comp6" presStyleCnt="0"/>
      <dgm:spPr/>
    </dgm:pt>
    <dgm:pt modelId="{5785AB5D-5F46-4B5C-85D4-85CD7E2A2F22}" type="pres">
      <dgm:prSet presAssocID="{92C59689-C60E-43A7-A685-5805BD7AE437}" presName="circle6" presStyleLbl="node1" presStyleIdx="5" presStyleCnt="6"/>
      <dgm:spPr/>
    </dgm:pt>
    <dgm:pt modelId="{0F5768FB-8EEE-4527-BBEF-FA96F1006D07}" type="pres">
      <dgm:prSet presAssocID="{92C59689-C60E-43A7-A685-5805BD7AE437}" presName="c6text" presStyleLbl="node1" presStyleIdx="5" presStyleCnt="6">
        <dgm:presLayoutVars>
          <dgm:bulletEnabled val="1"/>
        </dgm:presLayoutVars>
      </dgm:prSet>
      <dgm:spPr/>
    </dgm:pt>
  </dgm:ptLst>
  <dgm:cxnLst>
    <dgm:cxn modelId="{CF778213-9A93-4E6B-A1FA-622AB6354B4B}" type="presOf" srcId="{AF8BBEB1-D042-483B-94FD-B658A5FBE9BF}" destId="{A8694724-EDA6-4BF7-AAC6-9B669489D978}" srcOrd="1" destOrd="0" presId="urn:microsoft.com/office/officeart/2005/8/layout/venn2"/>
    <dgm:cxn modelId="{282FBA17-8D46-4D1A-BC03-2A669C41D0C3}" srcId="{92C59689-C60E-43A7-A685-5805BD7AE437}" destId="{F76E74FD-1C07-4138-8C4C-60137A8C463B}" srcOrd="2" destOrd="0" parTransId="{D2090D6F-5A53-4B5B-872D-6C586B12EDBE}" sibTransId="{207FEB09-1D02-416A-90E1-27393FD87817}"/>
    <dgm:cxn modelId="{2EC6D71B-9FB9-4D84-81F1-BA312C094AEC}" srcId="{92C59689-C60E-43A7-A685-5805BD7AE437}" destId="{68730ADC-F949-4367-A346-F8E1B8AE64C6}" srcOrd="1" destOrd="0" parTransId="{2E6F7AAB-AB43-4F12-AC19-96F99B883AC6}" sibTransId="{082CAAE0-DBD6-414C-92B3-8D4755289123}"/>
    <dgm:cxn modelId="{23D1D141-6A99-44DD-80A8-67C5ECFF68F0}" type="presOf" srcId="{DAE81D5B-602D-4D15-B83A-5F7D62AD3F43}" destId="{0F5768FB-8EEE-4527-BBEF-FA96F1006D07}" srcOrd="1" destOrd="0" presId="urn:microsoft.com/office/officeart/2005/8/layout/venn2"/>
    <dgm:cxn modelId="{AFE9E741-F345-44B1-B8AB-FFE45B9644D1}" type="presOf" srcId="{68730ADC-F949-4367-A346-F8E1B8AE64C6}" destId="{B7F47C98-E254-4A92-860E-8B050AA5BCCB}" srcOrd="0" destOrd="0" presId="urn:microsoft.com/office/officeart/2005/8/layout/venn2"/>
    <dgm:cxn modelId="{462D1C47-9A61-4761-AF67-86E11BCE0414}" type="presOf" srcId="{F76E74FD-1C07-4138-8C4C-60137A8C463B}" destId="{7BE1C61A-1ADC-498A-9840-0B67EF77DF5D}" srcOrd="0" destOrd="0" presId="urn:microsoft.com/office/officeart/2005/8/layout/venn2"/>
    <dgm:cxn modelId="{41A22A70-24EC-49E5-98F6-D02691AA5D3D}" type="presOf" srcId="{68730ADC-F949-4367-A346-F8E1B8AE64C6}" destId="{E60A73C6-CD7B-4C1D-B18F-AA45E96A8009}" srcOrd="1" destOrd="0" presId="urn:microsoft.com/office/officeart/2005/8/layout/venn2"/>
    <dgm:cxn modelId="{7101C776-918D-43EB-832F-F57C548F11B6}" type="presOf" srcId="{92C59689-C60E-43A7-A685-5805BD7AE437}" destId="{6900EE3C-248A-4E0E-B0AA-050D4E27728F}" srcOrd="0" destOrd="0" presId="urn:microsoft.com/office/officeart/2005/8/layout/venn2"/>
    <dgm:cxn modelId="{265AE589-8128-4771-85E3-E4F11E582DB7}" type="presOf" srcId="{AF8BBEB1-D042-483B-94FD-B658A5FBE9BF}" destId="{1DB92592-AAC1-43E2-ACB6-640BEBCB04C1}" srcOrd="0" destOrd="0" presId="urn:microsoft.com/office/officeart/2005/8/layout/venn2"/>
    <dgm:cxn modelId="{4FAA3A8A-1D27-46D5-826E-72BFCE8FCB4C}" type="presOf" srcId="{5C280E51-418F-4AED-A2E7-5A46489747C8}" destId="{B73EF437-0F0E-4F90-9536-776D82F82AF8}" srcOrd="1" destOrd="0" presId="urn:microsoft.com/office/officeart/2005/8/layout/venn2"/>
    <dgm:cxn modelId="{FE53208F-66E2-47AC-8482-C6E14B4D2DA8}" srcId="{92C59689-C60E-43A7-A685-5805BD7AE437}" destId="{5C280E51-418F-4AED-A2E7-5A46489747C8}" srcOrd="0" destOrd="0" parTransId="{2D8FCD36-1F1F-4725-A5F8-DDB064C753EA}" sibTransId="{BA1C6E33-D9AE-4ADE-ACB8-BA53EB1991FA}"/>
    <dgm:cxn modelId="{0089368F-E7A6-4541-8545-4DC476085344}" type="presOf" srcId="{2FB53F68-7D2B-4C59-B54C-DEA8D49A3E13}" destId="{92993DDB-827B-4057-8A98-FA98097E06C5}" srcOrd="0" destOrd="0" presId="urn:microsoft.com/office/officeart/2005/8/layout/venn2"/>
    <dgm:cxn modelId="{7D60F890-2C42-4DF1-A37E-17760DB1E41D}" type="presOf" srcId="{F76E74FD-1C07-4138-8C4C-60137A8C463B}" destId="{FF2F4229-3C1F-492C-ADDF-1EFB1DFC33F6}" srcOrd="1" destOrd="0" presId="urn:microsoft.com/office/officeart/2005/8/layout/venn2"/>
    <dgm:cxn modelId="{CD54E69A-0751-439A-93FD-197354520084}" type="presOf" srcId="{5C280E51-418F-4AED-A2E7-5A46489747C8}" destId="{97900C02-23CD-49E1-805F-73E03C460926}" srcOrd="0" destOrd="0" presId="urn:microsoft.com/office/officeart/2005/8/layout/venn2"/>
    <dgm:cxn modelId="{E8377AB5-444E-4A91-8B0D-378A6D7698D8}" srcId="{92C59689-C60E-43A7-A685-5805BD7AE437}" destId="{AF8BBEB1-D042-483B-94FD-B658A5FBE9BF}" srcOrd="3" destOrd="0" parTransId="{2BC019B2-06FE-49DB-98AF-1CC58E06988F}" sibTransId="{6C591C45-B200-40D5-B296-F390679DF997}"/>
    <dgm:cxn modelId="{87673DB9-ACF8-4078-B48C-F607C568F659}" type="presOf" srcId="{DAE81D5B-602D-4D15-B83A-5F7D62AD3F43}" destId="{5785AB5D-5F46-4B5C-85D4-85CD7E2A2F22}" srcOrd="0" destOrd="0" presId="urn:microsoft.com/office/officeart/2005/8/layout/venn2"/>
    <dgm:cxn modelId="{FED375E4-226E-4147-A775-BC2B52F0FB40}" type="presOf" srcId="{2FB53F68-7D2B-4C59-B54C-DEA8D49A3E13}" destId="{C10A28A0-F6CB-4E50-A34D-6855D6B2C856}" srcOrd="1" destOrd="0" presId="urn:microsoft.com/office/officeart/2005/8/layout/venn2"/>
    <dgm:cxn modelId="{E709F3F0-28C3-4EAA-BCBC-CEA5BD85B00F}" srcId="{92C59689-C60E-43A7-A685-5805BD7AE437}" destId="{DAE81D5B-602D-4D15-B83A-5F7D62AD3F43}" srcOrd="5" destOrd="0" parTransId="{88772A6D-C3AB-4A2F-8A44-6E11DC6DCF81}" sibTransId="{006BB647-91FB-47E8-A5C8-983405C4D899}"/>
    <dgm:cxn modelId="{4DF6B2FE-5719-49BA-889F-9341AEC14795}" srcId="{92C59689-C60E-43A7-A685-5805BD7AE437}" destId="{2FB53F68-7D2B-4C59-B54C-DEA8D49A3E13}" srcOrd="4" destOrd="0" parTransId="{5E5A2B95-E104-497E-896E-804BF341732A}" sibTransId="{1021034B-073E-40AB-837B-01E8793947BF}"/>
    <dgm:cxn modelId="{CD00B87A-C4C3-48CD-9B39-EE014DC59DCA}" type="presParOf" srcId="{6900EE3C-248A-4E0E-B0AA-050D4E27728F}" destId="{348D44E2-FF0B-4E6C-A8C9-6AA5F96B5CF7}" srcOrd="0" destOrd="0" presId="urn:microsoft.com/office/officeart/2005/8/layout/venn2"/>
    <dgm:cxn modelId="{E387AEA0-2900-483D-8A22-EF0D40740005}" type="presParOf" srcId="{348D44E2-FF0B-4E6C-A8C9-6AA5F96B5CF7}" destId="{97900C02-23CD-49E1-805F-73E03C460926}" srcOrd="0" destOrd="0" presId="urn:microsoft.com/office/officeart/2005/8/layout/venn2"/>
    <dgm:cxn modelId="{BB2D15D2-9598-4AE3-8CF7-6A556CC7269E}" type="presParOf" srcId="{348D44E2-FF0B-4E6C-A8C9-6AA5F96B5CF7}" destId="{B73EF437-0F0E-4F90-9536-776D82F82AF8}" srcOrd="1" destOrd="0" presId="urn:microsoft.com/office/officeart/2005/8/layout/venn2"/>
    <dgm:cxn modelId="{30DC8BE6-4E4C-498A-9B5A-33B89575BF9F}" type="presParOf" srcId="{6900EE3C-248A-4E0E-B0AA-050D4E27728F}" destId="{C075B486-724E-4678-8C4D-411948C58ACD}" srcOrd="1" destOrd="0" presId="urn:microsoft.com/office/officeart/2005/8/layout/venn2"/>
    <dgm:cxn modelId="{43AB0393-E92F-4176-8239-A9B204046887}" type="presParOf" srcId="{C075B486-724E-4678-8C4D-411948C58ACD}" destId="{B7F47C98-E254-4A92-860E-8B050AA5BCCB}" srcOrd="0" destOrd="0" presId="urn:microsoft.com/office/officeart/2005/8/layout/venn2"/>
    <dgm:cxn modelId="{DC6C04F5-0C1F-4C39-BDA7-0AF5A298D849}" type="presParOf" srcId="{C075B486-724E-4678-8C4D-411948C58ACD}" destId="{E60A73C6-CD7B-4C1D-B18F-AA45E96A8009}" srcOrd="1" destOrd="0" presId="urn:microsoft.com/office/officeart/2005/8/layout/venn2"/>
    <dgm:cxn modelId="{FC1CA1A4-ACA4-4A2F-92F3-AFCF76490B4E}" type="presParOf" srcId="{6900EE3C-248A-4E0E-B0AA-050D4E27728F}" destId="{DB82FD32-7046-4D8B-A595-A1ADB411473D}" srcOrd="2" destOrd="0" presId="urn:microsoft.com/office/officeart/2005/8/layout/venn2"/>
    <dgm:cxn modelId="{65640D5B-A6FE-4C24-98FA-1746AF4B8318}" type="presParOf" srcId="{DB82FD32-7046-4D8B-A595-A1ADB411473D}" destId="{7BE1C61A-1ADC-498A-9840-0B67EF77DF5D}" srcOrd="0" destOrd="0" presId="urn:microsoft.com/office/officeart/2005/8/layout/venn2"/>
    <dgm:cxn modelId="{37CBC1F4-0FA2-4E9B-B816-7C59885A465A}" type="presParOf" srcId="{DB82FD32-7046-4D8B-A595-A1ADB411473D}" destId="{FF2F4229-3C1F-492C-ADDF-1EFB1DFC33F6}" srcOrd="1" destOrd="0" presId="urn:microsoft.com/office/officeart/2005/8/layout/venn2"/>
    <dgm:cxn modelId="{1354C328-D479-451F-AEFA-C2FF93F0CB38}" type="presParOf" srcId="{6900EE3C-248A-4E0E-B0AA-050D4E27728F}" destId="{36970670-B888-4178-B5FD-6486881351AD}" srcOrd="3" destOrd="0" presId="urn:microsoft.com/office/officeart/2005/8/layout/venn2"/>
    <dgm:cxn modelId="{039BF397-3EE5-429A-8572-1D6915CA52D6}" type="presParOf" srcId="{36970670-B888-4178-B5FD-6486881351AD}" destId="{1DB92592-AAC1-43E2-ACB6-640BEBCB04C1}" srcOrd="0" destOrd="0" presId="urn:microsoft.com/office/officeart/2005/8/layout/venn2"/>
    <dgm:cxn modelId="{BEE9615B-6FCD-4E06-827D-AD8843F6F26E}" type="presParOf" srcId="{36970670-B888-4178-B5FD-6486881351AD}" destId="{A8694724-EDA6-4BF7-AAC6-9B669489D978}" srcOrd="1" destOrd="0" presId="urn:microsoft.com/office/officeart/2005/8/layout/venn2"/>
    <dgm:cxn modelId="{D963D427-B2CD-4C2F-A202-0A1574EA91CC}" type="presParOf" srcId="{6900EE3C-248A-4E0E-B0AA-050D4E27728F}" destId="{F068C774-ED0E-4D62-A39A-141FBE0F10BD}" srcOrd="4" destOrd="0" presId="urn:microsoft.com/office/officeart/2005/8/layout/venn2"/>
    <dgm:cxn modelId="{929A96B3-D944-4927-A7E6-AFE38971DB99}" type="presParOf" srcId="{F068C774-ED0E-4D62-A39A-141FBE0F10BD}" destId="{92993DDB-827B-4057-8A98-FA98097E06C5}" srcOrd="0" destOrd="0" presId="urn:microsoft.com/office/officeart/2005/8/layout/venn2"/>
    <dgm:cxn modelId="{AD7E3795-E842-4F74-A3C6-9921D4C14F84}" type="presParOf" srcId="{F068C774-ED0E-4D62-A39A-141FBE0F10BD}" destId="{C10A28A0-F6CB-4E50-A34D-6855D6B2C856}" srcOrd="1" destOrd="0" presId="urn:microsoft.com/office/officeart/2005/8/layout/venn2"/>
    <dgm:cxn modelId="{6FCA553B-09A3-4F15-BBCA-D3ABDCC56DD1}" type="presParOf" srcId="{6900EE3C-248A-4E0E-B0AA-050D4E27728F}" destId="{E1385918-9A5E-471B-BDA9-F958BF196F96}" srcOrd="5" destOrd="0" presId="urn:microsoft.com/office/officeart/2005/8/layout/venn2"/>
    <dgm:cxn modelId="{BD9838C9-9EB8-4586-BF27-27D55C9B079B}" type="presParOf" srcId="{E1385918-9A5E-471B-BDA9-F958BF196F96}" destId="{5785AB5D-5F46-4B5C-85D4-85CD7E2A2F22}" srcOrd="0" destOrd="0" presId="urn:microsoft.com/office/officeart/2005/8/layout/venn2"/>
    <dgm:cxn modelId="{DA83D2A5-5A33-4235-B0F7-0363EF82F467}" type="presParOf" srcId="{E1385918-9A5E-471B-BDA9-F958BF196F96}" destId="{0F5768FB-8EEE-4527-BBEF-FA96F1006D07}" srcOrd="1" destOrd="0" presId="urn:microsoft.com/office/officeart/2005/8/layout/venn2"/>
  </dgm:cxnLst>
  <dgm:bg/>
  <dgm:whole/>
  <dgm:extLst>
    <a:ext uri="http://schemas.microsoft.com/office/drawing/2008/diagram">
      <dsp:dataModelExt xmlns:dsp="http://schemas.microsoft.com/office/drawing/2008/diagram" relId="rId18"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900C02-23CD-49E1-805F-73E03C460926}">
      <dsp:nvSpPr>
        <dsp:cNvPr id="0" name=""/>
        <dsp:cNvSpPr/>
      </dsp:nvSpPr>
      <dsp:spPr>
        <a:xfrm>
          <a:off x="362309" y="0"/>
          <a:ext cx="3200400" cy="320040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222250">
            <a:lnSpc>
              <a:spcPct val="90000"/>
            </a:lnSpc>
            <a:spcBef>
              <a:spcPct val="0"/>
            </a:spcBef>
            <a:spcAft>
              <a:spcPct val="35000"/>
            </a:spcAft>
            <a:buNone/>
          </a:pPr>
          <a:r>
            <a:rPr lang="en-GB" sz="500" b="1" kern="1200"/>
            <a:t>6. Clear Defensible Network Boundary</a:t>
          </a:r>
        </a:p>
      </dsp:txBody>
      <dsp:txXfrm>
        <a:off x="1362434" y="160020"/>
        <a:ext cx="1200150" cy="320040"/>
      </dsp:txXfrm>
    </dsp:sp>
    <dsp:sp modelId="{B7F47C98-E254-4A92-860E-8B050AA5BCCB}">
      <dsp:nvSpPr>
        <dsp:cNvPr id="0" name=""/>
        <dsp:cNvSpPr/>
      </dsp:nvSpPr>
      <dsp:spPr>
        <a:xfrm>
          <a:off x="602339" y="480059"/>
          <a:ext cx="2720340" cy="272034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222250">
            <a:lnSpc>
              <a:spcPct val="90000"/>
            </a:lnSpc>
            <a:spcBef>
              <a:spcPct val="0"/>
            </a:spcBef>
            <a:spcAft>
              <a:spcPct val="35000"/>
            </a:spcAft>
            <a:buNone/>
          </a:pPr>
          <a:r>
            <a:rPr lang="en-GB" sz="500" b="1" kern="1200"/>
            <a:t>5. Policies and Procedures (Administrative Controls)</a:t>
          </a:r>
        </a:p>
      </dsp:txBody>
      <dsp:txXfrm>
        <a:off x="1375936" y="636479"/>
        <a:ext cx="1173146" cy="312839"/>
      </dsp:txXfrm>
    </dsp:sp>
    <dsp:sp modelId="{7BE1C61A-1ADC-498A-9840-0B67EF77DF5D}">
      <dsp:nvSpPr>
        <dsp:cNvPr id="0" name=""/>
        <dsp:cNvSpPr/>
      </dsp:nvSpPr>
      <dsp:spPr>
        <a:xfrm>
          <a:off x="842369" y="960119"/>
          <a:ext cx="2240280" cy="22402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222250">
            <a:lnSpc>
              <a:spcPct val="90000"/>
            </a:lnSpc>
            <a:spcBef>
              <a:spcPct val="0"/>
            </a:spcBef>
            <a:spcAft>
              <a:spcPct val="35000"/>
            </a:spcAft>
            <a:buNone/>
          </a:pPr>
          <a:r>
            <a:rPr lang="en-GB" sz="500" b="1" kern="1200"/>
            <a:t>4. Detection and Response (Active Controls)</a:t>
          </a:r>
        </a:p>
      </dsp:txBody>
      <dsp:txXfrm>
        <a:off x="1382837" y="1114699"/>
        <a:ext cx="1159344" cy="309158"/>
      </dsp:txXfrm>
    </dsp:sp>
    <dsp:sp modelId="{1DB92592-AAC1-43E2-ACB6-640BEBCB04C1}">
      <dsp:nvSpPr>
        <dsp:cNvPr id="0" name=""/>
        <dsp:cNvSpPr/>
      </dsp:nvSpPr>
      <dsp:spPr>
        <a:xfrm>
          <a:off x="1082399" y="1440179"/>
          <a:ext cx="1760220" cy="176022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222250">
            <a:lnSpc>
              <a:spcPct val="90000"/>
            </a:lnSpc>
            <a:spcBef>
              <a:spcPct val="0"/>
            </a:spcBef>
            <a:spcAft>
              <a:spcPct val="35000"/>
            </a:spcAft>
            <a:buNone/>
          </a:pPr>
          <a:r>
            <a:rPr lang="en-GB" sz="500" b="1" kern="1200"/>
            <a:t>3. Network Hardening, Zones and Conduits, Layering (Passive Controls)</a:t>
          </a:r>
        </a:p>
      </dsp:txBody>
      <dsp:txXfrm>
        <a:off x="1487250" y="1598599"/>
        <a:ext cx="950518" cy="316839"/>
      </dsp:txXfrm>
    </dsp:sp>
    <dsp:sp modelId="{92993DDB-827B-4057-8A98-FA98097E06C5}">
      <dsp:nvSpPr>
        <dsp:cNvPr id="0" name=""/>
        <dsp:cNvSpPr/>
      </dsp:nvSpPr>
      <dsp:spPr>
        <a:xfrm>
          <a:off x="1322429" y="1920240"/>
          <a:ext cx="1280160" cy="128016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222250">
            <a:lnSpc>
              <a:spcPct val="90000"/>
            </a:lnSpc>
            <a:spcBef>
              <a:spcPct val="0"/>
            </a:spcBef>
            <a:spcAft>
              <a:spcPct val="35000"/>
            </a:spcAft>
            <a:buNone/>
          </a:pPr>
          <a:r>
            <a:rPr lang="en-GB" sz="500" b="1" kern="1200"/>
            <a:t>2. Safety Systems</a:t>
          </a:r>
        </a:p>
      </dsp:txBody>
      <dsp:txXfrm>
        <a:off x="1546457" y="2080260"/>
        <a:ext cx="832104" cy="320040"/>
      </dsp:txXfrm>
    </dsp:sp>
    <dsp:sp modelId="{5785AB5D-5F46-4B5C-85D4-85CD7E2A2F22}">
      <dsp:nvSpPr>
        <dsp:cNvPr id="0" name=""/>
        <dsp:cNvSpPr/>
      </dsp:nvSpPr>
      <dsp:spPr>
        <a:xfrm>
          <a:off x="1562459" y="2400300"/>
          <a:ext cx="800100" cy="80010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222250">
            <a:lnSpc>
              <a:spcPct val="90000"/>
            </a:lnSpc>
            <a:spcBef>
              <a:spcPct val="0"/>
            </a:spcBef>
            <a:spcAft>
              <a:spcPct val="35000"/>
            </a:spcAft>
            <a:buNone/>
          </a:pPr>
          <a:r>
            <a:rPr lang="en-GB" sz="500" b="1" kern="1200"/>
            <a:t>1. Function to be Protected</a:t>
          </a:r>
        </a:p>
      </dsp:txBody>
      <dsp:txXfrm>
        <a:off x="1679631" y="2600325"/>
        <a:ext cx="565756" cy="400050"/>
      </dsp:txXfrm>
    </dsp:sp>
  </dsp:spTree>
</dsp:drawing>
</file>

<file path=word/diagrams/layout1.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WrappedLabelHistory xmlns:xsi="http://www.w3.org/2001/XMLSchema-instance" xmlns:xsd="http://www.w3.org/2001/XMLSchema" xmlns="http://www.boldonjames.com/2016/02/Classifier/internal/wrappedLabelHistory">
  <Value>PD94bWwgdmVyc2lvbj0iMS4wIiBlbmNvZGluZz0idXMtYXNjaWkiPz48bGFiZWxIaXN0b3J5IHhtbG5zOnhzaT0iaHR0cDovL3d3dy53My5vcmcvMjAwMS9YTUxTY2hlbWEtaW5zdGFuY2UiIHhtbG5zOnhzZD0iaHR0cDovL3d3dy53My5vcmcvMjAwMS9YTUxTY2hlbWEiIHhtbG5zPSJodHRwOi8vd3d3LmJvbGRvbmphbWVzLmNvbS8yMDE2LzAyL0NsYXNzaWZpZXIvaW50ZXJuYWwvbGFiZWxIaXN0b3J5Ij48aXRlbT48c2lzbCBzaXNsVmVyc2lvbj0iMCIgcG9saWN5PSJlNTZkYWE4YS03YjI3LTQ4YWMtODVkNC1kYjY1YWNiNTgwYjYiIG9yaWdpbj0idXNlclNlbGVjdGVkIj48ZWxlbWVudCB1aWQ9IjhiMmQ4ZDM2LTUwZTktNGUzNS1iMTc5LWI3ODcyMzVjYmZlMCIgdmFsdWU9IiIgeG1sbnM9Imh0dHA6Ly93d3cuYm9sZG9uamFtZXMuY29tLzIwMDgvMDEvc2llL2ludGVybmFsL2xhYmVsIiAvPjxlbGVtZW50IHVpZD0iNDkzMzA3OTgtNzAwMy00ZTg2LTgzMzItYWY0OWYyMDU2NGE2IiB2YWx1ZT0iIiB4bWxucz0iaHR0cDovL3d3dy5ib2xkb25qYW1lcy5jb20vMjAwOC8wMS9zaWUvaW50ZXJuYWwvbGFiZWwiIC8+PGVsZW1lbnQgdWlkPSJlYzZhYmQzYi1jMGQ2LTRmYTctYTYwYS0zNDlkMGY4MjJlM2IiIHZhbHVlPSIiIHhtbG5zPSJodHRwOi8vd3d3LmJvbGRvbmphbWVzLmNvbS8yMDA4LzAxL3NpZS9pbnRlcm5hbC9sYWJlbCIgLz48ZWxlbWVudCB1aWQ9IjQ2ZmUyMzI5LWMwMmItNDQ5NS1iNjI0LTEyYTQ5OWQwNjllMiIgdmFsdWU9IiIgeG1sbnM9Imh0dHA6Ly93d3cuYm9sZG9uamFtZXMuY29tLzIwMDgvMDEvc2llL2ludGVybmFsL2xhYmVsIiAvPjxlbGVtZW50IHVpZD0iMjhiOGY5MDctYzRmZS00MjkxLTg4NmQtZGVkMWRkYzU0MGMyIiB2YWx1ZT0iIiB4bWxucz0iaHR0cDovL3d3dy5ib2xkb25qYW1lcy5jb20vMjAwOC8wMS9zaWUvaW50ZXJuYWwvbGFiZWwiIC8+PC9zaXNsPjxVc2VyTmFtZT5SUkxPQ0FMXHU1NjM0MjY8L1VzZXJOYW1lPjxEYXRlVGltZT4wMSBTZXB0ZW1iZXIgMjAyMCAxMDoxNDo1MDwvRGF0ZVRpbWU+PExhYmVsU3RyaW5nPlByaXZhdGUgLSBSb2xscy1Sb3ljZSBDb250ZW50IE9ubHkgLSBOb3QgU3ViamVjdCB0byBFeHBvcnQgQ29udHJvbCAgICAgPC9MYWJlbFN0cmluZz48L2l0ZW0+PC9sYWJlbEhpc3Rvcnk+</Value>
</WrappedLabelHistory>
</file>

<file path=customXml/item3.xml><?xml version="1.0" encoding="utf-8"?>
<p:properties xmlns:p="http://schemas.microsoft.com/office/2006/metadata/properties" xmlns:xsi="http://www.w3.org/2001/XMLSchema-instance" xmlns:pc="http://schemas.microsoft.com/office/infopath/2007/PartnerControls">
  <documentManagement>
    <Document_x0020_Type xmlns="f6cfbbfa-3ea0-4d8e-acde-632e83cd9c55">Other</Document_x0020_Type>
    <External_x0020_Reference xmlns="f6cfbbfa-3ea0-4d8e-acde-632e83cd9c55">null</External_x0020_Reference>
    <Site xmlns="f6cfbbfa-3ea0-4d8e-acde-632e83cd9c55" xsi:nil="true"/>
    <_Flow_SignoffStatus xmlns="6ee01a08-9bb3-4510-887c-4508c532eb2e" xsi:nil="true"/>
    <Category xmlns="6ee01a08-9bb3-4510-887c-4508c532eb2e" xsi:nil="true"/>
    <_dlc_DocId xmlns="f6cfbbfa-3ea0-4d8e-acde-632e83cd9c55">ONRW-2126615823-11326</_dlc_DocId>
    <External_x0020_Revision xmlns="f6cfbbfa-3ea0-4d8e-acde-632e83cd9c55" xsi:nil="true"/>
    <GDA_x0020_Tier xmlns="f6cfbbfa-3ea0-4d8e-acde-632e83cd9c55" xsi:nil="true"/>
    <Wherereferenced xmlns="6ee01a08-9bb3-4510-887c-4508c532eb2e" xsi:nil="true"/>
    <Record_x0020_Number xmlns="f6cfbbfa-3ea0-4d8e-acde-632e83cd9c55">AR-01810</Record_x0020_Number>
    <_dlc_DocIdPersistId xmlns="f6cfbbfa-3ea0-4d8e-acde-632e83cd9c55" xsi:nil="true"/>
    <Uploadedby xmlns="6ee01a08-9bb3-4510-887c-4508c532eb2e">Colin Griffiths</Uploadedby>
    <_dlc_DocIdUrl xmlns="f6cfbbfa-3ea0-4d8e-acde-632e83cd9c55">
      <Url>https://prodonrgov.sharepoint.com/sites/archive-2026-01-30T121052Z/_layouts/15/DocIdRedir.aspx?ID=ONRW-2126615823-11326</Url>
      <Description>ONRW-2126615823-11326</Description>
    </_dlc_DocIdUrl>
    <GDA_x0020_RP_x0020_Assigned_x0020_Export_x0020_Control xmlns="f6cfbbfa-3ea0-4d8e-acde-632e83cd9c55" xsi:nil="true"/>
    <Versioncontrol xmlns="6ee01a08-9bb3-4510-887c-4508c532eb2e" xsi:nil="true"/>
    <GDA_x0020_Topics xmlns="f6cfbbfa-3ea0-4d8e-acde-632e83cd9c55" xsi:nil="true"/>
    <Division xmlns="f6cfbbfa-3ea0-4d8e-acde-632e83cd9c55" xsi:nil="true"/>
    <Classification xmlns="6ee01a08-9bb3-4510-887c-4508c532eb2e" xsi:nil="true"/>
    <Document_x0020_Status xmlns="f6cfbbfa-3ea0-4d8e-acde-632e83cd9c55">Final</Document_x0020_Status>
    <Subdivision xmlns="f6cfbbfa-3ea0-4d8e-acde-632e83cd9c55" xsi:nil="true"/>
    <GDA_x0020_Purpose xmlns="f6cfbbfa-3ea0-4d8e-acde-632e83cd9c55" xsi:nil="true"/>
    <TaxCatchAll xmlns="f6cfbbfa-3ea0-4d8e-acde-632e83cd9c55" xsi:nil="true"/>
    <Dutyholder xmlns="f6cfbbfa-3ea0-4d8e-acde-632e83cd9c55">Rolls-Royce SMR Limited</Dutyholder>
    <lcf76f155ced4ddcb4097134ff3c332f xmlns="6ee01a08-9bb3-4510-887c-4508c532eb2e">
      <Terms xmlns="http://schemas.microsoft.com/office/infopath/2007/PartnerControls"/>
    </lcf76f155ced4ddcb4097134ff3c332f>
  </documentManagement>
</p:properties>
</file>

<file path=customXml/item4.xml><?xml version="1.0" encoding="utf-8"?>
<sisl xmlns:xsi="http://www.w3.org/2001/XMLSchema-instance" xmlns:xsd="http://www.w3.org/2001/XMLSchema" xmlns="http://www.boldonjames.com/2008/01/sie/internal/label" sislVersion="0" policy="e56daa8a-7b27-48ac-85d4-db65acb580b6" origin="userSelected">
  <element uid="8b2d8d36-50e9-4e35-b179-b787235cbfe0" value=""/>
  <element uid="49330798-7003-4e86-8332-af49f20564a6" value=""/>
  <element uid="ec6abd3b-c0d6-4fa7-a60a-349d0f822e3b" value=""/>
  <element uid="46fe2329-c02b-4495-b624-12a499d069e2" value=""/>
  <element uid="28b8f907-c4fe-4291-886d-ded1ddc540c2" value=""/>
</sisl>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Document" ma:contentTypeID="0x0101002BFD813B9BA5F84C8E4BDD131736DF68" ma:contentTypeVersion="37" ma:contentTypeDescription="Create a new document." ma:contentTypeScope="" ma:versionID="0b556b1be894125ec2007f987936c7a0">
  <xsd:schema xmlns:xsd="http://www.w3.org/2001/XMLSchema" xmlns:xs="http://www.w3.org/2001/XMLSchema" xmlns:p="http://schemas.microsoft.com/office/2006/metadata/properties" xmlns:ns2="f6cfbbfa-3ea0-4d8e-acde-632e83cd9c55" xmlns:ns3="6ee01a08-9bb3-4510-887c-4508c532eb2e" targetNamespace="http://schemas.microsoft.com/office/2006/metadata/properties" ma:root="true" ma:fieldsID="d6b4219613154d2044422bdff0e7dd3d" ns2:_="" ns3:_="">
    <xsd:import namespace="f6cfbbfa-3ea0-4d8e-acde-632e83cd9c55"/>
    <xsd:import namespace="6ee01a08-9bb3-4510-887c-4508c532eb2e"/>
    <xsd:element name="properties">
      <xsd:complexType>
        <xsd:sequence>
          <xsd:element name="documentManagement">
            <xsd:complexType>
              <xsd:all>
                <xsd:element ref="ns2:_dlc_DocIdUrl" minOccurs="0"/>
                <xsd:element ref="ns2:Document_x0020_Type" minOccurs="0"/>
                <xsd:element ref="ns2:Dutyholder" minOccurs="0"/>
                <xsd:element ref="ns2:External_x0020_Reference" minOccurs="0"/>
                <xsd:element ref="ns2:Record_x0020_Number" minOccurs="0"/>
                <xsd:element ref="ns2:Site" minOccurs="0"/>
                <xsd:element ref="ns3:_Flow_SignoffStatus" minOccurs="0"/>
                <xsd:element ref="ns2:Division" minOccurs="0"/>
                <xsd:element ref="ns2:External_x0020_Revision" minOccurs="0"/>
                <xsd:element ref="ns2:Subdivision" minOccurs="0"/>
                <xsd:element ref="ns2:_dlc_DocId" minOccurs="0"/>
                <xsd:element ref="ns3:MediaServiceMetadata"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_dlc_DocIdPersistId" minOccurs="0"/>
                <xsd:element ref="ns2:SharedWithUsers" minOccurs="0"/>
                <xsd:element ref="ns2:SharedWithDetails" minOccurs="0"/>
                <xsd:element ref="ns2:GDA_x0020_Purpose" minOccurs="0"/>
                <xsd:element ref="ns2:GDA_x0020_RP_x0020_Assigned_x0020_Export_x0020_Control" minOccurs="0"/>
                <xsd:element ref="ns2:GDA_x0020_Tier" minOccurs="0"/>
                <xsd:element ref="ns3:MediaServiceObjectDetectorVersions" minOccurs="0"/>
                <xsd:element ref="ns3:Versioncontrol" minOccurs="0"/>
                <xsd:element ref="ns3:Category" minOccurs="0"/>
                <xsd:element ref="ns3:Wherereferenced" minOccurs="0"/>
                <xsd:element ref="ns3:MediaServiceDateTaken" minOccurs="0"/>
                <xsd:element ref="ns3:MediaServiceSearchProperties" minOccurs="0"/>
                <xsd:element ref="ns2:GDA_x0020_Topics" minOccurs="0"/>
                <xsd:element ref="ns3:Uploadedby" minOccurs="0"/>
                <xsd:element ref="ns3:Classification" minOccurs="0"/>
                <xsd:element ref="ns3:MediaServiceLocation" minOccurs="0"/>
                <xsd:element ref="ns3:MediaLengthInSeconds" minOccurs="0"/>
                <xsd:element ref="ns2:Document_x0020_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_dlc_DocIdUrl" ma:index="2"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Document_x0020_Type" ma:index="3" nillable="true" ma:displayName="Document Type" ma:format="Dropdown"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4" nillable="true" ma:displayName="Dutyholder" ma:default="" ma:internalName="Dutyholder" ma:readOnly="false">
      <xsd:simpleType>
        <xsd:restriction base="dms:Text">
          <xsd:maxLength value="255"/>
        </xsd:restriction>
      </xsd:simpleType>
    </xsd:element>
    <xsd:element name="External_x0020_Reference" ma:index="5" nillable="true" ma:displayName="External Reference" ma:default="" ma:internalName="External_x0020_Referenc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Site" ma:index="7" nillable="true" ma:displayName="Site" ma:default="" ma:internalName="Site" ma:readOnly="false">
      <xsd:simpleType>
        <xsd:restriction base="dms:Text">
          <xsd:maxLength value="255"/>
        </xsd:restriction>
      </xsd:simpleType>
    </xsd:element>
    <xsd:element name="Division" ma:index="11" nillable="true" ma:displayName="Division" ma:default="" ma:internalName="Division" ma:readOnly="false">
      <xsd:simpleType>
        <xsd:restriction base="dms:Text">
          <xsd:maxLength value="255"/>
        </xsd:restriction>
      </xsd:simpleType>
    </xsd:element>
    <xsd:element name="External_x0020_Revision" ma:index="12" nillable="true" ma:displayName="External Revision" ma:default="" ma:internalName="External_x0020_Revision" ma:readOnly="false">
      <xsd:simpleType>
        <xsd:restriction base="dms:Text">
          <xsd:maxLength value="255"/>
        </xsd:restriction>
      </xsd:simpleType>
    </xsd:element>
    <xsd:element name="Subdivision" ma:index="13" nillable="true" ma:displayName="Subdivision" ma:default="" ma:internalName="Subdivision" ma:readOnly="false">
      <xsd:simpleType>
        <xsd:restriction base="dms:Text">
          <xsd:maxLength value="255"/>
        </xsd:restriction>
      </xsd:simpleType>
    </xsd:element>
    <xsd:element name="_dlc_DocId" ma:index="16" nillable="true" ma:displayName="Document ID Value" ma:description="The value of the document ID assigned to this item." ma:hidden="true" ma:indexed="true" ma:internalName="_dlc_DocId" ma:readOnly="false">
      <xsd:simpleType>
        <xsd:restriction base="dms:Text"/>
      </xsd:simpleType>
    </xsd:element>
    <xsd:element name="TaxCatchAll" ma:index="21"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_dlc_DocIdPersistId" ma:index="25" nillable="true" ma:displayName="Persist ID" ma:description="Keep ID on add." ma:hidden="true" ma:internalName="_dlc_DocIdPersistId" ma:readOnly="false">
      <xsd:simpleType>
        <xsd:restriction base="dms:Boolean"/>
      </xsd:simpleType>
    </xsd:element>
    <xsd:element name="SharedWithUsers" ma:index="26"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7" nillable="true" ma:displayName="Shared With Details" ma:hidden="true" ma:internalName="SharedWithDetails" ma:readOnly="true">
      <xsd:simpleType>
        <xsd:restriction base="dms:Note"/>
      </xsd:simpleType>
    </xsd:element>
    <xsd:element name="GDA_x0020_Purpose" ma:index="28" nillable="true" ma:displayName="GDA Purpose" ma:format="Dropdown" ma:hidden="true"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29" nillable="true" ma:displayName="GDA RP Assigned Export Control" ma:default="" ma:hidden="true" ma:internalName="GDA_x0020_RP_x0020_Assigned_x0020_Export_x0020_Control" ma:readOnly="false">
      <xsd:simpleType>
        <xsd:restriction base="dms:Text">
          <xsd:maxLength value="255"/>
        </xsd:restriction>
      </xsd:simpleType>
    </xsd:element>
    <xsd:element name="GDA_x0020_Tier" ma:index="30" nillable="true" ma:displayName="GDA Tier" ma:format="Dropdown" ma:hidden="true" ma:internalName="GDA_x0020_Tier">
      <xsd:simpleType>
        <xsd:restriction base="dms:Choice">
          <xsd:enumeration value="1"/>
          <xsd:enumeration value="2"/>
          <xsd:enumeration value="3"/>
          <xsd:enumeration value="4"/>
          <xsd:enumeration value="N/A"/>
        </xsd:restriction>
      </xsd:simpleType>
    </xsd:element>
    <xsd:element name="GDA_x0020_Topics" ma:index="40"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5"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6ee01a08-9bb3-4510-887c-4508c532eb2e" elementFormDefault="qualified">
    <xsd:import namespace="http://schemas.microsoft.com/office/2006/documentManagement/types"/>
    <xsd:import namespace="http://schemas.microsoft.com/office/infopath/2007/PartnerControls"/>
    <xsd:element name="_Flow_SignoffStatus" ma:index="10" nillable="true" ma:displayName="Sign-off status" ma:internalName="Sign_x002d_off_x0020_status" ma:readOnly="false">
      <xsd:simpleType>
        <xsd:restriction base="dms:Text"/>
      </xsd:simpleType>
    </xsd:element>
    <xsd:element name="MediaServiceMetadata" ma:index="17" nillable="true" ma:displayName="MediaServiceMetadata" ma:hidden="true" ma:internalName="MediaServiceMetadata" ma:readOnly="true">
      <xsd:simpleType>
        <xsd:restriction base="dms:Note"/>
      </xsd:simpleType>
    </xsd:element>
    <xsd:element name="MediaServiceFastMetadata" ma:index="18" nillable="true" ma:displayName="MediaServiceFastMetadata" ma:hidden="true" ma:internalName="MediaServiceFastMetadata" ma:readOnly="true">
      <xsd:simpleType>
        <xsd:restriction base="dms:Note"/>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2" nillable="true" ma:displayName="Extracted Text" ma:hidden="true" ma:internalName="MediaServiceOCR" ma:readOnly="true">
      <xsd:simpleType>
        <xsd:restriction base="dms:Note"/>
      </xsd:simpleType>
    </xsd:element>
    <xsd:element name="MediaServiceGenerationTime" ma:index="23" nillable="true" ma:displayName="MediaServiceGenerationTime" ma:hidden="true" ma:internalName="MediaServiceGenerationTime" ma:readOnly="true">
      <xsd:simpleType>
        <xsd:restriction base="dms:Text"/>
      </xsd:simpleType>
    </xsd:element>
    <xsd:element name="MediaServiceEventHashCode" ma:index="24" nillable="true" ma:displayName="MediaServiceEventHashCode" ma:hidden="true" ma:internalName="MediaServiceEventHashCode" ma:readOnly="true">
      <xsd:simpleType>
        <xsd:restriction base="dms:Text"/>
      </xsd:simpleType>
    </xsd:element>
    <xsd:element name="MediaServiceObjectDetectorVersions" ma:index="34" nillable="true" ma:displayName="MediaServiceObjectDetectorVersions" ma:hidden="true" ma:indexed="true" ma:internalName="MediaServiceObjectDetectorVersions" ma:readOnly="true">
      <xsd:simpleType>
        <xsd:restriction base="dms:Text"/>
      </xsd:simpleType>
    </xsd:element>
    <xsd:element name="Versioncontrol" ma:index="35" nillable="true" ma:displayName="Version control" ma:format="Dropdown" ma:internalName="Versioncontrol">
      <xsd:simpleType>
        <xsd:restriction base="dms:Text">
          <xsd:maxLength value="255"/>
        </xsd:restriction>
      </xsd:simpleType>
    </xsd:element>
    <xsd:element name="Category" ma:index="36" nillable="true" ma:displayName="Category" ma:format="Dropdown" ma:internalName="Category">
      <xsd:simpleType>
        <xsd:restriction base="dms:Text">
          <xsd:maxLength value="255"/>
        </xsd:restriction>
      </xsd:simpleType>
    </xsd:element>
    <xsd:element name="Wherereferenced" ma:index="37" nillable="true" ma:displayName="Where referenced" ma:format="Dropdown" ma:internalName="Wherereferenced">
      <xsd:simpleType>
        <xsd:restriction base="dms:Text">
          <xsd:maxLength value="255"/>
        </xsd:restriction>
      </xsd:simpleType>
    </xsd:element>
    <xsd:element name="MediaServiceDateTaken" ma:index="38" nillable="true" ma:displayName="MediaServiceDateTaken" ma:hidden="true" ma:indexed="true" ma:internalName="MediaServiceDateTaken"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Uploadedby" ma:index="41" nillable="true" ma:displayName="Uploaded by" ma:format="Dropdown" ma:internalName="Uploadedby">
      <xsd:simpleType>
        <xsd:restriction base="dms:Text">
          <xsd:maxLength value="255"/>
        </xsd:restriction>
      </xsd:simpleType>
    </xsd:element>
    <xsd:element name="Classification" ma:index="42" nillable="true" ma:displayName="Classification" ma:format="Dropdown" ma:internalName="Classification">
      <xsd:simpleType>
        <xsd:restriction base="dms:Choice">
          <xsd:enumeration value="Official"/>
          <xsd:enumeration value="Official-Sensitive"/>
          <xsd:enumeration value="Official-Sensitive: SNI"/>
          <xsd:enumeration value="Official-Sensitive: Commercial"/>
          <xsd:enumeration value="Externally-Marked"/>
          <xsd:enumeration value="Official-Sensitive: Export Control"/>
          <xsd:enumeration value="Official-Sensitive: Export Control - Commercial"/>
          <xsd:enumeration value="Official-Sensitive: Export Controlled - SNI"/>
        </xsd:restriction>
      </xsd:simpleType>
    </xsd:element>
    <xsd:element name="MediaServiceLocation" ma:index="43" nillable="true" ma:displayName="Location" ma:indexed="true" ma:internalName="MediaServiceLocation" ma:readOnly="true">
      <xsd:simpleType>
        <xsd:restriction base="dms:Text"/>
      </xsd:simpleType>
    </xsd:element>
    <xsd:element name="MediaLengthInSeconds" ma:index="44"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b:Sources xmlns:b="http://schemas.openxmlformats.org/officeDocument/2006/bibliography" xmlns="http://schemas.openxmlformats.org/officeDocument/2006/bibliography" SelectedStyle="\IEEE2006OfficeOnline.xsl" StyleName="IEEE 2006"/>
</file>

<file path=customXml/itemProps1.xml><?xml version="1.0" encoding="utf-8"?>
<ds:datastoreItem xmlns:ds="http://schemas.openxmlformats.org/officeDocument/2006/customXml" ds:itemID="{3B65971C-6896-4ED7-A585-09090BB22112}">
  <ds:schemaRefs>
    <ds:schemaRef ds:uri="http://schemas.microsoft.com/sharepoint/events"/>
  </ds:schemaRefs>
</ds:datastoreItem>
</file>

<file path=customXml/itemProps2.xml><?xml version="1.0" encoding="utf-8"?>
<ds:datastoreItem xmlns:ds="http://schemas.openxmlformats.org/officeDocument/2006/customXml" ds:itemID="{AC947369-D7D5-4E90-9597-3F3F13C65EB4}">
  <ds:schemaRefs>
    <ds:schemaRef ds:uri="http://www.w3.org/2001/XMLSchema"/>
    <ds:schemaRef ds:uri="http://www.boldonjames.com/2016/02/Classifier/internal/wrappedLabelHistory"/>
  </ds:schemaRefs>
</ds:datastoreItem>
</file>

<file path=customXml/itemProps3.xml><?xml version="1.0" encoding="utf-8"?>
<ds:datastoreItem xmlns:ds="http://schemas.openxmlformats.org/officeDocument/2006/customXml" ds:itemID="{0300AA1E-67BD-4FDF-9E7C-B2A5F8F74D7F}">
  <ds:schemaRefs>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www.w3.org/XML/1998/namespace"/>
    <ds:schemaRef ds:uri="6ee01a08-9bb3-4510-887c-4508c532eb2e"/>
    <ds:schemaRef ds:uri="http://purl.org/dc/dcmitype/"/>
    <ds:schemaRef ds:uri="http://schemas.microsoft.com/office/infopath/2007/PartnerControls"/>
    <ds:schemaRef ds:uri="f6cfbbfa-3ea0-4d8e-acde-632e83cd9c55"/>
    <ds:schemaRef ds:uri="http://purl.org/dc/elements/1.1/"/>
  </ds:schemaRefs>
</ds:datastoreItem>
</file>

<file path=customXml/itemProps4.xml><?xml version="1.0" encoding="utf-8"?>
<ds:datastoreItem xmlns:ds="http://schemas.openxmlformats.org/officeDocument/2006/customXml" ds:itemID="{678C08CF-81B2-46F4-89DE-8865CEEA7832}">
  <ds:schemaRefs>
    <ds:schemaRef ds:uri="http://www.w3.org/2001/XMLSchema"/>
    <ds:schemaRef ds:uri="http://www.boldonjames.com/2008/01/sie/internal/label"/>
  </ds:schemaRefs>
</ds:datastoreItem>
</file>

<file path=customXml/itemProps5.xml><?xml version="1.0" encoding="utf-8"?>
<ds:datastoreItem xmlns:ds="http://schemas.openxmlformats.org/officeDocument/2006/customXml" ds:itemID="{C3A86365-45C6-4FE4-A603-FA181B51E30C}">
  <ds:schemaRefs>
    <ds:schemaRef ds:uri="http://schemas.microsoft.com/sharepoint/v3/contenttype/forms"/>
  </ds:schemaRefs>
</ds:datastoreItem>
</file>

<file path=customXml/itemProps6.xml><?xml version="1.0" encoding="utf-8"?>
<ds:datastoreItem xmlns:ds="http://schemas.openxmlformats.org/officeDocument/2006/customXml" ds:itemID="{2E2BF16D-187A-4791-95DF-3224D27D22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6ee01a08-9bb3-4510-887c-4508c532eb2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3E132FEA-8C43-41B7-91F1-C51EF05B410F}">
  <ds:schemaRefs>
    <ds:schemaRef ds:uri="http://schemas.openxmlformats.org/officeDocument/2006/bibliography"/>
  </ds:schemaRefs>
</ds:datastoreItem>
</file>

<file path=docMetadata/LabelInfo.xml><?xml version="1.0" encoding="utf-8"?>
<clbl:labelList xmlns:clbl="http://schemas.microsoft.com/office/2020/mipLabelMetadata">
  <clbl:label id="{1694209e-4d56-4240-837d-92803b030f7f}" enabled="1" method="Privileged" siteId="{593eb8de-b372-4efe-aaa5-2e59bb9dfe9f}" removed="0"/>
</clbl:labelList>
</file>

<file path=docProps/app.xml><?xml version="1.0" encoding="utf-8"?>
<Properties xmlns="http://schemas.openxmlformats.org/officeDocument/2006/extended-properties" xmlns:vt="http://schemas.openxmlformats.org/officeDocument/2006/docPropsVTypes">
  <Template>Normal</Template>
  <TotalTime>0</TotalTime>
  <Pages>16</Pages>
  <Words>4680</Words>
  <Characters>26678</Characters>
  <Application>Microsoft Office Word</Application>
  <DocSecurity>0</DocSecurity>
  <Lines>222</Lines>
  <Paragraphs>62</Paragraphs>
  <ScaleCrop>false</ScaleCrop>
  <HeadingPairs>
    <vt:vector size="2" baseType="variant">
      <vt:variant>
        <vt:lpstr>Title</vt:lpstr>
      </vt:variant>
      <vt:variant>
        <vt:i4>1</vt:i4>
      </vt:variant>
    </vt:vector>
  </HeadingPairs>
  <TitlesOfParts>
    <vt:vector size="1" baseType="lpstr">
      <vt:lpstr>SMR RO Resolution Plan Template</vt:lpstr>
    </vt:vector>
  </TitlesOfParts>
  <Company>Rolls-Royce Plc</Company>
  <LinksUpToDate>false</LinksUpToDate>
  <CharactersWithSpaces>31296</CharactersWithSpaces>
  <SharedDoc>false</SharedDoc>
  <HLinks>
    <vt:vector size="24" baseType="variant">
      <vt:variant>
        <vt:i4>327694</vt:i4>
      </vt:variant>
      <vt:variant>
        <vt:i4>9</vt:i4>
      </vt:variant>
      <vt:variant>
        <vt:i4>0</vt:i4>
      </vt:variant>
      <vt:variant>
        <vt:i4>5</vt:i4>
      </vt:variant>
      <vt:variant>
        <vt:lpwstr>https://teamcenter.rolls-royce-smr.com:3000/</vt:lpwstr>
      </vt:variant>
      <vt:variant>
        <vt:lpwstr>/com.siemens.splm.clientfx.tcui.xrt.showObject?uid=hEKAwmnppeyTxD</vt:lpwstr>
      </vt:variant>
      <vt:variant>
        <vt:i4>4194354</vt:i4>
      </vt:variant>
      <vt:variant>
        <vt:i4>6</vt:i4>
      </vt:variant>
      <vt:variant>
        <vt:i4>0</vt:i4>
      </vt:variant>
      <vt:variant>
        <vt:i4>5</vt:i4>
      </vt:variant>
      <vt:variant>
        <vt:lpwstr>mailto:Jonathan.Roberts@rolls-royce-smr.com</vt:lpwstr>
      </vt:variant>
      <vt:variant>
        <vt:lpwstr/>
      </vt:variant>
      <vt:variant>
        <vt:i4>393311</vt:i4>
      </vt:variant>
      <vt:variant>
        <vt:i4>3</vt:i4>
      </vt:variant>
      <vt:variant>
        <vt:i4>0</vt:i4>
      </vt:variant>
      <vt:variant>
        <vt:i4>5</vt:i4>
      </vt:variant>
      <vt:variant>
        <vt:lpwstr>https://teamcenter.rolls-royce-smr.com:3000/</vt:lpwstr>
      </vt:variant>
      <vt:variant>
        <vt:lpwstr>/com.siemens.splm.clientfx.tcui.xrt.showObject?uid=C4CAwmnppeyTxD</vt:lpwstr>
      </vt:variant>
      <vt:variant>
        <vt:i4>917627</vt:i4>
      </vt:variant>
      <vt:variant>
        <vt:i4>0</vt:i4>
      </vt:variant>
      <vt:variant>
        <vt:i4>0</vt:i4>
      </vt:variant>
      <vt:variant>
        <vt:i4>5</vt:i4>
      </vt:variant>
      <vt:variant>
        <vt:lpwstr>mailto:Charlie.Hall@rolls-royce-smr.com</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SMR0028713_001</dc:title>
  <dc:subject/>
  <dc:creator>Guillaume Delannoy</dc:creator>
  <cp:keywords>|1:Pvt|5:NonExpCont|6:NonGov|2:Rolls-Royce|22:No|</cp:keywords>
  <dc:description/>
  <cp:lastModifiedBy>Dixon, Sarah</cp:lastModifiedBy>
  <cp:revision>2</cp:revision>
  <dcterms:created xsi:type="dcterms:W3CDTF">2026-01-12T15:58:00Z</dcterms:created>
  <dcterms:modified xsi:type="dcterms:W3CDTF">2026-01-12T15:58:00Z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0x0101002BFD813B9BA5F84C8E4BDD131736DF68</vt:lpwstr>
  </property>
  <property fmtid="{D5CDD505-2E9C-101B-9397-08002B2CF9AE}" pid="3" name="docIndexRef">
    <vt:lpwstr>52da02ac-6a74-4b29-9eda-af3cca5c748e</vt:lpwstr>
  </property>
  <property fmtid="{D5CDD505-2E9C-101B-9397-08002B2CF9AE}" pid="4" name="bjSaver">
    <vt:lpwstr>JkE0bgQ7xQVS4qMoltjlCZxcJS52dP/R</vt:lpwstr>
  </property>
  <property fmtid="{D5CDD505-2E9C-101B-9397-08002B2CF9AE}" pid="5" name="bjDocumentLabelXML">
    <vt:lpwstr>&lt;?xml version="1.0" encoding="us-ascii"?&gt;&lt;sisl xmlns:xsi="http://www.w3.org/2001/XMLSchema-instance" xmlns:xsd="http://www.w3.org/2001/XMLSchema" sislVersion="0" policy="e56daa8a-7b27-48ac-85d4-db65acb580b6" origin="userSelected" xmlns="http://www.boldonj</vt:lpwstr>
  </property>
  <property fmtid="{D5CDD505-2E9C-101B-9397-08002B2CF9AE}" pid="6" name="bjDocumentLabelXML-0">
    <vt:lpwstr>ames.com/2008/01/sie/internal/label"&gt;&lt;element uid="8b2d8d36-50e9-4e35-b179-b787235cbfe0" value="" /&gt;&lt;element uid="49330798-7003-4e86-8332-af49f20564a6" value="" /&gt;&lt;element uid="ec6abd3b-c0d6-4fa7-a60a-349d0f822e3b" value="" /&gt;&lt;element uid="46fe2329-c02b-4</vt:lpwstr>
  </property>
  <property fmtid="{D5CDD505-2E9C-101B-9397-08002B2CF9AE}" pid="7" name="bjDocumentLabelXML-1">
    <vt:lpwstr>495-b624-12a499d069e2" value="" /&gt;&lt;element uid="28b8f907-c4fe-4291-886d-ded1ddc540c2" value="" /&gt;&lt;/sisl&gt;</vt:lpwstr>
  </property>
  <property fmtid="{D5CDD505-2E9C-101B-9397-08002B2CF9AE}" pid="8" name="bjDocumentSecurityLabel">
    <vt:lpwstr>Private - Rolls-Royce Content Only - Not Subject to Export Control     </vt:lpwstr>
  </property>
  <property fmtid="{D5CDD505-2E9C-101B-9397-08002B2CF9AE}" pid="9" name="GovSecClass">
    <vt:lpwstr>No_Classification</vt:lpwstr>
  </property>
  <property fmtid="{D5CDD505-2E9C-101B-9397-08002B2CF9AE}" pid="10" name="Ownership">
    <vt:lpwstr>Rolls-Royce_content_only</vt:lpwstr>
  </property>
  <property fmtid="{D5CDD505-2E9C-101B-9397-08002B2CF9AE}" pid="11" name="TCGovSecClass">
    <vt:lpwstr>No_Classification</vt:lpwstr>
  </property>
  <property fmtid="{D5CDD505-2E9C-101B-9397-08002B2CF9AE}" pid="12" name="BusinessSensitivity">
    <vt:lpwstr>Private</vt:lpwstr>
  </property>
  <property fmtid="{D5CDD505-2E9C-101B-9397-08002B2CF9AE}" pid="13" name="ExportControlled">
    <vt:lpwstr>Not_Subject_to_Export_Control</vt:lpwstr>
  </property>
  <property fmtid="{D5CDD505-2E9C-101B-9397-08002B2CF9AE}" pid="14" name="bjLabelHistoryID">
    <vt:lpwstr>{AC947369-D7D5-4E90-9597-3F3F13C65EB4}</vt:lpwstr>
  </property>
  <property fmtid="{D5CDD505-2E9C-101B-9397-08002B2CF9AE}" pid="15" name="ClassificationContentMarkingFooterShapeIds">
    <vt:lpwstr>3d,3e,3f,767b6bdb,5d31aa66,104e0dd9</vt:lpwstr>
  </property>
  <property fmtid="{D5CDD505-2E9C-101B-9397-08002B2CF9AE}" pid="16" name="ClassificationContentMarkingFooterFontProps">
    <vt:lpwstr>#000000,7,Calibri</vt:lpwstr>
  </property>
  <property fmtid="{D5CDD505-2E9C-101B-9397-08002B2CF9AE}" pid="17" name="ClassificationContentMarkingFooterText">
    <vt:lpwstr>Private – Not Listed – Not Subject to Export Controls</vt:lpwstr>
  </property>
  <property fmtid="{D5CDD505-2E9C-101B-9397-08002B2CF9AE}" pid="18" name="WF - Check Document">
    <vt:lpwstr>, </vt:lpwstr>
  </property>
  <property fmtid="{D5CDD505-2E9C-101B-9397-08002B2CF9AE}" pid="19" name="WF - Check Document0">
    <vt:lpwstr>, </vt:lpwstr>
  </property>
  <property fmtid="{D5CDD505-2E9C-101B-9397-08002B2CF9AE}" pid="20" name="WF - Documents">
    <vt:lpwstr>, </vt:lpwstr>
  </property>
  <property fmtid="{D5CDD505-2E9C-101B-9397-08002B2CF9AE}" pid="21" name="m2Doc_item_id">
    <vt:lpwstr>SMR0028713</vt:lpwstr>
  </property>
  <property fmtid="{D5CDD505-2E9C-101B-9397-08002B2CF9AE}" pid="22" name="m1DocRev_item_revision_id">
    <vt:lpwstr>001</vt:lpwstr>
  </property>
  <property fmtid="{D5CDD505-2E9C-101B-9397-08002B2CF9AE}" pid="23" name="m1DocRev_object_name">
    <vt:lpwstr>Cyber Security Assessment Submissions</vt:lpwstr>
  </property>
  <property fmtid="{D5CDD505-2E9C-101B-9397-08002B2CF9AE}" pid="24" name="m3SMRDocRev_plm4_retention_cat">
    <vt:lpwstr>B</vt:lpwstr>
  </property>
  <property fmtid="{D5CDD505-2E9C-101B-9397-08002B2CF9AE}" pid="25" name="docLang">
    <vt:lpwstr>en</vt:lpwstr>
  </property>
  <property fmtid="{D5CDD505-2E9C-101B-9397-08002B2CF9AE}" pid="26" name="MSIP_Label_9e5e003a-90eb-47c9-a506-ad47e7a0b281_Enabled">
    <vt:lpwstr>true</vt:lpwstr>
  </property>
  <property fmtid="{D5CDD505-2E9C-101B-9397-08002B2CF9AE}" pid="27" name="MSIP_Label_9e5e003a-90eb-47c9-a506-ad47e7a0b281_SetDate">
    <vt:lpwstr>2025-11-10T13:13:08Z</vt:lpwstr>
  </property>
  <property fmtid="{D5CDD505-2E9C-101B-9397-08002B2CF9AE}" pid="28" name="MSIP_Label_9e5e003a-90eb-47c9-a506-ad47e7a0b281_Method">
    <vt:lpwstr>Privileged</vt:lpwstr>
  </property>
  <property fmtid="{D5CDD505-2E9C-101B-9397-08002B2CF9AE}" pid="29" name="MSIP_Label_9e5e003a-90eb-47c9-a506-ad47e7a0b281_Name">
    <vt:lpwstr>OFFICIAL</vt:lpwstr>
  </property>
  <property fmtid="{D5CDD505-2E9C-101B-9397-08002B2CF9AE}" pid="30" name="MSIP_Label_9e5e003a-90eb-47c9-a506-ad47e7a0b281_SiteId">
    <vt:lpwstr>742775df-8077-48d6-81d0-1e82a1f52cb8</vt:lpwstr>
  </property>
  <property fmtid="{D5CDD505-2E9C-101B-9397-08002B2CF9AE}" pid="31" name="MSIP_Label_9e5e003a-90eb-47c9-a506-ad47e7a0b281_ActionId">
    <vt:lpwstr>a4ec89c9-9d3a-4153-8aaa-f8e51c59b377</vt:lpwstr>
  </property>
  <property fmtid="{D5CDD505-2E9C-101B-9397-08002B2CF9AE}" pid="32" name="MSIP_Label_9e5e003a-90eb-47c9-a506-ad47e7a0b281_ContentBits">
    <vt:lpwstr>0</vt:lpwstr>
  </property>
  <property fmtid="{D5CDD505-2E9C-101B-9397-08002B2CF9AE}" pid="33" name="MSIP_Label_9e5e003a-90eb-47c9-a506-ad47e7a0b281_Tag">
    <vt:lpwstr>10, 0, 1, 1</vt:lpwstr>
  </property>
  <property fmtid="{D5CDD505-2E9C-101B-9397-08002B2CF9AE}" pid="34" name="SMRName">
    <vt:lpwstr/>
  </property>
  <property fmtid="{D5CDD505-2E9C-101B-9397-08002B2CF9AE}" pid="35" name="Role">
    <vt:lpwstr/>
  </property>
  <property fmtid="{D5CDD505-2E9C-101B-9397-08002B2CF9AE}" pid="36" name="SMREmail">
    <vt:lpwstr/>
  </property>
  <property fmtid="{D5CDD505-2E9C-101B-9397-08002B2CF9AE}" pid="37" name="Organisation">
    <vt:lpwstr>ONR - Office for Nuclear Regulation</vt:lpwstr>
  </property>
  <property fmtid="{D5CDD505-2E9C-101B-9397-08002B2CF9AE}" pid="38" name="EMail">
    <vt:lpwstr>annie.fay@onr.gov.uk</vt:lpwstr>
  </property>
  <property fmtid="{D5CDD505-2E9C-101B-9397-08002B2CF9AE}" pid="39" name="WorkAddress">
    <vt:lpwstr/>
  </property>
  <property fmtid="{D5CDD505-2E9C-101B-9397-08002B2CF9AE}" pid="40" name="_dlc_DocIdItemGuid">
    <vt:lpwstr>709fafd8-e12f-4188-81ea-9a2623e3a0d8</vt:lpwstr>
  </property>
  <property fmtid="{D5CDD505-2E9C-101B-9397-08002B2CF9AE}" pid="41" name="MediaServiceImageTags">
    <vt:lpwstr/>
  </property>
</Properties>
</file>