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823" r:id="rId5"/>
  </p:sldMasterIdLst>
  <p:notesMasterIdLst>
    <p:notesMasterId r:id="rId65"/>
  </p:notesMasterIdLst>
  <p:sldIdLst>
    <p:sldId id="497" r:id="rId6"/>
    <p:sldId id="261" r:id="rId7"/>
    <p:sldId id="271" r:id="rId8"/>
    <p:sldId id="270" r:id="rId9"/>
    <p:sldId id="444" r:id="rId10"/>
    <p:sldId id="349" r:id="rId11"/>
    <p:sldId id="346" r:id="rId12"/>
    <p:sldId id="350" r:id="rId13"/>
    <p:sldId id="347" r:id="rId14"/>
    <p:sldId id="332" r:id="rId15"/>
    <p:sldId id="274" r:id="rId16"/>
    <p:sldId id="328" r:id="rId17"/>
    <p:sldId id="333" r:id="rId18"/>
    <p:sldId id="342" r:id="rId19"/>
    <p:sldId id="360" r:id="rId20"/>
    <p:sldId id="361" r:id="rId21"/>
    <p:sldId id="352" r:id="rId22"/>
    <p:sldId id="420" r:id="rId23"/>
    <p:sldId id="351" r:id="rId24"/>
    <p:sldId id="445" r:id="rId25"/>
    <p:sldId id="427" r:id="rId26"/>
    <p:sldId id="422" r:id="rId27"/>
    <p:sldId id="447" r:id="rId28"/>
    <p:sldId id="425" r:id="rId29"/>
    <p:sldId id="449" r:id="rId30"/>
    <p:sldId id="426" r:id="rId31"/>
    <p:sldId id="455" r:id="rId32"/>
    <p:sldId id="498" r:id="rId33"/>
    <p:sldId id="456" r:id="rId34"/>
    <p:sldId id="457" r:id="rId35"/>
    <p:sldId id="492" r:id="rId36"/>
    <p:sldId id="493" r:id="rId37"/>
    <p:sldId id="487" r:id="rId38"/>
    <p:sldId id="494" r:id="rId39"/>
    <p:sldId id="461" r:id="rId40"/>
    <p:sldId id="496" r:id="rId41"/>
    <p:sldId id="462" r:id="rId42"/>
    <p:sldId id="495" r:id="rId43"/>
    <p:sldId id="465" r:id="rId44"/>
    <p:sldId id="464" r:id="rId45"/>
    <p:sldId id="463" r:id="rId46"/>
    <p:sldId id="489" r:id="rId47"/>
    <p:sldId id="466" r:id="rId48"/>
    <p:sldId id="490" r:id="rId49"/>
    <p:sldId id="467" r:id="rId50"/>
    <p:sldId id="468" r:id="rId51"/>
    <p:sldId id="482" r:id="rId52"/>
    <p:sldId id="499" r:id="rId53"/>
    <p:sldId id="470" r:id="rId54"/>
    <p:sldId id="471" r:id="rId55"/>
    <p:sldId id="473" r:id="rId56"/>
    <p:sldId id="491" r:id="rId57"/>
    <p:sldId id="475" r:id="rId58"/>
    <p:sldId id="451" r:id="rId59"/>
    <p:sldId id="476" r:id="rId60"/>
    <p:sldId id="483" r:id="rId61"/>
    <p:sldId id="500" r:id="rId62"/>
    <p:sldId id="502" r:id="rId63"/>
    <p:sldId id="501" r:id="rId64"/>
  </p:sldIdLst>
  <p:sldSz cx="10080625" cy="5670550"/>
  <p:notesSz cx="7104063" cy="10234613"/>
  <p:defaultTextStyle>
    <a:defPPr>
      <a:defRPr lang="en-GB"/>
    </a:defPPr>
    <a:lvl1pPr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p:defaultTextStyle>
  <p:extLst>
    <p:ext uri="{521415D9-36F7-43E2-AB2F-B90AF26B5E84}">
      <p14:sectionLst xmlns:p14="http://schemas.microsoft.com/office/powerpoint/2010/main">
        <p14:section name="Default Section" id="{B0C8E2E9-435F-4B70-8EE1-8F6AC864AE7B}">
          <p14:sldIdLst>
            <p14:sldId id="497"/>
            <p14:sldId id="261"/>
            <p14:sldId id="271"/>
            <p14:sldId id="270"/>
          </p14:sldIdLst>
        </p14:section>
        <p14:section name="Teresa" id="{1752D01C-3637-44D4-8299-7BC9FAC9E2A4}">
          <p14:sldIdLst>
            <p14:sldId id="444"/>
            <p14:sldId id="349"/>
            <p14:sldId id="346"/>
            <p14:sldId id="350"/>
            <p14:sldId id="347"/>
            <p14:sldId id="332"/>
          </p14:sldIdLst>
        </p14:section>
        <p14:section name="Rachel" id="{DEAE7A45-07B9-4B5D-A352-B2989A6914DB}">
          <p14:sldIdLst>
            <p14:sldId id="274"/>
            <p14:sldId id="328"/>
            <p14:sldId id="333"/>
            <p14:sldId id="342"/>
            <p14:sldId id="360"/>
            <p14:sldId id="361"/>
            <p14:sldId id="352"/>
          </p14:sldIdLst>
        </p14:section>
        <p14:section name="Teresa" id="{5A05A685-1B3E-446A-A183-A651D0D5142B}">
          <p14:sldIdLst>
            <p14:sldId id="420"/>
            <p14:sldId id="351"/>
          </p14:sldIdLst>
        </p14:section>
        <p14:section name="Rachel (from Theme 5)" id="{C851C12B-E89F-43F0-B40A-A3E3C8AC43C9}">
          <p14:sldIdLst>
            <p14:sldId id="445"/>
            <p14:sldId id="427"/>
          </p14:sldIdLst>
        </p14:section>
        <p14:section name="Teresa" id="{2804BD12-8CC6-4A3E-9328-A1EAD5DDDC2E}">
          <p14:sldIdLst>
            <p14:sldId id="422"/>
            <p14:sldId id="447"/>
            <p14:sldId id="425"/>
            <p14:sldId id="449"/>
            <p14:sldId id="426"/>
            <p14:sldId id="455"/>
            <p14:sldId id="498"/>
          </p14:sldIdLst>
        </p14:section>
        <p14:section name="Rachel/Teresa" id="{DA0947DD-0981-449C-9943-2FEF6694D378}">
          <p14:sldIdLst>
            <p14:sldId id="456"/>
            <p14:sldId id="457"/>
            <p14:sldId id="492"/>
            <p14:sldId id="493"/>
            <p14:sldId id="487"/>
            <p14:sldId id="494"/>
            <p14:sldId id="461"/>
            <p14:sldId id="496"/>
            <p14:sldId id="462"/>
            <p14:sldId id="495"/>
            <p14:sldId id="465"/>
            <p14:sldId id="464"/>
            <p14:sldId id="463"/>
            <p14:sldId id="489"/>
            <p14:sldId id="466"/>
            <p14:sldId id="490"/>
            <p14:sldId id="467"/>
            <p14:sldId id="468"/>
            <p14:sldId id="482"/>
            <p14:sldId id="499"/>
          </p14:sldIdLst>
        </p14:section>
        <p14:section name="Teresa" id="{DB915905-6C80-428F-B9BE-B24422464291}">
          <p14:sldIdLst>
            <p14:sldId id="470"/>
            <p14:sldId id="471"/>
            <p14:sldId id="473"/>
            <p14:sldId id="491"/>
            <p14:sldId id="475"/>
          </p14:sldIdLst>
        </p14:section>
        <p14:section name="Rachel" id="{60662EBD-30A7-4396-92B1-2AC0B0AD93AA}">
          <p14:sldIdLst>
            <p14:sldId id="451"/>
            <p14:sldId id="476"/>
            <p14:sldId id="483"/>
            <p14:sldId id="500"/>
            <p14:sldId id="502"/>
            <p14:sldId id="5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7" userDrawn="1">
          <p15:clr>
            <a:srgbClr val="A4A3A4"/>
          </p15:clr>
        </p15:guide>
        <p15:guide id="2" pos="203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ED597B-03D6-0289-4630-CA5FCAA812C8}" name="Rachel Kirley" initials="RK" userId="S::Rachel.Kirley@onr.gov.uk::d8e8153e-df0c-4a3d-9a83-671619c6f1a2" providerId="AD"/>
  <p188:author id="{4ECFB587-3DCD-3F8D-CE45-F7B8D3ED0B34}" name="Shane Turner" initials="ST" userId="S::Shane.Turner@onr.gov.uk::fe463ba1-a841-4ca3-89f9-9fefedcbbe62" providerId="AD"/>
  <p188:author id="{D47302AA-017F-CAC8-A391-D277AE014EDA}" name="Teresa Montaner Calatrava" initials="TM" userId="S::Teresa.Montaner-Calatrava@onr.gov.uk::4d5d06d9-5452-4223-b828-6a4122e99209" providerId="AD"/>
  <p188:author id="{8FC2D6DC-F79C-D45F-FE5B-E71E2B7F5CDE}" name="Aidan Parkes" initials="AP" userId="S::Aidan.Parkes@onr.gov.uk::2d17f119-660e-4870-bdce-989c0a74d5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6" d="100"/>
          <a:sy n="196" d="100"/>
        </p:scale>
        <p:origin x="198" y="15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757"/>
        <p:guide pos="203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prodonrgov-my.sharepoint.com/personal/alexandra_edey_onr_gov_uk/Documents/Shared%20Climate%20Change%20Folder/CNI%20Themed%20Inspection/Copy%20of%20Graphs%20derived%20from%20CNI%20Questionnaire%20Respon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rodonrgov-my.sharepoint.com/personal/alexandra_edey_onr_gov_uk/Documents/Shared%20Climate%20Change%20Folder/CNI%20Themed%20Inspection/Copy%20of%20Graphs%20derived%20from%20CNI%20Questionnaire%20Respons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rodonrgov-my.sharepoint.com/personal/alexandra_edey_onr_gov_uk/Documents/Shared%20Climate%20Change%20Folder/CNI%20Themed%20Inspection/Copy%20of%20Graphs%20derived%20from%20CNI%20Questionnaire%20Respons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rodonrgov-my.sharepoint.com/personal/alexandra_edey_onr_gov_uk/Documents/Shared%20Climate%20Change%20Folder/CNI%20Themed%20Inspection/Copy%20of%20Graphs%20derived%20from%20CNI%20Questionnaire%20Respons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prodonrgov-my.sharepoint.com/personal/alexandra_edey_onr_gov_uk/Documents/Shared%20Climate%20Change%20Folder/CNI%20Themed%20Inspection/Copy%20of%20Graphs%20derived%20from%20CNI%20Questionnaire%20Respons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solidFill>
                  <a:schemeClr val="tx1"/>
                </a:solidFill>
              </a:rPr>
              <a:t>1.1: Do you include climate change in your safety case external hazards definitions?</a:t>
            </a:r>
          </a:p>
        </c:rich>
      </c:tx>
      <c:layout>
        <c:manualLayout>
          <c:xMode val="edge"/>
          <c:yMode val="edge"/>
          <c:x val="0.14485386672868941"/>
          <c:y val="3.58724282094056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15F-40CC-A0E9-B261A52893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15F-40CC-A0E9-B261A52893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5F-40CC-A0E9-B261A5289371}"/>
              </c:ext>
            </c:extLst>
          </c:dPt>
          <c:cat>
            <c:strRef>
              <c:f>'[Copy of Graphs derived from CNI Questionnaire Responses.xlsx]"Binary" Q''s and Pie Charts'!$AL$5:$AN$5</c:f>
              <c:strCache>
                <c:ptCount val="3"/>
                <c:pt idx="0">
                  <c:v>Yes</c:v>
                </c:pt>
                <c:pt idx="1">
                  <c:v>No</c:v>
                </c:pt>
                <c:pt idx="2">
                  <c:v>N.A.</c:v>
                </c:pt>
              </c:strCache>
            </c:strRef>
          </c:cat>
          <c:val>
            <c:numRef>
              <c:f>'[Copy of Graphs derived from CNI Questionnaire Responses.xlsx]"Binary" Q''s and Pie Charts'!$AL$6:$AN$6</c:f>
              <c:numCache>
                <c:formatCode>General</c:formatCode>
                <c:ptCount val="3"/>
                <c:pt idx="0">
                  <c:v>29</c:v>
                </c:pt>
                <c:pt idx="1">
                  <c:v>3</c:v>
                </c:pt>
                <c:pt idx="2">
                  <c:v>0</c:v>
                </c:pt>
              </c:numCache>
            </c:numRef>
          </c:val>
          <c:extLst>
            <c:ext xmlns:c16="http://schemas.microsoft.com/office/drawing/2014/chart" uri="{C3380CC4-5D6E-409C-BE32-E72D297353CC}">
              <c16:uniqueId val="{00000006-615F-40CC-A0E9-B261A5289371}"/>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615F-40CC-A0E9-B261A5289371}"/>
              </c:ext>
            </c:extLst>
          </c:dPt>
          <c:cat>
            <c:strRef>
              <c:f>'[Copy of Graphs derived from CNI Questionnaire Responses.xlsx]"Binary" Q''s and Pie Charts'!$AL$5:$AN$5</c:f>
              <c:strCache>
                <c:ptCount val="3"/>
                <c:pt idx="0">
                  <c:v>Yes</c:v>
                </c:pt>
                <c:pt idx="1">
                  <c:v>No</c:v>
                </c:pt>
                <c:pt idx="2">
                  <c:v>N.A.</c:v>
                </c:pt>
              </c:strCache>
            </c:strRef>
          </c:cat>
          <c:val>
            <c:numRef>
              <c:f>'[Copy of Graphs derived from CNI Questionnaire Responses.xlsx]"Binary" Q''s and Pie Charts'!$AK$6</c:f>
              <c:numCache>
                <c:formatCode>General</c:formatCode>
                <c:ptCount val="1"/>
                <c:pt idx="0">
                  <c:v>1.1000000000000001</c:v>
                </c:pt>
              </c:numCache>
            </c:numRef>
          </c:val>
          <c:extLst>
            <c:ext xmlns:c16="http://schemas.microsoft.com/office/drawing/2014/chart" uri="{C3380CC4-5D6E-409C-BE32-E72D297353CC}">
              <c16:uniqueId val="{00000009-615F-40CC-A0E9-B261A528937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solidFill>
                  <a:schemeClr val="tx1"/>
                </a:solidFill>
              </a:rPr>
              <a:t>1.2: If 1.1</a:t>
            </a:r>
            <a:r>
              <a:rPr lang="en-GB" baseline="0">
                <a:solidFill>
                  <a:schemeClr val="tx1"/>
                </a:solidFill>
              </a:rPr>
              <a:t> is yes, is climate change taken into consideration for all external hazards that may be significantly affected by it?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10-4DE9-9A0E-1256A3F8E3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10-4DE9-9A0E-1256A3F8E348}"/>
              </c:ext>
            </c:extLst>
          </c:dPt>
          <c:dPt>
            <c:idx val="2"/>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5-F510-4DE9-9A0E-1256A3F8E348}"/>
              </c:ext>
            </c:extLst>
          </c:dPt>
          <c:cat>
            <c:strRef>
              <c:f>'[Copy of Graphs derived from CNI Questionnaire Responses.xlsx]"Binary" Q''s and Pie Charts'!$AL$5:$AN$5</c:f>
              <c:strCache>
                <c:ptCount val="3"/>
                <c:pt idx="0">
                  <c:v>Yes</c:v>
                </c:pt>
                <c:pt idx="1">
                  <c:v>No</c:v>
                </c:pt>
                <c:pt idx="2">
                  <c:v>N.A.</c:v>
                </c:pt>
              </c:strCache>
            </c:strRef>
          </c:cat>
          <c:val>
            <c:numRef>
              <c:f>'[Copy of Graphs derived from CNI Questionnaire Responses.xlsx]"Binary" Q''s and Pie Charts'!$AL$7:$AN$7</c:f>
              <c:numCache>
                <c:formatCode>General</c:formatCode>
                <c:ptCount val="3"/>
                <c:pt idx="0">
                  <c:v>16</c:v>
                </c:pt>
                <c:pt idx="1">
                  <c:v>13</c:v>
                </c:pt>
                <c:pt idx="2">
                  <c:v>3</c:v>
                </c:pt>
              </c:numCache>
            </c:numRef>
          </c:val>
          <c:extLst>
            <c:ext xmlns:c16="http://schemas.microsoft.com/office/drawing/2014/chart" uri="{C3380CC4-5D6E-409C-BE32-E72D297353CC}">
              <c16:uniqueId val="{00000006-F510-4DE9-9A0E-1256A3F8E34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solidFill>
                  <a:schemeClr val="tx1"/>
                </a:solidFill>
              </a:rPr>
              <a:t>1.6: Did your last review of external hazards definitions incorporate the UKCP18?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B8-43E6-AE13-6B7743B3FE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B8-43E6-AE13-6B7743B3FE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DB8-43E6-AE13-6B7743B3FEBB}"/>
              </c:ext>
            </c:extLst>
          </c:dPt>
          <c:cat>
            <c:strRef>
              <c:f>'[Copy of Graphs derived from CNI Questionnaire Responses.xlsx]"Binary" Q''s and Pie Charts'!$AL$5:$AN$5</c:f>
              <c:strCache>
                <c:ptCount val="3"/>
                <c:pt idx="0">
                  <c:v>Yes</c:v>
                </c:pt>
                <c:pt idx="1">
                  <c:v>No</c:v>
                </c:pt>
                <c:pt idx="2">
                  <c:v>N.A.</c:v>
                </c:pt>
              </c:strCache>
            </c:strRef>
          </c:cat>
          <c:val>
            <c:numRef>
              <c:f>'[Copy of Graphs derived from CNI Questionnaire Responses.xlsx]"Binary" Q''s and Pie Charts'!$AL$8:$AN$8</c:f>
              <c:numCache>
                <c:formatCode>General</c:formatCode>
                <c:ptCount val="3"/>
                <c:pt idx="0">
                  <c:v>15</c:v>
                </c:pt>
                <c:pt idx="1">
                  <c:v>17</c:v>
                </c:pt>
                <c:pt idx="2">
                  <c:v>0</c:v>
                </c:pt>
              </c:numCache>
            </c:numRef>
          </c:val>
          <c:extLst>
            <c:ext xmlns:c16="http://schemas.microsoft.com/office/drawing/2014/chart" uri="{C3380CC4-5D6E-409C-BE32-E72D297353CC}">
              <c16:uniqueId val="{00000006-8DB8-43E6-AE13-6B7743B3FEB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solidFill>
                  <a:schemeClr val="tx1"/>
                </a:solidFill>
              </a:rPr>
              <a:t>1.7: If 1.6 is yes, was UKCP18 data used for all external hazards impacted by climate change, where available?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90-4B3F-B663-9A5FE6582F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90-4B3F-B663-9A5FE6582FA9}"/>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4590-4B3F-B663-9A5FE6582FA9}"/>
              </c:ext>
            </c:extLst>
          </c:dPt>
          <c:cat>
            <c:strRef>
              <c:f>'[Copy of Graphs derived from CNI Questionnaire Responses.xlsx]"Binary" Q''s and Pie Charts'!$AL$5:$AN$5</c:f>
              <c:strCache>
                <c:ptCount val="3"/>
                <c:pt idx="0">
                  <c:v>Yes</c:v>
                </c:pt>
                <c:pt idx="1">
                  <c:v>No</c:v>
                </c:pt>
                <c:pt idx="2">
                  <c:v>N.A.</c:v>
                </c:pt>
              </c:strCache>
            </c:strRef>
          </c:cat>
          <c:val>
            <c:numRef>
              <c:f>'[Copy of Graphs derived from CNI Questionnaire Responses.xlsx]"Binary" Q''s and Pie Charts'!$AL$9:$AN$9</c:f>
              <c:numCache>
                <c:formatCode>General</c:formatCode>
                <c:ptCount val="3"/>
                <c:pt idx="0">
                  <c:v>3</c:v>
                </c:pt>
                <c:pt idx="1">
                  <c:v>12</c:v>
                </c:pt>
                <c:pt idx="2">
                  <c:v>17</c:v>
                </c:pt>
              </c:numCache>
            </c:numRef>
          </c:val>
          <c:extLst>
            <c:ext xmlns:c16="http://schemas.microsoft.com/office/drawing/2014/chart" uri="{C3380CC4-5D6E-409C-BE32-E72D297353CC}">
              <c16:uniqueId val="{00000006-4590-4B3F-B663-9A5FE6582FA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Outcomes from CNI Themed Inspection - site-based</a:t>
            </a:r>
            <a:r>
              <a:rPr lang="en-GB" baseline="0"/>
              <a:t> inspection phase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'[Copy of Graphs derived from CNI Questionnaire Responses.xlsx]Graphs for Summary Report '!$B$3</c:f>
              <c:strCache>
                <c:ptCount val="1"/>
                <c:pt idx="0">
                  <c:v>Number of sites </c:v>
                </c:pt>
              </c:strCache>
            </c:strRef>
          </c:tx>
          <c:spPr>
            <a:solidFill>
              <a:schemeClr val="accent1"/>
            </a:solidFill>
            <a:ln>
              <a:noFill/>
            </a:ln>
            <a:effectLst/>
          </c:spPr>
          <c:invertIfNegative val="0"/>
          <c:cat>
            <c:strRef>
              <c:f>'[Copy of Graphs derived from CNI Questionnaire Responses.xlsx]Graphs for Summary Report '!$A$4:$A$6</c:f>
              <c:strCache>
                <c:ptCount val="3"/>
                <c:pt idx="0">
                  <c:v>Met </c:v>
                </c:pt>
                <c:pt idx="1">
                  <c:v>Partially Met </c:v>
                </c:pt>
                <c:pt idx="2">
                  <c:v>Not met </c:v>
                </c:pt>
              </c:strCache>
            </c:strRef>
          </c:cat>
          <c:val>
            <c:numRef>
              <c:f>'[Copy of Graphs derived from CNI Questionnaire Responses.xlsx]Graphs for Summary Report '!$B$4:$B$6</c:f>
              <c:numCache>
                <c:formatCode>General</c:formatCode>
                <c:ptCount val="3"/>
                <c:pt idx="0">
                  <c:v>1</c:v>
                </c:pt>
                <c:pt idx="1">
                  <c:v>4</c:v>
                </c:pt>
                <c:pt idx="2">
                  <c:v>0</c:v>
                </c:pt>
              </c:numCache>
            </c:numRef>
          </c:val>
          <c:extLst>
            <c:ext xmlns:c16="http://schemas.microsoft.com/office/drawing/2014/chart" uri="{C3380CC4-5D6E-409C-BE32-E72D297353CC}">
              <c16:uniqueId val="{00000000-CC6F-49B7-B18E-3B5DC07F7A96}"/>
            </c:ext>
          </c:extLst>
        </c:ser>
        <c:dLbls>
          <c:showLegendKey val="0"/>
          <c:showVal val="0"/>
          <c:showCatName val="0"/>
          <c:showSerName val="0"/>
          <c:showPercent val="0"/>
          <c:showBubbleSize val="0"/>
        </c:dLbls>
        <c:gapWidth val="219"/>
        <c:overlap val="-27"/>
        <c:axId val="308446719"/>
        <c:axId val="308454399"/>
      </c:barChart>
      <c:catAx>
        <c:axId val="3084467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ONR judgement at end of inspection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454399"/>
        <c:crosses val="autoZero"/>
        <c:auto val="1"/>
        <c:lblAlgn val="ctr"/>
        <c:lblOffset val="100"/>
        <c:noMultiLvlLbl val="0"/>
      </c:catAx>
      <c:valAx>
        <c:axId val="308454399"/>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Number of sites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446719"/>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0" i="0" u="none" strike="noStrike" baseline="0">
                <a:effectLst/>
                <a:latin typeface="Arial" panose="020B0604020202020204" pitchFamily="34" charset="0"/>
                <a:cs typeface="Arial" panose="020B0604020202020204" pitchFamily="34" charset="0"/>
              </a:rPr>
              <a:t>2. Compared to the start of the climate change workshops, how would you describe your knowledge of ONR’s regulatory expectations for climate change?  </a:t>
            </a:r>
            <a:endParaRPr lang="en-GB" sz="1600">
              <a:latin typeface="Arial" panose="020B0604020202020204" pitchFamily="34" charset="0"/>
              <a:cs typeface="Arial" panose="020B0604020202020204" pitchFamily="34" charset="0"/>
            </a:endParaRPr>
          </a:p>
        </c:rich>
      </c:tx>
      <c:layout>
        <c:manualLayout>
          <c:xMode val="edge"/>
          <c:yMode val="edge"/>
          <c:x val="9.824644596005426E-2"/>
          <c:y val="2.18878217538521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AD-4DBE-B161-BA213EA1C068}"/>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4AD-4DBE-B161-BA213EA1C06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AD-4DBE-B161-BA213EA1C068}"/>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74AD-4DBE-B161-BA213EA1C068}"/>
              </c:ext>
            </c:extLst>
          </c:dPt>
          <c:cat>
            <c:strRef>
              <c:f>Sheet1!$A$6:$A$9</c:f>
              <c:strCache>
                <c:ptCount val="4"/>
                <c:pt idx="0">
                  <c:v>No improvement</c:v>
                </c:pt>
                <c:pt idx="1">
                  <c:v>Limited improvement</c:v>
                </c:pt>
                <c:pt idx="2">
                  <c:v>Some improvement</c:v>
                </c:pt>
                <c:pt idx="3">
                  <c:v>Significant improvement</c:v>
                </c:pt>
              </c:strCache>
            </c:strRef>
          </c:cat>
          <c:val>
            <c:numRef>
              <c:f>Sheet1!$B$6:$B$9</c:f>
              <c:numCache>
                <c:formatCode>General</c:formatCode>
                <c:ptCount val="4"/>
                <c:pt idx="0">
                  <c:v>0</c:v>
                </c:pt>
                <c:pt idx="1">
                  <c:v>2</c:v>
                </c:pt>
                <c:pt idx="2">
                  <c:v>3</c:v>
                </c:pt>
                <c:pt idx="3">
                  <c:v>1</c:v>
                </c:pt>
              </c:numCache>
            </c:numRef>
          </c:val>
          <c:extLst>
            <c:ext xmlns:c16="http://schemas.microsoft.com/office/drawing/2014/chart" uri="{C3380CC4-5D6E-409C-BE32-E72D297353CC}">
              <c16:uniqueId val="{00000008-74AD-4DBE-B161-BA213EA1C06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r>
              <a:rPr lang="en-GB" sz="1600">
                <a:latin typeface="Arial" panose="020B0604020202020204" pitchFamily="34" charset="0"/>
                <a:cs typeface="Arial" panose="020B0604020202020204" pitchFamily="34" charset="0"/>
              </a:rPr>
              <a:t>7. </a:t>
            </a:r>
            <a:r>
              <a:rPr lang="en-GB" sz="1600">
                <a:effectLst/>
                <a:latin typeface="Arial" panose="020B0604020202020204" pitchFamily="34" charset="0"/>
                <a:cs typeface="Arial" panose="020B0604020202020204" pitchFamily="34" charset="0"/>
              </a:rPr>
              <a:t>Do you use the ONR website to get information on our approach to climate change?</a:t>
            </a:r>
            <a:endParaRPr lang="en-GB" sz="16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ysClr val="windowText" lastClr="000000">
                  <a:lumMod val="65000"/>
                  <a:lumOff val="35000"/>
                </a:sysClr>
              </a:solidFill>
              <a:latin typeface="+mn-lt"/>
              <a:ea typeface="+mn-ea"/>
              <a:cs typeface="+mn-cs"/>
            </a:defRPr>
          </a:pPr>
          <a:endParaRPr lang="en-GB"/>
        </a:p>
      </c:txPr>
    </c:title>
    <c:autoTitleDeleted val="0"/>
    <c:plotArea>
      <c:layout/>
      <c:pie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0E61-4B68-BB81-BCCFB576389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0E61-4B68-BB81-BCCFB576389A}"/>
              </c:ext>
            </c:extLst>
          </c:dPt>
          <c:cat>
            <c:strRef>
              <c:f>Sheet1!$A$24:$A$25</c:f>
              <c:strCache>
                <c:ptCount val="2"/>
                <c:pt idx="0">
                  <c:v>Yes </c:v>
                </c:pt>
                <c:pt idx="1">
                  <c:v>No </c:v>
                </c:pt>
              </c:strCache>
            </c:strRef>
          </c:cat>
          <c:val>
            <c:numRef>
              <c:f>Sheet1!$B$24:$B$25</c:f>
              <c:numCache>
                <c:formatCode>General</c:formatCode>
                <c:ptCount val="2"/>
                <c:pt idx="0">
                  <c:v>4</c:v>
                </c:pt>
                <c:pt idx="1">
                  <c:v>2</c:v>
                </c:pt>
              </c:numCache>
            </c:numRef>
          </c:val>
          <c:extLst>
            <c:ext xmlns:c16="http://schemas.microsoft.com/office/drawing/2014/chart" uri="{C3380CC4-5D6E-409C-BE32-E72D297353CC}">
              <c16:uniqueId val="{00000004-0E61-4B68-BB81-BCCFB576389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a:latin typeface="Arial" panose="020B0604020202020204" pitchFamily="34" charset="0"/>
                <a:cs typeface="Arial" panose="020B0604020202020204" pitchFamily="34" charset="0"/>
              </a:rPr>
              <a:t>9. Do</a:t>
            </a:r>
            <a:r>
              <a:rPr lang="en-GB" sz="1600" baseline="0">
                <a:latin typeface="Arial" panose="020B0604020202020204" pitchFamily="34" charset="0"/>
                <a:cs typeface="Arial" panose="020B0604020202020204" pitchFamily="34" charset="0"/>
              </a:rPr>
              <a:t> you use our research briefings?</a:t>
            </a:r>
            <a:endParaRPr lang="en-GB" sz="16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autoTitleDeleted val="0"/>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743D-4724-99C6-C335A6A911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43D-4724-99C6-C335A6A9112E}"/>
              </c:ext>
            </c:extLst>
          </c:dPt>
          <c:cat>
            <c:strRef>
              <c:f>Sheet1!$A$41:$A$42</c:f>
              <c:strCache>
                <c:ptCount val="2"/>
                <c:pt idx="0">
                  <c:v>Yes </c:v>
                </c:pt>
                <c:pt idx="1">
                  <c:v>No </c:v>
                </c:pt>
              </c:strCache>
            </c:strRef>
          </c:cat>
          <c:val>
            <c:numRef>
              <c:f>Sheet1!$B$41:$B$42</c:f>
              <c:numCache>
                <c:formatCode>General</c:formatCode>
                <c:ptCount val="2"/>
                <c:pt idx="0">
                  <c:v>1</c:v>
                </c:pt>
                <c:pt idx="1">
                  <c:v>5</c:v>
                </c:pt>
              </c:numCache>
            </c:numRef>
          </c:val>
          <c:extLst>
            <c:ext xmlns:c16="http://schemas.microsoft.com/office/drawing/2014/chart" uri="{C3380CC4-5D6E-409C-BE32-E72D297353CC}">
              <c16:uniqueId val="{00000004-743D-4724-99C6-C335A6A9112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a:latin typeface="Arial" panose="020B0604020202020204" pitchFamily="34" charset="0"/>
                <a:cs typeface="Arial" panose="020B0604020202020204" pitchFamily="34" charset="0"/>
              </a:rPr>
              <a:t>12.</a:t>
            </a:r>
            <a:r>
              <a:rPr lang="en-GB" sz="1600" baseline="0">
                <a:latin typeface="Arial" panose="020B0604020202020204" pitchFamily="34" charset="0"/>
                <a:cs typeface="Arial" panose="020B0604020202020204" pitchFamily="34" charset="0"/>
              </a:rPr>
              <a:t> Do you have confidence that ONR effectively considers the impact of climate change in its regulation of the nuclear industry?</a:t>
            </a:r>
            <a:endParaRPr lang="en-GB" sz="1600">
              <a:latin typeface="Arial" panose="020B0604020202020204" pitchFamily="34" charset="0"/>
              <a:cs typeface="Arial" panose="020B0604020202020204" pitchFamily="34" charset="0"/>
            </a:endParaRPr>
          </a:p>
        </c:rich>
      </c:tx>
      <c:layout>
        <c:manualLayout>
          <c:xMode val="edge"/>
          <c:yMode val="edge"/>
          <c:x val="0.10368835129817784"/>
          <c:y val="1.514151113234896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GB"/>
        </a:p>
      </c:txPr>
    </c:title>
    <c:autoTitleDeleted val="0"/>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C503-44AE-8864-1D5156DE2EB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503-44AE-8864-1D5156DE2EBE}"/>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C503-44AE-8864-1D5156DE2EBE}"/>
              </c:ext>
            </c:extLst>
          </c:dPt>
          <c:cat>
            <c:strRef>
              <c:f>Sheet1!$A$58:$A$60</c:f>
              <c:strCache>
                <c:ptCount val="3"/>
                <c:pt idx="0">
                  <c:v>Yes</c:v>
                </c:pt>
                <c:pt idx="1">
                  <c:v>No </c:v>
                </c:pt>
                <c:pt idx="2">
                  <c:v>Partly</c:v>
                </c:pt>
              </c:strCache>
            </c:strRef>
          </c:cat>
          <c:val>
            <c:numRef>
              <c:f>Sheet1!$B$58:$B$60</c:f>
              <c:numCache>
                <c:formatCode>General</c:formatCode>
                <c:ptCount val="3"/>
                <c:pt idx="0">
                  <c:v>1</c:v>
                </c:pt>
                <c:pt idx="1">
                  <c:v>1</c:v>
                </c:pt>
                <c:pt idx="2">
                  <c:v>4</c:v>
                </c:pt>
              </c:numCache>
            </c:numRef>
          </c:val>
          <c:extLst>
            <c:ext xmlns:c16="http://schemas.microsoft.com/office/drawing/2014/chart" uri="{C3380CC4-5D6E-409C-BE32-E72D297353CC}">
              <c16:uniqueId val="{00000006-C503-44AE-8864-1D5156DE2E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121BB-BAA6-46A6-A8E9-5F341398277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GB"/>
        </a:p>
      </dgm:t>
    </dgm:pt>
    <dgm:pt modelId="{AF0C026A-408D-4814-8F96-6977BB4C1293}">
      <dgm:prSet phldrT="[Text]" custT="1"/>
      <dgm:spPr>
        <a:noFill/>
        <a:ln w="19050">
          <a:solidFill>
            <a:srgbClr val="006D68"/>
          </a:solidFill>
        </a:ln>
      </dgm:spPr>
      <dgm:t>
        <a:bodyPr/>
        <a:lstStyle/>
        <a:p>
          <a:r>
            <a:rPr lang="en-GB" sz="2400">
              <a:solidFill>
                <a:schemeClr val="tx1"/>
              </a:solidFill>
            </a:rPr>
            <a:t>Introduced in 2017</a:t>
          </a:r>
        </a:p>
      </dgm:t>
    </dgm:pt>
    <dgm:pt modelId="{4A3978F4-EA21-4D0A-8FFF-C699BDDCA6F2}" type="parTrans" cxnId="{4FAD3A2E-F162-4A56-AFB5-D688E90F4681}">
      <dgm:prSet/>
      <dgm:spPr/>
      <dgm:t>
        <a:bodyPr/>
        <a:lstStyle/>
        <a:p>
          <a:endParaRPr lang="en-GB"/>
        </a:p>
      </dgm:t>
    </dgm:pt>
    <dgm:pt modelId="{2077145C-38F2-4697-9FBB-AF9992A70A8F}" type="sibTrans" cxnId="{4FAD3A2E-F162-4A56-AFB5-D688E90F4681}">
      <dgm:prSet/>
      <dgm:spPr/>
      <dgm:t>
        <a:bodyPr/>
        <a:lstStyle/>
        <a:p>
          <a:endParaRPr lang="en-GB"/>
        </a:p>
      </dgm:t>
    </dgm:pt>
    <dgm:pt modelId="{9CE02252-6600-4D54-9A6B-62B08776F2DD}">
      <dgm:prSet phldrT="[Text]" custT="1"/>
      <dgm:spPr>
        <a:solidFill>
          <a:schemeClr val="accent6">
            <a:lumMod val="20000"/>
            <a:lumOff val="80000"/>
            <a:alpha val="90000"/>
          </a:schemeClr>
        </a:solidFill>
      </dgm:spPr>
      <dgm:t>
        <a:bodyPr/>
        <a:lstStyle/>
        <a:p>
          <a:r>
            <a:rPr lang="en-GB" sz="2000"/>
            <a:t>Each is commissioned by the CNI</a:t>
          </a:r>
        </a:p>
      </dgm:t>
    </dgm:pt>
    <dgm:pt modelId="{D3CCA412-8BB9-4947-9213-435EF5EE8EB7}" type="parTrans" cxnId="{F5281971-3F60-47F1-9369-3933D27FB0E4}">
      <dgm:prSet/>
      <dgm:spPr/>
      <dgm:t>
        <a:bodyPr/>
        <a:lstStyle/>
        <a:p>
          <a:endParaRPr lang="en-GB"/>
        </a:p>
      </dgm:t>
    </dgm:pt>
    <dgm:pt modelId="{629C91CF-A0C4-4307-9845-523092A5C35F}" type="sibTrans" cxnId="{F5281971-3F60-47F1-9369-3933D27FB0E4}">
      <dgm:prSet/>
      <dgm:spPr/>
      <dgm:t>
        <a:bodyPr/>
        <a:lstStyle/>
        <a:p>
          <a:endParaRPr lang="en-GB"/>
        </a:p>
      </dgm:t>
    </dgm:pt>
    <dgm:pt modelId="{748D5B0C-05CF-42EA-B89B-1D3798BD166F}">
      <dgm:prSet phldrT="[Text]" custT="1"/>
      <dgm:spPr>
        <a:noFill/>
        <a:ln w="19050">
          <a:solidFill>
            <a:srgbClr val="006D68"/>
          </a:solidFill>
        </a:ln>
      </dgm:spPr>
      <dgm:t>
        <a:bodyPr/>
        <a:lstStyle/>
        <a:p>
          <a:r>
            <a:rPr lang="en-GB" sz="2400">
              <a:solidFill>
                <a:schemeClr val="tx1"/>
              </a:solidFill>
            </a:rPr>
            <a:t>Two completed</a:t>
          </a:r>
        </a:p>
      </dgm:t>
    </dgm:pt>
    <dgm:pt modelId="{981F7341-1531-49FF-B56B-CA013ACA4A2B}" type="parTrans" cxnId="{EEEB298B-B681-4F3D-8192-E7FDE366D774}">
      <dgm:prSet/>
      <dgm:spPr/>
      <dgm:t>
        <a:bodyPr/>
        <a:lstStyle/>
        <a:p>
          <a:endParaRPr lang="en-GB"/>
        </a:p>
      </dgm:t>
    </dgm:pt>
    <dgm:pt modelId="{6BFCD24D-58D2-491F-A89A-B6C03AFB96DA}" type="sibTrans" cxnId="{EEEB298B-B681-4F3D-8192-E7FDE366D774}">
      <dgm:prSet/>
      <dgm:spPr/>
      <dgm:t>
        <a:bodyPr/>
        <a:lstStyle/>
        <a:p>
          <a:endParaRPr lang="en-GB"/>
        </a:p>
      </dgm:t>
    </dgm:pt>
    <dgm:pt modelId="{C55E0364-1F7D-4F1F-A7E6-2C6B569F1E23}">
      <dgm:prSet phldrT="[Text]" custT="1"/>
      <dgm:spPr>
        <a:solidFill>
          <a:schemeClr val="accent6">
            <a:lumMod val="20000"/>
            <a:lumOff val="80000"/>
          </a:schemeClr>
        </a:solidFill>
        <a:ln>
          <a:noFill/>
        </a:ln>
      </dgm:spPr>
      <dgm:t>
        <a:bodyPr/>
        <a:lstStyle/>
        <a:p>
          <a:r>
            <a:rPr lang="en-GB" sz="2000"/>
            <a:t>Supply Chain Management Arrangements, 2018</a:t>
          </a:r>
        </a:p>
      </dgm:t>
    </dgm:pt>
    <dgm:pt modelId="{FE1463E8-F21F-4BB3-816F-CFF7041E05EA}" type="parTrans" cxnId="{6B30FFEA-6407-4C4E-84B6-E06604375BCF}">
      <dgm:prSet/>
      <dgm:spPr/>
      <dgm:t>
        <a:bodyPr/>
        <a:lstStyle/>
        <a:p>
          <a:endParaRPr lang="en-GB"/>
        </a:p>
      </dgm:t>
    </dgm:pt>
    <dgm:pt modelId="{56C3926D-39A0-4CBC-85AD-DC46B61E1241}" type="sibTrans" cxnId="{6B30FFEA-6407-4C4E-84B6-E06604375BCF}">
      <dgm:prSet/>
      <dgm:spPr/>
      <dgm:t>
        <a:bodyPr/>
        <a:lstStyle/>
        <a:p>
          <a:endParaRPr lang="en-GB"/>
        </a:p>
      </dgm:t>
    </dgm:pt>
    <dgm:pt modelId="{2DB86046-735F-4544-A712-DA14222A1C94}">
      <dgm:prSet phldrT="[Text]" custT="1"/>
      <dgm:spPr>
        <a:noFill/>
        <a:ln w="19050">
          <a:solidFill>
            <a:srgbClr val="006D68"/>
          </a:solidFill>
        </a:ln>
      </dgm:spPr>
      <dgm:t>
        <a:bodyPr/>
        <a:lstStyle/>
        <a:p>
          <a:r>
            <a:rPr lang="en-GB" sz="2400">
              <a:solidFill>
                <a:schemeClr val="tx1"/>
              </a:solidFill>
            </a:rPr>
            <a:t>Typical features</a:t>
          </a:r>
        </a:p>
      </dgm:t>
    </dgm:pt>
    <dgm:pt modelId="{790A6C56-B28D-4988-8A40-E1690986B4F0}" type="parTrans" cxnId="{B4AAB290-1E67-4F7F-B3FF-22406E5ADD78}">
      <dgm:prSet/>
      <dgm:spPr/>
      <dgm:t>
        <a:bodyPr/>
        <a:lstStyle/>
        <a:p>
          <a:endParaRPr lang="en-GB"/>
        </a:p>
      </dgm:t>
    </dgm:pt>
    <dgm:pt modelId="{A56DC8F6-048B-4D1A-A810-636B8CC1B6E0}" type="sibTrans" cxnId="{B4AAB290-1E67-4F7F-B3FF-22406E5ADD78}">
      <dgm:prSet/>
      <dgm:spPr/>
      <dgm:t>
        <a:bodyPr/>
        <a:lstStyle/>
        <a:p>
          <a:endParaRPr lang="en-GB"/>
        </a:p>
      </dgm:t>
    </dgm:pt>
    <dgm:pt modelId="{B6889AE9-B22C-48A5-A8FF-319089FA0013}">
      <dgm:prSet phldrT="[Text]" custT="1"/>
      <dgm:spPr>
        <a:solidFill>
          <a:schemeClr val="accent6">
            <a:lumMod val="20000"/>
            <a:lumOff val="80000"/>
          </a:schemeClr>
        </a:solidFill>
        <a:ln>
          <a:noFill/>
        </a:ln>
      </dgm:spPr>
      <dgm:t>
        <a:bodyPr/>
        <a:lstStyle/>
        <a:p>
          <a:r>
            <a:rPr lang="en-GB" sz="2000"/>
            <a:t>Engagement at a senior level</a:t>
          </a:r>
        </a:p>
      </dgm:t>
    </dgm:pt>
    <dgm:pt modelId="{1AB23278-A3AA-497F-8830-FD239E8BF8C4}" type="parTrans" cxnId="{EDCC8EC6-CE6D-442C-9C0C-9C6F64AE129D}">
      <dgm:prSet/>
      <dgm:spPr/>
      <dgm:t>
        <a:bodyPr/>
        <a:lstStyle/>
        <a:p>
          <a:endParaRPr lang="en-GB"/>
        </a:p>
      </dgm:t>
    </dgm:pt>
    <dgm:pt modelId="{A43EE26F-C65D-458B-A0B7-A3E6C3036B6F}" type="sibTrans" cxnId="{EDCC8EC6-CE6D-442C-9C0C-9C6F64AE129D}">
      <dgm:prSet/>
      <dgm:spPr/>
      <dgm:t>
        <a:bodyPr/>
        <a:lstStyle/>
        <a:p>
          <a:endParaRPr lang="en-GB"/>
        </a:p>
      </dgm:t>
    </dgm:pt>
    <dgm:pt modelId="{E37505CA-06EF-4857-99D1-E639A0ED395B}">
      <dgm:prSet custT="1"/>
      <dgm:spPr>
        <a:solidFill>
          <a:schemeClr val="accent6">
            <a:lumMod val="20000"/>
            <a:lumOff val="80000"/>
            <a:alpha val="90000"/>
          </a:schemeClr>
        </a:solidFill>
      </dgm:spPr>
      <dgm:t>
        <a:bodyPr/>
        <a:lstStyle/>
        <a:p>
          <a:r>
            <a:rPr lang="en-GB" sz="2000"/>
            <a:t>Covering a strategic issue</a:t>
          </a:r>
        </a:p>
      </dgm:t>
    </dgm:pt>
    <dgm:pt modelId="{CFA00B17-AA33-4E7C-99AE-4293AFF82BAA}" type="parTrans" cxnId="{7C9AB388-7402-4196-A27C-180C4F4FC6C5}">
      <dgm:prSet/>
      <dgm:spPr/>
      <dgm:t>
        <a:bodyPr/>
        <a:lstStyle/>
        <a:p>
          <a:endParaRPr lang="en-GB"/>
        </a:p>
      </dgm:t>
    </dgm:pt>
    <dgm:pt modelId="{98304404-2251-4F17-A4EC-E83A4C4432D0}" type="sibTrans" cxnId="{7C9AB388-7402-4196-A27C-180C4F4FC6C5}">
      <dgm:prSet/>
      <dgm:spPr/>
      <dgm:t>
        <a:bodyPr/>
        <a:lstStyle/>
        <a:p>
          <a:endParaRPr lang="en-GB"/>
        </a:p>
      </dgm:t>
    </dgm:pt>
    <dgm:pt modelId="{9DFF86DE-920C-4678-A95A-5148A7C2F50E}">
      <dgm:prSet custT="1"/>
      <dgm:spPr>
        <a:solidFill>
          <a:schemeClr val="accent6">
            <a:lumMod val="20000"/>
            <a:lumOff val="80000"/>
          </a:schemeClr>
        </a:solidFill>
        <a:ln>
          <a:noFill/>
        </a:ln>
      </dgm:spPr>
      <dgm:t>
        <a:bodyPr/>
        <a:lstStyle/>
        <a:p>
          <a:r>
            <a:rPr lang="en-GB" sz="2000"/>
            <a:t>Management of ageing facilities, 2022</a:t>
          </a:r>
        </a:p>
      </dgm:t>
    </dgm:pt>
    <dgm:pt modelId="{F6E1C9BE-5FD6-457B-9B1E-F7CC8573F677}" type="parTrans" cxnId="{697270DF-69B1-4C0B-9C6C-64722CC2DD72}">
      <dgm:prSet/>
      <dgm:spPr/>
      <dgm:t>
        <a:bodyPr/>
        <a:lstStyle/>
        <a:p>
          <a:endParaRPr lang="en-GB"/>
        </a:p>
      </dgm:t>
    </dgm:pt>
    <dgm:pt modelId="{D7B6FD9D-1DA4-49D3-AE88-71338D224610}" type="sibTrans" cxnId="{697270DF-69B1-4C0B-9C6C-64722CC2DD72}">
      <dgm:prSet/>
      <dgm:spPr/>
      <dgm:t>
        <a:bodyPr/>
        <a:lstStyle/>
        <a:p>
          <a:endParaRPr lang="en-GB"/>
        </a:p>
      </dgm:t>
    </dgm:pt>
    <dgm:pt modelId="{5A4F4B4D-5253-4695-96C2-D5EAAC907DE2}">
      <dgm:prSet custT="1"/>
      <dgm:spPr>
        <a:solidFill>
          <a:schemeClr val="accent6">
            <a:lumMod val="20000"/>
            <a:lumOff val="80000"/>
          </a:schemeClr>
        </a:solidFill>
        <a:ln>
          <a:noFill/>
        </a:ln>
      </dgm:spPr>
      <dgm:t>
        <a:bodyPr/>
        <a:lstStyle/>
        <a:p>
          <a:r>
            <a:rPr lang="en-GB" sz="2000"/>
            <a:t>Often multiple sites or dutyholders</a:t>
          </a:r>
        </a:p>
      </dgm:t>
    </dgm:pt>
    <dgm:pt modelId="{8D0A26EB-B3A2-4556-82E5-FC4E93687748}" type="parTrans" cxnId="{65E294BE-F50B-4ADF-8A04-E3F2388BB1C5}">
      <dgm:prSet/>
      <dgm:spPr/>
      <dgm:t>
        <a:bodyPr/>
        <a:lstStyle/>
        <a:p>
          <a:endParaRPr lang="en-GB"/>
        </a:p>
      </dgm:t>
    </dgm:pt>
    <dgm:pt modelId="{ACB9639E-B962-4F9B-8823-5A9D7DD8349B}" type="sibTrans" cxnId="{65E294BE-F50B-4ADF-8A04-E3F2388BB1C5}">
      <dgm:prSet/>
      <dgm:spPr/>
      <dgm:t>
        <a:bodyPr/>
        <a:lstStyle/>
        <a:p>
          <a:endParaRPr lang="en-GB"/>
        </a:p>
      </dgm:t>
    </dgm:pt>
    <dgm:pt modelId="{C8AAAD5F-2ECB-44AA-8170-A5C6F820898F}">
      <dgm:prSet custT="1"/>
      <dgm:spPr>
        <a:solidFill>
          <a:schemeClr val="accent6">
            <a:lumMod val="20000"/>
            <a:lumOff val="80000"/>
          </a:schemeClr>
        </a:solidFill>
        <a:ln>
          <a:noFill/>
        </a:ln>
      </dgm:spPr>
      <dgm:t>
        <a:bodyPr/>
        <a:lstStyle/>
        <a:p>
          <a:r>
            <a:rPr lang="en-GB" sz="2000"/>
            <a:t>Include additional stakeholders</a:t>
          </a:r>
        </a:p>
      </dgm:t>
    </dgm:pt>
    <dgm:pt modelId="{8C858D27-9919-4918-953E-DCDDA207A032}" type="parTrans" cxnId="{679F5C75-9A9A-4768-A3F7-1857E70AFB09}">
      <dgm:prSet/>
      <dgm:spPr/>
      <dgm:t>
        <a:bodyPr/>
        <a:lstStyle/>
        <a:p>
          <a:endParaRPr lang="en-GB"/>
        </a:p>
      </dgm:t>
    </dgm:pt>
    <dgm:pt modelId="{442500B1-86DB-4D59-8A90-F9CA55D44C6E}" type="sibTrans" cxnId="{679F5C75-9A9A-4768-A3F7-1857E70AFB09}">
      <dgm:prSet/>
      <dgm:spPr/>
      <dgm:t>
        <a:bodyPr/>
        <a:lstStyle/>
        <a:p>
          <a:endParaRPr lang="en-GB"/>
        </a:p>
      </dgm:t>
    </dgm:pt>
    <dgm:pt modelId="{CACFE401-E453-44F3-8814-0FBCADA0C4B4}" type="pres">
      <dgm:prSet presAssocID="{4B5121BB-BAA6-46A6-A8E9-5F3413982778}" presName="Name0" presStyleCnt="0">
        <dgm:presLayoutVars>
          <dgm:dir/>
          <dgm:animLvl val="lvl"/>
          <dgm:resizeHandles val="exact"/>
        </dgm:presLayoutVars>
      </dgm:prSet>
      <dgm:spPr/>
    </dgm:pt>
    <dgm:pt modelId="{7EA01F02-32A9-41EC-AC19-27ABAA444F6B}" type="pres">
      <dgm:prSet presAssocID="{AF0C026A-408D-4814-8F96-6977BB4C1293}" presName="linNode" presStyleCnt="0"/>
      <dgm:spPr/>
    </dgm:pt>
    <dgm:pt modelId="{6711A078-1025-4C90-B84D-2D7A632E40E1}" type="pres">
      <dgm:prSet presAssocID="{AF0C026A-408D-4814-8F96-6977BB4C1293}" presName="parentText" presStyleLbl="node1" presStyleIdx="0" presStyleCnt="3" custScaleX="52912">
        <dgm:presLayoutVars>
          <dgm:chMax val="1"/>
          <dgm:bulletEnabled val="1"/>
        </dgm:presLayoutVars>
      </dgm:prSet>
      <dgm:spPr/>
    </dgm:pt>
    <dgm:pt modelId="{A395529B-7887-4C01-ADEF-0F80E3230DE7}" type="pres">
      <dgm:prSet presAssocID="{AF0C026A-408D-4814-8F96-6977BB4C1293}" presName="descendantText" presStyleLbl="alignAccFollowNode1" presStyleIdx="0" presStyleCnt="3" custScaleX="109380">
        <dgm:presLayoutVars>
          <dgm:bulletEnabled val="1"/>
        </dgm:presLayoutVars>
      </dgm:prSet>
      <dgm:spPr/>
    </dgm:pt>
    <dgm:pt modelId="{4B6A1B43-D761-41B2-B67F-D7A33259B069}" type="pres">
      <dgm:prSet presAssocID="{2077145C-38F2-4697-9FBB-AF9992A70A8F}" presName="sp" presStyleCnt="0"/>
      <dgm:spPr/>
    </dgm:pt>
    <dgm:pt modelId="{8DDEEC7D-2934-4A36-8308-2DE64443D406}" type="pres">
      <dgm:prSet presAssocID="{748D5B0C-05CF-42EA-B89B-1D3798BD166F}" presName="linNode" presStyleCnt="0"/>
      <dgm:spPr/>
    </dgm:pt>
    <dgm:pt modelId="{5C6C0185-BA27-4512-A383-DB30C896F21C}" type="pres">
      <dgm:prSet presAssocID="{748D5B0C-05CF-42EA-B89B-1D3798BD166F}" presName="parentText" presStyleLbl="node1" presStyleIdx="1" presStyleCnt="3" custScaleX="52898">
        <dgm:presLayoutVars>
          <dgm:chMax val="1"/>
          <dgm:bulletEnabled val="1"/>
        </dgm:presLayoutVars>
      </dgm:prSet>
      <dgm:spPr/>
    </dgm:pt>
    <dgm:pt modelId="{674EA740-43B6-4DAC-B031-2FC10DF750EE}" type="pres">
      <dgm:prSet presAssocID="{748D5B0C-05CF-42EA-B89B-1D3798BD166F}" presName="descendantText" presStyleLbl="alignAccFollowNode1" presStyleIdx="1" presStyleCnt="3" custScaleX="108955">
        <dgm:presLayoutVars>
          <dgm:bulletEnabled val="1"/>
        </dgm:presLayoutVars>
      </dgm:prSet>
      <dgm:spPr/>
    </dgm:pt>
    <dgm:pt modelId="{90E4025D-98AF-4D80-89A3-D08BC60563FE}" type="pres">
      <dgm:prSet presAssocID="{6BFCD24D-58D2-491F-A89A-B6C03AFB96DA}" presName="sp" presStyleCnt="0"/>
      <dgm:spPr/>
    </dgm:pt>
    <dgm:pt modelId="{15B40FD9-805A-42E3-92B2-72BE73F6A4FE}" type="pres">
      <dgm:prSet presAssocID="{2DB86046-735F-4544-A712-DA14222A1C94}" presName="linNode" presStyleCnt="0"/>
      <dgm:spPr/>
    </dgm:pt>
    <dgm:pt modelId="{932B5E3C-D245-4012-AE55-58462580AF0A}" type="pres">
      <dgm:prSet presAssocID="{2DB86046-735F-4544-A712-DA14222A1C94}" presName="parentText" presStyleLbl="node1" presStyleIdx="2" presStyleCnt="3" custScaleX="54016">
        <dgm:presLayoutVars>
          <dgm:chMax val="1"/>
          <dgm:bulletEnabled val="1"/>
        </dgm:presLayoutVars>
      </dgm:prSet>
      <dgm:spPr/>
    </dgm:pt>
    <dgm:pt modelId="{B07EB2ED-0386-4694-964C-1AC22A50F54F}" type="pres">
      <dgm:prSet presAssocID="{2DB86046-735F-4544-A712-DA14222A1C94}" presName="descendantText" presStyleLbl="alignAccFollowNode1" presStyleIdx="2" presStyleCnt="3" custScaleX="108326">
        <dgm:presLayoutVars>
          <dgm:bulletEnabled val="1"/>
        </dgm:presLayoutVars>
      </dgm:prSet>
      <dgm:spPr/>
    </dgm:pt>
  </dgm:ptLst>
  <dgm:cxnLst>
    <dgm:cxn modelId="{BE60540A-41AF-4DA6-B3B5-1B566DFFDCC9}" type="presOf" srcId="{5A4F4B4D-5253-4695-96C2-D5EAAC907DE2}" destId="{B07EB2ED-0386-4694-964C-1AC22A50F54F}" srcOrd="0" destOrd="1" presId="urn:microsoft.com/office/officeart/2005/8/layout/vList5"/>
    <dgm:cxn modelId="{4FAD3A2E-F162-4A56-AFB5-D688E90F4681}" srcId="{4B5121BB-BAA6-46A6-A8E9-5F3413982778}" destId="{AF0C026A-408D-4814-8F96-6977BB4C1293}" srcOrd="0" destOrd="0" parTransId="{4A3978F4-EA21-4D0A-8FFF-C699BDDCA6F2}" sibTransId="{2077145C-38F2-4697-9FBB-AF9992A70A8F}"/>
    <dgm:cxn modelId="{29A91832-8522-4D52-86D4-0A71CA839890}" type="presOf" srcId="{C8AAAD5F-2ECB-44AA-8170-A5C6F820898F}" destId="{B07EB2ED-0386-4694-964C-1AC22A50F54F}" srcOrd="0" destOrd="2" presId="urn:microsoft.com/office/officeart/2005/8/layout/vList5"/>
    <dgm:cxn modelId="{BC93BF6C-4584-4AAE-B84D-FC84E401A39D}" type="presOf" srcId="{2DB86046-735F-4544-A712-DA14222A1C94}" destId="{932B5E3C-D245-4012-AE55-58462580AF0A}" srcOrd="0" destOrd="0" presId="urn:microsoft.com/office/officeart/2005/8/layout/vList5"/>
    <dgm:cxn modelId="{F5281971-3F60-47F1-9369-3933D27FB0E4}" srcId="{AF0C026A-408D-4814-8F96-6977BB4C1293}" destId="{9CE02252-6600-4D54-9A6B-62B08776F2DD}" srcOrd="0" destOrd="0" parTransId="{D3CCA412-8BB9-4947-9213-435EF5EE8EB7}" sibTransId="{629C91CF-A0C4-4307-9845-523092A5C35F}"/>
    <dgm:cxn modelId="{7DC72B74-086C-4982-B92B-3AABA7002C8F}" type="presOf" srcId="{4B5121BB-BAA6-46A6-A8E9-5F3413982778}" destId="{CACFE401-E453-44F3-8814-0FBCADA0C4B4}" srcOrd="0" destOrd="0" presId="urn:microsoft.com/office/officeart/2005/8/layout/vList5"/>
    <dgm:cxn modelId="{679F5C75-9A9A-4768-A3F7-1857E70AFB09}" srcId="{2DB86046-735F-4544-A712-DA14222A1C94}" destId="{C8AAAD5F-2ECB-44AA-8170-A5C6F820898F}" srcOrd="2" destOrd="0" parTransId="{8C858D27-9919-4918-953E-DCDDA207A032}" sibTransId="{442500B1-86DB-4D59-8A90-F9CA55D44C6E}"/>
    <dgm:cxn modelId="{7C9AB388-7402-4196-A27C-180C4F4FC6C5}" srcId="{AF0C026A-408D-4814-8F96-6977BB4C1293}" destId="{E37505CA-06EF-4857-99D1-E639A0ED395B}" srcOrd="1" destOrd="0" parTransId="{CFA00B17-AA33-4E7C-99AE-4293AFF82BAA}" sibTransId="{98304404-2251-4F17-A4EC-E83A4C4432D0}"/>
    <dgm:cxn modelId="{EEEB298B-B681-4F3D-8192-E7FDE366D774}" srcId="{4B5121BB-BAA6-46A6-A8E9-5F3413982778}" destId="{748D5B0C-05CF-42EA-B89B-1D3798BD166F}" srcOrd="1" destOrd="0" parTransId="{981F7341-1531-49FF-B56B-CA013ACA4A2B}" sibTransId="{6BFCD24D-58D2-491F-A89A-B6C03AFB96DA}"/>
    <dgm:cxn modelId="{12FC888D-A14D-4C35-B591-80F27193BB67}" type="presOf" srcId="{748D5B0C-05CF-42EA-B89B-1D3798BD166F}" destId="{5C6C0185-BA27-4512-A383-DB30C896F21C}" srcOrd="0" destOrd="0" presId="urn:microsoft.com/office/officeart/2005/8/layout/vList5"/>
    <dgm:cxn modelId="{B4AAB290-1E67-4F7F-B3FF-22406E5ADD78}" srcId="{4B5121BB-BAA6-46A6-A8E9-5F3413982778}" destId="{2DB86046-735F-4544-A712-DA14222A1C94}" srcOrd="2" destOrd="0" parTransId="{790A6C56-B28D-4988-8A40-E1690986B4F0}" sibTransId="{A56DC8F6-048B-4D1A-A810-636B8CC1B6E0}"/>
    <dgm:cxn modelId="{8A194DA6-2949-459E-8E3D-7DDCFFCD2624}" type="presOf" srcId="{B6889AE9-B22C-48A5-A8FF-319089FA0013}" destId="{B07EB2ED-0386-4694-964C-1AC22A50F54F}" srcOrd="0" destOrd="0" presId="urn:microsoft.com/office/officeart/2005/8/layout/vList5"/>
    <dgm:cxn modelId="{65E294BE-F50B-4ADF-8A04-E3F2388BB1C5}" srcId="{2DB86046-735F-4544-A712-DA14222A1C94}" destId="{5A4F4B4D-5253-4695-96C2-D5EAAC907DE2}" srcOrd="1" destOrd="0" parTransId="{8D0A26EB-B3A2-4556-82E5-FC4E93687748}" sibTransId="{ACB9639E-B962-4F9B-8823-5A9D7DD8349B}"/>
    <dgm:cxn modelId="{697270DF-69B1-4C0B-9C6C-64722CC2DD72}" srcId="{748D5B0C-05CF-42EA-B89B-1D3798BD166F}" destId="{9DFF86DE-920C-4678-A95A-5148A7C2F50E}" srcOrd="1" destOrd="0" parTransId="{F6E1C9BE-5FD6-457B-9B1E-F7CC8573F677}" sibTransId="{D7B6FD9D-1DA4-49D3-AE88-71338D224610}"/>
    <dgm:cxn modelId="{06DC4CE0-E6C1-4D27-BEF0-1F4FFE59D1B2}" type="presOf" srcId="{C55E0364-1F7D-4F1F-A7E6-2C6B569F1E23}" destId="{674EA740-43B6-4DAC-B031-2FC10DF750EE}" srcOrd="0" destOrd="0" presId="urn:microsoft.com/office/officeart/2005/8/layout/vList5"/>
    <dgm:cxn modelId="{73AA18C3-A8A8-4315-9790-1F6F41CEADE2}" type="presOf" srcId="{E37505CA-06EF-4857-99D1-E639A0ED395B}" destId="{A395529B-7887-4C01-ADEF-0F80E3230DE7}" srcOrd="0" destOrd="1" presId="urn:microsoft.com/office/officeart/2005/8/layout/vList5"/>
    <dgm:cxn modelId="{A4C660E6-7D07-42AD-A898-EE7D0C248FFF}" type="presOf" srcId="{9DFF86DE-920C-4678-A95A-5148A7C2F50E}" destId="{674EA740-43B6-4DAC-B031-2FC10DF750EE}" srcOrd="0" destOrd="1" presId="urn:microsoft.com/office/officeart/2005/8/layout/vList5"/>
    <dgm:cxn modelId="{EDCC8EC6-CE6D-442C-9C0C-9C6F64AE129D}" srcId="{2DB86046-735F-4544-A712-DA14222A1C94}" destId="{B6889AE9-B22C-48A5-A8FF-319089FA0013}" srcOrd="0" destOrd="0" parTransId="{1AB23278-A3AA-497F-8830-FD239E8BF8C4}" sibTransId="{A43EE26F-C65D-458B-A0B7-A3E6C3036B6F}"/>
    <dgm:cxn modelId="{6B30FFEA-6407-4C4E-84B6-E06604375BCF}" srcId="{748D5B0C-05CF-42EA-B89B-1D3798BD166F}" destId="{C55E0364-1F7D-4F1F-A7E6-2C6B569F1E23}" srcOrd="0" destOrd="0" parTransId="{FE1463E8-F21F-4BB3-816F-CFF7041E05EA}" sibTransId="{56C3926D-39A0-4CBC-85AD-DC46B61E1241}"/>
    <dgm:cxn modelId="{3CE82BCE-8CB4-4166-88E6-AA3FF8040AF1}" type="presOf" srcId="{9CE02252-6600-4D54-9A6B-62B08776F2DD}" destId="{A395529B-7887-4C01-ADEF-0F80E3230DE7}" srcOrd="0" destOrd="0" presId="urn:microsoft.com/office/officeart/2005/8/layout/vList5"/>
    <dgm:cxn modelId="{E5D9A8D6-39C0-40D7-8449-C7314D84F2C1}" type="presOf" srcId="{AF0C026A-408D-4814-8F96-6977BB4C1293}" destId="{6711A078-1025-4C90-B84D-2D7A632E40E1}" srcOrd="0" destOrd="0" presId="urn:microsoft.com/office/officeart/2005/8/layout/vList5"/>
    <dgm:cxn modelId="{1725FF4A-BCCC-4392-8F3B-BD3D438EC4E5}" type="presParOf" srcId="{CACFE401-E453-44F3-8814-0FBCADA0C4B4}" destId="{7EA01F02-32A9-41EC-AC19-27ABAA444F6B}" srcOrd="0" destOrd="0" presId="urn:microsoft.com/office/officeart/2005/8/layout/vList5"/>
    <dgm:cxn modelId="{39E97DAC-84D3-4CCC-97D6-DC4DC2489C39}" type="presParOf" srcId="{7EA01F02-32A9-41EC-AC19-27ABAA444F6B}" destId="{6711A078-1025-4C90-B84D-2D7A632E40E1}" srcOrd="0" destOrd="0" presId="urn:microsoft.com/office/officeart/2005/8/layout/vList5"/>
    <dgm:cxn modelId="{E856606B-829F-4A1B-BAF4-8E542B7F9A4A}" type="presParOf" srcId="{7EA01F02-32A9-41EC-AC19-27ABAA444F6B}" destId="{A395529B-7887-4C01-ADEF-0F80E3230DE7}" srcOrd="1" destOrd="0" presId="urn:microsoft.com/office/officeart/2005/8/layout/vList5"/>
    <dgm:cxn modelId="{6CF44109-0BE1-4B50-8A1D-E24ED20C27FB}" type="presParOf" srcId="{CACFE401-E453-44F3-8814-0FBCADA0C4B4}" destId="{4B6A1B43-D761-41B2-B67F-D7A33259B069}" srcOrd="1" destOrd="0" presId="urn:microsoft.com/office/officeart/2005/8/layout/vList5"/>
    <dgm:cxn modelId="{033FF7B2-B90D-45F4-A7A4-67005529DD3D}" type="presParOf" srcId="{CACFE401-E453-44F3-8814-0FBCADA0C4B4}" destId="{8DDEEC7D-2934-4A36-8308-2DE64443D406}" srcOrd="2" destOrd="0" presId="urn:microsoft.com/office/officeart/2005/8/layout/vList5"/>
    <dgm:cxn modelId="{80F5B41F-6465-456D-B96C-684968F305BF}" type="presParOf" srcId="{8DDEEC7D-2934-4A36-8308-2DE64443D406}" destId="{5C6C0185-BA27-4512-A383-DB30C896F21C}" srcOrd="0" destOrd="0" presId="urn:microsoft.com/office/officeart/2005/8/layout/vList5"/>
    <dgm:cxn modelId="{D4E9833E-F91C-43B4-89D6-ABCD92E61AB8}" type="presParOf" srcId="{8DDEEC7D-2934-4A36-8308-2DE64443D406}" destId="{674EA740-43B6-4DAC-B031-2FC10DF750EE}" srcOrd="1" destOrd="0" presId="urn:microsoft.com/office/officeart/2005/8/layout/vList5"/>
    <dgm:cxn modelId="{A5F5E758-5322-42AC-96DD-2C50E3899B8B}" type="presParOf" srcId="{CACFE401-E453-44F3-8814-0FBCADA0C4B4}" destId="{90E4025D-98AF-4D80-89A3-D08BC60563FE}" srcOrd="3" destOrd="0" presId="urn:microsoft.com/office/officeart/2005/8/layout/vList5"/>
    <dgm:cxn modelId="{16A570A9-91F0-447A-894E-EE8573AA4DA4}" type="presParOf" srcId="{CACFE401-E453-44F3-8814-0FBCADA0C4B4}" destId="{15B40FD9-805A-42E3-92B2-72BE73F6A4FE}" srcOrd="4" destOrd="0" presId="urn:microsoft.com/office/officeart/2005/8/layout/vList5"/>
    <dgm:cxn modelId="{79F96F4F-426C-4484-9E8C-97416F0DE21C}" type="presParOf" srcId="{15B40FD9-805A-42E3-92B2-72BE73F6A4FE}" destId="{932B5E3C-D245-4012-AE55-58462580AF0A}" srcOrd="0" destOrd="0" presId="urn:microsoft.com/office/officeart/2005/8/layout/vList5"/>
    <dgm:cxn modelId="{2CEDDB8F-6720-4E5A-A6F0-C2786D926F8A}" type="presParOf" srcId="{15B40FD9-805A-42E3-92B2-72BE73F6A4FE}" destId="{B07EB2ED-0386-4694-964C-1AC22A50F5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5529B-7887-4C01-ADEF-0F80E3230DE7}">
      <dsp:nvSpPr>
        <dsp:cNvPr id="0" name=""/>
        <dsp:cNvSpPr/>
      </dsp:nvSpPr>
      <dsp:spPr>
        <a:xfrm rot="5400000">
          <a:off x="5187895" y="-2731918"/>
          <a:ext cx="957351" cy="6664153"/>
        </a:xfrm>
        <a:prstGeom prst="round2SameRect">
          <a:avLst/>
        </a:prstGeom>
        <a:solidFill>
          <a:schemeClr val="accent6">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a:t>Each is commissioned by the CNI</a:t>
          </a:r>
        </a:p>
        <a:p>
          <a:pPr marL="228600" lvl="1" indent="-228600" algn="l" defTabSz="889000">
            <a:lnSpc>
              <a:spcPct val="90000"/>
            </a:lnSpc>
            <a:spcBef>
              <a:spcPct val="0"/>
            </a:spcBef>
            <a:spcAft>
              <a:spcPct val="15000"/>
            </a:spcAft>
            <a:buChar char="•"/>
          </a:pPr>
          <a:r>
            <a:rPr lang="en-GB" sz="2000" kern="1200"/>
            <a:t>Covering a strategic issue</a:t>
          </a:r>
        </a:p>
      </dsp:txBody>
      <dsp:txXfrm rot="-5400000">
        <a:off x="2334494" y="168217"/>
        <a:ext cx="6617419" cy="863883"/>
      </dsp:txXfrm>
    </dsp:sp>
    <dsp:sp modelId="{6711A078-1025-4C90-B84D-2D7A632E40E1}">
      <dsp:nvSpPr>
        <dsp:cNvPr id="0" name=""/>
        <dsp:cNvSpPr/>
      </dsp:nvSpPr>
      <dsp:spPr>
        <a:xfrm>
          <a:off x="521135" y="1813"/>
          <a:ext cx="1813358" cy="1196689"/>
        </a:xfrm>
        <a:prstGeom prst="roundRect">
          <a:avLst/>
        </a:prstGeom>
        <a:noFill/>
        <a:ln w="19050" cap="flat" cmpd="sng" algn="ctr">
          <a:solidFill>
            <a:srgbClr val="006D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Introduced in 2017</a:t>
          </a:r>
        </a:p>
      </dsp:txBody>
      <dsp:txXfrm>
        <a:off x="579553" y="60231"/>
        <a:ext cx="1696522" cy="1079853"/>
      </dsp:txXfrm>
    </dsp:sp>
    <dsp:sp modelId="{674EA740-43B6-4DAC-B031-2FC10DF750EE}">
      <dsp:nvSpPr>
        <dsp:cNvPr id="0" name=""/>
        <dsp:cNvSpPr/>
      </dsp:nvSpPr>
      <dsp:spPr>
        <a:xfrm rot="5400000">
          <a:off x="5174468" y="-1462447"/>
          <a:ext cx="957351" cy="6638259"/>
        </a:xfrm>
        <a:prstGeom prst="round2SameRect">
          <a:avLst/>
        </a:prstGeom>
        <a:solidFill>
          <a:schemeClr val="accent6">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a:t>Supply Chain Management Arrangements, 2018</a:t>
          </a:r>
        </a:p>
        <a:p>
          <a:pPr marL="228600" lvl="1" indent="-228600" algn="l" defTabSz="889000">
            <a:lnSpc>
              <a:spcPct val="90000"/>
            </a:lnSpc>
            <a:spcBef>
              <a:spcPct val="0"/>
            </a:spcBef>
            <a:spcAft>
              <a:spcPct val="15000"/>
            </a:spcAft>
            <a:buChar char="•"/>
          </a:pPr>
          <a:r>
            <a:rPr lang="en-GB" sz="2000" kern="1200"/>
            <a:t>Management of ageing facilities, 2022</a:t>
          </a:r>
        </a:p>
      </dsp:txBody>
      <dsp:txXfrm rot="-5400000">
        <a:off x="2334014" y="1424741"/>
        <a:ext cx="6591525" cy="863883"/>
      </dsp:txXfrm>
    </dsp:sp>
    <dsp:sp modelId="{5C6C0185-BA27-4512-A383-DB30C896F21C}">
      <dsp:nvSpPr>
        <dsp:cNvPr id="0" name=""/>
        <dsp:cNvSpPr/>
      </dsp:nvSpPr>
      <dsp:spPr>
        <a:xfrm>
          <a:off x="521135" y="1258337"/>
          <a:ext cx="1812879" cy="1196689"/>
        </a:xfrm>
        <a:prstGeom prst="roundRect">
          <a:avLst/>
        </a:prstGeom>
        <a:noFill/>
        <a:ln w="19050" cap="flat" cmpd="sng" algn="ctr">
          <a:solidFill>
            <a:srgbClr val="006D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Two completed</a:t>
          </a:r>
        </a:p>
      </dsp:txBody>
      <dsp:txXfrm>
        <a:off x="579553" y="1316755"/>
        <a:ext cx="1696043" cy="1079853"/>
      </dsp:txXfrm>
    </dsp:sp>
    <dsp:sp modelId="{B07EB2ED-0386-4694-964C-1AC22A50F54F}">
      <dsp:nvSpPr>
        <dsp:cNvPr id="0" name=""/>
        <dsp:cNvSpPr/>
      </dsp:nvSpPr>
      <dsp:spPr>
        <a:xfrm rot="5400000">
          <a:off x="5193622" y="-186761"/>
          <a:ext cx="957351" cy="6599936"/>
        </a:xfrm>
        <a:prstGeom prst="round2SameRect">
          <a:avLst/>
        </a:prstGeom>
        <a:solidFill>
          <a:schemeClr val="accent6">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a:t>Engagement at a senior level</a:t>
          </a:r>
        </a:p>
        <a:p>
          <a:pPr marL="228600" lvl="1" indent="-228600" algn="l" defTabSz="889000">
            <a:lnSpc>
              <a:spcPct val="90000"/>
            </a:lnSpc>
            <a:spcBef>
              <a:spcPct val="0"/>
            </a:spcBef>
            <a:spcAft>
              <a:spcPct val="15000"/>
            </a:spcAft>
            <a:buChar char="•"/>
          </a:pPr>
          <a:r>
            <a:rPr lang="en-GB" sz="2000" kern="1200"/>
            <a:t>Often multiple sites or dutyholders</a:t>
          </a:r>
        </a:p>
        <a:p>
          <a:pPr marL="228600" lvl="1" indent="-228600" algn="l" defTabSz="889000">
            <a:lnSpc>
              <a:spcPct val="90000"/>
            </a:lnSpc>
            <a:spcBef>
              <a:spcPct val="0"/>
            </a:spcBef>
            <a:spcAft>
              <a:spcPct val="15000"/>
            </a:spcAft>
            <a:buChar char="•"/>
          </a:pPr>
          <a:r>
            <a:rPr lang="en-GB" sz="2000" kern="1200"/>
            <a:t>Include additional stakeholders</a:t>
          </a:r>
        </a:p>
      </dsp:txBody>
      <dsp:txXfrm rot="-5400000">
        <a:off x="2372330" y="2681265"/>
        <a:ext cx="6553202" cy="863883"/>
      </dsp:txXfrm>
    </dsp:sp>
    <dsp:sp modelId="{932B5E3C-D245-4012-AE55-58462580AF0A}">
      <dsp:nvSpPr>
        <dsp:cNvPr id="0" name=""/>
        <dsp:cNvSpPr/>
      </dsp:nvSpPr>
      <dsp:spPr>
        <a:xfrm>
          <a:off x="521135" y="2514861"/>
          <a:ext cx="1851194" cy="1196689"/>
        </a:xfrm>
        <a:prstGeom prst="roundRect">
          <a:avLst/>
        </a:prstGeom>
        <a:noFill/>
        <a:ln w="19050" cap="flat" cmpd="sng" algn="ctr">
          <a:solidFill>
            <a:srgbClr val="006D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Typical features</a:t>
          </a:r>
        </a:p>
      </dsp:txBody>
      <dsp:txXfrm>
        <a:off x="579553" y="2573279"/>
        <a:ext cx="1734358" cy="10798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ECB1C226-7295-803C-68FB-832E30FDBAC0}"/>
              </a:ext>
            </a:extLst>
          </p:cNvPr>
          <p:cNvSpPr>
            <a:spLocks noChangeArrowheads="1"/>
          </p:cNvSpPr>
          <p:nvPr/>
        </p:nvSpPr>
        <p:spPr bwMode="auto">
          <a:xfrm>
            <a:off x="1"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61" tIns="43430" rIns="86861" bIns="43430" anchor="ctr"/>
          <a:lstStyle/>
          <a:p>
            <a:pPr>
              <a:spcBef>
                <a:spcPts val="12"/>
              </a:spcBef>
              <a:spcAft>
                <a:spcPts val="12"/>
              </a:spcAft>
              <a:buClr>
                <a:srgbClr val="000000"/>
              </a:buClr>
              <a:buSzPct val="100000"/>
              <a:buFont typeface="Times New Roman" panose="02020603050405020304" pitchFamily="18" charset="0"/>
              <a:buNone/>
            </a:pPr>
            <a:endParaRPr lang="en-US" altLang="en-US"/>
          </a:p>
        </p:txBody>
      </p:sp>
      <p:sp>
        <p:nvSpPr>
          <p:cNvPr id="3075" name="Rectangle 2">
            <a:extLst>
              <a:ext uri="{FF2B5EF4-FFF2-40B4-BE49-F238E27FC236}">
                <a16:creationId xmlns:a16="http://schemas.microsoft.com/office/drawing/2014/main" id="{737F6646-B706-94C2-2D24-937D4BD49FD9}"/>
              </a:ext>
            </a:extLst>
          </p:cNvPr>
          <p:cNvSpPr>
            <a:spLocks noGrp="1" noRot="1" noChangeAspect="1" noChangeArrowheads="1"/>
          </p:cNvSpPr>
          <p:nvPr>
            <p:ph type="sldImg"/>
          </p:nvPr>
        </p:nvSpPr>
        <p:spPr bwMode="auto">
          <a:xfrm>
            <a:off x="373063" y="1069975"/>
            <a:ext cx="6354762" cy="357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12291" name="Rectangle 3">
            <a:extLst>
              <a:ext uri="{FF2B5EF4-FFF2-40B4-BE49-F238E27FC236}">
                <a16:creationId xmlns:a16="http://schemas.microsoft.com/office/drawing/2014/main" id="{99BEE09E-9978-2C4A-A81B-D4541D7960E5}"/>
              </a:ext>
            </a:extLst>
          </p:cNvPr>
          <p:cNvSpPr>
            <a:spLocks noGrp="1" noChangeArrowheads="1"/>
          </p:cNvSpPr>
          <p:nvPr>
            <p:ph type="body"/>
          </p:nvPr>
        </p:nvSpPr>
        <p:spPr bwMode="auto">
          <a:xfrm>
            <a:off x="981620" y="4877967"/>
            <a:ext cx="5139332" cy="4291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12292" name="Rectangle 4">
            <a:extLst>
              <a:ext uri="{FF2B5EF4-FFF2-40B4-BE49-F238E27FC236}">
                <a16:creationId xmlns:a16="http://schemas.microsoft.com/office/drawing/2014/main" id="{D056644F-D68B-464F-8464-5A9FCFA6D059}"/>
              </a:ext>
            </a:extLst>
          </p:cNvPr>
          <p:cNvSpPr>
            <a:spLocks noGrp="1" noChangeArrowheads="1"/>
          </p:cNvSpPr>
          <p:nvPr>
            <p:ph type="hdr"/>
          </p:nvPr>
        </p:nvSpPr>
        <p:spPr bwMode="auto">
          <a:xfrm>
            <a:off x="338645" y="344954"/>
            <a:ext cx="2786726" cy="4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104000"/>
              </a:lnSpc>
              <a:spcBef>
                <a:spcPts val="24"/>
              </a:spcBef>
              <a:spcAft>
                <a:spcPts val="24"/>
              </a:spcAft>
              <a:buClrTx/>
              <a:buSzPct val="100000"/>
              <a:buFontTx/>
              <a:buNone/>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1300">
                <a:solidFill>
                  <a:srgbClr val="DBF5F9"/>
                </a:solidFill>
                <a:latin typeface="Times New Roman" panose="02020603050405020304" pitchFamily="18" charset="0"/>
              </a:defRPr>
            </a:lvl1pPr>
          </a:lstStyle>
          <a:p>
            <a:pPr>
              <a:defRPr/>
            </a:pPr>
            <a:r>
              <a:rPr lang="de-AT" altLang="en-US"/>
              <a:t> </a:t>
            </a:r>
          </a:p>
        </p:txBody>
      </p:sp>
      <p:sp>
        <p:nvSpPr>
          <p:cNvPr id="12293" name="Rectangle 5">
            <a:extLst>
              <a:ext uri="{FF2B5EF4-FFF2-40B4-BE49-F238E27FC236}">
                <a16:creationId xmlns:a16="http://schemas.microsoft.com/office/drawing/2014/main" id="{42D78BAB-5263-ED4B-A637-28CBC8BA7965}"/>
              </a:ext>
            </a:extLst>
          </p:cNvPr>
          <p:cNvSpPr>
            <a:spLocks noGrp="1" noChangeArrowheads="1"/>
          </p:cNvSpPr>
          <p:nvPr>
            <p:ph type="dt"/>
          </p:nvPr>
        </p:nvSpPr>
        <p:spPr bwMode="auto">
          <a:xfrm>
            <a:off x="3975710" y="344954"/>
            <a:ext cx="2786726" cy="4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104000"/>
              </a:lnSpc>
              <a:spcBef>
                <a:spcPts val="24"/>
              </a:spcBef>
              <a:spcAft>
                <a:spcPts val="24"/>
              </a:spcAft>
              <a:buClrTx/>
              <a:buSzPct val="100000"/>
              <a:buFontTx/>
              <a:buNone/>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1300">
                <a:solidFill>
                  <a:srgbClr val="DBF5F9"/>
                </a:solidFill>
                <a:latin typeface="Times New Roman" panose="02020603050405020304" pitchFamily="18" charset="0"/>
              </a:defRPr>
            </a:lvl1pPr>
          </a:lstStyle>
          <a:p>
            <a:pPr>
              <a:defRPr/>
            </a:pPr>
            <a:r>
              <a:rPr lang="de-AT" altLang="en-US"/>
              <a:t> </a:t>
            </a:r>
          </a:p>
        </p:txBody>
      </p:sp>
      <p:sp>
        <p:nvSpPr>
          <p:cNvPr id="12294" name="Rectangle 6">
            <a:extLst>
              <a:ext uri="{FF2B5EF4-FFF2-40B4-BE49-F238E27FC236}">
                <a16:creationId xmlns:a16="http://schemas.microsoft.com/office/drawing/2014/main" id="{97B64D71-0E08-ED42-8F22-D4FFD81AB9EE}"/>
              </a:ext>
            </a:extLst>
          </p:cNvPr>
          <p:cNvSpPr>
            <a:spLocks noGrp="1" noChangeArrowheads="1"/>
          </p:cNvSpPr>
          <p:nvPr>
            <p:ph type="ftr"/>
          </p:nvPr>
        </p:nvSpPr>
        <p:spPr bwMode="auto">
          <a:xfrm>
            <a:off x="338645" y="9412501"/>
            <a:ext cx="2786726" cy="4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104000"/>
              </a:lnSpc>
              <a:spcBef>
                <a:spcPts val="24"/>
              </a:spcBef>
              <a:spcAft>
                <a:spcPts val="24"/>
              </a:spcAft>
              <a:buClrTx/>
              <a:buSzPct val="100000"/>
              <a:buFontTx/>
              <a:buNone/>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1300">
                <a:solidFill>
                  <a:srgbClr val="DBF5F9"/>
                </a:solidFill>
                <a:latin typeface="Times New Roman" panose="02020603050405020304" pitchFamily="18" charset="0"/>
              </a:defRPr>
            </a:lvl1pPr>
          </a:lstStyle>
          <a:p>
            <a:pPr>
              <a:defRPr/>
            </a:pPr>
            <a:r>
              <a:rPr lang="de-AT" altLang="en-US"/>
              <a:t> </a:t>
            </a:r>
          </a:p>
        </p:txBody>
      </p:sp>
      <p:sp>
        <p:nvSpPr>
          <p:cNvPr id="12295" name="Rectangle 7">
            <a:extLst>
              <a:ext uri="{FF2B5EF4-FFF2-40B4-BE49-F238E27FC236}">
                <a16:creationId xmlns:a16="http://schemas.microsoft.com/office/drawing/2014/main" id="{323EC347-2AFD-1C43-B57E-6C8182B72AB8}"/>
              </a:ext>
            </a:extLst>
          </p:cNvPr>
          <p:cNvSpPr>
            <a:spLocks noGrp="1" noChangeArrowheads="1"/>
          </p:cNvSpPr>
          <p:nvPr>
            <p:ph type="sldNum"/>
          </p:nvPr>
        </p:nvSpPr>
        <p:spPr bwMode="auto">
          <a:xfrm>
            <a:off x="3975710" y="9412501"/>
            <a:ext cx="2786726" cy="4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104000"/>
              </a:lnSpc>
              <a:spcBef>
                <a:spcPts val="24"/>
              </a:spcBef>
              <a:spcAft>
                <a:spcPts val="24"/>
              </a:spcAft>
              <a:buSzPct val="10000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1300">
                <a:solidFill>
                  <a:srgbClr val="DBF5F9"/>
                </a:solidFill>
                <a:latin typeface="Times New Roman" panose="02020603050405020304" pitchFamily="18" charset="0"/>
              </a:defRPr>
            </a:lvl1pPr>
          </a:lstStyle>
          <a:p>
            <a:fld id="{21FA7BCF-BD2C-45A2-BB28-F0943711704C}" type="slidenum">
              <a:rPr lang="de-AT" altLang="en-US"/>
              <a:pPr/>
              <a:t>‹#›</a:t>
            </a:fld>
            <a:r>
              <a:rPr lang="de-AT" altLang="en-US"/>
              <a:t> </a:t>
            </a:r>
          </a:p>
        </p:txBody>
      </p:sp>
    </p:spTree>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02958C1B-6B0A-A6C8-9788-79B2ECDB1628}"/>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65751">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13315" name="Rectangle 5">
            <a:extLst>
              <a:ext uri="{FF2B5EF4-FFF2-40B4-BE49-F238E27FC236}">
                <a16:creationId xmlns:a16="http://schemas.microsoft.com/office/drawing/2014/main" id="{E043FE66-705B-638B-F28A-C0FE788B2E9E}"/>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65751">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13316" name="Rectangle 6">
            <a:extLst>
              <a:ext uri="{FF2B5EF4-FFF2-40B4-BE49-F238E27FC236}">
                <a16:creationId xmlns:a16="http://schemas.microsoft.com/office/drawing/2014/main" id="{BE9809F2-E8D6-5278-6463-D842A0BA2FBC}"/>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65751">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13317" name="Rectangle 7">
            <a:extLst>
              <a:ext uri="{FF2B5EF4-FFF2-40B4-BE49-F238E27FC236}">
                <a16:creationId xmlns:a16="http://schemas.microsoft.com/office/drawing/2014/main" id="{D6279CD9-C7D7-C3FA-EBCA-09F65D1B77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65751">
              <a:spcBef>
                <a:spcPts val="24"/>
              </a:spcBef>
              <a:spcAft>
                <a:spcPts val="24"/>
              </a:spcAft>
              <a:buClrTx/>
              <a:defRPr/>
            </a:pPr>
            <a:fld id="{FA0089D0-2B38-4325-8957-6CAF21F998AD}" type="slidenum">
              <a:rPr lang="de-AT" altLang="en-US" sz="1300">
                <a:solidFill>
                  <a:srgbClr val="DBF5F9"/>
                </a:solidFill>
                <a:latin typeface="Times New Roman" panose="02020603050405020304" pitchFamily="18" charset="0"/>
              </a:rPr>
              <a:pPr defTabSz="465751">
                <a:spcBef>
                  <a:spcPts val="24"/>
                </a:spcBef>
                <a:spcAft>
                  <a:spcPts val="24"/>
                </a:spcAft>
                <a:buClrTx/>
                <a:defRPr/>
              </a:pPr>
              <a:t>2</a:t>
            </a:fld>
            <a:r>
              <a:rPr lang="de-AT" altLang="en-US" sz="1300">
                <a:solidFill>
                  <a:srgbClr val="DBF5F9"/>
                </a:solidFill>
                <a:latin typeface="Times New Roman" panose="02020603050405020304" pitchFamily="18" charset="0"/>
              </a:rPr>
              <a:t> </a:t>
            </a:r>
          </a:p>
        </p:txBody>
      </p:sp>
      <p:sp>
        <p:nvSpPr>
          <p:cNvPr id="13318" name="Text Box 1">
            <a:extLst>
              <a:ext uri="{FF2B5EF4-FFF2-40B4-BE49-F238E27FC236}">
                <a16:creationId xmlns:a16="http://schemas.microsoft.com/office/drawing/2014/main" id="{43CCF2E6-C70D-5FEB-E48F-997438F36C1C}"/>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9" name="Text Box 2">
            <a:extLst>
              <a:ext uri="{FF2B5EF4-FFF2-40B4-BE49-F238E27FC236}">
                <a16:creationId xmlns:a16="http://schemas.microsoft.com/office/drawing/2014/main" id="{744A25D8-C90D-E973-AC19-2720E39D9F9E}"/>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02958C1B-6B0A-A6C8-9788-79B2ECDB1628}"/>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13315" name="Rectangle 5">
            <a:extLst>
              <a:ext uri="{FF2B5EF4-FFF2-40B4-BE49-F238E27FC236}">
                <a16:creationId xmlns:a16="http://schemas.microsoft.com/office/drawing/2014/main" id="{E043FE66-705B-638B-F28A-C0FE788B2E9E}"/>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13316" name="Rectangle 6">
            <a:extLst>
              <a:ext uri="{FF2B5EF4-FFF2-40B4-BE49-F238E27FC236}">
                <a16:creationId xmlns:a16="http://schemas.microsoft.com/office/drawing/2014/main" id="{BE9809F2-E8D6-5278-6463-D842A0BA2FBC}"/>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13317" name="Rectangle 7">
            <a:extLst>
              <a:ext uri="{FF2B5EF4-FFF2-40B4-BE49-F238E27FC236}">
                <a16:creationId xmlns:a16="http://schemas.microsoft.com/office/drawing/2014/main" id="{D6279CD9-C7D7-C3FA-EBCA-09F65D1B77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fld id="{FA0089D0-2B38-4325-8957-6CAF21F998AD}" type="slidenum">
              <a:rPr lang="de-AT" altLang="en-US" sz="1300">
                <a:solidFill>
                  <a:srgbClr val="DBF5F9"/>
                </a:solidFill>
                <a:latin typeface="Times New Roman" panose="02020603050405020304" pitchFamily="18" charset="0"/>
              </a:rPr>
              <a:pPr>
                <a:spcBef>
                  <a:spcPts val="24"/>
                </a:spcBef>
                <a:spcAft>
                  <a:spcPts val="24"/>
                </a:spcAft>
                <a:buClrTx/>
              </a:pPr>
              <a:t>17</a:t>
            </a:fld>
            <a:r>
              <a:rPr lang="de-AT" altLang="en-US" sz="1300">
                <a:solidFill>
                  <a:srgbClr val="DBF5F9"/>
                </a:solidFill>
                <a:latin typeface="Times New Roman" panose="02020603050405020304" pitchFamily="18" charset="0"/>
              </a:rPr>
              <a:t> </a:t>
            </a:r>
          </a:p>
        </p:txBody>
      </p:sp>
      <p:sp>
        <p:nvSpPr>
          <p:cNvPr id="13318" name="Text Box 1">
            <a:extLst>
              <a:ext uri="{FF2B5EF4-FFF2-40B4-BE49-F238E27FC236}">
                <a16:creationId xmlns:a16="http://schemas.microsoft.com/office/drawing/2014/main" id="{43CCF2E6-C70D-5FEB-E48F-997438F36C1C}"/>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9" name="Text Box 2">
            <a:extLst>
              <a:ext uri="{FF2B5EF4-FFF2-40B4-BE49-F238E27FC236}">
                <a16:creationId xmlns:a16="http://schemas.microsoft.com/office/drawing/2014/main" id="{744A25D8-C90D-E973-AC19-2720E39D9F9E}"/>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14392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AA9D1F6-5B86-3115-9B86-29763370CBBB}"/>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59" name="Rectangle 5">
            <a:extLst>
              <a:ext uri="{FF2B5EF4-FFF2-40B4-BE49-F238E27FC236}">
                <a16:creationId xmlns:a16="http://schemas.microsoft.com/office/drawing/2014/main" id="{6D3E47F7-8022-0FC4-A3EE-9B13975E9FBD}"/>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0" name="Rectangle 6">
            <a:extLst>
              <a:ext uri="{FF2B5EF4-FFF2-40B4-BE49-F238E27FC236}">
                <a16:creationId xmlns:a16="http://schemas.microsoft.com/office/drawing/2014/main" id="{4ADFBCB8-6B2F-080C-526C-C33CF6EE2470}"/>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1" name="Rectangle 7">
            <a:extLst>
              <a:ext uri="{FF2B5EF4-FFF2-40B4-BE49-F238E27FC236}">
                <a16:creationId xmlns:a16="http://schemas.microsoft.com/office/drawing/2014/main" id="{E231D7F2-0440-9837-7D87-03B5D5B52B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fld id="{F443995F-AA5D-4797-8332-2E1F0324F15D}" type="slidenum">
              <a:rPr lang="de-AT" altLang="en-US" sz="1100">
                <a:solidFill>
                  <a:srgbClr val="DBF5F9"/>
                </a:solidFill>
                <a:latin typeface="Times New Roman" panose="02020603050405020304" pitchFamily="18" charset="0"/>
              </a:rPr>
              <a:pPr>
                <a:spcBef>
                  <a:spcPts val="20"/>
                </a:spcBef>
                <a:spcAft>
                  <a:spcPts val="20"/>
                </a:spcAft>
                <a:buClrTx/>
              </a:pPr>
              <a:t>19</a:t>
            </a:fld>
            <a:r>
              <a:rPr lang="de-AT" altLang="en-US" sz="1100">
                <a:solidFill>
                  <a:srgbClr val="DBF5F9"/>
                </a:solidFill>
                <a:latin typeface="Times New Roman" panose="02020603050405020304" pitchFamily="18" charset="0"/>
              </a:rPr>
              <a:t> </a:t>
            </a:r>
          </a:p>
        </p:txBody>
      </p:sp>
      <p:sp>
        <p:nvSpPr>
          <p:cNvPr id="19462" name="Text Box 1">
            <a:extLst>
              <a:ext uri="{FF2B5EF4-FFF2-40B4-BE49-F238E27FC236}">
                <a16:creationId xmlns:a16="http://schemas.microsoft.com/office/drawing/2014/main" id="{64E883D7-2C76-5075-1E81-051ED1114660}"/>
              </a:ext>
            </a:extLst>
          </p:cNvPr>
          <p:cNvSpPr txBox="1">
            <a:spLocks noGrp="1" noRot="1" noChangeAspect="1" noChangeArrowheads="1" noTextEdit="1"/>
          </p:cNvSpPr>
          <p:nvPr>
            <p:ph type="sldImg"/>
          </p:nvPr>
        </p:nvSpPr>
        <p:spPr>
          <a:xfrm>
            <a:off x="130175" y="922338"/>
            <a:ext cx="5481638" cy="30829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3" name="Text Box 2">
            <a:extLst>
              <a:ext uri="{FF2B5EF4-FFF2-40B4-BE49-F238E27FC236}">
                <a16:creationId xmlns:a16="http://schemas.microsoft.com/office/drawing/2014/main" id="{4F36A153-3F17-104E-1B11-5DBFEB11B786}"/>
              </a:ext>
            </a:extLst>
          </p:cNvPr>
          <p:cNvSpPr txBox="1">
            <a:spLocks noGrp="1" noChangeArrowheads="1"/>
          </p:cNvSpPr>
          <p:nvPr>
            <p:ph type="body" idx="1"/>
          </p:nvPr>
        </p:nvSpPr>
        <p:spPr>
          <a:xfrm>
            <a:off x="793703" y="4204755"/>
            <a:ext cx="4156686" cy="370044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6542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AA9D1F6-5B86-3115-9B86-29763370CBBB}"/>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59" name="Rectangle 5">
            <a:extLst>
              <a:ext uri="{FF2B5EF4-FFF2-40B4-BE49-F238E27FC236}">
                <a16:creationId xmlns:a16="http://schemas.microsoft.com/office/drawing/2014/main" id="{6D3E47F7-8022-0FC4-A3EE-9B13975E9FBD}"/>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0" name="Rectangle 6">
            <a:extLst>
              <a:ext uri="{FF2B5EF4-FFF2-40B4-BE49-F238E27FC236}">
                <a16:creationId xmlns:a16="http://schemas.microsoft.com/office/drawing/2014/main" id="{4ADFBCB8-6B2F-080C-526C-C33CF6EE2470}"/>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1" name="Rectangle 7">
            <a:extLst>
              <a:ext uri="{FF2B5EF4-FFF2-40B4-BE49-F238E27FC236}">
                <a16:creationId xmlns:a16="http://schemas.microsoft.com/office/drawing/2014/main" id="{E231D7F2-0440-9837-7D87-03B5D5B52B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fld id="{F443995F-AA5D-4797-8332-2E1F0324F15D}" type="slidenum">
              <a:rPr lang="de-AT" altLang="en-US" sz="1100">
                <a:solidFill>
                  <a:srgbClr val="DBF5F9"/>
                </a:solidFill>
                <a:latin typeface="Times New Roman" panose="02020603050405020304" pitchFamily="18" charset="0"/>
              </a:rPr>
              <a:pPr>
                <a:spcBef>
                  <a:spcPts val="20"/>
                </a:spcBef>
                <a:spcAft>
                  <a:spcPts val="20"/>
                </a:spcAft>
                <a:buClrTx/>
              </a:pPr>
              <a:t>20</a:t>
            </a:fld>
            <a:r>
              <a:rPr lang="de-AT" altLang="en-US" sz="1100">
                <a:solidFill>
                  <a:srgbClr val="DBF5F9"/>
                </a:solidFill>
                <a:latin typeface="Times New Roman" panose="02020603050405020304" pitchFamily="18" charset="0"/>
              </a:rPr>
              <a:t> </a:t>
            </a:r>
          </a:p>
        </p:txBody>
      </p:sp>
      <p:sp>
        <p:nvSpPr>
          <p:cNvPr id="19462" name="Text Box 1">
            <a:extLst>
              <a:ext uri="{FF2B5EF4-FFF2-40B4-BE49-F238E27FC236}">
                <a16:creationId xmlns:a16="http://schemas.microsoft.com/office/drawing/2014/main" id="{64E883D7-2C76-5075-1E81-051ED1114660}"/>
              </a:ext>
            </a:extLst>
          </p:cNvPr>
          <p:cNvSpPr txBox="1">
            <a:spLocks noGrp="1" noRot="1" noChangeAspect="1" noChangeArrowheads="1" noTextEdit="1"/>
          </p:cNvSpPr>
          <p:nvPr>
            <p:ph type="sldImg"/>
          </p:nvPr>
        </p:nvSpPr>
        <p:spPr>
          <a:xfrm>
            <a:off x="130175" y="922338"/>
            <a:ext cx="5481638" cy="30829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3" name="Text Box 2">
            <a:extLst>
              <a:ext uri="{FF2B5EF4-FFF2-40B4-BE49-F238E27FC236}">
                <a16:creationId xmlns:a16="http://schemas.microsoft.com/office/drawing/2014/main" id="{4F36A153-3F17-104E-1B11-5DBFEB11B786}"/>
              </a:ext>
            </a:extLst>
          </p:cNvPr>
          <p:cNvSpPr txBox="1">
            <a:spLocks noGrp="1" noChangeArrowheads="1"/>
          </p:cNvSpPr>
          <p:nvPr>
            <p:ph type="body" idx="1"/>
          </p:nvPr>
        </p:nvSpPr>
        <p:spPr>
          <a:xfrm>
            <a:off x="793703" y="4204755"/>
            <a:ext cx="4156686" cy="370044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Themes are areas of focus for ONR going forwards… </a:t>
            </a:r>
          </a:p>
        </p:txBody>
      </p:sp>
    </p:spTree>
    <p:extLst>
      <p:ext uri="{BB962C8B-B14F-4D97-AF65-F5344CB8AC3E}">
        <p14:creationId xmlns:p14="http://schemas.microsoft.com/office/powerpoint/2010/main" val="41677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1BC2F39-1D9F-70A2-796B-E787806D0926}"/>
            </a:ext>
          </a:extLst>
        </p:cNvPr>
        <p:cNvGrpSpPr/>
        <p:nvPr/>
      </p:nvGrpSpPr>
      <p:grpSpPr>
        <a:xfrm>
          <a:off x="0" y="0"/>
          <a:ext cx="0" cy="0"/>
          <a:chOff x="0" y="0"/>
          <a:chExt cx="0" cy="0"/>
        </a:xfrm>
      </p:grpSpPr>
      <p:sp>
        <p:nvSpPr>
          <p:cNvPr id="31746" name="Rectangle 4">
            <a:extLst>
              <a:ext uri="{FF2B5EF4-FFF2-40B4-BE49-F238E27FC236}">
                <a16:creationId xmlns:a16="http://schemas.microsoft.com/office/drawing/2014/main" id="{A85712DC-FCBD-6E19-5C33-B65A3C67C5AD}"/>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7" name="Rectangle 5">
            <a:extLst>
              <a:ext uri="{FF2B5EF4-FFF2-40B4-BE49-F238E27FC236}">
                <a16:creationId xmlns:a16="http://schemas.microsoft.com/office/drawing/2014/main" id="{F5C8D665-7C8C-B0DF-36C8-17070BF2BCCC}"/>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8" name="Rectangle 6">
            <a:extLst>
              <a:ext uri="{FF2B5EF4-FFF2-40B4-BE49-F238E27FC236}">
                <a16:creationId xmlns:a16="http://schemas.microsoft.com/office/drawing/2014/main" id="{109D389F-6F5D-E38A-38A2-221B5F76BA03}"/>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9" name="Rectangle 7">
            <a:extLst>
              <a:ext uri="{FF2B5EF4-FFF2-40B4-BE49-F238E27FC236}">
                <a16:creationId xmlns:a16="http://schemas.microsoft.com/office/drawing/2014/main" id="{0EE5E59E-A02E-E96F-6A8B-199C12A366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fld id="{B888176C-0521-4455-B3F9-1D6D70F249B9}" type="slidenum">
              <a:rPr lang="de-AT" altLang="en-US" sz="1300">
                <a:solidFill>
                  <a:srgbClr val="DBF5F9"/>
                </a:solidFill>
                <a:latin typeface="Times New Roman" panose="02020603050405020304" pitchFamily="18" charset="0"/>
              </a:rPr>
              <a:pPr defTabSz="426768">
                <a:spcBef>
                  <a:spcPts val="24"/>
                </a:spcBef>
                <a:spcAft>
                  <a:spcPts val="24"/>
                </a:spcAft>
                <a:buClrTx/>
                <a:defRPr/>
              </a:pPr>
              <a:t>23</a:t>
            </a:fld>
            <a:r>
              <a:rPr lang="de-AT" altLang="en-US" sz="1300">
                <a:solidFill>
                  <a:srgbClr val="DBF5F9"/>
                </a:solidFill>
                <a:latin typeface="Times New Roman" panose="02020603050405020304" pitchFamily="18" charset="0"/>
              </a:rPr>
              <a:t> </a:t>
            </a:r>
          </a:p>
        </p:txBody>
      </p:sp>
      <p:sp>
        <p:nvSpPr>
          <p:cNvPr id="31750" name="Text Box 1">
            <a:extLst>
              <a:ext uri="{FF2B5EF4-FFF2-40B4-BE49-F238E27FC236}">
                <a16:creationId xmlns:a16="http://schemas.microsoft.com/office/drawing/2014/main" id="{C8107465-60A8-E9F9-AA3E-3C03E33FEC71}"/>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1" name="Text Box 2">
            <a:extLst>
              <a:ext uri="{FF2B5EF4-FFF2-40B4-BE49-F238E27FC236}">
                <a16:creationId xmlns:a16="http://schemas.microsoft.com/office/drawing/2014/main" id="{7F5DE23B-A7E4-38FF-859E-78E90797623F}"/>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5555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A8124DAD-FD87-754F-7C56-F0CF963C6AE7}"/>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7" name="Rectangle 5">
            <a:extLst>
              <a:ext uri="{FF2B5EF4-FFF2-40B4-BE49-F238E27FC236}">
                <a16:creationId xmlns:a16="http://schemas.microsoft.com/office/drawing/2014/main" id="{AF8BDAA6-6FC3-1286-9B72-7FB161962761}"/>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8" name="Rectangle 6">
            <a:extLst>
              <a:ext uri="{FF2B5EF4-FFF2-40B4-BE49-F238E27FC236}">
                <a16:creationId xmlns:a16="http://schemas.microsoft.com/office/drawing/2014/main" id="{4D77036B-58C4-9CB6-7A85-E388CF73AE98}"/>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9" name="Rectangle 7">
            <a:extLst>
              <a:ext uri="{FF2B5EF4-FFF2-40B4-BE49-F238E27FC236}">
                <a16:creationId xmlns:a16="http://schemas.microsoft.com/office/drawing/2014/main" id="{76AD375D-8C5E-BBAE-72B5-51BDD392885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fld id="{B888176C-0521-4455-B3F9-1D6D70F249B9}" type="slidenum">
              <a:rPr lang="de-AT" altLang="en-US" sz="1300">
                <a:solidFill>
                  <a:srgbClr val="DBF5F9"/>
                </a:solidFill>
                <a:latin typeface="Times New Roman" panose="02020603050405020304" pitchFamily="18" charset="0"/>
              </a:rPr>
              <a:pPr defTabSz="426768">
                <a:spcBef>
                  <a:spcPts val="24"/>
                </a:spcBef>
                <a:spcAft>
                  <a:spcPts val="24"/>
                </a:spcAft>
                <a:buClrTx/>
                <a:defRPr/>
              </a:pPr>
              <a:t>24</a:t>
            </a:fld>
            <a:r>
              <a:rPr lang="de-AT" altLang="en-US" sz="1300">
                <a:solidFill>
                  <a:srgbClr val="DBF5F9"/>
                </a:solidFill>
                <a:latin typeface="Times New Roman" panose="02020603050405020304" pitchFamily="18" charset="0"/>
              </a:rPr>
              <a:t> </a:t>
            </a:r>
          </a:p>
        </p:txBody>
      </p:sp>
      <p:sp>
        <p:nvSpPr>
          <p:cNvPr id="31750" name="Text Box 1">
            <a:extLst>
              <a:ext uri="{FF2B5EF4-FFF2-40B4-BE49-F238E27FC236}">
                <a16:creationId xmlns:a16="http://schemas.microsoft.com/office/drawing/2014/main" id="{17ADCA11-BA9A-76C9-4D70-63AB4E43C558}"/>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1" name="Text Box 2">
            <a:extLst>
              <a:ext uri="{FF2B5EF4-FFF2-40B4-BE49-F238E27FC236}">
                <a16:creationId xmlns:a16="http://schemas.microsoft.com/office/drawing/2014/main" id="{AE259B2C-28C0-6BEE-BF33-FC9E8B312356}"/>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8530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47FC1B0-AA8F-A72F-AAEB-16F80A61C6A6}"/>
            </a:ext>
          </a:extLst>
        </p:cNvPr>
        <p:cNvGrpSpPr/>
        <p:nvPr/>
      </p:nvGrpSpPr>
      <p:grpSpPr>
        <a:xfrm>
          <a:off x="0" y="0"/>
          <a:ext cx="0" cy="0"/>
          <a:chOff x="0" y="0"/>
          <a:chExt cx="0" cy="0"/>
        </a:xfrm>
      </p:grpSpPr>
      <p:sp>
        <p:nvSpPr>
          <p:cNvPr id="31746" name="Rectangle 4">
            <a:extLst>
              <a:ext uri="{FF2B5EF4-FFF2-40B4-BE49-F238E27FC236}">
                <a16:creationId xmlns:a16="http://schemas.microsoft.com/office/drawing/2014/main" id="{F44904D3-61E9-CF20-E4CC-DDA042690CD9}"/>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7" name="Rectangle 5">
            <a:extLst>
              <a:ext uri="{FF2B5EF4-FFF2-40B4-BE49-F238E27FC236}">
                <a16:creationId xmlns:a16="http://schemas.microsoft.com/office/drawing/2014/main" id="{F9610891-7A4F-BEFD-B2C6-FDF38E6B4789}"/>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8" name="Rectangle 6">
            <a:extLst>
              <a:ext uri="{FF2B5EF4-FFF2-40B4-BE49-F238E27FC236}">
                <a16:creationId xmlns:a16="http://schemas.microsoft.com/office/drawing/2014/main" id="{781DF630-30A4-5CD9-9F9C-60ACEE44EBAA}"/>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r>
              <a:rPr lang="de-AT" altLang="en-US" sz="1300">
                <a:solidFill>
                  <a:srgbClr val="DBF5F9"/>
                </a:solidFill>
                <a:latin typeface="Times New Roman" panose="02020603050405020304" pitchFamily="18" charset="0"/>
              </a:rPr>
              <a:t> </a:t>
            </a:r>
          </a:p>
        </p:txBody>
      </p:sp>
      <p:sp>
        <p:nvSpPr>
          <p:cNvPr id="31749" name="Rectangle 7">
            <a:extLst>
              <a:ext uri="{FF2B5EF4-FFF2-40B4-BE49-F238E27FC236}">
                <a16:creationId xmlns:a16="http://schemas.microsoft.com/office/drawing/2014/main" id="{04B14EDB-0AE6-9D47-E132-43D3475A6FD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defTabSz="426768">
              <a:spcBef>
                <a:spcPts val="24"/>
              </a:spcBef>
              <a:spcAft>
                <a:spcPts val="24"/>
              </a:spcAft>
              <a:buClrTx/>
              <a:defRPr/>
            </a:pPr>
            <a:fld id="{B888176C-0521-4455-B3F9-1D6D70F249B9}" type="slidenum">
              <a:rPr lang="de-AT" altLang="en-US" sz="1300">
                <a:solidFill>
                  <a:srgbClr val="DBF5F9"/>
                </a:solidFill>
                <a:latin typeface="Times New Roman" panose="02020603050405020304" pitchFamily="18" charset="0"/>
              </a:rPr>
              <a:pPr defTabSz="426768">
                <a:spcBef>
                  <a:spcPts val="24"/>
                </a:spcBef>
                <a:spcAft>
                  <a:spcPts val="24"/>
                </a:spcAft>
                <a:buClrTx/>
                <a:defRPr/>
              </a:pPr>
              <a:t>25</a:t>
            </a:fld>
            <a:r>
              <a:rPr lang="de-AT" altLang="en-US" sz="1300">
                <a:solidFill>
                  <a:srgbClr val="DBF5F9"/>
                </a:solidFill>
                <a:latin typeface="Times New Roman" panose="02020603050405020304" pitchFamily="18" charset="0"/>
              </a:rPr>
              <a:t> </a:t>
            </a:r>
          </a:p>
        </p:txBody>
      </p:sp>
      <p:sp>
        <p:nvSpPr>
          <p:cNvPr id="31750" name="Text Box 1">
            <a:extLst>
              <a:ext uri="{FF2B5EF4-FFF2-40B4-BE49-F238E27FC236}">
                <a16:creationId xmlns:a16="http://schemas.microsoft.com/office/drawing/2014/main" id="{B0BE6B40-6F9C-05C5-EB9D-D5611BA107DC}"/>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1" name="Text Box 2">
            <a:extLst>
              <a:ext uri="{FF2B5EF4-FFF2-40B4-BE49-F238E27FC236}">
                <a16:creationId xmlns:a16="http://schemas.microsoft.com/office/drawing/2014/main" id="{508335C3-8C86-F02E-D62A-A523F4CB6B28}"/>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2864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02958C1B-6B0A-A6C8-9788-79B2ECDB1628}"/>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13315" name="Rectangle 5">
            <a:extLst>
              <a:ext uri="{FF2B5EF4-FFF2-40B4-BE49-F238E27FC236}">
                <a16:creationId xmlns:a16="http://schemas.microsoft.com/office/drawing/2014/main" id="{E043FE66-705B-638B-F28A-C0FE788B2E9E}"/>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13316" name="Rectangle 6">
            <a:extLst>
              <a:ext uri="{FF2B5EF4-FFF2-40B4-BE49-F238E27FC236}">
                <a16:creationId xmlns:a16="http://schemas.microsoft.com/office/drawing/2014/main" id="{BE9809F2-E8D6-5278-6463-D842A0BA2FBC}"/>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13317" name="Rectangle 7">
            <a:extLst>
              <a:ext uri="{FF2B5EF4-FFF2-40B4-BE49-F238E27FC236}">
                <a16:creationId xmlns:a16="http://schemas.microsoft.com/office/drawing/2014/main" id="{D6279CD9-C7D7-C3FA-EBCA-09F65D1B77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fld id="{FA0089D0-2B38-4325-8957-6CAF21F998AD}" type="slidenum">
              <a:rPr lang="de-AT" altLang="en-US" sz="1300">
                <a:solidFill>
                  <a:srgbClr val="DBF5F9"/>
                </a:solidFill>
                <a:latin typeface="Times New Roman" panose="02020603050405020304" pitchFamily="18" charset="0"/>
              </a:rPr>
              <a:pPr>
                <a:spcBef>
                  <a:spcPts val="24"/>
                </a:spcBef>
                <a:spcAft>
                  <a:spcPts val="24"/>
                </a:spcAft>
                <a:buClrTx/>
              </a:pPr>
              <a:t>26</a:t>
            </a:fld>
            <a:r>
              <a:rPr lang="de-AT" altLang="en-US" sz="1300">
                <a:solidFill>
                  <a:srgbClr val="DBF5F9"/>
                </a:solidFill>
                <a:latin typeface="Times New Roman" panose="02020603050405020304" pitchFamily="18" charset="0"/>
              </a:rPr>
              <a:t> </a:t>
            </a:r>
          </a:p>
        </p:txBody>
      </p:sp>
      <p:sp>
        <p:nvSpPr>
          <p:cNvPr id="13318" name="Text Box 1">
            <a:extLst>
              <a:ext uri="{FF2B5EF4-FFF2-40B4-BE49-F238E27FC236}">
                <a16:creationId xmlns:a16="http://schemas.microsoft.com/office/drawing/2014/main" id="{43CCF2E6-C70D-5FEB-E48F-997438F36C1C}"/>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9" name="Text Box 2">
            <a:extLst>
              <a:ext uri="{FF2B5EF4-FFF2-40B4-BE49-F238E27FC236}">
                <a16:creationId xmlns:a16="http://schemas.microsoft.com/office/drawing/2014/main" id="{744A25D8-C90D-E973-AC19-2720E39D9F9E}"/>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8522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p:nvPr>
        </p:nvSpPr>
        <p:spPr/>
        <p:txBody>
          <a:bodyPr/>
          <a:lstStyle/>
          <a:p>
            <a:pPr>
              <a:defRPr/>
            </a:pPr>
            <a:r>
              <a:rPr lang="de-AT" altLang="en-US"/>
              <a:t> </a:t>
            </a:r>
          </a:p>
        </p:txBody>
      </p:sp>
      <p:sp>
        <p:nvSpPr>
          <p:cNvPr id="5" name="Date Placeholder 4"/>
          <p:cNvSpPr>
            <a:spLocks noGrp="1"/>
          </p:cNvSpPr>
          <p:nvPr>
            <p:ph type="dt"/>
          </p:nvPr>
        </p:nvSpPr>
        <p:spPr/>
        <p:txBody>
          <a:bodyPr/>
          <a:lstStyle/>
          <a:p>
            <a:pPr>
              <a:defRPr/>
            </a:pPr>
            <a:r>
              <a:rPr lang="de-AT" altLang="en-US"/>
              <a:t> </a:t>
            </a:r>
          </a:p>
        </p:txBody>
      </p:sp>
      <p:sp>
        <p:nvSpPr>
          <p:cNvPr id="6" name="Footer Placeholder 5"/>
          <p:cNvSpPr>
            <a:spLocks noGrp="1"/>
          </p:cNvSpPr>
          <p:nvPr>
            <p:ph type="ftr"/>
          </p:nvPr>
        </p:nvSpPr>
        <p:spPr/>
        <p:txBody>
          <a:bodyPr/>
          <a:lstStyle/>
          <a:p>
            <a:pPr>
              <a:defRPr/>
            </a:pPr>
            <a:r>
              <a:rPr lang="de-AT" altLang="en-US"/>
              <a:t> </a:t>
            </a:r>
          </a:p>
        </p:txBody>
      </p:sp>
      <p:sp>
        <p:nvSpPr>
          <p:cNvPr id="7" name="Slide Number Placeholder 6"/>
          <p:cNvSpPr>
            <a:spLocks noGrp="1"/>
          </p:cNvSpPr>
          <p:nvPr>
            <p:ph type="sldNum"/>
          </p:nvPr>
        </p:nvSpPr>
        <p:spPr/>
        <p:txBody>
          <a:bodyPr/>
          <a:lstStyle/>
          <a:p>
            <a:fld id="{21FA7BCF-BD2C-45A2-BB28-F0943711704C}" type="slidenum">
              <a:rPr lang="de-AT" altLang="en-US" smtClean="0"/>
              <a:pPr/>
              <a:t>30</a:t>
            </a:fld>
            <a:r>
              <a:rPr lang="de-AT" altLang="en-US"/>
              <a:t> </a:t>
            </a:r>
          </a:p>
        </p:txBody>
      </p:sp>
    </p:spTree>
    <p:extLst>
      <p:ext uri="{BB962C8B-B14F-4D97-AF65-F5344CB8AC3E}">
        <p14:creationId xmlns:p14="http://schemas.microsoft.com/office/powerpoint/2010/main" val="564263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A8124DAD-FD87-754F-7C56-F0CF963C6AE7}"/>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r>
              <a:rPr lang="de-AT" altLang="en-US" sz="1500">
                <a:solidFill>
                  <a:srgbClr val="DBF5F9"/>
                </a:solidFill>
                <a:latin typeface="Times New Roman" panose="02020603050405020304" pitchFamily="18" charset="0"/>
              </a:rPr>
              <a:t> </a:t>
            </a:r>
          </a:p>
        </p:txBody>
      </p:sp>
      <p:sp>
        <p:nvSpPr>
          <p:cNvPr id="31747" name="Rectangle 5">
            <a:extLst>
              <a:ext uri="{FF2B5EF4-FFF2-40B4-BE49-F238E27FC236}">
                <a16:creationId xmlns:a16="http://schemas.microsoft.com/office/drawing/2014/main" id="{AF8BDAA6-6FC3-1286-9B72-7FB161962761}"/>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r>
              <a:rPr lang="de-AT" altLang="en-US" sz="1500">
                <a:solidFill>
                  <a:srgbClr val="DBF5F9"/>
                </a:solidFill>
                <a:latin typeface="Times New Roman" panose="02020603050405020304" pitchFamily="18" charset="0"/>
              </a:rPr>
              <a:t> </a:t>
            </a:r>
          </a:p>
        </p:txBody>
      </p:sp>
      <p:sp>
        <p:nvSpPr>
          <p:cNvPr id="31748" name="Rectangle 6">
            <a:extLst>
              <a:ext uri="{FF2B5EF4-FFF2-40B4-BE49-F238E27FC236}">
                <a16:creationId xmlns:a16="http://schemas.microsoft.com/office/drawing/2014/main" id="{4D77036B-58C4-9CB6-7A85-E388CF73AE98}"/>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r>
              <a:rPr lang="de-AT" altLang="en-US" sz="1500">
                <a:solidFill>
                  <a:srgbClr val="DBF5F9"/>
                </a:solidFill>
                <a:latin typeface="Times New Roman" panose="02020603050405020304" pitchFamily="18" charset="0"/>
              </a:rPr>
              <a:t> </a:t>
            </a:r>
          </a:p>
        </p:txBody>
      </p:sp>
      <p:sp>
        <p:nvSpPr>
          <p:cNvPr id="31749" name="Rectangle 7">
            <a:extLst>
              <a:ext uri="{FF2B5EF4-FFF2-40B4-BE49-F238E27FC236}">
                <a16:creationId xmlns:a16="http://schemas.microsoft.com/office/drawing/2014/main" id="{76AD375D-8C5E-BBAE-72B5-51BDD392885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fld id="{B888176C-0521-4455-B3F9-1D6D70F249B9}" type="slidenum">
              <a:rPr lang="de-AT" altLang="en-US" sz="1500">
                <a:solidFill>
                  <a:srgbClr val="DBF5F9"/>
                </a:solidFill>
                <a:latin typeface="Times New Roman" panose="02020603050405020304" pitchFamily="18" charset="0"/>
              </a:rPr>
              <a:pPr>
                <a:spcBef>
                  <a:spcPts val="26"/>
                </a:spcBef>
                <a:spcAft>
                  <a:spcPts val="26"/>
                </a:spcAft>
                <a:buClrTx/>
              </a:pPr>
              <a:t>55</a:t>
            </a:fld>
            <a:r>
              <a:rPr lang="de-AT" altLang="en-US" sz="1500">
                <a:solidFill>
                  <a:srgbClr val="DBF5F9"/>
                </a:solidFill>
                <a:latin typeface="Times New Roman" panose="02020603050405020304" pitchFamily="18" charset="0"/>
              </a:rPr>
              <a:t> </a:t>
            </a:r>
          </a:p>
        </p:txBody>
      </p:sp>
      <p:sp>
        <p:nvSpPr>
          <p:cNvPr id="31750" name="Text Box 1">
            <a:extLst>
              <a:ext uri="{FF2B5EF4-FFF2-40B4-BE49-F238E27FC236}">
                <a16:creationId xmlns:a16="http://schemas.microsoft.com/office/drawing/2014/main" id="{17ADCA11-BA9A-76C9-4D70-63AB4E43C558}"/>
              </a:ext>
            </a:extLst>
          </p:cNvPr>
          <p:cNvSpPr txBox="1">
            <a:spLocks noGrp="1" noRot="1" noChangeAspect="1" noChangeArrowheads="1" noTextEdit="1"/>
          </p:cNvSpPr>
          <p:nvPr>
            <p:ph type="sldImg"/>
          </p:nvPr>
        </p:nvSpPr>
        <p:spPr>
          <a:xfrm>
            <a:off x="523875" y="1152525"/>
            <a:ext cx="6850063" cy="3852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1" name="Text Box 2">
            <a:extLst>
              <a:ext uri="{FF2B5EF4-FFF2-40B4-BE49-F238E27FC236}">
                <a16:creationId xmlns:a16="http://schemas.microsoft.com/office/drawing/2014/main" id="{AE259B2C-28C0-6BEE-BF33-FC9E8B312356}"/>
              </a:ext>
            </a:extLst>
          </p:cNvPr>
          <p:cNvSpPr txBox="1">
            <a:spLocks noGrp="1" noChangeArrowheads="1"/>
          </p:cNvSpPr>
          <p:nvPr>
            <p:ph type="body" idx="1"/>
          </p:nvPr>
        </p:nvSpPr>
        <p:spPr>
          <a:xfrm>
            <a:off x="1091657" y="5253975"/>
            <a:ext cx="5717095" cy="462382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40438A8-906B-4255-741B-68EC27AB34CF}"/>
            </a:ext>
          </a:extLst>
        </p:cNvPr>
        <p:cNvGrpSpPr/>
        <p:nvPr/>
      </p:nvGrpSpPr>
      <p:grpSpPr>
        <a:xfrm>
          <a:off x="0" y="0"/>
          <a:ext cx="0" cy="0"/>
          <a:chOff x="0" y="0"/>
          <a:chExt cx="0" cy="0"/>
        </a:xfrm>
      </p:grpSpPr>
      <p:sp>
        <p:nvSpPr>
          <p:cNvPr id="31746" name="Rectangle 4">
            <a:extLst>
              <a:ext uri="{FF2B5EF4-FFF2-40B4-BE49-F238E27FC236}">
                <a16:creationId xmlns:a16="http://schemas.microsoft.com/office/drawing/2014/main" id="{167B1341-B13A-8DC7-1825-38C64214EE5A}"/>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r>
              <a:rPr lang="de-AT" altLang="en-US" sz="1500">
                <a:solidFill>
                  <a:srgbClr val="DBF5F9"/>
                </a:solidFill>
                <a:latin typeface="Times New Roman" panose="02020603050405020304" pitchFamily="18" charset="0"/>
              </a:rPr>
              <a:t> </a:t>
            </a:r>
          </a:p>
        </p:txBody>
      </p:sp>
      <p:sp>
        <p:nvSpPr>
          <p:cNvPr id="31747" name="Rectangle 5">
            <a:extLst>
              <a:ext uri="{FF2B5EF4-FFF2-40B4-BE49-F238E27FC236}">
                <a16:creationId xmlns:a16="http://schemas.microsoft.com/office/drawing/2014/main" id="{783BB635-884C-BF7A-AFDC-A0570AAB791E}"/>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r>
              <a:rPr lang="de-AT" altLang="en-US" sz="1500">
                <a:solidFill>
                  <a:srgbClr val="DBF5F9"/>
                </a:solidFill>
                <a:latin typeface="Times New Roman" panose="02020603050405020304" pitchFamily="18" charset="0"/>
              </a:rPr>
              <a:t> </a:t>
            </a:r>
          </a:p>
        </p:txBody>
      </p:sp>
      <p:sp>
        <p:nvSpPr>
          <p:cNvPr id="31748" name="Rectangle 6">
            <a:extLst>
              <a:ext uri="{FF2B5EF4-FFF2-40B4-BE49-F238E27FC236}">
                <a16:creationId xmlns:a16="http://schemas.microsoft.com/office/drawing/2014/main" id="{F2E54B66-B3A8-12AD-02A4-9D7050EC9F2F}"/>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r>
              <a:rPr lang="de-AT" altLang="en-US" sz="1500">
                <a:solidFill>
                  <a:srgbClr val="DBF5F9"/>
                </a:solidFill>
                <a:latin typeface="Times New Roman" panose="02020603050405020304" pitchFamily="18" charset="0"/>
              </a:rPr>
              <a:t> </a:t>
            </a:r>
          </a:p>
        </p:txBody>
      </p:sp>
      <p:sp>
        <p:nvSpPr>
          <p:cNvPr id="31749" name="Rectangle 7">
            <a:extLst>
              <a:ext uri="{FF2B5EF4-FFF2-40B4-BE49-F238E27FC236}">
                <a16:creationId xmlns:a16="http://schemas.microsoft.com/office/drawing/2014/main" id="{F7C20A62-5760-2CA0-A53D-4BF471F92E4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5pPr>
            <a:lvl6pPr marL="2606886"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6pPr>
            <a:lvl7pPr marL="3080865"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7pPr>
            <a:lvl8pPr marL="355484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8pPr>
            <a:lvl9pPr marL="4028824" indent="-236990" defTabSz="465751" eaLnBrk="0" fontAlgn="base" hangingPunct="0">
              <a:spcBef>
                <a:spcPts val="13"/>
              </a:spcBef>
              <a:spcAft>
                <a:spcPts val="13"/>
              </a:spcAft>
              <a:buClr>
                <a:srgbClr val="000000"/>
              </a:buClr>
              <a:buSzPct val="100000"/>
              <a:buFont typeface="Times New Roman" panose="02020603050405020304" pitchFamily="18" charset="0"/>
              <a:tabLst>
                <a:tab pos="0" algn="l"/>
                <a:tab pos="465751" algn="l"/>
                <a:tab pos="931501" algn="l"/>
                <a:tab pos="1397252" algn="l"/>
                <a:tab pos="1863002" algn="l"/>
                <a:tab pos="2328753" algn="l"/>
                <a:tab pos="2794503" algn="l"/>
                <a:tab pos="3260254" algn="l"/>
                <a:tab pos="3726003" algn="l"/>
                <a:tab pos="4191754" algn="l"/>
                <a:tab pos="4657504" algn="l"/>
                <a:tab pos="5123255" algn="l"/>
                <a:tab pos="5589005" algn="l"/>
                <a:tab pos="6054756" algn="l"/>
                <a:tab pos="6520506" algn="l"/>
                <a:tab pos="6986257" algn="l"/>
                <a:tab pos="7452007" algn="l"/>
                <a:tab pos="7917758" algn="l"/>
                <a:tab pos="8383508" algn="l"/>
                <a:tab pos="8849259" algn="l"/>
                <a:tab pos="9315009" algn="l"/>
                <a:tab pos="9780760" algn="l"/>
                <a:tab pos="10246510" algn="l"/>
                <a:tab pos="10712260" algn="l"/>
                <a:tab pos="11178010" algn="l"/>
              </a:tabLst>
              <a:defRPr sz="2300">
                <a:solidFill>
                  <a:schemeClr val="bg1"/>
                </a:solidFill>
                <a:latin typeface="Source Sans Pro" panose="020B0503030403020204" pitchFamily="34" charset="0"/>
                <a:cs typeface="Tahoma" panose="020B0604030504040204" pitchFamily="34" charset="0"/>
              </a:defRPr>
            </a:lvl9pPr>
          </a:lstStyle>
          <a:p>
            <a:pPr>
              <a:spcBef>
                <a:spcPts val="26"/>
              </a:spcBef>
              <a:spcAft>
                <a:spcPts val="26"/>
              </a:spcAft>
              <a:buClrTx/>
            </a:pPr>
            <a:fld id="{B888176C-0521-4455-B3F9-1D6D70F249B9}" type="slidenum">
              <a:rPr lang="de-AT" altLang="en-US" sz="1500">
                <a:solidFill>
                  <a:srgbClr val="DBF5F9"/>
                </a:solidFill>
                <a:latin typeface="Times New Roman" panose="02020603050405020304" pitchFamily="18" charset="0"/>
              </a:rPr>
              <a:pPr>
                <a:spcBef>
                  <a:spcPts val="26"/>
                </a:spcBef>
                <a:spcAft>
                  <a:spcPts val="26"/>
                </a:spcAft>
                <a:buClrTx/>
              </a:pPr>
              <a:t>58</a:t>
            </a:fld>
            <a:r>
              <a:rPr lang="de-AT" altLang="en-US" sz="1500">
                <a:solidFill>
                  <a:srgbClr val="DBF5F9"/>
                </a:solidFill>
                <a:latin typeface="Times New Roman" panose="02020603050405020304" pitchFamily="18" charset="0"/>
              </a:rPr>
              <a:t> </a:t>
            </a:r>
          </a:p>
        </p:txBody>
      </p:sp>
      <p:sp>
        <p:nvSpPr>
          <p:cNvPr id="31750" name="Text Box 1">
            <a:extLst>
              <a:ext uri="{FF2B5EF4-FFF2-40B4-BE49-F238E27FC236}">
                <a16:creationId xmlns:a16="http://schemas.microsoft.com/office/drawing/2014/main" id="{E81DE90E-C1BD-C698-82D1-9F9EE39E08B7}"/>
              </a:ext>
            </a:extLst>
          </p:cNvPr>
          <p:cNvSpPr txBox="1">
            <a:spLocks noGrp="1" noRot="1" noChangeAspect="1" noChangeArrowheads="1" noTextEdit="1"/>
          </p:cNvSpPr>
          <p:nvPr>
            <p:ph type="sldImg"/>
          </p:nvPr>
        </p:nvSpPr>
        <p:spPr>
          <a:xfrm>
            <a:off x="523875" y="1152525"/>
            <a:ext cx="6850063" cy="3852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1" name="Text Box 2">
            <a:extLst>
              <a:ext uri="{FF2B5EF4-FFF2-40B4-BE49-F238E27FC236}">
                <a16:creationId xmlns:a16="http://schemas.microsoft.com/office/drawing/2014/main" id="{CE27D3AF-0224-6755-3185-CD80DE7D704B}"/>
              </a:ext>
            </a:extLst>
          </p:cNvPr>
          <p:cNvSpPr txBox="1">
            <a:spLocks noGrp="1" noChangeArrowheads="1"/>
          </p:cNvSpPr>
          <p:nvPr>
            <p:ph type="body" idx="1"/>
          </p:nvPr>
        </p:nvSpPr>
        <p:spPr>
          <a:xfrm>
            <a:off x="1091657" y="5253975"/>
            <a:ext cx="5717095" cy="462382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757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A8124DAD-FD87-754F-7C56-F0CF963C6AE7}"/>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31747" name="Rectangle 5">
            <a:extLst>
              <a:ext uri="{FF2B5EF4-FFF2-40B4-BE49-F238E27FC236}">
                <a16:creationId xmlns:a16="http://schemas.microsoft.com/office/drawing/2014/main" id="{AF8BDAA6-6FC3-1286-9B72-7FB161962761}"/>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31748" name="Rectangle 6">
            <a:extLst>
              <a:ext uri="{FF2B5EF4-FFF2-40B4-BE49-F238E27FC236}">
                <a16:creationId xmlns:a16="http://schemas.microsoft.com/office/drawing/2014/main" id="{4D77036B-58C4-9CB6-7A85-E388CF73AE98}"/>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r>
              <a:rPr lang="de-AT" altLang="en-US" sz="1300">
                <a:solidFill>
                  <a:srgbClr val="DBF5F9"/>
                </a:solidFill>
                <a:latin typeface="Times New Roman" panose="02020603050405020304" pitchFamily="18" charset="0"/>
              </a:rPr>
              <a:t> </a:t>
            </a:r>
          </a:p>
        </p:txBody>
      </p:sp>
      <p:sp>
        <p:nvSpPr>
          <p:cNvPr id="31749" name="Rectangle 7">
            <a:extLst>
              <a:ext uri="{FF2B5EF4-FFF2-40B4-BE49-F238E27FC236}">
                <a16:creationId xmlns:a16="http://schemas.microsoft.com/office/drawing/2014/main" id="{76AD375D-8C5E-BBAE-72B5-51BDD392885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1pPr>
            <a:lvl2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2pPr>
            <a:lvl3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3pPr>
            <a:lvl4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4pPr>
            <a:lvl5pPr>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5pPr>
            <a:lvl6pPr marL="2388689"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6pPr>
            <a:lvl7pPr marL="2822996"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7pPr>
            <a:lvl8pPr marL="3257304"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8pPr>
            <a:lvl9pPr marL="3691611" indent="-217153" defTabSz="426768" eaLnBrk="0" fontAlgn="base" hangingPunct="0">
              <a:spcBef>
                <a:spcPts val="12"/>
              </a:spcBef>
              <a:spcAft>
                <a:spcPts val="12"/>
              </a:spcAft>
              <a:buClr>
                <a:srgbClr val="000000"/>
              </a:buClr>
              <a:buSzPct val="100000"/>
              <a:buFont typeface="Times New Roman" panose="02020603050405020304" pitchFamily="18" charset="0"/>
              <a:tabLst>
                <a:tab pos="0" algn="l"/>
                <a:tab pos="426768" algn="l"/>
                <a:tab pos="853534" algn="l"/>
                <a:tab pos="1280302" algn="l"/>
                <a:tab pos="1707069" algn="l"/>
                <a:tab pos="2133836" algn="l"/>
                <a:tab pos="2560602" algn="l"/>
                <a:tab pos="2987370" algn="l"/>
                <a:tab pos="3414137" algn="l"/>
                <a:tab pos="3840905" algn="l"/>
                <a:tab pos="4267671" algn="l"/>
                <a:tab pos="4694439" algn="l"/>
                <a:tab pos="5121206" algn="l"/>
                <a:tab pos="5547973" algn="l"/>
                <a:tab pos="5974740" algn="l"/>
                <a:tab pos="6401507" algn="l"/>
                <a:tab pos="6828274" algn="l"/>
                <a:tab pos="7255041" algn="l"/>
                <a:tab pos="7681808" algn="l"/>
                <a:tab pos="8108576" algn="l"/>
                <a:tab pos="8535343" algn="l"/>
                <a:tab pos="8962110" algn="l"/>
                <a:tab pos="9388877" algn="l"/>
                <a:tab pos="9815645" algn="l"/>
                <a:tab pos="10242410" algn="l"/>
              </a:tabLst>
              <a:defRPr sz="2100">
                <a:solidFill>
                  <a:schemeClr val="bg1"/>
                </a:solidFill>
                <a:latin typeface="Source Sans Pro" panose="020B0503030403020204" pitchFamily="34" charset="0"/>
                <a:cs typeface="Tahoma" panose="020B0604030504040204" pitchFamily="34" charset="0"/>
              </a:defRPr>
            </a:lvl9pPr>
          </a:lstStyle>
          <a:p>
            <a:pPr>
              <a:spcBef>
                <a:spcPts val="24"/>
              </a:spcBef>
              <a:spcAft>
                <a:spcPts val="24"/>
              </a:spcAft>
              <a:buClrTx/>
            </a:pPr>
            <a:fld id="{B888176C-0521-4455-B3F9-1D6D70F249B9}" type="slidenum">
              <a:rPr lang="de-AT" altLang="en-US" sz="1300">
                <a:solidFill>
                  <a:srgbClr val="DBF5F9"/>
                </a:solidFill>
                <a:latin typeface="Times New Roman" panose="02020603050405020304" pitchFamily="18" charset="0"/>
              </a:rPr>
              <a:pPr>
                <a:spcBef>
                  <a:spcPts val="24"/>
                </a:spcBef>
                <a:spcAft>
                  <a:spcPts val="24"/>
                </a:spcAft>
                <a:buClrTx/>
              </a:pPr>
              <a:t>4</a:t>
            </a:fld>
            <a:r>
              <a:rPr lang="de-AT" altLang="en-US" sz="1300">
                <a:solidFill>
                  <a:srgbClr val="DBF5F9"/>
                </a:solidFill>
                <a:latin typeface="Times New Roman" panose="02020603050405020304" pitchFamily="18" charset="0"/>
              </a:rPr>
              <a:t> </a:t>
            </a:r>
          </a:p>
        </p:txBody>
      </p:sp>
      <p:sp>
        <p:nvSpPr>
          <p:cNvPr id="31750" name="Text Box 1">
            <a:extLst>
              <a:ext uri="{FF2B5EF4-FFF2-40B4-BE49-F238E27FC236}">
                <a16:creationId xmlns:a16="http://schemas.microsoft.com/office/drawing/2014/main" id="{17ADCA11-BA9A-76C9-4D70-63AB4E43C558}"/>
              </a:ext>
            </a:extLst>
          </p:cNvPr>
          <p:cNvSpPr txBox="1">
            <a:spLocks noGrp="1" noRot="1" noChangeAspect="1" noChangeArrowheads="1" noTextEdit="1"/>
          </p:cNvSpPr>
          <p:nvPr>
            <p:ph type="sldImg"/>
          </p:nvPr>
        </p:nvSpPr>
        <p:spPr>
          <a:xfrm>
            <a:off x="371475" y="1069975"/>
            <a:ext cx="6357938" cy="3576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1" name="Text Box 2">
            <a:extLst>
              <a:ext uri="{FF2B5EF4-FFF2-40B4-BE49-F238E27FC236}">
                <a16:creationId xmlns:a16="http://schemas.microsoft.com/office/drawing/2014/main" id="{AE259B2C-28C0-6BEE-BF33-FC9E8B312356}"/>
              </a:ext>
            </a:extLst>
          </p:cNvPr>
          <p:cNvSpPr txBox="1">
            <a:spLocks noGrp="1" noChangeArrowheads="1"/>
          </p:cNvSpPr>
          <p:nvPr>
            <p:ph type="body" idx="1"/>
          </p:nvPr>
        </p:nvSpPr>
        <p:spPr>
          <a:xfrm>
            <a:off x="981621" y="4877967"/>
            <a:ext cx="5140823" cy="42929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993775"/>
            <a:ext cx="5900738" cy="3319463"/>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p:nvPr>
        </p:nvSpPr>
        <p:spPr/>
        <p:txBody>
          <a:bodyPr/>
          <a:lstStyle/>
          <a:p>
            <a:pPr>
              <a:defRPr/>
            </a:pPr>
            <a:r>
              <a:rPr lang="de-AT" altLang="en-US"/>
              <a:t> </a:t>
            </a:r>
          </a:p>
        </p:txBody>
      </p:sp>
      <p:sp>
        <p:nvSpPr>
          <p:cNvPr id="5" name="Date Placeholder 4"/>
          <p:cNvSpPr>
            <a:spLocks noGrp="1"/>
          </p:cNvSpPr>
          <p:nvPr>
            <p:ph type="dt"/>
          </p:nvPr>
        </p:nvSpPr>
        <p:spPr/>
        <p:txBody>
          <a:bodyPr/>
          <a:lstStyle/>
          <a:p>
            <a:pPr>
              <a:defRPr/>
            </a:pPr>
            <a:r>
              <a:rPr lang="de-AT" altLang="en-US"/>
              <a:t> </a:t>
            </a:r>
          </a:p>
        </p:txBody>
      </p:sp>
      <p:sp>
        <p:nvSpPr>
          <p:cNvPr id="6" name="Footer Placeholder 5"/>
          <p:cNvSpPr>
            <a:spLocks noGrp="1"/>
          </p:cNvSpPr>
          <p:nvPr>
            <p:ph type="ftr"/>
          </p:nvPr>
        </p:nvSpPr>
        <p:spPr/>
        <p:txBody>
          <a:bodyPr/>
          <a:lstStyle/>
          <a:p>
            <a:pPr>
              <a:defRPr/>
            </a:pPr>
            <a:r>
              <a:rPr lang="de-AT" altLang="en-US"/>
              <a:t> </a:t>
            </a:r>
          </a:p>
        </p:txBody>
      </p:sp>
      <p:sp>
        <p:nvSpPr>
          <p:cNvPr id="7" name="Slide Number Placeholder 6"/>
          <p:cNvSpPr>
            <a:spLocks noGrp="1"/>
          </p:cNvSpPr>
          <p:nvPr>
            <p:ph type="sldNum"/>
          </p:nvPr>
        </p:nvSpPr>
        <p:spPr/>
        <p:txBody>
          <a:bodyPr/>
          <a:lstStyle/>
          <a:p>
            <a:fld id="{21FA7BCF-BD2C-45A2-BB28-F0943711704C}" type="slidenum">
              <a:rPr lang="de-AT" altLang="en-US" smtClean="0"/>
              <a:pPr/>
              <a:t>6</a:t>
            </a:fld>
            <a:r>
              <a:rPr lang="de-AT" altLang="en-US"/>
              <a:t> </a:t>
            </a:r>
          </a:p>
        </p:txBody>
      </p:sp>
    </p:spTree>
    <p:extLst>
      <p:ext uri="{BB962C8B-B14F-4D97-AF65-F5344CB8AC3E}">
        <p14:creationId xmlns:p14="http://schemas.microsoft.com/office/powerpoint/2010/main" val="112873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993775"/>
            <a:ext cx="5900738" cy="3319463"/>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p:nvPr>
        </p:nvSpPr>
        <p:spPr/>
        <p:txBody>
          <a:bodyPr/>
          <a:lstStyle/>
          <a:p>
            <a:pPr>
              <a:defRPr/>
            </a:pPr>
            <a:r>
              <a:rPr lang="de-AT" altLang="en-US"/>
              <a:t> </a:t>
            </a:r>
          </a:p>
        </p:txBody>
      </p:sp>
      <p:sp>
        <p:nvSpPr>
          <p:cNvPr id="5" name="Date Placeholder 4"/>
          <p:cNvSpPr>
            <a:spLocks noGrp="1"/>
          </p:cNvSpPr>
          <p:nvPr>
            <p:ph type="dt"/>
          </p:nvPr>
        </p:nvSpPr>
        <p:spPr/>
        <p:txBody>
          <a:bodyPr/>
          <a:lstStyle/>
          <a:p>
            <a:pPr>
              <a:defRPr/>
            </a:pPr>
            <a:r>
              <a:rPr lang="de-AT" altLang="en-US"/>
              <a:t> </a:t>
            </a:r>
          </a:p>
        </p:txBody>
      </p:sp>
      <p:sp>
        <p:nvSpPr>
          <p:cNvPr id="6" name="Footer Placeholder 5"/>
          <p:cNvSpPr>
            <a:spLocks noGrp="1"/>
          </p:cNvSpPr>
          <p:nvPr>
            <p:ph type="ftr"/>
          </p:nvPr>
        </p:nvSpPr>
        <p:spPr/>
        <p:txBody>
          <a:bodyPr/>
          <a:lstStyle/>
          <a:p>
            <a:pPr>
              <a:defRPr/>
            </a:pPr>
            <a:r>
              <a:rPr lang="de-AT" altLang="en-US"/>
              <a:t> </a:t>
            </a:r>
          </a:p>
        </p:txBody>
      </p:sp>
      <p:sp>
        <p:nvSpPr>
          <p:cNvPr id="7" name="Slide Number Placeholder 6"/>
          <p:cNvSpPr>
            <a:spLocks noGrp="1"/>
          </p:cNvSpPr>
          <p:nvPr>
            <p:ph type="sldNum"/>
          </p:nvPr>
        </p:nvSpPr>
        <p:spPr/>
        <p:txBody>
          <a:bodyPr/>
          <a:lstStyle/>
          <a:p>
            <a:fld id="{21FA7BCF-BD2C-45A2-BB28-F0943711704C}" type="slidenum">
              <a:rPr lang="de-AT" altLang="en-US" smtClean="0"/>
              <a:pPr/>
              <a:t>7</a:t>
            </a:fld>
            <a:r>
              <a:rPr lang="de-AT" altLang="en-US"/>
              <a:t> </a:t>
            </a:r>
          </a:p>
        </p:txBody>
      </p:sp>
    </p:spTree>
    <p:extLst>
      <p:ext uri="{BB962C8B-B14F-4D97-AF65-F5344CB8AC3E}">
        <p14:creationId xmlns:p14="http://schemas.microsoft.com/office/powerpoint/2010/main" val="402951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AA9D1F6-5B86-3115-9B86-29763370CBBB}"/>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59" name="Rectangle 5">
            <a:extLst>
              <a:ext uri="{FF2B5EF4-FFF2-40B4-BE49-F238E27FC236}">
                <a16:creationId xmlns:a16="http://schemas.microsoft.com/office/drawing/2014/main" id="{6D3E47F7-8022-0FC4-A3EE-9B13975E9FBD}"/>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0" name="Rectangle 6">
            <a:extLst>
              <a:ext uri="{FF2B5EF4-FFF2-40B4-BE49-F238E27FC236}">
                <a16:creationId xmlns:a16="http://schemas.microsoft.com/office/drawing/2014/main" id="{4ADFBCB8-6B2F-080C-526C-C33CF6EE2470}"/>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1" name="Rectangle 7">
            <a:extLst>
              <a:ext uri="{FF2B5EF4-FFF2-40B4-BE49-F238E27FC236}">
                <a16:creationId xmlns:a16="http://schemas.microsoft.com/office/drawing/2014/main" id="{E231D7F2-0440-9837-7D87-03B5D5B52B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fld id="{F443995F-AA5D-4797-8332-2E1F0324F15D}" type="slidenum">
              <a:rPr lang="de-AT" altLang="en-US" sz="1100">
                <a:solidFill>
                  <a:srgbClr val="DBF5F9"/>
                </a:solidFill>
                <a:latin typeface="Times New Roman" panose="02020603050405020304" pitchFamily="18" charset="0"/>
              </a:rPr>
              <a:pPr>
                <a:spcBef>
                  <a:spcPts val="20"/>
                </a:spcBef>
                <a:spcAft>
                  <a:spcPts val="20"/>
                </a:spcAft>
                <a:buClrTx/>
              </a:pPr>
              <a:t>8</a:t>
            </a:fld>
            <a:r>
              <a:rPr lang="de-AT" altLang="en-US" sz="1100">
                <a:solidFill>
                  <a:srgbClr val="DBF5F9"/>
                </a:solidFill>
                <a:latin typeface="Times New Roman" panose="02020603050405020304" pitchFamily="18" charset="0"/>
              </a:rPr>
              <a:t> </a:t>
            </a:r>
          </a:p>
        </p:txBody>
      </p:sp>
      <p:sp>
        <p:nvSpPr>
          <p:cNvPr id="19462" name="Text Box 1">
            <a:extLst>
              <a:ext uri="{FF2B5EF4-FFF2-40B4-BE49-F238E27FC236}">
                <a16:creationId xmlns:a16="http://schemas.microsoft.com/office/drawing/2014/main" id="{64E883D7-2C76-5075-1E81-051ED1114660}"/>
              </a:ext>
            </a:extLst>
          </p:cNvPr>
          <p:cNvSpPr txBox="1">
            <a:spLocks noGrp="1" noRot="1" noChangeAspect="1" noChangeArrowheads="1" noTextEdit="1"/>
          </p:cNvSpPr>
          <p:nvPr>
            <p:ph type="sldImg"/>
          </p:nvPr>
        </p:nvSpPr>
        <p:spPr>
          <a:xfrm>
            <a:off x="130175" y="922338"/>
            <a:ext cx="5481638" cy="30829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3" name="Text Box 2">
            <a:extLst>
              <a:ext uri="{FF2B5EF4-FFF2-40B4-BE49-F238E27FC236}">
                <a16:creationId xmlns:a16="http://schemas.microsoft.com/office/drawing/2014/main" id="{4F36A153-3F17-104E-1B11-5DBFEB11B786}"/>
              </a:ext>
            </a:extLst>
          </p:cNvPr>
          <p:cNvSpPr txBox="1">
            <a:spLocks noGrp="1" noChangeArrowheads="1"/>
          </p:cNvSpPr>
          <p:nvPr>
            <p:ph type="body" idx="1"/>
          </p:nvPr>
        </p:nvSpPr>
        <p:spPr>
          <a:xfrm>
            <a:off x="793703" y="4204755"/>
            <a:ext cx="4156686" cy="370044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8452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AA9D1F6-5B86-3115-9B86-29763370CBBB}"/>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59" name="Rectangle 5">
            <a:extLst>
              <a:ext uri="{FF2B5EF4-FFF2-40B4-BE49-F238E27FC236}">
                <a16:creationId xmlns:a16="http://schemas.microsoft.com/office/drawing/2014/main" id="{6D3E47F7-8022-0FC4-A3EE-9B13975E9FBD}"/>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0" name="Rectangle 6">
            <a:extLst>
              <a:ext uri="{FF2B5EF4-FFF2-40B4-BE49-F238E27FC236}">
                <a16:creationId xmlns:a16="http://schemas.microsoft.com/office/drawing/2014/main" id="{4ADFBCB8-6B2F-080C-526C-C33CF6EE2470}"/>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r>
              <a:rPr lang="de-AT" altLang="en-US" sz="1100">
                <a:solidFill>
                  <a:srgbClr val="DBF5F9"/>
                </a:solidFill>
                <a:latin typeface="Times New Roman" panose="02020603050405020304" pitchFamily="18" charset="0"/>
              </a:rPr>
              <a:t> </a:t>
            </a:r>
          </a:p>
        </p:txBody>
      </p:sp>
      <p:sp>
        <p:nvSpPr>
          <p:cNvPr id="19461" name="Rectangle 7">
            <a:extLst>
              <a:ext uri="{FF2B5EF4-FFF2-40B4-BE49-F238E27FC236}">
                <a16:creationId xmlns:a16="http://schemas.microsoft.com/office/drawing/2014/main" id="{E231D7F2-0440-9837-7D87-03B5D5B52B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1pPr>
            <a:lvl2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2pPr>
            <a:lvl3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3pPr>
            <a:lvl4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4pPr>
            <a:lvl5pPr>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5pPr>
            <a:lvl6pPr marL="2005557"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6pPr>
            <a:lvl7pPr marL="2370204"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7pPr>
            <a:lvl8pPr marL="2734851"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8pPr>
            <a:lvl9pPr marL="3099498" indent="-182323" defTabSz="358317" eaLnBrk="0" fontAlgn="base" hangingPunct="0">
              <a:spcBef>
                <a:spcPts val="10"/>
              </a:spcBef>
              <a:spcAft>
                <a:spcPts val="10"/>
              </a:spcAft>
              <a:buClr>
                <a:srgbClr val="000000"/>
              </a:buClr>
              <a:buSzPct val="100000"/>
              <a:buFont typeface="Times New Roman" panose="02020603050405020304" pitchFamily="18" charset="0"/>
              <a:tabLst>
                <a:tab pos="0" algn="l"/>
                <a:tab pos="358317" algn="l"/>
                <a:tab pos="716631" algn="l"/>
                <a:tab pos="1074948" algn="l"/>
                <a:tab pos="1433264" algn="l"/>
                <a:tab pos="1791581" algn="l"/>
                <a:tab pos="2149896" algn="l"/>
                <a:tab pos="2508214" algn="l"/>
                <a:tab pos="2866529" algn="l"/>
                <a:tab pos="3224846" algn="l"/>
                <a:tab pos="3583161" algn="l"/>
                <a:tab pos="3941477" algn="l"/>
                <a:tab pos="4299793" algn="l"/>
                <a:tab pos="4658110" algn="l"/>
                <a:tab pos="5016425" algn="l"/>
                <a:tab pos="5374742" algn="l"/>
                <a:tab pos="5733058" algn="l"/>
                <a:tab pos="6091373" algn="l"/>
                <a:tab pos="6449689" algn="l"/>
                <a:tab pos="6808006" algn="l"/>
                <a:tab pos="7166322" algn="l"/>
                <a:tab pos="7524639" algn="l"/>
                <a:tab pos="7882955" algn="l"/>
                <a:tab pos="8241272" algn="l"/>
                <a:tab pos="8599586" algn="l"/>
              </a:tabLst>
              <a:defRPr sz="1700">
                <a:solidFill>
                  <a:schemeClr val="bg1"/>
                </a:solidFill>
                <a:latin typeface="Source Sans Pro" panose="020B0503030403020204" pitchFamily="34" charset="0"/>
                <a:cs typeface="Tahoma" panose="020B0604030504040204" pitchFamily="34" charset="0"/>
              </a:defRPr>
            </a:lvl9pPr>
          </a:lstStyle>
          <a:p>
            <a:pPr>
              <a:spcBef>
                <a:spcPts val="20"/>
              </a:spcBef>
              <a:spcAft>
                <a:spcPts val="20"/>
              </a:spcAft>
              <a:buClrTx/>
            </a:pPr>
            <a:fld id="{F443995F-AA5D-4797-8332-2E1F0324F15D}" type="slidenum">
              <a:rPr lang="de-AT" altLang="en-US" sz="1100">
                <a:solidFill>
                  <a:srgbClr val="DBF5F9"/>
                </a:solidFill>
                <a:latin typeface="Times New Roman" panose="02020603050405020304" pitchFamily="18" charset="0"/>
              </a:rPr>
              <a:pPr>
                <a:spcBef>
                  <a:spcPts val="20"/>
                </a:spcBef>
                <a:spcAft>
                  <a:spcPts val="20"/>
                </a:spcAft>
                <a:buClrTx/>
              </a:pPr>
              <a:t>9</a:t>
            </a:fld>
            <a:r>
              <a:rPr lang="de-AT" altLang="en-US" sz="1100">
                <a:solidFill>
                  <a:srgbClr val="DBF5F9"/>
                </a:solidFill>
                <a:latin typeface="Times New Roman" panose="02020603050405020304" pitchFamily="18" charset="0"/>
              </a:rPr>
              <a:t> </a:t>
            </a:r>
          </a:p>
        </p:txBody>
      </p:sp>
      <p:sp>
        <p:nvSpPr>
          <p:cNvPr id="19462" name="Text Box 1">
            <a:extLst>
              <a:ext uri="{FF2B5EF4-FFF2-40B4-BE49-F238E27FC236}">
                <a16:creationId xmlns:a16="http://schemas.microsoft.com/office/drawing/2014/main" id="{64E883D7-2C76-5075-1E81-051ED1114660}"/>
              </a:ext>
            </a:extLst>
          </p:cNvPr>
          <p:cNvSpPr txBox="1">
            <a:spLocks noGrp="1" noRot="1" noChangeAspect="1" noChangeArrowheads="1" noTextEdit="1"/>
          </p:cNvSpPr>
          <p:nvPr>
            <p:ph type="sldImg"/>
          </p:nvPr>
        </p:nvSpPr>
        <p:spPr>
          <a:xfrm>
            <a:off x="130175" y="922338"/>
            <a:ext cx="5481638" cy="30829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3" name="Text Box 2">
            <a:extLst>
              <a:ext uri="{FF2B5EF4-FFF2-40B4-BE49-F238E27FC236}">
                <a16:creationId xmlns:a16="http://schemas.microsoft.com/office/drawing/2014/main" id="{4F36A153-3F17-104E-1B11-5DBFEB11B786}"/>
              </a:ext>
            </a:extLst>
          </p:cNvPr>
          <p:cNvSpPr txBox="1">
            <a:spLocks noGrp="1" noChangeArrowheads="1"/>
          </p:cNvSpPr>
          <p:nvPr>
            <p:ph type="body" idx="1"/>
          </p:nvPr>
        </p:nvSpPr>
        <p:spPr>
          <a:xfrm>
            <a:off x="793703" y="4204755"/>
            <a:ext cx="4156686" cy="370044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8467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AA9D1F6-5B86-3115-9B86-29763370CBBB}"/>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1pPr>
            <a:lvl2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2pPr>
            <a:lvl3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3pPr>
            <a:lvl4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4pPr>
            <a:lvl5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5pPr>
            <a:lvl6pPr marL="2188756"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6pPr>
            <a:lvl7pPr marL="2586712"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7pPr>
            <a:lvl8pPr marL="2984668"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8pPr>
            <a:lvl9pPr marL="3382624"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9pPr>
          </a:lstStyle>
          <a:p>
            <a:pPr defTabSz="426768">
              <a:spcBef>
                <a:spcPts val="22"/>
              </a:spcBef>
              <a:spcAft>
                <a:spcPts val="22"/>
              </a:spcAft>
              <a:buClrTx/>
              <a:defRPr/>
            </a:pPr>
            <a:r>
              <a:rPr lang="de-AT" altLang="en-US" sz="1200">
                <a:solidFill>
                  <a:srgbClr val="DBF5F9"/>
                </a:solidFill>
                <a:latin typeface="Times New Roman" panose="02020603050405020304" pitchFamily="18" charset="0"/>
              </a:rPr>
              <a:t> </a:t>
            </a:r>
          </a:p>
        </p:txBody>
      </p:sp>
      <p:sp>
        <p:nvSpPr>
          <p:cNvPr id="19459" name="Rectangle 5">
            <a:extLst>
              <a:ext uri="{FF2B5EF4-FFF2-40B4-BE49-F238E27FC236}">
                <a16:creationId xmlns:a16="http://schemas.microsoft.com/office/drawing/2014/main" id="{6D3E47F7-8022-0FC4-A3EE-9B13975E9FBD}"/>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1pPr>
            <a:lvl2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2pPr>
            <a:lvl3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3pPr>
            <a:lvl4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4pPr>
            <a:lvl5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5pPr>
            <a:lvl6pPr marL="2188756"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6pPr>
            <a:lvl7pPr marL="2586712"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7pPr>
            <a:lvl8pPr marL="2984668"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8pPr>
            <a:lvl9pPr marL="3382624"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9pPr>
          </a:lstStyle>
          <a:p>
            <a:pPr defTabSz="426768">
              <a:spcBef>
                <a:spcPts val="22"/>
              </a:spcBef>
              <a:spcAft>
                <a:spcPts val="22"/>
              </a:spcAft>
              <a:buClrTx/>
              <a:defRPr/>
            </a:pPr>
            <a:r>
              <a:rPr lang="de-AT" altLang="en-US" sz="1200">
                <a:solidFill>
                  <a:srgbClr val="DBF5F9"/>
                </a:solidFill>
                <a:latin typeface="Times New Roman" panose="02020603050405020304" pitchFamily="18" charset="0"/>
              </a:rPr>
              <a:t> </a:t>
            </a:r>
          </a:p>
        </p:txBody>
      </p:sp>
      <p:sp>
        <p:nvSpPr>
          <p:cNvPr id="19460" name="Rectangle 6">
            <a:extLst>
              <a:ext uri="{FF2B5EF4-FFF2-40B4-BE49-F238E27FC236}">
                <a16:creationId xmlns:a16="http://schemas.microsoft.com/office/drawing/2014/main" id="{4ADFBCB8-6B2F-080C-526C-C33CF6EE2470}"/>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1pPr>
            <a:lvl2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2pPr>
            <a:lvl3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3pPr>
            <a:lvl4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4pPr>
            <a:lvl5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5pPr>
            <a:lvl6pPr marL="2188756"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6pPr>
            <a:lvl7pPr marL="2586712"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7pPr>
            <a:lvl8pPr marL="2984668"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8pPr>
            <a:lvl9pPr marL="3382624"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9pPr>
          </a:lstStyle>
          <a:p>
            <a:pPr defTabSz="426768">
              <a:spcBef>
                <a:spcPts val="22"/>
              </a:spcBef>
              <a:spcAft>
                <a:spcPts val="22"/>
              </a:spcAft>
              <a:buClrTx/>
              <a:defRPr/>
            </a:pPr>
            <a:r>
              <a:rPr lang="de-AT" altLang="en-US" sz="1200">
                <a:solidFill>
                  <a:srgbClr val="DBF5F9"/>
                </a:solidFill>
                <a:latin typeface="Times New Roman" panose="02020603050405020304" pitchFamily="18" charset="0"/>
              </a:rPr>
              <a:t> </a:t>
            </a:r>
          </a:p>
        </p:txBody>
      </p:sp>
      <p:sp>
        <p:nvSpPr>
          <p:cNvPr id="19461" name="Rectangle 7">
            <a:extLst>
              <a:ext uri="{FF2B5EF4-FFF2-40B4-BE49-F238E27FC236}">
                <a16:creationId xmlns:a16="http://schemas.microsoft.com/office/drawing/2014/main" id="{E231D7F2-0440-9837-7D87-03B5D5B52B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1pPr>
            <a:lvl2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2pPr>
            <a:lvl3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3pPr>
            <a:lvl4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4pPr>
            <a:lvl5pPr>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5pPr>
            <a:lvl6pPr marL="2188756"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6pPr>
            <a:lvl7pPr marL="2586712"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7pPr>
            <a:lvl8pPr marL="2984668"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8pPr>
            <a:lvl9pPr marL="3382624" indent="-198978" defTabSz="391047" eaLnBrk="0" fontAlgn="base" hangingPunct="0">
              <a:spcBef>
                <a:spcPts val="11"/>
              </a:spcBef>
              <a:spcAft>
                <a:spcPts val="11"/>
              </a:spcAft>
              <a:buClr>
                <a:srgbClr val="000000"/>
              </a:buClr>
              <a:buSzPct val="100000"/>
              <a:buFont typeface="Times New Roman" panose="02020603050405020304" pitchFamily="18" charset="0"/>
              <a:tabLst>
                <a:tab pos="0" algn="l"/>
                <a:tab pos="391047" algn="l"/>
                <a:tab pos="782093" algn="l"/>
                <a:tab pos="1173140" algn="l"/>
                <a:tab pos="1564186" algn="l"/>
                <a:tab pos="1955235" algn="l"/>
                <a:tab pos="2346280" algn="l"/>
                <a:tab pos="2737328" algn="l"/>
                <a:tab pos="3128374" algn="l"/>
                <a:tab pos="3519421" algn="l"/>
                <a:tab pos="3910467" algn="l"/>
                <a:tab pos="4301514" algn="l"/>
                <a:tab pos="4692560" algn="l"/>
                <a:tab pos="5083608" algn="l"/>
                <a:tab pos="5474654" algn="l"/>
                <a:tab pos="5865701" algn="l"/>
                <a:tab pos="6256748" algn="l"/>
                <a:tab pos="6647794" algn="l"/>
                <a:tab pos="7038841" algn="l"/>
                <a:tab pos="7429888" algn="l"/>
                <a:tab pos="7820934" algn="l"/>
                <a:tab pos="8211982" algn="l"/>
                <a:tab pos="8603028" algn="l"/>
                <a:tab pos="8994075" algn="l"/>
                <a:tab pos="9385121" algn="l"/>
              </a:tabLst>
              <a:defRPr sz="1900">
                <a:solidFill>
                  <a:schemeClr val="bg1"/>
                </a:solidFill>
                <a:latin typeface="Source Sans Pro" panose="020B0503030403020204" pitchFamily="34" charset="0"/>
                <a:cs typeface="Tahoma" panose="020B0604030504040204" pitchFamily="34" charset="0"/>
              </a:defRPr>
            </a:lvl9pPr>
          </a:lstStyle>
          <a:p>
            <a:pPr defTabSz="426768">
              <a:spcBef>
                <a:spcPts val="22"/>
              </a:spcBef>
              <a:spcAft>
                <a:spcPts val="22"/>
              </a:spcAft>
              <a:buClrTx/>
              <a:defRPr/>
            </a:pPr>
            <a:fld id="{F443995F-AA5D-4797-8332-2E1F0324F15D}" type="slidenum">
              <a:rPr lang="de-AT" altLang="en-US" sz="1200">
                <a:solidFill>
                  <a:srgbClr val="DBF5F9"/>
                </a:solidFill>
                <a:latin typeface="Times New Roman" panose="02020603050405020304" pitchFamily="18" charset="0"/>
              </a:rPr>
              <a:pPr defTabSz="426768">
                <a:spcBef>
                  <a:spcPts val="22"/>
                </a:spcBef>
                <a:spcAft>
                  <a:spcPts val="22"/>
                </a:spcAft>
                <a:buClrTx/>
                <a:defRPr/>
              </a:pPr>
              <a:t>10</a:t>
            </a:fld>
            <a:r>
              <a:rPr lang="de-AT" altLang="en-US" sz="1200">
                <a:solidFill>
                  <a:srgbClr val="DBF5F9"/>
                </a:solidFill>
                <a:latin typeface="Times New Roman" panose="02020603050405020304" pitchFamily="18" charset="0"/>
              </a:rPr>
              <a:t> </a:t>
            </a:r>
          </a:p>
        </p:txBody>
      </p:sp>
      <p:sp>
        <p:nvSpPr>
          <p:cNvPr id="19462" name="Text Box 1">
            <a:extLst>
              <a:ext uri="{FF2B5EF4-FFF2-40B4-BE49-F238E27FC236}">
                <a16:creationId xmlns:a16="http://schemas.microsoft.com/office/drawing/2014/main" id="{64E883D7-2C76-5075-1E81-051ED1114660}"/>
              </a:ext>
            </a:extLst>
          </p:cNvPr>
          <p:cNvSpPr txBox="1">
            <a:spLocks noGrp="1" noRot="1" noChangeAspect="1" noChangeArrowheads="1" noTextEdit="1"/>
          </p:cNvSpPr>
          <p:nvPr>
            <p:ph type="sldImg"/>
          </p:nvPr>
        </p:nvSpPr>
        <p:spPr>
          <a:xfrm>
            <a:off x="241300" y="993775"/>
            <a:ext cx="5902325" cy="33210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3" name="Text Box 2">
            <a:extLst>
              <a:ext uri="{FF2B5EF4-FFF2-40B4-BE49-F238E27FC236}">
                <a16:creationId xmlns:a16="http://schemas.microsoft.com/office/drawing/2014/main" id="{4F36A153-3F17-104E-1B11-5DBFEB11B786}"/>
              </a:ext>
            </a:extLst>
          </p:cNvPr>
          <p:cNvSpPr txBox="1">
            <a:spLocks noGrp="1" noChangeArrowheads="1"/>
          </p:cNvSpPr>
          <p:nvPr>
            <p:ph type="body" idx="1"/>
          </p:nvPr>
        </p:nvSpPr>
        <p:spPr>
          <a:xfrm>
            <a:off x="882675" y="4528869"/>
            <a:ext cx="4622639" cy="398568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1720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1069975"/>
            <a:ext cx="6356350" cy="3575050"/>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p:nvPr>
        </p:nvSpPr>
        <p:spPr/>
        <p:txBody>
          <a:bodyPr/>
          <a:lstStyle/>
          <a:p>
            <a:pPr>
              <a:defRPr/>
            </a:pPr>
            <a:r>
              <a:rPr lang="de-AT" altLang="en-US"/>
              <a:t> </a:t>
            </a:r>
          </a:p>
        </p:txBody>
      </p:sp>
      <p:sp>
        <p:nvSpPr>
          <p:cNvPr id="5" name="Date Placeholder 4"/>
          <p:cNvSpPr>
            <a:spLocks noGrp="1"/>
          </p:cNvSpPr>
          <p:nvPr>
            <p:ph type="dt"/>
          </p:nvPr>
        </p:nvSpPr>
        <p:spPr/>
        <p:txBody>
          <a:bodyPr/>
          <a:lstStyle/>
          <a:p>
            <a:pPr>
              <a:defRPr/>
            </a:pPr>
            <a:r>
              <a:rPr lang="de-AT" altLang="en-US"/>
              <a:t> </a:t>
            </a:r>
          </a:p>
        </p:txBody>
      </p:sp>
      <p:sp>
        <p:nvSpPr>
          <p:cNvPr id="6" name="Footer Placeholder 5"/>
          <p:cNvSpPr>
            <a:spLocks noGrp="1"/>
          </p:cNvSpPr>
          <p:nvPr>
            <p:ph type="ftr"/>
          </p:nvPr>
        </p:nvSpPr>
        <p:spPr/>
        <p:txBody>
          <a:bodyPr/>
          <a:lstStyle/>
          <a:p>
            <a:pPr>
              <a:defRPr/>
            </a:pPr>
            <a:r>
              <a:rPr lang="de-AT" altLang="en-US"/>
              <a:t> </a:t>
            </a:r>
          </a:p>
        </p:txBody>
      </p:sp>
      <p:sp>
        <p:nvSpPr>
          <p:cNvPr id="7" name="Slide Number Placeholder 6"/>
          <p:cNvSpPr>
            <a:spLocks noGrp="1"/>
          </p:cNvSpPr>
          <p:nvPr>
            <p:ph type="sldNum"/>
          </p:nvPr>
        </p:nvSpPr>
        <p:spPr/>
        <p:txBody>
          <a:bodyPr/>
          <a:lstStyle/>
          <a:p>
            <a:fld id="{21FA7BCF-BD2C-45A2-BB28-F0943711704C}" type="slidenum">
              <a:rPr lang="de-AT" altLang="en-US" smtClean="0"/>
              <a:pPr/>
              <a:t>11</a:t>
            </a:fld>
            <a:r>
              <a:rPr lang="de-AT" altLang="en-US"/>
              <a:t> </a:t>
            </a:r>
          </a:p>
        </p:txBody>
      </p:sp>
    </p:spTree>
    <p:extLst>
      <p:ext uri="{BB962C8B-B14F-4D97-AF65-F5344CB8AC3E}">
        <p14:creationId xmlns:p14="http://schemas.microsoft.com/office/powerpoint/2010/main" val="201485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993775"/>
            <a:ext cx="5900738" cy="3319463"/>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p:nvPr>
        </p:nvSpPr>
        <p:spPr/>
        <p:txBody>
          <a:bodyPr/>
          <a:lstStyle/>
          <a:p>
            <a:pPr>
              <a:defRPr/>
            </a:pPr>
            <a:r>
              <a:rPr lang="de-AT" altLang="en-US"/>
              <a:t> </a:t>
            </a:r>
          </a:p>
        </p:txBody>
      </p:sp>
      <p:sp>
        <p:nvSpPr>
          <p:cNvPr id="5" name="Date Placeholder 4"/>
          <p:cNvSpPr>
            <a:spLocks noGrp="1"/>
          </p:cNvSpPr>
          <p:nvPr>
            <p:ph type="dt"/>
          </p:nvPr>
        </p:nvSpPr>
        <p:spPr/>
        <p:txBody>
          <a:bodyPr/>
          <a:lstStyle/>
          <a:p>
            <a:pPr>
              <a:defRPr/>
            </a:pPr>
            <a:r>
              <a:rPr lang="de-AT" altLang="en-US"/>
              <a:t> </a:t>
            </a:r>
          </a:p>
        </p:txBody>
      </p:sp>
      <p:sp>
        <p:nvSpPr>
          <p:cNvPr id="6" name="Footer Placeholder 5"/>
          <p:cNvSpPr>
            <a:spLocks noGrp="1"/>
          </p:cNvSpPr>
          <p:nvPr>
            <p:ph type="ftr"/>
          </p:nvPr>
        </p:nvSpPr>
        <p:spPr/>
        <p:txBody>
          <a:bodyPr/>
          <a:lstStyle/>
          <a:p>
            <a:pPr>
              <a:defRPr/>
            </a:pPr>
            <a:r>
              <a:rPr lang="de-AT" altLang="en-US"/>
              <a:t> </a:t>
            </a:r>
          </a:p>
        </p:txBody>
      </p:sp>
      <p:sp>
        <p:nvSpPr>
          <p:cNvPr id="7" name="Slide Number Placeholder 6"/>
          <p:cNvSpPr>
            <a:spLocks noGrp="1"/>
          </p:cNvSpPr>
          <p:nvPr>
            <p:ph type="sldNum"/>
          </p:nvPr>
        </p:nvSpPr>
        <p:spPr/>
        <p:txBody>
          <a:bodyPr/>
          <a:lstStyle/>
          <a:p>
            <a:fld id="{21FA7BCF-BD2C-45A2-BB28-F0943711704C}" type="slidenum">
              <a:rPr lang="de-AT" altLang="en-US" smtClean="0"/>
              <a:pPr/>
              <a:t>16</a:t>
            </a:fld>
            <a:r>
              <a:rPr lang="de-AT" altLang="en-US"/>
              <a:t> </a:t>
            </a:r>
          </a:p>
        </p:txBody>
      </p:sp>
    </p:spTree>
    <p:extLst>
      <p:ext uri="{BB962C8B-B14F-4D97-AF65-F5344CB8AC3E}">
        <p14:creationId xmlns:p14="http://schemas.microsoft.com/office/powerpoint/2010/main" val="893970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5200C5BC-AD47-1457-915D-BC4B81B83CA1}"/>
              </a:ext>
            </a:extLst>
          </p:cNvPr>
          <p:cNvSpPr>
            <a:spLocks noChangeArrowheads="1"/>
          </p:cNvSpPr>
          <p:nvPr userDrawn="1"/>
        </p:nvSpPr>
        <p:spPr bwMode="auto">
          <a:xfrm rot="16200000">
            <a:off x="4558506" y="-4558506"/>
            <a:ext cx="963613" cy="10080625"/>
          </a:xfrm>
          <a:prstGeom prst="rect">
            <a:avLst/>
          </a:prstGeom>
          <a:gradFill rotWithShape="1">
            <a:gsLst>
              <a:gs pos="0">
                <a:srgbClr val="07716C"/>
              </a:gs>
              <a:gs pos="100000">
                <a:srgbClr val="19B79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spcBef>
                <a:spcPts val="13"/>
              </a:spcBef>
              <a:spcAft>
                <a:spcPts val="13"/>
              </a:spcAft>
              <a:buClr>
                <a:srgbClr val="000000"/>
              </a:buClr>
              <a:buSzPct val="100000"/>
              <a:buFont typeface="Times New Roman" panose="02020603050405020304" pitchFamily="18" charset="0"/>
              <a:buNone/>
            </a:pPr>
            <a:endParaRPr lang="en-US" altLang="en-US"/>
          </a:p>
        </p:txBody>
      </p:sp>
      <p:pic>
        <p:nvPicPr>
          <p:cNvPr id="5" name="Picture 7">
            <a:extLst>
              <a:ext uri="{FF2B5EF4-FFF2-40B4-BE49-F238E27FC236}">
                <a16:creationId xmlns:a16="http://schemas.microsoft.com/office/drawing/2014/main" id="{55411FB1-FD8A-3114-DCA8-AA98B9811B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242888"/>
            <a:ext cx="25542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EF597F11-0745-657E-C287-B5B07C1AF8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53038" y="3914775"/>
            <a:ext cx="4540250" cy="1341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40B0722-FCDF-F54B-AA02-0BD68AB8B32F}"/>
              </a:ext>
            </a:extLst>
          </p:cNvPr>
          <p:cNvSpPr>
            <a:spLocks noGrp="1"/>
          </p:cNvSpPr>
          <p:nvPr>
            <p:ph type="ctrTitle"/>
          </p:nvPr>
        </p:nvSpPr>
        <p:spPr>
          <a:xfrm>
            <a:off x="1260475" y="1822719"/>
            <a:ext cx="7164213" cy="801722"/>
          </a:xfrm>
          <a:ln w="38100">
            <a:solidFill>
              <a:srgbClr val="19B790"/>
            </a:solidFill>
          </a:ln>
        </p:spPr>
        <p:txBody>
          <a:bodyPr lIns="216000" tIns="180000" rIns="216000" bIns="108000" anchor="b">
            <a:spAutoFit/>
          </a:bodyPr>
          <a:lstStyle>
            <a:lvl1pPr algn="l">
              <a:defRPr sz="4000" b="0"/>
            </a:lvl1pPr>
          </a:lstStyle>
          <a:p>
            <a:r>
              <a:rPr lang="en-US"/>
              <a:t>Click to edit Master title style</a:t>
            </a:r>
          </a:p>
        </p:txBody>
      </p:sp>
      <p:sp>
        <p:nvSpPr>
          <p:cNvPr id="3" name="Subtitle 2">
            <a:extLst>
              <a:ext uri="{FF2B5EF4-FFF2-40B4-BE49-F238E27FC236}">
                <a16:creationId xmlns:a16="http://schemas.microsoft.com/office/drawing/2014/main" id="{9A58D771-2C39-C842-9E46-AB12BC5B13D6}"/>
              </a:ext>
            </a:extLst>
          </p:cNvPr>
          <p:cNvSpPr>
            <a:spLocks noGrp="1"/>
          </p:cNvSpPr>
          <p:nvPr>
            <p:ph type="subTitle" idx="1"/>
          </p:nvPr>
        </p:nvSpPr>
        <p:spPr>
          <a:xfrm>
            <a:off x="1260475" y="3286774"/>
            <a:ext cx="7559675" cy="137001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EED43D0D-6EE0-2D35-01D8-105CFC291A82}"/>
              </a:ext>
            </a:extLst>
          </p:cNvPr>
          <p:cNvSpPr>
            <a:spLocks noGrp="1"/>
          </p:cNvSpPr>
          <p:nvPr>
            <p:ph type="sldNum" idx="10"/>
          </p:nvPr>
        </p:nvSpPr>
        <p:spPr/>
        <p:txBody>
          <a:bodyPr/>
          <a:lstStyle>
            <a:lvl1pPr>
              <a:defRPr/>
            </a:lvl1pPr>
          </a:lstStyle>
          <a:p>
            <a:fld id="{BF862422-C9C3-48E3-A761-EB37A8D55B33}" type="slidenum">
              <a:rPr lang="de-AT" altLang="en-US"/>
              <a:pPr/>
              <a:t>‹#›</a:t>
            </a:fld>
            <a:r>
              <a:rPr lang="de-AT" altLang="en-US"/>
              <a:t> </a:t>
            </a:r>
          </a:p>
        </p:txBody>
      </p:sp>
    </p:spTree>
    <p:extLst>
      <p:ext uri="{BB962C8B-B14F-4D97-AF65-F5344CB8AC3E}">
        <p14:creationId xmlns:p14="http://schemas.microsoft.com/office/powerpoint/2010/main" val="3951356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PA Text (Lar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84AA49-1AFE-4477-C47B-111FA3B121EA}"/>
              </a:ext>
            </a:extLst>
          </p:cNvPr>
          <p:cNvSpPr>
            <a:spLocks noGrp="1"/>
          </p:cNvSpPr>
          <p:nvPr>
            <p:ph type="pic" sz="quarter" idx="14"/>
          </p:nvPr>
        </p:nvSpPr>
        <p:spPr>
          <a:xfrm>
            <a:off x="0" y="2"/>
            <a:ext cx="10080625" cy="5670549"/>
          </a:xfrm>
          <a:prstGeom prst="rect">
            <a:avLst/>
          </a:prstGeom>
        </p:spPr>
        <p:txBody>
          <a:bodyPr/>
          <a:lstStyle/>
          <a:p>
            <a:endParaRPr lang="en-US"/>
          </a:p>
        </p:txBody>
      </p:sp>
    </p:spTree>
    <p:extLst>
      <p:ext uri="{BB962C8B-B14F-4D97-AF65-F5344CB8AC3E}">
        <p14:creationId xmlns:p14="http://schemas.microsoft.com/office/powerpoint/2010/main" val="180572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A 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4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22BF-A646-A844-AB38-E148A701E0AA}"/>
              </a:ext>
            </a:extLst>
          </p:cNvPr>
          <p:cNvSpPr>
            <a:spLocks noGrp="1"/>
          </p:cNvSpPr>
          <p:nvPr>
            <p:ph type="title"/>
          </p:nvPr>
        </p:nvSpPr>
        <p:spPr/>
        <p:txBody>
          <a:bodyPr/>
          <a:lstStyle>
            <a:lvl1pPr>
              <a:lnSpc>
                <a:spcPts val="3000"/>
              </a:lnSpc>
              <a:defRPr b="1"/>
            </a:lvl1pPr>
          </a:lstStyle>
          <a:p>
            <a:r>
              <a:rPr lang="en-US"/>
              <a:t>Click to edit Master title style</a:t>
            </a:r>
          </a:p>
        </p:txBody>
      </p:sp>
      <p:sp>
        <p:nvSpPr>
          <p:cNvPr id="4" name="Text Placeholder 2">
            <a:extLst>
              <a:ext uri="{FF2B5EF4-FFF2-40B4-BE49-F238E27FC236}">
                <a16:creationId xmlns:a16="http://schemas.microsoft.com/office/drawing/2014/main" id="{2343F07D-310A-9F4B-B6D9-7E07936CC7B6}"/>
              </a:ext>
            </a:extLst>
          </p:cNvPr>
          <p:cNvSpPr>
            <a:spLocks noGrp="1"/>
          </p:cNvSpPr>
          <p:nvPr>
            <p:ph type="body" idx="1"/>
          </p:nvPr>
        </p:nvSpPr>
        <p:spPr>
          <a:xfrm>
            <a:off x="449264" y="1179091"/>
            <a:ext cx="8932862" cy="3856459"/>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3" name="Rectangle 2">
            <a:extLst>
              <a:ext uri="{FF2B5EF4-FFF2-40B4-BE49-F238E27FC236}">
                <a16:creationId xmlns:a16="http://schemas.microsoft.com/office/drawing/2014/main" id="{D850BA6C-AB02-D93F-786D-4795F75025C8}"/>
              </a:ext>
            </a:extLst>
          </p:cNvPr>
          <p:cNvSpPr>
            <a:spLocks noGrp="1" noChangeArrowheads="1"/>
          </p:cNvSpPr>
          <p:nvPr>
            <p:ph type="sldNum" idx="10"/>
          </p:nvPr>
        </p:nvSpPr>
        <p:spPr>
          <a:ln/>
        </p:spPr>
        <p:txBody>
          <a:bodyPr/>
          <a:lstStyle>
            <a:lvl1pPr>
              <a:defRPr/>
            </a:lvl1pPr>
          </a:lstStyle>
          <a:p>
            <a:fld id="{086740E2-5A3B-4AB6-B625-3B7583FE36A4}" type="slidenum">
              <a:rPr lang="de-AT" altLang="en-US"/>
              <a:pPr/>
              <a:t>‹#›</a:t>
            </a:fld>
            <a:r>
              <a:rPr lang="de-AT" altLang="en-US"/>
              <a:t> </a:t>
            </a:r>
          </a:p>
        </p:txBody>
      </p:sp>
    </p:spTree>
    <p:extLst>
      <p:ext uri="{BB962C8B-B14F-4D97-AF65-F5344CB8AC3E}">
        <p14:creationId xmlns:p14="http://schemas.microsoft.com/office/powerpoint/2010/main" val="428011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166A-FF88-9248-A063-CF16DC6F5E8D}"/>
              </a:ext>
            </a:extLst>
          </p:cNvPr>
          <p:cNvSpPr>
            <a:spLocks noGrp="1"/>
          </p:cNvSpPr>
          <p:nvPr>
            <p:ph type="title"/>
          </p:nvPr>
        </p:nvSpPr>
        <p:spPr/>
        <p:txBody>
          <a:bodyPr/>
          <a:lstStyle>
            <a:lvl1pPr>
              <a:lnSpc>
                <a:spcPts val="3000"/>
              </a:lnSpc>
              <a:defRPr b="1"/>
            </a:lvl1pPr>
          </a:lstStyle>
          <a:p>
            <a:r>
              <a:rPr lang="en-US"/>
              <a:t>Click to edit Master title style</a:t>
            </a:r>
          </a:p>
        </p:txBody>
      </p:sp>
      <p:sp>
        <p:nvSpPr>
          <p:cNvPr id="3" name="Content Placeholder 2">
            <a:extLst>
              <a:ext uri="{FF2B5EF4-FFF2-40B4-BE49-F238E27FC236}">
                <a16:creationId xmlns:a16="http://schemas.microsoft.com/office/drawing/2014/main" id="{3F7FE49B-C6F6-3D4F-AB54-F3C43A297B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9BCEEA8-77B7-1653-148E-1507073843EF}"/>
              </a:ext>
            </a:extLst>
          </p:cNvPr>
          <p:cNvSpPr>
            <a:spLocks noGrp="1" noChangeArrowheads="1"/>
          </p:cNvSpPr>
          <p:nvPr>
            <p:ph type="sldNum" idx="10"/>
          </p:nvPr>
        </p:nvSpPr>
        <p:spPr>
          <a:ln/>
        </p:spPr>
        <p:txBody>
          <a:bodyPr/>
          <a:lstStyle>
            <a:lvl1pPr>
              <a:defRPr/>
            </a:lvl1pPr>
          </a:lstStyle>
          <a:p>
            <a:fld id="{8005D14F-564D-4D90-8FD1-279896386023}" type="slidenum">
              <a:rPr lang="de-AT" altLang="en-US"/>
              <a:pPr/>
              <a:t>‹#›</a:t>
            </a:fld>
            <a:r>
              <a:rPr lang="de-AT" altLang="en-US"/>
              <a:t> </a:t>
            </a:r>
          </a:p>
        </p:txBody>
      </p:sp>
    </p:spTree>
    <p:extLst>
      <p:ext uri="{BB962C8B-B14F-4D97-AF65-F5344CB8AC3E}">
        <p14:creationId xmlns:p14="http://schemas.microsoft.com/office/powerpoint/2010/main" val="366877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3EBD-710A-3948-BFFF-AB17121D8D62}"/>
              </a:ext>
            </a:extLst>
          </p:cNvPr>
          <p:cNvSpPr>
            <a:spLocks noGrp="1"/>
          </p:cNvSpPr>
          <p:nvPr>
            <p:ph type="title"/>
          </p:nvPr>
        </p:nvSpPr>
        <p:spPr/>
        <p:txBody>
          <a:bodyPr/>
          <a:lstStyle>
            <a:lvl1pPr>
              <a:lnSpc>
                <a:spcPts val="3000"/>
              </a:lnSpc>
              <a:defRPr b="1"/>
            </a:lvl1pPr>
          </a:lstStyle>
          <a:p>
            <a:r>
              <a:rPr lang="en-US"/>
              <a:t>Click to edit Master title style</a:t>
            </a:r>
          </a:p>
        </p:txBody>
      </p:sp>
      <p:sp>
        <p:nvSpPr>
          <p:cNvPr id="3" name="Content Placeholder 2">
            <a:extLst>
              <a:ext uri="{FF2B5EF4-FFF2-40B4-BE49-F238E27FC236}">
                <a16:creationId xmlns:a16="http://schemas.microsoft.com/office/drawing/2014/main" id="{E37BCA3E-9AE3-7A45-814E-EFC6EE5E9CDA}"/>
              </a:ext>
            </a:extLst>
          </p:cNvPr>
          <p:cNvSpPr>
            <a:spLocks noGrp="1"/>
          </p:cNvSpPr>
          <p:nvPr>
            <p:ph sz="half" idx="1"/>
          </p:nvPr>
        </p:nvSpPr>
        <p:spPr>
          <a:xfrm>
            <a:off x="449263" y="1079500"/>
            <a:ext cx="4421187" cy="3956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31650-0350-3B4D-8311-FE88FB35958C}"/>
              </a:ext>
            </a:extLst>
          </p:cNvPr>
          <p:cNvSpPr>
            <a:spLocks noGrp="1"/>
          </p:cNvSpPr>
          <p:nvPr>
            <p:ph sz="half" idx="2"/>
          </p:nvPr>
        </p:nvSpPr>
        <p:spPr>
          <a:xfrm>
            <a:off x="5022850" y="1079500"/>
            <a:ext cx="4422775" cy="3956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77D720F-93A2-FD3D-0A6E-B8313B1AF644}"/>
              </a:ext>
            </a:extLst>
          </p:cNvPr>
          <p:cNvSpPr>
            <a:spLocks noGrp="1" noChangeArrowheads="1"/>
          </p:cNvSpPr>
          <p:nvPr>
            <p:ph type="sldNum" idx="10"/>
          </p:nvPr>
        </p:nvSpPr>
        <p:spPr>
          <a:ln/>
        </p:spPr>
        <p:txBody>
          <a:bodyPr/>
          <a:lstStyle>
            <a:lvl1pPr>
              <a:defRPr/>
            </a:lvl1pPr>
          </a:lstStyle>
          <a:p>
            <a:fld id="{208BF338-E258-401C-ACE9-0EA217AA3900}" type="slidenum">
              <a:rPr lang="de-AT" altLang="en-US"/>
              <a:pPr/>
              <a:t>‹#›</a:t>
            </a:fld>
            <a:r>
              <a:rPr lang="de-AT" altLang="en-US"/>
              <a:t> </a:t>
            </a:r>
          </a:p>
        </p:txBody>
      </p:sp>
    </p:spTree>
    <p:extLst>
      <p:ext uri="{BB962C8B-B14F-4D97-AF65-F5344CB8AC3E}">
        <p14:creationId xmlns:p14="http://schemas.microsoft.com/office/powerpoint/2010/main" val="326593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86D2-9D12-1641-AEE2-E21F42159194}"/>
              </a:ext>
            </a:extLst>
          </p:cNvPr>
          <p:cNvSpPr>
            <a:spLocks noGrp="1"/>
          </p:cNvSpPr>
          <p:nvPr>
            <p:ph type="title"/>
          </p:nvPr>
        </p:nvSpPr>
        <p:spPr>
          <a:xfrm>
            <a:off x="524021" y="0"/>
            <a:ext cx="8996362" cy="941388"/>
          </a:xfrm>
        </p:spPr>
        <p:txBody>
          <a:bodyPr/>
          <a:lstStyle>
            <a:lvl1pPr>
              <a:lnSpc>
                <a:spcPts val="3000"/>
              </a:lnSpc>
              <a:defRPr b="1"/>
            </a:lvl1pPr>
          </a:lstStyle>
          <a:p>
            <a:r>
              <a:rPr lang="en-US"/>
              <a:t>Click to edit Master title style</a:t>
            </a:r>
          </a:p>
        </p:txBody>
      </p:sp>
      <p:sp>
        <p:nvSpPr>
          <p:cNvPr id="3" name="Rectangle 2">
            <a:extLst>
              <a:ext uri="{FF2B5EF4-FFF2-40B4-BE49-F238E27FC236}">
                <a16:creationId xmlns:a16="http://schemas.microsoft.com/office/drawing/2014/main" id="{D4B210FB-1E65-2B39-414E-AE2BA0A1D8E4}"/>
              </a:ext>
            </a:extLst>
          </p:cNvPr>
          <p:cNvSpPr>
            <a:spLocks noGrp="1" noChangeArrowheads="1"/>
          </p:cNvSpPr>
          <p:nvPr>
            <p:ph type="sldNum" idx="10"/>
          </p:nvPr>
        </p:nvSpPr>
        <p:spPr>
          <a:ln/>
        </p:spPr>
        <p:txBody>
          <a:bodyPr/>
          <a:lstStyle>
            <a:lvl1pPr>
              <a:defRPr/>
            </a:lvl1pPr>
          </a:lstStyle>
          <a:p>
            <a:fld id="{99A7493E-92C9-4559-8248-1A14A7EEDC34}" type="slidenum">
              <a:rPr lang="de-AT" altLang="en-US"/>
              <a:pPr/>
              <a:t>‹#›</a:t>
            </a:fld>
            <a:r>
              <a:rPr lang="de-AT" altLang="en-US"/>
              <a:t> </a:t>
            </a:r>
          </a:p>
        </p:txBody>
      </p:sp>
    </p:spTree>
    <p:extLst>
      <p:ext uri="{BB962C8B-B14F-4D97-AF65-F5344CB8AC3E}">
        <p14:creationId xmlns:p14="http://schemas.microsoft.com/office/powerpoint/2010/main" val="124257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PA Text (2 column tex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96876" y="833468"/>
            <a:ext cx="9288224" cy="394963"/>
          </a:xfrm>
          <a:prstGeom prst="rect">
            <a:avLst/>
          </a:prstGeom>
        </p:spPr>
        <p:txBody>
          <a:bodyPr lIns="0" tIns="0" rIns="0" bIns="0"/>
          <a:lstStyle>
            <a:lvl1pPr marL="0" indent="0">
              <a:buNone/>
              <a:defRPr sz="2646" b="1">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Primary heading</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95526" y="1369268"/>
            <a:ext cx="4447338" cy="217005"/>
          </a:xfrm>
          <a:prstGeom prst="rect">
            <a:avLst/>
          </a:prstGeom>
        </p:spPr>
        <p:txBody>
          <a:bodyPr lIns="0" tIns="0" rIns="0" bIns="0"/>
          <a:lstStyle>
            <a:lvl1pPr marL="0" indent="0">
              <a:buNone/>
              <a:defRPr sz="1764" b="1">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Sub heading</a:t>
            </a:r>
            <a:endParaRPr lang="en-US"/>
          </a:p>
        </p:txBody>
      </p:sp>
      <p:sp>
        <p:nvSpPr>
          <p:cNvPr id="7" name="Text Placeholder 6">
            <a:extLst>
              <a:ext uri="{FF2B5EF4-FFF2-40B4-BE49-F238E27FC236}">
                <a16:creationId xmlns:a16="http://schemas.microsoft.com/office/drawing/2014/main" id="{4299656A-CB01-CADA-80C9-0F27FE9C2D83}"/>
              </a:ext>
            </a:extLst>
          </p:cNvPr>
          <p:cNvSpPr>
            <a:spLocks noGrp="1"/>
          </p:cNvSpPr>
          <p:nvPr>
            <p:ph type="body" sz="quarter" idx="14" hasCustomPrompt="1"/>
          </p:nvPr>
        </p:nvSpPr>
        <p:spPr>
          <a:xfrm>
            <a:off x="395524" y="1816677"/>
            <a:ext cx="4447130" cy="3186749"/>
          </a:xfrm>
          <a:prstGeom prst="rect">
            <a:avLst/>
          </a:prstGeom>
        </p:spPr>
        <p:txBody>
          <a:bodyPr lIns="0" tIns="0" rIns="0" bIns="0"/>
          <a:lstStyle>
            <a:lvl1pPr marL="0" indent="0">
              <a:buNone/>
              <a:defRPr sz="1543"/>
            </a:lvl1pPr>
            <a:lvl2pPr marL="378013" indent="0">
              <a:buNone/>
              <a:defRPr/>
            </a:lvl2pPr>
            <a:lvl3pPr marL="756026" indent="0">
              <a:buNone/>
              <a:defRPr/>
            </a:lvl3pPr>
            <a:lvl4pPr marL="1134039" indent="0">
              <a:buNone/>
              <a:defRPr/>
            </a:lvl4pPr>
            <a:lvl5pPr marL="1512052" indent="0">
              <a:buNone/>
              <a:defRPr/>
            </a:lvl5pPr>
          </a:lstStyle>
          <a:p>
            <a:pPr lvl="0"/>
            <a:r>
              <a:rPr lang="en-US"/>
              <a:t>This is body text…</a:t>
            </a:r>
          </a:p>
        </p:txBody>
      </p:sp>
      <p:sp>
        <p:nvSpPr>
          <p:cNvPr id="18" name="Text Placeholder 13">
            <a:extLst>
              <a:ext uri="{FF2B5EF4-FFF2-40B4-BE49-F238E27FC236}">
                <a16:creationId xmlns:a16="http://schemas.microsoft.com/office/drawing/2014/main" id="{0B63ADFB-741C-59C5-228A-FF10AE3D4DFA}"/>
              </a:ext>
            </a:extLst>
          </p:cNvPr>
          <p:cNvSpPr>
            <a:spLocks noGrp="1"/>
          </p:cNvSpPr>
          <p:nvPr>
            <p:ph type="body" sz="quarter" idx="15" hasCustomPrompt="1"/>
          </p:nvPr>
        </p:nvSpPr>
        <p:spPr>
          <a:xfrm>
            <a:off x="5237972" y="1369268"/>
            <a:ext cx="4447338" cy="217005"/>
          </a:xfrm>
          <a:prstGeom prst="rect">
            <a:avLst/>
          </a:prstGeom>
        </p:spPr>
        <p:txBody>
          <a:bodyPr lIns="0" tIns="0" rIns="0" bIns="0"/>
          <a:lstStyle>
            <a:lvl1pPr marL="0" indent="0">
              <a:buNone/>
              <a:defRPr sz="1764" b="1" baseline="0">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Sub heading</a:t>
            </a:r>
            <a:endParaRPr lang="en-US"/>
          </a:p>
        </p:txBody>
      </p:sp>
      <p:sp>
        <p:nvSpPr>
          <p:cNvPr id="19" name="Text Placeholder 6">
            <a:extLst>
              <a:ext uri="{FF2B5EF4-FFF2-40B4-BE49-F238E27FC236}">
                <a16:creationId xmlns:a16="http://schemas.microsoft.com/office/drawing/2014/main" id="{F0C7A745-00E4-D208-2239-CFC657735E01}"/>
              </a:ext>
            </a:extLst>
          </p:cNvPr>
          <p:cNvSpPr>
            <a:spLocks noGrp="1"/>
          </p:cNvSpPr>
          <p:nvPr>
            <p:ph type="body" sz="quarter" idx="16" hasCustomPrompt="1"/>
          </p:nvPr>
        </p:nvSpPr>
        <p:spPr>
          <a:xfrm>
            <a:off x="5237971" y="1816677"/>
            <a:ext cx="4447130" cy="3186749"/>
          </a:xfrm>
          <a:prstGeom prst="rect">
            <a:avLst/>
          </a:prstGeom>
        </p:spPr>
        <p:txBody>
          <a:bodyPr lIns="0" tIns="0" rIns="0" bIns="0"/>
          <a:lstStyle>
            <a:lvl1pPr marL="0" indent="0">
              <a:buNone/>
              <a:defRPr sz="1543"/>
            </a:lvl1pPr>
            <a:lvl2pPr marL="378013" indent="0">
              <a:buNone/>
              <a:defRPr/>
            </a:lvl2pPr>
            <a:lvl3pPr marL="756026" indent="0">
              <a:buNone/>
              <a:defRPr/>
            </a:lvl3pPr>
            <a:lvl4pPr marL="1134039" indent="0">
              <a:buNone/>
              <a:defRPr/>
            </a:lvl4pPr>
            <a:lvl5pPr marL="1512052" indent="0">
              <a:buNone/>
              <a:defRPr/>
            </a:lvl5pPr>
          </a:lstStyle>
          <a:p>
            <a:pPr lvl="0"/>
            <a:r>
              <a:rPr lang="en-US"/>
              <a:t>This is body text…</a:t>
            </a:r>
          </a:p>
        </p:txBody>
      </p:sp>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95525" y="565567"/>
            <a:ext cx="9289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95526" y="357200"/>
            <a:ext cx="1986169" cy="141301"/>
          </a:xfrm>
          <a:prstGeom prst="rect">
            <a:avLst/>
          </a:prstGeom>
        </p:spPr>
        <p:txBody>
          <a:bodyPr lIns="0" tIns="0" rIns="0" bIns="0"/>
          <a:lstStyle>
            <a:lvl1pPr marL="0" indent="0">
              <a:buNone/>
              <a:defRPr sz="1543" baseline="0"/>
            </a:lvl1pPr>
            <a:lvl2pPr marL="378013" indent="0">
              <a:buNone/>
              <a:defRPr/>
            </a:lvl2pPr>
            <a:lvl3pPr marL="756026" indent="0">
              <a:buNone/>
              <a:defRPr/>
            </a:lvl3pPr>
            <a:lvl4pPr marL="1134039" indent="0">
              <a:buNone/>
              <a:defRPr/>
            </a:lvl4pPr>
            <a:lvl5pPr marL="1512052" indent="0">
              <a:buNone/>
              <a:defRPr/>
            </a:lvl5pPr>
          </a:lstStyle>
          <a:p>
            <a:pPr lvl="0"/>
            <a:r>
              <a:rPr lang="en-US"/>
              <a:t>A presentation title</a:t>
            </a:r>
          </a:p>
        </p:txBody>
      </p:sp>
    </p:spTree>
    <p:extLst>
      <p:ext uri="{BB962C8B-B14F-4D97-AF65-F5344CB8AC3E}">
        <p14:creationId xmlns:p14="http://schemas.microsoft.com/office/powerpoint/2010/main" val="299602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 Text (Single column and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96876" y="833468"/>
            <a:ext cx="9288224" cy="394963"/>
          </a:xfrm>
          <a:prstGeom prst="rect">
            <a:avLst/>
          </a:prstGeom>
        </p:spPr>
        <p:txBody>
          <a:bodyPr lIns="0" tIns="0" rIns="0" bIns="0"/>
          <a:lstStyle>
            <a:lvl1pPr marL="0" indent="0">
              <a:buNone/>
              <a:defRPr sz="2646" b="1">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Primary heading</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95526" y="1369268"/>
            <a:ext cx="4447338" cy="217005"/>
          </a:xfrm>
          <a:prstGeom prst="rect">
            <a:avLst/>
          </a:prstGeom>
        </p:spPr>
        <p:txBody>
          <a:bodyPr lIns="0" tIns="0" rIns="0" bIns="0"/>
          <a:lstStyle>
            <a:lvl1pPr marL="0" indent="0">
              <a:buNone/>
              <a:defRPr sz="1764" b="1" baseline="0">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Sub heading</a:t>
            </a:r>
            <a:endParaRPr lang="en-US"/>
          </a:p>
        </p:txBody>
      </p:sp>
      <p:sp>
        <p:nvSpPr>
          <p:cNvPr id="7" name="Text Placeholder 6">
            <a:extLst>
              <a:ext uri="{FF2B5EF4-FFF2-40B4-BE49-F238E27FC236}">
                <a16:creationId xmlns:a16="http://schemas.microsoft.com/office/drawing/2014/main" id="{4299656A-CB01-CADA-80C9-0F27FE9C2D83}"/>
              </a:ext>
            </a:extLst>
          </p:cNvPr>
          <p:cNvSpPr>
            <a:spLocks noGrp="1"/>
          </p:cNvSpPr>
          <p:nvPr>
            <p:ph type="body" sz="quarter" idx="14" hasCustomPrompt="1"/>
          </p:nvPr>
        </p:nvSpPr>
        <p:spPr>
          <a:xfrm>
            <a:off x="395524" y="1816677"/>
            <a:ext cx="4447130" cy="3186749"/>
          </a:xfrm>
          <a:prstGeom prst="rect">
            <a:avLst/>
          </a:prstGeom>
        </p:spPr>
        <p:txBody>
          <a:bodyPr lIns="0" tIns="0" rIns="0" bIns="0"/>
          <a:lstStyle>
            <a:lvl1pPr marL="0" indent="0">
              <a:buNone/>
              <a:defRPr sz="1543" baseline="0"/>
            </a:lvl1pPr>
            <a:lvl2pPr marL="378013" indent="0">
              <a:buNone/>
              <a:defRPr/>
            </a:lvl2pPr>
            <a:lvl3pPr marL="756026" indent="0">
              <a:buNone/>
              <a:defRPr/>
            </a:lvl3pPr>
            <a:lvl4pPr marL="1134039" indent="0">
              <a:buNone/>
              <a:defRPr/>
            </a:lvl4pPr>
            <a:lvl5pPr marL="1512052" indent="0">
              <a:buNone/>
              <a:defRPr/>
            </a:lvl5pPr>
          </a:lstStyle>
          <a:p>
            <a:pPr lvl="0"/>
            <a:r>
              <a:rPr lang="en-US"/>
              <a:t>This is body text…</a:t>
            </a:r>
          </a:p>
        </p:txBody>
      </p:sp>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95525" y="565567"/>
            <a:ext cx="9289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95526" y="357200"/>
            <a:ext cx="1986169" cy="141301"/>
          </a:xfrm>
          <a:prstGeom prst="rect">
            <a:avLst/>
          </a:prstGeom>
        </p:spPr>
        <p:txBody>
          <a:bodyPr lIns="0" tIns="0" rIns="0" bIns="0"/>
          <a:lstStyle>
            <a:lvl1pPr marL="0" indent="0">
              <a:buNone/>
              <a:defRPr sz="1543" baseline="0"/>
            </a:lvl1pPr>
            <a:lvl2pPr marL="378013" indent="0">
              <a:buNone/>
              <a:defRPr/>
            </a:lvl2pPr>
            <a:lvl3pPr marL="756026" indent="0">
              <a:buNone/>
              <a:defRPr/>
            </a:lvl3pPr>
            <a:lvl4pPr marL="1134039" indent="0">
              <a:buNone/>
              <a:defRPr/>
            </a:lvl4pPr>
            <a:lvl5pPr marL="1512052" indent="0">
              <a:buNone/>
              <a:defRPr/>
            </a:lvl5pPr>
          </a:lstStyle>
          <a:p>
            <a:pPr lvl="0"/>
            <a:r>
              <a:rPr lang="en-US"/>
              <a:t>A presentation title</a:t>
            </a:r>
          </a:p>
        </p:txBody>
      </p:sp>
      <p:sp>
        <p:nvSpPr>
          <p:cNvPr id="13" name="Picture Placeholder 3">
            <a:extLst>
              <a:ext uri="{FF2B5EF4-FFF2-40B4-BE49-F238E27FC236}">
                <a16:creationId xmlns:a16="http://schemas.microsoft.com/office/drawing/2014/main" id="{63E1ADC9-5962-8095-3251-EBF7ACAC71F1}"/>
              </a:ext>
            </a:extLst>
          </p:cNvPr>
          <p:cNvSpPr>
            <a:spLocks noGrp="1"/>
          </p:cNvSpPr>
          <p:nvPr>
            <p:ph type="pic" sz="quarter" idx="18"/>
          </p:nvPr>
        </p:nvSpPr>
        <p:spPr>
          <a:xfrm>
            <a:off x="5237764" y="1369268"/>
            <a:ext cx="4447338" cy="3634469"/>
          </a:xfrm>
          <a:prstGeom prst="rect">
            <a:avLst/>
          </a:prstGeom>
        </p:spPr>
        <p:txBody>
          <a:bodyPr/>
          <a:lstStyle/>
          <a:p>
            <a:endParaRPr lang="en-US"/>
          </a:p>
        </p:txBody>
      </p:sp>
    </p:spTree>
    <p:extLst>
      <p:ext uri="{BB962C8B-B14F-4D97-AF65-F5344CB8AC3E}">
        <p14:creationId xmlns:p14="http://schemas.microsoft.com/office/powerpoint/2010/main" val="99813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PA Text (Single column and smart SEPA Text (Single column and smart ar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96876" y="833468"/>
            <a:ext cx="9288224" cy="394963"/>
          </a:xfrm>
          <a:prstGeom prst="rect">
            <a:avLst/>
          </a:prstGeom>
        </p:spPr>
        <p:txBody>
          <a:bodyPr lIns="0" tIns="0" rIns="0" bIns="0"/>
          <a:lstStyle>
            <a:lvl1pPr marL="0" indent="0">
              <a:buNone/>
              <a:defRPr sz="2646" b="1" baseline="0">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Primary heading</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95526" y="1369268"/>
            <a:ext cx="4447338" cy="217005"/>
          </a:xfrm>
          <a:prstGeom prst="rect">
            <a:avLst/>
          </a:prstGeom>
        </p:spPr>
        <p:txBody>
          <a:bodyPr lIns="0" tIns="0" rIns="0" bIns="0"/>
          <a:lstStyle>
            <a:lvl1pPr marL="0" indent="0">
              <a:buNone/>
              <a:defRPr sz="1764" b="1" baseline="0">
                <a:solidFill>
                  <a:schemeClr val="accent2"/>
                </a:solidFill>
              </a:defRPr>
            </a:lvl1pPr>
            <a:lvl2pPr marL="378013" indent="0">
              <a:buNone/>
              <a:defRPr/>
            </a:lvl2pPr>
            <a:lvl3pPr marL="756026" indent="0">
              <a:buNone/>
              <a:defRPr/>
            </a:lvl3pPr>
            <a:lvl4pPr marL="1134039" indent="0">
              <a:buNone/>
              <a:defRPr/>
            </a:lvl4pPr>
            <a:lvl5pPr marL="1512052" indent="0">
              <a:buNone/>
              <a:defRPr/>
            </a:lvl5pPr>
          </a:lstStyle>
          <a:p>
            <a:pPr lvl="0"/>
            <a:r>
              <a:rPr lang="en-GB"/>
              <a:t>Sub heading</a:t>
            </a:r>
            <a:endParaRPr lang="en-US"/>
          </a:p>
        </p:txBody>
      </p:sp>
      <p:sp>
        <p:nvSpPr>
          <p:cNvPr id="7" name="Text Placeholder 6">
            <a:extLst>
              <a:ext uri="{FF2B5EF4-FFF2-40B4-BE49-F238E27FC236}">
                <a16:creationId xmlns:a16="http://schemas.microsoft.com/office/drawing/2014/main" id="{4299656A-CB01-CADA-80C9-0F27FE9C2D83}"/>
              </a:ext>
            </a:extLst>
          </p:cNvPr>
          <p:cNvSpPr>
            <a:spLocks noGrp="1"/>
          </p:cNvSpPr>
          <p:nvPr>
            <p:ph type="body" sz="quarter" idx="14" hasCustomPrompt="1"/>
          </p:nvPr>
        </p:nvSpPr>
        <p:spPr>
          <a:xfrm>
            <a:off x="395524" y="1816677"/>
            <a:ext cx="4447130" cy="3186749"/>
          </a:xfrm>
          <a:prstGeom prst="rect">
            <a:avLst/>
          </a:prstGeom>
        </p:spPr>
        <p:txBody>
          <a:bodyPr lIns="0" tIns="0" rIns="0" bIns="0"/>
          <a:lstStyle>
            <a:lvl1pPr marL="0" indent="0">
              <a:buNone/>
              <a:defRPr sz="1543" baseline="0"/>
            </a:lvl1pPr>
            <a:lvl2pPr marL="378013" indent="0">
              <a:buNone/>
              <a:defRPr/>
            </a:lvl2pPr>
            <a:lvl3pPr marL="756026" indent="0">
              <a:buNone/>
              <a:defRPr/>
            </a:lvl3pPr>
            <a:lvl4pPr marL="1134039" indent="0">
              <a:buNone/>
              <a:defRPr/>
            </a:lvl4pPr>
            <a:lvl5pPr marL="1512052" indent="0">
              <a:buNone/>
              <a:defRPr/>
            </a:lvl5pPr>
          </a:lstStyle>
          <a:p>
            <a:pPr lvl="0"/>
            <a:r>
              <a:rPr lang="en-US"/>
              <a:t>This is body text…</a:t>
            </a:r>
          </a:p>
        </p:txBody>
      </p:sp>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95525" y="565567"/>
            <a:ext cx="9289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95526" y="357200"/>
            <a:ext cx="1986169" cy="141301"/>
          </a:xfrm>
          <a:prstGeom prst="rect">
            <a:avLst/>
          </a:prstGeom>
        </p:spPr>
        <p:txBody>
          <a:bodyPr lIns="0" tIns="0" rIns="0" bIns="0"/>
          <a:lstStyle>
            <a:lvl1pPr marL="0" indent="0">
              <a:buNone/>
              <a:defRPr sz="1323" baseline="0"/>
            </a:lvl1pPr>
            <a:lvl2pPr marL="378013" indent="0">
              <a:buNone/>
              <a:defRPr/>
            </a:lvl2pPr>
            <a:lvl3pPr marL="756026" indent="0">
              <a:buNone/>
              <a:defRPr/>
            </a:lvl3pPr>
            <a:lvl4pPr marL="1134039" indent="0">
              <a:buNone/>
              <a:defRPr/>
            </a:lvl4pPr>
            <a:lvl5pPr marL="1512052" indent="0">
              <a:buNone/>
              <a:defRPr/>
            </a:lvl5pPr>
          </a:lstStyle>
          <a:p>
            <a:pPr lvl="0"/>
            <a:r>
              <a:rPr lang="en-US"/>
              <a:t>A presentation title</a:t>
            </a:r>
          </a:p>
        </p:txBody>
      </p:sp>
      <p:sp>
        <p:nvSpPr>
          <p:cNvPr id="15" name="SmartArt Placeholder 3">
            <a:extLst>
              <a:ext uri="{FF2B5EF4-FFF2-40B4-BE49-F238E27FC236}">
                <a16:creationId xmlns:a16="http://schemas.microsoft.com/office/drawing/2014/main" id="{9CD1F023-6E40-0325-EC84-4EDB047B3242}"/>
              </a:ext>
            </a:extLst>
          </p:cNvPr>
          <p:cNvSpPr>
            <a:spLocks noGrp="1"/>
          </p:cNvSpPr>
          <p:nvPr>
            <p:ph type="dgm" sz="quarter" idx="19"/>
          </p:nvPr>
        </p:nvSpPr>
        <p:spPr>
          <a:xfrm>
            <a:off x="5237554" y="1369267"/>
            <a:ext cx="4447129" cy="3634158"/>
          </a:xfrm>
          <a:prstGeom prst="rect">
            <a:avLst/>
          </a:prstGeom>
        </p:spPr>
        <p:txBody>
          <a:bodyPr/>
          <a:lstStyle/>
          <a:p>
            <a:endParaRPr lang="en-US"/>
          </a:p>
        </p:txBody>
      </p:sp>
    </p:spTree>
    <p:extLst>
      <p:ext uri="{BB962C8B-B14F-4D97-AF65-F5344CB8AC3E}">
        <p14:creationId xmlns:p14="http://schemas.microsoft.com/office/powerpoint/2010/main" val="400294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PA Text (Large bullet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95525" y="565567"/>
            <a:ext cx="9289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95526" y="357200"/>
            <a:ext cx="1986169" cy="141301"/>
          </a:xfrm>
          <a:prstGeom prst="rect">
            <a:avLst/>
          </a:prstGeom>
        </p:spPr>
        <p:txBody>
          <a:bodyPr lIns="0" tIns="0" rIns="0" bIns="0"/>
          <a:lstStyle>
            <a:lvl1pPr marL="0" indent="0">
              <a:buNone/>
              <a:defRPr sz="1543"/>
            </a:lvl1pPr>
            <a:lvl2pPr marL="378013" indent="0">
              <a:buNone/>
              <a:defRPr/>
            </a:lvl2pPr>
            <a:lvl3pPr marL="756026" indent="0">
              <a:buNone/>
              <a:defRPr/>
            </a:lvl3pPr>
            <a:lvl4pPr marL="1134039" indent="0">
              <a:buNone/>
              <a:defRPr/>
            </a:lvl4pPr>
            <a:lvl5pPr marL="1512052" indent="0">
              <a:buNone/>
              <a:defRPr/>
            </a:lvl5pPr>
          </a:lstStyle>
          <a:p>
            <a:pPr lvl="0"/>
            <a:r>
              <a:rPr lang="en-US"/>
              <a:t>A presentation title</a:t>
            </a:r>
          </a:p>
        </p:txBody>
      </p:sp>
      <p:sp>
        <p:nvSpPr>
          <p:cNvPr id="4" name="Text Placeholder 3">
            <a:extLst>
              <a:ext uri="{FF2B5EF4-FFF2-40B4-BE49-F238E27FC236}">
                <a16:creationId xmlns:a16="http://schemas.microsoft.com/office/drawing/2014/main" id="{0B01BA62-0B80-9168-9906-CA7C86A5A389}"/>
              </a:ext>
            </a:extLst>
          </p:cNvPr>
          <p:cNvSpPr>
            <a:spLocks noGrp="1"/>
          </p:cNvSpPr>
          <p:nvPr>
            <p:ph type="body" sz="quarter" idx="18" hasCustomPrompt="1"/>
          </p:nvPr>
        </p:nvSpPr>
        <p:spPr>
          <a:xfrm>
            <a:off x="395524" y="1250201"/>
            <a:ext cx="6720417" cy="1993880"/>
          </a:xfrm>
          <a:prstGeom prst="rect">
            <a:avLst/>
          </a:prstGeom>
        </p:spPr>
        <p:txBody>
          <a:bodyPr lIns="0" tIns="0" rIns="0" bIns="0"/>
          <a:lstStyle>
            <a:lvl1pPr>
              <a:buClr>
                <a:schemeClr val="accent1"/>
              </a:buClr>
              <a:defRPr sz="2646"/>
            </a:lvl1pPr>
          </a:lstStyle>
          <a:p>
            <a:pPr lvl="0"/>
            <a:r>
              <a:rPr lang="en-GB"/>
              <a:t>This is a large bullet point</a:t>
            </a:r>
          </a:p>
          <a:p>
            <a:pPr lvl="0"/>
            <a:r>
              <a:rPr lang="en-GB"/>
              <a:t>This is a large bullet point</a:t>
            </a:r>
          </a:p>
          <a:p>
            <a:pPr lvl="0"/>
            <a:r>
              <a:rPr lang="en-GB"/>
              <a:t>This is a large bullet point</a:t>
            </a:r>
          </a:p>
          <a:p>
            <a:pPr lvl="0"/>
            <a:endParaRPr lang="en-GB"/>
          </a:p>
        </p:txBody>
      </p:sp>
    </p:spTree>
    <p:extLst>
      <p:ext uri="{BB962C8B-B14F-4D97-AF65-F5344CB8AC3E}">
        <p14:creationId xmlns:p14="http://schemas.microsoft.com/office/powerpoint/2010/main" val="12261924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13416B-2E4C-D84F-8FBB-FFCAC599B498}"/>
              </a:ext>
            </a:extLst>
          </p:cNvPr>
          <p:cNvSpPr>
            <a:spLocks noGrp="1" noChangeArrowheads="1"/>
          </p:cNvSpPr>
          <p:nvPr>
            <p:ph type="sldNum"/>
          </p:nvPr>
        </p:nvSpPr>
        <p:spPr bwMode="auto">
          <a:xfrm>
            <a:off x="7199313" y="5356225"/>
            <a:ext cx="2336800" cy="219075"/>
          </a:xfrm>
          <a:prstGeom prst="rect">
            <a:avLst/>
          </a:prstGeom>
          <a:noFill/>
          <a:ln w="936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a:solidFill>
                  <a:srgbClr val="000000"/>
                </a:solidFill>
              </a:defRPr>
            </a:lvl1pPr>
          </a:lstStyle>
          <a:p>
            <a:fld id="{E74412D0-CCCA-4337-A4A2-C267CF5410EB}" type="slidenum">
              <a:rPr lang="de-AT" altLang="en-US"/>
              <a:pPr/>
              <a:t>‹#›</a:t>
            </a:fld>
            <a:r>
              <a:rPr lang="de-AT" altLang="en-US"/>
              <a:t> </a:t>
            </a:r>
          </a:p>
        </p:txBody>
      </p:sp>
      <p:sp>
        <p:nvSpPr>
          <p:cNvPr id="1027" name="Rectangle 3">
            <a:extLst>
              <a:ext uri="{FF2B5EF4-FFF2-40B4-BE49-F238E27FC236}">
                <a16:creationId xmlns:a16="http://schemas.microsoft.com/office/drawing/2014/main" id="{F175E216-C9E5-0610-5DF7-553332975BB8}"/>
              </a:ext>
            </a:extLst>
          </p:cNvPr>
          <p:cNvSpPr>
            <a:spLocks noGrp="1" noChangeArrowheads="1"/>
          </p:cNvSpPr>
          <p:nvPr>
            <p:ph type="title"/>
          </p:nvPr>
        </p:nvSpPr>
        <p:spPr bwMode="auto">
          <a:xfrm>
            <a:off x="449263" y="0"/>
            <a:ext cx="8996362"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8" name="Rectangle 4">
            <a:extLst>
              <a:ext uri="{FF2B5EF4-FFF2-40B4-BE49-F238E27FC236}">
                <a16:creationId xmlns:a16="http://schemas.microsoft.com/office/drawing/2014/main" id="{AB57ACEE-FA8B-3C12-64E6-6BEA9068622D}"/>
              </a:ext>
            </a:extLst>
          </p:cNvPr>
          <p:cNvSpPr>
            <a:spLocks noGrp="1" noChangeArrowheads="1"/>
          </p:cNvSpPr>
          <p:nvPr>
            <p:ph type="body" idx="1"/>
          </p:nvPr>
        </p:nvSpPr>
        <p:spPr bwMode="auto">
          <a:xfrm>
            <a:off x="449263" y="1079500"/>
            <a:ext cx="8996362" cy="395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36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cxnSp>
        <p:nvCxnSpPr>
          <p:cNvPr id="7" name="Straight Connector 6">
            <a:extLst>
              <a:ext uri="{FF2B5EF4-FFF2-40B4-BE49-F238E27FC236}">
                <a16:creationId xmlns:a16="http://schemas.microsoft.com/office/drawing/2014/main" id="{7111A6F5-269B-524E-8593-9A427583EF8B}"/>
              </a:ext>
            </a:extLst>
          </p:cNvPr>
          <p:cNvCxnSpPr>
            <a:cxnSpLocks/>
          </p:cNvCxnSpPr>
          <p:nvPr userDrawn="1"/>
        </p:nvCxnSpPr>
        <p:spPr bwMode="auto">
          <a:xfrm flipH="1">
            <a:off x="449263" y="939800"/>
            <a:ext cx="8996362" cy="0"/>
          </a:xfrm>
          <a:prstGeom prst="line">
            <a:avLst/>
          </a:prstGeom>
          <a:solidFill>
            <a:srgbClr val="00B8FF"/>
          </a:solidFill>
          <a:ln w="38100" cap="flat" cmpd="sng" algn="ctr">
            <a:gradFill flip="none" rotWithShape="1">
              <a:gsLst>
                <a:gs pos="0">
                  <a:srgbClr val="07716C"/>
                </a:gs>
                <a:gs pos="100000">
                  <a:srgbClr val="19B790"/>
                </a:gs>
              </a:gsLst>
              <a:lin ang="1080000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786" r:id="rId1"/>
    <p:sldLayoutId id="2147483782" r:id="rId2"/>
    <p:sldLayoutId id="2147483783" r:id="rId3"/>
    <p:sldLayoutId id="2147483784" r:id="rId4"/>
    <p:sldLayoutId id="2147483785" r:id="rId5"/>
  </p:sldLayoutIdLst>
  <p:txStyles>
    <p:titleStyle>
      <a:lvl1pPr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kern="1200">
          <a:solidFill>
            <a:srgbClr val="07716C"/>
          </a:solidFill>
          <a:latin typeface="Arial" panose="020B0604020202020204" pitchFamily="34" charset="0"/>
          <a:ea typeface="+mj-ea"/>
          <a:cs typeface="Arial" panose="020B0604020202020204" pitchFamily="34" charset="0"/>
        </a:defRPr>
      </a:lvl1pPr>
      <a:lvl2pPr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a:solidFill>
            <a:srgbClr val="07716C"/>
          </a:solidFill>
          <a:latin typeface="Arial" panose="020B0604020202020204" pitchFamily="34" charset="0"/>
          <a:cs typeface="Arial" panose="020B0604020202020204" pitchFamily="34" charset="0"/>
        </a:defRPr>
      </a:lvl2pPr>
      <a:lvl3pPr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a:solidFill>
            <a:srgbClr val="07716C"/>
          </a:solidFill>
          <a:latin typeface="Arial" panose="020B0604020202020204" pitchFamily="34" charset="0"/>
          <a:cs typeface="Arial" panose="020B0604020202020204" pitchFamily="34" charset="0"/>
        </a:defRPr>
      </a:lvl3pPr>
      <a:lvl4pPr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a:solidFill>
            <a:srgbClr val="07716C"/>
          </a:solidFill>
          <a:latin typeface="Arial" panose="020B0604020202020204" pitchFamily="34" charset="0"/>
          <a:cs typeface="Arial" panose="020B0604020202020204" pitchFamily="34" charset="0"/>
        </a:defRPr>
      </a:lvl4pPr>
      <a:lvl5pPr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a:solidFill>
            <a:srgbClr val="07716C"/>
          </a:solidFill>
          <a:latin typeface="Arial" panose="020B0604020202020204" pitchFamily="34" charset="0"/>
          <a:cs typeface="Arial" panose="020B0604020202020204" pitchFamily="34" charset="0"/>
        </a:defRPr>
      </a:lvl5pPr>
      <a:lvl6pPr marL="2514600" indent="-228600"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b="1">
          <a:solidFill>
            <a:srgbClr val="FFFFFF"/>
          </a:solidFill>
          <a:latin typeface="Mr Eaves XL Mod OT" panose="020B0603060502020204" pitchFamily="34" charset="77"/>
          <a:cs typeface="Tahoma" panose="020B0604030504040204" pitchFamily="34" charset="0"/>
        </a:defRPr>
      </a:lvl6pPr>
      <a:lvl7pPr marL="2971800" indent="-228600"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b="1">
          <a:solidFill>
            <a:srgbClr val="FFFFFF"/>
          </a:solidFill>
          <a:latin typeface="Mr Eaves XL Mod OT" panose="020B0603060502020204" pitchFamily="34" charset="77"/>
          <a:cs typeface="Tahoma" panose="020B0604030504040204" pitchFamily="34" charset="0"/>
        </a:defRPr>
      </a:lvl7pPr>
      <a:lvl8pPr marL="3429000" indent="-228600"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b="1">
          <a:solidFill>
            <a:srgbClr val="FFFFFF"/>
          </a:solidFill>
          <a:latin typeface="Mr Eaves XL Mod OT" panose="020B0603060502020204" pitchFamily="34" charset="77"/>
          <a:cs typeface="Tahoma" panose="020B0604030504040204" pitchFamily="34" charset="0"/>
        </a:defRPr>
      </a:lvl8pPr>
      <a:lvl9pPr marL="3886200" indent="-228600" algn="l" defTabSz="449263" rtl="0" eaLnBrk="0" fontAlgn="base" hangingPunct="0">
        <a:lnSpc>
          <a:spcPct val="83000"/>
        </a:lnSpc>
        <a:spcBef>
          <a:spcPts val="25"/>
        </a:spcBef>
        <a:spcAft>
          <a:spcPts val="25"/>
        </a:spcAft>
        <a:buClr>
          <a:srgbClr val="000000"/>
        </a:buClr>
        <a:buSzPct val="100000"/>
        <a:buFont typeface="Times New Roman" panose="02020603050405020304" pitchFamily="18" charset="0"/>
        <a:defRPr sz="2500" b="1">
          <a:solidFill>
            <a:srgbClr val="FFFFFF"/>
          </a:solidFill>
          <a:latin typeface="Mr Eaves XL Mod OT" panose="020B0603060502020204" pitchFamily="34" charset="77"/>
          <a:cs typeface="Tahoma" panose="020B0604030504040204" pitchFamily="34" charset="0"/>
        </a:defRPr>
      </a:lvl9pPr>
    </p:titleStyle>
    <p:body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437AAF-80A2-95CB-CCB2-36E54827FD01}"/>
              </a:ext>
            </a:extLst>
          </p:cNvPr>
          <p:cNvSpPr txBox="1">
            <a:spLocks/>
          </p:cNvSpPr>
          <p:nvPr userDrawn="1"/>
        </p:nvSpPr>
        <p:spPr>
          <a:xfrm>
            <a:off x="7659298" y="5296657"/>
            <a:ext cx="2025802" cy="134342"/>
          </a:xfrm>
          <a:prstGeom prst="rect">
            <a:avLst/>
          </a:prstGeom>
        </p:spPr>
        <p:txBody>
          <a:bodyPr lIns="0" tIns="0" rIns="0" bIns="0"/>
          <a:lstStyle>
            <a:lvl1pPr marL="0" indent="0" algn="r" defTabSz="914400" rtl="0" eaLnBrk="1" latinLnBrk="0" hangingPunct="1">
              <a:lnSpc>
                <a:spcPct val="90000"/>
              </a:lnSpc>
              <a:spcBef>
                <a:spcPts val="1000"/>
              </a:spcBef>
              <a:buFont typeface="Arial" panose="020B0604020202020204" pitchFamily="34" charset="0"/>
              <a:buNone/>
              <a:defRPr sz="12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92"/>
              <a:t>sepa.org.uk</a:t>
            </a:r>
            <a:endParaRPr lang="en-US" sz="992"/>
          </a:p>
        </p:txBody>
      </p:sp>
      <p:pic>
        <p:nvPicPr>
          <p:cNvPr id="6" name="Picture 5" descr="Logo&#10;&#10;Description automatically generated">
            <a:extLst>
              <a:ext uri="{FF2B5EF4-FFF2-40B4-BE49-F238E27FC236}">
                <a16:creationId xmlns:a16="http://schemas.microsoft.com/office/drawing/2014/main" id="{70C9CB59-3BE2-E35B-817E-E1CBAA94552C}"/>
              </a:ext>
            </a:extLst>
          </p:cNvPr>
          <p:cNvPicPr>
            <a:picLocks noChangeAspect="1"/>
          </p:cNvPicPr>
          <p:nvPr userDrawn="1"/>
        </p:nvPicPr>
        <p:blipFill>
          <a:blip r:embed="rId8"/>
          <a:stretch>
            <a:fillRect/>
          </a:stretch>
        </p:blipFill>
        <p:spPr>
          <a:xfrm>
            <a:off x="395525" y="5281012"/>
            <a:ext cx="833435" cy="219353"/>
          </a:xfrm>
          <a:prstGeom prst="rect">
            <a:avLst/>
          </a:prstGeom>
        </p:spPr>
      </p:pic>
      <p:sp>
        <p:nvSpPr>
          <p:cNvPr id="5" name="TextBox 4">
            <a:extLst>
              <a:ext uri="{FF2B5EF4-FFF2-40B4-BE49-F238E27FC236}">
                <a16:creationId xmlns:a16="http://schemas.microsoft.com/office/drawing/2014/main" id="{8B78DC3C-982D-10DC-ABEC-6B50E32100D8}"/>
              </a:ext>
            </a:extLst>
          </p:cNvPr>
          <p:cNvSpPr txBox="1"/>
          <p:nvPr userDrawn="1">
            <p:extLst>
              <p:ext uri="{1162E1C5-73C7-4A58-AE30-91384D911F3F}">
                <p184:classification xmlns:p184="http://schemas.microsoft.com/office/powerpoint/2018/4/main" val="hdr"/>
              </p:ext>
            </p:extLst>
          </p:nvPr>
        </p:nvSpPr>
        <p:spPr>
          <a:xfrm>
            <a:off x="4786548" y="70007"/>
            <a:ext cx="539033" cy="169598"/>
          </a:xfrm>
          <a:prstGeom prst="rect">
            <a:avLst/>
          </a:prstGeom>
        </p:spPr>
        <p:txBody>
          <a:bodyPr horzOverflow="overflow" lIns="0" tIns="0" rIns="0" bIns="0">
            <a:spAutoFit/>
          </a:bodyPr>
          <a:lstStyle/>
          <a:p>
            <a:pPr algn="l"/>
            <a:r>
              <a:rPr lang="en-GB" sz="1102">
                <a:solidFill>
                  <a:srgbClr val="0000FF"/>
                </a:solidFill>
                <a:latin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F68E3461-D68A-F064-8657-4DB51F145051}"/>
              </a:ext>
            </a:extLst>
          </p:cNvPr>
          <p:cNvSpPr txBox="1"/>
          <p:nvPr userDrawn="1">
            <p:extLst>
              <p:ext uri="{1162E1C5-73C7-4A58-AE30-91384D911F3F}">
                <p184:classification xmlns:p184="http://schemas.microsoft.com/office/powerpoint/2018/4/main" val="ftr"/>
              </p:ext>
            </p:extLst>
          </p:nvPr>
        </p:nvSpPr>
        <p:spPr>
          <a:xfrm>
            <a:off x="4786548" y="5432527"/>
            <a:ext cx="539033" cy="169598"/>
          </a:xfrm>
          <a:prstGeom prst="rect">
            <a:avLst/>
          </a:prstGeom>
        </p:spPr>
        <p:txBody>
          <a:bodyPr horzOverflow="overflow" lIns="0" tIns="0" rIns="0" bIns="0">
            <a:spAutoFit/>
          </a:bodyPr>
          <a:lstStyle/>
          <a:p>
            <a:pPr algn="l"/>
            <a:r>
              <a:rPr lang="en-GB" sz="1102">
                <a:solidFill>
                  <a:srgbClr val="0000FF"/>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54675516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Lst>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orient="horz" pos="174">
          <p15:clr>
            <a:srgbClr val="F26B43"/>
          </p15:clr>
        </p15:guide>
        <p15:guide id="3" pos="5534">
          <p15:clr>
            <a:srgbClr val="F26B43"/>
          </p15:clr>
        </p15:guide>
        <p15:guide id="4" orient="horz" pos="30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onr.org.uk/publications/regulatory-reports/regulatory-policy/onr-s-response-to-the-fourth-round-of-climate-adaptation-reporting-in-accordance-with-the-adaptation-reporting-power-arp/"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onr.org.uk/publications/regulatory-reports/research/research-reports/onr-rrr-115" TargetMode="External"/><Relationship Id="rId2" Type="http://schemas.openxmlformats.org/officeDocument/2006/relationships/hyperlink" Target="https://www.onr.org.uk/media/orpnjasz/onr-rrr-055.pdf"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flood-cdt.ac.uk/" TargetMode="External"/><Relationship Id="rId2" Type="http://schemas.openxmlformats.org/officeDocument/2006/relationships/hyperlink" Target="https://view.officeapps.live.com/op/view.aspx?src=https%3A%2F%2Fwww.onr.org.uk%2Fmedia%2Fijrhljgz%2Fonr-rf-strat-001-onr-s-approach-to-regulatory-research-2025-2030-1.docx&amp;wdOrigin=BROWSELINK"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D4C3218-87AA-113A-BC91-7771CBECB31B}"/>
              </a:ext>
            </a:extLst>
          </p:cNvPr>
          <p:cNvSpPr>
            <a:spLocks noGrp="1"/>
          </p:cNvSpPr>
          <p:nvPr>
            <p:ph type="ctrTitle"/>
          </p:nvPr>
        </p:nvSpPr>
        <p:spPr>
          <a:xfrm>
            <a:off x="1067236" y="1716330"/>
            <a:ext cx="6019045" cy="1746980"/>
          </a:xfrm>
          <a:ln>
            <a:round/>
            <a:headEnd/>
            <a:tailEnd/>
          </a:ln>
        </p:spPr>
        <p:txBody>
          <a:bodyPr/>
          <a:lstStyle/>
          <a:p>
            <a:r>
              <a:rPr lang="en-US" altLang="en-US" sz="2400">
                <a:latin typeface="Arial"/>
                <a:cs typeface="Arial"/>
              </a:rPr>
              <a:t>ONR NGO Climate Change Workshop</a:t>
            </a:r>
            <a:br>
              <a:rPr lang="en-US" altLang="en-US" sz="2000"/>
            </a:br>
            <a:br>
              <a:rPr lang="en-US" altLang="en-US" sz="2000"/>
            </a:br>
            <a:r>
              <a:rPr lang="en-US" altLang="en-US" sz="2400">
                <a:latin typeface="Arial"/>
                <a:cs typeface="Arial"/>
              </a:rPr>
              <a:t>London</a:t>
            </a:r>
            <a:br>
              <a:rPr lang="en-US" altLang="en-US" sz="2000"/>
            </a:br>
            <a:br>
              <a:rPr lang="en-US" altLang="en-US" sz="1400"/>
            </a:br>
            <a:br>
              <a:rPr lang="en-US" altLang="en-US" sz="1400"/>
            </a:br>
            <a:r>
              <a:rPr lang="en-US" altLang="en-US" sz="1800">
                <a:latin typeface="Arial"/>
                <a:cs typeface="Arial"/>
              </a:rPr>
              <a:t>1 July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945D0697-1306-6EE0-69A1-2CA2DD6E9F22}"/>
              </a:ext>
            </a:extLst>
          </p:cNvPr>
          <p:cNvSpPr>
            <a:spLocks noGrp="1" noChangeArrowheads="1"/>
          </p:cNvSpPr>
          <p:nvPr>
            <p:ph type="title" idx="4294967295"/>
          </p:nvPr>
        </p:nvSpPr>
        <p:spPr>
          <a:xfrm>
            <a:off x="449585" y="199"/>
            <a:ext cx="8997320" cy="942909"/>
          </a:xfrm>
        </p:spPr>
        <p:txBody>
          <a:bodyPr/>
          <a:lstStyle/>
          <a:p>
            <a:pPr>
              <a:lnSpc>
                <a:spcPct val="110000"/>
              </a:lnSpc>
            </a:pPr>
            <a:r>
              <a:rPr lang="en-GB" altLang="en-US" b="1"/>
              <a:t>CNI Themed Inspection on Climate Change – Scope</a:t>
            </a:r>
            <a:endParaRPr lang="en-US" altLang="en-US" b="1" i="1"/>
          </a:p>
        </p:txBody>
      </p:sp>
      <p:sp>
        <p:nvSpPr>
          <p:cNvPr id="4" name="Rectangle 2">
            <a:extLst>
              <a:ext uri="{FF2B5EF4-FFF2-40B4-BE49-F238E27FC236}">
                <a16:creationId xmlns:a16="http://schemas.microsoft.com/office/drawing/2014/main" id="{AA7103A6-D87A-C239-CAE9-BB41991B2645}"/>
              </a:ext>
            </a:extLst>
          </p:cNvPr>
          <p:cNvSpPr txBox="1">
            <a:spLocks noChangeArrowheads="1"/>
          </p:cNvSpPr>
          <p:nvPr/>
        </p:nvSpPr>
        <p:spPr bwMode="auto">
          <a:xfrm>
            <a:off x="449585" y="1158928"/>
            <a:ext cx="8997320" cy="978168"/>
          </a:xfrm>
          <a:prstGeom prst="rect">
            <a:avLst/>
          </a:prstGeom>
          <a:solidFill>
            <a:schemeClr val="accent6">
              <a:lumMod val="20000"/>
              <a:lumOff val="80000"/>
            </a:schemeClr>
          </a:solidFill>
          <a:ln>
            <a:noFill/>
          </a:ln>
          <a:effectLst/>
        </p:spPr>
        <p:txBody>
          <a:bodyPr vert="horz" wrap="square" lIns="0" tIns="45357"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221" indent="0" defTabSz="914275" eaLnBrk="1" fontAlgn="auto" hangingPunct="1">
              <a:lnSpc>
                <a:spcPct val="100000"/>
              </a:lnSpc>
              <a:spcBef>
                <a:spcPts val="1200"/>
              </a:spcBef>
              <a:spcAft>
                <a:spcPts val="600"/>
              </a:spcAft>
              <a:buClr>
                <a:srgbClr val="006D68"/>
              </a:buClr>
              <a:buSzTx/>
              <a:tabLst>
                <a:tab pos="182538" algn="l"/>
                <a:tab pos="5117403" algn="l"/>
              </a:tabLst>
              <a:defRPr/>
            </a:pPr>
            <a:r>
              <a:rPr lang="en-GB" sz="1600" b="1">
                <a:latin typeface="Arial" panose="020B0604020202020204"/>
              </a:rPr>
              <a:t>Self-assessment questionnaire </a:t>
            </a:r>
            <a:endParaRPr lang="en-US" sz="1800"/>
          </a:p>
          <a:p>
            <a:pPr marL="182221" indent="0" defTabSz="914275" eaLnBrk="1" fontAlgn="auto" hangingPunct="1">
              <a:lnSpc>
                <a:spcPct val="100000"/>
              </a:lnSpc>
              <a:spcBef>
                <a:spcPts val="0"/>
              </a:spcBef>
              <a:spcAft>
                <a:spcPts val="600"/>
              </a:spcAft>
              <a:buClr>
                <a:srgbClr val="006D68"/>
              </a:buClr>
              <a:buSzTx/>
              <a:tabLst>
                <a:tab pos="5117403" algn="l"/>
              </a:tabLst>
              <a:defRPr/>
            </a:pPr>
            <a:r>
              <a:rPr lang="en-GB" sz="1600">
                <a:latin typeface="Arial" panose="020B0604020202020204"/>
              </a:rPr>
              <a:t>We requested that licensees, prospective licensees and requesting parties complete this, providing information on their arrangements and resilience in relation to climate change effects.</a:t>
            </a:r>
            <a:endParaRPr lang="en-GB" sz="1600">
              <a:latin typeface="Arial" panose="020B0604020202020204"/>
              <a:cs typeface="Arial"/>
            </a:endParaRPr>
          </a:p>
        </p:txBody>
      </p:sp>
      <p:sp>
        <p:nvSpPr>
          <p:cNvPr id="6" name="Rectangle 2">
            <a:extLst>
              <a:ext uri="{FF2B5EF4-FFF2-40B4-BE49-F238E27FC236}">
                <a16:creationId xmlns:a16="http://schemas.microsoft.com/office/drawing/2014/main" id="{823CBAD5-1785-0685-F63E-CB13BF637DF6}"/>
              </a:ext>
            </a:extLst>
          </p:cNvPr>
          <p:cNvSpPr txBox="1">
            <a:spLocks noChangeArrowheads="1"/>
          </p:cNvSpPr>
          <p:nvPr/>
        </p:nvSpPr>
        <p:spPr bwMode="auto">
          <a:xfrm>
            <a:off x="449585" y="2325597"/>
            <a:ext cx="8997320" cy="1589761"/>
          </a:xfrm>
          <a:prstGeom prst="rect">
            <a:avLst/>
          </a:prstGeom>
          <a:solidFill>
            <a:schemeClr val="accent6">
              <a:lumMod val="20000"/>
              <a:lumOff val="80000"/>
            </a:schemeClr>
          </a:solidFill>
          <a:ln>
            <a:noFill/>
          </a:ln>
          <a:effectLst/>
        </p:spPr>
        <p:txBody>
          <a:bodyPr vert="horz" wrap="square" lIns="0" tIns="45357"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38" indent="0" defTabSz="914275" eaLnBrk="1" fontAlgn="auto" hangingPunct="1">
              <a:lnSpc>
                <a:spcPct val="100000"/>
              </a:lnSpc>
              <a:spcBef>
                <a:spcPts val="1200"/>
              </a:spcBef>
              <a:spcAft>
                <a:spcPts val="600"/>
              </a:spcAft>
              <a:buClr>
                <a:srgbClr val="006D68"/>
              </a:buClr>
              <a:buSzTx/>
              <a:tabLst>
                <a:tab pos="182538" algn="l"/>
                <a:tab pos="5117403" algn="l"/>
              </a:tabLst>
              <a:defRPr/>
            </a:pPr>
            <a:r>
              <a:rPr lang="en-GB" sz="1600" b="1">
                <a:latin typeface="Arial" panose="020B0604020202020204"/>
              </a:rPr>
              <a:t>Site-based inspections</a:t>
            </a:r>
          </a:p>
          <a:p>
            <a:pPr marL="182538" indent="0" defTabSz="914275" eaLnBrk="1" fontAlgn="auto" hangingPunct="1">
              <a:lnSpc>
                <a:spcPct val="100000"/>
              </a:lnSpc>
              <a:spcBef>
                <a:spcPts val="0"/>
              </a:spcBef>
              <a:spcAft>
                <a:spcPts val="600"/>
              </a:spcAft>
              <a:buClr>
                <a:srgbClr val="006D68"/>
              </a:buClr>
              <a:buSzTx/>
              <a:tabLst>
                <a:tab pos="182538" algn="l"/>
                <a:tab pos="5117403" algn="l"/>
                <a:tab pos="8698315" algn="l"/>
                <a:tab pos="8785616" algn="l"/>
              </a:tabLst>
              <a:defRPr/>
            </a:pPr>
            <a:r>
              <a:rPr lang="en-GB" sz="1600">
                <a:latin typeface="Arial" panose="020B0604020202020204"/>
              </a:rPr>
              <a:t>Site-based regulatory inspections were conducted by ONR. The sites selected for inspection were informed by the content of the self-assessment questionnaires. They examined the effectiveness by which sites implement the arrangements described in the self-assessment, and the extent to which these arrangements aligned with relevant good practice.  </a:t>
            </a:r>
          </a:p>
        </p:txBody>
      </p:sp>
      <p:sp>
        <p:nvSpPr>
          <p:cNvPr id="7" name="Rectangle 2">
            <a:extLst>
              <a:ext uri="{FF2B5EF4-FFF2-40B4-BE49-F238E27FC236}">
                <a16:creationId xmlns:a16="http://schemas.microsoft.com/office/drawing/2014/main" id="{02CD20E2-37DE-123F-2443-D62446D47121}"/>
              </a:ext>
            </a:extLst>
          </p:cNvPr>
          <p:cNvSpPr txBox="1">
            <a:spLocks noChangeArrowheads="1"/>
          </p:cNvSpPr>
          <p:nvPr/>
        </p:nvSpPr>
        <p:spPr bwMode="auto">
          <a:xfrm>
            <a:off x="449585" y="4131374"/>
            <a:ext cx="8997320" cy="938615"/>
          </a:xfrm>
          <a:prstGeom prst="rect">
            <a:avLst/>
          </a:prstGeom>
          <a:solidFill>
            <a:schemeClr val="accent6">
              <a:lumMod val="20000"/>
              <a:lumOff val="80000"/>
            </a:schemeClr>
          </a:solidFill>
          <a:ln>
            <a:noFill/>
          </a:ln>
          <a:effectLst/>
        </p:spPr>
        <p:txBody>
          <a:bodyPr vert="horz" wrap="square" lIns="0" tIns="45357"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38" indent="0" defTabSz="914275" eaLnBrk="1" fontAlgn="auto" hangingPunct="1">
              <a:lnSpc>
                <a:spcPct val="100000"/>
              </a:lnSpc>
              <a:spcBef>
                <a:spcPts val="0"/>
              </a:spcBef>
              <a:spcAft>
                <a:spcPts val="600"/>
              </a:spcAft>
              <a:buClr>
                <a:srgbClr val="006D68"/>
              </a:buClr>
              <a:buSzTx/>
              <a:tabLst>
                <a:tab pos="182538" algn="l"/>
                <a:tab pos="5117403" algn="l"/>
              </a:tabLst>
              <a:defRPr/>
            </a:pPr>
            <a:r>
              <a:rPr lang="en-GB" sz="1600" b="1">
                <a:latin typeface="Arial" panose="020B0604020202020204"/>
              </a:rPr>
              <a:t>Summary Report </a:t>
            </a:r>
          </a:p>
          <a:p>
            <a:pPr marL="182538" indent="0" defTabSz="914275" eaLnBrk="1" fontAlgn="auto" hangingPunct="1">
              <a:lnSpc>
                <a:spcPct val="100000"/>
              </a:lnSpc>
              <a:spcBef>
                <a:spcPts val="0"/>
              </a:spcBef>
              <a:spcAft>
                <a:spcPts val="600"/>
              </a:spcAft>
              <a:buClr>
                <a:srgbClr val="006D68"/>
              </a:buClr>
              <a:buSzTx/>
              <a:tabLst>
                <a:tab pos="182538" algn="l"/>
                <a:tab pos="5117403" algn="l"/>
              </a:tabLst>
              <a:defRPr/>
            </a:pPr>
            <a:r>
              <a:rPr lang="en-GB" sz="1600">
                <a:latin typeface="Arial" panose="020B0604020202020204"/>
              </a:rPr>
              <a:t>Following completion of the selected site-based regulatory inspections, we will publish a Summary Report of the findings, consistent with previous CNI Themed Inspections. </a:t>
            </a:r>
          </a:p>
        </p:txBody>
      </p:sp>
      <p:sp>
        <p:nvSpPr>
          <p:cNvPr id="2" name="Slide Number Placeholder 2">
            <a:extLst>
              <a:ext uri="{FF2B5EF4-FFF2-40B4-BE49-F238E27FC236}">
                <a16:creationId xmlns:a16="http://schemas.microsoft.com/office/drawing/2014/main" id="{0415D686-0C42-338E-46B4-67635D907146}"/>
              </a:ext>
            </a:extLst>
          </p:cNvPr>
          <p:cNvSpPr>
            <a:spLocks noGrp="1"/>
          </p:cNvSpPr>
          <p:nvPr>
            <p:ph type="sldNum" idx="10"/>
          </p:nvPr>
        </p:nvSpPr>
        <p:spPr>
          <a:xfrm>
            <a:off x="7199313" y="5356225"/>
            <a:ext cx="2336800" cy="219075"/>
          </a:xfrm>
          <a:ln>
            <a:noFill/>
          </a:ln>
        </p:spPr>
        <p:txBody>
          <a:bodyPr/>
          <a:lstStyle/>
          <a:p>
            <a:fld id="{8005D14F-564D-4D90-8FD1-279896386023}" type="slidenum">
              <a:rPr lang="de-AT" altLang="en-US" smtClean="0"/>
              <a:pPr/>
              <a:t>10</a:t>
            </a:fld>
            <a:r>
              <a:rPr lang="de-AT" altLang="en-US"/>
              <a:t> </a:t>
            </a:r>
          </a:p>
        </p:txBody>
      </p:sp>
    </p:spTree>
    <p:extLst>
      <p:ext uri="{BB962C8B-B14F-4D97-AF65-F5344CB8AC3E}">
        <p14:creationId xmlns:p14="http://schemas.microsoft.com/office/powerpoint/2010/main" val="123130681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B6B483-66FA-FEFD-1A6B-0A35385F1F5A}"/>
              </a:ext>
            </a:extLst>
          </p:cNvPr>
          <p:cNvSpPr>
            <a:spLocks noGrp="1"/>
          </p:cNvSpPr>
          <p:nvPr>
            <p:ph type="title"/>
          </p:nvPr>
        </p:nvSpPr>
        <p:spPr>
          <a:xfrm>
            <a:off x="449263" y="0"/>
            <a:ext cx="8996362" cy="941388"/>
          </a:xfrm>
        </p:spPr>
        <p:txBody>
          <a:bodyPr vert="horz" wrap="square" lIns="0" tIns="0" rIns="0" bIns="0" numCol="1" anchor="ctr" anchorCtr="0" compatLnSpc="1">
            <a:prstTxWarp prst="textNoShape">
              <a:avLst/>
            </a:prstTxWarp>
            <a:normAutofit/>
          </a:bodyPr>
          <a:lstStyle/>
          <a:p>
            <a:r>
              <a:rPr lang="en-US" b="1" kern="1200">
                <a:latin typeface="Arial" panose="020B0604020202020204" pitchFamily="34" charset="0"/>
                <a:ea typeface="+mj-ea"/>
                <a:cs typeface="Arial" panose="020B0604020202020204" pitchFamily="34" charset="0"/>
              </a:rPr>
              <a:t>Self-assessment responses</a:t>
            </a:r>
          </a:p>
        </p:txBody>
      </p:sp>
      <p:sp>
        <p:nvSpPr>
          <p:cNvPr id="18" name="Content Placeholder 2">
            <a:extLst>
              <a:ext uri="{FF2B5EF4-FFF2-40B4-BE49-F238E27FC236}">
                <a16:creationId xmlns:a16="http://schemas.microsoft.com/office/drawing/2014/main" id="{7000D3BC-6867-0283-9539-AFE966C4DC33}"/>
              </a:ext>
            </a:extLst>
          </p:cNvPr>
          <p:cNvSpPr txBox="1">
            <a:spLocks/>
          </p:cNvSpPr>
          <p:nvPr/>
        </p:nvSpPr>
        <p:spPr bwMode="auto">
          <a:xfrm>
            <a:off x="449263" y="1417697"/>
            <a:ext cx="4836051" cy="3707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360" rIns="0" bIns="0" numCol="1" anchor="t" anchorCtr="0" compatLnSpc="1">
            <a:prstTxWarp prst="textNoShape">
              <a:avLst/>
            </a:prstTxWarp>
            <a:normAutofit lnSpcReduction="10000"/>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Times New Roman" panose="02020603050405020304" pitchFamily="18" charset="0"/>
              <a:buChar char="•"/>
            </a:pPr>
            <a:r>
              <a:rPr lang="en-US" sz="1900">
                <a:latin typeface="Arial"/>
                <a:cs typeface="Arial"/>
              </a:rPr>
              <a:t>Questionnaire sent out by ONR end of June 2023.</a:t>
            </a:r>
          </a:p>
          <a:p>
            <a:pPr>
              <a:lnSpc>
                <a:spcPct val="100000"/>
              </a:lnSpc>
              <a:buFont typeface="Times New Roman" panose="02020603050405020304" pitchFamily="18" charset="0"/>
              <a:buChar char="•"/>
            </a:pPr>
            <a:r>
              <a:rPr lang="en-US" sz="1900">
                <a:latin typeface="Arial"/>
                <a:cs typeface="Arial"/>
              </a:rPr>
              <a:t>Responses received from all stakeholders written to by end October 2023. </a:t>
            </a:r>
          </a:p>
          <a:p>
            <a:pPr>
              <a:lnSpc>
                <a:spcPct val="100000"/>
              </a:lnSpc>
              <a:buFont typeface="Times New Roman" panose="02020603050405020304" pitchFamily="18" charset="0"/>
              <a:buChar char="•"/>
            </a:pPr>
            <a:r>
              <a:rPr lang="en-US" sz="1900">
                <a:latin typeface="Arial"/>
                <a:cs typeface="Arial"/>
              </a:rPr>
              <a:t>Due to GDA stage, Rolls Royce SMR Ltd. did not participate.</a:t>
            </a:r>
          </a:p>
          <a:p>
            <a:pPr>
              <a:lnSpc>
                <a:spcPct val="100000"/>
              </a:lnSpc>
              <a:buFont typeface="Times New Roman" panose="02020603050405020304" pitchFamily="18" charset="0"/>
              <a:buChar char="•"/>
            </a:pPr>
            <a:r>
              <a:rPr lang="en-US" sz="1900" err="1">
                <a:latin typeface="Arial"/>
                <a:cs typeface="Arial"/>
              </a:rPr>
              <a:t>Inutec</a:t>
            </a:r>
            <a:r>
              <a:rPr lang="en-US" sz="1900">
                <a:latin typeface="Arial"/>
                <a:cs typeface="Arial"/>
              </a:rPr>
              <a:t> Ltd, </a:t>
            </a:r>
            <a:r>
              <a:rPr lang="en-US" sz="1900" err="1">
                <a:latin typeface="Arial"/>
                <a:cs typeface="Arial"/>
              </a:rPr>
              <a:t>Cyclife</a:t>
            </a:r>
            <a:r>
              <a:rPr lang="en-US" sz="1900">
                <a:latin typeface="Arial"/>
                <a:cs typeface="Arial"/>
              </a:rPr>
              <a:t> UK Ltd and GE Healthcare Amersham were not asked to provide a response due to the nature of their activities and the lower radiological risk at these sites. </a:t>
            </a:r>
          </a:p>
          <a:p>
            <a:pPr>
              <a:lnSpc>
                <a:spcPct val="100000"/>
              </a:lnSpc>
              <a:buFont typeface="Times New Roman" panose="02020603050405020304" pitchFamily="18" charset="0"/>
              <a:buChar char="•"/>
            </a:pPr>
            <a:endParaRPr lang="en-US" sz="1900"/>
          </a:p>
          <a:p>
            <a:pPr>
              <a:lnSpc>
                <a:spcPct val="100000"/>
              </a:lnSpc>
              <a:buFont typeface="Times New Roman" panose="02020603050405020304" pitchFamily="18" charset="0"/>
              <a:buChar char="•"/>
            </a:pPr>
            <a:endParaRPr lang="en-US" sz="1900"/>
          </a:p>
        </p:txBody>
      </p:sp>
      <p:pic>
        <p:nvPicPr>
          <p:cNvPr id="4" name="Picture 3">
            <a:extLst>
              <a:ext uri="{FF2B5EF4-FFF2-40B4-BE49-F238E27FC236}">
                <a16:creationId xmlns:a16="http://schemas.microsoft.com/office/drawing/2014/main" id="{B12F540E-E7E1-0AFA-FBB9-19E1E9177BB1}"/>
              </a:ext>
            </a:extLst>
          </p:cNvPr>
          <p:cNvPicPr>
            <a:picLocks noChangeAspect="1"/>
          </p:cNvPicPr>
          <p:nvPr/>
        </p:nvPicPr>
        <p:blipFill>
          <a:blip r:embed="rId3"/>
          <a:srcRect r="9142"/>
          <a:stretch/>
        </p:blipFill>
        <p:spPr>
          <a:xfrm>
            <a:off x="5578030" y="1610063"/>
            <a:ext cx="4041548" cy="2962680"/>
          </a:xfrm>
          <a:prstGeom prst="rect">
            <a:avLst/>
          </a:prstGeom>
          <a:noFill/>
        </p:spPr>
      </p:pic>
      <p:sp>
        <p:nvSpPr>
          <p:cNvPr id="6" name="Slide Number Placeholder 2">
            <a:extLst>
              <a:ext uri="{FF2B5EF4-FFF2-40B4-BE49-F238E27FC236}">
                <a16:creationId xmlns:a16="http://schemas.microsoft.com/office/drawing/2014/main" id="{5904F531-4D27-6D51-9EAF-C4017F180CC2}"/>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11</a:t>
            </a:fld>
            <a:r>
              <a:rPr lang="de-AT" altLang="en-US"/>
              <a:t> </a:t>
            </a:r>
          </a:p>
        </p:txBody>
      </p:sp>
    </p:spTree>
    <p:extLst>
      <p:ext uri="{BB962C8B-B14F-4D97-AF65-F5344CB8AC3E}">
        <p14:creationId xmlns:p14="http://schemas.microsoft.com/office/powerpoint/2010/main" val="8423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5C41-0DCA-6C3A-5DED-C266D7292934}"/>
              </a:ext>
            </a:extLst>
          </p:cNvPr>
          <p:cNvSpPr>
            <a:spLocks noGrp="1"/>
          </p:cNvSpPr>
          <p:nvPr>
            <p:ph type="title"/>
          </p:nvPr>
        </p:nvSpPr>
        <p:spPr/>
        <p:txBody>
          <a:bodyPr/>
          <a:lstStyle/>
          <a:p>
            <a:r>
              <a:rPr lang="en-GB"/>
              <a:t>Results from Self-Assessment Questionnaires (1/2) </a:t>
            </a:r>
          </a:p>
        </p:txBody>
      </p:sp>
      <p:graphicFrame>
        <p:nvGraphicFramePr>
          <p:cNvPr id="3" name="Chart 2">
            <a:extLst>
              <a:ext uri="{FF2B5EF4-FFF2-40B4-BE49-F238E27FC236}">
                <a16:creationId xmlns:a16="http://schemas.microsoft.com/office/drawing/2014/main" id="{DC2FFFD9-D00A-91E2-649B-C7312A799AFB}"/>
              </a:ext>
            </a:extLst>
          </p:cNvPr>
          <p:cNvGraphicFramePr>
            <a:graphicFrameLocks/>
          </p:cNvGraphicFramePr>
          <p:nvPr/>
        </p:nvGraphicFramePr>
        <p:xfrm>
          <a:off x="503809" y="1215094"/>
          <a:ext cx="4536503" cy="41404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1053880-4B58-CA24-4888-958090DA8E2C}"/>
              </a:ext>
            </a:extLst>
          </p:cNvPr>
          <p:cNvGraphicFramePr>
            <a:graphicFrameLocks/>
          </p:cNvGraphicFramePr>
          <p:nvPr/>
        </p:nvGraphicFramePr>
        <p:xfrm>
          <a:off x="5256336" y="1210443"/>
          <a:ext cx="4320480" cy="414046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2">
            <a:extLst>
              <a:ext uri="{FF2B5EF4-FFF2-40B4-BE49-F238E27FC236}">
                <a16:creationId xmlns:a16="http://schemas.microsoft.com/office/drawing/2014/main" id="{E763195F-6292-6768-7438-1FD17D9CA421}"/>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12</a:t>
            </a:fld>
            <a:r>
              <a:rPr lang="de-AT" altLang="en-US"/>
              <a:t> </a:t>
            </a:r>
          </a:p>
        </p:txBody>
      </p:sp>
    </p:spTree>
    <p:extLst>
      <p:ext uri="{BB962C8B-B14F-4D97-AF65-F5344CB8AC3E}">
        <p14:creationId xmlns:p14="http://schemas.microsoft.com/office/powerpoint/2010/main" val="7641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5C41-0DCA-6C3A-5DED-C266D7292934}"/>
              </a:ext>
            </a:extLst>
          </p:cNvPr>
          <p:cNvSpPr>
            <a:spLocks noGrp="1"/>
          </p:cNvSpPr>
          <p:nvPr>
            <p:ph type="title"/>
          </p:nvPr>
        </p:nvSpPr>
        <p:spPr/>
        <p:txBody>
          <a:bodyPr/>
          <a:lstStyle/>
          <a:p>
            <a:r>
              <a:rPr lang="en-GB"/>
              <a:t>Results from Self-Assessment Questionnaires (2/2)</a:t>
            </a:r>
            <a:endParaRPr lang="en-GB">
              <a:highlight>
                <a:srgbClr val="FFFF00"/>
              </a:highlight>
            </a:endParaRPr>
          </a:p>
        </p:txBody>
      </p:sp>
      <p:graphicFrame>
        <p:nvGraphicFramePr>
          <p:cNvPr id="3" name="Chart 2">
            <a:extLst>
              <a:ext uri="{FF2B5EF4-FFF2-40B4-BE49-F238E27FC236}">
                <a16:creationId xmlns:a16="http://schemas.microsoft.com/office/drawing/2014/main" id="{05ACA96E-6E25-5FEA-FE64-785506859728}"/>
              </a:ext>
            </a:extLst>
          </p:cNvPr>
          <p:cNvGraphicFramePr>
            <a:graphicFrameLocks/>
          </p:cNvGraphicFramePr>
          <p:nvPr/>
        </p:nvGraphicFramePr>
        <p:xfrm>
          <a:off x="221564" y="1164445"/>
          <a:ext cx="4706829" cy="4191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B729675-ED9E-A4A7-1E6C-314E62940A66}"/>
              </a:ext>
            </a:extLst>
          </p:cNvPr>
          <p:cNvGraphicFramePr>
            <a:graphicFrameLocks/>
          </p:cNvGraphicFramePr>
          <p:nvPr/>
        </p:nvGraphicFramePr>
        <p:xfrm>
          <a:off x="4780678" y="1164445"/>
          <a:ext cx="5047575" cy="419111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2">
            <a:extLst>
              <a:ext uri="{FF2B5EF4-FFF2-40B4-BE49-F238E27FC236}">
                <a16:creationId xmlns:a16="http://schemas.microsoft.com/office/drawing/2014/main" id="{08E9C494-C2F4-A9FD-ABB0-039C2F18F112}"/>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13</a:t>
            </a:fld>
            <a:r>
              <a:rPr lang="de-AT" altLang="en-US"/>
              <a:t> </a:t>
            </a:r>
          </a:p>
        </p:txBody>
      </p:sp>
    </p:spTree>
    <p:extLst>
      <p:ext uri="{BB962C8B-B14F-4D97-AF65-F5344CB8AC3E}">
        <p14:creationId xmlns:p14="http://schemas.microsoft.com/office/powerpoint/2010/main" val="272228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CF8F-6C46-A77B-912B-2624CB971817}"/>
              </a:ext>
            </a:extLst>
          </p:cNvPr>
          <p:cNvSpPr>
            <a:spLocks noGrp="1"/>
          </p:cNvSpPr>
          <p:nvPr>
            <p:ph type="title"/>
          </p:nvPr>
        </p:nvSpPr>
        <p:spPr/>
        <p:txBody>
          <a:bodyPr/>
          <a:lstStyle/>
          <a:p>
            <a:r>
              <a:rPr lang="en-GB"/>
              <a:t>Site-based inspections</a:t>
            </a:r>
          </a:p>
        </p:txBody>
      </p:sp>
      <p:sp>
        <p:nvSpPr>
          <p:cNvPr id="3" name="Content Placeholder 2">
            <a:extLst>
              <a:ext uri="{FF2B5EF4-FFF2-40B4-BE49-F238E27FC236}">
                <a16:creationId xmlns:a16="http://schemas.microsoft.com/office/drawing/2014/main" id="{6609F7C8-CE1F-678C-2F56-024971AA179C}"/>
              </a:ext>
            </a:extLst>
          </p:cNvPr>
          <p:cNvSpPr>
            <a:spLocks noGrp="1"/>
          </p:cNvSpPr>
          <p:nvPr>
            <p:ph idx="1"/>
          </p:nvPr>
        </p:nvSpPr>
        <p:spPr>
          <a:xfrm>
            <a:off x="449263" y="2547243"/>
            <a:ext cx="8996362" cy="2383647"/>
          </a:xfrm>
        </p:spPr>
        <p:txBody>
          <a:bodyPr/>
          <a:lstStyle/>
          <a:p>
            <a:pPr>
              <a:lnSpc>
                <a:spcPct val="100000"/>
              </a:lnSpc>
              <a:buFont typeface="Arial" panose="020B0604020202020204" pitchFamily="34" charset="0"/>
              <a:buChar char="•"/>
            </a:pPr>
            <a:r>
              <a:rPr lang="en-GB"/>
              <a:t>5 sites selected - AWE, Dounreay, Heysham 2, Sellafield, Sizewell B</a:t>
            </a:r>
          </a:p>
          <a:p>
            <a:pPr>
              <a:lnSpc>
                <a:spcPct val="100000"/>
              </a:lnSpc>
              <a:buFont typeface="Arial" panose="020B0604020202020204" pitchFamily="34" charset="0"/>
              <a:buChar char="•"/>
            </a:pPr>
            <a:r>
              <a:rPr lang="en-GB"/>
              <a:t>Consistent agenda, with site-specific focus areas identified for each site</a:t>
            </a:r>
          </a:p>
          <a:p>
            <a:pPr>
              <a:lnSpc>
                <a:spcPct val="100000"/>
              </a:lnSpc>
              <a:buFont typeface="Arial" panose="020B0604020202020204" pitchFamily="34" charset="0"/>
              <a:buChar char="•"/>
            </a:pPr>
            <a:r>
              <a:rPr lang="en-GB"/>
              <a:t>Spread out the inspections among External Hazards team members. Supported by senior leadership.</a:t>
            </a:r>
          </a:p>
          <a:p>
            <a:pPr>
              <a:lnSpc>
                <a:spcPct val="100000"/>
              </a:lnSpc>
              <a:buFont typeface="Arial" panose="020B0604020202020204" pitchFamily="34" charset="0"/>
              <a:buChar char="•"/>
            </a:pPr>
            <a:r>
              <a:rPr lang="en-GB"/>
              <a:t>We captured learning as either ‘constructive’ or ‘good practice’ learning points</a:t>
            </a:r>
          </a:p>
          <a:p>
            <a:pPr>
              <a:lnSpc>
                <a:spcPct val="100000"/>
              </a:lnSpc>
              <a:buFont typeface="Arial" panose="020B0604020202020204" pitchFamily="34" charset="0"/>
              <a:buChar char="•"/>
            </a:pPr>
            <a:endParaRPr lang="en-GB"/>
          </a:p>
          <a:p>
            <a:pPr marL="0" indent="0"/>
            <a:endParaRPr lang="en-GB"/>
          </a:p>
        </p:txBody>
      </p:sp>
      <p:sp>
        <p:nvSpPr>
          <p:cNvPr id="4" name="Rectangle 2">
            <a:extLst>
              <a:ext uri="{FF2B5EF4-FFF2-40B4-BE49-F238E27FC236}">
                <a16:creationId xmlns:a16="http://schemas.microsoft.com/office/drawing/2014/main" id="{F8CA6B94-00B1-5053-4739-63CD04B484BA}"/>
              </a:ext>
            </a:extLst>
          </p:cNvPr>
          <p:cNvSpPr txBox="1">
            <a:spLocks noChangeArrowheads="1"/>
          </p:cNvSpPr>
          <p:nvPr/>
        </p:nvSpPr>
        <p:spPr bwMode="auto">
          <a:xfrm>
            <a:off x="447675" y="1179091"/>
            <a:ext cx="8997950" cy="1213164"/>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a:t>The aim of the site-based inspections was to provide greater insight into how licensees are managing climate change effects and associated risks as well as identifying learning for both industry and ONR.</a:t>
            </a:r>
            <a:endParaRPr lang="en-GB" sz="2200">
              <a:solidFill>
                <a:schemeClr val="tx1"/>
              </a:solidFill>
              <a:latin typeface="Arial" panose="020B0604020202020204"/>
              <a:cs typeface="+mn-cs"/>
            </a:endParaRPr>
          </a:p>
        </p:txBody>
      </p:sp>
      <p:sp>
        <p:nvSpPr>
          <p:cNvPr id="5" name="Slide Number Placeholder 2">
            <a:extLst>
              <a:ext uri="{FF2B5EF4-FFF2-40B4-BE49-F238E27FC236}">
                <a16:creationId xmlns:a16="http://schemas.microsoft.com/office/drawing/2014/main" id="{9EC33CDA-9015-6AF9-0177-AB7EA7EAD7DA}"/>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14</a:t>
            </a:fld>
            <a:r>
              <a:rPr lang="de-AT" altLang="en-US"/>
              <a:t> </a:t>
            </a:r>
          </a:p>
        </p:txBody>
      </p:sp>
    </p:spTree>
    <p:extLst>
      <p:ext uri="{BB962C8B-B14F-4D97-AF65-F5344CB8AC3E}">
        <p14:creationId xmlns:p14="http://schemas.microsoft.com/office/powerpoint/2010/main" val="141342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1D5-2D30-BEDA-EB20-BC6228AA181C}"/>
              </a:ext>
            </a:extLst>
          </p:cNvPr>
          <p:cNvSpPr>
            <a:spLocks noGrp="1"/>
          </p:cNvSpPr>
          <p:nvPr>
            <p:ph type="title"/>
          </p:nvPr>
        </p:nvSpPr>
        <p:spPr/>
        <p:txBody>
          <a:bodyPr/>
          <a:lstStyle/>
          <a:p>
            <a:r>
              <a:rPr lang="en-GB"/>
              <a:t>Inspection approach </a:t>
            </a:r>
          </a:p>
        </p:txBody>
      </p:sp>
      <p:sp>
        <p:nvSpPr>
          <p:cNvPr id="3" name="Content Placeholder 2">
            <a:extLst>
              <a:ext uri="{FF2B5EF4-FFF2-40B4-BE49-F238E27FC236}">
                <a16:creationId xmlns:a16="http://schemas.microsoft.com/office/drawing/2014/main" id="{1CA5F3C8-0E99-DB66-599E-70693147A483}"/>
              </a:ext>
            </a:extLst>
          </p:cNvPr>
          <p:cNvSpPr>
            <a:spLocks noGrp="1"/>
          </p:cNvSpPr>
          <p:nvPr>
            <p:ph idx="1"/>
          </p:nvPr>
        </p:nvSpPr>
        <p:spPr/>
        <p:txBody>
          <a:bodyPr/>
          <a:lstStyle/>
          <a:p>
            <a:pPr>
              <a:lnSpc>
                <a:spcPct val="100000"/>
              </a:lnSpc>
              <a:buClr>
                <a:schemeClr val="accent1">
                  <a:lumMod val="50000"/>
                </a:schemeClr>
              </a:buClr>
              <a:buFont typeface="Arial" panose="020B0604020202020204" pitchFamily="34" charset="0"/>
              <a:buChar char="•"/>
            </a:pPr>
            <a:r>
              <a:rPr lang="en-GB"/>
              <a:t>Not a licence condition compliance inspection or system-based inspection. </a:t>
            </a:r>
          </a:p>
          <a:p>
            <a:pPr>
              <a:lnSpc>
                <a:spcPct val="100000"/>
              </a:lnSpc>
              <a:buClr>
                <a:schemeClr val="accent1">
                  <a:lumMod val="50000"/>
                </a:schemeClr>
              </a:buClr>
              <a:buFont typeface="Arial" panose="020B0604020202020204" pitchFamily="34" charset="0"/>
              <a:buChar char="•"/>
            </a:pPr>
            <a:r>
              <a:rPr lang="en-GB"/>
              <a:t>At the end of each inspection, ONR formed an overarching judgement on whether its regulatory expectations in relation to climate change have:</a:t>
            </a:r>
          </a:p>
          <a:p>
            <a:pPr lvl="1">
              <a:lnSpc>
                <a:spcPct val="100000"/>
              </a:lnSpc>
              <a:buClr>
                <a:schemeClr val="accent1">
                  <a:lumMod val="50000"/>
                </a:schemeClr>
              </a:buClr>
              <a:buFont typeface="Arial" panose="020B0604020202020204" pitchFamily="34" charset="0"/>
              <a:buChar char="•"/>
            </a:pPr>
            <a:r>
              <a:rPr lang="en-GB"/>
              <a:t>been met</a:t>
            </a:r>
          </a:p>
          <a:p>
            <a:pPr lvl="1">
              <a:lnSpc>
                <a:spcPct val="100000"/>
              </a:lnSpc>
              <a:buClr>
                <a:schemeClr val="accent1">
                  <a:lumMod val="50000"/>
                </a:schemeClr>
              </a:buClr>
              <a:buFont typeface="Arial" panose="020B0604020202020204" pitchFamily="34" charset="0"/>
              <a:buChar char="•"/>
            </a:pPr>
            <a:r>
              <a:rPr lang="en-GB"/>
              <a:t>been partially met and/or there are plans in place to ensure that they are met</a:t>
            </a:r>
          </a:p>
          <a:p>
            <a:pPr lvl="1">
              <a:lnSpc>
                <a:spcPct val="100000"/>
              </a:lnSpc>
              <a:buClr>
                <a:schemeClr val="accent1">
                  <a:lumMod val="50000"/>
                </a:schemeClr>
              </a:buClr>
              <a:buFont typeface="Arial" panose="020B0604020202020204" pitchFamily="34" charset="0"/>
              <a:buChar char="•"/>
            </a:pPr>
            <a:r>
              <a:rPr lang="en-GB"/>
              <a:t>not been met and there are no current plans in place to ensure that they are met</a:t>
            </a:r>
          </a:p>
          <a:p>
            <a:pPr marL="342900" marR="0" lvl="0" indent="-342900" algn="l" defTabSz="449263" rtl="0" eaLnBrk="0" fontAlgn="base" latinLnBrk="0" hangingPunct="0">
              <a:lnSpc>
                <a:spcPct val="100000"/>
              </a:lnSpc>
              <a:spcBef>
                <a:spcPts val="25"/>
              </a:spcBef>
              <a:spcAft>
                <a:spcPts val="950"/>
              </a:spcAft>
              <a:buClr>
                <a:schemeClr val="accent1">
                  <a:lumMod val="50000"/>
                </a:schemeClr>
              </a:buClr>
              <a:buSzPct val="100000"/>
              <a:buFont typeface="Arial" panose="020B0604020202020204" pitchFamily="34" charset="0"/>
              <a:buChar char="•"/>
              <a:tabLst/>
              <a:defRPr/>
            </a:pPr>
            <a:r>
              <a:rPr kumimoji="0" lang="en-GB"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judgement </a:t>
            </a:r>
            <a:r>
              <a:rPr lang="en-GB"/>
              <a:t>took account of ONR SAPs, and RGP such as TAG 13, and joint regulatory climate change guidance. </a:t>
            </a:r>
          </a:p>
          <a:p>
            <a:pPr lvl="1">
              <a:buFont typeface="Arial" panose="020B0604020202020204" pitchFamily="34" charset="0"/>
              <a:buChar char="•"/>
            </a:pPr>
            <a:endParaRPr lang="en-GB"/>
          </a:p>
        </p:txBody>
      </p:sp>
      <p:sp>
        <p:nvSpPr>
          <p:cNvPr id="4" name="Slide Number Placeholder 2">
            <a:extLst>
              <a:ext uri="{FF2B5EF4-FFF2-40B4-BE49-F238E27FC236}">
                <a16:creationId xmlns:a16="http://schemas.microsoft.com/office/drawing/2014/main" id="{1A978F2C-39D2-DC9D-E3A7-DA7475496BC9}"/>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15</a:t>
            </a:fld>
            <a:r>
              <a:rPr lang="de-AT" altLang="en-US"/>
              <a:t> </a:t>
            </a:r>
          </a:p>
        </p:txBody>
      </p:sp>
    </p:spTree>
    <p:extLst>
      <p:ext uri="{BB962C8B-B14F-4D97-AF65-F5344CB8AC3E}">
        <p14:creationId xmlns:p14="http://schemas.microsoft.com/office/powerpoint/2010/main" val="2949306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3350-7692-365C-6E39-B97ED8EE5ECF}"/>
              </a:ext>
            </a:extLst>
          </p:cNvPr>
          <p:cNvSpPr>
            <a:spLocks noGrp="1"/>
          </p:cNvSpPr>
          <p:nvPr>
            <p:ph type="title"/>
          </p:nvPr>
        </p:nvSpPr>
        <p:spPr/>
        <p:txBody>
          <a:bodyPr/>
          <a:lstStyle/>
          <a:p>
            <a:r>
              <a:rPr lang="en-GB"/>
              <a:t>Outcomes of inspection phase </a:t>
            </a:r>
          </a:p>
        </p:txBody>
      </p:sp>
      <p:sp>
        <p:nvSpPr>
          <p:cNvPr id="3" name="Content Placeholder 2">
            <a:extLst>
              <a:ext uri="{FF2B5EF4-FFF2-40B4-BE49-F238E27FC236}">
                <a16:creationId xmlns:a16="http://schemas.microsoft.com/office/drawing/2014/main" id="{53DBD171-4B38-7EA4-8A68-B0FD8C7830B0}"/>
              </a:ext>
            </a:extLst>
          </p:cNvPr>
          <p:cNvSpPr>
            <a:spLocks noGrp="1"/>
          </p:cNvSpPr>
          <p:nvPr>
            <p:ph sz="half" idx="1"/>
          </p:nvPr>
        </p:nvSpPr>
        <p:spPr>
          <a:xfrm>
            <a:off x="155944" y="1079499"/>
            <a:ext cx="5459485" cy="4151719"/>
          </a:xfrm>
        </p:spPr>
        <p:txBody>
          <a:bodyPr/>
          <a:lstStyle/>
          <a:p>
            <a:pPr>
              <a:lnSpc>
                <a:spcPct val="100000"/>
              </a:lnSpc>
              <a:buFont typeface="Arial" panose="020B0604020202020204" pitchFamily="34" charset="0"/>
              <a:buChar char="•"/>
            </a:pPr>
            <a:r>
              <a:rPr lang="en-GB" sz="2000"/>
              <a:t>Five inspections completed between June-October 2024.</a:t>
            </a:r>
          </a:p>
          <a:p>
            <a:pPr lvl="1">
              <a:lnSpc>
                <a:spcPct val="100000"/>
              </a:lnSpc>
              <a:buFont typeface="Arial" panose="020B0604020202020204" pitchFamily="34" charset="0"/>
              <a:buChar char="•"/>
            </a:pPr>
            <a:r>
              <a:rPr lang="en-GB" sz="1600">
                <a:latin typeface="Arial"/>
                <a:cs typeface="Arial"/>
              </a:rPr>
              <a:t>NDA observed two inspections – Sellafield and Dounreay. </a:t>
            </a:r>
          </a:p>
          <a:p>
            <a:pPr lvl="1">
              <a:lnSpc>
                <a:spcPct val="100000"/>
              </a:lnSpc>
              <a:buFont typeface="Arial" panose="020B0604020202020204" pitchFamily="34" charset="0"/>
              <a:buChar char="•"/>
            </a:pPr>
            <a:r>
              <a:rPr lang="en-GB" sz="1600">
                <a:latin typeface="Arial"/>
                <a:cs typeface="Arial"/>
              </a:rPr>
              <a:t>Environment Agency joined all four inspections at English sites. </a:t>
            </a:r>
          </a:p>
          <a:p>
            <a:pPr lvl="1">
              <a:lnSpc>
                <a:spcPct val="100000"/>
              </a:lnSpc>
              <a:buFont typeface="Arial" panose="020B0604020202020204" pitchFamily="34" charset="0"/>
              <a:buChar char="•"/>
            </a:pPr>
            <a:r>
              <a:rPr lang="en-GB" sz="1600">
                <a:latin typeface="Arial"/>
                <a:cs typeface="Arial"/>
              </a:rPr>
              <a:t>DNSR joined one inspection at AWE. </a:t>
            </a:r>
          </a:p>
          <a:p>
            <a:pPr>
              <a:lnSpc>
                <a:spcPct val="100000"/>
              </a:lnSpc>
              <a:buFont typeface="Arial" panose="020B0604020202020204" pitchFamily="34" charset="0"/>
              <a:buChar char="•"/>
            </a:pPr>
            <a:r>
              <a:rPr lang="en-GB" sz="2000"/>
              <a:t>ONR judgements on whether its regulatory expectations in relation to climate change have been met/partially met/not met:</a:t>
            </a:r>
          </a:p>
          <a:p>
            <a:pPr lvl="1">
              <a:lnSpc>
                <a:spcPct val="100000"/>
              </a:lnSpc>
              <a:buFont typeface="Arial" panose="020B0604020202020204" pitchFamily="34" charset="0"/>
              <a:buChar char="•"/>
            </a:pPr>
            <a:r>
              <a:rPr lang="en-GB" sz="1600"/>
              <a:t>4 inspections – Partially met with plans in place to ensure they are met </a:t>
            </a:r>
          </a:p>
          <a:p>
            <a:pPr lvl="1">
              <a:lnSpc>
                <a:spcPct val="100000"/>
              </a:lnSpc>
              <a:buFont typeface="Arial" panose="020B0604020202020204" pitchFamily="34" charset="0"/>
              <a:buChar char="•"/>
            </a:pPr>
            <a:r>
              <a:rPr lang="en-GB" sz="1600"/>
              <a:t>1 inspection – ONR’s expectations have been met </a:t>
            </a:r>
          </a:p>
          <a:p>
            <a:pPr marL="0" indent="0"/>
            <a:endParaRPr lang="en-GB" sz="2400"/>
          </a:p>
          <a:p>
            <a:pPr lvl="1">
              <a:buFont typeface="Arial" panose="020B0604020202020204" pitchFamily="34" charset="0"/>
              <a:buChar char="•"/>
            </a:pPr>
            <a:endParaRPr lang="en-GB" sz="1800"/>
          </a:p>
        </p:txBody>
      </p:sp>
      <p:graphicFrame>
        <p:nvGraphicFramePr>
          <p:cNvPr id="5" name="Content Placeholder 4">
            <a:extLst>
              <a:ext uri="{FF2B5EF4-FFF2-40B4-BE49-F238E27FC236}">
                <a16:creationId xmlns:a16="http://schemas.microsoft.com/office/drawing/2014/main" id="{53CF8372-3CFA-1044-A088-D6B0B36D41E1}"/>
              </a:ext>
            </a:extLst>
          </p:cNvPr>
          <p:cNvGraphicFramePr>
            <a:graphicFrameLocks noGrp="1"/>
          </p:cNvGraphicFramePr>
          <p:nvPr>
            <p:ph sz="half" idx="2"/>
          </p:nvPr>
        </p:nvGraphicFramePr>
        <p:xfrm>
          <a:off x="5615429" y="1079499"/>
          <a:ext cx="4015933" cy="42567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2">
            <a:extLst>
              <a:ext uri="{FF2B5EF4-FFF2-40B4-BE49-F238E27FC236}">
                <a16:creationId xmlns:a16="http://schemas.microsoft.com/office/drawing/2014/main" id="{3930700A-A271-8D0D-B6C8-F972F2892731}"/>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16</a:t>
            </a:fld>
            <a:r>
              <a:rPr lang="de-AT" altLang="en-US"/>
              <a:t> </a:t>
            </a:r>
          </a:p>
        </p:txBody>
      </p:sp>
    </p:spTree>
    <p:extLst>
      <p:ext uri="{BB962C8B-B14F-4D97-AF65-F5344CB8AC3E}">
        <p14:creationId xmlns:p14="http://schemas.microsoft.com/office/powerpoint/2010/main" val="2957179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0E4B40B6-56EF-A476-9A0E-28D192F89C2E}"/>
              </a:ext>
            </a:extLst>
          </p:cNvPr>
          <p:cNvSpPr>
            <a:spLocks noGrp="1" noChangeArrowheads="1"/>
          </p:cNvSpPr>
          <p:nvPr>
            <p:ph type="title"/>
          </p:nvPr>
        </p:nvSpPr>
        <p:spPr>
          <a:xfrm>
            <a:off x="449263" y="0"/>
            <a:ext cx="8996362" cy="941388"/>
          </a:xfrm>
        </p:spPr>
        <p:txBody>
          <a:bodyPr wrap="square" anchor="ctr">
            <a:normAutofit/>
          </a:bodyPr>
          <a:lstStyle/>
          <a:p>
            <a:r>
              <a:rPr lang="en-GB" altLang="en-US"/>
              <a:t>Summary Report</a:t>
            </a:r>
            <a:endParaRPr lang="en-GB" altLang="en-US" b="1"/>
          </a:p>
        </p:txBody>
      </p:sp>
      <p:sp>
        <p:nvSpPr>
          <p:cNvPr id="12291" name="Content Placeholder 2">
            <a:extLst>
              <a:ext uri="{FF2B5EF4-FFF2-40B4-BE49-F238E27FC236}">
                <a16:creationId xmlns:a16="http://schemas.microsoft.com/office/drawing/2014/main" id="{B416D3E5-27B0-13E1-1110-70A8DA765F2A}"/>
              </a:ext>
            </a:extLst>
          </p:cNvPr>
          <p:cNvSpPr>
            <a:spLocks noGrp="1"/>
          </p:cNvSpPr>
          <p:nvPr>
            <p:ph sz="half" idx="1"/>
          </p:nvPr>
        </p:nvSpPr>
        <p:spPr>
          <a:xfrm>
            <a:off x="449263" y="1079500"/>
            <a:ext cx="4421187" cy="3956050"/>
          </a:xfrm>
        </p:spPr>
        <p:txBody>
          <a:bodyPr wrap="square" anchor="t">
            <a:normAutofit/>
          </a:bodyPr>
          <a:lstStyle/>
          <a:p>
            <a:pPr>
              <a:lnSpc>
                <a:spcPct val="100000"/>
              </a:lnSpc>
              <a:buClr>
                <a:schemeClr val="accent1">
                  <a:lumMod val="50000"/>
                </a:schemeClr>
              </a:buClr>
              <a:buFont typeface="Arial" panose="020B0604020202020204" pitchFamily="34" charset="0"/>
              <a:buChar char="•"/>
            </a:pPr>
            <a:r>
              <a:rPr lang="en-US"/>
              <a:t>Collated findings from the CNI Themed Inspection on Climate Change, including self-assessment questionnaire and inspection phases.</a:t>
            </a:r>
          </a:p>
          <a:p>
            <a:pPr>
              <a:lnSpc>
                <a:spcPct val="100000"/>
              </a:lnSpc>
              <a:buClr>
                <a:schemeClr val="accent1">
                  <a:lumMod val="50000"/>
                </a:schemeClr>
              </a:buClr>
              <a:buFont typeface="Arial" panose="020B0604020202020204" pitchFamily="34" charset="0"/>
              <a:buChar char="•"/>
            </a:pPr>
            <a:r>
              <a:rPr lang="en-US"/>
              <a:t>Will be published on ONR’s website in due course.</a:t>
            </a:r>
          </a:p>
        </p:txBody>
      </p:sp>
      <p:pic>
        <p:nvPicPr>
          <p:cNvPr id="4" name="Picture 3" descr="A group of people in orange vests and helmets&#10;&#10;Description automatically generated">
            <a:extLst>
              <a:ext uri="{FF2B5EF4-FFF2-40B4-BE49-F238E27FC236}">
                <a16:creationId xmlns:a16="http://schemas.microsoft.com/office/drawing/2014/main" id="{0C18C251-56C7-979E-E117-96F31D85AB15}"/>
              </a:ext>
            </a:extLst>
          </p:cNvPr>
          <p:cNvPicPr>
            <a:picLocks noChangeAspect="1"/>
          </p:cNvPicPr>
          <p:nvPr/>
        </p:nvPicPr>
        <p:blipFill>
          <a:blip r:embed="rId3"/>
          <a:srcRect l="10231" r="15146" b="2"/>
          <a:stretch/>
        </p:blipFill>
        <p:spPr>
          <a:xfrm>
            <a:off x="5022850" y="1079500"/>
            <a:ext cx="4422775" cy="3956050"/>
          </a:xfrm>
          <a:prstGeom prst="rect">
            <a:avLst/>
          </a:prstGeom>
          <a:noFill/>
        </p:spPr>
      </p:pic>
      <p:sp>
        <p:nvSpPr>
          <p:cNvPr id="3" name="Slide Number Placeholder 2" hidden="1">
            <a:extLst>
              <a:ext uri="{FF2B5EF4-FFF2-40B4-BE49-F238E27FC236}">
                <a16:creationId xmlns:a16="http://schemas.microsoft.com/office/drawing/2014/main" id="{92E5B1D1-B905-3819-7576-8CAD1613C004}"/>
              </a:ext>
            </a:extLst>
          </p:cNvPr>
          <p:cNvSpPr>
            <a:spLocks noGrp="1"/>
          </p:cNvSpPr>
          <p:nvPr>
            <p:ph type="sldNum" idx="10"/>
          </p:nvPr>
        </p:nvSpPr>
        <p:spPr>
          <a:xfrm>
            <a:off x="7199313" y="5356225"/>
            <a:ext cx="2336800" cy="219075"/>
          </a:xfrm>
          <a:ln>
            <a:noFill/>
          </a:ln>
        </p:spPr>
        <p:txBody>
          <a:bodyPr/>
          <a:lstStyle/>
          <a:p>
            <a:fld id="{8005D14F-564D-4D90-8FD1-279896386023}" type="slidenum">
              <a:rPr lang="de-AT" altLang="en-US" smtClean="0"/>
              <a:pPr/>
              <a:t>17</a:t>
            </a:fld>
            <a:r>
              <a:rPr lang="de-AT" altLang="en-US"/>
              <a:t> </a:t>
            </a:r>
          </a:p>
        </p:txBody>
      </p:sp>
      <p:sp>
        <p:nvSpPr>
          <p:cNvPr id="2" name="Slide Number Placeholder 2">
            <a:extLst>
              <a:ext uri="{FF2B5EF4-FFF2-40B4-BE49-F238E27FC236}">
                <a16:creationId xmlns:a16="http://schemas.microsoft.com/office/drawing/2014/main" id="{761CFB5C-220C-57EB-5175-EF8ADC334E69}"/>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17</a:t>
            </a:fld>
            <a:r>
              <a:rPr lang="de-AT" altLang="en-US"/>
              <a:t> </a:t>
            </a:r>
          </a:p>
        </p:txBody>
      </p:sp>
    </p:spTree>
    <p:extLst>
      <p:ext uri="{BB962C8B-B14F-4D97-AF65-F5344CB8AC3E}">
        <p14:creationId xmlns:p14="http://schemas.microsoft.com/office/powerpoint/2010/main" val="144047831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C90A-4F7A-C930-69C4-BA13871C3927}"/>
              </a:ext>
            </a:extLst>
          </p:cNvPr>
          <p:cNvSpPr>
            <a:spLocks noGrp="1"/>
          </p:cNvSpPr>
          <p:nvPr>
            <p:ph type="ctrTitle"/>
          </p:nvPr>
        </p:nvSpPr>
        <p:spPr>
          <a:xfrm>
            <a:off x="719833" y="1969559"/>
            <a:ext cx="6408711" cy="649692"/>
          </a:xfrm>
        </p:spPr>
        <p:txBody>
          <a:bodyPr/>
          <a:lstStyle/>
          <a:p>
            <a:pPr>
              <a:lnSpc>
                <a:spcPct val="100000"/>
              </a:lnSpc>
            </a:pPr>
            <a:r>
              <a:rPr lang="en-GB" sz="2800">
                <a:effectLst/>
              </a:rPr>
              <a:t>Findings and Themes</a:t>
            </a:r>
            <a:endParaRPr lang="en-GB" sz="2800"/>
          </a:p>
        </p:txBody>
      </p:sp>
    </p:spTree>
    <p:extLst>
      <p:ext uri="{BB962C8B-B14F-4D97-AF65-F5344CB8AC3E}">
        <p14:creationId xmlns:p14="http://schemas.microsoft.com/office/powerpoint/2010/main" val="1342525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945D0697-1306-6EE0-69A1-2CA2DD6E9F22}"/>
              </a:ext>
            </a:extLst>
          </p:cNvPr>
          <p:cNvSpPr>
            <a:spLocks noGrp="1" noChangeArrowheads="1"/>
          </p:cNvSpPr>
          <p:nvPr>
            <p:ph type="title" idx="4294967295"/>
          </p:nvPr>
        </p:nvSpPr>
        <p:spPr>
          <a:xfrm>
            <a:off x="449262" y="0"/>
            <a:ext cx="9271569" cy="942975"/>
          </a:xfrm>
        </p:spPr>
        <p:txBody>
          <a:bodyPr/>
          <a:lstStyle/>
          <a:p>
            <a:pPr>
              <a:lnSpc>
                <a:spcPct val="110000"/>
              </a:lnSpc>
            </a:pPr>
            <a:r>
              <a:rPr lang="en-GB" altLang="en-US" b="1"/>
              <a:t>Key finding of the CNI Themed Inspection on Climate Change</a:t>
            </a:r>
            <a:endParaRPr lang="en-US" altLang="en-US" b="1" i="1"/>
          </a:p>
        </p:txBody>
      </p:sp>
      <p:sp>
        <p:nvSpPr>
          <p:cNvPr id="2" name="Rectangle 2">
            <a:extLst>
              <a:ext uri="{FF2B5EF4-FFF2-40B4-BE49-F238E27FC236}">
                <a16:creationId xmlns:a16="http://schemas.microsoft.com/office/drawing/2014/main" id="{3DD79EDC-E0EF-F94E-F024-20C8CB1E6E16}"/>
              </a:ext>
            </a:extLst>
          </p:cNvPr>
          <p:cNvSpPr txBox="1">
            <a:spLocks noChangeArrowheads="1"/>
          </p:cNvSpPr>
          <p:nvPr/>
        </p:nvSpPr>
        <p:spPr bwMode="auto">
          <a:xfrm>
            <a:off x="540025" y="1309989"/>
            <a:ext cx="8997950" cy="1525286"/>
          </a:xfrm>
          <a:prstGeom prst="rect">
            <a:avLst/>
          </a:prstGeom>
          <a:solidFill>
            <a:schemeClr val="accent5">
              <a:lumMod val="60000"/>
              <a:lumOff val="40000"/>
            </a:schemeClr>
          </a:solidFill>
          <a:ln w="28575">
            <a:solidFill>
              <a:schemeClr val="accent1">
                <a:lumMod val="5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309880" defTabSz="914400" eaLnBrk="1" fontAlgn="auto" hangingPunct="1">
              <a:lnSpc>
                <a:spcPct val="100000"/>
              </a:lnSpc>
              <a:spcBef>
                <a:spcPts val="0"/>
              </a:spcBef>
              <a:spcAft>
                <a:spcPts val="1200"/>
              </a:spcAft>
              <a:buClr>
                <a:srgbClr val="006D68"/>
              </a:buClr>
              <a:buSzTx/>
              <a:buFont typeface="Arial" panose="02020603050405020304" pitchFamily="18" charset="0"/>
              <a:buChar char="•"/>
              <a:defRPr/>
            </a:pPr>
            <a:r>
              <a:rPr lang="en-GB" sz="2200">
                <a:solidFill>
                  <a:schemeClr val="tx1"/>
                </a:solidFill>
                <a:latin typeface="Arial" panose="020B0604020202020204"/>
                <a:cs typeface="+mn-cs"/>
              </a:rPr>
              <a:t>Industry is making progress in relation to ensuring climate change effects are understood and mitigated against. We did not identify any fundamental shortfalls that would indicate sites are not currently robust against external hazards. </a:t>
            </a:r>
            <a:endParaRPr lang="en-US">
              <a:solidFill>
                <a:schemeClr val="tx1"/>
              </a:solidFill>
            </a:endParaRPr>
          </a:p>
        </p:txBody>
      </p:sp>
      <p:sp>
        <p:nvSpPr>
          <p:cNvPr id="3" name="Slide Number Placeholder 2">
            <a:extLst>
              <a:ext uri="{FF2B5EF4-FFF2-40B4-BE49-F238E27FC236}">
                <a16:creationId xmlns:a16="http://schemas.microsoft.com/office/drawing/2014/main" id="{A6696CD0-C4AA-D0AA-64C0-1207D7DCF17C}"/>
              </a:ext>
            </a:extLst>
          </p:cNvPr>
          <p:cNvSpPr>
            <a:spLocks noGrp="1"/>
          </p:cNvSpPr>
          <p:nvPr>
            <p:ph type="sldNum" idx="10"/>
          </p:nvPr>
        </p:nvSpPr>
        <p:spPr>
          <a:ln>
            <a:noFill/>
          </a:ln>
        </p:spPr>
        <p:txBody>
          <a:bodyPr/>
          <a:lstStyle/>
          <a:p>
            <a:fld id="{8005D14F-564D-4D90-8FD1-279896386023}" type="slidenum">
              <a:rPr lang="de-AT" altLang="en-US" smtClean="0"/>
              <a:pPr/>
              <a:t>19</a:t>
            </a:fld>
            <a:r>
              <a:rPr lang="de-AT" altLang="en-US"/>
              <a:t> </a:t>
            </a:r>
          </a:p>
        </p:txBody>
      </p:sp>
      <p:sp>
        <p:nvSpPr>
          <p:cNvPr id="5" name="Rectangle 2">
            <a:extLst>
              <a:ext uri="{FF2B5EF4-FFF2-40B4-BE49-F238E27FC236}">
                <a16:creationId xmlns:a16="http://schemas.microsoft.com/office/drawing/2014/main" id="{7E5E99D8-8E26-8ECE-8DD5-B9260AA64E41}"/>
              </a:ext>
            </a:extLst>
          </p:cNvPr>
          <p:cNvSpPr txBox="1">
            <a:spLocks noChangeArrowheads="1"/>
          </p:cNvSpPr>
          <p:nvPr/>
        </p:nvSpPr>
        <p:spPr bwMode="auto">
          <a:xfrm>
            <a:off x="540025" y="3463925"/>
            <a:ext cx="8948218" cy="1123021"/>
          </a:xfrm>
          <a:prstGeom prst="rect">
            <a:avLst/>
          </a:prstGeom>
          <a:solidFill>
            <a:schemeClr val="accent5">
              <a:lumMod val="60000"/>
              <a:lumOff val="40000"/>
            </a:schemeClr>
          </a:solidFill>
          <a:ln w="28575">
            <a:solidFill>
              <a:schemeClr val="accent1">
                <a:lumMod val="5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309880" defTabSz="914400" eaLnBrk="1" fontAlgn="auto" hangingPunct="1">
              <a:lnSpc>
                <a:spcPct val="100000"/>
              </a:lnSpc>
              <a:spcBef>
                <a:spcPts val="0"/>
              </a:spcBef>
              <a:spcAft>
                <a:spcPts val="1200"/>
              </a:spcAft>
              <a:buClr>
                <a:srgbClr val="006D68"/>
              </a:buClr>
              <a:buSzTx/>
              <a:buFont typeface="Arial" panose="02020603050405020304" pitchFamily="18" charset="0"/>
              <a:buChar char="•"/>
              <a:defRPr/>
            </a:pPr>
            <a:r>
              <a:rPr lang="en-GB" sz="2200">
                <a:solidFill>
                  <a:schemeClr val="tx1"/>
                </a:solidFill>
                <a:latin typeface="Arial" panose="020B0604020202020204"/>
                <a:cs typeface="+mn-cs"/>
              </a:rPr>
              <a:t>Still work required by licensees to implement adequate arrangements to ensure sites are resilient against future effects of climate change in the medium- and long-term.</a:t>
            </a:r>
          </a:p>
          <a:p>
            <a:pPr marL="400050" indent="-309880" defTabSz="914400" eaLnBrk="1" fontAlgn="auto" hangingPunct="1">
              <a:lnSpc>
                <a:spcPct val="100000"/>
              </a:lnSpc>
              <a:spcBef>
                <a:spcPts val="0"/>
              </a:spcBef>
              <a:spcAft>
                <a:spcPts val="1200"/>
              </a:spcAft>
              <a:buClr>
                <a:srgbClr val="006D68"/>
              </a:buClr>
              <a:buSzTx/>
              <a:buFont typeface="Arial" panose="02020603050405020304" pitchFamily="18" charset="0"/>
              <a:buChar char="•"/>
              <a:defRPr/>
            </a:pPr>
            <a:endParaRPr lang="en-US">
              <a:solidFill>
                <a:schemeClr val="tx1"/>
              </a:solidFill>
            </a:endParaRPr>
          </a:p>
        </p:txBody>
      </p:sp>
    </p:spTree>
    <p:extLst>
      <p:ext uri="{BB962C8B-B14F-4D97-AF65-F5344CB8AC3E}">
        <p14:creationId xmlns:p14="http://schemas.microsoft.com/office/powerpoint/2010/main" val="242043325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0E4B40B6-56EF-A476-9A0E-28D192F89C2E}"/>
              </a:ext>
            </a:extLst>
          </p:cNvPr>
          <p:cNvSpPr>
            <a:spLocks noGrp="1" noChangeArrowheads="1"/>
          </p:cNvSpPr>
          <p:nvPr>
            <p:ph type="title"/>
          </p:nvPr>
        </p:nvSpPr>
        <p:spPr>
          <a:xfrm>
            <a:off x="449263" y="0"/>
            <a:ext cx="8997950" cy="942975"/>
          </a:xfrm>
        </p:spPr>
        <p:txBody>
          <a:bodyPr/>
          <a:lstStyle/>
          <a:p>
            <a:r>
              <a:rPr lang="en-GB" altLang="en-US" sz="2400" b="0">
                <a:latin typeface="Arial"/>
                <a:cs typeface="Arial"/>
              </a:rPr>
              <a:t>Agenda</a:t>
            </a:r>
          </a:p>
        </p:txBody>
      </p:sp>
      <p:sp>
        <p:nvSpPr>
          <p:cNvPr id="5" name="TextBox 4">
            <a:extLst>
              <a:ext uri="{FF2B5EF4-FFF2-40B4-BE49-F238E27FC236}">
                <a16:creationId xmlns:a16="http://schemas.microsoft.com/office/drawing/2014/main" id="{D3C49EB5-A9B7-7301-CBD8-37639C878928}"/>
              </a:ext>
            </a:extLst>
          </p:cNvPr>
          <p:cNvSpPr txBox="1"/>
          <p:nvPr/>
        </p:nvSpPr>
        <p:spPr>
          <a:xfrm>
            <a:off x="449263" y="1077461"/>
            <a:ext cx="8997949" cy="1200329"/>
          </a:xfrm>
          <a:prstGeom prst="rect">
            <a:avLst/>
          </a:prstGeom>
          <a:noFill/>
        </p:spPr>
        <p:txBody>
          <a:bodyPr wrap="square">
            <a:spAutoFit/>
          </a:bodyPr>
          <a:lstStyle/>
          <a:p>
            <a:pPr marL="0" marR="0" lvl="0" indent="0" algn="l" defTabSz="449263" rtl="0" eaLnBrk="0" fontAlgn="base" latinLnBrk="0" hangingPunct="0">
              <a:lnSpc>
                <a:spcPct val="100000"/>
              </a:lnSpc>
              <a:spcBef>
                <a:spcPts val="1200"/>
              </a:spcBef>
              <a:spcAft>
                <a:spcPts val="6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Tahoma" panose="020B0604030504040204" pitchFamily="34" charset="0"/>
            </a:endParaRPr>
          </a:p>
          <a:p>
            <a:pPr marL="0" marR="0" lvl="0" indent="0" algn="l" defTabSz="449263" rtl="0" eaLnBrk="0" fontAlgn="base" latinLnBrk="0" hangingPunct="0">
              <a:lnSpc>
                <a:spcPct val="100000"/>
              </a:lnSpc>
              <a:spcBef>
                <a:spcPts val="1200"/>
              </a:spcBef>
              <a:spcAft>
                <a:spcPts val="6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Tahoma" panose="020B0604030504040204" pitchFamily="34" charset="0"/>
            </a:endParaRPr>
          </a:p>
          <a:p>
            <a:pPr marL="0" marR="0" lvl="0" indent="0" algn="l" defTabSz="449263" rtl="0" eaLnBrk="0" fontAlgn="base" latinLnBrk="0" hangingPunct="0">
              <a:lnSpc>
                <a:spcPct val="100000"/>
              </a:lnSpc>
              <a:spcBef>
                <a:spcPts val="1200"/>
              </a:spcBef>
              <a:spcAft>
                <a:spcPts val="6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Tahoma" panose="020B0604030504040204" pitchFamily="34" charset="0"/>
            </a:endParaRPr>
          </a:p>
        </p:txBody>
      </p:sp>
      <p:graphicFrame>
        <p:nvGraphicFramePr>
          <p:cNvPr id="3" name="Table 2">
            <a:extLst>
              <a:ext uri="{FF2B5EF4-FFF2-40B4-BE49-F238E27FC236}">
                <a16:creationId xmlns:a16="http://schemas.microsoft.com/office/drawing/2014/main" id="{030D6AF4-76D1-7D4D-FE91-4533E786AB35}"/>
              </a:ext>
            </a:extLst>
          </p:cNvPr>
          <p:cNvGraphicFramePr>
            <a:graphicFrameLocks noGrp="1"/>
          </p:cNvGraphicFramePr>
          <p:nvPr>
            <p:extLst>
              <p:ext uri="{D42A27DB-BD31-4B8C-83A1-F6EECF244321}">
                <p14:modId xmlns:p14="http://schemas.microsoft.com/office/powerpoint/2010/main" val="688726958"/>
              </p:ext>
            </p:extLst>
          </p:nvPr>
        </p:nvGraphicFramePr>
        <p:xfrm>
          <a:off x="503808" y="1077461"/>
          <a:ext cx="8927619" cy="4055245"/>
        </p:xfrm>
        <a:graphic>
          <a:graphicData uri="http://schemas.openxmlformats.org/drawingml/2006/table">
            <a:tbl>
              <a:tblPr firstRow="1" bandRow="1">
                <a:tableStyleId>{5C22544A-7EE6-4342-B048-85BDC9FD1C3A}</a:tableStyleId>
              </a:tblPr>
              <a:tblGrid>
                <a:gridCol w="5295200">
                  <a:extLst>
                    <a:ext uri="{9D8B030D-6E8A-4147-A177-3AD203B41FA5}">
                      <a16:colId xmlns:a16="http://schemas.microsoft.com/office/drawing/2014/main" val="2183961933"/>
                    </a:ext>
                  </a:extLst>
                </a:gridCol>
                <a:gridCol w="1417025">
                  <a:extLst>
                    <a:ext uri="{9D8B030D-6E8A-4147-A177-3AD203B41FA5}">
                      <a16:colId xmlns:a16="http://schemas.microsoft.com/office/drawing/2014/main" val="1702803986"/>
                    </a:ext>
                  </a:extLst>
                </a:gridCol>
                <a:gridCol w="2215394">
                  <a:extLst>
                    <a:ext uri="{9D8B030D-6E8A-4147-A177-3AD203B41FA5}">
                      <a16:colId xmlns:a16="http://schemas.microsoft.com/office/drawing/2014/main" val="1836308909"/>
                    </a:ext>
                  </a:extLst>
                </a:gridCol>
              </a:tblGrid>
              <a:tr h="366150">
                <a:tc>
                  <a:txBody>
                    <a:bodyPr/>
                    <a:lstStyle/>
                    <a:p>
                      <a:r>
                        <a:rPr lang="en-GB" sz="1400" b="0"/>
                        <a:t>Topic</a:t>
                      </a:r>
                    </a:p>
                  </a:txBody>
                  <a:tcPr/>
                </a:tc>
                <a:tc>
                  <a:txBody>
                    <a:bodyPr/>
                    <a:lstStyle/>
                    <a:p>
                      <a:pPr algn="ctr"/>
                      <a:r>
                        <a:rPr lang="en-GB" sz="1400" b="0"/>
                        <a:t>Time</a:t>
                      </a:r>
                    </a:p>
                  </a:txBody>
                  <a:tcPr/>
                </a:tc>
                <a:tc>
                  <a:txBody>
                    <a:bodyPr/>
                    <a:lstStyle/>
                    <a:p>
                      <a:endParaRPr lang="en-GB" sz="1400"/>
                    </a:p>
                  </a:txBody>
                  <a:tcPr/>
                </a:tc>
                <a:extLst>
                  <a:ext uri="{0D108BD9-81ED-4DB2-BD59-A6C34878D82A}">
                    <a16:rowId xmlns:a16="http://schemas.microsoft.com/office/drawing/2014/main" val="2531774406"/>
                  </a:ext>
                </a:extLst>
              </a:tr>
              <a:tr h="339299">
                <a:tc>
                  <a:txBody>
                    <a:bodyPr/>
                    <a:lstStyle/>
                    <a:p>
                      <a:r>
                        <a:rPr lang="en-GB" sz="1000" b="1"/>
                        <a:t>Arrival and refreshments</a:t>
                      </a:r>
                    </a:p>
                  </a:txBody>
                  <a:tcPr anchor="ctr"/>
                </a:tc>
                <a:tc>
                  <a:txBody>
                    <a:bodyPr/>
                    <a:lstStyle/>
                    <a:p>
                      <a:pPr algn="ctr"/>
                      <a:r>
                        <a:rPr lang="en-GB" sz="1000" b="1"/>
                        <a:t>9.30 – 10.00</a:t>
                      </a:r>
                    </a:p>
                  </a:txBody>
                  <a:tcPr anchor="ctr"/>
                </a:tc>
                <a:tc>
                  <a:txBody>
                    <a:bodyPr/>
                    <a:lstStyle/>
                    <a:p>
                      <a:endParaRPr lang="en-GB" sz="1000"/>
                    </a:p>
                  </a:txBody>
                  <a:tcPr anchor="ctr"/>
                </a:tc>
                <a:extLst>
                  <a:ext uri="{0D108BD9-81ED-4DB2-BD59-A6C34878D82A}">
                    <a16:rowId xmlns:a16="http://schemas.microsoft.com/office/drawing/2014/main" val="521275301"/>
                  </a:ext>
                </a:extLst>
              </a:tr>
              <a:tr h="411873">
                <a:tc>
                  <a:txBody>
                    <a:bodyPr/>
                    <a:lstStyle/>
                    <a:p>
                      <a:r>
                        <a:rPr lang="en-GB" sz="1000" b="1"/>
                        <a:t>Opening introductions</a:t>
                      </a:r>
                    </a:p>
                  </a:txBody>
                  <a:tcPr anchor="ctr"/>
                </a:tc>
                <a:tc>
                  <a:txBody>
                    <a:bodyPr/>
                    <a:lstStyle/>
                    <a:p>
                      <a:pPr algn="ctr"/>
                      <a:r>
                        <a:rPr lang="en-GB" sz="1000"/>
                        <a:t>10.00 – 10.15</a:t>
                      </a:r>
                    </a:p>
                  </a:txBody>
                  <a:tcPr anchor="ctr"/>
                </a:tc>
                <a:tc>
                  <a:txBody>
                    <a:bodyPr/>
                    <a:lstStyle/>
                    <a:p>
                      <a:r>
                        <a:rPr lang="en-GB" sz="1000"/>
                        <a:t>Co-Chairs – Sarah Brown (ONR) and Katy Attwater (NGOs)</a:t>
                      </a:r>
                    </a:p>
                  </a:txBody>
                  <a:tcPr anchor="ctr"/>
                </a:tc>
                <a:extLst>
                  <a:ext uri="{0D108BD9-81ED-4DB2-BD59-A6C34878D82A}">
                    <a16:rowId xmlns:a16="http://schemas.microsoft.com/office/drawing/2014/main" val="1473163135"/>
                  </a:ext>
                </a:extLst>
              </a:tr>
              <a:tr h="535435">
                <a:tc>
                  <a:txBody>
                    <a:bodyPr/>
                    <a:lstStyle/>
                    <a:p>
                      <a:pPr marL="0" indent="0">
                        <a:buNone/>
                      </a:pPr>
                      <a:r>
                        <a:rPr lang="en-GB" sz="1000" b="1"/>
                        <a:t>Climate Change Summary report update</a:t>
                      </a:r>
                    </a:p>
                    <a:p>
                      <a:pPr marL="171450" lvl="0" indent="-171450" algn="l" rtl="0" eaLnBrk="1" latinLnBrk="0" hangingPunct="1">
                        <a:buFont typeface="Arial"/>
                        <a:buChar char="•"/>
                      </a:pPr>
                      <a:r>
                        <a:rPr lang="en-GB" sz="1000" kern="1200">
                          <a:solidFill>
                            <a:schemeClr val="dk1"/>
                          </a:solidFill>
                          <a:latin typeface="+mn-lt"/>
                          <a:ea typeface="+mn-ea"/>
                          <a:cs typeface="+mn-cs"/>
                        </a:rPr>
                        <a:t>Overview of the CNI themed inspection – purpose, aims and scope</a:t>
                      </a:r>
                    </a:p>
                    <a:p>
                      <a:pPr marL="171450" lvl="0" indent="-171450" algn="l" defTabSz="914400" rtl="0" eaLnBrk="1" latinLnBrk="0" hangingPunct="1">
                        <a:buFont typeface="Arial"/>
                        <a:buChar char="•"/>
                      </a:pPr>
                      <a:r>
                        <a:rPr lang="en-GB" sz="1000" kern="1200">
                          <a:solidFill>
                            <a:schemeClr val="dk1"/>
                          </a:solidFill>
                          <a:latin typeface="+mn-lt"/>
                          <a:ea typeface="+mn-ea"/>
                          <a:cs typeface="+mn-cs"/>
                        </a:rPr>
                        <a:t>Findings and themes</a:t>
                      </a:r>
                    </a:p>
                    <a:p>
                      <a:pPr marL="171450" lvl="0" indent="-171450" algn="l" rtl="0" eaLnBrk="1" latinLnBrk="0" hangingPunct="1">
                        <a:buFont typeface="Arial"/>
                        <a:buChar char="•"/>
                      </a:pPr>
                      <a:r>
                        <a:rPr lang="en-GB" sz="1000" kern="1200">
                          <a:solidFill>
                            <a:schemeClr val="dk1"/>
                          </a:solidFill>
                          <a:latin typeface="+mn-lt"/>
                          <a:ea typeface="+mn-ea"/>
                          <a:cs typeface="+mn-cs"/>
                        </a:rPr>
                        <a:t>Ongoing work on climate change – engagement with other regulators, DEFRA reporting</a:t>
                      </a:r>
                    </a:p>
                    <a:p>
                      <a:pPr marL="0" lvl="0" indent="0" algn="l" defTabSz="914400" rtl="0" eaLnBrk="1" latinLnBrk="0" hangingPunct="1">
                        <a:buNone/>
                      </a:pPr>
                      <a:endParaRPr lang="en-GB" sz="1000" kern="1200">
                        <a:solidFill>
                          <a:schemeClr val="dk1"/>
                        </a:solidFill>
                        <a:latin typeface="+mn-lt"/>
                        <a:ea typeface="+mn-ea"/>
                        <a:cs typeface="+mn-cs"/>
                      </a:endParaRPr>
                    </a:p>
                  </a:txBody>
                  <a:tcPr anchor="ctr"/>
                </a:tc>
                <a:tc>
                  <a:txBody>
                    <a:bodyPr/>
                    <a:lstStyle/>
                    <a:p>
                      <a:pPr algn="ctr"/>
                      <a:r>
                        <a:rPr lang="en-GB" sz="1000"/>
                        <a:t>10.15 – 11.45</a:t>
                      </a:r>
                    </a:p>
                  </a:txBody>
                  <a:tcPr anchor="ctr"/>
                </a:tc>
                <a:tc>
                  <a:txBody>
                    <a:bodyPr/>
                    <a:lstStyle/>
                    <a:p>
                      <a:r>
                        <a:rPr lang="en-GB" sz="1000"/>
                        <a:t>Teresa Montaner Calatrava</a:t>
                      </a:r>
                    </a:p>
                    <a:p>
                      <a:pPr lvl="0">
                        <a:buNone/>
                      </a:pPr>
                      <a:r>
                        <a:rPr lang="en-GB" sz="1000"/>
                        <a:t>Rachel Kirley</a:t>
                      </a:r>
                    </a:p>
                  </a:txBody>
                  <a:tcPr anchor="ctr"/>
                </a:tc>
                <a:extLst>
                  <a:ext uri="{0D108BD9-81ED-4DB2-BD59-A6C34878D82A}">
                    <a16:rowId xmlns:a16="http://schemas.microsoft.com/office/drawing/2014/main" val="3189752045"/>
                  </a:ext>
                </a:extLst>
              </a:tr>
              <a:tr h="254474">
                <a:tc>
                  <a:txBody>
                    <a:bodyPr/>
                    <a:lstStyle/>
                    <a:p>
                      <a:r>
                        <a:rPr lang="en-GB" sz="1000" b="1"/>
                        <a:t>Break </a:t>
                      </a:r>
                    </a:p>
                  </a:txBody>
                  <a:tcPr anchor="ctr"/>
                </a:tc>
                <a:tc>
                  <a:txBody>
                    <a:bodyPr/>
                    <a:lstStyle/>
                    <a:p>
                      <a:pPr algn="ctr"/>
                      <a:r>
                        <a:rPr lang="en-GB" sz="1000" b="1"/>
                        <a:t>11:45 – 12:00</a:t>
                      </a:r>
                    </a:p>
                  </a:txBody>
                  <a:tcPr anchor="ctr"/>
                </a:tc>
                <a:tc>
                  <a:txBody>
                    <a:bodyPr/>
                    <a:lstStyle/>
                    <a:p>
                      <a:endParaRPr lang="en-GB" sz="1000" b="1"/>
                    </a:p>
                  </a:txBody>
                  <a:tcPr anchor="ctr"/>
                </a:tc>
                <a:extLst>
                  <a:ext uri="{0D108BD9-81ED-4DB2-BD59-A6C34878D82A}">
                    <a16:rowId xmlns:a16="http://schemas.microsoft.com/office/drawing/2014/main" val="3597237813"/>
                  </a:ext>
                </a:extLst>
              </a:tr>
              <a:tr h="254474">
                <a:tc>
                  <a:txBody>
                    <a:bodyPr/>
                    <a:lstStyle/>
                    <a:p>
                      <a:r>
                        <a:rPr lang="en-GB" sz="1000" b="1"/>
                        <a:t>Climate Change Work continued</a:t>
                      </a:r>
                    </a:p>
                    <a:p>
                      <a:pPr marL="171450" lvl="0" indent="-171450" algn="l" rtl="0" eaLnBrk="1" latinLnBrk="0" hangingPunct="1">
                        <a:buFont typeface="Arial"/>
                        <a:buChar char="•"/>
                      </a:pPr>
                      <a:r>
                        <a:rPr lang="en-GB" sz="1000" kern="1200" noProof="0">
                          <a:solidFill>
                            <a:schemeClr val="dk1"/>
                          </a:solidFill>
                          <a:latin typeface="+mn-lt"/>
                          <a:ea typeface="+mn-ea"/>
                          <a:cs typeface="+mn-cs"/>
                        </a:rPr>
                        <a:t>Interactive session based on NGO answers to questions</a:t>
                      </a:r>
                    </a:p>
                  </a:txBody>
                  <a:tcPr anchor="ctr"/>
                </a:tc>
                <a:tc>
                  <a:txBody>
                    <a:bodyPr/>
                    <a:lstStyle/>
                    <a:p>
                      <a:pPr algn="ctr"/>
                      <a:r>
                        <a:rPr lang="en-GB" sz="1000"/>
                        <a:t>12:00 – 13:00</a:t>
                      </a:r>
                    </a:p>
                  </a:txBody>
                  <a:tcPr anchor="ctr"/>
                </a:tc>
                <a:tc>
                  <a:txBody>
                    <a:bodyPr/>
                    <a:lstStyle/>
                    <a:p>
                      <a:r>
                        <a:rPr lang="en-GB" sz="1000"/>
                        <a:t>Teresa Montaner Calatrava</a:t>
                      </a:r>
                    </a:p>
                    <a:p>
                      <a:pPr lvl="0">
                        <a:buNone/>
                      </a:pPr>
                      <a:r>
                        <a:rPr lang="en-GB" sz="1000"/>
                        <a:t>Rachel Kirley</a:t>
                      </a:r>
                    </a:p>
                  </a:txBody>
                  <a:tcPr anchor="ctr"/>
                </a:tc>
                <a:extLst>
                  <a:ext uri="{0D108BD9-81ED-4DB2-BD59-A6C34878D82A}">
                    <a16:rowId xmlns:a16="http://schemas.microsoft.com/office/drawing/2014/main" val="4200082370"/>
                  </a:ext>
                </a:extLst>
              </a:tr>
              <a:tr h="245049">
                <a:tc>
                  <a:txBody>
                    <a:bodyPr/>
                    <a:lstStyle/>
                    <a:p>
                      <a:r>
                        <a:rPr lang="en-GB" sz="1000" b="1"/>
                        <a:t>Lunch</a:t>
                      </a:r>
                    </a:p>
                  </a:txBody>
                  <a:tcPr anchor="ctr"/>
                </a:tc>
                <a:tc>
                  <a:txBody>
                    <a:bodyPr/>
                    <a:lstStyle/>
                    <a:p>
                      <a:pPr algn="ctr"/>
                      <a:r>
                        <a:rPr lang="en-GB" sz="1000" b="1"/>
                        <a:t>13:00 – 14:00</a:t>
                      </a:r>
                    </a:p>
                  </a:txBody>
                  <a:tcPr anchor="ctr"/>
                </a:tc>
                <a:tc>
                  <a:txBody>
                    <a:bodyPr/>
                    <a:lstStyle/>
                    <a:p>
                      <a:endParaRPr lang="en-GB" sz="1000"/>
                    </a:p>
                  </a:txBody>
                  <a:tcPr anchor="ctr"/>
                </a:tc>
                <a:extLst>
                  <a:ext uri="{0D108BD9-81ED-4DB2-BD59-A6C34878D82A}">
                    <a16:rowId xmlns:a16="http://schemas.microsoft.com/office/drawing/2014/main" val="735703737"/>
                  </a:ext>
                </a:extLst>
              </a:tr>
              <a:tr h="301599">
                <a:tc>
                  <a:txBody>
                    <a:bodyPr/>
                    <a:lstStyle/>
                    <a:p>
                      <a:pPr marL="171450" indent="-171450">
                        <a:buFont typeface="Arial"/>
                        <a:buChar char="•"/>
                      </a:pPr>
                      <a:r>
                        <a:rPr lang="en-GB" sz="1000"/>
                        <a:t>ONR’s Research on External Hazards – Recent updates</a:t>
                      </a:r>
                    </a:p>
                  </a:txBody>
                  <a:tcPr anchor="ctr"/>
                </a:tc>
                <a:tc>
                  <a:txBody>
                    <a:bodyPr/>
                    <a:lstStyle/>
                    <a:p>
                      <a:pPr algn="ctr"/>
                      <a:r>
                        <a:rPr lang="en-GB" sz="1000"/>
                        <a:t>14:00 – 15:00</a:t>
                      </a:r>
                    </a:p>
                  </a:txBody>
                  <a:tcPr anchor="ctr"/>
                </a:tc>
                <a:tc>
                  <a:txBody>
                    <a:bodyPr/>
                    <a:lstStyle/>
                    <a:p>
                      <a:pPr lvl="0">
                        <a:buNone/>
                      </a:pPr>
                      <a:r>
                        <a:rPr lang="en-GB" sz="1000" b="0" i="0" u="none" strike="noStrike" noProof="0">
                          <a:solidFill>
                            <a:srgbClr val="000000"/>
                          </a:solidFill>
                          <a:latin typeface="Arial"/>
                        </a:rPr>
                        <a:t>Teresa Montaner Calatrava</a:t>
                      </a:r>
                      <a:endParaRPr lang="en-US" sz="1000" b="0" i="0" u="none" strike="noStrike" noProof="0">
                        <a:solidFill>
                          <a:srgbClr val="000000"/>
                        </a:solidFill>
                        <a:latin typeface="Arial"/>
                      </a:endParaRPr>
                    </a:p>
                    <a:p>
                      <a:pPr lvl="0">
                        <a:buNone/>
                      </a:pPr>
                      <a:r>
                        <a:rPr lang="en-GB" sz="1000" b="0" i="0" u="none" strike="noStrike" noProof="0">
                          <a:solidFill>
                            <a:srgbClr val="000000"/>
                          </a:solidFill>
                          <a:latin typeface="Arial"/>
                        </a:rPr>
                        <a:t>Rachel Kirley</a:t>
                      </a:r>
                      <a:endParaRPr lang="en-GB" sz="1000"/>
                    </a:p>
                  </a:txBody>
                  <a:tcPr anchor="ctr"/>
                </a:tc>
                <a:extLst>
                  <a:ext uri="{0D108BD9-81ED-4DB2-BD59-A6C34878D82A}">
                    <a16:rowId xmlns:a16="http://schemas.microsoft.com/office/drawing/2014/main" val="3008651491"/>
                  </a:ext>
                </a:extLst>
              </a:tr>
              <a:tr h="329875">
                <a:tc>
                  <a:txBody>
                    <a:bodyPr/>
                    <a:lstStyle/>
                    <a:p>
                      <a:pPr marL="171450" lvl="0" indent="-171450" algn="l" defTabSz="914400" rtl="0" eaLnBrk="1" latinLnBrk="0" hangingPunct="1">
                        <a:buFont typeface="Arial"/>
                        <a:buChar char="•"/>
                      </a:pPr>
                      <a:r>
                        <a:rPr lang="en-US" sz="1000" kern="1200">
                          <a:solidFill>
                            <a:schemeClr val="dk1"/>
                          </a:solidFill>
                          <a:latin typeface="+mn-lt"/>
                          <a:ea typeface="+mn-ea"/>
                          <a:cs typeface="+mn-cs"/>
                        </a:rPr>
                        <a:t>Future of climate change workshops – general discussion</a:t>
                      </a:r>
                    </a:p>
                  </a:txBody>
                  <a:tcPr anchor="ctr"/>
                </a:tc>
                <a:tc>
                  <a:txBody>
                    <a:bodyPr/>
                    <a:lstStyle/>
                    <a:p>
                      <a:pPr algn="ctr"/>
                      <a:endParaRPr lang="en-GB" sz="1000"/>
                    </a:p>
                  </a:txBody>
                  <a:tcPr anchor="ctr"/>
                </a:tc>
                <a:tc>
                  <a:txBody>
                    <a:bodyPr/>
                    <a:lstStyle/>
                    <a:p>
                      <a:pPr lvl="0">
                        <a:buNone/>
                      </a:pPr>
                      <a:r>
                        <a:rPr lang="en-GB" sz="1000" b="0" i="0" u="none" strike="noStrike" noProof="0">
                          <a:solidFill>
                            <a:srgbClr val="000000"/>
                          </a:solidFill>
                          <a:latin typeface="Arial"/>
                        </a:rPr>
                        <a:t>Co-Chairs – Sarah Brown (ONR) and Katy Attwater (NGOs)</a:t>
                      </a:r>
                      <a:endParaRPr lang="en-US"/>
                    </a:p>
                  </a:txBody>
                  <a:tcPr anchor="ctr"/>
                </a:tc>
                <a:extLst>
                  <a:ext uri="{0D108BD9-81ED-4DB2-BD59-A6C34878D82A}">
                    <a16:rowId xmlns:a16="http://schemas.microsoft.com/office/drawing/2014/main" val="3867582748"/>
                  </a:ext>
                </a:extLst>
              </a:tr>
              <a:tr h="329875">
                <a:tc>
                  <a:txBody>
                    <a:bodyPr/>
                    <a:lstStyle/>
                    <a:p>
                      <a:pPr lvl="0">
                        <a:buNone/>
                      </a:pPr>
                      <a:r>
                        <a:rPr lang="en-GB" sz="1000" b="1" i="0" u="none" strike="noStrike" noProof="0">
                          <a:solidFill>
                            <a:srgbClr val="000000"/>
                          </a:solidFill>
                          <a:latin typeface="Arial"/>
                        </a:rPr>
                        <a:t>Summary of the day</a:t>
                      </a:r>
                      <a:endParaRPr lang="en-US" b="1"/>
                    </a:p>
                  </a:txBody>
                  <a:tcPr anchor="ctr"/>
                </a:tc>
                <a:tc>
                  <a:txBody>
                    <a:bodyPr/>
                    <a:lstStyle/>
                    <a:p>
                      <a:pPr algn="ctr"/>
                      <a:r>
                        <a:rPr lang="en-GB" sz="1000"/>
                        <a:t>15:00 – 15:30</a:t>
                      </a:r>
                    </a:p>
                  </a:txBody>
                  <a:tcPr anchor="ctr"/>
                </a:tc>
                <a:tc>
                  <a:txBody>
                    <a:bodyPr/>
                    <a:lstStyle/>
                    <a:p>
                      <a:pPr lvl="0">
                        <a:buNone/>
                      </a:pPr>
                      <a:r>
                        <a:rPr lang="en-GB" sz="1000" b="0" i="0" u="none" strike="noStrike" noProof="0">
                          <a:solidFill>
                            <a:srgbClr val="000000"/>
                          </a:solidFill>
                          <a:latin typeface="Arial"/>
                        </a:rPr>
                        <a:t>Co-Chairs – Sarah Brown (ONR) and Katy Attwater (NGOs)</a:t>
                      </a:r>
                      <a:endParaRPr lang="en-US"/>
                    </a:p>
                  </a:txBody>
                  <a:tcPr anchor="ctr"/>
                </a:tc>
                <a:extLst>
                  <a:ext uri="{0D108BD9-81ED-4DB2-BD59-A6C34878D82A}">
                    <a16:rowId xmlns:a16="http://schemas.microsoft.com/office/drawing/2014/main" val="1826426313"/>
                  </a:ext>
                </a:extLst>
              </a:tr>
            </a:tbl>
          </a:graphicData>
        </a:graphic>
      </p:graphicFrame>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945D0697-1306-6EE0-69A1-2CA2DD6E9F22}"/>
              </a:ext>
            </a:extLst>
          </p:cNvPr>
          <p:cNvSpPr>
            <a:spLocks noGrp="1" noChangeArrowheads="1"/>
          </p:cNvSpPr>
          <p:nvPr>
            <p:ph type="title" idx="4294967295"/>
          </p:nvPr>
        </p:nvSpPr>
        <p:spPr>
          <a:xfrm>
            <a:off x="449262" y="0"/>
            <a:ext cx="9271569" cy="942975"/>
          </a:xfrm>
        </p:spPr>
        <p:txBody>
          <a:bodyPr/>
          <a:lstStyle/>
          <a:p>
            <a:pPr>
              <a:lnSpc>
                <a:spcPct val="110000"/>
              </a:lnSpc>
            </a:pPr>
            <a:r>
              <a:rPr lang="en-GB" altLang="en-US" sz="2200" b="1"/>
              <a:t>Themes arising from the CNI Themed Inspection on Climate Change </a:t>
            </a:r>
            <a:endParaRPr lang="en-US" altLang="en-US" sz="2200" b="1" i="1"/>
          </a:p>
        </p:txBody>
      </p:sp>
      <p:sp>
        <p:nvSpPr>
          <p:cNvPr id="3" name="Slide Number Placeholder 2">
            <a:extLst>
              <a:ext uri="{FF2B5EF4-FFF2-40B4-BE49-F238E27FC236}">
                <a16:creationId xmlns:a16="http://schemas.microsoft.com/office/drawing/2014/main" id="{A6696CD0-C4AA-D0AA-64C0-1207D7DCF17C}"/>
              </a:ext>
            </a:extLst>
          </p:cNvPr>
          <p:cNvSpPr>
            <a:spLocks noGrp="1"/>
          </p:cNvSpPr>
          <p:nvPr>
            <p:ph type="sldNum" idx="10"/>
          </p:nvPr>
        </p:nvSpPr>
        <p:spPr>
          <a:ln>
            <a:noFill/>
          </a:ln>
        </p:spPr>
        <p:txBody>
          <a:bodyPr/>
          <a:lstStyle/>
          <a:p>
            <a:fld id="{8005D14F-564D-4D90-8FD1-279896386023}" type="slidenum">
              <a:rPr lang="de-AT" altLang="en-US" smtClean="0"/>
              <a:pPr/>
              <a:t>20</a:t>
            </a:fld>
            <a:r>
              <a:rPr lang="de-AT" altLang="en-US"/>
              <a:t> </a:t>
            </a:r>
          </a:p>
        </p:txBody>
      </p:sp>
      <p:grpSp>
        <p:nvGrpSpPr>
          <p:cNvPr id="20" name="Group 19">
            <a:extLst>
              <a:ext uri="{FF2B5EF4-FFF2-40B4-BE49-F238E27FC236}">
                <a16:creationId xmlns:a16="http://schemas.microsoft.com/office/drawing/2014/main" id="{38ECE199-5D5F-A294-E7FA-81EA8A167198}"/>
              </a:ext>
            </a:extLst>
          </p:cNvPr>
          <p:cNvGrpSpPr/>
          <p:nvPr/>
        </p:nvGrpSpPr>
        <p:grpSpPr>
          <a:xfrm>
            <a:off x="1040241" y="1278061"/>
            <a:ext cx="7199444" cy="439338"/>
            <a:chOff x="456036" y="1093590"/>
            <a:chExt cx="7199444" cy="439338"/>
          </a:xfrm>
        </p:grpSpPr>
        <p:sp>
          <p:nvSpPr>
            <p:cNvPr id="6" name="Rectangle 2">
              <a:extLst>
                <a:ext uri="{FF2B5EF4-FFF2-40B4-BE49-F238E27FC236}">
                  <a16:creationId xmlns:a16="http://schemas.microsoft.com/office/drawing/2014/main" id="{8B00806C-35A3-ECB5-9AF2-6EA4266D58A2}"/>
                </a:ext>
              </a:extLst>
            </p:cNvPr>
            <p:cNvSpPr txBox="1">
              <a:spLocks noChangeArrowheads="1"/>
            </p:cNvSpPr>
            <p:nvPr/>
          </p:nvSpPr>
          <p:spPr bwMode="auto">
            <a:xfrm>
              <a:off x="1104108" y="1093590"/>
              <a:ext cx="6551372" cy="439338"/>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defTabSz="914400" eaLnBrk="1" fontAlgn="auto" hangingPunct="1">
                <a:lnSpc>
                  <a:spcPct val="100000"/>
                </a:lnSpc>
                <a:spcBef>
                  <a:spcPts val="0"/>
                </a:spcBef>
                <a:spcAft>
                  <a:spcPts val="1200"/>
                </a:spcAft>
                <a:buClr>
                  <a:srgbClr val="006D68"/>
                </a:buClr>
                <a:buSzTx/>
                <a:defRPr/>
              </a:pPr>
              <a:r>
                <a:rPr lang="en-GB" sz="2200">
                  <a:solidFill>
                    <a:schemeClr val="tx1"/>
                  </a:solidFill>
                  <a:latin typeface="Arial" panose="020B0604020202020204"/>
                  <a:cs typeface="+mn-cs"/>
                </a:rPr>
                <a:t>Review and monitoring of data, risks and trends</a:t>
              </a:r>
            </a:p>
          </p:txBody>
        </p:sp>
        <p:sp>
          <p:nvSpPr>
            <p:cNvPr id="9" name="Rectangle 2">
              <a:extLst>
                <a:ext uri="{FF2B5EF4-FFF2-40B4-BE49-F238E27FC236}">
                  <a16:creationId xmlns:a16="http://schemas.microsoft.com/office/drawing/2014/main" id="{40D03A05-CA06-A4AF-5FDC-70FCA6FFAAF3}"/>
                </a:ext>
              </a:extLst>
            </p:cNvPr>
            <p:cNvSpPr txBox="1">
              <a:spLocks noChangeArrowheads="1"/>
            </p:cNvSpPr>
            <p:nvPr/>
          </p:nvSpPr>
          <p:spPr bwMode="auto">
            <a:xfrm>
              <a:off x="456036" y="1093590"/>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1</a:t>
              </a:r>
            </a:p>
          </p:txBody>
        </p:sp>
      </p:grpSp>
      <p:grpSp>
        <p:nvGrpSpPr>
          <p:cNvPr id="21" name="Group 20">
            <a:extLst>
              <a:ext uri="{FF2B5EF4-FFF2-40B4-BE49-F238E27FC236}">
                <a16:creationId xmlns:a16="http://schemas.microsoft.com/office/drawing/2014/main" id="{46C8C8A8-D430-18A2-3D44-E692037C4FD7}"/>
              </a:ext>
            </a:extLst>
          </p:cNvPr>
          <p:cNvGrpSpPr/>
          <p:nvPr/>
        </p:nvGrpSpPr>
        <p:grpSpPr>
          <a:xfrm>
            <a:off x="1042555" y="1842985"/>
            <a:ext cx="7194317" cy="439338"/>
            <a:chOff x="463474" y="1689259"/>
            <a:chExt cx="7194317" cy="439338"/>
          </a:xfrm>
        </p:grpSpPr>
        <p:sp>
          <p:nvSpPr>
            <p:cNvPr id="7" name="Rectangle 2">
              <a:extLst>
                <a:ext uri="{FF2B5EF4-FFF2-40B4-BE49-F238E27FC236}">
                  <a16:creationId xmlns:a16="http://schemas.microsoft.com/office/drawing/2014/main" id="{E7E3F50F-90A9-B9A8-5B24-2849D812084E}"/>
                </a:ext>
              </a:extLst>
            </p:cNvPr>
            <p:cNvSpPr txBox="1">
              <a:spLocks noChangeArrowheads="1"/>
            </p:cNvSpPr>
            <p:nvPr/>
          </p:nvSpPr>
          <p:spPr bwMode="auto">
            <a:xfrm>
              <a:off x="1111546" y="1689259"/>
              <a:ext cx="6546245" cy="439338"/>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defTabSz="914400" eaLnBrk="1" fontAlgn="auto" hangingPunct="1">
                <a:lnSpc>
                  <a:spcPct val="100000"/>
                </a:lnSpc>
                <a:spcBef>
                  <a:spcPts val="0"/>
                </a:spcBef>
                <a:spcAft>
                  <a:spcPts val="1200"/>
                </a:spcAft>
                <a:buClr>
                  <a:srgbClr val="006D68"/>
                </a:buClr>
                <a:buSzTx/>
                <a:defRPr/>
              </a:pPr>
              <a:r>
                <a:rPr lang="en-GB" sz="2200">
                  <a:solidFill>
                    <a:schemeClr val="tx1"/>
                  </a:solidFill>
                  <a:latin typeface="Arial" panose="020B0604020202020204"/>
                  <a:cs typeface="+mn-cs"/>
                </a:rPr>
                <a:t>Update of guidance and safety cases</a:t>
              </a:r>
            </a:p>
          </p:txBody>
        </p:sp>
        <p:sp>
          <p:nvSpPr>
            <p:cNvPr id="10" name="Rectangle 2">
              <a:extLst>
                <a:ext uri="{FF2B5EF4-FFF2-40B4-BE49-F238E27FC236}">
                  <a16:creationId xmlns:a16="http://schemas.microsoft.com/office/drawing/2014/main" id="{7F9239E4-642D-C7F5-6319-1598F7ADAA56}"/>
                </a:ext>
              </a:extLst>
            </p:cNvPr>
            <p:cNvSpPr txBox="1">
              <a:spLocks noChangeArrowheads="1"/>
            </p:cNvSpPr>
            <p:nvPr/>
          </p:nvSpPr>
          <p:spPr bwMode="auto">
            <a:xfrm>
              <a:off x="463474" y="1689259"/>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2</a:t>
              </a:r>
            </a:p>
          </p:txBody>
        </p:sp>
      </p:grpSp>
      <p:grpSp>
        <p:nvGrpSpPr>
          <p:cNvPr id="22" name="Group 21">
            <a:extLst>
              <a:ext uri="{FF2B5EF4-FFF2-40B4-BE49-F238E27FC236}">
                <a16:creationId xmlns:a16="http://schemas.microsoft.com/office/drawing/2014/main" id="{85F1376B-1231-1A83-7CE0-E264D1693631}"/>
              </a:ext>
            </a:extLst>
          </p:cNvPr>
          <p:cNvGrpSpPr/>
          <p:nvPr/>
        </p:nvGrpSpPr>
        <p:grpSpPr>
          <a:xfrm>
            <a:off x="1042555" y="2415599"/>
            <a:ext cx="7194317" cy="439338"/>
            <a:chOff x="463474" y="2282370"/>
            <a:chExt cx="7194317" cy="439338"/>
          </a:xfrm>
        </p:grpSpPr>
        <p:sp>
          <p:nvSpPr>
            <p:cNvPr id="8" name="Rectangle 2">
              <a:extLst>
                <a:ext uri="{FF2B5EF4-FFF2-40B4-BE49-F238E27FC236}">
                  <a16:creationId xmlns:a16="http://schemas.microsoft.com/office/drawing/2014/main" id="{B1406AEF-BDB4-1DF4-4512-B376BCFD3680}"/>
                </a:ext>
              </a:extLst>
            </p:cNvPr>
            <p:cNvSpPr txBox="1">
              <a:spLocks noChangeArrowheads="1"/>
            </p:cNvSpPr>
            <p:nvPr/>
          </p:nvSpPr>
          <p:spPr bwMode="auto">
            <a:xfrm>
              <a:off x="1111546" y="2282370"/>
              <a:ext cx="6546245" cy="439338"/>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defTabSz="914400">
                <a:lnSpc>
                  <a:spcPct val="100000"/>
                </a:lnSpc>
                <a:spcBef>
                  <a:spcPts val="0"/>
                </a:spcBef>
                <a:spcAft>
                  <a:spcPts val="1200"/>
                </a:spcAft>
                <a:defRPr/>
              </a:pPr>
              <a:r>
                <a:rPr lang="en-GB" sz="2200">
                  <a:solidFill>
                    <a:schemeClr val="tx1"/>
                  </a:solidFill>
                  <a:latin typeface="Arial" panose="020B0604020202020204"/>
                  <a:cs typeface="+mn-cs"/>
                </a:rPr>
                <a:t>Effectiveness of Periodic Safety Review </a:t>
              </a:r>
              <a:endParaRPr lang="en-US">
                <a:solidFill>
                  <a:schemeClr val="tx1"/>
                </a:solidFill>
                <a:cs typeface="Arial"/>
              </a:endParaRPr>
            </a:p>
          </p:txBody>
        </p:sp>
        <p:sp>
          <p:nvSpPr>
            <p:cNvPr id="11" name="Rectangle 2">
              <a:extLst>
                <a:ext uri="{FF2B5EF4-FFF2-40B4-BE49-F238E27FC236}">
                  <a16:creationId xmlns:a16="http://schemas.microsoft.com/office/drawing/2014/main" id="{6A706D4D-5357-5987-81D2-59B01A67C68C}"/>
                </a:ext>
              </a:extLst>
            </p:cNvPr>
            <p:cNvSpPr txBox="1">
              <a:spLocks noChangeArrowheads="1"/>
            </p:cNvSpPr>
            <p:nvPr/>
          </p:nvSpPr>
          <p:spPr bwMode="auto">
            <a:xfrm>
              <a:off x="463474" y="2282370"/>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3</a:t>
              </a:r>
            </a:p>
          </p:txBody>
        </p:sp>
      </p:grpSp>
      <p:grpSp>
        <p:nvGrpSpPr>
          <p:cNvPr id="23" name="Group 22">
            <a:extLst>
              <a:ext uri="{FF2B5EF4-FFF2-40B4-BE49-F238E27FC236}">
                <a16:creationId xmlns:a16="http://schemas.microsoft.com/office/drawing/2014/main" id="{ED25D10D-85F0-132C-C81C-89FE267CAFF0}"/>
              </a:ext>
            </a:extLst>
          </p:cNvPr>
          <p:cNvGrpSpPr/>
          <p:nvPr/>
        </p:nvGrpSpPr>
        <p:grpSpPr>
          <a:xfrm>
            <a:off x="1035758" y="3009878"/>
            <a:ext cx="7199444" cy="459846"/>
            <a:chOff x="456677" y="2856152"/>
            <a:chExt cx="7199444" cy="459846"/>
          </a:xfrm>
        </p:grpSpPr>
        <p:sp>
          <p:nvSpPr>
            <p:cNvPr id="12" name="Rectangle 2">
              <a:extLst>
                <a:ext uri="{FF2B5EF4-FFF2-40B4-BE49-F238E27FC236}">
                  <a16:creationId xmlns:a16="http://schemas.microsoft.com/office/drawing/2014/main" id="{4613BE54-C783-F8E2-138F-7FE4149A8BB3}"/>
                </a:ext>
              </a:extLst>
            </p:cNvPr>
            <p:cNvSpPr txBox="1">
              <a:spLocks noChangeArrowheads="1"/>
            </p:cNvSpPr>
            <p:nvPr/>
          </p:nvSpPr>
          <p:spPr bwMode="auto">
            <a:xfrm>
              <a:off x="1104749" y="2856152"/>
              <a:ext cx="6551372" cy="459846"/>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defTabSz="914400" eaLnBrk="1" fontAlgn="auto" hangingPunct="1">
                <a:lnSpc>
                  <a:spcPct val="100000"/>
                </a:lnSpc>
                <a:spcBef>
                  <a:spcPts val="0"/>
                </a:spcBef>
                <a:spcAft>
                  <a:spcPts val="1200"/>
                </a:spcAft>
                <a:buClr>
                  <a:srgbClr val="006D68"/>
                </a:buClr>
                <a:buSzTx/>
                <a:defRPr/>
              </a:pPr>
              <a:r>
                <a:rPr lang="en-GB" sz="2200">
                  <a:solidFill>
                    <a:schemeClr val="tx1"/>
                  </a:solidFill>
                  <a:latin typeface="Arial" panose="020B0604020202020204"/>
                  <a:cs typeface="+mn-cs"/>
                </a:rPr>
                <a:t>Ownership, responsibilities and arrangements</a:t>
              </a:r>
            </a:p>
          </p:txBody>
        </p:sp>
        <p:sp>
          <p:nvSpPr>
            <p:cNvPr id="15" name="Rectangle 2">
              <a:extLst>
                <a:ext uri="{FF2B5EF4-FFF2-40B4-BE49-F238E27FC236}">
                  <a16:creationId xmlns:a16="http://schemas.microsoft.com/office/drawing/2014/main" id="{845A9DCC-ED33-FEAE-D0EF-66E096CCFCA5}"/>
                </a:ext>
              </a:extLst>
            </p:cNvPr>
            <p:cNvSpPr txBox="1">
              <a:spLocks noChangeArrowheads="1"/>
            </p:cNvSpPr>
            <p:nvPr/>
          </p:nvSpPr>
          <p:spPr bwMode="auto">
            <a:xfrm>
              <a:off x="456677" y="2876660"/>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4</a:t>
              </a:r>
            </a:p>
          </p:txBody>
        </p:sp>
      </p:grpSp>
      <p:grpSp>
        <p:nvGrpSpPr>
          <p:cNvPr id="24" name="Group 23">
            <a:extLst>
              <a:ext uri="{FF2B5EF4-FFF2-40B4-BE49-F238E27FC236}">
                <a16:creationId xmlns:a16="http://schemas.microsoft.com/office/drawing/2014/main" id="{EA7F6544-791E-4F86-8C2A-3F72BD9C0BD9}"/>
              </a:ext>
            </a:extLst>
          </p:cNvPr>
          <p:cNvGrpSpPr/>
          <p:nvPr/>
        </p:nvGrpSpPr>
        <p:grpSpPr>
          <a:xfrm>
            <a:off x="1040882" y="3628621"/>
            <a:ext cx="7199444" cy="439338"/>
            <a:chOff x="456677" y="3469771"/>
            <a:chExt cx="7199444" cy="439338"/>
          </a:xfrm>
        </p:grpSpPr>
        <p:sp>
          <p:nvSpPr>
            <p:cNvPr id="13" name="Rectangle 2">
              <a:extLst>
                <a:ext uri="{FF2B5EF4-FFF2-40B4-BE49-F238E27FC236}">
                  <a16:creationId xmlns:a16="http://schemas.microsoft.com/office/drawing/2014/main" id="{BCA5086A-8F4A-09FA-72BD-FC5F15D276C7}"/>
                </a:ext>
              </a:extLst>
            </p:cNvPr>
            <p:cNvSpPr txBox="1">
              <a:spLocks noChangeArrowheads="1"/>
            </p:cNvSpPr>
            <p:nvPr/>
          </p:nvSpPr>
          <p:spPr bwMode="auto">
            <a:xfrm>
              <a:off x="1104749" y="3469771"/>
              <a:ext cx="6551372" cy="439338"/>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defTabSz="914400" eaLnBrk="1" fontAlgn="auto" hangingPunct="1">
                <a:lnSpc>
                  <a:spcPct val="100000"/>
                </a:lnSpc>
                <a:spcBef>
                  <a:spcPts val="0"/>
                </a:spcBef>
                <a:spcAft>
                  <a:spcPts val="1200"/>
                </a:spcAft>
                <a:buClr>
                  <a:srgbClr val="006D68"/>
                </a:buClr>
                <a:buSzTx/>
                <a:defRPr/>
              </a:pPr>
              <a:r>
                <a:rPr lang="en-GB" sz="2200">
                  <a:solidFill>
                    <a:schemeClr val="tx1"/>
                  </a:solidFill>
                  <a:latin typeface="Arial" panose="020B0604020202020204"/>
                  <a:cs typeface="+mn-cs"/>
                </a:rPr>
                <a:t>Plant improvements and mitigation measures</a:t>
              </a:r>
            </a:p>
          </p:txBody>
        </p:sp>
        <p:sp>
          <p:nvSpPr>
            <p:cNvPr id="16" name="Rectangle 2">
              <a:extLst>
                <a:ext uri="{FF2B5EF4-FFF2-40B4-BE49-F238E27FC236}">
                  <a16:creationId xmlns:a16="http://schemas.microsoft.com/office/drawing/2014/main" id="{298AE129-DD55-787C-94D5-2E4F6C939417}"/>
                </a:ext>
              </a:extLst>
            </p:cNvPr>
            <p:cNvSpPr txBox="1">
              <a:spLocks noChangeArrowheads="1"/>
            </p:cNvSpPr>
            <p:nvPr/>
          </p:nvSpPr>
          <p:spPr bwMode="auto">
            <a:xfrm>
              <a:off x="456677" y="3469771"/>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5</a:t>
              </a:r>
            </a:p>
          </p:txBody>
        </p:sp>
      </p:grpSp>
      <p:grpSp>
        <p:nvGrpSpPr>
          <p:cNvPr id="25" name="Group 24">
            <a:extLst>
              <a:ext uri="{FF2B5EF4-FFF2-40B4-BE49-F238E27FC236}">
                <a16:creationId xmlns:a16="http://schemas.microsoft.com/office/drawing/2014/main" id="{BCEE9AEB-D44A-4A55-B3AF-1626E2EB4ABB}"/>
              </a:ext>
            </a:extLst>
          </p:cNvPr>
          <p:cNvGrpSpPr/>
          <p:nvPr/>
        </p:nvGrpSpPr>
        <p:grpSpPr>
          <a:xfrm>
            <a:off x="1037430" y="4210884"/>
            <a:ext cx="7199444" cy="439338"/>
            <a:chOff x="463474" y="4062282"/>
            <a:chExt cx="7199444" cy="439338"/>
          </a:xfrm>
        </p:grpSpPr>
        <p:sp>
          <p:nvSpPr>
            <p:cNvPr id="14" name="Rectangle 2">
              <a:extLst>
                <a:ext uri="{FF2B5EF4-FFF2-40B4-BE49-F238E27FC236}">
                  <a16:creationId xmlns:a16="http://schemas.microsoft.com/office/drawing/2014/main" id="{2DB1803F-51A9-89A7-E16C-677752E7967A}"/>
                </a:ext>
              </a:extLst>
            </p:cNvPr>
            <p:cNvSpPr txBox="1">
              <a:spLocks noChangeArrowheads="1"/>
            </p:cNvSpPr>
            <p:nvPr/>
          </p:nvSpPr>
          <p:spPr bwMode="auto">
            <a:xfrm>
              <a:off x="1111546" y="4062282"/>
              <a:ext cx="6551372" cy="439338"/>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defTabSz="914400" eaLnBrk="1" fontAlgn="auto" hangingPunct="1">
                <a:lnSpc>
                  <a:spcPct val="100000"/>
                </a:lnSpc>
                <a:spcBef>
                  <a:spcPts val="0"/>
                </a:spcBef>
                <a:spcAft>
                  <a:spcPts val="1200"/>
                </a:spcAft>
                <a:buClr>
                  <a:srgbClr val="006D68"/>
                </a:buClr>
                <a:buSzTx/>
                <a:defRPr/>
              </a:pPr>
              <a:r>
                <a:rPr lang="en-GB" sz="2200">
                  <a:solidFill>
                    <a:schemeClr val="tx1"/>
                  </a:solidFill>
                  <a:latin typeface="Arial" panose="020B0604020202020204"/>
                  <a:cs typeface="+mn-cs"/>
                </a:rPr>
                <a:t>Consequences of climate change on plant </a:t>
              </a:r>
            </a:p>
          </p:txBody>
        </p:sp>
        <p:sp>
          <p:nvSpPr>
            <p:cNvPr id="17" name="Rectangle 2">
              <a:extLst>
                <a:ext uri="{FF2B5EF4-FFF2-40B4-BE49-F238E27FC236}">
                  <a16:creationId xmlns:a16="http://schemas.microsoft.com/office/drawing/2014/main" id="{D2CB1FD4-4542-775F-3F11-6A53C1B590A1}"/>
                </a:ext>
              </a:extLst>
            </p:cNvPr>
            <p:cNvSpPr txBox="1">
              <a:spLocks noChangeArrowheads="1"/>
            </p:cNvSpPr>
            <p:nvPr/>
          </p:nvSpPr>
          <p:spPr bwMode="auto">
            <a:xfrm>
              <a:off x="463474" y="4062282"/>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6</a:t>
              </a:r>
            </a:p>
          </p:txBody>
        </p:sp>
      </p:grpSp>
      <p:grpSp>
        <p:nvGrpSpPr>
          <p:cNvPr id="26" name="Group 25">
            <a:extLst>
              <a:ext uri="{FF2B5EF4-FFF2-40B4-BE49-F238E27FC236}">
                <a16:creationId xmlns:a16="http://schemas.microsoft.com/office/drawing/2014/main" id="{EA955698-31EA-BF13-484F-AABF5EF5F272}"/>
              </a:ext>
            </a:extLst>
          </p:cNvPr>
          <p:cNvGrpSpPr/>
          <p:nvPr/>
        </p:nvGrpSpPr>
        <p:grpSpPr>
          <a:xfrm>
            <a:off x="1037381" y="4816210"/>
            <a:ext cx="7187567" cy="439338"/>
            <a:chOff x="468549" y="4652235"/>
            <a:chExt cx="7187567" cy="439338"/>
          </a:xfrm>
        </p:grpSpPr>
        <p:sp>
          <p:nvSpPr>
            <p:cNvPr id="18" name="Rectangle 2">
              <a:extLst>
                <a:ext uri="{FF2B5EF4-FFF2-40B4-BE49-F238E27FC236}">
                  <a16:creationId xmlns:a16="http://schemas.microsoft.com/office/drawing/2014/main" id="{64418924-06E9-4D46-2B31-7CE14E410EE3}"/>
                </a:ext>
              </a:extLst>
            </p:cNvPr>
            <p:cNvSpPr txBox="1">
              <a:spLocks noChangeArrowheads="1"/>
            </p:cNvSpPr>
            <p:nvPr/>
          </p:nvSpPr>
          <p:spPr bwMode="auto">
            <a:xfrm>
              <a:off x="1114998" y="4652235"/>
              <a:ext cx="6541118" cy="439338"/>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defTabSz="914400" eaLnBrk="1" fontAlgn="auto" hangingPunct="1">
                <a:lnSpc>
                  <a:spcPct val="100000"/>
                </a:lnSpc>
                <a:spcBef>
                  <a:spcPts val="0"/>
                </a:spcBef>
                <a:spcAft>
                  <a:spcPts val="1200"/>
                </a:spcAft>
                <a:buClr>
                  <a:srgbClr val="006D68"/>
                </a:buClr>
                <a:buSzTx/>
                <a:defRPr/>
              </a:pPr>
              <a:r>
                <a:rPr lang="en-GB" sz="2200">
                  <a:solidFill>
                    <a:schemeClr val="tx1"/>
                  </a:solidFill>
                  <a:latin typeface="Arial" panose="020B0604020202020204"/>
                  <a:cs typeface="+mn-cs"/>
                </a:rPr>
                <a:t>Future regulatory activities</a:t>
              </a:r>
            </a:p>
          </p:txBody>
        </p:sp>
        <p:sp>
          <p:nvSpPr>
            <p:cNvPr id="19" name="Rectangle 2">
              <a:extLst>
                <a:ext uri="{FF2B5EF4-FFF2-40B4-BE49-F238E27FC236}">
                  <a16:creationId xmlns:a16="http://schemas.microsoft.com/office/drawing/2014/main" id="{0FB8A762-3650-24F4-36E8-552CD1FE50F2}"/>
                </a:ext>
              </a:extLst>
            </p:cNvPr>
            <p:cNvSpPr txBox="1">
              <a:spLocks noChangeArrowheads="1"/>
            </p:cNvSpPr>
            <p:nvPr/>
          </p:nvSpPr>
          <p:spPr bwMode="auto">
            <a:xfrm>
              <a:off x="468549" y="4652235"/>
              <a:ext cx="501579" cy="439338"/>
            </a:xfrm>
            <a:prstGeom prst="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0" algn="ctr" defTabSz="914400" eaLnBrk="1" fontAlgn="auto" hangingPunct="1">
                <a:lnSpc>
                  <a:spcPct val="100000"/>
                </a:lnSpc>
                <a:spcBef>
                  <a:spcPts val="0"/>
                </a:spcBef>
                <a:spcAft>
                  <a:spcPts val="1200"/>
                </a:spcAft>
                <a:buClr>
                  <a:srgbClr val="006D68"/>
                </a:buClr>
                <a:buSzTx/>
                <a:defRPr/>
              </a:pPr>
              <a:r>
                <a:rPr lang="en-GB" sz="2200" b="1">
                  <a:solidFill>
                    <a:schemeClr val="tx1"/>
                  </a:solidFill>
                  <a:latin typeface="Arial" panose="020B0604020202020204"/>
                  <a:cs typeface="+mn-cs"/>
                </a:rPr>
                <a:t>7</a:t>
              </a:r>
            </a:p>
          </p:txBody>
        </p:sp>
      </p:grpSp>
      <p:sp>
        <p:nvSpPr>
          <p:cNvPr id="2" name="Right Brace 1">
            <a:extLst>
              <a:ext uri="{FF2B5EF4-FFF2-40B4-BE49-F238E27FC236}">
                <a16:creationId xmlns:a16="http://schemas.microsoft.com/office/drawing/2014/main" id="{78AD5D23-8A7A-24C6-96A8-24E8256878A1}"/>
              </a:ext>
            </a:extLst>
          </p:cNvPr>
          <p:cNvSpPr/>
          <p:nvPr/>
        </p:nvSpPr>
        <p:spPr bwMode="auto">
          <a:xfrm>
            <a:off x="8367714" y="1278061"/>
            <a:ext cx="501578" cy="3372161"/>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GB" sz="2200" b="0" i="0" u="none" strike="noStrike" cap="none" normalizeH="0" baseline="0">
              <a:ln>
                <a:noFill/>
              </a:ln>
              <a:solidFill>
                <a:schemeClr val="bg1"/>
              </a:solidFill>
              <a:effectLst/>
              <a:latin typeface="Source Sans Pro" charset="0"/>
              <a:cs typeface="Tahoma" panose="020B0604030504040204" pitchFamily="34" charset="0"/>
            </a:endParaRPr>
          </a:p>
        </p:txBody>
      </p:sp>
      <p:sp>
        <p:nvSpPr>
          <p:cNvPr id="4" name="Right Brace 3">
            <a:extLst>
              <a:ext uri="{FF2B5EF4-FFF2-40B4-BE49-F238E27FC236}">
                <a16:creationId xmlns:a16="http://schemas.microsoft.com/office/drawing/2014/main" id="{6E3AB299-96B1-1524-1CA2-8230B7D44D3C}"/>
              </a:ext>
            </a:extLst>
          </p:cNvPr>
          <p:cNvSpPr/>
          <p:nvPr/>
        </p:nvSpPr>
        <p:spPr bwMode="auto">
          <a:xfrm>
            <a:off x="8367712" y="4814112"/>
            <a:ext cx="501579" cy="420886"/>
          </a:xfrm>
          <a:prstGeom prst="rightBrac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GB" sz="2200" b="0" i="0" u="none" strike="noStrike" cap="none" normalizeH="0" baseline="0">
              <a:ln>
                <a:noFill/>
              </a:ln>
              <a:solidFill>
                <a:schemeClr val="accent2"/>
              </a:solidFill>
              <a:effectLst/>
              <a:latin typeface="Source Sans Pro" charset="0"/>
              <a:cs typeface="Tahoma" panose="020B0604030504040204" pitchFamily="34" charset="0"/>
            </a:endParaRPr>
          </a:p>
        </p:txBody>
      </p:sp>
      <p:sp>
        <p:nvSpPr>
          <p:cNvPr id="5" name="TextBox 4">
            <a:extLst>
              <a:ext uri="{FF2B5EF4-FFF2-40B4-BE49-F238E27FC236}">
                <a16:creationId xmlns:a16="http://schemas.microsoft.com/office/drawing/2014/main" id="{FAB3D53D-EC35-B549-E4B8-7600360D01DB}"/>
              </a:ext>
            </a:extLst>
          </p:cNvPr>
          <p:cNvSpPr txBox="1"/>
          <p:nvPr/>
        </p:nvSpPr>
        <p:spPr>
          <a:xfrm>
            <a:off x="8956993" y="2609311"/>
            <a:ext cx="933768" cy="584775"/>
          </a:xfrm>
          <a:prstGeom prst="rect">
            <a:avLst/>
          </a:prstGeom>
          <a:noFill/>
        </p:spPr>
        <p:txBody>
          <a:bodyPr wrap="square" rtlCol="0">
            <a:spAutoFit/>
          </a:bodyPr>
          <a:lstStyle/>
          <a:p>
            <a:r>
              <a:rPr lang="en-GB" sz="1600">
                <a:solidFill>
                  <a:schemeClr val="tx1"/>
                </a:solidFill>
                <a:latin typeface="+mj-lt"/>
              </a:rPr>
              <a:t>Industry focused</a:t>
            </a:r>
          </a:p>
        </p:txBody>
      </p:sp>
      <p:sp>
        <p:nvSpPr>
          <p:cNvPr id="27" name="TextBox 26">
            <a:extLst>
              <a:ext uri="{FF2B5EF4-FFF2-40B4-BE49-F238E27FC236}">
                <a16:creationId xmlns:a16="http://schemas.microsoft.com/office/drawing/2014/main" id="{CC77D6D4-2AEA-F5E0-87CC-06F7934B1996}"/>
              </a:ext>
            </a:extLst>
          </p:cNvPr>
          <p:cNvSpPr txBox="1"/>
          <p:nvPr/>
        </p:nvSpPr>
        <p:spPr>
          <a:xfrm>
            <a:off x="8956993" y="4710836"/>
            <a:ext cx="1181100" cy="584775"/>
          </a:xfrm>
          <a:prstGeom prst="rect">
            <a:avLst/>
          </a:prstGeom>
          <a:noFill/>
        </p:spPr>
        <p:txBody>
          <a:bodyPr wrap="square" rtlCol="0">
            <a:spAutoFit/>
          </a:bodyPr>
          <a:lstStyle/>
          <a:p>
            <a:r>
              <a:rPr lang="en-GB" sz="1600">
                <a:solidFill>
                  <a:schemeClr val="accent2"/>
                </a:solidFill>
                <a:latin typeface="+mj-lt"/>
              </a:rPr>
              <a:t>Regulator focused</a:t>
            </a:r>
          </a:p>
        </p:txBody>
      </p:sp>
    </p:spTree>
    <p:extLst>
      <p:ext uri="{BB962C8B-B14F-4D97-AF65-F5344CB8AC3E}">
        <p14:creationId xmlns:p14="http://schemas.microsoft.com/office/powerpoint/2010/main" val="297579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A9D8-50B0-3F94-D45C-0538C9BE50D1}"/>
              </a:ext>
            </a:extLst>
          </p:cNvPr>
          <p:cNvSpPr>
            <a:spLocks noGrp="1"/>
          </p:cNvSpPr>
          <p:nvPr>
            <p:ph type="title"/>
          </p:nvPr>
        </p:nvSpPr>
        <p:spPr/>
        <p:txBody>
          <a:bodyPr/>
          <a:lstStyle/>
          <a:p>
            <a:r>
              <a:rPr lang="en-GB"/>
              <a:t>ONR’s forward work</a:t>
            </a:r>
          </a:p>
        </p:txBody>
      </p:sp>
      <p:sp>
        <p:nvSpPr>
          <p:cNvPr id="5" name="Content Placeholder 2">
            <a:extLst>
              <a:ext uri="{FF2B5EF4-FFF2-40B4-BE49-F238E27FC236}">
                <a16:creationId xmlns:a16="http://schemas.microsoft.com/office/drawing/2014/main" id="{02822F8C-AD8B-C240-8567-719D3D3EE7CE}"/>
              </a:ext>
            </a:extLst>
          </p:cNvPr>
          <p:cNvSpPr txBox="1">
            <a:spLocks noGrp="1"/>
          </p:cNvSpPr>
          <p:nvPr>
            <p:ph idx="1"/>
          </p:nvPr>
        </p:nvSpPr>
        <p:spPr bwMode="auto">
          <a:xfrm>
            <a:off x="449263" y="1079500"/>
            <a:ext cx="8996362" cy="4178300"/>
          </a:xfrm>
          <a:prstGeom prst="rect">
            <a:avLst/>
          </a:prstGeom>
          <a:solidFill>
            <a:schemeClr val="accent2">
              <a:lumMod val="20000"/>
              <a:lumOff val="80000"/>
            </a:schemeClr>
          </a:solidFill>
          <a:ln>
            <a:noFill/>
          </a:ln>
          <a:effectLst/>
        </p:spPr>
        <p:txBody>
          <a:bodyPr vert="horz" wrap="square" lIns="0" tIns="37505" rIns="0" bIns="0" numCol="1" anchor="t" anchorCtr="0" compatLnSpc="1">
            <a:prstTxWarp prst="textNoShape">
              <a:avLst/>
            </a:prstTxWarp>
          </a:bodyPr>
          <a:lstStyle>
            <a:lvl1pPr marL="414703" indent="-414703" algn="l" defTabSz="543339" rtl="0" eaLnBrk="0" fontAlgn="base" hangingPunct="0">
              <a:lnSpc>
                <a:spcPct val="83000"/>
              </a:lnSpc>
              <a:spcBef>
                <a:spcPts val="30"/>
              </a:spcBef>
              <a:spcAft>
                <a:spcPts val="1149"/>
              </a:spcAft>
              <a:buClr>
                <a:srgbClr val="000000"/>
              </a:buClr>
              <a:buSzPct val="100000"/>
              <a:buFont typeface="Times New Roman" panose="02020603050405020304" pitchFamily="18" charset="0"/>
              <a:defRPr sz="2540" kern="1200">
                <a:solidFill>
                  <a:srgbClr val="000000"/>
                </a:solidFill>
                <a:latin typeface="Arial" panose="020B0604020202020204" pitchFamily="34" charset="0"/>
                <a:ea typeface="+mn-ea"/>
                <a:cs typeface="Arial" panose="020B0604020202020204" pitchFamily="34" charset="0"/>
              </a:defRPr>
            </a:lvl1pPr>
            <a:lvl2pPr marL="898524" indent="-345586" algn="l" defTabSz="543339" rtl="0" eaLnBrk="0" fontAlgn="base" hangingPunct="0">
              <a:lnSpc>
                <a:spcPct val="83000"/>
              </a:lnSpc>
              <a:spcBef>
                <a:spcPts val="30"/>
              </a:spcBef>
              <a:spcAft>
                <a:spcPts val="1044"/>
              </a:spcAft>
              <a:buClr>
                <a:srgbClr val="000000"/>
              </a:buClr>
              <a:buSzPct val="100000"/>
              <a:buFont typeface="Times New Roman" panose="02020603050405020304" pitchFamily="18" charset="0"/>
              <a:defRPr sz="2056" kern="1200">
                <a:solidFill>
                  <a:srgbClr val="000000"/>
                </a:solidFill>
                <a:latin typeface="Arial" panose="020B0604020202020204" pitchFamily="34" charset="0"/>
                <a:ea typeface="+mn-ea"/>
                <a:cs typeface="Arial" panose="020B0604020202020204" pitchFamily="34" charset="0"/>
              </a:defRPr>
            </a:lvl2pPr>
            <a:lvl3pPr marL="1382344" indent="-276469" algn="l" defTabSz="543339" rtl="0" eaLnBrk="0" fontAlgn="base" hangingPunct="0">
              <a:lnSpc>
                <a:spcPct val="83000"/>
              </a:lnSpc>
              <a:spcBef>
                <a:spcPts val="30"/>
              </a:spcBef>
              <a:spcAft>
                <a:spcPts val="802"/>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935282" indent="-276469" algn="l" defTabSz="543339" rtl="0" eaLnBrk="0" fontAlgn="base" hangingPunct="0">
              <a:lnSpc>
                <a:spcPct val="83000"/>
              </a:lnSpc>
              <a:spcBef>
                <a:spcPts val="30"/>
              </a:spcBef>
              <a:spcAft>
                <a:spcPts val="544"/>
              </a:spcAft>
              <a:buClr>
                <a:srgbClr val="000000"/>
              </a:buClr>
              <a:buSzPct val="100000"/>
              <a:buFont typeface="Times New Roman" panose="02020603050405020304" pitchFamily="18" charset="0"/>
              <a:defRPr sz="1814" kern="1200">
                <a:solidFill>
                  <a:srgbClr val="000000"/>
                </a:solidFill>
                <a:latin typeface="Arial" panose="020B0604020202020204" pitchFamily="34" charset="0"/>
                <a:ea typeface="+mn-ea"/>
                <a:cs typeface="Arial" panose="020B0604020202020204" pitchFamily="34" charset="0"/>
              </a:defRPr>
            </a:lvl4pPr>
            <a:lvl5pPr marL="2488220" indent="-276469" algn="l" defTabSz="543339" rtl="0" eaLnBrk="0" fontAlgn="base" hangingPunct="0">
              <a:lnSpc>
                <a:spcPct val="83000"/>
              </a:lnSpc>
              <a:spcBef>
                <a:spcPts val="30"/>
              </a:spcBef>
              <a:spcAft>
                <a:spcPts val="288"/>
              </a:spcAft>
              <a:buClr>
                <a:srgbClr val="000000"/>
              </a:buClr>
              <a:buSzPct val="100000"/>
              <a:buFont typeface="Times New Roman" panose="02020603050405020304" pitchFamily="18" charset="0"/>
              <a:defRPr sz="1814" kern="1200">
                <a:solidFill>
                  <a:srgbClr val="000000"/>
                </a:solidFill>
                <a:latin typeface="Arial" panose="020B0604020202020204" pitchFamily="34" charset="0"/>
                <a:ea typeface="+mn-ea"/>
                <a:cs typeface="Arial" panose="020B0604020202020204" pitchFamily="34" charset="0"/>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a:lstStyle>
          <a:p>
            <a:pPr marL="150495" indent="0">
              <a:lnSpc>
                <a:spcPct val="100000"/>
              </a:lnSpc>
            </a:pPr>
            <a:r>
              <a:rPr lang="en-GB" sz="1800" b="1">
                <a:latin typeface="Arial"/>
                <a:cs typeface="Arial"/>
              </a:rPr>
              <a:t>Themes 1-6</a:t>
            </a:r>
            <a:endParaRPr lang="en-US">
              <a:latin typeface="Arial"/>
              <a:cs typeface="Arial"/>
            </a:endParaRPr>
          </a:p>
          <a:p>
            <a:pPr marL="493395" indent="-342900">
              <a:lnSpc>
                <a:spcPct val="100000"/>
              </a:lnSpc>
              <a:buFont typeface="Arial" panose="020B0604020202020204" pitchFamily="34" charset="0"/>
              <a:buChar char="•"/>
            </a:pPr>
            <a:r>
              <a:rPr lang="en-GB" sz="1400">
                <a:latin typeface="Arial"/>
                <a:cs typeface="Arial"/>
              </a:rPr>
              <a:t>Will be addressed through risk-informed and targeted inspections and assessments</a:t>
            </a:r>
          </a:p>
          <a:p>
            <a:pPr marL="493395" indent="-342900">
              <a:lnSpc>
                <a:spcPct val="100000"/>
              </a:lnSpc>
              <a:buFont typeface="Arial" panose="020B0604020202020204" pitchFamily="34" charset="0"/>
              <a:buChar char="•"/>
            </a:pPr>
            <a:r>
              <a:rPr lang="en-GB" sz="1400">
                <a:latin typeface="Arial"/>
                <a:cs typeface="Arial"/>
              </a:rPr>
              <a:t>Intend to conduct follow-up engagements with the ‘partially met’ sites</a:t>
            </a:r>
          </a:p>
          <a:p>
            <a:pPr marL="150495" indent="0">
              <a:lnSpc>
                <a:spcPct val="100000"/>
              </a:lnSpc>
            </a:pPr>
            <a:r>
              <a:rPr lang="en-GB" sz="1800" b="1">
                <a:latin typeface="Arial"/>
                <a:cs typeface="Arial"/>
              </a:rPr>
              <a:t>Theme 7 </a:t>
            </a:r>
            <a:r>
              <a:rPr lang="en-GB" sz="1800">
                <a:latin typeface="Arial"/>
                <a:cs typeface="Arial"/>
              </a:rPr>
              <a:t>(future regulatory activities in relation to climate change)</a:t>
            </a:r>
          </a:p>
          <a:p>
            <a:pPr marL="493395" indent="-342900">
              <a:lnSpc>
                <a:spcPct val="100000"/>
              </a:lnSpc>
              <a:buFont typeface="Arial" panose="020B0604020202020204" pitchFamily="34" charset="0"/>
              <a:buChar char="•"/>
            </a:pPr>
            <a:r>
              <a:rPr lang="en-GB" sz="1400">
                <a:latin typeface="Arial"/>
                <a:cs typeface="Arial"/>
              </a:rPr>
              <a:t>Review joint regulatory guidance related to climate change</a:t>
            </a:r>
          </a:p>
          <a:p>
            <a:pPr marL="493395" indent="-342900">
              <a:lnSpc>
                <a:spcPct val="100000"/>
              </a:lnSpc>
              <a:buFont typeface="Arial" panose="020B0604020202020204" pitchFamily="34" charset="0"/>
              <a:buChar char="•"/>
            </a:pPr>
            <a:r>
              <a:rPr lang="en-GB" sz="1400">
                <a:latin typeface="Arial"/>
                <a:cs typeface="Arial"/>
              </a:rPr>
              <a:t>Review ONR’s existing climate change guidance, including clarification of terminology, SAPs review etc.</a:t>
            </a:r>
          </a:p>
          <a:p>
            <a:pPr marL="493395" indent="-342900">
              <a:lnSpc>
                <a:spcPct val="100000"/>
              </a:lnSpc>
              <a:buFont typeface="Arial" panose="020B0604020202020204" pitchFamily="34" charset="0"/>
              <a:buChar char="•"/>
            </a:pPr>
            <a:r>
              <a:rPr lang="en-GB" sz="1400">
                <a:latin typeface="Arial"/>
                <a:cs typeface="Arial"/>
              </a:rPr>
              <a:t>Identify appropriate research opportunities to address gaps in understanding and knowledge</a:t>
            </a:r>
          </a:p>
          <a:p>
            <a:pPr marL="493395" indent="-342900">
              <a:lnSpc>
                <a:spcPct val="100000"/>
              </a:lnSpc>
              <a:buFont typeface="Arial" panose="020B0604020202020204" pitchFamily="34" charset="0"/>
              <a:buChar char="•"/>
            </a:pPr>
            <a:r>
              <a:rPr lang="en-GB" sz="1400">
                <a:latin typeface="Arial"/>
                <a:cs typeface="Arial"/>
              </a:rPr>
              <a:t>Consider undertaking a regular review of climate change studies and data, with input from ONR’s Expert Panel on Natural Hazards, the output of which would be published on ONR’s website (in a similar format to ONR Research Briefings)</a:t>
            </a:r>
          </a:p>
          <a:p>
            <a:pPr marL="493395" indent="-342900">
              <a:lnSpc>
                <a:spcPct val="100000"/>
              </a:lnSpc>
              <a:buFont typeface="Arial" panose="020B0604020202020204" pitchFamily="34" charset="0"/>
              <a:buChar char="•"/>
            </a:pPr>
            <a:r>
              <a:rPr lang="en-GB" sz="1400">
                <a:latin typeface="Arial"/>
                <a:cs typeface="Arial"/>
              </a:rPr>
              <a:t>Work with other regulators to ensure alignment on strategy, where appropriate </a:t>
            </a:r>
          </a:p>
          <a:p>
            <a:pPr marL="493395" indent="-342900">
              <a:lnSpc>
                <a:spcPct val="100000"/>
              </a:lnSpc>
              <a:buFont typeface="Arial" panose="020B0604020202020204" pitchFamily="34" charset="0"/>
              <a:buChar char="•"/>
            </a:pPr>
            <a:r>
              <a:rPr lang="en-GB" sz="1400">
                <a:latin typeface="Arial"/>
                <a:cs typeface="Arial"/>
              </a:rPr>
              <a:t>Engage with a range of national and international stakeholders on learning and experience</a:t>
            </a:r>
          </a:p>
          <a:p>
            <a:pPr marL="150495" indent="0">
              <a:lnSpc>
                <a:spcPct val="100000"/>
              </a:lnSpc>
            </a:pPr>
            <a:endParaRPr lang="en-GB" sz="1600"/>
          </a:p>
        </p:txBody>
      </p:sp>
      <p:sp>
        <p:nvSpPr>
          <p:cNvPr id="4" name="Slide Number Placeholder 2">
            <a:extLst>
              <a:ext uri="{FF2B5EF4-FFF2-40B4-BE49-F238E27FC236}">
                <a16:creationId xmlns:a16="http://schemas.microsoft.com/office/drawing/2014/main" id="{BC219724-22C2-8FBE-1B70-19ED93BC0E0F}"/>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21</a:t>
            </a:fld>
            <a:r>
              <a:rPr lang="de-AT" altLang="en-US"/>
              <a:t> </a:t>
            </a:r>
          </a:p>
        </p:txBody>
      </p:sp>
    </p:spTree>
    <p:extLst>
      <p:ext uri="{BB962C8B-B14F-4D97-AF65-F5344CB8AC3E}">
        <p14:creationId xmlns:p14="http://schemas.microsoft.com/office/powerpoint/2010/main" val="74436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C90A-4F7A-C930-69C4-BA13871C3927}"/>
              </a:ext>
            </a:extLst>
          </p:cNvPr>
          <p:cNvSpPr>
            <a:spLocks noGrp="1"/>
          </p:cNvSpPr>
          <p:nvPr>
            <p:ph type="ctrTitle"/>
          </p:nvPr>
        </p:nvSpPr>
        <p:spPr>
          <a:xfrm>
            <a:off x="719833" y="1971179"/>
            <a:ext cx="6984775" cy="648072"/>
          </a:xfrm>
        </p:spPr>
        <p:txBody>
          <a:bodyPr/>
          <a:lstStyle/>
          <a:p>
            <a:pPr>
              <a:lnSpc>
                <a:spcPct val="100000"/>
              </a:lnSpc>
            </a:pPr>
            <a:r>
              <a:rPr lang="en-GB" sz="2800">
                <a:effectLst/>
              </a:rPr>
              <a:t>Other ongoing work on climate change</a:t>
            </a:r>
            <a:endParaRPr lang="en-GB" sz="2800"/>
          </a:p>
        </p:txBody>
      </p:sp>
    </p:spTree>
    <p:extLst>
      <p:ext uri="{BB962C8B-B14F-4D97-AF65-F5344CB8AC3E}">
        <p14:creationId xmlns:p14="http://schemas.microsoft.com/office/powerpoint/2010/main" val="2321521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79C8-DB8B-4009-4F3F-2047DF6E10F9}"/>
            </a:ext>
          </a:extLst>
        </p:cNvPr>
        <p:cNvGrpSpPr/>
        <p:nvPr/>
      </p:nvGrpSpPr>
      <p:grpSpPr>
        <a:xfrm>
          <a:off x="0" y="0"/>
          <a:ext cx="0" cy="0"/>
          <a:chOff x="0" y="0"/>
          <a:chExt cx="0" cy="0"/>
        </a:xfrm>
      </p:grpSpPr>
      <p:sp>
        <p:nvSpPr>
          <p:cNvPr id="30721" name="Rectangle 1">
            <a:extLst>
              <a:ext uri="{FF2B5EF4-FFF2-40B4-BE49-F238E27FC236}">
                <a16:creationId xmlns:a16="http://schemas.microsoft.com/office/drawing/2014/main" id="{9D883989-BACD-5158-4A44-5B63725BE4D6}"/>
              </a:ext>
            </a:extLst>
          </p:cNvPr>
          <p:cNvSpPr>
            <a:spLocks noGrp="1" noChangeArrowheads="1"/>
          </p:cNvSpPr>
          <p:nvPr>
            <p:ph type="title"/>
          </p:nvPr>
        </p:nvSpPr>
        <p:spPr/>
        <p:txBody>
          <a:bodyPr/>
          <a:lstStyle/>
          <a:p>
            <a:r>
              <a:rPr lang="en-GB" altLang="en-US" sz="2400"/>
              <a:t>Engagement with international regulators</a:t>
            </a:r>
          </a:p>
        </p:txBody>
      </p:sp>
      <p:sp>
        <p:nvSpPr>
          <p:cNvPr id="30722" name="Rectangle 2">
            <a:extLst>
              <a:ext uri="{FF2B5EF4-FFF2-40B4-BE49-F238E27FC236}">
                <a16:creationId xmlns:a16="http://schemas.microsoft.com/office/drawing/2014/main" id="{1871FF95-DB08-F64B-52ED-F199306F92A5}"/>
              </a:ext>
            </a:extLst>
          </p:cNvPr>
          <p:cNvSpPr>
            <a:spLocks noGrp="1" noChangeArrowheads="1"/>
          </p:cNvSpPr>
          <p:nvPr>
            <p:ph sz="half" idx="1"/>
          </p:nvPr>
        </p:nvSpPr>
        <p:spPr>
          <a:xfrm>
            <a:off x="449263" y="1079500"/>
            <a:ext cx="4492014" cy="3956050"/>
          </a:xfrm>
        </p:spPr>
        <p:txBody>
          <a:bodyPr/>
          <a:lstStyle/>
          <a:p>
            <a:pPr marL="0" indent="0" defTabSz="756026" eaLnBrk="1" fontAlgn="auto" hangingPunct="1">
              <a:lnSpc>
                <a:spcPct val="100000"/>
              </a:lnSpc>
              <a:spcBef>
                <a:spcPts val="0"/>
              </a:spcBef>
              <a:spcAft>
                <a:spcPts val="1200"/>
              </a:spcAft>
              <a:buClr>
                <a:srgbClr val="006D68"/>
              </a:buClr>
              <a:buSzTx/>
              <a:defRPr/>
            </a:pPr>
            <a:r>
              <a:rPr lang="en-GB" sz="1600">
                <a:solidFill>
                  <a:schemeClr val="tx1"/>
                </a:solidFill>
                <a:latin typeface="Arial" panose="020B0604020202020204"/>
                <a:cs typeface="+mn-cs"/>
              </a:rPr>
              <a:t>This includes:</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400">
                <a:solidFill>
                  <a:schemeClr val="tx1"/>
                </a:solidFill>
                <a:latin typeface="Arial" panose="020B0604020202020204"/>
                <a:cs typeface="+mn-cs"/>
              </a:rPr>
              <a:t>Second International Climate Change Meeting – January 2025.</a:t>
            </a:r>
          </a:p>
          <a:p>
            <a:pPr marL="699310" lvl="2"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400">
                <a:solidFill>
                  <a:schemeClr val="tx1"/>
                </a:solidFill>
                <a:latin typeface="Arial" panose="020B0604020202020204"/>
                <a:cs typeface="+mn-cs"/>
              </a:rPr>
              <a:t>Involved nuclear regulators from France, Belgium, the Netherlands and Finland.</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400">
                <a:solidFill>
                  <a:schemeClr val="tx1"/>
                </a:solidFill>
                <a:latin typeface="Arial" panose="020B0604020202020204"/>
                <a:cs typeface="+mn-cs"/>
              </a:rPr>
              <a:t>Supporting French regulatory working group on air and water temperature.</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400">
                <a:solidFill>
                  <a:schemeClr val="tx1"/>
                </a:solidFill>
                <a:latin typeface="Arial" panose="020B0604020202020204"/>
                <a:cs typeface="+mn-cs"/>
              </a:rPr>
              <a:t>Presentation to Western European Nuclear Regulators’ Association (WENRA) in May 2025.</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400">
                <a:solidFill>
                  <a:schemeClr val="tx1"/>
                </a:solidFill>
                <a:latin typeface="Arial" panose="020B0604020202020204"/>
                <a:cs typeface="+mn-cs"/>
              </a:rPr>
              <a:t>International Atomic Energy Agency (IAEA) Conference on Resilience of Nuclear Installations against External Events from a Safety Perspective – Focus on Climate Change 2025 – planning to present on our regulatory work on climate change.</a:t>
            </a:r>
          </a:p>
        </p:txBody>
      </p:sp>
      <p:pic>
        <p:nvPicPr>
          <p:cNvPr id="1028" name="Picture 4" descr="ONR hosts climate change meeting with international regulators | Office for  Nuclear Regulation">
            <a:extLst>
              <a:ext uri="{FF2B5EF4-FFF2-40B4-BE49-F238E27FC236}">
                <a16:creationId xmlns:a16="http://schemas.microsoft.com/office/drawing/2014/main" id="{4222782C-FACD-558D-C683-F6C156FBE2AD}"/>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210176" y="1896547"/>
            <a:ext cx="4422775" cy="23219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59E0535-90E2-9D95-9782-CFB3F2AB9F4D}"/>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23</a:t>
            </a:fld>
            <a:r>
              <a:rPr lang="de-AT" altLang="en-US"/>
              <a:t> </a:t>
            </a:r>
          </a:p>
        </p:txBody>
      </p:sp>
    </p:spTree>
    <p:extLst>
      <p:ext uri="{BB962C8B-B14F-4D97-AF65-F5344CB8AC3E}">
        <p14:creationId xmlns:p14="http://schemas.microsoft.com/office/powerpoint/2010/main" val="372479460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68A7A39-E561-1688-B5BA-5D7E7D6D9688}"/>
              </a:ext>
            </a:extLst>
          </p:cNvPr>
          <p:cNvSpPr>
            <a:spLocks noGrp="1" noChangeArrowheads="1"/>
          </p:cNvSpPr>
          <p:nvPr>
            <p:ph type="title"/>
          </p:nvPr>
        </p:nvSpPr>
        <p:spPr>
          <a:xfrm>
            <a:off x="449424" y="100"/>
            <a:ext cx="8997635" cy="942942"/>
          </a:xfrm>
        </p:spPr>
        <p:txBody>
          <a:bodyPr/>
          <a:lstStyle/>
          <a:p>
            <a:r>
              <a:rPr lang="en-GB" altLang="en-US" sz="2400"/>
              <a:t>Fourth round of mandatory climate change adaptation reporting (1/2)</a:t>
            </a:r>
            <a:endParaRPr lang="en-US" altLang="en-US" sz="2400"/>
          </a:p>
        </p:txBody>
      </p:sp>
      <p:sp>
        <p:nvSpPr>
          <p:cNvPr id="30722" name="Rectangle 2">
            <a:extLst>
              <a:ext uri="{FF2B5EF4-FFF2-40B4-BE49-F238E27FC236}">
                <a16:creationId xmlns:a16="http://schemas.microsoft.com/office/drawing/2014/main" id="{7B77ABFB-9D0A-5FDC-FF22-469424F611FE}"/>
              </a:ext>
            </a:extLst>
          </p:cNvPr>
          <p:cNvSpPr>
            <a:spLocks noGrp="1" noChangeArrowheads="1"/>
          </p:cNvSpPr>
          <p:nvPr>
            <p:ph idx="1"/>
          </p:nvPr>
        </p:nvSpPr>
        <p:spPr>
          <a:xfrm>
            <a:off x="449424" y="1079562"/>
            <a:ext cx="8997635" cy="3957499"/>
          </a:xfrm>
        </p:spPr>
        <p:txBody>
          <a:bodyPr/>
          <a:lstStyle/>
          <a:p>
            <a:pPr marL="0" indent="0" defTabSz="756026" eaLnBrk="1" fontAlgn="auto" hangingPunct="1">
              <a:lnSpc>
                <a:spcPct val="100000"/>
              </a:lnSpc>
              <a:spcBef>
                <a:spcPts val="0"/>
              </a:spcBef>
              <a:spcAft>
                <a:spcPts val="1200"/>
              </a:spcAft>
              <a:buClr>
                <a:srgbClr val="006D68"/>
              </a:buClr>
              <a:buSzTx/>
              <a:defRPr/>
            </a:pPr>
            <a:r>
              <a:rPr lang="en-GB" sz="2000">
                <a:solidFill>
                  <a:schemeClr val="tx1"/>
                </a:solidFill>
                <a:latin typeface="Arial" panose="020B0604020202020204"/>
                <a:cs typeface="+mn-cs"/>
              </a:rPr>
              <a:t>Defra (Department for Environment, Food &amp; Rural Affairs) Adaptation Reporting Power (ARP)​ under the Climate Change Act 2008:</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800">
                <a:solidFill>
                  <a:schemeClr val="tx1"/>
                </a:solidFill>
                <a:latin typeface="Arial" panose="020B0604020202020204"/>
                <a:cs typeface="+mn-cs"/>
              </a:rPr>
              <a:t>Defra has been empowered by Government to require UK organisations (governmental organisations, statutory undertakers, regulators, some large cooperate organisations, etc) to report upon their preparedness for the potential effects of climate change.</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800">
                <a:solidFill>
                  <a:schemeClr val="tx1"/>
                </a:solidFill>
                <a:latin typeface="Arial" panose="020B0604020202020204"/>
                <a:cs typeface="+mn-cs"/>
              </a:rPr>
              <a:t>The information informs the UK Climate Change Risk Assessment (CCRA), which is updated on a five yearly basis (most recently CCRA3, 17</a:t>
            </a:r>
            <a:r>
              <a:rPr lang="en-GB" sz="1800" baseline="30000">
                <a:solidFill>
                  <a:schemeClr val="tx1"/>
                </a:solidFill>
                <a:latin typeface="Arial" panose="020B0604020202020204"/>
                <a:cs typeface="+mn-cs"/>
              </a:rPr>
              <a:t>th</a:t>
            </a:r>
            <a:r>
              <a:rPr lang="en-GB" sz="1800">
                <a:solidFill>
                  <a:schemeClr val="tx1"/>
                </a:solidFill>
                <a:latin typeface="Arial" panose="020B0604020202020204"/>
                <a:cs typeface="+mn-cs"/>
              </a:rPr>
              <a:t> January 2022).</a:t>
            </a:r>
          </a:p>
          <a:p>
            <a:pPr marL="299260" lvl="1" indent="-29926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800">
                <a:solidFill>
                  <a:schemeClr val="tx1"/>
                </a:solidFill>
                <a:latin typeface="Arial" panose="020B0604020202020204"/>
                <a:cs typeface="+mn-cs"/>
              </a:rPr>
              <a:t>For the fourth round of the Adaptation Reporting Power, ONR was invited to report on behalf of the GB nuclear industry. We agreed primarily on the basis that this supports our objective to be transparent with stakeholders.</a:t>
            </a:r>
          </a:p>
        </p:txBody>
      </p:sp>
    </p:spTree>
    <p:extLst>
      <p:ext uri="{BB962C8B-B14F-4D97-AF65-F5344CB8AC3E}">
        <p14:creationId xmlns:p14="http://schemas.microsoft.com/office/powerpoint/2010/main" val="112942526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50DE9-D2CC-B67D-CB5F-517B40FB6021}"/>
            </a:ext>
          </a:extLst>
        </p:cNvPr>
        <p:cNvGrpSpPr/>
        <p:nvPr/>
      </p:nvGrpSpPr>
      <p:grpSpPr>
        <a:xfrm>
          <a:off x="0" y="0"/>
          <a:ext cx="0" cy="0"/>
          <a:chOff x="0" y="0"/>
          <a:chExt cx="0" cy="0"/>
        </a:xfrm>
      </p:grpSpPr>
      <p:sp>
        <p:nvSpPr>
          <p:cNvPr id="30721" name="Rectangle 1">
            <a:extLst>
              <a:ext uri="{FF2B5EF4-FFF2-40B4-BE49-F238E27FC236}">
                <a16:creationId xmlns:a16="http://schemas.microsoft.com/office/drawing/2014/main" id="{6DC0F643-144C-7347-67E7-8775577E12FA}"/>
              </a:ext>
            </a:extLst>
          </p:cNvPr>
          <p:cNvSpPr>
            <a:spLocks noGrp="1" noChangeArrowheads="1"/>
          </p:cNvSpPr>
          <p:nvPr>
            <p:ph type="title"/>
          </p:nvPr>
        </p:nvSpPr>
        <p:spPr>
          <a:xfrm>
            <a:off x="449424" y="100"/>
            <a:ext cx="8997635" cy="942942"/>
          </a:xfrm>
        </p:spPr>
        <p:txBody>
          <a:bodyPr/>
          <a:lstStyle/>
          <a:p>
            <a:r>
              <a:rPr lang="en-GB" altLang="en-US" sz="2400"/>
              <a:t>Fourth round of mandatory climate change adaptation reporting (2/2)</a:t>
            </a:r>
            <a:endParaRPr lang="en-US" altLang="en-US" sz="2400"/>
          </a:p>
        </p:txBody>
      </p:sp>
      <p:sp>
        <p:nvSpPr>
          <p:cNvPr id="30722" name="Rectangle 2">
            <a:extLst>
              <a:ext uri="{FF2B5EF4-FFF2-40B4-BE49-F238E27FC236}">
                <a16:creationId xmlns:a16="http://schemas.microsoft.com/office/drawing/2014/main" id="{3F99EC63-86AD-CCB1-3A8C-3AC0845C4FCB}"/>
              </a:ext>
            </a:extLst>
          </p:cNvPr>
          <p:cNvSpPr>
            <a:spLocks noGrp="1" noChangeArrowheads="1"/>
          </p:cNvSpPr>
          <p:nvPr>
            <p:ph idx="1"/>
          </p:nvPr>
        </p:nvSpPr>
        <p:spPr>
          <a:xfrm>
            <a:off x="449424" y="1079562"/>
            <a:ext cx="8997635" cy="4275993"/>
          </a:xfrm>
        </p:spPr>
        <p:txBody>
          <a:bodyPr/>
          <a:lstStyle/>
          <a:p>
            <a:pPr marL="0" indent="0" defTabSz="756026" eaLnBrk="1" fontAlgn="auto" hangingPunct="1">
              <a:lnSpc>
                <a:spcPct val="100000"/>
              </a:lnSpc>
              <a:spcBef>
                <a:spcPts val="0"/>
              </a:spcBef>
              <a:spcAft>
                <a:spcPts val="1200"/>
              </a:spcAft>
              <a:buClr>
                <a:srgbClr val="006D68"/>
              </a:buClr>
              <a:buSzTx/>
              <a:defRPr/>
            </a:pPr>
            <a:r>
              <a:rPr lang="en-GB" sz="1800"/>
              <a:t>ONR has recently published ONR’s response to the fourth round of climate adaptation reporting in accordance with the Adaptation Reporting Power: </a:t>
            </a:r>
            <a:r>
              <a:rPr lang="en-GB" sz="1800">
                <a:hlinkClick r:id="rId3"/>
              </a:rPr>
              <a:t>ONR’s response to the fourth round of climate adaptation reporting in accordance with the Adaptation Reporting Power (ARP) | Office for Nuclear Regulation</a:t>
            </a:r>
            <a:endParaRPr lang="en-GB" sz="1800"/>
          </a:p>
          <a:p>
            <a:pPr marL="283510" indent="-28351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54">
                <a:solidFill>
                  <a:schemeClr val="tx1"/>
                </a:solidFill>
                <a:latin typeface="Arial" panose="020B0604020202020204"/>
                <a:cs typeface="+mn-cs"/>
              </a:rPr>
              <a:t>Primarily concentrates on external looking aspects (an industry overview).</a:t>
            </a:r>
          </a:p>
          <a:p>
            <a:pPr marL="283510" indent="-28351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54">
                <a:solidFill>
                  <a:schemeClr val="tx1"/>
                </a:solidFill>
                <a:latin typeface="Arial" panose="020B0604020202020204"/>
                <a:cs typeface="+mn-cs"/>
              </a:rPr>
              <a:t>Highlights the limits of our purposes in law and focus on these (the Environment Agency has contributed to previous rounds).</a:t>
            </a:r>
          </a:p>
          <a:p>
            <a:pPr marL="283510" indent="-28351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54">
                <a:solidFill>
                  <a:schemeClr val="tx1"/>
                </a:solidFill>
                <a:latin typeface="Arial" panose="020B0604020202020204"/>
                <a:cs typeface="+mn-cs"/>
              </a:rPr>
              <a:t>Draws heavily on the learning from the CNI Themed Inspection on climate change.</a:t>
            </a:r>
          </a:p>
          <a:p>
            <a:pPr marL="283510" indent="-28351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54">
                <a:solidFill>
                  <a:schemeClr val="tx1"/>
                </a:solidFill>
                <a:latin typeface="Arial" panose="020B0604020202020204"/>
                <a:cs typeface="+mn-cs"/>
              </a:rPr>
              <a:t>Only touches lightly on ONR’s plans for organisational resilience in light of climate change.</a:t>
            </a:r>
          </a:p>
          <a:p>
            <a:pPr marL="283510" indent="-28351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54">
                <a:solidFill>
                  <a:schemeClr val="tx1"/>
                </a:solidFill>
                <a:latin typeface="Arial" panose="020B0604020202020204"/>
                <a:cs typeface="+mn-cs"/>
              </a:rPr>
              <a:t>Concludes that, while the GB industry is currently resilient to the near-term effects of climate change, significant investment is required to ensure it will continue to satisfy our expectations in the future.</a:t>
            </a:r>
          </a:p>
        </p:txBody>
      </p:sp>
      <p:sp>
        <p:nvSpPr>
          <p:cNvPr id="2" name="Slide Number Placeholder 2">
            <a:extLst>
              <a:ext uri="{FF2B5EF4-FFF2-40B4-BE49-F238E27FC236}">
                <a16:creationId xmlns:a16="http://schemas.microsoft.com/office/drawing/2014/main" id="{E32EA841-B5C4-B2C7-9641-48F347A59F6B}"/>
              </a:ext>
            </a:extLst>
          </p:cNvPr>
          <p:cNvSpPr txBox="1">
            <a:spLocks/>
          </p:cNvSpPr>
          <p:nvPr/>
        </p:nvSpPr>
        <p:spPr bwMode="auto">
          <a:xfrm>
            <a:off x="7200552" y="5355555"/>
            <a:ext cx="2336800" cy="219075"/>
          </a:xfrm>
          <a:prstGeom prst="rect">
            <a:avLst/>
          </a:prstGeom>
          <a:noFill/>
          <a:ln w="9360"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1" fontAlgn="base" hangingPunct="0">
              <a:lnSpc>
                <a:spcPct val="104000"/>
              </a:lnSpc>
              <a:spcBef>
                <a:spcPts val="25"/>
              </a:spcBef>
              <a:spcAft>
                <a:spcPts val="25"/>
              </a:spcAft>
              <a:buSzPct val="100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1400" kern="1200">
                <a:solidFill>
                  <a:srgbClr val="000000"/>
                </a:solidFill>
                <a:latin typeface="Source Sans Pro" panose="020B0503030403020204" pitchFamily="34" charset="0"/>
                <a:ea typeface="+mn-ea"/>
                <a:cs typeface="Tahoma" panose="020B0604030504040204" pitchFamily="34" charset="0"/>
              </a:defRPr>
            </a:lvl1pPr>
            <a:lvl2pPr marL="742950" indent="-28575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2pPr>
            <a:lvl3pPr marL="11430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3pPr>
            <a:lvl4pPr marL="16002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4pPr>
            <a:lvl5pPr marL="2057400" indent="-228600" algn="l" defTabSz="449263" rtl="0" eaLnBrk="0" fontAlgn="base" hangingPunct="0">
              <a:spcBef>
                <a:spcPct val="0"/>
              </a:spcBef>
              <a:spcAft>
                <a:spcPct val="0"/>
              </a:spcAft>
              <a:defRPr sz="2200" kern="1200">
                <a:solidFill>
                  <a:schemeClr val="bg1"/>
                </a:solidFill>
                <a:latin typeface="Source Sans Pro" panose="020B0503030403020204" pitchFamily="34" charset="0"/>
                <a:ea typeface="+mn-ea"/>
                <a:cs typeface="Tahoma" panose="020B0604030504040204" pitchFamily="34" charset="0"/>
              </a:defRPr>
            </a:lvl5pPr>
            <a:lvl6pPr marL="22860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6pPr>
            <a:lvl7pPr marL="27432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7pPr>
            <a:lvl8pPr marL="32004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8pPr>
            <a:lvl9pPr marL="3657600" algn="l" defTabSz="914400" rtl="0" eaLnBrk="1" latinLnBrk="0" hangingPunct="1">
              <a:defRPr sz="2200" kern="1200">
                <a:solidFill>
                  <a:schemeClr val="bg1"/>
                </a:solidFill>
                <a:latin typeface="Source Sans Pro" panose="020B0503030403020204" pitchFamily="34" charset="0"/>
                <a:ea typeface="+mn-ea"/>
                <a:cs typeface="Tahoma" panose="020B0604030504040204" pitchFamily="34" charset="0"/>
              </a:defRPr>
            </a:lvl9pPr>
          </a:lstStyle>
          <a:p>
            <a:fld id="{8005D14F-564D-4D90-8FD1-279896386023}" type="slidenum">
              <a:rPr lang="de-AT" altLang="en-US" smtClean="0"/>
              <a:pPr/>
              <a:t>25</a:t>
            </a:fld>
            <a:r>
              <a:rPr lang="de-AT" altLang="en-US"/>
              <a:t> </a:t>
            </a:r>
          </a:p>
        </p:txBody>
      </p:sp>
    </p:spTree>
    <p:extLst>
      <p:ext uri="{BB962C8B-B14F-4D97-AF65-F5344CB8AC3E}">
        <p14:creationId xmlns:p14="http://schemas.microsoft.com/office/powerpoint/2010/main" val="68461526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0E4B40B6-56EF-A476-9A0E-28D192F89C2E}"/>
              </a:ext>
            </a:extLst>
          </p:cNvPr>
          <p:cNvSpPr>
            <a:spLocks noGrp="1" noChangeArrowheads="1"/>
          </p:cNvSpPr>
          <p:nvPr>
            <p:ph type="title"/>
          </p:nvPr>
        </p:nvSpPr>
        <p:spPr>
          <a:xfrm>
            <a:off x="449263" y="0"/>
            <a:ext cx="8996362" cy="941388"/>
          </a:xfrm>
        </p:spPr>
        <p:txBody>
          <a:bodyPr wrap="square" anchor="ctr">
            <a:normAutofit/>
          </a:bodyPr>
          <a:lstStyle/>
          <a:p>
            <a:r>
              <a:rPr lang="en-GB" altLang="en-US"/>
              <a:t>Engagement with other regulators </a:t>
            </a:r>
          </a:p>
        </p:txBody>
      </p:sp>
      <p:sp>
        <p:nvSpPr>
          <p:cNvPr id="12291" name="Content Placeholder 2">
            <a:extLst>
              <a:ext uri="{FF2B5EF4-FFF2-40B4-BE49-F238E27FC236}">
                <a16:creationId xmlns:a16="http://schemas.microsoft.com/office/drawing/2014/main" id="{B416D3E5-27B0-13E1-1110-70A8DA765F2A}"/>
              </a:ext>
            </a:extLst>
          </p:cNvPr>
          <p:cNvSpPr>
            <a:spLocks noGrp="1"/>
          </p:cNvSpPr>
          <p:nvPr>
            <p:ph sz="half" idx="1"/>
          </p:nvPr>
        </p:nvSpPr>
        <p:spPr>
          <a:xfrm>
            <a:off x="449263" y="1079499"/>
            <a:ext cx="8996362" cy="4348063"/>
          </a:xfrm>
        </p:spPr>
        <p:txBody>
          <a:bodyPr/>
          <a:lstStyle/>
          <a:p>
            <a:pPr>
              <a:lnSpc>
                <a:spcPct val="100000"/>
              </a:lnSpc>
              <a:buClr>
                <a:schemeClr val="accent1">
                  <a:lumMod val="50000"/>
                </a:schemeClr>
              </a:buClr>
              <a:buFont typeface="Arial" panose="020B0604020202020204" pitchFamily="34" charset="0"/>
              <a:buChar char="•"/>
            </a:pPr>
            <a:r>
              <a:rPr lang="en-GB" sz="1800"/>
              <a:t>ONR has engaged with other regulators throughout the CNI Themed Inspection:</a:t>
            </a:r>
          </a:p>
          <a:p>
            <a:pPr lvl="1">
              <a:lnSpc>
                <a:spcPct val="100000"/>
              </a:lnSpc>
              <a:buClr>
                <a:schemeClr val="accent1">
                  <a:lumMod val="50000"/>
                </a:schemeClr>
              </a:buClr>
              <a:buFont typeface="Arial" panose="020B0604020202020204" pitchFamily="34" charset="0"/>
              <a:buChar char="•"/>
            </a:pPr>
            <a:r>
              <a:rPr lang="en-GB" sz="1600"/>
              <a:t>We engaged with the environment agencies before the self-assessment questionnaire was issued to understand any potential areas of overlap with ongoing work on Control of Major Accident Hazards (COMAH) regulations and environmental permitting and links to climate change.</a:t>
            </a:r>
          </a:p>
          <a:p>
            <a:pPr lvl="1">
              <a:lnSpc>
                <a:spcPct val="100000"/>
              </a:lnSpc>
              <a:buClr>
                <a:schemeClr val="accent1">
                  <a:lumMod val="50000"/>
                </a:schemeClr>
              </a:buClr>
              <a:buFont typeface="Arial" panose="020B0604020202020204" pitchFamily="34" charset="0"/>
              <a:buChar char="•"/>
            </a:pPr>
            <a:r>
              <a:rPr lang="en-GB" sz="1600"/>
              <a:t>For Scottish COMAH nuclear sites, the Scottish Environment Protection Agency (SEPA) has used the outputs from ONR’s self- assessment questionnaire, rather than these sites being asked to complete an additional questionnaire relating to COMAH.  </a:t>
            </a:r>
          </a:p>
          <a:p>
            <a:pPr lvl="1">
              <a:lnSpc>
                <a:spcPct val="100000"/>
              </a:lnSpc>
              <a:buClr>
                <a:schemeClr val="accent1">
                  <a:lumMod val="50000"/>
                </a:schemeClr>
              </a:buClr>
              <a:buFont typeface="Arial" panose="020B0604020202020204" pitchFamily="34" charset="0"/>
              <a:buChar char="•"/>
            </a:pPr>
            <a:r>
              <a:rPr lang="en-GB" sz="1600"/>
              <a:t>We invited attendees from the relevant environment agency to all five site-based inspections and the Defence Nuclear Safety Regulator attended the AWE inspection.</a:t>
            </a:r>
          </a:p>
          <a:p>
            <a:pPr lvl="1">
              <a:lnSpc>
                <a:spcPct val="100000"/>
              </a:lnSpc>
              <a:buClr>
                <a:schemeClr val="accent1">
                  <a:lumMod val="50000"/>
                </a:schemeClr>
              </a:buClr>
              <a:buFont typeface="Arial" panose="020B0604020202020204" pitchFamily="34" charset="0"/>
              <a:buChar char="•"/>
            </a:pPr>
            <a:r>
              <a:rPr lang="en-GB" sz="1600"/>
              <a:t>We included a contribution from the Environment Agency in the Summary Report, with their findings from the inspections. </a:t>
            </a:r>
          </a:p>
          <a:p>
            <a:pPr lvl="1">
              <a:lnSpc>
                <a:spcPct val="100000"/>
              </a:lnSpc>
              <a:buClr>
                <a:schemeClr val="accent1">
                  <a:lumMod val="50000"/>
                </a:schemeClr>
              </a:buClr>
              <a:buFont typeface="Arial" panose="020B0604020202020204" pitchFamily="34" charset="0"/>
              <a:buChar char="•"/>
            </a:pPr>
            <a:r>
              <a:rPr lang="en-GB" sz="1600"/>
              <a:t>As part of our forward work, we are identifying further opportunities for collaboration with other regulators including joint inspections and potential updates to joint guidance.</a:t>
            </a:r>
          </a:p>
          <a:p>
            <a:pPr lvl="1">
              <a:lnSpc>
                <a:spcPct val="100000"/>
              </a:lnSpc>
              <a:buClr>
                <a:schemeClr val="accent1">
                  <a:lumMod val="50000"/>
                </a:schemeClr>
              </a:buClr>
              <a:buFont typeface="Arial" panose="020B0604020202020204" pitchFamily="34" charset="0"/>
              <a:buChar char="•"/>
            </a:pPr>
            <a:endParaRPr lang="en-GB">
              <a:highlight>
                <a:srgbClr val="FFFF00"/>
              </a:highlight>
            </a:endParaRPr>
          </a:p>
        </p:txBody>
      </p:sp>
      <p:sp>
        <p:nvSpPr>
          <p:cNvPr id="3" name="Slide Number Placeholder 2">
            <a:extLst>
              <a:ext uri="{FF2B5EF4-FFF2-40B4-BE49-F238E27FC236}">
                <a16:creationId xmlns:a16="http://schemas.microsoft.com/office/drawing/2014/main" id="{92E5B1D1-B905-3819-7576-8CAD1613C004}"/>
              </a:ext>
            </a:extLst>
          </p:cNvPr>
          <p:cNvSpPr>
            <a:spLocks noGrp="1"/>
          </p:cNvSpPr>
          <p:nvPr>
            <p:ph type="sldNum" idx="10"/>
          </p:nvPr>
        </p:nvSpPr>
        <p:spPr>
          <a:xfrm>
            <a:off x="7199313" y="5356225"/>
            <a:ext cx="2336800" cy="219075"/>
          </a:xfrm>
          <a:ln>
            <a:noFill/>
          </a:ln>
        </p:spPr>
        <p:txBody>
          <a:bodyPr/>
          <a:lstStyle/>
          <a:p>
            <a:fld id="{8005D14F-564D-4D90-8FD1-279896386023}" type="slidenum">
              <a:rPr lang="de-AT" altLang="en-US" smtClean="0"/>
              <a:pPr/>
              <a:t>26</a:t>
            </a:fld>
            <a:r>
              <a:rPr lang="de-AT" altLang="en-US"/>
              <a:t> </a:t>
            </a:r>
          </a:p>
        </p:txBody>
      </p:sp>
    </p:spTree>
    <p:extLst>
      <p:ext uri="{BB962C8B-B14F-4D97-AF65-F5344CB8AC3E}">
        <p14:creationId xmlns:p14="http://schemas.microsoft.com/office/powerpoint/2010/main" val="392226569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3594-77EB-9519-4272-63F8205937E6}"/>
              </a:ext>
            </a:extLst>
          </p:cNvPr>
          <p:cNvSpPr>
            <a:spLocks noGrp="1"/>
          </p:cNvSpPr>
          <p:nvPr>
            <p:ph type="ctrTitle"/>
          </p:nvPr>
        </p:nvSpPr>
        <p:spPr/>
        <p:txBody>
          <a:bodyPr/>
          <a:lstStyle/>
          <a:p>
            <a:r>
              <a:rPr lang="en-GB"/>
              <a:t>Questions/discussion</a:t>
            </a:r>
          </a:p>
        </p:txBody>
      </p:sp>
      <p:sp>
        <p:nvSpPr>
          <p:cNvPr id="3" name="Subtitle 2">
            <a:extLst>
              <a:ext uri="{FF2B5EF4-FFF2-40B4-BE49-F238E27FC236}">
                <a16:creationId xmlns:a16="http://schemas.microsoft.com/office/drawing/2014/main" id="{2B1D606F-C4D1-57ED-107C-40D7A3D80F0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25040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CEA6D-1579-B44C-8A06-7DC7D0CF2662}"/>
            </a:ext>
          </a:extLst>
        </p:cNvPr>
        <p:cNvGrpSpPr/>
        <p:nvPr/>
      </p:nvGrpSpPr>
      <p:grpSpPr>
        <a:xfrm>
          <a:off x="0" y="0"/>
          <a:ext cx="0" cy="0"/>
          <a:chOff x="0" y="0"/>
          <a:chExt cx="0" cy="0"/>
        </a:xfrm>
      </p:grpSpPr>
      <p:sp>
        <p:nvSpPr>
          <p:cNvPr id="33793" name="Title 1">
            <a:extLst>
              <a:ext uri="{FF2B5EF4-FFF2-40B4-BE49-F238E27FC236}">
                <a16:creationId xmlns:a16="http://schemas.microsoft.com/office/drawing/2014/main" id="{59856790-A883-B5C5-CE97-2799CCFCBF38}"/>
              </a:ext>
            </a:extLst>
          </p:cNvPr>
          <p:cNvSpPr>
            <a:spLocks noGrp="1"/>
          </p:cNvSpPr>
          <p:nvPr>
            <p:ph type="ctrTitle"/>
          </p:nvPr>
        </p:nvSpPr>
        <p:spPr>
          <a:xfrm>
            <a:off x="863848" y="2163921"/>
            <a:ext cx="6480720" cy="1287111"/>
          </a:xfrm>
          <a:ln>
            <a:round/>
            <a:headEnd/>
            <a:tailEnd/>
          </a:ln>
        </p:spPr>
        <p:txBody>
          <a:bodyPr/>
          <a:lstStyle/>
          <a:p>
            <a:r>
              <a:rPr lang="en-US" altLang="en-US" sz="2800"/>
              <a:t>Break</a:t>
            </a:r>
            <a:br>
              <a:rPr lang="en-US" altLang="en-US" sz="2400"/>
            </a:br>
            <a:br>
              <a:rPr lang="en-US" altLang="en-US" sz="2000"/>
            </a:br>
            <a:br>
              <a:rPr lang="en-US" altLang="en-US" sz="1400">
                <a:solidFill>
                  <a:schemeClr val="tx1"/>
                </a:solidFill>
              </a:rPr>
            </a:br>
            <a:endParaRPr lang="en-US" altLang="en-US" sz="1600">
              <a:solidFill>
                <a:schemeClr val="tx1"/>
              </a:solidFill>
            </a:endParaRPr>
          </a:p>
        </p:txBody>
      </p:sp>
    </p:spTree>
    <p:extLst>
      <p:ext uri="{BB962C8B-B14F-4D97-AF65-F5344CB8AC3E}">
        <p14:creationId xmlns:p14="http://schemas.microsoft.com/office/powerpoint/2010/main" val="3686944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E773A-613D-DABB-A071-0E94E19507B0}"/>
              </a:ext>
            </a:extLst>
          </p:cNvPr>
          <p:cNvSpPr>
            <a:spLocks noGrp="1"/>
          </p:cNvSpPr>
          <p:nvPr>
            <p:ph type="ctrTitle"/>
          </p:nvPr>
        </p:nvSpPr>
        <p:spPr>
          <a:xfrm>
            <a:off x="1260475" y="1414018"/>
            <a:ext cx="7164213" cy="1210423"/>
          </a:xfrm>
        </p:spPr>
        <p:txBody>
          <a:bodyPr/>
          <a:lstStyle/>
          <a:p>
            <a:r>
              <a:rPr lang="en-GB" sz="3600"/>
              <a:t>Feedback Questions – NGO Forum - Session 2</a:t>
            </a:r>
          </a:p>
        </p:txBody>
      </p:sp>
      <p:sp>
        <p:nvSpPr>
          <p:cNvPr id="5" name="Subtitle 4">
            <a:extLst>
              <a:ext uri="{FF2B5EF4-FFF2-40B4-BE49-F238E27FC236}">
                <a16:creationId xmlns:a16="http://schemas.microsoft.com/office/drawing/2014/main" id="{A2002404-6ACA-03A8-0E89-417F9554F03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71517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D4C3218-87AA-113A-BC91-7771CBECB31B}"/>
              </a:ext>
            </a:extLst>
          </p:cNvPr>
          <p:cNvSpPr>
            <a:spLocks noGrp="1"/>
          </p:cNvSpPr>
          <p:nvPr>
            <p:ph type="ctrTitle"/>
          </p:nvPr>
        </p:nvSpPr>
        <p:spPr>
          <a:xfrm>
            <a:off x="863848" y="1831779"/>
            <a:ext cx="6480720" cy="1619253"/>
          </a:xfrm>
          <a:ln>
            <a:round/>
            <a:headEnd/>
            <a:tailEnd/>
          </a:ln>
        </p:spPr>
        <p:txBody>
          <a:bodyPr/>
          <a:lstStyle/>
          <a:p>
            <a:r>
              <a:rPr lang="en-US" altLang="en-US" sz="2800"/>
              <a:t>CNI Themed Inspection on Climate Change – NGO Forum – Session 1</a:t>
            </a:r>
            <a:br>
              <a:rPr lang="en-US" altLang="en-US" sz="2400"/>
            </a:br>
            <a:br>
              <a:rPr lang="en-US" altLang="en-US" sz="2000"/>
            </a:br>
            <a:br>
              <a:rPr lang="en-US" altLang="en-US" sz="1400">
                <a:solidFill>
                  <a:schemeClr val="tx1"/>
                </a:solidFill>
              </a:rPr>
            </a:br>
            <a:r>
              <a:rPr lang="en-US" altLang="en-US" sz="1400" b="1">
                <a:solidFill>
                  <a:schemeClr val="tx1"/>
                </a:solidFill>
              </a:rPr>
              <a:t>Date</a:t>
            </a:r>
            <a:r>
              <a:rPr lang="en-US" altLang="en-US" sz="1400">
                <a:solidFill>
                  <a:schemeClr val="tx1"/>
                </a:solidFill>
              </a:rPr>
              <a:t>: 1 July 2025</a:t>
            </a:r>
            <a:endParaRPr lang="en-US" altLang="en-US" sz="160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77A3-AD5E-9FE9-7806-09998A75D22C}"/>
              </a:ext>
            </a:extLst>
          </p:cNvPr>
          <p:cNvSpPr>
            <a:spLocks noGrp="1"/>
          </p:cNvSpPr>
          <p:nvPr>
            <p:ph type="title"/>
          </p:nvPr>
        </p:nvSpPr>
        <p:spPr/>
        <p:txBody>
          <a:bodyPr/>
          <a:lstStyle/>
          <a:p>
            <a:r>
              <a:rPr lang="en-GB"/>
              <a:t>Questions for discussion</a:t>
            </a:r>
          </a:p>
        </p:txBody>
      </p:sp>
      <p:sp>
        <p:nvSpPr>
          <p:cNvPr id="3" name="Content Placeholder 2">
            <a:extLst>
              <a:ext uri="{FF2B5EF4-FFF2-40B4-BE49-F238E27FC236}">
                <a16:creationId xmlns:a16="http://schemas.microsoft.com/office/drawing/2014/main" id="{78A4FDED-25B8-50E4-128E-D077AB804DA4}"/>
              </a:ext>
            </a:extLst>
          </p:cNvPr>
          <p:cNvSpPr>
            <a:spLocks noGrp="1"/>
          </p:cNvSpPr>
          <p:nvPr>
            <p:ph idx="1"/>
          </p:nvPr>
        </p:nvSpPr>
        <p:spPr>
          <a:xfrm>
            <a:off x="449263" y="1079500"/>
            <a:ext cx="8996362" cy="4445000"/>
          </a:xfrm>
        </p:spPr>
        <p:txBody>
          <a:bodyPr/>
          <a:lstStyle/>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What benefits do you think the climate change workshops have had on both ONR and yourselves?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Compared to the start of the climate change workshops, how would you describe your knowledge of ONR’s regulatory expectations for climate change? [Options - No improvement, limited improvement, some improvement, significant improvemen</a:t>
            </a:r>
            <a:r>
              <a:rPr lang="en-GB" sz="1100"/>
              <a:t>t]</a:t>
            </a:r>
            <a:r>
              <a:rPr lang="en-GB" sz="1100" b="0" i="0">
                <a:solidFill>
                  <a:srgbClr val="000000"/>
                </a:solidFill>
                <a:effectLst/>
                <a:latin typeface="Arial" panose="020B0604020202020204" pitchFamily="34" charset="0"/>
              </a:rPr>
              <a:t>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What if any, specific topics or discussion do you feel ha</a:t>
            </a:r>
            <a:r>
              <a:rPr lang="en-GB" sz="1100"/>
              <a:t>ve</a:t>
            </a:r>
            <a:r>
              <a:rPr lang="en-GB" sz="1100" b="0" i="0">
                <a:solidFill>
                  <a:srgbClr val="000000"/>
                </a:solidFill>
                <a:effectLst/>
                <a:latin typeface="Arial" panose="020B0604020202020204" pitchFamily="34" charset="0"/>
              </a:rPr>
              <a:t> not been fully covered</a:t>
            </a:r>
            <a:r>
              <a:rPr lang="en-GB" sz="1100"/>
              <a:t> during the climate change workshops?</a:t>
            </a:r>
            <a:endParaRPr lang="en-GB" sz="1100" b="0" i="0">
              <a:solidFill>
                <a:srgbClr val="000000"/>
              </a:solidFill>
              <a:effectLst/>
              <a:latin typeface="Arial" panose="020B0604020202020204" pitchFamily="34" charset="0"/>
            </a:endParaRP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In terms of external hazards that could be affected by climate change, what do you think are the three dominant external hazards for GB nuclear sites?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How do you think ONR’s regulatory approach for climate change compares with other regulators, including our benchmarking approach?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How do you think the ONR external hazards team could apply the learning from working with other regulators to our regulatory activities going forward?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Do you use the ONR website to get information on our approach to climate change [Options – yes, no]</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Considering the current information we publish on our website on our approach to climate change, is there anything additional that could be included?   </a:t>
            </a:r>
          </a:p>
          <a:p>
            <a:pPr marL="228600" indent="-228600" algn="l" rtl="0" fontAlgn="base">
              <a:lnSpc>
                <a:spcPct val="100000"/>
              </a:lnSpc>
              <a:buFont typeface="+mj-lt"/>
              <a:buAutoNum type="arabicPeriod"/>
            </a:pPr>
            <a:r>
              <a:rPr lang="en-GB" sz="1100"/>
              <a:t>Do you use our research briefings? [Options – yes, no] </a:t>
            </a:r>
            <a:endParaRPr lang="en-GB" sz="1100" b="0" i="0">
              <a:solidFill>
                <a:srgbClr val="000000"/>
              </a:solidFill>
              <a:effectLst/>
              <a:latin typeface="Arial" panose="020B0604020202020204" pitchFamily="34" charset="0"/>
            </a:endParaRP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Are there any topics that you would like to see in future ONR research briefings?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How would you like our research briefings to be circulated?    </a:t>
            </a:r>
          </a:p>
          <a:p>
            <a:pPr marL="228600" indent="-228600" algn="l" rtl="0" fontAlgn="base">
              <a:lnSpc>
                <a:spcPct val="100000"/>
              </a:lnSpc>
              <a:buFont typeface="+mj-lt"/>
              <a:buAutoNum type="arabicPeriod"/>
            </a:pPr>
            <a:r>
              <a:rPr lang="en-GB" sz="1100" b="0" i="0">
                <a:solidFill>
                  <a:srgbClr val="000000"/>
                </a:solidFill>
                <a:effectLst/>
                <a:latin typeface="Arial" panose="020B0604020202020204" pitchFamily="34" charset="0"/>
              </a:rPr>
              <a:t>Do you have confidence that ONR effectively considers the potential impact of climate change in its regulation of the nuclear industry? [Options - Yes, No, Partly] </a:t>
            </a:r>
          </a:p>
          <a:p>
            <a:endParaRPr lang="en-GB"/>
          </a:p>
        </p:txBody>
      </p:sp>
    </p:spTree>
    <p:extLst>
      <p:ext uri="{BB962C8B-B14F-4D97-AF65-F5344CB8AC3E}">
        <p14:creationId xmlns:p14="http://schemas.microsoft.com/office/powerpoint/2010/main" val="215641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5DDA-9CFD-D2ED-E5A9-9D66ECD13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953E9-255A-92F7-899C-21F413170430}"/>
              </a:ext>
            </a:extLst>
          </p:cNvPr>
          <p:cNvSpPr>
            <a:spLocks noGrp="1"/>
          </p:cNvSpPr>
          <p:nvPr>
            <p:ph type="title"/>
          </p:nvPr>
        </p:nvSpPr>
        <p:spPr/>
        <p:txBody>
          <a:bodyPr/>
          <a:lstStyle/>
          <a:p>
            <a:r>
              <a:rPr lang="en-GB" sz="2400"/>
              <a:t>Question 1 – What benefits do you think the climate change workshops have had on both ONR and yourselves? (1/2)</a:t>
            </a:r>
            <a:endParaRPr lang="en-GB"/>
          </a:p>
        </p:txBody>
      </p:sp>
      <p:sp>
        <p:nvSpPr>
          <p:cNvPr id="3" name="Content Placeholder 2">
            <a:extLst>
              <a:ext uri="{FF2B5EF4-FFF2-40B4-BE49-F238E27FC236}">
                <a16:creationId xmlns:a16="http://schemas.microsoft.com/office/drawing/2014/main" id="{E757CC20-5DA2-5522-FA65-F18F8A135836}"/>
              </a:ext>
            </a:extLst>
          </p:cNvPr>
          <p:cNvSpPr>
            <a:spLocks noGrp="1"/>
          </p:cNvSpPr>
          <p:nvPr>
            <p:ph idx="1"/>
          </p:nvPr>
        </p:nvSpPr>
        <p:spPr/>
        <p:txBody>
          <a:bodyPr/>
          <a:lstStyle/>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“We have built a much closer and trusting relationship since the issue of Climate Change was raised by us in 2018.”</a:t>
            </a:r>
            <a:endParaRPr lang="en-GB" sz="20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000"/>
              <a:t>“The workshops enable the NGOs and ONR to communicate and question each other about the real practical problems of how problems relating to the rapidly changing climate tipping points need to be resolved”</a:t>
            </a:r>
          </a:p>
          <a:p>
            <a:pPr>
              <a:buFont typeface="Arial" panose="020B0604020202020204" pitchFamily="34" charset="0"/>
              <a:buChar char="•"/>
            </a:pPr>
            <a:r>
              <a:rPr lang="en-GB" sz="2000">
                <a:effectLst/>
                <a:latin typeface="Arial" panose="020B0604020202020204" pitchFamily="34" charset="0"/>
                <a:ea typeface="Times New Roman" panose="02020603050405020304" pitchFamily="18" charset="0"/>
                <a:cs typeface="Arial" panose="020B0604020202020204" pitchFamily="34" charset="0"/>
              </a:rPr>
              <a:t>“They have led to an increased understanding of some of the consequences of climate change.</a:t>
            </a:r>
          </a:p>
          <a:p>
            <a:pPr>
              <a:buNone/>
            </a:pPr>
            <a:r>
              <a:rPr lang="en-GB" sz="2000">
                <a:effectLst/>
                <a:latin typeface="Arial" panose="020B0604020202020204" pitchFamily="34" charset="0"/>
                <a:ea typeface="Times New Roman" panose="02020603050405020304" pitchFamily="18" charset="0"/>
                <a:cs typeface="Arial" panose="020B0604020202020204" pitchFamily="34" charset="0"/>
              </a:rPr>
              <a:t>	They have resulted in joint ONR-NGO planning of workshops and activities.</a:t>
            </a:r>
          </a:p>
          <a:p>
            <a:pPr>
              <a:buNone/>
            </a:pPr>
            <a:r>
              <a:rPr lang="en-GB" sz="2000">
                <a:effectLst/>
                <a:latin typeface="Arial" panose="020B0604020202020204" pitchFamily="34" charset="0"/>
                <a:ea typeface="Times New Roman" panose="02020603050405020304" pitchFamily="18" charset="0"/>
                <a:cs typeface="Arial" panose="020B0604020202020204" pitchFamily="34" charset="0"/>
              </a:rPr>
              <a:t>	They have helped us in working towards a more deliberative, participatory approach to examining problems together.</a:t>
            </a:r>
          </a:p>
          <a:p>
            <a:r>
              <a:rPr lang="en-GB" sz="2000">
                <a:effectLst/>
                <a:latin typeface="Arial" panose="020B0604020202020204" pitchFamily="34" charset="0"/>
                <a:ea typeface="Times New Roman" panose="02020603050405020304" pitchFamily="18" charset="0"/>
                <a:cs typeface="Arial" panose="020B0604020202020204" pitchFamily="34" charset="0"/>
              </a:rPr>
              <a:t>	They have been a factor in encouraging ONR to undertake the CNI inspection on climate change issues.”</a:t>
            </a:r>
          </a:p>
          <a:p>
            <a:pPr>
              <a:buFont typeface="Arial" panose="020B0604020202020204" pitchFamily="34" charset="0"/>
              <a:buChar char="•"/>
            </a:pPr>
            <a:endParaRPr lang="en-GB" sz="18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a:p>
        </p:txBody>
      </p:sp>
    </p:spTree>
    <p:extLst>
      <p:ext uri="{BB962C8B-B14F-4D97-AF65-F5344CB8AC3E}">
        <p14:creationId xmlns:p14="http://schemas.microsoft.com/office/powerpoint/2010/main" val="323630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D7585-5076-5198-16FC-89AFDE280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09834-D841-D9E3-EE47-BE8481A306DC}"/>
              </a:ext>
            </a:extLst>
          </p:cNvPr>
          <p:cNvSpPr>
            <a:spLocks noGrp="1"/>
          </p:cNvSpPr>
          <p:nvPr>
            <p:ph type="title"/>
          </p:nvPr>
        </p:nvSpPr>
        <p:spPr/>
        <p:txBody>
          <a:bodyPr/>
          <a:lstStyle/>
          <a:p>
            <a:r>
              <a:rPr lang="en-GB" sz="2400"/>
              <a:t>Question 1 – What benefits do you think the climate change workshops have had on both ONR and yourselves? (2/2)</a:t>
            </a:r>
          </a:p>
        </p:txBody>
      </p:sp>
      <p:sp>
        <p:nvSpPr>
          <p:cNvPr id="3" name="Content Placeholder 2">
            <a:extLst>
              <a:ext uri="{FF2B5EF4-FFF2-40B4-BE49-F238E27FC236}">
                <a16:creationId xmlns:a16="http://schemas.microsoft.com/office/drawing/2014/main" id="{DE9471E0-6F57-FB7A-641F-EE05327E7459}"/>
              </a:ext>
            </a:extLst>
          </p:cNvPr>
          <p:cNvSpPr>
            <a:spLocks noGrp="1"/>
          </p:cNvSpPr>
          <p:nvPr>
            <p:ph idx="1"/>
          </p:nvPr>
        </p:nvSpPr>
        <p:spPr/>
        <p:txBody>
          <a:bodyPr/>
          <a:lstStyle/>
          <a:p>
            <a:pPr>
              <a:lnSpc>
                <a:spcPct val="100000"/>
              </a:lnSpc>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rPr>
              <a:t>“Clarity on climate change predictions and current. Better understanding of likely and actual impacts on nuclear licensed sites and potential mitigation/adaptation”</a:t>
            </a:r>
          </a:p>
          <a:p>
            <a:pPr>
              <a:lnSpc>
                <a:spcPct val="100000"/>
              </a:lnSpc>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“Hopefully it has registered with ONR that people are concerned about Climate Change having an impact on the nuclear industry and that CC will be factored into any nuclear plans. This I believe has begun.  This includes what has already been around for 60 years and the future generation.  Opportunity to reassure the public through the workshops. Having a small window into the regulator gives an idea of how things work.”</a:t>
            </a:r>
          </a:p>
          <a:p>
            <a:pPr>
              <a:lnSpc>
                <a:spcPct val="100000"/>
              </a:lnSpc>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“I have seen a shift in emphasis by the ONR on Climate Change”</a:t>
            </a:r>
            <a:endParaRPr lang="en-GB" sz="2000">
              <a:effectLst/>
              <a:latin typeface="Aptos" panose="020B0004020202020204" pitchFamily="34" charset="0"/>
              <a:ea typeface="Aptos" panose="020B0004020202020204" pitchFamily="34" charset="0"/>
              <a:cs typeface="Aptos" panose="020B0004020202020204" pitchFamily="34" charset="0"/>
            </a:endParaRPr>
          </a:p>
          <a:p>
            <a:pPr>
              <a:lnSpc>
                <a:spcPct val="100000"/>
              </a:lnSpc>
              <a:buFont typeface="Arial" panose="020B0604020202020204" pitchFamily="34" charset="0"/>
              <a:buChar char="•"/>
            </a:pPr>
            <a:endPar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endParaRPr>
          </a:p>
          <a:p>
            <a:pPr marL="0" indent="0"/>
            <a:endParaRPr lang="en-GB"/>
          </a:p>
        </p:txBody>
      </p:sp>
    </p:spTree>
    <p:extLst>
      <p:ext uri="{BB962C8B-B14F-4D97-AF65-F5344CB8AC3E}">
        <p14:creationId xmlns:p14="http://schemas.microsoft.com/office/powerpoint/2010/main" val="3770830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9F41-E326-39D5-823E-1D08B46CC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D226CB-727F-77A8-DC78-AF1A1DB02DC1}"/>
              </a:ext>
            </a:extLst>
          </p:cNvPr>
          <p:cNvSpPr>
            <a:spLocks noGrp="1"/>
          </p:cNvSpPr>
          <p:nvPr>
            <p:ph type="title"/>
          </p:nvPr>
        </p:nvSpPr>
        <p:spPr>
          <a:xfrm>
            <a:off x="449263" y="0"/>
            <a:ext cx="9204288" cy="941388"/>
          </a:xfrm>
        </p:spPr>
        <p:txBody>
          <a:bodyPr/>
          <a:lstStyle/>
          <a:p>
            <a:r>
              <a:rPr lang="en-GB" sz="1800"/>
              <a:t>Question 2 - Compared to the start of the climate change workshops, how would you describe your knowledge of ONR’s regulatory expectations for climate change? </a:t>
            </a:r>
          </a:p>
        </p:txBody>
      </p:sp>
      <p:graphicFrame>
        <p:nvGraphicFramePr>
          <p:cNvPr id="5" name="Chart 4">
            <a:extLst>
              <a:ext uri="{FF2B5EF4-FFF2-40B4-BE49-F238E27FC236}">
                <a16:creationId xmlns:a16="http://schemas.microsoft.com/office/drawing/2014/main" id="{7C9CA056-606B-FA0C-D558-9A458EF94859}"/>
              </a:ext>
            </a:extLst>
          </p:cNvPr>
          <p:cNvGraphicFramePr>
            <a:graphicFrameLocks/>
          </p:cNvGraphicFramePr>
          <p:nvPr>
            <p:extLst>
              <p:ext uri="{D42A27DB-BD31-4B8C-83A1-F6EECF244321}">
                <p14:modId xmlns:p14="http://schemas.microsoft.com/office/powerpoint/2010/main" val="631431725"/>
              </p:ext>
            </p:extLst>
          </p:nvPr>
        </p:nvGraphicFramePr>
        <p:xfrm>
          <a:off x="1724450" y="1054705"/>
          <a:ext cx="6487870" cy="44076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2489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E85D-3AB7-BABF-206D-8723047A7C1B}"/>
              </a:ext>
            </a:extLst>
          </p:cNvPr>
          <p:cNvSpPr>
            <a:spLocks noGrp="1"/>
          </p:cNvSpPr>
          <p:nvPr>
            <p:ph type="title"/>
          </p:nvPr>
        </p:nvSpPr>
        <p:spPr/>
        <p:txBody>
          <a:bodyPr/>
          <a:lstStyle/>
          <a:p>
            <a:r>
              <a:rPr lang="en-GB" sz="2000"/>
              <a:t>Question 3 – What if any, specific topics or discussions do you feel have not been fully covered during the climate change workshops? </a:t>
            </a:r>
            <a:endParaRPr lang="en-GB"/>
          </a:p>
        </p:txBody>
      </p:sp>
      <p:sp>
        <p:nvSpPr>
          <p:cNvPr id="3" name="Content Placeholder 2">
            <a:extLst>
              <a:ext uri="{FF2B5EF4-FFF2-40B4-BE49-F238E27FC236}">
                <a16:creationId xmlns:a16="http://schemas.microsoft.com/office/drawing/2014/main" id="{CF8313B9-2D4C-4A81-A871-4A20D1571580}"/>
              </a:ext>
            </a:extLst>
          </p:cNvPr>
          <p:cNvSpPr>
            <a:spLocks noGrp="1"/>
          </p:cNvSpPr>
          <p:nvPr>
            <p:ph idx="1"/>
          </p:nvPr>
        </p:nvSpPr>
        <p:spPr/>
        <p:txBody>
          <a:bodyPr/>
          <a:lstStyle/>
          <a:p>
            <a:pPr>
              <a:buFont typeface="Arial" panose="020B0604020202020204" pitchFamily="34" charset="0"/>
              <a:buChar char="•"/>
            </a:pPr>
            <a:r>
              <a:rPr lang="en-GB" sz="1800"/>
              <a:t>“Timescales of rapidly accelerating sea level rise! Interim storage of high level waste, over huge timescales! Availability of sufficient amounts of potable water. The society breakdown of the ability to safeguard waste due to lack of political resources and finances and engineering skills”. </a:t>
            </a:r>
          </a:p>
          <a:p>
            <a:pPr>
              <a:buFont typeface="Arial" panose="020B0604020202020204" pitchFamily="34" charset="0"/>
              <a:buChar char="•"/>
            </a:pPr>
            <a:r>
              <a:rPr lang="en-GB" sz="1800">
                <a:solidFill>
                  <a:srgbClr val="242424"/>
                </a:solidFill>
                <a:effectLst/>
                <a:latin typeface="Arial" panose="020B0604020202020204" pitchFamily="34" charset="0"/>
                <a:ea typeface="Aptos" panose="020B0004020202020204" pitchFamily="34" charset="0"/>
                <a:cs typeface="Aptos" panose="020B0004020202020204" pitchFamily="34" charset="0"/>
              </a:rPr>
              <a:t>“Very little was not covered and very little has changed that we are aware of apart from the new theme in the CNI’s Report”.</a:t>
            </a:r>
            <a:endParaRPr lang="en-GB" sz="18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1800">
                <a:solidFill>
                  <a:srgbClr val="242424"/>
                </a:solidFill>
                <a:effectLst/>
                <a:latin typeface="Arial" panose="020B0604020202020204" pitchFamily="34" charset="0"/>
                <a:ea typeface="Aptos" panose="020B0004020202020204" pitchFamily="34" charset="0"/>
                <a:cs typeface="Aptos" panose="020B0004020202020204" pitchFamily="34" charset="0"/>
              </a:rPr>
              <a:t>“I have not attended all the workshops so would be difficult to comment on this.   </a:t>
            </a:r>
            <a:endParaRPr lang="en-GB" sz="1800">
              <a:effectLst/>
              <a:latin typeface="Aptos" panose="020B0004020202020204" pitchFamily="34" charset="0"/>
              <a:ea typeface="Aptos" panose="020B0004020202020204" pitchFamily="34" charset="0"/>
              <a:cs typeface="Aptos" panose="020B0004020202020204" pitchFamily="34" charset="0"/>
            </a:endParaRPr>
          </a:p>
          <a:p>
            <a:r>
              <a:rPr lang="en-GB" sz="1800">
                <a:solidFill>
                  <a:srgbClr val="242424"/>
                </a:solidFill>
                <a:effectLst/>
                <a:latin typeface="Arial" panose="020B0604020202020204" pitchFamily="34" charset="0"/>
                <a:ea typeface="Aptos" panose="020B0004020202020204" pitchFamily="34" charset="0"/>
                <a:cs typeface="Aptos" panose="020B0004020202020204" pitchFamily="34" charset="0"/>
              </a:rPr>
              <a:t>	The fact that any regulations are always being worked on from previous data, </a:t>
            </a:r>
            <a:r>
              <a:rPr lang="en-GB" sz="1800" err="1">
                <a:solidFill>
                  <a:srgbClr val="242424"/>
                </a:solidFill>
                <a:effectLst/>
                <a:latin typeface="Arial" panose="020B0604020202020204" pitchFamily="34" charset="0"/>
                <a:ea typeface="Aptos" panose="020B0004020202020204" pitchFamily="34" charset="0"/>
                <a:cs typeface="Aptos" panose="020B0004020202020204" pitchFamily="34" charset="0"/>
              </a:rPr>
              <a:t>ie</a:t>
            </a:r>
            <a:r>
              <a:rPr lang="en-GB" sz="1800">
                <a:solidFill>
                  <a:srgbClr val="242424"/>
                </a:solidFill>
                <a:effectLst/>
                <a:latin typeface="Arial" panose="020B0604020202020204" pitchFamily="34" charset="0"/>
                <a:ea typeface="Aptos" panose="020B0004020202020204" pitchFamily="34" charset="0"/>
                <a:cs typeface="Aptos" panose="020B0004020202020204" pitchFamily="34" charset="0"/>
              </a:rPr>
              <a:t>. 2008. Needing to update all the time.  With this in mind it shows how in time there is big change.  Decisions are being made now for a distant future which is hard for any regulator.  How can decisions be made ethically for the future?”</a:t>
            </a:r>
          </a:p>
          <a:p>
            <a:pPr>
              <a:buFont typeface="Arial" panose="020B0604020202020204" pitchFamily="34" charset="0"/>
              <a:buChar char="•"/>
            </a:pPr>
            <a:r>
              <a:rPr lang="en-GB" sz="1800">
                <a:effectLst/>
                <a:latin typeface="Arial" panose="020B0604020202020204" pitchFamily="34" charset="0"/>
                <a:ea typeface="Times New Roman" panose="02020603050405020304" pitchFamily="18" charset="0"/>
                <a:cs typeface="Arial" panose="020B0604020202020204" pitchFamily="34" charset="0"/>
              </a:rPr>
              <a:t>“We have not really covered what approach needs to be taken to address long term uncertainties, such as sea level change and societal breakdown and how these will impact on long term issues such as management of high level wastes.”</a:t>
            </a:r>
          </a:p>
          <a:p>
            <a:pPr>
              <a:buFont typeface="Arial" panose="020B0604020202020204" pitchFamily="34" charset="0"/>
              <a:buChar char="•"/>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endParaRPr lang="en-GB" sz="18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a:p>
        </p:txBody>
      </p:sp>
    </p:spTree>
    <p:extLst>
      <p:ext uri="{BB962C8B-B14F-4D97-AF65-F5344CB8AC3E}">
        <p14:creationId xmlns:p14="http://schemas.microsoft.com/office/powerpoint/2010/main" val="1143836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05AC-DD05-B26D-290E-E7F266087434}"/>
              </a:ext>
            </a:extLst>
          </p:cNvPr>
          <p:cNvSpPr>
            <a:spLocks noGrp="1"/>
          </p:cNvSpPr>
          <p:nvPr>
            <p:ph type="title"/>
          </p:nvPr>
        </p:nvSpPr>
        <p:spPr/>
        <p:txBody>
          <a:bodyPr/>
          <a:lstStyle/>
          <a:p>
            <a:r>
              <a:rPr lang="en-GB" sz="1600"/>
              <a:t>Question 4 - In terms of external hazards that could be affected by climate change, what do you think are the three dominant external hazards for GB nuclear sites? (1/2) </a:t>
            </a:r>
            <a:endParaRPr lang="en-GB" sz="2400"/>
          </a:p>
        </p:txBody>
      </p:sp>
      <p:sp>
        <p:nvSpPr>
          <p:cNvPr id="3" name="Content Placeholder 2">
            <a:extLst>
              <a:ext uri="{FF2B5EF4-FFF2-40B4-BE49-F238E27FC236}">
                <a16:creationId xmlns:a16="http://schemas.microsoft.com/office/drawing/2014/main" id="{21F3D23F-B0B0-46C5-0406-3FFE45E5F8BE}"/>
              </a:ext>
            </a:extLst>
          </p:cNvPr>
          <p:cNvSpPr>
            <a:spLocks noGrp="1"/>
          </p:cNvSpPr>
          <p:nvPr>
            <p:ph idx="1"/>
          </p:nvPr>
        </p:nvSpPr>
        <p:spPr/>
        <p:txBody>
          <a:bodyPr/>
          <a:lstStyle/>
          <a:p>
            <a:pPr>
              <a:buFont typeface="Arial" panose="020B0604020202020204" pitchFamily="34" charset="0"/>
              <a:buChar char="•"/>
            </a:pPr>
            <a:r>
              <a:rPr lang="en-GB" sz="2000">
                <a:solidFill>
                  <a:srgbClr val="242424"/>
                </a:solidFill>
                <a:effectLst/>
                <a:latin typeface="+mn-lt"/>
                <a:ea typeface="Aptos" panose="020B0004020202020204" pitchFamily="34" charset="0"/>
                <a:cs typeface="Aptos" panose="020B0004020202020204" pitchFamily="34" charset="0"/>
              </a:rPr>
              <a:t>“Sea level rise (and storm surges etc.), c</a:t>
            </a:r>
            <a:r>
              <a:rPr lang="en-GB" sz="2000">
                <a:effectLst/>
                <a:latin typeface="+mn-lt"/>
                <a:ea typeface="Times New Roman" panose="02020603050405020304" pitchFamily="18" charset="0"/>
                <a:cs typeface="Aptos" panose="020B0004020202020204" pitchFamily="34" charset="0"/>
              </a:rPr>
              <a:t>ooling water temperature increases, atmospheric condition changes”</a:t>
            </a:r>
            <a:endParaRPr lang="en-GB" sz="2000">
              <a:effectLst/>
              <a:latin typeface="+mn-lt"/>
              <a:ea typeface="Aptos" panose="020B0004020202020204" pitchFamily="34" charset="0"/>
              <a:cs typeface="Aptos" panose="020B0004020202020204" pitchFamily="34" charset="0"/>
            </a:endParaRPr>
          </a:p>
          <a:p>
            <a:pPr>
              <a:buFont typeface="Arial" panose="020B0604020202020204" pitchFamily="34" charset="0"/>
              <a:buChar char="•"/>
            </a:pPr>
            <a:r>
              <a:rPr lang="en-GB" sz="2000">
                <a:effectLst/>
                <a:latin typeface="Aptos" panose="020B0004020202020204" pitchFamily="34" charset="0"/>
                <a:ea typeface="Times New Roman" panose="02020603050405020304" pitchFamily="18" charset="0"/>
                <a:cs typeface="Aptos" panose="020B0004020202020204" pitchFamily="34" charset="0"/>
              </a:rPr>
              <a:t> </a:t>
            </a: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War/terrorism, very extreme weather events and inadequate emergency plans.”</a:t>
            </a:r>
            <a:endParaRPr lang="en-GB" sz="20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“Sea level rise and storm surges and flash flood rainfall</a:t>
            </a:r>
            <a:endParaRPr lang="en-GB" sz="2000">
              <a:effectLst/>
              <a:latin typeface="Aptos" panose="020B0004020202020204" pitchFamily="34" charset="0"/>
              <a:ea typeface="Aptos" panose="020B0004020202020204" pitchFamily="34" charset="0"/>
              <a:cs typeface="Aptos" panose="020B0004020202020204" pitchFamily="34" charset="0"/>
            </a:endParaRPr>
          </a:p>
          <a:p>
            <a:pPr>
              <a:buNone/>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	Not building sea walls or not high enough and the builder, EDF not concerned about the coastlines outside of their build area, the impact to adjacent places considering the legacy waste that will be stored forever.</a:t>
            </a:r>
            <a:endParaRPr lang="en-GB" sz="2000">
              <a:effectLst/>
              <a:latin typeface="Aptos" panose="020B0004020202020204" pitchFamily="34" charset="0"/>
              <a:ea typeface="Aptos" panose="020B0004020202020204" pitchFamily="34" charset="0"/>
              <a:cs typeface="Aptos" panose="020B0004020202020204" pitchFamily="34" charset="0"/>
            </a:endParaRPr>
          </a:p>
          <a:p>
            <a:pPr>
              <a:buNone/>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	Heat affecting the electronics of the controls.  The reliance on electronic communications. </a:t>
            </a:r>
            <a:endParaRPr lang="en-GB" sz="2000">
              <a:effectLst/>
              <a:latin typeface="Aptos" panose="020B0004020202020204" pitchFamily="34" charset="0"/>
              <a:ea typeface="Aptos" panose="020B0004020202020204" pitchFamily="34" charset="0"/>
              <a:cs typeface="Aptos" panose="020B0004020202020204" pitchFamily="34" charset="0"/>
            </a:endParaRPr>
          </a:p>
          <a:p>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	Ultimately migration of vast numbers of people trying to survive, causing difficulties locally which impact the staff that has to run the power stations safely. Thinking wider picture here regulators remotely for example.” </a:t>
            </a:r>
          </a:p>
          <a:p>
            <a:pPr marL="0" indent="0"/>
            <a:endParaRPr lang="en-GB" sz="1800">
              <a:effectLst/>
              <a:latin typeface="Aptos" panose="020B0004020202020204" pitchFamily="34" charset="0"/>
              <a:ea typeface="Aptos" panose="020B0004020202020204" pitchFamily="34" charset="0"/>
              <a:cs typeface="Aptos" panose="020B0004020202020204" pitchFamily="34" charset="0"/>
            </a:endParaRPr>
          </a:p>
          <a:p>
            <a:endParaRPr lang="en-GB" sz="2400" b="0" i="0">
              <a:solidFill>
                <a:srgbClr val="000000"/>
              </a:solidFill>
              <a:effectLst/>
              <a:latin typeface="Arial" panose="020B0604020202020204" pitchFamily="34" charset="0"/>
            </a:endParaRPr>
          </a:p>
          <a:p>
            <a:endParaRPr lang="en-GB"/>
          </a:p>
        </p:txBody>
      </p:sp>
    </p:spTree>
    <p:extLst>
      <p:ext uri="{BB962C8B-B14F-4D97-AF65-F5344CB8AC3E}">
        <p14:creationId xmlns:p14="http://schemas.microsoft.com/office/powerpoint/2010/main" val="1766968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C72F-8E7D-083D-203D-A5A2F2902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A33AA-710E-1FBB-0D26-849D0FE98C7E}"/>
              </a:ext>
            </a:extLst>
          </p:cNvPr>
          <p:cNvSpPr>
            <a:spLocks noGrp="1"/>
          </p:cNvSpPr>
          <p:nvPr>
            <p:ph type="title"/>
          </p:nvPr>
        </p:nvSpPr>
        <p:spPr/>
        <p:txBody>
          <a:bodyPr/>
          <a:lstStyle/>
          <a:p>
            <a:r>
              <a:rPr lang="en-GB" sz="1600"/>
              <a:t>Question 4 - In terms of external hazards that could be affected by climate change, what do you think are the three dominant external hazards for GB nuclear sites? (2/2) </a:t>
            </a:r>
          </a:p>
        </p:txBody>
      </p:sp>
      <p:sp>
        <p:nvSpPr>
          <p:cNvPr id="3" name="Content Placeholder 2">
            <a:extLst>
              <a:ext uri="{FF2B5EF4-FFF2-40B4-BE49-F238E27FC236}">
                <a16:creationId xmlns:a16="http://schemas.microsoft.com/office/drawing/2014/main" id="{2670454E-6B46-F522-2274-97BBC1D3E854}"/>
              </a:ext>
            </a:extLst>
          </p:cNvPr>
          <p:cNvSpPr>
            <a:spLocks noGrp="1"/>
          </p:cNvSpPr>
          <p:nvPr>
            <p:ph idx="1"/>
          </p:nvPr>
        </p:nvSpPr>
        <p:spPr/>
        <p:txBody>
          <a:bodyPr/>
          <a:lstStyle/>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rPr>
              <a:t>“Sea level rise, fires, floods”</a:t>
            </a:r>
          </a:p>
          <a:p>
            <a:pPr>
              <a:buFont typeface="Arial" panose="020B0604020202020204" pitchFamily="34" charset="0"/>
              <a:buChar char="•"/>
            </a:pPr>
            <a:r>
              <a:rPr lang="en-GB" sz="2000">
                <a:effectLst/>
                <a:latin typeface="Arial" panose="020B0604020202020204" pitchFamily="34" charset="0"/>
                <a:ea typeface="Times New Roman" panose="02020603050405020304" pitchFamily="18" charset="0"/>
                <a:cs typeface="Arial" panose="020B0604020202020204" pitchFamily="34" charset="0"/>
              </a:rPr>
              <a:t>“Societal breakdown, sea level change and flooding, extreme weather events”</a:t>
            </a:r>
          </a:p>
          <a:p>
            <a:pPr>
              <a:buFont typeface="Arial" panose="020B0604020202020204" pitchFamily="34" charset="0"/>
              <a:buChar char="•"/>
            </a:pPr>
            <a:r>
              <a:rPr lang="en-GB" sz="2000">
                <a:effectLst/>
                <a:latin typeface="Arial" panose="020B0604020202020204" pitchFamily="34" charset="0"/>
                <a:ea typeface="Times New Roman" panose="02020603050405020304" pitchFamily="18" charset="0"/>
                <a:cs typeface="Arial" panose="020B0604020202020204" pitchFamily="34" charset="0"/>
              </a:rPr>
              <a:t>“Inundation of high level radioactive spent fuel.</a:t>
            </a:r>
          </a:p>
          <a:p>
            <a:pPr marL="457200" lvl="1" indent="0"/>
            <a:r>
              <a:rPr lang="en-GB" sz="2000">
                <a:effectLst/>
                <a:latin typeface="Arial" panose="020B0604020202020204" pitchFamily="34" charset="0"/>
                <a:ea typeface="Times New Roman" panose="02020603050405020304" pitchFamily="18" charset="0"/>
                <a:cs typeface="Arial" panose="020B0604020202020204" pitchFamily="34" charset="0"/>
              </a:rPr>
              <a:t>The ethics of leaving problem solving to be paid for by future generations.</a:t>
            </a:r>
          </a:p>
          <a:p>
            <a:pPr marL="457200" lvl="1" indent="0"/>
            <a:r>
              <a:rPr lang="en-GB" sz="2000">
                <a:effectLst/>
                <a:latin typeface="Arial" panose="020B0604020202020204" pitchFamily="34" charset="0"/>
                <a:ea typeface="Times New Roman" panose="02020603050405020304" pitchFamily="18" charset="0"/>
                <a:cs typeface="Arial" panose="020B0604020202020204" pitchFamily="34" charset="0"/>
              </a:rPr>
              <a:t>Lack of political will, finances, resources to deal with climate change problems, keeping population safe from radioactivity and radioactive waste.”  </a:t>
            </a:r>
          </a:p>
          <a:p>
            <a:pPr>
              <a:buFont typeface="Arial" panose="020B0604020202020204" pitchFamily="34" charset="0"/>
              <a:buChar char="•"/>
            </a:pPr>
            <a:endParaRPr lang="en-GB" sz="1800">
              <a:effectLst/>
              <a:latin typeface="Aptos" panose="020B0004020202020204" pitchFamily="34" charset="0"/>
              <a:ea typeface="Aptos" panose="020B0004020202020204" pitchFamily="34" charset="0"/>
              <a:cs typeface="Aptos" panose="020B0004020202020204" pitchFamily="34" charset="0"/>
            </a:endParaRPr>
          </a:p>
          <a:p>
            <a:endParaRPr lang="en-GB" sz="2400" b="0" i="0">
              <a:solidFill>
                <a:srgbClr val="000000"/>
              </a:solidFill>
              <a:effectLst/>
              <a:latin typeface="Arial" panose="020B0604020202020204" pitchFamily="34" charset="0"/>
            </a:endParaRPr>
          </a:p>
          <a:p>
            <a:endParaRPr lang="en-GB"/>
          </a:p>
        </p:txBody>
      </p:sp>
    </p:spTree>
    <p:extLst>
      <p:ext uri="{BB962C8B-B14F-4D97-AF65-F5344CB8AC3E}">
        <p14:creationId xmlns:p14="http://schemas.microsoft.com/office/powerpoint/2010/main" val="361015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D962-6096-257E-9290-4E7275485AA7}"/>
              </a:ext>
            </a:extLst>
          </p:cNvPr>
          <p:cNvSpPr>
            <a:spLocks noGrp="1"/>
          </p:cNvSpPr>
          <p:nvPr>
            <p:ph type="title"/>
          </p:nvPr>
        </p:nvSpPr>
        <p:spPr/>
        <p:txBody>
          <a:bodyPr/>
          <a:lstStyle/>
          <a:p>
            <a:r>
              <a:rPr lang="en-GB"/>
              <a:t>Question 4 – ONR’s response</a:t>
            </a:r>
          </a:p>
        </p:txBody>
      </p:sp>
      <p:sp>
        <p:nvSpPr>
          <p:cNvPr id="3" name="Content Placeholder 2">
            <a:extLst>
              <a:ext uri="{FF2B5EF4-FFF2-40B4-BE49-F238E27FC236}">
                <a16:creationId xmlns:a16="http://schemas.microsoft.com/office/drawing/2014/main" id="{9FEF0BCE-1B3B-0419-110A-C15D3F9D50BD}"/>
              </a:ext>
            </a:extLst>
          </p:cNvPr>
          <p:cNvSpPr>
            <a:spLocks noGrp="1"/>
          </p:cNvSpPr>
          <p:nvPr>
            <p:ph idx="1"/>
          </p:nvPr>
        </p:nvSpPr>
        <p:spPr/>
        <p:txBody>
          <a:bodyPr/>
          <a:lstStyle/>
          <a:p>
            <a:pPr>
              <a:lnSpc>
                <a:spcPct val="100000"/>
              </a:lnSpc>
            </a:pPr>
            <a:r>
              <a:rPr lang="en-GB" sz="1800"/>
              <a:t>From ONR’s perspective, the three dominant hazards for GB nuclear sites that could be affected by climate change are: </a:t>
            </a:r>
          </a:p>
          <a:p>
            <a:pPr>
              <a:lnSpc>
                <a:spcPct val="100000"/>
              </a:lnSpc>
              <a:buFont typeface="Arial" panose="020B0604020202020204" pitchFamily="34" charset="0"/>
              <a:buChar char="•"/>
            </a:pPr>
            <a:r>
              <a:rPr lang="en-GB" sz="1800" b="1"/>
              <a:t>Temperature</a:t>
            </a:r>
            <a:r>
              <a:rPr lang="en-GB" sz="1800"/>
              <a:t> – High air temperature can </a:t>
            </a:r>
            <a:r>
              <a:rPr lang="en-GB" sz="1800">
                <a:latin typeface="Arial"/>
                <a:cs typeface="Arial"/>
              </a:rPr>
              <a:t>impact nuclear safety related heating, ventilation and air-conditioning (HVAC) equipment, that supports operation of equipment if temperature limits are exceeded. </a:t>
            </a:r>
          </a:p>
          <a:p>
            <a:pPr>
              <a:lnSpc>
                <a:spcPct val="100000"/>
              </a:lnSpc>
              <a:buFont typeface="Arial" panose="020B0604020202020204" pitchFamily="34" charset="0"/>
              <a:buChar char="•"/>
            </a:pPr>
            <a:r>
              <a:rPr lang="en-GB" sz="1800" b="1">
                <a:latin typeface="Arial"/>
                <a:cs typeface="Arial"/>
              </a:rPr>
              <a:t>E</a:t>
            </a:r>
            <a:r>
              <a:rPr lang="en-GB" sz="1800" b="1"/>
              <a:t>xternal flooding </a:t>
            </a:r>
            <a:r>
              <a:rPr lang="en-GB" sz="1800"/>
              <a:t>- </a:t>
            </a:r>
            <a:r>
              <a:rPr lang="en-GB" sz="1800">
                <a:latin typeface="Arial"/>
                <a:cs typeface="Arial"/>
              </a:rPr>
              <a:t>Without adequate protection, flooding has the potential to inundate sites, affecting nuclear safety related plant. External flooding includes coastal, pluvial and fluvial flooding. </a:t>
            </a:r>
            <a:endParaRPr lang="en-GB" sz="1800"/>
          </a:p>
          <a:p>
            <a:pPr>
              <a:lnSpc>
                <a:spcPct val="100000"/>
              </a:lnSpc>
              <a:buFont typeface="Arial" panose="020B0604020202020204" pitchFamily="34" charset="0"/>
              <a:buChar char="•"/>
            </a:pPr>
            <a:r>
              <a:rPr lang="en-GB" sz="1800" b="1"/>
              <a:t>Wind</a:t>
            </a:r>
            <a:r>
              <a:rPr lang="en-GB" sz="1800"/>
              <a:t> – There is still some uncertainty about the impacts of climate change on wind. Some sites may have operating rules to stop or postpone activities if high wind speeds are forecast.  </a:t>
            </a:r>
          </a:p>
          <a:p>
            <a:endParaRPr lang="en-GB"/>
          </a:p>
        </p:txBody>
      </p:sp>
    </p:spTree>
    <p:extLst>
      <p:ext uri="{BB962C8B-B14F-4D97-AF65-F5344CB8AC3E}">
        <p14:creationId xmlns:p14="http://schemas.microsoft.com/office/powerpoint/2010/main" val="2023492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22B7-6F55-7DBC-A405-4ACEDC82F694}"/>
              </a:ext>
            </a:extLst>
          </p:cNvPr>
          <p:cNvSpPr>
            <a:spLocks noGrp="1"/>
          </p:cNvSpPr>
          <p:nvPr>
            <p:ph type="title"/>
          </p:nvPr>
        </p:nvSpPr>
        <p:spPr/>
        <p:txBody>
          <a:bodyPr/>
          <a:lstStyle/>
          <a:p>
            <a:r>
              <a:rPr lang="en-GB" sz="1800"/>
              <a:t>Question 5 - How do you think ONR’s regulatory approach for climate change compares with other regulators, including our benchmarking approach? </a:t>
            </a:r>
          </a:p>
        </p:txBody>
      </p:sp>
      <p:sp>
        <p:nvSpPr>
          <p:cNvPr id="3" name="Content Placeholder 2">
            <a:extLst>
              <a:ext uri="{FF2B5EF4-FFF2-40B4-BE49-F238E27FC236}">
                <a16:creationId xmlns:a16="http://schemas.microsoft.com/office/drawing/2014/main" id="{EEEB2D51-E150-5E4F-43D2-C3DA8475376A}"/>
              </a:ext>
            </a:extLst>
          </p:cNvPr>
          <p:cNvSpPr>
            <a:spLocks noGrp="1"/>
          </p:cNvSpPr>
          <p:nvPr>
            <p:ph idx="1"/>
          </p:nvPr>
        </p:nvSpPr>
        <p:spPr/>
        <p:txBody>
          <a:bodyPr/>
          <a:lstStyle/>
          <a:p>
            <a:pPr>
              <a:buFont typeface="Arial" panose="020B0604020202020204" pitchFamily="34" charset="0"/>
              <a:buChar char="•"/>
            </a:pPr>
            <a:r>
              <a:rPr lang="en-GB" sz="2400">
                <a:latin typeface="+mn-lt"/>
              </a:rPr>
              <a:t>“</a:t>
            </a:r>
            <a:r>
              <a:rPr lang="en-GB" sz="2400">
                <a:effectLst/>
                <a:latin typeface="+mn-lt"/>
                <a:ea typeface="Times New Roman" panose="02020603050405020304" pitchFamily="18" charset="0"/>
                <a:cs typeface="Arial" panose="020B0604020202020204" pitchFamily="34" charset="0"/>
              </a:rPr>
              <a:t>I don't know enough about what other regulators do to answer this.”</a:t>
            </a:r>
          </a:p>
          <a:p>
            <a:pPr>
              <a:buFont typeface="Arial" panose="020B0604020202020204" pitchFamily="34" charset="0"/>
              <a:buChar char="•"/>
            </a:pPr>
            <a:r>
              <a:rPr lang="en-GB" sz="2400">
                <a:latin typeface="+mn-lt"/>
              </a:rPr>
              <a:t>“ONR does lead the way in trying to assess and discuss climate change problems. Other departments are restricted financially or politically influenced.” </a:t>
            </a:r>
          </a:p>
          <a:p>
            <a:pPr>
              <a:buFont typeface="Arial" panose="020B0604020202020204" pitchFamily="34" charset="0"/>
              <a:buChar char="•"/>
            </a:pPr>
            <a:r>
              <a:rPr lang="en-GB" sz="2400">
                <a:solidFill>
                  <a:srgbClr val="242424"/>
                </a:solidFill>
                <a:effectLst/>
                <a:latin typeface="+mn-lt"/>
                <a:ea typeface="Aptos" panose="020B0004020202020204" pitchFamily="34" charset="0"/>
                <a:cs typeface="Aptos" panose="020B0004020202020204" pitchFamily="34" charset="0"/>
              </a:rPr>
              <a:t>“ONR regulating nuclear power is a whole different ball game to other regulators.”</a:t>
            </a:r>
            <a:endParaRPr lang="en-GB" sz="2400">
              <a:effectLst/>
              <a:latin typeface="+mn-lt"/>
              <a:ea typeface="Aptos" panose="020B0004020202020204" pitchFamily="34" charset="0"/>
              <a:cs typeface="Aptos" panose="020B0004020202020204" pitchFamily="34" charset="0"/>
            </a:endParaRPr>
          </a:p>
          <a:p>
            <a:pPr>
              <a:buFont typeface="Arial" panose="020B0604020202020204" pitchFamily="34" charset="0"/>
              <a:buChar char="•"/>
            </a:pPr>
            <a:r>
              <a:rPr lang="en-GB" sz="2400">
                <a:latin typeface="+mn-lt"/>
              </a:rPr>
              <a:t>“Not sure”</a:t>
            </a:r>
          </a:p>
          <a:p>
            <a:pPr>
              <a:buFont typeface="Arial" panose="020B0604020202020204" pitchFamily="34" charset="0"/>
              <a:buChar char="•"/>
            </a:pPr>
            <a:r>
              <a:rPr lang="en-GB" sz="2400">
                <a:latin typeface="+mn-lt"/>
              </a:rPr>
              <a:t>“Not sure”</a:t>
            </a:r>
          </a:p>
          <a:p>
            <a:pPr>
              <a:buFont typeface="Arial" panose="020B0604020202020204" pitchFamily="34" charset="0"/>
              <a:buChar char="•"/>
            </a:pPr>
            <a:r>
              <a:rPr lang="en-GB" sz="2400">
                <a:latin typeface="+mn-lt"/>
              </a:rPr>
              <a:t>“</a:t>
            </a:r>
            <a:r>
              <a:rPr lang="en-GB" sz="2400">
                <a:solidFill>
                  <a:srgbClr val="242424"/>
                </a:solidFill>
                <a:effectLst/>
                <a:latin typeface="+mn-lt"/>
                <a:ea typeface="Aptos" panose="020B0004020202020204" pitchFamily="34" charset="0"/>
                <a:cs typeface="Aptos" panose="020B0004020202020204" pitchFamily="34" charset="0"/>
              </a:rPr>
              <a:t>Better”</a:t>
            </a:r>
            <a:endParaRPr lang="en-GB" sz="2400">
              <a:effectLst/>
              <a:latin typeface="+mn-lt"/>
              <a:ea typeface="Aptos" panose="020B0004020202020204" pitchFamily="34" charset="0"/>
              <a:cs typeface="Aptos" panose="020B0004020202020204" pitchFamily="34" charset="0"/>
            </a:endParaRPr>
          </a:p>
          <a:p>
            <a:pPr>
              <a:buFont typeface="Arial" panose="020B0604020202020204" pitchFamily="34" charset="0"/>
              <a:buChar char="•"/>
            </a:pPr>
            <a:endParaRPr lang="en-GB"/>
          </a:p>
        </p:txBody>
      </p:sp>
    </p:spTree>
    <p:extLst>
      <p:ext uri="{BB962C8B-B14F-4D97-AF65-F5344CB8AC3E}">
        <p14:creationId xmlns:p14="http://schemas.microsoft.com/office/powerpoint/2010/main" val="3670103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99FA2-7B07-C986-BC8B-623436443825}"/>
              </a:ext>
            </a:extLst>
          </p:cNvPr>
          <p:cNvSpPr>
            <a:spLocks noGrp="1"/>
          </p:cNvSpPr>
          <p:nvPr>
            <p:ph type="title"/>
          </p:nvPr>
        </p:nvSpPr>
        <p:spPr/>
        <p:txBody>
          <a:bodyPr/>
          <a:lstStyle/>
          <a:p>
            <a:r>
              <a:rPr lang="en-GB"/>
              <a:t>Question 5 – ONR’s response</a:t>
            </a:r>
          </a:p>
        </p:txBody>
      </p:sp>
      <p:sp>
        <p:nvSpPr>
          <p:cNvPr id="3" name="Content Placeholder 2">
            <a:extLst>
              <a:ext uri="{FF2B5EF4-FFF2-40B4-BE49-F238E27FC236}">
                <a16:creationId xmlns:a16="http://schemas.microsoft.com/office/drawing/2014/main" id="{F86B2093-6A96-9239-D3AE-3A3A351416AA}"/>
              </a:ext>
            </a:extLst>
          </p:cNvPr>
          <p:cNvSpPr>
            <a:spLocks noGrp="1"/>
          </p:cNvSpPr>
          <p:nvPr>
            <p:ph idx="1"/>
          </p:nvPr>
        </p:nvSpPr>
        <p:spPr>
          <a:xfrm>
            <a:off x="449263" y="1079499"/>
            <a:ext cx="8996362" cy="4260317"/>
          </a:xfrm>
        </p:spPr>
        <p:txBody>
          <a:bodyPr>
            <a:normAutofit fontScale="92500" lnSpcReduction="10000"/>
          </a:bodyPr>
          <a:lstStyle/>
          <a:p>
            <a:pPr marL="285750" indent="-28575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00">
                <a:solidFill>
                  <a:schemeClr val="tx1"/>
                </a:solidFill>
                <a:latin typeface="Arial" panose="020B0604020202020204"/>
                <a:cs typeface="+mn-cs"/>
              </a:rPr>
              <a:t>We have held two meetings with European regulators from France, Belgium, Finland and the Netherlands on climate change to benchmark our approach. Other regulators are very interested in our work on climate change and are looking to learn from the recent CNI Themed Inspection.</a:t>
            </a:r>
          </a:p>
          <a:p>
            <a:pPr marL="285750" indent="-28575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00">
                <a:solidFill>
                  <a:schemeClr val="tx1"/>
                </a:solidFill>
                <a:latin typeface="Arial" panose="020B0604020202020204"/>
                <a:cs typeface="+mn-cs"/>
              </a:rPr>
              <a:t>We have presented the outputs of the CNI Themed Inspection to groups such as Western European Nuclear Regulators’ Association (WENRA) and International Nuclear Regulators' Association (INRA).</a:t>
            </a:r>
          </a:p>
          <a:p>
            <a:pPr marL="285750" indent="-28575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00">
                <a:solidFill>
                  <a:schemeClr val="tx1"/>
                </a:solidFill>
                <a:latin typeface="Arial" panose="020B0604020202020204"/>
                <a:cs typeface="+mn-cs"/>
              </a:rPr>
              <a:t>We are supporting a French regulatory working group on air and water temperature, sharing the learning from the UK.</a:t>
            </a:r>
          </a:p>
          <a:p>
            <a:pPr marL="285750" indent="-28575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00">
                <a:solidFill>
                  <a:schemeClr val="tx1"/>
                </a:solidFill>
                <a:latin typeface="Arial" panose="020B0604020202020204"/>
                <a:cs typeface="+mn-cs"/>
              </a:rPr>
              <a:t>We will be presenting at the IAEA Conference on Resilience of Nuclear Installations against External Events from a Safety Perspective – Focus on Climate Change later in 2025 to present our regulatory work on climate change.</a:t>
            </a:r>
          </a:p>
          <a:p>
            <a:pPr marL="285750" indent="-28575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00">
                <a:solidFill>
                  <a:schemeClr val="tx1"/>
                </a:solidFill>
                <a:latin typeface="Arial" panose="020B0604020202020204"/>
                <a:cs typeface="+mn-cs"/>
              </a:rPr>
              <a:t>There are opportunities to benchmark our regulatory expectations on external hazards and climate change with other regulators, particularly the US and Canada, in future Generic Design Assessments (GDA).</a:t>
            </a:r>
          </a:p>
          <a:p>
            <a:pPr marL="285750" indent="-285750" defTabSz="756026"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600">
                <a:solidFill>
                  <a:schemeClr val="tx1"/>
                </a:solidFill>
                <a:latin typeface="Arial" panose="020B0604020202020204"/>
                <a:cs typeface="+mn-cs"/>
              </a:rPr>
              <a:t>We are currently reviewing our Safety Assessment Principles and simplifying our guidance to make our regulatory expectations clearer. This will be informed by our benchmarking work.  </a:t>
            </a:r>
          </a:p>
          <a:p>
            <a:endParaRPr lang="en-GB"/>
          </a:p>
        </p:txBody>
      </p:sp>
    </p:spTree>
    <p:extLst>
      <p:ext uri="{BB962C8B-B14F-4D97-AF65-F5344CB8AC3E}">
        <p14:creationId xmlns:p14="http://schemas.microsoft.com/office/powerpoint/2010/main" val="390602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68A7A39-E561-1688-B5BA-5D7E7D6D9688}"/>
              </a:ext>
            </a:extLst>
          </p:cNvPr>
          <p:cNvSpPr>
            <a:spLocks noGrp="1" noChangeArrowheads="1"/>
          </p:cNvSpPr>
          <p:nvPr>
            <p:ph type="title"/>
          </p:nvPr>
        </p:nvSpPr>
        <p:spPr>
          <a:xfrm>
            <a:off x="449263" y="0"/>
            <a:ext cx="8996362" cy="941388"/>
          </a:xfrm>
        </p:spPr>
        <p:txBody>
          <a:bodyPr wrap="square" anchor="ctr">
            <a:normAutofit/>
          </a:bodyPr>
          <a:lstStyle/>
          <a:p>
            <a:r>
              <a:rPr lang="en-US" altLang="en-US"/>
              <a:t>Overview</a:t>
            </a:r>
          </a:p>
        </p:txBody>
      </p:sp>
      <p:pic>
        <p:nvPicPr>
          <p:cNvPr id="4" name="Picture 3" descr="A group of people wearing safety vests and helmets walking on a road&#10;&#10;Description automatically generated">
            <a:extLst>
              <a:ext uri="{FF2B5EF4-FFF2-40B4-BE49-F238E27FC236}">
                <a16:creationId xmlns:a16="http://schemas.microsoft.com/office/drawing/2014/main" id="{C7B91ABD-C937-F86D-A548-172EFF89D3E1}"/>
              </a:ext>
            </a:extLst>
          </p:cNvPr>
          <p:cNvPicPr>
            <a:picLocks noChangeAspect="1"/>
          </p:cNvPicPr>
          <p:nvPr/>
        </p:nvPicPr>
        <p:blipFill>
          <a:blip r:embed="rId3"/>
          <a:stretch>
            <a:fillRect/>
          </a:stretch>
        </p:blipFill>
        <p:spPr>
          <a:xfrm>
            <a:off x="449263" y="1184047"/>
            <a:ext cx="4807073" cy="4073994"/>
          </a:xfrm>
          <a:prstGeom prst="rect">
            <a:avLst/>
          </a:prstGeom>
          <a:noFill/>
        </p:spPr>
      </p:pic>
      <p:sp>
        <p:nvSpPr>
          <p:cNvPr id="30722" name="Rectangle 2">
            <a:extLst>
              <a:ext uri="{FF2B5EF4-FFF2-40B4-BE49-F238E27FC236}">
                <a16:creationId xmlns:a16="http://schemas.microsoft.com/office/drawing/2014/main" id="{7B77ABFB-9D0A-5FDC-FF22-469424F611FE}"/>
              </a:ext>
            </a:extLst>
          </p:cNvPr>
          <p:cNvSpPr>
            <a:spLocks noGrp="1" noChangeArrowheads="1"/>
          </p:cNvSpPr>
          <p:nvPr>
            <p:ph sz="half" idx="2"/>
          </p:nvPr>
        </p:nvSpPr>
        <p:spPr>
          <a:xfrm>
            <a:off x="5562697" y="1298207"/>
            <a:ext cx="3973265" cy="3956050"/>
          </a:xfrm>
        </p:spPr>
        <p:txBody>
          <a:bodyPr wrap="square" anchor="t">
            <a:normAutofit/>
          </a:bodyPr>
          <a:lstStyle/>
          <a:p>
            <a:pPr marL="342900" marR="0" lvl="0" indent="-342900" defTabSz="914400" rtl="0" eaLnBrk="1" fontAlgn="auto" latinLnBrk="0" hangingPunct="1">
              <a:lnSpc>
                <a:spcPct val="120000"/>
              </a:lnSpc>
              <a:spcBef>
                <a:spcPts val="0"/>
              </a:spcBef>
              <a:spcAft>
                <a:spcPts val="1200"/>
              </a:spcAft>
              <a:buClr>
                <a:srgbClr val="006D68"/>
              </a:buClr>
              <a:buSzTx/>
              <a:buFont typeface="Arial" panose="020B0604020202020204" pitchFamily="34" charset="0"/>
              <a:buChar char="•"/>
              <a:tabLst/>
              <a:defRPr/>
            </a:pPr>
            <a:r>
              <a:rPr kumimoji="0" lang="en-GB" sz="1800" b="0" i="0" u="none" strike="noStrike" kern="1200" cap="none" spc="0" normalizeH="0" baseline="0" noProof="0">
                <a:ln>
                  <a:noFill/>
                </a:ln>
                <a:effectLst/>
                <a:uLnTx/>
                <a:uFillTx/>
              </a:rPr>
              <a:t>Overview of the CNI themed inspection on climate change </a:t>
            </a:r>
          </a:p>
          <a:p>
            <a:pPr marL="342900" marR="0" lvl="0" indent="-342900" defTabSz="914400" rtl="0" eaLnBrk="1" fontAlgn="auto" latinLnBrk="0" hangingPunct="1">
              <a:lnSpc>
                <a:spcPct val="120000"/>
              </a:lnSpc>
              <a:spcBef>
                <a:spcPts val="0"/>
              </a:spcBef>
              <a:spcAft>
                <a:spcPts val="1200"/>
              </a:spcAft>
              <a:buClr>
                <a:srgbClr val="006D68"/>
              </a:buClr>
              <a:buSzTx/>
              <a:buFont typeface="Arial" panose="020B0604020202020204" pitchFamily="34" charset="0"/>
              <a:buChar char="•"/>
              <a:tabLst/>
              <a:defRPr/>
            </a:pPr>
            <a:r>
              <a:rPr lang="en-GB" sz="1800"/>
              <a:t>Findings and themes</a:t>
            </a:r>
          </a:p>
          <a:p>
            <a:pPr marL="342900" marR="0" lvl="0" indent="-342900" defTabSz="914400" rtl="0" eaLnBrk="1" fontAlgn="auto" latinLnBrk="0" hangingPunct="1">
              <a:lnSpc>
                <a:spcPct val="120000"/>
              </a:lnSpc>
              <a:spcBef>
                <a:spcPts val="0"/>
              </a:spcBef>
              <a:spcAft>
                <a:spcPts val="1200"/>
              </a:spcAft>
              <a:buClr>
                <a:srgbClr val="006D68"/>
              </a:buClr>
              <a:buSzTx/>
              <a:buFont typeface="Arial" panose="020B0604020202020204" pitchFamily="34" charset="0"/>
              <a:buChar char="•"/>
              <a:tabLst/>
              <a:defRPr/>
            </a:pPr>
            <a:r>
              <a:rPr lang="en-GB" sz="1800"/>
              <a:t>Other ongoing work on climate change</a:t>
            </a:r>
          </a:p>
        </p:txBody>
      </p:sp>
      <p:sp>
        <p:nvSpPr>
          <p:cNvPr id="3" name="Slide Number Placeholder 2" hidden="1">
            <a:extLst>
              <a:ext uri="{FF2B5EF4-FFF2-40B4-BE49-F238E27FC236}">
                <a16:creationId xmlns:a16="http://schemas.microsoft.com/office/drawing/2014/main" id="{6B9CF736-9315-3096-9209-96D6B8B1E75E}"/>
              </a:ext>
            </a:extLst>
          </p:cNvPr>
          <p:cNvSpPr>
            <a:spLocks noGrp="1"/>
          </p:cNvSpPr>
          <p:nvPr>
            <p:ph type="sldNum" idx="10"/>
          </p:nvPr>
        </p:nvSpPr>
        <p:spPr>
          <a:xfrm>
            <a:off x="7199313" y="5356225"/>
            <a:ext cx="2336800" cy="219075"/>
          </a:xfrm>
          <a:ln>
            <a:noFill/>
          </a:ln>
        </p:spPr>
        <p:txBody>
          <a:bodyPr/>
          <a:lstStyle/>
          <a:p>
            <a:fld id="{8005D14F-564D-4D90-8FD1-279896386023}" type="slidenum">
              <a:rPr lang="de-AT" altLang="en-US" smtClean="0"/>
              <a:pPr/>
              <a:t>4</a:t>
            </a:fld>
            <a:r>
              <a:rPr lang="de-AT" altLang="en-US"/>
              <a:t>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BE41-7A49-DB94-5C19-5B48EBE7A64B}"/>
              </a:ext>
            </a:extLst>
          </p:cNvPr>
          <p:cNvSpPr>
            <a:spLocks noGrp="1"/>
          </p:cNvSpPr>
          <p:nvPr>
            <p:ph type="title"/>
          </p:nvPr>
        </p:nvSpPr>
        <p:spPr/>
        <p:txBody>
          <a:bodyPr/>
          <a:lstStyle/>
          <a:p>
            <a:r>
              <a:rPr lang="en-GB" sz="1600"/>
              <a:t>Question 6 - How do you think the ONR external hazards team could apply the learning from working with other regulators to our regulatory activities going forward?</a:t>
            </a:r>
          </a:p>
        </p:txBody>
      </p:sp>
      <p:sp>
        <p:nvSpPr>
          <p:cNvPr id="3" name="Content Placeholder 2">
            <a:extLst>
              <a:ext uri="{FF2B5EF4-FFF2-40B4-BE49-F238E27FC236}">
                <a16:creationId xmlns:a16="http://schemas.microsoft.com/office/drawing/2014/main" id="{EC3B0E17-513B-99FC-75B9-4F3FCF8912DD}"/>
              </a:ext>
            </a:extLst>
          </p:cNvPr>
          <p:cNvSpPr>
            <a:spLocks noGrp="1"/>
          </p:cNvSpPr>
          <p:nvPr>
            <p:ph idx="1"/>
          </p:nvPr>
        </p:nvSpPr>
        <p:spPr/>
        <p:txBody>
          <a:bodyPr/>
          <a:lstStyle/>
          <a:p>
            <a:pPr>
              <a:buFont typeface="Arial" panose="020B0604020202020204" pitchFamily="34" charset="0"/>
              <a:buChar char="•"/>
            </a:pPr>
            <a:r>
              <a:rPr lang="en-GB" sz="2400">
                <a:latin typeface="+mn-lt"/>
                <a:ea typeface="Times New Roman" panose="02020603050405020304" pitchFamily="18" charset="0"/>
              </a:rPr>
              <a:t>“</a:t>
            </a:r>
            <a:r>
              <a:rPr lang="en-GB" sz="2400">
                <a:effectLst/>
                <a:latin typeface="+mn-lt"/>
                <a:ea typeface="Times New Roman" panose="02020603050405020304" pitchFamily="18" charset="0"/>
                <a:cs typeface="Arial" panose="020B0604020202020204" pitchFamily="34" charset="0"/>
              </a:rPr>
              <a:t>Again, I don't know enough to answer this question.”</a:t>
            </a:r>
          </a:p>
          <a:p>
            <a:pPr>
              <a:buFont typeface="Arial" panose="020B0604020202020204" pitchFamily="34" charset="0"/>
              <a:buChar char="•"/>
            </a:pPr>
            <a:r>
              <a:rPr lang="en-GB" sz="2400" b="0" i="0">
                <a:solidFill>
                  <a:srgbClr val="000000"/>
                </a:solidFill>
                <a:effectLst/>
                <a:latin typeface="+mn-lt"/>
              </a:rPr>
              <a:t>“</a:t>
            </a:r>
            <a:r>
              <a:rPr lang="en-GB" sz="2400">
                <a:solidFill>
                  <a:srgbClr val="242424"/>
                </a:solidFill>
                <a:effectLst/>
                <a:latin typeface="+mn-lt"/>
                <a:ea typeface="Aptos" panose="020B0004020202020204" pitchFamily="34" charset="0"/>
                <a:cs typeface="Aptos" panose="020B0004020202020204" pitchFamily="34" charset="0"/>
              </a:rPr>
              <a:t>Evaluate for civil/defence sites”</a:t>
            </a:r>
            <a:endParaRPr lang="en-GB" sz="2400">
              <a:effectLst/>
              <a:latin typeface="+mn-lt"/>
              <a:ea typeface="Aptos" panose="020B0004020202020204" pitchFamily="34" charset="0"/>
              <a:cs typeface="Aptos" panose="020B0004020202020204" pitchFamily="34" charset="0"/>
            </a:endParaRPr>
          </a:p>
          <a:p>
            <a:pPr>
              <a:buFont typeface="Arial" panose="020B0604020202020204" pitchFamily="34" charset="0"/>
              <a:buChar char="•"/>
            </a:pPr>
            <a:r>
              <a:rPr lang="en-GB" sz="2400" b="0" i="0">
                <a:solidFill>
                  <a:srgbClr val="000000"/>
                </a:solidFill>
                <a:effectLst/>
                <a:latin typeface="+mn-lt"/>
              </a:rPr>
              <a:t>“Very little”  </a:t>
            </a:r>
            <a:endParaRPr lang="en-GB" sz="2400">
              <a:latin typeface="+mn-lt"/>
            </a:endParaRPr>
          </a:p>
          <a:p>
            <a:pPr>
              <a:buFont typeface="Arial" panose="020B0604020202020204" pitchFamily="34" charset="0"/>
              <a:buChar char="•"/>
            </a:pPr>
            <a:r>
              <a:rPr lang="en-GB" sz="2400">
                <a:solidFill>
                  <a:srgbClr val="242424"/>
                </a:solidFill>
                <a:effectLst/>
                <a:latin typeface="+mn-lt"/>
                <a:ea typeface="Aptos" panose="020B0004020202020204" pitchFamily="34" charset="0"/>
                <a:cs typeface="Aptos" panose="020B0004020202020204" pitchFamily="34" charset="0"/>
              </a:rPr>
              <a:t>“Very little. See above.  They could learn from ONR in respect to Health and Safety across the board as the consequences are so dangerous.”</a:t>
            </a:r>
            <a:endParaRPr lang="en-GB" sz="2400">
              <a:effectLst/>
              <a:latin typeface="+mn-lt"/>
              <a:ea typeface="Aptos" panose="020B0004020202020204" pitchFamily="34" charset="0"/>
              <a:cs typeface="Aptos" panose="020B0004020202020204" pitchFamily="34" charset="0"/>
            </a:endParaRPr>
          </a:p>
          <a:p>
            <a:pPr>
              <a:buFont typeface="Arial" panose="020B0604020202020204" pitchFamily="34" charset="0"/>
              <a:buChar char="•"/>
            </a:pPr>
            <a:r>
              <a:rPr lang="en-GB" sz="2400">
                <a:solidFill>
                  <a:srgbClr val="242424"/>
                </a:solidFill>
                <a:effectLst/>
                <a:latin typeface="+mn-lt"/>
                <a:ea typeface="Aptos" panose="020B0004020202020204" pitchFamily="34" charset="0"/>
                <a:cs typeface="Aptos" panose="020B0004020202020204" pitchFamily="34" charset="0"/>
              </a:rPr>
              <a:t>“More visible collaboration”</a:t>
            </a:r>
            <a:endParaRPr lang="en-GB" sz="2400">
              <a:effectLst/>
              <a:latin typeface="+mn-lt"/>
              <a:ea typeface="Aptos" panose="020B0004020202020204" pitchFamily="34" charset="0"/>
              <a:cs typeface="Aptos" panose="020B0004020202020204" pitchFamily="34" charset="0"/>
            </a:endParaRPr>
          </a:p>
          <a:p>
            <a:pPr>
              <a:buFont typeface="Arial" panose="020B0604020202020204" pitchFamily="34" charset="0"/>
              <a:buChar char="•"/>
            </a:pPr>
            <a:r>
              <a:rPr lang="en-GB" sz="2400">
                <a:solidFill>
                  <a:srgbClr val="242424"/>
                </a:solidFill>
                <a:effectLst/>
                <a:latin typeface="+mn-lt"/>
                <a:ea typeface="Aptos" panose="020B0004020202020204" pitchFamily="34" charset="0"/>
                <a:cs typeface="Aptos" panose="020B0004020202020204" pitchFamily="34" charset="0"/>
              </a:rPr>
              <a:t>“To be more open to share concerns that have been raised. Are there gaps between regulators that are not addressed? Use examples to illustrate the process maybe.” </a:t>
            </a:r>
            <a:endParaRPr lang="en-GB" sz="2400">
              <a:solidFill>
                <a:srgbClr val="242424"/>
              </a:solidFill>
              <a:latin typeface="+mn-lt"/>
              <a:ea typeface="Aptos" panose="020B0004020202020204" pitchFamily="34" charset="0"/>
              <a:cs typeface="Aptos" panose="020B0004020202020204" pitchFamily="34" charset="0"/>
            </a:endParaRPr>
          </a:p>
          <a:p>
            <a:endParaRPr lang="en-GB" sz="18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sz="2400" b="0" i="0">
              <a:solidFill>
                <a:srgbClr val="000000"/>
              </a:solidFill>
              <a:effectLst/>
              <a:latin typeface="Arial" panose="020B0604020202020204" pitchFamily="34" charset="0"/>
            </a:endParaRPr>
          </a:p>
          <a:p>
            <a:endParaRPr lang="en-GB"/>
          </a:p>
        </p:txBody>
      </p:sp>
    </p:spTree>
    <p:extLst>
      <p:ext uri="{BB962C8B-B14F-4D97-AF65-F5344CB8AC3E}">
        <p14:creationId xmlns:p14="http://schemas.microsoft.com/office/powerpoint/2010/main" val="978507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8B25-39EB-26EF-35DA-E9F2D74B93A6}"/>
              </a:ext>
            </a:extLst>
          </p:cNvPr>
          <p:cNvSpPr>
            <a:spLocks noGrp="1"/>
          </p:cNvSpPr>
          <p:nvPr>
            <p:ph type="title"/>
          </p:nvPr>
        </p:nvSpPr>
        <p:spPr/>
        <p:txBody>
          <a:bodyPr/>
          <a:lstStyle/>
          <a:p>
            <a:r>
              <a:rPr lang="en-GB"/>
              <a:t>Question 6 – ONR’s response</a:t>
            </a:r>
          </a:p>
        </p:txBody>
      </p:sp>
      <p:sp>
        <p:nvSpPr>
          <p:cNvPr id="3" name="Content Placeholder 2">
            <a:extLst>
              <a:ext uri="{FF2B5EF4-FFF2-40B4-BE49-F238E27FC236}">
                <a16:creationId xmlns:a16="http://schemas.microsoft.com/office/drawing/2014/main" id="{287B0796-6B1C-8511-6A39-48E849D96AE2}"/>
              </a:ext>
            </a:extLst>
          </p:cNvPr>
          <p:cNvSpPr>
            <a:spLocks noGrp="1"/>
          </p:cNvSpPr>
          <p:nvPr>
            <p:ph idx="1"/>
          </p:nvPr>
        </p:nvSpPr>
        <p:spPr/>
        <p:txBody>
          <a:bodyPr/>
          <a:lstStyle/>
          <a:p>
            <a:pPr marL="57150" indent="0">
              <a:lnSpc>
                <a:spcPct val="100000"/>
              </a:lnSpc>
              <a:buClr>
                <a:schemeClr val="accent1">
                  <a:lumMod val="50000"/>
                </a:schemeClr>
              </a:buClr>
            </a:pPr>
            <a:r>
              <a:rPr lang="en-GB" sz="2000"/>
              <a:t>There are a few areas that we are looking to develop further now the CNI Themed Inspection on climate change has been completed: </a:t>
            </a:r>
          </a:p>
          <a:p>
            <a:pPr>
              <a:lnSpc>
                <a:spcPct val="100000"/>
              </a:lnSpc>
              <a:buClr>
                <a:schemeClr val="accent1">
                  <a:lumMod val="50000"/>
                </a:schemeClr>
              </a:buClr>
              <a:buFont typeface="Arial" panose="020B0604020202020204" pitchFamily="34" charset="0"/>
              <a:buChar char="•"/>
            </a:pPr>
            <a:r>
              <a:rPr lang="en-GB" sz="2000"/>
              <a:t>More joint working with other regulators such as the environment agencies, Control of Major Accident Hazards (COMAH) regulations competent authority and Defence Nuclear Safety Regulator. For example, undertaking joint inspection/assessment activities where possible and appropriate to do so. </a:t>
            </a:r>
          </a:p>
          <a:p>
            <a:pPr>
              <a:lnSpc>
                <a:spcPct val="100000"/>
              </a:lnSpc>
              <a:buClr>
                <a:schemeClr val="accent1">
                  <a:lumMod val="50000"/>
                </a:schemeClr>
              </a:buClr>
              <a:buFont typeface="Arial" panose="020B0604020202020204" pitchFamily="34" charset="0"/>
              <a:buChar char="•"/>
            </a:pPr>
            <a:r>
              <a:rPr lang="en-GB" sz="2000"/>
              <a:t>Review of joint regulatory guidance on climate change. </a:t>
            </a:r>
          </a:p>
          <a:p>
            <a:pPr>
              <a:lnSpc>
                <a:spcPct val="100000"/>
              </a:lnSpc>
              <a:buClr>
                <a:schemeClr val="accent1">
                  <a:lumMod val="50000"/>
                </a:schemeClr>
              </a:buClr>
              <a:buFont typeface="Arial" panose="020B0604020202020204" pitchFamily="34" charset="0"/>
              <a:buChar char="•"/>
            </a:pPr>
            <a:r>
              <a:rPr lang="en-GB" sz="2000"/>
              <a:t>Engagement with other industries/fora such as COMAH Strategic Forum, Chemical and Downstream Oil Industries Forum, Health and Safety Executive.  </a:t>
            </a:r>
          </a:p>
          <a:p>
            <a:endParaRPr lang="en-GB"/>
          </a:p>
        </p:txBody>
      </p:sp>
    </p:spTree>
    <p:extLst>
      <p:ext uri="{BB962C8B-B14F-4D97-AF65-F5344CB8AC3E}">
        <p14:creationId xmlns:p14="http://schemas.microsoft.com/office/powerpoint/2010/main" val="136622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592A6-E356-FDFE-DC81-E89E328C8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CFA1A-70C7-5903-8E3F-7C3AF989B4CA}"/>
              </a:ext>
            </a:extLst>
          </p:cNvPr>
          <p:cNvSpPr>
            <a:spLocks noGrp="1"/>
          </p:cNvSpPr>
          <p:nvPr>
            <p:ph type="title"/>
          </p:nvPr>
        </p:nvSpPr>
        <p:spPr/>
        <p:txBody>
          <a:bodyPr/>
          <a:lstStyle/>
          <a:p>
            <a:r>
              <a:rPr lang="en-GB" sz="2400"/>
              <a:t>Question 7 – Do you use the ONR website to get information on our approach to climate change?</a:t>
            </a:r>
          </a:p>
        </p:txBody>
      </p:sp>
      <p:graphicFrame>
        <p:nvGraphicFramePr>
          <p:cNvPr id="5" name="Chart 4">
            <a:extLst>
              <a:ext uri="{FF2B5EF4-FFF2-40B4-BE49-F238E27FC236}">
                <a16:creationId xmlns:a16="http://schemas.microsoft.com/office/drawing/2014/main" id="{CCF7EE63-548F-DF50-2273-A67D29988559}"/>
              </a:ext>
            </a:extLst>
          </p:cNvPr>
          <p:cNvGraphicFramePr>
            <a:graphicFrameLocks/>
          </p:cNvGraphicFramePr>
          <p:nvPr>
            <p:extLst>
              <p:ext uri="{D42A27DB-BD31-4B8C-83A1-F6EECF244321}">
                <p14:modId xmlns:p14="http://schemas.microsoft.com/office/powerpoint/2010/main" val="4263853837"/>
              </p:ext>
            </p:extLst>
          </p:nvPr>
        </p:nvGraphicFramePr>
        <p:xfrm>
          <a:off x="1431966" y="1183578"/>
          <a:ext cx="7062878" cy="4207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8467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A843-6C56-D9D8-41CC-8C52D6FBD51F}"/>
              </a:ext>
            </a:extLst>
          </p:cNvPr>
          <p:cNvSpPr>
            <a:spLocks noGrp="1"/>
          </p:cNvSpPr>
          <p:nvPr>
            <p:ph type="title"/>
          </p:nvPr>
        </p:nvSpPr>
        <p:spPr/>
        <p:txBody>
          <a:bodyPr/>
          <a:lstStyle/>
          <a:p>
            <a:r>
              <a:rPr lang="en-GB" sz="1600"/>
              <a:t>Question 8 - Considering the current information we publish on our website on our approach to climate change, is there anything additional that could be included?    </a:t>
            </a:r>
            <a:endParaRPr lang="en-GB"/>
          </a:p>
        </p:txBody>
      </p:sp>
      <p:sp>
        <p:nvSpPr>
          <p:cNvPr id="3" name="Content Placeholder 2">
            <a:extLst>
              <a:ext uri="{FF2B5EF4-FFF2-40B4-BE49-F238E27FC236}">
                <a16:creationId xmlns:a16="http://schemas.microsoft.com/office/drawing/2014/main" id="{BC731718-4652-2C6B-83FF-53E1C6529D93}"/>
              </a:ext>
            </a:extLst>
          </p:cNvPr>
          <p:cNvSpPr>
            <a:spLocks noGrp="1"/>
          </p:cNvSpPr>
          <p:nvPr>
            <p:ph idx="1"/>
          </p:nvPr>
        </p:nvSpPr>
        <p:spPr/>
        <p:txBody>
          <a:bodyPr/>
          <a:lstStyle/>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“Likely/possible impacts on each site and mitigating /adaptation scenarios/plans”</a:t>
            </a:r>
            <a:endParaRPr lang="en-GB" sz="20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“Still looking at the 2024 document ……ARP  It uses CC act 2008. Possibly as x and y changes it could feed in the latest information directly?”</a:t>
            </a:r>
          </a:p>
          <a:p>
            <a:pPr>
              <a:buFont typeface="Arial" panose="020B0604020202020204" pitchFamily="34" charset="0"/>
              <a:buChar char="•"/>
            </a:pPr>
            <a:r>
              <a:rPr lang="en-GB" sz="2000">
                <a:effectLst/>
                <a:latin typeface="Arial" panose="020B0604020202020204" pitchFamily="34" charset="0"/>
                <a:ea typeface="Times New Roman" panose="02020603050405020304" pitchFamily="18" charset="0"/>
                <a:cs typeface="Arial" panose="020B0604020202020204" pitchFamily="34" charset="0"/>
              </a:rPr>
              <a:t>“I think ONR still needs to develop and articulate a strategic approach to tackling climate change, rather than publishing random information on the topic. </a:t>
            </a:r>
          </a:p>
          <a:p>
            <a:r>
              <a:rPr lang="en-GB" sz="2000">
                <a:effectLst/>
                <a:latin typeface="Arial" panose="020B0604020202020204" pitchFamily="34" charset="0"/>
                <a:ea typeface="Times New Roman" panose="02020603050405020304" pitchFamily="18" charset="0"/>
                <a:cs typeface="Arial" panose="020B0604020202020204" pitchFamily="34" charset="0"/>
              </a:rPr>
              <a:t>     Technical papers on the topic are always useful, but I think you already publish these.”</a:t>
            </a:r>
          </a:p>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“Cannot comment”</a:t>
            </a:r>
            <a:endParaRPr lang="en-GB" sz="20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000">
                <a:solidFill>
                  <a:srgbClr val="242424"/>
                </a:solidFill>
                <a:effectLst/>
                <a:latin typeface="Arial" panose="020B0604020202020204" pitchFamily="34" charset="0"/>
                <a:ea typeface="Aptos" panose="020B0004020202020204" pitchFamily="34" charset="0"/>
                <a:cs typeface="Aptos" panose="020B0004020202020204" pitchFamily="34" charset="0"/>
              </a:rPr>
              <a:t>“An update on policy advice being given to government and via the IAEA to all governments.”</a:t>
            </a:r>
            <a:endParaRPr lang="en-GB" sz="20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sz="18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sz="2400" b="0" i="0">
              <a:solidFill>
                <a:srgbClr val="000000"/>
              </a:solidFill>
              <a:effectLst/>
              <a:latin typeface="Arial" panose="020B0604020202020204" pitchFamily="34" charset="0"/>
            </a:endParaRPr>
          </a:p>
          <a:p>
            <a:endParaRPr lang="en-GB"/>
          </a:p>
        </p:txBody>
      </p:sp>
    </p:spTree>
    <p:extLst>
      <p:ext uri="{BB962C8B-B14F-4D97-AF65-F5344CB8AC3E}">
        <p14:creationId xmlns:p14="http://schemas.microsoft.com/office/powerpoint/2010/main" val="3328804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9DD25-1390-89FA-E2F3-DE9916B6D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72588-7583-C0BB-9D55-9FA33D1453E4}"/>
              </a:ext>
            </a:extLst>
          </p:cNvPr>
          <p:cNvSpPr>
            <a:spLocks noGrp="1"/>
          </p:cNvSpPr>
          <p:nvPr>
            <p:ph type="title"/>
          </p:nvPr>
        </p:nvSpPr>
        <p:spPr/>
        <p:txBody>
          <a:bodyPr/>
          <a:lstStyle/>
          <a:p>
            <a:r>
              <a:rPr lang="en-GB"/>
              <a:t>Question 9 – </a:t>
            </a:r>
            <a:r>
              <a:rPr lang="en-GB" sz="2800"/>
              <a:t>Do you use our research briefings? </a:t>
            </a:r>
            <a:endParaRPr lang="en-GB"/>
          </a:p>
        </p:txBody>
      </p:sp>
      <p:graphicFrame>
        <p:nvGraphicFramePr>
          <p:cNvPr id="4" name="Chart 3">
            <a:extLst>
              <a:ext uri="{FF2B5EF4-FFF2-40B4-BE49-F238E27FC236}">
                <a16:creationId xmlns:a16="http://schemas.microsoft.com/office/drawing/2014/main" id="{B614DE28-6ECA-500C-A030-142163E775CE}"/>
              </a:ext>
            </a:extLst>
          </p:cNvPr>
          <p:cNvGraphicFramePr>
            <a:graphicFrameLocks/>
          </p:cNvGraphicFramePr>
          <p:nvPr>
            <p:extLst>
              <p:ext uri="{D42A27DB-BD31-4B8C-83A1-F6EECF244321}">
                <p14:modId xmlns:p14="http://schemas.microsoft.com/office/powerpoint/2010/main" val="1184678858"/>
              </p:ext>
            </p:extLst>
          </p:nvPr>
        </p:nvGraphicFramePr>
        <p:xfrm>
          <a:off x="2026340" y="1257815"/>
          <a:ext cx="5777470" cy="3984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300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CE40-D07D-5ADF-4841-E18266C9D83C}"/>
              </a:ext>
            </a:extLst>
          </p:cNvPr>
          <p:cNvSpPr>
            <a:spLocks noGrp="1"/>
          </p:cNvSpPr>
          <p:nvPr>
            <p:ph type="title"/>
          </p:nvPr>
        </p:nvSpPr>
        <p:spPr/>
        <p:txBody>
          <a:bodyPr/>
          <a:lstStyle/>
          <a:p>
            <a:r>
              <a:rPr lang="en-GB" sz="2400"/>
              <a:t>Question 10 - Are there any topics that you would like to see in future ONR research briefings? </a:t>
            </a:r>
          </a:p>
        </p:txBody>
      </p:sp>
      <p:sp>
        <p:nvSpPr>
          <p:cNvPr id="3" name="Content Placeholder 2">
            <a:extLst>
              <a:ext uri="{FF2B5EF4-FFF2-40B4-BE49-F238E27FC236}">
                <a16:creationId xmlns:a16="http://schemas.microsoft.com/office/drawing/2014/main" id="{1931CAFF-A1AB-B495-29E2-44FC4B6BEFE5}"/>
              </a:ext>
            </a:extLst>
          </p:cNvPr>
          <p:cNvSpPr>
            <a:spLocks noGrp="1"/>
          </p:cNvSpPr>
          <p:nvPr>
            <p:ph idx="1"/>
          </p:nvPr>
        </p:nvSpPr>
        <p:spPr/>
        <p:txBody>
          <a:bodyPr/>
          <a:lstStyle/>
          <a:p>
            <a:pPr>
              <a:buFont typeface="Arial" panose="020B0604020202020204" pitchFamily="34" charset="0"/>
              <a:buChar char="•"/>
            </a:pPr>
            <a:r>
              <a:rPr lang="en-GB" sz="2400">
                <a:solidFill>
                  <a:srgbClr val="242424"/>
                </a:solidFill>
                <a:effectLst/>
                <a:latin typeface="Arial" panose="020B0604020202020204" pitchFamily="34" charset="0"/>
                <a:ea typeface="Aptos" panose="020B0004020202020204" pitchFamily="34" charset="0"/>
              </a:rPr>
              <a:t>“Need to look at them before commenting”</a:t>
            </a:r>
            <a:endParaRPr lang="en-GB" sz="2400">
              <a:solidFill>
                <a:srgbClr val="242424"/>
              </a:solidFill>
              <a:effectLst/>
              <a:latin typeface="Arial" panose="020B06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400">
                <a:solidFill>
                  <a:srgbClr val="242424"/>
                </a:solidFill>
                <a:effectLst/>
                <a:latin typeface="Arial" panose="020B0604020202020204" pitchFamily="34" charset="0"/>
                <a:ea typeface="Aptos" panose="020B0004020202020204" pitchFamily="34" charset="0"/>
                <a:cs typeface="Aptos" panose="020B0004020202020204" pitchFamily="34" charset="0"/>
              </a:rPr>
              <a:t>”Adaptation at defence sites”</a:t>
            </a:r>
          </a:p>
          <a:p>
            <a:pPr>
              <a:buFont typeface="Arial" panose="020B0604020202020204" pitchFamily="34" charset="0"/>
              <a:buChar char="•"/>
            </a:pPr>
            <a:r>
              <a:rPr lang="en-GB" sz="2400">
                <a:solidFill>
                  <a:srgbClr val="242424"/>
                </a:solidFill>
                <a:effectLst/>
                <a:latin typeface="Arial" panose="020B0604020202020204" pitchFamily="34" charset="0"/>
                <a:ea typeface="Aptos" panose="020B0004020202020204" pitchFamily="34" charset="0"/>
                <a:cs typeface="Aptos" panose="020B0004020202020204" pitchFamily="34" charset="0"/>
              </a:rPr>
              <a:t>“Find out how much MPs know about nuclear power and radiation.” </a:t>
            </a:r>
            <a:endParaRPr lang="en-GB" sz="24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400">
                <a:effectLst/>
                <a:latin typeface="Arial" panose="020B0604020202020204" pitchFamily="34" charset="0"/>
                <a:ea typeface="Times New Roman" panose="02020603050405020304" pitchFamily="18" charset="0"/>
                <a:cs typeface="Arial" panose="020B0604020202020204" pitchFamily="34" charset="0"/>
              </a:rPr>
              <a:t>“Hazards to nuclear power plants during wartime”</a:t>
            </a:r>
          </a:p>
          <a:p>
            <a:pPr>
              <a:buFont typeface="Arial" panose="020B0604020202020204" pitchFamily="34" charset="0"/>
              <a:buChar char="•"/>
            </a:pPr>
            <a:endParaRPr lang="en-GB" sz="24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a:p>
        </p:txBody>
      </p:sp>
    </p:spTree>
    <p:extLst>
      <p:ext uri="{BB962C8B-B14F-4D97-AF65-F5344CB8AC3E}">
        <p14:creationId xmlns:p14="http://schemas.microsoft.com/office/powerpoint/2010/main" val="1307571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BCC3-40D8-2EEE-AF3D-620C3B8BA94A}"/>
              </a:ext>
            </a:extLst>
          </p:cNvPr>
          <p:cNvSpPr>
            <a:spLocks noGrp="1"/>
          </p:cNvSpPr>
          <p:nvPr>
            <p:ph type="title"/>
          </p:nvPr>
        </p:nvSpPr>
        <p:spPr/>
        <p:txBody>
          <a:bodyPr/>
          <a:lstStyle/>
          <a:p>
            <a:r>
              <a:rPr lang="en-GB"/>
              <a:t>Question 11 – How would you like our research briefings to be circulated? </a:t>
            </a:r>
          </a:p>
        </p:txBody>
      </p:sp>
      <p:sp>
        <p:nvSpPr>
          <p:cNvPr id="3" name="Content Placeholder 2">
            <a:extLst>
              <a:ext uri="{FF2B5EF4-FFF2-40B4-BE49-F238E27FC236}">
                <a16:creationId xmlns:a16="http://schemas.microsoft.com/office/drawing/2014/main" id="{DA80E60E-49FE-DFBA-98CB-42D8ADFA46CA}"/>
              </a:ext>
            </a:extLst>
          </p:cNvPr>
          <p:cNvSpPr>
            <a:spLocks noGrp="1"/>
          </p:cNvSpPr>
          <p:nvPr>
            <p:ph idx="1"/>
          </p:nvPr>
        </p:nvSpPr>
        <p:spPr/>
        <p:txBody>
          <a:bodyPr/>
          <a:lstStyle/>
          <a:p>
            <a:pPr>
              <a:buFont typeface="Arial" panose="020B0604020202020204" pitchFamily="34" charset="0"/>
              <a:buChar char="•"/>
            </a:pPr>
            <a:r>
              <a:rPr lang="en-GB" sz="2400">
                <a:solidFill>
                  <a:srgbClr val="242424"/>
                </a:solidFill>
                <a:effectLst/>
                <a:latin typeface="Arial" panose="020B0604020202020204" pitchFamily="34" charset="0"/>
                <a:ea typeface="Aptos" panose="020B0004020202020204" pitchFamily="34" charset="0"/>
                <a:cs typeface="Aptos" panose="020B0004020202020204" pitchFamily="34" charset="0"/>
              </a:rPr>
              <a:t>“Newsletters with the findings in bullet points.”</a:t>
            </a:r>
            <a:endParaRPr lang="en-GB" sz="24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r>
              <a:rPr lang="en-GB" sz="2400"/>
              <a:t>“Email”</a:t>
            </a:r>
          </a:p>
          <a:p>
            <a:pPr>
              <a:buFont typeface="Arial" panose="020B0604020202020204" pitchFamily="34" charset="0"/>
              <a:buChar char="•"/>
            </a:pPr>
            <a:r>
              <a:rPr lang="en-GB" sz="2400">
                <a:effectLst/>
                <a:latin typeface="Arial" panose="020B0604020202020204" pitchFamily="34" charset="0"/>
                <a:ea typeface="Times New Roman" panose="02020603050405020304" pitchFamily="18" charset="0"/>
                <a:cs typeface="Arial" panose="020B0604020202020204" pitchFamily="34" charset="0"/>
              </a:rPr>
              <a:t>“Publicise in your regular email newsletter.”</a:t>
            </a:r>
          </a:p>
          <a:p>
            <a:pPr>
              <a:buFont typeface="Arial" panose="020B0604020202020204" pitchFamily="34" charset="0"/>
              <a:buChar char="•"/>
            </a:pPr>
            <a:r>
              <a:rPr lang="en-GB" sz="2400"/>
              <a:t>“By email to concerned Nuclear NGOs”</a:t>
            </a:r>
          </a:p>
          <a:p>
            <a:pPr>
              <a:buFont typeface="Arial" panose="020B0604020202020204" pitchFamily="34" charset="0"/>
              <a:buChar char="•"/>
            </a:pPr>
            <a:r>
              <a:rPr lang="en-GB" sz="2400"/>
              <a:t>“</a:t>
            </a:r>
            <a:r>
              <a:rPr lang="en-GB" sz="2400">
                <a:solidFill>
                  <a:srgbClr val="242424"/>
                </a:solidFill>
                <a:ea typeface="Aptos" panose="020B0004020202020204" pitchFamily="34" charset="0"/>
                <a:cs typeface="Aptos" panose="020B0004020202020204" pitchFamily="34" charset="0"/>
              </a:rPr>
              <a:t>R</a:t>
            </a:r>
            <a:r>
              <a:rPr lang="en-GB" sz="2400">
                <a:solidFill>
                  <a:srgbClr val="242424"/>
                </a:solidFill>
                <a:effectLst/>
                <a:latin typeface="Arial" panose="020B0604020202020204" pitchFamily="34" charset="0"/>
                <a:ea typeface="Aptos" panose="020B0004020202020204" pitchFamily="34" charset="0"/>
                <a:cs typeface="Aptos" panose="020B0004020202020204" pitchFamily="34" charset="0"/>
              </a:rPr>
              <a:t>egular notifications (email) to advise new briefing posted.”</a:t>
            </a:r>
            <a:endParaRPr lang="en-GB" sz="2400">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Char char="•"/>
            </a:pPr>
            <a:endParaRPr lang="en-GB"/>
          </a:p>
        </p:txBody>
      </p:sp>
    </p:spTree>
    <p:extLst>
      <p:ext uri="{BB962C8B-B14F-4D97-AF65-F5344CB8AC3E}">
        <p14:creationId xmlns:p14="http://schemas.microsoft.com/office/powerpoint/2010/main" val="2742890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D38F-09FE-8A43-48E2-A3ED84EA8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DA3E3-27A0-3C91-43EB-3A3CEC0A7081}"/>
              </a:ext>
            </a:extLst>
          </p:cNvPr>
          <p:cNvSpPr>
            <a:spLocks noGrp="1"/>
          </p:cNvSpPr>
          <p:nvPr>
            <p:ph type="title"/>
          </p:nvPr>
        </p:nvSpPr>
        <p:spPr/>
        <p:txBody>
          <a:bodyPr/>
          <a:lstStyle/>
          <a:p>
            <a:r>
              <a:rPr lang="en-GB" sz="2000"/>
              <a:t>Question 12 – Do you have confidence that ONR effectively considers the impact of climate change in its regulation of the nuclear industry?</a:t>
            </a:r>
          </a:p>
        </p:txBody>
      </p:sp>
      <p:graphicFrame>
        <p:nvGraphicFramePr>
          <p:cNvPr id="5" name="Chart 4">
            <a:extLst>
              <a:ext uri="{FF2B5EF4-FFF2-40B4-BE49-F238E27FC236}">
                <a16:creationId xmlns:a16="http://schemas.microsoft.com/office/drawing/2014/main" id="{25A94C91-7E03-4B99-8713-AA3D04886153}"/>
              </a:ext>
            </a:extLst>
          </p:cNvPr>
          <p:cNvGraphicFramePr>
            <a:graphicFrameLocks/>
          </p:cNvGraphicFramePr>
          <p:nvPr>
            <p:extLst>
              <p:ext uri="{D42A27DB-BD31-4B8C-83A1-F6EECF244321}">
                <p14:modId xmlns:p14="http://schemas.microsoft.com/office/powerpoint/2010/main" val="1824082193"/>
              </p:ext>
            </p:extLst>
          </p:nvPr>
        </p:nvGraphicFramePr>
        <p:xfrm>
          <a:off x="1878303" y="1266794"/>
          <a:ext cx="6324018" cy="41937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0554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91204-B6B1-1F8B-174D-5F9770CD3BF9}"/>
            </a:ext>
          </a:extLst>
        </p:cNvPr>
        <p:cNvGrpSpPr/>
        <p:nvPr/>
      </p:nvGrpSpPr>
      <p:grpSpPr>
        <a:xfrm>
          <a:off x="0" y="0"/>
          <a:ext cx="0" cy="0"/>
          <a:chOff x="0" y="0"/>
          <a:chExt cx="0" cy="0"/>
        </a:xfrm>
      </p:grpSpPr>
      <p:sp>
        <p:nvSpPr>
          <p:cNvPr id="33793" name="Title 1">
            <a:extLst>
              <a:ext uri="{FF2B5EF4-FFF2-40B4-BE49-F238E27FC236}">
                <a16:creationId xmlns:a16="http://schemas.microsoft.com/office/drawing/2014/main" id="{9FA4253D-8C3A-54C6-1067-4B0D8B5E8261}"/>
              </a:ext>
            </a:extLst>
          </p:cNvPr>
          <p:cNvSpPr>
            <a:spLocks noGrp="1"/>
          </p:cNvSpPr>
          <p:nvPr>
            <p:ph type="ctrTitle"/>
          </p:nvPr>
        </p:nvSpPr>
        <p:spPr>
          <a:xfrm>
            <a:off x="863848" y="2163921"/>
            <a:ext cx="6480720" cy="1287111"/>
          </a:xfrm>
          <a:ln>
            <a:round/>
            <a:headEnd/>
            <a:tailEnd/>
          </a:ln>
        </p:spPr>
        <p:txBody>
          <a:bodyPr/>
          <a:lstStyle/>
          <a:p>
            <a:r>
              <a:rPr lang="en-US" altLang="en-US" sz="2800"/>
              <a:t>Lunch </a:t>
            </a:r>
            <a:br>
              <a:rPr lang="en-US" altLang="en-US" sz="2400"/>
            </a:br>
            <a:br>
              <a:rPr lang="en-US" altLang="en-US" sz="2000"/>
            </a:br>
            <a:br>
              <a:rPr lang="en-US" altLang="en-US" sz="1400">
                <a:solidFill>
                  <a:schemeClr val="tx1"/>
                </a:solidFill>
              </a:rPr>
            </a:br>
            <a:endParaRPr lang="en-US" altLang="en-US" sz="1600">
              <a:solidFill>
                <a:schemeClr val="tx1"/>
              </a:solidFill>
            </a:endParaRPr>
          </a:p>
        </p:txBody>
      </p:sp>
    </p:spTree>
    <p:extLst>
      <p:ext uri="{BB962C8B-B14F-4D97-AF65-F5344CB8AC3E}">
        <p14:creationId xmlns:p14="http://schemas.microsoft.com/office/powerpoint/2010/main" val="2359875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8F0A2-25F9-6BEE-3E72-60E497B6986F}"/>
              </a:ext>
            </a:extLst>
          </p:cNvPr>
          <p:cNvSpPr>
            <a:spLocks noGrp="1"/>
          </p:cNvSpPr>
          <p:nvPr>
            <p:ph type="ctrTitle"/>
          </p:nvPr>
        </p:nvSpPr>
        <p:spPr>
          <a:xfrm>
            <a:off x="1260475" y="1311810"/>
            <a:ext cx="7164213" cy="1312631"/>
          </a:xfrm>
        </p:spPr>
        <p:txBody>
          <a:bodyPr/>
          <a:lstStyle/>
          <a:p>
            <a:r>
              <a:rPr lang="en-GB"/>
              <a:t>ONR’s Research on External Hazards – Recent updates</a:t>
            </a:r>
          </a:p>
        </p:txBody>
      </p:sp>
      <p:sp>
        <p:nvSpPr>
          <p:cNvPr id="5" name="Subtitle 4">
            <a:extLst>
              <a:ext uri="{FF2B5EF4-FFF2-40B4-BE49-F238E27FC236}">
                <a16:creationId xmlns:a16="http://schemas.microsoft.com/office/drawing/2014/main" id="{7E1C65B1-DDE8-434F-FED4-1E80B816407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28642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0FC34-D405-ACBA-3483-F025A00704D4}"/>
              </a:ext>
            </a:extLst>
          </p:cNvPr>
          <p:cNvSpPr>
            <a:spLocks noGrp="1"/>
          </p:cNvSpPr>
          <p:nvPr>
            <p:ph type="ctrTitle"/>
          </p:nvPr>
        </p:nvSpPr>
        <p:spPr>
          <a:xfrm>
            <a:off x="1260475" y="1318358"/>
            <a:ext cx="7164213" cy="1516917"/>
          </a:xfrm>
        </p:spPr>
        <p:txBody>
          <a:bodyPr/>
          <a:lstStyle/>
          <a:p>
            <a:r>
              <a:rPr lang="en-GB" sz="3200"/>
              <a:t>Overview of Chief Nuclear Inspector’s Themed Inspection on Climate Change </a:t>
            </a:r>
          </a:p>
        </p:txBody>
      </p:sp>
      <p:sp>
        <p:nvSpPr>
          <p:cNvPr id="5" name="Subtitle 4">
            <a:extLst>
              <a:ext uri="{FF2B5EF4-FFF2-40B4-BE49-F238E27FC236}">
                <a16:creationId xmlns:a16="http://schemas.microsoft.com/office/drawing/2014/main" id="{0E51D0A6-C66C-F848-BCA5-93B9D213D17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913683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97C6-6534-DAD1-C226-DBB9D9CC8AD7}"/>
              </a:ext>
            </a:extLst>
          </p:cNvPr>
          <p:cNvSpPr>
            <a:spLocks noGrp="1"/>
          </p:cNvSpPr>
          <p:nvPr>
            <p:ph type="title"/>
          </p:nvPr>
        </p:nvSpPr>
        <p:spPr/>
        <p:txBody>
          <a:bodyPr/>
          <a:lstStyle/>
          <a:p>
            <a:r>
              <a:rPr lang="en-GB" sz="2000"/>
              <a:t>ONR-RRR-115 – Investigations of advances in climate science: tipping points, model uncertainty and compound events in the UK </a:t>
            </a:r>
          </a:p>
        </p:txBody>
      </p:sp>
      <p:sp>
        <p:nvSpPr>
          <p:cNvPr id="3" name="Content Placeholder 2">
            <a:extLst>
              <a:ext uri="{FF2B5EF4-FFF2-40B4-BE49-F238E27FC236}">
                <a16:creationId xmlns:a16="http://schemas.microsoft.com/office/drawing/2014/main" id="{6C9EBD4F-393F-5D8D-E194-DED4A662B65F}"/>
              </a:ext>
            </a:extLst>
          </p:cNvPr>
          <p:cNvSpPr>
            <a:spLocks noGrp="1"/>
          </p:cNvSpPr>
          <p:nvPr>
            <p:ph idx="1"/>
          </p:nvPr>
        </p:nvSpPr>
        <p:spPr>
          <a:xfrm>
            <a:off x="449263" y="1079500"/>
            <a:ext cx="8996362" cy="4376420"/>
          </a:xfrm>
        </p:spPr>
        <p:txBody>
          <a:bodyPr>
            <a:normAutofit fontScale="70000" lnSpcReduction="20000"/>
          </a:bodyPr>
          <a:lstStyle/>
          <a:p>
            <a:pPr>
              <a:lnSpc>
                <a:spcPct val="120000"/>
              </a:lnSpc>
              <a:buFont typeface="Arial" panose="020B0604020202020204" pitchFamily="34" charset="0"/>
              <a:buChar char="•"/>
            </a:pPr>
            <a:r>
              <a:rPr lang="en-GB"/>
              <a:t>ONR-RRR-115 follows on from </a:t>
            </a:r>
            <a:r>
              <a:rPr lang="en-GB">
                <a:hlinkClick r:id="rId2"/>
              </a:rPr>
              <a:t>ONR-RRR-055</a:t>
            </a:r>
            <a:r>
              <a:rPr lang="en-GB"/>
              <a:t> – “Extreme Weather Events in the UK” that recommended conducting additional research on: </a:t>
            </a:r>
          </a:p>
          <a:p>
            <a:pPr lvl="1">
              <a:lnSpc>
                <a:spcPct val="120000"/>
              </a:lnSpc>
              <a:buFont typeface="Arial" panose="020B0604020202020204" pitchFamily="34" charset="0"/>
              <a:buChar char="•"/>
            </a:pPr>
            <a:r>
              <a:rPr lang="en-GB"/>
              <a:t>Tipping points</a:t>
            </a:r>
          </a:p>
          <a:p>
            <a:pPr lvl="1">
              <a:lnSpc>
                <a:spcPct val="120000"/>
              </a:lnSpc>
              <a:buFont typeface="Arial" panose="020B0604020202020204" pitchFamily="34" charset="0"/>
              <a:buChar char="•"/>
            </a:pPr>
            <a:r>
              <a:rPr lang="en-GB"/>
              <a:t>Compound flooding events</a:t>
            </a:r>
          </a:p>
          <a:p>
            <a:pPr lvl="1">
              <a:lnSpc>
                <a:spcPct val="120000"/>
              </a:lnSpc>
              <a:buFont typeface="Arial" panose="020B0604020202020204" pitchFamily="34" charset="0"/>
              <a:buChar char="•"/>
            </a:pPr>
            <a:r>
              <a:rPr lang="en-GB"/>
              <a:t>Modelling uncertainty </a:t>
            </a:r>
          </a:p>
          <a:p>
            <a:pPr>
              <a:lnSpc>
                <a:spcPct val="120000"/>
              </a:lnSpc>
              <a:buFont typeface="Arial" panose="020B0604020202020204" pitchFamily="34" charset="0"/>
              <a:buChar char="•"/>
            </a:pPr>
            <a:r>
              <a:rPr lang="en-GB"/>
              <a:t>One report was produced for each topic by an appropriate member of the ONR Expert Panel on Natural Hazards.</a:t>
            </a:r>
          </a:p>
          <a:p>
            <a:pPr>
              <a:lnSpc>
                <a:spcPct val="120000"/>
              </a:lnSpc>
              <a:buFont typeface="Arial" panose="020B0604020202020204" pitchFamily="34" charset="0"/>
              <a:buChar char="•"/>
            </a:pPr>
            <a:r>
              <a:rPr lang="en-GB"/>
              <a:t>The purpose of the project was to:</a:t>
            </a:r>
          </a:p>
          <a:p>
            <a:pPr lvl="1">
              <a:lnSpc>
                <a:spcPct val="120000"/>
              </a:lnSpc>
              <a:buFont typeface="Arial" panose="020B0604020202020204" pitchFamily="34" charset="0"/>
              <a:buChar char="•"/>
            </a:pPr>
            <a:r>
              <a:rPr lang="en-GB"/>
              <a:t>Determine the current scientific understanding of each topic.</a:t>
            </a:r>
          </a:p>
          <a:p>
            <a:pPr lvl="1">
              <a:lnSpc>
                <a:spcPct val="120000"/>
              </a:lnSpc>
              <a:buFont typeface="Arial" panose="020B0604020202020204" pitchFamily="34" charset="0"/>
              <a:buChar char="•"/>
            </a:pPr>
            <a:r>
              <a:rPr lang="en-GB"/>
              <a:t>Provide technical advice to ONR in relation to these aspects.</a:t>
            </a:r>
          </a:p>
          <a:p>
            <a:pPr lvl="1">
              <a:lnSpc>
                <a:spcPct val="120000"/>
              </a:lnSpc>
              <a:buFont typeface="Arial" panose="020B0604020202020204" pitchFamily="34" charset="0"/>
              <a:buChar char="•"/>
            </a:pPr>
            <a:r>
              <a:rPr lang="en-GB"/>
              <a:t>Highlight areas of uncertainty.</a:t>
            </a:r>
          </a:p>
          <a:p>
            <a:pPr lvl="1">
              <a:lnSpc>
                <a:spcPct val="120000"/>
              </a:lnSpc>
              <a:buFont typeface="Arial" panose="020B0604020202020204" pitchFamily="34" charset="0"/>
              <a:buChar char="•"/>
            </a:pPr>
            <a:r>
              <a:rPr lang="en-GB"/>
              <a:t>Identify potential future developments.</a:t>
            </a:r>
          </a:p>
          <a:p>
            <a:pPr>
              <a:lnSpc>
                <a:spcPct val="120000"/>
              </a:lnSpc>
              <a:buFont typeface="Arial" panose="020B0604020202020204" pitchFamily="34" charset="0"/>
              <a:buChar char="•"/>
            </a:pPr>
            <a:r>
              <a:rPr lang="en-GB"/>
              <a:t>The reports are available on our website: </a:t>
            </a:r>
          </a:p>
          <a:p>
            <a:pPr marL="0" indent="0">
              <a:lnSpc>
                <a:spcPct val="120000"/>
              </a:lnSpc>
            </a:pPr>
            <a:r>
              <a:rPr lang="en-GB">
                <a:hlinkClick r:id="rId3"/>
              </a:rPr>
              <a:t>https://www.onr.org.uk/publications/regulatory-reports/research/research-reports/onr-rrr-115</a:t>
            </a:r>
            <a:endParaRPr lang="en-GB"/>
          </a:p>
        </p:txBody>
      </p:sp>
    </p:spTree>
    <p:extLst>
      <p:ext uri="{BB962C8B-B14F-4D97-AF65-F5344CB8AC3E}">
        <p14:creationId xmlns:p14="http://schemas.microsoft.com/office/powerpoint/2010/main" val="3523240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47818-2E33-341F-E7F2-5C45B1803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60F723-A191-60DD-ACE8-DC25DECB27CA}"/>
              </a:ext>
            </a:extLst>
          </p:cNvPr>
          <p:cNvSpPr>
            <a:spLocks noGrp="1"/>
          </p:cNvSpPr>
          <p:nvPr>
            <p:ph type="title"/>
          </p:nvPr>
        </p:nvSpPr>
        <p:spPr/>
        <p:txBody>
          <a:bodyPr/>
          <a:lstStyle/>
          <a:p>
            <a:r>
              <a:rPr lang="en-GB"/>
              <a:t>ONR-RRR-115 – Individual Reports (1/3) </a:t>
            </a:r>
          </a:p>
        </p:txBody>
      </p:sp>
      <p:sp>
        <p:nvSpPr>
          <p:cNvPr id="3" name="Content Placeholder 2">
            <a:extLst>
              <a:ext uri="{FF2B5EF4-FFF2-40B4-BE49-F238E27FC236}">
                <a16:creationId xmlns:a16="http://schemas.microsoft.com/office/drawing/2014/main" id="{C7017070-FBB2-D6F5-5FE5-02C413154356}"/>
              </a:ext>
            </a:extLst>
          </p:cNvPr>
          <p:cNvSpPr>
            <a:spLocks noGrp="1"/>
          </p:cNvSpPr>
          <p:nvPr>
            <p:ph idx="1"/>
          </p:nvPr>
        </p:nvSpPr>
        <p:spPr/>
        <p:txBody>
          <a:bodyPr>
            <a:normAutofit fontScale="92500" lnSpcReduction="10000"/>
          </a:bodyPr>
          <a:lstStyle/>
          <a:p>
            <a:pPr marL="0" indent="0">
              <a:lnSpc>
                <a:spcPct val="120000"/>
              </a:lnSpc>
            </a:pPr>
            <a:r>
              <a:rPr lang="en-GB" sz="2200" u="sng">
                <a:solidFill>
                  <a:schemeClr val="tx1"/>
                </a:solidFill>
              </a:rPr>
              <a:t>Uncertainty in Climate Change Projections</a:t>
            </a:r>
          </a:p>
          <a:p>
            <a:pPr>
              <a:lnSpc>
                <a:spcPct val="120000"/>
              </a:lnSpc>
              <a:buFont typeface="Arial" panose="020B0604020202020204" pitchFamily="34" charset="0"/>
              <a:buChar char="•"/>
            </a:pPr>
            <a:r>
              <a:rPr lang="en-GB" sz="2200"/>
              <a:t>Literature review based on peer-reviewed academic papers.</a:t>
            </a:r>
          </a:p>
          <a:p>
            <a:pPr>
              <a:lnSpc>
                <a:spcPct val="120000"/>
              </a:lnSpc>
              <a:buFont typeface="Arial" panose="020B0604020202020204" pitchFamily="34" charset="0"/>
              <a:buChar char="•"/>
            </a:pPr>
            <a:r>
              <a:rPr lang="en-GB" sz="2200"/>
              <a:t>Focuses on future emissions scenarios, inherent uncertainty in the climate system, climate model uncertainty and how climate model uncertainty is dealt with.</a:t>
            </a:r>
          </a:p>
          <a:p>
            <a:pPr>
              <a:lnSpc>
                <a:spcPct val="120000"/>
              </a:lnSpc>
              <a:buFont typeface="Arial" panose="020B0604020202020204" pitchFamily="34" charset="0"/>
              <a:buChar char="•"/>
            </a:pPr>
            <a:r>
              <a:rPr lang="en-GB" sz="2200"/>
              <a:t>Key findings:</a:t>
            </a:r>
          </a:p>
          <a:p>
            <a:pPr lvl="1">
              <a:lnSpc>
                <a:spcPct val="120000"/>
              </a:lnSpc>
              <a:buFont typeface="Arial" panose="020B0604020202020204" pitchFamily="34" charset="0"/>
              <a:buChar char="•"/>
            </a:pPr>
            <a:r>
              <a:rPr lang="en-GB"/>
              <a:t>Climate models provide credible large-scale climate projections.</a:t>
            </a:r>
          </a:p>
          <a:p>
            <a:pPr lvl="1">
              <a:lnSpc>
                <a:spcPct val="120000"/>
              </a:lnSpc>
              <a:buFont typeface="Arial" panose="020B0604020202020204" pitchFamily="34" charset="0"/>
              <a:buChar char="•"/>
            </a:pPr>
            <a:r>
              <a:rPr lang="en-GB"/>
              <a:t>Refining of climate models to make future projections more robust.</a:t>
            </a:r>
          </a:p>
          <a:p>
            <a:pPr lvl="1">
              <a:lnSpc>
                <a:spcPct val="120000"/>
              </a:lnSpc>
              <a:buFont typeface="Arial" panose="020B0604020202020204" pitchFamily="34" charset="0"/>
              <a:buChar char="•"/>
            </a:pPr>
            <a:r>
              <a:rPr lang="en-GB"/>
              <a:t>Better understanding of climate model uncertainty will help risk management.</a:t>
            </a:r>
            <a:r>
              <a:rPr lang="en-GB">
                <a:highlight>
                  <a:srgbClr val="FFFF00"/>
                </a:highlight>
              </a:rPr>
              <a:t> </a:t>
            </a:r>
            <a:endParaRPr lang="en-GB"/>
          </a:p>
          <a:p>
            <a:endParaRPr lang="en-GB"/>
          </a:p>
        </p:txBody>
      </p:sp>
    </p:spTree>
    <p:extLst>
      <p:ext uri="{BB962C8B-B14F-4D97-AF65-F5344CB8AC3E}">
        <p14:creationId xmlns:p14="http://schemas.microsoft.com/office/powerpoint/2010/main" val="2925256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80E2-C634-42DF-5306-A57799AC6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8CDF3-382F-E47A-DCC5-0B8FF6702C6A}"/>
              </a:ext>
            </a:extLst>
          </p:cNvPr>
          <p:cNvSpPr>
            <a:spLocks noGrp="1"/>
          </p:cNvSpPr>
          <p:nvPr>
            <p:ph type="title"/>
          </p:nvPr>
        </p:nvSpPr>
        <p:spPr/>
        <p:txBody>
          <a:bodyPr/>
          <a:lstStyle/>
          <a:p>
            <a:r>
              <a:rPr lang="en-GB"/>
              <a:t>ONR-RRR-115 – Individual Reports (2/3) </a:t>
            </a:r>
          </a:p>
        </p:txBody>
      </p:sp>
      <p:sp>
        <p:nvSpPr>
          <p:cNvPr id="4" name="Content Placeholder 3">
            <a:extLst>
              <a:ext uri="{FF2B5EF4-FFF2-40B4-BE49-F238E27FC236}">
                <a16:creationId xmlns:a16="http://schemas.microsoft.com/office/drawing/2014/main" id="{B4909B7F-B611-A534-D68F-900C4B841C32}"/>
              </a:ext>
            </a:extLst>
          </p:cNvPr>
          <p:cNvSpPr>
            <a:spLocks noGrp="1"/>
          </p:cNvSpPr>
          <p:nvPr>
            <p:ph idx="1"/>
          </p:nvPr>
        </p:nvSpPr>
        <p:spPr/>
        <p:txBody>
          <a:bodyPr>
            <a:normAutofit/>
          </a:bodyPr>
          <a:lstStyle/>
          <a:p>
            <a:pPr>
              <a:lnSpc>
                <a:spcPct val="110000"/>
              </a:lnSpc>
            </a:pPr>
            <a:r>
              <a:rPr lang="en-GB" sz="2000" u="sng"/>
              <a:t>Tipping Points in the Climate System</a:t>
            </a:r>
          </a:p>
          <a:p>
            <a:pPr>
              <a:lnSpc>
                <a:spcPct val="110000"/>
              </a:lnSpc>
              <a:buFont typeface="Arial" panose="020B0604020202020204" pitchFamily="34" charset="0"/>
              <a:buChar char="•"/>
            </a:pPr>
            <a:r>
              <a:rPr lang="en-GB" sz="2000"/>
              <a:t>Literature review based on peer-reviewed academic papers. </a:t>
            </a:r>
          </a:p>
          <a:p>
            <a:pPr>
              <a:lnSpc>
                <a:spcPct val="110000"/>
              </a:lnSpc>
              <a:buFont typeface="Arial" panose="020B0604020202020204" pitchFamily="34" charset="0"/>
              <a:buChar char="•"/>
            </a:pPr>
            <a:r>
              <a:rPr lang="en-GB" sz="2000"/>
              <a:t>Focuses on definition and history of tipping points, modelling and prediction of tipping points, tipping points and past climate change, tipping points and future climate change.  </a:t>
            </a:r>
          </a:p>
          <a:p>
            <a:pPr>
              <a:lnSpc>
                <a:spcPct val="110000"/>
              </a:lnSpc>
              <a:buFont typeface="Arial" panose="020B0604020202020204" pitchFamily="34" charset="0"/>
              <a:buChar char="•"/>
            </a:pPr>
            <a:r>
              <a:rPr lang="en-GB" sz="2000"/>
              <a:t>Key findings:</a:t>
            </a:r>
          </a:p>
          <a:p>
            <a:pPr lvl="1">
              <a:lnSpc>
                <a:spcPct val="110000"/>
              </a:lnSpc>
              <a:buFont typeface="Arial" panose="020B0604020202020204" pitchFamily="34" charset="0"/>
              <a:buChar char="•"/>
            </a:pPr>
            <a:r>
              <a:rPr lang="en-GB" sz="1600"/>
              <a:t>The climate system is capable of rapid changes in its state.</a:t>
            </a:r>
          </a:p>
          <a:p>
            <a:pPr lvl="1">
              <a:lnSpc>
                <a:spcPct val="110000"/>
              </a:lnSpc>
              <a:buFont typeface="Arial" panose="020B0604020202020204" pitchFamily="34" charset="0"/>
              <a:buChar char="•"/>
            </a:pPr>
            <a:r>
              <a:rPr lang="en-GB" sz="1600"/>
              <a:t>Understanding of the timing of these and their impacts is emerging (e.g., Atlantic Meridional Overturning Circulation).</a:t>
            </a:r>
          </a:p>
          <a:p>
            <a:endParaRPr lang="en-GB"/>
          </a:p>
        </p:txBody>
      </p:sp>
    </p:spTree>
    <p:extLst>
      <p:ext uri="{BB962C8B-B14F-4D97-AF65-F5344CB8AC3E}">
        <p14:creationId xmlns:p14="http://schemas.microsoft.com/office/powerpoint/2010/main" val="155917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794E1-073D-1662-D5EE-9640C07DC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E6EA6-FC9B-82E0-67F9-0849A5A53F3F}"/>
              </a:ext>
            </a:extLst>
          </p:cNvPr>
          <p:cNvSpPr>
            <a:spLocks noGrp="1"/>
          </p:cNvSpPr>
          <p:nvPr>
            <p:ph type="title"/>
          </p:nvPr>
        </p:nvSpPr>
        <p:spPr/>
        <p:txBody>
          <a:bodyPr/>
          <a:lstStyle/>
          <a:p>
            <a:r>
              <a:rPr lang="en-GB"/>
              <a:t>ONR-RRR-115 – Individual Reports (3/3)</a:t>
            </a:r>
          </a:p>
        </p:txBody>
      </p:sp>
      <p:sp>
        <p:nvSpPr>
          <p:cNvPr id="3" name="Content Placeholder 2">
            <a:extLst>
              <a:ext uri="{FF2B5EF4-FFF2-40B4-BE49-F238E27FC236}">
                <a16:creationId xmlns:a16="http://schemas.microsoft.com/office/drawing/2014/main" id="{DB956FD1-AAA5-8340-FF62-67A1BDA1D5DB}"/>
              </a:ext>
            </a:extLst>
          </p:cNvPr>
          <p:cNvSpPr>
            <a:spLocks noGrp="1"/>
          </p:cNvSpPr>
          <p:nvPr>
            <p:ph idx="1"/>
          </p:nvPr>
        </p:nvSpPr>
        <p:spPr/>
        <p:txBody>
          <a:bodyPr/>
          <a:lstStyle/>
          <a:p>
            <a:pPr marL="0" indent="0"/>
            <a:r>
              <a:rPr lang="en-GB" sz="2000" u="sng">
                <a:solidFill>
                  <a:schemeClr val="tx1"/>
                </a:solidFill>
              </a:rPr>
              <a:t>Compound Hazard Events </a:t>
            </a:r>
          </a:p>
          <a:p>
            <a:pPr>
              <a:lnSpc>
                <a:spcPct val="100000"/>
              </a:lnSpc>
              <a:buFont typeface="Arial" panose="020B0604020202020204" pitchFamily="34" charset="0"/>
              <a:buChar char="•"/>
            </a:pPr>
            <a:r>
              <a:rPr lang="en-GB" sz="2000"/>
              <a:t>Literature review based on peer-reviewed academic papers.</a:t>
            </a:r>
          </a:p>
          <a:p>
            <a:pPr>
              <a:lnSpc>
                <a:spcPct val="100000"/>
              </a:lnSpc>
              <a:buFont typeface="Arial" panose="020B0604020202020204" pitchFamily="34" charset="0"/>
              <a:buChar char="•"/>
            </a:pPr>
            <a:r>
              <a:rPr lang="en-GB" sz="2000"/>
              <a:t>Explores definition of a compound event and approaches to assessment typically used. </a:t>
            </a:r>
          </a:p>
          <a:p>
            <a:pPr>
              <a:lnSpc>
                <a:spcPct val="100000"/>
              </a:lnSpc>
              <a:buFont typeface="Arial" panose="020B0604020202020204" pitchFamily="34" charset="0"/>
              <a:buChar char="•"/>
            </a:pPr>
            <a:r>
              <a:rPr lang="en-GB" sz="2000"/>
              <a:t>Considers existing design approaches and how compound events can impact performance of infrastructure. </a:t>
            </a:r>
          </a:p>
          <a:p>
            <a:pPr>
              <a:lnSpc>
                <a:spcPct val="100000"/>
              </a:lnSpc>
              <a:buFont typeface="Arial" panose="020B0604020202020204" pitchFamily="34" charset="0"/>
              <a:buChar char="•"/>
            </a:pPr>
            <a:r>
              <a:rPr lang="en-GB" sz="2000"/>
              <a:t>Key findings:</a:t>
            </a:r>
          </a:p>
          <a:p>
            <a:pPr lvl="1">
              <a:lnSpc>
                <a:spcPct val="100000"/>
              </a:lnSpc>
              <a:buFont typeface="Arial" panose="020B0604020202020204" pitchFamily="34" charset="0"/>
              <a:buChar char="•"/>
            </a:pPr>
            <a:r>
              <a:rPr lang="en-GB" sz="1600"/>
              <a:t>Temporally compounding events are an important consideration (e.g., Dawlish 2013/14).</a:t>
            </a:r>
          </a:p>
          <a:p>
            <a:pPr lvl="1">
              <a:lnSpc>
                <a:spcPct val="100000"/>
              </a:lnSpc>
              <a:buFont typeface="Arial" panose="020B0604020202020204" pitchFamily="34" charset="0"/>
              <a:buChar char="•"/>
            </a:pPr>
            <a:r>
              <a:rPr lang="en-GB" sz="1600"/>
              <a:t>A single storm design basis may not be conservative given time-dependent deterioration of infrastructure.</a:t>
            </a:r>
          </a:p>
          <a:p>
            <a:pPr lvl="1">
              <a:lnSpc>
                <a:spcPct val="100000"/>
              </a:lnSpc>
              <a:buFont typeface="Arial" panose="020B0604020202020204" pitchFamily="34" charset="0"/>
              <a:buChar char="•"/>
            </a:pPr>
            <a:r>
              <a:rPr lang="en-GB" sz="1600"/>
              <a:t>Potential focus on outcome performance rather than input loads.</a:t>
            </a:r>
          </a:p>
          <a:p>
            <a:pPr>
              <a:buFont typeface="Arial" panose="020B0604020202020204" pitchFamily="34" charset="0"/>
              <a:buChar char="•"/>
            </a:pPr>
            <a:endParaRPr lang="en-GB"/>
          </a:p>
          <a:p>
            <a:endParaRPr lang="en-GB"/>
          </a:p>
        </p:txBody>
      </p:sp>
    </p:spTree>
    <p:extLst>
      <p:ext uri="{BB962C8B-B14F-4D97-AF65-F5344CB8AC3E}">
        <p14:creationId xmlns:p14="http://schemas.microsoft.com/office/powerpoint/2010/main" val="3537489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A256-F6A5-1E68-68D7-DFC9AB599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AB809-1D97-DED6-8D72-9858B521E65F}"/>
              </a:ext>
            </a:extLst>
          </p:cNvPr>
          <p:cNvSpPr>
            <a:spLocks noGrp="1"/>
          </p:cNvSpPr>
          <p:nvPr>
            <p:ph type="title"/>
          </p:nvPr>
        </p:nvSpPr>
        <p:spPr/>
        <p:txBody>
          <a:bodyPr/>
          <a:lstStyle/>
          <a:p>
            <a:r>
              <a:rPr lang="en-GB"/>
              <a:t>ONR-RRR-142 – Review of high-end climate scenarios (1/2)</a:t>
            </a:r>
          </a:p>
        </p:txBody>
      </p:sp>
      <p:sp>
        <p:nvSpPr>
          <p:cNvPr id="3" name="Content Placeholder 2">
            <a:extLst>
              <a:ext uri="{FF2B5EF4-FFF2-40B4-BE49-F238E27FC236}">
                <a16:creationId xmlns:a16="http://schemas.microsoft.com/office/drawing/2014/main" id="{1A9DE3AD-824C-17DA-7977-085B2A2C2D5F}"/>
              </a:ext>
            </a:extLst>
          </p:cNvPr>
          <p:cNvSpPr>
            <a:spLocks noGrp="1"/>
          </p:cNvSpPr>
          <p:nvPr>
            <p:ph idx="1"/>
          </p:nvPr>
        </p:nvSpPr>
        <p:spPr/>
        <p:txBody>
          <a:bodyPr/>
          <a:lstStyle/>
          <a:p>
            <a:pPr>
              <a:lnSpc>
                <a:spcPct val="100000"/>
              </a:lnSpc>
              <a:buFont typeface="Arial" panose="020B0604020202020204" pitchFamily="34" charset="0"/>
              <a:buChar char="•"/>
            </a:pPr>
            <a:r>
              <a:rPr lang="en-GB" sz="2000"/>
              <a:t>ONR has recently awarded a contract to a Technical Support Contractor for research on “high-end” (i.e., high impact, low-likelihood) climate scenarios (ONR-RRR-142).</a:t>
            </a:r>
          </a:p>
          <a:p>
            <a:pPr>
              <a:lnSpc>
                <a:spcPct val="100000"/>
              </a:lnSpc>
              <a:buFont typeface="Arial" panose="020B0604020202020204" pitchFamily="34" charset="0"/>
              <a:buChar char="•"/>
            </a:pPr>
            <a:r>
              <a:rPr lang="en-GB" sz="2000"/>
              <a:t>ONR expects </a:t>
            </a:r>
            <a:r>
              <a:rPr lang="en-GB" sz="2000" err="1"/>
              <a:t>dutyholders</a:t>
            </a:r>
            <a:r>
              <a:rPr lang="en-GB" sz="2000"/>
              <a:t> to perform analysis of climate change using a range of climate scenarios, annual exceedance frequencies and sensitivity studies, including consideration of high-end climate change scenarios (such as credible maximum scenarios). </a:t>
            </a:r>
          </a:p>
          <a:p>
            <a:pPr>
              <a:lnSpc>
                <a:spcPct val="100000"/>
              </a:lnSpc>
              <a:buFont typeface="Arial" panose="020B0604020202020204" pitchFamily="34" charset="0"/>
              <a:buChar char="•"/>
            </a:pPr>
            <a:r>
              <a:rPr lang="en-GB" sz="2000"/>
              <a:t>A challenge faced by </a:t>
            </a:r>
            <a:r>
              <a:rPr lang="en-GB" sz="2000" err="1"/>
              <a:t>dutyholders</a:t>
            </a:r>
            <a:r>
              <a:rPr lang="en-GB" sz="2000"/>
              <a:t> in the nuclear industry, other industries, and ONR is whether H++ scenarios remain appropriate for use as high end climate change scenarios, as these were not updated in UKCP18.</a:t>
            </a:r>
          </a:p>
          <a:p>
            <a:pPr>
              <a:lnSpc>
                <a:spcPct val="100000"/>
              </a:lnSpc>
              <a:buFont typeface="Arial" panose="020B0604020202020204" pitchFamily="34" charset="0"/>
              <a:buChar char="•"/>
            </a:pPr>
            <a:r>
              <a:rPr lang="en-GB" sz="2000"/>
              <a:t>Current end date for project </a:t>
            </a:r>
            <a:r>
              <a:rPr lang="en-GB" sz="2000">
                <a:latin typeface="+mj-lt"/>
              </a:rPr>
              <a:t>end 2025. Summary report expected to be published on website in 2026.</a:t>
            </a:r>
          </a:p>
          <a:p>
            <a:pPr>
              <a:lnSpc>
                <a:spcPct val="100000"/>
              </a:lnSpc>
              <a:buFont typeface="Arial" panose="020B0604020202020204" pitchFamily="34" charset="0"/>
              <a:buChar char="•"/>
            </a:pPr>
            <a:endParaRPr lang="en-GB" sz="2200"/>
          </a:p>
          <a:p>
            <a:pPr>
              <a:lnSpc>
                <a:spcPct val="100000"/>
              </a:lnSpc>
              <a:buFont typeface="Arial" panose="020B0604020202020204" pitchFamily="34" charset="0"/>
              <a:buChar char="•"/>
            </a:pPr>
            <a:endParaRPr lang="en-GB" sz="2200"/>
          </a:p>
          <a:p>
            <a:endParaRPr lang="en-GB" sz="2200"/>
          </a:p>
          <a:p>
            <a:endParaRPr lang="en-GB"/>
          </a:p>
        </p:txBody>
      </p:sp>
    </p:spTree>
    <p:extLst>
      <p:ext uri="{BB962C8B-B14F-4D97-AF65-F5344CB8AC3E}">
        <p14:creationId xmlns:p14="http://schemas.microsoft.com/office/powerpoint/2010/main" val="838893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68A7A39-E561-1688-B5BA-5D7E7D6D9688}"/>
              </a:ext>
            </a:extLst>
          </p:cNvPr>
          <p:cNvSpPr>
            <a:spLocks noGrp="1" noChangeArrowheads="1"/>
          </p:cNvSpPr>
          <p:nvPr>
            <p:ph type="title"/>
          </p:nvPr>
        </p:nvSpPr>
        <p:spPr>
          <a:xfrm>
            <a:off x="449263" y="0"/>
            <a:ext cx="8997950" cy="942975"/>
          </a:xfrm>
        </p:spPr>
        <p:txBody>
          <a:bodyPr/>
          <a:lstStyle/>
          <a:p>
            <a:r>
              <a:rPr lang="en-GB" sz="2400"/>
              <a:t>ONR-RRR-142 – Review of high-end climate scenarios (2/2)</a:t>
            </a:r>
            <a:endParaRPr lang="en-US" altLang="en-US" sz="2400"/>
          </a:p>
        </p:txBody>
      </p:sp>
      <p:sp>
        <p:nvSpPr>
          <p:cNvPr id="30722" name="Rectangle 2">
            <a:extLst>
              <a:ext uri="{FF2B5EF4-FFF2-40B4-BE49-F238E27FC236}">
                <a16:creationId xmlns:a16="http://schemas.microsoft.com/office/drawing/2014/main" id="{7B77ABFB-9D0A-5FDC-FF22-469424F611FE}"/>
              </a:ext>
            </a:extLst>
          </p:cNvPr>
          <p:cNvSpPr>
            <a:spLocks noGrp="1" noChangeArrowheads="1"/>
          </p:cNvSpPr>
          <p:nvPr>
            <p:ph idx="1"/>
          </p:nvPr>
        </p:nvSpPr>
        <p:spPr>
          <a:xfrm>
            <a:off x="449263" y="1079500"/>
            <a:ext cx="8997950" cy="3957638"/>
          </a:xfrm>
        </p:spPr>
        <p:txBody>
          <a:bodyPr/>
          <a:lstStyle/>
          <a:p>
            <a:pPr marL="0" lvl="0" indent="0" rtl="0" fontAlgn="base" hangingPunct="0">
              <a:spcAft>
                <a:spcPts val="1100"/>
              </a:spcAft>
              <a:buSzPts val="1100"/>
              <a:tabLst>
                <a:tab pos="-20116800" algn="l"/>
                <a:tab pos="-20026630" algn="l"/>
              </a:tabLst>
            </a:pPr>
            <a:r>
              <a:rPr lang="en-GB">
                <a:effectLst/>
                <a:latin typeface="Arial" panose="020B0604020202020204" pitchFamily="34" charset="0"/>
                <a:ea typeface="Times New Roman" panose="02020603050405020304" pitchFamily="18" charset="0"/>
                <a:cs typeface="Arial" panose="020B0604020202020204" pitchFamily="34" charset="0"/>
              </a:rPr>
              <a:t>The purpose of this research project is to enable ONR to better understand: </a:t>
            </a:r>
            <a:endParaRPr lang="en-GB">
              <a:effectLst/>
              <a:latin typeface="Arial" panose="020B0604020202020204" pitchFamily="34" charset="0"/>
              <a:ea typeface="Times New Roman" panose="02020603050405020304" pitchFamily="18" charset="0"/>
              <a:cs typeface="Times New Roman" panose="02020603050405020304" pitchFamily="18" charset="0"/>
            </a:endParaRPr>
          </a:p>
          <a:p>
            <a:pPr lvl="0">
              <a:buFont typeface="Arial" panose="020B0604020202020204" pitchFamily="34" charset="0"/>
              <a:buChar char="•"/>
              <a:tabLst>
                <a:tab pos="-20116800" algn="l"/>
                <a:tab pos="457200" algn="l"/>
              </a:tabLst>
            </a:pPr>
            <a:r>
              <a:rPr lang="en-GB"/>
              <a:t>The range of high-end climate change scenarios currently available (or being developed/in publication), and recommendations regarding their applicability in a UK context. </a:t>
            </a:r>
          </a:p>
          <a:p>
            <a:pPr lvl="0">
              <a:buFont typeface="Arial" panose="020B0604020202020204" pitchFamily="34" charset="0"/>
              <a:buChar char="•"/>
              <a:tabLst>
                <a:tab pos="-20116800" algn="l"/>
                <a:tab pos="457200" algn="l"/>
              </a:tabLst>
            </a:pPr>
            <a:r>
              <a:rPr lang="en-GB"/>
              <a:t>Planned and potential research in relation to high-end climate change scenarios. </a:t>
            </a:r>
          </a:p>
          <a:p>
            <a:pPr marL="0" lvl="0" indent="0" rtl="0" fontAlgn="base" hangingPunct="0">
              <a:spcAft>
                <a:spcPts val="1100"/>
              </a:spcAft>
              <a:buSzPts val="1100"/>
              <a:tabLst>
                <a:tab pos="-20116800" algn="l"/>
                <a:tab pos="-20026630" algn="l"/>
              </a:tabLst>
            </a:pPr>
            <a:r>
              <a:rPr lang="en-GB">
                <a:effectLst/>
                <a:latin typeface="Arial" panose="020B0604020202020204" pitchFamily="34" charset="0"/>
                <a:ea typeface="Times New Roman" panose="02020603050405020304" pitchFamily="18" charset="0"/>
                <a:cs typeface="Arial" panose="020B0604020202020204" pitchFamily="34" charset="0"/>
              </a:rPr>
              <a:t>The research project will inform: </a:t>
            </a:r>
            <a:endParaRPr lang="en-GB">
              <a:effectLst/>
              <a:latin typeface="Arial" panose="020B0604020202020204" pitchFamily="34" charset="0"/>
              <a:ea typeface="Times New Roman" panose="02020603050405020304" pitchFamily="18" charset="0"/>
              <a:cs typeface="Times New Roman" panose="02020603050405020304" pitchFamily="18" charset="0"/>
            </a:endParaRPr>
          </a:p>
          <a:p>
            <a:pPr>
              <a:buFont typeface="Arial" panose="020B0604020202020204" pitchFamily="34" charset="0"/>
              <a:buChar char="•"/>
              <a:tabLst>
                <a:tab pos="-20116800" algn="l"/>
                <a:tab pos="457200" algn="l"/>
              </a:tabLst>
            </a:pPr>
            <a:r>
              <a:rPr lang="en-GB"/>
              <a:t>future updates to ONR’s guidance including ONR’s Technical Assessment Guide for External Hazards (NS-TAST-GD-013)</a:t>
            </a:r>
          </a:p>
          <a:p>
            <a:pPr>
              <a:buFont typeface="Arial" panose="020B0604020202020204" pitchFamily="34" charset="0"/>
              <a:buChar char="•"/>
              <a:tabLst>
                <a:tab pos="-20116800" algn="l"/>
                <a:tab pos="457200" algn="l"/>
              </a:tabLst>
            </a:pPr>
            <a:r>
              <a:rPr lang="en-GB"/>
              <a:t>joint regulatory guidance on climate change</a:t>
            </a:r>
          </a:p>
          <a:p>
            <a:pPr>
              <a:buFont typeface="Arial" panose="020B0604020202020204" pitchFamily="34" charset="0"/>
              <a:buChar char="•"/>
              <a:tabLst>
                <a:tab pos="-20116800" algn="l"/>
                <a:tab pos="457200" algn="l"/>
              </a:tabLst>
            </a:pPr>
            <a:r>
              <a:rPr lang="en-GB"/>
              <a:t>ONR’s expectations for dutyholder safety cases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53A5-DC05-98A0-F784-F031C9BDCD4B}"/>
              </a:ext>
            </a:extLst>
          </p:cNvPr>
          <p:cNvSpPr>
            <a:spLocks noGrp="1"/>
          </p:cNvSpPr>
          <p:nvPr>
            <p:ph type="title"/>
          </p:nvPr>
        </p:nvSpPr>
        <p:spPr/>
        <p:txBody>
          <a:bodyPr/>
          <a:lstStyle/>
          <a:p>
            <a:r>
              <a:rPr lang="en-GB"/>
              <a:t>Future Research Opportunities	</a:t>
            </a:r>
          </a:p>
        </p:txBody>
      </p:sp>
      <p:sp>
        <p:nvSpPr>
          <p:cNvPr id="3" name="Content Placeholder 2">
            <a:extLst>
              <a:ext uri="{FF2B5EF4-FFF2-40B4-BE49-F238E27FC236}">
                <a16:creationId xmlns:a16="http://schemas.microsoft.com/office/drawing/2014/main" id="{A372521F-977F-6278-1798-4A1EF5BCC81D}"/>
              </a:ext>
            </a:extLst>
          </p:cNvPr>
          <p:cNvSpPr>
            <a:spLocks noGrp="1"/>
          </p:cNvSpPr>
          <p:nvPr>
            <p:ph sz="half" idx="1"/>
          </p:nvPr>
        </p:nvSpPr>
        <p:spPr>
          <a:xfrm>
            <a:off x="449263" y="1079500"/>
            <a:ext cx="4421187" cy="4376420"/>
          </a:xfrm>
        </p:spPr>
        <p:txBody>
          <a:bodyPr>
            <a:normAutofit fontScale="85000" lnSpcReduction="20000"/>
          </a:bodyPr>
          <a:lstStyle/>
          <a:p>
            <a:pPr>
              <a:lnSpc>
                <a:spcPct val="110000"/>
              </a:lnSpc>
              <a:buFont typeface="Arial" panose="020B0604020202020204" pitchFamily="34" charset="0"/>
              <a:buChar char="•"/>
            </a:pPr>
            <a:r>
              <a:rPr lang="en-GB"/>
              <a:t>ONR will continue to commission research on climate science where appropriate, in accordance with our </a:t>
            </a:r>
            <a:r>
              <a:rPr lang="en-GB">
                <a:hlinkClick r:id="rId2"/>
              </a:rPr>
              <a:t>research strategy</a:t>
            </a:r>
            <a:r>
              <a:rPr lang="en-GB"/>
              <a:t>. </a:t>
            </a:r>
          </a:p>
          <a:p>
            <a:pPr>
              <a:lnSpc>
                <a:spcPct val="110000"/>
              </a:lnSpc>
              <a:buFont typeface="Arial" panose="020B0604020202020204" pitchFamily="34" charset="0"/>
              <a:buChar char="•"/>
            </a:pPr>
            <a:r>
              <a:rPr lang="en-GB"/>
              <a:t>We are looking for relevant opportunities to sponsor PhD studies with </a:t>
            </a:r>
            <a:r>
              <a:rPr lang="en-GB">
                <a:hlinkClick r:id="rId3"/>
              </a:rPr>
              <a:t>FLOOD-CDT</a:t>
            </a:r>
            <a:r>
              <a:rPr lang="en-GB"/>
              <a:t>.</a:t>
            </a:r>
          </a:p>
          <a:p>
            <a:pPr>
              <a:lnSpc>
                <a:spcPct val="110000"/>
              </a:lnSpc>
              <a:buFont typeface="Arial" panose="020B0604020202020204" pitchFamily="34" charset="0"/>
              <a:buChar char="•"/>
            </a:pPr>
            <a:r>
              <a:rPr lang="en-GB"/>
              <a:t>We are looking to collaborate with the Environment Agency on their research, where appropriate.</a:t>
            </a:r>
          </a:p>
          <a:p>
            <a:pPr>
              <a:lnSpc>
                <a:spcPct val="110000"/>
              </a:lnSpc>
              <a:buFont typeface="Arial" panose="020B0604020202020204" pitchFamily="34" charset="0"/>
              <a:buChar char="•"/>
            </a:pPr>
            <a:r>
              <a:rPr lang="en-GB"/>
              <a:t>We will continue to use our Expert Panel to maintain a ‘watching brief’ on emerging climate science topics and commission research, where appropriate.  </a:t>
            </a:r>
          </a:p>
          <a:p>
            <a:endParaRPr lang="en-GB"/>
          </a:p>
        </p:txBody>
      </p:sp>
      <p:pic>
        <p:nvPicPr>
          <p:cNvPr id="6" name="Content Placeholder 5">
            <a:extLst>
              <a:ext uri="{FF2B5EF4-FFF2-40B4-BE49-F238E27FC236}">
                <a16:creationId xmlns:a16="http://schemas.microsoft.com/office/drawing/2014/main" id="{C1AF92CB-8008-4643-4DB7-03FCCFACBDBA}"/>
              </a:ext>
            </a:extLst>
          </p:cNvPr>
          <p:cNvPicPr>
            <a:picLocks noGrp="1" noChangeAspect="1"/>
          </p:cNvPicPr>
          <p:nvPr>
            <p:ph sz="half" idx="2"/>
          </p:nvPr>
        </p:nvPicPr>
        <p:blipFill>
          <a:blip r:embed="rId4"/>
          <a:stretch>
            <a:fillRect/>
          </a:stretch>
        </p:blipFill>
        <p:spPr>
          <a:xfrm>
            <a:off x="5022850" y="1877658"/>
            <a:ext cx="4422775" cy="2359733"/>
          </a:xfrm>
        </p:spPr>
      </p:pic>
    </p:spTree>
    <p:extLst>
      <p:ext uri="{BB962C8B-B14F-4D97-AF65-F5344CB8AC3E}">
        <p14:creationId xmlns:p14="http://schemas.microsoft.com/office/powerpoint/2010/main" val="2653471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4EB3B-7F0A-CBCB-4447-4F6D8F7F8A7F}"/>
            </a:ext>
          </a:extLst>
        </p:cNvPr>
        <p:cNvGrpSpPr/>
        <p:nvPr/>
      </p:nvGrpSpPr>
      <p:grpSpPr>
        <a:xfrm>
          <a:off x="0" y="0"/>
          <a:ext cx="0" cy="0"/>
          <a:chOff x="0" y="0"/>
          <a:chExt cx="0" cy="0"/>
        </a:xfrm>
      </p:grpSpPr>
      <p:sp>
        <p:nvSpPr>
          <p:cNvPr id="33793" name="Title 1">
            <a:extLst>
              <a:ext uri="{FF2B5EF4-FFF2-40B4-BE49-F238E27FC236}">
                <a16:creationId xmlns:a16="http://schemas.microsoft.com/office/drawing/2014/main" id="{499A5E41-E0C8-B3EF-6711-3C2BBBBCB11F}"/>
              </a:ext>
            </a:extLst>
          </p:cNvPr>
          <p:cNvSpPr>
            <a:spLocks noGrp="1"/>
          </p:cNvSpPr>
          <p:nvPr>
            <p:ph type="ctrTitle"/>
          </p:nvPr>
        </p:nvSpPr>
        <p:spPr>
          <a:xfrm>
            <a:off x="958863" y="1810364"/>
            <a:ext cx="6019045" cy="1024911"/>
          </a:xfrm>
          <a:ln>
            <a:round/>
            <a:headEnd/>
            <a:tailEnd/>
          </a:ln>
        </p:spPr>
        <p:txBody>
          <a:bodyPr/>
          <a:lstStyle/>
          <a:p>
            <a:pPr defTabSz="914400" eaLnBrk="1" hangingPunct="1"/>
            <a:r>
              <a:rPr lang="en-US" sz="2800">
                <a:latin typeface="Arial"/>
                <a:cs typeface="Arial"/>
              </a:rPr>
              <a:t>Future following climate change workshops – general discussion</a:t>
            </a:r>
          </a:p>
        </p:txBody>
      </p:sp>
    </p:spTree>
    <p:extLst>
      <p:ext uri="{BB962C8B-B14F-4D97-AF65-F5344CB8AC3E}">
        <p14:creationId xmlns:p14="http://schemas.microsoft.com/office/powerpoint/2010/main" val="422695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9FAB-E190-1FEB-F839-F15A683787C6}"/>
            </a:ext>
          </a:extLst>
        </p:cNvPr>
        <p:cNvGrpSpPr/>
        <p:nvPr/>
      </p:nvGrpSpPr>
      <p:grpSpPr>
        <a:xfrm>
          <a:off x="0" y="0"/>
          <a:ext cx="0" cy="0"/>
          <a:chOff x="0" y="0"/>
          <a:chExt cx="0" cy="0"/>
        </a:xfrm>
      </p:grpSpPr>
      <p:sp>
        <p:nvSpPr>
          <p:cNvPr id="30721" name="Rectangle 1">
            <a:extLst>
              <a:ext uri="{FF2B5EF4-FFF2-40B4-BE49-F238E27FC236}">
                <a16:creationId xmlns:a16="http://schemas.microsoft.com/office/drawing/2014/main" id="{9A258F6E-22F0-305E-F97D-8AEF9A4D2B2B}"/>
              </a:ext>
            </a:extLst>
          </p:cNvPr>
          <p:cNvSpPr>
            <a:spLocks noGrp="1" noChangeArrowheads="1"/>
          </p:cNvSpPr>
          <p:nvPr>
            <p:ph type="title"/>
          </p:nvPr>
        </p:nvSpPr>
        <p:spPr>
          <a:xfrm>
            <a:off x="449263" y="0"/>
            <a:ext cx="8997950" cy="942975"/>
          </a:xfrm>
        </p:spPr>
        <p:txBody>
          <a:bodyPr/>
          <a:lstStyle/>
          <a:p>
            <a:r>
              <a:rPr lang="en-GB" sz="2400">
                <a:latin typeface="Arial"/>
                <a:cs typeface="Arial"/>
              </a:rPr>
              <a:t>Questions to discuss on tables</a:t>
            </a:r>
            <a:endParaRPr lang="en-GB" sz="2400"/>
          </a:p>
        </p:txBody>
      </p:sp>
      <p:sp>
        <p:nvSpPr>
          <p:cNvPr id="30722" name="Rectangle 2">
            <a:extLst>
              <a:ext uri="{FF2B5EF4-FFF2-40B4-BE49-F238E27FC236}">
                <a16:creationId xmlns:a16="http://schemas.microsoft.com/office/drawing/2014/main" id="{E41832C8-201D-FECE-FA98-AAAC5BCAC581}"/>
              </a:ext>
            </a:extLst>
          </p:cNvPr>
          <p:cNvSpPr>
            <a:spLocks noGrp="1" noChangeArrowheads="1"/>
          </p:cNvSpPr>
          <p:nvPr>
            <p:ph idx="1"/>
          </p:nvPr>
        </p:nvSpPr>
        <p:spPr>
          <a:xfrm>
            <a:off x="449263" y="1079500"/>
            <a:ext cx="8997950" cy="3957638"/>
          </a:xfrm>
        </p:spPr>
        <p:txBody>
          <a:bodyPr/>
          <a:lstStyle/>
          <a:p>
            <a:pPr marL="0" lvl="0" indent="0" rtl="0" fontAlgn="base" hangingPunct="0">
              <a:spcAft>
                <a:spcPts val="1100"/>
              </a:spcAft>
              <a:buSzPts val="1100"/>
              <a:tabLst>
                <a:tab pos="-20116800" algn="l"/>
                <a:tab pos="-20026630" algn="l"/>
              </a:tabLst>
            </a:pPr>
            <a:endParaRPr lang="en-GB"/>
          </a:p>
          <a:p>
            <a:pPr>
              <a:buFont typeface="Calibri" panose="020B0604020202020204" pitchFamily="34" charset="0"/>
              <a:buChar char="-"/>
              <a:tabLst>
                <a:tab pos="-20116800" algn="l"/>
                <a:tab pos="457200" algn="l"/>
              </a:tabLst>
            </a:pPr>
            <a:r>
              <a:rPr lang="en-GB">
                <a:latin typeface="Arial"/>
                <a:cs typeface="Arial"/>
              </a:rPr>
              <a:t>What can we learn from our experience of the climate change workshops that should inform future forums?</a:t>
            </a:r>
          </a:p>
          <a:p>
            <a:pPr>
              <a:buFont typeface="Calibri" panose="020B0604020202020204" pitchFamily="34" charset="0"/>
              <a:buChar char="-"/>
              <a:tabLst>
                <a:tab pos="-20116800" algn="l"/>
                <a:tab pos="457200" algn="l"/>
              </a:tabLst>
            </a:pPr>
            <a:r>
              <a:rPr lang="en-GB">
                <a:latin typeface="Arial"/>
                <a:cs typeface="Arial"/>
              </a:rPr>
              <a:t>What long-term impact topics might we want NGO forum to consider and do potential deep-dives on in the future?</a:t>
            </a:r>
          </a:p>
        </p:txBody>
      </p:sp>
      <p:pic>
        <p:nvPicPr>
          <p:cNvPr id="2" name="Picture 1" descr="A group of people sitting around tables in a room&#10;&#10;AI-generated content may be incorrect.">
            <a:extLst>
              <a:ext uri="{FF2B5EF4-FFF2-40B4-BE49-F238E27FC236}">
                <a16:creationId xmlns:a16="http://schemas.microsoft.com/office/drawing/2014/main" id="{CA320870-F5A0-A85D-27F4-D0097C846FA9}"/>
              </a:ext>
            </a:extLst>
          </p:cNvPr>
          <p:cNvPicPr>
            <a:picLocks noChangeAspect="1"/>
          </p:cNvPicPr>
          <p:nvPr/>
        </p:nvPicPr>
        <p:blipFill>
          <a:blip r:embed="rId3"/>
          <a:stretch>
            <a:fillRect/>
          </a:stretch>
        </p:blipFill>
        <p:spPr>
          <a:xfrm>
            <a:off x="-2463" y="3099985"/>
            <a:ext cx="3377243" cy="2567390"/>
          </a:xfrm>
          <a:prstGeom prst="rect">
            <a:avLst/>
          </a:prstGeom>
        </p:spPr>
      </p:pic>
    </p:spTree>
    <p:extLst>
      <p:ext uri="{BB962C8B-B14F-4D97-AF65-F5344CB8AC3E}">
        <p14:creationId xmlns:p14="http://schemas.microsoft.com/office/powerpoint/2010/main" val="374202302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B5C9-C9AE-09A9-8020-5BED95261E31}"/>
            </a:ext>
          </a:extLst>
        </p:cNvPr>
        <p:cNvGrpSpPr/>
        <p:nvPr/>
      </p:nvGrpSpPr>
      <p:grpSpPr>
        <a:xfrm>
          <a:off x="0" y="0"/>
          <a:ext cx="0" cy="0"/>
          <a:chOff x="0" y="0"/>
          <a:chExt cx="0" cy="0"/>
        </a:xfrm>
      </p:grpSpPr>
      <p:sp>
        <p:nvSpPr>
          <p:cNvPr id="33793" name="Title 1">
            <a:extLst>
              <a:ext uri="{FF2B5EF4-FFF2-40B4-BE49-F238E27FC236}">
                <a16:creationId xmlns:a16="http://schemas.microsoft.com/office/drawing/2014/main" id="{A4E96950-C4A6-3879-EC35-40FFFA92F4D2}"/>
              </a:ext>
            </a:extLst>
          </p:cNvPr>
          <p:cNvSpPr>
            <a:spLocks noGrp="1"/>
          </p:cNvSpPr>
          <p:nvPr>
            <p:ph type="ctrTitle"/>
          </p:nvPr>
        </p:nvSpPr>
        <p:spPr>
          <a:xfrm>
            <a:off x="958863" y="2186800"/>
            <a:ext cx="6019045" cy="648475"/>
          </a:xfrm>
          <a:ln>
            <a:round/>
            <a:headEnd/>
            <a:tailEnd/>
          </a:ln>
        </p:spPr>
        <p:txBody>
          <a:bodyPr/>
          <a:lstStyle/>
          <a:p>
            <a:pPr lvl="0" algn="l" defTabSz="914400" rtl="0" eaLnBrk="1" latinLnBrk="0" hangingPunct="1"/>
            <a:r>
              <a:rPr lang="en-US" sz="2800"/>
              <a:t>Summary of the Day</a:t>
            </a:r>
          </a:p>
        </p:txBody>
      </p:sp>
    </p:spTree>
    <p:extLst>
      <p:ext uri="{BB962C8B-B14F-4D97-AF65-F5344CB8AC3E}">
        <p14:creationId xmlns:p14="http://schemas.microsoft.com/office/powerpoint/2010/main" val="414692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04F5-4BF9-B038-E199-37DC8B847E66}"/>
              </a:ext>
            </a:extLst>
          </p:cNvPr>
          <p:cNvSpPr>
            <a:spLocks noGrp="1"/>
          </p:cNvSpPr>
          <p:nvPr>
            <p:ph type="title"/>
          </p:nvPr>
        </p:nvSpPr>
        <p:spPr/>
        <p:txBody>
          <a:bodyPr/>
          <a:lstStyle/>
          <a:p>
            <a:r>
              <a:rPr lang="en-GB"/>
              <a:t>CNI Themed Inspections – Overview </a:t>
            </a:r>
          </a:p>
        </p:txBody>
      </p:sp>
      <p:sp>
        <p:nvSpPr>
          <p:cNvPr id="4" name="Rectangle 2">
            <a:extLst>
              <a:ext uri="{FF2B5EF4-FFF2-40B4-BE49-F238E27FC236}">
                <a16:creationId xmlns:a16="http://schemas.microsoft.com/office/drawing/2014/main" id="{06964888-0354-2BC0-0935-1CB468C70704}"/>
              </a:ext>
            </a:extLst>
          </p:cNvPr>
          <p:cNvSpPr txBox="1">
            <a:spLocks noChangeArrowheads="1"/>
          </p:cNvSpPr>
          <p:nvPr/>
        </p:nvSpPr>
        <p:spPr bwMode="auto">
          <a:xfrm>
            <a:off x="943741" y="1552911"/>
            <a:ext cx="8011611" cy="2906023"/>
          </a:xfrm>
          <a:prstGeom prst="rect">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170" indent="0" defTabSz="914400" eaLnBrk="1" fontAlgn="auto" hangingPunct="1">
              <a:lnSpc>
                <a:spcPct val="100000"/>
              </a:lnSpc>
              <a:spcBef>
                <a:spcPts val="1200"/>
              </a:spcBef>
              <a:spcAft>
                <a:spcPts val="1200"/>
              </a:spcAft>
              <a:buClr>
                <a:srgbClr val="006D68"/>
              </a:buClr>
              <a:buSzTx/>
              <a:defRPr/>
            </a:pPr>
            <a:r>
              <a:rPr lang="en-GB" sz="2200">
                <a:solidFill>
                  <a:schemeClr val="tx1"/>
                </a:solidFill>
                <a:latin typeface="Arial" panose="020B0604020202020204"/>
                <a:cs typeface="+mn-cs"/>
              </a:rPr>
              <a:t>Purpose of CNI Themed Inspections:</a:t>
            </a:r>
            <a:endParaRPr lang="en-US">
              <a:cs typeface="+mn-cs"/>
            </a:endParaRP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2000">
                <a:latin typeface="Arial"/>
                <a:cs typeface="Arial"/>
              </a:rPr>
              <a:t>Examine regulatory matters of specific strategic interest</a:t>
            </a: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2000">
                <a:latin typeface="Arial"/>
                <a:cs typeface="Arial"/>
              </a:rPr>
              <a:t>Provide assurance to the Chief Nuclear Inspector (CNI) </a:t>
            </a: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2000">
                <a:latin typeface="Arial"/>
                <a:cs typeface="Arial"/>
              </a:rPr>
              <a:t>Raise awareness of important issues to a wider audience</a:t>
            </a: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2000">
                <a:latin typeface="Arial"/>
                <a:cs typeface="Arial"/>
              </a:rPr>
              <a:t>Provide confidence to a broad range of national and international stakeholders</a:t>
            </a:r>
          </a:p>
        </p:txBody>
      </p:sp>
      <p:sp>
        <p:nvSpPr>
          <p:cNvPr id="3" name="Slide Number Placeholder 2">
            <a:extLst>
              <a:ext uri="{FF2B5EF4-FFF2-40B4-BE49-F238E27FC236}">
                <a16:creationId xmlns:a16="http://schemas.microsoft.com/office/drawing/2014/main" id="{13299A3B-AE2F-682F-1E7B-290810A2CA3C}"/>
              </a:ext>
            </a:extLst>
          </p:cNvPr>
          <p:cNvSpPr>
            <a:spLocks noGrp="1"/>
          </p:cNvSpPr>
          <p:nvPr>
            <p:ph type="sldNum" idx="10"/>
          </p:nvPr>
        </p:nvSpPr>
        <p:spPr>
          <a:xfrm>
            <a:off x="7199313" y="5356225"/>
            <a:ext cx="2336800" cy="219075"/>
          </a:xfrm>
          <a:ln>
            <a:noFill/>
          </a:ln>
        </p:spPr>
        <p:txBody>
          <a:bodyPr/>
          <a:lstStyle/>
          <a:p>
            <a:fld id="{8005D14F-564D-4D90-8FD1-279896386023}" type="slidenum">
              <a:rPr lang="de-AT" altLang="en-US" smtClean="0"/>
              <a:pPr/>
              <a:t>6</a:t>
            </a:fld>
            <a:r>
              <a:rPr lang="de-AT" altLang="en-US"/>
              <a:t> </a:t>
            </a:r>
          </a:p>
        </p:txBody>
      </p:sp>
    </p:spTree>
    <p:extLst>
      <p:ext uri="{BB962C8B-B14F-4D97-AF65-F5344CB8AC3E}">
        <p14:creationId xmlns:p14="http://schemas.microsoft.com/office/powerpoint/2010/main" val="47323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FC0D-960F-81AE-D8BE-E66BECC5EA66}"/>
              </a:ext>
            </a:extLst>
          </p:cNvPr>
          <p:cNvSpPr>
            <a:spLocks noGrp="1"/>
          </p:cNvSpPr>
          <p:nvPr>
            <p:ph type="title"/>
          </p:nvPr>
        </p:nvSpPr>
        <p:spPr/>
        <p:txBody>
          <a:bodyPr/>
          <a:lstStyle/>
          <a:p>
            <a:r>
              <a:rPr lang="en-GB"/>
              <a:t>CNI Themed Inspections – Overview </a:t>
            </a:r>
          </a:p>
        </p:txBody>
      </p:sp>
      <p:graphicFrame>
        <p:nvGraphicFramePr>
          <p:cNvPr id="5" name="Diagram 4">
            <a:extLst>
              <a:ext uri="{FF2B5EF4-FFF2-40B4-BE49-F238E27FC236}">
                <a16:creationId xmlns:a16="http://schemas.microsoft.com/office/drawing/2014/main" id="{2399BC47-ED06-567B-D64B-FD75548C6A9B}"/>
              </a:ext>
            </a:extLst>
          </p:cNvPr>
          <p:cNvGraphicFramePr/>
          <p:nvPr>
            <p:extLst>
              <p:ext uri="{D42A27DB-BD31-4B8C-83A1-F6EECF244321}">
                <p14:modId xmlns:p14="http://schemas.microsoft.com/office/powerpoint/2010/main" val="3899708405"/>
              </p:ext>
            </p:extLst>
          </p:nvPr>
        </p:nvGraphicFramePr>
        <p:xfrm>
          <a:off x="280623" y="1415528"/>
          <a:ext cx="9519784" cy="3713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4F5AECD-7A8F-B15A-4D5D-715C2F845C1F}"/>
              </a:ext>
            </a:extLst>
          </p:cNvPr>
          <p:cNvSpPr>
            <a:spLocks noGrp="1"/>
          </p:cNvSpPr>
          <p:nvPr>
            <p:ph type="sldNum" idx="10"/>
          </p:nvPr>
        </p:nvSpPr>
        <p:spPr>
          <a:xfrm>
            <a:off x="7199313" y="5356225"/>
            <a:ext cx="2336800" cy="219075"/>
          </a:xfrm>
          <a:ln>
            <a:noFill/>
          </a:ln>
        </p:spPr>
        <p:txBody>
          <a:bodyPr/>
          <a:lstStyle/>
          <a:p>
            <a:fld id="{8005D14F-564D-4D90-8FD1-279896386023}" type="slidenum">
              <a:rPr lang="de-AT" altLang="en-US" smtClean="0"/>
              <a:pPr/>
              <a:t>7</a:t>
            </a:fld>
            <a:r>
              <a:rPr lang="de-AT" altLang="en-US"/>
              <a:t> </a:t>
            </a:r>
          </a:p>
        </p:txBody>
      </p:sp>
    </p:spTree>
    <p:extLst>
      <p:ext uri="{BB962C8B-B14F-4D97-AF65-F5344CB8AC3E}">
        <p14:creationId xmlns:p14="http://schemas.microsoft.com/office/powerpoint/2010/main" val="1708066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945D0697-1306-6EE0-69A1-2CA2DD6E9F22}"/>
              </a:ext>
            </a:extLst>
          </p:cNvPr>
          <p:cNvSpPr>
            <a:spLocks noGrp="1" noChangeArrowheads="1"/>
          </p:cNvSpPr>
          <p:nvPr>
            <p:ph type="title" idx="4294967295"/>
          </p:nvPr>
        </p:nvSpPr>
        <p:spPr>
          <a:xfrm>
            <a:off x="449263" y="0"/>
            <a:ext cx="8997950" cy="942975"/>
          </a:xfrm>
        </p:spPr>
        <p:txBody>
          <a:bodyPr/>
          <a:lstStyle/>
          <a:p>
            <a:pPr>
              <a:lnSpc>
                <a:spcPct val="110000"/>
              </a:lnSpc>
            </a:pPr>
            <a:r>
              <a:rPr lang="en-GB" altLang="en-US" b="1"/>
              <a:t>Reasons for the CNI Themed Inspection on Climate Change</a:t>
            </a:r>
            <a:endParaRPr lang="en-US" altLang="en-US" b="1" i="1"/>
          </a:p>
        </p:txBody>
      </p:sp>
      <p:sp>
        <p:nvSpPr>
          <p:cNvPr id="3" name="Slide Number Placeholder 2">
            <a:extLst>
              <a:ext uri="{FF2B5EF4-FFF2-40B4-BE49-F238E27FC236}">
                <a16:creationId xmlns:a16="http://schemas.microsoft.com/office/drawing/2014/main" id="{A6696CD0-C4AA-D0AA-64C0-1207D7DCF17C}"/>
              </a:ext>
            </a:extLst>
          </p:cNvPr>
          <p:cNvSpPr>
            <a:spLocks noGrp="1"/>
          </p:cNvSpPr>
          <p:nvPr>
            <p:ph type="sldNum" idx="10"/>
          </p:nvPr>
        </p:nvSpPr>
        <p:spPr>
          <a:ln>
            <a:noFill/>
          </a:ln>
        </p:spPr>
        <p:txBody>
          <a:bodyPr/>
          <a:lstStyle/>
          <a:p>
            <a:fld id="{8005D14F-564D-4D90-8FD1-279896386023}" type="slidenum">
              <a:rPr lang="de-AT" altLang="en-US" smtClean="0"/>
              <a:pPr/>
              <a:t>8</a:t>
            </a:fld>
            <a:r>
              <a:rPr lang="de-AT" altLang="en-US"/>
              <a:t> </a:t>
            </a:r>
          </a:p>
        </p:txBody>
      </p:sp>
      <p:sp>
        <p:nvSpPr>
          <p:cNvPr id="5" name="Rectangle 2">
            <a:extLst>
              <a:ext uri="{FF2B5EF4-FFF2-40B4-BE49-F238E27FC236}">
                <a16:creationId xmlns:a16="http://schemas.microsoft.com/office/drawing/2014/main" id="{A2E13F7A-D402-C942-B072-189791785BDC}"/>
              </a:ext>
            </a:extLst>
          </p:cNvPr>
          <p:cNvSpPr txBox="1">
            <a:spLocks noChangeArrowheads="1"/>
          </p:cNvSpPr>
          <p:nvPr/>
        </p:nvSpPr>
        <p:spPr bwMode="auto">
          <a:xfrm>
            <a:off x="563373" y="1571106"/>
            <a:ext cx="3912485" cy="3477216"/>
          </a:xfrm>
          <a:prstGeom prst="rect">
            <a:avLst/>
          </a:prstGeom>
          <a:ln/>
        </p:spPr>
        <p:style>
          <a:lnRef idx="2">
            <a:schemeClr val="accent3"/>
          </a:lnRef>
          <a:fillRef idx="1">
            <a:schemeClr val="lt1"/>
          </a:fillRef>
          <a:effectRef idx="0">
            <a:schemeClr val="accent3"/>
          </a:effectRef>
          <a:fontRef idx="minor">
            <a:schemeClr val="dk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2200">
                <a:solidFill>
                  <a:schemeClr val="tx1"/>
                </a:solidFill>
                <a:latin typeface="Arial"/>
                <a:cs typeface="Arial"/>
              </a:rPr>
              <a:t>Recognition of the growing challenges presented by climate change</a:t>
            </a:r>
          </a:p>
          <a:p>
            <a:pPr marL="342900" lvl="1" indent="-34290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2200">
                <a:solidFill>
                  <a:schemeClr val="tx1"/>
                </a:solidFill>
                <a:latin typeface="Arial"/>
                <a:cs typeface="Arial"/>
              </a:rPr>
              <a:t>Significant public interest</a:t>
            </a:r>
          </a:p>
          <a:p>
            <a:pPr marL="342900" lvl="1" indent="-342900" defTabSz="914400">
              <a:lnSpc>
                <a:spcPct val="100000"/>
              </a:lnSpc>
              <a:spcBef>
                <a:spcPts val="0"/>
              </a:spcBef>
              <a:spcAft>
                <a:spcPts val="1200"/>
              </a:spcAft>
              <a:buClr>
                <a:srgbClr val="006D68"/>
              </a:buClr>
              <a:buSzTx/>
              <a:buFont typeface="Arial" panose="020B0604020202020204" pitchFamily="34" charset="0"/>
              <a:buChar char="•"/>
              <a:defRPr/>
            </a:pPr>
            <a:r>
              <a:rPr lang="en-GB" sz="2200">
                <a:solidFill>
                  <a:schemeClr val="tx1"/>
                </a:solidFill>
                <a:latin typeface="Arial"/>
                <a:cs typeface="Arial"/>
              </a:rPr>
              <a:t>Provide assurance </a:t>
            </a:r>
          </a:p>
          <a:p>
            <a:pPr marL="342900" lvl="1" indent="-342900" defTabSz="914400">
              <a:lnSpc>
                <a:spcPct val="100000"/>
              </a:lnSpc>
              <a:spcBef>
                <a:spcPts val="0"/>
              </a:spcBef>
              <a:spcAft>
                <a:spcPts val="1200"/>
              </a:spcAft>
              <a:buClr>
                <a:srgbClr val="006D68"/>
              </a:buClr>
              <a:buSzTx/>
              <a:buFont typeface="Arial" panose="020B0604020202020204" pitchFamily="34" charset="0"/>
              <a:buChar char="•"/>
              <a:defRPr/>
            </a:pPr>
            <a:r>
              <a:rPr lang="en-GB" sz="2200">
                <a:solidFill>
                  <a:schemeClr val="tx1"/>
                </a:solidFill>
                <a:latin typeface="Arial"/>
                <a:cs typeface="Arial"/>
              </a:rPr>
              <a:t>Identify areas of good practice and improvement</a:t>
            </a:r>
          </a:p>
        </p:txBody>
      </p:sp>
      <p:pic>
        <p:nvPicPr>
          <p:cNvPr id="2" name="Picture 1">
            <a:extLst>
              <a:ext uri="{FF2B5EF4-FFF2-40B4-BE49-F238E27FC236}">
                <a16:creationId xmlns:a16="http://schemas.microsoft.com/office/drawing/2014/main" id="{A9C8A81C-3E89-D80C-5FDC-E2D900F55ED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r="11973"/>
          <a:stretch/>
        </p:blipFill>
        <p:spPr>
          <a:xfrm>
            <a:off x="4656898" y="1262063"/>
            <a:ext cx="4789595" cy="3627363"/>
          </a:xfrm>
          <a:prstGeom prst="rect">
            <a:avLst/>
          </a:prstGeom>
        </p:spPr>
      </p:pic>
    </p:spTree>
    <p:extLst>
      <p:ext uri="{BB962C8B-B14F-4D97-AF65-F5344CB8AC3E}">
        <p14:creationId xmlns:p14="http://schemas.microsoft.com/office/powerpoint/2010/main" val="16527861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945D0697-1306-6EE0-69A1-2CA2DD6E9F22}"/>
              </a:ext>
            </a:extLst>
          </p:cNvPr>
          <p:cNvSpPr>
            <a:spLocks noGrp="1" noChangeArrowheads="1"/>
          </p:cNvSpPr>
          <p:nvPr>
            <p:ph type="title" idx="4294967295"/>
          </p:nvPr>
        </p:nvSpPr>
        <p:spPr>
          <a:xfrm>
            <a:off x="449263" y="0"/>
            <a:ext cx="8997950" cy="942975"/>
          </a:xfrm>
        </p:spPr>
        <p:txBody>
          <a:bodyPr/>
          <a:lstStyle/>
          <a:p>
            <a:pPr>
              <a:lnSpc>
                <a:spcPct val="110000"/>
              </a:lnSpc>
            </a:pPr>
            <a:r>
              <a:rPr lang="en-GB" altLang="en-US" b="1"/>
              <a:t>Aim of the CNI Themed Inspection on Climate Change</a:t>
            </a:r>
            <a:endParaRPr lang="en-US" altLang="en-US" b="1" i="1"/>
          </a:p>
        </p:txBody>
      </p:sp>
      <p:sp>
        <p:nvSpPr>
          <p:cNvPr id="2" name="Rectangle 2">
            <a:extLst>
              <a:ext uri="{FF2B5EF4-FFF2-40B4-BE49-F238E27FC236}">
                <a16:creationId xmlns:a16="http://schemas.microsoft.com/office/drawing/2014/main" id="{3DD79EDC-E0EF-F94E-F024-20C8CB1E6E16}"/>
              </a:ext>
            </a:extLst>
          </p:cNvPr>
          <p:cNvSpPr txBox="1">
            <a:spLocks noChangeArrowheads="1"/>
          </p:cNvSpPr>
          <p:nvPr/>
        </p:nvSpPr>
        <p:spPr bwMode="auto">
          <a:xfrm>
            <a:off x="881931" y="1594812"/>
            <a:ext cx="8136887" cy="3101305"/>
          </a:xfrm>
          <a:prstGeom prst="rect">
            <a:avLst/>
          </a:prstGeom>
          <a:solidFill>
            <a:schemeClr val="accent5">
              <a:lumMod val="60000"/>
              <a:lumOff val="40000"/>
            </a:schemeClr>
          </a:solidFill>
          <a:ln>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vert="horz" wrap="square" lIns="0" tIns="45360" rIns="0" bIns="0" numCol="1" anchor="t" anchorCtr="0" compatLnSpc="1">
            <a:prstTxWarp prst="textNoShape">
              <a:avLst/>
            </a:prstTxWarp>
          </a:bodyPr>
          <a:lstStyle>
            <a:lvl1pPr marL="342900" indent="-342900" algn="l" defTabSz="449263" rtl="0" eaLnBrk="0" fontAlgn="base" hangingPunct="0">
              <a:lnSpc>
                <a:spcPct val="83000"/>
              </a:lnSpc>
              <a:spcBef>
                <a:spcPts val="25"/>
              </a:spcBef>
              <a:spcAft>
                <a:spcPts val="950"/>
              </a:spcAft>
              <a:buClr>
                <a:srgbClr val="000000"/>
              </a:buClr>
              <a:buSzPct val="100000"/>
              <a:buFont typeface="Times New Roman" panose="02020603050405020304" pitchFamily="18" charset="0"/>
              <a:defRPr sz="2100" kern="1200">
                <a:solidFill>
                  <a:srgbClr val="000000"/>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lnSpc>
                <a:spcPct val="83000"/>
              </a:lnSpc>
              <a:spcBef>
                <a:spcPts val="25"/>
              </a:spcBef>
              <a:spcAft>
                <a:spcPts val="863"/>
              </a:spcAft>
              <a:buClr>
                <a:srgbClr val="000000"/>
              </a:buClr>
              <a:buSzPct val="100000"/>
              <a:buFont typeface="Times New Roman" panose="02020603050405020304" pitchFamily="18" charset="0"/>
              <a:defRPr sz="1700" kern="120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83000"/>
              </a:lnSpc>
              <a:spcBef>
                <a:spcPts val="25"/>
              </a:spcBef>
              <a:spcAft>
                <a:spcPts val="663"/>
              </a:spcAft>
              <a:buClr>
                <a:srgbClr val="000000"/>
              </a:buClr>
              <a:buSzPct val="100000"/>
              <a:buFont typeface="Times New Roman" panose="02020603050405020304" pitchFamily="18" charset="0"/>
              <a:defRPr kern="120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83000"/>
              </a:lnSpc>
              <a:spcBef>
                <a:spcPts val="25"/>
              </a:spcBef>
              <a:spcAft>
                <a:spcPts val="450"/>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83000"/>
              </a:lnSpc>
              <a:spcBef>
                <a:spcPts val="25"/>
              </a:spcBef>
              <a:spcAft>
                <a:spcPts val="238"/>
              </a:spcAft>
              <a:buClr>
                <a:srgbClr val="000000"/>
              </a:buClr>
              <a:buSzPct val="100000"/>
              <a:buFont typeface="Times New Roman" panose="02020603050405020304" pitchFamily="18" charset="0"/>
              <a:defRPr sz="15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170" indent="0" defTabSz="914400" eaLnBrk="1" fontAlgn="auto" hangingPunct="1">
              <a:lnSpc>
                <a:spcPct val="100000"/>
              </a:lnSpc>
              <a:spcBef>
                <a:spcPts val="1200"/>
              </a:spcBef>
              <a:spcAft>
                <a:spcPts val="1200"/>
              </a:spcAft>
              <a:buClr>
                <a:srgbClr val="006D68"/>
              </a:buClr>
              <a:buSzTx/>
              <a:defRPr/>
            </a:pPr>
            <a:r>
              <a:rPr lang="en-GB" sz="2200">
                <a:solidFill>
                  <a:schemeClr val="tx1"/>
                </a:solidFill>
                <a:latin typeface="Arial" panose="020B0604020202020204"/>
                <a:cs typeface="+mn-cs"/>
              </a:rPr>
              <a:t>Aim of inspection was to seek assurance that the nuclear industry within Great Britain:</a:t>
            </a:r>
            <a:endParaRPr lang="en-US">
              <a:cs typeface="+mn-cs"/>
            </a:endParaRP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900">
                <a:solidFill>
                  <a:schemeClr val="tx1"/>
                </a:solidFill>
                <a:latin typeface="Arial" panose="020B0604020202020204"/>
                <a:cs typeface="+mn-cs"/>
              </a:rPr>
              <a:t>Understands and has taken account of recent climate change projections</a:t>
            </a:r>
            <a:endParaRPr lang="en-GB" sz="1900">
              <a:solidFill>
                <a:schemeClr val="tx1"/>
              </a:solidFill>
              <a:latin typeface="Arial" panose="020B0604020202020204"/>
              <a:cs typeface="Arial"/>
            </a:endParaRP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900">
                <a:solidFill>
                  <a:schemeClr val="tx1"/>
                </a:solidFill>
                <a:latin typeface="Arial" panose="020B0604020202020204"/>
                <a:cs typeface="+mn-cs"/>
              </a:rPr>
              <a:t>Can demonstrate that activities will remain safe and secure in the future </a:t>
            </a:r>
            <a:endParaRPr lang="en-GB" sz="1900">
              <a:solidFill>
                <a:schemeClr val="tx1"/>
              </a:solidFill>
              <a:latin typeface="Arial" panose="020B0604020202020204"/>
              <a:cs typeface="Arial"/>
            </a:endParaRPr>
          </a:p>
          <a:p>
            <a:pPr marL="442595" lvl="1" indent="-261620" defTabSz="914400" eaLnBrk="1" fontAlgn="auto" hangingPunct="1">
              <a:lnSpc>
                <a:spcPct val="100000"/>
              </a:lnSpc>
              <a:spcBef>
                <a:spcPts val="0"/>
              </a:spcBef>
              <a:spcAft>
                <a:spcPts val="1200"/>
              </a:spcAft>
              <a:buClr>
                <a:srgbClr val="006D68"/>
              </a:buClr>
              <a:buSzTx/>
              <a:buFont typeface="Arial" panose="020B0604020202020204" pitchFamily="34" charset="0"/>
              <a:buChar char="•"/>
              <a:defRPr/>
            </a:pPr>
            <a:r>
              <a:rPr lang="en-GB" sz="1900">
                <a:solidFill>
                  <a:schemeClr val="tx1"/>
                </a:solidFill>
                <a:latin typeface="Arial" panose="020B0604020202020204"/>
                <a:cs typeface="+mn-cs"/>
              </a:rPr>
              <a:t>Has effective arrangements to monitor and review climate change information, to determine whether additional measures might be needed</a:t>
            </a:r>
            <a:endParaRPr lang="en-GB" sz="1900">
              <a:solidFill>
                <a:schemeClr val="tx1"/>
              </a:solidFill>
              <a:latin typeface="Arial" panose="020B0604020202020204"/>
              <a:cs typeface="Arial"/>
            </a:endParaRPr>
          </a:p>
        </p:txBody>
      </p:sp>
      <p:sp>
        <p:nvSpPr>
          <p:cNvPr id="3" name="Slide Number Placeholder 2">
            <a:extLst>
              <a:ext uri="{FF2B5EF4-FFF2-40B4-BE49-F238E27FC236}">
                <a16:creationId xmlns:a16="http://schemas.microsoft.com/office/drawing/2014/main" id="{A6696CD0-C4AA-D0AA-64C0-1207D7DCF17C}"/>
              </a:ext>
            </a:extLst>
          </p:cNvPr>
          <p:cNvSpPr>
            <a:spLocks noGrp="1"/>
          </p:cNvSpPr>
          <p:nvPr>
            <p:ph type="sldNum" idx="10"/>
          </p:nvPr>
        </p:nvSpPr>
        <p:spPr>
          <a:ln>
            <a:noFill/>
          </a:ln>
        </p:spPr>
        <p:txBody>
          <a:bodyPr/>
          <a:lstStyle/>
          <a:p>
            <a:fld id="{8005D14F-564D-4D90-8FD1-279896386023}" type="slidenum">
              <a:rPr lang="de-AT" altLang="en-US" smtClean="0"/>
              <a:pPr/>
              <a:t>9</a:t>
            </a:fld>
            <a:r>
              <a:rPr lang="de-AT" altLang="en-US"/>
              <a:t> </a:t>
            </a:r>
          </a:p>
        </p:txBody>
      </p:sp>
    </p:spTree>
    <p:extLst>
      <p:ext uri="{BB962C8B-B14F-4D97-AF65-F5344CB8AC3E}">
        <p14:creationId xmlns:p14="http://schemas.microsoft.com/office/powerpoint/2010/main" val="309575755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4C"/>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2200" b="0" i="0" u="none" strike="noStrike" cap="none" normalizeH="0" baseline="0" smtClean="0">
            <a:ln>
              <a:noFill/>
            </a:ln>
            <a:solidFill>
              <a:schemeClr val="bg1"/>
            </a:solidFill>
            <a:effectLst/>
            <a:latin typeface="Source Sans Pro" charset="0"/>
            <a:cs typeface="Tahoma" panose="020B060403050404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2200" b="0" i="0" u="none" strike="noStrike" cap="none" normalizeH="0" baseline="0" smtClean="0">
            <a:ln>
              <a:noFill/>
            </a:ln>
            <a:solidFill>
              <a:schemeClr val="bg1"/>
            </a:solidFill>
            <a:effectLst/>
            <a:latin typeface="Source Sans Pro" charset="0"/>
            <a:cs typeface="Tahoma" panose="020B060403050404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PA Text">
  <a:themeElements>
    <a:clrScheme name="Custom 1">
      <a:dk1>
        <a:srgbClr val="3C4741"/>
      </a:dk1>
      <a:lt1>
        <a:srgbClr val="FFFFFF"/>
      </a:lt1>
      <a:dk2>
        <a:srgbClr val="6E7571"/>
      </a:dk2>
      <a:lt2>
        <a:srgbClr val="E7E6E6"/>
      </a:lt2>
      <a:accent1>
        <a:srgbClr val="016574"/>
      </a:accent1>
      <a:accent2>
        <a:srgbClr val="016574"/>
      </a:accent2>
      <a:accent3>
        <a:srgbClr val="016574"/>
      </a:accent3>
      <a:accent4>
        <a:srgbClr val="016574"/>
      </a:accent4>
      <a:accent5>
        <a:srgbClr val="016574"/>
      </a:accent5>
      <a:accent6>
        <a:srgbClr val="016574"/>
      </a:accent6>
      <a:hlink>
        <a:srgbClr val="016574"/>
      </a:hlink>
      <a:folHlink>
        <a:srgbClr val="0165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A_PowerPoint_(16-9)" id="{73AED6C1-1C3A-49C6-A4B0-B40CE8EDF413}" vid="{A06D6698-0956-4076-8071-C81A6276F00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F1A36A31CF844CA8BBC333463B3BCA" ma:contentTypeVersion="4" ma:contentTypeDescription="Create a new document." ma:contentTypeScope="" ma:versionID="bb783a57a3fc173529604559dc95ff0b">
  <xsd:schema xmlns:xsd="http://www.w3.org/2001/XMLSchema" xmlns:xs="http://www.w3.org/2001/XMLSchema" xmlns:p="http://schemas.microsoft.com/office/2006/metadata/properties" xmlns:ns2="462ce686-49fb-4b1c-8c95-0682454df717" targetNamespace="http://schemas.microsoft.com/office/2006/metadata/properties" ma:root="true" ma:fieldsID="468087e4e98e7447660cabbdad0108d6" ns2:_="">
    <xsd:import namespace="462ce686-49fb-4b1c-8c95-0682454df71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2ce686-49fb-4b1c-8c95-0682454df7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3229D1-2C24-4A26-B2E5-7DB385E98A8F}">
  <ds:schemaRefs>
    <ds:schemaRef ds:uri="462ce686-49fb-4b1c-8c95-0682454df7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BBD8FE2-96D3-4E7F-A7AB-CF4085A41AA3}">
  <ds:schemaRefs>
    <ds:schemaRef ds:uri="http://schemas.microsoft.com/sharepoint/v3/contenttype/forms"/>
  </ds:schemaRefs>
</ds:datastoreItem>
</file>

<file path=customXml/itemProps3.xml><?xml version="1.0" encoding="utf-8"?>
<ds:datastoreItem xmlns:ds="http://schemas.openxmlformats.org/officeDocument/2006/customXml" ds:itemID="{268D79E1-9171-4D37-B99E-7A825D64E00B}">
  <ds:schemaRefs>
    <ds:schemaRef ds:uri="462ce686-49fb-4b1c-8c95-0682454df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4835</Words>
  <Application>Microsoft Office PowerPoint</Application>
  <PresentationFormat>Custom</PresentationFormat>
  <Paragraphs>442</Paragraphs>
  <Slides>59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Aptos</vt:lpstr>
      <vt:lpstr>Arial</vt:lpstr>
      <vt:lpstr>Calibri</vt:lpstr>
      <vt:lpstr>Mr Eaves XL Mod OT</vt:lpstr>
      <vt:lpstr>Source Sans Pro</vt:lpstr>
      <vt:lpstr>Times New Roman</vt:lpstr>
      <vt:lpstr>Office Theme</vt:lpstr>
      <vt:lpstr>SEPA Text</vt:lpstr>
      <vt:lpstr>ONR NGO Climate Change Workshop  London   1 July 2025</vt:lpstr>
      <vt:lpstr>Agenda</vt:lpstr>
      <vt:lpstr>CNI Themed Inspection on Climate Change – NGO Forum – Session 1   Date: 1 July 2025</vt:lpstr>
      <vt:lpstr>Overview</vt:lpstr>
      <vt:lpstr>Overview of Chief Nuclear Inspector’s Themed Inspection on Climate Change </vt:lpstr>
      <vt:lpstr>CNI Themed Inspections – Overview </vt:lpstr>
      <vt:lpstr>CNI Themed Inspections – Overview </vt:lpstr>
      <vt:lpstr>Reasons for the CNI Themed Inspection on Climate Change</vt:lpstr>
      <vt:lpstr>Aim of the CNI Themed Inspection on Climate Change</vt:lpstr>
      <vt:lpstr>CNI Themed Inspection on Climate Change – Scope</vt:lpstr>
      <vt:lpstr>Self-assessment responses</vt:lpstr>
      <vt:lpstr>Results from Self-Assessment Questionnaires (1/2) </vt:lpstr>
      <vt:lpstr>Results from Self-Assessment Questionnaires (2/2)</vt:lpstr>
      <vt:lpstr>Site-based inspections</vt:lpstr>
      <vt:lpstr>Inspection approach </vt:lpstr>
      <vt:lpstr>Outcomes of inspection phase </vt:lpstr>
      <vt:lpstr>Summary Report</vt:lpstr>
      <vt:lpstr>Findings and Themes</vt:lpstr>
      <vt:lpstr>Key finding of the CNI Themed Inspection on Climate Change</vt:lpstr>
      <vt:lpstr>Themes arising from the CNI Themed Inspection on Climate Change </vt:lpstr>
      <vt:lpstr>ONR’s forward work</vt:lpstr>
      <vt:lpstr>Other ongoing work on climate change</vt:lpstr>
      <vt:lpstr>Engagement with international regulators</vt:lpstr>
      <vt:lpstr>Fourth round of mandatory climate change adaptation reporting (1/2)</vt:lpstr>
      <vt:lpstr>Fourth round of mandatory climate change adaptation reporting (2/2)</vt:lpstr>
      <vt:lpstr>Engagement with other regulators </vt:lpstr>
      <vt:lpstr>Questions/discussion</vt:lpstr>
      <vt:lpstr>Break   </vt:lpstr>
      <vt:lpstr>Feedback Questions – NGO Forum - Session 2</vt:lpstr>
      <vt:lpstr>Questions for discussion</vt:lpstr>
      <vt:lpstr>Question 1 – What benefits do you think the climate change workshops have had on both ONR and yourselves? (1/2)</vt:lpstr>
      <vt:lpstr>Question 1 – What benefits do you think the climate change workshops have had on both ONR and yourselves? (2/2)</vt:lpstr>
      <vt:lpstr>Question 2 - Compared to the start of the climate change workshops, how would you describe your knowledge of ONR’s regulatory expectations for climate change? </vt:lpstr>
      <vt:lpstr>Question 3 – What if any, specific topics or discussions do you feel have not been fully covered during the climate change workshops? </vt:lpstr>
      <vt:lpstr>Question 4 - In terms of external hazards that could be affected by climate change, what do you think are the three dominant external hazards for GB nuclear sites? (1/2) </vt:lpstr>
      <vt:lpstr>Question 4 - In terms of external hazards that could be affected by climate change, what do you think are the three dominant external hazards for GB nuclear sites? (2/2) </vt:lpstr>
      <vt:lpstr>Question 4 – ONR’s response</vt:lpstr>
      <vt:lpstr>Question 5 - How do you think ONR’s regulatory approach for climate change compares with other regulators, including our benchmarking approach? </vt:lpstr>
      <vt:lpstr>Question 5 – ONR’s response</vt:lpstr>
      <vt:lpstr>Question 6 - How do you think the ONR external hazards team could apply the learning from working with other regulators to our regulatory activities going forward?</vt:lpstr>
      <vt:lpstr>Question 6 – ONR’s response</vt:lpstr>
      <vt:lpstr>Question 7 – Do you use the ONR website to get information on our approach to climate change?</vt:lpstr>
      <vt:lpstr>Question 8 - Considering the current information we publish on our website on our approach to climate change, is there anything additional that could be included?    </vt:lpstr>
      <vt:lpstr>Question 9 – Do you use our research briefings? </vt:lpstr>
      <vt:lpstr>Question 10 - Are there any topics that you would like to see in future ONR research briefings? </vt:lpstr>
      <vt:lpstr>Question 11 – How would you like our research briefings to be circulated? </vt:lpstr>
      <vt:lpstr>Question 12 – Do you have confidence that ONR effectively considers the impact of climate change in its regulation of the nuclear industry?</vt:lpstr>
      <vt:lpstr>Lunch    </vt:lpstr>
      <vt:lpstr>ONR’s Research on External Hazards – Recent updates</vt:lpstr>
      <vt:lpstr>ONR-RRR-115 – Investigations of advances in climate science: tipping points, model uncertainty and compound events in the UK </vt:lpstr>
      <vt:lpstr>ONR-RRR-115 – Individual Reports (1/3) </vt:lpstr>
      <vt:lpstr>ONR-RRR-115 – Individual Reports (2/3) </vt:lpstr>
      <vt:lpstr>ONR-RRR-115 – Individual Reports (3/3)</vt:lpstr>
      <vt:lpstr>ONR-RRR-142 – Review of high-end climate scenarios (1/2)</vt:lpstr>
      <vt:lpstr>ONR-RRR-142 – Review of high-end climate scenarios (2/2)</vt:lpstr>
      <vt:lpstr>Future Research Opportunities </vt:lpstr>
      <vt:lpstr>Future following climate change workshops – general discussion</vt:lpstr>
      <vt:lpstr>Questions to discuss on tables</vt:lpstr>
      <vt:lpstr>Summary of the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Vivid</dc:title>
  <dc:creator>Enid Lovelady</dc:creator>
  <cp:lastModifiedBy>Linda Beckett</cp:lastModifiedBy>
  <cp:revision>4</cp:revision>
  <cp:lastPrinted>2025-02-26T08:37:23Z</cp:lastPrinted>
  <dcterms:created xsi:type="dcterms:W3CDTF">2022-12-20T13:57:07Z</dcterms:created>
  <dcterms:modified xsi:type="dcterms:W3CDTF">2026-03-03T14:27:36Z</dcterms:modified>
  <cp:category>Communications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e5e003a-90eb-47c9-a506-ad47e7a0b281_ActionId">
    <vt:lpwstr>79faf1a9-f2ab-4d36-b4d8-5d1eeaa7e218</vt:lpwstr>
  </property>
  <property fmtid="{D5CDD505-2E9C-101B-9397-08002B2CF9AE}" pid="3" name="MSIP_Label_9e5e003a-90eb-47c9-a506-ad47e7a0b281_ContentBits">
    <vt:lpwstr>0</vt:lpwstr>
  </property>
  <property fmtid="{D5CDD505-2E9C-101B-9397-08002B2CF9AE}" pid="4" name="MSIP_Label_9e5e003a-90eb-47c9-a506-ad47e7a0b281_Enabled">
    <vt:lpwstr>true</vt:lpwstr>
  </property>
  <property fmtid="{D5CDD505-2E9C-101B-9397-08002B2CF9AE}" pid="5" name="MSIP_Label_9e5e003a-90eb-47c9-a506-ad47e7a0b281_Method">
    <vt:lpwstr>Privileged</vt:lpwstr>
  </property>
  <property fmtid="{D5CDD505-2E9C-101B-9397-08002B2CF9AE}" pid="6" name="MSIP_Label_9e5e003a-90eb-47c9-a506-ad47e7a0b281_Name">
    <vt:lpwstr>OFFICIAL</vt:lpwstr>
  </property>
  <property fmtid="{D5CDD505-2E9C-101B-9397-08002B2CF9AE}" pid="7" name="MSIP_Label_9e5e003a-90eb-47c9-a506-ad47e7a0b281_SetDate">
    <vt:lpwstr>2022-12-20T14:12:24Z</vt:lpwstr>
  </property>
  <property fmtid="{D5CDD505-2E9C-101B-9397-08002B2CF9AE}" pid="8" name="MSIP_Label_9e5e003a-90eb-47c9-a506-ad47e7a0b281_SiteId">
    <vt:lpwstr>742775df-8077-48d6-81d0-1e82a1f52cb8</vt:lpwstr>
  </property>
  <property fmtid="{D5CDD505-2E9C-101B-9397-08002B2CF9AE}" pid="9" name="ContentTypeId">
    <vt:lpwstr>0x010100F6F1A36A31CF844CA8BBC333463B3BCA</vt:lpwstr>
  </property>
</Properties>
</file>