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7DE24BE6">
        <w:trPr>
          <w:trHeight w:val="1162"/>
        </w:trPr>
        <w:tc>
          <w:tcPr>
            <w:tcW w:w="9156" w:type="dxa"/>
            <w:tcBorders>
              <w:bottom w:val="single" w:sz="24" w:space="0" w:color="22413A"/>
            </w:tcBorders>
          </w:tcPr>
          <w:p w14:paraId="35C1F1C6" w14:textId="77777777" w:rsidR="00C20562" w:rsidRPr="00C20562" w:rsidRDefault="7DE24BE6" w:rsidP="00323E71">
            <w:bookmarkStart w:id="0" w:name="_Toc466022543"/>
            <w:r>
              <w:rPr>
                <w:noProof/>
              </w:rPr>
              <w:drawing>
                <wp:anchor distT="0" distB="0" distL="114300" distR="114300" simplePos="0" relativeHeight="251658240" behindDoc="1" locked="0" layoutInCell="1" allowOverlap="1" wp14:anchorId="51E48C4A" wp14:editId="4C99D417">
                  <wp:simplePos x="0" y="0"/>
                  <wp:positionH relativeFrom="margin">
                    <wp:align>center</wp:align>
                  </wp:positionH>
                  <wp:positionV relativeFrom="paragraph">
                    <wp:posOffset>-1010009</wp:posOffset>
                  </wp:positionV>
                  <wp:extent cx="7873805" cy="11124000"/>
                  <wp:effectExtent l="0" t="0" r="0" b="127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873805" cy="11124000"/>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D0226A" w:rsidRPr="001E03E1" w14:paraId="6FF9A0F4" w14:textId="77777777" w:rsidTr="7DE24BE6">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D666B4B" w:rsidR="00595C8C" w:rsidRPr="00595C8C" w:rsidRDefault="00595C8C" w:rsidP="00595C8C">
            <w:pPr>
              <w:pStyle w:val="InnerCoverTitle"/>
              <w:rPr>
                <w:sz w:val="36"/>
                <w:szCs w:val="36"/>
              </w:rPr>
            </w:pPr>
            <w:r w:rsidRPr="00595C8C">
              <w:rPr>
                <w:sz w:val="36"/>
                <w:szCs w:val="36"/>
              </w:rPr>
              <w:t xml:space="preserve">ONR </w:t>
            </w:r>
            <w:r w:rsidR="000950B3">
              <w:rPr>
                <w:sz w:val="36"/>
                <w:szCs w:val="36"/>
              </w:rPr>
              <w:t>Technical Assessment Guide</w:t>
            </w:r>
          </w:p>
          <w:p w14:paraId="7C4EA414" w14:textId="23445F38" w:rsidR="00D0226A" w:rsidRPr="001E03E1" w:rsidRDefault="00AF727C" w:rsidP="001E03E1">
            <w:pPr>
              <w:pStyle w:val="CoverTitle"/>
              <w:rPr>
                <w:szCs w:val="90"/>
              </w:rPr>
            </w:pPr>
            <w:sdt>
              <w:sdtPr>
                <w:rPr>
                  <w:sz w:val="52"/>
                  <w:szCs w:val="52"/>
                </w:rPr>
                <w:id w:val="1228188510"/>
                <w:placeholder>
                  <w:docPart w:val="DefaultPlaceholder_-1854013440"/>
                </w:placeholder>
              </w:sdtPr>
              <w:sdtEndPr>
                <w:rPr>
                  <w:sz w:val="72"/>
                  <w:szCs w:val="72"/>
                </w:rPr>
              </w:sdtEndPr>
              <w:sdtContent>
                <w:sdt>
                  <w:sdtPr>
                    <w:rPr>
                      <w:sz w:val="52"/>
                      <w:szCs w:val="5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675BFD">
                      <w:rPr>
                        <w:sz w:val="52"/>
                        <w:szCs w:val="52"/>
                      </w:rPr>
                      <w:t>Civil engineering (</w:t>
                    </w:r>
                    <w:r w:rsidR="00396309">
                      <w:rPr>
                        <w:sz w:val="52"/>
                        <w:szCs w:val="52"/>
                      </w:rPr>
                      <w:t>Annex 5</w:t>
                    </w:r>
                    <w:r w:rsidR="00675BFD">
                      <w:rPr>
                        <w:sz w:val="52"/>
                        <w:szCs w:val="52"/>
                      </w:rPr>
                      <w:t>)</w:t>
                    </w:r>
                    <w:r w:rsidR="00396309">
                      <w:rPr>
                        <w:sz w:val="52"/>
                        <w:szCs w:val="52"/>
                      </w:rPr>
                      <w:t xml:space="preserve"> – Ageing </w:t>
                    </w:r>
                    <w:r w:rsidR="00675BFD">
                      <w:rPr>
                        <w:sz w:val="52"/>
                        <w:szCs w:val="52"/>
                      </w:rPr>
                      <w:t>m</w:t>
                    </w:r>
                    <w:r w:rsidR="00396309">
                      <w:rPr>
                        <w:sz w:val="52"/>
                        <w:szCs w:val="52"/>
                      </w:rPr>
                      <w:t xml:space="preserve">anagement and </w:t>
                    </w:r>
                    <w:r w:rsidR="00675BFD">
                      <w:rPr>
                        <w:sz w:val="52"/>
                        <w:szCs w:val="52"/>
                      </w:rPr>
                      <w:t>d</w:t>
                    </w:r>
                    <w:r w:rsidR="00396309">
                      <w:rPr>
                        <w:sz w:val="52"/>
                        <w:szCs w:val="52"/>
                      </w:rPr>
                      <w:t xml:space="preserve">amaged </w:t>
                    </w:r>
                    <w:r w:rsidR="00675BFD">
                      <w:rPr>
                        <w:sz w:val="52"/>
                        <w:szCs w:val="52"/>
                      </w:rPr>
                      <w:t>s</w:t>
                    </w:r>
                    <w:r w:rsidR="00396309">
                      <w:rPr>
                        <w:sz w:val="52"/>
                        <w:szCs w:val="52"/>
                      </w:rPr>
                      <w:t>tructures</w:t>
                    </w:r>
                  </w:sdtContent>
                </w:sdt>
              </w:sdtContent>
            </w:sdt>
          </w:p>
        </w:tc>
      </w:tr>
    </w:tbl>
    <w:p w14:paraId="56A09D10" w14:textId="77777777" w:rsidR="00D0226A" w:rsidRDefault="00D0226A">
      <w:pPr>
        <w:spacing w:after="0"/>
      </w:pPr>
    </w:p>
    <w:p w14:paraId="6AB6425B" w14:textId="3159CEFC" w:rsidR="00D0226A" w:rsidRDefault="00D0226A">
      <w:pPr>
        <w:spacing w:after="0"/>
      </w:pPr>
    </w:p>
    <w:p w14:paraId="6D1C8B33" w14:textId="77777777" w:rsidR="00267815" w:rsidRDefault="00267815">
      <w:pPr>
        <w:spacing w:after="0"/>
      </w:pPr>
      <w:r>
        <w:br w:type="page"/>
      </w:r>
    </w:p>
    <w:p w14:paraId="1FDB4B56" w14:textId="6C10B266" w:rsidR="00595C8C" w:rsidRDefault="00595C8C" w:rsidP="00323E71">
      <w:pPr>
        <w:sectPr w:rsidR="00595C8C" w:rsidSect="00EA2C19">
          <w:headerReference w:type="default" r:id="rId16"/>
          <w:footerReference w:type="default" r:id="rId17"/>
          <w:pgSz w:w="11906" w:h="16838" w:code="9"/>
          <w:pgMar w:top="1440" w:right="1440" w:bottom="1440" w:left="1440" w:header="397" w:footer="397" w:gutter="0"/>
          <w:cols w:space="312"/>
          <w:titlePg/>
          <w:docGrid w:linePitch="360"/>
        </w:sectPr>
      </w:pPr>
    </w:p>
    <w:p w14:paraId="3AE5EE98" w14:textId="31201B7F" w:rsidR="00267815" w:rsidRPr="00EE0C77" w:rsidRDefault="00267815" w:rsidP="00EE0C77">
      <w:pPr>
        <w:pStyle w:val="ContentsHeading"/>
      </w:pPr>
      <w:r w:rsidRPr="00EE0C77">
        <w:lastRenderedPageBreak/>
        <w:t>Co</w:t>
      </w:r>
      <w:r w:rsidRPr="00257288">
        <w:t>n</w:t>
      </w:r>
      <w:r w:rsidRPr="00420A11">
        <w:t>ten</w:t>
      </w:r>
      <w:r w:rsidRPr="00EE0C77">
        <w:t>ts</w:t>
      </w:r>
    </w:p>
    <w:p w14:paraId="31082C05" w14:textId="2F49C615" w:rsidR="009F6264" w:rsidRDefault="00404B0C">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instrText xml:space="preserve"> TOC \o "1-1" \h \z \u </w:instrText>
      </w:r>
      <w:r>
        <w:fldChar w:fldCharType="separate"/>
      </w:r>
      <w:hyperlink w:anchor="_Toc234837301" w:history="1">
        <w:r w:rsidR="009F6264" w:rsidRPr="00AD0B8F">
          <w:rPr>
            <w:rStyle w:val="Hyperlink"/>
          </w:rPr>
          <w:t>1.</w:t>
        </w:r>
        <w:r w:rsidR="009F6264">
          <w:rPr>
            <w:rFonts w:asciiTheme="minorHAnsi" w:eastAsiaTheme="minorEastAsia" w:hAnsiTheme="minorHAnsi" w:cstheme="minorBidi"/>
            <w:kern w:val="2"/>
            <w:szCs w:val="24"/>
            <w:lang w:eastAsia="en-GB" w:bidi="ar-SA"/>
            <w14:ligatures w14:val="standardContextual"/>
          </w:rPr>
          <w:tab/>
        </w:r>
        <w:r w:rsidR="009F6264" w:rsidRPr="00AD0B8F">
          <w:rPr>
            <w:rStyle w:val="Hyperlink"/>
          </w:rPr>
          <w:t>Introduction</w:t>
        </w:r>
        <w:r w:rsidR="009F6264">
          <w:rPr>
            <w:webHidden/>
          </w:rPr>
          <w:tab/>
        </w:r>
        <w:r w:rsidR="009F6264">
          <w:rPr>
            <w:webHidden/>
          </w:rPr>
          <w:fldChar w:fldCharType="begin"/>
        </w:r>
        <w:r w:rsidR="009F6264">
          <w:rPr>
            <w:webHidden/>
          </w:rPr>
          <w:instrText xml:space="preserve"> PAGEREF _Toc234837301 \h </w:instrText>
        </w:r>
        <w:r w:rsidR="009F6264">
          <w:rPr>
            <w:webHidden/>
          </w:rPr>
        </w:r>
        <w:r w:rsidR="009F6264">
          <w:rPr>
            <w:webHidden/>
          </w:rPr>
          <w:fldChar w:fldCharType="separate"/>
        </w:r>
        <w:r w:rsidR="009F6264">
          <w:rPr>
            <w:webHidden/>
          </w:rPr>
          <w:t>3</w:t>
        </w:r>
        <w:r w:rsidR="009F6264">
          <w:rPr>
            <w:webHidden/>
          </w:rPr>
          <w:fldChar w:fldCharType="end"/>
        </w:r>
      </w:hyperlink>
    </w:p>
    <w:p w14:paraId="218D7EBB" w14:textId="226A0030" w:rsidR="009F6264" w:rsidRDefault="009F626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837302" w:history="1">
        <w:r w:rsidRPr="00AD0B8F">
          <w:rPr>
            <w:rStyle w:val="Hyperlink"/>
          </w:rPr>
          <w:t>2.</w:t>
        </w:r>
        <w:r>
          <w:rPr>
            <w:rFonts w:asciiTheme="minorHAnsi" w:eastAsiaTheme="minorEastAsia" w:hAnsiTheme="minorHAnsi" w:cstheme="minorBidi"/>
            <w:kern w:val="2"/>
            <w:szCs w:val="24"/>
            <w:lang w:eastAsia="en-GB" w:bidi="ar-SA"/>
            <w14:ligatures w14:val="standardContextual"/>
          </w:rPr>
          <w:tab/>
        </w:r>
        <w:r w:rsidRPr="00AD0B8F">
          <w:rPr>
            <w:rStyle w:val="Hyperlink"/>
          </w:rPr>
          <w:t>Ageing effects</w:t>
        </w:r>
        <w:r>
          <w:rPr>
            <w:webHidden/>
          </w:rPr>
          <w:tab/>
        </w:r>
        <w:r>
          <w:rPr>
            <w:webHidden/>
          </w:rPr>
          <w:fldChar w:fldCharType="begin"/>
        </w:r>
        <w:r>
          <w:rPr>
            <w:webHidden/>
          </w:rPr>
          <w:instrText xml:space="preserve"> PAGEREF _Toc234837302 \h </w:instrText>
        </w:r>
        <w:r>
          <w:rPr>
            <w:webHidden/>
          </w:rPr>
        </w:r>
        <w:r>
          <w:rPr>
            <w:webHidden/>
          </w:rPr>
          <w:fldChar w:fldCharType="separate"/>
        </w:r>
        <w:r>
          <w:rPr>
            <w:webHidden/>
          </w:rPr>
          <w:t>6</w:t>
        </w:r>
        <w:r>
          <w:rPr>
            <w:webHidden/>
          </w:rPr>
          <w:fldChar w:fldCharType="end"/>
        </w:r>
      </w:hyperlink>
    </w:p>
    <w:p w14:paraId="4C438747" w14:textId="31E2587A" w:rsidR="009F6264" w:rsidRDefault="009F626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837303" w:history="1">
        <w:r w:rsidRPr="00AD0B8F">
          <w:rPr>
            <w:rStyle w:val="Hyperlink"/>
          </w:rPr>
          <w:t>3.</w:t>
        </w:r>
        <w:r>
          <w:rPr>
            <w:rFonts w:asciiTheme="minorHAnsi" w:eastAsiaTheme="minorEastAsia" w:hAnsiTheme="minorHAnsi" w:cstheme="minorBidi"/>
            <w:kern w:val="2"/>
            <w:szCs w:val="24"/>
            <w:lang w:eastAsia="en-GB" w:bidi="ar-SA"/>
            <w14:ligatures w14:val="standardContextual"/>
          </w:rPr>
          <w:tab/>
        </w:r>
        <w:r w:rsidRPr="00AD0B8F">
          <w:rPr>
            <w:rStyle w:val="Hyperlink"/>
          </w:rPr>
          <w:t>Mitigation actions</w:t>
        </w:r>
        <w:r>
          <w:rPr>
            <w:webHidden/>
          </w:rPr>
          <w:tab/>
        </w:r>
        <w:r>
          <w:rPr>
            <w:webHidden/>
          </w:rPr>
          <w:fldChar w:fldCharType="begin"/>
        </w:r>
        <w:r>
          <w:rPr>
            <w:webHidden/>
          </w:rPr>
          <w:instrText xml:space="preserve"> PAGEREF _Toc234837303 \h </w:instrText>
        </w:r>
        <w:r>
          <w:rPr>
            <w:webHidden/>
          </w:rPr>
        </w:r>
        <w:r>
          <w:rPr>
            <w:webHidden/>
          </w:rPr>
          <w:fldChar w:fldCharType="separate"/>
        </w:r>
        <w:r>
          <w:rPr>
            <w:webHidden/>
          </w:rPr>
          <w:t>15</w:t>
        </w:r>
        <w:r>
          <w:rPr>
            <w:webHidden/>
          </w:rPr>
          <w:fldChar w:fldCharType="end"/>
        </w:r>
      </w:hyperlink>
    </w:p>
    <w:p w14:paraId="55A9833C" w14:textId="7E3235B3" w:rsidR="009F6264" w:rsidRDefault="009F626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837304" w:history="1">
        <w:r w:rsidRPr="00AD0B8F">
          <w:rPr>
            <w:rStyle w:val="Hyperlink"/>
          </w:rPr>
          <w:t>4.</w:t>
        </w:r>
        <w:r>
          <w:rPr>
            <w:rFonts w:asciiTheme="minorHAnsi" w:eastAsiaTheme="minorEastAsia" w:hAnsiTheme="minorHAnsi" w:cstheme="minorBidi"/>
            <w:kern w:val="2"/>
            <w:szCs w:val="24"/>
            <w:lang w:eastAsia="en-GB" w:bidi="ar-SA"/>
            <w14:ligatures w14:val="standardContextual"/>
          </w:rPr>
          <w:tab/>
        </w:r>
        <w:r w:rsidRPr="00AD0B8F">
          <w:rPr>
            <w:rStyle w:val="Hyperlink"/>
          </w:rPr>
          <w:t>Continued use of damaged structures</w:t>
        </w:r>
        <w:r>
          <w:rPr>
            <w:webHidden/>
          </w:rPr>
          <w:tab/>
        </w:r>
        <w:r>
          <w:rPr>
            <w:webHidden/>
          </w:rPr>
          <w:fldChar w:fldCharType="begin"/>
        </w:r>
        <w:r>
          <w:rPr>
            <w:webHidden/>
          </w:rPr>
          <w:instrText xml:space="preserve"> PAGEREF _Toc234837304 \h </w:instrText>
        </w:r>
        <w:r>
          <w:rPr>
            <w:webHidden/>
          </w:rPr>
        </w:r>
        <w:r>
          <w:rPr>
            <w:webHidden/>
          </w:rPr>
          <w:fldChar w:fldCharType="separate"/>
        </w:r>
        <w:r>
          <w:rPr>
            <w:webHidden/>
          </w:rPr>
          <w:t>29</w:t>
        </w:r>
        <w:r>
          <w:rPr>
            <w:webHidden/>
          </w:rPr>
          <w:fldChar w:fldCharType="end"/>
        </w:r>
      </w:hyperlink>
    </w:p>
    <w:p w14:paraId="631C89D5" w14:textId="106C6FA3" w:rsidR="009F6264" w:rsidRDefault="009F6264">
      <w:pPr>
        <w:pStyle w:val="TOC1"/>
        <w:rPr>
          <w:rFonts w:asciiTheme="minorHAnsi" w:eastAsiaTheme="minorEastAsia" w:hAnsiTheme="minorHAnsi" w:cstheme="minorBidi"/>
          <w:kern w:val="2"/>
          <w:szCs w:val="24"/>
          <w:lang w:eastAsia="en-GB" w:bidi="ar-SA"/>
          <w14:ligatures w14:val="standardContextual"/>
        </w:rPr>
      </w:pPr>
      <w:hyperlink w:anchor="_Toc234837305" w:history="1">
        <w:r w:rsidRPr="00AD0B8F">
          <w:rPr>
            <w:rStyle w:val="Hyperlink"/>
          </w:rPr>
          <w:t>Appendix A - Example ageing effects, potential results and direct effects</w:t>
        </w:r>
        <w:r>
          <w:rPr>
            <w:webHidden/>
          </w:rPr>
          <w:tab/>
        </w:r>
        <w:r>
          <w:rPr>
            <w:webHidden/>
          </w:rPr>
          <w:fldChar w:fldCharType="begin"/>
        </w:r>
        <w:r>
          <w:rPr>
            <w:webHidden/>
          </w:rPr>
          <w:instrText xml:space="preserve"> PAGEREF _Toc234837305 \h </w:instrText>
        </w:r>
        <w:r>
          <w:rPr>
            <w:webHidden/>
          </w:rPr>
        </w:r>
        <w:r>
          <w:rPr>
            <w:webHidden/>
          </w:rPr>
          <w:fldChar w:fldCharType="separate"/>
        </w:r>
        <w:r>
          <w:rPr>
            <w:webHidden/>
          </w:rPr>
          <w:t>36</w:t>
        </w:r>
        <w:r>
          <w:rPr>
            <w:webHidden/>
          </w:rPr>
          <w:fldChar w:fldCharType="end"/>
        </w:r>
      </w:hyperlink>
    </w:p>
    <w:p w14:paraId="58E0A5F1" w14:textId="4254129D" w:rsidR="009F6264" w:rsidRDefault="009F6264">
      <w:pPr>
        <w:pStyle w:val="TOC1"/>
        <w:rPr>
          <w:rFonts w:asciiTheme="minorHAnsi" w:eastAsiaTheme="minorEastAsia" w:hAnsiTheme="minorHAnsi" w:cstheme="minorBidi"/>
          <w:kern w:val="2"/>
          <w:szCs w:val="24"/>
          <w:lang w:eastAsia="en-GB" w:bidi="ar-SA"/>
          <w14:ligatures w14:val="standardContextual"/>
        </w:rPr>
      </w:pPr>
      <w:hyperlink w:anchor="_Toc234837306" w:history="1">
        <w:r w:rsidRPr="00AD0B8F">
          <w:rPr>
            <w:rStyle w:val="Hyperlink"/>
          </w:rPr>
          <w:t>Glossary</w:t>
        </w:r>
        <w:r>
          <w:rPr>
            <w:webHidden/>
          </w:rPr>
          <w:tab/>
        </w:r>
        <w:r>
          <w:rPr>
            <w:webHidden/>
          </w:rPr>
          <w:fldChar w:fldCharType="begin"/>
        </w:r>
        <w:r>
          <w:rPr>
            <w:webHidden/>
          </w:rPr>
          <w:instrText xml:space="preserve"> PAGEREF _Toc234837306 \h </w:instrText>
        </w:r>
        <w:r>
          <w:rPr>
            <w:webHidden/>
          </w:rPr>
        </w:r>
        <w:r>
          <w:rPr>
            <w:webHidden/>
          </w:rPr>
          <w:fldChar w:fldCharType="separate"/>
        </w:r>
        <w:r>
          <w:rPr>
            <w:webHidden/>
          </w:rPr>
          <w:t>41</w:t>
        </w:r>
        <w:r>
          <w:rPr>
            <w:webHidden/>
          </w:rPr>
          <w:fldChar w:fldCharType="end"/>
        </w:r>
      </w:hyperlink>
    </w:p>
    <w:p w14:paraId="3D4AE82A" w14:textId="71C33B9A" w:rsidR="009F6264" w:rsidRDefault="009F6264">
      <w:pPr>
        <w:pStyle w:val="TOC1"/>
        <w:rPr>
          <w:rFonts w:asciiTheme="minorHAnsi" w:eastAsiaTheme="minorEastAsia" w:hAnsiTheme="minorHAnsi" w:cstheme="minorBidi"/>
          <w:kern w:val="2"/>
          <w:szCs w:val="24"/>
          <w:lang w:eastAsia="en-GB" w:bidi="ar-SA"/>
          <w14:ligatures w14:val="standardContextual"/>
        </w:rPr>
      </w:pPr>
      <w:hyperlink w:anchor="_Toc234837307" w:history="1">
        <w:r w:rsidRPr="00AD0B8F">
          <w:rPr>
            <w:rStyle w:val="Hyperlink"/>
          </w:rPr>
          <w:t>List of acronyms, abbreviations and initialisms</w:t>
        </w:r>
        <w:r>
          <w:rPr>
            <w:webHidden/>
          </w:rPr>
          <w:tab/>
        </w:r>
        <w:r>
          <w:rPr>
            <w:webHidden/>
          </w:rPr>
          <w:fldChar w:fldCharType="begin"/>
        </w:r>
        <w:r>
          <w:rPr>
            <w:webHidden/>
          </w:rPr>
          <w:instrText xml:space="preserve"> PAGEREF _Toc234837307 \h </w:instrText>
        </w:r>
        <w:r>
          <w:rPr>
            <w:webHidden/>
          </w:rPr>
        </w:r>
        <w:r>
          <w:rPr>
            <w:webHidden/>
          </w:rPr>
          <w:fldChar w:fldCharType="separate"/>
        </w:r>
        <w:r>
          <w:rPr>
            <w:webHidden/>
          </w:rPr>
          <w:t>42</w:t>
        </w:r>
        <w:r>
          <w:rPr>
            <w:webHidden/>
          </w:rPr>
          <w:fldChar w:fldCharType="end"/>
        </w:r>
      </w:hyperlink>
    </w:p>
    <w:p w14:paraId="7DB97662" w14:textId="4CD5B0ED" w:rsidR="009F6264" w:rsidRDefault="009F6264">
      <w:pPr>
        <w:pStyle w:val="TOC1"/>
        <w:rPr>
          <w:rFonts w:asciiTheme="minorHAnsi" w:eastAsiaTheme="minorEastAsia" w:hAnsiTheme="minorHAnsi" w:cstheme="minorBidi"/>
          <w:kern w:val="2"/>
          <w:szCs w:val="24"/>
          <w:lang w:eastAsia="en-GB" w:bidi="ar-SA"/>
          <w14:ligatures w14:val="standardContextual"/>
        </w:rPr>
      </w:pPr>
      <w:hyperlink w:anchor="_Toc234837308" w:history="1">
        <w:r w:rsidRPr="00AD0B8F">
          <w:rPr>
            <w:rStyle w:val="Hyperlink"/>
          </w:rPr>
          <w:t>References</w:t>
        </w:r>
        <w:r>
          <w:rPr>
            <w:webHidden/>
          </w:rPr>
          <w:tab/>
        </w:r>
        <w:r>
          <w:rPr>
            <w:webHidden/>
          </w:rPr>
          <w:fldChar w:fldCharType="begin"/>
        </w:r>
        <w:r>
          <w:rPr>
            <w:webHidden/>
          </w:rPr>
          <w:instrText xml:space="preserve"> PAGEREF _Toc234837308 \h </w:instrText>
        </w:r>
        <w:r>
          <w:rPr>
            <w:webHidden/>
          </w:rPr>
        </w:r>
        <w:r>
          <w:rPr>
            <w:webHidden/>
          </w:rPr>
          <w:fldChar w:fldCharType="separate"/>
        </w:r>
        <w:r>
          <w:rPr>
            <w:webHidden/>
          </w:rPr>
          <w:t>43</w:t>
        </w:r>
        <w:r>
          <w:rPr>
            <w:webHidden/>
          </w:rPr>
          <w:fldChar w:fldCharType="end"/>
        </w:r>
      </w:hyperlink>
    </w:p>
    <w:p w14:paraId="4EFF99B8" w14:textId="11F9CE56" w:rsidR="009F6264" w:rsidRDefault="009F6264">
      <w:pPr>
        <w:pStyle w:val="TOC1"/>
        <w:rPr>
          <w:rFonts w:asciiTheme="minorHAnsi" w:eastAsiaTheme="minorEastAsia" w:hAnsiTheme="minorHAnsi" w:cstheme="minorBidi"/>
          <w:kern w:val="2"/>
          <w:szCs w:val="24"/>
          <w:lang w:eastAsia="en-GB" w:bidi="ar-SA"/>
          <w14:ligatures w14:val="standardContextual"/>
        </w:rPr>
      </w:pPr>
      <w:hyperlink w:anchor="_Toc234837309" w:history="1">
        <w:r w:rsidRPr="00AD0B8F">
          <w:rPr>
            <w:rStyle w:val="Hyperlink"/>
          </w:rPr>
          <w:t>Document control information</w:t>
        </w:r>
        <w:r>
          <w:rPr>
            <w:webHidden/>
          </w:rPr>
          <w:tab/>
        </w:r>
        <w:r>
          <w:rPr>
            <w:webHidden/>
          </w:rPr>
          <w:fldChar w:fldCharType="begin"/>
        </w:r>
        <w:r>
          <w:rPr>
            <w:webHidden/>
          </w:rPr>
          <w:instrText xml:space="preserve"> PAGEREF _Toc234837309 \h </w:instrText>
        </w:r>
        <w:r>
          <w:rPr>
            <w:webHidden/>
          </w:rPr>
        </w:r>
        <w:r>
          <w:rPr>
            <w:webHidden/>
          </w:rPr>
          <w:fldChar w:fldCharType="separate"/>
        </w:r>
        <w:r>
          <w:rPr>
            <w:webHidden/>
          </w:rPr>
          <w:t>45</w:t>
        </w:r>
        <w:r>
          <w:rPr>
            <w:webHidden/>
          </w:rPr>
          <w:fldChar w:fldCharType="end"/>
        </w:r>
      </w:hyperlink>
    </w:p>
    <w:p w14:paraId="0CC4B54A" w14:textId="3EB8F518" w:rsidR="00267815" w:rsidRDefault="00404B0C" w:rsidP="00267815">
      <w:r>
        <w:fldChar w:fldCharType="end"/>
      </w:r>
    </w:p>
    <w:p w14:paraId="716B9A7E" w14:textId="77777777" w:rsidR="003E098E" w:rsidRDefault="003E098E" w:rsidP="00267815"/>
    <w:bookmarkEnd w:id="0"/>
    <w:p w14:paraId="1B0FFE4A" w14:textId="77777777" w:rsidR="002D1B8C" w:rsidRDefault="002D1B8C" w:rsidP="000A51C3">
      <w:pPr>
        <w:spacing w:before="240" w:after="120" w:line="240" w:lineRule="auto"/>
        <w:rPr>
          <w:sz w:val="36"/>
          <w:szCs w:val="32"/>
        </w:rPr>
      </w:pPr>
    </w:p>
    <w:p w14:paraId="67FA4929" w14:textId="77777777" w:rsidR="002D1B8C" w:rsidRDefault="002D1B8C" w:rsidP="7DE24BE6">
      <w:pPr>
        <w:pStyle w:val="Heading1"/>
        <w:numPr>
          <w:ilvl w:val="0"/>
          <w:numId w:val="0"/>
        </w:numPr>
        <w:ind w:left="851" w:hanging="851"/>
        <w:sectPr w:rsidR="002D1B8C" w:rsidSect="00EA2C19">
          <w:headerReference w:type="default" r:id="rId18"/>
          <w:footerReference w:type="default" r:id="rId19"/>
          <w:pgSz w:w="11906" w:h="16838" w:code="9"/>
          <w:pgMar w:top="1440" w:right="1440" w:bottom="1440" w:left="1440" w:header="397" w:footer="397" w:gutter="0"/>
          <w:cols w:space="312"/>
          <w:docGrid w:linePitch="360"/>
        </w:sectPr>
      </w:pPr>
    </w:p>
    <w:p w14:paraId="43A875A4" w14:textId="5DEDA49A" w:rsidR="008D49A5" w:rsidRDefault="008D49A5" w:rsidP="002D5F2E">
      <w:pPr>
        <w:pStyle w:val="Heading1"/>
        <w:numPr>
          <w:ilvl w:val="0"/>
          <w:numId w:val="36"/>
        </w:numPr>
        <w:ind w:left="851" w:hanging="851"/>
      </w:pPr>
      <w:bookmarkStart w:id="1" w:name="_Toc234837301"/>
      <w:r w:rsidRPr="00E90780">
        <w:lastRenderedPageBreak/>
        <w:t>Introduction</w:t>
      </w:r>
      <w:bookmarkEnd w:id="1"/>
    </w:p>
    <w:p w14:paraId="03AE0C9D" w14:textId="07E3DED6" w:rsidR="00FC00FC" w:rsidRDefault="00A026D4" w:rsidP="000A51C3">
      <w:pPr>
        <w:pStyle w:val="F9-Paragraph"/>
      </w:pPr>
      <w:r w:rsidRPr="00A026D4">
        <w:t>This annex to Technical Assessment Guide 17 (</w:t>
      </w:r>
      <w:r w:rsidR="00675BFD">
        <w:t>‘</w:t>
      </w:r>
      <w:r w:rsidRPr="00A026D4">
        <w:t>TAG 17</w:t>
      </w:r>
      <w:r w:rsidR="00675BFD">
        <w:t>’</w:t>
      </w:r>
      <w:r w:rsidRPr="00A026D4">
        <w:t>)</w:t>
      </w:r>
      <w:r w:rsidR="00675BFD">
        <w:t xml:space="preserve"> </w:t>
      </w:r>
      <w:sdt>
        <w:sdtPr>
          <w:id w:val="1052125842"/>
          <w:citation/>
        </w:sdtPr>
        <w:sdtContent>
          <w:r w:rsidR="00675BFD">
            <w:fldChar w:fldCharType="begin"/>
          </w:r>
          <w:r w:rsidR="00675BFD">
            <w:instrText xml:space="preserve"> CITATION NST1 \l 2057 </w:instrText>
          </w:r>
          <w:r w:rsidR="00675BFD">
            <w:fldChar w:fldCharType="separate"/>
          </w:r>
          <w:r w:rsidR="00FC00FC">
            <w:rPr>
              <w:noProof/>
            </w:rPr>
            <w:t>[1]</w:t>
          </w:r>
          <w:r w:rsidR="00675BFD">
            <w:fldChar w:fldCharType="end"/>
          </w:r>
        </w:sdtContent>
      </w:sdt>
      <w:r w:rsidRPr="00A026D4">
        <w:t xml:space="preserve"> provides guidance to advise and inform ONR inspectors in the exercise of their regulatory judgement on the topics of ageing management and structural damage in relation to civil engineering Structures, Systems and Components (SSCs). </w:t>
      </w:r>
    </w:p>
    <w:p w14:paraId="5C17B663" w14:textId="04B49F3D" w:rsidR="00E34A30" w:rsidRDefault="00A026D4" w:rsidP="000A51C3">
      <w:pPr>
        <w:pStyle w:val="F9-Paragraph"/>
      </w:pPr>
      <w:r w:rsidRPr="00A026D4">
        <w:t>This annex is not intended to provide detailed guidance on any ageing or damage mechanisms or processes: its main purpose is to highlight certain salient areas for inspectors to consider as part of their regulatory assessment. It aims to highlight the application of the Safety Assessment Principles (SAPs)</w:t>
      </w:r>
      <w:r w:rsidR="005571C8">
        <w:t xml:space="preserve"> </w:t>
      </w:r>
      <w:sdt>
        <w:sdtPr>
          <w:id w:val="-1927568605"/>
          <w:citation/>
        </w:sdtPr>
        <w:sdtEndPr/>
        <w:sdtContent>
          <w:r w:rsidR="005571C8">
            <w:fldChar w:fldCharType="begin"/>
          </w:r>
          <w:r w:rsidR="005571C8">
            <w:instrText xml:space="preserve"> CITATION ONRSAPs \l 2057 </w:instrText>
          </w:r>
          <w:r w:rsidR="005571C8">
            <w:fldChar w:fldCharType="separate"/>
          </w:r>
          <w:r w:rsidR="00FC00FC">
            <w:rPr>
              <w:noProof/>
            </w:rPr>
            <w:t>[2]</w:t>
          </w:r>
          <w:r w:rsidR="005571C8">
            <w:fldChar w:fldCharType="end"/>
          </w:r>
        </w:sdtContent>
      </w:sdt>
      <w:r w:rsidRPr="00A026D4">
        <w:t xml:space="preserve"> to aid the assessment of civil engineering works and structures (</w:t>
      </w:r>
      <w:r w:rsidR="00FC00FC">
        <w:t>refer to</w:t>
      </w:r>
      <w:r w:rsidRPr="00A026D4">
        <w:t xml:space="preserve"> Appendix 1 of </w:t>
      </w:r>
      <w:sdt>
        <w:sdtPr>
          <w:id w:val="1651479879"/>
          <w:citation/>
        </w:sdtPr>
        <w:sdtContent>
          <w:r w:rsidR="00FC00FC">
            <w:fldChar w:fldCharType="begin"/>
          </w:r>
          <w:r w:rsidR="00FC00FC">
            <w:instrText xml:space="preserve"> CITATION NST1 \l 2057 </w:instrText>
          </w:r>
          <w:r w:rsidR="00FC00FC">
            <w:fldChar w:fldCharType="separate"/>
          </w:r>
          <w:r w:rsidR="00FC00FC">
            <w:rPr>
              <w:noProof/>
            </w:rPr>
            <w:t>[1]</w:t>
          </w:r>
          <w:r w:rsidR="00FC00FC">
            <w:fldChar w:fldCharType="end"/>
          </w:r>
        </w:sdtContent>
      </w:sdt>
      <w:r w:rsidRPr="00A026D4">
        <w:t>) and signpost links to other good practice</w:t>
      </w:r>
      <w:r w:rsidR="007D50EE">
        <w:t>.</w:t>
      </w:r>
    </w:p>
    <w:p w14:paraId="420E13C0" w14:textId="2CBB9720" w:rsidR="00357927" w:rsidRDefault="006C1FFE" w:rsidP="000A51C3">
      <w:pPr>
        <w:pStyle w:val="F9-Paragraph"/>
      </w:pPr>
      <w:r w:rsidRPr="006C1FFE">
        <w:t>This annex is complementary to</w:t>
      </w:r>
      <w:r w:rsidR="00FC00FC">
        <w:t xml:space="preserve"> the TAG on a</w:t>
      </w:r>
      <w:r w:rsidR="00FC00FC" w:rsidRPr="00FC00FC">
        <w:t xml:space="preserve">geing and </w:t>
      </w:r>
      <w:r w:rsidR="00FC00FC">
        <w:t>d</w:t>
      </w:r>
      <w:r w:rsidR="00FC00FC" w:rsidRPr="00FC00FC">
        <w:t xml:space="preserve">egradation </w:t>
      </w:r>
      <w:r w:rsidR="00FC00FC">
        <w:t>m</w:t>
      </w:r>
      <w:r w:rsidR="00FC00FC" w:rsidRPr="00FC00FC">
        <w:t>anagement</w:t>
      </w:r>
      <w:r w:rsidR="005571C8">
        <w:t xml:space="preserve"> </w:t>
      </w:r>
      <w:sdt>
        <w:sdtPr>
          <w:id w:val="1695797581"/>
          <w:citation/>
        </w:sdtPr>
        <w:sdtEndPr/>
        <w:sdtContent>
          <w:r w:rsidR="005571C8">
            <w:fldChar w:fldCharType="begin"/>
          </w:r>
          <w:r w:rsidR="00FC00FC">
            <w:instrText xml:space="preserve">CITATION ONR7 \l 2057 </w:instrText>
          </w:r>
          <w:r w:rsidR="005571C8">
            <w:fldChar w:fldCharType="separate"/>
          </w:r>
          <w:r w:rsidR="00FC00FC">
            <w:rPr>
              <w:noProof/>
            </w:rPr>
            <w:t>[3]</w:t>
          </w:r>
          <w:r w:rsidR="005571C8">
            <w:fldChar w:fldCharType="end"/>
          </w:r>
        </w:sdtContent>
      </w:sdt>
      <w:r w:rsidR="006571B7">
        <w:t>,</w:t>
      </w:r>
      <w:r w:rsidRPr="006C1FFE">
        <w:t xml:space="preserve"> which provides more general guidance. This annex focusses on nuclear safety functions provided by civil engineering SSCs, but the guidance herein is equally applicable to any security, safeguarding or environmental protection functions provided by civil engineering SSCs</w:t>
      </w:r>
      <w:r w:rsidR="008B40C4">
        <w:t>.</w:t>
      </w:r>
    </w:p>
    <w:p w14:paraId="45D39069" w14:textId="48E5F16F" w:rsidR="00357927" w:rsidRDefault="00AC32CC" w:rsidP="00AC32CC">
      <w:pPr>
        <w:pStyle w:val="Heading2"/>
      </w:pPr>
      <w:r w:rsidRPr="00AC32CC">
        <w:t>Scope</w:t>
      </w:r>
    </w:p>
    <w:p w14:paraId="16D4DA60" w14:textId="6FDCD457" w:rsidR="0022509D" w:rsidRDefault="0022509D" w:rsidP="000A51C3">
      <w:pPr>
        <w:pStyle w:val="F9-Paragraph"/>
      </w:pPr>
      <w:r w:rsidRPr="0022509D">
        <w:t>The topics of this annex apply to the following nuclear site activities:</w:t>
      </w:r>
    </w:p>
    <w:p w14:paraId="442B58B1" w14:textId="737DEF59" w:rsidR="0022509D" w:rsidRDefault="002F36E4" w:rsidP="0022509D">
      <w:pPr>
        <w:pStyle w:val="Bulletlist1"/>
      </w:pPr>
      <w:r w:rsidRPr="002F36E4">
        <w:t>normal in use operations, including Examination, Inspection, Maintenance and Testing (EIMT)</w:t>
      </w:r>
      <w:r>
        <w:t>,</w:t>
      </w:r>
    </w:p>
    <w:p w14:paraId="559940BE" w14:textId="2E86D0A9" w:rsidR="002F36E4" w:rsidRDefault="002F36E4" w:rsidP="0022509D">
      <w:pPr>
        <w:pStyle w:val="Bulletlist1"/>
      </w:pPr>
      <w:r w:rsidRPr="002F36E4">
        <w:t>periodic safety review</w:t>
      </w:r>
      <w:r>
        <w:t>,</w:t>
      </w:r>
    </w:p>
    <w:p w14:paraId="60EC0566" w14:textId="5B092772" w:rsidR="002F36E4" w:rsidRDefault="0007213E" w:rsidP="0022509D">
      <w:pPr>
        <w:pStyle w:val="Bulletlist1"/>
      </w:pPr>
      <w:r w:rsidRPr="0007213E">
        <w:t>post event assessment</w:t>
      </w:r>
      <w:r>
        <w:t>,</w:t>
      </w:r>
    </w:p>
    <w:p w14:paraId="7C950649" w14:textId="70747D5B" w:rsidR="0022509D" w:rsidRDefault="0007213E" w:rsidP="0022509D">
      <w:pPr>
        <w:pStyle w:val="Bulletlist1"/>
      </w:pPr>
      <w:r w:rsidRPr="0007213E">
        <w:t>life extension, and</w:t>
      </w:r>
    </w:p>
    <w:p w14:paraId="2597D7CF" w14:textId="5D18D785" w:rsidR="00357927" w:rsidRDefault="0039102A" w:rsidP="0022509D">
      <w:pPr>
        <w:pStyle w:val="Bulletlist1"/>
      </w:pPr>
      <w:r w:rsidRPr="0039102A">
        <w:t>defect investigation and remediation</w:t>
      </w:r>
      <w:r w:rsidR="0022509D">
        <w:t>.</w:t>
      </w:r>
    </w:p>
    <w:p w14:paraId="01BAFDF3" w14:textId="175C1C60" w:rsidR="00357927" w:rsidRDefault="0039102A" w:rsidP="000A51C3">
      <w:pPr>
        <w:pStyle w:val="F9-Paragraph"/>
      </w:pPr>
      <w:r w:rsidRPr="0039102A">
        <w:t>This annex does not provide detailed information in relation to the topics identified below, and the inspector is advised to consult the references contained herein for further information</w:t>
      </w:r>
      <w:r>
        <w:t>:</w:t>
      </w:r>
    </w:p>
    <w:p w14:paraId="37864D99" w14:textId="14368E14" w:rsidR="0039102A" w:rsidRDefault="00664545" w:rsidP="00664545">
      <w:pPr>
        <w:pStyle w:val="Bulletlist1"/>
      </w:pPr>
      <w:r w:rsidRPr="00664545">
        <w:t>Allowance for ageing effects in the design (</w:t>
      </w:r>
      <w:r w:rsidR="00FC00FC">
        <w:t>refer to</w:t>
      </w:r>
      <w:r w:rsidRPr="00664545">
        <w:t xml:space="preserve"> Annex 1</w:t>
      </w:r>
      <w:r w:rsidR="00FC00FC">
        <w:t xml:space="preserve"> of TAG 17 </w:t>
      </w:r>
      <w:sdt>
        <w:sdtPr>
          <w:id w:val="1420672910"/>
          <w:citation/>
        </w:sdtPr>
        <w:sdtContent>
          <w:r w:rsidR="00FC00FC">
            <w:fldChar w:fldCharType="begin"/>
          </w:r>
          <w:r w:rsidR="00FC00FC">
            <w:instrText xml:space="preserve"> CITATION ONR161 \l 2057 </w:instrText>
          </w:r>
          <w:r w:rsidR="00FC00FC">
            <w:fldChar w:fldCharType="separate"/>
          </w:r>
          <w:r w:rsidR="00FC00FC" w:rsidRPr="00FC00FC">
            <w:rPr>
              <w:noProof/>
            </w:rPr>
            <w:t>[4]</w:t>
          </w:r>
          <w:r w:rsidR="00FC00FC">
            <w:fldChar w:fldCharType="end"/>
          </w:r>
        </w:sdtContent>
      </w:sdt>
      <w:r w:rsidRPr="00664545">
        <w:t>)</w:t>
      </w:r>
      <w:r>
        <w:t>.</w:t>
      </w:r>
    </w:p>
    <w:p w14:paraId="379437BE" w14:textId="5B8DAC07" w:rsidR="00725D44" w:rsidRDefault="00725D44" w:rsidP="00664545">
      <w:pPr>
        <w:pStyle w:val="Bulletlist1"/>
      </w:pPr>
      <w:r w:rsidRPr="00725D44">
        <w:t>Degradation and damage mechanisms (</w:t>
      </w:r>
      <w:r w:rsidR="00FC00FC">
        <w:t>refer to</w:t>
      </w:r>
      <w:r w:rsidRPr="00725D44">
        <w:t xml:space="preserve"> SR 82 (Rev 2)</w:t>
      </w:r>
      <w:r w:rsidR="00EC0EAC">
        <w:t xml:space="preserve"> </w:t>
      </w:r>
      <w:sdt>
        <w:sdtPr>
          <w:id w:val="1849525920"/>
          <w:citation/>
        </w:sdtPr>
        <w:sdtEndPr/>
        <w:sdtContent>
          <w:r w:rsidR="00EC0EAC">
            <w:fldChar w:fldCharType="begin"/>
          </w:r>
          <w:r w:rsidR="00EC0EAC">
            <w:instrText xml:space="preserve"> CITATION IAEA82 \l 2057 </w:instrText>
          </w:r>
          <w:r w:rsidR="00EC0EAC">
            <w:fldChar w:fldCharType="separate"/>
          </w:r>
          <w:r w:rsidR="00FC00FC" w:rsidRPr="00FC00FC">
            <w:rPr>
              <w:noProof/>
            </w:rPr>
            <w:t>[4]</w:t>
          </w:r>
          <w:r w:rsidR="00EC0EAC">
            <w:fldChar w:fldCharType="end"/>
          </w:r>
        </w:sdtContent>
      </w:sdt>
      <w:r w:rsidRPr="00725D44">
        <w:t>, NP-T-3.5</w:t>
      </w:r>
      <w:r w:rsidR="00EC0EAC">
        <w:t xml:space="preserve"> </w:t>
      </w:r>
      <w:sdt>
        <w:sdtPr>
          <w:id w:val="2140219490"/>
          <w:citation/>
        </w:sdtPr>
        <w:sdtEndPr/>
        <w:sdtContent>
          <w:r w:rsidR="00EC0EAC">
            <w:fldChar w:fldCharType="begin"/>
          </w:r>
          <w:r w:rsidR="00EC0EAC">
            <w:instrText xml:space="preserve"> CITATION IAEA35 \l 2057 </w:instrText>
          </w:r>
          <w:r w:rsidR="00EC0EAC">
            <w:fldChar w:fldCharType="separate"/>
          </w:r>
          <w:r w:rsidR="00FC00FC" w:rsidRPr="00FC00FC">
            <w:rPr>
              <w:noProof/>
            </w:rPr>
            <w:t>[5]</w:t>
          </w:r>
          <w:r w:rsidR="00EC0EAC">
            <w:fldChar w:fldCharType="end"/>
          </w:r>
        </w:sdtContent>
      </w:sdt>
      <w:r w:rsidRPr="00725D44">
        <w:t xml:space="preserve"> and NP-T-3.24</w:t>
      </w:r>
      <w:r w:rsidR="00B20936">
        <w:t xml:space="preserve"> </w:t>
      </w:r>
      <w:sdt>
        <w:sdtPr>
          <w:id w:val="831569674"/>
          <w:citation/>
        </w:sdtPr>
        <w:sdtEndPr/>
        <w:sdtContent>
          <w:r w:rsidR="00B20936">
            <w:fldChar w:fldCharType="begin"/>
          </w:r>
          <w:r w:rsidR="00B20936">
            <w:instrText xml:space="preserve"> CITATION IAEA324 \l 2057 </w:instrText>
          </w:r>
          <w:r w:rsidR="00B20936">
            <w:fldChar w:fldCharType="separate"/>
          </w:r>
          <w:r w:rsidR="00FC00FC" w:rsidRPr="00FC00FC">
            <w:rPr>
              <w:noProof/>
            </w:rPr>
            <w:t>[6]</w:t>
          </w:r>
          <w:r w:rsidR="00B20936">
            <w:fldChar w:fldCharType="end"/>
          </w:r>
        </w:sdtContent>
      </w:sdt>
      <w:r w:rsidRPr="00725D44">
        <w:t>)</w:t>
      </w:r>
      <w:r>
        <w:t>.</w:t>
      </w:r>
    </w:p>
    <w:p w14:paraId="3A82F265" w14:textId="06C52E2C" w:rsidR="00725D44" w:rsidRDefault="00725D44" w:rsidP="00664545">
      <w:pPr>
        <w:pStyle w:val="Bulletlist1"/>
      </w:pPr>
      <w:r w:rsidRPr="00725D44">
        <w:t xml:space="preserve">Non-destructive testing </w:t>
      </w:r>
      <w:r w:rsidR="00FC00FC">
        <w:t>(refer to</w:t>
      </w:r>
      <w:r w:rsidRPr="00725D44">
        <w:t xml:space="preserve"> CIRIA 798</w:t>
      </w:r>
      <w:r w:rsidR="00B20936">
        <w:t xml:space="preserve"> </w:t>
      </w:r>
      <w:sdt>
        <w:sdtPr>
          <w:id w:val="-243103924"/>
          <w:citation/>
        </w:sdtPr>
        <w:sdtEndPr/>
        <w:sdtContent>
          <w:r w:rsidR="00B20936">
            <w:fldChar w:fldCharType="begin"/>
          </w:r>
          <w:r w:rsidR="00B20936">
            <w:instrText xml:space="preserve"> CITATION CIR1 \l 2057 </w:instrText>
          </w:r>
          <w:r w:rsidR="00B20936">
            <w:fldChar w:fldCharType="separate"/>
          </w:r>
          <w:r w:rsidR="00FC00FC" w:rsidRPr="00FC00FC">
            <w:rPr>
              <w:noProof/>
            </w:rPr>
            <w:t>[7]</w:t>
          </w:r>
          <w:r w:rsidR="00B20936">
            <w:fldChar w:fldCharType="end"/>
          </w:r>
        </w:sdtContent>
      </w:sdt>
      <w:r>
        <w:t>)</w:t>
      </w:r>
      <w:r w:rsidR="00C25AF6">
        <w:t>.</w:t>
      </w:r>
    </w:p>
    <w:p w14:paraId="4C9063F8" w14:textId="4F39079E" w:rsidR="00C25AF6" w:rsidRDefault="00C25AF6" w:rsidP="00664545">
      <w:pPr>
        <w:pStyle w:val="Bulletlist1"/>
      </w:pPr>
      <w:r w:rsidRPr="00C25AF6">
        <w:t xml:space="preserve">Monitoring systems and techniques </w:t>
      </w:r>
      <w:r w:rsidR="00FC00FC">
        <w:t>(refer to</w:t>
      </w:r>
      <w:r w:rsidRPr="00C25AF6">
        <w:t xml:space="preserve"> NP-T-3.5</w:t>
      </w:r>
      <w:r w:rsidR="00D900CF">
        <w:t xml:space="preserve"> </w:t>
      </w:r>
      <w:sdt>
        <w:sdtPr>
          <w:id w:val="-1333514939"/>
          <w:citation/>
        </w:sdtPr>
        <w:sdtEndPr/>
        <w:sdtContent>
          <w:r w:rsidR="00D900CF">
            <w:fldChar w:fldCharType="begin"/>
          </w:r>
          <w:r w:rsidR="00D900CF">
            <w:instrText xml:space="preserve"> CITATION IAEA35 \l 2057 </w:instrText>
          </w:r>
          <w:r w:rsidR="00D900CF">
            <w:fldChar w:fldCharType="separate"/>
          </w:r>
          <w:r w:rsidR="00FC00FC" w:rsidRPr="00FC00FC">
            <w:rPr>
              <w:noProof/>
            </w:rPr>
            <w:t>[5]</w:t>
          </w:r>
          <w:r w:rsidR="00D900CF">
            <w:fldChar w:fldCharType="end"/>
          </w:r>
        </w:sdtContent>
      </w:sdt>
      <w:r w:rsidRPr="00C25AF6">
        <w:t>)</w:t>
      </w:r>
      <w:r w:rsidR="00E8540A">
        <w:t>.</w:t>
      </w:r>
    </w:p>
    <w:p w14:paraId="5B07F524" w14:textId="7C53BB82" w:rsidR="00E8540A" w:rsidRDefault="00E8540A" w:rsidP="00664545">
      <w:pPr>
        <w:pStyle w:val="Bulletlist1"/>
      </w:pPr>
      <w:r w:rsidRPr="00E8540A">
        <w:lastRenderedPageBreak/>
        <w:t xml:space="preserve">Repair methods </w:t>
      </w:r>
      <w:r w:rsidR="00FC00FC">
        <w:t>(refer to</w:t>
      </w:r>
      <w:r w:rsidRPr="00E8540A">
        <w:t xml:space="preserve"> NP-T-3.5</w:t>
      </w:r>
      <w:r w:rsidR="00D900CF">
        <w:t xml:space="preserve"> </w:t>
      </w:r>
      <w:sdt>
        <w:sdtPr>
          <w:id w:val="1269896952"/>
          <w:citation/>
        </w:sdtPr>
        <w:sdtEndPr/>
        <w:sdtContent>
          <w:r w:rsidR="00D900CF">
            <w:fldChar w:fldCharType="begin"/>
          </w:r>
          <w:r w:rsidR="00D900CF">
            <w:instrText xml:space="preserve"> CITATION IAEA35 \l 2057 </w:instrText>
          </w:r>
          <w:r w:rsidR="00D900CF">
            <w:fldChar w:fldCharType="separate"/>
          </w:r>
          <w:r w:rsidR="00FC00FC" w:rsidRPr="00FC00FC">
            <w:rPr>
              <w:noProof/>
            </w:rPr>
            <w:t>[5]</w:t>
          </w:r>
          <w:r w:rsidR="00D900CF">
            <w:fldChar w:fldCharType="end"/>
          </w:r>
        </w:sdtContent>
      </w:sdt>
      <w:r w:rsidRPr="00E8540A">
        <w:t xml:space="preserve"> and</w:t>
      </w:r>
      <w:r w:rsidR="008F3815">
        <w:t xml:space="preserve"> </w:t>
      </w:r>
      <w:sdt>
        <w:sdtPr>
          <w:id w:val="-706640460"/>
          <w:citation/>
        </w:sdtPr>
        <w:sdtEndPr/>
        <w:sdtContent>
          <w:r w:rsidR="008F3815">
            <w:fldChar w:fldCharType="begin"/>
          </w:r>
          <w:r w:rsidR="008F3815">
            <w:instrText xml:space="preserve"> CITATION Ame \l 2057 </w:instrText>
          </w:r>
          <w:r w:rsidR="008F3815">
            <w:fldChar w:fldCharType="separate"/>
          </w:r>
          <w:r w:rsidR="00FC00FC" w:rsidRPr="00FC00FC">
            <w:rPr>
              <w:noProof/>
            </w:rPr>
            <w:t>[8]</w:t>
          </w:r>
          <w:r w:rsidR="008F3815">
            <w:fldChar w:fldCharType="end"/>
          </w:r>
        </w:sdtContent>
      </w:sdt>
      <w:r w:rsidRPr="00E8540A">
        <w:t>).</w:t>
      </w:r>
    </w:p>
    <w:p w14:paraId="7BE2AD35" w14:textId="1CFD0BE0" w:rsidR="00E8540A" w:rsidRDefault="00E8540A" w:rsidP="00664545">
      <w:pPr>
        <w:pStyle w:val="Bulletlist1"/>
      </w:pPr>
      <w:r w:rsidRPr="00E8540A">
        <w:t xml:space="preserve">The potential impact of modifications and repairs on operational structures </w:t>
      </w:r>
      <w:r w:rsidR="00FC00FC">
        <w:t>(refer to</w:t>
      </w:r>
      <w:r w:rsidRPr="00E8540A">
        <w:t xml:space="preserve"> </w:t>
      </w:r>
      <w:sdt>
        <w:sdtPr>
          <w:id w:val="1995826751"/>
          <w:citation/>
        </w:sdtPr>
        <w:sdtContent>
          <w:r w:rsidR="00FC00FC">
            <w:fldChar w:fldCharType="begin"/>
          </w:r>
          <w:r w:rsidR="00FC00FC">
            <w:instrText xml:space="preserve"> CITATION ONR161 \l 2057 </w:instrText>
          </w:r>
          <w:r w:rsidR="00FC00FC">
            <w:fldChar w:fldCharType="separate"/>
          </w:r>
          <w:r w:rsidR="00FC00FC" w:rsidRPr="00FC00FC">
            <w:rPr>
              <w:noProof/>
            </w:rPr>
            <w:t>[4]</w:t>
          </w:r>
          <w:r w:rsidR="00FC00FC">
            <w:fldChar w:fldCharType="end"/>
          </w:r>
        </w:sdtContent>
      </w:sdt>
      <w:r w:rsidRPr="00E8540A">
        <w:t>).</w:t>
      </w:r>
    </w:p>
    <w:p w14:paraId="5AF9A2F5" w14:textId="6023DB46" w:rsidR="00E8540A" w:rsidRDefault="00E8540A" w:rsidP="00664545">
      <w:pPr>
        <w:pStyle w:val="Bulletlist1"/>
      </w:pPr>
      <w:r w:rsidRPr="00E8540A">
        <w:t xml:space="preserve">Facilities that are beyond operation, but which still provide a residual safety function </w:t>
      </w:r>
      <w:r w:rsidR="00FC00FC">
        <w:t>(refer to</w:t>
      </w:r>
      <w:r w:rsidRPr="00E8540A">
        <w:t xml:space="preserve"> Annex 6</w:t>
      </w:r>
      <w:r w:rsidR="00FC00FC">
        <w:t xml:space="preserve"> of TAG 17 </w:t>
      </w:r>
      <w:sdt>
        <w:sdtPr>
          <w:id w:val="748612721"/>
          <w:citation/>
        </w:sdtPr>
        <w:sdtContent>
          <w:r w:rsidR="00FC00FC">
            <w:fldChar w:fldCharType="begin"/>
          </w:r>
          <w:r w:rsidR="00FC00FC">
            <w:instrText xml:space="preserve"> CITATION ONR166 \l 2057 </w:instrText>
          </w:r>
          <w:r w:rsidR="00FC00FC">
            <w:fldChar w:fldCharType="separate"/>
          </w:r>
          <w:r w:rsidR="00FC00FC" w:rsidRPr="00FC00FC">
            <w:rPr>
              <w:noProof/>
            </w:rPr>
            <w:t>[10]</w:t>
          </w:r>
          <w:r w:rsidR="00FC00FC">
            <w:fldChar w:fldCharType="end"/>
          </w:r>
        </w:sdtContent>
      </w:sdt>
      <w:r w:rsidRPr="00E8540A">
        <w:t>).</w:t>
      </w:r>
    </w:p>
    <w:p w14:paraId="386844BE" w14:textId="45D7AB1E" w:rsidR="00664545" w:rsidRDefault="003C528F" w:rsidP="003C528F">
      <w:pPr>
        <w:pStyle w:val="Heading2"/>
      </w:pPr>
      <w:r w:rsidRPr="003C528F">
        <w:t>Structure of this annex</w:t>
      </w:r>
    </w:p>
    <w:p w14:paraId="4E3163EC" w14:textId="39CE45E9" w:rsidR="003C528F" w:rsidRDefault="00F77FD9" w:rsidP="000A51C3">
      <w:pPr>
        <w:pStyle w:val="F9-Paragraph"/>
      </w:pPr>
      <w:r w:rsidRPr="00F77FD9">
        <w:t>This annex identifies the ageing and damage effects and associated assessment considerations:</w:t>
      </w:r>
    </w:p>
    <w:p w14:paraId="3AEC76E8" w14:textId="32DA83E2" w:rsidR="00F77FD9" w:rsidRDefault="00216837" w:rsidP="00F77FD9">
      <w:pPr>
        <w:pStyle w:val="Bulletlist1"/>
      </w:pPr>
      <w:r w:rsidRPr="00216837">
        <w:t>Section 2 of this annex describes the common ageing effects and associated failure modes,</w:t>
      </w:r>
    </w:p>
    <w:p w14:paraId="047156BE" w14:textId="0D57A840" w:rsidR="00216837" w:rsidRDefault="0059545C" w:rsidP="00F77FD9">
      <w:pPr>
        <w:pStyle w:val="Bulletlist1"/>
      </w:pPr>
      <w:r w:rsidRPr="0059545C">
        <w:t>Section 3 of this annex provides guidance on the mitigation activities (monitoring and repair) and ongoing ageing management,</w:t>
      </w:r>
    </w:p>
    <w:p w14:paraId="6B37AB5E" w14:textId="46E8645F" w:rsidR="00FD1E14" w:rsidRDefault="00FD1E14" w:rsidP="00F77FD9">
      <w:pPr>
        <w:pStyle w:val="Bulletlist1"/>
      </w:pPr>
      <w:r w:rsidRPr="00FD1E14">
        <w:t>Section 4 of this annex provides guidance on the situation where damage to a structure cannot be readily or reasonably practicably repaired and the ongoing demonstration of safety,</w:t>
      </w:r>
    </w:p>
    <w:p w14:paraId="5D8E997A" w14:textId="1B794932" w:rsidR="003C528F" w:rsidRDefault="00BD0BB4" w:rsidP="00FA481D">
      <w:pPr>
        <w:pStyle w:val="Heading2"/>
      </w:pPr>
      <w:r w:rsidRPr="00BD0BB4">
        <w:t>Applicable SAPs to this annex</w:t>
      </w:r>
    </w:p>
    <w:p w14:paraId="77A14E55" w14:textId="5A9FF9D3" w:rsidR="003C528F" w:rsidRDefault="00BD0BB4" w:rsidP="000A51C3">
      <w:pPr>
        <w:pStyle w:val="F9-Paragraph"/>
      </w:pPr>
      <w:r w:rsidRPr="00BD0BB4">
        <w:t xml:space="preserve">The assessment of civil engineering SSC expanded upon within this annex is informed by and meets the expectations of the SAPs. In addition to the key SAPs identified in </w:t>
      </w:r>
      <w:sdt>
        <w:sdtPr>
          <w:id w:val="240849960"/>
          <w:citation/>
        </w:sdtPr>
        <w:sdtEndPr/>
        <w:sdtContent>
          <w:r w:rsidR="00AA3720">
            <w:fldChar w:fldCharType="begin"/>
          </w:r>
          <w:r w:rsidR="00FC00FC">
            <w:instrText xml:space="preserve">CITATION ONR7 \l 2057 </w:instrText>
          </w:r>
          <w:r w:rsidR="00AA3720">
            <w:fldChar w:fldCharType="separate"/>
          </w:r>
          <w:r w:rsidR="00FC00FC">
            <w:rPr>
              <w:noProof/>
            </w:rPr>
            <w:t>[3]</w:t>
          </w:r>
          <w:r w:rsidR="00AA3720">
            <w:fldChar w:fldCharType="end"/>
          </w:r>
        </w:sdtContent>
      </w:sdt>
      <w:r w:rsidRPr="00BD0BB4">
        <w:t>, the following are particularly relevant:</w:t>
      </w:r>
    </w:p>
    <w:p w14:paraId="61B7BBD8" w14:textId="564BE36C" w:rsidR="0014535C" w:rsidRDefault="0014535C" w:rsidP="0014535C">
      <w:pPr>
        <w:pStyle w:val="Bulletlist1"/>
      </w:pPr>
      <w:r w:rsidRPr="0014535C">
        <w:t>ECE.2 establishes that, for structures requiring the highest level of reliability, failure modes should be predictable, gradual and detectable and consideration should be given to providing devices to monitor for degradation.</w:t>
      </w:r>
    </w:p>
    <w:p w14:paraId="40613DD1" w14:textId="10A6EA54" w:rsidR="0014535C" w:rsidRDefault="0014535C" w:rsidP="0014535C">
      <w:pPr>
        <w:pStyle w:val="Bulletlist1"/>
      </w:pPr>
      <w:r w:rsidRPr="0014535C">
        <w:t>ECE.3 concerns the identification of defects, and in particular the expectation that the existence of defects that could compromise safety functions can be established throughout the lifecycle of the structure.</w:t>
      </w:r>
    </w:p>
    <w:p w14:paraId="424E7494" w14:textId="79920084" w:rsidR="001A6B39" w:rsidRDefault="001A6B39" w:rsidP="0014535C">
      <w:pPr>
        <w:pStyle w:val="Bulletlist1"/>
      </w:pPr>
      <w:r w:rsidRPr="001A6B39">
        <w:t>ECS.3, ECS.4 and ECS.5 are relevant to the application of codes and modern standards (or lack of them) to the inspection, testing, assessment and maintenance of structures.</w:t>
      </w:r>
    </w:p>
    <w:p w14:paraId="49E76728" w14:textId="65631483" w:rsidR="00B22763" w:rsidRDefault="00B22763" w:rsidP="0014535C">
      <w:pPr>
        <w:pStyle w:val="Bulletlist1"/>
      </w:pPr>
      <w:r w:rsidRPr="00B22763">
        <w:t>ECE.8, ECE.20, EMC.25, EMT.1, EMT.2, EMT.6 and EMT.8 establish expectations for inspection, testing and monitoring of structures.</w:t>
      </w:r>
    </w:p>
    <w:p w14:paraId="642A3BA8" w14:textId="3C2A2A53" w:rsidR="0014535C" w:rsidRDefault="00DE1A84" w:rsidP="0014535C">
      <w:pPr>
        <w:pStyle w:val="Bulletlist1"/>
      </w:pPr>
      <w:r w:rsidRPr="00DE1A84">
        <w:t>SC.6 establishes the expectation that safety cases should identify and justify EIMT regimes.</w:t>
      </w:r>
    </w:p>
    <w:p w14:paraId="784B559A" w14:textId="1995A2F6" w:rsidR="004E42AE" w:rsidRDefault="004E42AE" w:rsidP="0014535C">
      <w:pPr>
        <w:pStyle w:val="Bulletlist1"/>
      </w:pPr>
      <w:r w:rsidRPr="004E42AE">
        <w:lastRenderedPageBreak/>
        <w:t>SC.7 establishes the expectation that safety cases will be actively maintained and reviewed and updated regularly to take into account changes, including those due to plant or facility ageing.</w:t>
      </w:r>
    </w:p>
    <w:p w14:paraId="1FE38CE7" w14:textId="0288C03E" w:rsidR="009A409A" w:rsidRDefault="009A409A" w:rsidP="0014535C">
      <w:pPr>
        <w:pStyle w:val="Bulletlist1"/>
      </w:pPr>
      <w:r w:rsidRPr="009A409A">
        <w:t>DC.3 and DC.5 consider the possible impact of ageing on the timing of decommissioning and the need to establish an appropriate EIMT regime before entering a care and maintenance phase.</w:t>
      </w:r>
    </w:p>
    <w:p w14:paraId="14BC4CA6" w14:textId="5FF09188" w:rsidR="0014535C" w:rsidRDefault="006774C1" w:rsidP="007A02A7">
      <w:pPr>
        <w:pStyle w:val="Heading2"/>
      </w:pPr>
      <w:r w:rsidRPr="006774C1">
        <w:t>Applicable standards and international expectations</w:t>
      </w:r>
    </w:p>
    <w:p w14:paraId="0DE702B1" w14:textId="1698170E" w:rsidR="0014535C" w:rsidRDefault="00E042CF" w:rsidP="000A51C3">
      <w:pPr>
        <w:pStyle w:val="F9-Paragraph"/>
      </w:pPr>
      <w:r w:rsidRPr="00E042CF">
        <w:t xml:space="preserve">In addition to the WENRA and IAEA guidance cited in </w:t>
      </w:r>
      <w:sdt>
        <w:sdtPr>
          <w:id w:val="-1084373786"/>
          <w:citation/>
        </w:sdtPr>
        <w:sdtEndPr/>
        <w:sdtContent>
          <w:r w:rsidR="000E679B">
            <w:fldChar w:fldCharType="begin"/>
          </w:r>
          <w:r w:rsidR="00FC00FC">
            <w:instrText xml:space="preserve">CITATION ONR7 \l 2057 </w:instrText>
          </w:r>
          <w:r w:rsidR="000E679B">
            <w:fldChar w:fldCharType="separate"/>
          </w:r>
          <w:r w:rsidR="00FC00FC">
            <w:rPr>
              <w:noProof/>
            </w:rPr>
            <w:t>[3]</w:t>
          </w:r>
          <w:r w:rsidR="000E679B">
            <w:fldChar w:fldCharType="end"/>
          </w:r>
        </w:sdtContent>
      </w:sdt>
      <w:r w:rsidRPr="00E042CF">
        <w:t>, this annex considers the following IAEA guidance that is of particular relevance to civil engineering SSCs.</w:t>
      </w:r>
    </w:p>
    <w:p w14:paraId="29E01A7A" w14:textId="77FEB0FB" w:rsidR="00E042CF" w:rsidRDefault="00E042CF" w:rsidP="00E042CF">
      <w:pPr>
        <w:pStyle w:val="Bulletlist1"/>
      </w:pPr>
      <w:r w:rsidRPr="00E042CF">
        <w:t>NP-T-3.5 - Ageing Management of Concrete Structures in Nuclear Power Plants</w:t>
      </w:r>
      <w:r w:rsidR="00FA1796">
        <w:t xml:space="preserve"> </w:t>
      </w:r>
      <w:sdt>
        <w:sdtPr>
          <w:id w:val="1111250700"/>
          <w:citation/>
        </w:sdtPr>
        <w:sdtEndPr/>
        <w:sdtContent>
          <w:r w:rsidR="00FA1796">
            <w:fldChar w:fldCharType="begin"/>
          </w:r>
          <w:r w:rsidR="00FA1796">
            <w:instrText xml:space="preserve"> CITATION IAEA35 \l 2057 </w:instrText>
          </w:r>
          <w:r w:rsidR="00FA1796">
            <w:fldChar w:fldCharType="separate"/>
          </w:r>
          <w:r w:rsidR="00FC00FC" w:rsidRPr="00FC00FC">
            <w:rPr>
              <w:noProof/>
            </w:rPr>
            <w:t>[5]</w:t>
          </w:r>
          <w:r w:rsidR="00FA1796">
            <w:fldChar w:fldCharType="end"/>
          </w:r>
        </w:sdtContent>
      </w:sdt>
      <w:r w:rsidRPr="00E042CF">
        <w:t xml:space="preserve">. A figure depicting a recommended approach to ageing management is included as </w:t>
      </w:r>
      <w:r w:rsidR="00FC00FC">
        <w:fldChar w:fldCharType="begin"/>
      </w:r>
      <w:r w:rsidR="00FC00FC">
        <w:instrText xml:space="preserve"> REF _Ref234836347 \h </w:instrText>
      </w:r>
      <w:r w:rsidR="00FC00FC">
        <w:fldChar w:fldCharType="separate"/>
      </w:r>
      <w:r w:rsidR="00FC00FC">
        <w:t xml:space="preserve">Figure </w:t>
      </w:r>
      <w:r w:rsidR="00FC00FC">
        <w:rPr>
          <w:noProof/>
        </w:rPr>
        <w:t>1</w:t>
      </w:r>
      <w:r w:rsidR="00FC00FC">
        <w:fldChar w:fldCharType="end"/>
      </w:r>
      <w:r w:rsidRPr="00E042CF">
        <w:t>, copied at the end of this annex.</w:t>
      </w:r>
    </w:p>
    <w:p w14:paraId="45977FC9" w14:textId="623E65FF" w:rsidR="00E042CF" w:rsidRDefault="003962C8" w:rsidP="00E042CF">
      <w:pPr>
        <w:pStyle w:val="Bulletlist1"/>
      </w:pPr>
      <w:r w:rsidRPr="003962C8">
        <w:t>Safety Reports Series No.106, Ageing Management and Long Term Operation of Nuclear Power Plants: Data Management, Scope Setting, Plant Programmes and Documentation</w:t>
      </w:r>
      <w:r w:rsidR="00FA7F4F">
        <w:t xml:space="preserve"> </w:t>
      </w:r>
      <w:sdt>
        <w:sdtPr>
          <w:id w:val="328339413"/>
          <w:citation/>
        </w:sdtPr>
        <w:sdtEndPr/>
        <w:sdtContent>
          <w:r w:rsidR="00FA7F4F">
            <w:fldChar w:fldCharType="begin"/>
          </w:r>
          <w:r w:rsidR="00FA7F4F">
            <w:instrText xml:space="preserve"> CITATION IAEA106 \l 2057 </w:instrText>
          </w:r>
          <w:r w:rsidR="00FA7F4F">
            <w:fldChar w:fldCharType="separate"/>
          </w:r>
          <w:r w:rsidR="00FC00FC" w:rsidRPr="00FC00FC">
            <w:rPr>
              <w:noProof/>
            </w:rPr>
            <w:t>[9]</w:t>
          </w:r>
          <w:r w:rsidR="00FA7F4F">
            <w:fldChar w:fldCharType="end"/>
          </w:r>
        </w:sdtContent>
      </w:sdt>
      <w:r w:rsidR="00565984">
        <w:t>.</w:t>
      </w:r>
    </w:p>
    <w:p w14:paraId="70FC1899" w14:textId="06CF8417" w:rsidR="00092455" w:rsidRDefault="003962C8" w:rsidP="007907F0">
      <w:pPr>
        <w:pStyle w:val="Bulletlist1"/>
      </w:pPr>
      <w:r w:rsidRPr="003962C8">
        <w:t>TECDOC-1957, Ageing Management of Nuclear Power Plants during Delayed Construction Periods, Extended Shutdown and Permanent Shutdown Prior to Decommissioning</w:t>
      </w:r>
      <w:r w:rsidR="00160D8B">
        <w:t xml:space="preserve"> </w:t>
      </w:r>
      <w:sdt>
        <w:sdtPr>
          <w:id w:val="744613353"/>
          <w:citation/>
        </w:sdtPr>
        <w:sdtEndPr/>
        <w:sdtContent>
          <w:r w:rsidR="00160D8B">
            <w:fldChar w:fldCharType="begin"/>
          </w:r>
          <w:r w:rsidR="00160D8B">
            <w:instrText xml:space="preserve"> CITATION IAEA1957 \l 2057 </w:instrText>
          </w:r>
          <w:r w:rsidR="00160D8B">
            <w:fldChar w:fldCharType="separate"/>
          </w:r>
          <w:r w:rsidR="00FC00FC" w:rsidRPr="00FC00FC">
            <w:rPr>
              <w:noProof/>
            </w:rPr>
            <w:t>[10]</w:t>
          </w:r>
          <w:r w:rsidR="00160D8B">
            <w:fldChar w:fldCharType="end"/>
          </w:r>
        </w:sdtContent>
      </w:sdt>
      <w:r w:rsidR="00E042CF">
        <w:t>.</w:t>
      </w:r>
    </w:p>
    <w:p w14:paraId="10B3BEA3" w14:textId="2C270BCA" w:rsidR="000A51C3" w:rsidRPr="000A51C3" w:rsidRDefault="00D0535A" w:rsidP="00092455">
      <w:pPr>
        <w:pStyle w:val="F9-Paragraph"/>
        <w:numPr>
          <w:ilvl w:val="0"/>
          <w:numId w:val="0"/>
        </w:numPr>
        <w:ind w:left="851" w:hanging="851"/>
        <w:sectPr w:rsidR="000A51C3" w:rsidRPr="000A51C3" w:rsidSect="00EA2C19">
          <w:pgSz w:w="11906" w:h="16838" w:code="9"/>
          <w:pgMar w:top="1440" w:right="1440" w:bottom="1440" w:left="1440" w:header="397" w:footer="397" w:gutter="0"/>
          <w:cols w:space="312"/>
          <w:docGrid w:linePitch="360"/>
        </w:sectPr>
      </w:pPr>
      <w:r>
        <w:t xml:space="preserve"> </w:t>
      </w:r>
    </w:p>
    <w:p w14:paraId="0F17BFC9" w14:textId="0D7E6EAF" w:rsidR="00513F40" w:rsidRPr="00513F40" w:rsidRDefault="00572192" w:rsidP="00572192">
      <w:pPr>
        <w:pStyle w:val="Heading1"/>
      </w:pPr>
      <w:bookmarkStart w:id="2" w:name="_Toc234837302"/>
      <w:r w:rsidRPr="00572192">
        <w:lastRenderedPageBreak/>
        <w:t xml:space="preserve">Ageing </w:t>
      </w:r>
      <w:r w:rsidR="00FC00FC">
        <w:t>e</w:t>
      </w:r>
      <w:r w:rsidRPr="00572192">
        <w:t>ffects</w:t>
      </w:r>
      <w:bookmarkEnd w:id="2"/>
    </w:p>
    <w:p w14:paraId="37627C3B" w14:textId="50199AB5" w:rsidR="00513F40" w:rsidRDefault="00513F40" w:rsidP="00046936">
      <w:pPr>
        <w:pStyle w:val="F9-Paragraph"/>
      </w:pPr>
      <w:r w:rsidRPr="00513F40">
        <w:t>A key consideration for the inspector is whether ageing effects have degraded the ability of civil engineering SSCs to provide their safety function to a point where the safe operation of a facility can no longer be assured by a sufficient margin. This could include consideration of loads resulting from design basis events and accidents, with due account taken of uncertainty of the loading and the rate of future degradation for the required lifetime of the structure.</w:t>
      </w:r>
    </w:p>
    <w:p w14:paraId="61180CD9" w14:textId="7B224CCE" w:rsidR="00513F40" w:rsidRDefault="00572192" w:rsidP="00046936">
      <w:pPr>
        <w:pStyle w:val="F9-Paragraph"/>
      </w:pPr>
      <w:r w:rsidRPr="00572192">
        <w:t xml:space="preserve">The inspector may assess Periodic Review submissions in order to gain confidence that adequate consideration has been given to the remaining required life, as stated in the decommissioning strategy. For more information on Periodic Safety Reviews, </w:t>
      </w:r>
      <w:r w:rsidR="00FC00FC">
        <w:t xml:space="preserve">refer to the TAG on </w:t>
      </w:r>
      <w:r w:rsidRPr="00572192">
        <w:t>‘Periodic Safety Review (PSR)’</w:t>
      </w:r>
      <w:r w:rsidR="00055A57">
        <w:t xml:space="preserve"> </w:t>
      </w:r>
      <w:sdt>
        <w:sdtPr>
          <w:id w:val="1346596116"/>
          <w:citation/>
        </w:sdtPr>
        <w:sdtEndPr/>
        <w:sdtContent>
          <w:r w:rsidR="00055A57">
            <w:fldChar w:fldCharType="begin"/>
          </w:r>
          <w:r w:rsidR="00055A57">
            <w:instrText xml:space="preserve"> CITATION ONR8 \l 2057 </w:instrText>
          </w:r>
          <w:r w:rsidR="00055A57">
            <w:fldChar w:fldCharType="separate"/>
          </w:r>
          <w:r w:rsidR="00FC00FC">
            <w:rPr>
              <w:noProof/>
            </w:rPr>
            <w:t>[11]</w:t>
          </w:r>
          <w:r w:rsidR="00055A57">
            <w:fldChar w:fldCharType="end"/>
          </w:r>
        </w:sdtContent>
      </w:sdt>
      <w:r w:rsidR="00565984">
        <w:t>.</w:t>
      </w:r>
    </w:p>
    <w:p w14:paraId="2B04DF9C" w14:textId="77D689D2" w:rsidR="00513F40" w:rsidRDefault="0078180D" w:rsidP="00046936">
      <w:pPr>
        <w:pStyle w:val="F9-Paragraph"/>
      </w:pPr>
      <w:r w:rsidRPr="0078180D">
        <w:t>Replacing defective civil SSCs is often impractical, so ageing management is crucial. Many ageing effects are identified during non-civil engineering inspections or maintenance. Inspectors should gain confidence that dutyholders do not assume concrete structures are ‘massive and passive’ and will deliver their safety functional requirements (SFRs) without adequate EIMT implementation. Claims on civil engineering SSCs should be explicit in safety cases, substantiated and SFRs stated in arrangements for effective EIMT.</w:t>
      </w:r>
    </w:p>
    <w:p w14:paraId="1656338B" w14:textId="36C86F00" w:rsidR="00513F40" w:rsidRDefault="0078180D" w:rsidP="00046936">
      <w:pPr>
        <w:pStyle w:val="F9-Paragraph"/>
      </w:pPr>
      <w:r w:rsidRPr="0078180D">
        <w:t>Ageing effects change the physical or chemical properties of civil engineering materials, potentially reducing load resistance, durability, and serviceability. SAPs SC.5, EKP.3, ERL.4, EAD.2, EHA.7, ECE.1, ECE.2 and ECE.6 expect civil engineering SSCs to have a margin against failure, meaning ageing effects should not immediately result in loss of safety function. Adequate margins should exist throughout the facility's lifetime to account for ageing and degradation processes, as well as hazard changes like climate change. Ageing should be considered at the design stage and during periodic reviews to maintain sufficient margin.</w:t>
      </w:r>
    </w:p>
    <w:p w14:paraId="26C475BE" w14:textId="72A1D453" w:rsidR="0078180D" w:rsidRDefault="007270B5" w:rsidP="00046936">
      <w:pPr>
        <w:pStyle w:val="F9-Paragraph"/>
      </w:pPr>
      <w:r w:rsidRPr="007270B5">
        <w:t>Ageing effects generally fall into six groups. The first group should be taken into account when specifying the design life of the civil engineering SSCs. SSCs could be subject to simultaneous ageing effects from multiple groups at one time:</w:t>
      </w:r>
    </w:p>
    <w:p w14:paraId="1C8472F9" w14:textId="31869BEE" w:rsidR="007270B5" w:rsidRDefault="007270B5" w:rsidP="007270B5">
      <w:pPr>
        <w:pStyle w:val="Bulletlist1"/>
      </w:pPr>
      <w:r w:rsidRPr="007270B5">
        <w:t xml:space="preserve">Anticipated ageing due to time and in service effects </w:t>
      </w:r>
      <w:r w:rsidR="00FC00FC">
        <w:t>(for example,</w:t>
      </w:r>
      <w:r w:rsidRPr="007270B5">
        <w:t xml:space="preserve"> thermal or moisture movement, creep, relaxation, fatigue, identified chemical processes).</w:t>
      </w:r>
    </w:p>
    <w:p w14:paraId="287D2961" w14:textId="15191D8C" w:rsidR="007270B5" w:rsidRDefault="007270B5" w:rsidP="007270B5">
      <w:pPr>
        <w:pStyle w:val="Bulletlist1"/>
      </w:pPr>
      <w:r>
        <w:t xml:space="preserve">Unanticipated ageing due to inadequate in-service maintenance of the SSC </w:t>
      </w:r>
      <w:r w:rsidR="00FC00FC">
        <w:t>(for example,</w:t>
      </w:r>
      <w:r>
        <w:t xml:space="preserve"> vegetation damage, ponding or standing water due to blocked gutters).</w:t>
      </w:r>
    </w:p>
    <w:p w14:paraId="64A92C6D" w14:textId="2DDD3270" w:rsidR="007270B5" w:rsidRDefault="007270B5" w:rsidP="007270B5">
      <w:pPr>
        <w:pStyle w:val="Bulletlist1"/>
      </w:pPr>
      <w:r>
        <w:lastRenderedPageBreak/>
        <w:t xml:space="preserve">Unanticipated ageing due to changes to the functionality of the building, the operational state, or changes to the environment or process </w:t>
      </w:r>
      <w:r w:rsidR="00FC00FC">
        <w:br/>
        <w:t>(for example,</w:t>
      </w:r>
      <w:r>
        <w:t xml:space="preserve"> failure of another SSC placing additional demands upon the element being considered, increased internal condensation).</w:t>
      </w:r>
    </w:p>
    <w:p w14:paraId="491A48A9" w14:textId="0BC3C2C1" w:rsidR="007270B5" w:rsidRDefault="007270B5" w:rsidP="007270B5">
      <w:pPr>
        <w:pStyle w:val="Bulletlist1"/>
      </w:pPr>
      <w:r>
        <w:t xml:space="preserve">Design basis or accidental loading or misuse </w:t>
      </w:r>
      <w:r w:rsidR="00FC00FC">
        <w:t>(for example,</w:t>
      </w:r>
      <w:r>
        <w:t xml:space="preserve"> excursion beyond normal operating parameters, impact damage, fire damage). While these might have been considered within the original design parameters, they are unlikely to have been factored in when considering the design life and are likely to result in accelerated ageing effects.</w:t>
      </w:r>
    </w:p>
    <w:p w14:paraId="106246ED" w14:textId="27F78576" w:rsidR="007270B5" w:rsidRDefault="007270B5" w:rsidP="007270B5">
      <w:pPr>
        <w:pStyle w:val="Bulletlist1"/>
      </w:pPr>
      <w:r>
        <w:t xml:space="preserve">Defects incorporated into SSC </w:t>
      </w:r>
      <w:r w:rsidR="00FC00FC">
        <w:t>(for example,</w:t>
      </w:r>
      <w:r>
        <w:t xml:space="preserve"> design errors, construction errors, unanticipated chemical processes and inclusion of deleterious materials, excessive settlement).</w:t>
      </w:r>
    </w:p>
    <w:p w14:paraId="6BBE7998" w14:textId="66B7A260" w:rsidR="007270B5" w:rsidRDefault="007270B5" w:rsidP="007270B5">
      <w:pPr>
        <w:pStyle w:val="Bulletlist1"/>
      </w:pPr>
      <w:r>
        <w:t xml:space="preserve">Changes of loading or </w:t>
      </w:r>
      <w:r w:rsidR="00FC00FC">
        <w:t>load path</w:t>
      </w:r>
      <w:r>
        <w:t xml:space="preserve"> associated with modification of the structure throughout its lifetime, or change of use.</w:t>
      </w:r>
    </w:p>
    <w:p w14:paraId="5616E0BE" w14:textId="79227FFF" w:rsidR="007270B5" w:rsidRDefault="007270B5" w:rsidP="00046936">
      <w:pPr>
        <w:pStyle w:val="F9-Paragraph"/>
      </w:pPr>
      <w:r w:rsidRPr="007270B5">
        <w:t xml:space="preserve">A selection of the ageing effects and potential consequences are provided in </w:t>
      </w:r>
      <w:hyperlink w:anchor="_Appendix_A_-" w:history="1">
        <w:r w:rsidR="009F6264" w:rsidRPr="009F6264">
          <w:rPr>
            <w:rStyle w:val="Hyperlink"/>
          </w:rPr>
          <w:t>Appendix A</w:t>
        </w:r>
      </w:hyperlink>
      <w:r w:rsidR="009F6264">
        <w:t>.</w:t>
      </w:r>
    </w:p>
    <w:p w14:paraId="3AA66C6F" w14:textId="1173B49E" w:rsidR="007270B5" w:rsidRDefault="00816115" w:rsidP="00816115">
      <w:pPr>
        <w:pStyle w:val="Heading2"/>
      </w:pPr>
      <w:r w:rsidRPr="00816115">
        <w:t>Timing of ageing</w:t>
      </w:r>
    </w:p>
    <w:p w14:paraId="549AA94A" w14:textId="1B69E4C4" w:rsidR="007270B5" w:rsidRDefault="00816115" w:rsidP="00046936">
      <w:pPr>
        <w:pStyle w:val="F9-Paragraph"/>
      </w:pPr>
      <w:r w:rsidRPr="00816115">
        <w:t>Ageing effects occur throughout the life of a structure, and should be taken into account during construction, operation, post-operation and decommissioning phases. At all stages of life, the expectations of SAP ECE.3 with respect to defect tolerance should be demonstrated.</w:t>
      </w:r>
    </w:p>
    <w:p w14:paraId="09EF17BA" w14:textId="4F45034B" w:rsidR="00816115" w:rsidRDefault="004513A6" w:rsidP="00046936">
      <w:pPr>
        <w:pStyle w:val="F9-Paragraph"/>
      </w:pPr>
      <w:r w:rsidRPr="004513A6">
        <w:t>Civil assets are often constructed first and may face aggressive environments until the weatherproof envelope and ventilation system are operational. Construction may be halted or delayed, making pre-operation ageing significant. Inspectors can consult IAEA TECDOC 1957</w:t>
      </w:r>
      <w:r w:rsidR="00055A57">
        <w:t xml:space="preserve"> </w:t>
      </w:r>
      <w:sdt>
        <w:sdtPr>
          <w:id w:val="296043485"/>
          <w:citation/>
        </w:sdtPr>
        <w:sdtEndPr/>
        <w:sdtContent>
          <w:r w:rsidR="00055A57">
            <w:fldChar w:fldCharType="begin"/>
          </w:r>
          <w:r w:rsidR="00055A57">
            <w:instrText xml:space="preserve"> CITATION IAEA1957 \l 2057 </w:instrText>
          </w:r>
          <w:r w:rsidR="00055A57">
            <w:fldChar w:fldCharType="separate"/>
          </w:r>
          <w:r w:rsidR="00FC00FC">
            <w:rPr>
              <w:noProof/>
            </w:rPr>
            <w:t>[10]</w:t>
          </w:r>
          <w:r w:rsidR="00055A57">
            <w:fldChar w:fldCharType="end"/>
          </w:r>
        </w:sdtContent>
      </w:sdt>
      <w:r w:rsidRPr="004513A6">
        <w:t xml:space="preserve"> for guidance on ageing management during delayed construction periods.</w:t>
      </w:r>
    </w:p>
    <w:p w14:paraId="7ACA7794" w14:textId="4D6140DD" w:rsidR="00816115" w:rsidRDefault="004513A6" w:rsidP="00046936">
      <w:pPr>
        <w:pStyle w:val="F9-Paragraph"/>
      </w:pPr>
      <w:r w:rsidRPr="004513A6">
        <w:t>Some structures on GB nuclear sites significantly exceed their original design life. Civil engineering SSCs may need to provide safety functions long after operations cease, such as containment and shielding. Even when nuclear safety functions are no longer required, civil SSCs may need to maintain the weatherproof envelope, structural support, access, egress, or non-radiological material storage. Inspectors can consult IAEA TECDOC 1957</w:t>
      </w:r>
      <w:r w:rsidR="006F3FDE">
        <w:t xml:space="preserve"> </w:t>
      </w:r>
      <w:sdt>
        <w:sdtPr>
          <w:id w:val="-759292136"/>
          <w:citation/>
        </w:sdtPr>
        <w:sdtEndPr/>
        <w:sdtContent>
          <w:r w:rsidR="006F3FDE">
            <w:fldChar w:fldCharType="begin"/>
          </w:r>
          <w:r w:rsidR="006F3FDE">
            <w:instrText xml:space="preserve"> CITATION IAEA1957 \l 2057 </w:instrText>
          </w:r>
          <w:r w:rsidR="006F3FDE">
            <w:fldChar w:fldCharType="separate"/>
          </w:r>
          <w:r w:rsidR="00FC00FC">
            <w:rPr>
              <w:noProof/>
            </w:rPr>
            <w:t>[10]</w:t>
          </w:r>
          <w:r w:rsidR="006F3FDE">
            <w:fldChar w:fldCharType="end"/>
          </w:r>
        </w:sdtContent>
      </w:sdt>
      <w:r w:rsidRPr="004513A6">
        <w:t xml:space="preserve"> for guidance on ageing management during the post-operational period before decommissioning.</w:t>
      </w:r>
    </w:p>
    <w:p w14:paraId="57C52E84" w14:textId="57FD6FF1" w:rsidR="00816115" w:rsidRDefault="00FC5E90" w:rsidP="00046936">
      <w:pPr>
        <w:pStyle w:val="F9-Paragraph"/>
      </w:pPr>
      <w:r w:rsidRPr="00FC5E90">
        <w:t>While obsolescence of components (SAP EAD.5) is unlikely to affect nuclear civil engineering SSC, records of design, construction, and maintenance of civil SSCs must be kept appropriately to prevent loss of knowledge, which can increase risks during inspection, assessment, maintenance, change of use, modification and deconstruction.</w:t>
      </w:r>
    </w:p>
    <w:p w14:paraId="20420F6D" w14:textId="7664B334" w:rsidR="00816115" w:rsidRDefault="00FC5E90" w:rsidP="00FC5E90">
      <w:pPr>
        <w:pStyle w:val="Heading2"/>
      </w:pPr>
      <w:r w:rsidRPr="00FC5E90">
        <w:lastRenderedPageBreak/>
        <w:t>Hazards arising from ageing effects</w:t>
      </w:r>
    </w:p>
    <w:p w14:paraId="0D83DAD8" w14:textId="29500BFB" w:rsidR="00816115" w:rsidRDefault="00BB5A8D" w:rsidP="00046936">
      <w:pPr>
        <w:pStyle w:val="F9-Paragraph"/>
      </w:pPr>
      <w:r w:rsidRPr="00BB5A8D">
        <w:t>Ageing effects may result in the creation of hazards to nuclear and conventional safety. The primary hazards have the potential to develop into secondary (or consequential) hazards to SSCs which may not fall within the scope of civil engineering assessment. A number of related or unrelated ageing effects (coincidental) may occur to the same or adjacent SSC, increasing the potential consequences of the hazard created.</w:t>
      </w:r>
    </w:p>
    <w:p w14:paraId="2BA73D71" w14:textId="3CCC0F64" w:rsidR="00BB5A8D" w:rsidRDefault="00BB5A8D" w:rsidP="00046936">
      <w:pPr>
        <w:pStyle w:val="F9-Paragraph"/>
      </w:pPr>
      <w:r w:rsidRPr="00BB5A8D">
        <w:t>The following nomenclature can be adopted when considering hazards arising from ageing effects:</w:t>
      </w:r>
    </w:p>
    <w:p w14:paraId="2A0B0A9F" w14:textId="0932AE9A" w:rsidR="00BB5A8D" w:rsidRDefault="00BB5A8D" w:rsidP="00BB5A8D">
      <w:pPr>
        <w:pStyle w:val="Bulletlist1"/>
      </w:pPr>
      <w:r w:rsidRPr="00BB5A8D">
        <w:t>Direct hazard: A hazard caused directly to an SSC by the ageing mechanism.</w:t>
      </w:r>
    </w:p>
    <w:p w14:paraId="3A76FA76" w14:textId="30C0BF54" w:rsidR="00BB5A8D" w:rsidRDefault="00BB5A8D" w:rsidP="00BB5A8D">
      <w:pPr>
        <w:pStyle w:val="Bulletlist1"/>
      </w:pPr>
      <w:r w:rsidRPr="00BB5A8D">
        <w:t>Consequential hazard: A hazard that is caused by and dependent on the occurrence of a direct hazard.</w:t>
      </w:r>
    </w:p>
    <w:p w14:paraId="4DB8EE18" w14:textId="2A96AB8B" w:rsidR="00BB5A8D" w:rsidRDefault="00BB5A8D" w:rsidP="00BB5A8D">
      <w:pPr>
        <w:pStyle w:val="Bulletlist1"/>
      </w:pPr>
      <w:r w:rsidRPr="00BB5A8D">
        <w:t>Coincidental ageing: Realistic combinations of independent ageing mechanisms occurring simultaneously.</w:t>
      </w:r>
    </w:p>
    <w:p w14:paraId="1FACE4A9" w14:textId="07B1CC78" w:rsidR="00BB5A8D" w:rsidRDefault="007B2AD8" w:rsidP="007B2AD8">
      <w:pPr>
        <w:pStyle w:val="Heading2"/>
      </w:pPr>
      <w:r w:rsidRPr="007B2AD8">
        <w:t>Revealed and unrevealed ageing mechanisms</w:t>
      </w:r>
    </w:p>
    <w:p w14:paraId="3F1A4A79" w14:textId="1069BE0F" w:rsidR="00BB5A8D" w:rsidRDefault="007B2AD8" w:rsidP="00046936">
      <w:pPr>
        <w:pStyle w:val="F9-Paragraph"/>
      </w:pPr>
      <w:r w:rsidRPr="007B2AD8">
        <w:t>Safety cases should demonstrate tolerance to the effects of possible unrevealed ageing mechanisms, applying the following definitions:</w:t>
      </w:r>
    </w:p>
    <w:p w14:paraId="320FF3A2" w14:textId="2CAE3474" w:rsidR="000E57A3" w:rsidRDefault="000E57A3" w:rsidP="000E57A3">
      <w:pPr>
        <w:pStyle w:val="Bulletlist1"/>
      </w:pPr>
      <w:r w:rsidRPr="00FC00FC">
        <w:rPr>
          <w:b/>
          <w:bCs w:val="0"/>
        </w:rPr>
        <w:t>Revealed ageing mechanism</w:t>
      </w:r>
      <w:r w:rsidRPr="000E57A3">
        <w:t xml:space="preserve">: A process which results in some measurable effect, which can be detected via non-destructive or non-invasive means </w:t>
      </w:r>
      <w:r w:rsidR="00FC00FC">
        <w:t>(for example,</w:t>
      </w:r>
      <w:r w:rsidRPr="000E57A3">
        <w:t xml:space="preserve"> visible steel corrosion staining, concrete cracking, spalling, excessive defection, etc.).</w:t>
      </w:r>
    </w:p>
    <w:p w14:paraId="0EF595C7" w14:textId="50B9EAD9" w:rsidR="000E57A3" w:rsidRDefault="00183C0C" w:rsidP="000E57A3">
      <w:pPr>
        <w:pStyle w:val="Bulletlist1"/>
      </w:pPr>
      <w:r w:rsidRPr="00FC00FC">
        <w:rPr>
          <w:b/>
          <w:bCs w:val="0"/>
        </w:rPr>
        <w:t>Unrevealed ageing mechanism</w:t>
      </w:r>
      <w:r w:rsidRPr="00183C0C">
        <w:t>: A process which results in effects which will only become apparent via intrusive or destructive testing, or when the structure is subject to design basis event or accident loading conditions.</w:t>
      </w:r>
    </w:p>
    <w:p w14:paraId="387072BB" w14:textId="2ABEA274" w:rsidR="00BB5A8D" w:rsidRDefault="006D6E85" w:rsidP="00046936">
      <w:pPr>
        <w:pStyle w:val="F9-Paragraph"/>
      </w:pPr>
      <w:r w:rsidRPr="006D6E85">
        <w:t>Note that for buried SSC or areas where the radiological hazard precludes visual inspection, what might normally be considered a revealed ageing mechanism may become an unrevealed ageing mechanism for the SSC being considered.</w:t>
      </w:r>
    </w:p>
    <w:p w14:paraId="3D0EFF0E" w14:textId="77777777" w:rsidR="00FC00FC" w:rsidRDefault="00FC00FC" w:rsidP="00F15A30">
      <w:pPr>
        <w:pStyle w:val="Heading2"/>
        <w:sectPr w:rsidR="00FC00FC" w:rsidSect="00EA2C19">
          <w:pgSz w:w="11906" w:h="16838" w:code="9"/>
          <w:pgMar w:top="1440" w:right="1440" w:bottom="1440" w:left="1440" w:header="397" w:footer="397" w:gutter="0"/>
          <w:cols w:space="312"/>
          <w:docGrid w:linePitch="360"/>
        </w:sectPr>
      </w:pPr>
    </w:p>
    <w:p w14:paraId="6C298741" w14:textId="68183C9F" w:rsidR="00BB5A8D" w:rsidRDefault="00F15A30" w:rsidP="00F15A30">
      <w:pPr>
        <w:pStyle w:val="Heading2"/>
      </w:pPr>
      <w:r w:rsidRPr="00F15A30">
        <w:lastRenderedPageBreak/>
        <w:t>Common failure modes</w:t>
      </w:r>
    </w:p>
    <w:p w14:paraId="1FEE153F" w14:textId="3D784E56" w:rsidR="00BB5A8D" w:rsidRDefault="001C0DB1" w:rsidP="00046936">
      <w:pPr>
        <w:pStyle w:val="F9-Paragraph"/>
      </w:pPr>
      <w:r w:rsidRPr="001C0DB1">
        <w:t>It is often useful to classify the significance of the potential failure mechanism of the civil SSC which may result due to the ageing effect. Regulatory interest should be directed to those areas with the greatest potential consequence, or where the risks are least well controlled.</w:t>
      </w:r>
    </w:p>
    <w:p w14:paraId="62445890" w14:textId="6A831240" w:rsidR="00B421ED" w:rsidRDefault="00B421ED" w:rsidP="001C0DB1">
      <w:pPr>
        <w:pStyle w:val="Bulletlist1"/>
      </w:pPr>
      <w:r w:rsidRPr="00FC00FC">
        <w:rPr>
          <w:b/>
          <w:bCs w:val="0"/>
        </w:rPr>
        <w:t>Serviceability failures</w:t>
      </w:r>
      <w:r w:rsidRPr="00B421ED">
        <w:t xml:space="preserve">: While some operational functionality may have been lost, the claimed safety functions are still satisfied </w:t>
      </w:r>
      <w:r w:rsidR="00FC00FC">
        <w:t>(for example,</w:t>
      </w:r>
      <w:r w:rsidRPr="00B421ED">
        <w:t xml:space="preserve"> excessive deflection of a roof deck). These types of failure can have a negative effect upon the resilience of facilities to design basis or accident situations. These may also lead to an increase in ageing effects to the SSC.</w:t>
      </w:r>
    </w:p>
    <w:p w14:paraId="6917C8A5" w14:textId="1BF24EC1" w:rsidR="00B421ED" w:rsidRDefault="00B421ED" w:rsidP="00B421ED">
      <w:pPr>
        <w:pStyle w:val="Bulletlist1"/>
      </w:pPr>
      <w:r w:rsidRPr="00FC00FC">
        <w:rPr>
          <w:b/>
          <w:bCs w:val="0"/>
        </w:rPr>
        <w:t>Localised failures</w:t>
      </w:r>
      <w:r>
        <w:t xml:space="preserve">: A non-critical or secondary safety function has been lost, or the effect of the failure is localised and has limited consequences </w:t>
      </w:r>
      <w:r w:rsidR="00FC00FC">
        <w:t>(for example,</w:t>
      </w:r>
      <w:r>
        <w:t xml:space="preserve"> cracking through a wall leading to seepage of uncontaminated water, failure of a lintel leaving a masonry wall unsupported). These are likely to lead to an increase in ageing effects to the failed SSC and potentially adjacent SSC. These also might reduce the number of available lines of defence or redundancy within facilities.</w:t>
      </w:r>
    </w:p>
    <w:p w14:paraId="50795E2C" w14:textId="2E2FEDD7" w:rsidR="00B421ED" w:rsidRDefault="00B421ED" w:rsidP="00B421ED">
      <w:pPr>
        <w:pStyle w:val="Bulletlist1"/>
      </w:pPr>
      <w:r>
        <w:t>P</w:t>
      </w:r>
      <w:r w:rsidRPr="00FC00FC">
        <w:rPr>
          <w:b/>
          <w:bCs w:val="0"/>
        </w:rPr>
        <w:t>rogressive failures</w:t>
      </w:r>
      <w:r>
        <w:t xml:space="preserve">: A failure of a safety function which rapidly propagates to adjacent SSC </w:t>
      </w:r>
      <w:r w:rsidR="00FC00FC">
        <w:t>(for example,</w:t>
      </w:r>
      <w:r>
        <w:t xml:space="preserve"> failure of a pipework support which leads to ‘unzipping’ of adjacent supports). These may continue to propagate and ultimately result in a catastrophic failure.</w:t>
      </w:r>
    </w:p>
    <w:p w14:paraId="5C60A019" w14:textId="1F71C879" w:rsidR="00B421ED" w:rsidRDefault="00B421ED" w:rsidP="00B421ED">
      <w:pPr>
        <w:pStyle w:val="Bulletlist1"/>
      </w:pPr>
      <w:r w:rsidRPr="00FC00FC">
        <w:rPr>
          <w:b/>
          <w:bCs w:val="0"/>
        </w:rPr>
        <w:t>Catastrophic failures</w:t>
      </w:r>
      <w:r>
        <w:t xml:space="preserve">: A complete failure of a load bearing structure leading to collapse of a major element or an entire facility </w:t>
      </w:r>
      <w:r w:rsidR="00FC00FC">
        <w:t>(for example,</w:t>
      </w:r>
      <w:r>
        <w:t xml:space="preserve"> topple of a concrete stack). Once initiated, it is not possible to prevent a catastrophic failure.</w:t>
      </w:r>
    </w:p>
    <w:p w14:paraId="3E9CAA92" w14:textId="7735FA54" w:rsidR="00BB5A8D" w:rsidRDefault="00B421ED" w:rsidP="00046936">
      <w:pPr>
        <w:pStyle w:val="F9-Paragraph"/>
      </w:pPr>
      <w:r w:rsidRPr="00B421ED">
        <w:t>SAP EMC.11 establishes the expectation that failure modes are gradual and predictable. This is especially relevant when considering structures where the primary load-path is via components in tension. Ageing effects to tension structures are more likely to be unrevealed, the progression from evident distress to failure is more likely to be extremely rapid (possibly instantaneous), and the results of failure are more likely to be progressive (unzipping) or catastrophic. While most design codes do not recommend increased margins for tension structures, it may be appropriate when considering ageing effects due to the limited potential for load redistribution or secondary load paths. Arrangements and regimes for EIMT of tension structures should provide adequate evidence for validation of continued operational margins.</w:t>
      </w:r>
    </w:p>
    <w:p w14:paraId="43ACDAC9" w14:textId="578F8A5D" w:rsidR="00BB5A8D" w:rsidRDefault="00F132CA" w:rsidP="00046936">
      <w:pPr>
        <w:pStyle w:val="F9-Paragraph"/>
      </w:pPr>
      <w:r w:rsidRPr="00F132CA">
        <w:t>A selection of the most important ageing effects provided in</w:t>
      </w:r>
      <w:r w:rsidR="009F6264">
        <w:t xml:space="preserve"> </w:t>
      </w:r>
      <w:hyperlink w:anchor="_Appendix_A_-" w:history="1">
        <w:r w:rsidR="009F6264" w:rsidRPr="009F6264">
          <w:rPr>
            <w:rStyle w:val="Hyperlink"/>
          </w:rPr>
          <w:t>Appendix A</w:t>
        </w:r>
      </w:hyperlink>
      <w:r w:rsidRPr="00F132CA">
        <w:t xml:space="preserve"> are summarised below. The most significant potential consequential and coincidental hazards are briefly discussed.</w:t>
      </w:r>
    </w:p>
    <w:p w14:paraId="4073E965" w14:textId="67C11DEA" w:rsidR="00BB5A8D" w:rsidRPr="00EB21AE" w:rsidRDefault="00EB21AE" w:rsidP="009F6264">
      <w:pPr>
        <w:pStyle w:val="Heading3"/>
      </w:pPr>
      <w:r w:rsidRPr="00EB21AE">
        <w:lastRenderedPageBreak/>
        <w:t>Corrosion of embedded reinforcement due to chloride attack or carbonation</w:t>
      </w:r>
    </w:p>
    <w:p w14:paraId="21A94559" w14:textId="6629F073" w:rsidR="00BB5A8D" w:rsidRDefault="00090365" w:rsidP="00046936">
      <w:pPr>
        <w:pStyle w:val="F9-Paragraph"/>
      </w:pPr>
      <w:r w:rsidRPr="00090365">
        <w:rPr>
          <w:b/>
          <w:bCs/>
        </w:rPr>
        <w:t>Direct effect</w:t>
      </w:r>
      <w:r w:rsidRPr="00090365">
        <w:t>: As the corrosion products of chloride induced reinforcement corrosion do not immediately lead to cracking or spalling of the concrete, vulnerable structures could suffer significant loss of embedded reinforcement cross-section without any visible evidence of ageing or distress, i.e. the ageing effect could be unrevealed. A small area of cracking and spalling visible to the surface may indicate considerable loss of reinforcement cross-section at depth. This could leave structures which are designed to resist loads resulting from design basis events or accidents unable to perform their safety function when the demand is placed upon them.</w:t>
      </w:r>
    </w:p>
    <w:p w14:paraId="24C23F10" w14:textId="240577BF" w:rsidR="000405F0" w:rsidRDefault="00847E0D" w:rsidP="00046936">
      <w:pPr>
        <w:pStyle w:val="F9-Paragraph"/>
      </w:pPr>
      <w:r w:rsidRPr="00847E0D">
        <w:t xml:space="preserve">Some nuclear structures built prior to the late 1970s incorporated significant quantities of chlorides into the concrete, either added as an accelerant or due to the use of partly saline water in the concrete mix. </w:t>
      </w:r>
      <w:r w:rsidR="00FC00FC">
        <w:br/>
      </w:r>
      <w:r w:rsidRPr="00847E0D">
        <w:t>Unprotected concrete structures in aggressive coastal environments can also absorb significant chlorides into their surfaces during their life.</w:t>
      </w:r>
    </w:p>
    <w:p w14:paraId="5CA2817C" w14:textId="00CFAEFC" w:rsidR="00E8764C" w:rsidRDefault="00561E0A" w:rsidP="00046936">
      <w:pPr>
        <w:pStyle w:val="F9-Paragraph"/>
      </w:pPr>
      <w:r w:rsidRPr="00561E0A">
        <w:rPr>
          <w:b/>
          <w:bCs/>
        </w:rPr>
        <w:t>Coincidental effects</w:t>
      </w:r>
      <w:r w:rsidRPr="00561E0A">
        <w:t xml:space="preserve">: Chloride corrosion can occur coincidently with anaerobic corrosion, especially in saturated or below ground concrete. </w:t>
      </w:r>
      <w:r w:rsidR="00FC00FC">
        <w:br/>
      </w:r>
      <w:r w:rsidRPr="00561E0A">
        <w:t>Some forms of anaerobic corrosion do not create expansive corrosion products, and hence the combined ageing effect may remain unrevealed.</w:t>
      </w:r>
    </w:p>
    <w:p w14:paraId="1F1A0591" w14:textId="5C31D11D" w:rsidR="00EB21AE" w:rsidRDefault="00875984" w:rsidP="00046936">
      <w:pPr>
        <w:pStyle w:val="F9-Paragraph"/>
      </w:pPr>
      <w:r w:rsidRPr="00875984">
        <w:rPr>
          <w:b/>
          <w:bCs/>
        </w:rPr>
        <w:t>Potential consequential effects</w:t>
      </w:r>
      <w:r w:rsidRPr="00875984">
        <w:t>: Tall structures are particularly vulnerable to this ageing effect and have the potential to collapse onto adjacent facilities or disrupt site services. Hence unpredicted failure of such a structure could result in consequences greater than loss of that structure alone.</w:t>
      </w:r>
    </w:p>
    <w:p w14:paraId="71FE6AB2" w14:textId="77D08C6C" w:rsidR="00EB21AE" w:rsidRDefault="00D555E5" w:rsidP="00046936">
      <w:pPr>
        <w:pStyle w:val="F9-Paragraph"/>
      </w:pPr>
      <w:r w:rsidRPr="00D555E5">
        <w:rPr>
          <w:b/>
          <w:bCs/>
        </w:rPr>
        <w:t>Regulatory expectation</w:t>
      </w:r>
      <w:r w:rsidRPr="00D555E5">
        <w:t>: The inspector may expect the dutyholder to demonstrate that all structures considered potentially at risk of chloride induced corrosion are not vulnerable to failure as a result of unrevealed corrosion. This might be satisfied by testing the concrete for chloride content, testing for electro potential at the depth of the reinforcement or exposure of a sample of the embedded reinforcement to allow visual inspection.</w:t>
      </w:r>
    </w:p>
    <w:p w14:paraId="6655E0C7" w14:textId="6F622A81" w:rsidR="002C45ED" w:rsidRDefault="00E66110" w:rsidP="00046936">
      <w:pPr>
        <w:pStyle w:val="F9-Paragraph"/>
      </w:pPr>
      <w:r w:rsidRPr="00E66110">
        <w:t xml:space="preserve">There are similar regulatory expectations for the consideration of concrete carbonation, particularly in structures with extensions to the design life. Concrete cover to reinforcement is typically 50mm minimum to modern standards, and condition of cover depends on the workmanship and other ageing or degradation factors over the lifetime of a structure. For older structures, the cover achieved was often considerably less than 50mm. </w:t>
      </w:r>
      <w:r w:rsidR="00FC00FC">
        <w:br/>
      </w:r>
      <w:r w:rsidRPr="00E66110">
        <w:t>Over a period of several decades, carbonation can permeate the concrete to a level where it reaches the reinforcement. The dutyholder should have adequate maintenance and monitoring regimes in place, including undertaking prevention and remediation measures where inspections and testing indicate that damage to the reinforcement can be prevented.</w:t>
      </w:r>
    </w:p>
    <w:p w14:paraId="4500A4F8" w14:textId="2713A16E" w:rsidR="00EB21AE" w:rsidRPr="00B12119" w:rsidRDefault="00B12119" w:rsidP="009F6264">
      <w:pPr>
        <w:pStyle w:val="Heading3"/>
      </w:pPr>
      <w:r w:rsidRPr="00B12119">
        <w:t>Damage to weatherproof envelope (due to a range of ageing effects)</w:t>
      </w:r>
    </w:p>
    <w:p w14:paraId="02DC3631" w14:textId="22AE9B73" w:rsidR="00E66110" w:rsidRDefault="004D4ACB" w:rsidP="00046936">
      <w:pPr>
        <w:pStyle w:val="F9-Paragraph"/>
      </w:pPr>
      <w:r w:rsidRPr="004D4ACB">
        <w:rPr>
          <w:b/>
          <w:bCs/>
        </w:rPr>
        <w:t>Direct effects</w:t>
      </w:r>
      <w:r w:rsidRPr="004D4ACB">
        <w:t>: The direct effects of damage to the weatherproof envelope could include:</w:t>
      </w:r>
    </w:p>
    <w:p w14:paraId="4B689D1E" w14:textId="5BEAEC74" w:rsidR="00FC06C2" w:rsidRDefault="007A1627" w:rsidP="00FC06C2">
      <w:pPr>
        <w:pStyle w:val="Bulletlist1"/>
      </w:pPr>
      <w:r w:rsidRPr="007A1627">
        <w:lastRenderedPageBreak/>
        <w:t>loss of secondary containment safety function,</w:t>
      </w:r>
    </w:p>
    <w:p w14:paraId="1292E21E" w14:textId="2AB9BB2B" w:rsidR="002A0911" w:rsidRDefault="003233EB" w:rsidP="00FC06C2">
      <w:pPr>
        <w:pStyle w:val="Bulletlist1"/>
      </w:pPr>
      <w:r w:rsidRPr="003233EB">
        <w:t>challenges to internal air pressure gradients (often used to mitigate against migration of contaminants,</w:t>
      </w:r>
    </w:p>
    <w:p w14:paraId="7AD8788F" w14:textId="1B7D7F52" w:rsidR="003233EB" w:rsidRDefault="003233EB" w:rsidP="00FC06C2">
      <w:pPr>
        <w:pStyle w:val="Bulletlist1"/>
      </w:pPr>
      <w:r w:rsidRPr="003233EB">
        <w:t>creation of slip hazards (rainwater penetration),</w:t>
      </w:r>
    </w:p>
    <w:p w14:paraId="285D6759" w14:textId="7F40A4B6" w:rsidR="003233EB" w:rsidRDefault="003233EB" w:rsidP="00FC06C2">
      <w:pPr>
        <w:pStyle w:val="Bulletlist1"/>
      </w:pPr>
      <w:r w:rsidRPr="003233EB">
        <w:t>increase in the weight of absorbent materials such as insulation, aerated concrete roof panels or compressed fibre roof panels.</w:t>
      </w:r>
    </w:p>
    <w:p w14:paraId="093B89A9" w14:textId="3009D856" w:rsidR="00E66110" w:rsidRDefault="003233EB" w:rsidP="00046936">
      <w:pPr>
        <w:pStyle w:val="F9-Paragraph"/>
      </w:pPr>
      <w:r w:rsidRPr="003233EB">
        <w:t>As highlighted in</w:t>
      </w:r>
      <w:r w:rsidR="009F6264">
        <w:t xml:space="preserve"> </w:t>
      </w:r>
      <w:hyperlink w:anchor="_Appendix_A_-" w:history="1">
        <w:r w:rsidR="009F6264" w:rsidRPr="009F6264">
          <w:rPr>
            <w:rStyle w:val="Hyperlink"/>
          </w:rPr>
          <w:t>Appendix A</w:t>
        </w:r>
      </w:hyperlink>
      <w:r w:rsidRPr="003233EB">
        <w:t>, there are a number of ageing effects which have a primary hazard of damage to weatherproof envelopes (which are considered to include below ground waterproofing). Multiple ageing effects may act at the same time, one cause potentially contributing to or accelerating another. These might include:</w:t>
      </w:r>
    </w:p>
    <w:p w14:paraId="4BC5DDB2" w14:textId="62F983B0" w:rsidR="007324A5" w:rsidRDefault="007324A5" w:rsidP="007324A5">
      <w:pPr>
        <w:pStyle w:val="Bulletlist1"/>
      </w:pPr>
      <w:r w:rsidRPr="007324A5">
        <w:t>thermal movement of roof fabric leading to fatigue of weatherproof envelope (fixing and sheeting materials),</w:t>
      </w:r>
    </w:p>
    <w:p w14:paraId="74F4E326" w14:textId="1E25E14C" w:rsidR="007324A5" w:rsidRDefault="00AD5BCE" w:rsidP="007324A5">
      <w:pPr>
        <w:pStyle w:val="Bulletlist1"/>
      </w:pPr>
      <w:r w:rsidRPr="00AD5BCE">
        <w:t>deflection to roof fabric or supporting members and / or blocked outlets leading to ponding of rainwater,</w:t>
      </w:r>
    </w:p>
    <w:p w14:paraId="3DF1E6DB" w14:textId="569748F6" w:rsidR="00575409" w:rsidRDefault="00A24B77" w:rsidP="007324A5">
      <w:pPr>
        <w:pStyle w:val="Bulletlist1"/>
      </w:pPr>
      <w:r w:rsidRPr="00A24B77">
        <w:t>damage to any part of the weatherproof envelope leading to dominant openings that could undermine the ability of the structure to withstand wind loads,</w:t>
      </w:r>
    </w:p>
    <w:p w14:paraId="4F392A21" w14:textId="10FB56B8" w:rsidR="007324A5" w:rsidRDefault="00A24B77" w:rsidP="007324A5">
      <w:pPr>
        <w:pStyle w:val="Bulletlist1"/>
      </w:pPr>
      <w:r w:rsidRPr="00A24B77">
        <w:t>foot traffic leading to mechanical damage to weatherproof envelope,</w:t>
      </w:r>
    </w:p>
    <w:p w14:paraId="03125706" w14:textId="7D2B0912" w:rsidR="00A24B77" w:rsidRDefault="00710C36" w:rsidP="007324A5">
      <w:pPr>
        <w:pStyle w:val="Bulletlist1"/>
      </w:pPr>
      <w:r w:rsidRPr="00710C36">
        <w:t>ultraviolet radiation embrittlement of weatherproof envelope,</w:t>
      </w:r>
    </w:p>
    <w:p w14:paraId="204ABF44" w14:textId="6F73848B" w:rsidR="007324A5" w:rsidRDefault="00710C36" w:rsidP="007324A5">
      <w:pPr>
        <w:pStyle w:val="Bulletlist1"/>
      </w:pPr>
      <w:r w:rsidRPr="00710C36">
        <w:t>legacy defect(s) revealed from substandard construction workmanship.</w:t>
      </w:r>
    </w:p>
    <w:p w14:paraId="059B34A6" w14:textId="091E752E" w:rsidR="00E66110" w:rsidRDefault="00275A22" w:rsidP="00046936">
      <w:pPr>
        <w:pStyle w:val="F9-Paragraph"/>
      </w:pPr>
      <w:r w:rsidRPr="00275A22">
        <w:rPr>
          <w:b/>
          <w:bCs/>
        </w:rPr>
        <w:t>Coincidental effects</w:t>
      </w:r>
      <w:r w:rsidRPr="00275A22">
        <w:t>: Saturation of insulation materials often results in loss of its ability to perform its function. This could result in condensation of internal moisture upon cold surfaces, adding to the hazard caused by water penetrating from outside the structure, or it could impact on controlled internal environments. Damage to weather envelopes and dominant openings could impact internal air pressure gradients.</w:t>
      </w:r>
    </w:p>
    <w:p w14:paraId="3A89F823" w14:textId="3AB46861" w:rsidR="005B53C3" w:rsidRDefault="005B53C3" w:rsidP="00046936">
      <w:pPr>
        <w:pStyle w:val="F9-Paragraph"/>
      </w:pPr>
      <w:r w:rsidRPr="005B53C3">
        <w:rPr>
          <w:b/>
          <w:bCs/>
        </w:rPr>
        <w:t>Potential consequential effects</w:t>
      </w:r>
      <w:r w:rsidRPr="005B53C3">
        <w:t>: Rainwater penetration within facilities which were designed to be weatherproof could lead to:</w:t>
      </w:r>
    </w:p>
    <w:p w14:paraId="61D27616" w14:textId="2600EB91" w:rsidR="005B53C3" w:rsidRDefault="005B53C3" w:rsidP="005B53C3">
      <w:pPr>
        <w:pStyle w:val="Bulletlist1"/>
      </w:pPr>
      <w:r w:rsidRPr="005B53C3">
        <w:t>spread of soluble contamination and contaminated water,</w:t>
      </w:r>
    </w:p>
    <w:p w14:paraId="1F2BD542" w14:textId="77777777" w:rsidR="0094752E" w:rsidRDefault="0094752E" w:rsidP="0094752E">
      <w:pPr>
        <w:pStyle w:val="Bulletlist1"/>
      </w:pPr>
      <w:r>
        <w:t>localised flooding (slips and loss of functionality of submerged SSC),</w:t>
      </w:r>
    </w:p>
    <w:p w14:paraId="6FA10975" w14:textId="77777777" w:rsidR="0094752E" w:rsidRDefault="0094752E" w:rsidP="0094752E">
      <w:pPr>
        <w:pStyle w:val="Bulletlist1"/>
      </w:pPr>
      <w:r>
        <w:t>loss of insultation to electrical systems (shock, arcing and fire),</w:t>
      </w:r>
    </w:p>
    <w:p w14:paraId="0FF4CE75" w14:textId="77777777" w:rsidR="0094752E" w:rsidRDefault="0094752E" w:rsidP="0094752E">
      <w:pPr>
        <w:pStyle w:val="Bulletlist1"/>
      </w:pPr>
      <w:r>
        <w:t>corrosion to metallic components,</w:t>
      </w:r>
    </w:p>
    <w:p w14:paraId="3DA12935" w14:textId="77777777" w:rsidR="0094752E" w:rsidRDefault="0094752E" w:rsidP="0094752E">
      <w:pPr>
        <w:pStyle w:val="Bulletlist1"/>
      </w:pPr>
      <w:r>
        <w:lastRenderedPageBreak/>
        <w:t>reduced capability to withstand design basis external hazard or serviceability loading,</w:t>
      </w:r>
    </w:p>
    <w:p w14:paraId="6AB6B3C3" w14:textId="77777777" w:rsidR="0094752E" w:rsidRDefault="0094752E" w:rsidP="0094752E">
      <w:pPr>
        <w:pStyle w:val="Bulletlist1"/>
      </w:pPr>
      <w:r>
        <w:t>condensation on internal surfaces,</w:t>
      </w:r>
    </w:p>
    <w:p w14:paraId="7E1B340D" w14:textId="77777777" w:rsidR="0094752E" w:rsidRDefault="0094752E" w:rsidP="0094752E">
      <w:pPr>
        <w:pStyle w:val="Bulletlist1"/>
      </w:pPr>
      <w:r>
        <w:t>failure of activity-in-air or security and safeguard monitoring equipment,</w:t>
      </w:r>
    </w:p>
    <w:p w14:paraId="485A665C" w14:textId="4A6AE1ED" w:rsidR="005B53C3" w:rsidRDefault="0094752E" w:rsidP="0094752E">
      <w:pPr>
        <w:pStyle w:val="Bulletlist1"/>
      </w:pPr>
      <w:r>
        <w:t>rot to organic materials or water damage to items stored within the facility (including paper records).</w:t>
      </w:r>
    </w:p>
    <w:p w14:paraId="5247F7D2" w14:textId="3A78AFCC" w:rsidR="00E66110" w:rsidRDefault="00102E00" w:rsidP="00046936">
      <w:pPr>
        <w:pStyle w:val="F9-Paragraph"/>
      </w:pPr>
      <w:r w:rsidRPr="00102E00">
        <w:rPr>
          <w:b/>
          <w:bCs/>
        </w:rPr>
        <w:t>Regulatory expectation</w:t>
      </w:r>
      <w:r w:rsidRPr="00102E00">
        <w:t xml:space="preserve">: The dutyholder should have arrangements in place to undertake regular planned inspections and preventative maintenance to vulnerable elements of the weatherproof envelopes. </w:t>
      </w:r>
      <w:r w:rsidR="00FC00FC">
        <w:br/>
      </w:r>
      <w:r w:rsidRPr="00102E00">
        <w:t xml:space="preserve">All debris, vegetation growth and other material that could lead to failure of rainwater disposal systems should be removed as soon as reasonably practicable once identified. Fixings to cladding panels should be inspected for evidence of deterioration or impending failure. Localised failures of the weatherproof envelope should be addressed in a timely way to prevent consequential effects that may undermine the safety function of other SSC. The dutyholder should notify ONR </w:t>
      </w:r>
      <w:r w:rsidR="00FC00FC">
        <w:t>(for example,</w:t>
      </w:r>
      <w:r w:rsidRPr="00102E00">
        <w:t xml:space="preserve"> using the ‘INF1’ reporting system) where there is a threat to nuclear safety significant SSCs as a result of a breach to weatherproofing of civil engineering SSCs (actual or near miss).</w:t>
      </w:r>
    </w:p>
    <w:p w14:paraId="15360584" w14:textId="41F50233" w:rsidR="00E66110" w:rsidRPr="00EA5054" w:rsidRDefault="00EA5054" w:rsidP="009F6264">
      <w:pPr>
        <w:pStyle w:val="Heading3"/>
      </w:pPr>
      <w:r w:rsidRPr="00EA5054">
        <w:t>Through thickness cracking to concrete water retaining</w:t>
      </w:r>
      <w:r w:rsidR="00FC00FC">
        <w:t xml:space="preserve"> </w:t>
      </w:r>
      <w:r w:rsidRPr="00EA5054">
        <w:t>/</w:t>
      </w:r>
      <w:r w:rsidR="00FC00FC">
        <w:t xml:space="preserve"> </w:t>
      </w:r>
      <w:r w:rsidRPr="00EA5054">
        <w:t>excluding structures</w:t>
      </w:r>
    </w:p>
    <w:p w14:paraId="0AE5598B" w14:textId="274B631B" w:rsidR="00E66110" w:rsidRDefault="00052A72" w:rsidP="00FC00FC">
      <w:pPr>
        <w:pStyle w:val="F9-Paragraph"/>
      </w:pPr>
      <w:r w:rsidRPr="00052A72">
        <w:rPr>
          <w:b/>
          <w:bCs/>
        </w:rPr>
        <w:t>Direct effects</w:t>
      </w:r>
      <w:r w:rsidRPr="00052A72">
        <w:t xml:space="preserve">: Through thickness cracks to concrete structures resulting from early age drying shrinkage or the heat of hydration can be exacerbated by ageing effects. Where existing cracks have previously autogenously healed, the ageing effects may re-activate these through thermal or physical movement, leaving the crack unable to re-heal due to the absence of any free active materials (consumed by the first healing process). </w:t>
      </w:r>
      <w:r w:rsidR="00FC00FC">
        <w:br/>
      </w:r>
      <w:r w:rsidRPr="00052A72">
        <w:t>Through thickness crack can result in long term water egress through the crack, (or ingress for water excluding structures). Due to the considerable section thickness required to provide shielding, spent fuel storage ponds can be vulnerable to early age cracking.</w:t>
      </w:r>
    </w:p>
    <w:p w14:paraId="1B80EEF2" w14:textId="74B8006C" w:rsidR="00B556EF" w:rsidRDefault="00B556EF" w:rsidP="00046936">
      <w:pPr>
        <w:pStyle w:val="F9-Paragraph"/>
      </w:pPr>
      <w:r w:rsidRPr="00B556EF">
        <w:rPr>
          <w:b/>
          <w:bCs/>
        </w:rPr>
        <w:t>Coincidental effects</w:t>
      </w:r>
      <w:r w:rsidRPr="00B556EF">
        <w:t>: Several ageing effects are likely to simultaneously contribute to prevention of autogenous healing. These might include:</w:t>
      </w:r>
    </w:p>
    <w:p w14:paraId="0A138466" w14:textId="466A97BD" w:rsidR="00A735DB" w:rsidRDefault="00A735DB" w:rsidP="00A735DB">
      <w:pPr>
        <w:pStyle w:val="Bulletlist1"/>
      </w:pPr>
      <w:r w:rsidRPr="00A735DB">
        <w:t>thermal movement of the concrete due to the external annual temperature cycle or changes in pondwater temperature due to variability in fuel heat load or chiller availability,</w:t>
      </w:r>
    </w:p>
    <w:p w14:paraId="10551D2B" w14:textId="77777777" w:rsidR="00F33E82" w:rsidRDefault="00F33E82" w:rsidP="00F33E82">
      <w:pPr>
        <w:pStyle w:val="Bulletlist1"/>
      </w:pPr>
      <w:r>
        <w:t>post hardening concrete shrinkage,</w:t>
      </w:r>
    </w:p>
    <w:p w14:paraId="2C4CB4C4" w14:textId="77777777" w:rsidR="00F33E82" w:rsidRDefault="00F33E82" w:rsidP="00F33E82">
      <w:pPr>
        <w:pStyle w:val="Bulletlist1"/>
      </w:pPr>
      <w:r>
        <w:t>ground movement (settlement or caused by annual changes in ground water table level,</w:t>
      </w:r>
    </w:p>
    <w:p w14:paraId="3B805763" w14:textId="15BF9B3F" w:rsidR="00A735DB" w:rsidRDefault="00F33E82" w:rsidP="00F33E82">
      <w:pPr>
        <w:pStyle w:val="Bulletlist1"/>
      </w:pPr>
      <w:r>
        <w:t>changes in loading applied to the structure (mobile fuel handling equipment or structural modifications).</w:t>
      </w:r>
    </w:p>
    <w:p w14:paraId="3ACBA28F" w14:textId="1225C892" w:rsidR="00B556EF" w:rsidRDefault="003E5413" w:rsidP="00046936">
      <w:pPr>
        <w:pStyle w:val="F9-Paragraph"/>
      </w:pPr>
      <w:r w:rsidRPr="003E5413">
        <w:rPr>
          <w:b/>
          <w:bCs/>
        </w:rPr>
        <w:lastRenderedPageBreak/>
        <w:t>Potential consequential effects:</w:t>
      </w:r>
      <w:r w:rsidRPr="003E5413">
        <w:t xml:space="preserve"> Leakage of water containing soluble radionuclides creates the potential for activity to be released into the environment. If the crack occurs below ground, the released activity may contaminate the ground and groundwater. Groundwater flows could transport activity a considerable distance from the source of the release. </w:t>
      </w:r>
      <w:r w:rsidR="00FC00FC">
        <w:br/>
      </w:r>
      <w:r w:rsidRPr="003E5413">
        <w:t>If the crack is above ground, deposition of the contamination outside the structure can occur, e.g. upon the external surface as the seepage evaporates. This could result in a substantial dose rate in the vicinity of the leak if it is not addressed promptly.</w:t>
      </w:r>
    </w:p>
    <w:p w14:paraId="395A20CF" w14:textId="11448184" w:rsidR="00E66110" w:rsidRDefault="00F31CFB" w:rsidP="00046936">
      <w:pPr>
        <w:pStyle w:val="F9-Paragraph"/>
      </w:pPr>
      <w:r w:rsidRPr="00F31CFB">
        <w:rPr>
          <w:b/>
          <w:bCs/>
        </w:rPr>
        <w:t>Regulatory expectation:</w:t>
      </w:r>
      <w:r w:rsidRPr="00F31CFB">
        <w:t xml:space="preserve"> For spent fuel stores, any leakage must not undermine the safety case claims made on the water providing a fuel cooling or shielding safety function. The dutyholder should demonstrate that all water retaining structures are monitored for evidence of water egress, with activity monitoring arrangements in place where releases may be contaminated. For some older facilities, it may not be possible to directly monitor potential releases through the base slab or below ground elements of structures. In such cases the provision of retrospective monitoring facilities external to the structure (such as boreholes) may be proportionate. If activity is detected in the leakage, actions to mitigate against release of activity into the environment and to prevent build-up of activity to external faces or drainage features, for example by regular cleaning, are expected.</w:t>
      </w:r>
    </w:p>
    <w:p w14:paraId="0129BBDF" w14:textId="71046439" w:rsidR="00AC71E1" w:rsidRDefault="00F31CFB" w:rsidP="00046936">
      <w:pPr>
        <w:pStyle w:val="F9-Paragraph"/>
      </w:pPr>
      <w:r w:rsidRPr="00F31CFB">
        <w:t xml:space="preserve">Organic materials incorporated into the water retaining construction </w:t>
      </w:r>
      <w:r w:rsidR="00FC00FC">
        <w:t>(for example,</w:t>
      </w:r>
      <w:r w:rsidRPr="00F31CFB">
        <w:t xml:space="preserve"> </w:t>
      </w:r>
      <w:proofErr w:type="spellStart"/>
      <w:r w:rsidRPr="00F31CFB">
        <w:t>waterbars</w:t>
      </w:r>
      <w:proofErr w:type="spellEnd"/>
      <w:r w:rsidRPr="00F31CFB">
        <w:t xml:space="preserve">, sealants, joints and membranes) could be adversely affected by long-term radiation. Building Research Establishment (BRE) document “A review of materials used as </w:t>
      </w:r>
      <w:proofErr w:type="spellStart"/>
      <w:r w:rsidRPr="00F31CFB">
        <w:t>waterbars</w:t>
      </w:r>
      <w:proofErr w:type="spellEnd"/>
      <w:r w:rsidRPr="00F31CFB">
        <w:t xml:space="preserve"> and sealants in pond structures”</w:t>
      </w:r>
      <w:r w:rsidR="00DC07C0">
        <w:t xml:space="preserve"> </w:t>
      </w:r>
      <w:sdt>
        <w:sdtPr>
          <w:id w:val="-2118430473"/>
          <w:citation/>
        </w:sdtPr>
        <w:sdtEndPr/>
        <w:sdtContent>
          <w:r w:rsidR="00DC07C0">
            <w:fldChar w:fldCharType="begin"/>
          </w:r>
          <w:r w:rsidR="00DC07C0">
            <w:instrText xml:space="preserve"> CITATION BRE \l 2057 </w:instrText>
          </w:r>
          <w:r w:rsidR="00DC07C0">
            <w:fldChar w:fldCharType="separate"/>
          </w:r>
          <w:r w:rsidR="00FC00FC">
            <w:rPr>
              <w:noProof/>
            </w:rPr>
            <w:t>[12]</w:t>
          </w:r>
          <w:r w:rsidR="00DC07C0">
            <w:fldChar w:fldCharType="end"/>
          </w:r>
        </w:sdtContent>
      </w:sdt>
      <w:r w:rsidR="00565984">
        <w:t xml:space="preserve"> </w:t>
      </w:r>
      <w:r w:rsidRPr="00F31CFB">
        <w:t>was prepared in 2010 for ONR.</w:t>
      </w:r>
    </w:p>
    <w:p w14:paraId="0E55C68C" w14:textId="1D39CBB2" w:rsidR="00AC71E1" w:rsidRPr="000D02E2" w:rsidRDefault="000D02E2" w:rsidP="009F6264">
      <w:pPr>
        <w:pStyle w:val="Heading3"/>
      </w:pPr>
      <w:r w:rsidRPr="000D02E2">
        <w:t>Nuclear-specific ageing</w:t>
      </w:r>
    </w:p>
    <w:p w14:paraId="400ED0C5" w14:textId="355F4342" w:rsidR="000D02E2" w:rsidRDefault="000D02E2" w:rsidP="00046936">
      <w:pPr>
        <w:pStyle w:val="F9-Paragraph"/>
      </w:pPr>
      <w:r w:rsidRPr="000D02E2">
        <w:t>Aspects of degradation that are specific to the nuclear industry include the effects of irradiation on concrete</w:t>
      </w:r>
      <w:r w:rsidR="00ED5BFD">
        <w:t xml:space="preserve"> </w:t>
      </w:r>
      <w:sdt>
        <w:sdtPr>
          <w:id w:val="-127785745"/>
          <w:citation/>
        </w:sdtPr>
        <w:sdtEndPr/>
        <w:sdtContent>
          <w:r w:rsidR="00ED5BFD">
            <w:fldChar w:fldCharType="begin"/>
          </w:r>
          <w:r w:rsidR="00ED5BFD">
            <w:instrText xml:space="preserve"> CITATION Jap1 \l 2057 </w:instrText>
          </w:r>
          <w:r w:rsidR="00ED5BFD">
            <w:fldChar w:fldCharType="separate"/>
          </w:r>
          <w:r w:rsidR="00FC00FC">
            <w:rPr>
              <w:noProof/>
            </w:rPr>
            <w:t>[13]</w:t>
          </w:r>
          <w:r w:rsidR="00ED5BFD">
            <w:fldChar w:fldCharType="end"/>
          </w:r>
        </w:sdtContent>
      </w:sdt>
      <w:r w:rsidRPr="000D02E2">
        <w:t xml:space="preserve"> and organic materials</w:t>
      </w:r>
      <w:r w:rsidR="00B55B41">
        <w:t xml:space="preserve"> </w:t>
      </w:r>
      <w:sdt>
        <w:sdtPr>
          <w:id w:val="2007935909"/>
          <w:citation/>
        </w:sdtPr>
        <w:sdtEndPr/>
        <w:sdtContent>
          <w:r w:rsidR="00B55B41">
            <w:fldChar w:fldCharType="begin"/>
          </w:r>
          <w:r w:rsidR="00B55B41">
            <w:instrText xml:space="preserve"> CITATION BRE \l 2057 </w:instrText>
          </w:r>
          <w:r w:rsidR="00B55B41">
            <w:fldChar w:fldCharType="separate"/>
          </w:r>
          <w:r w:rsidR="00FC00FC">
            <w:rPr>
              <w:noProof/>
            </w:rPr>
            <w:t>[12]</w:t>
          </w:r>
          <w:r w:rsidR="00B55B41">
            <w:fldChar w:fldCharType="end"/>
          </w:r>
        </w:sdtContent>
      </w:sdt>
      <w:r w:rsidRPr="000D02E2">
        <w:t>. The inspector may seek assurance that these aspects are adequately addressed in the ageing management programme or equivalent arrangements.</w:t>
      </w:r>
    </w:p>
    <w:p w14:paraId="14230CC0" w14:textId="2764F72B" w:rsidR="00C4353D" w:rsidRPr="00C4353D" w:rsidRDefault="00C4353D" w:rsidP="009F6264">
      <w:pPr>
        <w:pStyle w:val="Heading3"/>
      </w:pPr>
      <w:r w:rsidRPr="00C4353D">
        <w:t>Un-permitted or poorly conceived alterations (post construction)</w:t>
      </w:r>
    </w:p>
    <w:p w14:paraId="2DE364EE" w14:textId="35981ABC" w:rsidR="000D02E2" w:rsidRDefault="00541A58" w:rsidP="00046936">
      <w:pPr>
        <w:pStyle w:val="F9-Paragraph"/>
      </w:pPr>
      <w:r w:rsidRPr="00541A58">
        <w:t>While not directly an ageing effect, in-use alterations to civil engineering assets can undermine their safety functions. Common issues include:</w:t>
      </w:r>
    </w:p>
    <w:p w14:paraId="51935564" w14:textId="5C1CA9A7" w:rsidR="00541A58" w:rsidRDefault="004A0F55" w:rsidP="00541A58">
      <w:pPr>
        <w:pStyle w:val="Bulletlist1"/>
      </w:pPr>
      <w:r w:rsidRPr="004A0F55">
        <w:t>creation of new service penetrations through fire barriers which are provided with insufficient fire stopping – potential reduction in fire barrier function,</w:t>
      </w:r>
    </w:p>
    <w:p w14:paraId="76705FD0" w14:textId="77777777" w:rsidR="00CF03D5" w:rsidRDefault="00CF03D5" w:rsidP="00CF03D5">
      <w:pPr>
        <w:pStyle w:val="Bulletlist1"/>
      </w:pPr>
      <w:r>
        <w:t>renewal of services through a fire stop without replacing the firestop – potential reduction in fire barrier function,</w:t>
      </w:r>
    </w:p>
    <w:p w14:paraId="5018A194" w14:textId="77777777" w:rsidR="00CF03D5" w:rsidRDefault="00CF03D5" w:rsidP="00CF03D5">
      <w:pPr>
        <w:pStyle w:val="Bulletlist1"/>
      </w:pPr>
      <w:r>
        <w:t>creation of new service penetrations through aerated concrete or lightweight roof or wall panels – potential structural failure, serviceability failure (increased deflection) or damage to weatherproof envelope,</w:t>
      </w:r>
    </w:p>
    <w:p w14:paraId="5BFB7DB6" w14:textId="77777777" w:rsidR="00CF03D5" w:rsidRDefault="00CF03D5" w:rsidP="00CF03D5">
      <w:pPr>
        <w:pStyle w:val="Bulletlist1"/>
      </w:pPr>
      <w:r>
        <w:lastRenderedPageBreak/>
        <w:t>temporary removal and reinstallation of expanding fixings and anchors – potential structural failure, serviceability failure (increased deflection),</w:t>
      </w:r>
    </w:p>
    <w:p w14:paraId="36B5EA16" w14:textId="5A128BE1" w:rsidR="00B34CC4" w:rsidRDefault="00CF03D5" w:rsidP="00CF03D5">
      <w:pPr>
        <w:pStyle w:val="Bulletlist1"/>
      </w:pPr>
      <w:r>
        <w:t>installation of new equipment upon an existing flat roofs – potential damage to waterproof membrane, excessive defection or blockage to rainwater outlets.</w:t>
      </w:r>
    </w:p>
    <w:p w14:paraId="1B436460" w14:textId="77777777" w:rsidR="00FC00FC" w:rsidRDefault="00FC00FC" w:rsidP="00E90780">
      <w:pPr>
        <w:pStyle w:val="Heading1"/>
        <w:sectPr w:rsidR="00FC00FC" w:rsidSect="00EA2C19">
          <w:pgSz w:w="11906" w:h="16838" w:code="9"/>
          <w:pgMar w:top="1440" w:right="1440" w:bottom="1440" w:left="1440" w:header="397" w:footer="397" w:gutter="0"/>
          <w:cols w:space="312"/>
          <w:docGrid w:linePitch="360"/>
        </w:sectPr>
      </w:pPr>
    </w:p>
    <w:p w14:paraId="6E712D03" w14:textId="75987E82" w:rsidR="009E0E52" w:rsidRDefault="00C53F80" w:rsidP="00E90780">
      <w:pPr>
        <w:pStyle w:val="Heading1"/>
      </w:pPr>
      <w:bookmarkStart w:id="3" w:name="_Toc234837303"/>
      <w:r w:rsidRPr="00C53F80">
        <w:lastRenderedPageBreak/>
        <w:t xml:space="preserve">Mitigation </w:t>
      </w:r>
      <w:r w:rsidR="00FC00FC">
        <w:t>a</w:t>
      </w:r>
      <w:r w:rsidRPr="00C53F80">
        <w:t>ctions</w:t>
      </w:r>
      <w:bookmarkEnd w:id="3"/>
      <w:r w:rsidR="000950B3">
        <w:t xml:space="preserve"> </w:t>
      </w:r>
    </w:p>
    <w:p w14:paraId="2721B281" w14:textId="45542AEF" w:rsidR="00C53F80" w:rsidRDefault="00C53F80" w:rsidP="00C53F80">
      <w:pPr>
        <w:pStyle w:val="Heading2"/>
      </w:pPr>
      <w:r w:rsidRPr="00C53F80">
        <w:t xml:space="preserve">Prevention of </w:t>
      </w:r>
      <w:r w:rsidR="00FC00FC">
        <w:t>a</w:t>
      </w:r>
      <w:r w:rsidRPr="00C53F80">
        <w:t xml:space="preserve">geing and </w:t>
      </w:r>
      <w:r w:rsidR="00FC00FC">
        <w:t>d</w:t>
      </w:r>
      <w:r w:rsidRPr="00C53F80">
        <w:t>efects</w:t>
      </w:r>
    </w:p>
    <w:p w14:paraId="1FE5389B" w14:textId="24709F4B" w:rsidR="00C53F80" w:rsidRDefault="00020B84" w:rsidP="000A51C3">
      <w:pPr>
        <w:pStyle w:val="F9-Paragraph"/>
      </w:pPr>
      <w:r w:rsidRPr="00020B84">
        <w:t>Whilst this annex provides guidance on the management of ageing and defects, preventing, avoiding and reducing the occurrence of defects or ageing effects should be prioritised, through well considered design and appropriate construction management. Refer to the relevant annex for further advice to the inspector.</w:t>
      </w:r>
    </w:p>
    <w:p w14:paraId="31469373" w14:textId="5E1685C8" w:rsidR="00644054" w:rsidRDefault="00644054" w:rsidP="00644054">
      <w:pPr>
        <w:pStyle w:val="Heading2"/>
      </w:pPr>
      <w:r w:rsidRPr="00644054">
        <w:t>Examination, Inspection, Maintenance and Testing</w:t>
      </w:r>
    </w:p>
    <w:p w14:paraId="5C5D632B" w14:textId="55EA9646" w:rsidR="00C53F80" w:rsidRDefault="00644054" w:rsidP="000A51C3">
      <w:pPr>
        <w:pStyle w:val="F9-Paragraph"/>
      </w:pPr>
      <w:r w:rsidRPr="00644054">
        <w:t>Adequate EIMT is key to ensuring the design life of civil engineering SSCs is achieved. Suitably qualified and experienced personnel should undertake and consider the outcome of all civil engineering EIMT. The dutyholder’s arrangements for inspection and tests of civil engineering assets should include the following provisions:</w:t>
      </w:r>
    </w:p>
    <w:p w14:paraId="2392CC26" w14:textId="3AB498A7" w:rsidR="00832899" w:rsidRDefault="00832899" w:rsidP="00832899">
      <w:pPr>
        <w:pStyle w:val="Bulletlist1"/>
      </w:pPr>
      <w:r w:rsidRPr="00832899">
        <w:t>Visibility of safety case. The safety functions and design life should be identified and made known to those undertaking the inspections.</w:t>
      </w:r>
    </w:p>
    <w:p w14:paraId="039BAAF5" w14:textId="77777777" w:rsidR="00832899" w:rsidRDefault="00832899" w:rsidP="00832899">
      <w:pPr>
        <w:pStyle w:val="Bulletlist1"/>
      </w:pPr>
      <w:r>
        <w:t>Details of known pre-existing defects and causes, together with historic records of defects to assess the rate of degradation.</w:t>
      </w:r>
    </w:p>
    <w:p w14:paraId="05FA27FD" w14:textId="77777777" w:rsidR="00832899" w:rsidRDefault="00832899" w:rsidP="00832899">
      <w:pPr>
        <w:pStyle w:val="Bulletlist1"/>
      </w:pPr>
      <w:r>
        <w:t>The inspections should be demonstrably complete and thorough, highlighting any areas which could not be included and the reasons for the exclusion.</w:t>
      </w:r>
    </w:p>
    <w:p w14:paraId="68DCC41D" w14:textId="77C1D0E6" w:rsidR="00832899" w:rsidRDefault="00832899" w:rsidP="00832899">
      <w:pPr>
        <w:pStyle w:val="Bulletlist1"/>
      </w:pPr>
      <w:r>
        <w:t xml:space="preserve">Consideration of any relevant operational experience </w:t>
      </w:r>
      <w:r w:rsidR="00FC00FC">
        <w:t>(for example,</w:t>
      </w:r>
      <w:r>
        <w:t xml:space="preserve"> degradation mechanisms for lightweight concrete panels).</w:t>
      </w:r>
    </w:p>
    <w:p w14:paraId="785C7701" w14:textId="77777777" w:rsidR="00832899" w:rsidRDefault="00832899" w:rsidP="00832899">
      <w:pPr>
        <w:pStyle w:val="Bulletlist1"/>
      </w:pPr>
      <w:r>
        <w:t>A record of the relevant environmental conditions should be included in the inspection reports.</w:t>
      </w:r>
    </w:p>
    <w:p w14:paraId="693A7B03" w14:textId="0E4E65D7" w:rsidR="00832899" w:rsidRDefault="00832899" w:rsidP="00832899">
      <w:pPr>
        <w:pStyle w:val="Bulletlist1"/>
      </w:pPr>
      <w:r>
        <w:t>The significance to nuclear safety of any defects or degradation should be evaluated and remedial works sentenced on this basis.</w:t>
      </w:r>
    </w:p>
    <w:p w14:paraId="26559061" w14:textId="21174524" w:rsidR="00C53F80" w:rsidRDefault="00AC41C7" w:rsidP="000A51C3">
      <w:pPr>
        <w:pStyle w:val="F9-Paragraph"/>
      </w:pPr>
      <w:r w:rsidRPr="00AC41C7">
        <w:t xml:space="preserve">SAP EAD.4 establishes the expectation that parameters that could change with time and affect safety should be periodically measured. </w:t>
      </w:r>
      <w:r w:rsidR="00FC00FC">
        <w:br/>
      </w:r>
      <w:r w:rsidRPr="00AC41C7">
        <w:t>When undertaking assessment of inspections, the inspector may expect a description of the intent of the inspections, e.g. condition is as per design intent, degradation mechanism is gradual and will not undermine design intent, margin is sufficient for remaining life etc., in line with the expectations of EAD.2. EMT.6 establishes the expectation that provision should be made for EIMT throughout the life, commensurate with the reliability required of each SSC.</w:t>
      </w:r>
    </w:p>
    <w:p w14:paraId="496C8FA4" w14:textId="77777777" w:rsidR="00FC00FC" w:rsidRDefault="00FC00FC" w:rsidP="000A51C3">
      <w:pPr>
        <w:pStyle w:val="F9-Paragraph"/>
        <w:sectPr w:rsidR="00FC00FC" w:rsidSect="00EA2C19">
          <w:pgSz w:w="11906" w:h="16838" w:code="9"/>
          <w:pgMar w:top="1440" w:right="1440" w:bottom="1440" w:left="1440" w:header="397" w:footer="397" w:gutter="0"/>
          <w:cols w:space="312"/>
          <w:docGrid w:linePitch="360"/>
        </w:sectPr>
      </w:pPr>
    </w:p>
    <w:p w14:paraId="3904DA02" w14:textId="77F2CA19" w:rsidR="00C53F80" w:rsidRDefault="001864BE" w:rsidP="000A51C3">
      <w:pPr>
        <w:pStyle w:val="F9-Paragraph"/>
      </w:pPr>
      <w:r w:rsidRPr="001864BE">
        <w:lastRenderedPageBreak/>
        <w:t>The causes and / or implications of any defects or degradation should be investigated and recorded. These are often due to adverse environmental conditions that may, in turn, be due to other building defects or lack of maintenance of the environmental protection. Addressing the root cause is essential for effective repair or subsequent ageing management.</w:t>
      </w:r>
    </w:p>
    <w:p w14:paraId="17B494CF" w14:textId="5286E967" w:rsidR="005F28EB" w:rsidRDefault="00D65132" w:rsidP="000A51C3">
      <w:pPr>
        <w:pStyle w:val="F9-Paragraph"/>
      </w:pPr>
      <w:r w:rsidRPr="00D65132">
        <w:t xml:space="preserve">When undertaking an assessment of the current condition, the Inspector may wish to seek assurance that, for beyond design basis or severe accident events (including cliff edge effects), the safety functional requirements placed on the SSC </w:t>
      </w:r>
      <w:r w:rsidR="00FC00FC">
        <w:t>(for example,</w:t>
      </w:r>
      <w:r w:rsidRPr="00D65132">
        <w:t xml:space="preserve"> collapse in a particular way, escape routes remain safe) is not undermined by the existing condition of the structure.</w:t>
      </w:r>
    </w:p>
    <w:p w14:paraId="609F57BF" w14:textId="65E23AF3" w:rsidR="00C53F80" w:rsidRDefault="00E839DA" w:rsidP="000A51C3">
      <w:pPr>
        <w:pStyle w:val="F9-Paragraph"/>
      </w:pPr>
      <w:r w:rsidRPr="00E839DA">
        <w:t xml:space="preserve">For further information on EIMT, </w:t>
      </w:r>
      <w:r w:rsidR="00FC00FC">
        <w:t xml:space="preserve">refer to the TAG </w:t>
      </w:r>
      <w:r w:rsidRPr="00E839DA">
        <w:t>‘Examination Inspection Maintenance and Testing of Items Important to Safety’</w:t>
      </w:r>
      <w:r w:rsidR="005C7447">
        <w:t xml:space="preserve"> </w:t>
      </w:r>
      <w:sdt>
        <w:sdtPr>
          <w:id w:val="-313644479"/>
          <w:citation/>
        </w:sdtPr>
        <w:sdtEndPr/>
        <w:sdtContent>
          <w:r w:rsidR="005C7447">
            <w:fldChar w:fldCharType="begin"/>
          </w:r>
          <w:r w:rsidR="005C7447">
            <w:instrText xml:space="preserve"> CITATION ONR9 \l 2057 </w:instrText>
          </w:r>
          <w:r w:rsidR="005C7447">
            <w:fldChar w:fldCharType="separate"/>
          </w:r>
          <w:r w:rsidR="00FC00FC">
            <w:rPr>
              <w:noProof/>
            </w:rPr>
            <w:t>[14]</w:t>
          </w:r>
          <w:r w:rsidR="005C7447">
            <w:fldChar w:fldCharType="end"/>
          </w:r>
        </w:sdtContent>
      </w:sdt>
      <w:r w:rsidRPr="00E839DA">
        <w:t>.</w:t>
      </w:r>
    </w:p>
    <w:p w14:paraId="0B084005" w14:textId="276C8E19" w:rsidR="00C53F80" w:rsidRDefault="0023516F" w:rsidP="0023516F">
      <w:pPr>
        <w:pStyle w:val="Heading2"/>
      </w:pPr>
      <w:r w:rsidRPr="0023516F">
        <w:t xml:space="preserve">Ageing </w:t>
      </w:r>
      <w:r w:rsidR="00FC00FC">
        <w:t>m</w:t>
      </w:r>
      <w:r w:rsidRPr="0023516F">
        <w:t xml:space="preserve">anagement </w:t>
      </w:r>
      <w:r w:rsidR="00FC00FC">
        <w:t>p</w:t>
      </w:r>
      <w:r w:rsidRPr="0023516F">
        <w:t>rogrammes</w:t>
      </w:r>
    </w:p>
    <w:p w14:paraId="552A9F11" w14:textId="6CDC9ED3" w:rsidR="005F28EB" w:rsidRDefault="0010288F" w:rsidP="000A51C3">
      <w:pPr>
        <w:pStyle w:val="F9-Paragraph"/>
      </w:pPr>
      <w:r w:rsidRPr="0010288F">
        <w:t xml:space="preserve">In the context of this </w:t>
      </w:r>
      <w:r w:rsidR="00FC00FC">
        <w:t>a</w:t>
      </w:r>
      <w:r w:rsidRPr="0010288F">
        <w:t>nnex, ageing management considers activities to prevent or control within acceptable limits the effects of ageing degradation on civil engineering SSCs. It includes consideration of the way in which SSCs will respond to the anticipated design loading conditions (including design basis, beyond design basis and cliff edge effects). It also considers any associated EIMT actions required to ensure that SSCs remain capable of fulfilling their safety functions throughout construction, operation and decommissioning, including any period of delayed construction or deferred decommissioning.</w:t>
      </w:r>
    </w:p>
    <w:p w14:paraId="2790CC22" w14:textId="748000FC" w:rsidR="0010288F" w:rsidRDefault="00016309" w:rsidP="000A51C3">
      <w:pPr>
        <w:pStyle w:val="F9-Paragraph"/>
      </w:pPr>
      <w:r w:rsidRPr="00016309">
        <w:t xml:space="preserve">Dutyholders should implement a suitable ageing management programme. This may include, but not be limited to, the dutyholder’s Licence Condition </w:t>
      </w:r>
      <w:r w:rsidR="00FC00FC">
        <w:t xml:space="preserve">(LC) </w:t>
      </w:r>
      <w:r w:rsidRPr="00016309">
        <w:t xml:space="preserve">28 (EIMT) arrangements. The programme may be specific to ageing effects and degradation mechanisms or specific to SSCs and should be subject to regular review. Further guidance on the content of ageing management programmes is given below in Section </w:t>
      </w:r>
      <w:r w:rsidR="00FC00FC">
        <w:fldChar w:fldCharType="begin"/>
      </w:r>
      <w:r w:rsidR="00FC00FC">
        <w:instrText xml:space="preserve"> REF _Ref234836563 \r \h </w:instrText>
      </w:r>
      <w:r w:rsidR="00FC00FC">
        <w:fldChar w:fldCharType="separate"/>
      </w:r>
      <w:r w:rsidR="00FC00FC">
        <w:rPr>
          <w:cs/>
        </w:rPr>
        <w:t>‎</w:t>
      </w:r>
      <w:r w:rsidR="00FC00FC">
        <w:t>3.4</w:t>
      </w:r>
      <w:r w:rsidR="00FC00FC">
        <w:fldChar w:fldCharType="end"/>
      </w:r>
      <w:r w:rsidRPr="00016309">
        <w:t>.</w:t>
      </w:r>
    </w:p>
    <w:p w14:paraId="66CE3059" w14:textId="6DB2C52C" w:rsidR="00E96156" w:rsidRDefault="00E96156" w:rsidP="000A51C3">
      <w:pPr>
        <w:pStyle w:val="F9-Paragraph"/>
      </w:pPr>
      <w:r w:rsidRPr="00E96156">
        <w:t xml:space="preserve">SAP ECE.1 establishes the expectation that the required safety functions and structural performance of civil engineering SSCs should be quantified and specified for the complete potential range of operational states. </w:t>
      </w:r>
      <w:r w:rsidR="00FC00FC">
        <w:br/>
      </w:r>
      <w:r w:rsidRPr="00E96156">
        <w:t>This should include:</w:t>
      </w:r>
    </w:p>
    <w:p w14:paraId="40243C21" w14:textId="50102188" w:rsidR="0032056F" w:rsidRDefault="00FC42A4" w:rsidP="0032056F">
      <w:pPr>
        <w:pStyle w:val="Bulletlist1"/>
      </w:pPr>
      <w:r w:rsidRPr="00FC42A4">
        <w:t>the associated required resilience for the SSC,</w:t>
      </w:r>
    </w:p>
    <w:p w14:paraId="45FBBA64" w14:textId="77777777" w:rsidR="00FC42A4" w:rsidRDefault="00FC42A4" w:rsidP="00FC42A4">
      <w:pPr>
        <w:pStyle w:val="Bulletlist1"/>
      </w:pPr>
      <w:r>
        <w:t>the margins, such that civil engineering SSCs continue to provide their residual safety functions following the application of beyond design basis loads (including cliff edge considerations),</w:t>
      </w:r>
    </w:p>
    <w:p w14:paraId="7B28F57C" w14:textId="652A74E7" w:rsidR="00FC42A4" w:rsidRDefault="00FC42A4" w:rsidP="00FC42A4">
      <w:pPr>
        <w:pStyle w:val="Bulletlist1"/>
      </w:pPr>
      <w:r>
        <w:t>that SSCs should fail in a manner that suitably limits radiological consequences.</w:t>
      </w:r>
    </w:p>
    <w:p w14:paraId="2F08171C" w14:textId="7E430C1C" w:rsidR="005F28EB" w:rsidRDefault="00EA3404" w:rsidP="000A51C3">
      <w:pPr>
        <w:pStyle w:val="F9-Paragraph"/>
      </w:pPr>
      <w:r w:rsidRPr="00EA3404">
        <w:lastRenderedPageBreak/>
        <w:t xml:space="preserve">SAP ECE.20 establishes the expectation that EIMT should demonstrate that the structure continues to meet its safety functional requirements, taking into consideration changes in parameters assumed in the safety case. </w:t>
      </w:r>
      <w:r w:rsidR="00FC00FC">
        <w:br/>
      </w:r>
      <w:r w:rsidRPr="00EA3404">
        <w:t>This should include ageing phenomena, as identified in SAPs EAD.3 and EAD.4, for periodic measurement of material properties and parameters. Dutyholder assessment of ageing should consider the expectations regarding independent arguments as presented in SAP ECE.2, including in-service degradation mechanisms and the potential for defects to develop into a failure mode.</w:t>
      </w:r>
    </w:p>
    <w:p w14:paraId="6DA4B25C" w14:textId="6E5CB642" w:rsidR="00C73C74" w:rsidRDefault="00C73C74" w:rsidP="000A51C3">
      <w:pPr>
        <w:pStyle w:val="F9-Paragraph"/>
      </w:pPr>
      <w:r w:rsidRPr="00C73C74">
        <w:t>SAP SC.6 recommends that the Safety Case should identify areas of maintenance to ensure continued safe operation and how these will be implemented. SAP EAD.2 establishes the expectation that programmes for monitoring to detect ageing and degradation processes should be used to verify assumptions and assess whether the margins in place are adequate for the remaining life. ERL.4 establishes the expectations around margins of conservatism stated in the safety case to ensure the SSC’s safety significance will continue to be recognised throughout its life.</w:t>
      </w:r>
    </w:p>
    <w:p w14:paraId="265809DC" w14:textId="5E8A6DAD" w:rsidR="0088064B" w:rsidRDefault="0088064B" w:rsidP="0088064B">
      <w:pPr>
        <w:pStyle w:val="Heading2"/>
      </w:pPr>
      <w:bookmarkStart w:id="4" w:name="_Ref234836563"/>
      <w:r w:rsidRPr="0088064B">
        <w:t xml:space="preserve">Ownership of </w:t>
      </w:r>
      <w:r w:rsidR="00FC00FC">
        <w:t>a</w:t>
      </w:r>
      <w:r w:rsidRPr="0088064B">
        <w:t xml:space="preserve">geing </w:t>
      </w:r>
      <w:r w:rsidR="00FC00FC">
        <w:t>m</w:t>
      </w:r>
      <w:r w:rsidRPr="0088064B">
        <w:t>anagement</w:t>
      </w:r>
      <w:bookmarkEnd w:id="4"/>
    </w:p>
    <w:p w14:paraId="06253DBC" w14:textId="13D03B67" w:rsidR="005F28EB" w:rsidRDefault="0088064B" w:rsidP="000A51C3">
      <w:pPr>
        <w:pStyle w:val="F9-Paragraph"/>
      </w:pPr>
      <w:r w:rsidRPr="0088064B">
        <w:t>The operating organisation may not have all the relevant expertise to develop an ageing management programme, and consultation is likely to be required with the designer or Design Authority</w:t>
      </w:r>
      <w:r w:rsidR="00FC00FC">
        <w:t xml:space="preserve"> (DA)</w:t>
      </w:r>
      <w:r w:rsidRPr="0088064B">
        <w:t>. However, the ownership of the programme is anticipated to remain with the operator.</w:t>
      </w:r>
    </w:p>
    <w:p w14:paraId="5034448A" w14:textId="67BDA647" w:rsidR="008D2645" w:rsidRDefault="008D2645" w:rsidP="000A51C3">
      <w:pPr>
        <w:pStyle w:val="F9-Paragraph"/>
      </w:pPr>
      <w:r w:rsidRPr="008D2645">
        <w:t xml:space="preserve">Ageing management often requires the use of specialist contractors to undertake investigations or remediation works that fall outside the standard scope of the civil engineering activities on a site. Where this is the case, the dutyholder Intelligent Customer </w:t>
      </w:r>
      <w:r w:rsidR="00FC00FC">
        <w:t xml:space="preserve">(IC) </w:t>
      </w:r>
      <w:r w:rsidRPr="008D2645">
        <w:t xml:space="preserve">capability should ensure that optioneering, design or repair works are undertaken by suitably qualified and experienced personnel (SQEP), and that the scope of works and associated contracts and specifications have been checked by a SQEP </w:t>
      </w:r>
      <w:r w:rsidR="00FC00FC">
        <w:t>IC</w:t>
      </w:r>
      <w:r w:rsidRPr="008D2645">
        <w:t xml:space="preserve"> function.</w:t>
      </w:r>
    </w:p>
    <w:p w14:paraId="5C07C0C2" w14:textId="479F3023" w:rsidR="005F28EB" w:rsidRDefault="002123DF" w:rsidP="000A51C3">
      <w:pPr>
        <w:pStyle w:val="F9-Paragraph"/>
      </w:pPr>
      <w:r w:rsidRPr="002123DF">
        <w:t xml:space="preserve">For further guidance on the ownership of </w:t>
      </w:r>
      <w:r w:rsidR="00FC00FC">
        <w:t>IC</w:t>
      </w:r>
      <w:r w:rsidRPr="002123DF">
        <w:t xml:space="preserve"> function, </w:t>
      </w:r>
      <w:r w:rsidR="00FC00FC">
        <w:t>refer to</w:t>
      </w:r>
      <w:r w:rsidRPr="002123DF">
        <w:t>:</w:t>
      </w:r>
    </w:p>
    <w:p w14:paraId="40B63FB8" w14:textId="7DF1363D" w:rsidR="002123DF" w:rsidRDefault="00F27B13" w:rsidP="002123DF">
      <w:pPr>
        <w:pStyle w:val="Bulletlist1"/>
      </w:pPr>
      <w:r w:rsidRPr="00F27B13">
        <w:t>NS-TAST-GD-079 ‘Licensee Design Authority Capability’</w:t>
      </w:r>
      <w:r w:rsidR="00FC00FC">
        <w:t xml:space="preserve"> </w:t>
      </w:r>
      <w:sdt>
        <w:sdtPr>
          <w:id w:val="-1966799837"/>
          <w:citation/>
        </w:sdtPr>
        <w:sdtContent>
          <w:r w:rsidR="00FC00FC">
            <w:fldChar w:fldCharType="begin"/>
          </w:r>
          <w:r w:rsidR="00FC00FC">
            <w:instrText xml:space="preserve"> CITATION ONR102 \l 2057 </w:instrText>
          </w:r>
          <w:r w:rsidR="00FC00FC">
            <w:fldChar w:fldCharType="separate"/>
          </w:r>
          <w:r w:rsidR="00FC00FC" w:rsidRPr="00FC00FC">
            <w:rPr>
              <w:noProof/>
            </w:rPr>
            <w:t>[17]</w:t>
          </w:r>
          <w:r w:rsidR="00FC00FC">
            <w:fldChar w:fldCharType="end"/>
          </w:r>
        </w:sdtContent>
      </w:sdt>
    </w:p>
    <w:p w14:paraId="34D4428D" w14:textId="6021A43C" w:rsidR="00AB47D4" w:rsidRDefault="00AB47D4" w:rsidP="00AB47D4">
      <w:pPr>
        <w:pStyle w:val="Bulletlist1"/>
      </w:pPr>
      <w:r>
        <w:t>NS-TAST-GD-049 ‘Licensee Core Safety and Intelligent Customer Capabilities’</w:t>
      </w:r>
      <w:r w:rsidR="00FC00FC">
        <w:t xml:space="preserve"> </w:t>
      </w:r>
      <w:sdt>
        <w:sdtPr>
          <w:id w:val="248553400"/>
          <w:citation/>
        </w:sdtPr>
        <w:sdtContent>
          <w:r w:rsidR="00FC00FC">
            <w:fldChar w:fldCharType="begin"/>
          </w:r>
          <w:r w:rsidR="00FC00FC">
            <w:instrText xml:space="preserve"> CITATION ONR143 \l 2057 </w:instrText>
          </w:r>
          <w:r w:rsidR="00FC00FC">
            <w:fldChar w:fldCharType="separate"/>
          </w:r>
          <w:r w:rsidR="00FC00FC" w:rsidRPr="00FC00FC">
            <w:rPr>
              <w:noProof/>
            </w:rPr>
            <w:t>[18]</w:t>
          </w:r>
          <w:r w:rsidR="00FC00FC">
            <w:fldChar w:fldCharType="end"/>
          </w:r>
        </w:sdtContent>
      </w:sdt>
    </w:p>
    <w:p w14:paraId="0C995254" w14:textId="46C5F0B9" w:rsidR="00DA2F43" w:rsidRDefault="00AB47D4" w:rsidP="00DA2F43">
      <w:pPr>
        <w:pStyle w:val="Bulletlist1"/>
      </w:pPr>
      <w:r>
        <w:t>NS-TAST-GD-027 ‘Training and Assuring Personnel Competence’</w:t>
      </w:r>
      <w:r w:rsidR="00FC00FC">
        <w:t xml:space="preserve"> </w:t>
      </w:r>
      <w:sdt>
        <w:sdtPr>
          <w:id w:val="-74053866"/>
          <w:citation/>
        </w:sdtPr>
        <w:sdtContent>
          <w:r w:rsidR="00FC00FC">
            <w:fldChar w:fldCharType="begin"/>
          </w:r>
          <w:r w:rsidR="00FC00FC">
            <w:instrText xml:space="preserve"> CITATION ONR51 \l 2057 </w:instrText>
          </w:r>
          <w:r w:rsidR="00FC00FC">
            <w:fldChar w:fldCharType="separate"/>
          </w:r>
          <w:r w:rsidR="00FC00FC" w:rsidRPr="00FC00FC">
            <w:rPr>
              <w:noProof/>
            </w:rPr>
            <w:t>[19]</w:t>
          </w:r>
          <w:r w:rsidR="00FC00FC">
            <w:fldChar w:fldCharType="end"/>
          </w:r>
        </w:sdtContent>
      </w:sdt>
    </w:p>
    <w:p w14:paraId="70564CE2" w14:textId="6BD25DDB" w:rsidR="005F28EB" w:rsidRDefault="003C09A9" w:rsidP="003C09A9">
      <w:pPr>
        <w:pStyle w:val="Heading2"/>
      </w:pPr>
      <w:r w:rsidRPr="003C09A9">
        <w:t xml:space="preserve">Ageing </w:t>
      </w:r>
      <w:r w:rsidR="00FC00FC">
        <w:t>m</w:t>
      </w:r>
      <w:r w:rsidRPr="003C09A9">
        <w:t xml:space="preserve">anagement </w:t>
      </w:r>
      <w:r w:rsidR="00FC00FC">
        <w:t>p</w:t>
      </w:r>
      <w:r w:rsidRPr="003C09A9">
        <w:t>rogrammes</w:t>
      </w:r>
    </w:p>
    <w:p w14:paraId="06CB1EAF" w14:textId="760934BF" w:rsidR="003C09A9" w:rsidRDefault="00021339" w:rsidP="000A51C3">
      <w:pPr>
        <w:pStyle w:val="F9-Paragraph"/>
      </w:pPr>
      <w:r w:rsidRPr="00021339">
        <w:t>Paragraph 212 of the SAPs</w:t>
      </w:r>
      <w:r w:rsidR="00232F60">
        <w:t xml:space="preserve"> </w:t>
      </w:r>
      <w:sdt>
        <w:sdtPr>
          <w:id w:val="-1796360326"/>
          <w:citation/>
        </w:sdtPr>
        <w:sdtEndPr/>
        <w:sdtContent>
          <w:r w:rsidR="00232F60">
            <w:fldChar w:fldCharType="begin"/>
          </w:r>
          <w:r w:rsidR="00232F60">
            <w:instrText xml:space="preserve"> CITATION ONRSAPs \l 2057 </w:instrText>
          </w:r>
          <w:r w:rsidR="00232F60">
            <w:fldChar w:fldCharType="separate"/>
          </w:r>
          <w:r w:rsidR="00FC00FC">
            <w:rPr>
              <w:noProof/>
            </w:rPr>
            <w:t>[2]</w:t>
          </w:r>
          <w:r w:rsidR="00232F60">
            <w:fldChar w:fldCharType="end"/>
          </w:r>
        </w:sdtContent>
      </w:sdt>
      <w:r w:rsidRPr="00021339">
        <w:t xml:space="preserve"> states “effective management of ageing is needed so that the safety functions, systems and components are delivered throughout the period needed, which may be the full lifetime of the facility. This may be achieved through a specific ageing management programme or through other arrangements appropriate to the SSC”.</w:t>
      </w:r>
    </w:p>
    <w:p w14:paraId="13A63E9C" w14:textId="4C7DCCD4" w:rsidR="000C4939" w:rsidRDefault="00734EFE" w:rsidP="000A51C3">
      <w:pPr>
        <w:pStyle w:val="F9-Paragraph"/>
      </w:pPr>
      <w:r w:rsidRPr="00734EFE">
        <w:lastRenderedPageBreak/>
        <w:t>Issue I of the Western European Nuclear Regulator’s Association (WENRA) Safety Reference Levels for Existing Reactors</w:t>
      </w:r>
      <w:r w:rsidR="00C465BB">
        <w:t xml:space="preserve"> </w:t>
      </w:r>
      <w:sdt>
        <w:sdtPr>
          <w:id w:val="-1988465345"/>
          <w:citation/>
        </w:sdtPr>
        <w:sdtEndPr/>
        <w:sdtContent>
          <w:r w:rsidR="00C465BB">
            <w:fldChar w:fldCharType="begin"/>
          </w:r>
          <w:r w:rsidR="00C465BB">
            <w:instrText xml:space="preserve"> CITATION Wes \l 2057 </w:instrText>
          </w:r>
          <w:r w:rsidR="00C465BB">
            <w:fldChar w:fldCharType="separate"/>
          </w:r>
          <w:r w:rsidR="00FC00FC">
            <w:rPr>
              <w:noProof/>
            </w:rPr>
            <w:t>[15]</w:t>
          </w:r>
          <w:r w:rsidR="00C465BB">
            <w:fldChar w:fldCharType="end"/>
          </w:r>
        </w:sdtContent>
      </w:sdt>
      <w:r w:rsidRPr="00734EFE">
        <w:t xml:space="preserve"> states that ageing management programmes “shall identify in a systematic and knowledge based manner all relevant potential degradation mechanisms and their ageing effects, determine their possible consequences and the necessary activities to ensure and monitor the availability and reliability of in-scope SSCs.”</w:t>
      </w:r>
    </w:p>
    <w:p w14:paraId="51EADF52" w14:textId="1F3EBA43" w:rsidR="00335483" w:rsidRDefault="008E23E9" w:rsidP="000A51C3">
      <w:pPr>
        <w:pStyle w:val="F9-Paragraph"/>
      </w:pPr>
      <w:r w:rsidRPr="008E23E9">
        <w:t>The ageing management programme should include SSCs important to safety and other features whose failure may prevent SSCs important to safety from fulfilling their intended functions.</w:t>
      </w:r>
    </w:p>
    <w:p w14:paraId="7CC81DCD" w14:textId="53E2EEF9" w:rsidR="00A25A1E" w:rsidRDefault="002D0CF6" w:rsidP="000A51C3">
      <w:pPr>
        <w:pStyle w:val="F9-Paragraph"/>
      </w:pPr>
      <w:r w:rsidRPr="002D0CF6">
        <w:t>The ageing management programme should undergo periodic reviews to ensure it remains appropriate and effective.</w:t>
      </w:r>
    </w:p>
    <w:p w14:paraId="0E3AE809" w14:textId="1DA84E96" w:rsidR="009254DB" w:rsidRDefault="009F12BE" w:rsidP="000A51C3">
      <w:pPr>
        <w:pStyle w:val="F9-Paragraph"/>
      </w:pPr>
      <w:r w:rsidRPr="009F12BE">
        <w:t>Features of an adequate ageing management programme or similar arrangements might include:</w:t>
      </w:r>
    </w:p>
    <w:p w14:paraId="72060827" w14:textId="749B4C5E" w:rsidR="00F90B76" w:rsidRDefault="00F90B76" w:rsidP="00F90B76">
      <w:pPr>
        <w:pStyle w:val="Bulletlist1"/>
      </w:pPr>
      <w:r w:rsidRPr="00F90B76">
        <w:t>the objective and scope of the arrangements, informed by an understanding of ageing effects,</w:t>
      </w:r>
    </w:p>
    <w:p w14:paraId="14B87336" w14:textId="2B2900A7" w:rsidR="00F90B76" w:rsidRDefault="00DE3049" w:rsidP="00F90B76">
      <w:pPr>
        <w:pStyle w:val="Bulletlist1"/>
      </w:pPr>
      <w:r w:rsidRPr="00DE3049">
        <w:t>definition of the safety function and performance requirements provided by the SSC being considered, and the potential consequence of failure, including claims of required resilience of the structures when subject to beyond design basis loadings (including cliff edge effects) during severe accidents,</w:t>
      </w:r>
    </w:p>
    <w:p w14:paraId="7CD9964E" w14:textId="77777777" w:rsidR="00105685" w:rsidRDefault="00105685" w:rsidP="00105685">
      <w:pPr>
        <w:pStyle w:val="Bulletlist1"/>
      </w:pPr>
      <w:r>
        <w:t>identification of relevant ageing and degradation mechanisms for each SSC (or group of SSCs) providing a safety function,</w:t>
      </w:r>
    </w:p>
    <w:p w14:paraId="42681750" w14:textId="77777777" w:rsidR="00105685" w:rsidRDefault="00105685" w:rsidP="00105685">
      <w:pPr>
        <w:pStyle w:val="Bulletlist1"/>
      </w:pPr>
      <w:r>
        <w:t>timely preventive actions to mitigate or control ageing effects for the required lifetime of the SSC, including anticipated changes in environment at different operating states or after the ceasing of operations,</w:t>
      </w:r>
    </w:p>
    <w:p w14:paraId="2E531DF9" w14:textId="77777777" w:rsidR="00105685" w:rsidRDefault="00105685" w:rsidP="00105685">
      <w:pPr>
        <w:pStyle w:val="Bulletlist1"/>
      </w:pPr>
      <w:r>
        <w:t>requirements for suitably qualified and experienced persons (SQEP) to effectively undertake ageing management actions,</w:t>
      </w:r>
    </w:p>
    <w:p w14:paraId="45B19EFE" w14:textId="77777777" w:rsidR="00105685" w:rsidRDefault="00105685" w:rsidP="00105685">
      <w:pPr>
        <w:pStyle w:val="Bulletlist1"/>
      </w:pPr>
      <w:r>
        <w:t>specific maintenance instructions for items requiring active maintenance, such as movement joints or bearings,</w:t>
      </w:r>
    </w:p>
    <w:p w14:paraId="4A2D3F54" w14:textId="77777777" w:rsidR="00105685" w:rsidRDefault="00105685" w:rsidP="00105685">
      <w:pPr>
        <w:pStyle w:val="Bulletlist1"/>
      </w:pPr>
      <w:r>
        <w:t>detailed guidance on assessing the condition of inaccessible areas using indirect methods,</w:t>
      </w:r>
    </w:p>
    <w:p w14:paraId="44E3572D" w14:textId="77777777" w:rsidR="00105685" w:rsidRDefault="00105685" w:rsidP="00105685">
      <w:pPr>
        <w:pStyle w:val="Bulletlist1"/>
      </w:pPr>
      <w:r>
        <w:t>ageing effects to be characterised, monitored, recorded and, if appropriate, trended (including periodicity, action levels, availability and limits of instrumentation), in a timely manner to allow for corrective actions before loss of the intended function,</w:t>
      </w:r>
    </w:p>
    <w:p w14:paraId="60943522" w14:textId="73E029E4" w:rsidR="00105685" w:rsidRDefault="00105685" w:rsidP="00105685">
      <w:pPr>
        <w:pStyle w:val="Bulletlist1"/>
      </w:pPr>
      <w:r>
        <w:lastRenderedPageBreak/>
        <w:t xml:space="preserve">defined acceptance criteria to ensure continued provision of safety function, with adequate margin </w:t>
      </w:r>
      <w:r w:rsidR="00FC00FC">
        <w:t>(for example,</w:t>
      </w:r>
      <w:r>
        <w:t xml:space="preserve"> maximum loss of pre-stress, maximum number of load cycles, radiological exposure limit),</w:t>
      </w:r>
    </w:p>
    <w:p w14:paraId="30C746C0" w14:textId="77777777" w:rsidR="00105685" w:rsidRDefault="00105685" w:rsidP="00105685">
      <w:pPr>
        <w:pStyle w:val="Bulletlist1"/>
      </w:pPr>
      <w:r>
        <w:t>predictive modelling to determine when safe operation may no longer be ensured,</w:t>
      </w:r>
    </w:p>
    <w:p w14:paraId="67F1EEB7" w14:textId="0B1CFD23" w:rsidR="00105685" w:rsidRDefault="00105685" w:rsidP="00105685">
      <w:pPr>
        <w:pStyle w:val="Bulletlist1"/>
      </w:pPr>
      <w:r>
        <w:t xml:space="preserve">actions to be undertaken following any design basis environmental conditions or accident event </w:t>
      </w:r>
      <w:r w:rsidR="00FC00FC">
        <w:t>(for example,</w:t>
      </w:r>
      <w:r>
        <w:t xml:space="preserve"> inspection by SQEP),</w:t>
      </w:r>
    </w:p>
    <w:p w14:paraId="475FE0CF" w14:textId="77777777" w:rsidR="00105685" w:rsidRDefault="00105685" w:rsidP="00105685">
      <w:pPr>
        <w:pStyle w:val="Bulletlist1"/>
      </w:pPr>
      <w:r>
        <w:t>corrective actions to be initiated in the event that acceptance criteria are not met (including incident reporting system criteria)</w:t>
      </w:r>
    </w:p>
    <w:p w14:paraId="4440487B" w14:textId="77777777" w:rsidR="00105685" w:rsidRDefault="00105685" w:rsidP="00105685">
      <w:pPr>
        <w:pStyle w:val="Bulletlist1"/>
      </w:pPr>
      <w:r>
        <w:t>quality assurance arrangements,</w:t>
      </w:r>
    </w:p>
    <w:p w14:paraId="47316C1D" w14:textId="71296402" w:rsidR="00F90B76" w:rsidRDefault="00105685" w:rsidP="00105685">
      <w:pPr>
        <w:pStyle w:val="Bulletlist1"/>
      </w:pPr>
      <w:r>
        <w:t>arrangements for the regular review of the programme, including incorporation of relevant research and operating experience.</w:t>
      </w:r>
    </w:p>
    <w:p w14:paraId="6CDBE190" w14:textId="2C478130" w:rsidR="003C09A9" w:rsidRDefault="00DF5B9D" w:rsidP="000A51C3">
      <w:pPr>
        <w:pStyle w:val="F9-Paragraph"/>
      </w:pPr>
      <w:r w:rsidRPr="00DF5B9D">
        <w:t>The Inspector should be aware of potential unrevealed ageing mechanisms which may not be identified as part of inspections, especially if inspections are limited to visual survey or inaccessible areas are identified. Where a risk of an unacceptable potential consequence of an unrevealed ageing mechanism is identified, the dutyholder should considered whether invasive or instrumentation based management measures are required, and whether sufficient evidence is provided to justify ongoing safety.</w:t>
      </w:r>
    </w:p>
    <w:p w14:paraId="0693958A" w14:textId="49D1C76F" w:rsidR="00D8778D" w:rsidRDefault="00D8778D" w:rsidP="000A51C3">
      <w:pPr>
        <w:pStyle w:val="F9-Paragraph"/>
      </w:pPr>
      <w:r w:rsidRPr="00D8778D">
        <w:t>Further guidance on the content of an ageing management programme is given in IAEA publications SSG 48</w:t>
      </w:r>
      <w:r w:rsidR="00C47358">
        <w:t xml:space="preserve"> </w:t>
      </w:r>
      <w:sdt>
        <w:sdtPr>
          <w:id w:val="732814506"/>
          <w:citation/>
        </w:sdtPr>
        <w:sdtEndPr/>
        <w:sdtContent>
          <w:r w:rsidR="00C47358">
            <w:fldChar w:fldCharType="begin"/>
          </w:r>
          <w:r w:rsidR="00C47358">
            <w:instrText xml:space="preserve"> CITATION IAEA48 \l 2057 </w:instrText>
          </w:r>
          <w:r w:rsidR="00C47358">
            <w:fldChar w:fldCharType="separate"/>
          </w:r>
          <w:r w:rsidR="00FC00FC">
            <w:rPr>
              <w:noProof/>
            </w:rPr>
            <w:t>[16]</w:t>
          </w:r>
          <w:r w:rsidR="00C47358">
            <w:fldChar w:fldCharType="end"/>
          </w:r>
        </w:sdtContent>
      </w:sdt>
      <w:r w:rsidRPr="00D8778D">
        <w:t xml:space="preserve"> and SR 82</w:t>
      </w:r>
      <w:r w:rsidR="00C47358">
        <w:t xml:space="preserve"> </w:t>
      </w:r>
      <w:sdt>
        <w:sdtPr>
          <w:id w:val="-2088221711"/>
          <w:citation/>
        </w:sdtPr>
        <w:sdtEndPr/>
        <w:sdtContent>
          <w:r w:rsidR="00C47358">
            <w:fldChar w:fldCharType="begin"/>
          </w:r>
          <w:r w:rsidR="00C47358">
            <w:instrText xml:space="preserve"> CITATION IAEA82 \l 2057 </w:instrText>
          </w:r>
          <w:r w:rsidR="00C47358">
            <w:fldChar w:fldCharType="separate"/>
          </w:r>
          <w:r w:rsidR="00FC00FC">
            <w:rPr>
              <w:noProof/>
            </w:rPr>
            <w:t>[4]</w:t>
          </w:r>
          <w:r w:rsidR="00C47358">
            <w:fldChar w:fldCharType="end"/>
          </w:r>
        </w:sdtContent>
      </w:sdt>
      <w:r w:rsidRPr="00D8778D">
        <w:t>. Specific guidance is available in IAEA TECDOC 1957</w:t>
      </w:r>
      <w:r w:rsidR="002A7BED">
        <w:t xml:space="preserve"> </w:t>
      </w:r>
      <w:sdt>
        <w:sdtPr>
          <w:id w:val="-691153091"/>
          <w:citation/>
        </w:sdtPr>
        <w:sdtEndPr/>
        <w:sdtContent>
          <w:r w:rsidR="002A7BED">
            <w:fldChar w:fldCharType="begin"/>
          </w:r>
          <w:r w:rsidR="002A7BED">
            <w:instrText xml:space="preserve"> CITATION IAEA1957 \l 2057 </w:instrText>
          </w:r>
          <w:r w:rsidR="002A7BED">
            <w:fldChar w:fldCharType="separate"/>
          </w:r>
          <w:r w:rsidR="00FC00FC">
            <w:rPr>
              <w:noProof/>
            </w:rPr>
            <w:t>[10]</w:t>
          </w:r>
          <w:r w:rsidR="002A7BED">
            <w:fldChar w:fldCharType="end"/>
          </w:r>
        </w:sdtContent>
      </w:sdt>
      <w:r w:rsidRPr="00D8778D">
        <w:t xml:space="preserve"> for ageing management programmes during delayed construction periods, extended shutdown of operations and post-operation prior to decommissioning. Complementary guidance in relation to the scoping and record keeping for ageing management programmes is in IAEA SR 106</w:t>
      </w:r>
      <w:r w:rsidR="002A7BED">
        <w:t xml:space="preserve"> </w:t>
      </w:r>
      <w:sdt>
        <w:sdtPr>
          <w:id w:val="1714692234"/>
          <w:citation/>
        </w:sdtPr>
        <w:sdtEndPr/>
        <w:sdtContent>
          <w:r w:rsidR="00E35AC6">
            <w:fldChar w:fldCharType="begin"/>
          </w:r>
          <w:r w:rsidR="00E35AC6">
            <w:instrText xml:space="preserve"> CITATION IAEA106 \l 2057 </w:instrText>
          </w:r>
          <w:r w:rsidR="00E35AC6">
            <w:fldChar w:fldCharType="separate"/>
          </w:r>
          <w:r w:rsidR="00FC00FC">
            <w:rPr>
              <w:noProof/>
            </w:rPr>
            <w:t>[9]</w:t>
          </w:r>
          <w:r w:rsidR="00E35AC6">
            <w:fldChar w:fldCharType="end"/>
          </w:r>
        </w:sdtContent>
      </w:sdt>
      <w:r w:rsidRPr="00D8778D">
        <w:t>.</w:t>
      </w:r>
    </w:p>
    <w:p w14:paraId="44665257" w14:textId="2AFC1E97" w:rsidR="003C09A9" w:rsidRDefault="006A1BA2" w:rsidP="006A1BA2">
      <w:pPr>
        <w:pStyle w:val="Heading2"/>
      </w:pPr>
      <w:r w:rsidRPr="006A1BA2">
        <w:t xml:space="preserve">Periodic </w:t>
      </w:r>
      <w:r w:rsidR="00FC00FC">
        <w:t>s</w:t>
      </w:r>
      <w:r w:rsidRPr="006A1BA2">
        <w:t xml:space="preserve">afety </w:t>
      </w:r>
      <w:r w:rsidR="00FC00FC">
        <w:t>r</w:t>
      </w:r>
      <w:r w:rsidRPr="006A1BA2">
        <w:t>eview and life extension</w:t>
      </w:r>
    </w:p>
    <w:p w14:paraId="4B7892A3" w14:textId="077B5E64" w:rsidR="00335483" w:rsidRDefault="00950557" w:rsidP="000A51C3">
      <w:pPr>
        <w:pStyle w:val="F9-Paragraph"/>
      </w:pPr>
      <w:r w:rsidRPr="00950557">
        <w:t>It is expected that periodic safety reviews</w:t>
      </w:r>
      <w:r w:rsidR="00FC00FC">
        <w:t xml:space="preserve"> (PSRs)</w:t>
      </w:r>
      <w:r w:rsidRPr="00950557">
        <w:t xml:space="preserve"> and proposals for life extension should appropriately consider the potential for ageing effects which could adversely affect civil engineering SSCs. The output of the consideration should either conclude, with an appropriate level of confidence and supporting evidence, the absence of any ageing effects / observed damage or clearly list any identified deterioration / damage. Any pre-existing or known damage / deterioration should be reported, preferably within an updated ageing management plan. Any information which challenges previous assumptions regarding remaining operational life or rates of deterioration needs to be highlighted, together with appropriate actions in light of the newly identified information.</w:t>
      </w:r>
    </w:p>
    <w:p w14:paraId="2C805878" w14:textId="77777777" w:rsidR="00FC00FC" w:rsidRDefault="00FC00FC" w:rsidP="000A51C3">
      <w:pPr>
        <w:pStyle w:val="F9-Paragraph"/>
        <w:sectPr w:rsidR="00FC00FC" w:rsidSect="00EA2C19">
          <w:pgSz w:w="11906" w:h="16838" w:code="9"/>
          <w:pgMar w:top="1440" w:right="1440" w:bottom="1440" w:left="1440" w:header="397" w:footer="397" w:gutter="0"/>
          <w:cols w:space="312"/>
          <w:docGrid w:linePitch="360"/>
        </w:sectPr>
      </w:pPr>
    </w:p>
    <w:p w14:paraId="12EB6EA6" w14:textId="76FC9D46" w:rsidR="001D3072" w:rsidRDefault="001D3072" w:rsidP="000A51C3">
      <w:pPr>
        <w:pStyle w:val="F9-Paragraph"/>
      </w:pPr>
      <w:r w:rsidRPr="001D3072">
        <w:lastRenderedPageBreak/>
        <w:t xml:space="preserve">The inspector may judge whether relevant aspects of ageing management have been considered in periodic reviews in accordance with </w:t>
      </w:r>
      <w:r w:rsidR="00FC00FC">
        <w:t>LC</w:t>
      </w:r>
      <w:r w:rsidRPr="001D3072">
        <w:t>15 arrangements, or when contemplating operating life extension (SC.7). Relevant considerations might include:</w:t>
      </w:r>
    </w:p>
    <w:p w14:paraId="3430EC62" w14:textId="47AD3372" w:rsidR="00125F8C" w:rsidRDefault="006A0C6F" w:rsidP="00125F8C">
      <w:pPr>
        <w:pStyle w:val="Bulletlist1"/>
      </w:pPr>
      <w:r w:rsidRPr="006A0C6F">
        <w:t>assessment of current condition, highlighting any changes since construction or previous review, including changes in environment or parameters over time and whether these align with safety case and design assumptions,</w:t>
      </w:r>
    </w:p>
    <w:p w14:paraId="35CA645B" w14:textId="3FDC325B" w:rsidR="004B7A8F" w:rsidRDefault="004B7A8F" w:rsidP="004B7A8F">
      <w:pPr>
        <w:pStyle w:val="Bulletlist1"/>
      </w:pPr>
      <w:r>
        <w:t xml:space="preserve">methods of validating the safety function of non-accessible components </w:t>
      </w:r>
      <w:r w:rsidR="00FC00FC">
        <w:t>(for example,</w:t>
      </w:r>
      <w:r>
        <w:t xml:space="preserve"> buried structures, or where radiological dose is prohibitive),</w:t>
      </w:r>
    </w:p>
    <w:p w14:paraId="3078CF66" w14:textId="77777777" w:rsidR="004B7A8F" w:rsidRDefault="004B7A8F" w:rsidP="004B7A8F">
      <w:pPr>
        <w:pStyle w:val="Bulletlist1"/>
      </w:pPr>
      <w:r>
        <w:t>review of changes to design codes or relevant good practice, particularly when a potential inadequacy has been addressed with the original code / practice,</w:t>
      </w:r>
    </w:p>
    <w:p w14:paraId="25B95BD1" w14:textId="77777777" w:rsidR="004B7A8F" w:rsidRDefault="004B7A8F" w:rsidP="004B7A8F">
      <w:pPr>
        <w:pStyle w:val="Bulletlist1"/>
      </w:pPr>
      <w:r>
        <w:t>review of relevant operational experience, both within and outside the nuclear industry, including civil engineering SSC structural response to design basis and beyond design basis events,</w:t>
      </w:r>
    </w:p>
    <w:p w14:paraId="530419A5" w14:textId="77777777" w:rsidR="004B7A8F" w:rsidRDefault="004B7A8F" w:rsidP="004B7A8F">
      <w:pPr>
        <w:pStyle w:val="Bulletlist1"/>
      </w:pPr>
      <w:r>
        <w:t>review of any events and margin available to withstand an event given the potential impact on margin of aggregation of defects or ageing effects,</w:t>
      </w:r>
    </w:p>
    <w:p w14:paraId="5F58BC09" w14:textId="77777777" w:rsidR="004B7A8F" w:rsidRDefault="004B7A8F" w:rsidP="004B7A8F">
      <w:pPr>
        <w:pStyle w:val="Bulletlist1"/>
      </w:pPr>
      <w:r>
        <w:t>analysis of any monitoring data trends, possibly to refine projections for continued achievement of safety functions for whole of lifetime required,</w:t>
      </w:r>
    </w:p>
    <w:p w14:paraId="6A329117" w14:textId="77777777" w:rsidR="004B7A8F" w:rsidRDefault="004B7A8F" w:rsidP="004B7A8F">
      <w:pPr>
        <w:pStyle w:val="Bulletlist1"/>
      </w:pPr>
      <w:r>
        <w:t>review of climate change predictions against assumptions,</w:t>
      </w:r>
    </w:p>
    <w:p w14:paraId="30F507CF" w14:textId="77777777" w:rsidR="004B7A8F" w:rsidRDefault="004B7A8F" w:rsidP="004B7A8F">
      <w:pPr>
        <w:pStyle w:val="Bulletlist1"/>
      </w:pPr>
      <w:r>
        <w:t>review effectiveness of ageing management programme,</w:t>
      </w:r>
    </w:p>
    <w:p w14:paraId="3C71E995" w14:textId="43394B9E" w:rsidR="004B7A8F" w:rsidRDefault="004B7A8F" w:rsidP="004B7A8F">
      <w:pPr>
        <w:pStyle w:val="Bulletlist1"/>
      </w:pPr>
      <w:r>
        <w:t>evaluation of the need for research.</w:t>
      </w:r>
    </w:p>
    <w:p w14:paraId="349B0C1F" w14:textId="4B17A233" w:rsidR="00335483" w:rsidRDefault="004B7A8F" w:rsidP="000A51C3">
      <w:pPr>
        <w:pStyle w:val="F9-Paragraph"/>
      </w:pPr>
      <w:r w:rsidRPr="004B7A8F">
        <w:t xml:space="preserve">The inspector may wish to seek assurance regarding how the safety case records the assumptions and design justification(s) of margin(s) and allowance(s) for ageing effects. This includes the design considerations of potential changes to design parameters and material properties over time. Further guidance is given in </w:t>
      </w:r>
      <w:sdt>
        <w:sdtPr>
          <w:id w:val="-671865030"/>
          <w:citation/>
        </w:sdtPr>
        <w:sdtEndPr/>
        <w:sdtContent>
          <w:r w:rsidR="008F165E">
            <w:fldChar w:fldCharType="begin"/>
          </w:r>
          <w:r w:rsidR="00FC00FC">
            <w:instrText xml:space="preserve">CITATION ONR7 \l 2057 </w:instrText>
          </w:r>
          <w:r w:rsidR="008F165E">
            <w:fldChar w:fldCharType="separate"/>
          </w:r>
          <w:r w:rsidR="00FC00FC">
            <w:rPr>
              <w:noProof/>
            </w:rPr>
            <w:t>[3]</w:t>
          </w:r>
          <w:r w:rsidR="008F165E">
            <w:fldChar w:fldCharType="end"/>
          </w:r>
        </w:sdtContent>
      </w:sdt>
      <w:r w:rsidR="004E779D">
        <w:t>.</w:t>
      </w:r>
    </w:p>
    <w:p w14:paraId="3EF5F31F" w14:textId="30D62119" w:rsidR="00335483" w:rsidRDefault="00504BEC" w:rsidP="000A51C3">
      <w:pPr>
        <w:pStyle w:val="F9-Paragraph"/>
      </w:pPr>
      <w:r w:rsidRPr="00504BEC">
        <w:t xml:space="preserve">For more information on periodic safety reviews, </w:t>
      </w:r>
      <w:r w:rsidR="00FC00FC">
        <w:t>refer to</w:t>
      </w:r>
      <w:r w:rsidR="009F6264" w:rsidRPr="009F6264">
        <w:t xml:space="preserve"> </w:t>
      </w:r>
      <w:sdt>
        <w:sdtPr>
          <w:id w:val="575867701"/>
          <w:citation/>
        </w:sdtPr>
        <w:sdtContent>
          <w:r w:rsidR="009F6264">
            <w:fldChar w:fldCharType="begin"/>
          </w:r>
          <w:r w:rsidR="009F6264">
            <w:instrText xml:space="preserve"> CITATION ONR8 \l 2057 </w:instrText>
          </w:r>
          <w:r w:rsidR="009F6264">
            <w:fldChar w:fldCharType="separate"/>
          </w:r>
          <w:r w:rsidR="009F6264">
            <w:rPr>
              <w:noProof/>
            </w:rPr>
            <w:t>[11]</w:t>
          </w:r>
          <w:r w:rsidR="009F6264">
            <w:fldChar w:fldCharType="end"/>
          </w:r>
        </w:sdtContent>
      </w:sdt>
      <w:r w:rsidR="00FC00FC">
        <w:t xml:space="preserve"> </w:t>
      </w:r>
      <w:r w:rsidR="009F6264">
        <w:t xml:space="preserve">and </w:t>
      </w:r>
      <w:r w:rsidR="00FC00FC">
        <w:t xml:space="preserve">the Technical Inspection Guide (TIG) on LC15 </w:t>
      </w:r>
      <w:sdt>
        <w:sdtPr>
          <w:id w:val="-523941313"/>
          <w:citation/>
        </w:sdtPr>
        <w:sdtContent>
          <w:r w:rsidR="009F6264">
            <w:fldChar w:fldCharType="begin"/>
          </w:r>
          <w:r w:rsidR="009F6264">
            <w:instrText xml:space="preserve"> CITATION ONR155 \l 2057 </w:instrText>
          </w:r>
          <w:r w:rsidR="009F6264">
            <w:fldChar w:fldCharType="separate"/>
          </w:r>
          <w:r w:rsidR="009F6264">
            <w:rPr>
              <w:noProof/>
            </w:rPr>
            <w:t>[22]</w:t>
          </w:r>
          <w:r w:rsidR="009F6264">
            <w:fldChar w:fldCharType="end"/>
          </w:r>
        </w:sdtContent>
      </w:sdt>
      <w:r w:rsidRPr="00504BEC">
        <w:t>.</w:t>
      </w:r>
    </w:p>
    <w:p w14:paraId="0603AFA4" w14:textId="77777777" w:rsidR="009F6264" w:rsidRDefault="009F6264" w:rsidP="00E05DB7">
      <w:pPr>
        <w:pStyle w:val="Heading2"/>
        <w:sectPr w:rsidR="009F6264" w:rsidSect="00EA2C19">
          <w:pgSz w:w="11906" w:h="16838" w:code="9"/>
          <w:pgMar w:top="1440" w:right="1440" w:bottom="1440" w:left="1440" w:header="397" w:footer="397" w:gutter="0"/>
          <w:cols w:space="312"/>
          <w:docGrid w:linePitch="360"/>
        </w:sectPr>
      </w:pPr>
    </w:p>
    <w:p w14:paraId="5939734A" w14:textId="3C80EA98" w:rsidR="008044A3" w:rsidRDefault="007D3045" w:rsidP="00E05DB7">
      <w:pPr>
        <w:pStyle w:val="Heading2"/>
      </w:pPr>
      <w:r w:rsidRPr="007D3045">
        <w:lastRenderedPageBreak/>
        <w:t xml:space="preserve">Post </w:t>
      </w:r>
      <w:r w:rsidR="009F6264">
        <w:t>e</w:t>
      </w:r>
      <w:r w:rsidRPr="007D3045">
        <w:t xml:space="preserve">vent </w:t>
      </w:r>
      <w:r w:rsidR="009F6264">
        <w:t>a</w:t>
      </w:r>
      <w:r w:rsidRPr="007D3045">
        <w:t>ssessment</w:t>
      </w:r>
    </w:p>
    <w:p w14:paraId="5BEACC8B" w14:textId="2B729093" w:rsidR="00335483" w:rsidRDefault="007D3045" w:rsidP="000A51C3">
      <w:pPr>
        <w:pStyle w:val="F9-Paragraph"/>
      </w:pPr>
      <w:r w:rsidRPr="007D3045">
        <w:t xml:space="preserve">Following any significant event which has the potential to adversely affect civil engineering SSCs </w:t>
      </w:r>
      <w:r w:rsidR="00FC00FC">
        <w:t>(for example,</w:t>
      </w:r>
      <w:r w:rsidRPr="007D3045">
        <w:t xml:space="preserve"> earthquake, excursion, accident, internal or external hazard event, breach of operational limit or condition), a selection of responsive EIMT actions should be undertaken by the dutyholder. If there is any doubt regarding the safety of the civil engineering SSC, a conservative, risk and consequence informed approach should be adopted until the condition can be verified.</w:t>
      </w:r>
    </w:p>
    <w:p w14:paraId="4260960E" w14:textId="6CB2C125" w:rsidR="00591FB5" w:rsidRDefault="00F37D52" w:rsidP="000A51C3">
      <w:pPr>
        <w:pStyle w:val="F9-Paragraph"/>
      </w:pPr>
      <w:r w:rsidRPr="00F37D52">
        <w:t>A similar approach to that outlined for Periodic Safety review or life extension should be adopted, applying a targeted subset of the relevant considerations listed. Further detailed information is available in the Federal Emergency Management Agency (FEMA) documents</w:t>
      </w:r>
      <w:r w:rsidR="00E33615">
        <w:t xml:space="preserve"> </w:t>
      </w:r>
      <w:sdt>
        <w:sdtPr>
          <w:id w:val="-973518060"/>
          <w:citation/>
        </w:sdtPr>
        <w:sdtEndPr/>
        <w:sdtContent>
          <w:r w:rsidR="00E33615">
            <w:fldChar w:fldCharType="begin"/>
          </w:r>
          <w:r w:rsidR="00E33615">
            <w:instrText xml:space="preserve"> CITATION FEMA \l 2057 </w:instrText>
          </w:r>
          <w:r w:rsidR="00E33615">
            <w:fldChar w:fldCharType="separate"/>
          </w:r>
          <w:r w:rsidR="00FC00FC">
            <w:rPr>
              <w:noProof/>
            </w:rPr>
            <w:t>[17]</w:t>
          </w:r>
          <w:r w:rsidR="00E33615">
            <w:fldChar w:fldCharType="end"/>
          </w:r>
        </w:sdtContent>
      </w:sdt>
      <w:r w:rsidRPr="00F37D52">
        <w:t xml:space="preserve"> and</w:t>
      </w:r>
      <w:r w:rsidR="00C50C77">
        <w:t xml:space="preserve"> </w:t>
      </w:r>
      <w:sdt>
        <w:sdtPr>
          <w:id w:val="-1848396124"/>
          <w:citation/>
        </w:sdtPr>
        <w:sdtEndPr/>
        <w:sdtContent>
          <w:r w:rsidR="006F4C4B">
            <w:fldChar w:fldCharType="begin"/>
          </w:r>
          <w:r w:rsidR="006F4C4B">
            <w:instrText xml:space="preserve"> CITATION FEMA307 \l 2057 </w:instrText>
          </w:r>
          <w:r w:rsidR="006F4C4B">
            <w:fldChar w:fldCharType="separate"/>
          </w:r>
          <w:r w:rsidR="00FC00FC">
            <w:rPr>
              <w:noProof/>
            </w:rPr>
            <w:t>[18]</w:t>
          </w:r>
          <w:r w:rsidR="006F4C4B">
            <w:fldChar w:fldCharType="end"/>
          </w:r>
        </w:sdtContent>
      </w:sdt>
      <w:r w:rsidRPr="00F37D52">
        <w:t>.</w:t>
      </w:r>
    </w:p>
    <w:p w14:paraId="4872ECB4" w14:textId="48AB5279" w:rsidR="00D61CAC" w:rsidRDefault="00D61CAC" w:rsidP="000A51C3">
      <w:pPr>
        <w:pStyle w:val="F9-Paragraph"/>
      </w:pPr>
      <w:r w:rsidRPr="00D61CAC">
        <w:t>SAPs EHA.7, EHA.18 and ECE.6 establish the expectations of consideration for cliff edge effects for civil engineering structures. The inspector should consider how the Safety Case identifies what design basis events the civil engineering SSCs are required to withstand and to what level of confidence. The Inspector may sample how claimed safety functional requirements will continue to be met post-event. SAP EMT.8 establishes the expectation that SSCs will be inspected and / or re-validated after any event that might have challenged their design basis. Any inspection or re-validation exercise should consider any ageing or degradation of the structure, alongside any consequences of the event, to maintain adequate margin for the remaining life of the SSC.</w:t>
      </w:r>
    </w:p>
    <w:p w14:paraId="7A60AC89" w14:textId="538950D3" w:rsidR="00720101" w:rsidRDefault="00720101" w:rsidP="00720101">
      <w:pPr>
        <w:pStyle w:val="Heading2"/>
      </w:pPr>
      <w:bookmarkStart w:id="5" w:name="_Ref234836980"/>
      <w:r w:rsidRPr="00720101">
        <w:t xml:space="preserve">Reviews </w:t>
      </w:r>
      <w:r w:rsidR="009F6264">
        <w:t>f</w:t>
      </w:r>
      <w:r w:rsidRPr="00720101">
        <w:t xml:space="preserve">ollowing </w:t>
      </w:r>
      <w:r w:rsidR="009F6264">
        <w:t>c</w:t>
      </w:r>
      <w:r w:rsidRPr="00720101">
        <w:t xml:space="preserve">hanges in </w:t>
      </w:r>
      <w:r w:rsidR="009F6264">
        <w:t>s</w:t>
      </w:r>
      <w:r w:rsidRPr="00720101">
        <w:t>tate</w:t>
      </w:r>
      <w:bookmarkEnd w:id="5"/>
    </w:p>
    <w:p w14:paraId="46A215F2" w14:textId="59FF7765" w:rsidR="00D61CAC" w:rsidRDefault="00605724" w:rsidP="000A51C3">
      <w:pPr>
        <w:pStyle w:val="F9-Paragraph"/>
      </w:pPr>
      <w:r w:rsidRPr="00605724">
        <w:t>Changes in operating states, such as end of operations, may initiate a review in ageing management arrangements. Relevant considerations for changes to facility state might include:</w:t>
      </w:r>
    </w:p>
    <w:p w14:paraId="0A2348B9" w14:textId="71DE13AF" w:rsidR="00B34EF1" w:rsidRDefault="00B34EF1" w:rsidP="00B34EF1">
      <w:pPr>
        <w:pStyle w:val="Bulletlist1"/>
      </w:pPr>
      <w:r w:rsidRPr="00B34EF1">
        <w:t>changes in environmental exposure, including impact on existing ageing mechanisms or defects,</w:t>
      </w:r>
    </w:p>
    <w:p w14:paraId="110C3F9F" w14:textId="77777777" w:rsidR="00DD5908" w:rsidRDefault="00DD5908" w:rsidP="00DD5908">
      <w:pPr>
        <w:pStyle w:val="Bulletlist1"/>
      </w:pPr>
      <w:r>
        <w:t>changes in staffing levels and appropriate experience,</w:t>
      </w:r>
    </w:p>
    <w:p w14:paraId="1DF16765" w14:textId="77777777" w:rsidR="00DD5908" w:rsidRDefault="00DD5908" w:rsidP="00DD5908">
      <w:pPr>
        <w:pStyle w:val="Bulletlist1"/>
      </w:pPr>
      <w:r>
        <w:t>alterations to fire boundaries and condition of revised personnel access arrangements,</w:t>
      </w:r>
    </w:p>
    <w:p w14:paraId="4BFB55AE" w14:textId="6262A2A1" w:rsidR="00DD5908" w:rsidRDefault="00DD5908" w:rsidP="00DD5908">
      <w:pPr>
        <w:pStyle w:val="Bulletlist1"/>
      </w:pPr>
      <w:r>
        <w:t xml:space="preserve">temporary demands placed upon structure </w:t>
      </w:r>
      <w:r w:rsidR="00FC00FC">
        <w:t>(for example,</w:t>
      </w:r>
      <w:r>
        <w:t xml:space="preserve"> use of cranes to remove plant components or temporary storage of materials awaiting disposal).</w:t>
      </w:r>
    </w:p>
    <w:p w14:paraId="3172F0A3" w14:textId="6C342371" w:rsidR="00335483" w:rsidRDefault="005273F7" w:rsidP="005F51F0">
      <w:pPr>
        <w:pStyle w:val="Heading2"/>
      </w:pPr>
      <w:bookmarkStart w:id="6" w:name="_Ref234836968"/>
      <w:r w:rsidRPr="005273F7">
        <w:lastRenderedPageBreak/>
        <w:t xml:space="preserve">Actions </w:t>
      </w:r>
      <w:r w:rsidR="009F6264">
        <w:t>f</w:t>
      </w:r>
      <w:r w:rsidRPr="005273F7">
        <w:t xml:space="preserve">ollowing </w:t>
      </w:r>
      <w:r w:rsidR="009F6264">
        <w:t>i</w:t>
      </w:r>
      <w:r w:rsidRPr="005273F7">
        <w:t xml:space="preserve">dentification of </w:t>
      </w:r>
      <w:r w:rsidR="009F6264">
        <w:t>a</w:t>
      </w:r>
      <w:r w:rsidRPr="005273F7">
        <w:t xml:space="preserve">geing or </w:t>
      </w:r>
      <w:r w:rsidR="009F6264">
        <w:t>d</w:t>
      </w:r>
      <w:r w:rsidRPr="005273F7">
        <w:t xml:space="preserve">amage </w:t>
      </w:r>
      <w:r w:rsidR="009F6264">
        <w:t>e</w:t>
      </w:r>
      <w:r w:rsidRPr="005273F7">
        <w:t>ffects</w:t>
      </w:r>
      <w:bookmarkEnd w:id="6"/>
    </w:p>
    <w:p w14:paraId="39EC1B4D" w14:textId="6D2B274A" w:rsidR="00335483" w:rsidRDefault="00212857" w:rsidP="000A51C3">
      <w:pPr>
        <w:pStyle w:val="F9-Paragraph"/>
      </w:pPr>
      <w:r w:rsidRPr="00212857">
        <w:t>In the event that significant ageing or damage effects are identified as part of a review or other EIMT activity, a plan should be developed, defining actions to ensure the ongoing provision of the safety function. Features of such a plan might include:</w:t>
      </w:r>
    </w:p>
    <w:p w14:paraId="3EBDD661" w14:textId="4D6775F5" w:rsidR="00212857" w:rsidRDefault="001C0AE9" w:rsidP="00212857">
      <w:pPr>
        <w:pStyle w:val="Bulletlist1"/>
      </w:pPr>
      <w:r w:rsidRPr="001C0AE9">
        <w:t>immediate actions required to avoid Risk of Serious Personal Injury, operational rule breach or other potentially unsafe situations,</w:t>
      </w:r>
    </w:p>
    <w:p w14:paraId="792ED665" w14:textId="63FFE891" w:rsidR="00643A60" w:rsidRDefault="00643A60" w:rsidP="00643A60">
      <w:pPr>
        <w:pStyle w:val="Bulletlist1"/>
      </w:pPr>
      <w:r>
        <w:t xml:space="preserve">actions to be taken to investigate and identify the extent, cause, significance and potential consequential effects of the ageing effect </w:t>
      </w:r>
      <w:r w:rsidR="00FC00FC">
        <w:t>(for example,</w:t>
      </w:r>
      <w:r>
        <w:t xml:space="preserve"> research, intrusive investigation),</w:t>
      </w:r>
    </w:p>
    <w:p w14:paraId="14E3EA30" w14:textId="22C686A9" w:rsidR="00643A60" w:rsidRDefault="00643A60" w:rsidP="00643A60">
      <w:pPr>
        <w:pStyle w:val="Bulletlist1"/>
      </w:pPr>
      <w:r>
        <w:t xml:space="preserve">requirements for an increase in detailed ongoing monitoring </w:t>
      </w:r>
      <w:r w:rsidR="00FC00FC">
        <w:t>(for example,</w:t>
      </w:r>
      <w:r>
        <w:t xml:space="preserve"> installation of new instrumentation), including after repair or mitigation,</w:t>
      </w:r>
    </w:p>
    <w:p w14:paraId="069BF2E8" w14:textId="77777777" w:rsidR="00643A60" w:rsidRDefault="00643A60" w:rsidP="00643A60">
      <w:pPr>
        <w:pStyle w:val="Bulletlist1"/>
      </w:pPr>
      <w:r>
        <w:t>requirement for re-assessment of structure, subject to improved understanding of performance or material properties and / or in its altered condition, and whether additional strengthening is required to satisfy the safety function for the required lifetime,</w:t>
      </w:r>
    </w:p>
    <w:p w14:paraId="27C25BFD" w14:textId="77777777" w:rsidR="00643A60" w:rsidRDefault="00643A60" w:rsidP="00643A60">
      <w:pPr>
        <w:pStyle w:val="Bulletlist1"/>
      </w:pPr>
      <w:r>
        <w:t>potential options for repair or mitigation, including consideration of likelihood of effectiveness of the repair method, and proposed lifetime of remedial measures,</w:t>
      </w:r>
    </w:p>
    <w:p w14:paraId="664FCB1B" w14:textId="77777777" w:rsidR="00643A60" w:rsidRDefault="00643A60" w:rsidP="00643A60">
      <w:pPr>
        <w:pStyle w:val="Bulletlist1"/>
      </w:pPr>
      <w:r>
        <w:t>details of quality control and third-party supervisory requirements, and any verification methods required to demonstrate the repair or mitigation has achieved the desired effect. (Note dutyholders Intelligent Customer capability),</w:t>
      </w:r>
    </w:p>
    <w:p w14:paraId="1E2FAE9E" w14:textId="77777777" w:rsidR="00643A60" w:rsidRDefault="00643A60" w:rsidP="00643A60">
      <w:pPr>
        <w:pStyle w:val="Bulletlist1"/>
      </w:pPr>
      <w:r>
        <w:t>provision of alternate load path or other mitigation in event of failure of safety function,</w:t>
      </w:r>
    </w:p>
    <w:p w14:paraId="264A94C7" w14:textId="7A94E84B" w:rsidR="00643A60" w:rsidRDefault="00643A60" w:rsidP="00643A60">
      <w:pPr>
        <w:pStyle w:val="Bulletlist1"/>
      </w:pPr>
      <w:r>
        <w:t xml:space="preserve">measures to ensure appropriate dissemination of learning </w:t>
      </w:r>
      <w:r w:rsidR="00FC00FC">
        <w:t>(for example,</w:t>
      </w:r>
      <w:r>
        <w:t xml:space="preserve"> revision to ageing management programme)</w:t>
      </w:r>
    </w:p>
    <w:p w14:paraId="6D2660CF" w14:textId="163A64AC" w:rsidR="00643A60" w:rsidRDefault="00643A60" w:rsidP="00643A60">
      <w:pPr>
        <w:pStyle w:val="Bulletlist1"/>
      </w:pPr>
      <w:r>
        <w:t>actions to establish the full and potential extent of condition, i.e. where else might this issue be found.</w:t>
      </w:r>
    </w:p>
    <w:p w14:paraId="5EDFD86D" w14:textId="77777777" w:rsidR="009F6264" w:rsidRDefault="009F6264" w:rsidP="003F181B">
      <w:pPr>
        <w:pStyle w:val="Heading2"/>
        <w:sectPr w:rsidR="009F6264" w:rsidSect="00EA2C19">
          <w:pgSz w:w="11906" w:h="16838" w:code="9"/>
          <w:pgMar w:top="1440" w:right="1440" w:bottom="1440" w:left="1440" w:header="397" w:footer="397" w:gutter="0"/>
          <w:cols w:space="312"/>
          <w:docGrid w:linePitch="360"/>
        </w:sectPr>
      </w:pPr>
    </w:p>
    <w:p w14:paraId="4262FACD" w14:textId="6E990AE8" w:rsidR="008A501D" w:rsidRDefault="003F181B" w:rsidP="003F181B">
      <w:pPr>
        <w:pStyle w:val="Heading2"/>
      </w:pPr>
      <w:r w:rsidRPr="003F181B">
        <w:lastRenderedPageBreak/>
        <w:t>Demonstration of safety of SSC</w:t>
      </w:r>
    </w:p>
    <w:p w14:paraId="26F0049F" w14:textId="6026C4CE" w:rsidR="008A501D" w:rsidRDefault="005D6604" w:rsidP="000A51C3">
      <w:pPr>
        <w:pStyle w:val="F9-Paragraph"/>
      </w:pPr>
      <w:r w:rsidRPr="005D6604">
        <w:t>The inspector may expect the dutyholder to follow a logical step-by-step approach to evaluate the deteriorated / damaged structure and either justify the continuing use of the structure, reduce the loads, repair or modify it or take it out of use. The dutyholder should be able to demonstrate they have taken a graded approach, including consideration of the safety significance and potential consequence of failure.</w:t>
      </w:r>
    </w:p>
    <w:p w14:paraId="3E3318C0" w14:textId="02068578" w:rsidR="00C67E70" w:rsidRDefault="00C67E70" w:rsidP="000A51C3">
      <w:pPr>
        <w:pStyle w:val="F9-Paragraph"/>
      </w:pPr>
      <w:r w:rsidRPr="00C67E70">
        <w:t>In-service data collection methods can be used in demonstrating the adequacy of damaged or age deteriorated SSCs.</w:t>
      </w:r>
    </w:p>
    <w:p w14:paraId="6B2EC121" w14:textId="530C9470" w:rsidR="00A2319F" w:rsidRDefault="00A2319F" w:rsidP="000A51C3">
      <w:pPr>
        <w:pStyle w:val="F9-Paragraph"/>
      </w:pPr>
      <w:r w:rsidRPr="00A2319F">
        <w:t xml:space="preserve">Projections of when safety functions may no longer be met </w:t>
      </w:r>
      <w:r w:rsidR="00FC00FC">
        <w:t>(for example,</w:t>
      </w:r>
      <w:r w:rsidRPr="00A2319F">
        <w:t xml:space="preserve"> when safe operations may no longer be ensured) should be based on the appropriate level of evidence. Parties should be aware of the limitations of the raw data used in projections, the quality of the raw data, the number of independent data points and the assumptions made. Projections for continued safe operations must be based on adequate collation of data, i.e. not just two data points. SAP ECE.13 expects that data used in analysis is applied so that the analysis is demonstrably conservative, with uncertainties associated with the properties of material potentially affected by degradation taken into account.</w:t>
      </w:r>
    </w:p>
    <w:p w14:paraId="728C3A73" w14:textId="5087415B" w:rsidR="00EC344E" w:rsidRDefault="00E47035" w:rsidP="000A51C3">
      <w:pPr>
        <w:pStyle w:val="F9-Paragraph"/>
      </w:pPr>
      <w:r w:rsidRPr="00E47035">
        <w:t>Further details on suitable approaches are described in:</w:t>
      </w:r>
    </w:p>
    <w:p w14:paraId="6FDA69F8" w14:textId="2E9137DF" w:rsidR="00D53525" w:rsidRDefault="00624E3F" w:rsidP="007B53E8">
      <w:pPr>
        <w:pStyle w:val="Bulletlist1"/>
      </w:pPr>
      <w:r w:rsidRPr="00624E3F">
        <w:t>BRE Digest 366: Parts 1 to 4: “Structural Appraisal of Existing Buildings”</w:t>
      </w:r>
      <w:r w:rsidR="00F90416">
        <w:t xml:space="preserve"> </w:t>
      </w:r>
      <w:sdt>
        <w:sdtPr>
          <w:id w:val="1838410504"/>
          <w:citation/>
        </w:sdtPr>
        <w:sdtEndPr/>
        <w:sdtContent>
          <w:r w:rsidR="00F90416">
            <w:fldChar w:fldCharType="begin"/>
          </w:r>
          <w:r w:rsidR="00F90416">
            <w:instrText xml:space="preserve"> CITATION BRE366 \l 2057 </w:instrText>
          </w:r>
          <w:r w:rsidR="00F90416">
            <w:fldChar w:fldCharType="separate"/>
          </w:r>
          <w:r w:rsidR="00FC00FC" w:rsidRPr="00FC00FC">
            <w:rPr>
              <w:noProof/>
            </w:rPr>
            <w:t>[19]</w:t>
          </w:r>
          <w:r w:rsidR="00F90416">
            <w:fldChar w:fldCharType="end"/>
          </w:r>
        </w:sdtContent>
      </w:sdt>
      <w:r w:rsidRPr="00624E3F">
        <w:t>,</w:t>
      </w:r>
    </w:p>
    <w:p w14:paraId="45258910" w14:textId="62B97C95" w:rsidR="00624E3F" w:rsidRDefault="00624E3F" w:rsidP="007B53E8">
      <w:pPr>
        <w:pStyle w:val="Bulletlist1"/>
      </w:pPr>
      <w:r w:rsidRPr="00624E3F">
        <w:t>“Appraisal of Existing Structures”, The Institution of Structural Engineers</w:t>
      </w:r>
      <w:r w:rsidR="00D63CB0">
        <w:t xml:space="preserve"> </w:t>
      </w:r>
      <w:sdt>
        <w:sdtPr>
          <w:id w:val="-1413071496"/>
          <w:citation/>
        </w:sdtPr>
        <w:sdtEndPr/>
        <w:sdtContent>
          <w:r w:rsidR="00D63CB0">
            <w:fldChar w:fldCharType="begin"/>
          </w:r>
          <w:r w:rsidR="00D63CB0">
            <w:instrText xml:space="preserve"> CITATION IStructE \l 2057 </w:instrText>
          </w:r>
          <w:r w:rsidR="00D63CB0">
            <w:fldChar w:fldCharType="separate"/>
          </w:r>
          <w:r w:rsidR="00FC00FC" w:rsidRPr="00FC00FC">
            <w:rPr>
              <w:noProof/>
            </w:rPr>
            <w:t>[20]</w:t>
          </w:r>
          <w:r w:rsidR="00D63CB0">
            <w:fldChar w:fldCharType="end"/>
          </w:r>
        </w:sdtContent>
      </w:sdt>
      <w:r w:rsidRPr="00624E3F">
        <w:t>.</w:t>
      </w:r>
    </w:p>
    <w:p w14:paraId="2FE6BBD4" w14:textId="03C119A5" w:rsidR="00EC344E" w:rsidRDefault="00AC2080" w:rsidP="000A51C3">
      <w:pPr>
        <w:pStyle w:val="F9-Paragraph"/>
      </w:pPr>
      <w:r w:rsidRPr="00AC2080">
        <w:t>Assessment of residual load capacity of ageing SSCs or projections of remaining safe operational life need to draw upon all available relevant data sources. The following section highlight potential options.</w:t>
      </w:r>
    </w:p>
    <w:p w14:paraId="2F7C2E77" w14:textId="1BC0897D" w:rsidR="00AC2080" w:rsidRPr="009F6264" w:rsidRDefault="00AC2080" w:rsidP="009F6264">
      <w:pPr>
        <w:pStyle w:val="Heading3"/>
      </w:pPr>
      <w:r w:rsidRPr="009F6264">
        <w:t xml:space="preserve">Historical </w:t>
      </w:r>
      <w:r w:rsidR="009F6264">
        <w:t>r</w:t>
      </w:r>
      <w:r w:rsidRPr="009F6264">
        <w:t xml:space="preserve">ecords of </w:t>
      </w:r>
      <w:r w:rsidR="009F6264">
        <w:t>a</w:t>
      </w:r>
      <w:r w:rsidRPr="009F6264">
        <w:t xml:space="preserve">geing </w:t>
      </w:r>
      <w:r w:rsidR="009F6264">
        <w:t>e</w:t>
      </w:r>
      <w:r w:rsidRPr="009F6264">
        <w:t>ffect</w:t>
      </w:r>
    </w:p>
    <w:p w14:paraId="130BFC5D" w14:textId="2D6F860F" w:rsidR="00EC344E" w:rsidRDefault="009F6264" w:rsidP="000A51C3">
      <w:pPr>
        <w:pStyle w:val="F9-Paragraph"/>
      </w:pPr>
      <w:r>
        <w:t>LC</w:t>
      </w:r>
      <w:r w:rsidR="0033326E" w:rsidRPr="0033326E">
        <w:t>28 maintenance inspection records or similar can be used to trend or track progression of ageing effects e.g. evidence of SSC condition in last inspection. Such information could assist with gauging the rate of degradation. Historical data not originally collected specifically for maintenance inspections should be used with caution, as it may have uncertain provenance.</w:t>
      </w:r>
    </w:p>
    <w:p w14:paraId="1D2A4542" w14:textId="77777777" w:rsidR="009F6264" w:rsidRDefault="009F6264" w:rsidP="009F6264">
      <w:pPr>
        <w:pStyle w:val="Heading3"/>
        <w:sectPr w:rsidR="009F6264" w:rsidSect="00EA2C19">
          <w:pgSz w:w="11906" w:h="16838" w:code="9"/>
          <w:pgMar w:top="1440" w:right="1440" w:bottom="1440" w:left="1440" w:header="397" w:footer="397" w:gutter="0"/>
          <w:cols w:space="312"/>
          <w:docGrid w:linePitch="360"/>
        </w:sectPr>
      </w:pPr>
    </w:p>
    <w:p w14:paraId="5FC8B0E5" w14:textId="2769AED8" w:rsidR="00E41F3A" w:rsidRPr="00E41F3A" w:rsidRDefault="00E41F3A" w:rsidP="009F6264">
      <w:pPr>
        <w:pStyle w:val="Heading3"/>
      </w:pPr>
      <w:r w:rsidRPr="00E41F3A">
        <w:lastRenderedPageBreak/>
        <w:t xml:space="preserve">Comparison with </w:t>
      </w:r>
      <w:r w:rsidR="009F6264">
        <w:t>s</w:t>
      </w:r>
      <w:r w:rsidRPr="00E41F3A">
        <w:t>imilar SSC</w:t>
      </w:r>
    </w:p>
    <w:p w14:paraId="161A0C96" w14:textId="0AB0176E" w:rsidR="00212857" w:rsidRDefault="00E41F3A" w:rsidP="000A51C3">
      <w:pPr>
        <w:pStyle w:val="F9-Paragraph"/>
      </w:pPr>
      <w:r w:rsidRPr="00E41F3A">
        <w:t>Comparison with SSCs of a similar construction and age may be made from within or outside the nuclear industry. The inspector should give most regard to comparable SSC which have a similar age, materials, construction history, environmental exposure conditions and in-service demands, as all these factors can affect ageing mechanisms. For inaccessible SSC, this may be the only available option. Due account of the potential consequences of failure of the SSC should be included in any comparison.</w:t>
      </w:r>
    </w:p>
    <w:p w14:paraId="33FB088C" w14:textId="56A0C459" w:rsidR="00F7502A" w:rsidRDefault="00765C66" w:rsidP="000A51C3">
      <w:pPr>
        <w:pStyle w:val="F9-Paragraph"/>
      </w:pPr>
      <w:r w:rsidRPr="00765C66">
        <w:t>Where a defect is identified with potential to undermine the safety functional requirement(s) for the remaining life of the structure, efforts should be made to determine whether it might affect similar SSC or it is an isolated incident of degradation.</w:t>
      </w:r>
    </w:p>
    <w:p w14:paraId="19CCDDAF" w14:textId="62B03DE1" w:rsidR="008915DB" w:rsidRPr="008915DB" w:rsidRDefault="008915DB" w:rsidP="009F6264">
      <w:pPr>
        <w:pStyle w:val="Heading3"/>
      </w:pPr>
      <w:r w:rsidRPr="008915DB">
        <w:t xml:space="preserve">Instrumental </w:t>
      </w:r>
      <w:r w:rsidR="009F6264">
        <w:t>d</w:t>
      </w:r>
      <w:r w:rsidRPr="008915DB">
        <w:t>ata</w:t>
      </w:r>
    </w:p>
    <w:p w14:paraId="3D4C4ED9" w14:textId="39345B9F" w:rsidR="00212857" w:rsidRDefault="000C2EF7" w:rsidP="000A51C3">
      <w:pPr>
        <w:pStyle w:val="F9-Paragraph"/>
      </w:pPr>
      <w:r w:rsidRPr="000C2EF7">
        <w:t>Where it may not be possible to quantify the effect of the ageing mechanism for a deteriorated SSC, it may be acceptable to demonstrate the safety of ongoing operations using data collection.</w:t>
      </w:r>
    </w:p>
    <w:p w14:paraId="34DC28A7" w14:textId="1D8D309F" w:rsidR="00A66184" w:rsidRDefault="00A66184" w:rsidP="000A51C3">
      <w:pPr>
        <w:pStyle w:val="F9-Paragraph"/>
      </w:pPr>
      <w:r w:rsidRPr="00A66184">
        <w:t>Demonstration of safety provided by instrumental data might take the form of:</w:t>
      </w:r>
    </w:p>
    <w:p w14:paraId="1FDC796C" w14:textId="01AD3989" w:rsidR="00A66184" w:rsidRDefault="00471915" w:rsidP="00A66184">
      <w:pPr>
        <w:pStyle w:val="Bulletlist1"/>
      </w:pPr>
      <w:r w:rsidRPr="00471915">
        <w:t>acoustic monitoring for un-grouted pre-stressing tendon corrosion,</w:t>
      </w:r>
    </w:p>
    <w:p w14:paraId="74526C59" w14:textId="607CE97A" w:rsidR="00A826D2" w:rsidRDefault="00A826D2" w:rsidP="00A66184">
      <w:pPr>
        <w:pStyle w:val="Bulletlist1"/>
      </w:pPr>
      <w:r w:rsidRPr="00A826D2">
        <w:t>deflection of a structure subject to measurable loading effects,</w:t>
      </w:r>
    </w:p>
    <w:p w14:paraId="2322D72C" w14:textId="602328A2" w:rsidR="00A66184" w:rsidRDefault="000A5CDD" w:rsidP="00A66184">
      <w:pPr>
        <w:pStyle w:val="Bulletlist1"/>
      </w:pPr>
      <w:r w:rsidRPr="000A5CDD">
        <w:t>strain monitoring.</w:t>
      </w:r>
    </w:p>
    <w:p w14:paraId="242DF768" w14:textId="6CA3301D" w:rsidR="004D3164" w:rsidRDefault="0022682F" w:rsidP="000A51C3">
      <w:pPr>
        <w:pStyle w:val="F9-Paragraph"/>
      </w:pPr>
      <w:r w:rsidRPr="0022682F">
        <w:t>The ability of the method adopted to reliably predict the onset of failure with sufficient time to take appropriate mitigating actions to ensure safety should be demonstrated.</w:t>
      </w:r>
    </w:p>
    <w:p w14:paraId="4485F252" w14:textId="77BC8A4B" w:rsidR="00D3642E" w:rsidRPr="00D3642E" w:rsidRDefault="00D3642E" w:rsidP="009F6264">
      <w:pPr>
        <w:pStyle w:val="Heading3"/>
      </w:pPr>
      <w:r w:rsidRPr="00D3642E">
        <w:t xml:space="preserve">Application of Building Information Modelling and </w:t>
      </w:r>
      <w:r w:rsidR="009F6264">
        <w:t>d</w:t>
      </w:r>
      <w:r w:rsidRPr="00D3642E">
        <w:t xml:space="preserve">igital </w:t>
      </w:r>
      <w:r w:rsidR="009F6264">
        <w:t>t</w:t>
      </w:r>
      <w:r w:rsidRPr="00D3642E">
        <w:t>wins</w:t>
      </w:r>
    </w:p>
    <w:p w14:paraId="1D05CCFE" w14:textId="1A8E4EEF" w:rsidR="00E41F3A" w:rsidRDefault="00003921" w:rsidP="000A51C3">
      <w:pPr>
        <w:pStyle w:val="F9-Paragraph"/>
      </w:pPr>
      <w:r w:rsidRPr="00003921">
        <w:t>For an existing asset, a digital model might be created to identify and trend defects, plan and record completed maintenance or modifications to the asset, or to assist with the ongoing asset care, decommissioning or demolition.</w:t>
      </w:r>
    </w:p>
    <w:p w14:paraId="0466AB62" w14:textId="7ECB8299" w:rsidR="007E2365" w:rsidRDefault="007E2365" w:rsidP="000A51C3">
      <w:pPr>
        <w:pStyle w:val="F9-Paragraph"/>
      </w:pPr>
      <w:r w:rsidRPr="007E2365">
        <w:t>Building Information Modelling (BIM) is a process that manipulates large amounts of data with proprietary software to create a multi-dimensional model, which may include attributed data (such as material properties, safety functions, defects or inspection schedules). This model is sometimes referred to as a digital twin. The model is used as a platform to record, analyse, collaboratively share, add and manage information over the lifecycle of the asset. For the purposes of this document, it is assumed that the original asset was not designed with the application of BIM and a digital twin was not created during the construction/commissioning process.</w:t>
      </w:r>
    </w:p>
    <w:p w14:paraId="15D93AAB" w14:textId="3826820A" w:rsidR="008C4DE0" w:rsidRPr="00DB2E87" w:rsidRDefault="00DB2E87" w:rsidP="009F6264">
      <w:pPr>
        <w:pStyle w:val="Heading3"/>
      </w:pPr>
      <w:r w:rsidRPr="00DB2E87">
        <w:lastRenderedPageBreak/>
        <w:t xml:space="preserve">Data </w:t>
      </w:r>
      <w:r w:rsidR="009F6264">
        <w:t>c</w:t>
      </w:r>
      <w:r w:rsidRPr="00DB2E87">
        <w:t>ollection</w:t>
      </w:r>
    </w:p>
    <w:p w14:paraId="4B00570F" w14:textId="7E3774AC" w:rsidR="00E41F3A" w:rsidRDefault="00CE2A52" w:rsidP="000A51C3">
      <w:pPr>
        <w:pStyle w:val="F9-Paragraph"/>
      </w:pPr>
      <w:r w:rsidRPr="00CE2A52">
        <w:t>Laser scanners can very rapidly record millions of distance measurements in the form of a 'point cloud' that can be sufficiently dense, when combined with photographic imagery, to allow 3D modelling and visualisation of the surveyed asset. The inspector should be aware that the point cloud results reflect surface geometry only. When using point cloud data, this is often combined with additional data such as material properties, structural details, systems layout and functional data.</w:t>
      </w:r>
    </w:p>
    <w:p w14:paraId="3AE8D6A0" w14:textId="1921FABE" w:rsidR="00E41F3A" w:rsidRDefault="006D598A" w:rsidP="000A51C3">
      <w:pPr>
        <w:pStyle w:val="F9-Paragraph"/>
      </w:pPr>
      <w:r w:rsidRPr="006D598A">
        <w:t>Further non visible data could be added to the model using techniques such as rebar cover-meter or penetrative scanning (ultrasound, radiographic). However, the limitations and inaccuracies of the methods must be taken into account.</w:t>
      </w:r>
    </w:p>
    <w:p w14:paraId="64E3603F" w14:textId="25B71F21" w:rsidR="005828C9" w:rsidRDefault="004036C3" w:rsidP="000A51C3">
      <w:pPr>
        <w:pStyle w:val="F9-Paragraph"/>
      </w:pPr>
      <w:r w:rsidRPr="004036C3">
        <w:t>Appropriate quality assurance processes should be applied to data collection activities, proportionate to potential safety consequences of the application of the data. Human review and interpretation of the data by a SQEP is considered essential before it can be used for any safety purpose. Note that there is the human factor tendency of users not questioning the output from the software or placing unjustified confidence in the output of the digital survey.</w:t>
      </w:r>
    </w:p>
    <w:p w14:paraId="1D2A62F5" w14:textId="6FA50CFE" w:rsidR="00EB2AAC" w:rsidRDefault="00EB2AAC" w:rsidP="000A51C3">
      <w:pPr>
        <w:pStyle w:val="F9-Paragraph"/>
      </w:pPr>
      <w:r w:rsidRPr="00EB2AAC">
        <w:t xml:space="preserve">All relevant sources of applicable information should be considered when building the data attributed model </w:t>
      </w:r>
      <w:r w:rsidR="00FC00FC">
        <w:t>(for example,</w:t>
      </w:r>
      <w:r w:rsidRPr="00EB2AAC">
        <w:t xml:space="preserve"> paper as built, material testing or photographic records) to avoid over-reliance on digitally only collected data. Point cloud data can only reflect what is measurable at the time and from the viewpoint of the surveying equipment. Non-visible voids, reinforcement type or non-visible defects will not be included, which has the potential to undermine the validity of the model. Applied surfaces (such as fire protection) may lead to an overestimate in structural sizes.</w:t>
      </w:r>
    </w:p>
    <w:p w14:paraId="784494FA" w14:textId="19CDE318" w:rsidR="005828C9" w:rsidRDefault="00100575" w:rsidP="000A51C3">
      <w:pPr>
        <w:pStyle w:val="F9-Paragraph"/>
      </w:pPr>
      <w:r w:rsidRPr="00100575">
        <w:t>The inspector may wish to consider:</w:t>
      </w:r>
    </w:p>
    <w:p w14:paraId="6FEC7661" w14:textId="79710299" w:rsidR="00D36637" w:rsidRDefault="006C0DDD" w:rsidP="007A56B4">
      <w:pPr>
        <w:pStyle w:val="Bulletlist1"/>
      </w:pPr>
      <w:r w:rsidRPr="006C0DDD">
        <w:t>demonstration by the dutyholder that the BIM process generates accurate, reliable and sufficient data, with adequate arrangements for controlling how that data is assured,</w:t>
      </w:r>
    </w:p>
    <w:p w14:paraId="4201526E" w14:textId="77777777" w:rsidR="003100E4" w:rsidRDefault="003100E4" w:rsidP="003100E4">
      <w:pPr>
        <w:pStyle w:val="Bulletlist1"/>
      </w:pPr>
      <w:r>
        <w:t>how other records, operational experience and data from EIMT activities has been included into the model,</w:t>
      </w:r>
    </w:p>
    <w:p w14:paraId="47C42438" w14:textId="77777777" w:rsidR="003100E4" w:rsidRDefault="003100E4" w:rsidP="003100E4">
      <w:pPr>
        <w:pStyle w:val="Bulletlist1"/>
      </w:pPr>
      <w:r>
        <w:t>how the dutyholder intends to update the model as opening up, new construction or demolition work progresses, such that the model can be used for subsequent purposes with confidence,</w:t>
      </w:r>
    </w:p>
    <w:p w14:paraId="067C04EA" w14:textId="4AAE6584" w:rsidR="003100E4" w:rsidRDefault="003100E4" w:rsidP="003100E4">
      <w:pPr>
        <w:pStyle w:val="Bulletlist1"/>
      </w:pPr>
      <w:r>
        <w:t>appropriate independent validation is available where any significant safety claim is made upon a SSC to supplement the data collected via the methods described above.</w:t>
      </w:r>
    </w:p>
    <w:p w14:paraId="34460A1E" w14:textId="77777777" w:rsidR="009F6264" w:rsidRDefault="009F6264" w:rsidP="000A51C3">
      <w:pPr>
        <w:pStyle w:val="F9-Paragraph"/>
        <w:sectPr w:rsidR="009F6264" w:rsidSect="00EA2C19">
          <w:pgSz w:w="11906" w:h="16838" w:code="9"/>
          <w:pgMar w:top="1440" w:right="1440" w:bottom="1440" w:left="1440" w:header="397" w:footer="397" w:gutter="0"/>
          <w:cols w:space="312"/>
          <w:docGrid w:linePitch="360"/>
        </w:sectPr>
      </w:pPr>
    </w:p>
    <w:p w14:paraId="744EC7AE" w14:textId="59632C44" w:rsidR="005828C9" w:rsidRDefault="00F70C44" w:rsidP="000A51C3">
      <w:pPr>
        <w:pStyle w:val="F9-Paragraph"/>
      </w:pPr>
      <w:r w:rsidRPr="00F70C44">
        <w:lastRenderedPageBreak/>
        <w:t>Remotely operated equipment can be used to reduce dose to workers, but the effects of radiation can impact the equipment and the accuracy and totality of data collected. The data collection equipment may be mounted upon remotely operated vehicles, but the type of vehicle selected could compromise the completeness and/or accuracy of the measurements taken.</w:t>
      </w:r>
    </w:p>
    <w:p w14:paraId="24CE64B7" w14:textId="36651EAF" w:rsidR="001A45E6" w:rsidRPr="001A45E6" w:rsidRDefault="001A45E6" w:rsidP="009F6264">
      <w:pPr>
        <w:pStyle w:val="Heading3"/>
      </w:pPr>
      <w:r w:rsidRPr="001A45E6">
        <w:t xml:space="preserve">Procurement of </w:t>
      </w:r>
      <w:r w:rsidR="009F6264">
        <w:t>s</w:t>
      </w:r>
      <w:r w:rsidRPr="001A45E6">
        <w:t>urvey</w:t>
      </w:r>
    </w:p>
    <w:p w14:paraId="386D1FB0" w14:textId="4A3F040E" w:rsidR="005828C9" w:rsidRDefault="001A45E6" w:rsidP="000A51C3">
      <w:pPr>
        <w:pStyle w:val="F9-Paragraph"/>
      </w:pPr>
      <w:r w:rsidRPr="001A45E6">
        <w:t>The Intelligent Customer role should contribute to the procurement of BIM surveys or the creation of a digital twin. The inspector may wish to seek assurance that the Design Authority Intelligent Customer role understands the purpose of the data collection exercise and intended functionality of the subsequent model. Understanding the limitations of BIM is of particular importance where safety reliance is to be placed upon the model.</w:t>
      </w:r>
    </w:p>
    <w:p w14:paraId="5FBACF14" w14:textId="00D6C9C6" w:rsidR="00DD422B" w:rsidRPr="00DD422B" w:rsidRDefault="00DD422B" w:rsidP="009F6264">
      <w:pPr>
        <w:pStyle w:val="Heading3"/>
      </w:pPr>
      <w:r w:rsidRPr="00DD422B">
        <w:t xml:space="preserve">Inaccessible </w:t>
      </w:r>
      <w:r w:rsidR="009F6264">
        <w:t>a</w:t>
      </w:r>
      <w:r w:rsidRPr="00DD422B">
        <w:t>reas</w:t>
      </w:r>
    </w:p>
    <w:p w14:paraId="540FA50D" w14:textId="78293A56" w:rsidR="00DD422B" w:rsidRDefault="00DD422B" w:rsidP="000A51C3">
      <w:pPr>
        <w:pStyle w:val="F9-Paragraph"/>
      </w:pPr>
      <w:r w:rsidRPr="00DD422B">
        <w:t>The inspector may seek evidence that the dutyholder is taking reasonable steps to assess ageing of inaccessible areas. This might take the form of comparison of conditions to similar adjacent areas or the use of instrumentation or cameras/borescopes to detect signs of distress. Opportunistic inspections, where concealed or buried areas are being exposed for other purposes, should be taken wherever practicable.</w:t>
      </w:r>
    </w:p>
    <w:p w14:paraId="181DE01E" w14:textId="25B26537" w:rsidR="006849B1" w:rsidRDefault="006849B1" w:rsidP="000A51C3">
      <w:pPr>
        <w:pStyle w:val="F9-Paragraph"/>
      </w:pPr>
      <w:r w:rsidRPr="006849B1">
        <w:t>When assessing the use of coupons to represent the ageing effects of inaccessible SSC, differences in actual environmental exposure, material variance and other sources of uncertainty should be accounted for.</w:t>
      </w:r>
    </w:p>
    <w:p w14:paraId="48831AFF" w14:textId="75F9F792" w:rsidR="000F479C" w:rsidRDefault="000F479C" w:rsidP="000F479C">
      <w:pPr>
        <w:pStyle w:val="Heading2"/>
      </w:pPr>
      <w:r w:rsidRPr="000F479C">
        <w:t xml:space="preserve">Remedial </w:t>
      </w:r>
      <w:r w:rsidR="009F6264">
        <w:t>a</w:t>
      </w:r>
      <w:r w:rsidRPr="000F479C">
        <w:t>ctions</w:t>
      </w:r>
    </w:p>
    <w:p w14:paraId="479C250B" w14:textId="12370352" w:rsidR="005828C9" w:rsidRDefault="002D4A35" w:rsidP="000A51C3">
      <w:pPr>
        <w:pStyle w:val="F9-Paragraph"/>
      </w:pPr>
      <w:r w:rsidRPr="002D4A35">
        <w:t>SAP ECE.3 establishes the expectation that structures important to safety are sufficiently free of defects so that their safety functions are not compromised. Relevant factors to consider when forming a regulatory judgement on the adequacy of proposed actions might include:</w:t>
      </w:r>
    </w:p>
    <w:p w14:paraId="269FD0C3" w14:textId="1491529B" w:rsidR="002D4A35" w:rsidRDefault="002D4A35" w:rsidP="002D4A35">
      <w:pPr>
        <w:pStyle w:val="Bulletlist1"/>
      </w:pPr>
      <w:r w:rsidRPr="002D4A35">
        <w:t>safety function significance (prioritising components providing the highest safety functions),</w:t>
      </w:r>
    </w:p>
    <w:p w14:paraId="4FB7A828" w14:textId="0741F8DD" w:rsidR="00C92DFB" w:rsidRDefault="00C92DFB" w:rsidP="00C92DFB">
      <w:pPr>
        <w:pStyle w:val="Bulletlist1"/>
      </w:pPr>
      <w:r>
        <w:t xml:space="preserve">interruption to normal operations </w:t>
      </w:r>
      <w:r w:rsidR="00FC00FC">
        <w:t>(for example,</w:t>
      </w:r>
      <w:r>
        <w:t xml:space="preserve"> a planned outage allowing work to be undertaken with less disruption),</w:t>
      </w:r>
    </w:p>
    <w:p w14:paraId="09537B4C" w14:textId="53BADB93" w:rsidR="00C92DFB" w:rsidRDefault="00C92DFB" w:rsidP="00C92DFB">
      <w:pPr>
        <w:pStyle w:val="Bulletlist1"/>
      </w:pPr>
      <w:r>
        <w:t>remaining service life of the affected SSC, and potential impact ageing or defects may have on the design basis and beyond design basis event response, including consideration of cliff edge effects and time at risk arguments.</w:t>
      </w:r>
    </w:p>
    <w:p w14:paraId="0AB1A5F3" w14:textId="77777777" w:rsidR="009F6264" w:rsidRDefault="009F6264" w:rsidP="000A51C3">
      <w:pPr>
        <w:pStyle w:val="F9-Paragraph"/>
        <w:sectPr w:rsidR="009F6264" w:rsidSect="00EA2C19">
          <w:pgSz w:w="11906" w:h="16838" w:code="9"/>
          <w:pgMar w:top="1440" w:right="1440" w:bottom="1440" w:left="1440" w:header="397" w:footer="397" w:gutter="0"/>
          <w:cols w:space="312"/>
          <w:docGrid w:linePitch="360"/>
        </w:sectPr>
      </w:pPr>
    </w:p>
    <w:p w14:paraId="35121270" w14:textId="7A6753C6" w:rsidR="005828C9" w:rsidRDefault="000C58C2" w:rsidP="000A51C3">
      <w:pPr>
        <w:pStyle w:val="F9-Paragraph"/>
      </w:pPr>
      <w:r w:rsidRPr="000C58C2">
        <w:lastRenderedPageBreak/>
        <w:t>Dutyholders should to undertake a suitable optioneering exercise when selecting appropriate remedial actions, demonstrating safety is ensured so far as is reasonably practicable. When assessing arrangements to undertake actions to address defects, due consideration of nuclear and conventional safety risks could include but not be limited to:</w:t>
      </w:r>
    </w:p>
    <w:p w14:paraId="7ECB9B1C" w14:textId="1CB6F220" w:rsidR="00CF56C1" w:rsidRDefault="00CF56C1" w:rsidP="00CF56C1">
      <w:pPr>
        <w:pStyle w:val="Bulletlist1"/>
      </w:pPr>
      <w:r w:rsidRPr="00CF56C1">
        <w:t>worker radiological dose uptake,</w:t>
      </w:r>
    </w:p>
    <w:p w14:paraId="311547E7" w14:textId="77777777" w:rsidR="00E647B9" w:rsidRDefault="00E647B9" w:rsidP="00E647B9">
      <w:pPr>
        <w:pStyle w:val="Bulletlist1"/>
      </w:pPr>
      <w:r>
        <w:t>interference or temporary isolation of any safety, safeguards or security systems,</w:t>
      </w:r>
    </w:p>
    <w:p w14:paraId="18743F03" w14:textId="3476E982" w:rsidR="00E647B9" w:rsidRDefault="00E647B9" w:rsidP="00E647B9">
      <w:pPr>
        <w:pStyle w:val="Bulletlist1"/>
      </w:pPr>
      <w:r>
        <w:t xml:space="preserve">risks associated with access </w:t>
      </w:r>
      <w:r w:rsidR="00FC00FC">
        <w:t>(for example,</w:t>
      </w:r>
      <w:r>
        <w:t xml:space="preserve"> confined space entry, falls from height),</w:t>
      </w:r>
    </w:p>
    <w:p w14:paraId="3EA2249D" w14:textId="77777777" w:rsidR="00E647B9" w:rsidRDefault="00E647B9" w:rsidP="00E647B9">
      <w:pPr>
        <w:pStyle w:val="Bulletlist1"/>
      </w:pPr>
      <w:r>
        <w:t>potential consequences of interruption to services or adjacent activities,</w:t>
      </w:r>
    </w:p>
    <w:p w14:paraId="6D6382A9" w14:textId="12642BA8" w:rsidR="00E647B9" w:rsidRDefault="00E647B9" w:rsidP="00E647B9">
      <w:pPr>
        <w:pStyle w:val="Bulletlist1"/>
      </w:pPr>
      <w:r>
        <w:t xml:space="preserve">potential for impacts on how the civil engineering SSCs may respond to design basis or beyond design basis events, including cliff edge effects </w:t>
      </w:r>
      <w:r w:rsidR="00FC00FC">
        <w:t>(for example,</w:t>
      </w:r>
      <w:r>
        <w:t xml:space="preserve"> disproportionate collapse),</w:t>
      </w:r>
    </w:p>
    <w:p w14:paraId="259DDD85" w14:textId="1D986F41" w:rsidR="00CF56C1" w:rsidRDefault="00E647B9" w:rsidP="00E647B9">
      <w:pPr>
        <w:pStyle w:val="Bulletlist1"/>
      </w:pPr>
      <w:r>
        <w:t>potential waste created and appropriate waste disposal routes.</w:t>
      </w:r>
    </w:p>
    <w:p w14:paraId="63866280" w14:textId="45D695CB" w:rsidR="00C92DFB" w:rsidRDefault="00670F53" w:rsidP="000A51C3">
      <w:pPr>
        <w:pStyle w:val="F9-Paragraph"/>
      </w:pPr>
      <w:r w:rsidRPr="00670F53">
        <w:t>It may not be necessary to address an ageing or damage effect immediately or at all if it can be demonstrated, with high confidence, that the effect is being adequately managed. Features of degraded SSC management include:</w:t>
      </w:r>
    </w:p>
    <w:p w14:paraId="791CDF85" w14:textId="03B55A45" w:rsidR="00582AC5" w:rsidRDefault="0008527F" w:rsidP="00582AC5">
      <w:pPr>
        <w:pStyle w:val="Bulletlist1"/>
      </w:pPr>
      <w:r w:rsidRPr="0008527F">
        <w:t>the ageing mechanism is well understood and future progression of the effect is predictable,</w:t>
      </w:r>
    </w:p>
    <w:p w14:paraId="71A42FA9" w14:textId="77777777" w:rsidR="008A1D3E" w:rsidRDefault="008A1D3E" w:rsidP="008A1D3E">
      <w:pPr>
        <w:pStyle w:val="Bulletlist1"/>
      </w:pPr>
      <w:r>
        <w:t>the affected components are subject to a programme of inspection and examination,</w:t>
      </w:r>
    </w:p>
    <w:p w14:paraId="42C56B18" w14:textId="77777777" w:rsidR="008A1D3E" w:rsidRDefault="008A1D3E" w:rsidP="008A1D3E">
      <w:pPr>
        <w:pStyle w:val="Bulletlist1"/>
      </w:pPr>
      <w:r>
        <w:t>the affected components have sufficient residual margin against failure (including design basis, accidental and fault loading as claimed in the safety case) for the rest of the expected life,</w:t>
      </w:r>
    </w:p>
    <w:p w14:paraId="51DD4624" w14:textId="2AAA4592" w:rsidR="0008527F" w:rsidRDefault="008A1D3E" w:rsidP="008A1D3E">
      <w:pPr>
        <w:pStyle w:val="Bulletlist1"/>
      </w:pPr>
      <w:r>
        <w:t>the predicted failure mode of the component would be evident, gradual and with sufficient time between signs of distress and failure to allow for intervention to ensure safety.</w:t>
      </w:r>
    </w:p>
    <w:p w14:paraId="31B53F2A" w14:textId="27C3A779" w:rsidR="00C92DFB" w:rsidRDefault="006579EC" w:rsidP="000A51C3">
      <w:pPr>
        <w:pStyle w:val="F9-Paragraph"/>
      </w:pPr>
      <w:r w:rsidRPr="006579EC">
        <w:t>If any of the above is not demonstrated, the effect or potential consequences should be addressed in a timely way. Budgetary limits or inconvenience of undertaking the work should not be considered in the justification for not addressing an identified defect, unless these are demonstrably disproportionate to the improvement achieved in operational safety and safe operation can be achieved by other means.</w:t>
      </w:r>
    </w:p>
    <w:p w14:paraId="367BC251" w14:textId="77777777" w:rsidR="009F6264" w:rsidRDefault="009F6264" w:rsidP="000A51C3">
      <w:pPr>
        <w:pStyle w:val="F9-Paragraph"/>
        <w:sectPr w:rsidR="009F6264" w:rsidSect="00EA2C19">
          <w:pgSz w:w="11906" w:h="16838" w:code="9"/>
          <w:pgMar w:top="1440" w:right="1440" w:bottom="1440" w:left="1440" w:header="397" w:footer="397" w:gutter="0"/>
          <w:cols w:space="312"/>
          <w:docGrid w:linePitch="360"/>
        </w:sectPr>
      </w:pPr>
    </w:p>
    <w:p w14:paraId="1E23F1FA" w14:textId="5DF84506" w:rsidR="00C92DFB" w:rsidRDefault="005A2CA6" w:rsidP="000A51C3">
      <w:pPr>
        <w:pStyle w:val="F9-Paragraph"/>
      </w:pPr>
      <w:r w:rsidRPr="005A2CA6">
        <w:lastRenderedPageBreak/>
        <w:t>The potential consequence of not addressing the damage as soon as reasonably practicable should be considered. Remediation costs tend to increase if action is not undertaken in a timely way, particularly where the ageing effect is leading to water ingress.</w:t>
      </w:r>
    </w:p>
    <w:p w14:paraId="0A916FE3" w14:textId="76C9DD51" w:rsidR="00776414" w:rsidRDefault="00590702" w:rsidP="000A51C3">
      <w:pPr>
        <w:pStyle w:val="F9-Paragraph"/>
      </w:pPr>
      <w:r w:rsidRPr="00590702">
        <w:t>Defects should be assessed on both an individual basis and holistically, considering the potential for aggregation of damage and deterioration effects on overall safety.</w:t>
      </w:r>
    </w:p>
    <w:p w14:paraId="2B2AA5F9" w14:textId="0AF34AD4" w:rsidR="00FE72FB" w:rsidRDefault="00FE72FB" w:rsidP="00FE72FB">
      <w:pPr>
        <w:pStyle w:val="Heading2"/>
      </w:pPr>
      <w:r w:rsidRPr="00FE72FB">
        <w:t xml:space="preserve">Record </w:t>
      </w:r>
      <w:r w:rsidR="009F6264">
        <w:t>k</w:t>
      </w:r>
      <w:r w:rsidRPr="00FE72FB">
        <w:t>eeping</w:t>
      </w:r>
    </w:p>
    <w:p w14:paraId="29B09F73" w14:textId="548E8581" w:rsidR="008A1D3E" w:rsidRDefault="00471BF3" w:rsidP="000A51C3">
      <w:pPr>
        <w:pStyle w:val="F9-Paragraph"/>
      </w:pPr>
      <w:r w:rsidRPr="00471BF3">
        <w:t xml:space="preserve">Decisions and activities associated with remediation of nuclear safety significant structures should be adequately recorded and stored for future reference. Documentation on structural condition should be readily available should the structure experience unforeseen but sudden damage, </w:t>
      </w:r>
      <w:r w:rsidR="009F6264">
        <w:t>for example,</w:t>
      </w:r>
      <w:r w:rsidRPr="00471BF3">
        <w:t xml:space="preserve"> earthquake or impact, or for the justification of life extension.</w:t>
      </w:r>
    </w:p>
    <w:p w14:paraId="2985CD85" w14:textId="79C4B7DA" w:rsidR="008A1D3E" w:rsidRDefault="00471BF3" w:rsidP="000A51C3">
      <w:pPr>
        <w:pStyle w:val="F9-Paragraph"/>
      </w:pPr>
      <w:r w:rsidRPr="00471BF3">
        <w:t>If a BIM model or digital twin exists, it is expected that all records will be included within this environment to ensure the model remains up to date and complete.</w:t>
      </w:r>
    </w:p>
    <w:p w14:paraId="626336E0" w14:textId="489864F5" w:rsidR="00D33BCF" w:rsidRDefault="00D33BCF" w:rsidP="000A51C3">
      <w:pPr>
        <w:pStyle w:val="F9-Paragraph"/>
      </w:pPr>
      <w:r w:rsidRPr="00D33BCF">
        <w:t xml:space="preserve">For further guidance regarding record management, </w:t>
      </w:r>
      <w:r w:rsidR="009F6264">
        <w:t>refer to</w:t>
      </w:r>
      <w:r w:rsidRPr="00D33BCF">
        <w:t>:</w:t>
      </w:r>
    </w:p>
    <w:p w14:paraId="68D7435C" w14:textId="458BE4D0" w:rsidR="009F6264" w:rsidRDefault="009F6264" w:rsidP="00831B71">
      <w:pPr>
        <w:pStyle w:val="Bulletlist1"/>
      </w:pPr>
      <w:r w:rsidRPr="00EA0C4C">
        <w:t>IAEA Safety Report 106</w:t>
      </w:r>
      <w:r>
        <w:t xml:space="preserve"> </w:t>
      </w:r>
      <w:sdt>
        <w:sdtPr>
          <w:id w:val="-31424498"/>
          <w:citation/>
        </w:sdtPr>
        <w:sdtContent>
          <w:r>
            <w:fldChar w:fldCharType="begin"/>
          </w:r>
          <w:r>
            <w:instrText xml:space="preserve"> CITATION IAEA106 \l 2057 </w:instrText>
          </w:r>
          <w:r>
            <w:fldChar w:fldCharType="separate"/>
          </w:r>
          <w:r w:rsidRPr="00FC00FC">
            <w:rPr>
              <w:noProof/>
            </w:rPr>
            <w:t>[9]</w:t>
          </w:r>
          <w:r>
            <w:fldChar w:fldCharType="end"/>
          </w:r>
        </w:sdtContent>
      </w:sdt>
      <w:r w:rsidRPr="00EA0C4C">
        <w:t>.</w:t>
      </w:r>
    </w:p>
    <w:p w14:paraId="0E869A2C" w14:textId="7717D870" w:rsidR="00EA0C4C" w:rsidRDefault="00EA0C4C" w:rsidP="00EA0C4C">
      <w:pPr>
        <w:pStyle w:val="Bulletlist1"/>
      </w:pPr>
      <w:r w:rsidRPr="00EA0C4C">
        <w:t>NS-TAST-GD-033 ‘Dutyholder Management of Records’</w:t>
      </w:r>
      <w:r w:rsidR="009F6264">
        <w:t xml:space="preserve"> </w:t>
      </w:r>
      <w:sdt>
        <w:sdtPr>
          <w:id w:val="-1305696037"/>
          <w:citation/>
        </w:sdtPr>
        <w:sdtContent>
          <w:r w:rsidR="009F6264">
            <w:fldChar w:fldCharType="begin"/>
          </w:r>
          <w:r w:rsidR="009F6264">
            <w:instrText xml:space="preserve"> CITATION ONR551 \l 2057 </w:instrText>
          </w:r>
          <w:r w:rsidR="009F6264">
            <w:fldChar w:fldCharType="separate"/>
          </w:r>
          <w:r w:rsidR="009F6264" w:rsidRPr="009F6264">
            <w:rPr>
              <w:noProof/>
            </w:rPr>
            <w:t>[27]</w:t>
          </w:r>
          <w:r w:rsidR="009F6264">
            <w:fldChar w:fldCharType="end"/>
          </w:r>
        </w:sdtContent>
      </w:sdt>
    </w:p>
    <w:p w14:paraId="0F53B48E" w14:textId="77777777" w:rsidR="009F6264" w:rsidRDefault="009F6264" w:rsidP="00E90780">
      <w:pPr>
        <w:pStyle w:val="Heading1"/>
        <w:sectPr w:rsidR="009F6264" w:rsidSect="00EA2C19">
          <w:pgSz w:w="11906" w:h="16838" w:code="9"/>
          <w:pgMar w:top="1440" w:right="1440" w:bottom="1440" w:left="1440" w:header="397" w:footer="397" w:gutter="0"/>
          <w:cols w:space="312"/>
          <w:docGrid w:linePitch="360"/>
        </w:sectPr>
      </w:pPr>
    </w:p>
    <w:p w14:paraId="219A98D5" w14:textId="21F306E6" w:rsidR="00140E1C" w:rsidRDefault="006109ED" w:rsidP="00E90780">
      <w:pPr>
        <w:pStyle w:val="Heading1"/>
      </w:pPr>
      <w:bookmarkStart w:id="7" w:name="_Toc234837304"/>
      <w:r w:rsidRPr="006109ED">
        <w:lastRenderedPageBreak/>
        <w:t xml:space="preserve">Continued </w:t>
      </w:r>
      <w:r w:rsidR="009F6264">
        <w:t>u</w:t>
      </w:r>
      <w:r w:rsidRPr="006109ED">
        <w:t xml:space="preserve">se of </w:t>
      </w:r>
      <w:r w:rsidR="009F6264">
        <w:t>d</w:t>
      </w:r>
      <w:r w:rsidRPr="006109ED">
        <w:t xml:space="preserve">amaged </w:t>
      </w:r>
      <w:r w:rsidR="009F6264">
        <w:t>s</w:t>
      </w:r>
      <w:r w:rsidRPr="006109ED">
        <w:t>tructures</w:t>
      </w:r>
      <w:bookmarkEnd w:id="7"/>
    </w:p>
    <w:p w14:paraId="614702E7" w14:textId="3CFE98C9" w:rsidR="006109ED" w:rsidRDefault="00313001" w:rsidP="00B73194">
      <w:pPr>
        <w:pStyle w:val="F9-Paragraph"/>
      </w:pPr>
      <w:r w:rsidRPr="00313001">
        <w:t>Damage can be defined</w:t>
      </w:r>
      <w:r w:rsidR="00EC404F">
        <w:t xml:space="preserve"> </w:t>
      </w:r>
      <w:r w:rsidRPr="00313001">
        <w:t xml:space="preserve"> as an unfavourable change in the condition of a structure that can adversely affect current or future structural performance</w:t>
      </w:r>
      <w:r w:rsidR="009F6264" w:rsidRPr="009F6264">
        <w:t xml:space="preserve"> </w:t>
      </w:r>
      <w:sdt>
        <w:sdtPr>
          <w:id w:val="1088879016"/>
          <w:citation/>
        </w:sdtPr>
        <w:sdtContent>
          <w:r w:rsidR="009F6264">
            <w:fldChar w:fldCharType="begin"/>
          </w:r>
          <w:r w:rsidR="009F6264">
            <w:instrText xml:space="preserve"> CITATION JRC \l 2057 </w:instrText>
          </w:r>
          <w:r w:rsidR="009F6264">
            <w:fldChar w:fldCharType="separate"/>
          </w:r>
          <w:r w:rsidR="009F6264">
            <w:rPr>
              <w:noProof/>
            </w:rPr>
            <w:t>[21]</w:t>
          </w:r>
          <w:r w:rsidR="009F6264">
            <w:fldChar w:fldCharType="end"/>
          </w:r>
        </w:sdtContent>
      </w:sdt>
      <w:r w:rsidRPr="00313001">
        <w:t xml:space="preserve">. The damaged SSC may still meet all of the required safety claims, but with reduced margins from those originally anticipated within the design. Repair may still be required when margins are considered inadequate. </w:t>
      </w:r>
      <w:r w:rsidR="009F6264">
        <w:br/>
      </w:r>
      <w:r w:rsidRPr="00313001">
        <w:t>The damage might result from a number of causes, such as ageing effects, latent defects due to poor workmanship or damage due to movement, overloading or impact.</w:t>
      </w:r>
    </w:p>
    <w:p w14:paraId="06C09F8B" w14:textId="1BE82EE6" w:rsidR="001D515D" w:rsidRDefault="001D515D" w:rsidP="00B73194">
      <w:pPr>
        <w:pStyle w:val="F9-Paragraph"/>
      </w:pPr>
      <w:r w:rsidRPr="001D515D">
        <w:t>Repairs or the replacement of damaged components may not be reasonably practicable and the dutyholder may seek to justify the continued use of a structure in its damaged state, based on damage tolerance arguments or on the basis of enhanced inspection or structural health monitoring. This section focuses on the case where repairs are not reasonably practicable, yet a safety functional requirement remains.</w:t>
      </w:r>
    </w:p>
    <w:p w14:paraId="582B0048" w14:textId="591C415E" w:rsidR="00C36787" w:rsidRDefault="00C36787" w:rsidP="00B73194">
      <w:pPr>
        <w:pStyle w:val="F9-Paragraph"/>
      </w:pPr>
      <w:r w:rsidRPr="00C36787">
        <w:t>Until safety and security can be assured, consideration should be given to stopping all activities and making safe.</w:t>
      </w:r>
    </w:p>
    <w:p w14:paraId="33A183E0" w14:textId="6BF32360" w:rsidR="00BB3C3E" w:rsidRDefault="00CD1700" w:rsidP="00CD1700">
      <w:pPr>
        <w:pStyle w:val="Heading2"/>
      </w:pPr>
      <w:r w:rsidRPr="00CD1700">
        <w:t xml:space="preserve">Steps </w:t>
      </w:r>
      <w:r w:rsidR="009F6264">
        <w:t>f</w:t>
      </w:r>
      <w:r w:rsidRPr="00CD1700">
        <w:t xml:space="preserve">ollowing </w:t>
      </w:r>
      <w:r w:rsidR="009F6264">
        <w:t>d</w:t>
      </w:r>
      <w:r w:rsidRPr="00CD1700">
        <w:t xml:space="preserve">amage </w:t>
      </w:r>
      <w:r w:rsidR="009F6264">
        <w:t>i</w:t>
      </w:r>
      <w:r w:rsidRPr="00CD1700">
        <w:t>dentification</w:t>
      </w:r>
    </w:p>
    <w:p w14:paraId="569F5F5B" w14:textId="6763FCFA" w:rsidR="006109ED" w:rsidRDefault="00634DB5" w:rsidP="00B73194">
      <w:pPr>
        <w:pStyle w:val="F9-Paragraph"/>
      </w:pPr>
      <w:r w:rsidRPr="00634DB5">
        <w:t xml:space="preserve">In addition to those steps included in </w:t>
      </w:r>
      <w:r w:rsidR="009F6264">
        <w:t>S</w:t>
      </w:r>
      <w:r w:rsidRPr="00634DB5">
        <w:t xml:space="preserve">ection </w:t>
      </w:r>
      <w:r w:rsidR="009F6264">
        <w:fldChar w:fldCharType="begin"/>
      </w:r>
      <w:r w:rsidR="009F6264">
        <w:instrText xml:space="preserve"> REF _Ref234836968 \r \h </w:instrText>
      </w:r>
      <w:r w:rsidR="009F6264">
        <w:fldChar w:fldCharType="separate"/>
      </w:r>
      <w:r w:rsidR="009F6264">
        <w:rPr>
          <w:cs/>
        </w:rPr>
        <w:t>‎</w:t>
      </w:r>
      <w:r w:rsidR="009F6264">
        <w:t>3.9</w:t>
      </w:r>
      <w:r w:rsidR="009F6264">
        <w:fldChar w:fldCharType="end"/>
      </w:r>
      <w:r w:rsidRPr="00634DB5">
        <w:t>, the dutyholder could reasonably demonstrate safety by:</w:t>
      </w:r>
    </w:p>
    <w:p w14:paraId="06E0D7F5" w14:textId="054EE939" w:rsidR="00634DB5" w:rsidRDefault="00634DB5" w:rsidP="00634DB5">
      <w:pPr>
        <w:pStyle w:val="Bulletlist1"/>
      </w:pPr>
      <w:r w:rsidRPr="00634DB5">
        <w:t>demonstration of adequate residual safety margin for the SSC (considering all operating states and safety claims made in relation to design basis events and accidents),</w:t>
      </w:r>
    </w:p>
    <w:p w14:paraId="2CB5C98D" w14:textId="77777777" w:rsidR="00634DB5" w:rsidRDefault="00634DB5" w:rsidP="00634DB5">
      <w:pPr>
        <w:pStyle w:val="Bulletlist1"/>
      </w:pPr>
      <w:r>
        <w:t>the potential failure mode of the SSC does not adversely affect operational safety (including conventional health and safety),</w:t>
      </w:r>
    </w:p>
    <w:p w14:paraId="5E918161" w14:textId="5501E11E" w:rsidR="00634DB5" w:rsidRDefault="00634DB5" w:rsidP="00634DB5">
      <w:pPr>
        <w:pStyle w:val="Bulletlist1"/>
      </w:pPr>
      <w:r>
        <w:t>any mitigating actions provided are sufficient to ensure ongoing safe operation of the SSC.</w:t>
      </w:r>
    </w:p>
    <w:p w14:paraId="731E4252" w14:textId="6E41EBEA" w:rsidR="006109ED" w:rsidRDefault="00510624" w:rsidP="00B73194">
      <w:pPr>
        <w:pStyle w:val="F9-Paragraph"/>
      </w:pPr>
      <w:r w:rsidRPr="00510624">
        <w:t>A number of the SAPs relating to integrity of metal components are relevant to damaged structures, including EMC.5 free from defects, EMC.6 means to establish defects of concern, EMC.28 margins and EMC.34 defect size.</w:t>
      </w:r>
    </w:p>
    <w:p w14:paraId="2CC26CDD" w14:textId="48038F5B" w:rsidR="006109ED" w:rsidRDefault="00D361F8" w:rsidP="00B73194">
      <w:pPr>
        <w:pStyle w:val="F9-Paragraph"/>
      </w:pPr>
      <w:r w:rsidRPr="00D361F8">
        <w:t xml:space="preserve">Where the dutyholder attempts to justify the continued use of a damaged structure, the approach detailed in </w:t>
      </w:r>
      <w:r w:rsidR="009F6264">
        <w:t>S</w:t>
      </w:r>
      <w:r w:rsidRPr="00D361F8">
        <w:t xml:space="preserve">ection </w:t>
      </w:r>
      <w:r w:rsidR="009F6264">
        <w:fldChar w:fldCharType="begin"/>
      </w:r>
      <w:r w:rsidR="009F6264">
        <w:instrText xml:space="preserve"> REF _Ref234836980 \r \h </w:instrText>
      </w:r>
      <w:r w:rsidR="009F6264">
        <w:fldChar w:fldCharType="separate"/>
      </w:r>
      <w:r w:rsidR="009F6264">
        <w:rPr>
          <w:cs/>
        </w:rPr>
        <w:t>‎</w:t>
      </w:r>
      <w:r w:rsidR="009F6264">
        <w:t>3.8</w:t>
      </w:r>
      <w:r w:rsidR="009F6264">
        <w:fldChar w:fldCharType="end"/>
      </w:r>
      <w:r w:rsidRPr="00D361F8">
        <w:t xml:space="preserve"> is applicable, with the following additional expectations:</w:t>
      </w:r>
    </w:p>
    <w:p w14:paraId="63BE2CC4" w14:textId="743A4D08" w:rsidR="00D361F8" w:rsidRDefault="00D361F8" w:rsidP="00D361F8">
      <w:pPr>
        <w:pStyle w:val="Bulletlist1"/>
      </w:pPr>
      <w:r w:rsidRPr="00D361F8">
        <w:t xml:space="preserve">consideration must be undertaken by a SQEP as soon as reasonably practicable after the damage has been detected (note </w:t>
      </w:r>
      <w:r w:rsidR="009F6264">
        <w:t>IC</w:t>
      </w:r>
      <w:r w:rsidRPr="00D361F8">
        <w:t xml:space="preserve"> functions when identifying a SQEP resource),</w:t>
      </w:r>
    </w:p>
    <w:p w14:paraId="10CA1B7C" w14:textId="028431E7" w:rsidR="00D361F8" w:rsidRDefault="00F77D90" w:rsidP="00D361F8">
      <w:pPr>
        <w:pStyle w:val="Bulletlist1"/>
      </w:pPr>
      <w:r w:rsidRPr="00F77D90">
        <w:t>review of existing operational experience of similarly degraded structures (desk study),</w:t>
      </w:r>
    </w:p>
    <w:p w14:paraId="7068059F" w14:textId="77777777" w:rsidR="00F77D90" w:rsidRDefault="00F77D90" w:rsidP="00F77D90">
      <w:pPr>
        <w:pStyle w:val="Bulletlist1"/>
      </w:pPr>
      <w:r>
        <w:lastRenderedPageBreak/>
        <w:t>a numerically based and suitably conservative damage tolerance assessment, highlighting areas of residual uncertainty,</w:t>
      </w:r>
    </w:p>
    <w:p w14:paraId="24C7FDA8" w14:textId="61AC8844" w:rsidR="00F77D90" w:rsidRDefault="00F77D90" w:rsidP="00F77D90">
      <w:pPr>
        <w:pStyle w:val="Bulletlist1"/>
      </w:pPr>
      <w:r>
        <w:t>an updated safety case for future use of the structure.</w:t>
      </w:r>
    </w:p>
    <w:p w14:paraId="1064BC63" w14:textId="0C15534F" w:rsidR="006109ED" w:rsidRPr="00B32435" w:rsidRDefault="00B32435" w:rsidP="009F6264">
      <w:pPr>
        <w:pStyle w:val="Heading3"/>
      </w:pPr>
      <w:r w:rsidRPr="00B32435">
        <w:t>Review of operational experience (desk study)</w:t>
      </w:r>
    </w:p>
    <w:p w14:paraId="0BCE27EF" w14:textId="70CACD9B" w:rsidR="006109ED" w:rsidRDefault="00CE148D" w:rsidP="00B73194">
      <w:pPr>
        <w:pStyle w:val="F9-Paragraph"/>
      </w:pPr>
      <w:r w:rsidRPr="00CE148D">
        <w:t>The dutyholder should to obtain and review all available documentation that would be relevant for the assessment of the structure, such as original construction drawings, specifications, calculations, modification proposals, previous inspection reports and maintenance records. These can be compared with any available operational experience relating to other damaged structures, how they performed in their damaged state, including any accelerated ageing effects and residual operational life.</w:t>
      </w:r>
    </w:p>
    <w:p w14:paraId="047DD7B9" w14:textId="72D25D2E" w:rsidR="000528D6" w:rsidRPr="000528D6" w:rsidRDefault="000528D6" w:rsidP="009F6264">
      <w:pPr>
        <w:pStyle w:val="Heading3"/>
      </w:pPr>
      <w:r w:rsidRPr="000528D6">
        <w:t>Detailed assessment</w:t>
      </w:r>
    </w:p>
    <w:p w14:paraId="40CCA513" w14:textId="7BAA3266" w:rsidR="006109ED" w:rsidRDefault="006C7679" w:rsidP="00B73194">
      <w:pPr>
        <w:pStyle w:val="F9-Paragraph"/>
      </w:pPr>
      <w:r w:rsidRPr="006C7679">
        <w:t xml:space="preserve">Evidence that the dutyholder has made reasonable efforts to confirm the accuracy of any available documented information is expected. </w:t>
      </w:r>
      <w:r w:rsidR="009F6264">
        <w:br/>
      </w:r>
      <w:r w:rsidRPr="006C7679">
        <w:t>Typical activities could include visual inspection, confirmatory measured surveys, ‘opening up’ works, excavation, non-destructive tests (NDT), sampling and testing of materials or installation of basic monitoring equipment. Any ‘opening up’ works should be reinstated or repaired as soon as reasonably practicable.</w:t>
      </w:r>
    </w:p>
    <w:p w14:paraId="5600FF1C" w14:textId="1A5E3CC1" w:rsidR="006109ED" w:rsidRDefault="00D1111D" w:rsidP="00B73194">
      <w:pPr>
        <w:pStyle w:val="F9-Paragraph"/>
      </w:pPr>
      <w:r w:rsidRPr="00D1111D">
        <w:t>As built records or existing design calculations may not correctly represent the structure as built or subsequently modified, and detailed analysis could result in a requirement for further information. An iterative approach may be appropriate between assessment and further detailed investigation.</w:t>
      </w:r>
    </w:p>
    <w:p w14:paraId="6A9E277D" w14:textId="300A6FD3" w:rsidR="00767ADF" w:rsidRDefault="00D7334C" w:rsidP="00B73194">
      <w:pPr>
        <w:pStyle w:val="F9-Paragraph"/>
      </w:pPr>
      <w:r w:rsidRPr="00D7334C">
        <w:t>Due consideration should be given to whether the damage is potentially progressive and whether the current degree of damage could lead to a disproportionate risk of failure or ‘cliff edge’ effect. The type of failure mode expected is key (ductile or brittle), as this will influence the structural robustness. For example, localised chloride-induced corrosion of steel reinforcement in concrete may significantly reduce the reinforcement ductility and structures that are affected by this form of corrosion should not normally be justified based on plastic analysis (such as yield line methods). For all but the simplest of structures, the inspector may challenge judgement-based assessments that are not based on calculations.</w:t>
      </w:r>
    </w:p>
    <w:p w14:paraId="4EFD9159" w14:textId="77777777" w:rsidR="009F6264" w:rsidRDefault="009F6264" w:rsidP="00B73194">
      <w:pPr>
        <w:pStyle w:val="F9-Paragraph"/>
        <w:sectPr w:rsidR="009F6264" w:rsidSect="00EA2C19">
          <w:pgSz w:w="11906" w:h="16838" w:code="9"/>
          <w:pgMar w:top="1440" w:right="1440" w:bottom="1440" w:left="1440" w:header="397" w:footer="397" w:gutter="0"/>
          <w:cols w:space="312"/>
          <w:docGrid w:linePitch="360"/>
        </w:sectPr>
      </w:pPr>
    </w:p>
    <w:p w14:paraId="389F3DAC" w14:textId="41571A76" w:rsidR="00767ADF" w:rsidRDefault="00870F06" w:rsidP="00B73194">
      <w:pPr>
        <w:pStyle w:val="F9-Paragraph"/>
      </w:pPr>
      <w:r w:rsidRPr="00870F06">
        <w:lastRenderedPageBreak/>
        <w:t xml:space="preserve">The general principles stated in the </w:t>
      </w:r>
      <w:sdt>
        <w:sdtPr>
          <w:id w:val="-498888889"/>
          <w:citation/>
        </w:sdtPr>
        <w:sdtContent>
          <w:r w:rsidR="009F6264">
            <w:fldChar w:fldCharType="begin"/>
          </w:r>
          <w:r w:rsidR="009F6264">
            <w:instrText xml:space="preserve"> CITATION ONR161 \l 2057 </w:instrText>
          </w:r>
          <w:r w:rsidR="009F6264">
            <w:fldChar w:fldCharType="separate"/>
          </w:r>
          <w:r w:rsidR="009F6264">
            <w:rPr>
              <w:noProof/>
            </w:rPr>
            <w:t>[4]</w:t>
          </w:r>
          <w:r w:rsidR="009F6264">
            <w:fldChar w:fldCharType="end"/>
          </w:r>
        </w:sdtContent>
      </w:sdt>
      <w:r w:rsidR="009F6264">
        <w:t xml:space="preserve"> </w:t>
      </w:r>
      <w:r w:rsidRPr="00870F06">
        <w:t>apply to detailed assessment. Evidence will be expected that there is a means to detect further damage in line with SAP ECE.3. The Inspector should be aware that the unmodified use of design codes to appraise an existing structure is often inappropriate, and for damaged structures it may lead to an over-estimate of residual strength. Partial safety factors used in design codes may need to be adjusted for use in a structural assessment. In the absence of a Eurocode dealing explicitly with assessment of existing structures, guidance on adjusting material strengths and partial material factors for assessment may be found in</w:t>
      </w:r>
      <w:r w:rsidR="00B2461E">
        <w:t xml:space="preserve"> </w:t>
      </w:r>
      <w:sdt>
        <w:sdtPr>
          <w:id w:val="1809596035"/>
          <w:citation/>
        </w:sdtPr>
        <w:sdtEndPr/>
        <w:sdtContent>
          <w:r w:rsidR="00B2461E">
            <w:fldChar w:fldCharType="begin"/>
          </w:r>
          <w:r w:rsidR="00B2461E">
            <w:instrText xml:space="preserve"> CITATION BRE366 \l 2057 </w:instrText>
          </w:r>
          <w:r w:rsidR="00B2461E">
            <w:fldChar w:fldCharType="separate"/>
          </w:r>
          <w:r w:rsidR="00FC00FC">
            <w:rPr>
              <w:noProof/>
            </w:rPr>
            <w:t>[19]</w:t>
          </w:r>
          <w:r w:rsidR="00B2461E">
            <w:fldChar w:fldCharType="end"/>
          </w:r>
        </w:sdtContent>
      </w:sdt>
      <w:r w:rsidRPr="00870F06">
        <w:t>,</w:t>
      </w:r>
      <w:r w:rsidR="00B2461E">
        <w:t xml:space="preserve"> </w:t>
      </w:r>
      <w:sdt>
        <w:sdtPr>
          <w:id w:val="571555373"/>
          <w:citation/>
        </w:sdtPr>
        <w:sdtEndPr/>
        <w:sdtContent>
          <w:r w:rsidR="00B2461E">
            <w:fldChar w:fldCharType="begin"/>
          </w:r>
          <w:r w:rsidR="00B2461E">
            <w:instrText xml:space="preserve"> CITATION IStructE \l 2057 </w:instrText>
          </w:r>
          <w:r w:rsidR="00B2461E">
            <w:fldChar w:fldCharType="separate"/>
          </w:r>
          <w:r w:rsidR="00FC00FC">
            <w:rPr>
              <w:noProof/>
            </w:rPr>
            <w:t>[20]</w:t>
          </w:r>
          <w:r w:rsidR="00B2461E">
            <w:fldChar w:fldCharType="end"/>
          </w:r>
        </w:sdtContent>
      </w:sdt>
      <w:r w:rsidRPr="00870F06">
        <w:t>, and</w:t>
      </w:r>
      <w:r w:rsidR="00845826">
        <w:t xml:space="preserve"> </w:t>
      </w:r>
      <w:sdt>
        <w:sdtPr>
          <w:id w:val="-171579702"/>
          <w:citation/>
        </w:sdtPr>
        <w:sdtEndPr/>
        <w:sdtContent>
          <w:r w:rsidR="00845826">
            <w:fldChar w:fldCharType="begin"/>
          </w:r>
          <w:r w:rsidR="00845826">
            <w:instrText xml:space="preserve"> CITATION DMRB \l 2057 </w:instrText>
          </w:r>
          <w:r w:rsidR="00845826">
            <w:fldChar w:fldCharType="separate"/>
          </w:r>
          <w:r w:rsidR="00FC00FC">
            <w:rPr>
              <w:noProof/>
            </w:rPr>
            <w:t>[22]</w:t>
          </w:r>
          <w:r w:rsidR="00845826">
            <w:fldChar w:fldCharType="end"/>
          </w:r>
        </w:sdtContent>
      </w:sdt>
      <w:r w:rsidRPr="00870F06">
        <w:t>. The Inspector should note that larger partial safety factors will not compensate for greater brittleness or vulnerability.</w:t>
      </w:r>
    </w:p>
    <w:p w14:paraId="39E33E7E" w14:textId="70BDD168" w:rsidR="00767ADF" w:rsidRDefault="00CA75B1" w:rsidP="00B73194">
      <w:pPr>
        <w:pStyle w:val="F9-Paragraph"/>
      </w:pPr>
      <w:r w:rsidRPr="00CA75B1">
        <w:t xml:space="preserve">The performance of existing buildings usually exceeds that suggested in design calculations </w:t>
      </w:r>
      <w:r w:rsidR="00FC00FC">
        <w:t>(for example,</w:t>
      </w:r>
      <w:r w:rsidRPr="00CA75B1">
        <w:t xml:space="preserve"> load-sharing and redistribution mechanisms). The structural assessment may account for alternative load sharing mechanisms where they can be justified, based on thorough inspection and assessment of the structure. Qualitative arguments around load sharing should be consistent with predicted behaviour from models. </w:t>
      </w:r>
      <w:r w:rsidR="009F6264">
        <w:br/>
      </w:r>
      <w:r w:rsidRPr="00CA75B1">
        <w:t>An assessment should consider actual geometry and material properties, which may be beneficial to the strength assessment and allow partial safety factors to be reduced.</w:t>
      </w:r>
    </w:p>
    <w:p w14:paraId="058C950A" w14:textId="0072A4B7" w:rsidR="00CA75B1" w:rsidRDefault="00CA75B1" w:rsidP="00B73194">
      <w:pPr>
        <w:pStyle w:val="F9-Paragraph"/>
      </w:pPr>
      <w:r w:rsidRPr="00CA75B1">
        <w:t>Limited guidance is available on how strengths and partial factors should be adjusted to account for damage:</w:t>
      </w:r>
    </w:p>
    <w:p w14:paraId="3F6812BE" w14:textId="1A886460" w:rsidR="00CA75B1" w:rsidRDefault="00390AC4" w:rsidP="00CA75B1">
      <w:pPr>
        <w:pStyle w:val="Bulletlist1"/>
      </w:pPr>
      <w:r w:rsidRPr="00390AC4">
        <w:t>Alkali-Silica Reaction (ASR) – BA 52/94</w:t>
      </w:r>
      <w:r w:rsidR="00E5384D">
        <w:t xml:space="preserve"> </w:t>
      </w:r>
      <w:sdt>
        <w:sdtPr>
          <w:id w:val="115185481"/>
          <w:citation/>
        </w:sdtPr>
        <w:sdtEndPr/>
        <w:sdtContent>
          <w:r w:rsidR="00E5384D">
            <w:fldChar w:fldCharType="begin"/>
          </w:r>
          <w:r w:rsidR="00E5384D">
            <w:instrText xml:space="preserve"> CITATION DMRB \l 2057 </w:instrText>
          </w:r>
          <w:r w:rsidR="00E5384D">
            <w:fldChar w:fldCharType="separate"/>
          </w:r>
          <w:r w:rsidR="00FC00FC" w:rsidRPr="00FC00FC">
            <w:rPr>
              <w:noProof/>
            </w:rPr>
            <w:t>[22]</w:t>
          </w:r>
          <w:r w:rsidR="00E5384D">
            <w:fldChar w:fldCharType="end"/>
          </w:r>
        </w:sdtContent>
      </w:sdt>
      <w:r w:rsidRPr="00390AC4">
        <w:t>,</w:t>
      </w:r>
    </w:p>
    <w:p w14:paraId="3AAF4683" w14:textId="3E82F9D5" w:rsidR="006C24F7" w:rsidRDefault="006C24F7" w:rsidP="006C24F7">
      <w:pPr>
        <w:pStyle w:val="Bulletlist1"/>
      </w:pPr>
      <w:r>
        <w:t>Assessment of effects of corroded or damaged reinforcing bars – BA38/93 and BA51/95</w:t>
      </w:r>
      <w:r w:rsidR="00E5384D">
        <w:t xml:space="preserve"> </w:t>
      </w:r>
      <w:sdt>
        <w:sdtPr>
          <w:id w:val="-1953692525"/>
          <w:citation/>
        </w:sdtPr>
        <w:sdtEndPr/>
        <w:sdtContent>
          <w:r w:rsidR="00E5384D">
            <w:fldChar w:fldCharType="begin"/>
          </w:r>
          <w:r w:rsidR="00E5384D">
            <w:instrText xml:space="preserve"> CITATION DMRB \l 2057 </w:instrText>
          </w:r>
          <w:r w:rsidR="00E5384D">
            <w:fldChar w:fldCharType="separate"/>
          </w:r>
          <w:r w:rsidR="00FC00FC" w:rsidRPr="00FC00FC">
            <w:rPr>
              <w:noProof/>
            </w:rPr>
            <w:t>[22]</w:t>
          </w:r>
          <w:r w:rsidR="00E5384D">
            <w:fldChar w:fldCharType="end"/>
          </w:r>
        </w:sdtContent>
      </w:sdt>
      <w:r>
        <w:t>,</w:t>
      </w:r>
    </w:p>
    <w:p w14:paraId="7130D4AC" w14:textId="37C1BE5B" w:rsidR="006C24F7" w:rsidRDefault="006C24F7" w:rsidP="006C24F7">
      <w:pPr>
        <w:pStyle w:val="Bulletlist1"/>
      </w:pPr>
      <w:r>
        <w:t xml:space="preserve">Scour and hydraulic actions – BD 97/12 </w:t>
      </w:r>
      <w:sdt>
        <w:sdtPr>
          <w:id w:val="-1555920014"/>
          <w:citation/>
        </w:sdtPr>
        <w:sdtEndPr/>
        <w:sdtContent>
          <w:r w:rsidR="00316D60">
            <w:fldChar w:fldCharType="begin"/>
          </w:r>
          <w:r w:rsidR="00316D60">
            <w:instrText xml:space="preserve"> CITATION DMRB \l 2057 </w:instrText>
          </w:r>
          <w:r w:rsidR="00316D60">
            <w:fldChar w:fldCharType="separate"/>
          </w:r>
          <w:r w:rsidR="00FC00FC" w:rsidRPr="00FC00FC">
            <w:rPr>
              <w:noProof/>
            </w:rPr>
            <w:t>[22]</w:t>
          </w:r>
          <w:r w:rsidR="00316D60">
            <w:fldChar w:fldCharType="end"/>
          </w:r>
        </w:sdtContent>
      </w:sdt>
      <w:r>
        <w:t>,</w:t>
      </w:r>
    </w:p>
    <w:p w14:paraId="23FE82C2" w14:textId="428489EF" w:rsidR="00CA75B1" w:rsidRDefault="006C24F7" w:rsidP="006C24F7">
      <w:pPr>
        <w:pStyle w:val="Bulletlist1"/>
      </w:pPr>
      <w:r>
        <w:t>Damage to reinforced concrete (resulting from seismic events) – FEMA 306</w:t>
      </w:r>
      <w:r w:rsidR="00160904">
        <w:t xml:space="preserve"> </w:t>
      </w:r>
      <w:sdt>
        <w:sdtPr>
          <w:id w:val="738146438"/>
          <w:citation/>
        </w:sdtPr>
        <w:sdtEndPr/>
        <w:sdtContent>
          <w:r w:rsidR="00160904">
            <w:fldChar w:fldCharType="begin"/>
          </w:r>
          <w:r w:rsidR="00160904">
            <w:instrText xml:space="preserve"> CITATION FEMA \l 2057 </w:instrText>
          </w:r>
          <w:r w:rsidR="00160904">
            <w:fldChar w:fldCharType="separate"/>
          </w:r>
          <w:r w:rsidR="00FC00FC" w:rsidRPr="00FC00FC">
            <w:rPr>
              <w:noProof/>
            </w:rPr>
            <w:t>[17]</w:t>
          </w:r>
          <w:r w:rsidR="00160904">
            <w:fldChar w:fldCharType="end"/>
          </w:r>
        </w:sdtContent>
      </w:sdt>
      <w:r>
        <w:t>.</w:t>
      </w:r>
    </w:p>
    <w:p w14:paraId="2396AD1E" w14:textId="79087578" w:rsidR="00767ADF" w:rsidRDefault="006C24F7" w:rsidP="00B73194">
      <w:pPr>
        <w:pStyle w:val="F9-Paragraph"/>
      </w:pPr>
      <w:r w:rsidRPr="006C24F7">
        <w:t>An approach using lowest credible strength is permissible (rather than characteristic strength), if actual strengths are known and underpinned by testing. Any assumptions made on future deterioration should be suitably conservative and underpinned by proposals for enhanced monitoring and inspection to ensure that assumptions made are validated by physical evidence.</w:t>
      </w:r>
    </w:p>
    <w:p w14:paraId="7746D9BC" w14:textId="77777777" w:rsidR="000B32C0" w:rsidRDefault="000B32C0" w:rsidP="000B32C0">
      <w:pPr>
        <w:pStyle w:val="F9-Paragraph"/>
      </w:pPr>
      <w:r>
        <w:t>The assessment should account for applicable external hazards, fault and accidental loads, design basis events and the potential for cliff edge effects. Defence in depth arguments in accordance with the original safety case (SAP ECE.2) should be reviewed to confirm they not have been invalidated by the damage.</w:t>
      </w:r>
    </w:p>
    <w:p w14:paraId="480B4EA1" w14:textId="77777777" w:rsidR="009F6264" w:rsidRDefault="009F6264" w:rsidP="000B32C0">
      <w:pPr>
        <w:pStyle w:val="F9-Paragraph"/>
        <w:sectPr w:rsidR="009F6264" w:rsidSect="00EA2C19">
          <w:pgSz w:w="11906" w:h="16838" w:code="9"/>
          <w:pgMar w:top="1440" w:right="1440" w:bottom="1440" w:left="1440" w:header="397" w:footer="397" w:gutter="0"/>
          <w:cols w:space="312"/>
          <w:docGrid w:linePitch="360"/>
        </w:sectPr>
      </w:pPr>
    </w:p>
    <w:p w14:paraId="41D55AAD" w14:textId="741BF030" w:rsidR="000B32C0" w:rsidRDefault="000B32C0" w:rsidP="000B32C0">
      <w:pPr>
        <w:pStyle w:val="F9-Paragraph"/>
      </w:pPr>
      <w:r>
        <w:lastRenderedPageBreak/>
        <w:t>Global and local stability of the structure should be demonstrated to remain adequate, structural robustness (i.e. the ability of the structure to withstand beyond design basis events without disproportionate effects on nuclear safety) be considered and codified rules for disproportionate collapse complied with.</w:t>
      </w:r>
    </w:p>
    <w:p w14:paraId="34A0BEBF" w14:textId="612F2550" w:rsidR="000B32C0" w:rsidRPr="000B32C0" w:rsidRDefault="000B32C0" w:rsidP="009F6264">
      <w:pPr>
        <w:pStyle w:val="Heading3"/>
      </w:pPr>
      <w:r w:rsidRPr="000B32C0">
        <w:t>Reporting of assessment</w:t>
      </w:r>
    </w:p>
    <w:p w14:paraId="16D61CD6" w14:textId="149F385B" w:rsidR="000B32C0" w:rsidRDefault="000C1DE6" w:rsidP="000B32C0">
      <w:pPr>
        <w:pStyle w:val="F9-Paragraph"/>
      </w:pPr>
      <w:r w:rsidRPr="000C1DE6">
        <w:t>A formal report is anticipated to record the scope, content and outcome of the structural damage assessment. This report should have a firm conclusion as to whether the structure is suitable for continued use in its damaged state. Content may include:</w:t>
      </w:r>
    </w:p>
    <w:p w14:paraId="01351D64" w14:textId="0ED2224D" w:rsidR="000C1DE6" w:rsidRDefault="00DA64FC" w:rsidP="000C1DE6">
      <w:pPr>
        <w:pStyle w:val="Bulletlist1"/>
      </w:pPr>
      <w:r w:rsidRPr="00DA64FC">
        <w:t>Cause and consequence of failure,</w:t>
      </w:r>
    </w:p>
    <w:p w14:paraId="20F8415E" w14:textId="77777777" w:rsidR="00DA64FC" w:rsidRDefault="00DA64FC" w:rsidP="00DA64FC">
      <w:pPr>
        <w:pStyle w:val="Bulletlist1"/>
      </w:pPr>
      <w:r>
        <w:t>nature of the damage / defects and the rate of deterioration or change occurring,</w:t>
      </w:r>
    </w:p>
    <w:p w14:paraId="6EF07B14" w14:textId="77777777" w:rsidR="00DA64FC" w:rsidRDefault="00DA64FC" w:rsidP="00DA64FC">
      <w:pPr>
        <w:pStyle w:val="Bulletlist1"/>
      </w:pPr>
      <w:r>
        <w:t>predicted residual service life,</w:t>
      </w:r>
    </w:p>
    <w:p w14:paraId="1AAE967E" w14:textId="77777777" w:rsidR="00DA64FC" w:rsidRDefault="00DA64FC" w:rsidP="00DA64FC">
      <w:pPr>
        <w:pStyle w:val="Bulletlist1"/>
      </w:pPr>
      <w:r>
        <w:t>possibility of hidden damage or defects,</w:t>
      </w:r>
    </w:p>
    <w:p w14:paraId="36D02CBA" w14:textId="77777777" w:rsidR="00DA64FC" w:rsidRDefault="00DA64FC" w:rsidP="00DA64FC">
      <w:pPr>
        <w:pStyle w:val="Bulletlist1"/>
      </w:pPr>
      <w:r>
        <w:t>adequacy of the condition data,</w:t>
      </w:r>
    </w:p>
    <w:p w14:paraId="6B50A3F3" w14:textId="77777777" w:rsidR="00DA64FC" w:rsidRDefault="00DA64FC" w:rsidP="00DA64FC">
      <w:pPr>
        <w:pStyle w:val="Bulletlist1"/>
      </w:pPr>
      <w:r>
        <w:t>justification for the material properties used,</w:t>
      </w:r>
    </w:p>
    <w:p w14:paraId="0FAE8CF4" w14:textId="77777777" w:rsidR="00DA64FC" w:rsidRDefault="00DA64FC" w:rsidP="00DA64FC">
      <w:pPr>
        <w:pStyle w:val="Bulletlist1"/>
      </w:pPr>
      <w:r>
        <w:t>justification for the partial factors for materials and loading,</w:t>
      </w:r>
    </w:p>
    <w:p w14:paraId="366220DE" w14:textId="77777777" w:rsidR="00DA64FC" w:rsidRDefault="00DA64FC" w:rsidP="00DA64FC">
      <w:pPr>
        <w:pStyle w:val="Bulletlist1"/>
      </w:pPr>
      <w:r>
        <w:t>sensitivity of the structure to the applied loading,</w:t>
      </w:r>
    </w:p>
    <w:p w14:paraId="6D93AF46" w14:textId="77777777" w:rsidR="00DA64FC" w:rsidRDefault="00DA64FC" w:rsidP="00DA64FC">
      <w:pPr>
        <w:pStyle w:val="Bulletlist1"/>
      </w:pPr>
      <w:r>
        <w:t>recent load history and performance under service loads,</w:t>
      </w:r>
    </w:p>
    <w:p w14:paraId="55B80D56" w14:textId="77777777" w:rsidR="00DA64FC" w:rsidRDefault="00DA64FC" w:rsidP="00DA64FC">
      <w:pPr>
        <w:pStyle w:val="Bulletlist1"/>
      </w:pPr>
      <w:r>
        <w:t>type and rigour of assessment completed,</w:t>
      </w:r>
    </w:p>
    <w:p w14:paraId="10E46E4B" w14:textId="77777777" w:rsidR="00DA64FC" w:rsidRDefault="00DA64FC" w:rsidP="00DA64FC">
      <w:pPr>
        <w:pStyle w:val="Bulletlist1"/>
      </w:pPr>
      <w:r>
        <w:t>re-evaluation of the structure’s load-carrying capacity,</w:t>
      </w:r>
    </w:p>
    <w:p w14:paraId="2667E2C1" w14:textId="77777777" w:rsidR="00DA64FC" w:rsidRDefault="00DA64FC" w:rsidP="00DA64FC">
      <w:pPr>
        <w:pStyle w:val="Bulletlist1"/>
      </w:pPr>
      <w:r>
        <w:t>whether any measures are needed to restrict access or operation (including and new or modified operational limits or operating rules),</w:t>
      </w:r>
    </w:p>
    <w:p w14:paraId="7A72BFBB" w14:textId="77777777" w:rsidR="00DA64FC" w:rsidRDefault="00DA64FC" w:rsidP="00DA64FC">
      <w:pPr>
        <w:pStyle w:val="Bulletlist1"/>
      </w:pPr>
      <w:r>
        <w:t>whether any reasonably practicable measures can be taken to prevent further damage,</w:t>
      </w:r>
    </w:p>
    <w:p w14:paraId="1F325CED" w14:textId="77777777" w:rsidR="00DA64FC" w:rsidRDefault="00DA64FC" w:rsidP="00DA64FC">
      <w:pPr>
        <w:pStyle w:val="Bulletlist1"/>
      </w:pPr>
      <w:r>
        <w:t>whether there are any reasonably practicable strengthening measures should these be required at a subsequent date,</w:t>
      </w:r>
    </w:p>
    <w:p w14:paraId="324CEEB7" w14:textId="6A23AA77" w:rsidR="00DA64FC" w:rsidRDefault="00DA64FC" w:rsidP="00DA64FC">
      <w:pPr>
        <w:pStyle w:val="Bulletlist1"/>
      </w:pPr>
      <w:r>
        <w:t>timing and extent of intensified inspection and monitoring.</w:t>
      </w:r>
    </w:p>
    <w:p w14:paraId="424876F7" w14:textId="714CB971" w:rsidR="00767ADF" w:rsidRDefault="00DA64FC" w:rsidP="00DA64FC">
      <w:pPr>
        <w:pStyle w:val="Heading2"/>
      </w:pPr>
      <w:r w:rsidRPr="00DA64FC">
        <w:lastRenderedPageBreak/>
        <w:t xml:space="preserve">Damage </w:t>
      </w:r>
      <w:r w:rsidR="009F6264">
        <w:t>t</w:t>
      </w:r>
      <w:r w:rsidRPr="00DA64FC">
        <w:t xml:space="preserve">olerance </w:t>
      </w:r>
      <w:r w:rsidR="009F6264">
        <w:t>a</w:t>
      </w:r>
      <w:r w:rsidRPr="00DA64FC">
        <w:t>ssessment (for progressive deterioration)</w:t>
      </w:r>
    </w:p>
    <w:p w14:paraId="787DB149" w14:textId="1A023BA1" w:rsidR="00767ADF" w:rsidRDefault="005C58B3" w:rsidP="00B73194">
      <w:pPr>
        <w:pStyle w:val="F9-Paragraph"/>
      </w:pPr>
      <w:r w:rsidRPr="005C58B3">
        <w:t>Where structural assessment indicates that the damage to the structure is likely to be progressive, then one possible approach to substantiation is by use of damage tolerance arguments. In this approach, an analysis is undertaken to determine, at a particular confidence level, the point at which the safety function would no longer be fulfilled. The inspector should expect this limit (an established damage tolerance level) to be related to suitable measurable parameters such as deflection, corrosion levels or damage extent. It would normally be expected that a confidence level of at least 95% for the safety function to be fulfilled for the remainder of the life of the structure would be achieved.</w:t>
      </w:r>
    </w:p>
    <w:p w14:paraId="07F9CF76" w14:textId="5F9D8328" w:rsidR="005C58B3" w:rsidRDefault="005C58B3" w:rsidP="00B73194">
      <w:pPr>
        <w:pStyle w:val="F9-Paragraph"/>
      </w:pPr>
      <w:r w:rsidRPr="005C58B3">
        <w:t>Sufficient conservatism should be adopted to allow for uncertainties in the assessment, including the extent of the damage, the accuracy of the methods used to establish the damage tolerance level, the degree of sampling applied, the expected rate of deterioration, and the accuracy with which the development of the deterioration mechanism can be established during the remaining life of the structure.</w:t>
      </w:r>
    </w:p>
    <w:p w14:paraId="7E41FFC3" w14:textId="77777777" w:rsidR="005C58B3" w:rsidRDefault="005C58B3" w:rsidP="005C58B3">
      <w:pPr>
        <w:pStyle w:val="F9-Paragraph"/>
      </w:pPr>
      <w:r>
        <w:t>In order to underpin the safety justification, an appropriate inspection and test regime should be established. The inspector may sample assurance that the frequency of the inspections and tests are based on relevant evidence as to the expected rate of deterioration.</w:t>
      </w:r>
    </w:p>
    <w:p w14:paraId="44FDDE71" w14:textId="080C3CF8" w:rsidR="005C58B3" w:rsidRDefault="005C58B3" w:rsidP="005C58B3">
      <w:pPr>
        <w:pStyle w:val="F9-Paragraph"/>
      </w:pPr>
      <w:r>
        <w:t>The dutyholder should, where proportionate, consider the installation of structural health monitoring systems that provide continuous or periodic data directly from equipment on the structure, as these can give an early warning of further changes. Such equipment can be used to trend data to underpin the safety case assumptions in relation to damage progression. Further information on Structural Health Monitoring is available in Structural Health Monitoring of Large Civil Engineering Structures, Hua-Pen Cheng, Wiley Blackwell (2018</w:t>
      </w:r>
      <w:r w:rsidR="00631058">
        <w:t>)</w:t>
      </w:r>
      <w:r w:rsidR="00D27681">
        <w:t xml:space="preserve"> </w:t>
      </w:r>
      <w:sdt>
        <w:sdtPr>
          <w:id w:val="-1429572255"/>
          <w:citation/>
        </w:sdtPr>
        <w:sdtEndPr/>
        <w:sdtContent>
          <w:r w:rsidR="00D27681">
            <w:fldChar w:fldCharType="begin"/>
          </w:r>
          <w:r w:rsidR="00D27681">
            <w:instrText xml:space="preserve"> CITATION Str \l 2057 </w:instrText>
          </w:r>
          <w:r w:rsidR="00D27681">
            <w:fldChar w:fldCharType="separate"/>
          </w:r>
          <w:r w:rsidR="00FC00FC">
            <w:rPr>
              <w:noProof/>
            </w:rPr>
            <w:t>[23]</w:t>
          </w:r>
          <w:r w:rsidR="00D27681">
            <w:fldChar w:fldCharType="end"/>
          </w:r>
        </w:sdtContent>
      </w:sdt>
      <w:r w:rsidR="00631058">
        <w:t>.</w:t>
      </w:r>
    </w:p>
    <w:p w14:paraId="5A06D769" w14:textId="277315B8" w:rsidR="005C58B3" w:rsidRDefault="005C58B3" w:rsidP="005C58B3">
      <w:pPr>
        <w:pStyle w:val="F9-Paragraph"/>
      </w:pPr>
      <w:r>
        <w:t xml:space="preserve">An operating envelope should be defined where applicable in line with the principles of SAP ECE.3 for defects to not compromise safety functions, and EMC.21 and EMC.24 for use of operation envelopes in the safety case. </w:t>
      </w:r>
      <w:r w:rsidR="009F6264">
        <w:br/>
      </w:r>
      <w:r>
        <w:t>The assessment should highlight the steps to be taken when approaching or exceeding the damage tolerance action levels.</w:t>
      </w:r>
    </w:p>
    <w:p w14:paraId="26A3A422" w14:textId="5F6BB0FB" w:rsidR="00F47DB0" w:rsidRDefault="00C10EFD" w:rsidP="00C10EFD">
      <w:pPr>
        <w:pStyle w:val="Heading2"/>
      </w:pPr>
      <w:r w:rsidRPr="00C10EFD">
        <w:t xml:space="preserve">Safety </w:t>
      </w:r>
      <w:r w:rsidR="009F6264">
        <w:t>c</w:t>
      </w:r>
      <w:r w:rsidRPr="00C10EFD">
        <w:t xml:space="preserve">ase for </w:t>
      </w:r>
      <w:r w:rsidR="009F6264">
        <w:t>f</w:t>
      </w:r>
      <w:r w:rsidRPr="00C10EFD">
        <w:t xml:space="preserve">uture </w:t>
      </w:r>
      <w:r w:rsidR="009F6264">
        <w:t>u</w:t>
      </w:r>
      <w:r w:rsidRPr="00C10EFD">
        <w:t>se of the</w:t>
      </w:r>
      <w:r w:rsidR="009F6264">
        <w:t xml:space="preserve"> d</w:t>
      </w:r>
      <w:r w:rsidRPr="00C10EFD">
        <w:t xml:space="preserve">amaged </w:t>
      </w:r>
      <w:proofErr w:type="spellStart"/>
      <w:r w:rsidR="009F6264">
        <w:t>d</w:t>
      </w:r>
      <w:r w:rsidRPr="00C10EFD">
        <w:t>tructure</w:t>
      </w:r>
      <w:proofErr w:type="spellEnd"/>
    </w:p>
    <w:p w14:paraId="72179F25" w14:textId="08814F5C" w:rsidR="00767ADF" w:rsidRDefault="005F4615" w:rsidP="00B73194">
      <w:pPr>
        <w:pStyle w:val="F9-Paragraph"/>
      </w:pPr>
      <w:r w:rsidRPr="005F4615">
        <w:t>Features of a safety case for future use of a damaged structure include:</w:t>
      </w:r>
    </w:p>
    <w:p w14:paraId="6C9C03B4" w14:textId="73E4DD3D" w:rsidR="005F4615" w:rsidRDefault="005F4615" w:rsidP="005F4615">
      <w:pPr>
        <w:pStyle w:val="Bulletlist1"/>
      </w:pPr>
      <w:r w:rsidRPr="005F4615">
        <w:t>a clear strategy that looks ahead to the end of life of the structure (or the point where it will be repaired),</w:t>
      </w:r>
    </w:p>
    <w:p w14:paraId="110580D1" w14:textId="11732426" w:rsidR="005F4615" w:rsidRDefault="007E7A89" w:rsidP="005F4615">
      <w:pPr>
        <w:pStyle w:val="Bulletlist1"/>
      </w:pPr>
      <w:r w:rsidRPr="007E7A89">
        <w:lastRenderedPageBreak/>
        <w:t>a concise list of assumptions made in assessing the adequacy of the structure,</w:t>
      </w:r>
    </w:p>
    <w:p w14:paraId="3DB105F7" w14:textId="626C4E21" w:rsidR="007E7A89" w:rsidRDefault="007E7A89" w:rsidP="005F4615">
      <w:pPr>
        <w:pStyle w:val="Bulletlist1"/>
      </w:pPr>
      <w:r w:rsidRPr="007E7A89">
        <w:t>safety functions to be assessed for normal operations, fault and accidental conditions, include absence of cliff edge effects,</w:t>
      </w:r>
    </w:p>
    <w:p w14:paraId="63C2432C" w14:textId="77777777" w:rsidR="007E7A89" w:rsidRDefault="007E7A89" w:rsidP="007E7A89">
      <w:pPr>
        <w:pStyle w:val="Bulletlist1"/>
      </w:pPr>
      <w:r>
        <w:t>demonstration that disruptive failure, without adequate forewarning, should be sufficiently remote, in line with the expectations of SAPs ERL.4, ECE.2, ECE.6 and EMC.11 which state that failure modes should be gradual and predictable,</w:t>
      </w:r>
    </w:p>
    <w:p w14:paraId="2E97ED9D" w14:textId="77777777" w:rsidR="007E7A89" w:rsidRDefault="007E7A89" w:rsidP="007E7A89">
      <w:pPr>
        <w:pStyle w:val="Bulletlist1"/>
      </w:pPr>
      <w:r>
        <w:t>how further damage can be prevented and whether there are diverse methods of preventing failure of the SSC if the damage should worsen, in line with the expectations of SAP EKP.3 for defence in depth and EDR.4 for no single failure criterion (and where the safety function is that of leak tightness, ECV.1, DC.1 and RP.5),</w:t>
      </w:r>
    </w:p>
    <w:p w14:paraId="158378D4" w14:textId="77777777" w:rsidR="007E7A89" w:rsidRDefault="007E7A89" w:rsidP="007E7A89">
      <w:pPr>
        <w:pStyle w:val="Bulletlist1"/>
      </w:pPr>
      <w:r>
        <w:t>identification of the expected remaining service life of the structure, in line with the expectation of SAPs ECE.1 and ECE.6,</w:t>
      </w:r>
    </w:p>
    <w:p w14:paraId="6FBF19DB" w14:textId="0DDE5AF9" w:rsidR="007E7A89" w:rsidRDefault="007E7A89" w:rsidP="007E7A89">
      <w:pPr>
        <w:pStyle w:val="Bulletlist1"/>
      </w:pPr>
      <w:r>
        <w:t>if a reduced operating reference period (i.e. the chosen period of time which is used as a basis for assessing values of variable actions or time-dependent material properties) less than the minimum usually taken for new design (generally 50 years), has been adopted. Any reduced reference period must be realistic (including post operational phases) and the resulting annual probability of failure should not exceed the required target value based on the consequences of structural failure</w:t>
      </w:r>
      <w:r w:rsidR="00A605BD">
        <w:t xml:space="preserve"> </w:t>
      </w:r>
      <w:sdt>
        <w:sdtPr>
          <w:id w:val="-1459100226"/>
          <w:citation/>
        </w:sdtPr>
        <w:sdtEndPr/>
        <w:sdtContent>
          <w:r w:rsidR="00A605BD">
            <w:fldChar w:fldCharType="begin"/>
          </w:r>
          <w:r w:rsidR="00A605BD">
            <w:instrText xml:space="preserve"> CITATION BRE366 \l 2057 </w:instrText>
          </w:r>
          <w:r w:rsidR="00A605BD">
            <w:fldChar w:fldCharType="separate"/>
          </w:r>
          <w:r w:rsidR="00FC00FC" w:rsidRPr="00FC00FC">
            <w:rPr>
              <w:noProof/>
            </w:rPr>
            <w:t>[19]</w:t>
          </w:r>
          <w:r w:rsidR="00A605BD">
            <w:fldChar w:fldCharType="end"/>
          </w:r>
        </w:sdtContent>
      </w:sdt>
      <w:r w:rsidR="00D15679">
        <w:t>.</w:t>
      </w:r>
      <w:r>
        <w:t xml:space="preserve"> </w:t>
      </w:r>
    </w:p>
    <w:p w14:paraId="03A6B0B8" w14:textId="114FD348" w:rsidR="007E7A89" w:rsidRDefault="007E7A89" w:rsidP="007E7A89">
      <w:pPr>
        <w:pStyle w:val="Bulletlist1"/>
      </w:pPr>
      <w:r>
        <w:t>how the structure will be monitored to detect further deterioration and a programme of future monitoring and testing. Reliance solely on visual inspection, even at an enhanced frequency, is unlikely to provide the required degree of confidence.</w:t>
      </w:r>
    </w:p>
    <w:p w14:paraId="57BABE61" w14:textId="5D5F24DE" w:rsidR="00767ADF" w:rsidRDefault="00433E99" w:rsidP="00B73194">
      <w:pPr>
        <w:pStyle w:val="F9-Paragraph"/>
      </w:pPr>
      <w:r w:rsidRPr="00433E99">
        <w:t>The safety case must demonstrate that risks have been reduced so far as is reasonably practicable, for example by:</w:t>
      </w:r>
    </w:p>
    <w:p w14:paraId="7EB653DD" w14:textId="312950C4" w:rsidR="00433E99" w:rsidRDefault="00433E99" w:rsidP="00433E99">
      <w:pPr>
        <w:pStyle w:val="Bulletlist1"/>
      </w:pPr>
      <w:r w:rsidRPr="00433E99">
        <w:t>demonstrating that all reasonably practicable measures to improve the situation have been undertaken,</w:t>
      </w:r>
    </w:p>
    <w:p w14:paraId="15BED86F" w14:textId="77777777" w:rsidR="00433E99" w:rsidRDefault="00433E99" w:rsidP="00433E99">
      <w:pPr>
        <w:pStyle w:val="Bulletlist1"/>
      </w:pPr>
      <w:r>
        <w:t>options to cease, relocate or modify operations or reduce the quantities of material at risk are not reasonably practicable,</w:t>
      </w:r>
    </w:p>
    <w:p w14:paraId="5581DE6F" w14:textId="77777777" w:rsidR="00433E99" w:rsidRDefault="00433E99" w:rsidP="00433E99">
      <w:pPr>
        <w:pStyle w:val="Bulletlist1"/>
      </w:pPr>
      <w:r>
        <w:t>options to bring forward end of operations have been considered,</w:t>
      </w:r>
    </w:p>
    <w:p w14:paraId="084C71CF" w14:textId="723F266E" w:rsidR="00433E99" w:rsidRDefault="00433E99" w:rsidP="00433E99">
      <w:pPr>
        <w:pStyle w:val="Bulletlist1"/>
      </w:pPr>
      <w:r>
        <w:t>appropriate accident response arrangements to minimise the consequences of a failure of the SSC have been developed and, where appropriate, deployment has been practiced.</w:t>
      </w:r>
    </w:p>
    <w:p w14:paraId="41717795" w14:textId="77777777" w:rsidR="009F6264" w:rsidRDefault="009F6264" w:rsidP="00B73194">
      <w:pPr>
        <w:pStyle w:val="F9-Paragraph"/>
        <w:sectPr w:rsidR="009F6264" w:rsidSect="00EA2C19">
          <w:pgSz w:w="11906" w:h="16838" w:code="9"/>
          <w:pgMar w:top="1440" w:right="1440" w:bottom="1440" w:left="1440" w:header="397" w:footer="397" w:gutter="0"/>
          <w:cols w:space="312"/>
          <w:docGrid w:linePitch="360"/>
        </w:sectPr>
      </w:pPr>
    </w:p>
    <w:p w14:paraId="41E92E6C" w14:textId="41F56A43" w:rsidR="00F76E3A" w:rsidRDefault="00433E99" w:rsidP="00B73194">
      <w:pPr>
        <w:pStyle w:val="F9-Paragraph"/>
      </w:pPr>
      <w:r w:rsidRPr="00433E99">
        <w:lastRenderedPageBreak/>
        <w:t>Situations where the risk of ‘cliff edge’ effects, brittle failure conditions or rapid further deterioration are undesirable and should be identified. For such cases, the inspector should focus on whether there is sufficient evidence that these mechanisms have been correctly identified and that the type of monitoring adopted is capable of providing early detection of further damage. For example, the measurement of deflection may provide an acceptable way of determining performance in many cases where a structure is capable of post-yielding behaviour, but will not be suitable where sudden brittle facture may occur. The safety margin adopted in such cases is likely to be larger than for more defect tolerant situations.</w:t>
      </w:r>
    </w:p>
    <w:p w14:paraId="70597920" w14:textId="77777777" w:rsidR="000B0E98" w:rsidRDefault="00DA1467" w:rsidP="00DA1467">
      <w:pPr>
        <w:tabs>
          <w:tab w:val="left" w:pos="915"/>
        </w:tabs>
        <w:sectPr w:rsidR="000B0E98" w:rsidSect="00EA2C19">
          <w:pgSz w:w="11906" w:h="16838" w:code="9"/>
          <w:pgMar w:top="1440" w:right="1440" w:bottom="1440" w:left="1440" w:header="397" w:footer="397" w:gutter="0"/>
          <w:cols w:space="312"/>
          <w:docGrid w:linePitch="360"/>
        </w:sectPr>
      </w:pPr>
      <w:r>
        <w:tab/>
      </w:r>
    </w:p>
    <w:p w14:paraId="29E014EA" w14:textId="16CCDE16" w:rsidR="008F6333" w:rsidRDefault="000B0E98" w:rsidP="009F6264">
      <w:pPr>
        <w:pStyle w:val="Heading1"/>
        <w:numPr>
          <w:ilvl w:val="0"/>
          <w:numId w:val="0"/>
        </w:numPr>
      </w:pPr>
      <w:bookmarkStart w:id="8" w:name="_Appendix_A_-"/>
      <w:bookmarkStart w:id="9" w:name="_Toc234837305"/>
      <w:bookmarkEnd w:id="8"/>
      <w:r>
        <w:lastRenderedPageBreak/>
        <w:t xml:space="preserve">Appendix A </w:t>
      </w:r>
      <w:r w:rsidR="009F6264">
        <w:t xml:space="preserve">- </w:t>
      </w:r>
      <w:r w:rsidR="009F6264" w:rsidRPr="00FD4D7D">
        <w:t xml:space="preserve">Example </w:t>
      </w:r>
      <w:r w:rsidR="009F6264">
        <w:t>a</w:t>
      </w:r>
      <w:r w:rsidR="009F6264" w:rsidRPr="00FD4D7D">
        <w:t xml:space="preserve">geing </w:t>
      </w:r>
      <w:r w:rsidR="009F6264">
        <w:t>e</w:t>
      </w:r>
      <w:r w:rsidR="009F6264" w:rsidRPr="00FD4D7D">
        <w:t xml:space="preserve">ffects, </w:t>
      </w:r>
      <w:r w:rsidR="009F6264">
        <w:t>p</w:t>
      </w:r>
      <w:r w:rsidR="009F6264" w:rsidRPr="00FD4D7D">
        <w:t xml:space="preserve">otential </w:t>
      </w:r>
      <w:r w:rsidR="009F6264">
        <w:t>r</w:t>
      </w:r>
      <w:r w:rsidR="009F6264" w:rsidRPr="00FD4D7D">
        <w:t xml:space="preserve">esults and </w:t>
      </w:r>
      <w:r w:rsidR="009F6264">
        <w:t>d</w:t>
      </w:r>
      <w:r w:rsidR="009F6264" w:rsidRPr="00FD4D7D">
        <w:t xml:space="preserve">irect </w:t>
      </w:r>
      <w:r w:rsidR="009F6264">
        <w:t>e</w:t>
      </w:r>
      <w:r w:rsidR="009F6264" w:rsidRPr="00FD4D7D">
        <w:t>ffects</w:t>
      </w:r>
      <w:bookmarkEnd w:id="9"/>
    </w:p>
    <w:tbl>
      <w:tblPr>
        <w:tblStyle w:val="ONRTable1"/>
        <w:tblW w:w="5000" w:type="pct"/>
        <w:tblInd w:w="0" w:type="dxa"/>
        <w:tblLook w:val="04A0" w:firstRow="1" w:lastRow="0" w:firstColumn="1" w:lastColumn="0" w:noHBand="0" w:noVBand="1"/>
      </w:tblPr>
      <w:tblGrid>
        <w:gridCol w:w="5438"/>
        <w:gridCol w:w="5651"/>
        <w:gridCol w:w="9842"/>
      </w:tblGrid>
      <w:tr w:rsidR="00745CB1" w14:paraId="2FB95B1E" w14:textId="77777777" w:rsidTr="009F6264">
        <w:trPr>
          <w:cnfStyle w:val="100000000000" w:firstRow="1" w:lastRow="0" w:firstColumn="0" w:lastColumn="0" w:oddVBand="0" w:evenVBand="0" w:oddHBand="0" w:evenHBand="0" w:firstRowFirstColumn="0" w:firstRowLastColumn="0" w:lastRowFirstColumn="0" w:lastRowLastColumn="0"/>
          <w:cantSplit/>
          <w:trHeight w:val="408"/>
          <w:tblHeader/>
        </w:trPr>
        <w:tc>
          <w:tcPr>
            <w:tcW w:w="1299" w:type="pct"/>
          </w:tcPr>
          <w:p w14:paraId="5DCE724D" w14:textId="17214BC9" w:rsidR="00745CB1" w:rsidRDefault="00745CB1" w:rsidP="009F6264">
            <w:pPr>
              <w:spacing w:before="60" w:after="60"/>
            </w:pPr>
            <w:r w:rsidRPr="0063339E">
              <w:t xml:space="preserve">Ageing </w:t>
            </w:r>
            <w:r w:rsidR="009F6264">
              <w:t>e</w:t>
            </w:r>
            <w:r w:rsidRPr="0063339E">
              <w:t>ffect</w:t>
            </w:r>
          </w:p>
        </w:tc>
        <w:tc>
          <w:tcPr>
            <w:tcW w:w="1350" w:type="pct"/>
          </w:tcPr>
          <w:p w14:paraId="5403E497" w14:textId="08BCB1E5" w:rsidR="00745CB1" w:rsidRDefault="00745CB1" w:rsidP="009F6264">
            <w:pPr>
              <w:spacing w:before="60" w:after="60"/>
            </w:pPr>
            <w:r w:rsidRPr="0063339E">
              <w:t>Potential result</w:t>
            </w:r>
          </w:p>
        </w:tc>
        <w:tc>
          <w:tcPr>
            <w:tcW w:w="2351" w:type="pct"/>
          </w:tcPr>
          <w:p w14:paraId="34655D4E" w14:textId="3A91F8D6" w:rsidR="00745CB1" w:rsidRDefault="00745CB1" w:rsidP="009F6264">
            <w:pPr>
              <w:spacing w:before="60" w:after="60"/>
            </w:pPr>
            <w:r w:rsidRPr="0063339E">
              <w:t xml:space="preserve">Direct </w:t>
            </w:r>
            <w:r w:rsidR="009F6264">
              <w:t>e</w:t>
            </w:r>
            <w:r w:rsidRPr="0063339E">
              <w:t xml:space="preserve">ffects on </w:t>
            </w:r>
            <w:r w:rsidR="009F6264">
              <w:t>s</w:t>
            </w:r>
            <w:r w:rsidRPr="0063339E">
              <w:t xml:space="preserve">afety </w:t>
            </w:r>
            <w:r w:rsidR="009F6264">
              <w:t>f</w:t>
            </w:r>
            <w:r w:rsidRPr="0063339E">
              <w:t>unction</w:t>
            </w:r>
          </w:p>
        </w:tc>
      </w:tr>
      <w:tr w:rsidR="00E54E74" w14:paraId="19D45E6C" w14:textId="77777777" w:rsidTr="009F6264">
        <w:trPr>
          <w:cantSplit/>
          <w:trHeight w:val="1440"/>
        </w:trPr>
        <w:tc>
          <w:tcPr>
            <w:tcW w:w="1299" w:type="pct"/>
            <w:vMerge w:val="restart"/>
          </w:tcPr>
          <w:p w14:paraId="5660A4BB" w14:textId="10A769F6" w:rsidR="00E54E74" w:rsidRDefault="00E54E74" w:rsidP="009F6264">
            <w:pPr>
              <w:spacing w:before="60" w:after="60"/>
            </w:pPr>
            <w:r w:rsidRPr="003565AB">
              <w:t>Dimensional change*:</w:t>
            </w:r>
          </w:p>
          <w:p w14:paraId="549C6D41" w14:textId="5F764BB5" w:rsidR="00E54E74" w:rsidRDefault="00E54E74" w:rsidP="009F6264">
            <w:pPr>
              <w:pStyle w:val="ListParagraph"/>
              <w:numPr>
                <w:ilvl w:val="0"/>
                <w:numId w:val="39"/>
              </w:numPr>
              <w:spacing w:before="60" w:after="60"/>
            </w:pPr>
            <w:r w:rsidRPr="003565AB">
              <w:t>Thermal movement</w:t>
            </w:r>
          </w:p>
          <w:p w14:paraId="04D7F4C0" w14:textId="77777777" w:rsidR="00E54E74" w:rsidRDefault="00E54E74" w:rsidP="009F6264">
            <w:pPr>
              <w:pStyle w:val="ListParagraph"/>
              <w:numPr>
                <w:ilvl w:val="0"/>
                <w:numId w:val="39"/>
              </w:numPr>
              <w:spacing w:before="60" w:after="60"/>
            </w:pPr>
            <w:r>
              <w:t>Moisture movement</w:t>
            </w:r>
          </w:p>
          <w:p w14:paraId="6BD52B76" w14:textId="77777777" w:rsidR="00E54E74" w:rsidRDefault="00E54E74" w:rsidP="009F6264">
            <w:pPr>
              <w:pStyle w:val="ListParagraph"/>
              <w:numPr>
                <w:ilvl w:val="0"/>
                <w:numId w:val="39"/>
              </w:numPr>
              <w:spacing w:before="60" w:after="60"/>
            </w:pPr>
            <w:r>
              <w:t>Post hardening concrete shrinkage</w:t>
            </w:r>
          </w:p>
          <w:p w14:paraId="6BF1332B" w14:textId="77777777" w:rsidR="00E54E74" w:rsidRDefault="00E54E74" w:rsidP="009F6264">
            <w:pPr>
              <w:pStyle w:val="ListParagraph"/>
              <w:numPr>
                <w:ilvl w:val="0"/>
                <w:numId w:val="39"/>
              </w:numPr>
              <w:spacing w:before="60" w:after="60"/>
            </w:pPr>
            <w:r>
              <w:t>Creep (concrete and cementitious materials)</w:t>
            </w:r>
          </w:p>
          <w:p w14:paraId="74E9694F" w14:textId="1F44E8A4" w:rsidR="00E54E74" w:rsidRDefault="00E54E74" w:rsidP="009F6264">
            <w:pPr>
              <w:pStyle w:val="ListParagraph"/>
              <w:numPr>
                <w:ilvl w:val="0"/>
                <w:numId w:val="39"/>
              </w:numPr>
              <w:spacing w:before="60" w:after="60"/>
            </w:pPr>
            <w:r>
              <w:t>Swelling of masonry (moisture absorption)</w:t>
            </w:r>
          </w:p>
        </w:tc>
        <w:tc>
          <w:tcPr>
            <w:tcW w:w="1350" w:type="pct"/>
          </w:tcPr>
          <w:p w14:paraId="3979EC9E" w14:textId="61ACAF50" w:rsidR="00E54E74" w:rsidRDefault="00E54E74" w:rsidP="009F6264">
            <w:pPr>
              <w:spacing w:before="60" w:after="60"/>
            </w:pPr>
            <w:r w:rsidRPr="00E54E74">
              <w:t>Shrinkage cracking</w:t>
            </w:r>
          </w:p>
        </w:tc>
        <w:tc>
          <w:tcPr>
            <w:tcW w:w="2351" w:type="pct"/>
          </w:tcPr>
          <w:p w14:paraId="4A1735F8" w14:textId="77777777" w:rsidR="00E54E74" w:rsidRDefault="00E54E74" w:rsidP="009F6264">
            <w:pPr>
              <w:spacing w:before="60" w:after="60" w:line="240" w:lineRule="auto"/>
            </w:pPr>
            <w:r>
              <w:t>Loss of containment.</w:t>
            </w:r>
          </w:p>
          <w:p w14:paraId="777E57D0" w14:textId="77777777" w:rsidR="00E54E74" w:rsidRDefault="00E54E74" w:rsidP="009F6264">
            <w:pPr>
              <w:spacing w:before="60" w:after="60" w:line="240" w:lineRule="auto"/>
            </w:pPr>
            <w:r>
              <w:t>Loss of shielding.</w:t>
            </w:r>
          </w:p>
          <w:p w14:paraId="44FBB5E8" w14:textId="77777777" w:rsidR="00E54E74" w:rsidRDefault="00E54E74" w:rsidP="009F6264">
            <w:pPr>
              <w:spacing w:before="60" w:after="60" w:line="240" w:lineRule="auto"/>
            </w:pPr>
            <w:r>
              <w:t>Rainwater or groundwater penetration into facilities.</w:t>
            </w:r>
          </w:p>
          <w:p w14:paraId="1577390D" w14:textId="077E5C20" w:rsidR="00E54E74" w:rsidRDefault="00E54E74" w:rsidP="009F6264">
            <w:pPr>
              <w:spacing w:before="60" w:after="60" w:line="240" w:lineRule="auto"/>
            </w:pPr>
            <w:r>
              <w:t>Loss of water from ponds (potentially transporting contaminates).</w:t>
            </w:r>
          </w:p>
        </w:tc>
      </w:tr>
      <w:tr w:rsidR="00E54E74" w14:paraId="0C488C35" w14:textId="77777777" w:rsidTr="009F6264">
        <w:trPr>
          <w:cantSplit/>
          <w:trHeight w:val="1440"/>
        </w:trPr>
        <w:tc>
          <w:tcPr>
            <w:tcW w:w="1299" w:type="pct"/>
            <w:vMerge/>
          </w:tcPr>
          <w:p w14:paraId="03371FA4" w14:textId="77777777" w:rsidR="00E54E74" w:rsidRDefault="00E54E74" w:rsidP="009F6264">
            <w:pPr>
              <w:spacing w:before="60" w:after="60"/>
            </w:pPr>
          </w:p>
        </w:tc>
        <w:tc>
          <w:tcPr>
            <w:tcW w:w="1350" w:type="pct"/>
          </w:tcPr>
          <w:p w14:paraId="74C59836" w14:textId="476395CC" w:rsidR="00E54E74" w:rsidRDefault="000609A6" w:rsidP="009F6264">
            <w:pPr>
              <w:spacing w:before="60" w:after="60"/>
            </w:pPr>
            <w:r w:rsidRPr="000609A6">
              <w:t>Overstress of adjacent structural components</w:t>
            </w:r>
          </w:p>
        </w:tc>
        <w:tc>
          <w:tcPr>
            <w:tcW w:w="2351" w:type="pct"/>
          </w:tcPr>
          <w:p w14:paraId="2307F431" w14:textId="77777777" w:rsidR="00B25C14" w:rsidRDefault="00B25C14" w:rsidP="009F6264">
            <w:pPr>
              <w:spacing w:before="60" w:after="60" w:line="240" w:lineRule="auto"/>
            </w:pPr>
            <w:r>
              <w:t>Cracking, deformation or failure to adjacent structural components.</w:t>
            </w:r>
          </w:p>
          <w:p w14:paraId="032FD21F" w14:textId="77777777" w:rsidR="00B25C14" w:rsidRDefault="00B25C14" w:rsidP="009F6264">
            <w:pPr>
              <w:spacing w:before="60" w:after="60" w:line="240" w:lineRule="auto"/>
            </w:pPr>
            <w:r>
              <w:t>Reduction in capacity of secondary load paths.</w:t>
            </w:r>
          </w:p>
          <w:p w14:paraId="5B6D5451" w14:textId="5C9CAC54" w:rsidR="00E54E74" w:rsidRDefault="00B25C14" w:rsidP="009F6264">
            <w:pPr>
              <w:spacing w:before="60" w:after="60" w:line="240" w:lineRule="auto"/>
            </w:pPr>
            <w:r>
              <w:t>Unanticipated structural restraint.</w:t>
            </w:r>
          </w:p>
        </w:tc>
      </w:tr>
      <w:tr w:rsidR="00E54E74" w14:paraId="45C30716" w14:textId="77777777" w:rsidTr="009F6264">
        <w:trPr>
          <w:cantSplit/>
        </w:trPr>
        <w:tc>
          <w:tcPr>
            <w:tcW w:w="1299" w:type="pct"/>
            <w:vMerge/>
          </w:tcPr>
          <w:p w14:paraId="56378C7E" w14:textId="77777777" w:rsidR="00E54E74" w:rsidRDefault="00E54E74" w:rsidP="009F6264">
            <w:pPr>
              <w:spacing w:before="60" w:after="60"/>
            </w:pPr>
          </w:p>
        </w:tc>
        <w:tc>
          <w:tcPr>
            <w:tcW w:w="1350" w:type="pct"/>
          </w:tcPr>
          <w:p w14:paraId="2C15A34E" w14:textId="57143983" w:rsidR="00E54E74" w:rsidRDefault="00A75638" w:rsidP="009F6264">
            <w:pPr>
              <w:spacing w:before="60" w:after="60"/>
            </w:pPr>
            <w:r w:rsidRPr="00A75638">
              <w:t>Opening of movement joints</w:t>
            </w:r>
          </w:p>
        </w:tc>
        <w:tc>
          <w:tcPr>
            <w:tcW w:w="2351" w:type="pct"/>
          </w:tcPr>
          <w:p w14:paraId="28FE36CE" w14:textId="77777777" w:rsidR="00A75638" w:rsidRDefault="00A75638" w:rsidP="009F6264">
            <w:pPr>
              <w:spacing w:before="60" w:after="60" w:line="240" w:lineRule="auto"/>
            </w:pPr>
            <w:r>
              <w:t>Losses of water from ponds (potentially transporting contaminants).</w:t>
            </w:r>
          </w:p>
          <w:p w14:paraId="3B894631" w14:textId="77777777" w:rsidR="00A75638" w:rsidRDefault="00A75638" w:rsidP="009F6264">
            <w:pPr>
              <w:spacing w:before="60" w:after="60" w:line="240" w:lineRule="auto"/>
            </w:pPr>
            <w:r>
              <w:t>Rainwater or groundwater penetration into facilities.</w:t>
            </w:r>
          </w:p>
          <w:p w14:paraId="55269F88" w14:textId="1C5698F9" w:rsidR="00E54E74" w:rsidRDefault="00A75638" w:rsidP="009F6264">
            <w:pPr>
              <w:spacing w:before="60" w:after="60" w:line="240" w:lineRule="auto"/>
            </w:pPr>
            <w:r>
              <w:t>Strain on sealants and waterproofing materials.</w:t>
            </w:r>
          </w:p>
        </w:tc>
      </w:tr>
      <w:tr w:rsidR="00E54E74" w14:paraId="66547EAC" w14:textId="77777777" w:rsidTr="009F6264">
        <w:trPr>
          <w:cantSplit/>
          <w:trHeight w:val="20"/>
        </w:trPr>
        <w:tc>
          <w:tcPr>
            <w:tcW w:w="1299" w:type="pct"/>
            <w:vMerge/>
          </w:tcPr>
          <w:p w14:paraId="65F3B94C" w14:textId="77777777" w:rsidR="00E54E74" w:rsidRDefault="00E54E74" w:rsidP="009F6264">
            <w:pPr>
              <w:spacing w:before="60" w:after="60"/>
            </w:pPr>
          </w:p>
        </w:tc>
        <w:tc>
          <w:tcPr>
            <w:tcW w:w="1350" w:type="pct"/>
          </w:tcPr>
          <w:p w14:paraId="52187E70" w14:textId="061179F6" w:rsidR="00E54E74" w:rsidRDefault="004F3B21" w:rsidP="009F6264">
            <w:pPr>
              <w:spacing w:before="60" w:after="60"/>
            </w:pPr>
            <w:r w:rsidRPr="004F3B21">
              <w:t>Excessive deflection</w:t>
            </w:r>
          </w:p>
        </w:tc>
        <w:tc>
          <w:tcPr>
            <w:tcW w:w="2351" w:type="pct"/>
          </w:tcPr>
          <w:p w14:paraId="0A0E975C" w14:textId="77777777" w:rsidR="004F3B21" w:rsidRDefault="004F3B21" w:rsidP="009F6264">
            <w:pPr>
              <w:spacing w:before="60" w:after="60" w:line="240" w:lineRule="auto"/>
            </w:pPr>
            <w:r>
              <w:t>Water ponding or standing water.</w:t>
            </w:r>
          </w:p>
          <w:p w14:paraId="6CD1623C" w14:textId="77777777" w:rsidR="004F3B21" w:rsidRDefault="004F3B21" w:rsidP="009F6264">
            <w:pPr>
              <w:spacing w:before="60" w:after="60" w:line="240" w:lineRule="auto"/>
            </w:pPr>
            <w:r>
              <w:t>Loss of serviceability.</w:t>
            </w:r>
          </w:p>
          <w:p w14:paraId="37B29261" w14:textId="77777777" w:rsidR="004F3B21" w:rsidRDefault="004F3B21" w:rsidP="009F6264">
            <w:pPr>
              <w:spacing w:before="60" w:after="60" w:line="240" w:lineRule="auto"/>
            </w:pPr>
            <w:r>
              <w:t>Damage to supported services.</w:t>
            </w:r>
          </w:p>
          <w:p w14:paraId="10B762C3" w14:textId="58A6735F" w:rsidR="00E54E74" w:rsidRDefault="004F3B21" w:rsidP="009F6264">
            <w:pPr>
              <w:spacing w:before="60" w:after="60" w:line="240" w:lineRule="auto"/>
            </w:pPr>
            <w:r>
              <w:t>Damage to weatherproof envelope.</w:t>
            </w:r>
          </w:p>
        </w:tc>
      </w:tr>
      <w:tr w:rsidR="004F3B21" w14:paraId="13EABE58" w14:textId="77777777" w:rsidTr="009F6264">
        <w:trPr>
          <w:cantSplit/>
          <w:trHeight w:val="820"/>
        </w:trPr>
        <w:tc>
          <w:tcPr>
            <w:tcW w:w="1299" w:type="pct"/>
            <w:vMerge/>
          </w:tcPr>
          <w:p w14:paraId="528C704A" w14:textId="77777777" w:rsidR="004F3B21" w:rsidRDefault="004F3B21" w:rsidP="009F6264">
            <w:pPr>
              <w:spacing w:before="60" w:after="60"/>
            </w:pPr>
          </w:p>
        </w:tc>
        <w:tc>
          <w:tcPr>
            <w:tcW w:w="1350" w:type="pct"/>
          </w:tcPr>
          <w:p w14:paraId="70BC9E9F" w14:textId="4884A088" w:rsidR="004F3B21" w:rsidRDefault="004F3B21" w:rsidP="009F6264">
            <w:pPr>
              <w:spacing w:before="60" w:after="60"/>
            </w:pPr>
            <w:r w:rsidRPr="004F3B21">
              <w:t>Ground heave</w:t>
            </w:r>
          </w:p>
        </w:tc>
        <w:tc>
          <w:tcPr>
            <w:tcW w:w="2351" w:type="pct"/>
            <w:vMerge w:val="restart"/>
          </w:tcPr>
          <w:p w14:paraId="5FB9052F" w14:textId="77777777" w:rsidR="004E61AE" w:rsidRDefault="004E61AE" w:rsidP="009F6264">
            <w:pPr>
              <w:spacing w:before="60" w:after="60" w:line="240" w:lineRule="auto"/>
            </w:pPr>
            <w:r>
              <w:t>Damage to below ground services. Can lead to further ground movement.</w:t>
            </w:r>
          </w:p>
          <w:p w14:paraId="5808CD11" w14:textId="77777777" w:rsidR="004E61AE" w:rsidRDefault="004E61AE" w:rsidP="009F6264">
            <w:pPr>
              <w:spacing w:before="60" w:after="60" w:line="240" w:lineRule="auto"/>
            </w:pPr>
            <w:r>
              <w:t>Damage to groundwater or ground gas protection measures.</w:t>
            </w:r>
          </w:p>
          <w:p w14:paraId="64AFDBB7" w14:textId="77777777" w:rsidR="004E61AE" w:rsidRDefault="004E61AE" w:rsidP="009F6264">
            <w:pPr>
              <w:spacing w:before="60" w:after="60" w:line="240" w:lineRule="auto"/>
            </w:pPr>
            <w:r>
              <w:t>Loss of serviceability.</w:t>
            </w:r>
          </w:p>
          <w:p w14:paraId="0F1E2E81" w14:textId="11FDF392" w:rsidR="004C3E09" w:rsidRDefault="004E61AE" w:rsidP="009F6264">
            <w:pPr>
              <w:spacing w:before="60" w:after="60" w:line="240" w:lineRule="auto"/>
            </w:pPr>
            <w:r>
              <w:t>Damage to weatherproof envelope.</w:t>
            </w:r>
          </w:p>
        </w:tc>
      </w:tr>
      <w:tr w:rsidR="004F3B21" w14:paraId="7D3A292C" w14:textId="77777777" w:rsidTr="009F6264">
        <w:trPr>
          <w:cantSplit/>
        </w:trPr>
        <w:tc>
          <w:tcPr>
            <w:tcW w:w="1299" w:type="pct"/>
            <w:vMerge/>
          </w:tcPr>
          <w:p w14:paraId="4B5C2D5E" w14:textId="77777777" w:rsidR="004F3B21" w:rsidRDefault="004F3B21" w:rsidP="009F6264">
            <w:pPr>
              <w:spacing w:before="60" w:after="60"/>
            </w:pPr>
          </w:p>
        </w:tc>
        <w:tc>
          <w:tcPr>
            <w:tcW w:w="1350" w:type="pct"/>
          </w:tcPr>
          <w:p w14:paraId="2A45488A" w14:textId="0093DDD9" w:rsidR="004F3B21" w:rsidRDefault="004F3B21" w:rsidP="009F6264">
            <w:pPr>
              <w:spacing w:before="60" w:after="60"/>
            </w:pPr>
            <w:r w:rsidRPr="004F3B21">
              <w:t>Settlement of structures</w:t>
            </w:r>
          </w:p>
        </w:tc>
        <w:tc>
          <w:tcPr>
            <w:tcW w:w="2351" w:type="pct"/>
            <w:vMerge/>
          </w:tcPr>
          <w:p w14:paraId="3EFCA45C" w14:textId="77777777" w:rsidR="004F3B21" w:rsidRDefault="004F3B21" w:rsidP="009F6264">
            <w:pPr>
              <w:spacing w:before="60" w:after="60" w:line="240" w:lineRule="auto"/>
            </w:pPr>
          </w:p>
        </w:tc>
      </w:tr>
      <w:tr w:rsidR="006F4F9D" w14:paraId="19660BCF" w14:textId="77777777" w:rsidTr="009F6264">
        <w:trPr>
          <w:cantSplit/>
          <w:trHeight w:val="1054"/>
        </w:trPr>
        <w:tc>
          <w:tcPr>
            <w:tcW w:w="1299" w:type="pct"/>
            <w:vMerge w:val="restart"/>
          </w:tcPr>
          <w:p w14:paraId="5D45E2D9" w14:textId="255A0DDC" w:rsidR="006F4F9D" w:rsidRDefault="000B4DE0" w:rsidP="009F6264">
            <w:pPr>
              <w:spacing w:before="60" w:after="60"/>
            </w:pPr>
            <w:r w:rsidRPr="000B4DE0">
              <w:t>Cementitious chemical reaction (including biologically induced)</w:t>
            </w:r>
            <w:r w:rsidR="006F4F9D" w:rsidRPr="003565AB">
              <w:t>:</w:t>
            </w:r>
          </w:p>
          <w:p w14:paraId="5D1C9405" w14:textId="522D3AAF" w:rsidR="006F4F9D" w:rsidRDefault="000B4DE0" w:rsidP="009F6264">
            <w:pPr>
              <w:pStyle w:val="ListParagraph"/>
              <w:numPr>
                <w:ilvl w:val="0"/>
                <w:numId w:val="39"/>
              </w:numPr>
              <w:spacing w:before="60" w:after="60"/>
            </w:pPr>
            <w:r w:rsidRPr="000B4DE0">
              <w:t>Carbonation</w:t>
            </w:r>
          </w:p>
          <w:p w14:paraId="5E0010FF" w14:textId="77777777" w:rsidR="004C3E09" w:rsidRDefault="004C3E09" w:rsidP="009F6264">
            <w:pPr>
              <w:pStyle w:val="ListParagraph"/>
              <w:numPr>
                <w:ilvl w:val="0"/>
                <w:numId w:val="39"/>
              </w:numPr>
              <w:spacing w:before="60" w:after="60"/>
            </w:pPr>
            <w:r>
              <w:t>Conversion of high alumina cement</w:t>
            </w:r>
          </w:p>
          <w:p w14:paraId="4398FC80" w14:textId="77777777" w:rsidR="004C3E09" w:rsidRDefault="004C3E09" w:rsidP="009F6264">
            <w:pPr>
              <w:pStyle w:val="ListParagraph"/>
              <w:numPr>
                <w:ilvl w:val="0"/>
                <w:numId w:val="39"/>
              </w:numPr>
              <w:spacing w:before="60" w:after="60"/>
            </w:pPr>
            <w:r>
              <w:t>Alkali aggregate reaction</w:t>
            </w:r>
          </w:p>
          <w:p w14:paraId="5F1B899F" w14:textId="77777777" w:rsidR="004C3E09" w:rsidRDefault="004C3E09" w:rsidP="009F6264">
            <w:pPr>
              <w:pStyle w:val="ListParagraph"/>
              <w:numPr>
                <w:ilvl w:val="0"/>
                <w:numId w:val="39"/>
              </w:numPr>
              <w:spacing w:before="60" w:after="60"/>
            </w:pPr>
            <w:r>
              <w:t>Sulphate attack on concrete</w:t>
            </w:r>
          </w:p>
          <w:p w14:paraId="3E7B91C5" w14:textId="77777777" w:rsidR="004C3E09" w:rsidRDefault="004C3E09" w:rsidP="009F6264">
            <w:pPr>
              <w:pStyle w:val="ListParagraph"/>
              <w:numPr>
                <w:ilvl w:val="0"/>
                <w:numId w:val="39"/>
              </w:numPr>
              <w:spacing w:before="60" w:after="60"/>
            </w:pPr>
            <w:proofErr w:type="spellStart"/>
            <w:r>
              <w:t>Thaumasite</w:t>
            </w:r>
            <w:proofErr w:type="spellEnd"/>
            <w:r>
              <w:t xml:space="preserve"> sulphate on concrete</w:t>
            </w:r>
          </w:p>
          <w:p w14:paraId="3B4A6F53" w14:textId="1D97C1C8" w:rsidR="006F4F9D" w:rsidRPr="004C3E09" w:rsidRDefault="004C3E09" w:rsidP="009F6264">
            <w:pPr>
              <w:pStyle w:val="ListParagraph"/>
              <w:numPr>
                <w:ilvl w:val="0"/>
                <w:numId w:val="39"/>
              </w:numPr>
              <w:spacing w:before="60" w:after="60"/>
            </w:pPr>
            <w:r>
              <w:t>Metallic component in aggregate reaction (pyrites and related reactions)</w:t>
            </w:r>
          </w:p>
        </w:tc>
        <w:tc>
          <w:tcPr>
            <w:tcW w:w="1350" w:type="pct"/>
          </w:tcPr>
          <w:p w14:paraId="319DA430" w14:textId="1BCF893D" w:rsidR="006F4F9D" w:rsidRDefault="009836A2" w:rsidP="009F6264">
            <w:pPr>
              <w:spacing w:before="60" w:after="60"/>
            </w:pPr>
            <w:r w:rsidRPr="009836A2">
              <w:t>Loss of corrosion protection to embedded reinforcement</w:t>
            </w:r>
          </w:p>
        </w:tc>
        <w:tc>
          <w:tcPr>
            <w:tcW w:w="2351" w:type="pct"/>
          </w:tcPr>
          <w:p w14:paraId="07B08189" w14:textId="24C24258" w:rsidR="006F4F9D" w:rsidRDefault="009836A2" w:rsidP="009F6264">
            <w:pPr>
              <w:spacing w:before="60" w:after="60" w:line="240" w:lineRule="auto"/>
            </w:pPr>
            <w:r w:rsidRPr="009836A2">
              <w:t>Corrosion of embedded reinforcement, leading to expansion of corrosion products and cracking and loss of reinforcement cross section.</w:t>
            </w:r>
          </w:p>
        </w:tc>
      </w:tr>
      <w:tr w:rsidR="006F4F9D" w14:paraId="3386ABD3" w14:textId="77777777" w:rsidTr="009F6264">
        <w:trPr>
          <w:cantSplit/>
        </w:trPr>
        <w:tc>
          <w:tcPr>
            <w:tcW w:w="1299" w:type="pct"/>
            <w:vMerge/>
          </w:tcPr>
          <w:p w14:paraId="7ADFD006" w14:textId="77777777" w:rsidR="006F4F9D" w:rsidRDefault="006F4F9D" w:rsidP="009F6264">
            <w:pPr>
              <w:spacing w:before="60" w:after="60"/>
            </w:pPr>
          </w:p>
        </w:tc>
        <w:tc>
          <w:tcPr>
            <w:tcW w:w="1350" w:type="pct"/>
          </w:tcPr>
          <w:p w14:paraId="773C6F7C" w14:textId="432AD323" w:rsidR="006F4F9D" w:rsidRDefault="00DB7D30" w:rsidP="009F6264">
            <w:pPr>
              <w:spacing w:before="60" w:after="60"/>
            </w:pPr>
            <w:r w:rsidRPr="00DB7D30">
              <w:t>Loss of integrity</w:t>
            </w:r>
          </w:p>
        </w:tc>
        <w:tc>
          <w:tcPr>
            <w:tcW w:w="2351" w:type="pct"/>
          </w:tcPr>
          <w:p w14:paraId="648DEB3F" w14:textId="5D65D5BB" w:rsidR="006F4F9D" w:rsidRDefault="00A53EF4" w:rsidP="009F6264">
            <w:pPr>
              <w:spacing w:before="60" w:after="60"/>
            </w:pPr>
            <w:r w:rsidRPr="00A53EF4">
              <w:t>Disintegration of structural component.</w:t>
            </w:r>
          </w:p>
        </w:tc>
      </w:tr>
      <w:tr w:rsidR="006F4F9D" w14:paraId="1D6643E2" w14:textId="77777777" w:rsidTr="009F6264">
        <w:trPr>
          <w:cantSplit/>
        </w:trPr>
        <w:tc>
          <w:tcPr>
            <w:tcW w:w="1299" w:type="pct"/>
            <w:vMerge/>
          </w:tcPr>
          <w:p w14:paraId="507A929F" w14:textId="77777777" w:rsidR="006F4F9D" w:rsidRDefault="006F4F9D" w:rsidP="009F6264">
            <w:pPr>
              <w:spacing w:before="60" w:after="60"/>
            </w:pPr>
          </w:p>
        </w:tc>
        <w:tc>
          <w:tcPr>
            <w:tcW w:w="1350" w:type="pct"/>
          </w:tcPr>
          <w:p w14:paraId="0957B6DB" w14:textId="16A12CAE" w:rsidR="006F4F9D" w:rsidRDefault="005E6261" w:rsidP="009F6264">
            <w:pPr>
              <w:spacing w:before="60" w:after="60"/>
            </w:pPr>
            <w:r w:rsidRPr="005E6261">
              <w:t>Expansive cracking</w:t>
            </w:r>
          </w:p>
        </w:tc>
        <w:tc>
          <w:tcPr>
            <w:tcW w:w="2351" w:type="pct"/>
          </w:tcPr>
          <w:p w14:paraId="79389178" w14:textId="77777777" w:rsidR="005E6261" w:rsidRDefault="005E6261" w:rsidP="009F6264">
            <w:pPr>
              <w:spacing w:before="60" w:after="60"/>
            </w:pPr>
            <w:r>
              <w:t>Strain damage to reinforcement.</w:t>
            </w:r>
          </w:p>
          <w:p w14:paraId="050EA1EA" w14:textId="5960FF8C" w:rsidR="006F4F9D" w:rsidRDefault="005E6261" w:rsidP="009F6264">
            <w:pPr>
              <w:spacing w:before="60" w:after="60"/>
            </w:pPr>
            <w:r>
              <w:t>Increased rate of moisture penetration effects</w:t>
            </w:r>
          </w:p>
        </w:tc>
      </w:tr>
      <w:tr w:rsidR="006F4F9D" w14:paraId="26C674B0" w14:textId="77777777" w:rsidTr="009F6264">
        <w:trPr>
          <w:cantSplit/>
          <w:trHeight w:val="1869"/>
        </w:trPr>
        <w:tc>
          <w:tcPr>
            <w:tcW w:w="1299" w:type="pct"/>
            <w:vMerge/>
          </w:tcPr>
          <w:p w14:paraId="7746FF94" w14:textId="77777777" w:rsidR="006F4F9D" w:rsidRDefault="006F4F9D" w:rsidP="009F6264">
            <w:pPr>
              <w:spacing w:before="60" w:after="60"/>
            </w:pPr>
          </w:p>
        </w:tc>
        <w:tc>
          <w:tcPr>
            <w:tcW w:w="1350" w:type="pct"/>
          </w:tcPr>
          <w:p w14:paraId="79C7BFBB" w14:textId="665E299D" w:rsidR="006F4F9D" w:rsidRDefault="00D73C14" w:rsidP="009F6264">
            <w:pPr>
              <w:spacing w:before="60" w:after="60"/>
            </w:pPr>
            <w:r w:rsidRPr="00D73C14">
              <w:t>Spalling of concrete</w:t>
            </w:r>
          </w:p>
        </w:tc>
        <w:tc>
          <w:tcPr>
            <w:tcW w:w="2351" w:type="pct"/>
          </w:tcPr>
          <w:p w14:paraId="28223D64" w14:textId="77777777" w:rsidR="00D73C14" w:rsidRDefault="00D73C14" w:rsidP="009F6264">
            <w:pPr>
              <w:spacing w:before="60" w:after="60"/>
            </w:pPr>
            <w:r>
              <w:t>Conventional health &amp; safety risks to personnel.</w:t>
            </w:r>
          </w:p>
          <w:p w14:paraId="4499FC78" w14:textId="77777777" w:rsidR="00D73C14" w:rsidRDefault="00D73C14" w:rsidP="009F6264">
            <w:pPr>
              <w:spacing w:before="60" w:after="60"/>
            </w:pPr>
            <w:r>
              <w:t>Damage to waterproof envelope.</w:t>
            </w:r>
          </w:p>
          <w:p w14:paraId="62776AF2" w14:textId="77777777" w:rsidR="00D73C14" w:rsidRDefault="00D73C14" w:rsidP="009F6264">
            <w:pPr>
              <w:spacing w:before="60" w:after="60"/>
            </w:pPr>
            <w:r>
              <w:t>Increased rate of moisture penetration effects.</w:t>
            </w:r>
          </w:p>
          <w:p w14:paraId="7F136995" w14:textId="1A4EC093" w:rsidR="006F4F9D" w:rsidRDefault="00D73C14" w:rsidP="009F6264">
            <w:pPr>
              <w:spacing w:before="60" w:after="60"/>
            </w:pPr>
            <w:r>
              <w:t>Creation of debris in controlled environments.</w:t>
            </w:r>
          </w:p>
        </w:tc>
      </w:tr>
      <w:tr w:rsidR="000D3D24" w14:paraId="5C723B4D" w14:textId="77777777" w:rsidTr="009F6264">
        <w:trPr>
          <w:cantSplit/>
        </w:trPr>
        <w:tc>
          <w:tcPr>
            <w:tcW w:w="1299" w:type="pct"/>
            <w:vMerge w:val="restart"/>
          </w:tcPr>
          <w:p w14:paraId="16E77330" w14:textId="49411993" w:rsidR="000D3D24" w:rsidRDefault="000D3D24" w:rsidP="009F6264">
            <w:pPr>
              <w:spacing w:before="60" w:after="60"/>
            </w:pPr>
            <w:r>
              <w:lastRenderedPageBreak/>
              <w:t>Material property change due to stress**:</w:t>
            </w:r>
          </w:p>
          <w:p w14:paraId="3835D8D1" w14:textId="7B7C0A1C" w:rsidR="00C36A48" w:rsidRDefault="00C36A48" w:rsidP="009F6264">
            <w:pPr>
              <w:numPr>
                <w:ilvl w:val="0"/>
                <w:numId w:val="39"/>
              </w:numPr>
              <w:spacing w:before="60" w:after="60"/>
            </w:pPr>
            <w:r w:rsidRPr="00C36A48">
              <w:t>Brown/red rust (oxygen rich environment)</w:t>
            </w:r>
          </w:p>
          <w:p w14:paraId="37BB28E1" w14:textId="2AB7F9AD" w:rsidR="00C36A48" w:rsidRPr="00C36A48" w:rsidRDefault="00C36A48" w:rsidP="009F6264">
            <w:pPr>
              <w:numPr>
                <w:ilvl w:val="0"/>
                <w:numId w:val="39"/>
              </w:numPr>
              <w:spacing w:before="60" w:after="60"/>
            </w:pPr>
            <w:r w:rsidRPr="00C36A48">
              <w:t>Chloride induced corrosion</w:t>
            </w:r>
          </w:p>
          <w:p w14:paraId="5B1D4D6C" w14:textId="77777777" w:rsidR="001D5BEA" w:rsidRDefault="001D5BEA" w:rsidP="009F6264">
            <w:pPr>
              <w:numPr>
                <w:ilvl w:val="0"/>
                <w:numId w:val="39"/>
              </w:numPr>
              <w:spacing w:before="60" w:after="60"/>
            </w:pPr>
            <w:r>
              <w:t>Anaerobic (black) corrosion (including organically induced)</w:t>
            </w:r>
          </w:p>
          <w:p w14:paraId="40AB6870" w14:textId="0E2FFEC8" w:rsidR="00C36A48" w:rsidRDefault="001D5BEA" w:rsidP="009F6264">
            <w:pPr>
              <w:numPr>
                <w:ilvl w:val="0"/>
                <w:numId w:val="39"/>
              </w:numPr>
              <w:spacing w:before="60" w:after="60"/>
            </w:pPr>
            <w:r>
              <w:t>Bimetallic corrosion</w:t>
            </w:r>
          </w:p>
          <w:p w14:paraId="7B0AA24A" w14:textId="77777777" w:rsidR="00C36A48" w:rsidRPr="00C36A48" w:rsidRDefault="00C36A48" w:rsidP="009F6264">
            <w:pPr>
              <w:spacing w:before="60" w:after="60"/>
            </w:pPr>
          </w:p>
          <w:p w14:paraId="58A6B76B" w14:textId="162831B6" w:rsidR="000D3D24" w:rsidRDefault="000D3D24" w:rsidP="009F6264">
            <w:pPr>
              <w:spacing w:before="60" w:after="60"/>
            </w:pPr>
          </w:p>
        </w:tc>
        <w:tc>
          <w:tcPr>
            <w:tcW w:w="1350" w:type="pct"/>
          </w:tcPr>
          <w:p w14:paraId="0ED757DE" w14:textId="4ADB5692" w:rsidR="000D3D24" w:rsidRDefault="00641776" w:rsidP="009F6264">
            <w:pPr>
              <w:spacing w:before="60" w:after="60"/>
            </w:pPr>
            <w:r w:rsidRPr="00641776">
              <w:t>Loss of pre-stress to concrete</w:t>
            </w:r>
            <w:r w:rsidR="002E000B">
              <w:t>.</w:t>
            </w:r>
          </w:p>
        </w:tc>
        <w:tc>
          <w:tcPr>
            <w:tcW w:w="2351" w:type="pct"/>
          </w:tcPr>
          <w:p w14:paraId="7652AAE0" w14:textId="055339FD" w:rsidR="000D3D24" w:rsidRDefault="007D1E42" w:rsidP="009F6264">
            <w:pPr>
              <w:spacing w:before="60" w:after="60"/>
            </w:pPr>
            <w:r w:rsidRPr="007D1E42">
              <w:t>Corrosion of embedded reinforcement, leading to expansion of corrosion products and cracking and loss of reinforcement cross section</w:t>
            </w:r>
            <w:r>
              <w:t>.</w:t>
            </w:r>
          </w:p>
        </w:tc>
      </w:tr>
      <w:tr w:rsidR="000D3D24" w14:paraId="5586D32D" w14:textId="77777777" w:rsidTr="009F6264">
        <w:trPr>
          <w:cantSplit/>
        </w:trPr>
        <w:tc>
          <w:tcPr>
            <w:tcW w:w="1299" w:type="pct"/>
            <w:vMerge/>
          </w:tcPr>
          <w:p w14:paraId="2559D06A" w14:textId="77777777" w:rsidR="000D3D24" w:rsidRDefault="000D3D24" w:rsidP="009F6264">
            <w:pPr>
              <w:spacing w:before="60" w:after="60"/>
            </w:pPr>
          </w:p>
        </w:tc>
        <w:tc>
          <w:tcPr>
            <w:tcW w:w="1350" w:type="pct"/>
          </w:tcPr>
          <w:p w14:paraId="019D4B60" w14:textId="5B94E924" w:rsidR="000D3D24" w:rsidRDefault="00641776" w:rsidP="009F6264">
            <w:pPr>
              <w:spacing w:before="60" w:after="60"/>
            </w:pPr>
            <w:r w:rsidRPr="00641776">
              <w:t>Cracking of metallic components</w:t>
            </w:r>
            <w:r w:rsidR="002E000B">
              <w:t>.</w:t>
            </w:r>
          </w:p>
        </w:tc>
        <w:tc>
          <w:tcPr>
            <w:tcW w:w="2351" w:type="pct"/>
          </w:tcPr>
          <w:p w14:paraId="0A6165B0" w14:textId="41166C9A" w:rsidR="000D3D24" w:rsidRDefault="003C6F16" w:rsidP="009F6264">
            <w:pPr>
              <w:spacing w:before="60" w:after="60"/>
            </w:pPr>
            <w:r w:rsidRPr="003C6F16">
              <w:t>Disintegration of structural component</w:t>
            </w:r>
            <w:r>
              <w:t>.</w:t>
            </w:r>
          </w:p>
        </w:tc>
      </w:tr>
      <w:tr w:rsidR="000D3D24" w14:paraId="69CC5712" w14:textId="77777777" w:rsidTr="009F6264">
        <w:trPr>
          <w:cantSplit/>
        </w:trPr>
        <w:tc>
          <w:tcPr>
            <w:tcW w:w="1299" w:type="pct"/>
            <w:vMerge/>
          </w:tcPr>
          <w:p w14:paraId="30603A35" w14:textId="77777777" w:rsidR="000D3D24" w:rsidRDefault="000D3D24" w:rsidP="009F6264">
            <w:pPr>
              <w:spacing w:before="60" w:after="60"/>
            </w:pPr>
          </w:p>
        </w:tc>
        <w:tc>
          <w:tcPr>
            <w:tcW w:w="1350" w:type="pct"/>
          </w:tcPr>
          <w:p w14:paraId="0366EF61" w14:textId="77777777" w:rsidR="00641776" w:rsidRDefault="00641776" w:rsidP="009F6264">
            <w:pPr>
              <w:spacing w:before="60" w:after="60"/>
            </w:pPr>
            <w:r>
              <w:t>Loss of ductility.</w:t>
            </w:r>
          </w:p>
          <w:p w14:paraId="76A5BEBE" w14:textId="7AC0FC91" w:rsidR="000D3D24" w:rsidRDefault="00641776" w:rsidP="009F6264">
            <w:pPr>
              <w:spacing w:before="60" w:after="60"/>
            </w:pPr>
            <w:r>
              <w:t>Increased vulnerability to low temperature cracking</w:t>
            </w:r>
            <w:r w:rsidR="002E000B">
              <w:t>.</w:t>
            </w:r>
          </w:p>
        </w:tc>
        <w:tc>
          <w:tcPr>
            <w:tcW w:w="2351" w:type="pct"/>
          </w:tcPr>
          <w:p w14:paraId="2E4B6FF2" w14:textId="77777777" w:rsidR="002E1CC5" w:rsidRDefault="002E1CC5" w:rsidP="009F6264">
            <w:pPr>
              <w:spacing w:before="60" w:after="60"/>
            </w:pPr>
            <w:r>
              <w:t>Strain damage to reinforcement.</w:t>
            </w:r>
          </w:p>
          <w:p w14:paraId="4F9387C4" w14:textId="200F5E36" w:rsidR="000D3D24" w:rsidRDefault="002E1CC5" w:rsidP="009F6264">
            <w:pPr>
              <w:spacing w:before="60" w:after="60"/>
            </w:pPr>
            <w:r>
              <w:t>Increased rate of moisture penetration effects.</w:t>
            </w:r>
          </w:p>
        </w:tc>
      </w:tr>
      <w:tr w:rsidR="000D3D24" w14:paraId="51EDF867" w14:textId="77777777" w:rsidTr="009F6264">
        <w:trPr>
          <w:cantSplit/>
        </w:trPr>
        <w:tc>
          <w:tcPr>
            <w:tcW w:w="1299" w:type="pct"/>
            <w:vMerge/>
          </w:tcPr>
          <w:p w14:paraId="5F354AD1" w14:textId="77777777" w:rsidR="000D3D24" w:rsidRDefault="000D3D24" w:rsidP="009F6264">
            <w:pPr>
              <w:spacing w:before="60" w:after="60"/>
            </w:pPr>
          </w:p>
        </w:tc>
        <w:tc>
          <w:tcPr>
            <w:tcW w:w="1350" w:type="pct"/>
          </w:tcPr>
          <w:p w14:paraId="1A8428BE" w14:textId="6419BFAE" w:rsidR="000D3D24" w:rsidRDefault="002E000B" w:rsidP="009F6264">
            <w:pPr>
              <w:spacing w:before="60" w:after="60"/>
            </w:pPr>
            <w:r w:rsidRPr="002E000B">
              <w:t>Stress or strain corrosion</w:t>
            </w:r>
            <w:r>
              <w:t>.</w:t>
            </w:r>
          </w:p>
        </w:tc>
        <w:tc>
          <w:tcPr>
            <w:tcW w:w="2351" w:type="pct"/>
          </w:tcPr>
          <w:p w14:paraId="7BB21497" w14:textId="77777777" w:rsidR="002D5368" w:rsidRDefault="002D5368" w:rsidP="009F6264">
            <w:pPr>
              <w:spacing w:before="60" w:after="60"/>
            </w:pPr>
            <w:r>
              <w:t>Conventional health &amp; safety risks to personnel.</w:t>
            </w:r>
          </w:p>
          <w:p w14:paraId="79CCCEF3" w14:textId="77777777" w:rsidR="002D5368" w:rsidRDefault="002D5368" w:rsidP="009F6264">
            <w:pPr>
              <w:spacing w:before="60" w:after="60"/>
            </w:pPr>
            <w:r>
              <w:t>Damage to waterproof envelope.</w:t>
            </w:r>
          </w:p>
          <w:p w14:paraId="412C4846" w14:textId="77777777" w:rsidR="002D5368" w:rsidRDefault="002D5368" w:rsidP="009F6264">
            <w:pPr>
              <w:spacing w:before="60" w:after="60"/>
            </w:pPr>
            <w:r>
              <w:t>Increased rate of moisture penetration effects.</w:t>
            </w:r>
          </w:p>
          <w:p w14:paraId="5B1BBB51" w14:textId="5ADD72FB" w:rsidR="000D3D24" w:rsidRDefault="002D5368" w:rsidP="009F6264">
            <w:pPr>
              <w:spacing w:before="60" w:after="60"/>
            </w:pPr>
            <w:r>
              <w:t>Creation of debris in controlled environments.</w:t>
            </w:r>
          </w:p>
        </w:tc>
      </w:tr>
      <w:tr w:rsidR="00AA5ABB" w14:paraId="79E9D7FD" w14:textId="77777777" w:rsidTr="009F6264">
        <w:trPr>
          <w:cantSplit/>
          <w:trHeight w:val="536"/>
        </w:trPr>
        <w:tc>
          <w:tcPr>
            <w:tcW w:w="1299" w:type="pct"/>
            <w:vMerge w:val="restart"/>
          </w:tcPr>
          <w:p w14:paraId="090C231E" w14:textId="0612E2FF" w:rsidR="00AA5ABB" w:rsidRPr="00832D4A" w:rsidRDefault="00AA5ABB" w:rsidP="009F6264">
            <w:pPr>
              <w:spacing w:before="60" w:after="60"/>
            </w:pPr>
            <w:r w:rsidRPr="00832D4A">
              <w:t>Metallic corrosion***:</w:t>
            </w:r>
          </w:p>
          <w:p w14:paraId="31ABEAB9" w14:textId="4F1974CD" w:rsidR="00AA5ABB" w:rsidRPr="00832D4A" w:rsidRDefault="00AA5ABB" w:rsidP="009F6264">
            <w:pPr>
              <w:numPr>
                <w:ilvl w:val="0"/>
                <w:numId w:val="39"/>
              </w:numPr>
              <w:spacing w:before="60" w:after="60"/>
            </w:pPr>
            <w:r w:rsidRPr="00832D4A">
              <w:t>Brown/red rust (oxygen rich environment)</w:t>
            </w:r>
          </w:p>
          <w:p w14:paraId="7898BFA6" w14:textId="77777777" w:rsidR="00AA5ABB" w:rsidRDefault="00AA5ABB" w:rsidP="009F6264">
            <w:pPr>
              <w:numPr>
                <w:ilvl w:val="0"/>
                <w:numId w:val="39"/>
              </w:numPr>
              <w:spacing w:before="60" w:after="60"/>
            </w:pPr>
            <w:r>
              <w:t>Chloride induced corrosion</w:t>
            </w:r>
          </w:p>
          <w:p w14:paraId="16FD4BA4" w14:textId="77777777" w:rsidR="00AA5ABB" w:rsidRDefault="00AA5ABB" w:rsidP="009F6264">
            <w:pPr>
              <w:numPr>
                <w:ilvl w:val="0"/>
                <w:numId w:val="39"/>
              </w:numPr>
              <w:spacing w:before="60" w:after="60"/>
            </w:pPr>
            <w:r>
              <w:t>Anaerobic (black) corrosion (including organically induced)</w:t>
            </w:r>
          </w:p>
          <w:p w14:paraId="315F696D" w14:textId="43D2AA85" w:rsidR="00AA5ABB" w:rsidRPr="00832D4A" w:rsidRDefault="00AA5ABB" w:rsidP="009F6264">
            <w:pPr>
              <w:numPr>
                <w:ilvl w:val="0"/>
                <w:numId w:val="39"/>
              </w:numPr>
              <w:spacing w:before="60" w:after="60"/>
            </w:pPr>
            <w:r>
              <w:t>Bimetallic corrosion</w:t>
            </w:r>
          </w:p>
        </w:tc>
        <w:tc>
          <w:tcPr>
            <w:tcW w:w="1350" w:type="pct"/>
          </w:tcPr>
          <w:p w14:paraId="345C448E" w14:textId="5721940D" w:rsidR="00AA5ABB" w:rsidRDefault="00AA5ABB" w:rsidP="009F6264">
            <w:pPr>
              <w:spacing w:before="60" w:after="60"/>
            </w:pPr>
            <w:r w:rsidRPr="00AA5ABB">
              <w:t>Loss of steel section</w:t>
            </w:r>
          </w:p>
        </w:tc>
        <w:tc>
          <w:tcPr>
            <w:tcW w:w="2351" w:type="pct"/>
          </w:tcPr>
          <w:p w14:paraId="52BEB9C7" w14:textId="5D36D55F" w:rsidR="00AA5ABB" w:rsidRDefault="00AA5ABB" w:rsidP="009F6264">
            <w:pPr>
              <w:spacing w:before="60" w:after="60"/>
            </w:pPr>
            <w:r w:rsidRPr="00AA5ABB">
              <w:t>Reduced load resistance</w:t>
            </w:r>
            <w:r>
              <w:t>.</w:t>
            </w:r>
          </w:p>
        </w:tc>
      </w:tr>
      <w:tr w:rsidR="00AA5ABB" w14:paraId="7E73266F" w14:textId="77777777" w:rsidTr="009F6264">
        <w:trPr>
          <w:cantSplit/>
          <w:trHeight w:val="1013"/>
        </w:trPr>
        <w:tc>
          <w:tcPr>
            <w:tcW w:w="1299" w:type="pct"/>
            <w:vMerge/>
          </w:tcPr>
          <w:p w14:paraId="1B0FF6CE" w14:textId="77777777" w:rsidR="00AA5ABB" w:rsidRDefault="00AA5ABB" w:rsidP="009F6264">
            <w:pPr>
              <w:spacing w:before="60" w:after="60"/>
            </w:pPr>
          </w:p>
        </w:tc>
        <w:tc>
          <w:tcPr>
            <w:tcW w:w="1350" w:type="pct"/>
          </w:tcPr>
          <w:p w14:paraId="4E7BF3E8" w14:textId="74459F3A" w:rsidR="00AA5ABB" w:rsidRDefault="00AA5ABB" w:rsidP="009F6264">
            <w:pPr>
              <w:spacing w:before="60" w:after="60"/>
            </w:pPr>
            <w:r w:rsidRPr="00AA5ABB">
              <w:t>Formation of expansive corrosion products</w:t>
            </w:r>
          </w:p>
        </w:tc>
        <w:tc>
          <w:tcPr>
            <w:tcW w:w="2351" w:type="pct"/>
          </w:tcPr>
          <w:p w14:paraId="3DA6056A" w14:textId="1A49A76E" w:rsidR="00D40B8F" w:rsidRDefault="00D40B8F" w:rsidP="009F6264">
            <w:pPr>
              <w:spacing w:before="60" w:after="60"/>
            </w:pPr>
            <w:r>
              <w:t xml:space="preserve">Cracking to surrounding materials </w:t>
            </w:r>
            <w:r w:rsidR="00FC00FC">
              <w:t>(for example,</w:t>
            </w:r>
            <w:r>
              <w:t xml:space="preserve"> concrete or masonry), spalling or unpredicted loads.</w:t>
            </w:r>
          </w:p>
          <w:p w14:paraId="0448F888" w14:textId="252A77D8" w:rsidR="00AA5ABB" w:rsidRDefault="00D40B8F" w:rsidP="009F6264">
            <w:pPr>
              <w:spacing w:before="60" w:after="60"/>
            </w:pPr>
            <w:r>
              <w:t>Increased frictional forces (bearings, moving components).</w:t>
            </w:r>
          </w:p>
        </w:tc>
      </w:tr>
      <w:tr w:rsidR="00AA5ABB" w14:paraId="36A28779" w14:textId="77777777" w:rsidTr="009F6264">
        <w:trPr>
          <w:cantSplit/>
        </w:trPr>
        <w:tc>
          <w:tcPr>
            <w:tcW w:w="1299" w:type="pct"/>
            <w:vMerge/>
          </w:tcPr>
          <w:p w14:paraId="229676E6" w14:textId="77777777" w:rsidR="00AA5ABB" w:rsidRDefault="00AA5ABB" w:rsidP="009F6264">
            <w:pPr>
              <w:spacing w:before="60" w:after="60"/>
            </w:pPr>
          </w:p>
        </w:tc>
        <w:tc>
          <w:tcPr>
            <w:tcW w:w="1350" w:type="pct"/>
          </w:tcPr>
          <w:p w14:paraId="015C11BA" w14:textId="523C2E95" w:rsidR="00AA5ABB" w:rsidRDefault="00AA5ABB" w:rsidP="009F6264">
            <w:pPr>
              <w:spacing w:before="60" w:after="60"/>
            </w:pPr>
            <w:r w:rsidRPr="00AA5ABB">
              <w:t>Increase in surface roughness</w:t>
            </w:r>
          </w:p>
        </w:tc>
        <w:tc>
          <w:tcPr>
            <w:tcW w:w="2351" w:type="pct"/>
          </w:tcPr>
          <w:p w14:paraId="2CEEFAAF" w14:textId="77777777" w:rsidR="00D40B8F" w:rsidRDefault="00D40B8F" w:rsidP="009F6264">
            <w:pPr>
              <w:spacing w:before="60" w:after="60"/>
            </w:pPr>
            <w:r>
              <w:t>Increased frictional forces (bearings, moving components).</w:t>
            </w:r>
          </w:p>
          <w:p w14:paraId="4420BA94" w14:textId="6713E43B" w:rsidR="00AA5ABB" w:rsidRDefault="00D40B8F" w:rsidP="009F6264">
            <w:pPr>
              <w:spacing w:before="60" w:after="60"/>
            </w:pPr>
            <w:r>
              <w:t>Increased rate of vegetation growth</w:t>
            </w:r>
          </w:p>
        </w:tc>
      </w:tr>
      <w:tr w:rsidR="007A171B" w14:paraId="64516AF7" w14:textId="77777777" w:rsidTr="009F6264">
        <w:trPr>
          <w:cantSplit/>
        </w:trPr>
        <w:tc>
          <w:tcPr>
            <w:tcW w:w="1299" w:type="pct"/>
            <w:vMerge w:val="restart"/>
          </w:tcPr>
          <w:p w14:paraId="0DC0F9CF" w14:textId="031D3AB8" w:rsidR="007A171B" w:rsidRPr="007A171B" w:rsidRDefault="007A171B" w:rsidP="009F6264">
            <w:pPr>
              <w:spacing w:before="60" w:after="60"/>
            </w:pPr>
            <w:r w:rsidRPr="007A171B">
              <w:t>Exposure to accidental loading ****:</w:t>
            </w:r>
          </w:p>
          <w:p w14:paraId="3F3C2895" w14:textId="2C03C21A" w:rsidR="007A171B" w:rsidRPr="007A171B" w:rsidRDefault="00032AF5" w:rsidP="009F6264">
            <w:pPr>
              <w:numPr>
                <w:ilvl w:val="0"/>
                <w:numId w:val="39"/>
              </w:numPr>
              <w:spacing w:before="60" w:after="60"/>
            </w:pPr>
            <w:r w:rsidRPr="00032AF5">
              <w:t>Impact</w:t>
            </w:r>
          </w:p>
          <w:p w14:paraId="329AE9FE" w14:textId="6592F676" w:rsidR="007A171B" w:rsidRDefault="00DD4D42" w:rsidP="009F6264">
            <w:pPr>
              <w:numPr>
                <w:ilvl w:val="0"/>
                <w:numId w:val="39"/>
              </w:numPr>
              <w:spacing w:before="60" w:after="60"/>
            </w:pPr>
            <w:r w:rsidRPr="00DD4D42">
              <w:t>Fire</w:t>
            </w:r>
          </w:p>
          <w:p w14:paraId="123FDA32" w14:textId="77777777" w:rsidR="00DD4D42" w:rsidRDefault="00DD4D42" w:rsidP="009F6264">
            <w:pPr>
              <w:numPr>
                <w:ilvl w:val="0"/>
                <w:numId w:val="39"/>
              </w:numPr>
              <w:spacing w:before="60" w:after="60"/>
            </w:pPr>
            <w:r>
              <w:t>Operational excursion</w:t>
            </w:r>
          </w:p>
          <w:p w14:paraId="14340BBF" w14:textId="6A32056E" w:rsidR="007A171B" w:rsidRDefault="00DD4D42" w:rsidP="009F6264">
            <w:pPr>
              <w:numPr>
                <w:ilvl w:val="0"/>
                <w:numId w:val="39"/>
              </w:numPr>
              <w:spacing w:before="60" w:after="60"/>
            </w:pPr>
            <w:r>
              <w:t xml:space="preserve">Excessive loads </w:t>
            </w:r>
            <w:r w:rsidR="00FC00FC">
              <w:t>(for example,</w:t>
            </w:r>
            <w:r>
              <w:t xml:space="preserve"> earthquake)</w:t>
            </w:r>
          </w:p>
        </w:tc>
        <w:tc>
          <w:tcPr>
            <w:tcW w:w="1350" w:type="pct"/>
          </w:tcPr>
          <w:p w14:paraId="2BB3493F" w14:textId="3641E7EA" w:rsidR="007A171B" w:rsidRDefault="006262DE" w:rsidP="009F6264">
            <w:pPr>
              <w:spacing w:before="60" w:after="60"/>
            </w:pPr>
            <w:r w:rsidRPr="006262DE">
              <w:t>Direct physical damage</w:t>
            </w:r>
          </w:p>
        </w:tc>
        <w:tc>
          <w:tcPr>
            <w:tcW w:w="2351" w:type="pct"/>
          </w:tcPr>
          <w:p w14:paraId="6D7ECB65" w14:textId="77777777" w:rsidR="007D5885" w:rsidRDefault="007D5885" w:rsidP="009F6264">
            <w:pPr>
              <w:spacing w:before="60" w:after="60"/>
            </w:pPr>
            <w:r>
              <w:t>Surface spalling and/or projected debris from opposite face.</w:t>
            </w:r>
          </w:p>
          <w:p w14:paraId="344DC63F" w14:textId="77777777" w:rsidR="007D5885" w:rsidRDefault="007D5885" w:rsidP="009F6264">
            <w:pPr>
              <w:spacing w:before="60" w:after="60"/>
            </w:pPr>
            <w:r>
              <w:t>Partial or through thickness cracking.</w:t>
            </w:r>
          </w:p>
          <w:p w14:paraId="26BB2FBC" w14:textId="77777777" w:rsidR="007D5885" w:rsidRDefault="007D5885" w:rsidP="009F6264">
            <w:pPr>
              <w:spacing w:before="60" w:after="60"/>
            </w:pPr>
            <w:r>
              <w:t>Transfer of forces via unintended load paths.</w:t>
            </w:r>
          </w:p>
          <w:p w14:paraId="762318C2" w14:textId="77777777" w:rsidR="007D5885" w:rsidRDefault="007D5885" w:rsidP="009F6264">
            <w:pPr>
              <w:spacing w:before="60" w:after="60"/>
            </w:pPr>
            <w:r>
              <w:t>Degradation of containment.</w:t>
            </w:r>
          </w:p>
          <w:p w14:paraId="3B79C609" w14:textId="77777777" w:rsidR="007D5885" w:rsidRDefault="007D5885" w:rsidP="009F6264">
            <w:pPr>
              <w:spacing w:before="60" w:after="60"/>
            </w:pPr>
            <w:r>
              <w:t>Leak path through waterproof barriers or flood defences.</w:t>
            </w:r>
          </w:p>
          <w:p w14:paraId="180DCBD5" w14:textId="49AF0EFA" w:rsidR="007A171B" w:rsidRDefault="007D5885" w:rsidP="009F6264">
            <w:pPr>
              <w:spacing w:before="60" w:after="60"/>
            </w:pPr>
            <w:r>
              <w:t>Opening up of joints.</w:t>
            </w:r>
          </w:p>
        </w:tc>
      </w:tr>
      <w:tr w:rsidR="007A171B" w14:paraId="7C584510" w14:textId="77777777" w:rsidTr="009F6264">
        <w:trPr>
          <w:cantSplit/>
        </w:trPr>
        <w:tc>
          <w:tcPr>
            <w:tcW w:w="1299" w:type="pct"/>
            <w:vMerge/>
          </w:tcPr>
          <w:p w14:paraId="2281759A" w14:textId="77777777" w:rsidR="007A171B" w:rsidRDefault="007A171B" w:rsidP="009F6264">
            <w:pPr>
              <w:spacing w:before="60" w:after="60"/>
            </w:pPr>
          </w:p>
        </w:tc>
        <w:tc>
          <w:tcPr>
            <w:tcW w:w="1350" w:type="pct"/>
          </w:tcPr>
          <w:p w14:paraId="5B894FB0" w14:textId="1BDA785C" w:rsidR="007A171B" w:rsidRDefault="007D5885" w:rsidP="009F6264">
            <w:pPr>
              <w:spacing w:before="60" w:after="60"/>
            </w:pPr>
            <w:r w:rsidRPr="007D5885">
              <w:t>Thermal induced dimensional change</w:t>
            </w:r>
          </w:p>
        </w:tc>
        <w:tc>
          <w:tcPr>
            <w:tcW w:w="2351" w:type="pct"/>
          </w:tcPr>
          <w:p w14:paraId="3DC2FC5D" w14:textId="0EFAF816" w:rsidR="007A171B" w:rsidRDefault="007D5885" w:rsidP="009F6264">
            <w:pPr>
              <w:spacing w:before="60" w:after="60"/>
            </w:pPr>
            <w:r w:rsidRPr="007D5885">
              <w:t>See above section on direct effects from dimensional change*</w:t>
            </w:r>
          </w:p>
        </w:tc>
      </w:tr>
      <w:tr w:rsidR="007A171B" w14:paraId="685213AA" w14:textId="77777777" w:rsidTr="009F6264">
        <w:trPr>
          <w:cantSplit/>
        </w:trPr>
        <w:tc>
          <w:tcPr>
            <w:tcW w:w="1299" w:type="pct"/>
            <w:vMerge/>
          </w:tcPr>
          <w:p w14:paraId="615E6960" w14:textId="77777777" w:rsidR="007A171B" w:rsidRDefault="007A171B" w:rsidP="009F6264">
            <w:pPr>
              <w:spacing w:before="60" w:after="60"/>
            </w:pPr>
          </w:p>
        </w:tc>
        <w:tc>
          <w:tcPr>
            <w:tcW w:w="1350" w:type="pct"/>
          </w:tcPr>
          <w:p w14:paraId="7DFD7DBC" w14:textId="5478D478" w:rsidR="007A171B" w:rsidRDefault="007D5885" w:rsidP="009F6264">
            <w:pPr>
              <w:spacing w:before="60" w:after="60"/>
            </w:pPr>
            <w:r w:rsidRPr="007D5885">
              <w:t>Material property change due to stress</w:t>
            </w:r>
          </w:p>
        </w:tc>
        <w:tc>
          <w:tcPr>
            <w:tcW w:w="2351" w:type="pct"/>
          </w:tcPr>
          <w:p w14:paraId="00CD8ACA" w14:textId="2CE831AE" w:rsidR="007A171B" w:rsidRDefault="003B05F2" w:rsidP="009F6264">
            <w:pPr>
              <w:spacing w:before="60" w:after="60"/>
            </w:pPr>
            <w:r w:rsidRPr="003B05F2">
              <w:t>See above section on direct effects from material property change due to stress**</w:t>
            </w:r>
          </w:p>
        </w:tc>
      </w:tr>
      <w:tr w:rsidR="007A171B" w14:paraId="08336986" w14:textId="77777777" w:rsidTr="009F6264">
        <w:trPr>
          <w:cantSplit/>
        </w:trPr>
        <w:tc>
          <w:tcPr>
            <w:tcW w:w="1299" w:type="pct"/>
            <w:vMerge/>
          </w:tcPr>
          <w:p w14:paraId="296F4628" w14:textId="77777777" w:rsidR="007A171B" w:rsidRDefault="007A171B" w:rsidP="009F6264">
            <w:pPr>
              <w:spacing w:before="60" w:after="60"/>
            </w:pPr>
          </w:p>
        </w:tc>
        <w:tc>
          <w:tcPr>
            <w:tcW w:w="1350" w:type="pct"/>
          </w:tcPr>
          <w:p w14:paraId="2CE33AAF" w14:textId="64B271E2" w:rsidR="007A171B" w:rsidRDefault="007D5885" w:rsidP="009F6264">
            <w:pPr>
              <w:spacing w:before="60" w:after="60"/>
            </w:pPr>
            <w:r w:rsidRPr="007D5885">
              <w:t>Reduction in material yield point</w:t>
            </w:r>
          </w:p>
        </w:tc>
        <w:tc>
          <w:tcPr>
            <w:tcW w:w="2351" w:type="pct"/>
          </w:tcPr>
          <w:p w14:paraId="78A8A021" w14:textId="77777777" w:rsidR="003B05F2" w:rsidRDefault="003B05F2" w:rsidP="009F6264">
            <w:pPr>
              <w:spacing w:before="60" w:after="60"/>
            </w:pPr>
            <w:r>
              <w:t>Development of tensile cracks.</w:t>
            </w:r>
          </w:p>
          <w:p w14:paraId="7813F890" w14:textId="77777777" w:rsidR="003B05F2" w:rsidRDefault="003B05F2" w:rsidP="009F6264">
            <w:pPr>
              <w:spacing w:before="60" w:after="60"/>
            </w:pPr>
            <w:r>
              <w:t>Deformation.</w:t>
            </w:r>
          </w:p>
          <w:p w14:paraId="244F105C" w14:textId="31339FC7" w:rsidR="007A171B" w:rsidRDefault="003B05F2" w:rsidP="009F6264">
            <w:pPr>
              <w:spacing w:before="60" w:after="60"/>
            </w:pPr>
            <w:r>
              <w:t>Reduced load resistance</w:t>
            </w:r>
          </w:p>
        </w:tc>
      </w:tr>
      <w:tr w:rsidR="007A171B" w14:paraId="79E7FF6D" w14:textId="77777777" w:rsidTr="009F6264">
        <w:trPr>
          <w:cantSplit/>
        </w:trPr>
        <w:tc>
          <w:tcPr>
            <w:tcW w:w="1299" w:type="pct"/>
            <w:vMerge/>
          </w:tcPr>
          <w:p w14:paraId="3763F3D3" w14:textId="77777777" w:rsidR="007A171B" w:rsidRDefault="007A171B" w:rsidP="009F6264">
            <w:pPr>
              <w:spacing w:before="60" w:after="60"/>
            </w:pPr>
          </w:p>
        </w:tc>
        <w:tc>
          <w:tcPr>
            <w:tcW w:w="1350" w:type="pct"/>
          </w:tcPr>
          <w:p w14:paraId="108DBDB2" w14:textId="4E0D8411" w:rsidR="007A171B" w:rsidRDefault="007D5885" w:rsidP="009F6264">
            <w:pPr>
              <w:spacing w:before="60" w:after="60"/>
            </w:pPr>
            <w:r w:rsidRPr="007D5885">
              <w:t>Loss of material from surface</w:t>
            </w:r>
          </w:p>
        </w:tc>
        <w:tc>
          <w:tcPr>
            <w:tcW w:w="2351" w:type="pct"/>
          </w:tcPr>
          <w:p w14:paraId="147A3D2D" w14:textId="77777777" w:rsidR="003B05F2" w:rsidRDefault="003B05F2" w:rsidP="009F6264">
            <w:pPr>
              <w:spacing w:before="60" w:after="60"/>
            </w:pPr>
            <w:r>
              <w:t>Reduced load resistance.</w:t>
            </w:r>
          </w:p>
          <w:p w14:paraId="28B3198D" w14:textId="3089A564" w:rsidR="007A171B" w:rsidRDefault="003B05F2" w:rsidP="009F6264">
            <w:pPr>
              <w:spacing w:before="60" w:after="60"/>
            </w:pPr>
            <w:r>
              <w:t>Increased rate of ageing effects</w:t>
            </w:r>
          </w:p>
        </w:tc>
      </w:tr>
      <w:tr w:rsidR="00B052F3" w14:paraId="4FC517D8" w14:textId="77777777" w:rsidTr="009F6264">
        <w:trPr>
          <w:cantSplit/>
        </w:trPr>
        <w:tc>
          <w:tcPr>
            <w:tcW w:w="1299" w:type="pct"/>
          </w:tcPr>
          <w:p w14:paraId="6D7B1041" w14:textId="5D0C65E6" w:rsidR="00C11668" w:rsidRPr="00C11668" w:rsidRDefault="00C11668" w:rsidP="009F6264">
            <w:pPr>
              <w:spacing w:before="60" w:after="60"/>
            </w:pPr>
            <w:r w:rsidRPr="00C11668">
              <w:lastRenderedPageBreak/>
              <w:t>Degradation of corrosion protection system:</w:t>
            </w:r>
          </w:p>
          <w:p w14:paraId="252B78D6" w14:textId="6BD4BA66" w:rsidR="00C11668" w:rsidRDefault="00C11668" w:rsidP="009F6264">
            <w:pPr>
              <w:numPr>
                <w:ilvl w:val="0"/>
                <w:numId w:val="39"/>
              </w:numPr>
              <w:spacing w:before="60" w:after="60"/>
            </w:pPr>
            <w:r w:rsidRPr="00C11668">
              <w:t>Lack of maintenance</w:t>
            </w:r>
          </w:p>
          <w:p w14:paraId="76AACFA5" w14:textId="77777777" w:rsidR="00C11668" w:rsidRDefault="00C11668" w:rsidP="009F6264">
            <w:pPr>
              <w:numPr>
                <w:ilvl w:val="0"/>
                <w:numId w:val="39"/>
              </w:numPr>
              <w:spacing w:before="60" w:after="60"/>
            </w:pPr>
            <w:r>
              <w:t>Impact or abrasion</w:t>
            </w:r>
          </w:p>
          <w:p w14:paraId="11ECDF6F" w14:textId="77777777" w:rsidR="00C11668" w:rsidRDefault="00C11668" w:rsidP="009F6264">
            <w:pPr>
              <w:numPr>
                <w:ilvl w:val="0"/>
                <w:numId w:val="39"/>
              </w:numPr>
              <w:spacing w:before="60" w:after="60"/>
            </w:pPr>
            <w:r>
              <w:t>Fire</w:t>
            </w:r>
          </w:p>
          <w:p w14:paraId="543EE432" w14:textId="5085E53F" w:rsidR="00B052F3" w:rsidRDefault="00C11668" w:rsidP="009F6264">
            <w:pPr>
              <w:numPr>
                <w:ilvl w:val="0"/>
                <w:numId w:val="39"/>
              </w:numPr>
              <w:spacing w:before="60" w:after="60"/>
            </w:pPr>
            <w:r>
              <w:t>Aggressive environmental factors</w:t>
            </w:r>
          </w:p>
        </w:tc>
        <w:tc>
          <w:tcPr>
            <w:tcW w:w="1350" w:type="pct"/>
          </w:tcPr>
          <w:p w14:paraId="0BC525B6" w14:textId="414C0C43" w:rsidR="00B052F3" w:rsidRDefault="006D6E4C" w:rsidP="009F6264">
            <w:pPr>
              <w:spacing w:before="60" w:after="60"/>
            </w:pPr>
            <w:r w:rsidRPr="006D6E4C">
              <w:t>Initiation of metallic corrosion</w:t>
            </w:r>
          </w:p>
        </w:tc>
        <w:tc>
          <w:tcPr>
            <w:tcW w:w="2351" w:type="pct"/>
          </w:tcPr>
          <w:p w14:paraId="25447EE7" w14:textId="2827D2C8" w:rsidR="00B052F3" w:rsidRDefault="006D6E4C" w:rsidP="009F6264">
            <w:pPr>
              <w:spacing w:before="60" w:after="60"/>
            </w:pPr>
            <w:r w:rsidRPr="006D6E4C">
              <w:t>See above section on direct effects from metallic corrosion***</w:t>
            </w:r>
          </w:p>
        </w:tc>
      </w:tr>
      <w:tr w:rsidR="003D65F8" w14:paraId="4B8B1785" w14:textId="77777777" w:rsidTr="009F6264">
        <w:trPr>
          <w:cantSplit/>
          <w:trHeight w:val="1382"/>
        </w:trPr>
        <w:tc>
          <w:tcPr>
            <w:tcW w:w="1299" w:type="pct"/>
            <w:vMerge w:val="restart"/>
          </w:tcPr>
          <w:p w14:paraId="7AFF08B7" w14:textId="1780EED4" w:rsidR="003D65F8" w:rsidRPr="003D65F8" w:rsidRDefault="003D65F8" w:rsidP="009F6264">
            <w:pPr>
              <w:spacing w:before="60" w:after="60"/>
            </w:pPr>
            <w:r w:rsidRPr="003D65F8">
              <w:t>Exposure to in-service environment:</w:t>
            </w:r>
          </w:p>
          <w:p w14:paraId="3422993B" w14:textId="644783CF" w:rsidR="003D65F8" w:rsidRDefault="004022C7" w:rsidP="009F6264">
            <w:pPr>
              <w:numPr>
                <w:ilvl w:val="0"/>
                <w:numId w:val="39"/>
              </w:numPr>
              <w:spacing w:before="60" w:after="60"/>
            </w:pPr>
            <w:r w:rsidRPr="004022C7">
              <w:t>Foot traffic</w:t>
            </w:r>
          </w:p>
          <w:p w14:paraId="0C6AFA4F" w14:textId="77777777" w:rsidR="00DA1F4F" w:rsidRDefault="00DA1F4F" w:rsidP="009F6264">
            <w:pPr>
              <w:numPr>
                <w:ilvl w:val="0"/>
                <w:numId w:val="39"/>
              </w:numPr>
              <w:spacing w:before="60" w:after="60"/>
            </w:pPr>
            <w:r>
              <w:t>Abrasive environments (including movement of beach deposits)</w:t>
            </w:r>
          </w:p>
          <w:p w14:paraId="57308E96" w14:textId="7CDF38B1" w:rsidR="003D65F8" w:rsidRDefault="00DA1F4F" w:rsidP="009F6264">
            <w:pPr>
              <w:numPr>
                <w:ilvl w:val="0"/>
                <w:numId w:val="39"/>
              </w:numPr>
              <w:spacing w:before="60" w:after="60"/>
            </w:pPr>
            <w:r>
              <w:t>Moving, breaking or accelerating wheel loads</w:t>
            </w:r>
          </w:p>
        </w:tc>
        <w:tc>
          <w:tcPr>
            <w:tcW w:w="1350" w:type="pct"/>
          </w:tcPr>
          <w:p w14:paraId="7CDAF784" w14:textId="602C47AC" w:rsidR="003D65F8" w:rsidRDefault="006F4F81" w:rsidP="009F6264">
            <w:pPr>
              <w:spacing w:before="60" w:after="60"/>
            </w:pPr>
            <w:r w:rsidRPr="006F4F81">
              <w:t>Loss of surface</w:t>
            </w:r>
          </w:p>
        </w:tc>
        <w:tc>
          <w:tcPr>
            <w:tcW w:w="2351" w:type="pct"/>
          </w:tcPr>
          <w:p w14:paraId="374EDEFD" w14:textId="5D2B4CD2" w:rsidR="006F4F81" w:rsidRDefault="006F4F81" w:rsidP="009F6264">
            <w:pPr>
              <w:spacing w:before="60" w:after="60"/>
            </w:pPr>
            <w:r>
              <w:t xml:space="preserve">Increased rate of ageing effects </w:t>
            </w:r>
            <w:r w:rsidR="00FC00FC">
              <w:t>(for example,</w:t>
            </w:r>
            <w:r>
              <w:t xml:space="preserve"> by abrasion of protective coatings).</w:t>
            </w:r>
          </w:p>
          <w:p w14:paraId="67CD5631" w14:textId="77777777" w:rsidR="006F4F81" w:rsidRDefault="006F4F81" w:rsidP="009F6264">
            <w:pPr>
              <w:spacing w:before="60" w:after="60"/>
            </w:pPr>
            <w:r>
              <w:t>Exposure of embedded components.</w:t>
            </w:r>
          </w:p>
          <w:p w14:paraId="775679C9" w14:textId="60751987" w:rsidR="003D65F8" w:rsidRDefault="006F4F81" w:rsidP="009F6264">
            <w:pPr>
              <w:spacing w:before="60" w:after="60"/>
            </w:pPr>
            <w:r>
              <w:t xml:space="preserve">Release of particulates </w:t>
            </w:r>
            <w:r w:rsidR="00FC00FC">
              <w:t>(for example,</w:t>
            </w:r>
            <w:r>
              <w:t xml:space="preserve"> asbestos, fibres)</w:t>
            </w:r>
          </w:p>
        </w:tc>
      </w:tr>
      <w:tr w:rsidR="003D65F8" w14:paraId="649414BF" w14:textId="77777777" w:rsidTr="009F6264">
        <w:trPr>
          <w:cantSplit/>
        </w:trPr>
        <w:tc>
          <w:tcPr>
            <w:tcW w:w="1299" w:type="pct"/>
            <w:vMerge/>
          </w:tcPr>
          <w:p w14:paraId="32121AC4" w14:textId="77777777" w:rsidR="003D65F8" w:rsidRDefault="003D65F8" w:rsidP="009F6264">
            <w:pPr>
              <w:spacing w:before="60" w:after="60"/>
            </w:pPr>
          </w:p>
        </w:tc>
        <w:tc>
          <w:tcPr>
            <w:tcW w:w="1350" w:type="pct"/>
          </w:tcPr>
          <w:p w14:paraId="7B9995AF" w14:textId="7883628F" w:rsidR="003D65F8" w:rsidRDefault="006F4F81" w:rsidP="009F6264">
            <w:pPr>
              <w:spacing w:before="60" w:after="60"/>
            </w:pPr>
            <w:r w:rsidRPr="006F4F81">
              <w:t>Compaction or deformation</w:t>
            </w:r>
          </w:p>
        </w:tc>
        <w:tc>
          <w:tcPr>
            <w:tcW w:w="2351" w:type="pct"/>
          </w:tcPr>
          <w:p w14:paraId="7EE5DB5C" w14:textId="77777777" w:rsidR="006F4F81" w:rsidRDefault="006F4F81" w:rsidP="009F6264">
            <w:pPr>
              <w:spacing w:before="60" w:after="60"/>
            </w:pPr>
            <w:r>
              <w:t>Loss of insulation properties, leading to condensation.</w:t>
            </w:r>
          </w:p>
          <w:p w14:paraId="531D594C" w14:textId="77777777" w:rsidR="006F4F81" w:rsidRDefault="006F4F81" w:rsidP="009F6264">
            <w:pPr>
              <w:spacing w:before="60" w:after="60"/>
            </w:pPr>
            <w:r>
              <w:t>Settlement of finishes.</w:t>
            </w:r>
          </w:p>
          <w:p w14:paraId="4E105B86" w14:textId="27F7A2A2" w:rsidR="003D65F8" w:rsidRDefault="006F4F81" w:rsidP="009F6264">
            <w:pPr>
              <w:spacing w:before="60" w:after="60"/>
            </w:pPr>
            <w:r>
              <w:t>Rutting, leading to cranking or ponding of surface water</w:t>
            </w:r>
          </w:p>
        </w:tc>
      </w:tr>
      <w:tr w:rsidR="00606B52" w14:paraId="3A0B97AB" w14:textId="77777777" w:rsidTr="009F6264">
        <w:trPr>
          <w:cantSplit/>
        </w:trPr>
        <w:tc>
          <w:tcPr>
            <w:tcW w:w="1299" w:type="pct"/>
            <w:vMerge w:val="restart"/>
          </w:tcPr>
          <w:p w14:paraId="452DE99A" w14:textId="6C7A3C2B" w:rsidR="00606B52" w:rsidRPr="00606B52" w:rsidRDefault="00DC7E54" w:rsidP="009F6264">
            <w:pPr>
              <w:spacing w:before="60" w:after="60"/>
            </w:pPr>
            <w:r w:rsidRPr="00DC7E54">
              <w:t>Ground movement</w:t>
            </w:r>
            <w:r w:rsidR="00606B52" w:rsidRPr="00606B52">
              <w:t>:</w:t>
            </w:r>
          </w:p>
          <w:p w14:paraId="0D67A5BF" w14:textId="5FECBF12" w:rsidR="00606B52" w:rsidRDefault="00DC7E54" w:rsidP="009F6264">
            <w:pPr>
              <w:numPr>
                <w:ilvl w:val="0"/>
                <w:numId w:val="39"/>
              </w:numPr>
              <w:spacing w:before="60" w:after="60"/>
            </w:pPr>
            <w:r w:rsidRPr="00DC7E54">
              <w:t>Consolidation</w:t>
            </w:r>
          </w:p>
          <w:p w14:paraId="14B59348" w14:textId="77777777" w:rsidR="00DC7E54" w:rsidRDefault="00DC7E54" w:rsidP="009F6264">
            <w:pPr>
              <w:numPr>
                <w:ilvl w:val="0"/>
                <w:numId w:val="39"/>
              </w:numPr>
              <w:spacing w:before="60" w:after="60"/>
            </w:pPr>
            <w:r>
              <w:t>Ground water or leakage water induced volume change</w:t>
            </w:r>
          </w:p>
          <w:p w14:paraId="14DFE5FC" w14:textId="77777777" w:rsidR="00DC7E54" w:rsidRDefault="00DC7E54" w:rsidP="009F6264">
            <w:pPr>
              <w:numPr>
                <w:ilvl w:val="0"/>
                <w:numId w:val="39"/>
              </w:numPr>
              <w:spacing w:before="60" w:after="60"/>
            </w:pPr>
            <w:r>
              <w:t>Coastal or river erosion</w:t>
            </w:r>
          </w:p>
          <w:p w14:paraId="1FECC0E6" w14:textId="7E0D6B51" w:rsidR="00606B52" w:rsidRDefault="00DC7E54" w:rsidP="009F6264">
            <w:pPr>
              <w:numPr>
                <w:ilvl w:val="0"/>
                <w:numId w:val="39"/>
              </w:numPr>
              <w:spacing w:before="60" w:after="60"/>
            </w:pPr>
            <w:r>
              <w:t>Excess pour water pressure</w:t>
            </w:r>
          </w:p>
        </w:tc>
        <w:tc>
          <w:tcPr>
            <w:tcW w:w="1350" w:type="pct"/>
          </w:tcPr>
          <w:p w14:paraId="58B10567" w14:textId="16E3D88A" w:rsidR="00606B52" w:rsidRDefault="005950C9" w:rsidP="009F6264">
            <w:pPr>
              <w:spacing w:before="60" w:after="60"/>
            </w:pPr>
            <w:r w:rsidRPr="005950C9">
              <w:t>Ground failure</w:t>
            </w:r>
          </w:p>
        </w:tc>
        <w:tc>
          <w:tcPr>
            <w:tcW w:w="2351" w:type="pct"/>
          </w:tcPr>
          <w:p w14:paraId="0A747007" w14:textId="77777777" w:rsidR="005950C9" w:rsidRDefault="005950C9" w:rsidP="009F6264">
            <w:pPr>
              <w:spacing w:before="60" w:after="60"/>
            </w:pPr>
            <w:r>
              <w:t>Structural or slope instability.</w:t>
            </w:r>
          </w:p>
          <w:p w14:paraId="2FFA7677" w14:textId="77777777" w:rsidR="005950C9" w:rsidRDefault="005950C9" w:rsidP="009F6264">
            <w:pPr>
              <w:spacing w:before="60" w:after="60"/>
            </w:pPr>
            <w:r>
              <w:t>Loss of flooding defence.</w:t>
            </w:r>
          </w:p>
          <w:p w14:paraId="1A29360F" w14:textId="32BFEEB0" w:rsidR="00606B52" w:rsidRDefault="005950C9" w:rsidP="009F6264">
            <w:pPr>
              <w:spacing w:before="60" w:after="60"/>
            </w:pPr>
            <w:r>
              <w:t>Inundation with wash out material</w:t>
            </w:r>
            <w:r w:rsidR="00D21A85">
              <w:t>.</w:t>
            </w:r>
          </w:p>
        </w:tc>
      </w:tr>
      <w:tr w:rsidR="00606B52" w14:paraId="4BC0B28C" w14:textId="77777777" w:rsidTr="009F6264">
        <w:trPr>
          <w:cantSplit/>
        </w:trPr>
        <w:tc>
          <w:tcPr>
            <w:tcW w:w="1299" w:type="pct"/>
            <w:vMerge/>
          </w:tcPr>
          <w:p w14:paraId="69C65A21" w14:textId="77777777" w:rsidR="00606B52" w:rsidRDefault="00606B52" w:rsidP="009F6264">
            <w:pPr>
              <w:spacing w:before="60" w:after="60"/>
            </w:pPr>
          </w:p>
        </w:tc>
        <w:tc>
          <w:tcPr>
            <w:tcW w:w="1350" w:type="pct"/>
          </w:tcPr>
          <w:p w14:paraId="797C8A1D" w14:textId="2F409B2A" w:rsidR="00606B52" w:rsidRDefault="005950C9" w:rsidP="009F6264">
            <w:pPr>
              <w:spacing w:before="60" w:after="60"/>
            </w:pPr>
            <w:r w:rsidRPr="005950C9">
              <w:t>Settlement of structures</w:t>
            </w:r>
          </w:p>
        </w:tc>
        <w:tc>
          <w:tcPr>
            <w:tcW w:w="2351" w:type="pct"/>
          </w:tcPr>
          <w:p w14:paraId="3DA82C9A" w14:textId="77777777" w:rsidR="005950C9" w:rsidRDefault="005950C9" w:rsidP="009F6264">
            <w:pPr>
              <w:spacing w:before="60" w:after="60"/>
            </w:pPr>
            <w:r>
              <w:t>Damage to below ground services. Can lead to further ground movement.</w:t>
            </w:r>
          </w:p>
          <w:p w14:paraId="77C3DCD2" w14:textId="77777777" w:rsidR="005950C9" w:rsidRDefault="005950C9" w:rsidP="009F6264">
            <w:pPr>
              <w:spacing w:before="60" w:after="60"/>
            </w:pPr>
            <w:r>
              <w:t>Damage to groundwater or ground gas protection measures.</w:t>
            </w:r>
          </w:p>
          <w:p w14:paraId="2FFB4C11" w14:textId="77777777" w:rsidR="005950C9" w:rsidRDefault="005950C9" w:rsidP="009F6264">
            <w:pPr>
              <w:spacing w:before="60" w:after="60"/>
            </w:pPr>
            <w:r>
              <w:t>Loss of serviceability.</w:t>
            </w:r>
          </w:p>
          <w:p w14:paraId="39CB6A7B" w14:textId="06B361A6" w:rsidR="00606B52" w:rsidRDefault="005950C9" w:rsidP="009F6264">
            <w:pPr>
              <w:spacing w:before="60" w:after="60"/>
            </w:pPr>
            <w:r>
              <w:t>Cracking to weatherproof envelope</w:t>
            </w:r>
            <w:r w:rsidR="00397B5D">
              <w:t>.</w:t>
            </w:r>
          </w:p>
        </w:tc>
      </w:tr>
      <w:tr w:rsidR="00B052F3" w14:paraId="64E85A04" w14:textId="77777777" w:rsidTr="009F6264">
        <w:trPr>
          <w:cantSplit/>
          <w:trHeight w:val="1408"/>
        </w:trPr>
        <w:tc>
          <w:tcPr>
            <w:tcW w:w="1299" w:type="pct"/>
          </w:tcPr>
          <w:p w14:paraId="3A8E71BD" w14:textId="0A6FFAAE" w:rsidR="00B052F3" w:rsidRDefault="00D4546A" w:rsidP="009F6264">
            <w:pPr>
              <w:spacing w:before="60" w:after="60"/>
            </w:pPr>
            <w:r w:rsidRPr="00D4546A">
              <w:t>Calcite or other unreacted cementitious product leaching:</w:t>
            </w:r>
          </w:p>
        </w:tc>
        <w:tc>
          <w:tcPr>
            <w:tcW w:w="1350" w:type="pct"/>
          </w:tcPr>
          <w:p w14:paraId="05AE2114" w14:textId="72210D7E" w:rsidR="00B052F3" w:rsidRDefault="00D4546A" w:rsidP="009F6264">
            <w:pPr>
              <w:spacing w:before="60" w:after="60"/>
            </w:pPr>
            <w:r w:rsidRPr="00D4546A">
              <w:t>Surface calcite deposition</w:t>
            </w:r>
          </w:p>
        </w:tc>
        <w:tc>
          <w:tcPr>
            <w:tcW w:w="2351" w:type="pct"/>
          </w:tcPr>
          <w:p w14:paraId="03B01DF0" w14:textId="77777777" w:rsidR="00D4546A" w:rsidRDefault="00D4546A" w:rsidP="009F6264">
            <w:pPr>
              <w:spacing w:before="60" w:after="60"/>
            </w:pPr>
            <w:r>
              <w:t>Locking of movement joints.</w:t>
            </w:r>
          </w:p>
          <w:p w14:paraId="167925E1" w14:textId="77777777" w:rsidR="00D4546A" w:rsidRDefault="00D4546A" w:rsidP="009F6264">
            <w:pPr>
              <w:spacing w:before="60" w:after="60"/>
            </w:pPr>
            <w:r>
              <w:t>Blocking of drains.</w:t>
            </w:r>
          </w:p>
          <w:p w14:paraId="04379F56" w14:textId="40AEEA3A" w:rsidR="00B052F3" w:rsidRDefault="00D4546A" w:rsidP="009F6264">
            <w:pPr>
              <w:spacing w:before="60" w:after="60"/>
            </w:pPr>
            <w:r>
              <w:t>Hard to remove surface staining (which may contain radioactive elements).</w:t>
            </w:r>
          </w:p>
        </w:tc>
      </w:tr>
      <w:tr w:rsidR="00F775EC" w14:paraId="6BA1F364" w14:textId="77777777" w:rsidTr="009F6264">
        <w:trPr>
          <w:cantSplit/>
        </w:trPr>
        <w:tc>
          <w:tcPr>
            <w:tcW w:w="1299" w:type="pct"/>
            <w:vMerge w:val="restart"/>
          </w:tcPr>
          <w:p w14:paraId="40D23900" w14:textId="3931A03B" w:rsidR="00F775EC" w:rsidRDefault="00F775EC" w:rsidP="009F6264">
            <w:pPr>
              <w:spacing w:before="60" w:after="60"/>
            </w:pPr>
            <w:r w:rsidRPr="00E952A9">
              <w:t>Freezing of entrained moisture in cold weather:</w:t>
            </w:r>
          </w:p>
        </w:tc>
        <w:tc>
          <w:tcPr>
            <w:tcW w:w="1350" w:type="pct"/>
          </w:tcPr>
          <w:p w14:paraId="5BE17DE7" w14:textId="23223742" w:rsidR="00F775EC" w:rsidRDefault="00F775EC" w:rsidP="009F6264">
            <w:pPr>
              <w:spacing w:before="60" w:after="60"/>
            </w:pPr>
            <w:r w:rsidRPr="00F775EC">
              <w:t>Frost pop outs to concrete</w:t>
            </w:r>
          </w:p>
        </w:tc>
        <w:tc>
          <w:tcPr>
            <w:tcW w:w="2351" w:type="pct"/>
          </w:tcPr>
          <w:p w14:paraId="74A7FD01" w14:textId="10949B1B" w:rsidR="00F775EC" w:rsidRDefault="00F775EC" w:rsidP="009F6264">
            <w:pPr>
              <w:spacing w:before="60" w:after="60"/>
            </w:pPr>
            <w:r w:rsidRPr="00F775EC">
              <w:t>Increase in carbonation depth locally.</w:t>
            </w:r>
          </w:p>
        </w:tc>
      </w:tr>
      <w:tr w:rsidR="00F775EC" w14:paraId="3BDCC294" w14:textId="77777777" w:rsidTr="009F6264">
        <w:trPr>
          <w:cantSplit/>
        </w:trPr>
        <w:tc>
          <w:tcPr>
            <w:tcW w:w="1299" w:type="pct"/>
            <w:vMerge/>
          </w:tcPr>
          <w:p w14:paraId="3F03300D" w14:textId="77777777" w:rsidR="00F775EC" w:rsidRDefault="00F775EC" w:rsidP="009F6264">
            <w:pPr>
              <w:spacing w:before="60" w:after="60"/>
            </w:pPr>
          </w:p>
        </w:tc>
        <w:tc>
          <w:tcPr>
            <w:tcW w:w="1350" w:type="pct"/>
          </w:tcPr>
          <w:p w14:paraId="78572BC6" w14:textId="5C410380" w:rsidR="00F775EC" w:rsidRDefault="00F775EC" w:rsidP="009F6264">
            <w:pPr>
              <w:spacing w:before="60" w:after="60"/>
            </w:pPr>
            <w:r w:rsidRPr="00F775EC">
              <w:t>Delamination to brickwork</w:t>
            </w:r>
          </w:p>
        </w:tc>
        <w:tc>
          <w:tcPr>
            <w:tcW w:w="2351" w:type="pct"/>
          </w:tcPr>
          <w:p w14:paraId="13A37B53" w14:textId="77777777" w:rsidR="00F775EC" w:rsidRDefault="00F775EC" w:rsidP="009F6264">
            <w:pPr>
              <w:spacing w:before="60" w:after="60"/>
            </w:pPr>
            <w:r>
              <w:t>Loss of masonry face.</w:t>
            </w:r>
          </w:p>
          <w:p w14:paraId="01BECCB6" w14:textId="77777777" w:rsidR="00F775EC" w:rsidRDefault="00F775EC" w:rsidP="009F6264">
            <w:pPr>
              <w:spacing w:before="60" w:after="60"/>
            </w:pPr>
            <w:r>
              <w:t>Increase in water absorption.</w:t>
            </w:r>
          </w:p>
          <w:p w14:paraId="43374EF4" w14:textId="0FC02661" w:rsidR="00F775EC" w:rsidRDefault="00F775EC" w:rsidP="009F6264">
            <w:pPr>
              <w:spacing w:before="60" w:after="60"/>
            </w:pPr>
            <w:r>
              <w:t>Creation of debris.</w:t>
            </w:r>
          </w:p>
        </w:tc>
      </w:tr>
      <w:tr w:rsidR="00F775EC" w14:paraId="5F767E72" w14:textId="77777777" w:rsidTr="009F6264">
        <w:trPr>
          <w:cantSplit/>
        </w:trPr>
        <w:tc>
          <w:tcPr>
            <w:tcW w:w="1299" w:type="pct"/>
            <w:vMerge/>
          </w:tcPr>
          <w:p w14:paraId="1F217CBD" w14:textId="77777777" w:rsidR="00F775EC" w:rsidRDefault="00F775EC" w:rsidP="009F6264">
            <w:pPr>
              <w:spacing w:before="60" w:after="60"/>
            </w:pPr>
          </w:p>
        </w:tc>
        <w:tc>
          <w:tcPr>
            <w:tcW w:w="1350" w:type="pct"/>
          </w:tcPr>
          <w:p w14:paraId="62BB1163" w14:textId="49DBAC34" w:rsidR="00F775EC" w:rsidRDefault="00F775EC" w:rsidP="009F6264">
            <w:pPr>
              <w:spacing w:before="60" w:after="60"/>
            </w:pPr>
            <w:r w:rsidRPr="00F775EC">
              <w:t>Ground swell or heave</w:t>
            </w:r>
          </w:p>
        </w:tc>
        <w:tc>
          <w:tcPr>
            <w:tcW w:w="2351" w:type="pct"/>
          </w:tcPr>
          <w:p w14:paraId="46DE8F72" w14:textId="77777777" w:rsidR="00F775EC" w:rsidRDefault="00F775EC" w:rsidP="009F6264">
            <w:pPr>
              <w:spacing w:before="60" w:after="60"/>
            </w:pPr>
            <w:r>
              <w:t>Foundation movement.</w:t>
            </w:r>
          </w:p>
          <w:p w14:paraId="6331F1B0" w14:textId="77777777" w:rsidR="00F775EC" w:rsidRDefault="00F775EC" w:rsidP="009F6264">
            <w:pPr>
              <w:spacing w:before="60" w:after="60"/>
            </w:pPr>
            <w:r>
              <w:t>Instability of slopes.</w:t>
            </w:r>
          </w:p>
          <w:p w14:paraId="3D96DBAE" w14:textId="0E11CEA6" w:rsidR="00F775EC" w:rsidRDefault="00F775EC" w:rsidP="009F6264">
            <w:pPr>
              <w:spacing w:before="60" w:after="60"/>
            </w:pPr>
            <w:r>
              <w:t>Cracking to flexible pavements.</w:t>
            </w:r>
          </w:p>
        </w:tc>
      </w:tr>
      <w:tr w:rsidR="00B853E2" w14:paraId="5033BC1E" w14:textId="77777777" w:rsidTr="009F6264">
        <w:trPr>
          <w:cantSplit/>
        </w:trPr>
        <w:tc>
          <w:tcPr>
            <w:tcW w:w="1299" w:type="pct"/>
            <w:vMerge w:val="restart"/>
          </w:tcPr>
          <w:p w14:paraId="4F9B6EA5" w14:textId="20D153A8" w:rsidR="00B853E2" w:rsidRPr="007940C6" w:rsidRDefault="00B853E2" w:rsidP="009F6264">
            <w:pPr>
              <w:spacing w:before="60" w:after="60"/>
            </w:pPr>
            <w:r w:rsidRPr="00F6266D">
              <w:t>Exposure to in-service radiation:</w:t>
            </w:r>
          </w:p>
          <w:p w14:paraId="18F08703" w14:textId="49E4BCE0" w:rsidR="00B853E2" w:rsidRDefault="00B853E2" w:rsidP="009F6264">
            <w:pPr>
              <w:numPr>
                <w:ilvl w:val="0"/>
                <w:numId w:val="39"/>
              </w:numPr>
              <w:spacing w:before="60" w:after="60"/>
            </w:pPr>
            <w:r w:rsidRPr="00F6266D">
              <w:lastRenderedPageBreak/>
              <w:t>Ultraviolet radiation (sunlight)</w:t>
            </w:r>
          </w:p>
          <w:p w14:paraId="5FDDCC41" w14:textId="1B1F6F60" w:rsidR="00B853E2" w:rsidRPr="00F6266D" w:rsidRDefault="00B853E2" w:rsidP="009F6264">
            <w:pPr>
              <w:numPr>
                <w:ilvl w:val="0"/>
                <w:numId w:val="39"/>
              </w:numPr>
              <w:spacing w:before="60" w:after="60"/>
            </w:pPr>
            <w:r w:rsidRPr="00F6266D">
              <w:t>Ionising radiation</w:t>
            </w:r>
          </w:p>
        </w:tc>
        <w:tc>
          <w:tcPr>
            <w:tcW w:w="1350" w:type="pct"/>
          </w:tcPr>
          <w:p w14:paraId="5AF1C895" w14:textId="79A720D9" w:rsidR="00B853E2" w:rsidRDefault="00B853E2" w:rsidP="009F6264">
            <w:pPr>
              <w:spacing w:before="60" w:after="60"/>
            </w:pPr>
            <w:r w:rsidRPr="00B853E2">
              <w:lastRenderedPageBreak/>
              <w:t>Reduced ductility</w:t>
            </w:r>
          </w:p>
        </w:tc>
        <w:tc>
          <w:tcPr>
            <w:tcW w:w="2351" w:type="pct"/>
          </w:tcPr>
          <w:p w14:paraId="730A730E" w14:textId="77777777" w:rsidR="007D2EA8" w:rsidRDefault="007D2EA8" w:rsidP="009F6264">
            <w:pPr>
              <w:spacing w:before="60" w:after="60"/>
            </w:pPr>
            <w:r>
              <w:t>Brittle fracture leading to component failure.</w:t>
            </w:r>
          </w:p>
          <w:p w14:paraId="08A8D659" w14:textId="72ECD5B8" w:rsidR="00B853E2" w:rsidRDefault="007D2EA8" w:rsidP="009F6264">
            <w:pPr>
              <w:spacing w:before="60" w:after="60"/>
            </w:pPr>
            <w:r>
              <w:t>Inability to accept in-service movements.</w:t>
            </w:r>
          </w:p>
        </w:tc>
      </w:tr>
      <w:tr w:rsidR="00B853E2" w14:paraId="2F5E5A14" w14:textId="77777777" w:rsidTr="009F6264">
        <w:trPr>
          <w:cantSplit/>
        </w:trPr>
        <w:tc>
          <w:tcPr>
            <w:tcW w:w="1299" w:type="pct"/>
            <w:vMerge/>
          </w:tcPr>
          <w:p w14:paraId="6BC4B60B" w14:textId="77777777" w:rsidR="00B853E2" w:rsidRDefault="00B853E2" w:rsidP="009F6264">
            <w:pPr>
              <w:spacing w:before="60" w:after="60"/>
            </w:pPr>
          </w:p>
        </w:tc>
        <w:tc>
          <w:tcPr>
            <w:tcW w:w="1350" w:type="pct"/>
          </w:tcPr>
          <w:p w14:paraId="7488BA74" w14:textId="1AD1A955" w:rsidR="00B853E2" w:rsidRDefault="00B853E2" w:rsidP="009F6264">
            <w:pPr>
              <w:spacing w:before="60" w:after="60"/>
            </w:pPr>
            <w:r w:rsidRPr="00B853E2">
              <w:t>Reduced tensile or bond strength</w:t>
            </w:r>
          </w:p>
        </w:tc>
        <w:tc>
          <w:tcPr>
            <w:tcW w:w="2351" w:type="pct"/>
          </w:tcPr>
          <w:p w14:paraId="17BDCB64" w14:textId="77777777" w:rsidR="00B93E22" w:rsidRDefault="00B93E22" w:rsidP="009F6264">
            <w:pPr>
              <w:spacing w:before="60" w:after="60"/>
            </w:pPr>
            <w:r>
              <w:t>Reduced load resistance.</w:t>
            </w:r>
          </w:p>
          <w:p w14:paraId="67306A15" w14:textId="77777777" w:rsidR="00B93E22" w:rsidRDefault="00B93E22" w:rsidP="009F6264">
            <w:pPr>
              <w:spacing w:before="60" w:after="60"/>
            </w:pPr>
            <w:r>
              <w:t>Debonding with adjacent materials.</w:t>
            </w:r>
          </w:p>
          <w:p w14:paraId="47628EA8" w14:textId="77777777" w:rsidR="00B93E22" w:rsidRDefault="00B93E22" w:rsidP="009F6264">
            <w:pPr>
              <w:spacing w:before="60" w:after="60"/>
            </w:pPr>
            <w:r>
              <w:t>Brittle fracture.</w:t>
            </w:r>
          </w:p>
          <w:p w14:paraId="3C65FB16" w14:textId="3AA0FA73" w:rsidR="00B853E2" w:rsidRDefault="00B93E22" w:rsidP="009F6264">
            <w:pPr>
              <w:spacing w:before="60" w:after="60"/>
            </w:pPr>
            <w:r>
              <w:t xml:space="preserve">Tensile cracking </w:t>
            </w:r>
            <w:r w:rsidR="00FC00FC">
              <w:t>(for example,</w:t>
            </w:r>
            <w:r>
              <w:t xml:space="preserve"> roofing materials).</w:t>
            </w:r>
          </w:p>
        </w:tc>
      </w:tr>
      <w:tr w:rsidR="001A55F1" w14:paraId="0D94276D" w14:textId="77777777" w:rsidTr="009F6264">
        <w:trPr>
          <w:cantSplit/>
        </w:trPr>
        <w:tc>
          <w:tcPr>
            <w:tcW w:w="1299" w:type="pct"/>
            <w:vMerge w:val="restart"/>
          </w:tcPr>
          <w:p w14:paraId="2AA0267B" w14:textId="195A1357" w:rsidR="001A55F1" w:rsidRPr="007940C6" w:rsidRDefault="001A55F1" w:rsidP="009F6264">
            <w:pPr>
              <w:spacing w:before="60" w:after="60"/>
            </w:pPr>
            <w:r w:rsidRPr="001A55F1">
              <w:t>Lack of maintenance</w:t>
            </w:r>
            <w:r w:rsidRPr="00F6266D">
              <w:t>:</w:t>
            </w:r>
          </w:p>
          <w:p w14:paraId="25BCC6B0" w14:textId="51A5D437" w:rsidR="001A55F1" w:rsidRDefault="001A55F1" w:rsidP="009F6264">
            <w:pPr>
              <w:numPr>
                <w:ilvl w:val="0"/>
                <w:numId w:val="39"/>
              </w:numPr>
              <w:spacing w:before="60" w:after="60"/>
            </w:pPr>
            <w:r w:rsidRPr="001A55F1">
              <w:t>Bird, mammal or insect infestation</w:t>
            </w:r>
          </w:p>
          <w:p w14:paraId="4AFD9791" w14:textId="3D935CF9" w:rsidR="001A55F1" w:rsidRDefault="001A55F1" w:rsidP="009F6264">
            <w:pPr>
              <w:numPr>
                <w:ilvl w:val="0"/>
                <w:numId w:val="39"/>
              </w:numPr>
              <w:spacing w:before="60" w:after="60"/>
            </w:pPr>
            <w:r w:rsidRPr="001A55F1">
              <w:t>Establishment of vegetation (including roots)</w:t>
            </w:r>
          </w:p>
          <w:p w14:paraId="3514C3C0" w14:textId="77777777" w:rsidR="001A55F1" w:rsidRDefault="001A55F1" w:rsidP="009F6264">
            <w:pPr>
              <w:numPr>
                <w:ilvl w:val="0"/>
                <w:numId w:val="39"/>
              </w:numPr>
              <w:spacing w:before="60" w:after="60"/>
            </w:pPr>
            <w:r>
              <w:t>Rot (timber-based materials)</w:t>
            </w:r>
          </w:p>
          <w:p w14:paraId="51B277FF" w14:textId="7170EA1D" w:rsidR="001A55F1" w:rsidRDefault="001A55F1" w:rsidP="009F6264">
            <w:pPr>
              <w:numPr>
                <w:ilvl w:val="0"/>
                <w:numId w:val="39"/>
              </w:numPr>
              <w:spacing w:before="60" w:after="60"/>
            </w:pPr>
            <w:r>
              <w:t>Blocking of water outlets</w:t>
            </w:r>
          </w:p>
        </w:tc>
        <w:tc>
          <w:tcPr>
            <w:tcW w:w="1350" w:type="pct"/>
          </w:tcPr>
          <w:p w14:paraId="46B25D75" w14:textId="784BB166" w:rsidR="001A55F1" w:rsidRDefault="0020762F" w:rsidP="009F6264">
            <w:pPr>
              <w:spacing w:before="60" w:after="60"/>
            </w:pPr>
            <w:r w:rsidRPr="0020762F">
              <w:t>Direct physical damage</w:t>
            </w:r>
          </w:p>
        </w:tc>
        <w:tc>
          <w:tcPr>
            <w:tcW w:w="2351" w:type="pct"/>
          </w:tcPr>
          <w:p w14:paraId="55DBDA10" w14:textId="77777777" w:rsidR="0020762F" w:rsidRDefault="0020762F" w:rsidP="009F6264">
            <w:pPr>
              <w:spacing w:before="60" w:after="60"/>
            </w:pPr>
            <w:r>
              <w:t>Abrasion, erosion or consumption of material.</w:t>
            </w:r>
          </w:p>
          <w:p w14:paraId="6E498B59" w14:textId="77777777" w:rsidR="0020762F" w:rsidRDefault="0020762F" w:rsidP="009F6264">
            <w:pPr>
              <w:spacing w:before="60" w:after="60"/>
            </w:pPr>
            <w:r>
              <w:t>Leak path through or under flood defences.</w:t>
            </w:r>
          </w:p>
          <w:p w14:paraId="1673D8FC" w14:textId="77777777" w:rsidR="0020762F" w:rsidRDefault="0020762F" w:rsidP="009F6264">
            <w:pPr>
              <w:spacing w:before="60" w:after="60"/>
            </w:pPr>
            <w:r>
              <w:t>Opening up of joints, cracks and other vulnerabilities.</w:t>
            </w:r>
          </w:p>
          <w:p w14:paraId="7557F490" w14:textId="77777777" w:rsidR="0020762F" w:rsidRDefault="0020762F" w:rsidP="009F6264">
            <w:pPr>
              <w:spacing w:before="60" w:after="60"/>
            </w:pPr>
            <w:r>
              <w:t>Settlement of foundations or instability of slopes.</w:t>
            </w:r>
          </w:p>
          <w:p w14:paraId="43B839F4" w14:textId="33CF2E13" w:rsidR="001A55F1" w:rsidRDefault="0020762F" w:rsidP="009F6264">
            <w:pPr>
              <w:spacing w:before="60" w:after="60"/>
            </w:pPr>
            <w:r>
              <w:t>Inability for persons to access working areas for maintenance.</w:t>
            </w:r>
          </w:p>
        </w:tc>
      </w:tr>
      <w:tr w:rsidR="001A55F1" w14:paraId="4265AC3B" w14:textId="77777777" w:rsidTr="009F6264">
        <w:trPr>
          <w:cantSplit/>
        </w:trPr>
        <w:tc>
          <w:tcPr>
            <w:tcW w:w="1299" w:type="pct"/>
            <w:vMerge/>
          </w:tcPr>
          <w:p w14:paraId="07B935A7" w14:textId="77777777" w:rsidR="001A55F1" w:rsidRDefault="001A55F1" w:rsidP="009F6264">
            <w:pPr>
              <w:spacing w:before="60" w:after="60"/>
            </w:pPr>
          </w:p>
        </w:tc>
        <w:tc>
          <w:tcPr>
            <w:tcW w:w="1350" w:type="pct"/>
          </w:tcPr>
          <w:p w14:paraId="674BEBDB" w14:textId="4C18A411" w:rsidR="001A55F1" w:rsidRDefault="0020762F" w:rsidP="009F6264">
            <w:pPr>
              <w:spacing w:before="60" w:after="60"/>
            </w:pPr>
            <w:r w:rsidRPr="0020762F">
              <w:t>Overloading (by standing water or groundwater</w:t>
            </w:r>
          </w:p>
        </w:tc>
        <w:tc>
          <w:tcPr>
            <w:tcW w:w="2351" w:type="pct"/>
          </w:tcPr>
          <w:p w14:paraId="66A4267E" w14:textId="381683A2" w:rsidR="001A55F1" w:rsidRDefault="00810A3E" w:rsidP="009F6264">
            <w:pPr>
              <w:spacing w:before="60" w:after="60"/>
            </w:pPr>
            <w:r w:rsidRPr="00810A3E">
              <w:t>See above section on direct effects of exposure to accidental loading ****.</w:t>
            </w:r>
          </w:p>
        </w:tc>
      </w:tr>
      <w:tr w:rsidR="001A55F1" w14:paraId="5FFC7F59" w14:textId="77777777" w:rsidTr="009F6264">
        <w:trPr>
          <w:cantSplit/>
        </w:trPr>
        <w:tc>
          <w:tcPr>
            <w:tcW w:w="1299" w:type="pct"/>
            <w:vMerge/>
          </w:tcPr>
          <w:p w14:paraId="518D21F5" w14:textId="77777777" w:rsidR="001A55F1" w:rsidRDefault="001A55F1" w:rsidP="009F6264">
            <w:pPr>
              <w:spacing w:before="60" w:after="60"/>
            </w:pPr>
          </w:p>
        </w:tc>
        <w:tc>
          <w:tcPr>
            <w:tcW w:w="1350" w:type="pct"/>
          </w:tcPr>
          <w:p w14:paraId="2E5C9BA2" w14:textId="72139C8A" w:rsidR="001A55F1" w:rsidRDefault="0020762F" w:rsidP="009F6264">
            <w:pPr>
              <w:spacing w:before="60" w:after="60"/>
            </w:pPr>
            <w:r w:rsidRPr="0020762F">
              <w:t>Creation of debris</w:t>
            </w:r>
          </w:p>
        </w:tc>
        <w:tc>
          <w:tcPr>
            <w:tcW w:w="2351" w:type="pct"/>
          </w:tcPr>
          <w:p w14:paraId="31CB5159" w14:textId="6E6381DC" w:rsidR="001A55F1" w:rsidRDefault="00CB2F5D" w:rsidP="009F6264">
            <w:pPr>
              <w:spacing w:before="60" w:after="60"/>
            </w:pPr>
            <w:r w:rsidRPr="00CB2F5D">
              <w:t>Blocking drains and rainwater outlets leading to standing water.</w:t>
            </w:r>
          </w:p>
        </w:tc>
      </w:tr>
      <w:tr w:rsidR="001A55F1" w14:paraId="2E415EA2" w14:textId="77777777" w:rsidTr="009F6264">
        <w:trPr>
          <w:cantSplit/>
        </w:trPr>
        <w:tc>
          <w:tcPr>
            <w:tcW w:w="1299" w:type="pct"/>
            <w:vMerge/>
          </w:tcPr>
          <w:p w14:paraId="74AE6620" w14:textId="77777777" w:rsidR="001A55F1" w:rsidRDefault="001A55F1" w:rsidP="009F6264">
            <w:pPr>
              <w:spacing w:before="60" w:after="60"/>
            </w:pPr>
          </w:p>
        </w:tc>
        <w:tc>
          <w:tcPr>
            <w:tcW w:w="1350" w:type="pct"/>
          </w:tcPr>
          <w:p w14:paraId="6190CFEF" w14:textId="3176E8F7" w:rsidR="001A55F1" w:rsidRDefault="0020762F" w:rsidP="009F6264">
            <w:pPr>
              <w:spacing w:before="60" w:after="60"/>
            </w:pPr>
            <w:r w:rsidRPr="0020762F">
              <w:t>Chemical damage (guano, decomposition products)</w:t>
            </w:r>
          </w:p>
        </w:tc>
        <w:tc>
          <w:tcPr>
            <w:tcW w:w="2351" w:type="pct"/>
          </w:tcPr>
          <w:p w14:paraId="3132C5DF" w14:textId="77777777" w:rsidR="00CB2F5D" w:rsidRDefault="00CB2F5D" w:rsidP="009F6264">
            <w:pPr>
              <w:spacing w:before="60" w:after="60"/>
            </w:pPr>
            <w:r>
              <w:t>Staining.</w:t>
            </w:r>
          </w:p>
          <w:p w14:paraId="0B85FCD6" w14:textId="03DDC020" w:rsidR="001A55F1" w:rsidRDefault="00CB2F5D" w:rsidP="009F6264">
            <w:pPr>
              <w:spacing w:before="60" w:after="60"/>
            </w:pPr>
            <w:r>
              <w:t>Increased rate of ageing effects.</w:t>
            </w:r>
          </w:p>
        </w:tc>
      </w:tr>
    </w:tbl>
    <w:p w14:paraId="5E89FFB4" w14:textId="77777777" w:rsidR="00C01DED" w:rsidRDefault="00C01DED" w:rsidP="000B0E98"/>
    <w:p w14:paraId="2BDE4BF6" w14:textId="77777777" w:rsidR="00C01DED" w:rsidRDefault="00C01DED" w:rsidP="000B0E98"/>
    <w:p w14:paraId="08F0172B" w14:textId="1E0B3436" w:rsidR="00C01DED" w:rsidRPr="00DA1467" w:rsidRDefault="00C01DED" w:rsidP="00DA1467">
      <w:pPr>
        <w:tabs>
          <w:tab w:val="left" w:pos="915"/>
        </w:tabs>
        <w:sectPr w:rsidR="00C01DED" w:rsidRPr="00DA1467" w:rsidSect="009F6264">
          <w:pgSz w:w="23811" w:h="16838" w:orient="landscape" w:code="8"/>
          <w:pgMar w:top="1440" w:right="1440" w:bottom="1440" w:left="1440" w:header="397" w:footer="397" w:gutter="0"/>
          <w:cols w:space="312"/>
          <w:docGrid w:linePitch="360"/>
        </w:sectPr>
      </w:pPr>
    </w:p>
    <w:p w14:paraId="312E8FAB" w14:textId="77777777" w:rsidR="00FC00FC" w:rsidRDefault="00C76ECC" w:rsidP="00FC00FC">
      <w:pPr>
        <w:keepNext/>
      </w:pPr>
      <w:bookmarkStart w:id="10" w:name="_Toc89268373"/>
      <w:r>
        <w:rPr>
          <w:noProof/>
        </w:rPr>
        <w:lastRenderedPageBreak/>
        <w:drawing>
          <wp:inline distT="0" distB="0" distL="0" distR="0" wp14:anchorId="6A2C744B" wp14:editId="15DEA447">
            <wp:extent cx="5709037" cy="6075735"/>
            <wp:effectExtent l="0" t="0" r="6350" b="1270"/>
            <wp:docPr id="11041386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20">
                      <a:extLst>
                        <a:ext uri="{28A0092B-C50C-407E-A947-70E740481C1C}">
                          <a14:useLocalDpi xmlns:a14="http://schemas.microsoft.com/office/drawing/2010/main" val="0"/>
                        </a:ext>
                      </a:extLst>
                    </a:blip>
                    <a:srcRect l="5495" t="2542" r="2846" b="4951"/>
                    <a:stretch>
                      <a:fillRect/>
                    </a:stretch>
                  </pic:blipFill>
                  <pic:spPr bwMode="auto">
                    <a:xfrm>
                      <a:off x="0" y="0"/>
                      <a:ext cx="5725837" cy="6093614"/>
                    </a:xfrm>
                    <a:prstGeom prst="rect">
                      <a:avLst/>
                    </a:prstGeom>
                    <a:noFill/>
                    <a:ln>
                      <a:noFill/>
                    </a:ln>
                    <a:extLst>
                      <a:ext uri="{53640926-AAD7-44D8-BBD7-CCE9431645EC}">
                        <a14:shadowObscured xmlns:a14="http://schemas.microsoft.com/office/drawing/2010/main"/>
                      </a:ext>
                    </a:extLst>
                  </pic:spPr>
                </pic:pic>
              </a:graphicData>
            </a:graphic>
          </wp:inline>
        </w:drawing>
      </w:r>
    </w:p>
    <w:p w14:paraId="3983F0F0" w14:textId="50D4626F" w:rsidR="00055456" w:rsidRPr="00FC00FC" w:rsidRDefault="00FC00FC" w:rsidP="00FC00FC">
      <w:pPr>
        <w:pStyle w:val="Caption"/>
        <w:jc w:val="center"/>
      </w:pPr>
      <w:bookmarkStart w:id="11" w:name="_Ref234836347"/>
      <w:r>
        <w:t xml:space="preserve">Figure </w:t>
      </w:r>
      <w:fldSimple w:instr=" SEQ Figure \* ARABIC ">
        <w:r>
          <w:rPr>
            <w:noProof/>
          </w:rPr>
          <w:t>1</w:t>
        </w:r>
      </w:fldSimple>
      <w:bookmarkEnd w:id="11"/>
      <w:r>
        <w:t xml:space="preserve"> - Systematic approach to managing ageing of a structure or component.</w:t>
      </w:r>
    </w:p>
    <w:p w14:paraId="586EDEE1" w14:textId="19D2729F" w:rsidR="004854AE" w:rsidRDefault="004854AE" w:rsidP="00C76ECC">
      <w:pPr>
        <w:pStyle w:val="Heading1"/>
        <w:pageBreakBefore/>
        <w:numPr>
          <w:ilvl w:val="0"/>
          <w:numId w:val="0"/>
        </w:numPr>
        <w:ind w:left="851" w:hanging="851"/>
      </w:pPr>
      <w:bookmarkStart w:id="12" w:name="_Toc234837306"/>
      <w:r>
        <w:lastRenderedPageBreak/>
        <w:t>Glossary</w:t>
      </w:r>
      <w:bookmarkEnd w:id="12"/>
    </w:p>
    <w:p w14:paraId="51AF9516" w14:textId="359BC60C" w:rsidR="000E422C" w:rsidRDefault="000E422C" w:rsidP="009F6264">
      <w:pPr>
        <w:pStyle w:val="F9-Paragraph"/>
        <w:numPr>
          <w:ilvl w:val="0"/>
          <w:numId w:val="0"/>
        </w:numPr>
        <w:ind w:left="851" w:hanging="851"/>
      </w:pPr>
      <w:r w:rsidRPr="00834D73">
        <w:t xml:space="preserve">To be read in conjunction with glossary in </w:t>
      </w:r>
      <w:sdt>
        <w:sdtPr>
          <w:id w:val="-1874765082"/>
          <w:citation/>
        </w:sdtPr>
        <w:sdtContent>
          <w:r w:rsidR="009F6264">
            <w:fldChar w:fldCharType="begin"/>
          </w:r>
          <w:r w:rsidR="009F6264">
            <w:instrText xml:space="preserve"> CITATION NST1 \l 2057 </w:instrText>
          </w:r>
          <w:r w:rsidR="009F6264">
            <w:fldChar w:fldCharType="separate"/>
          </w:r>
          <w:r w:rsidR="009F6264">
            <w:rPr>
              <w:noProof/>
            </w:rPr>
            <w:t>[1]</w:t>
          </w:r>
          <w:r w:rsidR="009F6264">
            <w:fldChar w:fldCharType="end"/>
          </w:r>
        </w:sdtContent>
      </w:sdt>
      <w:r w:rsidRPr="00834D73">
        <w:t>.</w:t>
      </w:r>
    </w:p>
    <w:tbl>
      <w:tblPr>
        <w:tblStyle w:val="ONRTable1"/>
        <w:tblW w:w="0" w:type="auto"/>
        <w:tblInd w:w="0" w:type="dxa"/>
        <w:tblLook w:val="04A0" w:firstRow="1" w:lastRow="0" w:firstColumn="1" w:lastColumn="0" w:noHBand="0" w:noVBand="1"/>
      </w:tblPr>
      <w:tblGrid>
        <w:gridCol w:w="1627"/>
        <w:gridCol w:w="5603"/>
        <w:gridCol w:w="1796"/>
      </w:tblGrid>
      <w:tr w:rsidR="00D15D42" w14:paraId="3F9015E8" w14:textId="74EB14AE" w:rsidTr="00124BBC">
        <w:trPr>
          <w:cnfStyle w:val="100000000000" w:firstRow="1" w:lastRow="0" w:firstColumn="0" w:lastColumn="0" w:oddVBand="0" w:evenVBand="0" w:oddHBand="0" w:evenHBand="0" w:firstRowFirstColumn="0" w:firstRowLastColumn="0" w:lastRowFirstColumn="0" w:lastRowLastColumn="0"/>
        </w:trPr>
        <w:tc>
          <w:tcPr>
            <w:tcW w:w="1627" w:type="dxa"/>
          </w:tcPr>
          <w:p w14:paraId="74573705" w14:textId="77777777" w:rsidR="00D15D42" w:rsidRDefault="00D15D42" w:rsidP="00BB5341">
            <w:pPr>
              <w:spacing w:before="60" w:after="60"/>
            </w:pPr>
            <w:r>
              <w:t>Term</w:t>
            </w:r>
          </w:p>
        </w:tc>
        <w:tc>
          <w:tcPr>
            <w:tcW w:w="5603" w:type="dxa"/>
          </w:tcPr>
          <w:p w14:paraId="50E6C13D" w14:textId="77777777" w:rsidR="00D15D42" w:rsidRDefault="00D15D42" w:rsidP="00BB5341">
            <w:pPr>
              <w:spacing w:before="60" w:after="60"/>
            </w:pPr>
            <w:r>
              <w:t>Definition</w:t>
            </w:r>
          </w:p>
        </w:tc>
        <w:tc>
          <w:tcPr>
            <w:tcW w:w="1796" w:type="dxa"/>
          </w:tcPr>
          <w:p w14:paraId="79855B4E" w14:textId="0E329618" w:rsidR="00D15D42" w:rsidRDefault="005A151A" w:rsidP="00BB5341">
            <w:pPr>
              <w:spacing w:before="60" w:after="60"/>
            </w:pPr>
            <w:r w:rsidRPr="005A151A">
              <w:t>Source</w:t>
            </w:r>
          </w:p>
        </w:tc>
      </w:tr>
      <w:tr w:rsidR="00D15D42" w14:paraId="09D074D1" w14:textId="003A54FB" w:rsidTr="00124BBC">
        <w:tc>
          <w:tcPr>
            <w:tcW w:w="1627" w:type="dxa"/>
          </w:tcPr>
          <w:p w14:paraId="15A52978" w14:textId="2E1A659B" w:rsidR="00D15D42" w:rsidRDefault="008D2F73" w:rsidP="00BB5341">
            <w:pPr>
              <w:spacing w:before="60" w:after="60"/>
            </w:pPr>
            <w:r w:rsidRPr="008D2F73">
              <w:t>Ageing degradation</w:t>
            </w:r>
          </w:p>
        </w:tc>
        <w:tc>
          <w:tcPr>
            <w:tcW w:w="5603" w:type="dxa"/>
          </w:tcPr>
          <w:p w14:paraId="7C349F4E" w14:textId="31A89213" w:rsidR="00D15D42" w:rsidRDefault="008D2F73" w:rsidP="00BB5341">
            <w:pPr>
              <w:spacing w:before="60" w:after="60"/>
            </w:pPr>
            <w:r w:rsidRPr="008D2F73">
              <w:t>Ageing effects that could impair the ability of a structure, system or component to function within its acceptance criteria.</w:t>
            </w:r>
          </w:p>
        </w:tc>
        <w:tc>
          <w:tcPr>
            <w:tcW w:w="1796" w:type="dxa"/>
          </w:tcPr>
          <w:p w14:paraId="58DACB84" w14:textId="4A5C7535" w:rsidR="00D15D42" w:rsidRDefault="005A151A" w:rsidP="00BB5341">
            <w:pPr>
              <w:spacing w:before="60" w:after="60"/>
            </w:pPr>
            <w:r w:rsidRPr="005A151A">
              <w:t>IAEA Nuclear Safety and Security Glossary</w:t>
            </w:r>
          </w:p>
        </w:tc>
      </w:tr>
      <w:tr w:rsidR="005A151A" w14:paraId="7E875876" w14:textId="2BAC1956" w:rsidTr="00124BBC">
        <w:tc>
          <w:tcPr>
            <w:tcW w:w="1627" w:type="dxa"/>
          </w:tcPr>
          <w:p w14:paraId="36409109" w14:textId="6F6903CF" w:rsidR="005A151A" w:rsidRDefault="005A151A" w:rsidP="005A151A">
            <w:pPr>
              <w:spacing w:before="60" w:after="60"/>
            </w:pPr>
            <w:r w:rsidRPr="002308B9">
              <w:t>Ageing management</w:t>
            </w:r>
          </w:p>
        </w:tc>
        <w:tc>
          <w:tcPr>
            <w:tcW w:w="5603" w:type="dxa"/>
          </w:tcPr>
          <w:p w14:paraId="6608E6B3" w14:textId="2AC41CB4" w:rsidR="005A151A" w:rsidRDefault="005A151A" w:rsidP="005A151A">
            <w:pPr>
              <w:spacing w:before="60" w:after="60"/>
            </w:pPr>
            <w:r w:rsidRPr="002308B9">
              <w:t>Engineering, operations and maintenance actions to control within acceptable limits the ageing degradation of structures, systems and components.</w:t>
            </w:r>
          </w:p>
        </w:tc>
        <w:tc>
          <w:tcPr>
            <w:tcW w:w="1796" w:type="dxa"/>
          </w:tcPr>
          <w:p w14:paraId="0454B3AA" w14:textId="408DECA6" w:rsidR="005A151A" w:rsidRDefault="005A151A" w:rsidP="005A151A">
            <w:pPr>
              <w:spacing w:before="60" w:after="60"/>
            </w:pPr>
            <w:r w:rsidRPr="002308B9">
              <w:t>IAEA Nuclear Safety and Security Glossary</w:t>
            </w:r>
          </w:p>
        </w:tc>
      </w:tr>
      <w:tr w:rsidR="005A151A" w14:paraId="69C208D9" w14:textId="183D8BB1" w:rsidTr="00124BBC">
        <w:tc>
          <w:tcPr>
            <w:tcW w:w="1627" w:type="dxa"/>
          </w:tcPr>
          <w:p w14:paraId="788B71E5" w14:textId="6A75F55A" w:rsidR="005A151A" w:rsidRDefault="005A151A" w:rsidP="005A151A">
            <w:pPr>
              <w:spacing w:before="60" w:after="60"/>
            </w:pPr>
            <w:r w:rsidRPr="003B6F9A">
              <w:t>Ageing management programme</w:t>
            </w:r>
          </w:p>
        </w:tc>
        <w:tc>
          <w:tcPr>
            <w:tcW w:w="5603" w:type="dxa"/>
          </w:tcPr>
          <w:p w14:paraId="189D6896" w14:textId="4A526D6A" w:rsidR="005A151A" w:rsidRDefault="005A151A" w:rsidP="005A151A">
            <w:pPr>
              <w:spacing w:before="60" w:after="60"/>
            </w:pPr>
            <w:r w:rsidRPr="003B6F9A">
              <w:t>A set of plant activities relating to the understanding, prevention, detection, monitoring and mitigation of a specific ageing effect on a structure, component or group of components. Plant activities include maintenance, in service inspection, testing and surveillance, as well as technical support programmes.</w:t>
            </w:r>
          </w:p>
        </w:tc>
        <w:tc>
          <w:tcPr>
            <w:tcW w:w="1796" w:type="dxa"/>
          </w:tcPr>
          <w:p w14:paraId="0C24B509" w14:textId="573C4EAD" w:rsidR="005A151A" w:rsidRDefault="005A151A" w:rsidP="005A151A">
            <w:pPr>
              <w:spacing w:before="60" w:after="60"/>
            </w:pPr>
            <w:r w:rsidRPr="003B6F9A">
              <w:t>IAEA SR 82 Rev 0)</w:t>
            </w:r>
          </w:p>
        </w:tc>
      </w:tr>
      <w:tr w:rsidR="00124BBC" w14:paraId="21C8A806" w14:textId="3E5DA56D" w:rsidTr="00124BBC">
        <w:tc>
          <w:tcPr>
            <w:tcW w:w="1627" w:type="dxa"/>
          </w:tcPr>
          <w:p w14:paraId="09A7BC8B" w14:textId="0E3981F5" w:rsidR="00124BBC" w:rsidRDefault="00124BBC" w:rsidP="00124BBC">
            <w:pPr>
              <w:spacing w:before="60" w:after="60"/>
            </w:pPr>
            <w:r w:rsidRPr="00601B83">
              <w:t xml:space="preserve">Damage </w:t>
            </w:r>
          </w:p>
        </w:tc>
        <w:tc>
          <w:tcPr>
            <w:tcW w:w="5603" w:type="dxa"/>
          </w:tcPr>
          <w:p w14:paraId="02F8E728" w14:textId="4F3B448F" w:rsidR="00124BBC" w:rsidRDefault="00124BBC" w:rsidP="00124BBC">
            <w:pPr>
              <w:spacing w:before="60" w:after="60"/>
            </w:pPr>
            <w:r w:rsidRPr="00601B83">
              <w:t>An unfavourable change in the condition of a structure that can adversely affect current or future structural performance</w:t>
            </w:r>
          </w:p>
        </w:tc>
        <w:tc>
          <w:tcPr>
            <w:tcW w:w="1796" w:type="dxa"/>
          </w:tcPr>
          <w:p w14:paraId="29A00996" w14:textId="2D74C2B1" w:rsidR="00124BBC" w:rsidRDefault="00124BBC" w:rsidP="00124BBC">
            <w:pPr>
              <w:spacing w:before="60" w:after="60"/>
            </w:pPr>
            <w:r w:rsidRPr="00601B83">
              <w:t xml:space="preserve">Reference </w:t>
            </w:r>
            <w:sdt>
              <w:sdtPr>
                <w:id w:val="-1797528731"/>
                <w:citation/>
              </w:sdtPr>
              <w:sdtEndPr/>
              <w:sdtContent>
                <w:r w:rsidR="00B80D5A">
                  <w:fldChar w:fldCharType="begin"/>
                </w:r>
                <w:r w:rsidR="00B80D5A">
                  <w:instrText xml:space="preserve"> CITATION JRC \l 2057 </w:instrText>
                </w:r>
                <w:r w:rsidR="00B80D5A">
                  <w:fldChar w:fldCharType="separate"/>
                </w:r>
                <w:r w:rsidR="00FC00FC" w:rsidRPr="00FC00FC">
                  <w:rPr>
                    <w:noProof/>
                  </w:rPr>
                  <w:t>[21]</w:t>
                </w:r>
                <w:r w:rsidR="00B80D5A">
                  <w:fldChar w:fldCharType="end"/>
                </w:r>
              </w:sdtContent>
            </w:sdt>
            <w:r w:rsidR="00B80D5A">
              <w:t xml:space="preserve"> </w:t>
            </w:r>
          </w:p>
        </w:tc>
      </w:tr>
      <w:tr w:rsidR="00124BBC" w14:paraId="22AC62BF" w14:textId="4E09CFF1" w:rsidTr="00124BBC">
        <w:tc>
          <w:tcPr>
            <w:tcW w:w="1627" w:type="dxa"/>
          </w:tcPr>
          <w:p w14:paraId="29E2B464" w14:textId="74C83752" w:rsidR="00124BBC" w:rsidRDefault="00124BBC" w:rsidP="00124BBC">
            <w:pPr>
              <w:spacing w:before="60" w:after="60"/>
            </w:pPr>
            <w:r w:rsidRPr="00EF2988">
              <w:t>Design Life</w:t>
            </w:r>
          </w:p>
        </w:tc>
        <w:tc>
          <w:tcPr>
            <w:tcW w:w="5603" w:type="dxa"/>
          </w:tcPr>
          <w:p w14:paraId="792F325F" w14:textId="3FFF2BF7" w:rsidR="00124BBC" w:rsidRDefault="00124BBC" w:rsidP="00124BBC">
            <w:pPr>
              <w:spacing w:before="60" w:after="60"/>
            </w:pPr>
            <w:r w:rsidRPr="00EF2988">
              <w:t>The period of time during which a facility or component is expected to perform according to the technical specifications to which it was produced.</w:t>
            </w:r>
          </w:p>
        </w:tc>
        <w:tc>
          <w:tcPr>
            <w:tcW w:w="1796" w:type="dxa"/>
          </w:tcPr>
          <w:p w14:paraId="697B4297" w14:textId="3B468137" w:rsidR="00124BBC" w:rsidRDefault="00124BBC" w:rsidP="00124BBC">
            <w:pPr>
              <w:spacing w:before="60" w:after="60"/>
            </w:pPr>
            <w:r w:rsidRPr="00EF2988">
              <w:t>IAEA Nuclear Safety and Security Glossary</w:t>
            </w:r>
          </w:p>
        </w:tc>
      </w:tr>
      <w:tr w:rsidR="00124BBC" w:rsidRPr="008846D5" w14:paraId="1E5F6E36" w14:textId="6868610B" w:rsidTr="00124BBC">
        <w:tc>
          <w:tcPr>
            <w:tcW w:w="1627" w:type="dxa"/>
          </w:tcPr>
          <w:p w14:paraId="4A54F328" w14:textId="1AD7F6B2" w:rsidR="00124BBC" w:rsidRDefault="00124BBC" w:rsidP="00124BBC">
            <w:pPr>
              <w:spacing w:before="60" w:after="60"/>
            </w:pPr>
            <w:r w:rsidRPr="00EF2988">
              <w:t>Structural robustness</w:t>
            </w:r>
          </w:p>
        </w:tc>
        <w:tc>
          <w:tcPr>
            <w:tcW w:w="5603" w:type="dxa"/>
          </w:tcPr>
          <w:p w14:paraId="38012118" w14:textId="72D59208" w:rsidR="00124BBC" w:rsidRDefault="00124BBC" w:rsidP="00124BBC">
            <w:pPr>
              <w:spacing w:before="60" w:after="60"/>
            </w:pPr>
            <w:r w:rsidRPr="00EF2988">
              <w:t xml:space="preserve">Robustness is the ability of a structure to withstand events like fire, explosions, impact or the consequences of human error, </w:t>
            </w:r>
            <w:r w:rsidR="00FC00FC">
              <w:t>(for example,</w:t>
            </w:r>
            <w:r w:rsidRPr="00EF2988">
              <w:t xml:space="preserve"> design basis events) without being damaged to an extent disproportionate to the original cause</w:t>
            </w:r>
            <w:r>
              <w:t>.</w:t>
            </w:r>
          </w:p>
        </w:tc>
        <w:tc>
          <w:tcPr>
            <w:tcW w:w="1796" w:type="dxa"/>
          </w:tcPr>
          <w:p w14:paraId="075FE287" w14:textId="60B12706" w:rsidR="00124BBC" w:rsidRPr="007907F0" w:rsidRDefault="00124BBC" w:rsidP="00124BBC">
            <w:pPr>
              <w:spacing w:before="60" w:after="60"/>
              <w:rPr>
                <w:lang w:val="fr-FR"/>
              </w:rPr>
            </w:pPr>
            <w:r w:rsidRPr="007907F0">
              <w:rPr>
                <w:lang w:val="fr-FR"/>
              </w:rPr>
              <w:t>BS EN 1991-1-7 ‘Actions on structures’</w:t>
            </w:r>
          </w:p>
        </w:tc>
      </w:tr>
    </w:tbl>
    <w:p w14:paraId="34D2E044" w14:textId="77777777" w:rsidR="00D15D42" w:rsidRPr="007907F0" w:rsidRDefault="00D15D42" w:rsidP="004854AE">
      <w:pPr>
        <w:rPr>
          <w:lang w:val="fr-FR"/>
        </w:rPr>
      </w:pPr>
    </w:p>
    <w:p w14:paraId="30E01FD1" w14:textId="77777777" w:rsidR="00124BBC" w:rsidRPr="007907F0" w:rsidRDefault="00124BBC" w:rsidP="004854AE">
      <w:pPr>
        <w:rPr>
          <w:lang w:val="fr-FR"/>
        </w:rPr>
      </w:pPr>
    </w:p>
    <w:p w14:paraId="51C55FC6" w14:textId="77777777" w:rsidR="00124BBC" w:rsidRPr="007907F0" w:rsidRDefault="00124BBC" w:rsidP="004854AE">
      <w:pPr>
        <w:rPr>
          <w:lang w:val="fr-FR"/>
        </w:rPr>
      </w:pPr>
    </w:p>
    <w:p w14:paraId="420DFE5B" w14:textId="35D3851B" w:rsidR="004854AE" w:rsidRPr="003B4701" w:rsidRDefault="004854AE" w:rsidP="0060217C">
      <w:pPr>
        <w:pStyle w:val="Heading1"/>
        <w:numPr>
          <w:ilvl w:val="0"/>
          <w:numId w:val="0"/>
        </w:numPr>
      </w:pPr>
      <w:bookmarkStart w:id="13" w:name="_Toc234837307"/>
      <w:r>
        <w:lastRenderedPageBreak/>
        <w:t xml:space="preserve">List of </w:t>
      </w:r>
      <w:r w:rsidR="009F6264">
        <w:t>a</w:t>
      </w:r>
      <w:r>
        <w:t>cronyms</w:t>
      </w:r>
      <w:r w:rsidR="0060217C">
        <w:t xml:space="preserve">, </w:t>
      </w:r>
      <w:r w:rsidR="009F6264">
        <w:t>a</w:t>
      </w:r>
      <w:r w:rsidRPr="003B4701">
        <w:t>bbreviations</w:t>
      </w:r>
      <w:bookmarkEnd w:id="10"/>
      <w:r w:rsidR="0060217C">
        <w:t xml:space="preserve"> and </w:t>
      </w:r>
      <w:r w:rsidR="009F6264">
        <w:t>i</w:t>
      </w:r>
      <w:r w:rsidR="0060217C">
        <w:t>nitialisms</w:t>
      </w:r>
      <w:bookmarkEnd w:id="13"/>
    </w:p>
    <w:p w14:paraId="72DFEB62" w14:textId="77777777" w:rsidR="00D20E49" w:rsidRPr="00D20E49" w:rsidRDefault="00D20E49" w:rsidP="00D20E49">
      <w:pPr>
        <w:tabs>
          <w:tab w:val="left" w:pos="1440"/>
        </w:tabs>
        <w:spacing w:line="240" w:lineRule="auto"/>
        <w:contextualSpacing/>
        <w:rPr>
          <w:bCs/>
        </w:rPr>
      </w:pPr>
      <w:r w:rsidRPr="00D20E49">
        <w:rPr>
          <w:bCs/>
        </w:rPr>
        <w:t>BIM</w:t>
      </w:r>
      <w:r w:rsidRPr="00D20E49">
        <w:rPr>
          <w:bCs/>
        </w:rPr>
        <w:tab/>
      </w:r>
      <w:r w:rsidRPr="00D20E49">
        <w:rPr>
          <w:bCs/>
        </w:rPr>
        <w:tab/>
        <w:t>Building Information Modelling</w:t>
      </w:r>
    </w:p>
    <w:p w14:paraId="13561447" w14:textId="77777777" w:rsidR="00D20E49" w:rsidRPr="00D20E49" w:rsidRDefault="00D20E49" w:rsidP="00D20E49">
      <w:pPr>
        <w:tabs>
          <w:tab w:val="left" w:pos="1440"/>
        </w:tabs>
        <w:spacing w:line="240" w:lineRule="auto"/>
        <w:contextualSpacing/>
        <w:rPr>
          <w:bCs/>
        </w:rPr>
      </w:pPr>
      <w:r w:rsidRPr="00D20E49">
        <w:rPr>
          <w:bCs/>
        </w:rPr>
        <w:t>BRE</w:t>
      </w:r>
      <w:r w:rsidRPr="00D20E49">
        <w:rPr>
          <w:bCs/>
        </w:rPr>
        <w:tab/>
      </w:r>
      <w:r w:rsidRPr="00D20E49">
        <w:rPr>
          <w:bCs/>
        </w:rPr>
        <w:tab/>
        <w:t>Building Research Establishment</w:t>
      </w:r>
    </w:p>
    <w:p w14:paraId="3EF9546D" w14:textId="77777777" w:rsidR="00D20E49" w:rsidRPr="00D20E49" w:rsidRDefault="00D20E49" w:rsidP="00D20E49">
      <w:pPr>
        <w:tabs>
          <w:tab w:val="left" w:pos="1440"/>
        </w:tabs>
        <w:spacing w:line="240" w:lineRule="auto"/>
        <w:contextualSpacing/>
        <w:rPr>
          <w:bCs/>
        </w:rPr>
      </w:pPr>
      <w:r w:rsidRPr="00D20E49">
        <w:rPr>
          <w:bCs/>
        </w:rPr>
        <w:t>FEMA</w:t>
      </w:r>
      <w:r w:rsidRPr="00D20E49">
        <w:rPr>
          <w:bCs/>
        </w:rPr>
        <w:tab/>
      </w:r>
      <w:r w:rsidRPr="00D20E49">
        <w:rPr>
          <w:bCs/>
        </w:rPr>
        <w:tab/>
        <w:t>Federal Emergency Management Agency</w:t>
      </w:r>
    </w:p>
    <w:p w14:paraId="7A1405E2" w14:textId="77777777" w:rsidR="00D20E49" w:rsidRPr="00D20E49" w:rsidRDefault="00D20E49" w:rsidP="00D20E49">
      <w:pPr>
        <w:tabs>
          <w:tab w:val="left" w:pos="1440"/>
        </w:tabs>
        <w:spacing w:line="240" w:lineRule="auto"/>
        <w:contextualSpacing/>
        <w:rPr>
          <w:bCs/>
        </w:rPr>
      </w:pPr>
      <w:r w:rsidRPr="00D20E49">
        <w:rPr>
          <w:bCs/>
        </w:rPr>
        <w:t>IGALL</w:t>
      </w:r>
      <w:r w:rsidRPr="00D20E49">
        <w:rPr>
          <w:bCs/>
        </w:rPr>
        <w:tab/>
      </w:r>
      <w:r w:rsidRPr="00D20E49">
        <w:rPr>
          <w:bCs/>
        </w:rPr>
        <w:tab/>
        <w:t>International Generic Ageing Lessons Learned</w:t>
      </w:r>
    </w:p>
    <w:p w14:paraId="6D32A5B6" w14:textId="77777777" w:rsidR="00D20E49" w:rsidRPr="00D20E49" w:rsidRDefault="00D20E49" w:rsidP="00D20E49">
      <w:pPr>
        <w:tabs>
          <w:tab w:val="left" w:pos="1440"/>
        </w:tabs>
        <w:spacing w:line="240" w:lineRule="auto"/>
        <w:contextualSpacing/>
        <w:rPr>
          <w:bCs/>
        </w:rPr>
      </w:pPr>
      <w:r w:rsidRPr="00D20E49">
        <w:rPr>
          <w:bCs/>
        </w:rPr>
        <w:t>JRC</w:t>
      </w:r>
      <w:r w:rsidRPr="00D20E49">
        <w:rPr>
          <w:bCs/>
        </w:rPr>
        <w:tab/>
      </w:r>
      <w:r w:rsidRPr="00D20E49">
        <w:rPr>
          <w:bCs/>
        </w:rPr>
        <w:tab/>
        <w:t>Joint Research Centre</w:t>
      </w:r>
    </w:p>
    <w:p w14:paraId="2C0CB50F" w14:textId="77777777" w:rsidR="00D20E49" w:rsidRPr="00D20E49" w:rsidRDefault="00D20E49" w:rsidP="00D20E49">
      <w:pPr>
        <w:tabs>
          <w:tab w:val="left" w:pos="1440"/>
        </w:tabs>
        <w:spacing w:line="240" w:lineRule="auto"/>
        <w:contextualSpacing/>
        <w:rPr>
          <w:bCs/>
        </w:rPr>
      </w:pPr>
      <w:r w:rsidRPr="00D20E49">
        <w:rPr>
          <w:bCs/>
        </w:rPr>
        <w:t>NDT</w:t>
      </w:r>
      <w:r w:rsidRPr="00D20E49">
        <w:rPr>
          <w:bCs/>
        </w:rPr>
        <w:tab/>
      </w:r>
      <w:r w:rsidRPr="00D20E49">
        <w:rPr>
          <w:bCs/>
        </w:rPr>
        <w:tab/>
        <w:t>Non-destructive testing</w:t>
      </w:r>
    </w:p>
    <w:p w14:paraId="28A02DDE" w14:textId="77777777" w:rsidR="00D20E49" w:rsidRDefault="00D20E49" w:rsidP="004854AE">
      <w:pPr>
        <w:tabs>
          <w:tab w:val="left" w:pos="1440"/>
        </w:tabs>
        <w:spacing w:line="240" w:lineRule="auto"/>
        <w:contextualSpacing/>
        <w:rPr>
          <w:b/>
        </w:rPr>
      </w:pPr>
    </w:p>
    <w:p w14:paraId="740CC8B8" w14:textId="1CA3B8E0" w:rsidR="004854AE" w:rsidRDefault="004854AE" w:rsidP="004854AE">
      <w:pPr>
        <w:tabs>
          <w:tab w:val="left" w:pos="1440"/>
        </w:tabs>
        <w:spacing w:line="240" w:lineRule="auto"/>
        <w:contextualSpacing/>
      </w:pPr>
      <w:r w:rsidRPr="00D31955">
        <w:t>A comprehensive list of regulatory acronyms, abbreviations and initialisms can be accessed</w:t>
      </w:r>
      <w:r>
        <w:t xml:space="preserve"> </w:t>
      </w:r>
      <w:r w:rsidRPr="00D31955">
        <w:t xml:space="preserve">via </w:t>
      </w:r>
      <w:hyperlink r:id="rId21" w:history="1">
        <w:r w:rsidRPr="004854AE">
          <w:rPr>
            <w:rStyle w:val="Hyperlink"/>
          </w:rPr>
          <w:t>HOW2 Hub</w:t>
        </w:r>
      </w:hyperlink>
      <w:r>
        <w:t xml:space="preserve"> </w:t>
      </w:r>
      <w:sdt>
        <w:sdtPr>
          <w:id w:val="-950548398"/>
          <w:citation/>
        </w:sdtPr>
        <w:sdtEndPr/>
        <w:sdtContent>
          <w:r w:rsidR="00B80D5A">
            <w:fldChar w:fldCharType="begin"/>
          </w:r>
          <w:r w:rsidR="00B80D5A">
            <w:instrText xml:space="preserve"> CITATION ONR548 \l 2057 </w:instrText>
          </w:r>
          <w:r w:rsidR="00B80D5A">
            <w:fldChar w:fldCharType="separate"/>
          </w:r>
          <w:r w:rsidR="00FC00FC" w:rsidRPr="00FC00FC">
            <w:rPr>
              <w:noProof/>
            </w:rPr>
            <w:t>[24]</w:t>
          </w:r>
          <w:r w:rsidR="00B80D5A">
            <w:fldChar w:fldCharType="end"/>
          </w:r>
        </w:sdtContent>
      </w:sdt>
      <w:r w:rsidR="00B80D5A">
        <w:t xml:space="preserve"> </w:t>
      </w:r>
    </w:p>
    <w:p w14:paraId="152349F4" w14:textId="77777777" w:rsidR="004854AE" w:rsidRPr="00C7140F" w:rsidRDefault="004854AE" w:rsidP="004854AE">
      <w:pPr>
        <w:pStyle w:val="F9-Paragraph"/>
        <w:numPr>
          <w:ilvl w:val="0"/>
          <w:numId w:val="0"/>
        </w:numPr>
        <w:ind w:left="851" w:hanging="851"/>
        <w:rPr>
          <w:lang w:val="en-US"/>
        </w:rPr>
      </w:pPr>
    </w:p>
    <w:p w14:paraId="7CA8247B" w14:textId="77777777" w:rsidR="002157BC" w:rsidRDefault="002157BC" w:rsidP="00904152">
      <w:pPr>
        <w:pStyle w:val="Heading1"/>
        <w:numPr>
          <w:ilvl w:val="0"/>
          <w:numId w:val="0"/>
        </w:numPr>
        <w:rPr>
          <w:color w:val="auto"/>
          <w:sz w:val="24"/>
          <w:szCs w:val="24"/>
        </w:rPr>
        <w:sectPr w:rsidR="002157BC" w:rsidSect="00EA2C19">
          <w:pgSz w:w="11906" w:h="16838" w:code="9"/>
          <w:pgMar w:top="1440" w:right="1440" w:bottom="1440" w:left="1440" w:header="397" w:footer="397" w:gutter="0"/>
          <w:cols w:space="312"/>
          <w:docGrid w:linePitch="360"/>
        </w:sectPr>
      </w:pPr>
    </w:p>
    <w:bookmarkStart w:id="14" w:name="_Toc234837308" w:displacedByCustomXml="next"/>
    <w:sdt>
      <w:sdtPr>
        <w:rPr>
          <w:color w:val="auto"/>
          <w:sz w:val="24"/>
          <w:szCs w:val="24"/>
        </w:rPr>
        <w:id w:val="-284124854"/>
        <w:docPartObj>
          <w:docPartGallery w:val="Bibliographies"/>
          <w:docPartUnique/>
        </w:docPartObj>
      </w:sdtPr>
      <w:sdtEndPr/>
      <w:sdtContent>
        <w:p w14:paraId="04BBBDD0" w14:textId="55494929" w:rsidR="00F7687C" w:rsidRDefault="00F7687C" w:rsidP="00904152">
          <w:pPr>
            <w:pStyle w:val="Heading1"/>
            <w:numPr>
              <w:ilvl w:val="0"/>
              <w:numId w:val="0"/>
            </w:numPr>
          </w:pPr>
          <w:r>
            <w:t>References</w:t>
          </w:r>
          <w:bookmarkEnd w:id="14"/>
        </w:p>
        <w:sdt>
          <w:sdtPr>
            <w:id w:val="700524479"/>
            <w:bibliography/>
          </w:sdtPr>
          <w:sdtEndPr/>
          <w:sdtContent>
            <w:p w14:paraId="3B976874" w14:textId="77777777" w:rsidR="009F6264" w:rsidRDefault="00F7687C" w:rsidP="004E6B25">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9F6264" w14:paraId="3197ECA6" w14:textId="77777777">
                <w:trPr>
                  <w:divId w:val="1514143803"/>
                  <w:tblCellSpacing w:w="15" w:type="dxa"/>
                </w:trPr>
                <w:tc>
                  <w:tcPr>
                    <w:tcW w:w="50" w:type="pct"/>
                    <w:hideMark/>
                  </w:tcPr>
                  <w:p w14:paraId="64F4BAE4" w14:textId="25229ABF" w:rsidR="009F6264" w:rsidRDefault="009F6264" w:rsidP="009F6264">
                    <w:pPr>
                      <w:pStyle w:val="Bibliography"/>
                      <w:spacing w:after="60"/>
                      <w:rPr>
                        <w:noProof/>
                        <w:szCs w:val="24"/>
                      </w:rPr>
                    </w:pPr>
                    <w:r>
                      <w:rPr>
                        <w:noProof/>
                      </w:rPr>
                      <w:t xml:space="preserve">[1] </w:t>
                    </w:r>
                  </w:p>
                </w:tc>
                <w:tc>
                  <w:tcPr>
                    <w:tcW w:w="0" w:type="auto"/>
                    <w:hideMark/>
                  </w:tcPr>
                  <w:p w14:paraId="1BB2B35E" w14:textId="77777777" w:rsidR="009F6264" w:rsidRDefault="009F6264" w:rsidP="009F6264">
                    <w:pPr>
                      <w:pStyle w:val="Bibliography"/>
                      <w:spacing w:after="60"/>
                      <w:rPr>
                        <w:noProof/>
                      </w:rPr>
                    </w:pPr>
                    <w:r>
                      <w:rPr>
                        <w:noProof/>
                      </w:rPr>
                      <w:t>ONR, “NS-TAST-GD-017 - Civil Engineering,” [Online]. Available: ONR website.</w:t>
                    </w:r>
                  </w:p>
                </w:tc>
              </w:tr>
              <w:tr w:rsidR="009F6264" w14:paraId="2E7E7A90" w14:textId="77777777">
                <w:trPr>
                  <w:divId w:val="1514143803"/>
                  <w:tblCellSpacing w:w="15" w:type="dxa"/>
                </w:trPr>
                <w:tc>
                  <w:tcPr>
                    <w:tcW w:w="50" w:type="pct"/>
                    <w:hideMark/>
                  </w:tcPr>
                  <w:p w14:paraId="2C5E6B6E" w14:textId="77777777" w:rsidR="009F6264" w:rsidRDefault="009F6264" w:rsidP="009F6264">
                    <w:pPr>
                      <w:pStyle w:val="Bibliography"/>
                      <w:spacing w:after="60"/>
                      <w:rPr>
                        <w:noProof/>
                      </w:rPr>
                    </w:pPr>
                    <w:r>
                      <w:rPr>
                        <w:noProof/>
                      </w:rPr>
                      <w:t xml:space="preserve">[2] </w:t>
                    </w:r>
                  </w:p>
                </w:tc>
                <w:tc>
                  <w:tcPr>
                    <w:tcW w:w="0" w:type="auto"/>
                    <w:hideMark/>
                  </w:tcPr>
                  <w:p w14:paraId="3D4C2D9B" w14:textId="77777777" w:rsidR="009F6264" w:rsidRDefault="009F6264" w:rsidP="009F6264">
                    <w:pPr>
                      <w:pStyle w:val="Bibliography"/>
                      <w:spacing w:after="60"/>
                      <w:rPr>
                        <w:noProof/>
                      </w:rPr>
                    </w:pPr>
                    <w:r>
                      <w:rPr>
                        <w:noProof/>
                      </w:rPr>
                      <w:t xml:space="preserve">ONR, Safety Assessment Principles for Nuclear Facilities’, 2014 Edition, Rev 1, January 2020, www.onr.org.uk/saps/saps2014.pdf. </w:t>
                    </w:r>
                  </w:p>
                </w:tc>
              </w:tr>
              <w:tr w:rsidR="009F6264" w14:paraId="109921A4" w14:textId="77777777">
                <w:trPr>
                  <w:divId w:val="1514143803"/>
                  <w:tblCellSpacing w:w="15" w:type="dxa"/>
                </w:trPr>
                <w:tc>
                  <w:tcPr>
                    <w:tcW w:w="50" w:type="pct"/>
                    <w:hideMark/>
                  </w:tcPr>
                  <w:p w14:paraId="4530A554" w14:textId="77777777" w:rsidR="009F6264" w:rsidRDefault="009F6264" w:rsidP="009F6264">
                    <w:pPr>
                      <w:pStyle w:val="Bibliography"/>
                      <w:spacing w:after="60"/>
                      <w:rPr>
                        <w:noProof/>
                      </w:rPr>
                    </w:pPr>
                    <w:r>
                      <w:rPr>
                        <w:noProof/>
                      </w:rPr>
                      <w:t xml:space="preserve">[3] </w:t>
                    </w:r>
                  </w:p>
                </w:tc>
                <w:tc>
                  <w:tcPr>
                    <w:tcW w:w="0" w:type="auto"/>
                    <w:hideMark/>
                  </w:tcPr>
                  <w:p w14:paraId="76435823" w14:textId="77777777" w:rsidR="009F6264" w:rsidRDefault="009F6264" w:rsidP="009F6264">
                    <w:pPr>
                      <w:pStyle w:val="Bibliography"/>
                      <w:spacing w:after="60"/>
                      <w:rPr>
                        <w:noProof/>
                      </w:rPr>
                    </w:pPr>
                    <w:r>
                      <w:rPr>
                        <w:noProof/>
                      </w:rPr>
                      <w:t>ONR, “NS-TAST-GD-109 - Ageing and Degradation Management”.</w:t>
                    </w:r>
                  </w:p>
                </w:tc>
              </w:tr>
              <w:tr w:rsidR="009F6264" w14:paraId="6961567E" w14:textId="77777777">
                <w:trPr>
                  <w:divId w:val="1514143803"/>
                  <w:tblCellSpacing w:w="15" w:type="dxa"/>
                </w:trPr>
                <w:tc>
                  <w:tcPr>
                    <w:tcW w:w="50" w:type="pct"/>
                    <w:hideMark/>
                  </w:tcPr>
                  <w:p w14:paraId="5DAC4BD8" w14:textId="77777777" w:rsidR="009F6264" w:rsidRDefault="009F6264" w:rsidP="009F6264">
                    <w:pPr>
                      <w:pStyle w:val="Bibliography"/>
                      <w:spacing w:after="60"/>
                      <w:rPr>
                        <w:noProof/>
                      </w:rPr>
                    </w:pPr>
                    <w:r>
                      <w:rPr>
                        <w:noProof/>
                      </w:rPr>
                      <w:t xml:space="preserve">[4] </w:t>
                    </w:r>
                  </w:p>
                </w:tc>
                <w:tc>
                  <w:tcPr>
                    <w:tcW w:w="0" w:type="auto"/>
                    <w:hideMark/>
                  </w:tcPr>
                  <w:p w14:paraId="35E6914F" w14:textId="77777777" w:rsidR="009F6264" w:rsidRDefault="009F6264" w:rsidP="009F6264">
                    <w:pPr>
                      <w:pStyle w:val="Bibliography"/>
                      <w:spacing w:after="60"/>
                      <w:rPr>
                        <w:noProof/>
                      </w:rPr>
                    </w:pPr>
                    <w:r>
                      <w:rPr>
                        <w:noProof/>
                      </w:rPr>
                      <w:t>ONR, “NS-TAST-GD-017 - Annex 1 - Design,” [Online]. Available: ONR website.</w:t>
                    </w:r>
                  </w:p>
                </w:tc>
              </w:tr>
              <w:tr w:rsidR="009F6264" w14:paraId="50E06C3C" w14:textId="77777777">
                <w:trPr>
                  <w:divId w:val="1514143803"/>
                  <w:tblCellSpacing w:w="15" w:type="dxa"/>
                </w:trPr>
                <w:tc>
                  <w:tcPr>
                    <w:tcW w:w="50" w:type="pct"/>
                    <w:hideMark/>
                  </w:tcPr>
                  <w:p w14:paraId="564014F6" w14:textId="77777777" w:rsidR="009F6264" w:rsidRDefault="009F6264" w:rsidP="009F6264">
                    <w:pPr>
                      <w:pStyle w:val="Bibliography"/>
                      <w:spacing w:after="60"/>
                      <w:rPr>
                        <w:noProof/>
                      </w:rPr>
                    </w:pPr>
                    <w:r>
                      <w:rPr>
                        <w:noProof/>
                      </w:rPr>
                      <w:t xml:space="preserve">[5] </w:t>
                    </w:r>
                  </w:p>
                </w:tc>
                <w:tc>
                  <w:tcPr>
                    <w:tcW w:w="0" w:type="auto"/>
                    <w:hideMark/>
                  </w:tcPr>
                  <w:p w14:paraId="7370FE80" w14:textId="77777777" w:rsidR="009F6264" w:rsidRDefault="009F6264" w:rsidP="009F6264">
                    <w:pPr>
                      <w:pStyle w:val="Bibliography"/>
                      <w:spacing w:after="60"/>
                      <w:rPr>
                        <w:noProof/>
                      </w:rPr>
                    </w:pPr>
                    <w:r>
                      <w:rPr>
                        <w:noProof/>
                      </w:rPr>
                      <w:t xml:space="preserve">IAEA, Safety Report Series 82 – ‘Ageing Management for Nuclear Power Plants: International Generic Ageing Lessons Learned’ (IGALL). </w:t>
                    </w:r>
                  </w:p>
                </w:tc>
              </w:tr>
              <w:tr w:rsidR="009F6264" w14:paraId="4DF58FFC" w14:textId="77777777">
                <w:trPr>
                  <w:divId w:val="1514143803"/>
                  <w:tblCellSpacing w:w="15" w:type="dxa"/>
                </w:trPr>
                <w:tc>
                  <w:tcPr>
                    <w:tcW w:w="50" w:type="pct"/>
                    <w:hideMark/>
                  </w:tcPr>
                  <w:p w14:paraId="4CA51DD3" w14:textId="77777777" w:rsidR="009F6264" w:rsidRDefault="009F6264" w:rsidP="009F6264">
                    <w:pPr>
                      <w:pStyle w:val="Bibliography"/>
                      <w:spacing w:after="60"/>
                      <w:rPr>
                        <w:noProof/>
                      </w:rPr>
                    </w:pPr>
                    <w:r>
                      <w:rPr>
                        <w:noProof/>
                      </w:rPr>
                      <w:t xml:space="preserve">[6] </w:t>
                    </w:r>
                  </w:p>
                </w:tc>
                <w:tc>
                  <w:tcPr>
                    <w:tcW w:w="0" w:type="auto"/>
                    <w:hideMark/>
                  </w:tcPr>
                  <w:p w14:paraId="7576144C" w14:textId="77777777" w:rsidR="009F6264" w:rsidRDefault="009F6264" w:rsidP="009F6264">
                    <w:pPr>
                      <w:pStyle w:val="Bibliography"/>
                      <w:spacing w:after="60"/>
                      <w:rPr>
                        <w:noProof/>
                      </w:rPr>
                    </w:pPr>
                    <w:r>
                      <w:rPr>
                        <w:noProof/>
                      </w:rPr>
                      <w:t xml:space="preserve">IAEA, Nuclear Energy Series, No. NP-T-3.5, Ageing Management of Concrete Structures in Nuclear Power Plants. </w:t>
                    </w:r>
                  </w:p>
                </w:tc>
              </w:tr>
              <w:tr w:rsidR="009F6264" w14:paraId="2CFECC13" w14:textId="77777777">
                <w:trPr>
                  <w:divId w:val="1514143803"/>
                  <w:tblCellSpacing w:w="15" w:type="dxa"/>
                </w:trPr>
                <w:tc>
                  <w:tcPr>
                    <w:tcW w:w="50" w:type="pct"/>
                    <w:hideMark/>
                  </w:tcPr>
                  <w:p w14:paraId="60A1916F" w14:textId="77777777" w:rsidR="009F6264" w:rsidRDefault="009F6264" w:rsidP="009F6264">
                    <w:pPr>
                      <w:pStyle w:val="Bibliography"/>
                      <w:spacing w:after="60"/>
                      <w:rPr>
                        <w:noProof/>
                      </w:rPr>
                    </w:pPr>
                    <w:r>
                      <w:rPr>
                        <w:noProof/>
                      </w:rPr>
                      <w:t xml:space="preserve">[7] </w:t>
                    </w:r>
                  </w:p>
                </w:tc>
                <w:tc>
                  <w:tcPr>
                    <w:tcW w:w="0" w:type="auto"/>
                    <w:hideMark/>
                  </w:tcPr>
                  <w:p w14:paraId="315535D4" w14:textId="77777777" w:rsidR="009F6264" w:rsidRDefault="009F6264" w:rsidP="009F6264">
                    <w:pPr>
                      <w:pStyle w:val="Bibliography"/>
                      <w:spacing w:after="60"/>
                      <w:rPr>
                        <w:noProof/>
                      </w:rPr>
                    </w:pPr>
                    <w:r>
                      <w:rPr>
                        <w:noProof/>
                      </w:rPr>
                      <w:t xml:space="preserve">IAEA, Nuclear Energy Series, No. NP-T-3.24, Handbook on Ageing Management for Nuclear Power Plants. </w:t>
                    </w:r>
                  </w:p>
                </w:tc>
              </w:tr>
              <w:tr w:rsidR="009F6264" w14:paraId="34D8FD59" w14:textId="77777777">
                <w:trPr>
                  <w:divId w:val="1514143803"/>
                  <w:tblCellSpacing w:w="15" w:type="dxa"/>
                </w:trPr>
                <w:tc>
                  <w:tcPr>
                    <w:tcW w:w="50" w:type="pct"/>
                    <w:hideMark/>
                  </w:tcPr>
                  <w:p w14:paraId="45E7C85F" w14:textId="77777777" w:rsidR="009F6264" w:rsidRDefault="009F6264" w:rsidP="009F6264">
                    <w:pPr>
                      <w:pStyle w:val="Bibliography"/>
                      <w:spacing w:after="60"/>
                      <w:rPr>
                        <w:noProof/>
                      </w:rPr>
                    </w:pPr>
                    <w:r>
                      <w:rPr>
                        <w:noProof/>
                      </w:rPr>
                      <w:t xml:space="preserve">[8] </w:t>
                    </w:r>
                  </w:p>
                </w:tc>
                <w:tc>
                  <w:tcPr>
                    <w:tcW w:w="0" w:type="auto"/>
                    <w:hideMark/>
                  </w:tcPr>
                  <w:p w14:paraId="67FECBB0" w14:textId="77777777" w:rsidR="009F6264" w:rsidRDefault="009F6264" w:rsidP="009F6264">
                    <w:pPr>
                      <w:pStyle w:val="Bibliography"/>
                      <w:spacing w:after="60"/>
                      <w:rPr>
                        <w:noProof/>
                      </w:rPr>
                    </w:pPr>
                    <w:r>
                      <w:rPr>
                        <w:noProof/>
                      </w:rPr>
                      <w:t xml:space="preserve">CIRIA, Non-destructive testing of civil structures (C798), February 2022, ISBN: 978-0-86017-940-5. </w:t>
                    </w:r>
                  </w:p>
                </w:tc>
              </w:tr>
              <w:tr w:rsidR="009F6264" w14:paraId="09F9ABDC" w14:textId="77777777">
                <w:trPr>
                  <w:divId w:val="1514143803"/>
                  <w:tblCellSpacing w:w="15" w:type="dxa"/>
                </w:trPr>
                <w:tc>
                  <w:tcPr>
                    <w:tcW w:w="50" w:type="pct"/>
                    <w:hideMark/>
                  </w:tcPr>
                  <w:p w14:paraId="037C1414" w14:textId="77777777" w:rsidR="009F6264" w:rsidRDefault="009F6264" w:rsidP="009F6264">
                    <w:pPr>
                      <w:pStyle w:val="Bibliography"/>
                      <w:spacing w:after="60"/>
                      <w:rPr>
                        <w:noProof/>
                      </w:rPr>
                    </w:pPr>
                    <w:r>
                      <w:rPr>
                        <w:noProof/>
                      </w:rPr>
                      <w:t xml:space="preserve">[9] </w:t>
                    </w:r>
                  </w:p>
                </w:tc>
                <w:tc>
                  <w:tcPr>
                    <w:tcW w:w="0" w:type="auto"/>
                    <w:hideMark/>
                  </w:tcPr>
                  <w:p w14:paraId="4A1B0773" w14:textId="77777777" w:rsidR="009F6264" w:rsidRDefault="009F6264" w:rsidP="009F6264">
                    <w:pPr>
                      <w:pStyle w:val="Bibliography"/>
                      <w:spacing w:after="60"/>
                      <w:rPr>
                        <w:noProof/>
                      </w:rPr>
                    </w:pPr>
                    <w:r>
                      <w:rPr>
                        <w:noProof/>
                      </w:rPr>
                      <w:t>American Concrete Institute, “Report on Evaluation and Repair of Existing Nuclear Safety-Related Concrete Structures, ACI 349.3R-18, January 2018, ISBN: 978-1-64195-000-8”.</w:t>
                    </w:r>
                  </w:p>
                </w:tc>
              </w:tr>
              <w:tr w:rsidR="009F6264" w14:paraId="4679CD1A" w14:textId="77777777">
                <w:trPr>
                  <w:divId w:val="1514143803"/>
                  <w:tblCellSpacing w:w="15" w:type="dxa"/>
                </w:trPr>
                <w:tc>
                  <w:tcPr>
                    <w:tcW w:w="50" w:type="pct"/>
                    <w:hideMark/>
                  </w:tcPr>
                  <w:p w14:paraId="4A42CBAC" w14:textId="77777777" w:rsidR="009F6264" w:rsidRDefault="009F6264" w:rsidP="009F6264">
                    <w:pPr>
                      <w:pStyle w:val="Bibliography"/>
                      <w:spacing w:after="60"/>
                      <w:rPr>
                        <w:noProof/>
                      </w:rPr>
                    </w:pPr>
                    <w:r>
                      <w:rPr>
                        <w:noProof/>
                      </w:rPr>
                      <w:t xml:space="preserve">[10] </w:t>
                    </w:r>
                  </w:p>
                </w:tc>
                <w:tc>
                  <w:tcPr>
                    <w:tcW w:w="0" w:type="auto"/>
                    <w:hideMark/>
                  </w:tcPr>
                  <w:p w14:paraId="7F8C5A86" w14:textId="77777777" w:rsidR="009F6264" w:rsidRDefault="009F6264" w:rsidP="009F6264">
                    <w:pPr>
                      <w:pStyle w:val="Bibliography"/>
                      <w:spacing w:after="60"/>
                      <w:rPr>
                        <w:noProof/>
                      </w:rPr>
                    </w:pPr>
                    <w:r>
                      <w:rPr>
                        <w:noProof/>
                      </w:rPr>
                      <w:t>ONR, “NS-TAST-GD-017 - Annex 6 - Civil Engineering – Post Operation,” [Online]. Available: ONR website.</w:t>
                    </w:r>
                  </w:p>
                </w:tc>
              </w:tr>
              <w:tr w:rsidR="009F6264" w14:paraId="4C7F82A0" w14:textId="77777777">
                <w:trPr>
                  <w:divId w:val="1514143803"/>
                  <w:tblCellSpacing w:w="15" w:type="dxa"/>
                </w:trPr>
                <w:tc>
                  <w:tcPr>
                    <w:tcW w:w="50" w:type="pct"/>
                    <w:hideMark/>
                  </w:tcPr>
                  <w:p w14:paraId="49BE3330" w14:textId="77777777" w:rsidR="009F6264" w:rsidRDefault="009F6264" w:rsidP="009F6264">
                    <w:pPr>
                      <w:pStyle w:val="Bibliography"/>
                      <w:spacing w:after="60"/>
                      <w:rPr>
                        <w:noProof/>
                      </w:rPr>
                    </w:pPr>
                    <w:r>
                      <w:rPr>
                        <w:noProof/>
                      </w:rPr>
                      <w:t xml:space="preserve">[11] </w:t>
                    </w:r>
                  </w:p>
                </w:tc>
                <w:tc>
                  <w:tcPr>
                    <w:tcW w:w="0" w:type="auto"/>
                    <w:hideMark/>
                  </w:tcPr>
                  <w:p w14:paraId="20BEA2FD" w14:textId="77777777" w:rsidR="009F6264" w:rsidRDefault="009F6264" w:rsidP="009F6264">
                    <w:pPr>
                      <w:pStyle w:val="Bibliography"/>
                      <w:spacing w:after="60"/>
                      <w:rPr>
                        <w:noProof/>
                      </w:rPr>
                    </w:pPr>
                    <w:r>
                      <w:rPr>
                        <w:noProof/>
                      </w:rPr>
                      <w:t xml:space="preserve">IAEA, Safety Reports Series No.106, Ageing Management and Long Term Operation of Nuclear Power Plants: Data Management, Scope Setting, Plant Programmes and Documentation, 2022. </w:t>
                    </w:r>
                  </w:p>
                </w:tc>
              </w:tr>
              <w:tr w:rsidR="009F6264" w14:paraId="633FE6F2" w14:textId="77777777">
                <w:trPr>
                  <w:divId w:val="1514143803"/>
                  <w:tblCellSpacing w:w="15" w:type="dxa"/>
                </w:trPr>
                <w:tc>
                  <w:tcPr>
                    <w:tcW w:w="50" w:type="pct"/>
                    <w:hideMark/>
                  </w:tcPr>
                  <w:p w14:paraId="52C30F3D" w14:textId="77777777" w:rsidR="009F6264" w:rsidRDefault="009F6264" w:rsidP="009F6264">
                    <w:pPr>
                      <w:pStyle w:val="Bibliography"/>
                      <w:spacing w:after="60"/>
                      <w:rPr>
                        <w:noProof/>
                      </w:rPr>
                    </w:pPr>
                    <w:r>
                      <w:rPr>
                        <w:noProof/>
                      </w:rPr>
                      <w:t xml:space="preserve">[12] </w:t>
                    </w:r>
                  </w:p>
                </w:tc>
                <w:tc>
                  <w:tcPr>
                    <w:tcW w:w="0" w:type="auto"/>
                    <w:hideMark/>
                  </w:tcPr>
                  <w:p w14:paraId="202C6C35" w14:textId="77777777" w:rsidR="009F6264" w:rsidRDefault="009F6264" w:rsidP="009F6264">
                    <w:pPr>
                      <w:pStyle w:val="Bibliography"/>
                      <w:spacing w:after="60"/>
                      <w:rPr>
                        <w:noProof/>
                      </w:rPr>
                    </w:pPr>
                    <w:r>
                      <w:rPr>
                        <w:noProof/>
                      </w:rPr>
                      <w:t xml:space="preserve">IAEA, TECDOC-1957, Ageing Management of Nuclear Power Plants during Delayed Construction Periods, Extended Shutdown and Permanent Shutdown Prior to Decommissioning, 2021. </w:t>
                    </w:r>
                  </w:p>
                </w:tc>
              </w:tr>
              <w:tr w:rsidR="009F6264" w14:paraId="3DDDB815" w14:textId="77777777">
                <w:trPr>
                  <w:divId w:val="1514143803"/>
                  <w:tblCellSpacing w:w="15" w:type="dxa"/>
                </w:trPr>
                <w:tc>
                  <w:tcPr>
                    <w:tcW w:w="50" w:type="pct"/>
                    <w:hideMark/>
                  </w:tcPr>
                  <w:p w14:paraId="258BCCE0" w14:textId="77777777" w:rsidR="009F6264" w:rsidRDefault="009F6264" w:rsidP="009F6264">
                    <w:pPr>
                      <w:pStyle w:val="Bibliography"/>
                      <w:spacing w:after="60"/>
                      <w:rPr>
                        <w:noProof/>
                      </w:rPr>
                    </w:pPr>
                    <w:r>
                      <w:rPr>
                        <w:noProof/>
                      </w:rPr>
                      <w:t xml:space="preserve">[13] </w:t>
                    </w:r>
                  </w:p>
                </w:tc>
                <w:tc>
                  <w:tcPr>
                    <w:tcW w:w="0" w:type="auto"/>
                    <w:hideMark/>
                  </w:tcPr>
                  <w:p w14:paraId="7F3F639F" w14:textId="77777777" w:rsidR="009F6264" w:rsidRDefault="009F6264" w:rsidP="009F6264">
                    <w:pPr>
                      <w:pStyle w:val="Bibliography"/>
                      <w:spacing w:after="60"/>
                      <w:rPr>
                        <w:noProof/>
                      </w:rPr>
                    </w:pPr>
                    <w:r>
                      <w:rPr>
                        <w:noProof/>
                      </w:rPr>
                      <w:t>ONR, “NS-TAST-GD-050 - Periodic Safety Reviews (PSR)”.</w:t>
                    </w:r>
                  </w:p>
                </w:tc>
              </w:tr>
              <w:tr w:rsidR="009F6264" w14:paraId="5ECFA15E" w14:textId="77777777">
                <w:trPr>
                  <w:divId w:val="1514143803"/>
                  <w:tblCellSpacing w:w="15" w:type="dxa"/>
                </w:trPr>
                <w:tc>
                  <w:tcPr>
                    <w:tcW w:w="50" w:type="pct"/>
                    <w:hideMark/>
                  </w:tcPr>
                  <w:p w14:paraId="7DEBD810" w14:textId="77777777" w:rsidR="009F6264" w:rsidRDefault="009F6264" w:rsidP="009F6264">
                    <w:pPr>
                      <w:pStyle w:val="Bibliography"/>
                      <w:spacing w:after="60"/>
                      <w:rPr>
                        <w:noProof/>
                      </w:rPr>
                    </w:pPr>
                    <w:r>
                      <w:rPr>
                        <w:noProof/>
                      </w:rPr>
                      <w:t xml:space="preserve">[14] </w:t>
                    </w:r>
                  </w:p>
                </w:tc>
                <w:tc>
                  <w:tcPr>
                    <w:tcW w:w="0" w:type="auto"/>
                    <w:hideMark/>
                  </w:tcPr>
                  <w:p w14:paraId="5BCCE73B" w14:textId="77777777" w:rsidR="009F6264" w:rsidRDefault="009F6264" w:rsidP="009F6264">
                    <w:pPr>
                      <w:pStyle w:val="Bibliography"/>
                      <w:spacing w:after="60"/>
                      <w:rPr>
                        <w:noProof/>
                      </w:rPr>
                    </w:pPr>
                    <w:r>
                      <w:rPr>
                        <w:noProof/>
                      </w:rPr>
                      <w:t xml:space="preserve">BRE, Building Research Establishment document, A review of materials used as waterbars and sealants in pond structures, 2010, CM9 2020/260321. </w:t>
                    </w:r>
                  </w:p>
                </w:tc>
              </w:tr>
              <w:tr w:rsidR="009F6264" w14:paraId="584946C1" w14:textId="77777777">
                <w:trPr>
                  <w:divId w:val="1514143803"/>
                  <w:tblCellSpacing w:w="15" w:type="dxa"/>
                </w:trPr>
                <w:tc>
                  <w:tcPr>
                    <w:tcW w:w="50" w:type="pct"/>
                    <w:hideMark/>
                  </w:tcPr>
                  <w:p w14:paraId="5E6E724E" w14:textId="77777777" w:rsidR="009F6264" w:rsidRDefault="009F6264" w:rsidP="009F6264">
                    <w:pPr>
                      <w:pStyle w:val="Bibliography"/>
                      <w:spacing w:after="60"/>
                      <w:rPr>
                        <w:noProof/>
                      </w:rPr>
                    </w:pPr>
                    <w:r>
                      <w:rPr>
                        <w:noProof/>
                      </w:rPr>
                      <w:t xml:space="preserve">[15] </w:t>
                    </w:r>
                  </w:p>
                </w:tc>
                <w:tc>
                  <w:tcPr>
                    <w:tcW w:w="0" w:type="auto"/>
                    <w:hideMark/>
                  </w:tcPr>
                  <w:p w14:paraId="4E240E66" w14:textId="77777777" w:rsidR="009F6264" w:rsidRDefault="009F6264" w:rsidP="009F6264">
                    <w:pPr>
                      <w:pStyle w:val="Bibliography"/>
                      <w:spacing w:after="60"/>
                      <w:rPr>
                        <w:noProof/>
                      </w:rPr>
                    </w:pPr>
                    <w:r>
                      <w:rPr>
                        <w:noProof/>
                      </w:rPr>
                      <w:t>Japan Concrete Institute, “5. ‘Review of the Current State of Knowledge on the Effects of Radiation on concrete’ Rosseel et al Journal of Advanced Concrete Technology, Vol 14, July 2016, CM9 2020/313681”.</w:t>
                    </w:r>
                  </w:p>
                </w:tc>
              </w:tr>
              <w:tr w:rsidR="009F6264" w14:paraId="46F33596" w14:textId="77777777">
                <w:trPr>
                  <w:divId w:val="1514143803"/>
                  <w:tblCellSpacing w:w="15" w:type="dxa"/>
                </w:trPr>
                <w:tc>
                  <w:tcPr>
                    <w:tcW w:w="50" w:type="pct"/>
                    <w:hideMark/>
                  </w:tcPr>
                  <w:p w14:paraId="0E2C42F1" w14:textId="77777777" w:rsidR="009F6264" w:rsidRDefault="009F6264" w:rsidP="009F6264">
                    <w:pPr>
                      <w:pStyle w:val="Bibliography"/>
                      <w:spacing w:after="60"/>
                      <w:rPr>
                        <w:noProof/>
                      </w:rPr>
                    </w:pPr>
                    <w:r>
                      <w:rPr>
                        <w:noProof/>
                      </w:rPr>
                      <w:t xml:space="preserve">[16] </w:t>
                    </w:r>
                  </w:p>
                </w:tc>
                <w:tc>
                  <w:tcPr>
                    <w:tcW w:w="0" w:type="auto"/>
                    <w:hideMark/>
                  </w:tcPr>
                  <w:p w14:paraId="5310CF72" w14:textId="77777777" w:rsidR="009F6264" w:rsidRDefault="009F6264" w:rsidP="009F6264">
                    <w:pPr>
                      <w:pStyle w:val="Bibliography"/>
                      <w:spacing w:after="60"/>
                      <w:rPr>
                        <w:noProof/>
                      </w:rPr>
                    </w:pPr>
                    <w:r>
                      <w:rPr>
                        <w:noProof/>
                      </w:rPr>
                      <w:t>ONR, “NS-TAST-GD-009 - Examination, Inspection, Maintenance and Testing of Items Important to Safety”.</w:t>
                    </w:r>
                  </w:p>
                </w:tc>
              </w:tr>
              <w:tr w:rsidR="009F6264" w14:paraId="462B8342" w14:textId="77777777">
                <w:trPr>
                  <w:divId w:val="1514143803"/>
                  <w:tblCellSpacing w:w="15" w:type="dxa"/>
                </w:trPr>
                <w:tc>
                  <w:tcPr>
                    <w:tcW w:w="50" w:type="pct"/>
                    <w:hideMark/>
                  </w:tcPr>
                  <w:p w14:paraId="7B5B87EA" w14:textId="77777777" w:rsidR="009F6264" w:rsidRDefault="009F6264" w:rsidP="009F6264">
                    <w:pPr>
                      <w:pStyle w:val="Bibliography"/>
                      <w:spacing w:after="60"/>
                      <w:rPr>
                        <w:noProof/>
                      </w:rPr>
                    </w:pPr>
                    <w:r>
                      <w:rPr>
                        <w:noProof/>
                      </w:rPr>
                      <w:t xml:space="preserve">[17] </w:t>
                    </w:r>
                  </w:p>
                </w:tc>
                <w:tc>
                  <w:tcPr>
                    <w:tcW w:w="0" w:type="auto"/>
                    <w:hideMark/>
                  </w:tcPr>
                  <w:p w14:paraId="017A26B4" w14:textId="77777777" w:rsidR="009F6264" w:rsidRDefault="009F6264" w:rsidP="009F6264">
                    <w:pPr>
                      <w:pStyle w:val="Bibliography"/>
                      <w:spacing w:after="60"/>
                      <w:rPr>
                        <w:noProof/>
                      </w:rPr>
                    </w:pPr>
                    <w:r>
                      <w:rPr>
                        <w:noProof/>
                      </w:rPr>
                      <w:t>ONR, “NS-TAST-GD-079 - Licensee Design Authority Capability,” [Online]. Available: ONR website.</w:t>
                    </w:r>
                  </w:p>
                </w:tc>
              </w:tr>
              <w:tr w:rsidR="009F6264" w14:paraId="4D18F4DC" w14:textId="77777777">
                <w:trPr>
                  <w:divId w:val="1514143803"/>
                  <w:tblCellSpacing w:w="15" w:type="dxa"/>
                </w:trPr>
                <w:tc>
                  <w:tcPr>
                    <w:tcW w:w="50" w:type="pct"/>
                    <w:hideMark/>
                  </w:tcPr>
                  <w:p w14:paraId="0E5759D7" w14:textId="77777777" w:rsidR="009F6264" w:rsidRDefault="009F6264" w:rsidP="009F6264">
                    <w:pPr>
                      <w:pStyle w:val="Bibliography"/>
                      <w:spacing w:after="60"/>
                      <w:rPr>
                        <w:noProof/>
                      </w:rPr>
                    </w:pPr>
                    <w:r>
                      <w:rPr>
                        <w:noProof/>
                      </w:rPr>
                      <w:lastRenderedPageBreak/>
                      <w:t xml:space="preserve">[18] </w:t>
                    </w:r>
                  </w:p>
                </w:tc>
                <w:tc>
                  <w:tcPr>
                    <w:tcW w:w="0" w:type="auto"/>
                    <w:hideMark/>
                  </w:tcPr>
                  <w:p w14:paraId="481E4A66" w14:textId="77777777" w:rsidR="009F6264" w:rsidRDefault="009F6264" w:rsidP="009F6264">
                    <w:pPr>
                      <w:pStyle w:val="Bibliography"/>
                      <w:spacing w:after="60"/>
                      <w:rPr>
                        <w:noProof/>
                      </w:rPr>
                    </w:pPr>
                    <w:r>
                      <w:rPr>
                        <w:noProof/>
                      </w:rPr>
                      <w:t>ONR, “NS-TAST-GD-049 - Licensee Core Safety and Intelligent Customer Capabilities,” [Online]. Available: ONR website.</w:t>
                    </w:r>
                  </w:p>
                </w:tc>
              </w:tr>
              <w:tr w:rsidR="009F6264" w14:paraId="667130AE" w14:textId="77777777">
                <w:trPr>
                  <w:divId w:val="1514143803"/>
                  <w:tblCellSpacing w:w="15" w:type="dxa"/>
                </w:trPr>
                <w:tc>
                  <w:tcPr>
                    <w:tcW w:w="50" w:type="pct"/>
                    <w:hideMark/>
                  </w:tcPr>
                  <w:p w14:paraId="5176728A" w14:textId="77777777" w:rsidR="009F6264" w:rsidRDefault="009F6264" w:rsidP="009F6264">
                    <w:pPr>
                      <w:pStyle w:val="Bibliography"/>
                      <w:spacing w:after="60"/>
                      <w:rPr>
                        <w:noProof/>
                      </w:rPr>
                    </w:pPr>
                    <w:r>
                      <w:rPr>
                        <w:noProof/>
                      </w:rPr>
                      <w:t xml:space="preserve">[19] </w:t>
                    </w:r>
                  </w:p>
                </w:tc>
                <w:tc>
                  <w:tcPr>
                    <w:tcW w:w="0" w:type="auto"/>
                    <w:hideMark/>
                  </w:tcPr>
                  <w:p w14:paraId="4814F113" w14:textId="77777777" w:rsidR="009F6264" w:rsidRDefault="009F6264" w:rsidP="009F6264">
                    <w:pPr>
                      <w:pStyle w:val="Bibliography"/>
                      <w:spacing w:after="60"/>
                      <w:rPr>
                        <w:noProof/>
                      </w:rPr>
                    </w:pPr>
                    <w:r>
                      <w:rPr>
                        <w:noProof/>
                      </w:rPr>
                      <w:t>ONR, “NS-TAST-GD-027 - Training and Assuring Personnel Competence,” [Online]. Available: ONR website.</w:t>
                    </w:r>
                  </w:p>
                </w:tc>
              </w:tr>
              <w:tr w:rsidR="009F6264" w14:paraId="2ADEF18F" w14:textId="77777777">
                <w:trPr>
                  <w:divId w:val="1514143803"/>
                  <w:tblCellSpacing w:w="15" w:type="dxa"/>
                </w:trPr>
                <w:tc>
                  <w:tcPr>
                    <w:tcW w:w="50" w:type="pct"/>
                    <w:hideMark/>
                  </w:tcPr>
                  <w:p w14:paraId="1F6567B1" w14:textId="77777777" w:rsidR="009F6264" w:rsidRDefault="009F6264" w:rsidP="009F6264">
                    <w:pPr>
                      <w:pStyle w:val="Bibliography"/>
                      <w:spacing w:after="60"/>
                      <w:rPr>
                        <w:noProof/>
                      </w:rPr>
                    </w:pPr>
                    <w:r>
                      <w:rPr>
                        <w:noProof/>
                      </w:rPr>
                      <w:t xml:space="preserve">[20] </w:t>
                    </w:r>
                  </w:p>
                </w:tc>
                <w:tc>
                  <w:tcPr>
                    <w:tcW w:w="0" w:type="auto"/>
                    <w:hideMark/>
                  </w:tcPr>
                  <w:p w14:paraId="1047BB09" w14:textId="77777777" w:rsidR="009F6264" w:rsidRDefault="009F6264" w:rsidP="009F6264">
                    <w:pPr>
                      <w:pStyle w:val="Bibliography"/>
                      <w:spacing w:after="60"/>
                      <w:rPr>
                        <w:noProof/>
                      </w:rPr>
                    </w:pPr>
                    <w:r>
                      <w:rPr>
                        <w:i/>
                        <w:iCs/>
                        <w:noProof/>
                      </w:rPr>
                      <w:t>Western European Nuclear Regulators’ Association (WENRA) Safety Reference Levels for Existing Reactors, Update in Relation to Lessons Learned from TEPCO Fukushima Dai-Ichi Accident, 2014.</w:t>
                    </w:r>
                    <w:r>
                      <w:rPr>
                        <w:noProof/>
                      </w:rPr>
                      <w:t xml:space="preserve"> </w:t>
                    </w:r>
                  </w:p>
                </w:tc>
              </w:tr>
              <w:tr w:rsidR="009F6264" w14:paraId="1317C2C2" w14:textId="77777777">
                <w:trPr>
                  <w:divId w:val="1514143803"/>
                  <w:tblCellSpacing w:w="15" w:type="dxa"/>
                </w:trPr>
                <w:tc>
                  <w:tcPr>
                    <w:tcW w:w="50" w:type="pct"/>
                    <w:hideMark/>
                  </w:tcPr>
                  <w:p w14:paraId="45E5B1A6" w14:textId="77777777" w:rsidR="009F6264" w:rsidRDefault="009F6264" w:rsidP="009F6264">
                    <w:pPr>
                      <w:pStyle w:val="Bibliography"/>
                      <w:spacing w:after="60"/>
                      <w:rPr>
                        <w:noProof/>
                      </w:rPr>
                    </w:pPr>
                    <w:r>
                      <w:rPr>
                        <w:noProof/>
                      </w:rPr>
                      <w:t xml:space="preserve">[21] </w:t>
                    </w:r>
                  </w:p>
                </w:tc>
                <w:tc>
                  <w:tcPr>
                    <w:tcW w:w="0" w:type="auto"/>
                    <w:hideMark/>
                  </w:tcPr>
                  <w:p w14:paraId="17DCF7B6" w14:textId="77777777" w:rsidR="009F6264" w:rsidRDefault="009F6264" w:rsidP="009F6264">
                    <w:pPr>
                      <w:pStyle w:val="Bibliography"/>
                      <w:spacing w:after="60"/>
                      <w:rPr>
                        <w:noProof/>
                      </w:rPr>
                    </w:pPr>
                    <w:r>
                      <w:rPr>
                        <w:noProof/>
                      </w:rPr>
                      <w:t xml:space="preserve">IAEA, Safety Standards Series No. SSG-48, Ageing Management and Development of a Programme for Long Term Operation of Nuclear Power Plants, 2018. </w:t>
                    </w:r>
                  </w:p>
                </w:tc>
              </w:tr>
              <w:tr w:rsidR="009F6264" w14:paraId="2359B8E5" w14:textId="77777777">
                <w:trPr>
                  <w:divId w:val="1514143803"/>
                  <w:tblCellSpacing w:w="15" w:type="dxa"/>
                </w:trPr>
                <w:tc>
                  <w:tcPr>
                    <w:tcW w:w="50" w:type="pct"/>
                    <w:hideMark/>
                  </w:tcPr>
                  <w:p w14:paraId="11974473" w14:textId="77777777" w:rsidR="009F6264" w:rsidRDefault="009F6264" w:rsidP="009F6264">
                    <w:pPr>
                      <w:pStyle w:val="Bibliography"/>
                      <w:spacing w:after="60"/>
                      <w:rPr>
                        <w:noProof/>
                      </w:rPr>
                    </w:pPr>
                    <w:r>
                      <w:rPr>
                        <w:noProof/>
                      </w:rPr>
                      <w:t xml:space="preserve">[22] </w:t>
                    </w:r>
                  </w:p>
                </w:tc>
                <w:tc>
                  <w:tcPr>
                    <w:tcW w:w="0" w:type="auto"/>
                    <w:hideMark/>
                  </w:tcPr>
                  <w:p w14:paraId="7329BD8D" w14:textId="77777777" w:rsidR="009F6264" w:rsidRDefault="009F6264" w:rsidP="009F6264">
                    <w:pPr>
                      <w:pStyle w:val="Bibliography"/>
                      <w:spacing w:after="60"/>
                      <w:rPr>
                        <w:noProof/>
                      </w:rPr>
                    </w:pPr>
                    <w:r>
                      <w:rPr>
                        <w:noProof/>
                      </w:rPr>
                      <w:t>ONR, “NS-INSP-GD-015 - LC15 Periodic Review”.</w:t>
                    </w:r>
                  </w:p>
                </w:tc>
              </w:tr>
              <w:tr w:rsidR="009F6264" w14:paraId="0B6F722D" w14:textId="77777777">
                <w:trPr>
                  <w:divId w:val="1514143803"/>
                  <w:tblCellSpacing w:w="15" w:type="dxa"/>
                </w:trPr>
                <w:tc>
                  <w:tcPr>
                    <w:tcW w:w="50" w:type="pct"/>
                    <w:hideMark/>
                  </w:tcPr>
                  <w:p w14:paraId="4416E79B" w14:textId="77777777" w:rsidR="009F6264" w:rsidRDefault="009F6264" w:rsidP="009F6264">
                    <w:pPr>
                      <w:pStyle w:val="Bibliography"/>
                      <w:spacing w:after="60"/>
                      <w:rPr>
                        <w:noProof/>
                      </w:rPr>
                    </w:pPr>
                    <w:r>
                      <w:rPr>
                        <w:noProof/>
                      </w:rPr>
                      <w:t xml:space="preserve">[23] </w:t>
                    </w:r>
                  </w:p>
                </w:tc>
                <w:tc>
                  <w:tcPr>
                    <w:tcW w:w="0" w:type="auto"/>
                    <w:hideMark/>
                  </w:tcPr>
                  <w:p w14:paraId="3DC00AE9" w14:textId="77777777" w:rsidR="009F6264" w:rsidRDefault="009F6264" w:rsidP="009F6264">
                    <w:pPr>
                      <w:pStyle w:val="Bibliography"/>
                      <w:spacing w:after="60"/>
                      <w:rPr>
                        <w:noProof/>
                      </w:rPr>
                    </w:pPr>
                    <w:r>
                      <w:rPr>
                        <w:noProof/>
                      </w:rPr>
                      <w:t xml:space="preserve">FEMA, FEMA 306 - Evaluation of Earthquake Damaged Concrete and Masonry Wall Buildings – Basic Procedures Manual, Federal Emergency Management Agency, 1998, https://mitigation.eeri.org/files/fema-306.pdf. </w:t>
                    </w:r>
                  </w:p>
                </w:tc>
              </w:tr>
              <w:tr w:rsidR="009F6264" w14:paraId="621FFBA7" w14:textId="77777777">
                <w:trPr>
                  <w:divId w:val="1514143803"/>
                  <w:tblCellSpacing w:w="15" w:type="dxa"/>
                </w:trPr>
                <w:tc>
                  <w:tcPr>
                    <w:tcW w:w="50" w:type="pct"/>
                    <w:hideMark/>
                  </w:tcPr>
                  <w:p w14:paraId="4D7BE08B" w14:textId="77777777" w:rsidR="009F6264" w:rsidRDefault="009F6264" w:rsidP="009F6264">
                    <w:pPr>
                      <w:pStyle w:val="Bibliography"/>
                      <w:spacing w:after="60"/>
                      <w:rPr>
                        <w:noProof/>
                      </w:rPr>
                    </w:pPr>
                    <w:r>
                      <w:rPr>
                        <w:noProof/>
                      </w:rPr>
                      <w:t xml:space="preserve">[24] </w:t>
                    </w:r>
                  </w:p>
                </w:tc>
                <w:tc>
                  <w:tcPr>
                    <w:tcW w:w="0" w:type="auto"/>
                    <w:hideMark/>
                  </w:tcPr>
                  <w:p w14:paraId="2462172E" w14:textId="77777777" w:rsidR="009F6264" w:rsidRDefault="009F6264" w:rsidP="009F6264">
                    <w:pPr>
                      <w:pStyle w:val="Bibliography"/>
                      <w:spacing w:after="60"/>
                      <w:rPr>
                        <w:noProof/>
                      </w:rPr>
                    </w:pPr>
                    <w:r>
                      <w:rPr>
                        <w:noProof/>
                      </w:rPr>
                      <w:t xml:space="preserve">FEMA, FEMA 307 - Evaluation of Earthquake Damaged Concrete and Masonry Wall Buildings – Technical Resources, Federal Emergency Management Agency, 1998. </w:t>
                    </w:r>
                  </w:p>
                </w:tc>
              </w:tr>
              <w:tr w:rsidR="009F6264" w14:paraId="5C09E273" w14:textId="77777777">
                <w:trPr>
                  <w:divId w:val="1514143803"/>
                  <w:tblCellSpacing w:w="15" w:type="dxa"/>
                </w:trPr>
                <w:tc>
                  <w:tcPr>
                    <w:tcW w:w="50" w:type="pct"/>
                    <w:hideMark/>
                  </w:tcPr>
                  <w:p w14:paraId="00061B80" w14:textId="77777777" w:rsidR="009F6264" w:rsidRDefault="009F6264" w:rsidP="009F6264">
                    <w:pPr>
                      <w:pStyle w:val="Bibliography"/>
                      <w:spacing w:after="60"/>
                      <w:rPr>
                        <w:noProof/>
                      </w:rPr>
                    </w:pPr>
                    <w:r>
                      <w:rPr>
                        <w:noProof/>
                      </w:rPr>
                      <w:t xml:space="preserve">[25] </w:t>
                    </w:r>
                  </w:p>
                </w:tc>
                <w:tc>
                  <w:tcPr>
                    <w:tcW w:w="0" w:type="auto"/>
                    <w:hideMark/>
                  </w:tcPr>
                  <w:p w14:paraId="0559AB36" w14:textId="77777777" w:rsidR="009F6264" w:rsidRDefault="009F6264" w:rsidP="009F6264">
                    <w:pPr>
                      <w:pStyle w:val="Bibliography"/>
                      <w:spacing w:after="60"/>
                      <w:rPr>
                        <w:noProof/>
                      </w:rPr>
                    </w:pPr>
                    <w:r>
                      <w:rPr>
                        <w:noProof/>
                      </w:rPr>
                      <w:t xml:space="preserve">BRE, Digest 366: Parts 1 to 4: “Structural Appraisal of Existing Buildings” BRE, 2012. </w:t>
                    </w:r>
                  </w:p>
                </w:tc>
              </w:tr>
              <w:tr w:rsidR="009F6264" w14:paraId="2441C3FF" w14:textId="77777777">
                <w:trPr>
                  <w:divId w:val="1514143803"/>
                  <w:tblCellSpacing w:w="15" w:type="dxa"/>
                </w:trPr>
                <w:tc>
                  <w:tcPr>
                    <w:tcW w:w="50" w:type="pct"/>
                    <w:hideMark/>
                  </w:tcPr>
                  <w:p w14:paraId="0241473E" w14:textId="77777777" w:rsidR="009F6264" w:rsidRDefault="009F6264" w:rsidP="009F6264">
                    <w:pPr>
                      <w:pStyle w:val="Bibliography"/>
                      <w:spacing w:after="60"/>
                      <w:rPr>
                        <w:noProof/>
                      </w:rPr>
                    </w:pPr>
                    <w:r>
                      <w:rPr>
                        <w:noProof/>
                      </w:rPr>
                      <w:t xml:space="preserve">[26] </w:t>
                    </w:r>
                  </w:p>
                </w:tc>
                <w:tc>
                  <w:tcPr>
                    <w:tcW w:w="0" w:type="auto"/>
                    <w:hideMark/>
                  </w:tcPr>
                  <w:p w14:paraId="1D56C149" w14:textId="77777777" w:rsidR="009F6264" w:rsidRDefault="009F6264" w:rsidP="009F6264">
                    <w:pPr>
                      <w:pStyle w:val="Bibliography"/>
                      <w:spacing w:after="60"/>
                      <w:rPr>
                        <w:noProof/>
                      </w:rPr>
                    </w:pPr>
                    <w:r>
                      <w:rPr>
                        <w:noProof/>
                      </w:rPr>
                      <w:t xml:space="preserve">The Institution of Structural Engineers, Appraisal of Existing Structures, 2010. </w:t>
                    </w:r>
                  </w:p>
                </w:tc>
              </w:tr>
              <w:tr w:rsidR="009F6264" w14:paraId="32C7BD20" w14:textId="77777777">
                <w:trPr>
                  <w:divId w:val="1514143803"/>
                  <w:tblCellSpacing w:w="15" w:type="dxa"/>
                </w:trPr>
                <w:tc>
                  <w:tcPr>
                    <w:tcW w:w="50" w:type="pct"/>
                    <w:hideMark/>
                  </w:tcPr>
                  <w:p w14:paraId="0A08DA24" w14:textId="77777777" w:rsidR="009F6264" w:rsidRDefault="009F6264" w:rsidP="009F6264">
                    <w:pPr>
                      <w:pStyle w:val="Bibliography"/>
                      <w:spacing w:after="60"/>
                      <w:rPr>
                        <w:noProof/>
                      </w:rPr>
                    </w:pPr>
                    <w:r>
                      <w:rPr>
                        <w:noProof/>
                      </w:rPr>
                      <w:t xml:space="preserve">[27] </w:t>
                    </w:r>
                  </w:p>
                </w:tc>
                <w:tc>
                  <w:tcPr>
                    <w:tcW w:w="0" w:type="auto"/>
                    <w:hideMark/>
                  </w:tcPr>
                  <w:p w14:paraId="10A55C04" w14:textId="77777777" w:rsidR="009F6264" w:rsidRDefault="009F6264" w:rsidP="009F6264">
                    <w:pPr>
                      <w:pStyle w:val="Bibliography"/>
                      <w:spacing w:after="60"/>
                      <w:rPr>
                        <w:noProof/>
                      </w:rPr>
                    </w:pPr>
                    <w:r>
                      <w:rPr>
                        <w:noProof/>
                      </w:rPr>
                      <w:t>ONR, “NS-TAST-GD-033 - Management of records,” [Online]. Available: ONR website.</w:t>
                    </w:r>
                  </w:p>
                </w:tc>
              </w:tr>
              <w:tr w:rsidR="009F6264" w14:paraId="2969539B" w14:textId="77777777">
                <w:trPr>
                  <w:divId w:val="1514143803"/>
                  <w:tblCellSpacing w:w="15" w:type="dxa"/>
                </w:trPr>
                <w:tc>
                  <w:tcPr>
                    <w:tcW w:w="50" w:type="pct"/>
                    <w:hideMark/>
                  </w:tcPr>
                  <w:p w14:paraId="33AF4CE4" w14:textId="77777777" w:rsidR="009F6264" w:rsidRDefault="009F6264" w:rsidP="009F6264">
                    <w:pPr>
                      <w:pStyle w:val="Bibliography"/>
                      <w:spacing w:after="60"/>
                      <w:rPr>
                        <w:noProof/>
                      </w:rPr>
                    </w:pPr>
                    <w:r>
                      <w:rPr>
                        <w:noProof/>
                      </w:rPr>
                      <w:t xml:space="preserve">[28] </w:t>
                    </w:r>
                  </w:p>
                </w:tc>
                <w:tc>
                  <w:tcPr>
                    <w:tcW w:w="0" w:type="auto"/>
                    <w:hideMark/>
                  </w:tcPr>
                  <w:p w14:paraId="67259F9E" w14:textId="77777777" w:rsidR="009F6264" w:rsidRDefault="009F6264" w:rsidP="009F6264">
                    <w:pPr>
                      <w:pStyle w:val="Bibliography"/>
                      <w:spacing w:after="60"/>
                      <w:rPr>
                        <w:noProof/>
                      </w:rPr>
                    </w:pPr>
                    <w:r>
                      <w:rPr>
                        <w:noProof/>
                      </w:rPr>
                      <w:t xml:space="preserve">JRC Science and Technology Report, New European Technical Rules for the Assessment and Retrofitting of Existing Structures, European Commission Joint Research Centre, 2015, CM9 2020/314976. </w:t>
                    </w:r>
                  </w:p>
                </w:tc>
              </w:tr>
              <w:tr w:rsidR="009F6264" w14:paraId="0FC58024" w14:textId="77777777">
                <w:trPr>
                  <w:divId w:val="1514143803"/>
                  <w:tblCellSpacing w:w="15" w:type="dxa"/>
                </w:trPr>
                <w:tc>
                  <w:tcPr>
                    <w:tcW w:w="50" w:type="pct"/>
                    <w:hideMark/>
                  </w:tcPr>
                  <w:p w14:paraId="48B927AB" w14:textId="77777777" w:rsidR="009F6264" w:rsidRDefault="009F6264" w:rsidP="009F6264">
                    <w:pPr>
                      <w:pStyle w:val="Bibliography"/>
                      <w:spacing w:after="60"/>
                      <w:rPr>
                        <w:noProof/>
                      </w:rPr>
                    </w:pPr>
                    <w:r>
                      <w:rPr>
                        <w:noProof/>
                      </w:rPr>
                      <w:t xml:space="preserve">[29] </w:t>
                    </w:r>
                  </w:p>
                </w:tc>
                <w:tc>
                  <w:tcPr>
                    <w:tcW w:w="0" w:type="auto"/>
                    <w:hideMark/>
                  </w:tcPr>
                  <w:p w14:paraId="0233941B" w14:textId="77777777" w:rsidR="009F6264" w:rsidRDefault="009F6264" w:rsidP="009F6264">
                    <w:pPr>
                      <w:pStyle w:val="Bibliography"/>
                      <w:spacing w:after="60"/>
                      <w:rPr>
                        <w:noProof/>
                      </w:rPr>
                    </w:pPr>
                    <w:r>
                      <w:rPr>
                        <w:noProof/>
                      </w:rPr>
                      <w:t xml:space="preserve">Standards for Highways, Design Manual for Roads and Bridges (DMRB), http://www.standardsforhighways.co.uk/ha/standards/dmrb/index.htm. </w:t>
                    </w:r>
                  </w:p>
                </w:tc>
              </w:tr>
              <w:tr w:rsidR="009F6264" w14:paraId="0DB223CF" w14:textId="77777777">
                <w:trPr>
                  <w:divId w:val="1514143803"/>
                  <w:tblCellSpacing w:w="15" w:type="dxa"/>
                </w:trPr>
                <w:tc>
                  <w:tcPr>
                    <w:tcW w:w="50" w:type="pct"/>
                    <w:hideMark/>
                  </w:tcPr>
                  <w:p w14:paraId="26D19EA1" w14:textId="77777777" w:rsidR="009F6264" w:rsidRDefault="009F6264" w:rsidP="009F6264">
                    <w:pPr>
                      <w:pStyle w:val="Bibliography"/>
                      <w:spacing w:after="60"/>
                      <w:rPr>
                        <w:noProof/>
                      </w:rPr>
                    </w:pPr>
                    <w:r>
                      <w:rPr>
                        <w:noProof/>
                      </w:rPr>
                      <w:t xml:space="preserve">[30] </w:t>
                    </w:r>
                  </w:p>
                </w:tc>
                <w:tc>
                  <w:tcPr>
                    <w:tcW w:w="0" w:type="auto"/>
                    <w:hideMark/>
                  </w:tcPr>
                  <w:p w14:paraId="52BF3DC9" w14:textId="77777777" w:rsidR="009F6264" w:rsidRDefault="009F6264" w:rsidP="009F6264">
                    <w:pPr>
                      <w:pStyle w:val="Bibliography"/>
                      <w:spacing w:after="60"/>
                      <w:rPr>
                        <w:noProof/>
                      </w:rPr>
                    </w:pPr>
                    <w:r>
                      <w:rPr>
                        <w:noProof/>
                      </w:rPr>
                      <w:t xml:space="preserve">Structural Health Monitoring of Large Civil Engineering Structures, Hua-Pen Cheng, Wiley Blackwell (2018). </w:t>
                    </w:r>
                  </w:p>
                </w:tc>
              </w:tr>
              <w:tr w:rsidR="009F6264" w14:paraId="532FEA2B" w14:textId="77777777">
                <w:trPr>
                  <w:divId w:val="1514143803"/>
                  <w:tblCellSpacing w:w="15" w:type="dxa"/>
                </w:trPr>
                <w:tc>
                  <w:tcPr>
                    <w:tcW w:w="50" w:type="pct"/>
                    <w:hideMark/>
                  </w:tcPr>
                  <w:p w14:paraId="0614833C" w14:textId="77777777" w:rsidR="009F6264" w:rsidRDefault="009F6264" w:rsidP="009F6264">
                    <w:pPr>
                      <w:pStyle w:val="Bibliography"/>
                      <w:spacing w:after="60"/>
                      <w:rPr>
                        <w:noProof/>
                      </w:rPr>
                    </w:pPr>
                    <w:r>
                      <w:rPr>
                        <w:noProof/>
                      </w:rPr>
                      <w:t xml:space="preserve">[31] </w:t>
                    </w:r>
                  </w:p>
                </w:tc>
                <w:tc>
                  <w:tcPr>
                    <w:tcW w:w="0" w:type="auto"/>
                    <w:hideMark/>
                  </w:tcPr>
                  <w:p w14:paraId="5BFB4FC4" w14:textId="77777777" w:rsidR="009F6264" w:rsidRDefault="009F6264" w:rsidP="009F6264">
                    <w:pPr>
                      <w:pStyle w:val="Bibliography"/>
                      <w:spacing w:after="60"/>
                      <w:rPr>
                        <w:noProof/>
                      </w:rPr>
                    </w:pPr>
                    <w:r>
                      <w:rPr>
                        <w:noProof/>
                      </w:rPr>
                      <w:t xml:space="preserve">ONR, “ONR-RD-REF-002 - List of regulatory acronyms, abbreviations and initialisms,” [Online]. </w:t>
                    </w:r>
                  </w:p>
                </w:tc>
              </w:tr>
            </w:tbl>
            <w:p w14:paraId="703756E6" w14:textId="77777777" w:rsidR="009F6264" w:rsidRDefault="009F6264">
              <w:pPr>
                <w:divId w:val="1514143803"/>
                <w:rPr>
                  <w:rFonts w:eastAsia="Times New Roman"/>
                  <w:noProof/>
                </w:rPr>
              </w:pPr>
            </w:p>
            <w:p w14:paraId="1A7FF29A" w14:textId="26302693" w:rsidR="008E2BF4" w:rsidRDefault="00F7687C" w:rsidP="004E6B25">
              <w:pPr>
                <w:sectPr w:rsidR="008E2BF4" w:rsidSect="00EA2C19">
                  <w:pgSz w:w="11906" w:h="16838" w:code="9"/>
                  <w:pgMar w:top="1440" w:right="1440" w:bottom="1440" w:left="1440" w:header="397" w:footer="397" w:gutter="0"/>
                  <w:cols w:space="312"/>
                  <w:docGrid w:linePitch="360"/>
                </w:sectPr>
              </w:pPr>
              <w:r>
                <w:rPr>
                  <w:b/>
                  <w:bCs/>
                  <w:noProof/>
                </w:rPr>
                <w:fldChar w:fldCharType="end"/>
              </w:r>
            </w:p>
          </w:sdtContent>
        </w:sdt>
      </w:sdtContent>
    </w:sdt>
    <w:p w14:paraId="25FE4C73" w14:textId="0537DB11" w:rsidR="00F32B6F" w:rsidRDefault="00DF4720" w:rsidP="00675BFD">
      <w:pPr>
        <w:pStyle w:val="Heading1"/>
        <w:numPr>
          <w:ilvl w:val="0"/>
          <w:numId w:val="0"/>
        </w:numPr>
        <w:ind w:left="851" w:hanging="851"/>
      </w:pPr>
      <w:bookmarkStart w:id="15" w:name="_Toc234837309"/>
      <w:r>
        <w:lastRenderedPageBreak/>
        <w:t>Document control information</w:t>
      </w:r>
      <w:bookmarkEnd w:id="15"/>
      <w:r>
        <w:t xml:space="preserve"> </w:t>
      </w:r>
    </w:p>
    <w:p w14:paraId="62ECB776" w14:textId="2D18EF0E" w:rsidR="00675BFD" w:rsidRPr="00675BFD" w:rsidRDefault="00675BFD" w:rsidP="00675BFD">
      <w:r w:rsidRPr="00675BFD">
        <w:rPr>
          <w:b/>
          <w:bCs/>
        </w:rPr>
        <w:t>Authored by</w:t>
      </w:r>
      <w:r w:rsidRPr="00675BFD">
        <w:t xml:space="preserve">: Principal Inspector </w:t>
      </w:r>
    </w:p>
    <w:p w14:paraId="2E472161" w14:textId="45131A80" w:rsidR="00675BFD" w:rsidRPr="00675BFD" w:rsidRDefault="00675BFD" w:rsidP="00675BFD">
      <w:r w:rsidRPr="00675BFD">
        <w:rPr>
          <w:b/>
          <w:bCs/>
        </w:rPr>
        <w:t>Approved by</w:t>
      </w:r>
      <w:r w:rsidRPr="00675BFD">
        <w:t xml:space="preserve">: Head of Profession – Civil Engineering and Hazards Specialism </w:t>
      </w:r>
    </w:p>
    <w:p w14:paraId="68E91020" w14:textId="2CD7F047" w:rsidR="00DF4720" w:rsidRPr="00675BFD" w:rsidRDefault="00DF4720" w:rsidP="00DF4720">
      <w:pPr>
        <w:pStyle w:val="ContentsHeading"/>
        <w:rPr>
          <w:color w:val="auto"/>
          <w:sz w:val="24"/>
          <w:szCs w:val="24"/>
        </w:rPr>
      </w:pPr>
      <w:r w:rsidRPr="00675BFD">
        <w:rPr>
          <w:b/>
          <w:bCs/>
          <w:color w:val="auto"/>
          <w:sz w:val="24"/>
          <w:szCs w:val="24"/>
        </w:rPr>
        <w:t>Issue</w:t>
      </w:r>
      <w:r w:rsidRPr="00675BFD">
        <w:rPr>
          <w:color w:val="auto"/>
          <w:sz w:val="24"/>
          <w:szCs w:val="24"/>
        </w:rPr>
        <w:t>: ​</w:t>
      </w:r>
      <w:sdt>
        <w:sdtPr>
          <w:rPr>
            <w:color w:val="auto"/>
            <w:sz w:val="24"/>
            <w:szCs w:val="24"/>
          </w:rPr>
          <w:alias w:val="Status"/>
          <w:tag w:val=""/>
          <w:id w:val="1056591608"/>
          <w:placeholder>
            <w:docPart w:val="2771B87D050942939B561989343C4E50"/>
          </w:placeholder>
          <w:dataBinding w:prefixMappings="xmlns:ns0='http://purl.org/dc/elements/1.1/' xmlns:ns1='http://schemas.openxmlformats.org/package/2006/metadata/core-properties' " w:xpath="/ns1:coreProperties[1]/ns1:contentStatus[1]" w:storeItemID="{6C3C8BC8-F283-45AE-878A-BAB7291924A1}"/>
          <w:text/>
        </w:sdtPr>
        <w:sdtContent>
          <w:r w:rsidR="00675BFD">
            <w:rPr>
              <w:color w:val="auto"/>
              <w:sz w:val="24"/>
              <w:szCs w:val="24"/>
            </w:rPr>
            <w:t>2</w:t>
          </w:r>
        </w:sdtContent>
      </w:sdt>
    </w:p>
    <w:p w14:paraId="501C8FB0" w14:textId="663FC1A4" w:rsidR="00DF4720" w:rsidRPr="00675BFD" w:rsidRDefault="00675BFD" w:rsidP="00DF4720">
      <w:pPr>
        <w:pStyle w:val="ContentsHeading"/>
        <w:rPr>
          <w:color w:val="auto"/>
          <w:sz w:val="24"/>
          <w:szCs w:val="24"/>
        </w:rPr>
      </w:pPr>
      <w:r>
        <w:rPr>
          <w:b/>
          <w:bCs/>
          <w:color w:val="auto"/>
          <w:sz w:val="24"/>
          <w:szCs w:val="24"/>
        </w:rPr>
        <w:t>Published</w:t>
      </w:r>
      <w:r w:rsidR="00DF4720" w:rsidRPr="00675BFD">
        <w:rPr>
          <w:color w:val="auto"/>
          <w:sz w:val="24"/>
          <w:szCs w:val="24"/>
        </w:rPr>
        <w:t>: </w:t>
      </w:r>
      <w:r>
        <w:rPr>
          <w:color w:val="auto"/>
          <w:sz w:val="24"/>
          <w:szCs w:val="24"/>
        </w:rPr>
        <w:t>July 2026</w:t>
      </w:r>
      <w:r w:rsidR="00DF4720" w:rsidRPr="00675BFD">
        <w:rPr>
          <w:color w:val="auto"/>
          <w:sz w:val="24"/>
          <w:szCs w:val="24"/>
        </w:rPr>
        <w:t> </w:t>
      </w:r>
    </w:p>
    <w:p w14:paraId="72C13AA3" w14:textId="753F8157" w:rsidR="00DF4720" w:rsidRPr="00675BFD" w:rsidRDefault="00DF4720" w:rsidP="00DF4720">
      <w:pPr>
        <w:pStyle w:val="ContentsHeading"/>
        <w:rPr>
          <w:color w:val="auto"/>
          <w:sz w:val="24"/>
          <w:szCs w:val="24"/>
        </w:rPr>
      </w:pPr>
      <w:r w:rsidRPr="00675BFD">
        <w:rPr>
          <w:b/>
          <w:bCs/>
          <w:color w:val="auto"/>
          <w:sz w:val="24"/>
          <w:szCs w:val="24"/>
        </w:rPr>
        <w:t>Next</w:t>
      </w:r>
      <w:r w:rsidRPr="00675BFD">
        <w:rPr>
          <w:color w:val="auto"/>
          <w:sz w:val="24"/>
          <w:szCs w:val="24"/>
        </w:rPr>
        <w:t xml:space="preserve"> </w:t>
      </w:r>
      <w:r w:rsidR="00675BFD" w:rsidRPr="00675BFD">
        <w:rPr>
          <w:b/>
          <w:bCs/>
          <w:color w:val="auto"/>
          <w:sz w:val="24"/>
          <w:szCs w:val="24"/>
        </w:rPr>
        <w:t>scheduled review</w:t>
      </w:r>
      <w:r w:rsidRPr="00675BFD">
        <w:rPr>
          <w:color w:val="auto"/>
          <w:sz w:val="24"/>
          <w:szCs w:val="24"/>
        </w:rPr>
        <w:t>: </w:t>
      </w:r>
      <w:r w:rsidR="00675BFD">
        <w:rPr>
          <w:color w:val="auto"/>
          <w:sz w:val="24"/>
          <w:szCs w:val="24"/>
        </w:rPr>
        <w:t>November 2030</w:t>
      </w:r>
    </w:p>
    <w:p w14:paraId="79F36809" w14:textId="282DC5B1" w:rsidR="00DF4720" w:rsidRPr="00675BFD" w:rsidRDefault="00DF4720" w:rsidP="00DF4720">
      <w:pPr>
        <w:pStyle w:val="ContentsHeading"/>
        <w:rPr>
          <w:color w:val="auto"/>
          <w:sz w:val="24"/>
          <w:szCs w:val="24"/>
        </w:rPr>
      </w:pPr>
      <w:r w:rsidRPr="00675BFD">
        <w:rPr>
          <w:b/>
          <w:bCs/>
          <w:color w:val="auto"/>
          <w:sz w:val="24"/>
          <w:szCs w:val="24"/>
        </w:rPr>
        <w:t>Doc</w:t>
      </w:r>
      <w:r w:rsidR="00675BFD" w:rsidRPr="00675BFD">
        <w:rPr>
          <w:b/>
          <w:bCs/>
          <w:color w:val="auto"/>
          <w:sz w:val="24"/>
          <w:szCs w:val="24"/>
        </w:rPr>
        <w:t>ument reference</w:t>
      </w:r>
      <w:r w:rsidRPr="00675BFD">
        <w:rPr>
          <w:color w:val="auto"/>
          <w:sz w:val="24"/>
          <w:szCs w:val="24"/>
        </w:rPr>
        <w:t>: NS-TAST-GD-017 Annex 5 </w:t>
      </w:r>
    </w:p>
    <w:p w14:paraId="1D1C68F2" w14:textId="77777777" w:rsidR="00DF4720" w:rsidRPr="00675BFD" w:rsidRDefault="00DF4720" w:rsidP="00DF4720">
      <w:pPr>
        <w:pStyle w:val="ContentsHeading"/>
        <w:rPr>
          <w:color w:val="auto"/>
          <w:sz w:val="24"/>
          <w:szCs w:val="24"/>
        </w:rPr>
      </w:pPr>
      <w:r w:rsidRPr="00675BFD">
        <w:rPr>
          <w:color w:val="auto"/>
          <w:sz w:val="24"/>
          <w:szCs w:val="24"/>
        </w:rPr>
        <w:t> </w:t>
      </w:r>
    </w:p>
    <w:p w14:paraId="65F2DB30" w14:textId="77777777" w:rsidR="00DF4720" w:rsidRPr="00675BFD" w:rsidRDefault="00DF4720" w:rsidP="00DF4720">
      <w:pPr>
        <w:pStyle w:val="ContentsHeading"/>
        <w:rPr>
          <w:b/>
          <w:bCs/>
          <w:color w:val="auto"/>
          <w:sz w:val="24"/>
          <w:szCs w:val="24"/>
        </w:rPr>
      </w:pPr>
      <w:r w:rsidRPr="00675BFD">
        <w:rPr>
          <w:b/>
          <w:bCs/>
          <w:color w:val="auto"/>
          <w:sz w:val="24"/>
          <w:szCs w:val="24"/>
        </w:rPr>
        <w:t>Revision commentary </w:t>
      </w:r>
    </w:p>
    <w:tbl>
      <w:tblPr>
        <w:tblStyle w:val="ONRTable1"/>
        <w:tblW w:w="9000" w:type="dxa"/>
        <w:tblInd w:w="0" w:type="dxa"/>
        <w:tblLook w:val="04A0" w:firstRow="1" w:lastRow="0" w:firstColumn="1" w:lastColumn="0" w:noHBand="0" w:noVBand="1"/>
      </w:tblPr>
      <w:tblGrid>
        <w:gridCol w:w="1134"/>
        <w:gridCol w:w="7866"/>
      </w:tblGrid>
      <w:tr w:rsidR="00DF4720" w:rsidRPr="000B1094" w14:paraId="307553C8" w14:textId="77777777" w:rsidTr="00675BFD">
        <w:trPr>
          <w:cnfStyle w:val="100000000000" w:firstRow="1" w:lastRow="0" w:firstColumn="0" w:lastColumn="0" w:oddVBand="0" w:evenVBand="0" w:oddHBand="0" w:evenHBand="0" w:firstRowFirstColumn="0" w:firstRowLastColumn="0" w:lastRowFirstColumn="0" w:lastRowLastColumn="0"/>
          <w:trHeight w:val="300"/>
        </w:trPr>
        <w:tc>
          <w:tcPr>
            <w:tcW w:w="1134" w:type="dxa"/>
            <w:hideMark/>
          </w:tcPr>
          <w:p w14:paraId="30CFA105" w14:textId="71322B32" w:rsidR="00DF4720" w:rsidRPr="000B1094" w:rsidRDefault="00DF4720" w:rsidP="00675BFD">
            <w:pPr>
              <w:spacing w:before="60" w:after="60"/>
              <w:rPr>
                <w:b w:val="0"/>
                <w:bCs/>
              </w:rPr>
            </w:pPr>
            <w:r w:rsidRPr="000B1094">
              <w:t>Issue</w:t>
            </w:r>
            <w:r w:rsidRPr="000B1094">
              <w:rPr>
                <w:bCs/>
              </w:rPr>
              <w:t> </w:t>
            </w:r>
          </w:p>
        </w:tc>
        <w:tc>
          <w:tcPr>
            <w:tcW w:w="7866" w:type="dxa"/>
            <w:hideMark/>
          </w:tcPr>
          <w:p w14:paraId="28611BD4" w14:textId="7986465C" w:rsidR="00DF4720" w:rsidRPr="000B1094" w:rsidRDefault="00DF4720" w:rsidP="00675BFD">
            <w:pPr>
              <w:spacing w:before="60" w:after="60"/>
              <w:rPr>
                <w:b w:val="0"/>
                <w:bCs/>
              </w:rPr>
            </w:pPr>
            <w:r>
              <w:t xml:space="preserve"> </w:t>
            </w:r>
            <w:r w:rsidRPr="000B1094">
              <w:t xml:space="preserve">Description of </w:t>
            </w:r>
            <w:r w:rsidR="00675BFD">
              <w:t>u</w:t>
            </w:r>
            <w:r w:rsidRPr="000B1094">
              <w:t>pdate(s)</w:t>
            </w:r>
            <w:r w:rsidRPr="000B1094">
              <w:rPr>
                <w:bCs/>
              </w:rPr>
              <w:t> </w:t>
            </w:r>
          </w:p>
        </w:tc>
      </w:tr>
      <w:tr w:rsidR="00DF4720" w:rsidRPr="000B1094" w14:paraId="5A0F7250" w14:textId="77777777" w:rsidTr="00675BFD">
        <w:trPr>
          <w:trHeight w:val="300"/>
        </w:trPr>
        <w:tc>
          <w:tcPr>
            <w:tcW w:w="1134" w:type="dxa"/>
          </w:tcPr>
          <w:p w14:paraId="201BE93D" w14:textId="77777777" w:rsidR="00DF4720" w:rsidRDefault="00DF4720" w:rsidP="00675BFD">
            <w:pPr>
              <w:spacing w:before="60" w:after="60"/>
            </w:pPr>
            <w:r>
              <w:t>1</w:t>
            </w:r>
          </w:p>
        </w:tc>
        <w:tc>
          <w:tcPr>
            <w:tcW w:w="7866" w:type="dxa"/>
          </w:tcPr>
          <w:p w14:paraId="69CF8ADF" w14:textId="77777777" w:rsidR="00DF4720" w:rsidRDefault="00DF4720" w:rsidP="00675BFD">
            <w:pPr>
              <w:spacing w:before="60" w:after="60"/>
            </w:pPr>
            <w:r>
              <w:t>First issue.</w:t>
            </w:r>
          </w:p>
        </w:tc>
      </w:tr>
      <w:tr w:rsidR="00DF4720" w:rsidRPr="000B1094" w14:paraId="171E7CE2" w14:textId="77777777" w:rsidTr="00675BFD">
        <w:trPr>
          <w:trHeight w:val="300"/>
        </w:trPr>
        <w:tc>
          <w:tcPr>
            <w:tcW w:w="1134" w:type="dxa"/>
          </w:tcPr>
          <w:p w14:paraId="1DA15715" w14:textId="77777777" w:rsidR="00DF4720" w:rsidRDefault="00DF4720" w:rsidP="00675BFD">
            <w:pPr>
              <w:spacing w:before="60" w:after="60"/>
            </w:pPr>
            <w:r>
              <w:t>1.1</w:t>
            </w:r>
          </w:p>
        </w:tc>
        <w:tc>
          <w:tcPr>
            <w:tcW w:w="7866" w:type="dxa"/>
          </w:tcPr>
          <w:p w14:paraId="5196894F" w14:textId="77777777" w:rsidR="00DF4720" w:rsidRDefault="00DF4720" w:rsidP="00675BFD">
            <w:pPr>
              <w:spacing w:before="60" w:after="60"/>
            </w:pPr>
            <w:r w:rsidRPr="00360C28">
              <w:t>Minor update to extend review date to allow time for internal peer review to account for wider review of technical guidance</w:t>
            </w:r>
          </w:p>
        </w:tc>
      </w:tr>
      <w:tr w:rsidR="00DF4720" w:rsidRPr="000B1094" w14:paraId="318E0B2B" w14:textId="77777777" w:rsidTr="00675BFD">
        <w:trPr>
          <w:trHeight w:val="300"/>
        </w:trPr>
        <w:tc>
          <w:tcPr>
            <w:tcW w:w="1134" w:type="dxa"/>
            <w:hideMark/>
          </w:tcPr>
          <w:p w14:paraId="07A9B422" w14:textId="77777777" w:rsidR="00DF4720" w:rsidRPr="000B1094" w:rsidRDefault="00DF4720" w:rsidP="00675BFD">
            <w:pPr>
              <w:spacing w:before="60" w:after="60"/>
            </w:pPr>
            <w:r w:rsidRPr="000B1094">
              <w:t>​​</w:t>
            </w:r>
            <w:r>
              <w:t xml:space="preserve"> 2</w:t>
            </w:r>
          </w:p>
        </w:tc>
        <w:tc>
          <w:tcPr>
            <w:tcW w:w="7866" w:type="dxa"/>
            <w:hideMark/>
          </w:tcPr>
          <w:p w14:paraId="14704183" w14:textId="77777777" w:rsidR="00DF4720" w:rsidRPr="000B1094" w:rsidRDefault="00DF4720" w:rsidP="00675BFD">
            <w:pPr>
              <w:spacing w:before="60" w:after="60"/>
            </w:pPr>
            <w:r w:rsidRPr="00845021">
              <w:t>Major overhaul since Issue 1. Incorporating relevant elements of previous regulatory guidance on containment and building information management (BIM). Cross referenced to TAG 109.</w:t>
            </w:r>
          </w:p>
        </w:tc>
      </w:tr>
    </w:tbl>
    <w:p w14:paraId="2458B0B6" w14:textId="12698F07" w:rsidR="00DF4720" w:rsidRPr="00675BFD" w:rsidRDefault="00DF4720" w:rsidP="009F6264">
      <w:pPr>
        <w:pStyle w:val="F9-Paragraph"/>
        <w:numPr>
          <w:ilvl w:val="0"/>
          <w:numId w:val="0"/>
        </w:numPr>
      </w:pPr>
    </w:p>
    <w:sectPr w:rsidR="00DF4720" w:rsidRPr="00675BFD" w:rsidSect="00EA2C19">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5EA1015" w14:textId="77777777" w:rsidR="00AF727C" w:rsidRDefault="00AF727C" w:rsidP="007D199A">
      <w:pPr>
        <w:spacing w:after="0"/>
      </w:pPr>
      <w:r>
        <w:separator/>
      </w:r>
    </w:p>
    <w:p w14:paraId="1F77B2B3" w14:textId="77777777" w:rsidR="00AF727C" w:rsidRDefault="00AF727C"/>
    <w:p w14:paraId="4E0F31ED" w14:textId="77777777" w:rsidR="00AF727C" w:rsidRDefault="00AF727C"/>
  </w:endnote>
  <w:endnote w:type="continuationSeparator" w:id="0">
    <w:p w14:paraId="3B09BB15" w14:textId="77777777" w:rsidR="00AF727C" w:rsidRDefault="00AF727C" w:rsidP="007D199A">
      <w:pPr>
        <w:spacing w:after="0"/>
      </w:pPr>
      <w:r>
        <w:continuationSeparator/>
      </w:r>
    </w:p>
    <w:p w14:paraId="7F5AE9F8" w14:textId="77777777" w:rsidR="00AF727C" w:rsidRDefault="00AF727C"/>
    <w:p w14:paraId="5DCECB06" w14:textId="77777777" w:rsidR="00AF727C" w:rsidRDefault="00AF727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3C4492D5" w:rsidR="007C3C1D" w:rsidRPr="002D5F2E" w:rsidRDefault="006A525B" w:rsidP="007C3C1D">
    <w:pPr>
      <w:pStyle w:val="Footer"/>
      <w:jc w:val="left"/>
      <w:rPr>
        <w:sz w:val="22"/>
      </w:rPr>
    </w:pPr>
    <w:r w:rsidRPr="002D5F2E">
      <w:rPr>
        <w:sz w:val="22"/>
      </w:rPr>
      <w:t>ONR-DOC-TEMP-</w:t>
    </w:r>
    <w:r w:rsidR="001321E2" w:rsidRPr="002D5F2E">
      <w:rPr>
        <w:sz w:val="22"/>
      </w:rPr>
      <w:t>002</w:t>
    </w:r>
    <w:r w:rsidRPr="002D5F2E">
      <w:rPr>
        <w:sz w:val="22"/>
      </w:rPr>
      <w:t xml:space="preserve"> (Issue </w:t>
    </w:r>
    <w:r w:rsidR="001321E2" w:rsidRPr="002D5F2E">
      <w:rPr>
        <w:sz w:val="22"/>
      </w:rPr>
      <w:t>5</w:t>
    </w:r>
    <w:r w:rsidR="00CE1DB2" w:rsidRPr="002D5F2E">
      <w:rPr>
        <w:sz w:val="22"/>
      </w:rPr>
      <w:t>.</w:t>
    </w:r>
    <w:r w:rsidR="0088550C">
      <w:rPr>
        <w:sz w:val="22"/>
      </w:rPr>
      <w:t>8</w:t>
    </w:r>
    <w:r w:rsidRPr="002D5F2E">
      <w:rPr>
        <w:sz w:val="2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4C87D4" w14:textId="4C1E3A5C" w:rsidR="000B2BCD" w:rsidRPr="00675BFD" w:rsidRDefault="00675BFD" w:rsidP="000B2BCD">
    <w:pPr>
      <w:pStyle w:val="Footer"/>
      <w:spacing w:before="240" w:after="0" w:line="240" w:lineRule="auto"/>
      <w:rPr>
        <w:rStyle w:val="PageNumber"/>
        <w:color w:val="22413A"/>
        <w:sz w:val="24"/>
      </w:rPr>
    </w:pPr>
    <w:r w:rsidRPr="00675BFD">
      <w:rPr>
        <w:rStyle w:val="PageNumber"/>
        <w:color w:val="22413A"/>
        <w:sz w:val="24"/>
      </w:rPr>
      <w:t xml:space="preserve">Page </w:t>
    </w:r>
    <w:r w:rsidRPr="00675BFD">
      <w:rPr>
        <w:rStyle w:val="PageNumber"/>
        <w:color w:val="22413A"/>
        <w:sz w:val="24"/>
      </w:rPr>
      <w:fldChar w:fldCharType="begin"/>
    </w:r>
    <w:r w:rsidRPr="00675BFD">
      <w:rPr>
        <w:rStyle w:val="PageNumber"/>
        <w:color w:val="22413A"/>
        <w:sz w:val="24"/>
      </w:rPr>
      <w:instrText>PAGE  \* Arabic  \* MERGEFORMAT</w:instrText>
    </w:r>
    <w:r w:rsidRPr="00675BFD">
      <w:rPr>
        <w:rStyle w:val="PageNumber"/>
        <w:color w:val="22413A"/>
        <w:sz w:val="24"/>
      </w:rPr>
      <w:fldChar w:fldCharType="separate"/>
    </w:r>
    <w:r w:rsidRPr="00675BFD">
      <w:rPr>
        <w:rStyle w:val="PageNumber"/>
        <w:color w:val="22413A"/>
        <w:sz w:val="24"/>
      </w:rPr>
      <w:t>1</w:t>
    </w:r>
    <w:r w:rsidRPr="00675BFD">
      <w:rPr>
        <w:rStyle w:val="PageNumber"/>
        <w:color w:val="22413A"/>
        <w:sz w:val="24"/>
      </w:rPr>
      <w:fldChar w:fldCharType="end"/>
    </w:r>
    <w:r w:rsidRPr="00675BFD">
      <w:rPr>
        <w:rStyle w:val="PageNumber"/>
        <w:color w:val="22413A"/>
        <w:sz w:val="24"/>
      </w:rPr>
      <w:t xml:space="preserve"> of </w:t>
    </w:r>
    <w:r w:rsidRPr="00675BFD">
      <w:rPr>
        <w:rStyle w:val="PageNumber"/>
        <w:color w:val="22413A"/>
        <w:sz w:val="24"/>
      </w:rPr>
      <w:fldChar w:fldCharType="begin"/>
    </w:r>
    <w:r w:rsidRPr="00675BFD">
      <w:rPr>
        <w:rStyle w:val="PageNumber"/>
        <w:color w:val="22413A"/>
        <w:sz w:val="24"/>
      </w:rPr>
      <w:instrText>NUMPAGES  \* Arabic  \* MERGEFORMAT</w:instrText>
    </w:r>
    <w:r w:rsidRPr="00675BFD">
      <w:rPr>
        <w:rStyle w:val="PageNumber"/>
        <w:color w:val="22413A"/>
        <w:sz w:val="24"/>
      </w:rPr>
      <w:fldChar w:fldCharType="separate"/>
    </w:r>
    <w:r w:rsidRPr="00675BFD">
      <w:rPr>
        <w:rStyle w:val="PageNumber"/>
        <w:color w:val="22413A"/>
        <w:sz w:val="24"/>
      </w:rPr>
      <w:t>2</w:t>
    </w:r>
    <w:r w:rsidRPr="00675BFD">
      <w:rPr>
        <w:rStyle w:val="PageNumber"/>
        <w:color w:val="22413A"/>
        <w:sz w:val="24"/>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AFC954" w14:textId="77777777" w:rsidR="00AF727C" w:rsidRPr="005E0344" w:rsidRDefault="00AF727C" w:rsidP="005E0344">
      <w:pPr>
        <w:spacing w:after="120"/>
        <w:rPr>
          <w:color w:val="000000" w:themeColor="text2"/>
        </w:rPr>
      </w:pPr>
      <w:r w:rsidRPr="005E0344">
        <w:rPr>
          <w:color w:val="000000" w:themeColor="text2"/>
        </w:rPr>
        <w:separator/>
      </w:r>
    </w:p>
    <w:p w14:paraId="1ACB8923" w14:textId="77777777" w:rsidR="00AF727C" w:rsidRDefault="00AF727C"/>
  </w:footnote>
  <w:footnote w:type="continuationSeparator" w:id="0">
    <w:p w14:paraId="23BA1376" w14:textId="77777777" w:rsidR="00AF727C" w:rsidRPr="005E0344" w:rsidRDefault="00AF727C" w:rsidP="0090581D">
      <w:pPr>
        <w:spacing w:after="120"/>
        <w:rPr>
          <w:color w:val="000000" w:themeColor="text2"/>
        </w:rPr>
      </w:pPr>
      <w:r w:rsidRPr="005E0344">
        <w:rPr>
          <w:color w:val="000000" w:themeColor="text2"/>
        </w:rPr>
        <w:continuationSeparator/>
      </w:r>
    </w:p>
    <w:p w14:paraId="348953E9" w14:textId="77777777" w:rsidR="00AF727C" w:rsidRDefault="00AF727C"/>
    <w:p w14:paraId="1364D469" w14:textId="77777777" w:rsidR="00AF727C" w:rsidRDefault="00AF727C"/>
  </w:footnote>
  <w:footnote w:type="continuationNotice" w:id="1">
    <w:p w14:paraId="02B896EA" w14:textId="77777777" w:rsidR="00AF727C" w:rsidRDefault="00AF727C">
      <w:pPr>
        <w:spacing w:after="0"/>
      </w:pPr>
    </w:p>
    <w:p w14:paraId="7E823691" w14:textId="77777777" w:rsidR="00AF727C" w:rsidRDefault="00AF727C"/>
    <w:p w14:paraId="64745548" w14:textId="77777777" w:rsidR="00AF727C" w:rsidRDefault="00AF727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1A65B1" w14:textId="1F089C5A" w:rsidR="000B2BCD" w:rsidRPr="00046936" w:rsidRDefault="00AF727C" w:rsidP="009E0E52">
    <w:pPr>
      <w:pStyle w:val="Header"/>
      <w:rPr>
        <w:sz w:val="20"/>
        <w:szCs w:val="24"/>
      </w:rPr>
    </w:pPr>
    <w:sdt>
      <w:sdtPr>
        <w:rPr>
          <w:sz w:val="20"/>
          <w:szCs w:val="24"/>
        </w:rPr>
        <w:alias w:val="Title"/>
        <w:tag w:val=""/>
        <w:id w:val="2101294540"/>
        <w:placeholder>
          <w:docPart w:val="30CB27CBF28C4D2FBF0903761E9BCFB8"/>
        </w:placeholder>
        <w:dataBinding w:prefixMappings="xmlns:ns0='http://purl.org/dc/elements/1.1/' xmlns:ns1='http://schemas.openxmlformats.org/package/2006/metadata/core-properties' " w:xpath="/ns1:coreProperties[1]/ns0:title[1]" w:storeItemID="{6C3C8BC8-F283-45AE-878A-BAB7291924A1}"/>
        <w:text/>
      </w:sdtPr>
      <w:sdtEndPr/>
      <w:sdtContent>
        <w:r w:rsidR="00675BFD">
          <w:rPr>
            <w:sz w:val="20"/>
            <w:szCs w:val="24"/>
          </w:rPr>
          <w:t>Civil engineering (Annex 5) – Ageing management and damaged structures</w:t>
        </w:r>
      </w:sdtContent>
    </w:sdt>
    <w:r w:rsidR="000B2BCD" w:rsidRPr="00046936">
      <w:rPr>
        <w:sz w:val="20"/>
        <w:szCs w:val="24"/>
      </w:rPr>
      <w:t xml:space="preserve"> | Issue: </w:t>
    </w:r>
    <w:sdt>
      <w:sdtPr>
        <w:rPr>
          <w:sz w:val="20"/>
          <w:szCs w:val="24"/>
        </w:rPr>
        <w:alias w:val="Status"/>
        <w:tag w:val=""/>
        <w:id w:val="801957864"/>
        <w:placeholder>
          <w:docPart w:val="3E5B43D4E703445285DC56911DA95DBF"/>
        </w:placeholder>
        <w:dataBinding w:prefixMappings="xmlns:ns0='http://purl.org/dc/elements/1.1/' xmlns:ns1='http://schemas.openxmlformats.org/package/2006/metadata/core-properties' " w:xpath="/ns1:coreProperties[1]/ns1:contentStatus[1]" w:storeItemID="{6C3C8BC8-F283-45AE-878A-BAB7291924A1}"/>
        <w:text/>
      </w:sdtPr>
      <w:sdtEndPr/>
      <w:sdtContent>
        <w:r w:rsidR="00396309">
          <w:rPr>
            <w:sz w:val="20"/>
            <w:szCs w:val="24"/>
          </w:rPr>
          <w:t>2</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3075CD1"/>
    <w:multiLevelType w:val="multilevel"/>
    <w:tmpl w:val="49E2B3AE"/>
    <w:lvl w:ilvl="0">
      <w:start w:val="1"/>
      <w:numFmt w:val="decimal"/>
      <w:pStyle w:val="NumList1"/>
      <w:lvlText w:val="%1)"/>
      <w:lvlJc w:val="left"/>
      <w:pPr>
        <w:ind w:left="1276" w:hanging="357"/>
      </w:pPr>
      <w:rPr>
        <w:rFonts w:hint="default"/>
      </w:rPr>
    </w:lvl>
    <w:lvl w:ilvl="1">
      <w:start w:val="1"/>
      <w:numFmt w:val="lowerLetter"/>
      <w:pStyle w:val="NumList2"/>
      <w:lvlText w:val="%2)"/>
      <w:lvlJc w:val="left"/>
      <w:pPr>
        <w:ind w:left="1633" w:hanging="357"/>
      </w:pPr>
      <w:rPr>
        <w:rFonts w:hint="default"/>
      </w:rPr>
    </w:lvl>
    <w:lvl w:ilvl="2">
      <w:start w:val="1"/>
      <w:numFmt w:val="lowerRoman"/>
      <w:lvlText w:val="%3)"/>
      <w:lvlJc w:val="left"/>
      <w:pPr>
        <w:ind w:left="1999" w:hanging="360"/>
      </w:pPr>
      <w:rPr>
        <w:rFonts w:hint="default"/>
      </w:rPr>
    </w:lvl>
    <w:lvl w:ilvl="3">
      <w:start w:val="1"/>
      <w:numFmt w:val="decimal"/>
      <w:lvlText w:val="(%4)"/>
      <w:lvlJc w:val="left"/>
      <w:pPr>
        <w:ind w:left="2359" w:hanging="360"/>
      </w:pPr>
      <w:rPr>
        <w:rFonts w:hint="default"/>
      </w:rPr>
    </w:lvl>
    <w:lvl w:ilvl="4">
      <w:start w:val="1"/>
      <w:numFmt w:val="lowerLetter"/>
      <w:lvlText w:val="(%5)"/>
      <w:lvlJc w:val="left"/>
      <w:pPr>
        <w:ind w:left="2719" w:hanging="360"/>
      </w:pPr>
      <w:rPr>
        <w:rFonts w:hint="default"/>
      </w:rPr>
    </w:lvl>
    <w:lvl w:ilvl="5">
      <w:start w:val="1"/>
      <w:numFmt w:val="lowerRoman"/>
      <w:lvlText w:val="(%6)"/>
      <w:lvlJc w:val="left"/>
      <w:pPr>
        <w:ind w:left="3079" w:hanging="360"/>
      </w:pPr>
      <w:rPr>
        <w:rFonts w:hint="default"/>
      </w:rPr>
    </w:lvl>
    <w:lvl w:ilvl="6">
      <w:start w:val="1"/>
      <w:numFmt w:val="decimal"/>
      <w:lvlText w:val="%7."/>
      <w:lvlJc w:val="left"/>
      <w:pPr>
        <w:ind w:left="3439" w:hanging="360"/>
      </w:pPr>
      <w:rPr>
        <w:rFonts w:hint="default"/>
      </w:rPr>
    </w:lvl>
    <w:lvl w:ilvl="7">
      <w:start w:val="1"/>
      <w:numFmt w:val="lowerLetter"/>
      <w:lvlText w:val="%8."/>
      <w:lvlJc w:val="left"/>
      <w:pPr>
        <w:ind w:left="3799" w:hanging="360"/>
      </w:pPr>
      <w:rPr>
        <w:rFonts w:hint="default"/>
      </w:rPr>
    </w:lvl>
    <w:lvl w:ilvl="8">
      <w:start w:val="1"/>
      <w:numFmt w:val="lowerRoman"/>
      <w:lvlText w:val="%9."/>
      <w:lvlJc w:val="left"/>
      <w:pPr>
        <w:ind w:left="4159" w:hanging="360"/>
      </w:pPr>
      <w:rPr>
        <w:rFonts w:hint="default"/>
      </w:rPr>
    </w:lvl>
  </w:abstractNum>
  <w:abstractNum w:abstractNumId="11" w15:restartNumberingAfterBreak="0">
    <w:nsid w:val="1112025F"/>
    <w:multiLevelType w:val="hybridMultilevel"/>
    <w:tmpl w:val="6A248368"/>
    <w:lvl w:ilvl="0" w:tplc="08090017">
      <w:start w:val="1"/>
      <w:numFmt w:val="lowerLetter"/>
      <w:lvlText w:val="%1)"/>
      <w:lvlJc w:val="left"/>
      <w:pPr>
        <w:ind w:left="1074" w:hanging="360"/>
      </w:pPr>
      <w:rPr>
        <w:rFonts w:hint="default"/>
      </w:rPr>
    </w:lvl>
    <w:lvl w:ilvl="1" w:tplc="08090003">
      <w:start w:val="1"/>
      <w:numFmt w:val="bullet"/>
      <w:lvlText w:val="o"/>
      <w:lvlJc w:val="left"/>
      <w:pPr>
        <w:ind w:left="1794" w:hanging="360"/>
      </w:pPr>
      <w:rPr>
        <w:rFonts w:ascii="Courier New" w:hAnsi="Courier New" w:cs="Courier New" w:hint="default"/>
      </w:rPr>
    </w:lvl>
    <w:lvl w:ilvl="2" w:tplc="08090005" w:tentative="1">
      <w:start w:val="1"/>
      <w:numFmt w:val="bullet"/>
      <w:lvlText w:val=""/>
      <w:lvlJc w:val="left"/>
      <w:pPr>
        <w:ind w:left="2514" w:hanging="360"/>
      </w:pPr>
      <w:rPr>
        <w:rFonts w:ascii="Wingdings" w:hAnsi="Wingdings" w:hint="default"/>
      </w:rPr>
    </w:lvl>
    <w:lvl w:ilvl="3" w:tplc="08090001" w:tentative="1">
      <w:start w:val="1"/>
      <w:numFmt w:val="bullet"/>
      <w:lvlText w:val=""/>
      <w:lvlJc w:val="left"/>
      <w:pPr>
        <w:ind w:left="3234" w:hanging="360"/>
      </w:pPr>
      <w:rPr>
        <w:rFonts w:ascii="Symbol" w:hAnsi="Symbol" w:hint="default"/>
      </w:rPr>
    </w:lvl>
    <w:lvl w:ilvl="4" w:tplc="08090003" w:tentative="1">
      <w:start w:val="1"/>
      <w:numFmt w:val="bullet"/>
      <w:lvlText w:val="o"/>
      <w:lvlJc w:val="left"/>
      <w:pPr>
        <w:ind w:left="3954" w:hanging="360"/>
      </w:pPr>
      <w:rPr>
        <w:rFonts w:ascii="Courier New" w:hAnsi="Courier New" w:cs="Courier New" w:hint="default"/>
      </w:rPr>
    </w:lvl>
    <w:lvl w:ilvl="5" w:tplc="08090005" w:tentative="1">
      <w:start w:val="1"/>
      <w:numFmt w:val="bullet"/>
      <w:lvlText w:val=""/>
      <w:lvlJc w:val="left"/>
      <w:pPr>
        <w:ind w:left="4674" w:hanging="360"/>
      </w:pPr>
      <w:rPr>
        <w:rFonts w:ascii="Wingdings" w:hAnsi="Wingdings" w:hint="default"/>
      </w:rPr>
    </w:lvl>
    <w:lvl w:ilvl="6" w:tplc="08090001" w:tentative="1">
      <w:start w:val="1"/>
      <w:numFmt w:val="bullet"/>
      <w:lvlText w:val=""/>
      <w:lvlJc w:val="left"/>
      <w:pPr>
        <w:ind w:left="5394" w:hanging="360"/>
      </w:pPr>
      <w:rPr>
        <w:rFonts w:ascii="Symbol" w:hAnsi="Symbol" w:hint="default"/>
      </w:rPr>
    </w:lvl>
    <w:lvl w:ilvl="7" w:tplc="08090003" w:tentative="1">
      <w:start w:val="1"/>
      <w:numFmt w:val="bullet"/>
      <w:lvlText w:val="o"/>
      <w:lvlJc w:val="left"/>
      <w:pPr>
        <w:ind w:left="6114" w:hanging="360"/>
      </w:pPr>
      <w:rPr>
        <w:rFonts w:ascii="Courier New" w:hAnsi="Courier New" w:cs="Courier New" w:hint="default"/>
      </w:rPr>
    </w:lvl>
    <w:lvl w:ilvl="8" w:tplc="08090005" w:tentative="1">
      <w:start w:val="1"/>
      <w:numFmt w:val="bullet"/>
      <w:lvlText w:val=""/>
      <w:lvlJc w:val="left"/>
      <w:pPr>
        <w:ind w:left="6834" w:hanging="360"/>
      </w:pPr>
      <w:rPr>
        <w:rFonts w:ascii="Wingdings" w:hAnsi="Wingdings" w:hint="default"/>
      </w:rPr>
    </w:lvl>
  </w:abstractNum>
  <w:abstractNum w:abstractNumId="12"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179C01A9"/>
    <w:multiLevelType w:val="hybridMultilevel"/>
    <w:tmpl w:val="CEBE08C2"/>
    <w:lvl w:ilvl="0" w:tplc="04090001">
      <w:start w:val="1"/>
      <w:numFmt w:val="bullet"/>
      <w:lvlText w:val=""/>
      <w:lvlJc w:val="left"/>
      <w:pPr>
        <w:ind w:left="1571" w:hanging="360"/>
      </w:pPr>
      <w:rPr>
        <w:rFonts w:ascii="Symbol" w:hAnsi="Symbol" w:hint="default"/>
      </w:rPr>
    </w:lvl>
    <w:lvl w:ilvl="1" w:tplc="04090003" w:tentative="1">
      <w:start w:val="1"/>
      <w:numFmt w:val="bullet"/>
      <w:lvlText w:val="o"/>
      <w:lvlJc w:val="left"/>
      <w:pPr>
        <w:ind w:left="2291" w:hanging="360"/>
      </w:pPr>
      <w:rPr>
        <w:rFonts w:ascii="Courier New" w:hAnsi="Courier New" w:cs="Courier New" w:hint="default"/>
      </w:rPr>
    </w:lvl>
    <w:lvl w:ilvl="2" w:tplc="04090005" w:tentative="1">
      <w:start w:val="1"/>
      <w:numFmt w:val="bullet"/>
      <w:lvlText w:val=""/>
      <w:lvlJc w:val="left"/>
      <w:pPr>
        <w:ind w:left="3011" w:hanging="360"/>
      </w:pPr>
      <w:rPr>
        <w:rFonts w:ascii="Wingdings" w:hAnsi="Wingdings" w:hint="default"/>
      </w:rPr>
    </w:lvl>
    <w:lvl w:ilvl="3" w:tplc="04090001" w:tentative="1">
      <w:start w:val="1"/>
      <w:numFmt w:val="bullet"/>
      <w:lvlText w:val=""/>
      <w:lvlJc w:val="left"/>
      <w:pPr>
        <w:ind w:left="3731" w:hanging="360"/>
      </w:pPr>
      <w:rPr>
        <w:rFonts w:ascii="Symbol" w:hAnsi="Symbol" w:hint="default"/>
      </w:rPr>
    </w:lvl>
    <w:lvl w:ilvl="4" w:tplc="04090003" w:tentative="1">
      <w:start w:val="1"/>
      <w:numFmt w:val="bullet"/>
      <w:lvlText w:val="o"/>
      <w:lvlJc w:val="left"/>
      <w:pPr>
        <w:ind w:left="4451" w:hanging="360"/>
      </w:pPr>
      <w:rPr>
        <w:rFonts w:ascii="Courier New" w:hAnsi="Courier New" w:cs="Courier New" w:hint="default"/>
      </w:rPr>
    </w:lvl>
    <w:lvl w:ilvl="5" w:tplc="04090005" w:tentative="1">
      <w:start w:val="1"/>
      <w:numFmt w:val="bullet"/>
      <w:lvlText w:val=""/>
      <w:lvlJc w:val="left"/>
      <w:pPr>
        <w:ind w:left="5171" w:hanging="360"/>
      </w:pPr>
      <w:rPr>
        <w:rFonts w:ascii="Wingdings" w:hAnsi="Wingdings" w:hint="default"/>
      </w:rPr>
    </w:lvl>
    <w:lvl w:ilvl="6" w:tplc="04090001" w:tentative="1">
      <w:start w:val="1"/>
      <w:numFmt w:val="bullet"/>
      <w:lvlText w:val=""/>
      <w:lvlJc w:val="left"/>
      <w:pPr>
        <w:ind w:left="5891" w:hanging="360"/>
      </w:pPr>
      <w:rPr>
        <w:rFonts w:ascii="Symbol" w:hAnsi="Symbol" w:hint="default"/>
      </w:rPr>
    </w:lvl>
    <w:lvl w:ilvl="7" w:tplc="04090003" w:tentative="1">
      <w:start w:val="1"/>
      <w:numFmt w:val="bullet"/>
      <w:lvlText w:val="o"/>
      <w:lvlJc w:val="left"/>
      <w:pPr>
        <w:ind w:left="6611" w:hanging="360"/>
      </w:pPr>
      <w:rPr>
        <w:rFonts w:ascii="Courier New" w:hAnsi="Courier New" w:cs="Courier New" w:hint="default"/>
      </w:rPr>
    </w:lvl>
    <w:lvl w:ilvl="8" w:tplc="04090005" w:tentative="1">
      <w:start w:val="1"/>
      <w:numFmt w:val="bullet"/>
      <w:lvlText w:val=""/>
      <w:lvlJc w:val="left"/>
      <w:pPr>
        <w:ind w:left="7331" w:hanging="360"/>
      </w:pPr>
      <w:rPr>
        <w:rFonts w:ascii="Wingdings" w:hAnsi="Wingdings" w:hint="default"/>
      </w:rPr>
    </w:lvl>
  </w:abstractNum>
  <w:abstractNum w:abstractNumId="14" w15:restartNumberingAfterBreak="0">
    <w:nsid w:val="19C601AD"/>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38C0675A"/>
    <w:multiLevelType w:val="hybridMultilevel"/>
    <w:tmpl w:val="F7BC86F2"/>
    <w:lvl w:ilvl="0" w:tplc="B1301426">
      <w:start w:val="1"/>
      <w:numFmt w:val="bullet"/>
      <w:lvlText w:val=""/>
      <w:lvlJc w:val="left"/>
      <w:pPr>
        <w:ind w:left="720"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B6669CC"/>
    <w:multiLevelType w:val="multilevel"/>
    <w:tmpl w:val="F47032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A991300"/>
    <w:multiLevelType w:val="hybridMultilevel"/>
    <w:tmpl w:val="17FC96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23F0CAF"/>
    <w:multiLevelType w:val="multilevel"/>
    <w:tmpl w:val="8E4A14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52957587"/>
    <w:multiLevelType w:val="multilevel"/>
    <w:tmpl w:val="CC2414A8"/>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1E71644"/>
    <w:multiLevelType w:val="hybridMultilevel"/>
    <w:tmpl w:val="B24A3B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69FF2D4E"/>
    <w:multiLevelType w:val="multilevel"/>
    <w:tmpl w:val="93ACBE98"/>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70F0712F"/>
    <w:multiLevelType w:val="hybridMultilevel"/>
    <w:tmpl w:val="C76E43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718A0F99"/>
    <w:multiLevelType w:val="multilevel"/>
    <w:tmpl w:val="08FAD9FE"/>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75F46359"/>
    <w:multiLevelType w:val="hybridMultilevel"/>
    <w:tmpl w:val="C70EF4C0"/>
    <w:lvl w:ilvl="0" w:tplc="16923256">
      <w:start w:val="1"/>
      <w:numFmt w:val="bullet"/>
      <w:pStyle w:val="Bulletlist1"/>
      <w:lvlText w:val=""/>
      <w:lvlJc w:val="left"/>
      <w:pPr>
        <w:ind w:left="360" w:hanging="360"/>
      </w:pPr>
      <w:rPr>
        <w:rFonts w:ascii="Symbol" w:hAnsi="Symbol" w:hint="default"/>
        <w:strike w:val="0"/>
        <w:dstrike w:val="0"/>
        <w:color w:val="07716C" w:themeColor="accent1"/>
        <w:sz w:val="24"/>
      </w:rPr>
    </w:lvl>
    <w:lvl w:ilvl="1" w:tplc="358CA018">
      <w:start w:val="1"/>
      <w:numFmt w:val="bullet"/>
      <w:pStyle w:val="Bulletlist2"/>
      <w:lvlText w:val="o"/>
      <w:lvlJc w:val="left"/>
      <w:pPr>
        <w:ind w:left="1440" w:hanging="360"/>
      </w:pPr>
      <w:rPr>
        <w:rFonts w:ascii="Courier New" w:hAnsi="Courier New" w:cs="Courier New" w:hint="default"/>
      </w:rPr>
    </w:lvl>
    <w:lvl w:ilvl="2" w:tplc="1572F48C">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7733359F"/>
    <w:multiLevelType w:val="multilevel"/>
    <w:tmpl w:val="80584C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79447535"/>
    <w:multiLevelType w:val="multilevel"/>
    <w:tmpl w:val="BBAC33DC"/>
    <w:lvl w:ilvl="0">
      <w:start w:val="1"/>
      <w:numFmt w:val="decimal"/>
      <w:pStyle w:val="F9-Paragraph"/>
      <w:lvlText w:val="%1."/>
      <w:lvlJc w:val="left"/>
      <w:pPr>
        <w:ind w:left="360" w:hanging="360"/>
      </w:pPr>
      <w:rPr>
        <w:b w:val="0"/>
        <w:bCs w:val="0"/>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7E7F2150"/>
    <w:multiLevelType w:val="hybridMultilevel"/>
    <w:tmpl w:val="92EC001E"/>
    <w:lvl w:ilvl="0" w:tplc="F3721D86">
      <w:start w:val="1"/>
      <w:numFmt w:val="bullet"/>
      <w:pStyle w:val="BulletPoint"/>
      <w:lvlText w:val=""/>
      <w:lvlJc w:val="left"/>
      <w:pPr>
        <w:ind w:left="1074" w:hanging="360"/>
      </w:pPr>
      <w:rPr>
        <w:rFonts w:ascii="Wingdings" w:hAnsi="Wingdings" w:hint="default"/>
      </w:rPr>
    </w:lvl>
    <w:lvl w:ilvl="1" w:tplc="08090003" w:tentative="1">
      <w:start w:val="1"/>
      <w:numFmt w:val="bullet"/>
      <w:lvlText w:val="o"/>
      <w:lvlJc w:val="left"/>
      <w:pPr>
        <w:ind w:left="1794" w:hanging="360"/>
      </w:pPr>
      <w:rPr>
        <w:rFonts w:ascii="Courier New" w:hAnsi="Courier New" w:cs="Courier New" w:hint="default"/>
      </w:rPr>
    </w:lvl>
    <w:lvl w:ilvl="2" w:tplc="08090005" w:tentative="1">
      <w:start w:val="1"/>
      <w:numFmt w:val="bullet"/>
      <w:lvlText w:val=""/>
      <w:lvlJc w:val="left"/>
      <w:pPr>
        <w:ind w:left="2514" w:hanging="360"/>
      </w:pPr>
      <w:rPr>
        <w:rFonts w:ascii="Wingdings" w:hAnsi="Wingdings" w:hint="default"/>
      </w:rPr>
    </w:lvl>
    <w:lvl w:ilvl="3" w:tplc="08090001" w:tentative="1">
      <w:start w:val="1"/>
      <w:numFmt w:val="bullet"/>
      <w:lvlText w:val=""/>
      <w:lvlJc w:val="left"/>
      <w:pPr>
        <w:ind w:left="3234" w:hanging="360"/>
      </w:pPr>
      <w:rPr>
        <w:rFonts w:ascii="Symbol" w:hAnsi="Symbol" w:hint="default"/>
      </w:rPr>
    </w:lvl>
    <w:lvl w:ilvl="4" w:tplc="08090003" w:tentative="1">
      <w:start w:val="1"/>
      <w:numFmt w:val="bullet"/>
      <w:lvlText w:val="o"/>
      <w:lvlJc w:val="left"/>
      <w:pPr>
        <w:ind w:left="3954" w:hanging="360"/>
      </w:pPr>
      <w:rPr>
        <w:rFonts w:ascii="Courier New" w:hAnsi="Courier New" w:cs="Courier New" w:hint="default"/>
      </w:rPr>
    </w:lvl>
    <w:lvl w:ilvl="5" w:tplc="08090005" w:tentative="1">
      <w:start w:val="1"/>
      <w:numFmt w:val="bullet"/>
      <w:lvlText w:val=""/>
      <w:lvlJc w:val="left"/>
      <w:pPr>
        <w:ind w:left="4674" w:hanging="360"/>
      </w:pPr>
      <w:rPr>
        <w:rFonts w:ascii="Wingdings" w:hAnsi="Wingdings" w:hint="default"/>
      </w:rPr>
    </w:lvl>
    <w:lvl w:ilvl="6" w:tplc="08090001" w:tentative="1">
      <w:start w:val="1"/>
      <w:numFmt w:val="bullet"/>
      <w:lvlText w:val=""/>
      <w:lvlJc w:val="left"/>
      <w:pPr>
        <w:ind w:left="5394" w:hanging="360"/>
      </w:pPr>
      <w:rPr>
        <w:rFonts w:ascii="Symbol" w:hAnsi="Symbol" w:hint="default"/>
      </w:rPr>
    </w:lvl>
    <w:lvl w:ilvl="7" w:tplc="08090003" w:tentative="1">
      <w:start w:val="1"/>
      <w:numFmt w:val="bullet"/>
      <w:lvlText w:val="o"/>
      <w:lvlJc w:val="left"/>
      <w:pPr>
        <w:ind w:left="6114" w:hanging="360"/>
      </w:pPr>
      <w:rPr>
        <w:rFonts w:ascii="Courier New" w:hAnsi="Courier New" w:cs="Courier New" w:hint="default"/>
      </w:rPr>
    </w:lvl>
    <w:lvl w:ilvl="8" w:tplc="08090005" w:tentative="1">
      <w:start w:val="1"/>
      <w:numFmt w:val="bullet"/>
      <w:lvlText w:val=""/>
      <w:lvlJc w:val="left"/>
      <w:pPr>
        <w:ind w:left="6834" w:hanging="360"/>
      </w:pPr>
      <w:rPr>
        <w:rFonts w:ascii="Wingdings" w:hAnsi="Wingdings" w:hint="default"/>
      </w:rPr>
    </w:lvl>
  </w:abstractNum>
  <w:num w:numId="1" w16cid:durableId="931938445">
    <w:abstractNumId w:val="9"/>
  </w:num>
  <w:num w:numId="2" w16cid:durableId="1073310459">
    <w:abstractNumId w:val="7"/>
  </w:num>
  <w:num w:numId="3" w16cid:durableId="1925340915">
    <w:abstractNumId w:val="6"/>
  </w:num>
  <w:num w:numId="4" w16cid:durableId="1726831122">
    <w:abstractNumId w:val="5"/>
  </w:num>
  <w:num w:numId="5" w16cid:durableId="129788488">
    <w:abstractNumId w:val="4"/>
  </w:num>
  <w:num w:numId="6" w16cid:durableId="1207571923">
    <w:abstractNumId w:val="8"/>
  </w:num>
  <w:num w:numId="7" w16cid:durableId="402533084">
    <w:abstractNumId w:val="3"/>
  </w:num>
  <w:num w:numId="8" w16cid:durableId="495001699">
    <w:abstractNumId w:val="2"/>
  </w:num>
  <w:num w:numId="9" w16cid:durableId="1780180898">
    <w:abstractNumId w:val="1"/>
  </w:num>
  <w:num w:numId="10" w16cid:durableId="1404913689">
    <w:abstractNumId w:val="0"/>
  </w:num>
  <w:num w:numId="11" w16cid:durableId="1778139601">
    <w:abstractNumId w:val="12"/>
  </w:num>
  <w:num w:numId="12" w16cid:durableId="783227120">
    <w:abstractNumId w:val="27"/>
  </w:num>
  <w:num w:numId="13" w16cid:durableId="1367565994">
    <w:abstractNumId w:val="18"/>
  </w:num>
  <w:num w:numId="14" w16cid:durableId="1174225926">
    <w:abstractNumId w:val="15"/>
  </w:num>
  <w:num w:numId="15" w16cid:durableId="150562503">
    <w:abstractNumId w:val="27"/>
    <w:lvlOverride w:ilvl="0">
      <w:startOverride w:val="1"/>
    </w:lvlOverride>
  </w:num>
  <w:num w:numId="16" w16cid:durableId="708191280">
    <w:abstractNumId w:val="18"/>
    <w:lvlOverride w:ilvl="0">
      <w:startOverride w:val="1"/>
    </w:lvlOverride>
  </w:num>
  <w:num w:numId="17" w16cid:durableId="735981639">
    <w:abstractNumId w:val="15"/>
    <w:lvlOverride w:ilvl="0">
      <w:startOverride w:val="1"/>
    </w:lvlOverride>
  </w:num>
  <w:num w:numId="18" w16cid:durableId="966933876">
    <w:abstractNumId w:val="26"/>
  </w:num>
  <w:num w:numId="19" w16cid:durableId="985626502">
    <w:abstractNumId w:val="22"/>
  </w:num>
  <w:num w:numId="20" w16cid:durableId="2086879214">
    <w:abstractNumId w:val="14"/>
  </w:num>
  <w:num w:numId="21" w16cid:durableId="399718409">
    <w:abstractNumId w:val="29"/>
  </w:num>
  <w:num w:numId="22" w16cid:durableId="999388671">
    <w:abstractNumId w:val="21"/>
  </w:num>
  <w:num w:numId="23" w16cid:durableId="149121498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678381196">
    <w:abstractNumId w:val="21"/>
  </w:num>
  <w:num w:numId="25" w16cid:durableId="2096631578">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293636562">
    <w:abstractNumId w:val="30"/>
  </w:num>
  <w:num w:numId="27" w16cid:durableId="561334936">
    <w:abstractNumId w:val="11"/>
  </w:num>
  <w:num w:numId="28" w16cid:durableId="391512796">
    <w:abstractNumId w:val="10"/>
  </w:num>
  <w:num w:numId="29" w16cid:durableId="1960188157">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249461313">
    <w:abstractNumId w:val="19"/>
  </w:num>
  <w:num w:numId="31" w16cid:durableId="200135203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2125803963">
    <w:abstractNumId w:val="20"/>
  </w:num>
  <w:num w:numId="33" w16cid:durableId="7413421">
    <w:abstractNumId w:val="28"/>
  </w:num>
  <w:num w:numId="34" w16cid:durableId="377974685">
    <w:abstractNumId w:val="24"/>
  </w:num>
  <w:num w:numId="35" w16cid:durableId="922030000">
    <w:abstractNumId w:val="17"/>
  </w:num>
  <w:num w:numId="36" w16cid:durableId="2083067328">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615282090">
    <w:abstractNumId w:val="13"/>
  </w:num>
  <w:num w:numId="38" w16cid:durableId="1691642125">
    <w:abstractNumId w:val="23"/>
  </w:num>
  <w:num w:numId="39" w16cid:durableId="323627578">
    <w:abstractNumId w:val="16"/>
  </w:num>
  <w:num w:numId="40" w16cid:durableId="57091727">
    <w:abstractNumId w:val="2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32C9"/>
    <w:rsid w:val="00003921"/>
    <w:rsid w:val="00004C16"/>
    <w:rsid w:val="00011177"/>
    <w:rsid w:val="0001125F"/>
    <w:rsid w:val="00014814"/>
    <w:rsid w:val="00015140"/>
    <w:rsid w:val="00016309"/>
    <w:rsid w:val="00020B84"/>
    <w:rsid w:val="00021339"/>
    <w:rsid w:val="00024522"/>
    <w:rsid w:val="00024B2E"/>
    <w:rsid w:val="00025502"/>
    <w:rsid w:val="00027F4F"/>
    <w:rsid w:val="00030430"/>
    <w:rsid w:val="0003078E"/>
    <w:rsid w:val="00031B89"/>
    <w:rsid w:val="00032AF5"/>
    <w:rsid w:val="00034FA1"/>
    <w:rsid w:val="000365E8"/>
    <w:rsid w:val="0003693D"/>
    <w:rsid w:val="00037EE2"/>
    <w:rsid w:val="000405F0"/>
    <w:rsid w:val="000421B1"/>
    <w:rsid w:val="00042687"/>
    <w:rsid w:val="0004440F"/>
    <w:rsid w:val="00046936"/>
    <w:rsid w:val="00046A66"/>
    <w:rsid w:val="000528D6"/>
    <w:rsid w:val="00052A72"/>
    <w:rsid w:val="00052C8A"/>
    <w:rsid w:val="000548C8"/>
    <w:rsid w:val="00055456"/>
    <w:rsid w:val="00055898"/>
    <w:rsid w:val="00055A57"/>
    <w:rsid w:val="000609A6"/>
    <w:rsid w:val="00066195"/>
    <w:rsid w:val="00066D5C"/>
    <w:rsid w:val="0007213E"/>
    <w:rsid w:val="00072831"/>
    <w:rsid w:val="00074C43"/>
    <w:rsid w:val="00075605"/>
    <w:rsid w:val="00075C66"/>
    <w:rsid w:val="00081114"/>
    <w:rsid w:val="00082879"/>
    <w:rsid w:val="0008527F"/>
    <w:rsid w:val="00086817"/>
    <w:rsid w:val="00090365"/>
    <w:rsid w:val="00091EEA"/>
    <w:rsid w:val="00092455"/>
    <w:rsid w:val="000950B3"/>
    <w:rsid w:val="00097937"/>
    <w:rsid w:val="000A098A"/>
    <w:rsid w:val="000A1D05"/>
    <w:rsid w:val="000A51C3"/>
    <w:rsid w:val="000A5CDD"/>
    <w:rsid w:val="000B0E98"/>
    <w:rsid w:val="000B2BCD"/>
    <w:rsid w:val="000B3085"/>
    <w:rsid w:val="000B32C0"/>
    <w:rsid w:val="000B4DE0"/>
    <w:rsid w:val="000C13AB"/>
    <w:rsid w:val="000C1DE6"/>
    <w:rsid w:val="000C2DDC"/>
    <w:rsid w:val="000C2EF7"/>
    <w:rsid w:val="000C4939"/>
    <w:rsid w:val="000C58C2"/>
    <w:rsid w:val="000D02E2"/>
    <w:rsid w:val="000D2FD4"/>
    <w:rsid w:val="000D3D24"/>
    <w:rsid w:val="000D7418"/>
    <w:rsid w:val="000D77B7"/>
    <w:rsid w:val="000E422C"/>
    <w:rsid w:val="000E57A3"/>
    <w:rsid w:val="000E679B"/>
    <w:rsid w:val="000F1B7B"/>
    <w:rsid w:val="000F2A9C"/>
    <w:rsid w:val="000F2ED4"/>
    <w:rsid w:val="000F3932"/>
    <w:rsid w:val="000F479C"/>
    <w:rsid w:val="000F5146"/>
    <w:rsid w:val="00100575"/>
    <w:rsid w:val="0010288F"/>
    <w:rsid w:val="001028E8"/>
    <w:rsid w:val="00102E00"/>
    <w:rsid w:val="00105685"/>
    <w:rsid w:val="00115730"/>
    <w:rsid w:val="00122FCC"/>
    <w:rsid w:val="00124BBC"/>
    <w:rsid w:val="00125F8C"/>
    <w:rsid w:val="00126752"/>
    <w:rsid w:val="00130B30"/>
    <w:rsid w:val="00131E06"/>
    <w:rsid w:val="001321E2"/>
    <w:rsid w:val="00136064"/>
    <w:rsid w:val="00140E1C"/>
    <w:rsid w:val="001447A9"/>
    <w:rsid w:val="0014535C"/>
    <w:rsid w:val="00147AE4"/>
    <w:rsid w:val="00152921"/>
    <w:rsid w:val="00153253"/>
    <w:rsid w:val="0015407B"/>
    <w:rsid w:val="001571E5"/>
    <w:rsid w:val="00160904"/>
    <w:rsid w:val="00160D8B"/>
    <w:rsid w:val="001650D3"/>
    <w:rsid w:val="00171473"/>
    <w:rsid w:val="00177666"/>
    <w:rsid w:val="00183C0C"/>
    <w:rsid w:val="0018446C"/>
    <w:rsid w:val="001849CA"/>
    <w:rsid w:val="00184E85"/>
    <w:rsid w:val="0018536A"/>
    <w:rsid w:val="00185410"/>
    <w:rsid w:val="001864BE"/>
    <w:rsid w:val="00192352"/>
    <w:rsid w:val="001931B3"/>
    <w:rsid w:val="00194FC1"/>
    <w:rsid w:val="001A0905"/>
    <w:rsid w:val="001A45E6"/>
    <w:rsid w:val="001A55F1"/>
    <w:rsid w:val="001A6B39"/>
    <w:rsid w:val="001B0B69"/>
    <w:rsid w:val="001C0AE9"/>
    <w:rsid w:val="001C0DB1"/>
    <w:rsid w:val="001C181E"/>
    <w:rsid w:val="001C19DE"/>
    <w:rsid w:val="001C2294"/>
    <w:rsid w:val="001C4BB5"/>
    <w:rsid w:val="001C4D63"/>
    <w:rsid w:val="001D0DE0"/>
    <w:rsid w:val="001D3072"/>
    <w:rsid w:val="001D515D"/>
    <w:rsid w:val="001D570B"/>
    <w:rsid w:val="001D5AFF"/>
    <w:rsid w:val="001D5BEA"/>
    <w:rsid w:val="001D74B4"/>
    <w:rsid w:val="001E03E1"/>
    <w:rsid w:val="001E219E"/>
    <w:rsid w:val="001E2EDB"/>
    <w:rsid w:val="001F059F"/>
    <w:rsid w:val="001F13E9"/>
    <w:rsid w:val="00200811"/>
    <w:rsid w:val="00200CA1"/>
    <w:rsid w:val="002019D3"/>
    <w:rsid w:val="00202FCF"/>
    <w:rsid w:val="0020762F"/>
    <w:rsid w:val="002123DF"/>
    <w:rsid w:val="00212857"/>
    <w:rsid w:val="0021338D"/>
    <w:rsid w:val="00214D43"/>
    <w:rsid w:val="002157BC"/>
    <w:rsid w:val="00216837"/>
    <w:rsid w:val="00221ED0"/>
    <w:rsid w:val="00222B17"/>
    <w:rsid w:val="002238B4"/>
    <w:rsid w:val="0022509D"/>
    <w:rsid w:val="0022682F"/>
    <w:rsid w:val="002319AB"/>
    <w:rsid w:val="002319AC"/>
    <w:rsid w:val="00232F60"/>
    <w:rsid w:val="00234342"/>
    <w:rsid w:val="002343C8"/>
    <w:rsid w:val="0023516F"/>
    <w:rsid w:val="00237F82"/>
    <w:rsid w:val="0024040D"/>
    <w:rsid w:val="002411C2"/>
    <w:rsid w:val="00243388"/>
    <w:rsid w:val="0024463A"/>
    <w:rsid w:val="00245A0D"/>
    <w:rsid w:val="00246CE6"/>
    <w:rsid w:val="00255FA3"/>
    <w:rsid w:val="00257288"/>
    <w:rsid w:val="00261FB6"/>
    <w:rsid w:val="002629F8"/>
    <w:rsid w:val="00263396"/>
    <w:rsid w:val="002659FA"/>
    <w:rsid w:val="00266749"/>
    <w:rsid w:val="00267815"/>
    <w:rsid w:val="00275A22"/>
    <w:rsid w:val="00275D62"/>
    <w:rsid w:val="00280DDF"/>
    <w:rsid w:val="00283BA2"/>
    <w:rsid w:val="00283FEB"/>
    <w:rsid w:val="002917FF"/>
    <w:rsid w:val="00292ADF"/>
    <w:rsid w:val="002960C4"/>
    <w:rsid w:val="0029664E"/>
    <w:rsid w:val="002A0911"/>
    <w:rsid w:val="002A0DEC"/>
    <w:rsid w:val="002A6A3D"/>
    <w:rsid w:val="002A7BED"/>
    <w:rsid w:val="002B0A9C"/>
    <w:rsid w:val="002B1C53"/>
    <w:rsid w:val="002B2FBA"/>
    <w:rsid w:val="002C45ED"/>
    <w:rsid w:val="002C5A11"/>
    <w:rsid w:val="002D0CF6"/>
    <w:rsid w:val="002D1441"/>
    <w:rsid w:val="002D1B8C"/>
    <w:rsid w:val="002D3EF7"/>
    <w:rsid w:val="002D4A35"/>
    <w:rsid w:val="002D5368"/>
    <w:rsid w:val="002D5F2E"/>
    <w:rsid w:val="002D7F6E"/>
    <w:rsid w:val="002E000B"/>
    <w:rsid w:val="002E0BE4"/>
    <w:rsid w:val="002E1CC5"/>
    <w:rsid w:val="002E3B58"/>
    <w:rsid w:val="002E3E8A"/>
    <w:rsid w:val="002E6A6A"/>
    <w:rsid w:val="002F3397"/>
    <w:rsid w:val="002F36E4"/>
    <w:rsid w:val="0030380D"/>
    <w:rsid w:val="003040C8"/>
    <w:rsid w:val="0030460B"/>
    <w:rsid w:val="003100E4"/>
    <w:rsid w:val="003119B6"/>
    <w:rsid w:val="00312411"/>
    <w:rsid w:val="00313001"/>
    <w:rsid w:val="00316D60"/>
    <w:rsid w:val="0032056F"/>
    <w:rsid w:val="003233EB"/>
    <w:rsid w:val="00323E71"/>
    <w:rsid w:val="00323FCA"/>
    <w:rsid w:val="00325D84"/>
    <w:rsid w:val="0033326E"/>
    <w:rsid w:val="00335483"/>
    <w:rsid w:val="00335CF4"/>
    <w:rsid w:val="00344799"/>
    <w:rsid w:val="00346C8E"/>
    <w:rsid w:val="0034742C"/>
    <w:rsid w:val="00347CA8"/>
    <w:rsid w:val="003565AB"/>
    <w:rsid w:val="00357927"/>
    <w:rsid w:val="00357A80"/>
    <w:rsid w:val="00367BD5"/>
    <w:rsid w:val="0037176F"/>
    <w:rsid w:val="00372A60"/>
    <w:rsid w:val="00386D7A"/>
    <w:rsid w:val="0038761F"/>
    <w:rsid w:val="00387A44"/>
    <w:rsid w:val="00390327"/>
    <w:rsid w:val="00390AC4"/>
    <w:rsid w:val="0039102A"/>
    <w:rsid w:val="00393B78"/>
    <w:rsid w:val="003949B5"/>
    <w:rsid w:val="003962C8"/>
    <w:rsid w:val="00396309"/>
    <w:rsid w:val="003970B0"/>
    <w:rsid w:val="00397B5D"/>
    <w:rsid w:val="003A01E9"/>
    <w:rsid w:val="003A59FA"/>
    <w:rsid w:val="003A6B51"/>
    <w:rsid w:val="003B05F2"/>
    <w:rsid w:val="003B5B8E"/>
    <w:rsid w:val="003C0306"/>
    <w:rsid w:val="003C09A9"/>
    <w:rsid w:val="003C0DD8"/>
    <w:rsid w:val="003C114C"/>
    <w:rsid w:val="003C18C4"/>
    <w:rsid w:val="003C465D"/>
    <w:rsid w:val="003C528F"/>
    <w:rsid w:val="003C6F16"/>
    <w:rsid w:val="003D47B2"/>
    <w:rsid w:val="003D495D"/>
    <w:rsid w:val="003D65F8"/>
    <w:rsid w:val="003E098E"/>
    <w:rsid w:val="003E2F1A"/>
    <w:rsid w:val="003E2FAE"/>
    <w:rsid w:val="003E3E67"/>
    <w:rsid w:val="003E5413"/>
    <w:rsid w:val="003F1069"/>
    <w:rsid w:val="003F181B"/>
    <w:rsid w:val="003F2469"/>
    <w:rsid w:val="003F40DA"/>
    <w:rsid w:val="003F43A2"/>
    <w:rsid w:val="004022C7"/>
    <w:rsid w:val="004036C3"/>
    <w:rsid w:val="00404B0C"/>
    <w:rsid w:val="00405E9C"/>
    <w:rsid w:val="00407CF7"/>
    <w:rsid w:val="00415ED6"/>
    <w:rsid w:val="00417CAF"/>
    <w:rsid w:val="00420A11"/>
    <w:rsid w:val="00422265"/>
    <w:rsid w:val="00423170"/>
    <w:rsid w:val="00424C6A"/>
    <w:rsid w:val="00425CB3"/>
    <w:rsid w:val="0042657E"/>
    <w:rsid w:val="00431A65"/>
    <w:rsid w:val="00433E99"/>
    <w:rsid w:val="004373A7"/>
    <w:rsid w:val="00437D94"/>
    <w:rsid w:val="0044030C"/>
    <w:rsid w:val="004513A6"/>
    <w:rsid w:val="00451416"/>
    <w:rsid w:val="004638C7"/>
    <w:rsid w:val="004648A4"/>
    <w:rsid w:val="00471380"/>
    <w:rsid w:val="00471915"/>
    <w:rsid w:val="00471BF3"/>
    <w:rsid w:val="0047504D"/>
    <w:rsid w:val="004854AE"/>
    <w:rsid w:val="00487601"/>
    <w:rsid w:val="00491170"/>
    <w:rsid w:val="0049250E"/>
    <w:rsid w:val="004949BD"/>
    <w:rsid w:val="00494F0D"/>
    <w:rsid w:val="00496BFD"/>
    <w:rsid w:val="004A0F55"/>
    <w:rsid w:val="004A3DF2"/>
    <w:rsid w:val="004B7A8F"/>
    <w:rsid w:val="004C1302"/>
    <w:rsid w:val="004C361D"/>
    <w:rsid w:val="004C3E09"/>
    <w:rsid w:val="004C4891"/>
    <w:rsid w:val="004D2C89"/>
    <w:rsid w:val="004D3164"/>
    <w:rsid w:val="004D4ACB"/>
    <w:rsid w:val="004E3932"/>
    <w:rsid w:val="004E42AE"/>
    <w:rsid w:val="004E61AE"/>
    <w:rsid w:val="004E6B25"/>
    <w:rsid w:val="004E6FF3"/>
    <w:rsid w:val="004E779D"/>
    <w:rsid w:val="004F1E79"/>
    <w:rsid w:val="004F3B21"/>
    <w:rsid w:val="004F5F33"/>
    <w:rsid w:val="0050103A"/>
    <w:rsid w:val="005019C0"/>
    <w:rsid w:val="00504BEC"/>
    <w:rsid w:val="005059CD"/>
    <w:rsid w:val="00510624"/>
    <w:rsid w:val="00511B0F"/>
    <w:rsid w:val="00513F40"/>
    <w:rsid w:val="005273F7"/>
    <w:rsid w:val="00535A24"/>
    <w:rsid w:val="00536721"/>
    <w:rsid w:val="00541A58"/>
    <w:rsid w:val="005445F6"/>
    <w:rsid w:val="005454CC"/>
    <w:rsid w:val="005504C2"/>
    <w:rsid w:val="00550935"/>
    <w:rsid w:val="0055139B"/>
    <w:rsid w:val="0055388E"/>
    <w:rsid w:val="005571C8"/>
    <w:rsid w:val="00560441"/>
    <w:rsid w:val="00561E0A"/>
    <w:rsid w:val="00565984"/>
    <w:rsid w:val="00572192"/>
    <w:rsid w:val="00575409"/>
    <w:rsid w:val="005754AE"/>
    <w:rsid w:val="00575A51"/>
    <w:rsid w:val="005763D7"/>
    <w:rsid w:val="00577FB5"/>
    <w:rsid w:val="00581D83"/>
    <w:rsid w:val="005828C9"/>
    <w:rsid w:val="00582AC5"/>
    <w:rsid w:val="005852D1"/>
    <w:rsid w:val="00585ADE"/>
    <w:rsid w:val="00587A22"/>
    <w:rsid w:val="00587E35"/>
    <w:rsid w:val="00590702"/>
    <w:rsid w:val="00590AC6"/>
    <w:rsid w:val="00591FB5"/>
    <w:rsid w:val="0059299D"/>
    <w:rsid w:val="005950C9"/>
    <w:rsid w:val="0059545C"/>
    <w:rsid w:val="00595C8C"/>
    <w:rsid w:val="00597747"/>
    <w:rsid w:val="005A151A"/>
    <w:rsid w:val="005A2CA6"/>
    <w:rsid w:val="005A49B8"/>
    <w:rsid w:val="005A4CDD"/>
    <w:rsid w:val="005B3B92"/>
    <w:rsid w:val="005B53C3"/>
    <w:rsid w:val="005B57C5"/>
    <w:rsid w:val="005B57E4"/>
    <w:rsid w:val="005B59D5"/>
    <w:rsid w:val="005B5ABD"/>
    <w:rsid w:val="005B5DD1"/>
    <w:rsid w:val="005B7798"/>
    <w:rsid w:val="005B7FC8"/>
    <w:rsid w:val="005C140A"/>
    <w:rsid w:val="005C58B3"/>
    <w:rsid w:val="005C6763"/>
    <w:rsid w:val="005C7447"/>
    <w:rsid w:val="005D3164"/>
    <w:rsid w:val="005D47B5"/>
    <w:rsid w:val="005D6604"/>
    <w:rsid w:val="005D7D97"/>
    <w:rsid w:val="005E0344"/>
    <w:rsid w:val="005E055B"/>
    <w:rsid w:val="005E17B4"/>
    <w:rsid w:val="005E211F"/>
    <w:rsid w:val="005E440B"/>
    <w:rsid w:val="005E6261"/>
    <w:rsid w:val="005F28EB"/>
    <w:rsid w:val="005F2C85"/>
    <w:rsid w:val="005F370C"/>
    <w:rsid w:val="005F3CE9"/>
    <w:rsid w:val="005F4615"/>
    <w:rsid w:val="005F51F0"/>
    <w:rsid w:val="00601067"/>
    <w:rsid w:val="0060217C"/>
    <w:rsid w:val="00605724"/>
    <w:rsid w:val="00605ADB"/>
    <w:rsid w:val="00606B52"/>
    <w:rsid w:val="006109ED"/>
    <w:rsid w:val="006111D6"/>
    <w:rsid w:val="00611C9F"/>
    <w:rsid w:val="00614CA9"/>
    <w:rsid w:val="00621BF6"/>
    <w:rsid w:val="00623A49"/>
    <w:rsid w:val="00624E3F"/>
    <w:rsid w:val="006262DE"/>
    <w:rsid w:val="00626B30"/>
    <w:rsid w:val="00627555"/>
    <w:rsid w:val="0062796F"/>
    <w:rsid w:val="00627B76"/>
    <w:rsid w:val="00631058"/>
    <w:rsid w:val="006316C4"/>
    <w:rsid w:val="00631761"/>
    <w:rsid w:val="006322A0"/>
    <w:rsid w:val="00634637"/>
    <w:rsid w:val="00634CC8"/>
    <w:rsid w:val="00634DB5"/>
    <w:rsid w:val="006361FD"/>
    <w:rsid w:val="00636237"/>
    <w:rsid w:val="00637B24"/>
    <w:rsid w:val="00641776"/>
    <w:rsid w:val="0064226F"/>
    <w:rsid w:val="00643A60"/>
    <w:rsid w:val="00644054"/>
    <w:rsid w:val="0064593C"/>
    <w:rsid w:val="00653298"/>
    <w:rsid w:val="006548B1"/>
    <w:rsid w:val="006571B7"/>
    <w:rsid w:val="006579EC"/>
    <w:rsid w:val="00663A7C"/>
    <w:rsid w:val="00664545"/>
    <w:rsid w:val="00667DF2"/>
    <w:rsid w:val="00670DF1"/>
    <w:rsid w:val="00670F53"/>
    <w:rsid w:val="00671345"/>
    <w:rsid w:val="00672A9B"/>
    <w:rsid w:val="00674646"/>
    <w:rsid w:val="00674F45"/>
    <w:rsid w:val="00674F63"/>
    <w:rsid w:val="00675884"/>
    <w:rsid w:val="00675BFD"/>
    <w:rsid w:val="006774C1"/>
    <w:rsid w:val="006849B1"/>
    <w:rsid w:val="006966CA"/>
    <w:rsid w:val="00696D09"/>
    <w:rsid w:val="00696EE0"/>
    <w:rsid w:val="00697980"/>
    <w:rsid w:val="006A0C6F"/>
    <w:rsid w:val="006A19EF"/>
    <w:rsid w:val="006A1BA2"/>
    <w:rsid w:val="006A426D"/>
    <w:rsid w:val="006A43D5"/>
    <w:rsid w:val="006A525B"/>
    <w:rsid w:val="006B1414"/>
    <w:rsid w:val="006B303E"/>
    <w:rsid w:val="006C045F"/>
    <w:rsid w:val="006C0DDD"/>
    <w:rsid w:val="006C1FFE"/>
    <w:rsid w:val="006C24F7"/>
    <w:rsid w:val="006C34CC"/>
    <w:rsid w:val="006C4196"/>
    <w:rsid w:val="006C63B0"/>
    <w:rsid w:val="006C7679"/>
    <w:rsid w:val="006C76A2"/>
    <w:rsid w:val="006C792E"/>
    <w:rsid w:val="006D0E1F"/>
    <w:rsid w:val="006D116C"/>
    <w:rsid w:val="006D598A"/>
    <w:rsid w:val="006D6E4C"/>
    <w:rsid w:val="006D6E85"/>
    <w:rsid w:val="006E1BB5"/>
    <w:rsid w:val="006E200C"/>
    <w:rsid w:val="006E22C1"/>
    <w:rsid w:val="006E51D1"/>
    <w:rsid w:val="006E6819"/>
    <w:rsid w:val="006E7C42"/>
    <w:rsid w:val="006F168A"/>
    <w:rsid w:val="006F3FDE"/>
    <w:rsid w:val="006F4C4B"/>
    <w:rsid w:val="006F4F81"/>
    <w:rsid w:val="006F4F9D"/>
    <w:rsid w:val="006F5076"/>
    <w:rsid w:val="006F55D4"/>
    <w:rsid w:val="006F6009"/>
    <w:rsid w:val="0070321D"/>
    <w:rsid w:val="007068BA"/>
    <w:rsid w:val="00710C36"/>
    <w:rsid w:val="007154C5"/>
    <w:rsid w:val="00716AB1"/>
    <w:rsid w:val="00720101"/>
    <w:rsid w:val="00721D63"/>
    <w:rsid w:val="00725492"/>
    <w:rsid w:val="0072562D"/>
    <w:rsid w:val="00725D44"/>
    <w:rsid w:val="007270B5"/>
    <w:rsid w:val="007324A5"/>
    <w:rsid w:val="00732C7B"/>
    <w:rsid w:val="00734D2B"/>
    <w:rsid w:val="00734EFE"/>
    <w:rsid w:val="00737705"/>
    <w:rsid w:val="007405B2"/>
    <w:rsid w:val="007408D4"/>
    <w:rsid w:val="007420AC"/>
    <w:rsid w:val="00742617"/>
    <w:rsid w:val="00742A28"/>
    <w:rsid w:val="00745CB1"/>
    <w:rsid w:val="00752104"/>
    <w:rsid w:val="00752F6A"/>
    <w:rsid w:val="00757C42"/>
    <w:rsid w:val="00765C66"/>
    <w:rsid w:val="00767ADF"/>
    <w:rsid w:val="0077101E"/>
    <w:rsid w:val="00774762"/>
    <w:rsid w:val="00776414"/>
    <w:rsid w:val="0078180D"/>
    <w:rsid w:val="00783AFA"/>
    <w:rsid w:val="00785427"/>
    <w:rsid w:val="00790540"/>
    <w:rsid w:val="007907F0"/>
    <w:rsid w:val="007940C6"/>
    <w:rsid w:val="00794A4B"/>
    <w:rsid w:val="00794E0D"/>
    <w:rsid w:val="007968CA"/>
    <w:rsid w:val="007A02A7"/>
    <w:rsid w:val="007A1074"/>
    <w:rsid w:val="007A1627"/>
    <w:rsid w:val="007A171B"/>
    <w:rsid w:val="007A1D58"/>
    <w:rsid w:val="007A43FF"/>
    <w:rsid w:val="007A56B4"/>
    <w:rsid w:val="007B0924"/>
    <w:rsid w:val="007B2AD8"/>
    <w:rsid w:val="007B3918"/>
    <w:rsid w:val="007B53E8"/>
    <w:rsid w:val="007C09A9"/>
    <w:rsid w:val="007C0AD9"/>
    <w:rsid w:val="007C3C1D"/>
    <w:rsid w:val="007C4A91"/>
    <w:rsid w:val="007C4EB7"/>
    <w:rsid w:val="007D199A"/>
    <w:rsid w:val="007D1E42"/>
    <w:rsid w:val="007D2EA8"/>
    <w:rsid w:val="007D2EBE"/>
    <w:rsid w:val="007D3045"/>
    <w:rsid w:val="007D33FC"/>
    <w:rsid w:val="007D3E5C"/>
    <w:rsid w:val="007D50EE"/>
    <w:rsid w:val="007D5282"/>
    <w:rsid w:val="007D5885"/>
    <w:rsid w:val="007E1A31"/>
    <w:rsid w:val="007E1C07"/>
    <w:rsid w:val="007E2365"/>
    <w:rsid w:val="007E7A89"/>
    <w:rsid w:val="007F24B6"/>
    <w:rsid w:val="007F2A70"/>
    <w:rsid w:val="007F5EFE"/>
    <w:rsid w:val="007F6460"/>
    <w:rsid w:val="00803D94"/>
    <w:rsid w:val="008044A3"/>
    <w:rsid w:val="00806CD2"/>
    <w:rsid w:val="00806D68"/>
    <w:rsid w:val="00810A3E"/>
    <w:rsid w:val="00816115"/>
    <w:rsid w:val="008229BA"/>
    <w:rsid w:val="00823E9B"/>
    <w:rsid w:val="0083093D"/>
    <w:rsid w:val="00832899"/>
    <w:rsid w:val="00832D4A"/>
    <w:rsid w:val="00840CCB"/>
    <w:rsid w:val="008431F7"/>
    <w:rsid w:val="00844004"/>
    <w:rsid w:val="00845021"/>
    <w:rsid w:val="00845390"/>
    <w:rsid w:val="00845409"/>
    <w:rsid w:val="00845826"/>
    <w:rsid w:val="0084601B"/>
    <w:rsid w:val="00847E0D"/>
    <w:rsid w:val="008525D2"/>
    <w:rsid w:val="00855259"/>
    <w:rsid w:val="00855B78"/>
    <w:rsid w:val="008606F0"/>
    <w:rsid w:val="00861FF2"/>
    <w:rsid w:val="00863DC2"/>
    <w:rsid w:val="00865489"/>
    <w:rsid w:val="0086553D"/>
    <w:rsid w:val="00866E96"/>
    <w:rsid w:val="00870F06"/>
    <w:rsid w:val="00874DD8"/>
    <w:rsid w:val="00874FEB"/>
    <w:rsid w:val="00875984"/>
    <w:rsid w:val="00875BC7"/>
    <w:rsid w:val="0088064B"/>
    <w:rsid w:val="00881B6F"/>
    <w:rsid w:val="00882AA4"/>
    <w:rsid w:val="00883C87"/>
    <w:rsid w:val="00883E22"/>
    <w:rsid w:val="00883EB5"/>
    <w:rsid w:val="008846D5"/>
    <w:rsid w:val="00884E43"/>
    <w:rsid w:val="0088550C"/>
    <w:rsid w:val="00887EC6"/>
    <w:rsid w:val="008901EA"/>
    <w:rsid w:val="0089084C"/>
    <w:rsid w:val="008915DB"/>
    <w:rsid w:val="00893409"/>
    <w:rsid w:val="008935EA"/>
    <w:rsid w:val="00893D9F"/>
    <w:rsid w:val="008955A2"/>
    <w:rsid w:val="008A19CB"/>
    <w:rsid w:val="008A1D3E"/>
    <w:rsid w:val="008A2379"/>
    <w:rsid w:val="008A35EB"/>
    <w:rsid w:val="008A4329"/>
    <w:rsid w:val="008A501D"/>
    <w:rsid w:val="008A578E"/>
    <w:rsid w:val="008A5B7F"/>
    <w:rsid w:val="008B1519"/>
    <w:rsid w:val="008B3BEE"/>
    <w:rsid w:val="008B40C4"/>
    <w:rsid w:val="008B69E3"/>
    <w:rsid w:val="008B7BCC"/>
    <w:rsid w:val="008C4DE0"/>
    <w:rsid w:val="008C50C3"/>
    <w:rsid w:val="008C7094"/>
    <w:rsid w:val="008D04AF"/>
    <w:rsid w:val="008D2645"/>
    <w:rsid w:val="008D2B97"/>
    <w:rsid w:val="008D2F73"/>
    <w:rsid w:val="008D385E"/>
    <w:rsid w:val="008D49A5"/>
    <w:rsid w:val="008D54BE"/>
    <w:rsid w:val="008D6227"/>
    <w:rsid w:val="008D6C81"/>
    <w:rsid w:val="008E23E9"/>
    <w:rsid w:val="008E2BF4"/>
    <w:rsid w:val="008E512C"/>
    <w:rsid w:val="008E6CF0"/>
    <w:rsid w:val="008F1439"/>
    <w:rsid w:val="008F165E"/>
    <w:rsid w:val="008F3815"/>
    <w:rsid w:val="008F6333"/>
    <w:rsid w:val="008F660E"/>
    <w:rsid w:val="008F7051"/>
    <w:rsid w:val="008F75EF"/>
    <w:rsid w:val="009033A9"/>
    <w:rsid w:val="00904152"/>
    <w:rsid w:val="0090581D"/>
    <w:rsid w:val="0091439C"/>
    <w:rsid w:val="00920572"/>
    <w:rsid w:val="00920BF2"/>
    <w:rsid w:val="009254DB"/>
    <w:rsid w:val="00926DE4"/>
    <w:rsid w:val="00927C0B"/>
    <w:rsid w:val="00931697"/>
    <w:rsid w:val="009339E3"/>
    <w:rsid w:val="009349A9"/>
    <w:rsid w:val="00936760"/>
    <w:rsid w:val="00936C52"/>
    <w:rsid w:val="00944E5B"/>
    <w:rsid w:val="0094752E"/>
    <w:rsid w:val="00950557"/>
    <w:rsid w:val="00952D88"/>
    <w:rsid w:val="0095489B"/>
    <w:rsid w:val="009557A5"/>
    <w:rsid w:val="00961C06"/>
    <w:rsid w:val="00961C4A"/>
    <w:rsid w:val="00966FB9"/>
    <w:rsid w:val="009671CD"/>
    <w:rsid w:val="00972B41"/>
    <w:rsid w:val="00973FE0"/>
    <w:rsid w:val="009751A9"/>
    <w:rsid w:val="009763CE"/>
    <w:rsid w:val="00980F9C"/>
    <w:rsid w:val="009836A2"/>
    <w:rsid w:val="0098632B"/>
    <w:rsid w:val="00990F27"/>
    <w:rsid w:val="00994891"/>
    <w:rsid w:val="0099770E"/>
    <w:rsid w:val="00997BFB"/>
    <w:rsid w:val="00997DD8"/>
    <w:rsid w:val="009A409A"/>
    <w:rsid w:val="009A7348"/>
    <w:rsid w:val="009B462C"/>
    <w:rsid w:val="009B6A75"/>
    <w:rsid w:val="009C15F3"/>
    <w:rsid w:val="009C30C8"/>
    <w:rsid w:val="009C6DED"/>
    <w:rsid w:val="009E07C2"/>
    <w:rsid w:val="009E0E52"/>
    <w:rsid w:val="009E1D13"/>
    <w:rsid w:val="009E49AD"/>
    <w:rsid w:val="009E5791"/>
    <w:rsid w:val="009F12BE"/>
    <w:rsid w:val="009F1CE8"/>
    <w:rsid w:val="009F4EAE"/>
    <w:rsid w:val="009F6264"/>
    <w:rsid w:val="009F6465"/>
    <w:rsid w:val="009F72F9"/>
    <w:rsid w:val="00A00205"/>
    <w:rsid w:val="00A00AF0"/>
    <w:rsid w:val="00A026D4"/>
    <w:rsid w:val="00A040F6"/>
    <w:rsid w:val="00A05159"/>
    <w:rsid w:val="00A14B5A"/>
    <w:rsid w:val="00A16026"/>
    <w:rsid w:val="00A2319F"/>
    <w:rsid w:val="00A24B77"/>
    <w:rsid w:val="00A25A1E"/>
    <w:rsid w:val="00A33284"/>
    <w:rsid w:val="00A34F55"/>
    <w:rsid w:val="00A3567F"/>
    <w:rsid w:val="00A37698"/>
    <w:rsid w:val="00A37743"/>
    <w:rsid w:val="00A403DA"/>
    <w:rsid w:val="00A41ED3"/>
    <w:rsid w:val="00A44B74"/>
    <w:rsid w:val="00A46D91"/>
    <w:rsid w:val="00A53EF4"/>
    <w:rsid w:val="00A56C01"/>
    <w:rsid w:val="00A573D9"/>
    <w:rsid w:val="00A605BD"/>
    <w:rsid w:val="00A60D24"/>
    <w:rsid w:val="00A6562D"/>
    <w:rsid w:val="00A66184"/>
    <w:rsid w:val="00A70AD3"/>
    <w:rsid w:val="00A735DB"/>
    <w:rsid w:val="00A75638"/>
    <w:rsid w:val="00A81D82"/>
    <w:rsid w:val="00A826D2"/>
    <w:rsid w:val="00A83642"/>
    <w:rsid w:val="00A83E3F"/>
    <w:rsid w:val="00A8606E"/>
    <w:rsid w:val="00A93E33"/>
    <w:rsid w:val="00A963C4"/>
    <w:rsid w:val="00A9770B"/>
    <w:rsid w:val="00AA0771"/>
    <w:rsid w:val="00AA3720"/>
    <w:rsid w:val="00AA5ABB"/>
    <w:rsid w:val="00AA6D10"/>
    <w:rsid w:val="00AB195E"/>
    <w:rsid w:val="00AB2D35"/>
    <w:rsid w:val="00AB3859"/>
    <w:rsid w:val="00AB4683"/>
    <w:rsid w:val="00AB47D4"/>
    <w:rsid w:val="00AB6020"/>
    <w:rsid w:val="00AB6970"/>
    <w:rsid w:val="00AC1939"/>
    <w:rsid w:val="00AC2080"/>
    <w:rsid w:val="00AC32CC"/>
    <w:rsid w:val="00AC3D2A"/>
    <w:rsid w:val="00AC41C7"/>
    <w:rsid w:val="00AC4514"/>
    <w:rsid w:val="00AC71E1"/>
    <w:rsid w:val="00AC7C05"/>
    <w:rsid w:val="00AD167C"/>
    <w:rsid w:val="00AD17C7"/>
    <w:rsid w:val="00AD298F"/>
    <w:rsid w:val="00AD4041"/>
    <w:rsid w:val="00AD5BCE"/>
    <w:rsid w:val="00AD78FC"/>
    <w:rsid w:val="00AE302B"/>
    <w:rsid w:val="00AE4F54"/>
    <w:rsid w:val="00AF0AC5"/>
    <w:rsid w:val="00AF1E35"/>
    <w:rsid w:val="00AF253E"/>
    <w:rsid w:val="00AF31F0"/>
    <w:rsid w:val="00AF727C"/>
    <w:rsid w:val="00B052F3"/>
    <w:rsid w:val="00B066E7"/>
    <w:rsid w:val="00B1023B"/>
    <w:rsid w:val="00B10DE3"/>
    <w:rsid w:val="00B12119"/>
    <w:rsid w:val="00B13FA9"/>
    <w:rsid w:val="00B20936"/>
    <w:rsid w:val="00B22763"/>
    <w:rsid w:val="00B22B81"/>
    <w:rsid w:val="00B2461E"/>
    <w:rsid w:val="00B259DF"/>
    <w:rsid w:val="00B25C14"/>
    <w:rsid w:val="00B2620A"/>
    <w:rsid w:val="00B27ED1"/>
    <w:rsid w:val="00B32435"/>
    <w:rsid w:val="00B34CC4"/>
    <w:rsid w:val="00B34EF1"/>
    <w:rsid w:val="00B3767F"/>
    <w:rsid w:val="00B421ED"/>
    <w:rsid w:val="00B44B1F"/>
    <w:rsid w:val="00B47B73"/>
    <w:rsid w:val="00B50450"/>
    <w:rsid w:val="00B556EF"/>
    <w:rsid w:val="00B55B41"/>
    <w:rsid w:val="00B60071"/>
    <w:rsid w:val="00B60E77"/>
    <w:rsid w:val="00B64141"/>
    <w:rsid w:val="00B64E72"/>
    <w:rsid w:val="00B71949"/>
    <w:rsid w:val="00B73194"/>
    <w:rsid w:val="00B77913"/>
    <w:rsid w:val="00B80D5A"/>
    <w:rsid w:val="00B80E4E"/>
    <w:rsid w:val="00B81C15"/>
    <w:rsid w:val="00B820D5"/>
    <w:rsid w:val="00B824FB"/>
    <w:rsid w:val="00B82646"/>
    <w:rsid w:val="00B853E2"/>
    <w:rsid w:val="00B92E1A"/>
    <w:rsid w:val="00B93E22"/>
    <w:rsid w:val="00B97359"/>
    <w:rsid w:val="00B97A8F"/>
    <w:rsid w:val="00BA4E58"/>
    <w:rsid w:val="00BA7074"/>
    <w:rsid w:val="00BB0CDB"/>
    <w:rsid w:val="00BB3626"/>
    <w:rsid w:val="00BB3C3E"/>
    <w:rsid w:val="00BB4CC8"/>
    <w:rsid w:val="00BB5341"/>
    <w:rsid w:val="00BB5A8D"/>
    <w:rsid w:val="00BB5EBA"/>
    <w:rsid w:val="00BB7829"/>
    <w:rsid w:val="00BD0BB4"/>
    <w:rsid w:val="00BD1457"/>
    <w:rsid w:val="00BD3825"/>
    <w:rsid w:val="00BE2AD9"/>
    <w:rsid w:val="00BE4BE3"/>
    <w:rsid w:val="00BE518C"/>
    <w:rsid w:val="00BE6054"/>
    <w:rsid w:val="00BF27FE"/>
    <w:rsid w:val="00BF2A3D"/>
    <w:rsid w:val="00BF4526"/>
    <w:rsid w:val="00BF678B"/>
    <w:rsid w:val="00C01DED"/>
    <w:rsid w:val="00C02CC8"/>
    <w:rsid w:val="00C043B3"/>
    <w:rsid w:val="00C079AB"/>
    <w:rsid w:val="00C10DDF"/>
    <w:rsid w:val="00C10E61"/>
    <w:rsid w:val="00C10EFD"/>
    <w:rsid w:val="00C11668"/>
    <w:rsid w:val="00C14787"/>
    <w:rsid w:val="00C152EE"/>
    <w:rsid w:val="00C1596D"/>
    <w:rsid w:val="00C15B5C"/>
    <w:rsid w:val="00C15B8D"/>
    <w:rsid w:val="00C17010"/>
    <w:rsid w:val="00C20562"/>
    <w:rsid w:val="00C215C3"/>
    <w:rsid w:val="00C23A96"/>
    <w:rsid w:val="00C245A5"/>
    <w:rsid w:val="00C249C6"/>
    <w:rsid w:val="00C25AF6"/>
    <w:rsid w:val="00C31107"/>
    <w:rsid w:val="00C32CC1"/>
    <w:rsid w:val="00C35D86"/>
    <w:rsid w:val="00C36787"/>
    <w:rsid w:val="00C36A48"/>
    <w:rsid w:val="00C426EC"/>
    <w:rsid w:val="00C4353D"/>
    <w:rsid w:val="00C44917"/>
    <w:rsid w:val="00C465BB"/>
    <w:rsid w:val="00C4700A"/>
    <w:rsid w:val="00C47358"/>
    <w:rsid w:val="00C477C6"/>
    <w:rsid w:val="00C50809"/>
    <w:rsid w:val="00C50C77"/>
    <w:rsid w:val="00C527A8"/>
    <w:rsid w:val="00C53B86"/>
    <w:rsid w:val="00C53F80"/>
    <w:rsid w:val="00C60BFE"/>
    <w:rsid w:val="00C638C2"/>
    <w:rsid w:val="00C6483C"/>
    <w:rsid w:val="00C64AE9"/>
    <w:rsid w:val="00C67E70"/>
    <w:rsid w:val="00C70CFF"/>
    <w:rsid w:val="00C7140F"/>
    <w:rsid w:val="00C718FE"/>
    <w:rsid w:val="00C72D61"/>
    <w:rsid w:val="00C73C74"/>
    <w:rsid w:val="00C75830"/>
    <w:rsid w:val="00C76ECC"/>
    <w:rsid w:val="00C80A7B"/>
    <w:rsid w:val="00C816BE"/>
    <w:rsid w:val="00C8773D"/>
    <w:rsid w:val="00C87ABB"/>
    <w:rsid w:val="00C91831"/>
    <w:rsid w:val="00C92DFB"/>
    <w:rsid w:val="00C953BB"/>
    <w:rsid w:val="00C953DF"/>
    <w:rsid w:val="00CA2905"/>
    <w:rsid w:val="00CA5FF0"/>
    <w:rsid w:val="00CA74A9"/>
    <w:rsid w:val="00CA75B1"/>
    <w:rsid w:val="00CA7B44"/>
    <w:rsid w:val="00CB0A6E"/>
    <w:rsid w:val="00CB2F5D"/>
    <w:rsid w:val="00CB31A8"/>
    <w:rsid w:val="00CB7B4C"/>
    <w:rsid w:val="00CD1700"/>
    <w:rsid w:val="00CD48E3"/>
    <w:rsid w:val="00CE148D"/>
    <w:rsid w:val="00CE1DB2"/>
    <w:rsid w:val="00CE2709"/>
    <w:rsid w:val="00CE2A52"/>
    <w:rsid w:val="00CE2D64"/>
    <w:rsid w:val="00CE4A8D"/>
    <w:rsid w:val="00CE6198"/>
    <w:rsid w:val="00CE629E"/>
    <w:rsid w:val="00CF03D5"/>
    <w:rsid w:val="00CF1DB8"/>
    <w:rsid w:val="00CF56C1"/>
    <w:rsid w:val="00CF6230"/>
    <w:rsid w:val="00D017FC"/>
    <w:rsid w:val="00D0226A"/>
    <w:rsid w:val="00D03034"/>
    <w:rsid w:val="00D035FB"/>
    <w:rsid w:val="00D0535A"/>
    <w:rsid w:val="00D05CC2"/>
    <w:rsid w:val="00D1111D"/>
    <w:rsid w:val="00D120F2"/>
    <w:rsid w:val="00D1256B"/>
    <w:rsid w:val="00D13147"/>
    <w:rsid w:val="00D15679"/>
    <w:rsid w:val="00D15D42"/>
    <w:rsid w:val="00D20E49"/>
    <w:rsid w:val="00D21A85"/>
    <w:rsid w:val="00D27681"/>
    <w:rsid w:val="00D313D8"/>
    <w:rsid w:val="00D316F1"/>
    <w:rsid w:val="00D31955"/>
    <w:rsid w:val="00D33BCF"/>
    <w:rsid w:val="00D361F8"/>
    <w:rsid w:val="00D3642E"/>
    <w:rsid w:val="00D36637"/>
    <w:rsid w:val="00D40B8F"/>
    <w:rsid w:val="00D4546A"/>
    <w:rsid w:val="00D51573"/>
    <w:rsid w:val="00D53525"/>
    <w:rsid w:val="00D555E5"/>
    <w:rsid w:val="00D55D6E"/>
    <w:rsid w:val="00D5715A"/>
    <w:rsid w:val="00D57790"/>
    <w:rsid w:val="00D6060F"/>
    <w:rsid w:val="00D618F4"/>
    <w:rsid w:val="00D61CAC"/>
    <w:rsid w:val="00D63CB0"/>
    <w:rsid w:val="00D65132"/>
    <w:rsid w:val="00D65AB3"/>
    <w:rsid w:val="00D71687"/>
    <w:rsid w:val="00D7334C"/>
    <w:rsid w:val="00D73C14"/>
    <w:rsid w:val="00D74813"/>
    <w:rsid w:val="00D76651"/>
    <w:rsid w:val="00D81433"/>
    <w:rsid w:val="00D8778D"/>
    <w:rsid w:val="00D900CF"/>
    <w:rsid w:val="00D90D43"/>
    <w:rsid w:val="00D9371C"/>
    <w:rsid w:val="00DA1467"/>
    <w:rsid w:val="00DA1F4F"/>
    <w:rsid w:val="00DA2A23"/>
    <w:rsid w:val="00DA2D74"/>
    <w:rsid w:val="00DA2E00"/>
    <w:rsid w:val="00DA2F43"/>
    <w:rsid w:val="00DA30BC"/>
    <w:rsid w:val="00DA392A"/>
    <w:rsid w:val="00DA5250"/>
    <w:rsid w:val="00DA64FC"/>
    <w:rsid w:val="00DA69C2"/>
    <w:rsid w:val="00DA6D70"/>
    <w:rsid w:val="00DB2E87"/>
    <w:rsid w:val="00DB6050"/>
    <w:rsid w:val="00DB7D30"/>
    <w:rsid w:val="00DC07C0"/>
    <w:rsid w:val="00DC2281"/>
    <w:rsid w:val="00DC2C34"/>
    <w:rsid w:val="00DC4909"/>
    <w:rsid w:val="00DC7E54"/>
    <w:rsid w:val="00DD422B"/>
    <w:rsid w:val="00DD4D42"/>
    <w:rsid w:val="00DD5908"/>
    <w:rsid w:val="00DE1A84"/>
    <w:rsid w:val="00DE2C87"/>
    <w:rsid w:val="00DE3049"/>
    <w:rsid w:val="00DE459A"/>
    <w:rsid w:val="00DF0665"/>
    <w:rsid w:val="00DF27DA"/>
    <w:rsid w:val="00DF4720"/>
    <w:rsid w:val="00DF4B47"/>
    <w:rsid w:val="00DF4DBE"/>
    <w:rsid w:val="00DF5B9D"/>
    <w:rsid w:val="00E0042B"/>
    <w:rsid w:val="00E01077"/>
    <w:rsid w:val="00E042CF"/>
    <w:rsid w:val="00E05DB7"/>
    <w:rsid w:val="00E14DDD"/>
    <w:rsid w:val="00E20B32"/>
    <w:rsid w:val="00E221DC"/>
    <w:rsid w:val="00E2614F"/>
    <w:rsid w:val="00E33615"/>
    <w:rsid w:val="00E34278"/>
    <w:rsid w:val="00E34607"/>
    <w:rsid w:val="00E34A30"/>
    <w:rsid w:val="00E35AC6"/>
    <w:rsid w:val="00E36337"/>
    <w:rsid w:val="00E3770E"/>
    <w:rsid w:val="00E37F7B"/>
    <w:rsid w:val="00E40820"/>
    <w:rsid w:val="00E41F3A"/>
    <w:rsid w:val="00E4658F"/>
    <w:rsid w:val="00E47035"/>
    <w:rsid w:val="00E530C6"/>
    <w:rsid w:val="00E537C1"/>
    <w:rsid w:val="00E5384D"/>
    <w:rsid w:val="00E54A67"/>
    <w:rsid w:val="00E54E74"/>
    <w:rsid w:val="00E57DB9"/>
    <w:rsid w:val="00E61C0D"/>
    <w:rsid w:val="00E637C8"/>
    <w:rsid w:val="00E63EB4"/>
    <w:rsid w:val="00E64017"/>
    <w:rsid w:val="00E647B9"/>
    <w:rsid w:val="00E64912"/>
    <w:rsid w:val="00E66110"/>
    <w:rsid w:val="00E66160"/>
    <w:rsid w:val="00E67022"/>
    <w:rsid w:val="00E67773"/>
    <w:rsid w:val="00E71329"/>
    <w:rsid w:val="00E83580"/>
    <w:rsid w:val="00E8363B"/>
    <w:rsid w:val="00E839DA"/>
    <w:rsid w:val="00E84966"/>
    <w:rsid w:val="00E8533D"/>
    <w:rsid w:val="00E8540A"/>
    <w:rsid w:val="00E8764C"/>
    <w:rsid w:val="00E90780"/>
    <w:rsid w:val="00E92383"/>
    <w:rsid w:val="00E9489D"/>
    <w:rsid w:val="00E952A9"/>
    <w:rsid w:val="00E96156"/>
    <w:rsid w:val="00EA0C4C"/>
    <w:rsid w:val="00EA1605"/>
    <w:rsid w:val="00EA1B3A"/>
    <w:rsid w:val="00EA2109"/>
    <w:rsid w:val="00EA2C19"/>
    <w:rsid w:val="00EA3404"/>
    <w:rsid w:val="00EA5054"/>
    <w:rsid w:val="00EA5DD8"/>
    <w:rsid w:val="00EB21AE"/>
    <w:rsid w:val="00EB2AAC"/>
    <w:rsid w:val="00EB57E7"/>
    <w:rsid w:val="00EC0EAC"/>
    <w:rsid w:val="00EC344E"/>
    <w:rsid w:val="00EC404F"/>
    <w:rsid w:val="00ED2619"/>
    <w:rsid w:val="00ED4D4E"/>
    <w:rsid w:val="00ED5BFD"/>
    <w:rsid w:val="00ED64C2"/>
    <w:rsid w:val="00EE011C"/>
    <w:rsid w:val="00EE0C77"/>
    <w:rsid w:val="00EE4E54"/>
    <w:rsid w:val="00EE712B"/>
    <w:rsid w:val="00EE745C"/>
    <w:rsid w:val="00EF3E3B"/>
    <w:rsid w:val="00F02006"/>
    <w:rsid w:val="00F12186"/>
    <w:rsid w:val="00F132CA"/>
    <w:rsid w:val="00F14977"/>
    <w:rsid w:val="00F15A30"/>
    <w:rsid w:val="00F27B13"/>
    <w:rsid w:val="00F31CFB"/>
    <w:rsid w:val="00F31F3A"/>
    <w:rsid w:val="00F3284E"/>
    <w:rsid w:val="00F32B6F"/>
    <w:rsid w:val="00F33E82"/>
    <w:rsid w:val="00F37740"/>
    <w:rsid w:val="00F37D52"/>
    <w:rsid w:val="00F436BB"/>
    <w:rsid w:val="00F44BEF"/>
    <w:rsid w:val="00F45132"/>
    <w:rsid w:val="00F45244"/>
    <w:rsid w:val="00F47145"/>
    <w:rsid w:val="00F47DB0"/>
    <w:rsid w:val="00F545BF"/>
    <w:rsid w:val="00F56152"/>
    <w:rsid w:val="00F61B86"/>
    <w:rsid w:val="00F6266D"/>
    <w:rsid w:val="00F63AA5"/>
    <w:rsid w:val="00F70C44"/>
    <w:rsid w:val="00F71B56"/>
    <w:rsid w:val="00F7502A"/>
    <w:rsid w:val="00F75F14"/>
    <w:rsid w:val="00F7687C"/>
    <w:rsid w:val="00F76E3A"/>
    <w:rsid w:val="00F775EC"/>
    <w:rsid w:val="00F77D90"/>
    <w:rsid w:val="00F77FD9"/>
    <w:rsid w:val="00F832C8"/>
    <w:rsid w:val="00F83866"/>
    <w:rsid w:val="00F873B3"/>
    <w:rsid w:val="00F90416"/>
    <w:rsid w:val="00F90B76"/>
    <w:rsid w:val="00F920A7"/>
    <w:rsid w:val="00F948D3"/>
    <w:rsid w:val="00F94EDC"/>
    <w:rsid w:val="00FA1796"/>
    <w:rsid w:val="00FA42B9"/>
    <w:rsid w:val="00FA481D"/>
    <w:rsid w:val="00FA590B"/>
    <w:rsid w:val="00FA69C5"/>
    <w:rsid w:val="00FA755A"/>
    <w:rsid w:val="00FA7F4F"/>
    <w:rsid w:val="00FB245D"/>
    <w:rsid w:val="00FB2AEA"/>
    <w:rsid w:val="00FB2B0F"/>
    <w:rsid w:val="00FB3F53"/>
    <w:rsid w:val="00FB40FE"/>
    <w:rsid w:val="00FB4F6B"/>
    <w:rsid w:val="00FB5ADE"/>
    <w:rsid w:val="00FB5FE1"/>
    <w:rsid w:val="00FC00FC"/>
    <w:rsid w:val="00FC06C2"/>
    <w:rsid w:val="00FC0E8D"/>
    <w:rsid w:val="00FC42A4"/>
    <w:rsid w:val="00FC46EF"/>
    <w:rsid w:val="00FC5E90"/>
    <w:rsid w:val="00FC7798"/>
    <w:rsid w:val="00FD1E14"/>
    <w:rsid w:val="00FD31B3"/>
    <w:rsid w:val="00FD418B"/>
    <w:rsid w:val="00FD4204"/>
    <w:rsid w:val="00FE3F17"/>
    <w:rsid w:val="00FE72FB"/>
    <w:rsid w:val="00FF2C97"/>
    <w:rsid w:val="00FF30E3"/>
    <w:rsid w:val="00FF3CCB"/>
    <w:rsid w:val="00FF57B5"/>
    <w:rsid w:val="00FF7A52"/>
    <w:rsid w:val="0972AB58"/>
    <w:rsid w:val="2ADDE0A8"/>
    <w:rsid w:val="364C8C61"/>
    <w:rsid w:val="380D8841"/>
    <w:rsid w:val="3886491F"/>
    <w:rsid w:val="429A9421"/>
    <w:rsid w:val="4B26E655"/>
    <w:rsid w:val="51431A27"/>
    <w:rsid w:val="787D7EC5"/>
    <w:rsid w:val="7BDA5B39"/>
    <w:rsid w:val="7DE24BE6"/>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C4B982D8-AAE3-4F22-B04E-722101AEB6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940C6"/>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E90780"/>
    <w:pPr>
      <w:keepNext/>
      <w:numPr>
        <w:numId w:val="22"/>
      </w:numPr>
      <w:spacing w:before="240"/>
      <w:ind w:left="851" w:hanging="851"/>
      <w:outlineLvl w:val="0"/>
    </w:pPr>
    <w:rPr>
      <w:color w:val="22413A"/>
      <w:sz w:val="48"/>
    </w:rPr>
  </w:style>
  <w:style w:type="paragraph" w:styleId="Heading2">
    <w:name w:val="heading 2"/>
    <w:basedOn w:val="Heading1"/>
    <w:next w:val="Normal"/>
    <w:link w:val="Heading2Char"/>
    <w:qFormat/>
    <w:rsid w:val="00037EE2"/>
    <w:pPr>
      <w:numPr>
        <w:ilvl w:val="1"/>
      </w:numPr>
      <w:ind w:left="851" w:hanging="851"/>
      <w:outlineLvl w:val="1"/>
    </w:pPr>
    <w:rPr>
      <w:sz w:val="36"/>
    </w:rPr>
  </w:style>
  <w:style w:type="paragraph" w:styleId="Heading3">
    <w:name w:val="heading 3"/>
    <w:basedOn w:val="Heading1"/>
    <w:next w:val="Normal"/>
    <w:link w:val="Heading3Char"/>
    <w:qFormat/>
    <w:rsid w:val="009F6264"/>
    <w:pPr>
      <w:numPr>
        <w:ilvl w:val="2"/>
      </w:numPr>
      <w:ind w:left="851" w:hanging="851"/>
      <w:outlineLvl w:val="2"/>
    </w:pPr>
    <w:rPr>
      <w:sz w:val="24"/>
      <w:szCs w:val="10"/>
    </w:rPr>
  </w:style>
  <w:style w:type="paragraph" w:styleId="Heading4">
    <w:name w:val="heading 4"/>
    <w:basedOn w:val="Heading3"/>
    <w:next w:val="Normal"/>
    <w:link w:val="Heading4Char"/>
    <w:qFormat/>
    <w:rsid w:val="000A51C3"/>
    <w:pPr>
      <w:numPr>
        <w:ilvl w:val="3"/>
      </w:numPr>
      <w:ind w:left="851" w:hanging="851"/>
      <w:outlineLvl w:val="3"/>
    </w:pPr>
    <w:rPr>
      <w:b/>
      <w:bCs/>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037EE2"/>
    <w:rPr>
      <w:rFonts w:ascii="Arial" w:hAnsi="Arial"/>
      <w:color w:val="22413A"/>
      <w:sz w:val="36"/>
      <w:szCs w:val="22"/>
      <w:lang w:eastAsia="en-US" w:bidi="he-IL"/>
    </w:rPr>
  </w:style>
  <w:style w:type="character" w:customStyle="1" w:styleId="Heading3Char">
    <w:name w:val="Heading 3 Char"/>
    <w:link w:val="Heading3"/>
    <w:rsid w:val="009F6264"/>
    <w:rPr>
      <w:rFonts w:ascii="Arial" w:hAnsi="Arial"/>
      <w:color w:val="22413A"/>
      <w:sz w:val="24"/>
      <w:szCs w:val="10"/>
      <w:lang w:eastAsia="en-US" w:bidi="he-IL"/>
    </w:rPr>
  </w:style>
  <w:style w:type="character" w:customStyle="1" w:styleId="Heading4Char">
    <w:name w:val="Heading 4 Char"/>
    <w:link w:val="Heading4"/>
    <w:rsid w:val="000A51C3"/>
    <w:rPr>
      <w:rFonts w:ascii="Arial" w:hAnsi="Arial"/>
      <w:b/>
      <w:bCs/>
      <w:color w:val="22413A"/>
      <w:sz w:val="24"/>
      <w:szCs w:val="10"/>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E9078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9557A5"/>
    <w:pPr>
      <w:numPr>
        <w:numId w:val="12"/>
      </w:numPr>
      <w:spacing w:before="240" w:after="120" w:line="240" w:lineRule="auto"/>
      <w:ind w:left="1418" w:hanging="357"/>
    </w:pPr>
    <w:rPr>
      <w:bCs/>
    </w:rPr>
  </w:style>
  <w:style w:type="paragraph" w:customStyle="1" w:styleId="Bulletlist2">
    <w:name w:val="Bullet list 2"/>
    <w:basedOn w:val="Bulletlist1"/>
    <w:uiPriority w:val="1"/>
    <w:qFormat/>
    <w:rsid w:val="00C35D86"/>
    <w:pPr>
      <w:numPr>
        <w:ilvl w:val="1"/>
      </w:numPr>
      <w:ind w:left="1843"/>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884E43"/>
    <w:pPr>
      <w:spacing w:before="60" w:after="60"/>
    </w:p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1C19DE"/>
    <w:pPr>
      <w:pBdr>
        <w:top w:val="single" w:sz="4" w:space="6" w:color="22413A"/>
        <w:bottom w:val="single" w:sz="4" w:space="6" w:color="22413A"/>
      </w:pBdr>
      <w:spacing w:before="240"/>
      <w:ind w:left="851"/>
    </w:pPr>
    <w:rPr>
      <w:rFonts w:asciiTheme="minorHAnsi" w:eastAsiaTheme="minorHAnsi" w:hAnsiTheme="minorHAnsi" w:cstheme="minorBidi"/>
      <w:szCs w:val="28"/>
      <w:lang w:bidi="ar-SA"/>
    </w:rPr>
  </w:style>
  <w:style w:type="paragraph" w:customStyle="1" w:styleId="NumList1">
    <w:name w:val="Num List 1"/>
    <w:basedOn w:val="Normal"/>
    <w:uiPriority w:val="1"/>
    <w:qFormat/>
    <w:rsid w:val="000A51C3"/>
    <w:pPr>
      <w:numPr>
        <w:numId w:val="28"/>
      </w:numPr>
      <w:spacing w:before="240" w:after="120" w:line="240" w:lineRule="auto"/>
    </w:pPr>
    <w:rPr>
      <w:rFonts w:asciiTheme="minorHAnsi" w:eastAsiaTheme="minorHAnsi" w:hAnsiTheme="minorHAnsi" w:cstheme="minorBidi"/>
      <w:bCs/>
      <w:noProof/>
      <w:lang w:bidi="ar-SA"/>
    </w:rPr>
  </w:style>
  <w:style w:type="paragraph" w:customStyle="1" w:styleId="NumList2">
    <w:name w:val="Num List 2"/>
    <w:basedOn w:val="NumList1"/>
    <w:uiPriority w:val="1"/>
    <w:qFormat/>
    <w:rsid w:val="000A51C3"/>
    <w:pPr>
      <w:numPr>
        <w:ilvl w:val="1"/>
      </w:numPr>
      <w:ind w:left="1701"/>
    </w:pPr>
  </w:style>
  <w:style w:type="paragraph" w:customStyle="1" w:styleId="BulletList3">
    <w:name w:val="Bullet List 3"/>
    <w:basedOn w:val="Bulletlist2"/>
    <w:uiPriority w:val="1"/>
    <w:qFormat/>
    <w:rsid w:val="00C35D86"/>
    <w:pPr>
      <w:numPr>
        <w:ilvl w:val="2"/>
      </w:numPr>
      <w:ind w:left="2268"/>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404B0C"/>
    <w:pPr>
      <w:keepLines/>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customStyle="1" w:styleId="F9-Paragraph">
    <w:name w:val="F9 - # Paragraph"/>
    <w:basedOn w:val="Normal"/>
    <w:link w:val="F9-ParagraphChar"/>
    <w:qFormat/>
    <w:rsid w:val="005504C2"/>
    <w:pPr>
      <w:numPr>
        <w:numId w:val="21"/>
      </w:numPr>
      <w:spacing w:before="240" w:after="120" w:line="240" w:lineRule="auto"/>
      <w:ind w:left="851" w:hanging="851"/>
    </w:pPr>
    <w:rPr>
      <w:rFonts w:eastAsia="Times New Roman"/>
      <w:szCs w:val="24"/>
      <w:lang w:bidi="ar-SA"/>
    </w:rPr>
  </w:style>
  <w:style w:type="character" w:customStyle="1" w:styleId="F9-ParagraphChar">
    <w:name w:val="F9 - # Paragraph Char"/>
    <w:basedOn w:val="DefaultParagraphFont"/>
    <w:link w:val="F9-Paragraph"/>
    <w:rsid w:val="005504C2"/>
    <w:rPr>
      <w:rFonts w:ascii="Arial" w:eastAsia="Times New Roman" w:hAnsi="Arial"/>
      <w:sz w:val="24"/>
      <w:szCs w:val="24"/>
      <w:lang w:eastAsia="en-US"/>
    </w:rPr>
  </w:style>
  <w:style w:type="paragraph" w:customStyle="1" w:styleId="BulletPoint">
    <w:name w:val="Bullet Point"/>
    <w:basedOn w:val="ListParagraph"/>
    <w:link w:val="BulletPointChar"/>
    <w:qFormat/>
    <w:rsid w:val="00587E35"/>
    <w:pPr>
      <w:numPr>
        <w:numId w:val="26"/>
      </w:numPr>
      <w:spacing w:before="240" w:after="120" w:line="264" w:lineRule="auto"/>
    </w:pPr>
    <w:rPr>
      <w:rFonts w:eastAsia="Times New Roman" w:cs="Times New Roman"/>
      <w:sz w:val="22"/>
      <w:szCs w:val="24"/>
      <w:lang w:bidi="ar-SA"/>
    </w:rPr>
  </w:style>
  <w:style w:type="character" w:customStyle="1" w:styleId="BulletPointChar">
    <w:name w:val="Bullet Point Char"/>
    <w:basedOn w:val="DefaultParagraphFont"/>
    <w:link w:val="BulletPoint"/>
    <w:rsid w:val="00587E35"/>
    <w:rPr>
      <w:rFonts w:ascii="Arial" w:eastAsia="Times New Roman" w:hAnsi="Arial" w:cs="Times New Roman"/>
      <w:sz w:val="22"/>
      <w:szCs w:val="24"/>
      <w:lang w:eastAsia="en-US"/>
    </w:rPr>
  </w:style>
  <w:style w:type="character" w:styleId="FollowedHyperlink">
    <w:name w:val="FollowedHyperlink"/>
    <w:basedOn w:val="DefaultParagraphFont"/>
    <w:uiPriority w:val="99"/>
    <w:semiHidden/>
    <w:unhideWhenUsed/>
    <w:rsid w:val="00F61B86"/>
    <w:rPr>
      <w:color w:val="AA1C76" w:themeColor="followedHyperlink"/>
      <w:u w:val="single"/>
    </w:rPr>
  </w:style>
  <w:style w:type="paragraph" w:styleId="NormalWeb">
    <w:name w:val="Normal (Web)"/>
    <w:basedOn w:val="Normal"/>
    <w:uiPriority w:val="99"/>
    <w:unhideWhenUsed/>
    <w:rsid w:val="00AA6D10"/>
    <w:pPr>
      <w:spacing w:before="100" w:beforeAutospacing="1" w:after="100" w:afterAutospacing="1" w:line="240" w:lineRule="auto"/>
    </w:pPr>
    <w:rPr>
      <w:rFonts w:eastAsia="Times New Roman"/>
      <w:szCs w:val="24"/>
      <w:lang w:eastAsia="en-GB" w:bidi="ar-SA"/>
    </w:rPr>
  </w:style>
  <w:style w:type="paragraph" w:styleId="Revision">
    <w:name w:val="Revision"/>
    <w:hidden/>
    <w:uiPriority w:val="99"/>
    <w:semiHidden/>
    <w:rsid w:val="00431A65"/>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386D7A"/>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386D7A"/>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2320">
      <w:bodyDiv w:val="1"/>
      <w:marLeft w:val="0"/>
      <w:marRight w:val="0"/>
      <w:marTop w:val="0"/>
      <w:marBottom w:val="0"/>
      <w:divBdr>
        <w:top w:val="none" w:sz="0" w:space="0" w:color="auto"/>
        <w:left w:val="none" w:sz="0" w:space="0" w:color="auto"/>
        <w:bottom w:val="none" w:sz="0" w:space="0" w:color="auto"/>
        <w:right w:val="none" w:sz="0" w:space="0" w:color="auto"/>
      </w:divBdr>
    </w:div>
    <w:div w:id="2511057">
      <w:bodyDiv w:val="1"/>
      <w:marLeft w:val="0"/>
      <w:marRight w:val="0"/>
      <w:marTop w:val="0"/>
      <w:marBottom w:val="0"/>
      <w:divBdr>
        <w:top w:val="none" w:sz="0" w:space="0" w:color="auto"/>
        <w:left w:val="none" w:sz="0" w:space="0" w:color="auto"/>
        <w:bottom w:val="none" w:sz="0" w:space="0" w:color="auto"/>
        <w:right w:val="none" w:sz="0" w:space="0" w:color="auto"/>
      </w:divBdr>
    </w:div>
    <w:div w:id="14306852">
      <w:bodyDiv w:val="1"/>
      <w:marLeft w:val="0"/>
      <w:marRight w:val="0"/>
      <w:marTop w:val="0"/>
      <w:marBottom w:val="0"/>
      <w:divBdr>
        <w:top w:val="none" w:sz="0" w:space="0" w:color="auto"/>
        <w:left w:val="none" w:sz="0" w:space="0" w:color="auto"/>
        <w:bottom w:val="none" w:sz="0" w:space="0" w:color="auto"/>
        <w:right w:val="none" w:sz="0" w:space="0" w:color="auto"/>
      </w:divBdr>
    </w:div>
    <w:div w:id="21827133">
      <w:bodyDiv w:val="1"/>
      <w:marLeft w:val="0"/>
      <w:marRight w:val="0"/>
      <w:marTop w:val="0"/>
      <w:marBottom w:val="0"/>
      <w:divBdr>
        <w:top w:val="none" w:sz="0" w:space="0" w:color="auto"/>
        <w:left w:val="none" w:sz="0" w:space="0" w:color="auto"/>
        <w:bottom w:val="none" w:sz="0" w:space="0" w:color="auto"/>
        <w:right w:val="none" w:sz="0" w:space="0" w:color="auto"/>
      </w:divBdr>
    </w:div>
    <w:div w:id="22445372">
      <w:bodyDiv w:val="1"/>
      <w:marLeft w:val="0"/>
      <w:marRight w:val="0"/>
      <w:marTop w:val="0"/>
      <w:marBottom w:val="0"/>
      <w:divBdr>
        <w:top w:val="none" w:sz="0" w:space="0" w:color="auto"/>
        <w:left w:val="none" w:sz="0" w:space="0" w:color="auto"/>
        <w:bottom w:val="none" w:sz="0" w:space="0" w:color="auto"/>
        <w:right w:val="none" w:sz="0" w:space="0" w:color="auto"/>
      </w:divBdr>
    </w:div>
    <w:div w:id="46296589">
      <w:bodyDiv w:val="1"/>
      <w:marLeft w:val="0"/>
      <w:marRight w:val="0"/>
      <w:marTop w:val="0"/>
      <w:marBottom w:val="0"/>
      <w:divBdr>
        <w:top w:val="none" w:sz="0" w:space="0" w:color="auto"/>
        <w:left w:val="none" w:sz="0" w:space="0" w:color="auto"/>
        <w:bottom w:val="none" w:sz="0" w:space="0" w:color="auto"/>
        <w:right w:val="none" w:sz="0" w:space="0" w:color="auto"/>
      </w:divBdr>
    </w:div>
    <w:div w:id="46300199">
      <w:bodyDiv w:val="1"/>
      <w:marLeft w:val="0"/>
      <w:marRight w:val="0"/>
      <w:marTop w:val="0"/>
      <w:marBottom w:val="0"/>
      <w:divBdr>
        <w:top w:val="none" w:sz="0" w:space="0" w:color="auto"/>
        <w:left w:val="none" w:sz="0" w:space="0" w:color="auto"/>
        <w:bottom w:val="none" w:sz="0" w:space="0" w:color="auto"/>
        <w:right w:val="none" w:sz="0" w:space="0" w:color="auto"/>
      </w:divBdr>
    </w:div>
    <w:div w:id="47455414">
      <w:bodyDiv w:val="1"/>
      <w:marLeft w:val="0"/>
      <w:marRight w:val="0"/>
      <w:marTop w:val="0"/>
      <w:marBottom w:val="0"/>
      <w:divBdr>
        <w:top w:val="none" w:sz="0" w:space="0" w:color="auto"/>
        <w:left w:val="none" w:sz="0" w:space="0" w:color="auto"/>
        <w:bottom w:val="none" w:sz="0" w:space="0" w:color="auto"/>
        <w:right w:val="none" w:sz="0" w:space="0" w:color="auto"/>
      </w:divBdr>
    </w:div>
    <w:div w:id="55202187">
      <w:bodyDiv w:val="1"/>
      <w:marLeft w:val="0"/>
      <w:marRight w:val="0"/>
      <w:marTop w:val="0"/>
      <w:marBottom w:val="0"/>
      <w:divBdr>
        <w:top w:val="none" w:sz="0" w:space="0" w:color="auto"/>
        <w:left w:val="none" w:sz="0" w:space="0" w:color="auto"/>
        <w:bottom w:val="none" w:sz="0" w:space="0" w:color="auto"/>
        <w:right w:val="none" w:sz="0" w:space="0" w:color="auto"/>
      </w:divBdr>
    </w:div>
    <w:div w:id="63528637">
      <w:bodyDiv w:val="1"/>
      <w:marLeft w:val="0"/>
      <w:marRight w:val="0"/>
      <w:marTop w:val="0"/>
      <w:marBottom w:val="0"/>
      <w:divBdr>
        <w:top w:val="none" w:sz="0" w:space="0" w:color="auto"/>
        <w:left w:val="none" w:sz="0" w:space="0" w:color="auto"/>
        <w:bottom w:val="none" w:sz="0" w:space="0" w:color="auto"/>
        <w:right w:val="none" w:sz="0" w:space="0" w:color="auto"/>
      </w:divBdr>
    </w:div>
    <w:div w:id="70393897">
      <w:bodyDiv w:val="1"/>
      <w:marLeft w:val="0"/>
      <w:marRight w:val="0"/>
      <w:marTop w:val="0"/>
      <w:marBottom w:val="0"/>
      <w:divBdr>
        <w:top w:val="none" w:sz="0" w:space="0" w:color="auto"/>
        <w:left w:val="none" w:sz="0" w:space="0" w:color="auto"/>
        <w:bottom w:val="none" w:sz="0" w:space="0" w:color="auto"/>
        <w:right w:val="none" w:sz="0" w:space="0" w:color="auto"/>
      </w:divBdr>
    </w:div>
    <w:div w:id="75714000">
      <w:bodyDiv w:val="1"/>
      <w:marLeft w:val="0"/>
      <w:marRight w:val="0"/>
      <w:marTop w:val="0"/>
      <w:marBottom w:val="0"/>
      <w:divBdr>
        <w:top w:val="none" w:sz="0" w:space="0" w:color="auto"/>
        <w:left w:val="none" w:sz="0" w:space="0" w:color="auto"/>
        <w:bottom w:val="none" w:sz="0" w:space="0" w:color="auto"/>
        <w:right w:val="none" w:sz="0" w:space="0" w:color="auto"/>
      </w:divBdr>
    </w:div>
    <w:div w:id="77214615">
      <w:bodyDiv w:val="1"/>
      <w:marLeft w:val="0"/>
      <w:marRight w:val="0"/>
      <w:marTop w:val="0"/>
      <w:marBottom w:val="0"/>
      <w:divBdr>
        <w:top w:val="none" w:sz="0" w:space="0" w:color="auto"/>
        <w:left w:val="none" w:sz="0" w:space="0" w:color="auto"/>
        <w:bottom w:val="none" w:sz="0" w:space="0" w:color="auto"/>
        <w:right w:val="none" w:sz="0" w:space="0" w:color="auto"/>
      </w:divBdr>
    </w:div>
    <w:div w:id="90011612">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3015345">
      <w:bodyDiv w:val="1"/>
      <w:marLeft w:val="0"/>
      <w:marRight w:val="0"/>
      <w:marTop w:val="0"/>
      <w:marBottom w:val="0"/>
      <w:divBdr>
        <w:top w:val="none" w:sz="0" w:space="0" w:color="auto"/>
        <w:left w:val="none" w:sz="0" w:space="0" w:color="auto"/>
        <w:bottom w:val="none" w:sz="0" w:space="0" w:color="auto"/>
        <w:right w:val="none" w:sz="0" w:space="0" w:color="auto"/>
      </w:divBdr>
    </w:div>
    <w:div w:id="95683589">
      <w:bodyDiv w:val="1"/>
      <w:marLeft w:val="0"/>
      <w:marRight w:val="0"/>
      <w:marTop w:val="0"/>
      <w:marBottom w:val="0"/>
      <w:divBdr>
        <w:top w:val="none" w:sz="0" w:space="0" w:color="auto"/>
        <w:left w:val="none" w:sz="0" w:space="0" w:color="auto"/>
        <w:bottom w:val="none" w:sz="0" w:space="0" w:color="auto"/>
        <w:right w:val="none" w:sz="0" w:space="0" w:color="auto"/>
      </w:divBdr>
    </w:div>
    <w:div w:id="96685147">
      <w:bodyDiv w:val="1"/>
      <w:marLeft w:val="0"/>
      <w:marRight w:val="0"/>
      <w:marTop w:val="0"/>
      <w:marBottom w:val="0"/>
      <w:divBdr>
        <w:top w:val="none" w:sz="0" w:space="0" w:color="auto"/>
        <w:left w:val="none" w:sz="0" w:space="0" w:color="auto"/>
        <w:bottom w:val="none" w:sz="0" w:space="0" w:color="auto"/>
        <w:right w:val="none" w:sz="0" w:space="0" w:color="auto"/>
      </w:divBdr>
    </w:div>
    <w:div w:id="102573080">
      <w:bodyDiv w:val="1"/>
      <w:marLeft w:val="0"/>
      <w:marRight w:val="0"/>
      <w:marTop w:val="0"/>
      <w:marBottom w:val="0"/>
      <w:divBdr>
        <w:top w:val="none" w:sz="0" w:space="0" w:color="auto"/>
        <w:left w:val="none" w:sz="0" w:space="0" w:color="auto"/>
        <w:bottom w:val="none" w:sz="0" w:space="0" w:color="auto"/>
        <w:right w:val="none" w:sz="0" w:space="0" w:color="auto"/>
      </w:divBdr>
    </w:div>
    <w:div w:id="121465156">
      <w:bodyDiv w:val="1"/>
      <w:marLeft w:val="0"/>
      <w:marRight w:val="0"/>
      <w:marTop w:val="0"/>
      <w:marBottom w:val="0"/>
      <w:divBdr>
        <w:top w:val="none" w:sz="0" w:space="0" w:color="auto"/>
        <w:left w:val="none" w:sz="0" w:space="0" w:color="auto"/>
        <w:bottom w:val="none" w:sz="0" w:space="0" w:color="auto"/>
        <w:right w:val="none" w:sz="0" w:space="0" w:color="auto"/>
      </w:divBdr>
    </w:div>
    <w:div w:id="125977711">
      <w:bodyDiv w:val="1"/>
      <w:marLeft w:val="0"/>
      <w:marRight w:val="0"/>
      <w:marTop w:val="0"/>
      <w:marBottom w:val="0"/>
      <w:divBdr>
        <w:top w:val="none" w:sz="0" w:space="0" w:color="auto"/>
        <w:left w:val="none" w:sz="0" w:space="0" w:color="auto"/>
        <w:bottom w:val="none" w:sz="0" w:space="0" w:color="auto"/>
        <w:right w:val="none" w:sz="0" w:space="0" w:color="auto"/>
      </w:divBdr>
    </w:div>
    <w:div w:id="126243082">
      <w:bodyDiv w:val="1"/>
      <w:marLeft w:val="0"/>
      <w:marRight w:val="0"/>
      <w:marTop w:val="0"/>
      <w:marBottom w:val="0"/>
      <w:divBdr>
        <w:top w:val="none" w:sz="0" w:space="0" w:color="auto"/>
        <w:left w:val="none" w:sz="0" w:space="0" w:color="auto"/>
        <w:bottom w:val="none" w:sz="0" w:space="0" w:color="auto"/>
        <w:right w:val="none" w:sz="0" w:space="0" w:color="auto"/>
      </w:divBdr>
    </w:div>
    <w:div w:id="128666181">
      <w:bodyDiv w:val="1"/>
      <w:marLeft w:val="0"/>
      <w:marRight w:val="0"/>
      <w:marTop w:val="0"/>
      <w:marBottom w:val="0"/>
      <w:divBdr>
        <w:top w:val="none" w:sz="0" w:space="0" w:color="auto"/>
        <w:left w:val="none" w:sz="0" w:space="0" w:color="auto"/>
        <w:bottom w:val="none" w:sz="0" w:space="0" w:color="auto"/>
        <w:right w:val="none" w:sz="0" w:space="0" w:color="auto"/>
      </w:divBdr>
    </w:div>
    <w:div w:id="134030174">
      <w:bodyDiv w:val="1"/>
      <w:marLeft w:val="0"/>
      <w:marRight w:val="0"/>
      <w:marTop w:val="0"/>
      <w:marBottom w:val="0"/>
      <w:divBdr>
        <w:top w:val="none" w:sz="0" w:space="0" w:color="auto"/>
        <w:left w:val="none" w:sz="0" w:space="0" w:color="auto"/>
        <w:bottom w:val="none" w:sz="0" w:space="0" w:color="auto"/>
        <w:right w:val="none" w:sz="0" w:space="0" w:color="auto"/>
      </w:divBdr>
    </w:div>
    <w:div w:id="148907843">
      <w:bodyDiv w:val="1"/>
      <w:marLeft w:val="0"/>
      <w:marRight w:val="0"/>
      <w:marTop w:val="0"/>
      <w:marBottom w:val="0"/>
      <w:divBdr>
        <w:top w:val="none" w:sz="0" w:space="0" w:color="auto"/>
        <w:left w:val="none" w:sz="0" w:space="0" w:color="auto"/>
        <w:bottom w:val="none" w:sz="0" w:space="0" w:color="auto"/>
        <w:right w:val="none" w:sz="0" w:space="0" w:color="auto"/>
      </w:divBdr>
    </w:div>
    <w:div w:id="153643713">
      <w:bodyDiv w:val="1"/>
      <w:marLeft w:val="0"/>
      <w:marRight w:val="0"/>
      <w:marTop w:val="0"/>
      <w:marBottom w:val="0"/>
      <w:divBdr>
        <w:top w:val="none" w:sz="0" w:space="0" w:color="auto"/>
        <w:left w:val="none" w:sz="0" w:space="0" w:color="auto"/>
        <w:bottom w:val="none" w:sz="0" w:space="0" w:color="auto"/>
        <w:right w:val="none" w:sz="0" w:space="0" w:color="auto"/>
      </w:divBdr>
    </w:div>
    <w:div w:id="161700901">
      <w:bodyDiv w:val="1"/>
      <w:marLeft w:val="0"/>
      <w:marRight w:val="0"/>
      <w:marTop w:val="0"/>
      <w:marBottom w:val="0"/>
      <w:divBdr>
        <w:top w:val="none" w:sz="0" w:space="0" w:color="auto"/>
        <w:left w:val="none" w:sz="0" w:space="0" w:color="auto"/>
        <w:bottom w:val="none" w:sz="0" w:space="0" w:color="auto"/>
        <w:right w:val="none" w:sz="0" w:space="0" w:color="auto"/>
      </w:divBdr>
    </w:div>
    <w:div w:id="175968133">
      <w:bodyDiv w:val="1"/>
      <w:marLeft w:val="0"/>
      <w:marRight w:val="0"/>
      <w:marTop w:val="0"/>
      <w:marBottom w:val="0"/>
      <w:divBdr>
        <w:top w:val="none" w:sz="0" w:space="0" w:color="auto"/>
        <w:left w:val="none" w:sz="0" w:space="0" w:color="auto"/>
        <w:bottom w:val="none" w:sz="0" w:space="0" w:color="auto"/>
        <w:right w:val="none" w:sz="0" w:space="0" w:color="auto"/>
      </w:divBdr>
    </w:div>
    <w:div w:id="197789734">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6167991">
      <w:bodyDiv w:val="1"/>
      <w:marLeft w:val="0"/>
      <w:marRight w:val="0"/>
      <w:marTop w:val="0"/>
      <w:marBottom w:val="0"/>
      <w:divBdr>
        <w:top w:val="none" w:sz="0" w:space="0" w:color="auto"/>
        <w:left w:val="none" w:sz="0" w:space="0" w:color="auto"/>
        <w:bottom w:val="none" w:sz="0" w:space="0" w:color="auto"/>
        <w:right w:val="none" w:sz="0" w:space="0" w:color="auto"/>
      </w:divBdr>
    </w:div>
    <w:div w:id="223298747">
      <w:bodyDiv w:val="1"/>
      <w:marLeft w:val="0"/>
      <w:marRight w:val="0"/>
      <w:marTop w:val="0"/>
      <w:marBottom w:val="0"/>
      <w:divBdr>
        <w:top w:val="none" w:sz="0" w:space="0" w:color="auto"/>
        <w:left w:val="none" w:sz="0" w:space="0" w:color="auto"/>
        <w:bottom w:val="none" w:sz="0" w:space="0" w:color="auto"/>
        <w:right w:val="none" w:sz="0" w:space="0" w:color="auto"/>
      </w:divBdr>
    </w:div>
    <w:div w:id="224032776">
      <w:bodyDiv w:val="1"/>
      <w:marLeft w:val="0"/>
      <w:marRight w:val="0"/>
      <w:marTop w:val="0"/>
      <w:marBottom w:val="0"/>
      <w:divBdr>
        <w:top w:val="none" w:sz="0" w:space="0" w:color="auto"/>
        <w:left w:val="none" w:sz="0" w:space="0" w:color="auto"/>
        <w:bottom w:val="none" w:sz="0" w:space="0" w:color="auto"/>
        <w:right w:val="none" w:sz="0" w:space="0" w:color="auto"/>
      </w:divBdr>
    </w:div>
    <w:div w:id="233466710">
      <w:bodyDiv w:val="1"/>
      <w:marLeft w:val="0"/>
      <w:marRight w:val="0"/>
      <w:marTop w:val="0"/>
      <w:marBottom w:val="0"/>
      <w:divBdr>
        <w:top w:val="none" w:sz="0" w:space="0" w:color="auto"/>
        <w:left w:val="none" w:sz="0" w:space="0" w:color="auto"/>
        <w:bottom w:val="none" w:sz="0" w:space="0" w:color="auto"/>
        <w:right w:val="none" w:sz="0" w:space="0" w:color="auto"/>
      </w:divBdr>
    </w:div>
    <w:div w:id="238950760">
      <w:bodyDiv w:val="1"/>
      <w:marLeft w:val="0"/>
      <w:marRight w:val="0"/>
      <w:marTop w:val="0"/>
      <w:marBottom w:val="0"/>
      <w:divBdr>
        <w:top w:val="none" w:sz="0" w:space="0" w:color="auto"/>
        <w:left w:val="none" w:sz="0" w:space="0" w:color="auto"/>
        <w:bottom w:val="none" w:sz="0" w:space="0" w:color="auto"/>
        <w:right w:val="none" w:sz="0" w:space="0" w:color="auto"/>
      </w:divBdr>
    </w:div>
    <w:div w:id="253638604">
      <w:bodyDiv w:val="1"/>
      <w:marLeft w:val="0"/>
      <w:marRight w:val="0"/>
      <w:marTop w:val="0"/>
      <w:marBottom w:val="0"/>
      <w:divBdr>
        <w:top w:val="none" w:sz="0" w:space="0" w:color="auto"/>
        <w:left w:val="none" w:sz="0" w:space="0" w:color="auto"/>
        <w:bottom w:val="none" w:sz="0" w:space="0" w:color="auto"/>
        <w:right w:val="none" w:sz="0" w:space="0" w:color="auto"/>
      </w:divBdr>
    </w:div>
    <w:div w:id="266429145">
      <w:bodyDiv w:val="1"/>
      <w:marLeft w:val="0"/>
      <w:marRight w:val="0"/>
      <w:marTop w:val="0"/>
      <w:marBottom w:val="0"/>
      <w:divBdr>
        <w:top w:val="none" w:sz="0" w:space="0" w:color="auto"/>
        <w:left w:val="none" w:sz="0" w:space="0" w:color="auto"/>
        <w:bottom w:val="none" w:sz="0" w:space="0" w:color="auto"/>
        <w:right w:val="none" w:sz="0" w:space="0" w:color="auto"/>
      </w:divBdr>
    </w:div>
    <w:div w:id="267085804">
      <w:bodyDiv w:val="1"/>
      <w:marLeft w:val="0"/>
      <w:marRight w:val="0"/>
      <w:marTop w:val="0"/>
      <w:marBottom w:val="0"/>
      <w:divBdr>
        <w:top w:val="none" w:sz="0" w:space="0" w:color="auto"/>
        <w:left w:val="none" w:sz="0" w:space="0" w:color="auto"/>
        <w:bottom w:val="none" w:sz="0" w:space="0" w:color="auto"/>
        <w:right w:val="none" w:sz="0" w:space="0" w:color="auto"/>
      </w:divBdr>
    </w:div>
    <w:div w:id="270403293">
      <w:bodyDiv w:val="1"/>
      <w:marLeft w:val="0"/>
      <w:marRight w:val="0"/>
      <w:marTop w:val="0"/>
      <w:marBottom w:val="0"/>
      <w:divBdr>
        <w:top w:val="none" w:sz="0" w:space="0" w:color="auto"/>
        <w:left w:val="none" w:sz="0" w:space="0" w:color="auto"/>
        <w:bottom w:val="none" w:sz="0" w:space="0" w:color="auto"/>
        <w:right w:val="none" w:sz="0" w:space="0" w:color="auto"/>
      </w:divBdr>
    </w:div>
    <w:div w:id="275062197">
      <w:bodyDiv w:val="1"/>
      <w:marLeft w:val="0"/>
      <w:marRight w:val="0"/>
      <w:marTop w:val="0"/>
      <w:marBottom w:val="0"/>
      <w:divBdr>
        <w:top w:val="none" w:sz="0" w:space="0" w:color="auto"/>
        <w:left w:val="none" w:sz="0" w:space="0" w:color="auto"/>
        <w:bottom w:val="none" w:sz="0" w:space="0" w:color="auto"/>
        <w:right w:val="none" w:sz="0" w:space="0" w:color="auto"/>
      </w:divBdr>
    </w:div>
    <w:div w:id="290865974">
      <w:bodyDiv w:val="1"/>
      <w:marLeft w:val="0"/>
      <w:marRight w:val="0"/>
      <w:marTop w:val="0"/>
      <w:marBottom w:val="0"/>
      <w:divBdr>
        <w:top w:val="none" w:sz="0" w:space="0" w:color="auto"/>
        <w:left w:val="none" w:sz="0" w:space="0" w:color="auto"/>
        <w:bottom w:val="none" w:sz="0" w:space="0" w:color="auto"/>
        <w:right w:val="none" w:sz="0" w:space="0" w:color="auto"/>
      </w:divBdr>
    </w:div>
    <w:div w:id="300773771">
      <w:bodyDiv w:val="1"/>
      <w:marLeft w:val="0"/>
      <w:marRight w:val="0"/>
      <w:marTop w:val="0"/>
      <w:marBottom w:val="0"/>
      <w:divBdr>
        <w:top w:val="none" w:sz="0" w:space="0" w:color="auto"/>
        <w:left w:val="none" w:sz="0" w:space="0" w:color="auto"/>
        <w:bottom w:val="none" w:sz="0" w:space="0" w:color="auto"/>
        <w:right w:val="none" w:sz="0" w:space="0" w:color="auto"/>
      </w:divBdr>
    </w:div>
    <w:div w:id="313723040">
      <w:bodyDiv w:val="1"/>
      <w:marLeft w:val="0"/>
      <w:marRight w:val="0"/>
      <w:marTop w:val="0"/>
      <w:marBottom w:val="0"/>
      <w:divBdr>
        <w:top w:val="none" w:sz="0" w:space="0" w:color="auto"/>
        <w:left w:val="none" w:sz="0" w:space="0" w:color="auto"/>
        <w:bottom w:val="none" w:sz="0" w:space="0" w:color="auto"/>
        <w:right w:val="none" w:sz="0" w:space="0" w:color="auto"/>
      </w:divBdr>
    </w:div>
    <w:div w:id="318467409">
      <w:bodyDiv w:val="1"/>
      <w:marLeft w:val="0"/>
      <w:marRight w:val="0"/>
      <w:marTop w:val="0"/>
      <w:marBottom w:val="0"/>
      <w:divBdr>
        <w:top w:val="none" w:sz="0" w:space="0" w:color="auto"/>
        <w:left w:val="none" w:sz="0" w:space="0" w:color="auto"/>
        <w:bottom w:val="none" w:sz="0" w:space="0" w:color="auto"/>
        <w:right w:val="none" w:sz="0" w:space="0" w:color="auto"/>
      </w:divBdr>
    </w:div>
    <w:div w:id="33319068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1011303">
      <w:bodyDiv w:val="1"/>
      <w:marLeft w:val="0"/>
      <w:marRight w:val="0"/>
      <w:marTop w:val="0"/>
      <w:marBottom w:val="0"/>
      <w:divBdr>
        <w:top w:val="none" w:sz="0" w:space="0" w:color="auto"/>
        <w:left w:val="none" w:sz="0" w:space="0" w:color="auto"/>
        <w:bottom w:val="none" w:sz="0" w:space="0" w:color="auto"/>
        <w:right w:val="none" w:sz="0" w:space="0" w:color="auto"/>
      </w:divBdr>
    </w:div>
    <w:div w:id="344022084">
      <w:bodyDiv w:val="1"/>
      <w:marLeft w:val="0"/>
      <w:marRight w:val="0"/>
      <w:marTop w:val="0"/>
      <w:marBottom w:val="0"/>
      <w:divBdr>
        <w:top w:val="none" w:sz="0" w:space="0" w:color="auto"/>
        <w:left w:val="none" w:sz="0" w:space="0" w:color="auto"/>
        <w:bottom w:val="none" w:sz="0" w:space="0" w:color="auto"/>
        <w:right w:val="none" w:sz="0" w:space="0" w:color="auto"/>
      </w:divBdr>
    </w:div>
    <w:div w:id="351347030">
      <w:bodyDiv w:val="1"/>
      <w:marLeft w:val="0"/>
      <w:marRight w:val="0"/>
      <w:marTop w:val="0"/>
      <w:marBottom w:val="0"/>
      <w:divBdr>
        <w:top w:val="none" w:sz="0" w:space="0" w:color="auto"/>
        <w:left w:val="none" w:sz="0" w:space="0" w:color="auto"/>
        <w:bottom w:val="none" w:sz="0" w:space="0" w:color="auto"/>
        <w:right w:val="none" w:sz="0" w:space="0" w:color="auto"/>
      </w:divBdr>
    </w:div>
    <w:div w:id="358362930">
      <w:bodyDiv w:val="1"/>
      <w:marLeft w:val="0"/>
      <w:marRight w:val="0"/>
      <w:marTop w:val="0"/>
      <w:marBottom w:val="0"/>
      <w:divBdr>
        <w:top w:val="none" w:sz="0" w:space="0" w:color="auto"/>
        <w:left w:val="none" w:sz="0" w:space="0" w:color="auto"/>
        <w:bottom w:val="none" w:sz="0" w:space="0" w:color="auto"/>
        <w:right w:val="none" w:sz="0" w:space="0" w:color="auto"/>
      </w:divBdr>
    </w:div>
    <w:div w:id="369381483">
      <w:bodyDiv w:val="1"/>
      <w:marLeft w:val="0"/>
      <w:marRight w:val="0"/>
      <w:marTop w:val="0"/>
      <w:marBottom w:val="0"/>
      <w:divBdr>
        <w:top w:val="none" w:sz="0" w:space="0" w:color="auto"/>
        <w:left w:val="none" w:sz="0" w:space="0" w:color="auto"/>
        <w:bottom w:val="none" w:sz="0" w:space="0" w:color="auto"/>
        <w:right w:val="none" w:sz="0" w:space="0" w:color="auto"/>
      </w:divBdr>
    </w:div>
    <w:div w:id="373236421">
      <w:bodyDiv w:val="1"/>
      <w:marLeft w:val="0"/>
      <w:marRight w:val="0"/>
      <w:marTop w:val="0"/>
      <w:marBottom w:val="0"/>
      <w:divBdr>
        <w:top w:val="none" w:sz="0" w:space="0" w:color="auto"/>
        <w:left w:val="none" w:sz="0" w:space="0" w:color="auto"/>
        <w:bottom w:val="none" w:sz="0" w:space="0" w:color="auto"/>
        <w:right w:val="none" w:sz="0" w:space="0" w:color="auto"/>
      </w:divBdr>
    </w:div>
    <w:div w:id="374937644">
      <w:bodyDiv w:val="1"/>
      <w:marLeft w:val="0"/>
      <w:marRight w:val="0"/>
      <w:marTop w:val="0"/>
      <w:marBottom w:val="0"/>
      <w:divBdr>
        <w:top w:val="none" w:sz="0" w:space="0" w:color="auto"/>
        <w:left w:val="none" w:sz="0" w:space="0" w:color="auto"/>
        <w:bottom w:val="none" w:sz="0" w:space="0" w:color="auto"/>
        <w:right w:val="none" w:sz="0" w:space="0" w:color="auto"/>
      </w:divBdr>
    </w:div>
    <w:div w:id="380862098">
      <w:bodyDiv w:val="1"/>
      <w:marLeft w:val="0"/>
      <w:marRight w:val="0"/>
      <w:marTop w:val="0"/>
      <w:marBottom w:val="0"/>
      <w:divBdr>
        <w:top w:val="none" w:sz="0" w:space="0" w:color="auto"/>
        <w:left w:val="none" w:sz="0" w:space="0" w:color="auto"/>
        <w:bottom w:val="none" w:sz="0" w:space="0" w:color="auto"/>
        <w:right w:val="none" w:sz="0" w:space="0" w:color="auto"/>
      </w:divBdr>
    </w:div>
    <w:div w:id="383868533">
      <w:bodyDiv w:val="1"/>
      <w:marLeft w:val="0"/>
      <w:marRight w:val="0"/>
      <w:marTop w:val="0"/>
      <w:marBottom w:val="0"/>
      <w:divBdr>
        <w:top w:val="none" w:sz="0" w:space="0" w:color="auto"/>
        <w:left w:val="none" w:sz="0" w:space="0" w:color="auto"/>
        <w:bottom w:val="none" w:sz="0" w:space="0" w:color="auto"/>
        <w:right w:val="none" w:sz="0" w:space="0" w:color="auto"/>
      </w:divBdr>
    </w:div>
    <w:div w:id="398091373">
      <w:bodyDiv w:val="1"/>
      <w:marLeft w:val="0"/>
      <w:marRight w:val="0"/>
      <w:marTop w:val="0"/>
      <w:marBottom w:val="0"/>
      <w:divBdr>
        <w:top w:val="none" w:sz="0" w:space="0" w:color="auto"/>
        <w:left w:val="none" w:sz="0" w:space="0" w:color="auto"/>
        <w:bottom w:val="none" w:sz="0" w:space="0" w:color="auto"/>
        <w:right w:val="none" w:sz="0" w:space="0" w:color="auto"/>
      </w:divBdr>
    </w:div>
    <w:div w:id="423037121">
      <w:bodyDiv w:val="1"/>
      <w:marLeft w:val="0"/>
      <w:marRight w:val="0"/>
      <w:marTop w:val="0"/>
      <w:marBottom w:val="0"/>
      <w:divBdr>
        <w:top w:val="none" w:sz="0" w:space="0" w:color="auto"/>
        <w:left w:val="none" w:sz="0" w:space="0" w:color="auto"/>
        <w:bottom w:val="none" w:sz="0" w:space="0" w:color="auto"/>
        <w:right w:val="none" w:sz="0" w:space="0" w:color="auto"/>
      </w:divBdr>
    </w:div>
    <w:div w:id="430200128">
      <w:bodyDiv w:val="1"/>
      <w:marLeft w:val="0"/>
      <w:marRight w:val="0"/>
      <w:marTop w:val="0"/>
      <w:marBottom w:val="0"/>
      <w:divBdr>
        <w:top w:val="none" w:sz="0" w:space="0" w:color="auto"/>
        <w:left w:val="none" w:sz="0" w:space="0" w:color="auto"/>
        <w:bottom w:val="none" w:sz="0" w:space="0" w:color="auto"/>
        <w:right w:val="none" w:sz="0" w:space="0" w:color="auto"/>
      </w:divBdr>
    </w:div>
    <w:div w:id="435829657">
      <w:bodyDiv w:val="1"/>
      <w:marLeft w:val="0"/>
      <w:marRight w:val="0"/>
      <w:marTop w:val="0"/>
      <w:marBottom w:val="0"/>
      <w:divBdr>
        <w:top w:val="none" w:sz="0" w:space="0" w:color="auto"/>
        <w:left w:val="none" w:sz="0" w:space="0" w:color="auto"/>
        <w:bottom w:val="none" w:sz="0" w:space="0" w:color="auto"/>
        <w:right w:val="none" w:sz="0" w:space="0" w:color="auto"/>
      </w:divBdr>
    </w:div>
    <w:div w:id="438717687">
      <w:bodyDiv w:val="1"/>
      <w:marLeft w:val="0"/>
      <w:marRight w:val="0"/>
      <w:marTop w:val="0"/>
      <w:marBottom w:val="0"/>
      <w:divBdr>
        <w:top w:val="none" w:sz="0" w:space="0" w:color="auto"/>
        <w:left w:val="none" w:sz="0" w:space="0" w:color="auto"/>
        <w:bottom w:val="none" w:sz="0" w:space="0" w:color="auto"/>
        <w:right w:val="none" w:sz="0" w:space="0" w:color="auto"/>
      </w:divBdr>
    </w:div>
    <w:div w:id="455805266">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85633112">
      <w:bodyDiv w:val="1"/>
      <w:marLeft w:val="0"/>
      <w:marRight w:val="0"/>
      <w:marTop w:val="0"/>
      <w:marBottom w:val="0"/>
      <w:divBdr>
        <w:top w:val="none" w:sz="0" w:space="0" w:color="auto"/>
        <w:left w:val="none" w:sz="0" w:space="0" w:color="auto"/>
        <w:bottom w:val="none" w:sz="0" w:space="0" w:color="auto"/>
        <w:right w:val="none" w:sz="0" w:space="0" w:color="auto"/>
      </w:divBdr>
    </w:div>
    <w:div w:id="491065080">
      <w:bodyDiv w:val="1"/>
      <w:marLeft w:val="0"/>
      <w:marRight w:val="0"/>
      <w:marTop w:val="0"/>
      <w:marBottom w:val="0"/>
      <w:divBdr>
        <w:top w:val="none" w:sz="0" w:space="0" w:color="auto"/>
        <w:left w:val="none" w:sz="0" w:space="0" w:color="auto"/>
        <w:bottom w:val="none" w:sz="0" w:space="0" w:color="auto"/>
        <w:right w:val="none" w:sz="0" w:space="0" w:color="auto"/>
      </w:divBdr>
    </w:div>
    <w:div w:id="493299891">
      <w:bodyDiv w:val="1"/>
      <w:marLeft w:val="0"/>
      <w:marRight w:val="0"/>
      <w:marTop w:val="0"/>
      <w:marBottom w:val="0"/>
      <w:divBdr>
        <w:top w:val="none" w:sz="0" w:space="0" w:color="auto"/>
        <w:left w:val="none" w:sz="0" w:space="0" w:color="auto"/>
        <w:bottom w:val="none" w:sz="0" w:space="0" w:color="auto"/>
        <w:right w:val="none" w:sz="0" w:space="0" w:color="auto"/>
      </w:divBdr>
    </w:div>
    <w:div w:id="496310452">
      <w:bodyDiv w:val="1"/>
      <w:marLeft w:val="0"/>
      <w:marRight w:val="0"/>
      <w:marTop w:val="0"/>
      <w:marBottom w:val="0"/>
      <w:divBdr>
        <w:top w:val="none" w:sz="0" w:space="0" w:color="auto"/>
        <w:left w:val="none" w:sz="0" w:space="0" w:color="auto"/>
        <w:bottom w:val="none" w:sz="0" w:space="0" w:color="auto"/>
        <w:right w:val="none" w:sz="0" w:space="0" w:color="auto"/>
      </w:divBdr>
    </w:div>
    <w:div w:id="496965529">
      <w:bodyDiv w:val="1"/>
      <w:marLeft w:val="0"/>
      <w:marRight w:val="0"/>
      <w:marTop w:val="0"/>
      <w:marBottom w:val="0"/>
      <w:divBdr>
        <w:top w:val="none" w:sz="0" w:space="0" w:color="auto"/>
        <w:left w:val="none" w:sz="0" w:space="0" w:color="auto"/>
        <w:bottom w:val="none" w:sz="0" w:space="0" w:color="auto"/>
        <w:right w:val="none" w:sz="0" w:space="0" w:color="auto"/>
      </w:divBdr>
    </w:div>
    <w:div w:id="522863070">
      <w:bodyDiv w:val="1"/>
      <w:marLeft w:val="0"/>
      <w:marRight w:val="0"/>
      <w:marTop w:val="0"/>
      <w:marBottom w:val="0"/>
      <w:divBdr>
        <w:top w:val="none" w:sz="0" w:space="0" w:color="auto"/>
        <w:left w:val="none" w:sz="0" w:space="0" w:color="auto"/>
        <w:bottom w:val="none" w:sz="0" w:space="0" w:color="auto"/>
        <w:right w:val="none" w:sz="0" w:space="0" w:color="auto"/>
      </w:divBdr>
    </w:div>
    <w:div w:id="531261938">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8083232">
      <w:bodyDiv w:val="1"/>
      <w:marLeft w:val="0"/>
      <w:marRight w:val="0"/>
      <w:marTop w:val="0"/>
      <w:marBottom w:val="0"/>
      <w:divBdr>
        <w:top w:val="none" w:sz="0" w:space="0" w:color="auto"/>
        <w:left w:val="none" w:sz="0" w:space="0" w:color="auto"/>
        <w:bottom w:val="none" w:sz="0" w:space="0" w:color="auto"/>
        <w:right w:val="none" w:sz="0" w:space="0" w:color="auto"/>
      </w:divBdr>
    </w:div>
    <w:div w:id="538132187">
      <w:bodyDiv w:val="1"/>
      <w:marLeft w:val="0"/>
      <w:marRight w:val="0"/>
      <w:marTop w:val="0"/>
      <w:marBottom w:val="0"/>
      <w:divBdr>
        <w:top w:val="none" w:sz="0" w:space="0" w:color="auto"/>
        <w:left w:val="none" w:sz="0" w:space="0" w:color="auto"/>
        <w:bottom w:val="none" w:sz="0" w:space="0" w:color="auto"/>
        <w:right w:val="none" w:sz="0" w:space="0" w:color="auto"/>
      </w:divBdr>
    </w:div>
    <w:div w:id="542717310">
      <w:bodyDiv w:val="1"/>
      <w:marLeft w:val="0"/>
      <w:marRight w:val="0"/>
      <w:marTop w:val="0"/>
      <w:marBottom w:val="0"/>
      <w:divBdr>
        <w:top w:val="none" w:sz="0" w:space="0" w:color="auto"/>
        <w:left w:val="none" w:sz="0" w:space="0" w:color="auto"/>
        <w:bottom w:val="none" w:sz="0" w:space="0" w:color="auto"/>
        <w:right w:val="none" w:sz="0" w:space="0" w:color="auto"/>
      </w:divBdr>
    </w:div>
    <w:div w:id="542837809">
      <w:bodyDiv w:val="1"/>
      <w:marLeft w:val="0"/>
      <w:marRight w:val="0"/>
      <w:marTop w:val="0"/>
      <w:marBottom w:val="0"/>
      <w:divBdr>
        <w:top w:val="none" w:sz="0" w:space="0" w:color="auto"/>
        <w:left w:val="none" w:sz="0" w:space="0" w:color="auto"/>
        <w:bottom w:val="none" w:sz="0" w:space="0" w:color="auto"/>
        <w:right w:val="none" w:sz="0" w:space="0" w:color="auto"/>
      </w:divBdr>
    </w:div>
    <w:div w:id="550457550">
      <w:bodyDiv w:val="1"/>
      <w:marLeft w:val="0"/>
      <w:marRight w:val="0"/>
      <w:marTop w:val="0"/>
      <w:marBottom w:val="0"/>
      <w:divBdr>
        <w:top w:val="none" w:sz="0" w:space="0" w:color="auto"/>
        <w:left w:val="none" w:sz="0" w:space="0" w:color="auto"/>
        <w:bottom w:val="none" w:sz="0" w:space="0" w:color="auto"/>
        <w:right w:val="none" w:sz="0" w:space="0" w:color="auto"/>
      </w:divBdr>
    </w:div>
    <w:div w:id="556820396">
      <w:bodyDiv w:val="1"/>
      <w:marLeft w:val="0"/>
      <w:marRight w:val="0"/>
      <w:marTop w:val="0"/>
      <w:marBottom w:val="0"/>
      <w:divBdr>
        <w:top w:val="none" w:sz="0" w:space="0" w:color="auto"/>
        <w:left w:val="none" w:sz="0" w:space="0" w:color="auto"/>
        <w:bottom w:val="none" w:sz="0" w:space="0" w:color="auto"/>
        <w:right w:val="none" w:sz="0" w:space="0" w:color="auto"/>
      </w:divBdr>
    </w:div>
    <w:div w:id="560024697">
      <w:bodyDiv w:val="1"/>
      <w:marLeft w:val="0"/>
      <w:marRight w:val="0"/>
      <w:marTop w:val="0"/>
      <w:marBottom w:val="0"/>
      <w:divBdr>
        <w:top w:val="none" w:sz="0" w:space="0" w:color="auto"/>
        <w:left w:val="none" w:sz="0" w:space="0" w:color="auto"/>
        <w:bottom w:val="none" w:sz="0" w:space="0" w:color="auto"/>
        <w:right w:val="none" w:sz="0" w:space="0" w:color="auto"/>
      </w:divBdr>
    </w:div>
    <w:div w:id="564072979">
      <w:bodyDiv w:val="1"/>
      <w:marLeft w:val="0"/>
      <w:marRight w:val="0"/>
      <w:marTop w:val="0"/>
      <w:marBottom w:val="0"/>
      <w:divBdr>
        <w:top w:val="none" w:sz="0" w:space="0" w:color="auto"/>
        <w:left w:val="none" w:sz="0" w:space="0" w:color="auto"/>
        <w:bottom w:val="none" w:sz="0" w:space="0" w:color="auto"/>
        <w:right w:val="none" w:sz="0" w:space="0" w:color="auto"/>
      </w:divBdr>
    </w:div>
    <w:div w:id="575751188">
      <w:bodyDiv w:val="1"/>
      <w:marLeft w:val="0"/>
      <w:marRight w:val="0"/>
      <w:marTop w:val="0"/>
      <w:marBottom w:val="0"/>
      <w:divBdr>
        <w:top w:val="none" w:sz="0" w:space="0" w:color="auto"/>
        <w:left w:val="none" w:sz="0" w:space="0" w:color="auto"/>
        <w:bottom w:val="none" w:sz="0" w:space="0" w:color="auto"/>
        <w:right w:val="none" w:sz="0" w:space="0" w:color="auto"/>
      </w:divBdr>
    </w:div>
    <w:div w:id="576942199">
      <w:bodyDiv w:val="1"/>
      <w:marLeft w:val="0"/>
      <w:marRight w:val="0"/>
      <w:marTop w:val="0"/>
      <w:marBottom w:val="0"/>
      <w:divBdr>
        <w:top w:val="none" w:sz="0" w:space="0" w:color="auto"/>
        <w:left w:val="none" w:sz="0" w:space="0" w:color="auto"/>
        <w:bottom w:val="none" w:sz="0" w:space="0" w:color="auto"/>
        <w:right w:val="none" w:sz="0" w:space="0" w:color="auto"/>
      </w:divBdr>
    </w:div>
    <w:div w:id="583226226">
      <w:bodyDiv w:val="1"/>
      <w:marLeft w:val="0"/>
      <w:marRight w:val="0"/>
      <w:marTop w:val="0"/>
      <w:marBottom w:val="0"/>
      <w:divBdr>
        <w:top w:val="none" w:sz="0" w:space="0" w:color="auto"/>
        <w:left w:val="none" w:sz="0" w:space="0" w:color="auto"/>
        <w:bottom w:val="none" w:sz="0" w:space="0" w:color="auto"/>
        <w:right w:val="none" w:sz="0" w:space="0" w:color="auto"/>
      </w:divBdr>
    </w:div>
    <w:div w:id="584345488">
      <w:bodyDiv w:val="1"/>
      <w:marLeft w:val="0"/>
      <w:marRight w:val="0"/>
      <w:marTop w:val="0"/>
      <w:marBottom w:val="0"/>
      <w:divBdr>
        <w:top w:val="none" w:sz="0" w:space="0" w:color="auto"/>
        <w:left w:val="none" w:sz="0" w:space="0" w:color="auto"/>
        <w:bottom w:val="none" w:sz="0" w:space="0" w:color="auto"/>
        <w:right w:val="none" w:sz="0" w:space="0" w:color="auto"/>
      </w:divBdr>
    </w:div>
    <w:div w:id="584461400">
      <w:bodyDiv w:val="1"/>
      <w:marLeft w:val="0"/>
      <w:marRight w:val="0"/>
      <w:marTop w:val="0"/>
      <w:marBottom w:val="0"/>
      <w:divBdr>
        <w:top w:val="none" w:sz="0" w:space="0" w:color="auto"/>
        <w:left w:val="none" w:sz="0" w:space="0" w:color="auto"/>
        <w:bottom w:val="none" w:sz="0" w:space="0" w:color="auto"/>
        <w:right w:val="none" w:sz="0" w:space="0" w:color="auto"/>
      </w:divBdr>
    </w:div>
    <w:div w:id="591662561">
      <w:bodyDiv w:val="1"/>
      <w:marLeft w:val="0"/>
      <w:marRight w:val="0"/>
      <w:marTop w:val="0"/>
      <w:marBottom w:val="0"/>
      <w:divBdr>
        <w:top w:val="none" w:sz="0" w:space="0" w:color="auto"/>
        <w:left w:val="none" w:sz="0" w:space="0" w:color="auto"/>
        <w:bottom w:val="none" w:sz="0" w:space="0" w:color="auto"/>
        <w:right w:val="none" w:sz="0" w:space="0" w:color="auto"/>
      </w:divBdr>
    </w:div>
    <w:div w:id="597911234">
      <w:bodyDiv w:val="1"/>
      <w:marLeft w:val="0"/>
      <w:marRight w:val="0"/>
      <w:marTop w:val="0"/>
      <w:marBottom w:val="0"/>
      <w:divBdr>
        <w:top w:val="none" w:sz="0" w:space="0" w:color="auto"/>
        <w:left w:val="none" w:sz="0" w:space="0" w:color="auto"/>
        <w:bottom w:val="none" w:sz="0" w:space="0" w:color="auto"/>
        <w:right w:val="none" w:sz="0" w:space="0" w:color="auto"/>
      </w:divBdr>
    </w:div>
    <w:div w:id="601647977">
      <w:bodyDiv w:val="1"/>
      <w:marLeft w:val="0"/>
      <w:marRight w:val="0"/>
      <w:marTop w:val="0"/>
      <w:marBottom w:val="0"/>
      <w:divBdr>
        <w:top w:val="none" w:sz="0" w:space="0" w:color="auto"/>
        <w:left w:val="none" w:sz="0" w:space="0" w:color="auto"/>
        <w:bottom w:val="none" w:sz="0" w:space="0" w:color="auto"/>
        <w:right w:val="none" w:sz="0" w:space="0" w:color="auto"/>
      </w:divBdr>
    </w:div>
    <w:div w:id="602038413">
      <w:bodyDiv w:val="1"/>
      <w:marLeft w:val="0"/>
      <w:marRight w:val="0"/>
      <w:marTop w:val="0"/>
      <w:marBottom w:val="0"/>
      <w:divBdr>
        <w:top w:val="none" w:sz="0" w:space="0" w:color="auto"/>
        <w:left w:val="none" w:sz="0" w:space="0" w:color="auto"/>
        <w:bottom w:val="none" w:sz="0" w:space="0" w:color="auto"/>
        <w:right w:val="none" w:sz="0" w:space="0" w:color="auto"/>
      </w:divBdr>
    </w:div>
    <w:div w:id="603850121">
      <w:bodyDiv w:val="1"/>
      <w:marLeft w:val="0"/>
      <w:marRight w:val="0"/>
      <w:marTop w:val="0"/>
      <w:marBottom w:val="0"/>
      <w:divBdr>
        <w:top w:val="none" w:sz="0" w:space="0" w:color="auto"/>
        <w:left w:val="none" w:sz="0" w:space="0" w:color="auto"/>
        <w:bottom w:val="none" w:sz="0" w:space="0" w:color="auto"/>
        <w:right w:val="none" w:sz="0" w:space="0" w:color="auto"/>
      </w:divBdr>
    </w:div>
    <w:div w:id="607351435">
      <w:bodyDiv w:val="1"/>
      <w:marLeft w:val="0"/>
      <w:marRight w:val="0"/>
      <w:marTop w:val="0"/>
      <w:marBottom w:val="0"/>
      <w:divBdr>
        <w:top w:val="none" w:sz="0" w:space="0" w:color="auto"/>
        <w:left w:val="none" w:sz="0" w:space="0" w:color="auto"/>
        <w:bottom w:val="none" w:sz="0" w:space="0" w:color="auto"/>
        <w:right w:val="none" w:sz="0" w:space="0" w:color="auto"/>
      </w:divBdr>
    </w:div>
    <w:div w:id="611474235">
      <w:bodyDiv w:val="1"/>
      <w:marLeft w:val="0"/>
      <w:marRight w:val="0"/>
      <w:marTop w:val="0"/>
      <w:marBottom w:val="0"/>
      <w:divBdr>
        <w:top w:val="none" w:sz="0" w:space="0" w:color="auto"/>
        <w:left w:val="none" w:sz="0" w:space="0" w:color="auto"/>
        <w:bottom w:val="none" w:sz="0" w:space="0" w:color="auto"/>
        <w:right w:val="none" w:sz="0" w:space="0" w:color="auto"/>
      </w:divBdr>
    </w:div>
    <w:div w:id="613681580">
      <w:bodyDiv w:val="1"/>
      <w:marLeft w:val="0"/>
      <w:marRight w:val="0"/>
      <w:marTop w:val="0"/>
      <w:marBottom w:val="0"/>
      <w:divBdr>
        <w:top w:val="none" w:sz="0" w:space="0" w:color="auto"/>
        <w:left w:val="none" w:sz="0" w:space="0" w:color="auto"/>
        <w:bottom w:val="none" w:sz="0" w:space="0" w:color="auto"/>
        <w:right w:val="none" w:sz="0" w:space="0" w:color="auto"/>
      </w:divBdr>
    </w:div>
    <w:div w:id="620304577">
      <w:bodyDiv w:val="1"/>
      <w:marLeft w:val="0"/>
      <w:marRight w:val="0"/>
      <w:marTop w:val="0"/>
      <w:marBottom w:val="0"/>
      <w:divBdr>
        <w:top w:val="none" w:sz="0" w:space="0" w:color="auto"/>
        <w:left w:val="none" w:sz="0" w:space="0" w:color="auto"/>
        <w:bottom w:val="none" w:sz="0" w:space="0" w:color="auto"/>
        <w:right w:val="none" w:sz="0" w:space="0" w:color="auto"/>
      </w:divBdr>
    </w:div>
    <w:div w:id="622923184">
      <w:bodyDiv w:val="1"/>
      <w:marLeft w:val="0"/>
      <w:marRight w:val="0"/>
      <w:marTop w:val="0"/>
      <w:marBottom w:val="0"/>
      <w:divBdr>
        <w:top w:val="none" w:sz="0" w:space="0" w:color="auto"/>
        <w:left w:val="none" w:sz="0" w:space="0" w:color="auto"/>
        <w:bottom w:val="none" w:sz="0" w:space="0" w:color="auto"/>
        <w:right w:val="none" w:sz="0" w:space="0" w:color="auto"/>
      </w:divBdr>
    </w:div>
    <w:div w:id="625311572">
      <w:bodyDiv w:val="1"/>
      <w:marLeft w:val="0"/>
      <w:marRight w:val="0"/>
      <w:marTop w:val="0"/>
      <w:marBottom w:val="0"/>
      <w:divBdr>
        <w:top w:val="none" w:sz="0" w:space="0" w:color="auto"/>
        <w:left w:val="none" w:sz="0" w:space="0" w:color="auto"/>
        <w:bottom w:val="none" w:sz="0" w:space="0" w:color="auto"/>
        <w:right w:val="none" w:sz="0" w:space="0" w:color="auto"/>
      </w:divBdr>
    </w:div>
    <w:div w:id="633676381">
      <w:bodyDiv w:val="1"/>
      <w:marLeft w:val="0"/>
      <w:marRight w:val="0"/>
      <w:marTop w:val="0"/>
      <w:marBottom w:val="0"/>
      <w:divBdr>
        <w:top w:val="none" w:sz="0" w:space="0" w:color="auto"/>
        <w:left w:val="none" w:sz="0" w:space="0" w:color="auto"/>
        <w:bottom w:val="none" w:sz="0" w:space="0" w:color="auto"/>
        <w:right w:val="none" w:sz="0" w:space="0" w:color="auto"/>
      </w:divBdr>
    </w:div>
    <w:div w:id="635837972">
      <w:bodyDiv w:val="1"/>
      <w:marLeft w:val="0"/>
      <w:marRight w:val="0"/>
      <w:marTop w:val="0"/>
      <w:marBottom w:val="0"/>
      <w:divBdr>
        <w:top w:val="none" w:sz="0" w:space="0" w:color="auto"/>
        <w:left w:val="none" w:sz="0" w:space="0" w:color="auto"/>
        <w:bottom w:val="none" w:sz="0" w:space="0" w:color="auto"/>
        <w:right w:val="none" w:sz="0" w:space="0" w:color="auto"/>
      </w:divBdr>
    </w:div>
    <w:div w:id="644625145">
      <w:bodyDiv w:val="1"/>
      <w:marLeft w:val="0"/>
      <w:marRight w:val="0"/>
      <w:marTop w:val="0"/>
      <w:marBottom w:val="0"/>
      <w:divBdr>
        <w:top w:val="none" w:sz="0" w:space="0" w:color="auto"/>
        <w:left w:val="none" w:sz="0" w:space="0" w:color="auto"/>
        <w:bottom w:val="none" w:sz="0" w:space="0" w:color="auto"/>
        <w:right w:val="none" w:sz="0" w:space="0" w:color="auto"/>
      </w:divBdr>
    </w:div>
    <w:div w:id="649210558">
      <w:bodyDiv w:val="1"/>
      <w:marLeft w:val="0"/>
      <w:marRight w:val="0"/>
      <w:marTop w:val="0"/>
      <w:marBottom w:val="0"/>
      <w:divBdr>
        <w:top w:val="none" w:sz="0" w:space="0" w:color="auto"/>
        <w:left w:val="none" w:sz="0" w:space="0" w:color="auto"/>
        <w:bottom w:val="none" w:sz="0" w:space="0" w:color="auto"/>
        <w:right w:val="none" w:sz="0" w:space="0" w:color="auto"/>
      </w:divBdr>
    </w:div>
    <w:div w:id="650671857">
      <w:bodyDiv w:val="1"/>
      <w:marLeft w:val="0"/>
      <w:marRight w:val="0"/>
      <w:marTop w:val="0"/>
      <w:marBottom w:val="0"/>
      <w:divBdr>
        <w:top w:val="none" w:sz="0" w:space="0" w:color="auto"/>
        <w:left w:val="none" w:sz="0" w:space="0" w:color="auto"/>
        <w:bottom w:val="none" w:sz="0" w:space="0" w:color="auto"/>
        <w:right w:val="none" w:sz="0" w:space="0" w:color="auto"/>
      </w:divBdr>
    </w:div>
    <w:div w:id="662707245">
      <w:bodyDiv w:val="1"/>
      <w:marLeft w:val="0"/>
      <w:marRight w:val="0"/>
      <w:marTop w:val="0"/>
      <w:marBottom w:val="0"/>
      <w:divBdr>
        <w:top w:val="none" w:sz="0" w:space="0" w:color="auto"/>
        <w:left w:val="none" w:sz="0" w:space="0" w:color="auto"/>
        <w:bottom w:val="none" w:sz="0" w:space="0" w:color="auto"/>
        <w:right w:val="none" w:sz="0" w:space="0" w:color="auto"/>
      </w:divBdr>
    </w:div>
    <w:div w:id="663313108">
      <w:bodyDiv w:val="1"/>
      <w:marLeft w:val="0"/>
      <w:marRight w:val="0"/>
      <w:marTop w:val="0"/>
      <w:marBottom w:val="0"/>
      <w:divBdr>
        <w:top w:val="none" w:sz="0" w:space="0" w:color="auto"/>
        <w:left w:val="none" w:sz="0" w:space="0" w:color="auto"/>
        <w:bottom w:val="none" w:sz="0" w:space="0" w:color="auto"/>
        <w:right w:val="none" w:sz="0" w:space="0" w:color="auto"/>
      </w:divBdr>
    </w:div>
    <w:div w:id="676738897">
      <w:bodyDiv w:val="1"/>
      <w:marLeft w:val="0"/>
      <w:marRight w:val="0"/>
      <w:marTop w:val="0"/>
      <w:marBottom w:val="0"/>
      <w:divBdr>
        <w:top w:val="none" w:sz="0" w:space="0" w:color="auto"/>
        <w:left w:val="none" w:sz="0" w:space="0" w:color="auto"/>
        <w:bottom w:val="none" w:sz="0" w:space="0" w:color="auto"/>
        <w:right w:val="none" w:sz="0" w:space="0" w:color="auto"/>
      </w:divBdr>
    </w:div>
    <w:div w:id="679478018">
      <w:bodyDiv w:val="1"/>
      <w:marLeft w:val="0"/>
      <w:marRight w:val="0"/>
      <w:marTop w:val="0"/>
      <w:marBottom w:val="0"/>
      <w:divBdr>
        <w:top w:val="none" w:sz="0" w:space="0" w:color="auto"/>
        <w:left w:val="none" w:sz="0" w:space="0" w:color="auto"/>
        <w:bottom w:val="none" w:sz="0" w:space="0" w:color="auto"/>
        <w:right w:val="none" w:sz="0" w:space="0" w:color="auto"/>
      </w:divBdr>
    </w:div>
    <w:div w:id="692072376">
      <w:bodyDiv w:val="1"/>
      <w:marLeft w:val="0"/>
      <w:marRight w:val="0"/>
      <w:marTop w:val="0"/>
      <w:marBottom w:val="0"/>
      <w:divBdr>
        <w:top w:val="none" w:sz="0" w:space="0" w:color="auto"/>
        <w:left w:val="none" w:sz="0" w:space="0" w:color="auto"/>
        <w:bottom w:val="none" w:sz="0" w:space="0" w:color="auto"/>
        <w:right w:val="none" w:sz="0" w:space="0" w:color="auto"/>
      </w:divBdr>
    </w:div>
    <w:div w:id="693574099">
      <w:bodyDiv w:val="1"/>
      <w:marLeft w:val="0"/>
      <w:marRight w:val="0"/>
      <w:marTop w:val="0"/>
      <w:marBottom w:val="0"/>
      <w:divBdr>
        <w:top w:val="none" w:sz="0" w:space="0" w:color="auto"/>
        <w:left w:val="none" w:sz="0" w:space="0" w:color="auto"/>
        <w:bottom w:val="none" w:sz="0" w:space="0" w:color="auto"/>
        <w:right w:val="none" w:sz="0" w:space="0" w:color="auto"/>
      </w:divBdr>
    </w:div>
    <w:div w:id="694575463">
      <w:bodyDiv w:val="1"/>
      <w:marLeft w:val="0"/>
      <w:marRight w:val="0"/>
      <w:marTop w:val="0"/>
      <w:marBottom w:val="0"/>
      <w:divBdr>
        <w:top w:val="none" w:sz="0" w:space="0" w:color="auto"/>
        <w:left w:val="none" w:sz="0" w:space="0" w:color="auto"/>
        <w:bottom w:val="none" w:sz="0" w:space="0" w:color="auto"/>
        <w:right w:val="none" w:sz="0" w:space="0" w:color="auto"/>
      </w:divBdr>
    </w:div>
    <w:div w:id="698363076">
      <w:bodyDiv w:val="1"/>
      <w:marLeft w:val="0"/>
      <w:marRight w:val="0"/>
      <w:marTop w:val="0"/>
      <w:marBottom w:val="0"/>
      <w:divBdr>
        <w:top w:val="none" w:sz="0" w:space="0" w:color="auto"/>
        <w:left w:val="none" w:sz="0" w:space="0" w:color="auto"/>
        <w:bottom w:val="none" w:sz="0" w:space="0" w:color="auto"/>
        <w:right w:val="none" w:sz="0" w:space="0" w:color="auto"/>
      </w:divBdr>
    </w:div>
    <w:div w:id="705831680">
      <w:bodyDiv w:val="1"/>
      <w:marLeft w:val="0"/>
      <w:marRight w:val="0"/>
      <w:marTop w:val="0"/>
      <w:marBottom w:val="0"/>
      <w:divBdr>
        <w:top w:val="none" w:sz="0" w:space="0" w:color="auto"/>
        <w:left w:val="none" w:sz="0" w:space="0" w:color="auto"/>
        <w:bottom w:val="none" w:sz="0" w:space="0" w:color="auto"/>
        <w:right w:val="none" w:sz="0" w:space="0" w:color="auto"/>
      </w:divBdr>
    </w:div>
    <w:div w:id="713777623">
      <w:bodyDiv w:val="1"/>
      <w:marLeft w:val="0"/>
      <w:marRight w:val="0"/>
      <w:marTop w:val="0"/>
      <w:marBottom w:val="0"/>
      <w:divBdr>
        <w:top w:val="none" w:sz="0" w:space="0" w:color="auto"/>
        <w:left w:val="none" w:sz="0" w:space="0" w:color="auto"/>
        <w:bottom w:val="none" w:sz="0" w:space="0" w:color="auto"/>
        <w:right w:val="none" w:sz="0" w:space="0" w:color="auto"/>
      </w:divBdr>
    </w:div>
    <w:div w:id="724573577">
      <w:bodyDiv w:val="1"/>
      <w:marLeft w:val="0"/>
      <w:marRight w:val="0"/>
      <w:marTop w:val="0"/>
      <w:marBottom w:val="0"/>
      <w:divBdr>
        <w:top w:val="none" w:sz="0" w:space="0" w:color="auto"/>
        <w:left w:val="none" w:sz="0" w:space="0" w:color="auto"/>
        <w:bottom w:val="none" w:sz="0" w:space="0" w:color="auto"/>
        <w:right w:val="none" w:sz="0" w:space="0" w:color="auto"/>
      </w:divBdr>
    </w:div>
    <w:div w:id="735668426">
      <w:bodyDiv w:val="1"/>
      <w:marLeft w:val="0"/>
      <w:marRight w:val="0"/>
      <w:marTop w:val="0"/>
      <w:marBottom w:val="0"/>
      <w:divBdr>
        <w:top w:val="none" w:sz="0" w:space="0" w:color="auto"/>
        <w:left w:val="none" w:sz="0" w:space="0" w:color="auto"/>
        <w:bottom w:val="none" w:sz="0" w:space="0" w:color="auto"/>
        <w:right w:val="none" w:sz="0" w:space="0" w:color="auto"/>
      </w:divBdr>
    </w:div>
    <w:div w:id="756828895">
      <w:bodyDiv w:val="1"/>
      <w:marLeft w:val="0"/>
      <w:marRight w:val="0"/>
      <w:marTop w:val="0"/>
      <w:marBottom w:val="0"/>
      <w:divBdr>
        <w:top w:val="none" w:sz="0" w:space="0" w:color="auto"/>
        <w:left w:val="none" w:sz="0" w:space="0" w:color="auto"/>
        <w:bottom w:val="none" w:sz="0" w:space="0" w:color="auto"/>
        <w:right w:val="none" w:sz="0" w:space="0" w:color="auto"/>
      </w:divBdr>
    </w:div>
    <w:div w:id="759983602">
      <w:bodyDiv w:val="1"/>
      <w:marLeft w:val="0"/>
      <w:marRight w:val="0"/>
      <w:marTop w:val="0"/>
      <w:marBottom w:val="0"/>
      <w:divBdr>
        <w:top w:val="none" w:sz="0" w:space="0" w:color="auto"/>
        <w:left w:val="none" w:sz="0" w:space="0" w:color="auto"/>
        <w:bottom w:val="none" w:sz="0" w:space="0" w:color="auto"/>
        <w:right w:val="none" w:sz="0" w:space="0" w:color="auto"/>
      </w:divBdr>
    </w:div>
    <w:div w:id="761681438">
      <w:bodyDiv w:val="1"/>
      <w:marLeft w:val="0"/>
      <w:marRight w:val="0"/>
      <w:marTop w:val="0"/>
      <w:marBottom w:val="0"/>
      <w:divBdr>
        <w:top w:val="none" w:sz="0" w:space="0" w:color="auto"/>
        <w:left w:val="none" w:sz="0" w:space="0" w:color="auto"/>
        <w:bottom w:val="none" w:sz="0" w:space="0" w:color="auto"/>
        <w:right w:val="none" w:sz="0" w:space="0" w:color="auto"/>
      </w:divBdr>
    </w:div>
    <w:div w:id="762840033">
      <w:bodyDiv w:val="1"/>
      <w:marLeft w:val="0"/>
      <w:marRight w:val="0"/>
      <w:marTop w:val="0"/>
      <w:marBottom w:val="0"/>
      <w:divBdr>
        <w:top w:val="none" w:sz="0" w:space="0" w:color="auto"/>
        <w:left w:val="none" w:sz="0" w:space="0" w:color="auto"/>
        <w:bottom w:val="none" w:sz="0" w:space="0" w:color="auto"/>
        <w:right w:val="none" w:sz="0" w:space="0" w:color="auto"/>
      </w:divBdr>
    </w:div>
    <w:div w:id="763722810">
      <w:bodyDiv w:val="1"/>
      <w:marLeft w:val="0"/>
      <w:marRight w:val="0"/>
      <w:marTop w:val="0"/>
      <w:marBottom w:val="0"/>
      <w:divBdr>
        <w:top w:val="none" w:sz="0" w:space="0" w:color="auto"/>
        <w:left w:val="none" w:sz="0" w:space="0" w:color="auto"/>
        <w:bottom w:val="none" w:sz="0" w:space="0" w:color="auto"/>
        <w:right w:val="none" w:sz="0" w:space="0" w:color="auto"/>
      </w:divBdr>
    </w:div>
    <w:div w:id="767238481">
      <w:bodyDiv w:val="1"/>
      <w:marLeft w:val="0"/>
      <w:marRight w:val="0"/>
      <w:marTop w:val="0"/>
      <w:marBottom w:val="0"/>
      <w:divBdr>
        <w:top w:val="none" w:sz="0" w:space="0" w:color="auto"/>
        <w:left w:val="none" w:sz="0" w:space="0" w:color="auto"/>
        <w:bottom w:val="none" w:sz="0" w:space="0" w:color="auto"/>
        <w:right w:val="none" w:sz="0" w:space="0" w:color="auto"/>
      </w:divBdr>
    </w:div>
    <w:div w:id="774331125">
      <w:bodyDiv w:val="1"/>
      <w:marLeft w:val="0"/>
      <w:marRight w:val="0"/>
      <w:marTop w:val="0"/>
      <w:marBottom w:val="0"/>
      <w:divBdr>
        <w:top w:val="none" w:sz="0" w:space="0" w:color="auto"/>
        <w:left w:val="none" w:sz="0" w:space="0" w:color="auto"/>
        <w:bottom w:val="none" w:sz="0" w:space="0" w:color="auto"/>
        <w:right w:val="none" w:sz="0" w:space="0" w:color="auto"/>
      </w:divBdr>
    </w:div>
    <w:div w:id="775103909">
      <w:bodyDiv w:val="1"/>
      <w:marLeft w:val="0"/>
      <w:marRight w:val="0"/>
      <w:marTop w:val="0"/>
      <w:marBottom w:val="0"/>
      <w:divBdr>
        <w:top w:val="none" w:sz="0" w:space="0" w:color="auto"/>
        <w:left w:val="none" w:sz="0" w:space="0" w:color="auto"/>
        <w:bottom w:val="none" w:sz="0" w:space="0" w:color="auto"/>
        <w:right w:val="none" w:sz="0" w:space="0" w:color="auto"/>
      </w:divBdr>
    </w:div>
    <w:div w:id="775751085">
      <w:bodyDiv w:val="1"/>
      <w:marLeft w:val="0"/>
      <w:marRight w:val="0"/>
      <w:marTop w:val="0"/>
      <w:marBottom w:val="0"/>
      <w:divBdr>
        <w:top w:val="none" w:sz="0" w:space="0" w:color="auto"/>
        <w:left w:val="none" w:sz="0" w:space="0" w:color="auto"/>
        <w:bottom w:val="none" w:sz="0" w:space="0" w:color="auto"/>
        <w:right w:val="none" w:sz="0" w:space="0" w:color="auto"/>
      </w:divBdr>
    </w:div>
    <w:div w:id="793063606">
      <w:bodyDiv w:val="1"/>
      <w:marLeft w:val="0"/>
      <w:marRight w:val="0"/>
      <w:marTop w:val="0"/>
      <w:marBottom w:val="0"/>
      <w:divBdr>
        <w:top w:val="none" w:sz="0" w:space="0" w:color="auto"/>
        <w:left w:val="none" w:sz="0" w:space="0" w:color="auto"/>
        <w:bottom w:val="none" w:sz="0" w:space="0" w:color="auto"/>
        <w:right w:val="none" w:sz="0" w:space="0" w:color="auto"/>
      </w:divBdr>
    </w:div>
    <w:div w:id="797257943">
      <w:bodyDiv w:val="1"/>
      <w:marLeft w:val="0"/>
      <w:marRight w:val="0"/>
      <w:marTop w:val="0"/>
      <w:marBottom w:val="0"/>
      <w:divBdr>
        <w:top w:val="none" w:sz="0" w:space="0" w:color="auto"/>
        <w:left w:val="none" w:sz="0" w:space="0" w:color="auto"/>
        <w:bottom w:val="none" w:sz="0" w:space="0" w:color="auto"/>
        <w:right w:val="none" w:sz="0" w:space="0" w:color="auto"/>
      </w:divBdr>
    </w:div>
    <w:div w:id="801459043">
      <w:bodyDiv w:val="1"/>
      <w:marLeft w:val="0"/>
      <w:marRight w:val="0"/>
      <w:marTop w:val="0"/>
      <w:marBottom w:val="0"/>
      <w:divBdr>
        <w:top w:val="none" w:sz="0" w:space="0" w:color="auto"/>
        <w:left w:val="none" w:sz="0" w:space="0" w:color="auto"/>
        <w:bottom w:val="none" w:sz="0" w:space="0" w:color="auto"/>
        <w:right w:val="none" w:sz="0" w:space="0" w:color="auto"/>
      </w:divBdr>
    </w:div>
    <w:div w:id="806438445">
      <w:bodyDiv w:val="1"/>
      <w:marLeft w:val="0"/>
      <w:marRight w:val="0"/>
      <w:marTop w:val="0"/>
      <w:marBottom w:val="0"/>
      <w:divBdr>
        <w:top w:val="none" w:sz="0" w:space="0" w:color="auto"/>
        <w:left w:val="none" w:sz="0" w:space="0" w:color="auto"/>
        <w:bottom w:val="none" w:sz="0" w:space="0" w:color="auto"/>
        <w:right w:val="none" w:sz="0" w:space="0" w:color="auto"/>
      </w:divBdr>
    </w:div>
    <w:div w:id="807473913">
      <w:bodyDiv w:val="1"/>
      <w:marLeft w:val="0"/>
      <w:marRight w:val="0"/>
      <w:marTop w:val="0"/>
      <w:marBottom w:val="0"/>
      <w:divBdr>
        <w:top w:val="none" w:sz="0" w:space="0" w:color="auto"/>
        <w:left w:val="none" w:sz="0" w:space="0" w:color="auto"/>
        <w:bottom w:val="none" w:sz="0" w:space="0" w:color="auto"/>
        <w:right w:val="none" w:sz="0" w:space="0" w:color="auto"/>
      </w:divBdr>
    </w:div>
    <w:div w:id="830752970">
      <w:bodyDiv w:val="1"/>
      <w:marLeft w:val="0"/>
      <w:marRight w:val="0"/>
      <w:marTop w:val="0"/>
      <w:marBottom w:val="0"/>
      <w:divBdr>
        <w:top w:val="none" w:sz="0" w:space="0" w:color="auto"/>
        <w:left w:val="none" w:sz="0" w:space="0" w:color="auto"/>
        <w:bottom w:val="none" w:sz="0" w:space="0" w:color="auto"/>
        <w:right w:val="none" w:sz="0" w:space="0" w:color="auto"/>
      </w:divBdr>
    </w:div>
    <w:div w:id="835727461">
      <w:bodyDiv w:val="1"/>
      <w:marLeft w:val="0"/>
      <w:marRight w:val="0"/>
      <w:marTop w:val="0"/>
      <w:marBottom w:val="0"/>
      <w:divBdr>
        <w:top w:val="none" w:sz="0" w:space="0" w:color="auto"/>
        <w:left w:val="none" w:sz="0" w:space="0" w:color="auto"/>
        <w:bottom w:val="none" w:sz="0" w:space="0" w:color="auto"/>
        <w:right w:val="none" w:sz="0" w:space="0" w:color="auto"/>
      </w:divBdr>
    </w:div>
    <w:div w:id="840121910">
      <w:bodyDiv w:val="1"/>
      <w:marLeft w:val="0"/>
      <w:marRight w:val="0"/>
      <w:marTop w:val="0"/>
      <w:marBottom w:val="0"/>
      <w:divBdr>
        <w:top w:val="none" w:sz="0" w:space="0" w:color="auto"/>
        <w:left w:val="none" w:sz="0" w:space="0" w:color="auto"/>
        <w:bottom w:val="none" w:sz="0" w:space="0" w:color="auto"/>
        <w:right w:val="none" w:sz="0" w:space="0" w:color="auto"/>
      </w:divBdr>
    </w:div>
    <w:div w:id="841165008">
      <w:bodyDiv w:val="1"/>
      <w:marLeft w:val="0"/>
      <w:marRight w:val="0"/>
      <w:marTop w:val="0"/>
      <w:marBottom w:val="0"/>
      <w:divBdr>
        <w:top w:val="none" w:sz="0" w:space="0" w:color="auto"/>
        <w:left w:val="none" w:sz="0" w:space="0" w:color="auto"/>
        <w:bottom w:val="none" w:sz="0" w:space="0" w:color="auto"/>
        <w:right w:val="none" w:sz="0" w:space="0" w:color="auto"/>
      </w:divBdr>
    </w:div>
    <w:div w:id="843206047">
      <w:bodyDiv w:val="1"/>
      <w:marLeft w:val="0"/>
      <w:marRight w:val="0"/>
      <w:marTop w:val="0"/>
      <w:marBottom w:val="0"/>
      <w:divBdr>
        <w:top w:val="none" w:sz="0" w:space="0" w:color="auto"/>
        <w:left w:val="none" w:sz="0" w:space="0" w:color="auto"/>
        <w:bottom w:val="none" w:sz="0" w:space="0" w:color="auto"/>
        <w:right w:val="none" w:sz="0" w:space="0" w:color="auto"/>
      </w:divBdr>
    </w:div>
    <w:div w:id="845289980">
      <w:bodyDiv w:val="1"/>
      <w:marLeft w:val="0"/>
      <w:marRight w:val="0"/>
      <w:marTop w:val="0"/>
      <w:marBottom w:val="0"/>
      <w:divBdr>
        <w:top w:val="none" w:sz="0" w:space="0" w:color="auto"/>
        <w:left w:val="none" w:sz="0" w:space="0" w:color="auto"/>
        <w:bottom w:val="none" w:sz="0" w:space="0" w:color="auto"/>
        <w:right w:val="none" w:sz="0" w:space="0" w:color="auto"/>
      </w:divBdr>
    </w:div>
    <w:div w:id="856574872">
      <w:bodyDiv w:val="1"/>
      <w:marLeft w:val="0"/>
      <w:marRight w:val="0"/>
      <w:marTop w:val="0"/>
      <w:marBottom w:val="0"/>
      <w:divBdr>
        <w:top w:val="none" w:sz="0" w:space="0" w:color="auto"/>
        <w:left w:val="none" w:sz="0" w:space="0" w:color="auto"/>
        <w:bottom w:val="none" w:sz="0" w:space="0" w:color="auto"/>
        <w:right w:val="none" w:sz="0" w:space="0" w:color="auto"/>
      </w:divBdr>
    </w:div>
    <w:div w:id="869336493">
      <w:bodyDiv w:val="1"/>
      <w:marLeft w:val="0"/>
      <w:marRight w:val="0"/>
      <w:marTop w:val="0"/>
      <w:marBottom w:val="0"/>
      <w:divBdr>
        <w:top w:val="none" w:sz="0" w:space="0" w:color="auto"/>
        <w:left w:val="none" w:sz="0" w:space="0" w:color="auto"/>
        <w:bottom w:val="none" w:sz="0" w:space="0" w:color="auto"/>
        <w:right w:val="none" w:sz="0" w:space="0" w:color="auto"/>
      </w:divBdr>
    </w:div>
    <w:div w:id="878012411">
      <w:bodyDiv w:val="1"/>
      <w:marLeft w:val="0"/>
      <w:marRight w:val="0"/>
      <w:marTop w:val="0"/>
      <w:marBottom w:val="0"/>
      <w:divBdr>
        <w:top w:val="none" w:sz="0" w:space="0" w:color="auto"/>
        <w:left w:val="none" w:sz="0" w:space="0" w:color="auto"/>
        <w:bottom w:val="none" w:sz="0" w:space="0" w:color="auto"/>
        <w:right w:val="none" w:sz="0" w:space="0" w:color="auto"/>
      </w:divBdr>
    </w:div>
    <w:div w:id="895235743">
      <w:bodyDiv w:val="1"/>
      <w:marLeft w:val="0"/>
      <w:marRight w:val="0"/>
      <w:marTop w:val="0"/>
      <w:marBottom w:val="0"/>
      <w:divBdr>
        <w:top w:val="none" w:sz="0" w:space="0" w:color="auto"/>
        <w:left w:val="none" w:sz="0" w:space="0" w:color="auto"/>
        <w:bottom w:val="none" w:sz="0" w:space="0" w:color="auto"/>
        <w:right w:val="none" w:sz="0" w:space="0" w:color="auto"/>
      </w:divBdr>
    </w:div>
    <w:div w:id="904949406">
      <w:bodyDiv w:val="1"/>
      <w:marLeft w:val="0"/>
      <w:marRight w:val="0"/>
      <w:marTop w:val="0"/>
      <w:marBottom w:val="0"/>
      <w:divBdr>
        <w:top w:val="none" w:sz="0" w:space="0" w:color="auto"/>
        <w:left w:val="none" w:sz="0" w:space="0" w:color="auto"/>
        <w:bottom w:val="none" w:sz="0" w:space="0" w:color="auto"/>
        <w:right w:val="none" w:sz="0" w:space="0" w:color="auto"/>
      </w:divBdr>
    </w:div>
    <w:div w:id="909460386">
      <w:bodyDiv w:val="1"/>
      <w:marLeft w:val="0"/>
      <w:marRight w:val="0"/>
      <w:marTop w:val="0"/>
      <w:marBottom w:val="0"/>
      <w:divBdr>
        <w:top w:val="none" w:sz="0" w:space="0" w:color="auto"/>
        <w:left w:val="none" w:sz="0" w:space="0" w:color="auto"/>
        <w:bottom w:val="none" w:sz="0" w:space="0" w:color="auto"/>
        <w:right w:val="none" w:sz="0" w:space="0" w:color="auto"/>
      </w:divBdr>
    </w:div>
    <w:div w:id="909465488">
      <w:bodyDiv w:val="1"/>
      <w:marLeft w:val="0"/>
      <w:marRight w:val="0"/>
      <w:marTop w:val="0"/>
      <w:marBottom w:val="0"/>
      <w:divBdr>
        <w:top w:val="none" w:sz="0" w:space="0" w:color="auto"/>
        <w:left w:val="none" w:sz="0" w:space="0" w:color="auto"/>
        <w:bottom w:val="none" w:sz="0" w:space="0" w:color="auto"/>
        <w:right w:val="none" w:sz="0" w:space="0" w:color="auto"/>
      </w:divBdr>
    </w:div>
    <w:div w:id="914440947">
      <w:bodyDiv w:val="1"/>
      <w:marLeft w:val="0"/>
      <w:marRight w:val="0"/>
      <w:marTop w:val="0"/>
      <w:marBottom w:val="0"/>
      <w:divBdr>
        <w:top w:val="none" w:sz="0" w:space="0" w:color="auto"/>
        <w:left w:val="none" w:sz="0" w:space="0" w:color="auto"/>
        <w:bottom w:val="none" w:sz="0" w:space="0" w:color="auto"/>
        <w:right w:val="none" w:sz="0" w:space="0" w:color="auto"/>
      </w:divBdr>
    </w:div>
    <w:div w:id="925000350">
      <w:bodyDiv w:val="1"/>
      <w:marLeft w:val="0"/>
      <w:marRight w:val="0"/>
      <w:marTop w:val="0"/>
      <w:marBottom w:val="0"/>
      <w:divBdr>
        <w:top w:val="none" w:sz="0" w:space="0" w:color="auto"/>
        <w:left w:val="none" w:sz="0" w:space="0" w:color="auto"/>
        <w:bottom w:val="none" w:sz="0" w:space="0" w:color="auto"/>
        <w:right w:val="none" w:sz="0" w:space="0" w:color="auto"/>
      </w:divBdr>
    </w:div>
    <w:div w:id="935092972">
      <w:bodyDiv w:val="1"/>
      <w:marLeft w:val="0"/>
      <w:marRight w:val="0"/>
      <w:marTop w:val="0"/>
      <w:marBottom w:val="0"/>
      <w:divBdr>
        <w:top w:val="none" w:sz="0" w:space="0" w:color="auto"/>
        <w:left w:val="none" w:sz="0" w:space="0" w:color="auto"/>
        <w:bottom w:val="none" w:sz="0" w:space="0" w:color="auto"/>
        <w:right w:val="none" w:sz="0" w:space="0" w:color="auto"/>
      </w:divBdr>
    </w:div>
    <w:div w:id="941034048">
      <w:bodyDiv w:val="1"/>
      <w:marLeft w:val="0"/>
      <w:marRight w:val="0"/>
      <w:marTop w:val="0"/>
      <w:marBottom w:val="0"/>
      <w:divBdr>
        <w:top w:val="none" w:sz="0" w:space="0" w:color="auto"/>
        <w:left w:val="none" w:sz="0" w:space="0" w:color="auto"/>
        <w:bottom w:val="none" w:sz="0" w:space="0" w:color="auto"/>
        <w:right w:val="none" w:sz="0" w:space="0" w:color="auto"/>
      </w:divBdr>
    </w:div>
    <w:div w:id="943268291">
      <w:bodyDiv w:val="1"/>
      <w:marLeft w:val="0"/>
      <w:marRight w:val="0"/>
      <w:marTop w:val="0"/>
      <w:marBottom w:val="0"/>
      <w:divBdr>
        <w:top w:val="none" w:sz="0" w:space="0" w:color="auto"/>
        <w:left w:val="none" w:sz="0" w:space="0" w:color="auto"/>
        <w:bottom w:val="none" w:sz="0" w:space="0" w:color="auto"/>
        <w:right w:val="none" w:sz="0" w:space="0" w:color="auto"/>
      </w:divBdr>
    </w:div>
    <w:div w:id="949895330">
      <w:bodyDiv w:val="1"/>
      <w:marLeft w:val="0"/>
      <w:marRight w:val="0"/>
      <w:marTop w:val="0"/>
      <w:marBottom w:val="0"/>
      <w:divBdr>
        <w:top w:val="none" w:sz="0" w:space="0" w:color="auto"/>
        <w:left w:val="none" w:sz="0" w:space="0" w:color="auto"/>
        <w:bottom w:val="none" w:sz="0" w:space="0" w:color="auto"/>
        <w:right w:val="none" w:sz="0" w:space="0" w:color="auto"/>
      </w:divBdr>
    </w:div>
    <w:div w:id="952634862">
      <w:bodyDiv w:val="1"/>
      <w:marLeft w:val="0"/>
      <w:marRight w:val="0"/>
      <w:marTop w:val="0"/>
      <w:marBottom w:val="0"/>
      <w:divBdr>
        <w:top w:val="none" w:sz="0" w:space="0" w:color="auto"/>
        <w:left w:val="none" w:sz="0" w:space="0" w:color="auto"/>
        <w:bottom w:val="none" w:sz="0" w:space="0" w:color="auto"/>
        <w:right w:val="none" w:sz="0" w:space="0" w:color="auto"/>
      </w:divBdr>
    </w:div>
    <w:div w:id="953487718">
      <w:bodyDiv w:val="1"/>
      <w:marLeft w:val="0"/>
      <w:marRight w:val="0"/>
      <w:marTop w:val="0"/>
      <w:marBottom w:val="0"/>
      <w:divBdr>
        <w:top w:val="none" w:sz="0" w:space="0" w:color="auto"/>
        <w:left w:val="none" w:sz="0" w:space="0" w:color="auto"/>
        <w:bottom w:val="none" w:sz="0" w:space="0" w:color="auto"/>
        <w:right w:val="none" w:sz="0" w:space="0" w:color="auto"/>
      </w:divBdr>
    </w:div>
    <w:div w:id="955671777">
      <w:bodyDiv w:val="1"/>
      <w:marLeft w:val="0"/>
      <w:marRight w:val="0"/>
      <w:marTop w:val="0"/>
      <w:marBottom w:val="0"/>
      <w:divBdr>
        <w:top w:val="none" w:sz="0" w:space="0" w:color="auto"/>
        <w:left w:val="none" w:sz="0" w:space="0" w:color="auto"/>
        <w:bottom w:val="none" w:sz="0" w:space="0" w:color="auto"/>
        <w:right w:val="none" w:sz="0" w:space="0" w:color="auto"/>
      </w:divBdr>
    </w:div>
    <w:div w:id="964119082">
      <w:bodyDiv w:val="1"/>
      <w:marLeft w:val="0"/>
      <w:marRight w:val="0"/>
      <w:marTop w:val="0"/>
      <w:marBottom w:val="0"/>
      <w:divBdr>
        <w:top w:val="none" w:sz="0" w:space="0" w:color="auto"/>
        <w:left w:val="none" w:sz="0" w:space="0" w:color="auto"/>
        <w:bottom w:val="none" w:sz="0" w:space="0" w:color="auto"/>
        <w:right w:val="none" w:sz="0" w:space="0" w:color="auto"/>
      </w:divBdr>
    </w:div>
    <w:div w:id="966155441">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6451068">
      <w:bodyDiv w:val="1"/>
      <w:marLeft w:val="0"/>
      <w:marRight w:val="0"/>
      <w:marTop w:val="0"/>
      <w:marBottom w:val="0"/>
      <w:divBdr>
        <w:top w:val="none" w:sz="0" w:space="0" w:color="auto"/>
        <w:left w:val="none" w:sz="0" w:space="0" w:color="auto"/>
        <w:bottom w:val="none" w:sz="0" w:space="0" w:color="auto"/>
        <w:right w:val="none" w:sz="0" w:space="0" w:color="auto"/>
      </w:divBdr>
    </w:div>
    <w:div w:id="978723424">
      <w:bodyDiv w:val="1"/>
      <w:marLeft w:val="0"/>
      <w:marRight w:val="0"/>
      <w:marTop w:val="0"/>
      <w:marBottom w:val="0"/>
      <w:divBdr>
        <w:top w:val="none" w:sz="0" w:space="0" w:color="auto"/>
        <w:left w:val="none" w:sz="0" w:space="0" w:color="auto"/>
        <w:bottom w:val="none" w:sz="0" w:space="0" w:color="auto"/>
        <w:right w:val="none" w:sz="0" w:space="0" w:color="auto"/>
      </w:divBdr>
    </w:div>
    <w:div w:id="1000549747">
      <w:bodyDiv w:val="1"/>
      <w:marLeft w:val="0"/>
      <w:marRight w:val="0"/>
      <w:marTop w:val="0"/>
      <w:marBottom w:val="0"/>
      <w:divBdr>
        <w:top w:val="none" w:sz="0" w:space="0" w:color="auto"/>
        <w:left w:val="none" w:sz="0" w:space="0" w:color="auto"/>
        <w:bottom w:val="none" w:sz="0" w:space="0" w:color="auto"/>
        <w:right w:val="none" w:sz="0" w:space="0" w:color="auto"/>
      </w:divBdr>
    </w:div>
    <w:div w:id="1022560148">
      <w:bodyDiv w:val="1"/>
      <w:marLeft w:val="0"/>
      <w:marRight w:val="0"/>
      <w:marTop w:val="0"/>
      <w:marBottom w:val="0"/>
      <w:divBdr>
        <w:top w:val="none" w:sz="0" w:space="0" w:color="auto"/>
        <w:left w:val="none" w:sz="0" w:space="0" w:color="auto"/>
        <w:bottom w:val="none" w:sz="0" w:space="0" w:color="auto"/>
        <w:right w:val="none" w:sz="0" w:space="0" w:color="auto"/>
      </w:divBdr>
    </w:div>
    <w:div w:id="1026103454">
      <w:bodyDiv w:val="1"/>
      <w:marLeft w:val="0"/>
      <w:marRight w:val="0"/>
      <w:marTop w:val="0"/>
      <w:marBottom w:val="0"/>
      <w:divBdr>
        <w:top w:val="none" w:sz="0" w:space="0" w:color="auto"/>
        <w:left w:val="none" w:sz="0" w:space="0" w:color="auto"/>
        <w:bottom w:val="none" w:sz="0" w:space="0" w:color="auto"/>
        <w:right w:val="none" w:sz="0" w:space="0" w:color="auto"/>
      </w:divBdr>
    </w:div>
    <w:div w:id="1029183891">
      <w:bodyDiv w:val="1"/>
      <w:marLeft w:val="0"/>
      <w:marRight w:val="0"/>
      <w:marTop w:val="0"/>
      <w:marBottom w:val="0"/>
      <w:divBdr>
        <w:top w:val="none" w:sz="0" w:space="0" w:color="auto"/>
        <w:left w:val="none" w:sz="0" w:space="0" w:color="auto"/>
        <w:bottom w:val="none" w:sz="0" w:space="0" w:color="auto"/>
        <w:right w:val="none" w:sz="0" w:space="0" w:color="auto"/>
      </w:divBdr>
    </w:div>
    <w:div w:id="1034845652">
      <w:bodyDiv w:val="1"/>
      <w:marLeft w:val="0"/>
      <w:marRight w:val="0"/>
      <w:marTop w:val="0"/>
      <w:marBottom w:val="0"/>
      <w:divBdr>
        <w:top w:val="none" w:sz="0" w:space="0" w:color="auto"/>
        <w:left w:val="none" w:sz="0" w:space="0" w:color="auto"/>
        <w:bottom w:val="none" w:sz="0" w:space="0" w:color="auto"/>
        <w:right w:val="none" w:sz="0" w:space="0" w:color="auto"/>
      </w:divBdr>
    </w:div>
    <w:div w:id="1049181429">
      <w:bodyDiv w:val="1"/>
      <w:marLeft w:val="0"/>
      <w:marRight w:val="0"/>
      <w:marTop w:val="0"/>
      <w:marBottom w:val="0"/>
      <w:divBdr>
        <w:top w:val="none" w:sz="0" w:space="0" w:color="auto"/>
        <w:left w:val="none" w:sz="0" w:space="0" w:color="auto"/>
        <w:bottom w:val="none" w:sz="0" w:space="0" w:color="auto"/>
        <w:right w:val="none" w:sz="0" w:space="0" w:color="auto"/>
      </w:divBdr>
    </w:div>
    <w:div w:id="1050571683">
      <w:bodyDiv w:val="1"/>
      <w:marLeft w:val="0"/>
      <w:marRight w:val="0"/>
      <w:marTop w:val="0"/>
      <w:marBottom w:val="0"/>
      <w:divBdr>
        <w:top w:val="none" w:sz="0" w:space="0" w:color="auto"/>
        <w:left w:val="none" w:sz="0" w:space="0" w:color="auto"/>
        <w:bottom w:val="none" w:sz="0" w:space="0" w:color="auto"/>
        <w:right w:val="none" w:sz="0" w:space="0" w:color="auto"/>
      </w:divBdr>
    </w:div>
    <w:div w:id="1061057483">
      <w:bodyDiv w:val="1"/>
      <w:marLeft w:val="0"/>
      <w:marRight w:val="0"/>
      <w:marTop w:val="0"/>
      <w:marBottom w:val="0"/>
      <w:divBdr>
        <w:top w:val="none" w:sz="0" w:space="0" w:color="auto"/>
        <w:left w:val="none" w:sz="0" w:space="0" w:color="auto"/>
        <w:bottom w:val="none" w:sz="0" w:space="0" w:color="auto"/>
        <w:right w:val="none" w:sz="0" w:space="0" w:color="auto"/>
      </w:divBdr>
    </w:div>
    <w:div w:id="1062487384">
      <w:bodyDiv w:val="1"/>
      <w:marLeft w:val="0"/>
      <w:marRight w:val="0"/>
      <w:marTop w:val="0"/>
      <w:marBottom w:val="0"/>
      <w:divBdr>
        <w:top w:val="none" w:sz="0" w:space="0" w:color="auto"/>
        <w:left w:val="none" w:sz="0" w:space="0" w:color="auto"/>
        <w:bottom w:val="none" w:sz="0" w:space="0" w:color="auto"/>
        <w:right w:val="none" w:sz="0" w:space="0" w:color="auto"/>
      </w:divBdr>
    </w:div>
    <w:div w:id="1085300162">
      <w:bodyDiv w:val="1"/>
      <w:marLeft w:val="0"/>
      <w:marRight w:val="0"/>
      <w:marTop w:val="0"/>
      <w:marBottom w:val="0"/>
      <w:divBdr>
        <w:top w:val="none" w:sz="0" w:space="0" w:color="auto"/>
        <w:left w:val="none" w:sz="0" w:space="0" w:color="auto"/>
        <w:bottom w:val="none" w:sz="0" w:space="0" w:color="auto"/>
        <w:right w:val="none" w:sz="0" w:space="0" w:color="auto"/>
      </w:divBdr>
    </w:div>
    <w:div w:id="1085691092">
      <w:bodyDiv w:val="1"/>
      <w:marLeft w:val="0"/>
      <w:marRight w:val="0"/>
      <w:marTop w:val="0"/>
      <w:marBottom w:val="0"/>
      <w:divBdr>
        <w:top w:val="none" w:sz="0" w:space="0" w:color="auto"/>
        <w:left w:val="none" w:sz="0" w:space="0" w:color="auto"/>
        <w:bottom w:val="none" w:sz="0" w:space="0" w:color="auto"/>
        <w:right w:val="none" w:sz="0" w:space="0" w:color="auto"/>
      </w:divBdr>
    </w:div>
    <w:div w:id="1113675238">
      <w:bodyDiv w:val="1"/>
      <w:marLeft w:val="0"/>
      <w:marRight w:val="0"/>
      <w:marTop w:val="0"/>
      <w:marBottom w:val="0"/>
      <w:divBdr>
        <w:top w:val="none" w:sz="0" w:space="0" w:color="auto"/>
        <w:left w:val="none" w:sz="0" w:space="0" w:color="auto"/>
        <w:bottom w:val="none" w:sz="0" w:space="0" w:color="auto"/>
        <w:right w:val="none" w:sz="0" w:space="0" w:color="auto"/>
      </w:divBdr>
    </w:div>
    <w:div w:id="1115441222">
      <w:bodyDiv w:val="1"/>
      <w:marLeft w:val="0"/>
      <w:marRight w:val="0"/>
      <w:marTop w:val="0"/>
      <w:marBottom w:val="0"/>
      <w:divBdr>
        <w:top w:val="none" w:sz="0" w:space="0" w:color="auto"/>
        <w:left w:val="none" w:sz="0" w:space="0" w:color="auto"/>
        <w:bottom w:val="none" w:sz="0" w:space="0" w:color="auto"/>
        <w:right w:val="none" w:sz="0" w:space="0" w:color="auto"/>
      </w:divBdr>
    </w:div>
    <w:div w:id="1115638252">
      <w:bodyDiv w:val="1"/>
      <w:marLeft w:val="0"/>
      <w:marRight w:val="0"/>
      <w:marTop w:val="0"/>
      <w:marBottom w:val="0"/>
      <w:divBdr>
        <w:top w:val="none" w:sz="0" w:space="0" w:color="auto"/>
        <w:left w:val="none" w:sz="0" w:space="0" w:color="auto"/>
        <w:bottom w:val="none" w:sz="0" w:space="0" w:color="auto"/>
        <w:right w:val="none" w:sz="0" w:space="0" w:color="auto"/>
      </w:divBdr>
    </w:div>
    <w:div w:id="1132216502">
      <w:bodyDiv w:val="1"/>
      <w:marLeft w:val="0"/>
      <w:marRight w:val="0"/>
      <w:marTop w:val="0"/>
      <w:marBottom w:val="0"/>
      <w:divBdr>
        <w:top w:val="none" w:sz="0" w:space="0" w:color="auto"/>
        <w:left w:val="none" w:sz="0" w:space="0" w:color="auto"/>
        <w:bottom w:val="none" w:sz="0" w:space="0" w:color="auto"/>
        <w:right w:val="none" w:sz="0" w:space="0" w:color="auto"/>
      </w:divBdr>
    </w:div>
    <w:div w:id="113305778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6774229">
      <w:bodyDiv w:val="1"/>
      <w:marLeft w:val="0"/>
      <w:marRight w:val="0"/>
      <w:marTop w:val="0"/>
      <w:marBottom w:val="0"/>
      <w:divBdr>
        <w:top w:val="none" w:sz="0" w:space="0" w:color="auto"/>
        <w:left w:val="none" w:sz="0" w:space="0" w:color="auto"/>
        <w:bottom w:val="none" w:sz="0" w:space="0" w:color="auto"/>
        <w:right w:val="none" w:sz="0" w:space="0" w:color="auto"/>
      </w:divBdr>
    </w:div>
    <w:div w:id="1152717972">
      <w:bodyDiv w:val="1"/>
      <w:marLeft w:val="0"/>
      <w:marRight w:val="0"/>
      <w:marTop w:val="0"/>
      <w:marBottom w:val="0"/>
      <w:divBdr>
        <w:top w:val="none" w:sz="0" w:space="0" w:color="auto"/>
        <w:left w:val="none" w:sz="0" w:space="0" w:color="auto"/>
        <w:bottom w:val="none" w:sz="0" w:space="0" w:color="auto"/>
        <w:right w:val="none" w:sz="0" w:space="0" w:color="auto"/>
      </w:divBdr>
    </w:div>
    <w:div w:id="1160972222">
      <w:bodyDiv w:val="1"/>
      <w:marLeft w:val="0"/>
      <w:marRight w:val="0"/>
      <w:marTop w:val="0"/>
      <w:marBottom w:val="0"/>
      <w:divBdr>
        <w:top w:val="none" w:sz="0" w:space="0" w:color="auto"/>
        <w:left w:val="none" w:sz="0" w:space="0" w:color="auto"/>
        <w:bottom w:val="none" w:sz="0" w:space="0" w:color="auto"/>
        <w:right w:val="none" w:sz="0" w:space="0" w:color="auto"/>
      </w:divBdr>
    </w:div>
    <w:div w:id="1163735475">
      <w:bodyDiv w:val="1"/>
      <w:marLeft w:val="0"/>
      <w:marRight w:val="0"/>
      <w:marTop w:val="0"/>
      <w:marBottom w:val="0"/>
      <w:divBdr>
        <w:top w:val="none" w:sz="0" w:space="0" w:color="auto"/>
        <w:left w:val="none" w:sz="0" w:space="0" w:color="auto"/>
        <w:bottom w:val="none" w:sz="0" w:space="0" w:color="auto"/>
        <w:right w:val="none" w:sz="0" w:space="0" w:color="auto"/>
      </w:divBdr>
    </w:div>
    <w:div w:id="1164973447">
      <w:bodyDiv w:val="1"/>
      <w:marLeft w:val="0"/>
      <w:marRight w:val="0"/>
      <w:marTop w:val="0"/>
      <w:marBottom w:val="0"/>
      <w:divBdr>
        <w:top w:val="none" w:sz="0" w:space="0" w:color="auto"/>
        <w:left w:val="none" w:sz="0" w:space="0" w:color="auto"/>
        <w:bottom w:val="none" w:sz="0" w:space="0" w:color="auto"/>
        <w:right w:val="none" w:sz="0" w:space="0" w:color="auto"/>
      </w:divBdr>
    </w:div>
    <w:div w:id="1168518008">
      <w:bodyDiv w:val="1"/>
      <w:marLeft w:val="0"/>
      <w:marRight w:val="0"/>
      <w:marTop w:val="0"/>
      <w:marBottom w:val="0"/>
      <w:divBdr>
        <w:top w:val="none" w:sz="0" w:space="0" w:color="auto"/>
        <w:left w:val="none" w:sz="0" w:space="0" w:color="auto"/>
        <w:bottom w:val="none" w:sz="0" w:space="0" w:color="auto"/>
        <w:right w:val="none" w:sz="0" w:space="0" w:color="auto"/>
      </w:divBdr>
    </w:div>
    <w:div w:id="1184828045">
      <w:bodyDiv w:val="1"/>
      <w:marLeft w:val="0"/>
      <w:marRight w:val="0"/>
      <w:marTop w:val="0"/>
      <w:marBottom w:val="0"/>
      <w:divBdr>
        <w:top w:val="none" w:sz="0" w:space="0" w:color="auto"/>
        <w:left w:val="none" w:sz="0" w:space="0" w:color="auto"/>
        <w:bottom w:val="none" w:sz="0" w:space="0" w:color="auto"/>
        <w:right w:val="none" w:sz="0" w:space="0" w:color="auto"/>
      </w:divBdr>
    </w:div>
    <w:div w:id="1188179469">
      <w:bodyDiv w:val="1"/>
      <w:marLeft w:val="0"/>
      <w:marRight w:val="0"/>
      <w:marTop w:val="0"/>
      <w:marBottom w:val="0"/>
      <w:divBdr>
        <w:top w:val="none" w:sz="0" w:space="0" w:color="auto"/>
        <w:left w:val="none" w:sz="0" w:space="0" w:color="auto"/>
        <w:bottom w:val="none" w:sz="0" w:space="0" w:color="auto"/>
        <w:right w:val="none" w:sz="0" w:space="0" w:color="auto"/>
      </w:divBdr>
    </w:div>
    <w:div w:id="1188638748">
      <w:bodyDiv w:val="1"/>
      <w:marLeft w:val="0"/>
      <w:marRight w:val="0"/>
      <w:marTop w:val="0"/>
      <w:marBottom w:val="0"/>
      <w:divBdr>
        <w:top w:val="none" w:sz="0" w:space="0" w:color="auto"/>
        <w:left w:val="none" w:sz="0" w:space="0" w:color="auto"/>
        <w:bottom w:val="none" w:sz="0" w:space="0" w:color="auto"/>
        <w:right w:val="none" w:sz="0" w:space="0" w:color="auto"/>
      </w:divBdr>
    </w:div>
    <w:div w:id="1202129619">
      <w:bodyDiv w:val="1"/>
      <w:marLeft w:val="0"/>
      <w:marRight w:val="0"/>
      <w:marTop w:val="0"/>
      <w:marBottom w:val="0"/>
      <w:divBdr>
        <w:top w:val="none" w:sz="0" w:space="0" w:color="auto"/>
        <w:left w:val="none" w:sz="0" w:space="0" w:color="auto"/>
        <w:bottom w:val="none" w:sz="0" w:space="0" w:color="auto"/>
        <w:right w:val="none" w:sz="0" w:space="0" w:color="auto"/>
      </w:divBdr>
    </w:div>
    <w:div w:id="1211259311">
      <w:bodyDiv w:val="1"/>
      <w:marLeft w:val="0"/>
      <w:marRight w:val="0"/>
      <w:marTop w:val="0"/>
      <w:marBottom w:val="0"/>
      <w:divBdr>
        <w:top w:val="none" w:sz="0" w:space="0" w:color="auto"/>
        <w:left w:val="none" w:sz="0" w:space="0" w:color="auto"/>
        <w:bottom w:val="none" w:sz="0" w:space="0" w:color="auto"/>
        <w:right w:val="none" w:sz="0" w:space="0" w:color="auto"/>
      </w:divBdr>
    </w:div>
    <w:div w:id="1224878313">
      <w:bodyDiv w:val="1"/>
      <w:marLeft w:val="0"/>
      <w:marRight w:val="0"/>
      <w:marTop w:val="0"/>
      <w:marBottom w:val="0"/>
      <w:divBdr>
        <w:top w:val="none" w:sz="0" w:space="0" w:color="auto"/>
        <w:left w:val="none" w:sz="0" w:space="0" w:color="auto"/>
        <w:bottom w:val="none" w:sz="0" w:space="0" w:color="auto"/>
        <w:right w:val="none" w:sz="0" w:space="0" w:color="auto"/>
      </w:divBdr>
    </w:div>
    <w:div w:id="1236551346">
      <w:bodyDiv w:val="1"/>
      <w:marLeft w:val="0"/>
      <w:marRight w:val="0"/>
      <w:marTop w:val="0"/>
      <w:marBottom w:val="0"/>
      <w:divBdr>
        <w:top w:val="none" w:sz="0" w:space="0" w:color="auto"/>
        <w:left w:val="none" w:sz="0" w:space="0" w:color="auto"/>
        <w:bottom w:val="none" w:sz="0" w:space="0" w:color="auto"/>
        <w:right w:val="none" w:sz="0" w:space="0" w:color="auto"/>
      </w:divBdr>
    </w:div>
    <w:div w:id="1237016850">
      <w:bodyDiv w:val="1"/>
      <w:marLeft w:val="0"/>
      <w:marRight w:val="0"/>
      <w:marTop w:val="0"/>
      <w:marBottom w:val="0"/>
      <w:divBdr>
        <w:top w:val="none" w:sz="0" w:space="0" w:color="auto"/>
        <w:left w:val="none" w:sz="0" w:space="0" w:color="auto"/>
        <w:bottom w:val="none" w:sz="0" w:space="0" w:color="auto"/>
        <w:right w:val="none" w:sz="0" w:space="0" w:color="auto"/>
      </w:divBdr>
    </w:div>
    <w:div w:id="1241210036">
      <w:bodyDiv w:val="1"/>
      <w:marLeft w:val="0"/>
      <w:marRight w:val="0"/>
      <w:marTop w:val="0"/>
      <w:marBottom w:val="0"/>
      <w:divBdr>
        <w:top w:val="none" w:sz="0" w:space="0" w:color="auto"/>
        <w:left w:val="none" w:sz="0" w:space="0" w:color="auto"/>
        <w:bottom w:val="none" w:sz="0" w:space="0" w:color="auto"/>
        <w:right w:val="none" w:sz="0" w:space="0" w:color="auto"/>
      </w:divBdr>
    </w:div>
    <w:div w:id="1245725657">
      <w:bodyDiv w:val="1"/>
      <w:marLeft w:val="0"/>
      <w:marRight w:val="0"/>
      <w:marTop w:val="0"/>
      <w:marBottom w:val="0"/>
      <w:divBdr>
        <w:top w:val="none" w:sz="0" w:space="0" w:color="auto"/>
        <w:left w:val="none" w:sz="0" w:space="0" w:color="auto"/>
        <w:bottom w:val="none" w:sz="0" w:space="0" w:color="auto"/>
        <w:right w:val="none" w:sz="0" w:space="0" w:color="auto"/>
      </w:divBdr>
    </w:div>
    <w:div w:id="1249194564">
      <w:bodyDiv w:val="1"/>
      <w:marLeft w:val="0"/>
      <w:marRight w:val="0"/>
      <w:marTop w:val="0"/>
      <w:marBottom w:val="0"/>
      <w:divBdr>
        <w:top w:val="none" w:sz="0" w:space="0" w:color="auto"/>
        <w:left w:val="none" w:sz="0" w:space="0" w:color="auto"/>
        <w:bottom w:val="none" w:sz="0" w:space="0" w:color="auto"/>
        <w:right w:val="none" w:sz="0" w:space="0" w:color="auto"/>
      </w:divBdr>
    </w:div>
    <w:div w:id="1251889583">
      <w:bodyDiv w:val="1"/>
      <w:marLeft w:val="0"/>
      <w:marRight w:val="0"/>
      <w:marTop w:val="0"/>
      <w:marBottom w:val="0"/>
      <w:divBdr>
        <w:top w:val="none" w:sz="0" w:space="0" w:color="auto"/>
        <w:left w:val="none" w:sz="0" w:space="0" w:color="auto"/>
        <w:bottom w:val="none" w:sz="0" w:space="0" w:color="auto"/>
        <w:right w:val="none" w:sz="0" w:space="0" w:color="auto"/>
      </w:divBdr>
    </w:div>
    <w:div w:id="1256547887">
      <w:bodyDiv w:val="1"/>
      <w:marLeft w:val="0"/>
      <w:marRight w:val="0"/>
      <w:marTop w:val="0"/>
      <w:marBottom w:val="0"/>
      <w:divBdr>
        <w:top w:val="none" w:sz="0" w:space="0" w:color="auto"/>
        <w:left w:val="none" w:sz="0" w:space="0" w:color="auto"/>
        <w:bottom w:val="none" w:sz="0" w:space="0" w:color="auto"/>
        <w:right w:val="none" w:sz="0" w:space="0" w:color="auto"/>
      </w:divBdr>
    </w:div>
    <w:div w:id="1258058250">
      <w:bodyDiv w:val="1"/>
      <w:marLeft w:val="0"/>
      <w:marRight w:val="0"/>
      <w:marTop w:val="0"/>
      <w:marBottom w:val="0"/>
      <w:divBdr>
        <w:top w:val="none" w:sz="0" w:space="0" w:color="auto"/>
        <w:left w:val="none" w:sz="0" w:space="0" w:color="auto"/>
        <w:bottom w:val="none" w:sz="0" w:space="0" w:color="auto"/>
        <w:right w:val="none" w:sz="0" w:space="0" w:color="auto"/>
      </w:divBdr>
    </w:div>
    <w:div w:id="1258947117">
      <w:bodyDiv w:val="1"/>
      <w:marLeft w:val="0"/>
      <w:marRight w:val="0"/>
      <w:marTop w:val="0"/>
      <w:marBottom w:val="0"/>
      <w:divBdr>
        <w:top w:val="none" w:sz="0" w:space="0" w:color="auto"/>
        <w:left w:val="none" w:sz="0" w:space="0" w:color="auto"/>
        <w:bottom w:val="none" w:sz="0" w:space="0" w:color="auto"/>
        <w:right w:val="none" w:sz="0" w:space="0" w:color="auto"/>
      </w:divBdr>
    </w:div>
    <w:div w:id="1273365263">
      <w:bodyDiv w:val="1"/>
      <w:marLeft w:val="0"/>
      <w:marRight w:val="0"/>
      <w:marTop w:val="0"/>
      <w:marBottom w:val="0"/>
      <w:divBdr>
        <w:top w:val="none" w:sz="0" w:space="0" w:color="auto"/>
        <w:left w:val="none" w:sz="0" w:space="0" w:color="auto"/>
        <w:bottom w:val="none" w:sz="0" w:space="0" w:color="auto"/>
        <w:right w:val="none" w:sz="0" w:space="0" w:color="auto"/>
      </w:divBdr>
    </w:div>
    <w:div w:id="1281061892">
      <w:bodyDiv w:val="1"/>
      <w:marLeft w:val="0"/>
      <w:marRight w:val="0"/>
      <w:marTop w:val="0"/>
      <w:marBottom w:val="0"/>
      <w:divBdr>
        <w:top w:val="none" w:sz="0" w:space="0" w:color="auto"/>
        <w:left w:val="none" w:sz="0" w:space="0" w:color="auto"/>
        <w:bottom w:val="none" w:sz="0" w:space="0" w:color="auto"/>
        <w:right w:val="none" w:sz="0" w:space="0" w:color="auto"/>
      </w:divBdr>
    </w:div>
    <w:div w:id="1297488118">
      <w:bodyDiv w:val="1"/>
      <w:marLeft w:val="0"/>
      <w:marRight w:val="0"/>
      <w:marTop w:val="0"/>
      <w:marBottom w:val="0"/>
      <w:divBdr>
        <w:top w:val="none" w:sz="0" w:space="0" w:color="auto"/>
        <w:left w:val="none" w:sz="0" w:space="0" w:color="auto"/>
        <w:bottom w:val="none" w:sz="0" w:space="0" w:color="auto"/>
        <w:right w:val="none" w:sz="0" w:space="0" w:color="auto"/>
      </w:divBdr>
    </w:div>
    <w:div w:id="1299528197">
      <w:bodyDiv w:val="1"/>
      <w:marLeft w:val="0"/>
      <w:marRight w:val="0"/>
      <w:marTop w:val="0"/>
      <w:marBottom w:val="0"/>
      <w:divBdr>
        <w:top w:val="none" w:sz="0" w:space="0" w:color="auto"/>
        <w:left w:val="none" w:sz="0" w:space="0" w:color="auto"/>
        <w:bottom w:val="none" w:sz="0" w:space="0" w:color="auto"/>
        <w:right w:val="none" w:sz="0" w:space="0" w:color="auto"/>
      </w:divBdr>
    </w:div>
    <w:div w:id="1301184242">
      <w:bodyDiv w:val="1"/>
      <w:marLeft w:val="0"/>
      <w:marRight w:val="0"/>
      <w:marTop w:val="0"/>
      <w:marBottom w:val="0"/>
      <w:divBdr>
        <w:top w:val="none" w:sz="0" w:space="0" w:color="auto"/>
        <w:left w:val="none" w:sz="0" w:space="0" w:color="auto"/>
        <w:bottom w:val="none" w:sz="0" w:space="0" w:color="auto"/>
        <w:right w:val="none" w:sz="0" w:space="0" w:color="auto"/>
      </w:divBdr>
    </w:div>
    <w:div w:id="1312369325">
      <w:bodyDiv w:val="1"/>
      <w:marLeft w:val="0"/>
      <w:marRight w:val="0"/>
      <w:marTop w:val="0"/>
      <w:marBottom w:val="0"/>
      <w:divBdr>
        <w:top w:val="none" w:sz="0" w:space="0" w:color="auto"/>
        <w:left w:val="none" w:sz="0" w:space="0" w:color="auto"/>
        <w:bottom w:val="none" w:sz="0" w:space="0" w:color="auto"/>
        <w:right w:val="none" w:sz="0" w:space="0" w:color="auto"/>
      </w:divBdr>
    </w:div>
    <w:div w:id="1313483960">
      <w:bodyDiv w:val="1"/>
      <w:marLeft w:val="0"/>
      <w:marRight w:val="0"/>
      <w:marTop w:val="0"/>
      <w:marBottom w:val="0"/>
      <w:divBdr>
        <w:top w:val="none" w:sz="0" w:space="0" w:color="auto"/>
        <w:left w:val="none" w:sz="0" w:space="0" w:color="auto"/>
        <w:bottom w:val="none" w:sz="0" w:space="0" w:color="auto"/>
        <w:right w:val="none" w:sz="0" w:space="0" w:color="auto"/>
      </w:divBdr>
    </w:div>
    <w:div w:id="1313758300">
      <w:bodyDiv w:val="1"/>
      <w:marLeft w:val="0"/>
      <w:marRight w:val="0"/>
      <w:marTop w:val="0"/>
      <w:marBottom w:val="0"/>
      <w:divBdr>
        <w:top w:val="none" w:sz="0" w:space="0" w:color="auto"/>
        <w:left w:val="none" w:sz="0" w:space="0" w:color="auto"/>
        <w:bottom w:val="none" w:sz="0" w:space="0" w:color="auto"/>
        <w:right w:val="none" w:sz="0" w:space="0" w:color="auto"/>
      </w:divBdr>
    </w:div>
    <w:div w:id="1317953362">
      <w:bodyDiv w:val="1"/>
      <w:marLeft w:val="0"/>
      <w:marRight w:val="0"/>
      <w:marTop w:val="0"/>
      <w:marBottom w:val="0"/>
      <w:divBdr>
        <w:top w:val="none" w:sz="0" w:space="0" w:color="auto"/>
        <w:left w:val="none" w:sz="0" w:space="0" w:color="auto"/>
        <w:bottom w:val="none" w:sz="0" w:space="0" w:color="auto"/>
        <w:right w:val="none" w:sz="0" w:space="0" w:color="auto"/>
      </w:divBdr>
    </w:div>
    <w:div w:id="1322929989">
      <w:bodyDiv w:val="1"/>
      <w:marLeft w:val="0"/>
      <w:marRight w:val="0"/>
      <w:marTop w:val="0"/>
      <w:marBottom w:val="0"/>
      <w:divBdr>
        <w:top w:val="none" w:sz="0" w:space="0" w:color="auto"/>
        <w:left w:val="none" w:sz="0" w:space="0" w:color="auto"/>
        <w:bottom w:val="none" w:sz="0" w:space="0" w:color="auto"/>
        <w:right w:val="none" w:sz="0" w:space="0" w:color="auto"/>
      </w:divBdr>
    </w:div>
    <w:div w:id="1325089838">
      <w:bodyDiv w:val="1"/>
      <w:marLeft w:val="0"/>
      <w:marRight w:val="0"/>
      <w:marTop w:val="0"/>
      <w:marBottom w:val="0"/>
      <w:divBdr>
        <w:top w:val="none" w:sz="0" w:space="0" w:color="auto"/>
        <w:left w:val="none" w:sz="0" w:space="0" w:color="auto"/>
        <w:bottom w:val="none" w:sz="0" w:space="0" w:color="auto"/>
        <w:right w:val="none" w:sz="0" w:space="0" w:color="auto"/>
      </w:divBdr>
    </w:div>
    <w:div w:id="1334987765">
      <w:bodyDiv w:val="1"/>
      <w:marLeft w:val="0"/>
      <w:marRight w:val="0"/>
      <w:marTop w:val="0"/>
      <w:marBottom w:val="0"/>
      <w:divBdr>
        <w:top w:val="none" w:sz="0" w:space="0" w:color="auto"/>
        <w:left w:val="none" w:sz="0" w:space="0" w:color="auto"/>
        <w:bottom w:val="none" w:sz="0" w:space="0" w:color="auto"/>
        <w:right w:val="none" w:sz="0" w:space="0" w:color="auto"/>
      </w:divBdr>
    </w:div>
    <w:div w:id="1342898848">
      <w:bodyDiv w:val="1"/>
      <w:marLeft w:val="0"/>
      <w:marRight w:val="0"/>
      <w:marTop w:val="0"/>
      <w:marBottom w:val="0"/>
      <w:divBdr>
        <w:top w:val="none" w:sz="0" w:space="0" w:color="auto"/>
        <w:left w:val="none" w:sz="0" w:space="0" w:color="auto"/>
        <w:bottom w:val="none" w:sz="0" w:space="0" w:color="auto"/>
        <w:right w:val="none" w:sz="0" w:space="0" w:color="auto"/>
      </w:divBdr>
    </w:div>
    <w:div w:id="1344624311">
      <w:bodyDiv w:val="1"/>
      <w:marLeft w:val="0"/>
      <w:marRight w:val="0"/>
      <w:marTop w:val="0"/>
      <w:marBottom w:val="0"/>
      <w:divBdr>
        <w:top w:val="none" w:sz="0" w:space="0" w:color="auto"/>
        <w:left w:val="none" w:sz="0" w:space="0" w:color="auto"/>
        <w:bottom w:val="none" w:sz="0" w:space="0" w:color="auto"/>
        <w:right w:val="none" w:sz="0" w:space="0" w:color="auto"/>
      </w:divBdr>
    </w:div>
    <w:div w:id="1344669518">
      <w:bodyDiv w:val="1"/>
      <w:marLeft w:val="0"/>
      <w:marRight w:val="0"/>
      <w:marTop w:val="0"/>
      <w:marBottom w:val="0"/>
      <w:divBdr>
        <w:top w:val="none" w:sz="0" w:space="0" w:color="auto"/>
        <w:left w:val="none" w:sz="0" w:space="0" w:color="auto"/>
        <w:bottom w:val="none" w:sz="0" w:space="0" w:color="auto"/>
        <w:right w:val="none" w:sz="0" w:space="0" w:color="auto"/>
      </w:divBdr>
    </w:div>
    <w:div w:id="1345664912">
      <w:bodyDiv w:val="1"/>
      <w:marLeft w:val="0"/>
      <w:marRight w:val="0"/>
      <w:marTop w:val="0"/>
      <w:marBottom w:val="0"/>
      <w:divBdr>
        <w:top w:val="none" w:sz="0" w:space="0" w:color="auto"/>
        <w:left w:val="none" w:sz="0" w:space="0" w:color="auto"/>
        <w:bottom w:val="none" w:sz="0" w:space="0" w:color="auto"/>
        <w:right w:val="none" w:sz="0" w:space="0" w:color="auto"/>
      </w:divBdr>
    </w:div>
    <w:div w:id="1353188893">
      <w:bodyDiv w:val="1"/>
      <w:marLeft w:val="0"/>
      <w:marRight w:val="0"/>
      <w:marTop w:val="0"/>
      <w:marBottom w:val="0"/>
      <w:divBdr>
        <w:top w:val="none" w:sz="0" w:space="0" w:color="auto"/>
        <w:left w:val="none" w:sz="0" w:space="0" w:color="auto"/>
        <w:bottom w:val="none" w:sz="0" w:space="0" w:color="auto"/>
        <w:right w:val="none" w:sz="0" w:space="0" w:color="auto"/>
      </w:divBdr>
    </w:div>
    <w:div w:id="1356884433">
      <w:bodyDiv w:val="1"/>
      <w:marLeft w:val="0"/>
      <w:marRight w:val="0"/>
      <w:marTop w:val="0"/>
      <w:marBottom w:val="0"/>
      <w:divBdr>
        <w:top w:val="none" w:sz="0" w:space="0" w:color="auto"/>
        <w:left w:val="none" w:sz="0" w:space="0" w:color="auto"/>
        <w:bottom w:val="none" w:sz="0" w:space="0" w:color="auto"/>
        <w:right w:val="none" w:sz="0" w:space="0" w:color="auto"/>
      </w:divBdr>
    </w:div>
    <w:div w:id="1363048848">
      <w:bodyDiv w:val="1"/>
      <w:marLeft w:val="0"/>
      <w:marRight w:val="0"/>
      <w:marTop w:val="0"/>
      <w:marBottom w:val="0"/>
      <w:divBdr>
        <w:top w:val="none" w:sz="0" w:space="0" w:color="auto"/>
        <w:left w:val="none" w:sz="0" w:space="0" w:color="auto"/>
        <w:bottom w:val="none" w:sz="0" w:space="0" w:color="auto"/>
        <w:right w:val="none" w:sz="0" w:space="0" w:color="auto"/>
      </w:divBdr>
    </w:div>
    <w:div w:id="1368723687">
      <w:bodyDiv w:val="1"/>
      <w:marLeft w:val="0"/>
      <w:marRight w:val="0"/>
      <w:marTop w:val="0"/>
      <w:marBottom w:val="0"/>
      <w:divBdr>
        <w:top w:val="none" w:sz="0" w:space="0" w:color="auto"/>
        <w:left w:val="none" w:sz="0" w:space="0" w:color="auto"/>
        <w:bottom w:val="none" w:sz="0" w:space="0" w:color="auto"/>
        <w:right w:val="none" w:sz="0" w:space="0" w:color="auto"/>
      </w:divBdr>
    </w:div>
    <w:div w:id="1372652768">
      <w:bodyDiv w:val="1"/>
      <w:marLeft w:val="0"/>
      <w:marRight w:val="0"/>
      <w:marTop w:val="0"/>
      <w:marBottom w:val="0"/>
      <w:divBdr>
        <w:top w:val="none" w:sz="0" w:space="0" w:color="auto"/>
        <w:left w:val="none" w:sz="0" w:space="0" w:color="auto"/>
        <w:bottom w:val="none" w:sz="0" w:space="0" w:color="auto"/>
        <w:right w:val="none" w:sz="0" w:space="0" w:color="auto"/>
      </w:divBdr>
    </w:div>
    <w:div w:id="1372925689">
      <w:bodyDiv w:val="1"/>
      <w:marLeft w:val="0"/>
      <w:marRight w:val="0"/>
      <w:marTop w:val="0"/>
      <w:marBottom w:val="0"/>
      <w:divBdr>
        <w:top w:val="none" w:sz="0" w:space="0" w:color="auto"/>
        <w:left w:val="none" w:sz="0" w:space="0" w:color="auto"/>
        <w:bottom w:val="none" w:sz="0" w:space="0" w:color="auto"/>
        <w:right w:val="none" w:sz="0" w:space="0" w:color="auto"/>
      </w:divBdr>
    </w:div>
    <w:div w:id="1385059715">
      <w:bodyDiv w:val="1"/>
      <w:marLeft w:val="0"/>
      <w:marRight w:val="0"/>
      <w:marTop w:val="0"/>
      <w:marBottom w:val="0"/>
      <w:divBdr>
        <w:top w:val="none" w:sz="0" w:space="0" w:color="auto"/>
        <w:left w:val="none" w:sz="0" w:space="0" w:color="auto"/>
        <w:bottom w:val="none" w:sz="0" w:space="0" w:color="auto"/>
        <w:right w:val="none" w:sz="0" w:space="0" w:color="auto"/>
      </w:divBdr>
    </w:div>
    <w:div w:id="1385986808">
      <w:bodyDiv w:val="1"/>
      <w:marLeft w:val="0"/>
      <w:marRight w:val="0"/>
      <w:marTop w:val="0"/>
      <w:marBottom w:val="0"/>
      <w:divBdr>
        <w:top w:val="none" w:sz="0" w:space="0" w:color="auto"/>
        <w:left w:val="none" w:sz="0" w:space="0" w:color="auto"/>
        <w:bottom w:val="none" w:sz="0" w:space="0" w:color="auto"/>
        <w:right w:val="none" w:sz="0" w:space="0" w:color="auto"/>
      </w:divBdr>
    </w:div>
    <w:div w:id="1386832398">
      <w:bodyDiv w:val="1"/>
      <w:marLeft w:val="0"/>
      <w:marRight w:val="0"/>
      <w:marTop w:val="0"/>
      <w:marBottom w:val="0"/>
      <w:divBdr>
        <w:top w:val="none" w:sz="0" w:space="0" w:color="auto"/>
        <w:left w:val="none" w:sz="0" w:space="0" w:color="auto"/>
        <w:bottom w:val="none" w:sz="0" w:space="0" w:color="auto"/>
        <w:right w:val="none" w:sz="0" w:space="0" w:color="auto"/>
      </w:divBdr>
    </w:div>
    <w:div w:id="1394350429">
      <w:bodyDiv w:val="1"/>
      <w:marLeft w:val="0"/>
      <w:marRight w:val="0"/>
      <w:marTop w:val="0"/>
      <w:marBottom w:val="0"/>
      <w:divBdr>
        <w:top w:val="none" w:sz="0" w:space="0" w:color="auto"/>
        <w:left w:val="none" w:sz="0" w:space="0" w:color="auto"/>
        <w:bottom w:val="none" w:sz="0" w:space="0" w:color="auto"/>
        <w:right w:val="none" w:sz="0" w:space="0" w:color="auto"/>
      </w:divBdr>
    </w:div>
    <w:div w:id="1399937731">
      <w:bodyDiv w:val="1"/>
      <w:marLeft w:val="0"/>
      <w:marRight w:val="0"/>
      <w:marTop w:val="0"/>
      <w:marBottom w:val="0"/>
      <w:divBdr>
        <w:top w:val="none" w:sz="0" w:space="0" w:color="auto"/>
        <w:left w:val="none" w:sz="0" w:space="0" w:color="auto"/>
        <w:bottom w:val="none" w:sz="0" w:space="0" w:color="auto"/>
        <w:right w:val="none" w:sz="0" w:space="0" w:color="auto"/>
      </w:divBdr>
    </w:div>
    <w:div w:id="1404596605">
      <w:bodyDiv w:val="1"/>
      <w:marLeft w:val="0"/>
      <w:marRight w:val="0"/>
      <w:marTop w:val="0"/>
      <w:marBottom w:val="0"/>
      <w:divBdr>
        <w:top w:val="none" w:sz="0" w:space="0" w:color="auto"/>
        <w:left w:val="none" w:sz="0" w:space="0" w:color="auto"/>
        <w:bottom w:val="none" w:sz="0" w:space="0" w:color="auto"/>
        <w:right w:val="none" w:sz="0" w:space="0" w:color="auto"/>
      </w:divBdr>
    </w:div>
    <w:div w:id="1407342159">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956503">
      <w:bodyDiv w:val="1"/>
      <w:marLeft w:val="0"/>
      <w:marRight w:val="0"/>
      <w:marTop w:val="0"/>
      <w:marBottom w:val="0"/>
      <w:divBdr>
        <w:top w:val="none" w:sz="0" w:space="0" w:color="auto"/>
        <w:left w:val="none" w:sz="0" w:space="0" w:color="auto"/>
        <w:bottom w:val="none" w:sz="0" w:space="0" w:color="auto"/>
        <w:right w:val="none" w:sz="0" w:space="0" w:color="auto"/>
      </w:divBdr>
    </w:div>
    <w:div w:id="1410037551">
      <w:bodyDiv w:val="1"/>
      <w:marLeft w:val="0"/>
      <w:marRight w:val="0"/>
      <w:marTop w:val="0"/>
      <w:marBottom w:val="0"/>
      <w:divBdr>
        <w:top w:val="none" w:sz="0" w:space="0" w:color="auto"/>
        <w:left w:val="none" w:sz="0" w:space="0" w:color="auto"/>
        <w:bottom w:val="none" w:sz="0" w:space="0" w:color="auto"/>
        <w:right w:val="none" w:sz="0" w:space="0" w:color="auto"/>
      </w:divBdr>
    </w:div>
    <w:div w:id="1420717560">
      <w:bodyDiv w:val="1"/>
      <w:marLeft w:val="0"/>
      <w:marRight w:val="0"/>
      <w:marTop w:val="0"/>
      <w:marBottom w:val="0"/>
      <w:divBdr>
        <w:top w:val="none" w:sz="0" w:space="0" w:color="auto"/>
        <w:left w:val="none" w:sz="0" w:space="0" w:color="auto"/>
        <w:bottom w:val="none" w:sz="0" w:space="0" w:color="auto"/>
        <w:right w:val="none" w:sz="0" w:space="0" w:color="auto"/>
      </w:divBdr>
    </w:div>
    <w:div w:id="1425801470">
      <w:bodyDiv w:val="1"/>
      <w:marLeft w:val="0"/>
      <w:marRight w:val="0"/>
      <w:marTop w:val="0"/>
      <w:marBottom w:val="0"/>
      <w:divBdr>
        <w:top w:val="none" w:sz="0" w:space="0" w:color="auto"/>
        <w:left w:val="none" w:sz="0" w:space="0" w:color="auto"/>
        <w:bottom w:val="none" w:sz="0" w:space="0" w:color="auto"/>
        <w:right w:val="none" w:sz="0" w:space="0" w:color="auto"/>
      </w:divBdr>
    </w:div>
    <w:div w:id="1431243997">
      <w:bodyDiv w:val="1"/>
      <w:marLeft w:val="0"/>
      <w:marRight w:val="0"/>
      <w:marTop w:val="0"/>
      <w:marBottom w:val="0"/>
      <w:divBdr>
        <w:top w:val="none" w:sz="0" w:space="0" w:color="auto"/>
        <w:left w:val="none" w:sz="0" w:space="0" w:color="auto"/>
        <w:bottom w:val="none" w:sz="0" w:space="0" w:color="auto"/>
        <w:right w:val="none" w:sz="0" w:space="0" w:color="auto"/>
      </w:divBdr>
    </w:div>
    <w:div w:id="1434087440">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1313448">
      <w:bodyDiv w:val="1"/>
      <w:marLeft w:val="0"/>
      <w:marRight w:val="0"/>
      <w:marTop w:val="0"/>
      <w:marBottom w:val="0"/>
      <w:divBdr>
        <w:top w:val="none" w:sz="0" w:space="0" w:color="auto"/>
        <w:left w:val="none" w:sz="0" w:space="0" w:color="auto"/>
        <w:bottom w:val="none" w:sz="0" w:space="0" w:color="auto"/>
        <w:right w:val="none" w:sz="0" w:space="0" w:color="auto"/>
      </w:divBdr>
    </w:div>
    <w:div w:id="1454667361">
      <w:bodyDiv w:val="1"/>
      <w:marLeft w:val="0"/>
      <w:marRight w:val="0"/>
      <w:marTop w:val="0"/>
      <w:marBottom w:val="0"/>
      <w:divBdr>
        <w:top w:val="none" w:sz="0" w:space="0" w:color="auto"/>
        <w:left w:val="none" w:sz="0" w:space="0" w:color="auto"/>
        <w:bottom w:val="none" w:sz="0" w:space="0" w:color="auto"/>
        <w:right w:val="none" w:sz="0" w:space="0" w:color="auto"/>
      </w:divBdr>
    </w:div>
    <w:div w:id="1460680418">
      <w:bodyDiv w:val="1"/>
      <w:marLeft w:val="0"/>
      <w:marRight w:val="0"/>
      <w:marTop w:val="0"/>
      <w:marBottom w:val="0"/>
      <w:divBdr>
        <w:top w:val="none" w:sz="0" w:space="0" w:color="auto"/>
        <w:left w:val="none" w:sz="0" w:space="0" w:color="auto"/>
        <w:bottom w:val="none" w:sz="0" w:space="0" w:color="auto"/>
        <w:right w:val="none" w:sz="0" w:space="0" w:color="auto"/>
      </w:divBdr>
    </w:div>
    <w:div w:id="1488520997">
      <w:bodyDiv w:val="1"/>
      <w:marLeft w:val="0"/>
      <w:marRight w:val="0"/>
      <w:marTop w:val="0"/>
      <w:marBottom w:val="0"/>
      <w:divBdr>
        <w:top w:val="none" w:sz="0" w:space="0" w:color="auto"/>
        <w:left w:val="none" w:sz="0" w:space="0" w:color="auto"/>
        <w:bottom w:val="none" w:sz="0" w:space="0" w:color="auto"/>
        <w:right w:val="none" w:sz="0" w:space="0" w:color="auto"/>
      </w:divBdr>
    </w:div>
    <w:div w:id="1492333737">
      <w:bodyDiv w:val="1"/>
      <w:marLeft w:val="0"/>
      <w:marRight w:val="0"/>
      <w:marTop w:val="0"/>
      <w:marBottom w:val="0"/>
      <w:divBdr>
        <w:top w:val="none" w:sz="0" w:space="0" w:color="auto"/>
        <w:left w:val="none" w:sz="0" w:space="0" w:color="auto"/>
        <w:bottom w:val="none" w:sz="0" w:space="0" w:color="auto"/>
        <w:right w:val="none" w:sz="0" w:space="0" w:color="auto"/>
      </w:divBdr>
    </w:div>
    <w:div w:id="1497913685">
      <w:bodyDiv w:val="1"/>
      <w:marLeft w:val="0"/>
      <w:marRight w:val="0"/>
      <w:marTop w:val="0"/>
      <w:marBottom w:val="0"/>
      <w:divBdr>
        <w:top w:val="none" w:sz="0" w:space="0" w:color="auto"/>
        <w:left w:val="none" w:sz="0" w:space="0" w:color="auto"/>
        <w:bottom w:val="none" w:sz="0" w:space="0" w:color="auto"/>
        <w:right w:val="none" w:sz="0" w:space="0" w:color="auto"/>
      </w:divBdr>
    </w:div>
    <w:div w:id="1501193386">
      <w:bodyDiv w:val="1"/>
      <w:marLeft w:val="0"/>
      <w:marRight w:val="0"/>
      <w:marTop w:val="0"/>
      <w:marBottom w:val="0"/>
      <w:divBdr>
        <w:top w:val="none" w:sz="0" w:space="0" w:color="auto"/>
        <w:left w:val="none" w:sz="0" w:space="0" w:color="auto"/>
        <w:bottom w:val="none" w:sz="0" w:space="0" w:color="auto"/>
        <w:right w:val="none" w:sz="0" w:space="0" w:color="auto"/>
      </w:divBdr>
    </w:div>
    <w:div w:id="1504903490">
      <w:bodyDiv w:val="1"/>
      <w:marLeft w:val="0"/>
      <w:marRight w:val="0"/>
      <w:marTop w:val="0"/>
      <w:marBottom w:val="0"/>
      <w:divBdr>
        <w:top w:val="none" w:sz="0" w:space="0" w:color="auto"/>
        <w:left w:val="none" w:sz="0" w:space="0" w:color="auto"/>
        <w:bottom w:val="none" w:sz="0" w:space="0" w:color="auto"/>
        <w:right w:val="none" w:sz="0" w:space="0" w:color="auto"/>
      </w:divBdr>
    </w:div>
    <w:div w:id="1507285906">
      <w:bodyDiv w:val="1"/>
      <w:marLeft w:val="0"/>
      <w:marRight w:val="0"/>
      <w:marTop w:val="0"/>
      <w:marBottom w:val="0"/>
      <w:divBdr>
        <w:top w:val="none" w:sz="0" w:space="0" w:color="auto"/>
        <w:left w:val="none" w:sz="0" w:space="0" w:color="auto"/>
        <w:bottom w:val="none" w:sz="0" w:space="0" w:color="auto"/>
        <w:right w:val="none" w:sz="0" w:space="0" w:color="auto"/>
      </w:divBdr>
    </w:div>
    <w:div w:id="1507866570">
      <w:bodyDiv w:val="1"/>
      <w:marLeft w:val="0"/>
      <w:marRight w:val="0"/>
      <w:marTop w:val="0"/>
      <w:marBottom w:val="0"/>
      <w:divBdr>
        <w:top w:val="none" w:sz="0" w:space="0" w:color="auto"/>
        <w:left w:val="none" w:sz="0" w:space="0" w:color="auto"/>
        <w:bottom w:val="none" w:sz="0" w:space="0" w:color="auto"/>
        <w:right w:val="none" w:sz="0" w:space="0" w:color="auto"/>
      </w:divBdr>
    </w:div>
    <w:div w:id="1510438551">
      <w:bodyDiv w:val="1"/>
      <w:marLeft w:val="0"/>
      <w:marRight w:val="0"/>
      <w:marTop w:val="0"/>
      <w:marBottom w:val="0"/>
      <w:divBdr>
        <w:top w:val="none" w:sz="0" w:space="0" w:color="auto"/>
        <w:left w:val="none" w:sz="0" w:space="0" w:color="auto"/>
        <w:bottom w:val="none" w:sz="0" w:space="0" w:color="auto"/>
        <w:right w:val="none" w:sz="0" w:space="0" w:color="auto"/>
      </w:divBdr>
    </w:div>
    <w:div w:id="1514143803">
      <w:bodyDiv w:val="1"/>
      <w:marLeft w:val="0"/>
      <w:marRight w:val="0"/>
      <w:marTop w:val="0"/>
      <w:marBottom w:val="0"/>
      <w:divBdr>
        <w:top w:val="none" w:sz="0" w:space="0" w:color="auto"/>
        <w:left w:val="none" w:sz="0" w:space="0" w:color="auto"/>
        <w:bottom w:val="none" w:sz="0" w:space="0" w:color="auto"/>
        <w:right w:val="none" w:sz="0" w:space="0" w:color="auto"/>
      </w:divBdr>
    </w:div>
    <w:div w:id="1521581631">
      <w:bodyDiv w:val="1"/>
      <w:marLeft w:val="0"/>
      <w:marRight w:val="0"/>
      <w:marTop w:val="0"/>
      <w:marBottom w:val="0"/>
      <w:divBdr>
        <w:top w:val="none" w:sz="0" w:space="0" w:color="auto"/>
        <w:left w:val="none" w:sz="0" w:space="0" w:color="auto"/>
        <w:bottom w:val="none" w:sz="0" w:space="0" w:color="auto"/>
        <w:right w:val="none" w:sz="0" w:space="0" w:color="auto"/>
      </w:divBdr>
    </w:div>
    <w:div w:id="1541165535">
      <w:bodyDiv w:val="1"/>
      <w:marLeft w:val="0"/>
      <w:marRight w:val="0"/>
      <w:marTop w:val="0"/>
      <w:marBottom w:val="0"/>
      <w:divBdr>
        <w:top w:val="none" w:sz="0" w:space="0" w:color="auto"/>
        <w:left w:val="none" w:sz="0" w:space="0" w:color="auto"/>
        <w:bottom w:val="none" w:sz="0" w:space="0" w:color="auto"/>
        <w:right w:val="none" w:sz="0" w:space="0" w:color="auto"/>
      </w:divBdr>
    </w:div>
    <w:div w:id="1557858069">
      <w:bodyDiv w:val="1"/>
      <w:marLeft w:val="0"/>
      <w:marRight w:val="0"/>
      <w:marTop w:val="0"/>
      <w:marBottom w:val="0"/>
      <w:divBdr>
        <w:top w:val="none" w:sz="0" w:space="0" w:color="auto"/>
        <w:left w:val="none" w:sz="0" w:space="0" w:color="auto"/>
        <w:bottom w:val="none" w:sz="0" w:space="0" w:color="auto"/>
        <w:right w:val="none" w:sz="0" w:space="0" w:color="auto"/>
      </w:divBdr>
    </w:div>
    <w:div w:id="1559585129">
      <w:bodyDiv w:val="1"/>
      <w:marLeft w:val="0"/>
      <w:marRight w:val="0"/>
      <w:marTop w:val="0"/>
      <w:marBottom w:val="0"/>
      <w:divBdr>
        <w:top w:val="none" w:sz="0" w:space="0" w:color="auto"/>
        <w:left w:val="none" w:sz="0" w:space="0" w:color="auto"/>
        <w:bottom w:val="none" w:sz="0" w:space="0" w:color="auto"/>
        <w:right w:val="none" w:sz="0" w:space="0" w:color="auto"/>
      </w:divBdr>
    </w:div>
    <w:div w:id="1562987143">
      <w:bodyDiv w:val="1"/>
      <w:marLeft w:val="0"/>
      <w:marRight w:val="0"/>
      <w:marTop w:val="0"/>
      <w:marBottom w:val="0"/>
      <w:divBdr>
        <w:top w:val="none" w:sz="0" w:space="0" w:color="auto"/>
        <w:left w:val="none" w:sz="0" w:space="0" w:color="auto"/>
        <w:bottom w:val="none" w:sz="0" w:space="0" w:color="auto"/>
        <w:right w:val="none" w:sz="0" w:space="0" w:color="auto"/>
      </w:divBdr>
    </w:div>
    <w:div w:id="1566798803">
      <w:bodyDiv w:val="1"/>
      <w:marLeft w:val="0"/>
      <w:marRight w:val="0"/>
      <w:marTop w:val="0"/>
      <w:marBottom w:val="0"/>
      <w:divBdr>
        <w:top w:val="none" w:sz="0" w:space="0" w:color="auto"/>
        <w:left w:val="none" w:sz="0" w:space="0" w:color="auto"/>
        <w:bottom w:val="none" w:sz="0" w:space="0" w:color="auto"/>
        <w:right w:val="none" w:sz="0" w:space="0" w:color="auto"/>
      </w:divBdr>
    </w:div>
    <w:div w:id="1570965686">
      <w:bodyDiv w:val="1"/>
      <w:marLeft w:val="0"/>
      <w:marRight w:val="0"/>
      <w:marTop w:val="0"/>
      <w:marBottom w:val="0"/>
      <w:divBdr>
        <w:top w:val="none" w:sz="0" w:space="0" w:color="auto"/>
        <w:left w:val="none" w:sz="0" w:space="0" w:color="auto"/>
        <w:bottom w:val="none" w:sz="0" w:space="0" w:color="auto"/>
        <w:right w:val="none" w:sz="0" w:space="0" w:color="auto"/>
      </w:divBdr>
    </w:div>
    <w:div w:id="1572472140">
      <w:bodyDiv w:val="1"/>
      <w:marLeft w:val="0"/>
      <w:marRight w:val="0"/>
      <w:marTop w:val="0"/>
      <w:marBottom w:val="0"/>
      <w:divBdr>
        <w:top w:val="none" w:sz="0" w:space="0" w:color="auto"/>
        <w:left w:val="none" w:sz="0" w:space="0" w:color="auto"/>
        <w:bottom w:val="none" w:sz="0" w:space="0" w:color="auto"/>
        <w:right w:val="none" w:sz="0" w:space="0" w:color="auto"/>
      </w:divBdr>
    </w:div>
    <w:div w:id="1575161199">
      <w:bodyDiv w:val="1"/>
      <w:marLeft w:val="0"/>
      <w:marRight w:val="0"/>
      <w:marTop w:val="0"/>
      <w:marBottom w:val="0"/>
      <w:divBdr>
        <w:top w:val="none" w:sz="0" w:space="0" w:color="auto"/>
        <w:left w:val="none" w:sz="0" w:space="0" w:color="auto"/>
        <w:bottom w:val="none" w:sz="0" w:space="0" w:color="auto"/>
        <w:right w:val="none" w:sz="0" w:space="0" w:color="auto"/>
      </w:divBdr>
    </w:div>
    <w:div w:id="1576667363">
      <w:bodyDiv w:val="1"/>
      <w:marLeft w:val="0"/>
      <w:marRight w:val="0"/>
      <w:marTop w:val="0"/>
      <w:marBottom w:val="0"/>
      <w:divBdr>
        <w:top w:val="none" w:sz="0" w:space="0" w:color="auto"/>
        <w:left w:val="none" w:sz="0" w:space="0" w:color="auto"/>
        <w:bottom w:val="none" w:sz="0" w:space="0" w:color="auto"/>
        <w:right w:val="none" w:sz="0" w:space="0" w:color="auto"/>
      </w:divBdr>
    </w:div>
    <w:div w:id="1580367552">
      <w:bodyDiv w:val="1"/>
      <w:marLeft w:val="0"/>
      <w:marRight w:val="0"/>
      <w:marTop w:val="0"/>
      <w:marBottom w:val="0"/>
      <w:divBdr>
        <w:top w:val="none" w:sz="0" w:space="0" w:color="auto"/>
        <w:left w:val="none" w:sz="0" w:space="0" w:color="auto"/>
        <w:bottom w:val="none" w:sz="0" w:space="0" w:color="auto"/>
        <w:right w:val="none" w:sz="0" w:space="0" w:color="auto"/>
      </w:divBdr>
    </w:div>
    <w:div w:id="1591354142">
      <w:bodyDiv w:val="1"/>
      <w:marLeft w:val="0"/>
      <w:marRight w:val="0"/>
      <w:marTop w:val="0"/>
      <w:marBottom w:val="0"/>
      <w:divBdr>
        <w:top w:val="none" w:sz="0" w:space="0" w:color="auto"/>
        <w:left w:val="none" w:sz="0" w:space="0" w:color="auto"/>
        <w:bottom w:val="none" w:sz="0" w:space="0" w:color="auto"/>
        <w:right w:val="none" w:sz="0" w:space="0" w:color="auto"/>
      </w:divBdr>
    </w:div>
    <w:div w:id="1592197498">
      <w:bodyDiv w:val="1"/>
      <w:marLeft w:val="0"/>
      <w:marRight w:val="0"/>
      <w:marTop w:val="0"/>
      <w:marBottom w:val="0"/>
      <w:divBdr>
        <w:top w:val="none" w:sz="0" w:space="0" w:color="auto"/>
        <w:left w:val="none" w:sz="0" w:space="0" w:color="auto"/>
        <w:bottom w:val="none" w:sz="0" w:space="0" w:color="auto"/>
        <w:right w:val="none" w:sz="0" w:space="0" w:color="auto"/>
      </w:divBdr>
    </w:div>
    <w:div w:id="1595822957">
      <w:bodyDiv w:val="1"/>
      <w:marLeft w:val="0"/>
      <w:marRight w:val="0"/>
      <w:marTop w:val="0"/>
      <w:marBottom w:val="0"/>
      <w:divBdr>
        <w:top w:val="none" w:sz="0" w:space="0" w:color="auto"/>
        <w:left w:val="none" w:sz="0" w:space="0" w:color="auto"/>
        <w:bottom w:val="none" w:sz="0" w:space="0" w:color="auto"/>
        <w:right w:val="none" w:sz="0" w:space="0" w:color="auto"/>
      </w:divBdr>
    </w:div>
    <w:div w:id="1596017534">
      <w:bodyDiv w:val="1"/>
      <w:marLeft w:val="0"/>
      <w:marRight w:val="0"/>
      <w:marTop w:val="0"/>
      <w:marBottom w:val="0"/>
      <w:divBdr>
        <w:top w:val="none" w:sz="0" w:space="0" w:color="auto"/>
        <w:left w:val="none" w:sz="0" w:space="0" w:color="auto"/>
        <w:bottom w:val="none" w:sz="0" w:space="0" w:color="auto"/>
        <w:right w:val="none" w:sz="0" w:space="0" w:color="auto"/>
      </w:divBdr>
    </w:div>
    <w:div w:id="1603611298">
      <w:bodyDiv w:val="1"/>
      <w:marLeft w:val="0"/>
      <w:marRight w:val="0"/>
      <w:marTop w:val="0"/>
      <w:marBottom w:val="0"/>
      <w:divBdr>
        <w:top w:val="none" w:sz="0" w:space="0" w:color="auto"/>
        <w:left w:val="none" w:sz="0" w:space="0" w:color="auto"/>
        <w:bottom w:val="none" w:sz="0" w:space="0" w:color="auto"/>
        <w:right w:val="none" w:sz="0" w:space="0" w:color="auto"/>
      </w:divBdr>
    </w:div>
    <w:div w:id="1614362581">
      <w:bodyDiv w:val="1"/>
      <w:marLeft w:val="0"/>
      <w:marRight w:val="0"/>
      <w:marTop w:val="0"/>
      <w:marBottom w:val="0"/>
      <w:divBdr>
        <w:top w:val="none" w:sz="0" w:space="0" w:color="auto"/>
        <w:left w:val="none" w:sz="0" w:space="0" w:color="auto"/>
        <w:bottom w:val="none" w:sz="0" w:space="0" w:color="auto"/>
        <w:right w:val="none" w:sz="0" w:space="0" w:color="auto"/>
      </w:divBdr>
    </w:div>
    <w:div w:id="1625578297">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4411023">
      <w:bodyDiv w:val="1"/>
      <w:marLeft w:val="0"/>
      <w:marRight w:val="0"/>
      <w:marTop w:val="0"/>
      <w:marBottom w:val="0"/>
      <w:divBdr>
        <w:top w:val="none" w:sz="0" w:space="0" w:color="auto"/>
        <w:left w:val="none" w:sz="0" w:space="0" w:color="auto"/>
        <w:bottom w:val="none" w:sz="0" w:space="0" w:color="auto"/>
        <w:right w:val="none" w:sz="0" w:space="0" w:color="auto"/>
      </w:divBdr>
    </w:div>
    <w:div w:id="1646548804">
      <w:bodyDiv w:val="1"/>
      <w:marLeft w:val="0"/>
      <w:marRight w:val="0"/>
      <w:marTop w:val="0"/>
      <w:marBottom w:val="0"/>
      <w:divBdr>
        <w:top w:val="none" w:sz="0" w:space="0" w:color="auto"/>
        <w:left w:val="none" w:sz="0" w:space="0" w:color="auto"/>
        <w:bottom w:val="none" w:sz="0" w:space="0" w:color="auto"/>
        <w:right w:val="none" w:sz="0" w:space="0" w:color="auto"/>
      </w:divBdr>
    </w:div>
    <w:div w:id="1649822455">
      <w:bodyDiv w:val="1"/>
      <w:marLeft w:val="0"/>
      <w:marRight w:val="0"/>
      <w:marTop w:val="0"/>
      <w:marBottom w:val="0"/>
      <w:divBdr>
        <w:top w:val="none" w:sz="0" w:space="0" w:color="auto"/>
        <w:left w:val="none" w:sz="0" w:space="0" w:color="auto"/>
        <w:bottom w:val="none" w:sz="0" w:space="0" w:color="auto"/>
        <w:right w:val="none" w:sz="0" w:space="0" w:color="auto"/>
      </w:divBdr>
    </w:div>
    <w:div w:id="1653876398">
      <w:bodyDiv w:val="1"/>
      <w:marLeft w:val="0"/>
      <w:marRight w:val="0"/>
      <w:marTop w:val="0"/>
      <w:marBottom w:val="0"/>
      <w:divBdr>
        <w:top w:val="none" w:sz="0" w:space="0" w:color="auto"/>
        <w:left w:val="none" w:sz="0" w:space="0" w:color="auto"/>
        <w:bottom w:val="none" w:sz="0" w:space="0" w:color="auto"/>
        <w:right w:val="none" w:sz="0" w:space="0" w:color="auto"/>
      </w:divBdr>
    </w:div>
    <w:div w:id="1666012513">
      <w:bodyDiv w:val="1"/>
      <w:marLeft w:val="0"/>
      <w:marRight w:val="0"/>
      <w:marTop w:val="0"/>
      <w:marBottom w:val="0"/>
      <w:divBdr>
        <w:top w:val="none" w:sz="0" w:space="0" w:color="auto"/>
        <w:left w:val="none" w:sz="0" w:space="0" w:color="auto"/>
        <w:bottom w:val="none" w:sz="0" w:space="0" w:color="auto"/>
        <w:right w:val="none" w:sz="0" w:space="0" w:color="auto"/>
      </w:divBdr>
    </w:div>
    <w:div w:id="1676491038">
      <w:bodyDiv w:val="1"/>
      <w:marLeft w:val="0"/>
      <w:marRight w:val="0"/>
      <w:marTop w:val="0"/>
      <w:marBottom w:val="0"/>
      <w:divBdr>
        <w:top w:val="none" w:sz="0" w:space="0" w:color="auto"/>
        <w:left w:val="none" w:sz="0" w:space="0" w:color="auto"/>
        <w:bottom w:val="none" w:sz="0" w:space="0" w:color="auto"/>
        <w:right w:val="none" w:sz="0" w:space="0" w:color="auto"/>
      </w:divBdr>
    </w:div>
    <w:div w:id="1688293403">
      <w:bodyDiv w:val="1"/>
      <w:marLeft w:val="0"/>
      <w:marRight w:val="0"/>
      <w:marTop w:val="0"/>
      <w:marBottom w:val="0"/>
      <w:divBdr>
        <w:top w:val="none" w:sz="0" w:space="0" w:color="auto"/>
        <w:left w:val="none" w:sz="0" w:space="0" w:color="auto"/>
        <w:bottom w:val="none" w:sz="0" w:space="0" w:color="auto"/>
        <w:right w:val="none" w:sz="0" w:space="0" w:color="auto"/>
      </w:divBdr>
    </w:div>
    <w:div w:id="1692995744">
      <w:bodyDiv w:val="1"/>
      <w:marLeft w:val="0"/>
      <w:marRight w:val="0"/>
      <w:marTop w:val="0"/>
      <w:marBottom w:val="0"/>
      <w:divBdr>
        <w:top w:val="none" w:sz="0" w:space="0" w:color="auto"/>
        <w:left w:val="none" w:sz="0" w:space="0" w:color="auto"/>
        <w:bottom w:val="none" w:sz="0" w:space="0" w:color="auto"/>
        <w:right w:val="none" w:sz="0" w:space="0" w:color="auto"/>
      </w:divBdr>
    </w:div>
    <w:div w:id="1700738408">
      <w:bodyDiv w:val="1"/>
      <w:marLeft w:val="0"/>
      <w:marRight w:val="0"/>
      <w:marTop w:val="0"/>
      <w:marBottom w:val="0"/>
      <w:divBdr>
        <w:top w:val="none" w:sz="0" w:space="0" w:color="auto"/>
        <w:left w:val="none" w:sz="0" w:space="0" w:color="auto"/>
        <w:bottom w:val="none" w:sz="0" w:space="0" w:color="auto"/>
        <w:right w:val="none" w:sz="0" w:space="0" w:color="auto"/>
      </w:divBdr>
    </w:div>
    <w:div w:id="1704404773">
      <w:bodyDiv w:val="1"/>
      <w:marLeft w:val="0"/>
      <w:marRight w:val="0"/>
      <w:marTop w:val="0"/>
      <w:marBottom w:val="0"/>
      <w:divBdr>
        <w:top w:val="none" w:sz="0" w:space="0" w:color="auto"/>
        <w:left w:val="none" w:sz="0" w:space="0" w:color="auto"/>
        <w:bottom w:val="none" w:sz="0" w:space="0" w:color="auto"/>
        <w:right w:val="none" w:sz="0" w:space="0" w:color="auto"/>
      </w:divBdr>
    </w:div>
    <w:div w:id="1705977342">
      <w:bodyDiv w:val="1"/>
      <w:marLeft w:val="0"/>
      <w:marRight w:val="0"/>
      <w:marTop w:val="0"/>
      <w:marBottom w:val="0"/>
      <w:divBdr>
        <w:top w:val="none" w:sz="0" w:space="0" w:color="auto"/>
        <w:left w:val="none" w:sz="0" w:space="0" w:color="auto"/>
        <w:bottom w:val="none" w:sz="0" w:space="0" w:color="auto"/>
        <w:right w:val="none" w:sz="0" w:space="0" w:color="auto"/>
      </w:divBdr>
    </w:div>
    <w:div w:id="1708219785">
      <w:bodyDiv w:val="1"/>
      <w:marLeft w:val="0"/>
      <w:marRight w:val="0"/>
      <w:marTop w:val="0"/>
      <w:marBottom w:val="0"/>
      <w:divBdr>
        <w:top w:val="none" w:sz="0" w:space="0" w:color="auto"/>
        <w:left w:val="none" w:sz="0" w:space="0" w:color="auto"/>
        <w:bottom w:val="none" w:sz="0" w:space="0" w:color="auto"/>
        <w:right w:val="none" w:sz="0" w:space="0" w:color="auto"/>
      </w:divBdr>
    </w:div>
    <w:div w:id="1710492374">
      <w:bodyDiv w:val="1"/>
      <w:marLeft w:val="0"/>
      <w:marRight w:val="0"/>
      <w:marTop w:val="0"/>
      <w:marBottom w:val="0"/>
      <w:divBdr>
        <w:top w:val="none" w:sz="0" w:space="0" w:color="auto"/>
        <w:left w:val="none" w:sz="0" w:space="0" w:color="auto"/>
        <w:bottom w:val="none" w:sz="0" w:space="0" w:color="auto"/>
        <w:right w:val="none" w:sz="0" w:space="0" w:color="auto"/>
      </w:divBdr>
    </w:div>
    <w:div w:id="1715351884">
      <w:bodyDiv w:val="1"/>
      <w:marLeft w:val="0"/>
      <w:marRight w:val="0"/>
      <w:marTop w:val="0"/>
      <w:marBottom w:val="0"/>
      <w:divBdr>
        <w:top w:val="none" w:sz="0" w:space="0" w:color="auto"/>
        <w:left w:val="none" w:sz="0" w:space="0" w:color="auto"/>
        <w:bottom w:val="none" w:sz="0" w:space="0" w:color="auto"/>
        <w:right w:val="none" w:sz="0" w:space="0" w:color="auto"/>
      </w:divBdr>
    </w:div>
    <w:div w:id="1716007122">
      <w:bodyDiv w:val="1"/>
      <w:marLeft w:val="0"/>
      <w:marRight w:val="0"/>
      <w:marTop w:val="0"/>
      <w:marBottom w:val="0"/>
      <w:divBdr>
        <w:top w:val="none" w:sz="0" w:space="0" w:color="auto"/>
        <w:left w:val="none" w:sz="0" w:space="0" w:color="auto"/>
        <w:bottom w:val="none" w:sz="0" w:space="0" w:color="auto"/>
        <w:right w:val="none" w:sz="0" w:space="0" w:color="auto"/>
      </w:divBdr>
    </w:div>
    <w:div w:id="1717896526">
      <w:bodyDiv w:val="1"/>
      <w:marLeft w:val="0"/>
      <w:marRight w:val="0"/>
      <w:marTop w:val="0"/>
      <w:marBottom w:val="0"/>
      <w:divBdr>
        <w:top w:val="none" w:sz="0" w:space="0" w:color="auto"/>
        <w:left w:val="none" w:sz="0" w:space="0" w:color="auto"/>
        <w:bottom w:val="none" w:sz="0" w:space="0" w:color="auto"/>
        <w:right w:val="none" w:sz="0" w:space="0" w:color="auto"/>
      </w:divBdr>
    </w:div>
    <w:div w:id="1726945696">
      <w:bodyDiv w:val="1"/>
      <w:marLeft w:val="0"/>
      <w:marRight w:val="0"/>
      <w:marTop w:val="0"/>
      <w:marBottom w:val="0"/>
      <w:divBdr>
        <w:top w:val="none" w:sz="0" w:space="0" w:color="auto"/>
        <w:left w:val="none" w:sz="0" w:space="0" w:color="auto"/>
        <w:bottom w:val="none" w:sz="0" w:space="0" w:color="auto"/>
        <w:right w:val="none" w:sz="0" w:space="0" w:color="auto"/>
      </w:divBdr>
    </w:div>
    <w:div w:id="1738623137">
      <w:bodyDiv w:val="1"/>
      <w:marLeft w:val="0"/>
      <w:marRight w:val="0"/>
      <w:marTop w:val="0"/>
      <w:marBottom w:val="0"/>
      <w:divBdr>
        <w:top w:val="none" w:sz="0" w:space="0" w:color="auto"/>
        <w:left w:val="none" w:sz="0" w:space="0" w:color="auto"/>
        <w:bottom w:val="none" w:sz="0" w:space="0" w:color="auto"/>
        <w:right w:val="none" w:sz="0" w:space="0" w:color="auto"/>
      </w:divBdr>
    </w:div>
    <w:div w:id="1750418655">
      <w:bodyDiv w:val="1"/>
      <w:marLeft w:val="0"/>
      <w:marRight w:val="0"/>
      <w:marTop w:val="0"/>
      <w:marBottom w:val="0"/>
      <w:divBdr>
        <w:top w:val="none" w:sz="0" w:space="0" w:color="auto"/>
        <w:left w:val="none" w:sz="0" w:space="0" w:color="auto"/>
        <w:bottom w:val="none" w:sz="0" w:space="0" w:color="auto"/>
        <w:right w:val="none" w:sz="0" w:space="0" w:color="auto"/>
      </w:divBdr>
    </w:div>
    <w:div w:id="1754280421">
      <w:bodyDiv w:val="1"/>
      <w:marLeft w:val="0"/>
      <w:marRight w:val="0"/>
      <w:marTop w:val="0"/>
      <w:marBottom w:val="0"/>
      <w:divBdr>
        <w:top w:val="none" w:sz="0" w:space="0" w:color="auto"/>
        <w:left w:val="none" w:sz="0" w:space="0" w:color="auto"/>
        <w:bottom w:val="none" w:sz="0" w:space="0" w:color="auto"/>
        <w:right w:val="none" w:sz="0" w:space="0" w:color="auto"/>
      </w:divBdr>
    </w:div>
    <w:div w:id="1755122344">
      <w:bodyDiv w:val="1"/>
      <w:marLeft w:val="0"/>
      <w:marRight w:val="0"/>
      <w:marTop w:val="0"/>
      <w:marBottom w:val="0"/>
      <w:divBdr>
        <w:top w:val="none" w:sz="0" w:space="0" w:color="auto"/>
        <w:left w:val="none" w:sz="0" w:space="0" w:color="auto"/>
        <w:bottom w:val="none" w:sz="0" w:space="0" w:color="auto"/>
        <w:right w:val="none" w:sz="0" w:space="0" w:color="auto"/>
      </w:divBdr>
    </w:div>
    <w:div w:id="1769083352">
      <w:bodyDiv w:val="1"/>
      <w:marLeft w:val="0"/>
      <w:marRight w:val="0"/>
      <w:marTop w:val="0"/>
      <w:marBottom w:val="0"/>
      <w:divBdr>
        <w:top w:val="none" w:sz="0" w:space="0" w:color="auto"/>
        <w:left w:val="none" w:sz="0" w:space="0" w:color="auto"/>
        <w:bottom w:val="none" w:sz="0" w:space="0" w:color="auto"/>
        <w:right w:val="none" w:sz="0" w:space="0" w:color="auto"/>
      </w:divBdr>
    </w:div>
    <w:div w:id="1778208720">
      <w:bodyDiv w:val="1"/>
      <w:marLeft w:val="0"/>
      <w:marRight w:val="0"/>
      <w:marTop w:val="0"/>
      <w:marBottom w:val="0"/>
      <w:divBdr>
        <w:top w:val="none" w:sz="0" w:space="0" w:color="auto"/>
        <w:left w:val="none" w:sz="0" w:space="0" w:color="auto"/>
        <w:bottom w:val="none" w:sz="0" w:space="0" w:color="auto"/>
        <w:right w:val="none" w:sz="0" w:space="0" w:color="auto"/>
      </w:divBdr>
    </w:div>
    <w:div w:id="1780300121">
      <w:bodyDiv w:val="1"/>
      <w:marLeft w:val="0"/>
      <w:marRight w:val="0"/>
      <w:marTop w:val="0"/>
      <w:marBottom w:val="0"/>
      <w:divBdr>
        <w:top w:val="none" w:sz="0" w:space="0" w:color="auto"/>
        <w:left w:val="none" w:sz="0" w:space="0" w:color="auto"/>
        <w:bottom w:val="none" w:sz="0" w:space="0" w:color="auto"/>
        <w:right w:val="none" w:sz="0" w:space="0" w:color="auto"/>
      </w:divBdr>
    </w:div>
    <w:div w:id="1783568476">
      <w:bodyDiv w:val="1"/>
      <w:marLeft w:val="0"/>
      <w:marRight w:val="0"/>
      <w:marTop w:val="0"/>
      <w:marBottom w:val="0"/>
      <w:divBdr>
        <w:top w:val="none" w:sz="0" w:space="0" w:color="auto"/>
        <w:left w:val="none" w:sz="0" w:space="0" w:color="auto"/>
        <w:bottom w:val="none" w:sz="0" w:space="0" w:color="auto"/>
        <w:right w:val="none" w:sz="0" w:space="0" w:color="auto"/>
      </w:divBdr>
    </w:div>
    <w:div w:id="1793094039">
      <w:bodyDiv w:val="1"/>
      <w:marLeft w:val="0"/>
      <w:marRight w:val="0"/>
      <w:marTop w:val="0"/>
      <w:marBottom w:val="0"/>
      <w:divBdr>
        <w:top w:val="none" w:sz="0" w:space="0" w:color="auto"/>
        <w:left w:val="none" w:sz="0" w:space="0" w:color="auto"/>
        <w:bottom w:val="none" w:sz="0" w:space="0" w:color="auto"/>
        <w:right w:val="none" w:sz="0" w:space="0" w:color="auto"/>
      </w:divBdr>
    </w:div>
    <w:div w:id="1794444842">
      <w:bodyDiv w:val="1"/>
      <w:marLeft w:val="0"/>
      <w:marRight w:val="0"/>
      <w:marTop w:val="0"/>
      <w:marBottom w:val="0"/>
      <w:divBdr>
        <w:top w:val="none" w:sz="0" w:space="0" w:color="auto"/>
        <w:left w:val="none" w:sz="0" w:space="0" w:color="auto"/>
        <w:bottom w:val="none" w:sz="0" w:space="0" w:color="auto"/>
        <w:right w:val="none" w:sz="0" w:space="0" w:color="auto"/>
      </w:divBdr>
    </w:div>
    <w:div w:id="179471492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3698192">
      <w:bodyDiv w:val="1"/>
      <w:marLeft w:val="0"/>
      <w:marRight w:val="0"/>
      <w:marTop w:val="0"/>
      <w:marBottom w:val="0"/>
      <w:divBdr>
        <w:top w:val="none" w:sz="0" w:space="0" w:color="auto"/>
        <w:left w:val="none" w:sz="0" w:space="0" w:color="auto"/>
        <w:bottom w:val="none" w:sz="0" w:space="0" w:color="auto"/>
        <w:right w:val="none" w:sz="0" w:space="0" w:color="auto"/>
      </w:divBdr>
    </w:div>
    <w:div w:id="1827163143">
      <w:bodyDiv w:val="1"/>
      <w:marLeft w:val="0"/>
      <w:marRight w:val="0"/>
      <w:marTop w:val="0"/>
      <w:marBottom w:val="0"/>
      <w:divBdr>
        <w:top w:val="none" w:sz="0" w:space="0" w:color="auto"/>
        <w:left w:val="none" w:sz="0" w:space="0" w:color="auto"/>
        <w:bottom w:val="none" w:sz="0" w:space="0" w:color="auto"/>
        <w:right w:val="none" w:sz="0" w:space="0" w:color="auto"/>
      </w:divBdr>
    </w:div>
    <w:div w:id="1830631683">
      <w:bodyDiv w:val="1"/>
      <w:marLeft w:val="0"/>
      <w:marRight w:val="0"/>
      <w:marTop w:val="0"/>
      <w:marBottom w:val="0"/>
      <w:divBdr>
        <w:top w:val="none" w:sz="0" w:space="0" w:color="auto"/>
        <w:left w:val="none" w:sz="0" w:space="0" w:color="auto"/>
        <w:bottom w:val="none" w:sz="0" w:space="0" w:color="auto"/>
        <w:right w:val="none" w:sz="0" w:space="0" w:color="auto"/>
      </w:divBdr>
    </w:div>
    <w:div w:id="1836606312">
      <w:bodyDiv w:val="1"/>
      <w:marLeft w:val="0"/>
      <w:marRight w:val="0"/>
      <w:marTop w:val="0"/>
      <w:marBottom w:val="0"/>
      <w:divBdr>
        <w:top w:val="none" w:sz="0" w:space="0" w:color="auto"/>
        <w:left w:val="none" w:sz="0" w:space="0" w:color="auto"/>
        <w:bottom w:val="none" w:sz="0" w:space="0" w:color="auto"/>
        <w:right w:val="none" w:sz="0" w:space="0" w:color="auto"/>
      </w:divBdr>
    </w:div>
    <w:div w:id="1837651488">
      <w:bodyDiv w:val="1"/>
      <w:marLeft w:val="0"/>
      <w:marRight w:val="0"/>
      <w:marTop w:val="0"/>
      <w:marBottom w:val="0"/>
      <w:divBdr>
        <w:top w:val="none" w:sz="0" w:space="0" w:color="auto"/>
        <w:left w:val="none" w:sz="0" w:space="0" w:color="auto"/>
        <w:bottom w:val="none" w:sz="0" w:space="0" w:color="auto"/>
        <w:right w:val="none" w:sz="0" w:space="0" w:color="auto"/>
      </w:divBdr>
    </w:div>
    <w:div w:id="1839811564">
      <w:bodyDiv w:val="1"/>
      <w:marLeft w:val="0"/>
      <w:marRight w:val="0"/>
      <w:marTop w:val="0"/>
      <w:marBottom w:val="0"/>
      <w:divBdr>
        <w:top w:val="none" w:sz="0" w:space="0" w:color="auto"/>
        <w:left w:val="none" w:sz="0" w:space="0" w:color="auto"/>
        <w:bottom w:val="none" w:sz="0" w:space="0" w:color="auto"/>
        <w:right w:val="none" w:sz="0" w:space="0" w:color="auto"/>
      </w:divBdr>
    </w:div>
    <w:div w:id="1844514291">
      <w:bodyDiv w:val="1"/>
      <w:marLeft w:val="0"/>
      <w:marRight w:val="0"/>
      <w:marTop w:val="0"/>
      <w:marBottom w:val="0"/>
      <w:divBdr>
        <w:top w:val="none" w:sz="0" w:space="0" w:color="auto"/>
        <w:left w:val="none" w:sz="0" w:space="0" w:color="auto"/>
        <w:bottom w:val="none" w:sz="0" w:space="0" w:color="auto"/>
        <w:right w:val="none" w:sz="0" w:space="0" w:color="auto"/>
      </w:divBdr>
    </w:div>
    <w:div w:id="1857619836">
      <w:bodyDiv w:val="1"/>
      <w:marLeft w:val="0"/>
      <w:marRight w:val="0"/>
      <w:marTop w:val="0"/>
      <w:marBottom w:val="0"/>
      <w:divBdr>
        <w:top w:val="none" w:sz="0" w:space="0" w:color="auto"/>
        <w:left w:val="none" w:sz="0" w:space="0" w:color="auto"/>
        <w:bottom w:val="none" w:sz="0" w:space="0" w:color="auto"/>
        <w:right w:val="none" w:sz="0" w:space="0" w:color="auto"/>
      </w:divBdr>
    </w:div>
    <w:div w:id="1861159406">
      <w:bodyDiv w:val="1"/>
      <w:marLeft w:val="0"/>
      <w:marRight w:val="0"/>
      <w:marTop w:val="0"/>
      <w:marBottom w:val="0"/>
      <w:divBdr>
        <w:top w:val="none" w:sz="0" w:space="0" w:color="auto"/>
        <w:left w:val="none" w:sz="0" w:space="0" w:color="auto"/>
        <w:bottom w:val="none" w:sz="0" w:space="0" w:color="auto"/>
        <w:right w:val="none" w:sz="0" w:space="0" w:color="auto"/>
      </w:divBdr>
    </w:div>
    <w:div w:id="1863471660">
      <w:bodyDiv w:val="1"/>
      <w:marLeft w:val="0"/>
      <w:marRight w:val="0"/>
      <w:marTop w:val="0"/>
      <w:marBottom w:val="0"/>
      <w:divBdr>
        <w:top w:val="none" w:sz="0" w:space="0" w:color="auto"/>
        <w:left w:val="none" w:sz="0" w:space="0" w:color="auto"/>
        <w:bottom w:val="none" w:sz="0" w:space="0" w:color="auto"/>
        <w:right w:val="none" w:sz="0" w:space="0" w:color="auto"/>
      </w:divBdr>
    </w:div>
    <w:div w:id="1866552478">
      <w:bodyDiv w:val="1"/>
      <w:marLeft w:val="0"/>
      <w:marRight w:val="0"/>
      <w:marTop w:val="0"/>
      <w:marBottom w:val="0"/>
      <w:divBdr>
        <w:top w:val="none" w:sz="0" w:space="0" w:color="auto"/>
        <w:left w:val="none" w:sz="0" w:space="0" w:color="auto"/>
        <w:bottom w:val="none" w:sz="0" w:space="0" w:color="auto"/>
        <w:right w:val="none" w:sz="0" w:space="0" w:color="auto"/>
      </w:divBdr>
    </w:div>
    <w:div w:id="1872568443">
      <w:bodyDiv w:val="1"/>
      <w:marLeft w:val="0"/>
      <w:marRight w:val="0"/>
      <w:marTop w:val="0"/>
      <w:marBottom w:val="0"/>
      <w:divBdr>
        <w:top w:val="none" w:sz="0" w:space="0" w:color="auto"/>
        <w:left w:val="none" w:sz="0" w:space="0" w:color="auto"/>
        <w:bottom w:val="none" w:sz="0" w:space="0" w:color="auto"/>
        <w:right w:val="none" w:sz="0" w:space="0" w:color="auto"/>
      </w:divBdr>
    </w:div>
    <w:div w:id="1873029048">
      <w:bodyDiv w:val="1"/>
      <w:marLeft w:val="0"/>
      <w:marRight w:val="0"/>
      <w:marTop w:val="0"/>
      <w:marBottom w:val="0"/>
      <w:divBdr>
        <w:top w:val="none" w:sz="0" w:space="0" w:color="auto"/>
        <w:left w:val="none" w:sz="0" w:space="0" w:color="auto"/>
        <w:bottom w:val="none" w:sz="0" w:space="0" w:color="auto"/>
        <w:right w:val="none" w:sz="0" w:space="0" w:color="auto"/>
      </w:divBdr>
    </w:div>
    <w:div w:id="1887140939">
      <w:bodyDiv w:val="1"/>
      <w:marLeft w:val="0"/>
      <w:marRight w:val="0"/>
      <w:marTop w:val="0"/>
      <w:marBottom w:val="0"/>
      <w:divBdr>
        <w:top w:val="none" w:sz="0" w:space="0" w:color="auto"/>
        <w:left w:val="none" w:sz="0" w:space="0" w:color="auto"/>
        <w:bottom w:val="none" w:sz="0" w:space="0" w:color="auto"/>
        <w:right w:val="none" w:sz="0" w:space="0" w:color="auto"/>
      </w:divBdr>
    </w:div>
    <w:div w:id="1895698366">
      <w:bodyDiv w:val="1"/>
      <w:marLeft w:val="0"/>
      <w:marRight w:val="0"/>
      <w:marTop w:val="0"/>
      <w:marBottom w:val="0"/>
      <w:divBdr>
        <w:top w:val="none" w:sz="0" w:space="0" w:color="auto"/>
        <w:left w:val="none" w:sz="0" w:space="0" w:color="auto"/>
        <w:bottom w:val="none" w:sz="0" w:space="0" w:color="auto"/>
        <w:right w:val="none" w:sz="0" w:space="0" w:color="auto"/>
      </w:divBdr>
    </w:div>
    <w:div w:id="1902792961">
      <w:bodyDiv w:val="1"/>
      <w:marLeft w:val="0"/>
      <w:marRight w:val="0"/>
      <w:marTop w:val="0"/>
      <w:marBottom w:val="0"/>
      <w:divBdr>
        <w:top w:val="none" w:sz="0" w:space="0" w:color="auto"/>
        <w:left w:val="none" w:sz="0" w:space="0" w:color="auto"/>
        <w:bottom w:val="none" w:sz="0" w:space="0" w:color="auto"/>
        <w:right w:val="none" w:sz="0" w:space="0" w:color="auto"/>
      </w:divBdr>
    </w:div>
    <w:div w:id="1905068815">
      <w:bodyDiv w:val="1"/>
      <w:marLeft w:val="0"/>
      <w:marRight w:val="0"/>
      <w:marTop w:val="0"/>
      <w:marBottom w:val="0"/>
      <w:divBdr>
        <w:top w:val="none" w:sz="0" w:space="0" w:color="auto"/>
        <w:left w:val="none" w:sz="0" w:space="0" w:color="auto"/>
        <w:bottom w:val="none" w:sz="0" w:space="0" w:color="auto"/>
        <w:right w:val="none" w:sz="0" w:space="0" w:color="auto"/>
      </w:divBdr>
    </w:div>
    <w:div w:id="1905530838">
      <w:bodyDiv w:val="1"/>
      <w:marLeft w:val="0"/>
      <w:marRight w:val="0"/>
      <w:marTop w:val="0"/>
      <w:marBottom w:val="0"/>
      <w:divBdr>
        <w:top w:val="none" w:sz="0" w:space="0" w:color="auto"/>
        <w:left w:val="none" w:sz="0" w:space="0" w:color="auto"/>
        <w:bottom w:val="none" w:sz="0" w:space="0" w:color="auto"/>
        <w:right w:val="none" w:sz="0" w:space="0" w:color="auto"/>
      </w:divBdr>
    </w:div>
    <w:div w:id="1912810600">
      <w:bodyDiv w:val="1"/>
      <w:marLeft w:val="0"/>
      <w:marRight w:val="0"/>
      <w:marTop w:val="0"/>
      <w:marBottom w:val="0"/>
      <w:divBdr>
        <w:top w:val="none" w:sz="0" w:space="0" w:color="auto"/>
        <w:left w:val="none" w:sz="0" w:space="0" w:color="auto"/>
        <w:bottom w:val="none" w:sz="0" w:space="0" w:color="auto"/>
        <w:right w:val="none" w:sz="0" w:space="0" w:color="auto"/>
      </w:divBdr>
    </w:div>
    <w:div w:id="1915429321">
      <w:bodyDiv w:val="1"/>
      <w:marLeft w:val="0"/>
      <w:marRight w:val="0"/>
      <w:marTop w:val="0"/>
      <w:marBottom w:val="0"/>
      <w:divBdr>
        <w:top w:val="none" w:sz="0" w:space="0" w:color="auto"/>
        <w:left w:val="none" w:sz="0" w:space="0" w:color="auto"/>
        <w:bottom w:val="none" w:sz="0" w:space="0" w:color="auto"/>
        <w:right w:val="none" w:sz="0" w:space="0" w:color="auto"/>
      </w:divBdr>
    </w:div>
    <w:div w:id="1917011457">
      <w:bodyDiv w:val="1"/>
      <w:marLeft w:val="0"/>
      <w:marRight w:val="0"/>
      <w:marTop w:val="0"/>
      <w:marBottom w:val="0"/>
      <w:divBdr>
        <w:top w:val="none" w:sz="0" w:space="0" w:color="auto"/>
        <w:left w:val="none" w:sz="0" w:space="0" w:color="auto"/>
        <w:bottom w:val="none" w:sz="0" w:space="0" w:color="auto"/>
        <w:right w:val="none" w:sz="0" w:space="0" w:color="auto"/>
      </w:divBdr>
    </w:div>
    <w:div w:id="1922249438">
      <w:bodyDiv w:val="1"/>
      <w:marLeft w:val="0"/>
      <w:marRight w:val="0"/>
      <w:marTop w:val="0"/>
      <w:marBottom w:val="0"/>
      <w:divBdr>
        <w:top w:val="none" w:sz="0" w:space="0" w:color="auto"/>
        <w:left w:val="none" w:sz="0" w:space="0" w:color="auto"/>
        <w:bottom w:val="none" w:sz="0" w:space="0" w:color="auto"/>
        <w:right w:val="none" w:sz="0" w:space="0" w:color="auto"/>
      </w:divBdr>
    </w:div>
    <w:div w:id="1957835622">
      <w:bodyDiv w:val="1"/>
      <w:marLeft w:val="0"/>
      <w:marRight w:val="0"/>
      <w:marTop w:val="0"/>
      <w:marBottom w:val="0"/>
      <w:divBdr>
        <w:top w:val="none" w:sz="0" w:space="0" w:color="auto"/>
        <w:left w:val="none" w:sz="0" w:space="0" w:color="auto"/>
        <w:bottom w:val="none" w:sz="0" w:space="0" w:color="auto"/>
        <w:right w:val="none" w:sz="0" w:space="0" w:color="auto"/>
      </w:divBdr>
    </w:div>
    <w:div w:id="1962565428">
      <w:bodyDiv w:val="1"/>
      <w:marLeft w:val="0"/>
      <w:marRight w:val="0"/>
      <w:marTop w:val="0"/>
      <w:marBottom w:val="0"/>
      <w:divBdr>
        <w:top w:val="none" w:sz="0" w:space="0" w:color="auto"/>
        <w:left w:val="none" w:sz="0" w:space="0" w:color="auto"/>
        <w:bottom w:val="none" w:sz="0" w:space="0" w:color="auto"/>
        <w:right w:val="none" w:sz="0" w:space="0" w:color="auto"/>
      </w:divBdr>
    </w:div>
    <w:div w:id="1980105780">
      <w:bodyDiv w:val="1"/>
      <w:marLeft w:val="0"/>
      <w:marRight w:val="0"/>
      <w:marTop w:val="0"/>
      <w:marBottom w:val="0"/>
      <w:divBdr>
        <w:top w:val="none" w:sz="0" w:space="0" w:color="auto"/>
        <w:left w:val="none" w:sz="0" w:space="0" w:color="auto"/>
        <w:bottom w:val="none" w:sz="0" w:space="0" w:color="auto"/>
        <w:right w:val="none" w:sz="0" w:space="0" w:color="auto"/>
      </w:divBdr>
    </w:div>
    <w:div w:id="1988195398">
      <w:bodyDiv w:val="1"/>
      <w:marLeft w:val="0"/>
      <w:marRight w:val="0"/>
      <w:marTop w:val="0"/>
      <w:marBottom w:val="0"/>
      <w:divBdr>
        <w:top w:val="none" w:sz="0" w:space="0" w:color="auto"/>
        <w:left w:val="none" w:sz="0" w:space="0" w:color="auto"/>
        <w:bottom w:val="none" w:sz="0" w:space="0" w:color="auto"/>
        <w:right w:val="none" w:sz="0" w:space="0" w:color="auto"/>
      </w:divBdr>
    </w:div>
    <w:div w:id="2003773370">
      <w:bodyDiv w:val="1"/>
      <w:marLeft w:val="0"/>
      <w:marRight w:val="0"/>
      <w:marTop w:val="0"/>
      <w:marBottom w:val="0"/>
      <w:divBdr>
        <w:top w:val="none" w:sz="0" w:space="0" w:color="auto"/>
        <w:left w:val="none" w:sz="0" w:space="0" w:color="auto"/>
        <w:bottom w:val="none" w:sz="0" w:space="0" w:color="auto"/>
        <w:right w:val="none" w:sz="0" w:space="0" w:color="auto"/>
      </w:divBdr>
    </w:div>
    <w:div w:id="2005156841">
      <w:bodyDiv w:val="1"/>
      <w:marLeft w:val="0"/>
      <w:marRight w:val="0"/>
      <w:marTop w:val="0"/>
      <w:marBottom w:val="0"/>
      <w:divBdr>
        <w:top w:val="none" w:sz="0" w:space="0" w:color="auto"/>
        <w:left w:val="none" w:sz="0" w:space="0" w:color="auto"/>
        <w:bottom w:val="none" w:sz="0" w:space="0" w:color="auto"/>
        <w:right w:val="none" w:sz="0" w:space="0" w:color="auto"/>
      </w:divBdr>
    </w:div>
    <w:div w:id="2010328109">
      <w:bodyDiv w:val="1"/>
      <w:marLeft w:val="0"/>
      <w:marRight w:val="0"/>
      <w:marTop w:val="0"/>
      <w:marBottom w:val="0"/>
      <w:divBdr>
        <w:top w:val="none" w:sz="0" w:space="0" w:color="auto"/>
        <w:left w:val="none" w:sz="0" w:space="0" w:color="auto"/>
        <w:bottom w:val="none" w:sz="0" w:space="0" w:color="auto"/>
        <w:right w:val="none" w:sz="0" w:space="0" w:color="auto"/>
      </w:divBdr>
    </w:div>
    <w:div w:id="2012633416">
      <w:bodyDiv w:val="1"/>
      <w:marLeft w:val="0"/>
      <w:marRight w:val="0"/>
      <w:marTop w:val="0"/>
      <w:marBottom w:val="0"/>
      <w:divBdr>
        <w:top w:val="none" w:sz="0" w:space="0" w:color="auto"/>
        <w:left w:val="none" w:sz="0" w:space="0" w:color="auto"/>
        <w:bottom w:val="none" w:sz="0" w:space="0" w:color="auto"/>
        <w:right w:val="none" w:sz="0" w:space="0" w:color="auto"/>
      </w:divBdr>
    </w:div>
    <w:div w:id="2022588983">
      <w:bodyDiv w:val="1"/>
      <w:marLeft w:val="0"/>
      <w:marRight w:val="0"/>
      <w:marTop w:val="0"/>
      <w:marBottom w:val="0"/>
      <w:divBdr>
        <w:top w:val="none" w:sz="0" w:space="0" w:color="auto"/>
        <w:left w:val="none" w:sz="0" w:space="0" w:color="auto"/>
        <w:bottom w:val="none" w:sz="0" w:space="0" w:color="auto"/>
        <w:right w:val="none" w:sz="0" w:space="0" w:color="auto"/>
      </w:divBdr>
    </w:div>
    <w:div w:id="2027322690">
      <w:bodyDiv w:val="1"/>
      <w:marLeft w:val="0"/>
      <w:marRight w:val="0"/>
      <w:marTop w:val="0"/>
      <w:marBottom w:val="0"/>
      <w:divBdr>
        <w:top w:val="none" w:sz="0" w:space="0" w:color="auto"/>
        <w:left w:val="none" w:sz="0" w:space="0" w:color="auto"/>
        <w:bottom w:val="none" w:sz="0" w:space="0" w:color="auto"/>
        <w:right w:val="none" w:sz="0" w:space="0" w:color="auto"/>
      </w:divBdr>
    </w:div>
    <w:div w:id="2027749667">
      <w:bodyDiv w:val="1"/>
      <w:marLeft w:val="0"/>
      <w:marRight w:val="0"/>
      <w:marTop w:val="0"/>
      <w:marBottom w:val="0"/>
      <w:divBdr>
        <w:top w:val="none" w:sz="0" w:space="0" w:color="auto"/>
        <w:left w:val="none" w:sz="0" w:space="0" w:color="auto"/>
        <w:bottom w:val="none" w:sz="0" w:space="0" w:color="auto"/>
        <w:right w:val="none" w:sz="0" w:space="0" w:color="auto"/>
      </w:divBdr>
    </w:div>
    <w:div w:id="2029287186">
      <w:bodyDiv w:val="1"/>
      <w:marLeft w:val="0"/>
      <w:marRight w:val="0"/>
      <w:marTop w:val="0"/>
      <w:marBottom w:val="0"/>
      <w:divBdr>
        <w:top w:val="none" w:sz="0" w:space="0" w:color="auto"/>
        <w:left w:val="none" w:sz="0" w:space="0" w:color="auto"/>
        <w:bottom w:val="none" w:sz="0" w:space="0" w:color="auto"/>
        <w:right w:val="none" w:sz="0" w:space="0" w:color="auto"/>
      </w:divBdr>
    </w:div>
    <w:div w:id="2036954156">
      <w:bodyDiv w:val="1"/>
      <w:marLeft w:val="0"/>
      <w:marRight w:val="0"/>
      <w:marTop w:val="0"/>
      <w:marBottom w:val="0"/>
      <w:divBdr>
        <w:top w:val="none" w:sz="0" w:space="0" w:color="auto"/>
        <w:left w:val="none" w:sz="0" w:space="0" w:color="auto"/>
        <w:bottom w:val="none" w:sz="0" w:space="0" w:color="auto"/>
        <w:right w:val="none" w:sz="0" w:space="0" w:color="auto"/>
      </w:divBdr>
    </w:div>
    <w:div w:id="2039235979">
      <w:bodyDiv w:val="1"/>
      <w:marLeft w:val="0"/>
      <w:marRight w:val="0"/>
      <w:marTop w:val="0"/>
      <w:marBottom w:val="0"/>
      <w:divBdr>
        <w:top w:val="none" w:sz="0" w:space="0" w:color="auto"/>
        <w:left w:val="none" w:sz="0" w:space="0" w:color="auto"/>
        <w:bottom w:val="none" w:sz="0" w:space="0" w:color="auto"/>
        <w:right w:val="none" w:sz="0" w:space="0" w:color="auto"/>
      </w:divBdr>
    </w:div>
    <w:div w:id="2047486974">
      <w:bodyDiv w:val="1"/>
      <w:marLeft w:val="0"/>
      <w:marRight w:val="0"/>
      <w:marTop w:val="0"/>
      <w:marBottom w:val="0"/>
      <w:divBdr>
        <w:top w:val="none" w:sz="0" w:space="0" w:color="auto"/>
        <w:left w:val="none" w:sz="0" w:space="0" w:color="auto"/>
        <w:bottom w:val="none" w:sz="0" w:space="0" w:color="auto"/>
        <w:right w:val="none" w:sz="0" w:space="0" w:color="auto"/>
      </w:divBdr>
    </w:div>
    <w:div w:id="2057385857">
      <w:bodyDiv w:val="1"/>
      <w:marLeft w:val="0"/>
      <w:marRight w:val="0"/>
      <w:marTop w:val="0"/>
      <w:marBottom w:val="0"/>
      <w:divBdr>
        <w:top w:val="none" w:sz="0" w:space="0" w:color="auto"/>
        <w:left w:val="none" w:sz="0" w:space="0" w:color="auto"/>
        <w:bottom w:val="none" w:sz="0" w:space="0" w:color="auto"/>
        <w:right w:val="none" w:sz="0" w:space="0" w:color="auto"/>
      </w:divBdr>
    </w:div>
    <w:div w:id="2060352707">
      <w:bodyDiv w:val="1"/>
      <w:marLeft w:val="0"/>
      <w:marRight w:val="0"/>
      <w:marTop w:val="0"/>
      <w:marBottom w:val="0"/>
      <w:divBdr>
        <w:top w:val="none" w:sz="0" w:space="0" w:color="auto"/>
        <w:left w:val="none" w:sz="0" w:space="0" w:color="auto"/>
        <w:bottom w:val="none" w:sz="0" w:space="0" w:color="auto"/>
        <w:right w:val="none" w:sz="0" w:space="0" w:color="auto"/>
      </w:divBdr>
    </w:div>
    <w:div w:id="2060589452">
      <w:bodyDiv w:val="1"/>
      <w:marLeft w:val="0"/>
      <w:marRight w:val="0"/>
      <w:marTop w:val="0"/>
      <w:marBottom w:val="0"/>
      <w:divBdr>
        <w:top w:val="none" w:sz="0" w:space="0" w:color="auto"/>
        <w:left w:val="none" w:sz="0" w:space="0" w:color="auto"/>
        <w:bottom w:val="none" w:sz="0" w:space="0" w:color="auto"/>
        <w:right w:val="none" w:sz="0" w:space="0" w:color="auto"/>
      </w:divBdr>
    </w:div>
    <w:div w:id="2062292044">
      <w:bodyDiv w:val="1"/>
      <w:marLeft w:val="0"/>
      <w:marRight w:val="0"/>
      <w:marTop w:val="0"/>
      <w:marBottom w:val="0"/>
      <w:divBdr>
        <w:top w:val="none" w:sz="0" w:space="0" w:color="auto"/>
        <w:left w:val="none" w:sz="0" w:space="0" w:color="auto"/>
        <w:bottom w:val="none" w:sz="0" w:space="0" w:color="auto"/>
        <w:right w:val="none" w:sz="0" w:space="0" w:color="auto"/>
      </w:divBdr>
    </w:div>
    <w:div w:id="2064407734">
      <w:bodyDiv w:val="1"/>
      <w:marLeft w:val="0"/>
      <w:marRight w:val="0"/>
      <w:marTop w:val="0"/>
      <w:marBottom w:val="0"/>
      <w:divBdr>
        <w:top w:val="none" w:sz="0" w:space="0" w:color="auto"/>
        <w:left w:val="none" w:sz="0" w:space="0" w:color="auto"/>
        <w:bottom w:val="none" w:sz="0" w:space="0" w:color="auto"/>
        <w:right w:val="none" w:sz="0" w:space="0" w:color="auto"/>
      </w:divBdr>
    </w:div>
    <w:div w:id="2070616631">
      <w:bodyDiv w:val="1"/>
      <w:marLeft w:val="0"/>
      <w:marRight w:val="0"/>
      <w:marTop w:val="0"/>
      <w:marBottom w:val="0"/>
      <w:divBdr>
        <w:top w:val="none" w:sz="0" w:space="0" w:color="auto"/>
        <w:left w:val="none" w:sz="0" w:space="0" w:color="auto"/>
        <w:bottom w:val="none" w:sz="0" w:space="0" w:color="auto"/>
        <w:right w:val="none" w:sz="0" w:space="0" w:color="auto"/>
      </w:divBdr>
    </w:div>
    <w:div w:id="2073263695">
      <w:bodyDiv w:val="1"/>
      <w:marLeft w:val="0"/>
      <w:marRight w:val="0"/>
      <w:marTop w:val="0"/>
      <w:marBottom w:val="0"/>
      <w:divBdr>
        <w:top w:val="none" w:sz="0" w:space="0" w:color="auto"/>
        <w:left w:val="none" w:sz="0" w:space="0" w:color="auto"/>
        <w:bottom w:val="none" w:sz="0" w:space="0" w:color="auto"/>
        <w:right w:val="none" w:sz="0" w:space="0" w:color="auto"/>
      </w:divBdr>
    </w:div>
    <w:div w:id="2078703425">
      <w:bodyDiv w:val="1"/>
      <w:marLeft w:val="0"/>
      <w:marRight w:val="0"/>
      <w:marTop w:val="0"/>
      <w:marBottom w:val="0"/>
      <w:divBdr>
        <w:top w:val="none" w:sz="0" w:space="0" w:color="auto"/>
        <w:left w:val="none" w:sz="0" w:space="0" w:color="auto"/>
        <w:bottom w:val="none" w:sz="0" w:space="0" w:color="auto"/>
        <w:right w:val="none" w:sz="0" w:space="0" w:color="auto"/>
      </w:divBdr>
    </w:div>
    <w:div w:id="2079479642">
      <w:bodyDiv w:val="1"/>
      <w:marLeft w:val="0"/>
      <w:marRight w:val="0"/>
      <w:marTop w:val="0"/>
      <w:marBottom w:val="0"/>
      <w:divBdr>
        <w:top w:val="none" w:sz="0" w:space="0" w:color="auto"/>
        <w:left w:val="none" w:sz="0" w:space="0" w:color="auto"/>
        <w:bottom w:val="none" w:sz="0" w:space="0" w:color="auto"/>
        <w:right w:val="none" w:sz="0" w:space="0" w:color="auto"/>
      </w:divBdr>
    </w:div>
    <w:div w:id="208282498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9766340">
      <w:bodyDiv w:val="1"/>
      <w:marLeft w:val="0"/>
      <w:marRight w:val="0"/>
      <w:marTop w:val="0"/>
      <w:marBottom w:val="0"/>
      <w:divBdr>
        <w:top w:val="none" w:sz="0" w:space="0" w:color="auto"/>
        <w:left w:val="none" w:sz="0" w:space="0" w:color="auto"/>
        <w:bottom w:val="none" w:sz="0" w:space="0" w:color="auto"/>
        <w:right w:val="none" w:sz="0" w:space="0" w:color="auto"/>
      </w:divBdr>
    </w:div>
    <w:div w:id="2091191730">
      <w:bodyDiv w:val="1"/>
      <w:marLeft w:val="0"/>
      <w:marRight w:val="0"/>
      <w:marTop w:val="0"/>
      <w:marBottom w:val="0"/>
      <w:divBdr>
        <w:top w:val="none" w:sz="0" w:space="0" w:color="auto"/>
        <w:left w:val="none" w:sz="0" w:space="0" w:color="auto"/>
        <w:bottom w:val="none" w:sz="0" w:space="0" w:color="auto"/>
        <w:right w:val="none" w:sz="0" w:space="0" w:color="auto"/>
      </w:divBdr>
    </w:div>
    <w:div w:id="2092114507">
      <w:bodyDiv w:val="1"/>
      <w:marLeft w:val="0"/>
      <w:marRight w:val="0"/>
      <w:marTop w:val="0"/>
      <w:marBottom w:val="0"/>
      <w:divBdr>
        <w:top w:val="none" w:sz="0" w:space="0" w:color="auto"/>
        <w:left w:val="none" w:sz="0" w:space="0" w:color="auto"/>
        <w:bottom w:val="none" w:sz="0" w:space="0" w:color="auto"/>
        <w:right w:val="none" w:sz="0" w:space="0" w:color="auto"/>
      </w:divBdr>
    </w:div>
    <w:div w:id="2096052604">
      <w:bodyDiv w:val="1"/>
      <w:marLeft w:val="0"/>
      <w:marRight w:val="0"/>
      <w:marTop w:val="0"/>
      <w:marBottom w:val="0"/>
      <w:divBdr>
        <w:top w:val="none" w:sz="0" w:space="0" w:color="auto"/>
        <w:left w:val="none" w:sz="0" w:space="0" w:color="auto"/>
        <w:bottom w:val="none" w:sz="0" w:space="0" w:color="auto"/>
        <w:right w:val="none" w:sz="0" w:space="0" w:color="auto"/>
      </w:divBdr>
    </w:div>
    <w:div w:id="2096315501">
      <w:bodyDiv w:val="1"/>
      <w:marLeft w:val="0"/>
      <w:marRight w:val="0"/>
      <w:marTop w:val="0"/>
      <w:marBottom w:val="0"/>
      <w:divBdr>
        <w:top w:val="none" w:sz="0" w:space="0" w:color="auto"/>
        <w:left w:val="none" w:sz="0" w:space="0" w:color="auto"/>
        <w:bottom w:val="none" w:sz="0" w:space="0" w:color="auto"/>
        <w:right w:val="none" w:sz="0" w:space="0" w:color="auto"/>
      </w:divBdr>
    </w:div>
    <w:div w:id="2099446531">
      <w:bodyDiv w:val="1"/>
      <w:marLeft w:val="0"/>
      <w:marRight w:val="0"/>
      <w:marTop w:val="0"/>
      <w:marBottom w:val="0"/>
      <w:divBdr>
        <w:top w:val="none" w:sz="0" w:space="0" w:color="auto"/>
        <w:left w:val="none" w:sz="0" w:space="0" w:color="auto"/>
        <w:bottom w:val="none" w:sz="0" w:space="0" w:color="auto"/>
        <w:right w:val="none" w:sz="0" w:space="0" w:color="auto"/>
      </w:divBdr>
    </w:div>
    <w:div w:id="2104178626">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6974392">
      <w:bodyDiv w:val="1"/>
      <w:marLeft w:val="0"/>
      <w:marRight w:val="0"/>
      <w:marTop w:val="0"/>
      <w:marBottom w:val="0"/>
      <w:divBdr>
        <w:top w:val="none" w:sz="0" w:space="0" w:color="auto"/>
        <w:left w:val="none" w:sz="0" w:space="0" w:color="auto"/>
        <w:bottom w:val="none" w:sz="0" w:space="0" w:color="auto"/>
        <w:right w:val="none" w:sz="0" w:space="0" w:color="auto"/>
      </w:divBdr>
    </w:div>
    <w:div w:id="2139444914">
      <w:bodyDiv w:val="1"/>
      <w:marLeft w:val="0"/>
      <w:marRight w:val="0"/>
      <w:marTop w:val="0"/>
      <w:marBottom w:val="0"/>
      <w:divBdr>
        <w:top w:val="none" w:sz="0" w:space="0" w:color="auto"/>
        <w:left w:val="none" w:sz="0" w:space="0" w:color="auto"/>
        <w:bottom w:val="none" w:sz="0" w:space="0" w:color="auto"/>
        <w:right w:val="none" w:sz="0" w:space="0" w:color="auto"/>
      </w:divBdr>
    </w:div>
    <w:div w:id="2142184118">
      <w:bodyDiv w:val="1"/>
      <w:marLeft w:val="0"/>
      <w:marRight w:val="0"/>
      <w:marTop w:val="0"/>
      <w:marBottom w:val="0"/>
      <w:divBdr>
        <w:top w:val="none" w:sz="0" w:space="0" w:color="auto"/>
        <w:left w:val="none" w:sz="0" w:space="0" w:color="auto"/>
        <w:bottom w:val="none" w:sz="0" w:space="0" w:color="auto"/>
        <w:right w:val="none" w:sz="0" w:space="0" w:color="auto"/>
      </w:divBdr>
    </w:div>
    <w:div w:id="214558426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hyperlink" Target="https://prodonrgov.sharepoint.com/:w:/r/sites/HOW2Hub/Shared%20Documents/ONR-RD-REF-002%20-%20List%20of%20regulatory%20acronyms,%20abbreviations%20and%20initialisms.docx?d=wd519d2c828714961abac46d1a797e93c&amp;csf=1&amp;web=1&amp;e=5IDF4m" TargetMode="Externa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image" Target="media/image2.png"/><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theme" Target="theme/theme1.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glossaryDocument" Target="glossary/document.xml"/><Relationship Id="rId10" Type="http://schemas.openxmlformats.org/officeDocument/2006/relationships/styles" Target="styles.xml"/><Relationship Id="rId19"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r w:rsidRPr="0069507A">
            <w:t>[Title]</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0A0C3B" w:rsidRDefault="007154C5">
          <w:r w:rsidRPr="00812B14">
            <w:t>Click or tap here to enter text.</w:t>
          </w:r>
        </w:p>
      </w:docPartBody>
    </w:docPart>
    <w:docPart>
      <w:docPartPr>
        <w:name w:val="30CB27CBF28C4D2FBF0903761E9BCFB8"/>
        <w:category>
          <w:name w:val="General"/>
          <w:gallery w:val="placeholder"/>
        </w:category>
        <w:types>
          <w:type w:val="bbPlcHdr"/>
        </w:types>
        <w:behaviors>
          <w:behavior w:val="content"/>
        </w:behaviors>
        <w:guid w:val="{14BEFC57-22AC-426B-AFBE-6BACEB08906E}"/>
      </w:docPartPr>
      <w:docPartBody>
        <w:p w:rsidR="00252452" w:rsidRDefault="00972B41" w:rsidP="00972B41">
          <w:pPr>
            <w:pStyle w:val="30CB27CBF28C4D2FBF0903761E9BCFB8"/>
          </w:pPr>
          <w:r w:rsidRPr="00561874">
            <w:t>[Title]</w:t>
          </w:r>
        </w:p>
      </w:docPartBody>
    </w:docPart>
    <w:docPart>
      <w:docPartPr>
        <w:name w:val="3E5B43D4E703445285DC56911DA95DBF"/>
        <w:category>
          <w:name w:val="General"/>
          <w:gallery w:val="placeholder"/>
        </w:category>
        <w:types>
          <w:type w:val="bbPlcHdr"/>
        </w:types>
        <w:behaviors>
          <w:behavior w:val="content"/>
        </w:behaviors>
        <w:guid w:val="{7526907D-2838-43FE-852F-110E4F3111B1}"/>
      </w:docPartPr>
      <w:docPartBody>
        <w:p w:rsidR="00252452" w:rsidRDefault="00972B41" w:rsidP="00972B41">
          <w:pPr>
            <w:pStyle w:val="3E5B43D4E703445285DC56911DA95DBF"/>
          </w:pPr>
          <w:r w:rsidRPr="00D1240B">
            <w:t>[Status]</w:t>
          </w:r>
        </w:p>
      </w:docPartBody>
    </w:docPart>
    <w:docPart>
      <w:docPartPr>
        <w:name w:val="2771B87D050942939B561989343C4E50"/>
        <w:category>
          <w:name w:val="General"/>
          <w:gallery w:val="placeholder"/>
        </w:category>
        <w:types>
          <w:type w:val="bbPlcHdr"/>
        </w:types>
        <w:behaviors>
          <w:behavior w:val="content"/>
        </w:behaviors>
        <w:guid w:val="{73405C4B-3375-4DF9-BE50-A20E4ECD88FC}"/>
      </w:docPartPr>
      <w:docPartBody>
        <w:p w:rsidR="001C6F8A" w:rsidRDefault="00DD71B6">
          <w:r w:rsidRPr="009F5E85">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421B1"/>
    <w:rsid w:val="00042687"/>
    <w:rsid w:val="000566AC"/>
    <w:rsid w:val="000A0C3B"/>
    <w:rsid w:val="00150B2F"/>
    <w:rsid w:val="00153253"/>
    <w:rsid w:val="00164B5A"/>
    <w:rsid w:val="00187049"/>
    <w:rsid w:val="001B0B69"/>
    <w:rsid w:val="001C6F8A"/>
    <w:rsid w:val="001D2E31"/>
    <w:rsid w:val="00202FCF"/>
    <w:rsid w:val="00237F82"/>
    <w:rsid w:val="00252452"/>
    <w:rsid w:val="002550FD"/>
    <w:rsid w:val="00266B3C"/>
    <w:rsid w:val="00283BA2"/>
    <w:rsid w:val="0029703E"/>
    <w:rsid w:val="002F2CEB"/>
    <w:rsid w:val="00350199"/>
    <w:rsid w:val="003653E7"/>
    <w:rsid w:val="003949B5"/>
    <w:rsid w:val="003C5A45"/>
    <w:rsid w:val="004C2BEE"/>
    <w:rsid w:val="005802B5"/>
    <w:rsid w:val="005A49B8"/>
    <w:rsid w:val="00610909"/>
    <w:rsid w:val="00634637"/>
    <w:rsid w:val="00655170"/>
    <w:rsid w:val="0066121E"/>
    <w:rsid w:val="006E51D1"/>
    <w:rsid w:val="007154C5"/>
    <w:rsid w:val="00752F6A"/>
    <w:rsid w:val="00775A10"/>
    <w:rsid w:val="00780C80"/>
    <w:rsid w:val="007A4E56"/>
    <w:rsid w:val="007D3E5C"/>
    <w:rsid w:val="007E6AE6"/>
    <w:rsid w:val="0081727D"/>
    <w:rsid w:val="0082164B"/>
    <w:rsid w:val="00835E07"/>
    <w:rsid w:val="00883EB5"/>
    <w:rsid w:val="008B4744"/>
    <w:rsid w:val="008D6227"/>
    <w:rsid w:val="008E142F"/>
    <w:rsid w:val="00961C4A"/>
    <w:rsid w:val="00972B41"/>
    <w:rsid w:val="00A374D4"/>
    <w:rsid w:val="00A83579"/>
    <w:rsid w:val="00AA0771"/>
    <w:rsid w:val="00AF0AC5"/>
    <w:rsid w:val="00AF1A61"/>
    <w:rsid w:val="00B41752"/>
    <w:rsid w:val="00BE6054"/>
    <w:rsid w:val="00C245A5"/>
    <w:rsid w:val="00C477C6"/>
    <w:rsid w:val="00C50809"/>
    <w:rsid w:val="00C638C2"/>
    <w:rsid w:val="00C90BDF"/>
    <w:rsid w:val="00CA10A9"/>
    <w:rsid w:val="00CA74A9"/>
    <w:rsid w:val="00CD10A9"/>
    <w:rsid w:val="00CF1DB8"/>
    <w:rsid w:val="00D120F2"/>
    <w:rsid w:val="00D51573"/>
    <w:rsid w:val="00D618F4"/>
    <w:rsid w:val="00D75606"/>
    <w:rsid w:val="00D9371C"/>
    <w:rsid w:val="00DB4022"/>
    <w:rsid w:val="00DD71B6"/>
    <w:rsid w:val="00DD7BA4"/>
    <w:rsid w:val="00E24D23"/>
    <w:rsid w:val="00E2614F"/>
    <w:rsid w:val="00E318CE"/>
    <w:rsid w:val="00E37F7B"/>
    <w:rsid w:val="00E6253D"/>
    <w:rsid w:val="00E646E1"/>
    <w:rsid w:val="00EC7F14"/>
    <w:rsid w:val="00FA590B"/>
    <w:rsid w:val="00FB2AEA"/>
    <w:rsid w:val="00FF30E3"/>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D71B6"/>
    <w:rPr>
      <w:color w:val="808080"/>
    </w:rPr>
  </w:style>
  <w:style w:type="paragraph" w:customStyle="1" w:styleId="30CB27CBF28C4D2FBF0903761E9BCFB8">
    <w:name w:val="30CB27CBF28C4D2FBF0903761E9BCFB8"/>
    <w:rsid w:val="00972B41"/>
  </w:style>
  <w:style w:type="paragraph" w:customStyle="1" w:styleId="3E5B43D4E703445285DC56911DA95DBF">
    <w:name w:val="3E5B43D4E703445285DC56911DA95DBF"/>
    <w:rsid w:val="00972B4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66693000-3e12-4b44-a742-9a2ba35b7d28" ContentTypeId="0x0101000C70A82DFAAC384DB9F6EBA2C8B87C57" PreviousValue="false"/>
</file>

<file path=customXml/item5.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TaxCatchAll xmlns="05350e14-297a-489c-ad04-faf6563b232c"/>
    <dd2817321d504f1caee75a1112d299d4 xmlns="fbd4c4c3-96d4-4265-b68e-6a383a5dca66">
      <Terms xmlns="http://schemas.microsoft.com/office/infopath/2007/PartnerControls"/>
    </dd2817321d504f1caee75a1112d299d4>
    <PCR_x003f_ xmlns="fbd4c4c3-96d4-4265-b68e-6a383a5dca66">false</PCR_x003f_>
  </documentManagement>
</p:properties>
</file>

<file path=customXml/item6.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1" ma:contentTypeDescription="" ma:contentTypeScope="" ma:versionID="2a0239fb57c581bced025e54e7cca7e9">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IEEE2006OfficeOnline.xsl" StyleName="IEEE" Version="2006">
  <b:Source>
    <b:Tag>ONR548</b:Tag>
    <b:SourceType>DocumentFromInternetSite</b:SourceType>
    <b:Guid>{B28165F0-F5C2-489F-9979-9B122F0A60FE}</b:Guid>
    <b:Author>
      <b:Author>
        <b:Corporate>ONR</b:Corporate>
      </b:Author>
    </b:Author>
    <b:Title>ONR-RD-REF-002 - List of regulatory acronyms, abbreviations and initialisms</b:Title>
    <b:RefOrder>31</b:RefOrder>
  </b:Source>
  <b:Source>
    <b:Tag>ONRSAPs</b:Tag>
    <b:SourceType>Book</b:SourceType>
    <b:Guid>{5917DBE2-99A6-4A7E-A95A-BC86D5CE2ACF}</b:Guid>
    <b:Author>
      <b:Author>
        <b:Corporate>ONR</b:Corporate>
      </b:Author>
    </b:Author>
    <b:Title>Safety Assessment Principles for Nuclear Facilities’, 2014 Edition, Rev 1, January 2020, www.onr.org.uk/saps/saps2014.pdf</b:Title>
    <b:RefOrder>2</b:RefOrder>
  </b:Source>
  <b:Source>
    <b:Tag>IAEA82</b:Tag>
    <b:SourceType>Book</b:SourceType>
    <b:Guid>{3C87AE03-920C-4F76-801D-8E91FA75C0D2}</b:Guid>
    <b:Author>
      <b:Author>
        <b:Corporate>IAEA</b:Corporate>
      </b:Author>
    </b:Author>
    <b:Title>Safety Report Series 82 – ‘Ageing Management for Nuclear Power Plants: International Generic Ageing Lessons Learned’ (IGALL)</b:Title>
    <b:RefOrder>5</b:RefOrder>
  </b:Source>
  <b:Source>
    <b:Tag>IAEA35</b:Tag>
    <b:SourceType>Book</b:SourceType>
    <b:Guid>{D005B632-902D-43C0-AEC5-7C75DB08B6EA}</b:Guid>
    <b:Author>
      <b:Author>
        <b:Corporate>IAEA</b:Corporate>
      </b:Author>
    </b:Author>
    <b:Title>Nuclear Energy Series, No. NP-T-3.5, Ageing Management of Concrete Structures in Nuclear Power Plants</b:Title>
    <b:RefOrder>6</b:RefOrder>
  </b:Source>
  <b:Source>
    <b:Tag>IAEA324</b:Tag>
    <b:SourceType>Book</b:SourceType>
    <b:Guid>{9CCAA69D-2A50-46A8-B9DE-45EB0CE710BF}</b:Guid>
    <b:Author>
      <b:Author>
        <b:Corporate>IAEA</b:Corporate>
      </b:Author>
    </b:Author>
    <b:Title>Nuclear Energy Series, No. NP-T-3.24, Handbook on Ageing Management for Nuclear Power Plants</b:Title>
    <b:RefOrder>7</b:RefOrder>
  </b:Source>
  <b:Source>
    <b:Tag>CIR1</b:Tag>
    <b:SourceType>Book</b:SourceType>
    <b:Guid>{ECD980FF-AD83-4588-B88E-FE2C055FD84C}</b:Guid>
    <b:Author>
      <b:Author>
        <b:NameList>
          <b:Person>
            <b:Last>CIRIA</b:Last>
          </b:Person>
        </b:NameList>
      </b:Author>
    </b:Author>
    <b:Title>Non-destructive testing of civil structures (C798), February 2022, ISBN: 978-0-86017-940-5</b:Title>
    <b:RefOrder>8</b:RefOrder>
  </b:Source>
  <b:Source>
    <b:Tag>IAEA106</b:Tag>
    <b:SourceType>Book</b:SourceType>
    <b:Guid>{94138B7E-9502-4902-81E2-CD1CC44F2627}</b:Guid>
    <b:Author>
      <b:Author>
        <b:Corporate>IAEA</b:Corporate>
      </b:Author>
    </b:Author>
    <b:Title>Safety Reports Series No.106, Ageing Management and Long Term Operation of Nuclear Power Plants: Data Management, Scope Setting, Plant Programmes and Documentation, 2022</b:Title>
    <b:RefOrder>11</b:RefOrder>
  </b:Source>
  <b:Source>
    <b:Tag>IAEA1957</b:Tag>
    <b:SourceType>Book</b:SourceType>
    <b:Guid>{86971AD3-1BF1-4DA4-8754-64E8F9C5ACCA}</b:Guid>
    <b:Author>
      <b:Author>
        <b:Corporate>IAEA</b:Corporate>
      </b:Author>
    </b:Author>
    <b:Title>TECDOC-1957, Ageing Management of Nuclear Power Plants during Delayed Construction Periods, Extended Shutdown and Permanent Shutdown Prior to Decommissioning, 2021</b:Title>
    <b:RefOrder>12</b:RefOrder>
  </b:Source>
  <b:Source>
    <b:Tag>ONR8</b:Tag>
    <b:SourceType>ElectronicSource</b:SourceType>
    <b:Guid>{A4C31CED-7E67-45DF-97E8-C965DB0C0A82}</b:Guid>
    <b:Author>
      <b:Author>
        <b:Corporate>ONR</b:Corporate>
      </b:Author>
    </b:Author>
    <b:Title>NS-TAST-GD-050 - Periodic Safety Reviews (PSR)</b:Title>
    <b:RefOrder>13</b:RefOrder>
  </b:Source>
  <b:Source>
    <b:Tag>BRE</b:Tag>
    <b:SourceType>Book</b:SourceType>
    <b:Guid>{2BDA4418-6835-49BB-AB05-E9BEA766683E}</b:Guid>
    <b:Author>
      <b:Author>
        <b:Corporate>BRE</b:Corporate>
      </b:Author>
    </b:Author>
    <b:Title>Building Research Establishment document, A review of materials used as waterbars and sealants in pond structures, 2010, CM9 2020/260321</b:Title>
    <b:RefOrder>14</b:RefOrder>
  </b:Source>
  <b:Source>
    <b:Tag>BRE366</b:Tag>
    <b:SourceType>Book</b:SourceType>
    <b:Guid>{D8742A0B-55A9-4D28-A38A-52301EBDB0A1}</b:Guid>
    <b:Author>
      <b:Author>
        <b:Corporate>BRE</b:Corporate>
      </b:Author>
    </b:Author>
    <b:Title>Digest 366: Parts 1 to 4: “Structural Appraisal of Existing Buildings” BRE, 2012</b:Title>
    <b:RefOrder>25</b:RefOrder>
  </b:Source>
  <b:Source>
    <b:Tag>ONR9</b:Tag>
    <b:SourceType>ElectronicSource</b:SourceType>
    <b:Guid>{2B7BC19D-FE67-441A-9691-EBB10156ABC2}</b:Guid>
    <b:Author>
      <b:Author>
        <b:Corporate>ONR</b:Corporate>
      </b:Author>
    </b:Author>
    <b:Title>NS-TAST-GD-009 - Examination, Inspection, Maintenance and Testing of Items Important to Safety</b:Title>
    <b:RefOrder>16</b:RefOrder>
  </b:Source>
  <b:Source>
    <b:Tag>Wes</b:Tag>
    <b:SourceType>Misc</b:SourceType>
    <b:Guid>{5B216A3B-330C-4785-BDFD-DA25DC704294}</b:Guid>
    <b:Title>Western European Nuclear Regulators’ Association (WENRA) Safety Reference Levels for Existing Reactors, Update in Relation to Lessons Learned from TEPCO Fukushima Dai-Ichi Accident, 2014</b:Title>
    <b:RefOrder>20</b:RefOrder>
  </b:Source>
  <b:Source>
    <b:Tag>IAEA48</b:Tag>
    <b:SourceType>Book</b:SourceType>
    <b:Guid>{68865052-62C6-44B1-B561-0C126BDD3C00}</b:Guid>
    <b:Author>
      <b:Author>
        <b:Corporate>IAEA</b:Corporate>
      </b:Author>
    </b:Author>
    <b:Title>Safety Standards Series No. SSG-48, Ageing Management and Development of a Programme for Long Term Operation of Nuclear Power Plants, 2018</b:Title>
    <b:RefOrder>21</b:RefOrder>
  </b:Source>
  <b:Source>
    <b:Tag>FEMA</b:Tag>
    <b:SourceType>Book</b:SourceType>
    <b:Guid>{5A27BF68-40B3-49BB-B398-F9ECFAC01732}</b:Guid>
    <b:Author>
      <b:Author>
        <b:Corporate>FEMA</b:Corporate>
      </b:Author>
    </b:Author>
    <b:Title>FEMA 306 - Evaluation of Earthquake Damaged Concrete and Masonry Wall Buildings – Basic Procedures Manual, Federal Emergency Management Agency, 1998, https://mitigation.eeri.org/files/fema-306.pdf</b:Title>
    <b:RefOrder>23</b:RefOrder>
  </b:Source>
  <b:Source>
    <b:Tag>FEMA307</b:Tag>
    <b:SourceType>Book</b:SourceType>
    <b:Guid>{CE286898-32F1-4F29-B368-0F458874B334}</b:Guid>
    <b:Author>
      <b:Author>
        <b:Corporate>FEMA</b:Corporate>
      </b:Author>
    </b:Author>
    <b:Title>FEMA 307 - Evaluation of Earthquake Damaged Concrete and Masonry Wall Buildings – Technical Resources, Federal Emergency Management Agency, 1998 </b:Title>
    <b:RefOrder>24</b:RefOrder>
  </b:Source>
  <b:Source>
    <b:Tag>IStructE</b:Tag>
    <b:SourceType>Book</b:SourceType>
    <b:Guid>{A2594586-EAEC-4B0D-A34A-DB66D94B1836}</b:Guid>
    <b:Author>
      <b:Author>
        <b:Corporate>The Institution of Structural Engineers</b:Corporate>
      </b:Author>
    </b:Author>
    <b:Title>Appraisal of Existing Structures, 2010</b:Title>
    <b:RefOrder>26</b:RefOrder>
  </b:Source>
  <b:Source>
    <b:Tag>Str</b:Tag>
    <b:SourceType>Book</b:SourceType>
    <b:Guid>{F4BFA9AC-0170-4ABB-AFC0-A8E3D26833BA}</b:Guid>
    <b:Title>Structural Health Monitoring of Large Civil Engineering Structures, Hua-Pen Cheng, Wiley Blackwell (2018)</b:Title>
    <b:RefOrder>30</b:RefOrder>
  </b:Source>
  <b:Source>
    <b:Tag>Ame</b:Tag>
    <b:SourceType>Report</b:SourceType>
    <b:Guid>{D05556AF-FAF9-453A-B138-6E0D95F5FCE7}</b:Guid>
    <b:Title>Report on Evaluation and Repair of Existing Nuclear Safety-Related Concrete Structures, ACI 349.3R-18, January 2018, ISBN: 978-1-64195-000-8</b:Title>
    <b:Author>
      <b:Author>
        <b:NameList>
          <b:Person>
            <b:Last>American Concrete Institute</b:Last>
          </b:Person>
        </b:NameList>
      </b:Author>
    </b:Author>
    <b:RefOrder>9</b:RefOrder>
  </b:Source>
  <b:Source>
    <b:Tag>Jap1</b:Tag>
    <b:SourceType>ElectronicSource</b:SourceType>
    <b:Guid>{B9B725EE-1193-4B3E-B94A-96933B400104}</b:Guid>
    <b:Title>5. ‘Review of the Current State of Knowledge on the Effects of Radiation on concrete’ Rosseel et al Journal of Advanced Concrete Technology, Vol 14, July 2016, CM9 2020/313681</b:Title>
    <b:Author>
      <b:Author>
        <b:NameList>
          <b:Person>
            <b:Last>Japan Concrete Institute</b:Last>
          </b:Person>
        </b:NameList>
      </b:Author>
    </b:Author>
    <b:RefOrder>15</b:RefOrder>
  </b:Source>
  <b:Source>
    <b:Tag>JRC</b:Tag>
    <b:SourceType>Book</b:SourceType>
    <b:Guid>{1E190228-0A2D-4255-BF7E-F815EE9BA18A}</b:Guid>
    <b:Author>
      <b:Author>
        <b:Corporate>JRC Science and Technology Report</b:Corporate>
      </b:Author>
    </b:Author>
    <b:Title>New European Technical Rules for the Assessment and Retrofitting of Existing Structures, European Commission Joint Research Centre, 2015, CM9 2020/314976</b:Title>
    <b:RefOrder>28</b:RefOrder>
  </b:Source>
  <b:Source>
    <b:Tag>DMRB</b:Tag>
    <b:SourceType>Book</b:SourceType>
    <b:Guid>{C5A983FE-2EDA-44BD-A9AB-11D076963A32}</b:Guid>
    <b:Author>
      <b:Author>
        <b:Corporate>Standards for Highways</b:Corporate>
      </b:Author>
    </b:Author>
    <b:Title>Design Manual for Roads and Bridges (DMRB), http://www.standardsforhighways.co.uk/ha/standards/dmrb/index.htm</b:Title>
    <b:RefOrder>29</b:RefOrder>
  </b:Source>
  <b:Source>
    <b:Tag>NST1</b:Tag>
    <b:SourceType>DocumentFromInternetSite</b:SourceType>
    <b:Guid>{309C78BD-86A5-4C80-8997-9AAC22CBD57C}</b:Guid>
    <b:Title>NS-TAST-GD-017 - Civil Engineering</b:Title>
    <b:Author>
      <b:Author>
        <b:Corporate>ONR</b:Corporate>
      </b:Author>
    </b:Author>
    <b:URL>ONR website</b:URL>
    <b:RefOrder>1</b:RefOrder>
  </b:Source>
  <b:Source>
    <b:Tag>ONR7</b:Tag>
    <b:SourceType>ElectronicSource</b:SourceType>
    <b:Guid>{539885BC-00A0-495A-8832-14BF701A598D}</b:Guid>
    <b:Title>NS-TAST-GD-109 - Ageing and Degradation Management</b:Title>
    <b:Author>
      <b:Author>
        <b:Corporate>ONR</b:Corporate>
      </b:Author>
    </b:Author>
    <b:RefOrder>3</b:RefOrder>
  </b:Source>
  <b:Source>
    <b:Tag>ONR161</b:Tag>
    <b:SourceType>DocumentFromInternetSite</b:SourceType>
    <b:Guid>{9BDB2493-78C0-4B30-8782-610DF1DB44A2}</b:Guid>
    <b:Author>
      <b:Author>
        <b:Corporate>ONR</b:Corporate>
      </b:Author>
    </b:Author>
    <b:Title>NS-TAST-GD-017 - Annex 1 - Design</b:Title>
    <b:URL>ONR website</b:URL>
    <b:RefOrder>4</b:RefOrder>
  </b:Source>
  <b:Source>
    <b:Tag>ONR166</b:Tag>
    <b:SourceType>DocumentFromInternetSite</b:SourceType>
    <b:Guid>{6CBF3FE7-E930-4D33-B6DD-D0B61CE193CF}</b:Guid>
    <b:Author>
      <b:Author>
        <b:Corporate>ONR</b:Corporate>
      </b:Author>
    </b:Author>
    <b:Title>NS-TAST-GD-017 - Annex 6 - Civil Engineering – Post Operation</b:Title>
    <b:URL>ONR website</b:URL>
    <b:RefOrder>10</b:RefOrder>
  </b:Source>
  <b:Source>
    <b:Tag>ONR102</b:Tag>
    <b:SourceType>InternetSite</b:SourceType>
    <b:Guid>{7B4C1B6B-4564-4985-A6F0-D961E434F38F}</b:Guid>
    <b:Title>NS-TAST-GD-079 - Licensee Design Authority Capability</b:Title>
    <b:Author>
      <b:Author>
        <b:Corporate>ONR</b:Corporate>
      </b:Author>
    </b:Author>
    <b:URL>ONR website</b:URL>
    <b:RefOrder>17</b:RefOrder>
  </b:Source>
  <b:Source>
    <b:Tag>ONR143</b:Tag>
    <b:SourceType>InternetSite</b:SourceType>
    <b:Guid>{7A5A4BB7-688E-422A-B8AB-A927DEC15297}</b:Guid>
    <b:Title>NS-TAST-GD-049 - Licensee Core Safety and Intelligent Customer Capabilities</b:Title>
    <b:Author>
      <b:Author>
        <b:Corporate>ONR</b:Corporate>
      </b:Author>
    </b:Author>
    <b:URL>ONR website</b:URL>
    <b:RefOrder>18</b:RefOrder>
  </b:Source>
  <b:Source>
    <b:Tag>ONR51</b:Tag>
    <b:SourceType>DocumentFromInternetSite</b:SourceType>
    <b:Guid>{33D1BA8D-1973-4D02-8195-75333124F608}</b:Guid>
    <b:Author>
      <b:Author>
        <b:Corporate>ONR</b:Corporate>
      </b:Author>
    </b:Author>
    <b:Title>NS-TAST-GD-027 - Training and Assuring Personnel Competence</b:Title>
    <b:URL>ONR website</b:URL>
    <b:RefOrder>19</b:RefOrder>
  </b:Source>
  <b:Source>
    <b:Tag>ONR155</b:Tag>
    <b:SourceType>ElectronicSource</b:SourceType>
    <b:Guid>{C940AC30-FAF9-4BDB-B472-9A60BF0BC7DE}</b:Guid>
    <b:Author>
      <b:Author>
        <b:Corporate>ONR</b:Corporate>
      </b:Author>
    </b:Author>
    <b:Title>NS-INSP-GD-015 - LC15 Periodic Review</b:Title>
    <b:RefOrder>22</b:RefOrder>
  </b:Source>
  <b:Source>
    <b:Tag>ONR551</b:Tag>
    <b:SourceType>DocumentFromInternetSite</b:SourceType>
    <b:Guid>{4C92D8EF-1CFB-4338-94AD-6E8907ED11DF}</b:Guid>
    <b:Author>
      <b:Author>
        <b:Corporate>ONR</b:Corporate>
      </b:Author>
    </b:Author>
    <b:Title>NS-TAST-GD-033 - Management of records</b:Title>
    <b:URL>ONR website</b:URL>
    <b:RefOrder>27</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C875514-1F50-41EA-BFA1-25E1AC2E2C97}">
  <ds:schemaRefs>
    <ds:schemaRef ds:uri="http://schemas.microsoft.com/sharepoint/v3/contenttype/forms"/>
  </ds:schemaRefs>
</ds:datastoreItem>
</file>

<file path=customXml/itemProps3.xml><?xml version="1.0" encoding="utf-8"?>
<ds:datastoreItem xmlns:ds="http://schemas.openxmlformats.org/officeDocument/2006/customXml" ds:itemID="{2DD7AA1E-34F8-4CD3-8BDB-988DE7583D09}">
  <ds:schemaRefs>
    <ds:schemaRef ds:uri="http://schemas.microsoft.com/sharepoint/events"/>
  </ds:schemaRefs>
</ds:datastoreItem>
</file>

<file path=customXml/itemProps4.xml><?xml version="1.0" encoding="utf-8"?>
<ds:datastoreItem xmlns:ds="http://schemas.openxmlformats.org/officeDocument/2006/customXml" ds:itemID="{11C4264C-2A45-4D6E-91CB-1CC526243603}">
  <ds:schemaRefs>
    <ds:schemaRef ds:uri="Microsoft.SharePoint.Taxonomy.ContentTypeSync"/>
  </ds:schemaRefs>
</ds:datastoreItem>
</file>

<file path=customXml/itemProps5.xml><?xml version="1.0" encoding="utf-8"?>
<ds:datastoreItem xmlns:ds="http://schemas.openxmlformats.org/officeDocument/2006/customXml" ds:itemID="{200CDBA9-4445-4A6A-82AB-61BB7B40098F}">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customXml/itemProps6.xml><?xml version="1.0" encoding="utf-8"?>
<ds:datastoreItem xmlns:ds="http://schemas.openxmlformats.org/officeDocument/2006/customXml" ds:itemID="{727B3C44-D9B3-4CE7-9332-F8158C168B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3969CD91-306F-46A0-8C04-8CF2FE44C87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45</Pages>
  <Words>12313</Words>
  <Characters>73267</Characters>
  <Application>Microsoft Office Word</Application>
  <DocSecurity>0</DocSecurity>
  <Lines>1703</Lines>
  <Paragraphs>770</Paragraphs>
  <ScaleCrop>false</ScaleCrop>
  <Manager>Office for Nuclear Regulation</Manager>
  <Company>Office for Nuclear Regulation</Company>
  <LinksUpToDate>false</LinksUpToDate>
  <CharactersWithSpaces>84810</CharactersWithSpaces>
  <SharedDoc>false</SharedDoc>
  <HLinks>
    <vt:vector size="54" baseType="variant">
      <vt:variant>
        <vt:i4>983126</vt:i4>
      </vt:variant>
      <vt:variant>
        <vt:i4>192</vt:i4>
      </vt:variant>
      <vt:variant>
        <vt:i4>0</vt:i4>
      </vt:variant>
      <vt:variant>
        <vt:i4>5</vt:i4>
      </vt:variant>
      <vt:variant>
        <vt:lpwstr>https://prodonrgov.sharepoint.com/:w:/r/sites/HOW2Hub/Shared Documents/ONR-RD-REF-002 - List of regulatory acronyms, abbreviations and initialisms.docx?d=wd519d2c828714961abac46d1a797e93c&amp;csf=1&amp;web=1&amp;e=5IDF4m</vt:lpwstr>
      </vt:variant>
      <vt:variant>
        <vt:lpwstr/>
      </vt:variant>
      <vt:variant>
        <vt:i4>1310771</vt:i4>
      </vt:variant>
      <vt:variant>
        <vt:i4>44</vt:i4>
      </vt:variant>
      <vt:variant>
        <vt:i4>0</vt:i4>
      </vt:variant>
      <vt:variant>
        <vt:i4>5</vt:i4>
      </vt:variant>
      <vt:variant>
        <vt:lpwstr/>
      </vt:variant>
      <vt:variant>
        <vt:lpwstr>_Toc233200227</vt:lpwstr>
      </vt:variant>
      <vt:variant>
        <vt:i4>1310771</vt:i4>
      </vt:variant>
      <vt:variant>
        <vt:i4>38</vt:i4>
      </vt:variant>
      <vt:variant>
        <vt:i4>0</vt:i4>
      </vt:variant>
      <vt:variant>
        <vt:i4>5</vt:i4>
      </vt:variant>
      <vt:variant>
        <vt:lpwstr/>
      </vt:variant>
      <vt:variant>
        <vt:lpwstr>_Toc233200226</vt:lpwstr>
      </vt:variant>
      <vt:variant>
        <vt:i4>1310771</vt:i4>
      </vt:variant>
      <vt:variant>
        <vt:i4>32</vt:i4>
      </vt:variant>
      <vt:variant>
        <vt:i4>0</vt:i4>
      </vt:variant>
      <vt:variant>
        <vt:i4>5</vt:i4>
      </vt:variant>
      <vt:variant>
        <vt:lpwstr/>
      </vt:variant>
      <vt:variant>
        <vt:lpwstr>_Toc233200225</vt:lpwstr>
      </vt:variant>
      <vt:variant>
        <vt:i4>1310771</vt:i4>
      </vt:variant>
      <vt:variant>
        <vt:i4>26</vt:i4>
      </vt:variant>
      <vt:variant>
        <vt:i4>0</vt:i4>
      </vt:variant>
      <vt:variant>
        <vt:i4>5</vt:i4>
      </vt:variant>
      <vt:variant>
        <vt:lpwstr/>
      </vt:variant>
      <vt:variant>
        <vt:lpwstr>_Toc233200224</vt:lpwstr>
      </vt:variant>
      <vt:variant>
        <vt:i4>1310771</vt:i4>
      </vt:variant>
      <vt:variant>
        <vt:i4>20</vt:i4>
      </vt:variant>
      <vt:variant>
        <vt:i4>0</vt:i4>
      </vt:variant>
      <vt:variant>
        <vt:i4>5</vt:i4>
      </vt:variant>
      <vt:variant>
        <vt:lpwstr/>
      </vt:variant>
      <vt:variant>
        <vt:lpwstr>_Toc233200223</vt:lpwstr>
      </vt:variant>
      <vt:variant>
        <vt:i4>1310771</vt:i4>
      </vt:variant>
      <vt:variant>
        <vt:i4>14</vt:i4>
      </vt:variant>
      <vt:variant>
        <vt:i4>0</vt:i4>
      </vt:variant>
      <vt:variant>
        <vt:i4>5</vt:i4>
      </vt:variant>
      <vt:variant>
        <vt:lpwstr/>
      </vt:variant>
      <vt:variant>
        <vt:lpwstr>_Toc233200222</vt:lpwstr>
      </vt:variant>
      <vt:variant>
        <vt:i4>1310771</vt:i4>
      </vt:variant>
      <vt:variant>
        <vt:i4>8</vt:i4>
      </vt:variant>
      <vt:variant>
        <vt:i4>0</vt:i4>
      </vt:variant>
      <vt:variant>
        <vt:i4>5</vt:i4>
      </vt:variant>
      <vt:variant>
        <vt:lpwstr/>
      </vt:variant>
      <vt:variant>
        <vt:lpwstr>_Toc233200221</vt:lpwstr>
      </vt:variant>
      <vt:variant>
        <vt:i4>1310771</vt:i4>
      </vt:variant>
      <vt:variant>
        <vt:i4>2</vt:i4>
      </vt:variant>
      <vt:variant>
        <vt:i4>0</vt:i4>
      </vt:variant>
      <vt:variant>
        <vt:i4>5</vt:i4>
      </vt:variant>
      <vt:variant>
        <vt:lpwstr/>
      </vt:variant>
      <vt:variant>
        <vt:lpwstr>_Toc233200220</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Civil engineering (Annex 5) – Ageing management and damaged structures</dc:title>
  <dc:subject>[Subtitle or description]</dc:subject>
  <cp:keywords>[Key words separated by commas]</cp:keywords>
  <dc:description/>
  <cp:revision>4</cp:revision>
  <cp:lastPrinted>2016-11-28T19:35:00Z</cp:lastPrinted>
  <dcterms:created xsi:type="dcterms:W3CDTF">2026-07-13T10:46:00Z</dcterms:created>
  <dcterms:modified xsi:type="dcterms:W3CDTF">2026-07-13T11:14:00Z</dcterms:modified>
  <cp:contentStatus>2</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