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86" r:id="rId2"/>
    <p:sldId id="287" r:id="rId3"/>
    <p:sldId id="659" r:id="rId4"/>
    <p:sldId id="660" r:id="rId5"/>
    <p:sldId id="661" r:id="rId6"/>
    <p:sldId id="658" r:id="rId7"/>
    <p:sldId id="662" r:id="rId8"/>
    <p:sldId id="272" r:id="rId9"/>
    <p:sldId id="663" r:id="rId10"/>
    <p:sldId id="284" r:id="rId11"/>
    <p:sldId id="273" r:id="rId12"/>
    <p:sldId id="274" r:id="rId13"/>
    <p:sldId id="275" r:id="rId14"/>
    <p:sldId id="276" r:id="rId15"/>
    <p:sldId id="277" r:id="rId16"/>
    <p:sldId id="278" r:id="rId17"/>
    <p:sldId id="285" r:id="rId18"/>
    <p:sldId id="271" r:id="rId19"/>
    <p:sldId id="261" r:id="rId20"/>
    <p:sldId id="270" r:id="rId21"/>
    <p:sldId id="280" r:id="rId22"/>
    <p:sldId id="263" r:id="rId23"/>
    <p:sldId id="281" r:id="rId24"/>
    <p:sldId id="282" r:id="rId25"/>
    <p:sldId id="264" r:id="rId26"/>
    <p:sldId id="283" r:id="rId27"/>
  </p:sldIdLst>
  <p:sldSz cx="10080625" cy="567055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Source Sans Pro" panose="020B0503030403020204" pitchFamily="34" charset="0"/>
        <a:ea typeface="+mn-ea"/>
        <a:cs typeface="Tahoma" panose="020B060403050404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Source Sans Pro" panose="020B0503030403020204" pitchFamily="34" charset="0"/>
        <a:ea typeface="+mn-ea"/>
        <a:cs typeface="Tahoma" panose="020B060403050404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Source Sans Pro" panose="020B0503030403020204" pitchFamily="34" charset="0"/>
        <a:ea typeface="+mn-ea"/>
        <a:cs typeface="Tahoma" panose="020B060403050404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Source Sans Pro" panose="020B0503030403020204" pitchFamily="34" charset="0"/>
        <a:ea typeface="+mn-ea"/>
        <a:cs typeface="Tahoma" panose="020B060403050404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Source Sans Pro" panose="020B0503030403020204" pitchFamily="34" charset="0"/>
        <a:ea typeface="+mn-ea"/>
        <a:cs typeface="Tahoma" panose="020B0604030504040204" pitchFamily="34" charset="0"/>
      </a:defRPr>
    </a:lvl5pPr>
    <a:lvl6pPr marL="2286000" algn="l" defTabSz="914400" rtl="0" eaLnBrk="1" latinLnBrk="0" hangingPunct="1">
      <a:defRPr sz="2200" kern="1200">
        <a:solidFill>
          <a:schemeClr val="bg1"/>
        </a:solidFill>
        <a:latin typeface="Source Sans Pro" panose="020B0503030403020204" pitchFamily="34" charset="0"/>
        <a:ea typeface="+mn-ea"/>
        <a:cs typeface="Tahoma" panose="020B0604030504040204" pitchFamily="34" charset="0"/>
      </a:defRPr>
    </a:lvl6pPr>
    <a:lvl7pPr marL="2743200" algn="l" defTabSz="914400" rtl="0" eaLnBrk="1" latinLnBrk="0" hangingPunct="1">
      <a:defRPr sz="2200" kern="1200">
        <a:solidFill>
          <a:schemeClr val="bg1"/>
        </a:solidFill>
        <a:latin typeface="Source Sans Pro" panose="020B0503030403020204" pitchFamily="34" charset="0"/>
        <a:ea typeface="+mn-ea"/>
        <a:cs typeface="Tahoma" panose="020B0604030504040204" pitchFamily="34" charset="0"/>
      </a:defRPr>
    </a:lvl7pPr>
    <a:lvl8pPr marL="3200400" algn="l" defTabSz="914400" rtl="0" eaLnBrk="1" latinLnBrk="0" hangingPunct="1">
      <a:defRPr sz="2200" kern="1200">
        <a:solidFill>
          <a:schemeClr val="bg1"/>
        </a:solidFill>
        <a:latin typeface="Source Sans Pro" panose="020B0503030403020204" pitchFamily="34" charset="0"/>
        <a:ea typeface="+mn-ea"/>
        <a:cs typeface="Tahoma" panose="020B0604030504040204" pitchFamily="34" charset="0"/>
      </a:defRPr>
    </a:lvl8pPr>
    <a:lvl9pPr marL="3657600" algn="l" defTabSz="914400" rtl="0" eaLnBrk="1" latinLnBrk="0" hangingPunct="1">
      <a:defRPr sz="2200" kern="1200">
        <a:solidFill>
          <a:schemeClr val="bg1"/>
        </a:solidFill>
        <a:latin typeface="Source Sans Pro" panose="020B0503030403020204" pitchFamily="34" charset="0"/>
        <a:ea typeface="+mn-ea"/>
        <a:cs typeface="Tahom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EDA6C9-0E96-41A4-A396-F5750B5829D0}" v="243" dt="2023-08-15T09:40:09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650" autoAdjust="0"/>
  </p:normalViewPr>
  <p:slideViewPr>
    <p:cSldViewPr>
      <p:cViewPr varScale="1">
        <p:scale>
          <a:sx n="143" d="100"/>
          <a:sy n="143" d="100"/>
        </p:scale>
        <p:origin x="264" y="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6B3CF1-2120-47BD-97C7-7F17120CC555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76C76FCC-AEE3-491B-B9F4-A5C618E50D3C}">
      <dgm:prSet phldrT="[Text]"/>
      <dgm:spPr/>
      <dgm:t>
        <a:bodyPr/>
        <a:lstStyle/>
        <a:p>
          <a:r>
            <a:rPr lang="en-GB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Hinkley Point C</a:t>
          </a:r>
        </a:p>
      </dgm:t>
    </dgm:pt>
    <dgm:pt modelId="{9B492D5F-1FFD-40C6-9349-A5695F98DDD1}" type="parTrans" cxnId="{DA409A02-8B82-4DC3-869B-683668D1F7AE}">
      <dgm:prSet/>
      <dgm:spPr/>
      <dgm:t>
        <a:bodyPr/>
        <a:lstStyle/>
        <a:p>
          <a:endParaRPr lang="en-GB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3E9F21E-7E2A-4BC1-AD8F-002275680539}" type="sibTrans" cxnId="{DA409A02-8B82-4DC3-869B-683668D1F7AE}">
      <dgm:prSet/>
      <dgm:spPr/>
      <dgm:t>
        <a:bodyPr/>
        <a:lstStyle/>
        <a:p>
          <a:endParaRPr lang="en-GB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68057C7-3BA9-408F-B8A3-BD8EFE4A45BA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Cyber security</a:t>
          </a:r>
        </a:p>
      </dgm:t>
    </dgm:pt>
    <dgm:pt modelId="{0A5B78DF-D1E1-410F-BD7F-FF537ABB6BAD}" type="parTrans" cxnId="{DEF440AD-1796-4DC8-8031-C0D7C2AD2656}">
      <dgm:prSet/>
      <dgm:spPr/>
      <dgm:t>
        <a:bodyPr/>
        <a:lstStyle/>
        <a:p>
          <a:endParaRPr lang="en-GB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995F6C8-AFD0-42C6-B986-DA9D86093440}" type="sibTrans" cxnId="{DEF440AD-1796-4DC8-8031-C0D7C2AD2656}">
      <dgm:prSet/>
      <dgm:spPr/>
      <dgm:t>
        <a:bodyPr/>
        <a:lstStyle/>
        <a:p>
          <a:endParaRPr lang="en-GB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B118228-2D22-4A9D-A065-35E7B3E10717}">
      <dgm:prSet phldrT="[Text]"/>
      <dgm:spPr/>
      <dgm:t>
        <a:bodyPr/>
        <a:lstStyle/>
        <a:p>
          <a:r>
            <a:rPr lang="en-GB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AGR lifetime plans</a:t>
          </a:r>
        </a:p>
      </dgm:t>
    </dgm:pt>
    <dgm:pt modelId="{4043643B-8D93-41EB-BCE8-83AB71B84F24}" type="parTrans" cxnId="{C924B79C-5D73-4DB3-B5A1-67524F126736}">
      <dgm:prSet/>
      <dgm:spPr/>
      <dgm:t>
        <a:bodyPr/>
        <a:lstStyle/>
        <a:p>
          <a:endParaRPr lang="en-GB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D400E40E-5330-4D89-B814-68A5326115EF}" type="sibTrans" cxnId="{C924B79C-5D73-4DB3-B5A1-67524F126736}">
      <dgm:prSet/>
      <dgm:spPr/>
      <dgm:t>
        <a:bodyPr/>
        <a:lstStyle/>
        <a:p>
          <a:endParaRPr lang="en-GB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6222AFB-2709-44E1-A37D-0007DF6E9FB8}">
      <dgm:prSet/>
      <dgm:spPr/>
      <dgm:t>
        <a:bodyPr/>
        <a:lstStyle/>
        <a:p>
          <a:r>
            <a:rPr lang="en-GB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Defence sites in enhanced attention</a:t>
          </a:r>
        </a:p>
      </dgm:t>
    </dgm:pt>
    <dgm:pt modelId="{DE7DC361-78B8-47B9-BC84-E78F1FAADFAF}" type="parTrans" cxnId="{64D1A054-52C4-448F-8588-DF2D83844D96}">
      <dgm:prSet/>
      <dgm:spPr/>
      <dgm:t>
        <a:bodyPr/>
        <a:lstStyle/>
        <a:p>
          <a:endParaRPr lang="en-GB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BA7126A-29AC-41E2-A163-5FB1985FB943}" type="sibTrans" cxnId="{64D1A054-52C4-448F-8588-DF2D83844D96}">
      <dgm:prSet/>
      <dgm:spPr/>
      <dgm:t>
        <a:bodyPr/>
        <a:lstStyle/>
        <a:p>
          <a:endParaRPr lang="en-GB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EE5DBA3-4E5B-4DF9-9DC9-97F16E56F22D}">
      <dgm:prSet/>
      <dgm:spPr/>
      <dgm:t>
        <a:bodyPr/>
        <a:lstStyle/>
        <a:p>
          <a:r>
            <a:rPr lang="en-GB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Generic design assessments</a:t>
          </a:r>
        </a:p>
      </dgm:t>
    </dgm:pt>
    <dgm:pt modelId="{9B0964E0-683C-4EF8-B2A6-DC08984B375F}" type="parTrans" cxnId="{B5FA917A-A669-47D4-8EDB-31B53FED26C9}">
      <dgm:prSet/>
      <dgm:spPr/>
      <dgm:t>
        <a:bodyPr/>
        <a:lstStyle/>
        <a:p>
          <a:endParaRPr lang="en-GB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D807B55-66FC-43CC-89F1-4E3D2BDCE2DF}" type="sibTrans" cxnId="{B5FA917A-A669-47D4-8EDB-31B53FED26C9}">
      <dgm:prSet/>
      <dgm:spPr/>
      <dgm:t>
        <a:bodyPr/>
        <a:lstStyle/>
        <a:p>
          <a:endParaRPr lang="en-GB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45ADE70-8CB1-478D-8267-958F68A2880B}">
      <dgm:prSet/>
      <dgm:spPr/>
      <dgm:t>
        <a:bodyPr/>
        <a:lstStyle/>
        <a:p>
          <a:r>
            <a:rPr lang="en-GB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SDFW – legacy ponds &amp; silos, special nuclear material</a:t>
          </a:r>
        </a:p>
      </dgm:t>
    </dgm:pt>
    <dgm:pt modelId="{18A403C5-9E72-4778-94D8-290E4FC96A6F}" type="parTrans" cxnId="{52EA3610-00F6-4D5F-B050-24EA95CCFDE7}">
      <dgm:prSet/>
      <dgm:spPr/>
      <dgm:t>
        <a:bodyPr/>
        <a:lstStyle/>
        <a:p>
          <a:endParaRPr lang="en-GB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7E2B75E-F586-44C5-85EE-BFBBA86EE9AB}" type="sibTrans" cxnId="{52EA3610-00F6-4D5F-B050-24EA95CCFDE7}">
      <dgm:prSet/>
      <dgm:spPr/>
      <dgm:t>
        <a:bodyPr/>
        <a:lstStyle/>
        <a:p>
          <a:endParaRPr lang="en-GB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14A6E36-A32B-46D6-A546-E10E7D6850EA}" type="pres">
      <dgm:prSet presAssocID="{A36B3CF1-2120-47BD-97C7-7F17120CC555}" presName="Name0" presStyleCnt="0">
        <dgm:presLayoutVars>
          <dgm:chMax val="7"/>
          <dgm:chPref val="7"/>
          <dgm:dir/>
        </dgm:presLayoutVars>
      </dgm:prSet>
      <dgm:spPr/>
    </dgm:pt>
    <dgm:pt modelId="{7952119B-CEC0-4EE4-AD4B-23658E03BC46}" type="pres">
      <dgm:prSet presAssocID="{A36B3CF1-2120-47BD-97C7-7F17120CC555}" presName="Name1" presStyleCnt="0"/>
      <dgm:spPr/>
    </dgm:pt>
    <dgm:pt modelId="{115F5F36-3EEC-4886-9139-8C221F490509}" type="pres">
      <dgm:prSet presAssocID="{A36B3CF1-2120-47BD-97C7-7F17120CC555}" presName="cycle" presStyleCnt="0"/>
      <dgm:spPr/>
    </dgm:pt>
    <dgm:pt modelId="{08743E2C-A810-42C0-B32E-028648BE3A0D}" type="pres">
      <dgm:prSet presAssocID="{A36B3CF1-2120-47BD-97C7-7F17120CC555}" presName="srcNode" presStyleLbl="node1" presStyleIdx="0" presStyleCnt="6"/>
      <dgm:spPr/>
    </dgm:pt>
    <dgm:pt modelId="{85ED1D4A-B851-4BDE-922E-DB23286214E7}" type="pres">
      <dgm:prSet presAssocID="{A36B3CF1-2120-47BD-97C7-7F17120CC555}" presName="conn" presStyleLbl="parChTrans1D2" presStyleIdx="0" presStyleCnt="1"/>
      <dgm:spPr/>
    </dgm:pt>
    <dgm:pt modelId="{8CC0CE2C-2874-44D8-BD01-1EBD8494E335}" type="pres">
      <dgm:prSet presAssocID="{A36B3CF1-2120-47BD-97C7-7F17120CC555}" presName="extraNode" presStyleLbl="node1" presStyleIdx="0" presStyleCnt="6"/>
      <dgm:spPr/>
    </dgm:pt>
    <dgm:pt modelId="{6B915F12-1617-4845-94DE-25FDE2D308A8}" type="pres">
      <dgm:prSet presAssocID="{A36B3CF1-2120-47BD-97C7-7F17120CC555}" presName="dstNode" presStyleLbl="node1" presStyleIdx="0" presStyleCnt="6"/>
      <dgm:spPr/>
    </dgm:pt>
    <dgm:pt modelId="{6C2D275B-8089-4381-A9B5-4D1118DFE01C}" type="pres">
      <dgm:prSet presAssocID="{76C76FCC-AEE3-491B-B9F4-A5C618E50D3C}" presName="text_1" presStyleLbl="node1" presStyleIdx="0" presStyleCnt="6">
        <dgm:presLayoutVars>
          <dgm:bulletEnabled val="1"/>
        </dgm:presLayoutVars>
      </dgm:prSet>
      <dgm:spPr/>
    </dgm:pt>
    <dgm:pt modelId="{4FFCF026-ABA3-4401-AEBD-93712B65E23F}" type="pres">
      <dgm:prSet presAssocID="{76C76FCC-AEE3-491B-B9F4-A5C618E50D3C}" presName="accent_1" presStyleCnt="0"/>
      <dgm:spPr/>
    </dgm:pt>
    <dgm:pt modelId="{C5DFD133-20FE-4D79-8189-B5725669EAA4}" type="pres">
      <dgm:prSet presAssocID="{76C76FCC-AEE3-491B-B9F4-A5C618E50D3C}" presName="accentRepeatNode" presStyleLbl="solidFgAcc1" presStyleIdx="0" presStyleCnt="6"/>
      <dgm:spPr/>
    </dgm:pt>
    <dgm:pt modelId="{A5CE7E9F-E082-41D1-B2EA-3946FFEDD9DC}" type="pres">
      <dgm:prSet presAssocID="{0EE5DBA3-4E5B-4DF9-9DC9-97F16E56F22D}" presName="text_2" presStyleLbl="node1" presStyleIdx="1" presStyleCnt="6">
        <dgm:presLayoutVars>
          <dgm:bulletEnabled val="1"/>
        </dgm:presLayoutVars>
      </dgm:prSet>
      <dgm:spPr/>
    </dgm:pt>
    <dgm:pt modelId="{DCF1C7BE-1473-43F0-AC3C-8DC9FC437063}" type="pres">
      <dgm:prSet presAssocID="{0EE5DBA3-4E5B-4DF9-9DC9-97F16E56F22D}" presName="accent_2" presStyleCnt="0"/>
      <dgm:spPr/>
    </dgm:pt>
    <dgm:pt modelId="{03103CD9-D90F-45A2-A624-65E985293FDA}" type="pres">
      <dgm:prSet presAssocID="{0EE5DBA3-4E5B-4DF9-9DC9-97F16E56F22D}" presName="accentRepeatNode" presStyleLbl="solidFgAcc1" presStyleIdx="1" presStyleCnt="6"/>
      <dgm:spPr/>
    </dgm:pt>
    <dgm:pt modelId="{3BBE3E23-F973-43E8-874D-134B6511F2AC}" type="pres">
      <dgm:prSet presAssocID="{345ADE70-8CB1-478D-8267-958F68A2880B}" presName="text_3" presStyleLbl="node1" presStyleIdx="2" presStyleCnt="6">
        <dgm:presLayoutVars>
          <dgm:bulletEnabled val="1"/>
        </dgm:presLayoutVars>
      </dgm:prSet>
      <dgm:spPr/>
    </dgm:pt>
    <dgm:pt modelId="{933A8748-DC26-45C5-BD55-AE32CEAF6E83}" type="pres">
      <dgm:prSet presAssocID="{345ADE70-8CB1-478D-8267-958F68A2880B}" presName="accent_3" presStyleCnt="0"/>
      <dgm:spPr/>
    </dgm:pt>
    <dgm:pt modelId="{0EB0EDE9-EC95-443B-9E12-A9E0FF7C0C90}" type="pres">
      <dgm:prSet presAssocID="{345ADE70-8CB1-478D-8267-958F68A2880B}" presName="accentRepeatNode" presStyleLbl="solidFgAcc1" presStyleIdx="2" presStyleCnt="6"/>
      <dgm:spPr/>
    </dgm:pt>
    <dgm:pt modelId="{00020759-E532-4683-B7C6-B87EB60DFC9C}" type="pres">
      <dgm:prSet presAssocID="{B68057C7-3BA9-408F-B8A3-BD8EFE4A45BA}" presName="text_4" presStyleLbl="node1" presStyleIdx="3" presStyleCnt="6">
        <dgm:presLayoutVars>
          <dgm:bulletEnabled val="1"/>
        </dgm:presLayoutVars>
      </dgm:prSet>
      <dgm:spPr/>
    </dgm:pt>
    <dgm:pt modelId="{3F6009D0-5AAA-44AE-9750-165E4527424C}" type="pres">
      <dgm:prSet presAssocID="{B68057C7-3BA9-408F-B8A3-BD8EFE4A45BA}" presName="accent_4" presStyleCnt="0"/>
      <dgm:spPr/>
    </dgm:pt>
    <dgm:pt modelId="{DE856129-4390-419B-874C-FA37601A3A51}" type="pres">
      <dgm:prSet presAssocID="{B68057C7-3BA9-408F-B8A3-BD8EFE4A45BA}" presName="accentRepeatNode" presStyleLbl="solidFgAcc1" presStyleIdx="3" presStyleCnt="6"/>
      <dgm:spPr/>
    </dgm:pt>
    <dgm:pt modelId="{1C4D0D91-483A-4307-9EAD-252C5A161F3B}" type="pres">
      <dgm:prSet presAssocID="{F6222AFB-2709-44E1-A37D-0007DF6E9FB8}" presName="text_5" presStyleLbl="node1" presStyleIdx="4" presStyleCnt="6">
        <dgm:presLayoutVars>
          <dgm:bulletEnabled val="1"/>
        </dgm:presLayoutVars>
      </dgm:prSet>
      <dgm:spPr/>
    </dgm:pt>
    <dgm:pt modelId="{1E9F88AD-8B8C-4EDD-A231-D5BD674857C3}" type="pres">
      <dgm:prSet presAssocID="{F6222AFB-2709-44E1-A37D-0007DF6E9FB8}" presName="accent_5" presStyleCnt="0"/>
      <dgm:spPr/>
    </dgm:pt>
    <dgm:pt modelId="{9B121BD8-FCEE-4B55-9E50-64FD68564D09}" type="pres">
      <dgm:prSet presAssocID="{F6222AFB-2709-44E1-A37D-0007DF6E9FB8}" presName="accentRepeatNode" presStyleLbl="solidFgAcc1" presStyleIdx="4" presStyleCnt="6"/>
      <dgm:spPr/>
    </dgm:pt>
    <dgm:pt modelId="{C42FDA84-3F48-410A-B5F3-1ABF8901CF94}" type="pres">
      <dgm:prSet presAssocID="{BB118228-2D22-4A9D-A065-35E7B3E10717}" presName="text_6" presStyleLbl="node1" presStyleIdx="5" presStyleCnt="6">
        <dgm:presLayoutVars>
          <dgm:bulletEnabled val="1"/>
        </dgm:presLayoutVars>
      </dgm:prSet>
      <dgm:spPr/>
    </dgm:pt>
    <dgm:pt modelId="{ED79319E-B156-4C04-9FD7-70C8B755EEA0}" type="pres">
      <dgm:prSet presAssocID="{BB118228-2D22-4A9D-A065-35E7B3E10717}" presName="accent_6" presStyleCnt="0"/>
      <dgm:spPr/>
    </dgm:pt>
    <dgm:pt modelId="{72C01DF8-778C-406F-BBB0-2776EB3DDAF4}" type="pres">
      <dgm:prSet presAssocID="{BB118228-2D22-4A9D-A065-35E7B3E10717}" presName="accentRepeatNode" presStyleLbl="solidFgAcc1" presStyleIdx="5" presStyleCnt="6"/>
      <dgm:spPr/>
    </dgm:pt>
  </dgm:ptLst>
  <dgm:cxnLst>
    <dgm:cxn modelId="{DA409A02-8B82-4DC3-869B-683668D1F7AE}" srcId="{A36B3CF1-2120-47BD-97C7-7F17120CC555}" destId="{76C76FCC-AEE3-491B-B9F4-A5C618E50D3C}" srcOrd="0" destOrd="0" parTransId="{9B492D5F-1FFD-40C6-9349-A5695F98DDD1}" sibTransId="{D3E9F21E-7E2A-4BC1-AD8F-002275680539}"/>
    <dgm:cxn modelId="{52EA3610-00F6-4D5F-B050-24EA95CCFDE7}" srcId="{A36B3CF1-2120-47BD-97C7-7F17120CC555}" destId="{345ADE70-8CB1-478D-8267-958F68A2880B}" srcOrd="2" destOrd="0" parTransId="{18A403C5-9E72-4778-94D8-290E4FC96A6F}" sibTransId="{A7E2B75E-F586-44C5-85EE-BFBBA86EE9AB}"/>
    <dgm:cxn modelId="{702DA22B-AB94-481D-8161-E7A7D7E42145}" type="presOf" srcId="{345ADE70-8CB1-478D-8267-958F68A2880B}" destId="{3BBE3E23-F973-43E8-874D-134B6511F2AC}" srcOrd="0" destOrd="0" presId="urn:microsoft.com/office/officeart/2008/layout/VerticalCurvedList"/>
    <dgm:cxn modelId="{DD5ADB41-3341-4BAD-9150-D9CDAD371700}" type="presOf" srcId="{F6222AFB-2709-44E1-A37D-0007DF6E9FB8}" destId="{1C4D0D91-483A-4307-9EAD-252C5A161F3B}" srcOrd="0" destOrd="0" presId="urn:microsoft.com/office/officeart/2008/layout/VerticalCurvedList"/>
    <dgm:cxn modelId="{A08ACC62-61A6-4BA1-9913-AF3839D7BE99}" type="presOf" srcId="{A36B3CF1-2120-47BD-97C7-7F17120CC555}" destId="{914A6E36-A32B-46D6-A546-E10E7D6850EA}" srcOrd="0" destOrd="0" presId="urn:microsoft.com/office/officeart/2008/layout/VerticalCurvedList"/>
    <dgm:cxn modelId="{64D1A054-52C4-448F-8588-DF2D83844D96}" srcId="{A36B3CF1-2120-47BD-97C7-7F17120CC555}" destId="{F6222AFB-2709-44E1-A37D-0007DF6E9FB8}" srcOrd="4" destOrd="0" parTransId="{DE7DC361-78B8-47B9-BC84-E78F1FAADFAF}" sibTransId="{5BA7126A-29AC-41E2-A163-5FB1985FB943}"/>
    <dgm:cxn modelId="{5F95A479-E0DB-402B-9176-330166434F6B}" type="presOf" srcId="{BB118228-2D22-4A9D-A065-35E7B3E10717}" destId="{C42FDA84-3F48-410A-B5F3-1ABF8901CF94}" srcOrd="0" destOrd="0" presId="urn:microsoft.com/office/officeart/2008/layout/VerticalCurvedList"/>
    <dgm:cxn modelId="{B5FA917A-A669-47D4-8EDB-31B53FED26C9}" srcId="{A36B3CF1-2120-47BD-97C7-7F17120CC555}" destId="{0EE5DBA3-4E5B-4DF9-9DC9-97F16E56F22D}" srcOrd="1" destOrd="0" parTransId="{9B0964E0-683C-4EF8-B2A6-DC08984B375F}" sibTransId="{5D807B55-66FC-43CC-89F1-4E3D2BDCE2DF}"/>
    <dgm:cxn modelId="{C924B79C-5D73-4DB3-B5A1-67524F126736}" srcId="{A36B3CF1-2120-47BD-97C7-7F17120CC555}" destId="{BB118228-2D22-4A9D-A065-35E7B3E10717}" srcOrd="5" destOrd="0" parTransId="{4043643B-8D93-41EB-BCE8-83AB71B84F24}" sibTransId="{D400E40E-5330-4D89-B814-68A5326115EF}"/>
    <dgm:cxn modelId="{298DFAA3-92BF-4A1B-A44F-0FDE39E71EB6}" type="presOf" srcId="{76C76FCC-AEE3-491B-B9F4-A5C618E50D3C}" destId="{6C2D275B-8089-4381-A9B5-4D1118DFE01C}" srcOrd="0" destOrd="0" presId="urn:microsoft.com/office/officeart/2008/layout/VerticalCurvedList"/>
    <dgm:cxn modelId="{47C4BAAA-D2A5-4D41-A15D-3C8E9520BC90}" type="presOf" srcId="{0EE5DBA3-4E5B-4DF9-9DC9-97F16E56F22D}" destId="{A5CE7E9F-E082-41D1-B2EA-3946FFEDD9DC}" srcOrd="0" destOrd="0" presId="urn:microsoft.com/office/officeart/2008/layout/VerticalCurvedList"/>
    <dgm:cxn modelId="{DEF440AD-1796-4DC8-8031-C0D7C2AD2656}" srcId="{A36B3CF1-2120-47BD-97C7-7F17120CC555}" destId="{B68057C7-3BA9-408F-B8A3-BD8EFE4A45BA}" srcOrd="3" destOrd="0" parTransId="{0A5B78DF-D1E1-410F-BD7F-FF537ABB6BAD}" sibTransId="{1995F6C8-AFD0-42C6-B986-DA9D86093440}"/>
    <dgm:cxn modelId="{ABD87EE2-2184-4CB6-81B1-51C2FB30066A}" type="presOf" srcId="{D3E9F21E-7E2A-4BC1-AD8F-002275680539}" destId="{85ED1D4A-B851-4BDE-922E-DB23286214E7}" srcOrd="0" destOrd="0" presId="urn:microsoft.com/office/officeart/2008/layout/VerticalCurvedList"/>
    <dgm:cxn modelId="{5097E99F-BA4F-4188-BF78-C3CFA4BF89F3}" type="presOf" srcId="{B68057C7-3BA9-408F-B8A3-BD8EFE4A45BA}" destId="{00020759-E532-4683-B7C6-B87EB60DFC9C}" srcOrd="0" destOrd="0" presId="urn:microsoft.com/office/officeart/2008/layout/VerticalCurvedList"/>
    <dgm:cxn modelId="{4B1203D9-A129-4ED4-98BF-85BDCF564B9E}" type="presParOf" srcId="{914A6E36-A32B-46D6-A546-E10E7D6850EA}" destId="{7952119B-CEC0-4EE4-AD4B-23658E03BC46}" srcOrd="0" destOrd="0" presId="urn:microsoft.com/office/officeart/2008/layout/VerticalCurvedList"/>
    <dgm:cxn modelId="{C5A88C4F-00F2-44D8-8A51-B1F224A6F064}" type="presParOf" srcId="{7952119B-CEC0-4EE4-AD4B-23658E03BC46}" destId="{115F5F36-3EEC-4886-9139-8C221F490509}" srcOrd="0" destOrd="0" presId="urn:microsoft.com/office/officeart/2008/layout/VerticalCurvedList"/>
    <dgm:cxn modelId="{0AC78734-FC91-41B5-A8F3-7DA54FB19550}" type="presParOf" srcId="{115F5F36-3EEC-4886-9139-8C221F490509}" destId="{08743E2C-A810-42C0-B32E-028648BE3A0D}" srcOrd="0" destOrd="0" presId="urn:microsoft.com/office/officeart/2008/layout/VerticalCurvedList"/>
    <dgm:cxn modelId="{40FC3553-D32D-4481-96AA-77A46C5188CF}" type="presParOf" srcId="{115F5F36-3EEC-4886-9139-8C221F490509}" destId="{85ED1D4A-B851-4BDE-922E-DB23286214E7}" srcOrd="1" destOrd="0" presId="urn:microsoft.com/office/officeart/2008/layout/VerticalCurvedList"/>
    <dgm:cxn modelId="{6698486B-9526-4834-8A9E-FE7B22044CE9}" type="presParOf" srcId="{115F5F36-3EEC-4886-9139-8C221F490509}" destId="{8CC0CE2C-2874-44D8-BD01-1EBD8494E335}" srcOrd="2" destOrd="0" presId="urn:microsoft.com/office/officeart/2008/layout/VerticalCurvedList"/>
    <dgm:cxn modelId="{40C5E6E3-9393-43E1-B166-9ABDCD726DF3}" type="presParOf" srcId="{115F5F36-3EEC-4886-9139-8C221F490509}" destId="{6B915F12-1617-4845-94DE-25FDE2D308A8}" srcOrd="3" destOrd="0" presId="urn:microsoft.com/office/officeart/2008/layout/VerticalCurvedList"/>
    <dgm:cxn modelId="{AC87C52D-0E56-4682-8166-0672D59B06A9}" type="presParOf" srcId="{7952119B-CEC0-4EE4-AD4B-23658E03BC46}" destId="{6C2D275B-8089-4381-A9B5-4D1118DFE01C}" srcOrd="1" destOrd="0" presId="urn:microsoft.com/office/officeart/2008/layout/VerticalCurvedList"/>
    <dgm:cxn modelId="{C16FD41E-BEE9-4489-B8C2-3877894AC779}" type="presParOf" srcId="{7952119B-CEC0-4EE4-AD4B-23658E03BC46}" destId="{4FFCF026-ABA3-4401-AEBD-93712B65E23F}" srcOrd="2" destOrd="0" presId="urn:microsoft.com/office/officeart/2008/layout/VerticalCurvedList"/>
    <dgm:cxn modelId="{A5F67737-5F3D-4323-802C-00411B572CAD}" type="presParOf" srcId="{4FFCF026-ABA3-4401-AEBD-93712B65E23F}" destId="{C5DFD133-20FE-4D79-8189-B5725669EAA4}" srcOrd="0" destOrd="0" presId="urn:microsoft.com/office/officeart/2008/layout/VerticalCurvedList"/>
    <dgm:cxn modelId="{F79DEDBD-9BF7-4CB7-9945-584A3EA5CBD1}" type="presParOf" srcId="{7952119B-CEC0-4EE4-AD4B-23658E03BC46}" destId="{A5CE7E9F-E082-41D1-B2EA-3946FFEDD9DC}" srcOrd="3" destOrd="0" presId="urn:microsoft.com/office/officeart/2008/layout/VerticalCurvedList"/>
    <dgm:cxn modelId="{87282277-BB08-4EDE-97A9-2BDEBD0D5B72}" type="presParOf" srcId="{7952119B-CEC0-4EE4-AD4B-23658E03BC46}" destId="{DCF1C7BE-1473-43F0-AC3C-8DC9FC437063}" srcOrd="4" destOrd="0" presId="urn:microsoft.com/office/officeart/2008/layout/VerticalCurvedList"/>
    <dgm:cxn modelId="{4DB41D8F-9708-4AB1-89CF-094C5FEDD607}" type="presParOf" srcId="{DCF1C7BE-1473-43F0-AC3C-8DC9FC437063}" destId="{03103CD9-D90F-45A2-A624-65E985293FDA}" srcOrd="0" destOrd="0" presId="urn:microsoft.com/office/officeart/2008/layout/VerticalCurvedList"/>
    <dgm:cxn modelId="{DC594DE4-E623-49B4-B230-659751DD885D}" type="presParOf" srcId="{7952119B-CEC0-4EE4-AD4B-23658E03BC46}" destId="{3BBE3E23-F973-43E8-874D-134B6511F2AC}" srcOrd="5" destOrd="0" presId="urn:microsoft.com/office/officeart/2008/layout/VerticalCurvedList"/>
    <dgm:cxn modelId="{A3ABCDFD-FF47-4E95-8816-BD6516807EA4}" type="presParOf" srcId="{7952119B-CEC0-4EE4-AD4B-23658E03BC46}" destId="{933A8748-DC26-45C5-BD55-AE32CEAF6E83}" srcOrd="6" destOrd="0" presId="urn:microsoft.com/office/officeart/2008/layout/VerticalCurvedList"/>
    <dgm:cxn modelId="{DDC4B4CC-3E23-4DE2-B601-30BB12D016B4}" type="presParOf" srcId="{933A8748-DC26-45C5-BD55-AE32CEAF6E83}" destId="{0EB0EDE9-EC95-443B-9E12-A9E0FF7C0C90}" srcOrd="0" destOrd="0" presId="urn:microsoft.com/office/officeart/2008/layout/VerticalCurvedList"/>
    <dgm:cxn modelId="{C6698FF0-EDCD-474E-A7E7-1A566222B22C}" type="presParOf" srcId="{7952119B-CEC0-4EE4-AD4B-23658E03BC46}" destId="{00020759-E532-4683-B7C6-B87EB60DFC9C}" srcOrd="7" destOrd="0" presId="urn:microsoft.com/office/officeart/2008/layout/VerticalCurvedList"/>
    <dgm:cxn modelId="{B1EBD6DF-3818-4295-97A0-699C05B18609}" type="presParOf" srcId="{7952119B-CEC0-4EE4-AD4B-23658E03BC46}" destId="{3F6009D0-5AAA-44AE-9750-165E4527424C}" srcOrd="8" destOrd="0" presId="urn:microsoft.com/office/officeart/2008/layout/VerticalCurvedList"/>
    <dgm:cxn modelId="{BB7B6F15-EA1F-4C4D-A043-6D6E9BE78C9C}" type="presParOf" srcId="{3F6009D0-5AAA-44AE-9750-165E4527424C}" destId="{DE856129-4390-419B-874C-FA37601A3A51}" srcOrd="0" destOrd="0" presId="urn:microsoft.com/office/officeart/2008/layout/VerticalCurvedList"/>
    <dgm:cxn modelId="{E1906467-8ED0-4DF9-8811-EFB0D43C3ED0}" type="presParOf" srcId="{7952119B-CEC0-4EE4-AD4B-23658E03BC46}" destId="{1C4D0D91-483A-4307-9EAD-252C5A161F3B}" srcOrd="9" destOrd="0" presId="urn:microsoft.com/office/officeart/2008/layout/VerticalCurvedList"/>
    <dgm:cxn modelId="{82CFA8D1-E4EB-48A1-A570-5BA0C1CC3C1C}" type="presParOf" srcId="{7952119B-CEC0-4EE4-AD4B-23658E03BC46}" destId="{1E9F88AD-8B8C-4EDD-A231-D5BD674857C3}" srcOrd="10" destOrd="0" presId="urn:microsoft.com/office/officeart/2008/layout/VerticalCurvedList"/>
    <dgm:cxn modelId="{8C704997-AF82-4D88-AC4F-18AF23073E7B}" type="presParOf" srcId="{1E9F88AD-8B8C-4EDD-A231-D5BD674857C3}" destId="{9B121BD8-FCEE-4B55-9E50-64FD68564D09}" srcOrd="0" destOrd="0" presId="urn:microsoft.com/office/officeart/2008/layout/VerticalCurvedList"/>
    <dgm:cxn modelId="{48B52860-3551-408C-9425-58952443C19A}" type="presParOf" srcId="{7952119B-CEC0-4EE4-AD4B-23658E03BC46}" destId="{C42FDA84-3F48-410A-B5F3-1ABF8901CF94}" srcOrd="11" destOrd="0" presId="urn:microsoft.com/office/officeart/2008/layout/VerticalCurvedList"/>
    <dgm:cxn modelId="{817351BC-D16D-4F9C-937C-0440E4C9B79B}" type="presParOf" srcId="{7952119B-CEC0-4EE4-AD4B-23658E03BC46}" destId="{ED79319E-B156-4C04-9FD7-70C8B755EEA0}" srcOrd="12" destOrd="0" presId="urn:microsoft.com/office/officeart/2008/layout/VerticalCurvedList"/>
    <dgm:cxn modelId="{D67E2ABA-221E-4819-942C-765462317BCC}" type="presParOf" srcId="{ED79319E-B156-4C04-9FD7-70C8B755EEA0}" destId="{72C01DF8-778C-406F-BBB0-2776EB3DDAF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98240E-FBAB-4971-8189-030745055D26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B5EFB2-678B-4CBF-BCCE-09C409A6923E}">
      <dgm:prSet/>
      <dgm:spPr>
        <a:solidFill>
          <a:srgbClr val="00B38A">
            <a:alpha val="60000"/>
          </a:srgbClr>
        </a:solidFill>
      </dgm:spPr>
      <dgm:t>
        <a:bodyPr/>
        <a:lstStyle/>
        <a:p>
          <a:r>
            <a:rPr lang="en-GB" b="0" i="0" baseline="0" dirty="0">
              <a:solidFill>
                <a:schemeClr val="tx1"/>
              </a:solidFill>
            </a:rPr>
            <a:t>The new NPS will cover the policy framework </a:t>
          </a:r>
          <a:r>
            <a:rPr lang="en-GB" b="1" i="0" baseline="0" dirty="0">
              <a:solidFill>
                <a:schemeClr val="tx1"/>
              </a:solidFill>
            </a:rPr>
            <a:t>for deploying new nuclear power stations beyond 2025</a:t>
          </a:r>
          <a:endParaRPr lang="en-US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The new NPS will cover the policy framework for deploying new nuclear power stations beyond 2025&#10;"/>
        </a:ext>
      </dgm:extLst>
    </dgm:pt>
    <dgm:pt modelId="{0686E93C-3735-430D-B858-3B43699D1CC8}" type="parTrans" cxnId="{3DF90390-34FC-4A29-973A-986718BB491F}">
      <dgm:prSet/>
      <dgm:spPr/>
      <dgm:t>
        <a:bodyPr/>
        <a:lstStyle/>
        <a:p>
          <a:endParaRPr lang="en-US"/>
        </a:p>
      </dgm:t>
    </dgm:pt>
    <dgm:pt modelId="{C0F7FEAC-DD35-4CA6-91E2-BD599A6C07B5}" type="sibTrans" cxnId="{3DF90390-34FC-4A29-973A-986718BB491F}">
      <dgm:prSet/>
      <dgm:spPr/>
      <dgm:t>
        <a:bodyPr/>
        <a:lstStyle/>
        <a:p>
          <a:endParaRPr lang="en-US"/>
        </a:p>
      </dgm:t>
    </dgm:pt>
    <dgm:pt modelId="{E9BDF099-F2A1-4A29-AE53-7C73CD233270}">
      <dgm:prSet/>
      <dgm:spPr>
        <a:solidFill>
          <a:srgbClr val="00B38A">
            <a:alpha val="60000"/>
          </a:srgbClr>
        </a:solidFill>
      </dgm:spPr>
      <dgm:t>
        <a:bodyPr/>
        <a:lstStyle/>
        <a:p>
          <a:r>
            <a:rPr lang="en-GB" b="0" i="0" baseline="0" dirty="0">
              <a:solidFill>
                <a:schemeClr val="tx1"/>
              </a:solidFill>
            </a:rPr>
            <a:t>Support the UK in meeting the ambition of reaching up to 24GW of nuclear energy by 2050, as set in the British Energy Security Strategy (BESS). </a:t>
          </a:r>
          <a:endParaRPr lang="en-US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support the UK in meeting the ambition of reaching up to 24GW of nuclear energy by 2050, as set in the British Energy Security Strategy (BESS). &#10;&#10;"/>
        </a:ext>
      </dgm:extLst>
    </dgm:pt>
    <dgm:pt modelId="{0E7CD94F-CF31-4FFC-AFBC-CB2712A8D70F}" type="parTrans" cxnId="{23DF902F-C159-41CC-B55C-01DBCB4F8767}">
      <dgm:prSet/>
      <dgm:spPr/>
      <dgm:t>
        <a:bodyPr/>
        <a:lstStyle/>
        <a:p>
          <a:endParaRPr lang="en-US"/>
        </a:p>
      </dgm:t>
    </dgm:pt>
    <dgm:pt modelId="{4C2A1C0B-4770-413F-A3B8-263AE420D90E}" type="sibTrans" cxnId="{23DF902F-C159-41CC-B55C-01DBCB4F8767}">
      <dgm:prSet/>
      <dgm:spPr/>
      <dgm:t>
        <a:bodyPr/>
        <a:lstStyle/>
        <a:p>
          <a:endParaRPr lang="en-US"/>
        </a:p>
      </dgm:t>
    </dgm:pt>
    <dgm:pt modelId="{33477D32-6D54-4BF6-BFB9-C03065FF3107}">
      <dgm:prSet/>
      <dgm:spPr>
        <a:solidFill>
          <a:srgbClr val="00B38A">
            <a:alpha val="60000"/>
          </a:srgbClr>
        </a:solidFill>
      </dgm:spPr>
      <dgm:t>
        <a:bodyPr/>
        <a:lstStyle/>
        <a:p>
          <a:r>
            <a:rPr lang="en-GB" b="0" i="0" baseline="0" dirty="0">
              <a:solidFill>
                <a:schemeClr val="tx1"/>
              </a:solidFill>
            </a:rPr>
            <a:t>Could include </a:t>
          </a:r>
          <a:r>
            <a:rPr lang="en-GB" b="1" i="0" baseline="0" dirty="0">
              <a:solidFill>
                <a:schemeClr val="tx1"/>
              </a:solidFill>
            </a:rPr>
            <a:t>greater flexibility in the approach to siting new nuclear developments</a:t>
          </a:r>
          <a:r>
            <a:rPr lang="en-GB" b="0" i="0" baseline="0" dirty="0">
              <a:solidFill>
                <a:schemeClr val="tx1"/>
              </a:solidFill>
            </a:rPr>
            <a:t>, including the potential deployment of advanced nuclear technologies such as Small Modular Reactors (SMRs).  </a:t>
          </a:r>
          <a:endParaRPr lang="en-US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Could include greater flexibility in the approach to siting new nuclear developments, including the potential deployment of advanced nuclear technologies such as Small Modular Reactors (SMRs).  &#10;&#10;&#10;"/>
        </a:ext>
      </dgm:extLst>
    </dgm:pt>
    <dgm:pt modelId="{51D4CBA7-2F2E-4288-8136-2C295D026735}" type="parTrans" cxnId="{C9240EBF-5AB4-45E8-8EF1-90486EC79B30}">
      <dgm:prSet/>
      <dgm:spPr/>
      <dgm:t>
        <a:bodyPr/>
        <a:lstStyle/>
        <a:p>
          <a:endParaRPr lang="en-US"/>
        </a:p>
      </dgm:t>
    </dgm:pt>
    <dgm:pt modelId="{0DBB3202-AEDE-4F9F-8B22-715BE227F641}" type="sibTrans" cxnId="{C9240EBF-5AB4-45E8-8EF1-90486EC79B30}">
      <dgm:prSet/>
      <dgm:spPr/>
      <dgm:t>
        <a:bodyPr/>
        <a:lstStyle/>
        <a:p>
          <a:endParaRPr lang="en-US"/>
        </a:p>
      </dgm:t>
    </dgm:pt>
    <dgm:pt modelId="{C2334D8B-D6D4-4294-8076-A383A12CC4BC}" type="pres">
      <dgm:prSet presAssocID="{C398240E-FBAB-4971-8189-030745055D26}" presName="Name0" presStyleCnt="0">
        <dgm:presLayoutVars>
          <dgm:dir/>
          <dgm:animLvl val="lvl"/>
          <dgm:resizeHandles val="exact"/>
        </dgm:presLayoutVars>
      </dgm:prSet>
      <dgm:spPr/>
    </dgm:pt>
    <dgm:pt modelId="{A433E7DE-221F-4550-9EF5-9CE6549E90E9}" type="pres">
      <dgm:prSet presAssocID="{33477D32-6D54-4BF6-BFB9-C03065FF3107}" presName="boxAndChildren" presStyleCnt="0"/>
      <dgm:spPr/>
    </dgm:pt>
    <dgm:pt modelId="{5DA9C440-9880-49F0-A4B7-C6F283373581}" type="pres">
      <dgm:prSet presAssocID="{33477D32-6D54-4BF6-BFB9-C03065FF3107}" presName="parentTextBox" presStyleLbl="node1" presStyleIdx="0" presStyleCnt="3"/>
      <dgm:spPr/>
    </dgm:pt>
    <dgm:pt modelId="{B501AF61-A377-4D15-85B4-8F9ADC01B5B4}" type="pres">
      <dgm:prSet presAssocID="{4C2A1C0B-4770-413F-A3B8-263AE420D90E}" presName="sp" presStyleCnt="0"/>
      <dgm:spPr/>
    </dgm:pt>
    <dgm:pt modelId="{5FF42C78-B10A-497D-9324-DCD02C6DCD95}" type="pres">
      <dgm:prSet presAssocID="{E9BDF099-F2A1-4A29-AE53-7C73CD233270}" presName="arrowAndChildren" presStyleCnt="0"/>
      <dgm:spPr/>
    </dgm:pt>
    <dgm:pt modelId="{108690FB-CB6A-41AA-A19A-C896B562560C}" type="pres">
      <dgm:prSet presAssocID="{E9BDF099-F2A1-4A29-AE53-7C73CD233270}" presName="parentTextArrow" presStyleLbl="node1" presStyleIdx="1" presStyleCnt="3"/>
      <dgm:spPr/>
    </dgm:pt>
    <dgm:pt modelId="{DCD2DD24-538C-4C19-92CA-EE7D7E944244}" type="pres">
      <dgm:prSet presAssocID="{C0F7FEAC-DD35-4CA6-91E2-BD599A6C07B5}" presName="sp" presStyleCnt="0"/>
      <dgm:spPr/>
    </dgm:pt>
    <dgm:pt modelId="{4F31ED62-ED04-40AD-ACDF-3EFE5C6244AC}" type="pres">
      <dgm:prSet presAssocID="{09B5EFB2-678B-4CBF-BCCE-09C409A6923E}" presName="arrowAndChildren" presStyleCnt="0"/>
      <dgm:spPr/>
    </dgm:pt>
    <dgm:pt modelId="{D6DBACFB-FF85-4D63-8E09-17803F52723D}" type="pres">
      <dgm:prSet presAssocID="{09B5EFB2-678B-4CBF-BCCE-09C409A6923E}" presName="parentTextArrow" presStyleLbl="node1" presStyleIdx="2" presStyleCnt="3"/>
      <dgm:spPr/>
    </dgm:pt>
  </dgm:ptLst>
  <dgm:cxnLst>
    <dgm:cxn modelId="{73519F1A-5D57-4456-BF69-AF9F9F2819A4}" type="presOf" srcId="{09B5EFB2-678B-4CBF-BCCE-09C409A6923E}" destId="{D6DBACFB-FF85-4D63-8E09-17803F52723D}" srcOrd="0" destOrd="0" presId="urn:microsoft.com/office/officeart/2005/8/layout/process4"/>
    <dgm:cxn modelId="{23DF902F-C159-41CC-B55C-01DBCB4F8767}" srcId="{C398240E-FBAB-4971-8189-030745055D26}" destId="{E9BDF099-F2A1-4A29-AE53-7C73CD233270}" srcOrd="1" destOrd="0" parTransId="{0E7CD94F-CF31-4FFC-AFBC-CB2712A8D70F}" sibTransId="{4C2A1C0B-4770-413F-A3B8-263AE420D90E}"/>
    <dgm:cxn modelId="{6DA2DC6F-8752-4E87-9465-FE7C4D3BA1B5}" type="presOf" srcId="{33477D32-6D54-4BF6-BFB9-C03065FF3107}" destId="{5DA9C440-9880-49F0-A4B7-C6F283373581}" srcOrd="0" destOrd="0" presId="urn:microsoft.com/office/officeart/2005/8/layout/process4"/>
    <dgm:cxn modelId="{3DF90390-34FC-4A29-973A-986718BB491F}" srcId="{C398240E-FBAB-4971-8189-030745055D26}" destId="{09B5EFB2-678B-4CBF-BCCE-09C409A6923E}" srcOrd="0" destOrd="0" parTransId="{0686E93C-3735-430D-B858-3B43699D1CC8}" sibTransId="{C0F7FEAC-DD35-4CA6-91E2-BD599A6C07B5}"/>
    <dgm:cxn modelId="{D49D6EAA-CDB5-4EF9-876C-BD9918E5F03F}" type="presOf" srcId="{E9BDF099-F2A1-4A29-AE53-7C73CD233270}" destId="{108690FB-CB6A-41AA-A19A-C896B562560C}" srcOrd="0" destOrd="0" presId="urn:microsoft.com/office/officeart/2005/8/layout/process4"/>
    <dgm:cxn modelId="{C9240EBF-5AB4-45E8-8EF1-90486EC79B30}" srcId="{C398240E-FBAB-4971-8189-030745055D26}" destId="{33477D32-6D54-4BF6-BFB9-C03065FF3107}" srcOrd="2" destOrd="0" parTransId="{51D4CBA7-2F2E-4288-8136-2C295D026735}" sibTransId="{0DBB3202-AEDE-4F9F-8B22-715BE227F641}"/>
    <dgm:cxn modelId="{50C745CD-9831-4512-88D6-22F235A91701}" type="presOf" srcId="{C398240E-FBAB-4971-8189-030745055D26}" destId="{C2334D8B-D6D4-4294-8076-A383A12CC4BC}" srcOrd="0" destOrd="0" presId="urn:microsoft.com/office/officeart/2005/8/layout/process4"/>
    <dgm:cxn modelId="{017115EF-6307-4CD2-B60E-3D3B618D319A}" type="presParOf" srcId="{C2334D8B-D6D4-4294-8076-A383A12CC4BC}" destId="{A433E7DE-221F-4550-9EF5-9CE6549E90E9}" srcOrd="0" destOrd="0" presId="urn:microsoft.com/office/officeart/2005/8/layout/process4"/>
    <dgm:cxn modelId="{A02976AD-FCDA-4C40-A211-B1AFD66D1D3B}" type="presParOf" srcId="{A433E7DE-221F-4550-9EF5-9CE6549E90E9}" destId="{5DA9C440-9880-49F0-A4B7-C6F283373581}" srcOrd="0" destOrd="0" presId="urn:microsoft.com/office/officeart/2005/8/layout/process4"/>
    <dgm:cxn modelId="{521DB0F5-9B12-40AA-9394-BC60AF295E5A}" type="presParOf" srcId="{C2334D8B-D6D4-4294-8076-A383A12CC4BC}" destId="{B501AF61-A377-4D15-85B4-8F9ADC01B5B4}" srcOrd="1" destOrd="0" presId="urn:microsoft.com/office/officeart/2005/8/layout/process4"/>
    <dgm:cxn modelId="{960C3648-3712-43ED-AB54-940BE29741B5}" type="presParOf" srcId="{C2334D8B-D6D4-4294-8076-A383A12CC4BC}" destId="{5FF42C78-B10A-497D-9324-DCD02C6DCD95}" srcOrd="2" destOrd="0" presId="urn:microsoft.com/office/officeart/2005/8/layout/process4"/>
    <dgm:cxn modelId="{2436B71A-3EFD-4211-8795-A096E9CEFA1B}" type="presParOf" srcId="{5FF42C78-B10A-497D-9324-DCD02C6DCD95}" destId="{108690FB-CB6A-41AA-A19A-C896B562560C}" srcOrd="0" destOrd="0" presId="urn:microsoft.com/office/officeart/2005/8/layout/process4"/>
    <dgm:cxn modelId="{D6BC485C-D1BC-4935-9234-AFAF775BBF60}" type="presParOf" srcId="{C2334D8B-D6D4-4294-8076-A383A12CC4BC}" destId="{DCD2DD24-538C-4C19-92CA-EE7D7E944244}" srcOrd="3" destOrd="0" presId="urn:microsoft.com/office/officeart/2005/8/layout/process4"/>
    <dgm:cxn modelId="{1B806535-997D-4E57-80DA-208CF8F4FD87}" type="presParOf" srcId="{C2334D8B-D6D4-4294-8076-A383A12CC4BC}" destId="{4F31ED62-ED04-40AD-ACDF-3EFE5C6244AC}" srcOrd="4" destOrd="0" presId="urn:microsoft.com/office/officeart/2005/8/layout/process4"/>
    <dgm:cxn modelId="{A286414B-923E-4709-8E7C-FE93175236AA}" type="presParOf" srcId="{4F31ED62-ED04-40AD-ACDF-3EFE5C6244AC}" destId="{D6DBACFB-FF85-4D63-8E09-17803F52723D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D1D4A-B851-4BDE-922E-DB23286214E7}">
      <dsp:nvSpPr>
        <dsp:cNvPr id="0" name=""/>
        <dsp:cNvSpPr/>
      </dsp:nvSpPr>
      <dsp:spPr>
        <a:xfrm>
          <a:off x="-5164324" y="-791061"/>
          <a:ext cx="6149921" cy="6149921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D275B-8089-4381-A9B5-4D1118DFE01C}">
      <dsp:nvSpPr>
        <dsp:cNvPr id="0" name=""/>
        <dsp:cNvSpPr/>
      </dsp:nvSpPr>
      <dsp:spPr>
        <a:xfrm>
          <a:off x="367599" y="240540"/>
          <a:ext cx="9029923" cy="480897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713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Hinkley Point C</a:t>
          </a:r>
        </a:p>
      </dsp:txBody>
      <dsp:txXfrm>
        <a:off x="367599" y="240540"/>
        <a:ext cx="9029923" cy="480897"/>
      </dsp:txXfrm>
    </dsp:sp>
    <dsp:sp modelId="{C5DFD133-20FE-4D79-8189-B5725669EAA4}">
      <dsp:nvSpPr>
        <dsp:cNvPr id="0" name=""/>
        <dsp:cNvSpPr/>
      </dsp:nvSpPr>
      <dsp:spPr>
        <a:xfrm>
          <a:off x="67038" y="180428"/>
          <a:ext cx="601122" cy="601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E7E9F-E082-41D1-B2EA-3946FFEDD9DC}">
      <dsp:nvSpPr>
        <dsp:cNvPr id="0" name=""/>
        <dsp:cNvSpPr/>
      </dsp:nvSpPr>
      <dsp:spPr>
        <a:xfrm>
          <a:off x="763171" y="961795"/>
          <a:ext cx="8634352" cy="480897"/>
        </a:xfrm>
        <a:prstGeom prst="rect">
          <a:avLst/>
        </a:prstGeom>
        <a:solidFill>
          <a:schemeClr val="accent1">
            <a:shade val="50000"/>
            <a:hueOff val="-212569"/>
            <a:satOff val="-17060"/>
            <a:lumOff val="168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713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Generic design assessments</a:t>
          </a:r>
        </a:p>
      </dsp:txBody>
      <dsp:txXfrm>
        <a:off x="763171" y="961795"/>
        <a:ext cx="8634352" cy="480897"/>
      </dsp:txXfrm>
    </dsp:sp>
    <dsp:sp modelId="{03103CD9-D90F-45A2-A624-65E985293FDA}">
      <dsp:nvSpPr>
        <dsp:cNvPr id="0" name=""/>
        <dsp:cNvSpPr/>
      </dsp:nvSpPr>
      <dsp:spPr>
        <a:xfrm>
          <a:off x="462610" y="901683"/>
          <a:ext cx="601122" cy="601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212569"/>
              <a:satOff val="-17060"/>
              <a:lumOff val="168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E3E23-F973-43E8-874D-134B6511F2AC}">
      <dsp:nvSpPr>
        <dsp:cNvPr id="0" name=""/>
        <dsp:cNvSpPr/>
      </dsp:nvSpPr>
      <dsp:spPr>
        <a:xfrm>
          <a:off x="944056" y="1683051"/>
          <a:ext cx="8453467" cy="480897"/>
        </a:xfrm>
        <a:prstGeom prst="rect">
          <a:avLst/>
        </a:prstGeom>
        <a:solidFill>
          <a:schemeClr val="accent1">
            <a:shade val="50000"/>
            <a:hueOff val="-425139"/>
            <a:satOff val="-34119"/>
            <a:lumOff val="337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713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SDFW – legacy ponds &amp; silos, special nuclear material</a:t>
          </a:r>
        </a:p>
      </dsp:txBody>
      <dsp:txXfrm>
        <a:off x="944056" y="1683051"/>
        <a:ext cx="8453467" cy="480897"/>
      </dsp:txXfrm>
    </dsp:sp>
    <dsp:sp modelId="{0EB0EDE9-EC95-443B-9E12-A9E0FF7C0C90}">
      <dsp:nvSpPr>
        <dsp:cNvPr id="0" name=""/>
        <dsp:cNvSpPr/>
      </dsp:nvSpPr>
      <dsp:spPr>
        <a:xfrm>
          <a:off x="643494" y="1622938"/>
          <a:ext cx="601122" cy="601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425139"/>
              <a:satOff val="-34119"/>
              <a:lumOff val="337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020759-E532-4683-B7C6-B87EB60DFC9C}">
      <dsp:nvSpPr>
        <dsp:cNvPr id="0" name=""/>
        <dsp:cNvSpPr/>
      </dsp:nvSpPr>
      <dsp:spPr>
        <a:xfrm>
          <a:off x="944056" y="2403849"/>
          <a:ext cx="8453467" cy="480897"/>
        </a:xfrm>
        <a:prstGeom prst="rect">
          <a:avLst/>
        </a:prstGeom>
        <a:solidFill>
          <a:schemeClr val="accent1">
            <a:shade val="50000"/>
            <a:hueOff val="-637708"/>
            <a:satOff val="-51179"/>
            <a:lumOff val="506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713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Cyber security</a:t>
          </a:r>
        </a:p>
      </dsp:txBody>
      <dsp:txXfrm>
        <a:off x="944056" y="2403849"/>
        <a:ext cx="8453467" cy="480897"/>
      </dsp:txXfrm>
    </dsp:sp>
    <dsp:sp modelId="{DE856129-4390-419B-874C-FA37601A3A51}">
      <dsp:nvSpPr>
        <dsp:cNvPr id="0" name=""/>
        <dsp:cNvSpPr/>
      </dsp:nvSpPr>
      <dsp:spPr>
        <a:xfrm>
          <a:off x="643494" y="2343737"/>
          <a:ext cx="601122" cy="601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637708"/>
              <a:satOff val="-51179"/>
              <a:lumOff val="506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D0D91-483A-4307-9EAD-252C5A161F3B}">
      <dsp:nvSpPr>
        <dsp:cNvPr id="0" name=""/>
        <dsp:cNvSpPr/>
      </dsp:nvSpPr>
      <dsp:spPr>
        <a:xfrm>
          <a:off x="763171" y="3125105"/>
          <a:ext cx="8634352" cy="480897"/>
        </a:xfrm>
        <a:prstGeom prst="rect">
          <a:avLst/>
        </a:prstGeom>
        <a:solidFill>
          <a:schemeClr val="accent1">
            <a:shade val="50000"/>
            <a:hueOff val="-425139"/>
            <a:satOff val="-34119"/>
            <a:lumOff val="337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713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Defence sites in enhanced attention</a:t>
          </a:r>
        </a:p>
      </dsp:txBody>
      <dsp:txXfrm>
        <a:off x="763171" y="3125105"/>
        <a:ext cx="8634352" cy="480897"/>
      </dsp:txXfrm>
    </dsp:sp>
    <dsp:sp modelId="{9B121BD8-FCEE-4B55-9E50-64FD68564D09}">
      <dsp:nvSpPr>
        <dsp:cNvPr id="0" name=""/>
        <dsp:cNvSpPr/>
      </dsp:nvSpPr>
      <dsp:spPr>
        <a:xfrm>
          <a:off x="462610" y="3064993"/>
          <a:ext cx="601122" cy="601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425139"/>
              <a:satOff val="-34119"/>
              <a:lumOff val="337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FDA84-3F48-410A-B5F3-1ABF8901CF94}">
      <dsp:nvSpPr>
        <dsp:cNvPr id="0" name=""/>
        <dsp:cNvSpPr/>
      </dsp:nvSpPr>
      <dsp:spPr>
        <a:xfrm>
          <a:off x="367599" y="3846360"/>
          <a:ext cx="9029923" cy="480897"/>
        </a:xfrm>
        <a:prstGeom prst="rect">
          <a:avLst/>
        </a:prstGeom>
        <a:solidFill>
          <a:schemeClr val="accent1">
            <a:shade val="50000"/>
            <a:hueOff val="-212569"/>
            <a:satOff val="-17060"/>
            <a:lumOff val="168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713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AGR lifetime plans</a:t>
          </a:r>
        </a:p>
      </dsp:txBody>
      <dsp:txXfrm>
        <a:off x="367599" y="3846360"/>
        <a:ext cx="9029923" cy="480897"/>
      </dsp:txXfrm>
    </dsp:sp>
    <dsp:sp modelId="{72C01DF8-778C-406F-BBB0-2776EB3DDAF4}">
      <dsp:nvSpPr>
        <dsp:cNvPr id="0" name=""/>
        <dsp:cNvSpPr/>
      </dsp:nvSpPr>
      <dsp:spPr>
        <a:xfrm>
          <a:off x="67038" y="3786248"/>
          <a:ext cx="601122" cy="601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-212569"/>
              <a:satOff val="-17060"/>
              <a:lumOff val="168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9C440-9880-49F0-A4B7-C6F283373581}">
      <dsp:nvSpPr>
        <dsp:cNvPr id="0" name=""/>
        <dsp:cNvSpPr/>
      </dsp:nvSpPr>
      <dsp:spPr>
        <a:xfrm>
          <a:off x="0" y="1749181"/>
          <a:ext cx="5087814" cy="574120"/>
        </a:xfrm>
        <a:prstGeom prst="rect">
          <a:avLst/>
        </a:prstGeom>
        <a:solidFill>
          <a:srgbClr val="00B38A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i="0" kern="1200" baseline="0" dirty="0">
              <a:solidFill>
                <a:schemeClr val="tx1"/>
              </a:solidFill>
            </a:rPr>
            <a:t>Could include </a:t>
          </a:r>
          <a:r>
            <a:rPr lang="en-GB" sz="1000" b="1" i="0" kern="1200" baseline="0" dirty="0">
              <a:solidFill>
                <a:schemeClr val="tx1"/>
              </a:solidFill>
            </a:rPr>
            <a:t>greater flexibility in the approach to siting new nuclear developments</a:t>
          </a:r>
          <a:r>
            <a:rPr lang="en-GB" sz="1000" b="0" i="0" kern="1200" baseline="0" dirty="0">
              <a:solidFill>
                <a:schemeClr val="tx1"/>
              </a:solidFill>
            </a:rPr>
            <a:t>, including the potential deployment of advanced nuclear technologies such as Small Modular Reactors (SMRs).  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0" y="1749181"/>
        <a:ext cx="5087814" cy="574120"/>
      </dsp:txXfrm>
    </dsp:sp>
    <dsp:sp modelId="{108690FB-CB6A-41AA-A19A-C896B562560C}">
      <dsp:nvSpPr>
        <dsp:cNvPr id="0" name=""/>
        <dsp:cNvSpPr/>
      </dsp:nvSpPr>
      <dsp:spPr>
        <a:xfrm rot="10800000">
          <a:off x="0" y="874796"/>
          <a:ext cx="5087814" cy="882997"/>
        </a:xfrm>
        <a:prstGeom prst="upArrowCallout">
          <a:avLst/>
        </a:prstGeom>
        <a:solidFill>
          <a:srgbClr val="00B38A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i="0" kern="1200" baseline="0" dirty="0">
              <a:solidFill>
                <a:schemeClr val="tx1"/>
              </a:solidFill>
            </a:rPr>
            <a:t>Support the UK in meeting the ambition of reaching up to 24GW of nuclear energy by 2050, as set in the British Energy Security Strategy (BESS). </a:t>
          </a:r>
          <a:endParaRPr lang="en-US" sz="1000" kern="1200" dirty="0">
            <a:solidFill>
              <a:schemeClr val="tx1"/>
            </a:solidFill>
          </a:endParaRPr>
        </a:p>
      </dsp:txBody>
      <dsp:txXfrm rot="10800000">
        <a:off x="0" y="874796"/>
        <a:ext cx="5087814" cy="573745"/>
      </dsp:txXfrm>
    </dsp:sp>
    <dsp:sp modelId="{D6DBACFB-FF85-4D63-8E09-17803F52723D}">
      <dsp:nvSpPr>
        <dsp:cNvPr id="0" name=""/>
        <dsp:cNvSpPr/>
      </dsp:nvSpPr>
      <dsp:spPr>
        <a:xfrm rot="10800000">
          <a:off x="0" y="410"/>
          <a:ext cx="5087814" cy="882997"/>
        </a:xfrm>
        <a:prstGeom prst="upArrowCallout">
          <a:avLst/>
        </a:prstGeom>
        <a:solidFill>
          <a:srgbClr val="00B38A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i="0" kern="1200" baseline="0" dirty="0">
              <a:solidFill>
                <a:schemeClr val="tx1"/>
              </a:solidFill>
            </a:rPr>
            <a:t>The new NPS will cover the policy framework </a:t>
          </a:r>
          <a:r>
            <a:rPr lang="en-GB" sz="1000" b="1" i="0" kern="1200" baseline="0" dirty="0">
              <a:solidFill>
                <a:schemeClr val="tx1"/>
              </a:solidFill>
            </a:rPr>
            <a:t>for deploying new nuclear power stations beyond 2025</a:t>
          </a:r>
          <a:endParaRPr lang="en-US" sz="1000" kern="1200" dirty="0">
            <a:solidFill>
              <a:schemeClr val="tx1"/>
            </a:solidFill>
          </a:endParaRPr>
        </a:p>
      </dsp:txBody>
      <dsp:txXfrm rot="10800000">
        <a:off x="0" y="410"/>
        <a:ext cx="5087814" cy="573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ECB1C226-7295-803C-68FB-832E30FDB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737F6646-B706-94C2-2D24-937D4BD49FD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66863" y="1117600"/>
            <a:ext cx="4421187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9BEE09E-9978-2C4A-A81B-D4541D7960E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044575" y="5095875"/>
            <a:ext cx="5468938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D056644F-D68B-464F-8464-5A9FCFA6D059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360363" y="360363"/>
            <a:ext cx="29654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4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DBF5F9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42D78BAB-5263-ED4B-A637-28CBC8BA796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30688" y="360363"/>
            <a:ext cx="29654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104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DBF5F9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97B64D71-0E08-ED42-8F22-D4FFD81AB9EE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60363" y="9832975"/>
            <a:ext cx="29654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4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DBF5F9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323EC347-2AFD-1C43-B57E-6C8182B72AB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30688" y="9832975"/>
            <a:ext cx="29654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4000"/>
              </a:lnSpc>
              <a:spcBef>
                <a:spcPts val="25"/>
              </a:spcBef>
              <a:spcAft>
                <a:spcPts val="25"/>
              </a:spcAft>
              <a:buSzPct val="10000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DBF5F9"/>
                </a:solidFill>
                <a:latin typeface="Times New Roman" panose="02020603050405020304" pitchFamily="18" charset="0"/>
              </a:defRPr>
            </a:lvl1pPr>
          </a:lstStyle>
          <a:p>
            <a:fld id="{21FA7BCF-BD2C-45A2-BB28-F0943711704C}" type="slidenum">
              <a:rPr lang="de-AT" altLang="en-US"/>
              <a:pPr/>
              <a:t>‹#›</a:t>
            </a:fld>
            <a:r>
              <a:rPr lang="de-AT" altLang="en-US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1117600"/>
            <a:ext cx="6637337" cy="3735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1FA7BCF-BD2C-45A2-BB28-F0943711704C}" type="slidenum">
              <a:rPr lang="de-AT" altLang="en-US" smtClean="0"/>
              <a:pPr/>
              <a:t>1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1680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1117600"/>
            <a:ext cx="6637337" cy="3735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1FA7BCF-BD2C-45A2-BB28-F0943711704C}" type="slidenum">
              <a:rPr lang="de-AT" altLang="en-US" smtClean="0"/>
              <a:pPr/>
              <a:t>10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6860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1117600"/>
            <a:ext cx="6637337" cy="3735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1FA7BCF-BD2C-45A2-BB28-F0943711704C}" type="slidenum">
              <a:rPr lang="de-AT" altLang="en-US" smtClean="0"/>
              <a:pPr/>
              <a:t>11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2443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02958C1B-6B0A-A6C8-9788-79B2ECDB16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315" name="Rectangle 5">
            <a:extLst>
              <a:ext uri="{FF2B5EF4-FFF2-40B4-BE49-F238E27FC236}">
                <a16:creationId xmlns:a16="http://schemas.microsoft.com/office/drawing/2014/main" id="{E043FE66-705B-638B-F28A-C0FE788B2E9E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316" name="Rectangle 6">
            <a:extLst>
              <a:ext uri="{FF2B5EF4-FFF2-40B4-BE49-F238E27FC236}">
                <a16:creationId xmlns:a16="http://schemas.microsoft.com/office/drawing/2014/main" id="{BE9809F2-E8D6-5278-6463-D842A0BA2FBC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317" name="Rectangle 7">
            <a:extLst>
              <a:ext uri="{FF2B5EF4-FFF2-40B4-BE49-F238E27FC236}">
                <a16:creationId xmlns:a16="http://schemas.microsoft.com/office/drawing/2014/main" id="{D6279CD9-C7D7-C3FA-EBCA-09F65D1B770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FA0089D0-2B38-4325-8957-6CAF21F998AD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12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318" name="Text Box 1">
            <a:extLst>
              <a:ext uri="{FF2B5EF4-FFF2-40B4-BE49-F238E27FC236}">
                <a16:creationId xmlns:a16="http://schemas.microsoft.com/office/drawing/2014/main" id="{43CCF2E6-C70D-5FEB-E48F-997438F36C1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9" name="Text Box 2">
            <a:extLst>
              <a:ext uri="{FF2B5EF4-FFF2-40B4-BE49-F238E27FC236}">
                <a16:creationId xmlns:a16="http://schemas.microsoft.com/office/drawing/2014/main" id="{744A25D8-C90D-E973-AC19-2720E39D9F9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A8124DAD-FD87-754F-7C56-F0CF963C6A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AF8BDAA6-6FC3-1286-9B72-7FB161962761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4D77036B-58C4-9CB6-7A85-E388CF73AE98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9" name="Rectangle 7">
            <a:extLst>
              <a:ext uri="{FF2B5EF4-FFF2-40B4-BE49-F238E27FC236}">
                <a16:creationId xmlns:a16="http://schemas.microsoft.com/office/drawing/2014/main" id="{76AD375D-8C5E-BBAE-72B5-51BDD39288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B888176C-0521-4455-B3F9-1D6D70F249B9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13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50" name="Text Box 1">
            <a:extLst>
              <a:ext uri="{FF2B5EF4-FFF2-40B4-BE49-F238E27FC236}">
                <a16:creationId xmlns:a16="http://schemas.microsoft.com/office/drawing/2014/main" id="{17ADCA11-BA9A-76C9-4D70-63AB4E43C55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1" name="Text Box 2">
            <a:extLst>
              <a:ext uri="{FF2B5EF4-FFF2-40B4-BE49-F238E27FC236}">
                <a16:creationId xmlns:a16="http://schemas.microsoft.com/office/drawing/2014/main" id="{AE259B2C-28C0-6BEE-BF33-FC9E8B3123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22D49E02-54EE-9FF4-CE0F-5A57B19E6C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EF5CB557-0D6D-1CE1-A451-AACB232C07C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73F924E1-78E8-A1BA-172A-D01F812A7743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3" name="Rectangle 7">
            <a:extLst>
              <a:ext uri="{FF2B5EF4-FFF2-40B4-BE49-F238E27FC236}">
                <a16:creationId xmlns:a16="http://schemas.microsoft.com/office/drawing/2014/main" id="{B306E99D-7112-E1C1-FD16-9B855FD4C1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5CBA0A81-B6FD-4C89-9839-40BE9A69DBB0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14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4" name="Text Box 1">
            <a:extLst>
              <a:ext uri="{FF2B5EF4-FFF2-40B4-BE49-F238E27FC236}">
                <a16:creationId xmlns:a16="http://schemas.microsoft.com/office/drawing/2014/main" id="{A21CA78E-8451-9EE6-B562-7E805E8F34E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5" name="Text Box 2">
            <a:extLst>
              <a:ext uri="{FF2B5EF4-FFF2-40B4-BE49-F238E27FC236}">
                <a16:creationId xmlns:a16="http://schemas.microsoft.com/office/drawing/2014/main" id="{3D48F602-F7C8-E9CE-AB1B-F8928DD9759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8AA9D1F6-5B86-3115-9B86-29763370CB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6D3E47F7-8022-0FC4-A3EE-9B13975E9FB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60" name="Rectangle 6">
            <a:extLst>
              <a:ext uri="{FF2B5EF4-FFF2-40B4-BE49-F238E27FC236}">
                <a16:creationId xmlns:a16="http://schemas.microsoft.com/office/drawing/2014/main" id="{4ADFBCB8-6B2F-080C-526C-C33CF6EE2470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61" name="Rectangle 7">
            <a:extLst>
              <a:ext uri="{FF2B5EF4-FFF2-40B4-BE49-F238E27FC236}">
                <a16:creationId xmlns:a16="http://schemas.microsoft.com/office/drawing/2014/main" id="{E231D7F2-0440-9837-7D87-03B5D5B52B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F443995F-AA5D-4797-8332-2E1F0324F15D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15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62" name="Text Box 1">
            <a:extLst>
              <a:ext uri="{FF2B5EF4-FFF2-40B4-BE49-F238E27FC236}">
                <a16:creationId xmlns:a16="http://schemas.microsoft.com/office/drawing/2014/main" id="{64E883D7-2C76-5075-1E81-051ED111466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3" name="Text Box 2">
            <a:extLst>
              <a:ext uri="{FF2B5EF4-FFF2-40B4-BE49-F238E27FC236}">
                <a16:creationId xmlns:a16="http://schemas.microsoft.com/office/drawing/2014/main" id="{4F36A153-3F17-104E-1B11-5DBFEB11B7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1117600"/>
            <a:ext cx="6637337" cy="3735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1FA7BCF-BD2C-45A2-BB28-F0943711704C}" type="slidenum">
              <a:rPr lang="de-AT" altLang="en-US" smtClean="0"/>
              <a:pPr/>
              <a:t>16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5836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1117600"/>
            <a:ext cx="6637337" cy="3735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1FA7BCF-BD2C-45A2-BB28-F0943711704C}" type="slidenum">
              <a:rPr lang="de-AT" altLang="en-US" smtClean="0"/>
              <a:pPr/>
              <a:t>18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5238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02958C1B-6B0A-A6C8-9788-79B2ECDB16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315" name="Rectangle 5">
            <a:extLst>
              <a:ext uri="{FF2B5EF4-FFF2-40B4-BE49-F238E27FC236}">
                <a16:creationId xmlns:a16="http://schemas.microsoft.com/office/drawing/2014/main" id="{E043FE66-705B-638B-F28A-C0FE788B2E9E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316" name="Rectangle 6">
            <a:extLst>
              <a:ext uri="{FF2B5EF4-FFF2-40B4-BE49-F238E27FC236}">
                <a16:creationId xmlns:a16="http://schemas.microsoft.com/office/drawing/2014/main" id="{BE9809F2-E8D6-5278-6463-D842A0BA2FBC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317" name="Rectangle 7">
            <a:extLst>
              <a:ext uri="{FF2B5EF4-FFF2-40B4-BE49-F238E27FC236}">
                <a16:creationId xmlns:a16="http://schemas.microsoft.com/office/drawing/2014/main" id="{D6279CD9-C7D7-C3FA-EBCA-09F65D1B770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FA0089D0-2B38-4325-8957-6CAF21F998AD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19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318" name="Text Box 1">
            <a:extLst>
              <a:ext uri="{FF2B5EF4-FFF2-40B4-BE49-F238E27FC236}">
                <a16:creationId xmlns:a16="http://schemas.microsoft.com/office/drawing/2014/main" id="{43CCF2E6-C70D-5FEB-E48F-997438F36C1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9" name="Text Box 2">
            <a:extLst>
              <a:ext uri="{FF2B5EF4-FFF2-40B4-BE49-F238E27FC236}">
                <a16:creationId xmlns:a16="http://schemas.microsoft.com/office/drawing/2014/main" id="{744A25D8-C90D-E973-AC19-2720E39D9F9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A8124DAD-FD87-754F-7C56-F0CF963C6A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AF8BDAA6-6FC3-1286-9B72-7FB161962761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4D77036B-58C4-9CB6-7A85-E388CF73AE98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9" name="Rectangle 7">
            <a:extLst>
              <a:ext uri="{FF2B5EF4-FFF2-40B4-BE49-F238E27FC236}">
                <a16:creationId xmlns:a16="http://schemas.microsoft.com/office/drawing/2014/main" id="{76AD375D-8C5E-BBAE-72B5-51BDD39288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B888176C-0521-4455-B3F9-1D6D70F249B9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20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50" name="Text Box 1">
            <a:extLst>
              <a:ext uri="{FF2B5EF4-FFF2-40B4-BE49-F238E27FC236}">
                <a16:creationId xmlns:a16="http://schemas.microsoft.com/office/drawing/2014/main" id="{17ADCA11-BA9A-76C9-4D70-63AB4E43C55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1" name="Text Box 2">
            <a:extLst>
              <a:ext uri="{FF2B5EF4-FFF2-40B4-BE49-F238E27FC236}">
                <a16:creationId xmlns:a16="http://schemas.microsoft.com/office/drawing/2014/main" id="{AE259B2C-28C0-6BEE-BF33-FC9E8B3123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A8124DAD-FD87-754F-7C56-F0CF963C6A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AF8BDAA6-6FC3-1286-9B72-7FB161962761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4D77036B-58C4-9CB6-7A85-E388CF73AE98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9" name="Rectangle 7">
            <a:extLst>
              <a:ext uri="{FF2B5EF4-FFF2-40B4-BE49-F238E27FC236}">
                <a16:creationId xmlns:a16="http://schemas.microsoft.com/office/drawing/2014/main" id="{76AD375D-8C5E-BBAE-72B5-51BDD39288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B888176C-0521-4455-B3F9-1D6D70F249B9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2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50" name="Text Box 1">
            <a:extLst>
              <a:ext uri="{FF2B5EF4-FFF2-40B4-BE49-F238E27FC236}">
                <a16:creationId xmlns:a16="http://schemas.microsoft.com/office/drawing/2014/main" id="{17ADCA11-BA9A-76C9-4D70-63AB4E43C55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1" name="Text Box 2">
            <a:extLst>
              <a:ext uri="{FF2B5EF4-FFF2-40B4-BE49-F238E27FC236}">
                <a16:creationId xmlns:a16="http://schemas.microsoft.com/office/drawing/2014/main" id="{AE259B2C-28C0-6BEE-BF33-FC9E8B3123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742950" lvl="1" indent="0">
              <a:buFont typeface="Arial" panose="020B0604020202020204" pitchFamily="34" charset="0"/>
              <a:buNone/>
              <a:tabLst>
                <a:tab pos="361950" algn="l"/>
              </a:tabLst>
            </a:pPr>
            <a:endParaRPr lang="en-GB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6378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22D49E02-54EE-9FF4-CE0F-5A57B19E6C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EF5CB557-0D6D-1CE1-A451-AACB232C07C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73F924E1-78E8-A1BA-172A-D01F812A7743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3" name="Rectangle 7">
            <a:extLst>
              <a:ext uri="{FF2B5EF4-FFF2-40B4-BE49-F238E27FC236}">
                <a16:creationId xmlns:a16="http://schemas.microsoft.com/office/drawing/2014/main" id="{B306E99D-7112-E1C1-FD16-9B855FD4C1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5CBA0A81-B6FD-4C89-9839-40BE9A69DBB0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21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4" name="Text Box 1">
            <a:extLst>
              <a:ext uri="{FF2B5EF4-FFF2-40B4-BE49-F238E27FC236}">
                <a16:creationId xmlns:a16="http://schemas.microsoft.com/office/drawing/2014/main" id="{A21CA78E-8451-9EE6-B562-7E805E8F34E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5" name="Text Box 2">
            <a:extLst>
              <a:ext uri="{FF2B5EF4-FFF2-40B4-BE49-F238E27FC236}">
                <a16:creationId xmlns:a16="http://schemas.microsoft.com/office/drawing/2014/main" id="{3D48F602-F7C8-E9CE-AB1B-F8928DD9759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8801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22D49E02-54EE-9FF4-CE0F-5A57B19E6C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EF5CB557-0D6D-1CE1-A451-AACB232C07C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73F924E1-78E8-A1BA-172A-D01F812A7743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3" name="Rectangle 7">
            <a:extLst>
              <a:ext uri="{FF2B5EF4-FFF2-40B4-BE49-F238E27FC236}">
                <a16:creationId xmlns:a16="http://schemas.microsoft.com/office/drawing/2014/main" id="{B306E99D-7112-E1C1-FD16-9B855FD4C1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5CBA0A81-B6FD-4C89-9839-40BE9A69DBB0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22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4" name="Text Box 1">
            <a:extLst>
              <a:ext uri="{FF2B5EF4-FFF2-40B4-BE49-F238E27FC236}">
                <a16:creationId xmlns:a16="http://schemas.microsoft.com/office/drawing/2014/main" id="{A21CA78E-8451-9EE6-B562-7E805E8F34E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5" name="Text Box 2">
            <a:extLst>
              <a:ext uri="{FF2B5EF4-FFF2-40B4-BE49-F238E27FC236}">
                <a16:creationId xmlns:a16="http://schemas.microsoft.com/office/drawing/2014/main" id="{3D48F602-F7C8-E9CE-AB1B-F8928DD9759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22D49E02-54EE-9FF4-CE0F-5A57B19E6C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EF5CB557-0D6D-1CE1-A451-AACB232C07C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73F924E1-78E8-A1BA-172A-D01F812A7743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3" name="Rectangle 7">
            <a:extLst>
              <a:ext uri="{FF2B5EF4-FFF2-40B4-BE49-F238E27FC236}">
                <a16:creationId xmlns:a16="http://schemas.microsoft.com/office/drawing/2014/main" id="{B306E99D-7112-E1C1-FD16-9B855FD4C1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5CBA0A81-B6FD-4C89-9839-40BE9A69DBB0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23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4" name="Text Box 1">
            <a:extLst>
              <a:ext uri="{FF2B5EF4-FFF2-40B4-BE49-F238E27FC236}">
                <a16:creationId xmlns:a16="http://schemas.microsoft.com/office/drawing/2014/main" id="{A21CA78E-8451-9EE6-B562-7E805E8F34E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5" name="Text Box 2">
            <a:extLst>
              <a:ext uri="{FF2B5EF4-FFF2-40B4-BE49-F238E27FC236}">
                <a16:creationId xmlns:a16="http://schemas.microsoft.com/office/drawing/2014/main" id="{3D48F602-F7C8-E9CE-AB1B-F8928DD9759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9495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22D49E02-54EE-9FF4-CE0F-5A57B19E6C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EF5CB557-0D6D-1CE1-A451-AACB232C07C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73F924E1-78E8-A1BA-172A-D01F812A7743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3" name="Rectangle 7">
            <a:extLst>
              <a:ext uri="{FF2B5EF4-FFF2-40B4-BE49-F238E27FC236}">
                <a16:creationId xmlns:a16="http://schemas.microsoft.com/office/drawing/2014/main" id="{B306E99D-7112-E1C1-FD16-9B855FD4C1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5CBA0A81-B6FD-4C89-9839-40BE9A69DBB0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24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4" name="Text Box 1">
            <a:extLst>
              <a:ext uri="{FF2B5EF4-FFF2-40B4-BE49-F238E27FC236}">
                <a16:creationId xmlns:a16="http://schemas.microsoft.com/office/drawing/2014/main" id="{A21CA78E-8451-9EE6-B562-7E805E8F34E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5" name="Text Box 2">
            <a:extLst>
              <a:ext uri="{FF2B5EF4-FFF2-40B4-BE49-F238E27FC236}">
                <a16:creationId xmlns:a16="http://schemas.microsoft.com/office/drawing/2014/main" id="{3D48F602-F7C8-E9CE-AB1B-F8928DD9759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2448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8AA9D1F6-5B86-3115-9B86-29763370CB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6D3E47F7-8022-0FC4-A3EE-9B13975E9FB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60" name="Rectangle 6">
            <a:extLst>
              <a:ext uri="{FF2B5EF4-FFF2-40B4-BE49-F238E27FC236}">
                <a16:creationId xmlns:a16="http://schemas.microsoft.com/office/drawing/2014/main" id="{4ADFBCB8-6B2F-080C-526C-C33CF6EE2470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61" name="Rectangle 7">
            <a:extLst>
              <a:ext uri="{FF2B5EF4-FFF2-40B4-BE49-F238E27FC236}">
                <a16:creationId xmlns:a16="http://schemas.microsoft.com/office/drawing/2014/main" id="{E231D7F2-0440-9837-7D87-03B5D5B52B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F443995F-AA5D-4797-8332-2E1F0324F15D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25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62" name="Text Box 1">
            <a:extLst>
              <a:ext uri="{FF2B5EF4-FFF2-40B4-BE49-F238E27FC236}">
                <a16:creationId xmlns:a16="http://schemas.microsoft.com/office/drawing/2014/main" id="{64E883D7-2C76-5075-1E81-051ED111466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3" name="Text Box 2">
            <a:extLst>
              <a:ext uri="{FF2B5EF4-FFF2-40B4-BE49-F238E27FC236}">
                <a16:creationId xmlns:a16="http://schemas.microsoft.com/office/drawing/2014/main" id="{4F36A153-3F17-104E-1B11-5DBFEB11B7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8AA9D1F6-5B86-3115-9B86-29763370CB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6D3E47F7-8022-0FC4-A3EE-9B13975E9FB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60" name="Rectangle 6">
            <a:extLst>
              <a:ext uri="{FF2B5EF4-FFF2-40B4-BE49-F238E27FC236}">
                <a16:creationId xmlns:a16="http://schemas.microsoft.com/office/drawing/2014/main" id="{4ADFBCB8-6B2F-080C-526C-C33CF6EE2470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61" name="Rectangle 7">
            <a:extLst>
              <a:ext uri="{FF2B5EF4-FFF2-40B4-BE49-F238E27FC236}">
                <a16:creationId xmlns:a16="http://schemas.microsoft.com/office/drawing/2014/main" id="{E231D7F2-0440-9837-7D87-03B5D5B52B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F443995F-AA5D-4797-8332-2E1F0324F15D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26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62" name="Text Box 1">
            <a:extLst>
              <a:ext uri="{FF2B5EF4-FFF2-40B4-BE49-F238E27FC236}">
                <a16:creationId xmlns:a16="http://schemas.microsoft.com/office/drawing/2014/main" id="{64E883D7-2C76-5075-1E81-051ED111466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3" name="Text Box 2">
            <a:extLst>
              <a:ext uri="{FF2B5EF4-FFF2-40B4-BE49-F238E27FC236}">
                <a16:creationId xmlns:a16="http://schemas.microsoft.com/office/drawing/2014/main" id="{4F36A153-3F17-104E-1B11-5DBFEB11B7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329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1117600"/>
            <a:ext cx="6637337" cy="3735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1FA7BCF-BD2C-45A2-BB28-F0943711704C}" type="slidenum">
              <a:rPr lang="de-AT" altLang="en-US" smtClean="0"/>
              <a:pPr/>
              <a:t>3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396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A8124DAD-FD87-754F-7C56-F0CF963C6A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AF8BDAA6-6FC3-1286-9B72-7FB161962761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4D77036B-58C4-9CB6-7A85-E388CF73AE98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9" name="Rectangle 7">
            <a:extLst>
              <a:ext uri="{FF2B5EF4-FFF2-40B4-BE49-F238E27FC236}">
                <a16:creationId xmlns:a16="http://schemas.microsoft.com/office/drawing/2014/main" id="{76AD375D-8C5E-BBAE-72B5-51BDD39288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B888176C-0521-4455-B3F9-1D6D70F249B9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4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50" name="Text Box 1">
            <a:extLst>
              <a:ext uri="{FF2B5EF4-FFF2-40B4-BE49-F238E27FC236}">
                <a16:creationId xmlns:a16="http://schemas.microsoft.com/office/drawing/2014/main" id="{17ADCA11-BA9A-76C9-4D70-63AB4E43C55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1" name="Text Box 2">
            <a:extLst>
              <a:ext uri="{FF2B5EF4-FFF2-40B4-BE49-F238E27FC236}">
                <a16:creationId xmlns:a16="http://schemas.microsoft.com/office/drawing/2014/main" id="{AE259B2C-28C0-6BEE-BF33-FC9E8B3123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9502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A8124DAD-FD87-754F-7C56-F0CF963C6A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AF8BDAA6-6FC3-1286-9B72-7FB161962761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4D77036B-58C4-9CB6-7A85-E388CF73AE98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9" name="Rectangle 7">
            <a:extLst>
              <a:ext uri="{FF2B5EF4-FFF2-40B4-BE49-F238E27FC236}">
                <a16:creationId xmlns:a16="http://schemas.microsoft.com/office/drawing/2014/main" id="{76AD375D-8C5E-BBAE-72B5-51BDD39288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B888176C-0521-4455-B3F9-1D6D70F249B9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5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50" name="Text Box 1">
            <a:extLst>
              <a:ext uri="{FF2B5EF4-FFF2-40B4-BE49-F238E27FC236}">
                <a16:creationId xmlns:a16="http://schemas.microsoft.com/office/drawing/2014/main" id="{17ADCA11-BA9A-76C9-4D70-63AB4E43C55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1" name="Text Box 2">
            <a:extLst>
              <a:ext uri="{FF2B5EF4-FFF2-40B4-BE49-F238E27FC236}">
                <a16:creationId xmlns:a16="http://schemas.microsoft.com/office/drawing/2014/main" id="{AE259B2C-28C0-6BEE-BF33-FC9E8B3123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9238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A8124DAD-FD87-754F-7C56-F0CF963C6A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AF8BDAA6-6FC3-1286-9B72-7FB161962761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4D77036B-58C4-9CB6-7A85-E388CF73AE98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9" name="Rectangle 7">
            <a:extLst>
              <a:ext uri="{FF2B5EF4-FFF2-40B4-BE49-F238E27FC236}">
                <a16:creationId xmlns:a16="http://schemas.microsoft.com/office/drawing/2014/main" id="{76AD375D-8C5E-BBAE-72B5-51BDD39288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B888176C-0521-4455-B3F9-1D6D70F249B9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6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50" name="Text Box 1">
            <a:extLst>
              <a:ext uri="{FF2B5EF4-FFF2-40B4-BE49-F238E27FC236}">
                <a16:creationId xmlns:a16="http://schemas.microsoft.com/office/drawing/2014/main" id="{17ADCA11-BA9A-76C9-4D70-63AB4E43C55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1" name="Text Box 2">
            <a:extLst>
              <a:ext uri="{FF2B5EF4-FFF2-40B4-BE49-F238E27FC236}">
                <a16:creationId xmlns:a16="http://schemas.microsoft.com/office/drawing/2014/main" id="{AE259B2C-28C0-6BEE-BF33-FC9E8B3123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5071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A8124DAD-FD87-754F-7C56-F0CF963C6A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AF8BDAA6-6FC3-1286-9B72-7FB161962761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4D77036B-58C4-9CB6-7A85-E388CF73AE98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49" name="Rectangle 7">
            <a:extLst>
              <a:ext uri="{FF2B5EF4-FFF2-40B4-BE49-F238E27FC236}">
                <a16:creationId xmlns:a16="http://schemas.microsoft.com/office/drawing/2014/main" id="{76AD375D-8C5E-BBAE-72B5-51BDD39288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200">
                <a:solidFill>
                  <a:schemeClr val="bg1"/>
                </a:solidFill>
                <a:latin typeface="Source Sans Pro" panose="020B0503030403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25"/>
              </a:spcBef>
              <a:spcAft>
                <a:spcPts val="25"/>
              </a:spcAft>
              <a:buClrTx/>
              <a:buFontTx/>
              <a:buNone/>
            </a:pPr>
            <a:fld id="{B888176C-0521-4455-B3F9-1D6D70F249B9}" type="slidenum"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pPr>
                <a:spcBef>
                  <a:spcPts val="25"/>
                </a:spcBef>
                <a:spcAft>
                  <a:spcPts val="25"/>
                </a:spcAft>
                <a:buClrTx/>
                <a:buFontTx/>
                <a:buNone/>
              </a:pPr>
              <a:t>7</a:t>
            </a:fld>
            <a:r>
              <a:rPr lang="de-AT" altLang="en-US" sz="1400">
                <a:solidFill>
                  <a:srgbClr val="DBF5F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750" name="Text Box 1">
            <a:extLst>
              <a:ext uri="{FF2B5EF4-FFF2-40B4-BE49-F238E27FC236}">
                <a16:creationId xmlns:a16="http://schemas.microsoft.com/office/drawing/2014/main" id="{17ADCA11-BA9A-76C9-4D70-63AB4E43C55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1117600"/>
            <a:ext cx="6642100" cy="3736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1" name="Text Box 2">
            <a:extLst>
              <a:ext uri="{FF2B5EF4-FFF2-40B4-BE49-F238E27FC236}">
                <a16:creationId xmlns:a16="http://schemas.microsoft.com/office/drawing/2014/main" id="{AE259B2C-28C0-6BEE-BF33-FC9E8B3123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4575" y="5095875"/>
            <a:ext cx="5470525" cy="448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0823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1117600"/>
            <a:ext cx="6637337" cy="3735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1FA7BCF-BD2C-45A2-BB28-F0943711704C}" type="slidenum">
              <a:rPr lang="de-AT" altLang="en-US" smtClean="0"/>
              <a:pPr/>
              <a:t>8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6857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1117600"/>
            <a:ext cx="6637337" cy="3735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de-AT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1FA7BCF-BD2C-45A2-BB28-F0943711704C}" type="slidenum">
              <a:rPr lang="de-AT" altLang="en-US" smtClean="0"/>
              <a:pPr/>
              <a:t>9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394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5200C5BC-AD47-1457-915D-BC4B81B83CA1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4558506" y="-4558506"/>
            <a:ext cx="963613" cy="10080625"/>
          </a:xfrm>
          <a:prstGeom prst="rect">
            <a:avLst/>
          </a:prstGeom>
          <a:gradFill rotWithShape="1">
            <a:gsLst>
              <a:gs pos="0">
                <a:srgbClr val="07716C"/>
              </a:gs>
              <a:gs pos="100000">
                <a:srgbClr val="19B79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5411FB1-FD8A-3114-DCA8-AA98B9811B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42888"/>
            <a:ext cx="25542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F597F11-0745-657E-C287-B5B07C1AF8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3914775"/>
            <a:ext cx="454025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0B0722-FCDF-F54B-AA02-0BD68AB8B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822719"/>
            <a:ext cx="7164213" cy="801722"/>
          </a:xfrm>
          <a:ln w="38100">
            <a:solidFill>
              <a:srgbClr val="19B790"/>
            </a:solidFill>
          </a:ln>
        </p:spPr>
        <p:txBody>
          <a:bodyPr lIns="216000" tIns="180000" rIns="216000" bIns="108000" anchor="b">
            <a:sp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58D771-2C39-C842-9E46-AB12BC5B1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286774"/>
            <a:ext cx="7559675" cy="137001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ED43D0D-6EE0-2D35-01D8-105CFC291A8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F862422-C9C3-48E3-A761-EB37A8D55B33}" type="slidenum">
              <a:rPr lang="de-AT" altLang="en-US"/>
              <a:pPr/>
              <a:t>‹#›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135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22BF-A646-A844-AB38-E148A701E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000"/>
              </a:lnSpc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343F07D-310A-9F4B-B6D9-7E07936CC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264" y="1179091"/>
            <a:ext cx="8932862" cy="3856459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50BA6C-AB02-D93F-786D-4795F75025C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740E2-5A3B-4AB6-B625-3B7583FE36A4}" type="slidenum">
              <a:rPr lang="de-AT" altLang="en-US"/>
              <a:pPr/>
              <a:t>‹#›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0116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A166A-FF88-9248-A063-CF16DC6F5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000"/>
              </a:lnSpc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FE49B-C6F6-3D4F-AB54-F3C43A297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9BCEEA8-77B7-1653-148E-1507073843E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5D14F-564D-4D90-8FD1-279896386023}" type="slidenum">
              <a:rPr lang="de-AT" altLang="en-US"/>
              <a:pPr/>
              <a:t>‹#›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77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93EBD-710A-3948-BFFF-AB17121D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000"/>
              </a:lnSpc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BCA3E-9AE3-7A45-814E-EFC6EE5E9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079500"/>
            <a:ext cx="4421187" cy="3956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31650-0350-3B4D-8311-FE88FB359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2850" y="1079500"/>
            <a:ext cx="4422775" cy="3956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7D720F-93A2-FD3D-0A6E-B8313B1AF64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8BF338-E258-401C-ACE9-0EA217AA3900}" type="slidenum">
              <a:rPr lang="de-AT" altLang="en-US"/>
              <a:pPr/>
              <a:t>‹#›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593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86D2-9D12-1641-AEE2-E21F42159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21" y="0"/>
            <a:ext cx="8996362" cy="941388"/>
          </a:xfrm>
        </p:spPr>
        <p:txBody>
          <a:bodyPr/>
          <a:lstStyle>
            <a:lvl1pPr>
              <a:lnSpc>
                <a:spcPts val="3000"/>
              </a:lnSpc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B210FB-1E65-2B39-414E-AE2BA0A1D8E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A7493E-92C9-4559-8248-1A14A7EEDC34}" type="slidenum">
              <a:rPr lang="de-AT" altLang="en-US"/>
              <a:pPr/>
              <a:t>‹#›</a:t>
            </a:fld>
            <a:r>
              <a:rPr lang="de-A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257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613416B-2E4C-D84F-8FBB-FFCAC599B49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199313" y="5356225"/>
            <a:ext cx="2336800" cy="219075"/>
          </a:xfrm>
          <a:prstGeom prst="rect">
            <a:avLst/>
          </a:prstGeom>
          <a:noFill/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104000"/>
              </a:lnSpc>
              <a:spcBef>
                <a:spcPts val="25"/>
              </a:spcBef>
              <a:spcAft>
                <a:spcPts val="25"/>
              </a:spcAft>
              <a:buSzPct val="10000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fld id="{E74412D0-CCCA-4337-A4A2-C267CF5410EB}" type="slidenum">
              <a:rPr lang="de-AT" altLang="en-US"/>
              <a:pPr/>
              <a:t>‹#›</a:t>
            </a:fld>
            <a:r>
              <a:rPr lang="de-AT" altLang="en-US"/>
              <a:t> 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175E216-C9E5-0610-5DF7-553332975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9263" y="0"/>
            <a:ext cx="8996362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57ACEE-FA8B-3C12-64E6-6BEA906862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49263" y="1079500"/>
            <a:ext cx="8996362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3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11A6F5-269B-524E-8593-9A427583EF8B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449263" y="939800"/>
            <a:ext cx="8996362" cy="0"/>
          </a:xfrm>
          <a:prstGeom prst="line">
            <a:avLst/>
          </a:prstGeom>
          <a:solidFill>
            <a:srgbClr val="00B8FF"/>
          </a:solidFill>
          <a:ln w="38100" cap="flat" cmpd="sng" algn="ctr">
            <a:gradFill flip="none" rotWithShape="1">
              <a:gsLst>
                <a:gs pos="0">
                  <a:srgbClr val="07716C"/>
                </a:gs>
                <a:gs pos="100000">
                  <a:srgbClr val="19B790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2" r:id="rId2"/>
    <p:sldLayoutId id="2147483783" r:id="rId3"/>
    <p:sldLayoutId id="2147483784" r:id="rId4"/>
    <p:sldLayoutId id="2147483785" r:id="rId5"/>
  </p:sldLayoutIdLst>
  <p:txStyles>
    <p:titleStyle>
      <a:lvl1pPr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07716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500">
          <a:solidFill>
            <a:srgbClr val="07716C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500">
          <a:solidFill>
            <a:srgbClr val="07716C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500">
          <a:solidFill>
            <a:srgbClr val="07716C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500">
          <a:solidFill>
            <a:srgbClr val="07716C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500" b="1">
          <a:solidFill>
            <a:srgbClr val="FFFFFF"/>
          </a:solidFill>
          <a:latin typeface="Mr Eaves XL Mod OT" panose="020B0603060502020204" pitchFamily="34" charset="77"/>
          <a:cs typeface="Tahoma" panose="020B0604030504040204" pitchFamily="34" charset="0"/>
        </a:defRPr>
      </a:lvl6pPr>
      <a:lvl7pPr marL="2971800" indent="-228600"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500" b="1">
          <a:solidFill>
            <a:srgbClr val="FFFFFF"/>
          </a:solidFill>
          <a:latin typeface="Mr Eaves XL Mod OT" panose="020B0603060502020204" pitchFamily="34" charset="77"/>
          <a:cs typeface="Tahoma" panose="020B0604030504040204" pitchFamily="34" charset="0"/>
        </a:defRPr>
      </a:lvl7pPr>
      <a:lvl8pPr marL="3429000" indent="-228600"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500" b="1">
          <a:solidFill>
            <a:srgbClr val="FFFFFF"/>
          </a:solidFill>
          <a:latin typeface="Mr Eaves XL Mod OT" panose="020B0603060502020204" pitchFamily="34" charset="77"/>
          <a:cs typeface="Tahoma" panose="020B0604030504040204" pitchFamily="34" charset="0"/>
        </a:defRPr>
      </a:lvl8pPr>
      <a:lvl9pPr marL="3886200" indent="-228600"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500" b="1">
          <a:solidFill>
            <a:srgbClr val="FFFFFF"/>
          </a:solidFill>
          <a:latin typeface="Mr Eaves XL Mod OT" panose="020B0603060502020204" pitchFamily="34" charset="77"/>
          <a:cs typeface="Tahoma" panose="020B060403050404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25"/>
        </a:spcBef>
        <a:spcAft>
          <a:spcPts val="950"/>
        </a:spcAft>
        <a:buClr>
          <a:srgbClr val="000000"/>
        </a:buClr>
        <a:buSzPct val="100000"/>
        <a:buFont typeface="Times New Roman" panose="02020603050405020304" pitchFamily="18" charset="0"/>
        <a:defRPr sz="21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25"/>
        </a:spcBef>
        <a:spcAft>
          <a:spcPts val="863"/>
        </a:spcAft>
        <a:buClr>
          <a:srgbClr val="000000"/>
        </a:buClr>
        <a:buSzPct val="100000"/>
        <a:buFont typeface="Times New Roman" panose="02020603050405020304" pitchFamily="18" charset="0"/>
        <a:defRPr sz="17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25"/>
        </a:spcBef>
        <a:spcAft>
          <a:spcPts val="66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25"/>
        </a:spcBef>
        <a:spcAft>
          <a:spcPts val="45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5"/>
        </a:spcBef>
        <a:spcAft>
          <a:spcPts val="238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questions-statements.parliament.uk/written-questions/detail/2023-03-01/156139" TargetMode="Externa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D4C3218-87AA-113A-BC91-7771CBECB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872" y="1404416"/>
            <a:ext cx="5112568" cy="2078931"/>
          </a:xfrm>
          <a:ln>
            <a:solidFill>
              <a:srgbClr val="22413A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en-US" sz="2000"/>
              <a:t>Regulatory </a:t>
            </a:r>
            <a:r>
              <a:rPr lang="en-US" altLang="en-US" sz="2000" dirty="0"/>
              <a:t>Update</a:t>
            </a:r>
            <a:br>
              <a:rPr lang="en-US" altLang="en-US" sz="2000" dirty="0"/>
            </a:br>
            <a:br>
              <a:rPr lang="en-US" altLang="en-US" sz="2000" dirty="0"/>
            </a:br>
            <a:r>
              <a:rPr lang="en-US" altLang="en-US" sz="2000" dirty="0"/>
              <a:t>Mark Foy</a:t>
            </a:r>
            <a:br>
              <a:rPr lang="en-US" altLang="en-US" sz="2000" dirty="0"/>
            </a:b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Chief Executive and Chief Nuclear Inspector</a:t>
            </a:r>
            <a:br>
              <a:rPr lang="en-US" altLang="en-US" sz="1600" dirty="0"/>
            </a:br>
            <a:br>
              <a:rPr lang="en-US" altLang="en-US" sz="1600" dirty="0"/>
            </a:br>
            <a:r>
              <a:rPr lang="en-GB" sz="1600" dirty="0"/>
              <a:t>ONR NGO Forum</a:t>
            </a:r>
            <a:br>
              <a:rPr lang="en-US" altLang="en-US" sz="1600" dirty="0"/>
            </a:br>
            <a:r>
              <a:rPr lang="en-US" altLang="en-US" sz="1600" dirty="0"/>
              <a:t>19 April 2023</a:t>
            </a:r>
            <a:br>
              <a:rPr lang="en-US" altLang="en-US" sz="1600" dirty="0"/>
            </a:br>
            <a:endParaRPr lang="en-US" alt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D4C3218-87AA-113A-BC91-7771CBECB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856" y="1539131"/>
            <a:ext cx="6408712" cy="2017952"/>
          </a:xfrm>
          <a:ln>
            <a:solidFill>
              <a:srgbClr val="22413A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en-US" sz="2000" dirty="0"/>
              <a:t>ONR NGO Forum – Regulation of </a:t>
            </a:r>
            <a:r>
              <a:rPr lang="en-US" altLang="en-US" sz="2000" dirty="0" err="1"/>
              <a:t>Defence</a:t>
            </a:r>
            <a:r>
              <a:rPr lang="en-US" altLang="en-US" sz="2000" dirty="0"/>
              <a:t> Sites</a:t>
            </a:r>
            <a:br>
              <a:rPr lang="en-US" altLang="en-US" sz="2000" dirty="0"/>
            </a:br>
            <a:br>
              <a:rPr lang="en-US" altLang="en-US" sz="2000" dirty="0"/>
            </a:br>
            <a:r>
              <a:rPr lang="en-US" altLang="en-US" sz="2000" dirty="0"/>
              <a:t>Mike Finnerty</a:t>
            </a:r>
            <a:br>
              <a:rPr lang="en-US" altLang="en-US" sz="2000" dirty="0"/>
            </a:br>
            <a:r>
              <a:rPr lang="en-US" altLang="en-US" sz="1600" dirty="0"/>
              <a:t>Director of Regulation, Operating Facilities Division</a:t>
            </a:r>
            <a:br>
              <a:rPr lang="en-US" altLang="en-US" sz="1600" dirty="0"/>
            </a:br>
            <a:br>
              <a:rPr lang="en-US" altLang="en-US" sz="1600" dirty="0"/>
            </a:br>
            <a:r>
              <a:rPr lang="en-US" altLang="en-US" sz="1600" dirty="0"/>
              <a:t>19 April 2023</a:t>
            </a:r>
          </a:p>
        </p:txBody>
      </p:sp>
      <p:sp>
        <p:nvSpPr>
          <p:cNvPr id="33794" name="Subtitle 2">
            <a:extLst>
              <a:ext uri="{FF2B5EF4-FFF2-40B4-BE49-F238E27FC236}">
                <a16:creationId xmlns:a16="http://schemas.microsoft.com/office/drawing/2014/main" id="{6DF699A7-7EF3-0F2F-A36A-2A194FAC09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60475" y="3286125"/>
            <a:ext cx="7559675" cy="1370013"/>
          </a:xfrm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353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AD22A-0897-8177-A098-C8CCDC32A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576" y="1160735"/>
            <a:ext cx="2506076" cy="167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3848D-7892-BBCF-0DB4-37F99134A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0" dirty="0"/>
              <a:t>Overview of Defence Sites Regulated by ONR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C4340-D9C4-E298-B1F2-AA5B27C00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316" y="1160735"/>
            <a:ext cx="5136052" cy="4046360"/>
          </a:xfrm>
        </p:spPr>
        <p:txBody>
          <a:bodyPr/>
          <a:lstStyle/>
          <a:p>
            <a:r>
              <a:rPr lang="en-GB" sz="1800" dirty="0">
                <a:solidFill>
                  <a:srgbClr val="07716C"/>
                </a:solidFill>
              </a:rPr>
              <a:t>Nuclear licensed sites: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1800" dirty="0">
                <a:solidFill>
                  <a:prstClr val="black"/>
                </a:solidFill>
                <a:latin typeface="Arial"/>
                <a:cs typeface="+mn-cs"/>
              </a:rPr>
              <a:t>Sites we regulate in accordance with the standard nuclear site licence (e.g. AWE, DRDL, RRSL, BAES and RRSL); 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1800" dirty="0">
                <a:solidFill>
                  <a:prstClr val="black"/>
                </a:solidFill>
                <a:latin typeface="Arial"/>
                <a:cs typeface="+mn-cs"/>
              </a:rPr>
              <a:t> </a:t>
            </a:r>
          </a:p>
          <a:p>
            <a:r>
              <a:rPr lang="en-GB" sz="1800" dirty="0">
                <a:solidFill>
                  <a:srgbClr val="07716C"/>
                </a:solidFill>
              </a:rPr>
              <a:t>Authorised sites: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1800" dirty="0">
                <a:solidFill>
                  <a:prstClr val="black"/>
                </a:solidFill>
                <a:latin typeface="Arial"/>
                <a:cs typeface="+mn-cs"/>
              </a:rPr>
              <a:t>Do not require a nuclear site licence because of exemptions relating to specific activities or disapplication under Crown control (e.g. parts of Devonport);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GB" sz="1800" dirty="0">
              <a:solidFill>
                <a:prstClr val="black"/>
              </a:solidFill>
              <a:latin typeface="Arial"/>
              <a:cs typeface="+mn-cs"/>
            </a:endParaRPr>
          </a:p>
          <a:p>
            <a:r>
              <a:rPr lang="en-GB" sz="1800" dirty="0">
                <a:solidFill>
                  <a:srgbClr val="07716C"/>
                </a:solidFill>
              </a:rPr>
              <a:t>Nuclear warship sites: 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1800" dirty="0">
                <a:solidFill>
                  <a:prstClr val="black"/>
                </a:solidFill>
                <a:latin typeface="Arial"/>
                <a:cs typeface="+mn-cs"/>
              </a:rPr>
              <a:t>ONR is enforcing authority for REPPIR 2019 and IRR 2017.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51902-09CD-94A1-F33F-32B30355A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368" y="2374186"/>
            <a:ext cx="4090252" cy="1967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35C358-CA2E-D75C-53F0-E447F94B1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55172" y="3917987"/>
            <a:ext cx="2444708" cy="132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702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0E4B40B6-56EF-A476-9A0E-28D192F89C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8997950" cy="942975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800" dirty="0"/>
              <a:t>Regulatory Attention Levels for Nuclear Licensed Sites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2CD2E5-8D6A-5623-E228-E1C1CB21666C}"/>
              </a:ext>
            </a:extLst>
          </p:cNvPr>
          <p:cNvSpPr txBox="1">
            <a:spLocks/>
          </p:cNvSpPr>
          <p:nvPr/>
        </p:nvSpPr>
        <p:spPr>
          <a:xfrm>
            <a:off x="449263" y="1683147"/>
            <a:ext cx="8047433" cy="3457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FontTx/>
              <a:buNone/>
              <a:defRPr sz="2400" kern="1200">
                <a:solidFill>
                  <a:srgbClr val="1F4038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1600" b="1" kern="1200">
                <a:solidFill>
                  <a:srgbClr val="1F4038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1500" kern="1200">
                <a:solidFill>
                  <a:srgbClr val="1F4038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1400" b="1" kern="1200">
                <a:solidFill>
                  <a:srgbClr val="1F4038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rgbClr val="1F4038"/>
                </a:solidFill>
                <a:latin typeface="+mn-lt"/>
                <a:ea typeface="+mn-ea"/>
                <a:cs typeface="+mn-cs"/>
              </a:defRPr>
            </a:lvl5pPr>
            <a:lvl6pPr marL="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1F4038"/>
                </a:solidFill>
                <a:latin typeface="+mn-lt"/>
                <a:ea typeface="+mn-ea"/>
                <a:cs typeface="+mn-cs"/>
              </a:defRPr>
            </a:lvl6pPr>
            <a:lvl7pPr marL="288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1F4038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 latinLnBrk="0">
              <a:lnSpc>
                <a:spcPct val="105000"/>
              </a:lnSpc>
              <a:spcAft>
                <a:spcPts val="1200"/>
              </a:spcAft>
              <a:buClrTx/>
              <a:buFont typeface="Times New Roman" panose="02020603050405020304" pitchFamily="18" charset="0"/>
              <a:buNone/>
              <a:tabLst/>
              <a:defRPr/>
            </a:pPr>
            <a:r>
              <a:rPr lang="en-US" sz="2000" dirty="0">
                <a:solidFill>
                  <a:srgbClr val="07716C"/>
                </a:solidFill>
                <a:latin typeface="Arial"/>
              </a:rPr>
              <a:t>DRDL Devonport and AWE Aldermaston remain in enhanced attention: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6D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Areas of focus for ONR being leadership, organisational capability and decision making (DRDL) and duty-holder compliance, delivery and organisational capability (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AWE);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fontAlgn="auto" latinLnBrk="0">
              <a:lnSpc>
                <a:spcPct val="115000"/>
              </a:lnSpc>
              <a:spcAft>
                <a:spcPts val="1200"/>
              </a:spcAft>
              <a:buClrTx/>
              <a:buFont typeface="Times New Roman" panose="02020603050405020304" pitchFamily="18" charset="0"/>
              <a:buNone/>
              <a:tabLst/>
              <a:defRPr/>
            </a:pPr>
            <a:r>
              <a:rPr lang="en-US" sz="2000" dirty="0">
                <a:solidFill>
                  <a:srgbClr val="07716C"/>
                </a:solidFill>
                <a:latin typeface="Arial"/>
              </a:rPr>
              <a:t>AWE Burghfield recently moved back to routine attention;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6D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Remaining Nuclear Site Licensees, i.e. RRSL Derby, BAES Barrow and RRDL Rosyth all currently in routine attention.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6D68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0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168A7A39-E561-1688-B5BA-5D7E7D6D96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8997950" cy="942975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800" dirty="0"/>
              <a:t>Regulatory Enforcement Action 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7B77ABFB-9D0A-5FDC-FF22-469424F611F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49263" y="1395115"/>
            <a:ext cx="8997950" cy="3957638"/>
          </a:xfrm>
        </p:spPr>
        <p:txBody>
          <a:bodyPr/>
          <a:lstStyle/>
          <a:p>
            <a:r>
              <a:rPr lang="en-US" altLang="en-US" sz="2000" dirty="0">
                <a:solidFill>
                  <a:srgbClr val="07716C"/>
                </a:solidFill>
              </a:rPr>
              <a:t>AWE Aldermaston – MPF Prohibition Notice </a:t>
            </a:r>
          </a:p>
          <a:p>
            <a:r>
              <a:rPr lang="en-US" altLang="en-US" dirty="0"/>
              <a:t>	</a:t>
            </a:r>
            <a:r>
              <a:rPr lang="en-US" altLang="en-US" sz="1800" dirty="0"/>
              <a:t>Prevents entry into the ground floor of the Main Production Facility unless a safe system of work is in place that renders work in the area safe; the PN will remain in place for as long as the confined space exists. </a:t>
            </a:r>
          </a:p>
          <a:p>
            <a:pPr>
              <a:spcBef>
                <a:spcPts val="1200"/>
              </a:spcBef>
            </a:pPr>
            <a:r>
              <a:rPr lang="en-US" altLang="en-US" sz="2000" dirty="0">
                <a:solidFill>
                  <a:srgbClr val="07716C"/>
                </a:solidFill>
              </a:rPr>
              <a:t>DRDL Devonport – Electrical Safety Improvement Notice </a:t>
            </a:r>
          </a:p>
          <a:p>
            <a:r>
              <a:rPr lang="en-US" altLang="en-US" dirty="0"/>
              <a:t>	</a:t>
            </a:r>
            <a:r>
              <a:rPr lang="en-US" altLang="en-US" sz="1800" dirty="0"/>
              <a:t>Requires DRDL to implement long-term, sustainable measures to control work on electrical and stored energy systems; good progress but extended until June 2023.</a:t>
            </a:r>
          </a:p>
          <a:p>
            <a:pPr>
              <a:spcBef>
                <a:spcPts val="1200"/>
              </a:spcBef>
            </a:pPr>
            <a:r>
              <a:rPr lang="en-US" altLang="en-US" sz="2000" dirty="0">
                <a:solidFill>
                  <a:srgbClr val="07716C"/>
                </a:solidFill>
              </a:rPr>
              <a:t>Babcock Marine (Clyde) – Battery Replacement Improvement Notice</a:t>
            </a:r>
          </a:p>
          <a:p>
            <a:r>
              <a:rPr lang="en-US" altLang="en-US" dirty="0"/>
              <a:t>	</a:t>
            </a:r>
            <a:r>
              <a:rPr lang="en-US" altLang="en-US" sz="1800" dirty="0"/>
              <a:t>Implementation of a </a:t>
            </a:r>
            <a:r>
              <a:rPr lang="en-GB" altLang="en-US" sz="1800" dirty="0"/>
              <a:t>safe system of work for managing risks associated with the battery replacement activity. </a:t>
            </a:r>
            <a:r>
              <a:rPr lang="en-US" altLang="en-US" sz="1800" dirty="0"/>
              <a:t>Very positive response, including leadership and positive impact on safety culture enabled closure one month early.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ABC7D4F-4CE3-2130-F4A2-37EBEC19EF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9156" y="17024"/>
            <a:ext cx="8997950" cy="942975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800" dirty="0"/>
              <a:t>Areas of Regulatory Focus										</a:t>
            </a:r>
            <a:r>
              <a:rPr lang="en-US" alt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697CAB5-3E29-B7BF-21F2-BBD5A576976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2326" y="1323107"/>
            <a:ext cx="5216058" cy="3888432"/>
          </a:xfrm>
        </p:spPr>
        <p:txBody>
          <a:bodyPr/>
          <a:lstStyle/>
          <a:p>
            <a:pPr marL="0" indent="0" defTabSz="91440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lang="en-GB" altLang="en-US" sz="1800" dirty="0">
                <a:solidFill>
                  <a:prstClr val="black"/>
                </a:solidFill>
                <a:latin typeface="Arial"/>
                <a:cs typeface="+mn-cs"/>
              </a:rPr>
              <a:t>For AWE </a:t>
            </a:r>
            <a:r>
              <a:rPr lang="en-US" altLang="en-US" sz="1800" dirty="0">
                <a:solidFill>
                  <a:prstClr val="black"/>
                </a:solidFill>
                <a:latin typeface="Arial"/>
                <a:cs typeface="+mn-cs"/>
              </a:rPr>
              <a:t>major programmes of work ahead </a:t>
            </a:r>
            <a:r>
              <a:rPr lang="en-GB" altLang="en-US" sz="1800" dirty="0">
                <a:solidFill>
                  <a:prstClr val="black"/>
                </a:solidFill>
                <a:latin typeface="Arial"/>
                <a:cs typeface="+mn-cs"/>
              </a:rPr>
              <a:t>include: </a:t>
            </a:r>
          </a:p>
          <a:p>
            <a:pPr>
              <a:buClr>
                <a:srgbClr val="07716C"/>
              </a:buClr>
              <a:buFont typeface="Arial" panose="020B0604020202020204" pitchFamily="34" charset="0"/>
              <a:buChar char="•"/>
            </a:pPr>
            <a:r>
              <a:rPr lang="en-GB" altLang="en-US" sz="1800" dirty="0"/>
              <a:t>Decommissioning legacy facilities</a:t>
            </a:r>
          </a:p>
          <a:p>
            <a:pPr>
              <a:buClr>
                <a:srgbClr val="07716C"/>
              </a:buClr>
              <a:buFont typeface="Arial" panose="020B0604020202020204" pitchFamily="34" charset="0"/>
              <a:buChar char="•"/>
            </a:pPr>
            <a:r>
              <a:rPr lang="en-GB" altLang="en-US" sz="1800" dirty="0"/>
              <a:t>Upgrading current ageing operational facilities</a:t>
            </a:r>
          </a:p>
          <a:p>
            <a:pPr>
              <a:buClr>
                <a:srgbClr val="07716C"/>
              </a:buClr>
              <a:buFont typeface="Arial" panose="020B0604020202020204" pitchFamily="34" charset="0"/>
              <a:buChar char="•"/>
            </a:pPr>
            <a:r>
              <a:rPr lang="en-GB" altLang="en-US" sz="1800" dirty="0"/>
              <a:t>Delivering new build facilities to support future programme</a:t>
            </a:r>
          </a:p>
          <a:p>
            <a:pPr marL="0" indent="0" defTabSz="91440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lang="en-GB" altLang="en-US" sz="1800" dirty="0">
                <a:solidFill>
                  <a:prstClr val="black"/>
                </a:solidFill>
                <a:latin typeface="Arial"/>
                <a:cs typeface="+mn-cs"/>
              </a:rPr>
              <a:t>Further challenge for AWE is to build the capability and capacity needed to meet these objectives.</a:t>
            </a:r>
          </a:p>
          <a:p>
            <a:pPr marL="0" indent="0" defTabSz="91440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lang="en-GB" altLang="en-US" sz="1800" dirty="0">
                <a:solidFill>
                  <a:prstClr val="black"/>
                </a:solidFill>
                <a:latin typeface="Arial"/>
                <a:cs typeface="+mn-cs"/>
              </a:rPr>
              <a:t>Management of ageing plant and industrial safety compliance are also areas of close regulatory attention.  </a:t>
            </a:r>
          </a:p>
          <a:p>
            <a:pPr marL="0" indent="0"/>
            <a:endParaRPr lang="en-GB" altLang="en-US" dirty="0"/>
          </a:p>
          <a:p>
            <a:r>
              <a:rPr lang="en-US" altLang="en-US" dirty="0"/>
              <a:t> </a:t>
            </a:r>
          </a:p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5A597-DC42-FFFB-E6A3-30968A9ED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336" y="1323107"/>
            <a:ext cx="3708963" cy="374748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945D0697-1306-6EE0-69A1-2CA2DD6E9F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8997950" cy="942975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800" dirty="0"/>
              <a:t>Areas of Regulatory Focus										</a:t>
            </a:r>
            <a:r>
              <a:rPr lang="en-US" altLang="en-US" sz="28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EDA882-6625-3E0B-5C0C-189C3A230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386" y="909547"/>
            <a:ext cx="2807854" cy="2751244"/>
          </a:xfrm>
          <a:prstGeom prst="rect">
            <a:avLst/>
          </a:prstGeom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A8236A43-7DA9-B9C1-59E7-F32C68A7A0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49263" y="1079500"/>
            <a:ext cx="5095105" cy="4060031"/>
          </a:xfrm>
        </p:spPr>
        <p:txBody>
          <a:bodyPr/>
          <a:lstStyle/>
          <a:p>
            <a:pPr marL="0" indent="0" defTabSz="91440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/>
                <a:cs typeface="+mn-cs"/>
              </a:rPr>
              <a:t>Propulsion licensees also faced with significant programmes of work ahead including:</a:t>
            </a:r>
          </a:p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6D68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/>
                <a:cs typeface="+mn-cs"/>
              </a:rPr>
              <a:t>Astute, Dreadnought and AUKUS submarine campaigns involving BAES and RRSL</a:t>
            </a:r>
          </a:p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6D68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/>
                <a:cs typeface="+mn-cs"/>
              </a:rPr>
              <a:t>Major refurbishment of docking facilities and decommissioning legacy submarines at Devonport </a:t>
            </a:r>
          </a:p>
          <a:p>
            <a:pPr marL="0" indent="0" defTabSz="91440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/>
                <a:cs typeface="+mn-cs"/>
              </a:rPr>
              <a:t>Challenge for propulsion licensees to </a:t>
            </a:r>
            <a:r>
              <a:rPr lang="en-GB" altLang="en-US" sz="1800" dirty="0">
                <a:solidFill>
                  <a:prstClr val="black"/>
                </a:solidFill>
                <a:latin typeface="Arial"/>
                <a:cs typeface="+mn-cs"/>
              </a:rPr>
              <a:t>build the capability and capacity needed to meet these objectives. </a:t>
            </a:r>
          </a:p>
          <a:p>
            <a:pPr marL="0" indent="0" defTabSz="91440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lang="en-GB" altLang="en-US" sz="1800" dirty="0">
                <a:solidFill>
                  <a:prstClr val="black"/>
                </a:solidFill>
                <a:latin typeface="Arial"/>
                <a:cs typeface="+mn-cs"/>
              </a:rPr>
              <a:t>Management of ageing plant and industrial safety compliance are also areas of attention for DRDL. </a:t>
            </a:r>
          </a:p>
          <a:p>
            <a:pPr marL="0" indent="0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23BC3-E776-40C0-92FD-95C7DA339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376" y="3526179"/>
            <a:ext cx="3034477" cy="1954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84476A-1162-D73A-11F4-2C22B11A8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540" y="2619251"/>
            <a:ext cx="2321176" cy="154001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AC05-4947-86A8-66B3-467B3C8F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0" dirty="0"/>
              <a:t>VIRES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8ED39-1AF2-A017-75A5-7B8D91146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6D68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1"/>
                </a:solidFill>
                <a:latin typeface="Arial" panose="020B0604020202020204"/>
                <a:cs typeface="+mn-cs"/>
              </a:rPr>
              <a:t>Review of regulatory vires across defence sector was a significant legal and policy review to provide assurance that ONR is discharging its statutory safety purposes in an appropriate manner;</a:t>
            </a:r>
          </a:p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6D68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1"/>
                </a:solidFill>
                <a:latin typeface="Arial" panose="020B0604020202020204"/>
                <a:cs typeface="+mn-cs"/>
              </a:rPr>
              <a:t>Review concluded this is the case and ensured that all parties had greater clarity of each other’s areas of responsibility;</a:t>
            </a:r>
          </a:p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6D68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1"/>
                </a:solidFill>
                <a:latin typeface="Arial" panose="020B0604020202020204"/>
                <a:cs typeface="+mn-cs"/>
              </a:rPr>
              <a:t>Review highlighted some areas where further constructive working between ONR and the Defence Nuclear Safety Regulator would be beneficial;</a:t>
            </a:r>
          </a:p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6D68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1"/>
                </a:solidFill>
                <a:latin typeface="Arial" panose="020B0604020202020204"/>
                <a:cs typeface="+mn-cs"/>
              </a:rPr>
              <a:t>Specific areas of activity have been identified and will be captured as case studies to be included in a refreshed General Agreement between ONR and MoD;</a:t>
            </a:r>
          </a:p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6D68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1"/>
                </a:solidFill>
                <a:latin typeface="Arial" panose="020B0604020202020204"/>
                <a:cs typeface="+mn-cs"/>
              </a:rPr>
              <a:t>Further output from review has been creation of a pan-enterprise strategic forum that is fostering a more positive working relationship and helping further cement effective regulation of the sector.  </a:t>
            </a:r>
          </a:p>
        </p:txBody>
      </p:sp>
    </p:spTree>
    <p:extLst>
      <p:ext uri="{BB962C8B-B14F-4D97-AF65-F5344CB8AC3E}">
        <p14:creationId xmlns:p14="http://schemas.microsoft.com/office/powerpoint/2010/main" val="3916321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D4C3218-87AA-113A-BC91-7771CBECB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848" y="2539475"/>
            <a:ext cx="8712968" cy="591600"/>
          </a:xfrm>
          <a:ln>
            <a:solidFill>
              <a:srgbClr val="22413A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en-US" sz="2000" dirty="0"/>
              <a:t>Refreshments</a:t>
            </a:r>
            <a:endParaRPr lang="en-US" altLang="en-US" sz="1600" dirty="0"/>
          </a:p>
        </p:txBody>
      </p:sp>
      <p:sp>
        <p:nvSpPr>
          <p:cNvPr id="33794" name="Subtitle 2">
            <a:extLst>
              <a:ext uri="{FF2B5EF4-FFF2-40B4-BE49-F238E27FC236}">
                <a16:creationId xmlns:a16="http://schemas.microsoft.com/office/drawing/2014/main" id="{6DF699A7-7EF3-0F2F-A36A-2A194FAC09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60475" y="3286125"/>
            <a:ext cx="7559675" cy="1370013"/>
          </a:xfrm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5668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D4C3218-87AA-113A-BC91-7771CBECB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848" y="1179091"/>
            <a:ext cx="6264696" cy="2599650"/>
          </a:xfrm>
          <a:ln>
            <a:solidFill>
              <a:srgbClr val="076C7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5000"/>
              </a:lnSpc>
              <a:spcBef>
                <a:spcPts val="1200"/>
              </a:spcBef>
              <a:spcAft>
                <a:spcPts val="3600"/>
              </a:spcAft>
            </a:pPr>
            <a:r>
              <a:rPr lang="en-GB" sz="2000" dirty="0"/>
              <a:t>ONR NGO Forum - New Nuclear National Policy Statement (NPS)</a:t>
            </a:r>
            <a:br>
              <a:rPr lang="en-GB" sz="1400" dirty="0"/>
            </a:br>
            <a:br>
              <a:rPr lang="en-US" altLang="en-US" sz="2000" dirty="0"/>
            </a:br>
            <a:r>
              <a:rPr lang="en-US" altLang="en-US" sz="2000" dirty="0"/>
              <a:t>Kobina Lokko</a:t>
            </a:r>
            <a:br>
              <a:rPr lang="en-US" altLang="en-US" sz="1600" dirty="0"/>
            </a:br>
            <a:r>
              <a:rPr lang="en-US" altLang="en-US" sz="1600" dirty="0"/>
              <a:t>ONR Senior Policy Advisor</a:t>
            </a:r>
            <a:br>
              <a:rPr lang="en-US" altLang="en-US" sz="1600" dirty="0"/>
            </a:br>
            <a:br>
              <a:rPr lang="en-US" altLang="en-US" sz="1600" dirty="0"/>
            </a:br>
            <a:r>
              <a:rPr lang="en-GB" sz="1600" dirty="0"/>
              <a:t>ONR NGO Forum</a:t>
            </a:r>
            <a:br>
              <a:rPr lang="en-US" altLang="en-US" sz="1600" dirty="0"/>
            </a:br>
            <a:r>
              <a:rPr lang="en-US" altLang="en-US" sz="1600" dirty="0"/>
              <a:t>19 April 2023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9D94808-6016-99A3-FC96-7C23B49DF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90"/>
          <a:stretch/>
        </p:blipFill>
        <p:spPr>
          <a:xfrm>
            <a:off x="3672160" y="1539131"/>
            <a:ext cx="5635665" cy="321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DEB8BDDB-738C-6CA5-3C3A-F03D72F1C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179091"/>
            <a:ext cx="4752280" cy="4221185"/>
          </a:xfrm>
          <a:prstGeom prst="flowChartDelay">
            <a:avLst/>
          </a:prstGeom>
          <a:gradFill>
            <a:gsLst>
              <a:gs pos="100000">
                <a:srgbClr val="076C71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ource Sans Pro" charset="0"/>
              <a:cs typeface="Tahoma" panose="020B0604030504040204" pitchFamily="34" charset="0"/>
            </a:endParaRPr>
          </a:p>
        </p:txBody>
      </p:sp>
      <p:sp>
        <p:nvSpPr>
          <p:cNvPr id="12289" name="Rectangle 1">
            <a:extLst>
              <a:ext uri="{FF2B5EF4-FFF2-40B4-BE49-F238E27FC236}">
                <a16:creationId xmlns:a16="http://schemas.microsoft.com/office/drawing/2014/main" id="{0E4B40B6-56EF-A476-9A0E-28D192F89C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8997950" cy="942975"/>
          </a:xfrm>
        </p:spPr>
        <p:txBody>
          <a:bodyPr/>
          <a:lstStyle/>
          <a:p>
            <a:r>
              <a:rPr lang="en-GB" sz="2800" dirty="0">
                <a:cs typeface="Arial"/>
              </a:rPr>
              <a:t>NPS to 2025</a:t>
            </a:r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D27EE3-923E-8916-7656-C708388D8794}"/>
              </a:ext>
            </a:extLst>
          </p:cNvPr>
          <p:cNvSpPr txBox="1"/>
          <p:nvPr/>
        </p:nvSpPr>
        <p:spPr>
          <a:xfrm>
            <a:off x="274048" y="2187203"/>
            <a:ext cx="4204184" cy="301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76C7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cs typeface="+mn-cs"/>
              </a:rPr>
              <a:t>National Policy Statements (NPS) - delivering the energy infrastructure needed for the transition to net zero. </a:t>
            </a:r>
          </a:p>
          <a:p>
            <a:pPr marL="342900" indent="-228600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76C7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76C7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cs typeface="+mn-cs"/>
              </a:rPr>
              <a:t>Current nuclear NPS (EN-6) - Government’s planning policy for siting nuclear electricity generating infrastructure up to 2025.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168A7A39-E561-1688-B5BA-5D7E7D6D96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8997950" cy="942975"/>
          </a:xfrm>
        </p:spPr>
        <p:txBody>
          <a:bodyPr/>
          <a:lstStyle/>
          <a:p>
            <a:r>
              <a:rPr lang="en-US" altLang="en-US" dirty="0"/>
              <a:t>Regulatory update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7B77ABFB-9D0A-5FDC-FF22-469424F611F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3811" y="1323108"/>
            <a:ext cx="5074533" cy="4032448"/>
          </a:xfrm>
        </p:spPr>
        <p:txBody>
          <a:bodyPr/>
          <a:lstStyle/>
          <a:p>
            <a:pPr marL="450850" indent="-252413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/>
              <a:t>Ethics – reflections, future way forward</a:t>
            </a:r>
          </a:p>
          <a:p>
            <a:pPr marL="450850" indent="-252413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/>
              <a:t>Great British Nuclear – latest position </a:t>
            </a:r>
          </a:p>
          <a:p>
            <a:pPr marL="450850" indent="-252413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/>
              <a:t>New Government Minister for Nuclear and Networks </a:t>
            </a:r>
            <a:endParaRPr lang="en-US" altLang="en-US" sz="2000" dirty="0"/>
          </a:p>
          <a:p>
            <a:pPr marL="450850" indent="-252413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/>
              <a:t>EPR update – Fuel and IRSN reports</a:t>
            </a:r>
          </a:p>
          <a:p>
            <a:pPr marL="450850" indent="-252413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/>
              <a:t>SDF ‘Good Practice Guide’ for SSGs/LLCs</a:t>
            </a:r>
          </a:p>
          <a:p>
            <a:pPr marL="450850" indent="-252413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/>
              <a:t>CNI themed inspection – climate change </a:t>
            </a:r>
          </a:p>
          <a:p>
            <a:pPr marL="450850" indent="-252413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/>
              <a:t>Convention on Nuclear Safety – Vienna</a:t>
            </a:r>
          </a:p>
          <a:p>
            <a:pPr marL="450850" indent="-252413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/>
              <a:t>International collaboration</a:t>
            </a:r>
          </a:p>
          <a:p>
            <a:pPr marL="450850" indent="-252413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endParaRPr lang="en-GB" sz="2000" dirty="0"/>
          </a:p>
        </p:txBody>
      </p:sp>
      <p:pic>
        <p:nvPicPr>
          <p:cNvPr id="1026" name="Picture 2" descr="What are Professional Ethics | Download Professional Ethics ppt ...">
            <a:extLst>
              <a:ext uri="{FF2B5EF4-FFF2-40B4-BE49-F238E27FC236}">
                <a16:creationId xmlns:a16="http://schemas.microsoft.com/office/drawing/2014/main" id="{3BA62674-B7D2-9F0A-8476-B1D752F7F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928" y="2102767"/>
            <a:ext cx="2883521" cy="191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k Foy and Donald Urquhart with members of UK delegation at Convention on Nuclear Safety.">
            <a:extLst>
              <a:ext uri="{FF2B5EF4-FFF2-40B4-BE49-F238E27FC236}">
                <a16:creationId xmlns:a16="http://schemas.microsoft.com/office/drawing/2014/main" id="{393362EA-5BD7-8DD0-22C4-033B4BEE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130" y="3851035"/>
            <a:ext cx="2342402" cy="132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ront cover of Convention on Nuclear Safety report.">
            <a:extLst>
              <a:ext uri="{FF2B5EF4-FFF2-40B4-BE49-F238E27FC236}">
                <a16:creationId xmlns:a16="http://schemas.microsoft.com/office/drawing/2014/main" id="{2C5A1515-FDC1-9F53-DFFA-24213EDC9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497" y="1607617"/>
            <a:ext cx="1312369" cy="191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Front cover of Powering Up Britain report">
            <a:extLst>
              <a:ext uri="{FF2B5EF4-FFF2-40B4-BE49-F238E27FC236}">
                <a16:creationId xmlns:a16="http://schemas.microsoft.com/office/drawing/2014/main" id="{EFD17EEA-3977-84E4-7584-84128EB75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389" y="1420174"/>
            <a:ext cx="1204251" cy="1704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afety Directors' Forum logo">
            <a:extLst>
              <a:ext uri="{FF2B5EF4-FFF2-40B4-BE49-F238E27FC236}">
                <a16:creationId xmlns:a16="http://schemas.microsoft.com/office/drawing/2014/main" id="{BE9F6F8A-806C-79BE-953A-A6A6B4128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4020" y="1157039"/>
            <a:ext cx="2118552" cy="84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041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168A7A39-E561-1688-B5BA-5D7E7D6D96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8997950" cy="942975"/>
          </a:xfrm>
        </p:spPr>
        <p:txBody>
          <a:bodyPr/>
          <a:lstStyle/>
          <a:p>
            <a:r>
              <a:rPr lang="en-GB" sz="2800" dirty="0">
                <a:cs typeface="Arial"/>
              </a:rPr>
              <a:t>Policy intent </a:t>
            </a:r>
            <a:endParaRPr lang="en-US" altLang="en-US" sz="2800" dirty="0">
              <a:cs typeface="Arial"/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7B77ABFB-9D0A-5FDC-FF22-469424F611F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00307" y="2142102"/>
            <a:ext cx="3790733" cy="298374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DESNZ minister Andrew Bowie, </a:t>
            </a: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 Government will also develop a new National Policy Statement, which will cover the siting and policy framework for nuclear electricity generating infrastructure, including SMRs, beyond 2025 and will consult on this in due course.”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773A2-2C70-E09E-00B1-B41D0E1AB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56" t="10633" r="41942" b="52540"/>
          <a:stretch/>
        </p:blipFill>
        <p:spPr>
          <a:xfrm rot="742598">
            <a:off x="5337576" y="2186747"/>
            <a:ext cx="3461690" cy="2477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D09565-40CC-A13F-BC45-FA3C7419E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56" t="10633" r="41942" b="52540"/>
          <a:stretch/>
        </p:blipFill>
        <p:spPr>
          <a:xfrm>
            <a:off x="5169871" y="1844548"/>
            <a:ext cx="3906668" cy="202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026D98D-FE93-15FC-6237-E755D0CE1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23" y="1373060"/>
            <a:ext cx="8695861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36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9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8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4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2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GB" sz="1800" dirty="0">
                <a:solidFill>
                  <a:schemeClr val="tx1"/>
                </a:solidFill>
                <a:latin typeface="Arial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Written questions, answers and statements - UK Parliament </a:t>
            </a:r>
            <a:endParaRPr lang="en-GB" sz="1800" dirty="0">
              <a:solidFill>
                <a:schemeClr val="tx1"/>
              </a:solidFill>
              <a:latin typeface="Arial"/>
              <a:cs typeface="+mn-cs"/>
            </a:endParaRP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800" dirty="0">
                <a:solidFill>
                  <a:prstClr val="black"/>
                </a:solidFill>
                <a:latin typeface="Arial"/>
                <a:cs typeface="+mn-cs"/>
              </a:rPr>
              <a:t>UIN 156139, tabled on 1 March 2023.</a:t>
            </a: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dirty="0">
              <a:solidFill>
                <a:prstClr val="black"/>
              </a:solidFill>
              <a:latin typeface="Arial"/>
              <a:cs typeface="+mn-cs"/>
            </a:endParaRPr>
          </a:p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800" dirty="0">
              <a:solidFill>
                <a:prstClr val="black"/>
              </a:solidFill>
              <a:latin typeface="Arial"/>
              <a:cs typeface="+mn-cs"/>
            </a:endParaRPr>
          </a:p>
          <a:p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839A21-FEF1-4B79-2065-B602302E6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2" b="1002"/>
          <a:stretch/>
        </p:blipFill>
        <p:spPr>
          <a:xfrm>
            <a:off x="4416994" y="1971179"/>
            <a:ext cx="5087814" cy="34587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4CBAC5-CF46-298D-431B-6B18E6E48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4935471" y="1007198"/>
            <a:ext cx="3890767" cy="495463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ource Sans Pro" charset="0"/>
              <a:cs typeface="Tahoma" panose="020B0604030504040204" pitchFamily="34" charset="0"/>
            </a:endParaRP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6ABC7D4F-4CE3-2130-F4A2-37EBEC19EF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8997950" cy="942975"/>
          </a:xfrm>
        </p:spPr>
        <p:txBody>
          <a:bodyPr/>
          <a:lstStyle/>
          <a:p>
            <a:r>
              <a:rPr lang="en-GB" sz="2800" dirty="0">
                <a:cs typeface="Arial"/>
              </a:rPr>
              <a:t>New NPS</a:t>
            </a:r>
            <a:endParaRPr lang="en-US" altLang="en-US" sz="2800" dirty="0">
              <a:cs typeface="Arial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697CAB5-3E29-B7BF-21F2-BBD5A576976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81876" y="1251099"/>
            <a:ext cx="3693864" cy="3914653"/>
          </a:xfrm>
          <a:noFill/>
        </p:spPr>
        <p:txBody>
          <a:bodyPr/>
          <a:lstStyle/>
          <a:p>
            <a:r>
              <a:rPr lang="en-GB" sz="1800" dirty="0">
                <a:cs typeface="Arial"/>
              </a:rPr>
              <a:t>Stepwise government policy process:</a:t>
            </a:r>
          </a:p>
          <a:p>
            <a:endParaRPr lang="en-GB" sz="800" dirty="0">
              <a:cs typeface="Arial"/>
            </a:endParaRPr>
          </a:p>
          <a:p>
            <a:pPr marL="457200" indent="-457200">
              <a:buClr>
                <a:srgbClr val="076C71"/>
              </a:buClr>
              <a:buFont typeface="+mj-lt"/>
              <a:buAutoNum type="arabicPeriod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onsult later this year on how best to determine how new nuclear developments might be located;</a:t>
            </a:r>
          </a:p>
          <a:p>
            <a:pPr marL="457200" indent="-457200">
              <a:buClr>
                <a:srgbClr val="076C71"/>
              </a:buClr>
              <a:buFont typeface="+mj-lt"/>
              <a:buAutoNum type="arabicPeriod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onsult on the new nuclear NPS in due course; </a:t>
            </a:r>
          </a:p>
          <a:p>
            <a:pPr marL="457200" indent="-457200">
              <a:buClr>
                <a:srgbClr val="076C71"/>
              </a:buClr>
              <a:buFont typeface="+mj-lt"/>
              <a:buAutoNum type="arabicPeriod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Intent 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designate the NPS following parliamentary scrutiny; </a:t>
            </a:r>
          </a:p>
          <a:p>
            <a:pPr marL="457200" indent="-457200">
              <a:buClr>
                <a:srgbClr val="076C71"/>
              </a:buClr>
              <a:buFont typeface="+mj-lt"/>
              <a:buAutoNum type="arabicPeriod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Planning policy to be in place for the deployment of nuclear project beyond 2025</a:t>
            </a:r>
            <a:endParaRPr lang="en-GB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en-US" dirty="0"/>
          </a:p>
        </p:txBody>
      </p:sp>
      <p:graphicFrame>
        <p:nvGraphicFramePr>
          <p:cNvPr id="2" name="TextBox 3" descr="3 bullets points ">
            <a:extLst>
              <a:ext uri="{FF2B5EF4-FFF2-40B4-BE49-F238E27FC236}">
                <a16:creationId xmlns:a16="http://schemas.microsoft.com/office/drawing/2014/main" id="{52750DF6-5AFB-A65B-A966-7698DC868C60}"/>
              </a:ext>
            </a:extLst>
          </p:cNvPr>
          <p:cNvGraphicFramePr/>
          <p:nvPr/>
        </p:nvGraphicFramePr>
        <p:xfrm>
          <a:off x="4403539" y="1078064"/>
          <a:ext cx="5087814" cy="2323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0373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ABC7D4F-4CE3-2130-F4A2-37EBEC19EF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8997950" cy="942975"/>
          </a:xfrm>
        </p:spPr>
        <p:txBody>
          <a:bodyPr/>
          <a:lstStyle/>
          <a:p>
            <a:r>
              <a:rPr lang="en-GB" sz="2800" dirty="0">
                <a:cs typeface="Arial"/>
              </a:rPr>
              <a:t>ONR’s contribution</a:t>
            </a:r>
            <a:endParaRPr lang="en-US" altLang="en-US" sz="2800" dirty="0">
              <a:cs typeface="Arial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697CAB5-3E29-B7BF-21F2-BBD5A576976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49263" y="1323107"/>
            <a:ext cx="3942977" cy="3844007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Advice on the development of policy options on siting criteria for the new nuclear NPS.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Advice on development of consultation on siting approach for new nuclear NPS.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Advice and participation in support of stakeholder engagement. </a:t>
            </a:r>
          </a:p>
          <a:p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D445C-EDBB-D0B7-871A-9C77C7099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272" y="1611139"/>
            <a:ext cx="4657497" cy="31049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292100" dist="139700" dir="474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ABC7D4F-4CE3-2130-F4A2-37EBEC19EF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2" y="0"/>
            <a:ext cx="9182099" cy="942975"/>
          </a:xfrm>
        </p:spPr>
        <p:txBody>
          <a:bodyPr/>
          <a:lstStyle/>
          <a:p>
            <a:r>
              <a:rPr lang="en-GB" sz="2800" dirty="0">
                <a:cs typeface="Arial"/>
              </a:rPr>
              <a:t>ONR’s contribution												</a:t>
            </a:r>
            <a:r>
              <a:rPr lang="en-GB" sz="1200" dirty="0"/>
              <a:t> …continued</a:t>
            </a:r>
            <a:endParaRPr lang="en-US" altLang="en-US" sz="1200" dirty="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697CAB5-3E29-B7BF-21F2-BBD5A576976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904408" y="1467123"/>
            <a:ext cx="3024336" cy="37115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considerations we will communicate with regards to siting of new nuclear power stations: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Climate change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Flood risk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Platform height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Multi-facility sites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Third party sea defences </a:t>
            </a:r>
          </a:p>
          <a:p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D445C-EDBB-D0B7-871A-9C77C7099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3" y="1755155"/>
            <a:ext cx="4635054" cy="30900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292100" dist="139700" dir="474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9965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ABC7D4F-4CE3-2130-F4A2-37EBEC19EF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8997950" cy="942975"/>
          </a:xfrm>
        </p:spPr>
        <p:txBody>
          <a:bodyPr/>
          <a:lstStyle/>
          <a:p>
            <a:r>
              <a:rPr lang="en-GB" sz="2800" dirty="0">
                <a:cs typeface="Arial"/>
              </a:rPr>
              <a:t>Basis for ONR’s advice</a:t>
            </a:r>
            <a:endParaRPr lang="en-US" altLang="en-US" sz="2800" dirty="0">
              <a:cs typeface="Arial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697CAB5-3E29-B7BF-21F2-BBD5A576976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32181" y="1179091"/>
            <a:ext cx="2447891" cy="1312426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Recognised expertise we can bring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bear.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alt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88F237F-0382-D04B-0E39-A0632801B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033" y="819051"/>
            <a:ext cx="3257590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36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9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8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4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2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defRPr/>
            </a:pPr>
            <a:endParaRPr lang="en-GB" sz="2400" dirty="0">
              <a:solidFill>
                <a:prstClr val="black"/>
              </a:solidFill>
              <a:latin typeface="Arial"/>
              <a:cs typeface="+mn-cs"/>
            </a:endParaRP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prstClr val="black"/>
                </a:solidFill>
                <a:latin typeface="Arial"/>
                <a:cs typeface="+mn-cs"/>
              </a:rPr>
              <a:t>Knowledge of technologies being viewed by ONR’s New Reactors Division.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  <a:latin typeface="Arial"/>
              <a:cs typeface="+mn-cs"/>
            </a:endParaRPr>
          </a:p>
          <a:p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36BEA-85EE-7C1C-21BF-9FEE1B606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6404" y="459011"/>
            <a:ext cx="2947128" cy="209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36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9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8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6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4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49263" rtl="0" eaLnBrk="0" fontAlgn="base" hangingPunct="0">
              <a:lnSpc>
                <a:spcPct val="83000"/>
              </a:lnSpc>
              <a:spcBef>
                <a:spcPts val="25"/>
              </a:spcBef>
              <a:spcAft>
                <a:spcPts val="2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defRPr/>
            </a:pPr>
            <a:endParaRPr lang="en-GB" sz="2400" dirty="0">
              <a:solidFill>
                <a:prstClr val="black"/>
              </a:solidFill>
              <a:latin typeface="Arial"/>
              <a:cs typeface="+mn-cs"/>
            </a:endParaRP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  <a:latin typeface="Arial"/>
              <a:cs typeface="+mn-cs"/>
            </a:endParaRP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prstClr val="black"/>
                </a:solidFill>
                <a:latin typeface="Arial"/>
                <a:cs typeface="+mn-cs"/>
              </a:rPr>
              <a:t>Translating technical matters for government policy makers.</a:t>
            </a:r>
          </a:p>
          <a:p>
            <a:endParaRPr lang="en-US" altLang="en-US" dirty="0"/>
          </a:p>
        </p:txBody>
      </p:sp>
      <p:pic>
        <p:nvPicPr>
          <p:cNvPr id="5" name="Picture 4" descr="Safety Assessment Principles for Nuclear Facilities, Nuclear Safety Technical Assessment Guide-External Hazards, Use of UK Climate Projections 2018 - Position, Principles for Flood and Coastal Erosion Risk Management - Joint">
            <a:extLst>
              <a:ext uri="{FF2B5EF4-FFF2-40B4-BE49-F238E27FC236}">
                <a16:creationId xmlns:a16="http://schemas.microsoft.com/office/drawing/2014/main" id="{4EF55EF0-65F5-90C4-84A7-F393ABAE9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214"/>
          <a:stretch/>
        </p:blipFill>
        <p:spPr>
          <a:xfrm>
            <a:off x="448475" y="2403227"/>
            <a:ext cx="9233501" cy="294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72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945D0697-1306-6EE0-69A1-2CA2DD6E9F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8997950" cy="942975"/>
          </a:xfrm>
        </p:spPr>
        <p:txBody>
          <a:bodyPr/>
          <a:lstStyle/>
          <a:p>
            <a:r>
              <a:rPr lang="en-GB" sz="2800" dirty="0">
                <a:cs typeface="Arial"/>
              </a:rPr>
              <a:t>ONR climate change workshops</a:t>
            </a:r>
            <a:endParaRPr lang="en-US" altLang="en-US" sz="2800" dirty="0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CE7A2-3132-FA8A-FC52-70970A888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710"/>
          <a:stretch/>
        </p:blipFill>
        <p:spPr>
          <a:xfrm>
            <a:off x="337394" y="1483901"/>
            <a:ext cx="3406774" cy="2859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FA05A-449B-B4A2-5D15-6EEA258B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710"/>
          <a:stretch/>
        </p:blipFill>
        <p:spPr>
          <a:xfrm>
            <a:off x="657917" y="2619251"/>
            <a:ext cx="2756051" cy="231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A8236A43-7DA9-B9C1-59E7-F32C68A7A0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88185" y="1451297"/>
            <a:ext cx="5904656" cy="3672408"/>
          </a:xfrm>
        </p:spPr>
        <p:txBody>
          <a:bodyPr/>
          <a:lstStyle/>
          <a:p>
            <a:pPr marL="4572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>
                <a:tab pos="-15135860" algn="l"/>
                <a:tab pos="457200" algn="l"/>
              </a:tabLst>
              <a:defRPr/>
            </a:pPr>
            <a:r>
              <a:rPr lang="en-GB" sz="2000" dirty="0">
                <a:ea typeface="Times New Roman" panose="02020603050405020304" pitchFamily="18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issue of key importance and mutual interest/concern to both ONR and the NGO community.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>
                <a:tab pos="-15135860" algn="l"/>
                <a:tab pos="457200" algn="l"/>
              </a:tabLst>
              <a:defRPr/>
            </a:pPr>
            <a:r>
              <a:rPr lang="en-GB" sz="2000" dirty="0">
                <a:ea typeface="Times New Roman" panose="02020603050405020304" pitchFamily="18" charset="0"/>
              </a:rPr>
              <a:t>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nitial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workshop in October 2022 to hear the views of the NGO community and allow for constructive and open challenge.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36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76C71"/>
              </a:buClr>
              <a:buSzTx/>
              <a:buFont typeface="Arial" panose="020B0604020202020204" pitchFamily="34" charset="0"/>
              <a:buChar char="•"/>
              <a:tabLst>
                <a:tab pos="-15135860" algn="l"/>
                <a:tab pos="457200" algn="l"/>
              </a:tabLst>
              <a:defRPr/>
            </a:pPr>
            <a:r>
              <a:rPr lang="en-GB" sz="2000" dirty="0"/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subsequent meetings TBC. Current intention is to take specific stages of ONR’s permissioning of nuclear sites to explain ONR’s activities and processes and discuss in detail. </a:t>
            </a:r>
          </a:p>
          <a:p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945D0697-1306-6EE0-69A1-2CA2DD6E9F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8997950" cy="942975"/>
          </a:xfrm>
        </p:spPr>
        <p:txBody>
          <a:bodyPr/>
          <a:lstStyle/>
          <a:p>
            <a:r>
              <a:rPr lang="en-GB" sz="2800" dirty="0">
                <a:cs typeface="Arial"/>
              </a:rPr>
              <a:t>Thank you </a:t>
            </a:r>
            <a:r>
              <a:rPr lang="en-GB" sz="2800" dirty="0">
                <a:solidFill>
                  <a:schemeClr val="bg1"/>
                </a:solidFill>
                <a:cs typeface="Arial"/>
              </a:rPr>
              <a:t>2</a:t>
            </a:r>
            <a:endParaRPr lang="en-US" alt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04502F-F20F-45A5-141B-3499B9740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136" y="1179090"/>
            <a:ext cx="6184613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76896-5158-8039-4BBB-D6519CD96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096" y="1696992"/>
            <a:ext cx="4638461" cy="302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A8236A43-7DA9-B9C1-59E7-F32C68A7A0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47824" y="1647142"/>
            <a:ext cx="2952328" cy="30963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tabLst>
                <a:tab pos="-15135860" algn="l"/>
                <a:tab pos="457200" algn="l"/>
              </a:tabLst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D6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tabLst>
                <a:tab pos="-15135860" algn="l"/>
                <a:tab pos="457200" algn="l"/>
              </a:tabLst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Reflections?</a:t>
            </a: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Observations?</a:t>
            </a: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Questions?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148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D4C3218-87AA-113A-BC91-7771CBECB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856" y="1685964"/>
            <a:ext cx="7416824" cy="1985635"/>
          </a:xfrm>
          <a:ln>
            <a:solidFill>
              <a:srgbClr val="22413A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</a:pPr>
            <a:br>
              <a:rPr lang="en-US" altLang="en-US" sz="2000" dirty="0"/>
            </a:br>
            <a:r>
              <a:rPr lang="en-US" altLang="en-US" sz="2000" dirty="0"/>
              <a:t>Donald Urquhart</a:t>
            </a:r>
            <a:br>
              <a:rPr lang="en-US" altLang="en-US" sz="2000" dirty="0"/>
            </a:b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Executive Director of Regulation and Deputy Chief Nuclear Inspector</a:t>
            </a:r>
            <a:b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/>
              <a:t>ONR NGO Forum</a:t>
            </a:r>
            <a:br>
              <a:rPr lang="en-US" altLang="en-US" sz="1600" dirty="0"/>
            </a:br>
            <a:r>
              <a:rPr lang="en-US" altLang="en-US" sz="1600" dirty="0"/>
              <a:t>19 April 2023</a:t>
            </a:r>
          </a:p>
        </p:txBody>
      </p:sp>
      <p:sp>
        <p:nvSpPr>
          <p:cNvPr id="33794" name="Subtitle 2">
            <a:extLst>
              <a:ext uri="{FF2B5EF4-FFF2-40B4-BE49-F238E27FC236}">
                <a16:creationId xmlns:a16="http://schemas.microsoft.com/office/drawing/2014/main" id="{6DF699A7-7EF3-0F2F-A36A-2A194FAC09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60475" y="3286125"/>
            <a:ext cx="7559675" cy="1370013"/>
          </a:xfrm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3358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168A7A39-E561-1688-B5BA-5D7E7D6D96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8997950" cy="942975"/>
          </a:xfrm>
        </p:spPr>
        <p:txBody>
          <a:bodyPr/>
          <a:lstStyle/>
          <a:p>
            <a:r>
              <a:rPr lang="en-US" altLang="en-US" dirty="0"/>
              <a:t>Regulatory update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7B77ABFB-9D0A-5FDC-FF22-469424F611F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49263" y="1079500"/>
            <a:ext cx="4880965" cy="3957638"/>
          </a:xfrm>
        </p:spPr>
        <p:txBody>
          <a:bodyPr/>
          <a:lstStyle/>
          <a:p>
            <a:pPr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>
                <a:ea typeface="Calibri" panose="020F0502020204030204" pitchFamily="34" charset="0"/>
              </a:rPr>
              <a:t>New Reactors 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>
                <a:ea typeface="Times New Roman" panose="02020603050405020304" pitchFamily="18" charset="0"/>
              </a:rPr>
              <a:t>Innovation </a:t>
            </a:r>
          </a:p>
          <a:p>
            <a:pPr marL="342900" lvl="0" indent="-3429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ASN-ONR co-operation/Sizewell B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>
                <a:ea typeface="Times New Roman" panose="02020603050405020304" pitchFamily="18" charset="0"/>
              </a:rPr>
              <a:t>Heysham 1 and Hartlepool lifetime extension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Engagement with environment agencies 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>
                <a:ea typeface="Times New Roman" panose="02020603050405020304" pitchFamily="18" charset="0"/>
              </a:rPr>
              <a:t>Sellafield MSSS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>
                <a:ea typeface="Times New Roman" panose="02020603050405020304" pitchFamily="18" charset="0"/>
              </a:rPr>
              <a:t>Dounreay relicensing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>
                <a:ea typeface="Times New Roman" panose="02020603050405020304" pitchFamily="18" charset="0"/>
              </a:rPr>
              <a:t>Security and safeguards  </a:t>
            </a:r>
            <a:endParaRPr lang="en-GB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ea typeface="Calibri" panose="020F0502020204030204" pitchFamily="34" charset="0"/>
              </a:rPr>
              <a:t>Recent </a:t>
            </a:r>
            <a:r>
              <a:rPr lang="en-GB" sz="2000" dirty="0">
                <a:ea typeface="Calibri" panose="020F0502020204030204" pitchFamily="34" charset="0"/>
              </a:rPr>
              <a:t>e</a:t>
            </a:r>
            <a:r>
              <a:rPr lang="en-GB" sz="2000" dirty="0">
                <a:effectLst/>
                <a:ea typeface="Calibri" panose="020F0502020204030204" pitchFamily="34" charset="0"/>
              </a:rPr>
              <a:t>nforcement action </a:t>
            </a:r>
          </a:p>
          <a:p>
            <a:pPr marL="342900" lvl="0" indent="-3429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07716C"/>
              </a:buClr>
              <a:buFont typeface="Symbol" panose="05050102010706020507" pitchFamily="18" charset="2"/>
              <a:buChar char=""/>
            </a:pP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tabLst>
                <a:tab pos="361950" algn="l"/>
              </a:tabLst>
            </a:pPr>
            <a:endParaRPr lang="en-US" altLang="en-US" sz="2400" dirty="0"/>
          </a:p>
        </p:txBody>
      </p:sp>
      <p:pic>
        <p:nvPicPr>
          <p:cNvPr id="2" name="Picture 2" descr="Computer generated images of the RR SMR">
            <a:extLst>
              <a:ext uri="{FF2B5EF4-FFF2-40B4-BE49-F238E27FC236}">
                <a16:creationId xmlns:a16="http://schemas.microsoft.com/office/drawing/2014/main" id="{1274F173-7A4D-EACC-AE28-EC483F76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60" y="1106178"/>
            <a:ext cx="2358802" cy="13287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e inside of a nuclear facility building">
            <a:extLst>
              <a:ext uri="{FF2B5EF4-FFF2-40B4-BE49-F238E27FC236}">
                <a16:creationId xmlns:a16="http://schemas.microsoft.com/office/drawing/2014/main" id="{E319298C-16F0-46B4-3565-30B19D1C5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753" y="1106178"/>
            <a:ext cx="1456978" cy="2024326"/>
          </a:xfrm>
          <a:prstGeom prst="rect">
            <a:avLst/>
          </a:prstGeom>
          <a:effectLst/>
        </p:spPr>
      </p:pic>
      <p:pic>
        <p:nvPicPr>
          <p:cNvPr id="5" name="Picture 2" descr="Berkeley removals">
            <a:extLst>
              <a:ext uri="{FF2B5EF4-FFF2-40B4-BE49-F238E27FC236}">
                <a16:creationId xmlns:a16="http://schemas.microsoft.com/office/drawing/2014/main" id="{85749DE5-98CD-DBE3-1266-07C6599FD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60" y="2540632"/>
            <a:ext cx="2358802" cy="176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ccreditations | AEJ Management">
            <a:extLst>
              <a:ext uri="{FF2B5EF4-FFF2-40B4-BE49-F238E27FC236}">
                <a16:creationId xmlns:a16="http://schemas.microsoft.com/office/drawing/2014/main" id="{597ED2C7-757D-43D5-4EB6-E17A0CFFA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37" y="3153682"/>
            <a:ext cx="1061864" cy="10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ew SEPA logo (master) - Watery-News">
            <a:extLst>
              <a:ext uri="{FF2B5EF4-FFF2-40B4-BE49-F238E27FC236}">
                <a16:creationId xmlns:a16="http://schemas.microsoft.com/office/drawing/2014/main" id="{ECB30AE8-AF8D-9D7F-0161-584D123A5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33" y="4224088"/>
            <a:ext cx="1799368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atural Resources Wales">
            <a:extLst>
              <a:ext uri="{FF2B5EF4-FFF2-40B4-BE49-F238E27FC236}">
                <a16:creationId xmlns:a16="http://schemas.microsoft.com/office/drawing/2014/main" id="{1B2954F6-C664-C665-AFF2-BCFC7DACD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73" y="3548484"/>
            <a:ext cx="133157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egal scales gavel law 3D - TurboSquid 1153060">
            <a:extLst>
              <a:ext uri="{FF2B5EF4-FFF2-40B4-BE49-F238E27FC236}">
                <a16:creationId xmlns:a16="http://schemas.microsoft.com/office/drawing/2014/main" id="{C6CEC101-6CDD-B1F2-FBEF-178D94495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3" b="8233"/>
          <a:stretch/>
        </p:blipFill>
        <p:spPr bwMode="auto">
          <a:xfrm>
            <a:off x="7344570" y="4415272"/>
            <a:ext cx="2273314" cy="103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7616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168A7A39-E561-1688-B5BA-5D7E7D6D96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2" y="0"/>
            <a:ext cx="9487593" cy="942975"/>
          </a:xfrm>
        </p:spPr>
        <p:txBody>
          <a:bodyPr/>
          <a:lstStyle/>
          <a:p>
            <a:pPr lvl="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07716C"/>
              </a:buClr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Areas of ONR regulatory focus over coming months - ARR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30787AF2-3E6E-A460-5836-3C0EC01186C0}"/>
              </a:ext>
            </a:extLst>
          </p:cNvPr>
          <p:cNvGraphicFramePr>
            <a:graphicFrameLocks noGrp="1"/>
          </p:cNvGraphicFramePr>
          <p:nvPr/>
        </p:nvGraphicFramePr>
        <p:xfrm>
          <a:off x="465985" y="1251099"/>
          <a:ext cx="9068707" cy="38366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23139">
                  <a:extLst>
                    <a:ext uri="{9D8B030D-6E8A-4147-A177-3AD203B41FA5}">
                      <a16:colId xmlns:a16="http://schemas.microsoft.com/office/drawing/2014/main" val="3844914727"/>
                    </a:ext>
                  </a:extLst>
                </a:gridCol>
                <a:gridCol w="2411214">
                  <a:extLst>
                    <a:ext uri="{9D8B030D-6E8A-4147-A177-3AD203B41FA5}">
                      <a16:colId xmlns:a16="http://schemas.microsoft.com/office/drawing/2014/main" val="802508608"/>
                    </a:ext>
                  </a:extLst>
                </a:gridCol>
                <a:gridCol w="2499572">
                  <a:extLst>
                    <a:ext uri="{9D8B030D-6E8A-4147-A177-3AD203B41FA5}">
                      <a16:colId xmlns:a16="http://schemas.microsoft.com/office/drawing/2014/main" val="2749819617"/>
                    </a:ext>
                  </a:extLst>
                </a:gridCol>
                <a:gridCol w="2034782">
                  <a:extLst>
                    <a:ext uri="{9D8B030D-6E8A-4147-A177-3AD203B41FA5}">
                      <a16:colId xmlns:a16="http://schemas.microsoft.com/office/drawing/2014/main" val="455808479"/>
                    </a:ext>
                  </a:extLst>
                </a:gridCol>
              </a:tblGrid>
              <a:tr h="1232819">
                <a:tc gridSpan="2">
                  <a:txBody>
                    <a:bodyPr/>
                    <a:lstStyle/>
                    <a:p>
                      <a:r>
                        <a:rPr lang="en-GB" sz="1700" dirty="0"/>
                        <a:t>New Reactors Division (NRD)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dirty="0"/>
                        <a:t>Conventional health and safety regulation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dirty="0"/>
                        <a:t>Optimise GDA time frame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International harmonisation</a:t>
                      </a:r>
                    </a:p>
                  </a:txBody>
                  <a:tcPr marL="75605" marR="75605" marT="37802" marB="37802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700" dirty="0"/>
                        <a:t>Operating Facilities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dirty="0"/>
                        <a:t>AGR transition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dirty="0"/>
                        <a:t>Sites in enhanced attention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dirty="0"/>
                        <a:t>Defence infrastructure permissioning</a:t>
                      </a:r>
                    </a:p>
                  </a:txBody>
                  <a:tcPr marL="75605" marR="75605" marT="37802" marB="37802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305534"/>
                  </a:ext>
                </a:extLst>
              </a:tr>
              <a:tr h="1232819"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75605" marR="75605" marT="37802" marB="37802"/>
                </a:tc>
                <a:tc gridSpan="2">
                  <a:txBody>
                    <a:bodyPr/>
                    <a:lstStyle/>
                    <a:p>
                      <a:r>
                        <a:rPr lang="en-GB" sz="1700" b="1" dirty="0"/>
                        <a:t>Technical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dirty="0"/>
                        <a:t>Efficiency of regulation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dirty="0"/>
                        <a:t>Coordinate progress against CNI themes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Embed and maintain WIReD processes</a:t>
                      </a:r>
                    </a:p>
                  </a:txBody>
                  <a:tcPr marL="75605" marR="75605" marT="37802" marB="37802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75605" marR="75605" marT="37802" marB="37802"/>
                </a:tc>
                <a:extLst>
                  <a:ext uri="{0D108BD9-81ED-4DB2-BD59-A6C34878D82A}">
                    <a16:rowId xmlns:a16="http://schemas.microsoft.com/office/drawing/2014/main" val="633759778"/>
                  </a:ext>
                </a:extLst>
              </a:tr>
              <a:tr h="1232819">
                <a:tc gridSpan="2">
                  <a:txBody>
                    <a:bodyPr/>
                    <a:lstStyle/>
                    <a:p>
                      <a:r>
                        <a:rPr lang="en-GB" sz="1700" b="1" dirty="0"/>
                        <a:t>Civil Nuclear Security and Safeguards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dirty="0"/>
                        <a:t>Industry cyber security performance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dirty="0"/>
                        <a:t>Integration of security with operating divisions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dirty="0"/>
                        <a:t>Review inspection practice proportionality</a:t>
                      </a:r>
                    </a:p>
                  </a:txBody>
                  <a:tcPr marL="75605" marR="75605" marT="37802" marB="37802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700" b="1" dirty="0"/>
                        <a:t>Sellafield, Decommissioning, Fuel and Waste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Accelerated remediation at Sellafield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 relationships with NDA and EA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 proportionality relative to hazard</a:t>
                      </a:r>
                    </a:p>
                  </a:txBody>
                  <a:tcPr marL="75605" marR="75605" marT="37802" marB="37802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675805"/>
                  </a:ext>
                </a:extLst>
              </a:tr>
            </a:tbl>
          </a:graphicData>
        </a:graphic>
      </p:graphicFrame>
      <p:pic>
        <p:nvPicPr>
          <p:cNvPr id="3" name="Picture 2" descr="Photograph of Hinkley Point C construction.">
            <a:extLst>
              <a:ext uri="{FF2B5EF4-FFF2-40B4-BE49-F238E27FC236}">
                <a16:creationId xmlns:a16="http://schemas.microsoft.com/office/drawing/2014/main" id="{2BDC41F4-C190-0FA6-1BD2-D7F712648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98" y="2547243"/>
            <a:ext cx="1758318" cy="1090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Photograph of Hinkley Point B.">
            <a:extLst>
              <a:ext uri="{FF2B5EF4-FFF2-40B4-BE49-F238E27FC236}">
                <a16:creationId xmlns:a16="http://schemas.microsoft.com/office/drawing/2014/main" id="{3B469585-619B-83AF-D84A-648339A24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584" y="2574995"/>
            <a:ext cx="2003646" cy="105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9550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168A7A39-E561-1688-B5BA-5D7E7D6D96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2" y="0"/>
            <a:ext cx="9487593" cy="942975"/>
          </a:xfrm>
        </p:spPr>
        <p:txBody>
          <a:bodyPr/>
          <a:lstStyle/>
          <a:p>
            <a:pPr lvl="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07716C"/>
              </a:buClr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Regulatory Directorate (RD) Priorities for 2023 - ARR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5" name="Diagram 4" descr="Regulatory Directorate priorities for 2023.&#10;1. Hinkley Point C – regulating risks to workers.&#10;2. Rolls-Royce Generic Design Assessment (GDA).&#10;3. SDFW – retrievals from legacy ponds and silos.&#10;4. Cyber security.&#10;5. Defence sites in enhanced attention.&#10;6. AGR lifetime plans.&#10;">
            <a:extLst>
              <a:ext uri="{FF2B5EF4-FFF2-40B4-BE49-F238E27FC236}">
                <a16:creationId xmlns:a16="http://schemas.microsoft.com/office/drawing/2014/main" id="{7F6190AB-04C2-938D-A1A4-F2CE5937D2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638122"/>
              </p:ext>
            </p:extLst>
          </p:nvPr>
        </p:nvGraphicFramePr>
        <p:xfrm>
          <a:off x="260165" y="963067"/>
          <a:ext cx="9460667" cy="4567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81435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168A7A39-E561-1688-B5BA-5D7E7D6D96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0"/>
            <a:ext cx="5311130" cy="942975"/>
          </a:xfrm>
        </p:spPr>
        <p:txBody>
          <a:bodyPr/>
          <a:lstStyle/>
          <a:p>
            <a:pPr lvl="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07716C"/>
              </a:buClr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Thank you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9ACD5A3-01C0-56D0-292D-5640D9ECA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6009" b="40667"/>
          <a:stretch/>
        </p:blipFill>
        <p:spPr bwMode="auto">
          <a:xfrm>
            <a:off x="1134214" y="1395115"/>
            <a:ext cx="781219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0665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D4C3218-87AA-113A-BC91-7771CBECB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833" y="1729349"/>
            <a:ext cx="5688632" cy="2017952"/>
          </a:xfrm>
          <a:ln>
            <a:solidFill>
              <a:srgbClr val="22413A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en-US" sz="2000" dirty="0"/>
              <a:t>Highlands Against Nuclear Power - Update</a:t>
            </a:r>
            <a:br>
              <a:rPr lang="en-US" altLang="en-US" sz="2000" dirty="0"/>
            </a:br>
            <a:br>
              <a:rPr lang="en-US" altLang="en-US" sz="2000" dirty="0"/>
            </a:br>
            <a:r>
              <a:rPr lang="en-US" altLang="en-US" sz="2000" dirty="0"/>
              <a:t>Tor Justad</a:t>
            </a:r>
            <a:br>
              <a:rPr lang="en-US" altLang="en-US" sz="2000" dirty="0"/>
            </a:br>
            <a:r>
              <a:rPr lang="en-GB" sz="1600" dirty="0"/>
              <a:t>ONR NGO Forum</a:t>
            </a:r>
            <a:br>
              <a:rPr lang="en-US" altLang="en-US" sz="1600" dirty="0"/>
            </a:br>
            <a:r>
              <a:rPr lang="en-US" altLang="en-US" sz="1600" dirty="0"/>
              <a:t>19 April 2023</a:t>
            </a:r>
            <a:br>
              <a:rPr lang="en-US" altLang="en-US" sz="2000" dirty="0"/>
            </a:br>
            <a:endParaRPr lang="en-US" altLang="en-US" sz="1600" dirty="0"/>
          </a:p>
        </p:txBody>
      </p:sp>
      <p:sp>
        <p:nvSpPr>
          <p:cNvPr id="33794" name="Subtitle 2">
            <a:extLst>
              <a:ext uri="{FF2B5EF4-FFF2-40B4-BE49-F238E27FC236}">
                <a16:creationId xmlns:a16="http://schemas.microsoft.com/office/drawing/2014/main" id="{6DF699A7-7EF3-0F2F-A36A-2A194FAC09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60475" y="3286125"/>
            <a:ext cx="7559675" cy="1370013"/>
          </a:xfrm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D4C3218-87AA-113A-BC91-7771CBECB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840" y="2539475"/>
            <a:ext cx="8712968" cy="591600"/>
          </a:xfrm>
          <a:ln>
            <a:solidFill>
              <a:srgbClr val="22413A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en-US" sz="2000" dirty="0"/>
              <a:t>Lunch</a:t>
            </a:r>
            <a:endParaRPr lang="en-US" altLang="en-US" sz="1600" dirty="0"/>
          </a:p>
        </p:txBody>
      </p:sp>
      <p:sp>
        <p:nvSpPr>
          <p:cNvPr id="33794" name="Subtitle 2">
            <a:extLst>
              <a:ext uri="{FF2B5EF4-FFF2-40B4-BE49-F238E27FC236}">
                <a16:creationId xmlns:a16="http://schemas.microsoft.com/office/drawing/2014/main" id="{6DF699A7-7EF3-0F2F-A36A-2A194FAC09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60475" y="3286125"/>
            <a:ext cx="7559675" cy="1370013"/>
          </a:xfrm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0268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ource Sans Pro" charset="0"/>
            <a:cs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ource Sans Pro" charset="0"/>
            <a:cs typeface="Tahoma" panose="020B060403050404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18935</TotalTime>
  <Words>1459</Words>
  <Application>Microsoft Office PowerPoint</Application>
  <PresentationFormat>Custom</PresentationFormat>
  <Paragraphs>254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Mr Eaves XL Mod OT</vt:lpstr>
      <vt:lpstr>Source Sans Pro</vt:lpstr>
      <vt:lpstr>Symbol</vt:lpstr>
      <vt:lpstr>Times New Roman</vt:lpstr>
      <vt:lpstr>Office Theme</vt:lpstr>
      <vt:lpstr>Regulatory Update  Mark Foy Chief Executive and Chief Nuclear Inspector  ONR NGO Forum 19 April 2023 </vt:lpstr>
      <vt:lpstr>Regulatory update</vt:lpstr>
      <vt:lpstr> Donald Urquhart Executive Director of Regulation and Deputy Chief Nuclear Inspector  ONR NGO Forum 19 April 2023</vt:lpstr>
      <vt:lpstr>Regulatory update</vt:lpstr>
      <vt:lpstr>Areas of ONR regulatory focus over coming months - ARR </vt:lpstr>
      <vt:lpstr>Regulatory Directorate (RD) Priorities for 2023 - ARR</vt:lpstr>
      <vt:lpstr>Thank you</vt:lpstr>
      <vt:lpstr>Highlands Against Nuclear Power - Update  Tor Justad ONR NGO Forum 19 April 2023 </vt:lpstr>
      <vt:lpstr>Lunch</vt:lpstr>
      <vt:lpstr>ONR NGO Forum – Regulation of Defence Sites  Mike Finnerty Director of Regulation, Operating Facilities Division  19 April 2023</vt:lpstr>
      <vt:lpstr>Overview of Defence Sites Regulated by ONR</vt:lpstr>
      <vt:lpstr>Regulatory Attention Levels for Nuclear Licensed Sites</vt:lpstr>
      <vt:lpstr>Regulatory Enforcement Action </vt:lpstr>
      <vt:lpstr>Areas of Regulatory Focus          1</vt:lpstr>
      <vt:lpstr>Areas of Regulatory Focus          2</vt:lpstr>
      <vt:lpstr>VIRES Review</vt:lpstr>
      <vt:lpstr>Refreshments</vt:lpstr>
      <vt:lpstr>ONR NGO Forum - New Nuclear National Policy Statement (NPS)  Kobina Lokko ONR Senior Policy Advisor  ONR NGO Forum 19 April 2023</vt:lpstr>
      <vt:lpstr>NPS to 2025</vt:lpstr>
      <vt:lpstr>Policy intent </vt:lpstr>
      <vt:lpstr>New NPS</vt:lpstr>
      <vt:lpstr>ONR’s contribution</vt:lpstr>
      <vt:lpstr>ONR’s contribution             …continued</vt:lpstr>
      <vt:lpstr>Basis for ONR’s advice</vt:lpstr>
      <vt:lpstr>ONR climate change workshops</vt:lpstr>
      <vt:lpstr>Thank you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Vivid</dc:title>
  <cp:revision>34</cp:revision>
  <cp:lastPrinted>1601-01-01T00:00:00Z</cp:lastPrinted>
  <dcterms:created xsi:type="dcterms:W3CDTF">2022-12-20T13:57:07Z</dcterms:created>
  <dcterms:modified xsi:type="dcterms:W3CDTF">2023-08-17T12:23:15Z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e5e003a-90eb-47c9-a506-ad47e7a0b281_ActionId">
    <vt:lpwstr>79faf1a9-f2ab-4d36-b4d8-5d1eeaa7e218</vt:lpwstr>
  </property>
  <property fmtid="{D5CDD505-2E9C-101B-9397-08002B2CF9AE}" pid="3" name="MSIP_Label_9e5e003a-90eb-47c9-a506-ad47e7a0b281_ContentBits">
    <vt:lpwstr>0</vt:lpwstr>
  </property>
  <property fmtid="{D5CDD505-2E9C-101B-9397-08002B2CF9AE}" pid="4" name="MSIP_Label_9e5e003a-90eb-47c9-a506-ad47e7a0b281_Enabled">
    <vt:lpwstr>true</vt:lpwstr>
  </property>
  <property fmtid="{D5CDD505-2E9C-101B-9397-08002B2CF9AE}" pid="5" name="MSIP_Label_9e5e003a-90eb-47c9-a506-ad47e7a0b281_Method">
    <vt:lpwstr>Privileged</vt:lpwstr>
  </property>
  <property fmtid="{D5CDD505-2E9C-101B-9397-08002B2CF9AE}" pid="6" name="MSIP_Label_9e5e003a-90eb-47c9-a506-ad47e7a0b281_Name">
    <vt:lpwstr>OFFICIAL</vt:lpwstr>
  </property>
  <property fmtid="{D5CDD505-2E9C-101B-9397-08002B2CF9AE}" pid="7" name="MSIP_Label_9e5e003a-90eb-47c9-a506-ad47e7a0b281_SetDate">
    <vt:lpwstr>2022-12-20T14:12:24Z</vt:lpwstr>
  </property>
  <property fmtid="{D5CDD505-2E9C-101B-9397-08002B2CF9AE}" pid="8" name="MSIP_Label_9e5e003a-90eb-47c9-a506-ad47e7a0b281_SiteId">
    <vt:lpwstr>742775df-8077-48d6-81d0-1e82a1f52cb8</vt:lpwstr>
  </property>
</Properties>
</file>